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4" d="100"/>
          <a:sy n="54" d="100"/>
        </p:scale>
        <p:origin x="112"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9A2CE-4ECD-8F0E-7E79-BF68DD206A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AC1D3D-B421-3527-2D2F-E127436506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5CCA3F-278C-BFE5-3251-C47771EA41DC}"/>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5" name="Footer Placeholder 4">
            <a:extLst>
              <a:ext uri="{FF2B5EF4-FFF2-40B4-BE49-F238E27FC236}">
                <a16:creationId xmlns:a16="http://schemas.microsoft.com/office/drawing/2014/main" id="{8DF58E39-E146-8FFA-F56C-3E6BE46114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D9CD0C-E4FB-D25D-1B63-F2B737AD0F94}"/>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13006920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8DE1C-E59B-C50C-B44B-0276014A9F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66EF48-0E3D-98F2-7ADC-233A9546920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D45C39-DBD6-6F5A-55A5-5F24F4087694}"/>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5" name="Footer Placeholder 4">
            <a:extLst>
              <a:ext uri="{FF2B5EF4-FFF2-40B4-BE49-F238E27FC236}">
                <a16:creationId xmlns:a16="http://schemas.microsoft.com/office/drawing/2014/main" id="{995F693A-2925-6B51-A5C9-5490C3AA3C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8C367A-4AA2-54BF-75E7-3970D0E4D91E}"/>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832466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4237A-462B-88D9-95E7-7B1AF3E300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9E5B32-4A17-DA86-2190-49F8ACC110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F8720C-3C60-6952-8CCF-07C8BF764A1D}"/>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5" name="Footer Placeholder 4">
            <a:extLst>
              <a:ext uri="{FF2B5EF4-FFF2-40B4-BE49-F238E27FC236}">
                <a16:creationId xmlns:a16="http://schemas.microsoft.com/office/drawing/2014/main" id="{115A7BDA-6DC6-C768-6A00-A71038F097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DC6D7-C4D3-783D-6627-01121CEFFB38}"/>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2529031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EB75-E37A-04AB-1CDA-82AD933866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716F14-C35C-F52D-91A5-79E56EAF26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9AABFA5-168D-058C-CC43-C3A3ECC6E8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02368B-3583-335F-4CFE-2FED271D20C2}"/>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6" name="Footer Placeholder 5">
            <a:extLst>
              <a:ext uri="{FF2B5EF4-FFF2-40B4-BE49-F238E27FC236}">
                <a16:creationId xmlns:a16="http://schemas.microsoft.com/office/drawing/2014/main" id="{067FABAA-E69C-5B07-A746-4D380FD009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747639-F78C-0347-A0E3-EB13BEBCB5F6}"/>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2488326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D0B7D-EBF2-5021-D9FE-1014D54653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F41550-1113-6F1B-07CF-8EE2D226C27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1C665B-B0C1-61A9-A63C-C9A55C4ED5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F29A00-0D7E-6687-5065-C545CCAB8C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C35A35-6319-422B-D973-DEB753A602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C955EF-1333-C3FD-BC23-FEEF0959357A}"/>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8" name="Footer Placeholder 7">
            <a:extLst>
              <a:ext uri="{FF2B5EF4-FFF2-40B4-BE49-F238E27FC236}">
                <a16:creationId xmlns:a16="http://schemas.microsoft.com/office/drawing/2014/main" id="{A4D66E6B-26BC-B2E3-0CC5-22AC42097B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EEE4D3B-AAAA-BC21-B3F0-0184CFEBC74D}"/>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2958285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F13F3-BA4A-DA7B-9CFD-A194B49245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19A707F-57AC-931D-11A1-280239A04C32}"/>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4" name="Footer Placeholder 3">
            <a:extLst>
              <a:ext uri="{FF2B5EF4-FFF2-40B4-BE49-F238E27FC236}">
                <a16:creationId xmlns:a16="http://schemas.microsoft.com/office/drawing/2014/main" id="{21F341D7-ECE9-F7E1-E501-D73D0ADD92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14CCE78-BFF1-ED3C-B7C7-7C64A34518B1}"/>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435680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FF7817-FB0D-8599-BDA6-3285DE0F399D}"/>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3" name="Footer Placeholder 2">
            <a:extLst>
              <a:ext uri="{FF2B5EF4-FFF2-40B4-BE49-F238E27FC236}">
                <a16:creationId xmlns:a16="http://schemas.microsoft.com/office/drawing/2014/main" id="{E336AEC4-9949-6756-A83B-5FB6475BE8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5B9374-5874-88C3-5394-5B43884D50CA}"/>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3010434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6C0E-FC2D-FB32-93BB-9BB92C56109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524922-840A-2A3E-D62A-6A78AE0E2F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A76A6B4-3438-CA9B-C695-A0E267F44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35B46B-589C-17E8-26C8-C28D29326598}"/>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6" name="Footer Placeholder 5">
            <a:extLst>
              <a:ext uri="{FF2B5EF4-FFF2-40B4-BE49-F238E27FC236}">
                <a16:creationId xmlns:a16="http://schemas.microsoft.com/office/drawing/2014/main" id="{1A1BDDF4-2F23-72A5-EEA1-6933AC70A6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50C03-B12B-D48F-A454-8AD6BDEC009A}"/>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38827941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B1BC9-B687-1D32-3230-278C7B085E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985B4BC-7877-51A7-11C4-C7E3FB61BE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3B47CA-0BA1-459C-C1D8-4D6FF01388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B1825A-FD93-B54D-8EEF-3BA9996F1BE8}"/>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6" name="Footer Placeholder 5">
            <a:extLst>
              <a:ext uri="{FF2B5EF4-FFF2-40B4-BE49-F238E27FC236}">
                <a16:creationId xmlns:a16="http://schemas.microsoft.com/office/drawing/2014/main" id="{E3757D3A-6AB8-61E9-754E-952C28E5E5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ABD5D8-E338-9732-DB6A-B5D10658AC9D}"/>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20140957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25D6D-2AFD-96DA-F6CE-F51D3151F6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F16580-CD36-294A-BAF6-1925B01F65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E839A1-CB0B-1E8F-EAFF-B4938E775D91}"/>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5" name="Footer Placeholder 4">
            <a:extLst>
              <a:ext uri="{FF2B5EF4-FFF2-40B4-BE49-F238E27FC236}">
                <a16:creationId xmlns:a16="http://schemas.microsoft.com/office/drawing/2014/main" id="{C7FA3568-A7E8-17A6-7469-7CA6588D7F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C5AFF5-FF31-5D2F-14CA-E8404A486988}"/>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21053326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4C400F-4020-8307-B1B1-3E7388E9C9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03EEFD-C353-F806-38F7-4DF1C62047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A2F352-66B8-AD21-1014-92E6DF6C11CE}"/>
              </a:ext>
            </a:extLst>
          </p:cNvPr>
          <p:cNvSpPr>
            <a:spLocks noGrp="1"/>
          </p:cNvSpPr>
          <p:nvPr>
            <p:ph type="dt" sz="half" idx="10"/>
          </p:nvPr>
        </p:nvSpPr>
        <p:spPr/>
        <p:txBody>
          <a:bodyPr/>
          <a:lstStyle/>
          <a:p>
            <a:fld id="{1B0977B2-4E3E-4627-AEBC-D999065FF905}" type="datetimeFigureOut">
              <a:rPr lang="en-GB" smtClean="0"/>
              <a:t>05/12/2022</a:t>
            </a:fld>
            <a:endParaRPr lang="en-GB"/>
          </a:p>
        </p:txBody>
      </p:sp>
      <p:sp>
        <p:nvSpPr>
          <p:cNvPr id="5" name="Footer Placeholder 4">
            <a:extLst>
              <a:ext uri="{FF2B5EF4-FFF2-40B4-BE49-F238E27FC236}">
                <a16:creationId xmlns:a16="http://schemas.microsoft.com/office/drawing/2014/main" id="{C7A5FC5E-A7FD-12DE-3118-8951E05D15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398051-1E6C-BA23-0CEC-445D86F6A333}"/>
              </a:ext>
            </a:extLst>
          </p:cNvPr>
          <p:cNvSpPr>
            <a:spLocks noGrp="1"/>
          </p:cNvSpPr>
          <p:nvPr>
            <p:ph type="sldNum" sz="quarter" idx="12"/>
          </p:nvPr>
        </p:nvSpPr>
        <p:spPr/>
        <p:txBody>
          <a:bodyPr/>
          <a:lstStyle/>
          <a:p>
            <a:fld id="{8EF003C9-89C9-427A-A5D9-781BF3488EC9}" type="slidenum">
              <a:rPr lang="en-GB" smtClean="0"/>
              <a:t>‹#›</a:t>
            </a:fld>
            <a:endParaRPr lang="en-GB"/>
          </a:p>
        </p:txBody>
      </p:sp>
    </p:spTree>
    <p:extLst>
      <p:ext uri="{BB962C8B-B14F-4D97-AF65-F5344CB8AC3E}">
        <p14:creationId xmlns:p14="http://schemas.microsoft.com/office/powerpoint/2010/main" val="1190722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A47F5A-5BB3-355E-15CD-A12143CD92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2734C5-EB65-5AD3-28C1-9393F18A30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FAF7F4-7C3F-D41F-490C-2E675BDECCA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0977B2-4E3E-4627-AEBC-D999065FF905}" type="datetimeFigureOut">
              <a:rPr lang="en-GB" smtClean="0"/>
              <a:t>05/12/2022</a:t>
            </a:fld>
            <a:endParaRPr lang="en-GB"/>
          </a:p>
        </p:txBody>
      </p:sp>
      <p:sp>
        <p:nvSpPr>
          <p:cNvPr id="5" name="Footer Placeholder 4">
            <a:extLst>
              <a:ext uri="{FF2B5EF4-FFF2-40B4-BE49-F238E27FC236}">
                <a16:creationId xmlns:a16="http://schemas.microsoft.com/office/drawing/2014/main" id="{E8EDFFF8-4B7D-9EB3-39D6-6534F3B526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E4CDAE-6561-4668-3DDA-C4AC70D215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F003C9-89C9-427A-A5D9-781BF3488EC9}" type="slidenum">
              <a:rPr lang="en-GB" smtClean="0"/>
              <a:t>‹#›</a:t>
            </a:fld>
            <a:endParaRPr lang="en-GB"/>
          </a:p>
        </p:txBody>
      </p:sp>
    </p:spTree>
    <p:extLst>
      <p:ext uri="{BB962C8B-B14F-4D97-AF65-F5344CB8AC3E}">
        <p14:creationId xmlns:p14="http://schemas.microsoft.com/office/powerpoint/2010/main" val="37346115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507551-2C01-4657-D90C-067775EA1EAC}"/>
              </a:ext>
            </a:extLst>
          </p:cNvPr>
          <p:cNvSpPr>
            <a:spLocks noGrp="1"/>
          </p:cNvSpPr>
          <p:nvPr>
            <p:ph type="title"/>
          </p:nvPr>
        </p:nvSpPr>
        <p:spPr>
          <a:xfrm>
            <a:off x="5297762" y="329184"/>
            <a:ext cx="6251110" cy="1783080"/>
          </a:xfrm>
        </p:spPr>
        <p:txBody>
          <a:bodyPr anchor="b">
            <a:normAutofit/>
          </a:bodyPr>
          <a:lstStyle/>
          <a:p>
            <a:r>
              <a:rPr lang="en-GB" sz="5400" b="1" dirty="0">
                <a:latin typeface="Arial" panose="020B0604020202020204" pitchFamily="34" charset="0"/>
                <a:cs typeface="Arial" panose="020B0604020202020204" pitchFamily="34" charset="0"/>
              </a:rPr>
              <a:t>Employee engagement</a:t>
            </a:r>
          </a:p>
        </p:txBody>
      </p:sp>
      <p:pic>
        <p:nvPicPr>
          <p:cNvPr id="5" name="Picture 4" descr="Hotel bell">
            <a:extLst>
              <a:ext uri="{FF2B5EF4-FFF2-40B4-BE49-F238E27FC236}">
                <a16:creationId xmlns:a16="http://schemas.microsoft.com/office/drawing/2014/main" id="{46841533-6DAD-DD26-4726-8F332BCF9064}"/>
              </a:ext>
            </a:extLst>
          </p:cNvPr>
          <p:cNvPicPr>
            <a:picLocks noChangeAspect="1"/>
          </p:cNvPicPr>
          <p:nvPr/>
        </p:nvPicPr>
        <p:blipFill rotWithShape="1">
          <a:blip r:embed="rId2"/>
          <a:srcRect l="51142" r="352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20127F-E574-FA7F-5662-AAA28BFF41C8}"/>
              </a:ext>
            </a:extLst>
          </p:cNvPr>
          <p:cNvSpPr>
            <a:spLocks noGrp="1"/>
          </p:cNvSpPr>
          <p:nvPr>
            <p:ph idx="1"/>
          </p:nvPr>
        </p:nvSpPr>
        <p:spPr>
          <a:xfrm>
            <a:off x="5297762" y="2706624"/>
            <a:ext cx="6251110" cy="3483864"/>
          </a:xfrm>
        </p:spPr>
        <p:txBody>
          <a:bodyPr>
            <a:normAutofit/>
          </a:bodyPr>
          <a:lstStyle/>
          <a:p>
            <a:pPr>
              <a:lnSpc>
                <a:spcPct val="150000"/>
              </a:lnSpc>
            </a:pPr>
            <a:r>
              <a:rPr lang="en-GB" sz="2200" dirty="0">
                <a:latin typeface="Arial" panose="020B0604020202020204" pitchFamily="34" charset="0"/>
                <a:cs typeface="Arial" panose="020B0604020202020204" pitchFamily="34" charset="0"/>
              </a:rPr>
              <a:t>Student name: Cristina Cornea</a:t>
            </a:r>
          </a:p>
          <a:p>
            <a:pPr>
              <a:lnSpc>
                <a:spcPct val="150000"/>
              </a:lnSpc>
            </a:pPr>
            <a:r>
              <a:rPr lang="en-GB" sz="2200" dirty="0">
                <a:latin typeface="Arial" panose="020B0604020202020204" pitchFamily="34" charset="0"/>
                <a:cs typeface="Arial" panose="020B0604020202020204" pitchFamily="34" charset="0"/>
              </a:rPr>
              <a:t>Student ID: 2117591</a:t>
            </a:r>
          </a:p>
          <a:p>
            <a:pPr>
              <a:lnSpc>
                <a:spcPct val="150000"/>
              </a:lnSpc>
            </a:pPr>
            <a:r>
              <a:rPr lang="en-GB" sz="2200" dirty="0">
                <a:latin typeface="Arial" panose="020B0604020202020204" pitchFamily="34" charset="0"/>
                <a:cs typeface="Arial" panose="020B0604020202020204" pitchFamily="34" charset="0"/>
              </a:rPr>
              <a:t>Module: Hotel placement – Operating hotel facilities     (BMIH4006)</a:t>
            </a:r>
          </a:p>
          <a:p>
            <a:pPr>
              <a:lnSpc>
                <a:spcPct val="150000"/>
              </a:lnSpc>
            </a:pPr>
            <a:r>
              <a:rPr lang="en-GB" sz="2200" dirty="0">
                <a:latin typeface="Arial" panose="020B0604020202020204" pitchFamily="34" charset="0"/>
                <a:cs typeface="Arial" panose="020B0604020202020204" pitchFamily="34" charset="0"/>
              </a:rPr>
              <a:t>Lecturer : Tristan Hawkins</a:t>
            </a:r>
          </a:p>
        </p:txBody>
      </p:sp>
    </p:spTree>
    <p:extLst>
      <p:ext uri="{BB962C8B-B14F-4D97-AF65-F5344CB8AC3E}">
        <p14:creationId xmlns:p14="http://schemas.microsoft.com/office/powerpoint/2010/main" val="2306011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233A9EC-F1F2-5C8D-4941-465B96A876C3}"/>
              </a:ext>
            </a:extLst>
          </p:cNvPr>
          <p:cNvSpPr>
            <a:spLocks noGrp="1"/>
          </p:cNvSpPr>
          <p:nvPr>
            <p:ph type="title"/>
          </p:nvPr>
        </p:nvSpPr>
        <p:spPr>
          <a:xfrm>
            <a:off x="838200" y="401221"/>
            <a:ext cx="10515600" cy="1348065"/>
          </a:xfrm>
        </p:spPr>
        <p:txBody>
          <a:bodyPr>
            <a:normAutofit/>
          </a:bodyPr>
          <a:lstStyle/>
          <a:p>
            <a:r>
              <a:rPr lang="en-GB" sz="5400" b="1">
                <a:solidFill>
                  <a:srgbClr val="FFFFFF"/>
                </a:solidFill>
                <a:latin typeface="Arial" panose="020B0604020202020204" pitchFamily="34" charset="0"/>
                <a:cs typeface="Arial" panose="020B0604020202020204" pitchFamily="34" charset="0"/>
              </a:rPr>
              <a:t>   Introduction</a:t>
            </a:r>
          </a:p>
        </p:txBody>
      </p:sp>
      <p:sp>
        <p:nvSpPr>
          <p:cNvPr id="3" name="Content Placeholder 2">
            <a:extLst>
              <a:ext uri="{FF2B5EF4-FFF2-40B4-BE49-F238E27FC236}">
                <a16:creationId xmlns:a16="http://schemas.microsoft.com/office/drawing/2014/main" id="{FC58440E-3BB2-4244-8989-92D63E70D0CE}"/>
              </a:ext>
            </a:extLst>
          </p:cNvPr>
          <p:cNvSpPr>
            <a:spLocks noGrp="1"/>
          </p:cNvSpPr>
          <p:nvPr>
            <p:ph idx="1"/>
          </p:nvPr>
        </p:nvSpPr>
        <p:spPr>
          <a:xfrm>
            <a:off x="83127" y="2586788"/>
            <a:ext cx="11270673" cy="4271211"/>
          </a:xfrm>
        </p:spPr>
        <p:txBody>
          <a:bodyPr>
            <a:normAutofit/>
          </a:bodyPr>
          <a:lstStyle/>
          <a:p>
            <a:pPr algn="just">
              <a:lnSpc>
                <a:spcPct val="100000"/>
              </a:lnSpc>
            </a:pPr>
            <a:r>
              <a:rPr lang="en-US" sz="1600" dirty="0">
                <a:effectLst/>
                <a:latin typeface="Arial" panose="020B0604020202020204" pitchFamily="34" charset="0"/>
                <a:ea typeface="Calibri" panose="020F0502020204030204" pitchFamily="34" charset="0"/>
                <a:cs typeface="Arial" panose="020B0604020202020204" pitchFamily="34" charset="0"/>
              </a:rPr>
              <a:t>Employee engagement is a critical component in the hotel industry</a:t>
            </a:r>
          </a:p>
          <a:p>
            <a:pPr algn="just">
              <a:lnSpc>
                <a:spcPct val="100000"/>
              </a:lnSpc>
            </a:pPr>
            <a:r>
              <a:rPr lang="en-US" sz="1600" dirty="0">
                <a:latin typeface="Arial" panose="020B0604020202020204" pitchFamily="34" charset="0"/>
                <a:ea typeface="Calibri" panose="020F0502020204030204" pitchFamily="34" charset="0"/>
                <a:cs typeface="Arial" panose="020B0604020202020204" pitchFamily="34" charset="0"/>
              </a:rPr>
              <a:t>Hotel industry </a:t>
            </a:r>
            <a:r>
              <a:rPr lang="en-US" sz="1600" dirty="0">
                <a:effectLst/>
                <a:latin typeface="Arial" panose="020B0604020202020204" pitchFamily="34" charset="0"/>
                <a:ea typeface="Calibri" panose="020F0502020204030204" pitchFamily="34" charset="0"/>
                <a:cs typeface="Arial" panose="020B0604020202020204" pitchFamily="34" charset="0"/>
              </a:rPr>
              <a:t>customer-driven , which means that staff is the key brand diplomats (Johnson et al., 2018)</a:t>
            </a:r>
          </a:p>
          <a:p>
            <a:pPr algn="just">
              <a:lnSpc>
                <a:spcPct val="100000"/>
              </a:lnSpc>
            </a:pPr>
            <a:r>
              <a:rPr lang="en-US" sz="1600" dirty="0">
                <a:effectLst/>
                <a:latin typeface="Arial" panose="020B0604020202020204" pitchFamily="34" charset="0"/>
                <a:ea typeface="Calibri" panose="020F0502020204030204" pitchFamily="34" charset="0"/>
                <a:cs typeface="Arial" panose="020B0604020202020204" pitchFamily="34" charset="0"/>
              </a:rPr>
              <a:t>Proficient and seasoned employees are highly qualified</a:t>
            </a:r>
            <a:r>
              <a:rPr lang="en-US" sz="1600" dirty="0">
                <a:latin typeface="Arial" panose="020B0604020202020204" pitchFamily="34" charset="0"/>
                <a:ea typeface="Calibri" panose="020F0502020204030204" pitchFamily="34" charset="0"/>
                <a:cs typeface="Arial" panose="020B0604020202020204" pitchFamily="34" charset="0"/>
              </a:rPr>
              <a:t> and </a:t>
            </a:r>
            <a:r>
              <a:rPr lang="en-US" sz="1600" dirty="0">
                <a:effectLst/>
                <a:latin typeface="Arial" panose="020B0604020202020204" pitchFamily="34" charset="0"/>
                <a:ea typeface="Calibri" panose="020F0502020204030204" pitchFamily="34" charset="0"/>
                <a:cs typeface="Arial" panose="020B0604020202020204" pitchFamily="34" charset="0"/>
              </a:rPr>
              <a:t>well equipped to provide customers with the best experience possible (Gürlek and Tuna, 2019, p. 197)</a:t>
            </a:r>
            <a:endParaRPr lang="en-US" sz="1600" dirty="0">
              <a:latin typeface="Arial" panose="020B0604020202020204" pitchFamily="34" charset="0"/>
              <a:ea typeface="Calibri" panose="020F0502020204030204" pitchFamily="34" charset="0"/>
              <a:cs typeface="Arial" panose="020B0604020202020204" pitchFamily="34" charset="0"/>
            </a:endParaRPr>
          </a:p>
          <a:p>
            <a:pPr algn="just">
              <a:lnSpc>
                <a:spcPct val="100000"/>
              </a:lnSpc>
            </a:pPr>
            <a:r>
              <a:rPr lang="en-US" sz="1600" dirty="0">
                <a:effectLst/>
                <a:latin typeface="Arial" panose="020B0604020202020204" pitchFamily="34" charset="0"/>
                <a:ea typeface="Calibri" panose="020F0502020204030204" pitchFamily="34" charset="0"/>
                <a:cs typeface="Arial" panose="020B0604020202020204" pitchFamily="34" charset="0"/>
              </a:rPr>
              <a:t>Employee engagement refers to:-</a:t>
            </a:r>
            <a:r>
              <a:rPr lang="en-US" sz="1600" dirty="0">
                <a:latin typeface="Arial" panose="020B0604020202020204" pitchFamily="34" charset="0"/>
                <a:ea typeface="Calibri" panose="020F0502020204030204" pitchFamily="34" charset="0"/>
                <a:cs typeface="Arial" panose="020B0604020202020204" pitchFamily="34" charset="0"/>
              </a:rPr>
              <a:t> </a:t>
            </a:r>
            <a:r>
              <a:rPr lang="en-US" sz="1600" dirty="0">
                <a:effectLst/>
                <a:latin typeface="Arial" panose="020B0604020202020204" pitchFamily="34" charset="0"/>
                <a:ea typeface="Calibri" panose="020F0502020204030204" pitchFamily="34" charset="0"/>
                <a:cs typeface="Arial" panose="020B0604020202020204" pitchFamily="34" charset="0"/>
              </a:rPr>
              <a:t>Keep employee engaged</a:t>
            </a:r>
          </a:p>
          <a:p>
            <a:pPr algn="just">
              <a:lnSpc>
                <a:spcPct val="100000"/>
              </a:lnSpc>
            </a:pPr>
            <a:r>
              <a:rPr lang="en-US" sz="1600" dirty="0">
                <a:latin typeface="Arial" panose="020B0604020202020204" pitchFamily="34" charset="0"/>
                <a:ea typeface="Calibri" panose="020F0502020204030204" pitchFamily="34" charset="0"/>
                <a:cs typeface="Arial" panose="020B0604020202020204" pitchFamily="34" charset="0"/>
              </a:rPr>
              <a:t>                                                    -responsibilities</a:t>
            </a:r>
          </a:p>
          <a:p>
            <a:pPr algn="just">
              <a:lnSpc>
                <a:spcPct val="100000"/>
              </a:lnSpc>
            </a:pPr>
            <a:r>
              <a:rPr lang="en-US" sz="1600" dirty="0">
                <a:latin typeface="Arial" panose="020B0604020202020204" pitchFamily="34" charset="0"/>
                <a:ea typeface="Calibri" panose="020F0502020204030204" pitchFamily="34" charset="0"/>
                <a:cs typeface="Arial" panose="020B0604020202020204" pitchFamily="34" charset="0"/>
              </a:rPr>
              <a:t>                                                     -organisational tasks</a:t>
            </a:r>
          </a:p>
          <a:p>
            <a:pPr algn="just">
              <a:lnSpc>
                <a:spcPct val="100000"/>
              </a:lnSpc>
            </a:pPr>
            <a:r>
              <a:rPr lang="en-US" sz="1600" dirty="0">
                <a:latin typeface="Arial" panose="020B0604020202020204" pitchFamily="34" charset="0"/>
                <a:ea typeface="Calibri" panose="020F0502020204030204" pitchFamily="34" charset="0"/>
                <a:cs typeface="Arial" panose="020B0604020202020204" pitchFamily="34" charset="0"/>
              </a:rPr>
              <a:t>                                                      -</a:t>
            </a:r>
            <a:r>
              <a:rPr lang="en-US" sz="1600" dirty="0">
                <a:effectLst/>
                <a:latin typeface="Arial" panose="020B0604020202020204" pitchFamily="34" charset="0"/>
                <a:ea typeface="Calibri" panose="020F0502020204030204" pitchFamily="34" charset="0"/>
                <a:cs typeface="Arial" panose="020B0604020202020204" pitchFamily="34" charset="0"/>
              </a:rPr>
              <a:t> appraisal systems and policies</a:t>
            </a:r>
          </a:p>
          <a:p>
            <a:pPr algn="just">
              <a:lnSpc>
                <a:spcPct val="100000"/>
              </a:lnSpc>
            </a:pPr>
            <a:r>
              <a:rPr lang="en-US" sz="1600" dirty="0">
                <a:latin typeface="Arial" panose="020B0604020202020204" pitchFamily="34" charset="0"/>
                <a:ea typeface="Calibri" panose="020F0502020204030204" pitchFamily="34" charset="0"/>
                <a:cs typeface="Arial" panose="020B0604020202020204" pitchFamily="34" charset="0"/>
              </a:rPr>
              <a:t>                                                      -</a:t>
            </a:r>
            <a:r>
              <a:rPr lang="en-US" sz="1600" dirty="0">
                <a:effectLst/>
                <a:latin typeface="Arial" panose="020B0604020202020204" pitchFamily="34" charset="0"/>
                <a:ea typeface="Calibri" panose="020F0502020204030204" pitchFamily="34" charset="0"/>
                <a:cs typeface="Arial" panose="020B0604020202020204" pitchFamily="34" charset="0"/>
              </a:rPr>
              <a:t>organisational culture</a:t>
            </a:r>
          </a:p>
          <a:p>
            <a:pPr algn="just">
              <a:lnSpc>
                <a:spcPct val="100000"/>
              </a:lnSpc>
            </a:pPr>
            <a:r>
              <a:rPr lang="en-US" sz="1600" dirty="0">
                <a:latin typeface="Arial" panose="020B0604020202020204" pitchFamily="34" charset="0"/>
                <a:ea typeface="Calibri" panose="020F0502020204030204" pitchFamily="34" charset="0"/>
                <a:cs typeface="Arial" panose="020B0604020202020204" pitchFamily="34" charset="0"/>
              </a:rPr>
              <a:t>                                                    -</a:t>
            </a:r>
            <a:r>
              <a:rPr lang="en-US" sz="1600" dirty="0">
                <a:effectLst/>
                <a:latin typeface="Arial" panose="020B0604020202020204" pitchFamily="34" charset="0"/>
                <a:ea typeface="Calibri" panose="020F0502020204030204" pitchFamily="34" charset="0"/>
                <a:cs typeface="Arial" panose="020B0604020202020204" pitchFamily="34" charset="0"/>
              </a:rPr>
              <a:t>communication patterns in a business (Book et al., 2019, p. 370)</a:t>
            </a:r>
          </a:p>
          <a:p>
            <a:pPr algn="just">
              <a:lnSpc>
                <a:spcPct val="100000"/>
              </a:lnSpc>
            </a:pPr>
            <a:r>
              <a:rPr lang="en-US" sz="1600" dirty="0">
                <a:effectLst/>
                <a:latin typeface="Arial" panose="020B0604020202020204" pitchFamily="34" charset="0"/>
                <a:ea typeface="Calibri" panose="020F0502020204030204" pitchFamily="34" charset="0"/>
                <a:cs typeface="Arial" panose="020B0604020202020204" pitchFamily="34" charset="0"/>
              </a:rPr>
              <a:t>                                       -inspire employees to attain desirable organisational objectives and goals </a:t>
            </a:r>
          </a:p>
          <a:p>
            <a:endParaRPr lang="en-GB" sz="1000" dirty="0"/>
          </a:p>
        </p:txBody>
      </p:sp>
    </p:spTree>
    <p:extLst>
      <p:ext uri="{BB962C8B-B14F-4D97-AF65-F5344CB8AC3E}">
        <p14:creationId xmlns:p14="http://schemas.microsoft.com/office/powerpoint/2010/main" val="2184071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FABC465-79BE-5F9D-3DF7-B0EAB4A3CED6}"/>
              </a:ext>
            </a:extLst>
          </p:cNvPr>
          <p:cNvSpPr>
            <a:spLocks noGrp="1"/>
          </p:cNvSpPr>
          <p:nvPr>
            <p:ph type="title"/>
          </p:nvPr>
        </p:nvSpPr>
        <p:spPr>
          <a:xfrm>
            <a:off x="841246" y="673770"/>
            <a:ext cx="3644489" cy="2414488"/>
          </a:xfrm>
        </p:spPr>
        <p:txBody>
          <a:bodyPr anchor="t">
            <a:normAutofit/>
          </a:bodyPr>
          <a:lstStyle/>
          <a:p>
            <a:r>
              <a:rPr lang="en-US" sz="3000" b="1">
                <a:solidFill>
                  <a:srgbClr val="FFFFFF"/>
                </a:solidFill>
                <a:effectLst/>
                <a:latin typeface="Arial" panose="020B0604020202020204" pitchFamily="34" charset="0"/>
                <a:ea typeface="Times New Roman" panose="02020603050405020304" pitchFamily="18" charset="0"/>
                <a:cs typeface="Arial" panose="020B0604020202020204" pitchFamily="34" charset="0"/>
              </a:rPr>
              <a:t>Understanding Employee Engagement in the Hotel Industry</a:t>
            </a:r>
            <a:br>
              <a:rPr lang="en-GB" sz="3000">
                <a:solidFill>
                  <a:srgbClr val="FFFFFF"/>
                </a:solidFill>
                <a:effectLst/>
                <a:latin typeface="Times New Roman" panose="02020603050405020304" pitchFamily="18" charset="0"/>
                <a:ea typeface="Times New Roman" panose="02020603050405020304" pitchFamily="18" charset="0"/>
              </a:rPr>
            </a:br>
            <a:endParaRPr lang="en-GB" sz="3000">
              <a:solidFill>
                <a:srgbClr val="FFFFFF"/>
              </a:solidFill>
            </a:endParaRPr>
          </a:p>
        </p:txBody>
      </p:sp>
      <p:sp>
        <p:nvSpPr>
          <p:cNvPr id="3" name="Content Placeholder 2">
            <a:extLst>
              <a:ext uri="{FF2B5EF4-FFF2-40B4-BE49-F238E27FC236}">
                <a16:creationId xmlns:a16="http://schemas.microsoft.com/office/drawing/2014/main" id="{F7E59600-D30B-5A5A-2B55-7C4955726E95}"/>
              </a:ext>
            </a:extLst>
          </p:cNvPr>
          <p:cNvSpPr>
            <a:spLocks noGrp="1"/>
          </p:cNvSpPr>
          <p:nvPr>
            <p:ph idx="1"/>
          </p:nvPr>
        </p:nvSpPr>
        <p:spPr>
          <a:xfrm>
            <a:off x="6095999" y="882315"/>
            <a:ext cx="5254754" cy="5294647"/>
          </a:xfrm>
        </p:spPr>
        <p:txBody>
          <a:bodyPr>
            <a:normAutofit/>
          </a:bodyPr>
          <a:lstStyle/>
          <a:p>
            <a:pPr algn="just"/>
            <a:r>
              <a:rPr lang="en-GB" sz="2000" dirty="0">
                <a:latin typeface="Arial" panose="020B0604020202020204" pitchFamily="34" charset="0"/>
                <a:cs typeface="Arial" panose="020B0604020202020204" pitchFamily="34" charset="0"/>
              </a:rPr>
              <a:t>Implement employee </a:t>
            </a:r>
            <a:r>
              <a:rPr lang="en-US" sz="2000" dirty="0">
                <a:effectLst/>
                <a:latin typeface="Arial" panose="020B0604020202020204" pitchFamily="34" charset="0"/>
                <a:ea typeface="Times New Roman" panose="02020603050405020304" pitchFamily="18" charset="0"/>
                <a:cs typeface="Arial" panose="020B0604020202020204" pitchFamily="34" charset="0"/>
              </a:rPr>
              <a:t>engagement strategies</a:t>
            </a:r>
          </a:p>
          <a:p>
            <a:pPr algn="just"/>
            <a:r>
              <a:rPr lang="en-US" sz="2000" dirty="0">
                <a:effectLst/>
                <a:latin typeface="Arial" panose="020B0604020202020204" pitchFamily="34" charset="0"/>
                <a:ea typeface="Times New Roman" panose="02020603050405020304" pitchFamily="18" charset="0"/>
                <a:cs typeface="Arial" panose="020B0604020202020204" pitchFamily="34" charset="0"/>
              </a:rPr>
              <a:t>a satisfied workforce understands the requirements of their profile and those of the organization (Teo et al., 2020)</a:t>
            </a:r>
          </a:p>
          <a:p>
            <a:pPr algn="just"/>
            <a:r>
              <a:rPr lang="en-US" sz="2000" dirty="0">
                <a:effectLst/>
                <a:latin typeface="Arial" panose="020B0604020202020204" pitchFamily="34" charset="0"/>
                <a:ea typeface="Times New Roman" panose="02020603050405020304" pitchFamily="18" charset="0"/>
                <a:cs typeface="Arial" panose="020B0604020202020204" pitchFamily="34" charset="0"/>
              </a:rPr>
              <a:t>Employee engagement is a concept that was advanced by Kahn in 1990 with the target of describing the look of "self-in-role," which entails emotional, intellectual, and physical engagement.</a:t>
            </a:r>
          </a:p>
          <a:p>
            <a:pPr algn="just"/>
            <a:r>
              <a:rPr lang="en-US" sz="2000" dirty="0">
                <a:effectLst/>
                <a:latin typeface="Arial" panose="020B0604020202020204" pitchFamily="34" charset="0"/>
                <a:ea typeface="Times New Roman" panose="02020603050405020304" pitchFamily="18" charset="0"/>
                <a:cs typeface="Arial" panose="020B0604020202020204" pitchFamily="34" charset="0"/>
              </a:rPr>
              <a:t>Kahn's model views worker engagement as a performance that is influenced by a variety of factors, including changes in individual staff members' attitudes (Spranger and Chen, 2019).</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endParaRPr lang="en-GB" sz="2200" dirty="0"/>
          </a:p>
        </p:txBody>
      </p:sp>
    </p:spTree>
    <p:extLst>
      <p:ext uri="{BB962C8B-B14F-4D97-AF65-F5344CB8AC3E}">
        <p14:creationId xmlns:p14="http://schemas.microsoft.com/office/powerpoint/2010/main" val="1163760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FDA5CE5-E5A7-9AD3-E585-01B66CF17F07}"/>
              </a:ext>
            </a:extLst>
          </p:cNvPr>
          <p:cNvSpPr>
            <a:spLocks noGrp="1"/>
          </p:cNvSpPr>
          <p:nvPr>
            <p:ph type="title"/>
          </p:nvPr>
        </p:nvSpPr>
        <p:spPr>
          <a:xfrm>
            <a:off x="838200" y="401221"/>
            <a:ext cx="10515600" cy="1348065"/>
          </a:xfrm>
        </p:spPr>
        <p:txBody>
          <a:bodyPr>
            <a:normAutofit/>
          </a:bodyPr>
          <a:lstStyle/>
          <a:p>
            <a:r>
              <a:rPr lang="en-US" sz="3000" b="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Ways to Ensure Employee Engagement in Hotel Industry </a:t>
            </a:r>
            <a:br>
              <a:rPr lang="en-GB" sz="3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3000">
              <a:solidFill>
                <a:srgbClr val="FFFFFF"/>
              </a:solidFill>
            </a:endParaRPr>
          </a:p>
        </p:txBody>
      </p:sp>
      <p:sp>
        <p:nvSpPr>
          <p:cNvPr id="3" name="Content Placeholder 2">
            <a:extLst>
              <a:ext uri="{FF2B5EF4-FFF2-40B4-BE49-F238E27FC236}">
                <a16:creationId xmlns:a16="http://schemas.microsoft.com/office/drawing/2014/main" id="{6DB4594F-7C1F-1364-10FA-DE417B2868DA}"/>
              </a:ext>
            </a:extLst>
          </p:cNvPr>
          <p:cNvSpPr>
            <a:spLocks noGrp="1"/>
          </p:cNvSpPr>
          <p:nvPr>
            <p:ph idx="1"/>
          </p:nvPr>
        </p:nvSpPr>
        <p:spPr>
          <a:xfrm>
            <a:off x="838200" y="2586789"/>
            <a:ext cx="10515600" cy="3590174"/>
          </a:xfrm>
        </p:spPr>
        <p:txBody>
          <a:bodyPr>
            <a:normAutofit/>
          </a:bodyPr>
          <a:lstStyle/>
          <a:p>
            <a:pPr marL="342900" lvl="0" indent="-342900" algn="just">
              <a:buFont typeface="Symbol" panose="05050102010706020507" pitchFamily="18" charset="2"/>
              <a:buChar char=""/>
            </a:pPr>
            <a:r>
              <a:rPr lang="en-US" sz="2200" dirty="0">
                <a:effectLst/>
                <a:latin typeface="Arial" panose="020B0604020202020204" pitchFamily="34" charset="0"/>
                <a:ea typeface="Times New Roman" panose="02020603050405020304" pitchFamily="18" charset="0"/>
                <a:cs typeface="Arial" panose="020B0604020202020204" pitchFamily="34" charset="0"/>
              </a:rPr>
              <a:t>Employee engagement can seem to be a relatively recent notion, but in reality, the concept first appeared in 1990 in a hypothetical journal. </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spcAft>
                <a:spcPts val="800"/>
              </a:spcAft>
              <a:buFont typeface="Symbol" panose="05050102010706020507" pitchFamily="18" charset="2"/>
              <a:buChar char=""/>
            </a:pPr>
            <a:r>
              <a:rPr lang="en-US" sz="2200" dirty="0">
                <a:effectLst/>
                <a:latin typeface="Arial" panose="020B0604020202020204" pitchFamily="34" charset="0"/>
                <a:ea typeface="Times New Roman" panose="02020603050405020304" pitchFamily="18" charset="0"/>
                <a:cs typeface="Arial" panose="020B0604020202020204" pitchFamily="34" charset="0"/>
              </a:rPr>
              <a:t>Employee engagement has been defined as the integration of commitment to the company and its philosophies in order to motivate employees. </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dirty="0"/>
          </a:p>
        </p:txBody>
      </p:sp>
    </p:spTree>
    <p:extLst>
      <p:ext uri="{BB962C8B-B14F-4D97-AF65-F5344CB8AC3E}">
        <p14:creationId xmlns:p14="http://schemas.microsoft.com/office/powerpoint/2010/main" val="1129142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0642090-2C7D-9617-6915-843B99DC097F}"/>
              </a:ext>
            </a:extLst>
          </p:cNvPr>
          <p:cNvSpPr>
            <a:spLocks noGrp="1"/>
          </p:cNvSpPr>
          <p:nvPr>
            <p:ph type="title"/>
          </p:nvPr>
        </p:nvSpPr>
        <p:spPr>
          <a:xfrm>
            <a:off x="838200" y="401221"/>
            <a:ext cx="10515600" cy="1348065"/>
          </a:xfrm>
        </p:spPr>
        <p:txBody>
          <a:bodyPr>
            <a:normAutofit/>
          </a:bodyPr>
          <a:lstStyle/>
          <a:p>
            <a:r>
              <a:rPr lang="en-GB" sz="4200">
                <a:solidFill>
                  <a:srgbClr val="FFFFFF"/>
                </a:solidFill>
              </a:rPr>
              <a:t>Strategies</a:t>
            </a:r>
            <a:br>
              <a:rPr lang="en-GB" sz="4200">
                <a:solidFill>
                  <a:srgbClr val="FFFFFF"/>
                </a:solidFill>
              </a:rPr>
            </a:br>
            <a:endParaRPr lang="en-GB" sz="4200">
              <a:solidFill>
                <a:srgbClr val="FFFFFF"/>
              </a:solidFill>
            </a:endParaRPr>
          </a:p>
        </p:txBody>
      </p:sp>
      <p:sp>
        <p:nvSpPr>
          <p:cNvPr id="3" name="Content Placeholder 2">
            <a:extLst>
              <a:ext uri="{FF2B5EF4-FFF2-40B4-BE49-F238E27FC236}">
                <a16:creationId xmlns:a16="http://schemas.microsoft.com/office/drawing/2014/main" id="{5EEF14C5-8FAC-7734-DB1B-9188AD0FFD20}"/>
              </a:ext>
            </a:extLst>
          </p:cNvPr>
          <p:cNvSpPr>
            <a:spLocks noGrp="1"/>
          </p:cNvSpPr>
          <p:nvPr>
            <p:ph idx="1"/>
          </p:nvPr>
        </p:nvSpPr>
        <p:spPr>
          <a:xfrm>
            <a:off x="380011" y="2347414"/>
            <a:ext cx="10973790" cy="4350269"/>
          </a:xfrm>
        </p:spPr>
        <p:txBody>
          <a:bodyPr>
            <a:normAutofit lnSpcReduction="10000"/>
          </a:bodyPr>
          <a:lstStyle/>
          <a:p>
            <a:pPr algn="just"/>
            <a:r>
              <a:rPr lang="en-US" sz="2200" b="1" dirty="0">
                <a:effectLst/>
                <a:latin typeface="Arial" panose="020B0604020202020204" pitchFamily="34" charset="0"/>
                <a:ea typeface="Calibri" panose="020F0502020204030204" pitchFamily="34" charset="0"/>
                <a:cs typeface="Arial" panose="020B0604020202020204" pitchFamily="34" charset="0"/>
              </a:rPr>
              <a:t>Adopt a bottom-up approach </a:t>
            </a:r>
          </a:p>
          <a:p>
            <a:pPr marL="342900" lvl="0" indent="-342900" algn="just">
              <a:lnSpc>
                <a:spcPct val="160000"/>
              </a:lnSpc>
              <a:buFont typeface="Symbol" panose="05050102010706020507" pitchFamily="18" charset="2"/>
              <a:buChar char=""/>
            </a:pPr>
            <a:r>
              <a:rPr lang="en-US" sz="2200" b="1" dirty="0">
                <a:latin typeface="Arial" panose="020B0604020202020204" pitchFamily="34" charset="0"/>
                <a:ea typeface="Calibri" panose="020F0502020204030204" pitchFamily="34" charset="0"/>
                <a:cs typeface="Arial" panose="020B0604020202020204" pitchFamily="34" charset="0"/>
              </a:rPr>
              <a:t>         </a:t>
            </a:r>
            <a:r>
              <a:rPr lang="en-US" sz="2200" dirty="0">
                <a:effectLst/>
                <a:latin typeface="Arial" panose="020B0604020202020204" pitchFamily="34" charset="0"/>
                <a:ea typeface="Times New Roman" panose="02020603050405020304" pitchFamily="18" charset="0"/>
                <a:cs typeface="Arial" panose="020B0604020202020204" pitchFamily="34" charset="0"/>
              </a:rPr>
              <a:t>For the hotel to attain major decisions in the industry, it should start with the lowest tier, the employees. The business can carry out surveys and questionnaires, allowing employees to express their views and concerns regarding workplace conditions (Mone and London, 2018). </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60000"/>
              </a:lnSpc>
              <a:spcAft>
                <a:spcPts val="800"/>
              </a:spcAft>
              <a:buFont typeface="Symbol" panose="05050102010706020507" pitchFamily="18" charset="2"/>
              <a:buChar char=""/>
            </a:pPr>
            <a:r>
              <a:rPr lang="en-US" sz="2200" dirty="0">
                <a:effectLst/>
                <a:latin typeface="Arial" panose="020B0604020202020204" pitchFamily="34" charset="0"/>
                <a:ea typeface="Times New Roman" panose="02020603050405020304" pitchFamily="18" charset="0"/>
                <a:cs typeface="Arial" panose="020B0604020202020204" pitchFamily="34" charset="0"/>
              </a:rPr>
              <a:t>The more the hotel industry seeks its employees’ opinions, the more they feel respected, entitled, and esteemed; hence, such approaches make them feel like they are part of the organisation.</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dirty="0"/>
          </a:p>
        </p:txBody>
      </p:sp>
    </p:spTree>
    <p:extLst>
      <p:ext uri="{BB962C8B-B14F-4D97-AF65-F5344CB8AC3E}">
        <p14:creationId xmlns:p14="http://schemas.microsoft.com/office/powerpoint/2010/main" val="1186646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780419C-3706-8820-95B4-B9F0E26296C4}"/>
              </a:ext>
            </a:extLst>
          </p:cNvPr>
          <p:cNvSpPr>
            <a:spLocks noGrp="1"/>
          </p:cNvSpPr>
          <p:nvPr>
            <p:ph type="title"/>
          </p:nvPr>
        </p:nvSpPr>
        <p:spPr>
          <a:xfrm>
            <a:off x="838200" y="401221"/>
            <a:ext cx="10515600" cy="1348065"/>
          </a:xfrm>
        </p:spPr>
        <p:txBody>
          <a:bodyPr>
            <a:normAutofit/>
          </a:bodyPr>
          <a:lstStyle/>
          <a:p>
            <a:br>
              <a:rPr lang="en-GB" sz="42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GB" sz="4200">
              <a:solidFill>
                <a:srgbClr val="FFFFFF"/>
              </a:solidFill>
            </a:endParaRPr>
          </a:p>
        </p:txBody>
      </p:sp>
      <p:sp>
        <p:nvSpPr>
          <p:cNvPr id="3" name="Content Placeholder 2">
            <a:extLst>
              <a:ext uri="{FF2B5EF4-FFF2-40B4-BE49-F238E27FC236}">
                <a16:creationId xmlns:a16="http://schemas.microsoft.com/office/drawing/2014/main" id="{5C61C871-2DFE-46C5-F8DC-D5A5689FB4B3}"/>
              </a:ext>
            </a:extLst>
          </p:cNvPr>
          <p:cNvSpPr>
            <a:spLocks noGrp="1"/>
          </p:cNvSpPr>
          <p:nvPr>
            <p:ph idx="1"/>
          </p:nvPr>
        </p:nvSpPr>
        <p:spPr>
          <a:xfrm>
            <a:off x="838200" y="2586789"/>
            <a:ext cx="10515600" cy="3590174"/>
          </a:xfrm>
        </p:spPr>
        <p:txBody>
          <a:bodyPr>
            <a:normAutofit fontScale="92500" lnSpcReduction="20000"/>
          </a:bodyPr>
          <a:lstStyle/>
          <a:p>
            <a:pPr algn="just">
              <a:lnSpc>
                <a:spcPct val="150000"/>
              </a:lnSpc>
            </a:pPr>
            <a:r>
              <a:rPr lang="en-US" sz="2200" b="1" dirty="0">
                <a:effectLst/>
                <a:latin typeface="Arial" panose="020B0604020202020204" pitchFamily="34" charset="0"/>
                <a:ea typeface="Calibri" panose="020F0502020204030204" pitchFamily="34" charset="0"/>
                <a:cs typeface="Arial" panose="020B0604020202020204" pitchFamily="34" charset="0"/>
              </a:rPr>
              <a:t>Encourage two-way communication</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60000"/>
              </a:lnSpc>
              <a:buFont typeface="Symbol" panose="05050102010706020507" pitchFamily="18" charset="2"/>
              <a:buChar char=""/>
            </a:pPr>
            <a:r>
              <a:rPr lang="en-GB" sz="2200" dirty="0">
                <a:latin typeface="Arial" panose="020B0604020202020204" pitchFamily="34" charset="0"/>
                <a:cs typeface="Arial" panose="020B0604020202020204" pitchFamily="34" charset="0"/>
              </a:rPr>
              <a:t>            </a:t>
            </a:r>
            <a:r>
              <a:rPr lang="en-US" sz="2200" dirty="0">
                <a:effectLst/>
                <a:latin typeface="Arial" panose="020B0604020202020204" pitchFamily="34" charset="0"/>
                <a:ea typeface="Times New Roman" panose="02020603050405020304" pitchFamily="18" charset="0"/>
                <a:cs typeface="Arial" panose="020B0604020202020204" pitchFamily="34" charset="0"/>
              </a:rPr>
              <a:t>The hotel can promote its workforce's engagement by keeping them out of the dark. The act of an organisation acting secretively, and divulging information based on "need-to-know" is likely to lower the employee engagement rate (Ariyani and Hidayati, 2018, p. 276). </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60000"/>
              </a:lnSpc>
              <a:spcAft>
                <a:spcPts val="800"/>
              </a:spcAft>
              <a:buFont typeface="Symbol" panose="05050102010706020507" pitchFamily="18" charset="2"/>
              <a:buChar char=""/>
            </a:pPr>
            <a:r>
              <a:rPr lang="en-US" sz="2200" dirty="0">
                <a:effectLst/>
                <a:latin typeface="Arial" panose="020B0604020202020204" pitchFamily="34" charset="0"/>
                <a:ea typeface="Times New Roman" panose="02020603050405020304" pitchFamily="18" charset="0"/>
                <a:cs typeface="Arial" panose="020B0604020202020204" pitchFamily="34" charset="0"/>
              </a:rPr>
              <a:t>Communication is supposed to be two-way in the hotel industry to encourage employees to share their concerns to ensure they feel valued and not ignored.</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sz="2200" dirty="0"/>
          </a:p>
        </p:txBody>
      </p:sp>
    </p:spTree>
    <p:extLst>
      <p:ext uri="{BB962C8B-B14F-4D97-AF65-F5344CB8AC3E}">
        <p14:creationId xmlns:p14="http://schemas.microsoft.com/office/powerpoint/2010/main" val="487967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6CA82FD1-7B20-D569-6184-A990ABFC4E67}"/>
              </a:ext>
            </a:extLst>
          </p:cNvPr>
          <p:cNvSpPr>
            <a:spLocks noGrp="1"/>
          </p:cNvSpPr>
          <p:nvPr>
            <p:ph idx="1"/>
          </p:nvPr>
        </p:nvSpPr>
        <p:spPr>
          <a:xfrm>
            <a:off x="838200" y="2586789"/>
            <a:ext cx="10515600" cy="3590174"/>
          </a:xfrm>
        </p:spPr>
        <p:txBody>
          <a:bodyPr>
            <a:normAutofit/>
          </a:bodyPr>
          <a:lstStyle/>
          <a:p>
            <a:r>
              <a:rPr lang="en-US" sz="2200" b="1" dirty="0">
                <a:effectLst/>
                <a:latin typeface="Times New Roman" panose="02020603050405020304" pitchFamily="18" charset="0"/>
                <a:ea typeface="Calibri" panose="020F0502020204030204" pitchFamily="34" charset="0"/>
                <a:cs typeface="Times New Roman" panose="02020603050405020304" pitchFamily="18" charset="0"/>
              </a:rPr>
              <a:t>Listen to the workforce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2200" dirty="0">
                <a:latin typeface="Arial" panose="020B0604020202020204" pitchFamily="34" charset="0"/>
                <a:cs typeface="Arial" panose="020B0604020202020204" pitchFamily="34" charset="0"/>
              </a:rPr>
              <a:t>      </a:t>
            </a:r>
            <a:r>
              <a:rPr lang="en-US" sz="2200" dirty="0">
                <a:effectLst/>
                <a:latin typeface="Arial" panose="020B0604020202020204" pitchFamily="34" charset="0"/>
                <a:ea typeface="Times New Roman" panose="02020603050405020304" pitchFamily="18" charset="0"/>
                <a:cs typeface="Arial" panose="020B0604020202020204" pitchFamily="34" charset="0"/>
              </a:rPr>
              <a:t>The hotel's leadership should pay close consideration to what its employees say and provide feedback. </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200" dirty="0">
                <a:effectLst/>
                <a:latin typeface="Arial" panose="020B0604020202020204" pitchFamily="34" charset="0"/>
                <a:ea typeface="Times New Roman" panose="02020603050405020304" pitchFamily="18" charset="0"/>
                <a:cs typeface="Arial" panose="020B0604020202020204" pitchFamily="34" charset="0"/>
              </a:rPr>
              <a:t>An inclusive method of listening to employees allows a business to locate and swiftly address their concerns, making them feel valued (Amor et al., 2020, p. 170).</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sz="2200" dirty="0"/>
          </a:p>
        </p:txBody>
      </p:sp>
    </p:spTree>
    <p:extLst>
      <p:ext uri="{BB962C8B-B14F-4D97-AF65-F5344CB8AC3E}">
        <p14:creationId xmlns:p14="http://schemas.microsoft.com/office/powerpoint/2010/main" val="3913308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79EA2E19-7FA0-5ADC-14AD-27B6B8F39A96}"/>
              </a:ext>
            </a:extLst>
          </p:cNvPr>
          <p:cNvSpPr>
            <a:spLocks noGrp="1"/>
          </p:cNvSpPr>
          <p:nvPr>
            <p:ph idx="1"/>
          </p:nvPr>
        </p:nvSpPr>
        <p:spPr>
          <a:xfrm>
            <a:off x="0" y="2347414"/>
            <a:ext cx="11353800" cy="4510586"/>
          </a:xfrm>
        </p:spPr>
        <p:txBody>
          <a:bodyPr>
            <a:normAutofit/>
          </a:bodyPr>
          <a:lstStyle/>
          <a:p>
            <a:pPr algn="just">
              <a:lnSpc>
                <a:spcPct val="150000"/>
              </a:lnSpc>
            </a:pPr>
            <a:r>
              <a:rPr lang="en-US" sz="2200" b="1" dirty="0">
                <a:effectLst/>
                <a:latin typeface="Arial" panose="020B0604020202020204" pitchFamily="34" charset="0"/>
                <a:ea typeface="Calibri" panose="020F0502020204030204" pitchFamily="34" charset="0"/>
                <a:cs typeface="Arial" panose="020B0604020202020204" pitchFamily="34" charset="0"/>
              </a:rPr>
              <a:t>Provide employees with coaching and training</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2200" dirty="0">
                <a:latin typeface="Arial" panose="020B0604020202020204" pitchFamily="34" charset="0"/>
                <a:cs typeface="Arial" panose="020B0604020202020204" pitchFamily="34" charset="0"/>
              </a:rPr>
              <a:t>      </a:t>
            </a:r>
            <a:r>
              <a:rPr lang="en-US" sz="2200" dirty="0">
                <a:effectLst/>
                <a:latin typeface="Arial" panose="020B0604020202020204" pitchFamily="34" charset="0"/>
                <a:ea typeface="Times New Roman" panose="02020603050405020304" pitchFamily="18" charset="0"/>
                <a:cs typeface="Arial" panose="020B0604020202020204" pitchFamily="34" charset="0"/>
              </a:rPr>
              <a:t>The hotel industry should provide employees with coaching and training. </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US" sz="2200" dirty="0">
                <a:effectLst/>
                <a:latin typeface="Arial" panose="020B0604020202020204" pitchFamily="34" charset="0"/>
                <a:ea typeface="Times New Roman" panose="02020603050405020304" pitchFamily="18" charset="0"/>
                <a:cs typeface="Arial" panose="020B0604020202020204" pitchFamily="34" charset="0"/>
              </a:rPr>
              <a:t>There is a need for the hotel industry to create a culture that nurtures incessant development, as it does more than build employees’ skills needed to accomplish their jobs. </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US" sz="2200" dirty="0">
                <a:effectLst/>
                <a:latin typeface="Arial" panose="020B0604020202020204" pitchFamily="34" charset="0"/>
                <a:ea typeface="Times New Roman" panose="02020603050405020304" pitchFamily="18" charset="0"/>
                <a:cs typeface="Arial" panose="020B0604020202020204" pitchFamily="34" charset="0"/>
              </a:rPr>
              <a:t>This approach communicates that the business values its workers and trusts in their future (Guan and Frenkel, 2018).</a:t>
            </a:r>
            <a:endParaRPr lang="en-GB" sz="2200" dirty="0">
              <a:effectLst/>
              <a:latin typeface="Arial" panose="020B0604020202020204" pitchFamily="34" charset="0"/>
              <a:ea typeface="Calibri" panose="020F0502020204030204" pitchFamily="34" charset="0"/>
              <a:cs typeface="Arial" panose="020B0604020202020204" pitchFamily="34" charset="0"/>
            </a:endParaRPr>
          </a:p>
          <a:p>
            <a:endParaRPr lang="en-GB" sz="2200" dirty="0"/>
          </a:p>
        </p:txBody>
      </p:sp>
    </p:spTree>
    <p:extLst>
      <p:ext uri="{BB962C8B-B14F-4D97-AF65-F5344CB8AC3E}">
        <p14:creationId xmlns:p14="http://schemas.microsoft.com/office/powerpoint/2010/main" val="3452675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50D0C-3ED9-DD9A-CFED-A31169F5EC6F}"/>
              </a:ext>
            </a:extLst>
          </p:cNvPr>
          <p:cNvSpPr>
            <a:spLocks noGrp="1"/>
          </p:cNvSpPr>
          <p:nvPr>
            <p:ph type="title"/>
          </p:nvPr>
        </p:nvSpPr>
        <p:spPr>
          <a:xfrm>
            <a:off x="1389278" y="1233241"/>
            <a:ext cx="3240506" cy="4064628"/>
          </a:xfrm>
        </p:spPr>
        <p:txBody>
          <a:bodyPr>
            <a:normAutofit/>
          </a:bodyPr>
          <a:lstStyle/>
          <a:p>
            <a:r>
              <a:rPr lang="en-GB" b="1">
                <a:solidFill>
                  <a:srgbClr val="FFFFFF"/>
                </a:solidFill>
                <a:latin typeface="Arial" panose="020B0604020202020204" pitchFamily="34" charset="0"/>
                <a:cs typeface="Arial" panose="020B0604020202020204" pitchFamily="34" charset="0"/>
              </a:rPr>
              <a:t>References</a:t>
            </a:r>
            <a:br>
              <a:rPr lang="en-GB">
                <a:solidFill>
                  <a:srgbClr val="FFFFFF"/>
                </a:solidFill>
              </a:rPr>
            </a:b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07A8A6A-AF7C-2691-09F8-2677CD2FB9A2}"/>
              </a:ext>
            </a:extLst>
          </p:cNvPr>
          <p:cNvSpPr>
            <a:spLocks noGrp="1"/>
          </p:cNvSpPr>
          <p:nvPr>
            <p:ph idx="1"/>
          </p:nvPr>
        </p:nvSpPr>
        <p:spPr>
          <a:xfrm>
            <a:off x="6096000" y="820880"/>
            <a:ext cx="5257799" cy="4889350"/>
          </a:xfrm>
        </p:spPr>
        <p:txBody>
          <a:bodyPr anchor="t">
            <a:normAutofit/>
          </a:bodyPr>
          <a:lstStyle/>
          <a:p>
            <a:pPr marL="457200" indent="-457200" algn="just">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Amor, A.M., Vázquez, J.P.A. and </a:t>
            </a:r>
            <a:r>
              <a:rPr lang="en-GB" sz="1600" dirty="0" err="1">
                <a:effectLst/>
                <a:latin typeface="Arial" panose="020B0604020202020204" pitchFamily="34" charset="0"/>
                <a:ea typeface="Times New Roman" panose="02020603050405020304" pitchFamily="18" charset="0"/>
                <a:cs typeface="Arial" panose="020B0604020202020204" pitchFamily="34" charset="0"/>
              </a:rPr>
              <a:t>Faíña</a:t>
            </a:r>
            <a:r>
              <a:rPr lang="en-GB" sz="1600" dirty="0">
                <a:effectLst/>
                <a:latin typeface="Arial" panose="020B0604020202020204" pitchFamily="34" charset="0"/>
                <a:ea typeface="Times New Roman" panose="02020603050405020304" pitchFamily="18" charset="0"/>
                <a:cs typeface="Arial" panose="020B0604020202020204" pitchFamily="34" charset="0"/>
              </a:rPr>
              <a:t>, J.A., 2020. Transformational leadership and work engagement: Exploring the mediating role of structural empowerment. </a:t>
            </a:r>
            <a:r>
              <a:rPr lang="en-GB" sz="1600" i="1" dirty="0">
                <a:effectLst/>
                <a:latin typeface="Arial" panose="020B0604020202020204" pitchFamily="34" charset="0"/>
                <a:ea typeface="Times New Roman" panose="02020603050405020304" pitchFamily="18" charset="0"/>
                <a:cs typeface="Arial" panose="020B0604020202020204" pitchFamily="34" charset="0"/>
              </a:rPr>
              <a:t>European Management Journal</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38</a:t>
            </a:r>
            <a:r>
              <a:rPr lang="en-GB" sz="1600" dirty="0">
                <a:effectLst/>
                <a:latin typeface="Arial" panose="020B0604020202020204" pitchFamily="34" charset="0"/>
                <a:ea typeface="Times New Roman" panose="02020603050405020304" pitchFamily="18" charset="0"/>
                <a:cs typeface="Arial" panose="020B0604020202020204" pitchFamily="34" charset="0"/>
              </a:rPr>
              <a:t>(1), pp.169-178.</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spcAft>
                <a:spcPts val="80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Ariyani, N. and Hidayati, S., 2018. Influence of transformational leadership and work engagement on innovative behaviour. </a:t>
            </a:r>
            <a:r>
              <a:rPr lang="en-GB" sz="1600" i="1" dirty="0">
                <a:effectLst/>
                <a:latin typeface="Arial" panose="020B0604020202020204" pitchFamily="34" charset="0"/>
                <a:ea typeface="Times New Roman" panose="02020603050405020304" pitchFamily="18" charset="0"/>
                <a:cs typeface="Arial" panose="020B0604020202020204" pitchFamily="34" charset="0"/>
              </a:rPr>
              <a:t>Etikonomi</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17</a:t>
            </a:r>
            <a:r>
              <a:rPr lang="en-GB" sz="1600" dirty="0">
                <a:effectLst/>
                <a:latin typeface="Arial" panose="020B0604020202020204" pitchFamily="34" charset="0"/>
                <a:ea typeface="Times New Roman" panose="02020603050405020304" pitchFamily="18" charset="0"/>
                <a:cs typeface="Arial" panose="020B0604020202020204" pitchFamily="34" charset="0"/>
              </a:rPr>
              <a:t>(2), pp.275-284.</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gn="just"/>
            <a:r>
              <a:rPr lang="en-GB" sz="1600" dirty="0">
                <a:effectLst/>
                <a:latin typeface="Arial" panose="020B0604020202020204" pitchFamily="34" charset="0"/>
                <a:ea typeface="Times New Roman" panose="02020603050405020304" pitchFamily="18" charset="0"/>
                <a:cs typeface="Arial" panose="020B0604020202020204" pitchFamily="34" charset="0"/>
              </a:rPr>
              <a:t>Book, L., Gatling, A. and Kim, J., 2019. The effects of leadership satisfaction on employee engagement, loyalty, and retention in the hospitality industry. </a:t>
            </a:r>
            <a:r>
              <a:rPr lang="en-GB" sz="1600" i="1" dirty="0">
                <a:effectLst/>
                <a:latin typeface="Arial" panose="020B0604020202020204" pitchFamily="34" charset="0"/>
                <a:ea typeface="Times New Roman" panose="02020603050405020304" pitchFamily="18" charset="0"/>
                <a:cs typeface="Arial" panose="020B0604020202020204" pitchFamily="34" charset="0"/>
              </a:rPr>
              <a:t>Journal of Human Resources in Hospitality &amp; Tourism</a:t>
            </a:r>
            <a:r>
              <a:rPr lang="en-GB" sz="1600" dirty="0">
                <a:effectLst/>
                <a:latin typeface="Arial" panose="020B0604020202020204" pitchFamily="34" charset="0"/>
                <a:ea typeface="Times New Roman" panose="02020603050405020304" pitchFamily="18" charset="0"/>
                <a:cs typeface="Arial" panose="020B0604020202020204" pitchFamily="34" charset="0"/>
              </a:rPr>
              <a:t>, </a:t>
            </a:r>
            <a:r>
              <a:rPr lang="en-GB" sz="1600" i="1" dirty="0">
                <a:effectLst/>
                <a:latin typeface="Arial" panose="020B0604020202020204" pitchFamily="34" charset="0"/>
                <a:ea typeface="Times New Roman" panose="02020603050405020304" pitchFamily="18" charset="0"/>
                <a:cs typeface="Arial" panose="020B0604020202020204" pitchFamily="34" charset="0"/>
              </a:rPr>
              <a:t>18</a:t>
            </a:r>
            <a:r>
              <a:rPr lang="en-GB" sz="1600" dirty="0">
                <a:effectLst/>
                <a:latin typeface="Arial" panose="020B0604020202020204" pitchFamily="34" charset="0"/>
                <a:ea typeface="Times New Roman" panose="02020603050405020304" pitchFamily="18" charset="0"/>
                <a:cs typeface="Arial" panose="020B0604020202020204" pitchFamily="34" charset="0"/>
              </a:rPr>
              <a:t>(3), pp.368-393</a:t>
            </a:r>
          </a:p>
          <a:p>
            <a:pPr algn="just"/>
            <a:r>
              <a:rPr lang="en-GB" sz="1600" dirty="0">
                <a:effectLst/>
                <a:latin typeface="Arial" panose="020B0604020202020204" pitchFamily="34" charset="0"/>
                <a:ea typeface="Times New Roman" panose="02020603050405020304" pitchFamily="18" charset="0"/>
                <a:cs typeface="Arial" panose="020B0604020202020204" pitchFamily="34" charset="0"/>
              </a:rPr>
              <a:t>Guan, X. and Frenkel, S., 2018. How HR practice, work engagement and job crafting influence employee performance. </a:t>
            </a:r>
            <a:r>
              <a:rPr lang="en-GB" sz="1600" i="1" dirty="0">
                <a:effectLst/>
                <a:latin typeface="Arial" panose="020B0604020202020204" pitchFamily="34" charset="0"/>
                <a:ea typeface="Times New Roman" panose="02020603050405020304" pitchFamily="18" charset="0"/>
                <a:cs typeface="Arial" panose="020B0604020202020204" pitchFamily="34" charset="0"/>
              </a:rPr>
              <a:t>Chinese Management Studies</a:t>
            </a:r>
            <a:r>
              <a:rPr lang="en-GB" sz="1600" dirty="0">
                <a:effectLst/>
                <a:latin typeface="Arial" panose="020B0604020202020204" pitchFamily="34" charset="0"/>
                <a:ea typeface="Times New Roman" panose="02020603050405020304" pitchFamily="18" charset="0"/>
                <a:cs typeface="Arial" panose="020B0604020202020204" pitchFamily="34" charset="0"/>
              </a:rPr>
              <a:t>.</a:t>
            </a:r>
            <a:endParaRPr lang="en-GB" sz="1600" dirty="0">
              <a:effectLst/>
              <a:latin typeface="Arial" panose="020B0604020202020204" pitchFamily="34" charset="0"/>
              <a:ea typeface="Calibri" panose="020F0502020204030204" pitchFamily="34" charset="0"/>
              <a:cs typeface="Arial" panose="020B0604020202020204" pitchFamily="34" charset="0"/>
            </a:endParaRPr>
          </a:p>
          <a:p>
            <a:endParaRPr lang="en-GB" sz="15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003647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043A57-1576-3EAE-901A-7AF887FF04D1}"/>
              </a:ext>
            </a:extLst>
          </p:cNvPr>
          <p:cNvSpPr>
            <a:spLocks noGrp="1"/>
          </p:cNvSpPr>
          <p:nvPr>
            <p:ph idx="1"/>
          </p:nvPr>
        </p:nvSpPr>
        <p:spPr>
          <a:xfrm>
            <a:off x="5506644" y="95003"/>
            <a:ext cx="5847156" cy="6519553"/>
          </a:xfrm>
        </p:spPr>
        <p:txBody>
          <a:bodyPr anchor="t">
            <a:normAutofit/>
          </a:bodyPr>
          <a:lstStyle/>
          <a:p>
            <a:pPr marL="457200" indent="-457200" algn="just">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Gürlek, M. and Tuna, M., 2019. Corporate social responsibility and work engagement: Evidence from the hotel industry. </a:t>
            </a:r>
            <a:r>
              <a:rPr lang="en-GB" sz="1400" i="1" dirty="0">
                <a:effectLst/>
                <a:latin typeface="Arial" panose="020B0604020202020204" pitchFamily="34" charset="0"/>
                <a:ea typeface="Times New Roman" panose="02020603050405020304" pitchFamily="18" charset="0"/>
                <a:cs typeface="Arial" panose="020B0604020202020204" pitchFamily="34" charset="0"/>
              </a:rPr>
              <a:t>Tourism Management Perspectives</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31</a:t>
            </a:r>
            <a:r>
              <a:rPr lang="en-GB" sz="1400" dirty="0">
                <a:effectLst/>
                <a:latin typeface="Arial" panose="020B0604020202020204" pitchFamily="34" charset="0"/>
                <a:ea typeface="Times New Roman" panose="02020603050405020304" pitchFamily="18" charset="0"/>
                <a:cs typeface="Arial" panose="020B0604020202020204" pitchFamily="34" charset="0"/>
              </a:rPr>
              <a:t>, pp.195-208.</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Johnson, K.R., Park, S. and Bartlett, K.R., 2018. Perceptions of customer service orientation, training, and employee engagement in Jamaica’s hospitality sector. </a:t>
            </a:r>
            <a:r>
              <a:rPr lang="en-GB" sz="1400" i="1" dirty="0">
                <a:effectLst/>
                <a:latin typeface="Arial" panose="020B0604020202020204" pitchFamily="34" charset="0"/>
                <a:ea typeface="Times New Roman" panose="02020603050405020304" pitchFamily="18" charset="0"/>
                <a:cs typeface="Arial" panose="020B0604020202020204" pitchFamily="34" charset="0"/>
              </a:rPr>
              <a:t>European Journal of Training and Development</a:t>
            </a:r>
            <a:r>
              <a:rPr lang="en-GB" sz="1400" dirty="0">
                <a:effectLst/>
                <a:latin typeface="Arial" panose="020B0604020202020204" pitchFamily="34" charset="0"/>
                <a:ea typeface="Times New Roman" panose="02020603050405020304" pitchFamily="18" charset="0"/>
                <a:cs typeface="Arial" panose="020B0604020202020204" pitchFamily="34" charset="0"/>
              </a:rPr>
              <a:t>.</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Mone, E.M. and London, M., 2018. </a:t>
            </a:r>
            <a:r>
              <a:rPr lang="en-GB" sz="1400" i="1" dirty="0">
                <a:effectLst/>
                <a:latin typeface="Arial" panose="020B0604020202020204" pitchFamily="34" charset="0"/>
                <a:ea typeface="Times New Roman" panose="02020603050405020304" pitchFamily="18" charset="0"/>
                <a:cs typeface="Arial" panose="020B0604020202020204" pitchFamily="34" charset="0"/>
              </a:rPr>
              <a:t>Employee engagement through effective performance management: A practical guide for managers</a:t>
            </a:r>
            <a:r>
              <a:rPr lang="en-GB" sz="1400" dirty="0">
                <a:effectLst/>
                <a:latin typeface="Arial" panose="020B0604020202020204" pitchFamily="34" charset="0"/>
                <a:ea typeface="Times New Roman" panose="02020603050405020304" pitchFamily="18" charset="0"/>
                <a:cs typeface="Arial" panose="020B0604020202020204" pitchFamily="34" charset="0"/>
              </a:rPr>
              <a:t>. Routledge.</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Spranger, A.N. and Chen, S., 2019. Millennial workers and the employee engagement phenomenon. </a:t>
            </a:r>
            <a:r>
              <a:rPr lang="en-GB" sz="1400" i="1" dirty="0">
                <a:effectLst/>
                <a:latin typeface="Arial" panose="020B0604020202020204" pitchFamily="34" charset="0"/>
                <a:ea typeface="Times New Roman" panose="02020603050405020304" pitchFamily="18" charset="0"/>
                <a:cs typeface="Arial" panose="020B0604020202020204" pitchFamily="34" charset="0"/>
              </a:rPr>
              <a:t>Human Resources Management Issues, Challenges and Trends:" Now and Around the Corner"</a:t>
            </a:r>
            <a:r>
              <a:rPr lang="en-GB" sz="1400" dirty="0">
                <a:effectLst/>
                <a:latin typeface="Arial" panose="020B0604020202020204" pitchFamily="34" charset="0"/>
                <a:ea typeface="Times New Roman" panose="02020603050405020304" pitchFamily="18" charset="0"/>
                <a:cs typeface="Arial" panose="020B0604020202020204" pitchFamily="34" charset="0"/>
              </a:rPr>
              <a:t>, p.185.</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Teo, S.T., Bentley, T. and Nguyen, D., 2020. Psychosocial work environment, work engagement, and employee commitment: A moderated, mediation model. </a:t>
            </a:r>
            <a:r>
              <a:rPr lang="en-GB" sz="1400" i="1" dirty="0">
                <a:effectLst/>
                <a:latin typeface="Arial" panose="020B0604020202020204" pitchFamily="34" charset="0"/>
                <a:ea typeface="Times New Roman" panose="02020603050405020304" pitchFamily="18" charset="0"/>
                <a:cs typeface="Arial" panose="020B0604020202020204" pitchFamily="34" charset="0"/>
              </a:rPr>
              <a:t>International Journal of Hospitality Management</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88</a:t>
            </a:r>
            <a:r>
              <a:rPr lang="en-GB" sz="1400" dirty="0">
                <a:effectLst/>
                <a:latin typeface="Arial" panose="020B0604020202020204" pitchFamily="34" charset="0"/>
                <a:ea typeface="Times New Roman" panose="02020603050405020304" pitchFamily="18" charset="0"/>
                <a:cs typeface="Arial" panose="020B0604020202020204" pitchFamily="34" charset="0"/>
              </a:rPr>
              <a:t>, p.102415.</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marL="457200" indent="-457200" algn="just">
              <a:spcAft>
                <a:spcPts val="80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Wang, C., Xu, J., Zhang, T.C. and Li, Q.M., 2020. Effects of professional identity on turnover intention in China's hotel employees: The mediating role of employee engagement and job satisfaction. </a:t>
            </a:r>
            <a:r>
              <a:rPr lang="en-GB" sz="1400" i="1" dirty="0">
                <a:effectLst/>
                <a:latin typeface="Arial" panose="020B0604020202020204" pitchFamily="34" charset="0"/>
                <a:ea typeface="Times New Roman" panose="02020603050405020304" pitchFamily="18" charset="0"/>
                <a:cs typeface="Arial" panose="020B0604020202020204" pitchFamily="34" charset="0"/>
              </a:rPr>
              <a:t>Journal of Hospitality and Tourism Management</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45</a:t>
            </a:r>
            <a:r>
              <a:rPr lang="en-GB" sz="1400" dirty="0">
                <a:effectLst/>
                <a:latin typeface="Arial" panose="020B0604020202020204" pitchFamily="34" charset="0"/>
                <a:ea typeface="Times New Roman" panose="02020603050405020304" pitchFamily="18" charset="0"/>
                <a:cs typeface="Arial" panose="020B0604020202020204" pitchFamily="34" charset="0"/>
              </a:rPr>
              <a:t>, pp.10-22.</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gn="just">
              <a:spcAft>
                <a:spcPts val="800"/>
              </a:spcAft>
            </a:pPr>
            <a:r>
              <a:rPr lang="en-US" sz="1400" dirty="0">
                <a:effectLst/>
                <a:latin typeface="Arial" panose="020B0604020202020204" pitchFamily="34" charset="0"/>
                <a:ea typeface="Calibri" panose="020F0502020204030204" pitchFamily="34" charset="0"/>
                <a:cs typeface="Arial" panose="020B0604020202020204" pitchFamily="34" charset="0"/>
              </a:rPr>
              <a:t>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endParaRPr lang="en-GB" sz="11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7901961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998</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Symbol</vt:lpstr>
      <vt:lpstr>Times New Roman</vt:lpstr>
      <vt:lpstr>Office Theme</vt:lpstr>
      <vt:lpstr>Employee engagement</vt:lpstr>
      <vt:lpstr>   Introduction</vt:lpstr>
      <vt:lpstr>Understanding Employee Engagement in the Hotel Industry </vt:lpstr>
      <vt:lpstr>Ways to Ensure Employee Engagement in Hotel Industry  </vt:lpstr>
      <vt:lpstr>Strategies </vt:lpstr>
      <vt:lpstr> </vt:lpstr>
      <vt:lpstr>PowerPoint Presentation</vt:lpstr>
      <vt:lpstr>PowerPoint Presentation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Cristina Cornea</dc:creator>
  <cp:lastModifiedBy>Cristina Cornea</cp:lastModifiedBy>
  <cp:revision>1</cp:revision>
  <dcterms:created xsi:type="dcterms:W3CDTF">2022-12-05T06:14:15Z</dcterms:created>
  <dcterms:modified xsi:type="dcterms:W3CDTF">2022-12-05T07:44:11Z</dcterms:modified>
</cp:coreProperties>
</file>