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F531C7-D84E-47DF-C6F0-1EADE3694ABD}" v="1631" dt="2022-10-27T21:58:32.059"/>
    <p1510:client id="{0FB522AC-6D8B-D0AA-03B4-7FAF92D5FBD4}" v="33" dt="2022-10-28T08:33:05.945"/>
    <p1510:client id="{10A55932-5B04-4F9C-6217-ADBD450B17F2}" v="443" dt="2022-10-27T23:06:33.560"/>
    <p1510:client id="{186596B4-C0C2-4CB6-71A9-8BDAD5416331}" v="82" dt="2022-10-28T09:39:42.976"/>
    <p1510:client id="{2B49AE5F-4D0B-99DD-6D5E-631F40FCFB3A}" v="1816" dt="2022-10-28T00:13:56.502"/>
    <p1510:client id="{38E4467C-6613-62DD-EA8D-284CB57AA4C0}" v="201" dt="2022-10-28T09:12:01.974"/>
    <p1510:client id="{454E5545-76EC-E3B3-6A55-721CF63BB9D8}" v="434" dt="2022-10-27T20:39:54.123"/>
    <p1510:client id="{5CFC1C95-DF6D-0F70-747B-14EEDC1D622A}" v="63" dt="2022-10-28T07:33:42.574"/>
    <p1510:client id="{ACCF3812-80D1-4808-9F8E-D302E59E0B67}" v="2348" dt="2022-10-25T22:28:45.499"/>
    <p1510:client id="{BDFA4B06-5491-8B69-C653-C6D410E53041}" v="1382" dt="2022-10-27T22:54:24.590"/>
    <p1510:client id="{CEFBEB91-5E05-BDEC-2621-A5C11B9BEBE1}" v="166" dt="2022-10-28T08:42:55.402"/>
    <p1510:client id="{E1EF10C0-B412-5262-8E85-C121B71E3B50}" v="82" dt="2022-10-28T07:35:36.051"/>
    <p1510:client id="{E284D457-4802-303C-7817-9B07DCC3E2EA}" v="38" dt="2022-10-28T07:53:04.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microsoft.com/office/2015/10/relationships/revisionInfo" Target="revisionInfo.xml" Id="rId8" /><Relationship Type="http://schemas.openxmlformats.org/officeDocument/2006/relationships/presProps" Target="presProps.xml" Id="rId3"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ableStyles" Target="tableStyles.xml" Id="rId6" /><Relationship Type="http://schemas.openxmlformats.org/officeDocument/2006/relationships/theme" Target="theme/theme1.xml" Id="rId5" /><Relationship Type="http://schemas.openxmlformats.org/officeDocument/2006/relationships/viewProps" Target="viewProps.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virtuallibrary.info/critical-thinking.html"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creativecommons.org/licenses/by/3.0/" TargetMode="External"/><Relationship Id="rId5" Type="http://schemas.openxmlformats.org/officeDocument/2006/relationships/hyperlink" Target="https://www.oercommons.org/courseware/lesson/67059"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0EF68-2FFF-6288-B637-ED93CF0B688C}"/>
              </a:ext>
            </a:extLst>
          </p:cNvPr>
          <p:cNvSpPr>
            <a:spLocks noGrp="1"/>
          </p:cNvSpPr>
          <p:nvPr>
            <p:ph type="title"/>
          </p:nvPr>
        </p:nvSpPr>
        <p:spPr>
          <a:xfrm>
            <a:off x="3572919" y="-1082"/>
            <a:ext cx="2526856" cy="905015"/>
          </a:xfrm>
        </p:spPr>
        <p:txBody>
          <a:bodyPr>
            <a:normAutofit/>
          </a:bodyPr>
          <a:lstStyle/>
          <a:p>
            <a:r>
              <a:rPr lang="en-GB" sz="2800" dirty="0">
                <a:cs typeface="Calibri Light"/>
              </a:rPr>
              <a:t>Critical Thinking </a:t>
            </a:r>
            <a:endParaRPr lang="en-GB" sz="2800" dirty="0"/>
          </a:p>
        </p:txBody>
      </p:sp>
      <p:sp>
        <p:nvSpPr>
          <p:cNvPr id="5" name="TextBox 4">
            <a:extLst>
              <a:ext uri="{FF2B5EF4-FFF2-40B4-BE49-F238E27FC236}">
                <a16:creationId xmlns:a16="http://schemas.microsoft.com/office/drawing/2014/main" id="{5C091820-E9B7-6A3C-F2A4-E5C1EF1583D0}"/>
              </a:ext>
            </a:extLst>
          </p:cNvPr>
          <p:cNvSpPr txBox="1"/>
          <p:nvPr/>
        </p:nvSpPr>
        <p:spPr>
          <a:xfrm>
            <a:off x="99934" y="43722"/>
            <a:ext cx="2635770"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cs typeface="Calibri"/>
              </a:rPr>
              <a:t>Critical thinking: </a:t>
            </a:r>
          </a:p>
          <a:p>
            <a:r>
              <a:rPr lang="en-GB" sz="1200" dirty="0">
                <a:cs typeface="Calibri"/>
              </a:rPr>
              <a:t>Critical thinking is the most important skill we could have, critical thinking helps people understand their goals in life and also helps many people understand themselves. When thinking critically it is important to identify all of the key points and also give you the opportunity to explore all of the points of view before making any decisions . Critical thinking is not only used to solve problems, it is used to also think of new creative ideas and </a:t>
            </a:r>
            <a:r>
              <a:rPr lang="en-GB" sz="1200" dirty="0" err="1">
                <a:cs typeface="Calibri"/>
              </a:rPr>
              <a:t>analyze</a:t>
            </a:r>
            <a:r>
              <a:rPr lang="en-GB" sz="1200" dirty="0">
                <a:cs typeface="Calibri"/>
              </a:rPr>
              <a:t> them. Critical thinking is one of the most important skills we could have in the work place it allows us to plan affectively, solve problems and  manage our time affectively. Critical thinking helps us think independently and deal with the problems we come across in our day to day lives. Being a critical thinker could also be affective in the workplace because it gives you a perspective on others point of view this could help you improve your relationship with your colleagues.</a:t>
            </a:r>
          </a:p>
          <a:p>
            <a:r>
              <a:rPr lang="en-GB" sz="1200" dirty="0">
                <a:cs typeface="Calibri"/>
              </a:rPr>
              <a:t>Although there are many positive factors on critical thinking there are also negative factors, critical thinking could lead to misunderstandings this could be due to language barriers, miscommunication and cultural differences. </a:t>
            </a:r>
          </a:p>
          <a:p>
            <a:endParaRPr lang="en-GB" sz="1200" dirty="0">
              <a:cs typeface="Calibri"/>
            </a:endParaRPr>
          </a:p>
          <a:p>
            <a:endParaRPr lang="en-GB" sz="1200" dirty="0">
              <a:cs typeface="Calibri"/>
            </a:endParaRPr>
          </a:p>
          <a:p>
            <a:endParaRPr lang="en-GB" sz="1200" dirty="0">
              <a:cs typeface="Calibri"/>
            </a:endParaRPr>
          </a:p>
          <a:p>
            <a:endParaRPr lang="en-GB" sz="1200" dirty="0">
              <a:cs typeface="Calibri"/>
            </a:endParaRPr>
          </a:p>
        </p:txBody>
      </p:sp>
      <p:sp>
        <p:nvSpPr>
          <p:cNvPr id="6" name="TextBox 5">
            <a:extLst>
              <a:ext uri="{FF2B5EF4-FFF2-40B4-BE49-F238E27FC236}">
                <a16:creationId xmlns:a16="http://schemas.microsoft.com/office/drawing/2014/main" id="{954AEA6C-4255-80B0-CD11-D99767FB4F7E}"/>
              </a:ext>
            </a:extLst>
          </p:cNvPr>
          <p:cNvSpPr txBox="1"/>
          <p:nvPr/>
        </p:nvSpPr>
        <p:spPr>
          <a:xfrm>
            <a:off x="7645851" y="1494505"/>
            <a:ext cx="2710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u="sng" dirty="0">
              <a:cs typeface="Calibri"/>
            </a:endParaRPr>
          </a:p>
          <a:p>
            <a:endParaRPr lang="en-GB" dirty="0">
              <a:cs typeface="Calibri"/>
            </a:endParaRPr>
          </a:p>
        </p:txBody>
      </p:sp>
      <p:sp>
        <p:nvSpPr>
          <p:cNvPr id="3" name="TextBox 2">
            <a:extLst>
              <a:ext uri="{FF2B5EF4-FFF2-40B4-BE49-F238E27FC236}">
                <a16:creationId xmlns:a16="http://schemas.microsoft.com/office/drawing/2014/main" id="{416C748F-01B6-8628-C5B9-6EED464E8DF0}"/>
              </a:ext>
            </a:extLst>
          </p:cNvPr>
          <p:cNvSpPr txBox="1"/>
          <p:nvPr/>
        </p:nvSpPr>
        <p:spPr>
          <a:xfrm>
            <a:off x="3270249" y="1068916"/>
            <a:ext cx="486833" cy="105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FB0AF5E7-1FC6-55CE-587E-E794D940CF34}"/>
              </a:ext>
            </a:extLst>
          </p:cNvPr>
          <p:cNvSpPr txBox="1"/>
          <p:nvPr/>
        </p:nvSpPr>
        <p:spPr>
          <a:xfrm>
            <a:off x="2804583" y="624417"/>
            <a:ext cx="2952749" cy="108029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cs typeface="Calibri" panose="020F0502020204030204"/>
              </a:rPr>
              <a:t>Managing your mindset:</a:t>
            </a:r>
          </a:p>
          <a:p>
            <a:r>
              <a:rPr lang="en-GB" sz="1200" dirty="0">
                <a:cs typeface="Calibri" panose="020F0502020204030204"/>
              </a:rPr>
              <a:t>Critical thinking can help manage your mind set in many ways, to be a good critical thinker we need to be open minded to others perspectives. Allowing this gives us the </a:t>
            </a:r>
            <a:r>
              <a:rPr lang="en-GB" sz="1200" dirty="0" err="1">
                <a:cs typeface="Calibri" panose="020F0502020204030204"/>
              </a:rPr>
              <a:t>oppourtunity</a:t>
            </a:r>
            <a:r>
              <a:rPr lang="en-GB" sz="1200" dirty="0">
                <a:cs typeface="Calibri" panose="020F0502020204030204"/>
              </a:rPr>
              <a:t> to step out of your comfort zone and experience new things.</a:t>
            </a:r>
          </a:p>
          <a:p>
            <a:endParaRPr lang="en-GB" sz="1200" dirty="0">
              <a:cs typeface="Calibri" panose="020F0502020204030204"/>
            </a:endParaRPr>
          </a:p>
          <a:p>
            <a:r>
              <a:rPr lang="en-GB" sz="1200" dirty="0">
                <a:cs typeface="Calibri" panose="020F0502020204030204"/>
              </a:rPr>
              <a:t>Developing our mindset using critical thinking is a crucial life skill as it helps us make wise decisions and cut out many misleading or non-essential information. Developing a critical mindset involves a lot of life skills such as </a:t>
            </a:r>
            <a:r>
              <a:rPr lang="en-GB" sz="1200" dirty="0" err="1">
                <a:cs typeface="Calibri" panose="020F0502020204030204"/>
              </a:rPr>
              <a:t>Analyzing</a:t>
            </a:r>
            <a:r>
              <a:rPr lang="en-GB" sz="1200" dirty="0">
                <a:cs typeface="Calibri" panose="020F0502020204030204"/>
              </a:rPr>
              <a:t>, Planning, Identifying, Time Keeping, Problem solving and many others. </a:t>
            </a:r>
          </a:p>
          <a:p>
            <a:endParaRPr lang="en-GB" sz="1200" dirty="0">
              <a:cs typeface="Calibri" panose="020F0502020204030204"/>
            </a:endParaRPr>
          </a:p>
          <a:p>
            <a:r>
              <a:rPr lang="en-GB" sz="1200" b="1" u="sng" dirty="0">
                <a:cs typeface="Calibri" panose="020F0502020204030204"/>
              </a:rPr>
              <a:t>Self-reflection</a:t>
            </a:r>
          </a:p>
          <a:p>
            <a:r>
              <a:rPr lang="en-GB" sz="1200" dirty="0">
                <a:cs typeface="Calibri" panose="020F0502020204030204"/>
              </a:rPr>
              <a:t>Self-reflection is skill we all do in our day to day lives, this helps us acknowledge our strengths and weaknesses. There are 2 types of self-reflection , when we start thinking more deeply into it, it would be called critical reflection and this usually happens after a event has happened.</a:t>
            </a:r>
          </a:p>
          <a:p>
            <a:endParaRPr lang="en-GB" sz="1200" dirty="0">
              <a:cs typeface="Calibri" panose="020F0502020204030204"/>
            </a:endParaRPr>
          </a:p>
          <a:p>
            <a:r>
              <a:rPr lang="en-GB" sz="1200" dirty="0">
                <a:cs typeface="Calibri" panose="020F0502020204030204"/>
              </a:rPr>
              <a:t>There are many benefits to self- reflection such as -</a:t>
            </a:r>
          </a:p>
          <a:p>
            <a:pPr marL="171450" indent="-171450">
              <a:buFont typeface="Arial"/>
              <a:buChar char="•"/>
            </a:pPr>
            <a:r>
              <a:rPr lang="en-GB" sz="1200" dirty="0">
                <a:cs typeface="Calibri" panose="020F0502020204030204"/>
              </a:rPr>
              <a:t>Learning what makes you happy </a:t>
            </a:r>
          </a:p>
          <a:p>
            <a:pPr marL="171450" indent="-171450">
              <a:buFont typeface="Arial"/>
              <a:buChar char="•"/>
            </a:pPr>
            <a:r>
              <a:rPr lang="en-GB" sz="1200" dirty="0">
                <a:cs typeface="Calibri" panose="020F0502020204030204"/>
              </a:rPr>
              <a:t>What you are good at and not as good at </a:t>
            </a:r>
          </a:p>
          <a:p>
            <a:pPr marL="171450" indent="-171450">
              <a:buFont typeface="Arial"/>
              <a:buChar char="•"/>
            </a:pPr>
            <a:r>
              <a:rPr lang="en-GB" sz="1200" dirty="0">
                <a:cs typeface="Calibri" panose="020F0502020204030204"/>
              </a:rPr>
              <a:t>Helps you develop new relationships </a:t>
            </a:r>
          </a:p>
          <a:p>
            <a:pPr marL="171450" indent="-171450">
              <a:buFont typeface="Arial"/>
              <a:buChar char="•"/>
            </a:pPr>
            <a:r>
              <a:rPr lang="en-GB" sz="1200" dirty="0">
                <a:cs typeface="Calibri" panose="020F0502020204030204"/>
              </a:rPr>
              <a:t>Improve relationships </a:t>
            </a:r>
          </a:p>
          <a:p>
            <a:pPr marL="171450" indent="-171450">
              <a:buFont typeface="Arial"/>
              <a:buChar char="•"/>
            </a:pPr>
            <a:r>
              <a:rPr lang="en-GB" sz="1200" dirty="0">
                <a:cs typeface="Calibri" panose="020F0502020204030204"/>
              </a:rPr>
              <a:t>Helps you learn about yourself</a:t>
            </a: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p:txBody>
      </p:sp>
      <p:sp>
        <p:nvSpPr>
          <p:cNvPr id="7" name="TextBox 6">
            <a:extLst>
              <a:ext uri="{FF2B5EF4-FFF2-40B4-BE49-F238E27FC236}">
                <a16:creationId xmlns:a16="http://schemas.microsoft.com/office/drawing/2014/main" id="{A082CDB1-1F8B-B7EB-107E-50AF1AA1CAB0}"/>
              </a:ext>
            </a:extLst>
          </p:cNvPr>
          <p:cNvSpPr txBox="1"/>
          <p:nvPr/>
        </p:nvSpPr>
        <p:spPr>
          <a:xfrm>
            <a:off x="8130949" y="539923"/>
            <a:ext cx="3438542" cy="12649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dirty="0">
                <a:cs typeface="Calibri" panose="020F0502020204030204"/>
              </a:rPr>
              <a:t>Shows you what needs improving </a:t>
            </a:r>
          </a:p>
          <a:p>
            <a:pPr marL="285750" indent="-285750">
              <a:buFont typeface="Arial"/>
              <a:buChar char="•"/>
            </a:pPr>
            <a:r>
              <a:rPr lang="en-GB" sz="1200" dirty="0">
                <a:cs typeface="Calibri" panose="020F0502020204030204"/>
              </a:rPr>
              <a:t>Helps you build a lot of new skills for example leaderships skills </a:t>
            </a:r>
          </a:p>
          <a:p>
            <a:pPr marL="285750" indent="-285750">
              <a:buFont typeface="Arial"/>
              <a:buChar char="•"/>
            </a:pPr>
            <a:r>
              <a:rPr lang="en-GB" sz="1200" dirty="0">
                <a:cs typeface="Calibri" panose="020F0502020204030204"/>
              </a:rPr>
              <a:t>Form new strategies in your work</a:t>
            </a:r>
          </a:p>
          <a:p>
            <a:pPr marL="171450" indent="-171450">
              <a:buFont typeface="Arial"/>
              <a:buChar char="•"/>
            </a:pPr>
            <a:r>
              <a:rPr lang="en-GB" sz="1200" dirty="0">
                <a:cs typeface="Calibri" panose="020F0502020204030204"/>
              </a:rPr>
              <a:t> When self-reflecting there are 6 stages knows as the what? These 6 stages are</a:t>
            </a:r>
          </a:p>
          <a:p>
            <a:pPr marL="171450" indent="-171450">
              <a:buFont typeface="Arial"/>
              <a:buChar char="•"/>
            </a:pPr>
            <a:r>
              <a:rPr lang="en-GB" sz="1200" dirty="0">
                <a:cs typeface="Calibri" panose="020F0502020204030204"/>
              </a:rPr>
              <a:t>What happened </a:t>
            </a:r>
          </a:p>
          <a:p>
            <a:pPr marL="171450" indent="-171450">
              <a:buFont typeface="Arial"/>
              <a:buChar char="•"/>
            </a:pPr>
            <a:r>
              <a:rPr lang="en-GB" sz="1200" dirty="0">
                <a:cs typeface="Calibri" panose="020F0502020204030204"/>
              </a:rPr>
              <a:t>What did you do</a:t>
            </a:r>
          </a:p>
          <a:p>
            <a:pPr marL="171450" indent="-171450">
              <a:buFont typeface="Arial"/>
              <a:buChar char="•"/>
            </a:pPr>
            <a:r>
              <a:rPr lang="en-GB" sz="1200" dirty="0">
                <a:cs typeface="Calibri" panose="020F0502020204030204"/>
              </a:rPr>
              <a:t>What did you expect </a:t>
            </a:r>
          </a:p>
          <a:p>
            <a:pPr marL="171450" indent="-171450">
              <a:buFont typeface="Arial"/>
              <a:buChar char="•"/>
            </a:pPr>
            <a:r>
              <a:rPr lang="en-GB" sz="1200" dirty="0">
                <a:cs typeface="Calibri" panose="020F0502020204030204"/>
              </a:rPr>
              <a:t>What was different </a:t>
            </a:r>
          </a:p>
          <a:p>
            <a:pPr marL="171450" indent="-171450">
              <a:buFont typeface="Arial"/>
              <a:buChar char="•"/>
            </a:pPr>
            <a:r>
              <a:rPr lang="en-GB" sz="1200" dirty="0">
                <a:cs typeface="Calibri" panose="020F0502020204030204"/>
              </a:rPr>
              <a:t>What did you learn </a:t>
            </a:r>
          </a:p>
          <a:p>
            <a:pPr marL="171450" indent="-171450">
              <a:buFont typeface="Arial"/>
              <a:buChar char="•"/>
            </a:pPr>
            <a:r>
              <a:rPr lang="en-GB" sz="1200" dirty="0">
                <a:cs typeface="Calibri" panose="020F0502020204030204"/>
              </a:rPr>
              <a:t>What was your reaction </a:t>
            </a:r>
          </a:p>
          <a:p>
            <a:r>
              <a:rPr lang="en-GB" sz="1200" dirty="0">
                <a:cs typeface="Calibri" panose="020F0502020204030204"/>
              </a:rPr>
              <a:t>These stages can help you reflect and better yourself for future events.</a:t>
            </a:r>
          </a:p>
          <a:p>
            <a:endParaRPr lang="en-GB" sz="1200" dirty="0">
              <a:cs typeface="Calibri" panose="020F0502020204030204"/>
            </a:endParaRPr>
          </a:p>
          <a:p>
            <a:r>
              <a:rPr lang="en-GB" sz="1200" b="1" u="sng" dirty="0">
                <a:cs typeface="Calibri" panose="020F0502020204030204"/>
              </a:rPr>
              <a:t>Time management </a:t>
            </a:r>
          </a:p>
          <a:p>
            <a:r>
              <a:rPr lang="en-GB" sz="1200" dirty="0">
                <a:cs typeface="Calibri" panose="020F0502020204030204"/>
              </a:rPr>
              <a:t>Time management is a skill we use often, it helps us complete tasks within the timeframe we have been set .Practicing time management can help us improve work life and increase productivity </a:t>
            </a:r>
          </a:p>
          <a:p>
            <a:endParaRPr lang="en-GB" sz="1200" dirty="0">
              <a:cs typeface="Calibri" panose="020F0502020204030204"/>
            </a:endParaRPr>
          </a:p>
          <a:p>
            <a:r>
              <a:rPr lang="en-GB" sz="1200" dirty="0">
                <a:cs typeface="Calibri" panose="020F0502020204030204"/>
              </a:rPr>
              <a:t>When used effectively time management can increase energy for free time it allows you to plan work out and still make time for yourself.</a:t>
            </a:r>
          </a:p>
          <a:p>
            <a:r>
              <a:rPr lang="en-GB" sz="1200" dirty="0">
                <a:cs typeface="Calibri" panose="020F0502020204030204"/>
              </a:rPr>
              <a:t>Time management can also help reach your goals faster, through managing your time appropriately. Time management can better your productivity and improve focus this is because it helps you prioritize important tasks. Thank you for listening do you have any questions?</a:t>
            </a: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b="1" u="sng" dirty="0">
              <a:cs typeface="Calibri" panose="020F0502020204030204"/>
            </a:endParaRPr>
          </a:p>
          <a:p>
            <a:endParaRPr lang="en-GB" sz="1200" dirty="0">
              <a:cs typeface="Calibri" panose="020F0502020204030204"/>
            </a:endParaRPr>
          </a:p>
          <a:p>
            <a:endParaRPr lang="en-GB" sz="1200" dirty="0">
              <a:cs typeface="Calibri" panose="020F0502020204030204"/>
            </a:endParaRPr>
          </a:p>
          <a:p>
            <a:endParaRPr lang="en-GB" sz="1200" dirty="0">
              <a:cs typeface="Calibri" panose="020F0502020204030204"/>
            </a:endParaRPr>
          </a:p>
          <a:p>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pPr>
              <a:buFont typeface="Arial"/>
            </a:pPr>
            <a:endParaRPr lang="en-GB" sz="1200" dirty="0">
              <a:cs typeface="Calibri" panose="020F0502020204030204"/>
            </a:endParaRPr>
          </a:p>
          <a:p>
            <a:endParaRPr lang="en-GB" sz="1200" dirty="0">
              <a:cs typeface="Calibri" panose="020F0502020204030204"/>
            </a:endParaRPr>
          </a:p>
        </p:txBody>
      </p:sp>
      <p:pic>
        <p:nvPicPr>
          <p:cNvPr id="9" name="Picture 9" descr="Text&#10;&#10;Description automatically generated">
            <a:extLst>
              <a:ext uri="{FF2B5EF4-FFF2-40B4-BE49-F238E27FC236}">
                <a16:creationId xmlns:a16="http://schemas.microsoft.com/office/drawing/2014/main" id="{D1C06AA9-11D6-9745-FEBC-6F4C41537F1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17497" y="3773763"/>
            <a:ext cx="2412169" cy="2995554"/>
          </a:xfrm>
          <a:prstGeom prst="rect">
            <a:avLst/>
          </a:prstGeom>
        </p:spPr>
      </p:pic>
      <p:pic>
        <p:nvPicPr>
          <p:cNvPr id="12" name="Picture 12" descr="Diagram&#10;&#10;Description automatically generated">
            <a:extLst>
              <a:ext uri="{FF2B5EF4-FFF2-40B4-BE49-F238E27FC236}">
                <a16:creationId xmlns:a16="http://schemas.microsoft.com/office/drawing/2014/main" id="{60FED51A-62CE-1EE6-6ACA-F285E7992BD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92450" y="1204833"/>
            <a:ext cx="2256020" cy="2081135"/>
          </a:xfrm>
          <a:prstGeom prst="rect">
            <a:avLst/>
          </a:prstGeom>
        </p:spPr>
      </p:pic>
      <p:sp>
        <p:nvSpPr>
          <p:cNvPr id="13" name="TextBox 12">
            <a:extLst>
              <a:ext uri="{FF2B5EF4-FFF2-40B4-BE49-F238E27FC236}">
                <a16:creationId xmlns:a16="http://schemas.microsoft.com/office/drawing/2014/main" id="{C3926A17-B739-920A-9DB4-A40B5A559CDB}"/>
              </a:ext>
            </a:extLst>
          </p:cNvPr>
          <p:cNvSpPr txBox="1"/>
          <p:nvPr/>
        </p:nvSpPr>
        <p:spPr>
          <a:xfrm>
            <a:off x="5786203" y="6202805"/>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a:t>
            </a:r>
            <a:r>
              <a:rPr lang="en-US"/>
              <a:t>.</a:t>
            </a:r>
          </a:p>
        </p:txBody>
      </p:sp>
    </p:spTree>
    <p:extLst>
      <p:ext uri="{BB962C8B-B14F-4D97-AF65-F5344CB8AC3E}">
        <p14:creationId xmlns:p14="http://schemas.microsoft.com/office/powerpoint/2010/main" val="5221955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Critical Thinking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956</cp:revision>
  <dcterms:created xsi:type="dcterms:W3CDTF">2013-07-15T20:26:40Z</dcterms:created>
  <dcterms:modified xsi:type="dcterms:W3CDTF">2022-10-28T09:39:43Z</dcterms:modified>
</cp:coreProperties>
</file>