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1" r:id="rId5"/>
    <p:sldId id="262" r:id="rId6"/>
    <p:sldId id="265" r:id="rId7"/>
    <p:sldId id="264" r:id="rId8"/>
    <p:sldId id="266" r:id="rId9"/>
    <p:sldId id="263" r:id="rId10"/>
    <p:sldId id="267" r:id="rId11"/>
    <p:sldId id="25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680DC1-85CB-4713-8964-ACC767735208}" v="436" dt="2020-11-15T21:41:13.107"/>
    <p1510:client id="{52AF583F-7176-4DA5-9BC2-0E15C7F2B627}" v="203" dt="2020-11-22T20:17:52.904"/>
    <p1510:client id="{290EAC18-56E9-92C3-0163-7371282E8DEF}" v="1581" dt="2020-11-23T15:40:09.288"/>
    <p1510:client id="{1125FEB6-7F2B-4C5D-A5E2-827A2BA0E49E}" v="133" dt="2020-11-16T20:57:42.053"/>
    <p1510:client id="{402CD12A-E180-4D9B-A090-0CD4B1F77927}" v="112" dt="2020-11-20T19:56:59.421"/>
    <p1510:client id="{35BC432B-68FB-FDD6-4F4F-50DDD19DB734}" v="221" dt="2020-11-17T20:45:53.596"/>
    <p1510:client id="{2D39A8F8-B871-4B02-6A3B-FE6A9463F48D}" v="584" dt="2020-11-19T20:12:33.695"/>
    <p1510:client id="{3AE6C608-7A51-FBD5-B431-AAD442298702}" v="237" dt="2020-11-21T15:48:46.7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96" d="100"/>
          <a:sy n="96" d="100"/>
        </p:scale>
        <p:origin x="49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CDF6A4-BCD4-4B86-8A4A-D3685F00366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91DA7FF-89E6-4557-9D4B-0E41997324C0}">
      <dgm:prSet/>
      <dgm:spPr/>
      <dgm:t>
        <a:bodyPr/>
        <a:lstStyle/>
        <a:p>
          <a:pPr>
            <a:lnSpc>
              <a:spcPct val="100000"/>
            </a:lnSpc>
          </a:pPr>
          <a:r>
            <a:rPr lang="en-GB" dirty="0"/>
            <a:t>Purpose of curriculum</a:t>
          </a:r>
          <a:endParaRPr lang="en-US" dirty="0"/>
        </a:p>
      </dgm:t>
    </dgm:pt>
    <dgm:pt modelId="{98B57322-E7EE-4B98-88E0-313361B2D309}" type="parTrans" cxnId="{0B76E6F1-8268-4180-8460-FCE8D6BC53CD}">
      <dgm:prSet/>
      <dgm:spPr/>
      <dgm:t>
        <a:bodyPr/>
        <a:lstStyle/>
        <a:p>
          <a:endParaRPr lang="en-US"/>
        </a:p>
      </dgm:t>
    </dgm:pt>
    <dgm:pt modelId="{199B308B-43C2-4D55-A748-4CBF1B558FA7}" type="sibTrans" cxnId="{0B76E6F1-8268-4180-8460-FCE8D6BC53CD}">
      <dgm:prSet/>
      <dgm:spPr/>
      <dgm:t>
        <a:bodyPr/>
        <a:lstStyle/>
        <a:p>
          <a:endParaRPr lang="en-US"/>
        </a:p>
      </dgm:t>
    </dgm:pt>
    <dgm:pt modelId="{F06B15CC-367E-4079-88DB-27B0D813CC5B}">
      <dgm:prSet/>
      <dgm:spPr/>
      <dgm:t>
        <a:bodyPr/>
        <a:lstStyle/>
        <a:p>
          <a:pPr>
            <a:lnSpc>
              <a:spcPct val="100000"/>
            </a:lnSpc>
          </a:pPr>
          <a:r>
            <a:rPr lang="en-GB" dirty="0"/>
            <a:t>Overview of Finnish Curriculum</a:t>
          </a:r>
          <a:endParaRPr lang="en-US" dirty="0"/>
        </a:p>
      </dgm:t>
    </dgm:pt>
    <dgm:pt modelId="{C23DA7EB-6446-487B-9562-2F5B64FB4F30}" type="parTrans" cxnId="{64F02EC6-6895-4D02-86DF-F3750012573C}">
      <dgm:prSet/>
      <dgm:spPr/>
      <dgm:t>
        <a:bodyPr/>
        <a:lstStyle/>
        <a:p>
          <a:endParaRPr lang="en-US"/>
        </a:p>
      </dgm:t>
    </dgm:pt>
    <dgm:pt modelId="{DA0858AB-649E-4EDC-B641-E164115B6A13}" type="sibTrans" cxnId="{64F02EC6-6895-4D02-86DF-F3750012573C}">
      <dgm:prSet/>
      <dgm:spPr/>
      <dgm:t>
        <a:bodyPr/>
        <a:lstStyle/>
        <a:p>
          <a:endParaRPr lang="en-US"/>
        </a:p>
      </dgm:t>
    </dgm:pt>
    <dgm:pt modelId="{F89D687A-6784-4E39-B9C1-2A64820FD73B}">
      <dgm:prSet/>
      <dgm:spPr/>
      <dgm:t>
        <a:bodyPr/>
        <a:lstStyle/>
        <a:p>
          <a:pPr>
            <a:lnSpc>
              <a:spcPct val="100000"/>
            </a:lnSpc>
          </a:pPr>
          <a:r>
            <a:rPr lang="en-GB" dirty="0"/>
            <a:t>Benefits of Finnish Curriculum</a:t>
          </a:r>
          <a:endParaRPr lang="en-US" dirty="0"/>
        </a:p>
      </dgm:t>
    </dgm:pt>
    <dgm:pt modelId="{589FB25A-B8D7-4C67-9B8A-02D3965941F4}" type="parTrans" cxnId="{645233E9-D263-4991-94A5-BA402BF1FFEC}">
      <dgm:prSet/>
      <dgm:spPr/>
      <dgm:t>
        <a:bodyPr/>
        <a:lstStyle/>
        <a:p>
          <a:endParaRPr lang="en-US"/>
        </a:p>
      </dgm:t>
    </dgm:pt>
    <dgm:pt modelId="{57020BE6-1F3D-48E3-A954-522715C26141}" type="sibTrans" cxnId="{645233E9-D263-4991-94A5-BA402BF1FFEC}">
      <dgm:prSet/>
      <dgm:spPr/>
      <dgm:t>
        <a:bodyPr/>
        <a:lstStyle/>
        <a:p>
          <a:endParaRPr lang="en-US"/>
        </a:p>
      </dgm:t>
    </dgm:pt>
    <dgm:pt modelId="{DB499A13-FCAA-4A5D-8989-60F7F96D591F}">
      <dgm:prSet/>
      <dgm:spPr/>
      <dgm:t>
        <a:bodyPr/>
        <a:lstStyle/>
        <a:p>
          <a:pPr>
            <a:lnSpc>
              <a:spcPct val="100000"/>
            </a:lnSpc>
          </a:pPr>
          <a:r>
            <a:rPr lang="en-GB" dirty="0"/>
            <a:t>Drawbacks of Finnish Curriculum</a:t>
          </a:r>
          <a:endParaRPr lang="en-US" dirty="0"/>
        </a:p>
      </dgm:t>
    </dgm:pt>
    <dgm:pt modelId="{397C61BF-45C5-453F-9D22-A87AE5A338B8}" type="parTrans" cxnId="{2E297255-DEE6-40CC-AA75-028466DA5F1D}">
      <dgm:prSet/>
      <dgm:spPr/>
      <dgm:t>
        <a:bodyPr/>
        <a:lstStyle/>
        <a:p>
          <a:endParaRPr lang="en-US"/>
        </a:p>
      </dgm:t>
    </dgm:pt>
    <dgm:pt modelId="{051CF8BE-822E-406F-9153-EEA9B37FA88B}" type="sibTrans" cxnId="{2E297255-DEE6-40CC-AA75-028466DA5F1D}">
      <dgm:prSet/>
      <dgm:spPr/>
      <dgm:t>
        <a:bodyPr/>
        <a:lstStyle/>
        <a:p>
          <a:endParaRPr lang="en-US"/>
        </a:p>
      </dgm:t>
    </dgm:pt>
    <dgm:pt modelId="{F3FC8DF3-750A-471A-B121-2490C47AFE94}">
      <dgm:prSet/>
      <dgm:spPr/>
      <dgm:t>
        <a:bodyPr/>
        <a:lstStyle/>
        <a:p>
          <a:pPr>
            <a:lnSpc>
              <a:spcPct val="100000"/>
            </a:lnSpc>
          </a:pPr>
          <a:r>
            <a:rPr lang="en-GB" dirty="0">
              <a:latin typeface="Gill Sans MT" panose="020B0502020104020203"/>
            </a:rPr>
            <a:t>Compare</a:t>
          </a:r>
          <a:r>
            <a:rPr lang="en-GB" dirty="0"/>
            <a:t> to the English Curriculum</a:t>
          </a:r>
          <a:endParaRPr lang="en-US" dirty="0"/>
        </a:p>
      </dgm:t>
    </dgm:pt>
    <dgm:pt modelId="{E3D3B521-2836-418F-86F1-F79AD7EC48C7}" type="parTrans" cxnId="{1F85FCD5-9747-45DB-B471-9879A8BC2232}">
      <dgm:prSet/>
      <dgm:spPr/>
      <dgm:t>
        <a:bodyPr/>
        <a:lstStyle/>
        <a:p>
          <a:endParaRPr lang="en-US"/>
        </a:p>
      </dgm:t>
    </dgm:pt>
    <dgm:pt modelId="{6CC6526B-A353-4DFE-8107-2F915200AFB3}" type="sibTrans" cxnId="{1F85FCD5-9747-45DB-B471-9879A8BC2232}">
      <dgm:prSet/>
      <dgm:spPr/>
      <dgm:t>
        <a:bodyPr/>
        <a:lstStyle/>
        <a:p>
          <a:endParaRPr lang="en-US"/>
        </a:p>
      </dgm:t>
    </dgm:pt>
    <dgm:pt modelId="{E0B45915-C09F-41FE-9ADA-63A399067B5E}" type="pres">
      <dgm:prSet presAssocID="{FCCDF6A4-BCD4-4B86-8A4A-D3685F003660}" presName="root" presStyleCnt="0">
        <dgm:presLayoutVars>
          <dgm:dir/>
          <dgm:resizeHandles val="exact"/>
        </dgm:presLayoutVars>
      </dgm:prSet>
      <dgm:spPr/>
    </dgm:pt>
    <dgm:pt modelId="{050F7B15-B20A-4E21-91A1-4A05B61852C7}" type="pres">
      <dgm:prSet presAssocID="{591DA7FF-89E6-4557-9D4B-0E41997324C0}" presName="compNode" presStyleCnt="0"/>
      <dgm:spPr/>
    </dgm:pt>
    <dgm:pt modelId="{BEBA43E7-669F-4ED4-BEA3-32780C644302}" type="pres">
      <dgm:prSet presAssocID="{591DA7FF-89E6-4557-9D4B-0E41997324C0}" presName="bgRect" presStyleLbl="bgShp" presStyleIdx="0" presStyleCnt="5"/>
      <dgm:spPr/>
    </dgm:pt>
    <dgm:pt modelId="{1EDD37D8-D761-4209-ACE9-25DEB741CDC6}" type="pres">
      <dgm:prSet presAssocID="{591DA7FF-89E6-4557-9D4B-0E41997324C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D8CF937-A765-45B1-ACB1-A7F55F79BA5F}" type="pres">
      <dgm:prSet presAssocID="{591DA7FF-89E6-4557-9D4B-0E41997324C0}" presName="spaceRect" presStyleCnt="0"/>
      <dgm:spPr/>
    </dgm:pt>
    <dgm:pt modelId="{68A6F7CD-60DC-4DF4-93D8-58E9ED19DD9E}" type="pres">
      <dgm:prSet presAssocID="{591DA7FF-89E6-4557-9D4B-0E41997324C0}" presName="parTx" presStyleLbl="revTx" presStyleIdx="0" presStyleCnt="5">
        <dgm:presLayoutVars>
          <dgm:chMax val="0"/>
          <dgm:chPref val="0"/>
        </dgm:presLayoutVars>
      </dgm:prSet>
      <dgm:spPr/>
    </dgm:pt>
    <dgm:pt modelId="{321550FD-DBFE-4A23-8C71-DA4CFCD2DDF6}" type="pres">
      <dgm:prSet presAssocID="{199B308B-43C2-4D55-A748-4CBF1B558FA7}" presName="sibTrans" presStyleCnt="0"/>
      <dgm:spPr/>
    </dgm:pt>
    <dgm:pt modelId="{BE434FD4-BE80-46CE-BAD2-617E64E03112}" type="pres">
      <dgm:prSet presAssocID="{F06B15CC-367E-4079-88DB-27B0D813CC5B}" presName="compNode" presStyleCnt="0"/>
      <dgm:spPr/>
    </dgm:pt>
    <dgm:pt modelId="{098CCFF4-B07F-494F-ABCC-42D01BA07CB9}" type="pres">
      <dgm:prSet presAssocID="{F06B15CC-367E-4079-88DB-27B0D813CC5B}" presName="bgRect" presStyleLbl="bgShp" presStyleIdx="1" presStyleCnt="5"/>
      <dgm:spPr/>
    </dgm:pt>
    <dgm:pt modelId="{F908811A-C10B-47D9-B7FE-C307D7391461}" type="pres">
      <dgm:prSet presAssocID="{F06B15CC-367E-4079-88DB-27B0D813CC5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CF9B4106-ED32-44E9-9B89-9EA01D4EE36B}" type="pres">
      <dgm:prSet presAssocID="{F06B15CC-367E-4079-88DB-27B0D813CC5B}" presName="spaceRect" presStyleCnt="0"/>
      <dgm:spPr/>
    </dgm:pt>
    <dgm:pt modelId="{0C535B52-FEA7-4581-B9AD-A9B0299441E2}" type="pres">
      <dgm:prSet presAssocID="{F06B15CC-367E-4079-88DB-27B0D813CC5B}" presName="parTx" presStyleLbl="revTx" presStyleIdx="1" presStyleCnt="5">
        <dgm:presLayoutVars>
          <dgm:chMax val="0"/>
          <dgm:chPref val="0"/>
        </dgm:presLayoutVars>
      </dgm:prSet>
      <dgm:spPr/>
    </dgm:pt>
    <dgm:pt modelId="{91E97C85-C6B5-4168-A5D0-963B427D5B55}" type="pres">
      <dgm:prSet presAssocID="{DA0858AB-649E-4EDC-B641-E164115B6A13}" presName="sibTrans" presStyleCnt="0"/>
      <dgm:spPr/>
    </dgm:pt>
    <dgm:pt modelId="{DE533D10-C01C-40CD-835E-03C72CCC6E87}" type="pres">
      <dgm:prSet presAssocID="{F89D687A-6784-4E39-B9C1-2A64820FD73B}" presName="compNode" presStyleCnt="0"/>
      <dgm:spPr/>
    </dgm:pt>
    <dgm:pt modelId="{FA8F4383-A90D-4007-9F56-F427433A5F43}" type="pres">
      <dgm:prSet presAssocID="{F89D687A-6784-4E39-B9C1-2A64820FD73B}" presName="bgRect" presStyleLbl="bgShp" presStyleIdx="2" presStyleCnt="5"/>
      <dgm:spPr/>
    </dgm:pt>
    <dgm:pt modelId="{57ADFA8E-B58D-4C5A-AFE1-C33D4B43CB14}" type="pres">
      <dgm:prSet presAssocID="{F89D687A-6784-4E39-B9C1-2A64820FD73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11C96781-A2E5-44AA-A4FF-B1AEADB1486A}" type="pres">
      <dgm:prSet presAssocID="{F89D687A-6784-4E39-B9C1-2A64820FD73B}" presName="spaceRect" presStyleCnt="0"/>
      <dgm:spPr/>
    </dgm:pt>
    <dgm:pt modelId="{B3F3A573-B795-41E1-8101-03C9248626C0}" type="pres">
      <dgm:prSet presAssocID="{F89D687A-6784-4E39-B9C1-2A64820FD73B}" presName="parTx" presStyleLbl="revTx" presStyleIdx="2" presStyleCnt="5">
        <dgm:presLayoutVars>
          <dgm:chMax val="0"/>
          <dgm:chPref val="0"/>
        </dgm:presLayoutVars>
      </dgm:prSet>
      <dgm:spPr/>
    </dgm:pt>
    <dgm:pt modelId="{4F542F13-EF38-4AE3-A949-E60E4AEEDC70}" type="pres">
      <dgm:prSet presAssocID="{57020BE6-1F3D-48E3-A954-522715C26141}" presName="sibTrans" presStyleCnt="0"/>
      <dgm:spPr/>
    </dgm:pt>
    <dgm:pt modelId="{BBFA39C3-5627-489C-9814-FE599CDDA58C}" type="pres">
      <dgm:prSet presAssocID="{DB499A13-FCAA-4A5D-8989-60F7F96D591F}" presName="compNode" presStyleCnt="0"/>
      <dgm:spPr/>
    </dgm:pt>
    <dgm:pt modelId="{22024C4B-64D4-488B-A84E-5D5E4D453517}" type="pres">
      <dgm:prSet presAssocID="{DB499A13-FCAA-4A5D-8989-60F7F96D591F}" presName="bgRect" presStyleLbl="bgShp" presStyleIdx="3" presStyleCnt="5"/>
      <dgm:spPr/>
    </dgm:pt>
    <dgm:pt modelId="{C59A9281-6EB5-4C80-9A46-A907B3BD2B0D}" type="pres">
      <dgm:prSet presAssocID="{DB499A13-FCAA-4A5D-8989-60F7F96D591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d Face with No Fill"/>
        </a:ext>
      </dgm:extLst>
    </dgm:pt>
    <dgm:pt modelId="{B69B48F3-0D73-4044-BFF1-B887F0608C3A}" type="pres">
      <dgm:prSet presAssocID="{DB499A13-FCAA-4A5D-8989-60F7F96D591F}" presName="spaceRect" presStyleCnt="0"/>
      <dgm:spPr/>
    </dgm:pt>
    <dgm:pt modelId="{3496700E-0464-4C6B-9529-C8DB72DDA0BB}" type="pres">
      <dgm:prSet presAssocID="{DB499A13-FCAA-4A5D-8989-60F7F96D591F}" presName="parTx" presStyleLbl="revTx" presStyleIdx="3" presStyleCnt="5">
        <dgm:presLayoutVars>
          <dgm:chMax val="0"/>
          <dgm:chPref val="0"/>
        </dgm:presLayoutVars>
      </dgm:prSet>
      <dgm:spPr/>
    </dgm:pt>
    <dgm:pt modelId="{8F1F7A62-D84D-4742-83C3-9B4F5FDE0D97}" type="pres">
      <dgm:prSet presAssocID="{051CF8BE-822E-406F-9153-EEA9B37FA88B}" presName="sibTrans" presStyleCnt="0"/>
      <dgm:spPr/>
    </dgm:pt>
    <dgm:pt modelId="{6D83D9D6-31EF-444B-98F6-23B8A418F3D5}" type="pres">
      <dgm:prSet presAssocID="{F3FC8DF3-750A-471A-B121-2490C47AFE94}" presName="compNode" presStyleCnt="0"/>
      <dgm:spPr/>
    </dgm:pt>
    <dgm:pt modelId="{148ADD44-CD36-4486-B424-F9F6D9FB6010}" type="pres">
      <dgm:prSet presAssocID="{F3FC8DF3-750A-471A-B121-2490C47AFE94}" presName="bgRect" presStyleLbl="bgShp" presStyleIdx="4" presStyleCnt="5"/>
      <dgm:spPr/>
    </dgm:pt>
    <dgm:pt modelId="{3A282D12-E60C-4BF3-B663-51159B2AEAEF}" type="pres">
      <dgm:prSet presAssocID="{F3FC8DF3-750A-471A-B121-2490C47AFE9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653E9C0E-4592-4BA5-93D8-8BBCABC21844}" type="pres">
      <dgm:prSet presAssocID="{F3FC8DF3-750A-471A-B121-2490C47AFE94}" presName="spaceRect" presStyleCnt="0"/>
      <dgm:spPr/>
    </dgm:pt>
    <dgm:pt modelId="{3C8F63B3-662D-468E-B056-B3EE27BDE65B}" type="pres">
      <dgm:prSet presAssocID="{F3FC8DF3-750A-471A-B121-2490C47AFE94}" presName="parTx" presStyleLbl="revTx" presStyleIdx="4" presStyleCnt="5">
        <dgm:presLayoutVars>
          <dgm:chMax val="0"/>
          <dgm:chPref val="0"/>
        </dgm:presLayoutVars>
      </dgm:prSet>
      <dgm:spPr/>
    </dgm:pt>
  </dgm:ptLst>
  <dgm:cxnLst>
    <dgm:cxn modelId="{FF9FDD4A-BA55-4C62-A64C-C5CB8A5383D8}" type="presOf" srcId="{DB499A13-FCAA-4A5D-8989-60F7F96D591F}" destId="{3496700E-0464-4C6B-9529-C8DB72DDA0BB}" srcOrd="0" destOrd="0" presId="urn:microsoft.com/office/officeart/2018/2/layout/IconVerticalSolidList"/>
    <dgm:cxn modelId="{2E297255-DEE6-40CC-AA75-028466DA5F1D}" srcId="{FCCDF6A4-BCD4-4B86-8A4A-D3685F003660}" destId="{DB499A13-FCAA-4A5D-8989-60F7F96D591F}" srcOrd="3" destOrd="0" parTransId="{397C61BF-45C5-453F-9D22-A87AE5A338B8}" sibTransId="{051CF8BE-822E-406F-9153-EEA9B37FA88B}"/>
    <dgm:cxn modelId="{7811D68E-B5A4-4F28-B23E-3855DF38333C}" type="presOf" srcId="{591DA7FF-89E6-4557-9D4B-0E41997324C0}" destId="{68A6F7CD-60DC-4DF4-93D8-58E9ED19DD9E}" srcOrd="0" destOrd="0" presId="urn:microsoft.com/office/officeart/2018/2/layout/IconVerticalSolidList"/>
    <dgm:cxn modelId="{E489D2AD-3340-499F-B73F-58B76E03C74B}" type="presOf" srcId="{F89D687A-6784-4E39-B9C1-2A64820FD73B}" destId="{B3F3A573-B795-41E1-8101-03C9248626C0}" srcOrd="0" destOrd="0" presId="urn:microsoft.com/office/officeart/2018/2/layout/IconVerticalSolidList"/>
    <dgm:cxn modelId="{64F02EC6-6895-4D02-86DF-F3750012573C}" srcId="{FCCDF6A4-BCD4-4B86-8A4A-D3685F003660}" destId="{F06B15CC-367E-4079-88DB-27B0D813CC5B}" srcOrd="1" destOrd="0" parTransId="{C23DA7EB-6446-487B-9562-2F5B64FB4F30}" sibTransId="{DA0858AB-649E-4EDC-B641-E164115B6A13}"/>
    <dgm:cxn modelId="{32F527CA-2B6A-4E06-B7B6-4E8C47371542}" type="presOf" srcId="{FCCDF6A4-BCD4-4B86-8A4A-D3685F003660}" destId="{E0B45915-C09F-41FE-9ADA-63A399067B5E}" srcOrd="0" destOrd="0" presId="urn:microsoft.com/office/officeart/2018/2/layout/IconVerticalSolidList"/>
    <dgm:cxn modelId="{1F85FCD5-9747-45DB-B471-9879A8BC2232}" srcId="{FCCDF6A4-BCD4-4B86-8A4A-D3685F003660}" destId="{F3FC8DF3-750A-471A-B121-2490C47AFE94}" srcOrd="4" destOrd="0" parTransId="{E3D3B521-2836-418F-86F1-F79AD7EC48C7}" sibTransId="{6CC6526B-A353-4DFE-8107-2F915200AFB3}"/>
    <dgm:cxn modelId="{E17FD6E3-004A-42C2-908C-B7B897DFB0AC}" type="presOf" srcId="{F06B15CC-367E-4079-88DB-27B0D813CC5B}" destId="{0C535B52-FEA7-4581-B9AD-A9B0299441E2}" srcOrd="0" destOrd="0" presId="urn:microsoft.com/office/officeart/2018/2/layout/IconVerticalSolidList"/>
    <dgm:cxn modelId="{645233E9-D263-4991-94A5-BA402BF1FFEC}" srcId="{FCCDF6A4-BCD4-4B86-8A4A-D3685F003660}" destId="{F89D687A-6784-4E39-B9C1-2A64820FD73B}" srcOrd="2" destOrd="0" parTransId="{589FB25A-B8D7-4C67-9B8A-02D3965941F4}" sibTransId="{57020BE6-1F3D-48E3-A954-522715C26141}"/>
    <dgm:cxn modelId="{0B76E6F1-8268-4180-8460-FCE8D6BC53CD}" srcId="{FCCDF6A4-BCD4-4B86-8A4A-D3685F003660}" destId="{591DA7FF-89E6-4557-9D4B-0E41997324C0}" srcOrd="0" destOrd="0" parTransId="{98B57322-E7EE-4B98-88E0-313361B2D309}" sibTransId="{199B308B-43C2-4D55-A748-4CBF1B558FA7}"/>
    <dgm:cxn modelId="{3D6C10FE-ABD3-462F-B26F-55ACA033CE24}" type="presOf" srcId="{F3FC8DF3-750A-471A-B121-2490C47AFE94}" destId="{3C8F63B3-662D-468E-B056-B3EE27BDE65B}" srcOrd="0" destOrd="0" presId="urn:microsoft.com/office/officeart/2018/2/layout/IconVerticalSolidList"/>
    <dgm:cxn modelId="{8A2937F5-7B03-4288-A434-46A4AB994CB2}" type="presParOf" srcId="{E0B45915-C09F-41FE-9ADA-63A399067B5E}" destId="{050F7B15-B20A-4E21-91A1-4A05B61852C7}" srcOrd="0" destOrd="0" presId="urn:microsoft.com/office/officeart/2018/2/layout/IconVerticalSolidList"/>
    <dgm:cxn modelId="{C9416A1D-DFCE-404F-A21C-EF966272C5BF}" type="presParOf" srcId="{050F7B15-B20A-4E21-91A1-4A05B61852C7}" destId="{BEBA43E7-669F-4ED4-BEA3-32780C644302}" srcOrd="0" destOrd="0" presId="urn:microsoft.com/office/officeart/2018/2/layout/IconVerticalSolidList"/>
    <dgm:cxn modelId="{CB1B5958-A319-40DE-BB4F-00928BFC4730}" type="presParOf" srcId="{050F7B15-B20A-4E21-91A1-4A05B61852C7}" destId="{1EDD37D8-D761-4209-ACE9-25DEB741CDC6}" srcOrd="1" destOrd="0" presId="urn:microsoft.com/office/officeart/2018/2/layout/IconVerticalSolidList"/>
    <dgm:cxn modelId="{9BA2A38F-A709-43C0-A16E-8C3FCB5623C4}" type="presParOf" srcId="{050F7B15-B20A-4E21-91A1-4A05B61852C7}" destId="{ED8CF937-A765-45B1-ACB1-A7F55F79BA5F}" srcOrd="2" destOrd="0" presId="urn:microsoft.com/office/officeart/2018/2/layout/IconVerticalSolidList"/>
    <dgm:cxn modelId="{E297013D-2ABB-4131-A8F0-9FF0FF070389}" type="presParOf" srcId="{050F7B15-B20A-4E21-91A1-4A05B61852C7}" destId="{68A6F7CD-60DC-4DF4-93D8-58E9ED19DD9E}" srcOrd="3" destOrd="0" presId="urn:microsoft.com/office/officeart/2018/2/layout/IconVerticalSolidList"/>
    <dgm:cxn modelId="{90C55B51-231C-4AE9-BD17-9CE0472D6824}" type="presParOf" srcId="{E0B45915-C09F-41FE-9ADA-63A399067B5E}" destId="{321550FD-DBFE-4A23-8C71-DA4CFCD2DDF6}" srcOrd="1" destOrd="0" presId="urn:microsoft.com/office/officeart/2018/2/layout/IconVerticalSolidList"/>
    <dgm:cxn modelId="{16FF2F10-8128-4C77-AC3F-F79BD8AC85C0}" type="presParOf" srcId="{E0B45915-C09F-41FE-9ADA-63A399067B5E}" destId="{BE434FD4-BE80-46CE-BAD2-617E64E03112}" srcOrd="2" destOrd="0" presId="urn:microsoft.com/office/officeart/2018/2/layout/IconVerticalSolidList"/>
    <dgm:cxn modelId="{3A949341-7BD0-4B37-BD1D-7CC4FF7AD16D}" type="presParOf" srcId="{BE434FD4-BE80-46CE-BAD2-617E64E03112}" destId="{098CCFF4-B07F-494F-ABCC-42D01BA07CB9}" srcOrd="0" destOrd="0" presId="urn:microsoft.com/office/officeart/2018/2/layout/IconVerticalSolidList"/>
    <dgm:cxn modelId="{AD8AEE95-EFDE-40BF-B852-F9D1544E71BC}" type="presParOf" srcId="{BE434FD4-BE80-46CE-BAD2-617E64E03112}" destId="{F908811A-C10B-47D9-B7FE-C307D7391461}" srcOrd="1" destOrd="0" presId="urn:microsoft.com/office/officeart/2018/2/layout/IconVerticalSolidList"/>
    <dgm:cxn modelId="{00255F3B-F5E9-4211-9C9F-DEC6C39F6726}" type="presParOf" srcId="{BE434FD4-BE80-46CE-BAD2-617E64E03112}" destId="{CF9B4106-ED32-44E9-9B89-9EA01D4EE36B}" srcOrd="2" destOrd="0" presId="urn:microsoft.com/office/officeart/2018/2/layout/IconVerticalSolidList"/>
    <dgm:cxn modelId="{81DB297B-3B5E-4F3D-91C8-E67B552DC21A}" type="presParOf" srcId="{BE434FD4-BE80-46CE-BAD2-617E64E03112}" destId="{0C535B52-FEA7-4581-B9AD-A9B0299441E2}" srcOrd="3" destOrd="0" presId="urn:microsoft.com/office/officeart/2018/2/layout/IconVerticalSolidList"/>
    <dgm:cxn modelId="{3DF508C8-B103-46A1-B2D5-2FED07BF29E2}" type="presParOf" srcId="{E0B45915-C09F-41FE-9ADA-63A399067B5E}" destId="{91E97C85-C6B5-4168-A5D0-963B427D5B55}" srcOrd="3" destOrd="0" presId="urn:microsoft.com/office/officeart/2018/2/layout/IconVerticalSolidList"/>
    <dgm:cxn modelId="{E66EADB2-BF00-4A49-A1B9-7DBA6F350D30}" type="presParOf" srcId="{E0B45915-C09F-41FE-9ADA-63A399067B5E}" destId="{DE533D10-C01C-40CD-835E-03C72CCC6E87}" srcOrd="4" destOrd="0" presId="urn:microsoft.com/office/officeart/2018/2/layout/IconVerticalSolidList"/>
    <dgm:cxn modelId="{B467D77F-9ED1-4BE9-B9B2-30E289F37BB4}" type="presParOf" srcId="{DE533D10-C01C-40CD-835E-03C72CCC6E87}" destId="{FA8F4383-A90D-4007-9F56-F427433A5F43}" srcOrd="0" destOrd="0" presId="urn:microsoft.com/office/officeart/2018/2/layout/IconVerticalSolidList"/>
    <dgm:cxn modelId="{321A6F93-3F4B-4A46-B856-AAC65A0AA608}" type="presParOf" srcId="{DE533D10-C01C-40CD-835E-03C72CCC6E87}" destId="{57ADFA8E-B58D-4C5A-AFE1-C33D4B43CB14}" srcOrd="1" destOrd="0" presId="urn:microsoft.com/office/officeart/2018/2/layout/IconVerticalSolidList"/>
    <dgm:cxn modelId="{F21F6BB2-ECC9-45F7-99EA-0172C6E6B583}" type="presParOf" srcId="{DE533D10-C01C-40CD-835E-03C72CCC6E87}" destId="{11C96781-A2E5-44AA-A4FF-B1AEADB1486A}" srcOrd="2" destOrd="0" presId="urn:microsoft.com/office/officeart/2018/2/layout/IconVerticalSolidList"/>
    <dgm:cxn modelId="{4E97F724-4D89-4992-9766-51C58E7724FD}" type="presParOf" srcId="{DE533D10-C01C-40CD-835E-03C72CCC6E87}" destId="{B3F3A573-B795-41E1-8101-03C9248626C0}" srcOrd="3" destOrd="0" presId="urn:microsoft.com/office/officeart/2018/2/layout/IconVerticalSolidList"/>
    <dgm:cxn modelId="{3AD2D1BF-638E-4622-889D-66BBFD202C61}" type="presParOf" srcId="{E0B45915-C09F-41FE-9ADA-63A399067B5E}" destId="{4F542F13-EF38-4AE3-A949-E60E4AEEDC70}" srcOrd="5" destOrd="0" presId="urn:microsoft.com/office/officeart/2018/2/layout/IconVerticalSolidList"/>
    <dgm:cxn modelId="{C5161E64-5C20-437B-A52B-4654E2B158E1}" type="presParOf" srcId="{E0B45915-C09F-41FE-9ADA-63A399067B5E}" destId="{BBFA39C3-5627-489C-9814-FE599CDDA58C}" srcOrd="6" destOrd="0" presId="urn:microsoft.com/office/officeart/2018/2/layout/IconVerticalSolidList"/>
    <dgm:cxn modelId="{34CA0DF5-07A5-43EA-B2EB-28C04DC94021}" type="presParOf" srcId="{BBFA39C3-5627-489C-9814-FE599CDDA58C}" destId="{22024C4B-64D4-488B-A84E-5D5E4D453517}" srcOrd="0" destOrd="0" presId="urn:microsoft.com/office/officeart/2018/2/layout/IconVerticalSolidList"/>
    <dgm:cxn modelId="{01C0CEC0-2FA3-42B8-B3A4-ED8E56929550}" type="presParOf" srcId="{BBFA39C3-5627-489C-9814-FE599CDDA58C}" destId="{C59A9281-6EB5-4C80-9A46-A907B3BD2B0D}" srcOrd="1" destOrd="0" presId="urn:microsoft.com/office/officeart/2018/2/layout/IconVerticalSolidList"/>
    <dgm:cxn modelId="{277292A1-36F4-4356-9E92-646E2BAE923C}" type="presParOf" srcId="{BBFA39C3-5627-489C-9814-FE599CDDA58C}" destId="{B69B48F3-0D73-4044-BFF1-B887F0608C3A}" srcOrd="2" destOrd="0" presId="urn:microsoft.com/office/officeart/2018/2/layout/IconVerticalSolidList"/>
    <dgm:cxn modelId="{E04F8F3F-FCE7-42F6-99DD-2E89624ED91F}" type="presParOf" srcId="{BBFA39C3-5627-489C-9814-FE599CDDA58C}" destId="{3496700E-0464-4C6B-9529-C8DB72DDA0BB}" srcOrd="3" destOrd="0" presId="urn:microsoft.com/office/officeart/2018/2/layout/IconVerticalSolidList"/>
    <dgm:cxn modelId="{AC4BEE3A-1F37-49CF-8722-8E01FEC6A708}" type="presParOf" srcId="{E0B45915-C09F-41FE-9ADA-63A399067B5E}" destId="{8F1F7A62-D84D-4742-83C3-9B4F5FDE0D97}" srcOrd="7" destOrd="0" presId="urn:microsoft.com/office/officeart/2018/2/layout/IconVerticalSolidList"/>
    <dgm:cxn modelId="{B87BB6F0-4B9E-41AC-9541-9CE877DEF4AA}" type="presParOf" srcId="{E0B45915-C09F-41FE-9ADA-63A399067B5E}" destId="{6D83D9D6-31EF-444B-98F6-23B8A418F3D5}" srcOrd="8" destOrd="0" presId="urn:microsoft.com/office/officeart/2018/2/layout/IconVerticalSolidList"/>
    <dgm:cxn modelId="{227B89EA-13DB-403D-B3FE-2B4C855A921F}" type="presParOf" srcId="{6D83D9D6-31EF-444B-98F6-23B8A418F3D5}" destId="{148ADD44-CD36-4486-B424-F9F6D9FB6010}" srcOrd="0" destOrd="0" presId="urn:microsoft.com/office/officeart/2018/2/layout/IconVerticalSolidList"/>
    <dgm:cxn modelId="{DC313F06-35B8-4886-BFA6-A551A74E3DB1}" type="presParOf" srcId="{6D83D9D6-31EF-444B-98F6-23B8A418F3D5}" destId="{3A282D12-E60C-4BF3-B663-51159B2AEAEF}" srcOrd="1" destOrd="0" presId="urn:microsoft.com/office/officeart/2018/2/layout/IconVerticalSolidList"/>
    <dgm:cxn modelId="{65726C5A-C20F-4ED8-AB3E-692F51711EEA}" type="presParOf" srcId="{6D83D9D6-31EF-444B-98F6-23B8A418F3D5}" destId="{653E9C0E-4592-4BA5-93D8-8BBCABC21844}" srcOrd="2" destOrd="0" presId="urn:microsoft.com/office/officeart/2018/2/layout/IconVerticalSolidList"/>
    <dgm:cxn modelId="{BD80D6DA-C04C-41E0-9FBF-28F044ECC156}" type="presParOf" srcId="{6D83D9D6-31EF-444B-98F6-23B8A418F3D5}" destId="{3C8F63B3-662D-468E-B056-B3EE27BDE6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A43E7-669F-4ED4-BEA3-32780C644302}">
      <dsp:nvSpPr>
        <dsp:cNvPr id="0" name=""/>
        <dsp:cNvSpPr/>
      </dsp:nvSpPr>
      <dsp:spPr>
        <a:xfrm>
          <a:off x="0" y="3679"/>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D37D8-D761-4209-ACE9-25DEB741CDC6}">
      <dsp:nvSpPr>
        <dsp:cNvPr id="0" name=""/>
        <dsp:cNvSpPr/>
      </dsp:nvSpPr>
      <dsp:spPr>
        <a:xfrm>
          <a:off x="237047" y="179995"/>
          <a:ext cx="430995" cy="4309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8A6F7CD-60DC-4DF4-93D8-58E9ED19DD9E}">
      <dsp:nvSpPr>
        <dsp:cNvPr id="0" name=""/>
        <dsp:cNvSpPr/>
      </dsp:nvSpPr>
      <dsp:spPr>
        <a:xfrm>
          <a:off x="905091" y="3679"/>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dirty="0"/>
            <a:t>Purpose of curriculum</a:t>
          </a:r>
          <a:endParaRPr lang="en-US" sz="1900" kern="1200" dirty="0"/>
        </a:p>
      </dsp:txBody>
      <dsp:txXfrm>
        <a:off x="905091" y="3679"/>
        <a:ext cx="6107278" cy="783628"/>
      </dsp:txXfrm>
    </dsp:sp>
    <dsp:sp modelId="{098CCFF4-B07F-494F-ABCC-42D01BA07CB9}">
      <dsp:nvSpPr>
        <dsp:cNvPr id="0" name=""/>
        <dsp:cNvSpPr/>
      </dsp:nvSpPr>
      <dsp:spPr>
        <a:xfrm>
          <a:off x="0" y="983215"/>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08811A-C10B-47D9-B7FE-C307D7391461}">
      <dsp:nvSpPr>
        <dsp:cNvPr id="0" name=""/>
        <dsp:cNvSpPr/>
      </dsp:nvSpPr>
      <dsp:spPr>
        <a:xfrm>
          <a:off x="237047" y="1159531"/>
          <a:ext cx="430995" cy="4309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535B52-FEA7-4581-B9AD-A9B0299441E2}">
      <dsp:nvSpPr>
        <dsp:cNvPr id="0" name=""/>
        <dsp:cNvSpPr/>
      </dsp:nvSpPr>
      <dsp:spPr>
        <a:xfrm>
          <a:off x="905091" y="983215"/>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dirty="0"/>
            <a:t>Overview of Finnish Curriculum</a:t>
          </a:r>
          <a:endParaRPr lang="en-US" sz="1900" kern="1200" dirty="0"/>
        </a:p>
      </dsp:txBody>
      <dsp:txXfrm>
        <a:off x="905091" y="983215"/>
        <a:ext cx="6107278" cy="783628"/>
      </dsp:txXfrm>
    </dsp:sp>
    <dsp:sp modelId="{FA8F4383-A90D-4007-9F56-F427433A5F43}">
      <dsp:nvSpPr>
        <dsp:cNvPr id="0" name=""/>
        <dsp:cNvSpPr/>
      </dsp:nvSpPr>
      <dsp:spPr>
        <a:xfrm>
          <a:off x="0" y="1962751"/>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ADFA8E-B58D-4C5A-AFE1-C33D4B43CB14}">
      <dsp:nvSpPr>
        <dsp:cNvPr id="0" name=""/>
        <dsp:cNvSpPr/>
      </dsp:nvSpPr>
      <dsp:spPr>
        <a:xfrm>
          <a:off x="237047" y="2139067"/>
          <a:ext cx="430995" cy="4309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F3A573-B795-41E1-8101-03C9248626C0}">
      <dsp:nvSpPr>
        <dsp:cNvPr id="0" name=""/>
        <dsp:cNvSpPr/>
      </dsp:nvSpPr>
      <dsp:spPr>
        <a:xfrm>
          <a:off x="905091" y="1962751"/>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dirty="0"/>
            <a:t>Benefits of Finnish Curriculum</a:t>
          </a:r>
          <a:endParaRPr lang="en-US" sz="1900" kern="1200" dirty="0"/>
        </a:p>
      </dsp:txBody>
      <dsp:txXfrm>
        <a:off x="905091" y="1962751"/>
        <a:ext cx="6107278" cy="783628"/>
      </dsp:txXfrm>
    </dsp:sp>
    <dsp:sp modelId="{22024C4B-64D4-488B-A84E-5D5E4D453517}">
      <dsp:nvSpPr>
        <dsp:cNvPr id="0" name=""/>
        <dsp:cNvSpPr/>
      </dsp:nvSpPr>
      <dsp:spPr>
        <a:xfrm>
          <a:off x="0" y="2942287"/>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9A9281-6EB5-4C80-9A46-A907B3BD2B0D}">
      <dsp:nvSpPr>
        <dsp:cNvPr id="0" name=""/>
        <dsp:cNvSpPr/>
      </dsp:nvSpPr>
      <dsp:spPr>
        <a:xfrm>
          <a:off x="237047" y="3118603"/>
          <a:ext cx="430995" cy="43099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96700E-0464-4C6B-9529-C8DB72DDA0BB}">
      <dsp:nvSpPr>
        <dsp:cNvPr id="0" name=""/>
        <dsp:cNvSpPr/>
      </dsp:nvSpPr>
      <dsp:spPr>
        <a:xfrm>
          <a:off x="905091" y="2942287"/>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dirty="0"/>
            <a:t>Drawbacks of Finnish Curriculum</a:t>
          </a:r>
          <a:endParaRPr lang="en-US" sz="1900" kern="1200" dirty="0"/>
        </a:p>
      </dsp:txBody>
      <dsp:txXfrm>
        <a:off x="905091" y="2942287"/>
        <a:ext cx="6107278" cy="783628"/>
      </dsp:txXfrm>
    </dsp:sp>
    <dsp:sp modelId="{148ADD44-CD36-4486-B424-F9F6D9FB6010}">
      <dsp:nvSpPr>
        <dsp:cNvPr id="0" name=""/>
        <dsp:cNvSpPr/>
      </dsp:nvSpPr>
      <dsp:spPr>
        <a:xfrm>
          <a:off x="0" y="3921823"/>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282D12-E60C-4BF3-B663-51159B2AEAEF}">
      <dsp:nvSpPr>
        <dsp:cNvPr id="0" name=""/>
        <dsp:cNvSpPr/>
      </dsp:nvSpPr>
      <dsp:spPr>
        <a:xfrm>
          <a:off x="237047" y="4098139"/>
          <a:ext cx="430995" cy="43099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8F63B3-662D-468E-B056-B3EE27BDE65B}">
      <dsp:nvSpPr>
        <dsp:cNvPr id="0" name=""/>
        <dsp:cNvSpPr/>
      </dsp:nvSpPr>
      <dsp:spPr>
        <a:xfrm>
          <a:off x="905091" y="3921823"/>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Gill Sans MT" panose="020B0502020104020203"/>
            </a:rPr>
            <a:t>Compare</a:t>
          </a:r>
          <a:r>
            <a:rPr lang="en-GB" sz="1900" kern="1200" dirty="0"/>
            <a:t> to the English Curriculum</a:t>
          </a:r>
          <a:endParaRPr lang="en-US" sz="1900" kern="1200" dirty="0"/>
        </a:p>
      </dsp:txBody>
      <dsp:txXfrm>
        <a:off x="905091" y="3921823"/>
        <a:ext cx="6107278" cy="7836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11/23/20</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11/23/20</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11/23/20</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11/23/20</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11/23/20</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helsinki.fi/en/news/teaching-studying-at-the-university/jari-lavonen-the-finnish-education-system-cannot-be-copied-but-parts-of-it-can-be-exported" TargetMode="External"/><Relationship Id="rId3" Type="http://schemas.openxmlformats.org/officeDocument/2006/relationships/hyperlink" Target="https://assets.publishing.service.gov.uk/government/uploads/system/uploads/attachment_data/file/915619/Research_to_understand_successful_approaches_to_supporting_the_most_academically_able_disadvantaged_pupils.pdf" TargetMode="External"/><Relationship Id="rId7" Type="http://schemas.openxmlformats.org/officeDocument/2006/relationships/hyperlink" Target="https://www.oecd.org/pisa/publications/PISA2018_CN_KOR.pdf" TargetMode="External"/><Relationship Id="rId2" Type="http://schemas.openxmlformats.org/officeDocument/2006/relationships/hyperlink" Target="https://assets.publishing.service.gov.uk/government/uploads/system/uploads/attachment_data/file/730628/London_Effect_Qual_Research_-_Research_Report_FINAL_v2.pdf" TargetMode="External"/><Relationship Id="rId1" Type="http://schemas.openxmlformats.org/officeDocument/2006/relationships/slideLayout" Target="../slideLayouts/slideLayout2.xml"/><Relationship Id="rId6" Type="http://schemas.openxmlformats.org/officeDocument/2006/relationships/hyperlink" Target="https://minedu.fi/en/education-system" TargetMode="External"/><Relationship Id="rId5" Type="http://schemas.openxmlformats.org/officeDocument/2006/relationships/hyperlink" Target="https://www.oph.fi/en/news/2019/average-group-sizes-basic-education-finland-below-oecd-average" TargetMode="External"/><Relationship Id="rId4" Type="http://schemas.openxmlformats.org/officeDocument/2006/relationships/hyperlink" Target="https://assets.publishing.service.gov.uk/government/uploads/system/uploads/attachment_data/file/814244/SEN_2019_Text.docx.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28C565D-A991-4381-AC37-76A58A4A1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449960" y="1507414"/>
            <a:ext cx="7295507" cy="3703320"/>
          </a:xfrm>
        </p:spPr>
        <p:txBody>
          <a:bodyPr anchor="ctr">
            <a:normAutofit/>
          </a:bodyPr>
          <a:lstStyle/>
          <a:p>
            <a:r>
              <a:rPr lang="en-US" sz="4800"/>
              <a:t>Comparison Between the english and finnish curriculum.</a:t>
            </a:r>
          </a:p>
        </p:txBody>
      </p:sp>
      <p:sp>
        <p:nvSpPr>
          <p:cNvPr id="3" name="Subtitle 2"/>
          <p:cNvSpPr>
            <a:spLocks noGrp="1"/>
          </p:cNvSpPr>
          <p:nvPr>
            <p:ph type="subTitle" idx="1"/>
          </p:nvPr>
        </p:nvSpPr>
        <p:spPr>
          <a:xfrm>
            <a:off x="444342" y="1507414"/>
            <a:ext cx="3330781" cy="3703320"/>
          </a:xfrm>
          <a:ln w="57150">
            <a:noFill/>
          </a:ln>
        </p:spPr>
        <p:txBody>
          <a:bodyPr anchor="ctr">
            <a:normAutofit/>
          </a:bodyPr>
          <a:lstStyle/>
          <a:p>
            <a:pPr algn="r"/>
            <a:r>
              <a:rPr lang="en-US" sz="2000" dirty="0"/>
              <a:t>Presented by</a:t>
            </a:r>
          </a:p>
          <a:p>
            <a:pPr algn="r"/>
            <a:r>
              <a:rPr lang="en-US" sz="2000" dirty="0"/>
              <a:t>Bobbi </a:t>
            </a:r>
            <a:r>
              <a:rPr lang="en-US" sz="2000" dirty="0" err="1"/>
              <a:t>hayden</a:t>
            </a:r>
          </a:p>
          <a:p>
            <a:pPr algn="r"/>
            <a:endParaRPr lang="en-US" sz="2000" dirty="0"/>
          </a:p>
          <a:p>
            <a:pPr algn="r"/>
            <a:r>
              <a:rPr lang="en-US" sz="2000" dirty="0"/>
              <a:t>Teams LINK: </a:t>
            </a:r>
          </a:p>
          <a:p>
            <a:pPr algn="r"/>
            <a:r>
              <a:rPr lang="en-US" sz="2000" dirty="0"/>
              <a:t>https://</a:t>
            </a:r>
            <a:r>
              <a:rPr lang="en-US" sz="2000" dirty="0" err="1"/>
              <a:t>web.microsoftstream.com</a:t>
            </a:r>
            <a:r>
              <a:rPr lang="en-US" sz="2000" dirty="0"/>
              <a:t>/video/940e2c25-be41-49d4-be67-319fe22e4d37</a:t>
            </a:r>
          </a:p>
        </p:txBody>
      </p:sp>
      <p:sp>
        <p:nvSpPr>
          <p:cNvPr id="19" name="Rectangle 18">
            <a:extLst>
              <a:ext uri="{FF2B5EF4-FFF2-40B4-BE49-F238E27FC236}">
                <a16:creationId xmlns:a16="http://schemas.microsoft.com/office/drawing/2014/main" id="{B7180431-F4DE-415D-BCBB-9316423C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EEABD997-5EF9-4E9B-AFBB-F6DFAAF3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209064" y="3329711"/>
            <a:ext cx="3703320" cy="58726"/>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E9AB5EE6-A047-4B18-B998-D46DF3C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1567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98E696-4BBA-46BE-AD86-F7E300B89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1363"/>
            <a:ext cx="12191999" cy="62566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0B0CA3-C333-4560-9975-E31D1B7B92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9B75511-43A0-41A9-98A5-F7F4EB1F818C}"/>
              </a:ext>
            </a:extLst>
          </p:cNvPr>
          <p:cNvSpPr>
            <a:spLocks noGrp="1"/>
          </p:cNvSpPr>
          <p:nvPr>
            <p:ph type="title"/>
          </p:nvPr>
        </p:nvSpPr>
        <p:spPr>
          <a:xfrm>
            <a:off x="8369643" y="1037967"/>
            <a:ext cx="3054091" cy="4709131"/>
          </a:xfrm>
        </p:spPr>
        <p:txBody>
          <a:bodyPr anchor="ctr">
            <a:normAutofit/>
          </a:bodyPr>
          <a:lstStyle/>
          <a:p>
            <a:r>
              <a:rPr lang="en-GB">
                <a:solidFill>
                  <a:srgbClr val="FFFEFF"/>
                </a:solidFill>
              </a:rPr>
              <a:t>Objectives</a:t>
            </a:r>
          </a:p>
        </p:txBody>
      </p:sp>
      <p:graphicFrame>
        <p:nvGraphicFramePr>
          <p:cNvPr id="6" name="Content Placeholder 2">
            <a:extLst>
              <a:ext uri="{FF2B5EF4-FFF2-40B4-BE49-F238E27FC236}">
                <a16:creationId xmlns:a16="http://schemas.microsoft.com/office/drawing/2014/main" id="{B75666DE-ADAA-4D90-B3FB-4D4314A2D85E}"/>
              </a:ext>
            </a:extLst>
          </p:cNvPr>
          <p:cNvGraphicFramePr>
            <a:graphicFrameLocks noGrp="1"/>
          </p:cNvGraphicFramePr>
          <p:nvPr>
            <p:ph idx="1"/>
            <p:extLst>
              <p:ext uri="{D42A27DB-BD31-4B8C-83A1-F6EECF244321}">
                <p14:modId xmlns:p14="http://schemas.microsoft.com/office/powerpoint/2010/main" val="3934347726"/>
              </p:ext>
            </p:extLst>
          </p:nvPr>
        </p:nvGraphicFramePr>
        <p:xfrm>
          <a:off x="486033"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9589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6C7E9-F4CD-447F-A9B2-254E1842DB35}"/>
              </a:ext>
            </a:extLst>
          </p:cNvPr>
          <p:cNvSpPr>
            <a:spLocks noGrp="1"/>
          </p:cNvSpPr>
          <p:nvPr>
            <p:ph type="title"/>
          </p:nvPr>
        </p:nvSpPr>
        <p:spPr/>
        <p:txBody>
          <a:bodyPr/>
          <a:lstStyle/>
          <a:p>
            <a:r>
              <a:rPr lang="en-GB" dirty="0"/>
              <a:t>Purpose of curriculum</a:t>
            </a:r>
          </a:p>
        </p:txBody>
      </p:sp>
      <p:sp>
        <p:nvSpPr>
          <p:cNvPr id="3" name="Content Placeholder 2">
            <a:extLst>
              <a:ext uri="{FF2B5EF4-FFF2-40B4-BE49-F238E27FC236}">
                <a16:creationId xmlns:a16="http://schemas.microsoft.com/office/drawing/2014/main" id="{5D47A45E-DA57-4DD4-B51B-F1B09AA0C0E4}"/>
              </a:ext>
            </a:extLst>
          </p:cNvPr>
          <p:cNvSpPr>
            <a:spLocks noGrp="1"/>
          </p:cNvSpPr>
          <p:nvPr>
            <p:ph idx="1"/>
          </p:nvPr>
        </p:nvSpPr>
        <p:spPr/>
        <p:txBody>
          <a:bodyPr/>
          <a:lstStyle/>
          <a:p>
            <a:pPr marL="305435" indent="-305435"/>
            <a:r>
              <a:rPr lang="en-GB" dirty="0">
                <a:ea typeface="+mn-lt"/>
                <a:cs typeface="+mn-lt"/>
              </a:rPr>
              <a:t>It sets a standard of learning across the country and provides a consistent framework of learning. (</a:t>
            </a:r>
            <a:r>
              <a:rPr lang="en-GB" i="1" dirty="0">
                <a:ea typeface="+mn-lt"/>
                <a:cs typeface="+mn-lt"/>
              </a:rPr>
              <a:t>Department of Education, 2013)</a:t>
            </a:r>
            <a:endParaRPr lang="en-US" i="1" dirty="0"/>
          </a:p>
          <a:p>
            <a:pPr marL="305435" indent="-305435"/>
            <a:endParaRPr lang="en-GB" dirty="0"/>
          </a:p>
        </p:txBody>
      </p:sp>
    </p:spTree>
    <p:extLst>
      <p:ext uri="{BB962C8B-B14F-4D97-AF65-F5344CB8AC3E}">
        <p14:creationId xmlns:p14="http://schemas.microsoft.com/office/powerpoint/2010/main" val="2596825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4BC01-B96F-4441-AC5B-582D67BCDD23}"/>
              </a:ext>
            </a:extLst>
          </p:cNvPr>
          <p:cNvSpPr>
            <a:spLocks noGrp="1"/>
          </p:cNvSpPr>
          <p:nvPr>
            <p:ph type="title"/>
          </p:nvPr>
        </p:nvSpPr>
        <p:spPr/>
        <p:txBody>
          <a:bodyPr/>
          <a:lstStyle/>
          <a:p>
            <a:r>
              <a:rPr lang="en-GB" dirty="0"/>
              <a:t>Finnish curriculum</a:t>
            </a:r>
          </a:p>
        </p:txBody>
      </p:sp>
      <p:sp>
        <p:nvSpPr>
          <p:cNvPr id="3" name="Content Placeholder 2">
            <a:extLst>
              <a:ext uri="{FF2B5EF4-FFF2-40B4-BE49-F238E27FC236}">
                <a16:creationId xmlns:a16="http://schemas.microsoft.com/office/drawing/2014/main" id="{46D37E09-BF9C-41C3-9398-4745F49699A5}"/>
              </a:ext>
            </a:extLst>
          </p:cNvPr>
          <p:cNvSpPr>
            <a:spLocks noGrp="1"/>
          </p:cNvSpPr>
          <p:nvPr>
            <p:ph idx="1"/>
          </p:nvPr>
        </p:nvSpPr>
        <p:spPr/>
        <p:txBody>
          <a:bodyPr/>
          <a:lstStyle/>
          <a:p>
            <a:pPr marL="305435" indent="-305435"/>
            <a:r>
              <a:rPr lang="en-GB" dirty="0"/>
              <a:t>The secondary curriculum was reformed in 2014-2017, </a:t>
            </a:r>
            <a:r>
              <a:rPr lang="en-GB" dirty="0">
                <a:ea typeface="+mn-lt"/>
                <a:cs typeface="+mn-lt"/>
              </a:rPr>
              <a:t>which has been developed to stimulate engagement within the world of knowledge and intellect and aims to meet the challenges of a rapidly changing and diverse world (</a:t>
            </a:r>
            <a:r>
              <a:rPr lang="en-GB" i="1" dirty="0">
                <a:ea typeface="+mn-lt"/>
                <a:cs typeface="+mn-lt"/>
              </a:rPr>
              <a:t>Halinen, 2018).</a:t>
            </a:r>
            <a:endParaRPr lang="en-US" dirty="0"/>
          </a:p>
          <a:p>
            <a:pPr marL="305435" indent="-305435"/>
            <a:r>
              <a:rPr lang="en-US" dirty="0"/>
              <a:t>9 years of compulsory schooling</a:t>
            </a:r>
          </a:p>
          <a:p>
            <a:pPr marL="305435" indent="-305435"/>
            <a:r>
              <a:rPr lang="en-GB" dirty="0"/>
              <a:t>Equal educational experiences and opportunities, with no private education sector. </a:t>
            </a:r>
            <a:r>
              <a:rPr lang="en-GB" i="1" dirty="0">
                <a:ea typeface="+mn-lt"/>
                <a:cs typeface="+mn-lt"/>
              </a:rPr>
              <a:t>(Ministry of education and culture, 2020)</a:t>
            </a:r>
          </a:p>
          <a:p>
            <a:pPr marL="305435" indent="-305435"/>
            <a:r>
              <a:rPr lang="en-GB" i="1" dirty="0"/>
              <a:t>Key emphasis on </a:t>
            </a:r>
            <a:r>
              <a:rPr lang="en-GB" dirty="0">
                <a:ea typeface="+mn-lt"/>
                <a:cs typeface="+mn-lt"/>
              </a:rPr>
              <a:t>teacher-student interaction </a:t>
            </a:r>
            <a:r>
              <a:rPr lang="en-GB" i="1" dirty="0">
                <a:ea typeface="+mn-lt"/>
                <a:cs typeface="+mn-lt"/>
              </a:rPr>
              <a:t>(Ministry of education and culture, 2020). </a:t>
            </a:r>
          </a:p>
          <a:p>
            <a:pPr marL="305435" indent="-305435"/>
            <a:r>
              <a:rPr lang="en-GB" dirty="0">
                <a:ea typeface="+mn-lt"/>
                <a:cs typeface="+mn-lt"/>
              </a:rPr>
              <a:t>Throughout a students education assessments are made of work samples, with only the matriculation exam at the end of schooling. </a:t>
            </a:r>
            <a:r>
              <a:rPr lang="en-GB" i="1" dirty="0">
                <a:ea typeface="+mn-lt"/>
                <a:cs typeface="+mn-lt"/>
              </a:rPr>
              <a:t>(Henrickson, unknown)</a:t>
            </a:r>
            <a:endParaRPr lang="en-GB" i="1" dirty="0"/>
          </a:p>
          <a:p>
            <a:pPr marL="305435" indent="-305435"/>
            <a:endParaRPr lang="en-GB" dirty="0"/>
          </a:p>
          <a:p>
            <a:pPr marL="305435" indent="-305435"/>
            <a:endParaRPr lang="en-GB" dirty="0"/>
          </a:p>
        </p:txBody>
      </p:sp>
    </p:spTree>
    <p:extLst>
      <p:ext uri="{BB962C8B-B14F-4D97-AF65-F5344CB8AC3E}">
        <p14:creationId xmlns:p14="http://schemas.microsoft.com/office/powerpoint/2010/main" val="1382244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40EEA-65D4-4372-BF47-30B707810105}"/>
              </a:ext>
            </a:extLst>
          </p:cNvPr>
          <p:cNvSpPr>
            <a:spLocks noGrp="1"/>
          </p:cNvSpPr>
          <p:nvPr>
            <p:ph type="title"/>
          </p:nvPr>
        </p:nvSpPr>
        <p:spPr/>
        <p:txBody>
          <a:bodyPr/>
          <a:lstStyle/>
          <a:p>
            <a:r>
              <a:rPr lang="en-GB" dirty="0"/>
              <a:t>How the curriculum supports learners</a:t>
            </a:r>
          </a:p>
        </p:txBody>
      </p:sp>
      <p:sp>
        <p:nvSpPr>
          <p:cNvPr id="3" name="Content Placeholder 2">
            <a:extLst>
              <a:ext uri="{FF2B5EF4-FFF2-40B4-BE49-F238E27FC236}">
                <a16:creationId xmlns:a16="http://schemas.microsoft.com/office/drawing/2014/main" id="{A5619C6B-857C-4C79-AE3E-A11C7808B04F}"/>
              </a:ext>
            </a:extLst>
          </p:cNvPr>
          <p:cNvSpPr>
            <a:spLocks noGrp="1"/>
          </p:cNvSpPr>
          <p:nvPr>
            <p:ph idx="1"/>
          </p:nvPr>
        </p:nvSpPr>
        <p:spPr/>
        <p:txBody>
          <a:bodyPr/>
          <a:lstStyle/>
          <a:p>
            <a:pPr marL="0" indent="0">
              <a:buNone/>
            </a:pPr>
            <a:r>
              <a:rPr lang="en-GB" dirty="0"/>
              <a:t>Curriculum is pedagogically designed to support both learners and teachers. </a:t>
            </a:r>
          </a:p>
          <a:p>
            <a:pPr marL="0" indent="0">
              <a:buNone/>
            </a:pPr>
            <a:r>
              <a:rPr lang="en-GB" dirty="0">
                <a:ea typeface="+mn-lt"/>
                <a:cs typeface="+mn-lt"/>
              </a:rPr>
              <a:t>The reform injected purpose into learning, with practical collaborations and experiences to engage every student. </a:t>
            </a:r>
            <a:r>
              <a:rPr lang="en-GB" i="1" dirty="0">
                <a:ea typeface="+mn-lt"/>
                <a:cs typeface="+mn-lt"/>
              </a:rPr>
              <a:t>(Halinen,2018)</a:t>
            </a:r>
            <a:endParaRPr lang="en-GB" dirty="0"/>
          </a:p>
          <a:p>
            <a:pPr marL="0" indent="0">
              <a:buNone/>
            </a:pPr>
            <a:r>
              <a:rPr lang="en-GB" dirty="0"/>
              <a:t>Inclusive practice supports special educational need students with a three-tier system. </a:t>
            </a:r>
            <a:r>
              <a:rPr lang="en-GB" dirty="0">
                <a:ea typeface="+mn-lt"/>
                <a:cs typeface="+mn-lt"/>
              </a:rPr>
              <a:t>This practice enables SEN students to be involved in mainstream classes and have access to essential support. </a:t>
            </a:r>
            <a:r>
              <a:rPr lang="en-GB" dirty="0"/>
              <a:t> </a:t>
            </a:r>
            <a:r>
              <a:rPr lang="en-GB" i="1" dirty="0">
                <a:ea typeface="+mn-lt"/>
                <a:cs typeface="+mn-lt"/>
              </a:rPr>
              <a:t>(Ministry of education and culture, 2020). </a:t>
            </a:r>
          </a:p>
        </p:txBody>
      </p:sp>
    </p:spTree>
    <p:extLst>
      <p:ext uri="{BB962C8B-B14F-4D97-AF65-F5344CB8AC3E}">
        <p14:creationId xmlns:p14="http://schemas.microsoft.com/office/powerpoint/2010/main" val="368610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C5A59-CB36-4C3A-AB1D-20BC71A51576}"/>
              </a:ext>
            </a:extLst>
          </p:cNvPr>
          <p:cNvSpPr>
            <a:spLocks noGrp="1"/>
          </p:cNvSpPr>
          <p:nvPr>
            <p:ph type="title"/>
          </p:nvPr>
        </p:nvSpPr>
        <p:spPr/>
        <p:txBody>
          <a:bodyPr/>
          <a:lstStyle/>
          <a:p>
            <a:r>
              <a:rPr lang="en-GB"/>
              <a:t>Teacher quality</a:t>
            </a:r>
          </a:p>
        </p:txBody>
      </p:sp>
      <p:sp>
        <p:nvSpPr>
          <p:cNvPr id="3" name="Content Placeholder 2">
            <a:extLst>
              <a:ext uri="{FF2B5EF4-FFF2-40B4-BE49-F238E27FC236}">
                <a16:creationId xmlns:a16="http://schemas.microsoft.com/office/drawing/2014/main" id="{1AEC1803-FCFE-4ADA-877B-791C0336BC4B}"/>
              </a:ext>
            </a:extLst>
          </p:cNvPr>
          <p:cNvSpPr>
            <a:spLocks noGrp="1"/>
          </p:cNvSpPr>
          <p:nvPr>
            <p:ph idx="1"/>
          </p:nvPr>
        </p:nvSpPr>
        <p:spPr/>
        <p:txBody>
          <a:bodyPr/>
          <a:lstStyle/>
          <a:p>
            <a:pPr marL="305435" indent="-305435"/>
            <a:r>
              <a:rPr lang="en-GB" dirty="0"/>
              <a:t>With teaching having a minimum requirement of having a Master's degree, it ensures that all teachers have the skills to enhance the learning experience of their students. (Halinen</a:t>
            </a:r>
            <a:r>
              <a:rPr lang="en-GB" i="1" dirty="0">
                <a:ea typeface="+mn-lt"/>
                <a:cs typeface="+mn-lt"/>
              </a:rPr>
              <a:t>, 2018)</a:t>
            </a:r>
            <a:endParaRPr lang="en-US" dirty="0"/>
          </a:p>
          <a:p>
            <a:pPr marL="305435" indent="-305435"/>
            <a:r>
              <a:rPr lang="en-GB" dirty="0"/>
              <a:t>Teachers are trained to make professional judgement which ensures that each student is supported and has access to further professional support and pedagogical decisions.</a:t>
            </a:r>
          </a:p>
          <a:p>
            <a:pPr marL="305435" indent="-305435"/>
            <a:r>
              <a:rPr lang="en-GB" dirty="0">
                <a:ea typeface="+mn-lt"/>
                <a:cs typeface="+mn-lt"/>
              </a:rPr>
              <a:t>As teachers are highly qualified and have received the same standard of teaching training, this creates a consistent outcome of learning and a confidence in teachers to truly support their students. </a:t>
            </a:r>
            <a:endParaRPr lang="en-GB" dirty="0"/>
          </a:p>
        </p:txBody>
      </p:sp>
    </p:spTree>
    <p:extLst>
      <p:ext uri="{BB962C8B-B14F-4D97-AF65-F5344CB8AC3E}">
        <p14:creationId xmlns:p14="http://schemas.microsoft.com/office/powerpoint/2010/main" val="3131665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A609E-A5DA-42BF-B898-A16E30E1E10E}"/>
              </a:ext>
            </a:extLst>
          </p:cNvPr>
          <p:cNvSpPr>
            <a:spLocks noGrp="1"/>
          </p:cNvSpPr>
          <p:nvPr>
            <p:ph type="title"/>
          </p:nvPr>
        </p:nvSpPr>
        <p:spPr/>
        <p:txBody>
          <a:bodyPr/>
          <a:lstStyle/>
          <a:p>
            <a:r>
              <a:rPr lang="en-GB" dirty="0"/>
              <a:t>English National Curriculum</a:t>
            </a:r>
          </a:p>
        </p:txBody>
      </p:sp>
      <p:sp>
        <p:nvSpPr>
          <p:cNvPr id="3" name="Content Placeholder 2">
            <a:extLst>
              <a:ext uri="{FF2B5EF4-FFF2-40B4-BE49-F238E27FC236}">
                <a16:creationId xmlns:a16="http://schemas.microsoft.com/office/drawing/2014/main" id="{54A3C337-20B7-433D-8FB6-D80730329BEA}"/>
              </a:ext>
            </a:extLst>
          </p:cNvPr>
          <p:cNvSpPr>
            <a:spLocks noGrp="1"/>
          </p:cNvSpPr>
          <p:nvPr>
            <p:ph idx="1"/>
          </p:nvPr>
        </p:nvSpPr>
        <p:spPr/>
        <p:txBody>
          <a:bodyPr/>
          <a:lstStyle/>
          <a:p>
            <a:pPr marL="0" indent="0">
              <a:buNone/>
            </a:pPr>
            <a:r>
              <a:rPr lang="en-GB" dirty="0">
                <a:ea typeface="+mn-lt"/>
                <a:cs typeface="+mn-lt"/>
              </a:rPr>
              <a:t>In England all local authority-maintained schools will adhere to the programme of study which is separated into four key stages across primary and secondary and sets a standardised target in each subject. According to the department of education, the English curriculum delivers a balanced perspective which promotes spiritual, moral, cultural, mental and physical development of students, which ultimately prepares students for future responsibilities. (Department of Education, 2014). </a:t>
            </a:r>
            <a:endParaRPr lang="en-US" dirty="0"/>
          </a:p>
          <a:p>
            <a:pPr marL="0" indent="0">
              <a:buNone/>
            </a:pPr>
            <a:r>
              <a:rPr lang="en-GB" dirty="0">
                <a:ea typeface="+mn-lt"/>
                <a:cs typeface="+mn-lt"/>
              </a:rPr>
              <a:t>It provides each school with a set programme of subjects, skills and methods that must be delivered at each key stage. Yet a school is able to schedule further educational experiences and choices of opportunities around the set national curriculum. This is delivered through stimulating lessons that aids the development of knowledge and understanding which links to the wider curriculum. </a:t>
            </a:r>
            <a:endParaRPr lang="en-GB" dirty="0"/>
          </a:p>
        </p:txBody>
      </p:sp>
    </p:spTree>
    <p:extLst>
      <p:ext uri="{BB962C8B-B14F-4D97-AF65-F5344CB8AC3E}">
        <p14:creationId xmlns:p14="http://schemas.microsoft.com/office/powerpoint/2010/main" val="2476090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68F57-1D6D-4DCF-BF8F-DD57633AB566}"/>
              </a:ext>
            </a:extLst>
          </p:cNvPr>
          <p:cNvSpPr>
            <a:spLocks noGrp="1"/>
          </p:cNvSpPr>
          <p:nvPr>
            <p:ph type="title"/>
          </p:nvPr>
        </p:nvSpPr>
        <p:spPr/>
        <p:txBody>
          <a:bodyPr/>
          <a:lstStyle/>
          <a:p>
            <a:r>
              <a:rPr lang="en-GB"/>
              <a:t>Role of the teacher</a:t>
            </a:r>
            <a:endParaRPr lang="en-GB" dirty="0"/>
          </a:p>
        </p:txBody>
      </p:sp>
      <p:sp>
        <p:nvSpPr>
          <p:cNvPr id="3" name="Content Placeholder 2">
            <a:extLst>
              <a:ext uri="{FF2B5EF4-FFF2-40B4-BE49-F238E27FC236}">
                <a16:creationId xmlns:a16="http://schemas.microsoft.com/office/drawing/2014/main" id="{71012A7C-93DB-4B93-987F-5E33F0C38599}"/>
              </a:ext>
            </a:extLst>
          </p:cNvPr>
          <p:cNvSpPr>
            <a:spLocks noGrp="1"/>
          </p:cNvSpPr>
          <p:nvPr>
            <p:ph idx="1"/>
          </p:nvPr>
        </p:nvSpPr>
        <p:spPr/>
        <p:txBody>
          <a:bodyPr>
            <a:normAutofit lnSpcReduction="10000"/>
          </a:bodyPr>
          <a:lstStyle/>
          <a:p>
            <a:pPr marL="0" indent="0">
              <a:buNone/>
            </a:pPr>
            <a:r>
              <a:rPr lang="en-GB" dirty="0">
                <a:ea typeface="+mn-lt"/>
                <a:cs typeface="+mn-lt"/>
              </a:rPr>
              <a:t>A study comparing primary schools in England found that high-performing schools emphasised recognising SEN early to provide adequate support and actively established high expectations and aspirations. A senior leader in one school argued that this consistency of high expectation was the key to a disadvantaged students’ success</a:t>
            </a:r>
            <a:r>
              <a:rPr lang="en-GB" i="1" dirty="0">
                <a:ea typeface="+mn-lt"/>
                <a:cs typeface="+mn-lt"/>
              </a:rPr>
              <a:t>. (Baars, et al, 2018) </a:t>
            </a:r>
            <a:r>
              <a:rPr lang="en-GB" dirty="0">
                <a:ea typeface="+mn-lt"/>
                <a:cs typeface="+mn-lt"/>
              </a:rPr>
              <a:t>Within the curriculum is encouraged all resources to be exhausted before requesting specialist expertise. </a:t>
            </a:r>
            <a:r>
              <a:rPr lang="en-GB" i="1" dirty="0">
                <a:ea typeface="+mn-lt"/>
                <a:cs typeface="+mn-lt"/>
              </a:rPr>
              <a:t>(Department of education, 2019)</a:t>
            </a:r>
            <a:endParaRPr lang="en-US" dirty="0">
              <a:ea typeface="+mn-lt"/>
              <a:cs typeface="+mn-lt"/>
            </a:endParaRPr>
          </a:p>
          <a:p>
            <a:pPr marL="0" indent="0">
              <a:buNone/>
            </a:pPr>
            <a:r>
              <a:rPr lang="en-GB" dirty="0">
                <a:ea typeface="+mn-lt"/>
                <a:cs typeface="+mn-lt"/>
              </a:rPr>
              <a:t>It could be said that alongside being undervalued, the pressure of exams and Ofsted inspections are a large cause of demanding nature of teaching. This rigorous process takes the enjoyment out of teaching, leading to decreased job satisfaction. This is evident in National foundation for education research report of a low Ofsted rating being a predictor of a teaching leaving the profession. </a:t>
            </a:r>
            <a:r>
              <a:rPr lang="en-GB" i="1" dirty="0">
                <a:ea typeface="+mn-lt"/>
                <a:cs typeface="+mn-lt"/>
              </a:rPr>
              <a:t>(Worth, et al, 2018)</a:t>
            </a:r>
            <a:endParaRPr lang="en-GB" dirty="0"/>
          </a:p>
          <a:p>
            <a:pPr marL="0" indent="0">
              <a:buNone/>
            </a:pPr>
            <a:r>
              <a:rPr lang="en-GB" dirty="0">
                <a:ea typeface="+mn-lt"/>
                <a:cs typeface="+mn-lt"/>
              </a:rPr>
              <a:t>In 2016 it was noted by the national foundation for education research that core subject teachers were more likely to leave the profession, suggesting that the attitude of the teachers will affect the learner's experience. At the moment trainee teachers are offered a bursary to incentivise recruitment yet does not guarantee the retention of the qualified teacher. </a:t>
            </a:r>
            <a:r>
              <a:rPr lang="en-GB" i="1" dirty="0">
                <a:ea typeface="+mn-lt"/>
                <a:cs typeface="+mn-lt"/>
              </a:rPr>
              <a:t>(Worth, et al, 2018)</a:t>
            </a:r>
            <a:endParaRPr lang="en-US"/>
          </a:p>
        </p:txBody>
      </p:sp>
    </p:spTree>
    <p:extLst>
      <p:ext uri="{BB962C8B-B14F-4D97-AF65-F5344CB8AC3E}">
        <p14:creationId xmlns:p14="http://schemas.microsoft.com/office/powerpoint/2010/main" val="1810560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C89B6-8655-4F71-85A3-CF596C1F83CF}"/>
              </a:ext>
            </a:extLst>
          </p:cNvPr>
          <p:cNvSpPr>
            <a:spLocks noGrp="1"/>
          </p:cNvSpPr>
          <p:nvPr>
            <p:ph type="title"/>
          </p:nvPr>
        </p:nvSpPr>
        <p:spPr/>
        <p:txBody>
          <a:bodyPr/>
          <a:lstStyle/>
          <a:p>
            <a:r>
              <a:rPr lang="en-GB" dirty="0"/>
              <a:t>Could this curriculum be transferred to other </a:t>
            </a:r>
            <a:r>
              <a:rPr lang="en-GB"/>
              <a:t>countries? Namely, the UK. </a:t>
            </a:r>
          </a:p>
        </p:txBody>
      </p:sp>
      <p:sp>
        <p:nvSpPr>
          <p:cNvPr id="3" name="Content Placeholder 2">
            <a:extLst>
              <a:ext uri="{FF2B5EF4-FFF2-40B4-BE49-F238E27FC236}">
                <a16:creationId xmlns:a16="http://schemas.microsoft.com/office/drawing/2014/main" id="{FEE8D4EB-8559-44F9-882D-EEDCA0C27DF1}"/>
              </a:ext>
            </a:extLst>
          </p:cNvPr>
          <p:cNvSpPr>
            <a:spLocks noGrp="1"/>
          </p:cNvSpPr>
          <p:nvPr>
            <p:ph idx="1"/>
          </p:nvPr>
        </p:nvSpPr>
        <p:spPr/>
        <p:txBody>
          <a:bodyPr/>
          <a:lstStyle/>
          <a:p>
            <a:pPr marL="0" indent="0">
              <a:buNone/>
            </a:pPr>
            <a:r>
              <a:rPr lang="en-GB" dirty="0">
                <a:ea typeface="+mn-lt"/>
                <a:cs typeface="+mn-lt"/>
              </a:rPr>
              <a:t>As the Finnish model of education is widely praised, the country has responded with a supporting programme to develop the educational system worldwide, by sharing expertise in identifying challenges in a current system and finding a solution.  (</a:t>
            </a:r>
            <a:r>
              <a:rPr lang="en-GB" i="1" dirty="0">
                <a:ea typeface="+mn-lt"/>
                <a:cs typeface="+mn-lt"/>
              </a:rPr>
              <a:t>Helsinki university, 2019)</a:t>
            </a:r>
          </a:p>
          <a:p>
            <a:pPr marL="0" indent="0">
              <a:buNone/>
            </a:pPr>
            <a:r>
              <a:rPr lang="en-GB" dirty="0">
                <a:ea typeface="+mn-lt"/>
                <a:cs typeface="+mn-lt"/>
              </a:rPr>
              <a:t>One problem that could be identified in the English education system is the class sizes being around 30 students (</a:t>
            </a:r>
            <a:r>
              <a:rPr lang="en-GB" i="1" dirty="0">
                <a:ea typeface="+mn-lt"/>
                <a:cs typeface="+mn-lt"/>
              </a:rPr>
              <a:t>Department of Education, 2013).</a:t>
            </a:r>
          </a:p>
          <a:p>
            <a:pPr marL="0" indent="0">
              <a:buNone/>
            </a:pPr>
            <a:r>
              <a:rPr lang="en-GB" dirty="0">
                <a:ea typeface="+mn-lt"/>
                <a:cs typeface="+mn-lt"/>
              </a:rPr>
              <a:t>The UK has extreme variables within the economy, with poverty being at 22% (</a:t>
            </a:r>
            <a:r>
              <a:rPr lang="en-GB" i="1" dirty="0">
                <a:ea typeface="+mn-lt"/>
                <a:cs typeface="+mn-lt"/>
              </a:rPr>
              <a:t>Joseph Rowntree Foundation, 2019), </a:t>
            </a:r>
            <a:r>
              <a:rPr lang="en-GB" dirty="0">
                <a:ea typeface="+mn-lt"/>
                <a:cs typeface="+mn-lt"/>
              </a:rPr>
              <a:t>whereas Finland has a low poverty rate of 16.4</a:t>
            </a:r>
            <a:r>
              <a:rPr lang="en-GB" i="1" dirty="0">
                <a:ea typeface="+mn-lt"/>
                <a:cs typeface="+mn-lt"/>
              </a:rPr>
              <a:t>% (Statistics Finland, 2019). </a:t>
            </a:r>
            <a:endParaRPr lang="en-GB" dirty="0"/>
          </a:p>
          <a:p>
            <a:pPr marL="0" indent="0">
              <a:buNone/>
            </a:pPr>
            <a:r>
              <a:rPr lang="en-GB" dirty="0">
                <a:ea typeface="+mn-lt"/>
                <a:cs typeface="+mn-lt"/>
              </a:rPr>
              <a:t>What makes the success of the education system difficult to transfer is the societal values that essentially created the Finnish curriculum. </a:t>
            </a:r>
          </a:p>
        </p:txBody>
      </p:sp>
    </p:spTree>
    <p:extLst>
      <p:ext uri="{BB962C8B-B14F-4D97-AF65-F5344CB8AC3E}">
        <p14:creationId xmlns:p14="http://schemas.microsoft.com/office/powerpoint/2010/main" val="810617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63FA1-F8B4-44E3-8FA4-AB2440082887}"/>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3A6B1182-30F9-43CE-BB61-1A7BD4CDF743}"/>
              </a:ext>
            </a:extLst>
          </p:cNvPr>
          <p:cNvSpPr>
            <a:spLocks noGrp="1"/>
          </p:cNvSpPr>
          <p:nvPr>
            <p:ph idx="1"/>
          </p:nvPr>
        </p:nvSpPr>
        <p:spPr>
          <a:xfrm>
            <a:off x="581192" y="2180496"/>
            <a:ext cx="11603078" cy="4338179"/>
          </a:xfrm>
        </p:spPr>
        <p:txBody>
          <a:bodyPr>
            <a:normAutofit/>
          </a:bodyPr>
          <a:lstStyle/>
          <a:p>
            <a:pPr marL="0" indent="0">
              <a:buNone/>
            </a:pPr>
            <a:r>
              <a:rPr lang="en-GB" dirty="0">
                <a:ea typeface="+mn-lt"/>
                <a:cs typeface="+mn-lt"/>
              </a:rPr>
              <a:t>The curriculum is England has the potential to produce highly educated individuals, yet it lacks consistency in how this is best delivered. It is evident that the Finnish curriculum truly emphasises the importance of discovering the individuals’ strengths and supporting the whole student by providing access to essential experiences to develop the skills to propel them forward into their career. Although the Finnish education system is evidently beneficial to their learners, it’s a combination of their curriculum and way of living that results in academic success. </a:t>
            </a:r>
            <a:r>
              <a:rPr lang="en-GB" i="1" dirty="0">
                <a:ea typeface="+mn-lt"/>
                <a:cs typeface="+mn-lt"/>
              </a:rPr>
              <a:t>(Ministry of Education, 2020)</a:t>
            </a:r>
            <a:endParaRPr lang="en-US" i="1" dirty="0">
              <a:ea typeface="+mn-lt"/>
              <a:cs typeface="+mn-lt"/>
            </a:endParaRPr>
          </a:p>
          <a:p>
            <a:pPr marL="0" indent="0">
              <a:buNone/>
            </a:pPr>
            <a:endParaRPr lang="en-GB" dirty="0"/>
          </a:p>
        </p:txBody>
      </p:sp>
    </p:spTree>
    <p:extLst>
      <p:ext uri="{BB962C8B-B14F-4D97-AF65-F5344CB8AC3E}">
        <p14:creationId xmlns:p14="http://schemas.microsoft.com/office/powerpoint/2010/main" val="2522921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4BABC-AC15-48C9-863C-2253A13C34D3}"/>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2664D8A2-2713-4F74-9237-DC5C5ECD57F5}"/>
              </a:ext>
            </a:extLst>
          </p:cNvPr>
          <p:cNvSpPr>
            <a:spLocks noGrp="1"/>
          </p:cNvSpPr>
          <p:nvPr>
            <p:ph idx="1"/>
          </p:nvPr>
        </p:nvSpPr>
        <p:spPr>
          <a:xfrm>
            <a:off x="408368" y="2007671"/>
            <a:ext cx="11375264" cy="4291045"/>
          </a:xfrm>
        </p:spPr>
        <p:txBody>
          <a:bodyPr>
            <a:normAutofit fontScale="70000" lnSpcReduction="20000"/>
          </a:bodyPr>
          <a:lstStyle/>
          <a:p>
            <a:pPr marL="0" indent="0">
              <a:buNone/>
            </a:pPr>
            <a:r>
              <a:rPr lang="en-GB" sz="1200" dirty="0">
                <a:latin typeface="Calibri"/>
                <a:ea typeface="+mn-lt"/>
                <a:cs typeface="Calibri"/>
              </a:rPr>
              <a:t>Baars, S. Shaw, B. Mulcahy, E. Menzies, L. (2018) </a:t>
            </a:r>
            <a:r>
              <a:rPr lang="en-GB" sz="1200" i="1" dirty="0">
                <a:latin typeface="Calibri"/>
                <a:ea typeface="+mn-lt"/>
                <a:cs typeface="Calibri"/>
              </a:rPr>
              <a:t>School cultures and practices: supporting the attainment of disadvantaged pupils. </a:t>
            </a:r>
            <a:r>
              <a:rPr lang="en-GB" sz="1200" dirty="0">
                <a:latin typeface="Calibri"/>
                <a:ea typeface="+mn-lt"/>
                <a:cs typeface="Calibri"/>
              </a:rPr>
              <a:t>Available at:</a:t>
            </a:r>
            <a:r>
              <a:rPr lang="en-GB" sz="1200" dirty="0">
                <a:latin typeface="Calibri"/>
                <a:ea typeface="+mn-lt"/>
                <a:cs typeface="Calibri"/>
                <a:hlinkClick r:id="rId2"/>
              </a:rPr>
              <a:t>https://assets.publishing.service.gov.uk/government/uploads/system/uploads/attachment_data/file/730628/London_Effect_Qual_Research_-_Research_Report_FINAL_v2.pdf</a:t>
            </a:r>
            <a:r>
              <a:rPr lang="en-GB" sz="1200" dirty="0">
                <a:latin typeface="Calibri"/>
                <a:ea typeface="+mn-lt"/>
                <a:cs typeface="Calibri"/>
              </a:rPr>
              <a:t> (Accessed 20 November 2020) </a:t>
            </a:r>
            <a:endParaRPr lang="en-US" dirty="0"/>
          </a:p>
          <a:p>
            <a:pPr marL="0" indent="0">
              <a:buNone/>
            </a:pPr>
            <a:r>
              <a:rPr lang="en-GB" sz="1200" dirty="0">
                <a:latin typeface="Calibri"/>
                <a:ea typeface="+mn-lt"/>
                <a:cs typeface="Calibri"/>
              </a:rPr>
              <a:t>Cullen, S. Cullen, M. </a:t>
            </a:r>
            <a:r>
              <a:rPr lang="en-GB" sz="1200" dirty="0" err="1">
                <a:latin typeface="Calibri"/>
                <a:ea typeface="+mn-lt"/>
                <a:cs typeface="Calibri"/>
              </a:rPr>
              <a:t>Dytham</a:t>
            </a:r>
            <a:r>
              <a:rPr lang="en-GB" sz="1200" dirty="0">
                <a:latin typeface="Calibri"/>
                <a:ea typeface="+mn-lt"/>
                <a:cs typeface="Calibri"/>
              </a:rPr>
              <a:t>, S. Hayden, N. (2018) </a:t>
            </a:r>
            <a:r>
              <a:rPr lang="en-GB" sz="1200" i="1" dirty="0">
                <a:latin typeface="Calibri"/>
                <a:ea typeface="+mn-lt"/>
                <a:cs typeface="Calibri"/>
              </a:rPr>
              <a:t>Research to understand successful approaches to supporting the most academically able disadvantaged pupils. </a:t>
            </a:r>
            <a:r>
              <a:rPr lang="en-GB" sz="1200" dirty="0">
                <a:latin typeface="Calibri"/>
                <a:ea typeface="+mn-lt"/>
                <a:cs typeface="Calibri"/>
              </a:rPr>
              <a:t>Available at:</a:t>
            </a:r>
            <a:r>
              <a:rPr lang="en-GB" sz="1200" dirty="0">
                <a:latin typeface="Calibri"/>
                <a:ea typeface="+mn-lt"/>
                <a:cs typeface="Calibri"/>
                <a:hlinkClick r:id="rId3"/>
              </a:rPr>
              <a:t>https://assets.publishing.service.gov.uk/government/uploads/system/uploads/attachment_data/file/915619/Research_to_understand_successful_approaches_to_supporting_the_most_academically_able_disadvantaged_pupils.pdf</a:t>
            </a:r>
            <a:r>
              <a:rPr lang="en-GB" sz="1200" dirty="0">
                <a:latin typeface="Calibri"/>
                <a:ea typeface="+mn-lt"/>
                <a:cs typeface="Calibri"/>
              </a:rPr>
              <a:t>(Accessed 20 November 2020)</a:t>
            </a:r>
            <a:endParaRPr lang="en-GB" sz="1200">
              <a:ea typeface="+mn-lt"/>
              <a:cs typeface="+mn-lt"/>
            </a:endParaRPr>
          </a:p>
          <a:p>
            <a:pPr marL="0" indent="0">
              <a:buNone/>
            </a:pPr>
            <a:r>
              <a:rPr lang="en-GB" sz="1200" dirty="0">
                <a:ea typeface="+mn-lt"/>
                <a:cs typeface="+mn-lt"/>
              </a:rPr>
              <a:t>Department of education. (2019) </a:t>
            </a:r>
            <a:r>
              <a:rPr lang="en-GB" sz="1200" i="1" dirty="0">
                <a:ea typeface="+mn-lt"/>
                <a:cs typeface="+mn-lt"/>
              </a:rPr>
              <a:t>Special educational needs in England: January 2019. </a:t>
            </a:r>
            <a:r>
              <a:rPr lang="en-GB" sz="1200" dirty="0">
                <a:ea typeface="+mn-lt"/>
                <a:cs typeface="+mn-lt"/>
              </a:rPr>
              <a:t>Available at:</a:t>
            </a:r>
            <a:r>
              <a:rPr lang="en-GB" sz="1200" dirty="0">
                <a:ea typeface="+mn-lt"/>
                <a:cs typeface="+mn-lt"/>
                <a:hlinkClick r:id="rId4"/>
              </a:rPr>
              <a:t>https://assets.publishing.service.gov.uk/government/uploads/system/uploads/attachment_data/file/814244/SEN_2019_Text.docx.pdf</a:t>
            </a:r>
            <a:r>
              <a:rPr lang="en-GB" sz="1200" dirty="0">
                <a:ea typeface="+mn-lt"/>
                <a:cs typeface="+mn-lt"/>
              </a:rPr>
              <a:t>(Accessed 23 November 2020)</a:t>
            </a:r>
            <a:endParaRPr lang="en-GB" dirty="0">
              <a:ea typeface="+mn-lt"/>
              <a:cs typeface="+mn-lt"/>
            </a:endParaRPr>
          </a:p>
          <a:p>
            <a:pPr marL="0" indent="0">
              <a:buNone/>
            </a:pPr>
            <a:r>
              <a:rPr lang="en-GB" sz="1200" dirty="0">
                <a:latin typeface="Calibri"/>
                <a:ea typeface="+mn-lt"/>
                <a:cs typeface="Calibri"/>
              </a:rPr>
              <a:t>Department for Education. (2014) The National Curriculum in England. Available </a:t>
            </a:r>
            <a:r>
              <a:rPr lang="en-GB" sz="1200" dirty="0" err="1">
                <a:latin typeface="Calibri"/>
                <a:ea typeface="+mn-lt"/>
                <a:cs typeface="Calibri"/>
              </a:rPr>
              <a:t>at:https</a:t>
            </a:r>
            <a:r>
              <a:rPr lang="en-GB" sz="1200" dirty="0">
                <a:latin typeface="Calibri"/>
                <a:ea typeface="+mn-lt"/>
                <a:cs typeface="Calibri"/>
              </a:rPr>
              <a:t>://assets.publishing.service.gov.uk/government/uploads/system/uploads/</a:t>
            </a:r>
            <a:r>
              <a:rPr lang="en-GB" sz="1200" dirty="0" err="1">
                <a:latin typeface="Calibri"/>
                <a:ea typeface="+mn-lt"/>
                <a:cs typeface="Calibri"/>
              </a:rPr>
              <a:t>attachment_data</a:t>
            </a:r>
            <a:r>
              <a:rPr lang="en-GB" sz="1200" dirty="0">
                <a:latin typeface="Calibri"/>
                <a:ea typeface="+mn-lt"/>
                <a:cs typeface="Calibri"/>
              </a:rPr>
              <a:t>/file/840002/Secondary_national_curriculum_corrected_PDF.pdf</a:t>
            </a:r>
            <a:endParaRPr lang="en-GB" sz="1200" dirty="0">
              <a:ea typeface="+mn-lt"/>
              <a:cs typeface="+mn-lt"/>
            </a:endParaRPr>
          </a:p>
          <a:p>
            <a:pPr marL="0" indent="0">
              <a:buNone/>
            </a:pPr>
            <a:r>
              <a:rPr lang="en-GB" sz="1200" dirty="0">
                <a:latin typeface="Calibri"/>
                <a:ea typeface="+mn-lt"/>
                <a:cs typeface="Calibri"/>
              </a:rPr>
              <a:t>Finnish National Agency for Education. (2019) </a:t>
            </a:r>
            <a:r>
              <a:rPr lang="en-GB" sz="1200" i="1" dirty="0">
                <a:latin typeface="Calibri"/>
                <a:ea typeface="+mn-lt"/>
                <a:cs typeface="Calibri"/>
              </a:rPr>
              <a:t>Average group  sizes in basic education in Finland below the OECD average. </a:t>
            </a:r>
            <a:r>
              <a:rPr lang="en-GB" sz="1200" dirty="0">
                <a:latin typeface="Calibri"/>
                <a:ea typeface="+mn-lt"/>
                <a:cs typeface="Calibri"/>
              </a:rPr>
              <a:t>Available at: </a:t>
            </a:r>
            <a:r>
              <a:rPr lang="en-GB" sz="1200" dirty="0">
                <a:latin typeface="Calibri"/>
                <a:ea typeface="+mn-lt"/>
                <a:cs typeface="Calibri"/>
                <a:hlinkClick r:id="rId5"/>
              </a:rPr>
              <a:t>https://www.oph.fi/en/news/2019/average-group-sizes-basic-education-finland-below-oecd-average</a:t>
            </a:r>
            <a:r>
              <a:rPr lang="en-GB" sz="1200" dirty="0">
                <a:latin typeface="Calibri"/>
                <a:ea typeface="+mn-lt"/>
                <a:cs typeface="Calibri"/>
              </a:rPr>
              <a:t> (Accessed 23 November 2020)</a:t>
            </a:r>
            <a:endParaRPr lang="en-GB" sz="1200" dirty="0">
              <a:ea typeface="+mn-lt"/>
              <a:cs typeface="+mn-lt"/>
            </a:endParaRPr>
          </a:p>
          <a:p>
            <a:pPr marL="0" indent="0">
              <a:buNone/>
            </a:pPr>
            <a:r>
              <a:rPr lang="en-GB" sz="1200" dirty="0">
                <a:latin typeface="Calibri"/>
                <a:ea typeface="+mn-lt"/>
                <a:cs typeface="Calibri"/>
              </a:rPr>
              <a:t>Joseph Rowntree. (2019) </a:t>
            </a:r>
            <a:r>
              <a:rPr lang="en-GB" sz="1200" i="1" dirty="0">
                <a:latin typeface="Calibri"/>
                <a:ea typeface="+mn-lt"/>
                <a:cs typeface="Calibri"/>
              </a:rPr>
              <a:t>Poverty levels and trends in England, Wales, Scotland and Northern Ireland. </a:t>
            </a:r>
            <a:r>
              <a:rPr lang="en-GB" sz="1200" dirty="0">
                <a:latin typeface="Calibri"/>
                <a:ea typeface="+mn-lt"/>
                <a:cs typeface="Calibri"/>
              </a:rPr>
              <a:t>Available </a:t>
            </a:r>
            <a:r>
              <a:rPr lang="en-GB" sz="1200" dirty="0" err="1">
                <a:latin typeface="Calibri"/>
                <a:ea typeface="+mn-lt"/>
                <a:cs typeface="Calibri"/>
              </a:rPr>
              <a:t>at:</a:t>
            </a:r>
            <a:r>
              <a:rPr lang="en-GB" sz="1200" dirty="0" err="1">
                <a:ea typeface="+mn-lt"/>
                <a:cs typeface="+mn-lt"/>
              </a:rPr>
              <a:t>https</a:t>
            </a:r>
            <a:r>
              <a:rPr lang="en-GB" sz="1200" dirty="0">
                <a:ea typeface="+mn-lt"/>
                <a:cs typeface="+mn-lt"/>
              </a:rPr>
              <a:t>://www.jrf.org.uk/data/poverty-levels-and-trends-england-wales-scotland-and-northern-ireland (Accessed 22 November 2020)</a:t>
            </a:r>
            <a:endParaRPr lang="en-GB" sz="1200" dirty="0">
              <a:latin typeface="Calibri"/>
              <a:ea typeface="+mn-lt"/>
              <a:cs typeface="Calibri"/>
            </a:endParaRPr>
          </a:p>
          <a:p>
            <a:pPr marL="0" indent="0">
              <a:buNone/>
            </a:pPr>
            <a:r>
              <a:rPr lang="en-GB" sz="1200" dirty="0">
                <a:ea typeface="+mn-lt"/>
                <a:cs typeface="+mn-lt"/>
              </a:rPr>
              <a:t>Halinen, I. (2018) The new educational curriculum in Finland. In: </a:t>
            </a:r>
            <a:r>
              <a:rPr lang="en-GB" sz="1200" dirty="0" err="1">
                <a:ea typeface="+mn-lt"/>
                <a:cs typeface="+mn-lt"/>
              </a:rPr>
              <a:t>Matthes</a:t>
            </a:r>
            <a:r>
              <a:rPr lang="en-GB" sz="1200" dirty="0">
                <a:ea typeface="+mn-lt"/>
                <a:cs typeface="+mn-lt"/>
              </a:rPr>
              <a:t>, M. Pulkkinen, L. </a:t>
            </a:r>
            <a:r>
              <a:rPr lang="en-GB" sz="1200" dirty="0" err="1">
                <a:ea typeface="+mn-lt"/>
                <a:cs typeface="+mn-lt"/>
              </a:rPr>
              <a:t>Clouder</a:t>
            </a:r>
            <a:r>
              <a:rPr lang="en-GB" sz="1200" dirty="0">
                <a:ea typeface="+mn-lt"/>
                <a:cs typeface="+mn-lt"/>
              </a:rPr>
              <a:t>, C. Heys, B. Improving the quality of education in </a:t>
            </a:r>
            <a:r>
              <a:rPr lang="en-GB" sz="1200" dirty="0" err="1">
                <a:ea typeface="+mn-lt"/>
                <a:cs typeface="+mn-lt"/>
              </a:rPr>
              <a:t>europe</a:t>
            </a:r>
            <a:r>
              <a:rPr lang="en-GB" sz="1200" dirty="0">
                <a:ea typeface="+mn-lt"/>
                <a:cs typeface="+mn-lt"/>
              </a:rPr>
              <a:t>. (Vol 7) pp. 75-89 Alliance for childhood European Network </a:t>
            </a:r>
            <a:r>
              <a:rPr lang="en-GB" sz="1200" dirty="0" err="1">
                <a:ea typeface="+mn-lt"/>
                <a:cs typeface="+mn-lt"/>
              </a:rPr>
              <a:t>Foundation:Belguim</a:t>
            </a:r>
            <a:endParaRPr lang="en-GB" dirty="0" err="1"/>
          </a:p>
          <a:p>
            <a:pPr marL="0" indent="0">
              <a:buNone/>
            </a:pPr>
            <a:r>
              <a:rPr lang="en-GB" sz="1200" dirty="0">
                <a:latin typeface="Gill Sans MT"/>
                <a:ea typeface="+mn-lt"/>
                <a:cs typeface="Calibri"/>
              </a:rPr>
              <a:t>Hendrickson, K. (unknown) 'Assessment in Finland: A scholarly reflection on one countries use of formative, summative and evaluative practices' </a:t>
            </a:r>
            <a:r>
              <a:rPr lang="en-GB" sz="1200" i="1" dirty="0">
                <a:latin typeface="Gill Sans MT"/>
                <a:ea typeface="+mn-lt"/>
                <a:cs typeface="Calibri"/>
              </a:rPr>
              <a:t>Mid-western educational researcher. </a:t>
            </a:r>
            <a:r>
              <a:rPr lang="en-GB" sz="1200" dirty="0">
                <a:latin typeface="Gill Sans MT"/>
                <a:ea typeface="+mn-lt"/>
                <a:cs typeface="Calibri"/>
              </a:rPr>
              <a:t>(Vol 25. 1) </a:t>
            </a:r>
          </a:p>
          <a:p>
            <a:pPr marL="0" indent="0">
              <a:buNone/>
            </a:pPr>
            <a:r>
              <a:rPr lang="en-GB" sz="1200" dirty="0">
                <a:latin typeface="Calibri"/>
                <a:ea typeface="+mn-lt"/>
                <a:cs typeface="Calibri"/>
              </a:rPr>
              <a:t>Ministry of Education. (2020) </a:t>
            </a:r>
            <a:r>
              <a:rPr lang="en-GB" sz="1200" i="1" dirty="0">
                <a:latin typeface="Calibri"/>
                <a:ea typeface="+mn-lt"/>
                <a:cs typeface="Calibri"/>
              </a:rPr>
              <a:t>Finnish education system. </a:t>
            </a:r>
            <a:r>
              <a:rPr lang="en-GB" sz="1200" dirty="0">
                <a:latin typeface="Calibri"/>
                <a:ea typeface="+mn-lt"/>
                <a:cs typeface="Calibri"/>
              </a:rPr>
              <a:t>Available at: </a:t>
            </a:r>
            <a:r>
              <a:rPr lang="en-GB" sz="1200" dirty="0">
                <a:latin typeface="Calibri"/>
                <a:ea typeface="+mn-lt"/>
                <a:cs typeface="Calibri"/>
                <a:hlinkClick r:id="rId6"/>
              </a:rPr>
              <a:t>https://minedu.fi/en/education-system</a:t>
            </a:r>
            <a:r>
              <a:rPr lang="en-GB" sz="1200" dirty="0">
                <a:latin typeface="Calibri"/>
                <a:ea typeface="+mn-lt"/>
                <a:cs typeface="Calibri"/>
              </a:rPr>
              <a:t>(Accessed 22 November 2020) </a:t>
            </a:r>
            <a:endParaRPr lang="en-GB"/>
          </a:p>
          <a:p>
            <a:pPr marL="0" indent="0">
              <a:buNone/>
            </a:pPr>
            <a:r>
              <a:rPr lang="en-GB" sz="1200" dirty="0">
                <a:latin typeface="Calibri"/>
                <a:ea typeface="+mn-lt"/>
                <a:cs typeface="Calibri"/>
              </a:rPr>
              <a:t>National education union. (2020) </a:t>
            </a:r>
            <a:r>
              <a:rPr lang="en-GB" sz="1200" i="1" dirty="0">
                <a:latin typeface="Calibri"/>
                <a:ea typeface="+mn-lt"/>
                <a:cs typeface="Calibri"/>
              </a:rPr>
              <a:t>Ofsted. </a:t>
            </a:r>
            <a:r>
              <a:rPr lang="en-GB" sz="1200" dirty="0">
                <a:latin typeface="Calibri"/>
                <a:ea typeface="+mn-lt"/>
                <a:cs typeface="Calibri"/>
              </a:rPr>
              <a:t>Available </a:t>
            </a:r>
            <a:r>
              <a:rPr lang="en-GB" sz="1200" dirty="0" err="1">
                <a:latin typeface="Calibri"/>
                <a:ea typeface="+mn-lt"/>
                <a:cs typeface="Calibri"/>
              </a:rPr>
              <a:t>at:</a:t>
            </a:r>
            <a:r>
              <a:rPr lang="en-GB" sz="1200" dirty="0" err="1">
                <a:ea typeface="+mn-lt"/>
                <a:cs typeface="+mn-lt"/>
              </a:rPr>
              <a:t>https</a:t>
            </a:r>
            <a:r>
              <a:rPr lang="en-GB" sz="1200" dirty="0">
                <a:ea typeface="+mn-lt"/>
                <a:cs typeface="+mn-lt"/>
              </a:rPr>
              <a:t>://neu.org.uk/</a:t>
            </a:r>
            <a:r>
              <a:rPr lang="en-GB" sz="1200" dirty="0" err="1">
                <a:ea typeface="+mn-lt"/>
                <a:cs typeface="+mn-lt"/>
              </a:rPr>
              <a:t>ofsted</a:t>
            </a:r>
            <a:r>
              <a:rPr lang="en-GB" sz="1200" dirty="0">
                <a:ea typeface="+mn-lt"/>
                <a:cs typeface="+mn-lt"/>
              </a:rPr>
              <a:t> (Accessed 23 November 2020)</a:t>
            </a:r>
            <a:endParaRPr lang="en-GB" sz="1200" dirty="0">
              <a:latin typeface="Calibri"/>
              <a:ea typeface="+mn-lt"/>
              <a:cs typeface="Calibri"/>
            </a:endParaRPr>
          </a:p>
          <a:p>
            <a:pPr marL="0" indent="0">
              <a:buNone/>
            </a:pPr>
            <a:r>
              <a:rPr lang="en-GB" sz="1200" dirty="0">
                <a:latin typeface="Calibri"/>
                <a:ea typeface="+mn-lt"/>
                <a:cs typeface="+mn-lt"/>
              </a:rPr>
              <a:t>OECD. (2019) </a:t>
            </a:r>
            <a:r>
              <a:rPr lang="en-GB" sz="1200" i="1" dirty="0">
                <a:latin typeface="Calibri"/>
                <a:ea typeface="+mn-lt"/>
                <a:cs typeface="+mn-lt"/>
              </a:rPr>
              <a:t>Programme for international student assessment (PISA) Results from PISA 2018 Finland. </a:t>
            </a:r>
            <a:r>
              <a:rPr lang="en-GB" sz="1200" dirty="0">
                <a:latin typeface="Calibri"/>
                <a:ea typeface="+mn-lt"/>
                <a:cs typeface="+mn-lt"/>
              </a:rPr>
              <a:t>https://www.oecd.org/pisa/publications/PISA2018_CN_FIN.pdf (Accessed 17 November 2020) </a:t>
            </a:r>
            <a:endParaRPr lang="en-US" sz="1200">
              <a:latin typeface="Calibri"/>
              <a:ea typeface="+mn-lt"/>
              <a:cs typeface="+mn-lt"/>
            </a:endParaRPr>
          </a:p>
          <a:p>
            <a:pPr marL="0" indent="0">
              <a:buNone/>
            </a:pPr>
            <a:r>
              <a:rPr lang="en-GB" sz="1200" dirty="0">
                <a:latin typeface="Calibri"/>
                <a:ea typeface="+mn-lt"/>
                <a:cs typeface="+mn-lt"/>
              </a:rPr>
              <a:t>OECD. (2019) </a:t>
            </a:r>
            <a:r>
              <a:rPr lang="en-GB" sz="1200" i="1" dirty="0">
                <a:latin typeface="Calibri"/>
                <a:ea typeface="+mn-lt"/>
                <a:cs typeface="+mn-lt"/>
              </a:rPr>
              <a:t>Programme for international student assessment (PISA) Results from PISA 2018 UK.</a:t>
            </a:r>
            <a:r>
              <a:rPr lang="en-GB" sz="1200" dirty="0">
                <a:latin typeface="Calibri"/>
                <a:ea typeface="+mn-lt"/>
                <a:cs typeface="+mn-lt"/>
              </a:rPr>
              <a:t> Available </a:t>
            </a:r>
            <a:r>
              <a:rPr lang="en-GB" sz="1200" dirty="0" err="1">
                <a:latin typeface="Calibri"/>
                <a:ea typeface="+mn-lt"/>
                <a:cs typeface="+mn-lt"/>
              </a:rPr>
              <a:t>at:https</a:t>
            </a:r>
            <a:r>
              <a:rPr lang="en-GB" sz="1200" dirty="0">
                <a:latin typeface="Calibri"/>
                <a:ea typeface="+mn-lt"/>
                <a:cs typeface="+mn-lt"/>
              </a:rPr>
              <a:t>://www.oecd.org/pisa/publications/PISA2018_CN_GBR.pdf (Accessed 17 November 2020) </a:t>
            </a:r>
            <a:endParaRPr lang="en-US" sz="1200">
              <a:latin typeface="Calibri"/>
              <a:cs typeface="Calibri"/>
            </a:endParaRPr>
          </a:p>
          <a:p>
            <a:pPr marL="0" indent="0">
              <a:buNone/>
            </a:pPr>
            <a:r>
              <a:rPr lang="en-GB" sz="1200" dirty="0">
                <a:latin typeface="Calibri"/>
                <a:ea typeface="+mn-lt"/>
                <a:cs typeface="Calibri"/>
              </a:rPr>
              <a:t>OECD. (2019) </a:t>
            </a:r>
            <a:r>
              <a:rPr lang="en-GB" sz="1200" i="1" dirty="0">
                <a:latin typeface="Calibri"/>
                <a:ea typeface="+mn-lt"/>
                <a:cs typeface="Calibri"/>
              </a:rPr>
              <a:t>Programme for </a:t>
            </a:r>
            <a:r>
              <a:rPr lang="en-GB" sz="1200" i="1" dirty="0" err="1">
                <a:latin typeface="Calibri"/>
                <a:ea typeface="+mn-lt"/>
                <a:cs typeface="Calibri"/>
              </a:rPr>
              <a:t>internation</a:t>
            </a:r>
            <a:r>
              <a:rPr lang="en-GB" sz="1200" i="1" dirty="0">
                <a:latin typeface="Calibri"/>
                <a:ea typeface="+mn-lt"/>
                <a:cs typeface="Calibri"/>
              </a:rPr>
              <a:t> student assessment (PISA) Results from PISA 2018 Korea. </a:t>
            </a:r>
            <a:r>
              <a:rPr lang="en-GB" sz="1200" dirty="0">
                <a:latin typeface="Calibri"/>
                <a:ea typeface="+mn-lt"/>
                <a:cs typeface="Calibri"/>
              </a:rPr>
              <a:t>Available at:</a:t>
            </a:r>
            <a:r>
              <a:rPr lang="en-GB" sz="1200" dirty="0">
                <a:latin typeface="Calibri"/>
                <a:ea typeface="+mn-lt"/>
                <a:cs typeface="Calibri"/>
                <a:hlinkClick r:id="rId7"/>
              </a:rPr>
              <a:t>https://www.oecd.org/pisa/publications/PISA2018_CN_KOR.pdf</a:t>
            </a:r>
            <a:r>
              <a:rPr lang="en-GB" sz="1200" dirty="0">
                <a:latin typeface="Calibri"/>
                <a:ea typeface="+mn-lt"/>
                <a:cs typeface="Calibri"/>
              </a:rPr>
              <a:t> (Accessed 20 November 2020</a:t>
            </a:r>
            <a:endParaRPr lang="en-GB" dirty="0"/>
          </a:p>
          <a:p>
            <a:pPr marL="0" indent="0">
              <a:buNone/>
            </a:pPr>
            <a:r>
              <a:rPr lang="en-GB" sz="1200" dirty="0" err="1">
                <a:latin typeface="Calibri"/>
                <a:ea typeface="+mn-lt"/>
                <a:cs typeface="Calibri"/>
              </a:rPr>
              <a:t>Saloviita</a:t>
            </a:r>
            <a:r>
              <a:rPr lang="en-GB" sz="1200" dirty="0">
                <a:latin typeface="Calibri"/>
                <a:ea typeface="+mn-lt"/>
                <a:cs typeface="Calibri"/>
              </a:rPr>
              <a:t>, T. (2019) ‘Explaining classroom teachers’ attitudes towards inclusive education’ </a:t>
            </a:r>
            <a:r>
              <a:rPr lang="en-GB" sz="1200" i="1" dirty="0">
                <a:latin typeface="Calibri"/>
                <a:ea typeface="+mn-lt"/>
                <a:cs typeface="Calibri"/>
              </a:rPr>
              <a:t>Support for learning</a:t>
            </a:r>
            <a:r>
              <a:rPr lang="en-GB" sz="1200" dirty="0">
                <a:latin typeface="Calibri"/>
                <a:ea typeface="+mn-lt"/>
                <a:cs typeface="Calibri"/>
              </a:rPr>
              <a:t>(vol.31, 4) pp. 433-442 </a:t>
            </a:r>
            <a:endParaRPr lang="en-GB" dirty="0"/>
          </a:p>
          <a:p>
            <a:pPr marL="0" indent="0">
              <a:buNone/>
            </a:pPr>
            <a:r>
              <a:rPr lang="en-GB" sz="1200" dirty="0">
                <a:latin typeface="Calibri"/>
                <a:ea typeface="+mn-lt"/>
                <a:cs typeface="Calibri"/>
              </a:rPr>
              <a:t>Statistics Finland. (2019)</a:t>
            </a:r>
            <a:r>
              <a:rPr lang="en-GB" sz="1200" i="1" dirty="0">
                <a:latin typeface="Calibri"/>
                <a:ea typeface="+mn-lt"/>
                <a:cs typeface="Calibri"/>
              </a:rPr>
              <a:t> Poverty and Social Exclusion 2017</a:t>
            </a:r>
            <a:r>
              <a:rPr lang="en-GB" sz="1200" dirty="0">
                <a:latin typeface="Calibri"/>
                <a:ea typeface="+mn-lt"/>
                <a:cs typeface="Calibri"/>
              </a:rPr>
              <a:t>. Available </a:t>
            </a:r>
            <a:r>
              <a:rPr lang="en-GB" sz="1200" dirty="0" err="1">
                <a:latin typeface="Calibri"/>
                <a:ea typeface="+mn-lt"/>
                <a:cs typeface="Calibri"/>
              </a:rPr>
              <a:t>at:</a:t>
            </a:r>
            <a:r>
              <a:rPr lang="en-GB" sz="1200" dirty="0" err="1">
                <a:ea typeface="+mn-lt"/>
                <a:cs typeface="+mn-lt"/>
              </a:rPr>
              <a:t>https</a:t>
            </a:r>
            <a:r>
              <a:rPr lang="en-GB" sz="1200" dirty="0">
                <a:ea typeface="+mn-lt"/>
                <a:cs typeface="+mn-lt"/>
              </a:rPr>
              <a:t>://www.stat.fi/til/eot/2017/eot_2017_2019-05-24_tie_001_en.html (Accessed 23 November 2020)</a:t>
            </a:r>
            <a:endParaRPr lang="en-GB" sz="1200" dirty="0">
              <a:latin typeface="Calibri"/>
              <a:ea typeface="+mn-lt"/>
              <a:cs typeface="Calibri"/>
            </a:endParaRPr>
          </a:p>
          <a:p>
            <a:pPr marL="0" indent="0">
              <a:buNone/>
            </a:pPr>
            <a:r>
              <a:rPr lang="en-GB" sz="1200" dirty="0">
                <a:latin typeface="Calibri"/>
                <a:ea typeface="+mn-lt"/>
                <a:cs typeface="Calibri"/>
              </a:rPr>
              <a:t>University of Helsinki. (2019) </a:t>
            </a:r>
            <a:r>
              <a:rPr lang="en-GB" sz="1200" i="1" dirty="0">
                <a:latin typeface="Calibri"/>
                <a:ea typeface="+mn-lt"/>
                <a:cs typeface="Calibri"/>
              </a:rPr>
              <a:t>Jari </a:t>
            </a:r>
            <a:r>
              <a:rPr lang="en-GB" sz="1200" i="1" dirty="0" err="1">
                <a:latin typeface="Calibri"/>
                <a:ea typeface="+mn-lt"/>
                <a:cs typeface="Calibri"/>
              </a:rPr>
              <a:t>Lavonen</a:t>
            </a:r>
            <a:r>
              <a:rPr lang="en-GB" sz="1200" i="1" dirty="0">
                <a:latin typeface="Calibri"/>
                <a:ea typeface="+mn-lt"/>
                <a:cs typeface="Calibri"/>
              </a:rPr>
              <a:t>: The Finnish education sys­tem can­not be copied, but parts of it can be ex­por­ted. </a:t>
            </a:r>
            <a:r>
              <a:rPr lang="en-GB" sz="1200" dirty="0">
                <a:latin typeface="Calibri"/>
                <a:ea typeface="+mn-lt"/>
                <a:cs typeface="Calibri"/>
              </a:rPr>
              <a:t>Available at: </a:t>
            </a:r>
            <a:r>
              <a:rPr lang="en-GB" sz="1200" dirty="0">
                <a:latin typeface="Calibri"/>
                <a:ea typeface="+mn-lt"/>
                <a:cs typeface="Calibri"/>
                <a:hlinkClick r:id="rId8"/>
              </a:rPr>
              <a:t>https://www.helsinki.fi/en/news/teaching-studying-at-the-university/jari-lavonen-the-finnish-education-system-cannot-be-copied-but-parts-of-it-can-be-exported</a:t>
            </a:r>
            <a:r>
              <a:rPr lang="en-GB" sz="1200" dirty="0">
                <a:latin typeface="Calibri"/>
                <a:ea typeface="+mn-lt"/>
                <a:cs typeface="Calibri"/>
              </a:rPr>
              <a:t> (Accessed 17 November 2020) </a:t>
            </a:r>
            <a:endParaRPr lang="en-GB" dirty="0"/>
          </a:p>
          <a:p>
            <a:pPr marL="0" indent="0">
              <a:buNone/>
            </a:pPr>
            <a:r>
              <a:rPr lang="en-GB" sz="1200" dirty="0">
                <a:latin typeface="Calibri"/>
                <a:cs typeface="Calibri"/>
              </a:rPr>
              <a:t>Waterford (2019) </a:t>
            </a:r>
            <a:r>
              <a:rPr lang="en-GB" sz="1200" i="1" dirty="0">
                <a:latin typeface="Calibri"/>
                <a:cs typeface="Calibri"/>
              </a:rPr>
              <a:t>Teacher student relationships </a:t>
            </a:r>
            <a:r>
              <a:rPr lang="en-GB" sz="1200" dirty="0">
                <a:latin typeface="Calibri"/>
                <a:cs typeface="Calibri"/>
              </a:rPr>
              <a:t>Available </a:t>
            </a:r>
            <a:r>
              <a:rPr lang="en-GB" sz="1200" dirty="0" err="1">
                <a:latin typeface="Calibri"/>
                <a:cs typeface="Calibri"/>
              </a:rPr>
              <a:t>at:https</a:t>
            </a:r>
            <a:r>
              <a:rPr lang="en-GB" sz="1200" dirty="0">
                <a:latin typeface="Calibri"/>
                <a:cs typeface="Calibri"/>
              </a:rPr>
              <a:t>://www.waterford.org/education/teacher-student-relationships/ (20 November 2020) </a:t>
            </a:r>
            <a:endParaRPr lang="en-US" sz="1200" dirty="0">
              <a:ea typeface="+mn-lt"/>
              <a:cs typeface="+mn-lt"/>
            </a:endParaRPr>
          </a:p>
          <a:p>
            <a:pPr marL="0" indent="0">
              <a:buNone/>
            </a:pPr>
            <a:r>
              <a:rPr lang="en-GB" sz="1200" dirty="0">
                <a:latin typeface="Calibri"/>
                <a:cs typeface="Calibri"/>
              </a:rPr>
              <a:t>Worth, J. Lynch, S. Hillary, J. Rennie, C. Andrade, J. (2018) </a:t>
            </a:r>
            <a:r>
              <a:rPr lang="en-GB" sz="1200" i="1" dirty="0">
                <a:latin typeface="Calibri"/>
                <a:cs typeface="Calibri"/>
              </a:rPr>
              <a:t>Teacher workforce dynamics in England. </a:t>
            </a:r>
            <a:r>
              <a:rPr lang="en-GB" sz="1200" dirty="0" err="1">
                <a:latin typeface="Calibri"/>
                <a:cs typeface="Calibri"/>
              </a:rPr>
              <a:t>NFER:Slough</a:t>
            </a:r>
            <a:endParaRPr lang="en-GB" dirty="0" err="1"/>
          </a:p>
          <a:p>
            <a:pPr marL="0" indent="0">
              <a:buNone/>
            </a:pPr>
            <a:endParaRPr lang="en-GB" dirty="0"/>
          </a:p>
        </p:txBody>
      </p:sp>
    </p:spTree>
    <p:extLst>
      <p:ext uri="{BB962C8B-B14F-4D97-AF65-F5344CB8AC3E}">
        <p14:creationId xmlns:p14="http://schemas.microsoft.com/office/powerpoint/2010/main" val="3078216764"/>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TC103457464[[fn=Dividend]]</Template>
  <TotalTime>4</TotalTime>
  <Words>1910</Words>
  <Application>Microsoft Macintosh PowerPoint</Application>
  <PresentationFormat>Widescreen</PresentationFormat>
  <Paragraphs>61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Gill Sans MT</vt:lpstr>
      <vt:lpstr>Wingdings 2</vt:lpstr>
      <vt:lpstr>Dividend</vt:lpstr>
      <vt:lpstr>Comparison Between the english and finnish curriculum.</vt:lpstr>
      <vt:lpstr>Objectives</vt:lpstr>
      <vt:lpstr>Purpose of curriculum</vt:lpstr>
      <vt:lpstr>Finnish curriculum</vt:lpstr>
      <vt:lpstr>How the curriculum supports learners</vt:lpstr>
      <vt:lpstr>Teacher quality</vt:lpstr>
      <vt:lpstr>English National Curriculum</vt:lpstr>
      <vt:lpstr>Role of the teacher</vt:lpstr>
      <vt:lpstr>Could this curriculum be transferred to other countries? Namely, the UK. </vt:lpstr>
      <vt:lpstr>Conclusion</vt:lpstr>
      <vt:lpstr>References</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Microsoft Office User</cp:lastModifiedBy>
  <cp:revision>530</cp:revision>
  <dcterms:created xsi:type="dcterms:W3CDTF">2020-11-15T20:41:14Z</dcterms:created>
  <dcterms:modified xsi:type="dcterms:W3CDTF">2020-11-23T17:08:47Z</dcterms:modified>
</cp:coreProperties>
</file>