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5" r:id="rId2"/>
    <p:sldMasterId id="2147483682" r:id="rId3"/>
  </p:sldMasterIdLst>
  <p:sldIdLst>
    <p:sldId id="295" r:id="rId4"/>
    <p:sldId id="263" r:id="rId5"/>
    <p:sldId id="280" r:id="rId6"/>
    <p:sldId id="296" r:id="rId7"/>
    <p:sldId id="297" r:id="rId8"/>
    <p:sldId id="298" r:id="rId9"/>
    <p:sldId id="299" r:id="rId10"/>
    <p:sldId id="281" r:id="rId11"/>
    <p:sldId id="282" r:id="rId12"/>
    <p:sldId id="283" r:id="rId13"/>
    <p:sldId id="284" r:id="rId14"/>
    <p:sldId id="285" r:id="rId15"/>
    <p:sldId id="286" r:id="rId16"/>
    <p:sldId id="287" r:id="rId17"/>
    <p:sldId id="277" r:id="rId18"/>
    <p:sldId id="278" r:id="rId19"/>
    <p:sldId id="279" r:id="rId20"/>
    <p:sldId id="276" r:id="rId21"/>
    <p:sldId id="257" r:id="rId22"/>
    <p:sldId id="258" r:id="rId23"/>
    <p:sldId id="269" r:id="rId24"/>
    <p:sldId id="259" r:id="rId25"/>
    <p:sldId id="270" r:id="rId26"/>
    <p:sldId id="288" r:id="rId27"/>
    <p:sldId id="289" r:id="rId28"/>
    <p:sldId id="290" r:id="rId29"/>
    <p:sldId id="291" r:id="rId30"/>
    <p:sldId id="292" r:id="rId31"/>
    <p:sldId id="293" r:id="rId32"/>
    <p:sldId id="294" r:id="rId33"/>
    <p:sldId id="271" r:id="rId34"/>
    <p:sldId id="274" r:id="rId35"/>
    <p:sldId id="272" r:id="rId36"/>
    <p:sldId id="275" r:id="rId37"/>
    <p:sldId id="273" r:id="rId38"/>
    <p:sldId id="265" r:id="rId39"/>
    <p:sldId id="372" r:id="rId40"/>
    <p:sldId id="373" r:id="rId41"/>
    <p:sldId id="264" r:id="rId42"/>
    <p:sldId id="374" r:id="rId43"/>
    <p:sldId id="375" r:id="rId44"/>
    <p:sldId id="376" r:id="rId45"/>
    <p:sldId id="377" r:id="rId46"/>
    <p:sldId id="378" r:id="rId47"/>
  </p:sldIdLst>
  <p:sldSz cx="12192000" cy="6858000"/>
  <p:notesSz cx="6858000" cy="9144000"/>
  <p:defaultText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48C7BF-92B0-4F1C-9C38-57CA1C4F7B68}" v="66" dt="2025-11-26T12:58:15.6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14" autoAdjust="0"/>
    <p:restoredTop sz="94660"/>
  </p:normalViewPr>
  <p:slideViewPr>
    <p:cSldViewPr snapToGrid="0">
      <p:cViewPr varScale="1">
        <p:scale>
          <a:sx n="85" d="100"/>
          <a:sy n="85" d="100"/>
        </p:scale>
        <p:origin x="249"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8A1AA9-E0F9-457A-9048-850CAA07DFF9}"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206134B9-5653-485D-A7B8-3D6FCDB07E88}">
      <dgm:prSet/>
      <dgm:spPr/>
      <dgm:t>
        <a:bodyPr/>
        <a:lstStyle/>
        <a:p>
          <a:r>
            <a:rPr lang="en-GB" dirty="0"/>
            <a:t>Heritage portrayal and interpretation assists nationals to realise their essential elements of their own unique cultures and history. (Park 2014) </a:t>
          </a:r>
          <a:endParaRPr lang="en-US" dirty="0"/>
        </a:p>
      </dgm:t>
    </dgm:pt>
    <dgm:pt modelId="{B8F4F77F-3B2F-439B-84A0-2A076E9A9ABB}" type="parTrans" cxnId="{DA87196A-A3EB-4B6F-8EB7-25D24C07C91B}">
      <dgm:prSet/>
      <dgm:spPr/>
      <dgm:t>
        <a:bodyPr/>
        <a:lstStyle/>
        <a:p>
          <a:endParaRPr lang="en-US"/>
        </a:p>
      </dgm:t>
    </dgm:pt>
    <dgm:pt modelId="{C3DB9D26-8A95-44B4-89C1-CD5AD985DC98}" type="sibTrans" cxnId="{DA87196A-A3EB-4B6F-8EB7-25D24C07C91B}">
      <dgm:prSet/>
      <dgm:spPr/>
      <dgm:t>
        <a:bodyPr/>
        <a:lstStyle/>
        <a:p>
          <a:endParaRPr lang="en-US"/>
        </a:p>
      </dgm:t>
    </dgm:pt>
    <dgm:pt modelId="{6C5C0CE3-34BC-46FB-8E9C-A16B99AC32D0}">
      <dgm:prSet/>
      <dgm:spPr/>
      <dgm:t>
        <a:bodyPr/>
        <a:lstStyle/>
        <a:p>
          <a:r>
            <a:rPr lang="en-GB"/>
            <a:t>Potential to reinforce identities and encourage national pride, in the way that they often communicate histories past and present.</a:t>
          </a:r>
          <a:endParaRPr lang="en-US"/>
        </a:p>
      </dgm:t>
    </dgm:pt>
    <dgm:pt modelId="{6AE9A1CC-E7AF-4DD2-9AD3-204FC6CD66D9}" type="parTrans" cxnId="{32F301C6-9922-45EA-86F2-CB38AAC81303}">
      <dgm:prSet/>
      <dgm:spPr/>
      <dgm:t>
        <a:bodyPr/>
        <a:lstStyle/>
        <a:p>
          <a:endParaRPr lang="en-US"/>
        </a:p>
      </dgm:t>
    </dgm:pt>
    <dgm:pt modelId="{6CA47C02-AFB5-46F0-BCAA-2F9F1683C02A}" type="sibTrans" cxnId="{32F301C6-9922-45EA-86F2-CB38AAC81303}">
      <dgm:prSet/>
      <dgm:spPr/>
      <dgm:t>
        <a:bodyPr/>
        <a:lstStyle/>
        <a:p>
          <a:endParaRPr lang="en-US"/>
        </a:p>
      </dgm:t>
    </dgm:pt>
    <dgm:pt modelId="{EE59C96F-CE11-4CB7-A298-68CEBBF5F1E5}" type="pres">
      <dgm:prSet presAssocID="{D98A1AA9-E0F9-457A-9048-850CAA07DFF9}" presName="hierChild1" presStyleCnt="0">
        <dgm:presLayoutVars>
          <dgm:chPref val="1"/>
          <dgm:dir/>
          <dgm:animOne val="branch"/>
          <dgm:animLvl val="lvl"/>
          <dgm:resizeHandles/>
        </dgm:presLayoutVars>
      </dgm:prSet>
      <dgm:spPr/>
    </dgm:pt>
    <dgm:pt modelId="{06CF3C47-3EC1-4E07-8520-F4E3BB69815E}" type="pres">
      <dgm:prSet presAssocID="{206134B9-5653-485D-A7B8-3D6FCDB07E88}" presName="hierRoot1" presStyleCnt="0"/>
      <dgm:spPr/>
    </dgm:pt>
    <dgm:pt modelId="{E2926D75-ED62-46A8-85BD-A31DB1AF5541}" type="pres">
      <dgm:prSet presAssocID="{206134B9-5653-485D-A7B8-3D6FCDB07E88}" presName="composite" presStyleCnt="0"/>
      <dgm:spPr/>
    </dgm:pt>
    <dgm:pt modelId="{02B1FC04-12FD-4CEF-B7CD-9F332A367613}" type="pres">
      <dgm:prSet presAssocID="{206134B9-5653-485D-A7B8-3D6FCDB07E88}" presName="background" presStyleLbl="node0" presStyleIdx="0" presStyleCnt="2"/>
      <dgm:spPr/>
    </dgm:pt>
    <dgm:pt modelId="{3ACD9645-2B7F-401B-A5ED-B5D41AD129EC}" type="pres">
      <dgm:prSet presAssocID="{206134B9-5653-485D-A7B8-3D6FCDB07E88}" presName="text" presStyleLbl="fgAcc0" presStyleIdx="0" presStyleCnt="2">
        <dgm:presLayoutVars>
          <dgm:chPref val="3"/>
        </dgm:presLayoutVars>
      </dgm:prSet>
      <dgm:spPr/>
    </dgm:pt>
    <dgm:pt modelId="{2D2E95CE-3E44-4482-B103-92CCB60FD0EF}" type="pres">
      <dgm:prSet presAssocID="{206134B9-5653-485D-A7B8-3D6FCDB07E88}" presName="hierChild2" presStyleCnt="0"/>
      <dgm:spPr/>
    </dgm:pt>
    <dgm:pt modelId="{8C85B08D-C149-4BB4-8C15-369FF38F5AEC}" type="pres">
      <dgm:prSet presAssocID="{6C5C0CE3-34BC-46FB-8E9C-A16B99AC32D0}" presName="hierRoot1" presStyleCnt="0"/>
      <dgm:spPr/>
    </dgm:pt>
    <dgm:pt modelId="{9232AD28-2372-46B3-91FD-DA9F5E68FA23}" type="pres">
      <dgm:prSet presAssocID="{6C5C0CE3-34BC-46FB-8E9C-A16B99AC32D0}" presName="composite" presStyleCnt="0"/>
      <dgm:spPr/>
    </dgm:pt>
    <dgm:pt modelId="{6EABD776-1AAC-4FFA-9026-3DAA501D4B5D}" type="pres">
      <dgm:prSet presAssocID="{6C5C0CE3-34BC-46FB-8E9C-A16B99AC32D0}" presName="background" presStyleLbl="node0" presStyleIdx="1" presStyleCnt="2"/>
      <dgm:spPr/>
    </dgm:pt>
    <dgm:pt modelId="{7EA92E86-5852-407D-89C6-3A2868292535}" type="pres">
      <dgm:prSet presAssocID="{6C5C0CE3-34BC-46FB-8E9C-A16B99AC32D0}" presName="text" presStyleLbl="fgAcc0" presStyleIdx="1" presStyleCnt="2">
        <dgm:presLayoutVars>
          <dgm:chPref val="3"/>
        </dgm:presLayoutVars>
      </dgm:prSet>
      <dgm:spPr/>
    </dgm:pt>
    <dgm:pt modelId="{C1DE5C93-B9DC-4C49-A1DE-80DF3CB16914}" type="pres">
      <dgm:prSet presAssocID="{6C5C0CE3-34BC-46FB-8E9C-A16B99AC32D0}" presName="hierChild2" presStyleCnt="0"/>
      <dgm:spPr/>
    </dgm:pt>
  </dgm:ptLst>
  <dgm:cxnLst>
    <dgm:cxn modelId="{9AFBE53D-2B25-4DF1-B733-152F97E4C27B}" type="presOf" srcId="{D98A1AA9-E0F9-457A-9048-850CAA07DFF9}" destId="{EE59C96F-CE11-4CB7-A298-68CEBBF5F1E5}" srcOrd="0" destOrd="0" presId="urn:microsoft.com/office/officeart/2005/8/layout/hierarchy1"/>
    <dgm:cxn modelId="{DA87196A-A3EB-4B6F-8EB7-25D24C07C91B}" srcId="{D98A1AA9-E0F9-457A-9048-850CAA07DFF9}" destId="{206134B9-5653-485D-A7B8-3D6FCDB07E88}" srcOrd="0" destOrd="0" parTransId="{B8F4F77F-3B2F-439B-84A0-2A076E9A9ABB}" sibTransId="{C3DB9D26-8A95-44B4-89C1-CD5AD985DC98}"/>
    <dgm:cxn modelId="{6956786B-ED71-46E2-AD4A-64D188E4E508}" type="presOf" srcId="{6C5C0CE3-34BC-46FB-8E9C-A16B99AC32D0}" destId="{7EA92E86-5852-407D-89C6-3A2868292535}" srcOrd="0" destOrd="0" presId="urn:microsoft.com/office/officeart/2005/8/layout/hierarchy1"/>
    <dgm:cxn modelId="{377AD3BA-CCFA-49D8-98DA-95707F1B6214}" type="presOf" srcId="{206134B9-5653-485D-A7B8-3D6FCDB07E88}" destId="{3ACD9645-2B7F-401B-A5ED-B5D41AD129EC}" srcOrd="0" destOrd="0" presId="urn:microsoft.com/office/officeart/2005/8/layout/hierarchy1"/>
    <dgm:cxn modelId="{32F301C6-9922-45EA-86F2-CB38AAC81303}" srcId="{D98A1AA9-E0F9-457A-9048-850CAA07DFF9}" destId="{6C5C0CE3-34BC-46FB-8E9C-A16B99AC32D0}" srcOrd="1" destOrd="0" parTransId="{6AE9A1CC-E7AF-4DD2-9AD3-204FC6CD66D9}" sibTransId="{6CA47C02-AFB5-46F0-BCAA-2F9F1683C02A}"/>
    <dgm:cxn modelId="{F24AF50A-DA9F-4C56-B5B0-A90619F578DD}" type="presParOf" srcId="{EE59C96F-CE11-4CB7-A298-68CEBBF5F1E5}" destId="{06CF3C47-3EC1-4E07-8520-F4E3BB69815E}" srcOrd="0" destOrd="0" presId="urn:microsoft.com/office/officeart/2005/8/layout/hierarchy1"/>
    <dgm:cxn modelId="{4CF98AE4-01CB-4607-84A6-62A145241F97}" type="presParOf" srcId="{06CF3C47-3EC1-4E07-8520-F4E3BB69815E}" destId="{E2926D75-ED62-46A8-85BD-A31DB1AF5541}" srcOrd="0" destOrd="0" presId="urn:microsoft.com/office/officeart/2005/8/layout/hierarchy1"/>
    <dgm:cxn modelId="{66F9E87F-79BF-44EA-8F07-DAE4E27A6CCE}" type="presParOf" srcId="{E2926D75-ED62-46A8-85BD-A31DB1AF5541}" destId="{02B1FC04-12FD-4CEF-B7CD-9F332A367613}" srcOrd="0" destOrd="0" presId="urn:microsoft.com/office/officeart/2005/8/layout/hierarchy1"/>
    <dgm:cxn modelId="{0BD5791D-2ABC-4CC9-B832-F691E7F4A200}" type="presParOf" srcId="{E2926D75-ED62-46A8-85BD-A31DB1AF5541}" destId="{3ACD9645-2B7F-401B-A5ED-B5D41AD129EC}" srcOrd="1" destOrd="0" presId="urn:microsoft.com/office/officeart/2005/8/layout/hierarchy1"/>
    <dgm:cxn modelId="{BF5DF520-CA0A-4AEC-93D4-FE7F00886F07}" type="presParOf" srcId="{06CF3C47-3EC1-4E07-8520-F4E3BB69815E}" destId="{2D2E95CE-3E44-4482-B103-92CCB60FD0EF}" srcOrd="1" destOrd="0" presId="urn:microsoft.com/office/officeart/2005/8/layout/hierarchy1"/>
    <dgm:cxn modelId="{56C8FD73-E3AD-4EDD-BAD6-E56688EE5769}" type="presParOf" srcId="{EE59C96F-CE11-4CB7-A298-68CEBBF5F1E5}" destId="{8C85B08D-C149-4BB4-8C15-369FF38F5AEC}" srcOrd="1" destOrd="0" presId="urn:microsoft.com/office/officeart/2005/8/layout/hierarchy1"/>
    <dgm:cxn modelId="{84A7C6F6-1F92-4680-B7F2-1F8B99554FB4}" type="presParOf" srcId="{8C85B08D-C149-4BB4-8C15-369FF38F5AEC}" destId="{9232AD28-2372-46B3-91FD-DA9F5E68FA23}" srcOrd="0" destOrd="0" presId="urn:microsoft.com/office/officeart/2005/8/layout/hierarchy1"/>
    <dgm:cxn modelId="{D5AA2BA9-F9F3-4A5F-A087-E39893BB24E8}" type="presParOf" srcId="{9232AD28-2372-46B3-91FD-DA9F5E68FA23}" destId="{6EABD776-1AAC-4FFA-9026-3DAA501D4B5D}" srcOrd="0" destOrd="0" presId="urn:microsoft.com/office/officeart/2005/8/layout/hierarchy1"/>
    <dgm:cxn modelId="{09F6403F-1E68-4865-A4C0-3C14CA111B48}" type="presParOf" srcId="{9232AD28-2372-46B3-91FD-DA9F5E68FA23}" destId="{7EA92E86-5852-407D-89C6-3A2868292535}" srcOrd="1" destOrd="0" presId="urn:microsoft.com/office/officeart/2005/8/layout/hierarchy1"/>
    <dgm:cxn modelId="{BEE15EC2-141C-48B8-A3A7-4FDFA56C8CAE}" type="presParOf" srcId="{8C85B08D-C149-4BB4-8C15-369FF38F5AEC}" destId="{C1DE5C93-B9DC-4C49-A1DE-80DF3CB1691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B1FC04-12FD-4CEF-B7CD-9F332A367613}">
      <dsp:nvSpPr>
        <dsp:cNvPr id="0" name=""/>
        <dsp:cNvSpPr/>
      </dsp:nvSpPr>
      <dsp:spPr>
        <a:xfrm>
          <a:off x="1049" y="576510"/>
          <a:ext cx="3683386" cy="2338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CD9645-2B7F-401B-A5ED-B5D41AD129EC}">
      <dsp:nvSpPr>
        <dsp:cNvPr id="0" name=""/>
        <dsp:cNvSpPr/>
      </dsp:nvSpPr>
      <dsp:spPr>
        <a:xfrm>
          <a:off x="410314" y="965312"/>
          <a:ext cx="3683386" cy="2338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Heritage portrayal and interpretation assists nationals to realise their essential elements of their own unique cultures and history. (Park 2014) </a:t>
          </a:r>
          <a:endParaRPr lang="en-US" sz="2400" kern="1200" dirty="0"/>
        </a:p>
      </dsp:txBody>
      <dsp:txXfrm>
        <a:off x="478820" y="1033818"/>
        <a:ext cx="3546374" cy="2201938"/>
      </dsp:txXfrm>
    </dsp:sp>
    <dsp:sp modelId="{6EABD776-1AAC-4FFA-9026-3DAA501D4B5D}">
      <dsp:nvSpPr>
        <dsp:cNvPr id="0" name=""/>
        <dsp:cNvSpPr/>
      </dsp:nvSpPr>
      <dsp:spPr>
        <a:xfrm>
          <a:off x="4502966" y="576510"/>
          <a:ext cx="3683386" cy="2338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A92E86-5852-407D-89C6-3A2868292535}">
      <dsp:nvSpPr>
        <dsp:cNvPr id="0" name=""/>
        <dsp:cNvSpPr/>
      </dsp:nvSpPr>
      <dsp:spPr>
        <a:xfrm>
          <a:off x="4912231" y="965312"/>
          <a:ext cx="3683386" cy="2338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Potential to reinforce identities and encourage national pride, in the way that they often communicate histories past and present.</a:t>
          </a:r>
          <a:endParaRPr lang="en-US" sz="2400" kern="1200"/>
        </a:p>
      </dsp:txBody>
      <dsp:txXfrm>
        <a:off x="4980737" y="1033818"/>
        <a:ext cx="3546374" cy="220193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82189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7343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7B8918F-8314-4FC0-86CD-4E0B92379F8C}" type="datetimeFigureOut">
              <a:rPr lang="en-GB" smtClean="0"/>
              <a:t>28/11/2025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3FC065-0122-45DE-87F0-181F7B98069C}" type="slidenum">
              <a:rPr lang="en-GB" smtClean="0"/>
              <a:t>‹#›</a:t>
            </a:fld>
            <a:endParaRPr lang="en-GB" dirty="0"/>
          </a:p>
        </p:txBody>
      </p:sp>
    </p:spTree>
    <p:extLst>
      <p:ext uri="{BB962C8B-B14F-4D97-AF65-F5344CB8AC3E}">
        <p14:creationId xmlns:p14="http://schemas.microsoft.com/office/powerpoint/2010/main" val="1986111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B8918F-8314-4FC0-86CD-4E0B92379F8C}" type="datetimeFigureOut">
              <a:rPr lang="en-GB" smtClean="0"/>
              <a:t>28/11/2025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3FC065-0122-45DE-87F0-181F7B98069C}" type="slidenum">
              <a:rPr lang="en-GB" smtClean="0"/>
              <a:t>‹#›</a:t>
            </a:fld>
            <a:endParaRPr lang="en-GB" dirty="0"/>
          </a:p>
        </p:txBody>
      </p:sp>
    </p:spTree>
    <p:extLst>
      <p:ext uri="{BB962C8B-B14F-4D97-AF65-F5344CB8AC3E}">
        <p14:creationId xmlns:p14="http://schemas.microsoft.com/office/powerpoint/2010/main" val="290021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B8918F-8314-4FC0-86CD-4E0B92379F8C}" type="datetimeFigureOut">
              <a:rPr lang="en-GB" smtClean="0"/>
              <a:t>28/11/2025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43FC065-0122-45DE-87F0-181F7B98069C}" type="slidenum">
              <a:rPr lang="en-GB" smtClean="0"/>
              <a:t>‹#›</a:t>
            </a:fld>
            <a:endParaRPr lang="en-GB" dirty="0"/>
          </a:p>
        </p:txBody>
      </p:sp>
    </p:spTree>
    <p:extLst>
      <p:ext uri="{BB962C8B-B14F-4D97-AF65-F5344CB8AC3E}">
        <p14:creationId xmlns:p14="http://schemas.microsoft.com/office/powerpoint/2010/main" val="139896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B8918F-8314-4FC0-86CD-4E0B92379F8C}" type="datetimeFigureOut">
              <a:rPr lang="en-GB" smtClean="0"/>
              <a:t>28/11/2025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43FC065-0122-45DE-87F0-181F7B98069C}" type="slidenum">
              <a:rPr lang="en-GB" smtClean="0"/>
              <a:t>‹#›</a:t>
            </a:fld>
            <a:endParaRPr lang="en-GB" dirty="0"/>
          </a:p>
        </p:txBody>
      </p:sp>
    </p:spTree>
    <p:extLst>
      <p:ext uri="{BB962C8B-B14F-4D97-AF65-F5344CB8AC3E}">
        <p14:creationId xmlns:p14="http://schemas.microsoft.com/office/powerpoint/2010/main" val="4188483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B8918F-8314-4FC0-86CD-4E0B92379F8C}" type="datetimeFigureOut">
              <a:rPr lang="en-GB" smtClean="0"/>
              <a:t>28/11/2025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43FC065-0122-45DE-87F0-181F7B98069C}" type="slidenum">
              <a:rPr lang="en-GB" smtClean="0"/>
              <a:t>‹#›</a:t>
            </a:fld>
            <a:endParaRPr lang="en-GB" dirty="0"/>
          </a:p>
        </p:txBody>
      </p:sp>
    </p:spTree>
    <p:extLst>
      <p:ext uri="{BB962C8B-B14F-4D97-AF65-F5344CB8AC3E}">
        <p14:creationId xmlns:p14="http://schemas.microsoft.com/office/powerpoint/2010/main" val="3424735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7B8918F-8314-4FC0-86CD-4E0B92379F8C}" type="datetimeFigureOut">
              <a:rPr lang="en-GB" smtClean="0"/>
              <a:t>28/11/2025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3FC065-0122-45DE-87F0-181F7B98069C}" type="slidenum">
              <a:rPr lang="en-GB" smtClean="0"/>
              <a:t>‹#›</a:t>
            </a:fld>
            <a:endParaRPr lang="en-GB" dirty="0"/>
          </a:p>
        </p:txBody>
      </p:sp>
    </p:spTree>
    <p:extLst>
      <p:ext uri="{BB962C8B-B14F-4D97-AF65-F5344CB8AC3E}">
        <p14:creationId xmlns:p14="http://schemas.microsoft.com/office/powerpoint/2010/main" val="3163299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7B8918F-8314-4FC0-86CD-4E0B92379F8C}" type="datetimeFigureOut">
              <a:rPr lang="en-GB" smtClean="0"/>
              <a:t>28/11/2025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3FC065-0122-45DE-87F0-181F7B98069C}" type="slidenum">
              <a:rPr lang="en-GB" smtClean="0"/>
              <a:t>‹#›</a:t>
            </a:fld>
            <a:endParaRPr lang="en-GB" dirty="0"/>
          </a:p>
        </p:txBody>
      </p:sp>
    </p:spTree>
    <p:extLst>
      <p:ext uri="{BB962C8B-B14F-4D97-AF65-F5344CB8AC3E}">
        <p14:creationId xmlns:p14="http://schemas.microsoft.com/office/powerpoint/2010/main" val="12546612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B8918F-8314-4FC0-86CD-4E0B92379F8C}" type="datetimeFigureOut">
              <a:rPr lang="en-GB" smtClean="0"/>
              <a:t>28/11/2025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3FC065-0122-45DE-87F0-181F7B98069C}" type="slidenum">
              <a:rPr lang="en-GB" smtClean="0"/>
              <a:t>‹#›</a:t>
            </a:fld>
            <a:endParaRPr lang="en-GB" dirty="0"/>
          </a:p>
        </p:txBody>
      </p:sp>
    </p:spTree>
    <p:extLst>
      <p:ext uri="{BB962C8B-B14F-4D97-AF65-F5344CB8AC3E}">
        <p14:creationId xmlns:p14="http://schemas.microsoft.com/office/powerpoint/2010/main" val="1776529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B8918F-8314-4FC0-86CD-4E0B92379F8C}" type="datetimeFigureOut">
              <a:rPr lang="en-GB" smtClean="0"/>
              <a:t>28/11/2025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3FC065-0122-45DE-87F0-181F7B98069C}" type="slidenum">
              <a:rPr lang="en-GB" smtClean="0"/>
              <a:t>‹#›</a:t>
            </a:fld>
            <a:endParaRPr lang="en-GB" dirty="0"/>
          </a:p>
        </p:txBody>
      </p:sp>
    </p:spTree>
    <p:extLst>
      <p:ext uri="{BB962C8B-B14F-4D97-AF65-F5344CB8AC3E}">
        <p14:creationId xmlns:p14="http://schemas.microsoft.com/office/powerpoint/2010/main" val="2112006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9E8DF-2C73-5CCF-301A-83DB410C8F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1AF3140-86D8-1FAC-6DB2-F826C17B25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0FC36F7-9758-DFE8-CF82-6BA375AAB35F}"/>
              </a:ext>
            </a:extLst>
          </p:cNvPr>
          <p:cNvSpPr>
            <a:spLocks noGrp="1"/>
          </p:cNvSpPr>
          <p:nvPr>
            <p:ph type="dt" sz="half" idx="10"/>
          </p:nvPr>
        </p:nvSpPr>
        <p:spPr/>
        <p:txBody>
          <a:bodyPr/>
          <a:lstStyle/>
          <a:p>
            <a:fld id="{17B8918F-8314-4FC0-86CD-4E0B92379F8C}" type="datetimeFigureOut">
              <a:rPr lang="en-GB" smtClean="0"/>
              <a:t>28/11/2025</a:t>
            </a:fld>
            <a:endParaRPr lang="en-GB" dirty="0"/>
          </a:p>
        </p:txBody>
      </p:sp>
      <p:sp>
        <p:nvSpPr>
          <p:cNvPr id="5" name="Footer Placeholder 4">
            <a:extLst>
              <a:ext uri="{FF2B5EF4-FFF2-40B4-BE49-F238E27FC236}">
                <a16:creationId xmlns:a16="http://schemas.microsoft.com/office/drawing/2014/main" id="{E9AAD85A-F145-EB9B-A454-D19DFE3CD0A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D87A35B-450F-F757-124B-3EBC98BDD138}"/>
              </a:ext>
            </a:extLst>
          </p:cNvPr>
          <p:cNvSpPr>
            <a:spLocks noGrp="1"/>
          </p:cNvSpPr>
          <p:nvPr>
            <p:ph type="sldNum" sz="quarter" idx="12"/>
          </p:nvPr>
        </p:nvSpPr>
        <p:spPr/>
        <p:txBody>
          <a:bodyPr/>
          <a:lstStyle/>
          <a:p>
            <a:fld id="{443FC065-0122-45DE-87F0-181F7B98069C}" type="slidenum">
              <a:rPr lang="en-GB" smtClean="0"/>
              <a:t>‹#›</a:t>
            </a:fld>
            <a:endParaRPr lang="en-GB" dirty="0"/>
          </a:p>
        </p:txBody>
      </p:sp>
    </p:spTree>
    <p:extLst>
      <p:ext uri="{BB962C8B-B14F-4D97-AF65-F5344CB8AC3E}">
        <p14:creationId xmlns:p14="http://schemas.microsoft.com/office/powerpoint/2010/main" val="1857868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xfrm>
            <a:off x="5917310" y="6500812"/>
            <a:ext cx="345473" cy="267891"/>
          </a:xfrm>
          <a:prstGeom prst="rect">
            <a:avLst/>
          </a:prstGeom>
        </p:spPr>
        <p:txBody>
          <a:bodyPr anchor="t"/>
          <a:lstStyle/>
          <a:p>
            <a:fld id="{86CB4B4D-7CA3-9044-876B-883B54F8677D}" type="slidenum">
              <a:t>‹#›</a:t>
            </a:fld>
            <a:endParaRPr dirty="0"/>
          </a:p>
        </p:txBody>
      </p:sp>
    </p:spTree>
    <p:extLst>
      <p:ext uri="{BB962C8B-B14F-4D97-AF65-F5344CB8AC3E}">
        <p14:creationId xmlns:p14="http://schemas.microsoft.com/office/powerpoint/2010/main" val="3246493423"/>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FE97A-7F67-C37B-450A-ECA274412A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90189B-0D54-6BC1-F7FA-C0F2860314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0F4525-5190-FBC9-CDC7-A890C79C08AB}"/>
              </a:ext>
            </a:extLst>
          </p:cNvPr>
          <p:cNvSpPr>
            <a:spLocks noGrp="1"/>
          </p:cNvSpPr>
          <p:nvPr>
            <p:ph type="dt" sz="half" idx="10"/>
          </p:nvPr>
        </p:nvSpPr>
        <p:spPr/>
        <p:txBody>
          <a:bodyPr/>
          <a:lstStyle/>
          <a:p>
            <a:fld id="{838F56F6-1CA4-4214-8BA3-8F731832F40A}" type="datetimeFigureOut">
              <a:rPr lang="en-GB" smtClean="0"/>
              <a:t>28/11/2025</a:t>
            </a:fld>
            <a:endParaRPr lang="en-GB" dirty="0"/>
          </a:p>
        </p:txBody>
      </p:sp>
      <p:sp>
        <p:nvSpPr>
          <p:cNvPr id="5" name="Footer Placeholder 4">
            <a:extLst>
              <a:ext uri="{FF2B5EF4-FFF2-40B4-BE49-F238E27FC236}">
                <a16:creationId xmlns:a16="http://schemas.microsoft.com/office/drawing/2014/main" id="{B04436B4-7C28-9845-4D01-F9ECB0B27DF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6FB1E7B-6937-7BCE-0F43-CD2E9C961BB3}"/>
              </a:ext>
            </a:extLst>
          </p:cNvPr>
          <p:cNvSpPr>
            <a:spLocks noGrp="1"/>
          </p:cNvSpPr>
          <p:nvPr>
            <p:ph type="sldNum" sz="quarter" idx="12"/>
          </p:nvPr>
        </p:nvSpPr>
        <p:spPr/>
        <p:txBody>
          <a:bodyPr/>
          <a:lstStyle/>
          <a:p>
            <a:fld id="{EF2716EB-BBE4-4825-BE09-FD7BD01731FC}" type="slidenum">
              <a:rPr lang="en-GB" smtClean="0"/>
              <a:t>‹#›</a:t>
            </a:fld>
            <a:endParaRPr lang="en-GB" dirty="0"/>
          </a:p>
        </p:txBody>
      </p:sp>
    </p:spTree>
    <p:extLst>
      <p:ext uri="{BB962C8B-B14F-4D97-AF65-F5344CB8AC3E}">
        <p14:creationId xmlns:p14="http://schemas.microsoft.com/office/powerpoint/2010/main" val="4503220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2841997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078675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01547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933611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7183855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90555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437671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54164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7.xml"/><Relationship Id="rId7"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B8918F-8314-4FC0-86CD-4E0B92379F8C}" type="datetimeFigureOut">
              <a:rPr lang="en-GB" smtClean="0"/>
              <a:t>28/11/2025</a:t>
            </a:fld>
            <a:endParaRPr lang="en-GB" dirty="0"/>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3FC065-0122-45DE-87F0-181F7B98069C}" type="slidenum">
              <a:rPr lang="en-GB" smtClean="0"/>
              <a:t>‹#›</a:t>
            </a:fld>
            <a:endParaRPr lang="en-GB" dirty="0"/>
          </a:p>
        </p:txBody>
      </p:sp>
      <p:pic>
        <p:nvPicPr>
          <p:cNvPr id="7" name="Picture 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188294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8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11/28/2025</a:t>
            </a:fld>
            <a:endParaRPr lang="en-US" dirty="0"/>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dirty="0"/>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99613712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176713099"/>
      </p:ext>
    </p:extLst>
  </p:cSld>
  <p:clrMap bg1="lt1" tx1="dk1" bg2="lt2" tx2="dk2" accent1="accent1" accent2="accent2" accent3="accent3" accent4="accent4" accent5="accent5" accent6="accent6" hlink="hlink" folHlink="folHlink"/>
  <p:sldLayoutIdLst>
    <p:sldLayoutId id="2147483683"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news/levy-on-overnight-trips-will-help-mayors-invest-in-local-growth" TargetMode="External"/><Relationship Id="rId2" Type="http://schemas.openxmlformats.org/officeDocument/2006/relationships/hyperlink" Target="https://www.gov.wales/a-visitor-levy-for-wales?utm_source=chatgpt.com" TargetMode="Externa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hyperlink" Target="https://www.gov.wales/visitor-levy-support-tourism-becomes-law?utm_source=chatgpt.com" TargetMode="Externa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hyperlink" Target="https://skylineswansea.co.uk/media-releases/skyline-swansea-would-create-100-new-permanent-jobs/?utm_source=chatgpt.com" TargetMode="External"/><Relationship Id="rId2" Type="http://schemas.openxmlformats.org/officeDocument/2006/relationships/hyperlink" Target="https://swanseastandard.com/2025/03/07/skyline-project-approved/?utm_source=chatgpt.com" TargetMode="Externa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hyperlink" Target="https://www.trendhunter.com/slideshow/niche-tourism" TargetMode="External"/><Relationship Id="rId2" Type="http://schemas.openxmlformats.org/officeDocument/2006/relationships/slideLayout" Target="../slideLayouts/slideLayout16.xml"/><Relationship Id="rId1" Type="http://schemas.openxmlformats.org/officeDocument/2006/relationships/video" Target="https://www.youtube.com/embed/s6blWa3JXg0?feature=oembed" TargetMode="External"/><Relationship Id="rId5" Type="http://schemas.openxmlformats.org/officeDocument/2006/relationships/image" Target="../media/image12.jpeg"/><Relationship Id="rId4" Type="http://schemas.openxmlformats.org/officeDocument/2006/relationships/hyperlink" Target="https://tourismteacher.com/humix/video/6688e708f4a501558eb5d4a929dad33f661c22598a20cb89f0aecaa3c3f2a90f"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pexels.com/photo/taj-mahal-india-1603650/" TargetMode="External"/><Relationship Id="rId2" Type="http://schemas.openxmlformats.org/officeDocument/2006/relationships/image" Target="../media/image13.jpe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17.xml"/><Relationship Id="rId1" Type="http://schemas.openxmlformats.org/officeDocument/2006/relationships/video" Target="https://www.youtube.com/embed/tiuAqD7d0KQ?feature=oembed" TargetMode="External"/><Relationship Id="rId4" Type="http://schemas.openxmlformats.org/officeDocument/2006/relationships/image" Target="../media/image16.jpeg"/></Relationships>
</file>

<file path=ppt/slides/_rels/slide40.xml.rels><?xml version="1.0" encoding="UTF-8" standalone="yes"?>
<Relationships xmlns="http://schemas.openxmlformats.org/package/2006/relationships"><Relationship Id="rId3" Type="http://schemas.openxmlformats.org/officeDocument/2006/relationships/hyperlink" Target="https://freepngclipart.com/png/74143-networking-service-media-social-communication-disadvantage" TargetMode="External"/><Relationship Id="rId2" Type="http://schemas.openxmlformats.org/officeDocument/2006/relationships/image" Target="../media/image17.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hyperlink" Target="https://www.holibob.tech/" TargetMode="External"/><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hyperlink" Target="https://www.interglobe.com/niche-tourism-unlocking-new-travel-experiences" TargetMode="External"/><Relationship Id="rId2" Type="http://schemas.openxmlformats.org/officeDocument/2006/relationships/hyperlink" Target="http://researchrepository.napier.ac.uk/id/eprint/5376" TargetMode="Externa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FDCEE-D61E-D683-6439-E6545A401DBF}"/>
              </a:ext>
            </a:extLst>
          </p:cNvPr>
          <p:cNvSpPr>
            <a:spLocks noGrp="1"/>
          </p:cNvSpPr>
          <p:nvPr>
            <p:ph type="title"/>
          </p:nvPr>
        </p:nvSpPr>
        <p:spPr>
          <a:xfrm>
            <a:off x="840318" y="457200"/>
            <a:ext cx="3932767" cy="1600200"/>
          </a:xfrm>
        </p:spPr>
        <p:txBody>
          <a:bodyPr anchor="b">
            <a:normAutofit/>
          </a:bodyPr>
          <a:lstStyle/>
          <a:p>
            <a:r>
              <a:rPr lang="en-GB" sz="5400" dirty="0"/>
              <a:t>TELI </a:t>
            </a:r>
          </a:p>
        </p:txBody>
      </p:sp>
      <p:sp>
        <p:nvSpPr>
          <p:cNvPr id="3" name="Subtitle 2">
            <a:extLst>
              <a:ext uri="{FF2B5EF4-FFF2-40B4-BE49-F238E27FC236}">
                <a16:creationId xmlns:a16="http://schemas.microsoft.com/office/drawing/2014/main" id="{46BD2E79-9523-1AB0-C5D3-75DE4A9DD30F}"/>
              </a:ext>
            </a:extLst>
          </p:cNvPr>
          <p:cNvSpPr>
            <a:spLocks noGrp="1"/>
          </p:cNvSpPr>
          <p:nvPr>
            <p:ph type="body" sz="half" idx="2"/>
          </p:nvPr>
        </p:nvSpPr>
        <p:spPr>
          <a:xfrm>
            <a:off x="840318" y="2057400"/>
            <a:ext cx="3932767" cy="3811588"/>
          </a:xfrm>
        </p:spPr>
        <p:txBody>
          <a:bodyPr>
            <a:normAutofit/>
          </a:bodyPr>
          <a:lstStyle/>
          <a:p>
            <a:r>
              <a:rPr lang="en-GB" sz="3200" b="1" dirty="0"/>
              <a:t>Week 9</a:t>
            </a:r>
          </a:p>
        </p:txBody>
      </p:sp>
      <p:pic>
        <p:nvPicPr>
          <p:cNvPr id="5" name="Picture 4">
            <a:extLst>
              <a:ext uri="{FF2B5EF4-FFF2-40B4-BE49-F238E27FC236}">
                <a16:creationId xmlns:a16="http://schemas.microsoft.com/office/drawing/2014/main" id="{0EE8FDA5-0BAD-20C6-1F45-573C186A3751}"/>
              </a:ext>
            </a:extLst>
          </p:cNvPr>
          <p:cNvPicPr>
            <a:picLocks noChangeAspect="1"/>
          </p:cNvPicPr>
          <p:nvPr/>
        </p:nvPicPr>
        <p:blipFill>
          <a:blip r:embed="rId2"/>
          <a:stretch>
            <a:fillRect/>
          </a:stretch>
        </p:blipFill>
        <p:spPr>
          <a:xfrm>
            <a:off x="6199715" y="212224"/>
            <a:ext cx="5151967" cy="6433551"/>
          </a:xfrm>
          <a:prstGeom prst="rect">
            <a:avLst/>
          </a:prstGeom>
        </p:spPr>
      </p:pic>
    </p:spTree>
    <p:extLst>
      <p:ext uri="{BB962C8B-B14F-4D97-AF65-F5344CB8AC3E}">
        <p14:creationId xmlns:p14="http://schemas.microsoft.com/office/powerpoint/2010/main" val="1334869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A3A23-1EB5-4212-6249-80C96D46F1ED}"/>
              </a:ext>
            </a:extLst>
          </p:cNvPr>
          <p:cNvSpPr>
            <a:spLocks noGrp="1"/>
          </p:cNvSpPr>
          <p:nvPr>
            <p:ph type="title"/>
          </p:nvPr>
        </p:nvSpPr>
        <p:spPr>
          <a:xfrm>
            <a:off x="364254" y="1"/>
            <a:ext cx="10515600" cy="598516"/>
          </a:xfrm>
        </p:spPr>
        <p:txBody>
          <a:bodyPr>
            <a:normAutofit/>
          </a:bodyPr>
          <a:lstStyle/>
          <a:p>
            <a:r>
              <a:rPr lang="en-GB" sz="3200" dirty="0"/>
              <a:t>Assignment 2 – deadline 13 January 2026</a:t>
            </a:r>
          </a:p>
        </p:txBody>
      </p:sp>
      <p:sp>
        <p:nvSpPr>
          <p:cNvPr id="3" name="Content Placeholder 2">
            <a:extLst>
              <a:ext uri="{FF2B5EF4-FFF2-40B4-BE49-F238E27FC236}">
                <a16:creationId xmlns:a16="http://schemas.microsoft.com/office/drawing/2014/main" id="{508A403C-5A0E-020F-5BB4-CA847A7B42FD}"/>
              </a:ext>
            </a:extLst>
          </p:cNvPr>
          <p:cNvSpPr>
            <a:spLocks noGrp="1"/>
          </p:cNvSpPr>
          <p:nvPr>
            <p:ph idx="1"/>
          </p:nvPr>
        </p:nvSpPr>
        <p:spPr>
          <a:xfrm>
            <a:off x="77585" y="709354"/>
            <a:ext cx="12070080" cy="5405345"/>
          </a:xfrm>
        </p:spPr>
        <p:txBody>
          <a:bodyPr vert="horz" lIns="91440" tIns="45720" rIns="91440" bIns="45720" rtlCol="0" anchor="t">
            <a:normAutofit fontScale="92500"/>
          </a:bodyPr>
          <a:lstStyle/>
          <a:p>
            <a:pPr algn="just" fontAlgn="base" hangingPunct="0">
              <a:lnSpc>
                <a:spcPct val="120000"/>
              </a:lnSpc>
            </a:pPr>
            <a:r>
              <a:rPr lang="en-GB" b="1" u="sng" dirty="0"/>
              <a:t>Industry Debate Presentation (5 minute each person ) </a:t>
            </a:r>
          </a:p>
          <a:p>
            <a:pPr fontAlgn="base" hangingPunct="0">
              <a:lnSpc>
                <a:spcPct val="120000"/>
              </a:lnSpc>
            </a:pPr>
            <a:r>
              <a:rPr lang="en-GB" sz="2600" b="1" dirty="0"/>
              <a:t>Presentation Requirements: </a:t>
            </a:r>
            <a:r>
              <a:rPr lang="en-GB" sz="2600" b="1" i="1" dirty="0"/>
              <a:t>As an individual in your team you will have 5 minutes to lay your case of either FOR or Against one of the key discussions. Each member will look at either positive or negative situations to do with social, economic and environmental aspects</a:t>
            </a:r>
            <a:endParaRPr lang="en-GB" dirty="0"/>
          </a:p>
          <a:p>
            <a:pPr marL="0" indent="0" fontAlgn="base" hangingPunct="0">
              <a:buNone/>
            </a:pPr>
            <a:r>
              <a:rPr lang="en-GB" b="1" dirty="0"/>
              <a:t>Task</a:t>
            </a:r>
            <a:endParaRPr lang="en-GB" dirty="0"/>
          </a:p>
          <a:p>
            <a:pPr fontAlgn="base" hangingPunct="0"/>
            <a:r>
              <a:rPr lang="en-GB" sz="2400" dirty="0"/>
              <a:t>As part of a team you are required to debate one of the following key industry debates with the sub-categories that have been highlighted to be discussed (to be agreed in class with your lecturer).</a:t>
            </a:r>
          </a:p>
          <a:p>
            <a:pPr fontAlgn="base" hangingPunct="0"/>
            <a:r>
              <a:rPr lang="en-GB" sz="2400" dirty="0"/>
              <a:t>You will  be expected to gather research both academic and industry evidence either FOR or Against One of the following ( agreed in class  by lecturer) :</a:t>
            </a:r>
          </a:p>
          <a:p>
            <a:pPr lvl="0" fontAlgn="base" hangingPunct="0"/>
            <a:r>
              <a:rPr lang="en-GB" sz="2400" dirty="0"/>
              <a:t>Wales Tourism Levy</a:t>
            </a:r>
          </a:p>
          <a:p>
            <a:pPr lvl="0" fontAlgn="base" hangingPunct="0"/>
            <a:r>
              <a:rPr lang="en-GB" sz="2400" dirty="0"/>
              <a:t>Cardiff Airport </a:t>
            </a:r>
          </a:p>
          <a:p>
            <a:pPr lvl="0" fontAlgn="base" hangingPunct="0"/>
            <a:r>
              <a:rPr lang="en-GB" sz="2400" dirty="0" err="1"/>
              <a:t>Kilvey</a:t>
            </a:r>
            <a:r>
              <a:rPr lang="en-GB" sz="2400" dirty="0"/>
              <a:t> Hill Skyline Development </a:t>
            </a:r>
          </a:p>
          <a:p>
            <a:pPr algn="just" fontAlgn="base" hangingPunct="0">
              <a:lnSpc>
                <a:spcPct val="120000"/>
              </a:lnSpc>
            </a:pPr>
            <a:endParaRPr lang="en-GB" dirty="0"/>
          </a:p>
        </p:txBody>
      </p:sp>
    </p:spTree>
    <p:extLst>
      <p:ext uri="{BB962C8B-B14F-4D97-AF65-F5344CB8AC3E}">
        <p14:creationId xmlns:p14="http://schemas.microsoft.com/office/powerpoint/2010/main" val="197904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CC7BB-C96C-C5AC-D439-B05C28690298}"/>
              </a:ext>
            </a:extLst>
          </p:cNvPr>
          <p:cNvSpPr>
            <a:spLocks noGrp="1"/>
          </p:cNvSpPr>
          <p:nvPr>
            <p:ph type="title"/>
          </p:nvPr>
        </p:nvSpPr>
        <p:spPr>
          <a:xfrm>
            <a:off x="67318" y="0"/>
            <a:ext cx="11286482" cy="645129"/>
          </a:xfrm>
        </p:spPr>
        <p:txBody>
          <a:bodyPr>
            <a:normAutofit fontScale="90000"/>
          </a:bodyPr>
          <a:lstStyle/>
          <a:p>
            <a:r>
              <a:rPr lang="en-US" dirty="0">
                <a:ea typeface="Calibri Light"/>
                <a:cs typeface="Calibri Light"/>
              </a:rPr>
              <a:t>Evaluative discussion</a:t>
            </a:r>
            <a:endParaRPr lang="en-US" dirty="0"/>
          </a:p>
        </p:txBody>
      </p:sp>
      <p:sp>
        <p:nvSpPr>
          <p:cNvPr id="3" name="Content Placeholder 2">
            <a:extLst>
              <a:ext uri="{FF2B5EF4-FFF2-40B4-BE49-F238E27FC236}">
                <a16:creationId xmlns:a16="http://schemas.microsoft.com/office/drawing/2014/main" id="{F7A1BE57-EA7F-CAB3-636A-26C572313728}"/>
              </a:ext>
            </a:extLst>
          </p:cNvPr>
          <p:cNvSpPr>
            <a:spLocks noGrp="1"/>
          </p:cNvSpPr>
          <p:nvPr>
            <p:ph idx="1"/>
          </p:nvPr>
        </p:nvSpPr>
        <p:spPr>
          <a:xfrm>
            <a:off x="151465" y="718055"/>
            <a:ext cx="11202335" cy="5574834"/>
          </a:xfrm>
        </p:spPr>
        <p:txBody>
          <a:bodyPr vert="horz" lIns="91440" tIns="45720" rIns="91440" bIns="45720" rtlCol="0" anchor="t">
            <a:normAutofit fontScale="40000" lnSpcReduction="20000"/>
          </a:bodyPr>
          <a:lstStyle/>
          <a:p>
            <a:r>
              <a:rPr lang="en-US" sz="6200" dirty="0">
                <a:ea typeface="Calibri"/>
                <a:cs typeface="Calibri"/>
              </a:rPr>
              <a:t>Good / bad</a:t>
            </a:r>
          </a:p>
          <a:p>
            <a:r>
              <a:rPr lang="en-US" sz="6200" dirty="0">
                <a:ea typeface="Calibri"/>
                <a:cs typeface="Calibri"/>
              </a:rPr>
              <a:t>Effective/ineffective</a:t>
            </a:r>
          </a:p>
          <a:p>
            <a:r>
              <a:rPr lang="en-US" sz="6200" dirty="0">
                <a:ea typeface="Calibri"/>
                <a:cs typeface="Calibri"/>
              </a:rPr>
              <a:t>Helpful/harmful</a:t>
            </a:r>
          </a:p>
          <a:p>
            <a:r>
              <a:rPr lang="en-US" sz="6200" dirty="0">
                <a:ea typeface="Calibri"/>
                <a:cs typeface="Calibri"/>
              </a:rPr>
              <a:t>Sustainable / not sustainable </a:t>
            </a:r>
          </a:p>
          <a:p>
            <a:pPr marL="0" indent="0">
              <a:buNone/>
            </a:pPr>
            <a:r>
              <a:rPr lang="en-US" sz="6200" b="1" dirty="0">
                <a:ea typeface="Calibri"/>
                <a:cs typeface="Calibri"/>
              </a:rPr>
              <a:t>Words:</a:t>
            </a:r>
          </a:p>
          <a:p>
            <a:r>
              <a:rPr lang="en-US" sz="6200" dirty="0">
                <a:ea typeface="Calibri"/>
                <a:cs typeface="Calibri"/>
              </a:rPr>
              <a:t>Successful</a:t>
            </a:r>
          </a:p>
          <a:p>
            <a:r>
              <a:rPr lang="en-US" sz="6200" dirty="0">
                <a:ea typeface="Calibri"/>
                <a:cs typeface="Calibri"/>
              </a:rPr>
              <a:t>Effective</a:t>
            </a:r>
          </a:p>
          <a:p>
            <a:r>
              <a:rPr lang="en-US" sz="6200" dirty="0">
                <a:ea typeface="Calibri"/>
                <a:cs typeface="Calibri"/>
              </a:rPr>
              <a:t>Educational</a:t>
            </a:r>
          </a:p>
          <a:p>
            <a:r>
              <a:rPr lang="en-US" sz="6200" dirty="0">
                <a:ea typeface="Calibri"/>
                <a:cs typeface="Calibri"/>
              </a:rPr>
              <a:t>Informative</a:t>
            </a:r>
          </a:p>
          <a:p>
            <a:pPr>
              <a:lnSpc>
                <a:spcPct val="120000"/>
              </a:lnSpc>
            </a:pPr>
            <a:r>
              <a:rPr lang="en-GB" sz="6200" dirty="0">
                <a:ea typeface="Calibri"/>
                <a:cs typeface="Calibri"/>
              </a:rPr>
              <a:t>An evaluative discussion in a debate involves critically assessing the strength, validity, and overall quality of arguments presented by all sides. The goal is to determine which side's position is more convincing based on specific criteria, rather than just exchanging ideas or reaching a consensus.</a:t>
            </a:r>
            <a:endParaRPr lang="en-US" sz="6200" dirty="0">
              <a:ea typeface="Calibri"/>
              <a:cs typeface="Calibri"/>
            </a:endParaRPr>
          </a:p>
          <a:p>
            <a:endParaRPr lang="en-US" sz="6200" dirty="0">
              <a:ea typeface="Calibri"/>
              <a:cs typeface="Calibri"/>
            </a:endParaRPr>
          </a:p>
          <a:p>
            <a:endParaRPr lang="en-US" dirty="0">
              <a:ea typeface="Calibri"/>
              <a:cs typeface="Calibri"/>
            </a:endParaRPr>
          </a:p>
        </p:txBody>
      </p:sp>
    </p:spTree>
    <p:extLst>
      <p:ext uri="{BB962C8B-B14F-4D97-AF65-F5344CB8AC3E}">
        <p14:creationId xmlns:p14="http://schemas.microsoft.com/office/powerpoint/2010/main" val="2050626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BD47B-B258-CD70-8C58-F1C47EA6BA2E}"/>
              </a:ext>
            </a:extLst>
          </p:cNvPr>
          <p:cNvSpPr>
            <a:spLocks noGrp="1"/>
          </p:cNvSpPr>
          <p:nvPr>
            <p:ph type="title"/>
          </p:nvPr>
        </p:nvSpPr>
        <p:spPr/>
        <p:txBody>
          <a:bodyPr>
            <a:normAutofit fontScale="90000"/>
          </a:bodyPr>
          <a:lstStyle/>
          <a:p>
            <a:r>
              <a:rPr lang="en-GB" dirty="0"/>
              <a:t>Key Components of Argument Evaluation in a Debate</a:t>
            </a:r>
            <a:br>
              <a:rPr lang="en-GB" dirty="0"/>
            </a:br>
            <a:endParaRPr lang="en-GB" dirty="0"/>
          </a:p>
        </p:txBody>
      </p:sp>
      <p:sp>
        <p:nvSpPr>
          <p:cNvPr id="3" name="Content Placeholder 2">
            <a:extLst>
              <a:ext uri="{FF2B5EF4-FFF2-40B4-BE49-F238E27FC236}">
                <a16:creationId xmlns:a16="http://schemas.microsoft.com/office/drawing/2014/main" id="{FB91AFE2-8C18-43AD-03E0-07CE0990A65F}"/>
              </a:ext>
            </a:extLst>
          </p:cNvPr>
          <p:cNvSpPr>
            <a:spLocks noGrp="1"/>
          </p:cNvSpPr>
          <p:nvPr>
            <p:ph idx="1"/>
          </p:nvPr>
        </p:nvSpPr>
        <p:spPr>
          <a:xfrm>
            <a:off x="212785" y="1472242"/>
            <a:ext cx="11141015" cy="4825041"/>
          </a:xfrm>
        </p:spPr>
        <p:txBody>
          <a:bodyPr>
            <a:normAutofit fontScale="77500" lnSpcReduction="20000"/>
          </a:bodyPr>
          <a:lstStyle/>
          <a:p>
            <a:pPr>
              <a:lnSpc>
                <a:spcPct val="120000"/>
              </a:lnSpc>
            </a:pPr>
            <a:r>
              <a:rPr lang="en-GB" dirty="0"/>
              <a:t>Debates are typically evaluated on three main components (often called the "Three Ms"): Matter, Method, and Manner: </a:t>
            </a:r>
          </a:p>
          <a:p>
            <a:pPr>
              <a:lnSpc>
                <a:spcPct val="120000"/>
              </a:lnSpc>
            </a:pPr>
            <a:r>
              <a:rPr lang="en-GB" dirty="0"/>
              <a:t>Matter (Content): This refers to the substance of the arguments—what is being said. Evaluators assess the relevance, credibility, and depth of the evidence and reasoning provided.</a:t>
            </a:r>
          </a:p>
          <a:p>
            <a:pPr>
              <a:lnSpc>
                <a:spcPct val="120000"/>
              </a:lnSpc>
            </a:pPr>
            <a:r>
              <a:rPr lang="en-GB" b="1" dirty="0"/>
              <a:t>Evaluation Criteria:</a:t>
            </a:r>
          </a:p>
          <a:p>
            <a:pPr>
              <a:lnSpc>
                <a:spcPct val="120000"/>
              </a:lnSpc>
            </a:pPr>
            <a:r>
              <a:rPr lang="en-GB" dirty="0"/>
              <a:t>Relevance: Do the claims and evidence directly address the debate motion?</a:t>
            </a:r>
          </a:p>
          <a:p>
            <a:pPr>
              <a:lnSpc>
                <a:spcPct val="120000"/>
              </a:lnSpc>
            </a:pPr>
            <a:r>
              <a:rPr lang="en-GB" b="1" dirty="0"/>
              <a:t>Evidence:</a:t>
            </a:r>
            <a:r>
              <a:rPr lang="en-GB" dirty="0"/>
              <a:t> Is the argument supported by facts, data, examples, or authoritative sources?</a:t>
            </a:r>
          </a:p>
          <a:p>
            <a:pPr>
              <a:lnSpc>
                <a:spcPct val="120000"/>
              </a:lnSpc>
            </a:pPr>
            <a:r>
              <a:rPr lang="en-GB" b="1" dirty="0"/>
              <a:t>Logic:</a:t>
            </a:r>
            <a:r>
              <a:rPr lang="en-GB" dirty="0"/>
              <a:t> Is the reasoning sound and free from logical fallacies (e.g., straw man, red herring)?</a:t>
            </a:r>
          </a:p>
          <a:p>
            <a:pPr>
              <a:lnSpc>
                <a:spcPct val="120000"/>
              </a:lnSpc>
            </a:pPr>
            <a:r>
              <a:rPr lang="en-GB" b="1" dirty="0"/>
              <a:t>Depth:</a:t>
            </a:r>
            <a:r>
              <a:rPr lang="en-GB" dirty="0"/>
              <a:t> Does the argument explore underlying complexities rather than just skimming the surface?</a:t>
            </a:r>
          </a:p>
          <a:p>
            <a:endParaRPr lang="en-GB" dirty="0"/>
          </a:p>
        </p:txBody>
      </p:sp>
    </p:spTree>
    <p:extLst>
      <p:ext uri="{BB962C8B-B14F-4D97-AF65-F5344CB8AC3E}">
        <p14:creationId xmlns:p14="http://schemas.microsoft.com/office/powerpoint/2010/main" val="1663602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015BC-B095-8569-EDCA-D272D6FD3BBF}"/>
              </a:ext>
            </a:extLst>
          </p:cNvPr>
          <p:cNvSpPr>
            <a:spLocks noGrp="1"/>
          </p:cNvSpPr>
          <p:nvPr>
            <p:ph type="title"/>
          </p:nvPr>
        </p:nvSpPr>
        <p:spPr/>
        <p:txBody>
          <a:bodyPr/>
          <a:lstStyle/>
          <a:p>
            <a:r>
              <a:rPr lang="en-GB" b="1" dirty="0"/>
              <a:t>Method (Structure and Responsiveness):</a:t>
            </a:r>
            <a:r>
              <a:rPr lang="en-GB" dirty="0"/>
              <a:t> </a:t>
            </a:r>
          </a:p>
        </p:txBody>
      </p:sp>
      <p:sp>
        <p:nvSpPr>
          <p:cNvPr id="3" name="Content Placeholder 2">
            <a:extLst>
              <a:ext uri="{FF2B5EF4-FFF2-40B4-BE49-F238E27FC236}">
                <a16:creationId xmlns:a16="http://schemas.microsoft.com/office/drawing/2014/main" id="{23F2FD3A-C834-D3E1-AB3C-5F846B3D4FF0}"/>
              </a:ext>
            </a:extLst>
          </p:cNvPr>
          <p:cNvSpPr>
            <a:spLocks noGrp="1"/>
          </p:cNvSpPr>
          <p:nvPr>
            <p:ph idx="1"/>
          </p:nvPr>
        </p:nvSpPr>
        <p:spPr>
          <a:xfrm>
            <a:off x="838200" y="1825626"/>
            <a:ext cx="10515600" cy="3982827"/>
          </a:xfrm>
        </p:spPr>
        <p:txBody>
          <a:bodyPr>
            <a:normAutofit fontScale="92500"/>
          </a:bodyPr>
          <a:lstStyle/>
          <a:p>
            <a:pPr>
              <a:lnSpc>
                <a:spcPct val="110000"/>
              </a:lnSpc>
            </a:pPr>
            <a:r>
              <a:rPr lang="en-GB" dirty="0"/>
              <a:t>This involves the organization of the speech and the team's engagement with the opposition's points. A good method makes the arguments easy to follow and demonstrates a strong understanding of the debate's dynamics.</a:t>
            </a:r>
          </a:p>
          <a:p>
            <a:pPr lvl="1">
              <a:lnSpc>
                <a:spcPct val="110000"/>
              </a:lnSpc>
            </a:pPr>
            <a:r>
              <a:rPr lang="en-GB" i="1" dirty="0"/>
              <a:t>Evaluation Criteria:</a:t>
            </a:r>
            <a:endParaRPr lang="en-GB" dirty="0"/>
          </a:p>
          <a:p>
            <a:pPr lvl="2">
              <a:lnSpc>
                <a:spcPct val="110000"/>
              </a:lnSpc>
            </a:pPr>
            <a:r>
              <a:rPr lang="en-GB" b="1" dirty="0"/>
              <a:t>Structure:</a:t>
            </a:r>
            <a:r>
              <a:rPr lang="en-GB" dirty="0"/>
              <a:t> Is the argument clearly outlined with a logical flow from premises to conclusion?</a:t>
            </a:r>
          </a:p>
          <a:p>
            <a:pPr lvl="2">
              <a:lnSpc>
                <a:spcPct val="110000"/>
              </a:lnSpc>
            </a:pPr>
            <a:r>
              <a:rPr lang="en-GB" b="1" dirty="0"/>
              <a:t>Rebuttal:</a:t>
            </a:r>
            <a:r>
              <a:rPr lang="en-GB" dirty="0"/>
              <a:t> How effectively were the opposing team's main points identified and countered?</a:t>
            </a:r>
          </a:p>
          <a:p>
            <a:pPr lvl="2">
              <a:lnSpc>
                <a:spcPct val="110000"/>
              </a:lnSpc>
            </a:pPr>
            <a:r>
              <a:rPr lang="en-GB" b="1" dirty="0"/>
              <a:t>Signposting:</a:t>
            </a:r>
            <a:r>
              <a:rPr lang="en-GB" dirty="0"/>
              <a:t> Did the speaker clearly indicate where they were in their speech (e.g., "My first point is...")?</a:t>
            </a:r>
          </a:p>
          <a:p>
            <a:endParaRPr lang="en-GB" b="1" dirty="0"/>
          </a:p>
        </p:txBody>
      </p:sp>
    </p:spTree>
    <p:extLst>
      <p:ext uri="{BB962C8B-B14F-4D97-AF65-F5344CB8AC3E}">
        <p14:creationId xmlns:p14="http://schemas.microsoft.com/office/powerpoint/2010/main" val="1377468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AE8AC-B583-5AD2-71F8-1E6512585BDD}"/>
              </a:ext>
            </a:extLst>
          </p:cNvPr>
          <p:cNvSpPr>
            <a:spLocks noGrp="1"/>
          </p:cNvSpPr>
          <p:nvPr>
            <p:ph type="title"/>
          </p:nvPr>
        </p:nvSpPr>
        <p:spPr/>
        <p:txBody>
          <a:bodyPr/>
          <a:lstStyle/>
          <a:p>
            <a:r>
              <a:rPr lang="en-GB" b="1" dirty="0"/>
              <a:t>Manner (Style and Persuasion):</a:t>
            </a:r>
            <a:r>
              <a:rPr lang="en-GB" dirty="0"/>
              <a:t> </a:t>
            </a:r>
          </a:p>
        </p:txBody>
      </p:sp>
      <p:sp>
        <p:nvSpPr>
          <p:cNvPr id="3" name="Content Placeholder 2">
            <a:extLst>
              <a:ext uri="{FF2B5EF4-FFF2-40B4-BE49-F238E27FC236}">
                <a16:creationId xmlns:a16="http://schemas.microsoft.com/office/drawing/2014/main" id="{8B290661-871F-8B66-EF69-DF1A19AAC39F}"/>
              </a:ext>
            </a:extLst>
          </p:cNvPr>
          <p:cNvSpPr>
            <a:spLocks noGrp="1"/>
          </p:cNvSpPr>
          <p:nvPr>
            <p:ph idx="1"/>
          </p:nvPr>
        </p:nvSpPr>
        <p:spPr/>
        <p:txBody>
          <a:bodyPr/>
          <a:lstStyle/>
          <a:p>
            <a:pPr>
              <a:lnSpc>
                <a:spcPct val="100000"/>
              </a:lnSpc>
            </a:pPr>
            <a:r>
              <a:rPr lang="en-GB" dirty="0"/>
              <a:t>This refers to the speaker's presentation skills, including their tone, body language, and ability to engage the audience. A convincing delivery can enhance the impact of the </a:t>
            </a:r>
            <a:r>
              <a:rPr lang="en-GB" dirty="0" err="1"/>
              <a:t>content.</a:t>
            </a:r>
            <a:r>
              <a:rPr lang="en-GB" i="1" dirty="0" err="1"/>
              <a:t>Evaluation</a:t>
            </a:r>
            <a:r>
              <a:rPr lang="en-GB" i="1" dirty="0"/>
              <a:t> Criteria:</a:t>
            </a:r>
            <a:endParaRPr lang="en-GB" dirty="0"/>
          </a:p>
          <a:p>
            <a:pPr lvl="1">
              <a:lnSpc>
                <a:spcPct val="100000"/>
              </a:lnSpc>
            </a:pPr>
            <a:r>
              <a:rPr lang="en-GB" b="1" dirty="0"/>
              <a:t>Clarity:</a:t>
            </a:r>
            <a:r>
              <a:rPr lang="en-GB" dirty="0"/>
              <a:t> Is the speaker's voice clear, and their language appropriate?</a:t>
            </a:r>
          </a:p>
          <a:p>
            <a:pPr lvl="1">
              <a:lnSpc>
                <a:spcPct val="100000"/>
              </a:lnSpc>
            </a:pPr>
            <a:r>
              <a:rPr lang="en-GB" b="1" dirty="0"/>
              <a:t>Confidence:</a:t>
            </a:r>
            <a:r>
              <a:rPr lang="en-GB" dirty="0"/>
              <a:t> Does the speaker appear confident and in control of the room?</a:t>
            </a:r>
          </a:p>
          <a:p>
            <a:pPr lvl="1">
              <a:lnSpc>
                <a:spcPct val="100000"/>
              </a:lnSpc>
            </a:pPr>
            <a:r>
              <a:rPr lang="en-GB" b="1" dirty="0"/>
              <a:t>Engagement:</a:t>
            </a:r>
            <a:r>
              <a:rPr lang="en-GB" dirty="0"/>
              <a:t> Do they maintain eye contact and use gestures effectively to emphasize points?</a:t>
            </a:r>
          </a:p>
          <a:p>
            <a:endParaRPr lang="en-GB" dirty="0"/>
          </a:p>
        </p:txBody>
      </p:sp>
    </p:spTree>
    <p:extLst>
      <p:ext uri="{BB962C8B-B14F-4D97-AF65-F5344CB8AC3E}">
        <p14:creationId xmlns:p14="http://schemas.microsoft.com/office/powerpoint/2010/main" val="2296088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EC870-033B-9B5B-4A23-2F4DEC035536}"/>
              </a:ext>
            </a:extLst>
          </p:cNvPr>
          <p:cNvSpPr>
            <a:spLocks noGrp="1"/>
          </p:cNvSpPr>
          <p:nvPr>
            <p:ph type="title"/>
          </p:nvPr>
        </p:nvSpPr>
        <p:spPr/>
        <p:txBody>
          <a:bodyPr/>
          <a:lstStyle/>
          <a:p>
            <a:r>
              <a:rPr lang="en-GB" b="1" dirty="0"/>
              <a:t>The Evaluative Process</a:t>
            </a:r>
            <a:br>
              <a:rPr lang="en-GB" dirty="0"/>
            </a:br>
            <a:endParaRPr lang="en-GB" dirty="0"/>
          </a:p>
        </p:txBody>
      </p:sp>
      <p:sp>
        <p:nvSpPr>
          <p:cNvPr id="3" name="Content Placeholder 2">
            <a:extLst>
              <a:ext uri="{FF2B5EF4-FFF2-40B4-BE49-F238E27FC236}">
                <a16:creationId xmlns:a16="http://schemas.microsoft.com/office/drawing/2014/main" id="{A4A75A81-20DA-A95E-F738-D9DDC5856BD6}"/>
              </a:ext>
            </a:extLst>
          </p:cNvPr>
          <p:cNvSpPr>
            <a:spLocks noGrp="1"/>
          </p:cNvSpPr>
          <p:nvPr>
            <p:ph idx="1"/>
          </p:nvPr>
        </p:nvSpPr>
        <p:spPr>
          <a:xfrm>
            <a:off x="625415" y="1221777"/>
            <a:ext cx="10515600" cy="4626932"/>
          </a:xfrm>
        </p:spPr>
        <p:txBody>
          <a:bodyPr>
            <a:noAutofit/>
          </a:bodyPr>
          <a:lstStyle/>
          <a:p>
            <a:pPr>
              <a:lnSpc>
                <a:spcPct val="120000"/>
              </a:lnSpc>
            </a:pPr>
            <a:r>
              <a:rPr lang="en-GB" sz="2000" dirty="0"/>
              <a:t>To conduct an effective evaluative discussion, participants or appointed judges should:</a:t>
            </a:r>
          </a:p>
          <a:p>
            <a:pPr>
              <a:lnSpc>
                <a:spcPct val="120000"/>
              </a:lnSpc>
            </a:pPr>
            <a:r>
              <a:rPr lang="en-GB" sz="2000" dirty="0"/>
              <a:t>Define the criteria: Clearly establish the standards by which the arguments will be measured.</a:t>
            </a:r>
          </a:p>
          <a:p>
            <a:pPr>
              <a:lnSpc>
                <a:spcPct val="120000"/>
              </a:lnSpc>
            </a:pPr>
            <a:r>
              <a:rPr lang="en-GB" sz="2000" dirty="0"/>
              <a:t>Take thorough notes: Document the specific claims, reasons, evidence, and rebuttals presented by each side.</a:t>
            </a:r>
          </a:p>
          <a:p>
            <a:pPr>
              <a:lnSpc>
                <a:spcPct val="120000"/>
              </a:lnSpc>
            </a:pPr>
            <a:r>
              <a:rPr lang="en-GB" sz="2000" dirty="0" err="1"/>
              <a:t>Analyze</a:t>
            </a:r>
            <a:r>
              <a:rPr lang="en-GB" sz="2000" dirty="0"/>
              <a:t> and question: Go beyond description to actively </a:t>
            </a:r>
            <a:r>
              <a:rPr lang="en-GB" sz="2000" dirty="0" err="1"/>
              <a:t>analyze</a:t>
            </a:r>
            <a:r>
              <a:rPr lang="en-GB" sz="2000" dirty="0"/>
              <a:t> the information. Question the assumptions, validity, and implications of each argument.</a:t>
            </a:r>
          </a:p>
          <a:p>
            <a:pPr>
              <a:lnSpc>
                <a:spcPct val="120000"/>
              </a:lnSpc>
            </a:pPr>
            <a:r>
              <a:rPr lang="en-GB" sz="2000" dirty="0"/>
              <a:t>Compare and contrast: Assess the relative merit of arguments from both sides on a point-by-point basis to determine which team "wins" each argument.</a:t>
            </a:r>
          </a:p>
          <a:p>
            <a:pPr>
              <a:lnSpc>
                <a:spcPct val="120000"/>
              </a:lnSpc>
            </a:pPr>
            <a:r>
              <a:rPr lang="en-GB" sz="2000" dirty="0"/>
              <a:t>Form a reasoned judgment: Based on the evaluation of all criteria, articulate a final decision on which side was more persuasive, providing an analysis to explain the reasoning</a:t>
            </a:r>
          </a:p>
        </p:txBody>
      </p:sp>
    </p:spTree>
    <p:extLst>
      <p:ext uri="{BB962C8B-B14F-4D97-AF65-F5344CB8AC3E}">
        <p14:creationId xmlns:p14="http://schemas.microsoft.com/office/powerpoint/2010/main" val="1789530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77D22-EA87-FE8A-6529-733119B0CF35}"/>
              </a:ext>
            </a:extLst>
          </p:cNvPr>
          <p:cNvSpPr>
            <a:spLocks noGrp="1"/>
          </p:cNvSpPr>
          <p:nvPr>
            <p:ph type="title"/>
          </p:nvPr>
        </p:nvSpPr>
        <p:spPr/>
        <p:txBody>
          <a:bodyPr/>
          <a:lstStyle/>
          <a:p>
            <a:r>
              <a:rPr lang="en-GB" b="1" dirty="0"/>
              <a:t>What Is the Wales Visitor Levy?</a:t>
            </a:r>
            <a:br>
              <a:rPr lang="en-GB" b="1" dirty="0"/>
            </a:br>
            <a:endParaRPr lang="en-GB" dirty="0"/>
          </a:p>
        </p:txBody>
      </p:sp>
      <p:sp>
        <p:nvSpPr>
          <p:cNvPr id="3" name="Content Placeholder 2">
            <a:extLst>
              <a:ext uri="{FF2B5EF4-FFF2-40B4-BE49-F238E27FC236}">
                <a16:creationId xmlns:a16="http://schemas.microsoft.com/office/drawing/2014/main" id="{341B3BB3-48FB-7136-5FBF-2FC4B58307DC}"/>
              </a:ext>
            </a:extLst>
          </p:cNvPr>
          <p:cNvSpPr>
            <a:spLocks noGrp="1"/>
          </p:cNvSpPr>
          <p:nvPr>
            <p:ph idx="1"/>
          </p:nvPr>
        </p:nvSpPr>
        <p:spPr>
          <a:xfrm>
            <a:off x="201953" y="1436113"/>
            <a:ext cx="11151847" cy="4521511"/>
          </a:xfrm>
        </p:spPr>
        <p:txBody>
          <a:bodyPr>
            <a:normAutofit fontScale="85000" lnSpcReduction="10000"/>
          </a:bodyPr>
          <a:lstStyle/>
          <a:p>
            <a:pPr>
              <a:lnSpc>
                <a:spcPct val="120000"/>
              </a:lnSpc>
            </a:pPr>
            <a:r>
              <a:rPr lang="en-GB" dirty="0"/>
              <a:t>It's a small additional charge on overnight stays at visitor accommodations in Wales. </a:t>
            </a:r>
          </a:p>
          <a:p>
            <a:pPr>
              <a:lnSpc>
                <a:spcPct val="120000"/>
              </a:lnSpc>
            </a:pPr>
            <a:r>
              <a:rPr lang="en-GB" dirty="0"/>
              <a:t>Local councils in Wales </a:t>
            </a:r>
            <a:r>
              <a:rPr lang="en-GB" b="1" dirty="0"/>
              <a:t>can choose</a:t>
            </a:r>
            <a:r>
              <a:rPr lang="en-GB" dirty="0"/>
              <a:t> whether to introduce the levy in their area. </a:t>
            </a:r>
          </a:p>
          <a:p>
            <a:pPr>
              <a:lnSpc>
                <a:spcPct val="120000"/>
              </a:lnSpc>
            </a:pPr>
            <a:r>
              <a:rPr lang="en-GB" dirty="0"/>
              <a:t>The money raised is intended to be reinvested locally — into tourism infrastructure like toilets, footpaths, beaches, visitor centres, and other visitor-related facilities. </a:t>
            </a:r>
          </a:p>
          <a:p>
            <a:pPr>
              <a:lnSpc>
                <a:spcPct val="120000"/>
              </a:lnSpc>
            </a:pPr>
            <a:r>
              <a:rPr lang="en-GB" dirty="0"/>
              <a:t>The </a:t>
            </a:r>
            <a:r>
              <a:rPr lang="en-GB" b="1" dirty="0"/>
              <a:t>Welsh Revenue Authority (WRA)</a:t>
            </a:r>
            <a:r>
              <a:rPr lang="en-GB" dirty="0"/>
              <a:t> will collect and manage the levy. </a:t>
            </a:r>
          </a:p>
          <a:p>
            <a:pPr>
              <a:lnSpc>
                <a:spcPct val="120000"/>
              </a:lnSpc>
            </a:pPr>
            <a:r>
              <a:rPr lang="en-GB" dirty="0"/>
              <a:t>As part of the law, there will also be a </a:t>
            </a:r>
            <a:r>
              <a:rPr lang="en-GB" b="1" dirty="0"/>
              <a:t>national register</a:t>
            </a:r>
            <a:r>
              <a:rPr lang="en-GB" dirty="0"/>
              <a:t> for all visitor accommodation providers in Wales. </a:t>
            </a:r>
          </a:p>
          <a:p>
            <a:pPr>
              <a:lnSpc>
                <a:spcPct val="120000"/>
              </a:lnSpc>
            </a:pPr>
            <a:r>
              <a:rPr lang="en-GB" dirty="0"/>
              <a:t>This register is mandatory from </a:t>
            </a:r>
            <a:r>
              <a:rPr lang="en-GB" b="1" dirty="0"/>
              <a:t>autumn 2026</a:t>
            </a:r>
            <a:r>
              <a:rPr lang="en-GB" dirty="0"/>
              <a:t>, regardless of whether the levy is applied in that area.</a:t>
            </a:r>
          </a:p>
          <a:p>
            <a:endParaRPr lang="en-GB" dirty="0"/>
          </a:p>
        </p:txBody>
      </p:sp>
    </p:spTree>
    <p:extLst>
      <p:ext uri="{BB962C8B-B14F-4D97-AF65-F5344CB8AC3E}">
        <p14:creationId xmlns:p14="http://schemas.microsoft.com/office/powerpoint/2010/main" val="14944745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AB3DA-CE59-DD41-F08A-308B7E1B2D99}"/>
              </a:ext>
            </a:extLst>
          </p:cNvPr>
          <p:cNvSpPr>
            <a:spLocks noGrp="1"/>
          </p:cNvSpPr>
          <p:nvPr>
            <p:ph type="title"/>
          </p:nvPr>
        </p:nvSpPr>
        <p:spPr/>
        <p:txBody>
          <a:bodyPr/>
          <a:lstStyle/>
          <a:p>
            <a:r>
              <a:rPr lang="en-GB" dirty="0"/>
              <a:t>How much will the tourism levy cost?</a:t>
            </a:r>
          </a:p>
        </p:txBody>
      </p:sp>
      <p:graphicFrame>
        <p:nvGraphicFramePr>
          <p:cNvPr id="6" name="Content Placeholder 5">
            <a:extLst>
              <a:ext uri="{FF2B5EF4-FFF2-40B4-BE49-F238E27FC236}">
                <a16:creationId xmlns:a16="http://schemas.microsoft.com/office/drawing/2014/main" id="{FF2B0DA2-2843-6F68-249D-B28324ACE49C}"/>
              </a:ext>
            </a:extLst>
          </p:cNvPr>
          <p:cNvGraphicFramePr>
            <a:graphicFrameLocks noGrp="1"/>
          </p:cNvGraphicFramePr>
          <p:nvPr>
            <p:ph idx="1"/>
            <p:extLst>
              <p:ext uri="{D42A27DB-BD31-4B8C-83A1-F6EECF244321}">
                <p14:modId xmlns:p14="http://schemas.microsoft.com/office/powerpoint/2010/main" val="2103000913"/>
              </p:ext>
            </p:extLst>
          </p:nvPr>
        </p:nvGraphicFramePr>
        <p:xfrm>
          <a:off x="838200" y="2060917"/>
          <a:ext cx="10515600" cy="2270577"/>
        </p:xfrm>
        <a:graphic>
          <a:graphicData uri="http://schemas.openxmlformats.org/drawingml/2006/table">
            <a:tbl>
              <a:tblPr/>
              <a:tblGrid>
                <a:gridCol w="5257800">
                  <a:extLst>
                    <a:ext uri="{9D8B030D-6E8A-4147-A177-3AD203B41FA5}">
                      <a16:colId xmlns:a16="http://schemas.microsoft.com/office/drawing/2014/main" val="2616426498"/>
                    </a:ext>
                  </a:extLst>
                </a:gridCol>
                <a:gridCol w="5257800">
                  <a:extLst>
                    <a:ext uri="{9D8B030D-6E8A-4147-A177-3AD203B41FA5}">
                      <a16:colId xmlns:a16="http://schemas.microsoft.com/office/drawing/2014/main" val="385824176"/>
                    </a:ext>
                  </a:extLst>
                </a:gridCol>
              </a:tblGrid>
              <a:tr h="605487">
                <a:tc>
                  <a:txBody>
                    <a:bodyPr/>
                    <a:lstStyle/>
                    <a:p>
                      <a:pPr>
                        <a:buNone/>
                      </a:pPr>
                      <a:r>
                        <a:rPr lang="en-GB" dirty="0"/>
                        <a:t>Type of Accommodation</a:t>
                      </a:r>
                    </a:p>
                  </a:txBody>
                  <a:tcPr anchor="ctr">
                    <a:lnL>
                      <a:noFill/>
                    </a:lnL>
                    <a:lnR>
                      <a:noFill/>
                    </a:lnR>
                    <a:lnT>
                      <a:noFill/>
                    </a:lnT>
                    <a:lnB>
                      <a:noFill/>
                    </a:lnB>
                    <a:noFill/>
                  </a:tcPr>
                </a:tc>
                <a:tc>
                  <a:txBody>
                    <a:bodyPr/>
                    <a:lstStyle/>
                    <a:p>
                      <a:pPr>
                        <a:buNone/>
                      </a:pPr>
                      <a:r>
                        <a:rPr lang="en-GB"/>
                        <a:t>Charge per person, per night</a:t>
                      </a:r>
                    </a:p>
                  </a:txBody>
                  <a:tcPr anchor="ctr">
                    <a:lnL>
                      <a:noFill/>
                    </a:lnL>
                    <a:lnR>
                      <a:noFill/>
                    </a:lnR>
                    <a:lnT>
                      <a:noFill/>
                    </a:lnT>
                    <a:lnB>
                      <a:noFill/>
                    </a:lnB>
                    <a:noFill/>
                  </a:tcPr>
                </a:tc>
                <a:extLst>
                  <a:ext uri="{0D108BD9-81ED-4DB2-BD59-A6C34878D82A}">
                    <a16:rowId xmlns:a16="http://schemas.microsoft.com/office/drawing/2014/main" val="1840418576"/>
                  </a:ext>
                </a:extLst>
              </a:tr>
              <a:tr h="605487">
                <a:tc>
                  <a:txBody>
                    <a:bodyPr/>
                    <a:lstStyle/>
                    <a:p>
                      <a:pPr>
                        <a:buNone/>
                      </a:pPr>
                      <a:r>
                        <a:rPr lang="en-GB" b="1" dirty="0"/>
                        <a:t>Campsites / hostels / shared rooms</a:t>
                      </a:r>
                      <a:endParaRPr lang="en-GB" dirty="0"/>
                    </a:p>
                  </a:txBody>
                  <a:tcPr anchor="ctr">
                    <a:lnL>
                      <a:noFill/>
                    </a:lnL>
                    <a:lnR>
                      <a:noFill/>
                    </a:lnR>
                    <a:lnT>
                      <a:noFill/>
                    </a:lnT>
                    <a:lnB>
                      <a:noFill/>
                    </a:lnB>
                    <a:noFill/>
                  </a:tcPr>
                </a:tc>
                <a:tc>
                  <a:txBody>
                    <a:bodyPr/>
                    <a:lstStyle/>
                    <a:p>
                      <a:pPr>
                        <a:buNone/>
                      </a:pPr>
                      <a:r>
                        <a:rPr lang="en-GB" b="1" dirty="0"/>
                        <a:t>£0.75</a:t>
                      </a:r>
                      <a:r>
                        <a:rPr lang="en-GB" dirty="0"/>
                        <a:t> (75p)</a:t>
                      </a:r>
                    </a:p>
                  </a:txBody>
                  <a:tcPr anchor="ctr">
                    <a:lnL>
                      <a:noFill/>
                    </a:lnL>
                    <a:lnR>
                      <a:noFill/>
                    </a:lnR>
                    <a:lnT>
                      <a:noFill/>
                    </a:lnT>
                    <a:lnB>
                      <a:noFill/>
                    </a:lnB>
                    <a:noFill/>
                  </a:tcPr>
                </a:tc>
                <a:extLst>
                  <a:ext uri="{0D108BD9-81ED-4DB2-BD59-A6C34878D82A}">
                    <a16:rowId xmlns:a16="http://schemas.microsoft.com/office/drawing/2014/main" val="3513327135"/>
                  </a:ext>
                </a:extLst>
              </a:tr>
              <a:tr h="1059603">
                <a:tc>
                  <a:txBody>
                    <a:bodyPr/>
                    <a:lstStyle/>
                    <a:p>
                      <a:pPr>
                        <a:buNone/>
                      </a:pPr>
                      <a:r>
                        <a:rPr lang="en-GB" b="1"/>
                        <a:t>All other visitor accommodation</a:t>
                      </a:r>
                      <a:r>
                        <a:rPr lang="en-GB"/>
                        <a:t> (e.g. hotels, B&amp;Bs, holiday lets)</a:t>
                      </a:r>
                    </a:p>
                  </a:txBody>
                  <a:tcPr anchor="ctr">
                    <a:lnL>
                      <a:noFill/>
                    </a:lnL>
                    <a:lnR>
                      <a:noFill/>
                    </a:lnR>
                    <a:lnT>
                      <a:noFill/>
                    </a:lnT>
                    <a:lnB>
                      <a:noFill/>
                    </a:lnB>
                    <a:noFill/>
                  </a:tcPr>
                </a:tc>
                <a:tc>
                  <a:txBody>
                    <a:bodyPr/>
                    <a:lstStyle/>
                    <a:p>
                      <a:pPr>
                        <a:buNone/>
                      </a:pPr>
                      <a:r>
                        <a:rPr lang="en-GB" b="1" dirty="0"/>
                        <a:t>£1.30</a:t>
                      </a:r>
                      <a:r>
                        <a:rPr lang="en-GB" dirty="0"/>
                        <a:t> per person per night                 </a:t>
                      </a:r>
                      <a:r>
                        <a:rPr lang="en-GB" dirty="0">
                          <a:hlinkClick r:id="rId2"/>
                        </a:rPr>
                        <a:t>GOV.WALES+1</a:t>
                      </a:r>
                      <a:endParaRPr lang="en-GB" dirty="0"/>
                    </a:p>
                  </a:txBody>
                  <a:tcPr anchor="ctr">
                    <a:lnL>
                      <a:noFill/>
                    </a:lnL>
                    <a:lnR>
                      <a:noFill/>
                    </a:lnR>
                    <a:lnT>
                      <a:noFill/>
                    </a:lnT>
                    <a:lnB>
                      <a:noFill/>
                    </a:lnB>
                    <a:noFill/>
                  </a:tcPr>
                </a:tc>
                <a:extLst>
                  <a:ext uri="{0D108BD9-81ED-4DB2-BD59-A6C34878D82A}">
                    <a16:rowId xmlns:a16="http://schemas.microsoft.com/office/drawing/2014/main" val="2678156546"/>
                  </a:ext>
                </a:extLst>
              </a:tr>
            </a:tbl>
          </a:graphicData>
        </a:graphic>
      </p:graphicFrame>
      <p:sp>
        <p:nvSpPr>
          <p:cNvPr id="4" name="TextBox 3">
            <a:extLst>
              <a:ext uri="{FF2B5EF4-FFF2-40B4-BE49-F238E27FC236}">
                <a16:creationId xmlns:a16="http://schemas.microsoft.com/office/drawing/2014/main" id="{D5F7FFF3-2E9B-7F41-5FD4-D1B5C22E34D9}"/>
              </a:ext>
            </a:extLst>
          </p:cNvPr>
          <p:cNvSpPr txBox="1"/>
          <p:nvPr/>
        </p:nvSpPr>
        <p:spPr>
          <a:xfrm>
            <a:off x="904584" y="4621887"/>
            <a:ext cx="6095064" cy="923330"/>
          </a:xfrm>
          <a:prstGeom prst="rect">
            <a:avLst/>
          </a:prstGeom>
          <a:noFill/>
        </p:spPr>
        <p:txBody>
          <a:bodyPr wrap="square">
            <a:spAutoFit/>
          </a:bodyPr>
          <a:lstStyle/>
          <a:p>
            <a:r>
              <a:rPr lang="en-GB" dirty="0">
                <a:hlinkClick r:id="rId3"/>
              </a:rPr>
              <a:t>https://www.gov.uk/government/news/levy-on-overnight-trips-will-help-mayors-invest-in-local-growth</a:t>
            </a:r>
            <a:endParaRPr lang="en-GB" dirty="0"/>
          </a:p>
          <a:p>
            <a:endParaRPr lang="en-GB" dirty="0"/>
          </a:p>
        </p:txBody>
      </p:sp>
    </p:spTree>
    <p:extLst>
      <p:ext uri="{BB962C8B-B14F-4D97-AF65-F5344CB8AC3E}">
        <p14:creationId xmlns:p14="http://schemas.microsoft.com/office/powerpoint/2010/main" val="3479638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F1A67-2C3E-DBA4-2BE3-571641D5700E}"/>
              </a:ext>
            </a:extLst>
          </p:cNvPr>
          <p:cNvSpPr>
            <a:spLocks noGrp="1"/>
          </p:cNvSpPr>
          <p:nvPr>
            <p:ph type="title"/>
          </p:nvPr>
        </p:nvSpPr>
        <p:spPr/>
        <p:txBody>
          <a:bodyPr/>
          <a:lstStyle/>
          <a:p>
            <a:r>
              <a:rPr lang="en-GB" b="1" dirty="0"/>
              <a:t>Who Is Exempt from Paying the Levy?</a:t>
            </a:r>
            <a:br>
              <a:rPr lang="en-GB" b="1" dirty="0"/>
            </a:br>
            <a:endParaRPr lang="en-GB" dirty="0"/>
          </a:p>
        </p:txBody>
      </p:sp>
      <p:sp>
        <p:nvSpPr>
          <p:cNvPr id="3" name="Content Placeholder 2">
            <a:extLst>
              <a:ext uri="{FF2B5EF4-FFF2-40B4-BE49-F238E27FC236}">
                <a16:creationId xmlns:a16="http://schemas.microsoft.com/office/drawing/2014/main" id="{7D7926E9-36BD-5CD6-DE51-E7424C2D42D1}"/>
              </a:ext>
            </a:extLst>
          </p:cNvPr>
          <p:cNvSpPr>
            <a:spLocks noGrp="1"/>
          </p:cNvSpPr>
          <p:nvPr>
            <p:ph idx="1"/>
          </p:nvPr>
        </p:nvSpPr>
        <p:spPr>
          <a:xfrm>
            <a:off x="338138" y="1608551"/>
            <a:ext cx="10515600" cy="3640897"/>
          </a:xfrm>
        </p:spPr>
        <p:txBody>
          <a:bodyPr>
            <a:normAutofit fontScale="92500" lnSpcReduction="10000"/>
          </a:bodyPr>
          <a:lstStyle/>
          <a:p>
            <a:pPr>
              <a:lnSpc>
                <a:spcPct val="110000"/>
              </a:lnSpc>
            </a:pPr>
            <a:r>
              <a:rPr lang="en-GB" dirty="0"/>
              <a:t>Some exemptions are built into the system:</a:t>
            </a:r>
          </a:p>
          <a:p>
            <a:pPr>
              <a:lnSpc>
                <a:spcPct val="110000"/>
              </a:lnSpc>
            </a:pPr>
            <a:r>
              <a:rPr lang="en-GB" dirty="0"/>
              <a:t>Under-18s staying in hostels or campsites are exempt. </a:t>
            </a:r>
            <a:r>
              <a:rPr lang="en-GB" dirty="0">
                <a:hlinkClick r:id="rId2"/>
              </a:rPr>
              <a:t>GOV.WALES+1</a:t>
            </a:r>
            <a:endParaRPr lang="en-GB" dirty="0"/>
          </a:p>
          <a:p>
            <a:pPr>
              <a:lnSpc>
                <a:spcPct val="110000"/>
              </a:lnSpc>
            </a:pPr>
            <a:r>
              <a:rPr lang="en-GB" dirty="0"/>
              <a:t>Stays </a:t>
            </a:r>
            <a:r>
              <a:rPr lang="en-GB" b="1" dirty="0"/>
              <a:t>longer than 31 nights</a:t>
            </a:r>
            <a:r>
              <a:rPr lang="en-GB" dirty="0"/>
              <a:t> aren’t charged the levy. </a:t>
            </a:r>
          </a:p>
          <a:p>
            <a:pPr>
              <a:lnSpc>
                <a:spcPct val="110000"/>
              </a:lnSpc>
            </a:pPr>
            <a:r>
              <a:rPr lang="en-GB" dirty="0"/>
              <a:t>If someone is staying in their </a:t>
            </a:r>
            <a:r>
              <a:rPr lang="en-GB" b="1" dirty="0"/>
              <a:t>sole or main residence</a:t>
            </a:r>
            <a:r>
              <a:rPr lang="en-GB" dirty="0"/>
              <a:t>, or in </a:t>
            </a:r>
            <a:r>
              <a:rPr lang="en-GB" b="1" dirty="0"/>
              <a:t>emergency / temporary housing</a:t>
            </a:r>
            <a:r>
              <a:rPr lang="en-GB" dirty="0"/>
              <a:t> arranged by a local council, they don’t have to pay. </a:t>
            </a:r>
          </a:p>
          <a:p>
            <a:pPr>
              <a:lnSpc>
                <a:spcPct val="110000"/>
              </a:lnSpc>
            </a:pPr>
            <a:r>
              <a:rPr lang="en-GB" dirty="0"/>
              <a:t>There are provisions for </a:t>
            </a:r>
            <a:r>
              <a:rPr lang="en-GB" b="1" dirty="0"/>
              <a:t>disabled people</a:t>
            </a:r>
            <a:r>
              <a:rPr lang="en-GB" dirty="0"/>
              <a:t> who need a carer: carers may get a refund in some cases.</a:t>
            </a:r>
          </a:p>
          <a:p>
            <a:endParaRPr lang="en-GB" dirty="0"/>
          </a:p>
        </p:txBody>
      </p:sp>
    </p:spTree>
    <p:extLst>
      <p:ext uri="{BB962C8B-B14F-4D97-AF65-F5344CB8AC3E}">
        <p14:creationId xmlns:p14="http://schemas.microsoft.com/office/powerpoint/2010/main" val="3015868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1D2ED-8CDE-102B-A0EB-DD55D324D015}"/>
              </a:ext>
            </a:extLst>
          </p:cNvPr>
          <p:cNvSpPr>
            <a:spLocks noGrp="1"/>
          </p:cNvSpPr>
          <p:nvPr>
            <p:ph type="title"/>
          </p:nvPr>
        </p:nvSpPr>
        <p:spPr/>
        <p:txBody>
          <a:bodyPr/>
          <a:lstStyle/>
          <a:p>
            <a:r>
              <a:rPr lang="en-GB" b="1" dirty="0"/>
              <a:t>When Will This Come into Force?</a:t>
            </a:r>
            <a:br>
              <a:rPr lang="en-GB" b="1" dirty="0"/>
            </a:br>
            <a:endParaRPr lang="en-GB" dirty="0"/>
          </a:p>
        </p:txBody>
      </p:sp>
      <p:sp>
        <p:nvSpPr>
          <p:cNvPr id="3" name="Content Placeholder 2">
            <a:extLst>
              <a:ext uri="{FF2B5EF4-FFF2-40B4-BE49-F238E27FC236}">
                <a16:creationId xmlns:a16="http://schemas.microsoft.com/office/drawing/2014/main" id="{3CC0DCED-69FD-628E-029F-800E0170FF99}"/>
              </a:ext>
            </a:extLst>
          </p:cNvPr>
          <p:cNvSpPr>
            <a:spLocks noGrp="1"/>
          </p:cNvSpPr>
          <p:nvPr>
            <p:ph idx="1"/>
          </p:nvPr>
        </p:nvSpPr>
        <p:spPr/>
        <p:txBody>
          <a:bodyPr/>
          <a:lstStyle/>
          <a:p>
            <a:r>
              <a:rPr lang="en-GB" dirty="0"/>
              <a:t>The </a:t>
            </a:r>
            <a:r>
              <a:rPr lang="en-GB" b="1" dirty="0"/>
              <a:t>Visitor Accommodation (Register and Levy) Act</a:t>
            </a:r>
            <a:r>
              <a:rPr lang="en-GB" dirty="0"/>
              <a:t> received Royal Assent on </a:t>
            </a:r>
            <a:r>
              <a:rPr lang="en-GB" b="1" dirty="0"/>
              <a:t>18 September 2025</a:t>
            </a:r>
            <a:r>
              <a:rPr lang="en-GB" dirty="0"/>
              <a:t>.</a:t>
            </a:r>
          </a:p>
          <a:p>
            <a:r>
              <a:rPr lang="en-GB" dirty="0"/>
              <a:t> The </a:t>
            </a:r>
            <a:r>
              <a:rPr lang="en-GB" b="1" dirty="0"/>
              <a:t>earliest date</a:t>
            </a:r>
            <a:r>
              <a:rPr lang="en-GB" dirty="0"/>
              <a:t> a local council can introduce the levy is </a:t>
            </a:r>
            <a:r>
              <a:rPr lang="en-GB" b="1" dirty="0"/>
              <a:t>1 April 2027</a:t>
            </a:r>
            <a:r>
              <a:rPr lang="en-GB" dirty="0"/>
              <a:t>. </a:t>
            </a:r>
          </a:p>
          <a:p>
            <a:r>
              <a:rPr lang="en-GB" dirty="0"/>
              <a:t>But it’s </a:t>
            </a:r>
            <a:r>
              <a:rPr lang="en-GB" b="1" dirty="0"/>
              <a:t>not mandatory</a:t>
            </a:r>
            <a:r>
              <a:rPr lang="en-GB" dirty="0"/>
              <a:t> – councils must consult with their communities before implementing it.</a:t>
            </a:r>
          </a:p>
          <a:p>
            <a:endParaRPr lang="en-GB" dirty="0"/>
          </a:p>
        </p:txBody>
      </p:sp>
    </p:spTree>
    <p:extLst>
      <p:ext uri="{BB962C8B-B14F-4D97-AF65-F5344CB8AC3E}">
        <p14:creationId xmlns:p14="http://schemas.microsoft.com/office/powerpoint/2010/main" val="3460120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69E2E-ABB6-830D-9756-09E37951C8D5}"/>
              </a:ext>
            </a:extLst>
          </p:cNvPr>
          <p:cNvSpPr>
            <a:spLocks noGrp="1"/>
          </p:cNvSpPr>
          <p:nvPr>
            <p:ph type="title"/>
          </p:nvPr>
        </p:nvSpPr>
        <p:spPr/>
        <p:txBody>
          <a:bodyPr>
            <a:normAutofit fontScale="90000"/>
          </a:bodyPr>
          <a:lstStyle/>
          <a:p>
            <a:r>
              <a:rPr lang="en-GB" b="1" dirty="0"/>
              <a:t>How Much Revenue Is Expected / What’s the Impact?</a:t>
            </a:r>
            <a:br>
              <a:rPr lang="en-GB" b="1" dirty="0"/>
            </a:br>
            <a:endParaRPr lang="en-GB" dirty="0"/>
          </a:p>
        </p:txBody>
      </p:sp>
      <p:sp>
        <p:nvSpPr>
          <p:cNvPr id="3" name="Content Placeholder 2">
            <a:extLst>
              <a:ext uri="{FF2B5EF4-FFF2-40B4-BE49-F238E27FC236}">
                <a16:creationId xmlns:a16="http://schemas.microsoft.com/office/drawing/2014/main" id="{D433D8B0-26C7-7116-5D84-18391DFD2910}"/>
              </a:ext>
            </a:extLst>
          </p:cNvPr>
          <p:cNvSpPr>
            <a:spLocks noGrp="1"/>
          </p:cNvSpPr>
          <p:nvPr>
            <p:ph idx="1"/>
          </p:nvPr>
        </p:nvSpPr>
        <p:spPr/>
        <p:txBody>
          <a:bodyPr/>
          <a:lstStyle/>
          <a:p>
            <a:r>
              <a:rPr lang="en-GB" dirty="0"/>
              <a:t>If </a:t>
            </a:r>
            <a:r>
              <a:rPr lang="en-GB" b="1" dirty="0"/>
              <a:t>all</a:t>
            </a:r>
            <a:r>
              <a:rPr lang="en-GB" dirty="0"/>
              <a:t> local authorities in Wales adopt the levy, it could raise </a:t>
            </a:r>
            <a:r>
              <a:rPr lang="en-GB" b="1" dirty="0"/>
              <a:t>£33 million</a:t>
            </a:r>
            <a:r>
              <a:rPr lang="en-GB" dirty="0"/>
              <a:t> a year. </a:t>
            </a:r>
          </a:p>
          <a:p>
            <a:r>
              <a:rPr lang="en-GB" dirty="0"/>
              <a:t>The funds raised must be used transparently – councils are expected to report annually on how the money is spent to improve tourism infrastructure. </a:t>
            </a:r>
          </a:p>
          <a:p>
            <a:endParaRPr lang="en-GB" dirty="0"/>
          </a:p>
        </p:txBody>
      </p:sp>
    </p:spTree>
    <p:extLst>
      <p:ext uri="{BB962C8B-B14F-4D97-AF65-F5344CB8AC3E}">
        <p14:creationId xmlns:p14="http://schemas.microsoft.com/office/powerpoint/2010/main" val="3235412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A2840-DEAA-4F84-2A14-F234ABEE80AF}"/>
              </a:ext>
            </a:extLst>
          </p:cNvPr>
          <p:cNvSpPr>
            <a:spLocks noGrp="1"/>
          </p:cNvSpPr>
          <p:nvPr>
            <p:ph type="title"/>
          </p:nvPr>
        </p:nvSpPr>
        <p:spPr/>
        <p:txBody>
          <a:bodyPr/>
          <a:lstStyle/>
          <a:p>
            <a:r>
              <a:rPr lang="en-GB" b="1" dirty="0"/>
              <a:t>Why Introduce This Levy?</a:t>
            </a:r>
            <a:br>
              <a:rPr lang="en-GB" b="1" dirty="0"/>
            </a:br>
            <a:endParaRPr lang="en-GB" dirty="0"/>
          </a:p>
        </p:txBody>
      </p:sp>
      <p:sp>
        <p:nvSpPr>
          <p:cNvPr id="3" name="Content Placeholder 2">
            <a:extLst>
              <a:ext uri="{FF2B5EF4-FFF2-40B4-BE49-F238E27FC236}">
                <a16:creationId xmlns:a16="http://schemas.microsoft.com/office/drawing/2014/main" id="{DD1C78A7-D64F-D943-B561-EC30048303DF}"/>
              </a:ext>
            </a:extLst>
          </p:cNvPr>
          <p:cNvSpPr>
            <a:spLocks noGrp="1"/>
          </p:cNvSpPr>
          <p:nvPr>
            <p:ph idx="1"/>
          </p:nvPr>
        </p:nvSpPr>
        <p:spPr>
          <a:xfrm>
            <a:off x="190500" y="1111251"/>
            <a:ext cx="10515600" cy="4851399"/>
          </a:xfrm>
        </p:spPr>
        <p:txBody>
          <a:bodyPr>
            <a:normAutofit fontScale="92500" lnSpcReduction="10000"/>
          </a:bodyPr>
          <a:lstStyle/>
          <a:p>
            <a:pPr>
              <a:lnSpc>
                <a:spcPct val="120000"/>
              </a:lnSpc>
            </a:pPr>
            <a:r>
              <a:rPr lang="en-GB" dirty="0"/>
              <a:t>The Welsh Government’s rationale includes:</a:t>
            </a:r>
          </a:p>
          <a:p>
            <a:pPr>
              <a:lnSpc>
                <a:spcPct val="120000"/>
              </a:lnSpc>
            </a:pPr>
            <a:r>
              <a:rPr lang="en-GB" dirty="0"/>
              <a:t>Promoting </a:t>
            </a:r>
            <a:r>
              <a:rPr lang="en-GB" b="1" dirty="0"/>
              <a:t>sustainable tourism</a:t>
            </a:r>
            <a:r>
              <a:rPr lang="en-GB" dirty="0"/>
              <a:t> — making sure tourism doesn’t overwhelm communities and infrastructure. </a:t>
            </a:r>
          </a:p>
          <a:p>
            <a:pPr>
              <a:lnSpc>
                <a:spcPct val="120000"/>
              </a:lnSpc>
            </a:pPr>
            <a:r>
              <a:rPr lang="en-GB" dirty="0"/>
              <a:t>Generating </a:t>
            </a:r>
            <a:r>
              <a:rPr lang="en-GB" b="1" dirty="0"/>
              <a:t>additional local funding</a:t>
            </a:r>
            <a:r>
              <a:rPr lang="en-GB" dirty="0"/>
              <a:t> to maintain and improve visitor services. </a:t>
            </a:r>
          </a:p>
          <a:p>
            <a:pPr>
              <a:lnSpc>
                <a:spcPct val="120000"/>
              </a:lnSpc>
            </a:pPr>
            <a:r>
              <a:rPr lang="en-GB" dirty="0"/>
              <a:t>Getting </a:t>
            </a:r>
            <a:r>
              <a:rPr lang="en-GB" b="1" dirty="0"/>
              <a:t>better data on accommodation use</a:t>
            </a:r>
            <a:r>
              <a:rPr lang="en-GB" dirty="0"/>
              <a:t> via the national register, which helps with planning and policy. </a:t>
            </a:r>
          </a:p>
          <a:p>
            <a:pPr>
              <a:lnSpc>
                <a:spcPct val="120000"/>
              </a:lnSpc>
            </a:pPr>
            <a:r>
              <a:rPr lang="en-GB" dirty="0"/>
              <a:t>Supporting local amenities and cultural assets, including </a:t>
            </a:r>
            <a:r>
              <a:rPr lang="en-GB" b="1" dirty="0"/>
              <a:t>Welsh-language initiatives</a:t>
            </a:r>
            <a:endParaRPr lang="en-GB" dirty="0"/>
          </a:p>
          <a:p>
            <a:endParaRPr lang="en-GB" dirty="0"/>
          </a:p>
        </p:txBody>
      </p:sp>
    </p:spTree>
    <p:extLst>
      <p:ext uri="{BB962C8B-B14F-4D97-AF65-F5344CB8AC3E}">
        <p14:creationId xmlns:p14="http://schemas.microsoft.com/office/powerpoint/2010/main" val="2891921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3BE34-82CE-1E41-742E-A54B3A03A5DE}"/>
              </a:ext>
            </a:extLst>
          </p:cNvPr>
          <p:cNvSpPr>
            <a:spLocks noGrp="1"/>
          </p:cNvSpPr>
          <p:nvPr>
            <p:ph type="title"/>
          </p:nvPr>
        </p:nvSpPr>
        <p:spPr/>
        <p:txBody>
          <a:bodyPr/>
          <a:lstStyle/>
          <a:p>
            <a:r>
              <a:rPr lang="en-GB" dirty="0"/>
              <a:t>Pros / cons </a:t>
            </a:r>
          </a:p>
        </p:txBody>
      </p:sp>
      <p:sp>
        <p:nvSpPr>
          <p:cNvPr id="3" name="Content Placeholder 2">
            <a:extLst>
              <a:ext uri="{FF2B5EF4-FFF2-40B4-BE49-F238E27FC236}">
                <a16:creationId xmlns:a16="http://schemas.microsoft.com/office/drawing/2014/main" id="{CAEA4A0D-C0C0-76D8-2230-B9AD79971761}"/>
              </a:ext>
            </a:extLst>
          </p:cNvPr>
          <p:cNvSpPr>
            <a:spLocks noGrp="1"/>
          </p:cNvSpPr>
          <p:nvPr>
            <p:ph idx="1"/>
          </p:nvPr>
        </p:nvSpPr>
        <p:spPr/>
        <p:txBody>
          <a:bodyPr>
            <a:normAutofit/>
          </a:bodyPr>
          <a:lstStyle/>
          <a:p>
            <a:r>
              <a:rPr lang="en-GB" dirty="0"/>
              <a:t>There are a few concerns raised by critics:</a:t>
            </a:r>
          </a:p>
          <a:p>
            <a:r>
              <a:rPr lang="en-GB" dirty="0"/>
              <a:t>Some in the tourism industry worry it might </a:t>
            </a:r>
            <a:r>
              <a:rPr lang="en-GB" b="1" dirty="0"/>
              <a:t>discourage visitors</a:t>
            </a:r>
            <a:r>
              <a:rPr lang="en-GB" dirty="0"/>
              <a:t> or make Wales less competitive. </a:t>
            </a:r>
          </a:p>
          <a:p>
            <a:r>
              <a:rPr lang="en-GB" dirty="0"/>
              <a:t>Small accommodation providers (like Airbnb hosts) may face </a:t>
            </a:r>
            <a:r>
              <a:rPr lang="en-GB" b="1" dirty="0"/>
              <a:t>administrative burden</a:t>
            </a:r>
            <a:r>
              <a:rPr lang="en-GB" dirty="0"/>
              <a:t>. </a:t>
            </a:r>
          </a:p>
          <a:p>
            <a:r>
              <a:rPr lang="en-GB" dirty="0"/>
              <a:t>There’s debate on whether the money will </a:t>
            </a:r>
            <a:r>
              <a:rPr lang="en-GB" b="1" dirty="0"/>
              <a:t>actually deliver value</a:t>
            </a:r>
            <a:r>
              <a:rPr lang="en-GB" dirty="0"/>
              <a:t> for visitors or communities</a:t>
            </a:r>
          </a:p>
          <a:p>
            <a:endParaRPr lang="en-GB" dirty="0"/>
          </a:p>
        </p:txBody>
      </p:sp>
    </p:spTree>
    <p:extLst>
      <p:ext uri="{BB962C8B-B14F-4D97-AF65-F5344CB8AC3E}">
        <p14:creationId xmlns:p14="http://schemas.microsoft.com/office/powerpoint/2010/main" val="3997126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7F8D5-DA4A-F337-4DB7-E2331BCC947C}"/>
              </a:ext>
            </a:extLst>
          </p:cNvPr>
          <p:cNvSpPr>
            <a:spLocks noGrp="1"/>
          </p:cNvSpPr>
          <p:nvPr>
            <p:ph type="title"/>
          </p:nvPr>
        </p:nvSpPr>
        <p:spPr/>
        <p:txBody>
          <a:bodyPr/>
          <a:lstStyle/>
          <a:p>
            <a:r>
              <a:rPr lang="en-GB" dirty="0"/>
              <a:t>UK Tourism – Attractions </a:t>
            </a:r>
          </a:p>
        </p:txBody>
      </p:sp>
      <p:sp>
        <p:nvSpPr>
          <p:cNvPr id="3" name="Content Placeholder 2">
            <a:extLst>
              <a:ext uri="{FF2B5EF4-FFF2-40B4-BE49-F238E27FC236}">
                <a16:creationId xmlns:a16="http://schemas.microsoft.com/office/drawing/2014/main" id="{83443083-1D47-AF6B-5380-72D7F94D09B9}"/>
              </a:ext>
            </a:extLst>
          </p:cNvPr>
          <p:cNvSpPr>
            <a:spLocks noGrp="1"/>
          </p:cNvSpPr>
          <p:nvPr>
            <p:ph idx="1"/>
          </p:nvPr>
        </p:nvSpPr>
        <p:spPr/>
        <p:txBody>
          <a:bodyPr/>
          <a:lstStyle/>
          <a:p>
            <a:pPr marL="0" indent="0">
              <a:lnSpc>
                <a:spcPct val="100000"/>
              </a:lnSpc>
              <a:buNone/>
            </a:pPr>
            <a:r>
              <a:rPr lang="en-GB" dirty="0"/>
              <a:t>Key statistics regarding tourism attractions in the UK:</a:t>
            </a:r>
          </a:p>
          <a:p>
            <a:pPr>
              <a:lnSpc>
                <a:spcPct val="100000"/>
              </a:lnSpc>
              <a:buFont typeface="+mj-lt"/>
              <a:buAutoNum type="arabicPeriod"/>
            </a:pPr>
            <a:r>
              <a:rPr lang="en-GB" b="1" dirty="0"/>
              <a:t>Top Attractions</a:t>
            </a:r>
            <a:r>
              <a:rPr lang="en-GB" dirty="0"/>
              <a:t>:</a:t>
            </a:r>
          </a:p>
          <a:p>
            <a:pPr marL="742950" lvl="1" indent="-285750">
              <a:lnSpc>
                <a:spcPct val="100000"/>
              </a:lnSpc>
              <a:buFont typeface="+mj-lt"/>
              <a:buAutoNum type="arabicPeriod"/>
            </a:pPr>
            <a:r>
              <a:rPr lang="en-GB" dirty="0"/>
              <a:t>The </a:t>
            </a:r>
            <a:r>
              <a:rPr lang="en-GB" b="1" dirty="0"/>
              <a:t>British Museum</a:t>
            </a:r>
            <a:r>
              <a:rPr lang="en-GB" dirty="0"/>
              <a:t> remains the most visited </a:t>
            </a:r>
            <a:r>
              <a:rPr lang="en-GB" i="1" dirty="0"/>
              <a:t>free</a:t>
            </a:r>
            <a:r>
              <a:rPr lang="en-GB" dirty="0"/>
              <a:t> attraction in the UK, welcoming approximately </a:t>
            </a:r>
            <a:r>
              <a:rPr lang="en-GB" b="1" dirty="0"/>
              <a:t>5.8 million visitors</a:t>
            </a:r>
            <a:r>
              <a:rPr lang="en-GB" dirty="0"/>
              <a:t> in 2023, a significant </a:t>
            </a:r>
            <a:r>
              <a:rPr lang="en-GB" b="1" dirty="0"/>
              <a:t>42% increase</a:t>
            </a:r>
            <a:r>
              <a:rPr lang="en-GB" dirty="0"/>
              <a:t> from 2022.</a:t>
            </a:r>
          </a:p>
          <a:p>
            <a:pPr marL="742950" lvl="1" indent="-285750">
              <a:lnSpc>
                <a:spcPct val="100000"/>
              </a:lnSpc>
              <a:buFont typeface="+mj-lt"/>
              <a:buAutoNum type="arabicPeriod"/>
            </a:pPr>
            <a:r>
              <a:rPr lang="en-GB" dirty="0"/>
              <a:t>The </a:t>
            </a:r>
            <a:r>
              <a:rPr lang="en-GB" b="1" dirty="0"/>
              <a:t>Tower of London</a:t>
            </a:r>
            <a:r>
              <a:rPr lang="en-GB" dirty="0"/>
              <a:t> holds the top spot for </a:t>
            </a:r>
            <a:r>
              <a:rPr lang="en-GB" i="1" dirty="0"/>
              <a:t>paid</a:t>
            </a:r>
            <a:r>
              <a:rPr lang="en-GB" dirty="0"/>
              <a:t> attractions, with </a:t>
            </a:r>
            <a:r>
              <a:rPr lang="en-GB" b="1" dirty="0"/>
              <a:t>2.8 million visitors</a:t>
            </a:r>
            <a:r>
              <a:rPr lang="en-GB" dirty="0"/>
              <a:t> in 2023, showing a </a:t>
            </a:r>
            <a:r>
              <a:rPr lang="en-GB" b="1" dirty="0"/>
              <a:t>38% increase</a:t>
            </a:r>
            <a:r>
              <a:rPr lang="en-GB" dirty="0"/>
              <a:t> compared to 2021.</a:t>
            </a:r>
          </a:p>
          <a:p>
            <a:endParaRPr lang="en-GB" dirty="0"/>
          </a:p>
        </p:txBody>
      </p:sp>
    </p:spTree>
    <p:extLst>
      <p:ext uri="{BB962C8B-B14F-4D97-AF65-F5344CB8AC3E}">
        <p14:creationId xmlns:p14="http://schemas.microsoft.com/office/powerpoint/2010/main" val="7946608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45F0D-287A-753E-03F2-A0704E630080}"/>
              </a:ext>
            </a:extLst>
          </p:cNvPr>
          <p:cNvSpPr>
            <a:spLocks noGrp="1"/>
          </p:cNvSpPr>
          <p:nvPr>
            <p:ph type="title"/>
          </p:nvPr>
        </p:nvSpPr>
        <p:spPr>
          <a:xfrm>
            <a:off x="80554" y="64681"/>
            <a:ext cx="10515600" cy="1325563"/>
          </a:xfrm>
        </p:spPr>
        <p:txBody>
          <a:bodyPr/>
          <a:lstStyle/>
          <a:p>
            <a:r>
              <a:rPr lang="en-GB" b="1" dirty="0"/>
              <a:t>Overall Trends</a:t>
            </a:r>
            <a:r>
              <a:rPr lang="en-GB" dirty="0"/>
              <a:t>:</a:t>
            </a:r>
            <a:br>
              <a:rPr lang="en-GB" dirty="0"/>
            </a:br>
            <a:endParaRPr lang="en-GB" dirty="0"/>
          </a:p>
        </p:txBody>
      </p:sp>
      <p:sp>
        <p:nvSpPr>
          <p:cNvPr id="3" name="Content Placeholder 2">
            <a:extLst>
              <a:ext uri="{FF2B5EF4-FFF2-40B4-BE49-F238E27FC236}">
                <a16:creationId xmlns:a16="http://schemas.microsoft.com/office/drawing/2014/main" id="{6F9731D4-11CC-7AED-6E07-8D0A61B7DDF0}"/>
              </a:ext>
            </a:extLst>
          </p:cNvPr>
          <p:cNvSpPr>
            <a:spLocks noGrp="1"/>
          </p:cNvSpPr>
          <p:nvPr>
            <p:ph idx="1"/>
          </p:nvPr>
        </p:nvSpPr>
        <p:spPr>
          <a:xfrm>
            <a:off x="0" y="905988"/>
            <a:ext cx="11216640" cy="5046023"/>
          </a:xfrm>
        </p:spPr>
        <p:txBody>
          <a:bodyPr>
            <a:normAutofit fontScale="85000" lnSpcReduction="10000"/>
          </a:bodyPr>
          <a:lstStyle/>
          <a:p>
            <a:pPr>
              <a:lnSpc>
                <a:spcPct val="120000"/>
              </a:lnSpc>
              <a:buFont typeface="Arial" panose="020B0604020202020204" pitchFamily="34" charset="0"/>
              <a:buChar char="•"/>
            </a:pPr>
            <a:r>
              <a:rPr lang="en-GB" sz="3100" dirty="0"/>
              <a:t>In 2023, England's attractions reported an </a:t>
            </a:r>
            <a:r>
              <a:rPr lang="en-GB" sz="3100" b="1" dirty="0"/>
              <a:t>11% increase in visitor numbers</a:t>
            </a:r>
            <a:r>
              <a:rPr lang="en-GB" sz="3100" dirty="0"/>
              <a:t> year-on-year, primarily driven by an </a:t>
            </a:r>
            <a:r>
              <a:rPr lang="en-GB" sz="3100" b="1" dirty="0"/>
              <a:t>80% surge in international visits</a:t>
            </a:r>
            <a:r>
              <a:rPr lang="en-GB" sz="3100" dirty="0"/>
              <a:t> and increased school trips.</a:t>
            </a:r>
          </a:p>
          <a:p>
            <a:pPr>
              <a:lnSpc>
                <a:spcPct val="120000"/>
              </a:lnSpc>
              <a:buFont typeface="Arial" panose="020B0604020202020204" pitchFamily="34" charset="0"/>
              <a:buChar char="•"/>
            </a:pPr>
            <a:r>
              <a:rPr lang="en-GB" sz="3100" dirty="0"/>
              <a:t>Museums, art galleries, and places of worship saw the largest year-on-year growth, at </a:t>
            </a:r>
            <a:r>
              <a:rPr lang="en-GB" sz="3100" b="1" dirty="0"/>
              <a:t>20%</a:t>
            </a:r>
            <a:r>
              <a:rPr lang="en-GB" sz="3100" dirty="0"/>
              <a:t> and </a:t>
            </a:r>
            <a:r>
              <a:rPr lang="en-GB" sz="3100" b="1" dirty="0"/>
              <a:t>19%</a:t>
            </a:r>
            <a:r>
              <a:rPr lang="en-GB" sz="3100" dirty="0"/>
              <a:t>, respectively.</a:t>
            </a:r>
          </a:p>
          <a:p>
            <a:pPr>
              <a:lnSpc>
                <a:spcPct val="120000"/>
              </a:lnSpc>
            </a:pPr>
            <a:r>
              <a:rPr lang="en-GB" sz="3100" b="1" dirty="0"/>
              <a:t>Regional Highlights</a:t>
            </a:r>
            <a:r>
              <a:rPr lang="en-GB" sz="3100" dirty="0"/>
              <a:t>:</a:t>
            </a:r>
          </a:p>
          <a:p>
            <a:pPr>
              <a:lnSpc>
                <a:spcPct val="120000"/>
              </a:lnSpc>
              <a:buFont typeface="Arial" panose="020B0604020202020204" pitchFamily="34" charset="0"/>
              <a:buChar char="•"/>
            </a:pPr>
            <a:r>
              <a:rPr lang="en-GB" sz="3100" dirty="0"/>
              <a:t>London dominates UK tourism, with </a:t>
            </a:r>
            <a:r>
              <a:rPr lang="en-GB" sz="3100" b="1" dirty="0"/>
              <a:t>15.6 million international visitors</a:t>
            </a:r>
            <a:r>
              <a:rPr lang="en-GB" sz="3100" dirty="0"/>
              <a:t> in 2022, spending approximately </a:t>
            </a:r>
            <a:r>
              <a:rPr lang="en-GB" sz="3100" b="1" dirty="0"/>
              <a:t>£14.2 billion</a:t>
            </a:r>
            <a:r>
              <a:rPr lang="en-GB" sz="3100" dirty="0"/>
              <a:t> in the capital. Popular sites include the London Eye, Buckingham Palace, and the National Gallery.</a:t>
            </a:r>
          </a:p>
          <a:p>
            <a:pPr>
              <a:lnSpc>
                <a:spcPct val="100000"/>
              </a:lnSpc>
              <a:buFont typeface="Arial" panose="020B0604020202020204" pitchFamily="34" charset="0"/>
              <a:buChar char="•"/>
            </a:pPr>
            <a:r>
              <a:rPr lang="en-GB" dirty="0" err="1"/>
              <a:t>VisitEngland</a:t>
            </a:r>
            <a:r>
              <a:rPr lang="en-GB" dirty="0"/>
              <a:t> Annual Attractions Survey (2023)</a:t>
            </a:r>
          </a:p>
          <a:p>
            <a:endParaRPr lang="en-GB" dirty="0"/>
          </a:p>
        </p:txBody>
      </p:sp>
    </p:spTree>
    <p:extLst>
      <p:ext uri="{BB962C8B-B14F-4D97-AF65-F5344CB8AC3E}">
        <p14:creationId xmlns:p14="http://schemas.microsoft.com/office/powerpoint/2010/main" val="25410292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FB6F9-FD1B-7050-0B3E-8F4DEA49E6D0}"/>
              </a:ext>
            </a:extLst>
          </p:cNvPr>
          <p:cNvSpPr>
            <a:spLocks noGrp="1"/>
          </p:cNvSpPr>
          <p:nvPr>
            <p:ph type="title"/>
          </p:nvPr>
        </p:nvSpPr>
        <p:spPr>
          <a:xfrm>
            <a:off x="95596" y="0"/>
            <a:ext cx="10515600" cy="1325563"/>
          </a:xfrm>
        </p:spPr>
        <p:txBody>
          <a:bodyPr/>
          <a:lstStyle/>
          <a:p>
            <a:r>
              <a:rPr lang="en-GB" dirty="0"/>
              <a:t>Tourism Wales </a:t>
            </a:r>
          </a:p>
        </p:txBody>
      </p:sp>
      <p:sp>
        <p:nvSpPr>
          <p:cNvPr id="3" name="Content Placeholder 2">
            <a:extLst>
              <a:ext uri="{FF2B5EF4-FFF2-40B4-BE49-F238E27FC236}">
                <a16:creationId xmlns:a16="http://schemas.microsoft.com/office/drawing/2014/main" id="{B0C90B0C-4F85-E6B7-EFD9-4DBC85A5DABB}"/>
              </a:ext>
            </a:extLst>
          </p:cNvPr>
          <p:cNvSpPr>
            <a:spLocks noGrp="1"/>
          </p:cNvSpPr>
          <p:nvPr>
            <p:ph idx="1"/>
          </p:nvPr>
        </p:nvSpPr>
        <p:spPr>
          <a:xfrm>
            <a:off x="156556" y="1049772"/>
            <a:ext cx="11939848" cy="5068395"/>
          </a:xfrm>
        </p:spPr>
        <p:txBody>
          <a:bodyPr>
            <a:normAutofit fontScale="85000" lnSpcReduction="20000"/>
          </a:bodyPr>
          <a:lstStyle/>
          <a:p>
            <a:pPr>
              <a:lnSpc>
                <a:spcPct val="120000"/>
              </a:lnSpc>
            </a:pPr>
            <a:r>
              <a:rPr lang="en-GB" b="1" dirty="0"/>
              <a:t>Visitor Numbers</a:t>
            </a:r>
            <a:r>
              <a:rPr lang="en-GB" dirty="0"/>
              <a:t>: In 2023, approximately </a:t>
            </a:r>
            <a:r>
              <a:rPr lang="en-GB" b="1" dirty="0"/>
              <a:t>42% of Welsh tourism attractions</a:t>
            </a:r>
            <a:r>
              <a:rPr lang="en-GB" dirty="0"/>
              <a:t> reported increased visitor numbers compared to the previous year, indicating a recovery in certain areas. </a:t>
            </a:r>
          </a:p>
          <a:p>
            <a:pPr>
              <a:lnSpc>
                <a:spcPct val="120000"/>
              </a:lnSpc>
            </a:pPr>
            <a:r>
              <a:rPr lang="en-GB" dirty="0"/>
              <a:t>Employment Impact: Tourism continues to be a significant contributor to the Welsh economy, accounting for 11.8% of total employment (159,000 jobs) in 2022. The hospitality sector represents the majority of this employment, with 77% of tourism-related roles tied to food and beverage services, followed by accommodation for visitors (1.9%)</a:t>
            </a:r>
          </a:p>
          <a:p>
            <a:pPr>
              <a:lnSpc>
                <a:spcPct val="120000"/>
              </a:lnSpc>
            </a:pPr>
            <a:r>
              <a:rPr lang="en-GB" dirty="0"/>
              <a:t>In regions like Pembrokeshire and Anglesey, </a:t>
            </a:r>
            <a:r>
              <a:rPr lang="en-GB" b="1" dirty="0"/>
              <a:t>over 20% of local employment</a:t>
            </a:r>
            <a:r>
              <a:rPr lang="en-GB" dirty="0"/>
              <a:t> is directly tied to tourism industries, showcasing the significance of tourism to these economies </a:t>
            </a:r>
          </a:p>
          <a:p>
            <a:pPr>
              <a:lnSpc>
                <a:spcPct val="120000"/>
              </a:lnSpc>
            </a:pPr>
            <a:r>
              <a:rPr lang="en-GB" dirty="0"/>
              <a:t>Attractions in Wales are a core driver of tourism demand, with iconic sites and natural landmarks contributing to the influx of domestic and international visitors  </a:t>
            </a:r>
          </a:p>
          <a:p>
            <a:pPr marL="0" indent="0">
              <a:lnSpc>
                <a:spcPct val="120000"/>
              </a:lnSpc>
              <a:buNone/>
            </a:pPr>
            <a:r>
              <a:rPr lang="en-GB" sz="2300" dirty="0"/>
              <a:t>Welsh Government's tourism statistics</a:t>
            </a:r>
          </a:p>
          <a:p>
            <a:endParaRPr lang="en-GB" dirty="0"/>
          </a:p>
        </p:txBody>
      </p:sp>
    </p:spTree>
    <p:extLst>
      <p:ext uri="{BB962C8B-B14F-4D97-AF65-F5344CB8AC3E}">
        <p14:creationId xmlns:p14="http://schemas.microsoft.com/office/powerpoint/2010/main" val="4723484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10D36FC-9D6C-B102-4D11-BBC691C085F9}"/>
              </a:ext>
            </a:extLst>
          </p:cNvPr>
          <p:cNvPicPr>
            <a:picLocks noChangeAspect="1"/>
          </p:cNvPicPr>
          <p:nvPr/>
        </p:nvPicPr>
        <p:blipFill>
          <a:blip r:embed="rId2"/>
          <a:stretch>
            <a:fillRect/>
          </a:stretch>
        </p:blipFill>
        <p:spPr>
          <a:xfrm>
            <a:off x="6607231" y="1513753"/>
            <a:ext cx="5327904" cy="4206240"/>
          </a:xfrm>
          <a:prstGeom prst="rect">
            <a:avLst/>
          </a:prstGeom>
        </p:spPr>
      </p:pic>
      <p:sp>
        <p:nvSpPr>
          <p:cNvPr id="2" name="Title 1">
            <a:extLst>
              <a:ext uri="{FF2B5EF4-FFF2-40B4-BE49-F238E27FC236}">
                <a16:creationId xmlns:a16="http://schemas.microsoft.com/office/drawing/2014/main" id="{7A517B39-95E8-B25F-DC53-8E1DFC965828}"/>
              </a:ext>
            </a:extLst>
          </p:cNvPr>
          <p:cNvSpPr>
            <a:spLocks noGrp="1"/>
          </p:cNvSpPr>
          <p:nvPr>
            <p:ph type="title"/>
          </p:nvPr>
        </p:nvSpPr>
        <p:spPr/>
        <p:txBody>
          <a:bodyPr/>
          <a:lstStyle/>
          <a:p>
            <a:r>
              <a:rPr lang="en-GB" dirty="0"/>
              <a:t>PENDERYN DISTILLIARY – SWANSEA </a:t>
            </a:r>
          </a:p>
        </p:txBody>
      </p:sp>
      <p:pic>
        <p:nvPicPr>
          <p:cNvPr id="6" name="Content Placeholder 5">
            <a:extLst>
              <a:ext uri="{FF2B5EF4-FFF2-40B4-BE49-F238E27FC236}">
                <a16:creationId xmlns:a16="http://schemas.microsoft.com/office/drawing/2014/main" id="{611F4945-AA2C-1CB5-BD19-196F754552BB}"/>
              </a:ext>
            </a:extLst>
          </p:cNvPr>
          <p:cNvPicPr>
            <a:picLocks noGrp="1" noChangeAspect="1"/>
          </p:cNvPicPr>
          <p:nvPr>
            <p:ph idx="1"/>
          </p:nvPr>
        </p:nvPicPr>
        <p:blipFill>
          <a:blip r:embed="rId3"/>
          <a:stretch>
            <a:fillRect/>
          </a:stretch>
        </p:blipFill>
        <p:spPr>
          <a:xfrm>
            <a:off x="1629852" y="1690689"/>
            <a:ext cx="4853517" cy="3640138"/>
          </a:xfrm>
          <a:prstGeom prst="rect">
            <a:avLst/>
          </a:prstGeom>
        </p:spPr>
      </p:pic>
    </p:spTree>
    <p:extLst>
      <p:ext uri="{BB962C8B-B14F-4D97-AF65-F5344CB8AC3E}">
        <p14:creationId xmlns:p14="http://schemas.microsoft.com/office/powerpoint/2010/main" val="1512428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6834" y="1153572"/>
            <a:ext cx="3200400" cy="4461163"/>
          </a:xfrm>
        </p:spPr>
        <p:txBody>
          <a:bodyPr>
            <a:normAutofit/>
          </a:bodyPr>
          <a:lstStyle/>
          <a:p>
            <a:r>
              <a:rPr lang="en-GB" dirty="0"/>
              <a:t>Heritage and Identity</a:t>
            </a:r>
          </a:p>
        </p:txBody>
      </p:sp>
      <p:sp>
        <p:nvSpPr>
          <p:cNvPr id="3" name="Content Placeholder 2"/>
          <p:cNvSpPr>
            <a:spLocks noGrp="1"/>
          </p:cNvSpPr>
          <p:nvPr>
            <p:ph idx="1"/>
          </p:nvPr>
        </p:nvSpPr>
        <p:spPr>
          <a:xfrm>
            <a:off x="4419599" y="109206"/>
            <a:ext cx="6906491" cy="5585619"/>
          </a:xfrm>
        </p:spPr>
        <p:txBody>
          <a:bodyPr anchor="ctr">
            <a:normAutofit/>
          </a:bodyPr>
          <a:lstStyle/>
          <a:p>
            <a:r>
              <a:rPr lang="en-GB" sz="2600" dirty="0"/>
              <a:t>Heritage is deeply associated with constructing and legitimising collective constructs of identity ranging from class, gender, ethnicity to nationalisation. (GRAHAM et al 2000)</a:t>
            </a:r>
          </a:p>
          <a:p>
            <a:endParaRPr lang="en-GB" sz="2600" dirty="0"/>
          </a:p>
          <a:p>
            <a:r>
              <a:rPr lang="en-GB" sz="2600" dirty="0"/>
              <a:t>MacDonald says that Heritage sites / attractions are material testimony of </a:t>
            </a:r>
            <a:r>
              <a:rPr lang="en-GB" sz="2600" b="1" u="sng" dirty="0"/>
              <a:t>identity</a:t>
            </a:r>
            <a:r>
              <a:rPr lang="en-GB" sz="2600" dirty="0"/>
              <a:t>. (MacDonald 2006).</a:t>
            </a:r>
          </a:p>
          <a:p>
            <a:endParaRPr lang="en-GB" sz="2600" dirty="0"/>
          </a:p>
          <a:p>
            <a:r>
              <a:rPr lang="en-GB" sz="2600" dirty="0"/>
              <a:t>Heritage sites / attractions create “symbolic meanings and national embodiments” (Park 2015, P93)</a:t>
            </a:r>
          </a:p>
        </p:txBody>
      </p:sp>
    </p:spTree>
    <p:extLst>
      <p:ext uri="{BB962C8B-B14F-4D97-AF65-F5344CB8AC3E}">
        <p14:creationId xmlns:p14="http://schemas.microsoft.com/office/powerpoint/2010/main" val="217162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69332"/>
            <a:ext cx="8596668" cy="1320800"/>
          </a:xfrm>
        </p:spPr>
        <p:txBody>
          <a:bodyPr/>
          <a:lstStyle/>
          <a:p>
            <a:r>
              <a:rPr lang="en-GB" dirty="0"/>
              <a:t>Heritage and Identity</a:t>
            </a:r>
          </a:p>
        </p:txBody>
      </p:sp>
      <p:graphicFrame>
        <p:nvGraphicFramePr>
          <p:cNvPr id="6" name="Content Placeholder 2">
            <a:extLst>
              <a:ext uri="{FF2B5EF4-FFF2-40B4-BE49-F238E27FC236}">
                <a16:creationId xmlns:a16="http://schemas.microsoft.com/office/drawing/2014/main" id="{54325B5C-7A9E-77F9-5530-2985F4BDCD34}"/>
              </a:ext>
            </a:extLst>
          </p:cNvPr>
          <p:cNvGraphicFramePr>
            <a:graphicFrameLocks noGrp="1"/>
          </p:cNvGraphicFramePr>
          <p:nvPr>
            <p:ph idx="1"/>
          </p:nvPr>
        </p:nvGraphicFramePr>
        <p:xfrm>
          <a:off x="677334" y="1890132"/>
          <a:ext cx="8596668" cy="38807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own Arrow 3"/>
          <p:cNvSpPr/>
          <p:nvPr/>
        </p:nvSpPr>
        <p:spPr>
          <a:xfrm>
            <a:off x="4885516" y="3392637"/>
            <a:ext cx="832704" cy="43788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458878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Heritage and Identity</a:t>
            </a:r>
          </a:p>
        </p:txBody>
      </p:sp>
      <p:sp>
        <p:nvSpPr>
          <p:cNvPr id="3" name="Content Placeholder 2"/>
          <p:cNvSpPr>
            <a:spLocks noGrp="1"/>
          </p:cNvSpPr>
          <p:nvPr>
            <p:ph idx="1"/>
          </p:nvPr>
        </p:nvSpPr>
        <p:spPr/>
        <p:txBody>
          <a:bodyPr>
            <a:normAutofit/>
          </a:bodyPr>
          <a:lstStyle/>
          <a:p>
            <a:pPr marL="0" indent="0">
              <a:buNone/>
            </a:pPr>
            <a:r>
              <a:rPr lang="en-GB"/>
              <a:t>CAVEATS! </a:t>
            </a:r>
          </a:p>
          <a:p>
            <a:pPr marL="0" indent="0">
              <a:buNone/>
            </a:pPr>
            <a:endParaRPr lang="en-GB"/>
          </a:p>
          <a:p>
            <a:r>
              <a:rPr lang="en-GB"/>
              <a:t>NB: Outcomes are very much dependant on the way in which a heritage / history is depicted! (Positive or Negative Interpretation / Biased Accounts / ‘Rose Tinted’ Past / Commercialised Focus????).</a:t>
            </a:r>
          </a:p>
          <a:p>
            <a:endParaRPr lang="en-GB"/>
          </a:p>
          <a:p>
            <a:r>
              <a:rPr lang="en-GB"/>
              <a:t>Views and opinions of heritage interpretation can be very subjective!</a:t>
            </a:r>
          </a:p>
          <a:p>
            <a:endParaRPr lang="en-GB" dirty="0"/>
          </a:p>
        </p:txBody>
      </p:sp>
    </p:spTree>
    <p:extLst>
      <p:ext uri="{BB962C8B-B14F-4D97-AF65-F5344CB8AC3E}">
        <p14:creationId xmlns:p14="http://schemas.microsoft.com/office/powerpoint/2010/main" val="14488162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97" y="0"/>
            <a:ext cx="10515600" cy="1325563"/>
          </a:xfrm>
        </p:spPr>
        <p:txBody>
          <a:bodyPr>
            <a:normAutofit/>
          </a:bodyPr>
          <a:lstStyle/>
          <a:p>
            <a:r>
              <a:rPr lang="en-GB" dirty="0"/>
              <a:t>Heritage and Identity</a:t>
            </a:r>
          </a:p>
        </p:txBody>
      </p:sp>
      <p:sp>
        <p:nvSpPr>
          <p:cNvPr id="3" name="Content Placeholder 2"/>
          <p:cNvSpPr>
            <a:spLocks noGrp="1"/>
          </p:cNvSpPr>
          <p:nvPr>
            <p:ph idx="1"/>
          </p:nvPr>
        </p:nvSpPr>
        <p:spPr>
          <a:xfrm>
            <a:off x="142901" y="1253331"/>
            <a:ext cx="10515600" cy="4351338"/>
          </a:xfrm>
        </p:spPr>
        <p:txBody>
          <a:bodyPr>
            <a:normAutofit fontScale="92500" lnSpcReduction="10000"/>
          </a:bodyPr>
          <a:lstStyle/>
          <a:p>
            <a:r>
              <a:rPr lang="en-GB" dirty="0"/>
              <a:t>What is crucial for any heritage portrayal  / interpretation for  </a:t>
            </a:r>
            <a:r>
              <a:rPr lang="en-GB" b="1" dirty="0"/>
              <a:t>IDENTITY,</a:t>
            </a:r>
            <a:r>
              <a:rPr lang="en-GB" dirty="0"/>
              <a:t> is that it is ‘</a:t>
            </a:r>
            <a:r>
              <a:rPr lang="en-GB" b="1" dirty="0"/>
              <a:t>authentic’ and holds ‘genuine meaning</a:t>
            </a:r>
            <a:r>
              <a:rPr lang="en-GB" dirty="0"/>
              <a:t>’ to a community and locality. </a:t>
            </a:r>
          </a:p>
          <a:p>
            <a:endParaRPr lang="en-GB" dirty="0"/>
          </a:p>
          <a:p>
            <a:r>
              <a:rPr lang="en-GB" dirty="0"/>
              <a:t>“The popularity of heritage tourism , particularly within domestic settings relates to the fact that its images and symbols encountered and experienced during visits reveal a past that is “OURS”….. and communally enduring” (Park  2010, p29).</a:t>
            </a:r>
          </a:p>
          <a:p>
            <a:endParaRPr lang="en-GB" dirty="0"/>
          </a:p>
          <a:p>
            <a:r>
              <a:rPr lang="en-GB" dirty="0"/>
              <a:t>Bell 2003, argues that this relates to ‘shared memories’ (Community Solidarity)</a:t>
            </a:r>
          </a:p>
        </p:txBody>
      </p:sp>
    </p:spTree>
    <p:extLst>
      <p:ext uri="{BB962C8B-B14F-4D97-AF65-F5344CB8AC3E}">
        <p14:creationId xmlns:p14="http://schemas.microsoft.com/office/powerpoint/2010/main" val="16620210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Heritage and Identity</a:t>
            </a:r>
          </a:p>
        </p:txBody>
      </p:sp>
      <p:sp>
        <p:nvSpPr>
          <p:cNvPr id="3" name="Content Placeholder 2"/>
          <p:cNvSpPr>
            <a:spLocks noGrp="1"/>
          </p:cNvSpPr>
          <p:nvPr>
            <p:ph idx="1"/>
          </p:nvPr>
        </p:nvSpPr>
        <p:spPr>
          <a:xfrm>
            <a:off x="522317" y="1764665"/>
            <a:ext cx="10515600" cy="4351338"/>
          </a:xfrm>
        </p:spPr>
        <p:txBody>
          <a:bodyPr>
            <a:normAutofit/>
          </a:bodyPr>
          <a:lstStyle/>
          <a:p>
            <a:r>
              <a:rPr lang="en-GB" dirty="0"/>
              <a:t>Heritage sites therefore can hold much significance to a ‘Community’ / Group….. , it is therefore </a:t>
            </a:r>
            <a:r>
              <a:rPr lang="en-GB" b="1" dirty="0"/>
              <a:t>VITAL that </a:t>
            </a:r>
            <a:r>
              <a:rPr lang="en-GB" b="1" i="1" dirty="0"/>
              <a:t>accounts of a past </a:t>
            </a:r>
            <a:r>
              <a:rPr lang="en-GB" b="1" dirty="0"/>
              <a:t>are genuine. </a:t>
            </a:r>
          </a:p>
          <a:p>
            <a:endParaRPr lang="en-GB" b="1" i="1" dirty="0"/>
          </a:p>
          <a:p>
            <a:r>
              <a:rPr lang="en-GB" dirty="0"/>
              <a:t>Heritage needs to be as </a:t>
            </a:r>
            <a:r>
              <a:rPr lang="en-GB" b="1" dirty="0"/>
              <a:t>AUTHENTIC </a:t>
            </a:r>
            <a:r>
              <a:rPr lang="en-GB" dirty="0"/>
              <a:t>as possible! Both for formal / informal education – (Wider Tourists), but also to ensure ‘connectivity’ with </a:t>
            </a:r>
            <a:r>
              <a:rPr lang="en-GB" i="1" dirty="0"/>
              <a:t>locals </a:t>
            </a:r>
            <a:r>
              <a:rPr lang="en-GB" dirty="0"/>
              <a:t>(Sense of Pride / Identity….)</a:t>
            </a:r>
          </a:p>
          <a:p>
            <a:endParaRPr lang="en-GB" dirty="0"/>
          </a:p>
        </p:txBody>
      </p:sp>
    </p:spTree>
    <p:extLst>
      <p:ext uri="{BB962C8B-B14F-4D97-AF65-F5344CB8AC3E}">
        <p14:creationId xmlns:p14="http://schemas.microsoft.com/office/powerpoint/2010/main" val="3188370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A15DE-1AD4-EDC3-9802-7AB781E7717A}"/>
              </a:ext>
            </a:extLst>
          </p:cNvPr>
          <p:cNvSpPr>
            <a:spLocks noGrp="1"/>
          </p:cNvSpPr>
          <p:nvPr>
            <p:ph type="title"/>
          </p:nvPr>
        </p:nvSpPr>
        <p:spPr/>
        <p:txBody>
          <a:bodyPr/>
          <a:lstStyle/>
          <a:p>
            <a:r>
              <a:rPr lang="en-GB" dirty="0" err="1"/>
              <a:t>Kilvey</a:t>
            </a:r>
            <a:r>
              <a:rPr lang="en-GB" dirty="0"/>
              <a:t> Hill Skyline Development</a:t>
            </a:r>
          </a:p>
        </p:txBody>
      </p:sp>
      <p:sp>
        <p:nvSpPr>
          <p:cNvPr id="3" name="Content Placeholder 2">
            <a:extLst>
              <a:ext uri="{FF2B5EF4-FFF2-40B4-BE49-F238E27FC236}">
                <a16:creationId xmlns:a16="http://schemas.microsoft.com/office/drawing/2014/main" id="{C0B78E69-D601-8AEE-FD59-2BC5AF988972}"/>
              </a:ext>
            </a:extLst>
          </p:cNvPr>
          <p:cNvSpPr>
            <a:spLocks noGrp="1"/>
          </p:cNvSpPr>
          <p:nvPr>
            <p:ph idx="1"/>
          </p:nvPr>
        </p:nvSpPr>
        <p:spPr>
          <a:xfrm>
            <a:off x="838200" y="1825626"/>
            <a:ext cx="7110909" cy="3640897"/>
          </a:xfrm>
        </p:spPr>
        <p:txBody>
          <a:bodyPr>
            <a:normAutofit fontScale="77500" lnSpcReduction="20000"/>
          </a:bodyPr>
          <a:lstStyle/>
          <a:p>
            <a:pPr>
              <a:lnSpc>
                <a:spcPct val="120000"/>
              </a:lnSpc>
            </a:pPr>
            <a:r>
              <a:rPr lang="en-GB" dirty="0"/>
              <a:t>Location: </a:t>
            </a:r>
            <a:r>
              <a:rPr lang="en-GB" dirty="0" err="1"/>
              <a:t>Kilvey</a:t>
            </a:r>
            <a:r>
              <a:rPr lang="en-GB" dirty="0"/>
              <a:t> Hill, St Thomas area, Swansea. Height ~193 m with panoramic views across Swansea Bay and the city. </a:t>
            </a:r>
          </a:p>
          <a:p>
            <a:pPr>
              <a:lnSpc>
                <a:spcPct val="120000"/>
              </a:lnSpc>
            </a:pPr>
            <a:r>
              <a:rPr lang="en-GB" dirty="0"/>
              <a:t>Skyline Enterprises, operator of similar attractions worldwide (New Zealand, Canada, South Korea, Singapore). </a:t>
            </a:r>
          </a:p>
          <a:p>
            <a:pPr>
              <a:lnSpc>
                <a:spcPct val="120000"/>
              </a:lnSpc>
            </a:pPr>
            <a:r>
              <a:rPr lang="en-GB" dirty="0"/>
              <a:t>Swansea would be its first European destination. </a:t>
            </a:r>
          </a:p>
          <a:p>
            <a:pPr>
              <a:lnSpc>
                <a:spcPct val="120000"/>
              </a:lnSpc>
            </a:pPr>
            <a:r>
              <a:rPr lang="en-GB" dirty="0"/>
              <a:t>Create a family-friendly outdoor leisure destination combining adventure activities, food and beverage amenities, and enhanced access to the hill.</a:t>
            </a:r>
          </a:p>
        </p:txBody>
      </p:sp>
      <p:pic>
        <p:nvPicPr>
          <p:cNvPr id="5" name="Picture 4">
            <a:extLst>
              <a:ext uri="{FF2B5EF4-FFF2-40B4-BE49-F238E27FC236}">
                <a16:creationId xmlns:a16="http://schemas.microsoft.com/office/drawing/2014/main" id="{DDAC0A45-C392-4739-D6E5-96C583CED181}"/>
              </a:ext>
            </a:extLst>
          </p:cNvPr>
          <p:cNvPicPr>
            <a:picLocks noChangeAspect="1"/>
          </p:cNvPicPr>
          <p:nvPr/>
        </p:nvPicPr>
        <p:blipFill>
          <a:blip r:embed="rId2"/>
          <a:stretch>
            <a:fillRect/>
          </a:stretch>
        </p:blipFill>
        <p:spPr>
          <a:xfrm>
            <a:off x="7949109" y="2950762"/>
            <a:ext cx="4112930" cy="2056465"/>
          </a:xfrm>
          <a:prstGeom prst="rect">
            <a:avLst/>
          </a:prstGeom>
        </p:spPr>
      </p:pic>
    </p:spTree>
    <p:extLst>
      <p:ext uri="{BB962C8B-B14F-4D97-AF65-F5344CB8AC3E}">
        <p14:creationId xmlns:p14="http://schemas.microsoft.com/office/powerpoint/2010/main" val="2515329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C1336-9F43-38E4-ECF5-172C017ECAD5}"/>
              </a:ext>
            </a:extLst>
          </p:cNvPr>
          <p:cNvSpPr>
            <a:spLocks noGrp="1"/>
          </p:cNvSpPr>
          <p:nvPr>
            <p:ph type="title"/>
          </p:nvPr>
        </p:nvSpPr>
        <p:spPr/>
        <p:txBody>
          <a:bodyPr/>
          <a:lstStyle/>
          <a:p>
            <a:r>
              <a:rPr lang="en-GB" b="1" dirty="0"/>
              <a:t>Proposed attractions &amp; facilities</a:t>
            </a:r>
            <a:br>
              <a:rPr lang="en-GB" b="1" dirty="0"/>
            </a:br>
            <a:endParaRPr lang="en-GB" dirty="0"/>
          </a:p>
        </p:txBody>
      </p:sp>
      <p:sp>
        <p:nvSpPr>
          <p:cNvPr id="3" name="Content Placeholder 2">
            <a:extLst>
              <a:ext uri="{FF2B5EF4-FFF2-40B4-BE49-F238E27FC236}">
                <a16:creationId xmlns:a16="http://schemas.microsoft.com/office/drawing/2014/main" id="{5E1ED37A-75C7-7239-5A06-7B0F8A25DAE9}"/>
              </a:ext>
            </a:extLst>
          </p:cNvPr>
          <p:cNvSpPr>
            <a:spLocks noGrp="1"/>
          </p:cNvSpPr>
          <p:nvPr>
            <p:ph idx="1"/>
          </p:nvPr>
        </p:nvSpPr>
        <p:spPr>
          <a:xfrm>
            <a:off x="230002" y="1424894"/>
            <a:ext cx="11123798" cy="4041630"/>
          </a:xfrm>
        </p:spPr>
        <p:txBody>
          <a:bodyPr>
            <a:normAutofit fontScale="92500"/>
          </a:bodyPr>
          <a:lstStyle/>
          <a:p>
            <a:r>
              <a:rPr lang="en-GB" b="1" dirty="0"/>
              <a:t>Gondola/cable car</a:t>
            </a:r>
            <a:r>
              <a:rPr lang="en-GB" dirty="0"/>
              <a:t> connecting </a:t>
            </a:r>
            <a:r>
              <a:rPr lang="en-GB" dirty="0" err="1"/>
              <a:t>Landore</a:t>
            </a:r>
            <a:r>
              <a:rPr lang="en-GB" dirty="0"/>
              <a:t> Park &amp; Ride to the </a:t>
            </a:r>
            <a:r>
              <a:rPr lang="en-GB" dirty="0" err="1"/>
              <a:t>Kilvey</a:t>
            </a:r>
            <a:r>
              <a:rPr lang="en-GB" dirty="0"/>
              <a:t> Hill summit. </a:t>
            </a:r>
          </a:p>
          <a:p>
            <a:r>
              <a:rPr lang="en-GB" b="1" dirty="0"/>
              <a:t>Gravity-powered luge runs</a:t>
            </a:r>
            <a:r>
              <a:rPr lang="en-GB" dirty="0"/>
              <a:t> with return chairlift. </a:t>
            </a:r>
          </a:p>
          <a:p>
            <a:r>
              <a:rPr lang="en-GB" b="1" dirty="0"/>
              <a:t>Zipline</a:t>
            </a:r>
            <a:r>
              <a:rPr lang="en-GB" dirty="0"/>
              <a:t> (~1 km loop) and </a:t>
            </a:r>
            <a:r>
              <a:rPr lang="en-GB" b="1" dirty="0"/>
              <a:t>sky swing</a:t>
            </a:r>
            <a:r>
              <a:rPr lang="en-GB" dirty="0"/>
              <a:t> (~50 m tall). </a:t>
            </a:r>
          </a:p>
          <a:p>
            <a:r>
              <a:rPr lang="en-GB" b="1" dirty="0"/>
              <a:t>Hillside walking routes</a:t>
            </a:r>
            <a:r>
              <a:rPr lang="en-GB" dirty="0"/>
              <a:t> and </a:t>
            </a:r>
            <a:r>
              <a:rPr lang="en-GB" b="1" dirty="0"/>
              <a:t>mountain biking trails</a:t>
            </a:r>
            <a:r>
              <a:rPr lang="en-GB" dirty="0"/>
              <a:t>, with new beginner-level additions. </a:t>
            </a:r>
          </a:p>
          <a:p>
            <a:r>
              <a:rPr lang="en-GB" b="1" dirty="0"/>
              <a:t>Food and drink venues</a:t>
            </a:r>
            <a:r>
              <a:rPr lang="en-GB" dirty="0"/>
              <a:t>, viewing terraces, picnic zones, and a children’s play area. </a:t>
            </a:r>
          </a:p>
          <a:p>
            <a:r>
              <a:rPr lang="en-GB" b="1" dirty="0"/>
              <a:t>Enhanced biodiversity initiatives</a:t>
            </a:r>
            <a:r>
              <a:rPr lang="en-GB" dirty="0"/>
              <a:t> such as tree planting and habitat restoration for “net-positive” environmental impact.</a:t>
            </a:r>
          </a:p>
          <a:p>
            <a:endParaRPr lang="en-GB" dirty="0"/>
          </a:p>
        </p:txBody>
      </p:sp>
    </p:spTree>
    <p:extLst>
      <p:ext uri="{BB962C8B-B14F-4D97-AF65-F5344CB8AC3E}">
        <p14:creationId xmlns:p14="http://schemas.microsoft.com/office/powerpoint/2010/main" val="7998511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BD7B9-D46F-FF61-3145-654F79C9EE67}"/>
              </a:ext>
            </a:extLst>
          </p:cNvPr>
          <p:cNvSpPr>
            <a:spLocks noGrp="1"/>
          </p:cNvSpPr>
          <p:nvPr>
            <p:ph type="title"/>
          </p:nvPr>
        </p:nvSpPr>
        <p:spPr>
          <a:xfrm>
            <a:off x="838200" y="365126"/>
            <a:ext cx="10515600" cy="1325563"/>
          </a:xfrm>
        </p:spPr>
        <p:txBody>
          <a:bodyPr anchor="ctr">
            <a:normAutofit/>
          </a:bodyPr>
          <a:lstStyle/>
          <a:p>
            <a:r>
              <a:rPr lang="en-GB" b="1" dirty="0"/>
              <a:t>What’s been approved &amp; where things stand</a:t>
            </a:r>
            <a:br>
              <a:rPr lang="en-GB" b="1" dirty="0"/>
            </a:br>
            <a:endParaRPr lang="en-GB" dirty="0"/>
          </a:p>
        </p:txBody>
      </p:sp>
      <p:sp>
        <p:nvSpPr>
          <p:cNvPr id="3" name="Content Placeholder 2">
            <a:extLst>
              <a:ext uri="{FF2B5EF4-FFF2-40B4-BE49-F238E27FC236}">
                <a16:creationId xmlns:a16="http://schemas.microsoft.com/office/drawing/2014/main" id="{243BF1EF-EA0D-798B-D45D-2A1BB5A44BC5}"/>
              </a:ext>
            </a:extLst>
          </p:cNvPr>
          <p:cNvSpPr>
            <a:spLocks noGrp="1"/>
          </p:cNvSpPr>
          <p:nvPr>
            <p:ph sz="half" idx="1"/>
          </p:nvPr>
        </p:nvSpPr>
        <p:spPr>
          <a:xfrm>
            <a:off x="117806" y="1183671"/>
            <a:ext cx="5876594" cy="4451816"/>
          </a:xfrm>
        </p:spPr>
        <p:txBody>
          <a:bodyPr>
            <a:normAutofit fontScale="92500" lnSpcReduction="20000"/>
          </a:bodyPr>
          <a:lstStyle/>
          <a:p>
            <a:pPr>
              <a:lnSpc>
                <a:spcPct val="110000"/>
              </a:lnSpc>
            </a:pPr>
            <a:r>
              <a:rPr lang="en-GB" sz="2000" dirty="0"/>
              <a:t>In </a:t>
            </a:r>
            <a:r>
              <a:rPr lang="en-GB" sz="2000" b="1" dirty="0"/>
              <a:t>March 2025</a:t>
            </a:r>
            <a:r>
              <a:rPr lang="en-GB" sz="2000" dirty="0"/>
              <a:t>, the planning committee of Swansea Council approved the project by seven votes to two (with one abstention). </a:t>
            </a:r>
          </a:p>
          <a:p>
            <a:pPr>
              <a:lnSpc>
                <a:spcPct val="110000"/>
              </a:lnSpc>
            </a:pPr>
            <a:r>
              <a:rPr lang="en-GB" sz="2000" dirty="0"/>
              <a:t>Some preparatory work is already underway: land has been disposed / transferred to the developer, and initial ecological work (such as relocating reptiles ahead of construction) has begun. </a:t>
            </a:r>
          </a:p>
          <a:p>
            <a:pPr>
              <a:lnSpc>
                <a:spcPct val="110000"/>
              </a:lnSpc>
            </a:pPr>
            <a:r>
              <a:rPr lang="en-GB" sz="2000" dirty="0"/>
              <a:t>The project is expected to create jobs: around </a:t>
            </a:r>
            <a:r>
              <a:rPr lang="en-GB" sz="2000" b="1" dirty="0"/>
              <a:t>100 permanent jobs</a:t>
            </a:r>
            <a:r>
              <a:rPr lang="en-GB" sz="2000" dirty="0"/>
              <a:t> in the first year of operation, plus hundreds of construction-phase jobs. </a:t>
            </a:r>
          </a:p>
          <a:p>
            <a:pPr>
              <a:lnSpc>
                <a:spcPct val="110000"/>
              </a:lnSpc>
            </a:pPr>
            <a:r>
              <a:rPr lang="en-GB" sz="2000" dirty="0"/>
              <a:t>Economic projections estimate the new attraction could bring roughly </a:t>
            </a:r>
            <a:r>
              <a:rPr lang="en-GB" sz="2000" b="1" dirty="0"/>
              <a:t>£84 million</a:t>
            </a:r>
            <a:r>
              <a:rPr lang="en-GB" sz="2000" dirty="0"/>
              <a:t> in added value over 15 years to the Swansea economy, with an anticipated </a:t>
            </a:r>
            <a:r>
              <a:rPr lang="en-GB" sz="2000" b="1" dirty="0"/>
              <a:t>~450,000 visitors per year</a:t>
            </a:r>
            <a:r>
              <a:rPr lang="en-GB" sz="2000" dirty="0"/>
              <a:t> once open</a:t>
            </a:r>
          </a:p>
          <a:p>
            <a:endParaRPr lang="en-GB" sz="1500" dirty="0"/>
          </a:p>
        </p:txBody>
      </p:sp>
      <p:pic>
        <p:nvPicPr>
          <p:cNvPr id="4" name="Picture 3">
            <a:extLst>
              <a:ext uri="{FF2B5EF4-FFF2-40B4-BE49-F238E27FC236}">
                <a16:creationId xmlns:a16="http://schemas.microsoft.com/office/drawing/2014/main" id="{3F07F773-6E4F-E127-6FDE-C1B0089BEE86}"/>
              </a:ext>
            </a:extLst>
          </p:cNvPr>
          <p:cNvPicPr>
            <a:picLocks noChangeAspect="1"/>
          </p:cNvPicPr>
          <p:nvPr/>
        </p:nvPicPr>
        <p:blipFill>
          <a:blip r:embed="rId2"/>
          <a:srcRect l="23260" r="16854" b="2"/>
          <a:stretch>
            <a:fillRect/>
          </a:stretch>
        </p:blipFill>
        <p:spPr>
          <a:xfrm>
            <a:off x="6618337" y="1504648"/>
            <a:ext cx="5156200" cy="3809862"/>
          </a:xfrm>
          <a:prstGeom prst="rect">
            <a:avLst/>
          </a:prstGeom>
          <a:noFill/>
        </p:spPr>
      </p:pic>
    </p:spTree>
    <p:extLst>
      <p:ext uri="{BB962C8B-B14F-4D97-AF65-F5344CB8AC3E}">
        <p14:creationId xmlns:p14="http://schemas.microsoft.com/office/powerpoint/2010/main" val="24553085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68FDD02B-BCC2-188D-74D8-D2BFFFBF4078}"/>
              </a:ext>
            </a:extLst>
          </p:cNvPr>
          <p:cNvSpPr>
            <a:spLocks noChangeArrowheads="1"/>
          </p:cNvSpPr>
          <p:nvPr/>
        </p:nvSpPr>
        <p:spPr bwMode="auto">
          <a:xfrm>
            <a:off x="838200" y="365126"/>
            <a:ext cx="10515600" cy="132556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0" fontAlgn="base">
              <a:lnSpc>
                <a:spcPct val="90000"/>
              </a:lnSpc>
              <a:spcBef>
                <a:spcPct val="0"/>
              </a:spcBef>
              <a:spcAft>
                <a:spcPts val="600"/>
              </a:spcAft>
              <a:buClrTx/>
              <a:buSzTx/>
              <a:tabLst/>
            </a:pPr>
            <a:r>
              <a:rPr kumimoji="0" lang="en-US" altLang="en-US" sz="2400" b="1" i="0" u="none" strike="noStrike" kern="1200" cap="none" normalizeH="0" baseline="0">
                <a:ln>
                  <a:noFill/>
                </a:ln>
                <a:effectLst/>
                <a:latin typeface="+mj-lt"/>
                <a:ea typeface="+mj-ea"/>
                <a:cs typeface="+mj-cs"/>
              </a:rPr>
              <a:t>Expected benefits</a:t>
            </a:r>
          </a:p>
          <a:p>
            <a:pPr marL="0" marR="0" lvl="0" indent="0" fontAlgn="base">
              <a:lnSpc>
                <a:spcPct val="90000"/>
              </a:lnSpc>
              <a:spcBef>
                <a:spcPct val="0"/>
              </a:spcBef>
              <a:spcAft>
                <a:spcPts val="600"/>
              </a:spcAft>
              <a:buClrTx/>
              <a:buSzTx/>
              <a:tabLst/>
            </a:pPr>
            <a:r>
              <a:rPr kumimoji="0" lang="en-US" altLang="en-US" sz="2400" b="1" i="0" u="none" strike="noStrike" kern="1200" cap="none" normalizeH="0" baseline="0">
                <a:ln>
                  <a:noFill/>
                </a:ln>
                <a:effectLst/>
                <a:latin typeface="+mj-lt"/>
                <a:ea typeface="+mj-ea"/>
                <a:cs typeface="+mj-cs"/>
              </a:rPr>
              <a:t>Public investment:</a:t>
            </a:r>
            <a:r>
              <a:rPr kumimoji="0" lang="en-US" altLang="en-US" sz="2400" b="0" i="0" u="none" strike="noStrike" kern="1200" cap="none" normalizeH="0" baseline="0">
                <a:ln>
                  <a:noFill/>
                </a:ln>
                <a:effectLst/>
                <a:latin typeface="+mj-lt"/>
                <a:ea typeface="+mj-ea"/>
                <a:cs typeface="+mj-cs"/>
              </a:rPr>
              <a:t> Welsh Government support of ~£4 million, plus ongoing council discussions on additional funding (previously earmarked up to £8 million)</a:t>
            </a:r>
          </a:p>
        </p:txBody>
      </p:sp>
      <p:graphicFrame>
        <p:nvGraphicFramePr>
          <p:cNvPr id="4" name="Content Placeholder 3">
            <a:extLst>
              <a:ext uri="{FF2B5EF4-FFF2-40B4-BE49-F238E27FC236}">
                <a16:creationId xmlns:a16="http://schemas.microsoft.com/office/drawing/2014/main" id="{7BD45EF6-6036-E84D-40C7-D5808EF2D9AB}"/>
              </a:ext>
            </a:extLst>
          </p:cNvPr>
          <p:cNvGraphicFramePr>
            <a:graphicFrameLocks noGrp="1"/>
          </p:cNvGraphicFramePr>
          <p:nvPr>
            <p:ph idx="1"/>
            <p:extLst>
              <p:ext uri="{D42A27DB-BD31-4B8C-83A1-F6EECF244321}">
                <p14:modId xmlns:p14="http://schemas.microsoft.com/office/powerpoint/2010/main" val="165866121"/>
              </p:ext>
            </p:extLst>
          </p:nvPr>
        </p:nvGraphicFramePr>
        <p:xfrm>
          <a:off x="1130713" y="1825626"/>
          <a:ext cx="9930575" cy="3640900"/>
        </p:xfrm>
        <a:graphic>
          <a:graphicData uri="http://schemas.openxmlformats.org/drawingml/2006/table">
            <a:tbl>
              <a:tblPr/>
              <a:tblGrid>
                <a:gridCol w="3500526">
                  <a:extLst>
                    <a:ext uri="{9D8B030D-6E8A-4147-A177-3AD203B41FA5}">
                      <a16:colId xmlns:a16="http://schemas.microsoft.com/office/drawing/2014/main" val="2173365036"/>
                    </a:ext>
                  </a:extLst>
                </a:gridCol>
                <a:gridCol w="6430049">
                  <a:extLst>
                    <a:ext uri="{9D8B030D-6E8A-4147-A177-3AD203B41FA5}">
                      <a16:colId xmlns:a16="http://schemas.microsoft.com/office/drawing/2014/main" val="32248140"/>
                    </a:ext>
                  </a:extLst>
                </a:gridCol>
              </a:tblGrid>
              <a:tr h="491410">
                <a:tc>
                  <a:txBody>
                    <a:bodyPr/>
                    <a:lstStyle/>
                    <a:p>
                      <a:pPr>
                        <a:buNone/>
                      </a:pPr>
                      <a:r>
                        <a:rPr lang="en-GB" sz="2200"/>
                        <a:t>Type</a:t>
                      </a:r>
                    </a:p>
                  </a:txBody>
                  <a:tcPr marL="111684" marR="111684" marT="55842" marB="55842" anchor="ctr">
                    <a:lnL>
                      <a:noFill/>
                    </a:lnL>
                    <a:lnR>
                      <a:noFill/>
                    </a:lnR>
                    <a:lnT>
                      <a:noFill/>
                    </a:lnT>
                    <a:lnB>
                      <a:noFill/>
                    </a:lnB>
                    <a:noFill/>
                  </a:tcPr>
                </a:tc>
                <a:tc>
                  <a:txBody>
                    <a:bodyPr/>
                    <a:lstStyle/>
                    <a:p>
                      <a:pPr>
                        <a:buNone/>
                      </a:pPr>
                      <a:r>
                        <a:rPr lang="en-GB" sz="2200"/>
                        <a:t>Forecast impact</a:t>
                      </a:r>
                    </a:p>
                  </a:txBody>
                  <a:tcPr marL="111684" marR="111684" marT="55842" marB="55842" anchor="ctr">
                    <a:lnL>
                      <a:noFill/>
                    </a:lnL>
                    <a:lnR>
                      <a:noFill/>
                    </a:lnR>
                    <a:lnT>
                      <a:noFill/>
                    </a:lnT>
                    <a:lnB>
                      <a:noFill/>
                    </a:lnB>
                    <a:noFill/>
                  </a:tcPr>
                </a:tc>
                <a:extLst>
                  <a:ext uri="{0D108BD9-81ED-4DB2-BD59-A6C34878D82A}">
                    <a16:rowId xmlns:a16="http://schemas.microsoft.com/office/drawing/2014/main" val="3569733728"/>
                  </a:ext>
                </a:extLst>
              </a:tr>
              <a:tr h="826462">
                <a:tc>
                  <a:txBody>
                    <a:bodyPr/>
                    <a:lstStyle/>
                    <a:p>
                      <a:pPr>
                        <a:buNone/>
                      </a:pPr>
                      <a:r>
                        <a:rPr lang="en-GB" sz="2200" b="1"/>
                        <a:t>Visitor footfall</a:t>
                      </a:r>
                      <a:endParaRPr lang="en-GB" sz="2200"/>
                    </a:p>
                  </a:txBody>
                  <a:tcPr marL="111684" marR="111684" marT="55842" marB="55842" anchor="ctr">
                    <a:lnL>
                      <a:noFill/>
                    </a:lnL>
                    <a:lnR>
                      <a:noFill/>
                    </a:lnR>
                    <a:lnT>
                      <a:noFill/>
                    </a:lnT>
                    <a:lnB>
                      <a:noFill/>
                    </a:lnB>
                    <a:noFill/>
                  </a:tcPr>
                </a:tc>
                <a:tc>
                  <a:txBody>
                    <a:bodyPr/>
                    <a:lstStyle/>
                    <a:p>
                      <a:pPr>
                        <a:buNone/>
                      </a:pPr>
                      <a:r>
                        <a:rPr lang="en-GB" sz="2200"/>
                        <a:t>~</a:t>
                      </a:r>
                      <a:r>
                        <a:rPr lang="en-GB" sz="2200" b="1"/>
                        <a:t>450 000+ visitors per year</a:t>
                      </a:r>
                      <a:r>
                        <a:rPr lang="en-GB" sz="2200"/>
                        <a:t>. </a:t>
                      </a:r>
                      <a:r>
                        <a:rPr lang="en-GB" sz="2200">
                          <a:hlinkClick r:id="rId2"/>
                        </a:rPr>
                        <a:t>swanseastandard.com+1</a:t>
                      </a:r>
                      <a:endParaRPr lang="en-GB" sz="2200"/>
                    </a:p>
                  </a:txBody>
                  <a:tcPr marL="111684" marR="111684" marT="55842" marB="55842" anchor="ctr">
                    <a:lnL>
                      <a:noFill/>
                    </a:lnL>
                    <a:lnR>
                      <a:noFill/>
                    </a:lnR>
                    <a:lnT>
                      <a:noFill/>
                    </a:lnT>
                    <a:lnB>
                      <a:noFill/>
                    </a:lnB>
                    <a:noFill/>
                  </a:tcPr>
                </a:tc>
                <a:extLst>
                  <a:ext uri="{0D108BD9-81ED-4DB2-BD59-A6C34878D82A}">
                    <a16:rowId xmlns:a16="http://schemas.microsoft.com/office/drawing/2014/main" val="476263650"/>
                  </a:ext>
                </a:extLst>
              </a:tr>
              <a:tr h="1161514">
                <a:tc>
                  <a:txBody>
                    <a:bodyPr/>
                    <a:lstStyle/>
                    <a:p>
                      <a:pPr>
                        <a:buNone/>
                      </a:pPr>
                      <a:r>
                        <a:rPr lang="en-GB" sz="2200" b="1"/>
                        <a:t>Jobs</a:t>
                      </a:r>
                      <a:endParaRPr lang="en-GB" sz="2200"/>
                    </a:p>
                  </a:txBody>
                  <a:tcPr marL="111684" marR="111684" marT="55842" marB="55842" anchor="ctr">
                    <a:lnL>
                      <a:noFill/>
                    </a:lnL>
                    <a:lnR>
                      <a:noFill/>
                    </a:lnR>
                    <a:lnT>
                      <a:noFill/>
                    </a:lnT>
                    <a:lnB>
                      <a:noFill/>
                    </a:lnB>
                    <a:noFill/>
                  </a:tcPr>
                </a:tc>
                <a:tc>
                  <a:txBody>
                    <a:bodyPr/>
                    <a:lstStyle/>
                    <a:p>
                      <a:pPr>
                        <a:buNone/>
                      </a:pPr>
                      <a:r>
                        <a:rPr lang="en-GB" sz="2200"/>
                        <a:t>~</a:t>
                      </a:r>
                      <a:r>
                        <a:rPr lang="en-GB" sz="2200" b="1"/>
                        <a:t>100 permanent jobs</a:t>
                      </a:r>
                      <a:r>
                        <a:rPr lang="en-GB" sz="2200"/>
                        <a:t> + </a:t>
                      </a:r>
                      <a:r>
                        <a:rPr lang="en-GB" sz="2200" b="1"/>
                        <a:t>hundreds of construction roles</a:t>
                      </a:r>
                      <a:r>
                        <a:rPr lang="en-GB" sz="2200"/>
                        <a:t>. </a:t>
                      </a:r>
                      <a:r>
                        <a:rPr lang="en-GB" sz="2200">
                          <a:hlinkClick r:id="rId3"/>
                        </a:rPr>
                        <a:t>Home+2swanseastandard.com+2</a:t>
                      </a:r>
                      <a:endParaRPr lang="en-GB" sz="2200"/>
                    </a:p>
                  </a:txBody>
                  <a:tcPr marL="111684" marR="111684" marT="55842" marB="55842" anchor="ctr">
                    <a:lnL>
                      <a:noFill/>
                    </a:lnL>
                    <a:lnR>
                      <a:noFill/>
                    </a:lnR>
                    <a:lnT>
                      <a:noFill/>
                    </a:lnT>
                    <a:lnB>
                      <a:noFill/>
                    </a:lnB>
                    <a:noFill/>
                  </a:tcPr>
                </a:tc>
                <a:extLst>
                  <a:ext uri="{0D108BD9-81ED-4DB2-BD59-A6C34878D82A}">
                    <a16:rowId xmlns:a16="http://schemas.microsoft.com/office/drawing/2014/main" val="114907024"/>
                  </a:ext>
                </a:extLst>
              </a:tr>
              <a:tr h="1161514">
                <a:tc>
                  <a:txBody>
                    <a:bodyPr/>
                    <a:lstStyle/>
                    <a:p>
                      <a:pPr>
                        <a:buNone/>
                      </a:pPr>
                      <a:r>
                        <a:rPr lang="en-GB" sz="2200" b="1"/>
                        <a:t>Economic value</a:t>
                      </a:r>
                      <a:endParaRPr lang="en-GB" sz="2200"/>
                    </a:p>
                  </a:txBody>
                  <a:tcPr marL="111684" marR="111684" marT="55842" marB="55842" anchor="ctr">
                    <a:lnL>
                      <a:noFill/>
                    </a:lnL>
                    <a:lnR>
                      <a:noFill/>
                    </a:lnR>
                    <a:lnT>
                      <a:noFill/>
                    </a:lnT>
                    <a:lnB>
                      <a:noFill/>
                    </a:lnB>
                    <a:noFill/>
                  </a:tcPr>
                </a:tc>
                <a:tc>
                  <a:txBody>
                    <a:bodyPr/>
                    <a:lstStyle/>
                    <a:p>
                      <a:pPr>
                        <a:buNone/>
                      </a:pPr>
                      <a:r>
                        <a:rPr lang="en-GB" sz="2200"/>
                        <a:t>Expected </a:t>
                      </a:r>
                      <a:r>
                        <a:rPr lang="en-GB" sz="2200" b="1"/>
                        <a:t>£80 – 84 million net local economic benefit</a:t>
                      </a:r>
                      <a:r>
                        <a:rPr lang="en-GB" sz="2200"/>
                        <a:t> over 10–15 years. </a:t>
                      </a:r>
                      <a:r>
                        <a:rPr lang="en-GB" sz="2200">
                          <a:hlinkClick r:id="rId3"/>
                        </a:rPr>
                        <a:t>Home+2swanseastandard.com+2</a:t>
                      </a:r>
                      <a:endParaRPr lang="en-GB" sz="2200"/>
                    </a:p>
                  </a:txBody>
                  <a:tcPr marL="111684" marR="111684" marT="55842" marB="55842" anchor="ctr">
                    <a:lnL>
                      <a:noFill/>
                    </a:lnL>
                    <a:lnR>
                      <a:noFill/>
                    </a:lnR>
                    <a:lnT>
                      <a:noFill/>
                    </a:lnT>
                    <a:lnB>
                      <a:noFill/>
                    </a:lnB>
                    <a:noFill/>
                  </a:tcPr>
                </a:tc>
                <a:extLst>
                  <a:ext uri="{0D108BD9-81ED-4DB2-BD59-A6C34878D82A}">
                    <a16:rowId xmlns:a16="http://schemas.microsoft.com/office/drawing/2014/main" val="2741502601"/>
                  </a:ext>
                </a:extLst>
              </a:tr>
            </a:tbl>
          </a:graphicData>
        </a:graphic>
      </p:graphicFrame>
    </p:spTree>
    <p:extLst>
      <p:ext uri="{BB962C8B-B14F-4D97-AF65-F5344CB8AC3E}">
        <p14:creationId xmlns:p14="http://schemas.microsoft.com/office/powerpoint/2010/main" val="7432743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9DAA5-F4ED-2E88-4BD9-9430A202201B}"/>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2539FCD6-3A3D-C4CD-2803-61A0F870520F}"/>
              </a:ext>
            </a:extLst>
          </p:cNvPr>
          <p:cNvSpPr>
            <a:spLocks noGrp="1"/>
          </p:cNvSpPr>
          <p:nvPr>
            <p:ph idx="1"/>
          </p:nvPr>
        </p:nvSpPr>
        <p:spPr/>
        <p:txBody>
          <a:bodyPr/>
          <a:lstStyle/>
          <a:p>
            <a:r>
              <a:rPr lang="en-GB" dirty="0"/>
              <a:t>The </a:t>
            </a:r>
            <a:r>
              <a:rPr lang="en-GB" b="1" dirty="0" err="1"/>
              <a:t>Kilvey</a:t>
            </a:r>
            <a:r>
              <a:rPr lang="en-GB" b="1" dirty="0"/>
              <a:t> Hill Skyline development</a:t>
            </a:r>
            <a:r>
              <a:rPr lang="en-GB" dirty="0"/>
              <a:t> is a </a:t>
            </a:r>
            <a:r>
              <a:rPr lang="en-GB" b="1" dirty="0"/>
              <a:t>major leisure and tourism initiative</a:t>
            </a:r>
            <a:r>
              <a:rPr lang="en-GB" dirty="0"/>
              <a:t> intended to position Swansea as a more </a:t>
            </a:r>
            <a:r>
              <a:rPr lang="en-GB" b="1" dirty="0"/>
              <a:t>dynamic and accessible destination</a:t>
            </a:r>
            <a:r>
              <a:rPr lang="en-GB" dirty="0"/>
              <a:t>, linking adventure tourism with sustainable development goals. </a:t>
            </a:r>
          </a:p>
          <a:p>
            <a:r>
              <a:rPr lang="en-GB" dirty="0"/>
              <a:t>While endorsed by local authorities and potentially transformative economically, it continues to spark </a:t>
            </a:r>
            <a:r>
              <a:rPr lang="en-GB" b="1" dirty="0"/>
              <a:t>debate</a:t>
            </a:r>
            <a:r>
              <a:rPr lang="en-GB" dirty="0"/>
              <a:t> involving environmental, cultural, and community considerations.</a:t>
            </a:r>
          </a:p>
        </p:txBody>
      </p:sp>
    </p:spTree>
    <p:extLst>
      <p:ext uri="{BB962C8B-B14F-4D97-AF65-F5344CB8AC3E}">
        <p14:creationId xmlns:p14="http://schemas.microsoft.com/office/powerpoint/2010/main" val="39560038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4C3D6-6888-0ECC-19F2-C9A282A1EBF0}"/>
              </a:ext>
            </a:extLst>
          </p:cNvPr>
          <p:cNvSpPr>
            <a:spLocks noGrp="1"/>
          </p:cNvSpPr>
          <p:nvPr>
            <p:ph type="title"/>
          </p:nvPr>
        </p:nvSpPr>
        <p:spPr>
          <a:xfrm>
            <a:off x="35560" y="65914"/>
            <a:ext cx="10515600" cy="1325563"/>
          </a:xfrm>
        </p:spPr>
        <p:txBody>
          <a:bodyPr/>
          <a:lstStyle/>
          <a:p>
            <a:r>
              <a:rPr lang="en-GB" b="1" dirty="0"/>
              <a:t>Pros</a:t>
            </a:r>
            <a:br>
              <a:rPr lang="en-GB" b="1" dirty="0"/>
            </a:br>
            <a:endParaRPr lang="en-GB" dirty="0"/>
          </a:p>
        </p:txBody>
      </p:sp>
      <p:sp>
        <p:nvSpPr>
          <p:cNvPr id="3" name="Content Placeholder 2">
            <a:extLst>
              <a:ext uri="{FF2B5EF4-FFF2-40B4-BE49-F238E27FC236}">
                <a16:creationId xmlns:a16="http://schemas.microsoft.com/office/drawing/2014/main" id="{8D5CFC72-0FB6-5A41-B6FB-ADA2E937EF42}"/>
              </a:ext>
            </a:extLst>
          </p:cNvPr>
          <p:cNvSpPr>
            <a:spLocks noGrp="1"/>
          </p:cNvSpPr>
          <p:nvPr>
            <p:ph idx="1"/>
          </p:nvPr>
        </p:nvSpPr>
        <p:spPr>
          <a:xfrm>
            <a:off x="190734" y="987328"/>
            <a:ext cx="11163066" cy="4479195"/>
          </a:xfrm>
        </p:spPr>
        <p:txBody>
          <a:bodyPr>
            <a:normAutofit fontScale="62500" lnSpcReduction="20000"/>
          </a:bodyPr>
          <a:lstStyle/>
          <a:p>
            <a:pPr marL="0" indent="0">
              <a:lnSpc>
                <a:spcPct val="120000"/>
              </a:lnSpc>
              <a:buNone/>
            </a:pPr>
            <a:r>
              <a:rPr lang="en-GB" b="1" dirty="0"/>
              <a:t>1. Economic boost for Swansea</a:t>
            </a:r>
          </a:p>
          <a:p>
            <a:pPr marL="0" indent="0">
              <a:lnSpc>
                <a:spcPct val="120000"/>
              </a:lnSpc>
              <a:buNone/>
            </a:pPr>
            <a:r>
              <a:rPr lang="en-GB" dirty="0"/>
              <a:t>Expected to attract </a:t>
            </a:r>
            <a:r>
              <a:rPr lang="en-GB" b="1" dirty="0"/>
              <a:t>450,000+ visitors per year</a:t>
            </a:r>
            <a:r>
              <a:rPr lang="en-GB" dirty="0"/>
              <a:t>.</a:t>
            </a:r>
          </a:p>
          <a:p>
            <a:pPr marL="0" indent="0">
              <a:lnSpc>
                <a:spcPct val="120000"/>
              </a:lnSpc>
              <a:buNone/>
            </a:pPr>
            <a:r>
              <a:rPr lang="en-GB" dirty="0"/>
              <a:t>Projected </a:t>
            </a:r>
            <a:r>
              <a:rPr lang="en-GB" b="1" dirty="0"/>
              <a:t>£80m+ economic value</a:t>
            </a:r>
            <a:r>
              <a:rPr lang="en-GB" dirty="0"/>
              <a:t> over the first decade.</a:t>
            </a:r>
          </a:p>
          <a:p>
            <a:pPr marL="0" indent="0">
              <a:lnSpc>
                <a:spcPct val="120000"/>
              </a:lnSpc>
              <a:buNone/>
            </a:pPr>
            <a:r>
              <a:rPr lang="en-GB" dirty="0"/>
              <a:t>Positions Swansea as a </a:t>
            </a:r>
            <a:r>
              <a:rPr lang="en-GB" b="1" dirty="0"/>
              <a:t>major adventure-tourism destination</a:t>
            </a:r>
            <a:r>
              <a:rPr lang="en-GB" dirty="0"/>
              <a:t>.</a:t>
            </a:r>
          </a:p>
          <a:p>
            <a:pPr marL="0" indent="0">
              <a:lnSpc>
                <a:spcPct val="120000"/>
              </a:lnSpc>
              <a:buNone/>
            </a:pPr>
            <a:r>
              <a:rPr lang="en-GB" b="1" dirty="0"/>
              <a:t>2. Job creation</a:t>
            </a:r>
          </a:p>
          <a:p>
            <a:pPr marL="0" indent="0">
              <a:lnSpc>
                <a:spcPct val="120000"/>
              </a:lnSpc>
              <a:buNone/>
            </a:pPr>
            <a:r>
              <a:rPr lang="en-GB" dirty="0"/>
              <a:t>Around </a:t>
            </a:r>
            <a:r>
              <a:rPr lang="en-GB" b="1" dirty="0"/>
              <a:t>100 permanent jobs</a:t>
            </a:r>
            <a:r>
              <a:rPr lang="en-GB" dirty="0"/>
              <a:t> once open.</a:t>
            </a:r>
          </a:p>
          <a:p>
            <a:pPr marL="0" indent="0">
              <a:lnSpc>
                <a:spcPct val="120000"/>
              </a:lnSpc>
              <a:buNone/>
            </a:pPr>
            <a:r>
              <a:rPr lang="en-GB" b="1" dirty="0"/>
              <a:t>Hundreds of construction jobs</a:t>
            </a:r>
            <a:r>
              <a:rPr lang="en-GB" dirty="0"/>
              <a:t> during the build phase.</a:t>
            </a:r>
          </a:p>
          <a:p>
            <a:pPr marL="0" indent="0">
              <a:lnSpc>
                <a:spcPct val="120000"/>
              </a:lnSpc>
              <a:buNone/>
            </a:pPr>
            <a:r>
              <a:rPr lang="en-GB" dirty="0"/>
              <a:t>Wider supply-chain opportunities for local businesses.</a:t>
            </a:r>
          </a:p>
          <a:p>
            <a:pPr marL="0" indent="0">
              <a:lnSpc>
                <a:spcPct val="120000"/>
              </a:lnSpc>
              <a:buNone/>
            </a:pPr>
            <a:r>
              <a:rPr lang="en-GB" b="1" dirty="0"/>
              <a:t>3.  Environmental enhancement commitments</a:t>
            </a:r>
          </a:p>
          <a:p>
            <a:pPr marL="0" indent="0">
              <a:lnSpc>
                <a:spcPct val="120000"/>
              </a:lnSpc>
              <a:buNone/>
            </a:pPr>
            <a:r>
              <a:rPr lang="en-GB" dirty="0"/>
              <a:t>Habitat </a:t>
            </a:r>
            <a:r>
              <a:rPr lang="en-GB" dirty="0" err="1"/>
              <a:t>restoraion</a:t>
            </a:r>
            <a:r>
              <a:rPr lang="en-GB" dirty="0"/>
              <a:t> and tree planting planned.</a:t>
            </a:r>
          </a:p>
          <a:p>
            <a:pPr marL="0" indent="0">
              <a:lnSpc>
                <a:spcPct val="120000"/>
              </a:lnSpc>
              <a:buNone/>
            </a:pPr>
            <a:r>
              <a:rPr lang="en-GB" dirty="0"/>
              <a:t>Aim for </a:t>
            </a:r>
            <a:r>
              <a:rPr lang="en-GB" b="1" dirty="0"/>
              <a:t>“net-positive” biodiversity</a:t>
            </a:r>
            <a:r>
              <a:rPr lang="en-GB" dirty="0"/>
              <a:t> over time.</a:t>
            </a:r>
          </a:p>
          <a:p>
            <a:endParaRPr lang="en-GB" dirty="0"/>
          </a:p>
        </p:txBody>
      </p:sp>
      <p:pic>
        <p:nvPicPr>
          <p:cNvPr id="4" name="Picture 3">
            <a:extLst>
              <a:ext uri="{FF2B5EF4-FFF2-40B4-BE49-F238E27FC236}">
                <a16:creationId xmlns:a16="http://schemas.microsoft.com/office/drawing/2014/main" id="{0E9FCC26-D221-89EC-97E4-69A05F11511E}"/>
              </a:ext>
            </a:extLst>
          </p:cNvPr>
          <p:cNvPicPr>
            <a:picLocks noChangeAspect="1"/>
          </p:cNvPicPr>
          <p:nvPr/>
        </p:nvPicPr>
        <p:blipFill>
          <a:blip r:embed="rId2"/>
          <a:stretch>
            <a:fillRect/>
          </a:stretch>
        </p:blipFill>
        <p:spPr>
          <a:xfrm>
            <a:off x="6610667" y="944881"/>
            <a:ext cx="4643585" cy="3433762"/>
          </a:xfrm>
          <a:prstGeom prst="rect">
            <a:avLst/>
          </a:prstGeom>
        </p:spPr>
      </p:pic>
    </p:spTree>
    <p:extLst>
      <p:ext uri="{BB962C8B-B14F-4D97-AF65-F5344CB8AC3E}">
        <p14:creationId xmlns:p14="http://schemas.microsoft.com/office/powerpoint/2010/main" val="1288250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F7752-CB7B-5AAE-E1A8-173CE1173B06}"/>
              </a:ext>
            </a:extLst>
          </p:cNvPr>
          <p:cNvSpPr>
            <a:spLocks noGrp="1"/>
          </p:cNvSpPr>
          <p:nvPr>
            <p:ph type="title"/>
          </p:nvPr>
        </p:nvSpPr>
        <p:spPr>
          <a:xfrm>
            <a:off x="86360" y="65915"/>
            <a:ext cx="10515600" cy="1072006"/>
          </a:xfrm>
        </p:spPr>
        <p:txBody>
          <a:bodyPr>
            <a:normAutofit fontScale="90000"/>
          </a:bodyPr>
          <a:lstStyle/>
          <a:p>
            <a:r>
              <a:rPr lang="en-GB" b="1" dirty="0"/>
              <a:t>Cons</a:t>
            </a:r>
            <a:br>
              <a:rPr lang="en-GB" b="1" dirty="0"/>
            </a:br>
            <a:endParaRPr lang="en-GB" dirty="0"/>
          </a:p>
        </p:txBody>
      </p:sp>
      <p:sp>
        <p:nvSpPr>
          <p:cNvPr id="3" name="Content Placeholder 2">
            <a:extLst>
              <a:ext uri="{FF2B5EF4-FFF2-40B4-BE49-F238E27FC236}">
                <a16:creationId xmlns:a16="http://schemas.microsoft.com/office/drawing/2014/main" id="{2E3D1249-CC75-3ADE-0A4F-ED34FFD7DA4E}"/>
              </a:ext>
            </a:extLst>
          </p:cNvPr>
          <p:cNvSpPr>
            <a:spLocks noGrp="1"/>
          </p:cNvSpPr>
          <p:nvPr>
            <p:ph idx="1"/>
          </p:nvPr>
        </p:nvSpPr>
        <p:spPr>
          <a:xfrm>
            <a:off x="124460" y="740410"/>
            <a:ext cx="11267440" cy="5227320"/>
          </a:xfrm>
        </p:spPr>
        <p:txBody>
          <a:bodyPr>
            <a:normAutofit fontScale="25000" lnSpcReduction="20000"/>
          </a:bodyPr>
          <a:lstStyle/>
          <a:p>
            <a:pPr marL="0" indent="0">
              <a:buNone/>
            </a:pPr>
            <a:r>
              <a:rPr lang="en-GB" sz="4900" b="1" dirty="0"/>
              <a:t>1</a:t>
            </a:r>
            <a:r>
              <a:rPr lang="en-GB" sz="6400" b="1" dirty="0"/>
              <a:t>. Impact on natural landscape</a:t>
            </a:r>
          </a:p>
          <a:p>
            <a:pPr marL="0" indent="0">
              <a:buNone/>
            </a:pPr>
            <a:r>
              <a:rPr lang="en-GB" sz="6400" dirty="0"/>
              <a:t>Visual impact from:</a:t>
            </a:r>
          </a:p>
          <a:p>
            <a:pPr marL="457200" lvl="1" indent="0">
              <a:buNone/>
            </a:pPr>
            <a:r>
              <a:rPr lang="en-GB" sz="6400" dirty="0"/>
              <a:t>gondola towers,</a:t>
            </a:r>
          </a:p>
          <a:p>
            <a:pPr marL="457200" lvl="1" indent="0">
              <a:buNone/>
            </a:pPr>
            <a:r>
              <a:rPr lang="en-GB" sz="6400" dirty="0"/>
              <a:t>new buildings,</a:t>
            </a:r>
          </a:p>
          <a:p>
            <a:pPr marL="457200" lvl="1" indent="0">
              <a:buNone/>
            </a:pPr>
            <a:r>
              <a:rPr lang="en-GB" sz="6400" dirty="0"/>
              <a:t>zipline/luge infrastructure.</a:t>
            </a:r>
          </a:p>
          <a:p>
            <a:pPr marL="0" indent="0">
              <a:buNone/>
            </a:pPr>
            <a:r>
              <a:rPr lang="en-GB" sz="6400" dirty="0"/>
              <a:t>Some feel the hill’s natural, tranquil character will change.</a:t>
            </a:r>
          </a:p>
          <a:p>
            <a:pPr marL="0" indent="0">
              <a:buNone/>
            </a:pPr>
            <a:r>
              <a:rPr lang="en-GB" sz="6400" b="1" dirty="0"/>
              <a:t>2. Environmental concerns</a:t>
            </a:r>
          </a:p>
          <a:p>
            <a:pPr marL="0" indent="0">
              <a:buNone/>
            </a:pPr>
            <a:r>
              <a:rPr lang="en-GB" sz="6400" dirty="0"/>
              <a:t>Noise and footfall could disturb wildlife.</a:t>
            </a:r>
          </a:p>
          <a:p>
            <a:pPr marL="0" indent="0">
              <a:buNone/>
            </a:pPr>
            <a:r>
              <a:rPr lang="en-GB" sz="6400" dirty="0"/>
              <a:t>Risk of habitat fragmentation despite mitigation plans.</a:t>
            </a:r>
          </a:p>
          <a:p>
            <a:pPr marL="0" indent="0">
              <a:buNone/>
            </a:pPr>
            <a:r>
              <a:rPr lang="en-GB" sz="6400" dirty="0"/>
              <a:t>Works such as tree felling for routes and pylons remain controversial.</a:t>
            </a:r>
          </a:p>
          <a:p>
            <a:pPr marL="0" indent="0">
              <a:buNone/>
            </a:pPr>
            <a:r>
              <a:rPr lang="en-GB" sz="6400" b="1" dirty="0"/>
              <a:t>3. Community concerns</a:t>
            </a:r>
          </a:p>
          <a:p>
            <a:pPr marL="0" indent="0">
              <a:buNone/>
            </a:pPr>
            <a:r>
              <a:rPr lang="en-GB" sz="6400" dirty="0"/>
              <a:t>Some locals fear:</a:t>
            </a:r>
          </a:p>
          <a:p>
            <a:pPr marL="457200" lvl="1" indent="0">
              <a:buNone/>
            </a:pPr>
            <a:r>
              <a:rPr lang="en-GB" sz="6400" dirty="0"/>
              <a:t>increased traffic around </a:t>
            </a:r>
            <a:r>
              <a:rPr lang="en-GB" sz="6400" dirty="0" err="1"/>
              <a:t>Landore</a:t>
            </a:r>
            <a:r>
              <a:rPr lang="en-GB" sz="6400" dirty="0"/>
              <a:t>,</a:t>
            </a:r>
          </a:p>
          <a:p>
            <a:pPr marL="457200" lvl="1" indent="0">
              <a:buNone/>
            </a:pPr>
            <a:r>
              <a:rPr lang="en-GB" sz="6400" dirty="0"/>
              <a:t>parking issues,</a:t>
            </a:r>
          </a:p>
          <a:p>
            <a:pPr marL="457200" lvl="1" indent="0">
              <a:buNone/>
            </a:pPr>
            <a:r>
              <a:rPr lang="en-GB" sz="6400" dirty="0"/>
              <a:t>higher congestion during peak tourist seasons.</a:t>
            </a:r>
          </a:p>
          <a:p>
            <a:pPr marL="0" indent="0">
              <a:buNone/>
            </a:pPr>
            <a:r>
              <a:rPr lang="en-GB" sz="6400" b="1" dirty="0"/>
              <a:t>4. Long-term commercial risk</a:t>
            </a:r>
          </a:p>
          <a:p>
            <a:pPr marL="0" indent="0">
              <a:buNone/>
            </a:pPr>
            <a:r>
              <a:rPr lang="en-GB" sz="6400" dirty="0"/>
              <a:t>Financial sustainability depends on:</a:t>
            </a:r>
          </a:p>
          <a:p>
            <a:pPr marL="457200" lvl="1" indent="0">
              <a:buNone/>
            </a:pPr>
            <a:r>
              <a:rPr lang="en-GB" sz="6400" dirty="0"/>
              <a:t>high visitor numbers,</a:t>
            </a:r>
          </a:p>
          <a:p>
            <a:pPr marL="457200" lvl="1" indent="0">
              <a:buNone/>
            </a:pPr>
            <a:r>
              <a:rPr lang="en-GB" sz="6400" dirty="0"/>
              <a:t>good weather conditions,</a:t>
            </a:r>
          </a:p>
          <a:p>
            <a:pPr marL="457200" lvl="1" indent="0">
              <a:buNone/>
            </a:pPr>
            <a:r>
              <a:rPr lang="en-GB" sz="6400" dirty="0"/>
              <a:t>tourism demand staying strong.</a:t>
            </a:r>
          </a:p>
          <a:p>
            <a:pPr marL="0" indent="0">
              <a:buNone/>
            </a:pPr>
            <a:r>
              <a:rPr lang="en-GB" sz="6400" dirty="0"/>
              <a:t>If forecasts fall short, public investment risks criticism.</a:t>
            </a:r>
          </a:p>
          <a:p>
            <a:endParaRPr lang="en-GB" dirty="0"/>
          </a:p>
        </p:txBody>
      </p:sp>
      <p:pic>
        <p:nvPicPr>
          <p:cNvPr id="4" name="Picture 3">
            <a:extLst>
              <a:ext uri="{FF2B5EF4-FFF2-40B4-BE49-F238E27FC236}">
                <a16:creationId xmlns:a16="http://schemas.microsoft.com/office/drawing/2014/main" id="{5144537D-D42C-ED17-C396-AE660CAEBA4F}"/>
              </a:ext>
            </a:extLst>
          </p:cNvPr>
          <p:cNvPicPr>
            <a:picLocks noChangeAspect="1"/>
          </p:cNvPicPr>
          <p:nvPr/>
        </p:nvPicPr>
        <p:blipFill>
          <a:blip r:embed="rId2"/>
          <a:stretch>
            <a:fillRect/>
          </a:stretch>
        </p:blipFill>
        <p:spPr>
          <a:xfrm>
            <a:off x="7810500" y="1209040"/>
            <a:ext cx="3914140" cy="3246120"/>
          </a:xfrm>
          <a:prstGeom prst="rect">
            <a:avLst/>
          </a:prstGeom>
        </p:spPr>
      </p:pic>
    </p:spTree>
    <p:extLst>
      <p:ext uri="{BB962C8B-B14F-4D97-AF65-F5344CB8AC3E}">
        <p14:creationId xmlns:p14="http://schemas.microsoft.com/office/powerpoint/2010/main" val="665303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3" end="13"/>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15" end="15"/>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
                                            <p:txEl>
                                              <p:pRg st="16" end="16"/>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
                                            <p:txEl>
                                              <p:pRg st="17" end="17"/>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
                                            <p:txEl>
                                              <p:pRg st="18" end="18"/>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DB3CC-08FA-928A-E241-6CF4A677AE97}"/>
              </a:ext>
            </a:extLst>
          </p:cNvPr>
          <p:cNvSpPr>
            <a:spLocks noGrp="1"/>
          </p:cNvSpPr>
          <p:nvPr>
            <p:ph type="title"/>
          </p:nvPr>
        </p:nvSpPr>
        <p:spPr>
          <a:xfrm>
            <a:off x="0" y="1"/>
            <a:ext cx="10515600" cy="676102"/>
          </a:xfrm>
        </p:spPr>
        <p:txBody>
          <a:bodyPr>
            <a:normAutofit/>
          </a:bodyPr>
          <a:lstStyle/>
          <a:p>
            <a:r>
              <a:rPr lang="en-GB" sz="3600" dirty="0"/>
              <a:t>Cohen, and </a:t>
            </a:r>
            <a:r>
              <a:rPr lang="en-GB" sz="3600" dirty="0" err="1"/>
              <a:t>Plog’s</a:t>
            </a:r>
            <a:r>
              <a:rPr lang="en-GB" sz="3600" dirty="0"/>
              <a:t> Tourism Typologies</a:t>
            </a:r>
          </a:p>
        </p:txBody>
      </p:sp>
      <p:sp>
        <p:nvSpPr>
          <p:cNvPr id="3" name="Content Placeholder 2">
            <a:extLst>
              <a:ext uri="{FF2B5EF4-FFF2-40B4-BE49-F238E27FC236}">
                <a16:creationId xmlns:a16="http://schemas.microsoft.com/office/drawing/2014/main" id="{415CC486-7D47-3485-6BA0-056EA6E02DCB}"/>
              </a:ext>
            </a:extLst>
          </p:cNvPr>
          <p:cNvSpPr>
            <a:spLocks noGrp="1"/>
          </p:cNvSpPr>
          <p:nvPr>
            <p:ph idx="1"/>
          </p:nvPr>
        </p:nvSpPr>
        <p:spPr>
          <a:xfrm>
            <a:off x="55418" y="676103"/>
            <a:ext cx="12136581" cy="5547359"/>
          </a:xfrm>
        </p:spPr>
        <p:txBody>
          <a:bodyPr>
            <a:normAutofit fontScale="40000" lnSpcReduction="20000"/>
          </a:bodyPr>
          <a:lstStyle/>
          <a:p>
            <a:pPr>
              <a:lnSpc>
                <a:spcPct val="120000"/>
              </a:lnSpc>
            </a:pPr>
            <a:r>
              <a:rPr lang="en-GB" sz="4800" b="1" dirty="0"/>
              <a:t>Cohen</a:t>
            </a:r>
            <a:r>
              <a:rPr lang="en-GB" sz="4800" dirty="0"/>
              <a:t> and </a:t>
            </a:r>
            <a:r>
              <a:rPr lang="en-GB" sz="4800" b="1" dirty="0" err="1"/>
              <a:t>Plog</a:t>
            </a:r>
            <a:r>
              <a:rPr lang="en-GB" sz="4800" dirty="0"/>
              <a:t> are </a:t>
            </a:r>
            <a:r>
              <a:rPr lang="en-GB" sz="4800" b="1" dirty="0"/>
              <a:t>two key theorists </a:t>
            </a:r>
            <a:r>
              <a:rPr lang="en-GB" sz="4800" dirty="0"/>
              <a:t>who developed influential tourism typologies that help us understand tourist behaviour, motivations, and preferences. </a:t>
            </a:r>
          </a:p>
          <a:p>
            <a:pPr>
              <a:lnSpc>
                <a:spcPct val="120000"/>
              </a:lnSpc>
            </a:pPr>
            <a:r>
              <a:rPr lang="en-GB" sz="4800" b="1" dirty="0"/>
              <a:t>Cohen’s Tourism Typology : </a:t>
            </a:r>
            <a:r>
              <a:rPr lang="en-GB" sz="4800" dirty="0"/>
              <a:t>Cohen (1972) categorised tourists based on their </a:t>
            </a:r>
            <a:r>
              <a:rPr lang="en-GB" sz="4800" b="1" dirty="0"/>
              <a:t>degree of familiarity and novelty-seeking behaviour during travel</a:t>
            </a:r>
            <a:r>
              <a:rPr lang="en-GB" sz="4800" dirty="0"/>
              <a:t>. </a:t>
            </a:r>
          </a:p>
          <a:p>
            <a:pPr>
              <a:lnSpc>
                <a:spcPct val="120000"/>
              </a:lnSpc>
            </a:pPr>
            <a:r>
              <a:rPr lang="en-GB" sz="4800" dirty="0"/>
              <a:t>He identifies </a:t>
            </a:r>
            <a:r>
              <a:rPr lang="en-GB" sz="4800" b="1" dirty="0"/>
              <a:t>four main types of tourists</a:t>
            </a:r>
            <a:r>
              <a:rPr lang="en-GB" sz="4800" dirty="0"/>
              <a:t>:</a:t>
            </a:r>
          </a:p>
          <a:p>
            <a:pPr marL="0" indent="0">
              <a:lnSpc>
                <a:spcPct val="120000"/>
              </a:lnSpc>
              <a:buNone/>
            </a:pPr>
            <a:r>
              <a:rPr lang="en-GB" sz="4800" b="1" dirty="0"/>
              <a:t>The Organized Mass Tourist</a:t>
            </a:r>
            <a:endParaRPr lang="en-GB" sz="4800" dirty="0"/>
          </a:p>
          <a:p>
            <a:pPr marL="457200" lvl="1" indent="0">
              <a:lnSpc>
                <a:spcPct val="120000"/>
              </a:lnSpc>
              <a:buNone/>
            </a:pPr>
            <a:r>
              <a:rPr lang="en-GB" sz="4800" b="1" i="1" dirty="0"/>
              <a:t>Characteristics</a:t>
            </a:r>
            <a:r>
              <a:rPr lang="en-GB" sz="4800" b="1" dirty="0"/>
              <a:t>:</a:t>
            </a:r>
            <a:r>
              <a:rPr lang="en-GB" sz="4800" dirty="0"/>
              <a:t> Highly dependent on packaged tours, itineraries, and group travel. They prefer structured, predictable, and familiar experiences (e.g., sightseeing tours with guides).</a:t>
            </a:r>
          </a:p>
          <a:p>
            <a:pPr marL="457200" lvl="1" indent="0">
              <a:lnSpc>
                <a:spcPct val="120000"/>
              </a:lnSpc>
              <a:buNone/>
            </a:pPr>
            <a:r>
              <a:rPr lang="en-GB" sz="4800" b="1" i="1" dirty="0"/>
              <a:t>Behaviour</a:t>
            </a:r>
            <a:r>
              <a:rPr lang="en-GB" sz="4800" b="1" dirty="0"/>
              <a:t>: </a:t>
            </a:r>
            <a:r>
              <a:rPr lang="en-GB" sz="4800" dirty="0"/>
              <a:t>Seek comfort, safety, and minimal personal effort. : Example: Cruise ship tourists or visitors on package holidays.</a:t>
            </a:r>
          </a:p>
          <a:p>
            <a:pPr marL="0" indent="0">
              <a:lnSpc>
                <a:spcPct val="120000"/>
              </a:lnSpc>
              <a:buNone/>
            </a:pPr>
            <a:r>
              <a:rPr lang="en-GB" sz="4800" b="1" dirty="0"/>
              <a:t>The Individual Mass Tourist</a:t>
            </a:r>
            <a:endParaRPr lang="en-GB" sz="4800" dirty="0"/>
          </a:p>
          <a:p>
            <a:pPr marL="457200" lvl="1" indent="0">
              <a:lnSpc>
                <a:spcPct val="120000"/>
              </a:lnSpc>
              <a:buNone/>
            </a:pPr>
            <a:r>
              <a:rPr lang="en-GB" sz="4800" b="1" i="1" dirty="0"/>
              <a:t>Characteristics</a:t>
            </a:r>
            <a:r>
              <a:rPr lang="en-GB" sz="4800" b="1" dirty="0"/>
              <a:t>: </a:t>
            </a:r>
            <a:r>
              <a:rPr lang="en-GB" sz="4800" dirty="0"/>
              <a:t>Slightly more independent but still rely on pre-arranged services like organized transport and accommodation.</a:t>
            </a:r>
          </a:p>
          <a:p>
            <a:pPr marL="457200" lvl="1" indent="0">
              <a:lnSpc>
                <a:spcPct val="120000"/>
              </a:lnSpc>
              <a:buNone/>
            </a:pPr>
            <a:r>
              <a:rPr lang="en-GB" sz="4800" b="1" i="1" dirty="0"/>
              <a:t>Behaviour</a:t>
            </a:r>
            <a:r>
              <a:rPr lang="en-GB" sz="4800" b="1" dirty="0"/>
              <a:t>:</a:t>
            </a:r>
            <a:r>
              <a:rPr lang="en-GB" sz="4800" dirty="0"/>
              <a:t> While they explore individually, they often stick to mainstream tourist destinations and activities. : Example: Tourists using pre-planned tours but having some free time for personal exploration.</a:t>
            </a:r>
          </a:p>
          <a:p>
            <a:endParaRPr lang="en-GB" dirty="0"/>
          </a:p>
        </p:txBody>
      </p:sp>
    </p:spTree>
    <p:extLst>
      <p:ext uri="{BB962C8B-B14F-4D97-AF65-F5344CB8AC3E}">
        <p14:creationId xmlns:p14="http://schemas.microsoft.com/office/powerpoint/2010/main" val="3465117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011A7-DD89-3008-5A6A-E18C55440414}"/>
              </a:ext>
            </a:extLst>
          </p:cNvPr>
          <p:cNvSpPr>
            <a:spLocks noGrp="1"/>
          </p:cNvSpPr>
          <p:nvPr>
            <p:ph type="title"/>
          </p:nvPr>
        </p:nvSpPr>
        <p:spPr>
          <a:xfrm>
            <a:off x="62346" y="1"/>
            <a:ext cx="10515600" cy="681644"/>
          </a:xfrm>
        </p:spPr>
        <p:txBody>
          <a:bodyPr anchor="ctr">
            <a:normAutofit/>
          </a:bodyPr>
          <a:lstStyle/>
          <a:p>
            <a:r>
              <a:rPr lang="en-GB" sz="3600" b="1" dirty="0"/>
              <a:t>Cohen Typology </a:t>
            </a:r>
          </a:p>
        </p:txBody>
      </p:sp>
      <p:sp>
        <p:nvSpPr>
          <p:cNvPr id="3" name="Content Placeholder 2">
            <a:extLst>
              <a:ext uri="{FF2B5EF4-FFF2-40B4-BE49-F238E27FC236}">
                <a16:creationId xmlns:a16="http://schemas.microsoft.com/office/drawing/2014/main" id="{A5F37CC1-EF1F-9406-37D9-12EB99170775}"/>
              </a:ext>
            </a:extLst>
          </p:cNvPr>
          <p:cNvSpPr>
            <a:spLocks noGrp="1"/>
          </p:cNvSpPr>
          <p:nvPr>
            <p:ph sz="half" idx="1"/>
          </p:nvPr>
        </p:nvSpPr>
        <p:spPr>
          <a:xfrm>
            <a:off x="128846" y="681645"/>
            <a:ext cx="7468985" cy="5281353"/>
          </a:xfrm>
        </p:spPr>
        <p:txBody>
          <a:bodyPr>
            <a:normAutofit/>
          </a:bodyPr>
          <a:lstStyle/>
          <a:p>
            <a:pPr marL="0" indent="0">
              <a:lnSpc>
                <a:spcPct val="100000"/>
              </a:lnSpc>
              <a:buNone/>
            </a:pPr>
            <a:r>
              <a:rPr lang="en-GB" sz="1800" b="1" dirty="0"/>
              <a:t>The Explorer</a:t>
            </a:r>
            <a:endParaRPr lang="en-GB" sz="1800" dirty="0"/>
          </a:p>
          <a:p>
            <a:pPr marL="457200" lvl="1" indent="0">
              <a:lnSpc>
                <a:spcPct val="100000"/>
              </a:lnSpc>
              <a:buNone/>
            </a:pPr>
            <a:r>
              <a:rPr lang="en-GB" sz="1800" b="1" i="1" dirty="0"/>
              <a:t>Characteristics</a:t>
            </a:r>
            <a:r>
              <a:rPr lang="en-GB" sz="1800" dirty="0"/>
              <a:t>: More adventurous and independent. They seek novelty and unique cultural experiences but still want certain comforts (e.g., hotels or travel insurance).</a:t>
            </a:r>
          </a:p>
          <a:p>
            <a:pPr marL="457200" lvl="1" indent="0">
              <a:lnSpc>
                <a:spcPct val="100000"/>
              </a:lnSpc>
              <a:buNone/>
            </a:pPr>
            <a:r>
              <a:rPr lang="en-GB" sz="1800" b="1" i="1" dirty="0"/>
              <a:t>Behaviour</a:t>
            </a:r>
            <a:r>
              <a:rPr lang="en-GB" sz="1800" b="1" dirty="0"/>
              <a:t>:</a:t>
            </a:r>
            <a:r>
              <a:rPr lang="en-GB" sz="1800" dirty="0"/>
              <a:t> Visit off-the-beaten-track locations but often return to familiar comforts :Example: Backpackers who explore local culture but use tourist infrastructure like hostels.</a:t>
            </a:r>
          </a:p>
          <a:p>
            <a:pPr marL="0" indent="0">
              <a:lnSpc>
                <a:spcPct val="100000"/>
              </a:lnSpc>
              <a:buNone/>
            </a:pPr>
            <a:r>
              <a:rPr lang="en-GB" sz="1800" b="1" dirty="0"/>
              <a:t>The Drifter</a:t>
            </a:r>
            <a:endParaRPr lang="en-GB" sz="1800" dirty="0"/>
          </a:p>
          <a:p>
            <a:pPr marL="457200" lvl="1" indent="0">
              <a:lnSpc>
                <a:spcPct val="100000"/>
              </a:lnSpc>
              <a:buNone/>
            </a:pPr>
            <a:r>
              <a:rPr lang="en-GB" sz="1800" b="1" i="1" dirty="0"/>
              <a:t>Characteristics</a:t>
            </a:r>
            <a:r>
              <a:rPr lang="en-GB" sz="1800" b="1" dirty="0"/>
              <a:t>:</a:t>
            </a:r>
            <a:r>
              <a:rPr lang="en-GB" sz="1800" dirty="0"/>
              <a:t> Fully independent and seek total immersion in local cultures. They avoid mainstream tourism and prefer novelty and spontaneity.</a:t>
            </a:r>
          </a:p>
          <a:p>
            <a:pPr marL="457200" lvl="1" indent="0">
              <a:lnSpc>
                <a:spcPct val="100000"/>
              </a:lnSpc>
              <a:buNone/>
            </a:pPr>
            <a:r>
              <a:rPr lang="en-GB" sz="1800" b="1" i="1" dirty="0"/>
              <a:t>Behaviour</a:t>
            </a:r>
            <a:r>
              <a:rPr lang="en-GB" sz="1800" b="1" dirty="0"/>
              <a:t>: </a:t>
            </a:r>
            <a:r>
              <a:rPr lang="en-GB" sz="1800" dirty="0"/>
              <a:t>They reject structured tours, stay in local homes or inexpensive lodgings, and may travel with little pre-planning : Example: Long-term travellers living among locals.</a:t>
            </a:r>
          </a:p>
          <a:p>
            <a:pPr>
              <a:lnSpc>
                <a:spcPct val="100000"/>
              </a:lnSpc>
            </a:pPr>
            <a:r>
              <a:rPr lang="en-GB" sz="1800" b="1" dirty="0"/>
              <a:t>Cohen’s typology</a:t>
            </a:r>
            <a:r>
              <a:rPr lang="en-GB" sz="1800" dirty="0"/>
              <a:t> emphasises the </a:t>
            </a:r>
            <a:r>
              <a:rPr lang="en-GB" sz="1800" b="1" dirty="0"/>
              <a:t>continuum between familiarity and novelty</a:t>
            </a:r>
            <a:r>
              <a:rPr lang="en-GB" sz="1800" dirty="0"/>
              <a:t>, offering a broad understanding of </a:t>
            </a:r>
            <a:r>
              <a:rPr lang="en-GB" sz="1800" b="1" dirty="0"/>
              <a:t>tourist behaviour and motivations</a:t>
            </a:r>
            <a:r>
              <a:rPr lang="en-GB" sz="1800" dirty="0"/>
              <a:t>.</a:t>
            </a:r>
          </a:p>
          <a:p>
            <a:endParaRPr lang="en-GB" sz="1300" dirty="0"/>
          </a:p>
        </p:txBody>
      </p:sp>
      <p:pic>
        <p:nvPicPr>
          <p:cNvPr id="4" name="Picture 3">
            <a:extLst>
              <a:ext uri="{FF2B5EF4-FFF2-40B4-BE49-F238E27FC236}">
                <a16:creationId xmlns:a16="http://schemas.microsoft.com/office/drawing/2014/main" id="{7DCAB028-79F3-337D-893F-313075B01F28}"/>
              </a:ext>
            </a:extLst>
          </p:cNvPr>
          <p:cNvPicPr>
            <a:picLocks noChangeAspect="1"/>
          </p:cNvPicPr>
          <p:nvPr/>
        </p:nvPicPr>
        <p:blipFill>
          <a:blip r:embed="rId2"/>
          <a:stretch>
            <a:fillRect/>
          </a:stretch>
        </p:blipFill>
        <p:spPr>
          <a:xfrm>
            <a:off x="7547955" y="2446685"/>
            <a:ext cx="4565074" cy="2346070"/>
          </a:xfrm>
          <a:prstGeom prst="rect">
            <a:avLst/>
          </a:prstGeom>
          <a:noFill/>
        </p:spPr>
      </p:pic>
    </p:spTree>
    <p:extLst>
      <p:ext uri="{BB962C8B-B14F-4D97-AF65-F5344CB8AC3E}">
        <p14:creationId xmlns:p14="http://schemas.microsoft.com/office/powerpoint/2010/main" val="40549507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8B078-7082-6C0A-60EE-95623A263DE1}"/>
              </a:ext>
            </a:extLst>
          </p:cNvPr>
          <p:cNvSpPr>
            <a:spLocks noGrp="1"/>
          </p:cNvSpPr>
          <p:nvPr>
            <p:ph type="title"/>
          </p:nvPr>
        </p:nvSpPr>
        <p:spPr>
          <a:xfrm>
            <a:off x="45720" y="1"/>
            <a:ext cx="10515600" cy="1274618"/>
          </a:xfrm>
        </p:spPr>
        <p:txBody>
          <a:bodyPr>
            <a:normAutofit fontScale="90000"/>
          </a:bodyPr>
          <a:lstStyle/>
          <a:p>
            <a:r>
              <a:rPr lang="en-GB" b="1" dirty="0" err="1"/>
              <a:t>Plog’s</a:t>
            </a:r>
            <a:r>
              <a:rPr lang="en-GB" b="1" dirty="0"/>
              <a:t> Tourism Typology</a:t>
            </a:r>
            <a:br>
              <a:rPr lang="en-GB" b="1" dirty="0"/>
            </a:br>
            <a:endParaRPr lang="en-GB" dirty="0"/>
          </a:p>
        </p:txBody>
      </p:sp>
      <p:sp>
        <p:nvSpPr>
          <p:cNvPr id="3" name="Content Placeholder 2">
            <a:extLst>
              <a:ext uri="{FF2B5EF4-FFF2-40B4-BE49-F238E27FC236}">
                <a16:creationId xmlns:a16="http://schemas.microsoft.com/office/drawing/2014/main" id="{0C4A3934-0B1F-00BD-9303-9C70A9D6A9C7}"/>
              </a:ext>
            </a:extLst>
          </p:cNvPr>
          <p:cNvSpPr>
            <a:spLocks noGrp="1"/>
          </p:cNvSpPr>
          <p:nvPr>
            <p:ph idx="1"/>
          </p:nvPr>
        </p:nvSpPr>
        <p:spPr>
          <a:xfrm>
            <a:off x="171796" y="786938"/>
            <a:ext cx="11182004" cy="5248102"/>
          </a:xfrm>
        </p:spPr>
        <p:txBody>
          <a:bodyPr>
            <a:normAutofit fontScale="85000" lnSpcReduction="20000"/>
          </a:bodyPr>
          <a:lstStyle/>
          <a:p>
            <a:pPr>
              <a:lnSpc>
                <a:spcPct val="120000"/>
              </a:lnSpc>
            </a:pPr>
            <a:r>
              <a:rPr lang="en-GB" dirty="0" err="1"/>
              <a:t>Plog</a:t>
            </a:r>
            <a:r>
              <a:rPr lang="en-GB" dirty="0"/>
              <a:t> (1974) created a </a:t>
            </a:r>
            <a:r>
              <a:rPr lang="en-GB" b="1" dirty="0"/>
              <a:t>psychographic model </a:t>
            </a:r>
            <a:r>
              <a:rPr lang="en-GB" dirty="0"/>
              <a:t>based on </a:t>
            </a:r>
            <a:r>
              <a:rPr lang="en-GB" b="1" dirty="0"/>
              <a:t>tourist personalities</a:t>
            </a:r>
            <a:r>
              <a:rPr lang="en-GB" dirty="0"/>
              <a:t> and their </a:t>
            </a:r>
            <a:r>
              <a:rPr lang="en-GB" b="1" dirty="0"/>
              <a:t>preference </a:t>
            </a:r>
            <a:r>
              <a:rPr lang="en-GB" dirty="0"/>
              <a:t>for certain destinations.</a:t>
            </a:r>
          </a:p>
          <a:p>
            <a:pPr marL="0" indent="0">
              <a:lnSpc>
                <a:spcPct val="120000"/>
              </a:lnSpc>
              <a:buNone/>
            </a:pPr>
            <a:r>
              <a:rPr lang="en-GB" dirty="0"/>
              <a:t> He divides tourists into three main types along a spectrum:</a:t>
            </a:r>
          </a:p>
          <a:p>
            <a:pPr marL="0" indent="0">
              <a:lnSpc>
                <a:spcPct val="120000"/>
              </a:lnSpc>
              <a:buNone/>
            </a:pPr>
            <a:r>
              <a:rPr lang="en-GB" b="1" dirty="0" err="1"/>
              <a:t>Allocentrics</a:t>
            </a:r>
            <a:r>
              <a:rPr lang="en-GB" b="1" dirty="0"/>
              <a:t> (Venturers)</a:t>
            </a:r>
            <a:endParaRPr lang="en-GB" dirty="0"/>
          </a:p>
          <a:p>
            <a:pPr marL="457200" lvl="1" indent="0">
              <a:lnSpc>
                <a:spcPct val="120000"/>
              </a:lnSpc>
              <a:buNone/>
            </a:pPr>
            <a:r>
              <a:rPr lang="en-GB" b="1" i="1" dirty="0"/>
              <a:t>Characteristics</a:t>
            </a:r>
            <a:r>
              <a:rPr lang="en-GB" b="1" dirty="0"/>
              <a:t>: </a:t>
            </a:r>
            <a:r>
              <a:rPr lang="en-GB" dirty="0"/>
              <a:t>Adventurous, independent, and novelty-seeking.</a:t>
            </a:r>
          </a:p>
          <a:p>
            <a:pPr marL="457200" lvl="1" indent="0">
              <a:lnSpc>
                <a:spcPct val="120000"/>
              </a:lnSpc>
              <a:buNone/>
            </a:pPr>
            <a:r>
              <a:rPr lang="en-GB" b="1" i="1" dirty="0"/>
              <a:t>Behaviour</a:t>
            </a:r>
            <a:r>
              <a:rPr lang="en-GB" b="1" dirty="0"/>
              <a:t>: </a:t>
            </a:r>
            <a:r>
              <a:rPr lang="en-GB" dirty="0"/>
              <a:t>Prefer undiscovered or less commercialized destinations. </a:t>
            </a:r>
            <a:r>
              <a:rPr lang="en-GB" dirty="0" err="1"/>
              <a:t>Allocentrics</a:t>
            </a:r>
            <a:r>
              <a:rPr lang="en-GB" dirty="0"/>
              <a:t> enjoy challenging experiences, cultural immersion, and off-the-beaten-track travel : Example: Tourists who travel to remote or developing countries.</a:t>
            </a:r>
          </a:p>
          <a:p>
            <a:pPr marL="0" indent="0">
              <a:lnSpc>
                <a:spcPct val="120000"/>
              </a:lnSpc>
              <a:buNone/>
            </a:pPr>
            <a:r>
              <a:rPr lang="en-GB" b="1" dirty="0"/>
              <a:t>Mid-</a:t>
            </a:r>
            <a:r>
              <a:rPr lang="en-GB" b="1" dirty="0" err="1"/>
              <a:t>Centrics</a:t>
            </a:r>
            <a:endParaRPr lang="en-GB" dirty="0"/>
          </a:p>
          <a:p>
            <a:pPr marL="742950" lvl="1" indent="-285750">
              <a:lnSpc>
                <a:spcPct val="120000"/>
              </a:lnSpc>
              <a:buFont typeface="+mj-lt"/>
              <a:buAutoNum type="arabicPeriod"/>
            </a:pPr>
            <a:r>
              <a:rPr lang="en-GB" b="1" i="1" dirty="0"/>
              <a:t>Characteristics</a:t>
            </a:r>
            <a:r>
              <a:rPr lang="en-GB" b="1" dirty="0"/>
              <a:t>: </a:t>
            </a:r>
            <a:r>
              <a:rPr lang="en-GB" dirty="0"/>
              <a:t>Represent the majority of </a:t>
            </a:r>
            <a:r>
              <a:rPr lang="en-GB" dirty="0" err="1"/>
              <a:t>travelers</a:t>
            </a:r>
            <a:r>
              <a:rPr lang="en-GB" dirty="0"/>
              <a:t> and fall in between the two extremes.</a:t>
            </a:r>
          </a:p>
          <a:p>
            <a:pPr marL="742950" lvl="1" indent="-285750">
              <a:lnSpc>
                <a:spcPct val="120000"/>
              </a:lnSpc>
              <a:buFont typeface="+mj-lt"/>
              <a:buAutoNum type="arabicPeriod"/>
            </a:pPr>
            <a:r>
              <a:rPr lang="en-GB" b="1" i="1" dirty="0"/>
              <a:t>Behaviour</a:t>
            </a:r>
            <a:r>
              <a:rPr lang="en-GB" b="1" dirty="0"/>
              <a:t>:</a:t>
            </a:r>
            <a:r>
              <a:rPr lang="en-GB" dirty="0"/>
              <a:t> They enjoy moderately developed destinations with some comforts but still seek novelty and exploration : Example: Tourists visiting popular yet still culturally significant destinations like Thailand or Italy.</a:t>
            </a:r>
          </a:p>
          <a:p>
            <a:endParaRPr lang="en-GB" b="1" dirty="0"/>
          </a:p>
        </p:txBody>
      </p:sp>
    </p:spTree>
    <p:extLst>
      <p:ext uri="{BB962C8B-B14F-4D97-AF65-F5344CB8AC3E}">
        <p14:creationId xmlns:p14="http://schemas.microsoft.com/office/powerpoint/2010/main" val="23788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AB34D-6170-7CB8-8320-E04B462710BA}"/>
              </a:ext>
            </a:extLst>
          </p:cNvPr>
          <p:cNvSpPr>
            <a:spLocks noGrp="1"/>
          </p:cNvSpPr>
          <p:nvPr>
            <p:ph type="title"/>
          </p:nvPr>
        </p:nvSpPr>
        <p:spPr>
          <a:xfrm>
            <a:off x="0" y="0"/>
            <a:ext cx="10515600" cy="1325563"/>
          </a:xfrm>
        </p:spPr>
        <p:txBody>
          <a:bodyPr/>
          <a:lstStyle/>
          <a:p>
            <a:r>
              <a:rPr lang="en-GB" dirty="0" err="1"/>
              <a:t>Plog</a:t>
            </a:r>
            <a:r>
              <a:rPr lang="en-GB" dirty="0"/>
              <a:t> Typology </a:t>
            </a:r>
          </a:p>
        </p:txBody>
      </p:sp>
      <p:sp>
        <p:nvSpPr>
          <p:cNvPr id="3" name="Content Placeholder 2">
            <a:extLst>
              <a:ext uri="{FF2B5EF4-FFF2-40B4-BE49-F238E27FC236}">
                <a16:creationId xmlns:a16="http://schemas.microsoft.com/office/drawing/2014/main" id="{79E3B0A3-47BA-80BD-B310-89DF59129CC0}"/>
              </a:ext>
            </a:extLst>
          </p:cNvPr>
          <p:cNvSpPr>
            <a:spLocks noGrp="1"/>
          </p:cNvSpPr>
          <p:nvPr>
            <p:ph idx="1"/>
          </p:nvPr>
        </p:nvSpPr>
        <p:spPr>
          <a:xfrm>
            <a:off x="106680" y="1138441"/>
            <a:ext cx="10515600" cy="4730344"/>
          </a:xfrm>
        </p:spPr>
        <p:txBody>
          <a:bodyPr>
            <a:normAutofit fontScale="62500" lnSpcReduction="20000"/>
          </a:bodyPr>
          <a:lstStyle/>
          <a:p>
            <a:pPr marL="0" indent="0">
              <a:lnSpc>
                <a:spcPct val="120000"/>
              </a:lnSpc>
              <a:buNone/>
            </a:pPr>
            <a:r>
              <a:rPr lang="en-GB" sz="3600" b="1" dirty="0" err="1"/>
              <a:t>Psychocentrics</a:t>
            </a:r>
            <a:r>
              <a:rPr lang="en-GB" sz="3600" b="1" dirty="0"/>
              <a:t> (</a:t>
            </a:r>
            <a:r>
              <a:rPr lang="en-GB" sz="3600" b="1" dirty="0" err="1"/>
              <a:t>Dependables</a:t>
            </a:r>
            <a:r>
              <a:rPr lang="en-GB" sz="3600" b="1" dirty="0"/>
              <a:t>)</a:t>
            </a:r>
            <a:endParaRPr lang="en-GB" sz="3600" dirty="0"/>
          </a:p>
          <a:p>
            <a:pPr marL="457200" lvl="1" indent="0">
              <a:lnSpc>
                <a:spcPct val="120000"/>
              </a:lnSpc>
              <a:buNone/>
            </a:pPr>
            <a:r>
              <a:rPr lang="en-GB" sz="2900" b="1" i="1" dirty="0"/>
              <a:t>Characteristics</a:t>
            </a:r>
            <a:r>
              <a:rPr lang="en-GB" sz="2900" b="1" dirty="0"/>
              <a:t>:</a:t>
            </a:r>
            <a:r>
              <a:rPr lang="en-GB" sz="2900" dirty="0"/>
              <a:t> Cautious, conservative, and comfort-seeking.</a:t>
            </a:r>
          </a:p>
          <a:p>
            <a:pPr marL="742950" lvl="1" indent="-285750">
              <a:lnSpc>
                <a:spcPct val="120000"/>
              </a:lnSpc>
              <a:buFont typeface="+mj-lt"/>
              <a:buAutoNum type="arabicPeriod"/>
            </a:pPr>
            <a:r>
              <a:rPr lang="en-GB" sz="2900" i="1" dirty="0"/>
              <a:t>Behaviour</a:t>
            </a:r>
            <a:r>
              <a:rPr lang="en-GB" sz="2900" dirty="0"/>
              <a:t>: Prefer highly developed, familiar, and predictable destinations with organized tours and facilities : Example: Visitors to all-inclusive resorts in Spain or Florida.</a:t>
            </a:r>
          </a:p>
          <a:p>
            <a:pPr>
              <a:lnSpc>
                <a:spcPct val="120000"/>
              </a:lnSpc>
            </a:pPr>
            <a:r>
              <a:rPr lang="en-GB" sz="3600" b="1" dirty="0" err="1"/>
              <a:t>Plog’s</a:t>
            </a:r>
            <a:r>
              <a:rPr lang="en-GB" sz="3600" b="1" dirty="0"/>
              <a:t> model</a:t>
            </a:r>
            <a:r>
              <a:rPr lang="en-GB" sz="3600" dirty="0"/>
              <a:t> also </a:t>
            </a:r>
            <a:r>
              <a:rPr lang="en-GB" sz="3600" b="1" dirty="0"/>
              <a:t>aligns destinations with the preferences </a:t>
            </a:r>
            <a:r>
              <a:rPr lang="en-GB" sz="3600" dirty="0"/>
              <a:t>of these tourists. For example:</a:t>
            </a:r>
          </a:p>
          <a:p>
            <a:pPr>
              <a:lnSpc>
                <a:spcPct val="120000"/>
              </a:lnSpc>
              <a:buFont typeface="Arial" panose="020B0604020202020204" pitchFamily="34" charset="0"/>
              <a:buChar char="•"/>
            </a:pPr>
            <a:r>
              <a:rPr lang="en-GB" sz="3600" dirty="0"/>
              <a:t>New, exotic destinations attract </a:t>
            </a:r>
            <a:r>
              <a:rPr lang="en-GB" sz="3600" b="1" dirty="0" err="1"/>
              <a:t>allocentrics</a:t>
            </a:r>
            <a:r>
              <a:rPr lang="en-GB" sz="3600" dirty="0"/>
              <a:t>.</a:t>
            </a:r>
          </a:p>
          <a:p>
            <a:pPr>
              <a:lnSpc>
                <a:spcPct val="120000"/>
              </a:lnSpc>
              <a:buFont typeface="Arial" panose="020B0604020202020204" pitchFamily="34" charset="0"/>
              <a:buChar char="•"/>
            </a:pPr>
            <a:r>
              <a:rPr lang="en-GB" sz="3600" dirty="0"/>
              <a:t>As a destination becomes popular, </a:t>
            </a:r>
            <a:r>
              <a:rPr lang="en-GB" sz="3600" b="1" dirty="0"/>
              <a:t>mid-</a:t>
            </a:r>
            <a:r>
              <a:rPr lang="en-GB" sz="3600" b="1" dirty="0" err="1"/>
              <a:t>centrics</a:t>
            </a:r>
            <a:r>
              <a:rPr lang="en-GB" sz="3600" dirty="0"/>
              <a:t> follow.</a:t>
            </a:r>
          </a:p>
          <a:p>
            <a:pPr>
              <a:lnSpc>
                <a:spcPct val="120000"/>
              </a:lnSpc>
              <a:buFont typeface="Arial" panose="020B0604020202020204" pitchFamily="34" charset="0"/>
              <a:buChar char="•"/>
            </a:pPr>
            <a:r>
              <a:rPr lang="en-GB" sz="3600" dirty="0"/>
              <a:t>Finally, when a destination is highly commercialized, </a:t>
            </a:r>
            <a:r>
              <a:rPr lang="en-GB" sz="3600" b="1" dirty="0" err="1"/>
              <a:t>psychocentrics</a:t>
            </a:r>
            <a:r>
              <a:rPr lang="en-GB" sz="3600" dirty="0"/>
              <a:t> dominate.</a:t>
            </a:r>
          </a:p>
          <a:p>
            <a:pPr>
              <a:lnSpc>
                <a:spcPct val="120000"/>
              </a:lnSpc>
            </a:pPr>
            <a:r>
              <a:rPr lang="en-GB" sz="3600" dirty="0" err="1"/>
              <a:t>Plog’s</a:t>
            </a:r>
            <a:r>
              <a:rPr lang="en-GB" sz="3600" dirty="0"/>
              <a:t> model highlights how </a:t>
            </a:r>
            <a:r>
              <a:rPr lang="en-GB" sz="3600" b="1" dirty="0"/>
              <a:t>tourist preferences impact destination development and life cycles</a:t>
            </a:r>
            <a:r>
              <a:rPr lang="en-GB" sz="3600" dirty="0"/>
              <a:t>.</a:t>
            </a:r>
          </a:p>
          <a:p>
            <a:endParaRPr lang="en-GB" dirty="0"/>
          </a:p>
        </p:txBody>
      </p:sp>
    </p:spTree>
    <p:extLst>
      <p:ext uri="{BB962C8B-B14F-4D97-AF65-F5344CB8AC3E}">
        <p14:creationId xmlns:p14="http://schemas.microsoft.com/office/powerpoint/2010/main" val="20949842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E3BE5-699C-7913-5B94-CF6B15D5BBFF}"/>
              </a:ext>
            </a:extLst>
          </p:cNvPr>
          <p:cNvSpPr>
            <a:spLocks noGrp="1"/>
          </p:cNvSpPr>
          <p:nvPr>
            <p:ph type="title"/>
          </p:nvPr>
        </p:nvSpPr>
        <p:spPr>
          <a:xfrm>
            <a:off x="234142" y="0"/>
            <a:ext cx="10515600" cy="1325563"/>
          </a:xfrm>
        </p:spPr>
        <p:txBody>
          <a:bodyPr/>
          <a:lstStyle/>
          <a:p>
            <a:r>
              <a:rPr lang="en-GB" b="1" dirty="0"/>
              <a:t>Comparison/ relevance  of Cohen and Plog</a:t>
            </a:r>
            <a:br>
              <a:rPr lang="en-GB" b="1" dirty="0"/>
            </a:br>
            <a:endParaRPr lang="en-GB" dirty="0"/>
          </a:p>
        </p:txBody>
      </p:sp>
      <p:sp>
        <p:nvSpPr>
          <p:cNvPr id="3" name="Content Placeholder 2">
            <a:extLst>
              <a:ext uri="{FF2B5EF4-FFF2-40B4-BE49-F238E27FC236}">
                <a16:creationId xmlns:a16="http://schemas.microsoft.com/office/drawing/2014/main" id="{B0799560-49E6-1F42-60BC-DEB087F1406D}"/>
              </a:ext>
            </a:extLst>
          </p:cNvPr>
          <p:cNvSpPr>
            <a:spLocks noGrp="1"/>
          </p:cNvSpPr>
          <p:nvPr>
            <p:ph idx="1"/>
          </p:nvPr>
        </p:nvSpPr>
        <p:spPr>
          <a:xfrm>
            <a:off x="838200" y="1180408"/>
            <a:ext cx="10515600" cy="4799214"/>
          </a:xfrm>
        </p:spPr>
        <p:txBody>
          <a:bodyPr>
            <a:normAutofit fontScale="85000" lnSpcReduction="10000"/>
          </a:bodyPr>
          <a:lstStyle/>
          <a:p>
            <a:pPr>
              <a:lnSpc>
                <a:spcPct val="120000"/>
              </a:lnSpc>
              <a:buFont typeface="Arial" panose="020B0604020202020204" pitchFamily="34" charset="0"/>
              <a:buChar char="•"/>
            </a:pPr>
            <a:r>
              <a:rPr lang="en-GB" b="1" dirty="0"/>
              <a:t>Cohen</a:t>
            </a:r>
            <a:r>
              <a:rPr lang="en-GB" dirty="0"/>
              <a:t> focuses on </a:t>
            </a:r>
            <a:r>
              <a:rPr lang="en-GB" b="1" dirty="0"/>
              <a:t>tourist behaviour</a:t>
            </a:r>
            <a:r>
              <a:rPr lang="en-GB" dirty="0"/>
              <a:t> and their quest for novelty or familiarity.</a:t>
            </a:r>
          </a:p>
          <a:p>
            <a:pPr>
              <a:lnSpc>
                <a:spcPct val="120000"/>
              </a:lnSpc>
              <a:buFont typeface="Arial" panose="020B0604020202020204" pitchFamily="34" charset="0"/>
              <a:buChar char="•"/>
            </a:pPr>
            <a:r>
              <a:rPr lang="en-GB" b="1" dirty="0"/>
              <a:t>Plog</a:t>
            </a:r>
            <a:r>
              <a:rPr lang="en-GB" dirty="0"/>
              <a:t> focuses on </a:t>
            </a:r>
            <a:r>
              <a:rPr lang="en-GB" b="1" dirty="0"/>
              <a:t>tourist personalities</a:t>
            </a:r>
            <a:r>
              <a:rPr lang="en-GB" dirty="0"/>
              <a:t> and aligns them with destination preferences.</a:t>
            </a:r>
          </a:p>
          <a:p>
            <a:pPr>
              <a:lnSpc>
                <a:spcPct val="120000"/>
              </a:lnSpc>
            </a:pPr>
            <a:r>
              <a:rPr lang="en-GB" dirty="0"/>
              <a:t>Both theories remain widely used in tourism studies to analyse markets, tailor marketing strategies, and predict trends.</a:t>
            </a:r>
          </a:p>
          <a:p>
            <a:pPr marL="0" marR="0" lvl="0" indent="0" algn="l" defTabSz="914400" rtl="0" eaLnBrk="0" fontAlgn="base" latinLnBrk="0" hangingPunct="0">
              <a:lnSpc>
                <a:spcPct val="12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rPr>
              <a:t>Cohen’s and Plog’s models provide foundational frameworks for understanding tourist behavior and segmentation.</a:t>
            </a:r>
          </a:p>
          <a:p>
            <a:pPr marL="0" marR="0" lvl="0" indent="0" algn="l" defTabSz="914400" rtl="0" eaLnBrk="0" fontAlgn="base" latinLnBrk="0" hangingPunct="0">
              <a:lnSpc>
                <a:spcPct val="12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rPr>
              <a:t>Modern tourism studies note that tourists' motivations and behaviors are dynamic. For instance, even allocentric travelers may engage in psychocentric travel depending on life circumstances like age, health, or budget constraints </a:t>
            </a:r>
          </a:p>
          <a:p>
            <a:endParaRPr lang="en-GB" dirty="0"/>
          </a:p>
          <a:p>
            <a:endParaRPr lang="en-GB" dirty="0"/>
          </a:p>
        </p:txBody>
      </p:sp>
    </p:spTree>
    <p:extLst>
      <p:ext uri="{BB962C8B-B14F-4D97-AF65-F5344CB8AC3E}">
        <p14:creationId xmlns:p14="http://schemas.microsoft.com/office/powerpoint/2010/main" val="3656260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368C-ADE5-BC28-8C61-3D170F798116}"/>
              </a:ext>
            </a:extLst>
          </p:cNvPr>
          <p:cNvSpPr>
            <a:spLocks noGrp="1"/>
          </p:cNvSpPr>
          <p:nvPr>
            <p:ph type="title"/>
          </p:nvPr>
        </p:nvSpPr>
        <p:spPr>
          <a:xfrm>
            <a:off x="92094" y="18255"/>
            <a:ext cx="10515600" cy="1325563"/>
          </a:xfrm>
        </p:spPr>
        <p:txBody>
          <a:bodyPr/>
          <a:lstStyle/>
          <a:p>
            <a:r>
              <a:rPr lang="en-GB"/>
              <a:t>Niche tourism</a:t>
            </a:r>
          </a:p>
        </p:txBody>
      </p:sp>
      <p:sp>
        <p:nvSpPr>
          <p:cNvPr id="3" name="Content Placeholder 2">
            <a:extLst>
              <a:ext uri="{FF2B5EF4-FFF2-40B4-BE49-F238E27FC236}">
                <a16:creationId xmlns:a16="http://schemas.microsoft.com/office/drawing/2014/main" id="{A9036DF0-7E9C-B333-3301-3EBADCDAB57D}"/>
              </a:ext>
            </a:extLst>
          </p:cNvPr>
          <p:cNvSpPr>
            <a:spLocks noGrp="1"/>
          </p:cNvSpPr>
          <p:nvPr>
            <p:ph idx="1"/>
          </p:nvPr>
        </p:nvSpPr>
        <p:spPr>
          <a:xfrm>
            <a:off x="265999" y="1064362"/>
            <a:ext cx="10515600" cy="4351338"/>
          </a:xfrm>
        </p:spPr>
        <p:txBody>
          <a:bodyPr>
            <a:normAutofit fontScale="92500" lnSpcReduction="20000"/>
          </a:bodyPr>
          <a:lstStyle/>
          <a:p>
            <a:r>
              <a:rPr lang="en-GB">
                <a:hlinkClick r:id="rId3"/>
              </a:rPr>
              <a:t>https://www.trendhunter.com/slideshow/niche-tourism</a:t>
            </a:r>
            <a:endParaRPr lang="en-GB"/>
          </a:p>
          <a:p>
            <a:endParaRPr lang="en-GB">
              <a:hlinkClick r:id="rId4"/>
            </a:endParaRPr>
          </a:p>
          <a:p>
            <a:endParaRPr lang="en-GB">
              <a:hlinkClick r:id="rId4"/>
            </a:endParaRPr>
          </a:p>
          <a:p>
            <a:endParaRPr lang="en-GB">
              <a:hlinkClick r:id="rId4"/>
            </a:endParaRPr>
          </a:p>
          <a:p>
            <a:endParaRPr lang="en-GB">
              <a:hlinkClick r:id="rId4"/>
            </a:endParaRPr>
          </a:p>
          <a:p>
            <a:endParaRPr lang="en-GB">
              <a:hlinkClick r:id="rId4"/>
            </a:endParaRPr>
          </a:p>
          <a:p>
            <a:endParaRPr lang="en-GB">
              <a:hlinkClick r:id="rId4"/>
            </a:endParaRPr>
          </a:p>
          <a:p>
            <a:endParaRPr lang="en-GB">
              <a:hlinkClick r:id="rId4"/>
            </a:endParaRPr>
          </a:p>
          <a:p>
            <a:endParaRPr lang="en-GB">
              <a:hlinkClick r:id="rId4"/>
            </a:endParaRPr>
          </a:p>
          <a:p>
            <a:r>
              <a:rPr lang="en-GB">
                <a:hlinkClick r:id="rId4"/>
              </a:rPr>
              <a:t>https://tourismteacher.com/humix/video/6688e708f4a501558eb5d4a929dad33f661c22598a20cb89f0aecaa3c3f2a90f</a:t>
            </a:r>
            <a:endParaRPr lang="en-GB"/>
          </a:p>
          <a:p>
            <a:endParaRPr lang="en-GB"/>
          </a:p>
        </p:txBody>
      </p:sp>
      <p:pic>
        <p:nvPicPr>
          <p:cNvPr id="4" name="Online Media 3" title="Niche tourism: The Future Of Travel">
            <a:hlinkClick r:id="" action="ppaction://media"/>
            <a:extLst>
              <a:ext uri="{FF2B5EF4-FFF2-40B4-BE49-F238E27FC236}">
                <a16:creationId xmlns:a16="http://schemas.microsoft.com/office/drawing/2014/main" id="{EA8FA512-CA7A-58E8-EAF9-8F08BA05158E}"/>
              </a:ext>
            </a:extLst>
          </p:cNvPr>
          <p:cNvPicPr>
            <a:picLocks noRot="1" noChangeAspect="1"/>
          </p:cNvPicPr>
          <p:nvPr>
            <a:videoFile r:link="rId1"/>
          </p:nvPr>
        </p:nvPicPr>
        <p:blipFill>
          <a:blip r:embed="rId5"/>
          <a:stretch>
            <a:fillRect/>
          </a:stretch>
        </p:blipFill>
        <p:spPr>
          <a:xfrm>
            <a:off x="3241730" y="1542855"/>
            <a:ext cx="5494337" cy="3104300"/>
          </a:xfrm>
          <a:prstGeom prst="rect">
            <a:avLst/>
          </a:prstGeom>
        </p:spPr>
      </p:pic>
    </p:spTree>
    <p:extLst>
      <p:ext uri="{BB962C8B-B14F-4D97-AF65-F5344CB8AC3E}">
        <p14:creationId xmlns:p14="http://schemas.microsoft.com/office/powerpoint/2010/main" val="391805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5C800-3B19-BE50-F7E2-E2C2D1FE8D62}"/>
              </a:ext>
            </a:extLst>
          </p:cNvPr>
          <p:cNvSpPr>
            <a:spLocks noGrp="1"/>
          </p:cNvSpPr>
          <p:nvPr>
            <p:ph type="title"/>
          </p:nvPr>
        </p:nvSpPr>
        <p:spPr>
          <a:xfrm>
            <a:off x="0" y="99654"/>
            <a:ext cx="10515600" cy="1325563"/>
          </a:xfrm>
        </p:spPr>
        <p:txBody>
          <a:bodyPr anchor="ctr">
            <a:normAutofit/>
          </a:bodyPr>
          <a:lstStyle/>
          <a:p>
            <a:r>
              <a:rPr lang="en-GB" b="1"/>
              <a:t>Heritage and Cultural Tourism</a:t>
            </a:r>
            <a:r>
              <a:rPr lang="en-GB"/>
              <a:t>: </a:t>
            </a:r>
          </a:p>
        </p:txBody>
      </p:sp>
      <p:sp>
        <p:nvSpPr>
          <p:cNvPr id="3" name="Content Placeholder 2">
            <a:extLst>
              <a:ext uri="{FF2B5EF4-FFF2-40B4-BE49-F238E27FC236}">
                <a16:creationId xmlns:a16="http://schemas.microsoft.com/office/drawing/2014/main" id="{B0899E33-9750-3994-9B42-ADFCE3A7FE62}"/>
              </a:ext>
            </a:extLst>
          </p:cNvPr>
          <p:cNvSpPr>
            <a:spLocks noGrp="1"/>
          </p:cNvSpPr>
          <p:nvPr>
            <p:ph sz="half" idx="1"/>
          </p:nvPr>
        </p:nvSpPr>
        <p:spPr>
          <a:xfrm>
            <a:off x="152399" y="1125077"/>
            <a:ext cx="7715865" cy="4351338"/>
          </a:xfrm>
        </p:spPr>
        <p:txBody>
          <a:bodyPr>
            <a:normAutofit lnSpcReduction="10000"/>
          </a:bodyPr>
          <a:lstStyle/>
          <a:p>
            <a:pPr>
              <a:lnSpc>
                <a:spcPct val="100000"/>
              </a:lnSpc>
            </a:pPr>
            <a:r>
              <a:rPr lang="en-GB" sz="2400"/>
              <a:t>Essentially directed towards history and culture, this type of tourism is </a:t>
            </a:r>
            <a:r>
              <a:rPr lang="en-GB" sz="2400" b="1"/>
              <a:t>more traditional and occurs typically </a:t>
            </a:r>
            <a:r>
              <a:rPr lang="en-GB" sz="2400"/>
              <a:t>in urban areas with a distinct area of interest, such as museums and theatres. </a:t>
            </a:r>
          </a:p>
          <a:p>
            <a:pPr>
              <a:lnSpc>
                <a:spcPct val="100000"/>
              </a:lnSpc>
            </a:pPr>
            <a:r>
              <a:rPr lang="en-GB" sz="2400"/>
              <a:t>This aspect of tourism also brings diverse traditions of native communities through witnessing of rituals, customs, and their values and way of living.</a:t>
            </a:r>
          </a:p>
          <a:p>
            <a:pPr>
              <a:lnSpc>
                <a:spcPct val="100000"/>
              </a:lnSpc>
            </a:pPr>
            <a:r>
              <a:rPr lang="en-GB" sz="2400"/>
              <a:t>Owing to its diversity, India is symbolized by its </a:t>
            </a:r>
            <a:r>
              <a:rPr lang="en-GB" sz="2400" b="1"/>
              <a:t>heritage value</a:t>
            </a:r>
            <a:r>
              <a:rPr lang="en-GB" sz="2400"/>
              <a:t>. All the captivating monuments and heritage sites in the country depict their story while keeping the visitors fascinated.</a:t>
            </a:r>
          </a:p>
        </p:txBody>
      </p:sp>
      <p:pic>
        <p:nvPicPr>
          <p:cNvPr id="5" name="Picture 4" descr="A picture containing building, outdoor, mosque, place of worship&#10;&#10;Description automatically generated">
            <a:extLst>
              <a:ext uri="{FF2B5EF4-FFF2-40B4-BE49-F238E27FC236}">
                <a16:creationId xmlns:a16="http://schemas.microsoft.com/office/drawing/2014/main" id="{EB1EB12E-722B-1174-814B-9C6BBFCCAE14}"/>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054" r="7459" b="-1"/>
          <a:stretch/>
        </p:blipFill>
        <p:spPr>
          <a:xfrm>
            <a:off x="8214852" y="1253331"/>
            <a:ext cx="3810000" cy="3199513"/>
          </a:xfrm>
          <a:prstGeom prst="rect">
            <a:avLst/>
          </a:prstGeom>
          <a:noFill/>
        </p:spPr>
      </p:pic>
    </p:spTree>
    <p:extLst>
      <p:ext uri="{BB962C8B-B14F-4D97-AF65-F5344CB8AC3E}">
        <p14:creationId xmlns:p14="http://schemas.microsoft.com/office/powerpoint/2010/main" val="957530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89865-7473-C8C9-8410-ED744D4FFF98}"/>
              </a:ext>
            </a:extLst>
          </p:cNvPr>
          <p:cNvSpPr>
            <a:spLocks noGrp="1"/>
          </p:cNvSpPr>
          <p:nvPr>
            <p:ph type="title"/>
          </p:nvPr>
        </p:nvSpPr>
        <p:spPr>
          <a:xfrm>
            <a:off x="127820" y="18256"/>
            <a:ext cx="10515600" cy="710408"/>
          </a:xfrm>
        </p:spPr>
        <p:txBody>
          <a:bodyPr anchor="ctr">
            <a:normAutofit/>
          </a:bodyPr>
          <a:lstStyle/>
          <a:p>
            <a:r>
              <a:rPr lang="en-GB"/>
              <a:t>Wellness and Spiritual Tourism: </a:t>
            </a:r>
          </a:p>
        </p:txBody>
      </p:sp>
      <p:sp>
        <p:nvSpPr>
          <p:cNvPr id="3" name="Content Placeholder 2">
            <a:extLst>
              <a:ext uri="{FF2B5EF4-FFF2-40B4-BE49-F238E27FC236}">
                <a16:creationId xmlns:a16="http://schemas.microsoft.com/office/drawing/2014/main" id="{BBB7E042-8C8A-673A-34CF-446314542356}"/>
              </a:ext>
            </a:extLst>
          </p:cNvPr>
          <p:cNvSpPr>
            <a:spLocks noGrp="1"/>
          </p:cNvSpPr>
          <p:nvPr>
            <p:ph sz="half" idx="1"/>
          </p:nvPr>
        </p:nvSpPr>
        <p:spPr>
          <a:xfrm>
            <a:off x="204019" y="808216"/>
            <a:ext cx="6513871" cy="5032375"/>
          </a:xfrm>
        </p:spPr>
        <p:txBody>
          <a:bodyPr>
            <a:normAutofit/>
          </a:bodyPr>
          <a:lstStyle/>
          <a:p>
            <a:pPr>
              <a:lnSpc>
                <a:spcPct val="100000"/>
              </a:lnSpc>
            </a:pPr>
            <a:r>
              <a:rPr lang="en-GB" sz="1800"/>
              <a:t>Some tourists tend to select their destination </a:t>
            </a:r>
            <a:r>
              <a:rPr lang="en-GB" sz="1800" b="1"/>
              <a:t>to relax and indulge</a:t>
            </a:r>
            <a:r>
              <a:rPr lang="en-GB" sz="1800"/>
              <a:t> in reflexology and special massages. </a:t>
            </a:r>
          </a:p>
          <a:p>
            <a:pPr>
              <a:lnSpc>
                <a:spcPct val="100000"/>
              </a:lnSpc>
            </a:pPr>
            <a:r>
              <a:rPr lang="en-GB" sz="1800"/>
              <a:t>People visit destinations like Hawaii or Costa Rica for various reasons, owing to their islands and unique retreat centres, for an unwinding getaway.</a:t>
            </a:r>
          </a:p>
          <a:p>
            <a:pPr>
              <a:lnSpc>
                <a:spcPct val="100000"/>
              </a:lnSpc>
            </a:pPr>
            <a:r>
              <a:rPr lang="en-GB" sz="1800"/>
              <a:t> For </a:t>
            </a:r>
            <a:r>
              <a:rPr lang="en-GB" sz="1800" b="1"/>
              <a:t>Spiritual Tourism</a:t>
            </a:r>
            <a:r>
              <a:rPr lang="en-GB" sz="1800"/>
              <a:t>, the travellers are looking to explore temples, meditation and yoga at different destinations, or some for pilgrimage. India, owing to its rich legacy and being the birthplace of Hinduism and Buddhism and home to thousands of monasteries and ancient temples, </a:t>
            </a:r>
            <a:r>
              <a:rPr lang="en-GB" sz="1800" b="1"/>
              <a:t>tops the list of such destinations</a:t>
            </a:r>
            <a:r>
              <a:rPr lang="en-GB" sz="1800"/>
              <a:t>.</a:t>
            </a:r>
          </a:p>
          <a:p>
            <a:pPr>
              <a:lnSpc>
                <a:spcPct val="100000"/>
              </a:lnSpc>
            </a:pPr>
            <a:r>
              <a:rPr lang="en-GB" sz="1800" b="1" i="0">
                <a:effectLst/>
              </a:rPr>
              <a:t>Art Tourism:</a:t>
            </a:r>
            <a:r>
              <a:rPr lang="en-GB" sz="1800" b="0" i="0">
                <a:effectLst/>
              </a:rPr>
              <a:t> when people travel to a destination to engage in activities related to art such as museums, special events related to art, dance and book festivals, etc. For some, art tourism is a subdivision under Cultural Tourism, but because of its growing vastness, it has become a niche aspect of travelling.</a:t>
            </a:r>
            <a:endParaRPr lang="en-GB" sz="1800"/>
          </a:p>
        </p:txBody>
      </p:sp>
      <p:pic>
        <p:nvPicPr>
          <p:cNvPr id="4" name="Picture 3">
            <a:extLst>
              <a:ext uri="{FF2B5EF4-FFF2-40B4-BE49-F238E27FC236}">
                <a16:creationId xmlns:a16="http://schemas.microsoft.com/office/drawing/2014/main" id="{81E182C6-EFFF-2AD8-1591-DFE97E49B088}"/>
              </a:ext>
            </a:extLst>
          </p:cNvPr>
          <p:cNvPicPr>
            <a:picLocks noChangeAspect="1"/>
          </p:cNvPicPr>
          <p:nvPr/>
        </p:nvPicPr>
        <p:blipFill rotWithShape="1">
          <a:blip r:embed="rId2"/>
          <a:srcRect r="25573" b="-2"/>
          <a:stretch/>
        </p:blipFill>
        <p:spPr>
          <a:xfrm>
            <a:off x="6806381" y="1309431"/>
            <a:ext cx="5181600" cy="4351338"/>
          </a:xfrm>
          <a:prstGeom prst="rect">
            <a:avLst/>
          </a:prstGeom>
          <a:noFill/>
        </p:spPr>
      </p:pic>
    </p:spTree>
    <p:extLst>
      <p:ext uri="{BB962C8B-B14F-4D97-AF65-F5344CB8AC3E}">
        <p14:creationId xmlns:p14="http://schemas.microsoft.com/office/powerpoint/2010/main" val="35607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B1208-E2F4-1524-63AD-B309DC5B7D8E}"/>
              </a:ext>
            </a:extLst>
          </p:cNvPr>
          <p:cNvSpPr>
            <a:spLocks noGrp="1"/>
          </p:cNvSpPr>
          <p:nvPr>
            <p:ph type="title"/>
          </p:nvPr>
        </p:nvSpPr>
        <p:spPr>
          <a:xfrm>
            <a:off x="137652" y="115965"/>
            <a:ext cx="10515600" cy="1325563"/>
          </a:xfrm>
        </p:spPr>
        <p:txBody>
          <a:bodyPr anchor="ctr">
            <a:normAutofit/>
          </a:bodyPr>
          <a:lstStyle/>
          <a:p>
            <a:r>
              <a:rPr lang="en-GB" b="1"/>
              <a:t>Niche tourism</a:t>
            </a:r>
          </a:p>
        </p:txBody>
      </p:sp>
      <p:sp>
        <p:nvSpPr>
          <p:cNvPr id="3" name="Content Placeholder 2">
            <a:extLst>
              <a:ext uri="{FF2B5EF4-FFF2-40B4-BE49-F238E27FC236}">
                <a16:creationId xmlns:a16="http://schemas.microsoft.com/office/drawing/2014/main" id="{96A1DD88-CA19-4F85-4EA1-47E79F1C492B}"/>
              </a:ext>
            </a:extLst>
          </p:cNvPr>
          <p:cNvSpPr>
            <a:spLocks noGrp="1"/>
          </p:cNvSpPr>
          <p:nvPr>
            <p:ph sz="half" idx="1"/>
          </p:nvPr>
        </p:nvSpPr>
        <p:spPr>
          <a:xfrm>
            <a:off x="336755" y="1441528"/>
            <a:ext cx="5181600" cy="4351338"/>
          </a:xfrm>
        </p:spPr>
        <p:txBody>
          <a:bodyPr>
            <a:normAutofit/>
          </a:bodyPr>
          <a:lstStyle/>
          <a:p>
            <a:r>
              <a:rPr lang="en-GB" sz="2200" b="1"/>
              <a:t>Film Tourism</a:t>
            </a:r>
            <a:r>
              <a:rPr lang="en-GB" sz="2200"/>
              <a:t>: As a recently emerged niche in the tourism industry, Film Tourism is a thriving marvel worldwide. People have indeed started showing their interest in destinations which became famous due to their appearance in cinemas and television series.</a:t>
            </a:r>
          </a:p>
          <a:p>
            <a:endParaRPr lang="en-GB" sz="2200"/>
          </a:p>
          <a:p>
            <a:r>
              <a:rPr lang="en-GB" sz="2200" b="1"/>
              <a:t>Culinary Tourism</a:t>
            </a:r>
            <a:r>
              <a:rPr lang="en-GB" sz="2200"/>
              <a:t>: One of the most interesting and latest niches emerging in the tourism industry is around the gastronomical delights that the travellers are looking for.</a:t>
            </a:r>
          </a:p>
        </p:txBody>
      </p:sp>
      <p:pic>
        <p:nvPicPr>
          <p:cNvPr id="4" name="Picture 3">
            <a:extLst>
              <a:ext uri="{FF2B5EF4-FFF2-40B4-BE49-F238E27FC236}">
                <a16:creationId xmlns:a16="http://schemas.microsoft.com/office/drawing/2014/main" id="{F08CC28D-AB08-F7B0-60B7-0FED2FCB2920}"/>
              </a:ext>
            </a:extLst>
          </p:cNvPr>
          <p:cNvPicPr>
            <a:picLocks noChangeAspect="1"/>
          </p:cNvPicPr>
          <p:nvPr/>
        </p:nvPicPr>
        <p:blipFill>
          <a:blip r:embed="rId3"/>
          <a:stretch>
            <a:fillRect/>
          </a:stretch>
        </p:blipFill>
        <p:spPr>
          <a:xfrm>
            <a:off x="6500813" y="115965"/>
            <a:ext cx="5181600" cy="1606296"/>
          </a:xfrm>
          <a:prstGeom prst="rect">
            <a:avLst/>
          </a:prstGeom>
          <a:noFill/>
        </p:spPr>
      </p:pic>
      <p:pic>
        <p:nvPicPr>
          <p:cNvPr id="5" name="Online Media 4" title="Food tourism trend and how to join it">
            <a:hlinkClick r:id="" action="ppaction://media"/>
            <a:extLst>
              <a:ext uri="{FF2B5EF4-FFF2-40B4-BE49-F238E27FC236}">
                <a16:creationId xmlns:a16="http://schemas.microsoft.com/office/drawing/2014/main" id="{122B8375-584F-37A1-C5AA-5175722176DE}"/>
              </a:ext>
            </a:extLst>
          </p:cNvPr>
          <p:cNvPicPr>
            <a:picLocks noRot="1" noChangeAspect="1"/>
          </p:cNvPicPr>
          <p:nvPr>
            <a:videoFile r:link="rId1"/>
          </p:nvPr>
        </p:nvPicPr>
        <p:blipFill>
          <a:blip r:embed="rId4"/>
          <a:stretch>
            <a:fillRect/>
          </a:stretch>
        </p:blipFill>
        <p:spPr>
          <a:xfrm>
            <a:off x="5322094" y="1800225"/>
            <a:ext cx="6533151" cy="3857216"/>
          </a:xfrm>
          <a:prstGeom prst="rect">
            <a:avLst/>
          </a:prstGeom>
        </p:spPr>
      </p:pic>
    </p:spTree>
    <p:extLst>
      <p:ext uri="{BB962C8B-B14F-4D97-AF65-F5344CB8AC3E}">
        <p14:creationId xmlns:p14="http://schemas.microsoft.com/office/powerpoint/2010/main" val="1439386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B7E0E-8EF9-999D-1067-276507A3A88B}"/>
              </a:ext>
            </a:extLst>
          </p:cNvPr>
          <p:cNvSpPr>
            <a:spLocks noGrp="1"/>
          </p:cNvSpPr>
          <p:nvPr>
            <p:ph type="title"/>
          </p:nvPr>
        </p:nvSpPr>
        <p:spPr>
          <a:xfrm>
            <a:off x="108924" y="79025"/>
            <a:ext cx="10515600" cy="1325563"/>
          </a:xfrm>
        </p:spPr>
        <p:txBody>
          <a:bodyPr anchor="ctr">
            <a:normAutofit/>
          </a:bodyPr>
          <a:lstStyle/>
          <a:p>
            <a:r>
              <a:rPr lang="en-GB"/>
              <a:t>Advantages &amp; disadvantages for Industry</a:t>
            </a:r>
          </a:p>
        </p:txBody>
      </p:sp>
      <p:sp>
        <p:nvSpPr>
          <p:cNvPr id="3" name="Content Placeholder 2">
            <a:extLst>
              <a:ext uri="{FF2B5EF4-FFF2-40B4-BE49-F238E27FC236}">
                <a16:creationId xmlns:a16="http://schemas.microsoft.com/office/drawing/2014/main" id="{74C19618-A296-D488-B6E3-408F7F7A8924}"/>
              </a:ext>
            </a:extLst>
          </p:cNvPr>
          <p:cNvSpPr>
            <a:spLocks noGrp="1"/>
          </p:cNvSpPr>
          <p:nvPr>
            <p:ph sz="half" idx="1"/>
          </p:nvPr>
        </p:nvSpPr>
        <p:spPr>
          <a:xfrm>
            <a:off x="266490" y="1511475"/>
            <a:ext cx="5181600" cy="4351338"/>
          </a:xfrm>
        </p:spPr>
        <p:txBody>
          <a:bodyPr>
            <a:normAutofit/>
          </a:bodyPr>
          <a:lstStyle/>
          <a:p>
            <a:pPr marL="0" indent="0">
              <a:buNone/>
            </a:pPr>
            <a:r>
              <a:rPr lang="en-GB" sz="2400" b="1"/>
              <a:t>Advantages </a:t>
            </a:r>
            <a:r>
              <a:rPr lang="en-GB" sz="2400"/>
              <a:t>of niche marketing: </a:t>
            </a:r>
          </a:p>
          <a:p>
            <a:r>
              <a:rPr lang="en-GB" sz="2400"/>
              <a:t>Higher ROI. </a:t>
            </a:r>
          </a:p>
          <a:p>
            <a:r>
              <a:rPr lang="en-GB" sz="2400"/>
              <a:t>Better customer loyalty.</a:t>
            </a:r>
          </a:p>
          <a:p>
            <a:r>
              <a:rPr lang="en-GB" sz="2400"/>
              <a:t> Less competition.</a:t>
            </a:r>
          </a:p>
          <a:p>
            <a:pPr marL="0" indent="0">
              <a:buNone/>
            </a:pPr>
            <a:r>
              <a:rPr lang="en-GB" sz="2400" b="1"/>
              <a:t>Disadvantages </a:t>
            </a:r>
            <a:r>
              <a:rPr lang="en-GB" sz="2400"/>
              <a:t>of niche marketing: </a:t>
            </a:r>
          </a:p>
          <a:p>
            <a:r>
              <a:rPr lang="en-GB" sz="2400"/>
              <a:t>Smaller market. </a:t>
            </a:r>
          </a:p>
          <a:p>
            <a:r>
              <a:rPr lang="en-GB" sz="2400"/>
              <a:t>A higher ROI isn't guaranteed.</a:t>
            </a:r>
          </a:p>
          <a:p>
            <a:r>
              <a:rPr lang="en-GB" sz="2400"/>
              <a:t>The smaller market makes growth difficult as there is not a large customer demand.</a:t>
            </a:r>
          </a:p>
        </p:txBody>
      </p:sp>
      <p:pic>
        <p:nvPicPr>
          <p:cNvPr id="5" name="Picture 4" descr="Text&#10;&#10;Description automatically generated">
            <a:extLst>
              <a:ext uri="{FF2B5EF4-FFF2-40B4-BE49-F238E27FC236}">
                <a16:creationId xmlns:a16="http://schemas.microsoft.com/office/drawing/2014/main" id="{893A45D7-E7C7-722A-664D-4BAEB80FD96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673" r="5723"/>
          <a:stretch/>
        </p:blipFill>
        <p:spPr>
          <a:xfrm>
            <a:off x="6743911" y="1825625"/>
            <a:ext cx="4038177" cy="4351338"/>
          </a:xfrm>
          <a:prstGeom prst="rect">
            <a:avLst/>
          </a:prstGeom>
          <a:noFill/>
          <a:effectLst/>
        </p:spPr>
      </p:pic>
    </p:spTree>
    <p:extLst>
      <p:ext uri="{BB962C8B-B14F-4D97-AF65-F5344CB8AC3E}">
        <p14:creationId xmlns:p14="http://schemas.microsoft.com/office/powerpoint/2010/main" val="310656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E352EB-FCDC-C6C3-25C9-B19D1D5F1982}"/>
              </a:ext>
            </a:extLst>
          </p:cNvPr>
          <p:cNvPicPr>
            <a:picLocks noChangeAspect="1"/>
          </p:cNvPicPr>
          <p:nvPr/>
        </p:nvPicPr>
        <p:blipFill>
          <a:blip r:embed="rId2"/>
          <a:stretch>
            <a:fillRect/>
          </a:stretch>
        </p:blipFill>
        <p:spPr>
          <a:xfrm>
            <a:off x="4667250" y="3090862"/>
            <a:ext cx="2857500" cy="676275"/>
          </a:xfrm>
          <a:prstGeom prst="rect">
            <a:avLst/>
          </a:prstGeom>
        </p:spPr>
      </p:pic>
      <p:sp>
        <p:nvSpPr>
          <p:cNvPr id="2" name="Title 1">
            <a:extLst>
              <a:ext uri="{FF2B5EF4-FFF2-40B4-BE49-F238E27FC236}">
                <a16:creationId xmlns:a16="http://schemas.microsoft.com/office/drawing/2014/main" id="{96A74523-7E03-1E61-714D-1ADDE48FF366}"/>
              </a:ext>
            </a:extLst>
          </p:cNvPr>
          <p:cNvSpPr>
            <a:spLocks noGrp="1"/>
          </p:cNvSpPr>
          <p:nvPr>
            <p:ph type="title"/>
          </p:nvPr>
        </p:nvSpPr>
        <p:spPr/>
        <p:txBody>
          <a:bodyPr/>
          <a:lstStyle/>
          <a:p>
            <a:r>
              <a:rPr lang="en-GB"/>
              <a:t>New ways to do business</a:t>
            </a:r>
          </a:p>
        </p:txBody>
      </p:sp>
      <p:sp>
        <p:nvSpPr>
          <p:cNvPr id="3" name="Content Placeholder 2">
            <a:extLst>
              <a:ext uri="{FF2B5EF4-FFF2-40B4-BE49-F238E27FC236}">
                <a16:creationId xmlns:a16="http://schemas.microsoft.com/office/drawing/2014/main" id="{16B43E72-FF65-2B1E-5C57-5149AB9931A5}"/>
              </a:ext>
            </a:extLst>
          </p:cNvPr>
          <p:cNvSpPr>
            <a:spLocks noGrp="1"/>
          </p:cNvSpPr>
          <p:nvPr>
            <p:ph idx="1"/>
          </p:nvPr>
        </p:nvSpPr>
        <p:spPr/>
        <p:txBody>
          <a:bodyPr>
            <a:normAutofit/>
          </a:bodyPr>
          <a:lstStyle/>
          <a:p>
            <a:r>
              <a:rPr lang="en-GB" b="1" i="0">
                <a:solidFill>
                  <a:srgbClr val="3CDBC0"/>
                </a:solidFill>
                <a:effectLst/>
                <a:latin typeface="commuters-sans"/>
              </a:rPr>
              <a:t>Opening a world of possibilities for travellers, tour operators, and travel brands by pioneering solutions for discovering and booking things to do.</a:t>
            </a:r>
            <a:endParaRPr lang="en-GB">
              <a:hlinkClick r:id="rId3"/>
            </a:endParaRPr>
          </a:p>
          <a:p>
            <a:endParaRPr lang="en-GB">
              <a:hlinkClick r:id="rId3"/>
            </a:endParaRPr>
          </a:p>
          <a:p>
            <a:r>
              <a:rPr lang="en-GB" b="1" i="0" u="none" strike="noStrike">
                <a:solidFill>
                  <a:srgbClr val="005670"/>
                </a:solidFill>
                <a:effectLst/>
                <a:latin typeface="Raleway" pitchFamily="2" charset="0"/>
              </a:rPr>
              <a:t>unique, immersive travel experiences that drive bookings and deepen customer relationships.</a:t>
            </a:r>
            <a:endParaRPr lang="en-GB" b="1" i="0">
              <a:solidFill>
                <a:srgbClr val="333F48"/>
              </a:solidFill>
              <a:effectLst/>
              <a:latin typeface="Raleway" pitchFamily="2" charset="0"/>
            </a:endParaRPr>
          </a:p>
          <a:p>
            <a:r>
              <a:rPr lang="en-GB">
                <a:hlinkClick r:id="rId3"/>
              </a:rPr>
              <a:t>https://www.holibob.tech/</a:t>
            </a:r>
            <a:endParaRPr lang="en-GB"/>
          </a:p>
          <a:p>
            <a:endParaRPr lang="en-GB"/>
          </a:p>
        </p:txBody>
      </p:sp>
    </p:spTree>
    <p:extLst>
      <p:ext uri="{BB962C8B-B14F-4D97-AF65-F5344CB8AC3E}">
        <p14:creationId xmlns:p14="http://schemas.microsoft.com/office/powerpoint/2010/main" val="30413047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B3D44C1-A4A3-DE35-F226-76AB35484F7C}"/>
              </a:ext>
            </a:extLst>
          </p:cNvPr>
          <p:cNvPicPr>
            <a:picLocks noChangeAspect="1"/>
          </p:cNvPicPr>
          <p:nvPr/>
        </p:nvPicPr>
        <p:blipFill rotWithShape="1">
          <a:blip r:embed="rId2"/>
          <a:srcRect l="14950" r="16261" b="-3"/>
          <a:stretch/>
        </p:blipFill>
        <p:spPr>
          <a:xfrm>
            <a:off x="9169295" y="719571"/>
            <a:ext cx="2851333" cy="2963799"/>
          </a:xfrm>
          <a:prstGeom prst="rect">
            <a:avLst/>
          </a:prstGeom>
        </p:spPr>
      </p:pic>
      <p:sp>
        <p:nvSpPr>
          <p:cNvPr id="2" name="Title 1">
            <a:extLst>
              <a:ext uri="{FF2B5EF4-FFF2-40B4-BE49-F238E27FC236}">
                <a16:creationId xmlns:a16="http://schemas.microsoft.com/office/drawing/2014/main" id="{9FBAB5AD-DC7D-2899-50BD-45136E681650}"/>
              </a:ext>
            </a:extLst>
          </p:cNvPr>
          <p:cNvSpPr>
            <a:spLocks noGrp="1"/>
          </p:cNvSpPr>
          <p:nvPr>
            <p:ph type="title"/>
          </p:nvPr>
        </p:nvSpPr>
        <p:spPr>
          <a:xfrm>
            <a:off x="73219" y="47806"/>
            <a:ext cx="11018520" cy="1434415"/>
          </a:xfrm>
        </p:spPr>
        <p:txBody>
          <a:bodyPr anchor="b">
            <a:normAutofit/>
          </a:bodyPr>
          <a:lstStyle/>
          <a:p>
            <a:r>
              <a:rPr lang="en-GB" sz="4600" b="1" dirty="0"/>
              <a:t>Enterprise trends</a:t>
            </a:r>
            <a:br>
              <a:rPr lang="en-GB" sz="4600" dirty="0"/>
            </a:br>
            <a:endParaRPr lang="en-GB" sz="4600" dirty="0"/>
          </a:p>
        </p:txBody>
      </p:sp>
      <p:sp>
        <p:nvSpPr>
          <p:cNvPr id="3" name="Content Placeholder 2">
            <a:extLst>
              <a:ext uri="{FF2B5EF4-FFF2-40B4-BE49-F238E27FC236}">
                <a16:creationId xmlns:a16="http://schemas.microsoft.com/office/drawing/2014/main" id="{B95539F2-94E0-906B-8823-C36854360AFC}"/>
              </a:ext>
            </a:extLst>
          </p:cNvPr>
          <p:cNvSpPr>
            <a:spLocks noGrp="1"/>
          </p:cNvSpPr>
          <p:nvPr>
            <p:ph idx="1"/>
          </p:nvPr>
        </p:nvSpPr>
        <p:spPr>
          <a:xfrm>
            <a:off x="219073" y="1089763"/>
            <a:ext cx="9345663" cy="5658846"/>
          </a:xfrm>
        </p:spPr>
        <p:txBody>
          <a:bodyPr anchor="t">
            <a:normAutofit fontScale="92500"/>
          </a:bodyPr>
          <a:lstStyle/>
          <a:p>
            <a:pPr>
              <a:lnSpc>
                <a:spcPct val="120000"/>
              </a:lnSpc>
            </a:pPr>
            <a:r>
              <a:rPr lang="en-GB" sz="2100" dirty="0"/>
              <a:t>Large companies such as Booking Holdings, TUI Group, and Expedia are </a:t>
            </a:r>
            <a:r>
              <a:rPr lang="en-GB" sz="2100" b="1" dirty="0"/>
              <a:t>investing in niche tourism </a:t>
            </a:r>
            <a:r>
              <a:rPr lang="en-GB" sz="2100" dirty="0"/>
              <a:t>experiences and holidays to try and diversify their product ranges. The movement from two of the world’s largest OTAs follows changing trends within the travel industry, with many Millennials and Gen Z tourists seeking </a:t>
            </a:r>
            <a:r>
              <a:rPr lang="en-GB" sz="2100" b="1" dirty="0"/>
              <a:t>more meaningful and fulfilling tourist experiences</a:t>
            </a:r>
            <a:r>
              <a:rPr lang="en-GB" sz="2100" dirty="0"/>
              <a:t>. The </a:t>
            </a:r>
            <a:r>
              <a:rPr lang="en-GB" sz="2100" b="1" dirty="0"/>
              <a:t>rise of the experience economy </a:t>
            </a:r>
            <a:r>
              <a:rPr lang="en-GB" sz="2100" dirty="0"/>
              <a:t>has also had a significant impact.</a:t>
            </a:r>
          </a:p>
          <a:p>
            <a:pPr>
              <a:lnSpc>
                <a:spcPct val="120000"/>
              </a:lnSpc>
            </a:pPr>
            <a:r>
              <a:rPr lang="en-GB" sz="2100" b="1" dirty="0"/>
              <a:t>The sharing economy </a:t>
            </a:r>
            <a:r>
              <a:rPr lang="en-GB" sz="2100" dirty="0"/>
              <a:t>is positively impacting niche tourism, and some tourists are now moving away from traditional hotels. Hotels provide </a:t>
            </a:r>
            <a:r>
              <a:rPr lang="en-GB" sz="2100" b="1" dirty="0"/>
              <a:t>a standardized service</a:t>
            </a:r>
            <a:r>
              <a:rPr lang="en-GB" sz="2100" dirty="0"/>
              <a:t>, which can vary in quality depending on the service rating of the property. Ultimately, the consumer has a </a:t>
            </a:r>
            <a:r>
              <a:rPr lang="en-GB" sz="2100" b="1" dirty="0"/>
              <a:t>level of expectation</a:t>
            </a:r>
            <a:r>
              <a:rPr lang="en-GB" sz="2100" dirty="0"/>
              <a:t>, such as the check-in process, facilities, aesthetics, and services. </a:t>
            </a:r>
          </a:p>
          <a:p>
            <a:pPr>
              <a:lnSpc>
                <a:spcPct val="120000"/>
              </a:lnSpc>
            </a:pPr>
            <a:r>
              <a:rPr lang="en-GB" sz="2100" dirty="0"/>
              <a:t>However, this standardized type of service can sometimes </a:t>
            </a:r>
            <a:r>
              <a:rPr lang="en-GB" sz="2100" b="1" dirty="0"/>
              <a:t>lack character, innovation, and authenticity.</a:t>
            </a:r>
            <a:r>
              <a:rPr lang="en-GB" sz="2100" dirty="0"/>
              <a:t> For example, the guest experience in reputable budget hotel chain Motel One will be similar whether they stay at a hotel in Prague in the Czech Republic, or Manchester in the UK. Both hotels have a similar feel and look, breakfast options are identical, and both contain similar facilities such as the ‘Gin Bar’ and </a:t>
            </a:r>
            <a:r>
              <a:rPr lang="en-GB" sz="2100" dirty="0" err="1"/>
              <a:t>contemporarylounge</a:t>
            </a:r>
            <a:r>
              <a:rPr lang="en-GB" sz="2100" dirty="0"/>
              <a:t>  lounge.</a:t>
            </a:r>
          </a:p>
        </p:txBody>
      </p:sp>
    </p:spTree>
    <p:extLst>
      <p:ext uri="{BB962C8B-B14F-4D97-AF65-F5344CB8AC3E}">
        <p14:creationId xmlns:p14="http://schemas.microsoft.com/office/powerpoint/2010/main" val="1839361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CE65E-0F04-C166-2827-34F4A7217861}"/>
              </a:ext>
            </a:extLst>
          </p:cNvPr>
          <p:cNvSpPr>
            <a:spLocks noGrp="1"/>
          </p:cNvSpPr>
          <p:nvPr>
            <p:ph type="title"/>
          </p:nvPr>
        </p:nvSpPr>
        <p:spPr/>
        <p:txBody>
          <a:bodyPr/>
          <a:lstStyle/>
          <a:p>
            <a:r>
              <a:rPr lang="en-GB"/>
              <a:t>Conclusion </a:t>
            </a:r>
            <a:br>
              <a:rPr lang="en-GB"/>
            </a:br>
            <a:endParaRPr lang="en-GB"/>
          </a:p>
        </p:txBody>
      </p:sp>
      <p:sp>
        <p:nvSpPr>
          <p:cNvPr id="3" name="Content Placeholder 2">
            <a:extLst>
              <a:ext uri="{FF2B5EF4-FFF2-40B4-BE49-F238E27FC236}">
                <a16:creationId xmlns:a16="http://schemas.microsoft.com/office/drawing/2014/main" id="{3EB84077-3AD1-AB0C-CCD4-7638FBE23A5D}"/>
              </a:ext>
            </a:extLst>
          </p:cNvPr>
          <p:cNvSpPr>
            <a:spLocks noGrp="1"/>
          </p:cNvSpPr>
          <p:nvPr>
            <p:ph idx="1"/>
          </p:nvPr>
        </p:nvSpPr>
        <p:spPr>
          <a:xfrm>
            <a:off x="333317" y="1438548"/>
            <a:ext cx="10515600" cy="4351338"/>
          </a:xfrm>
        </p:spPr>
        <p:txBody>
          <a:bodyPr/>
          <a:lstStyle/>
          <a:p>
            <a:r>
              <a:rPr lang="en-GB"/>
              <a:t>Understand the current niche tourism trends within the travel landscape today and how these will escalate in the near future.</a:t>
            </a:r>
          </a:p>
          <a:p>
            <a:r>
              <a:rPr lang="en-GB"/>
              <a:t>Assess how travel and tourism companies such as tour operators, OTAs and DMO’s are utilizing niche tourism to drive revenues.</a:t>
            </a:r>
          </a:p>
          <a:p>
            <a:r>
              <a:rPr lang="en-GB"/>
              <a:t>Acknowledge the potential pitfalls of using niche tourism by understanding the social, cultural, and environmental effects on the destination.</a:t>
            </a:r>
          </a:p>
          <a:p>
            <a:r>
              <a:rPr lang="en-GB"/>
              <a:t>Discover recommendations that for businesses involved in niche tourism</a:t>
            </a:r>
          </a:p>
        </p:txBody>
      </p:sp>
    </p:spTree>
    <p:extLst>
      <p:ext uri="{BB962C8B-B14F-4D97-AF65-F5344CB8AC3E}">
        <p14:creationId xmlns:p14="http://schemas.microsoft.com/office/powerpoint/2010/main" val="4464469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05C02-CDD7-B170-968B-2BD7D9566A78}"/>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2FD5CD90-CBD6-6E44-137D-DDF817E598F5}"/>
              </a:ext>
            </a:extLst>
          </p:cNvPr>
          <p:cNvSpPr>
            <a:spLocks noGrp="1"/>
          </p:cNvSpPr>
          <p:nvPr>
            <p:ph idx="1"/>
          </p:nvPr>
        </p:nvSpPr>
        <p:spPr/>
        <p:txBody>
          <a:bodyPr>
            <a:normAutofit fontScale="92500" lnSpcReduction="20000"/>
          </a:bodyPr>
          <a:lstStyle/>
          <a:p>
            <a:r>
              <a:rPr lang="en-GB"/>
              <a:t>Ali-Knight, J. The role of niche tourism products in destination development. (Thesis). Edinburgh Napier University. Retrieved from </a:t>
            </a:r>
            <a:r>
              <a:rPr lang="en-GB">
                <a:hlinkClick r:id="rId2"/>
              </a:rPr>
              <a:t>http://researchrepository.napier.ac.uk/id/eprint/5376</a:t>
            </a:r>
            <a:endParaRPr lang="en-GB"/>
          </a:p>
          <a:p>
            <a:r>
              <a:rPr lang="en-GB">
                <a:hlinkClick r:id="rId3"/>
              </a:rPr>
              <a:t>https://www.interglobe.com/niche-tourism-unlocking-new-travel-experiences</a:t>
            </a:r>
            <a:endParaRPr lang="en-GB"/>
          </a:p>
          <a:p>
            <a:r>
              <a:rPr lang="en-GB"/>
              <a:t>McCabe, S. (2014) The Routledge Handbook of Tourism Marketing. New York: Routledge, Taylor &amp;amp; Francis Group. </a:t>
            </a:r>
          </a:p>
          <a:p>
            <a:r>
              <a:rPr lang="en-GB"/>
              <a:t>Richards, G. (2021) “Rethinking niche tourism: The example of backpacking,” Croatian Regional Development Journal, 2(1), pp. 1–10. Available at: https://doi.org/10.2478/crdj-2021-0004. </a:t>
            </a:r>
          </a:p>
        </p:txBody>
      </p:sp>
    </p:spTree>
    <p:extLst>
      <p:ext uri="{BB962C8B-B14F-4D97-AF65-F5344CB8AC3E}">
        <p14:creationId xmlns:p14="http://schemas.microsoft.com/office/powerpoint/2010/main" val="687320370"/>
      </p:ext>
    </p:extLst>
  </p:cSld>
  <p:clrMapOvr>
    <a:masterClrMapping/>
  </p:clrMapOvr>
</p:sld>
</file>

<file path=ppt/theme/theme1.xml><?xml version="1.0" encoding="utf-8"?>
<a:theme xmlns:a="http://schemas.openxmlformats.org/drawingml/2006/main" name="Theme2">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DC86346-4822-4D3D-A333-71AB31F8858B}" vid="{B99D95C6-DED2-4C76-BD2D-3D9F4CBD3F85}"/>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0</TotalTime>
  <Words>3981</Words>
  <Application>Microsoft Office PowerPoint</Application>
  <PresentationFormat>Widescreen</PresentationFormat>
  <Paragraphs>288</Paragraphs>
  <Slides>44</Slides>
  <Notes>0</Notes>
  <HiddenSlides>0</HiddenSlides>
  <MMClips>2</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44</vt:i4>
      </vt:variant>
    </vt:vector>
  </HeadingPairs>
  <TitlesOfParts>
    <vt:vector size="52" baseType="lpstr">
      <vt:lpstr>commuters-sans</vt:lpstr>
      <vt:lpstr>Arial</vt:lpstr>
      <vt:lpstr>Calibri</vt:lpstr>
      <vt:lpstr>Calibri Light</vt:lpstr>
      <vt:lpstr>Raleway</vt:lpstr>
      <vt:lpstr>Theme2</vt:lpstr>
      <vt:lpstr>Accessible 2</vt:lpstr>
      <vt:lpstr>Sub Title 1</vt:lpstr>
      <vt:lpstr>TELI </vt:lpstr>
      <vt:lpstr>Assignment 2 – deadline 13 January 2026</vt:lpstr>
      <vt:lpstr>Evaluative discussion</vt:lpstr>
      <vt:lpstr>Key Components of Argument Evaluation in a Debate </vt:lpstr>
      <vt:lpstr>Method (Structure and Responsiveness): </vt:lpstr>
      <vt:lpstr>Manner (Style and Persuasion): </vt:lpstr>
      <vt:lpstr>The Evaluative Process </vt:lpstr>
      <vt:lpstr>What Is the Wales Visitor Levy? </vt:lpstr>
      <vt:lpstr>How much will the tourism levy cost?</vt:lpstr>
      <vt:lpstr>Who Is Exempt from Paying the Levy? </vt:lpstr>
      <vt:lpstr>When Will This Come into Force? </vt:lpstr>
      <vt:lpstr>How Much Revenue Is Expected / What’s the Impact? </vt:lpstr>
      <vt:lpstr>Why Introduce This Levy? </vt:lpstr>
      <vt:lpstr>Pros / cons </vt:lpstr>
      <vt:lpstr>UK Tourism – Attractions </vt:lpstr>
      <vt:lpstr>Overall Trends: </vt:lpstr>
      <vt:lpstr>Tourism Wales </vt:lpstr>
      <vt:lpstr>PENDERYN DISTILLIARY – SWANSEA </vt:lpstr>
      <vt:lpstr>Heritage and Identity</vt:lpstr>
      <vt:lpstr>Heritage and Identity</vt:lpstr>
      <vt:lpstr>Heritage and Identity</vt:lpstr>
      <vt:lpstr>Heritage and Identity</vt:lpstr>
      <vt:lpstr>Heritage and Identity</vt:lpstr>
      <vt:lpstr>Kilvey Hill Skyline Development</vt:lpstr>
      <vt:lpstr>Proposed attractions &amp; facilities </vt:lpstr>
      <vt:lpstr>What’s been approved &amp; where things stand </vt:lpstr>
      <vt:lpstr>PowerPoint Presentation</vt:lpstr>
      <vt:lpstr>summary</vt:lpstr>
      <vt:lpstr>Pros </vt:lpstr>
      <vt:lpstr>Cons </vt:lpstr>
      <vt:lpstr>Cohen, and Plog’s Tourism Typologies</vt:lpstr>
      <vt:lpstr>Cohen Typology </vt:lpstr>
      <vt:lpstr>Plog’s Tourism Typology </vt:lpstr>
      <vt:lpstr>Plog Typology </vt:lpstr>
      <vt:lpstr>Comparison/ relevance  of Cohen and Plog </vt:lpstr>
      <vt:lpstr>Niche tourism</vt:lpstr>
      <vt:lpstr>Heritage and Cultural Tourism: </vt:lpstr>
      <vt:lpstr>Wellness and Spiritual Tourism: </vt:lpstr>
      <vt:lpstr>Niche tourism</vt:lpstr>
      <vt:lpstr>Advantages &amp; disadvantages for Industry</vt:lpstr>
      <vt:lpstr>New ways to do business</vt:lpstr>
      <vt:lpstr>Enterprise trends </vt:lpstr>
      <vt:lpstr>Conclusion  </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Deborah Jenkins</dc:creator>
  <cp:lastModifiedBy>Deborah Jenkins</cp:lastModifiedBy>
  <cp:revision>18</cp:revision>
  <dcterms:created xsi:type="dcterms:W3CDTF">2024-12-09T12:20:34Z</dcterms:created>
  <dcterms:modified xsi:type="dcterms:W3CDTF">2025-11-28T14:47:37Z</dcterms:modified>
</cp:coreProperties>
</file>