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3" r:id="rId4"/>
  </p:sldMasterIdLst>
  <p:notesMasterIdLst>
    <p:notesMasterId r:id="rId56"/>
  </p:notesMasterIdLst>
  <p:sldIdLst>
    <p:sldId id="257" r:id="rId5"/>
    <p:sldId id="256" r:id="rId6"/>
    <p:sldId id="258" r:id="rId7"/>
    <p:sldId id="259" r:id="rId8"/>
    <p:sldId id="260" r:id="rId9"/>
    <p:sldId id="293" r:id="rId10"/>
    <p:sldId id="261" r:id="rId11"/>
    <p:sldId id="320" r:id="rId12"/>
    <p:sldId id="272" r:id="rId13"/>
    <p:sldId id="310" r:id="rId14"/>
    <p:sldId id="311" r:id="rId15"/>
    <p:sldId id="333" r:id="rId16"/>
    <p:sldId id="275" r:id="rId17"/>
    <p:sldId id="312" r:id="rId18"/>
    <p:sldId id="313" r:id="rId19"/>
    <p:sldId id="314" r:id="rId20"/>
    <p:sldId id="315" r:id="rId21"/>
    <p:sldId id="316" r:id="rId22"/>
    <p:sldId id="276" r:id="rId23"/>
    <p:sldId id="321" r:id="rId24"/>
    <p:sldId id="322" r:id="rId25"/>
    <p:sldId id="323" r:id="rId26"/>
    <p:sldId id="324" r:id="rId27"/>
    <p:sldId id="267" r:id="rId28"/>
    <p:sldId id="325" r:id="rId29"/>
    <p:sldId id="326" r:id="rId30"/>
    <p:sldId id="327" r:id="rId31"/>
    <p:sldId id="328" r:id="rId32"/>
    <p:sldId id="294" r:id="rId33"/>
    <p:sldId id="295" r:id="rId34"/>
    <p:sldId id="268" r:id="rId35"/>
    <p:sldId id="330" r:id="rId36"/>
    <p:sldId id="331" r:id="rId37"/>
    <p:sldId id="269" r:id="rId38"/>
    <p:sldId id="270" r:id="rId39"/>
    <p:sldId id="296" r:id="rId40"/>
    <p:sldId id="297" r:id="rId41"/>
    <p:sldId id="273" r:id="rId42"/>
    <p:sldId id="298" r:id="rId43"/>
    <p:sldId id="299" r:id="rId44"/>
    <p:sldId id="332" r:id="rId45"/>
    <p:sldId id="336" r:id="rId46"/>
    <p:sldId id="337" r:id="rId47"/>
    <p:sldId id="263" r:id="rId48"/>
    <p:sldId id="329" r:id="rId49"/>
    <p:sldId id="278" r:id="rId50"/>
    <p:sldId id="266" r:id="rId51"/>
    <p:sldId id="279" r:id="rId52"/>
    <p:sldId id="280" r:id="rId53"/>
    <p:sldId id="265" r:id="rId54"/>
    <p:sldId id="318"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23D7D9-765B-4FFD-8B1D-263DBD788FE3}" v="13" dt="2020-10-15T11:50:37.737"/>
  </p1510:revLst>
</p1510:revInfo>
</file>

<file path=ppt/tableStyles.xml><?xml version="1.0" encoding="utf-8"?>
<a:tblStyleLst xmlns:a="http://schemas.openxmlformats.org/drawingml/2006/main" def="{5C22544A-7EE6-4342-B048-85BDC9FD1C3A}">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72" autoAdjust="0"/>
    <p:restoredTop sz="94660"/>
  </p:normalViewPr>
  <p:slideViewPr>
    <p:cSldViewPr snapToGrid="0">
      <p:cViewPr varScale="1">
        <p:scale>
          <a:sx n="64" d="100"/>
          <a:sy n="64" d="100"/>
        </p:scale>
        <p:origin x="93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ED4369-A57A-4167-8E38-3A2D56F7CA65}"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C089FDF1-B984-4B1A-A221-0B817E7A3960}">
      <dgm:prSet/>
      <dgm:spPr/>
      <dgm:t>
        <a:bodyPr/>
        <a:lstStyle/>
        <a:p>
          <a:r>
            <a:rPr lang="en-GB"/>
            <a:t>There some agencies that have been continuously striving to improve the public health of people globally, nationally and locally.</a:t>
          </a:r>
          <a:endParaRPr lang="en-US"/>
        </a:p>
      </dgm:t>
    </dgm:pt>
    <dgm:pt modelId="{40D86E98-6979-45EC-B58E-B7DD1185E4DE}" type="parTrans" cxnId="{50FF885F-A6D4-41E8-AE45-5BD4B0991513}">
      <dgm:prSet/>
      <dgm:spPr/>
      <dgm:t>
        <a:bodyPr/>
        <a:lstStyle/>
        <a:p>
          <a:endParaRPr lang="en-US"/>
        </a:p>
      </dgm:t>
    </dgm:pt>
    <dgm:pt modelId="{A85C2697-2B1A-4BC0-9255-3D532A86D0B7}" type="sibTrans" cxnId="{50FF885F-A6D4-41E8-AE45-5BD4B0991513}">
      <dgm:prSet/>
      <dgm:spPr/>
      <dgm:t>
        <a:bodyPr/>
        <a:lstStyle/>
        <a:p>
          <a:endParaRPr lang="en-US"/>
        </a:p>
      </dgm:t>
    </dgm:pt>
    <dgm:pt modelId="{DC3C0620-C271-4616-B740-81B9D92D5E83}">
      <dgm:prSet/>
      <dgm:spPr/>
      <dgm:t>
        <a:bodyPr/>
        <a:lstStyle/>
        <a:p>
          <a:r>
            <a:rPr lang="en-GB" dirty="0"/>
            <a:t>The following agencies are recognised to have had an influence in the communities for the promotion of good health.</a:t>
          </a:r>
          <a:endParaRPr lang="en-US" dirty="0"/>
        </a:p>
      </dgm:t>
    </dgm:pt>
    <dgm:pt modelId="{793F8670-497C-482E-8906-4520FA65CAEC}" type="parTrans" cxnId="{5DEC1504-CDD4-4768-A97E-8E23C73065D5}">
      <dgm:prSet/>
      <dgm:spPr/>
      <dgm:t>
        <a:bodyPr/>
        <a:lstStyle/>
        <a:p>
          <a:endParaRPr lang="en-US"/>
        </a:p>
      </dgm:t>
    </dgm:pt>
    <dgm:pt modelId="{8483CE7A-DCE6-4611-83CA-F8910C45729F}" type="sibTrans" cxnId="{5DEC1504-CDD4-4768-A97E-8E23C73065D5}">
      <dgm:prSet/>
      <dgm:spPr/>
      <dgm:t>
        <a:bodyPr/>
        <a:lstStyle/>
        <a:p>
          <a:endParaRPr lang="en-US"/>
        </a:p>
      </dgm:t>
    </dgm:pt>
    <dgm:pt modelId="{06127A9F-48F8-425E-8B32-C35CFE419D44}" type="pres">
      <dgm:prSet presAssocID="{E5ED4369-A57A-4167-8E38-3A2D56F7CA65}" presName="linear" presStyleCnt="0">
        <dgm:presLayoutVars>
          <dgm:animLvl val="lvl"/>
          <dgm:resizeHandles val="exact"/>
        </dgm:presLayoutVars>
      </dgm:prSet>
      <dgm:spPr/>
    </dgm:pt>
    <dgm:pt modelId="{C6C6A2B0-5625-4816-B4FB-77288BEA9537}" type="pres">
      <dgm:prSet presAssocID="{C089FDF1-B984-4B1A-A221-0B817E7A3960}" presName="parentText" presStyleLbl="node1" presStyleIdx="0" presStyleCnt="2">
        <dgm:presLayoutVars>
          <dgm:chMax val="0"/>
          <dgm:bulletEnabled val="1"/>
        </dgm:presLayoutVars>
      </dgm:prSet>
      <dgm:spPr/>
    </dgm:pt>
    <dgm:pt modelId="{CD08778E-12D3-4472-A133-76650D048495}" type="pres">
      <dgm:prSet presAssocID="{A85C2697-2B1A-4BC0-9255-3D532A86D0B7}" presName="spacer" presStyleCnt="0"/>
      <dgm:spPr/>
    </dgm:pt>
    <dgm:pt modelId="{7B3C7BAD-0E1D-4494-B92C-5316400A5BFB}" type="pres">
      <dgm:prSet presAssocID="{DC3C0620-C271-4616-B740-81B9D92D5E83}" presName="parentText" presStyleLbl="node1" presStyleIdx="1" presStyleCnt="2">
        <dgm:presLayoutVars>
          <dgm:chMax val="0"/>
          <dgm:bulletEnabled val="1"/>
        </dgm:presLayoutVars>
      </dgm:prSet>
      <dgm:spPr/>
    </dgm:pt>
  </dgm:ptLst>
  <dgm:cxnLst>
    <dgm:cxn modelId="{5DEC1504-CDD4-4768-A97E-8E23C73065D5}" srcId="{E5ED4369-A57A-4167-8E38-3A2D56F7CA65}" destId="{DC3C0620-C271-4616-B740-81B9D92D5E83}" srcOrd="1" destOrd="0" parTransId="{793F8670-497C-482E-8906-4520FA65CAEC}" sibTransId="{8483CE7A-DCE6-4611-83CA-F8910C45729F}"/>
    <dgm:cxn modelId="{50FF885F-A6D4-41E8-AE45-5BD4B0991513}" srcId="{E5ED4369-A57A-4167-8E38-3A2D56F7CA65}" destId="{C089FDF1-B984-4B1A-A221-0B817E7A3960}" srcOrd="0" destOrd="0" parTransId="{40D86E98-6979-45EC-B58E-B7DD1185E4DE}" sibTransId="{A85C2697-2B1A-4BC0-9255-3D532A86D0B7}"/>
    <dgm:cxn modelId="{C06A2856-7734-414E-A54E-8877FAD6531D}" type="presOf" srcId="{E5ED4369-A57A-4167-8E38-3A2D56F7CA65}" destId="{06127A9F-48F8-425E-8B32-C35CFE419D44}" srcOrd="0" destOrd="0" presId="urn:microsoft.com/office/officeart/2005/8/layout/vList2"/>
    <dgm:cxn modelId="{32F256EF-5DE3-4F21-9694-088E2F24A4C9}" type="presOf" srcId="{DC3C0620-C271-4616-B740-81B9D92D5E83}" destId="{7B3C7BAD-0E1D-4494-B92C-5316400A5BFB}" srcOrd="0" destOrd="0" presId="urn:microsoft.com/office/officeart/2005/8/layout/vList2"/>
    <dgm:cxn modelId="{54502CF3-FBB9-44DE-94FB-F3278BB0C736}" type="presOf" srcId="{C089FDF1-B984-4B1A-A221-0B817E7A3960}" destId="{C6C6A2B0-5625-4816-B4FB-77288BEA9537}" srcOrd="0" destOrd="0" presId="urn:microsoft.com/office/officeart/2005/8/layout/vList2"/>
    <dgm:cxn modelId="{D18435FC-935C-4DD1-8BB1-3D9E6B5FDA37}" type="presParOf" srcId="{06127A9F-48F8-425E-8B32-C35CFE419D44}" destId="{C6C6A2B0-5625-4816-B4FB-77288BEA9537}" srcOrd="0" destOrd="0" presId="urn:microsoft.com/office/officeart/2005/8/layout/vList2"/>
    <dgm:cxn modelId="{984176A8-A793-40AB-974A-52A515A9A7F4}" type="presParOf" srcId="{06127A9F-48F8-425E-8B32-C35CFE419D44}" destId="{CD08778E-12D3-4472-A133-76650D048495}" srcOrd="1" destOrd="0" presId="urn:microsoft.com/office/officeart/2005/8/layout/vList2"/>
    <dgm:cxn modelId="{6AB20375-03E6-48E5-AD03-F0BEBE097B73}" type="presParOf" srcId="{06127A9F-48F8-425E-8B32-C35CFE419D44}" destId="{7B3C7BAD-0E1D-4494-B92C-5316400A5BFB}"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C6A2B0-5625-4816-B4FB-77288BEA9537}">
      <dsp:nvSpPr>
        <dsp:cNvPr id="0" name=""/>
        <dsp:cNvSpPr/>
      </dsp:nvSpPr>
      <dsp:spPr>
        <a:xfrm>
          <a:off x="0" y="495233"/>
          <a:ext cx="6263640" cy="221247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There some agencies that have been continuously striving to improve the public health of people globally, nationally and locally.</a:t>
          </a:r>
          <a:endParaRPr lang="en-US" sz="3100" kern="1200"/>
        </a:p>
      </dsp:txBody>
      <dsp:txXfrm>
        <a:off x="108004" y="603237"/>
        <a:ext cx="6047632" cy="1996462"/>
      </dsp:txXfrm>
    </dsp:sp>
    <dsp:sp modelId="{7B3C7BAD-0E1D-4494-B92C-5316400A5BFB}">
      <dsp:nvSpPr>
        <dsp:cNvPr id="0" name=""/>
        <dsp:cNvSpPr/>
      </dsp:nvSpPr>
      <dsp:spPr>
        <a:xfrm>
          <a:off x="0" y="2796983"/>
          <a:ext cx="6263640" cy="221247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dirty="0"/>
            <a:t>The following agencies are recognised to have had an influence in the communities for the promotion of good health.</a:t>
          </a:r>
          <a:endParaRPr lang="en-US" sz="3100" kern="1200" dirty="0"/>
        </a:p>
      </dsp:txBody>
      <dsp:txXfrm>
        <a:off x="108004" y="2904987"/>
        <a:ext cx="6047632" cy="199646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4F7FD95-DC28-4529-83D4-3E99D51A2887}" type="datetimeFigureOut">
              <a:rPr lang="en-GB" smtClean="0"/>
              <a:t>16/10/2020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847D3B-7049-4475-9E07-DDACD0068D4A}" type="slidenum">
              <a:rPr lang="en-GB" smtClean="0"/>
              <a:t>‹#›</a:t>
            </a:fld>
            <a:endParaRPr lang="en-GB"/>
          </a:p>
        </p:txBody>
      </p:sp>
    </p:spTree>
    <p:extLst>
      <p:ext uri="{BB962C8B-B14F-4D97-AF65-F5344CB8AC3E}">
        <p14:creationId xmlns:p14="http://schemas.microsoft.com/office/powerpoint/2010/main" val="2851344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4847D3B-7049-4475-9E07-DDACD0068D4A}" type="slidenum">
              <a:rPr lang="en-GB" smtClean="0"/>
              <a:t>8</a:t>
            </a:fld>
            <a:endParaRPr lang="en-GB"/>
          </a:p>
        </p:txBody>
      </p:sp>
    </p:spTree>
    <p:extLst>
      <p:ext uri="{BB962C8B-B14F-4D97-AF65-F5344CB8AC3E}">
        <p14:creationId xmlns:p14="http://schemas.microsoft.com/office/powerpoint/2010/main" val="1808342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4847D3B-7049-4475-9E07-DDACD0068D4A}" type="slidenum">
              <a:rPr lang="en-GB" smtClean="0"/>
              <a:t>9</a:t>
            </a:fld>
            <a:endParaRPr lang="en-GB"/>
          </a:p>
        </p:txBody>
      </p:sp>
    </p:spTree>
    <p:extLst>
      <p:ext uri="{BB962C8B-B14F-4D97-AF65-F5344CB8AC3E}">
        <p14:creationId xmlns:p14="http://schemas.microsoft.com/office/powerpoint/2010/main" val="39343150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4847D3B-7049-4475-9E07-DDACD0068D4A}" type="slidenum">
              <a:rPr lang="en-GB" smtClean="0"/>
              <a:t>17</a:t>
            </a:fld>
            <a:endParaRPr lang="en-GB"/>
          </a:p>
        </p:txBody>
      </p:sp>
    </p:spTree>
    <p:extLst>
      <p:ext uri="{BB962C8B-B14F-4D97-AF65-F5344CB8AC3E}">
        <p14:creationId xmlns:p14="http://schemas.microsoft.com/office/powerpoint/2010/main" val="2451890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9359D37-135F-4DDA-8F59-70FA4A01F1FB}" type="slidenum">
              <a:rPr lang="en-GB" smtClean="0"/>
              <a:t>29</a:t>
            </a:fld>
            <a:endParaRPr lang="en-GB"/>
          </a:p>
        </p:txBody>
      </p:sp>
    </p:spTree>
    <p:extLst>
      <p:ext uri="{BB962C8B-B14F-4D97-AF65-F5344CB8AC3E}">
        <p14:creationId xmlns:p14="http://schemas.microsoft.com/office/powerpoint/2010/main" val="41039935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4847D3B-7049-4475-9E07-DDACD0068D4A}" type="slidenum">
              <a:rPr lang="en-GB" smtClean="0"/>
              <a:t>39</a:t>
            </a:fld>
            <a:endParaRPr lang="en-GB"/>
          </a:p>
        </p:txBody>
      </p:sp>
    </p:spTree>
    <p:extLst>
      <p:ext uri="{BB962C8B-B14F-4D97-AF65-F5344CB8AC3E}">
        <p14:creationId xmlns:p14="http://schemas.microsoft.com/office/powerpoint/2010/main" val="3174934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847D3B-7049-4475-9E07-DDACD0068D4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42061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4847D3B-7049-4475-9E07-DDACD0068D4A}" type="slidenum">
              <a:rPr lang="en-GB" smtClean="0"/>
              <a:t>44</a:t>
            </a:fld>
            <a:endParaRPr lang="en-GB"/>
          </a:p>
        </p:txBody>
      </p:sp>
    </p:spTree>
    <p:extLst>
      <p:ext uri="{BB962C8B-B14F-4D97-AF65-F5344CB8AC3E}">
        <p14:creationId xmlns:p14="http://schemas.microsoft.com/office/powerpoint/2010/main" val="34021697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4847D3B-7049-4475-9E07-DDACD0068D4A}" type="slidenum">
              <a:rPr lang="en-GB" smtClean="0"/>
              <a:t>45</a:t>
            </a:fld>
            <a:endParaRPr lang="en-GB"/>
          </a:p>
        </p:txBody>
      </p:sp>
    </p:spTree>
    <p:extLst>
      <p:ext uri="{BB962C8B-B14F-4D97-AF65-F5344CB8AC3E}">
        <p14:creationId xmlns:p14="http://schemas.microsoft.com/office/powerpoint/2010/main" val="18524202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84F29-CF61-4DC3-81C6-88E79728702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73E3D4E-F86B-4C64-8411-E29A8ED890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4C3F14B-E2FE-4ECB-9CA5-51B5F01DF2FD}"/>
              </a:ext>
            </a:extLst>
          </p:cNvPr>
          <p:cNvSpPr>
            <a:spLocks noGrp="1"/>
          </p:cNvSpPr>
          <p:nvPr>
            <p:ph type="dt" sz="half" idx="10"/>
          </p:nvPr>
        </p:nvSpPr>
        <p:spPr/>
        <p:txBody>
          <a:bodyPr/>
          <a:lstStyle/>
          <a:p>
            <a:fld id="{39061850-694A-46DF-8FF0-97824609CC7C}" type="datetimeFigureOut">
              <a:rPr lang="en-GB" smtClean="0"/>
              <a:t>16/10/2020</a:t>
            </a:fld>
            <a:endParaRPr lang="en-GB"/>
          </a:p>
        </p:txBody>
      </p:sp>
      <p:sp>
        <p:nvSpPr>
          <p:cNvPr id="5" name="Footer Placeholder 4">
            <a:extLst>
              <a:ext uri="{FF2B5EF4-FFF2-40B4-BE49-F238E27FC236}">
                <a16:creationId xmlns:a16="http://schemas.microsoft.com/office/drawing/2014/main" id="{F7B8B729-C021-4ADB-BFAD-9966AFA1E4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89ACC4-1E82-49A3-84C8-5F7E16FFE96F}"/>
              </a:ext>
            </a:extLst>
          </p:cNvPr>
          <p:cNvSpPr>
            <a:spLocks noGrp="1"/>
          </p:cNvSpPr>
          <p:nvPr>
            <p:ph type="sldNum" sz="quarter" idx="12"/>
          </p:nvPr>
        </p:nvSpPr>
        <p:spPr/>
        <p:txBody>
          <a:bodyPr/>
          <a:lstStyle/>
          <a:p>
            <a:fld id="{5C0B598F-7117-455F-A23D-D9CEC733C3FF}" type="slidenum">
              <a:rPr lang="en-GB" smtClean="0"/>
              <a:t>‹#›</a:t>
            </a:fld>
            <a:endParaRPr lang="en-GB"/>
          </a:p>
        </p:txBody>
      </p:sp>
    </p:spTree>
    <p:extLst>
      <p:ext uri="{BB962C8B-B14F-4D97-AF65-F5344CB8AC3E}">
        <p14:creationId xmlns:p14="http://schemas.microsoft.com/office/powerpoint/2010/main" val="705188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9811D-6CE2-48D7-848B-051E9DC0AF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23C439-8E84-48E7-BE4F-00738403D5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106FAA-6E93-4C62-9F1B-47FF5EE078D8}"/>
              </a:ext>
            </a:extLst>
          </p:cNvPr>
          <p:cNvSpPr>
            <a:spLocks noGrp="1"/>
          </p:cNvSpPr>
          <p:nvPr>
            <p:ph type="dt" sz="half" idx="10"/>
          </p:nvPr>
        </p:nvSpPr>
        <p:spPr/>
        <p:txBody>
          <a:bodyPr/>
          <a:lstStyle/>
          <a:p>
            <a:fld id="{39061850-694A-46DF-8FF0-97824609CC7C}" type="datetimeFigureOut">
              <a:rPr lang="en-GB" smtClean="0"/>
              <a:t>16/10/2020</a:t>
            </a:fld>
            <a:endParaRPr lang="en-GB"/>
          </a:p>
        </p:txBody>
      </p:sp>
      <p:sp>
        <p:nvSpPr>
          <p:cNvPr id="5" name="Footer Placeholder 4">
            <a:extLst>
              <a:ext uri="{FF2B5EF4-FFF2-40B4-BE49-F238E27FC236}">
                <a16:creationId xmlns:a16="http://schemas.microsoft.com/office/drawing/2014/main" id="{33E75409-7FBC-4451-BBF0-02F8A1BF81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EA9961-6784-43B9-A24F-F7FD77ADE82C}"/>
              </a:ext>
            </a:extLst>
          </p:cNvPr>
          <p:cNvSpPr>
            <a:spLocks noGrp="1"/>
          </p:cNvSpPr>
          <p:nvPr>
            <p:ph type="sldNum" sz="quarter" idx="12"/>
          </p:nvPr>
        </p:nvSpPr>
        <p:spPr/>
        <p:txBody>
          <a:bodyPr/>
          <a:lstStyle/>
          <a:p>
            <a:fld id="{5C0B598F-7117-455F-A23D-D9CEC733C3FF}" type="slidenum">
              <a:rPr lang="en-GB" smtClean="0"/>
              <a:t>‹#›</a:t>
            </a:fld>
            <a:endParaRPr lang="en-GB"/>
          </a:p>
        </p:txBody>
      </p:sp>
    </p:spTree>
    <p:extLst>
      <p:ext uri="{BB962C8B-B14F-4D97-AF65-F5344CB8AC3E}">
        <p14:creationId xmlns:p14="http://schemas.microsoft.com/office/powerpoint/2010/main" val="2455971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46C71-D561-4FDF-868C-02D8134DCB4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1FDDB08-CCFE-4F51-BD7C-718FF87163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181B324-5737-438F-A471-A0169E495F8B}"/>
              </a:ext>
            </a:extLst>
          </p:cNvPr>
          <p:cNvSpPr>
            <a:spLocks noGrp="1"/>
          </p:cNvSpPr>
          <p:nvPr>
            <p:ph type="dt" sz="half" idx="10"/>
          </p:nvPr>
        </p:nvSpPr>
        <p:spPr/>
        <p:txBody>
          <a:bodyPr/>
          <a:lstStyle/>
          <a:p>
            <a:fld id="{39061850-694A-46DF-8FF0-97824609CC7C}" type="datetimeFigureOut">
              <a:rPr lang="en-GB" smtClean="0"/>
              <a:t>16/10/2020</a:t>
            </a:fld>
            <a:endParaRPr lang="en-GB"/>
          </a:p>
        </p:txBody>
      </p:sp>
      <p:sp>
        <p:nvSpPr>
          <p:cNvPr id="5" name="Footer Placeholder 4">
            <a:extLst>
              <a:ext uri="{FF2B5EF4-FFF2-40B4-BE49-F238E27FC236}">
                <a16:creationId xmlns:a16="http://schemas.microsoft.com/office/drawing/2014/main" id="{2E66F2CB-6752-4006-8505-3EDFDCFEA2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6693E8-5739-4524-B230-7335A3C610AD}"/>
              </a:ext>
            </a:extLst>
          </p:cNvPr>
          <p:cNvSpPr>
            <a:spLocks noGrp="1"/>
          </p:cNvSpPr>
          <p:nvPr>
            <p:ph type="sldNum" sz="quarter" idx="12"/>
          </p:nvPr>
        </p:nvSpPr>
        <p:spPr/>
        <p:txBody>
          <a:bodyPr/>
          <a:lstStyle/>
          <a:p>
            <a:fld id="{5C0B598F-7117-455F-A23D-D9CEC733C3FF}" type="slidenum">
              <a:rPr lang="en-GB" smtClean="0"/>
              <a:t>‹#›</a:t>
            </a:fld>
            <a:endParaRPr lang="en-GB"/>
          </a:p>
        </p:txBody>
      </p:sp>
    </p:spTree>
    <p:extLst>
      <p:ext uri="{BB962C8B-B14F-4D97-AF65-F5344CB8AC3E}">
        <p14:creationId xmlns:p14="http://schemas.microsoft.com/office/powerpoint/2010/main" val="3787862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2ED8B-66D9-4ED2-B250-351D4EC36C6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57EA04-1793-4725-B7FA-DC84E82F96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FF6042C-9242-4651-B16E-FE2AACD2CFC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AB924FE-6BBF-46CD-BEB3-0264C47F27FF}"/>
              </a:ext>
            </a:extLst>
          </p:cNvPr>
          <p:cNvSpPr>
            <a:spLocks noGrp="1"/>
          </p:cNvSpPr>
          <p:nvPr>
            <p:ph type="dt" sz="half" idx="10"/>
          </p:nvPr>
        </p:nvSpPr>
        <p:spPr/>
        <p:txBody>
          <a:bodyPr/>
          <a:lstStyle/>
          <a:p>
            <a:fld id="{39061850-694A-46DF-8FF0-97824609CC7C}" type="datetimeFigureOut">
              <a:rPr lang="en-GB" smtClean="0"/>
              <a:t>16/10/2020</a:t>
            </a:fld>
            <a:endParaRPr lang="en-GB"/>
          </a:p>
        </p:txBody>
      </p:sp>
      <p:sp>
        <p:nvSpPr>
          <p:cNvPr id="6" name="Footer Placeholder 5">
            <a:extLst>
              <a:ext uri="{FF2B5EF4-FFF2-40B4-BE49-F238E27FC236}">
                <a16:creationId xmlns:a16="http://schemas.microsoft.com/office/drawing/2014/main" id="{3D84ADEB-5CB8-464E-8EE5-FEB74F796F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52C44A-423D-41E4-9990-63CD798E643B}"/>
              </a:ext>
            </a:extLst>
          </p:cNvPr>
          <p:cNvSpPr>
            <a:spLocks noGrp="1"/>
          </p:cNvSpPr>
          <p:nvPr>
            <p:ph type="sldNum" sz="quarter" idx="12"/>
          </p:nvPr>
        </p:nvSpPr>
        <p:spPr/>
        <p:txBody>
          <a:bodyPr/>
          <a:lstStyle/>
          <a:p>
            <a:fld id="{5C0B598F-7117-455F-A23D-D9CEC733C3FF}" type="slidenum">
              <a:rPr lang="en-GB" smtClean="0"/>
              <a:t>‹#›</a:t>
            </a:fld>
            <a:endParaRPr lang="en-GB"/>
          </a:p>
        </p:txBody>
      </p:sp>
    </p:spTree>
    <p:extLst>
      <p:ext uri="{BB962C8B-B14F-4D97-AF65-F5344CB8AC3E}">
        <p14:creationId xmlns:p14="http://schemas.microsoft.com/office/powerpoint/2010/main" val="2786257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5521D-BB37-4E46-BCE2-3040095DB7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5A0167E-F9C5-4B9A-82AD-E84715B2C2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5F196C3-2204-4C66-9102-96C64A01C0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7647AD4-F2B1-43C3-ACEE-AC25347599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8340C6A-22D6-40D7-AC42-60F6021760F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809E983-EBF7-483B-AEE4-F0BE78C50BC2}"/>
              </a:ext>
            </a:extLst>
          </p:cNvPr>
          <p:cNvSpPr>
            <a:spLocks noGrp="1"/>
          </p:cNvSpPr>
          <p:nvPr>
            <p:ph type="dt" sz="half" idx="10"/>
          </p:nvPr>
        </p:nvSpPr>
        <p:spPr/>
        <p:txBody>
          <a:bodyPr/>
          <a:lstStyle/>
          <a:p>
            <a:fld id="{39061850-694A-46DF-8FF0-97824609CC7C}" type="datetimeFigureOut">
              <a:rPr lang="en-GB" smtClean="0"/>
              <a:t>16/10/2020</a:t>
            </a:fld>
            <a:endParaRPr lang="en-GB"/>
          </a:p>
        </p:txBody>
      </p:sp>
      <p:sp>
        <p:nvSpPr>
          <p:cNvPr id="8" name="Footer Placeholder 7">
            <a:extLst>
              <a:ext uri="{FF2B5EF4-FFF2-40B4-BE49-F238E27FC236}">
                <a16:creationId xmlns:a16="http://schemas.microsoft.com/office/drawing/2014/main" id="{E2E6DAA9-40D6-4245-891E-4FF1F59DF94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3D38564-140D-42F5-B144-0462F3065472}"/>
              </a:ext>
            </a:extLst>
          </p:cNvPr>
          <p:cNvSpPr>
            <a:spLocks noGrp="1"/>
          </p:cNvSpPr>
          <p:nvPr>
            <p:ph type="sldNum" sz="quarter" idx="12"/>
          </p:nvPr>
        </p:nvSpPr>
        <p:spPr/>
        <p:txBody>
          <a:bodyPr/>
          <a:lstStyle/>
          <a:p>
            <a:fld id="{5C0B598F-7117-455F-A23D-D9CEC733C3FF}" type="slidenum">
              <a:rPr lang="en-GB" smtClean="0"/>
              <a:t>‹#›</a:t>
            </a:fld>
            <a:endParaRPr lang="en-GB"/>
          </a:p>
        </p:txBody>
      </p:sp>
    </p:spTree>
    <p:extLst>
      <p:ext uri="{BB962C8B-B14F-4D97-AF65-F5344CB8AC3E}">
        <p14:creationId xmlns:p14="http://schemas.microsoft.com/office/powerpoint/2010/main" val="1761448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627C7-C3EE-4FC8-83C8-4CEF6DF3B2F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F69D520-428F-4792-9D14-07AE619246A3}"/>
              </a:ext>
            </a:extLst>
          </p:cNvPr>
          <p:cNvSpPr>
            <a:spLocks noGrp="1"/>
          </p:cNvSpPr>
          <p:nvPr>
            <p:ph type="dt" sz="half" idx="10"/>
          </p:nvPr>
        </p:nvSpPr>
        <p:spPr/>
        <p:txBody>
          <a:bodyPr/>
          <a:lstStyle/>
          <a:p>
            <a:fld id="{39061850-694A-46DF-8FF0-97824609CC7C}" type="datetimeFigureOut">
              <a:rPr lang="en-GB" smtClean="0"/>
              <a:t>16/10/2020</a:t>
            </a:fld>
            <a:endParaRPr lang="en-GB"/>
          </a:p>
        </p:txBody>
      </p:sp>
      <p:sp>
        <p:nvSpPr>
          <p:cNvPr id="4" name="Footer Placeholder 3">
            <a:extLst>
              <a:ext uri="{FF2B5EF4-FFF2-40B4-BE49-F238E27FC236}">
                <a16:creationId xmlns:a16="http://schemas.microsoft.com/office/drawing/2014/main" id="{66BB317F-0272-4A6E-9382-452C62079FA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73AE732-61F2-4574-8773-978F3D6623CB}"/>
              </a:ext>
            </a:extLst>
          </p:cNvPr>
          <p:cNvSpPr>
            <a:spLocks noGrp="1"/>
          </p:cNvSpPr>
          <p:nvPr>
            <p:ph type="sldNum" sz="quarter" idx="12"/>
          </p:nvPr>
        </p:nvSpPr>
        <p:spPr/>
        <p:txBody>
          <a:bodyPr/>
          <a:lstStyle/>
          <a:p>
            <a:fld id="{5C0B598F-7117-455F-A23D-D9CEC733C3FF}" type="slidenum">
              <a:rPr lang="en-GB" smtClean="0"/>
              <a:t>‹#›</a:t>
            </a:fld>
            <a:endParaRPr lang="en-GB"/>
          </a:p>
        </p:txBody>
      </p:sp>
    </p:spTree>
    <p:extLst>
      <p:ext uri="{BB962C8B-B14F-4D97-AF65-F5344CB8AC3E}">
        <p14:creationId xmlns:p14="http://schemas.microsoft.com/office/powerpoint/2010/main" val="531931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CFA271B-6C9F-426B-9FF6-FE2DDEF9939D}"/>
              </a:ext>
            </a:extLst>
          </p:cNvPr>
          <p:cNvSpPr>
            <a:spLocks noGrp="1"/>
          </p:cNvSpPr>
          <p:nvPr>
            <p:ph type="dt" sz="half" idx="10"/>
          </p:nvPr>
        </p:nvSpPr>
        <p:spPr/>
        <p:txBody>
          <a:bodyPr/>
          <a:lstStyle/>
          <a:p>
            <a:fld id="{39061850-694A-46DF-8FF0-97824609CC7C}" type="datetimeFigureOut">
              <a:rPr lang="en-GB" smtClean="0"/>
              <a:t>16/10/2020</a:t>
            </a:fld>
            <a:endParaRPr lang="en-GB"/>
          </a:p>
        </p:txBody>
      </p:sp>
      <p:sp>
        <p:nvSpPr>
          <p:cNvPr id="3" name="Footer Placeholder 2">
            <a:extLst>
              <a:ext uri="{FF2B5EF4-FFF2-40B4-BE49-F238E27FC236}">
                <a16:creationId xmlns:a16="http://schemas.microsoft.com/office/drawing/2014/main" id="{43A16724-C3D9-4EC4-8523-41684CDC67F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411A50A-ABAB-47F6-884D-4998B7E8D27C}"/>
              </a:ext>
            </a:extLst>
          </p:cNvPr>
          <p:cNvSpPr>
            <a:spLocks noGrp="1"/>
          </p:cNvSpPr>
          <p:nvPr>
            <p:ph type="sldNum" sz="quarter" idx="12"/>
          </p:nvPr>
        </p:nvSpPr>
        <p:spPr/>
        <p:txBody>
          <a:bodyPr/>
          <a:lstStyle/>
          <a:p>
            <a:fld id="{5C0B598F-7117-455F-A23D-D9CEC733C3FF}" type="slidenum">
              <a:rPr lang="en-GB" smtClean="0"/>
              <a:t>‹#›</a:t>
            </a:fld>
            <a:endParaRPr lang="en-GB"/>
          </a:p>
        </p:txBody>
      </p:sp>
    </p:spTree>
    <p:extLst>
      <p:ext uri="{BB962C8B-B14F-4D97-AF65-F5344CB8AC3E}">
        <p14:creationId xmlns:p14="http://schemas.microsoft.com/office/powerpoint/2010/main" val="2676290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39A8A-1B5C-4439-8E68-8D38A2DC3E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2E8CCB0-7010-4EF2-B01D-8E8C42686D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F4BF8F9-354A-4E42-BCDE-2F7910A1E9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E78956-0013-4417-B161-4CF9C62A4113}"/>
              </a:ext>
            </a:extLst>
          </p:cNvPr>
          <p:cNvSpPr>
            <a:spLocks noGrp="1"/>
          </p:cNvSpPr>
          <p:nvPr>
            <p:ph type="dt" sz="half" idx="10"/>
          </p:nvPr>
        </p:nvSpPr>
        <p:spPr/>
        <p:txBody>
          <a:bodyPr/>
          <a:lstStyle/>
          <a:p>
            <a:fld id="{39061850-694A-46DF-8FF0-97824609CC7C}" type="datetimeFigureOut">
              <a:rPr lang="en-GB" smtClean="0"/>
              <a:t>16/10/2020</a:t>
            </a:fld>
            <a:endParaRPr lang="en-GB"/>
          </a:p>
        </p:txBody>
      </p:sp>
      <p:sp>
        <p:nvSpPr>
          <p:cNvPr id="6" name="Footer Placeholder 5">
            <a:extLst>
              <a:ext uri="{FF2B5EF4-FFF2-40B4-BE49-F238E27FC236}">
                <a16:creationId xmlns:a16="http://schemas.microsoft.com/office/drawing/2014/main" id="{23E504AC-8FF9-4BFD-BBE2-9663CA43F5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E4277A8-059C-4BB8-9E1E-A93022306719}"/>
              </a:ext>
            </a:extLst>
          </p:cNvPr>
          <p:cNvSpPr>
            <a:spLocks noGrp="1"/>
          </p:cNvSpPr>
          <p:nvPr>
            <p:ph type="sldNum" sz="quarter" idx="12"/>
          </p:nvPr>
        </p:nvSpPr>
        <p:spPr/>
        <p:txBody>
          <a:bodyPr/>
          <a:lstStyle/>
          <a:p>
            <a:fld id="{5C0B598F-7117-455F-A23D-D9CEC733C3FF}" type="slidenum">
              <a:rPr lang="en-GB" smtClean="0"/>
              <a:t>‹#›</a:t>
            </a:fld>
            <a:endParaRPr lang="en-GB"/>
          </a:p>
        </p:txBody>
      </p:sp>
    </p:spTree>
    <p:extLst>
      <p:ext uri="{BB962C8B-B14F-4D97-AF65-F5344CB8AC3E}">
        <p14:creationId xmlns:p14="http://schemas.microsoft.com/office/powerpoint/2010/main" val="3946999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CC12E-26B6-4667-99A0-70BBD0D8C6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18B5B1E-9F30-4199-BCD0-BB7620166D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88F71CC-7015-4CC7-806E-6D1FFAFAD2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903C69B-507A-460F-A6D1-5EE2A5B22449}"/>
              </a:ext>
            </a:extLst>
          </p:cNvPr>
          <p:cNvSpPr>
            <a:spLocks noGrp="1"/>
          </p:cNvSpPr>
          <p:nvPr>
            <p:ph type="dt" sz="half" idx="10"/>
          </p:nvPr>
        </p:nvSpPr>
        <p:spPr/>
        <p:txBody>
          <a:bodyPr/>
          <a:lstStyle/>
          <a:p>
            <a:fld id="{39061850-694A-46DF-8FF0-97824609CC7C}" type="datetimeFigureOut">
              <a:rPr lang="en-GB" smtClean="0"/>
              <a:t>16/10/2020</a:t>
            </a:fld>
            <a:endParaRPr lang="en-GB"/>
          </a:p>
        </p:txBody>
      </p:sp>
      <p:sp>
        <p:nvSpPr>
          <p:cNvPr id="6" name="Footer Placeholder 5">
            <a:extLst>
              <a:ext uri="{FF2B5EF4-FFF2-40B4-BE49-F238E27FC236}">
                <a16:creationId xmlns:a16="http://schemas.microsoft.com/office/drawing/2014/main" id="{5B531045-0BB1-4131-B497-71B5076EE5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4E34DF-0F9A-46B9-87C1-61996C4C4674}"/>
              </a:ext>
            </a:extLst>
          </p:cNvPr>
          <p:cNvSpPr>
            <a:spLocks noGrp="1"/>
          </p:cNvSpPr>
          <p:nvPr>
            <p:ph type="sldNum" sz="quarter" idx="12"/>
          </p:nvPr>
        </p:nvSpPr>
        <p:spPr/>
        <p:txBody>
          <a:bodyPr/>
          <a:lstStyle/>
          <a:p>
            <a:fld id="{5C0B598F-7117-455F-A23D-D9CEC733C3FF}" type="slidenum">
              <a:rPr lang="en-GB" smtClean="0"/>
              <a:t>‹#›</a:t>
            </a:fld>
            <a:endParaRPr lang="en-GB"/>
          </a:p>
        </p:txBody>
      </p:sp>
    </p:spTree>
    <p:extLst>
      <p:ext uri="{BB962C8B-B14F-4D97-AF65-F5344CB8AC3E}">
        <p14:creationId xmlns:p14="http://schemas.microsoft.com/office/powerpoint/2010/main" val="1113696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A0EDC-14CB-4964-84D5-A3F72BD33F8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32AF129-7D68-45FB-AA14-A06A558DE2A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25CB57-8DB4-4B42-A22E-EEC3BAE9E36E}"/>
              </a:ext>
            </a:extLst>
          </p:cNvPr>
          <p:cNvSpPr>
            <a:spLocks noGrp="1"/>
          </p:cNvSpPr>
          <p:nvPr>
            <p:ph type="dt" sz="half" idx="10"/>
          </p:nvPr>
        </p:nvSpPr>
        <p:spPr/>
        <p:txBody>
          <a:bodyPr/>
          <a:lstStyle/>
          <a:p>
            <a:fld id="{39061850-694A-46DF-8FF0-97824609CC7C}" type="datetimeFigureOut">
              <a:rPr lang="en-GB" smtClean="0"/>
              <a:t>16/10/2020</a:t>
            </a:fld>
            <a:endParaRPr lang="en-GB"/>
          </a:p>
        </p:txBody>
      </p:sp>
      <p:sp>
        <p:nvSpPr>
          <p:cNvPr id="5" name="Footer Placeholder 4">
            <a:extLst>
              <a:ext uri="{FF2B5EF4-FFF2-40B4-BE49-F238E27FC236}">
                <a16:creationId xmlns:a16="http://schemas.microsoft.com/office/drawing/2014/main" id="{1970ED93-C767-449A-8B8D-D964A14BC3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74C111-9361-4650-BA02-23E93BFF3093}"/>
              </a:ext>
            </a:extLst>
          </p:cNvPr>
          <p:cNvSpPr>
            <a:spLocks noGrp="1"/>
          </p:cNvSpPr>
          <p:nvPr>
            <p:ph type="sldNum" sz="quarter" idx="12"/>
          </p:nvPr>
        </p:nvSpPr>
        <p:spPr/>
        <p:txBody>
          <a:bodyPr/>
          <a:lstStyle/>
          <a:p>
            <a:fld id="{5C0B598F-7117-455F-A23D-D9CEC733C3FF}" type="slidenum">
              <a:rPr lang="en-GB" smtClean="0"/>
              <a:t>‹#›</a:t>
            </a:fld>
            <a:endParaRPr lang="en-GB"/>
          </a:p>
        </p:txBody>
      </p:sp>
    </p:spTree>
    <p:extLst>
      <p:ext uri="{BB962C8B-B14F-4D97-AF65-F5344CB8AC3E}">
        <p14:creationId xmlns:p14="http://schemas.microsoft.com/office/powerpoint/2010/main" val="361607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195933F-B4D4-412F-862F-E4CE0DD79D4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2ED445-D131-4BCA-83DA-BB66232940A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723C25-0C67-42DD-BF4C-690AA432C30B}"/>
              </a:ext>
            </a:extLst>
          </p:cNvPr>
          <p:cNvSpPr>
            <a:spLocks noGrp="1"/>
          </p:cNvSpPr>
          <p:nvPr>
            <p:ph type="dt" sz="half" idx="10"/>
          </p:nvPr>
        </p:nvSpPr>
        <p:spPr/>
        <p:txBody>
          <a:bodyPr/>
          <a:lstStyle/>
          <a:p>
            <a:fld id="{39061850-694A-46DF-8FF0-97824609CC7C}" type="datetimeFigureOut">
              <a:rPr lang="en-GB" smtClean="0"/>
              <a:t>16/10/2020</a:t>
            </a:fld>
            <a:endParaRPr lang="en-GB"/>
          </a:p>
        </p:txBody>
      </p:sp>
      <p:sp>
        <p:nvSpPr>
          <p:cNvPr id="5" name="Footer Placeholder 4">
            <a:extLst>
              <a:ext uri="{FF2B5EF4-FFF2-40B4-BE49-F238E27FC236}">
                <a16:creationId xmlns:a16="http://schemas.microsoft.com/office/drawing/2014/main" id="{24F9C2E9-8EE3-454E-B511-B8CBC436B0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9D180E-E186-440A-8F9A-97486A131C88}"/>
              </a:ext>
            </a:extLst>
          </p:cNvPr>
          <p:cNvSpPr>
            <a:spLocks noGrp="1"/>
          </p:cNvSpPr>
          <p:nvPr>
            <p:ph type="sldNum" sz="quarter" idx="12"/>
          </p:nvPr>
        </p:nvSpPr>
        <p:spPr/>
        <p:txBody>
          <a:bodyPr/>
          <a:lstStyle/>
          <a:p>
            <a:fld id="{5C0B598F-7117-455F-A23D-D9CEC733C3FF}" type="slidenum">
              <a:rPr lang="en-GB" smtClean="0"/>
              <a:t>‹#›</a:t>
            </a:fld>
            <a:endParaRPr lang="en-GB"/>
          </a:p>
        </p:txBody>
      </p:sp>
    </p:spTree>
    <p:extLst>
      <p:ext uri="{BB962C8B-B14F-4D97-AF65-F5344CB8AC3E}">
        <p14:creationId xmlns:p14="http://schemas.microsoft.com/office/powerpoint/2010/main" val="27451747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7386FD-80E5-46D5-9B86-67A1DC0236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85DF1CB-9B78-4806-A92D-3188386E0C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282407-6BE3-421F-93E1-D82A99EE276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061850-694A-46DF-8FF0-97824609CC7C}" type="datetimeFigureOut">
              <a:rPr lang="en-GB" smtClean="0"/>
              <a:t>16/10/2020</a:t>
            </a:fld>
            <a:endParaRPr lang="en-GB"/>
          </a:p>
        </p:txBody>
      </p:sp>
      <p:sp>
        <p:nvSpPr>
          <p:cNvPr id="5" name="Footer Placeholder 4">
            <a:extLst>
              <a:ext uri="{FF2B5EF4-FFF2-40B4-BE49-F238E27FC236}">
                <a16:creationId xmlns:a16="http://schemas.microsoft.com/office/drawing/2014/main" id="{DEB1EBA8-72D1-4545-9E1C-563F63B22B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3EDE719-C904-46FB-91F8-C9DFE58566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0B598F-7117-455F-A23D-D9CEC733C3FF}" type="slidenum">
              <a:rPr lang="en-GB" smtClean="0"/>
              <a:t>‹#›</a:t>
            </a:fld>
            <a:endParaRPr lang="en-GB"/>
          </a:p>
        </p:txBody>
      </p:sp>
    </p:spTree>
    <p:extLst>
      <p:ext uri="{BB962C8B-B14F-4D97-AF65-F5344CB8AC3E}">
        <p14:creationId xmlns:p14="http://schemas.microsoft.com/office/powerpoint/2010/main" val="300344704"/>
      </p:ext>
    </p:extLst>
  </p:cSld>
  <p:clrMap bg1="lt1" tx1="dk1" bg2="lt2" tx2="dk2" accent1="accent1" accent2="accent2" accent3="accent3" accent4="accent4" accent5="accent5" accent6="accent6" hlink="hlink" folHlink="folHlink"/>
  <p:sldLayoutIdLst>
    <p:sldLayoutId id="2147483924" r:id="rId1"/>
    <p:sldLayoutId id="2147483925" r:id="rId2"/>
    <p:sldLayoutId id="214748392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medlineplus.gov/ency/article/004008.htm" TargetMode="External"/><Relationship Id="rId2" Type="http://schemas.openxmlformats.org/officeDocument/2006/relationships/hyperlink" Target="https://www.medrxiv.org/content/10.1101/2020.05.06.20092999v1" TargetMode="External"/><Relationship Id="rId1" Type="http://schemas.openxmlformats.org/officeDocument/2006/relationships/slideLayout" Target="../slideLayouts/slideLayout2.xml"/><Relationship Id="rId4" Type="http://schemas.openxmlformats.org/officeDocument/2006/relationships/hyperlink" Target="http://www.euro.who.int/en/health-topics/health-emergencies/coronavirus-covid-19/statements/statement-older-people-are-at-highest-risk-from-covid-19,-but-all-must-act-to-prevent-community-spread"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bbc.co.uk/news/uk-politics-52004116"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www.scie.org.uk/care-providers/coronavirus-covid-19/infection-control/quick-guide" TargetMode="External"/><Relationship Id="rId5" Type="http://schemas.openxmlformats.org/officeDocument/2006/relationships/hyperlink" Target="https://www.gov.uk/government/publications/coronavirus-covid-19-adult-social-care-action-plan/covid-19-our-action-plan-for-adult-social-care?wp-linkindex=1" TargetMode="External"/><Relationship Id="rId4" Type="http://schemas.openxmlformats.org/officeDocument/2006/relationships/hyperlink" Target="https://www.gov.uk/government/publications/coronavirus-act-analysis"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www.england.nhs.uk/coronavirus/wp-content/uploads/sites/52/2020/04/C0485-appendix-acp-template-110520.pdf" TargetMode="External"/><Relationship Id="rId7" Type="http://schemas.openxmlformats.org/officeDocument/2006/relationships/hyperlink" Target="https://www.politics.co.uk/comment-analysis/2020/03/23/warning-raised-over-coronavirus-bill-impact-on-elderly-and-d"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hyperlink" Target="https://www.instituteforgovernment.org.uk/explainers/coronavirus-act" TargetMode="External"/><Relationship Id="rId5" Type="http://schemas.openxmlformats.org/officeDocument/2006/relationships/hyperlink" Target="https://www.bihr.org.uk/coronavirusbill-20march" TargetMode="External"/><Relationship Id="rId4" Type="http://schemas.openxmlformats.org/officeDocument/2006/relationships/hyperlink" Target="https://www.kingsfund.org.uk/audio-video/key-facts-figures-adult-social-care" TargetMode="External"/></Relationships>
</file>

<file path=ppt/slides/_rels/slide46.xml.rels><?xml version="1.0" encoding="UTF-8" standalone="yes"?>
<Relationships xmlns="http://schemas.openxmlformats.org/package/2006/relationships"><Relationship Id="rId3" Type="http://schemas.openxmlformats.org/officeDocument/2006/relationships/hyperlink" Target="https://www.theguardian.com/commentisfree/2020/apr/01/why-uk-coronavirus-testing-work-catchup" TargetMode="External"/><Relationship Id="rId2" Type="http://schemas.openxmlformats.org/officeDocument/2006/relationships/hyperlink" Target="https://doi.org/10.1038/s10038-020-0771-5" TargetMode="External"/><Relationship Id="rId1" Type="http://schemas.openxmlformats.org/officeDocument/2006/relationships/slideLayout" Target="../slideLayouts/slideLayout7.xml"/><Relationship Id="rId6" Type="http://schemas.openxmlformats.org/officeDocument/2006/relationships/hyperlink" Target="https://www.bbc.co.uk/news/business-52089127" TargetMode="External"/><Relationship Id="rId5" Type="http://schemas.openxmlformats.org/officeDocument/2006/relationships/hyperlink" Target="https://www.ons.gov.uk/economy/grossdomesticproductgdp/bulletins/gdpmonthlyestimateuk/june2020" TargetMode="External"/><Relationship Id="rId4" Type="http://schemas.openxmlformats.org/officeDocument/2006/relationships/hyperlink" Target="https://www.independent.co.uk/life-style/coronavirus-pubs-restaurants-curfew-10pm-england-boris-johnson-b527096.html" TargetMode="External"/></Relationships>
</file>

<file path=ppt/slides/_rels/slide47.xml.rels><?xml version="1.0" encoding="UTF-8" standalone="yes"?>
<Relationships xmlns="http://schemas.openxmlformats.org/package/2006/relationships"><Relationship Id="rId2" Type="http://schemas.openxmlformats.org/officeDocument/2006/relationships/hyperlink" Target="https://www.who.int/health-cluster/news-and-events/news/COVID19/en" TargetMode="Externa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hyperlink" Target="https://www.who.int/foodsafety/publications/foodborne_disease/Section_5.pdf" TargetMode="External"/><Relationship Id="rId2" Type="http://schemas.openxmlformats.org/officeDocument/2006/relationships/hyperlink" Target="https://www.politico.eu/article/facebook-avaaz-covid19-coronavirus-misinformation-fake-news/" TargetMode="External"/><Relationship Id="rId1" Type="http://schemas.openxmlformats.org/officeDocument/2006/relationships/slideLayout" Target="../slideLayouts/slideLayout7.xml"/><Relationship Id="rId5" Type="http://schemas.openxmlformats.org/officeDocument/2006/relationships/hyperlink" Target="https://www.ifs.org.uk/uploads/The-Geography-of-the-COVID19-crisis-in-England-final.pdf" TargetMode="External"/><Relationship Id="rId4" Type="http://schemas.openxmlformats.org/officeDocument/2006/relationships/hyperlink" Target="https://www.zmescience.com/science/debunking-5g-coronavirus-connection-0523543/"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https://www.mayoclinic.org/diseases-conditions/coronavirus/symptoms-cause/syc-20479963" TargetMode="External"/><Relationship Id="rId7" Type="http://schemas.openxmlformats.org/officeDocument/2006/relationships/hyperlink" Target="https://covid19.who.int/?gclid=Cj0KQjw2or8BRCNARIsAC_ppyYPtq2aVfJ94s%7b_8X1zPbNTj9Ozr5ccxEXu7NdlhDU3wMRYrvN8LZUkaApg9EALw_wcB" TargetMode="External"/><Relationship Id="rId2" Type="http://schemas.openxmlformats.org/officeDocument/2006/relationships/hyperlink" Target="https://www.ons.gov.uk/peoplepopulationandcommunity/birthsdeathsandmarriages/ageing/articles/coronavirusandthesocialimpactsonolderpeopleingreatbritain/3aprilto10may2020" TargetMode="External"/><Relationship Id="rId1" Type="http://schemas.openxmlformats.org/officeDocument/2006/relationships/slideLayout" Target="../slideLayouts/slideLayout2.xml"/><Relationship Id="rId6" Type="http://schemas.openxmlformats.org/officeDocument/2006/relationships/hyperlink" Target="https://www.statista.com/statistics/1111779/coronavirus-death-rate-europe-by-country/" TargetMode="External"/><Relationship Id="rId5" Type="http://schemas.openxmlformats.org/officeDocument/2006/relationships/hyperlink" Target="https://www.emeesykidney.nhs.uk/128-coronavirus-advice/228-how-is-covid-19-spread#:~:text=The%20disease%20can%20spread%20from,%2C%20nose%20or%20mouth." TargetMode="External"/><Relationship Id="rId4" Type="http://schemas.openxmlformats.org/officeDocument/2006/relationships/hyperlink" Target="https://www.emeesykidney.nhs.uk/128-coronavirus-advice/228-how-is-covid-19-spread#:~:text=The%20disease%20can%20spread%20from,%2C%20nose%20or%20mouth" TargetMode="External"/></Relationships>
</file>

<file path=ppt/slides/_rels/slide50.xml.rels><?xml version="1.0" encoding="UTF-8" standalone="yes"?>
<Relationships xmlns="http://schemas.openxmlformats.org/package/2006/relationships"><Relationship Id="rId3" Type="http://schemas.openxmlformats.org/officeDocument/2006/relationships/hyperlink" Target="https://www.politics.co.uk/comment-analysis/2020/03/23/warning-raised-over-coronavirus-bill-impact-on-elderly-and-d" TargetMode="External"/><Relationship Id="rId2" Type="http://schemas.openxmlformats.org/officeDocument/2006/relationships/hyperlink" Target="https://www.instituteforgovernment.org.uk/explainers/coronavirus-act" TargetMode="External"/><Relationship Id="rId1" Type="http://schemas.openxmlformats.org/officeDocument/2006/relationships/slideLayout" Target="../slideLayouts/slideLayout2.xml"/><Relationship Id="rId5" Type="http://schemas.openxmlformats.org/officeDocument/2006/relationships/hyperlink" Target="https://covid19.who.int/?gclid=Cj0KQjw2or8BRCNARIsAC_ppyYPtq2aVfJ94s%7b_8X1zPbNTj9Ozr5ccxEXu7NdlhDU3wMRYrvN8LZUkaApg9EALw_wcB" TargetMode="External"/><Relationship Id="rId4" Type="http://schemas.openxmlformats.org/officeDocument/2006/relationships/hyperlink" Target="https://www.gov.uk/government/publications/coronavirus-covid-19-adult-social-care-action-plan/covid-19-our-action-plan-for-adult-social-care?wp-linkindex=1" TargetMode="External"/></Relationships>
</file>

<file path=ppt/slides/_rels/slide51.xml.rels><?xml version="1.0" encoding="UTF-8" standalone="yes"?>
<Relationships xmlns="http://schemas.openxmlformats.org/package/2006/relationships"><Relationship Id="rId2" Type="http://schemas.openxmlformats.org/officeDocument/2006/relationships/hyperlink" Target="https://www.bgs.org.uk/resources/resource-series/coronavirus-and-older-people.(Accessed"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See the source image">
            <a:extLst>
              <a:ext uri="{FF2B5EF4-FFF2-40B4-BE49-F238E27FC236}">
                <a16:creationId xmlns:a16="http://schemas.microsoft.com/office/drawing/2014/main" id="{6CD7E2B1-2A18-47AD-B807-F481453A252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44"/>
          <a:stretch/>
        </p:blipFill>
        <p:spPr bwMode="auto">
          <a:xfrm>
            <a:off x="0" y="0"/>
            <a:ext cx="12633433"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4"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BDA924A9-BA70-4D40-B8CE-38B2680AFF8F}"/>
              </a:ext>
            </a:extLst>
          </p:cNvPr>
          <p:cNvSpPr>
            <a:spLocks noGrp="1"/>
          </p:cNvSpPr>
          <p:nvPr>
            <p:ph type="title"/>
          </p:nvPr>
        </p:nvSpPr>
        <p:spPr>
          <a:xfrm>
            <a:off x="709448" y="1913950"/>
            <a:ext cx="4204137" cy="1342754"/>
          </a:xfrm>
        </p:spPr>
        <p:txBody>
          <a:bodyPr>
            <a:normAutofit/>
          </a:bodyPr>
          <a:lstStyle/>
          <a:p>
            <a:pPr algn="ctr"/>
            <a:r>
              <a:rPr lang="en-GB" sz="3600" b="1">
                <a:latin typeface="Arial" panose="020B0604020202020204" pitchFamily="34" charset="0"/>
                <a:cs typeface="Arial" panose="020B0604020202020204" pitchFamily="34" charset="0"/>
              </a:rPr>
              <a:t> </a:t>
            </a:r>
          </a:p>
        </p:txBody>
      </p:sp>
      <p:cxnSp>
        <p:nvCxnSpPr>
          <p:cNvPr id="2055" name="Straight Connector 72">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BE1B63E-A9DB-407B-B319-8C206F4C2225}"/>
              </a:ext>
            </a:extLst>
          </p:cNvPr>
          <p:cNvSpPr>
            <a:spLocks noGrp="1"/>
          </p:cNvSpPr>
          <p:nvPr>
            <p:ph idx="1"/>
          </p:nvPr>
        </p:nvSpPr>
        <p:spPr>
          <a:xfrm>
            <a:off x="709448" y="3417575"/>
            <a:ext cx="4493173" cy="3440425"/>
          </a:xfrm>
        </p:spPr>
        <p:txBody>
          <a:bodyPr anchor="ctr">
            <a:normAutofit/>
          </a:bodyPr>
          <a:lstStyle/>
          <a:p>
            <a:pPr marL="0" indent="0">
              <a:buNone/>
            </a:pPr>
            <a:r>
              <a:rPr lang="en-GB" b="1" dirty="0"/>
              <a:t> </a:t>
            </a:r>
            <a:r>
              <a:rPr lang="en-GB" b="1" u="sng" dirty="0">
                <a:latin typeface="Arial" panose="020B0604020202020204" pitchFamily="34" charset="0"/>
                <a:cs typeface="Arial" panose="020B0604020202020204" pitchFamily="34" charset="0"/>
              </a:rPr>
              <a:t>Group 2</a:t>
            </a:r>
            <a:r>
              <a:rPr lang="en-GB" u="sng" dirty="0">
                <a:latin typeface="Arial" panose="020B0604020202020204" pitchFamily="34" charset="0"/>
                <a:cs typeface="Arial" panose="020B0604020202020204" pitchFamily="34" charset="0"/>
              </a:rPr>
              <a:t> </a:t>
            </a:r>
          </a:p>
          <a:p>
            <a:pPr marL="0" indent="0">
              <a:buNone/>
            </a:pPr>
            <a:endParaRPr lang="en-GB" sz="1800" dirty="0"/>
          </a:p>
          <a:p>
            <a:pPr marL="0" indent="0">
              <a:buNone/>
            </a:pPr>
            <a:r>
              <a:rPr lang="en-GB" dirty="0">
                <a:latin typeface="Arial" panose="020B0604020202020204" pitchFamily="34" charset="0"/>
                <a:cs typeface="Arial" panose="020B0604020202020204" pitchFamily="34" charset="0"/>
              </a:rPr>
              <a:t>Fizza Chohan 1807415</a:t>
            </a:r>
          </a:p>
          <a:p>
            <a:pPr marL="0" indent="0">
              <a:buNone/>
            </a:pPr>
            <a:r>
              <a:rPr lang="en-GB" dirty="0">
                <a:latin typeface="Arial" panose="020B0604020202020204" pitchFamily="34" charset="0"/>
                <a:cs typeface="Arial" panose="020B0604020202020204" pitchFamily="34" charset="0"/>
              </a:rPr>
              <a:t>Shameela Rani 1713646</a:t>
            </a:r>
          </a:p>
          <a:p>
            <a:pPr marL="0" indent="0">
              <a:buNone/>
            </a:pPr>
            <a:r>
              <a:rPr lang="en-GB" dirty="0">
                <a:latin typeface="Arial" panose="020B0604020202020204" pitchFamily="34" charset="0"/>
                <a:cs typeface="Arial" panose="020B0604020202020204" pitchFamily="34" charset="0"/>
              </a:rPr>
              <a:t>Tabita Lincan 1713949                                    </a:t>
            </a:r>
          </a:p>
          <a:p>
            <a:pPr marL="0" indent="0">
              <a:buNone/>
            </a:pPr>
            <a:r>
              <a:rPr lang="en-GB" dirty="0">
                <a:latin typeface="Arial" panose="020B0604020202020204" pitchFamily="34" charset="0"/>
                <a:cs typeface="Arial" panose="020B0604020202020204" pitchFamily="34" charset="0"/>
              </a:rPr>
              <a:t>Mohammed Hussain 1809052</a:t>
            </a:r>
          </a:p>
        </p:txBody>
      </p:sp>
      <p:sp>
        <p:nvSpPr>
          <p:cNvPr id="4" name="TextBox 3">
            <a:extLst>
              <a:ext uri="{FF2B5EF4-FFF2-40B4-BE49-F238E27FC236}">
                <a16:creationId xmlns:a16="http://schemas.microsoft.com/office/drawing/2014/main" id="{D0F1CE34-E4E1-499C-AD6A-259C7AF0922A}"/>
              </a:ext>
            </a:extLst>
          </p:cNvPr>
          <p:cNvSpPr txBox="1"/>
          <p:nvPr/>
        </p:nvSpPr>
        <p:spPr>
          <a:xfrm>
            <a:off x="1111465" y="1278092"/>
            <a:ext cx="4593022" cy="1969770"/>
          </a:xfrm>
          <a:prstGeom prst="rect">
            <a:avLst/>
          </a:prstGeom>
          <a:noFill/>
        </p:spPr>
        <p:txBody>
          <a:bodyPr wrap="square" rtlCol="0">
            <a:spAutoFit/>
          </a:bodyPr>
          <a:lstStyle/>
          <a:p>
            <a:pPr>
              <a:spcAft>
                <a:spcPts val="600"/>
              </a:spcAft>
            </a:pPr>
            <a:r>
              <a:rPr lang="en-GB" sz="2800" b="1" dirty="0">
                <a:latin typeface="Arial" panose="020B0604020202020204" pitchFamily="34" charset="0"/>
                <a:cs typeface="Arial" panose="020B0604020202020204" pitchFamily="34" charset="0"/>
              </a:rPr>
              <a:t>Public Health Policy Presentation </a:t>
            </a:r>
          </a:p>
          <a:p>
            <a:pPr>
              <a:spcAft>
                <a:spcPts val="600"/>
              </a:spcAft>
            </a:pPr>
            <a:r>
              <a:rPr lang="en-GB" sz="2800" b="1" dirty="0">
                <a:latin typeface="Arial" panose="020B0604020202020204" pitchFamily="34" charset="0"/>
                <a:cs typeface="Arial" panose="020B0604020202020204" pitchFamily="34" charset="0"/>
              </a:rPr>
              <a:t>Module code BMHP5013</a:t>
            </a:r>
          </a:p>
          <a:p>
            <a:pPr>
              <a:spcAft>
                <a:spcPts val="600"/>
              </a:spcAft>
            </a:pPr>
            <a:r>
              <a:rPr lang="en-GB" sz="2800" b="1" dirty="0">
                <a:latin typeface="Arial" panose="020B0604020202020204" pitchFamily="34" charset="0"/>
                <a:cs typeface="Arial" panose="020B0604020202020204" pitchFamily="34" charset="0"/>
              </a:rPr>
              <a:t>Lecturer DR Besty Jose </a:t>
            </a:r>
          </a:p>
        </p:txBody>
      </p:sp>
    </p:spTree>
    <p:extLst>
      <p:ext uri="{BB962C8B-B14F-4D97-AF65-F5344CB8AC3E}">
        <p14:creationId xmlns:p14="http://schemas.microsoft.com/office/powerpoint/2010/main" val="1914852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52C05-49D9-44D5-A943-C57C83C8AE9D}"/>
              </a:ext>
            </a:extLst>
          </p:cNvPr>
          <p:cNvSpPr>
            <a:spLocks noGrp="1"/>
          </p:cNvSpPr>
          <p:nvPr>
            <p:ph type="ctrTitle"/>
          </p:nvPr>
        </p:nvSpPr>
        <p:spPr>
          <a:xfrm>
            <a:off x="1523999" y="771178"/>
            <a:ext cx="8812696" cy="787799"/>
          </a:xfrm>
        </p:spPr>
        <p:txBody>
          <a:bodyPr>
            <a:normAutofit fontScale="90000"/>
          </a:bodyPr>
          <a:lstStyle/>
          <a:p>
            <a:r>
              <a:rPr lang="en-GB" b="1" u="sng" dirty="0">
                <a:solidFill>
                  <a:schemeClr val="accent1"/>
                </a:solidFill>
                <a:latin typeface="Arial" panose="020B0604020202020204" pitchFamily="34" charset="0"/>
                <a:cs typeface="Arial" panose="020B0604020202020204" pitchFamily="34" charset="0"/>
              </a:rPr>
              <a:t>Overview of Covid-19 </a:t>
            </a:r>
            <a:br>
              <a:rPr lang="en-GB" b="1" u="sng"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F0E70AB-BEE9-491F-A948-15FB4121B35F}"/>
              </a:ext>
            </a:extLst>
          </p:cNvPr>
          <p:cNvSpPr>
            <a:spLocks noGrp="1"/>
          </p:cNvSpPr>
          <p:nvPr>
            <p:ph type="subTitle" idx="1"/>
          </p:nvPr>
        </p:nvSpPr>
        <p:spPr>
          <a:xfrm>
            <a:off x="763402" y="1149437"/>
            <a:ext cx="9130747" cy="4937385"/>
          </a:xfrm>
        </p:spPr>
        <p:txBody>
          <a:bodyPr>
            <a:normAutofit/>
          </a:bodyPr>
          <a:lstStyle/>
          <a:p>
            <a:pPr marL="342900" indent="-342900">
              <a:buFont typeface="Wingdings" panose="05000000000000000000" pitchFamily="2" charset="2"/>
              <a:buChar char="v"/>
            </a:pPr>
            <a:r>
              <a:rPr lang="en-GB" sz="2000" i="0" dirty="0">
                <a:solidFill>
                  <a:srgbClr val="000000"/>
                </a:solidFill>
                <a:effectLst/>
                <a:latin typeface="Arial" panose="020B0604020202020204" pitchFamily="34" charset="0"/>
                <a:cs typeface="Arial" panose="020B0604020202020204" pitchFamily="34" charset="0"/>
              </a:rPr>
              <a:t>COVID-19 is a new strain of coronavirus that has not been previously identified in humans. The COVID-19 is the cause of an outbreak of respiratory illness first detected in Wuhan, Hubei province, China</a:t>
            </a:r>
            <a:r>
              <a:rPr lang="en-GB" sz="2000" dirty="0">
                <a:solidFill>
                  <a:srgbClr val="000000"/>
                </a:solidFill>
                <a:latin typeface="Arial" panose="020B0604020202020204" pitchFamily="34" charset="0"/>
                <a:cs typeface="Arial" panose="020B0604020202020204" pitchFamily="34" charset="0"/>
              </a:rPr>
              <a:t> </a:t>
            </a:r>
            <a:r>
              <a:rPr lang="en-GB" sz="2000" i="0" dirty="0">
                <a:solidFill>
                  <a:srgbClr val="000000"/>
                </a:solidFill>
                <a:effectLst/>
                <a:latin typeface="Arial" panose="020B0604020202020204" pitchFamily="34" charset="0"/>
                <a:cs typeface="Arial" panose="020B0604020202020204" pitchFamily="34" charset="0"/>
              </a:rPr>
              <a:t>(World Health Organisation, 2020 ).</a:t>
            </a:r>
            <a:endParaRPr lang="en-GB" sz="2000" dirty="0">
              <a:solidFill>
                <a:srgbClr val="000000"/>
              </a:solidFill>
              <a:latin typeface="Arial" panose="020B0604020202020204" pitchFamily="34" charset="0"/>
              <a:cs typeface="Arial" panose="020B0604020202020204" pitchFamily="34" charset="0"/>
            </a:endParaRPr>
          </a:p>
          <a:p>
            <a:endParaRPr lang="en-GB" b="1" u="sng" dirty="0">
              <a:latin typeface="Arial" panose="020B0604020202020204" pitchFamily="34" charset="0"/>
              <a:cs typeface="Arial" panose="020B0604020202020204" pitchFamily="34" charset="0"/>
            </a:endParaRPr>
          </a:p>
          <a:p>
            <a:endParaRPr lang="en-GB" dirty="0"/>
          </a:p>
        </p:txBody>
      </p:sp>
      <p:sp>
        <p:nvSpPr>
          <p:cNvPr id="7" name="TextBox 6">
            <a:extLst>
              <a:ext uri="{FF2B5EF4-FFF2-40B4-BE49-F238E27FC236}">
                <a16:creationId xmlns:a16="http://schemas.microsoft.com/office/drawing/2014/main" id="{FFB95746-4259-42BC-8646-3C9A77DCE6EB}"/>
              </a:ext>
            </a:extLst>
          </p:cNvPr>
          <p:cNvSpPr txBox="1"/>
          <p:nvPr/>
        </p:nvSpPr>
        <p:spPr>
          <a:xfrm>
            <a:off x="897090" y="4851951"/>
            <a:ext cx="10081863" cy="1631216"/>
          </a:xfrm>
          <a:prstGeom prst="rect">
            <a:avLst/>
          </a:prstGeom>
          <a:noFill/>
        </p:spPr>
        <p:txBody>
          <a:bodyPr wrap="square">
            <a:spAutoFit/>
          </a:bodyPr>
          <a:lstStyle/>
          <a:p>
            <a:pPr marL="285750" indent="-285750">
              <a:buFont typeface="Wingdings" panose="05000000000000000000" pitchFamily="2" charset="2"/>
              <a:buChar char="v"/>
            </a:pPr>
            <a:r>
              <a:rPr lang="en-US" sz="2000" dirty="0">
                <a:solidFill>
                  <a:prstClr val="black"/>
                </a:solidFill>
                <a:latin typeface="Arial" panose="020B0604020202020204" pitchFamily="34" charset="0"/>
                <a:cs typeface="Arial" panose="020B0604020202020204" pitchFamily="34" charset="0"/>
              </a:rPr>
              <a:t>The virus that causes COVID-19 most commonly spreads between people who are in close contact with one another (within about 6 feet, or 2 arm lengths).It spreads through respiratory droplets or small particles, such as those in aerosols, produced when an infected person coughs, sneezes, sings, talks, or breathes  (Centers for Disease Control and Prevention , 2020).</a:t>
            </a:r>
            <a:endParaRPr lang="en-GB" sz="20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122BD1F8-6442-1144-B3A9-781FE9C53485}"/>
              </a:ext>
            </a:extLst>
          </p:cNvPr>
          <p:cNvSpPr txBox="1"/>
          <p:nvPr/>
        </p:nvSpPr>
        <p:spPr>
          <a:xfrm>
            <a:off x="897090" y="2794590"/>
            <a:ext cx="9439605" cy="1631216"/>
          </a:xfrm>
          <a:prstGeom prst="rect">
            <a:avLst/>
          </a:prstGeom>
          <a:noFill/>
        </p:spPr>
        <p:txBody>
          <a:bodyPr wrap="square">
            <a:spAutoFit/>
          </a:bodyPr>
          <a:lstStyle/>
          <a:p>
            <a:pPr marL="342900" indent="-342900">
              <a:buFont typeface="Wingdings" panose="05000000000000000000" pitchFamily="2" charset="2"/>
              <a:buChar char="v"/>
            </a:pPr>
            <a:r>
              <a:rPr lang="en-US" sz="2000" dirty="0">
                <a:latin typeface="Arial" panose="020B0604020202020204" pitchFamily="34" charset="0"/>
                <a:cs typeface="Arial" panose="020B0604020202020204" pitchFamily="34" charset="0"/>
              </a:rPr>
              <a:t>Most people infected with the COVID-19 virus will experience mild to moderate respiratory illness and recover without requiring special treatment.  Older people, and those with underlying medical problems like cardiovascular disease, diabetes, chronic respiratory disease, and cancer are more likely to develop serious illness  (WHO, 2020a).</a:t>
            </a:r>
          </a:p>
        </p:txBody>
      </p:sp>
    </p:spTree>
    <p:extLst>
      <p:ext uri="{BB962C8B-B14F-4D97-AF65-F5344CB8AC3E}">
        <p14:creationId xmlns:p14="http://schemas.microsoft.com/office/powerpoint/2010/main" val="39148434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74"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Rectangle 77">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7CC38B8B-B3E1-442C-9051-4DA98DE4B765}"/>
              </a:ext>
            </a:extLst>
          </p:cNvPr>
          <p:cNvSpPr>
            <a:spLocks noGrp="1"/>
          </p:cNvSpPr>
          <p:nvPr>
            <p:ph type="title"/>
          </p:nvPr>
        </p:nvSpPr>
        <p:spPr>
          <a:xfrm>
            <a:off x="1047280" y="759805"/>
            <a:ext cx="10306520" cy="1325563"/>
          </a:xfrm>
        </p:spPr>
        <p:txBody>
          <a:bodyPr>
            <a:normAutofit/>
          </a:bodyPr>
          <a:lstStyle/>
          <a:p>
            <a:r>
              <a:rPr lang="en-GB" sz="4000" b="1" dirty="0">
                <a:solidFill>
                  <a:srgbClr val="FFFFFF"/>
                </a:solidFill>
              </a:rPr>
              <a:t>                     </a:t>
            </a:r>
            <a:r>
              <a:rPr lang="en-GB" sz="4000" b="1" u="sng" dirty="0">
                <a:solidFill>
                  <a:srgbClr val="FFFFFF"/>
                </a:solidFill>
                <a:latin typeface="Arial" panose="020B0604020202020204" pitchFamily="34" charset="0"/>
                <a:cs typeface="Arial" panose="020B0604020202020204" pitchFamily="34" charset="0"/>
              </a:rPr>
              <a:t>Symptoms of Covid-19 </a:t>
            </a:r>
          </a:p>
        </p:txBody>
      </p:sp>
      <p:sp>
        <p:nvSpPr>
          <p:cNvPr id="3" name="Content Placeholder 2">
            <a:extLst>
              <a:ext uri="{FF2B5EF4-FFF2-40B4-BE49-F238E27FC236}">
                <a16:creationId xmlns:a16="http://schemas.microsoft.com/office/drawing/2014/main" id="{81999EDD-FAFB-438B-A470-2C536F1416B8}"/>
              </a:ext>
            </a:extLst>
          </p:cNvPr>
          <p:cNvSpPr>
            <a:spLocks noGrp="1"/>
          </p:cNvSpPr>
          <p:nvPr>
            <p:ph idx="1"/>
          </p:nvPr>
        </p:nvSpPr>
        <p:spPr>
          <a:xfrm>
            <a:off x="1119322" y="2177172"/>
            <a:ext cx="4973787" cy="3880437"/>
          </a:xfrm>
        </p:spPr>
        <p:txBody>
          <a:bodyPr>
            <a:noAutofit/>
          </a:bodyPr>
          <a:lstStyle/>
          <a:p>
            <a:pPr marL="0" indent="0" fontAlgn="base">
              <a:buNone/>
            </a:pPr>
            <a:r>
              <a:rPr lang="en-GB" sz="1800" b="0" i="0" dirty="0">
                <a:effectLst/>
                <a:latin typeface="Arial" panose="020B0604020202020204" pitchFamily="34" charset="0"/>
                <a:cs typeface="Arial" panose="020B0604020202020204" pitchFamily="34" charset="0"/>
              </a:rPr>
              <a:t>Reported illnesses have ranged from mild symptoms to severe illness and death for confirmed coronavirus disease 2019 (COVID-19) cases</a:t>
            </a:r>
            <a:r>
              <a:rPr lang="en-GB" sz="1800" dirty="0">
                <a:latin typeface="Arial" panose="020B0604020202020204" pitchFamily="34" charset="0"/>
                <a:cs typeface="Arial" panose="020B0604020202020204" pitchFamily="34" charset="0"/>
              </a:rPr>
              <a:t> ( NHS , 2020).</a:t>
            </a:r>
            <a:endParaRPr lang="en-GB" sz="1800" b="0" i="0" dirty="0">
              <a:effectLst/>
              <a:latin typeface="Arial" panose="020B0604020202020204" pitchFamily="34" charset="0"/>
              <a:cs typeface="Arial" panose="020B0604020202020204" pitchFamily="34" charset="0"/>
            </a:endParaRPr>
          </a:p>
          <a:p>
            <a:pPr marL="0" indent="0" fontAlgn="base">
              <a:buNone/>
            </a:pPr>
            <a:r>
              <a:rPr lang="en-GB" sz="1800" b="0" i="0" dirty="0">
                <a:effectLst/>
                <a:latin typeface="Arial" panose="020B0604020202020204" pitchFamily="34" charset="0"/>
                <a:cs typeface="Arial" panose="020B0604020202020204" pitchFamily="34" charset="0"/>
              </a:rPr>
              <a:t>Symptoms may appear 2-14 days after exposure:</a:t>
            </a:r>
          </a:p>
          <a:p>
            <a:pPr fontAlgn="base">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Cough  </a:t>
            </a:r>
          </a:p>
          <a:p>
            <a:pPr fontAlgn="base">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Fever</a:t>
            </a:r>
          </a:p>
          <a:p>
            <a:pPr fontAlgn="base">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Headache</a:t>
            </a:r>
          </a:p>
          <a:p>
            <a:pPr fontAlgn="base">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New loss of taste or smell</a:t>
            </a:r>
          </a:p>
          <a:p>
            <a:pPr fontAlgn="base">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Repeated shaking with chills</a:t>
            </a:r>
          </a:p>
          <a:p>
            <a:pPr fontAlgn="base">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Sore throat</a:t>
            </a:r>
          </a:p>
          <a:p>
            <a:pPr fontAlgn="base">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Shortness of breath</a:t>
            </a:r>
          </a:p>
          <a:p>
            <a:pPr fontAlgn="base"/>
            <a:r>
              <a:rPr lang="en-GB" sz="1800" b="0" i="0" dirty="0">
                <a:effectLst/>
                <a:latin typeface="Arial" panose="020B0604020202020204" pitchFamily="34" charset="0"/>
                <a:cs typeface="Arial" panose="020B0604020202020204" pitchFamily="34" charset="0"/>
              </a:rPr>
              <a:t>Muscle pain                    </a:t>
            </a:r>
            <a:r>
              <a:rPr lang="en-GB" sz="1800" dirty="0">
                <a:latin typeface="Arial" panose="020B0604020202020204" pitchFamily="34" charset="0"/>
                <a:cs typeface="Arial" panose="020B0604020202020204" pitchFamily="34" charset="0"/>
              </a:rPr>
              <a:t> ( NHS, 2020).</a:t>
            </a:r>
            <a:endParaRPr lang="en-GB" sz="1800" b="0" i="0" dirty="0">
              <a:effectLst/>
              <a:latin typeface="Arial" panose="020B0604020202020204" pitchFamily="34" charset="0"/>
              <a:cs typeface="Arial" panose="020B0604020202020204" pitchFamily="34" charset="0"/>
            </a:endParaRPr>
          </a:p>
        </p:txBody>
      </p:sp>
      <p:pic>
        <p:nvPicPr>
          <p:cNvPr id="5122" name="Picture 2" descr="See the source image">
            <a:extLst>
              <a:ext uri="{FF2B5EF4-FFF2-40B4-BE49-F238E27FC236}">
                <a16:creationId xmlns:a16="http://schemas.microsoft.com/office/drawing/2014/main" id="{CF08E5B3-CEEB-4FDC-9764-FD884E1DE39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49" r="22641" b="-1"/>
          <a:stretch/>
        </p:blipFill>
        <p:spPr bwMode="auto">
          <a:xfrm>
            <a:off x="6098892" y="2492376"/>
            <a:ext cx="4802404" cy="35633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2859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5425E-5C51-492A-9C59-A3FF4B01C50E}"/>
              </a:ext>
            </a:extLst>
          </p:cNvPr>
          <p:cNvSpPr>
            <a:spLocks noGrp="1"/>
          </p:cNvSpPr>
          <p:nvPr>
            <p:ph type="title"/>
          </p:nvPr>
        </p:nvSpPr>
        <p:spPr>
          <a:xfrm>
            <a:off x="1222947" y="81868"/>
            <a:ext cx="10394430" cy="549275"/>
          </a:xfrm>
        </p:spPr>
        <p:txBody>
          <a:bodyPr>
            <a:normAutofit fontScale="90000"/>
          </a:bodyPr>
          <a:lstStyle/>
          <a:p>
            <a:r>
              <a:rPr lang="en-GB" dirty="0"/>
              <a:t>                       </a:t>
            </a:r>
            <a:r>
              <a:rPr lang="en-GB" b="1" u="sng" dirty="0"/>
              <a:t>Our Target Group </a:t>
            </a:r>
          </a:p>
        </p:txBody>
      </p:sp>
      <p:pic>
        <p:nvPicPr>
          <p:cNvPr id="6146" name="Picture 2" descr="Image result for elderly during covid">
            <a:extLst>
              <a:ext uri="{FF2B5EF4-FFF2-40B4-BE49-F238E27FC236}">
                <a16:creationId xmlns:a16="http://schemas.microsoft.com/office/drawing/2014/main" id="{F9912D7D-8211-45D7-8246-88F569BDC6E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08939" y="4682360"/>
            <a:ext cx="7280826" cy="202732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DCC0DFF-0363-4EA1-AE03-C63A94FA5D68}"/>
              </a:ext>
            </a:extLst>
          </p:cNvPr>
          <p:cNvSpPr txBox="1"/>
          <p:nvPr/>
        </p:nvSpPr>
        <p:spPr>
          <a:xfrm>
            <a:off x="333497" y="148321"/>
            <a:ext cx="11148967" cy="1569660"/>
          </a:xfrm>
          <a:prstGeom prst="rect">
            <a:avLst/>
          </a:prstGeom>
          <a:noFill/>
        </p:spPr>
        <p:txBody>
          <a:bodyPr wrap="square" rtlCol="0">
            <a:spAutoFit/>
          </a:bodyPr>
          <a:lstStyle/>
          <a:p>
            <a:pPr marL="285750" indent="-285750">
              <a:buFont typeface="Wingdings" panose="05000000000000000000" pitchFamily="2" charset="2"/>
              <a:buChar char="v"/>
            </a:pPr>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v"/>
            </a:pPr>
            <a:r>
              <a:rPr lang="en-GB" sz="2000" dirty="0">
                <a:latin typeface="Arial" panose="020B0604020202020204" pitchFamily="34" charset="0"/>
                <a:cs typeface="Arial" panose="020B0604020202020204" pitchFamily="34" charset="0"/>
              </a:rPr>
              <a:t>Our chosen target group is the Elderly. We will be looking at Adults over the age of 50 plus. </a:t>
            </a:r>
          </a:p>
          <a:p>
            <a:r>
              <a:rPr lang="en-GB" dirty="0">
                <a:latin typeface="Arial" panose="020B0604020202020204" pitchFamily="34" charset="0"/>
                <a:cs typeface="Arial" panose="020B0604020202020204" pitchFamily="34" charset="0"/>
              </a:rPr>
              <a:t> </a:t>
            </a:r>
          </a:p>
        </p:txBody>
      </p:sp>
      <p:sp>
        <p:nvSpPr>
          <p:cNvPr id="3" name="TextBox 2">
            <a:extLst>
              <a:ext uri="{FF2B5EF4-FFF2-40B4-BE49-F238E27FC236}">
                <a16:creationId xmlns:a16="http://schemas.microsoft.com/office/drawing/2014/main" id="{52F1B24A-0B11-4C59-AEE1-295CE793523C}"/>
              </a:ext>
            </a:extLst>
          </p:cNvPr>
          <p:cNvSpPr txBox="1"/>
          <p:nvPr/>
        </p:nvSpPr>
        <p:spPr>
          <a:xfrm>
            <a:off x="266041" y="1869129"/>
            <a:ext cx="11591177" cy="2062103"/>
          </a:xfrm>
          <a:prstGeom prst="rect">
            <a:avLst/>
          </a:prstGeom>
          <a:noFill/>
        </p:spPr>
        <p:txBody>
          <a:bodyPr wrap="square" rtlCol="0">
            <a:spAutoFit/>
          </a:bodyPr>
          <a:lstStyle/>
          <a:p>
            <a:pPr marL="285750" indent="-285750">
              <a:buFont typeface="Wingdings" panose="05000000000000000000" pitchFamily="2" charset="2"/>
              <a:buChar char="v"/>
            </a:pPr>
            <a:r>
              <a:rPr lang="en-US" sz="2000" dirty="0">
                <a:latin typeface="Arial" panose="020B0604020202020204" pitchFamily="34" charset="0"/>
                <a:cs typeface="Arial" panose="020B0604020202020204" pitchFamily="34" charset="0"/>
              </a:rPr>
              <a:t>Advanced age itself is a  pre-disposing factor to ‬physical and mental health issues With rapid strides in medical care and increasing average lifespans, the elderly also comprises  ‬a  significantly ‭‬large proportion of  ‬the population (Gov UK, 2020a).</a:t>
            </a:r>
          </a:p>
          <a:p>
            <a:pPr marL="285750" indent="-285750">
              <a:buFont typeface="Wingdings" panose="05000000000000000000" pitchFamily="2" charset="2"/>
              <a:buChar char="v"/>
            </a:pPr>
            <a:endParaRPr lang="en-US" sz="20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v"/>
            </a:pPr>
            <a:r>
              <a:rPr lang="en-US" sz="2000" dirty="0">
                <a:latin typeface="Arial" panose="020B0604020202020204" pitchFamily="34" charset="0"/>
                <a:cs typeface="Arial" panose="020B0604020202020204" pitchFamily="34" charset="0"/>
              </a:rPr>
              <a:t>The  presence of comorbid conditions makes them ‭ ‬more ‭ ‬susceptible ‭ ‬to ‭ ‬new ‭ ‬infections  ‬and ‭ ‬the accompanying psychological distress</a:t>
            </a:r>
            <a:r>
              <a:rPr lang="en-US" sz="2000" baseline="30000" dirty="0">
                <a:latin typeface="Arial" panose="020B0604020202020204" pitchFamily="34" charset="0"/>
                <a:cs typeface="Arial" panose="020B0604020202020204" pitchFamily="34" charset="0"/>
              </a:rPr>
              <a:t> </a:t>
            </a:r>
            <a:r>
              <a:rPr lang="en-US" sz="2800" baseline="30000" dirty="0">
                <a:latin typeface="Arial" panose="020B0604020202020204" pitchFamily="34" charset="0"/>
                <a:cs typeface="Arial" panose="020B0604020202020204" pitchFamily="34" charset="0"/>
              </a:rPr>
              <a:t>‭ (Medicine and public Health, 2020).</a:t>
            </a:r>
            <a:endParaRPr lang="en-GB" sz="28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715AFAF0-5D12-4B17-90D3-A97E13A75B16}"/>
              </a:ext>
            </a:extLst>
          </p:cNvPr>
          <p:cNvSpPr txBox="1"/>
          <p:nvPr/>
        </p:nvSpPr>
        <p:spPr>
          <a:xfrm>
            <a:off x="266041" y="4256895"/>
            <a:ext cx="11523723" cy="984885"/>
          </a:xfrm>
          <a:prstGeom prst="rect">
            <a:avLst/>
          </a:prstGeom>
          <a:noFill/>
        </p:spPr>
        <p:txBody>
          <a:bodyPr wrap="square" rtlCol="0">
            <a:spAutoFit/>
          </a:bodyPr>
          <a:lstStyle/>
          <a:p>
            <a:pPr marL="285750" indent="-285750">
              <a:buFont typeface="Wingdings" panose="05000000000000000000" pitchFamily="2" charset="2"/>
              <a:buChar char="v"/>
            </a:pPr>
            <a:r>
              <a:rPr lang="en-GB" sz="2000" dirty="0">
                <a:latin typeface="Arial" panose="020B0604020202020204" pitchFamily="34" charset="0"/>
                <a:cs typeface="Arial" panose="020B0604020202020204" pitchFamily="34" charset="0"/>
              </a:rPr>
              <a:t>Elderly are more at risk due to health problems, particularly if they are taking regular medications (British Geriatrics Society, 2020).</a:t>
            </a:r>
          </a:p>
          <a:p>
            <a:pPr marL="285750" indent="-285750">
              <a:buFont typeface="Wingdings" panose="05000000000000000000" pitchFamily="2" charset="2"/>
              <a:buChar char="v"/>
            </a:pP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5318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E43B4C03-2591-4EBD-A0F6-7282705E4F3B}"/>
              </a:ext>
            </a:extLst>
          </p:cNvPr>
          <p:cNvSpPr>
            <a:spLocks noGrp="1"/>
          </p:cNvSpPr>
          <p:nvPr>
            <p:ph type="title"/>
          </p:nvPr>
        </p:nvSpPr>
        <p:spPr>
          <a:xfrm>
            <a:off x="958506" y="800392"/>
            <a:ext cx="10264697" cy="1212102"/>
          </a:xfrm>
        </p:spPr>
        <p:txBody>
          <a:bodyPr>
            <a:normAutofit/>
          </a:bodyPr>
          <a:lstStyle/>
          <a:p>
            <a:r>
              <a:rPr lang="en-GB" sz="4000" dirty="0">
                <a:solidFill>
                  <a:srgbClr val="FFFFFF"/>
                </a:solidFill>
                <a:latin typeface="Arial" panose="020B0604020202020204" pitchFamily="34" charset="0"/>
                <a:cs typeface="Arial" panose="020B0604020202020204" pitchFamily="34" charset="0"/>
              </a:rPr>
              <a:t>          </a:t>
            </a:r>
            <a:r>
              <a:rPr lang="en-GB" sz="4000" b="1" u="sng" dirty="0">
                <a:solidFill>
                  <a:srgbClr val="FFFFFF"/>
                </a:solidFill>
                <a:latin typeface="Arial" panose="020B0604020202020204" pitchFamily="34" charset="0"/>
                <a:cs typeface="Arial" panose="020B0604020202020204" pitchFamily="34" charset="0"/>
              </a:rPr>
              <a:t>Impact of Covid-19 on the Elderly </a:t>
            </a:r>
          </a:p>
        </p:txBody>
      </p:sp>
      <p:sp>
        <p:nvSpPr>
          <p:cNvPr id="3" name="Content Placeholder 2">
            <a:extLst>
              <a:ext uri="{FF2B5EF4-FFF2-40B4-BE49-F238E27FC236}">
                <a16:creationId xmlns:a16="http://schemas.microsoft.com/office/drawing/2014/main" id="{72519825-4727-49D8-A36C-952F3E3FF2C5}"/>
              </a:ext>
            </a:extLst>
          </p:cNvPr>
          <p:cNvSpPr>
            <a:spLocks noGrp="1"/>
          </p:cNvSpPr>
          <p:nvPr>
            <p:ph idx="1"/>
          </p:nvPr>
        </p:nvSpPr>
        <p:spPr>
          <a:xfrm>
            <a:off x="1367624" y="2177170"/>
            <a:ext cx="9708995" cy="4538940"/>
          </a:xfrm>
        </p:spPr>
        <p:txBody>
          <a:bodyPr anchor="ctr">
            <a:normAutofit/>
          </a:bodyPr>
          <a:lstStyle/>
          <a:p>
            <a:r>
              <a:rPr lang="en-GB" sz="2000" b="0" i="0" dirty="0">
                <a:effectLst/>
                <a:latin typeface="Arial" panose="020B0604020202020204" pitchFamily="34" charset="0"/>
                <a:cs typeface="Arial" panose="020B0604020202020204" pitchFamily="34" charset="0"/>
              </a:rPr>
              <a:t>The COVID-19 disease has hit older adults harder than other age groups (WHO, 2020b).</a:t>
            </a:r>
          </a:p>
          <a:p>
            <a:pPr marL="0" indent="0">
              <a:buNone/>
            </a:pPr>
            <a:endParaRPr lang="en-GB" sz="2000" b="0" i="0" dirty="0">
              <a:effectLst/>
              <a:latin typeface="Arial" panose="020B0604020202020204" pitchFamily="34" charset="0"/>
              <a:cs typeface="Arial" panose="020B0604020202020204" pitchFamily="34" charset="0"/>
            </a:endParaRPr>
          </a:p>
          <a:p>
            <a:r>
              <a:rPr lang="en-GB" sz="2000" b="0" i="0" dirty="0">
                <a:effectLst/>
                <a:latin typeface="Arial" panose="020B0604020202020204" pitchFamily="34" charset="0"/>
                <a:cs typeface="Arial" panose="020B0604020202020204" pitchFamily="34" charset="0"/>
              </a:rPr>
              <a:t>Older adults are more likely to already have </a:t>
            </a:r>
            <a:r>
              <a:rPr lang="en-GB" sz="2000" b="0" i="0" u="none" strike="noStrike" dirty="0">
                <a:effectLst/>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underlying conditions</a:t>
            </a:r>
            <a:r>
              <a:rPr lang="en-GB" sz="2000" b="0" i="0" dirty="0">
                <a:effectLst/>
                <a:latin typeface="Arial" panose="020B0604020202020204" pitchFamily="34" charset="0"/>
                <a:cs typeface="Arial" panose="020B0604020202020204" pitchFamily="34" charset="0"/>
              </a:rPr>
              <a:t> such as cardiovascular disease, diabetes, or respiratory illness — comorbidities that we now know raise the risk of severe COVID-19 and COVID-19-related death. In addition, a likely </a:t>
            </a:r>
            <a:r>
              <a:rPr lang="en-GB" sz="2000" b="0" i="0" strike="noStrike" dirty="0">
                <a:effectLst/>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weaker immune system</a:t>
            </a:r>
            <a:r>
              <a:rPr lang="en-GB" sz="2000" b="0" i="0" dirty="0">
                <a:effectLst/>
                <a:latin typeface="Arial" panose="020B0604020202020204" pitchFamily="34" charset="0"/>
                <a:cs typeface="Arial" panose="020B0604020202020204" pitchFamily="34" charset="0"/>
              </a:rPr>
              <a:t> makes it harder for older adults to fight off infection (Gov UK , 2020).</a:t>
            </a:r>
            <a:br>
              <a:rPr lang="en-GB" sz="2000" b="0" i="0" dirty="0">
                <a:effectLst/>
                <a:latin typeface="Arial" panose="020B0604020202020204" pitchFamily="34" charset="0"/>
                <a:cs typeface="Arial" panose="020B0604020202020204" pitchFamily="34" charset="0"/>
              </a:rPr>
            </a:br>
            <a:endParaRPr lang="en-GB" sz="2000" b="0" i="0" dirty="0">
              <a:effectLst/>
              <a:latin typeface="Arial" panose="020B0604020202020204" pitchFamily="34" charset="0"/>
              <a:cs typeface="Arial" panose="020B0604020202020204" pitchFamily="34" charset="0"/>
            </a:endParaRPr>
          </a:p>
          <a:p>
            <a:r>
              <a:rPr lang="en-GB" sz="2000" b="0" i="0" dirty="0">
                <a:effectLst/>
                <a:latin typeface="Arial" panose="020B0604020202020204" pitchFamily="34" charset="0"/>
                <a:cs typeface="Arial" panose="020B0604020202020204" pitchFamily="34" charset="0"/>
              </a:rPr>
              <a:t>As a result, the</a:t>
            </a:r>
            <a:r>
              <a:rPr lang="en-GB" sz="2000" i="0" strike="noStrike" dirty="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impact on older adults</a:t>
            </a:r>
            <a:r>
              <a:rPr lang="en-GB" sz="2000" i="0" dirty="0">
                <a:latin typeface="Arial" panose="020B0604020202020204" pitchFamily="34" charset="0"/>
                <a:cs typeface="Arial" panose="020B0604020202020204" pitchFamily="34" charset="0"/>
              </a:rPr>
              <a:t> </a:t>
            </a:r>
            <a:r>
              <a:rPr lang="en-GB" sz="2000" b="0" i="0" dirty="0">
                <a:effectLst/>
                <a:latin typeface="Arial" panose="020B0604020202020204" pitchFamily="34" charset="0"/>
                <a:cs typeface="Arial" panose="020B0604020202020204" pitchFamily="34" charset="0"/>
              </a:rPr>
              <a:t>is notable. According to World Health Organization (WHO) data from April 2020, more than 95% of COVID-19 deaths were among people over 60 years of age, and more than half of all deaths occurred in people of 80 years-plus  (WHO, 2020c).</a:t>
            </a:r>
          </a:p>
        </p:txBody>
      </p:sp>
    </p:spTree>
    <p:extLst>
      <p:ext uri="{BB962C8B-B14F-4D97-AF65-F5344CB8AC3E}">
        <p14:creationId xmlns:p14="http://schemas.microsoft.com/office/powerpoint/2010/main" val="2280491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1446CCB-4B85-4F6B-AE56-CA017DEE8A8B}"/>
              </a:ext>
            </a:extLst>
          </p:cNvPr>
          <p:cNvSpPr txBox="1"/>
          <p:nvPr/>
        </p:nvSpPr>
        <p:spPr>
          <a:xfrm>
            <a:off x="1028700" y="1967266"/>
            <a:ext cx="2628900" cy="2547257"/>
          </a:xfrm>
          <a:prstGeom prst="rect">
            <a:avLst/>
          </a:prstGeom>
          <a:noFill/>
        </p:spPr>
        <p:txBody>
          <a:bodyPr vert="horz" lIns="91440" tIns="45720" rIns="91440" bIns="45720" rtlCol="0" anchor="ctr">
            <a:normAutofit/>
          </a:bodyPr>
          <a:lstStyle/>
          <a:p>
            <a:pPr algn="ctr">
              <a:lnSpc>
                <a:spcPct val="90000"/>
              </a:lnSpc>
              <a:spcBef>
                <a:spcPct val="0"/>
              </a:spcBef>
              <a:spcAft>
                <a:spcPts val="600"/>
              </a:spcAft>
            </a:pPr>
            <a:r>
              <a:rPr lang="en-US" sz="3600" b="1" kern="1200">
                <a:solidFill>
                  <a:srgbClr val="FFFFFF"/>
                </a:solidFill>
                <a:latin typeface="+mj-lt"/>
                <a:ea typeface="+mj-ea"/>
                <a:cs typeface="+mj-cs"/>
              </a:rPr>
              <a:t>     Impact of covid 19 on the Elderly </a:t>
            </a:r>
          </a:p>
        </p:txBody>
      </p:sp>
      <p:sp>
        <p:nvSpPr>
          <p:cNvPr id="6" name="TextBox 5">
            <a:extLst>
              <a:ext uri="{FF2B5EF4-FFF2-40B4-BE49-F238E27FC236}">
                <a16:creationId xmlns:a16="http://schemas.microsoft.com/office/drawing/2014/main" id="{9EF2079B-490A-4903-A4F8-87CC6138EF9D}"/>
              </a:ext>
            </a:extLst>
          </p:cNvPr>
          <p:cNvSpPr txBox="1"/>
          <p:nvPr/>
        </p:nvSpPr>
        <p:spPr>
          <a:xfrm>
            <a:off x="4775200" y="635000"/>
            <a:ext cx="2984500" cy="5562600"/>
          </a:xfrm>
          <a:prstGeom prst="rect">
            <a:avLst/>
          </a:prstGeom>
          <a:noFill/>
        </p:spPr>
        <p:txBody>
          <a:bodyPr wrap="square" rtlCol="0" anchor="t">
            <a:normAutofit/>
          </a:bodyPr>
          <a:lstStyle/>
          <a:p>
            <a:pPr marL="342900" indent="-342900">
              <a:lnSpc>
                <a:spcPct val="90000"/>
              </a:lnSpc>
              <a:spcAft>
                <a:spcPts val="600"/>
              </a:spcAft>
              <a:buFont typeface="Wingdings" panose="05000000000000000000" pitchFamily="2" charset="2"/>
              <a:buChar char="v"/>
            </a:pPr>
            <a:r>
              <a:rPr lang="en-US" dirty="0">
                <a:latin typeface="Arial" panose="020B0604020202020204" pitchFamily="34" charset="0"/>
                <a:cs typeface="Arial" panose="020B0604020202020204" pitchFamily="34" charset="0"/>
              </a:rPr>
              <a:t>Social isolation among older adults is a “serious public health concern” because of their heightened risk of cardiovascular, autoimmune, neurocognitive, and mental health problems. </a:t>
            </a:r>
          </a:p>
          <a:p>
            <a:pPr marL="342900" indent="-342900">
              <a:lnSpc>
                <a:spcPct val="90000"/>
              </a:lnSpc>
              <a:spcAft>
                <a:spcPts val="600"/>
              </a:spcAft>
              <a:buFont typeface="Wingdings" panose="05000000000000000000" pitchFamily="2" charset="2"/>
              <a:buChar char="v"/>
            </a:pPr>
            <a:endParaRPr lang="en-US" dirty="0">
              <a:latin typeface="Arial" panose="020B0604020202020204" pitchFamily="34" charset="0"/>
              <a:cs typeface="Arial" panose="020B0604020202020204" pitchFamily="34" charset="0"/>
            </a:endParaRPr>
          </a:p>
          <a:p>
            <a:pPr marL="342900" indent="-342900">
              <a:lnSpc>
                <a:spcPct val="90000"/>
              </a:lnSpc>
              <a:spcAft>
                <a:spcPts val="600"/>
              </a:spcAft>
              <a:buFont typeface="Wingdings" panose="05000000000000000000" pitchFamily="2" charset="2"/>
              <a:buChar char="v"/>
            </a:pPr>
            <a:r>
              <a:rPr lang="en-US" dirty="0">
                <a:latin typeface="Arial" panose="020B0604020202020204" pitchFamily="34" charset="0"/>
                <a:cs typeface="Arial" panose="020B0604020202020204" pitchFamily="34" charset="0"/>
              </a:rPr>
              <a:t>Santini and colleagues recently demonstrated that social disconnection puts older adults at greater risk of depression and anxiety ( Santini, 2020). </a:t>
            </a:r>
            <a:endParaRPr lang="en-GB"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FB269D4-268E-4E91-B689-1A4183682A05}"/>
              </a:ext>
            </a:extLst>
          </p:cNvPr>
          <p:cNvSpPr txBox="1"/>
          <p:nvPr/>
        </p:nvSpPr>
        <p:spPr>
          <a:xfrm>
            <a:off x="7810500" y="635000"/>
            <a:ext cx="3721100" cy="5562600"/>
          </a:xfrm>
          <a:prstGeom prst="rect">
            <a:avLst/>
          </a:prstGeom>
          <a:noFill/>
        </p:spPr>
        <p:txBody>
          <a:bodyPr wrap="square" rtlCol="0" anchor="t">
            <a:normAutofit/>
          </a:bodyPr>
          <a:lstStyle/>
          <a:p>
            <a:pPr marL="342900" indent="-342900">
              <a:lnSpc>
                <a:spcPct val="90000"/>
              </a:lnSpc>
              <a:spcAft>
                <a:spcPts val="600"/>
              </a:spcAft>
              <a:buFont typeface="Wingdings" panose="05000000000000000000" pitchFamily="2" charset="2"/>
              <a:buChar char="v"/>
            </a:pPr>
            <a:endParaRPr lang="en-US" dirty="0">
              <a:latin typeface="Arial" panose="020B0604020202020204" pitchFamily="34" charset="0"/>
              <a:cs typeface="Arial" panose="020B0604020202020204" pitchFamily="34" charset="0"/>
            </a:endParaRPr>
          </a:p>
          <a:p>
            <a:pPr marL="342900" indent="-342900">
              <a:lnSpc>
                <a:spcPct val="90000"/>
              </a:lnSpc>
              <a:spcAft>
                <a:spcPts val="600"/>
              </a:spcAft>
              <a:buFont typeface="Wingdings" panose="05000000000000000000" pitchFamily="2" charset="2"/>
              <a:buChar char="v"/>
            </a:pPr>
            <a:r>
              <a:rPr lang="en-US" dirty="0">
                <a:latin typeface="Arial" panose="020B0604020202020204" pitchFamily="34" charset="0"/>
                <a:cs typeface="Arial" panose="020B0604020202020204" pitchFamily="34" charset="0"/>
              </a:rPr>
              <a:t>Self-isolation will disproportionately affect elderly individuals whose only social contact is out of the home, such as at daycare venues, community center's, and places of worship.</a:t>
            </a:r>
          </a:p>
          <a:p>
            <a:pPr marL="342900" indent="-342900">
              <a:lnSpc>
                <a:spcPct val="90000"/>
              </a:lnSpc>
              <a:spcAft>
                <a:spcPts val="600"/>
              </a:spcAft>
              <a:buFont typeface="Wingdings" panose="05000000000000000000" pitchFamily="2" charset="2"/>
              <a:buChar char="v"/>
            </a:pPr>
            <a:endParaRPr lang="en-US" dirty="0">
              <a:latin typeface="Arial" panose="020B0604020202020204" pitchFamily="34" charset="0"/>
              <a:cs typeface="Arial" panose="020B0604020202020204" pitchFamily="34" charset="0"/>
            </a:endParaRPr>
          </a:p>
          <a:p>
            <a:pPr marL="342900" indent="-342900">
              <a:lnSpc>
                <a:spcPct val="90000"/>
              </a:lnSpc>
              <a:spcAft>
                <a:spcPts val="600"/>
              </a:spcAft>
              <a:buFont typeface="Wingdings" panose="05000000000000000000" pitchFamily="2" charset="2"/>
              <a:buChar char="v"/>
            </a:pPr>
            <a:r>
              <a:rPr lang="en-US" dirty="0">
                <a:latin typeface="Arial" panose="020B0604020202020204" pitchFamily="34" charset="0"/>
                <a:cs typeface="Arial" panose="020B0604020202020204" pitchFamily="34" charset="0"/>
              </a:rPr>
              <a:t> Those who do not have close family or friends and rely on the support of voluntary services or social care, could be placed at additional risk, along with those who are already lonely, isolated, or secluded ( The Lancet, 2020).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7231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7">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Shape 13">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6BF402B-C1D5-41A0-A931-FFD0E4D277C6}"/>
              </a:ext>
            </a:extLst>
          </p:cNvPr>
          <p:cNvSpPr>
            <a:spLocks noGrp="1"/>
          </p:cNvSpPr>
          <p:nvPr>
            <p:ph type="title"/>
          </p:nvPr>
        </p:nvSpPr>
        <p:spPr>
          <a:xfrm>
            <a:off x="934872" y="982272"/>
            <a:ext cx="3388419" cy="4560970"/>
          </a:xfrm>
        </p:spPr>
        <p:txBody>
          <a:bodyPr>
            <a:normAutofit/>
          </a:bodyPr>
          <a:lstStyle/>
          <a:p>
            <a:r>
              <a:rPr lang="en-GB" sz="4000">
                <a:solidFill>
                  <a:srgbClr val="FFFFFF"/>
                </a:solidFill>
              </a:rPr>
              <a:t>               Purpose of our presentation </a:t>
            </a:r>
          </a:p>
        </p:txBody>
      </p:sp>
      <p:sp>
        <p:nvSpPr>
          <p:cNvPr id="20"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a:extLst>
              <a:ext uri="{FF2B5EF4-FFF2-40B4-BE49-F238E27FC236}">
                <a16:creationId xmlns:a16="http://schemas.microsoft.com/office/drawing/2014/main" id="{A84A7E5C-78D9-4D53-8EF1-69EA2F642F5A}"/>
              </a:ext>
            </a:extLst>
          </p:cNvPr>
          <p:cNvSpPr>
            <a:spLocks noGrp="1"/>
          </p:cNvSpPr>
          <p:nvPr>
            <p:ph idx="1"/>
          </p:nvPr>
        </p:nvSpPr>
        <p:spPr>
          <a:xfrm>
            <a:off x="4894190" y="1352302"/>
            <a:ext cx="6655597" cy="4701944"/>
          </a:xfrm>
        </p:spPr>
        <p:txBody>
          <a:bodyPr anchor="ctr">
            <a:normAutofit fontScale="25000" lnSpcReduction="20000"/>
          </a:bodyPr>
          <a:lstStyle/>
          <a:p>
            <a:endParaRPr lang="en-GB" sz="1700" dirty="0">
              <a:solidFill>
                <a:srgbClr val="FEFFFF"/>
              </a:solidFill>
              <a:latin typeface="Arial" panose="020B0604020202020204" pitchFamily="34" charset="0"/>
              <a:cs typeface="Arial" panose="020B0604020202020204" pitchFamily="34" charset="0"/>
            </a:endParaRPr>
          </a:p>
          <a:p>
            <a:endParaRPr lang="en-GB" sz="1700" dirty="0">
              <a:solidFill>
                <a:srgbClr val="FEFFFF"/>
              </a:solidFill>
              <a:latin typeface="Arial" panose="020B0604020202020204" pitchFamily="34" charset="0"/>
              <a:cs typeface="Arial" panose="020B0604020202020204" pitchFamily="34" charset="0"/>
            </a:endParaRPr>
          </a:p>
          <a:p>
            <a:endParaRPr lang="en-GB" sz="1700" dirty="0">
              <a:solidFill>
                <a:srgbClr val="FEFFFF"/>
              </a:solidFill>
              <a:latin typeface="Arial" panose="020B0604020202020204" pitchFamily="34" charset="0"/>
              <a:cs typeface="Arial" panose="020B0604020202020204" pitchFamily="34" charset="0"/>
            </a:endParaRPr>
          </a:p>
          <a:p>
            <a:endParaRPr lang="en-GB" sz="1700" dirty="0">
              <a:solidFill>
                <a:srgbClr val="FEFFFF"/>
              </a:solidFill>
              <a:latin typeface="Arial" panose="020B0604020202020204" pitchFamily="34" charset="0"/>
              <a:cs typeface="Arial" panose="020B0604020202020204" pitchFamily="34" charset="0"/>
            </a:endParaRPr>
          </a:p>
          <a:p>
            <a:endParaRPr lang="en-GB" sz="1700" dirty="0">
              <a:solidFill>
                <a:srgbClr val="FEFFFF"/>
              </a:solidFill>
              <a:latin typeface="Arial" panose="020B0604020202020204" pitchFamily="34" charset="0"/>
              <a:cs typeface="Arial" panose="020B0604020202020204" pitchFamily="34" charset="0"/>
            </a:endParaRPr>
          </a:p>
          <a:p>
            <a:endParaRPr lang="en-GB" sz="1700" dirty="0">
              <a:solidFill>
                <a:srgbClr val="FEFFFF"/>
              </a:solidFill>
              <a:latin typeface="Arial" panose="020B0604020202020204" pitchFamily="34" charset="0"/>
              <a:cs typeface="Arial" panose="020B0604020202020204" pitchFamily="34" charset="0"/>
            </a:endParaRPr>
          </a:p>
          <a:p>
            <a:endParaRPr lang="en-GB" sz="4200" dirty="0">
              <a:solidFill>
                <a:srgbClr val="FEFFFF"/>
              </a:solidFill>
              <a:latin typeface="Arial" panose="020B0604020202020204" pitchFamily="34" charset="0"/>
              <a:cs typeface="Arial" panose="020B0604020202020204" pitchFamily="34" charset="0"/>
            </a:endParaRPr>
          </a:p>
          <a:p>
            <a:endParaRPr lang="en-GB" sz="4200" dirty="0">
              <a:solidFill>
                <a:srgbClr val="FEFFFF"/>
              </a:solidFill>
              <a:latin typeface="Arial" panose="020B0604020202020204" pitchFamily="34" charset="0"/>
              <a:cs typeface="Arial" panose="020B0604020202020204" pitchFamily="34" charset="0"/>
            </a:endParaRPr>
          </a:p>
          <a:p>
            <a:endParaRPr lang="en-GB" sz="4200" dirty="0">
              <a:solidFill>
                <a:srgbClr val="FEFFFF"/>
              </a:solidFill>
              <a:latin typeface="Arial" panose="020B0604020202020204" pitchFamily="34" charset="0"/>
              <a:cs typeface="Arial" panose="020B0604020202020204" pitchFamily="34" charset="0"/>
            </a:endParaRPr>
          </a:p>
          <a:p>
            <a:r>
              <a:rPr lang="en-GB" sz="8000" dirty="0">
                <a:solidFill>
                  <a:srgbClr val="FEFFFF"/>
                </a:solidFill>
                <a:latin typeface="Arial" panose="020B0604020202020204" pitchFamily="34" charset="0"/>
                <a:cs typeface="Arial" panose="020B0604020202020204" pitchFamily="34" charset="0"/>
              </a:rPr>
              <a:t>Understand the impacts / effects Covid-19 has on our specific target group </a:t>
            </a:r>
          </a:p>
          <a:p>
            <a:r>
              <a:rPr lang="en-GB" sz="8000" dirty="0">
                <a:solidFill>
                  <a:srgbClr val="FEFFFF"/>
                </a:solidFill>
                <a:latin typeface="Arial" panose="020B0604020202020204" pitchFamily="34" charset="0"/>
                <a:cs typeface="Arial" panose="020B0604020202020204" pitchFamily="34" charset="0"/>
              </a:rPr>
              <a:t>To recognise the agencies involved regarding our chosen target group, </a:t>
            </a:r>
          </a:p>
          <a:p>
            <a:r>
              <a:rPr lang="en-GB" sz="8000" dirty="0">
                <a:solidFill>
                  <a:srgbClr val="FEFFFF"/>
                </a:solidFill>
                <a:latin typeface="Arial" panose="020B0604020202020204" pitchFamily="34" charset="0"/>
                <a:cs typeface="Arial" panose="020B0604020202020204" pitchFamily="34" charset="0"/>
              </a:rPr>
              <a:t> What action they took and put in place</a:t>
            </a:r>
          </a:p>
          <a:p>
            <a:r>
              <a:rPr lang="en-GB" sz="8000" dirty="0">
                <a:solidFill>
                  <a:srgbClr val="FEFFFF"/>
                </a:solidFill>
                <a:latin typeface="Arial" panose="020B0604020202020204" pitchFamily="34" charset="0"/>
                <a:cs typeface="Arial" panose="020B0604020202020204" pitchFamily="34" charset="0"/>
              </a:rPr>
              <a:t>Also what polices are related to our target group</a:t>
            </a:r>
          </a:p>
          <a:p>
            <a:r>
              <a:rPr lang="en-GB" sz="8000" dirty="0">
                <a:solidFill>
                  <a:srgbClr val="FEFFFF"/>
                </a:solidFill>
                <a:latin typeface="Arial" panose="020B0604020202020204" pitchFamily="34" charset="0"/>
                <a:cs typeface="Arial" panose="020B0604020202020204" pitchFamily="34" charset="0"/>
              </a:rPr>
              <a:t>Did the policies help our chosen target group </a:t>
            </a:r>
          </a:p>
          <a:p>
            <a:r>
              <a:rPr lang="en-GB" sz="8000" dirty="0">
                <a:solidFill>
                  <a:srgbClr val="FEFFFF"/>
                </a:solidFill>
                <a:latin typeface="Arial" panose="020B0604020202020204" pitchFamily="34" charset="0"/>
                <a:cs typeface="Arial" panose="020B0604020202020204" pitchFamily="34" charset="0"/>
              </a:rPr>
              <a:t>Are there any gaps that are missing</a:t>
            </a:r>
          </a:p>
          <a:p>
            <a:r>
              <a:rPr lang="en-GB" sz="8000" dirty="0">
                <a:solidFill>
                  <a:srgbClr val="FEFFFF"/>
                </a:solidFill>
                <a:latin typeface="Arial" panose="020B0604020202020204" pitchFamily="34" charset="0"/>
                <a:cs typeface="Arial" panose="020B0604020202020204" pitchFamily="34" charset="0"/>
              </a:rPr>
              <a:t>How we can help or recommend ways to help our chosen target group affected by Covid-19 </a:t>
            </a:r>
          </a:p>
          <a:p>
            <a:r>
              <a:rPr lang="en-GB" sz="8000" dirty="0">
                <a:solidFill>
                  <a:srgbClr val="FEFFFF"/>
                </a:solidFill>
                <a:latin typeface="Arial" panose="020B0604020202020204" pitchFamily="34" charset="0"/>
                <a:cs typeface="Arial" panose="020B0604020202020204" pitchFamily="34" charset="0"/>
              </a:rPr>
              <a:t>Carry out a mini project on how to help and improve our target group who are affected by Covid-19 </a:t>
            </a:r>
          </a:p>
          <a:p>
            <a:endParaRPr lang="en-GB" sz="8000" dirty="0">
              <a:solidFill>
                <a:srgbClr val="FEFFFF"/>
              </a:solidFill>
              <a:latin typeface="Arial" panose="020B0604020202020204" pitchFamily="34" charset="0"/>
              <a:cs typeface="Arial" panose="020B0604020202020204" pitchFamily="34" charset="0"/>
            </a:endParaRPr>
          </a:p>
          <a:p>
            <a:r>
              <a:rPr lang="en-GB" sz="8000" dirty="0">
                <a:solidFill>
                  <a:srgbClr val="FEFFFF"/>
                </a:solidFill>
                <a:latin typeface="Arial" panose="020B0604020202020204" pitchFamily="34" charset="0"/>
                <a:cs typeface="Arial" panose="020B0604020202020204" pitchFamily="34" charset="0"/>
              </a:rPr>
              <a:t> </a:t>
            </a:r>
          </a:p>
          <a:p>
            <a:pPr marL="0" indent="0">
              <a:buNone/>
            </a:pPr>
            <a:endParaRPr lang="en-GB" sz="4200" dirty="0">
              <a:solidFill>
                <a:srgbClr val="FEFFFF"/>
              </a:solidFill>
              <a:latin typeface="Arial" panose="020B0604020202020204" pitchFamily="34" charset="0"/>
              <a:cs typeface="Arial" panose="020B0604020202020204" pitchFamily="34" charset="0"/>
            </a:endParaRPr>
          </a:p>
          <a:p>
            <a:endParaRPr lang="en-GB" sz="4200" dirty="0">
              <a:solidFill>
                <a:srgbClr val="FEFFFF"/>
              </a:solidFill>
              <a:latin typeface="Arial" panose="020B0604020202020204" pitchFamily="34" charset="0"/>
              <a:cs typeface="Arial" panose="020B0604020202020204" pitchFamily="34" charset="0"/>
            </a:endParaRPr>
          </a:p>
          <a:p>
            <a:endParaRPr lang="en-GB" sz="1700" dirty="0">
              <a:solidFill>
                <a:srgbClr val="FEFFFF"/>
              </a:solidFill>
              <a:latin typeface="Arial" panose="020B0604020202020204" pitchFamily="34" charset="0"/>
              <a:cs typeface="Arial" panose="020B0604020202020204" pitchFamily="34" charset="0"/>
            </a:endParaRPr>
          </a:p>
          <a:p>
            <a:endParaRPr lang="en-GB" sz="1700" dirty="0">
              <a:solidFill>
                <a:srgbClr val="FEFFFF"/>
              </a:solidFill>
              <a:latin typeface="Arial" panose="020B0604020202020204" pitchFamily="34" charset="0"/>
              <a:cs typeface="Arial" panose="020B0604020202020204" pitchFamily="34" charset="0"/>
            </a:endParaRPr>
          </a:p>
          <a:p>
            <a:endParaRPr lang="en-GB" sz="1700" dirty="0">
              <a:solidFill>
                <a:srgbClr val="FEFFFF"/>
              </a:solidFill>
              <a:latin typeface="Arial" panose="020B0604020202020204" pitchFamily="34" charset="0"/>
              <a:cs typeface="Arial" panose="020B0604020202020204" pitchFamily="34" charset="0"/>
            </a:endParaRPr>
          </a:p>
          <a:p>
            <a:endParaRPr lang="en-GB" sz="1700" dirty="0">
              <a:solidFill>
                <a:srgbClr val="FEFFFF"/>
              </a:solidFill>
            </a:endParaRPr>
          </a:p>
        </p:txBody>
      </p:sp>
    </p:spTree>
    <p:extLst>
      <p:ext uri="{BB962C8B-B14F-4D97-AF65-F5344CB8AC3E}">
        <p14:creationId xmlns:p14="http://schemas.microsoft.com/office/powerpoint/2010/main" val="2093009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D8F5773-0387-4508-A77A-A9EBD1892C41}"/>
              </a:ext>
            </a:extLst>
          </p:cNvPr>
          <p:cNvSpPr>
            <a:spLocks noGrp="1"/>
          </p:cNvSpPr>
          <p:nvPr>
            <p:ph idx="4294967295"/>
          </p:nvPr>
        </p:nvSpPr>
        <p:spPr>
          <a:xfrm>
            <a:off x="5516563" y="341313"/>
            <a:ext cx="6675437" cy="1690687"/>
          </a:xfrm>
        </p:spPr>
        <p:txBody>
          <a:bodyPr anchor="ctr">
            <a:normAutofit/>
          </a:bodyPr>
          <a:lstStyle/>
          <a:p>
            <a:pPr indent="-228600">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80 and over were less worried about the effect the coronavirus was having on their lives (Office for National Statistics, 2020).</a:t>
            </a:r>
          </a:p>
        </p:txBody>
      </p:sp>
      <p:sp>
        <p:nvSpPr>
          <p:cNvPr id="6" name="Title 5">
            <a:extLst>
              <a:ext uri="{FF2B5EF4-FFF2-40B4-BE49-F238E27FC236}">
                <a16:creationId xmlns:a16="http://schemas.microsoft.com/office/drawing/2014/main" id="{986369D3-7405-4060-A3DD-B536035D9706}"/>
              </a:ext>
            </a:extLst>
          </p:cNvPr>
          <p:cNvSpPr>
            <a:spLocks noGrp="1"/>
          </p:cNvSpPr>
          <p:nvPr>
            <p:ph type="title" idx="4294967295"/>
          </p:nvPr>
        </p:nvSpPr>
        <p:spPr>
          <a:xfrm>
            <a:off x="0" y="341313"/>
            <a:ext cx="5234152" cy="1693862"/>
          </a:xfrm>
        </p:spPr>
        <p:txBody>
          <a:bodyPr vert="horz" lIns="91440" tIns="45720" rIns="91440" bIns="45720" rtlCol="0">
            <a:normAutofit/>
          </a:bodyPr>
          <a:lstStyle/>
          <a:p>
            <a:r>
              <a:rPr lang="en-US" sz="3600" kern="1200" dirty="0">
                <a:latin typeface="Arial" panose="020B0604020202020204" pitchFamily="34" charset="0"/>
                <a:cs typeface="Arial" panose="020B0604020202020204" pitchFamily="34" charset="0"/>
              </a:rPr>
              <a:t>The Effect Of Coronavirus On Older People</a:t>
            </a:r>
          </a:p>
        </p:txBody>
      </p:sp>
      <p:pic>
        <p:nvPicPr>
          <p:cNvPr id="8" name="Picture 7">
            <a:extLst>
              <a:ext uri="{FF2B5EF4-FFF2-40B4-BE49-F238E27FC236}">
                <a16:creationId xmlns:a16="http://schemas.microsoft.com/office/drawing/2014/main" id="{3B46583D-5763-484B-91AF-784AAA8950A0}"/>
              </a:ext>
            </a:extLst>
          </p:cNvPr>
          <p:cNvPicPr>
            <a:picLocks noChangeAspect="1"/>
          </p:cNvPicPr>
          <p:nvPr/>
        </p:nvPicPr>
        <p:blipFill rotWithShape="1">
          <a:blip r:embed="rId3"/>
          <a:srcRect l="-10089" t="1" r="-20644" b="-1797"/>
          <a:stretch/>
        </p:blipFill>
        <p:spPr>
          <a:xfrm>
            <a:off x="1371600" y="1702676"/>
            <a:ext cx="10531365" cy="4813683"/>
          </a:xfrm>
          <a:prstGeom prst="rect">
            <a:avLst/>
          </a:prstGeom>
        </p:spPr>
      </p:pic>
      <p:sp>
        <p:nvSpPr>
          <p:cNvPr id="9" name="Rectangle 8">
            <a:extLst>
              <a:ext uri="{FF2B5EF4-FFF2-40B4-BE49-F238E27FC236}">
                <a16:creationId xmlns:a16="http://schemas.microsoft.com/office/drawing/2014/main" id="{C2590969-5EA8-4A6E-AB43-55A51106248F}"/>
              </a:ext>
            </a:extLst>
          </p:cNvPr>
          <p:cNvSpPr/>
          <p:nvPr/>
        </p:nvSpPr>
        <p:spPr>
          <a:xfrm>
            <a:off x="2184401" y="5751649"/>
            <a:ext cx="7823199" cy="334304"/>
          </a:xfrm>
          <a:prstGeom prst="rect">
            <a:avLst/>
          </a:prstGeom>
          <a:solidFill>
            <a:srgbClr val="000000">
              <a:alpha val="50000"/>
            </a:srgbClr>
          </a:solidFill>
          <a:ln>
            <a:noFill/>
          </a:ln>
        </p:spPr>
        <p:txBody>
          <a:bodyPr wrap="square">
            <a:noAutofit/>
          </a:bodyPr>
          <a:lstStyle/>
          <a:p>
            <a:pPr algn="ctr">
              <a:spcAft>
                <a:spcPts val="600"/>
              </a:spcAft>
            </a:pPr>
            <a:endParaRPr lang="en-US" sz="1300">
              <a:solidFill>
                <a:srgbClr val="FFFFFF"/>
              </a:solidFill>
            </a:endParaRPr>
          </a:p>
          <a:p>
            <a:pPr algn="ctr">
              <a:spcAft>
                <a:spcPts val="600"/>
              </a:spcAft>
            </a:pPr>
            <a:endParaRPr lang="en-US" sz="1300">
              <a:solidFill>
                <a:srgbClr val="FFFFFF"/>
              </a:solidFill>
            </a:endParaRPr>
          </a:p>
          <a:p>
            <a:pPr algn="ctr">
              <a:spcAft>
                <a:spcPts val="600"/>
              </a:spcAft>
            </a:pPr>
            <a:endParaRPr lang="en-US" sz="1300">
              <a:solidFill>
                <a:srgbClr val="FFFFFF"/>
              </a:solidFill>
            </a:endParaRPr>
          </a:p>
          <a:p>
            <a:pPr algn="ctr">
              <a:spcAft>
                <a:spcPts val="600"/>
              </a:spcAft>
            </a:pPr>
            <a:endParaRPr lang="en-US" sz="1300">
              <a:solidFill>
                <a:srgbClr val="FFFFFF"/>
              </a:solidFill>
            </a:endParaRPr>
          </a:p>
          <a:p>
            <a:pPr algn="ctr">
              <a:spcAft>
                <a:spcPts val="600"/>
              </a:spcAft>
            </a:pPr>
            <a:endParaRPr lang="en-US" sz="1300">
              <a:solidFill>
                <a:srgbClr val="FFFFFF"/>
              </a:solidFill>
            </a:endParaRPr>
          </a:p>
          <a:p>
            <a:pPr algn="ctr">
              <a:spcAft>
                <a:spcPts val="600"/>
              </a:spcAft>
            </a:pPr>
            <a:r>
              <a:rPr lang="en-US" sz="1300">
                <a:solidFill>
                  <a:srgbClr val="FFFFFF"/>
                </a:solidFill>
              </a:rPr>
              <a:t>(Office for National Statistics, 2020).</a:t>
            </a:r>
            <a:endParaRPr lang="en-GB" sz="1300">
              <a:solidFill>
                <a:srgbClr val="FFFFFF"/>
              </a:solidFill>
            </a:endParaRPr>
          </a:p>
        </p:txBody>
      </p:sp>
      <p:sp>
        <p:nvSpPr>
          <p:cNvPr id="3" name="Rectangle 2">
            <a:extLst>
              <a:ext uri="{FF2B5EF4-FFF2-40B4-BE49-F238E27FC236}">
                <a16:creationId xmlns:a16="http://schemas.microsoft.com/office/drawing/2014/main" id="{9FEC0577-D4DC-429F-B146-A8B813591696}"/>
              </a:ext>
            </a:extLst>
          </p:cNvPr>
          <p:cNvSpPr/>
          <p:nvPr/>
        </p:nvSpPr>
        <p:spPr>
          <a:xfrm>
            <a:off x="9238591" y="3393363"/>
            <a:ext cx="2427891" cy="646331"/>
          </a:xfrm>
          <a:prstGeom prst="rect">
            <a:avLst/>
          </a:prstGeom>
        </p:spPr>
        <p:txBody>
          <a:bodyPr wrap="square">
            <a:spAutoFit/>
          </a:bodyPr>
          <a:lstStyle/>
          <a:p>
            <a:r>
              <a:rPr lang="en-US" dirty="0">
                <a:latin typeface="Arial" panose="020B0604020202020204" pitchFamily="34" charset="0"/>
                <a:cs typeface="Arial" panose="020B0604020202020204" pitchFamily="34" charset="0"/>
              </a:rPr>
              <a:t>(Office for National Statistics, 2020).</a:t>
            </a:r>
            <a:endParaRPr lang="en-GB" dirty="0"/>
          </a:p>
        </p:txBody>
      </p:sp>
    </p:spTree>
    <p:extLst>
      <p:ext uri="{BB962C8B-B14F-4D97-AF65-F5344CB8AC3E}">
        <p14:creationId xmlns:p14="http://schemas.microsoft.com/office/powerpoint/2010/main" val="26405050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4" name="Rectangle 54">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56">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66"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Rectangle 61">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4" name="Title 3">
            <a:extLst>
              <a:ext uri="{FF2B5EF4-FFF2-40B4-BE49-F238E27FC236}">
                <a16:creationId xmlns:a16="http://schemas.microsoft.com/office/drawing/2014/main" id="{3CEA6C85-DA47-4229-B8AA-983739EDE889}"/>
              </a:ext>
            </a:extLst>
          </p:cNvPr>
          <p:cNvSpPr>
            <a:spLocks noGrp="1"/>
          </p:cNvSpPr>
          <p:nvPr>
            <p:ph type="title"/>
          </p:nvPr>
        </p:nvSpPr>
        <p:spPr>
          <a:xfrm>
            <a:off x="1047280" y="759805"/>
            <a:ext cx="10306520" cy="1325563"/>
          </a:xfrm>
        </p:spPr>
        <p:txBody>
          <a:bodyPr vert="horz" lIns="91440" tIns="45720" rIns="91440" bIns="45720" rtlCol="0">
            <a:normAutofit/>
          </a:bodyPr>
          <a:lstStyle/>
          <a:p>
            <a:r>
              <a:rPr lang="en-US" sz="4000" dirty="0">
                <a:solidFill>
                  <a:srgbClr val="FFFFFF"/>
                </a:solidFill>
              </a:rPr>
              <a:t>       </a:t>
            </a:r>
            <a:r>
              <a:rPr lang="en-US" sz="4000" dirty="0">
                <a:solidFill>
                  <a:srgbClr val="FFFFFF"/>
                </a:solidFill>
                <a:latin typeface="Arial" panose="020B0604020202020204" pitchFamily="34" charset="0"/>
                <a:cs typeface="Arial" panose="020B0604020202020204" pitchFamily="34" charset="0"/>
              </a:rPr>
              <a:t>Effect on coronavirus on older people</a:t>
            </a:r>
          </a:p>
        </p:txBody>
      </p:sp>
      <p:sp>
        <p:nvSpPr>
          <p:cNvPr id="2" name="Content Placeholder 1">
            <a:extLst>
              <a:ext uri="{FF2B5EF4-FFF2-40B4-BE49-F238E27FC236}">
                <a16:creationId xmlns:a16="http://schemas.microsoft.com/office/drawing/2014/main" id="{2CC87F19-D802-4388-A8DF-657B7774DE18}"/>
              </a:ext>
            </a:extLst>
          </p:cNvPr>
          <p:cNvSpPr>
            <a:spLocks noGrp="1"/>
          </p:cNvSpPr>
          <p:nvPr>
            <p:ph idx="1"/>
          </p:nvPr>
        </p:nvSpPr>
        <p:spPr>
          <a:xfrm>
            <a:off x="1047280" y="2494450"/>
            <a:ext cx="4736751" cy="3876502"/>
          </a:xfrm>
        </p:spPr>
        <p:txBody>
          <a:bodyPr>
            <a:normAutofit lnSpcReduction="10000"/>
          </a:bodyPr>
          <a:lstStyle/>
          <a:p>
            <a:pPr marL="0" indent="0">
              <a:spcAft>
                <a:spcPts val="600"/>
              </a:spcAft>
              <a:buNone/>
            </a:pPr>
            <a:endParaRPr lang="en-US" sz="1500" dirty="0">
              <a:latin typeface="Arial" panose="020B0604020202020204" pitchFamily="34" charset="0"/>
              <a:cs typeface="Arial" panose="020B0604020202020204" pitchFamily="34" charset="0"/>
            </a:endParaRPr>
          </a:p>
          <a:p>
            <a:pPr>
              <a:spcAft>
                <a:spcPts val="600"/>
              </a:spcAft>
            </a:pPr>
            <a:r>
              <a:rPr lang="en-US" sz="2000" dirty="0">
                <a:latin typeface="Arial" panose="020B0604020202020204" pitchFamily="34" charset="0"/>
                <a:cs typeface="Arial" panose="020B0604020202020204" pitchFamily="34" charset="0"/>
              </a:rPr>
              <a:t>Individuals aged 60 years and over were also more likely to have a limiting age-old illness, with those aged 80 years and over the most likely.</a:t>
            </a:r>
          </a:p>
          <a:p>
            <a:pPr indent="-228600">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 In older age groups have also reported having worse general health overall than younger people and were less likely than those under 60 years to report very good general health, with those over 70 years the least likely (Office for National Statistics, 2020).</a:t>
            </a:r>
          </a:p>
        </p:txBody>
      </p:sp>
      <p:pic>
        <p:nvPicPr>
          <p:cNvPr id="7" name="Picture 6">
            <a:extLst>
              <a:ext uri="{FF2B5EF4-FFF2-40B4-BE49-F238E27FC236}">
                <a16:creationId xmlns:a16="http://schemas.microsoft.com/office/drawing/2014/main" id="{351758C7-F717-4E3B-BAA6-FB580024D822}"/>
              </a:ext>
            </a:extLst>
          </p:cNvPr>
          <p:cNvPicPr>
            <a:picLocks noChangeAspect="1"/>
          </p:cNvPicPr>
          <p:nvPr/>
        </p:nvPicPr>
        <p:blipFill rotWithShape="1">
          <a:blip r:embed="rId3"/>
          <a:srcRect l="15768" r="-3" b="-3"/>
          <a:stretch/>
        </p:blipFill>
        <p:spPr>
          <a:xfrm>
            <a:off x="5784031" y="2492376"/>
            <a:ext cx="5998259" cy="3563372"/>
          </a:xfrm>
          <a:prstGeom prst="rect">
            <a:avLst/>
          </a:prstGeom>
        </p:spPr>
      </p:pic>
      <p:sp>
        <p:nvSpPr>
          <p:cNvPr id="33" name="Rectangle 32">
            <a:extLst>
              <a:ext uri="{FF2B5EF4-FFF2-40B4-BE49-F238E27FC236}">
                <a16:creationId xmlns:a16="http://schemas.microsoft.com/office/drawing/2014/main" id="{D702EF99-B8CB-4B92-A1B0-A21C93342099}"/>
              </a:ext>
            </a:extLst>
          </p:cNvPr>
          <p:cNvSpPr/>
          <p:nvPr/>
        </p:nvSpPr>
        <p:spPr>
          <a:xfrm>
            <a:off x="6098892" y="5699411"/>
            <a:ext cx="4802404" cy="356337"/>
          </a:xfrm>
          <a:prstGeom prst="rect">
            <a:avLst/>
          </a:prstGeom>
          <a:solidFill>
            <a:srgbClr val="000000">
              <a:alpha val="50000"/>
            </a:srgbClr>
          </a:solidFill>
          <a:ln>
            <a:noFill/>
          </a:ln>
        </p:spPr>
        <p:txBody>
          <a:bodyPr wrap="square">
            <a:noAutofit/>
          </a:bodyPr>
          <a:lstStyle/>
          <a:p>
            <a:pPr algn="ctr">
              <a:spcAft>
                <a:spcPts val="600"/>
              </a:spcAft>
            </a:pPr>
            <a:r>
              <a:rPr lang="en-US" sz="1300">
                <a:solidFill>
                  <a:srgbClr val="FFFFFF"/>
                </a:solidFill>
              </a:rPr>
              <a:t>(Office for National Statistics, 2020).</a:t>
            </a:r>
            <a:endParaRPr lang="en-GB" sz="1300" dirty="0">
              <a:solidFill>
                <a:srgbClr val="FFFFFF"/>
              </a:solidFill>
            </a:endParaRPr>
          </a:p>
        </p:txBody>
      </p:sp>
    </p:spTree>
    <p:extLst>
      <p:ext uri="{BB962C8B-B14F-4D97-AF65-F5344CB8AC3E}">
        <p14:creationId xmlns:p14="http://schemas.microsoft.com/office/powerpoint/2010/main" val="26827656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Chart, histogram&#10;&#10;Description automatically generated">
            <a:extLst>
              <a:ext uri="{FF2B5EF4-FFF2-40B4-BE49-F238E27FC236}">
                <a16:creationId xmlns:a16="http://schemas.microsoft.com/office/drawing/2014/main" id="{7E937990-3A50-4329-B00C-07C32D55BF35}"/>
              </a:ext>
            </a:extLst>
          </p:cNvPr>
          <p:cNvPicPr>
            <a:picLocks noChangeAspect="1"/>
          </p:cNvPicPr>
          <p:nvPr/>
        </p:nvPicPr>
        <p:blipFill rotWithShape="1">
          <a:blip r:embed="rId2">
            <a:extLst>
              <a:ext uri="{28A0092B-C50C-407E-A947-70E740481C1C}">
                <a14:useLocalDpi xmlns:a14="http://schemas.microsoft.com/office/drawing/2010/main" val="0"/>
              </a:ext>
            </a:extLst>
          </a:blip>
          <a:srcRect l="6665" r="3147" b="-3"/>
          <a:stretch/>
        </p:blipFill>
        <p:spPr>
          <a:xfrm>
            <a:off x="4718050" y="2005013"/>
            <a:ext cx="6594475" cy="3990975"/>
          </a:xfrm>
          <a:prstGeom prst="rect">
            <a:avLst/>
          </a:prstGeom>
        </p:spPr>
      </p:pic>
      <p:sp>
        <p:nvSpPr>
          <p:cNvPr id="2" name="Title 1">
            <a:extLst>
              <a:ext uri="{FF2B5EF4-FFF2-40B4-BE49-F238E27FC236}">
                <a16:creationId xmlns:a16="http://schemas.microsoft.com/office/drawing/2014/main" id="{C8B25D2D-310D-4873-B38A-CF8C537D1EDC}"/>
              </a:ext>
            </a:extLst>
          </p:cNvPr>
          <p:cNvSpPr>
            <a:spLocks noGrp="1"/>
          </p:cNvSpPr>
          <p:nvPr>
            <p:ph type="title"/>
          </p:nvPr>
        </p:nvSpPr>
        <p:spPr>
          <a:xfrm>
            <a:off x="838200" y="562271"/>
            <a:ext cx="10515600" cy="1128417"/>
          </a:xfrm>
        </p:spPr>
        <p:txBody>
          <a:bodyPr vert="horz" lIns="91440" tIns="45720" rIns="91440" bIns="45720" rtlCol="0" anchor="ctr">
            <a:normAutofit fontScale="90000"/>
          </a:bodyPr>
          <a:lstStyle/>
          <a:p>
            <a:r>
              <a:rPr lang="en-US" sz="5200" dirty="0">
                <a:latin typeface="Arial" panose="020B0604020202020204" pitchFamily="34" charset="0"/>
                <a:cs typeface="Arial" panose="020B0604020202020204" pitchFamily="34" charset="0"/>
              </a:rPr>
              <a:t>Geographical Distribution Of Covid-19 In UK</a:t>
            </a:r>
          </a:p>
        </p:txBody>
      </p:sp>
      <p:sp>
        <p:nvSpPr>
          <p:cNvPr id="2057" name="Content Placeholder 2053">
            <a:extLst>
              <a:ext uri="{FF2B5EF4-FFF2-40B4-BE49-F238E27FC236}">
                <a16:creationId xmlns:a16="http://schemas.microsoft.com/office/drawing/2014/main" id="{A74B980F-1EAB-44CA-AA01-535A1DA2B966}"/>
              </a:ext>
            </a:extLst>
          </p:cNvPr>
          <p:cNvSpPr>
            <a:spLocks noGrp="1"/>
          </p:cNvSpPr>
          <p:nvPr>
            <p:ph idx="4294967295"/>
          </p:nvPr>
        </p:nvSpPr>
        <p:spPr>
          <a:xfrm>
            <a:off x="0" y="2005013"/>
            <a:ext cx="3848100" cy="4290716"/>
          </a:xfrm>
        </p:spPr>
        <p:txBody>
          <a:bodyPr vert="horz" wrap="square" lIns="91440" tIns="45720" rIns="91440" bIns="45720" rtlCol="0" anchor="t">
            <a:normAutofit/>
          </a:bodyPr>
          <a:lstStyle/>
          <a:p>
            <a:r>
              <a:rPr lang="en-US" sz="2200" dirty="0">
                <a:latin typeface="Arial" panose="020B0604020202020204" pitchFamily="34" charset="0"/>
                <a:cs typeface="Arial" panose="020B0604020202020204" pitchFamily="34" charset="0"/>
              </a:rPr>
              <a:t>Since January 31</a:t>
            </a:r>
            <a:r>
              <a:rPr lang="en-US" sz="2200" baseline="30000" dirty="0">
                <a:latin typeface="Arial" panose="020B0604020202020204" pitchFamily="34" charset="0"/>
                <a:cs typeface="Arial" panose="020B0604020202020204" pitchFamily="34" charset="0"/>
              </a:rPr>
              <a:t>st</a:t>
            </a:r>
            <a:r>
              <a:rPr lang="en-US" sz="2200" dirty="0">
                <a:latin typeface="Arial" panose="020B0604020202020204" pitchFamily="34" charset="0"/>
                <a:cs typeface="Arial" panose="020B0604020202020204" pitchFamily="34" charset="0"/>
              </a:rPr>
              <a:t>, 2020 there were two first cases of coronavirus in the UK.</a:t>
            </a:r>
          </a:p>
          <a:p>
            <a:r>
              <a:rPr lang="en-US" sz="2200" dirty="0">
                <a:latin typeface="Arial" panose="020B0604020202020204" pitchFamily="34" charset="0"/>
                <a:cs typeface="Arial" panose="020B0604020202020204" pitchFamily="34" charset="0"/>
              </a:rPr>
              <a:t>Cases increased from March and again September.</a:t>
            </a:r>
          </a:p>
          <a:p>
            <a:r>
              <a:rPr lang="en-US" sz="2200" dirty="0">
                <a:latin typeface="Arial" panose="020B0604020202020204" pitchFamily="34" charset="0"/>
                <a:cs typeface="Arial" panose="020B0604020202020204" pitchFamily="34" charset="0"/>
              </a:rPr>
              <a:t>Since 8</a:t>
            </a:r>
            <a:r>
              <a:rPr lang="en-US" sz="2200" baseline="30000" dirty="0">
                <a:latin typeface="Arial" panose="020B0604020202020204" pitchFamily="34" charset="0"/>
                <a:cs typeface="Arial" panose="020B0604020202020204" pitchFamily="34" charset="0"/>
              </a:rPr>
              <a:t>th</a:t>
            </a:r>
            <a:r>
              <a:rPr lang="en-US" sz="2200" dirty="0">
                <a:latin typeface="Arial" panose="020B0604020202020204" pitchFamily="34" charset="0"/>
                <a:cs typeface="Arial" panose="020B0604020202020204" pitchFamily="34" charset="0"/>
              </a:rPr>
              <a:t> October cases that are confirmed is 561,815.</a:t>
            </a:r>
          </a:p>
          <a:p>
            <a:r>
              <a:rPr lang="en-US" sz="2200" dirty="0">
                <a:latin typeface="Arial" panose="020B0604020202020204" pitchFamily="34" charset="0"/>
                <a:cs typeface="Arial" panose="020B0604020202020204" pitchFamily="34" charset="0"/>
              </a:rPr>
              <a:t>Confirmed Death rates 42,592 in the UK.</a:t>
            </a:r>
          </a:p>
          <a:p>
            <a:r>
              <a:rPr lang="en-US" sz="2200" dirty="0">
                <a:latin typeface="Arial" panose="020B0604020202020204" pitchFamily="34" charset="0"/>
                <a:cs typeface="Arial" panose="020B0604020202020204" pitchFamily="34" charset="0"/>
              </a:rPr>
              <a:t>(Statista, 2020). </a:t>
            </a:r>
          </a:p>
        </p:txBody>
      </p:sp>
      <p:sp>
        <p:nvSpPr>
          <p:cNvPr id="10" name="Rectangle 9">
            <a:extLst>
              <a:ext uri="{FF2B5EF4-FFF2-40B4-BE49-F238E27FC236}">
                <a16:creationId xmlns:a16="http://schemas.microsoft.com/office/drawing/2014/main" id="{B833C667-AFD6-4645-A8D6-E0EC61D67542}"/>
              </a:ext>
            </a:extLst>
          </p:cNvPr>
          <p:cNvSpPr/>
          <p:nvPr/>
        </p:nvSpPr>
        <p:spPr>
          <a:xfrm>
            <a:off x="5210725" y="3244334"/>
            <a:ext cx="1770549" cy="369332"/>
          </a:xfrm>
          <a:prstGeom prst="rect">
            <a:avLst/>
          </a:prstGeom>
        </p:spPr>
        <p:txBody>
          <a:bodyPr wrap="none">
            <a:spAutoFit/>
          </a:bodyPr>
          <a:lstStyle/>
          <a:p>
            <a:r>
              <a:rPr lang="en-US" dirty="0">
                <a:latin typeface="Arial" panose="020B0604020202020204" pitchFamily="34" charset="0"/>
                <a:cs typeface="Arial" panose="020B0604020202020204" pitchFamily="34" charset="0"/>
              </a:rPr>
              <a:t>(Gov UK,2020).</a:t>
            </a:r>
            <a:endParaRPr lang="en-GB" dirty="0"/>
          </a:p>
        </p:txBody>
      </p:sp>
    </p:spTree>
    <p:extLst>
      <p:ext uri="{BB962C8B-B14F-4D97-AF65-F5344CB8AC3E}">
        <p14:creationId xmlns:p14="http://schemas.microsoft.com/office/powerpoint/2010/main" val="32111729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D9F2B92F-AA01-4D78-8484-61F4DB935CC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778652" y="1325563"/>
            <a:ext cx="6096000" cy="516731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8BD0DA1-B21A-4734-9FE2-ED16BD08B52E}"/>
              </a:ext>
            </a:extLst>
          </p:cNvPr>
          <p:cNvSpPr>
            <a:spLocks noGrp="1"/>
          </p:cNvSpPr>
          <p:nvPr>
            <p:ph type="title"/>
          </p:nvPr>
        </p:nvSpPr>
        <p:spPr/>
        <p:txBody>
          <a:bodyPr>
            <a:normAutofit fontScale="90000"/>
          </a:bodyPr>
          <a:lstStyle/>
          <a:p>
            <a:r>
              <a:rPr lang="en-GB" dirty="0">
                <a:latin typeface="Arial" panose="020B0604020202020204" pitchFamily="34" charset="0"/>
                <a:cs typeface="Arial" panose="020B0604020202020204" pitchFamily="34" charset="0"/>
              </a:rPr>
              <a:t>Incidence Rates To Control Covid-19 in the UK</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0946A55D-A6A6-4296-9EB9-ACB66A801F70}"/>
              </a:ext>
            </a:extLst>
          </p:cNvPr>
          <p:cNvSpPr/>
          <p:nvPr/>
        </p:nvSpPr>
        <p:spPr>
          <a:xfrm flipH="1">
            <a:off x="9424217" y="3244333"/>
            <a:ext cx="1474840" cy="2031325"/>
          </a:xfrm>
          <a:prstGeom prst="rect">
            <a:avLst/>
          </a:prstGeom>
        </p:spPr>
        <p:txBody>
          <a:bodyPr wrap="square">
            <a:spAutoFit/>
          </a:bodyPr>
          <a:lstStyle/>
          <a:p>
            <a:r>
              <a:rPr lang="en-US" dirty="0"/>
              <a:t>(</a:t>
            </a:r>
            <a:r>
              <a:rPr lang="en-US" dirty="0">
                <a:latin typeface="Arial" panose="020B0604020202020204" pitchFamily="34" charset="0"/>
                <a:cs typeface="Arial" panose="020B0604020202020204" pitchFamily="34" charset="0"/>
              </a:rPr>
              <a:t>The geography of the COVID-19 crisis in England, 2020).</a:t>
            </a:r>
            <a:endParaRPr lang="en-GB"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C3B462BB-C619-444B-A0C7-74BF4ED7123B}"/>
              </a:ext>
            </a:extLst>
          </p:cNvPr>
          <p:cNvSpPr/>
          <p:nvPr/>
        </p:nvSpPr>
        <p:spPr>
          <a:xfrm>
            <a:off x="250724" y="2344994"/>
            <a:ext cx="3687096" cy="369332"/>
          </a:xfrm>
          <a:prstGeom prst="rect">
            <a:avLst/>
          </a:prstGeom>
        </p:spPr>
        <p:txBody>
          <a:bodyPr wrap="square">
            <a:spAutoFit/>
          </a:bodyPr>
          <a:lstStyle/>
          <a:p>
            <a:endParaRPr lang="en-GB" dirty="0"/>
          </a:p>
        </p:txBody>
      </p:sp>
      <p:sp>
        <p:nvSpPr>
          <p:cNvPr id="8" name="Rectangle 7">
            <a:extLst>
              <a:ext uri="{FF2B5EF4-FFF2-40B4-BE49-F238E27FC236}">
                <a16:creationId xmlns:a16="http://schemas.microsoft.com/office/drawing/2014/main" id="{47CCD416-DF99-4AE0-9ABC-850222C2F238}"/>
              </a:ext>
            </a:extLst>
          </p:cNvPr>
          <p:cNvSpPr/>
          <p:nvPr/>
        </p:nvSpPr>
        <p:spPr>
          <a:xfrm>
            <a:off x="838200" y="1325563"/>
            <a:ext cx="4663966" cy="5539978"/>
          </a:xfrm>
          <a:prstGeom prst="rect">
            <a:avLst/>
          </a:prstGeom>
        </p:spPr>
        <p:txBody>
          <a:bodyPr wrap="square">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The UK has largely been affected.</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Since 9</a:t>
            </a:r>
            <a:r>
              <a:rPr lang="en-US" sz="2400" baseline="30000" dirty="0">
                <a:latin typeface="Arial" panose="020B0604020202020204" pitchFamily="34" charset="0"/>
                <a:cs typeface="Arial" panose="020B0604020202020204" pitchFamily="34" charset="0"/>
              </a:rPr>
              <a:t>th</a:t>
            </a:r>
            <a:r>
              <a:rPr lang="en-US" sz="2400" dirty="0">
                <a:latin typeface="Arial" panose="020B0604020202020204" pitchFamily="34" charset="0"/>
                <a:cs typeface="Arial" panose="020B0604020202020204" pitchFamily="34" charset="0"/>
              </a:rPr>
              <a:t> June 289,140 confirmed cases of COVID-19.</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40,883 confirmed deaths.</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36,521 deaths have been in England.</a:t>
            </a:r>
          </a:p>
          <a:p>
            <a:pPr marL="285750" indent="-28575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To be clear death rates, cases,  from Covid-19 painted incomplete picture.</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Number of Cases per 10,000 </a:t>
            </a: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(The geography of the COVID-19 crisis in England, 2020).</a:t>
            </a: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026262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Content Placeholder 2">
            <a:extLst>
              <a:ext uri="{FF2B5EF4-FFF2-40B4-BE49-F238E27FC236}">
                <a16:creationId xmlns:a16="http://schemas.microsoft.com/office/drawing/2014/main" id="{D2488A56-05B4-49FE-8A8D-7CC465D99E20}"/>
              </a:ext>
            </a:extLst>
          </p:cNvPr>
          <p:cNvPicPr>
            <a:picLocks noGrp="1" noChangeAspect="1"/>
          </p:cNvPicPr>
          <p:nvPr>
            <p:ph idx="1"/>
          </p:nvPr>
        </p:nvPicPr>
        <p:blipFill rotWithShape="1">
          <a:blip r:embed="rId2"/>
          <a:srcRect b="19"/>
          <a:stretch/>
        </p:blipFill>
        <p:spPr>
          <a:xfrm>
            <a:off x="-315292" y="0"/>
            <a:ext cx="12505767" cy="6856718"/>
          </a:xfrm>
          <a:prstGeom prst="rect">
            <a:avLst/>
          </a:prstGeom>
        </p:spPr>
      </p:pic>
    </p:spTree>
    <p:extLst>
      <p:ext uri="{BB962C8B-B14F-4D97-AF65-F5344CB8AC3E}">
        <p14:creationId xmlns:p14="http://schemas.microsoft.com/office/powerpoint/2010/main" val="1206551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40"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Rectangle 43">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9" name="Title 18">
            <a:extLst>
              <a:ext uri="{FF2B5EF4-FFF2-40B4-BE49-F238E27FC236}">
                <a16:creationId xmlns:a16="http://schemas.microsoft.com/office/drawing/2014/main" id="{0D26129A-3F7A-40BA-9C54-7321ACFF7443}"/>
              </a:ext>
            </a:extLst>
          </p:cNvPr>
          <p:cNvSpPr>
            <a:spLocks noGrp="1"/>
          </p:cNvSpPr>
          <p:nvPr>
            <p:ph type="title"/>
          </p:nvPr>
        </p:nvSpPr>
        <p:spPr>
          <a:xfrm>
            <a:off x="1047280" y="759805"/>
            <a:ext cx="10306520" cy="1325563"/>
          </a:xfrm>
        </p:spPr>
        <p:txBody>
          <a:bodyPr vert="horz" lIns="91440" tIns="45720" rIns="91440" bIns="45720" rtlCol="0">
            <a:normAutofit/>
          </a:bodyPr>
          <a:lstStyle/>
          <a:p>
            <a:r>
              <a:rPr lang="en-US" sz="4000" dirty="0">
                <a:solidFill>
                  <a:srgbClr val="FFFFFF"/>
                </a:solidFill>
              </a:rPr>
              <a:t>           </a:t>
            </a:r>
            <a:r>
              <a:rPr lang="en-US" sz="4000" dirty="0">
                <a:solidFill>
                  <a:srgbClr val="FFFFFF"/>
                </a:solidFill>
                <a:latin typeface="Arial" panose="020B0604020202020204" pitchFamily="34" charset="0"/>
                <a:cs typeface="Arial" panose="020B0604020202020204" pitchFamily="34" charset="0"/>
              </a:rPr>
              <a:t>Health Conditions on the elderly</a:t>
            </a:r>
          </a:p>
        </p:txBody>
      </p:sp>
      <p:sp>
        <p:nvSpPr>
          <p:cNvPr id="3" name="Content Placeholder 2">
            <a:extLst>
              <a:ext uri="{FF2B5EF4-FFF2-40B4-BE49-F238E27FC236}">
                <a16:creationId xmlns:a16="http://schemas.microsoft.com/office/drawing/2014/main" id="{DF57D801-0502-4C40-B7A8-45E4B64C83CF}"/>
              </a:ext>
            </a:extLst>
          </p:cNvPr>
          <p:cNvSpPr>
            <a:spLocks noGrp="1"/>
          </p:cNvSpPr>
          <p:nvPr>
            <p:ph idx="1"/>
          </p:nvPr>
        </p:nvSpPr>
        <p:spPr>
          <a:xfrm>
            <a:off x="1047280" y="2230772"/>
            <a:ext cx="4431169" cy="3826837"/>
          </a:xfrm>
        </p:spPr>
        <p:txBody>
          <a:bodyPr>
            <a:noAutofit/>
          </a:bodyPr>
          <a:lstStyle/>
          <a:p>
            <a:pPr marL="0" marR="0" lvl="0" indent="-228600" defTabSz="914400" fontAlgn="auto">
              <a:spcBef>
                <a:spcPts val="0"/>
              </a:spcBef>
              <a:spcAft>
                <a:spcPts val="600"/>
              </a:spcAft>
              <a:buClrTx/>
              <a:buSzTx/>
              <a:buFont typeface="Arial" panose="020B0604020202020204" pitchFamily="34" charset="0"/>
              <a:buChar char="•"/>
              <a:tabLst/>
              <a:defRPr/>
            </a:pPr>
            <a:r>
              <a:rPr kumimoji="0" lang="en-US" sz="2000" b="0" i="0" u="none" strike="noStrike" cap="none" spc="0" normalizeH="0" baseline="0" noProof="0" dirty="0">
                <a:ln>
                  <a:noFill/>
                </a:ln>
                <a:effectLst/>
                <a:uLnTx/>
                <a:uFillTx/>
                <a:latin typeface="Arial" panose="020B0604020202020204" pitchFamily="34" charset="0"/>
                <a:cs typeface="Arial" panose="020B0604020202020204" pitchFamily="34" charset="0"/>
              </a:rPr>
              <a:t>42% of those aged 70 years and over reported having a health condition, a somewhat small amount of older people who were worried about the effect that the coronavirus was having on their life, stated that their health was being affected compared with other worries, 8.5% of those aged over 70 years, a smaller amount than those aged under 70 years (12.9%). They were also less likely to say their mental health had been affected  (Office for National Statistics, 2020).</a:t>
            </a:r>
          </a:p>
        </p:txBody>
      </p:sp>
      <p:pic>
        <p:nvPicPr>
          <p:cNvPr id="23" name="Picture 22">
            <a:extLst>
              <a:ext uri="{FF2B5EF4-FFF2-40B4-BE49-F238E27FC236}">
                <a16:creationId xmlns:a16="http://schemas.microsoft.com/office/drawing/2014/main" id="{58AE8F0E-078E-4C1A-9012-F19936E3592E}"/>
              </a:ext>
            </a:extLst>
          </p:cNvPr>
          <p:cNvPicPr>
            <a:picLocks noChangeAspect="1"/>
          </p:cNvPicPr>
          <p:nvPr/>
        </p:nvPicPr>
        <p:blipFill rotWithShape="1">
          <a:blip r:embed="rId2"/>
          <a:srcRect l="15431" r="2" b="2"/>
          <a:stretch/>
        </p:blipFill>
        <p:spPr>
          <a:xfrm>
            <a:off x="5644056" y="2492376"/>
            <a:ext cx="6416566" cy="4223734"/>
          </a:xfrm>
          <a:prstGeom prst="rect">
            <a:avLst/>
          </a:prstGeom>
        </p:spPr>
      </p:pic>
      <p:sp>
        <p:nvSpPr>
          <p:cNvPr id="9" name="Rectangle 8">
            <a:extLst>
              <a:ext uri="{FF2B5EF4-FFF2-40B4-BE49-F238E27FC236}">
                <a16:creationId xmlns:a16="http://schemas.microsoft.com/office/drawing/2014/main" id="{C650D3C8-5847-4480-BB93-C2475AAD184B}"/>
              </a:ext>
            </a:extLst>
          </p:cNvPr>
          <p:cNvSpPr/>
          <p:nvPr/>
        </p:nvSpPr>
        <p:spPr>
          <a:xfrm>
            <a:off x="838200" y="2322576"/>
            <a:ext cx="6254496" cy="385876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endParaRPr lang="en-US" sz="1700" dirty="0"/>
          </a:p>
        </p:txBody>
      </p:sp>
      <p:sp>
        <p:nvSpPr>
          <p:cNvPr id="27" name="Rectangle 26">
            <a:extLst>
              <a:ext uri="{FF2B5EF4-FFF2-40B4-BE49-F238E27FC236}">
                <a16:creationId xmlns:a16="http://schemas.microsoft.com/office/drawing/2014/main" id="{E8E58D42-B3CA-4D02-ADAF-D3BD5BFD1C31}"/>
              </a:ext>
            </a:extLst>
          </p:cNvPr>
          <p:cNvSpPr/>
          <p:nvPr/>
        </p:nvSpPr>
        <p:spPr>
          <a:xfrm>
            <a:off x="6098892" y="5699411"/>
            <a:ext cx="4802404" cy="356337"/>
          </a:xfrm>
          <a:prstGeom prst="rect">
            <a:avLst/>
          </a:prstGeom>
          <a:solidFill>
            <a:srgbClr val="000000">
              <a:alpha val="50000"/>
            </a:srgbClr>
          </a:solidFill>
          <a:ln>
            <a:noFill/>
          </a:ln>
        </p:spPr>
        <p:txBody>
          <a:bodyPr wrap="square">
            <a:noAutofit/>
          </a:bodyPr>
          <a:lstStyle/>
          <a:p>
            <a:pPr algn="ctr">
              <a:spcAft>
                <a:spcPts val="600"/>
              </a:spcAft>
            </a:pPr>
            <a:endParaRPr lang="en-US" sz="1300">
              <a:solidFill>
                <a:srgbClr val="FFFFFF"/>
              </a:solidFill>
            </a:endParaRPr>
          </a:p>
          <a:p>
            <a:pPr algn="ctr">
              <a:spcAft>
                <a:spcPts val="600"/>
              </a:spcAft>
            </a:pPr>
            <a:endParaRPr lang="en-US" sz="1300">
              <a:solidFill>
                <a:srgbClr val="FFFFFF"/>
              </a:solidFill>
            </a:endParaRPr>
          </a:p>
          <a:p>
            <a:pPr algn="ctr">
              <a:spcAft>
                <a:spcPts val="600"/>
              </a:spcAft>
            </a:pPr>
            <a:endParaRPr lang="en-US" sz="1300">
              <a:solidFill>
                <a:srgbClr val="FFFFFF"/>
              </a:solidFill>
            </a:endParaRPr>
          </a:p>
          <a:p>
            <a:pPr algn="ctr">
              <a:spcAft>
                <a:spcPts val="600"/>
              </a:spcAft>
            </a:pPr>
            <a:endParaRPr lang="en-US" sz="1300">
              <a:solidFill>
                <a:srgbClr val="FFFFFF"/>
              </a:solidFill>
            </a:endParaRPr>
          </a:p>
          <a:p>
            <a:pPr algn="ctr">
              <a:spcAft>
                <a:spcPts val="600"/>
              </a:spcAft>
            </a:pPr>
            <a:endParaRPr lang="en-US" sz="1300">
              <a:solidFill>
                <a:srgbClr val="FFFFFF"/>
              </a:solidFill>
            </a:endParaRPr>
          </a:p>
          <a:p>
            <a:pPr algn="ctr">
              <a:spcAft>
                <a:spcPts val="600"/>
              </a:spcAft>
            </a:pPr>
            <a:endParaRPr lang="en-US" sz="1300">
              <a:solidFill>
                <a:srgbClr val="FFFFFF"/>
              </a:solidFill>
            </a:endParaRPr>
          </a:p>
          <a:p>
            <a:pPr algn="ctr">
              <a:spcAft>
                <a:spcPts val="600"/>
              </a:spcAft>
            </a:pPr>
            <a:endParaRPr lang="en-US" sz="1300">
              <a:solidFill>
                <a:srgbClr val="FFFFFF"/>
              </a:solidFill>
            </a:endParaRPr>
          </a:p>
          <a:p>
            <a:pPr algn="ctr">
              <a:spcAft>
                <a:spcPts val="600"/>
              </a:spcAft>
            </a:pPr>
            <a:r>
              <a:rPr lang="en-US" sz="1300">
                <a:solidFill>
                  <a:srgbClr val="FFFFFF"/>
                </a:solidFill>
              </a:rPr>
              <a:t>(Office for National Statistics, 2020).</a:t>
            </a:r>
            <a:endParaRPr lang="en-GB" sz="1300">
              <a:solidFill>
                <a:srgbClr val="FFFFFF"/>
              </a:solidFill>
            </a:endParaRPr>
          </a:p>
        </p:txBody>
      </p:sp>
      <p:sp>
        <p:nvSpPr>
          <p:cNvPr id="2" name="Rectangle 1">
            <a:extLst>
              <a:ext uri="{FF2B5EF4-FFF2-40B4-BE49-F238E27FC236}">
                <a16:creationId xmlns:a16="http://schemas.microsoft.com/office/drawing/2014/main" id="{491B9E2B-0847-4D24-93FF-333D75FDDEC9}"/>
              </a:ext>
            </a:extLst>
          </p:cNvPr>
          <p:cNvSpPr/>
          <p:nvPr/>
        </p:nvSpPr>
        <p:spPr>
          <a:xfrm>
            <a:off x="7398278" y="2664372"/>
            <a:ext cx="1414646" cy="1200329"/>
          </a:xfrm>
          <a:prstGeom prst="rect">
            <a:avLst/>
          </a:prstGeom>
        </p:spPr>
        <p:txBody>
          <a:bodyPr wrap="square">
            <a:spAutoFit/>
          </a:bodyPr>
          <a:lstStyle/>
          <a:p>
            <a:pPr>
              <a:spcAft>
                <a:spcPts val="600"/>
              </a:spcAft>
            </a:pPr>
            <a:r>
              <a:rPr lang="en-US" dirty="0"/>
              <a:t>(</a:t>
            </a:r>
            <a:r>
              <a:rPr lang="en-US" dirty="0">
                <a:latin typeface="Arial" panose="020B0604020202020204" pitchFamily="34" charset="0"/>
                <a:cs typeface="Arial" panose="020B0604020202020204" pitchFamily="34" charset="0"/>
              </a:rPr>
              <a:t>Office for National Statistics, 2020).</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5809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149C66F-C400-4669-9F0A-010ADD5F8070}"/>
              </a:ext>
            </a:extLst>
          </p:cNvPr>
          <p:cNvSpPr>
            <a:spLocks noGrp="1"/>
          </p:cNvSpPr>
          <p:nvPr>
            <p:ph type="title"/>
          </p:nvPr>
        </p:nvSpPr>
        <p:spPr>
          <a:xfrm>
            <a:off x="157655" y="165456"/>
            <a:ext cx="11876690" cy="769992"/>
          </a:xfrm>
        </p:spPr>
        <p:txBody>
          <a:bodyPr vert="horz" lIns="91440" tIns="45720" rIns="91440" bIns="45720" rtlCol="0">
            <a:normAutofit fontScale="90000"/>
          </a:bodyPr>
          <a:lstStyle/>
          <a:p>
            <a:r>
              <a:rPr lang="en-US" sz="4000" dirty="0">
                <a:latin typeface="Arial" panose="020B0604020202020204" pitchFamily="34" charset="0"/>
                <a:cs typeface="Arial" panose="020B0604020202020204" pitchFamily="34" charset="0"/>
              </a:rPr>
              <a:t>Helping The Community During Pandemic (Covid-19)</a:t>
            </a:r>
          </a:p>
        </p:txBody>
      </p:sp>
      <p:sp>
        <p:nvSpPr>
          <p:cNvPr id="12" name="Content Placeholder 11">
            <a:extLst>
              <a:ext uri="{FF2B5EF4-FFF2-40B4-BE49-F238E27FC236}">
                <a16:creationId xmlns:a16="http://schemas.microsoft.com/office/drawing/2014/main" id="{E529577D-DCCB-4BDF-88B0-AF25288FD5E1}"/>
              </a:ext>
            </a:extLst>
          </p:cNvPr>
          <p:cNvSpPr>
            <a:spLocks noGrp="1"/>
          </p:cNvSpPr>
          <p:nvPr>
            <p:ph idx="1"/>
          </p:nvPr>
        </p:nvSpPr>
        <p:spPr>
          <a:xfrm>
            <a:off x="0" y="935448"/>
            <a:ext cx="5927834" cy="5922552"/>
          </a:xfrm>
        </p:spPr>
        <p:txBody>
          <a:bodyPr>
            <a:normAutofit fontScale="70000" lnSpcReduction="20000"/>
          </a:bodyPr>
          <a:lstStyle/>
          <a:p>
            <a:pPr lvl="0"/>
            <a:r>
              <a:rPr lang="en-US" sz="2600" dirty="0">
                <a:solidFill>
                  <a:prstClr val="black"/>
                </a:solidFill>
                <a:latin typeface="Arial" panose="020B0604020202020204" pitchFamily="34" charset="0"/>
                <a:cs typeface="Arial" panose="020B0604020202020204" pitchFamily="34" charset="0"/>
              </a:rPr>
              <a:t>There was only two cases confirmed in January in the general population.</a:t>
            </a:r>
          </a:p>
          <a:p>
            <a:pPr lvl="0"/>
            <a:r>
              <a:rPr lang="en-US" sz="2600" dirty="0">
                <a:solidFill>
                  <a:prstClr val="black"/>
                </a:solidFill>
                <a:latin typeface="Arial" panose="020B0604020202020204" pitchFamily="34" charset="0"/>
                <a:cs typeface="Arial" panose="020B0604020202020204" pitchFamily="34" charset="0"/>
              </a:rPr>
              <a:t>Older people were more at risk of dyeing (Kingsfund, 2020).</a:t>
            </a:r>
          </a:p>
          <a:p>
            <a:pPr lvl="0"/>
            <a:r>
              <a:rPr lang="en-US" sz="2600" dirty="0">
                <a:solidFill>
                  <a:prstClr val="black"/>
                </a:solidFill>
                <a:latin typeface="Arial" panose="020B0604020202020204" pitchFamily="34" charset="0"/>
                <a:cs typeface="Arial" panose="020B0604020202020204" pitchFamily="34" charset="0"/>
              </a:rPr>
              <a:t>Positive cases in the elderly 368,504 (BBC, 2020).</a:t>
            </a:r>
          </a:p>
          <a:p>
            <a:pPr lvl="0"/>
            <a:r>
              <a:rPr lang="en-US" sz="2600" dirty="0">
                <a:solidFill>
                  <a:prstClr val="black"/>
                </a:solidFill>
                <a:latin typeface="Arial" panose="020B0604020202020204" pitchFamily="34" charset="0"/>
                <a:cs typeface="Arial" panose="020B0604020202020204" pitchFamily="34" charset="0"/>
              </a:rPr>
              <a:t>Death rate is 10 times higher in older people (BBC, 2020).</a:t>
            </a:r>
          </a:p>
          <a:p>
            <a:pPr lvl="0"/>
            <a:r>
              <a:rPr lang="en-US" sz="2600" dirty="0">
                <a:solidFill>
                  <a:prstClr val="black"/>
                </a:solidFill>
                <a:latin typeface="Arial" panose="020B0604020202020204" pitchFamily="34" charset="0"/>
                <a:cs typeface="Arial" panose="020B0604020202020204" pitchFamily="34" charset="0"/>
              </a:rPr>
              <a:t>Over 26,500 deaths in care homes (Kingsfund, 2020).</a:t>
            </a:r>
          </a:p>
          <a:p>
            <a:pPr lvl="0"/>
            <a:r>
              <a:rPr lang="en-US" sz="2600" dirty="0">
                <a:solidFill>
                  <a:prstClr val="black"/>
                </a:solidFill>
                <a:latin typeface="Arial" panose="020B0604020202020204" pitchFamily="34" charset="0"/>
                <a:cs typeface="Arial" panose="020B0604020202020204" pitchFamily="34" charset="0"/>
              </a:rPr>
              <a:t>Covid-19 positive cases in general population 654,644 (Gov UK, 2020).</a:t>
            </a:r>
          </a:p>
          <a:p>
            <a:pPr lvl="0"/>
            <a:r>
              <a:rPr lang="en-US" sz="2600" dirty="0">
                <a:solidFill>
                  <a:prstClr val="black"/>
                </a:solidFill>
                <a:latin typeface="Arial" panose="020B0604020202020204" pitchFamily="34" charset="0"/>
                <a:cs typeface="Arial" panose="020B0604020202020204" pitchFamily="34" charset="0"/>
              </a:rPr>
              <a:t>Death in general population 57,690 (Gov UK, 2020).</a:t>
            </a:r>
          </a:p>
          <a:p>
            <a:pPr lvl="0">
              <a:lnSpc>
                <a:spcPct val="170000"/>
              </a:lnSpc>
            </a:pPr>
            <a:r>
              <a:rPr lang="en-US" sz="2600" dirty="0">
                <a:solidFill>
                  <a:prstClr val="black"/>
                </a:solidFill>
                <a:latin typeface="Arial" panose="020B0604020202020204" pitchFamily="34" charset="0"/>
                <a:cs typeface="Arial" panose="020B0604020202020204" pitchFamily="34" charset="0"/>
              </a:rPr>
              <a:t>The majority of people of all ages agreed that if they needed help other local community members would helped them during the coronavirus (COVID-19) pandemic (Office for National Statistics, 2020).</a:t>
            </a:r>
          </a:p>
          <a:p>
            <a:pPr lvl="0">
              <a:lnSpc>
                <a:spcPct val="170000"/>
              </a:lnSpc>
            </a:pPr>
            <a:r>
              <a:rPr lang="en-US" sz="2600" dirty="0">
                <a:solidFill>
                  <a:prstClr val="black"/>
                </a:solidFill>
                <a:latin typeface="Arial" panose="020B0604020202020204" pitchFamily="34" charset="0"/>
                <a:cs typeface="Arial" panose="020B0604020202020204" pitchFamily="34" charset="0"/>
              </a:rPr>
              <a:t>Research from Office for National Statistics.</a:t>
            </a:r>
          </a:p>
          <a:p>
            <a:endParaRPr lang="en-US" sz="2000" dirty="0">
              <a:latin typeface="Arial" panose="020B0604020202020204" pitchFamily="34" charset="0"/>
              <a:cs typeface="Arial" panose="020B0604020202020204" pitchFamily="34" charset="0"/>
            </a:endParaRPr>
          </a:p>
        </p:txBody>
      </p:sp>
      <p:pic>
        <p:nvPicPr>
          <p:cNvPr id="3" name="Content Placeholder 2" descr="Chart, bar chart&#10;&#10;Description automatically generated">
            <a:extLst>
              <a:ext uri="{FF2B5EF4-FFF2-40B4-BE49-F238E27FC236}">
                <a16:creationId xmlns:a16="http://schemas.microsoft.com/office/drawing/2014/main" id="{414DD8D8-55A9-4CD6-AC89-BC2F41FD8428}"/>
              </a:ext>
            </a:extLst>
          </p:cNvPr>
          <p:cNvPicPr>
            <a:picLocks noChangeAspect="1"/>
          </p:cNvPicPr>
          <p:nvPr/>
        </p:nvPicPr>
        <p:blipFill rotWithShape="1">
          <a:blip r:embed="rId2">
            <a:extLst>
              <a:ext uri="{28A0092B-C50C-407E-A947-70E740481C1C}">
                <a14:useLocalDpi xmlns:a14="http://schemas.microsoft.com/office/drawing/2010/main" val="0"/>
              </a:ext>
            </a:extLst>
          </a:blip>
          <a:srcRect t="19645" r="2" b="6873"/>
          <a:stretch/>
        </p:blipFill>
        <p:spPr>
          <a:xfrm>
            <a:off x="5927834" y="1624273"/>
            <a:ext cx="6264166" cy="4422506"/>
          </a:xfrm>
          <a:prstGeom prst="rect">
            <a:avLst/>
          </a:prstGeom>
        </p:spPr>
      </p:pic>
      <p:sp>
        <p:nvSpPr>
          <p:cNvPr id="5" name="Rectangle 4">
            <a:extLst>
              <a:ext uri="{FF2B5EF4-FFF2-40B4-BE49-F238E27FC236}">
                <a16:creationId xmlns:a16="http://schemas.microsoft.com/office/drawing/2014/main" id="{585BBCA9-CD20-42CE-83CB-EBC2E81DC5AE}"/>
              </a:ext>
            </a:extLst>
          </p:cNvPr>
          <p:cNvSpPr/>
          <p:nvPr/>
        </p:nvSpPr>
        <p:spPr>
          <a:xfrm>
            <a:off x="841247" y="2764170"/>
            <a:ext cx="3410712" cy="1678149"/>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34622B0A-D6C6-4DFD-8189-07834BB82A44}"/>
              </a:ext>
            </a:extLst>
          </p:cNvPr>
          <p:cNvSpPr/>
          <p:nvPr/>
        </p:nvSpPr>
        <p:spPr>
          <a:xfrm>
            <a:off x="6936827" y="2339200"/>
            <a:ext cx="4413925" cy="3754874"/>
          </a:xfrm>
          <a:prstGeom prst="rect">
            <a:avLst/>
          </a:prstGeom>
        </p:spPr>
        <p:txBody>
          <a:bodyPr wrap="square">
            <a:spAutoFit/>
          </a:bodyPr>
          <a:lstStyle/>
          <a:p>
            <a:pPr>
              <a:spcAft>
                <a:spcPts val="600"/>
              </a:spcAft>
            </a:pPr>
            <a:endParaRPr lang="en-US" dirty="0">
              <a:latin typeface="Arial" panose="020B0604020202020204" pitchFamily="34" charset="0"/>
              <a:cs typeface="Arial" panose="020B0604020202020204" pitchFamily="34" charset="0"/>
            </a:endParaRPr>
          </a:p>
          <a:p>
            <a:pPr>
              <a:spcAft>
                <a:spcPts val="600"/>
              </a:spcAft>
            </a:pPr>
            <a:endParaRPr lang="en-US" dirty="0">
              <a:latin typeface="Arial" panose="020B0604020202020204" pitchFamily="34" charset="0"/>
              <a:cs typeface="Arial" panose="020B0604020202020204" pitchFamily="34" charset="0"/>
            </a:endParaRPr>
          </a:p>
          <a:p>
            <a:pPr>
              <a:spcAft>
                <a:spcPts val="600"/>
              </a:spcAft>
            </a:pPr>
            <a:endParaRPr lang="en-US" dirty="0">
              <a:latin typeface="Arial" panose="020B0604020202020204" pitchFamily="34" charset="0"/>
              <a:cs typeface="Arial" panose="020B0604020202020204" pitchFamily="34" charset="0"/>
            </a:endParaRPr>
          </a:p>
          <a:p>
            <a:pPr>
              <a:spcAft>
                <a:spcPts val="600"/>
              </a:spcAft>
            </a:pPr>
            <a:endParaRPr lang="en-US" dirty="0">
              <a:latin typeface="Arial" panose="020B0604020202020204" pitchFamily="34" charset="0"/>
              <a:cs typeface="Arial" panose="020B0604020202020204" pitchFamily="34" charset="0"/>
            </a:endParaRPr>
          </a:p>
          <a:p>
            <a:pPr>
              <a:spcAft>
                <a:spcPts val="600"/>
              </a:spcAft>
            </a:pPr>
            <a:endParaRPr lang="en-US" dirty="0">
              <a:latin typeface="Arial" panose="020B0604020202020204" pitchFamily="34" charset="0"/>
              <a:cs typeface="Arial" panose="020B0604020202020204" pitchFamily="34" charset="0"/>
            </a:endParaRPr>
          </a:p>
          <a:p>
            <a:pPr>
              <a:spcAft>
                <a:spcPts val="600"/>
              </a:spcAft>
            </a:pPr>
            <a:endParaRPr lang="en-US" dirty="0">
              <a:latin typeface="Arial" panose="020B0604020202020204" pitchFamily="34" charset="0"/>
              <a:cs typeface="Arial" panose="020B0604020202020204" pitchFamily="34" charset="0"/>
            </a:endParaRPr>
          </a:p>
          <a:p>
            <a:pPr>
              <a:spcAft>
                <a:spcPts val="600"/>
              </a:spcAft>
            </a:pPr>
            <a:endParaRPr lang="en-US" dirty="0">
              <a:latin typeface="Arial" panose="020B0604020202020204" pitchFamily="34" charset="0"/>
              <a:cs typeface="Arial" panose="020B0604020202020204" pitchFamily="34" charset="0"/>
            </a:endParaRPr>
          </a:p>
          <a:p>
            <a:pPr>
              <a:spcAft>
                <a:spcPts val="600"/>
              </a:spcAft>
            </a:pPr>
            <a:r>
              <a:rPr lang="en-US" dirty="0">
                <a:latin typeface="Arial" panose="020B0604020202020204" pitchFamily="34" charset="0"/>
                <a:cs typeface="Arial" panose="020B0604020202020204" pitchFamily="34" charset="0"/>
              </a:rPr>
              <a:t>                                             </a:t>
            </a:r>
          </a:p>
          <a:p>
            <a:pPr>
              <a:spcAft>
                <a:spcPts val="600"/>
              </a:spcAft>
            </a:pPr>
            <a:r>
              <a:rPr lang="en-US" dirty="0">
                <a:latin typeface="Arial" panose="020B0604020202020204" pitchFamily="34" charset="0"/>
                <a:cs typeface="Arial" panose="020B0604020202020204" pitchFamily="34" charset="0"/>
              </a:rPr>
              <a:t>                                                                      (Office for National </a:t>
            </a:r>
            <a:r>
              <a:rPr lang="en-US">
                <a:latin typeface="Arial" panose="020B0604020202020204" pitchFamily="34" charset="0"/>
                <a:cs typeface="Arial" panose="020B0604020202020204" pitchFamily="34" charset="0"/>
              </a:rPr>
              <a:t>Statistics, 2020</a:t>
            </a:r>
            <a:r>
              <a:rPr lang="en-US" dirty="0">
                <a:latin typeface="Arial" panose="020B0604020202020204" pitchFamily="34" charset="0"/>
                <a:cs typeface="Arial" panose="020B0604020202020204" pitchFamily="34" charset="0"/>
              </a:rPr>
              <a:t>).</a:t>
            </a:r>
            <a:br>
              <a:rPr lang="en-US" dirty="0">
                <a:latin typeface="Arial" panose="020B0604020202020204" pitchFamily="34" charset="0"/>
                <a:cs typeface="Arial" panose="020B0604020202020204" pitchFamily="34" charset="0"/>
              </a:rPr>
            </a:br>
            <a:endParaRPr lang="en-GB" dirty="0"/>
          </a:p>
        </p:txBody>
      </p:sp>
    </p:spTree>
    <p:extLst>
      <p:ext uri="{BB962C8B-B14F-4D97-AF65-F5344CB8AC3E}">
        <p14:creationId xmlns:p14="http://schemas.microsoft.com/office/powerpoint/2010/main" val="33600969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59FDAEFD-F8BE-4FA2-8699-22BFC3D3AEF9}"/>
              </a:ext>
            </a:extLst>
          </p:cNvPr>
          <p:cNvSpPr>
            <a:spLocks noGrp="1"/>
          </p:cNvSpPr>
          <p:nvPr>
            <p:ph type="title"/>
          </p:nvPr>
        </p:nvSpPr>
        <p:spPr>
          <a:xfrm>
            <a:off x="958506" y="800392"/>
            <a:ext cx="10264697" cy="1212102"/>
          </a:xfrm>
        </p:spPr>
        <p:txBody>
          <a:bodyPr vert="horz" lIns="91440" tIns="45720" rIns="91440" bIns="45720" rtlCol="0">
            <a:normAutofit/>
          </a:bodyPr>
          <a:lstStyle/>
          <a:p>
            <a:r>
              <a:rPr lang="en-US" sz="4000" kern="1200" dirty="0">
                <a:solidFill>
                  <a:srgbClr val="FFFFFF"/>
                </a:solidFill>
                <a:latin typeface="+mj-lt"/>
                <a:ea typeface="+mj-ea"/>
                <a:cs typeface="+mj-cs"/>
              </a:rPr>
              <a:t>                    </a:t>
            </a:r>
            <a:r>
              <a:rPr lang="en-US" sz="4000" kern="1200" dirty="0">
                <a:solidFill>
                  <a:srgbClr val="FFFFFF"/>
                </a:solidFill>
                <a:latin typeface="Arial" panose="020B0604020202020204" pitchFamily="34" charset="0"/>
                <a:cs typeface="Arial" panose="020B0604020202020204" pitchFamily="34" charset="0"/>
              </a:rPr>
              <a:t>Causes of Covid-19</a:t>
            </a:r>
          </a:p>
        </p:txBody>
      </p:sp>
      <p:sp>
        <p:nvSpPr>
          <p:cNvPr id="3" name="Subtitle 2">
            <a:extLst>
              <a:ext uri="{FF2B5EF4-FFF2-40B4-BE49-F238E27FC236}">
                <a16:creationId xmlns:a16="http://schemas.microsoft.com/office/drawing/2014/main" id="{55F9F4A1-34FC-48EA-9929-9CA187C56131}"/>
              </a:ext>
            </a:extLst>
          </p:cNvPr>
          <p:cNvSpPr>
            <a:spLocks noGrp="1"/>
          </p:cNvSpPr>
          <p:nvPr>
            <p:ph idx="1"/>
          </p:nvPr>
        </p:nvSpPr>
        <p:spPr>
          <a:xfrm>
            <a:off x="1367624" y="2177170"/>
            <a:ext cx="9708995" cy="3880439"/>
          </a:xfrm>
        </p:spPr>
        <p:txBody>
          <a:bodyPr vert="horz" lIns="91440" tIns="45720" rIns="91440" bIns="45720" rtlCol="0" anchor="ctr">
            <a:normAutofit/>
          </a:bodyPr>
          <a:lstStyle/>
          <a:p>
            <a:pPr marL="342900" indent="-228600">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342900" indent="-228600">
              <a:buFont typeface="Arial" panose="020B0604020202020204" pitchFamily="34" charset="0"/>
              <a:buChar char="•"/>
            </a:pPr>
            <a:r>
              <a:rPr lang="en-US" dirty="0">
                <a:latin typeface="Arial" panose="020B0604020202020204" pitchFamily="34" charset="0"/>
                <a:cs typeface="Arial" panose="020B0604020202020204" pitchFamily="34" charset="0"/>
              </a:rPr>
              <a:t>One of the causes can be pneumonia </a:t>
            </a:r>
          </a:p>
          <a:p>
            <a:pPr marL="342900" indent="-228600">
              <a:buFont typeface="Arial" panose="020B0604020202020204" pitchFamily="34" charset="0"/>
              <a:buChar char="•"/>
            </a:pPr>
            <a:r>
              <a:rPr lang="en-US" dirty="0">
                <a:latin typeface="Arial" panose="020B0604020202020204" pitchFamily="34" charset="0"/>
                <a:cs typeface="Arial" panose="020B0604020202020204" pitchFamily="34" charset="0"/>
              </a:rPr>
              <a:t>Can cause server acute respiratory syndrome (SARS)</a:t>
            </a:r>
          </a:p>
          <a:p>
            <a:pPr marL="342900" indent="-228600">
              <a:buFont typeface="Arial" panose="020B0604020202020204" pitchFamily="34" charset="0"/>
              <a:buChar char="•"/>
            </a:pPr>
            <a:r>
              <a:rPr lang="en-US" dirty="0">
                <a:latin typeface="Arial" panose="020B0604020202020204" pitchFamily="34" charset="0"/>
                <a:cs typeface="Arial" panose="020B0604020202020204" pitchFamily="34" charset="0"/>
              </a:rPr>
              <a:t>Coronaviruses are family of viruses</a:t>
            </a:r>
          </a:p>
          <a:p>
            <a:pPr marL="342900" indent="-228600">
              <a:buFont typeface="Arial" panose="020B0604020202020204" pitchFamily="34" charset="0"/>
              <a:buChar char="•"/>
            </a:pPr>
            <a:r>
              <a:rPr lang="en-US" dirty="0">
                <a:latin typeface="Arial" panose="020B0604020202020204" pitchFamily="34" charset="0"/>
                <a:cs typeface="Arial" panose="020B0604020202020204" pitchFamily="34" charset="0"/>
              </a:rPr>
              <a:t>Can cause illnesses like the common cold</a:t>
            </a:r>
          </a:p>
          <a:p>
            <a:pPr marL="342900" indent="-228600">
              <a:buFont typeface="Arial" panose="020B0604020202020204" pitchFamily="34" charset="0"/>
              <a:buChar char="•"/>
            </a:pPr>
            <a:r>
              <a:rPr lang="en-US" dirty="0">
                <a:latin typeface="Arial" panose="020B0604020202020204" pitchFamily="34" charset="0"/>
                <a:cs typeface="Arial" panose="020B0604020202020204" pitchFamily="34" charset="0"/>
              </a:rPr>
              <a:t>(Mayo Clinic, 2020).</a:t>
            </a:r>
          </a:p>
          <a:p>
            <a:pPr marL="342900" indent="-228600">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342900" indent="-228600">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342900" indent="-228600">
              <a:buFont typeface="Arial" panose="020B0604020202020204" pitchFamily="34" charset="0"/>
              <a:buChar char="•"/>
            </a:pPr>
            <a:endParaRPr lang="en-US" sz="2400" dirty="0"/>
          </a:p>
        </p:txBody>
      </p:sp>
    </p:spTree>
    <p:extLst>
      <p:ext uri="{BB962C8B-B14F-4D97-AF65-F5344CB8AC3E}">
        <p14:creationId xmlns:p14="http://schemas.microsoft.com/office/powerpoint/2010/main" val="42597507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34368" y="563918"/>
            <a:ext cx="4119932" cy="5978614"/>
            <a:chOff x="7513372" y="803186"/>
            <a:chExt cx="4163968" cy="5978614"/>
          </a:xfrm>
        </p:grpSpPr>
        <p:sp>
          <p:nvSpPr>
            <p:cNvPr id="11"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88BB8645-5599-4752-AB32-AB8E7060541E}"/>
              </a:ext>
            </a:extLst>
          </p:cNvPr>
          <p:cNvSpPr>
            <a:spLocks noGrp="1"/>
          </p:cNvSpPr>
          <p:nvPr>
            <p:ph type="title"/>
          </p:nvPr>
        </p:nvSpPr>
        <p:spPr>
          <a:xfrm>
            <a:off x="1098468" y="885651"/>
            <a:ext cx="3229803" cy="4624603"/>
          </a:xfrm>
        </p:spPr>
        <p:txBody>
          <a:bodyPr>
            <a:normAutofit/>
          </a:bodyPr>
          <a:lstStyle/>
          <a:p>
            <a:r>
              <a:rPr lang="en-GB" dirty="0">
                <a:solidFill>
                  <a:srgbClr val="FFFFFF"/>
                </a:solidFill>
                <a:latin typeface="Arial" panose="020B0604020202020204" pitchFamily="34" charset="0"/>
                <a:cs typeface="Arial" panose="020B0604020202020204" pitchFamily="34" charset="0"/>
              </a:rPr>
              <a:t>  Spreads               </a:t>
            </a:r>
            <a:br>
              <a:rPr lang="en-GB" dirty="0">
                <a:solidFill>
                  <a:srgbClr val="FFFFFF"/>
                </a:solidFill>
                <a:latin typeface="Arial" panose="020B0604020202020204" pitchFamily="34" charset="0"/>
                <a:cs typeface="Arial" panose="020B0604020202020204" pitchFamily="34" charset="0"/>
              </a:rPr>
            </a:br>
            <a:endParaRPr lang="en-GB" dirty="0">
              <a:solidFill>
                <a:srgbClr val="FFFF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494D123-FEED-4E00-8825-44E3A11C1DB3}"/>
              </a:ext>
            </a:extLst>
          </p:cNvPr>
          <p:cNvSpPr>
            <a:spLocks noGrp="1"/>
          </p:cNvSpPr>
          <p:nvPr>
            <p:ph idx="1"/>
          </p:nvPr>
        </p:nvSpPr>
        <p:spPr>
          <a:xfrm>
            <a:off x="4654300" y="563917"/>
            <a:ext cx="6849628" cy="6032699"/>
          </a:xfrm>
        </p:spPr>
        <p:txBody>
          <a:bodyPr anchor="ctr">
            <a:normAutofit lnSpcReduction="10000"/>
          </a:bodyPr>
          <a:lstStyle/>
          <a:p>
            <a:endParaRPr lang="en-GB" sz="17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 disease spreads from person to person </a:t>
            </a:r>
            <a:r>
              <a:rPr lang="en-US" sz="2400" dirty="0">
                <a:latin typeface="Arial" panose="020B0604020202020204" pitchFamily="34" charset="0"/>
                <a:cs typeface="Arial" panose="020B0604020202020204" pitchFamily="34" charset="0"/>
              </a:rPr>
              <a:t>through small droplets from the nose or mouth which are spread when a person with COVID-19 coughs or exhales. These droplets land on objects and surfaces around the person. Other people then catch COVID-19 by touching these objects or surfaces, then touching their eyes, nose or mouth. Therefore hand-washing is so critical. People can also catch COVID-19 if they breathe in droplets from a person with COVID-19 who coughs out or exhales droplets (NHS England, 2020).</a:t>
            </a:r>
          </a:p>
          <a:p>
            <a:r>
              <a:rPr lang="en-US" sz="2400" dirty="0">
                <a:latin typeface="Arial" panose="020B0604020202020204" pitchFamily="34" charset="0"/>
                <a:cs typeface="Arial" panose="020B0604020202020204" pitchFamily="34" charset="0"/>
              </a:rPr>
              <a:t>Touching unclean surfaces</a:t>
            </a:r>
          </a:p>
          <a:p>
            <a:r>
              <a:rPr lang="en-US" sz="2400" dirty="0">
                <a:latin typeface="Arial" panose="020B0604020202020204" pitchFamily="34" charset="0"/>
                <a:cs typeface="Arial" panose="020B0604020202020204" pitchFamily="34" charset="0"/>
              </a:rPr>
              <a:t>Shaking hands</a:t>
            </a:r>
          </a:p>
          <a:p>
            <a:r>
              <a:rPr lang="en-US" sz="2400" dirty="0">
                <a:latin typeface="Arial" panose="020B0604020202020204" pitchFamily="34" charset="0"/>
                <a:cs typeface="Arial" panose="020B0604020202020204" pitchFamily="34" charset="0"/>
              </a:rPr>
              <a:t>Kissing</a:t>
            </a:r>
          </a:p>
          <a:p>
            <a:r>
              <a:rPr lang="en-US" sz="2400" dirty="0">
                <a:latin typeface="Arial" panose="020B0604020202020204" pitchFamily="34" charset="0"/>
                <a:cs typeface="Arial" panose="020B0604020202020204" pitchFamily="34" charset="0"/>
              </a:rPr>
              <a:t>(Mayo Clinic, 2020).</a:t>
            </a:r>
          </a:p>
          <a:p>
            <a:endParaRPr lang="en-US" sz="1700" dirty="0"/>
          </a:p>
        </p:txBody>
      </p:sp>
    </p:spTree>
    <p:extLst>
      <p:ext uri="{BB962C8B-B14F-4D97-AF65-F5344CB8AC3E}">
        <p14:creationId xmlns:p14="http://schemas.microsoft.com/office/powerpoint/2010/main" val="32833324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34">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8" name="Group 36">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34368" y="563918"/>
            <a:ext cx="4119932" cy="5978614"/>
            <a:chOff x="7513372" y="803186"/>
            <a:chExt cx="4163968" cy="5978614"/>
          </a:xfrm>
        </p:grpSpPr>
        <p:sp>
          <p:nvSpPr>
            <p:cNvPr id="38"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3BA6AD33-7589-47B1-A84B-EEF791E24175}"/>
              </a:ext>
            </a:extLst>
          </p:cNvPr>
          <p:cNvSpPr>
            <a:spLocks noGrp="1"/>
          </p:cNvSpPr>
          <p:nvPr>
            <p:ph type="title"/>
          </p:nvPr>
        </p:nvSpPr>
        <p:spPr>
          <a:xfrm>
            <a:off x="1098468" y="885651"/>
            <a:ext cx="3229803" cy="4624603"/>
          </a:xfrm>
        </p:spPr>
        <p:txBody>
          <a:bodyPr>
            <a:normAutofit/>
          </a:bodyPr>
          <a:lstStyle/>
          <a:p>
            <a:r>
              <a:rPr lang="en-GB" dirty="0">
                <a:solidFill>
                  <a:srgbClr val="FFFFFF"/>
                </a:solidFill>
              </a:rPr>
              <a:t>     </a:t>
            </a:r>
            <a:r>
              <a:rPr lang="en-GB" dirty="0">
                <a:solidFill>
                  <a:srgbClr val="FFFFFF"/>
                </a:solidFill>
                <a:latin typeface="Arial" panose="020B0604020202020204" pitchFamily="34" charset="0"/>
                <a:cs typeface="Arial" panose="020B0604020202020204" pitchFamily="34" charset="0"/>
              </a:rPr>
              <a:t>Trends          </a:t>
            </a:r>
            <a:r>
              <a:rPr lang="en-GB" dirty="0">
                <a:solidFill>
                  <a:srgbClr val="FFFFFF"/>
                </a:solidFill>
              </a:rPr>
              <a:t>              </a:t>
            </a:r>
          </a:p>
        </p:txBody>
      </p:sp>
      <p:sp>
        <p:nvSpPr>
          <p:cNvPr id="30" name="Content Placeholder 2">
            <a:extLst>
              <a:ext uri="{FF2B5EF4-FFF2-40B4-BE49-F238E27FC236}">
                <a16:creationId xmlns:a16="http://schemas.microsoft.com/office/drawing/2014/main" id="{7AE138A4-C8E9-4D76-AFC2-1654E0330BFF}"/>
              </a:ext>
            </a:extLst>
          </p:cNvPr>
          <p:cNvSpPr>
            <a:spLocks noGrp="1"/>
          </p:cNvSpPr>
          <p:nvPr>
            <p:ph idx="1"/>
          </p:nvPr>
        </p:nvSpPr>
        <p:spPr>
          <a:xfrm>
            <a:off x="4978708" y="563918"/>
            <a:ext cx="6525220" cy="5127433"/>
          </a:xfrm>
        </p:spPr>
        <p:txBody>
          <a:bodyPr anchor="ctr">
            <a:normAutofit fontScale="92500" lnSpcReduction="10000"/>
          </a:bodyPr>
          <a:lstStyle/>
          <a:p>
            <a:pPr fontAlgn="base"/>
            <a:r>
              <a:rPr lang="en-GB" sz="2000" dirty="0">
                <a:latin typeface="Arial" panose="020B0604020202020204" pitchFamily="34" charset="0"/>
                <a:cs typeface="Arial" panose="020B0604020202020204" pitchFamily="34" charset="0"/>
              </a:rPr>
              <a:t>Fast growth of coronavirus (WHO, 2020).</a:t>
            </a:r>
          </a:p>
          <a:p>
            <a:pPr fontAlgn="base"/>
            <a:endParaRPr lang="en-GB" sz="2000" dirty="0">
              <a:latin typeface="Arial" panose="020B0604020202020204" pitchFamily="34" charset="0"/>
              <a:cs typeface="Arial" panose="020B0604020202020204" pitchFamily="34" charset="0"/>
            </a:endParaRPr>
          </a:p>
          <a:p>
            <a:pPr fontAlgn="base"/>
            <a:r>
              <a:rPr lang="en-GB" sz="2000" dirty="0">
                <a:latin typeface="Arial" panose="020B0604020202020204" pitchFamily="34" charset="0"/>
                <a:cs typeface="Arial" panose="020B0604020202020204" pitchFamily="34" charset="0"/>
              </a:rPr>
              <a:t>Variations in infection mutation (Toyoshima, et al. 2020).</a:t>
            </a:r>
          </a:p>
          <a:p>
            <a:pPr fontAlgn="base"/>
            <a:endParaRPr lang="en-US" sz="2000" dirty="0">
              <a:latin typeface="Arial" panose="020B0604020202020204" pitchFamily="34" charset="0"/>
              <a:cs typeface="Arial" panose="020B0604020202020204" pitchFamily="34" charset="0"/>
            </a:endParaRPr>
          </a:p>
          <a:p>
            <a:pPr fontAlgn="base"/>
            <a:r>
              <a:rPr lang="en-GB" sz="2000" dirty="0">
                <a:latin typeface="Arial" panose="020B0604020202020204" pitchFamily="34" charset="0"/>
                <a:cs typeface="Arial" panose="020B0604020202020204" pitchFamily="34" charset="0"/>
              </a:rPr>
              <a:t>Catching up testing to examine people (Hunter, 2020).</a:t>
            </a:r>
          </a:p>
          <a:p>
            <a:pPr fontAlgn="base"/>
            <a:endParaRPr lang="en-US" sz="2000" dirty="0">
              <a:latin typeface="Arial" panose="020B0604020202020204" pitchFamily="34" charset="0"/>
              <a:cs typeface="Arial" panose="020B0604020202020204" pitchFamily="34" charset="0"/>
            </a:endParaRPr>
          </a:p>
          <a:p>
            <a:pPr fontAlgn="base"/>
            <a:r>
              <a:rPr lang="en-GB" sz="2000" dirty="0">
                <a:latin typeface="Arial" panose="020B0604020202020204" pitchFamily="34" charset="0"/>
                <a:cs typeface="Arial" panose="020B0604020202020204" pitchFamily="34" charset="0"/>
              </a:rPr>
              <a:t>Curfew regulations to control spreading (Barr, 2020).</a:t>
            </a:r>
          </a:p>
          <a:p>
            <a:pPr marL="0" indent="0" fontAlgn="base">
              <a:buNone/>
            </a:pPr>
            <a:endParaRPr lang="en-US" sz="2000" dirty="0">
              <a:latin typeface="Arial" panose="020B0604020202020204" pitchFamily="34" charset="0"/>
              <a:cs typeface="Arial" panose="020B0604020202020204" pitchFamily="34" charset="0"/>
            </a:endParaRPr>
          </a:p>
          <a:p>
            <a:pPr fontAlgn="base"/>
            <a:r>
              <a:rPr lang="en-GB" sz="2000" dirty="0">
                <a:latin typeface="Arial" panose="020B0604020202020204" pitchFamily="34" charset="0"/>
                <a:cs typeface="Arial" panose="020B0604020202020204" pitchFamily="34" charset="0"/>
              </a:rPr>
              <a:t>Reduction in Gross domestic product (GDP) rate (Office for National Statistics, 2020).</a:t>
            </a:r>
          </a:p>
          <a:p>
            <a:pPr fontAlgn="base"/>
            <a:endParaRPr lang="en-US" sz="2000" dirty="0">
              <a:latin typeface="Arial" panose="020B0604020202020204" pitchFamily="34" charset="0"/>
              <a:cs typeface="Arial" panose="020B0604020202020204" pitchFamily="34" charset="0"/>
            </a:endParaRPr>
          </a:p>
          <a:p>
            <a:pPr fontAlgn="base"/>
            <a:r>
              <a:rPr lang="en-GB" sz="2000" dirty="0">
                <a:latin typeface="Arial" panose="020B0604020202020204" pitchFamily="34" charset="0"/>
                <a:cs typeface="Arial" panose="020B0604020202020204" pitchFamily="34" charset="0"/>
              </a:rPr>
              <a:t>Global oil has been dropped to the lowest level in the last 18 years (BBC, 2020).</a:t>
            </a:r>
          </a:p>
          <a:p>
            <a:pPr fontAlgn="base"/>
            <a:endParaRPr lang="en-US" sz="2000" dirty="0">
              <a:latin typeface="Arial" panose="020B0604020202020204" pitchFamily="34" charset="0"/>
              <a:cs typeface="Arial" panose="020B0604020202020204" pitchFamily="34" charset="0"/>
            </a:endParaRPr>
          </a:p>
          <a:p>
            <a:pPr fontAlgn="base"/>
            <a:r>
              <a:rPr lang="en-US" sz="2000" dirty="0">
                <a:latin typeface="Arial" panose="020B0604020202020204" pitchFamily="34" charset="0"/>
                <a:cs typeface="Arial" panose="020B0604020202020204" pitchFamily="34" charset="0"/>
              </a:rPr>
              <a:t>Loss of millions of jobs.</a:t>
            </a:r>
          </a:p>
          <a:p>
            <a:pPr marL="0" indent="0" fontAlgn="base">
              <a:buNone/>
            </a:pPr>
            <a:endParaRPr lang="en-GB" sz="1300" dirty="0">
              <a:latin typeface="Arial" panose="020B0604020202020204" pitchFamily="34" charset="0"/>
            </a:endParaRPr>
          </a:p>
        </p:txBody>
      </p:sp>
    </p:spTree>
    <p:extLst>
      <p:ext uri="{BB962C8B-B14F-4D97-AF65-F5344CB8AC3E}">
        <p14:creationId xmlns:p14="http://schemas.microsoft.com/office/powerpoint/2010/main" val="27987427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34368" y="563918"/>
            <a:ext cx="4119932" cy="5978614"/>
            <a:chOff x="7513372" y="803186"/>
            <a:chExt cx="4163968" cy="5978614"/>
          </a:xfrm>
        </p:grpSpPr>
        <p:sp>
          <p:nvSpPr>
            <p:cNvPr id="11"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891F0B2C-C872-4C96-8948-C7453578B617}"/>
              </a:ext>
            </a:extLst>
          </p:cNvPr>
          <p:cNvSpPr>
            <a:spLocks noGrp="1"/>
          </p:cNvSpPr>
          <p:nvPr>
            <p:ph type="title"/>
          </p:nvPr>
        </p:nvSpPr>
        <p:spPr>
          <a:xfrm>
            <a:off x="1098468" y="885651"/>
            <a:ext cx="3229803" cy="4624603"/>
          </a:xfrm>
        </p:spPr>
        <p:txBody>
          <a:bodyPr vert="horz" lIns="91440" tIns="45720" rIns="91440" bIns="45720" rtlCol="0" anchor="ctr">
            <a:normAutofit/>
          </a:bodyPr>
          <a:lstStyle/>
          <a:p>
            <a:r>
              <a:rPr lang="en-US" kern="1200" dirty="0">
                <a:solidFill>
                  <a:srgbClr val="FFFFFF"/>
                </a:solidFill>
                <a:latin typeface="Arial" panose="020B0604020202020204" pitchFamily="34" charset="0"/>
                <a:cs typeface="Arial" panose="020B0604020202020204" pitchFamily="34" charset="0"/>
              </a:rPr>
              <a:t>Main measures to control Covid-19</a:t>
            </a:r>
          </a:p>
        </p:txBody>
      </p:sp>
      <p:sp>
        <p:nvSpPr>
          <p:cNvPr id="3" name="Content Placeholder 2">
            <a:extLst>
              <a:ext uri="{FF2B5EF4-FFF2-40B4-BE49-F238E27FC236}">
                <a16:creationId xmlns:a16="http://schemas.microsoft.com/office/drawing/2014/main" id="{6E424B19-E512-4E7C-B693-63EA5CE82494}"/>
              </a:ext>
            </a:extLst>
          </p:cNvPr>
          <p:cNvSpPr>
            <a:spLocks noGrp="1"/>
          </p:cNvSpPr>
          <p:nvPr>
            <p:ph idx="4294967295"/>
          </p:nvPr>
        </p:nvSpPr>
        <p:spPr>
          <a:xfrm>
            <a:off x="4978708" y="885651"/>
            <a:ext cx="6525220" cy="4616849"/>
          </a:xfrm>
        </p:spPr>
        <p:txBody>
          <a:bodyPr vert="horz" lIns="91440" tIns="45720" rIns="91440" bIns="45720" rtlCol="0" anchor="ctr">
            <a:normAutofit/>
          </a:bodyPr>
          <a:lstStyle/>
          <a:p>
            <a:pPr marL="0" lvl="0" fontAlgn="base">
              <a:spcBef>
                <a:spcPts val="0"/>
              </a:spcBef>
              <a:spcAft>
                <a:spcPts val="600"/>
              </a:spcAft>
            </a:pPr>
            <a:r>
              <a:rPr lang="en-US" sz="2400" dirty="0">
                <a:latin typeface="Arial" panose="020B0604020202020204" pitchFamily="34" charset="0"/>
                <a:cs typeface="Arial" panose="020B0604020202020204" pitchFamily="34" charset="0"/>
              </a:rPr>
              <a:t>Highest rate of spreading of virus infection in UK.​</a:t>
            </a:r>
          </a:p>
          <a:p>
            <a:pPr marL="0" lvl="0" fontAlgn="base">
              <a:spcBef>
                <a:spcPts val="0"/>
              </a:spcBef>
              <a:spcAft>
                <a:spcPts val="600"/>
              </a:spcAft>
            </a:pPr>
            <a:r>
              <a:rPr lang="en-US" sz="2400" dirty="0">
                <a:latin typeface="Arial" panose="020B0604020202020204" pitchFamily="34" charset="0"/>
                <a:cs typeface="Arial" panose="020B0604020202020204" pitchFamily="34" charset="0"/>
              </a:rPr>
              <a:t>High death rate.​</a:t>
            </a:r>
          </a:p>
          <a:p>
            <a:pPr marL="0" lvl="0" fontAlgn="base">
              <a:spcBef>
                <a:spcPts val="0"/>
              </a:spcBef>
              <a:spcAft>
                <a:spcPts val="600"/>
              </a:spcAft>
            </a:pPr>
            <a:r>
              <a:rPr lang="en-US" sz="2400" dirty="0">
                <a:latin typeface="Arial" panose="020B0604020202020204" pitchFamily="34" charset="0"/>
                <a:cs typeface="Arial" panose="020B0604020202020204" pitchFamily="34" charset="0"/>
              </a:rPr>
              <a:t>Improper record of being affected by the coronavirus.​</a:t>
            </a:r>
          </a:p>
          <a:p>
            <a:pPr marL="0" lvl="0" fontAlgn="base">
              <a:spcBef>
                <a:spcPts val="0"/>
              </a:spcBef>
              <a:spcAft>
                <a:spcPts val="600"/>
              </a:spcAft>
            </a:pPr>
            <a:r>
              <a:rPr lang="en-US" sz="2400" dirty="0">
                <a:latin typeface="Arial" panose="020B0604020202020204" pitchFamily="34" charset="0"/>
                <a:cs typeface="Arial" panose="020B0604020202020204" pitchFamily="34" charset="0"/>
              </a:rPr>
              <a:t>Rapid Tests.​</a:t>
            </a:r>
          </a:p>
          <a:p>
            <a:pPr marL="0" lvl="0" fontAlgn="base">
              <a:spcBef>
                <a:spcPts val="0"/>
              </a:spcBef>
              <a:spcAft>
                <a:spcPts val="600"/>
              </a:spcAft>
            </a:pPr>
            <a:r>
              <a:rPr lang="en-US" sz="2400" dirty="0">
                <a:latin typeface="Arial" panose="020B0604020202020204" pitchFamily="34" charset="0"/>
                <a:cs typeface="Arial" panose="020B0604020202020204" pitchFamily="34" charset="0"/>
              </a:rPr>
              <a:t>Lockdown for any nonessential store.​</a:t>
            </a:r>
          </a:p>
          <a:p>
            <a:pPr marL="0" lvl="0" fontAlgn="base">
              <a:spcBef>
                <a:spcPts val="0"/>
              </a:spcBef>
              <a:spcAft>
                <a:spcPts val="600"/>
              </a:spcAft>
            </a:pPr>
            <a:r>
              <a:rPr lang="en-US" sz="2400" dirty="0">
                <a:latin typeface="Arial" panose="020B0604020202020204" pitchFamily="34" charset="0"/>
                <a:cs typeface="Arial" panose="020B0604020202020204" pitchFamily="34" charset="0"/>
              </a:rPr>
              <a:t>Evacuation for Wuhan.​</a:t>
            </a:r>
          </a:p>
          <a:p>
            <a:pPr marL="0" lvl="0" fontAlgn="base">
              <a:spcBef>
                <a:spcPts val="0"/>
              </a:spcBef>
              <a:spcAft>
                <a:spcPts val="600"/>
              </a:spcAft>
            </a:pPr>
            <a:r>
              <a:rPr lang="en-US" sz="2400" dirty="0">
                <a:latin typeface="Arial" panose="020B0604020202020204" pitchFamily="34" charset="0"/>
                <a:cs typeface="Arial" panose="020B0604020202020204" pitchFamily="34" charset="0"/>
              </a:rPr>
              <a:t>Medical equipment supply to health centers     (WHO,2020). ​</a:t>
            </a:r>
          </a:p>
        </p:txBody>
      </p:sp>
    </p:spTree>
    <p:extLst>
      <p:ext uri="{BB962C8B-B14F-4D97-AF65-F5344CB8AC3E}">
        <p14:creationId xmlns:p14="http://schemas.microsoft.com/office/powerpoint/2010/main" val="11984993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34368" y="563918"/>
            <a:ext cx="4119932" cy="5978614"/>
            <a:chOff x="7513372" y="803186"/>
            <a:chExt cx="4163968" cy="5978614"/>
          </a:xfrm>
        </p:grpSpPr>
        <p:sp>
          <p:nvSpPr>
            <p:cNvPr id="13"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4" name="Title 3">
            <a:extLst>
              <a:ext uri="{FF2B5EF4-FFF2-40B4-BE49-F238E27FC236}">
                <a16:creationId xmlns:a16="http://schemas.microsoft.com/office/drawing/2014/main" id="{54E7A297-03DF-491B-BD2B-678733967044}"/>
              </a:ext>
            </a:extLst>
          </p:cNvPr>
          <p:cNvSpPr>
            <a:spLocks noGrp="1"/>
          </p:cNvSpPr>
          <p:nvPr>
            <p:ph type="title"/>
          </p:nvPr>
        </p:nvSpPr>
        <p:spPr>
          <a:xfrm>
            <a:off x="1098468" y="885651"/>
            <a:ext cx="3229803" cy="4624603"/>
          </a:xfrm>
        </p:spPr>
        <p:txBody>
          <a:bodyPr vert="horz" lIns="91440" tIns="45720" rIns="91440" bIns="45720" rtlCol="0" anchor="ctr">
            <a:normAutofit/>
          </a:bodyPr>
          <a:lstStyle/>
          <a:p>
            <a:r>
              <a:rPr lang="en-US" kern="1200" dirty="0">
                <a:solidFill>
                  <a:srgbClr val="FFFFFF"/>
                </a:solidFill>
                <a:latin typeface="+mj-lt"/>
                <a:ea typeface="+mj-ea"/>
                <a:cs typeface="+mj-cs"/>
              </a:rPr>
              <a:t>                </a:t>
            </a:r>
            <a:r>
              <a:rPr lang="en-US" kern="1200" dirty="0">
                <a:solidFill>
                  <a:srgbClr val="FFFFFF"/>
                </a:solidFill>
                <a:latin typeface="Arial" panose="020B0604020202020204" pitchFamily="34" charset="0"/>
                <a:cs typeface="Arial" panose="020B0604020202020204" pitchFamily="34" charset="0"/>
              </a:rPr>
              <a:t>Conspiracy Theories  </a:t>
            </a:r>
          </a:p>
        </p:txBody>
      </p:sp>
      <p:sp>
        <p:nvSpPr>
          <p:cNvPr id="5" name="Rectangle 4">
            <a:extLst>
              <a:ext uri="{FF2B5EF4-FFF2-40B4-BE49-F238E27FC236}">
                <a16:creationId xmlns:a16="http://schemas.microsoft.com/office/drawing/2014/main" id="{E94C400E-E29F-4853-98A3-3430A07DCD00}"/>
              </a:ext>
            </a:extLst>
          </p:cNvPr>
          <p:cNvSpPr/>
          <p:nvPr/>
        </p:nvSpPr>
        <p:spPr>
          <a:xfrm>
            <a:off x="4978708" y="885651"/>
            <a:ext cx="6525220" cy="4616849"/>
          </a:xfrm>
          <a:prstGeom prst="rect">
            <a:avLst/>
          </a:prstGeom>
        </p:spPr>
        <p:txBody>
          <a:bodyPr vert="horz" lIns="91440" tIns="45720" rIns="91440" bIns="45720" rtlCol="0" anchor="ctr">
            <a:normAutofit/>
          </a:bodyPr>
          <a:lstStyle/>
          <a:p>
            <a:pPr indent="-228600" fontAlgn="base">
              <a:lnSpc>
                <a:spcPct val="90000"/>
              </a:lnSpc>
              <a:spcAft>
                <a:spcPts val="600"/>
              </a:spcAft>
              <a:buFont typeface="Arial" panose="020B0604020202020204" pitchFamily="34" charset="0"/>
              <a:buChar char="•"/>
            </a:pPr>
            <a:r>
              <a:rPr lang="en-US" sz="2400" dirty="0">
                <a:latin typeface="Arial" panose="020B0604020202020204" pitchFamily="34" charset="0"/>
                <a:cs typeface="Arial" panose="020B0604020202020204" pitchFamily="34" charset="0"/>
              </a:rPr>
              <a:t>Fake News about Coronavirus spreading over social media​ (</a:t>
            </a:r>
            <a:r>
              <a:rPr lang="en-US" sz="2400" dirty="0" err="1">
                <a:latin typeface="Arial" panose="020B0604020202020204" pitchFamily="34" charset="0"/>
                <a:cs typeface="Arial" panose="020B0604020202020204" pitchFamily="34" charset="0"/>
              </a:rPr>
              <a:t>Poliyico</a:t>
            </a:r>
            <a:r>
              <a:rPr lang="en-US" sz="2400" dirty="0">
                <a:latin typeface="Arial" panose="020B0604020202020204" pitchFamily="34" charset="0"/>
                <a:cs typeface="Arial" panose="020B0604020202020204" pitchFamily="34" charset="0"/>
              </a:rPr>
              <a:t>, 2020).</a:t>
            </a:r>
          </a:p>
          <a:p>
            <a:pPr indent="-228600" fontAlgn="base">
              <a:lnSpc>
                <a:spcPct val="90000"/>
              </a:lnSpc>
              <a:spcAft>
                <a:spcPts val="600"/>
              </a:spcAft>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indent="-228600" fontAlgn="base">
              <a:lnSpc>
                <a:spcPct val="90000"/>
              </a:lnSpc>
              <a:spcAft>
                <a:spcPts val="600"/>
              </a:spcAft>
              <a:buFont typeface="Arial" panose="020B0604020202020204" pitchFamily="34" charset="0"/>
              <a:buChar char="•"/>
            </a:pPr>
            <a:r>
              <a:rPr lang="en-US" sz="2400" dirty="0">
                <a:latin typeface="Arial" panose="020B0604020202020204" pitchFamily="34" charset="0"/>
                <a:cs typeface="Arial" panose="020B0604020202020204" pitchFamily="34" charset="0"/>
              </a:rPr>
              <a:t>Misconception of 5G radiation spreading Coronavirus (Lea, 2020).</a:t>
            </a:r>
          </a:p>
          <a:p>
            <a:pPr indent="-228600" fontAlgn="base">
              <a:lnSpc>
                <a:spcPct val="90000"/>
              </a:lnSpc>
              <a:spcAft>
                <a:spcPts val="600"/>
              </a:spcAft>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indent="-228600" fontAlgn="base">
              <a:lnSpc>
                <a:spcPct val="90000"/>
              </a:lnSpc>
              <a:spcAft>
                <a:spcPts val="600"/>
              </a:spcAft>
              <a:buFont typeface="Arial" panose="020B0604020202020204" pitchFamily="34" charset="0"/>
              <a:buChar char="•"/>
            </a:pPr>
            <a:r>
              <a:rPr lang="en-US" sz="2400" dirty="0">
                <a:latin typeface="Arial" panose="020B0604020202020204" pitchFamily="34" charset="0"/>
                <a:cs typeface="Arial" panose="020B0604020202020204" pitchFamily="34" charset="0"/>
              </a:rPr>
              <a:t>Facebook warned thousands of false news makers ​​ (</a:t>
            </a:r>
            <a:r>
              <a:rPr lang="en-US" sz="2400" dirty="0" err="1">
                <a:latin typeface="Arial" panose="020B0604020202020204" pitchFamily="34" charset="0"/>
                <a:cs typeface="Arial" panose="020B0604020202020204" pitchFamily="34" charset="0"/>
              </a:rPr>
              <a:t>Poliyico</a:t>
            </a:r>
            <a:r>
              <a:rPr lang="en-US" sz="2400" dirty="0">
                <a:latin typeface="Arial" panose="020B0604020202020204" pitchFamily="34" charset="0"/>
                <a:cs typeface="Arial" panose="020B0604020202020204" pitchFamily="34" charset="0"/>
              </a:rPr>
              <a:t>, 2020).</a:t>
            </a:r>
          </a:p>
          <a:p>
            <a:pPr indent="-228600" fontAlgn="base">
              <a:lnSpc>
                <a:spcPct val="90000"/>
              </a:lnSpc>
              <a:spcAft>
                <a:spcPts val="600"/>
              </a:spcAft>
              <a:buFont typeface="Arial" panose="020B0604020202020204" pitchFamily="34" charset="0"/>
              <a:buChar char="•"/>
            </a:pPr>
            <a:endParaRPr lang="en-US" sz="2400" dirty="0"/>
          </a:p>
        </p:txBody>
      </p:sp>
    </p:spTree>
    <p:extLst>
      <p:ext uri="{BB962C8B-B14F-4D97-AF65-F5344CB8AC3E}">
        <p14:creationId xmlns:p14="http://schemas.microsoft.com/office/powerpoint/2010/main" val="31604771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8AE6D8AE-19F1-4703-98CE-3A93871856DA}"/>
              </a:ext>
            </a:extLst>
          </p:cNvPr>
          <p:cNvSpPr>
            <a:spLocks noGrp="1"/>
          </p:cNvSpPr>
          <p:nvPr>
            <p:ph type="ctrTitle"/>
          </p:nvPr>
        </p:nvSpPr>
        <p:spPr>
          <a:xfrm>
            <a:off x="958506" y="800392"/>
            <a:ext cx="10264697" cy="1212102"/>
          </a:xfrm>
        </p:spPr>
        <p:txBody>
          <a:bodyPr vert="horz" lIns="91440" tIns="45720" rIns="91440" bIns="45720" rtlCol="0" anchor="ctr">
            <a:normAutofit/>
          </a:bodyPr>
          <a:lstStyle/>
          <a:p>
            <a:pPr algn="l"/>
            <a:r>
              <a:rPr lang="en-US" sz="4000" kern="1200" dirty="0">
                <a:solidFill>
                  <a:srgbClr val="FFFFFF"/>
                </a:solidFill>
                <a:latin typeface="+mj-lt"/>
                <a:ea typeface="+mj-ea"/>
                <a:cs typeface="+mj-cs"/>
              </a:rPr>
              <a:t>               </a:t>
            </a:r>
            <a:r>
              <a:rPr lang="en-US" sz="4000" kern="1200" dirty="0">
                <a:solidFill>
                  <a:srgbClr val="FFFFFF"/>
                </a:solidFill>
                <a:latin typeface="Arial" panose="020B0604020202020204" pitchFamily="34" charset="0"/>
                <a:cs typeface="Arial" panose="020B0604020202020204" pitchFamily="34" charset="0"/>
              </a:rPr>
              <a:t>Policies regarding Covid-19</a:t>
            </a:r>
          </a:p>
        </p:txBody>
      </p:sp>
      <p:sp>
        <p:nvSpPr>
          <p:cNvPr id="3" name="Subtitle 2">
            <a:extLst>
              <a:ext uri="{FF2B5EF4-FFF2-40B4-BE49-F238E27FC236}">
                <a16:creationId xmlns:a16="http://schemas.microsoft.com/office/drawing/2014/main" id="{62B4FDB6-D884-421F-80C4-97F69D0A4FE2}"/>
              </a:ext>
            </a:extLst>
          </p:cNvPr>
          <p:cNvSpPr>
            <a:spLocks noGrp="1"/>
          </p:cNvSpPr>
          <p:nvPr>
            <p:ph type="subTitle" idx="1"/>
          </p:nvPr>
        </p:nvSpPr>
        <p:spPr>
          <a:xfrm>
            <a:off x="1367624" y="2490436"/>
            <a:ext cx="9708995" cy="3567173"/>
          </a:xfrm>
        </p:spPr>
        <p:txBody>
          <a:bodyPr vert="horz" lIns="91440" tIns="45720" rIns="91440" bIns="45720" rtlCol="0" anchor="ctr">
            <a:normAutofit/>
          </a:bodyPr>
          <a:lstStyle/>
          <a:p>
            <a:pPr marL="457200" indent="-228600" algn="l">
              <a:spcAft>
                <a:spcPts val="800"/>
              </a:spcAft>
              <a:buFont typeface="Arial" panose="020B0604020202020204" pitchFamily="34" charset="0"/>
              <a:buChar char="•"/>
            </a:pPr>
            <a:r>
              <a:rPr lang="en-US" sz="2200" dirty="0">
                <a:effectLst/>
                <a:latin typeface="Arial" panose="020B0604020202020204" pitchFamily="34" charset="0"/>
                <a:cs typeface="Arial" panose="020B0604020202020204" pitchFamily="34" charset="0"/>
              </a:rPr>
              <a:t>Almost one million of elderly people rely on adult social care (The Kings Fund, 2019).</a:t>
            </a:r>
          </a:p>
          <a:p>
            <a:pPr marL="457200" indent="-228600" algn="l">
              <a:spcAft>
                <a:spcPts val="800"/>
              </a:spcAft>
              <a:buFont typeface="Arial" panose="020B0604020202020204" pitchFamily="34" charset="0"/>
              <a:buChar char="•"/>
            </a:pPr>
            <a:r>
              <a:rPr lang="en-US" sz="2200" dirty="0">
                <a:effectLst/>
                <a:latin typeface="Arial" panose="020B0604020202020204" pitchFamily="34" charset="0"/>
                <a:cs typeface="Arial" panose="020B0604020202020204" pitchFamily="34" charset="0"/>
              </a:rPr>
              <a:t>The Government developed new legislation to fight and prevent the spread of Covid-19 (Kraemer, 2020).</a:t>
            </a:r>
          </a:p>
          <a:p>
            <a:pPr marL="457200" indent="-228600" algn="l">
              <a:spcAft>
                <a:spcPts val="800"/>
              </a:spcAft>
              <a:buFont typeface="Arial" panose="020B0604020202020204" pitchFamily="34" charset="0"/>
              <a:buChar char="•"/>
            </a:pPr>
            <a:r>
              <a:rPr lang="en-US" sz="2200" dirty="0">
                <a:effectLst/>
                <a:latin typeface="Arial" panose="020B0604020202020204" pitchFamily="34" charset="0"/>
                <a:cs typeface="Arial" panose="020B0604020202020204" pitchFamily="34" charset="0"/>
              </a:rPr>
              <a:t> The aim of this legislations is to safeguard and protect individuals </a:t>
            </a:r>
            <a:r>
              <a:rPr lang="en-US" sz="2200" dirty="0">
                <a:latin typeface="Arial" panose="020B0604020202020204" pitchFamily="34" charset="0"/>
                <a:cs typeface="Arial" panose="020B0604020202020204" pitchFamily="34" charset="0"/>
              </a:rPr>
              <a:t>relying on </a:t>
            </a:r>
            <a:r>
              <a:rPr lang="en-US" sz="2200" dirty="0">
                <a:effectLst/>
                <a:latin typeface="Arial" panose="020B0604020202020204" pitchFamily="34" charset="0"/>
                <a:cs typeface="Arial" panose="020B0604020202020204" pitchFamily="34" charset="0"/>
              </a:rPr>
              <a:t>adult social care </a:t>
            </a:r>
          </a:p>
          <a:p>
            <a:pPr marL="457200" indent="-228600" algn="l">
              <a:spcAft>
                <a:spcPts val="800"/>
              </a:spcAft>
              <a:buFont typeface="Arial" panose="020B0604020202020204" pitchFamily="34" charset="0"/>
              <a:buChar char="•"/>
            </a:pPr>
            <a:r>
              <a:rPr lang="en-US" sz="2200" dirty="0">
                <a:latin typeface="Arial" panose="020B0604020202020204" pitchFamily="34" charset="0"/>
                <a:cs typeface="Arial" panose="020B0604020202020204" pitchFamily="34" charset="0"/>
              </a:rPr>
              <a:t>S</a:t>
            </a:r>
            <a:r>
              <a:rPr lang="en-US" sz="2200" dirty="0">
                <a:effectLst/>
                <a:latin typeface="Arial" panose="020B0604020202020204" pitchFamily="34" charset="0"/>
                <a:cs typeface="Arial" panose="020B0604020202020204" pitchFamily="34" charset="0"/>
              </a:rPr>
              <a:t>lowdown the spread of the virus </a:t>
            </a:r>
          </a:p>
          <a:p>
            <a:pPr marL="457200" indent="-228600" algn="l">
              <a:spcAft>
                <a:spcPts val="800"/>
              </a:spcAft>
              <a:buFont typeface="Arial" panose="020B0604020202020204" pitchFamily="34" charset="0"/>
              <a:buChar char="•"/>
            </a:pPr>
            <a:r>
              <a:rPr lang="en-US" sz="2200" dirty="0">
                <a:effectLst/>
                <a:latin typeface="Arial" panose="020B0604020202020204" pitchFamily="34" charset="0"/>
                <a:cs typeface="Arial" panose="020B0604020202020204" pitchFamily="34" charset="0"/>
              </a:rPr>
              <a:t>Support the country through coronavirus (Gov UK, 2020).</a:t>
            </a:r>
          </a:p>
          <a:p>
            <a:pPr indent="-228600" algn="l">
              <a:buFont typeface="Arial" panose="020B0604020202020204" pitchFamily="34" charset="0"/>
              <a:buChar char="•"/>
            </a:pPr>
            <a:endParaRPr lang="en-US" sz="2200" dirty="0"/>
          </a:p>
        </p:txBody>
      </p:sp>
    </p:spTree>
    <p:extLst>
      <p:ext uri="{BB962C8B-B14F-4D97-AF65-F5344CB8AC3E}">
        <p14:creationId xmlns:p14="http://schemas.microsoft.com/office/powerpoint/2010/main" val="38505328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34368" y="563918"/>
            <a:ext cx="4119932" cy="5978614"/>
            <a:chOff x="7513372" y="803186"/>
            <a:chExt cx="4163968" cy="5978614"/>
          </a:xfrm>
        </p:grpSpPr>
        <p:sp>
          <p:nvSpPr>
            <p:cNvPr id="11"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3EFDAB63-53F3-4318-9491-751F318A63FA}"/>
              </a:ext>
            </a:extLst>
          </p:cNvPr>
          <p:cNvSpPr>
            <a:spLocks noGrp="1"/>
          </p:cNvSpPr>
          <p:nvPr>
            <p:ph type="title"/>
          </p:nvPr>
        </p:nvSpPr>
        <p:spPr>
          <a:xfrm>
            <a:off x="1098468" y="885651"/>
            <a:ext cx="3229803" cy="4624603"/>
          </a:xfrm>
        </p:spPr>
        <p:txBody>
          <a:bodyPr>
            <a:normAutofit/>
          </a:bodyPr>
          <a:lstStyle/>
          <a:p>
            <a:r>
              <a:rPr lang="en-GB" dirty="0">
                <a:solidFill>
                  <a:srgbClr val="FFFFFF"/>
                </a:solidFill>
              </a:rPr>
              <a:t>                     </a:t>
            </a:r>
            <a:r>
              <a:rPr lang="en-GB" dirty="0">
                <a:solidFill>
                  <a:srgbClr val="FFFFFF"/>
                </a:solidFill>
                <a:latin typeface="Arial" panose="020B0604020202020204" pitchFamily="34" charset="0"/>
                <a:cs typeface="Arial" panose="020B0604020202020204" pitchFamily="34" charset="0"/>
              </a:rPr>
              <a:t>Coronavirus Act 2020</a:t>
            </a:r>
          </a:p>
        </p:txBody>
      </p:sp>
      <p:sp>
        <p:nvSpPr>
          <p:cNvPr id="3" name="Content Placeholder 2">
            <a:extLst>
              <a:ext uri="{FF2B5EF4-FFF2-40B4-BE49-F238E27FC236}">
                <a16:creationId xmlns:a16="http://schemas.microsoft.com/office/drawing/2014/main" id="{A9C18C9C-6017-483E-926B-90B49BA81109}"/>
              </a:ext>
            </a:extLst>
          </p:cNvPr>
          <p:cNvSpPr>
            <a:spLocks noGrp="1"/>
          </p:cNvSpPr>
          <p:nvPr>
            <p:ph idx="1"/>
          </p:nvPr>
        </p:nvSpPr>
        <p:spPr>
          <a:xfrm>
            <a:off x="4978708" y="5013433"/>
            <a:ext cx="6525220" cy="489067"/>
          </a:xfrm>
        </p:spPr>
        <p:txBody>
          <a:bodyPr anchor="ctr">
            <a:normAutofit fontScale="25000" lnSpcReduction="20000"/>
          </a:bodyPr>
          <a:lstStyle/>
          <a:p>
            <a:pPr marL="0" indent="0" fontAlgn="base">
              <a:spcAft>
                <a:spcPts val="800"/>
              </a:spcAft>
              <a:buNone/>
            </a:pPr>
            <a:r>
              <a:rPr lang="en-GB" sz="1700" dirty="0">
                <a:effectLst/>
                <a:latin typeface="Arial" panose="020B0604020202020204" pitchFamily="34" charset="0"/>
                <a:ea typeface="Times New Roman" panose="02020603050405020304" pitchFamily="18" charset="0"/>
                <a:cs typeface="Arial" panose="020B0604020202020204" pitchFamily="34" charset="0"/>
              </a:rPr>
              <a:t> </a:t>
            </a:r>
            <a:r>
              <a:rPr lang="en-GB" sz="8000" dirty="0">
                <a:effectLst/>
                <a:latin typeface="Arial" panose="020B0604020202020204" pitchFamily="34" charset="0"/>
                <a:ea typeface="Times New Roman" panose="02020603050405020304" pitchFamily="18" charset="0"/>
                <a:cs typeface="Arial" panose="020B0604020202020204" pitchFamily="34" charset="0"/>
              </a:rPr>
              <a:t>Coronavirus Act 2020 has been established by the Government to help the country with the difficulties as a result of Covid-19 pandemic</a:t>
            </a:r>
          </a:p>
          <a:p>
            <a:pPr fontAlgn="base">
              <a:spcAft>
                <a:spcPts val="800"/>
              </a:spcAft>
            </a:pPr>
            <a:r>
              <a:rPr lang="en-GB" sz="8000" dirty="0">
                <a:effectLst/>
                <a:latin typeface="Arial" panose="020B0604020202020204" pitchFamily="34" charset="0"/>
                <a:ea typeface="Times New Roman" panose="02020603050405020304" pitchFamily="18" charset="0"/>
                <a:cs typeface="Arial" panose="020B0604020202020204" pitchFamily="34" charset="0"/>
              </a:rPr>
              <a:t> </a:t>
            </a:r>
            <a:r>
              <a:rPr lang="en-GB" sz="8000" dirty="0">
                <a:latin typeface="Arial" panose="020B0604020202020204" pitchFamily="34" charset="0"/>
                <a:ea typeface="Times New Roman" panose="02020603050405020304" pitchFamily="18" charset="0"/>
                <a:cs typeface="Arial" panose="020B0604020202020204" pitchFamily="34" charset="0"/>
              </a:rPr>
              <a:t>E</a:t>
            </a:r>
            <a:r>
              <a:rPr lang="en-GB" sz="8000" dirty="0">
                <a:effectLst/>
                <a:latin typeface="Arial" panose="020B0604020202020204" pitchFamily="34" charset="0"/>
                <a:ea typeface="Times New Roman" panose="02020603050405020304" pitchFamily="18" charset="0"/>
                <a:cs typeface="Arial" panose="020B0604020202020204" pitchFamily="34" charset="0"/>
              </a:rPr>
              <a:t>nables the Government to support the organisations that contribute to the welfare of the public </a:t>
            </a:r>
          </a:p>
          <a:p>
            <a:pPr fontAlgn="base">
              <a:spcAft>
                <a:spcPts val="800"/>
              </a:spcAft>
            </a:pPr>
            <a:r>
              <a:rPr lang="en-GB" sz="8000" dirty="0">
                <a:latin typeface="Arial" panose="020B0604020202020204" pitchFamily="34" charset="0"/>
                <a:ea typeface="Calibri" panose="020F0502020204030204" pitchFamily="34" charset="0"/>
                <a:cs typeface="Arial" panose="020B0604020202020204" pitchFamily="34" charset="0"/>
              </a:rPr>
              <a:t>T</a:t>
            </a:r>
            <a:r>
              <a:rPr lang="en-GB" sz="8000" dirty="0">
                <a:effectLst/>
                <a:latin typeface="Arial" panose="020B0604020202020204" pitchFamily="34" charset="0"/>
                <a:ea typeface="Calibri" panose="020F0502020204030204" pitchFamily="34" charset="0"/>
                <a:cs typeface="Arial" panose="020B0604020202020204" pitchFamily="34" charset="0"/>
              </a:rPr>
              <a:t>he aim of the Act is to give the Government powers that </a:t>
            </a:r>
            <a:r>
              <a:rPr lang="en-GB" sz="8000" dirty="0">
                <a:latin typeface="Arial" panose="020B0604020202020204" pitchFamily="34" charset="0"/>
                <a:ea typeface="Calibri" panose="020F0502020204030204" pitchFamily="34" charset="0"/>
                <a:cs typeface="Arial" panose="020B0604020202020204" pitchFamily="34" charset="0"/>
              </a:rPr>
              <a:t>are desirable </a:t>
            </a:r>
            <a:r>
              <a:rPr lang="en-GB" sz="8000" dirty="0">
                <a:effectLst/>
                <a:latin typeface="Arial" panose="020B0604020202020204" pitchFamily="34" charset="0"/>
                <a:ea typeface="Calibri" panose="020F0502020204030204" pitchFamily="34" charset="0"/>
                <a:cs typeface="Arial" panose="020B0604020202020204" pitchFamily="34" charset="0"/>
              </a:rPr>
              <a:t>in a pandemic. </a:t>
            </a:r>
          </a:p>
          <a:p>
            <a:pPr fontAlgn="base">
              <a:spcAft>
                <a:spcPts val="800"/>
              </a:spcAft>
            </a:pPr>
            <a:r>
              <a:rPr lang="en-GB" sz="8000" dirty="0">
                <a:effectLst/>
                <a:latin typeface="Arial" panose="020B0604020202020204" pitchFamily="34" charset="0"/>
                <a:ea typeface="Calibri" panose="020F0502020204030204" pitchFamily="34" charset="0"/>
                <a:cs typeface="Arial" panose="020B0604020202020204" pitchFamily="34" charset="0"/>
              </a:rPr>
              <a:t>Some of this powers relate to the ‘high demand and reduced capacity’ that the virus will cause within adult social care </a:t>
            </a:r>
          </a:p>
          <a:p>
            <a:pPr fontAlgn="base">
              <a:spcAft>
                <a:spcPts val="800"/>
              </a:spcAft>
            </a:pPr>
            <a:r>
              <a:rPr lang="en-GB" sz="8000" dirty="0">
                <a:effectLst/>
                <a:latin typeface="Arial" panose="020B0604020202020204" pitchFamily="34" charset="0"/>
                <a:ea typeface="Calibri" panose="020F0502020204030204" pitchFamily="34" charset="0"/>
                <a:cs typeface="Arial" panose="020B0604020202020204" pitchFamily="34" charset="0"/>
              </a:rPr>
              <a:t> More service users becoming ill and less staff to </a:t>
            </a:r>
            <a:r>
              <a:rPr lang="en-GB" sz="8000" dirty="0">
                <a:latin typeface="Arial" panose="020B0604020202020204" pitchFamily="34" charset="0"/>
                <a:ea typeface="Calibri" panose="020F0502020204030204" pitchFamily="34" charset="0"/>
                <a:cs typeface="Arial" panose="020B0604020202020204" pitchFamily="34" charset="0"/>
              </a:rPr>
              <a:t>care for </a:t>
            </a:r>
            <a:r>
              <a:rPr lang="en-GB" sz="8000" dirty="0">
                <a:effectLst/>
                <a:latin typeface="Arial" panose="020B0604020202020204" pitchFamily="34" charset="0"/>
                <a:ea typeface="Calibri" panose="020F0502020204030204" pitchFamily="34" charset="0"/>
                <a:cs typeface="Arial" panose="020B0604020202020204" pitchFamily="34" charset="0"/>
              </a:rPr>
              <a:t>them </a:t>
            </a:r>
            <a:endParaRPr lang="en-GB" sz="8000" dirty="0">
              <a:latin typeface="Arial" panose="020B0604020202020204" pitchFamily="34" charset="0"/>
              <a:ea typeface="Calibri" panose="020F0502020204030204" pitchFamily="34" charset="0"/>
              <a:cs typeface="Arial" panose="020B0604020202020204" pitchFamily="34" charset="0"/>
            </a:endParaRPr>
          </a:p>
          <a:p>
            <a:pPr fontAlgn="base">
              <a:spcAft>
                <a:spcPts val="800"/>
              </a:spcAft>
            </a:pPr>
            <a:r>
              <a:rPr lang="en-GB" sz="8000" dirty="0">
                <a:effectLst/>
                <a:latin typeface="Arial" panose="020B0604020202020204" pitchFamily="34" charset="0"/>
                <a:ea typeface="Calibri" panose="020F0502020204030204" pitchFamily="34" charset="0"/>
                <a:cs typeface="Arial" panose="020B0604020202020204" pitchFamily="34" charset="0"/>
              </a:rPr>
              <a:t>Also, there will be less staff to occupy critical roles</a:t>
            </a:r>
          </a:p>
          <a:p>
            <a:pPr marL="0" indent="0" fontAlgn="base">
              <a:spcAft>
                <a:spcPts val="800"/>
              </a:spcAft>
              <a:buNone/>
            </a:pPr>
            <a:r>
              <a:rPr lang="en-GB" sz="8000" dirty="0">
                <a:latin typeface="Arial" panose="020B0604020202020204" pitchFamily="34" charset="0"/>
                <a:ea typeface="Calibri" panose="020F0502020204030204" pitchFamily="34" charset="0"/>
                <a:cs typeface="Arial" panose="020B0604020202020204" pitchFamily="34" charset="0"/>
              </a:rPr>
              <a:t>                                                                                                                   </a:t>
            </a:r>
            <a:r>
              <a:rPr lang="en-GB" sz="8000" dirty="0">
                <a:effectLst/>
                <a:latin typeface="Arial" panose="020B0604020202020204" pitchFamily="34" charset="0"/>
                <a:ea typeface="Calibri" panose="020F0502020204030204" pitchFamily="34" charset="0"/>
                <a:cs typeface="Arial" panose="020B0604020202020204" pitchFamily="34" charset="0"/>
              </a:rPr>
              <a:t> (Gov UK, 2020).</a:t>
            </a:r>
          </a:p>
          <a:p>
            <a:pPr fontAlgn="base">
              <a:spcAft>
                <a:spcPts val="800"/>
              </a:spcAft>
            </a:pPr>
            <a:endParaRPr lang="en-GB" sz="8000" dirty="0">
              <a:effectLst/>
              <a:latin typeface="Arial" panose="020B0604020202020204" pitchFamily="34" charset="0"/>
              <a:ea typeface="Calibri" panose="020F0502020204030204" pitchFamily="34" charset="0"/>
              <a:cs typeface="Arial" panose="020B0604020202020204" pitchFamily="34" charset="0"/>
            </a:endParaRPr>
          </a:p>
          <a:p>
            <a:pPr marL="0" indent="0" fontAlgn="base">
              <a:spcBef>
                <a:spcPts val="1500"/>
              </a:spcBef>
              <a:spcAft>
                <a:spcPts val="800"/>
              </a:spcAft>
              <a:buNone/>
            </a:pPr>
            <a:endParaRPr lang="en-GB" sz="1700" dirty="0">
              <a:latin typeface="Arial" panose="020B0604020202020204" pitchFamily="34" charset="0"/>
              <a:ea typeface="Times New Roman" panose="02020603050405020304" pitchFamily="18" charset="0"/>
              <a:cs typeface="Arial" panose="020B0604020202020204" pitchFamily="34" charset="0"/>
            </a:endParaRPr>
          </a:p>
          <a:p>
            <a:pPr marL="0" indent="0" fontAlgn="base">
              <a:spcBef>
                <a:spcPts val="1500"/>
              </a:spcBef>
              <a:spcAft>
                <a:spcPts val="800"/>
              </a:spcAft>
              <a:buNone/>
            </a:pPr>
            <a:endParaRPr lang="en-GB" sz="1700" dirty="0">
              <a:effectLst/>
              <a:latin typeface="Arial" panose="020B0604020202020204" pitchFamily="34" charset="0"/>
              <a:ea typeface="Times New Roman" panose="02020603050405020304" pitchFamily="18" charset="0"/>
              <a:cs typeface="Arial" panose="020B0604020202020204" pitchFamily="34" charset="0"/>
            </a:endParaRPr>
          </a:p>
          <a:p>
            <a:pPr fontAlgn="base">
              <a:spcBef>
                <a:spcPts val="1500"/>
              </a:spcBef>
              <a:spcAft>
                <a:spcPts val="800"/>
              </a:spcAft>
            </a:pPr>
            <a:endParaRPr lang="en-GB" sz="1700" dirty="0">
              <a:effectLst/>
              <a:latin typeface="Arial" panose="020B0604020202020204" pitchFamily="34" charset="0"/>
              <a:ea typeface="Calibri" panose="020F0502020204030204" pitchFamily="34" charset="0"/>
              <a:cs typeface="Arial" panose="020B0604020202020204" pitchFamily="34" charset="0"/>
            </a:endParaRPr>
          </a:p>
          <a:p>
            <a:endParaRPr lang="en-GB" sz="1700" dirty="0"/>
          </a:p>
        </p:txBody>
      </p:sp>
    </p:spTree>
    <p:extLst>
      <p:ext uri="{BB962C8B-B14F-4D97-AF65-F5344CB8AC3E}">
        <p14:creationId xmlns:p14="http://schemas.microsoft.com/office/powerpoint/2010/main" val="36042504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2C6AB98B-5E39-4122-BC37-D151223A9A90}"/>
              </a:ext>
            </a:extLst>
          </p:cNvPr>
          <p:cNvSpPr>
            <a:spLocks noGrp="1"/>
          </p:cNvSpPr>
          <p:nvPr>
            <p:ph type="title"/>
          </p:nvPr>
        </p:nvSpPr>
        <p:spPr>
          <a:xfrm>
            <a:off x="958506" y="800392"/>
            <a:ext cx="10264697" cy="1212102"/>
          </a:xfrm>
        </p:spPr>
        <p:txBody>
          <a:bodyPr>
            <a:normAutofit/>
          </a:bodyPr>
          <a:lstStyle/>
          <a:p>
            <a:r>
              <a:rPr lang="en-GB" sz="4000" dirty="0">
                <a:solidFill>
                  <a:srgbClr val="FFFFFF"/>
                </a:solidFill>
                <a:latin typeface="Arial" panose="020B0604020202020204" pitchFamily="34" charset="0"/>
                <a:cs typeface="Arial" panose="020B0604020202020204" pitchFamily="34" charset="0"/>
              </a:rPr>
              <a:t>               Coronavirus Act Objectives</a:t>
            </a:r>
          </a:p>
        </p:txBody>
      </p:sp>
      <p:sp>
        <p:nvSpPr>
          <p:cNvPr id="3" name="Content Placeholder 2">
            <a:extLst>
              <a:ext uri="{FF2B5EF4-FFF2-40B4-BE49-F238E27FC236}">
                <a16:creationId xmlns:a16="http://schemas.microsoft.com/office/drawing/2014/main" id="{A685B5D5-AD0D-4C78-BEF8-3A05E944CE58}"/>
              </a:ext>
            </a:extLst>
          </p:cNvPr>
          <p:cNvSpPr>
            <a:spLocks noGrp="1"/>
          </p:cNvSpPr>
          <p:nvPr>
            <p:ph idx="1"/>
          </p:nvPr>
        </p:nvSpPr>
        <p:spPr>
          <a:xfrm>
            <a:off x="1367624" y="2490436"/>
            <a:ext cx="9708995" cy="3567173"/>
          </a:xfrm>
        </p:spPr>
        <p:txBody>
          <a:bodyPr anchor="ctr">
            <a:normAutofit/>
          </a:bodyPr>
          <a:lstStyle/>
          <a:p>
            <a:pPr marL="0" indent="0" fontAlgn="base">
              <a:spcBef>
                <a:spcPts val="1500"/>
              </a:spcBef>
              <a:spcAft>
                <a:spcPts val="800"/>
              </a:spcAft>
              <a:buNone/>
            </a:pPr>
            <a:r>
              <a:rPr lang="en-GB" sz="2200" dirty="0">
                <a:effectLst/>
                <a:latin typeface="Arial" panose="020B0604020202020204" pitchFamily="34" charset="0"/>
                <a:ea typeface="Times New Roman" panose="02020603050405020304" pitchFamily="18" charset="0"/>
                <a:cs typeface="Arial" panose="020B0604020202020204" pitchFamily="34" charset="0"/>
              </a:rPr>
              <a:t>The Act  has three main objectives</a:t>
            </a:r>
          </a:p>
          <a:p>
            <a:pPr fontAlgn="base">
              <a:spcBef>
                <a:spcPts val="1500"/>
              </a:spcBef>
              <a:spcAft>
                <a:spcPts val="800"/>
              </a:spcAft>
            </a:pPr>
            <a:r>
              <a:rPr lang="en-GB" sz="2200" dirty="0">
                <a:effectLst/>
                <a:latin typeface="Arial" panose="020B0604020202020204" pitchFamily="34" charset="0"/>
                <a:ea typeface="Times New Roman" panose="02020603050405020304" pitchFamily="18" charset="0"/>
                <a:cs typeface="Arial" panose="020B0604020202020204" pitchFamily="34" charset="0"/>
              </a:rPr>
              <a:t>1.To enable the Government to slow the spread of </a:t>
            </a:r>
            <a:r>
              <a:rPr lang="en-GB" sz="2200" dirty="0">
                <a:latin typeface="Arial" panose="020B0604020202020204" pitchFamily="34" charset="0"/>
                <a:ea typeface="Times New Roman" panose="02020603050405020304" pitchFamily="18" charset="0"/>
                <a:cs typeface="Arial" panose="020B0604020202020204" pitchFamily="34" charset="0"/>
              </a:rPr>
              <a:t>C</a:t>
            </a:r>
            <a:r>
              <a:rPr lang="en-GB" sz="2200" dirty="0">
                <a:effectLst/>
                <a:latin typeface="Arial" panose="020B0604020202020204" pitchFamily="34" charset="0"/>
                <a:ea typeface="Times New Roman" panose="02020603050405020304" pitchFamily="18" charset="0"/>
                <a:cs typeface="Arial" panose="020B0604020202020204" pitchFamily="34" charset="0"/>
              </a:rPr>
              <a:t>ovid</a:t>
            </a:r>
            <a:r>
              <a:rPr lang="en-GB" sz="2200" dirty="0">
                <a:latin typeface="Arial" panose="020B0604020202020204" pitchFamily="34" charset="0"/>
                <a:ea typeface="Times New Roman" panose="02020603050405020304" pitchFamily="18" charset="0"/>
                <a:cs typeface="Arial" panose="020B0604020202020204" pitchFamily="34" charset="0"/>
              </a:rPr>
              <a:t>-</a:t>
            </a:r>
            <a:r>
              <a:rPr lang="en-GB" sz="2200" dirty="0">
                <a:effectLst/>
                <a:latin typeface="Arial" panose="020B0604020202020204" pitchFamily="34" charset="0"/>
                <a:ea typeface="Times New Roman" panose="02020603050405020304" pitchFamily="18" charset="0"/>
                <a:cs typeface="Arial" panose="020B0604020202020204" pitchFamily="34" charset="0"/>
              </a:rPr>
              <a:t>19</a:t>
            </a:r>
          </a:p>
          <a:p>
            <a:pPr fontAlgn="base">
              <a:spcBef>
                <a:spcPts val="1500"/>
              </a:spcBef>
              <a:spcAft>
                <a:spcPts val="800"/>
              </a:spcAft>
            </a:pPr>
            <a:endParaRPr lang="en-GB" sz="2200" dirty="0">
              <a:effectLst/>
              <a:latin typeface="Arial" panose="020B0604020202020204" pitchFamily="34" charset="0"/>
              <a:ea typeface="Calibri" panose="020F0502020204030204" pitchFamily="34" charset="0"/>
              <a:cs typeface="Arial" panose="020B0604020202020204" pitchFamily="34" charset="0"/>
            </a:endParaRPr>
          </a:p>
          <a:p>
            <a:pPr fontAlgn="base">
              <a:spcBef>
                <a:spcPts val="1500"/>
              </a:spcBef>
              <a:spcAft>
                <a:spcPts val="800"/>
              </a:spcAft>
            </a:pPr>
            <a:r>
              <a:rPr lang="en-GB" sz="2200" dirty="0">
                <a:effectLst/>
                <a:latin typeface="Arial" panose="020B0604020202020204" pitchFamily="34" charset="0"/>
                <a:ea typeface="Times New Roman" panose="02020603050405020304" pitchFamily="18" charset="0"/>
                <a:cs typeface="Arial" panose="020B0604020202020204" pitchFamily="34" charset="0"/>
              </a:rPr>
              <a:t>2.To reduce the pressure on NHS and other public bodies resources</a:t>
            </a:r>
          </a:p>
          <a:p>
            <a:pPr fontAlgn="base">
              <a:spcBef>
                <a:spcPts val="1500"/>
              </a:spcBef>
              <a:spcAft>
                <a:spcPts val="800"/>
              </a:spcAft>
            </a:pPr>
            <a:endParaRPr lang="en-GB" sz="2200" dirty="0">
              <a:effectLst/>
              <a:latin typeface="Arial" panose="020B0604020202020204" pitchFamily="34" charset="0"/>
              <a:ea typeface="Calibri" panose="020F0502020204030204" pitchFamily="34" charset="0"/>
              <a:cs typeface="Arial" panose="020B0604020202020204" pitchFamily="34" charset="0"/>
            </a:endParaRPr>
          </a:p>
          <a:p>
            <a:pPr fontAlgn="base">
              <a:spcBef>
                <a:spcPts val="1500"/>
              </a:spcBef>
              <a:spcAft>
                <a:spcPts val="800"/>
              </a:spcAft>
            </a:pPr>
            <a:r>
              <a:rPr lang="en-GB" sz="2200" dirty="0">
                <a:effectLst/>
                <a:latin typeface="Arial" panose="020B0604020202020204" pitchFamily="34" charset="0"/>
                <a:ea typeface="Times New Roman" panose="02020603050405020304" pitchFamily="18" charset="0"/>
                <a:cs typeface="Arial" panose="020B0604020202020204" pitchFamily="34" charset="0"/>
              </a:rPr>
              <a:t>3.To control staff shortage (The Institute for Government, 2020).</a:t>
            </a:r>
            <a:endParaRPr lang="en-GB" sz="2200" dirty="0">
              <a:effectLst/>
              <a:latin typeface="Arial" panose="020B0604020202020204" pitchFamily="34" charset="0"/>
              <a:ea typeface="Calibri" panose="020F0502020204030204" pitchFamily="34" charset="0"/>
              <a:cs typeface="Arial" panose="020B0604020202020204" pitchFamily="34" charset="0"/>
            </a:endParaRPr>
          </a:p>
          <a:p>
            <a:endParaRPr lang="en-GB" sz="2200" dirty="0"/>
          </a:p>
        </p:txBody>
      </p:sp>
    </p:spTree>
    <p:extLst>
      <p:ext uri="{BB962C8B-B14F-4D97-AF65-F5344CB8AC3E}">
        <p14:creationId xmlns:p14="http://schemas.microsoft.com/office/powerpoint/2010/main" val="946731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6BEF4656-0683-4420-BED2-A1C88CED7D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C40C6DFE-A65D-4403-B6BC-B3955D185AF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26" name="Freeform 5">
              <a:extLst>
                <a:ext uri="{FF2B5EF4-FFF2-40B4-BE49-F238E27FC236}">
                  <a16:creationId xmlns:a16="http://schemas.microsoft.com/office/drawing/2014/main" id="{61570451-0F79-49FA-9006-DDA34158AF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27" name="Freeform 6">
              <a:extLst>
                <a:ext uri="{FF2B5EF4-FFF2-40B4-BE49-F238E27FC236}">
                  <a16:creationId xmlns:a16="http://schemas.microsoft.com/office/drawing/2014/main" id="{73ED4693-3203-430A-B494-E5572D882B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7">
              <a:extLst>
                <a:ext uri="{FF2B5EF4-FFF2-40B4-BE49-F238E27FC236}">
                  <a16:creationId xmlns:a16="http://schemas.microsoft.com/office/drawing/2014/main" id="{92C81946-966A-4F98-B6D5-39416D8569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8">
              <a:extLst>
                <a:ext uri="{FF2B5EF4-FFF2-40B4-BE49-F238E27FC236}">
                  <a16:creationId xmlns:a16="http://schemas.microsoft.com/office/drawing/2014/main" id="{CFF22F7A-2A49-4D98-8016-E3ADF34E9B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rgbClr val="FFFFFF">
                  <a:alpha val="35000"/>
                </a:srgb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0" name="Freeform 9">
              <a:extLst>
                <a:ext uri="{FF2B5EF4-FFF2-40B4-BE49-F238E27FC236}">
                  <a16:creationId xmlns:a16="http://schemas.microsoft.com/office/drawing/2014/main" id="{5E47559A-3055-4BF1-A481-FF0888273B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rgbClr val="FFFFFF">
                  <a:alpha val="35000"/>
                </a:srgb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1" name="Freeform 10">
              <a:extLst>
                <a:ext uri="{FF2B5EF4-FFF2-40B4-BE49-F238E27FC236}">
                  <a16:creationId xmlns:a16="http://schemas.microsoft.com/office/drawing/2014/main" id="{7FC3188E-62A8-41B8-A8E7-734397100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rgbClr val="FFFFFF">
                  <a:alpha val="35000"/>
                </a:srgb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2" name="Freeform 11">
              <a:extLst>
                <a:ext uri="{FF2B5EF4-FFF2-40B4-BE49-F238E27FC236}">
                  <a16:creationId xmlns:a16="http://schemas.microsoft.com/office/drawing/2014/main" id="{AACB5179-11E1-483B-9F71-605DFF0DF0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12">
              <a:extLst>
                <a:ext uri="{FF2B5EF4-FFF2-40B4-BE49-F238E27FC236}">
                  <a16:creationId xmlns:a16="http://schemas.microsoft.com/office/drawing/2014/main" id="{08077595-049F-4D02-BE55-694962FBD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4" name="Freeform 13">
              <a:extLst>
                <a:ext uri="{FF2B5EF4-FFF2-40B4-BE49-F238E27FC236}">
                  <a16:creationId xmlns:a16="http://schemas.microsoft.com/office/drawing/2014/main" id="{0BD6263D-1C03-40DF-9628-88542C63BC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5" name="Freeform 14">
              <a:extLst>
                <a:ext uri="{FF2B5EF4-FFF2-40B4-BE49-F238E27FC236}">
                  <a16:creationId xmlns:a16="http://schemas.microsoft.com/office/drawing/2014/main" id="{7D5A3CBA-EC92-49C5-BA5D-14C628D55D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6" name="Freeform 15">
              <a:extLst>
                <a:ext uri="{FF2B5EF4-FFF2-40B4-BE49-F238E27FC236}">
                  <a16:creationId xmlns:a16="http://schemas.microsoft.com/office/drawing/2014/main" id="{680A3DC5-4E47-4F87-9328-A7B07168B1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eform 16">
              <a:extLst>
                <a:ext uri="{FF2B5EF4-FFF2-40B4-BE49-F238E27FC236}">
                  <a16:creationId xmlns:a16="http://schemas.microsoft.com/office/drawing/2014/main" id="{8B207045-4F4A-4CF9-BD4B-F82BE21BEE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17">
              <a:extLst>
                <a:ext uri="{FF2B5EF4-FFF2-40B4-BE49-F238E27FC236}">
                  <a16:creationId xmlns:a16="http://schemas.microsoft.com/office/drawing/2014/main" id="{D1A09BB2-6A65-49E5-B6DA-86330A7E68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18">
              <a:extLst>
                <a:ext uri="{FF2B5EF4-FFF2-40B4-BE49-F238E27FC236}">
                  <a16:creationId xmlns:a16="http://schemas.microsoft.com/office/drawing/2014/main" id="{AA0550FC-A296-4ED3-8025-0857A9AD16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19">
              <a:extLst>
                <a:ext uri="{FF2B5EF4-FFF2-40B4-BE49-F238E27FC236}">
                  <a16:creationId xmlns:a16="http://schemas.microsoft.com/office/drawing/2014/main" id="{94BB60CD-EF3A-436F-93A3-45DE0D1D8A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20">
              <a:extLst>
                <a:ext uri="{FF2B5EF4-FFF2-40B4-BE49-F238E27FC236}">
                  <a16:creationId xmlns:a16="http://schemas.microsoft.com/office/drawing/2014/main" id="{AB302E06-FB93-40A4-9442-A22CAACB96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rgbClr val="FFFFFF">
                  <a:alpha val="35000"/>
                </a:srgb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2" name="Freeform 21">
              <a:extLst>
                <a:ext uri="{FF2B5EF4-FFF2-40B4-BE49-F238E27FC236}">
                  <a16:creationId xmlns:a16="http://schemas.microsoft.com/office/drawing/2014/main" id="{37294D15-9328-422C-A53D-A3FE7C3942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rgbClr val="FFFFFF">
                  <a:alpha val="35000"/>
                </a:srgb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43" name="Freeform 22">
              <a:extLst>
                <a:ext uri="{FF2B5EF4-FFF2-40B4-BE49-F238E27FC236}">
                  <a16:creationId xmlns:a16="http://schemas.microsoft.com/office/drawing/2014/main" id="{C225D3FA-9D52-4638-8B28-75FA605A42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23">
              <a:extLst>
                <a:ext uri="{FF2B5EF4-FFF2-40B4-BE49-F238E27FC236}">
                  <a16:creationId xmlns:a16="http://schemas.microsoft.com/office/drawing/2014/main" id="{9EE46D05-61E5-4A82-BDF8-2CB05405C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24">
              <a:extLst>
                <a:ext uri="{FF2B5EF4-FFF2-40B4-BE49-F238E27FC236}">
                  <a16:creationId xmlns:a16="http://schemas.microsoft.com/office/drawing/2014/main" id="{3CC2F79D-17F2-44CB-93AF-FF6E1E184F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25">
              <a:extLst>
                <a:ext uri="{FF2B5EF4-FFF2-40B4-BE49-F238E27FC236}">
                  <a16:creationId xmlns:a16="http://schemas.microsoft.com/office/drawing/2014/main" id="{75C66F41-CC84-445A-A14E-69FB88ABC6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48" name="Rectangle 47">
            <a:extLst>
              <a:ext uri="{FF2B5EF4-FFF2-40B4-BE49-F238E27FC236}">
                <a16:creationId xmlns:a16="http://schemas.microsoft.com/office/drawing/2014/main" id="{C4CCB850-8E75-43A0-AE24-BEE25764B1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57881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7248F2-5648-41AF-8564-84ABD6165FA4}"/>
              </a:ext>
            </a:extLst>
          </p:cNvPr>
          <p:cNvSpPr>
            <a:spLocks noGrp="1"/>
          </p:cNvSpPr>
          <p:nvPr>
            <p:ph type="title"/>
          </p:nvPr>
        </p:nvSpPr>
        <p:spPr>
          <a:xfrm>
            <a:off x="649224" y="960120"/>
            <a:ext cx="3867912" cy="4169664"/>
          </a:xfrm>
        </p:spPr>
        <p:txBody>
          <a:bodyPr>
            <a:normAutofit/>
          </a:bodyPr>
          <a:lstStyle/>
          <a:p>
            <a:pPr algn="r"/>
            <a:r>
              <a:rPr lang="en-GB" dirty="0"/>
              <a:t>                 </a:t>
            </a:r>
            <a:r>
              <a:rPr lang="en-GB" dirty="0">
                <a:latin typeface="Arial" panose="020B0604020202020204" pitchFamily="34" charset="0"/>
                <a:cs typeface="Arial" panose="020B0604020202020204" pitchFamily="34" charset="0"/>
              </a:rPr>
              <a:t>Coronavirus Act 2020</a:t>
            </a:r>
          </a:p>
        </p:txBody>
      </p:sp>
      <p:cxnSp>
        <p:nvCxnSpPr>
          <p:cNvPr id="50" name="Straight Connector 49">
            <a:extLst>
              <a:ext uri="{FF2B5EF4-FFF2-40B4-BE49-F238E27FC236}">
                <a16:creationId xmlns:a16="http://schemas.microsoft.com/office/drawing/2014/main" id="{3E2D009B-70F6-4703-A06F-6829E40A11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5539049-E099-46BC-A62A-BE1AC41C8622}"/>
              </a:ext>
            </a:extLst>
          </p:cNvPr>
          <p:cNvSpPr>
            <a:spLocks noGrp="1"/>
          </p:cNvSpPr>
          <p:nvPr>
            <p:ph idx="1"/>
          </p:nvPr>
        </p:nvSpPr>
        <p:spPr>
          <a:xfrm>
            <a:off x="4881726" y="266700"/>
            <a:ext cx="7280112" cy="5413376"/>
          </a:xfrm>
        </p:spPr>
        <p:txBody>
          <a:bodyPr anchor="ctr">
            <a:normAutofit lnSpcReduction="10000"/>
          </a:bodyPr>
          <a:lstStyle/>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800" dirty="0">
                <a:latin typeface="Arial" panose="020B0604020202020204" pitchFamily="34" charset="0"/>
                <a:cs typeface="Arial" panose="020B0604020202020204" pitchFamily="34" charset="0"/>
              </a:rPr>
              <a:t>Impact on elderly</a:t>
            </a:r>
          </a:p>
          <a:p>
            <a:r>
              <a:rPr lang="en-GB" sz="1800" dirty="0">
                <a:latin typeface="Arial" panose="020B0604020202020204" pitchFamily="34" charset="0"/>
                <a:cs typeface="Arial" panose="020B0604020202020204" pitchFamily="34" charset="0"/>
              </a:rPr>
              <a:t>Delays in care</a:t>
            </a:r>
          </a:p>
          <a:p>
            <a:r>
              <a:rPr lang="en-GB" sz="1800" dirty="0">
                <a:latin typeface="Arial" panose="020B0604020202020204" pitchFamily="34" charset="0"/>
                <a:cs typeface="Arial" panose="020B0604020202020204" pitchFamily="34" charset="0"/>
              </a:rPr>
              <a:t>Impact on choice and well-being (British institute of Human Rights, 2020).</a:t>
            </a:r>
          </a:p>
          <a:p>
            <a:pPr marL="0" indent="0">
              <a:buNone/>
            </a:pPr>
            <a:endParaRPr lang="en-GB" sz="1800" dirty="0">
              <a:latin typeface="Arial" panose="020B0604020202020204" pitchFamily="34" charset="0"/>
              <a:cs typeface="Arial" panose="020B0604020202020204" pitchFamily="34" charset="0"/>
            </a:endParaRPr>
          </a:p>
          <a:p>
            <a:pPr marL="0" indent="0">
              <a:buNone/>
            </a:pPr>
            <a:r>
              <a:rPr lang="en-GB" sz="1800" dirty="0">
                <a:latin typeface="Arial" panose="020B0604020202020204" pitchFamily="34" charset="0"/>
                <a:cs typeface="Arial" panose="020B0604020202020204" pitchFamily="34" charset="0"/>
              </a:rPr>
              <a:t>Limitations</a:t>
            </a:r>
          </a:p>
          <a:p>
            <a:pPr fontAlgn="base">
              <a:spcAft>
                <a:spcPts val="800"/>
              </a:spcAft>
            </a:pPr>
            <a:endParaRPr lang="en-GB" sz="1800" dirty="0">
              <a:effectLst/>
              <a:latin typeface="Arial" panose="020B0604020202020204" pitchFamily="34" charset="0"/>
              <a:ea typeface="Times New Roman" panose="02020603050405020304" pitchFamily="18" charset="0"/>
              <a:cs typeface="Arial" panose="020B0604020202020204" pitchFamily="34" charset="0"/>
            </a:endParaRPr>
          </a:p>
          <a:p>
            <a:pPr fontAlgn="base">
              <a:spcAft>
                <a:spcPts val="800"/>
              </a:spcAft>
            </a:pPr>
            <a:r>
              <a:rPr lang="en-GB" sz="1800" dirty="0">
                <a:effectLst/>
                <a:latin typeface="Arial" panose="020B0604020202020204" pitchFamily="34" charset="0"/>
                <a:ea typeface="Times New Roman" panose="02020603050405020304" pitchFamily="18" charset="0"/>
                <a:cs typeface="Arial" panose="020B0604020202020204" pitchFamily="34" charset="0"/>
              </a:rPr>
              <a:t>Limitation from having a person-centred care plan to suit their needs, every individual has different needs, different medical problems therefore they need a care plan to fulfil their personal needs (</a:t>
            </a:r>
            <a:r>
              <a:rPr lang="en-GB" sz="1800" dirty="0" err="1">
                <a:effectLst/>
                <a:latin typeface="Arial" panose="020B0604020202020204" pitchFamily="34" charset="0"/>
                <a:ea typeface="Times New Roman" panose="02020603050405020304" pitchFamily="18" charset="0"/>
                <a:cs typeface="Arial" panose="020B0604020202020204" pitchFamily="34" charset="0"/>
              </a:rPr>
              <a:t>Jayanetti</a:t>
            </a:r>
            <a:r>
              <a:rPr lang="en-GB" sz="1800" dirty="0">
                <a:effectLst/>
                <a:latin typeface="Arial" panose="020B0604020202020204" pitchFamily="34" charset="0"/>
                <a:ea typeface="Times New Roman" panose="02020603050405020304" pitchFamily="18" charset="0"/>
                <a:cs typeface="Arial" panose="020B0604020202020204" pitchFamily="34" charset="0"/>
              </a:rPr>
              <a:t>, 2020).</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fontAlgn="base">
              <a:spcAft>
                <a:spcPts val="800"/>
              </a:spcAft>
            </a:pPr>
            <a:endParaRPr lang="en-GB" sz="1800" dirty="0">
              <a:effectLst/>
              <a:latin typeface="Arial" panose="020B0604020202020204" pitchFamily="34" charset="0"/>
              <a:ea typeface="Times New Roman" panose="02020603050405020304" pitchFamily="18" charset="0"/>
              <a:cs typeface="Arial" panose="020B0604020202020204" pitchFamily="34" charset="0"/>
            </a:endParaRPr>
          </a:p>
          <a:p>
            <a:pPr fontAlgn="base">
              <a:spcAft>
                <a:spcPts val="800"/>
              </a:spcAft>
            </a:pPr>
            <a:r>
              <a:rPr lang="en-GB" sz="1800" dirty="0">
                <a:effectLst/>
                <a:latin typeface="Arial" panose="020B0604020202020204" pitchFamily="34" charset="0"/>
                <a:ea typeface="Times New Roman" panose="02020603050405020304" pitchFamily="18" charset="0"/>
                <a:cs typeface="Arial" panose="020B0604020202020204" pitchFamily="34" charset="0"/>
              </a:rPr>
              <a:t>Limiting their right of choice which means they must accept the care and support provided without having the freedom to choose what is best for them</a:t>
            </a:r>
            <a:r>
              <a:rPr lang="en-GB" sz="1800" dirty="0">
                <a:latin typeface="Arial" panose="020B0604020202020204" pitchFamily="34" charset="0"/>
                <a:ea typeface="Times New Roman" panose="02020603050405020304" pitchFamily="18" charset="0"/>
                <a:cs typeface="Arial" panose="020B0604020202020204" pitchFamily="34" charset="0"/>
              </a:rPr>
              <a:t> (British Institute of Human Rights, 2020).</a:t>
            </a:r>
          </a:p>
          <a:p>
            <a:pPr fontAlgn="base">
              <a:spcAft>
                <a:spcPts val="800"/>
              </a:spcAft>
            </a:pP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p>
        </p:txBody>
      </p:sp>
    </p:spTree>
    <p:extLst>
      <p:ext uri="{BB962C8B-B14F-4D97-AF65-F5344CB8AC3E}">
        <p14:creationId xmlns:p14="http://schemas.microsoft.com/office/powerpoint/2010/main" val="24646037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BEF4656-0683-4420-BED2-A1C88CED7D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C40C6DFE-A65D-4403-B6BC-B3955D185AF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61570451-0F79-49FA-9006-DDA34158AF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73ED4693-3203-430A-B494-E5572D882B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92C81946-966A-4F98-B6D5-39416D8569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CFF22F7A-2A49-4D98-8016-E3ADF34E9B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rgbClr val="FFFFFF">
                  <a:alpha val="35000"/>
                </a:srgb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5E47559A-3055-4BF1-A481-FF0888273B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rgbClr val="FFFFFF">
                  <a:alpha val="35000"/>
                </a:srgb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7FC3188E-62A8-41B8-A8E7-734397100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rgbClr val="FFFFFF">
                  <a:alpha val="35000"/>
                </a:srgb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AACB5179-11E1-483B-9F71-605DFF0DF0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08077595-049F-4D02-BE55-694962FBD3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0BD6263D-1C03-40DF-9628-88542C63BC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7D5A3CBA-EC92-49C5-BA5D-14C628D55D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680A3DC5-4E47-4F87-9328-A7B07168B1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8B207045-4F4A-4CF9-BD4B-F82BE21BEE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D1A09BB2-6A65-49E5-B6DA-86330A7E68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AA0550FC-A296-4ED3-8025-0857A9AD16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4BB60CD-EF3A-436F-93A3-45DE0D1D8A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AB302E06-FB93-40A4-9442-A22CAACB96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rgbClr val="FFFFFF">
                  <a:alpha val="35000"/>
                </a:srgb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37294D15-9328-422C-A53D-A3FE7C3942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rgbClr val="FFFFFF">
                  <a:alpha val="35000"/>
                </a:srgb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C225D3FA-9D52-4638-8B28-75FA605A42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9EE46D05-61E5-4A82-BDF8-2CB05405C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3CC2F79D-17F2-44CB-93AF-FF6E1E184F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75C66F41-CC84-445A-A14E-69FB88ABC6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rgbClr val="FFFFFF">
                  <a:alpha val="35000"/>
                </a:srgb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3" name="Rectangle 32">
            <a:extLst>
              <a:ext uri="{FF2B5EF4-FFF2-40B4-BE49-F238E27FC236}">
                <a16:creationId xmlns:a16="http://schemas.microsoft.com/office/drawing/2014/main" id="{C4CCB850-8E75-43A0-AE24-BEE25764B1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57881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5" name="Straight Connector 34">
            <a:extLst>
              <a:ext uri="{FF2B5EF4-FFF2-40B4-BE49-F238E27FC236}">
                <a16:creationId xmlns:a16="http://schemas.microsoft.com/office/drawing/2014/main" id="{3E2D009B-70F6-4703-A06F-6829E40A11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714662A-84D7-4BF6-9383-3D10E720DA99}"/>
              </a:ext>
            </a:extLst>
          </p:cNvPr>
          <p:cNvSpPr>
            <a:spLocks noGrp="1"/>
          </p:cNvSpPr>
          <p:nvPr>
            <p:ph idx="1"/>
          </p:nvPr>
        </p:nvSpPr>
        <p:spPr>
          <a:xfrm>
            <a:off x="4822826" y="266699"/>
            <a:ext cx="7339012" cy="5422901"/>
          </a:xfrm>
        </p:spPr>
        <p:txBody>
          <a:bodyPr anchor="ctr">
            <a:normAutofit/>
          </a:bodyPr>
          <a:lstStyle/>
          <a:p>
            <a:pPr fontAlgn="base">
              <a:spcAft>
                <a:spcPts val="800"/>
              </a:spcAft>
            </a:pPr>
            <a:r>
              <a:rPr lang="en-GB" sz="2000" dirty="0">
                <a:effectLst/>
                <a:latin typeface="Arial" panose="020B0604020202020204" pitchFamily="34" charset="0"/>
                <a:ea typeface="Times New Roman" panose="02020603050405020304" pitchFamily="18" charset="0"/>
                <a:cs typeface="Arial" panose="020B0604020202020204" pitchFamily="34" charset="0"/>
              </a:rPr>
              <a:t>Deprivation of liberty: while no one can doubt the urgency created by coronavirus ,the powers given by the Act to the authorities to impose restrictions such as quarantine and self-isolation, are a major concern wherever these powers will </a:t>
            </a:r>
            <a:r>
              <a:rPr lang="en-GB" sz="2000" dirty="0">
                <a:latin typeface="Arial" panose="020B0604020202020204" pitchFamily="34" charset="0"/>
                <a:ea typeface="Times New Roman" panose="02020603050405020304" pitchFamily="18" charset="0"/>
                <a:cs typeface="Arial" panose="020B0604020202020204" pitchFamily="34" charset="0"/>
              </a:rPr>
              <a:t>create a violation of the </a:t>
            </a:r>
            <a:r>
              <a:rPr lang="en-GB" sz="2000" dirty="0">
                <a:effectLst/>
                <a:latin typeface="Arial" panose="020B0604020202020204" pitchFamily="34" charset="0"/>
                <a:ea typeface="Times New Roman" panose="02020603050405020304" pitchFamily="18" charset="0"/>
                <a:cs typeface="Arial" panose="020B0604020202020204" pitchFamily="34" charset="0"/>
              </a:rPr>
              <a:t>Human Rights (Pugh, 2020).</a:t>
            </a:r>
          </a:p>
          <a:p>
            <a:pPr marL="0" indent="0" fontAlgn="base">
              <a:spcAft>
                <a:spcPts val="800"/>
              </a:spcAft>
              <a:buNone/>
            </a:pPr>
            <a:r>
              <a:rPr lang="en-GB" sz="2000" dirty="0">
                <a:latin typeface="Arial" panose="020B0604020202020204" pitchFamily="34" charset="0"/>
                <a:ea typeface="Calibri" panose="020F0502020204030204" pitchFamily="34" charset="0"/>
                <a:cs typeface="Arial" panose="020B0604020202020204" pitchFamily="34" charset="0"/>
              </a:rPr>
              <a:t>   </a:t>
            </a:r>
          </a:p>
          <a:p>
            <a:pPr marL="0" indent="0" fontAlgn="base">
              <a:spcAft>
                <a:spcPts val="800"/>
              </a:spcAft>
              <a:buNone/>
            </a:pPr>
            <a:r>
              <a:rPr lang="en-GB" sz="2000" dirty="0">
                <a:latin typeface="Arial" panose="020B0604020202020204" pitchFamily="34" charset="0"/>
                <a:ea typeface="Calibri" panose="020F0502020204030204" pitchFamily="34" charset="0"/>
                <a:cs typeface="Arial" panose="020B0604020202020204" pitchFamily="34" charset="0"/>
              </a:rPr>
              <a:t>Recommendations:</a:t>
            </a:r>
          </a:p>
          <a:p>
            <a:pPr fontAlgn="base">
              <a:spcAft>
                <a:spcPts val="800"/>
              </a:spcAft>
            </a:pPr>
            <a:r>
              <a:rPr lang="en-GB" sz="2000" dirty="0">
                <a:effectLst/>
                <a:latin typeface="Arial" panose="020B0604020202020204" pitchFamily="34" charset="0"/>
                <a:ea typeface="Times New Roman" panose="02020603050405020304" pitchFamily="18" charset="0"/>
                <a:cs typeface="Arial" panose="020B0604020202020204" pitchFamily="34" charset="0"/>
              </a:rPr>
              <a:t>Care providers should be able to work together with family and service users and do their best to fulfil the needs of service user, give the service user the choice of their own care and to get involved in their care, until a social worker or any other accredited professional will be able to put in place  a person centred approached care plan (National Health Service, 2020). </a:t>
            </a:r>
            <a:endParaRPr lang="en-GB" sz="2000" dirty="0">
              <a:effectLst/>
              <a:latin typeface="Arial" panose="020B0604020202020204" pitchFamily="34" charset="0"/>
              <a:ea typeface="Calibri" panose="020F0502020204030204" pitchFamily="34" charset="0"/>
              <a:cs typeface="Arial" panose="020B0604020202020204" pitchFamily="34" charset="0"/>
            </a:endParaRPr>
          </a:p>
          <a:p>
            <a:endParaRPr lang="en-GB" sz="1500" dirty="0"/>
          </a:p>
        </p:txBody>
      </p:sp>
    </p:spTree>
    <p:extLst>
      <p:ext uri="{BB962C8B-B14F-4D97-AF65-F5344CB8AC3E}">
        <p14:creationId xmlns:p14="http://schemas.microsoft.com/office/powerpoint/2010/main" val="29306004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Shape 28">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7275022-803A-421A-BF68-470A26918F9B}"/>
              </a:ext>
            </a:extLst>
          </p:cNvPr>
          <p:cNvSpPr>
            <a:spLocks noGrp="1"/>
          </p:cNvSpPr>
          <p:nvPr>
            <p:ph type="title"/>
          </p:nvPr>
        </p:nvSpPr>
        <p:spPr>
          <a:xfrm>
            <a:off x="934872" y="982272"/>
            <a:ext cx="3388419" cy="4560970"/>
          </a:xfrm>
        </p:spPr>
        <p:txBody>
          <a:bodyPr>
            <a:normAutofit/>
          </a:bodyPr>
          <a:lstStyle/>
          <a:p>
            <a:r>
              <a:rPr lang="en-GB" sz="4000" dirty="0">
                <a:solidFill>
                  <a:srgbClr val="FFFFFF"/>
                </a:solidFill>
                <a:latin typeface="Arial" panose="020B0604020202020204" pitchFamily="34" charset="0"/>
                <a:cs typeface="Arial" panose="020B0604020202020204" pitchFamily="34" charset="0"/>
              </a:rPr>
              <a:t>        Covid-19:action plan for adult social care</a:t>
            </a:r>
          </a:p>
        </p:txBody>
      </p:sp>
      <p:sp>
        <p:nvSpPr>
          <p:cNvPr id="31"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a:extLst>
              <a:ext uri="{FF2B5EF4-FFF2-40B4-BE49-F238E27FC236}">
                <a16:creationId xmlns:a16="http://schemas.microsoft.com/office/drawing/2014/main" id="{5560592C-B6F1-439B-B794-E63738D8EE5E}"/>
              </a:ext>
            </a:extLst>
          </p:cNvPr>
          <p:cNvSpPr>
            <a:spLocks noGrp="1"/>
          </p:cNvSpPr>
          <p:nvPr>
            <p:ph idx="1"/>
          </p:nvPr>
        </p:nvSpPr>
        <p:spPr>
          <a:xfrm>
            <a:off x="4934934" y="1600199"/>
            <a:ext cx="6622445" cy="5011579"/>
          </a:xfrm>
        </p:spPr>
        <p:txBody>
          <a:bodyPr anchor="ctr">
            <a:normAutofit fontScale="92500" lnSpcReduction="20000"/>
          </a:bodyPr>
          <a:lstStyle/>
          <a:p>
            <a:pPr>
              <a:spcBef>
                <a:spcPts val="1500"/>
              </a:spcBef>
              <a:spcAft>
                <a:spcPts val="1500"/>
              </a:spcAft>
            </a:pPr>
            <a:r>
              <a:rPr lang="en-GB" sz="2200" dirty="0">
                <a:solidFill>
                  <a:srgbClr val="FEFFFF"/>
                </a:solidFill>
                <a:effectLst/>
                <a:latin typeface="Arial" panose="020B0604020202020204" pitchFamily="34" charset="0"/>
                <a:ea typeface="Times New Roman" panose="02020603050405020304" pitchFamily="18" charset="0"/>
                <a:cs typeface="Arial" panose="020B0604020202020204" pitchFamily="34" charset="0"/>
              </a:rPr>
              <a:t>It is a plan created to protect adult social care users during pandemic </a:t>
            </a:r>
          </a:p>
          <a:p>
            <a:pPr>
              <a:spcBef>
                <a:spcPts val="1500"/>
              </a:spcBef>
              <a:spcAft>
                <a:spcPts val="1500"/>
              </a:spcAft>
            </a:pPr>
            <a:r>
              <a:rPr lang="en-GB" sz="2200" dirty="0">
                <a:solidFill>
                  <a:srgbClr val="FEFFFF"/>
                </a:solidFill>
                <a:effectLst/>
                <a:latin typeface="Arial" panose="020B0604020202020204" pitchFamily="34" charset="0"/>
                <a:ea typeface="Times New Roman" panose="02020603050405020304" pitchFamily="18" charset="0"/>
                <a:cs typeface="Arial" panose="020B0604020202020204" pitchFamily="34" charset="0"/>
              </a:rPr>
              <a:t> </a:t>
            </a:r>
            <a:r>
              <a:rPr lang="en-GB" sz="2200" dirty="0">
                <a:solidFill>
                  <a:srgbClr val="FEFFFF"/>
                </a:solidFill>
                <a:latin typeface="Arial" panose="020B0604020202020204" pitchFamily="34" charset="0"/>
                <a:ea typeface="Times New Roman" panose="02020603050405020304" pitchFamily="18" charset="0"/>
                <a:cs typeface="Arial" panose="020B0604020202020204" pitchFamily="34" charset="0"/>
              </a:rPr>
              <a:t>The </a:t>
            </a:r>
            <a:r>
              <a:rPr lang="en-GB" sz="2200" dirty="0">
                <a:solidFill>
                  <a:srgbClr val="FEFFFF"/>
                </a:solidFill>
                <a:effectLst/>
                <a:latin typeface="Arial" panose="020B0604020202020204" pitchFamily="34" charset="0"/>
                <a:ea typeface="Times New Roman" panose="02020603050405020304" pitchFamily="18" charset="0"/>
                <a:cs typeface="Arial" panose="020B0604020202020204" pitchFamily="34" charset="0"/>
              </a:rPr>
              <a:t>main objectives of this </a:t>
            </a:r>
            <a:r>
              <a:rPr lang="en-GB" sz="2200" dirty="0">
                <a:solidFill>
                  <a:srgbClr val="FEFFFF"/>
                </a:solidFill>
                <a:latin typeface="Arial" panose="020B0604020202020204" pitchFamily="34" charset="0"/>
                <a:ea typeface="Times New Roman" panose="02020603050405020304" pitchFamily="18" charset="0"/>
                <a:cs typeface="Arial" panose="020B0604020202020204" pitchFamily="34" charset="0"/>
              </a:rPr>
              <a:t>policy are </a:t>
            </a:r>
            <a:r>
              <a:rPr lang="en-GB" sz="2200" dirty="0">
                <a:solidFill>
                  <a:srgbClr val="FEFFFF"/>
                </a:solidFill>
                <a:effectLst/>
                <a:latin typeface="Arial" panose="020B0604020202020204" pitchFamily="34" charset="0"/>
                <a:ea typeface="Calibri" panose="020F0502020204030204" pitchFamily="34" charset="0"/>
                <a:cs typeface="Arial" panose="020B0604020202020204" pitchFamily="34" charset="0"/>
              </a:rPr>
              <a:t>not just to help individuals with various needs but to </a:t>
            </a:r>
            <a:r>
              <a:rPr lang="en-GB" sz="2200" dirty="0">
                <a:solidFill>
                  <a:srgbClr val="FEFFFF"/>
                </a:solidFill>
                <a:latin typeface="Arial" panose="020B0604020202020204" pitchFamily="34" charset="0"/>
                <a:ea typeface="Calibri" panose="020F0502020204030204" pitchFamily="34" charset="0"/>
                <a:cs typeface="Arial" panose="020B0604020202020204" pitchFamily="34" charset="0"/>
              </a:rPr>
              <a:t>give </a:t>
            </a:r>
            <a:r>
              <a:rPr lang="en-GB" sz="2200" dirty="0">
                <a:solidFill>
                  <a:srgbClr val="FEFFFF"/>
                </a:solidFill>
                <a:effectLst/>
                <a:latin typeface="Arial" panose="020B0604020202020204" pitchFamily="34" charset="0"/>
                <a:ea typeface="Calibri" panose="020F0502020204030204" pitchFamily="34" charset="0"/>
                <a:cs typeface="Arial" panose="020B0604020202020204" pitchFamily="34" charset="0"/>
              </a:rPr>
              <a:t>them the chance to </a:t>
            </a:r>
            <a:r>
              <a:rPr lang="en-GB" sz="2200" dirty="0">
                <a:solidFill>
                  <a:srgbClr val="FEFFFF"/>
                </a:solidFill>
                <a:latin typeface="Arial" panose="020B0604020202020204" pitchFamily="34" charset="0"/>
                <a:ea typeface="Calibri" panose="020F0502020204030204" pitchFamily="34" charset="0"/>
                <a:cs typeface="Arial" panose="020B0604020202020204" pitchFamily="34" charset="0"/>
              </a:rPr>
              <a:t>a good and healthy </a:t>
            </a:r>
            <a:r>
              <a:rPr lang="en-GB" sz="2200" dirty="0">
                <a:solidFill>
                  <a:srgbClr val="FEFFFF"/>
                </a:solidFill>
                <a:effectLst/>
                <a:latin typeface="Arial" panose="020B0604020202020204" pitchFamily="34" charset="0"/>
                <a:ea typeface="Calibri" panose="020F0502020204030204" pitchFamily="34" charset="0"/>
                <a:cs typeface="Arial" panose="020B0604020202020204" pitchFamily="34" charset="0"/>
              </a:rPr>
              <a:t>lifestyle (Gov UK, 2020).</a:t>
            </a:r>
          </a:p>
          <a:p>
            <a:pPr>
              <a:spcBef>
                <a:spcPts val="1500"/>
              </a:spcBef>
              <a:spcAft>
                <a:spcPts val="1500"/>
              </a:spcAft>
            </a:pPr>
            <a:r>
              <a:rPr lang="en-GB" sz="2200" dirty="0">
                <a:solidFill>
                  <a:srgbClr val="FEFFFF"/>
                </a:solidFill>
                <a:effectLst/>
                <a:latin typeface="Arial" panose="020B0604020202020204" pitchFamily="34" charset="0"/>
                <a:ea typeface="Times New Roman" panose="02020603050405020304" pitchFamily="18" charset="0"/>
                <a:cs typeface="Arial" panose="020B0604020202020204" pitchFamily="34" charset="0"/>
              </a:rPr>
              <a:t>This </a:t>
            </a:r>
            <a:r>
              <a:rPr lang="en-GB" sz="2200" dirty="0">
                <a:solidFill>
                  <a:srgbClr val="FEFFFF"/>
                </a:solidFill>
                <a:latin typeface="Arial" panose="020B0604020202020204" pitchFamily="34" charset="0"/>
                <a:ea typeface="Times New Roman" panose="02020603050405020304" pitchFamily="18" charset="0"/>
                <a:cs typeface="Arial" panose="020B0604020202020204" pitchFamily="34" charset="0"/>
              </a:rPr>
              <a:t>plan</a:t>
            </a:r>
            <a:r>
              <a:rPr lang="en-GB" sz="2200" dirty="0">
                <a:solidFill>
                  <a:srgbClr val="FEFFFF"/>
                </a:solidFill>
                <a:effectLst/>
                <a:latin typeface="Arial" panose="020B0604020202020204" pitchFamily="34" charset="0"/>
                <a:ea typeface="Times New Roman" panose="02020603050405020304" pitchFamily="18" charset="0"/>
                <a:cs typeface="Arial" panose="020B0604020202020204" pitchFamily="34" charset="0"/>
              </a:rPr>
              <a:t> </a:t>
            </a:r>
            <a:r>
              <a:rPr lang="en-GB" sz="2200" dirty="0">
                <a:solidFill>
                  <a:srgbClr val="FEFFFF"/>
                </a:solidFill>
                <a:latin typeface="Arial" panose="020B0604020202020204" pitchFamily="34" charset="0"/>
                <a:ea typeface="Times New Roman" panose="02020603050405020304" pitchFamily="18" charset="0"/>
                <a:cs typeface="Arial" panose="020B0604020202020204" pitchFamily="34" charset="0"/>
              </a:rPr>
              <a:t>consist</a:t>
            </a:r>
            <a:r>
              <a:rPr lang="en-GB" sz="2200" dirty="0">
                <a:solidFill>
                  <a:srgbClr val="FEFFFF"/>
                </a:solidFill>
                <a:effectLst/>
                <a:latin typeface="Arial" panose="020B0604020202020204" pitchFamily="34" charset="0"/>
                <a:ea typeface="Times New Roman" panose="02020603050405020304" pitchFamily="18" charset="0"/>
                <a:cs typeface="Arial" panose="020B0604020202020204" pitchFamily="34" charset="0"/>
              </a:rPr>
              <a:t> of four pillars:</a:t>
            </a:r>
            <a:endParaRPr lang="en-GB" sz="2200" dirty="0">
              <a:solidFill>
                <a:srgbClr val="FEFFFF"/>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375"/>
              </a:spcAft>
              <a:buFont typeface="+mj-lt"/>
              <a:buAutoNum type="arabicPeriod"/>
              <a:tabLst>
                <a:tab pos="457200" algn="l"/>
              </a:tabLst>
            </a:pPr>
            <a:r>
              <a:rPr lang="en-GB" sz="2200" dirty="0">
                <a:solidFill>
                  <a:srgbClr val="FEFFFF"/>
                </a:solidFill>
                <a:latin typeface="Arial" panose="020B0604020202020204" pitchFamily="34" charset="0"/>
                <a:ea typeface="Times New Roman" panose="02020603050405020304" pitchFamily="18" charset="0"/>
                <a:cs typeface="Arial" panose="020B0604020202020204" pitchFamily="34" charset="0"/>
              </a:rPr>
              <a:t>Monitoring</a:t>
            </a:r>
            <a:r>
              <a:rPr lang="en-GB" sz="2200" dirty="0">
                <a:solidFill>
                  <a:srgbClr val="FEFFFF"/>
                </a:solidFill>
                <a:effectLst/>
                <a:latin typeface="Arial" panose="020B0604020202020204" pitchFamily="34" charset="0"/>
                <a:ea typeface="Times New Roman" panose="02020603050405020304" pitchFamily="18" charset="0"/>
                <a:cs typeface="Arial" panose="020B0604020202020204" pitchFamily="34" charset="0"/>
              </a:rPr>
              <a:t> the </a:t>
            </a:r>
            <a:r>
              <a:rPr lang="en-GB" sz="2200" dirty="0">
                <a:solidFill>
                  <a:srgbClr val="FEFFFF"/>
                </a:solidFill>
                <a:latin typeface="Arial" panose="020B0604020202020204" pitchFamily="34" charset="0"/>
                <a:ea typeface="Times New Roman" panose="02020603050405020304" pitchFamily="18" charset="0"/>
                <a:cs typeface="Arial" panose="020B0604020202020204" pitchFamily="34" charset="0"/>
              </a:rPr>
              <a:t>growth </a:t>
            </a:r>
            <a:r>
              <a:rPr lang="en-GB" sz="2200" dirty="0">
                <a:solidFill>
                  <a:srgbClr val="FEFFFF"/>
                </a:solidFill>
                <a:effectLst/>
                <a:latin typeface="Arial" panose="020B0604020202020204" pitchFamily="34" charset="0"/>
                <a:ea typeface="Times New Roman" panose="02020603050405020304" pitchFamily="18" charset="0"/>
                <a:cs typeface="Arial" panose="020B0604020202020204" pitchFamily="34" charset="0"/>
              </a:rPr>
              <a:t>of the infection</a:t>
            </a:r>
            <a:endParaRPr lang="en-GB" sz="2200" dirty="0">
              <a:solidFill>
                <a:srgbClr val="FEFFFF"/>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375"/>
              </a:spcAft>
              <a:buFont typeface="+mj-lt"/>
              <a:buAutoNum type="arabicPeriod"/>
              <a:tabLst>
                <a:tab pos="457200" algn="l"/>
              </a:tabLst>
            </a:pPr>
            <a:r>
              <a:rPr lang="en-GB" sz="2200" dirty="0">
                <a:solidFill>
                  <a:srgbClr val="FEFFFF"/>
                </a:solidFill>
                <a:effectLst/>
                <a:latin typeface="Arial" panose="020B0604020202020204" pitchFamily="34" charset="0"/>
                <a:ea typeface="Times New Roman" panose="02020603050405020304" pitchFamily="18" charset="0"/>
                <a:cs typeface="Arial" panose="020B0604020202020204" pitchFamily="34" charset="0"/>
              </a:rPr>
              <a:t>Provide assistance to  workforce</a:t>
            </a:r>
            <a:endParaRPr lang="en-GB" sz="2200" dirty="0">
              <a:solidFill>
                <a:srgbClr val="FEFFFF"/>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375"/>
              </a:spcAft>
              <a:buFont typeface="+mj-lt"/>
              <a:buAutoNum type="arabicPeriod"/>
              <a:tabLst>
                <a:tab pos="457200" algn="l"/>
              </a:tabLst>
            </a:pPr>
            <a:r>
              <a:rPr lang="en-GB" sz="2200" dirty="0">
                <a:solidFill>
                  <a:srgbClr val="FEFFFF"/>
                </a:solidFill>
                <a:effectLst/>
                <a:latin typeface="Arial" panose="020B0604020202020204" pitchFamily="34" charset="0"/>
                <a:ea typeface="Times New Roman" panose="02020603050405020304" pitchFamily="18" charset="0"/>
                <a:cs typeface="Arial" panose="020B0604020202020204" pitchFamily="34" charset="0"/>
              </a:rPr>
              <a:t>Promoting independence, provide end of life care and support, and provide care using person-centred approach</a:t>
            </a:r>
            <a:endParaRPr lang="en-GB" sz="2200" dirty="0">
              <a:solidFill>
                <a:srgbClr val="FEFFFF"/>
              </a:solidFill>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375"/>
              </a:spcAft>
              <a:buFont typeface="+mj-lt"/>
              <a:buAutoNum type="arabicPeriod"/>
              <a:tabLst>
                <a:tab pos="457200" algn="l"/>
              </a:tabLst>
            </a:pPr>
            <a:r>
              <a:rPr lang="en-GB" sz="2200" dirty="0">
                <a:solidFill>
                  <a:srgbClr val="FEFFFF"/>
                </a:solidFill>
                <a:effectLst/>
                <a:latin typeface="Arial" panose="020B0604020202020204" pitchFamily="34" charset="0"/>
                <a:ea typeface="Times New Roman" panose="02020603050405020304" pitchFamily="18" charset="0"/>
                <a:cs typeface="Arial" panose="020B0604020202020204" pitchFamily="34" charset="0"/>
              </a:rPr>
              <a:t>Collaborating closely with local authorities and </a:t>
            </a:r>
            <a:r>
              <a:rPr lang="en-GB" sz="2200" dirty="0">
                <a:solidFill>
                  <a:srgbClr val="FEFFFF"/>
                </a:solidFill>
                <a:latin typeface="Arial" panose="020B0604020202020204" pitchFamily="34" charset="0"/>
                <a:ea typeface="Times New Roman" panose="02020603050405020304" pitchFamily="18" charset="0"/>
                <a:cs typeface="Arial" panose="020B0604020202020204" pitchFamily="34" charset="0"/>
              </a:rPr>
              <a:t>care organisations</a:t>
            </a:r>
            <a:r>
              <a:rPr lang="en-GB" sz="2200" dirty="0">
                <a:solidFill>
                  <a:srgbClr val="FEFFFF"/>
                </a:solidFill>
                <a:effectLst/>
                <a:latin typeface="Arial" panose="020B0604020202020204" pitchFamily="34" charset="0"/>
                <a:ea typeface="Times New Roman" panose="02020603050405020304" pitchFamily="18" charset="0"/>
                <a:cs typeface="Arial" panose="020B0604020202020204" pitchFamily="34" charset="0"/>
              </a:rPr>
              <a:t> (Social Care Institute for Excellence, 2020).</a:t>
            </a:r>
            <a:endParaRPr lang="en-GB" sz="2200" dirty="0">
              <a:solidFill>
                <a:srgbClr val="FEFFFF"/>
              </a:solidFill>
              <a:effectLst/>
              <a:latin typeface="Arial" panose="020B0604020202020204" pitchFamily="34" charset="0"/>
              <a:ea typeface="Calibri" panose="020F0502020204030204" pitchFamily="34" charset="0"/>
              <a:cs typeface="Arial" panose="020B0604020202020204" pitchFamily="34" charset="0"/>
            </a:endParaRPr>
          </a:p>
          <a:p>
            <a:endParaRPr lang="en-GB" sz="1500" dirty="0">
              <a:solidFill>
                <a:srgbClr val="FEFFFF"/>
              </a:solidFill>
            </a:endParaRPr>
          </a:p>
        </p:txBody>
      </p:sp>
    </p:spTree>
    <p:extLst>
      <p:ext uri="{BB962C8B-B14F-4D97-AF65-F5344CB8AC3E}">
        <p14:creationId xmlns:p14="http://schemas.microsoft.com/office/powerpoint/2010/main" val="32676404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CE1BDDB2-E141-486D-AFEC-4C21AC9F2B05}"/>
              </a:ext>
            </a:extLst>
          </p:cNvPr>
          <p:cNvSpPr>
            <a:spLocks noGrp="1"/>
          </p:cNvSpPr>
          <p:nvPr>
            <p:ph type="title"/>
          </p:nvPr>
        </p:nvSpPr>
        <p:spPr>
          <a:xfrm>
            <a:off x="958506" y="800392"/>
            <a:ext cx="10264697" cy="1212102"/>
          </a:xfrm>
        </p:spPr>
        <p:txBody>
          <a:bodyPr>
            <a:normAutofit/>
          </a:bodyPr>
          <a:lstStyle/>
          <a:p>
            <a:r>
              <a:rPr lang="en-GB" sz="3400" dirty="0">
                <a:solidFill>
                  <a:srgbClr val="FFFFFF"/>
                </a:solidFill>
                <a:latin typeface="Arial" panose="020B0604020202020204" pitchFamily="34" charset="0"/>
                <a:cs typeface="Arial" panose="020B0604020202020204" pitchFamily="34" charset="0"/>
              </a:rPr>
              <a:t>          Covid-19: action plan for adult social care</a:t>
            </a:r>
            <a:br>
              <a:rPr lang="en-GB" sz="3400" dirty="0">
                <a:solidFill>
                  <a:srgbClr val="FFFFFF"/>
                </a:solidFill>
                <a:latin typeface="Arial" panose="020B0604020202020204" pitchFamily="34" charset="0"/>
                <a:cs typeface="Arial" panose="020B0604020202020204" pitchFamily="34" charset="0"/>
              </a:rPr>
            </a:br>
            <a:r>
              <a:rPr lang="en-GB" sz="3400" dirty="0">
                <a:solidFill>
                  <a:srgbClr val="FFFFFF"/>
                </a:solidFill>
                <a:latin typeface="Arial" panose="020B0604020202020204" pitchFamily="34" charset="0"/>
                <a:cs typeface="Arial" panose="020B0604020202020204" pitchFamily="34" charset="0"/>
              </a:rPr>
              <a:t>               Impact and Limitations on elderly</a:t>
            </a:r>
          </a:p>
        </p:txBody>
      </p:sp>
      <p:sp>
        <p:nvSpPr>
          <p:cNvPr id="3" name="Content Placeholder 2">
            <a:extLst>
              <a:ext uri="{FF2B5EF4-FFF2-40B4-BE49-F238E27FC236}">
                <a16:creationId xmlns:a16="http://schemas.microsoft.com/office/drawing/2014/main" id="{D1DAEB9E-F2D0-4994-A87E-49ECD54A285D}"/>
              </a:ext>
            </a:extLst>
          </p:cNvPr>
          <p:cNvSpPr>
            <a:spLocks noGrp="1"/>
          </p:cNvSpPr>
          <p:nvPr>
            <p:ph idx="1"/>
          </p:nvPr>
        </p:nvSpPr>
        <p:spPr>
          <a:xfrm>
            <a:off x="1367624" y="2490436"/>
            <a:ext cx="9708995" cy="3567173"/>
          </a:xfrm>
        </p:spPr>
        <p:txBody>
          <a:bodyPr anchor="ctr">
            <a:noAutofit/>
          </a:bodyPr>
          <a:lstStyle/>
          <a:p>
            <a:r>
              <a:rPr lang="en-GB" sz="2000" dirty="0">
                <a:latin typeface="Arial" panose="020B0604020202020204" pitchFamily="34" charset="0"/>
                <a:ea typeface="Times New Roman" panose="02020603050405020304" pitchFamily="18" charset="0"/>
                <a:cs typeface="Arial" panose="020B0604020202020204" pitchFamily="34" charset="0"/>
              </a:rPr>
              <a:t>T</a:t>
            </a:r>
            <a:r>
              <a:rPr lang="en-GB" sz="2000" dirty="0">
                <a:effectLst/>
                <a:latin typeface="Arial" panose="020B0604020202020204" pitchFamily="34" charset="0"/>
                <a:ea typeface="Times New Roman" panose="02020603050405020304" pitchFamily="18" charset="0"/>
                <a:cs typeface="Arial" panose="020B0604020202020204" pitchFamily="34" charset="0"/>
              </a:rPr>
              <a:t>his Act is covering the needs and support of elderly and the carers therefore if the legislation is followed, elderly people will be able to receive the support they need and they will be able to continue living in </a:t>
            </a:r>
            <a:r>
              <a:rPr lang="en-GB" sz="2000" dirty="0">
                <a:latin typeface="Arial" panose="020B0604020202020204" pitchFamily="34" charset="0"/>
                <a:ea typeface="Times New Roman" panose="02020603050405020304" pitchFamily="18" charset="0"/>
                <a:cs typeface="Arial" panose="020B0604020202020204" pitchFamily="34" charset="0"/>
              </a:rPr>
              <a:t>safe</a:t>
            </a:r>
            <a:r>
              <a:rPr lang="en-GB" sz="2000" dirty="0">
                <a:effectLst/>
                <a:latin typeface="Arial" panose="020B0604020202020204" pitchFamily="34" charset="0"/>
                <a:ea typeface="Times New Roman" panose="02020603050405020304" pitchFamily="18" charset="0"/>
                <a:cs typeface="Arial" panose="020B0604020202020204" pitchFamily="34" charset="0"/>
              </a:rPr>
              <a:t> manner.</a:t>
            </a:r>
          </a:p>
          <a:p>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p>
            <a:r>
              <a:rPr lang="en-GB" sz="2000" dirty="0">
                <a:latin typeface="Arial" panose="020B0604020202020204" pitchFamily="34" charset="0"/>
                <a:ea typeface="Calibri" panose="020F0502020204030204" pitchFamily="34" charset="0"/>
                <a:cs typeface="Arial" panose="020B0604020202020204" pitchFamily="34" charset="0"/>
              </a:rPr>
              <a:t>Accredited training will be provided to new and existing carers therefore this will have a positive impact on the service users, as they will be able to get physical and emotional support </a:t>
            </a:r>
          </a:p>
          <a:p>
            <a:endParaRPr lang="en-GB" sz="2000" dirty="0">
              <a:latin typeface="Arial" panose="020B0604020202020204" pitchFamily="34" charset="0"/>
              <a:ea typeface="Calibri" panose="020F0502020204030204" pitchFamily="34" charset="0"/>
              <a:cs typeface="Arial" panose="020B0604020202020204" pitchFamily="34" charset="0"/>
            </a:endParaRPr>
          </a:p>
          <a:p>
            <a:r>
              <a:rPr lang="en-GB" sz="2000" dirty="0">
                <a:latin typeface="Arial" panose="020B0604020202020204" pitchFamily="34" charset="0"/>
                <a:ea typeface="Calibri" panose="020F0502020204030204" pitchFamily="34" charset="0"/>
                <a:cs typeface="Arial" panose="020B0604020202020204" pitchFamily="34" charset="0"/>
              </a:rPr>
              <a:t>Government is attracting the workforce by giving them certain benefits such as free DBS Check, free training to improve the staff number</a:t>
            </a:r>
            <a:endParaRPr lang="en-GB" sz="20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                                                                                              </a:t>
            </a:r>
            <a:r>
              <a:rPr lang="en-GB" sz="2000" dirty="0"/>
              <a:t>(Gov UK, 2020).</a:t>
            </a:r>
          </a:p>
        </p:txBody>
      </p:sp>
    </p:spTree>
    <p:extLst>
      <p:ext uri="{BB962C8B-B14F-4D97-AF65-F5344CB8AC3E}">
        <p14:creationId xmlns:p14="http://schemas.microsoft.com/office/powerpoint/2010/main" val="12578231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3975889A-05BE-4763-A9EC-D0788C70FF6E}"/>
              </a:ext>
            </a:extLst>
          </p:cNvPr>
          <p:cNvSpPr>
            <a:spLocks noGrp="1"/>
          </p:cNvSpPr>
          <p:nvPr>
            <p:ph type="title"/>
          </p:nvPr>
        </p:nvSpPr>
        <p:spPr>
          <a:xfrm>
            <a:off x="958506" y="800392"/>
            <a:ext cx="10264697" cy="1212102"/>
          </a:xfrm>
        </p:spPr>
        <p:txBody>
          <a:bodyPr>
            <a:normAutofit/>
          </a:bodyPr>
          <a:lstStyle/>
          <a:p>
            <a:r>
              <a:rPr lang="en-GB" sz="3100" dirty="0">
                <a:solidFill>
                  <a:srgbClr val="FFFFFF"/>
                </a:solidFill>
              </a:rPr>
              <a:t>                </a:t>
            </a:r>
            <a:r>
              <a:rPr lang="en-GB" sz="3100" b="1" dirty="0">
                <a:solidFill>
                  <a:srgbClr val="FFFFFF"/>
                </a:solidFill>
                <a:effectLst/>
                <a:latin typeface="Arial" panose="020B0604020202020204" pitchFamily="34" charset="0"/>
                <a:ea typeface="Calibri" panose="020F0502020204030204" pitchFamily="34" charset="0"/>
                <a:cs typeface="Arial" panose="020B0604020202020204" pitchFamily="34" charset="0"/>
              </a:rPr>
              <a:t>Covid</a:t>
            </a:r>
            <a:r>
              <a:rPr lang="en-GB" sz="3100" b="1" dirty="0">
                <a:solidFill>
                  <a:srgbClr val="FFFFFF"/>
                </a:solidFill>
                <a:latin typeface="Arial" panose="020B0604020202020204" pitchFamily="34" charset="0"/>
                <a:ea typeface="Calibri" panose="020F0502020204030204" pitchFamily="34" charset="0"/>
                <a:cs typeface="Arial" panose="020B0604020202020204" pitchFamily="34" charset="0"/>
              </a:rPr>
              <a:t>-</a:t>
            </a:r>
            <a:r>
              <a:rPr lang="en-GB" sz="3100" b="1" dirty="0">
                <a:solidFill>
                  <a:srgbClr val="FFFFFF"/>
                </a:solidFill>
                <a:effectLst/>
                <a:latin typeface="Arial" panose="020B0604020202020204" pitchFamily="34" charset="0"/>
                <a:ea typeface="Calibri" panose="020F0502020204030204" pitchFamily="34" charset="0"/>
                <a:cs typeface="Arial" panose="020B0604020202020204" pitchFamily="34" charset="0"/>
              </a:rPr>
              <a:t>19: action plan for adult social care</a:t>
            </a:r>
            <a:br>
              <a:rPr lang="en-GB" sz="3100" dirty="0">
                <a:solidFill>
                  <a:srgbClr val="FFFFFF"/>
                </a:solidFill>
                <a:effectLst/>
                <a:latin typeface="Arial" panose="020B0604020202020204" pitchFamily="34" charset="0"/>
                <a:ea typeface="Calibri" panose="020F0502020204030204" pitchFamily="34" charset="0"/>
                <a:cs typeface="Arial" panose="020B0604020202020204" pitchFamily="34" charset="0"/>
              </a:rPr>
            </a:br>
            <a:endParaRPr lang="en-GB" sz="3100" dirty="0">
              <a:solidFill>
                <a:srgbClr val="FFFF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6D9491D-B548-4783-BB89-5E7E11F3561E}"/>
              </a:ext>
            </a:extLst>
          </p:cNvPr>
          <p:cNvSpPr>
            <a:spLocks noGrp="1"/>
          </p:cNvSpPr>
          <p:nvPr>
            <p:ph idx="1"/>
          </p:nvPr>
        </p:nvSpPr>
        <p:spPr>
          <a:xfrm>
            <a:off x="1367624" y="2490436"/>
            <a:ext cx="9708995" cy="4367564"/>
          </a:xfrm>
        </p:spPr>
        <p:txBody>
          <a:bodyPr anchor="ctr">
            <a:normAutofit fontScale="92500" lnSpcReduction="10000"/>
          </a:bodyPr>
          <a:lstStyle/>
          <a:p>
            <a:endParaRPr lang="en-GB" sz="1700" dirty="0">
              <a:effectLst/>
              <a:latin typeface="Arial" panose="020B0604020202020204" pitchFamily="34" charset="0"/>
              <a:ea typeface="Times New Roman" panose="02020603050405020304" pitchFamily="18" charset="0"/>
              <a:cs typeface="Arial" panose="020B0604020202020204" pitchFamily="34" charset="0"/>
            </a:endParaRPr>
          </a:p>
          <a:p>
            <a:endParaRPr lang="en-GB" sz="1700" dirty="0">
              <a:effectLst/>
              <a:latin typeface="Arial" panose="020B0604020202020204" pitchFamily="34" charset="0"/>
              <a:ea typeface="Times New Roman" panose="02020603050405020304" pitchFamily="18" charset="0"/>
              <a:cs typeface="Arial" panose="020B0604020202020204" pitchFamily="34" charset="0"/>
            </a:endParaRPr>
          </a:p>
          <a:p>
            <a:r>
              <a:rPr lang="en-GB" sz="2400" dirty="0">
                <a:effectLst/>
                <a:latin typeface="Arial" panose="020B0604020202020204" pitchFamily="34" charset="0"/>
                <a:ea typeface="Times New Roman" panose="02020603050405020304" pitchFamily="18" charset="0"/>
                <a:cs typeface="Arial" panose="020B0604020202020204" pitchFamily="34" charset="0"/>
              </a:rPr>
              <a:t>Social impact-restrictions of visiting under social distancing measure, service users that live in nursing home will not be able to see their families and friends this means that their  relationships will be affected (Armitage and </a:t>
            </a:r>
            <a:r>
              <a:rPr lang="en-GB" sz="2400" dirty="0" err="1">
                <a:effectLst/>
                <a:latin typeface="Arial" panose="020B0604020202020204" pitchFamily="34" charset="0"/>
                <a:ea typeface="Times New Roman" panose="02020603050405020304" pitchFamily="18" charset="0"/>
                <a:cs typeface="Arial" panose="020B0604020202020204" pitchFamily="34" charset="0"/>
              </a:rPr>
              <a:t>Nellums</a:t>
            </a:r>
            <a:r>
              <a:rPr lang="en-GB" sz="2400" dirty="0">
                <a:effectLst/>
                <a:latin typeface="Arial" panose="020B0604020202020204" pitchFamily="34" charset="0"/>
                <a:ea typeface="Times New Roman" panose="02020603050405020304" pitchFamily="18" charset="0"/>
                <a:cs typeface="Arial" panose="020B0604020202020204" pitchFamily="34" charset="0"/>
              </a:rPr>
              <a:t>, 2020). Also, the</a:t>
            </a:r>
            <a:r>
              <a:rPr lang="en-GB" sz="2400" dirty="0">
                <a:latin typeface="Arial" panose="020B0604020202020204" pitchFamily="34" charset="0"/>
                <a:ea typeface="Times New Roman" panose="02020603050405020304" pitchFamily="18" charset="0"/>
                <a:cs typeface="Arial" panose="020B0604020202020204" pitchFamily="34" charset="0"/>
              </a:rPr>
              <a:t> risk of abuse and neglect is increasing (Gardner, States and Bagley, 2020).</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Emotional impact: not being able to have a social life, can have negative impact on the service users mental health and affect them emotionally making them vulnerable, exposed to anxiety, depression and loneliness ( Santini et al. 2020).</a:t>
            </a:r>
          </a:p>
        </p:txBody>
      </p:sp>
    </p:spTree>
    <p:extLst>
      <p:ext uri="{BB962C8B-B14F-4D97-AF65-F5344CB8AC3E}">
        <p14:creationId xmlns:p14="http://schemas.microsoft.com/office/powerpoint/2010/main" val="15206485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77249D6-FA99-4B41-9CB9-AA142CFBB09D}"/>
              </a:ext>
            </a:extLst>
          </p:cNvPr>
          <p:cNvSpPr>
            <a:spLocks noGrp="1"/>
          </p:cNvSpPr>
          <p:nvPr>
            <p:ph type="title"/>
          </p:nvPr>
        </p:nvSpPr>
        <p:spPr>
          <a:xfrm>
            <a:off x="958506" y="800392"/>
            <a:ext cx="10264697" cy="1212102"/>
          </a:xfrm>
        </p:spPr>
        <p:txBody>
          <a:bodyPr>
            <a:normAutofit/>
          </a:bodyPr>
          <a:lstStyle/>
          <a:p>
            <a:r>
              <a:rPr lang="en-GB" sz="4000" dirty="0">
                <a:solidFill>
                  <a:srgbClr val="FFFFFF"/>
                </a:solidFill>
                <a:latin typeface="Arial" panose="020B0604020202020204" pitchFamily="34" charset="0"/>
                <a:cs typeface="Arial" panose="020B0604020202020204" pitchFamily="34" charset="0"/>
              </a:rPr>
              <a:t>                      Recommendations</a:t>
            </a:r>
            <a:br>
              <a:rPr lang="en-GB" sz="4000" dirty="0">
                <a:solidFill>
                  <a:srgbClr val="FFFFFF"/>
                </a:solidFill>
                <a:latin typeface="Arial" panose="020B0604020202020204" pitchFamily="34" charset="0"/>
                <a:cs typeface="Arial" panose="020B0604020202020204" pitchFamily="34" charset="0"/>
              </a:rPr>
            </a:br>
            <a:endParaRPr lang="en-GB" sz="4000" dirty="0">
              <a:solidFill>
                <a:srgbClr val="FFFF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D8C8F68-42BD-4147-9EA3-86E322169B31}"/>
              </a:ext>
            </a:extLst>
          </p:cNvPr>
          <p:cNvSpPr>
            <a:spLocks noGrp="1"/>
          </p:cNvSpPr>
          <p:nvPr>
            <p:ph idx="1"/>
          </p:nvPr>
        </p:nvSpPr>
        <p:spPr>
          <a:xfrm>
            <a:off x="1367624" y="2812887"/>
            <a:ext cx="9708995" cy="3244722"/>
          </a:xfrm>
        </p:spPr>
        <p:txBody>
          <a:bodyPr anchor="ctr">
            <a:noAutofit/>
          </a:bodyPr>
          <a:lstStyle/>
          <a:p>
            <a:r>
              <a:rPr lang="en-GB" sz="2000" dirty="0">
                <a:latin typeface="Arial" panose="020B0604020202020204" pitchFamily="34" charset="0"/>
                <a:cs typeface="Arial" panose="020B0604020202020204" pitchFamily="34" charset="0"/>
              </a:rPr>
              <a:t>To help elderly people maintaining social life and to reduce the emotional impact that coronavirus has on them, the care providers should make it possible for them to meet family and friends within the Government guidance. This can be done by allowing service users to meet their loved ones in open space, for example the garden of the residential home, wearing masks and maintaining safe distance</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Another suggestion is involving  testing facilities in care homes</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Promoting physical activities and social well being should be done by increasing home-based opportunities and access to online leisure services (Son et al.2020).</a:t>
            </a:r>
          </a:p>
          <a:p>
            <a:r>
              <a:rPr lang="en-GB" sz="2000" dirty="0">
                <a:latin typeface="Arial" panose="020B0604020202020204" pitchFamily="34" charset="0"/>
                <a:cs typeface="Arial" panose="020B0604020202020204" pitchFamily="34" charset="0"/>
              </a:rPr>
              <a:t>To prevent abuse and neglect of service users or residents, supervision of premises and nursing homes should be a priority (Gardner, States and Bagley,2020).</a:t>
            </a:r>
            <a:endParaRPr lang="en-GB" sz="2000" dirty="0"/>
          </a:p>
        </p:txBody>
      </p:sp>
    </p:spTree>
    <p:extLst>
      <p:ext uri="{BB962C8B-B14F-4D97-AF65-F5344CB8AC3E}">
        <p14:creationId xmlns:p14="http://schemas.microsoft.com/office/powerpoint/2010/main" val="20614143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77A1A48-8CC4-4AB8-90D3-9C02F225FCF8}"/>
              </a:ext>
            </a:extLst>
          </p:cNvPr>
          <p:cNvSpPr>
            <a:spLocks noGrp="1"/>
          </p:cNvSpPr>
          <p:nvPr>
            <p:ph type="title"/>
          </p:nvPr>
        </p:nvSpPr>
        <p:spPr>
          <a:xfrm>
            <a:off x="524741" y="620392"/>
            <a:ext cx="3808268" cy="5504688"/>
          </a:xfrm>
        </p:spPr>
        <p:txBody>
          <a:bodyPr>
            <a:normAutofit/>
          </a:bodyPr>
          <a:lstStyle/>
          <a:p>
            <a:pPr marL="228600" lvl="0" indent="-228600">
              <a:spcBef>
                <a:spcPts val="1000"/>
              </a:spcBef>
            </a:pPr>
            <a:r>
              <a:rPr lang="en-GB" sz="6000" b="1">
                <a:solidFill>
                  <a:schemeClr val="bg1"/>
                </a:solidFill>
                <a:latin typeface="Arial" panose="020B0604020202020204" pitchFamily="34" charset="0"/>
                <a:ea typeface="+mn-ea"/>
                <a:cs typeface="Arial" panose="020B0604020202020204" pitchFamily="34" charset="0"/>
              </a:rPr>
              <a:t>            Agencies of public health</a:t>
            </a:r>
            <a:br>
              <a:rPr lang="en-GB" sz="6000" b="1">
                <a:solidFill>
                  <a:schemeClr val="bg1"/>
                </a:solidFill>
                <a:latin typeface="Calibri" panose="020F0502020204030204"/>
                <a:ea typeface="+mn-ea"/>
                <a:cs typeface="+mn-cs"/>
              </a:rPr>
            </a:br>
            <a:endParaRPr lang="en-GB" sz="6000">
              <a:solidFill>
                <a:schemeClr val="bg1"/>
              </a:solidFill>
            </a:endParaRPr>
          </a:p>
        </p:txBody>
      </p:sp>
      <p:graphicFrame>
        <p:nvGraphicFramePr>
          <p:cNvPr id="20" name="Subtitle 2">
            <a:extLst>
              <a:ext uri="{FF2B5EF4-FFF2-40B4-BE49-F238E27FC236}">
                <a16:creationId xmlns:a16="http://schemas.microsoft.com/office/drawing/2014/main" id="{BF733B38-FA74-44DE-89BC-90678068F46C}"/>
              </a:ext>
            </a:extLst>
          </p:cNvPr>
          <p:cNvGraphicFramePr>
            <a:graphicFrameLocks noGrp="1"/>
          </p:cNvGraphicFramePr>
          <p:nvPr>
            <p:ph idx="1"/>
            <p:extLst>
              <p:ext uri="{D42A27DB-BD31-4B8C-83A1-F6EECF244321}">
                <p14:modId xmlns:p14="http://schemas.microsoft.com/office/powerpoint/2010/main" val="1304610795"/>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932553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E5E11DB7-1A9E-4EC2-8012-75228A7DAF8A}"/>
              </a:ext>
            </a:extLst>
          </p:cNvPr>
          <p:cNvSpPr txBox="1"/>
          <p:nvPr/>
        </p:nvSpPr>
        <p:spPr>
          <a:xfrm>
            <a:off x="1040524" y="800392"/>
            <a:ext cx="10182679" cy="1212102"/>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kern="1200" dirty="0">
                <a:solidFill>
                  <a:srgbClr val="FFFFFF"/>
                </a:solidFill>
                <a:latin typeface="+mj-lt"/>
                <a:ea typeface="+mj-ea"/>
                <a:cs typeface="+mj-cs"/>
              </a:rPr>
              <a:t>               </a:t>
            </a:r>
            <a:r>
              <a:rPr lang="en-US" sz="4000" kern="1200" dirty="0">
                <a:solidFill>
                  <a:srgbClr val="FFFFFF"/>
                </a:solidFill>
                <a:latin typeface="Arial" panose="020B0604020202020204" pitchFamily="34" charset="0"/>
                <a:ea typeface="+mj-ea"/>
                <a:cs typeface="Arial" panose="020B0604020202020204" pitchFamily="34" charset="0"/>
              </a:rPr>
              <a:t>World Health </a:t>
            </a:r>
            <a:r>
              <a:rPr lang="en-GB" sz="4000" dirty="0">
                <a:solidFill>
                  <a:srgbClr val="FFFFFF"/>
                </a:solidFill>
                <a:latin typeface="Arial" panose="020B0604020202020204" pitchFamily="34" charset="0"/>
                <a:ea typeface="+mj-ea"/>
                <a:cs typeface="Arial" panose="020B0604020202020204" pitchFamily="34" charset="0"/>
              </a:rPr>
              <a:t>Organisation</a:t>
            </a:r>
            <a:r>
              <a:rPr lang="en-US" sz="4000" kern="1200" dirty="0">
                <a:solidFill>
                  <a:srgbClr val="FFFFFF"/>
                </a:solidFill>
                <a:latin typeface="Arial" panose="020B0604020202020204" pitchFamily="34" charset="0"/>
                <a:ea typeface="+mj-ea"/>
                <a:cs typeface="Arial" panose="020B0604020202020204" pitchFamily="34" charset="0"/>
              </a:rPr>
              <a:t> (WHO</a:t>
            </a:r>
            <a:r>
              <a:rPr lang="en-US" sz="4000" b="1" kern="1200" dirty="0">
                <a:solidFill>
                  <a:srgbClr val="FFFFFF"/>
                </a:solidFill>
                <a:latin typeface="+mj-lt"/>
                <a:ea typeface="+mj-ea"/>
                <a:cs typeface="+mj-cs"/>
              </a:rPr>
              <a:t>) </a:t>
            </a:r>
          </a:p>
        </p:txBody>
      </p:sp>
      <p:sp>
        <p:nvSpPr>
          <p:cNvPr id="3" name="Content Placeholder 2"/>
          <p:cNvSpPr>
            <a:spLocks noGrp="1"/>
          </p:cNvSpPr>
          <p:nvPr>
            <p:ph idx="1"/>
          </p:nvPr>
        </p:nvSpPr>
        <p:spPr>
          <a:xfrm>
            <a:off x="1367624" y="2490436"/>
            <a:ext cx="9708995" cy="3567173"/>
          </a:xfrm>
        </p:spPr>
        <p:txBody>
          <a:bodyPr vert="horz" lIns="91440" tIns="45720" rIns="91440" bIns="45720" rtlCol="0" anchor="ctr">
            <a:normAutofit/>
          </a:bodyPr>
          <a:lstStyle/>
          <a:p>
            <a:r>
              <a:rPr lang="en-US" dirty="0">
                <a:latin typeface="Arial" panose="020B0604020202020204" pitchFamily="34" charset="0"/>
                <a:cs typeface="Arial" panose="020B0604020202020204" pitchFamily="34" charset="0"/>
              </a:rPr>
              <a:t>WHO focuses on health issues globally and are a part of the united nations.</a:t>
            </a:r>
          </a:p>
          <a:p>
            <a:r>
              <a:rPr lang="en-US" dirty="0">
                <a:latin typeface="Arial" panose="020B0604020202020204" pitchFamily="34" charset="0"/>
                <a:cs typeface="Arial" panose="020B0604020202020204" pitchFamily="34" charset="0"/>
              </a:rPr>
              <a:t>WHO have over 60 years of experience dealing with and trying to improve issues regarding various diseases and issues such as childhood immunizations, the eradication of smallpox, maternal morbidity rates, the eradication of polio, AIDS and also family planning (WHO, 2020e). </a:t>
            </a:r>
          </a:p>
          <a:p>
            <a:endParaRPr lang="en-US" dirty="0">
              <a:latin typeface="Arial" panose="020B0604020202020204" pitchFamily="34" charset="0"/>
              <a:cs typeface="Arial" panose="020B0604020202020204" pitchFamily="34" charset="0"/>
            </a:endParaRPr>
          </a:p>
          <a:p>
            <a:pPr marL="0"/>
            <a:endParaRPr lang="en-US" sz="2400" dirty="0"/>
          </a:p>
        </p:txBody>
      </p:sp>
    </p:spTree>
    <p:extLst>
      <p:ext uri="{BB962C8B-B14F-4D97-AF65-F5344CB8AC3E}">
        <p14:creationId xmlns:p14="http://schemas.microsoft.com/office/powerpoint/2010/main" val="31370864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8E429AAE-E698-4327-BE12-9FD41D064981}"/>
              </a:ext>
            </a:extLst>
          </p:cNvPr>
          <p:cNvSpPr txBox="1"/>
          <p:nvPr/>
        </p:nvSpPr>
        <p:spPr>
          <a:xfrm>
            <a:off x="958506" y="800392"/>
            <a:ext cx="10264697" cy="1212102"/>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kern="1200" dirty="0">
                <a:solidFill>
                  <a:srgbClr val="FFFFFF"/>
                </a:solidFill>
                <a:latin typeface="Arial" panose="020B0604020202020204" pitchFamily="34" charset="0"/>
                <a:ea typeface="+mj-ea"/>
                <a:cs typeface="Arial" panose="020B0604020202020204" pitchFamily="34" charset="0"/>
              </a:rPr>
              <a:t> Who aims to respond to pandemic of COVID-19 </a:t>
            </a:r>
          </a:p>
        </p:txBody>
      </p:sp>
      <p:sp>
        <p:nvSpPr>
          <p:cNvPr id="3" name="Content Placeholder 2"/>
          <p:cNvSpPr>
            <a:spLocks noGrp="1"/>
          </p:cNvSpPr>
          <p:nvPr>
            <p:ph idx="1"/>
          </p:nvPr>
        </p:nvSpPr>
        <p:spPr>
          <a:xfrm>
            <a:off x="1367624" y="2490436"/>
            <a:ext cx="9708995" cy="3567173"/>
          </a:xfrm>
        </p:spPr>
        <p:txBody>
          <a:bodyPr vert="horz" lIns="91440" tIns="45720" rIns="91440" bIns="45720" rtlCol="0" anchor="ctr">
            <a:normAutofit/>
          </a:bodyPr>
          <a:lstStyle/>
          <a:p>
            <a:pPr marL="0" fontAlgn="base"/>
            <a:r>
              <a:rPr lang="en-US" sz="2200" dirty="0">
                <a:latin typeface="Arial" panose="020B0604020202020204" pitchFamily="34" charset="0"/>
                <a:cs typeface="Arial" panose="020B0604020202020204" pitchFamily="34" charset="0"/>
              </a:rPr>
              <a:t>Health Cluster teams and partners are responding to the COVID-19 pandemic worldwide within the framework of the Global Humanitarian Response Plan, towards the following strategic priorities:</a:t>
            </a:r>
          </a:p>
          <a:p>
            <a:pPr fontAlgn="base"/>
            <a:r>
              <a:rPr lang="en-US" sz="2200" dirty="0">
                <a:latin typeface="Arial" panose="020B0604020202020204" pitchFamily="34" charset="0"/>
                <a:cs typeface="Arial" panose="020B0604020202020204" pitchFamily="34" charset="0"/>
              </a:rPr>
              <a:t>Contain the spread of the COVID-19 pandemic and decrease morbidity and mortality.</a:t>
            </a:r>
          </a:p>
          <a:p>
            <a:pPr fontAlgn="base"/>
            <a:r>
              <a:rPr lang="en-US" sz="2200" dirty="0">
                <a:latin typeface="Arial" panose="020B0604020202020204" pitchFamily="34" charset="0"/>
                <a:cs typeface="Arial" panose="020B0604020202020204" pitchFamily="34" charset="0"/>
              </a:rPr>
              <a:t>Decrease the deterioration of human assets and rights, social cohesion and livelihoods.</a:t>
            </a:r>
          </a:p>
          <a:p>
            <a:pPr fontAlgn="base"/>
            <a:r>
              <a:rPr lang="en-US" sz="2200" dirty="0">
                <a:latin typeface="Arial" panose="020B0604020202020204" pitchFamily="34" charset="0"/>
                <a:cs typeface="Arial" panose="020B0604020202020204" pitchFamily="34" charset="0"/>
              </a:rPr>
              <a:t>Protect, assist and advocate for refugees, internally displaced people, migrants and host communities particularly vulnerable to the pandemic (WHO, 2020f)</a:t>
            </a:r>
          </a:p>
          <a:p>
            <a:endParaRPr lang="en-US" sz="2200" dirty="0"/>
          </a:p>
        </p:txBody>
      </p:sp>
    </p:spTree>
    <p:extLst>
      <p:ext uri="{BB962C8B-B14F-4D97-AF65-F5344CB8AC3E}">
        <p14:creationId xmlns:p14="http://schemas.microsoft.com/office/powerpoint/2010/main" val="8535947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Rectangle 33">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 name="Title 3">
            <a:extLst>
              <a:ext uri="{FF2B5EF4-FFF2-40B4-BE49-F238E27FC236}">
                <a16:creationId xmlns:a16="http://schemas.microsoft.com/office/drawing/2014/main" id="{1C57E01B-89B3-4B9D-B1FE-B9D7D9768F6B}"/>
              </a:ext>
            </a:extLst>
          </p:cNvPr>
          <p:cNvSpPr>
            <a:spLocks noGrp="1"/>
          </p:cNvSpPr>
          <p:nvPr>
            <p:ph type="title"/>
          </p:nvPr>
        </p:nvSpPr>
        <p:spPr>
          <a:xfrm>
            <a:off x="958506" y="800392"/>
            <a:ext cx="10264697" cy="1212102"/>
          </a:xfrm>
        </p:spPr>
        <p:txBody>
          <a:bodyPr>
            <a:normAutofit/>
          </a:bodyPr>
          <a:lstStyle/>
          <a:p>
            <a:pPr lvl="0" fontAlgn="base">
              <a:spcBef>
                <a:spcPts val="0"/>
              </a:spcBef>
            </a:pPr>
            <a:r>
              <a:rPr lang="en-GB" sz="4000" b="1" dirty="0">
                <a:solidFill>
                  <a:srgbClr val="FFFFFF"/>
                </a:solidFill>
                <a:latin typeface="Arial" panose="020B0604020202020204" pitchFamily="34" charset="0"/>
                <a:ea typeface="+mn-ea"/>
                <a:cs typeface="Arial" panose="020B0604020202020204" pitchFamily="34" charset="0"/>
              </a:rPr>
              <a:t>           </a:t>
            </a:r>
            <a:r>
              <a:rPr lang="en-GB" sz="4000" dirty="0">
                <a:solidFill>
                  <a:srgbClr val="FFFFFF"/>
                </a:solidFill>
                <a:latin typeface="Arial" panose="020B0604020202020204" pitchFamily="34" charset="0"/>
                <a:ea typeface="+mn-ea"/>
                <a:cs typeface="Arial" panose="020B0604020202020204" pitchFamily="34" charset="0"/>
              </a:rPr>
              <a:t>How the aims will be achieved</a:t>
            </a:r>
            <a:br>
              <a:rPr lang="en-GB" sz="4000" b="1" dirty="0">
                <a:solidFill>
                  <a:srgbClr val="FFFFFF"/>
                </a:solidFill>
                <a:latin typeface="Arial" panose="020B0604020202020204" pitchFamily="34" charset="0"/>
                <a:ea typeface="+mn-ea"/>
                <a:cs typeface="Arial" panose="020B0604020202020204" pitchFamily="34" charset="0"/>
              </a:rPr>
            </a:br>
            <a:endParaRPr lang="en-GB" sz="4000" dirty="0">
              <a:solidFill>
                <a:srgbClr val="FFFFFF"/>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67624" y="2177170"/>
            <a:ext cx="9708995" cy="4680830"/>
          </a:xfrm>
        </p:spPr>
        <p:txBody>
          <a:bodyPr anchor="ctr">
            <a:normAutofit fontScale="92500" lnSpcReduction="10000"/>
          </a:bodyPr>
          <a:lstStyle/>
          <a:p>
            <a:pPr fontAlgn="base"/>
            <a:r>
              <a:rPr lang="en-GB" sz="2200" dirty="0">
                <a:latin typeface="Arial" panose="020B0604020202020204" pitchFamily="34" charset="0"/>
                <a:cs typeface="Arial" panose="020B0604020202020204" pitchFamily="34" charset="0"/>
              </a:rPr>
              <a:t>Coordinates with national authorities, partners and international actors to implement COVID-19 response actions targeting the most vulnerable people and hard-to-reach communities;</a:t>
            </a:r>
          </a:p>
          <a:p>
            <a:pPr fontAlgn="base"/>
            <a:r>
              <a:rPr lang="en-GB" sz="2200" dirty="0">
                <a:latin typeface="Arial" panose="020B0604020202020204" pitchFamily="34" charset="0"/>
                <a:cs typeface="Arial" panose="020B0604020202020204" pitchFamily="34" charset="0"/>
              </a:rPr>
              <a:t>Raises public awareness on COVID-19 risks and mitigation measures to protect communities and health workers;</a:t>
            </a:r>
          </a:p>
          <a:p>
            <a:pPr fontAlgn="base"/>
            <a:r>
              <a:rPr lang="en-GB" sz="2200" dirty="0">
                <a:latin typeface="Arial" panose="020B0604020202020204" pitchFamily="34" charset="0"/>
                <a:cs typeface="Arial" panose="020B0604020202020204" pitchFamily="34" charset="0"/>
              </a:rPr>
              <a:t>Promotes global guidance on COVID-19 and supports its operational adaptation for low-capacity &amp; humanitarian settings;</a:t>
            </a:r>
          </a:p>
          <a:p>
            <a:pPr fontAlgn="base"/>
            <a:r>
              <a:rPr lang="en-GB" sz="2200" dirty="0">
                <a:latin typeface="Arial" panose="020B0604020202020204" pitchFamily="34" charset="0"/>
                <a:cs typeface="Arial" panose="020B0604020202020204" pitchFamily="34" charset="0"/>
              </a:rPr>
              <a:t>Maintains access to other essential health services by adapting service delivery approaches, providing essential supplies and training health workers and national/local partners;</a:t>
            </a:r>
          </a:p>
          <a:p>
            <a:pPr fontAlgn="base"/>
            <a:r>
              <a:rPr lang="en-GB" sz="2200" dirty="0">
                <a:latin typeface="Arial" panose="020B0604020202020204" pitchFamily="34" charset="0"/>
                <a:cs typeface="Arial" panose="020B0604020202020204" pitchFamily="34" charset="0"/>
              </a:rPr>
              <a:t>Supports the development of a multi-sectoral response to COVID-19, supporting other Health Clusters and Sectors to mainstream public health measures in their response;</a:t>
            </a:r>
          </a:p>
          <a:p>
            <a:pPr fontAlgn="base"/>
            <a:r>
              <a:rPr lang="en-GB" sz="2200" dirty="0">
                <a:latin typeface="Arial" panose="020B0604020202020204" pitchFamily="34" charset="0"/>
                <a:cs typeface="Arial" panose="020B0604020202020204" pitchFamily="34" charset="0"/>
              </a:rPr>
              <a:t>Captures operational practice and learning to inform the evolving COVID-19 response (WHO, 2020g)</a:t>
            </a:r>
          </a:p>
          <a:p>
            <a:pPr marL="0" indent="0">
              <a:buNone/>
            </a:pPr>
            <a:endParaRPr lang="en-GB" sz="1700" dirty="0"/>
          </a:p>
        </p:txBody>
      </p:sp>
    </p:spTree>
    <p:extLst>
      <p:ext uri="{BB962C8B-B14F-4D97-AF65-F5344CB8AC3E}">
        <p14:creationId xmlns:p14="http://schemas.microsoft.com/office/powerpoint/2010/main" val="10986993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extBox 1">
            <a:extLst>
              <a:ext uri="{FF2B5EF4-FFF2-40B4-BE49-F238E27FC236}">
                <a16:creationId xmlns:a16="http://schemas.microsoft.com/office/drawing/2014/main" id="{99D64313-205A-46F1-8A81-E8708B50E9F5}"/>
              </a:ext>
            </a:extLst>
          </p:cNvPr>
          <p:cNvSpPr txBox="1"/>
          <p:nvPr/>
        </p:nvSpPr>
        <p:spPr>
          <a:xfrm>
            <a:off x="958506" y="800392"/>
            <a:ext cx="10264697" cy="1212102"/>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kern="1200" dirty="0">
                <a:solidFill>
                  <a:srgbClr val="FFFFFF"/>
                </a:solidFill>
                <a:latin typeface="Arial" panose="020B0604020202020204" pitchFamily="34" charset="0"/>
                <a:ea typeface="+mj-ea"/>
                <a:cs typeface="Arial" panose="020B0604020202020204" pitchFamily="34" charset="0"/>
              </a:rPr>
              <a:t> How WHO helped the Elderly during the   Pandemic </a:t>
            </a:r>
          </a:p>
        </p:txBody>
      </p:sp>
      <p:sp>
        <p:nvSpPr>
          <p:cNvPr id="3" name="Content Placeholder 2">
            <a:extLst>
              <a:ext uri="{FF2B5EF4-FFF2-40B4-BE49-F238E27FC236}">
                <a16:creationId xmlns:a16="http://schemas.microsoft.com/office/drawing/2014/main" id="{5178398D-5563-4FF7-A559-D4E45562DC6B}"/>
              </a:ext>
            </a:extLst>
          </p:cNvPr>
          <p:cNvSpPr>
            <a:spLocks noGrp="1"/>
          </p:cNvSpPr>
          <p:nvPr>
            <p:ph idx="1"/>
          </p:nvPr>
        </p:nvSpPr>
        <p:spPr>
          <a:xfrm>
            <a:off x="1119322" y="2177170"/>
            <a:ext cx="9957297" cy="4680830"/>
          </a:xfrm>
        </p:spPr>
        <p:txBody>
          <a:bodyPr vert="horz" lIns="91440" tIns="45720" rIns="91440" bIns="45720" rtlCol="0" anchor="ctr">
            <a:normAutofit lnSpcReduction="10000"/>
          </a:bodyPr>
          <a:lstStyle/>
          <a:p>
            <a:pPr marL="0"/>
            <a:r>
              <a:rPr lang="en-US" sz="2400" dirty="0">
                <a:latin typeface="Arial" panose="020B0604020202020204" pitchFamily="34" charset="0"/>
                <a:cs typeface="Arial" panose="020B0604020202020204" pitchFamily="34" charset="0"/>
              </a:rPr>
              <a:t>Many guidance's have been published to help the elderly during the pandemic.</a:t>
            </a:r>
          </a:p>
          <a:p>
            <a:r>
              <a:rPr lang="en-US" sz="2400" dirty="0">
                <a:latin typeface="Arial" panose="020B0604020202020204" pitchFamily="34" charset="0"/>
                <a:cs typeface="Arial" panose="020B0604020202020204" pitchFamily="34" charset="0"/>
              </a:rPr>
              <a:t>COVID-19 is changing older people’s daily routines, the care and support they receive, their ability to stay socially connected and how they are perceived. Older people are being challenged by requirements to spend more time at home, lack of physical contact with other family members, friends and colleagues, temporary cessation of employment and other activities; and anxiety and fear of illness and death – their own and others. It is therefore important that we create opportunities to foster healthy ageing during the pandemic.</a:t>
            </a:r>
          </a:p>
          <a:p>
            <a:r>
              <a:rPr lang="en-US" sz="2400" dirty="0">
                <a:latin typeface="Arial" panose="020B0604020202020204" pitchFamily="34" charset="0"/>
                <a:cs typeface="Arial" panose="020B0604020202020204" pitchFamily="34" charset="0"/>
              </a:rPr>
              <a:t>WHO, together with partners, is providing guidance and advice during the COVID-19 pandemic for older people and their households, health- and social care workers and local authorities and community groups. (WHO, 2020h)</a:t>
            </a:r>
          </a:p>
          <a:p>
            <a:endParaRPr lang="en-US" sz="2000" dirty="0"/>
          </a:p>
        </p:txBody>
      </p:sp>
    </p:spTree>
    <p:extLst>
      <p:ext uri="{BB962C8B-B14F-4D97-AF65-F5344CB8AC3E}">
        <p14:creationId xmlns:p14="http://schemas.microsoft.com/office/powerpoint/2010/main" val="9896379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GB" sz="4000" b="1" dirty="0">
                <a:solidFill>
                  <a:srgbClr val="FFFFFF"/>
                </a:solidFill>
              </a:rPr>
              <a:t> </a:t>
            </a:r>
            <a:r>
              <a:rPr lang="en-GB" sz="4000" b="1" dirty="0">
                <a:solidFill>
                  <a:srgbClr val="FFFFFF"/>
                </a:solidFill>
                <a:latin typeface="Arial" panose="020B0604020202020204" pitchFamily="34" charset="0"/>
                <a:cs typeface="Arial" panose="020B0604020202020204" pitchFamily="34" charset="0"/>
              </a:rPr>
              <a:t>Limitations for WHO’s response in Covid-19 </a:t>
            </a:r>
          </a:p>
        </p:txBody>
      </p:sp>
      <p:sp>
        <p:nvSpPr>
          <p:cNvPr id="3" name="Content Placeholder 2"/>
          <p:cNvSpPr>
            <a:spLocks noGrp="1"/>
          </p:cNvSpPr>
          <p:nvPr>
            <p:ph idx="1"/>
          </p:nvPr>
        </p:nvSpPr>
        <p:spPr>
          <a:xfrm>
            <a:off x="1367624" y="2490436"/>
            <a:ext cx="9708995" cy="3567173"/>
          </a:xfrm>
        </p:spPr>
        <p:txBody>
          <a:bodyPr anchor="ctr">
            <a:normAutofit/>
          </a:bodyPr>
          <a:lstStyle/>
          <a:p>
            <a:pPr fontAlgn="base"/>
            <a:r>
              <a:rPr lang="en-GB" sz="2400" dirty="0">
                <a:latin typeface="Arial" panose="020B0604020202020204" pitchFamily="34" charset="0"/>
                <a:cs typeface="Arial" panose="020B0604020202020204" pitchFamily="34" charset="0"/>
              </a:rPr>
              <a:t>Health and Human Services Secretary Alex Azar says the World Health Organization failed in its response to the COVID-19 pandemic – and that it "cost many lives," delivering a sharp criticism of the WHO at the organization's annual meeting.</a:t>
            </a:r>
          </a:p>
          <a:p>
            <a:pPr fontAlgn="base"/>
            <a:r>
              <a:rPr lang="en-GB" sz="2400" dirty="0">
                <a:latin typeface="Arial" panose="020B0604020202020204" pitchFamily="34" charset="0"/>
                <a:cs typeface="Arial" panose="020B0604020202020204" pitchFamily="34" charset="0"/>
              </a:rPr>
              <a:t>"We must be frank about one of the primary reasons this outbreak spun out of control: There was a failure by this organization to obtain the information that the world needed. And that failure cost many lives," Azar said at the World Health Assembly, reiterating President Trump's complaints about the WHO (NPR.org, 2020).</a:t>
            </a:r>
          </a:p>
          <a:p>
            <a:endParaRPr lang="en-GB" sz="2400" dirty="0"/>
          </a:p>
        </p:txBody>
      </p:sp>
    </p:spTree>
    <p:extLst>
      <p:ext uri="{BB962C8B-B14F-4D97-AF65-F5344CB8AC3E}">
        <p14:creationId xmlns:p14="http://schemas.microsoft.com/office/powerpoint/2010/main" val="19406519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Shape 29">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le 3">
            <a:extLst>
              <a:ext uri="{FF2B5EF4-FFF2-40B4-BE49-F238E27FC236}">
                <a16:creationId xmlns:a16="http://schemas.microsoft.com/office/drawing/2014/main" id="{38B52CD7-1D17-41E9-9DD0-6B771D4DA65D}"/>
              </a:ext>
            </a:extLst>
          </p:cNvPr>
          <p:cNvSpPr>
            <a:spLocks noGrp="1"/>
          </p:cNvSpPr>
          <p:nvPr>
            <p:ph type="title"/>
          </p:nvPr>
        </p:nvSpPr>
        <p:spPr>
          <a:xfrm>
            <a:off x="934872" y="982272"/>
            <a:ext cx="3388419" cy="4560970"/>
          </a:xfrm>
        </p:spPr>
        <p:txBody>
          <a:bodyPr>
            <a:normAutofit/>
          </a:bodyPr>
          <a:lstStyle/>
          <a:p>
            <a:r>
              <a:rPr lang="en-GB" sz="4000" b="1" dirty="0">
                <a:solidFill>
                  <a:srgbClr val="FFFFFF"/>
                </a:solidFill>
                <a:latin typeface="Arial" panose="020B0604020202020204" pitchFamily="34" charset="0"/>
                <a:cs typeface="Arial" panose="020B0604020202020204" pitchFamily="34" charset="0"/>
              </a:rPr>
              <a:t>Limitations for WHO’s response in Covid-19 </a:t>
            </a:r>
            <a:endParaRPr lang="en-GB" sz="4000" dirty="0">
              <a:solidFill>
                <a:srgbClr val="FFFFFF"/>
              </a:solidFill>
            </a:endParaRPr>
          </a:p>
        </p:txBody>
      </p:sp>
      <p:sp>
        <p:nvSpPr>
          <p:cNvPr id="32"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p:cNvSpPr>
            <a:spLocks noGrp="1"/>
          </p:cNvSpPr>
          <p:nvPr>
            <p:ph idx="1"/>
          </p:nvPr>
        </p:nvSpPr>
        <p:spPr>
          <a:xfrm>
            <a:off x="5221862" y="1719618"/>
            <a:ext cx="5948831" cy="4334629"/>
          </a:xfrm>
        </p:spPr>
        <p:txBody>
          <a:bodyPr anchor="ctr">
            <a:normAutofit/>
          </a:bodyPr>
          <a:lstStyle/>
          <a:p>
            <a:r>
              <a:rPr lang="en-GB" sz="2400" dirty="0">
                <a:solidFill>
                  <a:srgbClr val="FEFFFF"/>
                </a:solidFill>
                <a:latin typeface="Arial" panose="020B0604020202020204" pitchFamily="34" charset="0"/>
                <a:cs typeface="Arial" panose="020B0604020202020204" pitchFamily="34" charset="0"/>
              </a:rPr>
              <a:t>WHO failed to heed warning signs of a looming pandemic, and that its response, particularly a bungled approach to testing, is a key reason why the infection and death rates are so high, the U.S. leads the world in confirmed infections and deaths from COVID-19 (NPR.org, 2020b)</a:t>
            </a:r>
          </a:p>
        </p:txBody>
      </p:sp>
    </p:spTree>
    <p:extLst>
      <p:ext uri="{BB962C8B-B14F-4D97-AF65-F5344CB8AC3E}">
        <p14:creationId xmlns:p14="http://schemas.microsoft.com/office/powerpoint/2010/main" val="2884653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Shape 13">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99BF3363-0867-425B-B959-A2375A2C06AE}"/>
              </a:ext>
            </a:extLst>
          </p:cNvPr>
          <p:cNvSpPr txBox="1"/>
          <p:nvPr/>
        </p:nvSpPr>
        <p:spPr>
          <a:xfrm>
            <a:off x="934872" y="982272"/>
            <a:ext cx="3388419" cy="456097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kern="1200">
                <a:solidFill>
                  <a:srgbClr val="FFFFFF"/>
                </a:solidFill>
                <a:latin typeface="+mj-lt"/>
                <a:ea typeface="+mj-ea"/>
                <a:cs typeface="+mj-cs"/>
              </a:rPr>
              <a:t>Public Health England (PHE)</a:t>
            </a:r>
          </a:p>
        </p:txBody>
      </p:sp>
      <p:sp>
        <p:nvSpPr>
          <p:cNvPr id="16"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p:cNvSpPr>
            <a:spLocks noGrp="1"/>
          </p:cNvSpPr>
          <p:nvPr>
            <p:ph idx="1"/>
          </p:nvPr>
        </p:nvSpPr>
        <p:spPr>
          <a:xfrm>
            <a:off x="5221862" y="1719618"/>
            <a:ext cx="5948831" cy="4334629"/>
          </a:xfrm>
        </p:spPr>
        <p:txBody>
          <a:bodyPr vert="horz" lIns="91440" tIns="45720" rIns="91440" bIns="45720" rtlCol="0" anchor="ctr">
            <a:normAutofit/>
          </a:bodyPr>
          <a:lstStyle/>
          <a:p>
            <a:pPr marL="0"/>
            <a:r>
              <a:rPr lang="en-US" sz="2400" dirty="0">
                <a:solidFill>
                  <a:srgbClr val="FEFFFF"/>
                </a:solidFill>
              </a:rPr>
              <a:t> Public Health England is responsible for improving the health and reducing the disparities between the health status of various groups by enhancing good and quality lifestyle that would improve the health of the entire populace.</a:t>
            </a:r>
          </a:p>
          <a:p>
            <a:pPr marL="0"/>
            <a:r>
              <a:rPr lang="en-US" sz="2400" dirty="0">
                <a:solidFill>
                  <a:srgbClr val="FEFFFF"/>
                </a:solidFill>
              </a:rPr>
              <a:t>More so, Public Health England also helps in advising government and also supports local government actions, the NHS and the public responsible for the protection of the nation from public health hazards (Gov UK, 2018).</a:t>
            </a:r>
          </a:p>
          <a:p>
            <a:pPr marL="0"/>
            <a:r>
              <a:rPr lang="en-US" sz="2400" dirty="0">
                <a:solidFill>
                  <a:srgbClr val="FEFFFF"/>
                </a:solidFill>
              </a:rPr>
              <a:t> </a:t>
            </a:r>
          </a:p>
          <a:p>
            <a:pPr marL="0"/>
            <a:endParaRPr lang="en-US" sz="2400" dirty="0">
              <a:solidFill>
                <a:srgbClr val="FEFFFF"/>
              </a:solidFill>
            </a:endParaRPr>
          </a:p>
        </p:txBody>
      </p:sp>
    </p:spTree>
    <p:extLst>
      <p:ext uri="{BB962C8B-B14F-4D97-AF65-F5344CB8AC3E}">
        <p14:creationId xmlns:p14="http://schemas.microsoft.com/office/powerpoint/2010/main" val="39611930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Shape 14">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Rectangle 3"/>
          <p:cNvSpPr/>
          <p:nvPr/>
        </p:nvSpPr>
        <p:spPr>
          <a:xfrm>
            <a:off x="934872" y="982272"/>
            <a:ext cx="3388419" cy="4560970"/>
          </a:xfrm>
          <a:prstGeom prst="rect">
            <a:avLst/>
          </a:prstGeom>
        </p:spPr>
        <p:txBody>
          <a:bodyPr vert="horz" lIns="91440" tIns="45720" rIns="91440" bIns="45720" rtlCol="0" anchor="ctr">
            <a:normAutofit lnSpcReduction="10000"/>
          </a:bodyPr>
          <a:lstStyle/>
          <a:p>
            <a:pPr>
              <a:lnSpc>
                <a:spcPct val="90000"/>
              </a:lnSpc>
              <a:spcBef>
                <a:spcPct val="0"/>
              </a:spcBef>
              <a:spcAft>
                <a:spcPts val="600"/>
              </a:spcAft>
            </a:pPr>
            <a:r>
              <a:rPr lang="en-US" sz="3700" b="1" kern="1200" dirty="0">
                <a:solidFill>
                  <a:srgbClr val="FFFFFF"/>
                </a:solidFill>
                <a:latin typeface="Arial" panose="020B0604020202020204" pitchFamily="34" charset="0"/>
                <a:ea typeface="+mj-ea"/>
                <a:cs typeface="Arial" panose="020B0604020202020204" pitchFamily="34" charset="0"/>
              </a:rPr>
              <a:t>Public Health England </a:t>
            </a:r>
          </a:p>
          <a:p>
            <a:pPr>
              <a:lnSpc>
                <a:spcPct val="90000"/>
              </a:lnSpc>
              <a:spcBef>
                <a:spcPct val="0"/>
              </a:spcBef>
              <a:spcAft>
                <a:spcPts val="600"/>
              </a:spcAft>
            </a:pPr>
            <a:r>
              <a:rPr lang="en-US" sz="3700" b="1" kern="1200" dirty="0">
                <a:solidFill>
                  <a:srgbClr val="FFFFFF"/>
                </a:solidFill>
                <a:latin typeface="Arial" panose="020B0604020202020204" pitchFamily="34" charset="0"/>
                <a:ea typeface="+mj-ea"/>
                <a:cs typeface="Arial" panose="020B0604020202020204" pitchFamily="34" charset="0"/>
              </a:rPr>
              <a:t>(2016) classifies the nine </a:t>
            </a:r>
          </a:p>
          <a:p>
            <a:pPr>
              <a:lnSpc>
                <a:spcPct val="90000"/>
              </a:lnSpc>
              <a:spcBef>
                <a:spcPct val="0"/>
              </a:spcBef>
              <a:spcAft>
                <a:spcPts val="600"/>
              </a:spcAft>
            </a:pPr>
            <a:r>
              <a:rPr lang="en-US" sz="3700" b="1" kern="1200" dirty="0">
                <a:solidFill>
                  <a:srgbClr val="FFFFFF"/>
                </a:solidFill>
                <a:latin typeface="Arial" panose="020B0604020202020204" pitchFamily="34" charset="0"/>
                <a:ea typeface="+mj-ea"/>
                <a:cs typeface="Arial" panose="020B0604020202020204" pitchFamily="34" charset="0"/>
              </a:rPr>
              <a:t>areas of Public Health </a:t>
            </a:r>
          </a:p>
          <a:p>
            <a:pPr>
              <a:lnSpc>
                <a:spcPct val="90000"/>
              </a:lnSpc>
              <a:spcBef>
                <a:spcPct val="0"/>
              </a:spcBef>
              <a:spcAft>
                <a:spcPts val="600"/>
              </a:spcAft>
            </a:pPr>
            <a:r>
              <a:rPr lang="en-US" sz="3700" b="1" kern="1200" dirty="0">
                <a:solidFill>
                  <a:srgbClr val="FFFFFF"/>
                </a:solidFill>
                <a:latin typeface="Arial" panose="020B0604020202020204" pitchFamily="34" charset="0"/>
                <a:ea typeface="+mj-ea"/>
                <a:cs typeface="Arial" panose="020B0604020202020204" pitchFamily="34" charset="0"/>
              </a:rPr>
              <a:t>Practice in the UK </a:t>
            </a:r>
          </a:p>
        </p:txBody>
      </p:sp>
      <p:sp>
        <p:nvSpPr>
          <p:cNvPr id="17"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p:cNvSpPr>
            <a:spLocks noGrp="1"/>
          </p:cNvSpPr>
          <p:nvPr>
            <p:ph idx="1"/>
          </p:nvPr>
        </p:nvSpPr>
        <p:spPr>
          <a:xfrm>
            <a:off x="5221862" y="1352302"/>
            <a:ext cx="5948831" cy="4701945"/>
          </a:xfrm>
        </p:spPr>
        <p:txBody>
          <a:bodyPr vert="horz" lIns="91440" tIns="45720" rIns="91440" bIns="45720" rtlCol="0" anchor="ctr">
            <a:normAutofit fontScale="92500" lnSpcReduction="10000"/>
          </a:bodyPr>
          <a:lstStyle/>
          <a:p>
            <a:endParaRPr lang="en-US" sz="1700" dirty="0">
              <a:solidFill>
                <a:srgbClr val="FEFFFF"/>
              </a:solidFill>
            </a:endParaRPr>
          </a:p>
          <a:p>
            <a:r>
              <a:rPr lang="en-US" sz="2000" dirty="0">
                <a:solidFill>
                  <a:srgbClr val="FEFFFF"/>
                </a:solidFill>
                <a:latin typeface="Arial" panose="020B0604020202020204" pitchFamily="34" charset="0"/>
                <a:cs typeface="Arial" panose="020B0604020202020204" pitchFamily="34" charset="0"/>
              </a:rPr>
              <a:t>Surveillance and assessment of the health and well-being status of the entire populace,</a:t>
            </a:r>
          </a:p>
          <a:p>
            <a:r>
              <a:rPr lang="en-US" sz="2000" dirty="0">
                <a:solidFill>
                  <a:srgbClr val="FEFFFF"/>
                </a:solidFill>
                <a:latin typeface="Arial" panose="020B0604020202020204" pitchFamily="34" charset="0"/>
                <a:cs typeface="Arial" panose="020B0604020202020204" pitchFamily="34" charset="0"/>
              </a:rPr>
              <a:t>Proper assessment of the evidence of effectiveness of health and treatment of illnesses and diseases,</a:t>
            </a:r>
          </a:p>
          <a:p>
            <a:r>
              <a:rPr lang="en-US" sz="2000" dirty="0">
                <a:solidFill>
                  <a:srgbClr val="FEFFFF"/>
                </a:solidFill>
                <a:latin typeface="Arial" panose="020B0604020202020204" pitchFamily="34" charset="0"/>
                <a:cs typeface="Arial" panose="020B0604020202020204" pitchFamily="34" charset="0"/>
              </a:rPr>
              <a:t>Development and application of policy and intervention strategy,</a:t>
            </a:r>
          </a:p>
          <a:p>
            <a:r>
              <a:rPr lang="en-US" sz="2000" dirty="0">
                <a:solidFill>
                  <a:srgbClr val="FEFFFF"/>
                </a:solidFill>
                <a:latin typeface="Arial" panose="020B0604020202020204" pitchFamily="34" charset="0"/>
                <a:cs typeface="Arial" panose="020B0604020202020204" pitchFamily="34" charset="0"/>
              </a:rPr>
              <a:t>Strategic leadership and joint activities in working for health,</a:t>
            </a:r>
          </a:p>
          <a:p>
            <a:r>
              <a:rPr lang="en-US" sz="2000" dirty="0">
                <a:solidFill>
                  <a:srgbClr val="FEFFFF"/>
                </a:solidFill>
                <a:latin typeface="Arial" panose="020B0604020202020204" pitchFamily="34" charset="0"/>
                <a:cs typeface="Arial" panose="020B0604020202020204" pitchFamily="34" charset="0"/>
              </a:rPr>
              <a:t>Improvement of health,</a:t>
            </a:r>
          </a:p>
          <a:p>
            <a:r>
              <a:rPr lang="en-US" sz="2000" dirty="0">
                <a:solidFill>
                  <a:srgbClr val="FEFFFF"/>
                </a:solidFill>
                <a:latin typeface="Arial" panose="020B0604020202020204" pitchFamily="34" charset="0"/>
                <a:cs typeface="Arial" panose="020B0604020202020204" pitchFamily="34" charset="0"/>
              </a:rPr>
              <a:t>Health protection,</a:t>
            </a:r>
          </a:p>
          <a:p>
            <a:r>
              <a:rPr lang="en-US" sz="2000" dirty="0">
                <a:solidFill>
                  <a:srgbClr val="FEFFFF"/>
                </a:solidFill>
                <a:latin typeface="Arial" panose="020B0604020202020204" pitchFamily="34" charset="0"/>
                <a:cs typeface="Arial" panose="020B0604020202020204" pitchFamily="34" charset="0"/>
              </a:rPr>
              <a:t>Health and social service quality,</a:t>
            </a:r>
          </a:p>
          <a:p>
            <a:r>
              <a:rPr lang="en-US" sz="2000" dirty="0">
                <a:solidFill>
                  <a:srgbClr val="FEFFFF"/>
                </a:solidFill>
                <a:latin typeface="Arial" panose="020B0604020202020204" pitchFamily="34" charset="0"/>
                <a:cs typeface="Arial" panose="020B0604020202020204" pitchFamily="34" charset="0"/>
              </a:rPr>
              <a:t>Public health intelligence, and</a:t>
            </a:r>
          </a:p>
          <a:p>
            <a:r>
              <a:rPr lang="en-US" sz="2000" dirty="0">
                <a:solidFill>
                  <a:srgbClr val="FEFFFF"/>
                </a:solidFill>
                <a:latin typeface="Arial" panose="020B0604020202020204" pitchFamily="34" charset="0"/>
                <a:cs typeface="Arial" panose="020B0604020202020204" pitchFamily="34" charset="0"/>
              </a:rPr>
              <a:t>Public health in academia  (Gov UK, 2018).</a:t>
            </a:r>
          </a:p>
          <a:p>
            <a:pPr marL="0"/>
            <a:endParaRPr lang="en-US" sz="2000" dirty="0">
              <a:solidFill>
                <a:srgbClr val="FEFFFF"/>
              </a:solidFill>
              <a:latin typeface="Arial" panose="020B0604020202020204" pitchFamily="34" charset="0"/>
              <a:cs typeface="Arial" panose="020B0604020202020204" pitchFamily="34" charset="0"/>
            </a:endParaRPr>
          </a:p>
          <a:p>
            <a:endParaRPr lang="en-US" sz="1700" dirty="0">
              <a:solidFill>
                <a:srgbClr val="FEFFFF"/>
              </a:solidFill>
            </a:endParaRPr>
          </a:p>
        </p:txBody>
      </p:sp>
    </p:spTree>
    <p:extLst>
      <p:ext uri="{BB962C8B-B14F-4D97-AF65-F5344CB8AC3E}">
        <p14:creationId xmlns:p14="http://schemas.microsoft.com/office/powerpoint/2010/main" val="22565639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Shape 13">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934872" y="982272"/>
            <a:ext cx="3388419" cy="4560970"/>
          </a:xfrm>
        </p:spPr>
        <p:txBody>
          <a:bodyPr>
            <a:normAutofit/>
          </a:bodyPr>
          <a:lstStyle/>
          <a:p>
            <a:r>
              <a:rPr lang="en-GB" sz="4000" dirty="0">
                <a:solidFill>
                  <a:srgbClr val="FFFFFF"/>
                </a:solidFill>
                <a:latin typeface="Arial" panose="020B0604020202020204" pitchFamily="34" charset="0"/>
                <a:cs typeface="Arial" panose="020B0604020202020204" pitchFamily="34" charset="0"/>
              </a:rPr>
              <a:t>PHE response to COVID-19</a:t>
            </a:r>
          </a:p>
        </p:txBody>
      </p:sp>
      <p:sp>
        <p:nvSpPr>
          <p:cNvPr id="16"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p:cNvSpPr>
            <a:spLocks noGrp="1"/>
          </p:cNvSpPr>
          <p:nvPr>
            <p:ph idx="1"/>
          </p:nvPr>
        </p:nvSpPr>
        <p:spPr>
          <a:xfrm>
            <a:off x="5221862" y="1719618"/>
            <a:ext cx="5948831" cy="4334629"/>
          </a:xfrm>
        </p:spPr>
        <p:txBody>
          <a:bodyPr anchor="ctr">
            <a:normAutofit/>
          </a:bodyPr>
          <a:lstStyle/>
          <a:p>
            <a:r>
              <a:rPr lang="en-GB" dirty="0">
                <a:solidFill>
                  <a:srgbClr val="FEFFFF"/>
                </a:solidFill>
                <a:latin typeface="Arial" panose="020B0604020202020204" pitchFamily="34" charset="0"/>
                <a:cs typeface="Arial" panose="020B0604020202020204" pitchFamily="34" charset="0"/>
              </a:rPr>
              <a:t>Testing and tracing</a:t>
            </a:r>
          </a:p>
          <a:p>
            <a:r>
              <a:rPr lang="en-GB" dirty="0">
                <a:solidFill>
                  <a:srgbClr val="FEFFFF"/>
                </a:solidFill>
                <a:latin typeface="Arial" panose="020B0604020202020204" pitchFamily="34" charset="0"/>
                <a:cs typeface="Arial" panose="020B0604020202020204" pitchFamily="34" charset="0"/>
              </a:rPr>
              <a:t>Self isolation and treating symptoms</a:t>
            </a:r>
          </a:p>
          <a:p>
            <a:r>
              <a:rPr lang="en-GB" dirty="0">
                <a:solidFill>
                  <a:srgbClr val="FEFFFF"/>
                </a:solidFill>
                <a:latin typeface="Arial" panose="020B0604020202020204" pitchFamily="34" charset="0"/>
                <a:cs typeface="Arial" panose="020B0604020202020204" pitchFamily="34" charset="0"/>
              </a:rPr>
              <a:t>Advice for people at higher risk</a:t>
            </a:r>
          </a:p>
          <a:p>
            <a:r>
              <a:rPr lang="en-GB" dirty="0">
                <a:solidFill>
                  <a:srgbClr val="FEFFFF"/>
                </a:solidFill>
                <a:latin typeface="Arial" panose="020B0604020202020204" pitchFamily="34" charset="0"/>
                <a:cs typeface="Arial" panose="020B0604020202020204" pitchFamily="34" charset="0"/>
              </a:rPr>
              <a:t>Guidelines on social distancing and changes to everyday life (Gov UK, 2018).</a:t>
            </a:r>
          </a:p>
          <a:p>
            <a:pPr marL="0" indent="0">
              <a:buNone/>
            </a:pPr>
            <a:endParaRPr lang="en-GB" sz="2400" dirty="0">
              <a:solidFill>
                <a:srgbClr val="FEFFFF"/>
              </a:solidFill>
            </a:endParaRPr>
          </a:p>
        </p:txBody>
      </p:sp>
    </p:spTree>
    <p:extLst>
      <p:ext uri="{BB962C8B-B14F-4D97-AF65-F5344CB8AC3E}">
        <p14:creationId xmlns:p14="http://schemas.microsoft.com/office/powerpoint/2010/main" val="26126275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Shape 13">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5BC416EF-8959-49F5-BD62-D16A5BE8F6CA}"/>
              </a:ext>
            </a:extLst>
          </p:cNvPr>
          <p:cNvSpPr txBox="1"/>
          <p:nvPr/>
        </p:nvSpPr>
        <p:spPr>
          <a:xfrm>
            <a:off x="934872" y="982272"/>
            <a:ext cx="3388419" cy="456097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kern="1200" dirty="0">
                <a:solidFill>
                  <a:srgbClr val="FFFFFF"/>
                </a:solidFill>
                <a:latin typeface="Arial" panose="020B0604020202020204" pitchFamily="34" charset="0"/>
                <a:ea typeface="+mj-ea"/>
                <a:cs typeface="Arial" panose="020B0604020202020204" pitchFamily="34" charset="0"/>
              </a:rPr>
              <a:t>Limitations </a:t>
            </a:r>
          </a:p>
        </p:txBody>
      </p:sp>
      <p:sp>
        <p:nvSpPr>
          <p:cNvPr id="16"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Content Placeholder 2"/>
          <p:cNvSpPr>
            <a:spLocks noGrp="1"/>
          </p:cNvSpPr>
          <p:nvPr>
            <p:ph idx="1"/>
          </p:nvPr>
        </p:nvSpPr>
        <p:spPr>
          <a:xfrm>
            <a:off x="4934934" y="1344472"/>
            <a:ext cx="6235759" cy="5135156"/>
          </a:xfrm>
        </p:spPr>
        <p:txBody>
          <a:bodyPr vert="horz" lIns="91440" tIns="45720" rIns="91440" bIns="45720" rtlCol="0" anchor="ctr">
            <a:normAutofit/>
          </a:bodyPr>
          <a:lstStyle/>
          <a:p>
            <a:pPr marL="0"/>
            <a:r>
              <a:rPr lang="en-US" sz="2000" dirty="0">
                <a:solidFill>
                  <a:srgbClr val="FEFFFF"/>
                </a:solidFill>
                <a:latin typeface="Arial" panose="020B0604020202020204" pitchFamily="34" charset="0"/>
                <a:cs typeface="Arial" panose="020B0604020202020204" pitchFamily="34" charset="0"/>
              </a:rPr>
              <a:t>By 11 March, Italy had taken firm public health action and was in full lockdown, followed closely by Spain and France. The UK’s Scientific Advisory Group for Emergencies (SAGE) rejected lockdown, believing that the population would not accept it.  </a:t>
            </a:r>
          </a:p>
          <a:p>
            <a:r>
              <a:rPr lang="en-US" sz="2000" dirty="0">
                <a:solidFill>
                  <a:srgbClr val="FEFFFF"/>
                </a:solidFill>
                <a:latin typeface="Arial" panose="020B0604020202020204" pitchFamily="34" charset="0"/>
                <a:cs typeface="Arial" panose="020B0604020202020204" pitchFamily="34" charset="0"/>
              </a:rPr>
              <a:t>Interim Chief Executive, PHE, Michael Brodie said:</a:t>
            </a:r>
          </a:p>
          <a:p>
            <a:pPr marL="0"/>
            <a:r>
              <a:rPr lang="en-US" sz="2000" dirty="0">
                <a:solidFill>
                  <a:srgbClr val="FEFFFF"/>
                </a:solidFill>
                <a:latin typeface="Arial" panose="020B0604020202020204" pitchFamily="34" charset="0"/>
                <a:cs typeface="Arial" panose="020B0604020202020204" pitchFamily="34" charset="0"/>
              </a:rPr>
              <a:t>A technical issue was identified overnight on Friday 2 October in the data load process that transfers COVID-19 positive lab results into reporting dashboards. After rapid investigation, we have identified that 15,841 cases between 25 September and 2 October were not included in the reported daily COVID-19 cases. The majority of these cases occurred in most recent days (Gov UK, 2018).</a:t>
            </a:r>
          </a:p>
          <a:p>
            <a:pPr marL="0"/>
            <a:endParaRPr lang="en-US" sz="2000" dirty="0">
              <a:solidFill>
                <a:srgbClr val="FEFFFF"/>
              </a:solidFill>
            </a:endParaRPr>
          </a:p>
        </p:txBody>
      </p:sp>
    </p:spTree>
    <p:extLst>
      <p:ext uri="{BB962C8B-B14F-4D97-AF65-F5344CB8AC3E}">
        <p14:creationId xmlns:p14="http://schemas.microsoft.com/office/powerpoint/2010/main" val="32364165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D38EE57-B708-47C9-A4A4-E25F09FAB0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57A28182-58A5-4DBB-8F64-BD944BCA81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3" name="Freeform 44">
              <a:extLst>
                <a:ext uri="{FF2B5EF4-FFF2-40B4-BE49-F238E27FC236}">
                  <a16:creationId xmlns:a16="http://schemas.microsoft.com/office/drawing/2014/main" id="{E4A9080E-7BA6-45FC-8677-8B9D5F4DAF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5">
              <a:extLst>
                <a:ext uri="{FF2B5EF4-FFF2-40B4-BE49-F238E27FC236}">
                  <a16:creationId xmlns:a16="http://schemas.microsoft.com/office/drawing/2014/main" id="{2163D516-75D4-4DE0-AC27-63719125A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6">
              <a:extLst>
                <a:ext uri="{FF2B5EF4-FFF2-40B4-BE49-F238E27FC236}">
                  <a16:creationId xmlns:a16="http://schemas.microsoft.com/office/drawing/2014/main" id="{E74A26A5-C23A-46D4-B0FF-155FB38346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7">
              <a:extLst>
                <a:ext uri="{FF2B5EF4-FFF2-40B4-BE49-F238E27FC236}">
                  <a16:creationId xmlns:a16="http://schemas.microsoft.com/office/drawing/2014/main" id="{08E0243F-1062-43C6-AD04-130DFF6684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Rectangle 16">
              <a:extLst>
                <a:ext uri="{FF2B5EF4-FFF2-40B4-BE49-F238E27FC236}">
                  <a16:creationId xmlns:a16="http://schemas.microsoft.com/office/drawing/2014/main" id="{94C5517B-1B0F-47AA-93A5-36718996986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0D9DEF27-3663-433C-B84A-6AE9AC28F09C}"/>
              </a:ext>
            </a:extLst>
          </p:cNvPr>
          <p:cNvSpPr>
            <a:spLocks noGrp="1"/>
          </p:cNvSpPr>
          <p:nvPr>
            <p:ph type="title"/>
          </p:nvPr>
        </p:nvSpPr>
        <p:spPr>
          <a:xfrm>
            <a:off x="1047280" y="759805"/>
            <a:ext cx="10306520" cy="1325563"/>
          </a:xfrm>
        </p:spPr>
        <p:txBody>
          <a:bodyPr vert="horz" lIns="91440" tIns="45720" rIns="91440" bIns="45720" rtlCol="0" anchor="ctr">
            <a:normAutofit/>
          </a:bodyPr>
          <a:lstStyle/>
          <a:p>
            <a:r>
              <a:rPr lang="en-US" sz="4000" dirty="0">
                <a:solidFill>
                  <a:srgbClr val="FFFFFF"/>
                </a:solidFill>
              </a:rPr>
              <a:t>                        </a:t>
            </a:r>
            <a:r>
              <a:rPr lang="en-US" sz="4000" dirty="0">
                <a:solidFill>
                  <a:srgbClr val="FFFFFF"/>
                </a:solidFill>
                <a:latin typeface="Arial" panose="020B0604020202020204" pitchFamily="34" charset="0"/>
                <a:cs typeface="Arial" panose="020B0604020202020204" pitchFamily="34" charset="0"/>
              </a:rPr>
              <a:t>PHE STATEMENT</a:t>
            </a:r>
            <a:endParaRPr lang="en-US" sz="4000" kern="1200" dirty="0">
              <a:solidFill>
                <a:srgbClr val="FFFFFF"/>
              </a:solidFill>
              <a:latin typeface="+mj-lt"/>
              <a:ea typeface="+mj-ea"/>
              <a:cs typeface="+mj-cs"/>
            </a:endParaRPr>
          </a:p>
        </p:txBody>
      </p:sp>
      <p:sp>
        <p:nvSpPr>
          <p:cNvPr id="5" name="Rectangle 1"/>
          <p:cNvSpPr>
            <a:spLocks noChangeArrowheads="1"/>
          </p:cNvSpPr>
          <p:nvPr/>
        </p:nvSpPr>
        <p:spPr bwMode="auto">
          <a:xfrm>
            <a:off x="1424904" y="2494450"/>
            <a:ext cx="4053545" cy="3563159"/>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lvl="0" indent="-228600" fontAlgn="base">
              <a:lnSpc>
                <a:spcPct val="90000"/>
              </a:lnSpc>
              <a:spcBef>
                <a:spcPct val="0"/>
              </a:spcBef>
              <a:spcAft>
                <a:spcPts val="600"/>
              </a:spcAft>
              <a:buFont typeface="Arial" panose="020B0604020202020204" pitchFamily="34" charset="0"/>
              <a:buChar char="•"/>
            </a:pPr>
            <a:endParaRPr lang="en-US" sz="2400" dirty="0"/>
          </a:p>
          <a:p>
            <a:pPr indent="-228600" fontAlgn="base">
              <a:lnSpc>
                <a:spcPct val="90000"/>
              </a:lnSpc>
              <a:spcBef>
                <a:spcPct val="0"/>
              </a:spcBef>
              <a:spcAft>
                <a:spcPts val="600"/>
              </a:spcAft>
              <a:buFont typeface="Arial" panose="020B0604020202020204" pitchFamily="34" charset="0"/>
              <a:buChar char="•"/>
            </a:pPr>
            <a:r>
              <a:rPr lang="en-US" sz="2400" b="1" dirty="0">
                <a:latin typeface="Arial" panose="020B0604020202020204" pitchFamily="34" charset="0"/>
                <a:cs typeface="Arial" panose="020B0604020202020204" pitchFamily="34" charset="0"/>
              </a:rPr>
              <a:t>The delayed reporting are all positive cases identified via Pillar 2 testing between 24 September and 1 Oct</a:t>
            </a:r>
          </a:p>
          <a:p>
            <a:pPr indent="-228600" fontAlgn="base">
              <a:lnSpc>
                <a:spcPct val="90000"/>
              </a:lnSpc>
              <a:spcBef>
                <a:spcPct val="0"/>
              </a:spcBef>
              <a:spcAft>
                <a:spcPts val="600"/>
              </a:spcAft>
              <a:buFont typeface="Arial" panose="020B0604020202020204" pitchFamily="34" charset="0"/>
              <a:buChar char="•"/>
            </a:pPr>
            <a:r>
              <a:rPr lang="en-US" sz="2400" dirty="0">
                <a:latin typeface="Arial" panose="020B0604020202020204" pitchFamily="34" charset="0"/>
                <a:cs typeface="Arial" panose="020B0604020202020204" pitchFamily="34" charset="0"/>
              </a:rPr>
              <a:t>(Gov UK, 2020).</a:t>
            </a:r>
            <a:endParaRPr lang="en-US" sz="2400" b="1" dirty="0">
              <a:latin typeface="Arial" panose="020B0604020202020204" pitchFamily="34" charset="0"/>
              <a:cs typeface="Arial" panose="020B0604020202020204" pitchFamily="34" charset="0"/>
            </a:endParaRPr>
          </a:p>
          <a:p>
            <a:pPr indent="-228600" fontAlgn="base">
              <a:lnSpc>
                <a:spcPct val="90000"/>
              </a:lnSpc>
              <a:spcBef>
                <a:spcPct val="0"/>
              </a:spcBef>
              <a:spcAft>
                <a:spcPts val="600"/>
              </a:spcAft>
              <a:buFont typeface="Arial" panose="020B0604020202020204" pitchFamily="34" charset="0"/>
              <a:buChar char="•"/>
            </a:pPr>
            <a:endParaRPr lang="en-US" sz="2400" b="1" dirty="0">
              <a:latin typeface="Arial" panose="020B0604020202020204" pitchFamily="34" charset="0"/>
              <a:cs typeface="Arial" panose="020B0604020202020204" pitchFamily="34" charset="0"/>
            </a:endParaRPr>
          </a:p>
          <a:p>
            <a:pPr indent="-228600" fontAlgn="base">
              <a:lnSpc>
                <a:spcPct val="90000"/>
              </a:lnSpc>
              <a:spcBef>
                <a:spcPct val="0"/>
              </a:spcBef>
              <a:spcAft>
                <a:spcPts val="600"/>
              </a:spcAft>
              <a:buFont typeface="Arial" panose="020B0604020202020204" pitchFamily="34" charset="0"/>
              <a:buChar char="•"/>
            </a:pPr>
            <a:endParaRPr lang="en-US" sz="2400" b="1" dirty="0">
              <a:latin typeface="Arial" panose="020B0604020202020204" pitchFamily="34" charset="0"/>
              <a:cs typeface="Arial" panose="020B0604020202020204" pitchFamily="34" charset="0"/>
            </a:endParaRPr>
          </a:p>
          <a:p>
            <a:pPr indent="-228600" fontAlgn="base">
              <a:lnSpc>
                <a:spcPct val="90000"/>
              </a:lnSpc>
              <a:spcBef>
                <a:spcPct val="0"/>
              </a:spcBef>
              <a:spcAft>
                <a:spcPts val="600"/>
              </a:spcAft>
              <a:buFont typeface="Arial" panose="020B0604020202020204" pitchFamily="34" charset="0"/>
              <a:buChar char="•"/>
            </a:pPr>
            <a:endParaRPr lang="en-US" sz="2400" b="1" dirty="0">
              <a:latin typeface="Arial" panose="020B0604020202020204" pitchFamily="34" charset="0"/>
              <a:cs typeface="Arial" panose="020B0604020202020204" pitchFamily="34" charset="0"/>
            </a:endParaRPr>
          </a:p>
          <a:p>
            <a:pPr indent="-228600" fontAlgn="base">
              <a:lnSpc>
                <a:spcPct val="90000"/>
              </a:lnSpc>
              <a:spcBef>
                <a:spcPct val="0"/>
              </a:spcBef>
              <a:spcAft>
                <a:spcPts val="600"/>
              </a:spcAft>
              <a:buFont typeface="Arial" panose="020B0604020202020204" pitchFamily="34" charset="0"/>
              <a:buChar char="•"/>
            </a:pPr>
            <a:endParaRPr lang="en-US" sz="24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25133799"/>
              </p:ext>
            </p:extLst>
          </p:nvPr>
        </p:nvGraphicFramePr>
        <p:xfrm>
          <a:off x="5139559" y="2354089"/>
          <a:ext cx="6826469" cy="4157070"/>
        </p:xfrm>
        <a:graphic>
          <a:graphicData uri="http://schemas.openxmlformats.org/drawingml/2006/table">
            <a:tbl>
              <a:tblPr firstRow="1" bandRow="1"/>
              <a:tblGrid>
                <a:gridCol w="3423779">
                  <a:extLst>
                    <a:ext uri="{9D8B030D-6E8A-4147-A177-3AD203B41FA5}">
                      <a16:colId xmlns:a16="http://schemas.microsoft.com/office/drawing/2014/main" val="20000"/>
                    </a:ext>
                  </a:extLst>
                </a:gridCol>
                <a:gridCol w="1582795">
                  <a:extLst>
                    <a:ext uri="{9D8B030D-6E8A-4147-A177-3AD203B41FA5}">
                      <a16:colId xmlns:a16="http://schemas.microsoft.com/office/drawing/2014/main" val="20001"/>
                    </a:ext>
                  </a:extLst>
                </a:gridCol>
                <a:gridCol w="1819895">
                  <a:extLst>
                    <a:ext uri="{9D8B030D-6E8A-4147-A177-3AD203B41FA5}">
                      <a16:colId xmlns:a16="http://schemas.microsoft.com/office/drawing/2014/main" val="20002"/>
                    </a:ext>
                  </a:extLst>
                </a:gridCol>
              </a:tblGrid>
              <a:tr h="842878">
                <a:tc>
                  <a:txBody>
                    <a:bodyPr/>
                    <a:lstStyle/>
                    <a:p>
                      <a:pPr algn="l" fontAlgn="t"/>
                      <a:r>
                        <a:rPr lang="en-GB" sz="800" b="1">
                          <a:solidFill>
                            <a:srgbClr val="0B0C0C"/>
                          </a:solidFill>
                          <a:effectLst/>
                          <a:latin typeface="nta"/>
                        </a:rPr>
                        <a:t>Date (recorded – flow though into following day’s published numbers)</a:t>
                      </a:r>
                    </a:p>
                  </a:txBody>
                  <a:tcPr marL="115835" marR="120661" marT="44829" marB="44829">
                    <a:lnL>
                      <a:noFill/>
                    </a:lnL>
                    <a:lnR>
                      <a:noFill/>
                    </a:lnR>
                    <a:lnT>
                      <a:noFill/>
                    </a:lnT>
                    <a:lnB w="9525" cap="flat" cmpd="sng" algn="ctr">
                      <a:solidFill>
                        <a:srgbClr val="B1B4B6"/>
                      </a:solidFill>
                      <a:prstDash val="solid"/>
                      <a:round/>
                      <a:headEnd type="none" w="med" len="med"/>
                      <a:tailEnd type="none" w="med" len="med"/>
                    </a:lnB>
                    <a:solidFill>
                      <a:srgbClr val="FFFFFF"/>
                    </a:solidFill>
                  </a:tcPr>
                </a:tc>
                <a:tc>
                  <a:txBody>
                    <a:bodyPr/>
                    <a:lstStyle/>
                    <a:p>
                      <a:pPr algn="l" fontAlgn="t"/>
                      <a:r>
                        <a:rPr lang="en-GB" sz="800" b="1">
                          <a:solidFill>
                            <a:srgbClr val="0B0C0C"/>
                          </a:solidFill>
                          <a:effectLst/>
                          <a:latin typeface="nta"/>
                        </a:rPr>
                        <a:t>Expected reported date for GOV.UK</a:t>
                      </a:r>
                    </a:p>
                  </a:txBody>
                  <a:tcPr marL="115835" marR="120661" marT="44829" marB="44829">
                    <a:lnL>
                      <a:noFill/>
                    </a:lnL>
                    <a:lnR>
                      <a:noFill/>
                    </a:lnR>
                    <a:lnT>
                      <a:noFill/>
                    </a:lnT>
                    <a:lnB w="9525" cap="flat" cmpd="sng" algn="ctr">
                      <a:solidFill>
                        <a:srgbClr val="B1B4B6"/>
                      </a:solidFill>
                      <a:prstDash val="solid"/>
                      <a:round/>
                      <a:headEnd type="none" w="med" len="med"/>
                      <a:tailEnd type="none" w="med" len="med"/>
                    </a:lnB>
                    <a:solidFill>
                      <a:srgbClr val="FFFFFF"/>
                    </a:solidFill>
                  </a:tcPr>
                </a:tc>
                <a:tc>
                  <a:txBody>
                    <a:bodyPr/>
                    <a:lstStyle/>
                    <a:p>
                      <a:pPr algn="l" fontAlgn="t"/>
                      <a:r>
                        <a:rPr lang="en-GB" sz="800" b="1">
                          <a:solidFill>
                            <a:srgbClr val="0B0C0C"/>
                          </a:solidFill>
                          <a:effectLst/>
                          <a:latin typeface="nta"/>
                        </a:rPr>
                        <a:t>Cases that were not included on the expected data</a:t>
                      </a:r>
                    </a:p>
                  </a:txBody>
                  <a:tcPr marL="115835" marR="120661" marT="44829" marB="44829">
                    <a:lnL>
                      <a:noFill/>
                    </a:lnL>
                    <a:lnR>
                      <a:noFill/>
                    </a:lnR>
                    <a:lnT>
                      <a:noFill/>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414274">
                <a:tc>
                  <a:txBody>
                    <a:bodyPr/>
                    <a:lstStyle/>
                    <a:p>
                      <a:pPr fontAlgn="t"/>
                      <a:r>
                        <a:rPr lang="en-GB" sz="800" b="0">
                          <a:effectLst/>
                          <a:latin typeface="inherit"/>
                        </a:rPr>
                        <a:t>24/09/2020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25/09/2020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957</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414274">
                <a:tc>
                  <a:txBody>
                    <a:bodyPr/>
                    <a:lstStyle/>
                    <a:p>
                      <a:pPr fontAlgn="t"/>
                      <a:r>
                        <a:rPr lang="en-GB" sz="800" b="0">
                          <a:effectLst/>
                          <a:latin typeface="inherit"/>
                        </a:rPr>
                        <a:t>25/09/2020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26/09/2020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744</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414274">
                <a:tc>
                  <a:txBody>
                    <a:bodyPr/>
                    <a:lstStyle/>
                    <a:p>
                      <a:pPr fontAlgn="t"/>
                      <a:r>
                        <a:rPr lang="en-GB" sz="800" b="0">
                          <a:effectLst/>
                          <a:latin typeface="inherit"/>
                        </a:rPr>
                        <a:t>26/09/2020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27/09/2020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757</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414274">
                <a:tc>
                  <a:txBody>
                    <a:bodyPr/>
                    <a:lstStyle/>
                    <a:p>
                      <a:pPr fontAlgn="t"/>
                      <a:r>
                        <a:rPr lang="en-GB" sz="800" b="0">
                          <a:effectLst/>
                          <a:latin typeface="inherit"/>
                        </a:rPr>
                        <a:t>27/09/2020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28/09/2020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142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0" dirty="0">
                          <a:effectLst/>
                          <a:latin typeface="inherit"/>
                        </a:rPr>
                        <a:t>28/09/2020                   </a:t>
                      </a:r>
                      <a:r>
                        <a:rPr kumimoji="0" lang="en-US" sz="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 Gov UK,2020).</a:t>
                      </a:r>
                      <a:endParaRPr kumimoji="0" lang="en-GB" sz="1200" b="0" i="0" u="none" strike="noStrike" kern="1200" cap="none" spc="0" normalizeH="0" baseline="0" noProof="0" dirty="0">
                        <a:ln>
                          <a:noFill/>
                        </a:ln>
                        <a:solidFill>
                          <a:prstClr val="black"/>
                        </a:solidFill>
                        <a:effectLst/>
                        <a:uLnTx/>
                        <a:uFillTx/>
                        <a:latin typeface="inherit"/>
                        <a:ea typeface="+mn-ea"/>
                        <a:cs typeface="+mn-cs"/>
                      </a:endParaRPr>
                    </a:p>
                    <a:p>
                      <a:pPr fontAlgn="t"/>
                      <a:endParaRPr lang="en-GB" sz="800" b="0" dirty="0">
                        <a:effectLst/>
                        <a:latin typeface="inherit"/>
                      </a:endParaRP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29/09/2020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1415</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14274">
                <a:tc>
                  <a:txBody>
                    <a:bodyPr/>
                    <a:lstStyle/>
                    <a:p>
                      <a:pPr fontAlgn="t"/>
                      <a:r>
                        <a:rPr lang="en-GB" sz="800" b="0">
                          <a:effectLst/>
                          <a:latin typeface="inherit"/>
                        </a:rPr>
                        <a:t>29/09/2020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30/10/2020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3049</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414274">
                <a:tc>
                  <a:txBody>
                    <a:bodyPr/>
                    <a:lstStyle/>
                    <a:p>
                      <a:pPr fontAlgn="t"/>
                      <a:r>
                        <a:rPr lang="en-GB" sz="800" b="0">
                          <a:effectLst/>
                          <a:latin typeface="inherit"/>
                        </a:rPr>
                        <a:t>30/10/2020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01/10/2020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4133</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414274">
                <a:tc>
                  <a:txBody>
                    <a:bodyPr/>
                    <a:lstStyle/>
                    <a:p>
                      <a:pPr fontAlgn="t"/>
                      <a:r>
                        <a:rPr lang="en-GB" sz="800" b="0">
                          <a:effectLst/>
                          <a:latin typeface="inherit"/>
                        </a:rPr>
                        <a:t>01/10/2020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a:effectLst/>
                          <a:latin typeface="inherit"/>
                        </a:rPr>
                        <a:t>02/10/2020</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sz="800" b="0" dirty="0">
                          <a:effectLst/>
                          <a:latin typeface="inherit"/>
                        </a:rPr>
                        <a:t>4786   </a:t>
                      </a:r>
                    </a:p>
                  </a:txBody>
                  <a:tcPr marL="115835" marR="120661" marT="44829" marB="44829">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6962375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34368" y="563918"/>
            <a:ext cx="4119932" cy="5978614"/>
            <a:chOff x="7513372" y="803186"/>
            <a:chExt cx="4163968" cy="5978614"/>
          </a:xfrm>
        </p:grpSpPr>
        <p:sp>
          <p:nvSpPr>
            <p:cNvPr id="11"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1098468" y="885651"/>
            <a:ext cx="3229803" cy="4624603"/>
          </a:xfrm>
        </p:spPr>
        <p:txBody>
          <a:bodyPr>
            <a:normAutofit/>
          </a:bodyPr>
          <a:lstStyle/>
          <a:p>
            <a:r>
              <a:rPr lang="en-GB" sz="2800" dirty="0">
                <a:solidFill>
                  <a:srgbClr val="FFFFFF"/>
                </a:solidFill>
                <a:latin typeface="Arial" panose="020B0604020202020204" pitchFamily="34" charset="0"/>
                <a:cs typeface="Arial" panose="020B0604020202020204" pitchFamily="34" charset="0"/>
              </a:rPr>
              <a:t>Recommendations</a:t>
            </a:r>
          </a:p>
        </p:txBody>
      </p:sp>
      <p:sp>
        <p:nvSpPr>
          <p:cNvPr id="3" name="Content Placeholder 2"/>
          <p:cNvSpPr>
            <a:spLocks noGrp="1"/>
          </p:cNvSpPr>
          <p:nvPr>
            <p:ph idx="1"/>
          </p:nvPr>
        </p:nvSpPr>
        <p:spPr>
          <a:xfrm>
            <a:off x="4978708" y="885651"/>
            <a:ext cx="6525220" cy="4616849"/>
          </a:xfrm>
        </p:spPr>
        <p:txBody>
          <a:bodyPr anchor="ctr">
            <a:normAutofit/>
          </a:bodyPr>
          <a:lstStyle/>
          <a:p>
            <a:pPr fontAlgn="base"/>
            <a:r>
              <a:rPr lang="en-GB" dirty="0">
                <a:latin typeface="Arial" panose="020B0604020202020204" pitchFamily="34" charset="0"/>
                <a:cs typeface="Arial" panose="020B0604020202020204" pitchFamily="34" charset="0"/>
              </a:rPr>
              <a:t>Review of policies and procedures</a:t>
            </a:r>
          </a:p>
          <a:p>
            <a:pPr fontAlgn="base"/>
            <a:r>
              <a:rPr lang="en-GB" dirty="0">
                <a:latin typeface="Arial" panose="020B0604020202020204" pitchFamily="34" charset="0"/>
                <a:cs typeface="Arial" panose="020B0604020202020204" pitchFamily="34" charset="0"/>
              </a:rPr>
              <a:t>As the pandemic is worldwide, all countries need to get together and make a constructive decision that relates to all to stop the spread of COVID 19.</a:t>
            </a:r>
          </a:p>
          <a:p>
            <a:pPr fontAlgn="base"/>
            <a:r>
              <a:rPr lang="en-GB" dirty="0">
                <a:latin typeface="Arial" panose="020B0604020202020204" pitchFamily="34" charset="0"/>
                <a:cs typeface="Arial" panose="020B0604020202020204" pitchFamily="34" charset="0"/>
              </a:rPr>
              <a:t>To have a quicker and effective response to an outbreak of a pandemic.</a:t>
            </a:r>
          </a:p>
          <a:p>
            <a:endParaRPr lang="en-GB" sz="2400" dirty="0"/>
          </a:p>
        </p:txBody>
      </p:sp>
    </p:spTree>
    <p:extLst>
      <p:ext uri="{BB962C8B-B14F-4D97-AF65-F5344CB8AC3E}">
        <p14:creationId xmlns:p14="http://schemas.microsoft.com/office/powerpoint/2010/main" val="7629924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47AAE23-A565-4FD7-B7D1-19EBFED83CCE}"/>
              </a:ext>
            </a:extLst>
          </p:cNvPr>
          <p:cNvSpPr>
            <a:spLocks noGrp="1"/>
          </p:cNvSpPr>
          <p:nvPr>
            <p:ph type="title"/>
          </p:nvPr>
        </p:nvSpPr>
        <p:spPr>
          <a:xfrm>
            <a:off x="640079" y="2053641"/>
            <a:ext cx="3669161" cy="2760098"/>
          </a:xfrm>
        </p:spPr>
        <p:txBody>
          <a:bodyPr>
            <a:normAutofit/>
          </a:bodyPr>
          <a:lstStyle/>
          <a:p>
            <a:r>
              <a:rPr lang="en-GB" b="1" dirty="0">
                <a:solidFill>
                  <a:srgbClr val="FFFFFF"/>
                </a:solidFill>
                <a:latin typeface="Arial" panose="020B0604020202020204" pitchFamily="34" charset="0"/>
                <a:cs typeface="Arial" panose="020B0604020202020204" pitchFamily="34" charset="0"/>
              </a:rPr>
              <a:t>                     Conclusion</a:t>
            </a:r>
            <a:r>
              <a:rPr lang="en-GB" dirty="0">
                <a:solidFill>
                  <a:srgbClr val="FFFFFF"/>
                </a:solidFill>
                <a:latin typeface="Arial" panose="020B0604020202020204" pitchFamily="34" charset="0"/>
                <a:cs typeface="Arial" panose="020B0604020202020204" pitchFamily="34" charset="0"/>
              </a:rPr>
              <a:t> </a:t>
            </a:r>
          </a:p>
        </p:txBody>
      </p:sp>
      <p:sp>
        <p:nvSpPr>
          <p:cNvPr id="3" name="Content Placeholder 2">
            <a:extLst>
              <a:ext uri="{FF2B5EF4-FFF2-40B4-BE49-F238E27FC236}">
                <a16:creationId xmlns:a16="http://schemas.microsoft.com/office/drawing/2014/main" id="{526D4F88-D679-462F-84EE-255E12691111}"/>
              </a:ext>
            </a:extLst>
          </p:cNvPr>
          <p:cNvSpPr>
            <a:spLocks noGrp="1"/>
          </p:cNvSpPr>
          <p:nvPr>
            <p:ph idx="1"/>
          </p:nvPr>
        </p:nvSpPr>
        <p:spPr>
          <a:xfrm>
            <a:off x="6090574" y="801866"/>
            <a:ext cx="5306084" cy="5230634"/>
          </a:xfrm>
        </p:spPr>
        <p:txBody>
          <a:bodyPr anchor="ctr">
            <a:normAutofit lnSpcReduction="10000"/>
          </a:bodyPr>
          <a:lstStyle/>
          <a:p>
            <a:pPr fontAlgn="base"/>
            <a:r>
              <a:rPr lang="en-GB" sz="2400" dirty="0">
                <a:solidFill>
                  <a:srgbClr val="000000"/>
                </a:solidFill>
                <a:latin typeface="Arial" panose="020B0604020202020204" pitchFamily="34" charset="0"/>
                <a:cs typeface="Arial" panose="020B0604020202020204" pitchFamily="34" charset="0"/>
              </a:rPr>
              <a:t>Statics state there was 654,644 positive cases in the UK (Gov UK, 2020). </a:t>
            </a:r>
            <a:r>
              <a:rPr lang="en-US" sz="2400" dirty="0">
                <a:solidFill>
                  <a:srgbClr val="000000"/>
                </a:solidFill>
                <a:latin typeface="Arial" panose="020B0604020202020204" pitchFamily="34" charset="0"/>
                <a:cs typeface="Arial" panose="020B0604020202020204" pitchFamily="34" charset="0"/>
              </a:rPr>
              <a:t>​</a:t>
            </a:r>
          </a:p>
          <a:p>
            <a:pPr fontAlgn="base"/>
            <a:r>
              <a:rPr lang="en-GB" sz="2400" dirty="0">
                <a:solidFill>
                  <a:srgbClr val="000000"/>
                </a:solidFill>
                <a:latin typeface="Arial" panose="020B0604020202020204" pitchFamily="34" charset="0"/>
                <a:cs typeface="Arial" panose="020B0604020202020204" pitchFamily="34" charset="0"/>
              </a:rPr>
              <a:t>368,504 of the positive cases were in the elderly (BBC, 2020).</a:t>
            </a:r>
            <a:r>
              <a:rPr lang="en-US" sz="2400" dirty="0">
                <a:solidFill>
                  <a:srgbClr val="000000"/>
                </a:solidFill>
                <a:latin typeface="Arial" panose="020B0604020202020204" pitchFamily="34" charset="0"/>
                <a:cs typeface="Arial" panose="020B0604020202020204" pitchFamily="34" charset="0"/>
              </a:rPr>
              <a:t>​</a:t>
            </a:r>
          </a:p>
          <a:p>
            <a:pPr fontAlgn="base"/>
            <a:r>
              <a:rPr lang="en-GB" sz="2400" dirty="0">
                <a:solidFill>
                  <a:srgbClr val="000000"/>
                </a:solidFill>
                <a:latin typeface="Arial" panose="020B0604020202020204" pitchFamily="34" charset="0"/>
                <a:cs typeface="Arial" panose="020B0604020202020204" pitchFamily="34" charset="0"/>
              </a:rPr>
              <a:t>57,690 deaths were confirmed due to Covid-19 in the UK (Gov UK, 2020). </a:t>
            </a:r>
            <a:r>
              <a:rPr lang="en-US" sz="2400" dirty="0">
                <a:solidFill>
                  <a:srgbClr val="000000"/>
                </a:solidFill>
                <a:latin typeface="Arial" panose="020B0604020202020204" pitchFamily="34" charset="0"/>
                <a:cs typeface="Arial" panose="020B0604020202020204" pitchFamily="34" charset="0"/>
              </a:rPr>
              <a:t>​</a:t>
            </a:r>
          </a:p>
          <a:p>
            <a:pPr fontAlgn="base"/>
            <a:r>
              <a:rPr lang="en-GB" sz="2400" dirty="0">
                <a:solidFill>
                  <a:srgbClr val="000000"/>
                </a:solidFill>
                <a:latin typeface="Arial" panose="020B0604020202020204" pitchFamily="34" charset="0"/>
                <a:cs typeface="Arial" panose="020B0604020202020204" pitchFamily="34" charset="0"/>
              </a:rPr>
              <a:t>There were over 26,500 deaths in the elderly in care homes (</a:t>
            </a:r>
            <a:r>
              <a:rPr lang="en-GB" sz="2400" dirty="0" err="1">
                <a:solidFill>
                  <a:srgbClr val="000000"/>
                </a:solidFill>
                <a:latin typeface="Arial" panose="020B0604020202020204" pitchFamily="34" charset="0"/>
                <a:cs typeface="Arial" panose="020B0604020202020204" pitchFamily="34" charset="0"/>
              </a:rPr>
              <a:t>Kingsfund</a:t>
            </a:r>
            <a:r>
              <a:rPr lang="en-GB" sz="2400" dirty="0">
                <a:solidFill>
                  <a:srgbClr val="000000"/>
                </a:solidFill>
                <a:latin typeface="Arial" panose="020B0604020202020204" pitchFamily="34" charset="0"/>
                <a:cs typeface="Arial" panose="020B0604020202020204" pitchFamily="34" charset="0"/>
              </a:rPr>
              <a:t>, 2020)</a:t>
            </a:r>
            <a:r>
              <a:rPr lang="en-US" sz="2400" dirty="0">
                <a:solidFill>
                  <a:srgbClr val="000000"/>
                </a:solidFill>
                <a:latin typeface="Arial" panose="020B0604020202020204" pitchFamily="34" charset="0"/>
                <a:cs typeface="Arial" panose="020B0604020202020204" pitchFamily="34" charset="0"/>
              </a:rPr>
              <a:t>​.</a:t>
            </a:r>
          </a:p>
          <a:p>
            <a:pPr fontAlgn="base"/>
            <a:r>
              <a:rPr lang="en-GB" sz="2400" dirty="0">
                <a:solidFill>
                  <a:srgbClr val="000000"/>
                </a:solidFill>
                <a:latin typeface="Arial" panose="020B0604020202020204" pitchFamily="34" charset="0"/>
                <a:cs typeface="Arial" panose="020B0604020202020204" pitchFamily="34" charset="0"/>
              </a:rPr>
              <a:t>The elderly were at greater risk of dying due to Covid-19 (Kings fund, 2020).</a:t>
            </a:r>
            <a:r>
              <a:rPr lang="en-US" sz="2400" dirty="0">
                <a:solidFill>
                  <a:srgbClr val="000000"/>
                </a:solidFill>
                <a:latin typeface="Arial" panose="020B0604020202020204" pitchFamily="34" charset="0"/>
                <a:cs typeface="Arial" panose="020B0604020202020204" pitchFamily="34" charset="0"/>
              </a:rPr>
              <a:t>​</a:t>
            </a:r>
          </a:p>
          <a:p>
            <a:pPr fontAlgn="base"/>
            <a:r>
              <a:rPr lang="en-GB" sz="2400" dirty="0">
                <a:solidFill>
                  <a:srgbClr val="000000"/>
                </a:solidFill>
                <a:latin typeface="Arial" panose="020B0604020202020204" pitchFamily="34" charset="0"/>
                <a:cs typeface="Arial" panose="020B0604020202020204" pitchFamily="34" charset="0"/>
              </a:rPr>
              <a:t>​</a:t>
            </a:r>
          </a:p>
          <a:p>
            <a:pPr marL="0" indent="0">
              <a:buNone/>
            </a:pPr>
            <a:endParaRPr lang="en-GB" sz="24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64220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854E5F5-5F0E-4419-8B83-B453AFAD8C49}"/>
              </a:ext>
            </a:extLst>
          </p:cNvPr>
          <p:cNvSpPr>
            <a:spLocks noGrp="1"/>
          </p:cNvSpPr>
          <p:nvPr>
            <p:ph type="title"/>
          </p:nvPr>
        </p:nvSpPr>
        <p:spPr>
          <a:xfrm>
            <a:off x="640079" y="2053641"/>
            <a:ext cx="3669161" cy="2760098"/>
          </a:xfrm>
        </p:spPr>
        <p:txBody>
          <a:bodyPr>
            <a:normAutofit/>
          </a:bodyPr>
          <a:lstStyle/>
          <a:p>
            <a:r>
              <a:rPr lang="en-GB" b="1" dirty="0">
                <a:solidFill>
                  <a:srgbClr val="FFFFFF"/>
                </a:solidFill>
                <a:latin typeface="Arial" panose="020B0604020202020204" pitchFamily="34" charset="0"/>
                <a:cs typeface="Arial" panose="020B0604020202020204" pitchFamily="34" charset="0"/>
              </a:rPr>
              <a:t> Conclusion</a:t>
            </a:r>
            <a:r>
              <a:rPr lang="en-GB" dirty="0">
                <a:solidFill>
                  <a:srgbClr val="FFFFFF"/>
                </a:solidFill>
                <a:latin typeface="Arial" panose="020B0604020202020204" pitchFamily="34" charset="0"/>
                <a:cs typeface="Arial" panose="020B0604020202020204" pitchFamily="34" charset="0"/>
              </a:rPr>
              <a:t> </a:t>
            </a:r>
            <a:endParaRPr lang="en-GB" dirty="0">
              <a:solidFill>
                <a:srgbClr val="FFFFFF"/>
              </a:solidFill>
            </a:endParaRPr>
          </a:p>
        </p:txBody>
      </p:sp>
      <p:sp>
        <p:nvSpPr>
          <p:cNvPr id="3" name="Content Placeholder 2">
            <a:extLst>
              <a:ext uri="{FF2B5EF4-FFF2-40B4-BE49-F238E27FC236}">
                <a16:creationId xmlns:a16="http://schemas.microsoft.com/office/drawing/2014/main" id="{F8E1BEA6-6FA8-4067-A386-74B00AF99387}"/>
              </a:ext>
            </a:extLst>
          </p:cNvPr>
          <p:cNvSpPr>
            <a:spLocks noGrp="1"/>
          </p:cNvSpPr>
          <p:nvPr>
            <p:ph idx="1"/>
          </p:nvPr>
        </p:nvSpPr>
        <p:spPr>
          <a:xfrm>
            <a:off x="6090574" y="268014"/>
            <a:ext cx="5306084" cy="5764486"/>
          </a:xfrm>
        </p:spPr>
        <p:txBody>
          <a:bodyPr anchor="ctr">
            <a:normAutofit lnSpcReduction="10000"/>
          </a:bodyPr>
          <a:lstStyle/>
          <a:p>
            <a:pPr fontAlgn="base"/>
            <a:r>
              <a:rPr lang="en-GB" sz="2000" dirty="0">
                <a:solidFill>
                  <a:srgbClr val="000000"/>
                </a:solidFill>
                <a:latin typeface="Arial" panose="020B0604020202020204" pitchFamily="34" charset="0"/>
                <a:cs typeface="Arial" panose="020B0604020202020204" pitchFamily="34" charset="0"/>
              </a:rPr>
              <a:t>According to (WHO) there was a fast growth of coronavirus (Who, 2020). </a:t>
            </a:r>
            <a:r>
              <a:rPr lang="en-US" sz="2000" dirty="0">
                <a:solidFill>
                  <a:srgbClr val="000000"/>
                </a:solidFill>
                <a:latin typeface="Arial" panose="020B0604020202020204" pitchFamily="34" charset="0"/>
                <a:cs typeface="Arial" panose="020B0604020202020204" pitchFamily="34" charset="0"/>
              </a:rPr>
              <a:t>​</a:t>
            </a:r>
          </a:p>
          <a:p>
            <a:pPr fontAlgn="base"/>
            <a:r>
              <a:rPr lang="en-GB" sz="2000" dirty="0">
                <a:solidFill>
                  <a:srgbClr val="000000"/>
                </a:solidFill>
                <a:latin typeface="Arial" panose="020B0604020202020204" pitchFamily="34" charset="0"/>
                <a:cs typeface="Arial" panose="020B0604020202020204" pitchFamily="34" charset="0"/>
              </a:rPr>
              <a:t>Curfew regulations were put into place to stop the spread (Barr, 2020). </a:t>
            </a:r>
            <a:r>
              <a:rPr lang="en-US" sz="2000" dirty="0">
                <a:solidFill>
                  <a:srgbClr val="000000"/>
                </a:solidFill>
                <a:latin typeface="Arial" panose="020B0604020202020204" pitchFamily="34" charset="0"/>
                <a:cs typeface="Arial" panose="020B0604020202020204" pitchFamily="34" charset="0"/>
              </a:rPr>
              <a:t>​</a:t>
            </a:r>
          </a:p>
          <a:p>
            <a:pPr fontAlgn="base"/>
            <a:r>
              <a:rPr lang="en-GB" sz="2000" dirty="0">
                <a:solidFill>
                  <a:srgbClr val="000000"/>
                </a:solidFill>
                <a:latin typeface="Arial" panose="020B0604020202020204" pitchFamily="34" charset="0"/>
                <a:cs typeface="Arial" panose="020B0604020202020204" pitchFamily="34" charset="0"/>
              </a:rPr>
              <a:t>Cases increased from March and slowed down in August, and started to rise again in September (Statista, 2020).</a:t>
            </a:r>
            <a:r>
              <a:rPr lang="en-US" sz="2000" dirty="0">
                <a:solidFill>
                  <a:srgbClr val="000000"/>
                </a:solidFill>
                <a:latin typeface="Arial" panose="020B0604020202020204" pitchFamily="34" charset="0"/>
                <a:cs typeface="Arial" panose="020B0604020202020204" pitchFamily="34" charset="0"/>
              </a:rPr>
              <a:t>​</a:t>
            </a:r>
          </a:p>
          <a:p>
            <a:pPr fontAlgn="base"/>
            <a:r>
              <a:rPr lang="en-GB" sz="2000" dirty="0">
                <a:solidFill>
                  <a:srgbClr val="000000"/>
                </a:solidFill>
                <a:latin typeface="Arial" panose="020B0604020202020204" pitchFamily="34" charset="0"/>
                <a:cs typeface="Arial" panose="020B0604020202020204" pitchFamily="34" charset="0"/>
              </a:rPr>
              <a:t>Government put policies in place to safeguard people and help slow down the spread of the virus </a:t>
            </a:r>
            <a:r>
              <a:rPr lang="en-US" sz="2000" dirty="0">
                <a:solidFill>
                  <a:srgbClr val="000000"/>
                </a:solidFill>
                <a:latin typeface="Arial" panose="020B0604020202020204" pitchFamily="34" charset="0"/>
                <a:cs typeface="Arial" panose="020B0604020202020204" pitchFamily="34" charset="0"/>
              </a:rPr>
              <a:t>​</a:t>
            </a:r>
          </a:p>
          <a:p>
            <a:pPr fontAlgn="base"/>
            <a:r>
              <a:rPr lang="en-GB" sz="2000" dirty="0">
                <a:solidFill>
                  <a:srgbClr val="000000"/>
                </a:solidFill>
                <a:latin typeface="Arial" panose="020B0604020202020204" pitchFamily="34" charset="0"/>
                <a:cs typeface="Arial" panose="020B0604020202020204" pitchFamily="34" charset="0"/>
              </a:rPr>
              <a:t>There were gaps that were apparent, more testing should be made available and help for those who were vulnerable and the elderly. </a:t>
            </a:r>
            <a:r>
              <a:rPr lang="en-US" sz="2000" dirty="0">
                <a:solidFill>
                  <a:srgbClr val="000000"/>
                </a:solidFill>
                <a:latin typeface="Arial" panose="020B0604020202020204" pitchFamily="34" charset="0"/>
                <a:cs typeface="Arial" panose="020B0604020202020204" pitchFamily="34" charset="0"/>
              </a:rPr>
              <a:t>​</a:t>
            </a:r>
          </a:p>
          <a:p>
            <a:pPr fontAlgn="base"/>
            <a:r>
              <a:rPr lang="en-GB" sz="2000" dirty="0">
                <a:solidFill>
                  <a:srgbClr val="000000"/>
                </a:solidFill>
                <a:latin typeface="Arial" panose="020B0604020202020204" pitchFamily="34" charset="0"/>
                <a:cs typeface="Arial" panose="020B0604020202020204" pitchFamily="34" charset="0"/>
              </a:rPr>
              <a:t>A small-scale community project could help  the elderly to improve their wellbeing and to help with the impact covid-19 has had on them </a:t>
            </a:r>
            <a:r>
              <a:rPr lang="en-US" sz="2000" dirty="0">
                <a:solidFill>
                  <a:srgbClr val="000000"/>
                </a:solidFill>
                <a:latin typeface="Arial" panose="020B0604020202020204" pitchFamily="34" charset="0"/>
                <a:cs typeface="Arial" panose="020B0604020202020204" pitchFamily="34" charset="0"/>
              </a:rPr>
              <a:t>​</a:t>
            </a:r>
          </a:p>
          <a:p>
            <a:pPr fontAlgn="base"/>
            <a:r>
              <a:rPr lang="en-GB" sz="1700" dirty="0">
                <a:solidFill>
                  <a:srgbClr val="000000"/>
                </a:solidFill>
                <a:latin typeface="Arial" panose="020B0604020202020204" pitchFamily="34" charset="0"/>
                <a:cs typeface="Arial" panose="020B0604020202020204" pitchFamily="34" charset="0"/>
              </a:rPr>
              <a:t>​</a:t>
            </a:r>
          </a:p>
          <a:p>
            <a:endParaRPr lang="en-GB" sz="1700" dirty="0">
              <a:solidFill>
                <a:srgbClr val="000000"/>
              </a:solidFill>
            </a:endParaRPr>
          </a:p>
        </p:txBody>
      </p:sp>
    </p:spTree>
    <p:extLst>
      <p:ext uri="{BB962C8B-B14F-4D97-AF65-F5344CB8AC3E}">
        <p14:creationId xmlns:p14="http://schemas.microsoft.com/office/powerpoint/2010/main" val="18653692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E7CF3035-A15B-42A7-9CCB-E3638A30478A}"/>
              </a:ext>
            </a:extLst>
          </p:cNvPr>
          <p:cNvSpPr>
            <a:spLocks noGrp="1"/>
          </p:cNvSpPr>
          <p:nvPr>
            <p:ph type="title"/>
          </p:nvPr>
        </p:nvSpPr>
        <p:spPr>
          <a:xfrm>
            <a:off x="958506" y="800392"/>
            <a:ext cx="10264697" cy="1212102"/>
          </a:xfrm>
        </p:spPr>
        <p:txBody>
          <a:bodyPr>
            <a:normAutofit/>
          </a:bodyPr>
          <a:lstStyle/>
          <a:p>
            <a:r>
              <a:rPr lang="en-GB" sz="4000" dirty="0">
                <a:solidFill>
                  <a:srgbClr val="FFFFFF"/>
                </a:solidFill>
              </a:rPr>
              <a:t>                            </a:t>
            </a:r>
            <a:r>
              <a:rPr lang="en-GB" sz="4000" dirty="0">
                <a:solidFill>
                  <a:srgbClr val="FFFFFF"/>
                </a:solidFill>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353EAC1A-B939-4191-AFE7-977460526ABE}"/>
              </a:ext>
            </a:extLst>
          </p:cNvPr>
          <p:cNvSpPr>
            <a:spLocks noGrp="1"/>
          </p:cNvSpPr>
          <p:nvPr>
            <p:ph idx="1"/>
          </p:nvPr>
        </p:nvSpPr>
        <p:spPr>
          <a:xfrm>
            <a:off x="1047280" y="2177170"/>
            <a:ext cx="10566735" cy="4680830"/>
          </a:xfrm>
        </p:spPr>
        <p:txBody>
          <a:bodyPr anchor="ctr">
            <a:normAutofit fontScale="92500" lnSpcReduction="20000"/>
          </a:bodyPr>
          <a:lstStyle/>
          <a:p>
            <a:pPr marL="0" indent="0" fontAlgn="base">
              <a:spcAft>
                <a:spcPts val="800"/>
              </a:spcAft>
              <a:buNone/>
            </a:pPr>
            <a:r>
              <a:rPr lang="en-GB" sz="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fontAlgn="base">
              <a:spcAft>
                <a:spcPts val="800"/>
              </a:spcAft>
              <a:buNone/>
            </a:pPr>
            <a:r>
              <a:rPr lang="en-GB" sz="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1700" b="0" i="0" dirty="0">
                <a:effectLst/>
                <a:latin typeface="Arial" panose="020B0604020202020204" pitchFamily="34" charset="0"/>
                <a:cs typeface="Arial" panose="020B0604020202020204" pitchFamily="34" charset="0"/>
              </a:rPr>
              <a:t>Armitage, R. and </a:t>
            </a:r>
            <a:r>
              <a:rPr lang="en-GB" sz="1700" b="0" i="0" dirty="0" err="1">
                <a:effectLst/>
                <a:latin typeface="Arial" panose="020B0604020202020204" pitchFamily="34" charset="0"/>
                <a:cs typeface="Arial" panose="020B0604020202020204" pitchFamily="34" charset="0"/>
              </a:rPr>
              <a:t>Nellums</a:t>
            </a:r>
            <a:r>
              <a:rPr lang="en-GB" sz="1700" b="0" i="0" dirty="0">
                <a:effectLst/>
                <a:latin typeface="Arial" panose="020B0604020202020204" pitchFamily="34" charset="0"/>
                <a:cs typeface="Arial" panose="020B0604020202020204" pitchFamily="34" charset="0"/>
              </a:rPr>
              <a:t>, L.B. (2020) COVID-19 and the consequences of isolating the elderly. </a:t>
            </a:r>
            <a:r>
              <a:rPr lang="en-GB" sz="1700" b="0" i="1" dirty="0">
                <a:effectLst/>
                <a:latin typeface="Arial" panose="020B0604020202020204" pitchFamily="34" charset="0"/>
                <a:cs typeface="Arial" panose="020B0604020202020204" pitchFamily="34" charset="0"/>
              </a:rPr>
              <a:t>The Lancet Public Health</a:t>
            </a:r>
            <a:r>
              <a:rPr lang="en-GB" sz="1700" b="0" i="0" dirty="0">
                <a:effectLst/>
                <a:latin typeface="Arial" panose="020B0604020202020204" pitchFamily="34" charset="0"/>
                <a:cs typeface="Arial" panose="020B0604020202020204" pitchFamily="34" charset="0"/>
              </a:rPr>
              <a:t>, 5(5).</a:t>
            </a:r>
          </a:p>
          <a:p>
            <a:pPr marL="0" indent="0" fontAlgn="base">
              <a:spcAft>
                <a:spcPts val="800"/>
              </a:spcAft>
              <a:buNone/>
            </a:pPr>
            <a:r>
              <a:rPr lang="en-GB" sz="1700" b="0" i="0" dirty="0">
                <a:effectLst/>
                <a:latin typeface="Arial" panose="020B0604020202020204" pitchFamily="34" charset="0"/>
                <a:cs typeface="Arial" panose="020B0604020202020204" pitchFamily="34" charset="0"/>
              </a:rPr>
              <a:t>Son, J.S., </a:t>
            </a:r>
            <a:r>
              <a:rPr lang="en-GB" sz="1700" b="0" i="0" dirty="0" err="1">
                <a:effectLst/>
                <a:latin typeface="Arial" panose="020B0604020202020204" pitchFamily="34" charset="0"/>
                <a:cs typeface="Arial" panose="020B0604020202020204" pitchFamily="34" charset="0"/>
              </a:rPr>
              <a:t>Nimrod</a:t>
            </a:r>
            <a:r>
              <a:rPr lang="en-GB" sz="1700" b="0" i="0" dirty="0">
                <a:effectLst/>
                <a:latin typeface="Arial" panose="020B0604020202020204" pitchFamily="34" charset="0"/>
                <a:cs typeface="Arial" panose="020B0604020202020204" pitchFamily="34" charset="0"/>
              </a:rPr>
              <a:t>, G., West, S.T., Janke, M.C., </a:t>
            </a:r>
            <a:r>
              <a:rPr lang="en-GB" sz="1700" b="0" i="0" dirty="0" err="1">
                <a:effectLst/>
                <a:latin typeface="Arial" panose="020B0604020202020204" pitchFamily="34" charset="0"/>
                <a:cs typeface="Arial" panose="020B0604020202020204" pitchFamily="34" charset="0"/>
              </a:rPr>
              <a:t>Liechty</a:t>
            </a:r>
            <a:r>
              <a:rPr lang="en-GB" sz="1700" b="0" i="0" dirty="0">
                <a:effectLst/>
                <a:latin typeface="Arial" panose="020B0604020202020204" pitchFamily="34" charset="0"/>
                <a:cs typeface="Arial" panose="020B0604020202020204" pitchFamily="34" charset="0"/>
              </a:rPr>
              <a:t>, T. and </a:t>
            </a:r>
            <a:r>
              <a:rPr lang="en-GB" sz="1700" b="0" i="0" dirty="0" err="1">
                <a:effectLst/>
                <a:latin typeface="Arial" panose="020B0604020202020204" pitchFamily="34" charset="0"/>
                <a:cs typeface="Arial" panose="020B0604020202020204" pitchFamily="34" charset="0"/>
              </a:rPr>
              <a:t>Naar</a:t>
            </a:r>
            <a:r>
              <a:rPr lang="en-GB" sz="1700" b="0" i="0" dirty="0">
                <a:effectLst/>
                <a:latin typeface="Arial" panose="020B0604020202020204" pitchFamily="34" charset="0"/>
                <a:cs typeface="Arial" panose="020B0604020202020204" pitchFamily="34" charset="0"/>
              </a:rPr>
              <a:t>, J.J. (2020) Promoting Older Adults’ Physical Activity and Social Well-Being during COVID-19. </a:t>
            </a:r>
            <a:r>
              <a:rPr lang="en-GB" sz="1700" b="0" i="1" dirty="0">
                <a:effectLst/>
                <a:latin typeface="Arial" panose="020B0604020202020204" pitchFamily="34" charset="0"/>
                <a:cs typeface="Arial" panose="020B0604020202020204" pitchFamily="34" charset="0"/>
              </a:rPr>
              <a:t>Leisure Sciences</a:t>
            </a:r>
            <a:r>
              <a:rPr lang="en-GB" sz="1700" b="0" i="0" dirty="0">
                <a:effectLst/>
                <a:latin typeface="Arial" panose="020B0604020202020204" pitchFamily="34" charset="0"/>
                <a:cs typeface="Arial" panose="020B0604020202020204" pitchFamily="34" charset="0"/>
              </a:rPr>
              <a:t>, pp.1–8.</a:t>
            </a:r>
            <a:endParaRPr lang="en-GB" sz="1700" dirty="0">
              <a:effectLst/>
              <a:latin typeface="Arial" panose="020B0604020202020204" pitchFamily="34" charset="0"/>
              <a:ea typeface="Times New Roman" panose="02020603050405020304" pitchFamily="18" charset="0"/>
              <a:cs typeface="Arial" panose="020B0604020202020204" pitchFamily="34" charset="0"/>
            </a:endParaRPr>
          </a:p>
          <a:p>
            <a:pPr marL="0" indent="0">
              <a:spcAft>
                <a:spcPts val="800"/>
              </a:spcAft>
              <a:buNone/>
            </a:pPr>
            <a:r>
              <a:rPr lang="en-GB" sz="1700" dirty="0">
                <a:effectLst/>
                <a:latin typeface="Arial" panose="020B0604020202020204" pitchFamily="34" charset="0"/>
                <a:ea typeface="Calibri" panose="020F0502020204030204" pitchFamily="34" charset="0"/>
                <a:cs typeface="Arial" panose="020B0604020202020204" pitchFamily="34" charset="0"/>
              </a:rPr>
              <a:t>Kraemer, D. (2020) What is in emergency coronavirus legislation? BBC News. [Online] 25 Mar. Available at: </a:t>
            </a:r>
            <a:r>
              <a:rPr lang="en-GB" sz="1700" u="sng" dirty="0">
                <a:effectLst/>
                <a:latin typeface="Arial" panose="020B0604020202020204" pitchFamily="34" charset="0"/>
                <a:ea typeface="Calibri" panose="020F0502020204030204" pitchFamily="34" charset="0"/>
                <a:cs typeface="Arial" panose="020B0604020202020204" pitchFamily="34" charset="0"/>
                <a:hlinkClick r:id="rId3"/>
              </a:rPr>
              <a:t>https://www.bbc.co.uk/news/uk-politics-52004116</a:t>
            </a:r>
            <a:r>
              <a:rPr lang="en-GB" sz="1700" dirty="0">
                <a:effectLst/>
                <a:latin typeface="Arial" panose="020B0604020202020204" pitchFamily="34" charset="0"/>
                <a:ea typeface="Calibri" panose="020F0502020204030204" pitchFamily="34" charset="0"/>
                <a:cs typeface="Arial" panose="020B0604020202020204" pitchFamily="34" charset="0"/>
              </a:rPr>
              <a:t> (Accessed 25 Sep. 2020)</a:t>
            </a:r>
          </a:p>
          <a:p>
            <a:pPr marL="0" indent="0">
              <a:spcAft>
                <a:spcPts val="800"/>
              </a:spcAft>
              <a:buNone/>
            </a:pPr>
            <a:r>
              <a:rPr lang="en-GB" sz="1700" b="0" i="0" dirty="0">
                <a:effectLst/>
                <a:latin typeface="Arial" panose="020B0604020202020204" pitchFamily="34" charset="0"/>
                <a:cs typeface="Arial" panose="020B0604020202020204" pitchFamily="34" charset="0"/>
              </a:rPr>
              <a:t>Gardner, W., States, D. and Bagley, N. (2020). The Coronavirus and the Risks to the Elderly in Long-Term Care. </a:t>
            </a:r>
            <a:r>
              <a:rPr lang="en-GB" sz="1700" b="0" i="1" dirty="0">
                <a:effectLst/>
                <a:latin typeface="Arial" panose="020B0604020202020204" pitchFamily="34" charset="0"/>
                <a:cs typeface="Arial" panose="020B0604020202020204" pitchFamily="34" charset="0"/>
              </a:rPr>
              <a:t>Journal of Aging &amp; Social Policy</a:t>
            </a:r>
            <a:r>
              <a:rPr lang="en-GB" sz="1700" b="0" i="0" dirty="0">
                <a:effectLst/>
                <a:latin typeface="Arial" panose="020B0604020202020204" pitchFamily="34" charset="0"/>
                <a:cs typeface="Arial" panose="020B0604020202020204" pitchFamily="34" charset="0"/>
              </a:rPr>
              <a:t>, 32(4-5),pp.310-315.</a:t>
            </a:r>
            <a:endParaRPr lang="en-GB" sz="1700" dirty="0">
              <a:effectLst/>
              <a:latin typeface="Arial" panose="020B0604020202020204" pitchFamily="34" charset="0"/>
              <a:ea typeface="Calibri" panose="020F0502020204030204" pitchFamily="34" charset="0"/>
              <a:cs typeface="Arial" panose="020B0604020202020204" pitchFamily="34" charset="0"/>
            </a:endParaRPr>
          </a:p>
          <a:p>
            <a:pPr marL="0" indent="0">
              <a:spcAft>
                <a:spcPts val="800"/>
              </a:spcAft>
              <a:buNone/>
            </a:pPr>
            <a:r>
              <a:rPr lang="en-GB" sz="1700" dirty="0">
                <a:effectLst/>
                <a:latin typeface="Arial" panose="020B0604020202020204" pitchFamily="34" charset="0"/>
                <a:ea typeface="Calibri" panose="020F0502020204030204" pitchFamily="34" charset="0"/>
                <a:cs typeface="Arial" panose="020B0604020202020204" pitchFamily="34" charset="0"/>
              </a:rPr>
              <a:t>Gov UK (2020) Guidance. Coronavirus Act Analysis [Online] Available at: </a:t>
            </a:r>
            <a:r>
              <a:rPr lang="en-GB" sz="1700" u="sng" dirty="0">
                <a:effectLst/>
                <a:latin typeface="Arial" panose="020B0604020202020204" pitchFamily="34" charset="0"/>
                <a:ea typeface="Calibri" panose="020F0502020204030204" pitchFamily="34" charset="0"/>
                <a:cs typeface="Arial" panose="020B0604020202020204" pitchFamily="34" charset="0"/>
                <a:hlinkClick r:id="rId4"/>
              </a:rPr>
              <a:t>https://www.gov.uk/government/publications/coronavirus-act-analysis</a:t>
            </a:r>
            <a:r>
              <a:rPr lang="en-GB" sz="1700" dirty="0">
                <a:effectLst/>
                <a:latin typeface="Arial" panose="020B0604020202020204" pitchFamily="34" charset="0"/>
                <a:ea typeface="Calibri" panose="020F0502020204030204" pitchFamily="34" charset="0"/>
                <a:cs typeface="Arial" panose="020B0604020202020204" pitchFamily="34" charset="0"/>
              </a:rPr>
              <a:t> (Accessed:25</a:t>
            </a:r>
            <a:r>
              <a:rPr lang="en-GB" sz="1700" baseline="30000" dirty="0">
                <a:effectLst/>
                <a:latin typeface="Arial" panose="020B0604020202020204" pitchFamily="34" charset="0"/>
                <a:ea typeface="Calibri" panose="020F0502020204030204" pitchFamily="34" charset="0"/>
                <a:cs typeface="Arial" panose="020B0604020202020204" pitchFamily="34" charset="0"/>
              </a:rPr>
              <a:t>th</a:t>
            </a:r>
            <a:r>
              <a:rPr lang="en-GB" sz="1700" dirty="0">
                <a:effectLst/>
                <a:latin typeface="Arial" panose="020B0604020202020204" pitchFamily="34" charset="0"/>
                <a:ea typeface="Calibri" panose="020F0502020204030204" pitchFamily="34" charset="0"/>
                <a:cs typeface="Arial" panose="020B0604020202020204" pitchFamily="34" charset="0"/>
              </a:rPr>
              <a:t> September 2020).</a:t>
            </a:r>
          </a:p>
          <a:p>
            <a:pPr marL="0" indent="0">
              <a:spcAft>
                <a:spcPts val="800"/>
              </a:spcAft>
              <a:buNone/>
            </a:pPr>
            <a:r>
              <a:rPr lang="en-GB" sz="1700" dirty="0">
                <a:effectLst/>
                <a:latin typeface="Arial" panose="020B0604020202020204" pitchFamily="34" charset="0"/>
                <a:ea typeface="Calibri" panose="020F0502020204030204" pitchFamily="34" charset="0"/>
                <a:cs typeface="Arial" panose="020B0604020202020204" pitchFamily="34" charset="0"/>
              </a:rPr>
              <a:t>Gov UK. (2020) COVID-19: our action plan for adult social care [Online] Available at: </a:t>
            </a:r>
            <a:r>
              <a:rPr lang="en-GB" sz="1700" u="sng" dirty="0">
                <a:effectLst/>
                <a:latin typeface="Arial" panose="020B0604020202020204" pitchFamily="34" charset="0"/>
                <a:ea typeface="Calibri" panose="020F0502020204030204" pitchFamily="34" charset="0"/>
                <a:cs typeface="Arial" panose="020B0604020202020204" pitchFamily="34" charset="0"/>
                <a:hlinkClick r:id="rId5"/>
              </a:rPr>
              <a:t>https://www.gov.uk/government/publications/coronavirus-covid-19-adult-social-care-action-plan/covid-19-our-action-plan-for-adult-social-care?wp-linkindex=1</a:t>
            </a:r>
            <a:r>
              <a:rPr lang="en-GB" sz="1700" dirty="0">
                <a:effectLst/>
                <a:latin typeface="Arial" panose="020B0604020202020204" pitchFamily="34" charset="0"/>
                <a:ea typeface="Calibri" panose="020F0502020204030204" pitchFamily="34" charset="0"/>
                <a:cs typeface="Arial" panose="020B0604020202020204" pitchFamily="34" charset="0"/>
              </a:rPr>
              <a:t> (Accessed:30</a:t>
            </a:r>
            <a:r>
              <a:rPr lang="en-GB" sz="1700" baseline="30000" dirty="0">
                <a:effectLst/>
                <a:latin typeface="Arial" panose="020B0604020202020204" pitchFamily="34" charset="0"/>
                <a:ea typeface="Calibri" panose="020F0502020204030204" pitchFamily="34" charset="0"/>
                <a:cs typeface="Arial" panose="020B0604020202020204" pitchFamily="34" charset="0"/>
              </a:rPr>
              <a:t>th</a:t>
            </a:r>
            <a:r>
              <a:rPr lang="en-GB" sz="1700" dirty="0">
                <a:effectLst/>
                <a:latin typeface="Arial" panose="020B0604020202020204" pitchFamily="34" charset="0"/>
                <a:ea typeface="Calibri" panose="020F0502020204030204" pitchFamily="34" charset="0"/>
                <a:cs typeface="Arial" panose="020B0604020202020204" pitchFamily="34" charset="0"/>
              </a:rPr>
              <a:t> September 2020).</a:t>
            </a:r>
          </a:p>
          <a:p>
            <a:pPr marL="0" indent="0">
              <a:spcAft>
                <a:spcPts val="800"/>
              </a:spcAft>
              <a:buNone/>
            </a:pPr>
            <a:r>
              <a:rPr lang="en-GB" sz="1700" dirty="0">
                <a:effectLst/>
                <a:latin typeface="Arial" panose="020B0604020202020204" pitchFamily="34" charset="0"/>
                <a:ea typeface="Calibri" panose="020F0502020204030204" pitchFamily="34" charset="0"/>
                <a:cs typeface="Arial" panose="020B0604020202020204" pitchFamily="34" charset="0"/>
              </a:rPr>
              <a:t>Social Care Institute for Excellence (2020) Coronavirus (Covid-19) advice for social care. Coronavirus (Covid-19) infection control for care providers [Online] Available at: </a:t>
            </a:r>
            <a:r>
              <a:rPr lang="en-GB" sz="1700" u="sng" dirty="0">
                <a:effectLst/>
                <a:latin typeface="Arial" panose="020B0604020202020204" pitchFamily="34" charset="0"/>
                <a:ea typeface="Calibri" panose="020F0502020204030204" pitchFamily="34" charset="0"/>
                <a:cs typeface="Arial" panose="020B0604020202020204" pitchFamily="34" charset="0"/>
                <a:hlinkClick r:id="rId6"/>
              </a:rPr>
              <a:t>https://www.scie.org.uk/care-providers/coronavirus-covid-19/infection-control/quick-guide</a:t>
            </a:r>
            <a:r>
              <a:rPr lang="en-GB" sz="1700" dirty="0">
                <a:effectLst/>
                <a:latin typeface="Arial" panose="020B0604020202020204" pitchFamily="34" charset="0"/>
                <a:ea typeface="Calibri" panose="020F0502020204030204" pitchFamily="34" charset="0"/>
                <a:cs typeface="Arial" panose="020B0604020202020204" pitchFamily="34" charset="0"/>
              </a:rPr>
              <a:t> (Accessed:4th October 2020).</a:t>
            </a:r>
          </a:p>
          <a:p>
            <a:endParaRPr lang="en-GB" sz="800" dirty="0"/>
          </a:p>
        </p:txBody>
      </p:sp>
    </p:spTree>
    <p:extLst>
      <p:ext uri="{BB962C8B-B14F-4D97-AF65-F5344CB8AC3E}">
        <p14:creationId xmlns:p14="http://schemas.microsoft.com/office/powerpoint/2010/main" val="8460459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A559B-0770-417F-B601-6EBD7831BDA9}"/>
              </a:ext>
            </a:extLst>
          </p:cNvPr>
          <p:cNvSpPr>
            <a:spLocks noGrp="1"/>
          </p:cNvSpPr>
          <p:nvPr>
            <p:ph type="title" idx="4294967295"/>
          </p:nvPr>
        </p:nvSpPr>
        <p:spPr>
          <a:xfrm>
            <a:off x="0" y="800100"/>
            <a:ext cx="10264775" cy="1212850"/>
          </a:xfrm>
        </p:spPr>
        <p:txBody>
          <a:bodyPr>
            <a:normAutofit/>
          </a:bodyPr>
          <a:lstStyle/>
          <a:p>
            <a:br>
              <a:rPr lang="en-GB" sz="4000" dirty="0">
                <a:solidFill>
                  <a:srgbClr val="FFFFFF"/>
                </a:solidFill>
                <a:latin typeface="Arial" panose="020B0604020202020204" pitchFamily="34" charset="0"/>
                <a:cs typeface="Arial" panose="020B0604020202020204" pitchFamily="34" charset="0"/>
              </a:rPr>
            </a:br>
            <a:endParaRPr lang="en-GB" sz="4000" dirty="0">
              <a:solidFill>
                <a:srgbClr val="FFFFFF"/>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B30E00E-69FB-4937-AB9C-A335F6C45D38}"/>
              </a:ext>
            </a:extLst>
          </p:cNvPr>
          <p:cNvSpPr>
            <a:spLocks noGrp="1"/>
          </p:cNvSpPr>
          <p:nvPr>
            <p:ph idx="4294967295"/>
          </p:nvPr>
        </p:nvSpPr>
        <p:spPr>
          <a:xfrm>
            <a:off x="323851" y="342900"/>
            <a:ext cx="11868150" cy="5802313"/>
          </a:xfrm>
        </p:spPr>
        <p:txBody>
          <a:bodyPr anchor="ctr">
            <a:normAutofit fontScale="25000" lnSpcReduction="20000"/>
          </a:bodyPr>
          <a:lstStyle/>
          <a:p>
            <a:pPr marL="0" indent="0" fontAlgn="base">
              <a:spcAft>
                <a:spcPts val="800"/>
              </a:spcAft>
              <a:buNone/>
            </a:pP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0" indent="0" fontAlgn="base">
              <a:spcAft>
                <a:spcPts val="800"/>
              </a:spcAft>
              <a:buNone/>
            </a:pPr>
            <a:endParaRPr lang="en-GB" sz="1600" dirty="0">
              <a:latin typeface="Arial" panose="020B0604020202020204" pitchFamily="34" charset="0"/>
              <a:ea typeface="Times New Roman" panose="02020603050405020304" pitchFamily="18" charset="0"/>
              <a:cs typeface="Arial" panose="020B0604020202020204" pitchFamily="34" charset="0"/>
            </a:endParaRPr>
          </a:p>
          <a:p>
            <a:pPr marL="0" indent="0" fontAlgn="base">
              <a:spcAft>
                <a:spcPts val="800"/>
              </a:spcAft>
              <a:buNone/>
            </a:pPr>
            <a:endParaRPr lang="en-GB" sz="1900" dirty="0">
              <a:latin typeface="Arial" panose="020B0604020202020204" pitchFamily="34" charset="0"/>
              <a:ea typeface="Times New Roman" panose="02020603050405020304" pitchFamily="18" charset="0"/>
              <a:cs typeface="Arial" panose="020B0604020202020204" pitchFamily="34" charset="0"/>
            </a:endParaRPr>
          </a:p>
          <a:p>
            <a:pPr marL="0" indent="0" fontAlgn="base">
              <a:spcAft>
                <a:spcPts val="800"/>
              </a:spcAft>
              <a:buNone/>
            </a:pPr>
            <a:r>
              <a:rPr lang="en-GB" sz="1900" dirty="0">
                <a:latin typeface="Arial" panose="020B0604020202020204" pitchFamily="34" charset="0"/>
                <a:ea typeface="Times New Roman" panose="02020603050405020304" pitchFamily="18" charset="0"/>
                <a:cs typeface="Arial" panose="020B0604020202020204" pitchFamily="34" charset="0"/>
              </a:rPr>
              <a:t>#</a:t>
            </a:r>
          </a:p>
          <a:p>
            <a:pPr marL="0" indent="0" fontAlgn="base">
              <a:spcAft>
                <a:spcPts val="800"/>
              </a:spcAft>
              <a:buNone/>
            </a:pPr>
            <a:r>
              <a:rPr lang="en-GB" sz="8000" dirty="0">
                <a:latin typeface="Arial" panose="020B0604020202020204" pitchFamily="34" charset="0"/>
                <a:ea typeface="Times New Roman" panose="02020603050405020304" pitchFamily="18" charset="0"/>
                <a:cs typeface="Arial" panose="020B0604020202020204" pitchFamily="34" charset="0"/>
              </a:rPr>
              <a:t>National Health Service (2020) My Covid-19 Advanced Care Plan. Guidance and template in the context of coronavirus (Covid-19) [Online] Available </a:t>
            </a:r>
          </a:p>
          <a:p>
            <a:pPr marL="0" indent="0" fontAlgn="base">
              <a:spcAft>
                <a:spcPts val="800"/>
              </a:spcAft>
              <a:buNone/>
            </a:pPr>
            <a:r>
              <a:rPr lang="en-GB" sz="8000" dirty="0" err="1">
                <a:latin typeface="Arial" panose="020B0604020202020204" pitchFamily="34" charset="0"/>
                <a:ea typeface="Times New Roman" panose="02020603050405020304" pitchFamily="18" charset="0"/>
                <a:cs typeface="Arial" panose="020B0604020202020204" pitchFamily="34" charset="0"/>
              </a:rPr>
              <a:t>at:</a:t>
            </a:r>
            <a:r>
              <a:rPr lang="en-GB" sz="8000" dirty="0" err="1">
                <a:latin typeface="Arial" panose="020B0604020202020204" pitchFamily="34" charset="0"/>
                <a:cs typeface="Arial" panose="020B0604020202020204" pitchFamily="34" charset="0"/>
                <a:hlinkClick r:id="rId3"/>
              </a:rPr>
              <a:t>https</a:t>
            </a:r>
            <a:r>
              <a:rPr lang="en-GB" sz="8000" dirty="0">
                <a:latin typeface="Arial" panose="020B0604020202020204" pitchFamily="34" charset="0"/>
                <a:cs typeface="Arial" panose="020B0604020202020204" pitchFamily="34" charset="0"/>
                <a:hlinkClick r:id="rId3"/>
              </a:rPr>
              <a:t>://www.england.nhs.uk/coronavirus/wp-content/uploads/sites/52/2020/04/C0485-appendix-acp-template-110520.pdf</a:t>
            </a:r>
            <a:r>
              <a:rPr lang="en-GB" sz="8000" dirty="0">
                <a:latin typeface="Arial" panose="020B0604020202020204" pitchFamily="34" charset="0"/>
                <a:cs typeface="Arial" panose="020B0604020202020204" pitchFamily="34" charset="0"/>
              </a:rPr>
              <a:t> (Accessed:9</a:t>
            </a:r>
            <a:r>
              <a:rPr lang="en-GB" sz="8000" baseline="30000" dirty="0">
                <a:latin typeface="Arial" panose="020B0604020202020204" pitchFamily="34" charset="0"/>
                <a:cs typeface="Arial" panose="020B0604020202020204" pitchFamily="34" charset="0"/>
              </a:rPr>
              <a:t>th</a:t>
            </a:r>
            <a:r>
              <a:rPr lang="en-GB" sz="8000" dirty="0">
                <a:latin typeface="Arial" panose="020B0604020202020204" pitchFamily="34" charset="0"/>
                <a:cs typeface="Arial" panose="020B0604020202020204" pitchFamily="34" charset="0"/>
              </a:rPr>
              <a:t> October 2020).</a:t>
            </a:r>
            <a:endParaRPr lang="en-GB" sz="8000" dirty="0">
              <a:effectLst/>
              <a:latin typeface="Arial" panose="020B0604020202020204" pitchFamily="34" charset="0"/>
              <a:ea typeface="Times New Roman" panose="02020603050405020304" pitchFamily="18" charset="0"/>
              <a:cs typeface="Arial" panose="020B0604020202020204" pitchFamily="34" charset="0"/>
            </a:endParaRPr>
          </a:p>
          <a:p>
            <a:pPr marL="0" indent="0" fontAlgn="base">
              <a:spcAft>
                <a:spcPts val="800"/>
              </a:spcAft>
              <a:buNone/>
            </a:pPr>
            <a:r>
              <a:rPr lang="en-GB" sz="8000" dirty="0" err="1">
                <a:effectLst/>
                <a:latin typeface="Arial" panose="020B0604020202020204" pitchFamily="34" charset="0"/>
                <a:ea typeface="Times New Roman" panose="02020603050405020304" pitchFamily="18" charset="0"/>
                <a:cs typeface="Arial" panose="020B0604020202020204" pitchFamily="34" charset="0"/>
              </a:rPr>
              <a:t>Pugh,J</a:t>
            </a:r>
            <a:r>
              <a:rPr lang="en-GB" sz="8000" dirty="0">
                <a:effectLst/>
                <a:latin typeface="Arial" panose="020B0604020202020204" pitchFamily="34" charset="0"/>
                <a:ea typeface="Times New Roman" panose="02020603050405020304" pitchFamily="18" charset="0"/>
                <a:cs typeface="Arial" panose="020B0604020202020204" pitchFamily="34" charset="0"/>
              </a:rPr>
              <a:t>.(2020) </a:t>
            </a:r>
            <a:r>
              <a:rPr lang="en-GB" sz="8000" dirty="0">
                <a:latin typeface="Arial" panose="020B0604020202020204" pitchFamily="34" charset="0"/>
                <a:cs typeface="Arial" panose="020B0604020202020204" pitchFamily="34" charset="0"/>
              </a:rPr>
              <a:t>The United Kingdom’s Coronavirus Act, deprivations of liberty, and the right to liberty and security of the person.</a:t>
            </a:r>
            <a:r>
              <a:rPr lang="en-GB" sz="8000" b="0" i="0" dirty="0">
                <a:effectLst/>
                <a:latin typeface="Arial" panose="020B0604020202020204" pitchFamily="34" charset="0"/>
                <a:cs typeface="Arial" panose="020B0604020202020204" pitchFamily="34" charset="0"/>
              </a:rPr>
              <a:t> . Journal of Law and the Biosciences, 7(1),PP.1-14.</a:t>
            </a:r>
            <a:endParaRPr lang="en-GB" sz="8000" dirty="0">
              <a:effectLst/>
              <a:latin typeface="Arial" panose="020B0604020202020204" pitchFamily="34" charset="0"/>
              <a:ea typeface="Times New Roman" panose="02020603050405020304" pitchFamily="18" charset="0"/>
              <a:cs typeface="Arial" panose="020B0604020202020204" pitchFamily="34" charset="0"/>
            </a:endParaRPr>
          </a:p>
          <a:p>
            <a:pPr marL="0" indent="0" fontAlgn="base">
              <a:spcAft>
                <a:spcPts val="800"/>
              </a:spcAft>
              <a:buNone/>
            </a:pPr>
            <a:r>
              <a:rPr lang="en-GB" sz="8000" dirty="0">
                <a:effectLst/>
                <a:latin typeface="Arial" panose="020B0604020202020204" pitchFamily="34" charset="0"/>
                <a:ea typeface="Times New Roman" panose="02020603050405020304" pitchFamily="18" charset="0"/>
                <a:cs typeface="Arial" panose="020B0604020202020204" pitchFamily="34" charset="0"/>
              </a:rPr>
              <a:t>The Kings Fund (2019) Key facts and figures about adult social care [Online] available at:</a:t>
            </a:r>
            <a:r>
              <a:rPr lang="en-GB" sz="8000" dirty="0">
                <a:effectLst/>
                <a:latin typeface="Arial" panose="020B0604020202020204" pitchFamily="34" charset="0"/>
                <a:ea typeface="Calibri" panose="020F0502020204030204" pitchFamily="34" charset="0"/>
                <a:cs typeface="Arial" panose="020B0604020202020204" pitchFamily="34" charset="0"/>
              </a:rPr>
              <a:t> </a:t>
            </a:r>
            <a:r>
              <a:rPr lang="en-GB" sz="8000" u="sng" dirty="0">
                <a:effectLst/>
                <a:latin typeface="Arial" panose="020B0604020202020204" pitchFamily="34" charset="0"/>
                <a:ea typeface="Calibri" panose="020F0502020204030204" pitchFamily="34" charset="0"/>
                <a:cs typeface="Arial" panose="020B0604020202020204" pitchFamily="34" charset="0"/>
                <a:hlinkClick r:id="rId4"/>
              </a:rPr>
              <a:t>https://www.kingsfund.org.uk/audio-video/key-facts-figures-adult-social-care</a:t>
            </a:r>
            <a:r>
              <a:rPr lang="en-GB" sz="8000" dirty="0">
                <a:effectLst/>
                <a:latin typeface="Arial" panose="020B0604020202020204" pitchFamily="34" charset="0"/>
                <a:ea typeface="Calibri" panose="020F0502020204030204" pitchFamily="34" charset="0"/>
                <a:cs typeface="Arial" panose="020B0604020202020204" pitchFamily="34" charset="0"/>
              </a:rPr>
              <a:t> (Accessed:25th September 2020).</a:t>
            </a:r>
          </a:p>
          <a:p>
            <a:pPr marL="0" indent="0">
              <a:spcAft>
                <a:spcPts val="800"/>
              </a:spcAft>
              <a:buNone/>
            </a:pPr>
            <a:r>
              <a:rPr lang="en-GB" sz="8000" dirty="0">
                <a:effectLst/>
                <a:latin typeface="Arial" panose="020B0604020202020204" pitchFamily="34" charset="0"/>
                <a:ea typeface="Calibri" panose="020F0502020204030204" pitchFamily="34" charset="0"/>
                <a:cs typeface="Arial" panose="020B0604020202020204" pitchFamily="34" charset="0"/>
              </a:rPr>
              <a:t>British Institute of Human Rights (2020) Human Rights Implications of the Coronavirus Bill: The risk of making vulnerable adults and children even more vulnerable [Online] Available at: </a:t>
            </a:r>
            <a:r>
              <a:rPr lang="en-GB" sz="8000" u="sng" dirty="0">
                <a:effectLst/>
                <a:latin typeface="Arial" panose="020B0604020202020204" pitchFamily="34" charset="0"/>
                <a:ea typeface="Calibri" panose="020F0502020204030204" pitchFamily="34" charset="0"/>
                <a:cs typeface="Arial" panose="020B0604020202020204" pitchFamily="34" charset="0"/>
                <a:hlinkClick r:id="rId5"/>
              </a:rPr>
              <a:t>https://www.bihr.org.uk/coronavirusbill-20march</a:t>
            </a:r>
            <a:r>
              <a:rPr lang="en-GB" sz="8000" dirty="0">
                <a:effectLst/>
                <a:latin typeface="Arial" panose="020B0604020202020204" pitchFamily="34" charset="0"/>
                <a:ea typeface="Calibri" panose="020F0502020204030204" pitchFamily="34" charset="0"/>
                <a:cs typeface="Arial" panose="020B0604020202020204" pitchFamily="34" charset="0"/>
              </a:rPr>
              <a:t> (Accessed 29 Sep. 2020).</a:t>
            </a:r>
            <a:endParaRPr lang="en-GB" sz="8000" b="0" i="0" dirty="0">
              <a:effectLst/>
              <a:latin typeface="Arial" panose="020B0604020202020204" pitchFamily="34" charset="0"/>
              <a:cs typeface="Arial" panose="020B0604020202020204" pitchFamily="34" charset="0"/>
            </a:endParaRPr>
          </a:p>
          <a:p>
            <a:pPr marL="0" indent="0" fontAlgn="base">
              <a:spcAft>
                <a:spcPts val="800"/>
              </a:spcAft>
              <a:buNone/>
            </a:pPr>
            <a:r>
              <a:rPr lang="en-GB" sz="8000" dirty="0">
                <a:effectLst/>
                <a:latin typeface="Arial" panose="020B0604020202020204" pitchFamily="34" charset="0"/>
                <a:ea typeface="Calibri" panose="020F0502020204030204" pitchFamily="34" charset="0"/>
                <a:cs typeface="Arial" panose="020B0604020202020204" pitchFamily="34" charset="0"/>
              </a:rPr>
              <a:t>The Institute for Government (2020) Working to make government more effective. Coronavirus Act 2020 [Online] Available at :</a:t>
            </a:r>
            <a:r>
              <a:rPr lang="en-GB" sz="8000" u="sng" dirty="0">
                <a:effectLst/>
                <a:latin typeface="Arial" panose="020B0604020202020204" pitchFamily="34" charset="0"/>
                <a:ea typeface="Calibri" panose="020F0502020204030204" pitchFamily="34" charset="0"/>
                <a:cs typeface="Arial" panose="020B0604020202020204" pitchFamily="34" charset="0"/>
                <a:hlinkClick r:id="rId6"/>
              </a:rPr>
              <a:t>https://www.instituteforgovernment.org.uk/explainers/coronavirus-act</a:t>
            </a:r>
            <a:r>
              <a:rPr lang="en-GB" sz="8000" dirty="0">
                <a:effectLst/>
                <a:latin typeface="Arial" panose="020B0604020202020204" pitchFamily="34" charset="0"/>
                <a:ea typeface="Calibri" panose="020F0502020204030204" pitchFamily="34" charset="0"/>
                <a:cs typeface="Arial" panose="020B0604020202020204" pitchFamily="34" charset="0"/>
              </a:rPr>
              <a:t> (Accessed:25</a:t>
            </a:r>
            <a:r>
              <a:rPr lang="en-GB" sz="8000" baseline="30000" dirty="0">
                <a:effectLst/>
                <a:latin typeface="Arial" panose="020B0604020202020204" pitchFamily="34" charset="0"/>
                <a:ea typeface="Calibri" panose="020F0502020204030204" pitchFamily="34" charset="0"/>
                <a:cs typeface="Arial" panose="020B0604020202020204" pitchFamily="34" charset="0"/>
              </a:rPr>
              <a:t>th</a:t>
            </a:r>
            <a:r>
              <a:rPr lang="en-GB" sz="8000" dirty="0">
                <a:effectLst/>
                <a:latin typeface="Arial" panose="020B0604020202020204" pitchFamily="34" charset="0"/>
                <a:ea typeface="Calibri" panose="020F0502020204030204" pitchFamily="34" charset="0"/>
                <a:cs typeface="Arial" panose="020B0604020202020204" pitchFamily="34" charset="0"/>
              </a:rPr>
              <a:t> September 2020).</a:t>
            </a:r>
          </a:p>
          <a:p>
            <a:pPr marL="0" indent="0" fontAlgn="base">
              <a:spcAft>
                <a:spcPts val="800"/>
              </a:spcAft>
              <a:buNone/>
            </a:pPr>
            <a:r>
              <a:rPr lang="en-GB" sz="8000" b="0" i="0" dirty="0">
                <a:effectLst/>
                <a:latin typeface="Arial" panose="020B0604020202020204" pitchFamily="34" charset="0"/>
                <a:cs typeface="Arial" panose="020B0604020202020204" pitchFamily="34" charset="0"/>
              </a:rPr>
              <a:t>Santini, Z.I., Jose, P.E., York Cornwell, E., </a:t>
            </a:r>
            <a:r>
              <a:rPr lang="en-GB" sz="8000" b="0" i="0" dirty="0" err="1">
                <a:effectLst/>
                <a:latin typeface="Arial" panose="020B0604020202020204" pitchFamily="34" charset="0"/>
                <a:cs typeface="Arial" panose="020B0604020202020204" pitchFamily="34" charset="0"/>
              </a:rPr>
              <a:t>Koyanagi</a:t>
            </a:r>
            <a:r>
              <a:rPr lang="en-GB" sz="8000" b="0" i="0" dirty="0">
                <a:effectLst/>
                <a:latin typeface="Arial" panose="020B0604020202020204" pitchFamily="34" charset="0"/>
                <a:cs typeface="Arial" panose="020B0604020202020204" pitchFamily="34" charset="0"/>
              </a:rPr>
              <a:t>, A., Nielsen, L., </a:t>
            </a:r>
            <a:r>
              <a:rPr lang="en-GB" sz="8000" b="0" i="0" dirty="0" err="1">
                <a:effectLst/>
                <a:latin typeface="Arial" panose="020B0604020202020204" pitchFamily="34" charset="0"/>
                <a:cs typeface="Arial" panose="020B0604020202020204" pitchFamily="34" charset="0"/>
              </a:rPr>
              <a:t>Hinrichsen</a:t>
            </a:r>
            <a:r>
              <a:rPr lang="en-GB" sz="8000" b="0" i="0" dirty="0">
                <a:effectLst/>
                <a:latin typeface="Arial" panose="020B0604020202020204" pitchFamily="34" charset="0"/>
                <a:cs typeface="Arial" panose="020B0604020202020204" pitchFamily="34" charset="0"/>
              </a:rPr>
              <a:t>, C., </a:t>
            </a:r>
            <a:r>
              <a:rPr lang="en-GB" sz="8000" b="0" i="0" dirty="0" err="1">
                <a:effectLst/>
                <a:latin typeface="Arial" panose="020B0604020202020204" pitchFamily="34" charset="0"/>
                <a:cs typeface="Arial" panose="020B0604020202020204" pitchFamily="34" charset="0"/>
              </a:rPr>
              <a:t>Meilstrup</a:t>
            </a:r>
            <a:r>
              <a:rPr lang="en-GB" sz="8000" b="0" i="0" dirty="0">
                <a:effectLst/>
                <a:latin typeface="Arial" panose="020B0604020202020204" pitchFamily="34" charset="0"/>
                <a:cs typeface="Arial" panose="020B0604020202020204" pitchFamily="34" charset="0"/>
              </a:rPr>
              <a:t>, C., Madsen, K.R. and </a:t>
            </a:r>
            <a:r>
              <a:rPr lang="en-GB" sz="8000" b="0" i="0" dirty="0" err="1">
                <a:effectLst/>
                <a:latin typeface="Arial" panose="020B0604020202020204" pitchFamily="34" charset="0"/>
                <a:cs typeface="Arial" panose="020B0604020202020204" pitchFamily="34" charset="0"/>
              </a:rPr>
              <a:t>Koushede</a:t>
            </a:r>
            <a:r>
              <a:rPr lang="en-GB" sz="8000" b="0" i="0" dirty="0">
                <a:effectLst/>
                <a:latin typeface="Arial" panose="020B0604020202020204" pitchFamily="34" charset="0"/>
                <a:cs typeface="Arial" panose="020B0604020202020204" pitchFamily="34" charset="0"/>
              </a:rPr>
              <a:t>, V. (2020) Social disconnectedness, perceived isolation, and symptoms of depression and anxiety among older Americans (NSHAP): a longitudinal mediation analysis. </a:t>
            </a:r>
            <a:r>
              <a:rPr lang="en-GB" sz="8000" b="0" i="1" dirty="0">
                <a:effectLst/>
                <a:latin typeface="Arial" panose="020B0604020202020204" pitchFamily="34" charset="0"/>
                <a:cs typeface="Arial" panose="020B0604020202020204" pitchFamily="34" charset="0"/>
              </a:rPr>
              <a:t>The Lancet Public Health</a:t>
            </a:r>
            <a:r>
              <a:rPr lang="en-GB" sz="8000" b="0" i="0" dirty="0">
                <a:effectLst/>
                <a:latin typeface="Arial" panose="020B0604020202020204" pitchFamily="34" charset="0"/>
                <a:cs typeface="Arial" panose="020B0604020202020204" pitchFamily="34" charset="0"/>
              </a:rPr>
              <a:t>, 5(1), pp.e62–e70. </a:t>
            </a:r>
          </a:p>
          <a:p>
            <a:pPr marL="0" indent="0" fontAlgn="base">
              <a:spcAft>
                <a:spcPts val="800"/>
              </a:spcAft>
              <a:buNone/>
            </a:pPr>
            <a:r>
              <a:rPr lang="en-GB" sz="8000" dirty="0" err="1">
                <a:latin typeface="Arial" panose="020B0604020202020204" pitchFamily="34" charset="0"/>
                <a:cs typeface="Arial" panose="020B0604020202020204" pitchFamily="34" charset="0"/>
              </a:rPr>
              <a:t>Jayanetti,C</a:t>
            </a:r>
            <a:r>
              <a:rPr lang="en-GB" sz="8000" dirty="0">
                <a:latin typeface="Arial" panose="020B0604020202020204" pitchFamily="34" charset="0"/>
                <a:cs typeface="Arial" panose="020B0604020202020204" pitchFamily="34" charset="0"/>
              </a:rPr>
              <a:t>. (2020) </a:t>
            </a:r>
            <a:r>
              <a:rPr lang="en-GB" sz="8000" b="0" dirty="0">
                <a:effectLst/>
                <a:latin typeface="Arial" panose="020B0604020202020204" pitchFamily="34" charset="0"/>
                <a:cs typeface="Arial" panose="020B0604020202020204" pitchFamily="34" charset="0"/>
              </a:rPr>
              <a:t>Warning raised over Coronavirus bill impact on elderly and disabled </a:t>
            </a:r>
            <a:r>
              <a:rPr lang="en-GB" sz="8000" b="0" i="0" dirty="0">
                <a:effectLst/>
                <a:latin typeface="Arial" panose="020B0604020202020204" pitchFamily="34" charset="0"/>
                <a:cs typeface="Arial" panose="020B0604020202020204" pitchFamily="34" charset="0"/>
              </a:rPr>
              <a:t>[Online] Available at: </a:t>
            </a:r>
            <a:r>
              <a:rPr lang="en-GB" sz="8000" b="0" i="0" dirty="0">
                <a:effectLst/>
                <a:latin typeface="Arial" panose="020B0604020202020204" pitchFamily="34" charset="0"/>
                <a:cs typeface="Arial" panose="020B0604020202020204" pitchFamily="34" charset="0"/>
                <a:hlinkClick r:id="rId7"/>
              </a:rPr>
              <a:t>https://www.politics.co.uk/comment-analysis/2020/03/23/warning-raised-over-coronavirus-bill-impact-on-elderly-and-d</a:t>
            </a:r>
            <a:r>
              <a:rPr lang="en-GB" sz="8000" b="0" i="0" dirty="0">
                <a:effectLst/>
                <a:latin typeface="Arial" panose="020B0604020202020204" pitchFamily="34" charset="0"/>
                <a:cs typeface="Arial" panose="020B0604020202020204" pitchFamily="34" charset="0"/>
              </a:rPr>
              <a:t>  </a:t>
            </a:r>
            <a:r>
              <a:rPr lang="en-GB" sz="8000" dirty="0">
                <a:latin typeface="Arial" panose="020B0604020202020204" pitchFamily="34" charset="0"/>
                <a:cs typeface="Arial" panose="020B0604020202020204" pitchFamily="34" charset="0"/>
              </a:rPr>
              <a:t>(</a:t>
            </a:r>
            <a:r>
              <a:rPr lang="en-GB" sz="8000" b="0" i="0" dirty="0">
                <a:effectLst/>
                <a:latin typeface="Arial" panose="020B0604020202020204" pitchFamily="34" charset="0"/>
                <a:cs typeface="Arial" panose="020B0604020202020204" pitchFamily="34" charset="0"/>
              </a:rPr>
              <a:t>Accessed 9 Oct. 2020).</a:t>
            </a:r>
          </a:p>
          <a:p>
            <a:pPr marL="0" indent="0" fontAlgn="base">
              <a:spcAft>
                <a:spcPts val="800"/>
              </a:spcAft>
              <a:buNone/>
            </a:pPr>
            <a:endParaRPr lang="en-GB" sz="8000" dirty="0">
              <a:effectLst/>
              <a:latin typeface="Arial" panose="020B0604020202020204" pitchFamily="34" charset="0"/>
              <a:ea typeface="Calibri" panose="020F0502020204030204" pitchFamily="34" charset="0"/>
              <a:cs typeface="Arial" panose="020B0604020202020204" pitchFamily="34" charset="0"/>
            </a:endParaRPr>
          </a:p>
          <a:p>
            <a:pPr marL="0" indent="0" fontAlgn="base">
              <a:spcAft>
                <a:spcPts val="800"/>
              </a:spcAft>
              <a:buNone/>
            </a:pPr>
            <a:endParaRPr lang="en-GB" sz="8000" dirty="0">
              <a:effectLst/>
              <a:latin typeface="Arial" panose="020B0604020202020204" pitchFamily="34" charset="0"/>
              <a:ea typeface="Calibri" panose="020F0502020204030204" pitchFamily="34" charset="0"/>
              <a:cs typeface="Arial" panose="020B0604020202020204" pitchFamily="34" charset="0"/>
            </a:endParaRPr>
          </a:p>
          <a:p>
            <a:endParaRPr lang="en-GB" sz="800" dirty="0"/>
          </a:p>
        </p:txBody>
      </p:sp>
    </p:spTree>
    <p:extLst>
      <p:ext uri="{BB962C8B-B14F-4D97-AF65-F5344CB8AC3E}">
        <p14:creationId xmlns:p14="http://schemas.microsoft.com/office/powerpoint/2010/main" val="21105655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B65E7-D802-48F9-BDFA-D77BF1D09B56}"/>
              </a:ext>
            </a:extLst>
          </p:cNvPr>
          <p:cNvSpPr>
            <a:spLocks noGrp="1"/>
          </p:cNvSpPr>
          <p:nvPr>
            <p:ph type="title" idx="4294967295"/>
          </p:nvPr>
        </p:nvSpPr>
        <p:spPr>
          <a:xfrm>
            <a:off x="0" y="800100"/>
            <a:ext cx="10264775" cy="1212850"/>
          </a:xfrm>
        </p:spPr>
        <p:txBody>
          <a:bodyPr>
            <a:normAutofit/>
          </a:bodyPr>
          <a:lstStyle/>
          <a:p>
            <a:r>
              <a:rPr lang="en-GB" sz="4000" dirty="0">
                <a:solidFill>
                  <a:srgbClr val="FFFFFF"/>
                </a:solidFill>
                <a:latin typeface="Arial" panose="020B0604020202020204" pitchFamily="34" charset="0"/>
                <a:cs typeface="Arial" panose="020B0604020202020204" pitchFamily="34" charset="0"/>
              </a:rPr>
              <a:t>                REFERENCES</a:t>
            </a:r>
            <a:endParaRPr lang="en-GB" sz="4000" dirty="0">
              <a:solidFill>
                <a:srgbClr val="FFFFFF"/>
              </a:solidFill>
            </a:endParaRPr>
          </a:p>
        </p:txBody>
      </p:sp>
      <p:sp>
        <p:nvSpPr>
          <p:cNvPr id="3" name="Content Placeholder 2">
            <a:extLst>
              <a:ext uri="{FF2B5EF4-FFF2-40B4-BE49-F238E27FC236}">
                <a16:creationId xmlns:a16="http://schemas.microsoft.com/office/drawing/2014/main" id="{E05037EE-7069-4EDE-87BA-0CAD759010A5}"/>
              </a:ext>
            </a:extLst>
          </p:cNvPr>
          <p:cNvSpPr>
            <a:spLocks noGrp="1"/>
          </p:cNvSpPr>
          <p:nvPr>
            <p:ph idx="4294967295"/>
          </p:nvPr>
        </p:nvSpPr>
        <p:spPr>
          <a:xfrm>
            <a:off x="266701" y="419101"/>
            <a:ext cx="11925300" cy="5638800"/>
          </a:xfrm>
        </p:spPr>
        <p:txBody>
          <a:bodyPr anchor="ctr">
            <a:normAutofit/>
          </a:bodyPr>
          <a:lstStyle/>
          <a:p>
            <a:r>
              <a:rPr lang="en-GB" sz="2000" dirty="0" err="1">
                <a:latin typeface="Arial" panose="020B0604020202020204" pitchFamily="34" charset="0"/>
                <a:cs typeface="Arial" panose="020B0604020202020204" pitchFamily="34" charset="0"/>
              </a:rPr>
              <a:t>Toyoshima,Y</a:t>
            </a:r>
            <a:r>
              <a:rPr lang="en-GB" sz="2000" dirty="0">
                <a:latin typeface="Arial" panose="020B0604020202020204" pitchFamily="34" charset="0"/>
                <a:cs typeface="Arial" panose="020B0604020202020204" pitchFamily="34" charset="0"/>
              </a:rPr>
              <a:t>. </a:t>
            </a:r>
            <a:r>
              <a:rPr lang="en-GB" sz="2000" dirty="0" err="1">
                <a:latin typeface="Arial" panose="020B0604020202020204" pitchFamily="34" charset="0"/>
                <a:cs typeface="Arial" panose="020B0604020202020204" pitchFamily="34" charset="0"/>
              </a:rPr>
              <a:t>Nemoto,K.Matsumoto,S.Nakamura,Y</a:t>
            </a:r>
            <a:r>
              <a:rPr lang="en-GB" sz="2000" dirty="0">
                <a:latin typeface="Arial" panose="020B0604020202020204" pitchFamily="34" charset="0"/>
                <a:cs typeface="Arial" panose="020B0604020202020204" pitchFamily="34" charset="0"/>
              </a:rPr>
              <a:t>. </a:t>
            </a:r>
            <a:r>
              <a:rPr lang="en-GB" sz="2000" dirty="0" err="1">
                <a:latin typeface="Arial" panose="020B0604020202020204" pitchFamily="34" charset="0"/>
                <a:cs typeface="Arial" panose="020B0604020202020204" pitchFamily="34" charset="0"/>
              </a:rPr>
              <a:t>Kiyotani</a:t>
            </a:r>
            <a:r>
              <a:rPr lang="en-GB" sz="2000" dirty="0">
                <a:latin typeface="Arial" panose="020B0604020202020204" pitchFamily="34" charset="0"/>
                <a:cs typeface="Arial" panose="020B0604020202020204" pitchFamily="34" charset="0"/>
              </a:rPr>
              <a:t>, K. (2020). SARS-CoV-2 genomic variations associated with mortality rate of COVID-19. </a:t>
            </a:r>
            <a:r>
              <a:rPr lang="en-GB" sz="2000" i="1" dirty="0">
                <a:latin typeface="Arial" panose="020B0604020202020204" pitchFamily="34" charset="0"/>
                <a:cs typeface="Arial" panose="020B0604020202020204" pitchFamily="34" charset="0"/>
              </a:rPr>
              <a:t>Journal of Human Genetics, 65, pp.569-575. </a:t>
            </a:r>
            <a:r>
              <a:rPr lang="en-GB" sz="2000" i="1" dirty="0">
                <a:latin typeface="Arial" panose="020B0604020202020204" pitchFamily="34" charset="0"/>
                <a:cs typeface="Arial" panose="020B0604020202020204" pitchFamily="34" charset="0"/>
                <a:hlinkClick r:id="rId2"/>
              </a:rPr>
              <a:t>https://doi.org/10.1038/s10038-020-0771-5</a:t>
            </a:r>
            <a:endParaRPr lang="en-GB" sz="2000" i="1" dirty="0">
              <a:latin typeface="Arial" panose="020B0604020202020204" pitchFamily="34" charset="0"/>
              <a:cs typeface="Arial" panose="020B0604020202020204" pitchFamily="34" charset="0"/>
            </a:endParaRPr>
          </a:p>
          <a:p>
            <a:r>
              <a:rPr lang="en-GB" sz="2000" i="1" dirty="0">
                <a:latin typeface="Arial" panose="020B0604020202020204" pitchFamily="34" charset="0"/>
                <a:cs typeface="Arial" panose="020B0604020202020204" pitchFamily="34" charset="0"/>
              </a:rPr>
              <a:t>Hunter, P.(2020).Why the UK failed to get Coronavirus testing up to speed. The Guardian. Available at: </a:t>
            </a:r>
            <a:r>
              <a:rPr lang="en-GB" sz="2000" i="1" dirty="0">
                <a:latin typeface="Arial" panose="020B0604020202020204" pitchFamily="34" charset="0"/>
                <a:cs typeface="Arial" panose="020B0604020202020204" pitchFamily="34" charset="0"/>
                <a:hlinkClick r:id="rId3"/>
              </a:rPr>
              <a:t>https://www.theguardian.com/commentisfree/2020/apr/01/why-uk-coronavirus-testing-work-catchup</a:t>
            </a:r>
            <a:r>
              <a:rPr lang="en-GB" sz="2000" i="1" dirty="0">
                <a:latin typeface="Arial" panose="020B0604020202020204" pitchFamily="34" charset="0"/>
                <a:cs typeface="Arial" panose="020B0604020202020204" pitchFamily="34" charset="0"/>
              </a:rPr>
              <a:t>. Accessed on: (2</a:t>
            </a:r>
            <a:r>
              <a:rPr lang="en-GB" sz="2000" i="1" baseline="30000" dirty="0">
                <a:latin typeface="Arial" panose="020B0604020202020204" pitchFamily="34" charset="0"/>
                <a:cs typeface="Arial" panose="020B0604020202020204" pitchFamily="34" charset="0"/>
              </a:rPr>
              <a:t>nd</a:t>
            </a:r>
            <a:r>
              <a:rPr lang="en-GB" sz="2000" i="1" dirty="0">
                <a:latin typeface="Arial" panose="020B0604020202020204" pitchFamily="34" charset="0"/>
                <a:cs typeface="Arial" panose="020B0604020202020204" pitchFamily="34" charset="0"/>
              </a:rPr>
              <a:t> October,2020).</a:t>
            </a:r>
          </a:p>
          <a:p>
            <a:r>
              <a:rPr lang="en-GB" sz="2000" i="1" dirty="0">
                <a:latin typeface="Arial" panose="020B0604020202020204" pitchFamily="34" charset="0"/>
                <a:cs typeface="Arial" panose="020B0604020202020204" pitchFamily="34" charset="0"/>
              </a:rPr>
              <a:t>Barr, S.(2020). Coronavirus: What will A 10pm curfew for pubs and restaurants in England actually look like? Independent. Available at: </a:t>
            </a:r>
            <a:r>
              <a:rPr lang="en-GB" sz="2000" i="1" dirty="0">
                <a:latin typeface="Arial" panose="020B0604020202020204" pitchFamily="34" charset="0"/>
                <a:cs typeface="Arial" panose="020B0604020202020204" pitchFamily="34" charset="0"/>
                <a:hlinkClick r:id="rId4"/>
              </a:rPr>
              <a:t>https://www.independent.co.uk/life-style/coronavirus-pubs-restaurants-curfew-10pm-england-boris-johnson-b527096.html</a:t>
            </a:r>
            <a:r>
              <a:rPr lang="en-GB" sz="2000" i="1" dirty="0">
                <a:latin typeface="Arial" panose="020B0604020202020204" pitchFamily="34" charset="0"/>
                <a:cs typeface="Arial" panose="020B0604020202020204" pitchFamily="34" charset="0"/>
              </a:rPr>
              <a:t> </a:t>
            </a:r>
          </a:p>
          <a:p>
            <a:r>
              <a:rPr lang="en-GB" sz="2000" i="1" dirty="0">
                <a:latin typeface="Arial" panose="020B0604020202020204" pitchFamily="34" charset="0"/>
                <a:cs typeface="Arial" panose="020B0604020202020204" pitchFamily="34" charset="0"/>
              </a:rPr>
              <a:t>Office for National Statistics. (2020).GDP monthly estimate UK: June 2020.Available at: </a:t>
            </a:r>
            <a:r>
              <a:rPr lang="en-GB" sz="2000" i="1" dirty="0">
                <a:latin typeface="Arial" panose="020B0604020202020204" pitchFamily="34" charset="0"/>
                <a:cs typeface="Arial" panose="020B0604020202020204" pitchFamily="34" charset="0"/>
                <a:hlinkClick r:id="rId5"/>
              </a:rPr>
              <a:t>https://www.ons.gov.uk/economy/grossdomesticproductgdp/bulletins/gdpmonthlyestimateuk/june2020</a:t>
            </a:r>
            <a:r>
              <a:rPr lang="en-GB" sz="2000" i="1" dirty="0">
                <a:latin typeface="Arial" panose="020B0604020202020204" pitchFamily="34" charset="0"/>
                <a:cs typeface="Arial" panose="020B0604020202020204" pitchFamily="34" charset="0"/>
              </a:rPr>
              <a:t>. Accessed on: (3</a:t>
            </a:r>
            <a:r>
              <a:rPr lang="en-GB" sz="2000" i="1" baseline="30000" dirty="0">
                <a:latin typeface="Arial" panose="020B0604020202020204" pitchFamily="34" charset="0"/>
                <a:cs typeface="Arial" panose="020B0604020202020204" pitchFamily="34" charset="0"/>
              </a:rPr>
              <a:t>rd</a:t>
            </a:r>
            <a:r>
              <a:rPr lang="en-GB" sz="2000" i="1" dirty="0">
                <a:latin typeface="Arial" panose="020B0604020202020204" pitchFamily="34" charset="0"/>
                <a:cs typeface="Arial" panose="020B0604020202020204" pitchFamily="34" charset="0"/>
              </a:rPr>
              <a:t> October, 2020).</a:t>
            </a:r>
          </a:p>
          <a:p>
            <a:endParaRPr lang="en-GB" sz="2000" i="1" dirty="0">
              <a:latin typeface="Arial" panose="020B0604020202020204" pitchFamily="34" charset="0"/>
              <a:cs typeface="Arial" panose="020B0604020202020204" pitchFamily="34" charset="0"/>
            </a:endParaRPr>
          </a:p>
          <a:p>
            <a:r>
              <a:rPr lang="en-GB" sz="2000" i="1" dirty="0">
                <a:latin typeface="Arial" panose="020B0604020202020204" pitchFamily="34" charset="0"/>
                <a:cs typeface="Arial" panose="020B0604020202020204" pitchFamily="34" charset="0"/>
              </a:rPr>
              <a:t> BBC NEWS, (2020).Coronavirus: Oil price collapses to lowest level for 18 years. Available at: </a:t>
            </a:r>
            <a:r>
              <a:rPr lang="en-GB" sz="2000" i="1" dirty="0">
                <a:latin typeface="Arial" panose="020B0604020202020204" pitchFamily="34" charset="0"/>
                <a:cs typeface="Arial" panose="020B0604020202020204" pitchFamily="34" charset="0"/>
                <a:hlinkClick r:id="rId6"/>
              </a:rPr>
              <a:t>https://www.bbc.co.uk/news/business-52089127</a:t>
            </a:r>
            <a:r>
              <a:rPr lang="en-GB" sz="2000" i="1" dirty="0">
                <a:latin typeface="Arial" panose="020B0604020202020204" pitchFamily="34" charset="0"/>
                <a:cs typeface="Arial" panose="020B0604020202020204" pitchFamily="34" charset="0"/>
              </a:rPr>
              <a:t>. Accessed on: (27</a:t>
            </a:r>
            <a:r>
              <a:rPr lang="en-GB" sz="2000" i="1" baseline="30000" dirty="0">
                <a:latin typeface="Arial" panose="020B0604020202020204" pitchFamily="34" charset="0"/>
                <a:cs typeface="Arial" panose="020B0604020202020204" pitchFamily="34" charset="0"/>
              </a:rPr>
              <a:t>th</a:t>
            </a:r>
            <a:r>
              <a:rPr lang="en-GB" sz="2000" i="1" dirty="0">
                <a:latin typeface="Arial" panose="020B0604020202020204" pitchFamily="34" charset="0"/>
                <a:cs typeface="Arial" panose="020B0604020202020204" pitchFamily="34" charset="0"/>
              </a:rPr>
              <a:t> September, 2020).  </a:t>
            </a:r>
          </a:p>
          <a:p>
            <a:endParaRPr lang="en-GB" sz="13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26893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CF15B-5CDB-4053-B674-AAF155B2F172}"/>
              </a:ext>
            </a:extLst>
          </p:cNvPr>
          <p:cNvSpPr>
            <a:spLocks noGrp="1"/>
          </p:cNvSpPr>
          <p:nvPr>
            <p:ph type="title" idx="4294967295"/>
          </p:nvPr>
        </p:nvSpPr>
        <p:spPr>
          <a:xfrm>
            <a:off x="0" y="800100"/>
            <a:ext cx="10264775" cy="1212850"/>
          </a:xfrm>
        </p:spPr>
        <p:txBody>
          <a:bodyPr>
            <a:normAutofit/>
          </a:bodyPr>
          <a:lstStyle/>
          <a:p>
            <a:r>
              <a:rPr lang="en-GB" sz="4000" dirty="0">
                <a:solidFill>
                  <a:srgbClr val="FFFFFF"/>
                </a:solidFill>
                <a:latin typeface="Arial" panose="020B0604020202020204" pitchFamily="34" charset="0"/>
                <a:cs typeface="Arial" panose="020B0604020202020204" pitchFamily="34" charset="0"/>
              </a:rPr>
              <a:t>                         References</a:t>
            </a:r>
            <a:br>
              <a:rPr lang="en-GB" sz="4000" dirty="0">
                <a:solidFill>
                  <a:srgbClr val="FFFFFF"/>
                </a:solidFill>
                <a:latin typeface="Arial" panose="020B0604020202020204" pitchFamily="34" charset="0"/>
                <a:cs typeface="Arial" panose="020B0604020202020204" pitchFamily="34" charset="0"/>
              </a:rPr>
            </a:br>
            <a:endParaRPr lang="en-GB" sz="4000" dirty="0">
              <a:solidFill>
                <a:srgbClr val="FFFFFF"/>
              </a:solidFill>
            </a:endParaRPr>
          </a:p>
        </p:txBody>
      </p:sp>
      <p:sp>
        <p:nvSpPr>
          <p:cNvPr id="3" name="Content Placeholder 2"/>
          <p:cNvSpPr>
            <a:spLocks noGrp="1"/>
          </p:cNvSpPr>
          <p:nvPr>
            <p:ph idx="4294967295"/>
          </p:nvPr>
        </p:nvSpPr>
        <p:spPr>
          <a:xfrm>
            <a:off x="171450" y="0"/>
            <a:ext cx="12020550" cy="6057900"/>
          </a:xfrm>
        </p:spPr>
        <p:txBody>
          <a:bodyPr anchor="ctr">
            <a:noAutofit/>
          </a:bodyPr>
          <a:lstStyle/>
          <a:p>
            <a:pPr marL="0" indent="0">
              <a:buNone/>
            </a:pPr>
            <a:r>
              <a:rPr lang="en-GB" sz="2000" dirty="0">
                <a:latin typeface="Arial" panose="020B0604020202020204" pitchFamily="34" charset="0"/>
                <a:cs typeface="Arial" panose="020B0604020202020204" pitchFamily="34" charset="0"/>
              </a:rPr>
              <a:t>Who.int. 2020. </a:t>
            </a:r>
            <a:r>
              <a:rPr lang="en-GB" sz="2000" i="1" dirty="0" err="1">
                <a:latin typeface="Arial" panose="020B0604020202020204" pitchFamily="34" charset="0"/>
                <a:cs typeface="Arial" panose="020B0604020202020204" pitchFamily="34" charset="0"/>
              </a:rPr>
              <a:t>WHO,Vaccination</a:t>
            </a:r>
            <a:r>
              <a:rPr lang="en-GB" sz="2000" i="1" dirty="0">
                <a:latin typeface="Arial" panose="020B0604020202020204" pitchFamily="34" charset="0"/>
                <a:cs typeface="Arial" panose="020B0604020202020204" pitchFamily="34" charset="0"/>
              </a:rPr>
              <a:t> Greatly Reduces Disease, Disability, Death And Inequity Worldwide</a:t>
            </a:r>
            <a:r>
              <a:rPr lang="en-GB" sz="2000" dirty="0">
                <a:latin typeface="Arial" panose="020B0604020202020204" pitchFamily="34" charset="0"/>
                <a:cs typeface="Arial" panose="020B0604020202020204" pitchFamily="34" charset="0"/>
              </a:rPr>
              <a:t>. (online) Available at: https://www.who.int/bulletin/volumes/86/2/07-040089/en(Accessed 13 October 2020).</a:t>
            </a:r>
          </a:p>
          <a:p>
            <a:pPr marL="0" indent="0">
              <a:buNone/>
            </a:pPr>
            <a:r>
              <a:rPr lang="en-GB" sz="2000" dirty="0">
                <a:latin typeface="Arial" panose="020B0604020202020204" pitchFamily="34" charset="0"/>
                <a:cs typeface="Arial" panose="020B0604020202020204" pitchFamily="34" charset="0"/>
              </a:rPr>
              <a:t>Who.int. 2020. </a:t>
            </a:r>
            <a:r>
              <a:rPr lang="en-GB" sz="2000" i="1" dirty="0">
                <a:latin typeface="Arial" panose="020B0604020202020204" pitchFamily="34" charset="0"/>
                <a:cs typeface="Arial" panose="020B0604020202020204" pitchFamily="34" charset="0"/>
              </a:rPr>
              <a:t>Older People And COVID-19</a:t>
            </a:r>
            <a:r>
              <a:rPr lang="en-GB" sz="2000" dirty="0">
                <a:latin typeface="Arial" panose="020B0604020202020204" pitchFamily="34" charset="0"/>
                <a:cs typeface="Arial" panose="020B0604020202020204" pitchFamily="34" charset="0"/>
              </a:rPr>
              <a:t>. (online) Available at: https://www.who.int/teams/social-determinants-of-health/covid-19,(Accessed 13 October 2020).</a:t>
            </a:r>
          </a:p>
          <a:p>
            <a:pPr marL="0" indent="0">
              <a:buNone/>
            </a:pPr>
            <a:r>
              <a:rPr lang="en-GB" sz="2000" dirty="0">
                <a:latin typeface="Arial" panose="020B0604020202020204" pitchFamily="34" charset="0"/>
                <a:cs typeface="Arial" panose="020B0604020202020204" pitchFamily="34" charset="0"/>
              </a:rPr>
              <a:t>World Health Organization. 2020. </a:t>
            </a:r>
            <a:r>
              <a:rPr lang="en-GB" sz="2000" i="1" dirty="0">
                <a:latin typeface="Arial" panose="020B0604020202020204" pitchFamily="34" charset="0"/>
                <a:cs typeface="Arial" panose="020B0604020202020204" pitchFamily="34" charset="0"/>
              </a:rPr>
              <a:t>COVID-19 Response</a:t>
            </a:r>
            <a:r>
              <a:rPr lang="en-GB" sz="2000" dirty="0">
                <a:latin typeface="Arial" panose="020B0604020202020204" pitchFamily="34" charset="0"/>
                <a:cs typeface="Arial" panose="020B0604020202020204" pitchFamily="34" charset="0"/>
              </a:rPr>
              <a:t>. (online) Available at: </a:t>
            </a:r>
            <a:r>
              <a:rPr lang="en-GB" sz="2000" dirty="0">
                <a:latin typeface="Arial" panose="020B0604020202020204" pitchFamily="34" charset="0"/>
                <a:cs typeface="Arial" panose="020B0604020202020204" pitchFamily="34" charset="0"/>
                <a:hlinkClick r:id="rId2"/>
              </a:rPr>
              <a:t>https://www.who.int/health-cluster/news-and-events/news/COVID19/en</a:t>
            </a:r>
            <a:r>
              <a:rPr lang="en-GB" sz="2000" dirty="0">
                <a:latin typeface="Arial" panose="020B0604020202020204" pitchFamily="34" charset="0"/>
                <a:cs typeface="Arial" panose="020B0604020202020204" pitchFamily="34" charset="0"/>
              </a:rPr>
              <a:t>, (Accessed 13 October 2020).</a:t>
            </a:r>
          </a:p>
          <a:p>
            <a:pPr marL="0" indent="0">
              <a:buNone/>
            </a:pPr>
            <a:r>
              <a:rPr lang="en-GB" sz="2000" dirty="0">
                <a:latin typeface="Arial" panose="020B0604020202020204" pitchFamily="34" charset="0"/>
                <a:cs typeface="Arial" panose="020B0604020202020204" pitchFamily="34" charset="0"/>
              </a:rPr>
              <a:t>GOV.UK. 2020. </a:t>
            </a:r>
            <a:r>
              <a:rPr lang="en-GB" sz="2000" i="1" dirty="0">
                <a:latin typeface="Arial" panose="020B0604020202020204" pitchFamily="34" charset="0"/>
                <a:cs typeface="Arial" panose="020B0604020202020204" pitchFamily="34" charset="0"/>
              </a:rPr>
              <a:t>Health Profile For England: 2018</a:t>
            </a:r>
            <a:r>
              <a:rPr lang="en-GB" sz="2000" dirty="0">
                <a:latin typeface="Arial" panose="020B0604020202020204" pitchFamily="34" charset="0"/>
                <a:cs typeface="Arial" panose="020B0604020202020204" pitchFamily="34" charset="0"/>
              </a:rPr>
              <a:t>. (online0 Available at: https://www.gov.uk/government/publications/health-profile-for-england-2018, (Accessed 13 October 2020).</a:t>
            </a:r>
          </a:p>
          <a:p>
            <a:pPr marL="0" indent="0">
              <a:buNone/>
            </a:pPr>
            <a:r>
              <a:rPr lang="en-GB" sz="2000" dirty="0">
                <a:latin typeface="Arial" panose="020B0604020202020204" pitchFamily="34" charset="0"/>
                <a:cs typeface="Arial" panose="020B0604020202020204" pitchFamily="34" charset="0"/>
              </a:rPr>
              <a:t>GOV.UK. 2020. </a:t>
            </a:r>
            <a:r>
              <a:rPr lang="en-GB" sz="2000" i="1" dirty="0">
                <a:latin typeface="Arial" panose="020B0604020202020204" pitchFamily="34" charset="0"/>
                <a:cs typeface="Arial" panose="020B0604020202020204" pitchFamily="34" charset="0"/>
              </a:rPr>
              <a:t>PHE Statement On Delayed Reporting Of COVID-19 Cases</a:t>
            </a:r>
            <a:r>
              <a:rPr lang="en-GB" sz="2000" dirty="0">
                <a:latin typeface="Arial" panose="020B0604020202020204" pitchFamily="34" charset="0"/>
                <a:cs typeface="Arial" panose="020B0604020202020204" pitchFamily="34" charset="0"/>
              </a:rPr>
              <a:t>. (online) Available at: https://www.gov.uk/government/news/phe-statement-on-delayed-reporting-of-covid-19-cases,(Accessed 13 October 2020).</a:t>
            </a:r>
          </a:p>
        </p:txBody>
      </p:sp>
    </p:spTree>
    <p:extLst>
      <p:ext uri="{BB962C8B-B14F-4D97-AF65-F5344CB8AC3E}">
        <p14:creationId xmlns:p14="http://schemas.microsoft.com/office/powerpoint/2010/main" val="14878461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C3B0C-DA69-49AC-B213-A13BC7819769}"/>
              </a:ext>
            </a:extLst>
          </p:cNvPr>
          <p:cNvSpPr>
            <a:spLocks noGrp="1"/>
          </p:cNvSpPr>
          <p:nvPr>
            <p:ph type="title" idx="4294967295"/>
          </p:nvPr>
        </p:nvSpPr>
        <p:spPr>
          <a:xfrm>
            <a:off x="0" y="800100"/>
            <a:ext cx="10264775" cy="1212850"/>
          </a:xfrm>
        </p:spPr>
        <p:txBody>
          <a:bodyPr>
            <a:normAutofit/>
          </a:bodyPr>
          <a:lstStyle/>
          <a:p>
            <a:r>
              <a:rPr lang="en-GB" sz="4000" dirty="0">
                <a:solidFill>
                  <a:srgbClr val="FFFFFF"/>
                </a:solidFill>
                <a:latin typeface="Arial" panose="020B0604020202020204" pitchFamily="34" charset="0"/>
                <a:cs typeface="Arial" panose="020B0604020202020204" pitchFamily="34" charset="0"/>
              </a:rPr>
              <a:t>                    REFERENCES</a:t>
            </a:r>
            <a:endParaRPr lang="en-GB" sz="4000" dirty="0">
              <a:solidFill>
                <a:srgbClr val="FFFFFF"/>
              </a:solidFill>
            </a:endParaRPr>
          </a:p>
        </p:txBody>
      </p:sp>
      <p:sp>
        <p:nvSpPr>
          <p:cNvPr id="3" name="Content Placeholder 2">
            <a:extLst>
              <a:ext uri="{FF2B5EF4-FFF2-40B4-BE49-F238E27FC236}">
                <a16:creationId xmlns:a16="http://schemas.microsoft.com/office/drawing/2014/main" id="{A4E8EE54-F071-486B-B3DB-27B3972A40A3}"/>
              </a:ext>
            </a:extLst>
          </p:cNvPr>
          <p:cNvSpPr>
            <a:spLocks noGrp="1"/>
          </p:cNvSpPr>
          <p:nvPr>
            <p:ph idx="4294967295"/>
          </p:nvPr>
        </p:nvSpPr>
        <p:spPr>
          <a:xfrm>
            <a:off x="0" y="-171450"/>
            <a:ext cx="12192000" cy="6229350"/>
          </a:xfrm>
        </p:spPr>
        <p:txBody>
          <a:bodyPr anchor="ctr">
            <a:normAutofit/>
          </a:bodyPr>
          <a:lstStyle/>
          <a:p>
            <a:pPr marL="0" indent="0">
              <a:buNone/>
            </a:pPr>
            <a:r>
              <a:rPr lang="en-GB" sz="2000" dirty="0">
                <a:latin typeface="Arial" panose="020B0604020202020204" pitchFamily="34" charset="0"/>
                <a:cs typeface="Arial" panose="020B0604020202020204" pitchFamily="34" charset="0"/>
              </a:rPr>
              <a:t>Politico, (2020). Facebook to tells millions of users </a:t>
            </a:r>
            <a:r>
              <a:rPr lang="en-GB" sz="2000" dirty="0" err="1">
                <a:latin typeface="Arial" panose="020B0604020202020204" pitchFamily="34" charset="0"/>
                <a:cs typeface="Arial" panose="020B0604020202020204" pitchFamily="34" charset="0"/>
              </a:rPr>
              <a:t>they,ve</a:t>
            </a:r>
            <a:r>
              <a:rPr lang="en-GB" sz="2000" dirty="0">
                <a:latin typeface="Arial" panose="020B0604020202020204" pitchFamily="34" charset="0"/>
                <a:cs typeface="Arial" panose="020B0604020202020204" pitchFamily="34" charset="0"/>
              </a:rPr>
              <a:t> seen fake news about COVID-19. Available at: </a:t>
            </a:r>
            <a:r>
              <a:rPr lang="en-GB" sz="2000" dirty="0">
                <a:latin typeface="Arial" panose="020B0604020202020204" pitchFamily="34" charset="0"/>
                <a:cs typeface="Arial" panose="020B0604020202020204" pitchFamily="34" charset="0"/>
                <a:hlinkClick r:id="rId2"/>
              </a:rPr>
              <a:t>https://www.politico.eu/article/facebook-avaaz-covid19-coronavirus-misinformation-fake-news/</a:t>
            </a:r>
            <a:r>
              <a:rPr lang="en-GB" sz="2000" dirty="0">
                <a:latin typeface="Arial" panose="020B0604020202020204" pitchFamily="34" charset="0"/>
                <a:cs typeface="Arial" panose="020B0604020202020204" pitchFamily="34" charset="0"/>
              </a:rPr>
              <a:t>. Accessed on: (5</a:t>
            </a:r>
            <a:r>
              <a:rPr lang="en-GB" sz="2000" baseline="30000" dirty="0">
                <a:latin typeface="Arial" panose="020B0604020202020204" pitchFamily="34" charset="0"/>
                <a:cs typeface="Arial" panose="020B0604020202020204" pitchFamily="34" charset="0"/>
              </a:rPr>
              <a:t>th</a:t>
            </a:r>
            <a:r>
              <a:rPr lang="en-GB" sz="2000" dirty="0">
                <a:latin typeface="Arial" panose="020B0604020202020204" pitchFamily="34" charset="0"/>
                <a:cs typeface="Arial" panose="020B0604020202020204" pitchFamily="34" charset="0"/>
              </a:rPr>
              <a:t> October,2020).  </a:t>
            </a:r>
          </a:p>
          <a:p>
            <a:pPr marL="0" indent="0">
              <a:buNone/>
            </a:pPr>
            <a:r>
              <a:rPr lang="en-GB" sz="2000" dirty="0">
                <a:latin typeface="Arial" panose="020B0604020202020204" pitchFamily="34" charset="0"/>
                <a:cs typeface="Arial" panose="020B0604020202020204" pitchFamily="34" charset="0"/>
              </a:rPr>
              <a:t>World Health </a:t>
            </a:r>
            <a:r>
              <a:rPr lang="en-GB" sz="2000" dirty="0" err="1">
                <a:latin typeface="Arial" panose="020B0604020202020204" pitchFamily="34" charset="0"/>
                <a:cs typeface="Arial" panose="020B0604020202020204" pitchFamily="34" charset="0"/>
              </a:rPr>
              <a:t>Organiztion</a:t>
            </a:r>
            <a:r>
              <a:rPr lang="en-GB" sz="2000" dirty="0">
                <a:latin typeface="Arial" panose="020B0604020202020204" pitchFamily="34" charset="0"/>
                <a:cs typeface="Arial" panose="020B0604020202020204" pitchFamily="34" charset="0"/>
              </a:rPr>
              <a:t>, (2020). Available at: </a:t>
            </a:r>
            <a:r>
              <a:rPr lang="en-GB" sz="2000" dirty="0">
                <a:latin typeface="Arial" panose="020B0604020202020204" pitchFamily="34" charset="0"/>
                <a:cs typeface="Arial" panose="020B0604020202020204" pitchFamily="34" charset="0"/>
                <a:hlinkClick r:id="rId3"/>
              </a:rPr>
              <a:t>https://www.who.int/foodsafety/publications/foodborne_disease/Section_5.pdf</a:t>
            </a:r>
            <a:r>
              <a:rPr lang="en-GB" sz="2000" dirty="0">
                <a:latin typeface="Arial" panose="020B0604020202020204" pitchFamily="34" charset="0"/>
                <a:cs typeface="Arial" panose="020B0604020202020204" pitchFamily="34" charset="0"/>
              </a:rPr>
              <a:t>. Accessed on: 8</a:t>
            </a:r>
            <a:r>
              <a:rPr lang="en-GB" sz="2000" baseline="30000" dirty="0">
                <a:latin typeface="Arial" panose="020B0604020202020204" pitchFamily="34" charset="0"/>
                <a:cs typeface="Arial" panose="020B0604020202020204" pitchFamily="34" charset="0"/>
              </a:rPr>
              <a:t>th</a:t>
            </a:r>
            <a:r>
              <a:rPr lang="en-GB" sz="2000" dirty="0">
                <a:latin typeface="Arial" panose="020B0604020202020204" pitchFamily="34" charset="0"/>
                <a:cs typeface="Arial" panose="020B0604020202020204" pitchFamily="34" charset="0"/>
              </a:rPr>
              <a:t> October, 2020).</a:t>
            </a:r>
            <a:endParaRPr lang="en-US" sz="2000" dirty="0">
              <a:latin typeface="Arial" panose="020B0604020202020204" pitchFamily="34" charset="0"/>
              <a:cs typeface="Arial" panose="020B0604020202020204" pitchFamily="34" charset="0"/>
            </a:endParaRPr>
          </a:p>
          <a:p>
            <a:pPr marL="0" indent="0">
              <a:buNone/>
            </a:pPr>
            <a:r>
              <a:rPr lang="en-US" sz="2000" dirty="0">
                <a:latin typeface="Arial" panose="020B0604020202020204" pitchFamily="34" charset="0"/>
                <a:cs typeface="Arial" panose="020B0604020202020204" pitchFamily="34" charset="0"/>
              </a:rPr>
              <a:t>Lea, R. (2020). ZME Science, (Myth Busted: Debunking the Alleged 5G/Coronavirus Connection. Available at: </a:t>
            </a:r>
            <a:r>
              <a:rPr lang="en-US" sz="2000" dirty="0">
                <a:latin typeface="Arial" panose="020B0604020202020204" pitchFamily="34" charset="0"/>
                <a:cs typeface="Arial" panose="020B0604020202020204" pitchFamily="34" charset="0"/>
                <a:hlinkClick r:id="rId4"/>
              </a:rPr>
              <a:t>https://www.zmescience.com/science/debunking-5g-coronavirus-connection-0523543/</a:t>
            </a:r>
            <a:r>
              <a:rPr lang="en-US" sz="2000" dirty="0">
                <a:latin typeface="Arial" panose="020B0604020202020204" pitchFamily="34" charset="0"/>
                <a:cs typeface="Arial" panose="020B0604020202020204" pitchFamily="34" charset="0"/>
              </a:rPr>
              <a:t>. Accessed on: 7</a:t>
            </a:r>
            <a:r>
              <a:rPr lang="en-US" sz="2000" baseline="30000" dirty="0">
                <a:latin typeface="Arial" panose="020B0604020202020204" pitchFamily="34" charset="0"/>
                <a:cs typeface="Arial" panose="020B0604020202020204" pitchFamily="34" charset="0"/>
              </a:rPr>
              <a:t>th</a:t>
            </a:r>
            <a:r>
              <a:rPr lang="en-US" sz="2000" dirty="0">
                <a:latin typeface="Arial" panose="020B0604020202020204" pitchFamily="34" charset="0"/>
                <a:cs typeface="Arial" panose="020B0604020202020204" pitchFamily="34" charset="0"/>
              </a:rPr>
              <a:t> October, 2020).</a:t>
            </a:r>
          </a:p>
          <a:p>
            <a:pPr marL="0" indent="0">
              <a:buNone/>
            </a:pPr>
            <a:r>
              <a:rPr lang="en-US" sz="2000" dirty="0">
                <a:latin typeface="Arial" panose="020B0604020202020204" pitchFamily="34" charset="0"/>
                <a:cs typeface="Arial" panose="020B0604020202020204" pitchFamily="34" charset="0"/>
              </a:rPr>
              <a:t>The geography of the COVID-19 crisis in England. (2020). Available at: </a:t>
            </a:r>
            <a:r>
              <a:rPr lang="en-GB" sz="2000" dirty="0">
                <a:latin typeface="Arial" panose="020B0604020202020204" pitchFamily="34" charset="0"/>
                <a:cs typeface="Arial" panose="020B0604020202020204" pitchFamily="34" charset="0"/>
                <a:hlinkClick r:id="rId5"/>
              </a:rPr>
              <a:t>https://www.ifs.org.uk/uploads/The-Geography-of-the-COVID19-crisis-in-England-final.pdf</a:t>
            </a:r>
            <a:r>
              <a:rPr lang="en-GB" sz="2000" dirty="0">
                <a:latin typeface="Arial" panose="020B0604020202020204" pitchFamily="34" charset="0"/>
                <a:cs typeface="Arial" panose="020B0604020202020204" pitchFamily="34" charset="0"/>
              </a:rPr>
              <a:t>. Accessed on: 27</a:t>
            </a:r>
            <a:r>
              <a:rPr lang="en-GB" sz="2000" baseline="30000" dirty="0">
                <a:latin typeface="Arial" panose="020B0604020202020204" pitchFamily="34" charset="0"/>
                <a:cs typeface="Arial" panose="020B0604020202020204" pitchFamily="34" charset="0"/>
              </a:rPr>
              <a:t>th</a:t>
            </a:r>
            <a:r>
              <a:rPr lang="en-GB" sz="2000" dirty="0">
                <a:latin typeface="Arial" panose="020B0604020202020204" pitchFamily="34" charset="0"/>
                <a:cs typeface="Arial" panose="020B0604020202020204" pitchFamily="34" charset="0"/>
              </a:rPr>
              <a:t> September, 2020).</a:t>
            </a:r>
          </a:p>
        </p:txBody>
      </p:sp>
    </p:spTree>
    <p:extLst>
      <p:ext uri="{BB962C8B-B14F-4D97-AF65-F5344CB8AC3E}">
        <p14:creationId xmlns:p14="http://schemas.microsoft.com/office/powerpoint/2010/main" val="22340073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E6FE0-8F0B-417A-B39D-A39CBA5CE8DC}"/>
              </a:ext>
            </a:extLst>
          </p:cNvPr>
          <p:cNvSpPr>
            <a:spLocks noGrp="1"/>
          </p:cNvSpPr>
          <p:nvPr>
            <p:ph type="title"/>
          </p:nvPr>
        </p:nvSpPr>
        <p:spPr>
          <a:xfrm>
            <a:off x="640079" y="2053641"/>
            <a:ext cx="3669161" cy="2760098"/>
          </a:xfrm>
        </p:spPr>
        <p:txBody>
          <a:bodyPr>
            <a:normAutofit/>
          </a:bodyPr>
          <a:lstStyle/>
          <a:p>
            <a:r>
              <a:rPr lang="en-GB" sz="3700">
                <a:solidFill>
                  <a:srgbClr val="FFFFFF"/>
                </a:solidFill>
                <a:latin typeface="Arial" panose="020B0604020202020204" pitchFamily="34" charset="0"/>
                <a:cs typeface="Arial" panose="020B0604020202020204" pitchFamily="34" charset="0"/>
              </a:rPr>
              <a:t>              REFERENCES</a:t>
            </a:r>
            <a:endParaRPr lang="en-GB" sz="3700" dirty="0">
              <a:solidFill>
                <a:srgbClr val="FFFFFF"/>
              </a:solidFill>
            </a:endParaRPr>
          </a:p>
        </p:txBody>
      </p:sp>
      <p:sp>
        <p:nvSpPr>
          <p:cNvPr id="3" name="Content Placeholder 2">
            <a:extLst>
              <a:ext uri="{FF2B5EF4-FFF2-40B4-BE49-F238E27FC236}">
                <a16:creationId xmlns:a16="http://schemas.microsoft.com/office/drawing/2014/main" id="{AA5461F7-3355-4354-BEC1-13AF60F46136}"/>
              </a:ext>
            </a:extLst>
          </p:cNvPr>
          <p:cNvSpPr>
            <a:spLocks noGrp="1"/>
          </p:cNvSpPr>
          <p:nvPr>
            <p:ph idx="1"/>
          </p:nvPr>
        </p:nvSpPr>
        <p:spPr>
          <a:xfrm>
            <a:off x="1" y="0"/>
            <a:ext cx="12172682" cy="6858000"/>
          </a:xfrm>
        </p:spPr>
        <p:txBody>
          <a:bodyPr anchor="ctr">
            <a:normAutofit lnSpcReduction="10000"/>
          </a:bodyPr>
          <a:lstStyle/>
          <a:p>
            <a:pPr marL="0" lvl="0">
              <a:spcBef>
                <a:spcPts val="0"/>
              </a:spcBef>
            </a:pPr>
            <a:r>
              <a:rPr lang="en-US" sz="1800" dirty="0">
                <a:solidFill>
                  <a:srgbClr val="000000"/>
                </a:solidFill>
                <a:latin typeface="Arial" panose="020B0604020202020204" pitchFamily="34" charset="0"/>
                <a:cs typeface="Arial" panose="020B0604020202020204" pitchFamily="34" charset="0"/>
              </a:rPr>
              <a:t>Office for National Statistics,(2020). Coronavirus and the social impacts on older people in Great Britain: 3 April to 10 May 2020. Available </a:t>
            </a:r>
            <a:r>
              <a:rPr lang="en-US" sz="1800" dirty="0">
                <a:solidFill>
                  <a:srgbClr val="00000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at: https://www.ons.gov.uk/peoplepopulationandcommunity/birthsdeathsandmarriages/ageing/articles/coronavirusandthesocialimpactsonolderpeopleingreatbritain/3aprilto10may2020</a:t>
            </a:r>
            <a:r>
              <a:rPr lang="en-US" sz="1800" dirty="0">
                <a:solidFill>
                  <a:srgbClr val="000000"/>
                </a:solidFill>
                <a:latin typeface="Arial" panose="020B0604020202020204" pitchFamily="34" charset="0"/>
                <a:cs typeface="Arial" panose="020B0604020202020204" pitchFamily="34" charset="0"/>
              </a:rPr>
              <a:t> . (Accessed on: 29</a:t>
            </a:r>
            <a:r>
              <a:rPr lang="en-US" sz="1800" baseline="30000" dirty="0">
                <a:solidFill>
                  <a:srgbClr val="000000"/>
                </a:solidFill>
                <a:latin typeface="Arial" panose="020B0604020202020204" pitchFamily="34" charset="0"/>
                <a:cs typeface="Arial" panose="020B0604020202020204" pitchFamily="34" charset="0"/>
              </a:rPr>
              <a:t>th</a:t>
            </a:r>
            <a:r>
              <a:rPr lang="en-US" sz="1800" dirty="0">
                <a:solidFill>
                  <a:srgbClr val="000000"/>
                </a:solidFill>
                <a:latin typeface="Arial" panose="020B0604020202020204" pitchFamily="34" charset="0"/>
                <a:cs typeface="Arial" panose="020B0604020202020204" pitchFamily="34" charset="0"/>
              </a:rPr>
              <a:t> September 2020).</a:t>
            </a:r>
          </a:p>
          <a:p>
            <a:pPr marL="0" lvl="0">
              <a:spcBef>
                <a:spcPts val="0"/>
              </a:spcBef>
            </a:pPr>
            <a:endParaRPr lang="en-US" sz="1800" dirty="0">
              <a:solidFill>
                <a:srgbClr val="000000"/>
              </a:solidFill>
              <a:latin typeface="Arial" panose="020B0604020202020204" pitchFamily="34" charset="0"/>
              <a:cs typeface="Arial" panose="020B0604020202020204" pitchFamily="34" charset="0"/>
            </a:endParaRPr>
          </a:p>
          <a:p>
            <a:pPr marL="0" lvl="0">
              <a:spcBef>
                <a:spcPts val="0"/>
              </a:spcBef>
            </a:pPr>
            <a:endParaRPr lang="en-US" sz="1800" dirty="0">
              <a:solidFill>
                <a:srgbClr val="000000"/>
              </a:solidFill>
              <a:latin typeface="Arial" panose="020B0604020202020204" pitchFamily="34" charset="0"/>
              <a:cs typeface="Arial" panose="020B0604020202020204" pitchFamily="34" charset="0"/>
            </a:endParaRPr>
          </a:p>
          <a:p>
            <a:pPr marL="114300" lvl="0">
              <a:spcBef>
                <a:spcPts val="0"/>
              </a:spcBef>
            </a:pPr>
            <a:r>
              <a:rPr lang="en-US" sz="1800" dirty="0">
                <a:solidFill>
                  <a:srgbClr val="000000"/>
                </a:solidFill>
                <a:latin typeface="Arial" panose="020B0604020202020204" pitchFamily="34" charset="0"/>
                <a:cs typeface="Arial" panose="020B0604020202020204" pitchFamily="34" charset="0"/>
              </a:rPr>
              <a:t>Mayo Clinic, (2020). Coronavirus disease 2019 (COVID 19). Available at: </a:t>
            </a:r>
            <a:r>
              <a:rPr lang="en-US" sz="1800" dirty="0">
                <a:solidFill>
                  <a:srgbClr val="00000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https://www.mayoclinic.org/diseases-conditions/coronavirus/symptoms-cause/syc-20479963</a:t>
            </a:r>
            <a:r>
              <a:rPr lang="en-US" sz="1800" dirty="0">
                <a:solidFill>
                  <a:srgbClr val="000000"/>
                </a:solidFill>
                <a:latin typeface="Arial" panose="020B0604020202020204" pitchFamily="34" charset="0"/>
                <a:cs typeface="Arial" panose="020B0604020202020204" pitchFamily="34" charset="0"/>
              </a:rPr>
              <a:t>. Accessed on: 1</a:t>
            </a:r>
            <a:r>
              <a:rPr lang="en-US" sz="1800" baseline="30000" dirty="0">
                <a:solidFill>
                  <a:srgbClr val="000000"/>
                </a:solidFill>
                <a:latin typeface="Arial" panose="020B0604020202020204" pitchFamily="34" charset="0"/>
                <a:cs typeface="Arial" panose="020B0604020202020204" pitchFamily="34" charset="0"/>
              </a:rPr>
              <a:t>st</a:t>
            </a:r>
            <a:r>
              <a:rPr lang="en-US" sz="1800" dirty="0">
                <a:solidFill>
                  <a:srgbClr val="000000"/>
                </a:solidFill>
                <a:latin typeface="Arial" panose="020B0604020202020204" pitchFamily="34" charset="0"/>
                <a:cs typeface="Arial" panose="020B0604020202020204" pitchFamily="34" charset="0"/>
              </a:rPr>
              <a:t> October 2020).</a:t>
            </a:r>
          </a:p>
          <a:p>
            <a:pPr marL="342900" lvl="0">
              <a:spcBef>
                <a:spcPts val="0"/>
              </a:spcBef>
            </a:pPr>
            <a:endParaRPr lang="en-US" sz="1800" dirty="0">
              <a:solidFill>
                <a:srgbClr val="000000"/>
              </a:solidFill>
              <a:latin typeface="Arial" panose="020B0604020202020204" pitchFamily="34" charset="0"/>
              <a:cs typeface="Arial" panose="020B0604020202020204" pitchFamily="34" charset="0"/>
            </a:endParaRPr>
          </a:p>
          <a:p>
            <a:pPr marL="114300" lvl="0">
              <a:spcBef>
                <a:spcPts val="0"/>
              </a:spcBef>
            </a:pPr>
            <a:r>
              <a:rPr lang="en-US" sz="1800" dirty="0">
                <a:solidFill>
                  <a:srgbClr val="000000"/>
                </a:solidFill>
                <a:latin typeface="Arial" panose="020B0604020202020204" pitchFamily="34" charset="0"/>
                <a:cs typeface="Arial" panose="020B0604020202020204" pitchFamily="34" charset="0"/>
              </a:rPr>
              <a:t>Middle east respiratory syndrome (MERS) (Mayo Clinic,2020). Available at: </a:t>
            </a:r>
            <a:r>
              <a:rPr lang="en-US" sz="1800" dirty="0">
                <a:solidFill>
                  <a:srgbClr val="00000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https://www.emeesykidney.nhs.uk/128-coronavirus-advice/228-how-is-covid-19-spread#:~:text=The%20disease%20can%20spread%20from,%2C%20nose%20or%20mouth</a:t>
            </a:r>
            <a:r>
              <a:rPr lang="en-US" sz="1800" dirty="0">
                <a:solidFill>
                  <a:srgbClr val="00000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a:t>
            </a:r>
            <a:r>
              <a:rPr lang="en-US" sz="1800" dirty="0">
                <a:solidFill>
                  <a:srgbClr val="000000"/>
                </a:solidFill>
                <a:latin typeface="Arial" panose="020B0604020202020204" pitchFamily="34" charset="0"/>
                <a:cs typeface="Arial" panose="020B0604020202020204" pitchFamily="34" charset="0"/>
              </a:rPr>
              <a:t> (Accessed</a:t>
            </a:r>
          </a:p>
          <a:p>
            <a:pPr marL="114300" lvl="0">
              <a:spcBef>
                <a:spcPts val="0"/>
              </a:spcBef>
            </a:pPr>
            <a:r>
              <a:rPr lang="en-US" sz="1800" dirty="0">
                <a:solidFill>
                  <a:srgbClr val="000000"/>
                </a:solidFill>
                <a:latin typeface="Arial" panose="020B0604020202020204" pitchFamily="34" charset="0"/>
                <a:cs typeface="Arial" panose="020B0604020202020204" pitchFamily="34" charset="0"/>
              </a:rPr>
              <a:t>On: 27</a:t>
            </a:r>
            <a:r>
              <a:rPr lang="en-US" sz="1800" baseline="30000" dirty="0">
                <a:solidFill>
                  <a:srgbClr val="000000"/>
                </a:solidFill>
                <a:latin typeface="Arial" panose="020B0604020202020204" pitchFamily="34" charset="0"/>
                <a:cs typeface="Arial" panose="020B0604020202020204" pitchFamily="34" charset="0"/>
              </a:rPr>
              <a:t>th</a:t>
            </a:r>
            <a:r>
              <a:rPr lang="en-US" sz="1800" dirty="0">
                <a:solidFill>
                  <a:srgbClr val="000000"/>
                </a:solidFill>
                <a:latin typeface="Arial" panose="020B0604020202020204" pitchFamily="34" charset="0"/>
                <a:cs typeface="Arial" panose="020B0604020202020204" pitchFamily="34" charset="0"/>
              </a:rPr>
              <a:t> September 2020).</a:t>
            </a:r>
          </a:p>
          <a:p>
            <a:pPr marL="114300" lvl="0">
              <a:spcBef>
                <a:spcPts val="0"/>
              </a:spcBef>
            </a:pPr>
            <a:endParaRPr lang="en-US" sz="1800" dirty="0">
              <a:solidFill>
                <a:srgbClr val="000000"/>
              </a:solidFill>
              <a:latin typeface="Arial" panose="020B0604020202020204" pitchFamily="34" charset="0"/>
              <a:cs typeface="Arial" panose="020B0604020202020204" pitchFamily="34" charset="0"/>
            </a:endParaRPr>
          </a:p>
          <a:p>
            <a:pPr marL="114300" lvl="0">
              <a:spcBef>
                <a:spcPts val="0"/>
              </a:spcBef>
            </a:pPr>
            <a:endParaRPr lang="en-US" sz="1800" dirty="0">
              <a:solidFill>
                <a:srgbClr val="000000"/>
              </a:solidFill>
              <a:latin typeface="Arial" panose="020B0604020202020204" pitchFamily="34" charset="0"/>
              <a:cs typeface="Arial" panose="020B0604020202020204" pitchFamily="34" charset="0"/>
            </a:endParaRPr>
          </a:p>
          <a:p>
            <a:pPr marL="0" lvl="0" fontAlgn="base">
              <a:spcBef>
                <a:spcPts val="0"/>
              </a:spcBef>
              <a:spcAft>
                <a:spcPts val="600"/>
              </a:spcAft>
            </a:pPr>
            <a:r>
              <a:rPr lang="en-US" sz="1800" dirty="0">
                <a:solidFill>
                  <a:srgbClr val="000000"/>
                </a:solidFill>
                <a:latin typeface="Arial" panose="020B0604020202020204" pitchFamily="34" charset="0"/>
                <a:cs typeface="Arial" panose="020B0604020202020204" pitchFamily="34" charset="0"/>
              </a:rPr>
              <a:t>Statista, 2020</a:t>
            </a:r>
            <a:r>
              <a:rPr lang="en-US" sz="1800" i="1" dirty="0">
                <a:solidFill>
                  <a:srgbClr val="000000"/>
                </a:solidFill>
                <a:latin typeface="Arial" panose="020B0604020202020204" pitchFamily="34" charset="0"/>
                <a:cs typeface="Arial" panose="020B0604020202020204" pitchFamily="34" charset="0"/>
              </a:rPr>
              <a:t>, UK: coronavirus cases | Statista</a:t>
            </a:r>
            <a:r>
              <a:rPr lang="en-US" sz="1800" dirty="0">
                <a:solidFill>
                  <a:srgbClr val="000000"/>
                </a:solidFill>
                <a:latin typeface="Arial" panose="020B0604020202020204" pitchFamily="34" charset="0"/>
                <a:cs typeface="Arial" panose="020B0604020202020204" pitchFamily="34" charset="0"/>
              </a:rPr>
              <a:t> . Available at: https://www.statista.com/statistics/1101958/cumulative-coronavirus-cases-in-the-uk/. (Accessed on: 30</a:t>
            </a:r>
            <a:r>
              <a:rPr lang="en-US" sz="1800" baseline="30000" dirty="0">
                <a:solidFill>
                  <a:srgbClr val="000000"/>
                </a:solidFill>
                <a:latin typeface="Arial" panose="020B0604020202020204" pitchFamily="34" charset="0"/>
                <a:cs typeface="Arial" panose="020B0604020202020204" pitchFamily="34" charset="0"/>
              </a:rPr>
              <a:t>th</a:t>
            </a:r>
            <a:r>
              <a:rPr lang="en-US" sz="1800" dirty="0">
                <a:solidFill>
                  <a:srgbClr val="000000"/>
                </a:solidFill>
                <a:latin typeface="Arial" panose="020B0604020202020204" pitchFamily="34" charset="0"/>
                <a:cs typeface="Arial" panose="020B0604020202020204" pitchFamily="34" charset="0"/>
              </a:rPr>
              <a:t>  September 2020).​</a:t>
            </a:r>
          </a:p>
          <a:p>
            <a:pPr marL="0" lvl="0" fontAlgn="base">
              <a:spcBef>
                <a:spcPts val="0"/>
              </a:spcBef>
              <a:spcAft>
                <a:spcPts val="600"/>
              </a:spcAft>
            </a:pPr>
            <a:endParaRPr lang="en-US" sz="1800" dirty="0">
              <a:solidFill>
                <a:srgbClr val="000000"/>
              </a:solidFill>
              <a:latin typeface="Arial" panose="020B0604020202020204" pitchFamily="34" charset="0"/>
              <a:cs typeface="Arial" panose="020B0604020202020204" pitchFamily="34" charset="0"/>
            </a:endParaRPr>
          </a:p>
          <a:p>
            <a:pPr marL="114300" lvl="0">
              <a:spcBef>
                <a:spcPts val="0"/>
              </a:spcBef>
            </a:pPr>
            <a:r>
              <a:rPr lang="en-US" sz="1800" dirty="0">
                <a:solidFill>
                  <a:srgbClr val="000000"/>
                </a:solidFill>
                <a:latin typeface="Arial" panose="020B0604020202020204" pitchFamily="34" charset="0"/>
                <a:cs typeface="Arial" panose="020B0604020202020204" pitchFamily="34" charset="0"/>
              </a:rPr>
              <a:t>Statista, (2020). UK Incidence of coronavirus (COVID-19) deaths in the European Economic Area and the United Kingdom as of October 9, 2020, by country. Available at: </a:t>
            </a:r>
            <a:r>
              <a:rPr lang="en-US" sz="1800" dirty="0">
                <a:solidFill>
                  <a:srgbClr val="000000"/>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https://www.statista.com/statistics/1111779/coronavirus-death-rate-europe-by-country/</a:t>
            </a:r>
            <a:r>
              <a:rPr lang="en-US" sz="1800" dirty="0">
                <a:solidFill>
                  <a:srgbClr val="000000"/>
                </a:solidFill>
                <a:latin typeface="Arial" panose="020B0604020202020204" pitchFamily="34" charset="0"/>
                <a:cs typeface="Arial" panose="020B0604020202020204" pitchFamily="34" charset="0"/>
              </a:rPr>
              <a:t>. (Accessed on: 10</a:t>
            </a:r>
            <a:r>
              <a:rPr lang="en-US" sz="1800" baseline="30000" dirty="0">
                <a:solidFill>
                  <a:srgbClr val="000000"/>
                </a:solidFill>
                <a:latin typeface="Arial" panose="020B0604020202020204" pitchFamily="34" charset="0"/>
                <a:cs typeface="Arial" panose="020B0604020202020204" pitchFamily="34" charset="0"/>
              </a:rPr>
              <a:t>th</a:t>
            </a:r>
            <a:r>
              <a:rPr lang="en-US" sz="1800" dirty="0">
                <a:solidFill>
                  <a:srgbClr val="000000"/>
                </a:solidFill>
                <a:latin typeface="Arial" panose="020B0604020202020204" pitchFamily="34" charset="0"/>
                <a:cs typeface="Arial" panose="020B0604020202020204" pitchFamily="34" charset="0"/>
              </a:rPr>
              <a:t> October,2020).</a:t>
            </a:r>
          </a:p>
          <a:p>
            <a:pPr marL="0" lvl="0" fontAlgn="base">
              <a:spcBef>
                <a:spcPts val="0"/>
              </a:spcBef>
              <a:spcAft>
                <a:spcPts val="600"/>
              </a:spcAft>
            </a:pPr>
            <a:endParaRPr lang="en-US" sz="1800" dirty="0">
              <a:solidFill>
                <a:srgbClr val="000000"/>
              </a:solidFill>
              <a:latin typeface="Arial" panose="020B0604020202020204" pitchFamily="34" charset="0"/>
              <a:cs typeface="Arial" panose="020B0604020202020204" pitchFamily="34" charset="0"/>
            </a:endParaRPr>
          </a:p>
          <a:p>
            <a:pPr marL="342900" lvl="0">
              <a:spcBef>
                <a:spcPts val="0"/>
              </a:spcBef>
            </a:pPr>
            <a:endParaRPr lang="en-US" sz="1800" dirty="0">
              <a:solidFill>
                <a:srgbClr val="000000"/>
              </a:solidFill>
              <a:latin typeface="Arial" panose="020B0604020202020204" pitchFamily="34" charset="0"/>
              <a:cs typeface="Arial" panose="020B0604020202020204" pitchFamily="34" charset="0"/>
            </a:endParaRPr>
          </a:p>
          <a:p>
            <a:pPr marL="114300" lvl="0">
              <a:spcBef>
                <a:spcPts val="0"/>
              </a:spcBef>
            </a:pPr>
            <a:r>
              <a:rPr lang="en-US" sz="1800" dirty="0">
                <a:solidFill>
                  <a:srgbClr val="000000"/>
                </a:solidFill>
                <a:latin typeface="Arial" panose="020B0604020202020204" pitchFamily="34" charset="0"/>
                <a:cs typeface="Arial" panose="020B0604020202020204" pitchFamily="34" charset="0"/>
              </a:rPr>
              <a:t>World Health Organization, (2020).WHO Coronavirus Disease (COVID-19) Dashboard. Available at: </a:t>
            </a:r>
            <a:r>
              <a:rPr lang="en-US" sz="1800" dirty="0">
                <a:solidFill>
                  <a:srgbClr val="000000"/>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https://covid19.who.int/?gclid=Cj0KQjw2or8BRCNARIsAC_ppyYPtq2aVfJ94s{_8X1zPbNTj9Ozr5ccxEXu7NdlhDU3wMRYrvN8LZUkaApg9EALw_wcB</a:t>
            </a:r>
            <a:r>
              <a:rPr lang="en-US" sz="1800" dirty="0">
                <a:solidFill>
                  <a:srgbClr val="000000"/>
                </a:solidFill>
                <a:latin typeface="Arial" panose="020B0604020202020204" pitchFamily="34" charset="0"/>
                <a:cs typeface="Arial" panose="020B0604020202020204" pitchFamily="34" charset="0"/>
              </a:rPr>
              <a:t>. (Accessed on: 2</a:t>
            </a:r>
            <a:r>
              <a:rPr lang="en-US" sz="1800" baseline="30000" dirty="0">
                <a:solidFill>
                  <a:srgbClr val="000000"/>
                </a:solidFill>
                <a:latin typeface="Arial" panose="020B0604020202020204" pitchFamily="34" charset="0"/>
                <a:cs typeface="Arial" panose="020B0604020202020204" pitchFamily="34" charset="0"/>
              </a:rPr>
              <a:t>nd</a:t>
            </a:r>
            <a:r>
              <a:rPr lang="en-US" sz="1800" dirty="0">
                <a:solidFill>
                  <a:srgbClr val="000000"/>
                </a:solidFill>
                <a:latin typeface="Arial" panose="020B0604020202020204" pitchFamily="34" charset="0"/>
                <a:cs typeface="Arial" panose="020B0604020202020204" pitchFamily="34" charset="0"/>
              </a:rPr>
              <a:t> October, 2020).</a:t>
            </a:r>
          </a:p>
          <a:p>
            <a:pPr marL="114300" lvl="0">
              <a:spcBef>
                <a:spcPts val="0"/>
              </a:spcBef>
            </a:pPr>
            <a:endParaRPr lang="en-US" sz="1800" dirty="0">
              <a:solidFill>
                <a:srgbClr val="000000"/>
              </a:solidFill>
              <a:latin typeface="Arial" panose="020B0604020202020204" pitchFamily="34" charset="0"/>
              <a:cs typeface="Arial" panose="020B0604020202020204" pitchFamily="34" charset="0"/>
            </a:endParaRPr>
          </a:p>
          <a:p>
            <a:endParaRPr lang="en-GB" sz="1000" dirty="0">
              <a:solidFill>
                <a:srgbClr val="000000"/>
              </a:solidFill>
            </a:endParaRPr>
          </a:p>
        </p:txBody>
      </p:sp>
    </p:spTree>
    <p:extLst>
      <p:ext uri="{BB962C8B-B14F-4D97-AF65-F5344CB8AC3E}">
        <p14:creationId xmlns:p14="http://schemas.microsoft.com/office/powerpoint/2010/main" val="27429480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68B940-E7AA-41AC-B506-3C47C3939A5A}"/>
              </a:ext>
            </a:extLst>
          </p:cNvPr>
          <p:cNvSpPr>
            <a:spLocks noGrp="1"/>
          </p:cNvSpPr>
          <p:nvPr>
            <p:ph idx="1"/>
          </p:nvPr>
        </p:nvSpPr>
        <p:spPr>
          <a:xfrm>
            <a:off x="190501" y="171450"/>
            <a:ext cx="11163300" cy="6515099"/>
          </a:xfrm>
        </p:spPr>
        <p:txBody>
          <a:bodyPr>
            <a:normAutofit fontScale="92500"/>
          </a:bodyPr>
          <a:lstStyle/>
          <a:p>
            <a:pPr marL="0" indent="0" fontAlgn="base">
              <a:lnSpc>
                <a:spcPts val="1740"/>
              </a:lnSpc>
              <a:spcAft>
                <a:spcPts val="800"/>
              </a:spcAft>
              <a:buNone/>
            </a:pPr>
            <a:r>
              <a:rPr lang="en-GB" sz="2100" dirty="0">
                <a:solidFill>
                  <a:srgbClr val="000000"/>
                </a:solidFill>
                <a:effectLst/>
                <a:latin typeface="Arial" panose="020B0604020202020204" pitchFamily="34" charset="0"/>
                <a:ea typeface="Calibri" panose="020F0502020204030204" pitchFamily="34" charset="0"/>
                <a:cs typeface="Arial" panose="020B0604020202020204" pitchFamily="34" charset="0"/>
              </a:rPr>
              <a:t>The Institute for Government (2020) Working to make government more effective. Coronavirus Act 2020 [Online] Available at :</a:t>
            </a:r>
            <a:r>
              <a:rPr lang="en-GB" sz="2100" u="sng"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2"/>
              </a:rPr>
              <a:t>https://www.instituteforgovernment.org.uk/explainers/coronavirus-act</a:t>
            </a:r>
            <a:r>
              <a:rPr lang="en-GB" sz="2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(Accessed:25</a:t>
            </a:r>
            <a:r>
              <a:rPr lang="en-GB" sz="2100" baseline="30000" dirty="0">
                <a:solidFill>
                  <a:srgbClr val="000000"/>
                </a:solidFill>
                <a:effectLst/>
                <a:latin typeface="Arial" panose="020B0604020202020204" pitchFamily="34" charset="0"/>
                <a:ea typeface="Calibri" panose="020F0502020204030204" pitchFamily="34" charset="0"/>
                <a:cs typeface="Arial" panose="020B0604020202020204" pitchFamily="34" charset="0"/>
              </a:rPr>
              <a:t>th</a:t>
            </a:r>
            <a:r>
              <a:rPr lang="en-GB" sz="2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September 2020).</a:t>
            </a:r>
          </a:p>
          <a:p>
            <a:pPr marL="0" indent="0" fontAlgn="base">
              <a:lnSpc>
                <a:spcPts val="1740"/>
              </a:lnSpc>
              <a:spcAft>
                <a:spcPts val="800"/>
              </a:spcAft>
              <a:buNone/>
            </a:pPr>
            <a:r>
              <a:rPr lang="en-GB" sz="2100" b="0" i="0" dirty="0">
                <a:effectLst/>
                <a:latin typeface="Arial" panose="020B0604020202020204" pitchFamily="34" charset="0"/>
                <a:cs typeface="Arial" panose="020B0604020202020204" pitchFamily="34" charset="0"/>
              </a:rPr>
              <a:t>Santini, Z.I., Jose, P.E., York Cornwell, E., Koyanagi, A., Nielsen, L., Hinrichsen, C., Meilstrup, C., Madsen, K.R. and Koushede, V. (2020) Social disconnectedness, perceived isolation, and symptoms of depression and anxiety among older Americans (NSHAP): a longitudinal mediation analysis. </a:t>
            </a:r>
            <a:r>
              <a:rPr lang="en-GB" sz="2100" b="0" i="1" dirty="0">
                <a:effectLst/>
                <a:latin typeface="Arial" panose="020B0604020202020204" pitchFamily="34" charset="0"/>
                <a:cs typeface="Arial" panose="020B0604020202020204" pitchFamily="34" charset="0"/>
              </a:rPr>
              <a:t>The Lancet Public Health</a:t>
            </a:r>
            <a:r>
              <a:rPr lang="en-GB" sz="2100" b="0" i="0" dirty="0">
                <a:effectLst/>
                <a:latin typeface="Arial" panose="020B0604020202020204" pitchFamily="34" charset="0"/>
                <a:cs typeface="Arial" panose="020B0604020202020204" pitchFamily="34" charset="0"/>
              </a:rPr>
              <a:t>, 5(1), pp.e62–e70. </a:t>
            </a:r>
          </a:p>
          <a:p>
            <a:pPr marL="0" indent="0" fontAlgn="base">
              <a:lnSpc>
                <a:spcPts val="1740"/>
              </a:lnSpc>
              <a:spcAft>
                <a:spcPts val="800"/>
              </a:spcAft>
              <a:buNone/>
            </a:pPr>
            <a:r>
              <a:rPr lang="en-GB" sz="2100" dirty="0">
                <a:latin typeface="Arial" panose="020B0604020202020204" pitchFamily="34" charset="0"/>
                <a:cs typeface="Arial" panose="020B0604020202020204" pitchFamily="34" charset="0"/>
              </a:rPr>
              <a:t>Jayanetti,C. (2020) </a:t>
            </a:r>
            <a:r>
              <a:rPr lang="en-GB" sz="2100" b="0" dirty="0">
                <a:effectLst/>
                <a:latin typeface="Arial" panose="020B0604020202020204" pitchFamily="34" charset="0"/>
                <a:cs typeface="Arial" panose="020B0604020202020204" pitchFamily="34" charset="0"/>
              </a:rPr>
              <a:t>Warning raised over Coronavirus bill impact on elderly and disabled </a:t>
            </a:r>
            <a:r>
              <a:rPr lang="en-GB" sz="2100" b="0" i="0" dirty="0">
                <a:effectLst/>
                <a:latin typeface="Arial" panose="020B0604020202020204" pitchFamily="34" charset="0"/>
                <a:cs typeface="Arial" panose="020B0604020202020204" pitchFamily="34" charset="0"/>
              </a:rPr>
              <a:t>[Online] Available at: </a:t>
            </a:r>
            <a:r>
              <a:rPr lang="en-GB" sz="2100" b="0" i="0" dirty="0">
                <a:effectLst/>
                <a:latin typeface="Arial" panose="020B0604020202020204" pitchFamily="34" charset="0"/>
                <a:cs typeface="Arial" panose="020B0604020202020204" pitchFamily="34" charset="0"/>
                <a:hlinkClick r:id="rId3"/>
              </a:rPr>
              <a:t>https://www.politics.co.uk/comment-analysis/2020/03/23/warning-raised-over-coronavirus-bill-impact-on-elderly-and-d</a:t>
            </a:r>
            <a:r>
              <a:rPr lang="en-GB" sz="2100" b="0" i="0" dirty="0">
                <a:effectLst/>
                <a:latin typeface="Arial" panose="020B0604020202020204" pitchFamily="34" charset="0"/>
                <a:cs typeface="Arial" panose="020B0604020202020204" pitchFamily="34" charset="0"/>
              </a:rPr>
              <a:t>  </a:t>
            </a:r>
            <a:r>
              <a:rPr lang="en-GB" sz="2100" dirty="0">
                <a:latin typeface="Arial" panose="020B0604020202020204" pitchFamily="34" charset="0"/>
                <a:cs typeface="Arial" panose="020B0604020202020204" pitchFamily="34" charset="0"/>
              </a:rPr>
              <a:t>(</a:t>
            </a:r>
            <a:r>
              <a:rPr lang="en-GB" sz="2100" b="0" i="0" dirty="0">
                <a:effectLst/>
                <a:latin typeface="Arial" panose="020B0604020202020204" pitchFamily="34" charset="0"/>
                <a:cs typeface="Arial" panose="020B0604020202020204" pitchFamily="34" charset="0"/>
              </a:rPr>
              <a:t>Accessed 9 Oct. 2020).</a:t>
            </a:r>
          </a:p>
          <a:p>
            <a:pPr marL="0" indent="0" fontAlgn="base">
              <a:lnSpc>
                <a:spcPts val="1740"/>
              </a:lnSpc>
              <a:spcAft>
                <a:spcPts val="800"/>
              </a:spcAft>
              <a:buNone/>
            </a:pPr>
            <a:r>
              <a:rPr lang="en-GB" sz="2100" dirty="0">
                <a:effectLst/>
                <a:latin typeface="Arial" panose="020B0604020202020204" pitchFamily="34" charset="0"/>
                <a:ea typeface="Calibri" panose="020F0502020204030204" pitchFamily="34" charset="0"/>
                <a:cs typeface="Arial" panose="020B0604020202020204" pitchFamily="34" charset="0"/>
              </a:rPr>
              <a:t>GOV.UK. (2020) COVID-19: Effects on the Elderly Available at: </a:t>
            </a:r>
            <a:r>
              <a:rPr lang="en-GB" sz="2100" u="sng" dirty="0">
                <a:effectLst/>
                <a:latin typeface="Arial" panose="020B0604020202020204" pitchFamily="34" charset="0"/>
                <a:ea typeface="Calibri" panose="020F0502020204030204" pitchFamily="34" charset="0"/>
                <a:cs typeface="Arial" panose="020B0604020202020204" pitchFamily="34" charset="0"/>
                <a:hlinkClick r:id="rId4"/>
              </a:rPr>
              <a:t>https://www.gov.uk/government/publications/coronavirus-covid-19-adult-social-care-action-plan/covid-19-our-action-plan-for-adult-social-care?wp-linkindex=1</a:t>
            </a:r>
            <a:r>
              <a:rPr lang="en-GB" sz="2100" dirty="0">
                <a:effectLst/>
                <a:latin typeface="Arial" panose="020B0604020202020204" pitchFamily="34" charset="0"/>
                <a:ea typeface="Calibri" panose="020F0502020204030204" pitchFamily="34" charset="0"/>
                <a:cs typeface="Arial" panose="020B0604020202020204" pitchFamily="34" charset="0"/>
              </a:rPr>
              <a:t> (Accessed:27th September 2020).</a:t>
            </a:r>
          </a:p>
          <a:p>
            <a:pPr marL="0" lvl="0" indent="0">
              <a:spcBef>
                <a:spcPts val="0"/>
              </a:spcBef>
              <a:buNone/>
            </a:pPr>
            <a:endParaRPr lang="en-US" sz="2100" dirty="0">
              <a:solidFill>
                <a:srgbClr val="000000"/>
              </a:solidFill>
              <a:latin typeface="Arial" panose="020B0604020202020204" pitchFamily="34" charset="0"/>
              <a:cs typeface="Arial" panose="020B0604020202020204" pitchFamily="34" charset="0"/>
            </a:endParaRPr>
          </a:p>
          <a:p>
            <a:pPr marL="0" lvl="0" indent="0">
              <a:spcBef>
                <a:spcPts val="0"/>
              </a:spcBef>
              <a:buNone/>
            </a:pPr>
            <a:r>
              <a:rPr lang="en-US" sz="2100" dirty="0">
                <a:solidFill>
                  <a:srgbClr val="000000"/>
                </a:solidFill>
                <a:latin typeface="Arial" panose="020B0604020202020204" pitchFamily="34" charset="0"/>
                <a:cs typeface="Arial" panose="020B0604020202020204" pitchFamily="34" charset="0"/>
              </a:rPr>
              <a:t>World Health Organization, (2020).WHO Coronavirus Disease (COVID-19) Dashboard. Available at: </a:t>
            </a:r>
            <a:r>
              <a:rPr lang="en-US" sz="2100" dirty="0">
                <a:solidFill>
                  <a:schemeClr val="accent1"/>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https://covid19.who.int/?gclid=Cj0KQjw2or8BRCNARIsAC_ppyYPtq2aVfJ94s{_8X1zPbNTj9Ozr5ccxEXu7NdlhDU3wMRYrvN8LZUkaApg9EALw_wcB</a:t>
            </a:r>
            <a:r>
              <a:rPr lang="en-US" sz="2100" dirty="0">
                <a:solidFill>
                  <a:srgbClr val="000000"/>
                </a:solidFill>
                <a:latin typeface="Arial" panose="020B0604020202020204" pitchFamily="34" charset="0"/>
                <a:cs typeface="Arial" panose="020B0604020202020204" pitchFamily="34" charset="0"/>
              </a:rPr>
              <a:t>. (Accessed on: 4</a:t>
            </a:r>
            <a:r>
              <a:rPr lang="en-US" sz="2100" baseline="30000" dirty="0">
                <a:solidFill>
                  <a:srgbClr val="000000"/>
                </a:solidFill>
                <a:latin typeface="Arial" panose="020B0604020202020204" pitchFamily="34" charset="0"/>
                <a:cs typeface="Arial" panose="020B0604020202020204" pitchFamily="34" charset="0"/>
              </a:rPr>
              <a:t>th</a:t>
            </a:r>
            <a:r>
              <a:rPr lang="en-US" sz="2100" dirty="0">
                <a:solidFill>
                  <a:srgbClr val="000000"/>
                </a:solidFill>
                <a:latin typeface="Arial" panose="020B0604020202020204" pitchFamily="34" charset="0"/>
                <a:cs typeface="Arial" panose="020B0604020202020204" pitchFamily="34" charset="0"/>
              </a:rPr>
              <a:t> October, 2020).</a:t>
            </a:r>
          </a:p>
          <a:p>
            <a:pPr marL="114300" lvl="0">
              <a:spcBef>
                <a:spcPts val="0"/>
              </a:spcBef>
            </a:pPr>
            <a:endParaRPr lang="en-US" sz="2100" dirty="0">
              <a:solidFill>
                <a:srgbClr val="000000"/>
              </a:solidFill>
              <a:latin typeface="Arial" panose="020B0604020202020204" pitchFamily="34" charset="0"/>
              <a:cs typeface="Arial" panose="020B0604020202020204" pitchFamily="34" charset="0"/>
            </a:endParaRPr>
          </a:p>
          <a:p>
            <a:pPr marL="0" indent="0" fontAlgn="base">
              <a:lnSpc>
                <a:spcPts val="1740"/>
              </a:lnSpc>
              <a:spcAft>
                <a:spcPts val="800"/>
              </a:spcAft>
              <a:buNone/>
            </a:pPr>
            <a:r>
              <a:rPr lang="en-GB" sz="2100" b="0" i="0" dirty="0">
                <a:effectLst/>
                <a:latin typeface="Arial" panose="020B0604020202020204" pitchFamily="34" charset="0"/>
                <a:cs typeface="Arial" panose="020B0604020202020204" pitchFamily="34" charset="0"/>
              </a:rPr>
              <a:t>Santini, Z.I., Jose, P.E., York Cornwell, E., </a:t>
            </a:r>
            <a:r>
              <a:rPr lang="en-GB" sz="2100" b="0" i="0" dirty="0" err="1">
                <a:effectLst/>
                <a:latin typeface="Arial" panose="020B0604020202020204" pitchFamily="34" charset="0"/>
                <a:cs typeface="Arial" panose="020B0604020202020204" pitchFamily="34" charset="0"/>
              </a:rPr>
              <a:t>Koyanagi</a:t>
            </a:r>
            <a:r>
              <a:rPr lang="en-GB" sz="2100" b="0" i="0" dirty="0">
                <a:effectLst/>
                <a:latin typeface="Arial" panose="020B0604020202020204" pitchFamily="34" charset="0"/>
                <a:cs typeface="Arial" panose="020B0604020202020204" pitchFamily="34" charset="0"/>
              </a:rPr>
              <a:t>, A., Nielsen, L., </a:t>
            </a:r>
            <a:r>
              <a:rPr lang="en-GB" sz="2100" b="0" i="0" dirty="0" err="1">
                <a:effectLst/>
                <a:latin typeface="Arial" panose="020B0604020202020204" pitchFamily="34" charset="0"/>
                <a:cs typeface="Arial" panose="020B0604020202020204" pitchFamily="34" charset="0"/>
              </a:rPr>
              <a:t>Hinrichsen</a:t>
            </a:r>
            <a:r>
              <a:rPr lang="en-GB" sz="2100" b="0" i="0" dirty="0">
                <a:effectLst/>
                <a:latin typeface="Arial" panose="020B0604020202020204" pitchFamily="34" charset="0"/>
                <a:cs typeface="Arial" panose="020B0604020202020204" pitchFamily="34" charset="0"/>
              </a:rPr>
              <a:t>, C., </a:t>
            </a:r>
            <a:r>
              <a:rPr lang="en-GB" sz="2100" b="0" i="0" dirty="0" err="1">
                <a:effectLst/>
                <a:latin typeface="Arial" panose="020B0604020202020204" pitchFamily="34" charset="0"/>
                <a:cs typeface="Arial" panose="020B0604020202020204" pitchFamily="34" charset="0"/>
              </a:rPr>
              <a:t>Meilstrup</a:t>
            </a:r>
            <a:r>
              <a:rPr lang="en-GB" sz="2100" b="0" i="0" dirty="0">
                <a:effectLst/>
                <a:latin typeface="Arial" panose="020B0604020202020204" pitchFamily="34" charset="0"/>
                <a:cs typeface="Arial" panose="020B0604020202020204" pitchFamily="34" charset="0"/>
              </a:rPr>
              <a:t>, C., Madsen, K.R. and </a:t>
            </a:r>
            <a:r>
              <a:rPr lang="en-GB" sz="2100" b="0" i="0" dirty="0" err="1">
                <a:effectLst/>
                <a:latin typeface="Arial" panose="020B0604020202020204" pitchFamily="34" charset="0"/>
                <a:cs typeface="Arial" panose="020B0604020202020204" pitchFamily="34" charset="0"/>
              </a:rPr>
              <a:t>Koushede</a:t>
            </a:r>
            <a:r>
              <a:rPr lang="en-GB" sz="2100" b="0" i="0" dirty="0">
                <a:effectLst/>
                <a:latin typeface="Arial" panose="020B0604020202020204" pitchFamily="34" charset="0"/>
                <a:cs typeface="Arial" panose="020B0604020202020204" pitchFamily="34" charset="0"/>
              </a:rPr>
              <a:t>, V. (2020) Social disconnectedness, perceived isolation, and symptoms of depression and anxiety among older Americans (NSHAP): a longitudinal mediation analysis. </a:t>
            </a:r>
            <a:r>
              <a:rPr lang="en-GB" sz="2100" b="0" i="1" dirty="0">
                <a:effectLst/>
                <a:latin typeface="Arial" panose="020B0604020202020204" pitchFamily="34" charset="0"/>
                <a:cs typeface="Arial" panose="020B0604020202020204" pitchFamily="34" charset="0"/>
              </a:rPr>
              <a:t>The Lancet Public Health</a:t>
            </a:r>
            <a:r>
              <a:rPr lang="en-GB" sz="2100" b="0" i="0" dirty="0">
                <a:effectLst/>
                <a:latin typeface="Arial" panose="020B0604020202020204" pitchFamily="34" charset="0"/>
                <a:cs typeface="Arial" panose="020B0604020202020204" pitchFamily="34" charset="0"/>
              </a:rPr>
              <a:t>, 5(1), pp.E256.  </a:t>
            </a:r>
          </a:p>
          <a:p>
            <a:pPr marL="0" indent="0" fontAlgn="base">
              <a:lnSpc>
                <a:spcPts val="1740"/>
              </a:lnSpc>
              <a:spcAft>
                <a:spcPts val="800"/>
              </a:spcAft>
              <a:buNone/>
            </a:pPr>
            <a:endParaRPr lang="en-GB" sz="2100" dirty="0">
              <a:effectLst/>
              <a:latin typeface="Arial" panose="020B0604020202020204" pitchFamily="34" charset="0"/>
              <a:ea typeface="Calibri" panose="020F0502020204030204" pitchFamily="34" charset="0"/>
              <a:cs typeface="Arial" panose="020B0604020202020204" pitchFamily="34" charset="0"/>
            </a:endParaRPr>
          </a:p>
          <a:p>
            <a:pPr marL="0" indent="0" fontAlgn="base">
              <a:lnSpc>
                <a:spcPts val="1740"/>
              </a:lnSpc>
              <a:spcAft>
                <a:spcPts val="800"/>
              </a:spcAft>
              <a:buNone/>
            </a:pPr>
            <a:endParaRPr lang="en-GB" sz="2100" b="0" i="0" dirty="0">
              <a:effectLst/>
              <a:latin typeface="Arial" panose="020B0604020202020204" pitchFamily="34" charset="0"/>
              <a:cs typeface="Arial" panose="020B0604020202020204" pitchFamily="34" charset="0"/>
            </a:endParaRPr>
          </a:p>
          <a:p>
            <a:pPr marL="0" indent="0" fontAlgn="base">
              <a:lnSpc>
                <a:spcPts val="1740"/>
              </a:lnSpc>
              <a:spcAft>
                <a:spcPts val="800"/>
              </a:spcAft>
              <a:buNone/>
            </a:pPr>
            <a:endParaRPr lang="en-GB" sz="1800" b="0" i="0"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04627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2639B-DE4D-4B62-8004-32B0BF6B67BC}"/>
              </a:ext>
            </a:extLst>
          </p:cNvPr>
          <p:cNvSpPr>
            <a:spLocks noGrp="1"/>
          </p:cNvSpPr>
          <p:nvPr>
            <p:ph type="title"/>
          </p:nvPr>
        </p:nvSpPr>
        <p:spPr>
          <a:xfrm>
            <a:off x="479686" y="500062"/>
            <a:ext cx="10957810" cy="1103886"/>
          </a:xfrm>
        </p:spPr>
        <p:txBody>
          <a:bodyPr>
            <a:normAutofit/>
          </a:bodyPr>
          <a:lstStyle/>
          <a:p>
            <a:r>
              <a:rPr lang="en-GB" sz="2000" dirty="0">
                <a:latin typeface="Arial" panose="020B0604020202020204" pitchFamily="34" charset="0"/>
                <a:cs typeface="Arial" panose="020B0604020202020204" pitchFamily="34" charset="0"/>
              </a:rPr>
              <a:t>NHS, (2020). Main symptoms of coronavirus. Available at :https://www.nhs.uk/conditions/coronavirus-covid-19/symptoms.(Accessed on 29</a:t>
            </a:r>
            <a:r>
              <a:rPr lang="en-GB" sz="2000" baseline="30000" dirty="0">
                <a:latin typeface="Arial" panose="020B0604020202020204" pitchFamily="34" charset="0"/>
                <a:cs typeface="Arial" panose="020B0604020202020204" pitchFamily="34" charset="0"/>
              </a:rPr>
              <a:t>th</a:t>
            </a:r>
            <a:r>
              <a:rPr lang="en-GB" sz="2000" dirty="0">
                <a:latin typeface="Arial" panose="020B0604020202020204" pitchFamily="34" charset="0"/>
                <a:cs typeface="Arial" panose="020B0604020202020204" pitchFamily="34" charset="0"/>
              </a:rPr>
              <a:t> September 2020).</a:t>
            </a:r>
            <a:endParaRPr lang="en-GB" sz="2000" dirty="0"/>
          </a:p>
        </p:txBody>
      </p:sp>
      <p:sp>
        <p:nvSpPr>
          <p:cNvPr id="4" name="TextBox 3">
            <a:extLst>
              <a:ext uri="{FF2B5EF4-FFF2-40B4-BE49-F238E27FC236}">
                <a16:creationId xmlns:a16="http://schemas.microsoft.com/office/drawing/2014/main" id="{E73A8795-F3A3-F441-B7F3-B68F66CB04A4}"/>
              </a:ext>
            </a:extLst>
          </p:cNvPr>
          <p:cNvSpPr txBox="1"/>
          <p:nvPr/>
        </p:nvSpPr>
        <p:spPr>
          <a:xfrm>
            <a:off x="404736" y="1603948"/>
            <a:ext cx="11787264" cy="707886"/>
          </a:xfrm>
          <a:prstGeom prst="rect">
            <a:avLst/>
          </a:prstGeom>
          <a:noFill/>
        </p:spPr>
        <p:txBody>
          <a:bodyPr wrap="square" rtlCol="0">
            <a:spAutoFit/>
          </a:bodyPr>
          <a:lstStyle/>
          <a:p>
            <a:pPr algn="l"/>
            <a:r>
              <a:rPr lang="en-US" sz="2000" dirty="0">
                <a:latin typeface="Arial" panose="020B0604020202020204" pitchFamily="34" charset="0"/>
                <a:cs typeface="Arial" panose="020B0604020202020204" pitchFamily="34" charset="0"/>
              </a:rPr>
              <a:t>Centers for Disease control and Prevention, (2020). How does the Virus Spread.  Available at :https://www.cdc.gov/coronavirus/2019-ncov/faq.html. (Accessed on 29</a:t>
            </a:r>
            <a:r>
              <a:rPr lang="en-US" sz="2000" baseline="30000" dirty="0">
                <a:latin typeface="Arial" panose="020B0604020202020204" pitchFamily="34" charset="0"/>
                <a:cs typeface="Arial" panose="020B0604020202020204" pitchFamily="34" charset="0"/>
              </a:rPr>
              <a:t>th</a:t>
            </a:r>
            <a:r>
              <a:rPr lang="en-US" sz="2000" dirty="0">
                <a:latin typeface="Arial" panose="020B0604020202020204" pitchFamily="34" charset="0"/>
                <a:cs typeface="Arial" panose="020B0604020202020204" pitchFamily="34" charset="0"/>
              </a:rPr>
              <a:t> September 2020).</a:t>
            </a:r>
          </a:p>
        </p:txBody>
      </p:sp>
      <p:sp>
        <p:nvSpPr>
          <p:cNvPr id="5" name="TextBox 4">
            <a:extLst>
              <a:ext uri="{FF2B5EF4-FFF2-40B4-BE49-F238E27FC236}">
                <a16:creationId xmlns:a16="http://schemas.microsoft.com/office/drawing/2014/main" id="{C5E96938-4052-A840-A8EF-F7B5E502E65E}"/>
              </a:ext>
            </a:extLst>
          </p:cNvPr>
          <p:cNvSpPr txBox="1"/>
          <p:nvPr/>
        </p:nvSpPr>
        <p:spPr>
          <a:xfrm>
            <a:off x="404736" y="2518032"/>
            <a:ext cx="10822897" cy="1015663"/>
          </a:xfrm>
          <a:prstGeom prst="rect">
            <a:avLst/>
          </a:prstGeom>
          <a:noFill/>
        </p:spPr>
        <p:txBody>
          <a:bodyPr wrap="square" rtlCol="0">
            <a:spAutoFit/>
          </a:bodyPr>
          <a:lstStyle/>
          <a:p>
            <a:pPr algn="l"/>
            <a:r>
              <a:rPr lang="en-US" sz="200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British Geriatrics Society, (2020).  </a:t>
            </a:r>
            <a:r>
              <a:rPr lang="en-US" sz="200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Cornoavirusand</a:t>
            </a:r>
            <a:r>
              <a:rPr lang="en-US" sz="200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older people. </a:t>
            </a:r>
            <a:r>
              <a:rPr lang="en-US" sz="2000" dirty="0" err="1">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Avaliable</a:t>
            </a:r>
            <a:r>
              <a:rPr lang="en-US" sz="200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 at </a:t>
            </a:r>
            <a:r>
              <a:rPr lang="en-US" sz="2000" dirty="0">
                <a:solidFill>
                  <a:srgbClr val="0563C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:https://www.bgs.org.uk/resources/resource-series/coronavirus-and-older-people.(Accessed</a:t>
            </a:r>
            <a:r>
              <a:rPr lang="en-US" sz="2000" dirty="0">
                <a:latin typeface="Arial" panose="020B0604020202020204" pitchFamily="34" charset="0"/>
                <a:cs typeface="Arial" panose="020B0604020202020204" pitchFamily="34" charset="0"/>
              </a:rPr>
              <a:t> on 1</a:t>
            </a:r>
            <a:r>
              <a:rPr lang="en-US" sz="2000" baseline="30000" dirty="0">
                <a:latin typeface="Arial" panose="020B0604020202020204" pitchFamily="34" charset="0"/>
                <a:cs typeface="Arial" panose="020B0604020202020204" pitchFamily="34" charset="0"/>
              </a:rPr>
              <a:t>st</a:t>
            </a:r>
            <a:r>
              <a:rPr lang="en-US" sz="2000" dirty="0">
                <a:latin typeface="Arial" panose="020B0604020202020204" pitchFamily="34" charset="0"/>
                <a:cs typeface="Arial" panose="020B0604020202020204" pitchFamily="34" charset="0"/>
              </a:rPr>
              <a:t> October 2020).</a:t>
            </a:r>
          </a:p>
        </p:txBody>
      </p:sp>
      <p:sp>
        <p:nvSpPr>
          <p:cNvPr id="3" name="TextBox 2">
            <a:extLst>
              <a:ext uri="{FF2B5EF4-FFF2-40B4-BE49-F238E27FC236}">
                <a16:creationId xmlns:a16="http://schemas.microsoft.com/office/drawing/2014/main" id="{F177DBB0-4E64-42F4-B941-511F08E8B13A}"/>
              </a:ext>
            </a:extLst>
          </p:cNvPr>
          <p:cNvSpPr txBox="1"/>
          <p:nvPr/>
        </p:nvSpPr>
        <p:spPr>
          <a:xfrm>
            <a:off x="344775" y="3822492"/>
            <a:ext cx="10598046" cy="1323439"/>
          </a:xfrm>
          <a:prstGeom prst="rect">
            <a:avLst/>
          </a:prstGeom>
          <a:noFill/>
        </p:spPr>
        <p:txBody>
          <a:bodyPr wrap="square" rtlCol="0">
            <a:spAutoFit/>
          </a:bodyPr>
          <a:lstStyle/>
          <a:p>
            <a:pPr marL="0" indent="0">
              <a:buNone/>
            </a:pPr>
            <a:r>
              <a:rPr lang="en-GB" sz="2000" dirty="0">
                <a:latin typeface="Arial" panose="020B0604020202020204" pitchFamily="34" charset="0"/>
                <a:cs typeface="Arial" panose="020B0604020202020204" pitchFamily="34" charset="0"/>
              </a:rPr>
              <a:t>Npr.org. 2020. </a:t>
            </a:r>
            <a:r>
              <a:rPr lang="en-GB" sz="2000" i="1" dirty="0">
                <a:latin typeface="Arial" panose="020B0604020202020204" pitchFamily="34" charset="0"/>
                <a:cs typeface="Arial" panose="020B0604020202020204" pitchFamily="34" charset="0"/>
              </a:rPr>
              <a:t>NPR Choice Page</a:t>
            </a:r>
            <a:r>
              <a:rPr lang="en-GB" sz="2000" dirty="0">
                <a:latin typeface="Arial" panose="020B0604020202020204" pitchFamily="34" charset="0"/>
                <a:cs typeface="Arial" panose="020B0604020202020204" pitchFamily="34" charset="0"/>
              </a:rPr>
              <a:t>. [online] Available at: &lt;https://www.npr.org/sections/coronavirus-live-updates/2020/05/18/858151841/azar-accuses-who-of-failure-that-cost-many-lives-in-covid-19-pandemic?t=160219934109&amp;t=1602586989269&gt; [Accessed 15 October 2020].</a:t>
            </a:r>
          </a:p>
        </p:txBody>
      </p:sp>
    </p:spTree>
    <p:extLst>
      <p:ext uri="{BB962C8B-B14F-4D97-AF65-F5344CB8AC3E}">
        <p14:creationId xmlns:p14="http://schemas.microsoft.com/office/powerpoint/2010/main" val="1599600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BE97E92EE9F184B86E07AF056B201E3" ma:contentTypeVersion="7" ma:contentTypeDescription="Create a new document." ma:contentTypeScope="" ma:versionID="26315d1c685755efc6a2e353825732c9">
  <xsd:schema xmlns:xsd="http://www.w3.org/2001/XMLSchema" xmlns:xs="http://www.w3.org/2001/XMLSchema" xmlns:p="http://schemas.microsoft.com/office/2006/metadata/properties" xmlns:ns3="28bc52eb-7ba0-4738-a312-c7a8d9f935af" xmlns:ns4="3f3c24f8-7af3-4609-ad34-b92c5c0a0352" targetNamespace="http://schemas.microsoft.com/office/2006/metadata/properties" ma:root="true" ma:fieldsID="b5f244b1820d34be04640578ebbfc112" ns3:_="" ns4:_="">
    <xsd:import namespace="28bc52eb-7ba0-4738-a312-c7a8d9f935af"/>
    <xsd:import namespace="3f3c24f8-7af3-4609-ad34-b92c5c0a0352"/>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8bc52eb-7ba0-4738-a312-c7a8d9f935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f3c24f8-7af3-4609-ad34-b92c5c0a035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82D509E-869A-4688-9588-81B3BD695752}">
  <ds:schemaRefs>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 ds:uri="http://purl.org/dc/elements/1.1/"/>
    <ds:schemaRef ds:uri="http://purl.org/dc/dcmitype/"/>
    <ds:schemaRef ds:uri="3f3c24f8-7af3-4609-ad34-b92c5c0a0352"/>
    <ds:schemaRef ds:uri="http://schemas.microsoft.com/office/infopath/2007/PartnerControls"/>
    <ds:schemaRef ds:uri="28bc52eb-7ba0-4738-a312-c7a8d9f935af"/>
    <ds:schemaRef ds:uri="http://purl.org/dc/terms/"/>
  </ds:schemaRefs>
</ds:datastoreItem>
</file>

<file path=customXml/itemProps2.xml><?xml version="1.0" encoding="utf-8"?>
<ds:datastoreItem xmlns:ds="http://schemas.openxmlformats.org/officeDocument/2006/customXml" ds:itemID="{AA7D2C55-5CF1-4CD8-9E03-36FE35CA238B}">
  <ds:schemaRefs>
    <ds:schemaRef ds:uri="http://schemas.microsoft.com/sharepoint/v3/contenttype/forms"/>
  </ds:schemaRefs>
</ds:datastoreItem>
</file>

<file path=customXml/itemProps3.xml><?xml version="1.0" encoding="utf-8"?>
<ds:datastoreItem xmlns:ds="http://schemas.openxmlformats.org/officeDocument/2006/customXml" ds:itemID="{3E044B1B-AAB2-4BB6-B514-7F3716BE0B6A}">
  <ds:schemaRefs>
    <ds:schemaRef ds:uri="28bc52eb-7ba0-4738-a312-c7a8d9f935af"/>
    <ds:schemaRef ds:uri="3f3c24f8-7af3-4609-ad34-b92c5c0a0352"/>
    <ds:schemaRef ds:uri="http://schemas.microsoft.com/office/2006/metadata/contentType"/>
    <ds:schemaRef ds:uri="http://schemas.microsoft.com/office/2006/metadata/properties/metaAttributes"/>
    <ds:schemaRef ds:uri="http://www.w3.org/2000/xmlns/"/>
    <ds:schemaRef ds:uri="http://www.w3.org/2001/XMLSchema"/>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104</TotalTime>
  <Words>6033</Words>
  <Application>Microsoft Office PowerPoint</Application>
  <PresentationFormat>Widescreen</PresentationFormat>
  <Paragraphs>428</Paragraphs>
  <Slides>51</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Arial</vt:lpstr>
      <vt:lpstr>Calibri</vt:lpstr>
      <vt:lpstr>Calibri Light</vt:lpstr>
      <vt:lpstr>inherit</vt:lpstr>
      <vt:lpstr>nta</vt:lpstr>
      <vt:lpstr>Wingdings</vt:lpstr>
      <vt:lpstr>Office Theme</vt:lpstr>
      <vt:lpstr> </vt:lpstr>
      <vt:lpstr>Overview of Covid-19  </vt:lpstr>
      <vt:lpstr>                     Symptoms of Covid-19 </vt:lpstr>
      <vt:lpstr>                       Our Target Group </vt:lpstr>
      <vt:lpstr>          Impact of Covid-19 on the Elderly </vt:lpstr>
      <vt:lpstr>PowerPoint Presentation</vt:lpstr>
      <vt:lpstr>               Purpose of our presentation </vt:lpstr>
      <vt:lpstr>The Effect Of Coronavirus On Older People</vt:lpstr>
      <vt:lpstr>       Effect on coronavirus on older people</vt:lpstr>
      <vt:lpstr>Geographical Distribution Of Covid-19 In UK</vt:lpstr>
      <vt:lpstr>Incidence Rates To Control Covid-19 in the UK </vt:lpstr>
      <vt:lpstr>PowerPoint Presentation</vt:lpstr>
      <vt:lpstr>           Health Conditions on the elderly</vt:lpstr>
      <vt:lpstr>Helping The Community During Pandemic (Covid-19)</vt:lpstr>
      <vt:lpstr>                    Causes of Covid-19</vt:lpstr>
      <vt:lpstr>  Spreads                </vt:lpstr>
      <vt:lpstr>     Trends                        </vt:lpstr>
      <vt:lpstr>Main measures to control Covid-19</vt:lpstr>
      <vt:lpstr>                Conspiracy Theories  </vt:lpstr>
      <vt:lpstr>               Policies regarding Covid-19</vt:lpstr>
      <vt:lpstr>                     Coronavirus Act 2020</vt:lpstr>
      <vt:lpstr>               Coronavirus Act Objectives</vt:lpstr>
      <vt:lpstr>                 Coronavirus Act 2020</vt:lpstr>
      <vt:lpstr>PowerPoint Presentation</vt:lpstr>
      <vt:lpstr>        Covid-19:action plan for adult social care</vt:lpstr>
      <vt:lpstr>          Covid-19: action plan for adult social care                Impact and Limitations on elderly</vt:lpstr>
      <vt:lpstr>                Covid-19: action plan for adult social care </vt:lpstr>
      <vt:lpstr>                      Recommendations </vt:lpstr>
      <vt:lpstr>            Agencies of public health </vt:lpstr>
      <vt:lpstr>PowerPoint Presentation</vt:lpstr>
      <vt:lpstr>PowerPoint Presentation</vt:lpstr>
      <vt:lpstr>           How the aims will be achieved </vt:lpstr>
      <vt:lpstr>PowerPoint Presentation</vt:lpstr>
      <vt:lpstr> Limitations for WHO’s response in Covid-19 </vt:lpstr>
      <vt:lpstr>Limitations for WHO’s response in Covid-19 </vt:lpstr>
      <vt:lpstr>PowerPoint Presentation</vt:lpstr>
      <vt:lpstr>PowerPoint Presentation</vt:lpstr>
      <vt:lpstr>PHE response to COVID-19</vt:lpstr>
      <vt:lpstr>PowerPoint Presentation</vt:lpstr>
      <vt:lpstr>                        PHE STATEMENT</vt:lpstr>
      <vt:lpstr>Recommendations</vt:lpstr>
      <vt:lpstr>                     Conclusion </vt:lpstr>
      <vt:lpstr> Conclusion </vt:lpstr>
      <vt:lpstr>                            References</vt:lpstr>
      <vt:lpstr> </vt:lpstr>
      <vt:lpstr>                REFERENCES</vt:lpstr>
      <vt:lpstr>                         References </vt:lpstr>
      <vt:lpstr>                    REFERENCES</vt:lpstr>
      <vt:lpstr>              REFERENCES</vt:lpstr>
      <vt:lpstr>PowerPoint Presentation</vt:lpstr>
      <vt:lpstr>NHS, (2020). Main symptoms of coronavirus. Available at :https://www.nhs.uk/conditions/coronavirus-covid-19/symptoms.(Accessed on 29th September 2020).</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Shamila Rani</dc:creator>
  <cp:lastModifiedBy>Fizza Chohan</cp:lastModifiedBy>
  <cp:revision>15</cp:revision>
  <dcterms:created xsi:type="dcterms:W3CDTF">2020-10-15T22:08:46Z</dcterms:created>
  <dcterms:modified xsi:type="dcterms:W3CDTF">2020-10-16T10:27:34Z</dcterms:modified>
</cp:coreProperties>
</file>