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 id="260" r:id="rId6"/>
    <p:sldId id="261" r:id="rId7"/>
    <p:sldId id="263" r:id="rId8"/>
    <p:sldId id="264" r:id="rId9"/>
    <p:sldId id="265" r:id="rId10"/>
    <p:sldId id="266"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578" autoAdjust="0"/>
    <p:restoredTop sz="94660"/>
  </p:normalViewPr>
  <p:slideViewPr>
    <p:cSldViewPr snapToGrid="0">
      <p:cViewPr varScale="1">
        <p:scale>
          <a:sx n="66" d="100"/>
          <a:sy n="66" d="100"/>
        </p:scale>
        <p:origin x="58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3B62-9757-8677-CC04-7E5FD11909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DE4B69-6D66-4B16-7987-B4C722C520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14226E-1DB6-4010-8A4A-1931D65AC077}"/>
              </a:ext>
            </a:extLst>
          </p:cNvPr>
          <p:cNvSpPr>
            <a:spLocks noGrp="1"/>
          </p:cNvSpPr>
          <p:nvPr>
            <p:ph type="dt" sz="half" idx="10"/>
          </p:nvPr>
        </p:nvSpPr>
        <p:spPr/>
        <p:txBody>
          <a:bodyPr/>
          <a:lstStyle/>
          <a:p>
            <a:fld id="{C90898C1-E04E-4E16-8FDE-92F73C224777}" type="datetimeFigureOut">
              <a:rPr lang="en-GB" smtClean="0"/>
              <a:t>10/02/2023</a:t>
            </a:fld>
            <a:endParaRPr lang="en-GB"/>
          </a:p>
        </p:txBody>
      </p:sp>
      <p:sp>
        <p:nvSpPr>
          <p:cNvPr id="5" name="Footer Placeholder 4">
            <a:extLst>
              <a:ext uri="{FF2B5EF4-FFF2-40B4-BE49-F238E27FC236}">
                <a16:creationId xmlns:a16="http://schemas.microsoft.com/office/drawing/2014/main" id="{9C92540F-0BF4-8C59-4F64-DE601C3F15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687739-AF71-BB92-ACFC-A40FB422BFF0}"/>
              </a:ext>
            </a:extLst>
          </p:cNvPr>
          <p:cNvSpPr>
            <a:spLocks noGrp="1"/>
          </p:cNvSpPr>
          <p:nvPr>
            <p:ph type="sldNum" sz="quarter" idx="12"/>
          </p:nvPr>
        </p:nvSpPr>
        <p:spPr/>
        <p:txBody>
          <a:bodyPr/>
          <a:lstStyle/>
          <a:p>
            <a:fld id="{05F07663-7497-41A4-A6EE-70E54C1ABBC6}" type="slidenum">
              <a:rPr lang="en-GB" smtClean="0"/>
              <a:t>‹#›</a:t>
            </a:fld>
            <a:endParaRPr lang="en-GB"/>
          </a:p>
        </p:txBody>
      </p:sp>
    </p:spTree>
    <p:extLst>
      <p:ext uri="{BB962C8B-B14F-4D97-AF65-F5344CB8AC3E}">
        <p14:creationId xmlns:p14="http://schemas.microsoft.com/office/powerpoint/2010/main" val="2114035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53580-F283-72EF-8B1C-9F1EF6A232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8F32A8-C8E8-BE32-1F78-14AF3265BA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CD3033-5A7B-C065-DD5B-6EA041144039}"/>
              </a:ext>
            </a:extLst>
          </p:cNvPr>
          <p:cNvSpPr>
            <a:spLocks noGrp="1"/>
          </p:cNvSpPr>
          <p:nvPr>
            <p:ph type="dt" sz="half" idx="10"/>
          </p:nvPr>
        </p:nvSpPr>
        <p:spPr/>
        <p:txBody>
          <a:bodyPr/>
          <a:lstStyle/>
          <a:p>
            <a:fld id="{C90898C1-E04E-4E16-8FDE-92F73C224777}" type="datetimeFigureOut">
              <a:rPr lang="en-GB" smtClean="0"/>
              <a:t>10/02/2023</a:t>
            </a:fld>
            <a:endParaRPr lang="en-GB"/>
          </a:p>
        </p:txBody>
      </p:sp>
      <p:sp>
        <p:nvSpPr>
          <p:cNvPr id="5" name="Footer Placeholder 4">
            <a:extLst>
              <a:ext uri="{FF2B5EF4-FFF2-40B4-BE49-F238E27FC236}">
                <a16:creationId xmlns:a16="http://schemas.microsoft.com/office/drawing/2014/main" id="{20423DFA-A95B-DE93-23BB-7458FF838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D98B49-30E9-48C5-18D7-AD327A05E5D0}"/>
              </a:ext>
            </a:extLst>
          </p:cNvPr>
          <p:cNvSpPr>
            <a:spLocks noGrp="1"/>
          </p:cNvSpPr>
          <p:nvPr>
            <p:ph type="sldNum" sz="quarter" idx="12"/>
          </p:nvPr>
        </p:nvSpPr>
        <p:spPr/>
        <p:txBody>
          <a:bodyPr/>
          <a:lstStyle/>
          <a:p>
            <a:fld id="{05F07663-7497-41A4-A6EE-70E54C1ABBC6}" type="slidenum">
              <a:rPr lang="en-GB" smtClean="0"/>
              <a:t>‹#›</a:t>
            </a:fld>
            <a:endParaRPr lang="en-GB"/>
          </a:p>
        </p:txBody>
      </p:sp>
    </p:spTree>
    <p:extLst>
      <p:ext uri="{BB962C8B-B14F-4D97-AF65-F5344CB8AC3E}">
        <p14:creationId xmlns:p14="http://schemas.microsoft.com/office/powerpoint/2010/main" val="1666112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3A591-1382-3042-3A5E-AAA37B1D1B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3A9404-73A7-A7EF-6945-EE63AED238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D92AD1-C229-F228-479C-CEEBEAD38DA3}"/>
              </a:ext>
            </a:extLst>
          </p:cNvPr>
          <p:cNvSpPr>
            <a:spLocks noGrp="1"/>
          </p:cNvSpPr>
          <p:nvPr>
            <p:ph type="dt" sz="half" idx="10"/>
          </p:nvPr>
        </p:nvSpPr>
        <p:spPr/>
        <p:txBody>
          <a:bodyPr/>
          <a:lstStyle/>
          <a:p>
            <a:fld id="{C90898C1-E04E-4E16-8FDE-92F73C224777}" type="datetimeFigureOut">
              <a:rPr lang="en-GB" smtClean="0"/>
              <a:t>10/02/2023</a:t>
            </a:fld>
            <a:endParaRPr lang="en-GB"/>
          </a:p>
        </p:txBody>
      </p:sp>
      <p:sp>
        <p:nvSpPr>
          <p:cNvPr id="5" name="Footer Placeholder 4">
            <a:extLst>
              <a:ext uri="{FF2B5EF4-FFF2-40B4-BE49-F238E27FC236}">
                <a16:creationId xmlns:a16="http://schemas.microsoft.com/office/drawing/2014/main" id="{21DCE7BA-C1BE-3D6A-6115-8CC5FC3BC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BDDC92-1633-3439-8B07-02026D1B4F24}"/>
              </a:ext>
            </a:extLst>
          </p:cNvPr>
          <p:cNvSpPr>
            <a:spLocks noGrp="1"/>
          </p:cNvSpPr>
          <p:nvPr>
            <p:ph type="sldNum" sz="quarter" idx="12"/>
          </p:nvPr>
        </p:nvSpPr>
        <p:spPr/>
        <p:txBody>
          <a:bodyPr/>
          <a:lstStyle/>
          <a:p>
            <a:fld id="{05F07663-7497-41A4-A6EE-70E54C1ABBC6}" type="slidenum">
              <a:rPr lang="en-GB" smtClean="0"/>
              <a:t>‹#›</a:t>
            </a:fld>
            <a:endParaRPr lang="en-GB"/>
          </a:p>
        </p:txBody>
      </p:sp>
    </p:spTree>
    <p:extLst>
      <p:ext uri="{BB962C8B-B14F-4D97-AF65-F5344CB8AC3E}">
        <p14:creationId xmlns:p14="http://schemas.microsoft.com/office/powerpoint/2010/main" val="3114187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DBAEB-A9B3-9D04-BA13-299C398375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1475FC-2D2B-6DC8-4D08-F6B4CB73C3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60237A-A8A2-6F8C-F14E-0F6375123D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827B7D-2A85-EFA0-6759-8048D121B990}"/>
              </a:ext>
            </a:extLst>
          </p:cNvPr>
          <p:cNvSpPr>
            <a:spLocks noGrp="1"/>
          </p:cNvSpPr>
          <p:nvPr>
            <p:ph type="dt" sz="half" idx="10"/>
          </p:nvPr>
        </p:nvSpPr>
        <p:spPr/>
        <p:txBody>
          <a:bodyPr/>
          <a:lstStyle/>
          <a:p>
            <a:fld id="{C90898C1-E04E-4E16-8FDE-92F73C224777}" type="datetimeFigureOut">
              <a:rPr lang="en-GB" smtClean="0"/>
              <a:t>10/02/2023</a:t>
            </a:fld>
            <a:endParaRPr lang="en-GB"/>
          </a:p>
        </p:txBody>
      </p:sp>
      <p:sp>
        <p:nvSpPr>
          <p:cNvPr id="6" name="Footer Placeholder 5">
            <a:extLst>
              <a:ext uri="{FF2B5EF4-FFF2-40B4-BE49-F238E27FC236}">
                <a16:creationId xmlns:a16="http://schemas.microsoft.com/office/drawing/2014/main" id="{4C5B7311-944D-FE4B-153C-240A6A6D85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09DD3E-E3BC-7865-987F-E8390D535AA7}"/>
              </a:ext>
            </a:extLst>
          </p:cNvPr>
          <p:cNvSpPr>
            <a:spLocks noGrp="1"/>
          </p:cNvSpPr>
          <p:nvPr>
            <p:ph type="sldNum" sz="quarter" idx="12"/>
          </p:nvPr>
        </p:nvSpPr>
        <p:spPr/>
        <p:txBody>
          <a:bodyPr/>
          <a:lstStyle/>
          <a:p>
            <a:fld id="{05F07663-7497-41A4-A6EE-70E54C1ABBC6}" type="slidenum">
              <a:rPr lang="en-GB" smtClean="0"/>
              <a:t>‹#›</a:t>
            </a:fld>
            <a:endParaRPr lang="en-GB"/>
          </a:p>
        </p:txBody>
      </p:sp>
    </p:spTree>
    <p:extLst>
      <p:ext uri="{BB962C8B-B14F-4D97-AF65-F5344CB8AC3E}">
        <p14:creationId xmlns:p14="http://schemas.microsoft.com/office/powerpoint/2010/main" val="1066526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FB51E-E054-36DF-777D-07D3FA5656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282847-E679-5213-CA9A-5B9635F0FA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67D9CB-382A-2CE8-C896-7EEDEF68A7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2CB183-7C41-AB7C-52C8-9536955B4B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CB2B46-42D8-55B0-F91B-AE447A904F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07D682-188F-15AA-A092-C8F368926D93}"/>
              </a:ext>
            </a:extLst>
          </p:cNvPr>
          <p:cNvSpPr>
            <a:spLocks noGrp="1"/>
          </p:cNvSpPr>
          <p:nvPr>
            <p:ph type="dt" sz="half" idx="10"/>
          </p:nvPr>
        </p:nvSpPr>
        <p:spPr/>
        <p:txBody>
          <a:bodyPr/>
          <a:lstStyle/>
          <a:p>
            <a:fld id="{C90898C1-E04E-4E16-8FDE-92F73C224777}" type="datetimeFigureOut">
              <a:rPr lang="en-GB" smtClean="0"/>
              <a:t>10/02/2023</a:t>
            </a:fld>
            <a:endParaRPr lang="en-GB"/>
          </a:p>
        </p:txBody>
      </p:sp>
      <p:sp>
        <p:nvSpPr>
          <p:cNvPr id="8" name="Footer Placeholder 7">
            <a:extLst>
              <a:ext uri="{FF2B5EF4-FFF2-40B4-BE49-F238E27FC236}">
                <a16:creationId xmlns:a16="http://schemas.microsoft.com/office/drawing/2014/main" id="{C2DFC0BE-A99F-7AED-EB8A-C0606C9070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01FA0A-4A56-F45F-F82D-1179417336EE}"/>
              </a:ext>
            </a:extLst>
          </p:cNvPr>
          <p:cNvSpPr>
            <a:spLocks noGrp="1"/>
          </p:cNvSpPr>
          <p:nvPr>
            <p:ph type="sldNum" sz="quarter" idx="12"/>
          </p:nvPr>
        </p:nvSpPr>
        <p:spPr/>
        <p:txBody>
          <a:bodyPr/>
          <a:lstStyle/>
          <a:p>
            <a:fld id="{05F07663-7497-41A4-A6EE-70E54C1ABBC6}" type="slidenum">
              <a:rPr lang="en-GB" smtClean="0"/>
              <a:t>‹#›</a:t>
            </a:fld>
            <a:endParaRPr lang="en-GB"/>
          </a:p>
        </p:txBody>
      </p:sp>
    </p:spTree>
    <p:extLst>
      <p:ext uri="{BB962C8B-B14F-4D97-AF65-F5344CB8AC3E}">
        <p14:creationId xmlns:p14="http://schemas.microsoft.com/office/powerpoint/2010/main" val="1724808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579CD-D8FB-F1D7-0426-D20BE100A7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9EEADF-C472-04EA-13FC-ECE41F6DCDDB}"/>
              </a:ext>
            </a:extLst>
          </p:cNvPr>
          <p:cNvSpPr>
            <a:spLocks noGrp="1"/>
          </p:cNvSpPr>
          <p:nvPr>
            <p:ph type="dt" sz="half" idx="10"/>
          </p:nvPr>
        </p:nvSpPr>
        <p:spPr/>
        <p:txBody>
          <a:bodyPr/>
          <a:lstStyle/>
          <a:p>
            <a:fld id="{C90898C1-E04E-4E16-8FDE-92F73C224777}" type="datetimeFigureOut">
              <a:rPr lang="en-GB" smtClean="0"/>
              <a:t>10/02/2023</a:t>
            </a:fld>
            <a:endParaRPr lang="en-GB"/>
          </a:p>
        </p:txBody>
      </p:sp>
      <p:sp>
        <p:nvSpPr>
          <p:cNvPr id="4" name="Footer Placeholder 3">
            <a:extLst>
              <a:ext uri="{FF2B5EF4-FFF2-40B4-BE49-F238E27FC236}">
                <a16:creationId xmlns:a16="http://schemas.microsoft.com/office/drawing/2014/main" id="{DB904AC2-92EB-CE13-84D1-A2B3233AF6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706407E-F113-75E4-1F58-EA05E57E9792}"/>
              </a:ext>
            </a:extLst>
          </p:cNvPr>
          <p:cNvSpPr>
            <a:spLocks noGrp="1"/>
          </p:cNvSpPr>
          <p:nvPr>
            <p:ph type="sldNum" sz="quarter" idx="12"/>
          </p:nvPr>
        </p:nvSpPr>
        <p:spPr/>
        <p:txBody>
          <a:bodyPr/>
          <a:lstStyle/>
          <a:p>
            <a:fld id="{05F07663-7497-41A4-A6EE-70E54C1ABBC6}" type="slidenum">
              <a:rPr lang="en-GB" smtClean="0"/>
              <a:t>‹#›</a:t>
            </a:fld>
            <a:endParaRPr lang="en-GB"/>
          </a:p>
        </p:txBody>
      </p:sp>
    </p:spTree>
    <p:extLst>
      <p:ext uri="{BB962C8B-B14F-4D97-AF65-F5344CB8AC3E}">
        <p14:creationId xmlns:p14="http://schemas.microsoft.com/office/powerpoint/2010/main" val="2648934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768B56-11B6-4988-F606-0FACE5471A71}"/>
              </a:ext>
            </a:extLst>
          </p:cNvPr>
          <p:cNvSpPr>
            <a:spLocks noGrp="1"/>
          </p:cNvSpPr>
          <p:nvPr>
            <p:ph type="dt" sz="half" idx="10"/>
          </p:nvPr>
        </p:nvSpPr>
        <p:spPr/>
        <p:txBody>
          <a:bodyPr/>
          <a:lstStyle/>
          <a:p>
            <a:fld id="{C90898C1-E04E-4E16-8FDE-92F73C224777}" type="datetimeFigureOut">
              <a:rPr lang="en-GB" smtClean="0"/>
              <a:t>10/02/2023</a:t>
            </a:fld>
            <a:endParaRPr lang="en-GB"/>
          </a:p>
        </p:txBody>
      </p:sp>
      <p:sp>
        <p:nvSpPr>
          <p:cNvPr id="3" name="Footer Placeholder 2">
            <a:extLst>
              <a:ext uri="{FF2B5EF4-FFF2-40B4-BE49-F238E27FC236}">
                <a16:creationId xmlns:a16="http://schemas.microsoft.com/office/drawing/2014/main" id="{C4DDCE91-C311-80D1-2B65-366A32DEB1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B555DE-72C5-95BE-2B81-5E523DAA30C7}"/>
              </a:ext>
            </a:extLst>
          </p:cNvPr>
          <p:cNvSpPr>
            <a:spLocks noGrp="1"/>
          </p:cNvSpPr>
          <p:nvPr>
            <p:ph type="sldNum" sz="quarter" idx="12"/>
          </p:nvPr>
        </p:nvSpPr>
        <p:spPr/>
        <p:txBody>
          <a:bodyPr/>
          <a:lstStyle/>
          <a:p>
            <a:fld id="{05F07663-7497-41A4-A6EE-70E54C1ABBC6}" type="slidenum">
              <a:rPr lang="en-GB" smtClean="0"/>
              <a:t>‹#›</a:t>
            </a:fld>
            <a:endParaRPr lang="en-GB"/>
          </a:p>
        </p:txBody>
      </p:sp>
    </p:spTree>
    <p:extLst>
      <p:ext uri="{BB962C8B-B14F-4D97-AF65-F5344CB8AC3E}">
        <p14:creationId xmlns:p14="http://schemas.microsoft.com/office/powerpoint/2010/main" val="675888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9AD1F-CFC1-1001-576E-654A084FE3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4ECB66-D2A1-5DD8-36D3-C41FA89ECF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53BA3B-0D90-141D-287F-1EEB8A0705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616D2E-57AF-53CF-7C38-6ACF09F14F53}"/>
              </a:ext>
            </a:extLst>
          </p:cNvPr>
          <p:cNvSpPr>
            <a:spLocks noGrp="1"/>
          </p:cNvSpPr>
          <p:nvPr>
            <p:ph type="dt" sz="half" idx="10"/>
          </p:nvPr>
        </p:nvSpPr>
        <p:spPr/>
        <p:txBody>
          <a:bodyPr/>
          <a:lstStyle/>
          <a:p>
            <a:fld id="{C90898C1-E04E-4E16-8FDE-92F73C224777}" type="datetimeFigureOut">
              <a:rPr lang="en-GB" smtClean="0"/>
              <a:t>10/02/2023</a:t>
            </a:fld>
            <a:endParaRPr lang="en-GB"/>
          </a:p>
        </p:txBody>
      </p:sp>
      <p:sp>
        <p:nvSpPr>
          <p:cNvPr id="6" name="Footer Placeholder 5">
            <a:extLst>
              <a:ext uri="{FF2B5EF4-FFF2-40B4-BE49-F238E27FC236}">
                <a16:creationId xmlns:a16="http://schemas.microsoft.com/office/drawing/2014/main" id="{887849EA-966C-EAD8-317A-C4F7EDAB5E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97BEA7-1A3E-E3A9-6166-6230762DA945}"/>
              </a:ext>
            </a:extLst>
          </p:cNvPr>
          <p:cNvSpPr>
            <a:spLocks noGrp="1"/>
          </p:cNvSpPr>
          <p:nvPr>
            <p:ph type="sldNum" sz="quarter" idx="12"/>
          </p:nvPr>
        </p:nvSpPr>
        <p:spPr/>
        <p:txBody>
          <a:bodyPr/>
          <a:lstStyle/>
          <a:p>
            <a:fld id="{05F07663-7497-41A4-A6EE-70E54C1ABBC6}" type="slidenum">
              <a:rPr lang="en-GB" smtClean="0"/>
              <a:t>‹#›</a:t>
            </a:fld>
            <a:endParaRPr lang="en-GB"/>
          </a:p>
        </p:txBody>
      </p:sp>
    </p:spTree>
    <p:extLst>
      <p:ext uri="{BB962C8B-B14F-4D97-AF65-F5344CB8AC3E}">
        <p14:creationId xmlns:p14="http://schemas.microsoft.com/office/powerpoint/2010/main" val="3237183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C73E8-490F-1D34-6485-33368E90A5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B4A4BA-B0D5-9D40-49E8-41301D6F1B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C41BDB-626C-6641-E1D7-1F407487C2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341C9D-E492-6E48-18B3-F5E9F2344E81}"/>
              </a:ext>
            </a:extLst>
          </p:cNvPr>
          <p:cNvSpPr>
            <a:spLocks noGrp="1"/>
          </p:cNvSpPr>
          <p:nvPr>
            <p:ph type="dt" sz="half" idx="10"/>
          </p:nvPr>
        </p:nvSpPr>
        <p:spPr/>
        <p:txBody>
          <a:bodyPr/>
          <a:lstStyle/>
          <a:p>
            <a:fld id="{C90898C1-E04E-4E16-8FDE-92F73C224777}" type="datetimeFigureOut">
              <a:rPr lang="en-GB" smtClean="0"/>
              <a:t>10/02/2023</a:t>
            </a:fld>
            <a:endParaRPr lang="en-GB"/>
          </a:p>
        </p:txBody>
      </p:sp>
      <p:sp>
        <p:nvSpPr>
          <p:cNvPr id="6" name="Footer Placeholder 5">
            <a:extLst>
              <a:ext uri="{FF2B5EF4-FFF2-40B4-BE49-F238E27FC236}">
                <a16:creationId xmlns:a16="http://schemas.microsoft.com/office/drawing/2014/main" id="{17CDE3A6-7A72-B8D4-376B-26C9591FFF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1E3C74-E25A-3ACC-F571-D73EEB15B40E}"/>
              </a:ext>
            </a:extLst>
          </p:cNvPr>
          <p:cNvSpPr>
            <a:spLocks noGrp="1"/>
          </p:cNvSpPr>
          <p:nvPr>
            <p:ph type="sldNum" sz="quarter" idx="12"/>
          </p:nvPr>
        </p:nvSpPr>
        <p:spPr/>
        <p:txBody>
          <a:bodyPr/>
          <a:lstStyle/>
          <a:p>
            <a:fld id="{05F07663-7497-41A4-A6EE-70E54C1ABBC6}" type="slidenum">
              <a:rPr lang="en-GB" smtClean="0"/>
              <a:t>‹#›</a:t>
            </a:fld>
            <a:endParaRPr lang="en-GB"/>
          </a:p>
        </p:txBody>
      </p:sp>
    </p:spTree>
    <p:extLst>
      <p:ext uri="{BB962C8B-B14F-4D97-AF65-F5344CB8AC3E}">
        <p14:creationId xmlns:p14="http://schemas.microsoft.com/office/powerpoint/2010/main" val="3538922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917CA-91D4-DCAC-AACF-1C5F6522A1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6E176F-00A1-226D-BB89-8E7A428FA38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99C6D1-A3FB-B269-5D8C-EF1B6754C824}"/>
              </a:ext>
            </a:extLst>
          </p:cNvPr>
          <p:cNvSpPr>
            <a:spLocks noGrp="1"/>
          </p:cNvSpPr>
          <p:nvPr>
            <p:ph type="dt" sz="half" idx="10"/>
          </p:nvPr>
        </p:nvSpPr>
        <p:spPr/>
        <p:txBody>
          <a:bodyPr/>
          <a:lstStyle/>
          <a:p>
            <a:fld id="{C90898C1-E04E-4E16-8FDE-92F73C224777}" type="datetimeFigureOut">
              <a:rPr lang="en-GB" smtClean="0"/>
              <a:t>10/02/2023</a:t>
            </a:fld>
            <a:endParaRPr lang="en-GB"/>
          </a:p>
        </p:txBody>
      </p:sp>
      <p:sp>
        <p:nvSpPr>
          <p:cNvPr id="5" name="Footer Placeholder 4">
            <a:extLst>
              <a:ext uri="{FF2B5EF4-FFF2-40B4-BE49-F238E27FC236}">
                <a16:creationId xmlns:a16="http://schemas.microsoft.com/office/drawing/2014/main" id="{B8BC77A6-A9C0-1627-DF80-E9ABBBD9A1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E3C18E-BAEE-45E5-9606-4D7D6743741B}"/>
              </a:ext>
            </a:extLst>
          </p:cNvPr>
          <p:cNvSpPr>
            <a:spLocks noGrp="1"/>
          </p:cNvSpPr>
          <p:nvPr>
            <p:ph type="sldNum" sz="quarter" idx="12"/>
          </p:nvPr>
        </p:nvSpPr>
        <p:spPr/>
        <p:txBody>
          <a:bodyPr/>
          <a:lstStyle/>
          <a:p>
            <a:fld id="{05F07663-7497-41A4-A6EE-70E54C1ABBC6}" type="slidenum">
              <a:rPr lang="en-GB" smtClean="0"/>
              <a:t>‹#›</a:t>
            </a:fld>
            <a:endParaRPr lang="en-GB"/>
          </a:p>
        </p:txBody>
      </p:sp>
    </p:spTree>
    <p:extLst>
      <p:ext uri="{BB962C8B-B14F-4D97-AF65-F5344CB8AC3E}">
        <p14:creationId xmlns:p14="http://schemas.microsoft.com/office/powerpoint/2010/main" val="1292630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774665-BB6A-21CD-5255-0F26996457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1075C4-C54F-C4CB-A312-E1B11485FF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2A607A-DEC9-E565-6686-E80E7E9EA3AE}"/>
              </a:ext>
            </a:extLst>
          </p:cNvPr>
          <p:cNvSpPr>
            <a:spLocks noGrp="1"/>
          </p:cNvSpPr>
          <p:nvPr>
            <p:ph type="dt" sz="half" idx="10"/>
          </p:nvPr>
        </p:nvSpPr>
        <p:spPr/>
        <p:txBody>
          <a:bodyPr/>
          <a:lstStyle/>
          <a:p>
            <a:fld id="{C90898C1-E04E-4E16-8FDE-92F73C224777}" type="datetimeFigureOut">
              <a:rPr lang="en-GB" smtClean="0"/>
              <a:t>10/02/2023</a:t>
            </a:fld>
            <a:endParaRPr lang="en-GB"/>
          </a:p>
        </p:txBody>
      </p:sp>
      <p:sp>
        <p:nvSpPr>
          <p:cNvPr id="5" name="Footer Placeholder 4">
            <a:extLst>
              <a:ext uri="{FF2B5EF4-FFF2-40B4-BE49-F238E27FC236}">
                <a16:creationId xmlns:a16="http://schemas.microsoft.com/office/drawing/2014/main" id="{D7E68FF6-51FA-4328-AFCE-E6C30E4B95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E3366E-D822-1600-3384-F2A52EE7A772}"/>
              </a:ext>
            </a:extLst>
          </p:cNvPr>
          <p:cNvSpPr>
            <a:spLocks noGrp="1"/>
          </p:cNvSpPr>
          <p:nvPr>
            <p:ph type="sldNum" sz="quarter" idx="12"/>
          </p:nvPr>
        </p:nvSpPr>
        <p:spPr/>
        <p:txBody>
          <a:bodyPr/>
          <a:lstStyle/>
          <a:p>
            <a:fld id="{05F07663-7497-41A4-A6EE-70E54C1ABBC6}" type="slidenum">
              <a:rPr lang="en-GB" smtClean="0"/>
              <a:t>‹#›</a:t>
            </a:fld>
            <a:endParaRPr lang="en-GB"/>
          </a:p>
        </p:txBody>
      </p:sp>
    </p:spTree>
    <p:extLst>
      <p:ext uri="{BB962C8B-B14F-4D97-AF65-F5344CB8AC3E}">
        <p14:creationId xmlns:p14="http://schemas.microsoft.com/office/powerpoint/2010/main" val="119070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5E7012-3A3B-9CE6-394A-EAFAE88EB0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9FA9A9-4A80-1368-0BEF-81620378E7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EA13F0-16BD-5EA4-25AF-1B09974D99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0898C1-E04E-4E16-8FDE-92F73C224777}" type="datetimeFigureOut">
              <a:rPr lang="en-GB" smtClean="0"/>
              <a:t>10/02/2023</a:t>
            </a:fld>
            <a:endParaRPr lang="en-GB"/>
          </a:p>
        </p:txBody>
      </p:sp>
      <p:sp>
        <p:nvSpPr>
          <p:cNvPr id="5" name="Footer Placeholder 4">
            <a:extLst>
              <a:ext uri="{FF2B5EF4-FFF2-40B4-BE49-F238E27FC236}">
                <a16:creationId xmlns:a16="http://schemas.microsoft.com/office/drawing/2014/main" id="{22CEF9CD-F474-8611-89BD-A91DEB8D0C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B84107-EC52-6164-1011-48D4CB6A6E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F07663-7497-41A4-A6EE-70E54C1ABBC6}" type="slidenum">
              <a:rPr lang="en-GB" smtClean="0"/>
              <a:t>‹#›</a:t>
            </a:fld>
            <a:endParaRPr lang="en-GB"/>
          </a:p>
        </p:txBody>
      </p:sp>
    </p:spTree>
    <p:extLst>
      <p:ext uri="{BB962C8B-B14F-4D97-AF65-F5344CB8AC3E}">
        <p14:creationId xmlns:p14="http://schemas.microsoft.com/office/powerpoint/2010/main" val="14739670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mightyboybrian/8404394581/"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mightyboybrian/8404394581/"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shadowsgalore.com/2016/04/crowne-plaza-jaipur/"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tailoredimage.com/case_studies/modern-cutting-edge-uniform-for-crowne-plaza-hotels-in-dublin/" TargetMode="External"/><Relationship Id="rId3" Type="http://schemas.openxmlformats.org/officeDocument/2006/relationships/hyperlink" Target="https://www.eventtravel.com/crowne-plaza-copenhagen-towers" TargetMode="External"/><Relationship Id="rId7" Type="http://schemas.openxmlformats.org/officeDocument/2006/relationships/hyperlink" Target="https://www.shadowsgalore.com/2016/04/crowne-plaza-jaipur/" TargetMode="External"/><Relationship Id="rId2" Type="http://schemas.openxmlformats.org/officeDocument/2006/relationships/hyperlink" Target="https://www.ihgplc.com/en/our-brands/crowne-plaza" TargetMode="External"/><Relationship Id="rId1" Type="http://schemas.openxmlformats.org/officeDocument/2006/relationships/slideLayout" Target="../slideLayouts/slideLayout2.xml"/><Relationship Id="rId6" Type="http://schemas.openxmlformats.org/officeDocument/2006/relationships/hyperlink" Target="https://www.ihgplc.com/en/about-us/what-we-stand-for#:~:text=Simple%20but%20powerful%2C%20our%20purpose,protecting%20the%20world%20around%20us" TargetMode="External"/><Relationship Id="rId5" Type="http://schemas.openxmlformats.org/officeDocument/2006/relationships/hyperlink" Target="https://www.ihg.com/crowneplaza/content/gb/en/exp/main" TargetMode="External"/><Relationship Id="rId4" Type="http://schemas.openxmlformats.org/officeDocument/2006/relationships/hyperlink" Target="https://www.ihgplc.com/en/news-and-media/news-releases/2017/crowne-plaza-hotels-and-resorts-brand-launches-largest-consumer-media-campaign-in-ten-years#:~:text=%22At%20Crowne%20Plaza%20hotels%2C%20our,they're%20on%20the%20roa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Content Placeholder 2">
            <a:extLst>
              <a:ext uri="{FF2B5EF4-FFF2-40B4-BE49-F238E27FC236}">
                <a16:creationId xmlns:a16="http://schemas.microsoft.com/office/drawing/2014/main" id="{A4192F94-A201-730B-67FA-15F3E7B055FA}"/>
              </a:ext>
            </a:extLst>
          </p:cNvPr>
          <p:cNvSpPr>
            <a:spLocks noGrp="1"/>
          </p:cNvSpPr>
          <p:nvPr>
            <p:ph idx="1"/>
          </p:nvPr>
        </p:nvSpPr>
        <p:spPr>
          <a:xfrm>
            <a:off x="1269240" y="753042"/>
            <a:ext cx="4562272" cy="5172060"/>
          </a:xfrm>
        </p:spPr>
        <p:txBody>
          <a:bodyPr anchor="ctr">
            <a:normAutofit/>
          </a:bodyPr>
          <a:lstStyle/>
          <a:p>
            <a:pPr marL="0" indent="0">
              <a:buNone/>
            </a:pPr>
            <a:r>
              <a:rPr lang="en-GB" sz="2000" b="1">
                <a:solidFill>
                  <a:schemeClr val="bg1"/>
                </a:solidFill>
                <a:latin typeface="Arial" panose="020B0604020202020204" pitchFamily="34" charset="0"/>
                <a:cs typeface="Arial" panose="020B0604020202020204" pitchFamily="34" charset="0"/>
              </a:rPr>
              <a:t>ZAHID LATIF – 2208182</a:t>
            </a:r>
          </a:p>
          <a:p>
            <a:pPr marL="0" indent="0">
              <a:buNone/>
            </a:pPr>
            <a:endParaRPr lang="en-GB" sz="2000">
              <a:solidFill>
                <a:schemeClr val="bg1"/>
              </a:solidFill>
            </a:endParaRPr>
          </a:p>
          <a:p>
            <a:pPr marL="0" indent="0">
              <a:buNone/>
            </a:pPr>
            <a:r>
              <a:rPr lang="en-GB" sz="2000">
                <a:solidFill>
                  <a:schemeClr val="bg1"/>
                </a:solidFill>
                <a:latin typeface="Arial" panose="020B0604020202020204" pitchFamily="34" charset="0"/>
                <a:cs typeface="Arial" panose="020B0604020202020204" pitchFamily="34" charset="0"/>
              </a:rPr>
              <a:t>MODULE – </a:t>
            </a:r>
            <a:r>
              <a:rPr lang="en-GB" sz="2000" b="1">
                <a:solidFill>
                  <a:schemeClr val="bg1"/>
                </a:solidFill>
                <a:latin typeface="Arial" panose="020B0604020202020204" pitchFamily="34" charset="0"/>
                <a:cs typeface="Arial" panose="020B0604020202020204" pitchFamily="34" charset="0"/>
              </a:rPr>
              <a:t>BMIH4003</a:t>
            </a:r>
          </a:p>
          <a:p>
            <a:pPr marL="0" indent="0">
              <a:buNone/>
            </a:pPr>
            <a:endParaRPr lang="en-GB" sz="2000">
              <a:solidFill>
                <a:schemeClr val="bg1"/>
              </a:solidFill>
              <a:latin typeface="Arial" panose="020B0604020202020204" pitchFamily="34" charset="0"/>
              <a:cs typeface="Arial" panose="020B0604020202020204" pitchFamily="34" charset="0"/>
            </a:endParaRPr>
          </a:p>
          <a:p>
            <a:pPr marL="0" indent="0">
              <a:buNone/>
            </a:pPr>
            <a:r>
              <a:rPr lang="en-GB" sz="2000">
                <a:solidFill>
                  <a:schemeClr val="bg1"/>
                </a:solidFill>
                <a:latin typeface="Arial" panose="020B0604020202020204" pitchFamily="34" charset="0"/>
                <a:cs typeface="Arial" panose="020B0604020202020204" pitchFamily="34" charset="0"/>
              </a:rPr>
              <a:t>LECTURER – </a:t>
            </a:r>
            <a:r>
              <a:rPr lang="en-GB" sz="2000" b="1">
                <a:solidFill>
                  <a:schemeClr val="bg1"/>
                </a:solidFill>
                <a:latin typeface="Arial" panose="020B0604020202020204" pitchFamily="34" charset="0"/>
                <a:cs typeface="Arial" panose="020B0604020202020204" pitchFamily="34" charset="0"/>
              </a:rPr>
              <a:t>LISA BASSLER</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974546" y="5597879"/>
            <a:ext cx="510200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7971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decorated, colorful, several, ride&#10;&#10;Description automatically generated">
            <a:extLst>
              <a:ext uri="{FF2B5EF4-FFF2-40B4-BE49-F238E27FC236}">
                <a16:creationId xmlns:a16="http://schemas.microsoft.com/office/drawing/2014/main" id="{D931D963-06FF-DE3C-BA38-976289DB727A}"/>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337FFD6A-C832-45D2-F617-00E1F11CB6EA}"/>
              </a:ext>
            </a:extLst>
          </p:cNvPr>
          <p:cNvSpPr>
            <a:spLocks noGrp="1"/>
          </p:cNvSpPr>
          <p:nvPr>
            <p:ph type="ctrTitle"/>
          </p:nvPr>
        </p:nvSpPr>
        <p:spPr>
          <a:xfrm>
            <a:off x="1524000" y="1122362"/>
            <a:ext cx="9144000" cy="2900518"/>
          </a:xfrm>
        </p:spPr>
        <p:txBody>
          <a:bodyPr>
            <a:normAutofit fontScale="90000"/>
          </a:bodyPr>
          <a:lstStyle/>
          <a:p>
            <a:r>
              <a:rPr lang="en-US" sz="5600" dirty="0">
                <a:solidFill>
                  <a:srgbClr val="FFFFFF"/>
                </a:solidFill>
                <a:latin typeface="Arial" panose="020B0604020202020204" pitchFamily="34" charset="0"/>
                <a:cs typeface="Arial" panose="020B0604020202020204" pitchFamily="34" charset="0"/>
              </a:rPr>
              <a:t>The Role And Importance Of Hospitality And Guest Services In The Hotel Industry</a:t>
            </a:r>
            <a:endParaRPr lang="en-GB" sz="56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6087F8D-17E7-5A0A-9B15-0362CFA28791}"/>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mightyboybrian/840439458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61133639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decorated, colorful, several, ride&#10;&#10;Description automatically generated">
            <a:extLst>
              <a:ext uri="{FF2B5EF4-FFF2-40B4-BE49-F238E27FC236}">
                <a16:creationId xmlns:a16="http://schemas.microsoft.com/office/drawing/2014/main" id="{D5D71C5A-5755-2AFD-7247-32FC4C6E6D2E}"/>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730"/>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AB9D4BB8-53B4-AB11-E096-EA2ECE9E0AFE}"/>
              </a:ext>
            </a:extLst>
          </p:cNvPr>
          <p:cNvSpPr>
            <a:spLocks noGrp="1"/>
          </p:cNvSpPr>
          <p:nvPr>
            <p:ph idx="1"/>
          </p:nvPr>
        </p:nvSpPr>
        <p:spPr>
          <a:xfrm>
            <a:off x="838200" y="725714"/>
            <a:ext cx="10515600" cy="5451249"/>
          </a:xfrm>
        </p:spPr>
        <p:txBody>
          <a:bodyPr>
            <a:normAutofit fontScale="92500" lnSpcReduction="10000"/>
          </a:bodyPr>
          <a:lstStyle/>
          <a:p>
            <a:pPr marL="0" indent="0">
              <a:buNone/>
            </a:pPr>
            <a:r>
              <a:rPr lang="en-GB" sz="3900" u="sng" dirty="0">
                <a:solidFill>
                  <a:srgbClr val="FFFFFF"/>
                </a:solidFill>
                <a:latin typeface="Arial" panose="020B0604020202020204" pitchFamily="34" charset="0"/>
                <a:cs typeface="Arial" panose="020B0604020202020204" pitchFamily="34" charset="0"/>
              </a:rPr>
              <a:t>CONTENTS </a:t>
            </a:r>
          </a:p>
          <a:p>
            <a:pPr marL="0" indent="0">
              <a:buNone/>
            </a:pPr>
            <a:endParaRPr lang="en-GB" dirty="0">
              <a:solidFill>
                <a:srgbClr val="FFFFFF"/>
              </a:solidFill>
              <a:latin typeface="Arial" panose="020B0604020202020204" pitchFamily="34" charset="0"/>
              <a:cs typeface="Arial" panose="020B0604020202020204" pitchFamily="34" charset="0"/>
            </a:endParaRPr>
          </a:p>
          <a:p>
            <a:pPr marL="0" indent="0">
              <a:buNone/>
            </a:pPr>
            <a:r>
              <a:rPr lang="en-GB" dirty="0">
                <a:solidFill>
                  <a:srgbClr val="FFFFFF"/>
                </a:solidFill>
                <a:latin typeface="Arial" panose="020B0604020202020204" pitchFamily="34" charset="0"/>
                <a:cs typeface="Arial" panose="020B0604020202020204" pitchFamily="34" charset="0"/>
              </a:rPr>
              <a:t>Title page									</a:t>
            </a:r>
          </a:p>
          <a:p>
            <a:pPr marL="0" indent="0">
              <a:buNone/>
            </a:pPr>
            <a:r>
              <a:rPr lang="en-GB" dirty="0">
                <a:solidFill>
                  <a:srgbClr val="FFFFFF"/>
                </a:solidFill>
                <a:latin typeface="Arial" panose="020B0604020202020204" pitchFamily="34" charset="0"/>
                <a:cs typeface="Arial" panose="020B0604020202020204" pitchFamily="34" charset="0"/>
              </a:rPr>
              <a:t>Contents page</a:t>
            </a:r>
          </a:p>
          <a:p>
            <a:pPr marL="0" indent="0">
              <a:buNone/>
            </a:pPr>
            <a:r>
              <a:rPr lang="en-GB" dirty="0">
                <a:solidFill>
                  <a:srgbClr val="FFFFFF"/>
                </a:solidFill>
                <a:latin typeface="Arial" panose="020B0604020202020204" pitchFamily="34" charset="0"/>
                <a:cs typeface="Arial" panose="020B0604020202020204" pitchFamily="34" charset="0"/>
              </a:rPr>
              <a:t>Introduction of Hotel</a:t>
            </a:r>
          </a:p>
          <a:p>
            <a:pPr marL="0" indent="0">
              <a:buNone/>
            </a:pPr>
            <a:r>
              <a:rPr lang="en-GB" dirty="0">
                <a:solidFill>
                  <a:srgbClr val="FFFFFF"/>
                </a:solidFill>
                <a:latin typeface="Arial" panose="020B0604020202020204" pitchFamily="34" charset="0"/>
                <a:cs typeface="Arial" panose="020B0604020202020204" pitchFamily="34" charset="0"/>
              </a:rPr>
              <a:t>General Guest services</a:t>
            </a:r>
          </a:p>
          <a:p>
            <a:pPr marL="0" indent="0">
              <a:buNone/>
            </a:pPr>
            <a:r>
              <a:rPr lang="en-GB" dirty="0">
                <a:solidFill>
                  <a:srgbClr val="FFFFFF"/>
                </a:solidFill>
                <a:latin typeface="Arial" panose="020B0604020202020204" pitchFamily="34" charset="0"/>
                <a:cs typeface="Arial" panose="020B0604020202020204" pitchFamily="34" charset="0"/>
              </a:rPr>
              <a:t>Customer Base</a:t>
            </a:r>
          </a:p>
          <a:p>
            <a:pPr marL="0" indent="0">
              <a:buNone/>
            </a:pPr>
            <a:r>
              <a:rPr lang="en-GB" dirty="0">
                <a:solidFill>
                  <a:srgbClr val="FFFFFF"/>
                </a:solidFill>
                <a:latin typeface="Arial" panose="020B0604020202020204" pitchFamily="34" charset="0"/>
                <a:cs typeface="Arial" panose="020B0604020202020204" pitchFamily="34" charset="0"/>
              </a:rPr>
              <a:t>Service Expectations</a:t>
            </a:r>
          </a:p>
          <a:p>
            <a:pPr marL="0" indent="0">
              <a:buNone/>
            </a:pPr>
            <a:r>
              <a:rPr lang="en-GB" dirty="0">
                <a:solidFill>
                  <a:srgbClr val="FFFFFF"/>
                </a:solidFill>
                <a:latin typeface="Arial" panose="020B0604020202020204" pitchFamily="34" charset="0"/>
                <a:cs typeface="Arial" panose="020B0604020202020204" pitchFamily="34" charset="0"/>
              </a:rPr>
              <a:t>Managing Guest Expectations</a:t>
            </a:r>
          </a:p>
          <a:p>
            <a:pPr marL="0" indent="0">
              <a:buNone/>
            </a:pPr>
            <a:r>
              <a:rPr lang="en-GB" dirty="0">
                <a:solidFill>
                  <a:srgbClr val="FFFFFF"/>
                </a:solidFill>
                <a:latin typeface="Arial" panose="020B0604020202020204" pitchFamily="34" charset="0"/>
                <a:cs typeface="Arial" panose="020B0604020202020204" pitchFamily="34" charset="0"/>
              </a:rPr>
              <a:t>Importance of Hospitality</a:t>
            </a:r>
          </a:p>
          <a:p>
            <a:pPr marL="0" indent="0">
              <a:buNone/>
            </a:pPr>
            <a:r>
              <a:rPr lang="en-GB" dirty="0">
                <a:solidFill>
                  <a:srgbClr val="FFFFFF"/>
                </a:solidFill>
                <a:latin typeface="Arial" panose="020B0604020202020204" pitchFamily="34" charset="0"/>
                <a:cs typeface="Arial" panose="020B0604020202020204" pitchFamily="34" charset="0"/>
              </a:rPr>
              <a:t>Conclusion</a:t>
            </a:r>
          </a:p>
          <a:p>
            <a:pPr marL="0" indent="0">
              <a:buNone/>
            </a:pPr>
            <a:r>
              <a:rPr lang="en-GB" dirty="0">
                <a:solidFill>
                  <a:srgbClr val="FFFFFF"/>
                </a:solidFill>
                <a:latin typeface="Arial" panose="020B0604020202020204" pitchFamily="34" charset="0"/>
                <a:cs typeface="Arial" panose="020B0604020202020204" pitchFamily="34" charset="0"/>
              </a:rPr>
              <a:t>References</a:t>
            </a:r>
          </a:p>
        </p:txBody>
      </p:sp>
      <p:sp>
        <p:nvSpPr>
          <p:cNvPr id="6" name="TextBox 5">
            <a:extLst>
              <a:ext uri="{FF2B5EF4-FFF2-40B4-BE49-F238E27FC236}">
                <a16:creationId xmlns:a16="http://schemas.microsoft.com/office/drawing/2014/main" id="{C44F5378-6D7E-72FB-CBF8-A0C706BD6CA7}"/>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mightyboybrian/840439458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54254889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D3FBDE05-EA02-EDA1-C605-6304B9A9E8B4}"/>
              </a:ext>
            </a:extLst>
          </p:cNvPr>
          <p:cNvSpPr>
            <a:spLocks noGrp="1"/>
          </p:cNvSpPr>
          <p:nvPr>
            <p:ph type="title"/>
          </p:nvPr>
        </p:nvSpPr>
        <p:spPr>
          <a:xfrm>
            <a:off x="838200" y="448721"/>
            <a:ext cx="4707671" cy="1225650"/>
          </a:xfrm>
        </p:spPr>
        <p:txBody>
          <a:bodyPr anchor="b">
            <a:noAutofit/>
          </a:bodyPr>
          <a:lstStyle/>
          <a:p>
            <a:r>
              <a:rPr lang="en-GB" b="1" dirty="0">
                <a:solidFill>
                  <a:schemeClr val="bg1"/>
                </a:solidFill>
                <a:latin typeface="Arial" panose="020B0604020202020204" pitchFamily="34" charset="0"/>
                <a:cs typeface="Arial" panose="020B0604020202020204" pitchFamily="34" charset="0"/>
              </a:rPr>
              <a:t>Introduction of the hotel</a:t>
            </a:r>
          </a:p>
        </p:txBody>
      </p:sp>
      <p:cxnSp>
        <p:nvCxnSpPr>
          <p:cNvPr id="28" name="Straight Connector 2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722091-CB4A-265D-2E76-1C818A31F8FE}"/>
              </a:ext>
            </a:extLst>
          </p:cNvPr>
          <p:cNvSpPr>
            <a:spLocks noGrp="1"/>
          </p:cNvSpPr>
          <p:nvPr>
            <p:ph idx="1"/>
          </p:nvPr>
        </p:nvSpPr>
        <p:spPr>
          <a:xfrm>
            <a:off x="897769" y="1909192"/>
            <a:ext cx="4586513" cy="3723094"/>
          </a:xfrm>
        </p:spPr>
        <p:txBody>
          <a:bodyPr>
            <a:normAutofit fontScale="92500" lnSpcReduction="20000"/>
          </a:bodyPr>
          <a:lstStyle/>
          <a:p>
            <a:pPr marL="0" indent="0">
              <a:buNone/>
            </a:pPr>
            <a:r>
              <a:rPr lang="en-GB" sz="1800" b="1" u="sng" dirty="0">
                <a:solidFill>
                  <a:schemeClr val="bg1"/>
                </a:solidFill>
                <a:latin typeface="Arial" panose="020B0604020202020204" pitchFamily="34" charset="0"/>
                <a:cs typeface="Arial" panose="020B0604020202020204" pitchFamily="34" charset="0"/>
              </a:rPr>
              <a:t>CROWNE PLAZA HOTEL</a:t>
            </a:r>
          </a:p>
          <a:p>
            <a:pPr marL="0" indent="0">
              <a:buNone/>
            </a:pPr>
            <a:endParaRPr lang="en-GB" sz="1400" b="1" u="sng" dirty="0">
              <a:solidFill>
                <a:schemeClr val="bg1"/>
              </a:solidFill>
              <a:latin typeface="Arial" panose="020B0604020202020204" pitchFamily="34" charset="0"/>
              <a:cs typeface="Arial" panose="020B0604020202020204" pitchFamily="34" charset="0"/>
            </a:endParaRPr>
          </a:p>
          <a:p>
            <a:r>
              <a:rPr lang="en-GB" sz="1900" dirty="0">
                <a:solidFill>
                  <a:schemeClr val="bg1"/>
                </a:solidFill>
                <a:latin typeface="Arial" panose="020B0604020202020204" pitchFamily="34" charset="0"/>
                <a:cs typeface="Arial" panose="020B0604020202020204" pitchFamily="34" charset="0"/>
              </a:rPr>
              <a:t>In 1994, Crowne Plaza Hotels was  renamed </a:t>
            </a:r>
            <a:r>
              <a:rPr lang="en-US" sz="1900" dirty="0">
                <a:solidFill>
                  <a:schemeClr val="bg1"/>
                </a:solidFill>
                <a:latin typeface="Arial" panose="020B0604020202020204" pitchFamily="34" charset="0"/>
                <a:cs typeface="Arial" panose="020B0604020202020204" pitchFamily="34" charset="0"/>
              </a:rPr>
              <a:t>after Holiday Corporation was </a:t>
            </a:r>
            <a:r>
              <a:rPr lang="en-GB" sz="1900" dirty="0">
                <a:solidFill>
                  <a:schemeClr val="bg1"/>
                </a:solidFill>
                <a:latin typeface="Arial" panose="020B0604020202020204" pitchFamily="34" charset="0"/>
                <a:cs typeface="Arial" panose="020B0604020202020204" pitchFamily="34" charset="0"/>
              </a:rPr>
              <a:t>purchased by </a:t>
            </a:r>
            <a:r>
              <a:rPr lang="en-US" sz="1900" dirty="0">
                <a:solidFill>
                  <a:schemeClr val="bg1"/>
                </a:solidFill>
                <a:latin typeface="Arial" panose="020B0604020202020204" pitchFamily="34" charset="0"/>
                <a:cs typeface="Arial" panose="020B0604020202020204" pitchFamily="34" charset="0"/>
              </a:rPr>
              <a:t>Bass PLC in 1988. </a:t>
            </a:r>
          </a:p>
          <a:p>
            <a:r>
              <a:rPr lang="en-US" sz="1900" dirty="0">
                <a:solidFill>
                  <a:schemeClr val="bg1"/>
                </a:solidFill>
                <a:latin typeface="Arial" panose="020B0604020202020204" pitchFamily="34" charset="0"/>
                <a:cs typeface="Arial" panose="020B0604020202020204" pitchFamily="34" charset="0"/>
              </a:rPr>
              <a:t>Crowne Plaza is a worldwide chain of large hotels that offers a variety of services, with its headquarters in the United Kingdom (Crowne Plaza, 2022).</a:t>
            </a:r>
          </a:p>
          <a:p>
            <a:r>
              <a:rPr lang="en-US" sz="1900" dirty="0">
                <a:solidFill>
                  <a:schemeClr val="bg1"/>
                </a:solidFill>
                <a:latin typeface="Arial" panose="020B0604020202020204" pitchFamily="34" charset="0"/>
                <a:cs typeface="Arial" panose="020B0604020202020204" pitchFamily="34" charset="0"/>
              </a:rPr>
              <a:t>It has over 431 guesthouses and 118,000 guestrooms, most of which are located in luxury city or resort locations, on or close to international airports, and it operates in approximately 100 countries.</a:t>
            </a:r>
            <a:endParaRPr lang="en-GB" sz="1900" dirty="0">
              <a:solidFill>
                <a:schemeClr val="bg1"/>
              </a:solidFill>
              <a:latin typeface="Arial" panose="020B0604020202020204" pitchFamily="34" charset="0"/>
              <a:cs typeface="Arial" panose="020B0604020202020204" pitchFamily="34" charset="0"/>
            </a:endParaRPr>
          </a:p>
        </p:txBody>
      </p:sp>
      <p:cxnSp>
        <p:nvCxnSpPr>
          <p:cNvPr id="29" name="Straight Connector 2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 sign, restaurant&#10;&#10;Description automatically generated">
            <a:extLst>
              <a:ext uri="{FF2B5EF4-FFF2-40B4-BE49-F238E27FC236}">
                <a16:creationId xmlns:a16="http://schemas.microsoft.com/office/drawing/2014/main" id="{9B04425B-E0B8-9AF2-BCDF-D71911384B5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807" r="31913"/>
          <a:stretch/>
        </p:blipFill>
        <p:spPr>
          <a:xfrm>
            <a:off x="6525453" y="484007"/>
            <a:ext cx="5666547" cy="5889986"/>
          </a:xfrm>
          <a:prstGeom prst="rect">
            <a:avLst/>
          </a:prstGeom>
        </p:spPr>
      </p:pic>
      <p:sp>
        <p:nvSpPr>
          <p:cNvPr id="6" name="TextBox 5">
            <a:extLst>
              <a:ext uri="{FF2B5EF4-FFF2-40B4-BE49-F238E27FC236}">
                <a16:creationId xmlns:a16="http://schemas.microsoft.com/office/drawing/2014/main" id="{2BD94AAB-40F7-3EF1-E393-C3F984C2143E}"/>
              </a:ext>
            </a:extLst>
          </p:cNvPr>
          <p:cNvSpPr txBox="1"/>
          <p:nvPr/>
        </p:nvSpPr>
        <p:spPr>
          <a:xfrm>
            <a:off x="9668933" y="6273965"/>
            <a:ext cx="2392437"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3" tooltip="https://www.shadowsgalore.com/2016/04/crowne-plaza-jaipur/">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1647583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F5950DC-2B46-482F-F6BC-ED7C8F02FE97}"/>
              </a:ext>
            </a:extLst>
          </p:cNvPr>
          <p:cNvSpPr>
            <a:spLocks noGrp="1"/>
          </p:cNvSpPr>
          <p:nvPr>
            <p:ph type="title"/>
          </p:nvPr>
        </p:nvSpPr>
        <p:spPr>
          <a:xfrm>
            <a:off x="838200" y="580575"/>
            <a:ext cx="6709229" cy="769252"/>
          </a:xfrm>
        </p:spPr>
        <p:txBody>
          <a:bodyPr anchor="b">
            <a:noAutofit/>
          </a:bodyPr>
          <a:lstStyle/>
          <a:p>
            <a:r>
              <a:rPr lang="en-GB" b="1" u="sng" dirty="0">
                <a:solidFill>
                  <a:schemeClr val="bg1"/>
                </a:solidFill>
                <a:latin typeface="Arial" panose="020B0604020202020204" pitchFamily="34" charset="0"/>
                <a:cs typeface="Arial" panose="020B0604020202020204" pitchFamily="34" charset="0"/>
              </a:rPr>
              <a:t>General Guest Services</a:t>
            </a:r>
          </a:p>
        </p:txBody>
      </p:sp>
      <p:cxnSp>
        <p:nvCxnSpPr>
          <p:cNvPr id="16" name="Straight Connector 15">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8F3B93-EDD2-FA88-5F13-56FDC768E02D}"/>
              </a:ext>
            </a:extLst>
          </p:cNvPr>
          <p:cNvSpPr>
            <a:spLocks noGrp="1"/>
          </p:cNvSpPr>
          <p:nvPr>
            <p:ph idx="1"/>
          </p:nvPr>
        </p:nvSpPr>
        <p:spPr>
          <a:xfrm>
            <a:off x="897769" y="2380343"/>
            <a:ext cx="4586513" cy="1799770"/>
          </a:xfrm>
        </p:spPr>
        <p:txBody>
          <a:bodyPr>
            <a:normAutofit fontScale="92500"/>
          </a:bodyPr>
          <a:lstStyle/>
          <a:p>
            <a:r>
              <a:rPr lang="en-GB" dirty="0">
                <a:solidFill>
                  <a:schemeClr val="bg1"/>
                </a:solidFill>
                <a:latin typeface="Arial" panose="020B0604020202020204" pitchFamily="34" charset="0"/>
                <a:cs typeface="Arial" panose="020B0604020202020204" pitchFamily="34" charset="0"/>
              </a:rPr>
              <a:t>Extra activities during free time (Barth, 2020).</a:t>
            </a:r>
          </a:p>
          <a:p>
            <a:r>
              <a:rPr lang="en-GB" dirty="0">
                <a:solidFill>
                  <a:schemeClr val="bg1"/>
                </a:solidFill>
                <a:latin typeface="Arial" panose="020B0604020202020204" pitchFamily="34" charset="0"/>
                <a:cs typeface="Arial" panose="020B0604020202020204" pitchFamily="34" charset="0"/>
              </a:rPr>
              <a:t>Free and fast internet</a:t>
            </a:r>
          </a:p>
          <a:p>
            <a:r>
              <a:rPr lang="en-GB" dirty="0">
                <a:solidFill>
                  <a:schemeClr val="bg1"/>
                </a:solidFill>
                <a:latin typeface="Arial" panose="020B0604020202020204" pitchFamily="34" charset="0"/>
                <a:cs typeface="Arial" panose="020B0604020202020204" pitchFamily="34" charset="0"/>
              </a:rPr>
              <a:t>Work life Room (IHG, 2023).</a:t>
            </a:r>
          </a:p>
          <a:p>
            <a:endParaRPr lang="en-GB" sz="2000" dirty="0">
              <a:solidFill>
                <a:schemeClr val="bg1"/>
              </a:solidFill>
            </a:endParaRPr>
          </a:p>
        </p:txBody>
      </p:sp>
      <p:cxnSp>
        <p:nvCxnSpPr>
          <p:cNvPr id="18" name="Straight Connector 17">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Hotel reception bell">
            <a:extLst>
              <a:ext uri="{FF2B5EF4-FFF2-40B4-BE49-F238E27FC236}">
                <a16:creationId xmlns:a16="http://schemas.microsoft.com/office/drawing/2014/main" id="{6328F0D4-F555-9738-D35D-C9983F4BCD81}"/>
              </a:ext>
            </a:extLst>
          </p:cNvPr>
          <p:cNvPicPr>
            <a:picLocks noChangeAspect="1"/>
          </p:cNvPicPr>
          <p:nvPr/>
        </p:nvPicPr>
        <p:blipFill rotWithShape="1">
          <a:blip r:embed="rId2"/>
          <a:srcRect t="15373" b="358"/>
          <a:stretch/>
        </p:blipFill>
        <p:spPr>
          <a:xfrm>
            <a:off x="6525453" y="1835296"/>
            <a:ext cx="5666547" cy="3187407"/>
          </a:xfrm>
          <a:prstGeom prst="rect">
            <a:avLst/>
          </a:prstGeom>
        </p:spPr>
      </p:pic>
    </p:spTree>
    <p:extLst>
      <p:ext uri="{BB962C8B-B14F-4D97-AF65-F5344CB8AC3E}">
        <p14:creationId xmlns:p14="http://schemas.microsoft.com/office/powerpoint/2010/main" val="3323277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343CF42-0275-FDC1-3AAF-C44B53A330F2}"/>
              </a:ext>
            </a:extLst>
          </p:cNvPr>
          <p:cNvSpPr>
            <a:spLocks noGrp="1"/>
          </p:cNvSpPr>
          <p:nvPr>
            <p:ph type="title"/>
          </p:nvPr>
        </p:nvSpPr>
        <p:spPr>
          <a:xfrm>
            <a:off x="546546" y="2032001"/>
            <a:ext cx="3372311" cy="2017478"/>
          </a:xfrm>
        </p:spPr>
        <p:txBody>
          <a:bodyPr anchor="b">
            <a:normAutofit/>
          </a:bodyPr>
          <a:lstStyle/>
          <a:p>
            <a:pPr algn="r"/>
            <a:r>
              <a:rPr lang="en-GB" sz="4800" b="1" u="sng" dirty="0">
                <a:solidFill>
                  <a:schemeClr val="bg1"/>
                </a:solidFill>
                <a:latin typeface="Arial" panose="020B0604020202020204" pitchFamily="34" charset="0"/>
                <a:cs typeface="Arial" panose="020B0604020202020204" pitchFamily="34" charset="0"/>
              </a:rPr>
              <a:t>Customer Base</a:t>
            </a:r>
          </a:p>
        </p:txBody>
      </p:sp>
      <p:cxnSp>
        <p:nvCxnSpPr>
          <p:cNvPr id="19" name="Straight Connector 1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06" y="5597879"/>
            <a:ext cx="510200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19257E-0A5C-A963-5147-2791480FE9FF}"/>
              </a:ext>
            </a:extLst>
          </p:cNvPr>
          <p:cNvSpPr>
            <a:spLocks noGrp="1"/>
          </p:cNvSpPr>
          <p:nvPr>
            <p:ph idx="1"/>
          </p:nvPr>
        </p:nvSpPr>
        <p:spPr>
          <a:xfrm>
            <a:off x="6490314" y="753042"/>
            <a:ext cx="4562272" cy="5172060"/>
          </a:xfrm>
        </p:spPr>
        <p:txBody>
          <a:bodyPr anchor="ctr">
            <a:normAutofit/>
          </a:bodyPr>
          <a:lstStyle/>
          <a:p>
            <a:r>
              <a:rPr lang="en-GB" sz="2000">
                <a:solidFill>
                  <a:schemeClr val="bg1"/>
                </a:solidFill>
              </a:rPr>
              <a:t>Business travellers (IHG, 2017)</a:t>
            </a:r>
          </a:p>
          <a:p>
            <a:r>
              <a:rPr lang="en-GB" sz="2000">
                <a:solidFill>
                  <a:schemeClr val="bg1"/>
                </a:solidFill>
              </a:rPr>
              <a:t>Pleasure activities</a:t>
            </a:r>
          </a:p>
          <a:p>
            <a:r>
              <a:rPr lang="en-GB" sz="2000">
                <a:solidFill>
                  <a:schemeClr val="bg1"/>
                </a:solidFill>
              </a:rPr>
              <a:t>Multigenerational travellers</a:t>
            </a:r>
          </a:p>
          <a:p>
            <a:endParaRPr lang="en-GB" sz="2000">
              <a:solidFill>
                <a:schemeClr val="bg1"/>
              </a:solidFill>
            </a:endParaRPr>
          </a:p>
          <a:p>
            <a:endParaRPr lang="en-GB" sz="2000" dirty="0">
              <a:solidFill>
                <a:schemeClr val="bg1"/>
              </a:solidFill>
            </a:endParaRPr>
          </a:p>
          <a:p>
            <a:endParaRPr lang="en-GB" sz="2000" dirty="0">
              <a:solidFill>
                <a:schemeClr val="bg1"/>
              </a:solidFill>
            </a:endParaRP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8329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91CF9-4470-53D4-9329-57A3B81BFD66}"/>
              </a:ext>
            </a:extLst>
          </p:cNvPr>
          <p:cNvSpPr>
            <a:spLocks noGrp="1"/>
          </p:cNvSpPr>
          <p:nvPr>
            <p:ph type="title"/>
          </p:nvPr>
        </p:nvSpPr>
        <p:spPr>
          <a:xfrm>
            <a:off x="838200" y="867906"/>
            <a:ext cx="4391025" cy="1410345"/>
          </a:xfrm>
        </p:spPr>
        <p:txBody>
          <a:bodyPr anchor="t">
            <a:normAutofit/>
          </a:bodyPr>
          <a:lstStyle/>
          <a:p>
            <a:r>
              <a:rPr lang="en-GB" sz="4000" b="1" u="sng" dirty="0">
                <a:solidFill>
                  <a:schemeClr val="bg1"/>
                </a:solidFill>
                <a:latin typeface="Arial" panose="020B0604020202020204" pitchFamily="34" charset="0"/>
                <a:cs typeface="Arial" panose="020B0604020202020204" pitchFamily="34" charset="0"/>
              </a:rPr>
              <a:t>Service </a:t>
            </a:r>
            <a:r>
              <a:rPr lang="en-GB" b="1" u="sng" dirty="0">
                <a:solidFill>
                  <a:schemeClr val="bg1"/>
                </a:solidFill>
                <a:latin typeface="Arial" panose="020B0604020202020204" pitchFamily="34" charset="0"/>
                <a:cs typeface="Arial" panose="020B0604020202020204" pitchFamily="34" charset="0"/>
              </a:rPr>
              <a:t>Expectations</a:t>
            </a:r>
          </a:p>
        </p:txBody>
      </p:sp>
      <p:sp>
        <p:nvSpPr>
          <p:cNvPr id="3" name="Content Placeholder 2">
            <a:extLst>
              <a:ext uri="{FF2B5EF4-FFF2-40B4-BE49-F238E27FC236}">
                <a16:creationId xmlns:a16="http://schemas.microsoft.com/office/drawing/2014/main" id="{AB3394AF-28A6-6C50-DE7D-45AF5B21D224}"/>
              </a:ext>
            </a:extLst>
          </p:cNvPr>
          <p:cNvSpPr>
            <a:spLocks noGrp="1"/>
          </p:cNvSpPr>
          <p:nvPr>
            <p:ph idx="1"/>
          </p:nvPr>
        </p:nvSpPr>
        <p:spPr>
          <a:xfrm>
            <a:off x="838200" y="2557219"/>
            <a:ext cx="4391025" cy="3688597"/>
          </a:xfrm>
        </p:spPr>
        <p:txBody>
          <a:bodyPr>
            <a:noAutofit/>
          </a:bodyPr>
          <a:lstStyle/>
          <a:p>
            <a:r>
              <a:rPr lang="en-US" sz="2000" dirty="0">
                <a:solidFill>
                  <a:schemeClr val="bg1">
                    <a:alpha val="80000"/>
                  </a:schemeClr>
                </a:solidFill>
                <a:latin typeface="Arial" panose="020B0604020202020204" pitchFamily="34" charset="0"/>
                <a:cs typeface="Arial" panose="020B0604020202020204" pitchFamily="34" charset="0"/>
              </a:rPr>
              <a:t>Checking in and out quickly the availability of necessities</a:t>
            </a:r>
          </a:p>
          <a:p>
            <a:r>
              <a:rPr lang="en-US" sz="2000" dirty="0">
                <a:solidFill>
                  <a:schemeClr val="bg1">
                    <a:alpha val="80000"/>
                  </a:schemeClr>
                </a:solidFill>
                <a:latin typeface="Arial" panose="020B0604020202020204" pitchFamily="34" charset="0"/>
                <a:cs typeface="Arial" panose="020B0604020202020204" pitchFamily="34" charset="0"/>
              </a:rPr>
              <a:t>Easy access to public transportation and other attractions (</a:t>
            </a:r>
            <a:r>
              <a:rPr lang="en-US" sz="2000" dirty="0" err="1">
                <a:solidFill>
                  <a:schemeClr val="bg1">
                    <a:alpha val="80000"/>
                  </a:schemeClr>
                </a:solidFill>
                <a:latin typeface="Arial" panose="020B0604020202020204" pitchFamily="34" charset="0"/>
                <a:cs typeface="Arial" panose="020B0604020202020204" pitchFamily="34" charset="0"/>
              </a:rPr>
              <a:t>Cavagnaro</a:t>
            </a:r>
            <a:r>
              <a:rPr lang="en-US" sz="2000" dirty="0">
                <a:solidFill>
                  <a:schemeClr val="bg1">
                    <a:alpha val="80000"/>
                  </a:schemeClr>
                </a:solidFill>
                <a:latin typeface="Arial" panose="020B0604020202020204" pitchFamily="34" charset="0"/>
                <a:cs typeface="Arial" panose="020B0604020202020204" pitchFamily="34" charset="0"/>
              </a:rPr>
              <a:t>, 2018).</a:t>
            </a:r>
          </a:p>
          <a:p>
            <a:r>
              <a:rPr lang="en-US" sz="2000" dirty="0">
                <a:solidFill>
                  <a:schemeClr val="bg1">
                    <a:alpha val="80000"/>
                  </a:schemeClr>
                </a:solidFill>
                <a:latin typeface="Arial" panose="020B0604020202020204" pitchFamily="34" charset="0"/>
                <a:cs typeface="Arial" panose="020B0604020202020204" pitchFamily="34" charset="0"/>
              </a:rPr>
              <a:t>We offer a security deposit box in addition to post-check luggage storage.</a:t>
            </a:r>
          </a:p>
          <a:p>
            <a:r>
              <a:rPr lang="en-US" sz="2000" dirty="0">
                <a:solidFill>
                  <a:schemeClr val="bg1">
                    <a:alpha val="80000"/>
                  </a:schemeClr>
                </a:solidFill>
                <a:latin typeface="Arial" panose="020B0604020202020204" pitchFamily="34" charset="0"/>
                <a:cs typeface="Arial" panose="020B0604020202020204" pitchFamily="34" charset="0"/>
              </a:rPr>
              <a:t>Room necessities </a:t>
            </a:r>
          </a:p>
          <a:p>
            <a:r>
              <a:rPr lang="en-US" sz="2000" dirty="0">
                <a:solidFill>
                  <a:schemeClr val="bg1">
                    <a:alpha val="80000"/>
                  </a:schemeClr>
                </a:solidFill>
                <a:latin typeface="Arial" panose="020B0604020202020204" pitchFamily="34" charset="0"/>
                <a:cs typeface="Arial" panose="020B0604020202020204" pitchFamily="34" charset="0"/>
              </a:rPr>
              <a:t>Services that lend a helping hand</a:t>
            </a:r>
          </a:p>
          <a:p>
            <a:r>
              <a:rPr lang="en-US" sz="2000" dirty="0">
                <a:solidFill>
                  <a:schemeClr val="bg1">
                    <a:alpha val="80000"/>
                  </a:schemeClr>
                </a:solidFill>
                <a:latin typeface="Arial" panose="020B0604020202020204" pitchFamily="34" charset="0"/>
                <a:cs typeface="Arial" panose="020B0604020202020204" pitchFamily="34" charset="0"/>
              </a:rPr>
              <a:t>Children's menu</a:t>
            </a:r>
            <a:endParaRPr lang="en-GB" sz="2000" dirty="0">
              <a:solidFill>
                <a:schemeClr val="bg1">
                  <a:alpha val="80000"/>
                </a:schemeClr>
              </a:solidFill>
              <a:latin typeface="Arial" panose="020B0604020202020204" pitchFamily="34" charset="0"/>
              <a:cs typeface="Arial" panose="020B0604020202020204" pitchFamily="34" charset="0"/>
            </a:endParaRPr>
          </a:p>
        </p:txBody>
      </p:sp>
      <p:pic>
        <p:nvPicPr>
          <p:cNvPr id="1026" name="Picture 2" descr="Crowne Plaza Copenhagen Towers">
            <a:extLst>
              <a:ext uri="{FF2B5EF4-FFF2-40B4-BE49-F238E27FC236}">
                <a16:creationId xmlns:a16="http://schemas.microsoft.com/office/drawing/2014/main" id="{51BAEFF4-2BC4-25F1-4854-653E10C526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045"/>
          <a:stretch/>
        </p:blipFill>
        <p:spPr bwMode="auto">
          <a:xfrm>
            <a:off x="6421464" y="1828800"/>
            <a:ext cx="5260976" cy="40295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3655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C390901-BE32-BD01-C9E7-9DB36B4851A9}"/>
              </a:ext>
            </a:extLst>
          </p:cNvPr>
          <p:cNvSpPr>
            <a:spLocks noGrp="1"/>
          </p:cNvSpPr>
          <p:nvPr>
            <p:ph type="title"/>
          </p:nvPr>
        </p:nvSpPr>
        <p:spPr>
          <a:xfrm>
            <a:off x="1014141" y="1450655"/>
            <a:ext cx="3932030" cy="3956690"/>
          </a:xfrm>
        </p:spPr>
        <p:txBody>
          <a:bodyPr anchor="ctr">
            <a:normAutofit/>
          </a:bodyPr>
          <a:lstStyle/>
          <a:p>
            <a:r>
              <a:rPr lang="en-GB" b="1" u="sng" dirty="0">
                <a:solidFill>
                  <a:schemeClr val="bg1"/>
                </a:solidFill>
                <a:latin typeface="Arial" panose="020B0604020202020204" pitchFamily="34" charset="0"/>
                <a:cs typeface="Arial" panose="020B0604020202020204" pitchFamily="34" charset="0"/>
              </a:rPr>
              <a:t>Managing Guest Expectations</a:t>
            </a:r>
          </a:p>
        </p:txBody>
      </p:sp>
      <p:cxnSp>
        <p:nvCxnSpPr>
          <p:cNvPr id="21" name="Straight Connector 20">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D9EFE3-A066-917D-2D35-8881F7942D8F}"/>
              </a:ext>
            </a:extLst>
          </p:cNvPr>
          <p:cNvSpPr>
            <a:spLocks noGrp="1"/>
          </p:cNvSpPr>
          <p:nvPr>
            <p:ph idx="1"/>
          </p:nvPr>
        </p:nvSpPr>
        <p:spPr>
          <a:xfrm>
            <a:off x="6096000" y="1108061"/>
            <a:ext cx="5008901" cy="4571972"/>
          </a:xfrm>
        </p:spPr>
        <p:txBody>
          <a:bodyPr anchor="ctr">
            <a:normAutofit/>
          </a:bodyPr>
          <a:lstStyle/>
          <a:p>
            <a:r>
              <a:rPr lang="en-US" sz="2000" dirty="0">
                <a:solidFill>
                  <a:schemeClr val="bg1"/>
                </a:solidFill>
                <a:latin typeface="Arial" panose="020B0604020202020204" pitchFamily="34" charset="0"/>
                <a:cs typeface="Arial" panose="020B0604020202020204" pitchFamily="34" charset="0"/>
              </a:rPr>
              <a:t>The Crowne Plaza is one of the most unique hotels in the world, it generally develops new services that put guests' security and convenience first (</a:t>
            </a:r>
            <a:r>
              <a:rPr lang="en-US" sz="2000">
                <a:solidFill>
                  <a:schemeClr val="bg1"/>
                </a:solidFill>
                <a:latin typeface="Arial" panose="020B0604020202020204" pitchFamily="34" charset="0"/>
                <a:cs typeface="Arial" panose="020B0604020202020204" pitchFamily="34" charset="0"/>
              </a:rPr>
              <a:t>Szende</a:t>
            </a:r>
            <a:r>
              <a:rPr lang="en-US" sz="2000" dirty="0">
                <a:solidFill>
                  <a:schemeClr val="bg1"/>
                </a:solidFill>
                <a:latin typeface="Arial" panose="020B0604020202020204" pitchFamily="34" charset="0"/>
                <a:cs typeface="Arial" panose="020B0604020202020204" pitchFamily="34" charset="0"/>
              </a:rPr>
              <a:t>, 2021).</a:t>
            </a:r>
          </a:p>
          <a:p>
            <a:r>
              <a:rPr lang="en-US" sz="2000" dirty="0">
                <a:solidFill>
                  <a:schemeClr val="bg1"/>
                </a:solidFill>
                <a:latin typeface="Arial" panose="020B0604020202020204" pitchFamily="34" charset="0"/>
                <a:cs typeface="Arial" panose="020B0604020202020204" pitchFamily="34" charset="0"/>
              </a:rPr>
              <a:t>Hygiene and latest healthcare treatment.</a:t>
            </a:r>
            <a:endParaRPr lang="en-GB"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7125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B6174E2-BCA2-4EC9-8713-A4035F676A6C}"/>
              </a:ext>
            </a:extLst>
          </p:cNvPr>
          <p:cNvSpPr>
            <a:spLocks noGrp="1"/>
          </p:cNvSpPr>
          <p:nvPr>
            <p:ph type="title"/>
          </p:nvPr>
        </p:nvSpPr>
        <p:spPr>
          <a:xfrm>
            <a:off x="838200" y="448721"/>
            <a:ext cx="4707671" cy="1225650"/>
          </a:xfrm>
        </p:spPr>
        <p:txBody>
          <a:bodyPr anchor="b">
            <a:normAutofit/>
          </a:bodyPr>
          <a:lstStyle/>
          <a:p>
            <a:r>
              <a:rPr lang="en-GB" sz="3800" b="1" u="sng">
                <a:solidFill>
                  <a:schemeClr val="bg1"/>
                </a:solidFill>
                <a:latin typeface="Arial" panose="020B0604020202020204" pitchFamily="34" charset="0"/>
                <a:cs typeface="Arial" panose="020B0604020202020204" pitchFamily="34" charset="0"/>
              </a:rPr>
              <a:t>Importance Of Hospitality</a:t>
            </a:r>
          </a:p>
        </p:txBody>
      </p:sp>
      <p:cxnSp>
        <p:nvCxnSpPr>
          <p:cNvPr id="43" name="Straight Connector 4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DCB337-C9BD-2050-CB67-4260F7F11CD2}"/>
              </a:ext>
            </a:extLst>
          </p:cNvPr>
          <p:cNvSpPr>
            <a:spLocks noGrp="1"/>
          </p:cNvSpPr>
          <p:nvPr>
            <p:ph idx="1"/>
          </p:nvPr>
        </p:nvSpPr>
        <p:spPr>
          <a:xfrm>
            <a:off x="897769" y="1909192"/>
            <a:ext cx="4768778" cy="3446577"/>
          </a:xfrm>
        </p:spPr>
        <p:txBody>
          <a:bodyPr>
            <a:normAutofit/>
          </a:bodyPr>
          <a:lstStyle/>
          <a:p>
            <a:pPr marL="0" indent="0">
              <a:buNone/>
            </a:pPr>
            <a:r>
              <a:rPr lang="en-GB" sz="2000" dirty="0">
                <a:solidFill>
                  <a:schemeClr val="bg1"/>
                </a:solidFill>
              </a:rPr>
              <a:t>The Crowne Plaza Hotel has a very effective strategy regarding hospitality (Intercontinental Hotels Group, 2023). </a:t>
            </a:r>
          </a:p>
          <a:p>
            <a:pPr marL="0" indent="0">
              <a:buNone/>
            </a:pPr>
            <a:endParaRPr lang="en-GB" sz="2000" dirty="0">
              <a:solidFill>
                <a:schemeClr val="bg1"/>
              </a:solidFill>
            </a:endParaRPr>
          </a:p>
          <a:p>
            <a:r>
              <a:rPr lang="en-GB" sz="2000" dirty="0">
                <a:solidFill>
                  <a:schemeClr val="bg1"/>
                </a:solidFill>
              </a:rPr>
              <a:t>Culture</a:t>
            </a:r>
          </a:p>
          <a:p>
            <a:r>
              <a:rPr lang="en-GB" sz="2000" dirty="0">
                <a:solidFill>
                  <a:schemeClr val="bg1"/>
                </a:solidFill>
              </a:rPr>
              <a:t>Commitment</a:t>
            </a:r>
          </a:p>
          <a:p>
            <a:r>
              <a:rPr lang="en-GB" sz="2000" dirty="0">
                <a:solidFill>
                  <a:schemeClr val="bg1"/>
                </a:solidFill>
              </a:rPr>
              <a:t>Protection</a:t>
            </a:r>
          </a:p>
          <a:p>
            <a:endParaRPr lang="en-GB" sz="2000" dirty="0">
              <a:solidFill>
                <a:schemeClr val="bg1"/>
              </a:solidFill>
            </a:endParaRPr>
          </a:p>
          <a:p>
            <a:endParaRPr lang="en-GB" sz="2000" dirty="0">
              <a:solidFill>
                <a:schemeClr val="bg1"/>
              </a:solidFill>
            </a:endParaRPr>
          </a:p>
          <a:p>
            <a:pPr lvl="4"/>
            <a:endParaRPr lang="en-GB" sz="1000" dirty="0">
              <a:solidFill>
                <a:schemeClr val="bg1"/>
              </a:solidFill>
            </a:endParaRPr>
          </a:p>
          <a:p>
            <a:endParaRPr lang="en-GB" sz="2000" dirty="0">
              <a:solidFill>
                <a:schemeClr val="bg1"/>
              </a:solidFill>
            </a:endParaRPr>
          </a:p>
        </p:txBody>
      </p:sp>
      <p:cxnSp>
        <p:nvCxnSpPr>
          <p:cNvPr id="45" name="Straight Connector 4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text, person, screenshot, display&#10;&#10;Description automatically generated">
            <a:extLst>
              <a:ext uri="{FF2B5EF4-FFF2-40B4-BE49-F238E27FC236}">
                <a16:creationId xmlns:a16="http://schemas.microsoft.com/office/drawing/2014/main" id="{716088B1-BA68-0F1E-E953-F4C9A92B71B0}"/>
              </a:ext>
            </a:extLst>
          </p:cNvPr>
          <p:cNvPicPr>
            <a:picLocks noChangeAspect="1"/>
          </p:cNvPicPr>
          <p:nvPr/>
        </p:nvPicPr>
        <p:blipFill rotWithShape="1">
          <a:blip r:embed="rId2">
            <a:extLst>
              <a:ext uri="{28A0092B-C50C-407E-A947-70E740481C1C}">
                <a14:useLocalDpi xmlns:a14="http://schemas.microsoft.com/office/drawing/2010/main" val="0"/>
              </a:ext>
            </a:extLst>
          </a:blip>
          <a:srcRect l="50802" t="21565" r="3335" b="15299"/>
          <a:stretch/>
        </p:blipFill>
        <p:spPr>
          <a:xfrm>
            <a:off x="6096000" y="800531"/>
            <a:ext cx="5666547" cy="4309882"/>
          </a:xfrm>
          <a:prstGeom prst="rect">
            <a:avLst/>
          </a:prstGeom>
        </p:spPr>
      </p:pic>
    </p:spTree>
    <p:extLst>
      <p:ext uri="{BB962C8B-B14F-4D97-AF65-F5344CB8AC3E}">
        <p14:creationId xmlns:p14="http://schemas.microsoft.com/office/powerpoint/2010/main" val="1229559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4E288F5-DA57-2614-625B-B823DC3AE62F}"/>
              </a:ext>
            </a:extLst>
          </p:cNvPr>
          <p:cNvSpPr>
            <a:spLocks noGrp="1"/>
          </p:cNvSpPr>
          <p:nvPr>
            <p:ph type="title"/>
          </p:nvPr>
        </p:nvSpPr>
        <p:spPr>
          <a:xfrm>
            <a:off x="6527800" y="448721"/>
            <a:ext cx="4713997" cy="1225650"/>
          </a:xfrm>
        </p:spPr>
        <p:txBody>
          <a:bodyPr anchor="b">
            <a:normAutofit/>
          </a:bodyPr>
          <a:lstStyle/>
          <a:p>
            <a:r>
              <a:rPr lang="en-GB" b="1" u="sng" dirty="0">
                <a:solidFill>
                  <a:schemeClr val="bg1"/>
                </a:solidFill>
                <a:latin typeface="Arial" panose="020B0604020202020204" pitchFamily="34" charset="0"/>
                <a:cs typeface="Arial" panose="020B0604020202020204" pitchFamily="34" charset="0"/>
              </a:rPr>
              <a:t>CONCLUSION</a:t>
            </a:r>
          </a:p>
        </p:txBody>
      </p:sp>
      <p:pic>
        <p:nvPicPr>
          <p:cNvPr id="5" name="Picture 4">
            <a:extLst>
              <a:ext uri="{FF2B5EF4-FFF2-40B4-BE49-F238E27FC236}">
                <a16:creationId xmlns:a16="http://schemas.microsoft.com/office/drawing/2014/main" id="{BF590F53-7688-5C7E-E075-A450453FA565}"/>
              </a:ext>
            </a:extLst>
          </p:cNvPr>
          <p:cNvPicPr>
            <a:picLocks noChangeAspect="1"/>
          </p:cNvPicPr>
          <p:nvPr/>
        </p:nvPicPr>
        <p:blipFill rotWithShape="1">
          <a:blip r:embed="rId2"/>
          <a:srcRect l="6308" r="55636"/>
          <a:stretch/>
        </p:blipFill>
        <p:spPr>
          <a:xfrm>
            <a:off x="1024412" y="0"/>
            <a:ext cx="4639788" cy="6858000"/>
          </a:xfrm>
          <a:prstGeom prst="rect">
            <a:avLst/>
          </a:prstGeom>
        </p:spPr>
      </p:pic>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1458F3-E19A-C6D9-B5E7-6B6A02122EB4}"/>
              </a:ext>
            </a:extLst>
          </p:cNvPr>
          <p:cNvSpPr>
            <a:spLocks noGrp="1"/>
          </p:cNvSpPr>
          <p:nvPr>
            <p:ph idx="1"/>
          </p:nvPr>
        </p:nvSpPr>
        <p:spPr>
          <a:xfrm>
            <a:off x="6527800" y="2612570"/>
            <a:ext cx="4713997" cy="2944331"/>
          </a:xfrm>
        </p:spPr>
        <p:txBody>
          <a:bodyPr>
            <a:normAutofit/>
          </a:bodyPr>
          <a:lstStyle/>
          <a:p>
            <a:pPr marL="0" indent="0">
              <a:buNone/>
            </a:pPr>
            <a:r>
              <a:rPr lang="en-US" sz="2400" dirty="0">
                <a:solidFill>
                  <a:schemeClr val="bg1"/>
                </a:solidFill>
                <a:latin typeface="Arial" panose="020B0604020202020204" pitchFamily="34" charset="0"/>
                <a:cs typeface="Arial" panose="020B0604020202020204" pitchFamily="34" charset="0"/>
              </a:rPr>
              <a:t>Customer service affects a hotel's reputation. A pleasant stay is guaranteed by excellent service, which builds guest loyalty. Recommendations from satisfied customers increase the hotel's reputation and repeat business.</a:t>
            </a:r>
            <a:endParaRPr lang="en-GB" sz="2400" dirty="0">
              <a:solidFill>
                <a:schemeClr val="bg1"/>
              </a:solidFill>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4961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6DB76-3CDF-E577-9971-D8DA2E0691F2}"/>
              </a:ext>
            </a:extLst>
          </p:cNvPr>
          <p:cNvSpPr>
            <a:spLocks noGrp="1"/>
          </p:cNvSpPr>
          <p:nvPr>
            <p:ph type="title"/>
          </p:nvPr>
        </p:nvSpPr>
        <p:spPr/>
        <p:txBody>
          <a:bodyPr>
            <a:normAutofit/>
          </a:bodyPr>
          <a:lstStyle/>
          <a:p>
            <a:r>
              <a:rPr lang="en-GB" sz="2000" b="1"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B66081A-6D25-4EB8-9275-9911531A55CF}"/>
              </a:ext>
            </a:extLst>
          </p:cNvPr>
          <p:cNvSpPr>
            <a:spLocks noGrp="1"/>
          </p:cNvSpPr>
          <p:nvPr>
            <p:ph idx="1"/>
          </p:nvPr>
        </p:nvSpPr>
        <p:spPr>
          <a:xfrm>
            <a:off x="838200" y="1422400"/>
            <a:ext cx="10515600" cy="5435599"/>
          </a:xfrm>
        </p:spPr>
        <p:txBody>
          <a:bodyPr>
            <a:normAutofit fontScale="70000" lnSpcReduction="20000"/>
          </a:bodyPr>
          <a:lstStyle/>
          <a:p>
            <a:pPr marL="0" indent="0">
              <a:lnSpc>
                <a:spcPct val="150000"/>
              </a:lnSpc>
              <a:buNone/>
            </a:pPr>
            <a:r>
              <a:rPr lang="en-US" sz="1700" dirty="0">
                <a:latin typeface="Arial" panose="020B0604020202020204" pitchFamily="34" charset="0"/>
                <a:cs typeface="Arial" panose="020B0604020202020204" pitchFamily="34" charset="0"/>
              </a:rPr>
              <a:t>Barth, S. (2020). </a:t>
            </a:r>
            <a:r>
              <a:rPr lang="en-US" sz="1700" i="1" dirty="0">
                <a:latin typeface="Arial" panose="020B0604020202020204" pitchFamily="34" charset="0"/>
                <a:cs typeface="Arial" panose="020B0604020202020204" pitchFamily="34" charset="0"/>
              </a:rPr>
              <a:t>Hospitality Law: Managing Legal Issues in the Hospitality Industry, 2nd Edi.</a:t>
            </a:r>
            <a:r>
              <a:rPr lang="en-US" sz="1700" dirty="0">
                <a:latin typeface="Arial" panose="020B0604020202020204" pitchFamily="34" charset="0"/>
                <a:cs typeface="Arial" panose="020B0604020202020204" pitchFamily="34" charset="0"/>
              </a:rPr>
              <a:t> 78th ed. John Wiley &amp; Sons.</a:t>
            </a:r>
          </a:p>
          <a:p>
            <a:pPr marL="0" indent="0">
              <a:lnSpc>
                <a:spcPct val="150000"/>
              </a:lnSpc>
              <a:buNone/>
            </a:pPr>
            <a:r>
              <a:rPr lang="en-US" sz="1700" dirty="0" err="1">
                <a:latin typeface="Arial" panose="020B0604020202020204" pitchFamily="34" charset="0"/>
                <a:cs typeface="Arial" panose="020B0604020202020204" pitchFamily="34" charset="0"/>
              </a:rPr>
              <a:t>Cavagnaro</a:t>
            </a:r>
            <a:r>
              <a:rPr lang="en-US" sz="1700" dirty="0">
                <a:latin typeface="Arial" panose="020B0604020202020204" pitchFamily="34" charset="0"/>
                <a:cs typeface="Arial" panose="020B0604020202020204" pitchFamily="34" charset="0"/>
              </a:rPr>
              <a:t>, E. (2018). </a:t>
            </a:r>
            <a:r>
              <a:rPr lang="en-US" sz="1700" i="1" dirty="0">
                <a:latin typeface="Arial" panose="020B0604020202020204" pitchFamily="34" charset="0"/>
                <a:cs typeface="Arial" panose="020B0604020202020204" pitchFamily="34" charset="0"/>
              </a:rPr>
              <a:t>Sustainable Value Creation in Hospitality</a:t>
            </a:r>
            <a:r>
              <a:rPr lang="en-US" sz="1700" dirty="0">
                <a:latin typeface="Arial" panose="020B0604020202020204" pitchFamily="34" charset="0"/>
                <a:cs typeface="Arial" panose="020B0604020202020204" pitchFamily="34" charset="0"/>
              </a:rPr>
              <a:t>. 54th ed. Goodfellow Publishers Ltd.</a:t>
            </a:r>
          </a:p>
          <a:p>
            <a:pPr marL="0" indent="0">
              <a:lnSpc>
                <a:spcPct val="150000"/>
              </a:lnSpc>
              <a:buNone/>
            </a:pPr>
            <a:r>
              <a:rPr lang="en-US" sz="1700" dirty="0">
                <a:latin typeface="Arial" panose="020B0604020202020204" pitchFamily="34" charset="0"/>
                <a:cs typeface="Arial" panose="020B0604020202020204" pitchFamily="34" charset="0"/>
              </a:rPr>
              <a:t>Crowne Plaza (2022) </a:t>
            </a:r>
            <a:r>
              <a:rPr lang="en-US" sz="1700" i="1" dirty="0">
                <a:latin typeface="Arial" panose="020B0604020202020204" pitchFamily="34" charset="0"/>
                <a:cs typeface="Arial" panose="020B0604020202020204" pitchFamily="34" charset="0"/>
              </a:rPr>
              <a:t>Hotels &amp; Resorts</a:t>
            </a:r>
            <a:r>
              <a:rPr lang="en-US" sz="1700" dirty="0">
                <a:latin typeface="Arial" panose="020B0604020202020204" pitchFamily="34" charset="0"/>
                <a:cs typeface="Arial" panose="020B0604020202020204" pitchFamily="34" charset="0"/>
              </a:rPr>
              <a:t>. InterContinental Hotels Group PLC. Available at: </a:t>
            </a:r>
            <a:r>
              <a:rPr lang="en-US" sz="1700" dirty="0">
                <a:latin typeface="Arial" panose="020B0604020202020204" pitchFamily="34" charset="0"/>
                <a:cs typeface="Arial" panose="020B0604020202020204" pitchFamily="34" charset="0"/>
                <a:hlinkClick r:id="rId2"/>
              </a:rPr>
              <a:t>https://www.ihgplc.com/en/our-brands/crowne-plaza</a:t>
            </a:r>
            <a:r>
              <a:rPr lang="en-US" sz="1700" dirty="0">
                <a:latin typeface="Arial" panose="020B0604020202020204" pitchFamily="34" charset="0"/>
                <a:cs typeface="Arial" panose="020B0604020202020204" pitchFamily="34" charset="0"/>
              </a:rPr>
              <a:t>  (Accessed: 5 February 2023). </a:t>
            </a:r>
          </a:p>
          <a:p>
            <a:pPr marL="0" indent="0">
              <a:lnSpc>
                <a:spcPct val="150000"/>
              </a:lnSpc>
              <a:buNone/>
            </a:pPr>
            <a:r>
              <a:rPr lang="en-US" sz="1700" dirty="0">
                <a:latin typeface="Arial" panose="020B0604020202020204" pitchFamily="34" charset="0"/>
                <a:cs typeface="Arial" panose="020B0604020202020204" pitchFamily="34" charset="0"/>
              </a:rPr>
              <a:t>Events Travels (2023) </a:t>
            </a:r>
            <a:r>
              <a:rPr lang="en-US" sz="1700" i="1" dirty="0">
                <a:latin typeface="Arial" panose="020B0604020202020204" pitchFamily="34" charset="0"/>
                <a:cs typeface="Arial" panose="020B0604020202020204" pitchFamily="34" charset="0"/>
              </a:rPr>
              <a:t>Crowne Plaza Copenhagen Towers </a:t>
            </a:r>
            <a:r>
              <a:rPr lang="en-US" sz="1700" dirty="0">
                <a:latin typeface="Arial" panose="020B0604020202020204" pitchFamily="34" charset="0"/>
                <a:cs typeface="Arial" panose="020B0604020202020204" pitchFamily="34" charset="0"/>
              </a:rPr>
              <a:t>Available at: </a:t>
            </a:r>
            <a:r>
              <a:rPr lang="en-US" sz="1700" dirty="0">
                <a:latin typeface="Arial" panose="020B0604020202020204" pitchFamily="34" charset="0"/>
                <a:cs typeface="Arial" panose="020B0604020202020204" pitchFamily="34" charset="0"/>
                <a:hlinkClick r:id="rId3"/>
              </a:rPr>
              <a:t>https://www.eventtravel.com/crowne-plaza-copenhagen-towers</a:t>
            </a:r>
            <a:r>
              <a:rPr lang="en-US" sz="1700" dirty="0">
                <a:latin typeface="Arial" panose="020B0604020202020204" pitchFamily="34" charset="0"/>
                <a:cs typeface="Arial" panose="020B0604020202020204" pitchFamily="34" charset="0"/>
              </a:rPr>
              <a:t> (Accessed: 8 February 2023).</a:t>
            </a:r>
          </a:p>
          <a:p>
            <a:pPr marL="0" indent="0">
              <a:lnSpc>
                <a:spcPct val="150000"/>
              </a:lnSpc>
              <a:buNone/>
            </a:pPr>
            <a:r>
              <a:rPr lang="en-GB" sz="1700" dirty="0">
                <a:latin typeface="Arial" panose="020B0604020202020204" pitchFamily="34" charset="0"/>
                <a:cs typeface="Arial" panose="020B0604020202020204" pitchFamily="34" charset="0"/>
              </a:rPr>
              <a:t>IHG (2017) </a:t>
            </a:r>
            <a:r>
              <a:rPr lang="en-US" sz="1700" b="0" i="1" dirty="0">
                <a:solidFill>
                  <a:srgbClr val="000000"/>
                </a:solidFill>
                <a:effectLst/>
                <a:latin typeface="Arial" panose="020B0604020202020204" pitchFamily="34" charset="0"/>
                <a:cs typeface="Arial" panose="020B0604020202020204" pitchFamily="34" charset="0"/>
              </a:rPr>
              <a:t>Crowne Plaza Hotels &amp; Resorts brand launches largest consumer media campaign in ten years </a:t>
            </a:r>
            <a:r>
              <a:rPr lang="en-US" sz="1700" b="0" i="0" dirty="0">
                <a:solidFill>
                  <a:srgbClr val="000000"/>
                </a:solidFill>
                <a:effectLst/>
                <a:latin typeface="Arial" panose="020B0604020202020204" pitchFamily="34" charset="0"/>
                <a:cs typeface="Arial" panose="020B0604020202020204" pitchFamily="34" charset="0"/>
              </a:rPr>
              <a:t>Available at: </a:t>
            </a:r>
            <a:r>
              <a:rPr lang="en-US" sz="1700" b="0" i="0" dirty="0">
                <a:solidFill>
                  <a:srgbClr val="000000"/>
                </a:solidFill>
                <a:effectLst/>
                <a:latin typeface="Arial" panose="020B0604020202020204" pitchFamily="34" charset="0"/>
                <a:cs typeface="Arial" panose="020B0604020202020204" pitchFamily="34" charset="0"/>
                <a:hlinkClick r:id="rId4"/>
              </a:rPr>
              <a:t>https://www.ihgplc.com/en/news-and-media/news-releases/2017/crowne-plaza-hotels-and-resorts-brand-launches-largest-consumer-media-campaign-in-ten-years#:~:text=%22At%20Crowne%20Plaza%20hotels%2C%20our,they're%20on%20the%20road</a:t>
            </a:r>
            <a:r>
              <a:rPr lang="en-US" sz="1700" b="0" i="0" dirty="0">
                <a:solidFill>
                  <a:srgbClr val="000000"/>
                </a:solidFill>
                <a:effectLst/>
                <a:latin typeface="Arial" panose="020B0604020202020204" pitchFamily="34" charset="0"/>
                <a:cs typeface="Arial" panose="020B0604020202020204" pitchFamily="34" charset="0"/>
              </a:rPr>
              <a:t>. (Accessed: 5 February 2023).</a:t>
            </a:r>
          </a:p>
          <a:p>
            <a:pPr marL="0" indent="0">
              <a:lnSpc>
                <a:spcPct val="150000"/>
              </a:lnSpc>
              <a:buNone/>
            </a:pPr>
            <a:r>
              <a:rPr lang="en-US" sz="1700" dirty="0">
                <a:solidFill>
                  <a:srgbClr val="000000"/>
                </a:solidFill>
                <a:latin typeface="Arial" panose="020B0604020202020204" pitchFamily="34" charset="0"/>
                <a:cs typeface="Arial" panose="020B0604020202020204" pitchFamily="34" charset="0"/>
              </a:rPr>
              <a:t>IHG (2023) </a:t>
            </a:r>
            <a:r>
              <a:rPr lang="en-US" sz="1700" i="1" dirty="0">
                <a:solidFill>
                  <a:srgbClr val="000000"/>
                </a:solidFill>
                <a:latin typeface="Arial" panose="020B0604020202020204" pitchFamily="34" charset="0"/>
                <a:cs typeface="Arial" panose="020B0604020202020204" pitchFamily="34" charset="0"/>
              </a:rPr>
              <a:t>Crowne Plaza Hotel – Seamlessly Blend Work, Travel, Experience &amp; Inspiration </a:t>
            </a:r>
            <a:r>
              <a:rPr lang="en-US" sz="1700" dirty="0">
                <a:solidFill>
                  <a:srgbClr val="000000"/>
                </a:solidFill>
                <a:latin typeface="Arial" panose="020B0604020202020204" pitchFamily="34" charset="0"/>
                <a:cs typeface="Arial" panose="020B0604020202020204" pitchFamily="34" charset="0"/>
              </a:rPr>
              <a:t>Available at: </a:t>
            </a:r>
            <a:r>
              <a:rPr lang="en-US" sz="1700" dirty="0">
                <a:solidFill>
                  <a:srgbClr val="000000"/>
                </a:solidFill>
                <a:latin typeface="Arial" panose="020B0604020202020204" pitchFamily="34" charset="0"/>
                <a:cs typeface="Arial" panose="020B0604020202020204" pitchFamily="34" charset="0"/>
                <a:hlinkClick r:id="rId5"/>
              </a:rPr>
              <a:t>https://www.ihg.com/crowneplaza//content/gb/en/exp/main</a:t>
            </a:r>
            <a:r>
              <a:rPr lang="en-US" sz="1700" dirty="0">
                <a:solidFill>
                  <a:srgbClr val="000000"/>
                </a:solidFill>
                <a:latin typeface="Arial" panose="020B0604020202020204" pitchFamily="34" charset="0"/>
                <a:cs typeface="Arial" panose="020B0604020202020204" pitchFamily="34" charset="0"/>
              </a:rPr>
              <a:t> (Accessed: 5 February 2023).</a:t>
            </a:r>
          </a:p>
          <a:p>
            <a:pPr marL="0" indent="0">
              <a:lnSpc>
                <a:spcPct val="150000"/>
              </a:lnSpc>
              <a:buNone/>
            </a:pPr>
            <a:r>
              <a:rPr lang="en-US" sz="1700" dirty="0">
                <a:solidFill>
                  <a:srgbClr val="000000"/>
                </a:solidFill>
                <a:latin typeface="Arial" panose="020B0604020202020204" pitchFamily="34" charset="0"/>
                <a:cs typeface="Arial" panose="020B0604020202020204" pitchFamily="34" charset="0"/>
              </a:rPr>
              <a:t>Intercontinental Hotels Group (2023) </a:t>
            </a:r>
            <a:r>
              <a:rPr lang="en-US" sz="1700" i="1" dirty="0">
                <a:solidFill>
                  <a:srgbClr val="000000"/>
                </a:solidFill>
                <a:latin typeface="Arial" panose="020B0604020202020204" pitchFamily="34" charset="0"/>
                <a:cs typeface="Arial" panose="020B0604020202020204" pitchFamily="34" charset="0"/>
              </a:rPr>
              <a:t>Our purpose of True Hospitality for Good </a:t>
            </a:r>
            <a:r>
              <a:rPr lang="en-US" sz="1700" dirty="0">
                <a:solidFill>
                  <a:srgbClr val="000000"/>
                </a:solidFill>
                <a:latin typeface="Arial" panose="020B0604020202020204" pitchFamily="34" charset="0"/>
                <a:cs typeface="Arial" panose="020B0604020202020204" pitchFamily="34" charset="0"/>
              </a:rPr>
              <a:t>Available at: </a:t>
            </a:r>
            <a:r>
              <a:rPr lang="en-US" sz="1700" dirty="0">
                <a:solidFill>
                  <a:srgbClr val="000000"/>
                </a:solidFill>
                <a:latin typeface="Arial" panose="020B0604020202020204" pitchFamily="34" charset="0"/>
                <a:cs typeface="Arial" panose="020B0604020202020204" pitchFamily="34" charset="0"/>
                <a:hlinkClick r:id="rId6"/>
              </a:rPr>
              <a:t>https://www.ihgplc.com/en/about-us/what-we-stand-for#:~:text=Simple%20but%20powerful%2C%20our%20purpose,protecting%20the%20world%20around%20us</a:t>
            </a:r>
            <a:r>
              <a:rPr lang="en-US" sz="1700" dirty="0">
                <a:solidFill>
                  <a:srgbClr val="000000"/>
                </a:solidFill>
                <a:latin typeface="Arial" panose="020B0604020202020204" pitchFamily="34" charset="0"/>
                <a:cs typeface="Arial" panose="020B0604020202020204" pitchFamily="34" charset="0"/>
              </a:rPr>
              <a:t>. (Accessed: 8 February 2023).</a:t>
            </a:r>
          </a:p>
          <a:p>
            <a:pPr marL="0" indent="0">
              <a:lnSpc>
                <a:spcPct val="150000"/>
              </a:lnSpc>
              <a:buNone/>
            </a:pPr>
            <a:r>
              <a:rPr lang="en-US" sz="1700" dirty="0" err="1">
                <a:latin typeface="Arial" panose="020B0604020202020204" pitchFamily="34" charset="0"/>
                <a:cs typeface="Arial" panose="020B0604020202020204" pitchFamily="34" charset="0"/>
              </a:rPr>
              <a:t>Szende</a:t>
            </a:r>
            <a:r>
              <a:rPr lang="en-US" sz="1700" dirty="0">
                <a:latin typeface="Arial" panose="020B0604020202020204" pitchFamily="34" charset="0"/>
                <a:cs typeface="Arial" panose="020B0604020202020204" pitchFamily="34" charset="0"/>
              </a:rPr>
              <a:t>, P. (2021). </a:t>
            </a:r>
            <a:r>
              <a:rPr lang="en-US" sz="1700" i="1" dirty="0">
                <a:latin typeface="Arial" panose="020B0604020202020204" pitchFamily="34" charset="0"/>
                <a:cs typeface="Arial" panose="020B0604020202020204" pitchFamily="34" charset="0"/>
              </a:rPr>
              <a:t>Operations management in the hospitality industry</a:t>
            </a:r>
            <a:r>
              <a:rPr lang="en-US" sz="1700" dirty="0">
                <a:latin typeface="Arial" panose="020B0604020202020204" pitchFamily="34" charset="0"/>
                <a:cs typeface="Arial" panose="020B0604020202020204" pitchFamily="34" charset="0"/>
              </a:rPr>
              <a:t>. 54th ed. Bingley, U.K.: Emerald Publishing Limited.</a:t>
            </a:r>
            <a:endParaRPr lang="en-US" sz="1700" dirty="0">
              <a:solidFill>
                <a:srgbClr val="000000"/>
              </a:solidFill>
              <a:latin typeface="Arial" panose="020B0604020202020204" pitchFamily="34" charset="0"/>
              <a:cs typeface="Arial" panose="020B0604020202020204" pitchFamily="34" charset="0"/>
            </a:endParaRPr>
          </a:p>
          <a:p>
            <a:pPr marL="0" indent="0">
              <a:lnSpc>
                <a:spcPct val="150000"/>
              </a:lnSpc>
              <a:buNone/>
            </a:pPr>
            <a:r>
              <a:rPr lang="en-US" sz="1700" b="0" i="0" dirty="0">
                <a:solidFill>
                  <a:srgbClr val="000000"/>
                </a:solidFill>
                <a:effectLst/>
                <a:latin typeface="Arial" panose="020B0604020202020204" pitchFamily="34" charset="0"/>
                <a:cs typeface="Arial" panose="020B0604020202020204" pitchFamily="34" charset="0"/>
              </a:rPr>
              <a:t>Shadows Galore (2023) </a:t>
            </a:r>
            <a:r>
              <a:rPr lang="en-US" sz="1700" b="0" i="1" dirty="0">
                <a:solidFill>
                  <a:srgbClr val="000000"/>
                </a:solidFill>
                <a:effectLst/>
                <a:latin typeface="Arial" panose="020B0604020202020204" pitchFamily="34" charset="0"/>
                <a:cs typeface="Arial" panose="020B0604020202020204" pitchFamily="34" charset="0"/>
              </a:rPr>
              <a:t>Crowne Plaza Jaipur </a:t>
            </a:r>
            <a:r>
              <a:rPr lang="en-US" sz="1700" b="0" i="0" dirty="0">
                <a:solidFill>
                  <a:srgbClr val="000000"/>
                </a:solidFill>
                <a:effectLst/>
                <a:latin typeface="Arial" panose="020B0604020202020204" pitchFamily="34" charset="0"/>
                <a:cs typeface="Arial" panose="020B0604020202020204" pitchFamily="34" charset="0"/>
              </a:rPr>
              <a:t>Available at: </a:t>
            </a:r>
            <a:r>
              <a:rPr lang="en-US" sz="1700" b="0" i="0" dirty="0">
                <a:solidFill>
                  <a:srgbClr val="000000"/>
                </a:solidFill>
                <a:effectLst/>
                <a:latin typeface="Arial" panose="020B0604020202020204" pitchFamily="34" charset="0"/>
                <a:cs typeface="Arial" panose="020B0604020202020204" pitchFamily="34" charset="0"/>
                <a:hlinkClick r:id="rId7"/>
              </a:rPr>
              <a:t>https://www.shadowsgalore.com/2016/04/crowne-plaza-jaipur/</a:t>
            </a:r>
            <a:r>
              <a:rPr lang="en-US" sz="1700" b="0" i="0" dirty="0">
                <a:solidFill>
                  <a:srgbClr val="000000"/>
                </a:solidFill>
                <a:effectLst/>
                <a:latin typeface="Arial" panose="020B0604020202020204" pitchFamily="34" charset="0"/>
                <a:cs typeface="Arial" panose="020B0604020202020204" pitchFamily="34" charset="0"/>
              </a:rPr>
              <a:t> (Accessed: 5 February 2023).</a:t>
            </a:r>
          </a:p>
          <a:p>
            <a:pPr marL="0" indent="0">
              <a:lnSpc>
                <a:spcPct val="150000"/>
              </a:lnSpc>
              <a:buNone/>
            </a:pPr>
            <a:r>
              <a:rPr lang="en-US" sz="1700" b="0" i="0" dirty="0">
                <a:solidFill>
                  <a:srgbClr val="000000"/>
                </a:solidFill>
                <a:effectLst/>
                <a:latin typeface="Arial" panose="020B0604020202020204" pitchFamily="34" charset="0"/>
                <a:cs typeface="Arial" panose="020B0604020202020204" pitchFamily="34" charset="0"/>
              </a:rPr>
              <a:t>Tailored Image (</a:t>
            </a:r>
            <a:r>
              <a:rPr lang="en-US" sz="1700" b="0" i="0" dirty="0" err="1">
                <a:solidFill>
                  <a:srgbClr val="000000"/>
                </a:solidFill>
                <a:effectLst/>
                <a:latin typeface="Arial" panose="020B0604020202020204" pitchFamily="34" charset="0"/>
                <a:cs typeface="Arial" panose="020B0604020202020204" pitchFamily="34" charset="0"/>
              </a:rPr>
              <a:t>n.d</a:t>
            </a:r>
            <a:r>
              <a:rPr lang="en-US" sz="1700" b="0" i="0" dirty="0">
                <a:solidFill>
                  <a:srgbClr val="000000"/>
                </a:solidFill>
                <a:effectLst/>
                <a:latin typeface="Arial" panose="020B0604020202020204" pitchFamily="34" charset="0"/>
                <a:cs typeface="Arial" panose="020B0604020202020204" pitchFamily="34" charset="0"/>
              </a:rPr>
              <a:t>) </a:t>
            </a:r>
            <a:r>
              <a:rPr lang="en-US" sz="1700" b="0" i="1" dirty="0">
                <a:solidFill>
                  <a:srgbClr val="000000"/>
                </a:solidFill>
                <a:effectLst/>
                <a:latin typeface="Arial" panose="020B0604020202020204" pitchFamily="34" charset="0"/>
                <a:cs typeface="Arial" panose="020B0604020202020204" pitchFamily="34" charset="0"/>
              </a:rPr>
              <a:t>Modern Cutting Edge Look for Crowne Plaza </a:t>
            </a:r>
            <a:r>
              <a:rPr lang="en-US" sz="1700" b="0" i="0" dirty="0">
                <a:solidFill>
                  <a:srgbClr val="000000"/>
                </a:solidFill>
                <a:effectLst/>
                <a:latin typeface="Arial" panose="020B0604020202020204" pitchFamily="34" charset="0"/>
                <a:cs typeface="Arial" panose="020B0604020202020204" pitchFamily="34" charset="0"/>
              </a:rPr>
              <a:t>Available at: </a:t>
            </a:r>
            <a:r>
              <a:rPr lang="en-US" sz="1700" b="0" i="0" dirty="0">
                <a:solidFill>
                  <a:srgbClr val="000000"/>
                </a:solidFill>
                <a:effectLst/>
                <a:latin typeface="Arial" panose="020B0604020202020204" pitchFamily="34" charset="0"/>
                <a:cs typeface="Arial" panose="020B0604020202020204" pitchFamily="34" charset="0"/>
                <a:hlinkClick r:id="rId8"/>
              </a:rPr>
              <a:t>https://www.tailoredimage.com/case_studies/modern-cutting-edge-uniform-for-crowne-plaza-hotels-in-dublin/</a:t>
            </a:r>
            <a:r>
              <a:rPr lang="en-US" sz="1700" b="0" i="0" dirty="0">
                <a:solidFill>
                  <a:srgbClr val="000000"/>
                </a:solidFill>
                <a:effectLst/>
                <a:latin typeface="Arial" panose="020B0604020202020204" pitchFamily="34" charset="0"/>
                <a:cs typeface="Arial" panose="020B0604020202020204" pitchFamily="34" charset="0"/>
              </a:rPr>
              <a:t> (Accessed: 8 February 2023).</a:t>
            </a:r>
          </a:p>
          <a:p>
            <a:pPr marL="0" indent="0">
              <a:lnSpc>
                <a:spcPct val="150000"/>
              </a:lnSpc>
              <a:buNone/>
            </a:pPr>
            <a:endParaRPr lang="en-US" sz="1600" b="0"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8296794"/>
      </p:ext>
    </p:extLst>
  </p:cSld>
  <p:clrMapOvr>
    <a:masterClrMapping/>
  </p:clrMapOvr>
</p:sld>
</file>

<file path=ppt/theme/theme1.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TotalTime>
  <Words>746</Words>
  <Application>Microsoft Office PowerPoint</Application>
  <PresentationFormat>Widescreen</PresentationFormat>
  <Paragraphs>67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 2013 - 2022</vt:lpstr>
      <vt:lpstr>PowerPoint Presentation</vt:lpstr>
      <vt:lpstr>The Role And Importance Of Hospitality And Guest Services In The Hotel Industry</vt:lpstr>
      <vt:lpstr>PowerPoint Presentation</vt:lpstr>
      <vt:lpstr>Introduction of the hotel</vt:lpstr>
      <vt:lpstr>General Guest Services</vt:lpstr>
      <vt:lpstr>Customer Base</vt:lpstr>
      <vt:lpstr>Service Expectations</vt:lpstr>
      <vt:lpstr>Managing Guest Expectations</vt:lpstr>
      <vt:lpstr>Importance Of Hospitality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firzana akhtar</dc:creator>
  <cp:lastModifiedBy>firzana akhtar</cp:lastModifiedBy>
  <cp:revision>28</cp:revision>
  <dcterms:created xsi:type="dcterms:W3CDTF">2023-02-10T16:22:29Z</dcterms:created>
  <dcterms:modified xsi:type="dcterms:W3CDTF">2023-02-10T21:15:52Z</dcterms:modified>
</cp:coreProperties>
</file>