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tags/tag4.xml" ContentType="application/vnd.openxmlformats-officedocument.presentationml.tags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6" autoAdjust="0"/>
    <p:restoredTop sz="65668" autoAdjust="0"/>
  </p:normalViewPr>
  <p:slideViewPr>
    <p:cSldViewPr snapToGrid="0">
      <p:cViewPr>
        <p:scale>
          <a:sx n="75" d="100"/>
          <a:sy n="75" d="100"/>
        </p:scale>
        <p:origin x="139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DD93F0-132B-4CC7-98EE-411EE66B74DA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E573C6-2ECB-452D-AF8F-D997E563F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513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573C6-2ECB-452D-AF8F-D997E563FD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627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573C6-2ECB-452D-AF8F-D997E563FD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5848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573C6-2ECB-452D-AF8F-D997E563FD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1419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573C6-2ECB-452D-AF8F-D997E563FD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64106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E573C6-2ECB-452D-AF8F-D997E563FD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4758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81C30EC3-0C86-41CD-8968-E63B9CBDEC5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36988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8085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6806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1525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339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4121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8747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19270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5035654-7B8F-46F5-9274-B056E68EF49D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9387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28070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35654-7B8F-46F5-9274-B056E68EF49D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30EC3-0C86-41CD-8968-E63B9CBDEC5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4770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035654-7B8F-46F5-9274-B056E68EF49D}" type="datetimeFigureOut">
              <a:rPr lang="en-GB" smtClean="0"/>
              <a:t>04/03/2018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81C30EC3-0C86-41CD-8968-E63B9CBDEC5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61434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image" Target="../media/image7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3.png"/><Relationship Id="rId12" Type="http://schemas.microsoft.com/office/2007/relationships/hdphoto" Target="../media/hdphoto2.wdp"/><Relationship Id="rId2" Type="http://schemas.openxmlformats.org/officeDocument/2006/relationships/audio" Target="../media/media1.m4a"/><Relationship Id="rId16" Type="http://schemas.openxmlformats.org/officeDocument/2006/relationships/image" Target="../media/image9.png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11" Type="http://schemas.openxmlformats.org/officeDocument/2006/relationships/image" Target="../media/image6.png"/><Relationship Id="rId5" Type="http://schemas.openxmlformats.org/officeDocument/2006/relationships/image" Target="../media/image1.jpg"/><Relationship Id="rId15" Type="http://schemas.microsoft.com/office/2007/relationships/hdphoto" Target="../media/hdphoto3.wdp"/><Relationship Id="rId10" Type="http://schemas.microsoft.com/office/2007/relationships/hdphoto" Target="../media/hdphoto1.wdp"/><Relationship Id="rId4" Type="http://schemas.openxmlformats.org/officeDocument/2006/relationships/notesSlide" Target="../notesSlides/notesSlide1.xml"/><Relationship Id="rId9" Type="http://schemas.openxmlformats.org/officeDocument/2006/relationships/image" Target="../media/image5.png"/><Relationship Id="rId14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0.png"/><Relationship Id="rId3" Type="http://schemas.openxmlformats.org/officeDocument/2006/relationships/audio" Target="../media/media2.m4a"/><Relationship Id="rId7" Type="http://schemas.microsoft.com/office/2007/relationships/hdphoto" Target="../media/hdphoto1.wdp"/><Relationship Id="rId12" Type="http://schemas.microsoft.com/office/2007/relationships/hdphoto" Target="../media/hdphoto3.wdp"/><Relationship Id="rId17" Type="http://schemas.openxmlformats.org/officeDocument/2006/relationships/image" Target="../media/image9.png"/><Relationship Id="rId2" Type="http://schemas.microsoft.com/office/2007/relationships/media" Target="../media/media2.m4a"/><Relationship Id="rId16" Type="http://schemas.openxmlformats.org/officeDocument/2006/relationships/image" Target="../media/image13.png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11" Type="http://schemas.openxmlformats.org/officeDocument/2006/relationships/image" Target="../media/image8.png"/><Relationship Id="rId5" Type="http://schemas.openxmlformats.org/officeDocument/2006/relationships/notesSlide" Target="../notesSlides/notesSlide2.xml"/><Relationship Id="rId15" Type="http://schemas.openxmlformats.org/officeDocument/2006/relationships/image" Target="../media/image12.png"/><Relationship Id="rId10" Type="http://schemas.openxmlformats.org/officeDocument/2006/relationships/image" Target="../media/image7.png"/><Relationship Id="rId4" Type="http://schemas.openxmlformats.org/officeDocument/2006/relationships/slideLayout" Target="../slideLayouts/slideLayout2.xml"/><Relationship Id="rId9" Type="http://schemas.microsoft.com/office/2007/relationships/hdphoto" Target="../media/hdphoto2.wdp"/><Relationship Id="rId14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6.png"/><Relationship Id="rId18" Type="http://schemas.openxmlformats.org/officeDocument/2006/relationships/image" Target="../media/image18.png"/><Relationship Id="rId3" Type="http://schemas.openxmlformats.org/officeDocument/2006/relationships/audio" Target="../media/media3.m4a"/><Relationship Id="rId7" Type="http://schemas.microsoft.com/office/2007/relationships/hdphoto" Target="../media/hdphoto4.wdp"/><Relationship Id="rId12" Type="http://schemas.microsoft.com/office/2007/relationships/hdphoto" Target="../media/hdphoto1.wdp"/><Relationship Id="rId17" Type="http://schemas.openxmlformats.org/officeDocument/2006/relationships/image" Target="../media/image17.png"/><Relationship Id="rId2" Type="http://schemas.microsoft.com/office/2007/relationships/media" Target="../media/media3.m4a"/><Relationship Id="rId16" Type="http://schemas.openxmlformats.org/officeDocument/2006/relationships/image" Target="../media/image16.png"/><Relationship Id="rId20" Type="http://schemas.openxmlformats.org/officeDocument/2006/relationships/image" Target="../media/image9.png"/><Relationship Id="rId1" Type="http://schemas.openxmlformats.org/officeDocument/2006/relationships/tags" Target="../tags/tag2.xml"/><Relationship Id="rId6" Type="http://schemas.openxmlformats.org/officeDocument/2006/relationships/image" Target="../media/image14.png"/><Relationship Id="rId11" Type="http://schemas.openxmlformats.org/officeDocument/2006/relationships/image" Target="../media/image5.png"/><Relationship Id="rId5" Type="http://schemas.openxmlformats.org/officeDocument/2006/relationships/notesSlide" Target="../notesSlides/notesSlide3.xml"/><Relationship Id="rId15" Type="http://schemas.openxmlformats.org/officeDocument/2006/relationships/image" Target="../media/image15.png"/><Relationship Id="rId10" Type="http://schemas.microsoft.com/office/2007/relationships/hdphoto" Target="../media/hdphoto3.wdp"/><Relationship Id="rId19" Type="http://schemas.openxmlformats.org/officeDocument/2006/relationships/image" Target="../media/image19.png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8.png"/><Relationship Id="rId1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20.png"/><Relationship Id="rId3" Type="http://schemas.openxmlformats.org/officeDocument/2006/relationships/audio" Target="../media/media4.m4a"/><Relationship Id="rId7" Type="http://schemas.openxmlformats.org/officeDocument/2006/relationships/image" Target="../media/image8.png"/><Relationship Id="rId12" Type="http://schemas.microsoft.com/office/2007/relationships/hdphoto" Target="../media/hdphoto2.wdp"/><Relationship Id="rId2" Type="http://schemas.microsoft.com/office/2007/relationships/media" Target="../media/media4.m4a"/><Relationship Id="rId1" Type="http://schemas.openxmlformats.org/officeDocument/2006/relationships/tags" Target="../tags/tag3.xml"/><Relationship Id="rId6" Type="http://schemas.openxmlformats.org/officeDocument/2006/relationships/image" Target="../media/image7.png"/><Relationship Id="rId11" Type="http://schemas.openxmlformats.org/officeDocument/2006/relationships/image" Target="../media/image6.png"/><Relationship Id="rId5" Type="http://schemas.openxmlformats.org/officeDocument/2006/relationships/notesSlide" Target="../notesSlides/notesSlide4.xml"/><Relationship Id="rId10" Type="http://schemas.microsoft.com/office/2007/relationships/hdphoto" Target="../media/hdphoto1.wdp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5.png"/><Relationship Id="rId1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21.png"/><Relationship Id="rId3" Type="http://schemas.openxmlformats.org/officeDocument/2006/relationships/audio" Target="../media/media5.m4a"/><Relationship Id="rId7" Type="http://schemas.openxmlformats.org/officeDocument/2006/relationships/image" Target="../media/image8.png"/><Relationship Id="rId12" Type="http://schemas.microsoft.com/office/2007/relationships/hdphoto" Target="../media/hdphoto2.wdp"/><Relationship Id="rId2" Type="http://schemas.microsoft.com/office/2007/relationships/media" Target="../media/media5.m4a"/><Relationship Id="rId1" Type="http://schemas.openxmlformats.org/officeDocument/2006/relationships/tags" Target="../tags/tag4.xml"/><Relationship Id="rId6" Type="http://schemas.openxmlformats.org/officeDocument/2006/relationships/image" Target="../media/image7.png"/><Relationship Id="rId11" Type="http://schemas.openxmlformats.org/officeDocument/2006/relationships/image" Target="../media/image6.png"/><Relationship Id="rId5" Type="http://schemas.openxmlformats.org/officeDocument/2006/relationships/notesSlide" Target="../notesSlides/notesSlide5.xml"/><Relationship Id="rId15" Type="http://schemas.openxmlformats.org/officeDocument/2006/relationships/image" Target="../media/image9.png"/><Relationship Id="rId10" Type="http://schemas.microsoft.com/office/2007/relationships/hdphoto" Target="../media/hdphoto1.wdp"/><Relationship Id="rId4" Type="http://schemas.openxmlformats.org/officeDocument/2006/relationships/slideLayout" Target="../slideLayouts/slideLayout2.xml"/><Relationship Id="rId9" Type="http://schemas.openxmlformats.org/officeDocument/2006/relationships/image" Target="../media/image5.png"/><Relationship Id="rId1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itehouse.gov/briefings-statements/president-donald-j-trump-year-one-making-america-great/" TargetMode="External"/><Relationship Id="rId13" Type="http://schemas.microsoft.com/office/2007/relationships/hdphoto" Target="../media/hdphoto1.wdp"/><Relationship Id="rId3" Type="http://schemas.openxmlformats.org/officeDocument/2006/relationships/hyperlink" Target="https://www.forbes.com/sites/nancygagliardi/2015/02/18/consumers-want-healthy-foods-and-will-pay-more-for-them/#310dac9a75c5" TargetMode="External"/><Relationship Id="rId7" Type="http://schemas.openxmlformats.org/officeDocument/2006/relationships/hyperlink" Target="http://www.bbc.co.uk/news/health-40444460" TargetMode="External"/><Relationship Id="rId12" Type="http://schemas.openxmlformats.org/officeDocument/2006/relationships/image" Target="../media/image5.png"/><Relationship Id="rId2" Type="http://schemas.openxmlformats.org/officeDocument/2006/relationships/hyperlink" Target="http://www.bbc.co.uk/news/uk-43169004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ndependent.co.uk/life-style/food-and-drink/dry-january-alcohol-give-up-uk-british-people-stop-drinking-month-a8137516.html" TargetMode="External"/><Relationship Id="rId11" Type="http://schemas.microsoft.com/office/2007/relationships/hdphoto" Target="../media/hdphoto3.wdp"/><Relationship Id="rId5" Type="http://schemas.openxmlformats.org/officeDocument/2006/relationships/hyperlink" Target="https://www.ons.gov.uk/economy/inflationandpriceindices/timeseries/czms/mm23" TargetMode="External"/><Relationship Id="rId1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hyperlink" Target="https://www.ibisworld.com/industry-trends/market-research-reports/accommodation-food-services/bars-nightclubs.html" TargetMode="External"/><Relationship Id="rId9" Type="http://schemas.openxmlformats.org/officeDocument/2006/relationships/image" Target="../media/image7.png"/><Relationship Id="rId1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E2313CB-AD5A-4ABF-8017-2F3888D0730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DE009D9-E9CB-4EBB-A0C6-C345F84959D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3A580E99-2B1B-4372-A707-20312A9403A1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63B4A4AA-0179-4AB7-8EED-031600A724D6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" name="Group 16">
            <a:extLst>
              <a:ext uri="{FF2B5EF4-FFF2-40B4-BE49-F238E27FC236}">
                <a16:creationId xmlns:a16="http://schemas.microsoft.com/office/drawing/2014/main" id="{230FFF44-4B6D-47A3-8EF6-EC72DA2A7FFD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445672" y="323838"/>
            <a:ext cx="9299965" cy="3652791"/>
            <a:chOff x="1445672" y="323838"/>
            <a:chExt cx="9299965" cy="3652791"/>
          </a:xfrm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2C9BEEC-0281-408B-840C-9C73B781A9C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45672" y="323838"/>
              <a:ext cx="9299965" cy="365279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A308C4D-7B09-4FA1-B1F7-77E5C3FDF50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758238" y="647445"/>
              <a:ext cx="8673013" cy="3002215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1" name="Rectangle 20">
            <a:extLst>
              <a:ext uri="{FF2B5EF4-FFF2-40B4-BE49-F238E27FC236}">
                <a16:creationId xmlns:a16="http://schemas.microsoft.com/office/drawing/2014/main" id="{EC547D0E-8A87-4725-8224-311D6A77296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3410" y="806495"/>
            <a:ext cx="8347608" cy="2678774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3E5C3848-5A58-4B84-AFBB-E7D9B99EB1EA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76728" y="5027185"/>
            <a:ext cx="864301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FED8C0CA-E95A-4CD3-AD4C-6242E69A8C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84416" y="910771"/>
            <a:ext cx="8020655" cy="1985112"/>
          </a:xfrm>
          <a:prstGeom prst="rect">
            <a:avLst/>
          </a:pr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2BC84580-0308-4B3B-8AF3-48409F45D9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474264" y="2211829"/>
            <a:ext cx="5225899" cy="1432490"/>
          </a:xfrm>
        </p:spPr>
        <p:txBody>
          <a:bodyPr>
            <a:normAutofit/>
          </a:bodyPr>
          <a:lstStyle/>
          <a:p>
            <a:pPr algn="ctr"/>
            <a:r>
              <a:rPr lang="en-GB" sz="1900" dirty="0">
                <a:latin typeface="Lucida Sans" panose="020B0602030504020204" pitchFamily="34" charset="0"/>
                <a:cs typeface="Dubai Medium" panose="020B0604020202020204" pitchFamily="34" charset="-78"/>
              </a:rPr>
              <a:t>A TRANS-ATLANTIC EXPANSION proposal</a:t>
            </a:r>
          </a:p>
          <a:p>
            <a:pPr algn="ctr"/>
            <a:endParaRPr lang="en-GB" sz="1200" dirty="0">
              <a:latin typeface="Lucida Sans" panose="020B0602030504020204" pitchFamily="34" charset="0"/>
              <a:cs typeface="Dubai Medium" panose="020B0604020202020204" pitchFamily="34" charset="-78"/>
            </a:endParaRPr>
          </a:p>
          <a:p>
            <a:pPr algn="ctr"/>
            <a:r>
              <a:rPr lang="en-GB" sz="1200" dirty="0">
                <a:latin typeface="Lucida Sans" panose="020B0602030504020204" pitchFamily="34" charset="0"/>
                <a:cs typeface="Dubai Medium" panose="020B0604020202020204" pitchFamily="34" charset="-78"/>
              </a:rPr>
              <a:t>KRISTIAN MELSON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09281C-E9E4-4F1D-BC8B-9846FDA7B7B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42427" y="1146796"/>
            <a:ext cx="566587" cy="56658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3DC6A73-B2E9-42D9-9845-201A355267C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83194" y="1142187"/>
            <a:ext cx="589705" cy="589705"/>
          </a:xfrm>
          <a:prstGeom prst="rect">
            <a:avLst/>
          </a:prstGeom>
        </p:spPr>
      </p:pic>
      <p:grpSp>
        <p:nvGrpSpPr>
          <p:cNvPr id="31" name="Group 30">
            <a:extLst>
              <a:ext uri="{FF2B5EF4-FFF2-40B4-BE49-F238E27FC236}">
                <a16:creationId xmlns:a16="http://schemas.microsoft.com/office/drawing/2014/main" id="{7236BBBE-3A51-419E-AFEA-277631408B5D}"/>
              </a:ext>
            </a:extLst>
          </p:cNvPr>
          <p:cNvGrpSpPr/>
          <p:nvPr/>
        </p:nvGrpSpPr>
        <p:grpSpPr>
          <a:xfrm>
            <a:off x="2774987" y="4023208"/>
            <a:ext cx="6895453" cy="1079444"/>
            <a:chOff x="2774987" y="4023208"/>
            <a:chExt cx="6895453" cy="107944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14666D96-8E8A-4BE7-8B4E-91A4501FC535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>
                          <a14:foregroundMark x1="34792" y1="40857" x2="34792" y2="40857"/>
                          <a14:foregroundMark x1="73021" y1="30199" x2="73021" y2="30199"/>
                          <a14:foregroundMark x1="75104" y1="78683" x2="75104" y2="78683"/>
                          <a14:foregroundMark x1="51250" y1="86729" x2="51250" y2="86729"/>
                          <a14:foregroundMark x1="34271" y1="19018" x2="34271" y2="19018"/>
                          <a14:backgroundMark x1="5000" y1="55799" x2="5000" y2="55799"/>
                          <a14:backgroundMark x1="90521" y1="87252" x2="90521" y2="87252"/>
                          <a14:backgroundMark x1="74063" y1="63218" x2="74063" y2="63218"/>
                          <a14:backgroundMark x1="7604" y1="19018" x2="11354" y2="88819"/>
                          <a14:backgroundMark x1="28854" y1="6165" x2="59479" y2="5643"/>
                          <a14:backgroundMark x1="59479" y1="5643" x2="87500" y2="5643"/>
                          <a14:backgroundMark x1="87500" y1="5643" x2="90521" y2="38349"/>
                          <a14:backgroundMark x1="90521" y1="38349" x2="96354" y2="5099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33531" y="4068983"/>
              <a:ext cx="1036909" cy="1033669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05032939-C05E-4956-A38B-0F45842C3E0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264" b="94673" l="67666" r="94953">
                          <a14:foregroundMark x1="69401" y1="13801" x2="67823" y2="35351"/>
                          <a14:foregroundMark x1="67823" y1="35351" x2="69085" y2="52542"/>
                          <a14:foregroundMark x1="70505" y1="13317" x2="77445" y2="9443"/>
                          <a14:foregroundMark x1="77445" y1="9443" x2="92429" y2="9443"/>
                          <a14:foregroundMark x1="92429" y1="9443" x2="76498" y2="15012"/>
                          <a14:foregroundMark x1="76498" y1="15012" x2="69716" y2="11864"/>
                          <a14:foregroundMark x1="69716" y1="11864" x2="76656" y2="7748"/>
                          <a14:foregroundMark x1="76656" y1="7748" x2="84227" y2="7264"/>
                          <a14:foregroundMark x1="84227" y1="7264" x2="93375" y2="7264"/>
                          <a14:foregroundMark x1="75710" y1="8232" x2="70505" y2="7506"/>
                          <a14:foregroundMark x1="71924" y1="90799" x2="88486" y2="89588"/>
                          <a14:foregroundMark x1="88486" y1="89588" x2="82177" y2="93947"/>
                          <a14:foregroundMark x1="82177" y1="93947" x2="71451" y2="92494"/>
                          <a14:foregroundMark x1="84543" y1="94189" x2="91325" y2="92736"/>
                          <a14:foregroundMark x1="88486" y1="92736" x2="88486" y2="94673"/>
                        </a14:backgroundRemoval>
                      </a14:imgEffect>
                    </a14:imgLayer>
                  </a14:imgProps>
                </a:ext>
              </a:extLst>
            </a:blip>
            <a:srcRect l="66176" r="1798"/>
            <a:stretch/>
          </p:blipFill>
          <p:spPr>
            <a:xfrm flipH="1">
              <a:off x="2774987" y="4023208"/>
              <a:ext cx="522565" cy="1062902"/>
            </a:xfrm>
            <a:prstGeom prst="rect">
              <a:avLst/>
            </a:prstGeom>
          </p:spPr>
        </p:pic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1FF43F28-670C-44FC-BE78-E064DBE0AF59}"/>
              </a:ext>
            </a:extLst>
          </p:cNvPr>
          <p:cNvGrpSpPr/>
          <p:nvPr/>
        </p:nvGrpSpPr>
        <p:grpSpPr>
          <a:xfrm>
            <a:off x="145618" y="1748637"/>
            <a:ext cx="12906415" cy="2537532"/>
            <a:chOff x="81610" y="1293301"/>
            <a:chExt cx="12906415" cy="2537532"/>
          </a:xfrm>
        </p:grpSpPr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E53D43A6-5F59-4CC7-B548-D662E74DB58F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81610" y="1293301"/>
              <a:ext cx="1228957" cy="1228957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EC497DE-B7E8-4C1A-AE9D-44D415DB7C9C}"/>
                </a:ext>
              </a:extLst>
            </p:cNvPr>
            <p:cNvGrpSpPr/>
            <p:nvPr/>
          </p:nvGrpSpPr>
          <p:grpSpPr>
            <a:xfrm>
              <a:off x="9887728" y="1355053"/>
              <a:ext cx="3100297" cy="2475780"/>
              <a:chOff x="10000688" y="1394988"/>
              <a:chExt cx="3100297" cy="2475780"/>
            </a:xfrm>
          </p:grpSpPr>
          <p:pic>
            <p:nvPicPr>
              <p:cNvPr id="26" name="Picture 25">
                <a:extLst>
                  <a:ext uri="{FF2B5EF4-FFF2-40B4-BE49-F238E27FC236}">
                    <a16:creationId xmlns:a16="http://schemas.microsoft.com/office/drawing/2014/main" id="{FE2B2337-8FEC-408A-BCEA-32145383AB7A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4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015600" y="1396216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27" name="Picture 26">
                <a:extLst>
                  <a:ext uri="{FF2B5EF4-FFF2-40B4-BE49-F238E27FC236}">
                    <a16:creationId xmlns:a16="http://schemas.microsoft.com/office/drawing/2014/main" id="{BE8DF77F-5B37-441F-8DF4-E7FBDC3BC41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4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227267" y="138811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28" name="Picture 27">
                <a:extLst>
                  <a:ext uri="{FF2B5EF4-FFF2-40B4-BE49-F238E27FC236}">
                    <a16:creationId xmlns:a16="http://schemas.microsoft.com/office/drawing/2014/main" id="{81D4127D-44D6-42DD-9C57-8CD6729BDEB8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4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431676" y="138143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3AFAE0FF-A9F3-477D-A364-D03B308071E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4">
                <a:extLst>
                  <a:ext uri="{BEBA8EAE-BF5A-486C-A8C5-ECC9F3942E4B}">
                    <a14:imgProps xmlns:a14="http://schemas.microsoft.com/office/drawing/2010/main">
                      <a14:imgLayer r:embed="rId15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626434" y="1380076"/>
                <a:ext cx="2459640" cy="2489463"/>
              </a:xfrm>
              <a:prstGeom prst="rect">
                <a:avLst/>
              </a:prstGeom>
            </p:spPr>
          </p:pic>
        </p:grpSp>
      </p:grp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FD689D6-2BA4-47DD-94B5-C01B55C37D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14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279"/>
    </mc:Choice>
    <mc:Fallback>
      <p:transition spd="slow" advTm="142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B5BF8E-6FBA-4BDC-B485-7566653E9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2874" y="1036305"/>
            <a:ext cx="3952442" cy="756474"/>
          </a:xfrm>
        </p:spPr>
        <p:txBody>
          <a:bodyPr>
            <a:normAutofit fontScale="90000"/>
          </a:bodyPr>
          <a:lstStyle/>
          <a:p>
            <a:r>
              <a:rPr lang="en-GB" dirty="0"/>
              <a:t>Scope for growth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96E3F-94A9-4918-8E96-B85C1BB1A2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1839" y="1950816"/>
            <a:ext cx="6965604" cy="34506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   </a:t>
            </a:r>
            <a:r>
              <a:rPr lang="en-GB" b="1" dirty="0"/>
              <a:t>2016-2017 Financial year statistics </a:t>
            </a:r>
            <a:r>
              <a:rPr lang="en-GB" i="1" dirty="0"/>
              <a:t>(J.D Wetherspoon, 2017)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dirty="0"/>
              <a:t>Turnover £1.66bn </a:t>
            </a:r>
          </a:p>
          <a:p>
            <a:r>
              <a:rPr lang="en-GB" dirty="0"/>
              <a:t>Operating profit £128.5m</a:t>
            </a:r>
          </a:p>
          <a:p>
            <a:r>
              <a:rPr lang="en-GB" dirty="0"/>
              <a:t>Record earnings per share 69.2p</a:t>
            </a:r>
          </a:p>
          <a:p>
            <a:r>
              <a:rPr lang="en-GB" dirty="0"/>
              <a:t>Nearly 1000 outlets in the U.K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2169EA3-5DAE-45F4-8F49-8E25B6A997F8}"/>
              </a:ext>
            </a:extLst>
          </p:cNvPr>
          <p:cNvGrpSpPr/>
          <p:nvPr/>
        </p:nvGrpSpPr>
        <p:grpSpPr>
          <a:xfrm>
            <a:off x="2648273" y="851933"/>
            <a:ext cx="6895453" cy="1079444"/>
            <a:chOff x="2774987" y="4023208"/>
            <a:chExt cx="6895453" cy="1079444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E85FBD86-42F1-43B2-B993-1BE7A00CF5B3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0000" b="90000" l="10000" r="90000">
                          <a14:foregroundMark x1="34792" y1="40857" x2="34792" y2="40857"/>
                          <a14:foregroundMark x1="73021" y1="30199" x2="73021" y2="30199"/>
                          <a14:foregroundMark x1="75104" y1="78683" x2="75104" y2="78683"/>
                          <a14:foregroundMark x1="51250" y1="86729" x2="51250" y2="86729"/>
                          <a14:foregroundMark x1="34271" y1="19018" x2="34271" y2="19018"/>
                          <a14:backgroundMark x1="5000" y1="55799" x2="5000" y2="55799"/>
                          <a14:backgroundMark x1="90521" y1="87252" x2="90521" y2="87252"/>
                          <a14:backgroundMark x1="74063" y1="63218" x2="74063" y2="63218"/>
                          <a14:backgroundMark x1="7604" y1="19018" x2="11354" y2="88819"/>
                          <a14:backgroundMark x1="28854" y1="6165" x2="59479" y2="5643"/>
                          <a14:backgroundMark x1="59479" y1="5643" x2="87500" y2="5643"/>
                          <a14:backgroundMark x1="87500" y1="5643" x2="90521" y2="38349"/>
                          <a14:backgroundMark x1="90521" y1="38349" x2="96354" y2="5099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33531" y="4068983"/>
              <a:ext cx="1036909" cy="1033669"/>
            </a:xfrm>
            <a:prstGeom prst="rect">
              <a:avLst/>
            </a:prstGeom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7992B437-8526-4051-ACCC-5037DC90660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7264" b="94673" l="67666" r="94953">
                          <a14:foregroundMark x1="69401" y1="13801" x2="67823" y2="35351"/>
                          <a14:foregroundMark x1="67823" y1="35351" x2="69085" y2="52542"/>
                          <a14:foregroundMark x1="70505" y1="13317" x2="77445" y2="9443"/>
                          <a14:foregroundMark x1="77445" y1="9443" x2="92429" y2="9443"/>
                          <a14:foregroundMark x1="92429" y1="9443" x2="76498" y2="15012"/>
                          <a14:foregroundMark x1="76498" y1="15012" x2="69716" y2="11864"/>
                          <a14:foregroundMark x1="69716" y1="11864" x2="76656" y2="7748"/>
                          <a14:foregroundMark x1="76656" y1="7748" x2="84227" y2="7264"/>
                          <a14:foregroundMark x1="84227" y1="7264" x2="93375" y2="7264"/>
                          <a14:foregroundMark x1="75710" y1="8232" x2="70505" y2="7506"/>
                          <a14:foregroundMark x1="71924" y1="90799" x2="88486" y2="89588"/>
                          <a14:foregroundMark x1="88486" y1="89588" x2="82177" y2="93947"/>
                          <a14:foregroundMark x1="82177" y1="93947" x2="71451" y2="92494"/>
                          <a14:foregroundMark x1="84543" y1="94189" x2="91325" y2="92736"/>
                          <a14:foregroundMark x1="88486" y1="92736" x2="88486" y2="94673"/>
                        </a14:backgroundRemoval>
                      </a14:imgEffect>
                    </a14:imgLayer>
                  </a14:imgProps>
                </a:ext>
              </a:extLst>
            </a:blip>
            <a:srcRect l="66176" r="1798"/>
            <a:stretch/>
          </p:blipFill>
          <p:spPr>
            <a:xfrm flipH="1">
              <a:off x="2774987" y="4023208"/>
              <a:ext cx="522565" cy="1062902"/>
            </a:xfrm>
            <a:prstGeom prst="rect">
              <a:avLst/>
            </a:prstGeom>
          </p:spPr>
        </p:pic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07EAA6-8B56-4F40-BCBC-03B96AC1F967}"/>
              </a:ext>
            </a:extLst>
          </p:cNvPr>
          <p:cNvGrpSpPr/>
          <p:nvPr/>
        </p:nvGrpSpPr>
        <p:grpSpPr>
          <a:xfrm>
            <a:off x="145618" y="1748637"/>
            <a:ext cx="12906415" cy="2537532"/>
            <a:chOff x="81610" y="1293301"/>
            <a:chExt cx="12906415" cy="2537532"/>
          </a:xfrm>
        </p:grpSpPr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612407E4-66E0-4DC6-8B0A-50E92861F0C4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81610" y="1293301"/>
              <a:ext cx="1228957" cy="1228957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DFD3EA41-7077-45CB-9FF2-76C9F4F903C8}"/>
                </a:ext>
              </a:extLst>
            </p:cNvPr>
            <p:cNvGrpSpPr/>
            <p:nvPr/>
          </p:nvGrpSpPr>
          <p:grpSpPr>
            <a:xfrm>
              <a:off x="9887728" y="1355053"/>
              <a:ext cx="3100297" cy="2475780"/>
              <a:chOff x="10000688" y="1394988"/>
              <a:chExt cx="3100297" cy="2475780"/>
            </a:xfrm>
          </p:grpSpPr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6C40E8B1-D042-4614-89F4-A9EB7D33ED1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015600" y="1396216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9CBC9A18-61EA-439B-B795-EE0588CD46CD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227267" y="138811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19" name="Picture 18">
                <a:extLst>
                  <a:ext uri="{FF2B5EF4-FFF2-40B4-BE49-F238E27FC236}">
                    <a16:creationId xmlns:a16="http://schemas.microsoft.com/office/drawing/2014/main" id="{60192A40-36DE-475C-8AE3-140A755EFE2C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431676" y="138143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20" name="Picture 19">
                <a:extLst>
                  <a:ext uri="{FF2B5EF4-FFF2-40B4-BE49-F238E27FC236}">
                    <a16:creationId xmlns:a16="http://schemas.microsoft.com/office/drawing/2014/main" id="{0B2F981F-A089-406A-A70C-0985AB18E99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1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626434" y="1380076"/>
                <a:ext cx="2459640" cy="2489463"/>
              </a:xfrm>
              <a:prstGeom prst="rect">
                <a:avLst/>
              </a:prstGeom>
            </p:spPr>
          </p:pic>
        </p:grp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360E7FCB-F2A1-4D04-9090-2261564A2D84}"/>
              </a:ext>
            </a:extLst>
          </p:cNvPr>
          <p:cNvGrpSpPr/>
          <p:nvPr/>
        </p:nvGrpSpPr>
        <p:grpSpPr>
          <a:xfrm>
            <a:off x="7192111" y="2510828"/>
            <a:ext cx="2920288" cy="3310867"/>
            <a:chOff x="8287748" y="2175184"/>
            <a:chExt cx="2509890" cy="2909474"/>
          </a:xfrm>
        </p:grpSpPr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C64A83A4-FE2F-4510-8419-FBF8BAA29B94}"/>
                </a:ext>
              </a:extLst>
            </p:cNvPr>
            <p:cNvPicPr>
              <a:picLocks noChangeAspect="1"/>
            </p:cNvPicPr>
            <p:nvPr/>
          </p:nvPicPr>
          <p:blipFill>
            <a:blip r:embed="rId13"/>
            <a:stretch>
              <a:fillRect/>
            </a:stretch>
          </p:blipFill>
          <p:spPr>
            <a:xfrm>
              <a:off x="8732201" y="2175184"/>
              <a:ext cx="1409611" cy="1891687"/>
            </a:xfrm>
            <a:prstGeom prst="rect">
              <a:avLst/>
            </a:prstGeom>
          </p:spPr>
        </p:pic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DD72C8F8-204C-4D99-AE65-0465E70B44B6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/>
            <a:stretch>
              <a:fillRect/>
            </a:stretch>
          </p:blipFill>
          <p:spPr>
            <a:xfrm rot="1312387">
              <a:off x="9271979" y="2655923"/>
              <a:ext cx="1525659" cy="2037230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467B58AF-3976-4780-A76F-2C7FCC49C098}"/>
                </a:ext>
              </a:extLst>
            </p:cNvPr>
            <p:cNvPicPr>
              <a:picLocks noChangeAspect="1"/>
            </p:cNvPicPr>
            <p:nvPr/>
          </p:nvPicPr>
          <p:blipFill>
            <a:blip r:embed="rId15"/>
            <a:stretch>
              <a:fillRect/>
            </a:stretch>
          </p:blipFill>
          <p:spPr>
            <a:xfrm rot="20600131">
              <a:off x="8287748" y="2757548"/>
              <a:ext cx="1375822" cy="1837151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118197A6-20D9-43B9-B297-D4C41C8E1369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 rot="191768">
              <a:off x="9041716" y="3267253"/>
              <a:ext cx="1369032" cy="1817405"/>
            </a:xfrm>
            <a:prstGeom prst="rect">
              <a:avLst/>
            </a:prstGeom>
          </p:spPr>
        </p:pic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F56CDC2-55C6-4E39-81E5-B8069BDA9CD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179740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096"/>
    </mc:Choice>
    <mc:Fallback>
      <p:transition spd="slow" advTm="340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E6597815-BD98-4FC8-9C94-3A14B72BAC3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>
                        <a14:foregroundMark x1="31556" y1="18667" x2="56444" y2="12444"/>
                        <a14:foregroundMark x1="56444" y1="12444" x2="40000" y2="18667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1665117">
            <a:off x="7274962" y="1948233"/>
            <a:ext cx="4108831" cy="410883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01F0A-5AE3-44A1-A74F-5E8E18DB21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34506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PESTEL analysis </a:t>
            </a:r>
          </a:p>
          <a:p>
            <a:r>
              <a:rPr lang="en-GB" dirty="0">
                <a:solidFill>
                  <a:srgbClr val="FF0000"/>
                </a:solidFill>
              </a:rPr>
              <a:t>P</a:t>
            </a:r>
            <a:r>
              <a:rPr lang="en-GB" dirty="0"/>
              <a:t>olitical- Increase in alcohol tax (ONS, 2018)</a:t>
            </a:r>
          </a:p>
          <a:p>
            <a:r>
              <a:rPr lang="en-GB" dirty="0">
                <a:solidFill>
                  <a:srgbClr val="FF0000"/>
                </a:solidFill>
              </a:rPr>
              <a:t>E</a:t>
            </a:r>
            <a:r>
              <a:rPr lang="en-GB" dirty="0"/>
              <a:t>conomic- Uncertainty of BREXIT</a:t>
            </a:r>
          </a:p>
          <a:p>
            <a:r>
              <a:rPr lang="en-GB" dirty="0">
                <a:solidFill>
                  <a:srgbClr val="FF0000"/>
                </a:solidFill>
              </a:rPr>
              <a:t>S</a:t>
            </a:r>
            <a:r>
              <a:rPr lang="en-GB" dirty="0"/>
              <a:t>ocial- Poor public perception on drinking (</a:t>
            </a:r>
            <a:r>
              <a:rPr lang="en-GB" dirty="0" err="1"/>
              <a:t>Petter</a:t>
            </a:r>
            <a:r>
              <a:rPr lang="en-GB" dirty="0"/>
              <a:t>, 2018)</a:t>
            </a:r>
          </a:p>
          <a:p>
            <a:r>
              <a:rPr lang="en-GB" dirty="0">
                <a:solidFill>
                  <a:srgbClr val="FF0000"/>
                </a:solidFill>
              </a:rPr>
              <a:t>T</a:t>
            </a:r>
            <a:r>
              <a:rPr lang="en-GB" dirty="0"/>
              <a:t>echnological- Creating barriers in social contact.</a:t>
            </a:r>
          </a:p>
          <a:p>
            <a:r>
              <a:rPr lang="en-GB" dirty="0">
                <a:solidFill>
                  <a:srgbClr val="FF0000"/>
                </a:solidFill>
              </a:rPr>
              <a:t>E</a:t>
            </a:r>
            <a:r>
              <a:rPr lang="en-GB" dirty="0"/>
              <a:t>nvironmental- Increased need to be greener (BBC, 2018)</a:t>
            </a:r>
          </a:p>
          <a:p>
            <a:r>
              <a:rPr lang="en-GB" dirty="0">
                <a:solidFill>
                  <a:srgbClr val="FF0000"/>
                </a:solidFill>
              </a:rPr>
              <a:t>L</a:t>
            </a:r>
            <a:r>
              <a:rPr lang="en-GB" dirty="0"/>
              <a:t>egal- Unknown legislation changes (</a:t>
            </a:r>
            <a:r>
              <a:rPr lang="en-GB" dirty="0" err="1"/>
              <a:t>Triggle</a:t>
            </a:r>
            <a:r>
              <a:rPr lang="en-GB" dirty="0"/>
              <a:t>, 2017)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199B6FF-A485-46BF-BB93-F2F7968B63FD}"/>
              </a:ext>
            </a:extLst>
          </p:cNvPr>
          <p:cNvGrpSpPr/>
          <p:nvPr/>
        </p:nvGrpSpPr>
        <p:grpSpPr>
          <a:xfrm>
            <a:off x="145618" y="1748637"/>
            <a:ext cx="12906415" cy="2537532"/>
            <a:chOff x="81610" y="1293301"/>
            <a:chExt cx="12906415" cy="253753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196C23B8-2EF0-4324-A1B0-C0DD1E4E3262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81610" y="1293301"/>
              <a:ext cx="1228957" cy="1228957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4848CB56-A6E2-45EA-8D81-C340D3B86D10}"/>
                </a:ext>
              </a:extLst>
            </p:cNvPr>
            <p:cNvGrpSpPr/>
            <p:nvPr/>
          </p:nvGrpSpPr>
          <p:grpSpPr>
            <a:xfrm>
              <a:off x="9887728" y="1355053"/>
              <a:ext cx="3100297" cy="2475780"/>
              <a:chOff x="10000688" y="1394988"/>
              <a:chExt cx="3100297" cy="2475780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C086F064-15F8-4101-A748-0576B2AA734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015600" y="1396216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53406DF6-ACAD-40C9-85DA-FBE1E041863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227267" y="138811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0AC9713A-5A4C-4557-806D-9811907D020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431676" y="138143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4AB59BE6-0D87-4D7D-8A09-55E1BEFEBA6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9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626434" y="1380076"/>
                <a:ext cx="2459640" cy="2489463"/>
              </a:xfrm>
              <a:prstGeom prst="rect">
                <a:avLst/>
              </a:prstGeom>
            </p:spPr>
          </p:pic>
        </p:grp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75742C3-4E8F-439F-B121-114D1B48504C}"/>
              </a:ext>
            </a:extLst>
          </p:cNvPr>
          <p:cNvGrpSpPr/>
          <p:nvPr/>
        </p:nvGrpSpPr>
        <p:grpSpPr>
          <a:xfrm>
            <a:off x="2648273" y="851933"/>
            <a:ext cx="6895453" cy="1079444"/>
            <a:chOff x="2774987" y="4023208"/>
            <a:chExt cx="6895453" cy="107944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BABCB8B0-294B-4AFA-B5D9-ADB28C1238B1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10000" b="90000" l="10000" r="90000">
                          <a14:foregroundMark x1="34792" y1="40857" x2="34792" y2="40857"/>
                          <a14:foregroundMark x1="73021" y1="30199" x2="73021" y2="30199"/>
                          <a14:foregroundMark x1="75104" y1="78683" x2="75104" y2="78683"/>
                          <a14:foregroundMark x1="51250" y1="86729" x2="51250" y2="86729"/>
                          <a14:foregroundMark x1="34271" y1="19018" x2="34271" y2="19018"/>
                          <a14:backgroundMark x1="5000" y1="55799" x2="5000" y2="55799"/>
                          <a14:backgroundMark x1="90521" y1="87252" x2="90521" y2="87252"/>
                          <a14:backgroundMark x1="74063" y1="63218" x2="74063" y2="63218"/>
                          <a14:backgroundMark x1="7604" y1="19018" x2="11354" y2="88819"/>
                          <a14:backgroundMark x1="28854" y1="6165" x2="59479" y2="5643"/>
                          <a14:backgroundMark x1="59479" y1="5643" x2="87500" y2="5643"/>
                          <a14:backgroundMark x1="87500" y1="5643" x2="90521" y2="38349"/>
                          <a14:backgroundMark x1="90521" y1="38349" x2="96354" y2="5099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33531" y="4068983"/>
              <a:ext cx="1036909" cy="1033669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884FE59F-4FD3-420D-9D33-A215F844C9FE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3">
              <a:extLst>
                <a:ext uri="{BEBA8EAE-BF5A-486C-A8C5-ECC9F3942E4B}">
                  <a14:imgProps xmlns:a14="http://schemas.microsoft.com/office/drawing/2010/main">
                    <a14:imgLayer r:embed="rId14">
                      <a14:imgEffect>
                        <a14:backgroundRemoval t="7264" b="94673" l="67666" r="94953">
                          <a14:foregroundMark x1="69401" y1="13801" x2="67823" y2="35351"/>
                          <a14:foregroundMark x1="67823" y1="35351" x2="69085" y2="52542"/>
                          <a14:foregroundMark x1="70505" y1="13317" x2="77445" y2="9443"/>
                          <a14:foregroundMark x1="77445" y1="9443" x2="92429" y2="9443"/>
                          <a14:foregroundMark x1="92429" y1="9443" x2="76498" y2="15012"/>
                          <a14:foregroundMark x1="76498" y1="15012" x2="69716" y2="11864"/>
                          <a14:foregroundMark x1="69716" y1="11864" x2="76656" y2="7748"/>
                          <a14:foregroundMark x1="76656" y1="7748" x2="84227" y2="7264"/>
                          <a14:foregroundMark x1="84227" y1="7264" x2="93375" y2="7264"/>
                          <a14:foregroundMark x1="75710" y1="8232" x2="70505" y2="7506"/>
                          <a14:foregroundMark x1="71924" y1="90799" x2="88486" y2="89588"/>
                          <a14:foregroundMark x1="88486" y1="89588" x2="82177" y2="93947"/>
                          <a14:foregroundMark x1="82177" y1="93947" x2="71451" y2="92494"/>
                          <a14:foregroundMark x1="84543" y1="94189" x2="91325" y2="92736"/>
                          <a14:foregroundMark x1="88486" y1="92736" x2="88486" y2="94673"/>
                        </a14:backgroundRemoval>
                      </a14:imgEffect>
                    </a14:imgLayer>
                  </a14:imgProps>
                </a:ext>
              </a:extLst>
            </a:blip>
            <a:srcRect l="66176" r="1798"/>
            <a:stretch/>
          </p:blipFill>
          <p:spPr>
            <a:xfrm flipH="1">
              <a:off x="2774987" y="4023208"/>
              <a:ext cx="522565" cy="1062902"/>
            </a:xfrm>
            <a:prstGeom prst="rect">
              <a:avLst/>
            </a:prstGeom>
          </p:spPr>
        </p:pic>
      </p:grpSp>
      <p:sp>
        <p:nvSpPr>
          <p:cNvPr id="14" name="Title 1">
            <a:extLst>
              <a:ext uri="{FF2B5EF4-FFF2-40B4-BE49-F238E27FC236}">
                <a16:creationId xmlns:a16="http://schemas.microsoft.com/office/drawing/2014/main" id="{98A45119-845A-4F03-B11B-E55B5DDB2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5650" y="550730"/>
            <a:ext cx="5106355" cy="1197907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The need for continuous expansion- UK Uncertainty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35DD972-764C-4FC3-9131-D7480296B338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7988640" y="2834370"/>
            <a:ext cx="2825817" cy="16435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AD2714F4-914F-4403-B342-9CBE6FEDEC0A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8176001" y="2207517"/>
            <a:ext cx="2521938" cy="340184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2B50624-A0FC-4C8C-9A4D-21BFF4DCA5A3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942741" y="2778309"/>
            <a:ext cx="2893448" cy="192545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51F3E4A-4D0E-4A00-93E5-BAF4B1F41DF6}"/>
              </a:ext>
            </a:extLst>
      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7966908" y="2457165"/>
            <a:ext cx="2800052" cy="2800052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2493AE0-46F5-4DD2-8442-12F1A6332D24}"/>
              </a:ext>
            </a:extLst>
          </p:cNvPr>
          <p:cNvPicPr>
            <a:picLocks noChangeAspect="1"/>
          </p:cNvPicPr>
          <p:nvPr/>
        </p:nvPicPr>
        <p:blipFill rotWithShape="1">
          <a:blip r:embed="rId19"/>
          <a:srcRect l="11408" r="4669"/>
          <a:stretch/>
        </p:blipFill>
        <p:spPr>
          <a:xfrm>
            <a:off x="7922773" y="2620962"/>
            <a:ext cx="3028393" cy="2020793"/>
          </a:xfrm>
          <a:prstGeom prst="rect">
            <a:avLst/>
          </a:prstGeom>
        </p:spPr>
      </p:pic>
      <p:pic>
        <p:nvPicPr>
          <p:cNvPr id="22" name="Audio 21">
            <a:hlinkClick r:id="" action="ppaction://media"/>
            <a:extLst>
              <a:ext uri="{FF2B5EF4-FFF2-40B4-BE49-F238E27FC236}">
                <a16:creationId xmlns:a16="http://schemas.microsoft.com/office/drawing/2014/main" id="{591933CC-A64A-4849-8DBA-4D6F924EA2EF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2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2210061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1934"/>
    </mc:Choice>
    <mc:Fallback>
      <p:transition spd="slow" advTm="1419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8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DF6E97-1114-4214-992C-67A76CB686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2506" y="804519"/>
            <a:ext cx="5124312" cy="1049235"/>
          </a:xfrm>
        </p:spPr>
        <p:txBody>
          <a:bodyPr/>
          <a:lstStyle/>
          <a:p>
            <a:pPr algn="ctr"/>
            <a:r>
              <a:rPr lang="en-GB" dirty="0"/>
              <a:t>The American pub/bar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4E777-30DA-4C33-97B1-F2DBB42283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2"/>
            <a:ext cx="6566436" cy="3450613"/>
          </a:xfrm>
        </p:spPr>
        <p:txBody>
          <a:bodyPr/>
          <a:lstStyle/>
          <a:p>
            <a:r>
              <a:rPr lang="en-GB" dirty="0"/>
              <a:t>Over 66,000 businesses across the USA</a:t>
            </a:r>
          </a:p>
          <a:p>
            <a:r>
              <a:rPr lang="en-GB" dirty="0"/>
              <a:t>$24bn (£17.4bn) in revenue 2016-2017.</a:t>
            </a:r>
          </a:p>
          <a:p>
            <a:r>
              <a:rPr lang="en-GB" dirty="0"/>
              <a:t>Traditional bars at risk of new demographics and customer taste. (IBISWorld, 2017)</a:t>
            </a:r>
          </a:p>
          <a:p>
            <a:r>
              <a:rPr lang="en-GB" dirty="0"/>
              <a:t>Consumer focus on high quality food (Gagliardi, 2015)</a:t>
            </a:r>
          </a:p>
          <a:p>
            <a:r>
              <a:rPr lang="en-GB" dirty="0"/>
              <a:t>Not many tavern chains in USA.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B4BA2E5-44E3-4899-96C3-81C6F206FDF6}"/>
              </a:ext>
            </a:extLst>
          </p:cNvPr>
          <p:cNvGrpSpPr/>
          <p:nvPr/>
        </p:nvGrpSpPr>
        <p:grpSpPr>
          <a:xfrm>
            <a:off x="145618" y="1748637"/>
            <a:ext cx="12906415" cy="2537532"/>
            <a:chOff x="81610" y="1293301"/>
            <a:chExt cx="12906415" cy="253753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12C0C483-CBCC-4790-B8BF-208DC4FE2BC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1610" y="1293301"/>
              <a:ext cx="1228957" cy="1228957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2DF8E9E4-1847-41E2-A6A0-CF3FE22298CA}"/>
                </a:ext>
              </a:extLst>
            </p:cNvPr>
            <p:cNvGrpSpPr/>
            <p:nvPr/>
          </p:nvGrpSpPr>
          <p:grpSpPr>
            <a:xfrm>
              <a:off x="9887728" y="1355053"/>
              <a:ext cx="3100297" cy="2475780"/>
              <a:chOff x="10000688" y="1394988"/>
              <a:chExt cx="3100297" cy="2475780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54B5E55F-955D-4AC3-8A71-1ED789E1A232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015600" y="1396216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9CFEA675-7030-49FD-AD75-0AB87DB41DC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227267" y="138811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89AFADF6-1E12-4CC6-9D66-5D0361E61056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431676" y="138143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DEDA50BA-C7D1-4A98-A9E9-AFF4A190F10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626434" y="1380076"/>
                <a:ext cx="2459640" cy="2489463"/>
              </a:xfrm>
              <a:prstGeom prst="rect">
                <a:avLst/>
              </a:prstGeom>
            </p:spPr>
          </p:pic>
        </p:grp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6113D8-CDB9-4424-B9CB-237EC0075B7A}"/>
              </a:ext>
            </a:extLst>
          </p:cNvPr>
          <p:cNvGrpSpPr/>
          <p:nvPr/>
        </p:nvGrpSpPr>
        <p:grpSpPr>
          <a:xfrm>
            <a:off x="2648273" y="851933"/>
            <a:ext cx="6895453" cy="1079444"/>
            <a:chOff x="2774987" y="4023208"/>
            <a:chExt cx="6895453" cy="107944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0D635C95-A0B6-45DD-8F92-10654B71237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>
                          <a14:foregroundMark x1="34792" y1="40857" x2="34792" y2="40857"/>
                          <a14:foregroundMark x1="73021" y1="30199" x2="73021" y2="30199"/>
                          <a14:foregroundMark x1="75104" y1="78683" x2="75104" y2="78683"/>
                          <a14:foregroundMark x1="51250" y1="86729" x2="51250" y2="86729"/>
                          <a14:foregroundMark x1="34271" y1="19018" x2="34271" y2="19018"/>
                          <a14:backgroundMark x1="5000" y1="55799" x2="5000" y2="55799"/>
                          <a14:backgroundMark x1="90521" y1="87252" x2="90521" y2="87252"/>
                          <a14:backgroundMark x1="74063" y1="63218" x2="74063" y2="63218"/>
                          <a14:backgroundMark x1="7604" y1="19018" x2="11354" y2="88819"/>
                          <a14:backgroundMark x1="28854" y1="6165" x2="59479" y2="5643"/>
                          <a14:backgroundMark x1="59479" y1="5643" x2="87500" y2="5643"/>
                          <a14:backgroundMark x1="87500" y1="5643" x2="90521" y2="38349"/>
                          <a14:backgroundMark x1="90521" y1="38349" x2="96354" y2="5099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33531" y="4068983"/>
              <a:ext cx="1036909" cy="1033669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0F33A4D8-FD33-4E28-A134-6B5A842C77E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264" b="94673" l="67666" r="94953">
                          <a14:foregroundMark x1="69401" y1="13801" x2="67823" y2="35351"/>
                          <a14:foregroundMark x1="67823" y1="35351" x2="69085" y2="52542"/>
                          <a14:foregroundMark x1="70505" y1="13317" x2="77445" y2="9443"/>
                          <a14:foregroundMark x1="77445" y1="9443" x2="92429" y2="9443"/>
                          <a14:foregroundMark x1="92429" y1="9443" x2="76498" y2="15012"/>
                          <a14:foregroundMark x1="76498" y1="15012" x2="69716" y2="11864"/>
                          <a14:foregroundMark x1="69716" y1="11864" x2="76656" y2="7748"/>
                          <a14:foregroundMark x1="76656" y1="7748" x2="84227" y2="7264"/>
                          <a14:foregroundMark x1="84227" y1="7264" x2="93375" y2="7264"/>
                          <a14:foregroundMark x1="75710" y1="8232" x2="70505" y2="7506"/>
                          <a14:foregroundMark x1="71924" y1="90799" x2="88486" y2="89588"/>
                          <a14:foregroundMark x1="88486" y1="89588" x2="82177" y2="93947"/>
                          <a14:foregroundMark x1="82177" y1="93947" x2="71451" y2="92494"/>
                          <a14:foregroundMark x1="84543" y1="94189" x2="91325" y2="92736"/>
                          <a14:foregroundMark x1="88486" y1="92736" x2="88486" y2="94673"/>
                        </a14:backgroundRemoval>
                      </a14:imgEffect>
                    </a14:imgLayer>
                  </a14:imgProps>
                </a:ext>
              </a:extLst>
            </a:blip>
            <a:srcRect l="66176" r="1798"/>
            <a:stretch/>
          </p:blipFill>
          <p:spPr>
            <a:xfrm flipH="1">
              <a:off x="2774987" y="4023208"/>
              <a:ext cx="522565" cy="1062902"/>
            </a:xfrm>
            <a:prstGeom prst="rect">
              <a:avLst/>
            </a:prstGeom>
          </p:spPr>
        </p:pic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57447D6E-C4A9-44A2-8C57-568129FD7CCC}"/>
              </a:ext>
            </a:extLst>
          </p:cNvPr>
          <p:cNvPicPr>
            <a:picLocks noChangeAspect="1"/>
          </p:cNvPicPr>
          <p:nvPr/>
        </p:nvPicPr>
        <p:blipFill rotWithShape="1">
          <a:blip r:embed="rId13"/>
          <a:srcRect l="19438" t="21654" r="19435" b="21251"/>
          <a:stretch/>
        </p:blipFill>
        <p:spPr>
          <a:xfrm>
            <a:off x="8417183" y="2485300"/>
            <a:ext cx="2482710" cy="232829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9A261131-B47B-405F-B0E7-575750F7A541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924603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359"/>
    </mc:Choice>
    <mc:Fallback>
      <p:transition spd="slow" advTm="7935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6B3F3A-0001-4626-9507-2AA911934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7231" y="897708"/>
            <a:ext cx="4697537" cy="1049235"/>
          </a:xfrm>
        </p:spPr>
        <p:txBody>
          <a:bodyPr/>
          <a:lstStyle/>
          <a:p>
            <a:pPr algn="ctr"/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4EA420-8689-4D74-8B71-510F927B9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4479321" cy="403774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00B050"/>
                </a:solidFill>
              </a:rPr>
              <a:t>Strengths</a:t>
            </a:r>
          </a:p>
          <a:p>
            <a:r>
              <a:rPr lang="en-GB" dirty="0"/>
              <a:t>Access to high volume orders of beers from Europe</a:t>
            </a:r>
          </a:p>
          <a:p>
            <a:r>
              <a:rPr lang="en-GB" dirty="0"/>
              <a:t>American culture similar to UK (Hofstede, 1991)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Weaknesses</a:t>
            </a:r>
          </a:p>
          <a:p>
            <a:r>
              <a:rPr lang="en-GB" dirty="0"/>
              <a:t>Comparative PESTEL analysis results in similar country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8EAAABFC-48FC-4F1B-91AD-85D0BCD5AE3E}"/>
              </a:ext>
            </a:extLst>
          </p:cNvPr>
          <p:cNvGrpSpPr/>
          <p:nvPr/>
        </p:nvGrpSpPr>
        <p:grpSpPr>
          <a:xfrm>
            <a:off x="145618" y="1748637"/>
            <a:ext cx="12906415" cy="2537532"/>
            <a:chOff x="81610" y="1293301"/>
            <a:chExt cx="12906415" cy="253753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76CCA9B8-AA89-412E-9035-8A98EDB77B6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81610" y="1293301"/>
              <a:ext cx="1228957" cy="1228957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92917C5-8065-4111-A57B-7FD2C5B887A6}"/>
                </a:ext>
              </a:extLst>
            </p:cNvPr>
            <p:cNvGrpSpPr/>
            <p:nvPr/>
          </p:nvGrpSpPr>
          <p:grpSpPr>
            <a:xfrm>
              <a:off x="9887728" y="1355053"/>
              <a:ext cx="3100297" cy="2475780"/>
              <a:chOff x="10000688" y="1394988"/>
              <a:chExt cx="3100297" cy="2475780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AFEE00B1-596E-4601-B327-1C955DF00AFE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015600" y="1396216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FEEDB5B9-8313-44C0-BF42-A4B3740E47EF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227267" y="138811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37BB296C-3D9A-4BC3-8B8C-C8AB96B5BCE1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431676" y="138143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520ECC4D-A978-4261-B20E-56AC01A5F365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7">
                <a:extLst>
                  <a:ext uri="{BEBA8EAE-BF5A-486C-A8C5-ECC9F3942E4B}">
                    <a14:imgProps xmlns:a14="http://schemas.microsoft.com/office/drawing/2010/main">
                      <a14:imgLayer r:embed="rId8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626434" y="1380076"/>
                <a:ext cx="2459640" cy="2489463"/>
              </a:xfrm>
              <a:prstGeom prst="rect">
                <a:avLst/>
              </a:prstGeom>
            </p:spPr>
          </p:pic>
        </p:grp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A32300C-96E7-4C49-90E9-0956D5E86CA4}"/>
              </a:ext>
            </a:extLst>
          </p:cNvPr>
          <p:cNvGrpSpPr/>
          <p:nvPr/>
        </p:nvGrpSpPr>
        <p:grpSpPr>
          <a:xfrm>
            <a:off x="2648273" y="851933"/>
            <a:ext cx="6895453" cy="1079444"/>
            <a:chOff x="2774987" y="4023208"/>
            <a:chExt cx="6895453" cy="107944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12E08DF9-D047-4A50-BE09-84B3BA63659E}"/>
                </a:ext>
              </a:extLst>
            </p:cNvPr>
            <p:cNvPicPr>
              <a:picLocks noChangeAspect="1"/>
            </p:cNvPicPr>
            <p:nvPr/>
          </p:nvPicPr>
          <p:blipFill>
            <a:blip r:embed="rId9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10000" b="90000" l="10000" r="90000">
                          <a14:foregroundMark x1="34792" y1="40857" x2="34792" y2="40857"/>
                          <a14:foregroundMark x1="73021" y1="30199" x2="73021" y2="30199"/>
                          <a14:foregroundMark x1="75104" y1="78683" x2="75104" y2="78683"/>
                          <a14:foregroundMark x1="51250" y1="86729" x2="51250" y2="86729"/>
                          <a14:foregroundMark x1="34271" y1="19018" x2="34271" y2="19018"/>
                          <a14:backgroundMark x1="5000" y1="55799" x2="5000" y2="55799"/>
                          <a14:backgroundMark x1="90521" y1="87252" x2="90521" y2="87252"/>
                          <a14:backgroundMark x1="74063" y1="63218" x2="74063" y2="63218"/>
                          <a14:backgroundMark x1="7604" y1="19018" x2="11354" y2="88819"/>
                          <a14:backgroundMark x1="28854" y1="6165" x2="59479" y2="5643"/>
                          <a14:backgroundMark x1="59479" y1="5643" x2="87500" y2="5643"/>
                          <a14:backgroundMark x1="87500" y1="5643" x2="90521" y2="38349"/>
                          <a14:backgroundMark x1="90521" y1="38349" x2="96354" y2="5099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33531" y="4068983"/>
              <a:ext cx="1036909" cy="1033669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D9C86E09-E80C-43BC-BBB0-9D9DD8345E31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1"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backgroundRemoval t="7264" b="94673" l="67666" r="94953">
                          <a14:foregroundMark x1="69401" y1="13801" x2="67823" y2="35351"/>
                          <a14:foregroundMark x1="67823" y1="35351" x2="69085" y2="52542"/>
                          <a14:foregroundMark x1="70505" y1="13317" x2="77445" y2="9443"/>
                          <a14:foregroundMark x1="77445" y1="9443" x2="92429" y2="9443"/>
                          <a14:foregroundMark x1="92429" y1="9443" x2="76498" y2="15012"/>
                          <a14:foregroundMark x1="76498" y1="15012" x2="69716" y2="11864"/>
                          <a14:foregroundMark x1="69716" y1="11864" x2="76656" y2="7748"/>
                          <a14:foregroundMark x1="76656" y1="7748" x2="84227" y2="7264"/>
                          <a14:foregroundMark x1="84227" y1="7264" x2="93375" y2="7264"/>
                          <a14:foregroundMark x1="75710" y1="8232" x2="70505" y2="7506"/>
                          <a14:foregroundMark x1="71924" y1="90799" x2="88486" y2="89588"/>
                          <a14:foregroundMark x1="88486" y1="89588" x2="82177" y2="93947"/>
                          <a14:foregroundMark x1="82177" y1="93947" x2="71451" y2="92494"/>
                          <a14:foregroundMark x1="84543" y1="94189" x2="91325" y2="92736"/>
                          <a14:foregroundMark x1="88486" y1="92736" x2="88486" y2="94673"/>
                        </a14:backgroundRemoval>
                      </a14:imgEffect>
                    </a14:imgLayer>
                  </a14:imgProps>
                </a:ext>
              </a:extLst>
            </a:blip>
            <a:srcRect l="66176" r="1798"/>
            <a:stretch/>
          </p:blipFill>
          <p:spPr>
            <a:xfrm flipH="1">
              <a:off x="2774987" y="4023208"/>
              <a:ext cx="522565" cy="1062902"/>
            </a:xfrm>
            <a:prstGeom prst="rect">
              <a:avLst/>
            </a:prstGeom>
          </p:spPr>
        </p:pic>
      </p:grp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0F340787-E166-4DD2-8BE8-9CC07941B341}"/>
              </a:ext>
            </a:extLst>
          </p:cNvPr>
          <p:cNvSpPr txBox="1">
            <a:spLocks/>
          </p:cNvSpPr>
          <p:nvPr/>
        </p:nvSpPr>
        <p:spPr>
          <a:xfrm>
            <a:off x="6314088" y="2015732"/>
            <a:ext cx="4479321" cy="4304844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dirty="0">
                <a:solidFill>
                  <a:srgbClr val="00B050"/>
                </a:solidFill>
              </a:rPr>
              <a:t>Opportunities</a:t>
            </a:r>
          </a:p>
          <a:p>
            <a:r>
              <a:rPr lang="en-GB" dirty="0"/>
              <a:t>Niche market could be attractive to new Demographics</a:t>
            </a:r>
          </a:p>
          <a:p>
            <a:r>
              <a:rPr lang="en-GB" dirty="0"/>
              <a:t>Increase in interest towards British culture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Threats </a:t>
            </a:r>
          </a:p>
          <a:p>
            <a:r>
              <a:rPr lang="en-GB" dirty="0"/>
              <a:t>Protectionism from Trump Administration (The White House, 2017)</a:t>
            </a:r>
          </a:p>
          <a:p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A6E0E986-F305-4386-955F-EA2D5BA61CC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519297" y="2557462"/>
            <a:ext cx="4418662" cy="294041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4533BAE-35DE-477A-B299-54F83C9117F4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414549" y="2710720"/>
            <a:ext cx="4625805" cy="2647767"/>
          </a:xfrm>
          <a:prstGeom prst="rect">
            <a:avLst/>
          </a:prstGeom>
        </p:spPr>
      </p:pic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C66B139B-819B-4E33-875C-FC706EC33269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90663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0794"/>
    </mc:Choice>
    <mc:Fallback>
      <p:transition spd="slow" advTm="1707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8F80A-5222-4C91-83C6-B9C0B89E7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0489" y="804519"/>
            <a:ext cx="5430111" cy="1049235"/>
          </a:xfrm>
        </p:spPr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778755-F3DF-4362-B21C-1E7EBA4C83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597421" cy="4258068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BBC News. (2018). </a:t>
            </a:r>
            <a:r>
              <a:rPr lang="en-GB" i="1" dirty="0"/>
              <a:t>Plastic straws could be banned, suggests Michael Gove</a:t>
            </a:r>
            <a:r>
              <a:rPr lang="en-GB" dirty="0"/>
              <a:t>. [ONLINE] Available at: </a:t>
            </a:r>
            <a:r>
              <a:rPr lang="en-GB" u="sng" dirty="0">
                <a:hlinkClick r:id="rId2"/>
              </a:rPr>
              <a:t>http://www.bbc.co.uk/news/uk-43169004</a:t>
            </a:r>
            <a:r>
              <a:rPr lang="en-GB" dirty="0"/>
              <a:t>. [Accessed 4 March 2018].</a:t>
            </a:r>
          </a:p>
          <a:p>
            <a:r>
              <a:rPr lang="en-GB" dirty="0"/>
              <a:t>Gagliardi, N. (2015). </a:t>
            </a:r>
            <a:r>
              <a:rPr lang="en-GB" i="1" dirty="0"/>
              <a:t>Consumers Want Healthy Foods--And Will Pay More For Them</a:t>
            </a:r>
            <a:r>
              <a:rPr lang="en-GB" dirty="0"/>
              <a:t>. [ONLINE] Available at: </a:t>
            </a:r>
            <a:r>
              <a:rPr lang="en-GB" u="sng" dirty="0">
                <a:hlinkClick r:id="rId3"/>
              </a:rPr>
              <a:t>https://www.forbes.com/sites/nancygagliardi/2015/02/18/consumers-want-healthy-foods-and-will-pay-more-for-them/#310dac9a75c5</a:t>
            </a:r>
            <a:r>
              <a:rPr lang="en-GB" dirty="0"/>
              <a:t>. [Accessed 4 March 2018].</a:t>
            </a:r>
          </a:p>
          <a:p>
            <a:r>
              <a:rPr lang="en-GB" dirty="0"/>
              <a:t>IBISWorld. (2017). </a:t>
            </a:r>
            <a:r>
              <a:rPr lang="en-GB" i="1" dirty="0"/>
              <a:t>Bars &amp; Nightclubs - US Market Research Report</a:t>
            </a:r>
            <a:r>
              <a:rPr lang="en-GB" dirty="0"/>
              <a:t>. [ONLINE] Available at: </a:t>
            </a:r>
            <a:r>
              <a:rPr lang="en-GB" u="sng" dirty="0">
                <a:hlinkClick r:id="rId4"/>
              </a:rPr>
              <a:t>https://www.ibisworld.com/industry-trends/market-research-reports/accommodation-food-services/bars-nightclubs.html</a:t>
            </a:r>
            <a:r>
              <a:rPr lang="en-GB" dirty="0"/>
              <a:t>. [Accessed 4 March 2018].</a:t>
            </a:r>
          </a:p>
          <a:p>
            <a:r>
              <a:rPr lang="en-GB" dirty="0"/>
              <a:t>Hofstede, G. (1991). </a:t>
            </a:r>
            <a:r>
              <a:rPr lang="en-GB" i="1" dirty="0"/>
              <a:t>Cultures and Organizations: Software of the Mind</a:t>
            </a:r>
            <a:r>
              <a:rPr lang="en-GB" dirty="0"/>
              <a:t>. London, UK: McGraw-Hill</a:t>
            </a:r>
          </a:p>
          <a:p>
            <a:r>
              <a:rPr lang="en-GB" dirty="0"/>
              <a:t>J D Wetherspoon. (2017) </a:t>
            </a:r>
            <a:r>
              <a:rPr lang="en-GB" i="1" dirty="0"/>
              <a:t>Annual Report And Financial Statements 2017 </a:t>
            </a:r>
            <a:r>
              <a:rPr lang="en-GB" dirty="0"/>
              <a:t>[ONLINE]. Watford. Available at: https://www.jdwetherspoon.com/investors-home/reports-results-presentations . [Accessed 4 March 2018].</a:t>
            </a:r>
          </a:p>
          <a:p>
            <a:r>
              <a:rPr lang="en-GB" dirty="0"/>
              <a:t>Office for National Statistics. (2018). </a:t>
            </a:r>
            <a:r>
              <a:rPr lang="en-GB" i="1" dirty="0"/>
              <a:t>RPI: Ave price - Draught lager, per pint</a:t>
            </a:r>
            <a:r>
              <a:rPr lang="en-GB" dirty="0"/>
              <a:t>. [ONLINE] Available at: </a:t>
            </a:r>
            <a:r>
              <a:rPr lang="en-GB" u="sng" dirty="0">
                <a:hlinkClick r:id="rId5"/>
              </a:rPr>
              <a:t>https://www.ons.gov.uk/economy/inflationandpriceindices/timeseries/czms/mm23</a:t>
            </a:r>
            <a:r>
              <a:rPr lang="en-GB" dirty="0"/>
              <a:t>. [Accessed 4 March 2018].</a:t>
            </a:r>
          </a:p>
          <a:p>
            <a:r>
              <a:rPr lang="en-GB" dirty="0" err="1"/>
              <a:t>Petter</a:t>
            </a:r>
            <a:r>
              <a:rPr lang="en-GB" dirty="0"/>
              <a:t>, O. (2018). </a:t>
            </a:r>
            <a:r>
              <a:rPr lang="en-GB" i="1" dirty="0"/>
              <a:t>Dry January sees more than three million British people giving up alcohol</a:t>
            </a:r>
            <a:r>
              <a:rPr lang="en-GB" dirty="0"/>
              <a:t>. [ONLINE] Available at: </a:t>
            </a:r>
            <a:r>
              <a:rPr lang="en-GB" u="sng" dirty="0">
                <a:hlinkClick r:id="rId6"/>
              </a:rPr>
              <a:t>http://www.independent.co.uk/life-style/food-and-drink/dry-january-alcohol-give-up-uk-british-people-stop-drinking-month-a8137516.html</a:t>
            </a:r>
            <a:r>
              <a:rPr lang="en-GB" dirty="0"/>
              <a:t>. [Accessed 4 March 2018].</a:t>
            </a:r>
          </a:p>
          <a:p>
            <a:r>
              <a:rPr lang="en-GB" dirty="0" err="1"/>
              <a:t>Triggle</a:t>
            </a:r>
            <a:r>
              <a:rPr lang="en-GB" dirty="0"/>
              <a:t>, N. 2017. </a:t>
            </a:r>
            <a:r>
              <a:rPr lang="en-GB" i="1" dirty="0"/>
              <a:t>Pub smoking ban: 10 charts that show the impact</a:t>
            </a:r>
            <a:r>
              <a:rPr lang="en-GB" dirty="0"/>
              <a:t>. [ONLINE] Available at: </a:t>
            </a:r>
            <a:r>
              <a:rPr lang="en-GB" u="sng" dirty="0">
                <a:hlinkClick r:id="rId7"/>
              </a:rPr>
              <a:t>http://www.bbc.co.uk/news/health-40444460</a:t>
            </a:r>
            <a:r>
              <a:rPr lang="en-GB" dirty="0"/>
              <a:t>. [Accessed 4 March 2018].</a:t>
            </a:r>
          </a:p>
          <a:p>
            <a:r>
              <a:rPr lang="en-GB" dirty="0"/>
              <a:t>The White House. (2017). </a:t>
            </a:r>
            <a:r>
              <a:rPr lang="en-GB" i="1" dirty="0"/>
              <a:t>President Donald J. Trump: Year One of Making America Great Again</a:t>
            </a:r>
            <a:r>
              <a:rPr lang="en-GB" dirty="0"/>
              <a:t>. [ONLINE] Available at: </a:t>
            </a:r>
            <a:r>
              <a:rPr lang="en-GB" u="sng" dirty="0">
                <a:hlinkClick r:id="rId8"/>
              </a:rPr>
              <a:t>https://www.whitehouse.gov/briefings-statements/president-donald-j-trump-year-one-making-america-great/</a:t>
            </a:r>
            <a:r>
              <a:rPr lang="en-GB" dirty="0"/>
              <a:t>. [Accessed 4 March 2018].</a:t>
            </a:r>
            <a:endParaRPr lang="en-GB" i="1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120562F4-5BDF-425F-8ACF-F33E7C7CBA8D}"/>
              </a:ext>
            </a:extLst>
          </p:cNvPr>
          <p:cNvGrpSpPr/>
          <p:nvPr/>
        </p:nvGrpSpPr>
        <p:grpSpPr>
          <a:xfrm>
            <a:off x="145618" y="1748637"/>
            <a:ext cx="12906415" cy="2537532"/>
            <a:chOff x="81610" y="1293301"/>
            <a:chExt cx="12906415" cy="2537532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34E88BDA-5F1D-4F8F-8B33-E4D8C08DA168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81610" y="1293301"/>
              <a:ext cx="1228957" cy="1228957"/>
            </a:xfrm>
            <a:prstGeom prst="ellipse">
              <a:avLst/>
            </a:prstGeom>
            <a:ln w="63500" cap="rnd">
              <a:solidFill>
                <a:srgbClr val="333333"/>
              </a:solidFill>
            </a:ln>
            <a:effectLst>
              <a:outerShdw blurRad="381000" dist="292100" dir="5400000" sx="-80000" sy="-18000" rotWithShape="0">
                <a:srgbClr val="000000">
                  <a:alpha val="22000"/>
                </a:srgbClr>
              </a:outerShdw>
            </a:effectLst>
            <a:scene3d>
              <a:camera prst="orthographicFront"/>
              <a:lightRig rig="contrasting" dir="t">
                <a:rot lat="0" lon="0" rev="3000000"/>
              </a:lightRig>
            </a:scene3d>
            <a:sp3d contourW="7620">
              <a:bevelT w="95250" h="31750"/>
              <a:contourClr>
                <a:srgbClr val="333333"/>
              </a:contourClr>
            </a:sp3d>
          </p:spPr>
        </p:pic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4F641560-F437-4B14-BB0A-8E317FC25E1D}"/>
                </a:ext>
              </a:extLst>
            </p:cNvPr>
            <p:cNvGrpSpPr/>
            <p:nvPr/>
          </p:nvGrpSpPr>
          <p:grpSpPr>
            <a:xfrm>
              <a:off x="9887728" y="1355053"/>
              <a:ext cx="3100297" cy="2475780"/>
              <a:chOff x="10000688" y="1394988"/>
              <a:chExt cx="3100297" cy="2475780"/>
            </a:xfrm>
          </p:grpSpPr>
          <p:pic>
            <p:nvPicPr>
              <p:cNvPr id="7" name="Picture 6">
                <a:extLst>
                  <a:ext uri="{FF2B5EF4-FFF2-40B4-BE49-F238E27FC236}">
                    <a16:creationId xmlns:a16="http://schemas.microsoft.com/office/drawing/2014/main" id="{E7E545A1-F6B0-4B3F-A585-115DA54FADA3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015600" y="1396216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8" name="Picture 7">
                <a:extLst>
                  <a:ext uri="{FF2B5EF4-FFF2-40B4-BE49-F238E27FC236}">
                    <a16:creationId xmlns:a16="http://schemas.microsoft.com/office/drawing/2014/main" id="{C59460B6-F332-428A-948F-81BC4AECA009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227267" y="138811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9" name="Picture 8">
                <a:extLst>
                  <a:ext uri="{FF2B5EF4-FFF2-40B4-BE49-F238E27FC236}">
                    <a16:creationId xmlns:a16="http://schemas.microsoft.com/office/drawing/2014/main" id="{7928B7A9-B6C6-4E36-9792-E76CF223C250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431676" y="1381433"/>
                <a:ext cx="2459640" cy="2489463"/>
              </a:xfrm>
              <a:prstGeom prst="rect">
                <a:avLst/>
              </a:prstGeom>
            </p:spPr>
          </p:pic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4276B0C7-7DE0-48FD-A5AA-9E2058AD2377}"/>
                  </a:ext>
                </a:extLst>
              </p:cNvPr>
              <p:cNvPicPr>
                <a:picLocks noChangeAspect="1"/>
              </p:cNvPicPr>
              <p:nvPr/>
            </p:nvPicPr>
            <p:blipFill rotWithShape="1">
              <a:blip r:embed="rId10">
                <a:extLst>
                  <a:ext uri="{BEBA8EAE-BF5A-486C-A8C5-ECC9F3942E4B}">
                    <a14:imgProps xmlns:a14="http://schemas.microsoft.com/office/drawing/2010/main">
                      <a14:imgLayer r:embed="rId11">
                        <a14:imgEffect>
                          <a14:backgroundRemoval t="5000" b="96528" l="3056" r="95417">
                            <a14:foregroundMark x1="89583" y1="90139" x2="95417" y2="96528"/>
                            <a14:foregroundMark x1="10000" y1="11944" x2="6389" y2="7639"/>
                            <a14:foregroundMark x1="3611" y1="5000" x2="3056" y2="5139"/>
                          </a14:backgroundRemoval>
                        </a14:imgEffect>
                      </a14:imgLayer>
                    </a14:imgProps>
                  </a:ext>
                </a:extLst>
              </a:blip>
              <a:srcRect l="-614" r="-1" b="-1835"/>
              <a:stretch/>
            </p:blipFill>
            <p:spPr>
              <a:xfrm rot="13573688">
                <a:off x="10626434" y="1380076"/>
                <a:ext cx="2459640" cy="2489463"/>
              </a:xfrm>
              <a:prstGeom prst="rect">
                <a:avLst/>
              </a:prstGeom>
            </p:spPr>
          </p:pic>
        </p:grp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896CE9-BFAE-4E00-AD6E-B4EF4B45405D}"/>
              </a:ext>
            </a:extLst>
          </p:cNvPr>
          <p:cNvGrpSpPr/>
          <p:nvPr/>
        </p:nvGrpSpPr>
        <p:grpSpPr>
          <a:xfrm>
            <a:off x="2648273" y="851933"/>
            <a:ext cx="6895453" cy="1079444"/>
            <a:chOff x="2774987" y="4023208"/>
            <a:chExt cx="6895453" cy="107944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89BDCD89-876A-4655-9F1E-211CFCEF5136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0000" b="90000" l="10000" r="90000">
                          <a14:foregroundMark x1="34792" y1="40857" x2="34792" y2="40857"/>
                          <a14:foregroundMark x1="73021" y1="30199" x2="73021" y2="30199"/>
                          <a14:foregroundMark x1="75104" y1="78683" x2="75104" y2="78683"/>
                          <a14:foregroundMark x1="51250" y1="86729" x2="51250" y2="86729"/>
                          <a14:foregroundMark x1="34271" y1="19018" x2="34271" y2="19018"/>
                          <a14:backgroundMark x1="5000" y1="55799" x2="5000" y2="55799"/>
                          <a14:backgroundMark x1="90521" y1="87252" x2="90521" y2="87252"/>
                          <a14:backgroundMark x1="74063" y1="63218" x2="74063" y2="63218"/>
                          <a14:backgroundMark x1="7604" y1="19018" x2="11354" y2="88819"/>
                          <a14:backgroundMark x1="28854" y1="6165" x2="59479" y2="5643"/>
                          <a14:backgroundMark x1="59479" y1="5643" x2="87500" y2="5643"/>
                          <a14:backgroundMark x1="87500" y1="5643" x2="90521" y2="38349"/>
                          <a14:backgroundMark x1="90521" y1="38349" x2="96354" y2="50993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8633531" y="4068983"/>
              <a:ext cx="1036909" cy="1033669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E27E5FB2-8DD8-4014-A36D-7FE78869AD4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14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7264" b="94673" l="67666" r="94953">
                          <a14:foregroundMark x1="69401" y1="13801" x2="67823" y2="35351"/>
                          <a14:foregroundMark x1="67823" y1="35351" x2="69085" y2="52542"/>
                          <a14:foregroundMark x1="70505" y1="13317" x2="77445" y2="9443"/>
                          <a14:foregroundMark x1="77445" y1="9443" x2="92429" y2="9443"/>
                          <a14:foregroundMark x1="92429" y1="9443" x2="76498" y2="15012"/>
                          <a14:foregroundMark x1="76498" y1="15012" x2="69716" y2="11864"/>
                          <a14:foregroundMark x1="69716" y1="11864" x2="76656" y2="7748"/>
                          <a14:foregroundMark x1="76656" y1="7748" x2="84227" y2="7264"/>
                          <a14:foregroundMark x1="84227" y1="7264" x2="93375" y2="7264"/>
                          <a14:foregroundMark x1="75710" y1="8232" x2="70505" y2="7506"/>
                          <a14:foregroundMark x1="71924" y1="90799" x2="88486" y2="89588"/>
                          <a14:foregroundMark x1="88486" y1="89588" x2="82177" y2="93947"/>
                          <a14:foregroundMark x1="82177" y1="93947" x2="71451" y2="92494"/>
                          <a14:foregroundMark x1="84543" y1="94189" x2="91325" y2="92736"/>
                          <a14:foregroundMark x1="88486" y1="92736" x2="88486" y2="94673"/>
                        </a14:backgroundRemoval>
                      </a14:imgEffect>
                    </a14:imgLayer>
                  </a14:imgProps>
                </a:ext>
              </a:extLst>
            </a:blip>
            <a:srcRect l="66176" r="1798"/>
            <a:stretch/>
          </p:blipFill>
          <p:spPr>
            <a:xfrm flipH="1">
              <a:off x="2774987" y="4023208"/>
              <a:ext cx="522565" cy="106290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9532514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9|4.9|4.5|6.9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7.4|27.7|20.5|21.8|16|15.9|2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1|8.3|7.3|18.2|14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9.6|60.2|23.3|39.5"/>
</p:tagLst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261</TotalTime>
  <Words>605</Words>
  <Application>Microsoft Office PowerPoint</Application>
  <PresentationFormat>Widescreen</PresentationFormat>
  <Paragraphs>52</Paragraphs>
  <Slides>6</Slides>
  <Notes>5</Notes>
  <HiddenSlides>0</HiddenSlides>
  <MMClips>5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Dubai Medium</vt:lpstr>
      <vt:lpstr>Gill Sans MT</vt:lpstr>
      <vt:lpstr>Lucida Sans</vt:lpstr>
      <vt:lpstr>Gallery</vt:lpstr>
      <vt:lpstr>PowerPoint Presentation</vt:lpstr>
      <vt:lpstr>Scope for growth</vt:lpstr>
      <vt:lpstr>The need for continuous expansion- UK Uncertainty</vt:lpstr>
      <vt:lpstr>The American pub/bar industry</vt:lpstr>
      <vt:lpstr>SWOT Analysis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Joanna Melson</dc:creator>
  <cp:lastModifiedBy>Joanna Melson</cp:lastModifiedBy>
  <cp:revision>30</cp:revision>
  <dcterms:created xsi:type="dcterms:W3CDTF">2018-03-03T10:30:42Z</dcterms:created>
  <dcterms:modified xsi:type="dcterms:W3CDTF">2018-03-04T15:07:07Z</dcterms:modified>
</cp:coreProperties>
</file>