
<file path=[Content_Types].xml><?xml version="1.0" encoding="utf-8"?>
<Types xmlns="http://schemas.openxmlformats.org/package/2006/content-types">
  <Default Extension="bin" ContentType="application/vnd.openxmlformats-officedocument.oleObject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1" r:id="rId1"/>
  </p:sldMasterIdLst>
  <p:notesMasterIdLst>
    <p:notesMasterId r:id="rId24"/>
  </p:notesMasterIdLst>
  <p:handoutMasterIdLst>
    <p:handoutMasterId r:id="rId25"/>
  </p:handoutMasterIdLst>
  <p:sldIdLst>
    <p:sldId id="256" r:id="rId2"/>
    <p:sldId id="446" r:id="rId3"/>
    <p:sldId id="447" r:id="rId4"/>
    <p:sldId id="448" r:id="rId5"/>
    <p:sldId id="455" r:id="rId6"/>
    <p:sldId id="456" r:id="rId7"/>
    <p:sldId id="450" r:id="rId8"/>
    <p:sldId id="449" r:id="rId9"/>
    <p:sldId id="451" r:id="rId10"/>
    <p:sldId id="452" r:id="rId11"/>
    <p:sldId id="453" r:id="rId12"/>
    <p:sldId id="411" r:id="rId13"/>
    <p:sldId id="391" r:id="rId14"/>
    <p:sldId id="409" r:id="rId15"/>
    <p:sldId id="412" r:id="rId16"/>
    <p:sldId id="413" r:id="rId17"/>
    <p:sldId id="414" r:id="rId18"/>
    <p:sldId id="415" r:id="rId19"/>
    <p:sldId id="441" r:id="rId20"/>
    <p:sldId id="442" r:id="rId21"/>
    <p:sldId id="416" r:id="rId22"/>
    <p:sldId id="443" r:id="rId23"/>
  </p:sldIdLst>
  <p:sldSz cx="9144000" cy="6858000" type="screen4x3"/>
  <p:notesSz cx="6797675" cy="9926638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sz="2000" kern="1200">
        <a:solidFill>
          <a:schemeClr val="tx1"/>
        </a:solidFill>
        <a:latin typeface="Verdana" pitchFamily="34" charset="0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sz="2000" kern="1200">
        <a:solidFill>
          <a:schemeClr val="tx1"/>
        </a:solidFill>
        <a:latin typeface="Verdana" pitchFamily="34" charset="0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sz="2000" kern="1200">
        <a:solidFill>
          <a:schemeClr val="tx1"/>
        </a:solidFill>
        <a:latin typeface="Verdana" pitchFamily="34" charset="0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sz="2000" kern="1200">
        <a:solidFill>
          <a:schemeClr val="tx1"/>
        </a:solidFill>
        <a:latin typeface="Verdana" pitchFamily="34" charset="0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sz="2000" kern="1200">
        <a:solidFill>
          <a:schemeClr val="tx1"/>
        </a:solidFill>
        <a:latin typeface="Verdana" pitchFamily="34" charset="0"/>
        <a:ea typeface="+mn-ea"/>
        <a:cs typeface="+mn-cs"/>
      </a:defRPr>
    </a:lvl5pPr>
    <a:lvl6pPr marL="2286000" algn="l" defTabSz="914400" rtl="0" eaLnBrk="1" latinLnBrk="0" hangingPunct="1">
      <a:defRPr sz="2000" kern="1200">
        <a:solidFill>
          <a:schemeClr val="tx1"/>
        </a:solidFill>
        <a:latin typeface="Verdana" pitchFamily="34" charset="0"/>
        <a:ea typeface="+mn-ea"/>
        <a:cs typeface="+mn-cs"/>
      </a:defRPr>
    </a:lvl6pPr>
    <a:lvl7pPr marL="2743200" algn="l" defTabSz="914400" rtl="0" eaLnBrk="1" latinLnBrk="0" hangingPunct="1">
      <a:defRPr sz="2000" kern="1200">
        <a:solidFill>
          <a:schemeClr val="tx1"/>
        </a:solidFill>
        <a:latin typeface="Verdana" pitchFamily="34" charset="0"/>
        <a:ea typeface="+mn-ea"/>
        <a:cs typeface="+mn-cs"/>
      </a:defRPr>
    </a:lvl7pPr>
    <a:lvl8pPr marL="3200400" algn="l" defTabSz="914400" rtl="0" eaLnBrk="1" latinLnBrk="0" hangingPunct="1">
      <a:defRPr sz="2000" kern="1200">
        <a:solidFill>
          <a:schemeClr val="tx1"/>
        </a:solidFill>
        <a:latin typeface="Verdana" pitchFamily="34" charset="0"/>
        <a:ea typeface="+mn-ea"/>
        <a:cs typeface="+mn-cs"/>
      </a:defRPr>
    </a:lvl8pPr>
    <a:lvl9pPr marL="3657600" algn="l" defTabSz="914400" rtl="0" eaLnBrk="1" latinLnBrk="0" hangingPunct="1">
      <a:defRPr sz="2000" kern="1200">
        <a:solidFill>
          <a:schemeClr val="tx1"/>
        </a:solidFill>
        <a:latin typeface="Verdana" pitchFamily="34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33CC3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0431" autoAdjust="0"/>
    <p:restoredTop sz="94643" autoAdjust="0"/>
  </p:normalViewPr>
  <p:slideViewPr>
    <p:cSldViewPr>
      <p:cViewPr varScale="1">
        <p:scale>
          <a:sx n="90" d="100"/>
          <a:sy n="90" d="100"/>
        </p:scale>
        <p:origin x="536" y="20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emf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emf"/></Relationships>
</file>

<file path=ppt/drawings/_rels/vmlDrawing3.vml.rels><?xml version="1.0" encoding="UTF-8" standalone="yes"?>
<Relationships xmlns="http://schemas.openxmlformats.org/package/2006/relationships"><Relationship Id="rId1" Type="http://schemas.openxmlformats.org/officeDocument/2006/relationships/image" Target="../media/image5.emf"/></Relationships>
</file>

<file path=ppt/drawings/_rels/vmlDrawing4.vml.rels><?xml version="1.0" encoding="UTF-8" standalone="yes"?>
<Relationships xmlns="http://schemas.openxmlformats.org/package/2006/relationships"><Relationship Id="rId1" Type="http://schemas.openxmlformats.org/officeDocument/2006/relationships/image" Target="../media/image6.emf"/></Relationships>
</file>

<file path=ppt/drawings/_rels/vmlDrawing5.vml.rels><?xml version="1.0" encoding="UTF-8" standalone="yes"?>
<Relationships xmlns="http://schemas.openxmlformats.org/package/2006/relationships"><Relationship Id="rId1" Type="http://schemas.openxmlformats.org/officeDocument/2006/relationships/image" Target="../media/image7.emf"/></Relationships>
</file>

<file path=ppt/drawings/_rels/vmlDrawing6.vml.rels><?xml version="1.0" encoding="UTF-8" standalone="yes"?>
<Relationships xmlns="http://schemas.openxmlformats.org/package/2006/relationships"><Relationship Id="rId1" Type="http://schemas.openxmlformats.org/officeDocument/2006/relationships/image" Target="../media/image8.emf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49688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9A010C6-A137-4734-A551-4DCAA7E085C4}" type="datetimeFigureOut">
              <a:rPr lang="en-US" smtClean="0"/>
              <a:pPr/>
              <a:t>11/12/18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163"/>
            <a:ext cx="2946400" cy="4968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49688" y="9428163"/>
            <a:ext cx="2946400" cy="4968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FC96721-C527-4801-80C5-F92172065A0A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79841513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946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45659" cy="496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 smtClean="0">
                <a:latin typeface="Arial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2947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50443" y="0"/>
            <a:ext cx="2945659" cy="496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 smtClean="0">
                <a:latin typeface="Arial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6868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17575" y="744538"/>
            <a:ext cx="4962525" cy="3722687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82949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79768" y="4715153"/>
            <a:ext cx="5438140" cy="44669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82950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428583"/>
            <a:ext cx="2945659" cy="496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 smtClean="0">
                <a:latin typeface="Arial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2951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50443" y="9428583"/>
            <a:ext cx="2945659" cy="496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 smtClean="0">
                <a:latin typeface="Arial" charset="0"/>
              </a:defRPr>
            </a:lvl1pPr>
          </a:lstStyle>
          <a:p>
            <a:pPr>
              <a:defRPr/>
            </a:pPr>
            <a:fld id="{192FC7AA-2825-4F97-8117-DD8FFA9BFB40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90795800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11619F76-1408-456A-9EF6-9F35D59ECFD4}" type="slidenum">
              <a:rPr lang="en-US"/>
              <a:pPr/>
              <a:t>1</a:t>
            </a:fld>
            <a:endParaRPr lang="en-US"/>
          </a:p>
        </p:txBody>
      </p:sp>
      <p:sp>
        <p:nvSpPr>
          <p:cNvPr id="3789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789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9963497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C94390BD-F1E5-4298-AB2C-482941757278}" type="slidenum">
              <a:rPr lang="en-US"/>
              <a:pPr/>
              <a:t>2</a:t>
            </a:fld>
            <a:endParaRPr lang="en-US"/>
          </a:p>
        </p:txBody>
      </p:sp>
      <p:sp>
        <p:nvSpPr>
          <p:cNvPr id="5017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018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047430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482BEC11-910C-4399-BA9F-5174EAD1F72F}" type="slidenum">
              <a:rPr lang="en-US"/>
              <a:pPr/>
              <a:t>3</a:t>
            </a:fld>
            <a:endParaRPr lang="en-US"/>
          </a:p>
        </p:txBody>
      </p:sp>
      <p:sp>
        <p:nvSpPr>
          <p:cNvPr id="5120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120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3856282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31D1B218-C1CE-4839-9186-0CF2E512CB4B}" type="slidenum">
              <a:rPr lang="en-US"/>
              <a:pPr/>
              <a:t>4</a:t>
            </a:fld>
            <a:endParaRPr lang="en-US"/>
          </a:p>
        </p:txBody>
      </p:sp>
      <p:sp>
        <p:nvSpPr>
          <p:cNvPr id="5222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222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2436952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192FC7AA-2825-4F97-8117-DD8FFA9BFB40}" type="slidenum">
              <a:rPr lang="en-US" smtClean="0"/>
              <a:pPr>
                <a:defRPr/>
              </a:pPr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853682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192FC7AA-2825-4F97-8117-DD8FFA9BFB40}" type="slidenum">
              <a:rPr lang="en-US" smtClean="0"/>
              <a:pPr>
                <a:defRPr/>
              </a:pPr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757790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AEA472F9-0B6F-4FD9-88D8-D7962625BA31}" type="slidenum">
              <a:rPr lang="en-US"/>
              <a:pPr/>
              <a:t>7</a:t>
            </a:fld>
            <a:endParaRPr lang="en-US"/>
          </a:p>
        </p:txBody>
      </p:sp>
      <p:sp>
        <p:nvSpPr>
          <p:cNvPr id="5427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427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3807224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F73626BC-982E-4211-A8AF-72DF17C3F83A}" type="slidenum">
              <a:rPr lang="en-US"/>
              <a:pPr/>
              <a:t>8</a:t>
            </a:fld>
            <a:endParaRPr lang="en-US"/>
          </a:p>
        </p:txBody>
      </p:sp>
      <p:sp>
        <p:nvSpPr>
          <p:cNvPr id="5325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325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55778244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29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88DAF16A-E5C3-44F5-A02F-0139C148EA3F}" type="slidenum">
              <a:rPr lang="en-US"/>
              <a:pPr/>
              <a:t>9</a:t>
            </a:fld>
            <a:endParaRPr lang="en-US"/>
          </a:p>
        </p:txBody>
      </p:sp>
      <p:sp>
        <p:nvSpPr>
          <p:cNvPr id="5529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530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54919468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3246E717-6BCC-47B6-8BF8-103915086EA8}" type="slidenum">
              <a:rPr lang="en-US"/>
              <a:pPr/>
              <a:t>10</a:t>
            </a:fld>
            <a:endParaRPr lang="en-US"/>
          </a:p>
        </p:txBody>
      </p:sp>
      <p:sp>
        <p:nvSpPr>
          <p:cNvPr id="5632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632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76782479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4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4ED8BFE8-1C2B-44B8-8BB8-7C0C4740D70A}" type="slidenum">
              <a:rPr lang="en-US"/>
              <a:pPr/>
              <a:t>11</a:t>
            </a:fld>
            <a:endParaRPr lang="en-US"/>
          </a:p>
        </p:txBody>
      </p:sp>
      <p:sp>
        <p:nvSpPr>
          <p:cNvPr id="5734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734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1983039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C8DDE0DC-455C-4E03-8671-E792193E7121}" type="slidenum">
              <a:rPr lang="en-US"/>
              <a:pPr/>
              <a:t>12</a:t>
            </a:fld>
            <a:endParaRPr lang="en-US"/>
          </a:p>
        </p:txBody>
      </p:sp>
      <p:sp>
        <p:nvSpPr>
          <p:cNvPr id="3891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891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82774408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5AF9DBA0-77C7-47CB-9E71-E67499E089DA}" type="slidenum">
              <a:rPr lang="en-US"/>
              <a:pPr/>
              <a:t>13</a:t>
            </a:fld>
            <a:endParaRPr lang="en-US"/>
          </a:p>
        </p:txBody>
      </p:sp>
      <p:sp>
        <p:nvSpPr>
          <p:cNvPr id="3993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994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24008064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355F96D9-9999-4791-A72E-5DCE4A2E3FF7}" type="slidenum">
              <a:rPr lang="en-US"/>
              <a:pPr/>
              <a:t>14</a:t>
            </a:fld>
            <a:endParaRPr lang="en-US"/>
          </a:p>
        </p:txBody>
      </p:sp>
      <p:sp>
        <p:nvSpPr>
          <p:cNvPr id="4096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096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96487064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D920B65A-424F-45F3-88B6-C73E41013E7B}" type="slidenum">
              <a:rPr lang="en-US"/>
              <a:pPr/>
              <a:t>15</a:t>
            </a:fld>
            <a:endParaRPr lang="en-US"/>
          </a:p>
        </p:txBody>
      </p:sp>
      <p:sp>
        <p:nvSpPr>
          <p:cNvPr id="4198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198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76510235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33D07C6E-33DF-4987-8465-7834A8D9C17C}" type="slidenum">
              <a:rPr lang="en-US"/>
              <a:pPr/>
              <a:t>16</a:t>
            </a:fld>
            <a:endParaRPr lang="en-US"/>
          </a:p>
        </p:txBody>
      </p:sp>
      <p:sp>
        <p:nvSpPr>
          <p:cNvPr id="4301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301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50397504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1205AB93-F23A-4B0C-8850-243959EA49E9}" type="slidenum">
              <a:rPr lang="en-US"/>
              <a:pPr/>
              <a:t>17</a:t>
            </a:fld>
            <a:endParaRPr lang="en-US"/>
          </a:p>
        </p:txBody>
      </p:sp>
      <p:sp>
        <p:nvSpPr>
          <p:cNvPr id="4403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403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97105816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EB236A01-6020-4491-B1F4-75F2372C2299}" type="slidenum">
              <a:rPr lang="en-US"/>
              <a:pPr/>
              <a:t>18</a:t>
            </a:fld>
            <a:endParaRPr lang="en-US"/>
          </a:p>
        </p:txBody>
      </p:sp>
      <p:sp>
        <p:nvSpPr>
          <p:cNvPr id="4505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506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5771226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8D8AABFA-365E-4B7A-B3FC-8582F5B67863}" type="slidenum">
              <a:rPr lang="en-US"/>
              <a:pPr/>
              <a:t>19</a:t>
            </a:fld>
            <a:endParaRPr lang="en-US"/>
          </a:p>
        </p:txBody>
      </p:sp>
      <p:sp>
        <p:nvSpPr>
          <p:cNvPr id="4608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608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9074164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F7071B98-3E75-49FC-BDE0-97C97453AD64}" type="slidenum">
              <a:rPr lang="en-US"/>
              <a:pPr/>
              <a:t>20</a:t>
            </a:fld>
            <a:endParaRPr lang="en-US"/>
          </a:p>
        </p:txBody>
      </p:sp>
      <p:sp>
        <p:nvSpPr>
          <p:cNvPr id="4710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710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10103256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E88264AB-C41D-4759-8340-1703511D0231}" type="slidenum">
              <a:rPr lang="en-US"/>
              <a:pPr/>
              <a:t>21</a:t>
            </a:fld>
            <a:endParaRPr lang="en-US"/>
          </a:p>
        </p:txBody>
      </p:sp>
      <p:sp>
        <p:nvSpPr>
          <p:cNvPr id="4813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813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22681695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1E323271-4854-4937-86F3-4A0ADFA2EB5A}" type="slidenum">
              <a:rPr lang="en-US"/>
              <a:pPr/>
              <a:t>22</a:t>
            </a:fld>
            <a:endParaRPr lang="en-US"/>
          </a:p>
        </p:txBody>
      </p:sp>
      <p:sp>
        <p:nvSpPr>
          <p:cNvPr id="4915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915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1031381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AutoShape 7"/>
          <p:cNvSpPr>
            <a:spLocks noChangeArrowheads="1"/>
          </p:cNvSpPr>
          <p:nvPr/>
        </p:nvSpPr>
        <p:spPr bwMode="auto">
          <a:xfrm>
            <a:off x="685800" y="2393950"/>
            <a:ext cx="7772400" cy="109538"/>
          </a:xfrm>
          <a:custGeom>
            <a:avLst/>
            <a:gdLst>
              <a:gd name="G0" fmla="+- 618 0 0"/>
            </a:gdLst>
            <a:ahLst/>
            <a:cxnLst>
              <a:cxn ang="0">
                <a:pos x="0" y="0"/>
              </a:cxn>
              <a:cxn ang="0">
                <a:pos x="618" y="0"/>
              </a:cxn>
              <a:cxn ang="0">
                <a:pos x="618" y="1000"/>
              </a:cxn>
              <a:cxn ang="0">
                <a:pos x="0" y="1000"/>
              </a:cxn>
              <a:cxn ang="0">
                <a:pos x="0" y="0"/>
              </a:cxn>
              <a:cxn ang="0">
                <a:pos x="1000" y="0"/>
              </a:cxn>
            </a:cxnLst>
            <a:rect l="0" t="0" r="r" b="b"/>
            <a:pathLst>
              <a:path w="1000" h="1000" stroke="0">
                <a:moveTo>
                  <a:pt x="0" y="0"/>
                </a:moveTo>
                <a:lnTo>
                  <a:pt x="618" y="0"/>
                </a:lnTo>
                <a:lnTo>
                  <a:pt x="618" y="1000"/>
                </a:lnTo>
                <a:lnTo>
                  <a:pt x="0" y="1000"/>
                </a:lnTo>
                <a:close/>
              </a:path>
              <a:path w="1000" h="1000">
                <a:moveTo>
                  <a:pt x="0" y="0"/>
                </a:moveTo>
                <a:lnTo>
                  <a:pt x="1000" y="0"/>
                </a:lnTo>
              </a:path>
            </a:pathLst>
          </a:custGeom>
          <a:solidFill>
            <a:schemeClr val="accent2"/>
          </a:solidFill>
          <a:ln w="9525">
            <a:solidFill>
              <a:schemeClr val="accent2"/>
            </a:solidFill>
            <a:round/>
            <a:headEnd/>
            <a:tailEnd/>
          </a:ln>
        </p:spPr>
        <p:txBody>
          <a:bodyPr/>
          <a:lstStyle/>
          <a:p>
            <a:pPr eaLnBrk="1" hangingPunct="1">
              <a:defRPr/>
            </a:pPr>
            <a:endParaRPr lang="en-GB" sz="2400">
              <a:latin typeface="Times New Roman" pitchFamily="18" charset="0"/>
            </a:endParaRPr>
          </a:p>
        </p:txBody>
      </p:sp>
      <p:sp>
        <p:nvSpPr>
          <p:cNvPr id="28674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85800" y="990600"/>
            <a:ext cx="7772400" cy="1371600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28675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447800" y="3429000"/>
            <a:ext cx="7010400" cy="1600200"/>
          </a:xfrm>
        </p:spPr>
        <p:txBody>
          <a:bodyPr/>
          <a:lstStyle>
            <a:lvl1pPr marL="0" indent="0">
              <a:buFont typeface="Wingdings" pitchFamily="2" charset="2"/>
              <a:buNone/>
              <a:defRPr sz="2800"/>
            </a:lvl1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xfrm>
            <a:off x="685800" y="6248400"/>
            <a:ext cx="1905000" cy="457200"/>
          </a:xfrm>
        </p:spPr>
        <p:txBody>
          <a:bodyPr/>
          <a:lstStyle>
            <a:lvl1pPr>
              <a:defRPr smtClean="0"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3124200" y="6248400"/>
            <a:ext cx="2895600" cy="457200"/>
          </a:xfrm>
        </p:spPr>
        <p:txBody>
          <a:bodyPr/>
          <a:lstStyle>
            <a:lvl1pPr>
              <a:defRPr smtClean="0"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6553200" y="6248400"/>
            <a:ext cx="1905000" cy="457200"/>
          </a:xfrm>
        </p:spPr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1D0B4281-0A70-4407-81AA-FFC9F4C4A27F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6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7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8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D9C3FC3-865E-4464-BD95-C242898E3722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Rectangle 6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7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8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4561CB8-9CA1-4D58-919D-6D4FECD7D81B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66738" y="1752600"/>
            <a:ext cx="3924300" cy="42672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3438" y="1752600"/>
            <a:ext cx="3924300" cy="42672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Rectangle 6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7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8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B60B19C-6CC5-4236-9CD0-5D761FC4A65E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Rectangle 6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Rectangle 7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Rectangle 8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CA612E1-9AE0-4D62-B016-FFAE27C5EF39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Rectangle 6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7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8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8457FD8-709F-43D9-B188-AA1AE3587A2E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6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Rectangle 7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8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DCA0E89-7EC5-4CC8-B98C-28C99C8204EF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6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7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8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4C4C5B7-FE10-44BD-9E9E-F7B130C4F21B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6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7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8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37EEA21-6A35-476A-B599-AB130B1CCBC2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6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7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8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48D093E-4B84-4916-B11D-267A38BAF7BB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73838" y="304800"/>
            <a:ext cx="2001837" cy="57150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66738" y="304800"/>
            <a:ext cx="5854700" cy="57150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6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7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8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292C2E0-5F5F-4209-87A0-BD35DC158E8C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 preserve="1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4675" y="304800"/>
            <a:ext cx="8001000" cy="1216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566738" y="1752600"/>
            <a:ext cx="3924300" cy="4267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3438" y="1752600"/>
            <a:ext cx="3924300" cy="4267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Rectangle 6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7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8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0EF7A11-DC9D-4488-8716-840EB0B42D42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574675" y="304800"/>
            <a:ext cx="8001000" cy="1216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14339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566738" y="1752600"/>
            <a:ext cx="8001000" cy="426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27652" name="AutoShape 4"/>
          <p:cNvSpPr>
            <a:spLocks noChangeArrowheads="1"/>
          </p:cNvSpPr>
          <p:nvPr/>
        </p:nvSpPr>
        <p:spPr bwMode="auto">
          <a:xfrm>
            <a:off x="609600" y="1566863"/>
            <a:ext cx="7958138" cy="109537"/>
          </a:xfrm>
          <a:custGeom>
            <a:avLst/>
            <a:gdLst>
              <a:gd name="G0" fmla="+- 585 0 0"/>
            </a:gdLst>
            <a:ahLst/>
            <a:cxnLst>
              <a:cxn ang="0">
                <a:pos x="0" y="0"/>
              </a:cxn>
              <a:cxn ang="0">
                <a:pos x="585" y="0"/>
              </a:cxn>
              <a:cxn ang="0">
                <a:pos x="585" y="1000"/>
              </a:cxn>
              <a:cxn ang="0">
                <a:pos x="0" y="1000"/>
              </a:cxn>
              <a:cxn ang="0">
                <a:pos x="0" y="0"/>
              </a:cxn>
              <a:cxn ang="0">
                <a:pos x="1000" y="0"/>
              </a:cxn>
            </a:cxnLst>
            <a:rect l="0" t="0" r="r" b="b"/>
            <a:pathLst>
              <a:path w="1000" h="1000" stroke="0">
                <a:moveTo>
                  <a:pt x="0" y="0"/>
                </a:moveTo>
                <a:lnTo>
                  <a:pt x="585" y="0"/>
                </a:lnTo>
                <a:lnTo>
                  <a:pt x="585" y="1000"/>
                </a:lnTo>
                <a:lnTo>
                  <a:pt x="0" y="1000"/>
                </a:lnTo>
                <a:close/>
              </a:path>
              <a:path w="1000" h="1000">
                <a:moveTo>
                  <a:pt x="0" y="0"/>
                </a:moveTo>
                <a:lnTo>
                  <a:pt x="1000" y="0"/>
                </a:lnTo>
              </a:path>
            </a:pathLst>
          </a:custGeom>
          <a:solidFill>
            <a:schemeClr val="accent2"/>
          </a:solidFill>
          <a:ln w="9525">
            <a:solidFill>
              <a:schemeClr val="accent2"/>
            </a:solidFill>
            <a:round/>
            <a:headEnd/>
            <a:tailEnd/>
          </a:ln>
        </p:spPr>
        <p:txBody>
          <a:bodyPr/>
          <a:lstStyle/>
          <a:p>
            <a:pPr eaLnBrk="1" hangingPunct="1">
              <a:defRPr/>
            </a:pPr>
            <a:endParaRPr lang="en-GB" sz="2400">
              <a:latin typeface="Times New Roman" pitchFamily="18" charset="0"/>
            </a:endParaRPr>
          </a:p>
        </p:txBody>
      </p:sp>
      <p:sp>
        <p:nvSpPr>
          <p:cNvPr id="27653" name="Line 5"/>
          <p:cNvSpPr>
            <a:spLocks noChangeShapeType="1"/>
          </p:cNvSpPr>
          <p:nvPr/>
        </p:nvSpPr>
        <p:spPr bwMode="auto">
          <a:xfrm flipV="1">
            <a:off x="609600" y="6172200"/>
            <a:ext cx="7924800" cy="0"/>
          </a:xfrm>
          <a:prstGeom prst="line">
            <a:avLst/>
          </a:prstGeom>
          <a:noFill/>
          <a:ln w="3175">
            <a:solidFill>
              <a:schemeClr val="accent2"/>
            </a:solidFill>
            <a:round/>
            <a:headEnd/>
            <a:tailEnd/>
          </a:ln>
          <a:effectLst/>
        </p:spPr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27654" name="Rectangle 6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09600" y="6245225"/>
            <a:ext cx="19812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 smtClean="0"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27655" name="Rectangle 7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 eaLnBrk="1" hangingPunct="1">
              <a:defRPr sz="1200" smtClean="0"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27656" name="Rectangle 8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19812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 smtClean="0"/>
            </a:lvl1pPr>
          </a:lstStyle>
          <a:p>
            <a:pPr>
              <a:defRPr/>
            </a:pPr>
            <a:fld id="{CB95971F-608C-4F55-B16D-D30F7CC018CF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  <p:sldLayoutId id="2147483685" r:id="rId2"/>
    <p:sldLayoutId id="2147483686" r:id="rId3"/>
    <p:sldLayoutId id="2147483687" r:id="rId4"/>
    <p:sldLayoutId id="2147483688" r:id="rId5"/>
    <p:sldLayoutId id="2147483689" r:id="rId6"/>
    <p:sldLayoutId id="2147483690" r:id="rId7"/>
    <p:sldLayoutId id="2147483691" r:id="rId8"/>
    <p:sldLayoutId id="2147483692" r:id="rId9"/>
    <p:sldLayoutId id="2147483693" r:id="rId10"/>
    <p:sldLayoutId id="2147483694" r:id="rId11"/>
    <p:sldLayoutId id="2147483695" r:id="rId12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3800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3800">
          <a:solidFill>
            <a:schemeClr val="tx2"/>
          </a:solidFill>
          <a:latin typeface="Verdana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3800">
          <a:solidFill>
            <a:schemeClr val="tx2"/>
          </a:solidFill>
          <a:latin typeface="Verdana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3800">
          <a:solidFill>
            <a:schemeClr val="tx2"/>
          </a:solidFill>
          <a:latin typeface="Verdana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3800">
          <a:solidFill>
            <a:schemeClr val="tx2"/>
          </a:solidFill>
          <a:latin typeface="Verdana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3800">
          <a:solidFill>
            <a:schemeClr val="tx2"/>
          </a:solidFill>
          <a:latin typeface="Verdana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3800">
          <a:solidFill>
            <a:schemeClr val="tx2"/>
          </a:solidFill>
          <a:latin typeface="Verdana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3800">
          <a:solidFill>
            <a:schemeClr val="tx2"/>
          </a:solidFill>
          <a:latin typeface="Verdana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3800">
          <a:solidFill>
            <a:schemeClr val="tx2"/>
          </a:solidFill>
          <a:latin typeface="Verdana" pitchFamily="34" charset="0"/>
        </a:defRPr>
      </a:lvl9pPr>
    </p:titleStyle>
    <p:bodyStyle>
      <a:lvl1pPr marL="469900" indent="-46990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Font typeface="Wingdings" pitchFamily="2" charset="2"/>
        <a:buChar char="o"/>
        <a:defRPr sz="3000">
          <a:solidFill>
            <a:schemeClr val="tx1"/>
          </a:solidFill>
          <a:latin typeface="+mn-lt"/>
          <a:ea typeface="+mn-ea"/>
          <a:cs typeface="+mn-cs"/>
        </a:defRPr>
      </a:lvl1pPr>
      <a:lvl2pPr marL="908050" indent="-436563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Font typeface="Wingdings" pitchFamily="2" charset="2"/>
        <a:buChar char="n"/>
        <a:defRPr sz="2600">
          <a:solidFill>
            <a:schemeClr val="tx1"/>
          </a:solidFill>
          <a:latin typeface="+mn-lt"/>
        </a:defRPr>
      </a:lvl2pPr>
      <a:lvl3pPr marL="1304925" indent="-395288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Font typeface="Wingdings" pitchFamily="2" charset="2"/>
        <a:buChar char="o"/>
        <a:defRPr sz="2300">
          <a:solidFill>
            <a:schemeClr val="tx1"/>
          </a:solidFill>
          <a:latin typeface="+mn-lt"/>
        </a:defRPr>
      </a:lvl3pPr>
      <a:lvl4pPr marL="1693863" indent="-38735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Font typeface="Wingdings" pitchFamily="2" charset="2"/>
        <a:buChar char="n"/>
        <a:defRPr sz="2000">
          <a:solidFill>
            <a:schemeClr val="tx1"/>
          </a:solidFill>
          <a:latin typeface="+mn-lt"/>
        </a:defRPr>
      </a:lvl4pPr>
      <a:lvl5pPr marL="2093913" indent="-398463" algn="l" rtl="0" eaLnBrk="0" fontAlgn="base" hangingPunct="0">
        <a:spcBef>
          <a:spcPct val="25000"/>
        </a:spcBef>
        <a:spcAft>
          <a:spcPct val="0"/>
        </a:spcAft>
        <a:buClr>
          <a:schemeClr val="accent2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5pPr>
      <a:lvl6pPr marL="2551113" indent="-398463" algn="l" rtl="0" fontAlgn="base">
        <a:spcBef>
          <a:spcPct val="25000"/>
        </a:spcBef>
        <a:spcAft>
          <a:spcPct val="0"/>
        </a:spcAft>
        <a:buClr>
          <a:schemeClr val="accent2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6pPr>
      <a:lvl7pPr marL="3008313" indent="-398463" algn="l" rtl="0" fontAlgn="base">
        <a:spcBef>
          <a:spcPct val="25000"/>
        </a:spcBef>
        <a:spcAft>
          <a:spcPct val="0"/>
        </a:spcAft>
        <a:buClr>
          <a:schemeClr val="accent2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7pPr>
      <a:lvl8pPr marL="3465513" indent="-398463" algn="l" rtl="0" fontAlgn="base">
        <a:spcBef>
          <a:spcPct val="25000"/>
        </a:spcBef>
        <a:spcAft>
          <a:spcPct val="0"/>
        </a:spcAft>
        <a:buClr>
          <a:schemeClr val="accent2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8pPr>
      <a:lvl9pPr marL="3922713" indent="-398463" algn="l" rtl="0" fontAlgn="base">
        <a:spcBef>
          <a:spcPct val="25000"/>
        </a:spcBef>
        <a:spcAft>
          <a:spcPct val="0"/>
        </a:spcAft>
        <a:buClr>
          <a:schemeClr val="accent2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4.xml"/><Relationship Id="rId2" Type="http://schemas.openxmlformats.org/officeDocument/2006/relationships/slideLayout" Target="../slideLayouts/slideLayout12.xml"/><Relationship Id="rId1" Type="http://schemas.openxmlformats.org/officeDocument/2006/relationships/vmlDrawing" Target="../drawings/vmlDrawing1.vml"/><Relationship Id="rId5" Type="http://schemas.openxmlformats.org/officeDocument/2006/relationships/image" Target="../media/image3.emf"/><Relationship Id="rId4" Type="http://schemas.openxmlformats.org/officeDocument/2006/relationships/oleObject" Target="../embeddings/oleObject1.bin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5.xml"/><Relationship Id="rId2" Type="http://schemas.openxmlformats.org/officeDocument/2006/relationships/slideLayout" Target="../slideLayouts/slideLayout12.xml"/><Relationship Id="rId1" Type="http://schemas.openxmlformats.org/officeDocument/2006/relationships/vmlDrawing" Target="../drawings/vmlDrawing2.vml"/><Relationship Id="rId5" Type="http://schemas.openxmlformats.org/officeDocument/2006/relationships/image" Target="../media/image4.emf"/><Relationship Id="rId4" Type="http://schemas.openxmlformats.org/officeDocument/2006/relationships/oleObject" Target="../embeddings/oleObject2.bin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8.xml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3.vml"/><Relationship Id="rId5" Type="http://schemas.openxmlformats.org/officeDocument/2006/relationships/image" Target="../media/image5.emf"/><Relationship Id="rId4" Type="http://schemas.openxmlformats.org/officeDocument/2006/relationships/oleObject" Target="../embeddings/oleObject3.bin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1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0.xml"/><Relationship Id="rId2" Type="http://schemas.openxmlformats.org/officeDocument/2006/relationships/slideLayout" Target="../slideLayouts/slideLayout12.xml"/><Relationship Id="rId1" Type="http://schemas.openxmlformats.org/officeDocument/2006/relationships/vmlDrawing" Target="../drawings/vmlDrawing4.vml"/><Relationship Id="rId5" Type="http://schemas.openxmlformats.org/officeDocument/2006/relationships/image" Target="../media/image6.emf"/><Relationship Id="rId4" Type="http://schemas.openxmlformats.org/officeDocument/2006/relationships/oleObject" Target="../embeddings/oleObject4.bin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1.xml"/><Relationship Id="rId2" Type="http://schemas.openxmlformats.org/officeDocument/2006/relationships/slideLayout" Target="../slideLayouts/slideLayout12.xml"/><Relationship Id="rId1" Type="http://schemas.openxmlformats.org/officeDocument/2006/relationships/vmlDrawing" Target="../drawings/vmlDrawing5.vml"/><Relationship Id="rId5" Type="http://schemas.openxmlformats.org/officeDocument/2006/relationships/image" Target="../media/image7.emf"/><Relationship Id="rId4" Type="http://schemas.openxmlformats.org/officeDocument/2006/relationships/oleObject" Target="../embeddings/oleObject5.bin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2.xml"/><Relationship Id="rId2" Type="http://schemas.openxmlformats.org/officeDocument/2006/relationships/slideLayout" Target="../slideLayouts/slideLayout12.xml"/><Relationship Id="rId1" Type="http://schemas.openxmlformats.org/officeDocument/2006/relationships/vmlDrawing" Target="../drawings/vmlDrawing6.vml"/><Relationship Id="rId5" Type="http://schemas.openxmlformats.org/officeDocument/2006/relationships/image" Target="../media/image8.emf"/><Relationship Id="rId4" Type="http://schemas.openxmlformats.org/officeDocument/2006/relationships/oleObject" Target="../embeddings/oleObject6.bin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pPr eaLnBrk="1" hangingPunct="1"/>
            <a:r>
              <a:rPr lang="en-US" sz="3200" dirty="0"/>
              <a:t>School of Engineering</a:t>
            </a:r>
          </a:p>
        </p:txBody>
      </p:sp>
      <p:sp>
        <p:nvSpPr>
          <p:cNvPr id="16387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447800" y="3429000"/>
            <a:ext cx="7010400" cy="2592388"/>
          </a:xfrm>
        </p:spPr>
        <p:txBody>
          <a:bodyPr/>
          <a:lstStyle/>
          <a:p>
            <a:pPr eaLnBrk="1" hangingPunct="1"/>
            <a:endParaRPr lang="en-US" dirty="0"/>
          </a:p>
          <a:p>
            <a:pPr eaLnBrk="1" hangingPunct="1"/>
            <a:r>
              <a:rPr lang="en-GB" dirty="0"/>
              <a:t>Trading, profit and lost accounts</a:t>
            </a:r>
          </a:p>
          <a:p>
            <a:pPr eaLnBrk="1" hangingPunct="1"/>
            <a:r>
              <a:rPr lang="en-GB" dirty="0"/>
              <a:t>Balance sheets</a:t>
            </a:r>
            <a:endParaRPr lang="en-US" dirty="0"/>
          </a:p>
          <a:p>
            <a:pPr eaLnBrk="1" hangingPunct="1"/>
            <a:endParaRPr lang="en-US" dirty="0"/>
          </a:p>
          <a:p>
            <a:pPr eaLnBrk="1" hangingPunct="1"/>
            <a:r>
              <a:rPr lang="en-US" sz="1400" dirty="0"/>
              <a:t>  </a:t>
            </a:r>
          </a:p>
          <a:p>
            <a:pPr eaLnBrk="1" hangingPunct="1"/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z="3400"/>
              <a:t>Costs</a:t>
            </a:r>
            <a:br>
              <a:rPr lang="en-GB" sz="3400"/>
            </a:br>
            <a:r>
              <a:rPr lang="en-GB" sz="3400"/>
              <a:t>Cost classification</a:t>
            </a:r>
          </a:p>
        </p:txBody>
      </p:sp>
      <p:sp>
        <p:nvSpPr>
          <p:cNvPr id="25088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66738" y="1752600"/>
            <a:ext cx="8001000" cy="2913063"/>
          </a:xfrm>
        </p:spPr>
        <p:txBody>
          <a:bodyPr/>
          <a:lstStyle/>
          <a:p>
            <a:pPr eaLnBrk="1" hangingPunct="1">
              <a:lnSpc>
                <a:spcPct val="80000"/>
              </a:lnSpc>
            </a:pPr>
            <a:r>
              <a:rPr lang="en-GB" sz="2400"/>
              <a:t>Fixed Assets</a:t>
            </a:r>
          </a:p>
          <a:p>
            <a:pPr lvl="1" eaLnBrk="1" hangingPunct="1">
              <a:lnSpc>
                <a:spcPct val="80000"/>
              </a:lnSpc>
            </a:pPr>
            <a:r>
              <a:rPr lang="en-GB" sz="2000"/>
              <a:t>Premises which the business owns</a:t>
            </a:r>
          </a:p>
          <a:p>
            <a:pPr lvl="1" eaLnBrk="1" hangingPunct="1">
              <a:lnSpc>
                <a:spcPct val="80000"/>
              </a:lnSpc>
            </a:pPr>
            <a:r>
              <a:rPr lang="en-GB" sz="2000"/>
              <a:t>Plant and machinery</a:t>
            </a:r>
          </a:p>
          <a:p>
            <a:pPr lvl="1" eaLnBrk="1" hangingPunct="1">
              <a:lnSpc>
                <a:spcPct val="80000"/>
              </a:lnSpc>
            </a:pPr>
            <a:r>
              <a:rPr lang="en-GB" sz="2000"/>
              <a:t>Furniture and equipment</a:t>
            </a:r>
          </a:p>
          <a:p>
            <a:pPr lvl="1" eaLnBrk="1" hangingPunct="1">
              <a:lnSpc>
                <a:spcPct val="80000"/>
              </a:lnSpc>
            </a:pPr>
            <a:r>
              <a:rPr lang="en-GB" sz="2000"/>
              <a:t>Motor vehicles</a:t>
            </a:r>
          </a:p>
          <a:p>
            <a:pPr eaLnBrk="1" hangingPunct="1">
              <a:lnSpc>
                <a:spcPct val="80000"/>
              </a:lnSpc>
            </a:pPr>
            <a:r>
              <a:rPr lang="en-GB" sz="2400"/>
              <a:t>Current Assets</a:t>
            </a:r>
          </a:p>
          <a:p>
            <a:pPr lvl="1" eaLnBrk="1" hangingPunct="1">
              <a:lnSpc>
                <a:spcPct val="80000"/>
              </a:lnSpc>
            </a:pPr>
            <a:r>
              <a:rPr lang="en-GB" sz="2000"/>
              <a:t>Stocks or raw materials</a:t>
            </a:r>
          </a:p>
          <a:p>
            <a:pPr lvl="1" eaLnBrk="1" hangingPunct="1">
              <a:lnSpc>
                <a:spcPct val="80000"/>
              </a:lnSpc>
            </a:pPr>
            <a:r>
              <a:rPr lang="en-GB" sz="2000"/>
              <a:t>Stocks of finished goods</a:t>
            </a:r>
          </a:p>
          <a:p>
            <a:pPr lvl="1" eaLnBrk="1" hangingPunct="1">
              <a:lnSpc>
                <a:spcPct val="80000"/>
              </a:lnSpc>
            </a:pPr>
            <a:r>
              <a:rPr lang="en-GB" sz="2000"/>
              <a:t>Stocks of work in progress</a:t>
            </a:r>
          </a:p>
          <a:p>
            <a:pPr lvl="1" eaLnBrk="1" hangingPunct="1">
              <a:lnSpc>
                <a:spcPct val="80000"/>
              </a:lnSpc>
            </a:pPr>
            <a:r>
              <a:rPr lang="en-GB" sz="2000"/>
              <a:t>Debtors – people owing money for goods supplied</a:t>
            </a:r>
          </a:p>
          <a:p>
            <a:pPr lvl="1" eaLnBrk="1" hangingPunct="1">
              <a:lnSpc>
                <a:spcPct val="80000"/>
              </a:lnSpc>
            </a:pPr>
            <a:r>
              <a:rPr lang="en-GB" sz="2000"/>
              <a:t>Bank balance</a:t>
            </a:r>
          </a:p>
          <a:p>
            <a:pPr lvl="1" eaLnBrk="1" hangingPunct="1">
              <a:lnSpc>
                <a:spcPct val="80000"/>
              </a:lnSpc>
            </a:pPr>
            <a:r>
              <a:rPr lang="en-GB" sz="2000"/>
              <a:t>Cash balance</a:t>
            </a:r>
          </a:p>
          <a:p>
            <a:pPr lvl="1" eaLnBrk="1" hangingPunct="1">
              <a:lnSpc>
                <a:spcPct val="80000"/>
              </a:lnSpc>
              <a:buFont typeface="Wingdings" pitchFamily="2" charset="2"/>
              <a:buNone/>
            </a:pPr>
            <a:endParaRPr lang="en-GB" sz="2000" b="1"/>
          </a:p>
          <a:p>
            <a:pPr lvl="1" eaLnBrk="1" hangingPunct="1">
              <a:lnSpc>
                <a:spcPct val="80000"/>
              </a:lnSpc>
            </a:pPr>
            <a:endParaRPr lang="en-GB" sz="2000"/>
          </a:p>
          <a:p>
            <a:pPr lvl="1" eaLnBrk="1" hangingPunct="1">
              <a:lnSpc>
                <a:spcPct val="80000"/>
              </a:lnSpc>
            </a:pPr>
            <a:endParaRPr lang="en-GB" sz="240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5088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5088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5088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5088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5088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5088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5088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5088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5088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5088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5088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5088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0883" grpId="0" build="p" autoUpdateAnimBg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z="3400"/>
              <a:t>Costs</a:t>
            </a:r>
            <a:br>
              <a:rPr lang="en-GB" sz="3400"/>
            </a:br>
            <a:r>
              <a:rPr lang="en-GB" sz="3400"/>
              <a:t>Capital and revenue expenditure</a:t>
            </a:r>
          </a:p>
        </p:txBody>
      </p:sp>
      <p:sp>
        <p:nvSpPr>
          <p:cNvPr id="25293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66738" y="1752600"/>
            <a:ext cx="8001000" cy="2913063"/>
          </a:xfrm>
        </p:spPr>
        <p:txBody>
          <a:bodyPr/>
          <a:lstStyle/>
          <a:p>
            <a:pPr eaLnBrk="1" hangingPunct="1">
              <a:lnSpc>
                <a:spcPct val="80000"/>
              </a:lnSpc>
            </a:pPr>
            <a:r>
              <a:rPr lang="en-GB" sz="2400"/>
              <a:t>Current Assets and be converted into other currents assets</a:t>
            </a:r>
          </a:p>
          <a:p>
            <a:pPr lvl="1" eaLnBrk="1" hangingPunct="1">
              <a:lnSpc>
                <a:spcPct val="80000"/>
              </a:lnSpc>
            </a:pPr>
            <a:r>
              <a:rPr lang="en-GB" sz="2000"/>
              <a:t>Eg cash used to buy stock, payment from debtors</a:t>
            </a:r>
          </a:p>
          <a:p>
            <a:pPr eaLnBrk="1" hangingPunct="1">
              <a:lnSpc>
                <a:spcPct val="80000"/>
              </a:lnSpc>
            </a:pPr>
            <a:r>
              <a:rPr lang="en-GB" sz="2400"/>
              <a:t>Current assets can be used to create fixed assets (capital expenditure)</a:t>
            </a:r>
          </a:p>
          <a:p>
            <a:pPr lvl="1" eaLnBrk="1" hangingPunct="1">
              <a:lnSpc>
                <a:spcPct val="80000"/>
              </a:lnSpc>
            </a:pPr>
            <a:r>
              <a:rPr lang="en-GB" sz="2000"/>
              <a:t>Eg purchase of plant equipment</a:t>
            </a:r>
          </a:p>
          <a:p>
            <a:pPr eaLnBrk="1" hangingPunct="1">
              <a:lnSpc>
                <a:spcPct val="80000"/>
              </a:lnSpc>
            </a:pPr>
            <a:r>
              <a:rPr lang="en-GB" sz="2400"/>
              <a:t>Other expenditure is </a:t>
            </a:r>
            <a:r>
              <a:rPr lang="en-GB" sz="2400" b="1"/>
              <a:t>revenue expenditure</a:t>
            </a:r>
          </a:p>
          <a:p>
            <a:pPr lvl="1" eaLnBrk="1" hangingPunct="1">
              <a:lnSpc>
                <a:spcPct val="80000"/>
              </a:lnSpc>
            </a:pPr>
            <a:r>
              <a:rPr lang="en-GB" sz="2000"/>
              <a:t>Stocks of raw materials to finished goods</a:t>
            </a:r>
          </a:p>
          <a:p>
            <a:pPr lvl="1" eaLnBrk="1" hangingPunct="1">
              <a:lnSpc>
                <a:spcPct val="80000"/>
              </a:lnSpc>
            </a:pPr>
            <a:r>
              <a:rPr lang="en-GB" sz="2000"/>
              <a:t>Electricity and heating</a:t>
            </a:r>
          </a:p>
          <a:p>
            <a:pPr lvl="1" eaLnBrk="1" hangingPunct="1">
              <a:lnSpc>
                <a:spcPct val="80000"/>
              </a:lnSpc>
            </a:pPr>
            <a:r>
              <a:rPr lang="en-GB" sz="2000"/>
              <a:t>Sub contract outwork</a:t>
            </a:r>
          </a:p>
          <a:p>
            <a:pPr lvl="1" eaLnBrk="1" hangingPunct="1">
              <a:lnSpc>
                <a:spcPct val="80000"/>
              </a:lnSpc>
            </a:pPr>
            <a:r>
              <a:rPr lang="en-GB" sz="2000"/>
              <a:t>Vehicle running expenses</a:t>
            </a:r>
          </a:p>
          <a:p>
            <a:pPr lvl="1" eaLnBrk="1" hangingPunct="1">
              <a:lnSpc>
                <a:spcPct val="80000"/>
              </a:lnSpc>
            </a:pPr>
            <a:r>
              <a:rPr lang="en-GB" sz="2000"/>
              <a:t>Building maintenance</a:t>
            </a:r>
          </a:p>
          <a:p>
            <a:pPr lvl="1" eaLnBrk="1" hangingPunct="1">
              <a:lnSpc>
                <a:spcPct val="80000"/>
              </a:lnSpc>
            </a:pPr>
            <a:r>
              <a:rPr lang="en-GB" sz="2000"/>
              <a:t>Depreciation of capital assets</a:t>
            </a:r>
          </a:p>
          <a:p>
            <a:pPr lvl="1" eaLnBrk="1" hangingPunct="1">
              <a:lnSpc>
                <a:spcPct val="80000"/>
              </a:lnSpc>
              <a:buFont typeface="Wingdings" pitchFamily="2" charset="2"/>
              <a:buNone/>
            </a:pPr>
            <a:endParaRPr lang="en-GB" sz="2000" b="1"/>
          </a:p>
          <a:p>
            <a:pPr lvl="1" eaLnBrk="1" hangingPunct="1">
              <a:lnSpc>
                <a:spcPct val="80000"/>
              </a:lnSpc>
            </a:pPr>
            <a:endParaRPr lang="en-GB" sz="2000"/>
          </a:p>
          <a:p>
            <a:pPr lvl="1" eaLnBrk="1" hangingPunct="1">
              <a:lnSpc>
                <a:spcPct val="80000"/>
              </a:lnSpc>
            </a:pPr>
            <a:endParaRPr lang="en-GB" sz="240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529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5293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5293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5293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5293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5293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5293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5293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5293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52931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52931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2931" grpId="0" build="p" autoUpdateAnimBg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z="3400"/>
              <a:t>Costs</a:t>
            </a:r>
            <a:br>
              <a:rPr lang="en-GB" sz="3400"/>
            </a:br>
            <a:r>
              <a:rPr lang="en-GB" sz="3400"/>
              <a:t>Cost classification</a:t>
            </a:r>
          </a:p>
        </p:txBody>
      </p:sp>
      <p:sp>
        <p:nvSpPr>
          <p:cNvPr id="25497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66738" y="1752600"/>
            <a:ext cx="8001000" cy="2913063"/>
          </a:xfrm>
        </p:spPr>
        <p:txBody>
          <a:bodyPr/>
          <a:lstStyle/>
          <a:p>
            <a:pPr eaLnBrk="1" hangingPunct="1">
              <a:lnSpc>
                <a:spcPct val="80000"/>
              </a:lnSpc>
            </a:pPr>
            <a:r>
              <a:rPr lang="en-GB" sz="2400"/>
              <a:t>Revenue expenditure items are cost items</a:t>
            </a:r>
          </a:p>
          <a:p>
            <a:pPr eaLnBrk="1" hangingPunct="1">
              <a:lnSpc>
                <a:spcPct val="80000"/>
              </a:lnSpc>
            </a:pPr>
            <a:r>
              <a:rPr lang="en-GB" sz="2400"/>
              <a:t>Some costs are incurred as the product is manufactured</a:t>
            </a:r>
          </a:p>
          <a:p>
            <a:pPr lvl="1" eaLnBrk="1" hangingPunct="1">
              <a:lnSpc>
                <a:spcPct val="80000"/>
              </a:lnSpc>
            </a:pPr>
            <a:r>
              <a:rPr lang="en-GB" sz="2000"/>
              <a:t>Raw material processing into product</a:t>
            </a:r>
          </a:p>
          <a:p>
            <a:pPr eaLnBrk="1" hangingPunct="1">
              <a:lnSpc>
                <a:spcPct val="80000"/>
              </a:lnSpc>
            </a:pPr>
            <a:r>
              <a:rPr lang="en-GB" sz="2400"/>
              <a:t>Other costs are charged when incurred</a:t>
            </a:r>
          </a:p>
          <a:p>
            <a:pPr lvl="1" eaLnBrk="1" hangingPunct="1">
              <a:lnSpc>
                <a:spcPct val="80000"/>
              </a:lnSpc>
            </a:pPr>
            <a:r>
              <a:rPr lang="en-GB" sz="2000"/>
              <a:t>Wages, insurance, power, depreciation etc </a:t>
            </a:r>
          </a:p>
          <a:p>
            <a:pPr lvl="1" eaLnBrk="1" hangingPunct="1">
              <a:lnSpc>
                <a:spcPct val="80000"/>
              </a:lnSpc>
            </a:pPr>
            <a:endParaRPr lang="en-GB" sz="2000"/>
          </a:p>
          <a:p>
            <a:pPr eaLnBrk="1" hangingPunct="1">
              <a:lnSpc>
                <a:spcPct val="80000"/>
              </a:lnSpc>
            </a:pPr>
            <a:r>
              <a:rPr lang="en-GB" sz="2400" b="1"/>
              <a:t>Direct costs</a:t>
            </a:r>
            <a:r>
              <a:rPr lang="en-GB" sz="2400"/>
              <a:t> can be readily attributed as incurred during the production of product</a:t>
            </a:r>
          </a:p>
          <a:p>
            <a:pPr eaLnBrk="1" hangingPunct="1">
              <a:lnSpc>
                <a:spcPct val="80000"/>
              </a:lnSpc>
            </a:pPr>
            <a:r>
              <a:rPr lang="en-GB" sz="2400" b="1"/>
              <a:t>Indirect costs</a:t>
            </a:r>
            <a:r>
              <a:rPr lang="en-GB" sz="2400"/>
              <a:t> or </a:t>
            </a:r>
            <a:r>
              <a:rPr lang="en-GB" sz="2400" b="1"/>
              <a:t>overheads</a:t>
            </a:r>
            <a:r>
              <a:rPr lang="en-GB" sz="2400"/>
              <a:t> are incurred to enable the business to operate</a:t>
            </a:r>
          </a:p>
          <a:p>
            <a:pPr lvl="1" eaLnBrk="1" hangingPunct="1">
              <a:lnSpc>
                <a:spcPct val="80000"/>
              </a:lnSpc>
              <a:buFont typeface="Wingdings" pitchFamily="2" charset="2"/>
              <a:buNone/>
            </a:pPr>
            <a:endParaRPr lang="en-GB" sz="2000" b="1"/>
          </a:p>
          <a:p>
            <a:pPr lvl="1" eaLnBrk="1" hangingPunct="1">
              <a:lnSpc>
                <a:spcPct val="80000"/>
              </a:lnSpc>
            </a:pPr>
            <a:endParaRPr lang="en-GB" sz="2000"/>
          </a:p>
          <a:p>
            <a:pPr lvl="1" eaLnBrk="1" hangingPunct="1">
              <a:lnSpc>
                <a:spcPct val="80000"/>
              </a:lnSpc>
            </a:pPr>
            <a:endParaRPr lang="en-GB" sz="240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549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5497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5497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5497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5497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5497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5497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4979" grpId="0" build="p" autoUpdateAnimBg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Motorcycle fuel tank</a:t>
            </a:r>
            <a:endParaRPr lang="en-US" dirty="0"/>
          </a:p>
        </p:txBody>
      </p:sp>
      <p:pic>
        <p:nvPicPr>
          <p:cNvPr id="56322" name="Picture 2" descr="http://www.knucklebusterinc.com/features/wp-content/2008/05/DSCN3840-1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85918" y="1785926"/>
            <a:ext cx="5715000" cy="428625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Lotus Elise Lower Wishbone</a:t>
            </a:r>
            <a:endParaRPr lang="en-US" dirty="0"/>
          </a:p>
        </p:txBody>
      </p:sp>
      <p:pic>
        <p:nvPicPr>
          <p:cNvPr id="58370" name="Picture 2" descr="http://www.google.co.uk/url?source=imglanding&amp;ct=img&amp;q=http://www.elise-shop.com/images/large/A117C0034J-LOW_LRG.jpg&amp;sa=X&amp;ei=6RY5T66qEMed-QaN4JmZAg&amp;ved=0CAwQ8wc&amp;usg=AFQjCNEQqHkj2lHZGjZtnmmdZucP8RHSUA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619672" y="1988840"/>
            <a:ext cx="5256584" cy="3942438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z="3400"/>
              <a:t>Costs</a:t>
            </a:r>
            <a:br>
              <a:rPr lang="en-GB" sz="3400"/>
            </a:br>
            <a:r>
              <a:rPr lang="en-GB" sz="3400"/>
              <a:t>Cost behaviour</a:t>
            </a:r>
          </a:p>
        </p:txBody>
      </p:sp>
      <p:sp>
        <p:nvSpPr>
          <p:cNvPr id="2611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66738" y="1752600"/>
            <a:ext cx="8001000" cy="1676400"/>
          </a:xfrm>
        </p:spPr>
        <p:txBody>
          <a:bodyPr/>
          <a:lstStyle/>
          <a:p>
            <a:pPr eaLnBrk="1" hangingPunct="1">
              <a:lnSpc>
                <a:spcPct val="80000"/>
              </a:lnSpc>
            </a:pPr>
            <a:r>
              <a:rPr lang="en-GB" sz="2400"/>
              <a:t>Fixed costs</a:t>
            </a:r>
          </a:p>
          <a:p>
            <a:pPr lvl="1" eaLnBrk="1" hangingPunct="1">
              <a:lnSpc>
                <a:spcPct val="80000"/>
              </a:lnSpc>
            </a:pPr>
            <a:r>
              <a:rPr lang="en-GB" sz="2000"/>
              <a:t>Do not vary in proportion to volume of production or sales. They remain constant</a:t>
            </a:r>
          </a:p>
          <a:p>
            <a:pPr lvl="1" eaLnBrk="1" hangingPunct="1">
              <a:lnSpc>
                <a:spcPct val="80000"/>
              </a:lnSpc>
            </a:pPr>
            <a:r>
              <a:rPr lang="en-GB" sz="2000"/>
              <a:t>Rent, rates, insurance, heating, wages etc</a:t>
            </a:r>
          </a:p>
          <a:p>
            <a:pPr lvl="1" eaLnBrk="1" hangingPunct="1">
              <a:lnSpc>
                <a:spcPct val="80000"/>
              </a:lnSpc>
              <a:buFont typeface="Wingdings" pitchFamily="2" charset="2"/>
              <a:buNone/>
            </a:pPr>
            <a:r>
              <a:rPr lang="en-GB" sz="2000"/>
              <a:t> </a:t>
            </a:r>
          </a:p>
          <a:p>
            <a:pPr eaLnBrk="1" hangingPunct="1">
              <a:lnSpc>
                <a:spcPct val="80000"/>
              </a:lnSpc>
            </a:pPr>
            <a:endParaRPr lang="en-GB" sz="2400"/>
          </a:p>
          <a:p>
            <a:pPr lvl="1" eaLnBrk="1" hangingPunct="1">
              <a:lnSpc>
                <a:spcPct val="80000"/>
              </a:lnSpc>
              <a:buFont typeface="Wingdings" pitchFamily="2" charset="2"/>
              <a:buNone/>
            </a:pPr>
            <a:endParaRPr lang="en-GB" sz="2000" b="1"/>
          </a:p>
          <a:p>
            <a:pPr lvl="1" eaLnBrk="1" hangingPunct="1">
              <a:lnSpc>
                <a:spcPct val="80000"/>
              </a:lnSpc>
            </a:pPr>
            <a:endParaRPr lang="en-GB" sz="2000"/>
          </a:p>
          <a:p>
            <a:pPr lvl="1" eaLnBrk="1" hangingPunct="1">
              <a:lnSpc>
                <a:spcPct val="80000"/>
              </a:lnSpc>
            </a:pPr>
            <a:endParaRPr lang="en-GB" sz="2400"/>
          </a:p>
        </p:txBody>
      </p:sp>
      <p:grpSp>
        <p:nvGrpSpPr>
          <p:cNvPr id="2" name="Group 11"/>
          <p:cNvGrpSpPr>
            <a:grpSpLocks/>
          </p:cNvGrpSpPr>
          <p:nvPr/>
        </p:nvGrpSpPr>
        <p:grpSpPr bwMode="auto">
          <a:xfrm>
            <a:off x="1835150" y="3141663"/>
            <a:ext cx="4843463" cy="2474912"/>
            <a:chOff x="872" y="2251"/>
            <a:chExt cx="3051" cy="1559"/>
          </a:xfrm>
        </p:grpSpPr>
        <p:sp>
          <p:nvSpPr>
            <p:cNvPr id="26631" name="Text Box 12"/>
            <p:cNvSpPr txBox="1">
              <a:spLocks noChangeArrowheads="1"/>
            </p:cNvSpPr>
            <p:nvPr/>
          </p:nvSpPr>
          <p:spPr bwMode="auto">
            <a:xfrm>
              <a:off x="2232" y="3560"/>
              <a:ext cx="1414" cy="25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en-GB"/>
                <a:t>Production units</a:t>
              </a:r>
              <a:endParaRPr lang="en-US"/>
            </a:p>
          </p:txBody>
        </p:sp>
        <p:grpSp>
          <p:nvGrpSpPr>
            <p:cNvPr id="3" name="Group 13"/>
            <p:cNvGrpSpPr>
              <a:grpSpLocks/>
            </p:cNvGrpSpPr>
            <p:nvPr/>
          </p:nvGrpSpPr>
          <p:grpSpPr bwMode="auto">
            <a:xfrm>
              <a:off x="872" y="2251"/>
              <a:ext cx="3051" cy="1520"/>
              <a:chOff x="872" y="2251"/>
              <a:chExt cx="3051" cy="1520"/>
            </a:xfrm>
          </p:grpSpPr>
          <p:grpSp>
            <p:nvGrpSpPr>
              <p:cNvPr id="4" name="Group 14"/>
              <p:cNvGrpSpPr>
                <a:grpSpLocks/>
              </p:cNvGrpSpPr>
              <p:nvPr/>
            </p:nvGrpSpPr>
            <p:grpSpPr bwMode="auto">
              <a:xfrm>
                <a:off x="1519" y="2251"/>
                <a:ext cx="2404" cy="1270"/>
                <a:chOff x="1519" y="2251"/>
                <a:chExt cx="2404" cy="1270"/>
              </a:xfrm>
            </p:grpSpPr>
            <p:sp>
              <p:nvSpPr>
                <p:cNvPr id="26636" name="Line 15"/>
                <p:cNvSpPr>
                  <a:spLocks noChangeShapeType="1"/>
                </p:cNvSpPr>
                <p:nvPr/>
              </p:nvSpPr>
              <p:spPr bwMode="auto">
                <a:xfrm flipV="1">
                  <a:off x="1519" y="2251"/>
                  <a:ext cx="0" cy="1270"/>
                </a:xfrm>
                <a:prstGeom prst="line">
                  <a:avLst/>
                </a:prstGeom>
                <a:noFill/>
                <a:ln w="57150">
                  <a:solidFill>
                    <a:schemeClr val="tx1"/>
                  </a:solidFill>
                  <a:round/>
                  <a:headEnd/>
                  <a:tailEnd type="triangle" w="med" len="med"/>
                </a:ln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26637" name="Line 16"/>
                <p:cNvSpPr>
                  <a:spLocks noChangeShapeType="1"/>
                </p:cNvSpPr>
                <p:nvPr/>
              </p:nvSpPr>
              <p:spPr bwMode="auto">
                <a:xfrm>
                  <a:off x="1519" y="3521"/>
                  <a:ext cx="2404" cy="0"/>
                </a:xfrm>
                <a:prstGeom prst="line">
                  <a:avLst/>
                </a:prstGeom>
                <a:noFill/>
                <a:ln w="57150">
                  <a:solidFill>
                    <a:schemeClr val="tx1"/>
                  </a:solidFill>
                  <a:round/>
                  <a:headEnd/>
                  <a:tailEnd type="triangle" w="med" len="med"/>
                </a:ln>
              </p:spPr>
              <p:txBody>
                <a:bodyPr/>
                <a:lstStyle/>
                <a:p>
                  <a:endParaRPr lang="en-US"/>
                </a:p>
              </p:txBody>
            </p:sp>
          </p:grpSp>
          <p:sp>
            <p:nvSpPr>
              <p:cNvPr id="26634" name="Text Box 17"/>
              <p:cNvSpPr txBox="1">
                <a:spLocks noChangeArrowheads="1"/>
              </p:cNvSpPr>
              <p:nvPr/>
            </p:nvSpPr>
            <p:spPr bwMode="auto">
              <a:xfrm>
                <a:off x="2154" y="3521"/>
                <a:ext cx="116" cy="250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>
                <a:spAutoFit/>
              </a:bodyPr>
              <a:lstStyle/>
              <a:p>
                <a:endParaRPr lang="en-US"/>
              </a:p>
            </p:txBody>
          </p:sp>
          <p:sp>
            <p:nvSpPr>
              <p:cNvPr id="26635" name="Text Box 18"/>
              <p:cNvSpPr txBox="1">
                <a:spLocks noChangeArrowheads="1"/>
              </p:cNvSpPr>
              <p:nvPr/>
            </p:nvSpPr>
            <p:spPr bwMode="auto">
              <a:xfrm>
                <a:off x="872" y="2426"/>
                <a:ext cx="554" cy="250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>
                <a:spAutoFit/>
              </a:bodyPr>
              <a:lstStyle/>
              <a:p>
                <a:r>
                  <a:rPr lang="en-GB"/>
                  <a:t>Costs</a:t>
                </a:r>
                <a:endParaRPr lang="en-US"/>
              </a:p>
            </p:txBody>
          </p:sp>
        </p:grpSp>
      </p:grpSp>
      <p:sp>
        <p:nvSpPr>
          <p:cNvPr id="26630" name="Line 20"/>
          <p:cNvSpPr>
            <a:spLocks noChangeShapeType="1"/>
          </p:cNvSpPr>
          <p:nvPr/>
        </p:nvSpPr>
        <p:spPr bwMode="auto">
          <a:xfrm>
            <a:off x="2843213" y="4149725"/>
            <a:ext cx="3529012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611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611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611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6112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1123" grpId="0" build="p" autoUpdateAnimBg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z="3400" dirty="0"/>
              <a:t>Costs</a:t>
            </a:r>
            <a:br>
              <a:rPr lang="en-GB" sz="3400" dirty="0"/>
            </a:br>
            <a:r>
              <a:rPr lang="en-GB" sz="3400" dirty="0"/>
              <a:t>Cost behaviour</a:t>
            </a:r>
          </a:p>
        </p:txBody>
      </p:sp>
      <p:sp>
        <p:nvSpPr>
          <p:cNvPr id="25907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66738" y="1752600"/>
            <a:ext cx="8001000" cy="1676400"/>
          </a:xfrm>
        </p:spPr>
        <p:txBody>
          <a:bodyPr/>
          <a:lstStyle/>
          <a:p>
            <a:pPr eaLnBrk="1" hangingPunct="1">
              <a:lnSpc>
                <a:spcPct val="80000"/>
              </a:lnSpc>
            </a:pPr>
            <a:r>
              <a:rPr lang="en-GB" sz="2400" dirty="0"/>
              <a:t>Variable costs</a:t>
            </a:r>
          </a:p>
          <a:p>
            <a:pPr lvl="1" eaLnBrk="1" hangingPunct="1">
              <a:lnSpc>
                <a:spcPct val="80000"/>
              </a:lnSpc>
            </a:pPr>
            <a:r>
              <a:rPr lang="en-GB" sz="2000" dirty="0"/>
              <a:t>Vary in direct proportion to volume of production or sales</a:t>
            </a:r>
          </a:p>
          <a:p>
            <a:pPr lvl="1" eaLnBrk="1" hangingPunct="1">
              <a:lnSpc>
                <a:spcPct val="80000"/>
              </a:lnSpc>
            </a:pPr>
            <a:r>
              <a:rPr lang="en-GB" sz="2000" dirty="0"/>
              <a:t>Materials, direct (piecework) labour, distribution, salespersons commission etc</a:t>
            </a:r>
          </a:p>
          <a:p>
            <a:pPr lvl="1" eaLnBrk="1" hangingPunct="1">
              <a:lnSpc>
                <a:spcPct val="80000"/>
              </a:lnSpc>
              <a:buFont typeface="Wingdings" pitchFamily="2" charset="2"/>
              <a:buNone/>
            </a:pPr>
            <a:r>
              <a:rPr lang="en-GB" sz="2000" dirty="0"/>
              <a:t> </a:t>
            </a:r>
          </a:p>
          <a:p>
            <a:pPr eaLnBrk="1" hangingPunct="1">
              <a:lnSpc>
                <a:spcPct val="80000"/>
              </a:lnSpc>
            </a:pPr>
            <a:endParaRPr lang="en-GB" sz="2400" dirty="0"/>
          </a:p>
          <a:p>
            <a:pPr lvl="1" eaLnBrk="1" hangingPunct="1">
              <a:lnSpc>
                <a:spcPct val="80000"/>
              </a:lnSpc>
              <a:buFont typeface="Wingdings" pitchFamily="2" charset="2"/>
              <a:buNone/>
            </a:pPr>
            <a:endParaRPr lang="en-GB" sz="2000" b="1" dirty="0"/>
          </a:p>
          <a:p>
            <a:pPr lvl="1" eaLnBrk="1" hangingPunct="1">
              <a:lnSpc>
                <a:spcPct val="80000"/>
              </a:lnSpc>
            </a:pPr>
            <a:endParaRPr lang="en-GB" sz="2000" dirty="0"/>
          </a:p>
          <a:p>
            <a:pPr lvl="1" eaLnBrk="1" hangingPunct="1">
              <a:lnSpc>
                <a:spcPct val="80000"/>
              </a:lnSpc>
            </a:pPr>
            <a:endParaRPr lang="en-GB" sz="2400" dirty="0"/>
          </a:p>
        </p:txBody>
      </p:sp>
      <p:grpSp>
        <p:nvGrpSpPr>
          <p:cNvPr id="2" name="Group 13"/>
          <p:cNvGrpSpPr>
            <a:grpSpLocks/>
          </p:cNvGrpSpPr>
          <p:nvPr/>
        </p:nvGrpSpPr>
        <p:grpSpPr bwMode="auto">
          <a:xfrm>
            <a:off x="3275856" y="3429000"/>
            <a:ext cx="4843463" cy="2474912"/>
            <a:chOff x="872" y="2251"/>
            <a:chExt cx="3051" cy="1559"/>
          </a:xfrm>
        </p:grpSpPr>
        <p:sp>
          <p:nvSpPr>
            <p:cNvPr id="25606" name="Text Box 10"/>
            <p:cNvSpPr txBox="1">
              <a:spLocks noChangeArrowheads="1"/>
            </p:cNvSpPr>
            <p:nvPr/>
          </p:nvSpPr>
          <p:spPr bwMode="auto">
            <a:xfrm>
              <a:off x="2232" y="3560"/>
              <a:ext cx="1414" cy="25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en-GB"/>
                <a:t>Production units</a:t>
              </a:r>
              <a:endParaRPr lang="en-US"/>
            </a:p>
          </p:txBody>
        </p:sp>
        <p:grpSp>
          <p:nvGrpSpPr>
            <p:cNvPr id="3" name="Group 12"/>
            <p:cNvGrpSpPr>
              <a:grpSpLocks/>
            </p:cNvGrpSpPr>
            <p:nvPr/>
          </p:nvGrpSpPr>
          <p:grpSpPr bwMode="auto">
            <a:xfrm>
              <a:off x="872" y="2251"/>
              <a:ext cx="3051" cy="1520"/>
              <a:chOff x="872" y="2251"/>
              <a:chExt cx="3051" cy="1520"/>
            </a:xfrm>
          </p:grpSpPr>
          <p:grpSp>
            <p:nvGrpSpPr>
              <p:cNvPr id="4" name="Group 7"/>
              <p:cNvGrpSpPr>
                <a:grpSpLocks/>
              </p:cNvGrpSpPr>
              <p:nvPr/>
            </p:nvGrpSpPr>
            <p:grpSpPr bwMode="auto">
              <a:xfrm>
                <a:off x="1519" y="2251"/>
                <a:ext cx="2404" cy="1270"/>
                <a:chOff x="1519" y="2251"/>
                <a:chExt cx="2404" cy="1270"/>
              </a:xfrm>
            </p:grpSpPr>
            <p:sp>
              <p:nvSpPr>
                <p:cNvPr id="25611" name="Line 4"/>
                <p:cNvSpPr>
                  <a:spLocks noChangeShapeType="1"/>
                </p:cNvSpPr>
                <p:nvPr/>
              </p:nvSpPr>
              <p:spPr bwMode="auto">
                <a:xfrm flipV="1">
                  <a:off x="1519" y="2251"/>
                  <a:ext cx="0" cy="1270"/>
                </a:xfrm>
                <a:prstGeom prst="line">
                  <a:avLst/>
                </a:prstGeom>
                <a:noFill/>
                <a:ln w="57150">
                  <a:solidFill>
                    <a:schemeClr val="tx1"/>
                  </a:solidFill>
                  <a:round/>
                  <a:headEnd/>
                  <a:tailEnd type="triangle" w="med" len="med"/>
                </a:ln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25612" name="Line 5"/>
                <p:cNvSpPr>
                  <a:spLocks noChangeShapeType="1"/>
                </p:cNvSpPr>
                <p:nvPr/>
              </p:nvSpPr>
              <p:spPr bwMode="auto">
                <a:xfrm>
                  <a:off x="1519" y="3521"/>
                  <a:ext cx="2404" cy="0"/>
                </a:xfrm>
                <a:prstGeom prst="line">
                  <a:avLst/>
                </a:prstGeom>
                <a:noFill/>
                <a:ln w="57150">
                  <a:solidFill>
                    <a:schemeClr val="tx1"/>
                  </a:solidFill>
                  <a:round/>
                  <a:headEnd/>
                  <a:tailEnd type="triangle" w="med" len="med"/>
                </a:ln>
              </p:spPr>
              <p:txBody>
                <a:bodyPr/>
                <a:lstStyle/>
                <a:p>
                  <a:endParaRPr lang="en-US"/>
                </a:p>
              </p:txBody>
            </p:sp>
          </p:grpSp>
          <p:sp>
            <p:nvSpPr>
              <p:cNvPr id="25609" name="Text Box 9"/>
              <p:cNvSpPr txBox="1">
                <a:spLocks noChangeArrowheads="1"/>
              </p:cNvSpPr>
              <p:nvPr/>
            </p:nvSpPr>
            <p:spPr bwMode="auto">
              <a:xfrm>
                <a:off x="2154" y="3521"/>
                <a:ext cx="116" cy="250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>
                <a:spAutoFit/>
              </a:bodyPr>
              <a:lstStyle/>
              <a:p>
                <a:endParaRPr lang="en-US"/>
              </a:p>
            </p:txBody>
          </p:sp>
          <p:sp>
            <p:nvSpPr>
              <p:cNvPr id="25610" name="Text Box 11"/>
              <p:cNvSpPr txBox="1">
                <a:spLocks noChangeArrowheads="1"/>
              </p:cNvSpPr>
              <p:nvPr/>
            </p:nvSpPr>
            <p:spPr bwMode="auto">
              <a:xfrm>
                <a:off x="872" y="2426"/>
                <a:ext cx="554" cy="250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>
                <a:spAutoFit/>
              </a:bodyPr>
              <a:lstStyle/>
              <a:p>
                <a:r>
                  <a:rPr lang="en-GB"/>
                  <a:t>Costs</a:t>
                </a:r>
                <a:endParaRPr lang="en-US"/>
              </a:p>
            </p:txBody>
          </p:sp>
        </p:grpSp>
      </p:grpSp>
      <p:sp>
        <p:nvSpPr>
          <p:cNvPr id="25605" name="Line 15"/>
          <p:cNvSpPr>
            <a:spLocks noChangeShapeType="1"/>
          </p:cNvSpPr>
          <p:nvPr/>
        </p:nvSpPr>
        <p:spPr bwMode="auto">
          <a:xfrm flipV="1">
            <a:off x="4427984" y="4293096"/>
            <a:ext cx="3600450" cy="1008063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US"/>
          </a:p>
        </p:txBody>
      </p:sp>
      <p:sp>
        <p:nvSpPr>
          <p:cNvPr id="13" name="Text Box 4"/>
          <p:cNvSpPr txBox="1">
            <a:spLocks noChangeArrowheads="1"/>
          </p:cNvSpPr>
          <p:nvPr/>
        </p:nvSpPr>
        <p:spPr bwMode="auto">
          <a:xfrm>
            <a:off x="808038" y="5722938"/>
            <a:ext cx="4130675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dirty="0"/>
              <a:t>What are semi-variable costs ?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590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590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590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5907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9075" grpId="0" build="p" autoUpdateAnimBg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z="3400"/>
              <a:t>Costs</a:t>
            </a:r>
            <a:br>
              <a:rPr lang="en-GB" sz="3400"/>
            </a:br>
            <a:r>
              <a:rPr lang="en-GB" sz="3400"/>
              <a:t>Total costs – fixed plus variable</a:t>
            </a:r>
          </a:p>
        </p:txBody>
      </p:sp>
      <p:sp>
        <p:nvSpPr>
          <p:cNvPr id="26317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66738" y="1752600"/>
            <a:ext cx="8001000" cy="1676400"/>
          </a:xfrm>
        </p:spPr>
        <p:txBody>
          <a:bodyPr/>
          <a:lstStyle/>
          <a:p>
            <a:pPr eaLnBrk="1" hangingPunct="1">
              <a:lnSpc>
                <a:spcPct val="80000"/>
              </a:lnSpc>
            </a:pPr>
            <a:r>
              <a:rPr lang="en-GB" sz="2400"/>
              <a:t>Total costs</a:t>
            </a:r>
          </a:p>
          <a:p>
            <a:pPr eaLnBrk="1" hangingPunct="1">
              <a:lnSpc>
                <a:spcPct val="80000"/>
              </a:lnSpc>
            </a:pPr>
            <a:endParaRPr lang="en-GB" sz="2400"/>
          </a:p>
          <a:p>
            <a:pPr lvl="1" eaLnBrk="1" hangingPunct="1">
              <a:lnSpc>
                <a:spcPct val="80000"/>
              </a:lnSpc>
              <a:buFont typeface="Wingdings" pitchFamily="2" charset="2"/>
              <a:buNone/>
            </a:pPr>
            <a:endParaRPr lang="en-GB" sz="2000" b="1"/>
          </a:p>
          <a:p>
            <a:pPr lvl="1" eaLnBrk="1" hangingPunct="1">
              <a:lnSpc>
                <a:spcPct val="80000"/>
              </a:lnSpc>
            </a:pPr>
            <a:endParaRPr lang="en-GB" sz="2000"/>
          </a:p>
          <a:p>
            <a:pPr lvl="1" eaLnBrk="1" hangingPunct="1">
              <a:lnSpc>
                <a:spcPct val="80000"/>
              </a:lnSpc>
            </a:pPr>
            <a:endParaRPr lang="en-GB" sz="2400"/>
          </a:p>
        </p:txBody>
      </p:sp>
      <p:grpSp>
        <p:nvGrpSpPr>
          <p:cNvPr id="2" name="Group 15"/>
          <p:cNvGrpSpPr>
            <a:grpSpLocks/>
          </p:cNvGrpSpPr>
          <p:nvPr/>
        </p:nvGrpSpPr>
        <p:grpSpPr bwMode="auto">
          <a:xfrm>
            <a:off x="1384300" y="3573463"/>
            <a:ext cx="4843463" cy="2474912"/>
            <a:chOff x="872" y="2251"/>
            <a:chExt cx="3051" cy="1559"/>
          </a:xfrm>
        </p:grpSpPr>
        <p:grpSp>
          <p:nvGrpSpPr>
            <p:cNvPr id="3" name="Group 4"/>
            <p:cNvGrpSpPr>
              <a:grpSpLocks/>
            </p:cNvGrpSpPr>
            <p:nvPr/>
          </p:nvGrpSpPr>
          <p:grpSpPr bwMode="auto">
            <a:xfrm>
              <a:off x="872" y="2251"/>
              <a:ext cx="3051" cy="1559"/>
              <a:chOff x="872" y="2251"/>
              <a:chExt cx="3051" cy="1559"/>
            </a:xfrm>
          </p:grpSpPr>
          <p:sp>
            <p:nvSpPr>
              <p:cNvPr id="27657" name="Text Box 5"/>
              <p:cNvSpPr txBox="1">
                <a:spLocks noChangeArrowheads="1"/>
              </p:cNvSpPr>
              <p:nvPr/>
            </p:nvSpPr>
            <p:spPr bwMode="auto">
              <a:xfrm>
                <a:off x="2232" y="3560"/>
                <a:ext cx="1414" cy="250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>
                <a:spAutoFit/>
              </a:bodyPr>
              <a:lstStyle/>
              <a:p>
                <a:r>
                  <a:rPr lang="en-GB"/>
                  <a:t>Production units</a:t>
                </a:r>
                <a:endParaRPr lang="en-US"/>
              </a:p>
            </p:txBody>
          </p:sp>
          <p:grpSp>
            <p:nvGrpSpPr>
              <p:cNvPr id="4" name="Group 6"/>
              <p:cNvGrpSpPr>
                <a:grpSpLocks/>
              </p:cNvGrpSpPr>
              <p:nvPr/>
            </p:nvGrpSpPr>
            <p:grpSpPr bwMode="auto">
              <a:xfrm>
                <a:off x="872" y="2251"/>
                <a:ext cx="3051" cy="1520"/>
                <a:chOff x="872" y="2251"/>
                <a:chExt cx="3051" cy="1520"/>
              </a:xfrm>
            </p:grpSpPr>
            <p:grpSp>
              <p:nvGrpSpPr>
                <p:cNvPr id="5" name="Group 7"/>
                <p:cNvGrpSpPr>
                  <a:grpSpLocks/>
                </p:cNvGrpSpPr>
                <p:nvPr/>
              </p:nvGrpSpPr>
              <p:grpSpPr bwMode="auto">
                <a:xfrm>
                  <a:off x="1519" y="2251"/>
                  <a:ext cx="2404" cy="1270"/>
                  <a:chOff x="1519" y="2251"/>
                  <a:chExt cx="2404" cy="1270"/>
                </a:xfrm>
              </p:grpSpPr>
              <p:sp>
                <p:nvSpPr>
                  <p:cNvPr id="27662" name="Line 8"/>
                  <p:cNvSpPr>
                    <a:spLocks noChangeShapeType="1"/>
                  </p:cNvSpPr>
                  <p:nvPr/>
                </p:nvSpPr>
                <p:spPr bwMode="auto">
                  <a:xfrm flipV="1">
                    <a:off x="1519" y="2251"/>
                    <a:ext cx="0" cy="1270"/>
                  </a:xfrm>
                  <a:prstGeom prst="line">
                    <a:avLst/>
                  </a:prstGeom>
                  <a:noFill/>
                  <a:ln w="57150">
                    <a:solidFill>
                      <a:schemeClr val="tx1"/>
                    </a:solidFill>
                    <a:round/>
                    <a:headEnd/>
                    <a:tailEnd type="triangle" w="med" len="med"/>
                  </a:ln>
                </p:spPr>
                <p:txBody>
                  <a:bodyPr/>
                  <a:lstStyle/>
                  <a:p>
                    <a:endParaRPr lang="en-US"/>
                  </a:p>
                </p:txBody>
              </p:sp>
              <p:sp>
                <p:nvSpPr>
                  <p:cNvPr id="27663" name="Line 9"/>
                  <p:cNvSpPr>
                    <a:spLocks noChangeShapeType="1"/>
                  </p:cNvSpPr>
                  <p:nvPr/>
                </p:nvSpPr>
                <p:spPr bwMode="auto">
                  <a:xfrm>
                    <a:off x="1519" y="3521"/>
                    <a:ext cx="2404" cy="0"/>
                  </a:xfrm>
                  <a:prstGeom prst="line">
                    <a:avLst/>
                  </a:prstGeom>
                  <a:noFill/>
                  <a:ln w="57150">
                    <a:solidFill>
                      <a:schemeClr val="tx1"/>
                    </a:solidFill>
                    <a:round/>
                    <a:headEnd/>
                    <a:tailEnd type="triangle" w="med" len="med"/>
                  </a:ln>
                </p:spPr>
                <p:txBody>
                  <a:bodyPr/>
                  <a:lstStyle/>
                  <a:p>
                    <a:endParaRPr lang="en-US"/>
                  </a:p>
                </p:txBody>
              </p:sp>
            </p:grpSp>
            <p:sp>
              <p:nvSpPr>
                <p:cNvPr id="27660" name="Text Box 10"/>
                <p:cNvSpPr txBox="1">
                  <a:spLocks noChangeArrowheads="1"/>
                </p:cNvSpPr>
                <p:nvPr/>
              </p:nvSpPr>
              <p:spPr bwMode="auto">
                <a:xfrm>
                  <a:off x="2154" y="3521"/>
                  <a:ext cx="116" cy="250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  <p:txBody>
                <a:bodyPr wrap="none">
                  <a:spAutoFit/>
                </a:bodyPr>
                <a:lstStyle/>
                <a:p>
                  <a:endParaRPr lang="en-US"/>
                </a:p>
              </p:txBody>
            </p:sp>
            <p:sp>
              <p:nvSpPr>
                <p:cNvPr id="27661" name="Text Box 11"/>
                <p:cNvSpPr txBox="1">
                  <a:spLocks noChangeArrowheads="1"/>
                </p:cNvSpPr>
                <p:nvPr/>
              </p:nvSpPr>
              <p:spPr bwMode="auto">
                <a:xfrm>
                  <a:off x="872" y="2426"/>
                  <a:ext cx="554" cy="250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  <p:txBody>
                <a:bodyPr wrap="none">
                  <a:spAutoFit/>
                </a:bodyPr>
                <a:lstStyle/>
                <a:p>
                  <a:r>
                    <a:rPr lang="en-GB"/>
                    <a:t>Costs</a:t>
                  </a:r>
                  <a:endParaRPr lang="en-US"/>
                </a:p>
              </p:txBody>
            </p:sp>
          </p:grpSp>
        </p:grpSp>
        <p:sp>
          <p:nvSpPr>
            <p:cNvPr id="27655" name="Line 12"/>
            <p:cNvSpPr>
              <a:spLocks noChangeShapeType="1"/>
            </p:cNvSpPr>
            <p:nvPr/>
          </p:nvSpPr>
          <p:spPr bwMode="auto">
            <a:xfrm>
              <a:off x="1519" y="2886"/>
              <a:ext cx="2314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7656" name="Line 13"/>
            <p:cNvSpPr>
              <a:spLocks noChangeShapeType="1"/>
            </p:cNvSpPr>
            <p:nvPr/>
          </p:nvSpPr>
          <p:spPr bwMode="auto">
            <a:xfrm flipV="1">
              <a:off x="1519" y="2341"/>
              <a:ext cx="2359" cy="545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</p:grpSp>
      <p:sp>
        <p:nvSpPr>
          <p:cNvPr id="27653" name="Text Box 14"/>
          <p:cNvSpPr txBox="1">
            <a:spLocks noChangeArrowheads="1"/>
          </p:cNvSpPr>
          <p:nvPr/>
        </p:nvSpPr>
        <p:spPr bwMode="auto">
          <a:xfrm>
            <a:off x="6280150" y="3516313"/>
            <a:ext cx="179070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1800"/>
              <a:t>Total cost line</a:t>
            </a:r>
            <a:endParaRPr lang="en-US" sz="180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631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3171" grpId="0" build="p" autoUpdateAnimBg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/>
              <a:t>Break even point</a:t>
            </a:r>
          </a:p>
        </p:txBody>
      </p:sp>
      <p:sp>
        <p:nvSpPr>
          <p:cNvPr id="26521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66738" y="1752600"/>
            <a:ext cx="8001000" cy="1676400"/>
          </a:xfrm>
        </p:spPr>
        <p:txBody>
          <a:bodyPr/>
          <a:lstStyle/>
          <a:p>
            <a:pPr eaLnBrk="1" hangingPunct="1">
              <a:lnSpc>
                <a:spcPct val="80000"/>
              </a:lnSpc>
            </a:pPr>
            <a:r>
              <a:rPr lang="en-GB" sz="2400"/>
              <a:t>Total costs</a:t>
            </a:r>
          </a:p>
          <a:p>
            <a:pPr eaLnBrk="1" hangingPunct="1">
              <a:lnSpc>
                <a:spcPct val="80000"/>
              </a:lnSpc>
            </a:pPr>
            <a:endParaRPr lang="en-GB" sz="2400"/>
          </a:p>
          <a:p>
            <a:pPr lvl="1" eaLnBrk="1" hangingPunct="1">
              <a:lnSpc>
                <a:spcPct val="80000"/>
              </a:lnSpc>
              <a:buFont typeface="Wingdings" pitchFamily="2" charset="2"/>
              <a:buNone/>
            </a:pPr>
            <a:endParaRPr lang="en-GB" sz="2000" b="1"/>
          </a:p>
          <a:p>
            <a:pPr lvl="1" eaLnBrk="1" hangingPunct="1">
              <a:lnSpc>
                <a:spcPct val="80000"/>
              </a:lnSpc>
            </a:pPr>
            <a:endParaRPr lang="en-GB" sz="2000"/>
          </a:p>
          <a:p>
            <a:pPr lvl="1" eaLnBrk="1" hangingPunct="1">
              <a:lnSpc>
                <a:spcPct val="80000"/>
              </a:lnSpc>
            </a:pPr>
            <a:endParaRPr lang="en-GB" sz="2400"/>
          </a:p>
        </p:txBody>
      </p:sp>
      <p:grpSp>
        <p:nvGrpSpPr>
          <p:cNvPr id="2" name="Group 4"/>
          <p:cNvGrpSpPr>
            <a:grpSpLocks/>
          </p:cNvGrpSpPr>
          <p:nvPr/>
        </p:nvGrpSpPr>
        <p:grpSpPr bwMode="auto">
          <a:xfrm>
            <a:off x="1384300" y="3573463"/>
            <a:ext cx="4843463" cy="2474912"/>
            <a:chOff x="872" y="2251"/>
            <a:chExt cx="3051" cy="1559"/>
          </a:xfrm>
        </p:grpSpPr>
        <p:grpSp>
          <p:nvGrpSpPr>
            <p:cNvPr id="3" name="Group 5"/>
            <p:cNvGrpSpPr>
              <a:grpSpLocks/>
            </p:cNvGrpSpPr>
            <p:nvPr/>
          </p:nvGrpSpPr>
          <p:grpSpPr bwMode="auto">
            <a:xfrm>
              <a:off x="872" y="2251"/>
              <a:ext cx="3051" cy="1559"/>
              <a:chOff x="872" y="2251"/>
              <a:chExt cx="3051" cy="1559"/>
            </a:xfrm>
          </p:grpSpPr>
          <p:sp>
            <p:nvSpPr>
              <p:cNvPr id="28684" name="Text Box 6"/>
              <p:cNvSpPr txBox="1">
                <a:spLocks noChangeArrowheads="1"/>
              </p:cNvSpPr>
              <p:nvPr/>
            </p:nvSpPr>
            <p:spPr bwMode="auto">
              <a:xfrm>
                <a:off x="2232" y="3560"/>
                <a:ext cx="1414" cy="250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>
                <a:spAutoFit/>
              </a:bodyPr>
              <a:lstStyle/>
              <a:p>
                <a:r>
                  <a:rPr lang="en-GB"/>
                  <a:t>Production units</a:t>
                </a:r>
                <a:endParaRPr lang="en-US"/>
              </a:p>
            </p:txBody>
          </p:sp>
          <p:grpSp>
            <p:nvGrpSpPr>
              <p:cNvPr id="4" name="Group 7"/>
              <p:cNvGrpSpPr>
                <a:grpSpLocks/>
              </p:cNvGrpSpPr>
              <p:nvPr/>
            </p:nvGrpSpPr>
            <p:grpSpPr bwMode="auto">
              <a:xfrm>
                <a:off x="872" y="2251"/>
                <a:ext cx="3051" cy="1520"/>
                <a:chOff x="872" y="2251"/>
                <a:chExt cx="3051" cy="1520"/>
              </a:xfrm>
            </p:grpSpPr>
            <p:grpSp>
              <p:nvGrpSpPr>
                <p:cNvPr id="5" name="Group 8"/>
                <p:cNvGrpSpPr>
                  <a:grpSpLocks/>
                </p:cNvGrpSpPr>
                <p:nvPr/>
              </p:nvGrpSpPr>
              <p:grpSpPr bwMode="auto">
                <a:xfrm>
                  <a:off x="1519" y="2251"/>
                  <a:ext cx="2404" cy="1270"/>
                  <a:chOff x="1519" y="2251"/>
                  <a:chExt cx="2404" cy="1270"/>
                </a:xfrm>
              </p:grpSpPr>
              <p:sp>
                <p:nvSpPr>
                  <p:cNvPr id="28689" name="Line 9"/>
                  <p:cNvSpPr>
                    <a:spLocks noChangeShapeType="1"/>
                  </p:cNvSpPr>
                  <p:nvPr/>
                </p:nvSpPr>
                <p:spPr bwMode="auto">
                  <a:xfrm flipV="1">
                    <a:off x="1519" y="2251"/>
                    <a:ext cx="0" cy="1270"/>
                  </a:xfrm>
                  <a:prstGeom prst="line">
                    <a:avLst/>
                  </a:prstGeom>
                  <a:noFill/>
                  <a:ln w="57150">
                    <a:solidFill>
                      <a:schemeClr val="tx1"/>
                    </a:solidFill>
                    <a:round/>
                    <a:headEnd/>
                    <a:tailEnd type="triangle" w="med" len="med"/>
                  </a:ln>
                </p:spPr>
                <p:txBody>
                  <a:bodyPr/>
                  <a:lstStyle/>
                  <a:p>
                    <a:endParaRPr lang="en-US"/>
                  </a:p>
                </p:txBody>
              </p:sp>
              <p:sp>
                <p:nvSpPr>
                  <p:cNvPr id="28690" name="Line 10"/>
                  <p:cNvSpPr>
                    <a:spLocks noChangeShapeType="1"/>
                  </p:cNvSpPr>
                  <p:nvPr/>
                </p:nvSpPr>
                <p:spPr bwMode="auto">
                  <a:xfrm>
                    <a:off x="1519" y="3521"/>
                    <a:ext cx="2404" cy="0"/>
                  </a:xfrm>
                  <a:prstGeom prst="line">
                    <a:avLst/>
                  </a:prstGeom>
                  <a:noFill/>
                  <a:ln w="57150">
                    <a:solidFill>
                      <a:schemeClr val="tx1"/>
                    </a:solidFill>
                    <a:round/>
                    <a:headEnd/>
                    <a:tailEnd type="triangle" w="med" len="med"/>
                  </a:ln>
                </p:spPr>
                <p:txBody>
                  <a:bodyPr/>
                  <a:lstStyle/>
                  <a:p>
                    <a:endParaRPr lang="en-US"/>
                  </a:p>
                </p:txBody>
              </p:sp>
            </p:grpSp>
            <p:sp>
              <p:nvSpPr>
                <p:cNvPr id="28687" name="Text Box 11"/>
                <p:cNvSpPr txBox="1">
                  <a:spLocks noChangeArrowheads="1"/>
                </p:cNvSpPr>
                <p:nvPr/>
              </p:nvSpPr>
              <p:spPr bwMode="auto">
                <a:xfrm>
                  <a:off x="2154" y="3521"/>
                  <a:ext cx="116" cy="250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  <p:txBody>
                <a:bodyPr wrap="none">
                  <a:spAutoFit/>
                </a:bodyPr>
                <a:lstStyle/>
                <a:p>
                  <a:endParaRPr lang="en-US"/>
                </a:p>
              </p:txBody>
            </p:sp>
            <p:sp>
              <p:nvSpPr>
                <p:cNvPr id="28688" name="Text Box 12"/>
                <p:cNvSpPr txBox="1">
                  <a:spLocks noChangeArrowheads="1"/>
                </p:cNvSpPr>
                <p:nvPr/>
              </p:nvSpPr>
              <p:spPr bwMode="auto">
                <a:xfrm>
                  <a:off x="872" y="2426"/>
                  <a:ext cx="554" cy="250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  <p:txBody>
                <a:bodyPr wrap="none">
                  <a:spAutoFit/>
                </a:bodyPr>
                <a:lstStyle/>
                <a:p>
                  <a:r>
                    <a:rPr lang="en-GB"/>
                    <a:t>Costs</a:t>
                  </a:r>
                  <a:endParaRPr lang="en-US"/>
                </a:p>
              </p:txBody>
            </p:sp>
          </p:grpSp>
        </p:grpSp>
        <p:sp>
          <p:nvSpPr>
            <p:cNvPr id="28682" name="Line 13"/>
            <p:cNvSpPr>
              <a:spLocks noChangeShapeType="1"/>
            </p:cNvSpPr>
            <p:nvPr/>
          </p:nvSpPr>
          <p:spPr bwMode="auto">
            <a:xfrm>
              <a:off x="1519" y="2886"/>
              <a:ext cx="2314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8683" name="Line 14"/>
            <p:cNvSpPr>
              <a:spLocks noChangeShapeType="1"/>
            </p:cNvSpPr>
            <p:nvPr/>
          </p:nvSpPr>
          <p:spPr bwMode="auto">
            <a:xfrm flipV="1">
              <a:off x="1519" y="2341"/>
              <a:ext cx="2359" cy="545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</p:grpSp>
      <p:sp>
        <p:nvSpPr>
          <p:cNvPr id="28677" name="Line 15"/>
          <p:cNvSpPr>
            <a:spLocks noChangeShapeType="1"/>
          </p:cNvSpPr>
          <p:nvPr/>
        </p:nvSpPr>
        <p:spPr bwMode="auto">
          <a:xfrm flipV="1">
            <a:off x="2411413" y="2852738"/>
            <a:ext cx="3673475" cy="2736850"/>
          </a:xfrm>
          <a:prstGeom prst="line">
            <a:avLst/>
          </a:prstGeom>
          <a:noFill/>
          <a:ln w="9525">
            <a:solidFill>
              <a:schemeClr val="tx1"/>
            </a:solidFill>
            <a:prstDash val="dash"/>
            <a:round/>
            <a:headEnd/>
            <a:tailEnd/>
          </a:ln>
        </p:spPr>
        <p:txBody>
          <a:bodyPr/>
          <a:lstStyle/>
          <a:p>
            <a:endParaRPr lang="en-US"/>
          </a:p>
        </p:txBody>
      </p:sp>
      <p:sp>
        <p:nvSpPr>
          <p:cNvPr id="28678" name="Text Box 16"/>
          <p:cNvSpPr txBox="1">
            <a:spLocks noChangeArrowheads="1"/>
          </p:cNvSpPr>
          <p:nvPr/>
        </p:nvSpPr>
        <p:spPr bwMode="auto">
          <a:xfrm>
            <a:off x="6135688" y="2435225"/>
            <a:ext cx="1284287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1800"/>
              <a:t>Sales line</a:t>
            </a:r>
            <a:endParaRPr lang="en-US" sz="1800"/>
          </a:p>
        </p:txBody>
      </p:sp>
      <p:sp>
        <p:nvSpPr>
          <p:cNvPr id="28679" name="Line 17"/>
          <p:cNvSpPr>
            <a:spLocks noChangeShapeType="1"/>
          </p:cNvSpPr>
          <p:nvPr/>
        </p:nvSpPr>
        <p:spPr bwMode="auto">
          <a:xfrm>
            <a:off x="3924300" y="3284538"/>
            <a:ext cx="360363" cy="72072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en-US"/>
          </a:p>
        </p:txBody>
      </p:sp>
      <p:sp>
        <p:nvSpPr>
          <p:cNvPr id="28680" name="Text Box 18"/>
          <p:cNvSpPr txBox="1">
            <a:spLocks noChangeArrowheads="1"/>
          </p:cNvSpPr>
          <p:nvPr/>
        </p:nvSpPr>
        <p:spPr bwMode="auto">
          <a:xfrm>
            <a:off x="2627313" y="2781300"/>
            <a:ext cx="21399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1800"/>
              <a:t>Break even point</a:t>
            </a:r>
            <a:endParaRPr lang="en-US" sz="180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65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5219" grpId="0" build="p" autoUpdateAnimBg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z="3400"/>
              <a:t>Break even point</a:t>
            </a:r>
            <a:br>
              <a:rPr lang="en-GB" sz="3400"/>
            </a:br>
            <a:r>
              <a:rPr lang="en-GB" sz="3400"/>
              <a:t>Margin of safety</a:t>
            </a:r>
          </a:p>
        </p:txBody>
      </p:sp>
      <p:sp>
        <p:nvSpPr>
          <p:cNvPr id="31027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66738" y="1752600"/>
            <a:ext cx="8001000" cy="1676400"/>
          </a:xfrm>
        </p:spPr>
        <p:txBody>
          <a:bodyPr/>
          <a:lstStyle/>
          <a:p>
            <a:pPr eaLnBrk="1" hangingPunct="1">
              <a:lnSpc>
                <a:spcPct val="80000"/>
              </a:lnSpc>
            </a:pPr>
            <a:r>
              <a:rPr lang="en-GB" sz="2400"/>
              <a:t>Margin of safety is the difference between where a company is operating and the break even point</a:t>
            </a:r>
          </a:p>
          <a:p>
            <a:pPr eaLnBrk="1" hangingPunct="1">
              <a:lnSpc>
                <a:spcPct val="80000"/>
              </a:lnSpc>
            </a:pPr>
            <a:endParaRPr lang="en-GB" sz="2400"/>
          </a:p>
          <a:p>
            <a:pPr lvl="1" eaLnBrk="1" hangingPunct="1">
              <a:lnSpc>
                <a:spcPct val="80000"/>
              </a:lnSpc>
              <a:buFont typeface="Wingdings" pitchFamily="2" charset="2"/>
              <a:buNone/>
            </a:pPr>
            <a:endParaRPr lang="en-GB" sz="2000" b="1"/>
          </a:p>
          <a:p>
            <a:pPr lvl="1" eaLnBrk="1" hangingPunct="1">
              <a:lnSpc>
                <a:spcPct val="80000"/>
              </a:lnSpc>
            </a:pPr>
            <a:endParaRPr lang="en-GB" sz="2000"/>
          </a:p>
          <a:p>
            <a:pPr lvl="1" eaLnBrk="1" hangingPunct="1">
              <a:lnSpc>
                <a:spcPct val="80000"/>
              </a:lnSpc>
            </a:pPr>
            <a:endParaRPr lang="en-GB" sz="2400"/>
          </a:p>
        </p:txBody>
      </p:sp>
      <p:grpSp>
        <p:nvGrpSpPr>
          <p:cNvPr id="2" name="Group 4"/>
          <p:cNvGrpSpPr>
            <a:grpSpLocks/>
          </p:cNvGrpSpPr>
          <p:nvPr/>
        </p:nvGrpSpPr>
        <p:grpSpPr bwMode="auto">
          <a:xfrm>
            <a:off x="1384300" y="3573463"/>
            <a:ext cx="4843463" cy="2474912"/>
            <a:chOff x="872" y="2251"/>
            <a:chExt cx="3051" cy="1559"/>
          </a:xfrm>
        </p:grpSpPr>
        <p:grpSp>
          <p:nvGrpSpPr>
            <p:cNvPr id="3" name="Group 5"/>
            <p:cNvGrpSpPr>
              <a:grpSpLocks/>
            </p:cNvGrpSpPr>
            <p:nvPr/>
          </p:nvGrpSpPr>
          <p:grpSpPr bwMode="auto">
            <a:xfrm>
              <a:off x="872" y="2251"/>
              <a:ext cx="3051" cy="1559"/>
              <a:chOff x="872" y="2251"/>
              <a:chExt cx="3051" cy="1559"/>
            </a:xfrm>
          </p:grpSpPr>
          <p:sp>
            <p:nvSpPr>
              <p:cNvPr id="29709" name="Text Box 6"/>
              <p:cNvSpPr txBox="1">
                <a:spLocks noChangeArrowheads="1"/>
              </p:cNvSpPr>
              <p:nvPr/>
            </p:nvSpPr>
            <p:spPr bwMode="auto">
              <a:xfrm>
                <a:off x="2232" y="3560"/>
                <a:ext cx="1414" cy="250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>
                <a:spAutoFit/>
              </a:bodyPr>
              <a:lstStyle/>
              <a:p>
                <a:r>
                  <a:rPr lang="en-GB"/>
                  <a:t>Production units</a:t>
                </a:r>
                <a:endParaRPr lang="en-US"/>
              </a:p>
            </p:txBody>
          </p:sp>
          <p:grpSp>
            <p:nvGrpSpPr>
              <p:cNvPr id="4" name="Group 7"/>
              <p:cNvGrpSpPr>
                <a:grpSpLocks/>
              </p:cNvGrpSpPr>
              <p:nvPr/>
            </p:nvGrpSpPr>
            <p:grpSpPr bwMode="auto">
              <a:xfrm>
                <a:off x="872" y="2251"/>
                <a:ext cx="3051" cy="1520"/>
                <a:chOff x="872" y="2251"/>
                <a:chExt cx="3051" cy="1520"/>
              </a:xfrm>
            </p:grpSpPr>
            <p:grpSp>
              <p:nvGrpSpPr>
                <p:cNvPr id="5" name="Group 8"/>
                <p:cNvGrpSpPr>
                  <a:grpSpLocks/>
                </p:cNvGrpSpPr>
                <p:nvPr/>
              </p:nvGrpSpPr>
              <p:grpSpPr bwMode="auto">
                <a:xfrm>
                  <a:off x="1519" y="2251"/>
                  <a:ext cx="2404" cy="1270"/>
                  <a:chOff x="1519" y="2251"/>
                  <a:chExt cx="2404" cy="1270"/>
                </a:xfrm>
              </p:grpSpPr>
              <p:sp>
                <p:nvSpPr>
                  <p:cNvPr id="29714" name="Line 9"/>
                  <p:cNvSpPr>
                    <a:spLocks noChangeShapeType="1"/>
                  </p:cNvSpPr>
                  <p:nvPr/>
                </p:nvSpPr>
                <p:spPr bwMode="auto">
                  <a:xfrm flipV="1">
                    <a:off x="1519" y="2251"/>
                    <a:ext cx="0" cy="1270"/>
                  </a:xfrm>
                  <a:prstGeom prst="line">
                    <a:avLst/>
                  </a:prstGeom>
                  <a:noFill/>
                  <a:ln w="57150">
                    <a:solidFill>
                      <a:schemeClr val="tx1"/>
                    </a:solidFill>
                    <a:round/>
                    <a:headEnd/>
                    <a:tailEnd type="triangle" w="med" len="med"/>
                  </a:ln>
                </p:spPr>
                <p:txBody>
                  <a:bodyPr/>
                  <a:lstStyle/>
                  <a:p>
                    <a:endParaRPr lang="en-US"/>
                  </a:p>
                </p:txBody>
              </p:sp>
              <p:sp>
                <p:nvSpPr>
                  <p:cNvPr id="29715" name="Line 10"/>
                  <p:cNvSpPr>
                    <a:spLocks noChangeShapeType="1"/>
                  </p:cNvSpPr>
                  <p:nvPr/>
                </p:nvSpPr>
                <p:spPr bwMode="auto">
                  <a:xfrm>
                    <a:off x="1519" y="3521"/>
                    <a:ext cx="2404" cy="0"/>
                  </a:xfrm>
                  <a:prstGeom prst="line">
                    <a:avLst/>
                  </a:prstGeom>
                  <a:noFill/>
                  <a:ln w="57150">
                    <a:solidFill>
                      <a:schemeClr val="tx1"/>
                    </a:solidFill>
                    <a:round/>
                    <a:headEnd/>
                    <a:tailEnd type="triangle" w="med" len="med"/>
                  </a:ln>
                </p:spPr>
                <p:txBody>
                  <a:bodyPr/>
                  <a:lstStyle/>
                  <a:p>
                    <a:endParaRPr lang="en-US"/>
                  </a:p>
                </p:txBody>
              </p:sp>
            </p:grpSp>
            <p:sp>
              <p:nvSpPr>
                <p:cNvPr id="29712" name="Text Box 11"/>
                <p:cNvSpPr txBox="1">
                  <a:spLocks noChangeArrowheads="1"/>
                </p:cNvSpPr>
                <p:nvPr/>
              </p:nvSpPr>
              <p:spPr bwMode="auto">
                <a:xfrm>
                  <a:off x="2154" y="3521"/>
                  <a:ext cx="116" cy="250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  <p:txBody>
                <a:bodyPr wrap="none">
                  <a:spAutoFit/>
                </a:bodyPr>
                <a:lstStyle/>
                <a:p>
                  <a:endParaRPr lang="en-US"/>
                </a:p>
              </p:txBody>
            </p:sp>
            <p:sp>
              <p:nvSpPr>
                <p:cNvPr id="29713" name="Text Box 12"/>
                <p:cNvSpPr txBox="1">
                  <a:spLocks noChangeArrowheads="1"/>
                </p:cNvSpPr>
                <p:nvPr/>
              </p:nvSpPr>
              <p:spPr bwMode="auto">
                <a:xfrm>
                  <a:off x="872" y="2426"/>
                  <a:ext cx="554" cy="250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  <p:txBody>
                <a:bodyPr wrap="none">
                  <a:spAutoFit/>
                </a:bodyPr>
                <a:lstStyle/>
                <a:p>
                  <a:r>
                    <a:rPr lang="en-GB"/>
                    <a:t>Costs</a:t>
                  </a:r>
                  <a:endParaRPr lang="en-US"/>
                </a:p>
              </p:txBody>
            </p:sp>
          </p:grpSp>
        </p:grpSp>
        <p:sp>
          <p:nvSpPr>
            <p:cNvPr id="29707" name="Line 13"/>
            <p:cNvSpPr>
              <a:spLocks noChangeShapeType="1"/>
            </p:cNvSpPr>
            <p:nvPr/>
          </p:nvSpPr>
          <p:spPr bwMode="auto">
            <a:xfrm>
              <a:off x="1519" y="2886"/>
              <a:ext cx="2314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9708" name="Line 14"/>
            <p:cNvSpPr>
              <a:spLocks noChangeShapeType="1"/>
            </p:cNvSpPr>
            <p:nvPr/>
          </p:nvSpPr>
          <p:spPr bwMode="auto">
            <a:xfrm flipV="1">
              <a:off x="1519" y="2341"/>
              <a:ext cx="2359" cy="545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</p:grpSp>
      <p:sp>
        <p:nvSpPr>
          <p:cNvPr id="29701" name="Line 15"/>
          <p:cNvSpPr>
            <a:spLocks noChangeShapeType="1"/>
          </p:cNvSpPr>
          <p:nvPr/>
        </p:nvSpPr>
        <p:spPr bwMode="auto">
          <a:xfrm flipV="1">
            <a:off x="2411413" y="2852738"/>
            <a:ext cx="3673475" cy="2736850"/>
          </a:xfrm>
          <a:prstGeom prst="line">
            <a:avLst/>
          </a:prstGeom>
          <a:noFill/>
          <a:ln w="9525">
            <a:solidFill>
              <a:schemeClr val="tx1"/>
            </a:solidFill>
            <a:prstDash val="dash"/>
            <a:round/>
            <a:headEnd/>
            <a:tailEnd/>
          </a:ln>
        </p:spPr>
        <p:txBody>
          <a:bodyPr/>
          <a:lstStyle/>
          <a:p>
            <a:endParaRPr lang="en-US"/>
          </a:p>
        </p:txBody>
      </p:sp>
      <p:sp>
        <p:nvSpPr>
          <p:cNvPr id="29702" name="Text Box 16"/>
          <p:cNvSpPr txBox="1">
            <a:spLocks noChangeArrowheads="1"/>
          </p:cNvSpPr>
          <p:nvPr/>
        </p:nvSpPr>
        <p:spPr bwMode="auto">
          <a:xfrm>
            <a:off x="6135688" y="2435225"/>
            <a:ext cx="1284287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1800"/>
              <a:t>Sales line</a:t>
            </a:r>
            <a:endParaRPr lang="en-US" sz="1800"/>
          </a:p>
        </p:txBody>
      </p:sp>
      <p:sp>
        <p:nvSpPr>
          <p:cNvPr id="29703" name="Line 17"/>
          <p:cNvSpPr>
            <a:spLocks noChangeShapeType="1"/>
          </p:cNvSpPr>
          <p:nvPr/>
        </p:nvSpPr>
        <p:spPr bwMode="auto">
          <a:xfrm>
            <a:off x="3924300" y="3284538"/>
            <a:ext cx="360363" cy="72072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en-US"/>
          </a:p>
        </p:txBody>
      </p:sp>
      <p:sp>
        <p:nvSpPr>
          <p:cNvPr id="29704" name="Text Box 18"/>
          <p:cNvSpPr txBox="1">
            <a:spLocks noChangeArrowheads="1"/>
          </p:cNvSpPr>
          <p:nvPr/>
        </p:nvSpPr>
        <p:spPr bwMode="auto">
          <a:xfrm>
            <a:off x="2627313" y="2781300"/>
            <a:ext cx="21399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1800"/>
              <a:t>Break even point</a:t>
            </a:r>
            <a:endParaRPr lang="en-US" sz="1800"/>
          </a:p>
        </p:txBody>
      </p:sp>
      <p:sp>
        <p:nvSpPr>
          <p:cNvPr id="29705" name="Line 19"/>
          <p:cNvSpPr>
            <a:spLocks noChangeShapeType="1"/>
          </p:cNvSpPr>
          <p:nvPr/>
        </p:nvSpPr>
        <p:spPr bwMode="auto">
          <a:xfrm flipV="1">
            <a:off x="5724525" y="3141663"/>
            <a:ext cx="0" cy="2447925"/>
          </a:xfrm>
          <a:prstGeom prst="line">
            <a:avLst/>
          </a:prstGeom>
          <a:noFill/>
          <a:ln w="9525">
            <a:solidFill>
              <a:schemeClr val="tx1"/>
            </a:solidFill>
            <a:prstDash val="lgDash"/>
            <a:round/>
            <a:headEnd/>
            <a:tailEnd/>
          </a:ln>
        </p:spPr>
        <p:txBody>
          <a:bodyPr/>
          <a:lstStyle/>
          <a:p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102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10275" grpId="0" build="p" autoUpdateAnimBg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/>
              <a:t>Accounting</a:t>
            </a:r>
          </a:p>
        </p:txBody>
      </p:sp>
      <p:sp>
        <p:nvSpPr>
          <p:cNvPr id="2355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66738" y="1752600"/>
            <a:ext cx="8001000" cy="2913063"/>
          </a:xfrm>
        </p:spPr>
        <p:txBody>
          <a:bodyPr/>
          <a:lstStyle/>
          <a:p>
            <a:pPr eaLnBrk="1" hangingPunct="1">
              <a:lnSpc>
                <a:spcPct val="80000"/>
              </a:lnSpc>
            </a:pPr>
            <a:r>
              <a:rPr lang="en-GB" sz="2400" dirty="0"/>
              <a:t>The importance of pricing as a function of the marketing mix</a:t>
            </a:r>
          </a:p>
          <a:p>
            <a:pPr eaLnBrk="1" hangingPunct="1">
              <a:lnSpc>
                <a:spcPct val="80000"/>
              </a:lnSpc>
            </a:pPr>
            <a:r>
              <a:rPr lang="en-GB" sz="2400" dirty="0"/>
              <a:t>On 25</a:t>
            </a:r>
            <a:r>
              <a:rPr lang="en-GB" sz="2400" baseline="30000" dirty="0"/>
              <a:t>th</a:t>
            </a:r>
            <a:r>
              <a:rPr lang="en-GB" sz="2400" dirty="0"/>
              <a:t> Jan TTK paid suppliers for 70 kit parts which they had bought in Dec </a:t>
            </a:r>
          </a:p>
          <a:p>
            <a:pPr eaLnBrk="1" hangingPunct="1">
              <a:lnSpc>
                <a:spcPct val="80000"/>
              </a:lnSpc>
            </a:pPr>
            <a:r>
              <a:rPr lang="en-GB" sz="2400" dirty="0"/>
              <a:t>In Jan TTK sold 50 kits through Demon </a:t>
            </a:r>
            <a:r>
              <a:rPr lang="en-GB" sz="2400" dirty="0" err="1"/>
              <a:t>Tweeks</a:t>
            </a:r>
            <a:r>
              <a:rPr lang="en-GB" sz="2400" dirty="0"/>
              <a:t> and 25 through the TTK website</a:t>
            </a:r>
          </a:p>
          <a:p>
            <a:pPr eaLnBrk="1" hangingPunct="1">
              <a:lnSpc>
                <a:spcPct val="80000"/>
              </a:lnSpc>
            </a:pPr>
            <a:r>
              <a:rPr lang="en-GB" sz="2400" dirty="0"/>
              <a:t>In Jan TTK got paid for 45 kits sold in Dec</a:t>
            </a:r>
          </a:p>
          <a:p>
            <a:pPr eaLnBrk="1" hangingPunct="1">
              <a:lnSpc>
                <a:spcPct val="80000"/>
              </a:lnSpc>
            </a:pPr>
            <a:r>
              <a:rPr lang="en-GB" sz="2400" dirty="0"/>
              <a:t>On 25</a:t>
            </a:r>
            <a:r>
              <a:rPr lang="en-GB" sz="2400" baseline="30000" dirty="0"/>
              <a:t>th</a:t>
            </a:r>
            <a:r>
              <a:rPr lang="en-GB" sz="2400" dirty="0"/>
              <a:t> Feb TTK paid suppliers for kits bought/received in Jan</a:t>
            </a:r>
          </a:p>
          <a:p>
            <a:pPr eaLnBrk="1" hangingPunct="1">
              <a:lnSpc>
                <a:spcPct val="80000"/>
              </a:lnSpc>
            </a:pPr>
            <a:r>
              <a:rPr lang="en-GB" sz="2400" dirty="0"/>
              <a:t>During Feb TTK received payments for 55 of the 75 kits sold in Jan  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</a:pPr>
            <a:r>
              <a:rPr lang="en-GB" sz="2400" b="1" dirty="0"/>
              <a:t>How much profit did TTK make in Jan12 ?</a:t>
            </a:r>
          </a:p>
          <a:p>
            <a:pPr lvl="1" eaLnBrk="1" hangingPunct="1">
              <a:lnSpc>
                <a:spcPct val="80000"/>
              </a:lnSpc>
            </a:pPr>
            <a:endParaRPr lang="en-GB" sz="24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55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55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55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552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552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552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552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5523" grpId="0" build="p" autoUpdateAnimBg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/>
              <a:t>Profit and Loss accounts (P&amp;L)</a:t>
            </a:r>
          </a:p>
        </p:txBody>
      </p:sp>
      <p:sp>
        <p:nvSpPr>
          <p:cNvPr id="180227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566738" y="1752600"/>
            <a:ext cx="7605712" cy="4267200"/>
          </a:xfrm>
        </p:spPr>
        <p:txBody>
          <a:bodyPr/>
          <a:lstStyle/>
          <a:p>
            <a:pPr eaLnBrk="1" hangingPunct="1">
              <a:lnSpc>
                <a:spcPct val="80000"/>
              </a:lnSpc>
            </a:pPr>
            <a:r>
              <a:rPr lang="en-GB" sz="2000"/>
              <a:t>Measures financial performance over a period</a:t>
            </a:r>
          </a:p>
          <a:p>
            <a:pPr eaLnBrk="1" hangingPunct="1">
              <a:lnSpc>
                <a:spcPct val="80000"/>
              </a:lnSpc>
            </a:pPr>
            <a:r>
              <a:rPr lang="en-GB" sz="2000"/>
              <a:t>Trading account</a:t>
            </a:r>
          </a:p>
          <a:p>
            <a:pPr lvl="1" eaLnBrk="1" hangingPunct="1">
              <a:lnSpc>
                <a:spcPct val="80000"/>
              </a:lnSpc>
            </a:pPr>
            <a:r>
              <a:rPr lang="en-GB" sz="1800"/>
              <a:t>Money from sales less cost of the goods sold</a:t>
            </a:r>
          </a:p>
          <a:p>
            <a:pPr eaLnBrk="1" hangingPunct="1">
              <a:lnSpc>
                <a:spcPct val="80000"/>
              </a:lnSpc>
            </a:pPr>
            <a:r>
              <a:rPr lang="en-GB" sz="2000"/>
              <a:t>Profit and Loss includes expenses or cost of sales</a:t>
            </a:r>
          </a:p>
          <a:p>
            <a:pPr lvl="1" eaLnBrk="1" hangingPunct="1">
              <a:lnSpc>
                <a:spcPct val="80000"/>
              </a:lnSpc>
            </a:pPr>
            <a:endParaRPr lang="en-GB" sz="2000"/>
          </a:p>
        </p:txBody>
      </p:sp>
      <p:graphicFrame>
        <p:nvGraphicFramePr>
          <p:cNvPr id="180296" name="Group 72"/>
          <p:cNvGraphicFramePr>
            <a:graphicFrameLocks noGrp="1"/>
          </p:cNvGraphicFramePr>
          <p:nvPr>
            <p:ph sz="half" idx="2"/>
          </p:nvPr>
        </p:nvGraphicFramePr>
        <p:xfrm>
          <a:off x="1403350" y="3284538"/>
          <a:ext cx="3924300" cy="2377440"/>
        </p:xfrm>
        <a:graphic>
          <a:graphicData uri="http://schemas.openxmlformats.org/drawingml/2006/table">
            <a:tbl>
              <a:tblPr/>
              <a:tblGrid>
                <a:gridCol w="14605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230313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233487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300038">
                <a:tc>
                  <a:txBody>
                    <a:bodyPr/>
                    <a:lstStyle/>
                    <a:p>
                      <a:pPr marL="469900" marR="0" lvl="0" indent="-469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2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Sales</a:t>
                      </a:r>
                      <a:endParaRPr kumimoji="0" lang="en-US" sz="20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469900" marR="0" lvl="0" indent="-469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2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20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469900" marR="0" lvl="0" indent="-469900" algn="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2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10,000</a:t>
                      </a:r>
                      <a:endParaRPr kumimoji="0" lang="en-US" sz="20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00038">
                <a:tc gridSpan="2">
                  <a:txBody>
                    <a:bodyPr/>
                    <a:lstStyle/>
                    <a:p>
                      <a:pPr marL="469900" marR="0" lvl="0" indent="-469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2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cost of goods</a:t>
                      </a:r>
                      <a:endParaRPr kumimoji="0" lang="en-US" sz="20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469900" marR="0" lvl="0" indent="-469900" algn="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2000" b="0" i="0" u="none" strike="noStrike" cap="none" normalizeH="0" baseline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-£4,000</a:t>
                      </a:r>
                      <a:endParaRPr kumimoji="0" lang="en-US" sz="20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00038">
                <a:tc gridSpan="2">
                  <a:txBody>
                    <a:bodyPr/>
                    <a:lstStyle/>
                    <a:p>
                      <a:pPr marL="469900" marR="0" lvl="0" indent="-469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2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Gross profit</a:t>
                      </a:r>
                      <a:endParaRPr kumimoji="0" lang="en-US" sz="20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469900" marR="0" lvl="0" indent="-469900" algn="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2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£6,000</a:t>
                      </a:r>
                      <a:endParaRPr kumimoji="0" lang="en-US" sz="20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298450">
                <a:tc>
                  <a:txBody>
                    <a:bodyPr/>
                    <a:lstStyle/>
                    <a:p>
                      <a:pPr marL="469900" marR="0" lvl="0" indent="-469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2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20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469900" marR="0" lvl="0" indent="-469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2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20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469900" marR="0" lvl="0" indent="-469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2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20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00038">
                <a:tc>
                  <a:txBody>
                    <a:bodyPr/>
                    <a:lstStyle/>
                    <a:p>
                      <a:pPr marL="469900" marR="0" lvl="0" indent="-469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2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expenses</a:t>
                      </a:r>
                      <a:endParaRPr kumimoji="0" lang="en-US" sz="20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469900" marR="0" lvl="0" indent="-469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2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20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469900" marR="0" lvl="0" indent="-469900" algn="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2000" b="0" i="0" u="none" strike="noStrike" cap="none" normalizeH="0" baseline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-£5,000</a:t>
                      </a:r>
                      <a:endParaRPr kumimoji="0" lang="en-US" sz="20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00038">
                <a:tc>
                  <a:txBody>
                    <a:bodyPr/>
                    <a:lstStyle/>
                    <a:p>
                      <a:pPr marL="469900" marR="0" lvl="0" indent="-469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2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Net profit</a:t>
                      </a:r>
                      <a:endParaRPr kumimoji="0" lang="en-US" sz="20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469900" marR="0" lvl="0" indent="-469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2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20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469900" marR="0" lvl="0" indent="-469900" algn="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2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£1,000</a:t>
                      </a:r>
                      <a:endParaRPr kumimoji="0" lang="en-US" sz="20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02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02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02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02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0227" grpId="0" build="p" autoUpdateAnimBg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7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z="3400"/>
              <a:t>Profit and Loss accounts (P&amp;L)</a:t>
            </a:r>
            <a:br>
              <a:rPr lang="en-GB" sz="3400"/>
            </a:br>
            <a:r>
              <a:rPr lang="en-GB" sz="3400"/>
              <a:t>Example – Tenby Turbo Kits</a:t>
            </a:r>
          </a:p>
        </p:txBody>
      </p:sp>
      <p:sp>
        <p:nvSpPr>
          <p:cNvPr id="230403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566738" y="1752600"/>
            <a:ext cx="8181975" cy="4267200"/>
          </a:xfrm>
        </p:spPr>
        <p:txBody>
          <a:bodyPr/>
          <a:lstStyle/>
          <a:p>
            <a:pPr eaLnBrk="1" hangingPunct="1">
              <a:lnSpc>
                <a:spcPct val="80000"/>
              </a:lnSpc>
            </a:pPr>
            <a:r>
              <a:rPr lang="en-GB" sz="2400"/>
              <a:t>We are only interested in what happened in Jan</a:t>
            </a:r>
          </a:p>
          <a:p>
            <a:pPr eaLnBrk="1" hangingPunct="1">
              <a:lnSpc>
                <a:spcPct val="80000"/>
              </a:lnSpc>
            </a:pPr>
            <a:r>
              <a:rPr lang="en-GB" sz="2400"/>
              <a:t>Trading summary</a:t>
            </a:r>
          </a:p>
          <a:p>
            <a:pPr lvl="1" eaLnBrk="1" hangingPunct="1">
              <a:lnSpc>
                <a:spcPct val="80000"/>
              </a:lnSpc>
            </a:pPr>
            <a:endParaRPr lang="en-GB" sz="2000"/>
          </a:p>
        </p:txBody>
      </p:sp>
      <p:graphicFrame>
        <p:nvGraphicFramePr>
          <p:cNvPr id="1026" name="Object 58"/>
          <p:cNvGraphicFramePr>
            <a:graphicFrameLocks noGrp="1" noChangeAspect="1"/>
          </p:cNvGraphicFramePr>
          <p:nvPr>
            <p:ph sz="half" idx="2"/>
          </p:nvPr>
        </p:nvGraphicFramePr>
        <p:xfrm>
          <a:off x="1042988" y="3068638"/>
          <a:ext cx="7273925" cy="12509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31" name="Worksheet" r:id="rId4" imgW="2898817" imgH="498233" progId="Excel.Sheet.8">
                  <p:embed/>
                </p:oleObj>
              </mc:Choice>
              <mc:Fallback>
                <p:oleObj name="Worksheet" r:id="rId4" imgW="2898817" imgH="498233" progId="Excel.Sheet.8">
                  <p:embed/>
                  <p:pic>
                    <p:nvPicPr>
                      <p:cNvPr id="0" name="Object 58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042988" y="3068638"/>
                        <a:ext cx="7273925" cy="125095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040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040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0403" grpId="0" build="p" autoUpdateAnimBg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1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z="3400"/>
              <a:t>Profit and Loss accounts (P&amp;L)</a:t>
            </a:r>
            <a:br>
              <a:rPr lang="en-GB" sz="3400"/>
            </a:br>
            <a:r>
              <a:rPr lang="en-GB" sz="3400"/>
              <a:t>Example – Tenby Turbo Kits</a:t>
            </a:r>
          </a:p>
        </p:txBody>
      </p:sp>
      <p:sp>
        <p:nvSpPr>
          <p:cNvPr id="237571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566738" y="1752600"/>
            <a:ext cx="6597650" cy="4267200"/>
          </a:xfrm>
        </p:spPr>
        <p:txBody>
          <a:bodyPr/>
          <a:lstStyle/>
          <a:p>
            <a:pPr eaLnBrk="1" hangingPunct="1">
              <a:lnSpc>
                <a:spcPct val="80000"/>
              </a:lnSpc>
            </a:pPr>
            <a:r>
              <a:rPr lang="en-GB" sz="2000"/>
              <a:t>Trading summary in more detail</a:t>
            </a:r>
          </a:p>
          <a:p>
            <a:pPr eaLnBrk="1" hangingPunct="1">
              <a:lnSpc>
                <a:spcPct val="80000"/>
              </a:lnSpc>
            </a:pPr>
            <a:r>
              <a:rPr lang="en-GB" sz="2000"/>
              <a:t>For month ending 31</a:t>
            </a:r>
            <a:r>
              <a:rPr lang="en-GB" sz="2000" baseline="30000"/>
              <a:t>st</a:t>
            </a:r>
            <a:r>
              <a:rPr lang="en-GB" sz="2000"/>
              <a:t> Jan 2008</a:t>
            </a:r>
          </a:p>
          <a:p>
            <a:pPr lvl="1" eaLnBrk="1" hangingPunct="1">
              <a:lnSpc>
                <a:spcPct val="80000"/>
              </a:lnSpc>
            </a:pPr>
            <a:endParaRPr lang="en-GB" sz="2000"/>
          </a:p>
        </p:txBody>
      </p:sp>
      <p:graphicFrame>
        <p:nvGraphicFramePr>
          <p:cNvPr id="2050" name="Object 7"/>
          <p:cNvGraphicFramePr>
            <a:graphicFrameLocks noGrp="1" noChangeAspect="1"/>
          </p:cNvGraphicFramePr>
          <p:nvPr>
            <p:ph sz="half" idx="2"/>
          </p:nvPr>
        </p:nvGraphicFramePr>
        <p:xfrm>
          <a:off x="971550" y="2636838"/>
          <a:ext cx="6769100" cy="31591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55" name="Worksheet" r:id="rId4" imgW="3849497" imgH="1796812" progId="Excel.Sheet.8">
                  <p:embed/>
                </p:oleObj>
              </mc:Choice>
              <mc:Fallback>
                <p:oleObj name="Worksheet" r:id="rId4" imgW="3849497" imgH="1796812" progId="Excel.Sheet.8">
                  <p:embed/>
                  <p:pic>
                    <p:nvPicPr>
                      <p:cNvPr id="0" name="Object 7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971550" y="2636838"/>
                        <a:ext cx="6769100" cy="315912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75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75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7571" grpId="0" build="p" autoUpdateAnimBg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z="3400"/>
              <a:t>Profit and Loss accounts (P&amp;L)</a:t>
            </a:r>
            <a:br>
              <a:rPr lang="en-GB" sz="3400"/>
            </a:br>
            <a:r>
              <a:rPr lang="en-GB" sz="3400"/>
              <a:t>Example – Tenby Turbo Kits</a:t>
            </a:r>
          </a:p>
        </p:txBody>
      </p:sp>
      <p:sp>
        <p:nvSpPr>
          <p:cNvPr id="24166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66738" y="1752600"/>
            <a:ext cx="8001000" cy="2913063"/>
          </a:xfrm>
        </p:spPr>
        <p:txBody>
          <a:bodyPr/>
          <a:lstStyle/>
          <a:p>
            <a:pPr eaLnBrk="1" hangingPunct="1">
              <a:lnSpc>
                <a:spcPct val="80000"/>
              </a:lnSpc>
            </a:pPr>
            <a:r>
              <a:rPr lang="en-GB" sz="2400" b="1"/>
              <a:t>Operating costs or expenses</a:t>
            </a:r>
          </a:p>
          <a:p>
            <a:pPr lvl="1" eaLnBrk="1" hangingPunct="1">
              <a:lnSpc>
                <a:spcPct val="80000"/>
              </a:lnSpc>
            </a:pPr>
            <a:r>
              <a:rPr lang="en-GB" sz="2000"/>
              <a:t>Premises rent and rates</a:t>
            </a:r>
          </a:p>
          <a:p>
            <a:pPr lvl="2" eaLnBrk="1" hangingPunct="1">
              <a:lnSpc>
                <a:spcPct val="80000"/>
              </a:lnSpc>
            </a:pPr>
            <a:r>
              <a:rPr lang="en-GB" sz="1900"/>
              <a:t>£12k per annum, in Jan paid 3 months for first ¼</a:t>
            </a:r>
          </a:p>
          <a:p>
            <a:pPr lvl="3" eaLnBrk="1" hangingPunct="1">
              <a:lnSpc>
                <a:spcPct val="80000"/>
              </a:lnSpc>
            </a:pPr>
            <a:r>
              <a:rPr lang="en-GB" sz="1700"/>
              <a:t>Only include cost for one month (£1000)</a:t>
            </a:r>
          </a:p>
          <a:p>
            <a:pPr lvl="2" eaLnBrk="1" hangingPunct="1">
              <a:lnSpc>
                <a:spcPct val="80000"/>
              </a:lnSpc>
            </a:pPr>
            <a:r>
              <a:rPr lang="en-GB" sz="1900"/>
              <a:t>Rates £500</a:t>
            </a:r>
          </a:p>
          <a:p>
            <a:pPr lvl="1" eaLnBrk="1" hangingPunct="1">
              <a:lnSpc>
                <a:spcPct val="80000"/>
              </a:lnSpc>
            </a:pPr>
            <a:r>
              <a:rPr lang="en-GB" sz="2000"/>
              <a:t>Gas and electricity for heating and power</a:t>
            </a:r>
          </a:p>
          <a:p>
            <a:pPr lvl="2" eaLnBrk="1" hangingPunct="1">
              <a:lnSpc>
                <a:spcPct val="80000"/>
              </a:lnSpc>
            </a:pPr>
            <a:r>
              <a:rPr lang="en-GB" sz="1900"/>
              <a:t>Estimate from previous bills £200</a:t>
            </a:r>
          </a:p>
          <a:p>
            <a:pPr lvl="1" eaLnBrk="1" hangingPunct="1">
              <a:lnSpc>
                <a:spcPct val="80000"/>
              </a:lnSpc>
            </a:pPr>
            <a:r>
              <a:rPr lang="en-GB" sz="2000"/>
              <a:t>Office costs – telephone, stationary,postage</a:t>
            </a:r>
          </a:p>
          <a:p>
            <a:pPr lvl="2" eaLnBrk="1" hangingPunct="1">
              <a:lnSpc>
                <a:spcPct val="80000"/>
              </a:lnSpc>
            </a:pPr>
            <a:r>
              <a:rPr lang="en-GB" sz="1900"/>
              <a:t>£1,300</a:t>
            </a:r>
          </a:p>
          <a:p>
            <a:pPr lvl="1" eaLnBrk="1" hangingPunct="1">
              <a:lnSpc>
                <a:spcPct val="80000"/>
              </a:lnSpc>
            </a:pPr>
            <a:r>
              <a:rPr lang="en-GB" sz="2000"/>
              <a:t>Cleaning </a:t>
            </a:r>
          </a:p>
          <a:p>
            <a:pPr lvl="2" eaLnBrk="1" hangingPunct="1">
              <a:lnSpc>
                <a:spcPct val="80000"/>
              </a:lnSpc>
            </a:pPr>
            <a:r>
              <a:rPr lang="en-GB" sz="1900"/>
              <a:t>Wages and materials £1,100</a:t>
            </a:r>
          </a:p>
          <a:p>
            <a:pPr lvl="1" eaLnBrk="1" hangingPunct="1">
              <a:lnSpc>
                <a:spcPct val="80000"/>
              </a:lnSpc>
            </a:pPr>
            <a:r>
              <a:rPr lang="en-GB" sz="2000"/>
              <a:t>Insurance, accountancy and legal fees</a:t>
            </a:r>
          </a:p>
          <a:p>
            <a:pPr lvl="2" eaLnBrk="1" hangingPunct="1">
              <a:lnSpc>
                <a:spcPct val="80000"/>
              </a:lnSpc>
            </a:pPr>
            <a:r>
              <a:rPr lang="en-GB" sz="1900"/>
              <a:t>£1,100</a:t>
            </a:r>
          </a:p>
          <a:p>
            <a:pPr lvl="1" eaLnBrk="1" hangingPunct="1">
              <a:lnSpc>
                <a:spcPct val="80000"/>
              </a:lnSpc>
              <a:buFont typeface="Wingdings" pitchFamily="2" charset="2"/>
              <a:buNone/>
            </a:pPr>
            <a:endParaRPr lang="en-GB" sz="2000"/>
          </a:p>
          <a:p>
            <a:pPr lvl="1" eaLnBrk="1" hangingPunct="1">
              <a:lnSpc>
                <a:spcPct val="80000"/>
              </a:lnSpc>
            </a:pPr>
            <a:endParaRPr lang="en-GB" sz="2400" b="1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416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4166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4166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4166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4166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4166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4166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4166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4166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4166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41667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41667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41667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1667" grpId="0" build="p" autoUpdateAnimBg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z="3400"/>
              <a:t>Profit and Loss accounts (P&amp;L)</a:t>
            </a:r>
            <a:br>
              <a:rPr lang="en-GB" sz="3400"/>
            </a:br>
            <a:r>
              <a:rPr lang="en-GB" sz="3400"/>
              <a:t>Example – Tenby Turbo Kits</a:t>
            </a:r>
          </a:p>
        </p:txBody>
      </p:sp>
      <p:sp>
        <p:nvSpPr>
          <p:cNvPr id="24371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66738" y="1752600"/>
            <a:ext cx="8001000" cy="2913063"/>
          </a:xfrm>
        </p:spPr>
        <p:txBody>
          <a:bodyPr/>
          <a:lstStyle/>
          <a:p>
            <a:pPr eaLnBrk="1" hangingPunct="1">
              <a:lnSpc>
                <a:spcPct val="80000"/>
              </a:lnSpc>
            </a:pPr>
            <a:r>
              <a:rPr lang="en-GB" sz="2400" b="1"/>
              <a:t>Operating costs or expenses</a:t>
            </a:r>
          </a:p>
          <a:p>
            <a:pPr lvl="1" eaLnBrk="1" hangingPunct="1">
              <a:lnSpc>
                <a:spcPct val="80000"/>
              </a:lnSpc>
            </a:pPr>
            <a:r>
              <a:rPr lang="en-GB" sz="2000"/>
              <a:t>Delivery and van running costs</a:t>
            </a:r>
          </a:p>
          <a:p>
            <a:pPr lvl="2" eaLnBrk="1" hangingPunct="1">
              <a:lnSpc>
                <a:spcPct val="80000"/>
              </a:lnSpc>
            </a:pPr>
            <a:r>
              <a:rPr lang="en-GB" sz="1900"/>
              <a:t>Tax, insurance, fuel, servicing £150</a:t>
            </a:r>
          </a:p>
          <a:p>
            <a:pPr lvl="1" eaLnBrk="1" hangingPunct="1">
              <a:lnSpc>
                <a:spcPct val="80000"/>
              </a:lnSpc>
            </a:pPr>
            <a:r>
              <a:rPr lang="en-GB" sz="2000"/>
              <a:t>Depreciation of van and equipment</a:t>
            </a:r>
          </a:p>
          <a:p>
            <a:pPr lvl="2" eaLnBrk="1" hangingPunct="1">
              <a:lnSpc>
                <a:spcPct val="80000"/>
              </a:lnSpc>
            </a:pPr>
            <a:r>
              <a:rPr lang="en-GB" sz="1900"/>
              <a:t>See last week £210</a:t>
            </a:r>
          </a:p>
          <a:p>
            <a:pPr lvl="1" eaLnBrk="1" hangingPunct="1">
              <a:lnSpc>
                <a:spcPct val="80000"/>
              </a:lnSpc>
            </a:pPr>
            <a:r>
              <a:rPr lang="en-GB" sz="2000"/>
              <a:t>Bad debts and provision for doubtful debts</a:t>
            </a:r>
          </a:p>
          <a:p>
            <a:pPr lvl="2" eaLnBrk="1" hangingPunct="1">
              <a:lnSpc>
                <a:spcPct val="80000"/>
              </a:lnSpc>
            </a:pPr>
            <a:r>
              <a:rPr lang="en-GB" sz="1900"/>
              <a:t>Two-ish kits over year £125</a:t>
            </a:r>
          </a:p>
          <a:p>
            <a:pPr lvl="1" eaLnBrk="1" hangingPunct="1">
              <a:lnSpc>
                <a:spcPct val="80000"/>
              </a:lnSpc>
            </a:pPr>
            <a:r>
              <a:rPr lang="en-GB" sz="2000"/>
              <a:t>Interest on loans, overdraft etc</a:t>
            </a:r>
          </a:p>
          <a:p>
            <a:pPr lvl="2" eaLnBrk="1" hangingPunct="1">
              <a:lnSpc>
                <a:spcPct val="80000"/>
              </a:lnSpc>
            </a:pPr>
            <a:r>
              <a:rPr lang="en-GB" sz="1900"/>
              <a:t>£170</a:t>
            </a:r>
          </a:p>
          <a:p>
            <a:pPr lvl="1" eaLnBrk="1" hangingPunct="1">
              <a:lnSpc>
                <a:spcPct val="80000"/>
              </a:lnSpc>
            </a:pPr>
            <a:r>
              <a:rPr lang="en-GB" sz="2000"/>
              <a:t>Salaries of sales and technical staff</a:t>
            </a:r>
          </a:p>
          <a:p>
            <a:pPr lvl="2" eaLnBrk="1" hangingPunct="1">
              <a:lnSpc>
                <a:spcPct val="80000"/>
              </a:lnSpc>
            </a:pPr>
            <a:r>
              <a:rPr lang="en-GB" sz="1900"/>
              <a:t>2 people totalling £1250</a:t>
            </a:r>
          </a:p>
          <a:p>
            <a:pPr lvl="1" eaLnBrk="1" hangingPunct="1">
              <a:lnSpc>
                <a:spcPct val="80000"/>
              </a:lnSpc>
            </a:pPr>
            <a:r>
              <a:rPr lang="en-GB" sz="2000"/>
              <a:t>Provision for R and D</a:t>
            </a:r>
          </a:p>
          <a:p>
            <a:pPr lvl="2" eaLnBrk="1" hangingPunct="1">
              <a:lnSpc>
                <a:spcPct val="80000"/>
              </a:lnSpc>
            </a:pPr>
            <a:r>
              <a:rPr lang="en-GB" sz="1900"/>
              <a:t>No R and D currently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</a:pPr>
            <a:r>
              <a:rPr lang="en-GB" sz="2400"/>
              <a:t>	</a:t>
            </a:r>
            <a:r>
              <a:rPr lang="en-GB" sz="2400" b="1"/>
              <a:t>Total expenses for Jan 08 = £7,105</a:t>
            </a:r>
          </a:p>
          <a:p>
            <a:pPr lvl="1" eaLnBrk="1" hangingPunct="1">
              <a:lnSpc>
                <a:spcPct val="80000"/>
              </a:lnSpc>
            </a:pPr>
            <a:endParaRPr lang="en-GB" sz="2400" b="1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437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437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437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437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437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4371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4371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4371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4371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4371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4371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4371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43715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43715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3715" grpId="0" build="p" autoUpdateAnimBg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z="3400"/>
              <a:t>Profit and Loss accounts (P&amp;L)</a:t>
            </a:r>
            <a:br>
              <a:rPr lang="en-GB" sz="3400"/>
            </a:br>
            <a:r>
              <a:rPr lang="en-GB" sz="3400"/>
              <a:t>Example – Tenby Turbo Kits</a:t>
            </a:r>
          </a:p>
        </p:txBody>
      </p:sp>
      <p:graphicFrame>
        <p:nvGraphicFramePr>
          <p:cNvPr id="3074" name="Object 7"/>
          <p:cNvGraphicFramePr>
            <a:graphicFrameLocks noGrp="1" noChangeAspect="1"/>
          </p:cNvGraphicFramePr>
          <p:nvPr>
            <p:ph idx="1"/>
          </p:nvPr>
        </p:nvGraphicFramePr>
        <p:xfrm>
          <a:off x="1116013" y="2205038"/>
          <a:ext cx="7129462" cy="392271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079" name="Worksheet" r:id="rId4" imgW="3849497" imgH="2116951" progId="Excel.Sheet.8">
                  <p:embed/>
                </p:oleObj>
              </mc:Choice>
              <mc:Fallback>
                <p:oleObj name="Worksheet" r:id="rId4" imgW="3849497" imgH="2116951" progId="Excel.Sheet.8">
                  <p:embed/>
                  <p:pic>
                    <p:nvPicPr>
                      <p:cNvPr id="0" name="Object 7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116013" y="2205038"/>
                        <a:ext cx="7129462" cy="3922712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3076" name="Text Box 9"/>
          <p:cNvSpPr txBox="1">
            <a:spLocks noChangeArrowheads="1"/>
          </p:cNvSpPr>
          <p:nvPr/>
        </p:nvSpPr>
        <p:spPr bwMode="auto">
          <a:xfrm>
            <a:off x="447675" y="1762125"/>
            <a:ext cx="711200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/>
              <a:t>Profit and Loss for TTK for month ending 31</a:t>
            </a:r>
            <a:r>
              <a:rPr lang="en-GB" baseline="30000"/>
              <a:t>st</a:t>
            </a:r>
            <a:r>
              <a:rPr lang="en-GB"/>
              <a:t> Jan2008</a:t>
            </a:r>
            <a:endParaRPr lang="en-US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/>
              <a:t>Balance sheets</a:t>
            </a:r>
          </a:p>
        </p:txBody>
      </p:sp>
      <p:sp>
        <p:nvSpPr>
          <p:cNvPr id="304131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566738" y="1752600"/>
            <a:ext cx="7605712" cy="4267200"/>
          </a:xfrm>
        </p:spPr>
        <p:txBody>
          <a:bodyPr/>
          <a:lstStyle/>
          <a:p>
            <a:pPr eaLnBrk="1" hangingPunct="1">
              <a:lnSpc>
                <a:spcPct val="80000"/>
              </a:lnSpc>
            </a:pPr>
            <a:r>
              <a:rPr lang="en-GB" sz="2400"/>
              <a:t>A snap shot of a business in one moment of time</a:t>
            </a:r>
          </a:p>
          <a:p>
            <a:pPr eaLnBrk="1" hangingPunct="1">
              <a:lnSpc>
                <a:spcPct val="80000"/>
              </a:lnSpc>
            </a:pPr>
            <a:r>
              <a:rPr lang="en-GB" sz="2400"/>
              <a:t>A business needs resources to operate</a:t>
            </a:r>
          </a:p>
          <a:p>
            <a:pPr lvl="1" eaLnBrk="1" hangingPunct="1">
              <a:lnSpc>
                <a:spcPct val="80000"/>
              </a:lnSpc>
            </a:pPr>
            <a:r>
              <a:rPr lang="en-GB" sz="2000"/>
              <a:t>Premesis, materials, equipment, cash</a:t>
            </a:r>
          </a:p>
          <a:p>
            <a:pPr eaLnBrk="1" hangingPunct="1">
              <a:lnSpc>
                <a:spcPct val="80000"/>
              </a:lnSpc>
            </a:pPr>
            <a:r>
              <a:rPr lang="en-GB" sz="2400"/>
              <a:t>These are known as </a:t>
            </a:r>
            <a:r>
              <a:rPr lang="en-GB" sz="2400" b="1"/>
              <a:t>assets</a:t>
            </a:r>
          </a:p>
          <a:p>
            <a:pPr eaLnBrk="1" hangingPunct="1">
              <a:lnSpc>
                <a:spcPct val="80000"/>
              </a:lnSpc>
            </a:pPr>
            <a:r>
              <a:rPr lang="en-GB" sz="2400"/>
              <a:t>A business will owe money</a:t>
            </a:r>
          </a:p>
          <a:p>
            <a:pPr lvl="1" eaLnBrk="1" hangingPunct="1">
              <a:lnSpc>
                <a:spcPct val="80000"/>
              </a:lnSpc>
            </a:pPr>
            <a:r>
              <a:rPr lang="en-GB" sz="2000"/>
              <a:t>To the bank for loans and overdraft</a:t>
            </a:r>
          </a:p>
          <a:p>
            <a:pPr lvl="1" eaLnBrk="1" hangingPunct="1">
              <a:lnSpc>
                <a:spcPct val="80000"/>
              </a:lnSpc>
            </a:pPr>
            <a:r>
              <a:rPr lang="en-GB" sz="2000"/>
              <a:t>To the owner for any investment</a:t>
            </a:r>
          </a:p>
          <a:p>
            <a:pPr lvl="1" eaLnBrk="1" hangingPunct="1">
              <a:lnSpc>
                <a:spcPct val="80000"/>
              </a:lnSpc>
            </a:pPr>
            <a:r>
              <a:rPr lang="en-GB" sz="2000"/>
              <a:t>To suppliers for good not yet paid for but ordered</a:t>
            </a:r>
          </a:p>
          <a:p>
            <a:pPr eaLnBrk="1" hangingPunct="1">
              <a:lnSpc>
                <a:spcPct val="80000"/>
              </a:lnSpc>
            </a:pPr>
            <a:r>
              <a:rPr lang="en-GB" sz="2400"/>
              <a:t>These are known as </a:t>
            </a:r>
            <a:r>
              <a:rPr lang="en-GB" sz="2400" b="1"/>
              <a:t>liabilities</a:t>
            </a:r>
          </a:p>
          <a:p>
            <a:pPr eaLnBrk="1" hangingPunct="1">
              <a:lnSpc>
                <a:spcPct val="80000"/>
              </a:lnSpc>
            </a:pPr>
            <a:r>
              <a:rPr lang="en-GB" sz="2400"/>
              <a:t>At any one time the assets of a company will equal the liabilities of the company</a:t>
            </a:r>
          </a:p>
          <a:p>
            <a:pPr lvl="1" eaLnBrk="1" hangingPunct="1">
              <a:lnSpc>
                <a:spcPct val="80000"/>
              </a:lnSpc>
              <a:buFont typeface="Wingdings" pitchFamily="2" charset="2"/>
              <a:buNone/>
            </a:pPr>
            <a:r>
              <a:rPr lang="en-GB" sz="2400" b="1"/>
              <a:t>Assets = Capital + liabilities</a:t>
            </a:r>
          </a:p>
          <a:p>
            <a:pPr lvl="1" eaLnBrk="1" hangingPunct="1">
              <a:lnSpc>
                <a:spcPct val="80000"/>
              </a:lnSpc>
            </a:pPr>
            <a:endParaRPr lang="en-GB" sz="2400" b="1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41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413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413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413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413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413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413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413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413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4131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4131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4131" grpId="0" build="p" autoUpdateAnimBg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9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/>
              <a:t>Balance sheets</a:t>
            </a:r>
          </a:p>
        </p:txBody>
      </p:sp>
      <p:sp>
        <p:nvSpPr>
          <p:cNvPr id="306179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566738" y="1752600"/>
            <a:ext cx="7605712" cy="1100138"/>
          </a:xfrm>
        </p:spPr>
        <p:txBody>
          <a:bodyPr/>
          <a:lstStyle/>
          <a:p>
            <a:pPr eaLnBrk="1" hangingPunct="1">
              <a:lnSpc>
                <a:spcPct val="80000"/>
              </a:lnSpc>
            </a:pPr>
            <a:r>
              <a:rPr lang="en-GB" sz="2400"/>
              <a:t>A company cannot increase it’s assets without increasing it’s capital or liabilities.</a:t>
            </a:r>
          </a:p>
          <a:p>
            <a:pPr eaLnBrk="1" hangingPunct="1">
              <a:lnSpc>
                <a:spcPct val="80000"/>
              </a:lnSpc>
            </a:pPr>
            <a:r>
              <a:rPr lang="en-GB" sz="2400"/>
              <a:t>The dual nature of transactions</a:t>
            </a:r>
          </a:p>
          <a:p>
            <a:pPr lvl="1" eaLnBrk="1" hangingPunct="1">
              <a:lnSpc>
                <a:spcPct val="80000"/>
              </a:lnSpc>
            </a:pPr>
            <a:endParaRPr lang="en-GB" sz="2400" b="1"/>
          </a:p>
        </p:txBody>
      </p:sp>
      <p:graphicFrame>
        <p:nvGraphicFramePr>
          <p:cNvPr id="4098" name="Object 10"/>
          <p:cNvGraphicFramePr>
            <a:graphicFrameLocks noGrp="1" noChangeAspect="1"/>
          </p:cNvGraphicFramePr>
          <p:nvPr>
            <p:ph sz="half" idx="2"/>
          </p:nvPr>
        </p:nvGraphicFramePr>
        <p:xfrm>
          <a:off x="684213" y="3213100"/>
          <a:ext cx="7920037" cy="17907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103" name="Worksheet" r:id="rId4" imgW="4370896" imgH="987454" progId="Excel.Sheet.8">
                  <p:embed/>
                </p:oleObj>
              </mc:Choice>
              <mc:Fallback>
                <p:oleObj name="Worksheet" r:id="rId4" imgW="4370896" imgH="987454" progId="Excel.Sheet.8">
                  <p:embed/>
                  <p:pic>
                    <p:nvPicPr>
                      <p:cNvPr id="0" name="Object 10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84213" y="3213100"/>
                        <a:ext cx="7920037" cy="17907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61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617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6179" grpId="0" build="p" autoUpdateAnimBg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3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/>
              <a:t>Balance Sheets</a:t>
            </a:r>
          </a:p>
        </p:txBody>
      </p:sp>
      <p:sp>
        <p:nvSpPr>
          <p:cNvPr id="248835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566738" y="1752600"/>
            <a:ext cx="7605712" cy="4267200"/>
          </a:xfrm>
        </p:spPr>
        <p:txBody>
          <a:bodyPr/>
          <a:lstStyle/>
          <a:p>
            <a:pPr eaLnBrk="1" hangingPunct="1">
              <a:lnSpc>
                <a:spcPct val="80000"/>
              </a:lnSpc>
            </a:pPr>
            <a:r>
              <a:rPr lang="en-GB" sz="2000"/>
              <a:t>Example of horizontal format two column</a:t>
            </a:r>
          </a:p>
        </p:txBody>
      </p:sp>
      <p:graphicFrame>
        <p:nvGraphicFramePr>
          <p:cNvPr id="5122" name="Object 30"/>
          <p:cNvGraphicFramePr>
            <a:graphicFrameLocks noGrp="1" noChangeAspect="1"/>
          </p:cNvGraphicFramePr>
          <p:nvPr>
            <p:ph sz="half" idx="2"/>
          </p:nvPr>
        </p:nvGraphicFramePr>
        <p:xfrm>
          <a:off x="684213" y="2492375"/>
          <a:ext cx="8064500" cy="324326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5127" name="Worksheet" r:id="rId4" imgW="4823566" imgH="1938495" progId="Excel.Sheet.8">
                  <p:embed/>
                </p:oleObj>
              </mc:Choice>
              <mc:Fallback>
                <p:oleObj name="Worksheet" r:id="rId4" imgW="4823566" imgH="1938495" progId="Excel.Sheet.8">
                  <p:embed/>
                  <p:pic>
                    <p:nvPicPr>
                      <p:cNvPr id="0" name="Object 30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84213" y="2492375"/>
                        <a:ext cx="8064500" cy="3243263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488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8835" grpId="0" build="p" autoUpdateAnimBg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7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/>
              <a:t>Balance Sheets</a:t>
            </a:r>
          </a:p>
        </p:txBody>
      </p:sp>
      <p:sp>
        <p:nvSpPr>
          <p:cNvPr id="308227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566738" y="1752600"/>
            <a:ext cx="7605712" cy="812800"/>
          </a:xfrm>
        </p:spPr>
        <p:txBody>
          <a:bodyPr/>
          <a:lstStyle/>
          <a:p>
            <a:pPr eaLnBrk="1" hangingPunct="1">
              <a:lnSpc>
                <a:spcPct val="80000"/>
              </a:lnSpc>
            </a:pPr>
            <a:r>
              <a:rPr lang="en-GB" sz="2000"/>
              <a:t>Then a debtor transfers £3,000 for good received</a:t>
            </a:r>
          </a:p>
          <a:p>
            <a:pPr eaLnBrk="1" hangingPunct="1">
              <a:lnSpc>
                <a:spcPct val="80000"/>
              </a:lnSpc>
            </a:pPr>
            <a:r>
              <a:rPr lang="en-GB" sz="2000"/>
              <a:t>Company pays back £10,000 of loan</a:t>
            </a:r>
          </a:p>
        </p:txBody>
      </p:sp>
      <p:graphicFrame>
        <p:nvGraphicFramePr>
          <p:cNvPr id="6146" name="Object 6"/>
          <p:cNvGraphicFramePr>
            <a:graphicFrameLocks noGrp="1" noChangeAspect="1"/>
          </p:cNvGraphicFramePr>
          <p:nvPr>
            <p:ph sz="half" idx="2"/>
          </p:nvPr>
        </p:nvGraphicFramePr>
        <p:xfrm>
          <a:off x="873125" y="2492375"/>
          <a:ext cx="7469188" cy="33305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151" name="Worksheet" r:id="rId4" imgW="4400550" imgH="1962150" progId="Excel.Sheet.8">
                  <p:embed/>
                </p:oleObj>
              </mc:Choice>
              <mc:Fallback>
                <p:oleObj name="Worksheet" r:id="rId4" imgW="4400550" imgH="1962150" progId="Excel.Sheet.8">
                  <p:embed/>
                  <p:pic>
                    <p:nvPicPr>
                      <p:cNvPr id="0" name="Object 6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873125" y="2492375"/>
                        <a:ext cx="7469188" cy="333057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82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82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8227" grpId="0" build="p" autoUpdateAnimBg="0"/>
    </p:bldLst>
  </p:timing>
</p:sld>
</file>

<file path=ppt/theme/theme1.xml><?xml version="1.0" encoding="utf-8"?>
<a:theme xmlns:a="http://schemas.openxmlformats.org/drawingml/2006/main" name="Profile">
  <a:themeElements>
    <a:clrScheme name="Profile 9">
      <a:dk1>
        <a:srgbClr val="000000"/>
      </a:dk1>
      <a:lt1>
        <a:srgbClr val="FFFFFF"/>
      </a:lt1>
      <a:dk2>
        <a:srgbClr val="000000"/>
      </a:dk2>
      <a:lt2>
        <a:srgbClr val="DDDDDD"/>
      </a:lt2>
      <a:accent1>
        <a:srgbClr val="A3B2C1"/>
      </a:accent1>
      <a:accent2>
        <a:srgbClr val="CC0000"/>
      </a:accent2>
      <a:accent3>
        <a:srgbClr val="FFFFFF"/>
      </a:accent3>
      <a:accent4>
        <a:srgbClr val="000000"/>
      </a:accent4>
      <a:accent5>
        <a:srgbClr val="CED5DD"/>
      </a:accent5>
      <a:accent6>
        <a:srgbClr val="B90000"/>
      </a:accent6>
      <a:hlink>
        <a:srgbClr val="336699"/>
      </a:hlink>
      <a:folHlink>
        <a:srgbClr val="003366"/>
      </a:folHlink>
    </a:clrScheme>
    <a:fontScheme name="Profile">
      <a:majorFont>
        <a:latin typeface="Verdana"/>
        <a:ea typeface=""/>
        <a:cs typeface=""/>
      </a:majorFont>
      <a:minorFont>
        <a:latin typeface="Verdana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0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Verdana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0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Verdana" pitchFamily="34" charset="0"/>
          </a:defRPr>
        </a:defPPr>
      </a:lstStyle>
    </a:lnDef>
  </a:objectDefaults>
  <a:extraClrSchemeLst>
    <a:extraClrScheme>
      <a:clrScheme name="Profile 1">
        <a:dk1>
          <a:srgbClr val="A50021"/>
        </a:dk1>
        <a:lt1>
          <a:srgbClr val="FFFFFF"/>
        </a:lt1>
        <a:dk2>
          <a:srgbClr val="800000"/>
        </a:dk2>
        <a:lt2>
          <a:srgbClr val="FFFFFF"/>
        </a:lt2>
        <a:accent1>
          <a:srgbClr val="FF9900"/>
        </a:accent1>
        <a:accent2>
          <a:srgbClr val="FF3300"/>
        </a:accent2>
        <a:accent3>
          <a:srgbClr val="C0AAAA"/>
        </a:accent3>
        <a:accent4>
          <a:srgbClr val="DADADA"/>
        </a:accent4>
        <a:accent5>
          <a:srgbClr val="FFCAAA"/>
        </a:accent5>
        <a:accent6>
          <a:srgbClr val="E72D00"/>
        </a:accent6>
        <a:hlink>
          <a:srgbClr val="FFFFCC"/>
        </a:hlink>
        <a:folHlink>
          <a:srgbClr val="FFCC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rofile 2">
        <a:dk1>
          <a:srgbClr val="3C001E"/>
        </a:dk1>
        <a:lt1>
          <a:srgbClr val="FFFFFF"/>
        </a:lt1>
        <a:dk2>
          <a:srgbClr val="51072E"/>
        </a:dk2>
        <a:lt2>
          <a:srgbClr val="FFFFFF"/>
        </a:lt2>
        <a:accent1>
          <a:srgbClr val="89A38F"/>
        </a:accent1>
        <a:accent2>
          <a:srgbClr val="666699"/>
        </a:accent2>
        <a:accent3>
          <a:srgbClr val="B3AAAD"/>
        </a:accent3>
        <a:accent4>
          <a:srgbClr val="DADADA"/>
        </a:accent4>
        <a:accent5>
          <a:srgbClr val="C4CEC6"/>
        </a:accent5>
        <a:accent6>
          <a:srgbClr val="5C5C8A"/>
        </a:accent6>
        <a:hlink>
          <a:srgbClr val="808000"/>
        </a:hlink>
        <a:folHlink>
          <a:srgbClr val="666633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rofile 3">
        <a:dk1>
          <a:srgbClr val="333333"/>
        </a:dk1>
        <a:lt1>
          <a:srgbClr val="FFFFFF"/>
        </a:lt1>
        <a:dk2>
          <a:srgbClr val="000000"/>
        </a:dk2>
        <a:lt2>
          <a:srgbClr val="FFFFFF"/>
        </a:lt2>
        <a:accent1>
          <a:srgbClr val="3399FF"/>
        </a:accent1>
        <a:accent2>
          <a:srgbClr val="CC0000"/>
        </a:accent2>
        <a:accent3>
          <a:srgbClr val="AAAAAA"/>
        </a:accent3>
        <a:accent4>
          <a:srgbClr val="DADADA"/>
        </a:accent4>
        <a:accent5>
          <a:srgbClr val="ADCAFF"/>
        </a:accent5>
        <a:accent6>
          <a:srgbClr val="B90000"/>
        </a:accent6>
        <a:hlink>
          <a:srgbClr val="666699"/>
        </a:hlink>
        <a:folHlink>
          <a:srgbClr val="6600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rofile 4">
        <a:dk1>
          <a:srgbClr val="4B3D1B"/>
        </a:dk1>
        <a:lt1>
          <a:srgbClr val="FFFFFF"/>
        </a:lt1>
        <a:dk2>
          <a:srgbClr val="330000"/>
        </a:dk2>
        <a:lt2>
          <a:srgbClr val="FFFFFF"/>
        </a:lt2>
        <a:accent1>
          <a:srgbClr val="CC9900"/>
        </a:accent1>
        <a:accent2>
          <a:srgbClr val="CC6600"/>
        </a:accent2>
        <a:accent3>
          <a:srgbClr val="ADAAAA"/>
        </a:accent3>
        <a:accent4>
          <a:srgbClr val="DADADA"/>
        </a:accent4>
        <a:accent5>
          <a:srgbClr val="E2CAAA"/>
        </a:accent5>
        <a:accent6>
          <a:srgbClr val="B95C00"/>
        </a:accent6>
        <a:hlink>
          <a:srgbClr val="666699"/>
        </a:hlink>
        <a:folHlink>
          <a:srgbClr val="CC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rofile 5">
        <a:dk1>
          <a:srgbClr val="006666"/>
        </a:dk1>
        <a:lt1>
          <a:srgbClr val="FFFFFF"/>
        </a:lt1>
        <a:dk2>
          <a:srgbClr val="003366"/>
        </a:dk2>
        <a:lt2>
          <a:srgbClr val="FFFFFF"/>
        </a:lt2>
        <a:accent1>
          <a:srgbClr val="0099CC"/>
        </a:accent1>
        <a:accent2>
          <a:srgbClr val="6666FF"/>
        </a:accent2>
        <a:accent3>
          <a:srgbClr val="AAADB8"/>
        </a:accent3>
        <a:accent4>
          <a:srgbClr val="DADADA"/>
        </a:accent4>
        <a:accent5>
          <a:srgbClr val="AACAE2"/>
        </a:accent5>
        <a:accent6>
          <a:srgbClr val="5C5CE7"/>
        </a:accent6>
        <a:hlink>
          <a:srgbClr val="FFFFCC"/>
        </a:hlink>
        <a:folHlink>
          <a:srgbClr val="FF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rofile 6">
        <a:dk1>
          <a:srgbClr val="003366"/>
        </a:dk1>
        <a:lt1>
          <a:srgbClr val="FFFFFF"/>
        </a:lt1>
        <a:dk2>
          <a:srgbClr val="006666"/>
        </a:dk2>
        <a:lt2>
          <a:srgbClr val="FFFFFF"/>
        </a:lt2>
        <a:accent1>
          <a:srgbClr val="6699FF"/>
        </a:accent1>
        <a:accent2>
          <a:srgbClr val="00CCFF"/>
        </a:accent2>
        <a:accent3>
          <a:srgbClr val="AAB8B8"/>
        </a:accent3>
        <a:accent4>
          <a:srgbClr val="DADADA"/>
        </a:accent4>
        <a:accent5>
          <a:srgbClr val="B8CAFF"/>
        </a:accent5>
        <a:accent6>
          <a:srgbClr val="00B9E7"/>
        </a:accent6>
        <a:hlink>
          <a:srgbClr val="FFFFCC"/>
        </a:hlink>
        <a:folHlink>
          <a:srgbClr val="33CC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rofile 7">
        <a:dk1>
          <a:srgbClr val="000000"/>
        </a:dk1>
        <a:lt1>
          <a:srgbClr val="619CB1"/>
        </a:lt1>
        <a:dk2>
          <a:srgbClr val="FFFFFF"/>
        </a:dk2>
        <a:lt2>
          <a:srgbClr val="4E899E"/>
        </a:lt2>
        <a:accent1>
          <a:srgbClr val="FFCC00"/>
        </a:accent1>
        <a:accent2>
          <a:srgbClr val="B6523E"/>
        </a:accent2>
        <a:accent3>
          <a:srgbClr val="B7CBD5"/>
        </a:accent3>
        <a:accent4>
          <a:srgbClr val="000000"/>
        </a:accent4>
        <a:accent5>
          <a:srgbClr val="FFE2AA"/>
        </a:accent5>
        <a:accent6>
          <a:srgbClr val="A54937"/>
        </a:accent6>
        <a:hlink>
          <a:srgbClr val="99CC00"/>
        </a:hlink>
        <a:folHlink>
          <a:srgbClr val="6666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rofile 8">
        <a:dk1>
          <a:srgbClr val="598600"/>
        </a:dk1>
        <a:lt1>
          <a:srgbClr val="FFFFFF"/>
        </a:lt1>
        <a:dk2>
          <a:srgbClr val="336600"/>
        </a:dk2>
        <a:lt2>
          <a:srgbClr val="FFFFFF"/>
        </a:lt2>
        <a:accent1>
          <a:srgbClr val="33CC33"/>
        </a:accent1>
        <a:accent2>
          <a:srgbClr val="99CC00"/>
        </a:accent2>
        <a:accent3>
          <a:srgbClr val="ADB8AA"/>
        </a:accent3>
        <a:accent4>
          <a:srgbClr val="DADADA"/>
        </a:accent4>
        <a:accent5>
          <a:srgbClr val="ADE2AD"/>
        </a:accent5>
        <a:accent6>
          <a:srgbClr val="8AB900"/>
        </a:accent6>
        <a:hlink>
          <a:srgbClr val="FFCC00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rofile 9">
        <a:dk1>
          <a:srgbClr val="000000"/>
        </a:dk1>
        <a:lt1>
          <a:srgbClr val="FFFFFF"/>
        </a:lt1>
        <a:dk2>
          <a:srgbClr val="000000"/>
        </a:dk2>
        <a:lt2>
          <a:srgbClr val="DDDDDD"/>
        </a:lt2>
        <a:accent1>
          <a:srgbClr val="A3B2C1"/>
        </a:accent1>
        <a:accent2>
          <a:srgbClr val="CC0000"/>
        </a:accent2>
        <a:accent3>
          <a:srgbClr val="FFFFFF"/>
        </a:accent3>
        <a:accent4>
          <a:srgbClr val="000000"/>
        </a:accent4>
        <a:accent5>
          <a:srgbClr val="CED5DD"/>
        </a:accent5>
        <a:accent6>
          <a:srgbClr val="B90000"/>
        </a:accent6>
        <a:hlink>
          <a:srgbClr val="336699"/>
        </a:hlink>
        <a:folHlink>
          <a:srgbClr val="003366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Profile</Template>
  <TotalTime>4364</TotalTime>
  <Words>817</Words>
  <Application>Microsoft Macintosh PowerPoint</Application>
  <PresentationFormat>On-screen Show (4:3)</PresentationFormat>
  <Paragraphs>195</Paragraphs>
  <Slides>22</Slides>
  <Notes>22</Notes>
  <HiddenSlides>0</HiddenSlides>
  <MMClips>0</MMClips>
  <ScaleCrop>false</ScaleCrop>
  <HeadingPairs>
    <vt:vector size="8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8" baseType="lpstr">
      <vt:lpstr>Arial</vt:lpstr>
      <vt:lpstr>Times New Roman</vt:lpstr>
      <vt:lpstr>Verdana</vt:lpstr>
      <vt:lpstr>Wingdings</vt:lpstr>
      <vt:lpstr>Profile</vt:lpstr>
      <vt:lpstr>Worksheet</vt:lpstr>
      <vt:lpstr>School of Engineering</vt:lpstr>
      <vt:lpstr>Costs Cost classification</vt:lpstr>
      <vt:lpstr>Costs Capital and revenue expenditure</vt:lpstr>
      <vt:lpstr>Costs Cost classification</vt:lpstr>
      <vt:lpstr>Motorcycle fuel tank</vt:lpstr>
      <vt:lpstr>Lotus Elise Lower Wishbone</vt:lpstr>
      <vt:lpstr>Costs Cost behaviour</vt:lpstr>
      <vt:lpstr>Costs Cost behaviour</vt:lpstr>
      <vt:lpstr>Costs Total costs – fixed plus variable</vt:lpstr>
      <vt:lpstr>Break even point</vt:lpstr>
      <vt:lpstr>Break even point Margin of safety</vt:lpstr>
      <vt:lpstr>Accounting</vt:lpstr>
      <vt:lpstr>Profit and Loss accounts (P&amp;L)</vt:lpstr>
      <vt:lpstr>Profit and Loss accounts (P&amp;L) Example – Tenby Turbo Kits</vt:lpstr>
      <vt:lpstr>Profit and Loss accounts (P&amp;L) Example – Tenby Turbo Kits</vt:lpstr>
      <vt:lpstr>Profit and Loss accounts (P&amp;L) Example – Tenby Turbo Kits</vt:lpstr>
      <vt:lpstr>Profit and Loss accounts (P&amp;L) Example – Tenby Turbo Kits</vt:lpstr>
      <vt:lpstr>Profit and Loss accounts (P&amp;L) Example – Tenby Turbo Kits</vt:lpstr>
      <vt:lpstr>Balance sheets</vt:lpstr>
      <vt:lpstr>Balance sheets</vt:lpstr>
      <vt:lpstr>Balance Sheets</vt:lpstr>
      <vt:lpstr>Balance Sheets</vt:lpstr>
    </vt:vector>
  </TitlesOfParts>
  <Company>PC</Company>
  <LinksUpToDate>false</LinksUpToDate>
  <SharedDoc>false</SharedDoc>
  <HyperlinksChanged>false</HyperlinksChanged>
  <AppVersion>16.0016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Swansea Institute</dc:title>
  <dc:creator>MR</dc:creator>
  <cp:lastModifiedBy>Microsoft Office User</cp:lastModifiedBy>
  <cp:revision>122</cp:revision>
  <dcterms:created xsi:type="dcterms:W3CDTF">2007-10-21T13:10:24Z</dcterms:created>
  <dcterms:modified xsi:type="dcterms:W3CDTF">2018-11-12T19:54:06Z</dcterms:modified>
</cp:coreProperties>
</file>