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handoutMasterIdLst>
    <p:handoutMasterId r:id="rId74"/>
  </p:handoutMasterIdLst>
  <p:sldIdLst>
    <p:sldId id="298" r:id="rId2"/>
    <p:sldId id="322" r:id="rId3"/>
    <p:sldId id="323" r:id="rId4"/>
    <p:sldId id="324" r:id="rId5"/>
    <p:sldId id="325" r:id="rId6"/>
    <p:sldId id="316" r:id="rId7"/>
    <p:sldId id="317" r:id="rId8"/>
    <p:sldId id="326" r:id="rId9"/>
    <p:sldId id="334" r:id="rId10"/>
    <p:sldId id="319" r:id="rId11"/>
    <p:sldId id="313" r:id="rId12"/>
    <p:sldId id="314" r:id="rId13"/>
    <p:sldId id="302" r:id="rId14"/>
    <p:sldId id="337" r:id="rId15"/>
    <p:sldId id="349" r:id="rId16"/>
    <p:sldId id="327" r:id="rId17"/>
    <p:sldId id="285" r:id="rId18"/>
    <p:sldId id="262" r:id="rId19"/>
    <p:sldId id="296" r:id="rId20"/>
    <p:sldId id="267" r:id="rId21"/>
    <p:sldId id="300" r:id="rId22"/>
    <p:sldId id="256" r:id="rId23"/>
    <p:sldId id="260" r:id="rId24"/>
    <p:sldId id="279" r:id="rId25"/>
    <p:sldId id="258" r:id="rId26"/>
    <p:sldId id="264" r:id="rId27"/>
    <p:sldId id="284" r:id="rId28"/>
    <p:sldId id="259" r:id="rId29"/>
    <p:sldId id="291" r:id="rId30"/>
    <p:sldId id="277" r:id="rId31"/>
    <p:sldId id="275" r:id="rId32"/>
    <p:sldId id="338" r:id="rId33"/>
    <p:sldId id="330" r:id="rId34"/>
    <p:sldId id="315" r:id="rId35"/>
    <p:sldId id="271" r:id="rId36"/>
    <p:sldId id="295" r:id="rId37"/>
    <p:sldId id="311" r:id="rId38"/>
    <p:sldId id="331" r:id="rId39"/>
    <p:sldId id="339" r:id="rId40"/>
    <p:sldId id="306" r:id="rId41"/>
    <p:sldId id="307" r:id="rId42"/>
    <p:sldId id="290" r:id="rId43"/>
    <p:sldId id="282" r:id="rId44"/>
    <p:sldId id="299" r:id="rId45"/>
    <p:sldId id="333" r:id="rId46"/>
    <p:sldId id="328" r:id="rId47"/>
    <p:sldId id="308" r:id="rId48"/>
    <p:sldId id="288" r:id="rId49"/>
    <p:sldId id="329" r:id="rId50"/>
    <p:sldId id="340" r:id="rId51"/>
    <p:sldId id="341" r:id="rId52"/>
    <p:sldId id="345" r:id="rId53"/>
    <p:sldId id="348" r:id="rId54"/>
    <p:sldId id="270" r:id="rId55"/>
    <p:sldId id="269" r:id="rId56"/>
    <p:sldId id="342" r:id="rId57"/>
    <p:sldId id="293" r:id="rId58"/>
    <p:sldId id="294" r:id="rId59"/>
    <p:sldId id="286" r:id="rId60"/>
    <p:sldId id="287" r:id="rId61"/>
    <p:sldId id="312" r:id="rId62"/>
    <p:sldId id="344" r:id="rId63"/>
    <p:sldId id="297" r:id="rId64"/>
    <p:sldId id="321" r:id="rId65"/>
    <p:sldId id="351" r:id="rId66"/>
    <p:sldId id="350" r:id="rId67"/>
    <p:sldId id="347" r:id="rId68"/>
    <p:sldId id="273" r:id="rId69"/>
    <p:sldId id="309" r:id="rId70"/>
    <p:sldId id="310" r:id="rId71"/>
    <p:sldId id="268" r:id="rId72"/>
    <p:sldId id="343" r:id="rId73"/>
  </p:sldIdLst>
  <p:sldSz cx="9144000" cy="6858000" type="screen4x3"/>
  <p:notesSz cx="6797675" cy="9926638"/>
  <p:defaultTextStyle>
    <a:defPPr>
      <a:defRPr lang="en-GB"/>
    </a:defPPr>
    <a:lvl1pPr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5pPr>
    <a:lvl6pPr marL="2286000" algn="l" defTabSz="914400" rtl="0" eaLnBrk="1" latinLnBrk="0" hangingPunct="1">
      <a:defRPr sz="2400" kern="1200">
        <a:solidFill>
          <a:schemeClr val="tx1"/>
        </a:solidFill>
        <a:latin typeface="Times" panose="02020603050405020304" pitchFamily="18" charset="0"/>
        <a:ea typeface="+mn-ea"/>
        <a:cs typeface="+mn-cs"/>
      </a:defRPr>
    </a:lvl6pPr>
    <a:lvl7pPr marL="2743200" algn="l" defTabSz="914400" rtl="0" eaLnBrk="1" latinLnBrk="0" hangingPunct="1">
      <a:defRPr sz="2400" kern="1200">
        <a:solidFill>
          <a:schemeClr val="tx1"/>
        </a:solidFill>
        <a:latin typeface="Times" panose="02020603050405020304" pitchFamily="18" charset="0"/>
        <a:ea typeface="+mn-ea"/>
        <a:cs typeface="+mn-cs"/>
      </a:defRPr>
    </a:lvl7pPr>
    <a:lvl8pPr marL="3200400" algn="l" defTabSz="914400" rtl="0" eaLnBrk="1" latinLnBrk="0" hangingPunct="1">
      <a:defRPr sz="2400" kern="1200">
        <a:solidFill>
          <a:schemeClr val="tx1"/>
        </a:solidFill>
        <a:latin typeface="Times" panose="02020603050405020304" pitchFamily="18" charset="0"/>
        <a:ea typeface="+mn-ea"/>
        <a:cs typeface="+mn-cs"/>
      </a:defRPr>
    </a:lvl8pPr>
    <a:lvl9pPr marL="3657600" algn="l" defTabSz="914400" rtl="0" eaLnBrk="1" latinLnBrk="0" hangingPunct="1">
      <a:defRPr sz="2400" kern="1200">
        <a:solidFill>
          <a:schemeClr val="tx1"/>
        </a:solidFill>
        <a:latin typeface="Times"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32787"/>
    <p:restoredTop sz="90929"/>
  </p:normalViewPr>
  <p:slideViewPr>
    <p:cSldViewPr>
      <p:cViewPr varScale="1">
        <p:scale>
          <a:sx n="92" d="100"/>
          <a:sy n="92" d="100"/>
        </p:scale>
        <p:origin x="138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849688" y="0"/>
            <a:ext cx="2946400" cy="498475"/>
          </a:xfrm>
          <a:prstGeom prst="rect">
            <a:avLst/>
          </a:prstGeom>
        </p:spPr>
        <p:txBody>
          <a:bodyPr vert="horz" lIns="91440" tIns="45720" rIns="91440" bIns="45720" rtlCol="0"/>
          <a:lstStyle>
            <a:lvl1pPr algn="r">
              <a:defRPr sz="1200"/>
            </a:lvl1pPr>
          </a:lstStyle>
          <a:p>
            <a:pPr>
              <a:defRPr/>
            </a:pPr>
            <a:fld id="{064AC478-CE36-4377-B88F-9131BA45FB35}" type="datetimeFigureOut">
              <a:rPr lang="en-GB"/>
              <a:pPr>
                <a:defRPr/>
              </a:pPr>
              <a:t>27/03/2018</a:t>
            </a:fld>
            <a:endParaRPr lang="en-GB"/>
          </a:p>
        </p:txBody>
      </p:sp>
      <p:sp>
        <p:nvSpPr>
          <p:cNvPr id="4" name="Footer Placeholder 3"/>
          <p:cNvSpPr>
            <a:spLocks noGrp="1"/>
          </p:cNvSpPr>
          <p:nvPr>
            <p:ph type="ftr" sz="quarter" idx="2"/>
          </p:nvPr>
        </p:nvSpPr>
        <p:spPr>
          <a:xfrm>
            <a:off x="0" y="9428163"/>
            <a:ext cx="2946400" cy="498475"/>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49688" y="9428163"/>
            <a:ext cx="2946400" cy="498475"/>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122A9657-61CD-4D11-A54A-52F491E5D8FA}" type="slidenum">
              <a:rPr lang="en-GB" altLang="en-US"/>
              <a:pPr>
                <a:defRPr/>
              </a:pPr>
              <a:t>‹#›</a:t>
            </a:fld>
            <a:endParaRPr lang="en-GB" altLang="en-US"/>
          </a:p>
        </p:txBody>
      </p:sp>
    </p:spTree>
    <p:extLst>
      <p:ext uri="{BB962C8B-B14F-4D97-AF65-F5344CB8AC3E}">
        <p14:creationId xmlns:p14="http://schemas.microsoft.com/office/powerpoint/2010/main" val="412363839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AD7DA6B-2AB3-4679-91A5-F5CA32D9BE9F}" type="slidenum">
              <a:rPr lang="en-GB" altLang="en-US"/>
              <a:pPr>
                <a:defRPr/>
              </a:pPr>
              <a:t>‹#›</a:t>
            </a:fld>
            <a:endParaRPr lang="en-GB" altLang="en-US"/>
          </a:p>
        </p:txBody>
      </p:sp>
    </p:spTree>
    <p:extLst>
      <p:ext uri="{BB962C8B-B14F-4D97-AF65-F5344CB8AC3E}">
        <p14:creationId xmlns:p14="http://schemas.microsoft.com/office/powerpoint/2010/main" val="653715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C8BA604-E3E5-4494-9B9B-978B3B666798}" type="slidenum">
              <a:rPr lang="en-GB" altLang="en-US"/>
              <a:pPr>
                <a:defRPr/>
              </a:pPr>
              <a:t>‹#›</a:t>
            </a:fld>
            <a:endParaRPr lang="en-GB" altLang="en-US"/>
          </a:p>
        </p:txBody>
      </p:sp>
    </p:spTree>
    <p:extLst>
      <p:ext uri="{BB962C8B-B14F-4D97-AF65-F5344CB8AC3E}">
        <p14:creationId xmlns:p14="http://schemas.microsoft.com/office/powerpoint/2010/main" val="2525181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60E73F58-DCD7-45DC-8400-4AB5FA32297A}" type="slidenum">
              <a:rPr lang="en-GB" altLang="en-US"/>
              <a:pPr>
                <a:defRPr/>
              </a:pPr>
              <a:t>‹#›</a:t>
            </a:fld>
            <a:endParaRPr lang="en-GB" altLang="en-US"/>
          </a:p>
        </p:txBody>
      </p:sp>
    </p:spTree>
    <p:extLst>
      <p:ext uri="{BB962C8B-B14F-4D97-AF65-F5344CB8AC3E}">
        <p14:creationId xmlns:p14="http://schemas.microsoft.com/office/powerpoint/2010/main" val="1502250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194604D-FC49-4CB2-A7C9-50C01283C09E}" type="slidenum">
              <a:rPr lang="en-GB" altLang="en-US"/>
              <a:pPr>
                <a:defRPr/>
              </a:pPr>
              <a:t>‹#›</a:t>
            </a:fld>
            <a:endParaRPr lang="en-GB" altLang="en-US"/>
          </a:p>
        </p:txBody>
      </p:sp>
    </p:spTree>
    <p:extLst>
      <p:ext uri="{BB962C8B-B14F-4D97-AF65-F5344CB8AC3E}">
        <p14:creationId xmlns:p14="http://schemas.microsoft.com/office/powerpoint/2010/main" val="3460455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BE119854-7E28-4D13-B0DC-2AB5F537C3B6}" type="slidenum">
              <a:rPr lang="en-GB" altLang="en-US"/>
              <a:pPr>
                <a:defRPr/>
              </a:pPr>
              <a:t>‹#›</a:t>
            </a:fld>
            <a:endParaRPr lang="en-GB" altLang="en-US"/>
          </a:p>
        </p:txBody>
      </p:sp>
    </p:spTree>
    <p:extLst>
      <p:ext uri="{BB962C8B-B14F-4D97-AF65-F5344CB8AC3E}">
        <p14:creationId xmlns:p14="http://schemas.microsoft.com/office/powerpoint/2010/main" val="1008133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5CCF1B01-8935-426D-97B0-5AE2F2D9A72F}" type="slidenum">
              <a:rPr lang="en-GB" altLang="en-US"/>
              <a:pPr>
                <a:defRPr/>
              </a:pPr>
              <a:t>‹#›</a:t>
            </a:fld>
            <a:endParaRPr lang="en-GB" altLang="en-US"/>
          </a:p>
        </p:txBody>
      </p:sp>
    </p:spTree>
    <p:extLst>
      <p:ext uri="{BB962C8B-B14F-4D97-AF65-F5344CB8AC3E}">
        <p14:creationId xmlns:p14="http://schemas.microsoft.com/office/powerpoint/2010/main" val="2625331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B979B158-B0BF-4EC6-A00D-1F63A384EECD}" type="slidenum">
              <a:rPr lang="en-GB" altLang="en-US"/>
              <a:pPr>
                <a:defRPr/>
              </a:pPr>
              <a:t>‹#›</a:t>
            </a:fld>
            <a:endParaRPr lang="en-GB" altLang="en-US"/>
          </a:p>
        </p:txBody>
      </p:sp>
    </p:spTree>
    <p:extLst>
      <p:ext uri="{BB962C8B-B14F-4D97-AF65-F5344CB8AC3E}">
        <p14:creationId xmlns:p14="http://schemas.microsoft.com/office/powerpoint/2010/main" val="420661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146708DA-ED24-4910-AFDD-44BEE921948C}" type="slidenum">
              <a:rPr lang="en-GB" altLang="en-US"/>
              <a:pPr>
                <a:defRPr/>
              </a:pPr>
              <a:t>‹#›</a:t>
            </a:fld>
            <a:endParaRPr lang="en-GB" altLang="en-US"/>
          </a:p>
        </p:txBody>
      </p:sp>
    </p:spTree>
    <p:extLst>
      <p:ext uri="{BB962C8B-B14F-4D97-AF65-F5344CB8AC3E}">
        <p14:creationId xmlns:p14="http://schemas.microsoft.com/office/powerpoint/2010/main" val="3697326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94B6B622-64F1-4528-8F7E-30CB0076694F}" type="slidenum">
              <a:rPr lang="en-GB" altLang="en-US"/>
              <a:pPr>
                <a:defRPr/>
              </a:pPr>
              <a:t>‹#›</a:t>
            </a:fld>
            <a:endParaRPr lang="en-GB" altLang="en-US"/>
          </a:p>
        </p:txBody>
      </p:sp>
    </p:spTree>
    <p:extLst>
      <p:ext uri="{BB962C8B-B14F-4D97-AF65-F5344CB8AC3E}">
        <p14:creationId xmlns:p14="http://schemas.microsoft.com/office/powerpoint/2010/main" val="3034285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6D06A54-92C5-44C0-9D83-34ECE76BA9BD}" type="slidenum">
              <a:rPr lang="en-GB" altLang="en-US"/>
              <a:pPr>
                <a:defRPr/>
              </a:pPr>
              <a:t>‹#›</a:t>
            </a:fld>
            <a:endParaRPr lang="en-GB" altLang="en-US"/>
          </a:p>
        </p:txBody>
      </p:sp>
    </p:spTree>
    <p:extLst>
      <p:ext uri="{BB962C8B-B14F-4D97-AF65-F5344CB8AC3E}">
        <p14:creationId xmlns:p14="http://schemas.microsoft.com/office/powerpoint/2010/main" val="2561393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B89CBB5-65F6-4D1F-9C94-8F2AD40BEEF3}" type="slidenum">
              <a:rPr lang="en-GB" altLang="en-US"/>
              <a:pPr>
                <a:defRPr/>
              </a:pPr>
              <a:t>‹#›</a:t>
            </a:fld>
            <a:endParaRPr lang="en-GB" altLang="en-US"/>
          </a:p>
        </p:txBody>
      </p:sp>
    </p:spTree>
    <p:extLst>
      <p:ext uri="{BB962C8B-B14F-4D97-AF65-F5344CB8AC3E}">
        <p14:creationId xmlns:p14="http://schemas.microsoft.com/office/powerpoint/2010/main" val="1323607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71A3E330-D412-45DD-BE55-AA1BDB3E48A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pitchFamily="18" charset="0"/>
        </a:defRPr>
      </a:lvl2pPr>
      <a:lvl3pPr algn="ctr" rtl="0" eaLnBrk="0" fontAlgn="base" hangingPunct="0">
        <a:spcBef>
          <a:spcPct val="0"/>
        </a:spcBef>
        <a:spcAft>
          <a:spcPct val="0"/>
        </a:spcAft>
        <a:defRPr sz="4400">
          <a:solidFill>
            <a:schemeClr val="tx2"/>
          </a:solidFill>
          <a:latin typeface="Times" pitchFamily="18" charset="0"/>
        </a:defRPr>
      </a:lvl3pPr>
      <a:lvl4pPr algn="ctr" rtl="0" eaLnBrk="0" fontAlgn="base" hangingPunct="0">
        <a:spcBef>
          <a:spcPct val="0"/>
        </a:spcBef>
        <a:spcAft>
          <a:spcPct val="0"/>
        </a:spcAft>
        <a:defRPr sz="4400">
          <a:solidFill>
            <a:schemeClr val="tx2"/>
          </a:solidFill>
          <a:latin typeface="Times" pitchFamily="18" charset="0"/>
        </a:defRPr>
      </a:lvl4pPr>
      <a:lvl5pPr algn="ctr" rtl="0" eaLnBrk="0" fontAlgn="base" hangingPunct="0">
        <a:spcBef>
          <a:spcPct val="0"/>
        </a:spcBef>
        <a:spcAft>
          <a:spcPct val="0"/>
        </a:spcAft>
        <a:defRPr sz="4400">
          <a:solidFill>
            <a:schemeClr val="tx2"/>
          </a:solidFill>
          <a:latin typeface="Times" pitchFamily="18" charset="0"/>
        </a:defRPr>
      </a:lvl5pPr>
      <a:lvl6pPr marL="457200" algn="ctr" rtl="0" eaLnBrk="0" fontAlgn="base" hangingPunct="0">
        <a:spcBef>
          <a:spcPct val="0"/>
        </a:spcBef>
        <a:spcAft>
          <a:spcPct val="0"/>
        </a:spcAft>
        <a:defRPr sz="4400">
          <a:solidFill>
            <a:schemeClr val="tx2"/>
          </a:solidFill>
          <a:latin typeface="Times" pitchFamily="18" charset="0"/>
        </a:defRPr>
      </a:lvl6pPr>
      <a:lvl7pPr marL="914400" algn="ctr" rtl="0" eaLnBrk="0" fontAlgn="base" hangingPunct="0">
        <a:spcBef>
          <a:spcPct val="0"/>
        </a:spcBef>
        <a:spcAft>
          <a:spcPct val="0"/>
        </a:spcAft>
        <a:defRPr sz="4400">
          <a:solidFill>
            <a:schemeClr val="tx2"/>
          </a:solidFill>
          <a:latin typeface="Times" pitchFamily="18" charset="0"/>
        </a:defRPr>
      </a:lvl7pPr>
      <a:lvl8pPr marL="1371600" algn="ctr" rtl="0" eaLnBrk="0" fontAlgn="base" hangingPunct="0">
        <a:spcBef>
          <a:spcPct val="0"/>
        </a:spcBef>
        <a:spcAft>
          <a:spcPct val="0"/>
        </a:spcAft>
        <a:defRPr sz="4400">
          <a:solidFill>
            <a:schemeClr val="tx2"/>
          </a:solidFill>
          <a:latin typeface="Times" pitchFamily="18" charset="0"/>
        </a:defRPr>
      </a:lvl8pPr>
      <a:lvl9pPr marL="1828800" algn="ctr" rtl="0" eaLnBrk="0" fontAlgn="base" hangingPunct="0">
        <a:spcBef>
          <a:spcPct val="0"/>
        </a:spcBef>
        <a:spcAft>
          <a:spcPct val="0"/>
        </a:spcAft>
        <a:defRPr sz="4400">
          <a:solidFill>
            <a:schemeClr val="tx2"/>
          </a:solidFill>
          <a:latin typeface="Times"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7.xml"/><Relationship Id="rId4" Type="http://schemas.openxmlformats.org/officeDocument/2006/relationships/image" Target="../media/image49.jpeg"/></Relationships>
</file>

<file path=ppt/slides/_rels/slide36.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7.xml"/><Relationship Id="rId5" Type="http://schemas.openxmlformats.org/officeDocument/2006/relationships/image" Target="../media/image54.jpeg"/><Relationship Id="rId4" Type="http://schemas.openxmlformats.org/officeDocument/2006/relationships/image" Target="../media/image53.jpeg"/></Relationships>
</file>

<file path=ppt/slides/_rels/slide3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 Id="rId5" Type="http://schemas.openxmlformats.org/officeDocument/2006/relationships/image" Target="../media/image61.jpeg"/><Relationship Id="rId4" Type="http://schemas.openxmlformats.org/officeDocument/2006/relationships/image" Target="../media/image60.jpeg"/></Relationships>
</file>

<file path=ppt/slides/_rels/slide4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image" Target="../media/image64.jpeg"/><Relationship Id="rId7" Type="http://schemas.openxmlformats.org/officeDocument/2006/relationships/image" Target="../media/image68.jpeg"/><Relationship Id="rId2" Type="http://schemas.openxmlformats.org/officeDocument/2006/relationships/image" Target="../media/image63.jpeg"/><Relationship Id="rId1" Type="http://schemas.openxmlformats.org/officeDocument/2006/relationships/slideLayout" Target="../slideLayouts/slideLayout7.xml"/><Relationship Id="rId6" Type="http://schemas.openxmlformats.org/officeDocument/2006/relationships/image" Target="../media/image67.jpeg"/><Relationship Id="rId5" Type="http://schemas.openxmlformats.org/officeDocument/2006/relationships/image" Target="../media/image66.jpeg"/><Relationship Id="rId4" Type="http://schemas.openxmlformats.org/officeDocument/2006/relationships/image" Target="../media/image65.jpeg"/></Relationships>
</file>

<file path=ppt/slides/_rels/slide44.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Layout" Target="../slideLayouts/slideLayout7.xml"/><Relationship Id="rId4" Type="http://schemas.openxmlformats.org/officeDocument/2006/relationships/image" Target="../media/image76.jpeg"/></Relationships>
</file>

<file path=ppt/slides/_rels/slide49.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 Id="rId4" Type="http://schemas.openxmlformats.org/officeDocument/2006/relationships/image" Target="../media/image80.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7.xml"/><Relationship Id="rId4" Type="http://schemas.openxmlformats.org/officeDocument/2006/relationships/image" Target="../media/image84.jpeg"/></Relationships>
</file>

<file path=ppt/slides/_rels/slide55.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hyperlink" Target="http://www.youtube.com/watch?v=sHy9FOblt7Y" TargetMode="External"/><Relationship Id="rId2" Type="http://schemas.openxmlformats.org/officeDocument/2006/relationships/image" Target="../media/image99.jpeg"/><Relationship Id="rId1" Type="http://schemas.openxmlformats.org/officeDocument/2006/relationships/slideLayout" Target="../slideLayouts/slideLayout7.xml"/><Relationship Id="rId6" Type="http://schemas.openxmlformats.org/officeDocument/2006/relationships/hyperlink" Target="http://www.youtube.com/watch?v=GSA42nDXEnw" TargetMode="External"/><Relationship Id="rId5" Type="http://schemas.openxmlformats.org/officeDocument/2006/relationships/hyperlink" Target="http://www.youtube.com/watch?v=At0G62ARGEE" TargetMode="External"/><Relationship Id="rId4" Type="http://schemas.openxmlformats.org/officeDocument/2006/relationships/image" Target="../media/image100.png"/></Relationships>
</file>

<file path=ppt/slides/_rels/slide68.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ChangeArrowheads="1"/>
          </p:cNvSpPr>
          <p:nvPr/>
        </p:nvSpPr>
        <p:spPr bwMode="auto">
          <a:xfrm>
            <a:off x="5643563" y="6072188"/>
            <a:ext cx="32083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2400" b="1">
                <a:solidFill>
                  <a:schemeClr val="bg1"/>
                </a:solidFill>
                <a:latin typeface="Arial" panose="020B0604020202020204" pitchFamily="34" charset="0"/>
                <a:cs typeface="Arial" panose="020B0604020202020204" pitchFamily="34" charset="0"/>
              </a:rPr>
              <a:t>origins of art &amp; ritual</a:t>
            </a:r>
          </a:p>
        </p:txBody>
      </p:sp>
      <p:pic>
        <p:nvPicPr>
          <p:cNvPr id="3075" name="Picture 6" descr="C:\Documents and Settings\Quentin Drew\My Documents\Foundation\!CAVEART\ENTREDA.JPG"/>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0" y="0"/>
            <a:ext cx="4857750" cy="666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Box 1"/>
          <p:cNvSpPr txBox="1">
            <a:spLocks noChangeArrowheads="1"/>
          </p:cNvSpPr>
          <p:nvPr/>
        </p:nvSpPr>
        <p:spPr bwMode="auto">
          <a:xfrm>
            <a:off x="357188" y="214313"/>
            <a:ext cx="4500562" cy="6462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The Origin of Art  (2006)</a:t>
            </a: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Michel Lorblanchet</a:t>
            </a:r>
          </a:p>
          <a:p>
            <a:pPr>
              <a:spcBef>
                <a:spcPct val="0"/>
              </a:spcBef>
              <a:buFontTx/>
              <a:buNone/>
            </a:pP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The very concept of the ‘birth’ or ‘origin’ of art may seem inappropriate, since </a:t>
            </a:r>
            <a:r>
              <a:rPr lang="en-GB" altLang="en-US" sz="1800">
                <a:solidFill>
                  <a:srgbClr val="FFC000"/>
                </a:solidFill>
                <a:latin typeface="Arial" panose="020B0604020202020204" pitchFamily="34" charset="0"/>
                <a:cs typeface="Arial" panose="020B0604020202020204" pitchFamily="34" charset="0"/>
              </a:rPr>
              <a:t>humans are by nature artists </a:t>
            </a:r>
            <a:r>
              <a:rPr lang="en-GB" altLang="en-US" sz="1800">
                <a:solidFill>
                  <a:schemeClr val="bg1"/>
                </a:solidFill>
                <a:latin typeface="Arial" panose="020B0604020202020204" pitchFamily="34" charset="0"/>
                <a:cs typeface="Arial" panose="020B0604020202020204" pitchFamily="34" charset="0"/>
              </a:rPr>
              <a:t>and the history of art begins with that of humanity.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In their artistic impulses and achievements humans express their vitality, their ability </a:t>
            </a:r>
            <a:r>
              <a:rPr lang="en-GB" altLang="en-US" sz="1800">
                <a:solidFill>
                  <a:srgbClr val="FFC000"/>
                </a:solidFill>
                <a:latin typeface="Arial" panose="020B0604020202020204" pitchFamily="34" charset="0"/>
                <a:cs typeface="Arial" panose="020B0604020202020204" pitchFamily="34" charset="0"/>
              </a:rPr>
              <a:t>to establish a beneficial and positive relationship with their environment</a:t>
            </a:r>
            <a:r>
              <a:rPr lang="en-GB" altLang="en-US" sz="1800">
                <a:solidFill>
                  <a:schemeClr val="bg1"/>
                </a:solidFill>
                <a:latin typeface="Arial" panose="020B0604020202020204" pitchFamily="34" charset="0"/>
                <a:cs typeface="Arial" panose="020B0604020202020204" pitchFamily="34" charset="0"/>
              </a:rPr>
              <a:t>, to humanize nature; their behaviour as artists is one of the characteristics for selection favourable to the evolution of the human species.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Evidence from analysis of rock art shows that, from their origins, humans have also been  </a:t>
            </a:r>
            <a:r>
              <a:rPr lang="en-GB" altLang="en-US" sz="2400" i="1">
                <a:solidFill>
                  <a:srgbClr val="FFC000"/>
                </a:solidFill>
                <a:latin typeface="Arial" panose="020B0604020202020204" pitchFamily="34" charset="0"/>
                <a:cs typeface="Arial" panose="020B0604020202020204" pitchFamily="34" charset="0"/>
              </a:rPr>
              <a:t>Homo aestheticus</a:t>
            </a:r>
            <a:r>
              <a:rPr lang="en-GB" altLang="en-US" sz="1800">
                <a:solidFill>
                  <a:srgbClr val="FFC000"/>
                </a:solidFill>
                <a:latin typeface="Arial" panose="020B0604020202020204" pitchFamily="34" charset="0"/>
                <a:cs typeface="Arial" panose="020B0604020202020204" pitchFamily="34" charset="0"/>
              </a:rPr>
              <a:t> </a:t>
            </a:r>
          </a:p>
          <a:p>
            <a:pPr>
              <a:spcBef>
                <a:spcPct val="0"/>
              </a:spcBef>
              <a:buFontTx/>
              <a:buNone/>
            </a:pPr>
            <a:endParaRPr lang="en-GB" altLang="en-US" sz="1200">
              <a:solidFill>
                <a:schemeClr val="bg1"/>
              </a:solidFill>
              <a:latin typeface="Arial" panose="020B0604020202020204" pitchFamily="34" charset="0"/>
              <a:cs typeface="Arial" panose="020B0604020202020204" pitchFamily="34" charset="0"/>
            </a:endParaRPr>
          </a:p>
        </p:txBody>
      </p:sp>
      <p:pic>
        <p:nvPicPr>
          <p:cNvPr id="4099" name="Picture 2" descr="Michel Lorblanchet.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43500" y="214313"/>
            <a:ext cx="3792538"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eiddeger.jpg"/>
          <p:cNvPicPr>
            <a:picLocks noChangeAspect="1"/>
          </p:cNvPicPr>
          <p:nvPr/>
        </p:nvPicPr>
        <p:blipFill>
          <a:blip r:embed="rId2">
            <a:lum bright="-46000" contrast="-56000"/>
            <a:extLst>
              <a:ext uri="{28A0092B-C50C-407E-A947-70E740481C1C}">
                <a14:useLocalDpi xmlns:a14="http://schemas.microsoft.com/office/drawing/2010/main" val="0"/>
              </a:ext>
            </a:extLst>
          </a:blip>
          <a:srcRect/>
          <a:stretch>
            <a:fillRect/>
          </a:stretch>
        </p:blipFill>
        <p:spPr bwMode="auto">
          <a:xfrm>
            <a:off x="3429000" y="95250"/>
            <a:ext cx="5715000" cy="676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TextBox 1"/>
          <p:cNvSpPr txBox="1">
            <a:spLocks noChangeArrowheads="1"/>
          </p:cNvSpPr>
          <p:nvPr/>
        </p:nvSpPr>
        <p:spPr bwMode="auto">
          <a:xfrm>
            <a:off x="357188" y="500063"/>
            <a:ext cx="8643937"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In </a:t>
            </a:r>
            <a:r>
              <a:rPr lang="en-GB" altLang="en-US" sz="1800" i="1">
                <a:solidFill>
                  <a:schemeClr val="bg1"/>
                </a:solidFill>
                <a:latin typeface="Arial" panose="020B0604020202020204" pitchFamily="34" charset="0"/>
                <a:cs typeface="Arial" panose="020B0604020202020204" pitchFamily="34" charset="0"/>
              </a:rPr>
              <a:t>The Origin of the Work of Art </a:t>
            </a:r>
            <a:r>
              <a:rPr lang="en-GB" altLang="en-US" sz="1800">
                <a:solidFill>
                  <a:schemeClr val="bg1"/>
                </a:solidFill>
                <a:latin typeface="Arial" panose="020B0604020202020204" pitchFamily="34" charset="0"/>
                <a:cs typeface="Arial" panose="020B0604020202020204" pitchFamily="34" charset="0"/>
              </a:rPr>
              <a:t>1950 Martin Heidegger explains the essence of art in terms of the concepts of </a:t>
            </a:r>
            <a:r>
              <a:rPr lang="en-GB" altLang="en-US" sz="1800" b="1">
                <a:solidFill>
                  <a:srgbClr val="FFC000"/>
                </a:solidFill>
                <a:latin typeface="Arial" panose="020B0604020202020204" pitchFamily="34" charset="0"/>
                <a:cs typeface="Arial" panose="020B0604020202020204" pitchFamily="34" charset="0"/>
              </a:rPr>
              <a:t>being</a:t>
            </a:r>
            <a:r>
              <a:rPr lang="en-GB" altLang="en-US" sz="1800" b="1">
                <a:solidFill>
                  <a:schemeClr val="bg1"/>
                </a:solidFill>
                <a:latin typeface="Arial" panose="020B0604020202020204" pitchFamily="34" charset="0"/>
                <a:cs typeface="Arial" panose="020B0604020202020204" pitchFamily="34" charset="0"/>
              </a:rPr>
              <a:t> </a:t>
            </a:r>
            <a:r>
              <a:rPr lang="en-GB" altLang="en-US" sz="1800">
                <a:solidFill>
                  <a:schemeClr val="bg1"/>
                </a:solidFill>
                <a:latin typeface="Arial" panose="020B0604020202020204" pitchFamily="34" charset="0"/>
                <a:cs typeface="Arial" panose="020B0604020202020204" pitchFamily="34" charset="0"/>
              </a:rPr>
              <a:t>and </a:t>
            </a:r>
            <a:r>
              <a:rPr lang="en-GB" altLang="en-US" sz="1800" b="1">
                <a:solidFill>
                  <a:srgbClr val="FFC000"/>
                </a:solidFill>
                <a:latin typeface="Arial" panose="020B0604020202020204" pitchFamily="34" charset="0"/>
                <a:cs typeface="Arial" panose="020B0604020202020204" pitchFamily="34" charset="0"/>
              </a:rPr>
              <a:t>truth</a:t>
            </a:r>
            <a:r>
              <a:rPr lang="en-GB" altLang="en-US" sz="1800">
                <a:solidFill>
                  <a:schemeClr val="bg1"/>
                </a:solidFill>
                <a:latin typeface="Arial" panose="020B0604020202020204" pitchFamily="34" charset="0"/>
                <a:cs typeface="Arial" panose="020B0604020202020204" pitchFamily="34" charset="0"/>
              </a:rPr>
              <a:t>.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He argues that art is not only a way of expressing the element of truth in a culture, but the means of creating it and providing a springboard from which "that which is" can be revealed.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p:txBody>
      </p:sp>
      <p:sp>
        <p:nvSpPr>
          <p:cNvPr id="5124" name="TextBox 3"/>
          <p:cNvSpPr txBox="1">
            <a:spLocks noChangeArrowheads="1"/>
          </p:cNvSpPr>
          <p:nvPr/>
        </p:nvSpPr>
        <p:spPr bwMode="auto">
          <a:xfrm>
            <a:off x="357188" y="3143250"/>
            <a:ext cx="45720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Works of art are not merely representations of the way things are, but actually </a:t>
            </a:r>
            <a:r>
              <a:rPr lang="en-GB" altLang="en-US" sz="1800">
                <a:solidFill>
                  <a:srgbClr val="FFC000"/>
                </a:solidFill>
                <a:latin typeface="Arial" panose="020B0604020202020204" pitchFamily="34" charset="0"/>
                <a:cs typeface="Arial" panose="020B0604020202020204" pitchFamily="34" charset="0"/>
              </a:rPr>
              <a:t>produce a community's shared understanding</a:t>
            </a:r>
            <a:r>
              <a:rPr lang="en-GB" altLang="en-US" sz="1800">
                <a:solidFill>
                  <a:schemeClr val="bg1"/>
                </a:solidFill>
                <a:latin typeface="Arial" panose="020B0604020202020204" pitchFamily="34" charset="0"/>
                <a:cs typeface="Arial" panose="020B0604020202020204" pitchFamily="34" charset="0"/>
              </a:rPr>
              <a:t>.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Each time a new artwork is added to any culture, the meaning of what it is to exist is inherently changed.</a:t>
            </a:r>
          </a:p>
          <a:p>
            <a:pPr>
              <a:spcBef>
                <a:spcPct val="0"/>
              </a:spcBef>
              <a:buFontTx/>
              <a:buNone/>
            </a:pPr>
            <a:endParaRPr lang="en-GB" altLang="en-US" sz="180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eiddeger.jpg"/>
          <p:cNvPicPr>
            <a:picLocks noChangeAspect="1"/>
          </p:cNvPicPr>
          <p:nvPr/>
        </p:nvPicPr>
        <p:blipFill>
          <a:blip r:embed="rId2">
            <a:lum bright="-46000" contrast="-56000"/>
            <a:extLst>
              <a:ext uri="{28A0092B-C50C-407E-A947-70E740481C1C}">
                <a14:useLocalDpi xmlns:a14="http://schemas.microsoft.com/office/drawing/2010/main" val="0"/>
              </a:ext>
            </a:extLst>
          </a:blip>
          <a:srcRect/>
          <a:stretch>
            <a:fillRect/>
          </a:stretch>
        </p:blipFill>
        <p:spPr bwMode="auto">
          <a:xfrm>
            <a:off x="3429000" y="95250"/>
            <a:ext cx="5715000" cy="676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Box 1"/>
          <p:cNvSpPr txBox="1">
            <a:spLocks noChangeArrowheads="1"/>
          </p:cNvSpPr>
          <p:nvPr/>
        </p:nvSpPr>
        <p:spPr bwMode="auto">
          <a:xfrm>
            <a:off x="357188" y="500063"/>
            <a:ext cx="8643937"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Heidegger begins his essay with the question of what the source of a work of art is.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The artwork and the artist exist in a dynamic where each appears to be a provider of the other.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rgbClr val="FFC000"/>
                </a:solidFill>
                <a:latin typeface="Arial" panose="020B0604020202020204" pitchFamily="34" charset="0"/>
                <a:cs typeface="Arial" panose="020B0604020202020204" pitchFamily="34" charset="0"/>
              </a:rPr>
              <a:t>"Neither is without the other. Nevertheless, neither is the sole support of the other.“</a:t>
            </a:r>
            <a:r>
              <a:rPr lang="en-GB" altLang="en-US" sz="1800" baseline="30000">
                <a:solidFill>
                  <a:srgbClr val="FFC000"/>
                </a:solidFill>
                <a:latin typeface="Arial" panose="020B0604020202020204" pitchFamily="34" charset="0"/>
                <a:cs typeface="Arial" panose="020B0604020202020204" pitchFamily="34" charset="0"/>
              </a:rPr>
              <a:t> </a:t>
            </a:r>
            <a:r>
              <a:rPr lang="en-GB" altLang="en-US" sz="1800">
                <a:solidFill>
                  <a:srgbClr val="FFC000"/>
                </a:solidFill>
                <a:latin typeface="Arial" panose="020B0604020202020204" pitchFamily="34" charset="0"/>
                <a:cs typeface="Arial" panose="020B0604020202020204" pitchFamily="34" charset="0"/>
              </a:rPr>
              <a:t>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p:txBody>
      </p:sp>
      <p:sp>
        <p:nvSpPr>
          <p:cNvPr id="6148" name="TextBox 3"/>
          <p:cNvSpPr txBox="1">
            <a:spLocks noChangeArrowheads="1"/>
          </p:cNvSpPr>
          <p:nvPr/>
        </p:nvSpPr>
        <p:spPr bwMode="auto">
          <a:xfrm>
            <a:off x="428625" y="3286125"/>
            <a:ext cx="4500563"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Art, a concept separate from both work and creator, thus exists as the source for them both.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Rather than control lying with the artist, art becomes a force that uses the creator for art's own purposes.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Likewise, the resulting work must be considered in the context of the world in which it exists, not that of its artist. </a:t>
            </a:r>
          </a:p>
          <a:p>
            <a:pPr>
              <a:spcBef>
                <a:spcPct val="0"/>
              </a:spcBef>
              <a:buFontTx/>
              <a:buNone/>
            </a:pPr>
            <a:endParaRPr lang="en-GB" altLang="en-US" sz="180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eiddeger.jpg"/>
          <p:cNvPicPr>
            <a:picLocks noChangeAspect="1"/>
          </p:cNvPicPr>
          <p:nvPr/>
        </p:nvPicPr>
        <p:blipFill>
          <a:blip r:embed="rId2">
            <a:lum bright="-46000" contrast="-56000"/>
            <a:extLst>
              <a:ext uri="{28A0092B-C50C-407E-A947-70E740481C1C}">
                <a14:useLocalDpi xmlns:a14="http://schemas.microsoft.com/office/drawing/2010/main" val="0"/>
              </a:ext>
            </a:extLst>
          </a:blip>
          <a:srcRect/>
          <a:stretch>
            <a:fillRect/>
          </a:stretch>
        </p:blipFill>
        <p:spPr bwMode="auto">
          <a:xfrm>
            <a:off x="3429000" y="95250"/>
            <a:ext cx="5715000" cy="676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extBox 1"/>
          <p:cNvSpPr txBox="1">
            <a:spLocks noChangeArrowheads="1"/>
          </p:cNvSpPr>
          <p:nvPr/>
        </p:nvSpPr>
        <p:spPr bwMode="auto">
          <a:xfrm>
            <a:off x="357188" y="500063"/>
            <a:ext cx="8643937"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In discovering the essence, however, the problem of the </a:t>
            </a:r>
            <a:r>
              <a:rPr lang="en-GB" altLang="en-US" sz="1800">
                <a:solidFill>
                  <a:srgbClr val="FFC000"/>
                </a:solidFill>
                <a:latin typeface="Arial" panose="020B0604020202020204" pitchFamily="34" charset="0"/>
                <a:cs typeface="Arial" panose="020B0604020202020204" pitchFamily="34" charset="0"/>
              </a:rPr>
              <a:t>hermeneutic circle </a:t>
            </a:r>
            <a:r>
              <a:rPr lang="en-GB" altLang="en-US" sz="1800">
                <a:solidFill>
                  <a:schemeClr val="bg1"/>
                </a:solidFill>
                <a:latin typeface="Arial" panose="020B0604020202020204" pitchFamily="34" charset="0"/>
                <a:cs typeface="Arial" panose="020B0604020202020204" pitchFamily="34" charset="0"/>
              </a:rPr>
              <a:t>arises.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In sum, the hermeneutic circle raises the paradox that, in any work, without understanding the whole, you can’t fully comprehend the individual parts, but without understanding the parts, you cannot comprehend the whole.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p:txBody>
      </p:sp>
      <p:sp>
        <p:nvSpPr>
          <p:cNvPr id="7172" name="TextBox 1"/>
          <p:cNvSpPr txBox="1">
            <a:spLocks noChangeArrowheads="1"/>
          </p:cNvSpPr>
          <p:nvPr/>
        </p:nvSpPr>
        <p:spPr bwMode="auto">
          <a:xfrm>
            <a:off x="357188" y="3573463"/>
            <a:ext cx="4502150" cy="313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GB" altLang="en-US" sz="1800">
                <a:solidFill>
                  <a:schemeClr val="bg1"/>
                </a:solidFill>
                <a:latin typeface="Arial" panose="020B0604020202020204" pitchFamily="34" charset="0"/>
                <a:cs typeface="Arial" panose="020B0604020202020204" pitchFamily="34" charset="0"/>
              </a:rPr>
              <a:t>….without knowledge of the essence of art, we cannot grasp the essence of the artwork, but without knowledge of the artwork, we cannot find the essence of art. </a:t>
            </a:r>
          </a:p>
          <a:p>
            <a:endParaRPr lang="en-GB" altLang="en-US" sz="1800">
              <a:solidFill>
                <a:schemeClr val="bg1"/>
              </a:solidFill>
              <a:latin typeface="Arial" panose="020B0604020202020204" pitchFamily="34" charset="0"/>
              <a:cs typeface="Arial" panose="020B0604020202020204" pitchFamily="34" charset="0"/>
            </a:endParaRPr>
          </a:p>
          <a:p>
            <a:endParaRPr lang="en-GB" altLang="en-US" sz="1800">
              <a:solidFill>
                <a:schemeClr val="bg1"/>
              </a:solidFill>
              <a:latin typeface="Arial" panose="020B0604020202020204" pitchFamily="34" charset="0"/>
              <a:cs typeface="Arial" panose="020B0604020202020204" pitchFamily="34" charset="0"/>
            </a:endParaRPr>
          </a:p>
          <a:p>
            <a:endParaRPr lang="en-GB" altLang="en-US" sz="1800">
              <a:solidFill>
                <a:schemeClr val="bg1"/>
              </a:solidFill>
              <a:latin typeface="Arial" panose="020B0604020202020204" pitchFamily="34" charset="0"/>
              <a:cs typeface="Arial" panose="020B0604020202020204" pitchFamily="34" charset="0"/>
            </a:endParaRPr>
          </a:p>
          <a:p>
            <a:r>
              <a:rPr lang="en-GB" altLang="en-US" sz="1800">
                <a:solidFill>
                  <a:schemeClr val="bg1"/>
                </a:solidFill>
                <a:latin typeface="Arial" panose="020B0604020202020204" pitchFamily="34" charset="0"/>
                <a:cs typeface="Arial" panose="020B0604020202020204" pitchFamily="34" charset="0"/>
              </a:rPr>
              <a:t>Heidegger concludes that to take hold of this circle you either have to define the essence of art or of the artwork.</a:t>
            </a:r>
          </a:p>
          <a:p>
            <a:endParaRPr lang="en-GB" altLang="en-US" sz="180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5" descr="perforated tick shell beads (Nassarius kraussianus) from the Middle Stone Age of Blombos Cave in South Africa that may be the oldest, well-dated examples of jewellery.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201988"/>
            <a:ext cx="4214813" cy="3656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Box 7"/>
          <p:cNvSpPr txBox="1">
            <a:spLocks noChangeArrowheads="1"/>
          </p:cNvSpPr>
          <p:nvPr/>
        </p:nvSpPr>
        <p:spPr bwMode="auto">
          <a:xfrm>
            <a:off x="500063" y="214313"/>
            <a:ext cx="8429625" cy="323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ornamentation</a:t>
            </a:r>
          </a:p>
          <a:p>
            <a:pPr>
              <a:spcBef>
                <a:spcPct val="0"/>
              </a:spcBef>
              <a:buFontTx/>
              <a:buNone/>
            </a:pP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oldest firmly-dated example is a collection of 82,000 year old Nassarius snail shells found in Morocco that are pierced and covered with red ochre. Wear patterns suggest that they may have been strung beads.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Nassarius shell beads found in Israel may be more than 100,000 years old and in the Blombos cave in South Africa, pierced shells and small pieces of ochre (red Haematite) etched with simple geometric patterns have been found in a 75,000-year-old layer of sediment.</a:t>
            </a:r>
          </a:p>
          <a:p>
            <a:pPr>
              <a:spcBef>
                <a:spcPct val="0"/>
              </a:spcBef>
              <a:buFontTx/>
              <a:buNone/>
            </a:pPr>
            <a:endParaRPr lang="en-GB" altLang="en-US" sz="2400"/>
          </a:p>
        </p:txBody>
      </p:sp>
      <p:pic>
        <p:nvPicPr>
          <p:cNvPr id="8196" name="Picture 8" descr="Blombos cut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3477101"/>
            <a:ext cx="3698875" cy="246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Box 1"/>
          <p:cNvSpPr txBox="1">
            <a:spLocks noChangeArrowheads="1"/>
          </p:cNvSpPr>
          <p:nvPr/>
        </p:nvSpPr>
        <p:spPr bwMode="auto">
          <a:xfrm>
            <a:off x="285750" y="357188"/>
            <a:ext cx="8501063"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dirty="0">
                <a:solidFill>
                  <a:schemeClr val="bg1"/>
                </a:solidFill>
                <a:latin typeface="Arial" panose="020B0604020202020204" pitchFamily="34" charset="0"/>
                <a:cs typeface="Arial" panose="020B0604020202020204" pitchFamily="34" charset="0"/>
              </a:rPr>
              <a:t>oldest known representational imagery comes from the Aurignacian culture of the Upper </a:t>
            </a:r>
            <a:r>
              <a:rPr lang="en-GB" altLang="en-US" sz="1800" dirty="0" err="1">
                <a:solidFill>
                  <a:schemeClr val="bg1"/>
                </a:solidFill>
                <a:latin typeface="Arial" panose="020B0604020202020204" pitchFamily="34" charset="0"/>
                <a:cs typeface="Arial" panose="020B0604020202020204" pitchFamily="34" charset="0"/>
              </a:rPr>
              <a:t>Paleolithic</a:t>
            </a:r>
            <a:r>
              <a:rPr lang="en-GB" altLang="en-US" sz="1800" dirty="0">
                <a:solidFill>
                  <a:schemeClr val="bg1"/>
                </a:solidFill>
                <a:latin typeface="Arial" panose="020B0604020202020204" pitchFamily="34" charset="0"/>
                <a:cs typeface="Arial" panose="020B0604020202020204" pitchFamily="34" charset="0"/>
              </a:rPr>
              <a:t>. </a:t>
            </a:r>
          </a:p>
          <a:p>
            <a:pPr>
              <a:spcBef>
                <a:spcPct val="0"/>
              </a:spcBef>
              <a:buFontTx/>
              <a:buNone/>
            </a:pPr>
            <a:endParaRPr lang="en-GB" altLang="en-US" sz="1800" dirty="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dirty="0" err="1">
                <a:solidFill>
                  <a:schemeClr val="bg1"/>
                </a:solidFill>
                <a:latin typeface="Arial" panose="020B0604020202020204" pitchFamily="34" charset="0"/>
                <a:cs typeface="Arial" panose="020B0604020202020204" pitchFamily="34" charset="0"/>
              </a:rPr>
              <a:t>Archeological</a:t>
            </a:r>
            <a:r>
              <a:rPr lang="en-GB" altLang="en-US" sz="1800" dirty="0">
                <a:solidFill>
                  <a:schemeClr val="bg1"/>
                </a:solidFill>
                <a:latin typeface="Arial" panose="020B0604020202020204" pitchFamily="34" charset="0"/>
                <a:cs typeface="Arial" panose="020B0604020202020204" pitchFamily="34" charset="0"/>
              </a:rPr>
              <a:t> discoveries across </a:t>
            </a:r>
            <a:r>
              <a:rPr lang="en-GB" altLang="en-US" sz="1800" dirty="0" smtClean="0">
                <a:solidFill>
                  <a:schemeClr val="bg1"/>
                </a:solidFill>
                <a:latin typeface="Arial" panose="020B0604020202020204" pitchFamily="34" charset="0"/>
                <a:cs typeface="Arial" panose="020B0604020202020204" pitchFamily="34" charset="0"/>
              </a:rPr>
              <a:t>Europe </a:t>
            </a:r>
            <a:r>
              <a:rPr lang="en-GB" altLang="en-US" sz="1800" dirty="0">
                <a:solidFill>
                  <a:schemeClr val="bg1"/>
                </a:solidFill>
                <a:latin typeface="Arial" panose="020B0604020202020204" pitchFamily="34" charset="0"/>
                <a:cs typeface="Arial" panose="020B0604020202020204" pitchFamily="34" charset="0"/>
              </a:rPr>
              <a:t>(especially Southern France, Northern Spain, and Swabia, in Germany) include over two hundred caves with spectacular Aurignacian paintings, drawings and sculpture that are among the earliest undisputed examples of representational image-making. </a:t>
            </a:r>
          </a:p>
          <a:p>
            <a:pPr>
              <a:spcBef>
                <a:spcPct val="0"/>
              </a:spcBef>
              <a:buFontTx/>
              <a:buNone/>
            </a:pPr>
            <a:endParaRPr lang="en-GB" altLang="en-US" sz="1800" dirty="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dirty="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dirty="0">
                <a:solidFill>
                  <a:schemeClr val="bg1"/>
                </a:solidFill>
                <a:latin typeface="Arial" panose="020B0604020202020204" pitchFamily="34" charset="0"/>
                <a:cs typeface="Arial" panose="020B0604020202020204" pitchFamily="34" charset="0"/>
              </a:rPr>
              <a:t>The oldest of these is a 2.4-inch tall female figure carved out of mammoth ivory that was found in six fragments in the </a:t>
            </a:r>
            <a:r>
              <a:rPr lang="en-GB" altLang="en-US" sz="1800" dirty="0" err="1">
                <a:solidFill>
                  <a:schemeClr val="bg1"/>
                </a:solidFill>
                <a:latin typeface="Arial" panose="020B0604020202020204" pitchFamily="34" charset="0"/>
                <a:cs typeface="Arial" panose="020B0604020202020204" pitchFamily="34" charset="0"/>
              </a:rPr>
              <a:t>Hohle</a:t>
            </a:r>
            <a:r>
              <a:rPr lang="en-GB" altLang="en-US" sz="1800" dirty="0">
                <a:solidFill>
                  <a:schemeClr val="bg1"/>
                </a:solidFill>
                <a:latin typeface="Arial" panose="020B0604020202020204" pitchFamily="34" charset="0"/>
                <a:cs typeface="Arial" panose="020B0604020202020204" pitchFamily="34" charset="0"/>
              </a:rPr>
              <a:t> </a:t>
            </a:r>
            <a:r>
              <a:rPr lang="en-GB" altLang="en-US" sz="1800" dirty="0" err="1">
                <a:solidFill>
                  <a:schemeClr val="bg1"/>
                </a:solidFill>
                <a:latin typeface="Arial" panose="020B0604020202020204" pitchFamily="34" charset="0"/>
                <a:cs typeface="Arial" panose="020B0604020202020204" pitchFamily="34" charset="0"/>
              </a:rPr>
              <a:t>Fels</a:t>
            </a:r>
            <a:r>
              <a:rPr lang="en-GB" altLang="en-US" sz="1800" dirty="0">
                <a:solidFill>
                  <a:schemeClr val="bg1"/>
                </a:solidFill>
                <a:latin typeface="Arial" panose="020B0604020202020204" pitchFamily="34" charset="0"/>
                <a:cs typeface="Arial" panose="020B0604020202020204" pitchFamily="34" charset="0"/>
              </a:rPr>
              <a:t> cave near </a:t>
            </a:r>
            <a:r>
              <a:rPr lang="en-GB" altLang="en-US" sz="1800" dirty="0" err="1">
                <a:solidFill>
                  <a:schemeClr val="bg1"/>
                </a:solidFill>
                <a:latin typeface="Arial" panose="020B0604020202020204" pitchFamily="34" charset="0"/>
                <a:cs typeface="Arial" panose="020B0604020202020204" pitchFamily="34" charset="0"/>
              </a:rPr>
              <a:t>Schelklingen</a:t>
            </a:r>
            <a:r>
              <a:rPr lang="en-GB" altLang="en-US" sz="1800" dirty="0">
                <a:solidFill>
                  <a:schemeClr val="bg1"/>
                </a:solidFill>
                <a:latin typeface="Arial" panose="020B0604020202020204" pitchFamily="34" charset="0"/>
                <a:cs typeface="Arial" panose="020B0604020202020204" pitchFamily="34" charset="0"/>
              </a:rPr>
              <a:t> in southern Germany. It dates to 35,000 B.C.E.</a:t>
            </a:r>
          </a:p>
          <a:p>
            <a:pPr>
              <a:spcBef>
                <a:spcPct val="0"/>
              </a:spcBef>
              <a:buFontTx/>
              <a:buNone/>
            </a:pPr>
            <a:endParaRPr lang="en-GB" altLang="en-US" sz="2400" dirty="0"/>
          </a:p>
        </p:txBody>
      </p:sp>
      <p:pic>
        <p:nvPicPr>
          <p:cNvPr id="9219" name="Picture 2" descr="venus_vom_hohle_fels.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85938" y="3790950"/>
            <a:ext cx="5067300" cy="306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1"/>
          <p:cNvSpPr txBox="1">
            <a:spLocks noChangeArrowheads="1"/>
          </p:cNvSpPr>
          <p:nvPr/>
        </p:nvSpPr>
        <p:spPr bwMode="auto">
          <a:xfrm>
            <a:off x="357188" y="642938"/>
            <a:ext cx="8215312" cy="4616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2400" b="1" dirty="0">
                <a:solidFill>
                  <a:schemeClr val="bg1"/>
                </a:solidFill>
                <a:latin typeface="Arial" panose="020B0604020202020204" pitchFamily="34" charset="0"/>
                <a:cs typeface="Arial" panose="020B0604020202020204" pitchFamily="34" charset="0"/>
              </a:rPr>
              <a:t>The caves</a:t>
            </a:r>
          </a:p>
          <a:p>
            <a:pPr>
              <a:spcBef>
                <a:spcPct val="0"/>
              </a:spcBef>
              <a:buFontTx/>
              <a:buNone/>
            </a:pPr>
            <a:endParaRPr lang="en-GB" altLang="en-US" sz="1800" dirty="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dirty="0">
                <a:solidFill>
                  <a:schemeClr val="bg1"/>
                </a:solidFill>
                <a:latin typeface="Arial" panose="020B0604020202020204" pitchFamily="34" charset="0"/>
                <a:cs typeface="Arial" panose="020B0604020202020204" pitchFamily="34" charset="0"/>
              </a:rPr>
              <a:t>The caves at </a:t>
            </a:r>
            <a:r>
              <a:rPr lang="en-GB" altLang="en-US" sz="1800" dirty="0" err="1">
                <a:solidFill>
                  <a:schemeClr val="bg1"/>
                </a:solidFill>
                <a:latin typeface="Arial" panose="020B0604020202020204" pitchFamily="34" charset="0"/>
                <a:cs typeface="Arial" panose="020B0604020202020204" pitchFamily="34" charset="0"/>
              </a:rPr>
              <a:t>Chauvet</a:t>
            </a:r>
            <a:r>
              <a:rPr lang="en-GB" altLang="en-US" sz="1800" dirty="0">
                <a:solidFill>
                  <a:schemeClr val="bg1"/>
                </a:solidFill>
                <a:latin typeface="Arial" panose="020B0604020202020204" pitchFamily="34" charset="0"/>
                <a:cs typeface="Arial" panose="020B0604020202020204" pitchFamily="34" charset="0"/>
              </a:rPr>
              <a:t>-Pont-</a:t>
            </a:r>
            <a:r>
              <a:rPr lang="en-GB" altLang="en-US" sz="1800" dirty="0" err="1">
                <a:solidFill>
                  <a:schemeClr val="bg1"/>
                </a:solidFill>
                <a:latin typeface="Arial" panose="020B0604020202020204" pitchFamily="34" charset="0"/>
                <a:cs typeface="Arial" panose="020B0604020202020204" pitchFamily="34" charset="0"/>
              </a:rPr>
              <a:t>d'Arc</a:t>
            </a:r>
            <a:r>
              <a:rPr lang="en-GB" altLang="en-US" sz="1800" dirty="0">
                <a:solidFill>
                  <a:schemeClr val="bg1"/>
                </a:solidFill>
                <a:latin typeface="Arial" panose="020B0604020202020204" pitchFamily="34" charset="0"/>
                <a:cs typeface="Arial" panose="020B0604020202020204" pitchFamily="34" charset="0"/>
              </a:rPr>
              <a:t>, Lascaux, </a:t>
            </a:r>
            <a:r>
              <a:rPr lang="en-GB" altLang="en-US" sz="1800" dirty="0" err="1">
                <a:solidFill>
                  <a:schemeClr val="bg1"/>
                </a:solidFill>
                <a:latin typeface="Arial" panose="020B0604020202020204" pitchFamily="34" charset="0"/>
                <a:cs typeface="Arial" panose="020B0604020202020204" pitchFamily="34" charset="0"/>
              </a:rPr>
              <a:t>Pech</a:t>
            </a:r>
            <a:r>
              <a:rPr lang="en-GB" altLang="en-US" sz="1800" dirty="0">
                <a:solidFill>
                  <a:schemeClr val="bg1"/>
                </a:solidFill>
                <a:latin typeface="Arial" panose="020B0604020202020204" pitchFamily="34" charset="0"/>
                <a:cs typeface="Arial" panose="020B0604020202020204" pitchFamily="34" charset="0"/>
              </a:rPr>
              <a:t> Merle, and Altamira contain the best known examples of pre-historic painting and drawing. </a:t>
            </a:r>
          </a:p>
          <a:p>
            <a:pPr>
              <a:spcBef>
                <a:spcPct val="0"/>
              </a:spcBef>
              <a:buFontTx/>
              <a:buNone/>
            </a:pPr>
            <a:endParaRPr lang="en-GB" altLang="en-US" sz="1800" dirty="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dirty="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dirty="0">
                <a:solidFill>
                  <a:schemeClr val="bg1"/>
                </a:solidFill>
                <a:latin typeface="Arial" panose="020B0604020202020204" pitchFamily="34" charset="0"/>
                <a:cs typeface="Arial" panose="020B0604020202020204" pitchFamily="34" charset="0"/>
              </a:rPr>
              <a:t>Here are remarkably evocative renderings of animals and some humans that employ a complex mix of </a:t>
            </a:r>
            <a:r>
              <a:rPr lang="en-GB" altLang="en-US" sz="1800" dirty="0">
                <a:solidFill>
                  <a:srgbClr val="FFC000"/>
                </a:solidFill>
                <a:latin typeface="Arial" panose="020B0604020202020204" pitchFamily="34" charset="0"/>
                <a:cs typeface="Arial" panose="020B0604020202020204" pitchFamily="34" charset="0"/>
              </a:rPr>
              <a:t>naturalism</a:t>
            </a:r>
            <a:r>
              <a:rPr lang="en-GB" altLang="en-US" sz="1800" dirty="0">
                <a:solidFill>
                  <a:schemeClr val="bg1"/>
                </a:solidFill>
                <a:latin typeface="Arial" panose="020B0604020202020204" pitchFamily="34" charset="0"/>
                <a:cs typeface="Arial" panose="020B0604020202020204" pitchFamily="34" charset="0"/>
              </a:rPr>
              <a:t> and </a:t>
            </a:r>
            <a:r>
              <a:rPr lang="en-GB" altLang="en-US" sz="1800" dirty="0">
                <a:solidFill>
                  <a:srgbClr val="FFC000"/>
                </a:solidFill>
                <a:latin typeface="Arial" panose="020B0604020202020204" pitchFamily="34" charset="0"/>
                <a:cs typeface="Arial" panose="020B0604020202020204" pitchFamily="34" charset="0"/>
              </a:rPr>
              <a:t>abstraction</a:t>
            </a:r>
            <a:r>
              <a:rPr lang="en-GB" altLang="en-US" sz="1800" dirty="0">
                <a:solidFill>
                  <a:schemeClr val="bg1"/>
                </a:solidFill>
                <a:latin typeface="Arial" panose="020B0604020202020204" pitchFamily="34" charset="0"/>
                <a:cs typeface="Arial" panose="020B0604020202020204" pitchFamily="34" charset="0"/>
              </a:rPr>
              <a:t>. </a:t>
            </a:r>
          </a:p>
          <a:p>
            <a:pPr>
              <a:spcBef>
                <a:spcPct val="0"/>
              </a:spcBef>
              <a:buFontTx/>
              <a:buNone/>
            </a:pPr>
            <a:endParaRPr lang="en-GB" altLang="en-US" sz="1800" dirty="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dirty="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dirty="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dirty="0" err="1">
                <a:solidFill>
                  <a:schemeClr val="bg1"/>
                </a:solidFill>
                <a:latin typeface="Arial" panose="020B0604020202020204" pitchFamily="34" charset="0"/>
                <a:cs typeface="Arial" panose="020B0604020202020204" pitchFamily="34" charset="0"/>
              </a:rPr>
              <a:t>Chauvet</a:t>
            </a:r>
            <a:r>
              <a:rPr lang="en-GB" altLang="en-US" sz="1800" dirty="0">
                <a:solidFill>
                  <a:schemeClr val="bg1"/>
                </a:solidFill>
                <a:latin typeface="Arial" panose="020B0604020202020204" pitchFamily="34" charset="0"/>
                <a:cs typeface="Arial" panose="020B0604020202020204" pitchFamily="34" charset="0"/>
              </a:rPr>
              <a:t>-Pont-</a:t>
            </a:r>
            <a:r>
              <a:rPr lang="en-GB" altLang="en-US" sz="1800" dirty="0" err="1">
                <a:solidFill>
                  <a:schemeClr val="bg1"/>
                </a:solidFill>
                <a:latin typeface="Arial" panose="020B0604020202020204" pitchFamily="34" charset="0"/>
                <a:cs typeface="Arial" panose="020B0604020202020204" pitchFamily="34" charset="0"/>
              </a:rPr>
              <a:t>d'Arc</a:t>
            </a:r>
            <a:r>
              <a:rPr lang="en-GB" altLang="en-US" sz="1800" dirty="0">
                <a:solidFill>
                  <a:schemeClr val="bg1"/>
                </a:solidFill>
                <a:latin typeface="Arial" panose="020B0604020202020204" pitchFamily="34" charset="0"/>
                <a:cs typeface="Arial" panose="020B0604020202020204" pitchFamily="34" charset="0"/>
              </a:rPr>
              <a:t> in the </a:t>
            </a:r>
            <a:r>
              <a:rPr lang="en-GB" altLang="en-US" sz="1800" dirty="0" err="1">
                <a:solidFill>
                  <a:schemeClr val="bg1"/>
                </a:solidFill>
                <a:latin typeface="Arial" panose="020B0604020202020204" pitchFamily="34" charset="0"/>
                <a:cs typeface="Arial" panose="020B0604020202020204" pitchFamily="34" charset="0"/>
              </a:rPr>
              <a:t>Ardéche</a:t>
            </a:r>
            <a:r>
              <a:rPr lang="en-GB" altLang="en-US" sz="1800" dirty="0">
                <a:solidFill>
                  <a:schemeClr val="bg1"/>
                </a:solidFill>
                <a:latin typeface="Arial" panose="020B0604020202020204" pitchFamily="34" charset="0"/>
                <a:cs typeface="Arial" panose="020B0604020202020204" pitchFamily="34" charset="0"/>
              </a:rPr>
              <a:t> valley in France, are more than 30,000 years old. The images found at Lascaux and Altamira are more recent, dating to approximately 15,000 B.C.E. The paintings at </a:t>
            </a:r>
            <a:r>
              <a:rPr lang="en-GB" altLang="en-US" sz="1800" dirty="0" err="1">
                <a:solidFill>
                  <a:schemeClr val="bg1"/>
                </a:solidFill>
                <a:latin typeface="Arial" panose="020B0604020202020204" pitchFamily="34" charset="0"/>
                <a:cs typeface="Arial" panose="020B0604020202020204" pitchFamily="34" charset="0"/>
              </a:rPr>
              <a:t>Pech</a:t>
            </a:r>
            <a:r>
              <a:rPr lang="en-GB" altLang="en-US" sz="1800" dirty="0">
                <a:solidFill>
                  <a:schemeClr val="bg1"/>
                </a:solidFill>
                <a:latin typeface="Arial" panose="020B0604020202020204" pitchFamily="34" charset="0"/>
                <a:cs typeface="Arial" panose="020B0604020202020204" pitchFamily="34" charset="0"/>
              </a:rPr>
              <a:t> Merle date to both 25,000 and 15,000 B.C.E.</a:t>
            </a:r>
          </a:p>
          <a:p>
            <a:pPr>
              <a:spcBef>
                <a:spcPct val="0"/>
              </a:spcBef>
              <a:buFontTx/>
              <a:buNone/>
            </a:pPr>
            <a:endParaRPr lang="en-GB" altLang="en-US" sz="18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Box 1"/>
          <p:cNvSpPr txBox="1">
            <a:spLocks noChangeArrowheads="1"/>
          </p:cNvSpPr>
          <p:nvPr/>
        </p:nvSpPr>
        <p:spPr bwMode="auto">
          <a:xfrm>
            <a:off x="214313" y="500063"/>
            <a:ext cx="714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endParaRPr lang="en-US" altLang="en-US" sz="2400"/>
          </a:p>
        </p:txBody>
      </p:sp>
      <p:sp>
        <p:nvSpPr>
          <p:cNvPr id="11267" name="TextBox 2"/>
          <p:cNvSpPr txBox="1">
            <a:spLocks noChangeArrowheads="1"/>
          </p:cNvSpPr>
          <p:nvPr/>
        </p:nvSpPr>
        <p:spPr bwMode="auto">
          <a:xfrm>
            <a:off x="357188" y="285750"/>
            <a:ext cx="8286750" cy="590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Questions</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What can we really know about the creators of these paintings and what the images originally meant?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These are questions that are difficult enough when we study art made only 500 or even 50 years ago.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It is much more perilous to assert meaning for the art of people who shared our anatomy but had not yet developed the cultures or linguistic structures that shaped who we have become. </a:t>
            </a:r>
            <a:r>
              <a:rPr lang="en-GB" altLang="en-US" sz="1800">
                <a:solidFill>
                  <a:srgbClr val="FFC000"/>
                </a:solidFill>
                <a:latin typeface="Arial" panose="020B0604020202020204" pitchFamily="34" charset="0"/>
                <a:cs typeface="Arial" panose="020B0604020202020204" pitchFamily="34" charset="0"/>
              </a:rPr>
              <a:t>Do the tools of art history even apply?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Here is evidence of a visual, tactile language that collapses the more than 1,000 generations that separate us, but we must be cautious.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This is especially so if we want to understand the people that made this art as a way to understand ourselves. The desire to speculate based on what we see and the physical evidence of the caves is wildly seductive.</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Box 1"/>
          <p:cNvSpPr txBox="1">
            <a:spLocks noChangeArrowheads="1"/>
          </p:cNvSpPr>
          <p:nvPr/>
        </p:nvSpPr>
        <p:spPr bwMode="auto">
          <a:xfrm>
            <a:off x="1143000" y="2143125"/>
            <a:ext cx="411797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8000" b="1">
                <a:solidFill>
                  <a:schemeClr val="bg1"/>
                </a:solidFill>
                <a:latin typeface="Arial" panose="020B0604020202020204" pitchFamily="34" charset="0"/>
                <a:cs typeface="Arial" panose="020B0604020202020204" pitchFamily="34" charset="0"/>
              </a:rPr>
              <a:t>location</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3"/>
          <p:cNvSpPr txBox="1">
            <a:spLocks noChangeArrowheads="1"/>
          </p:cNvSpPr>
          <p:nvPr/>
        </p:nvSpPr>
        <p:spPr bwMode="auto">
          <a:xfrm>
            <a:off x="4432300" y="1143000"/>
            <a:ext cx="47117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Roque St Christophe – Dordogne, France</a:t>
            </a:r>
          </a:p>
        </p:txBody>
      </p:sp>
      <p:pic>
        <p:nvPicPr>
          <p:cNvPr id="13315" name="Picture 4" descr="C:\Documents and Settings\Quentin Drew\My Documents\Foundation\!CAVEART\!ROQUE-S.JP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114800" cy="285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6" name="Picture 5" descr="C:\Documents and Settings\Quentin Drew\My Documents\Foundation\!CAVEART\!ROQU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2951163"/>
            <a:ext cx="5638800" cy="3906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3276600" y="6172200"/>
            <a:ext cx="439197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dirty="0" err="1">
                <a:solidFill>
                  <a:schemeClr val="bg1"/>
                </a:solidFill>
                <a:latin typeface="Arial" panose="020B0604020202020204" pitchFamily="34" charset="0"/>
                <a:cs typeface="Arial" panose="020B0604020202020204" pitchFamily="34" charset="0"/>
              </a:rPr>
              <a:t>Chauvet</a:t>
            </a:r>
            <a:r>
              <a:rPr lang="en-GB" altLang="en-US" sz="1800" b="1" dirty="0">
                <a:solidFill>
                  <a:schemeClr val="bg1"/>
                </a:solidFill>
                <a:latin typeface="Arial" panose="020B0604020202020204" pitchFamily="34" charset="0"/>
                <a:cs typeface="Arial" panose="020B0604020202020204" pitchFamily="34" charset="0"/>
              </a:rPr>
              <a:t>-Pont-</a:t>
            </a:r>
            <a:r>
              <a:rPr lang="en-GB" altLang="en-US" sz="1800" b="1" dirty="0" err="1">
                <a:solidFill>
                  <a:schemeClr val="bg1"/>
                </a:solidFill>
                <a:latin typeface="Arial" panose="020B0604020202020204" pitchFamily="34" charset="0"/>
                <a:cs typeface="Arial" panose="020B0604020202020204" pitchFamily="34" charset="0"/>
              </a:rPr>
              <a:t>d'Arc</a:t>
            </a:r>
            <a:r>
              <a:rPr lang="en-GB" altLang="en-US" sz="1800" b="1" dirty="0">
                <a:solidFill>
                  <a:schemeClr val="bg1"/>
                </a:solidFill>
                <a:latin typeface="Arial" panose="020B0604020202020204" pitchFamily="34" charset="0"/>
                <a:cs typeface="Arial" panose="020B0604020202020204" pitchFamily="34" charset="0"/>
              </a:rPr>
              <a:t> </a:t>
            </a:r>
            <a:r>
              <a:rPr lang="en-GB" altLang="en-US" sz="1800" b="1" dirty="0" smtClean="0">
                <a:solidFill>
                  <a:schemeClr val="bg1"/>
                </a:solidFill>
                <a:latin typeface="Arial" panose="020B0604020202020204" pitchFamily="34" charset="0"/>
                <a:cs typeface="Arial" panose="020B0604020202020204" pitchFamily="34" charset="0"/>
              </a:rPr>
              <a:t>– </a:t>
            </a:r>
            <a:r>
              <a:rPr lang="en-GB" altLang="en-US" sz="1800" b="1" dirty="0" err="1" smtClean="0">
                <a:solidFill>
                  <a:schemeClr val="bg1"/>
                </a:solidFill>
                <a:latin typeface="Arial" panose="020B0604020202020204" pitchFamily="34" charset="0"/>
                <a:cs typeface="Arial" panose="020B0604020202020204" pitchFamily="34" charset="0"/>
              </a:rPr>
              <a:t>Ardèche</a:t>
            </a:r>
            <a:r>
              <a:rPr lang="en-GB" altLang="en-US" sz="1800" b="1" dirty="0" smtClean="0">
                <a:solidFill>
                  <a:schemeClr val="bg1"/>
                </a:solidFill>
                <a:latin typeface="Arial" panose="020B0604020202020204" pitchFamily="34" charset="0"/>
                <a:cs typeface="Arial" panose="020B0604020202020204" pitchFamily="34" charset="0"/>
              </a:rPr>
              <a:t>,</a:t>
            </a:r>
            <a:r>
              <a:rPr lang="en-GB" altLang="en-US" sz="1800" dirty="0" smtClean="0"/>
              <a:t> </a:t>
            </a:r>
            <a:r>
              <a:rPr lang="en-GB" altLang="en-US" sz="1800" b="1" dirty="0">
                <a:solidFill>
                  <a:schemeClr val="bg1"/>
                </a:solidFill>
                <a:latin typeface="Arial" panose="020B0604020202020204" pitchFamily="34" charset="0"/>
                <a:cs typeface="Arial" panose="020B0604020202020204" pitchFamily="34" charset="0"/>
              </a:rPr>
              <a:t>France</a:t>
            </a:r>
          </a:p>
        </p:txBody>
      </p:sp>
      <p:pic>
        <p:nvPicPr>
          <p:cNvPr id="14339" name="Picture 4" descr="C:\Documents and Settings\Quentin Drew\My Documents\Foundation\!CAVEART\!CHAUVET.J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191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0" name="Picture 5" descr="C:\Documents and Settings\Quentin Drew\My Documents\Foundation\!CAVEART\!CHAUVET.J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5075" y="0"/>
            <a:ext cx="4098925"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3"/>
          <p:cNvSpPr txBox="1">
            <a:spLocks noChangeArrowheads="1"/>
          </p:cNvSpPr>
          <p:nvPr/>
        </p:nvSpPr>
        <p:spPr bwMode="auto">
          <a:xfrm>
            <a:off x="4786313" y="5072063"/>
            <a:ext cx="4071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Lasceaux  - Dordogne, France</a:t>
            </a:r>
          </a:p>
        </p:txBody>
      </p:sp>
      <p:pic>
        <p:nvPicPr>
          <p:cNvPr id="15363" name="Picture 4" descr="C:\Documents and Settings\Quentin Drew\My Documents\Foundation\!CAVEART\!LASCAU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9512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5" descr="C:\Documents and Settings\Quentin Drew\My Documents\Foundation\!CAVEART\!LASCAUX.J0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4800" y="0"/>
            <a:ext cx="5029200" cy="341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Box 1"/>
          <p:cNvSpPr txBox="1">
            <a:spLocks noChangeArrowheads="1"/>
          </p:cNvSpPr>
          <p:nvPr/>
        </p:nvSpPr>
        <p:spPr bwMode="auto">
          <a:xfrm>
            <a:off x="1143000" y="2143125"/>
            <a:ext cx="24638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8000" b="1">
                <a:solidFill>
                  <a:schemeClr val="bg1"/>
                </a:solidFill>
                <a:latin typeface="Arial" panose="020B0604020202020204" pitchFamily="34" charset="0"/>
                <a:cs typeface="Arial" panose="020B0604020202020204" pitchFamily="34" charset="0"/>
              </a:rPr>
              <a:t>form</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1" descr="cave-dating-1.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8929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1" descr="A-bison-sculpted-from-mam-00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7475" y="714375"/>
            <a:ext cx="890905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limestone Willendorf Austria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52725"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3" descr="25k baked clay Dolni Moravia                                   00021194Macintosh HD                   ABA7815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3575" y="0"/>
            <a:ext cx="34004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Text Box 6"/>
          <p:cNvSpPr txBox="1">
            <a:spLocks noChangeArrowheads="1"/>
          </p:cNvSpPr>
          <p:nvPr/>
        </p:nvSpPr>
        <p:spPr bwMode="auto">
          <a:xfrm>
            <a:off x="4183063" y="357188"/>
            <a:ext cx="17621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25,000 years</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baked clay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Dolni, Moravia</a:t>
            </a:r>
            <a:endParaRPr lang="en-GB" altLang="en-US" sz="1800">
              <a:latin typeface="Arial" panose="020B0604020202020204" pitchFamily="34" charset="0"/>
              <a:cs typeface="Arial" panose="020B0604020202020204" pitchFamily="34" charset="0"/>
            </a:endParaRPr>
          </a:p>
        </p:txBody>
      </p:sp>
      <p:sp>
        <p:nvSpPr>
          <p:cNvPr id="19461" name="Text Box 7"/>
          <p:cNvSpPr txBox="1">
            <a:spLocks noChangeArrowheads="1"/>
          </p:cNvSpPr>
          <p:nvPr/>
        </p:nvSpPr>
        <p:spPr bwMode="auto">
          <a:xfrm>
            <a:off x="152400" y="5791200"/>
            <a:ext cx="22907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limestone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Willendorf, Austria</a:t>
            </a:r>
            <a:endParaRPr lang="en-GB" altLang="en-US" sz="1800">
              <a:latin typeface="Arial" panose="020B0604020202020204" pitchFamily="34" charset="0"/>
              <a:cs typeface="Arial" panose="020B0604020202020204" pitchFamily="34" charset="0"/>
            </a:endParaRPr>
          </a:p>
        </p:txBody>
      </p:sp>
      <p:pic>
        <p:nvPicPr>
          <p:cNvPr id="19462" name="Picture 8" descr="C:\Documents and Settings\Quentin Drew\My Documents\Foundation\!CAVEART\!WILLEND.JP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24200" y="3048000"/>
            <a:ext cx="1897063"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22k Grimaldi venus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987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3" name="Picture 3" descr="15k ivory Malta (Siberia)                                      00021194Macintosh HD                   ABA7815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0813" y="0"/>
            <a:ext cx="3913187" cy="563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 Box 4"/>
          <p:cNvSpPr txBox="1">
            <a:spLocks noChangeArrowheads="1"/>
          </p:cNvSpPr>
          <p:nvPr/>
        </p:nvSpPr>
        <p:spPr bwMode="auto">
          <a:xfrm>
            <a:off x="6553200" y="5670550"/>
            <a:ext cx="17621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15,000 years</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 ivory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Malta (Siberia)</a:t>
            </a:r>
            <a:endParaRPr lang="en-GB" altLang="en-US" sz="1800">
              <a:latin typeface="Arial" panose="020B0604020202020204" pitchFamily="34" charset="0"/>
              <a:cs typeface="Arial" panose="020B0604020202020204" pitchFamily="34" charset="0"/>
            </a:endParaRPr>
          </a:p>
        </p:txBody>
      </p:sp>
      <p:sp>
        <p:nvSpPr>
          <p:cNvPr id="20485" name="Text Box 5"/>
          <p:cNvSpPr txBox="1">
            <a:spLocks noChangeArrowheads="1"/>
          </p:cNvSpPr>
          <p:nvPr/>
        </p:nvSpPr>
        <p:spPr bwMode="auto">
          <a:xfrm>
            <a:off x="2895592" y="571500"/>
            <a:ext cx="177484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dirty="0">
                <a:solidFill>
                  <a:schemeClr val="bg1"/>
                </a:solidFill>
                <a:latin typeface="Arial" panose="020B0604020202020204" pitchFamily="34" charset="0"/>
                <a:cs typeface="Arial" panose="020B0604020202020204" pitchFamily="34" charset="0"/>
              </a:rPr>
              <a:t>22,000 years</a:t>
            </a:r>
          </a:p>
          <a:p>
            <a:pPr algn="ctr">
              <a:spcBef>
                <a:spcPct val="0"/>
              </a:spcBef>
              <a:buFontTx/>
              <a:buNone/>
            </a:pPr>
            <a:r>
              <a:rPr lang="en-GB" altLang="en-US" sz="1800" b="1" dirty="0" smtClean="0">
                <a:solidFill>
                  <a:schemeClr val="bg1"/>
                </a:solidFill>
                <a:latin typeface="Arial" panose="020B0604020202020204" pitchFamily="34" charset="0"/>
                <a:cs typeface="Arial" panose="020B0604020202020204" pitchFamily="34" charset="0"/>
              </a:rPr>
              <a:t>Ivory ‘</a:t>
            </a:r>
            <a:r>
              <a:rPr lang="en-GB" altLang="en-US" sz="1800" b="1" dirty="0" err="1" smtClean="0">
                <a:solidFill>
                  <a:schemeClr val="bg1"/>
                </a:solidFill>
                <a:latin typeface="Arial" panose="020B0604020202020204" pitchFamily="34" charset="0"/>
                <a:cs typeface="Arial" panose="020B0604020202020204" pitchFamily="34" charset="0"/>
              </a:rPr>
              <a:t>venus</a:t>
            </a:r>
            <a:r>
              <a:rPr lang="en-GB" altLang="en-US" sz="1800" b="1" dirty="0" smtClean="0">
                <a:solidFill>
                  <a:schemeClr val="bg1"/>
                </a:solidFill>
                <a:latin typeface="Arial" panose="020B0604020202020204" pitchFamily="34" charset="0"/>
                <a:cs typeface="Arial" panose="020B0604020202020204" pitchFamily="34" charset="0"/>
              </a:rPr>
              <a:t>’ </a:t>
            </a:r>
            <a:endParaRPr lang="en-GB" altLang="en-US" sz="1800" b="1" dirty="0">
              <a:solidFill>
                <a:schemeClr val="bg1"/>
              </a:solidFill>
              <a:latin typeface="Arial" panose="020B0604020202020204" pitchFamily="34" charset="0"/>
              <a:cs typeface="Arial" panose="020B0604020202020204" pitchFamily="34" charset="0"/>
            </a:endParaRPr>
          </a:p>
          <a:p>
            <a:pPr algn="ctr">
              <a:spcBef>
                <a:spcPct val="0"/>
              </a:spcBef>
              <a:buFontTx/>
              <a:buNone/>
            </a:pPr>
            <a:r>
              <a:rPr lang="en-GB" altLang="en-US" sz="1800" b="1" dirty="0" err="1" smtClean="0">
                <a:solidFill>
                  <a:schemeClr val="bg1"/>
                </a:solidFill>
                <a:latin typeface="Arial" panose="020B0604020202020204" pitchFamily="34" charset="0"/>
                <a:cs typeface="Arial" panose="020B0604020202020204" pitchFamily="34" charset="0"/>
              </a:rPr>
              <a:t>Grimaldi</a:t>
            </a:r>
            <a:r>
              <a:rPr lang="en-GB" altLang="en-US" sz="1800" b="1" dirty="0" smtClean="0">
                <a:solidFill>
                  <a:schemeClr val="bg1"/>
                </a:solidFill>
                <a:latin typeface="Arial" panose="020B0604020202020204" pitchFamily="34" charset="0"/>
                <a:cs typeface="Arial" panose="020B0604020202020204" pitchFamily="34" charset="0"/>
              </a:rPr>
              <a:t>, Italy </a:t>
            </a:r>
          </a:p>
          <a:p>
            <a:pPr algn="ctr">
              <a:spcBef>
                <a:spcPct val="0"/>
              </a:spcBef>
              <a:buFontTx/>
              <a:buNone/>
            </a:pPr>
            <a:endParaRPr lang="en-GB" altLang="en-US" sz="1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Sireuil France Calcite figure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27400" cy="5767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ext Box 3"/>
          <p:cNvSpPr txBox="1">
            <a:spLocks noChangeArrowheads="1"/>
          </p:cNvSpPr>
          <p:nvPr/>
        </p:nvSpPr>
        <p:spPr bwMode="auto">
          <a:xfrm>
            <a:off x="609600" y="5867400"/>
            <a:ext cx="18383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Sireuil, France </a:t>
            </a: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Calcite figure</a:t>
            </a:r>
            <a:endParaRPr lang="en-GB" altLang="en-US" sz="1800">
              <a:latin typeface="Arial" panose="020B0604020202020204" pitchFamily="34" charset="0"/>
              <a:cs typeface="Arial" panose="020B0604020202020204" pitchFamily="34" charset="0"/>
            </a:endParaRPr>
          </a:p>
        </p:txBody>
      </p:sp>
      <p:pic>
        <p:nvPicPr>
          <p:cNvPr id="21508" name="Picture 4" descr="26k Brno Czech ivory male + arm                                00021194Macintosh HD                   ABA7815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3400" y="0"/>
            <a:ext cx="3530600" cy="539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Text Box 5"/>
          <p:cNvSpPr txBox="1">
            <a:spLocks noChangeArrowheads="1"/>
          </p:cNvSpPr>
          <p:nvPr/>
        </p:nvSpPr>
        <p:spPr bwMode="auto">
          <a:xfrm>
            <a:off x="6072188" y="5486400"/>
            <a:ext cx="307181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26,000 years</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ivory</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Brno, Czechoslovakia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32k Hohlenstein Germany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609600"/>
            <a:ext cx="1828800" cy="542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3" descr="anthromorphic figure                                           00021194Macintosh HD                   ABA7815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838200"/>
            <a:ext cx="1898650" cy="512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2" name="Text Box 4"/>
          <p:cNvSpPr txBox="1">
            <a:spLocks noChangeArrowheads="1"/>
          </p:cNvSpPr>
          <p:nvPr/>
        </p:nvSpPr>
        <p:spPr bwMode="auto">
          <a:xfrm>
            <a:off x="381000" y="6172200"/>
            <a:ext cx="41989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32,000 years   Hohlenstein, Germany</a:t>
            </a:r>
            <a:endParaRPr lang="en-GB" altLang="en-US" sz="1800">
              <a:latin typeface="Arial" panose="020B0604020202020204" pitchFamily="34" charset="0"/>
              <a:cs typeface="Arial" panose="020B0604020202020204" pitchFamily="34" charset="0"/>
            </a:endParaRPr>
          </a:p>
        </p:txBody>
      </p:sp>
      <p:sp>
        <p:nvSpPr>
          <p:cNvPr id="22533" name="Text Box 5"/>
          <p:cNvSpPr txBox="1">
            <a:spLocks noChangeArrowheads="1"/>
          </p:cNvSpPr>
          <p:nvPr/>
        </p:nvSpPr>
        <p:spPr bwMode="auto">
          <a:xfrm>
            <a:off x="5867400" y="6172200"/>
            <a:ext cx="25193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anthromorphic figure</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Sungir horse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3505200"/>
            <a:ext cx="4572000" cy="304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3" descr="30k Vogelherd horse ivory                                      00021194Macintosh HD                   ABA7815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7600" y="228600"/>
            <a:ext cx="5233988" cy="291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Text Box 4"/>
          <p:cNvSpPr txBox="1">
            <a:spLocks noChangeArrowheads="1"/>
          </p:cNvSpPr>
          <p:nvPr/>
        </p:nvSpPr>
        <p:spPr bwMode="auto">
          <a:xfrm>
            <a:off x="5775325" y="5165725"/>
            <a:ext cx="160813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Sungir horse</a:t>
            </a: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28,000 years</a:t>
            </a: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Ivory</a:t>
            </a: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Russia</a:t>
            </a:r>
            <a:endParaRPr lang="en-GB" altLang="en-US" sz="1800">
              <a:latin typeface="Arial" panose="020B0604020202020204" pitchFamily="34" charset="0"/>
              <a:cs typeface="Arial" panose="020B0604020202020204" pitchFamily="34" charset="0"/>
            </a:endParaRPr>
          </a:p>
        </p:txBody>
      </p:sp>
      <p:sp>
        <p:nvSpPr>
          <p:cNvPr id="23557" name="Text Box 5"/>
          <p:cNvSpPr txBox="1">
            <a:spLocks noChangeArrowheads="1"/>
          </p:cNvSpPr>
          <p:nvPr/>
        </p:nvSpPr>
        <p:spPr bwMode="auto">
          <a:xfrm>
            <a:off x="669925" y="1050925"/>
            <a:ext cx="205263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30,000 years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Vogelherd horse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Ivory</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Germany</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3"/>
          <p:cNvSpPr txBox="1">
            <a:spLocks noChangeArrowheads="1"/>
          </p:cNvSpPr>
          <p:nvPr/>
        </p:nvSpPr>
        <p:spPr bwMode="auto">
          <a:xfrm>
            <a:off x="4286250" y="5500688"/>
            <a:ext cx="24542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14,000 years    </a:t>
            </a: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La Madeleine shelter</a:t>
            </a:r>
            <a:endParaRPr lang="en-GB" altLang="en-US" sz="1800">
              <a:latin typeface="Arial" panose="020B0604020202020204" pitchFamily="34" charset="0"/>
              <a:cs typeface="Arial" panose="020B0604020202020204" pitchFamily="34" charset="0"/>
            </a:endParaRPr>
          </a:p>
        </p:txBody>
      </p:sp>
      <p:pic>
        <p:nvPicPr>
          <p:cNvPr id="24579" name="Picture 4" descr="C:\Documents and Settings\Quentin Drew\My Documents\Foundation\!CAVEART\!ARIEGE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0"/>
            <a:ext cx="6096000" cy="4167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ext Box 5"/>
          <p:cNvSpPr txBox="1">
            <a:spLocks noChangeArrowheads="1"/>
          </p:cNvSpPr>
          <p:nvPr/>
        </p:nvSpPr>
        <p:spPr bwMode="auto">
          <a:xfrm>
            <a:off x="974725" y="650875"/>
            <a:ext cx="13128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Ariege</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clay bison</a:t>
            </a:r>
          </a:p>
        </p:txBody>
      </p:sp>
      <p:pic>
        <p:nvPicPr>
          <p:cNvPr id="24581" name="Picture 7" descr="bison.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4357688"/>
            <a:ext cx="3875088" cy="250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5" descr="95-020236.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143250"/>
            <a:ext cx="4556125" cy="371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3" name="Picture 2" descr="16k Mas-d'Azil France 3xhorses                                 00021194Macintosh HD                   ABA78158:"/>
          <p:cNvPicPr>
            <a:picLocks noChangeAspect="1" noChangeArrowheads="1"/>
          </p:cNvPicPr>
          <p:nvPr/>
        </p:nvPicPr>
        <p:blipFill>
          <a:blip r:embed="rId3">
            <a:lum contrast="30000"/>
            <a:extLst>
              <a:ext uri="{28A0092B-C50C-407E-A947-70E740481C1C}">
                <a14:useLocalDpi xmlns:a14="http://schemas.microsoft.com/office/drawing/2010/main" val="0"/>
              </a:ext>
            </a:extLst>
          </a:blip>
          <a:srcRect/>
          <a:stretch>
            <a:fillRect/>
          </a:stretch>
        </p:blipFill>
        <p:spPr bwMode="auto">
          <a:xfrm>
            <a:off x="3509963" y="0"/>
            <a:ext cx="5634037"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4" name="Text Box 3"/>
          <p:cNvSpPr txBox="1">
            <a:spLocks noChangeArrowheads="1"/>
          </p:cNvSpPr>
          <p:nvPr/>
        </p:nvSpPr>
        <p:spPr bwMode="auto">
          <a:xfrm>
            <a:off x="5286375" y="4429125"/>
            <a:ext cx="3697288"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16,000 years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Mas-d'Azil, France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3 x horses  - life  death  decay</a:t>
            </a:r>
            <a:r>
              <a:rPr lang="en-GB" altLang="en-US" sz="1800" b="1">
                <a:latin typeface="Arial" panose="020B0604020202020204" pitchFamily="34" charset="0"/>
                <a:cs typeface="Arial" panose="020B0604020202020204" pitchFamily="34" charset="0"/>
              </a:rPr>
              <a:t> </a:t>
            </a:r>
            <a:r>
              <a:rPr lang="en-GB" altLang="en-US" sz="2400"/>
              <a:t>d</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geese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483100"/>
            <a:ext cx="3581400" cy="237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7" name="Picture 4" descr="C:\Documents and Settings\Quentin Drew\My Documents\Foundation\!CAVEART\!PECHEME.J0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4052888"/>
            <a:ext cx="3581400" cy="2805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Picture 5" descr="C:\Documents and Settings\Quentin Drew\My Documents\Foundation\!CAVEART\!PECHEME.J09.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105400" cy="395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15k Malta (Siberia) ivory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686300" cy="367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1" name="Text Box 3"/>
          <p:cNvSpPr txBox="1">
            <a:spLocks noChangeArrowheads="1"/>
          </p:cNvSpPr>
          <p:nvPr/>
        </p:nvSpPr>
        <p:spPr bwMode="auto">
          <a:xfrm>
            <a:off x="1219200" y="3962400"/>
            <a:ext cx="18573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15,000 years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Malta (Siberia)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ivory</a:t>
            </a:r>
            <a:endParaRPr lang="en-GB" altLang="en-US" sz="1800">
              <a:latin typeface="Arial" panose="020B0604020202020204" pitchFamily="34" charset="0"/>
              <a:cs typeface="Arial" panose="020B0604020202020204" pitchFamily="34" charset="0"/>
            </a:endParaRPr>
          </a:p>
        </p:txBody>
      </p:sp>
      <p:pic>
        <p:nvPicPr>
          <p:cNvPr id="27652" name="Picture 4" descr="flute reproduction                                             00021194Macintosh HD                   ABA7815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457200"/>
            <a:ext cx="4191000" cy="264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Text Box 5"/>
          <p:cNvSpPr txBox="1">
            <a:spLocks noChangeArrowheads="1"/>
          </p:cNvSpPr>
          <p:nvPr/>
        </p:nvSpPr>
        <p:spPr bwMode="auto">
          <a:xfrm>
            <a:off x="6156325" y="3546475"/>
            <a:ext cx="19542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Swan bone flute</a:t>
            </a:r>
            <a:endParaRPr lang="en-GB" altLang="en-US" sz="1800">
              <a:latin typeface="Arial" panose="020B0604020202020204" pitchFamily="34" charset="0"/>
              <a:cs typeface="Arial" panose="020B0604020202020204" pitchFamily="34" charset="0"/>
            </a:endParaRPr>
          </a:p>
          <a:p>
            <a:pPr>
              <a:spcBef>
                <a:spcPct val="0"/>
              </a:spcBef>
              <a:buFontTx/>
              <a:buNone/>
            </a:pP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3"/>
          <p:cNvSpPr txBox="1">
            <a:spLocks noChangeArrowheads="1"/>
          </p:cNvSpPr>
          <p:nvPr/>
        </p:nvSpPr>
        <p:spPr bwMode="auto">
          <a:xfrm>
            <a:off x="857250" y="5286375"/>
            <a:ext cx="27876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25,000 years</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venus of Brassempouy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France</a:t>
            </a:r>
            <a:endParaRPr lang="en-GB" altLang="en-US" sz="1800">
              <a:latin typeface="Arial" panose="020B0604020202020204" pitchFamily="34" charset="0"/>
              <a:cs typeface="Arial" panose="020B0604020202020204" pitchFamily="34" charset="0"/>
            </a:endParaRPr>
          </a:p>
        </p:txBody>
      </p:sp>
      <p:pic>
        <p:nvPicPr>
          <p:cNvPr id="28675" name="Picture 5" descr="20k Grimaldi italy ochre/beads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4150" y="0"/>
            <a:ext cx="387985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6" name="Text Box 6"/>
          <p:cNvSpPr txBox="1">
            <a:spLocks noChangeArrowheads="1"/>
          </p:cNvSpPr>
          <p:nvPr/>
        </p:nvSpPr>
        <p:spPr bwMode="auto">
          <a:xfrm>
            <a:off x="6643688" y="5357813"/>
            <a:ext cx="18256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Grimaldi caves</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Italy</a:t>
            </a:r>
            <a:endParaRPr lang="en-GB" altLang="en-US" sz="1800">
              <a:latin typeface="Arial" panose="020B0604020202020204" pitchFamily="34" charset="0"/>
              <a:cs typeface="Arial" panose="020B0604020202020204" pitchFamily="34" charset="0"/>
            </a:endParaRPr>
          </a:p>
        </p:txBody>
      </p:sp>
      <p:pic>
        <p:nvPicPr>
          <p:cNvPr id="28677" name="Picture 8" descr="imagesRHZMGWEL.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928688"/>
            <a:ext cx="4975225"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Laussel France Venus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403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Text Box 3"/>
          <p:cNvSpPr txBox="1">
            <a:spLocks noChangeArrowheads="1"/>
          </p:cNvSpPr>
          <p:nvPr/>
        </p:nvSpPr>
        <p:spPr bwMode="auto">
          <a:xfrm>
            <a:off x="4675188" y="4857750"/>
            <a:ext cx="19939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Laussel, France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Venus</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16k bison bas-relief France                                    00021194Macintosh HD                   ABA78158:"/>
          <p:cNvPicPr>
            <a:picLocks noChangeAspect="1" noChangeArrowheads="1"/>
          </p:cNvPicPr>
          <p:nvPr/>
        </p:nvPicPr>
        <p:blipFill>
          <a:blip r:embed="rId2">
            <a:lum contrast="32000"/>
            <a:extLst>
              <a:ext uri="{28A0092B-C50C-407E-A947-70E740481C1C}">
                <a14:useLocalDpi xmlns:a14="http://schemas.microsoft.com/office/drawing/2010/main" val="0"/>
              </a:ext>
            </a:extLst>
          </a:blip>
          <a:srcRect/>
          <a:stretch>
            <a:fillRect/>
          </a:stretch>
        </p:blipFill>
        <p:spPr bwMode="auto">
          <a:xfrm>
            <a:off x="0" y="0"/>
            <a:ext cx="4857750" cy="686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 Box 3"/>
          <p:cNvSpPr txBox="1">
            <a:spLocks noChangeArrowheads="1"/>
          </p:cNvSpPr>
          <p:nvPr/>
        </p:nvSpPr>
        <p:spPr bwMode="auto">
          <a:xfrm>
            <a:off x="5181600" y="228600"/>
            <a:ext cx="317341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16,000 years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bison bas-relief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Roc du Sorcereaux  France</a:t>
            </a:r>
          </a:p>
        </p:txBody>
      </p:sp>
      <p:pic>
        <p:nvPicPr>
          <p:cNvPr id="30724" name="Picture 4" descr="Roc du Sorcereaux bull                                         00021194Macintosh HD                   ABA7815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1524000"/>
            <a:ext cx="3657600" cy="504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roc aux sorciers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7" name="Text Box 3"/>
          <p:cNvSpPr txBox="1">
            <a:spLocks noChangeArrowheads="1"/>
          </p:cNvSpPr>
          <p:nvPr/>
        </p:nvSpPr>
        <p:spPr bwMode="auto">
          <a:xfrm>
            <a:off x="6500813" y="6000750"/>
            <a:ext cx="228758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Ibex / goat</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Roc du Sorcereaux</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3" descr="Gargas 3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764338"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1" name="Text Box 4"/>
          <p:cNvSpPr txBox="1">
            <a:spLocks noChangeArrowheads="1"/>
          </p:cNvSpPr>
          <p:nvPr/>
        </p:nvSpPr>
        <p:spPr bwMode="auto">
          <a:xfrm>
            <a:off x="3500438" y="6000750"/>
            <a:ext cx="18653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Gargas, France</a:t>
            </a:r>
            <a:endParaRPr lang="en-GB" altLang="en-US" sz="1800">
              <a:solidFill>
                <a:schemeClr val="bg1"/>
              </a:solidFill>
              <a:latin typeface="Arial" panose="020B0604020202020204" pitchFamily="34" charset="0"/>
              <a:cs typeface="Arial" panose="020B0604020202020204" pitchFamily="34" charset="0"/>
            </a:endParaRPr>
          </a:p>
        </p:txBody>
      </p:sp>
      <p:pic>
        <p:nvPicPr>
          <p:cNvPr id="32772" name="Picture 5" descr="Gargas 4                                                       00021194Macintosh HD                   ABA7815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6563" y="1627188"/>
            <a:ext cx="2357437" cy="310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Gargas 1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48263"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Text Box 3"/>
          <p:cNvSpPr txBox="1">
            <a:spLocks noChangeArrowheads="1"/>
          </p:cNvSpPr>
          <p:nvPr/>
        </p:nvSpPr>
        <p:spPr bwMode="auto">
          <a:xfrm>
            <a:off x="1143000" y="4876800"/>
            <a:ext cx="26812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Hand painting</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Gargas - South France</a:t>
            </a:r>
            <a:endParaRPr lang="en-GB" altLang="en-US" sz="1800">
              <a:latin typeface="Arial" panose="020B0604020202020204" pitchFamily="34" charset="0"/>
              <a:cs typeface="Arial" panose="020B0604020202020204" pitchFamily="34" charset="0"/>
            </a:endParaRPr>
          </a:p>
        </p:txBody>
      </p:sp>
      <p:pic>
        <p:nvPicPr>
          <p:cNvPr id="33796" name="Picture 4" descr="Gargas 2                                                       00021194Macintosh HD                   ABA7815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3894138"/>
            <a:ext cx="4114800" cy="2963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1"/>
          <p:cNvSpPr txBox="1">
            <a:spLocks noChangeArrowheads="1"/>
          </p:cNvSpPr>
          <p:nvPr/>
        </p:nvSpPr>
        <p:spPr bwMode="auto">
          <a:xfrm>
            <a:off x="1143000" y="2143125"/>
            <a:ext cx="417512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8000" b="1">
                <a:solidFill>
                  <a:schemeClr val="bg1"/>
                </a:solidFill>
                <a:latin typeface="Arial" panose="020B0604020202020204" pitchFamily="34" charset="0"/>
                <a:cs typeface="Arial" panose="020B0604020202020204" pitchFamily="34" charset="0"/>
              </a:rPr>
              <a:t>position</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1" descr="altamira.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42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3" name="TextBox 2"/>
          <p:cNvSpPr txBox="1">
            <a:spLocks noChangeArrowheads="1"/>
          </p:cNvSpPr>
          <p:nvPr/>
        </p:nvSpPr>
        <p:spPr bwMode="auto">
          <a:xfrm>
            <a:off x="6643688" y="6488113"/>
            <a:ext cx="19843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Altamira - Spain</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2895600" y="6248400"/>
            <a:ext cx="34925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Cave landscapes - Pêch-Merle</a:t>
            </a:r>
          </a:p>
        </p:txBody>
      </p:sp>
      <p:pic>
        <p:nvPicPr>
          <p:cNvPr id="36867" name="Picture 4" descr="C:\Documents and Settings\Quentin Drew\My Documents\Foundation\!CAVEART\!PLAN_GR.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axial gallery Lasceaux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7850" y="3810000"/>
            <a:ext cx="221615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Text Box 3"/>
          <p:cNvSpPr txBox="1">
            <a:spLocks noChangeArrowheads="1"/>
          </p:cNvSpPr>
          <p:nvPr/>
        </p:nvSpPr>
        <p:spPr bwMode="auto">
          <a:xfrm>
            <a:off x="4953000" y="5105400"/>
            <a:ext cx="21336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axial gallery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Lasceaux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France</a:t>
            </a:r>
            <a:endParaRPr lang="en-GB" altLang="en-US" sz="1800">
              <a:latin typeface="Arial" panose="020B0604020202020204" pitchFamily="34" charset="0"/>
              <a:cs typeface="Arial" panose="020B0604020202020204" pitchFamily="34" charset="0"/>
            </a:endParaRPr>
          </a:p>
        </p:txBody>
      </p:sp>
      <p:pic>
        <p:nvPicPr>
          <p:cNvPr id="37892" name="Picture 4" descr="C:\Documents and Settings\Quentin Drew\My Documents\Foundation\!CAVEART\!LASCAUX.J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0466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5" descr="C:\Documents and Settings\Quentin Drew\My Documents\Foundation\!CAVEART\LASCOULO.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6400" y="0"/>
            <a:ext cx="3657600" cy="3649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scaffolding at Lasceaux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4084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ext Box 3"/>
          <p:cNvSpPr txBox="1">
            <a:spLocks noChangeArrowheads="1"/>
          </p:cNvSpPr>
          <p:nvPr/>
        </p:nvSpPr>
        <p:spPr bwMode="auto">
          <a:xfrm>
            <a:off x="5000625" y="3214688"/>
            <a:ext cx="28003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scaffolding at Lasceaux</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3"/>
          <p:cNvSpPr txBox="1">
            <a:spLocks noChangeArrowheads="1"/>
          </p:cNvSpPr>
          <p:nvPr/>
        </p:nvSpPr>
        <p:spPr bwMode="auto">
          <a:xfrm>
            <a:off x="5929313" y="5000625"/>
            <a:ext cx="24066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Chauvet-Pont-d'Arc </a:t>
            </a: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Ardèche</a:t>
            </a:r>
            <a:r>
              <a:rPr lang="en-GB" altLang="en-US" sz="1800">
                <a:latin typeface="Arial" panose="020B0604020202020204" pitchFamily="34" charset="0"/>
                <a:cs typeface="Arial" panose="020B0604020202020204" pitchFamily="34" charset="0"/>
              </a:rPr>
              <a:t> </a:t>
            </a:r>
            <a:r>
              <a:rPr lang="en-GB" altLang="en-US" sz="1800" b="1">
                <a:solidFill>
                  <a:schemeClr val="bg1"/>
                </a:solidFill>
                <a:latin typeface="Arial" panose="020B0604020202020204" pitchFamily="34" charset="0"/>
                <a:cs typeface="Arial" panose="020B0604020202020204" pitchFamily="34" charset="0"/>
              </a:rPr>
              <a:t>France</a:t>
            </a:r>
          </a:p>
        </p:txBody>
      </p:sp>
      <p:pic>
        <p:nvPicPr>
          <p:cNvPr id="39939" name="Picture 4" descr="C:\Documents and Settings\Quentin Drew\My Documents\Foundation\!CAVEART\!CHAUVET.J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139950"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0" name="Picture 5" descr="C:\Documents and Settings\Quentin Drew\My Documents\Foundation\!CAVEART\!CHAUVET.J1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0"/>
            <a:ext cx="3810000" cy="3656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1" name="Picture 6" descr="C:\Documents and Settings\Quentin Drew\My Documents\Foundation\!CAVEART\!CHAUVET.J49.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90800" y="0"/>
            <a:ext cx="2643188"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7" descr="C:\Documents and Settings\Quentin Drew\My Documents\Foundation\!CAVEART\!CHAUVET.J27.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582988"/>
            <a:ext cx="4724400" cy="327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1" descr="1solo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20188"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 Box 3"/>
          <p:cNvSpPr txBox="1">
            <a:spLocks noChangeArrowheads="1"/>
          </p:cNvSpPr>
          <p:nvPr/>
        </p:nvSpPr>
        <p:spPr bwMode="auto">
          <a:xfrm>
            <a:off x="2214563" y="5643563"/>
            <a:ext cx="496411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Werner Herzog – Cave of Forgotten Dreams</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Chauvet-Pont-d'Arc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Ardèche,</a:t>
            </a:r>
            <a:r>
              <a:rPr lang="en-GB" altLang="en-US" sz="1800">
                <a:latin typeface="Arial" panose="020B0604020202020204" pitchFamily="34" charset="0"/>
                <a:cs typeface="Arial" panose="020B0604020202020204" pitchFamily="34" charset="0"/>
              </a:rPr>
              <a:t> </a:t>
            </a:r>
            <a:r>
              <a:rPr lang="en-GB" altLang="en-US" sz="1800" b="1">
                <a:solidFill>
                  <a:schemeClr val="bg1"/>
                </a:solidFill>
                <a:latin typeface="Arial" panose="020B0604020202020204" pitchFamily="34" charset="0"/>
                <a:cs typeface="Arial" panose="020B0604020202020204" pitchFamily="34" charset="0"/>
              </a:rPr>
              <a:t>France</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Box 1"/>
          <p:cNvSpPr txBox="1">
            <a:spLocks noChangeArrowheads="1"/>
          </p:cNvSpPr>
          <p:nvPr/>
        </p:nvSpPr>
        <p:spPr bwMode="auto">
          <a:xfrm>
            <a:off x="1143000" y="2143125"/>
            <a:ext cx="4745038"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8000" b="1">
                <a:solidFill>
                  <a:schemeClr val="bg1"/>
                </a:solidFill>
                <a:latin typeface="Arial" panose="020B0604020202020204" pitchFamily="34" charset="0"/>
                <a:cs typeface="Arial" panose="020B0604020202020204" pitchFamily="34" charset="0"/>
              </a:rPr>
              <a:t>depiction</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3"/>
          <p:cNvSpPr txBox="1">
            <a:spLocks noChangeArrowheads="1"/>
          </p:cNvSpPr>
          <p:nvPr/>
        </p:nvSpPr>
        <p:spPr bwMode="auto">
          <a:xfrm>
            <a:off x="5857875" y="5214938"/>
            <a:ext cx="17684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Lasceaux</a:t>
            </a:r>
            <a:endParaRPr lang="en-GB" altLang="en-US" sz="1800">
              <a:latin typeface="Arial" panose="020B0604020202020204" pitchFamily="34" charset="0"/>
              <a:cs typeface="Arial" panose="020B0604020202020204" pitchFamily="34" charset="0"/>
            </a:endParaRPr>
          </a:p>
        </p:txBody>
      </p:sp>
      <p:pic>
        <p:nvPicPr>
          <p:cNvPr id="43011" name="Picture 4" descr="C:\Documents and Settings\Quentin Drew\My Documents\Foundation\!CAVEART\!LASCAUX.J0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47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2" name="Picture 5" descr="C:\Documents and Settings\Quentin Drew\My Documents\Foundation\!CAVEART\!LASCAUX.J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3733800"/>
            <a:ext cx="4141788" cy="298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3"/>
          <p:cNvSpPr txBox="1">
            <a:spLocks noChangeArrowheads="1"/>
          </p:cNvSpPr>
          <p:nvPr/>
        </p:nvSpPr>
        <p:spPr bwMode="auto">
          <a:xfrm>
            <a:off x="6929438" y="6072188"/>
            <a:ext cx="17684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Lasceaux</a:t>
            </a:r>
            <a:endParaRPr lang="en-GB" altLang="en-US" sz="1800">
              <a:latin typeface="Arial" panose="020B0604020202020204" pitchFamily="34" charset="0"/>
              <a:cs typeface="Arial" panose="020B0604020202020204" pitchFamily="34" charset="0"/>
            </a:endParaRPr>
          </a:p>
        </p:txBody>
      </p:sp>
      <p:pic>
        <p:nvPicPr>
          <p:cNvPr id="44035" name="Picture 4" descr="C:\Documents and Settings\Quentin Drew\My Documents\Foundation\!CAVEART\!LASCAUX.II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586038"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6" name="Picture 5" descr="C:\Documents and Settings\Quentin Drew\My Documents\Foundation\!CAVEART\!LASCAUX.J0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7000" y="0"/>
            <a:ext cx="3352800" cy="300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7" name="Picture 6" descr="C:\Documents and Settings\Quentin Drew\My Documents\Foundation\!CAVEART\!LASCAUX.JP6.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89275"/>
            <a:ext cx="5943600" cy="378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8" name="Picture 7" descr="horse Lasceaux                                                 00021194Macintosh HD                   ABA7815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62663" y="0"/>
            <a:ext cx="3081337"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10;Pech-Merle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9" name="Text Box 3"/>
          <p:cNvSpPr txBox="1">
            <a:spLocks noChangeArrowheads="1"/>
          </p:cNvSpPr>
          <p:nvPr/>
        </p:nvSpPr>
        <p:spPr bwMode="auto">
          <a:xfrm>
            <a:off x="6705600" y="5410200"/>
            <a:ext cx="14160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Horse</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Pêch-Merle</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5" descr="C:\Documents and Settings\Quentin Drew\My Documents\Foundation\!CAVEART\!CHAUVET.J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43200" cy="245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3" name="Text Box 6"/>
          <p:cNvSpPr txBox="1">
            <a:spLocks noChangeArrowheads="1"/>
          </p:cNvSpPr>
          <p:nvPr/>
        </p:nvSpPr>
        <p:spPr bwMode="auto">
          <a:xfrm>
            <a:off x="2971800" y="5334000"/>
            <a:ext cx="1095375"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Chauvet</a:t>
            </a:r>
          </a:p>
          <a:p>
            <a:pPr>
              <a:spcBef>
                <a:spcPct val="0"/>
              </a:spcBef>
              <a:buFontTx/>
              <a:buNone/>
            </a:pPr>
            <a:endParaRPr lang="en-GB" altLang="en-US" sz="2400"/>
          </a:p>
        </p:txBody>
      </p:sp>
      <p:pic>
        <p:nvPicPr>
          <p:cNvPr id="46084" name="Picture 7" descr="C:\Documents and Settings\Quentin Drew\My Documents\Foundation\!CAVEART\!CHAUVET.J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514600"/>
            <a:ext cx="1490663"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5" name="Picture 8" descr="C:\Documents and Settings\Quentin Drew\My Documents\Foundation\!CAVEART\!CHAUVET.JP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5600" y="0"/>
            <a:ext cx="2438400"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6" name="Picture 9" descr="C:\Documents and Settings\Quentin Drew\My Documents\Foundation\!CAVEART\!IBEXCOU.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2514600"/>
            <a:ext cx="2362200" cy="189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7" name="Picture 10" descr="C:\Documents and Settings\Quentin Drew\My Documents\Foundation\!CAVEART\!MAMMOTH.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67400" y="0"/>
            <a:ext cx="2895600" cy="2465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8" name="Picture 11" descr="C:\Documents and Settings\Quentin Drew\My Documents\Foundation\!CAVEART\!LASCAUX.JP4.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86500" y="3500438"/>
            <a:ext cx="2835275" cy="255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9" name="Text Box 12"/>
          <p:cNvSpPr txBox="1">
            <a:spLocks noChangeArrowheads="1"/>
          </p:cNvSpPr>
          <p:nvPr/>
        </p:nvSpPr>
        <p:spPr bwMode="auto">
          <a:xfrm>
            <a:off x="7010400" y="6324600"/>
            <a:ext cx="1236663"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Lasceaux</a:t>
            </a:r>
          </a:p>
          <a:p>
            <a:pPr>
              <a:spcBef>
                <a:spcPct val="0"/>
              </a:spcBef>
              <a:buFontTx/>
              <a:buNone/>
            </a:pPr>
            <a:endParaRPr lang="en-GB" altLang="en-US" sz="2400"/>
          </a:p>
        </p:txBody>
      </p:sp>
      <p:pic>
        <p:nvPicPr>
          <p:cNvPr id="46090" name="Picture 13" descr="C:\Documents and Settings\Quentin Drew\My Documents\Foundation\!CAVEART\!CHAUVET.J25.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4495800"/>
            <a:ext cx="2743200" cy="232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strange beast Lasceaux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55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7" name="Text Box 3"/>
          <p:cNvSpPr txBox="1">
            <a:spLocks noChangeArrowheads="1"/>
          </p:cNvSpPr>
          <p:nvPr/>
        </p:nvSpPr>
        <p:spPr bwMode="auto">
          <a:xfrm>
            <a:off x="2357438" y="357188"/>
            <a:ext cx="28003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strange beast Lasceaux</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1" descr="Prehistory_html_d3260c79.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681038"/>
            <a:ext cx="9144000" cy="549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1" name="TextBox 2"/>
          <p:cNvSpPr txBox="1">
            <a:spLocks noChangeArrowheads="1"/>
          </p:cNvSpPr>
          <p:nvPr/>
        </p:nvSpPr>
        <p:spPr bwMode="auto">
          <a:xfrm>
            <a:off x="3286125" y="428625"/>
            <a:ext cx="3082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“trois frères” cave  France</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1" descr="trois_freres3_n.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643438"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4" descr="C:\Documents and Settings\Quentin Drew\My Documents\Foundation\!CAVEART\!LASCAUX.J1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35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79" name="Text Box 3"/>
          <p:cNvSpPr txBox="1">
            <a:spLocks noChangeArrowheads="1"/>
          </p:cNvSpPr>
          <p:nvPr/>
        </p:nvSpPr>
        <p:spPr bwMode="auto">
          <a:xfrm>
            <a:off x="5181600" y="6400800"/>
            <a:ext cx="3962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only human at Lasceaux</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nature/abstract lasceaux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543300"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3" name="Text Box 3"/>
          <p:cNvSpPr txBox="1">
            <a:spLocks noChangeArrowheads="1"/>
          </p:cNvSpPr>
          <p:nvPr/>
        </p:nvSpPr>
        <p:spPr bwMode="auto">
          <a:xfrm>
            <a:off x="4714875" y="5715000"/>
            <a:ext cx="23320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Nature / Abstract</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Nature / Culture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Lasceaux / Chauvet</a:t>
            </a:r>
            <a:endParaRPr lang="en-GB" altLang="en-US" sz="1800">
              <a:latin typeface="Arial" panose="020B0604020202020204" pitchFamily="34" charset="0"/>
              <a:cs typeface="Arial" panose="020B0604020202020204" pitchFamily="34" charset="0"/>
            </a:endParaRPr>
          </a:p>
        </p:txBody>
      </p:sp>
      <p:pic>
        <p:nvPicPr>
          <p:cNvPr id="51204" name="Picture 4" descr="C:\Documents and Settings\Quentin Drew\My Documents\Foundation\!CAVEART\Lascaux symbol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846638"/>
            <a:ext cx="3505200" cy="201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5" descr="C:\Documents and Settings\Quentin Drew\My Documents\Foundation\!CAVEART\!CHAUVET.J09.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9413" y="0"/>
            <a:ext cx="3684587"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1" descr="study by Genevieve von Petzinger (University of Victoria) has identified 26 symbols that repeatedly appear as prehistoric art over 25,000 years over four.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5750" y="0"/>
            <a:ext cx="8501063" cy="570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TextBox 2"/>
          <p:cNvSpPr txBox="1">
            <a:spLocks noChangeArrowheads="1"/>
          </p:cNvSpPr>
          <p:nvPr/>
        </p:nvSpPr>
        <p:spPr bwMode="auto">
          <a:xfrm>
            <a:off x="285750" y="5929313"/>
            <a:ext cx="88582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study by Genevieve von Petzinger (University of Victoria) has identified 26 symbols that repeatedly appear as prehistoric art over 25,000 years</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extBox 1"/>
          <p:cNvSpPr txBox="1">
            <a:spLocks noChangeArrowheads="1"/>
          </p:cNvSpPr>
          <p:nvPr/>
        </p:nvSpPr>
        <p:spPr bwMode="auto">
          <a:xfrm>
            <a:off x="1143000" y="2143125"/>
            <a:ext cx="388937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8000" b="1">
                <a:solidFill>
                  <a:schemeClr val="bg1"/>
                </a:solidFill>
                <a:latin typeface="Arial" panose="020B0604020202020204" pitchFamily="34" charset="0"/>
                <a:cs typeface="Arial" panose="020B0604020202020204" pitchFamily="34" charset="0"/>
              </a:rPr>
              <a:t>method</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1" descr="early_art.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786563" cy="678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5" name="Picture 2" descr="hand painting diagram                                          00021194Macintosh HD                   ABA7815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4063" y="0"/>
            <a:ext cx="2039937" cy="178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6" name="Picture 4" descr="C:\Documents and Settings\Quentin Drew\My Documents\Foundation\!CAVEART\CHARBO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7863" y="4643438"/>
            <a:ext cx="2116137"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Box 1"/>
          <p:cNvSpPr txBox="1">
            <a:spLocks noChangeArrowheads="1"/>
          </p:cNvSpPr>
          <p:nvPr/>
        </p:nvSpPr>
        <p:spPr bwMode="auto">
          <a:xfrm>
            <a:off x="1143000" y="2143125"/>
            <a:ext cx="7367588"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8000" b="1">
                <a:solidFill>
                  <a:schemeClr val="bg1"/>
                </a:solidFill>
                <a:latin typeface="Arial" panose="020B0604020202020204" pitchFamily="34" charset="0"/>
                <a:cs typeface="Arial" panose="020B0604020202020204" pitchFamily="34" charset="0"/>
              </a:rPr>
              <a:t>interpretations</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1" descr="lion-panel-chauvet Detail from a mural engraving at the Cave of Trois-Frères, France, copied by Abbé Henri Breuil,.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858125" cy="686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3"/>
          <p:cNvSpPr txBox="1">
            <a:spLocks noChangeArrowheads="1"/>
          </p:cNvSpPr>
          <p:nvPr/>
        </p:nvSpPr>
        <p:spPr bwMode="auto">
          <a:xfrm>
            <a:off x="6477000" y="4724400"/>
            <a:ext cx="18653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animal overlap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Chauvet</a:t>
            </a:r>
            <a:endParaRPr lang="en-GB" altLang="en-US" sz="1800" b="1">
              <a:latin typeface="Arial" panose="020B0604020202020204" pitchFamily="34" charset="0"/>
              <a:cs typeface="Arial" panose="020B0604020202020204" pitchFamily="34" charset="0"/>
            </a:endParaRPr>
          </a:p>
        </p:txBody>
      </p:sp>
      <p:pic>
        <p:nvPicPr>
          <p:cNvPr id="57347" name="Picture 4" descr="C:\Documents and Settings\Quentin Drew\My Documents\Foundation\!CAVEART\!CHAUVET.J2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555875"/>
            <a:ext cx="5257800" cy="430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8" name="Picture 6" descr="C:\Documents and Settings\Quentin Drew\My Documents\Foundation\!CAVEART\!CHAUVET.J3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257800" cy="233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9" name="Picture 7" descr="C:\Documents and Settings\Quentin Drew\My Documents\Foundation\!CAVEART\!CHAUVET.J3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0200" y="0"/>
            <a:ext cx="3733800"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Aborigine art 2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14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1" name="Text Box 3"/>
          <p:cNvSpPr txBox="1">
            <a:spLocks noChangeArrowheads="1"/>
          </p:cNvSpPr>
          <p:nvPr/>
        </p:nvSpPr>
        <p:spPr bwMode="auto">
          <a:xfrm>
            <a:off x="3071813" y="6357938"/>
            <a:ext cx="28797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Aborigine art - Australia</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1" descr="calenderlunairesm.jpg"/>
          <p:cNvPicPr>
            <a:picLocks noChangeAspect="1"/>
          </p:cNvPicPr>
          <p:nvPr/>
        </p:nvPicPr>
        <p:blipFill>
          <a:blip r:embed="rId2">
            <a:lum contrast="14000"/>
            <a:extLst>
              <a:ext uri="{28A0092B-C50C-407E-A947-70E740481C1C}">
                <a14:useLocalDpi xmlns:a14="http://schemas.microsoft.com/office/drawing/2010/main" val="0"/>
              </a:ext>
            </a:extLst>
          </a:blip>
          <a:srcRect/>
          <a:stretch>
            <a:fillRect/>
          </a:stretch>
        </p:blipFill>
        <p:spPr bwMode="auto">
          <a:xfrm>
            <a:off x="142875" y="142875"/>
            <a:ext cx="6143625" cy="397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395" name="Picture 2" descr="EPasztorFigure3.jpg"/>
          <p:cNvPicPr>
            <a:picLocks noChangeAspect="1"/>
          </p:cNvPicPr>
          <p:nvPr/>
        </p:nvPicPr>
        <p:blipFill>
          <a:blip r:embed="rId3">
            <a:lum contrast="20000"/>
            <a:extLst>
              <a:ext uri="{28A0092B-C50C-407E-A947-70E740481C1C}">
                <a14:useLocalDpi xmlns:a14="http://schemas.microsoft.com/office/drawing/2010/main" val="0"/>
              </a:ext>
            </a:extLst>
          </a:blip>
          <a:srcRect/>
          <a:stretch>
            <a:fillRect/>
          </a:stretch>
        </p:blipFill>
        <p:spPr bwMode="auto">
          <a:xfrm>
            <a:off x="4643438" y="4176713"/>
            <a:ext cx="4500562" cy="2681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descr="Roucadour interp 2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19" name="Text Box 3"/>
          <p:cNvSpPr txBox="1">
            <a:spLocks noChangeArrowheads="1"/>
          </p:cNvSpPr>
          <p:nvPr/>
        </p:nvSpPr>
        <p:spPr bwMode="auto">
          <a:xfrm>
            <a:off x="6786563" y="6072188"/>
            <a:ext cx="14033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Roucadour</a:t>
            </a:r>
            <a:endParaRPr lang="en-GB" altLang="en-US" sz="1800">
              <a:solidFill>
                <a:schemeClr val="bg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roucadour interpretation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51938" cy="5214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43" name="Text Box 3"/>
          <p:cNvSpPr txBox="1">
            <a:spLocks noChangeArrowheads="1"/>
          </p:cNvSpPr>
          <p:nvPr/>
        </p:nvSpPr>
        <p:spPr bwMode="auto">
          <a:xfrm>
            <a:off x="2955925" y="6003925"/>
            <a:ext cx="29543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Roucadour interpretation</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mensturation France 1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700088"/>
            <a:ext cx="8305800" cy="551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67" name="Text Box 3"/>
          <p:cNvSpPr txBox="1">
            <a:spLocks noChangeArrowheads="1"/>
          </p:cNvSpPr>
          <p:nvPr/>
        </p:nvSpPr>
        <p:spPr bwMode="auto">
          <a:xfrm>
            <a:off x="2786063" y="6357938"/>
            <a:ext cx="33131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Abstract engraving?  France</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descr="mensturation France 2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649288"/>
            <a:ext cx="8382000" cy="556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1" name="Text Box 3"/>
          <p:cNvSpPr txBox="1">
            <a:spLocks noChangeArrowheads="1"/>
          </p:cNvSpPr>
          <p:nvPr/>
        </p:nvSpPr>
        <p:spPr bwMode="auto">
          <a:xfrm>
            <a:off x="3214688" y="6286500"/>
            <a:ext cx="26590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Mensturation?  France</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 Box 3"/>
          <p:cNvSpPr txBox="1">
            <a:spLocks noChangeArrowheads="1"/>
          </p:cNvSpPr>
          <p:nvPr/>
        </p:nvSpPr>
        <p:spPr bwMode="auto">
          <a:xfrm>
            <a:off x="5072063" y="2714625"/>
            <a:ext cx="29543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strange beast / shamen? </a:t>
            </a:r>
          </a:p>
          <a:p>
            <a:pPr>
              <a:spcBef>
                <a:spcPct val="0"/>
              </a:spcBef>
              <a:buFontTx/>
              <a:buNone/>
            </a:pP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Chauvet</a:t>
            </a:r>
            <a:endParaRPr lang="en-GB" altLang="en-US" sz="1800">
              <a:latin typeface="Arial" panose="020B0604020202020204" pitchFamily="34" charset="0"/>
              <a:cs typeface="Arial" panose="020B0604020202020204" pitchFamily="34" charset="0"/>
            </a:endParaRPr>
          </a:p>
        </p:txBody>
      </p:sp>
      <p:pic>
        <p:nvPicPr>
          <p:cNvPr id="64515" name="Picture 4" descr="C:\Documents and Settings\Quentin Drew\My Documents\Foundation\!CAVEART\!CHAUVET.JP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786313" cy="683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1" descr="L'abbé Henri Breuil en visite sur un chantier de fouilles près de Mons le 19 février 1954.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63975" y="0"/>
            <a:ext cx="52800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39" name="TextBox 2"/>
          <p:cNvSpPr txBox="1">
            <a:spLocks noChangeArrowheads="1"/>
          </p:cNvSpPr>
          <p:nvPr/>
        </p:nvSpPr>
        <p:spPr bwMode="auto">
          <a:xfrm>
            <a:off x="428625" y="357188"/>
            <a:ext cx="29321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L'abbé Henri Breuil  1954</a:t>
            </a:r>
          </a:p>
        </p:txBody>
      </p:sp>
      <p:pic>
        <p:nvPicPr>
          <p:cNvPr id="65540" name="Picture 3" descr="L'abbé Henri Breuil 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4313" y="2286000"/>
            <a:ext cx="3405187" cy="218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descr="sorcerer - sympathetic magic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304800"/>
            <a:ext cx="4800600"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3" name="Text Box 3"/>
          <p:cNvSpPr txBox="1">
            <a:spLocks noChangeArrowheads="1"/>
          </p:cNvSpPr>
          <p:nvPr/>
        </p:nvSpPr>
        <p:spPr bwMode="auto">
          <a:xfrm>
            <a:off x="5943600" y="5638800"/>
            <a:ext cx="24034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sorcerer </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 sympathetic magic</a:t>
            </a:r>
            <a:endParaRPr lang="en-GB" altLang="en-US" sz="1800">
              <a:latin typeface="Arial" panose="020B0604020202020204" pitchFamily="34" charset="0"/>
              <a:cs typeface="Arial" panose="020B0604020202020204" pitchFamily="34" charset="0"/>
            </a:endParaRPr>
          </a:p>
        </p:txBody>
      </p:sp>
      <p:pic>
        <p:nvPicPr>
          <p:cNvPr id="66564" name="Picture 4" descr="C:\Documents and Settings\Quentin Drew\My Documents\Foundation\!CAVEART\!PECHEME.J2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304800"/>
            <a:ext cx="3733800" cy="2913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5" name="Text Box 5"/>
          <p:cNvSpPr txBox="1">
            <a:spLocks noChangeArrowheads="1"/>
          </p:cNvSpPr>
          <p:nvPr/>
        </p:nvSpPr>
        <p:spPr bwMode="auto">
          <a:xfrm>
            <a:off x="6683375" y="3352800"/>
            <a:ext cx="14160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Pêch-Merle</a:t>
            </a:r>
          </a:p>
          <a:p>
            <a:pPr algn="ctr">
              <a:spcBef>
                <a:spcPct val="0"/>
              </a:spcBef>
              <a:buFontTx/>
              <a:buNone/>
            </a:pPr>
            <a:r>
              <a:rPr lang="en-GB" altLang="en-US" sz="1800" b="1">
                <a:solidFill>
                  <a:schemeClr val="bg1"/>
                </a:solidFill>
                <a:latin typeface="Arial" panose="020B0604020202020204" pitchFamily="34" charset="0"/>
                <a:cs typeface="Arial" panose="020B0604020202020204" pitchFamily="34" charset="0"/>
              </a:rPr>
              <a:t>footprint</a:t>
            </a: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1" descr="steve-mithen-vid-feb13.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91000" y="0"/>
            <a:ext cx="4953000" cy="278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extBox 2"/>
          <p:cNvSpPr txBox="1">
            <a:spLocks noChangeArrowheads="1"/>
          </p:cNvSpPr>
          <p:nvPr/>
        </p:nvSpPr>
        <p:spPr bwMode="auto">
          <a:xfrm>
            <a:off x="857250" y="2786063"/>
            <a:ext cx="714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endParaRPr lang="en-US" altLang="en-US" sz="2400"/>
          </a:p>
        </p:txBody>
      </p:sp>
      <p:sp>
        <p:nvSpPr>
          <p:cNvPr id="67588" name="TextBox 3"/>
          <p:cNvSpPr txBox="1">
            <a:spLocks noChangeArrowheads="1"/>
          </p:cNvSpPr>
          <p:nvPr/>
        </p:nvSpPr>
        <p:spPr bwMode="auto">
          <a:xfrm>
            <a:off x="214313" y="2643188"/>
            <a:ext cx="8572500"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Steven Mithen </a:t>
            </a:r>
          </a:p>
          <a:p>
            <a:pPr>
              <a:spcBef>
                <a:spcPct val="0"/>
              </a:spcBef>
              <a:buFontTx/>
              <a:buNone/>
            </a:pP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The Prehistory Of The Mind: A Search for the Origins of Art, Religion and Science (1996)</a:t>
            </a:r>
          </a:p>
          <a:p>
            <a:pPr>
              <a:spcBef>
                <a:spcPct val="0"/>
              </a:spcBef>
              <a:buFontTx/>
              <a:buNone/>
            </a:pP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rgbClr val="FFC000"/>
                </a:solidFill>
                <a:latin typeface="Arial" panose="020B0604020202020204" pitchFamily="34" charset="0"/>
                <a:cs typeface="Arial" panose="020B0604020202020204" pitchFamily="34" charset="0"/>
              </a:rPr>
              <a:t>three metaphorical images - the Swiss Army Knife, cathedral architecture and a dramatic play.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The Swiss Army knife is a collection of specialized tools, each applied without relation to the others. You don't decork a wine bottle while trimming your fingernails. His cathedral is comprised of a central nave with connecting chapels. The chapels only connect to each other as intelligence develops. The drama is the history of hominid evolution, vague and obscure in the beginning, growing more discernible with more fossil evidence.</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Box 1"/>
          <p:cNvSpPr txBox="1">
            <a:spLocks noChangeArrowheads="1"/>
          </p:cNvSpPr>
          <p:nvPr/>
        </p:nvSpPr>
        <p:spPr bwMode="auto">
          <a:xfrm>
            <a:off x="428625" y="2500313"/>
            <a:ext cx="8143875" cy="3694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David Lewis-Williams </a:t>
            </a:r>
          </a:p>
          <a:p>
            <a:pPr>
              <a:spcBef>
                <a:spcPct val="0"/>
              </a:spcBef>
              <a:buFontTx/>
              <a:buNone/>
            </a:pP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The Mind in the Cave: Consciousness and the Origins of Art (2002)</a:t>
            </a:r>
          </a:p>
          <a:p>
            <a:pPr>
              <a:spcBef>
                <a:spcPct val="0"/>
              </a:spcBef>
              <a:buFontTx/>
              <a:buNone/>
            </a:pP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two main hypotheses: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1. humankind could only engage in image-making upon developing </a:t>
            </a:r>
            <a:r>
              <a:rPr lang="en-GB" altLang="en-US" sz="1800">
                <a:solidFill>
                  <a:srgbClr val="FFC000"/>
                </a:solidFill>
                <a:latin typeface="Arial" panose="020B0604020202020204" pitchFamily="34" charset="0"/>
                <a:cs typeface="Arial" panose="020B0604020202020204" pitchFamily="34" charset="0"/>
              </a:rPr>
              <a:t>"fully modern consciousness," </a:t>
            </a:r>
            <a:r>
              <a:rPr lang="en-GB" altLang="en-US" sz="1800">
                <a:solidFill>
                  <a:schemeClr val="bg1"/>
                </a:solidFill>
                <a:latin typeface="Arial" panose="020B0604020202020204" pitchFamily="34" charset="0"/>
                <a:cs typeface="Arial" panose="020B0604020202020204" pitchFamily="34" charset="0"/>
              </a:rPr>
              <a:t>or an ability to process mental images in a variety of manners. </a:t>
            </a:r>
          </a:p>
          <a:p>
            <a:pPr>
              <a:spcBef>
                <a:spcPct val="0"/>
              </a:spcBef>
              <a:buFontTx/>
              <a:buNone/>
            </a:pPr>
            <a:endParaRPr lang="en-GB" altLang="en-US" sz="1800">
              <a:solidFill>
                <a:schemeClr val="bg1"/>
              </a:solidFill>
              <a:latin typeface="Arial" panose="020B0604020202020204" pitchFamily="34" charset="0"/>
              <a:cs typeface="Arial" panose="020B0604020202020204" pitchFamily="34" charset="0"/>
            </a:endParaRP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2. cave painting was a </a:t>
            </a:r>
            <a:r>
              <a:rPr lang="en-GB" altLang="en-US" sz="1800">
                <a:solidFill>
                  <a:srgbClr val="FFC000"/>
                </a:solidFill>
                <a:latin typeface="Arial" panose="020B0604020202020204" pitchFamily="34" charset="0"/>
                <a:cs typeface="Arial" panose="020B0604020202020204" pitchFamily="34" charset="0"/>
              </a:rPr>
              <a:t>by-product of religious belief and helped maintain a society with strict class distinctions </a:t>
            </a:r>
            <a:r>
              <a:rPr lang="en-GB" altLang="en-US" sz="1800">
                <a:solidFill>
                  <a:schemeClr val="bg1"/>
                </a:solidFill>
                <a:latin typeface="Arial" panose="020B0604020202020204" pitchFamily="34" charset="0"/>
                <a:cs typeface="Arial" panose="020B0604020202020204" pitchFamily="34" charset="0"/>
              </a:rPr>
              <a:t>– the role of the shaman</a:t>
            </a:r>
            <a:endParaRPr lang="en-GB" altLang="en-US" sz="1800">
              <a:latin typeface="Arial" panose="020B0604020202020204" pitchFamily="34" charset="0"/>
              <a:cs typeface="Arial" panose="020B0604020202020204" pitchFamily="34" charset="0"/>
            </a:endParaRPr>
          </a:p>
        </p:txBody>
      </p:sp>
      <p:pic>
        <p:nvPicPr>
          <p:cNvPr id="68611" name="Picture 2" descr="Lewis-Willams1_1-500x27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381500" y="214313"/>
            <a:ext cx="4762500"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extBox 1"/>
          <p:cNvSpPr txBox="1">
            <a:spLocks noChangeArrowheads="1"/>
          </p:cNvSpPr>
          <p:nvPr/>
        </p:nvSpPr>
        <p:spPr bwMode="auto">
          <a:xfrm>
            <a:off x="1143000" y="2143125"/>
            <a:ext cx="6970713"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8000" b="1">
                <a:solidFill>
                  <a:schemeClr val="bg1"/>
                </a:solidFill>
                <a:latin typeface="Arial" panose="020B0604020202020204" pitchFamily="34" charset="0"/>
                <a:cs typeface="Arial" panose="020B0604020202020204" pitchFamily="34" charset="0"/>
              </a:rPr>
              <a:t>comparrisons</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1" descr="kanjera_stonetool.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59" name="Picture 2" descr="stone_tool.gif">
            <a:hlinkClick r:id="rId3"/>
          </p:cNvPr>
          <p:cNvPicPr>
            <a:picLocks noChangeAspect="1"/>
          </p:cNvPicPr>
          <p:nvPr/>
        </p:nvPicPr>
        <p:blipFill>
          <a:blip r:embed="rId4" cstate="print">
            <a:lum contrast="16000"/>
            <a:extLst>
              <a:ext uri="{28A0092B-C50C-407E-A947-70E740481C1C}">
                <a14:useLocalDpi xmlns:a14="http://schemas.microsoft.com/office/drawing/2010/main" val="0"/>
              </a:ext>
            </a:extLst>
          </a:blip>
          <a:srcRect/>
          <a:stretch>
            <a:fillRect/>
          </a:stretch>
        </p:blipFill>
        <p:spPr bwMode="auto">
          <a:xfrm>
            <a:off x="285750" y="285750"/>
            <a:ext cx="1195388"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0" name="Picture 3" descr="stone_tool.gif">
            <a:hlinkClick r:id="rId5"/>
          </p:cNvPr>
          <p:cNvPicPr>
            <a:picLocks noChangeAspect="1"/>
          </p:cNvPicPr>
          <p:nvPr/>
        </p:nvPicPr>
        <p:blipFill>
          <a:blip r:embed="rId4" cstate="print">
            <a:lum contrast="24000"/>
            <a:extLst>
              <a:ext uri="{28A0092B-C50C-407E-A947-70E740481C1C}">
                <a14:useLocalDpi xmlns:a14="http://schemas.microsoft.com/office/drawing/2010/main" val="0"/>
              </a:ext>
            </a:extLst>
          </a:blip>
          <a:srcRect/>
          <a:stretch>
            <a:fillRect/>
          </a:stretch>
        </p:blipFill>
        <p:spPr bwMode="auto">
          <a:xfrm>
            <a:off x="214313" y="2286000"/>
            <a:ext cx="1309687" cy="139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1" name="Picture 4" descr="stone_tool.gif">
            <a:hlinkClick r:id="rId6"/>
          </p:cNvPr>
          <p:cNvPicPr>
            <a:picLocks noChangeAspect="1"/>
          </p:cNvPicPr>
          <p:nvPr/>
        </p:nvPicPr>
        <p:blipFill>
          <a:blip r:embed="rId4" cstate="print">
            <a:lum contrast="32000"/>
            <a:extLst>
              <a:ext uri="{28A0092B-C50C-407E-A947-70E740481C1C}">
                <a14:useLocalDpi xmlns:a14="http://schemas.microsoft.com/office/drawing/2010/main" val="0"/>
              </a:ext>
            </a:extLst>
          </a:blip>
          <a:srcRect/>
          <a:stretch>
            <a:fillRect/>
          </a:stretch>
        </p:blipFill>
        <p:spPr bwMode="auto">
          <a:xfrm>
            <a:off x="285750" y="4643438"/>
            <a:ext cx="1309688" cy="1395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Drakensberg, Natal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3" name="Text Box 3"/>
          <p:cNvSpPr txBox="1">
            <a:spLocks noChangeArrowheads="1"/>
          </p:cNvSpPr>
          <p:nvPr/>
        </p:nvSpPr>
        <p:spPr bwMode="auto">
          <a:xfrm>
            <a:off x="5072063" y="214313"/>
            <a:ext cx="38560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Drakensberg, Natal - South Africa</a:t>
            </a:r>
            <a:endParaRPr lang="en-GB" altLang="en-US" sz="1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3"/>
          <p:cNvSpPr txBox="1">
            <a:spLocks noChangeArrowheads="1"/>
          </p:cNvSpPr>
          <p:nvPr/>
        </p:nvSpPr>
        <p:spPr bwMode="auto">
          <a:xfrm>
            <a:off x="3810000" y="6400800"/>
            <a:ext cx="28352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2400" b="1">
                <a:solidFill>
                  <a:schemeClr val="bg1"/>
                </a:solidFill>
              </a:rPr>
              <a:t>Tanzania  Africa</a:t>
            </a:r>
            <a:endParaRPr lang="en-GB" altLang="en-US" sz="2400"/>
          </a:p>
        </p:txBody>
      </p:sp>
      <p:pic>
        <p:nvPicPr>
          <p:cNvPr id="72707" name="Picture 4" descr="C:\Documents and Settings\Quentin Drew\My Documents\Foundation\!CAVEART\!PALEOT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6083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08" name="Picture 5" descr="C:\Documents and Settings\Quentin Drew\My Documents\Foundation\!CAVEART\!PALEO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0"/>
            <a:ext cx="4572000" cy="454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9" name="Text Box 7"/>
          <p:cNvSpPr txBox="1">
            <a:spLocks noChangeArrowheads="1"/>
          </p:cNvSpPr>
          <p:nvPr/>
        </p:nvSpPr>
        <p:spPr bwMode="auto">
          <a:xfrm>
            <a:off x="6705600" y="4648200"/>
            <a:ext cx="21986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2400" b="1">
                <a:solidFill>
                  <a:schemeClr val="bg1"/>
                </a:solidFill>
              </a:rPr>
              <a:t>Czechoslovakia</a:t>
            </a:r>
            <a:endParaRPr lang="en-GB" altLang="en-US" sz="2400"/>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ext Box 2"/>
          <p:cNvSpPr txBox="1">
            <a:spLocks noChangeArrowheads="1"/>
          </p:cNvSpPr>
          <p:nvPr/>
        </p:nvSpPr>
        <p:spPr bwMode="auto">
          <a:xfrm>
            <a:off x="7375525" y="6400800"/>
            <a:ext cx="17684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2400" b="1">
                <a:solidFill>
                  <a:schemeClr val="bg1"/>
                </a:solidFill>
              </a:rPr>
              <a:t>Australia</a:t>
            </a:r>
            <a:endParaRPr lang="en-GB" altLang="en-US" sz="2400"/>
          </a:p>
        </p:txBody>
      </p:sp>
      <p:pic>
        <p:nvPicPr>
          <p:cNvPr id="73731" name="Picture 3" descr="C:\Documents and Settings\Quentin Drew\My Documents\Foundation\!CAVEART\!PALEOAU.JP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191000" cy="632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2" name="Picture 4" descr="C:\Documents and Settings\Quentin Drew\My Documents\Foundation\!CAVEART\!PALEOAU.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9525" y="0"/>
            <a:ext cx="4054475" cy="632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descr="&#10;Aborigine art                                                  00021194Macintosh HD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504825"/>
            <a:ext cx="8305800" cy="531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5" name="Text Box 3"/>
          <p:cNvSpPr txBox="1">
            <a:spLocks noChangeArrowheads="1"/>
          </p:cNvSpPr>
          <p:nvPr/>
        </p:nvSpPr>
        <p:spPr bwMode="auto">
          <a:xfrm>
            <a:off x="2743200" y="6248400"/>
            <a:ext cx="34258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spcBef>
                <a:spcPct val="0"/>
              </a:spcBef>
              <a:buFontTx/>
              <a:buNone/>
            </a:pPr>
            <a:r>
              <a:rPr lang="en-GB" altLang="en-US" sz="2400" b="1">
                <a:solidFill>
                  <a:schemeClr val="bg1"/>
                </a:solidFill>
              </a:rPr>
              <a:t>Aborigine art - Australia</a:t>
            </a:r>
            <a:endParaRPr lang="en-GB" altLang="en-US" sz="2400"/>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1" descr="graffiti-street-art-20110420-09043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90750" y="71438"/>
            <a:ext cx="4762500" cy="671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Times"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Times"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1028</TotalTime>
  <Words>1342</Words>
  <Application>Microsoft Office PowerPoint</Application>
  <PresentationFormat>On-screen Show (4:3)</PresentationFormat>
  <Paragraphs>198</Paragraphs>
  <Slides>72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72</vt:i4>
      </vt:variant>
    </vt:vector>
  </HeadingPairs>
  <TitlesOfParts>
    <vt:vector size="75" baseType="lpstr">
      <vt:lpstr>Arial</vt:lpstr>
      <vt:lpstr>Times</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Quentin Drew</dc:creator>
  <cp:lastModifiedBy>Quentin Drew</cp:lastModifiedBy>
  <cp:revision>43</cp:revision>
  <cp:lastPrinted>2017-03-27T14:14:05Z</cp:lastPrinted>
  <dcterms:created xsi:type="dcterms:W3CDTF">1999-11-16T23:40:04Z</dcterms:created>
  <dcterms:modified xsi:type="dcterms:W3CDTF">2018-03-27T11:23:17Z</dcterms:modified>
</cp:coreProperties>
</file>