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48" r:id="rId1"/>
  </p:sldMasterIdLst>
  <p:sldIdLst>
    <p:sldId id="256" r:id="rId2"/>
    <p:sldId id="257" r:id="rId3"/>
    <p:sldId id="258" r:id="rId4"/>
    <p:sldId id="279" r:id="rId5"/>
    <p:sldId id="259" r:id="rId6"/>
    <p:sldId id="280" r:id="rId7"/>
    <p:sldId id="260" r:id="rId8"/>
    <p:sldId id="261" r:id="rId9"/>
    <p:sldId id="263" r:id="rId10"/>
    <p:sldId id="264" r:id="rId11"/>
    <p:sldId id="265" r:id="rId12"/>
    <p:sldId id="266" r:id="rId13"/>
    <p:sldId id="267" r:id="rId14"/>
    <p:sldId id="281" r:id="rId15"/>
    <p:sldId id="268" r:id="rId16"/>
    <p:sldId id="270" r:id="rId17"/>
    <p:sldId id="272" r:id="rId18"/>
    <p:sldId id="271" r:id="rId19"/>
    <p:sldId id="282" r:id="rId20"/>
    <p:sldId id="273" r:id="rId21"/>
    <p:sldId id="274" r:id="rId22"/>
    <p:sldId id="275" r:id="rId23"/>
    <p:sldId id="276" r:id="rId24"/>
    <p:sldId id="277" r:id="rId25"/>
    <p:sldId id="283" r:id="rId26"/>
    <p:sldId id="278" r:id="rId27"/>
  </p:sldIdLst>
  <p:sldSz cx="9144000" cy="6858000" type="screen4x3"/>
  <p:notesSz cx="6858000" cy="97234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SMU_header_banner.jpg"/>
          <p:cNvPicPr>
            <a:picLocks noChangeAspect="1"/>
          </p:cNvPicPr>
          <p:nvPr userDrawn="1"/>
        </p:nvPicPr>
        <p:blipFill>
          <a:blip r:embed="rId2" cstate="print"/>
          <a:srcRect r="17261"/>
          <a:stretch>
            <a:fillRect/>
          </a:stretch>
        </p:blipFill>
        <p:spPr bwMode="auto">
          <a:xfrm>
            <a:off x="182563" y="246063"/>
            <a:ext cx="8713787" cy="1096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Rectangle 1027"/>
          <p:cNvSpPr>
            <a:spLocks noGrp="1" noChangeArrowheads="1"/>
          </p:cNvSpPr>
          <p:nvPr>
            <p:ph type="subTitle" idx="1"/>
          </p:nvPr>
        </p:nvSpPr>
        <p:spPr>
          <a:xfrm>
            <a:off x="573088" y="3702050"/>
            <a:ext cx="6000750" cy="1249363"/>
          </a:xfrm>
        </p:spPr>
        <p:txBody>
          <a:bodyPr rIns="0"/>
          <a:lstStyle>
            <a:lvl1pPr marL="0" indent="0">
              <a:spcBef>
                <a:spcPct val="0"/>
              </a:spcBef>
              <a:buFontTx/>
              <a:buNone/>
              <a:defRPr sz="1800" b="1"/>
            </a:lvl1pPr>
          </a:lstStyle>
          <a:p>
            <a:pPr lvl="0"/>
            <a:r>
              <a:rPr lang="en-US" noProof="0" smtClean="0"/>
              <a:t>Click to edit Master subtitle style</a:t>
            </a:r>
          </a:p>
        </p:txBody>
      </p:sp>
      <p:sp>
        <p:nvSpPr>
          <p:cNvPr id="24578" name="Rectangle 1026"/>
          <p:cNvSpPr>
            <a:spLocks noGrp="1" noChangeArrowheads="1"/>
          </p:cNvSpPr>
          <p:nvPr>
            <p:ph type="ctrTitle"/>
          </p:nvPr>
        </p:nvSpPr>
        <p:spPr>
          <a:xfrm>
            <a:off x="573088" y="2808288"/>
            <a:ext cx="7999412" cy="593725"/>
          </a:xfrm>
        </p:spPr>
        <p:txBody>
          <a:bodyPr/>
          <a:lstStyle>
            <a:lvl1pPr>
              <a:defRPr sz="31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3088" y="1390650"/>
            <a:ext cx="3924300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9788" y="1390650"/>
            <a:ext cx="3925887" cy="5084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5425" y="311150"/>
            <a:ext cx="2000250" cy="61642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3088" y="311150"/>
            <a:ext cx="5849937" cy="616426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573088" y="1390650"/>
            <a:ext cx="8002587" cy="5084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10800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6147" name="Rectangle 47"/>
          <p:cNvSpPr>
            <a:spLocks noGrp="1" noChangeArrowheads="1"/>
          </p:cNvSpPr>
          <p:nvPr>
            <p:ph type="title"/>
          </p:nvPr>
        </p:nvSpPr>
        <p:spPr bwMode="auto">
          <a:xfrm>
            <a:off x="573088" y="311150"/>
            <a:ext cx="7131050" cy="75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8" name="Line 48"/>
          <p:cNvSpPr>
            <a:spLocks noChangeShapeType="1"/>
          </p:cNvSpPr>
          <p:nvPr/>
        </p:nvSpPr>
        <p:spPr bwMode="auto">
          <a:xfrm>
            <a:off x="0" y="1203325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/>
          </a:p>
        </p:txBody>
      </p:sp>
      <p:sp>
        <p:nvSpPr>
          <p:cNvPr id="1029" name="Text Box 49"/>
          <p:cNvSpPr txBox="1">
            <a:spLocks noChangeArrowheads="1"/>
          </p:cNvSpPr>
          <p:nvPr/>
        </p:nvSpPr>
        <p:spPr bwMode="auto">
          <a:xfrm>
            <a:off x="120650" y="6513513"/>
            <a:ext cx="8893175" cy="2794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lIns="90000" tIns="46800" rIns="90000" bIns="46800">
            <a:spAutoFit/>
          </a:bodyPr>
          <a:lstStyle>
            <a:lvl1pPr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 b="1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>
              <a:spcBef>
                <a:spcPct val="50000"/>
              </a:spcBef>
              <a:defRPr/>
            </a:pPr>
            <a:r>
              <a:rPr lang="en-GB" sz="1200" b="0" i="1" dirty="0" smtClean="0"/>
              <a:t>P. M.</a:t>
            </a:r>
            <a:r>
              <a:rPr lang="en-GB" sz="1200" b="0" i="1" baseline="0" dirty="0" smtClean="0"/>
              <a:t> Ferreira 2013</a:t>
            </a:r>
            <a:endParaRPr lang="en-GB" sz="1200" b="0" i="1" dirty="0" smtClean="0"/>
          </a:p>
        </p:txBody>
      </p:sp>
      <p:sp>
        <p:nvSpPr>
          <p:cNvPr id="1030" name="Line 50"/>
          <p:cNvSpPr>
            <a:spLocks noChangeShapeType="1"/>
          </p:cNvSpPr>
          <p:nvPr/>
        </p:nvSpPr>
        <p:spPr bwMode="auto">
          <a:xfrm>
            <a:off x="0" y="6475413"/>
            <a:ext cx="9144000" cy="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defRPr/>
            </a:pPr>
            <a:endParaRPr lang="en-GB"/>
          </a:p>
        </p:txBody>
      </p:sp>
      <p:pic>
        <p:nvPicPr>
          <p:cNvPr id="6151" name="Picture 7" descr="SMU_header_banner.jpg"/>
          <p:cNvPicPr>
            <a:picLocks noChangeAspect="1"/>
          </p:cNvPicPr>
          <p:nvPr/>
        </p:nvPicPr>
        <p:blipFill>
          <a:blip r:embed="rId14" cstate="print"/>
          <a:srcRect l="2695" t="11290" r="64796" b="10484"/>
          <a:stretch>
            <a:fillRect/>
          </a:stretch>
        </p:blipFill>
        <p:spPr bwMode="auto">
          <a:xfrm>
            <a:off x="5327650" y="141288"/>
            <a:ext cx="36861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xStyles>
    <p:titleStyle>
      <a:lvl1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2pPr>
      <a:lvl3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3pPr>
      <a:lvl4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4pPr>
      <a:lvl5pPr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5pPr>
      <a:lvl6pPr marL="4572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6pPr>
      <a:lvl7pPr marL="9144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7pPr>
      <a:lvl8pPr marL="13716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8pPr>
      <a:lvl9pPr marL="1828800" algn="l" rtl="0" eaLnBrk="1" fontAlgn="base" hangingPunct="1">
        <a:lnSpc>
          <a:spcPct val="95000"/>
        </a:lnSpc>
        <a:spcBef>
          <a:spcPct val="0"/>
        </a:spcBef>
        <a:spcAft>
          <a:spcPct val="0"/>
        </a:spcAft>
        <a:defRPr sz="2600" b="1">
          <a:solidFill>
            <a:schemeClr val="tx2"/>
          </a:solidFill>
          <a:latin typeface="Arial" charset="0"/>
          <a:ea typeface="ＭＳ Ｐゴシック" pitchFamily="34" charset="-128"/>
        </a:defRPr>
      </a:lvl9pPr>
    </p:titleStyle>
    <p:bodyStyle>
      <a:lvl1pPr marL="185738" indent="-185738" algn="l" rtl="0" eaLnBrk="1" fontAlgn="base" hangingPunct="1">
        <a:spcBef>
          <a:spcPct val="60000"/>
        </a:spcBef>
        <a:spcAft>
          <a:spcPct val="0"/>
        </a:spcAft>
        <a:buClr>
          <a:schemeClr val="accent1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411163" indent="-206375" algn="l" rtl="0" eaLnBrk="1" fontAlgn="base" hangingPunct="1">
        <a:spcBef>
          <a:spcPct val="3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2pPr>
      <a:lvl3pPr marL="582613" indent="-153988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1"/>
          </a:solidFill>
          <a:latin typeface="+mn-lt"/>
          <a:ea typeface="+mn-ea"/>
        </a:defRPr>
      </a:lvl3pPr>
      <a:lvl4pPr marL="744538" indent="-160338" algn="l" rtl="0" eaLnBrk="1" fontAlgn="base" hangingPunct="1">
        <a:spcBef>
          <a:spcPct val="20000"/>
        </a:spcBef>
        <a:spcAft>
          <a:spcPct val="0"/>
        </a:spcAft>
        <a:buChar char="•"/>
        <a:defRPr sz="1600">
          <a:solidFill>
            <a:schemeClr val="tx1"/>
          </a:solidFill>
          <a:latin typeface="+mn-lt"/>
          <a:ea typeface="+mn-ea"/>
        </a:defRPr>
      </a:lvl4pPr>
      <a:lvl5pPr marL="8937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5pPr>
      <a:lvl6pPr marL="13509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6pPr>
      <a:lvl7pPr marL="18081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7pPr>
      <a:lvl8pPr marL="22653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8pPr>
      <a:lvl9pPr marL="2722563" indent="-147638" algn="l" rtl="0" eaLnBrk="1" fontAlgn="base" hangingPunct="1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Exhaust Gas Recirculation</a:t>
            </a:r>
            <a:endParaRPr lang="en-GB" dirty="0"/>
          </a:p>
        </p:txBody>
      </p:sp>
      <p:sp>
        <p:nvSpPr>
          <p:cNvPr id="4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Emissions Control and Diagnostics</a:t>
            </a:r>
          </a:p>
        </p:txBody>
      </p:sp>
    </p:spTree>
    <p:extLst>
      <p:ext uri="{BB962C8B-B14F-4D97-AF65-F5344CB8AC3E}">
        <p14:creationId xmlns:p14="http://schemas.microsoft.com/office/powerpoint/2010/main" val="2055547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EGR and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340768"/>
            <a:ext cx="8002587" cy="5084763"/>
          </a:xfrm>
        </p:spPr>
        <p:txBody>
          <a:bodyPr/>
          <a:lstStyle/>
          <a:p>
            <a:r>
              <a:rPr lang="en-GB" dirty="0" smtClean="0"/>
              <a:t>EGR is an emission control that lowers the amount of NO</a:t>
            </a:r>
            <a:r>
              <a:rPr lang="en-GB" baseline="-25000" dirty="0" smtClean="0"/>
              <a:t>x</a:t>
            </a:r>
            <a:r>
              <a:rPr lang="en-GB" dirty="0" smtClean="0"/>
              <a:t> formed during combustion</a:t>
            </a:r>
          </a:p>
          <a:p>
            <a:r>
              <a:rPr lang="en-GB" dirty="0" smtClean="0"/>
              <a:t>N</a:t>
            </a:r>
            <a:r>
              <a:rPr lang="en-GB" baseline="-25000" dirty="0" smtClean="0"/>
              <a:t>2</a:t>
            </a:r>
            <a:r>
              <a:rPr lang="en-GB" dirty="0" smtClean="0"/>
              <a:t> and O</a:t>
            </a:r>
            <a:r>
              <a:rPr lang="en-GB" baseline="-25000" dirty="0" smtClean="0"/>
              <a:t>2</a:t>
            </a:r>
            <a:r>
              <a:rPr lang="en-GB" dirty="0" smtClean="0"/>
              <a:t> molecules are separated into single atoms during combustion. These free atoms bond to form NO, NO</a:t>
            </a:r>
            <a:r>
              <a:rPr lang="en-GB" baseline="-25000" dirty="0" smtClean="0"/>
              <a:t>2</a:t>
            </a:r>
            <a:r>
              <a:rPr lang="en-GB" dirty="0" smtClean="0"/>
              <a:t> and N</a:t>
            </a:r>
            <a:r>
              <a:rPr lang="en-GB" baseline="-25000" dirty="0" smtClean="0"/>
              <a:t>2</a:t>
            </a:r>
            <a:r>
              <a:rPr lang="en-GB" dirty="0" smtClean="0"/>
              <a:t>O as described before</a:t>
            </a:r>
          </a:p>
          <a:p>
            <a:r>
              <a:rPr lang="en-GB" dirty="0" smtClean="0"/>
              <a:t>These are generically known as NO</a:t>
            </a:r>
            <a:r>
              <a:rPr lang="en-GB" baseline="-25000" dirty="0" smtClean="0"/>
              <a:t>x</a:t>
            </a:r>
          </a:p>
          <a:p>
            <a:r>
              <a:rPr lang="en-GB" dirty="0" smtClean="0"/>
              <a:t>NO</a:t>
            </a:r>
            <a:r>
              <a:rPr lang="en-GB" baseline="-25000" dirty="0" smtClean="0"/>
              <a:t>x</a:t>
            </a:r>
            <a:r>
              <a:rPr lang="en-GB" dirty="0" smtClean="0"/>
              <a:t> formation increases dramatically for combustion temperatures over 1370°C </a:t>
            </a:r>
            <a:r>
              <a:rPr lang="en-GB" dirty="0"/>
              <a:t>or </a:t>
            </a:r>
            <a:r>
              <a:rPr lang="en-GB" dirty="0" smtClean="0"/>
              <a:t>2498°F </a:t>
            </a:r>
          </a:p>
          <a:p>
            <a:pPr marL="0" indent="0">
              <a:buNone/>
            </a:pPr>
            <a:r>
              <a:rPr lang="en-GB" sz="1800" dirty="0" err="1" smtClean="0"/>
              <a:t>No</a:t>
            </a:r>
            <a:r>
              <a:rPr lang="en-GB" sz="1800" baseline="-25000" dirty="0" err="1" smtClean="0"/>
              <a:t>x</a:t>
            </a:r>
            <a:r>
              <a:rPr lang="en-GB" sz="1800" baseline="-25000" dirty="0" smtClean="0"/>
              <a:t> Oxides of Nitrogen</a:t>
            </a:r>
            <a:r>
              <a:rPr lang="en-GB" sz="1800" dirty="0" smtClean="0"/>
              <a:t> (NO Nitric Oxide NO</a:t>
            </a:r>
            <a:r>
              <a:rPr lang="en-GB" sz="1800" baseline="-25000" dirty="0" smtClean="0"/>
              <a:t>2 Nitrogen</a:t>
            </a:r>
            <a:r>
              <a:rPr lang="en-GB" sz="1800" dirty="0" smtClean="0"/>
              <a:t> Dioxide)</a:t>
            </a:r>
          </a:p>
          <a:p>
            <a:pPr marL="0" indent="0">
              <a:buNone/>
            </a:pPr>
            <a:r>
              <a:rPr lang="en-GB" sz="1800" dirty="0" smtClean="0"/>
              <a:t>N</a:t>
            </a:r>
            <a:r>
              <a:rPr lang="en-GB" sz="1800" baseline="-25000" dirty="0" smtClean="0"/>
              <a:t>2</a:t>
            </a:r>
            <a:r>
              <a:rPr lang="en-GB" sz="1800" dirty="0" smtClean="0"/>
              <a:t>O Nitrous Oxide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62389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332656"/>
            <a:ext cx="7131050" cy="754063"/>
          </a:xfrm>
        </p:spPr>
        <p:txBody>
          <a:bodyPr/>
          <a:lstStyle/>
          <a:p>
            <a:r>
              <a:rPr lang="en-GB" dirty="0" smtClean="0"/>
              <a:t>Controlling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268760"/>
            <a:ext cx="8002587" cy="5206653"/>
          </a:xfrm>
        </p:spPr>
        <p:txBody>
          <a:bodyPr/>
          <a:lstStyle/>
          <a:p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 smtClean="0"/>
              <a:t> formed below 1370 C can be controlled by the exhaust catalytic converter.</a:t>
            </a:r>
          </a:p>
          <a:p>
            <a:r>
              <a:rPr lang="en-GB" dirty="0" smtClean="0"/>
              <a:t>To handle the large amounts generated above that temperature can be achieved by:</a:t>
            </a:r>
          </a:p>
        </p:txBody>
      </p:sp>
    </p:spTree>
    <p:extLst>
      <p:ext uri="{BB962C8B-B14F-4D97-AF65-F5344CB8AC3E}">
        <p14:creationId xmlns:p14="http://schemas.microsoft.com/office/powerpoint/2010/main" val="1030574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332656"/>
            <a:ext cx="7131050" cy="754063"/>
          </a:xfrm>
        </p:spPr>
        <p:txBody>
          <a:bodyPr/>
          <a:lstStyle/>
          <a:p>
            <a:r>
              <a:rPr lang="en-GB" dirty="0" smtClean="0"/>
              <a:t>Controlling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268760"/>
            <a:ext cx="8002587" cy="5206653"/>
          </a:xfrm>
        </p:spPr>
        <p:txBody>
          <a:bodyPr/>
          <a:lstStyle/>
          <a:p>
            <a:endParaRPr lang="en-GB" dirty="0" smtClean="0"/>
          </a:p>
          <a:p>
            <a:pPr lvl="1"/>
            <a:r>
              <a:rPr lang="en-GB" dirty="0" smtClean="0"/>
              <a:t>Enrich the air/fuel mixture</a:t>
            </a:r>
          </a:p>
          <a:p>
            <a:pPr lvl="2"/>
            <a:r>
              <a:rPr lang="en-GB" dirty="0" smtClean="0"/>
              <a:t>Lowers peak combustion temperature but…</a:t>
            </a:r>
          </a:p>
          <a:p>
            <a:pPr lvl="3"/>
            <a:r>
              <a:rPr lang="en-GB" dirty="0" smtClean="0"/>
              <a:t>Increases HC and CO as well as reduces fuel economy (not a good option)</a:t>
            </a:r>
          </a:p>
          <a:p>
            <a:pPr lvl="1"/>
            <a:r>
              <a:rPr lang="en-GB" dirty="0" smtClean="0"/>
              <a:t>Lower the compression ratio</a:t>
            </a:r>
          </a:p>
          <a:p>
            <a:pPr lvl="2"/>
            <a:r>
              <a:rPr lang="en-GB" dirty="0" smtClean="0"/>
              <a:t>Will decrease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 smtClean="0"/>
              <a:t> somewhat but very low compression…</a:t>
            </a:r>
          </a:p>
          <a:p>
            <a:pPr lvl="3"/>
            <a:r>
              <a:rPr lang="en-GB" dirty="0" smtClean="0"/>
              <a:t>Decreases efficiency leading to rising HC and CO</a:t>
            </a:r>
          </a:p>
          <a:p>
            <a:pPr lvl="1"/>
            <a:r>
              <a:rPr lang="en-GB" dirty="0" smtClean="0"/>
              <a:t>Dilute the mixture</a:t>
            </a:r>
          </a:p>
          <a:p>
            <a:pPr lvl="2"/>
            <a:r>
              <a:rPr lang="en-GB" dirty="0" smtClean="0"/>
              <a:t>By introducing exhaust gas into the intake </a:t>
            </a:r>
          </a:p>
          <a:p>
            <a:pPr lvl="3"/>
            <a:r>
              <a:rPr lang="en-GB" dirty="0" smtClean="0"/>
              <a:t>Displaces some of the air</a:t>
            </a:r>
          </a:p>
          <a:p>
            <a:pPr lvl="3"/>
            <a:r>
              <a:rPr lang="en-GB" dirty="0" smtClean="0"/>
              <a:t>Absorbs temperature</a:t>
            </a:r>
          </a:p>
          <a:p>
            <a:pPr lvl="3"/>
            <a:r>
              <a:rPr lang="en-GB" dirty="0" smtClean="0"/>
              <a:t>Does not contribute to the combustion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4073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EGR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196752"/>
            <a:ext cx="8002587" cy="5084763"/>
          </a:xfrm>
        </p:spPr>
        <p:txBody>
          <a:bodyPr/>
          <a:lstStyle/>
          <a:p>
            <a:r>
              <a:rPr lang="en-GB" dirty="0" smtClean="0"/>
              <a:t>By introducing exhaust gas in the intake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/>
              <a:t> </a:t>
            </a:r>
            <a:r>
              <a:rPr lang="en-GB" dirty="0" smtClean="0"/>
              <a:t>emissions are cut without major engine performance and fuel economy impact</a:t>
            </a:r>
          </a:p>
          <a:p>
            <a:r>
              <a:rPr lang="en-GB" dirty="0" smtClean="0"/>
              <a:t>Is it also neutral in the creation of other exhaust emissions</a:t>
            </a:r>
          </a:p>
          <a:p>
            <a:r>
              <a:rPr lang="en-GB" dirty="0" smtClean="0"/>
              <a:t>EGR ads between 6 and 10% of exhaust gases in the intake</a:t>
            </a:r>
          </a:p>
          <a:p>
            <a:pPr lvl="1"/>
            <a:r>
              <a:rPr lang="en-GB" dirty="0" smtClean="0"/>
              <a:t>It mixes with and takes the place of some of the mixture</a:t>
            </a:r>
          </a:p>
          <a:p>
            <a:pPr lvl="1"/>
            <a:r>
              <a:rPr lang="en-GB" dirty="0" smtClean="0"/>
              <a:t>Exhaust gas </a:t>
            </a:r>
            <a:r>
              <a:rPr lang="en-GB" dirty="0" smtClean="0"/>
              <a:t>is </a:t>
            </a:r>
            <a:r>
              <a:rPr lang="en-GB" dirty="0" smtClean="0"/>
              <a:t>inert and therefore takes no part in the combustion</a:t>
            </a:r>
          </a:p>
          <a:p>
            <a:pPr lvl="1"/>
            <a:r>
              <a:rPr lang="en-GB" dirty="0" smtClean="0"/>
              <a:t>Results in lower combustion temperature and less NO</a:t>
            </a:r>
            <a:r>
              <a:rPr lang="en-GB" baseline="-25000" dirty="0" smtClean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218588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EGR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196752"/>
            <a:ext cx="8002587" cy="5084763"/>
          </a:xfrm>
        </p:spPr>
        <p:txBody>
          <a:bodyPr/>
          <a:lstStyle/>
          <a:p>
            <a:pPr lvl="1"/>
            <a:r>
              <a:rPr lang="en-GB" dirty="0" smtClean="0"/>
              <a:t>It is usually routed via a tube from the exhaust manifold to the EGR valve that controls the amount to be delivered</a:t>
            </a:r>
          </a:p>
          <a:p>
            <a:pPr lvl="2"/>
            <a:r>
              <a:rPr lang="en-GB" dirty="0" smtClean="0"/>
              <a:t>Tube usually made very long to allow exhaust gases to cool down</a:t>
            </a:r>
          </a:p>
          <a:p>
            <a:pPr lvl="1"/>
            <a:r>
              <a:rPr lang="en-GB" dirty="0" smtClean="0"/>
              <a:t>From the EGR valve it will be fed to openings in the intake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821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260648"/>
            <a:ext cx="7131050" cy="754063"/>
          </a:xfrm>
        </p:spPr>
        <p:txBody>
          <a:bodyPr/>
          <a:lstStyle/>
          <a:p>
            <a:r>
              <a:rPr lang="en-GB" dirty="0" smtClean="0"/>
              <a:t>EGR valve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268760"/>
            <a:ext cx="5184576" cy="5206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2489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EGR operation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735" y="1268760"/>
            <a:ext cx="4949293" cy="5206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0537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 smtClean="0"/>
              <a:t>EGR operation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340768"/>
            <a:ext cx="8002587" cy="5084763"/>
          </a:xfrm>
        </p:spPr>
        <p:txBody>
          <a:bodyPr/>
          <a:lstStyle/>
          <a:p>
            <a:r>
              <a:rPr lang="en-GB" dirty="0" smtClean="0"/>
              <a:t>Because combustions temperatures are lowered EGR is not used when:</a:t>
            </a:r>
          </a:p>
          <a:p>
            <a:pPr lvl="1"/>
            <a:r>
              <a:rPr lang="en-GB" dirty="0" smtClean="0"/>
              <a:t>Engine is at idle</a:t>
            </a:r>
          </a:p>
          <a:p>
            <a:pPr lvl="1"/>
            <a:r>
              <a:rPr lang="en-GB" dirty="0" smtClean="0"/>
              <a:t>Engine is cold </a:t>
            </a:r>
            <a:r>
              <a:rPr lang="en-GB" i="1" dirty="0" smtClean="0"/>
              <a:t>and</a:t>
            </a:r>
          </a:p>
          <a:p>
            <a:pPr lvl="1"/>
            <a:r>
              <a:rPr lang="en-GB" dirty="0" smtClean="0"/>
              <a:t>Wide open throttle. Why?</a:t>
            </a:r>
          </a:p>
          <a:p>
            <a:r>
              <a:rPr lang="en-GB" dirty="0" smtClean="0"/>
              <a:t>EGR also helps control detonation</a:t>
            </a:r>
          </a:p>
          <a:p>
            <a:pPr lvl="1"/>
            <a:r>
              <a:rPr lang="en-GB" dirty="0" smtClean="0"/>
              <a:t>Since these occur due to high pressures and temperatures</a:t>
            </a:r>
          </a:p>
          <a:p>
            <a:pPr lvl="1"/>
            <a:r>
              <a:rPr lang="en-GB" dirty="0" smtClean="0"/>
              <a:t>It allows for greater ignition advance</a:t>
            </a:r>
          </a:p>
          <a:p>
            <a:pPr lvl="1"/>
            <a:r>
              <a:rPr lang="en-GB" dirty="0" smtClean="0"/>
              <a:t>Sooner ignition without detonation means more power and efficiency</a:t>
            </a:r>
          </a:p>
        </p:txBody>
      </p:sp>
    </p:spTree>
    <p:extLst>
      <p:ext uri="{BB962C8B-B14F-4D97-AF65-F5344CB8AC3E}">
        <p14:creationId xmlns:p14="http://schemas.microsoft.com/office/powerpoint/2010/main" val="2928956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dirty="0" smtClean="0"/>
              <a:t>EGR operation</a:t>
            </a:r>
            <a:br>
              <a:rPr lang="en-GB" dirty="0" smtClean="0"/>
            </a:br>
            <a:r>
              <a:rPr lang="en-GB" sz="2000" dirty="0" smtClean="0"/>
              <a:t>Positive and Negative back pressure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124744"/>
            <a:ext cx="8002587" cy="5084763"/>
          </a:xfrm>
        </p:spPr>
        <p:txBody>
          <a:bodyPr/>
          <a:lstStyle/>
          <a:p>
            <a:r>
              <a:rPr lang="en-GB" dirty="0" smtClean="0"/>
              <a:t>Positive back pressure EGR valves</a:t>
            </a:r>
          </a:p>
          <a:p>
            <a:pPr lvl="1"/>
            <a:r>
              <a:rPr lang="en-GB" dirty="0" smtClean="0"/>
              <a:t>A smaller valve inside the main EGR valve bleeds off any vacuum so that the main valve is closed</a:t>
            </a:r>
          </a:p>
          <a:p>
            <a:pPr lvl="1"/>
            <a:r>
              <a:rPr lang="en-GB" dirty="0" smtClean="0"/>
              <a:t>This type require a positive back pressure in the exhaust</a:t>
            </a:r>
          </a:p>
          <a:p>
            <a:pPr lvl="2"/>
            <a:r>
              <a:rPr lang="en-GB" dirty="0" smtClean="0"/>
              <a:t>At idle and low rpm low load, EGR is not needed and back pressure is low and the EGR valve won’t open even if there is vacuum.</a:t>
            </a:r>
          </a:p>
          <a:p>
            <a:r>
              <a:rPr lang="en-GB" dirty="0" smtClean="0"/>
              <a:t>Negative back pressure</a:t>
            </a:r>
          </a:p>
          <a:p>
            <a:pPr lvl="1"/>
            <a:r>
              <a:rPr lang="en-GB" dirty="0" smtClean="0"/>
              <a:t>On exhaust stroke the engine emits an exhaust “pulse”</a:t>
            </a:r>
          </a:p>
          <a:p>
            <a:pPr lvl="2"/>
            <a:r>
              <a:rPr lang="en-GB" dirty="0" smtClean="0"/>
              <a:t>Each pulse is a positive pressure</a:t>
            </a:r>
          </a:p>
          <a:p>
            <a:pPr lvl="2"/>
            <a:r>
              <a:rPr lang="en-GB" dirty="0" smtClean="0"/>
              <a:t>Behind each pulse is a small area of low pressure</a:t>
            </a:r>
          </a:p>
          <a:p>
            <a:pPr lvl="2"/>
            <a:r>
              <a:rPr lang="en-GB" dirty="0" smtClean="0"/>
              <a:t>EGR valves react to this by closing a small internal valve that allows the main EGR to be opened by vacuum. i.e. negative back pressure</a:t>
            </a:r>
          </a:p>
        </p:txBody>
      </p:sp>
    </p:spTree>
    <p:extLst>
      <p:ext uri="{BB962C8B-B14F-4D97-AF65-F5344CB8AC3E}">
        <p14:creationId xmlns:p14="http://schemas.microsoft.com/office/powerpoint/2010/main" val="2361653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dirty="0" smtClean="0"/>
              <a:t>Positive Back Pressure EGR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8"/>
            <a:ext cx="8492227" cy="4901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0085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9427" y="1196752"/>
            <a:ext cx="8002587" cy="5084763"/>
          </a:xfrm>
        </p:spPr>
        <p:txBody>
          <a:bodyPr/>
          <a:lstStyle/>
          <a:p>
            <a:r>
              <a:rPr lang="en-GB" dirty="0" smtClean="0"/>
              <a:t>Requires two following conditions:</a:t>
            </a:r>
          </a:p>
          <a:p>
            <a:pPr lvl="1"/>
            <a:r>
              <a:rPr lang="en-GB" dirty="0" smtClean="0"/>
              <a:t>Vacuum must be applied to the EGR itself</a:t>
            </a:r>
          </a:p>
          <a:p>
            <a:pPr lvl="2"/>
            <a:r>
              <a:rPr lang="en-GB" dirty="0" smtClean="0"/>
              <a:t>Usually via a ported vacuum in EFI systems</a:t>
            </a:r>
          </a:p>
          <a:p>
            <a:pPr lvl="2"/>
            <a:r>
              <a:rPr lang="en-GB" dirty="0" smtClean="0"/>
              <a:t>Often manifold vacuum controlled by a solenoid</a:t>
            </a:r>
          </a:p>
          <a:p>
            <a:pPr lvl="1"/>
            <a:r>
              <a:rPr lang="en-GB" dirty="0" smtClean="0"/>
              <a:t>Exhaust back pressure present to control internal valve</a:t>
            </a:r>
          </a:p>
          <a:p>
            <a:pPr lvl="2"/>
            <a:r>
              <a:rPr lang="en-GB" dirty="0" smtClean="0"/>
              <a:t>Allowing vacuum to move diaphragm</a:t>
            </a:r>
          </a:p>
          <a:p>
            <a:pPr marL="322263" indent="-342900"/>
            <a:r>
              <a:rPr lang="en-GB" dirty="0" smtClean="0"/>
              <a:t>Changes to the exhaust system like the introduction of a low restriction exhaust may compromise the operation of this type of valve.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dirty="0" smtClean="0"/>
              <a:t>Negative Back Pressure EGR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7993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dirty="0" smtClean="0"/>
              <a:t>ECU control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84784"/>
            <a:ext cx="8002587" cy="5084763"/>
          </a:xfrm>
        </p:spPr>
        <p:txBody>
          <a:bodyPr/>
          <a:lstStyle/>
          <a:p>
            <a:r>
              <a:rPr lang="en-GB" dirty="0" smtClean="0"/>
              <a:t>Uses one or more solenoids to control vacuum</a:t>
            </a:r>
          </a:p>
          <a:p>
            <a:pPr lvl="1"/>
            <a:r>
              <a:rPr lang="en-GB" dirty="0" smtClean="0"/>
              <a:t>One used for shutting it off on idle, cold engine and WOT</a:t>
            </a:r>
          </a:p>
          <a:p>
            <a:pPr lvl="1"/>
            <a:r>
              <a:rPr lang="en-GB" dirty="0" smtClean="0"/>
              <a:t>If two are used one does the on/off the other vents the valve to reduce EGR by allowing atmospheric air in</a:t>
            </a:r>
          </a:p>
          <a:p>
            <a:r>
              <a:rPr lang="en-GB" dirty="0" smtClean="0"/>
              <a:t>Later versions use a EGR position sensor</a:t>
            </a:r>
          </a:p>
          <a:p>
            <a:pPr lvl="1"/>
            <a:r>
              <a:rPr lang="en-GB" dirty="0" smtClean="0"/>
              <a:t>A linear potentiometer on top </a:t>
            </a:r>
            <a:r>
              <a:rPr lang="en-GB" dirty="0"/>
              <a:t>o</a:t>
            </a:r>
            <a:r>
              <a:rPr lang="en-GB" dirty="0" smtClean="0"/>
              <a:t>f the valve – EVP</a:t>
            </a:r>
          </a:p>
          <a:p>
            <a:pPr lvl="1"/>
            <a:r>
              <a:rPr lang="en-GB" dirty="0" smtClean="0"/>
              <a:t>Exhaust back pressure sensor -  pressure feedback EGR (PFE)</a:t>
            </a:r>
          </a:p>
          <a:p>
            <a:pPr marL="204788" lvl="1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77978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dirty="0" smtClean="0"/>
              <a:t>ECU control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124744"/>
            <a:ext cx="8002587" cy="5084763"/>
          </a:xfrm>
        </p:spPr>
        <p:txBody>
          <a:bodyPr/>
          <a:lstStyle/>
          <a:p>
            <a:r>
              <a:rPr lang="en-GB" dirty="0" smtClean="0"/>
              <a:t>Digital valves</a:t>
            </a:r>
          </a:p>
          <a:p>
            <a:pPr lvl="1"/>
            <a:r>
              <a:rPr lang="en-GB" dirty="0" smtClean="0"/>
              <a:t>Not vacuum operated</a:t>
            </a:r>
          </a:p>
          <a:p>
            <a:pPr lvl="1"/>
            <a:r>
              <a:rPr lang="en-GB" dirty="0" smtClean="0"/>
              <a:t>3 solenoids control different size orifices allowing for seven different flow rates</a:t>
            </a:r>
          </a:p>
          <a:p>
            <a:pPr lvl="1"/>
            <a:r>
              <a:rPr lang="en-GB" dirty="0" smtClean="0"/>
              <a:t>Gives higher accuracy and helps prevent carbon deposits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506819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7131050" cy="754063"/>
          </a:xfrm>
        </p:spPr>
        <p:txBody>
          <a:bodyPr/>
          <a:lstStyle/>
          <a:p>
            <a:r>
              <a:rPr lang="en-GB" dirty="0" smtClean="0"/>
              <a:t>EGR sensor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324340"/>
            <a:ext cx="5832648" cy="4910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8516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dirty="0" smtClean="0"/>
              <a:t>Digital EGR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268760"/>
            <a:ext cx="6192688" cy="51567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49963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dirty="0" smtClean="0"/>
              <a:t>Linear EGR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089" y="1390650"/>
            <a:ext cx="2630759" cy="5084763"/>
          </a:xfrm>
        </p:spPr>
        <p:txBody>
          <a:bodyPr/>
          <a:lstStyle/>
          <a:p>
            <a:r>
              <a:rPr lang="en-GB" dirty="0" smtClean="0"/>
              <a:t>Uses a pulse-width modulated solenoid to precisely regulate exhaust gas flow and a feedback potentiometer to inform the ECU of the position of the valve</a:t>
            </a:r>
            <a:endParaRPr lang="en-GB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412776"/>
            <a:ext cx="5328592" cy="4897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03115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dirty="0" smtClean="0"/>
              <a:t>OBD-II Monitoring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268760"/>
            <a:ext cx="8002587" cy="5084763"/>
          </a:xfrm>
        </p:spPr>
        <p:txBody>
          <a:bodyPr/>
          <a:lstStyle/>
          <a:p>
            <a:r>
              <a:rPr lang="en-GB" dirty="0" smtClean="0"/>
              <a:t>ECUs are programmed to run tests on the EGR system under certain operating conditions</a:t>
            </a:r>
          </a:p>
          <a:p>
            <a:r>
              <a:rPr lang="en-GB" dirty="0" smtClean="0"/>
              <a:t>The ECU opens and closes the valve and checks with the potentiometer that this has happened</a:t>
            </a:r>
          </a:p>
          <a:p>
            <a:pPr lvl="1"/>
            <a:r>
              <a:rPr lang="en-GB" dirty="0" smtClean="0"/>
              <a:t>If it doesn’t a DTC (Diagnostic Trouble Codes) is generated</a:t>
            </a:r>
          </a:p>
          <a:p>
            <a:pPr lvl="2"/>
            <a:r>
              <a:rPr lang="en-GB" dirty="0" smtClean="0"/>
              <a:t>Two consecutive fails and the Malfunction Indicator Light (MIL) comes on!</a:t>
            </a:r>
          </a:p>
          <a:p>
            <a:pPr marL="428625" lvl="2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2723594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7131050" cy="754063"/>
          </a:xfrm>
        </p:spPr>
        <p:txBody>
          <a:bodyPr/>
          <a:lstStyle/>
          <a:p>
            <a:r>
              <a:rPr lang="en-GB" dirty="0" smtClean="0"/>
              <a:t>OBD-II Monitoring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340768"/>
            <a:ext cx="8002587" cy="5084763"/>
          </a:xfrm>
        </p:spPr>
        <p:txBody>
          <a:bodyPr/>
          <a:lstStyle/>
          <a:p>
            <a:pPr lvl="1"/>
            <a:r>
              <a:rPr lang="en-GB" dirty="0" smtClean="0"/>
              <a:t>Some manufacturers used the Lambda sensor to check</a:t>
            </a:r>
          </a:p>
          <a:p>
            <a:pPr lvl="2"/>
            <a:r>
              <a:rPr lang="en-GB" dirty="0" smtClean="0"/>
              <a:t>Less O</a:t>
            </a:r>
            <a:r>
              <a:rPr lang="en-GB" baseline="-25000" dirty="0" smtClean="0"/>
              <a:t>2</a:t>
            </a:r>
            <a:r>
              <a:rPr lang="en-GB" dirty="0" smtClean="0"/>
              <a:t> when valve is opened and the more when closed</a:t>
            </a:r>
          </a:p>
          <a:p>
            <a:pPr lvl="1"/>
            <a:r>
              <a:rPr lang="en-GB" dirty="0" smtClean="0"/>
              <a:t>Other use a temperature sensor on the intake side of the EGR</a:t>
            </a:r>
          </a:p>
          <a:p>
            <a:pPr lvl="2"/>
            <a:r>
              <a:rPr lang="en-GB" dirty="0" smtClean="0"/>
              <a:t>When EGR open temperature rises due to hotter exhaust gases</a:t>
            </a:r>
          </a:p>
          <a:p>
            <a:pPr lvl="1"/>
            <a:r>
              <a:rPr lang="en-GB" dirty="0" smtClean="0"/>
              <a:t>Delta Pressure Feedback EGR (DPFE)</a:t>
            </a:r>
          </a:p>
          <a:p>
            <a:pPr lvl="2"/>
            <a:r>
              <a:rPr lang="en-GB" dirty="0" smtClean="0"/>
              <a:t>Compares the difference in pressure between two orifices on the EGR exhaust side</a:t>
            </a:r>
          </a:p>
          <a:p>
            <a:pPr marL="428625" lvl="2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722458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131050" cy="754063"/>
          </a:xfrm>
        </p:spPr>
        <p:txBody>
          <a:bodyPr/>
          <a:lstStyle/>
          <a:p>
            <a:r>
              <a:rPr lang="en-GB" dirty="0" smtClean="0"/>
              <a:t>DPFE</a:t>
            </a:r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8295569" cy="5007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73046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7131050" cy="754063"/>
          </a:xfrm>
        </p:spPr>
        <p:txBody>
          <a:bodyPr/>
          <a:lstStyle/>
          <a:p>
            <a:r>
              <a:rPr lang="en-GB" dirty="0" smtClean="0"/>
              <a:t>MAP sensed EGR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340768"/>
            <a:ext cx="8002587" cy="5084763"/>
          </a:xfrm>
        </p:spPr>
        <p:txBody>
          <a:bodyPr/>
          <a:lstStyle/>
          <a:p>
            <a:r>
              <a:rPr lang="en-GB" dirty="0" smtClean="0"/>
              <a:t>Another option is to compare Manifold Absolute Pressure (MAP) sensor readings when EGR valve is opened/closed</a:t>
            </a:r>
          </a:p>
          <a:p>
            <a:pPr lvl="1"/>
            <a:r>
              <a:rPr lang="en-GB" dirty="0" smtClean="0"/>
              <a:t>MAP reading should change a result of the adjustment to air/fuel ratio the lambda sensor will indicate as the O</a:t>
            </a:r>
            <a:r>
              <a:rPr lang="en-GB" baseline="-25000" dirty="0" smtClean="0"/>
              <a:t>2</a:t>
            </a:r>
            <a:r>
              <a:rPr lang="en-GB" dirty="0" smtClean="0"/>
              <a:t> value in the exhaust drops on EGR open</a:t>
            </a:r>
          </a:p>
          <a:p>
            <a:pPr lvl="1"/>
            <a:r>
              <a:rPr lang="en-GB" dirty="0" smtClean="0"/>
              <a:t>As with all the systems the ECU compares this changes to the values of a look up table</a:t>
            </a:r>
          </a:p>
          <a:p>
            <a:pPr lvl="2"/>
            <a:r>
              <a:rPr lang="en-GB" dirty="0" smtClean="0"/>
              <a:t>If the value falls outside a DTC is generated</a:t>
            </a:r>
          </a:p>
          <a:p>
            <a:pPr lvl="2"/>
            <a:r>
              <a:rPr lang="en-GB" dirty="0" smtClean="0"/>
              <a:t>Two consecutive failures and MIL comes on</a:t>
            </a:r>
          </a:p>
        </p:txBody>
      </p:sp>
    </p:spTree>
    <p:extLst>
      <p:ext uri="{BB962C8B-B14F-4D97-AF65-F5344CB8AC3E}">
        <p14:creationId xmlns:p14="http://schemas.microsoft.com/office/powerpoint/2010/main" val="6633733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7131050" cy="754063"/>
          </a:xfrm>
        </p:spPr>
        <p:txBody>
          <a:bodyPr/>
          <a:lstStyle/>
          <a:p>
            <a:r>
              <a:rPr lang="en-GB" dirty="0" smtClean="0"/>
              <a:t>MAP sensed EGR</a:t>
            </a:r>
            <a:endParaRPr lang="en-GB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860" y="1390650"/>
            <a:ext cx="7097042" cy="5084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89092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404664"/>
            <a:ext cx="7131050" cy="754063"/>
          </a:xfrm>
        </p:spPr>
        <p:txBody>
          <a:bodyPr/>
          <a:lstStyle/>
          <a:p>
            <a:r>
              <a:rPr lang="en-GB" dirty="0" smtClean="0"/>
              <a:t>EGR fault diagnosis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268760"/>
            <a:ext cx="8002587" cy="5084763"/>
          </a:xfrm>
        </p:spPr>
        <p:txBody>
          <a:bodyPr/>
          <a:lstStyle/>
          <a:p>
            <a:r>
              <a:rPr lang="en-GB" dirty="0" smtClean="0"/>
              <a:t>If the valve is not opening or the flow of exhaust gas is restricted the following will be noticeable:</a:t>
            </a:r>
          </a:p>
          <a:p>
            <a:pPr lvl="1"/>
            <a:r>
              <a:rPr lang="en-GB" dirty="0" smtClean="0"/>
              <a:t>Knock (detonation) during acceleration or cruise</a:t>
            </a:r>
          </a:p>
          <a:p>
            <a:pPr lvl="1"/>
            <a:r>
              <a:rPr lang="en-GB" dirty="0" smtClean="0"/>
              <a:t>High </a:t>
            </a:r>
            <a:r>
              <a:rPr lang="en-GB" dirty="0" err="1" smtClean="0"/>
              <a:t>NO</a:t>
            </a:r>
            <a:r>
              <a:rPr lang="en-GB" baseline="-25000" dirty="0" err="1" smtClean="0"/>
              <a:t>x</a:t>
            </a:r>
            <a:r>
              <a:rPr lang="en-GB" dirty="0" smtClean="0"/>
              <a:t> exhaust emissions</a:t>
            </a:r>
          </a:p>
          <a:p>
            <a:r>
              <a:rPr lang="en-GB" dirty="0" smtClean="0"/>
              <a:t>If the valve is stuck open or partially open:</a:t>
            </a:r>
          </a:p>
          <a:p>
            <a:pPr lvl="1"/>
            <a:r>
              <a:rPr lang="en-GB" dirty="0" smtClean="0"/>
              <a:t>Rough idle or frequent stalling</a:t>
            </a:r>
          </a:p>
          <a:p>
            <a:pPr lvl="1"/>
            <a:r>
              <a:rPr lang="en-GB" dirty="0" smtClean="0"/>
              <a:t>Poor performance and response at low rpm</a:t>
            </a:r>
          </a:p>
          <a:p>
            <a:pPr lvl="1"/>
            <a:r>
              <a:rPr lang="en-GB" dirty="0" smtClean="0"/>
              <a:t>At idle speed engine vacuum should drop by 3 to 4 psi when a scan tool operated the valve. If it doesn’t the valve is stuck.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87915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/>
              <a:t>EGR fault diagnosis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Operation checks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Check the vacuum diaphragm to see if it can hold vacuum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Apply vacuum from a pump and check for operation</a:t>
            </a:r>
          </a:p>
          <a:p>
            <a:pPr marL="682625" lvl="1" indent="-457200"/>
            <a:r>
              <a:rPr lang="en-GB" dirty="0" smtClean="0"/>
              <a:t>The valve should move and the engine should be affected</a:t>
            </a:r>
          </a:p>
          <a:p>
            <a:pPr marL="682625" lvl="1" indent="-457200"/>
            <a:r>
              <a:rPr lang="en-GB" dirty="0" smtClean="0"/>
              <a:t>If vacuum is not held valve is defective</a:t>
            </a:r>
          </a:p>
          <a:p>
            <a:pPr marL="682625" lvl="1" indent="-457200"/>
            <a:r>
              <a:rPr lang="en-GB" dirty="0" smtClean="0"/>
              <a:t>If vacuum is held but engine not affected the passages may be restricted</a:t>
            </a:r>
          </a:p>
          <a:p>
            <a:pPr marL="854075" lvl="2" indent="-457200"/>
            <a:r>
              <a:rPr lang="en-GB" dirty="0" smtClean="0"/>
              <a:t>Some EGR require back pressure so engine needs to be at fast idle</a:t>
            </a:r>
          </a:p>
          <a:p>
            <a:pPr marL="225425" lvl="1" indent="0">
              <a:buNone/>
            </a:pP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95212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7131050" cy="754063"/>
          </a:xfrm>
        </p:spPr>
        <p:txBody>
          <a:bodyPr/>
          <a:lstStyle/>
          <a:p>
            <a:r>
              <a:rPr lang="en-GB" dirty="0"/>
              <a:t>EGR fault diagnosis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268760"/>
            <a:ext cx="8002587" cy="50847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 </a:t>
            </a:r>
            <a:r>
              <a:rPr lang="en-GB" dirty="0" smtClean="0">
                <a:solidFill>
                  <a:srgbClr val="FF0000"/>
                </a:solidFill>
              </a:rPr>
              <a:t>3.</a:t>
            </a:r>
            <a:r>
              <a:rPr lang="en-GB" dirty="0" smtClean="0"/>
              <a:t> Connect a vacuum gauge to the intake manifold vacuum source at idle (8-10 psi)</a:t>
            </a:r>
          </a:p>
          <a:p>
            <a:pPr marL="682625" lvl="1" indent="-457200"/>
            <a:r>
              <a:rPr lang="en-GB" dirty="0" smtClean="0"/>
              <a:t>Raise the speed to 2500 rpm (again reading 8-10 psi or higher)</a:t>
            </a:r>
          </a:p>
          <a:p>
            <a:pPr marL="511175" lvl="1" indent="-285750"/>
            <a:r>
              <a:rPr lang="en-GB" dirty="0" smtClean="0"/>
              <a:t>Activate the EGR: drop of less than 3 psi = passages clogged</a:t>
            </a:r>
          </a:p>
          <a:p>
            <a:pPr marL="225425" lvl="1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5150127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131050" cy="754063"/>
          </a:xfrm>
        </p:spPr>
        <p:txBody>
          <a:bodyPr/>
          <a:lstStyle/>
          <a:p>
            <a:r>
              <a:rPr lang="en-GB" dirty="0" smtClean="0"/>
              <a:t>Solutions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268760"/>
            <a:ext cx="8002587" cy="5084763"/>
          </a:xfrm>
        </p:spPr>
        <p:txBody>
          <a:bodyPr/>
          <a:lstStyle/>
          <a:p>
            <a:r>
              <a:rPr lang="en-GB" dirty="0" smtClean="0"/>
              <a:t>Replace EGR valve</a:t>
            </a:r>
          </a:p>
          <a:p>
            <a:r>
              <a:rPr lang="en-GB" dirty="0" smtClean="0"/>
              <a:t>Clean the orifices</a:t>
            </a:r>
          </a:p>
          <a:p>
            <a:pPr lvl="1"/>
            <a:r>
              <a:rPr lang="en-GB" dirty="0" smtClean="0"/>
              <a:t>Cut 30 cm of stranded wire or cable</a:t>
            </a:r>
          </a:p>
          <a:p>
            <a:pPr lvl="1"/>
            <a:r>
              <a:rPr lang="en-GB" dirty="0" smtClean="0"/>
              <a:t>Flare the end and place it into the passage</a:t>
            </a:r>
          </a:p>
          <a:p>
            <a:pPr lvl="1"/>
            <a:r>
              <a:rPr lang="en-GB" dirty="0" smtClean="0"/>
              <a:t>Set a drill to reverse and as you turn it on the wire will pull its way through cleaning the carbon as it goes</a:t>
            </a:r>
          </a:p>
          <a:p>
            <a:pPr lvl="2"/>
            <a:r>
              <a:rPr lang="en-GB" dirty="0" smtClean="0"/>
              <a:t>Similar to a snake on a pipe</a:t>
            </a:r>
          </a:p>
          <a:p>
            <a:pPr lvl="2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5859189"/>
      </p:ext>
    </p:extLst>
  </p:cSld>
  <p:clrMapOvr>
    <a:masterClrMapping/>
  </p:clrMapOvr>
</p:sld>
</file>

<file path=ppt/theme/theme1.xml><?xml version="1.0" encoding="utf-8"?>
<a:theme xmlns:a="http://schemas.openxmlformats.org/drawingml/2006/main" name="SMU Pedro">
  <a:themeElements>
    <a:clrScheme name="Corus Guidelines_White Template 1">
      <a:dk1>
        <a:srgbClr val="000000"/>
      </a:dk1>
      <a:lt1>
        <a:srgbClr val="FFFFFF"/>
      </a:lt1>
      <a:dk2>
        <a:srgbClr val="FF0000"/>
      </a:dk2>
      <a:lt2>
        <a:srgbClr val="009581"/>
      </a:lt2>
      <a:accent1>
        <a:srgbClr val="FF0000"/>
      </a:accent1>
      <a:accent2>
        <a:srgbClr val="999999"/>
      </a:accent2>
      <a:accent3>
        <a:srgbClr val="FFFFFF"/>
      </a:accent3>
      <a:accent4>
        <a:srgbClr val="000000"/>
      </a:accent4>
      <a:accent5>
        <a:srgbClr val="FFAAAA"/>
      </a:accent5>
      <a:accent6>
        <a:srgbClr val="8A8A8A"/>
      </a:accent6>
      <a:hlink>
        <a:srgbClr val="99CC00"/>
      </a:hlink>
      <a:folHlink>
        <a:srgbClr val="F0AB00"/>
      </a:folHlink>
    </a:clrScheme>
    <a:fontScheme name="Corus Guidelines_White Template">
      <a:majorFont>
        <a:latin typeface="Arial"/>
        <a:ea typeface="ＭＳ Ｐゴシック"/>
        <a:cs typeface=""/>
      </a:majorFont>
      <a:minorFont>
        <a:latin typeface="Arial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ＭＳ Ｐゴシック" pitchFamily="34" charset="-128"/>
          </a:defRPr>
        </a:defPPr>
      </a:lstStyle>
    </a:lnDef>
  </a:objectDefaults>
  <a:extraClrSchemeLst>
    <a:extraClrScheme>
      <a:clrScheme name="Corus Guidelines_White Template 1">
        <a:dk1>
          <a:srgbClr val="000000"/>
        </a:dk1>
        <a:lt1>
          <a:srgbClr val="FFFFFF"/>
        </a:lt1>
        <a:dk2>
          <a:srgbClr val="FF0000"/>
        </a:dk2>
        <a:lt2>
          <a:srgbClr val="009581"/>
        </a:lt2>
        <a:accent1>
          <a:srgbClr val="FF0000"/>
        </a:accent1>
        <a:accent2>
          <a:srgbClr val="999999"/>
        </a:accent2>
        <a:accent3>
          <a:srgbClr val="FFFFFF"/>
        </a:accent3>
        <a:accent4>
          <a:srgbClr val="000000"/>
        </a:accent4>
        <a:accent5>
          <a:srgbClr val="FFAAAA"/>
        </a:accent5>
        <a:accent6>
          <a:srgbClr val="8A8A8A"/>
        </a:accent6>
        <a:hlink>
          <a:srgbClr val="99CC00"/>
        </a:hlink>
        <a:folHlink>
          <a:srgbClr val="F0AB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Pedro</Template>
  <TotalTime>1705</TotalTime>
  <Words>1158</Words>
  <Application>Microsoft Office PowerPoint</Application>
  <PresentationFormat>On-screen Show (4:3)</PresentationFormat>
  <Paragraphs>130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SMU Pedro</vt:lpstr>
      <vt:lpstr>Emissions Control and Diagnostics</vt:lpstr>
      <vt:lpstr>EGR and NOx</vt:lpstr>
      <vt:lpstr>Controlling NOx</vt:lpstr>
      <vt:lpstr>Controlling NOx</vt:lpstr>
      <vt:lpstr>EGR</vt:lpstr>
      <vt:lpstr>EGR</vt:lpstr>
      <vt:lpstr>EGR valve</vt:lpstr>
      <vt:lpstr>EGR operation</vt:lpstr>
      <vt:lpstr>EGR operation</vt:lpstr>
      <vt:lpstr>EGR operation Positive and Negative back pressure</vt:lpstr>
      <vt:lpstr>Positive Back Pressure EGR</vt:lpstr>
      <vt:lpstr>Negative Back Pressure EGR</vt:lpstr>
      <vt:lpstr>ECU control</vt:lpstr>
      <vt:lpstr>ECU control</vt:lpstr>
      <vt:lpstr>EGR sensor</vt:lpstr>
      <vt:lpstr>Digital EGR</vt:lpstr>
      <vt:lpstr>Linear EGR</vt:lpstr>
      <vt:lpstr>OBD-II Monitoring</vt:lpstr>
      <vt:lpstr>OBD-II Monitoring</vt:lpstr>
      <vt:lpstr>DPFE</vt:lpstr>
      <vt:lpstr>MAP sensed EGR</vt:lpstr>
      <vt:lpstr>MAP sensed EGR</vt:lpstr>
      <vt:lpstr>EGR fault diagnosis</vt:lpstr>
      <vt:lpstr>EGR fault diagnosis</vt:lpstr>
      <vt:lpstr>EGR fault diagnosis</vt:lpstr>
      <vt:lpstr>Solutions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Emissions Control and Diagnostics</dc:title>
  <dc:creator>Monteiro Ferreira, Pedro</dc:creator>
  <cp:lastModifiedBy>Gibson, Andrew</cp:lastModifiedBy>
  <cp:revision>32</cp:revision>
  <dcterms:created xsi:type="dcterms:W3CDTF">2013-02-12T09:50:50Z</dcterms:created>
  <dcterms:modified xsi:type="dcterms:W3CDTF">2016-01-21T14:46:08Z</dcterms:modified>
</cp:coreProperties>
</file>