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32"/>
  </p:notesMasterIdLst>
  <p:sldIdLst>
    <p:sldId id="284" r:id="rId2"/>
    <p:sldId id="258" r:id="rId3"/>
    <p:sldId id="259" r:id="rId4"/>
    <p:sldId id="260" r:id="rId5"/>
    <p:sldId id="261" r:id="rId6"/>
    <p:sldId id="262" r:id="rId7"/>
    <p:sldId id="263" r:id="rId8"/>
    <p:sldId id="264" r:id="rId9"/>
    <p:sldId id="265" r:id="rId10"/>
    <p:sldId id="266" r:id="rId11"/>
    <p:sldId id="268" r:id="rId12"/>
    <p:sldId id="267" r:id="rId13"/>
    <p:sldId id="285" r:id="rId14"/>
    <p:sldId id="269" r:id="rId15"/>
    <p:sldId id="270" r:id="rId16"/>
    <p:sldId id="271" r:id="rId17"/>
    <p:sldId id="287" r:id="rId18"/>
    <p:sldId id="272" r:id="rId19"/>
    <p:sldId id="273" r:id="rId20"/>
    <p:sldId id="286" r:id="rId21"/>
    <p:sldId id="274" r:id="rId22"/>
    <p:sldId id="275" r:id="rId23"/>
    <p:sldId id="276" r:id="rId24"/>
    <p:sldId id="277" r:id="rId25"/>
    <p:sldId id="278" r:id="rId26"/>
    <p:sldId id="279" r:id="rId27"/>
    <p:sldId id="280" r:id="rId28"/>
    <p:sldId id="281" r:id="rId29"/>
    <p:sldId id="282" r:id="rId30"/>
    <p:sldId id="283" r:id="rId31"/>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B927A-5439-40C5-AB65-7CB32A6D6DAD}" v="13" dt="2021-03-03T12:29:20.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1" autoAdjust="0"/>
    <p:restoredTop sz="66879" autoAdjust="0"/>
  </p:normalViewPr>
  <p:slideViewPr>
    <p:cSldViewPr>
      <p:cViewPr varScale="1">
        <p:scale>
          <a:sx n="62" d="100"/>
          <a:sy n="62" d="100"/>
        </p:scale>
        <p:origin x="921"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16FB927A-5439-40C5-AB65-7CB32A6D6DAD}"/>
    <pc:docChg chg="custSel mod addSld modSld">
      <pc:chgData name="Alison Murphy" userId="9ba79fcb-d62b-4ed0-b66e-b4415e918fea" providerId="ADAL" clId="{16FB927A-5439-40C5-AB65-7CB32A6D6DAD}" dt="2021-03-03T12:55:16.619" v="150" actId="20577"/>
      <pc:docMkLst>
        <pc:docMk/>
      </pc:docMkLst>
      <pc:sldChg chg="modSp mod">
        <pc:chgData name="Alison Murphy" userId="9ba79fcb-d62b-4ed0-b66e-b4415e918fea" providerId="ADAL" clId="{16FB927A-5439-40C5-AB65-7CB32A6D6DAD}" dt="2021-03-03T12:28:59.012" v="82" actId="20577"/>
        <pc:sldMkLst>
          <pc:docMk/>
          <pc:sldMk cId="0" sldId="271"/>
        </pc:sldMkLst>
        <pc:spChg chg="mod">
          <ac:chgData name="Alison Murphy" userId="9ba79fcb-d62b-4ed0-b66e-b4415e918fea" providerId="ADAL" clId="{16FB927A-5439-40C5-AB65-7CB32A6D6DAD}" dt="2021-03-03T12:28:59.012" v="82" actId="20577"/>
          <ac:spMkLst>
            <pc:docMk/>
            <pc:sldMk cId="0" sldId="271"/>
            <ac:spMk id="19459" creationId="{00000000-0000-0000-0000-000000000000}"/>
          </ac:spMkLst>
        </pc:spChg>
      </pc:sldChg>
      <pc:sldChg chg="modSp mod">
        <pc:chgData name="Alison Murphy" userId="9ba79fcb-d62b-4ed0-b66e-b4415e918fea" providerId="ADAL" clId="{16FB927A-5439-40C5-AB65-7CB32A6D6DAD}" dt="2021-03-03T12:55:16.619" v="150" actId="20577"/>
        <pc:sldMkLst>
          <pc:docMk/>
          <pc:sldMk cId="0" sldId="282"/>
        </pc:sldMkLst>
        <pc:spChg chg="mod">
          <ac:chgData name="Alison Murphy" userId="9ba79fcb-d62b-4ed0-b66e-b4415e918fea" providerId="ADAL" clId="{16FB927A-5439-40C5-AB65-7CB32A6D6DAD}" dt="2021-03-03T12:55:16.619" v="150" actId="20577"/>
          <ac:spMkLst>
            <pc:docMk/>
            <pc:sldMk cId="0" sldId="282"/>
            <ac:spMk id="2" creationId="{00000000-0000-0000-0000-000000000000}"/>
          </ac:spMkLst>
        </pc:spChg>
      </pc:sldChg>
      <pc:sldChg chg="addSp delSp modSp mod">
        <pc:chgData name="Alison Murphy" userId="9ba79fcb-d62b-4ed0-b66e-b4415e918fea" providerId="ADAL" clId="{16FB927A-5439-40C5-AB65-7CB32A6D6DAD}" dt="2021-03-03T12:30:10.876" v="139" actId="27636"/>
        <pc:sldMkLst>
          <pc:docMk/>
          <pc:sldMk cId="0" sldId="283"/>
        </pc:sldMkLst>
        <pc:spChg chg="mod">
          <ac:chgData name="Alison Murphy" userId="9ba79fcb-d62b-4ed0-b66e-b4415e918fea" providerId="ADAL" clId="{16FB927A-5439-40C5-AB65-7CB32A6D6DAD}" dt="2021-03-03T12:13:13.835" v="2"/>
          <ac:spMkLst>
            <pc:docMk/>
            <pc:sldMk cId="0" sldId="283"/>
            <ac:spMk id="2" creationId="{00000000-0000-0000-0000-000000000000}"/>
          </ac:spMkLst>
        </pc:spChg>
        <pc:spChg chg="mod">
          <ac:chgData name="Alison Murphy" userId="9ba79fcb-d62b-4ed0-b66e-b4415e918fea" providerId="ADAL" clId="{16FB927A-5439-40C5-AB65-7CB32A6D6DAD}" dt="2021-03-03T12:30:10.876" v="139" actId="27636"/>
          <ac:spMkLst>
            <pc:docMk/>
            <pc:sldMk cId="0" sldId="283"/>
            <ac:spMk id="3" creationId="{00000000-0000-0000-0000-000000000000}"/>
          </ac:spMkLst>
        </pc:spChg>
        <pc:spChg chg="add del mod">
          <ac:chgData name="Alison Murphy" userId="9ba79fcb-d62b-4ed0-b66e-b4415e918fea" providerId="ADAL" clId="{16FB927A-5439-40C5-AB65-7CB32A6D6DAD}" dt="2021-03-03T12:13:10.822" v="1"/>
          <ac:spMkLst>
            <pc:docMk/>
            <pc:sldMk cId="0" sldId="283"/>
            <ac:spMk id="4" creationId="{5F90CA68-CA32-4574-B69A-AF4E045388DB}"/>
          </ac:spMkLst>
        </pc:spChg>
      </pc:sldChg>
      <pc:sldChg chg="modSp mod">
        <pc:chgData name="Alison Murphy" userId="9ba79fcb-d62b-4ed0-b66e-b4415e918fea" providerId="ADAL" clId="{16FB927A-5439-40C5-AB65-7CB32A6D6DAD}" dt="2021-03-03T12:54:10.673" v="146" actId="20577"/>
        <pc:sldMkLst>
          <pc:docMk/>
          <pc:sldMk cId="3422465154" sldId="286"/>
        </pc:sldMkLst>
        <pc:spChg chg="mod">
          <ac:chgData name="Alison Murphy" userId="9ba79fcb-d62b-4ed0-b66e-b4415e918fea" providerId="ADAL" clId="{16FB927A-5439-40C5-AB65-7CB32A6D6DAD}" dt="2021-03-03T12:54:10.673" v="146" actId="20577"/>
          <ac:spMkLst>
            <pc:docMk/>
            <pc:sldMk cId="3422465154" sldId="286"/>
            <ac:spMk id="2" creationId="{6B3EED75-12A9-4DAD-BEAD-25A222F27B48}"/>
          </ac:spMkLst>
        </pc:spChg>
      </pc:sldChg>
      <pc:sldChg chg="addSp delSp modSp new mod setBg">
        <pc:chgData name="Alison Murphy" userId="9ba79fcb-d62b-4ed0-b66e-b4415e918fea" providerId="ADAL" clId="{16FB927A-5439-40C5-AB65-7CB32A6D6DAD}" dt="2021-03-03T12:26:22.203" v="80" actId="255"/>
        <pc:sldMkLst>
          <pc:docMk/>
          <pc:sldMk cId="1431830307" sldId="287"/>
        </pc:sldMkLst>
        <pc:spChg chg="mod">
          <ac:chgData name="Alison Murphy" userId="9ba79fcb-d62b-4ed0-b66e-b4415e918fea" providerId="ADAL" clId="{16FB927A-5439-40C5-AB65-7CB32A6D6DAD}" dt="2021-03-03T12:26:12.197" v="79" actId="26606"/>
          <ac:spMkLst>
            <pc:docMk/>
            <pc:sldMk cId="1431830307" sldId="287"/>
            <ac:spMk id="2" creationId="{6E25AA96-18D4-47FD-963E-7E21A8CD4E0C}"/>
          </ac:spMkLst>
        </pc:spChg>
        <pc:spChg chg="del mod">
          <ac:chgData name="Alison Murphy" userId="9ba79fcb-d62b-4ed0-b66e-b4415e918fea" providerId="ADAL" clId="{16FB927A-5439-40C5-AB65-7CB32A6D6DAD}" dt="2021-03-03T12:26:12.197" v="79" actId="26606"/>
          <ac:spMkLst>
            <pc:docMk/>
            <pc:sldMk cId="1431830307" sldId="287"/>
            <ac:spMk id="3" creationId="{D90D993E-3813-4C2F-B037-685F691312F3}"/>
          </ac:spMkLst>
        </pc:spChg>
        <pc:spChg chg="add">
          <ac:chgData name="Alison Murphy" userId="9ba79fcb-d62b-4ed0-b66e-b4415e918fea" providerId="ADAL" clId="{16FB927A-5439-40C5-AB65-7CB32A6D6DAD}" dt="2021-03-03T12:26:12.197" v="79" actId="26606"/>
          <ac:spMkLst>
            <pc:docMk/>
            <pc:sldMk cId="1431830307" sldId="287"/>
            <ac:spMk id="9" creationId="{F7422F06-6017-4361-8872-E0E2CEB20B48}"/>
          </ac:spMkLst>
        </pc:spChg>
        <pc:graphicFrameChg chg="add mod">
          <ac:chgData name="Alison Murphy" userId="9ba79fcb-d62b-4ed0-b66e-b4415e918fea" providerId="ADAL" clId="{16FB927A-5439-40C5-AB65-7CB32A6D6DAD}" dt="2021-03-03T12:26:22.203" v="80" actId="255"/>
          <ac:graphicFrameMkLst>
            <pc:docMk/>
            <pc:sldMk cId="1431830307" sldId="287"/>
            <ac:graphicFrameMk id="5" creationId="{929B87FF-BB1F-4F69-B917-1B79D1E2168B}"/>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hyperlink" Target="https://www.pengreen.org/wp-content/uploads/2018/05/Pen-Green-Key-Concepts-Schemas.pdf" TargetMode="External"/><Relationship Id="rId5" Type="http://schemas.openxmlformats.org/officeDocument/2006/relationships/image" Target="../media/image10.sv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5" Type="http://schemas.openxmlformats.org/officeDocument/2006/relationships/hyperlink" Target="https://www.pengreen.org/wp-content/uploads/2018/05/Pen-Green-Key-Concepts-Schemas.pdf" TargetMode="External"/><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21372B5-7A59-4443-A542-A76E91043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8EB4D1-9616-42EA-A6CD-439F7377F854}">
      <dgm:prSet custT="1"/>
      <dgm:spPr/>
      <dgm:t>
        <a:bodyPr/>
        <a:lstStyle/>
        <a:p>
          <a:r>
            <a:rPr lang="en-GB" sz="1800" dirty="0"/>
            <a:t>Read the following and share your thoughts</a:t>
          </a:r>
          <a:endParaRPr lang="en-US" sz="1800" dirty="0"/>
        </a:p>
      </dgm:t>
    </dgm:pt>
    <dgm:pt modelId="{1A195AC5-7ABC-4C91-B590-B6ED1184C7DA}" type="parTrans" cxnId="{5812CF35-3365-4A67-9DA7-00C22AA4CCE0}">
      <dgm:prSet/>
      <dgm:spPr/>
      <dgm:t>
        <a:bodyPr/>
        <a:lstStyle/>
        <a:p>
          <a:endParaRPr lang="en-US"/>
        </a:p>
      </dgm:t>
    </dgm:pt>
    <dgm:pt modelId="{6137AE58-A94A-498A-B512-F6E0AB2D67A8}" type="sibTrans" cxnId="{5812CF35-3365-4A67-9DA7-00C22AA4CCE0}">
      <dgm:prSet/>
      <dgm:spPr/>
      <dgm:t>
        <a:bodyPr/>
        <a:lstStyle/>
        <a:p>
          <a:endParaRPr lang="en-US"/>
        </a:p>
      </dgm:t>
    </dgm:pt>
    <dgm:pt modelId="{DAF309B2-7C64-4EED-9FB9-27CFD3AFDE0A}">
      <dgm:prSet/>
      <dgm:spPr/>
      <dgm:t>
        <a:bodyPr/>
        <a:lstStyle/>
        <a:p>
          <a:r>
            <a:rPr lang="en-GB">
              <a:hlinkClick xmlns:r="http://schemas.openxmlformats.org/officeDocument/2006/relationships" r:id="rId1"/>
            </a:rPr>
            <a:t>https://www.pengreen.org/wp-content/uploads/2018/05/Pen-Green-Key-Concepts-Schemas.pdf</a:t>
          </a:r>
          <a:endParaRPr lang="en-US"/>
        </a:p>
      </dgm:t>
    </dgm:pt>
    <dgm:pt modelId="{04FEEBA3-F797-42B0-B2EE-0E891A93E4D1}" type="parTrans" cxnId="{BF0477D0-F30B-4B79-9AC7-AE695DA004C7}">
      <dgm:prSet/>
      <dgm:spPr/>
      <dgm:t>
        <a:bodyPr/>
        <a:lstStyle/>
        <a:p>
          <a:endParaRPr lang="en-US"/>
        </a:p>
      </dgm:t>
    </dgm:pt>
    <dgm:pt modelId="{7806129F-4319-4D69-9207-7F4DACCC9AE4}" type="sibTrans" cxnId="{BF0477D0-F30B-4B79-9AC7-AE695DA004C7}">
      <dgm:prSet/>
      <dgm:spPr/>
      <dgm:t>
        <a:bodyPr/>
        <a:lstStyle/>
        <a:p>
          <a:endParaRPr lang="en-US"/>
        </a:p>
      </dgm:t>
    </dgm:pt>
    <dgm:pt modelId="{207EA503-A728-4A88-8EE8-9FF8220AD9B5}" type="pres">
      <dgm:prSet presAssocID="{421372B5-7A59-4443-A542-A76E91043FD8}" presName="root" presStyleCnt="0">
        <dgm:presLayoutVars>
          <dgm:dir/>
          <dgm:resizeHandles val="exact"/>
        </dgm:presLayoutVars>
      </dgm:prSet>
      <dgm:spPr/>
    </dgm:pt>
    <dgm:pt modelId="{A77B892D-545E-446D-AE44-DC2764285C84}" type="pres">
      <dgm:prSet presAssocID="{DB8EB4D1-9616-42EA-A6CD-439F7377F854}" presName="compNode" presStyleCnt="0"/>
      <dgm:spPr/>
    </dgm:pt>
    <dgm:pt modelId="{0E7FD18A-8087-43DA-A022-77BEA27675C7}" type="pres">
      <dgm:prSet presAssocID="{DB8EB4D1-9616-42EA-A6CD-439F7377F854}" presName="bgRect" presStyleLbl="bgShp" presStyleIdx="0" presStyleCnt="2"/>
      <dgm:spPr/>
    </dgm:pt>
    <dgm:pt modelId="{8BC586FF-E252-44A1-9A04-A5E03BA1BEC2}" type="pres">
      <dgm:prSet presAssocID="{DB8EB4D1-9616-42EA-A6CD-439F7377F854}"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ought bubble"/>
        </a:ext>
      </dgm:extLst>
    </dgm:pt>
    <dgm:pt modelId="{2951A069-D969-4FF6-9B09-B3F116D84D82}" type="pres">
      <dgm:prSet presAssocID="{DB8EB4D1-9616-42EA-A6CD-439F7377F854}" presName="spaceRect" presStyleCnt="0"/>
      <dgm:spPr/>
    </dgm:pt>
    <dgm:pt modelId="{0BA3CB04-417B-4DAA-B6F6-01557F0743C9}" type="pres">
      <dgm:prSet presAssocID="{DB8EB4D1-9616-42EA-A6CD-439F7377F854}" presName="parTx" presStyleLbl="revTx" presStyleIdx="0" presStyleCnt="2">
        <dgm:presLayoutVars>
          <dgm:chMax val="0"/>
          <dgm:chPref val="0"/>
        </dgm:presLayoutVars>
      </dgm:prSet>
      <dgm:spPr/>
    </dgm:pt>
    <dgm:pt modelId="{C2DFD809-3D02-4DD4-B6DA-9E2E703C5B69}" type="pres">
      <dgm:prSet presAssocID="{6137AE58-A94A-498A-B512-F6E0AB2D67A8}" presName="sibTrans" presStyleCnt="0"/>
      <dgm:spPr/>
    </dgm:pt>
    <dgm:pt modelId="{4EE274B2-7DDC-4976-91DD-6F65B074BE46}" type="pres">
      <dgm:prSet presAssocID="{DAF309B2-7C64-4EED-9FB9-27CFD3AFDE0A}" presName="compNode" presStyleCnt="0"/>
      <dgm:spPr/>
    </dgm:pt>
    <dgm:pt modelId="{C594B50C-D176-4E88-8B1F-EBADC248C8A2}" type="pres">
      <dgm:prSet presAssocID="{DAF309B2-7C64-4EED-9FB9-27CFD3AFDE0A}" presName="bgRect" presStyleLbl="bgShp" presStyleIdx="1" presStyleCnt="2"/>
      <dgm:spPr/>
    </dgm:pt>
    <dgm:pt modelId="{9F1F590F-6EEA-4D53-8AB8-B1906FAC9153}" type="pres">
      <dgm:prSet presAssocID="{DAF309B2-7C64-4EED-9FB9-27CFD3AFDE0A}"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arth Globe Americas"/>
        </a:ext>
      </dgm:extLst>
    </dgm:pt>
    <dgm:pt modelId="{7F721353-2899-4AC8-AFF9-221E844B27EB}" type="pres">
      <dgm:prSet presAssocID="{DAF309B2-7C64-4EED-9FB9-27CFD3AFDE0A}" presName="spaceRect" presStyleCnt="0"/>
      <dgm:spPr/>
    </dgm:pt>
    <dgm:pt modelId="{AA74E593-2E71-462C-89A9-2CD74094E47D}" type="pres">
      <dgm:prSet presAssocID="{DAF309B2-7C64-4EED-9FB9-27CFD3AFDE0A}" presName="parTx" presStyleLbl="revTx" presStyleIdx="1" presStyleCnt="2">
        <dgm:presLayoutVars>
          <dgm:chMax val="0"/>
          <dgm:chPref val="0"/>
        </dgm:presLayoutVars>
      </dgm:prSet>
      <dgm:spPr/>
    </dgm:pt>
  </dgm:ptLst>
  <dgm:cxnLst>
    <dgm:cxn modelId="{5812CF35-3365-4A67-9DA7-00C22AA4CCE0}" srcId="{421372B5-7A59-4443-A542-A76E91043FD8}" destId="{DB8EB4D1-9616-42EA-A6CD-439F7377F854}" srcOrd="0" destOrd="0" parTransId="{1A195AC5-7ABC-4C91-B590-B6ED1184C7DA}" sibTransId="{6137AE58-A94A-498A-B512-F6E0AB2D67A8}"/>
    <dgm:cxn modelId="{999E3D4F-4230-4AEB-ADDF-1117E07086B0}" type="presOf" srcId="{421372B5-7A59-4443-A542-A76E91043FD8}" destId="{207EA503-A728-4A88-8EE8-9FF8220AD9B5}" srcOrd="0" destOrd="0" presId="urn:microsoft.com/office/officeart/2018/2/layout/IconVerticalSolidList"/>
    <dgm:cxn modelId="{4460C751-AE37-4149-AF30-B1B02AD17322}" type="presOf" srcId="{DB8EB4D1-9616-42EA-A6CD-439F7377F854}" destId="{0BA3CB04-417B-4DAA-B6F6-01557F0743C9}" srcOrd="0" destOrd="0" presId="urn:microsoft.com/office/officeart/2018/2/layout/IconVerticalSolidList"/>
    <dgm:cxn modelId="{2252579B-03AE-4D65-AD16-18716F3AC2AE}" type="presOf" srcId="{DAF309B2-7C64-4EED-9FB9-27CFD3AFDE0A}" destId="{AA74E593-2E71-462C-89A9-2CD74094E47D}" srcOrd="0" destOrd="0" presId="urn:microsoft.com/office/officeart/2018/2/layout/IconVerticalSolidList"/>
    <dgm:cxn modelId="{BF0477D0-F30B-4B79-9AC7-AE695DA004C7}" srcId="{421372B5-7A59-4443-A542-A76E91043FD8}" destId="{DAF309B2-7C64-4EED-9FB9-27CFD3AFDE0A}" srcOrd="1" destOrd="0" parTransId="{04FEEBA3-F797-42B0-B2EE-0E891A93E4D1}" sibTransId="{7806129F-4319-4D69-9207-7F4DACCC9AE4}"/>
    <dgm:cxn modelId="{A506FE7D-E920-48F3-B277-D73D0B5FC960}" type="presParOf" srcId="{207EA503-A728-4A88-8EE8-9FF8220AD9B5}" destId="{A77B892D-545E-446D-AE44-DC2764285C84}" srcOrd="0" destOrd="0" presId="urn:microsoft.com/office/officeart/2018/2/layout/IconVerticalSolidList"/>
    <dgm:cxn modelId="{E2BE93E5-D933-4BEB-B696-CCE693E12673}" type="presParOf" srcId="{A77B892D-545E-446D-AE44-DC2764285C84}" destId="{0E7FD18A-8087-43DA-A022-77BEA27675C7}" srcOrd="0" destOrd="0" presId="urn:microsoft.com/office/officeart/2018/2/layout/IconVerticalSolidList"/>
    <dgm:cxn modelId="{49C7FB95-5125-435C-A9D6-CF4D196933C5}" type="presParOf" srcId="{A77B892D-545E-446D-AE44-DC2764285C84}" destId="{8BC586FF-E252-44A1-9A04-A5E03BA1BEC2}" srcOrd="1" destOrd="0" presId="urn:microsoft.com/office/officeart/2018/2/layout/IconVerticalSolidList"/>
    <dgm:cxn modelId="{03EDBAF2-1FA3-4513-8346-08E2D2EA88B5}" type="presParOf" srcId="{A77B892D-545E-446D-AE44-DC2764285C84}" destId="{2951A069-D969-4FF6-9B09-B3F116D84D82}" srcOrd="2" destOrd="0" presId="urn:microsoft.com/office/officeart/2018/2/layout/IconVerticalSolidList"/>
    <dgm:cxn modelId="{63A72B5E-F77F-4946-826B-5E8C934755E8}" type="presParOf" srcId="{A77B892D-545E-446D-AE44-DC2764285C84}" destId="{0BA3CB04-417B-4DAA-B6F6-01557F0743C9}" srcOrd="3" destOrd="0" presId="urn:microsoft.com/office/officeart/2018/2/layout/IconVerticalSolidList"/>
    <dgm:cxn modelId="{34E98F9E-6FD6-4D6B-B515-B4E420ECE2D3}" type="presParOf" srcId="{207EA503-A728-4A88-8EE8-9FF8220AD9B5}" destId="{C2DFD809-3D02-4DD4-B6DA-9E2E703C5B69}" srcOrd="1" destOrd="0" presId="urn:microsoft.com/office/officeart/2018/2/layout/IconVerticalSolidList"/>
    <dgm:cxn modelId="{72735F4A-023D-4368-AB8D-A2714D8CC209}" type="presParOf" srcId="{207EA503-A728-4A88-8EE8-9FF8220AD9B5}" destId="{4EE274B2-7DDC-4976-91DD-6F65B074BE46}" srcOrd="2" destOrd="0" presId="urn:microsoft.com/office/officeart/2018/2/layout/IconVerticalSolidList"/>
    <dgm:cxn modelId="{13FAAA63-82A5-4FD6-A51D-0B80144A476F}" type="presParOf" srcId="{4EE274B2-7DDC-4976-91DD-6F65B074BE46}" destId="{C594B50C-D176-4E88-8B1F-EBADC248C8A2}" srcOrd="0" destOrd="0" presId="urn:microsoft.com/office/officeart/2018/2/layout/IconVerticalSolidList"/>
    <dgm:cxn modelId="{9941017B-15E0-44E4-AE60-DCBA7AC26EC0}" type="presParOf" srcId="{4EE274B2-7DDC-4976-91DD-6F65B074BE46}" destId="{9F1F590F-6EEA-4D53-8AB8-B1906FAC9153}" srcOrd="1" destOrd="0" presId="urn:microsoft.com/office/officeart/2018/2/layout/IconVerticalSolidList"/>
    <dgm:cxn modelId="{42A79151-1AFE-4211-8BE1-80BB4B0FDA97}" type="presParOf" srcId="{4EE274B2-7DDC-4976-91DD-6F65B074BE46}" destId="{7F721353-2899-4AC8-AFF9-221E844B27EB}" srcOrd="2" destOrd="0" presId="urn:microsoft.com/office/officeart/2018/2/layout/IconVerticalSolidList"/>
    <dgm:cxn modelId="{D15586C2-6543-4359-90FE-76879352AF87}" type="presParOf" srcId="{4EE274B2-7DDC-4976-91DD-6F65B074BE46}" destId="{AA74E593-2E71-462C-89A9-2CD74094E4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FD18A-8087-43DA-A022-77BEA27675C7}">
      <dsp:nvSpPr>
        <dsp:cNvPr id="0" name=""/>
        <dsp:cNvSpPr/>
      </dsp:nvSpPr>
      <dsp:spPr>
        <a:xfrm>
          <a:off x="0" y="755233"/>
          <a:ext cx="4231481" cy="143023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586FF-E252-44A1-9A04-A5E03BA1BEC2}">
      <dsp:nvSpPr>
        <dsp:cNvPr id="0" name=""/>
        <dsp:cNvSpPr/>
      </dsp:nvSpPr>
      <dsp:spPr>
        <a:xfrm>
          <a:off x="432647" y="1077037"/>
          <a:ext cx="786631" cy="7866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A3CB04-417B-4DAA-B6F6-01557F0743C9}">
      <dsp:nvSpPr>
        <dsp:cNvPr id="0" name=""/>
        <dsp:cNvSpPr/>
      </dsp:nvSpPr>
      <dsp:spPr>
        <a:xfrm>
          <a:off x="1651925" y="755233"/>
          <a:ext cx="2528805" cy="1521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975" tIns="160975" rIns="160975" bIns="160975" numCol="1" spcCol="1270" anchor="ctr" anchorCtr="0">
          <a:noAutofit/>
        </a:bodyPr>
        <a:lstStyle/>
        <a:p>
          <a:pPr marL="0" lvl="0" indent="0" algn="l" defTabSz="800100">
            <a:lnSpc>
              <a:spcPct val="90000"/>
            </a:lnSpc>
            <a:spcBef>
              <a:spcPct val="0"/>
            </a:spcBef>
            <a:spcAft>
              <a:spcPct val="35000"/>
            </a:spcAft>
            <a:buNone/>
          </a:pPr>
          <a:r>
            <a:rPr lang="en-GB" sz="1800" kern="1200" dirty="0"/>
            <a:t>Read the following and share your thoughts</a:t>
          </a:r>
          <a:endParaRPr lang="en-US" sz="1800" kern="1200" dirty="0"/>
        </a:p>
      </dsp:txBody>
      <dsp:txXfrm>
        <a:off x="1651925" y="755233"/>
        <a:ext cx="2528805" cy="1521024"/>
      </dsp:txXfrm>
    </dsp:sp>
    <dsp:sp modelId="{C594B50C-D176-4E88-8B1F-EBADC248C8A2}">
      <dsp:nvSpPr>
        <dsp:cNvPr id="0" name=""/>
        <dsp:cNvSpPr/>
      </dsp:nvSpPr>
      <dsp:spPr>
        <a:xfrm>
          <a:off x="0" y="2644991"/>
          <a:ext cx="4231481" cy="143023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F590F-6EEA-4D53-8AB8-B1906FAC9153}">
      <dsp:nvSpPr>
        <dsp:cNvPr id="0" name=""/>
        <dsp:cNvSpPr/>
      </dsp:nvSpPr>
      <dsp:spPr>
        <a:xfrm>
          <a:off x="432647" y="2966795"/>
          <a:ext cx="786631" cy="7866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74E593-2E71-462C-89A9-2CD74094E47D}">
      <dsp:nvSpPr>
        <dsp:cNvPr id="0" name=""/>
        <dsp:cNvSpPr/>
      </dsp:nvSpPr>
      <dsp:spPr>
        <a:xfrm>
          <a:off x="1651925" y="2644991"/>
          <a:ext cx="2528805" cy="1521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975" tIns="160975" rIns="160975" bIns="160975" numCol="1" spcCol="1270" anchor="ctr" anchorCtr="0">
          <a:noAutofit/>
        </a:bodyPr>
        <a:lstStyle/>
        <a:p>
          <a:pPr marL="0" lvl="0" indent="0" algn="l" defTabSz="622300">
            <a:lnSpc>
              <a:spcPct val="90000"/>
            </a:lnSpc>
            <a:spcBef>
              <a:spcPct val="0"/>
            </a:spcBef>
            <a:spcAft>
              <a:spcPct val="35000"/>
            </a:spcAft>
            <a:buNone/>
          </a:pPr>
          <a:r>
            <a:rPr lang="en-GB" sz="1400" kern="1200">
              <a:hlinkClick xmlns:r="http://schemas.openxmlformats.org/officeDocument/2006/relationships" r:id="rId5"/>
            </a:rPr>
            <a:t>https://www.pengreen.org/wp-content/uploads/2018/05/Pen-Green-Key-Concepts-Schemas.pdf</a:t>
          </a:r>
          <a:endParaRPr lang="en-US" sz="1400" kern="1200"/>
        </a:p>
      </dsp:txBody>
      <dsp:txXfrm>
        <a:off x="1651925" y="2644991"/>
        <a:ext cx="2528805" cy="15210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4AE66705-489B-4038-A33A-A8E23EEE3DDE}" type="datetimeFigureOut">
              <a:rPr lang="en-GB" smtClean="0"/>
              <a:pPr/>
              <a:t>03/03/2021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B9E3927F-25D7-41A9-A378-612442A4F26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9E3927F-25D7-41A9-A378-612442A4F26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b="1" dirty="0"/>
              <a:t>Knowing through the formation,</a:t>
            </a:r>
            <a:r>
              <a:rPr lang="en-GB" sz="1800" b="1" baseline="0" dirty="0"/>
              <a:t> memorisation and recall of ideas.</a:t>
            </a:r>
          </a:p>
          <a:p>
            <a:endParaRPr lang="en-GB" sz="1800" b="1" baseline="0" dirty="0"/>
          </a:p>
          <a:p>
            <a:r>
              <a:rPr lang="en-GB" sz="1800" b="1" baseline="0" dirty="0"/>
              <a:t>Past  - cognition was generally described in terms of involvement of mental structures and process through which we acquire and use knowledge.</a:t>
            </a:r>
          </a:p>
          <a:p>
            <a:endParaRPr lang="en-GB" sz="1800" b="1" baseline="0" dirty="0"/>
          </a:p>
          <a:p>
            <a:r>
              <a:rPr lang="en-GB" sz="1800" b="1" baseline="0" dirty="0"/>
              <a:t>However, contemporary views now associate cognitive processes and functions of the brain with our emotional states- a more holistic approach.</a:t>
            </a:r>
          </a:p>
          <a:p>
            <a:endParaRPr lang="en-GB" sz="1800" b="1" baseline="0" dirty="0"/>
          </a:p>
          <a:p>
            <a:r>
              <a:rPr lang="en-GB" sz="1800" b="1" baseline="0" dirty="0"/>
              <a:t>Mental processes such as reasoning, remembering, solving problems and even day dreaming constitute the vast area of cognitive effort, combined with social and emotional influences. </a:t>
            </a:r>
          </a:p>
          <a:p>
            <a:endParaRPr lang="en-GB" sz="1800" b="1" dirty="0"/>
          </a:p>
          <a:p>
            <a:r>
              <a:rPr lang="en-GB" sz="1800" b="1" dirty="0"/>
              <a:t>Cognitive development-</a:t>
            </a:r>
            <a:r>
              <a:rPr lang="en-GB" sz="1800" b="1" baseline="0" dirty="0"/>
              <a:t> changes in one’s mental abilities that take place throughout our lifespan. It is an enormous topic including, attention decision making memory and critical and creative thinking.</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Swiss developmental</a:t>
            </a:r>
            <a:r>
              <a:rPr lang="en-GB" sz="1800" b="1" baseline="0" dirty="0"/>
              <a:t> psychologist influential figure in research in children’s cognitive development. Child centred learning (views child as an active learner)</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90000"/>
              </a:lnSpc>
            </a:pPr>
            <a:r>
              <a:rPr lang="en-US" sz="1800" b="1" dirty="0"/>
              <a:t>Intellectual development occurs through active interaction with the world</a:t>
            </a:r>
          </a:p>
          <a:p>
            <a:pPr>
              <a:lnSpc>
                <a:spcPct val="90000"/>
              </a:lnSpc>
            </a:pPr>
            <a:endParaRPr lang="en-US" sz="1800" b="1" dirty="0"/>
          </a:p>
          <a:p>
            <a:pPr>
              <a:lnSpc>
                <a:spcPct val="90000"/>
              </a:lnSpc>
            </a:pPr>
            <a:r>
              <a:rPr lang="en-US" sz="1800" b="1" dirty="0"/>
              <a:t>Child</a:t>
            </a:r>
          </a:p>
          <a:p>
            <a:pPr lvl="1">
              <a:lnSpc>
                <a:spcPct val="90000"/>
              </a:lnSpc>
            </a:pPr>
            <a:r>
              <a:rPr lang="en-US" sz="1800" b="1" dirty="0">
                <a:solidFill>
                  <a:srgbClr val="FF0000"/>
                </a:solidFill>
              </a:rPr>
              <a:t>Understanding happens as child interacts and discovers the world- exploring</a:t>
            </a:r>
            <a:r>
              <a:rPr lang="en-US" sz="1800" b="1" baseline="0" dirty="0">
                <a:solidFill>
                  <a:srgbClr val="FF0000"/>
                </a:solidFill>
              </a:rPr>
              <a:t> </a:t>
            </a:r>
            <a:endParaRPr lang="en-US" sz="1800" b="1" dirty="0">
              <a:solidFill>
                <a:srgbClr val="FF0000"/>
              </a:solidFill>
            </a:endParaRPr>
          </a:p>
          <a:p>
            <a:pPr lvl="1">
              <a:lnSpc>
                <a:spcPct val="90000"/>
              </a:lnSpc>
            </a:pPr>
            <a:r>
              <a:rPr lang="en-US" sz="1800" b="1" dirty="0">
                <a:solidFill>
                  <a:srgbClr val="FF0000"/>
                </a:solidFill>
              </a:rPr>
              <a:t>Children curious and self-motivated-</a:t>
            </a:r>
          </a:p>
          <a:p>
            <a:pPr>
              <a:lnSpc>
                <a:spcPct val="90000"/>
              </a:lnSpc>
            </a:pPr>
            <a:r>
              <a:rPr lang="en-US" sz="1800" b="1" dirty="0"/>
              <a:t>Intellectual development occurs as a process</a:t>
            </a:r>
          </a:p>
          <a:p>
            <a:pPr lvl="1">
              <a:lnSpc>
                <a:spcPct val="90000"/>
              </a:lnSpc>
            </a:pPr>
            <a:r>
              <a:rPr lang="en-US" sz="1800" b="1" dirty="0"/>
              <a:t>Children think in a qualitatively different way to adults</a:t>
            </a:r>
          </a:p>
          <a:p>
            <a:pPr lvl="1">
              <a:lnSpc>
                <a:spcPct val="90000"/>
              </a:lnSpc>
            </a:pPr>
            <a:r>
              <a:rPr lang="en-US" sz="1800" b="1" dirty="0"/>
              <a:t>Intelligence develops in stages- we are not</a:t>
            </a:r>
            <a:r>
              <a:rPr lang="en-US" sz="1800" b="1" baseline="0" dirty="0"/>
              <a:t> born thinkers, but through our development of motor and perceptual skills we construct and refine mental structures. </a:t>
            </a:r>
            <a:endParaRPr lang="en-US" sz="1800" b="1" dirty="0"/>
          </a:p>
          <a:p>
            <a:pPr>
              <a:lnSpc>
                <a:spcPct val="90000"/>
              </a:lnSpc>
            </a:pPr>
            <a:r>
              <a:rPr lang="en-US" sz="1800" b="1" dirty="0"/>
              <a:t>Individuals construct their understanding of the world</a:t>
            </a:r>
            <a:r>
              <a:rPr lang="en-GB" sz="1800" b="1" dirty="0"/>
              <a:t>	</a:t>
            </a:r>
          </a:p>
          <a:p>
            <a:pPr lvl="1">
              <a:lnSpc>
                <a:spcPct val="90000"/>
              </a:lnSpc>
            </a:pPr>
            <a:r>
              <a:rPr lang="en-US" sz="1800" b="1" dirty="0"/>
              <a:t>Interaction builds individual mental framework for understanding wo</a:t>
            </a:r>
            <a:r>
              <a:rPr lang="en-US" sz="1800" dirty="0"/>
              <a:t>rld</a:t>
            </a:r>
            <a:endParaRPr lang="en-GB" sz="1800" dirty="0"/>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800" b="1" dirty="0" err="1"/>
              <a:t>Sensori</a:t>
            </a:r>
            <a:r>
              <a:rPr lang="en-US" sz="1800" b="1" dirty="0"/>
              <a:t>-motor  0—2 yrs-</a:t>
            </a:r>
            <a:r>
              <a:rPr lang="en-US" sz="1800" b="1" baseline="0" dirty="0"/>
              <a:t> </a:t>
            </a:r>
          </a:p>
          <a:p>
            <a:r>
              <a:rPr lang="en-US" sz="1800" b="1" baseline="0" dirty="0"/>
              <a:t>this is our first understanding of the world</a:t>
            </a:r>
          </a:p>
          <a:p>
            <a:r>
              <a:rPr lang="en-US" sz="1800" b="1" dirty="0"/>
              <a:t>focuses on sensory and motor experiences, reflex actions.</a:t>
            </a:r>
          </a:p>
          <a:p>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Pre-operational Development 2 yrs—7 yrs – there is an advance in mental representations</a:t>
            </a:r>
            <a:r>
              <a:rPr lang="en-US" sz="1800" b="1" baseline="0" dirty="0"/>
              <a:t> </a:t>
            </a:r>
            <a:r>
              <a:rPr lang="en-US" sz="1800" b="1" baseline="0" dirty="0" err="1"/>
              <a:t>piaget</a:t>
            </a:r>
            <a:r>
              <a:rPr lang="en-US" sz="1800" b="1" baseline="0" dirty="0"/>
              <a:t> thought that children increasingly use mental symbols to represent the world around them and this is evident in their use of language, drawings and pretend play scenarios. but </a:t>
            </a:r>
            <a:r>
              <a:rPr lang="en-US" sz="1800" b="1" dirty="0"/>
              <a:t>don’t yet think logically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Concrete Operations 7 yrs—11 yrs beginning to problem solve engage in random thinking using own </a:t>
            </a:r>
            <a:r>
              <a:rPr lang="en-US" sz="1800" b="1" dirty="0" err="1"/>
              <a:t>expereience</a:t>
            </a:r>
            <a:r>
              <a:rPr lang="en-US" sz="1800" b="1" baseline="0" dirty="0"/>
              <a:t> </a:t>
            </a: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Major milestone in cognitive development,</a:t>
            </a:r>
            <a:r>
              <a:rPr lang="en-US" sz="1800" b="1" baseline="0" dirty="0"/>
              <a:t> now interact with the world around them. They can understand language, successfully organize objects- coins and stamps into categories.</a:t>
            </a: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t>Formal Operations 11+- engage in hypothetical thinking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1" dirty="0"/>
          </a:p>
          <a:p>
            <a:endParaRPr lang="en-US" sz="1800" b="1" dirty="0"/>
          </a:p>
          <a:p>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7</a:t>
            </a:fld>
            <a:endParaRPr lang="en-GB"/>
          </a:p>
        </p:txBody>
      </p:sp>
    </p:spTree>
    <p:extLst>
      <p:ext uri="{BB962C8B-B14F-4D97-AF65-F5344CB8AC3E}">
        <p14:creationId xmlns:p14="http://schemas.microsoft.com/office/powerpoint/2010/main" val="1470898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lnSpc>
                <a:spcPct val="80000"/>
              </a:lnSpc>
            </a:pPr>
            <a:r>
              <a:rPr lang="en-GB" sz="1800" b="1" dirty="0"/>
              <a:t>Stages of conceptual development</a:t>
            </a:r>
          </a:p>
          <a:p>
            <a:pPr eaLnBrk="1" hangingPunct="1">
              <a:lnSpc>
                <a:spcPct val="80000"/>
              </a:lnSpc>
              <a:buFont typeface="Wingdings" pitchFamily="2" charset="2"/>
              <a:buNone/>
            </a:pPr>
            <a:endParaRPr lang="en-GB" sz="1800" b="1" dirty="0"/>
          </a:p>
          <a:p>
            <a:pPr eaLnBrk="1" hangingPunct="1">
              <a:lnSpc>
                <a:spcPct val="80000"/>
              </a:lnSpc>
            </a:pPr>
            <a:r>
              <a:rPr lang="en-GB" sz="1800" b="1" dirty="0"/>
              <a:t>Object permanence</a:t>
            </a:r>
          </a:p>
          <a:p>
            <a:pPr lvl="1" eaLnBrk="1" hangingPunct="1">
              <a:lnSpc>
                <a:spcPct val="80000"/>
              </a:lnSpc>
            </a:pPr>
            <a:r>
              <a:rPr lang="en-GB" sz="1800" b="1" dirty="0"/>
              <a:t>At about 8 months, babies realise an object continues  to exist when they can no longer see it</a:t>
            </a:r>
          </a:p>
          <a:p>
            <a:pPr lvl="1" eaLnBrk="1" hangingPunct="1">
              <a:lnSpc>
                <a:spcPct val="80000"/>
              </a:lnSpc>
            </a:pPr>
            <a:endParaRPr lang="en-GB" sz="1800" b="1" dirty="0"/>
          </a:p>
          <a:p>
            <a:pPr eaLnBrk="1" hangingPunct="1">
              <a:lnSpc>
                <a:spcPct val="80000"/>
              </a:lnSpc>
            </a:pPr>
            <a:r>
              <a:rPr lang="en-GB" sz="1800" b="1" dirty="0"/>
              <a:t>*Conservation</a:t>
            </a:r>
          </a:p>
          <a:p>
            <a:pPr lvl="1" eaLnBrk="1" hangingPunct="1">
              <a:lnSpc>
                <a:spcPct val="80000"/>
              </a:lnSpc>
            </a:pPr>
            <a:r>
              <a:rPr lang="en-GB" sz="1800" b="1" dirty="0"/>
              <a:t>Changes to shape or form – children under 6yrs found this difficult. Children who are five will not understand that both rows</a:t>
            </a:r>
            <a:r>
              <a:rPr lang="en-GB" sz="1800" b="1" baseline="0" dirty="0"/>
              <a:t> of beads above have the same no of sweets. Different shape glasses with same amount of liquid in. this is only mastered between (6-8 years). Links to a term </a:t>
            </a:r>
            <a:r>
              <a:rPr lang="en-GB" sz="1800" b="1" baseline="0" dirty="0" err="1"/>
              <a:t>Centration</a:t>
            </a:r>
            <a:r>
              <a:rPr lang="en-GB" sz="1800" b="1" baseline="0" dirty="0"/>
              <a:t>- children can only focus on one characteristic </a:t>
            </a:r>
            <a:r>
              <a:rPr lang="en-GB" sz="1800" b="1" baseline="0" dirty="0" err="1"/>
              <a:t>e.g</a:t>
            </a:r>
            <a:r>
              <a:rPr lang="en-GB" sz="1800" b="1" baseline="0" dirty="0"/>
              <a:t> liquid in the glass children may only focus on the height. </a:t>
            </a:r>
            <a:endParaRPr lang="en-GB" sz="1800" b="1" dirty="0"/>
          </a:p>
          <a:p>
            <a:pPr lvl="1" eaLnBrk="1" hangingPunct="1">
              <a:lnSpc>
                <a:spcPct val="80000"/>
              </a:lnSpc>
              <a:buFont typeface="Wingdings" pitchFamily="2" charset="2"/>
              <a:buNone/>
            </a:pPr>
            <a:endParaRPr lang="en-GB" sz="1800" b="1" dirty="0"/>
          </a:p>
          <a:p>
            <a:pPr eaLnBrk="1" hangingPunct="1">
              <a:lnSpc>
                <a:spcPct val="80000"/>
              </a:lnSpc>
            </a:pPr>
            <a:r>
              <a:rPr lang="en-GB" sz="1800" b="1" dirty="0"/>
              <a:t>*Egocentrism</a:t>
            </a:r>
          </a:p>
          <a:p>
            <a:pPr lvl="1" eaLnBrk="1" hangingPunct="1">
              <a:lnSpc>
                <a:spcPct val="80000"/>
              </a:lnSpc>
            </a:pPr>
            <a:r>
              <a:rPr lang="en-GB" sz="1800" b="1" dirty="0"/>
              <a:t>Piaget believed young children were ‘egocentric’, they could only see  things from their own viewpoint. Used the three mountains test where children</a:t>
            </a:r>
            <a:r>
              <a:rPr lang="en-GB" sz="1800" b="1" baseline="0" dirty="0"/>
              <a:t> were asked to describe the view point of a doll. Basically four chairs around table, child sat in one chair and experimenter placed the doll in a different place, child asked to describe viewpoint of the doll in each of the three places, then the child was shown three pictures and asked to point to the one which the doll could see. Pre operational stage children could not identify the dolls view point.</a:t>
            </a:r>
            <a:endParaRPr lang="en-US" sz="1800" b="1" dirty="0"/>
          </a:p>
          <a:p>
            <a:pPr eaLnBrk="1" hangingPunct="1">
              <a:lnSpc>
                <a:spcPct val="80000"/>
              </a:lnSpc>
            </a:pPr>
            <a:r>
              <a:rPr lang="en-GB" sz="1800" b="1" dirty="0"/>
              <a:t>Animism</a:t>
            </a:r>
          </a:p>
          <a:p>
            <a:pPr eaLnBrk="1" hangingPunct="1">
              <a:lnSpc>
                <a:spcPct val="80000"/>
              </a:lnSpc>
            </a:pPr>
            <a:r>
              <a:rPr lang="en-GB" sz="1800" b="1" dirty="0"/>
              <a:t>	Egocentrism</a:t>
            </a:r>
            <a:r>
              <a:rPr lang="en-GB" sz="1800" b="1" baseline="0" dirty="0"/>
              <a:t> that is said to be responsible for animism- belief that objects have human characteristics or qualities </a:t>
            </a:r>
            <a:r>
              <a:rPr lang="en-GB" sz="1800" b="1" baseline="0" dirty="0" err="1"/>
              <a:t>e.g</a:t>
            </a:r>
            <a:r>
              <a:rPr lang="en-GB" sz="1800" b="1" baseline="0" dirty="0"/>
              <a:t> sun with a face on</a:t>
            </a:r>
            <a:endParaRPr lang="en-GB" sz="1800" b="1" dirty="0"/>
          </a:p>
          <a:p>
            <a:pPr lvl="1" eaLnBrk="1" hangingPunct="1">
              <a:lnSpc>
                <a:spcPct val="80000"/>
              </a:lnSpc>
            </a:pPr>
            <a:r>
              <a:rPr lang="en-GB" sz="1800" b="1" dirty="0"/>
              <a:t>Or When young children put human characteristics in drawings of animals</a:t>
            </a:r>
          </a:p>
          <a:p>
            <a:pPr lvl="1" eaLnBrk="1" hangingPunct="1">
              <a:lnSpc>
                <a:spcPct val="80000"/>
              </a:lnSpc>
            </a:pPr>
            <a:r>
              <a:rPr lang="en-GB" sz="1800" b="1" dirty="0"/>
              <a:t>‘Blaming’ inanimate objects for things e.g. bumping into a table and saying “naughty table”</a:t>
            </a:r>
          </a:p>
          <a:p>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800" b="1" dirty="0"/>
              <a:t>Example, ways of organising information</a:t>
            </a:r>
          </a:p>
          <a:p>
            <a:endParaRPr lang="en-GB" sz="1800" b="1" dirty="0"/>
          </a:p>
          <a:p>
            <a:r>
              <a:rPr lang="en-GB" sz="1800" b="1" dirty="0"/>
              <a:t>Sucking</a:t>
            </a:r>
            <a:r>
              <a:rPr lang="en-GB" sz="1800" b="1" baseline="0" dirty="0"/>
              <a:t> </a:t>
            </a:r>
            <a:r>
              <a:rPr lang="en-GB" sz="1800" b="1" baseline="0" dirty="0" err="1"/>
              <a:t>relfex</a:t>
            </a:r>
            <a:endParaRPr lang="en-GB" sz="1800" b="1" baseline="0" dirty="0"/>
          </a:p>
          <a:p>
            <a:r>
              <a:rPr lang="en-GB" sz="1800" b="1" baseline="0" dirty="0"/>
              <a:t>Suck anything close to mouth</a:t>
            </a:r>
          </a:p>
          <a:p>
            <a:r>
              <a:rPr lang="en-GB" sz="1800" b="1" baseline="0" dirty="0"/>
              <a:t>Learns to discriminate milk producing from non milk producing objects</a:t>
            </a:r>
          </a:p>
          <a:p>
            <a:r>
              <a:rPr lang="en-GB" sz="1800" b="1" baseline="0" dirty="0"/>
              <a:t>Develop new sucking schema</a:t>
            </a:r>
          </a:p>
          <a:p>
            <a:endParaRPr lang="en-GB" sz="1800" b="1" baseline="0" dirty="0"/>
          </a:p>
          <a:p>
            <a:r>
              <a:rPr lang="en-GB" sz="1800" b="1" baseline="0" dirty="0"/>
              <a:t>More complex schema are created by putting a series of simple schema together </a:t>
            </a:r>
          </a:p>
          <a:p>
            <a:endParaRPr lang="en-GB" sz="1800" b="1" baseline="0" dirty="0"/>
          </a:p>
          <a:p>
            <a:r>
              <a:rPr lang="en-GB" sz="1800" b="1" baseline="0" dirty="0"/>
              <a:t>Looking for doll</a:t>
            </a:r>
          </a:p>
          <a:p>
            <a:r>
              <a:rPr lang="en-GB" sz="1800" b="1" baseline="0" dirty="0"/>
              <a:t>Reach for the doll</a:t>
            </a:r>
          </a:p>
          <a:p>
            <a:r>
              <a:rPr lang="en-GB" sz="1800" b="1" baseline="0" dirty="0"/>
              <a:t>Grasp the doll</a:t>
            </a:r>
          </a:p>
          <a:p>
            <a:r>
              <a:rPr lang="en-GB" sz="1800" b="1" baseline="0" dirty="0"/>
              <a:t>Move the doll towards self</a:t>
            </a:r>
          </a:p>
          <a:p>
            <a:r>
              <a:rPr lang="en-GB" sz="1800" b="1" baseline="0" dirty="0"/>
              <a:t>Put the doll in mouth</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050424D-D4BA-4575-A96B-610FEE482271}" type="slidenum">
              <a:rPr lang="en-GB"/>
              <a:pPr/>
              <a:t>11</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b="1" dirty="0"/>
              <a:t>Green leaves on trees</a:t>
            </a:r>
          </a:p>
          <a:p>
            <a:pPr eaLnBrk="1" hangingPunct="1"/>
            <a:endParaRPr lang="en-GB" sz="1800" b="1" dirty="0"/>
          </a:p>
          <a:p>
            <a:pPr eaLnBrk="1" hangingPunct="1"/>
            <a:r>
              <a:rPr lang="en-GB" sz="1800" b="1" dirty="0"/>
              <a:t>Sees a leaf on floor orange</a:t>
            </a:r>
          </a:p>
          <a:p>
            <a:pPr eaLnBrk="1" hangingPunct="1"/>
            <a:endParaRPr lang="en-GB" sz="1800" b="1" dirty="0"/>
          </a:p>
          <a:p>
            <a:pPr eaLnBrk="1" hangingPunct="1"/>
            <a:r>
              <a:rPr lang="en-GB" sz="1800" b="1" dirty="0"/>
              <a:t>So now adapts</a:t>
            </a:r>
            <a:r>
              <a:rPr lang="en-GB" sz="1800" b="1" baseline="0" dirty="0"/>
              <a:t> the schema to understand that leaves can be different colours.</a:t>
            </a:r>
          </a:p>
          <a:p>
            <a:pPr eaLnBrk="1" hangingPunct="1"/>
            <a:endParaRPr lang="en-GB" sz="1800" b="1"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800" b="1" dirty="0"/>
              <a:t>For </a:t>
            </a:r>
            <a:r>
              <a:rPr lang="en-GB" sz="1800" b="1" dirty="0" err="1"/>
              <a:t>piaget</a:t>
            </a:r>
            <a:r>
              <a:rPr lang="en-GB" sz="1800" b="1" dirty="0"/>
              <a:t>,</a:t>
            </a:r>
            <a:r>
              <a:rPr lang="en-GB" sz="1800" b="1" baseline="0" dirty="0"/>
              <a:t> the process in change of thinking from a </a:t>
            </a:r>
            <a:r>
              <a:rPr lang="en-GB" sz="1800" b="1" baseline="0" dirty="0" err="1"/>
              <a:t>sensorimotor</a:t>
            </a:r>
            <a:r>
              <a:rPr lang="en-GB" sz="1800" b="1" baseline="0" dirty="0"/>
              <a:t> activity to a mental representation (</a:t>
            </a:r>
            <a:r>
              <a:rPr lang="en-GB" sz="1800" b="1" baseline="0" dirty="0" err="1"/>
              <a:t>defn</a:t>
            </a:r>
            <a:r>
              <a:rPr lang="en-GB" sz="1800" b="1" baseline="0" dirty="0"/>
              <a:t> mental rep: depicting information internally as images on concepts) (concepts </a:t>
            </a:r>
            <a:r>
              <a:rPr lang="en-GB" sz="1800" b="1" baseline="0" dirty="0" err="1"/>
              <a:t>defn</a:t>
            </a:r>
            <a:r>
              <a:rPr lang="en-GB" sz="1800" b="1" baseline="0" dirty="0"/>
              <a:t>: is a group of ideas, objects or people or experiences whose members share different properties)involves active processes. Such changes in childhood years can be accounted for by two biological concepts assimilation and </a:t>
            </a:r>
            <a:r>
              <a:rPr lang="en-GB" sz="1800" b="1" baseline="0" dirty="0" err="1"/>
              <a:t>acommodation</a:t>
            </a:r>
            <a:r>
              <a:rPr lang="en-GB" sz="1800" b="1" baseline="0" dirty="0"/>
              <a:t>. </a:t>
            </a:r>
            <a:endParaRPr lang="en-GB" sz="1800" b="1" dirty="0"/>
          </a:p>
          <a:p>
            <a:endParaRPr lang="en-GB" sz="1800" b="1" dirty="0"/>
          </a:p>
          <a:p>
            <a:endParaRPr lang="en-GB" sz="1800" b="1" dirty="0"/>
          </a:p>
          <a:p>
            <a:r>
              <a:rPr lang="en-GB" sz="1800" b="1" dirty="0"/>
              <a:t>Example,</a:t>
            </a:r>
            <a:r>
              <a:rPr lang="en-GB" sz="1800" b="1" baseline="0" dirty="0"/>
              <a:t> child understands a concept of a dog</a:t>
            </a:r>
          </a:p>
          <a:p>
            <a:endParaRPr lang="en-GB" sz="1800" b="1" baseline="0" dirty="0"/>
          </a:p>
          <a:p>
            <a:r>
              <a:rPr lang="en-GB" sz="1800" b="1" baseline="0" dirty="0"/>
              <a:t>Sees a cat and calls it a dog (assimilation)</a:t>
            </a:r>
          </a:p>
          <a:p>
            <a:endParaRPr lang="en-GB" sz="1800" b="1" baseline="0" dirty="0"/>
          </a:p>
          <a:p>
            <a:r>
              <a:rPr lang="en-GB" sz="1800" b="1" baseline="0" dirty="0"/>
              <a:t>Notices the differences between cats and dogs and develops a new concept for cats.</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Influence</a:t>
            </a:r>
            <a:r>
              <a:rPr lang="en-GB" sz="1800" b="1" baseline="0" dirty="0"/>
              <a:t> on practice today</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His</a:t>
            </a:r>
            <a:r>
              <a:rPr lang="en-GB" sz="1800" b="1" baseline="0" dirty="0"/>
              <a:t> ideas have important educational applications like </a:t>
            </a:r>
            <a:r>
              <a:rPr lang="en-GB" sz="1800" b="1" baseline="0" dirty="0" err="1"/>
              <a:t>piaget</a:t>
            </a:r>
            <a:r>
              <a:rPr lang="en-GB" sz="1800" b="1" baseline="0" dirty="0"/>
              <a:t> he suggests the importance of opportunities for active exploration but the explanation would be assisted in a </a:t>
            </a:r>
            <a:r>
              <a:rPr lang="en-GB" sz="1800" b="1" baseline="0" dirty="0" err="1"/>
              <a:t>Vygotskian</a:t>
            </a:r>
            <a:r>
              <a:rPr lang="en-GB" sz="1800" b="1" baseline="0" dirty="0"/>
              <a:t> classroom.</a:t>
            </a:r>
          </a:p>
          <a:p>
            <a:endParaRPr lang="en-GB" sz="1800" b="1" baseline="0" dirty="0"/>
          </a:p>
          <a:p>
            <a:r>
              <a:rPr lang="en-GB" sz="1800" b="1" baseline="0" dirty="0"/>
              <a:t>To be effective the assistive processes would have to be within the zone of proximal development of each child.</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dirty="0"/>
              <a:t>The ZPD is about "can do with help", not as a permanent state but as a stage towards being able to do something on your own. The key to "stretching" the learner is to know what is in that person's ZPD—what comes next, for them.</a:t>
            </a:r>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19</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b="1" dirty="0"/>
              <a:t>Influenced</a:t>
            </a:r>
            <a:r>
              <a:rPr lang="en-GB" sz="2000" baseline="0" dirty="0"/>
              <a:t> by </a:t>
            </a:r>
            <a:r>
              <a:rPr lang="en-GB" sz="2000" baseline="0" dirty="0" err="1"/>
              <a:t>vygotsky</a:t>
            </a:r>
            <a:r>
              <a:rPr lang="en-GB" sz="2000" baseline="0" dirty="0"/>
              <a:t> </a:t>
            </a:r>
            <a:endParaRPr lang="en-GB" sz="2000"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21</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C219A82-4F15-4C04-9D7B-1BE33381A848}" type="slidenum">
              <a:rPr lang="en-GB"/>
              <a:pPr/>
              <a:t>22</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Enactive knowledge stored</a:t>
            </a:r>
            <a:r>
              <a:rPr lang="en-GB" sz="1800" b="1" baseline="0" dirty="0"/>
              <a:t> as motor responses </a:t>
            </a:r>
          </a:p>
          <a:p>
            <a:endParaRPr lang="en-GB" sz="1800" b="1" baseline="0" dirty="0"/>
          </a:p>
          <a:p>
            <a:r>
              <a:rPr lang="en-GB" sz="1800" b="1" baseline="0" dirty="0"/>
              <a:t>Iconic- Knowledge stores as pictorial images </a:t>
            </a:r>
          </a:p>
          <a:p>
            <a:endParaRPr lang="en-GB" sz="1800" b="1" baseline="0" dirty="0"/>
          </a:p>
          <a:p>
            <a:r>
              <a:rPr lang="en-GB" sz="1800" b="1" baseline="0" dirty="0"/>
              <a:t>Symbolic- knowledge stored as symbols e.g. language </a:t>
            </a:r>
          </a:p>
          <a:p>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23</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706C8F4-5BE4-44C1-87DC-B8346A4F421D}" type="slidenum">
              <a:rPr lang="en-GB" smtClean="0"/>
              <a:pPr/>
              <a:t>26</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38487EA0-3159-4537-9157-4EF6079C5875}" type="slidenum">
              <a:rPr lang="en-GB"/>
              <a:pPr/>
              <a:t>27</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normAutofit lnSpcReduction="10000"/>
          </a:bodyPr>
          <a:lstStyle/>
          <a:p>
            <a:pPr eaLnBrk="1" hangingPunct="1"/>
            <a:r>
              <a:rPr lang="en-GB" sz="1800" b="1" dirty="0"/>
              <a:t>Scaffolding- </a:t>
            </a:r>
            <a:r>
              <a:rPr lang="en-GB" sz="1800" b="1" baseline="0" dirty="0"/>
              <a:t> </a:t>
            </a:r>
            <a:r>
              <a:rPr lang="en-GB" sz="1800" b="1" dirty="0"/>
              <a:t>Bruner believed that adults can support children by ‘scaffolding’ their learning. He advocated that the adult should assist the child to move from where they are to where they want to go. It should stem from the child’s interests and desires and </a:t>
            </a:r>
            <a:r>
              <a:rPr lang="en-GB" sz="1800" b="1" dirty="0">
                <a:hlinkClick r:id="rId3" action="ppaction://hlinksldjump" tooltip="Go to pictures showing adults scaffolding learning"/>
              </a:rPr>
              <a:t>scaffolding</a:t>
            </a:r>
            <a:r>
              <a:rPr lang="en-GB" sz="1800" b="1" dirty="0"/>
              <a:t> should support their learning</a:t>
            </a:r>
            <a:endParaRPr lang="en-GB" sz="1800" b="1" baseline="0" dirty="0"/>
          </a:p>
          <a:p>
            <a:pPr eaLnBrk="1" hangingPunct="1"/>
            <a:endParaRPr lang="en-GB" sz="1800" b="1" baseline="0" dirty="0"/>
          </a:p>
          <a:p>
            <a:pPr eaLnBrk="1" hangingPunct="1"/>
            <a:endParaRPr lang="en-GB" sz="1800" b="1" baseline="0" dirty="0"/>
          </a:p>
          <a:p>
            <a:pPr>
              <a:lnSpc>
                <a:spcPct val="90000"/>
              </a:lnSpc>
            </a:pPr>
            <a:r>
              <a:rPr lang="en-GB" sz="1800" b="1" baseline="0" dirty="0"/>
              <a:t>Spiral curriculum-  </a:t>
            </a:r>
            <a:r>
              <a:rPr lang="en-GB" sz="1800" b="1" dirty="0"/>
              <a:t>Bruner stated that ‘any subject can be taught to any child at any age in some form that is honest’ (Bruner 1977)</a:t>
            </a:r>
          </a:p>
          <a:p>
            <a:pPr>
              <a:lnSpc>
                <a:spcPct val="90000"/>
              </a:lnSpc>
            </a:pPr>
            <a:r>
              <a:rPr lang="en-GB" sz="1800" b="1" dirty="0"/>
              <a:t>At a simple level, the ‘science’ of baking scones would allow children to discover the texture of dry ingredients e.g. flour &amp; sugar, oily nature of margarine and the wet ingredient of milk. Combining ingredients to form a mixture would change the texture and finally the addition of heat from the oven would alter the consistency permanently.</a:t>
            </a:r>
          </a:p>
          <a:p>
            <a:pPr eaLnBrk="1" hangingPunct="1"/>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706C8F4-5BE4-44C1-87DC-B8346A4F421D}" type="slidenum">
              <a:rPr lang="en-GB" smtClean="0"/>
              <a:pPr/>
              <a:t>28</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29</a:t>
            </a:fld>
            <a:endParaRPr lang="en-GB"/>
          </a:p>
        </p:txBody>
      </p:sp>
    </p:spTree>
    <p:extLst>
      <p:ext uri="{BB962C8B-B14F-4D97-AF65-F5344CB8AC3E}">
        <p14:creationId xmlns:p14="http://schemas.microsoft.com/office/powerpoint/2010/main" val="2555758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6FD5D76-41B2-456C-BCA7-7A002B2B8CC9}" type="datetimeFigureOut">
              <a:rPr lang="en-GB" smtClean="0"/>
              <a:pPr/>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25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455061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104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576016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455387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468302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205954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025942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266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3509831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3248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73163"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1731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55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7"/>
          <p:cNvSpPr>
            <a:spLocks noGrp="1" noChangeArrowheads="1"/>
          </p:cNvSpPr>
          <p:nvPr>
            <p:ph type="dt" sz="half" idx="10"/>
          </p:nvPr>
        </p:nvSpPr>
        <p:spPr>
          <a:ln/>
        </p:spPr>
        <p:txBody>
          <a:bodyPr/>
          <a:lstStyle>
            <a:lvl1pPr>
              <a:defRPr/>
            </a:lvl1pPr>
          </a:lstStyle>
          <a:p>
            <a:pPr>
              <a:defRPr/>
            </a:pPr>
            <a:endParaRPr lang="en-GB"/>
          </a:p>
        </p:txBody>
      </p:sp>
      <p:sp>
        <p:nvSpPr>
          <p:cNvPr id="6" name="Rectangle 28"/>
          <p:cNvSpPr>
            <a:spLocks noGrp="1" noChangeArrowheads="1"/>
          </p:cNvSpPr>
          <p:nvPr>
            <p:ph type="ftr" sz="quarter" idx="11"/>
          </p:nvPr>
        </p:nvSpPr>
        <p:spPr>
          <a:ln/>
        </p:spPr>
        <p:txBody>
          <a:bodyPr/>
          <a:lstStyle>
            <a:lvl1pPr>
              <a:defRPr/>
            </a:lvl1pPr>
          </a:lstStyle>
          <a:p>
            <a:pPr>
              <a:defRPr/>
            </a:pPr>
            <a:endParaRPr lang="en-GB"/>
          </a:p>
        </p:txBody>
      </p:sp>
      <p:sp>
        <p:nvSpPr>
          <p:cNvPr id="7" name="Rectangle 29"/>
          <p:cNvSpPr>
            <a:spLocks noGrp="1" noChangeArrowheads="1"/>
          </p:cNvSpPr>
          <p:nvPr>
            <p:ph type="sldNum" sz="quarter" idx="12"/>
          </p:nvPr>
        </p:nvSpPr>
        <p:spPr>
          <a:ln/>
        </p:spPr>
        <p:txBody>
          <a:bodyPr/>
          <a:lstStyle>
            <a:lvl1pPr>
              <a:defRPr/>
            </a:lvl1pPr>
          </a:lstStyle>
          <a:p>
            <a:pPr>
              <a:defRPr/>
            </a:pPr>
            <a:fld id="{384E445E-FFE1-4386-999E-7684C1233F09}" type="slidenum">
              <a:rPr lang="en-GB"/>
              <a:pPr>
                <a:defRPr/>
              </a:pPr>
              <a:t>‹#›</a:t>
            </a:fld>
            <a:endParaRPr lang="en-GB"/>
          </a:p>
        </p:txBody>
      </p:sp>
    </p:spTree>
    <p:extLst>
      <p:ext uri="{BB962C8B-B14F-4D97-AF65-F5344CB8AC3E}">
        <p14:creationId xmlns:p14="http://schemas.microsoft.com/office/powerpoint/2010/main" val="942248945"/>
      </p:ext>
    </p:extLst>
  </p:cSld>
  <p:clrMapOvr>
    <a:masterClrMapping/>
  </p:clrMapOvr>
  <p:transition>
    <p:comb/>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C2A0C581-8F6B-4E72-B1E0-94CA99449015}" type="slidenum">
              <a:rPr lang="en-GB"/>
              <a:pPr/>
              <a:t>‹#›</a:t>
            </a:fld>
            <a:endParaRPr lang="en-GB"/>
          </a:p>
        </p:txBody>
      </p:sp>
    </p:spTree>
    <p:extLst>
      <p:ext uri="{BB962C8B-B14F-4D97-AF65-F5344CB8AC3E}">
        <p14:creationId xmlns:p14="http://schemas.microsoft.com/office/powerpoint/2010/main" val="489617011"/>
      </p:ext>
    </p:extLst>
  </p:cSld>
  <p:clrMapOvr>
    <a:masterClrMapping/>
  </p:clrMapOvr>
  <p:transition>
    <p:comb/>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6FD5D76-41B2-456C-BCA7-7A002B2B8CC9}" type="datetimeFigureOut">
              <a:rPr lang="en-GB" smtClean="0"/>
              <a:pPr/>
              <a:t>03/03/2021</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FBD20B5-EB30-4CBF-BE7F-862B65502A07}"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60339"/>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9yhXjJVFA14&amp;p=86BCBCC92E244A3E&amp;playnext=1&amp;index=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youtube.com/watch?v=hx84h-i3w8U"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image" Target="../media/image19.jpeg"/><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53"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4" name="Straight Connector 74">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055" name="Rectangle 76">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57" name="Rectangle 80">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Title 1"/>
          <p:cNvSpPr>
            <a:spLocks noGrp="1"/>
          </p:cNvSpPr>
          <p:nvPr>
            <p:ph type="ctrTitle" idx="4294967295"/>
          </p:nvPr>
        </p:nvSpPr>
        <p:spPr>
          <a:xfrm>
            <a:off x="3534918" y="1105351"/>
            <a:ext cx="4765475" cy="3023981"/>
          </a:xfrm>
        </p:spPr>
        <p:txBody>
          <a:bodyPr vert="horz" lIns="91440" tIns="45720" rIns="91440" bIns="45720" rtlCol="0" anchor="b">
            <a:normAutofit/>
          </a:bodyPr>
          <a:lstStyle/>
          <a:p>
            <a:r>
              <a:rPr lang="en-US" sz="4200" spc="200">
                <a:solidFill>
                  <a:srgbClr val="FFFFFF"/>
                </a:solidFill>
              </a:rPr>
              <a:t>Cognitive Development</a:t>
            </a:r>
          </a:p>
        </p:txBody>
      </p:sp>
      <p:sp>
        <p:nvSpPr>
          <p:cNvPr id="3" name="Subtitle 2"/>
          <p:cNvSpPr>
            <a:spLocks noGrp="1"/>
          </p:cNvSpPr>
          <p:nvPr>
            <p:ph type="subTitle" idx="4294967295"/>
          </p:nvPr>
        </p:nvSpPr>
        <p:spPr>
          <a:xfrm>
            <a:off x="3534918" y="4297556"/>
            <a:ext cx="4765476" cy="1433391"/>
          </a:xfrm>
        </p:spPr>
        <p:txBody>
          <a:bodyPr vert="horz" lIns="91440" tIns="45720" rIns="91440" bIns="45720" rtlCol="0" anchor="t">
            <a:normAutofit/>
          </a:bodyPr>
          <a:lstStyle/>
          <a:p>
            <a:pPr marL="0" indent="0">
              <a:lnSpc>
                <a:spcPct val="100000"/>
              </a:lnSpc>
              <a:spcBef>
                <a:spcPts val="0"/>
              </a:spcBef>
              <a:buNone/>
            </a:pPr>
            <a:r>
              <a:rPr lang="en-US" sz="1800">
                <a:solidFill>
                  <a:srgbClr val="FFFFFF"/>
                </a:solidFill>
              </a:rPr>
              <a:t>ECES4008 Session 5</a:t>
            </a:r>
          </a:p>
        </p:txBody>
      </p:sp>
      <p:cxnSp>
        <p:nvCxnSpPr>
          <p:cNvPr id="2058" name="Straight Connector 82">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32199" y="4214336"/>
            <a:ext cx="38404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059" name="Rectangle 84">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sz="3400">
                <a:solidFill>
                  <a:srgbClr val="FFFFFF"/>
                </a:solidFill>
              </a:rPr>
              <a:t>What is cognitive development?</a:t>
            </a:r>
            <a:br>
              <a:rPr lang="en-GB" sz="3400">
                <a:solidFill>
                  <a:srgbClr val="FFFFFF"/>
                </a:solidFill>
              </a:rPr>
            </a:br>
            <a:endParaRPr lang="en-GB" sz="3400">
              <a:solidFill>
                <a:srgbClr val="FFFFFF"/>
              </a:solidFill>
            </a:endParaRP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a:bodyPr>
          <a:lstStyle/>
          <a:p>
            <a:r>
              <a:rPr lang="en-GB" sz="1700" dirty="0">
                <a:solidFill>
                  <a:srgbClr val="FFFFFF"/>
                </a:solidFill>
              </a:rPr>
              <a:t>‘How a person perceives, thinks and gains an understanding of his or her world, through the interaction and influence of genetic and learned factors’ </a:t>
            </a:r>
          </a:p>
          <a:p>
            <a:pPr>
              <a:buNone/>
            </a:pPr>
            <a:r>
              <a:rPr lang="en-GB" sz="1700" dirty="0">
                <a:solidFill>
                  <a:srgbClr val="FFFFFF"/>
                </a:solidFill>
              </a:rPr>
              <a:t>(</a:t>
            </a:r>
            <a:r>
              <a:rPr lang="en-GB" sz="1700" dirty="0" err="1">
                <a:solidFill>
                  <a:srgbClr val="FFFFFF"/>
                </a:solidFill>
              </a:rPr>
              <a:t>Plotnik</a:t>
            </a:r>
            <a:r>
              <a:rPr lang="en-GB" sz="1700" dirty="0">
                <a:solidFill>
                  <a:srgbClr val="FFFFFF"/>
                </a:solidFill>
              </a:rPr>
              <a:t>, 1999, cited in Boyd &amp; Bee, 2014)</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64"/>
            <a:ext cx="6095113"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Title 1"/>
          <p:cNvSpPr>
            <a:spLocks noGrp="1"/>
          </p:cNvSpPr>
          <p:nvPr>
            <p:ph type="title" idx="4294967295"/>
          </p:nvPr>
        </p:nvSpPr>
        <p:spPr>
          <a:xfrm>
            <a:off x="768096" y="4911819"/>
            <a:ext cx="4882895" cy="1499616"/>
          </a:xfrm>
        </p:spPr>
        <p:txBody>
          <a:bodyPr vert="horz" lIns="91440" tIns="45720" rIns="91440" bIns="45720" rtlCol="0" anchor="ctr">
            <a:normAutofit/>
          </a:bodyPr>
          <a:lstStyle/>
          <a:p>
            <a:r>
              <a:rPr lang="en-US" sz="5000">
                <a:solidFill>
                  <a:srgbClr val="FFFFFF"/>
                </a:solidFill>
              </a:rPr>
              <a:t>Background of Piaget</a:t>
            </a:r>
          </a:p>
        </p:txBody>
      </p:sp>
      <p:sp>
        <p:nvSpPr>
          <p:cNvPr id="3075" name="Content Placeholder 2"/>
          <p:cNvSpPr>
            <a:spLocks noGrp="1"/>
          </p:cNvSpPr>
          <p:nvPr>
            <p:ph idx="4294967295"/>
          </p:nvPr>
        </p:nvSpPr>
        <p:spPr>
          <a:xfrm>
            <a:off x="768096" y="643467"/>
            <a:ext cx="4880603" cy="3606798"/>
          </a:xfrm>
        </p:spPr>
        <p:txBody>
          <a:bodyPr vert="horz" lIns="45720" tIns="45720" rIns="45720" bIns="45720" rtlCol="0" anchor="ctr">
            <a:normAutofit/>
          </a:bodyPr>
          <a:lstStyle/>
          <a:p>
            <a:pPr>
              <a:buFontTx/>
              <a:buNone/>
            </a:pPr>
            <a:r>
              <a:rPr lang="en-US" sz="1700" dirty="0">
                <a:solidFill>
                  <a:srgbClr val="FFFFFF"/>
                </a:solidFill>
              </a:rPr>
              <a:t>	Zoologist</a:t>
            </a:r>
          </a:p>
          <a:p>
            <a:pPr>
              <a:buNone/>
            </a:pPr>
            <a:r>
              <a:rPr lang="en-US" sz="1700" dirty="0">
                <a:solidFill>
                  <a:srgbClr val="FFFFFF"/>
                </a:solidFill>
              </a:rPr>
              <a:t>	Dissatisfied with the idea that Intelligence is fixed</a:t>
            </a:r>
          </a:p>
          <a:p>
            <a:pPr marL="128016" lvl="1" indent="0">
              <a:buNone/>
            </a:pPr>
            <a:r>
              <a:rPr lang="en-US" sz="1700" dirty="0">
                <a:solidFill>
                  <a:srgbClr val="FFFFFF"/>
                </a:solidFill>
              </a:rPr>
              <a:t>Intelligence regarded as a process. Biological maturation and interaction with environment</a:t>
            </a:r>
          </a:p>
          <a:p>
            <a:pPr lvl="1">
              <a:buNone/>
            </a:pPr>
            <a:endParaRPr lang="en-US" sz="1700" dirty="0">
              <a:solidFill>
                <a:srgbClr val="FFFFFF"/>
              </a:solidFill>
            </a:endParaRPr>
          </a:p>
          <a:p>
            <a:pPr lvl="1">
              <a:buNone/>
            </a:pPr>
            <a:r>
              <a:rPr lang="en-US" sz="1700" dirty="0">
                <a:solidFill>
                  <a:srgbClr val="FFFFFF"/>
                </a:solidFill>
              </a:rPr>
              <a:t>Worked with Binet</a:t>
            </a:r>
          </a:p>
          <a:p>
            <a:pPr lvl="1">
              <a:buNone/>
            </a:pPr>
            <a:r>
              <a:rPr lang="en-US" sz="1700" dirty="0">
                <a:solidFill>
                  <a:srgbClr val="FFFFFF"/>
                </a:solidFill>
              </a:rPr>
              <a:t>Interested in mistakes children made</a:t>
            </a:r>
          </a:p>
          <a:p>
            <a:pPr lvl="1">
              <a:buNone/>
            </a:pPr>
            <a:endParaRPr lang="en-US" sz="1700" dirty="0">
              <a:solidFill>
                <a:srgbClr val="FFFFFF"/>
              </a:solidFill>
            </a:endParaRPr>
          </a:p>
          <a:p>
            <a:pPr lvl="1">
              <a:buNone/>
            </a:pPr>
            <a:r>
              <a:rPr lang="en-US" sz="1700" dirty="0">
                <a:solidFill>
                  <a:srgbClr val="FFFFFF"/>
                </a:solidFill>
              </a:rPr>
              <a:t>Method</a:t>
            </a:r>
          </a:p>
          <a:p>
            <a:pPr lvl="1">
              <a:buNone/>
            </a:pPr>
            <a:r>
              <a:rPr lang="en-US" sz="1700" dirty="0">
                <a:solidFill>
                  <a:srgbClr val="FFFFFF"/>
                </a:solidFill>
              </a:rPr>
              <a:t>Clinical interviews, informal experiments, natural experiments</a:t>
            </a:r>
          </a:p>
        </p:txBody>
      </p:sp>
      <p:pic>
        <p:nvPicPr>
          <p:cNvPr id="4" name="Picture 4" descr="Piaget"/>
          <p:cNvPicPr>
            <a:picLocks noChangeAspect="1" noChangeArrowheads="1"/>
          </p:cNvPicPr>
          <p:nvPr/>
        </p:nvPicPr>
        <p:blipFill>
          <a:blip r:embed="rId3" cstate="print"/>
          <a:stretch>
            <a:fillRect/>
          </a:stretch>
        </p:blipFill>
        <p:spPr bwMode="auto">
          <a:xfrm>
            <a:off x="6980933" y="2578955"/>
            <a:ext cx="1236429" cy="1700089"/>
          </a:xfrm>
          <a:prstGeom prst="rect">
            <a:avLst/>
          </a:prstGeom>
          <a:noFill/>
        </p:spPr>
      </p:pic>
      <p:cxnSp>
        <p:nvCxnSpPr>
          <p:cNvPr id="76" name="Straight Connector 75">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p:cNvSpPr>
            <a:spLocks noGrp="1"/>
          </p:cNvSpPr>
          <p:nvPr>
            <p:ph type="title" idx="4294967295"/>
          </p:nvPr>
        </p:nvSpPr>
        <p:spPr>
          <a:xfrm>
            <a:off x="3164852" y="4735775"/>
            <a:ext cx="5255248" cy="1245732"/>
          </a:xfrm>
        </p:spPr>
        <p:txBody>
          <a:bodyPr vert="horz" lIns="91440" tIns="45720" rIns="91440" bIns="45720" rtlCol="0" anchor="t">
            <a:normAutofit/>
          </a:bodyPr>
          <a:lstStyle/>
          <a:p>
            <a:r>
              <a:rPr lang="en-US" sz="5000">
                <a:solidFill>
                  <a:srgbClr val="FFFFFF"/>
                </a:solidFill>
              </a:rPr>
              <a:t>         Piaget’s Theory</a:t>
            </a:r>
          </a:p>
        </p:txBody>
      </p:sp>
      <p:sp>
        <p:nvSpPr>
          <p:cNvPr id="7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4294967295"/>
          </p:nvPr>
        </p:nvSpPr>
        <p:spPr>
          <a:xfrm>
            <a:off x="3164851" y="965864"/>
            <a:ext cx="5255249" cy="3450370"/>
          </a:xfrm>
        </p:spPr>
        <p:txBody>
          <a:bodyPr vert="horz" lIns="45720" tIns="45720" rIns="45720" bIns="45720" rtlCol="0" anchor="b">
            <a:normAutofit/>
          </a:bodyPr>
          <a:lstStyle/>
          <a:p>
            <a:r>
              <a:rPr lang="en-US" sz="1700">
                <a:solidFill>
                  <a:srgbClr val="FFFFFF"/>
                </a:solidFill>
              </a:rPr>
              <a:t>Intellectual development occurs through active interaction with the world</a:t>
            </a:r>
          </a:p>
          <a:p>
            <a:endParaRPr lang="en-US" sz="1700">
              <a:solidFill>
                <a:srgbClr val="FFFFFF"/>
              </a:solidFill>
            </a:endParaRPr>
          </a:p>
          <a:p>
            <a:r>
              <a:rPr lang="en-US" sz="1700">
                <a:solidFill>
                  <a:srgbClr val="FFFFFF"/>
                </a:solidFill>
              </a:rPr>
              <a:t>Intellectual development occurs as a process</a:t>
            </a:r>
          </a:p>
          <a:p>
            <a:endParaRPr lang="en-US" sz="1700">
              <a:solidFill>
                <a:srgbClr val="FFFFFF"/>
              </a:solidFill>
            </a:endParaRPr>
          </a:p>
          <a:p>
            <a:r>
              <a:rPr lang="en-US" sz="1700">
                <a:solidFill>
                  <a:srgbClr val="FFFFFF"/>
                </a:solidFill>
              </a:rPr>
              <a:t>Individuals construct their understanding of the world	</a:t>
            </a:r>
          </a:p>
        </p:txBody>
      </p:sp>
      <p:cxnSp>
        <p:nvCxnSpPr>
          <p:cNvPr id="79" name="Straight Connector 7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4"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6" name="Rectangle 7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p:cNvSpPr>
            <a:spLocks noGrp="1"/>
          </p:cNvSpPr>
          <p:nvPr>
            <p:ph type="title" idx="4294967295"/>
          </p:nvPr>
        </p:nvSpPr>
        <p:spPr>
          <a:xfrm>
            <a:off x="3164852" y="4735775"/>
            <a:ext cx="5255248" cy="1245732"/>
          </a:xfrm>
        </p:spPr>
        <p:txBody>
          <a:bodyPr vert="horz" lIns="91440" tIns="45720" rIns="91440" bIns="45720" rtlCol="0" anchor="t">
            <a:normAutofit/>
          </a:bodyPr>
          <a:lstStyle/>
          <a:p>
            <a:r>
              <a:rPr lang="en-US" sz="4600">
                <a:solidFill>
                  <a:srgbClr val="FFFFFF"/>
                </a:solidFill>
              </a:rPr>
              <a:t>Stages of cognitive  Development</a:t>
            </a:r>
          </a:p>
        </p:txBody>
      </p:sp>
      <p:sp>
        <p:nvSpPr>
          <p:cNvPr id="78"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6147" name="Content Placeholder 2"/>
          <p:cNvSpPr>
            <a:spLocks noGrp="1"/>
          </p:cNvSpPr>
          <p:nvPr>
            <p:ph idx="4294967295"/>
          </p:nvPr>
        </p:nvSpPr>
        <p:spPr>
          <a:xfrm>
            <a:off x="3164851" y="965864"/>
            <a:ext cx="5255249" cy="3450370"/>
          </a:xfrm>
        </p:spPr>
        <p:txBody>
          <a:bodyPr vert="horz" lIns="45720" tIns="45720" rIns="45720" bIns="45720" rtlCol="0" anchor="b">
            <a:normAutofit/>
          </a:bodyPr>
          <a:lstStyle/>
          <a:p>
            <a:r>
              <a:rPr lang="en-US" dirty="0">
                <a:solidFill>
                  <a:srgbClr val="FFFFFF"/>
                </a:solidFill>
              </a:rPr>
              <a:t> </a:t>
            </a:r>
            <a:r>
              <a:rPr lang="en-US" dirty="0" err="1">
                <a:solidFill>
                  <a:srgbClr val="FFFFFF"/>
                </a:solidFill>
              </a:rPr>
              <a:t>Sensori</a:t>
            </a:r>
            <a:r>
              <a:rPr lang="en-US" dirty="0">
                <a:solidFill>
                  <a:srgbClr val="FFFFFF"/>
                </a:solidFill>
              </a:rPr>
              <a:t>-motor  0—2 </a:t>
            </a:r>
            <a:r>
              <a:rPr lang="en-US" dirty="0" err="1">
                <a:solidFill>
                  <a:srgbClr val="FFFFFF"/>
                </a:solidFill>
              </a:rPr>
              <a:t>yrs</a:t>
            </a:r>
            <a:endParaRPr lang="en-US" dirty="0">
              <a:solidFill>
                <a:srgbClr val="FFFFFF"/>
              </a:solidFill>
            </a:endParaRPr>
          </a:p>
          <a:p>
            <a:pPr lvl="1"/>
            <a:r>
              <a:rPr lang="en-US" sz="2000" dirty="0">
                <a:solidFill>
                  <a:srgbClr val="FFFFFF"/>
                </a:solidFill>
              </a:rPr>
              <a:t>Senses/Motor movements/Object Permanence</a:t>
            </a:r>
          </a:p>
          <a:p>
            <a:r>
              <a:rPr lang="en-US" dirty="0">
                <a:solidFill>
                  <a:srgbClr val="FFFFFF"/>
                </a:solidFill>
              </a:rPr>
              <a:t>Pre-operational Development 2 </a:t>
            </a:r>
            <a:r>
              <a:rPr lang="en-US" dirty="0" err="1">
                <a:solidFill>
                  <a:srgbClr val="FFFFFF"/>
                </a:solidFill>
              </a:rPr>
              <a:t>yrs</a:t>
            </a:r>
            <a:r>
              <a:rPr lang="en-US" dirty="0">
                <a:solidFill>
                  <a:srgbClr val="FFFFFF"/>
                </a:solidFill>
              </a:rPr>
              <a:t>—7 </a:t>
            </a:r>
            <a:r>
              <a:rPr lang="en-US" dirty="0" err="1">
                <a:solidFill>
                  <a:srgbClr val="FFFFFF"/>
                </a:solidFill>
              </a:rPr>
              <a:t>yrs</a:t>
            </a:r>
            <a:endParaRPr lang="en-US" dirty="0">
              <a:solidFill>
                <a:srgbClr val="FFFFFF"/>
              </a:solidFill>
            </a:endParaRPr>
          </a:p>
          <a:p>
            <a:pPr lvl="1"/>
            <a:r>
              <a:rPr lang="en-US" sz="2000" dirty="0">
                <a:solidFill>
                  <a:srgbClr val="FFFFFF"/>
                </a:solidFill>
              </a:rPr>
              <a:t>Symbolic Thinking/Animism/</a:t>
            </a:r>
            <a:r>
              <a:rPr lang="en-US" sz="2000" dirty="0" err="1">
                <a:solidFill>
                  <a:srgbClr val="FFFFFF"/>
                </a:solidFill>
              </a:rPr>
              <a:t>Egocentrisim</a:t>
            </a:r>
            <a:r>
              <a:rPr lang="en-US" sz="2000" dirty="0">
                <a:solidFill>
                  <a:srgbClr val="FFFFFF"/>
                </a:solidFill>
              </a:rPr>
              <a:t>/Failure to Conserve</a:t>
            </a:r>
          </a:p>
          <a:p>
            <a:r>
              <a:rPr lang="en-US" dirty="0">
                <a:solidFill>
                  <a:srgbClr val="FFFFFF"/>
                </a:solidFill>
              </a:rPr>
              <a:t>Concrete Operations 7 </a:t>
            </a:r>
            <a:r>
              <a:rPr lang="en-US" dirty="0" err="1">
                <a:solidFill>
                  <a:srgbClr val="FFFFFF"/>
                </a:solidFill>
              </a:rPr>
              <a:t>yrs</a:t>
            </a:r>
            <a:r>
              <a:rPr lang="en-US" dirty="0">
                <a:solidFill>
                  <a:srgbClr val="FFFFFF"/>
                </a:solidFill>
              </a:rPr>
              <a:t>—11 </a:t>
            </a:r>
            <a:r>
              <a:rPr lang="en-US" dirty="0" err="1">
                <a:solidFill>
                  <a:srgbClr val="FFFFFF"/>
                </a:solidFill>
              </a:rPr>
              <a:t>yrs</a:t>
            </a:r>
            <a:endParaRPr lang="en-US" dirty="0">
              <a:solidFill>
                <a:srgbClr val="FFFFFF"/>
              </a:solidFill>
            </a:endParaRPr>
          </a:p>
          <a:p>
            <a:pPr lvl="1"/>
            <a:r>
              <a:rPr lang="en-US" sz="2000" dirty="0" err="1">
                <a:solidFill>
                  <a:srgbClr val="FFFFFF"/>
                </a:solidFill>
              </a:rPr>
              <a:t>Decentring</a:t>
            </a:r>
            <a:r>
              <a:rPr lang="en-US" sz="2000" dirty="0">
                <a:solidFill>
                  <a:srgbClr val="FFFFFF"/>
                </a:solidFill>
              </a:rPr>
              <a:t>/Reversibility/Seriation</a:t>
            </a:r>
          </a:p>
          <a:p>
            <a:r>
              <a:rPr lang="en-US" dirty="0">
                <a:solidFill>
                  <a:srgbClr val="FFFFFF"/>
                </a:solidFill>
              </a:rPr>
              <a:t>Formal Operations 11+</a:t>
            </a:r>
          </a:p>
          <a:p>
            <a:pPr lvl="1"/>
            <a:r>
              <a:rPr lang="en-US" sz="2000" dirty="0">
                <a:solidFill>
                  <a:srgbClr val="FFFFFF"/>
                </a:solidFill>
              </a:rPr>
              <a:t>Abstract Thinking</a:t>
            </a:r>
          </a:p>
        </p:txBody>
      </p:sp>
      <p:cxnSp>
        <p:nvCxnSpPr>
          <p:cNvPr id="80" name="Straight Connector 79">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6801" y="457200"/>
            <a:ext cx="7878762" cy="1143000"/>
          </a:xfrm>
        </p:spPr>
        <p:txBody>
          <a:bodyPr>
            <a:normAutofit/>
          </a:bodyPr>
          <a:lstStyle/>
          <a:p>
            <a:pPr eaLnBrk="1" hangingPunct="1"/>
            <a:r>
              <a:rPr lang="en-GB" dirty="0"/>
              <a:t>Stages of cognitive development </a:t>
            </a:r>
          </a:p>
        </p:txBody>
      </p:sp>
      <p:graphicFrame>
        <p:nvGraphicFramePr>
          <p:cNvPr id="43034" name="Group 26"/>
          <p:cNvGraphicFramePr>
            <a:graphicFrameLocks noGrp="1"/>
          </p:cNvGraphicFramePr>
          <p:nvPr>
            <p:ph sz="half" idx="2"/>
          </p:nvPr>
        </p:nvGraphicFramePr>
        <p:xfrm>
          <a:off x="838200" y="1295400"/>
          <a:ext cx="7705725" cy="4752976"/>
        </p:xfrm>
        <a:graphic>
          <a:graphicData uri="http://schemas.openxmlformats.org/drawingml/2006/table">
            <a:tbl>
              <a:tblPr/>
              <a:tblGrid>
                <a:gridCol w="1927225">
                  <a:extLst>
                    <a:ext uri="{9D8B030D-6E8A-4147-A177-3AD203B41FA5}">
                      <a16:colId xmlns:a16="http://schemas.microsoft.com/office/drawing/2014/main" val="20000"/>
                    </a:ext>
                  </a:extLst>
                </a:gridCol>
                <a:gridCol w="2406650">
                  <a:extLst>
                    <a:ext uri="{9D8B030D-6E8A-4147-A177-3AD203B41FA5}">
                      <a16:colId xmlns:a16="http://schemas.microsoft.com/office/drawing/2014/main" val="20001"/>
                    </a:ext>
                  </a:extLst>
                </a:gridCol>
                <a:gridCol w="3371850">
                  <a:extLst>
                    <a:ext uri="{9D8B030D-6E8A-4147-A177-3AD203B41FA5}">
                      <a16:colId xmlns:a16="http://schemas.microsoft.com/office/drawing/2014/main" val="20002"/>
                    </a:ext>
                  </a:extLst>
                </a:gridCol>
              </a:tblGrid>
              <a:tr h="119221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dirty="0">
                          <a:ln>
                            <a:noFill/>
                          </a:ln>
                          <a:solidFill>
                            <a:schemeClr val="tx1"/>
                          </a:solidFill>
                          <a:effectLst/>
                          <a:latin typeface="Arial" charset="0"/>
                        </a:rPr>
                        <a: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Birth  - 18 months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STAGE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Sensorimotor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BEHAVIOUR</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senses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reflexes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Manipulate materials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92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18 – 6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Preoperational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their own perceptions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Can only focus on one variable at a time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Overgeneralize based on limited experience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953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Concrete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reasoning</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Limit thinking to objects and familiar events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13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12 years and 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Formal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conceptually</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hypothetically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45" name="Text Box 25"/>
          <p:cNvSpPr txBox="1">
            <a:spLocks noChangeArrowheads="1"/>
          </p:cNvSpPr>
          <p:nvPr/>
        </p:nvSpPr>
        <p:spPr bwMode="auto">
          <a:xfrm>
            <a:off x="2590800" y="6248400"/>
            <a:ext cx="6224587" cy="304800"/>
          </a:xfrm>
          <a:prstGeom prst="rect">
            <a:avLst/>
          </a:prstGeom>
          <a:noFill/>
          <a:ln w="9525">
            <a:noFill/>
            <a:miter lim="800000"/>
            <a:headEnd/>
            <a:tailEnd/>
          </a:ln>
        </p:spPr>
        <p:txBody>
          <a:bodyPr wrap="none">
            <a:spAutoFit/>
          </a:bodyPr>
          <a:lstStyle/>
          <a:p>
            <a:r>
              <a:rPr lang="en-GB" sz="1400" dirty="0">
                <a:latin typeface="Arial" charset="0"/>
              </a:rPr>
              <a:t>Taken from Piaget, J. (1976) </a:t>
            </a:r>
            <a:r>
              <a:rPr lang="en-GB" sz="1400" i="1" dirty="0">
                <a:latin typeface="Arial" charset="0"/>
              </a:rPr>
              <a:t>The child and reality</a:t>
            </a:r>
            <a:r>
              <a:rPr lang="en-GB" sz="1400" dirty="0">
                <a:latin typeface="Arial" charset="0"/>
              </a:rPr>
              <a:t>. New York, Penguin Books</a:t>
            </a:r>
          </a:p>
        </p:txBody>
      </p:sp>
    </p:spTree>
  </p:cSld>
  <p:clrMapOvr>
    <a:masterClrMapping/>
  </p:clrMapOvr>
  <p:transition>
    <p:comb/>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Examples of these stages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a:bodyPr>
          <a:lstStyle/>
          <a:p>
            <a:pPr>
              <a:buNone/>
            </a:pPr>
            <a:endParaRPr lang="en-GB" sz="3600" dirty="0">
              <a:solidFill>
                <a:srgbClr val="6B9F25"/>
              </a:solidFill>
              <a:hlinkClick r:id="rId3">
                <a:extLst>
                  <a:ext uri="{A12FA001-AC4F-418D-AE19-62706E023703}">
                    <ahyp:hlinkClr xmlns:ahyp="http://schemas.microsoft.com/office/drawing/2018/hyperlinkcolor" val="tx"/>
                  </a:ext>
                </a:extLst>
              </a:hlinkClick>
            </a:endParaRPr>
          </a:p>
          <a:p>
            <a:pPr>
              <a:buNone/>
            </a:pPr>
            <a:r>
              <a:rPr lang="en-GB" sz="3600" dirty="0">
                <a:solidFill>
                  <a:schemeClr val="bg1"/>
                </a:solidFill>
                <a:hlinkClick r:id="rId3">
                  <a:extLst>
                    <a:ext uri="{A12FA001-AC4F-418D-AE19-62706E023703}">
                      <ahyp:hlinkClr xmlns:ahyp="http://schemas.microsoft.com/office/drawing/2018/hyperlinkcolor" val="tx"/>
                    </a:ext>
                  </a:extLst>
                </a:hlinkClick>
              </a:rPr>
              <a:t>	YouTube - Piaget's Cognitive Stages of Development</a:t>
            </a:r>
            <a:endParaRPr lang="en-GB" sz="3600" dirty="0">
              <a:solidFill>
                <a:schemeClr val="bg1"/>
              </a:solidFill>
            </a:endParaRPr>
          </a:p>
          <a:p>
            <a:pPr>
              <a:buNone/>
            </a:pPr>
            <a:r>
              <a:rPr lang="en-GB" sz="3600" dirty="0">
                <a:solidFill>
                  <a:srgbClr val="FFFFFF"/>
                </a:solidFill>
              </a:rPr>
              <a:t>Watch the video and make notes</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Characteristics of cognitive development </a:t>
            </a:r>
          </a:p>
        </p:txBody>
      </p:sp>
      <p:sp>
        <p:nvSpPr>
          <p:cNvPr id="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2" y="1052736"/>
            <a:ext cx="5255248" cy="3363497"/>
          </a:xfrm>
        </p:spPr>
        <p:txBody>
          <a:bodyPr anchor="b">
            <a:normAutofit fontScale="47500" lnSpcReduction="20000"/>
          </a:bodyPr>
          <a:lstStyle/>
          <a:p>
            <a:endParaRPr lang="en-GB" sz="1700" dirty="0">
              <a:solidFill>
                <a:srgbClr val="FFFFFF"/>
              </a:solidFill>
            </a:endParaRPr>
          </a:p>
          <a:p>
            <a:endParaRPr lang="en-GB" sz="1700" dirty="0">
              <a:solidFill>
                <a:srgbClr val="FFFFFF"/>
              </a:solidFill>
            </a:endParaRPr>
          </a:p>
          <a:p>
            <a:r>
              <a:rPr lang="en-GB" sz="3800" dirty="0">
                <a:solidFill>
                  <a:srgbClr val="FFFFFF"/>
                </a:solidFill>
              </a:rPr>
              <a:t>Object permanence</a:t>
            </a:r>
          </a:p>
          <a:p>
            <a:pPr marL="365760" lvl="1" indent="-256032">
              <a:spcBef>
                <a:spcPts val="400"/>
              </a:spcBef>
              <a:buSzPct val="68000"/>
            </a:pPr>
            <a:r>
              <a:rPr lang="en-GB" sz="3800" dirty="0">
                <a:solidFill>
                  <a:srgbClr val="FFFFFF"/>
                </a:solidFill>
              </a:rPr>
              <a:t>	‘if I can’t see it, it doesn't exist’  </a:t>
            </a:r>
          </a:p>
          <a:p>
            <a:r>
              <a:rPr lang="en-GB" sz="3800" dirty="0">
                <a:solidFill>
                  <a:srgbClr val="FFFFFF"/>
                </a:solidFill>
              </a:rPr>
              <a:t>Egocentrism</a:t>
            </a:r>
          </a:p>
          <a:p>
            <a:pPr lvl="1"/>
            <a:r>
              <a:rPr lang="en-GB" sz="3800" dirty="0">
                <a:solidFill>
                  <a:srgbClr val="FFFFFF"/>
                </a:solidFill>
              </a:rPr>
              <a:t>Child can only view events from their own point of view. </a:t>
            </a:r>
          </a:p>
          <a:p>
            <a:r>
              <a:rPr lang="en-GB" sz="3800" dirty="0">
                <a:solidFill>
                  <a:srgbClr val="FFFFFF"/>
                </a:solidFill>
              </a:rPr>
              <a:t>Centration </a:t>
            </a:r>
          </a:p>
          <a:p>
            <a:pPr lvl="1"/>
            <a:r>
              <a:rPr lang="en-GB" sz="3800" dirty="0">
                <a:solidFill>
                  <a:srgbClr val="FFFFFF"/>
                </a:solidFill>
              </a:rPr>
              <a:t>Focus only on central aspect of a task or object</a:t>
            </a:r>
          </a:p>
          <a:p>
            <a:r>
              <a:rPr lang="en-GB" sz="3800" dirty="0">
                <a:solidFill>
                  <a:srgbClr val="FFFFFF"/>
                </a:solidFill>
              </a:rPr>
              <a:t>Animism </a:t>
            </a:r>
          </a:p>
          <a:p>
            <a:pPr lvl="1"/>
            <a:r>
              <a:rPr lang="en-GB" sz="3800" dirty="0">
                <a:solidFill>
                  <a:srgbClr val="FFFFFF"/>
                </a:solidFill>
              </a:rPr>
              <a:t>View inanimate objects as living creatures</a:t>
            </a:r>
          </a:p>
          <a:p>
            <a:pPr lvl="1">
              <a:buNone/>
            </a:pPr>
            <a:endParaRPr lang="en-GB" sz="1700" dirty="0">
              <a:solidFill>
                <a:srgbClr val="FFFFFF"/>
              </a:solidFill>
            </a:endParaRPr>
          </a:p>
          <a:p>
            <a:pPr lvl="1">
              <a:buNone/>
            </a:pPr>
            <a:endParaRPr lang="en-GB" sz="1700" dirty="0">
              <a:solidFill>
                <a:srgbClr val="FFFFFF"/>
              </a:solidFill>
            </a:endParaRPr>
          </a:p>
          <a:p>
            <a:pPr lvl="1">
              <a:buFont typeface="Courier New" pitchFamily="49" charset="0"/>
              <a:buChar char="o"/>
            </a:pPr>
            <a:endParaRPr lang="en-GB" sz="1700" dirty="0">
              <a:solidFill>
                <a:srgbClr val="FFFFFF"/>
              </a:solidFill>
            </a:endParaRPr>
          </a:p>
        </p:txBody>
      </p:sp>
      <p:cxnSp>
        <p:nvCxnSpPr>
          <p:cNvPr id="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object permanence"/>
          <p:cNvPicPr>
            <a:picLocks noChangeAspect="1" noChangeArrowheads="1"/>
          </p:cNvPicPr>
          <p:nvPr/>
        </p:nvPicPr>
        <p:blipFill>
          <a:blip r:embed="rId3" cstate="print"/>
          <a:srcRect/>
          <a:stretch>
            <a:fillRect/>
          </a:stretch>
        </p:blipFill>
        <p:spPr bwMode="auto">
          <a:xfrm>
            <a:off x="6588125" y="2295525"/>
            <a:ext cx="2290763" cy="4562475"/>
          </a:xfrm>
          <a:prstGeom prst="rect">
            <a:avLst/>
          </a:prstGeom>
          <a:noFill/>
          <a:ln w="9525">
            <a:noFill/>
            <a:miter lim="800000"/>
            <a:headEnd/>
            <a:tailEnd/>
          </a:ln>
        </p:spPr>
      </p:pic>
      <p:pic>
        <p:nvPicPr>
          <p:cNvPr id="14339" name="Picture 3" descr="conservation"/>
          <p:cNvPicPr>
            <a:picLocks noChangeAspect="1" noChangeArrowheads="1"/>
          </p:cNvPicPr>
          <p:nvPr/>
        </p:nvPicPr>
        <p:blipFill>
          <a:blip r:embed="rId4" cstate="print"/>
          <a:srcRect/>
          <a:stretch>
            <a:fillRect/>
          </a:stretch>
        </p:blipFill>
        <p:spPr bwMode="auto">
          <a:xfrm>
            <a:off x="395288" y="188913"/>
            <a:ext cx="1981200" cy="2520950"/>
          </a:xfrm>
          <a:prstGeom prst="rect">
            <a:avLst/>
          </a:prstGeom>
          <a:noFill/>
          <a:ln w="9525">
            <a:noFill/>
            <a:miter lim="800000"/>
            <a:headEnd/>
            <a:tailEnd/>
          </a:ln>
        </p:spPr>
      </p:pic>
      <p:pic>
        <p:nvPicPr>
          <p:cNvPr id="14342" name="Picture 6" descr="numbercons"/>
          <p:cNvPicPr>
            <a:picLocks noChangeAspect="1" noChangeArrowheads="1"/>
          </p:cNvPicPr>
          <p:nvPr/>
        </p:nvPicPr>
        <p:blipFill>
          <a:blip r:embed="rId5" cstate="print"/>
          <a:srcRect/>
          <a:stretch>
            <a:fillRect/>
          </a:stretch>
        </p:blipFill>
        <p:spPr bwMode="auto">
          <a:xfrm>
            <a:off x="2484438" y="404813"/>
            <a:ext cx="2705100" cy="552450"/>
          </a:xfrm>
          <a:prstGeom prst="rect">
            <a:avLst/>
          </a:prstGeom>
          <a:noFill/>
          <a:ln w="9525">
            <a:noFill/>
            <a:miter lim="800000"/>
            <a:headEnd/>
            <a:tailEnd/>
          </a:ln>
        </p:spPr>
      </p:pic>
      <p:sp>
        <p:nvSpPr>
          <p:cNvPr id="14343" name="WordArt 7"/>
          <p:cNvSpPr>
            <a:spLocks noChangeArrowheads="1" noChangeShapeType="1" noTextEdit="1"/>
          </p:cNvSpPr>
          <p:nvPr/>
        </p:nvSpPr>
        <p:spPr bwMode="auto">
          <a:xfrm>
            <a:off x="2484438" y="1484313"/>
            <a:ext cx="1995487" cy="736600"/>
          </a:xfrm>
          <a:prstGeom prst="rect">
            <a:avLst/>
          </a:prstGeom>
        </p:spPr>
        <p:txBody>
          <a:bodyPr wrap="none" fromWordArt="1">
            <a:prstTxWarp prst="textPlain">
              <a:avLst>
                <a:gd name="adj" fmla="val 50000"/>
              </a:avLst>
            </a:prstTxWarp>
          </a:bodyPr>
          <a:lstStyle/>
          <a:p>
            <a:pPr algn="ctr"/>
            <a:r>
              <a:rPr lang="en-GB" sz="3600" kern="10" dirty="0">
                <a:ln w="9525">
                  <a:solidFill>
                    <a:srgbClr val="000000"/>
                  </a:solidFill>
                  <a:round/>
                  <a:headEnd/>
                  <a:tailEnd/>
                </a:ln>
                <a:solidFill>
                  <a:schemeClr val="accent2"/>
                </a:solidFill>
                <a:latin typeface="Arial"/>
                <a:cs typeface="Arial"/>
              </a:rPr>
              <a:t>Conservation </a:t>
            </a:r>
          </a:p>
          <a:p>
            <a:pPr algn="ctr"/>
            <a:r>
              <a:rPr lang="en-GB" sz="3600" kern="10" dirty="0">
                <a:ln w="9525">
                  <a:solidFill>
                    <a:srgbClr val="000000"/>
                  </a:solidFill>
                  <a:round/>
                  <a:headEnd/>
                  <a:tailEnd/>
                </a:ln>
                <a:solidFill>
                  <a:schemeClr val="accent2"/>
                </a:solidFill>
                <a:latin typeface="Arial"/>
                <a:cs typeface="Arial"/>
              </a:rPr>
              <a:t>tests</a:t>
            </a:r>
          </a:p>
        </p:txBody>
      </p:sp>
      <p:sp>
        <p:nvSpPr>
          <p:cNvPr id="14344" name="WordArt 8"/>
          <p:cNvSpPr>
            <a:spLocks noChangeArrowheads="1" noChangeShapeType="1" noTextEdit="1"/>
          </p:cNvSpPr>
          <p:nvPr/>
        </p:nvSpPr>
        <p:spPr bwMode="auto">
          <a:xfrm>
            <a:off x="6732588" y="4292600"/>
            <a:ext cx="1995487" cy="736600"/>
          </a:xfrm>
          <a:prstGeom prst="rect">
            <a:avLst/>
          </a:prstGeom>
        </p:spPr>
        <p:txBody>
          <a:bodyPr wrap="none" fromWordArt="1">
            <a:prstTxWarp prst="textPlain">
              <a:avLst>
                <a:gd name="adj" fmla="val 50000"/>
              </a:avLst>
            </a:prstTxWarp>
          </a:bodyPr>
          <a:lstStyle/>
          <a:p>
            <a:pPr algn="ctr"/>
            <a:r>
              <a:rPr lang="en-GB" sz="3600" kern="10">
                <a:ln w="9525">
                  <a:solidFill>
                    <a:srgbClr val="000000"/>
                  </a:solidFill>
                  <a:round/>
                  <a:headEnd/>
                  <a:tailEnd/>
                </a:ln>
                <a:solidFill>
                  <a:srgbClr val="FFFF00"/>
                </a:solidFill>
                <a:latin typeface="Arial"/>
                <a:cs typeface="Arial"/>
              </a:rPr>
              <a:t>Object </a:t>
            </a:r>
          </a:p>
          <a:p>
            <a:pPr algn="ctr"/>
            <a:r>
              <a:rPr lang="en-GB" sz="3600" kern="10">
                <a:ln w="9525">
                  <a:solidFill>
                    <a:srgbClr val="000000"/>
                  </a:solidFill>
                  <a:round/>
                  <a:headEnd/>
                  <a:tailEnd/>
                </a:ln>
                <a:solidFill>
                  <a:srgbClr val="FFFF00"/>
                </a:solidFill>
                <a:latin typeface="Arial"/>
                <a:cs typeface="Arial"/>
              </a:rPr>
              <a:t>permance</a:t>
            </a:r>
          </a:p>
        </p:txBody>
      </p:sp>
      <p:sp>
        <p:nvSpPr>
          <p:cNvPr id="14345" name="WordArt 9"/>
          <p:cNvSpPr>
            <a:spLocks noChangeArrowheads="1" noChangeShapeType="1" noTextEdit="1"/>
          </p:cNvSpPr>
          <p:nvPr/>
        </p:nvSpPr>
        <p:spPr bwMode="auto">
          <a:xfrm>
            <a:off x="3276600" y="2924175"/>
            <a:ext cx="2376488" cy="431800"/>
          </a:xfrm>
          <a:prstGeom prst="rect">
            <a:avLst/>
          </a:prstGeom>
        </p:spPr>
        <p:txBody>
          <a:bodyPr wrap="none" fromWordArt="1">
            <a:prstTxWarp prst="textPlain">
              <a:avLst>
                <a:gd name="adj" fmla="val 50000"/>
              </a:avLst>
            </a:prstTxWarp>
          </a:bodyPr>
          <a:lstStyle/>
          <a:p>
            <a:pPr algn="ctr"/>
            <a:r>
              <a:rPr lang="en-GB" sz="3600" kern="10">
                <a:ln w="9525">
                  <a:solidFill>
                    <a:srgbClr val="000000"/>
                  </a:solidFill>
                  <a:round/>
                  <a:headEnd/>
                  <a:tailEnd/>
                </a:ln>
                <a:solidFill>
                  <a:srgbClr val="99CC00"/>
                </a:solidFill>
                <a:latin typeface="Arial"/>
                <a:cs typeface="Arial"/>
              </a:rPr>
              <a:t>Egocentrism</a:t>
            </a:r>
          </a:p>
        </p:txBody>
      </p:sp>
      <p:sp>
        <p:nvSpPr>
          <p:cNvPr id="14346" name="WordArt 10"/>
          <p:cNvSpPr>
            <a:spLocks noChangeArrowheads="1" noChangeShapeType="1" noTextEdit="1"/>
          </p:cNvSpPr>
          <p:nvPr/>
        </p:nvSpPr>
        <p:spPr bwMode="auto">
          <a:xfrm flipH="1">
            <a:off x="11196736" y="0"/>
            <a:ext cx="2519014" cy="476250"/>
          </a:xfrm>
          <a:prstGeom prst="rect">
            <a:avLst/>
          </a:prstGeom>
        </p:spPr>
        <p:txBody>
          <a:bodyPr wrap="none" fromWordArt="1">
            <a:prstTxWarp prst="textPlain">
              <a:avLst>
                <a:gd name="adj" fmla="val 50000"/>
              </a:avLst>
            </a:prstTxWarp>
          </a:bodyPr>
          <a:lstStyle/>
          <a:p>
            <a:pPr algn="ctr"/>
            <a:endParaRPr lang="en-GB" sz="3600" kern="10" dirty="0">
              <a:ln w="9525">
                <a:solidFill>
                  <a:srgbClr val="000000"/>
                </a:solidFill>
                <a:round/>
                <a:headEnd/>
                <a:tailEnd/>
              </a:ln>
              <a:solidFill>
                <a:srgbClr val="FF00FF"/>
              </a:solidFill>
              <a:latin typeface="Arial"/>
              <a:cs typeface="Arial"/>
            </a:endParaRPr>
          </a:p>
        </p:txBody>
      </p:sp>
      <p:pic>
        <p:nvPicPr>
          <p:cNvPr id="26630" name="Picture 6" descr="http://www.simplypsychology.pwp.blueyonder.co.uk/piaget2.jpg"/>
          <p:cNvPicPr>
            <a:picLocks noChangeAspect="1" noChangeArrowheads="1"/>
          </p:cNvPicPr>
          <p:nvPr/>
        </p:nvPicPr>
        <p:blipFill>
          <a:blip r:embed="rId6" cstate="print"/>
          <a:srcRect/>
          <a:stretch>
            <a:fillRect/>
          </a:stretch>
        </p:blipFill>
        <p:spPr bwMode="auto">
          <a:xfrm>
            <a:off x="228600" y="3686174"/>
            <a:ext cx="5981700" cy="3171826"/>
          </a:xfrm>
          <a:prstGeom prst="rect">
            <a:avLst/>
          </a:prstGeom>
          <a:noFill/>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Mental structures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lnSpcReduction="10000"/>
          </a:bodyPr>
          <a:lstStyle/>
          <a:p>
            <a:pPr marL="0" indent="0">
              <a:buNone/>
            </a:pPr>
            <a:r>
              <a:rPr lang="en-GB" sz="1800" dirty="0">
                <a:solidFill>
                  <a:srgbClr val="FFFFFF"/>
                </a:solidFill>
              </a:rPr>
              <a:t>Schemas</a:t>
            </a:r>
          </a:p>
          <a:p>
            <a:r>
              <a:rPr lang="en-GB" sz="1800" dirty="0">
                <a:solidFill>
                  <a:srgbClr val="FFFFFF"/>
                </a:solidFill>
              </a:rPr>
              <a:t>Ways of organising information it includes several concepts:</a:t>
            </a:r>
          </a:p>
          <a:p>
            <a:pPr lvl="1"/>
            <a:r>
              <a:rPr lang="en-GB" sz="1800" dirty="0">
                <a:solidFill>
                  <a:srgbClr val="FFFFFF"/>
                </a:solidFill>
              </a:rPr>
              <a:t>organised pattern of thought or behaviour.</a:t>
            </a:r>
          </a:p>
          <a:p>
            <a:pPr lvl="1"/>
            <a:r>
              <a:rPr lang="en-GB" sz="1800" dirty="0">
                <a:solidFill>
                  <a:srgbClr val="FFFFFF"/>
                </a:solidFill>
              </a:rPr>
              <a:t>structured cluster of pre-conceived ideas.</a:t>
            </a:r>
          </a:p>
          <a:p>
            <a:pPr lvl="1"/>
            <a:r>
              <a:rPr lang="en-GB" sz="1800" dirty="0">
                <a:solidFill>
                  <a:srgbClr val="FFFFFF"/>
                </a:solidFill>
              </a:rPr>
              <a:t>specific knowledge structure or cognitive representation of the self.</a:t>
            </a:r>
          </a:p>
          <a:p>
            <a:pPr lvl="1"/>
            <a:r>
              <a:rPr lang="en-GB" sz="1800" dirty="0">
                <a:solidFill>
                  <a:srgbClr val="FFFFFF"/>
                </a:solidFill>
              </a:rPr>
              <a:t>mental framework </a:t>
            </a:r>
            <a:r>
              <a:rPr lang="en-GB" sz="1800" dirty="0" err="1">
                <a:solidFill>
                  <a:srgbClr val="FFFFFF"/>
                </a:solidFill>
              </a:rPr>
              <a:t>centering</a:t>
            </a:r>
            <a:r>
              <a:rPr lang="en-GB" sz="1800" dirty="0">
                <a:solidFill>
                  <a:srgbClr val="FFFFFF"/>
                </a:solidFill>
              </a:rPr>
              <a:t> on a specific theme, that helps us to organize social information.</a:t>
            </a:r>
          </a:p>
          <a:p>
            <a:pPr lvl="1"/>
            <a:r>
              <a:rPr lang="en-GB" sz="1800" dirty="0">
                <a:solidFill>
                  <a:srgbClr val="FFFFFF"/>
                </a:solidFill>
              </a:rPr>
              <a:t>structures that organize our knowledge and assumptions about something and are used for interpreting and processing information.</a:t>
            </a:r>
          </a:p>
          <a:p>
            <a:pPr lvl="2"/>
            <a:endParaRPr lang="en-GB" sz="14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31863" y="96838"/>
            <a:ext cx="7158037" cy="1387475"/>
          </a:xfrm>
        </p:spPr>
        <p:txBody>
          <a:bodyPr/>
          <a:lstStyle/>
          <a:p>
            <a:pPr eaLnBrk="1" hangingPunct="1"/>
            <a:r>
              <a:rPr lang="en-GB">
                <a:solidFill>
                  <a:schemeClr val="tx1"/>
                </a:solidFill>
              </a:rPr>
              <a:t>Schema</a:t>
            </a:r>
            <a:r>
              <a:rPr lang="en-GB">
                <a:solidFill>
                  <a:schemeClr val="accent2"/>
                </a:solidFill>
                <a:latin typeface="Bookman Old Style" pitchFamily="18" charset="0"/>
              </a:rPr>
              <a:t> </a:t>
            </a:r>
          </a:p>
        </p:txBody>
      </p:sp>
      <p:sp>
        <p:nvSpPr>
          <p:cNvPr id="11267" name="Rectangle 3"/>
          <p:cNvSpPr>
            <a:spLocks noGrp="1" noChangeArrowheads="1"/>
          </p:cNvSpPr>
          <p:nvPr>
            <p:ph idx="1"/>
          </p:nvPr>
        </p:nvSpPr>
        <p:spPr>
          <a:xfrm>
            <a:off x="611188" y="1484313"/>
            <a:ext cx="7923212" cy="5113337"/>
          </a:xfrm>
        </p:spPr>
        <p:txBody>
          <a:bodyPr/>
          <a:lstStyle/>
          <a:p>
            <a:pPr eaLnBrk="1" hangingPunct="1">
              <a:buFont typeface="Wingdings" pitchFamily="2" charset="2"/>
              <a:buNone/>
            </a:pPr>
            <a:r>
              <a:rPr lang="en-GB" sz="2000"/>
              <a:t>	Piaget </a:t>
            </a:r>
            <a:r>
              <a:rPr lang="en-GB" sz="2000" dirty="0"/>
              <a:t>used terms to describe the process children go </a:t>
            </a:r>
          </a:p>
          <a:p>
            <a:pPr eaLnBrk="1" hangingPunct="1">
              <a:buFont typeface="Wingdings" pitchFamily="2" charset="2"/>
              <a:buNone/>
            </a:pPr>
            <a:r>
              <a:rPr lang="en-GB" sz="2000" dirty="0"/>
              <a:t>through in order to develop and change their concepts </a:t>
            </a:r>
          </a:p>
          <a:p>
            <a:pPr eaLnBrk="1" hangingPunct="1">
              <a:buFont typeface="Wingdings" pitchFamily="2" charset="2"/>
              <a:buNone/>
            </a:pPr>
            <a:r>
              <a:rPr lang="en-GB" sz="2000" dirty="0"/>
              <a:t>of the world</a:t>
            </a:r>
          </a:p>
        </p:txBody>
      </p:sp>
      <p:sp>
        <p:nvSpPr>
          <p:cNvPr id="11268" name="AutoShape 4"/>
          <p:cNvSpPr>
            <a:spLocks noChangeArrowheads="1"/>
          </p:cNvSpPr>
          <p:nvPr/>
        </p:nvSpPr>
        <p:spPr bwMode="auto">
          <a:xfrm>
            <a:off x="3708400" y="2565400"/>
            <a:ext cx="26638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Original schema</a:t>
            </a:r>
          </a:p>
        </p:txBody>
      </p:sp>
      <p:sp>
        <p:nvSpPr>
          <p:cNvPr id="11269" name="AutoShape 5"/>
          <p:cNvSpPr>
            <a:spLocks noChangeArrowheads="1"/>
          </p:cNvSpPr>
          <p:nvPr/>
        </p:nvSpPr>
        <p:spPr bwMode="auto">
          <a:xfrm>
            <a:off x="611188" y="3357563"/>
            <a:ext cx="77057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New experience – ASSIMILATION of experience into existing schema</a:t>
            </a:r>
          </a:p>
        </p:txBody>
      </p:sp>
      <p:sp>
        <p:nvSpPr>
          <p:cNvPr id="11270" name="AutoShape 6"/>
          <p:cNvSpPr>
            <a:spLocks noChangeArrowheads="1"/>
          </p:cNvSpPr>
          <p:nvPr/>
        </p:nvSpPr>
        <p:spPr bwMode="auto">
          <a:xfrm>
            <a:off x="1619250" y="4149725"/>
            <a:ext cx="626427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not understanding (DISEQUILIBRIUM)</a:t>
            </a:r>
          </a:p>
        </p:txBody>
      </p:sp>
      <p:sp>
        <p:nvSpPr>
          <p:cNvPr id="11271" name="AutoShape 7"/>
          <p:cNvSpPr>
            <a:spLocks noChangeArrowheads="1"/>
          </p:cNvSpPr>
          <p:nvPr/>
        </p:nvSpPr>
        <p:spPr bwMode="auto">
          <a:xfrm>
            <a:off x="1258888" y="4868863"/>
            <a:ext cx="6913562"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dirty="0">
                <a:latin typeface="Bookman Old Style" pitchFamily="18" charset="0"/>
                <a:cs typeface="Arial" charset="0"/>
              </a:rPr>
              <a:t>Change to original schema to ACCCOMMODATE new ideas</a:t>
            </a:r>
          </a:p>
        </p:txBody>
      </p:sp>
      <p:sp>
        <p:nvSpPr>
          <p:cNvPr id="11272" name="AutoShape 8"/>
          <p:cNvSpPr>
            <a:spLocks noChangeArrowheads="1"/>
          </p:cNvSpPr>
          <p:nvPr/>
        </p:nvSpPr>
        <p:spPr bwMode="auto">
          <a:xfrm>
            <a:off x="2051050" y="5661025"/>
            <a:ext cx="5113338"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understanding (EQUILIBRATION)</a:t>
            </a:r>
          </a:p>
        </p:txBody>
      </p:sp>
      <p:sp>
        <p:nvSpPr>
          <p:cNvPr id="11273" name="Line 9"/>
          <p:cNvSpPr>
            <a:spLocks noChangeShapeType="1"/>
          </p:cNvSpPr>
          <p:nvPr/>
        </p:nvSpPr>
        <p:spPr bwMode="auto">
          <a:xfrm>
            <a:off x="5003800" y="2997200"/>
            <a:ext cx="0" cy="360363"/>
          </a:xfrm>
          <a:prstGeom prst="line">
            <a:avLst/>
          </a:prstGeom>
          <a:noFill/>
          <a:ln w="9525">
            <a:solidFill>
              <a:schemeClr val="tx1"/>
            </a:solidFill>
            <a:round/>
            <a:headEnd/>
            <a:tailEnd type="triangle" w="med" len="med"/>
          </a:ln>
        </p:spPr>
        <p:txBody>
          <a:bodyPr/>
          <a:lstStyle/>
          <a:p>
            <a:endParaRPr lang="en-GB"/>
          </a:p>
        </p:txBody>
      </p:sp>
      <p:sp>
        <p:nvSpPr>
          <p:cNvPr id="11274" name="Line 10"/>
          <p:cNvSpPr>
            <a:spLocks noChangeShapeType="1"/>
          </p:cNvSpPr>
          <p:nvPr/>
        </p:nvSpPr>
        <p:spPr bwMode="auto">
          <a:xfrm>
            <a:off x="5148263" y="3789363"/>
            <a:ext cx="0" cy="360362"/>
          </a:xfrm>
          <a:prstGeom prst="line">
            <a:avLst/>
          </a:prstGeom>
          <a:noFill/>
          <a:ln w="9525">
            <a:solidFill>
              <a:schemeClr val="tx1"/>
            </a:solidFill>
            <a:round/>
            <a:headEnd/>
            <a:tailEnd type="triangle" w="med" len="med"/>
          </a:ln>
        </p:spPr>
        <p:txBody>
          <a:bodyPr/>
          <a:lstStyle/>
          <a:p>
            <a:endParaRPr lang="en-GB"/>
          </a:p>
        </p:txBody>
      </p:sp>
      <p:sp>
        <p:nvSpPr>
          <p:cNvPr id="11275" name="Line 11"/>
          <p:cNvSpPr>
            <a:spLocks noChangeShapeType="1"/>
          </p:cNvSpPr>
          <p:nvPr/>
        </p:nvSpPr>
        <p:spPr bwMode="auto">
          <a:xfrm>
            <a:off x="4716463" y="4508500"/>
            <a:ext cx="0" cy="360363"/>
          </a:xfrm>
          <a:prstGeom prst="line">
            <a:avLst/>
          </a:prstGeom>
          <a:noFill/>
          <a:ln w="9525">
            <a:solidFill>
              <a:schemeClr val="tx1"/>
            </a:solidFill>
            <a:round/>
            <a:headEnd/>
            <a:tailEnd type="triangle" w="med" len="med"/>
          </a:ln>
        </p:spPr>
        <p:txBody>
          <a:bodyPr/>
          <a:lstStyle/>
          <a:p>
            <a:endParaRPr lang="en-GB"/>
          </a:p>
        </p:txBody>
      </p:sp>
      <p:sp>
        <p:nvSpPr>
          <p:cNvPr id="11276" name="Line 12"/>
          <p:cNvSpPr>
            <a:spLocks noChangeShapeType="1"/>
          </p:cNvSpPr>
          <p:nvPr/>
        </p:nvSpPr>
        <p:spPr bwMode="auto">
          <a:xfrm>
            <a:off x="5364163" y="5300663"/>
            <a:ext cx="0" cy="360362"/>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dirty="0">
                <a:solidFill>
                  <a:srgbClr val="FFFFFF"/>
                </a:solidFill>
              </a:rPr>
              <a:t>SCHEMA</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Autofit/>
          </a:bodyPr>
          <a:lstStyle/>
          <a:p>
            <a:r>
              <a:rPr lang="en-GB" dirty="0">
                <a:solidFill>
                  <a:srgbClr val="FFFFFF"/>
                </a:solidFill>
              </a:rPr>
              <a:t>Cognitive operations:</a:t>
            </a:r>
          </a:p>
          <a:p>
            <a:r>
              <a:rPr lang="en-GB" dirty="0">
                <a:solidFill>
                  <a:srgbClr val="FFFFFF"/>
                </a:solidFill>
              </a:rPr>
              <a:t>are logical and useful combinations of schemas </a:t>
            </a:r>
          </a:p>
          <a:p>
            <a:r>
              <a:rPr lang="en-GB" dirty="0">
                <a:solidFill>
                  <a:srgbClr val="FFFFFF"/>
                </a:solidFill>
              </a:rPr>
              <a:t>Cognitive Adaption</a:t>
            </a:r>
          </a:p>
          <a:p>
            <a:pPr lvl="1"/>
            <a:r>
              <a:rPr lang="en-GB" sz="2000" dirty="0">
                <a:solidFill>
                  <a:srgbClr val="FFFFFF"/>
                </a:solidFill>
              </a:rPr>
              <a:t>Assimilation</a:t>
            </a:r>
          </a:p>
          <a:p>
            <a:pPr lvl="2"/>
            <a:r>
              <a:rPr lang="en-GB" sz="2000" dirty="0">
                <a:solidFill>
                  <a:srgbClr val="FFFFFF"/>
                </a:solidFill>
              </a:rPr>
              <a:t>Take in new experiences and incorporate existing way of thinking</a:t>
            </a:r>
          </a:p>
          <a:p>
            <a:pPr lvl="1"/>
            <a:endParaRPr lang="en-GB" sz="2000" dirty="0">
              <a:solidFill>
                <a:srgbClr val="FFFFFF"/>
              </a:solidFill>
            </a:endParaRPr>
          </a:p>
          <a:p>
            <a:pPr lvl="1"/>
            <a:r>
              <a:rPr lang="en-GB" sz="2000" dirty="0">
                <a:solidFill>
                  <a:srgbClr val="FFFFFF"/>
                </a:solidFill>
              </a:rPr>
              <a:t>Accommodation</a:t>
            </a:r>
          </a:p>
          <a:p>
            <a:pPr lvl="3"/>
            <a:r>
              <a:rPr lang="en-GB" sz="2000" dirty="0">
                <a:solidFill>
                  <a:srgbClr val="FFFFFF"/>
                </a:solidFill>
              </a:rPr>
              <a:t>Change way of thinking to fit in with new experiences</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51FE9-6F3A-4DDA-A1BA-06CEC0AA1A0F}"/>
              </a:ext>
            </a:extLst>
          </p:cNvPr>
          <p:cNvSpPr>
            <a:spLocks noGrp="1"/>
          </p:cNvSpPr>
          <p:nvPr>
            <p:ph type="title"/>
          </p:nvPr>
        </p:nvSpPr>
        <p:spPr>
          <a:xfrm>
            <a:off x="3164852" y="4735775"/>
            <a:ext cx="5255248" cy="1245732"/>
          </a:xfrm>
        </p:spPr>
        <p:txBody>
          <a:bodyPr anchor="t">
            <a:normAutofit/>
          </a:bodyPr>
          <a:lstStyle/>
          <a:p>
            <a:r>
              <a:rPr lang="en-GB">
                <a:solidFill>
                  <a:srgbClr val="FFFFFF"/>
                </a:solidFill>
              </a:rPr>
              <a:t>Reflection (10 MINS)</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303E73E-D2A4-427C-AB65-542BF3B18614}"/>
              </a:ext>
            </a:extLst>
          </p:cNvPr>
          <p:cNvSpPr>
            <a:spLocks noGrp="1"/>
          </p:cNvSpPr>
          <p:nvPr>
            <p:ph idx="1"/>
          </p:nvPr>
        </p:nvSpPr>
        <p:spPr>
          <a:xfrm>
            <a:off x="3164851" y="965864"/>
            <a:ext cx="5255249" cy="3450370"/>
          </a:xfrm>
        </p:spPr>
        <p:txBody>
          <a:bodyPr anchor="b">
            <a:normAutofit/>
          </a:bodyPr>
          <a:lstStyle/>
          <a:p>
            <a:r>
              <a:rPr lang="en-GB" sz="2400" dirty="0">
                <a:solidFill>
                  <a:srgbClr val="FFFFFF"/>
                </a:solidFill>
              </a:rPr>
              <a:t>Think about how the theories and ideas of Piaget have influenced current practice in schools and early years settings.</a:t>
            </a:r>
          </a:p>
          <a:p>
            <a:r>
              <a:rPr lang="en-GB" sz="2400" dirty="0">
                <a:solidFill>
                  <a:srgbClr val="FFFFFF"/>
                </a:solidFill>
              </a:rPr>
              <a:t>Spend some time reflecting on examples of this in terms of curricula and practice</a:t>
            </a:r>
          </a:p>
          <a:p>
            <a:r>
              <a:rPr lang="en-GB" sz="2400" dirty="0">
                <a:solidFill>
                  <a:srgbClr val="FFFFFF"/>
                </a:solidFill>
              </a:rPr>
              <a:t>Feedback </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479063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Criticisms of Piagetian theory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a:bodyPr>
          <a:lstStyle/>
          <a:p>
            <a:r>
              <a:rPr lang="en-GB" sz="1700">
                <a:solidFill>
                  <a:srgbClr val="FFFFFF"/>
                </a:solidFill>
              </a:rPr>
              <a:t>Nature of tasks underestimates children's ability at various ages</a:t>
            </a:r>
          </a:p>
          <a:p>
            <a:r>
              <a:rPr lang="en-GB" sz="1700">
                <a:solidFill>
                  <a:srgbClr val="FFFFFF"/>
                </a:solidFill>
              </a:rPr>
              <a:t>Little focus on emotional and social development</a:t>
            </a:r>
          </a:p>
          <a:p>
            <a:r>
              <a:rPr lang="en-GB" sz="1700">
                <a:solidFill>
                  <a:srgbClr val="FFFFFF"/>
                </a:solidFill>
              </a:rPr>
              <a:t>Some psychologists  do not agree with the stage approach to development </a:t>
            </a:r>
          </a:p>
          <a:p>
            <a:r>
              <a:rPr lang="en-GB" sz="1700">
                <a:solidFill>
                  <a:srgbClr val="FFFFFF"/>
                </a:solidFill>
              </a:rPr>
              <a:t>Does not explain abnormal development</a:t>
            </a:r>
          </a:p>
          <a:p>
            <a:endParaRPr lang="en-GB" sz="1700">
              <a:solidFill>
                <a:srgbClr val="FFFFFF"/>
              </a:solidFill>
            </a:endParaRPr>
          </a:p>
          <a:p>
            <a:endParaRPr lang="en-GB" sz="170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Positive aspects of Piagetian theory</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lnSpcReduction="10000"/>
          </a:bodyPr>
          <a:lstStyle/>
          <a:p>
            <a:endParaRPr lang="en-GB" dirty="0">
              <a:solidFill>
                <a:srgbClr val="FFFFFF"/>
              </a:solidFill>
            </a:endParaRPr>
          </a:p>
          <a:p>
            <a:r>
              <a:rPr lang="en-GB" dirty="0">
                <a:solidFill>
                  <a:srgbClr val="FFFFFF"/>
                </a:solidFill>
              </a:rPr>
              <a:t>Useful framework for exploring children's cognitive development </a:t>
            </a:r>
          </a:p>
          <a:p>
            <a:r>
              <a:rPr lang="en-GB" dirty="0">
                <a:solidFill>
                  <a:srgbClr val="FFFFFF"/>
                </a:solidFill>
              </a:rPr>
              <a:t>Useful view of children as active constructors of knowledge</a:t>
            </a:r>
          </a:p>
          <a:p>
            <a:r>
              <a:rPr lang="en-GB" dirty="0">
                <a:solidFill>
                  <a:srgbClr val="FFFFFF"/>
                </a:solidFill>
              </a:rPr>
              <a:t>Discovery learning promotes learning by building up schemas. ‘Doing’ is better than ‘telling’ </a:t>
            </a:r>
          </a:p>
          <a:p>
            <a:r>
              <a:rPr lang="en-GB" dirty="0">
                <a:solidFill>
                  <a:srgbClr val="FFFFFF"/>
                </a:solidFill>
              </a:rPr>
              <a:t>Enables educators to match teaching strategy to cognitive age.  </a:t>
            </a:r>
          </a:p>
          <a:p>
            <a:r>
              <a:rPr lang="en-GB" dirty="0">
                <a:solidFill>
                  <a:srgbClr val="FFFFFF"/>
                </a:solidFill>
              </a:rPr>
              <a:t>(Doherty  and Hughes, 2009)</a:t>
            </a:r>
          </a:p>
          <a:p>
            <a:endParaRPr lang="en-GB" sz="17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3164852" y="4735775"/>
            <a:ext cx="5255248" cy="1245732"/>
          </a:xfrm>
        </p:spPr>
        <p:txBody>
          <a:bodyPr anchor="t">
            <a:normAutofit/>
          </a:bodyPr>
          <a:lstStyle/>
          <a:p>
            <a:pPr eaLnBrk="1" hangingPunct="1"/>
            <a:r>
              <a:rPr lang="en-GB">
                <a:solidFill>
                  <a:srgbClr val="FFFFFF"/>
                </a:solidFill>
              </a:rPr>
              <a:t>Chris Athey </a:t>
            </a: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19459" name="Rectangle 3"/>
          <p:cNvSpPr>
            <a:spLocks noGrp="1" noChangeArrowheads="1"/>
          </p:cNvSpPr>
          <p:nvPr>
            <p:ph idx="1"/>
          </p:nvPr>
        </p:nvSpPr>
        <p:spPr>
          <a:xfrm>
            <a:off x="3164851" y="965864"/>
            <a:ext cx="5255249" cy="3450370"/>
          </a:xfrm>
        </p:spPr>
        <p:txBody>
          <a:bodyPr anchor="b">
            <a:normAutofit/>
          </a:bodyPr>
          <a:lstStyle/>
          <a:p>
            <a:r>
              <a:rPr lang="en-GB" dirty="0">
                <a:solidFill>
                  <a:srgbClr val="FFFFFF"/>
                </a:solidFill>
              </a:rPr>
              <a:t>Built upon the work of Piaget, particularly with regard to </a:t>
            </a:r>
            <a:r>
              <a:rPr lang="en-GB" i="1" dirty="0">
                <a:solidFill>
                  <a:srgbClr val="FFFFFF"/>
                </a:solidFill>
              </a:rPr>
              <a:t>‘schemas’</a:t>
            </a:r>
          </a:p>
          <a:p>
            <a:pPr eaLnBrk="1" hangingPunct="1"/>
            <a:r>
              <a:rPr lang="en-GB" dirty="0">
                <a:solidFill>
                  <a:srgbClr val="FFFFFF"/>
                </a:solidFill>
              </a:rPr>
              <a:t>‘Schemas as </a:t>
            </a:r>
            <a:r>
              <a:rPr lang="en-GB" i="1" dirty="0">
                <a:solidFill>
                  <a:srgbClr val="FFFFFF"/>
                </a:solidFill>
              </a:rPr>
              <a:t>cognitive constants’ (</a:t>
            </a:r>
            <a:r>
              <a:rPr lang="en-GB" dirty="0">
                <a:solidFill>
                  <a:srgbClr val="FFFFFF"/>
                </a:solidFill>
              </a:rPr>
              <a:t>Lindon,</a:t>
            </a:r>
            <a:r>
              <a:rPr lang="en-GB" i="1" dirty="0">
                <a:solidFill>
                  <a:srgbClr val="FFFFFF"/>
                </a:solidFill>
              </a:rPr>
              <a:t> </a:t>
            </a:r>
            <a:r>
              <a:rPr lang="en-GB" dirty="0">
                <a:solidFill>
                  <a:srgbClr val="FFFFFF"/>
                </a:solidFill>
              </a:rPr>
              <a:t>2012</a:t>
            </a:r>
            <a:r>
              <a:rPr lang="en-GB" i="1" dirty="0">
                <a:solidFill>
                  <a:srgbClr val="FFFFFF"/>
                </a:solidFill>
              </a:rPr>
              <a:t>)</a:t>
            </a:r>
            <a:endParaRPr lang="en-GB" dirty="0">
              <a:solidFill>
                <a:srgbClr val="FFFFFF"/>
              </a:solidFill>
            </a:endParaRPr>
          </a:p>
          <a:p>
            <a:pPr eaLnBrk="1" hangingPunct="1"/>
            <a:endParaRPr lang="en-GB" dirty="0">
              <a:solidFill>
                <a:srgbClr val="FFFFFF"/>
              </a:solidFill>
            </a:endParaRPr>
          </a:p>
          <a:p>
            <a:pPr eaLnBrk="1" hangingPunct="1"/>
            <a:r>
              <a:rPr lang="en-GB" dirty="0">
                <a:solidFill>
                  <a:srgbClr val="FFFFFF"/>
                </a:solidFill>
              </a:rPr>
              <a:t>‘A schema is a pattern of repeated actions. Clusters of schemas develop into later concepts.’ (</a:t>
            </a:r>
            <a:r>
              <a:rPr lang="en-GB" dirty="0" err="1">
                <a:solidFill>
                  <a:srgbClr val="FFFFFF"/>
                </a:solidFill>
              </a:rPr>
              <a:t>Athey</a:t>
            </a:r>
            <a:r>
              <a:rPr lang="en-GB" dirty="0">
                <a:solidFill>
                  <a:srgbClr val="FFFFFF"/>
                </a:solidFill>
              </a:rPr>
              <a:t>, 2007) </a:t>
            </a:r>
          </a:p>
          <a:p>
            <a:pPr eaLnBrk="1" hangingPunct="1"/>
            <a:endParaRPr lang="en-GB" dirty="0">
              <a:solidFill>
                <a:srgbClr val="FFFFFF"/>
              </a:solidFill>
            </a:endParaRPr>
          </a:p>
          <a:p>
            <a:pPr eaLnBrk="1" hangingPunct="1"/>
            <a:endParaRPr lang="en-GB" sz="1700" dirty="0">
              <a:solidFill>
                <a:srgbClr val="FFFFFF"/>
              </a:solidFill>
            </a:endParaRPr>
          </a:p>
        </p:txBody>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5AA96-18D4-47FD-963E-7E21A8CD4E0C}"/>
              </a:ext>
            </a:extLst>
          </p:cNvPr>
          <p:cNvSpPr>
            <a:spLocks noGrp="1"/>
          </p:cNvSpPr>
          <p:nvPr>
            <p:ph type="title"/>
          </p:nvPr>
        </p:nvSpPr>
        <p:spPr>
          <a:xfrm>
            <a:off x="482601" y="643467"/>
            <a:ext cx="2561709" cy="5571066"/>
          </a:xfrm>
        </p:spPr>
        <p:txBody>
          <a:bodyPr>
            <a:normAutofit/>
          </a:bodyPr>
          <a:lstStyle/>
          <a:p>
            <a:r>
              <a:rPr lang="en-GB">
                <a:solidFill>
                  <a:srgbClr val="FFFFFF"/>
                </a:solidFill>
              </a:rPr>
              <a:t>Schemas</a:t>
            </a:r>
          </a:p>
        </p:txBody>
      </p:sp>
      <p:graphicFrame>
        <p:nvGraphicFramePr>
          <p:cNvPr id="5" name="Content Placeholder 2">
            <a:extLst>
              <a:ext uri="{FF2B5EF4-FFF2-40B4-BE49-F238E27FC236}">
                <a16:creationId xmlns:a16="http://schemas.microsoft.com/office/drawing/2014/main" id="{929B87FF-BB1F-4F69-B917-1B79D1E2168B}"/>
              </a:ext>
            </a:extLst>
          </p:cNvPr>
          <p:cNvGraphicFramePr>
            <a:graphicFrameLocks noGrp="1"/>
          </p:cNvGraphicFramePr>
          <p:nvPr>
            <p:ph idx="1"/>
            <p:extLst>
              <p:ext uri="{D42A27DB-BD31-4B8C-83A1-F6EECF244321}">
                <p14:modId xmlns:p14="http://schemas.microsoft.com/office/powerpoint/2010/main" val="774851461"/>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830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Vygotsky</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rmAutofit lnSpcReduction="10000"/>
          </a:bodyPr>
          <a:lstStyle/>
          <a:p>
            <a:endParaRPr lang="en-GB" dirty="0">
              <a:solidFill>
                <a:srgbClr val="FFFFFF"/>
              </a:solidFill>
            </a:endParaRPr>
          </a:p>
          <a:p>
            <a:endParaRPr lang="en-GB" dirty="0">
              <a:solidFill>
                <a:srgbClr val="FFFFFF"/>
              </a:solidFill>
            </a:endParaRPr>
          </a:p>
          <a:p>
            <a:r>
              <a:rPr lang="en-GB" sz="2200" dirty="0">
                <a:solidFill>
                  <a:srgbClr val="FFFFFF"/>
                </a:solidFill>
              </a:rPr>
              <a:t>Social and cultural factors need to be understood when explaining cognitive development.</a:t>
            </a:r>
          </a:p>
          <a:p>
            <a:r>
              <a:rPr lang="en-GB" sz="2200" dirty="0">
                <a:solidFill>
                  <a:srgbClr val="FFFFFF"/>
                </a:solidFill>
              </a:rPr>
              <a:t>Vygotsky’s socio cultural theory asserts that complex forms of thinking have there origins from social interactions rather than in the child’s privates explorations as Piaget thought (Boyd and Bee, 2014)</a:t>
            </a:r>
          </a:p>
          <a:p>
            <a:endParaRPr lang="en-GB" sz="17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68096" y="585216"/>
            <a:ext cx="2834314" cy="1499616"/>
          </a:xfrm>
        </p:spPr>
        <p:txBody>
          <a:bodyPr>
            <a:normAutofit/>
          </a:bodyPr>
          <a:lstStyle/>
          <a:p>
            <a:r>
              <a:rPr lang="en-GB" sz="3700">
                <a:solidFill>
                  <a:srgbClr val="FFFFFF"/>
                </a:solidFill>
              </a:rPr>
              <a:t>Zone of Proximal Development</a:t>
            </a:r>
          </a:p>
        </p:txBody>
      </p:sp>
      <p:cxnSp>
        <p:nvCxnSpPr>
          <p:cNvPr id="1029" name="Straight Connector 72">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768096" y="2286000"/>
            <a:ext cx="2843784" cy="3931920"/>
          </a:xfrm>
        </p:spPr>
        <p:txBody>
          <a:bodyPr>
            <a:normAutofit/>
          </a:bodyPr>
          <a:lstStyle/>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1026" name="Picture 2" descr="http://www.learningandteaching.info/learning/graphics/zpd.GIF"/>
          <p:cNvPicPr>
            <a:picLocks noChangeAspect="1" noChangeArrowheads="1"/>
          </p:cNvPicPr>
          <p:nvPr/>
        </p:nvPicPr>
        <p:blipFill>
          <a:blip r:embed="rId3" cstate="print"/>
          <a:stretch>
            <a:fillRect/>
          </a:stretch>
        </p:blipFill>
        <p:spPr bwMode="auto">
          <a:xfrm>
            <a:off x="4572000" y="1996821"/>
            <a:ext cx="4091940" cy="2864358"/>
          </a:xfrm>
          <a:prstGeom prst="rect">
            <a:avLst/>
          </a:prstGeom>
          <a:noFill/>
        </p:spPr>
      </p:pic>
      <p:sp>
        <p:nvSpPr>
          <p:cNvPr id="4" name="TextBox 3">
            <a:extLst>
              <a:ext uri="{FF2B5EF4-FFF2-40B4-BE49-F238E27FC236}">
                <a16:creationId xmlns:a16="http://schemas.microsoft.com/office/drawing/2014/main" id="{B294B2BA-62C0-4E37-9CAA-7B45E15E3C00}"/>
              </a:ext>
            </a:extLst>
          </p:cNvPr>
          <p:cNvSpPr txBox="1"/>
          <p:nvPr/>
        </p:nvSpPr>
        <p:spPr>
          <a:xfrm>
            <a:off x="4562529" y="5229201"/>
            <a:ext cx="4101411" cy="1200329"/>
          </a:xfrm>
          <a:prstGeom prst="rect">
            <a:avLst/>
          </a:prstGeom>
          <a:noFill/>
        </p:spPr>
        <p:txBody>
          <a:bodyPr wrap="square" rtlCol="0">
            <a:spAutoFit/>
          </a:bodyPr>
          <a:lstStyle/>
          <a:p>
            <a:r>
              <a:rPr lang="en-GB" dirty="0">
                <a:hlinkClick r:id="rId4"/>
              </a:rPr>
              <a:t>YouTube - VYGOTSKY'S DEVELOPMENTAL THEORY: AN INTRODUCTION ( DAVIDSON FILMS )</a:t>
            </a:r>
            <a:endParaRPr lang="en-GB" dirty="0"/>
          </a:p>
          <a:p>
            <a:endParaRPr lang="en-GB"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EED75-12A9-4DAD-BEAD-25A222F27B48}"/>
              </a:ext>
            </a:extLst>
          </p:cNvPr>
          <p:cNvSpPr>
            <a:spLocks noGrp="1"/>
          </p:cNvSpPr>
          <p:nvPr>
            <p:ph type="title"/>
          </p:nvPr>
        </p:nvSpPr>
        <p:spPr>
          <a:xfrm>
            <a:off x="3164852" y="4735775"/>
            <a:ext cx="5255248" cy="1245732"/>
          </a:xfrm>
        </p:spPr>
        <p:txBody>
          <a:bodyPr anchor="t">
            <a:normAutofit/>
          </a:bodyPr>
          <a:lstStyle/>
          <a:p>
            <a:r>
              <a:rPr lang="en-GB" dirty="0">
                <a:solidFill>
                  <a:srgbClr val="FFFFFF"/>
                </a:solidFill>
              </a:rPr>
              <a:t>REFLECT</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5FCD961-1F02-4CB2-9176-D9464A56DCF9}"/>
              </a:ext>
            </a:extLst>
          </p:cNvPr>
          <p:cNvSpPr>
            <a:spLocks noGrp="1"/>
          </p:cNvSpPr>
          <p:nvPr>
            <p:ph idx="1"/>
          </p:nvPr>
        </p:nvSpPr>
        <p:spPr>
          <a:xfrm>
            <a:off x="3164851" y="965864"/>
            <a:ext cx="5255249" cy="3450370"/>
          </a:xfrm>
        </p:spPr>
        <p:txBody>
          <a:bodyPr anchor="b">
            <a:normAutofit/>
          </a:bodyPr>
          <a:lstStyle/>
          <a:p>
            <a:r>
              <a:rPr lang="en-GB" sz="1700" dirty="0">
                <a:solidFill>
                  <a:srgbClr val="FFFFFF"/>
                </a:solidFill>
              </a:rPr>
              <a:t>Stressed the role of that adults play in progressing learning.</a:t>
            </a:r>
          </a:p>
          <a:p>
            <a:r>
              <a:rPr lang="en-GB" sz="1700" dirty="0">
                <a:solidFill>
                  <a:srgbClr val="FFFFFF"/>
                </a:solidFill>
              </a:rPr>
              <a:t>REFLECT - Can you think of any examples of how Vygotsky’s theories influence current classrooms?</a:t>
            </a:r>
          </a:p>
          <a:p>
            <a:endParaRPr lang="en-GB" sz="1700" dirty="0">
              <a:solidFill>
                <a:srgbClr val="FFFFFF"/>
              </a:solidFill>
            </a:endParaRPr>
          </a:p>
          <a:p>
            <a:endParaRPr lang="en-GB" sz="17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246515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Bruner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Autofit/>
          </a:bodyPr>
          <a:lstStyle/>
          <a:p>
            <a:r>
              <a:rPr lang="en-GB" sz="2800" dirty="0">
                <a:solidFill>
                  <a:srgbClr val="FFFFFF"/>
                </a:solidFill>
              </a:rPr>
              <a:t>Cognitive development does not happen in isolation social context is crucial.</a:t>
            </a:r>
          </a:p>
          <a:p>
            <a:r>
              <a:rPr lang="en-GB" sz="2800" dirty="0">
                <a:solidFill>
                  <a:srgbClr val="FFFFFF"/>
                </a:solidFill>
              </a:rPr>
              <a:t>Past learning, stage of development and individual differences influence development </a:t>
            </a:r>
          </a:p>
          <a:p>
            <a:r>
              <a:rPr lang="en-GB" sz="2800" dirty="0">
                <a:solidFill>
                  <a:srgbClr val="FFFFFF"/>
                </a:solidFill>
              </a:rPr>
              <a:t>Bruner proposed three stages of intellectual development. </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3164852" y="4735775"/>
            <a:ext cx="5255248" cy="1245732"/>
          </a:xfrm>
        </p:spPr>
        <p:txBody>
          <a:bodyPr anchor="t">
            <a:normAutofit/>
          </a:bodyPr>
          <a:lstStyle/>
          <a:p>
            <a:pPr eaLnBrk="1" hangingPunct="1"/>
            <a:r>
              <a:rPr lang="en-US">
                <a:solidFill>
                  <a:srgbClr val="FFFFFF"/>
                </a:solidFill>
                <a:latin typeface="Bookman Old Style" pitchFamily="18" charset="0"/>
              </a:rPr>
              <a:t>Bruner’s work</a:t>
            </a: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0723" name="Rectangle 3"/>
          <p:cNvSpPr>
            <a:spLocks noGrp="1" noChangeArrowheads="1"/>
          </p:cNvSpPr>
          <p:nvPr>
            <p:ph idx="1"/>
          </p:nvPr>
        </p:nvSpPr>
        <p:spPr>
          <a:xfrm>
            <a:off x="3164851" y="965864"/>
            <a:ext cx="5255249" cy="3450370"/>
          </a:xfrm>
        </p:spPr>
        <p:txBody>
          <a:bodyPr anchor="b">
            <a:normAutofit/>
          </a:bodyPr>
          <a:lstStyle/>
          <a:p>
            <a:pPr eaLnBrk="1" hangingPunct="1"/>
            <a:r>
              <a:rPr lang="en-GB" sz="2800" dirty="0">
                <a:solidFill>
                  <a:srgbClr val="FFFFFF"/>
                </a:solidFill>
              </a:rPr>
              <a:t>A cognitive and developmental psychologist</a:t>
            </a:r>
          </a:p>
          <a:p>
            <a:pPr eaLnBrk="1" hangingPunct="1"/>
            <a:r>
              <a:rPr lang="en-GB" sz="2800" dirty="0">
                <a:solidFill>
                  <a:srgbClr val="FFFFFF"/>
                </a:solidFill>
              </a:rPr>
              <a:t>Strong links with work by Vygotsky</a:t>
            </a:r>
          </a:p>
          <a:p>
            <a:pPr eaLnBrk="1" hangingPunct="1"/>
            <a:r>
              <a:rPr lang="en-GB" sz="2800" dirty="0">
                <a:solidFill>
                  <a:srgbClr val="FFFFFF"/>
                </a:solidFill>
              </a:rPr>
              <a:t>Views children as </a:t>
            </a:r>
            <a:r>
              <a:rPr lang="en-GB" sz="2800" i="1" dirty="0">
                <a:solidFill>
                  <a:srgbClr val="FFFFFF"/>
                </a:solidFill>
              </a:rPr>
              <a:t>active problem</a:t>
            </a:r>
            <a:r>
              <a:rPr lang="en-GB" sz="2800" dirty="0">
                <a:solidFill>
                  <a:srgbClr val="FFFFFF"/>
                </a:solidFill>
              </a:rPr>
              <a:t> solvers</a:t>
            </a:r>
          </a:p>
          <a:p>
            <a:pPr eaLnBrk="1" hangingPunct="1"/>
            <a:r>
              <a:rPr lang="en-GB" sz="2800" dirty="0">
                <a:solidFill>
                  <a:srgbClr val="FFFFFF"/>
                </a:solidFill>
              </a:rPr>
              <a:t>Sees learning as a </a:t>
            </a:r>
            <a:r>
              <a:rPr lang="en-GB" sz="2800" i="1" dirty="0">
                <a:solidFill>
                  <a:srgbClr val="FFFFFF"/>
                </a:solidFill>
              </a:rPr>
              <a:t>continual process</a:t>
            </a:r>
            <a:r>
              <a:rPr lang="en-GB" sz="2800" dirty="0">
                <a:solidFill>
                  <a:srgbClr val="FFFFFF"/>
                </a:solidFill>
              </a:rPr>
              <a:t> going through three stages.</a:t>
            </a:r>
          </a:p>
        </p:txBody>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p:cNvSpPr>
            <a:spLocks noGrp="1" noChangeArrowheads="1"/>
          </p:cNvSpPr>
          <p:nvPr>
            <p:ph type="title"/>
          </p:nvPr>
        </p:nvSpPr>
        <p:spPr>
          <a:xfrm>
            <a:off x="3164852" y="4735775"/>
            <a:ext cx="5255248" cy="1245732"/>
          </a:xfrm>
        </p:spPr>
        <p:txBody>
          <a:bodyPr anchor="t">
            <a:normAutofit/>
          </a:bodyPr>
          <a:lstStyle/>
          <a:p>
            <a:r>
              <a:rPr lang="en-GB">
                <a:solidFill>
                  <a:srgbClr val="FFFFFF"/>
                </a:solidFill>
              </a:rPr>
              <a:t>Modes of representation</a:t>
            </a: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4579" name="Rectangle 3"/>
          <p:cNvSpPr>
            <a:spLocks noGrp="1" noChangeArrowheads="1"/>
          </p:cNvSpPr>
          <p:nvPr>
            <p:ph idx="1"/>
          </p:nvPr>
        </p:nvSpPr>
        <p:spPr>
          <a:xfrm>
            <a:off x="3164851" y="965864"/>
            <a:ext cx="5255249" cy="3450370"/>
          </a:xfrm>
        </p:spPr>
        <p:txBody>
          <a:bodyPr anchor="b">
            <a:normAutofit/>
          </a:bodyPr>
          <a:lstStyle/>
          <a:p>
            <a:pPr>
              <a:buFont typeface="Wingdings" pitchFamily="2" charset="2"/>
              <a:buChar char="§"/>
            </a:pPr>
            <a:r>
              <a:rPr lang="en-GB" sz="1800" dirty="0">
                <a:solidFill>
                  <a:srgbClr val="FFFFFF"/>
                </a:solidFill>
              </a:rPr>
              <a:t>When adults represent something they are bringing back information from a previous experience. </a:t>
            </a:r>
          </a:p>
          <a:p>
            <a:pPr>
              <a:buFont typeface="Wingdings" pitchFamily="2" charset="2"/>
              <a:buChar char="§"/>
            </a:pPr>
            <a:r>
              <a:rPr lang="en-GB" sz="1800" dirty="0">
                <a:solidFill>
                  <a:srgbClr val="FFFFFF"/>
                </a:solidFill>
              </a:rPr>
              <a:t>Bruner believes that  this recall is processed in 3 inter-related ways.</a:t>
            </a:r>
          </a:p>
          <a:p>
            <a:pPr>
              <a:buFont typeface="Wingdings" pitchFamily="2" charset="2"/>
              <a:buChar char="Ø"/>
            </a:pPr>
            <a:r>
              <a:rPr lang="en-GB" sz="1800" dirty="0">
                <a:solidFill>
                  <a:srgbClr val="FFFFFF"/>
                </a:solidFill>
              </a:rPr>
              <a:t>Enactive mode</a:t>
            </a:r>
          </a:p>
          <a:p>
            <a:pPr>
              <a:buFont typeface="Wingdings" pitchFamily="2" charset="2"/>
              <a:buChar char="Ø"/>
            </a:pPr>
            <a:r>
              <a:rPr lang="en-GB" sz="1800" dirty="0">
                <a:solidFill>
                  <a:srgbClr val="FFFFFF"/>
                </a:solidFill>
              </a:rPr>
              <a:t>Iconic mode</a:t>
            </a:r>
          </a:p>
          <a:p>
            <a:pPr>
              <a:buFont typeface="Wingdings" pitchFamily="2" charset="2"/>
              <a:buChar char="Ø"/>
            </a:pPr>
            <a:r>
              <a:rPr lang="en-GB" sz="1800" dirty="0">
                <a:solidFill>
                  <a:srgbClr val="FFFFFF"/>
                </a:solidFill>
              </a:rPr>
              <a:t>Symbolic mode</a:t>
            </a:r>
          </a:p>
          <a:p>
            <a:pPr>
              <a:buFont typeface="Wingdings" pitchFamily="2" charset="2"/>
              <a:buChar char="Ø"/>
            </a:pPr>
            <a:r>
              <a:rPr lang="en-GB" sz="1800" dirty="0">
                <a:solidFill>
                  <a:srgbClr val="FFFFFF"/>
                </a:solidFill>
              </a:rPr>
              <a:t>These are not seen as age dependent or unchangeable </a:t>
            </a:r>
          </a:p>
          <a:p>
            <a:endParaRPr lang="en-GB" sz="1700" dirty="0">
              <a:solidFill>
                <a:srgbClr val="FFFFFF"/>
              </a:solidFill>
            </a:endParaRPr>
          </a:p>
        </p:txBody>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Enactive mode</a:t>
            </a:r>
          </a:p>
        </p:txBody>
      </p:sp>
      <p:cxnSp>
        <p:nvCxnSpPr>
          <p:cNvPr id="77" name="Straight Connector 76">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5603" name="Rectangle 3"/>
          <p:cNvSpPr>
            <a:spLocks noGrp="1" noChangeArrowheads="1"/>
          </p:cNvSpPr>
          <p:nvPr>
            <p:ph type="body" sz="half" idx="1"/>
          </p:nvPr>
        </p:nvSpPr>
        <p:spPr>
          <a:xfrm>
            <a:off x="768096" y="2286000"/>
            <a:ext cx="2843784" cy="3931920"/>
          </a:xfrm>
        </p:spPr>
        <p:txBody>
          <a:bodyPr vert="horz" lIns="45720" tIns="45720" rIns="45720" bIns="45720" rtlCol="0">
            <a:normAutofit/>
          </a:bodyPr>
          <a:lstStyle/>
          <a:p>
            <a:r>
              <a:rPr lang="en-US">
                <a:solidFill>
                  <a:srgbClr val="FFFFFF"/>
                </a:solidFill>
              </a:rPr>
              <a:t>When we represent things through </a:t>
            </a:r>
            <a:r>
              <a:rPr lang="en-US" u="sng">
                <a:solidFill>
                  <a:srgbClr val="FFFFFF"/>
                </a:solidFill>
              </a:rPr>
              <a:t>doing </a:t>
            </a:r>
            <a:r>
              <a:rPr lang="en-US">
                <a:solidFill>
                  <a:srgbClr val="FFFFFF"/>
                </a:solidFill>
              </a:rPr>
              <a:t>this is termed the enactive mode. This is an important aspect of early education and staff often focus on process rather than product.</a:t>
            </a:r>
          </a:p>
          <a:p>
            <a:endParaRPr lang="en-US">
              <a:solidFill>
                <a:srgbClr val="FFFFFF"/>
              </a:solidFill>
            </a:endParaRPr>
          </a:p>
        </p:txBody>
      </p:sp>
      <p:pic>
        <p:nvPicPr>
          <p:cNvPr id="25604" name="Picture 4" descr="A sepia photograh of a young boy baking with dough."/>
          <p:cNvPicPr>
            <a:picLocks noGrp="1" noChangeAspect="1" noChangeArrowheads="1"/>
          </p:cNvPicPr>
          <p:nvPr>
            <p:ph sz="half" idx="2"/>
          </p:nvPr>
        </p:nvPicPr>
        <p:blipFill rotWithShape="1">
          <a:blip r:embed="rId2" cstate="print"/>
          <a:srcRect l="23819" r="5386" b="-3"/>
          <a:stretch/>
        </p:blipFill>
        <p:spPr>
          <a:xfrm>
            <a:off x="4572000" y="640080"/>
            <a:ext cx="4091940" cy="5577840"/>
          </a:xfrm>
          <a:prstGeom prst="rect">
            <a:avLst/>
          </a:prstGeom>
          <a:noFill/>
        </p:spPr>
      </p:pic>
    </p:spTree>
  </p:cSld>
  <p:clrMapOvr>
    <a:masterClrMapping/>
  </p:clrMapOvr>
  <p:transition>
    <p:comb/>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Iconic mode</a:t>
            </a:r>
          </a:p>
        </p:txBody>
      </p:sp>
      <p:cxnSp>
        <p:nvCxnSpPr>
          <p:cNvPr id="77" name="Straight Connector 76">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6627" name="Rectangle 3"/>
          <p:cNvSpPr>
            <a:spLocks noGrp="1" noChangeArrowheads="1"/>
          </p:cNvSpPr>
          <p:nvPr>
            <p:ph type="body" sz="half" idx="1"/>
          </p:nvPr>
        </p:nvSpPr>
        <p:spPr>
          <a:xfrm>
            <a:off x="768096" y="2286000"/>
            <a:ext cx="2843784" cy="3931920"/>
          </a:xfrm>
        </p:spPr>
        <p:txBody>
          <a:bodyPr vert="horz" lIns="45720" tIns="45720" rIns="45720" bIns="45720" rtlCol="0">
            <a:normAutofit/>
          </a:bodyPr>
          <a:lstStyle/>
          <a:p>
            <a:r>
              <a:rPr lang="en-US">
                <a:solidFill>
                  <a:srgbClr val="FFFFFF"/>
                </a:solidFill>
              </a:rPr>
              <a:t>Children in early education and childcare settings are often encouraged to record experiences using photographs, pictures and now video tape.</a:t>
            </a:r>
          </a:p>
          <a:p>
            <a:endParaRPr lang="en-US">
              <a:solidFill>
                <a:srgbClr val="FFFFFF"/>
              </a:solidFill>
            </a:endParaRPr>
          </a:p>
          <a:p>
            <a:endParaRPr lang="en-US">
              <a:solidFill>
                <a:srgbClr val="FFFFFF"/>
              </a:solidFill>
            </a:endParaRPr>
          </a:p>
          <a:p>
            <a:pPr>
              <a:buFontTx/>
              <a:buNone/>
            </a:pPr>
            <a:r>
              <a:rPr lang="en-US">
                <a:solidFill>
                  <a:srgbClr val="FFFFFF"/>
                </a:solidFill>
              </a:rPr>
              <a:t> </a:t>
            </a:r>
          </a:p>
        </p:txBody>
      </p:sp>
      <p:pic>
        <p:nvPicPr>
          <p:cNvPr id="26628" name="Picture 4" descr="A photograph of shortbread biscuits."/>
          <p:cNvPicPr>
            <a:picLocks noGrp="1" noChangeAspect="1" noChangeArrowheads="1"/>
          </p:cNvPicPr>
          <p:nvPr>
            <p:ph sz="half" idx="2"/>
          </p:nvPr>
        </p:nvPicPr>
        <p:blipFill>
          <a:blip r:embed="rId2" cstate="print"/>
          <a:stretch>
            <a:fillRect/>
          </a:stretch>
        </p:blipFill>
        <p:spPr>
          <a:xfrm>
            <a:off x="4572000" y="2063315"/>
            <a:ext cx="4091940" cy="2731369"/>
          </a:xfrm>
          <a:prstGeom prst="rect">
            <a:avLst/>
          </a:prstGeom>
          <a:noFill/>
        </p:spPr>
      </p:pic>
    </p:spTree>
  </p:cSld>
  <p:clrMapOvr>
    <a:masterClrMapping/>
  </p:clrMapOvr>
  <p:transition>
    <p:comb/>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768096" y="585216"/>
            <a:ext cx="2834314" cy="1499616"/>
          </a:xfrm>
        </p:spPr>
        <p:txBody>
          <a:bodyPr>
            <a:normAutofit/>
          </a:bodyPr>
          <a:lstStyle/>
          <a:p>
            <a:r>
              <a:rPr lang="en-GB">
                <a:solidFill>
                  <a:srgbClr val="FFFFFF"/>
                </a:solidFill>
              </a:rPr>
              <a:t>Symbolic mode</a:t>
            </a:r>
          </a:p>
        </p:txBody>
      </p:sp>
      <p:cxnSp>
        <p:nvCxnSpPr>
          <p:cNvPr id="77" name="Straight Connector 76">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7651" name="Rectangle 3"/>
          <p:cNvSpPr>
            <a:spLocks noGrp="1" noChangeArrowheads="1"/>
          </p:cNvSpPr>
          <p:nvPr>
            <p:ph idx="1"/>
          </p:nvPr>
        </p:nvSpPr>
        <p:spPr>
          <a:xfrm>
            <a:off x="768096" y="2286000"/>
            <a:ext cx="2843784" cy="3931920"/>
          </a:xfrm>
        </p:spPr>
        <p:txBody>
          <a:bodyPr>
            <a:normAutofit/>
          </a:bodyPr>
          <a:lstStyle/>
          <a:p>
            <a:r>
              <a:rPr lang="en-GB">
                <a:solidFill>
                  <a:srgbClr val="FFFFFF"/>
                </a:solidFill>
              </a:rPr>
              <a:t>Bruner explains that children use the symbolic mode to </a:t>
            </a:r>
            <a:r>
              <a:rPr lang="en-GB" b="1">
                <a:solidFill>
                  <a:srgbClr val="FFFFFF"/>
                </a:solidFill>
              </a:rPr>
              <a:t>represent</a:t>
            </a:r>
            <a:r>
              <a:rPr lang="en-GB">
                <a:solidFill>
                  <a:srgbClr val="FFFFFF"/>
                </a:solidFill>
              </a:rPr>
              <a:t> something.</a:t>
            </a:r>
          </a:p>
          <a:p>
            <a:endParaRPr lang="en-GB">
              <a:solidFill>
                <a:srgbClr val="FFFFFF"/>
              </a:solidFill>
            </a:endParaRPr>
          </a:p>
          <a:p>
            <a:r>
              <a:rPr lang="en-GB">
                <a:solidFill>
                  <a:srgbClr val="FFFFFF"/>
                </a:solidFill>
              </a:rPr>
              <a:t> When we write the word ‘girl’ to mean a girl and the numeral ‘4’ to represent the number four. In other words, children are using a ‘</a:t>
            </a:r>
            <a:r>
              <a:rPr lang="en-GB" b="1">
                <a:solidFill>
                  <a:srgbClr val="FFFFFF"/>
                </a:solidFill>
              </a:rPr>
              <a:t>code</a:t>
            </a:r>
            <a:r>
              <a:rPr lang="en-GB">
                <a:solidFill>
                  <a:srgbClr val="FFFFFF"/>
                </a:solidFill>
              </a:rPr>
              <a:t>’ to show what they mean.</a:t>
            </a:r>
          </a:p>
        </p:txBody>
      </p:sp>
      <p:pic>
        <p:nvPicPr>
          <p:cNvPr id="50180" name="Picture 4" descr="http://www.articlia.com/blog/wp-content/uploads/2010/01/pic-kids-writing.jpg"/>
          <p:cNvPicPr>
            <a:picLocks noChangeAspect="1" noChangeArrowheads="1"/>
          </p:cNvPicPr>
          <p:nvPr/>
        </p:nvPicPr>
        <p:blipFill>
          <a:blip r:embed="rId3" cstate="print"/>
          <a:stretch>
            <a:fillRect/>
          </a:stretch>
        </p:blipFill>
        <p:spPr bwMode="auto">
          <a:xfrm>
            <a:off x="4572000" y="1383030"/>
            <a:ext cx="4091940" cy="4091940"/>
          </a:xfrm>
          <a:prstGeom prst="rect">
            <a:avLst/>
          </a:prstGeom>
          <a:noFill/>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pPr eaLnBrk="1" hangingPunct="1"/>
            <a:r>
              <a:rPr lang="en-US" sz="3600">
                <a:solidFill>
                  <a:schemeClr val="tx1"/>
                </a:solidFill>
                <a:latin typeface="Bookman Old Style" pitchFamily="18" charset="0"/>
              </a:rPr>
              <a:t>Influence of Bruner on current practice</a:t>
            </a:r>
          </a:p>
        </p:txBody>
      </p:sp>
      <p:sp>
        <p:nvSpPr>
          <p:cNvPr id="31747" name="Rectangle 3"/>
          <p:cNvSpPr>
            <a:spLocks noGrp="1" noChangeArrowheads="1"/>
          </p:cNvSpPr>
          <p:nvPr>
            <p:ph sz="half" idx="1"/>
          </p:nvPr>
        </p:nvSpPr>
        <p:spPr>
          <a:xfrm>
            <a:off x="768096" y="1916832"/>
            <a:ext cx="3566160" cy="4392528"/>
          </a:xfrm>
        </p:spPr>
        <p:txBody>
          <a:bodyPr>
            <a:normAutofit/>
          </a:bodyPr>
          <a:lstStyle/>
          <a:p>
            <a:pPr eaLnBrk="1" hangingPunct="1"/>
            <a:r>
              <a:rPr lang="en-GB" sz="2400" dirty="0"/>
              <a:t>Adults can help children’s learning through </a:t>
            </a:r>
            <a:r>
              <a:rPr lang="en-GB" sz="2400" i="1" dirty="0"/>
              <a:t>‘scaffolding’ – </a:t>
            </a:r>
            <a:r>
              <a:rPr lang="en-GB" sz="2400" dirty="0"/>
              <a:t>assist the child to develop in ways that would not be possible unaided</a:t>
            </a:r>
            <a:endParaRPr lang="en-GB" sz="2400" i="1" dirty="0"/>
          </a:p>
          <a:p>
            <a:pPr eaLnBrk="1" hangingPunct="1">
              <a:buFont typeface="Wingdings" pitchFamily="2" charset="2"/>
              <a:buNone/>
            </a:pPr>
            <a:endParaRPr lang="en-GB" sz="2400" i="1" dirty="0"/>
          </a:p>
          <a:p>
            <a:pPr eaLnBrk="1" hangingPunct="1"/>
            <a:endParaRPr lang="en-US" sz="2400" dirty="0"/>
          </a:p>
          <a:p>
            <a:pPr eaLnBrk="1" hangingPunct="1"/>
            <a:endParaRPr lang="en-US" sz="2400" dirty="0"/>
          </a:p>
        </p:txBody>
      </p:sp>
      <p:sp>
        <p:nvSpPr>
          <p:cNvPr id="4" name="Content Placeholder 3">
            <a:extLst>
              <a:ext uri="{FF2B5EF4-FFF2-40B4-BE49-F238E27FC236}">
                <a16:creationId xmlns:a16="http://schemas.microsoft.com/office/drawing/2014/main" id="{E1C21197-27F2-4C48-9CD9-E4CB8495142E}"/>
              </a:ext>
            </a:extLst>
          </p:cNvPr>
          <p:cNvSpPr>
            <a:spLocks noGrp="1"/>
          </p:cNvSpPr>
          <p:nvPr>
            <p:ph sz="half" idx="2"/>
          </p:nvPr>
        </p:nvSpPr>
        <p:spPr>
          <a:xfrm>
            <a:off x="4491990" y="1916832"/>
            <a:ext cx="3566160" cy="4392528"/>
          </a:xfrm>
        </p:spPr>
        <p:txBody>
          <a:bodyPr>
            <a:normAutofit/>
          </a:bodyPr>
          <a:lstStyle/>
          <a:p>
            <a:r>
              <a:rPr lang="en-US" sz="2400" dirty="0"/>
              <a:t>Concept of the </a:t>
            </a:r>
            <a:r>
              <a:rPr lang="en-US" sz="2400" i="1" dirty="0"/>
              <a:t>‘spiral curriculum’</a:t>
            </a:r>
            <a:r>
              <a:rPr lang="en-US" sz="2400" dirty="0"/>
              <a:t> – in order for children to learn, </a:t>
            </a:r>
            <a:r>
              <a:rPr lang="en-GB" sz="2400" dirty="0"/>
              <a:t>recognises</a:t>
            </a:r>
            <a:r>
              <a:rPr lang="en-US" sz="2400" dirty="0"/>
              <a:t> that children may need to revisit the same topic but at a higher level </a:t>
            </a:r>
          </a:p>
          <a:p>
            <a:r>
              <a:rPr lang="en-GB" sz="2400" dirty="0"/>
              <a:t>See the work of Janet Moyles and the play spiral</a:t>
            </a:r>
          </a:p>
        </p:txBody>
      </p:sp>
      <p:pic>
        <p:nvPicPr>
          <p:cNvPr id="5" name="Picture 4" descr="A picture of a coiled spring."/>
          <p:cNvPicPr>
            <a:picLocks noChangeAspect="1" noChangeArrowheads="1"/>
          </p:cNvPicPr>
          <p:nvPr/>
        </p:nvPicPr>
        <p:blipFill>
          <a:blip r:embed="rId3" cstate="print"/>
          <a:srcRect/>
          <a:stretch>
            <a:fillRect/>
          </a:stretch>
        </p:blipFill>
        <p:spPr>
          <a:xfrm>
            <a:off x="5724128" y="5325442"/>
            <a:ext cx="814387" cy="1225550"/>
          </a:xfrm>
          <a:prstGeom prst="rect">
            <a:avLst/>
          </a:prstGeom>
          <a:noFill/>
          <a:ln/>
          <a:effectLst>
            <a:outerShdw dist="107763" dir="18900000" algn="ctr" rotWithShape="0">
              <a:srgbClr val="808080">
                <a:alpha val="50000"/>
              </a:srgbClr>
            </a:outerShdw>
          </a:effectLst>
        </p:spPr>
      </p:pic>
      <p:pic>
        <p:nvPicPr>
          <p:cNvPr id="9" name="Picture 4">
            <a:extLst>
              <a:ext uri="{FF2B5EF4-FFF2-40B4-BE49-F238E27FC236}">
                <a16:creationId xmlns:a16="http://schemas.microsoft.com/office/drawing/2014/main" id="{C968249F-7CD2-47E0-8EE4-7649D4DB9E45}"/>
              </a:ext>
            </a:extLst>
          </p:cNvPr>
          <p:cNvPicPr>
            <a:picLocks noChangeAspect="1" noChangeArrowheads="1"/>
          </p:cNvPicPr>
          <p:nvPr/>
        </p:nvPicPr>
        <p:blipFill>
          <a:blip r:embed="rId4" cstate="print"/>
          <a:srcRect/>
          <a:stretch>
            <a:fillRect/>
          </a:stretch>
        </p:blipFill>
        <p:spPr bwMode="auto">
          <a:xfrm>
            <a:off x="1502023" y="4653136"/>
            <a:ext cx="1344613" cy="1344613"/>
          </a:xfrm>
          <a:prstGeom prst="rect">
            <a:avLst/>
          </a:prstGeom>
          <a:noFill/>
          <a:ln w="9525">
            <a:noFill/>
            <a:miter lim="800000"/>
            <a:headEnd/>
            <a:tailEnd/>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Images of scaffolding ?</a:t>
            </a:r>
          </a:p>
        </p:txBody>
      </p:sp>
      <p:pic>
        <p:nvPicPr>
          <p:cNvPr id="17416" name="Picture 8" descr="An adult supporting students using computers."/>
          <p:cNvPicPr>
            <a:picLocks noGrp="1" noChangeAspect="1" noChangeArrowheads="1"/>
          </p:cNvPicPr>
          <p:nvPr>
            <p:ph sz="half" idx="1"/>
          </p:nvPr>
        </p:nvPicPr>
        <p:blipFill>
          <a:blip r:embed="rId3" cstate="print"/>
          <a:srcRect/>
          <a:stretch>
            <a:fillRect/>
          </a:stretch>
        </p:blipFill>
        <p:spPr>
          <a:xfrm>
            <a:off x="971550" y="1700213"/>
            <a:ext cx="4038600" cy="2662237"/>
          </a:xfrm>
          <a:noFill/>
          <a:ln/>
          <a:effectLst>
            <a:outerShdw dist="107763" dir="18900000" algn="ctr" rotWithShape="0">
              <a:srgbClr val="808080">
                <a:alpha val="50000"/>
              </a:srgbClr>
            </a:outerShdw>
          </a:effectLst>
        </p:spPr>
      </p:pic>
      <p:pic>
        <p:nvPicPr>
          <p:cNvPr id="17418" name="Picture 10" descr="An older child supporting a younger boy on the computer."/>
          <p:cNvPicPr>
            <a:picLocks noGrp="1" noChangeAspect="1" noChangeArrowheads="1"/>
          </p:cNvPicPr>
          <p:nvPr>
            <p:ph sz="quarter" idx="2"/>
          </p:nvPr>
        </p:nvPicPr>
        <p:blipFill>
          <a:blip r:embed="rId4" cstate="print"/>
          <a:srcRect/>
          <a:stretch>
            <a:fillRect/>
          </a:stretch>
        </p:blipFill>
        <p:spPr>
          <a:xfrm>
            <a:off x="5219700" y="1341438"/>
            <a:ext cx="3284538" cy="2185987"/>
          </a:xfrm>
          <a:noFill/>
          <a:ln/>
          <a:effectLst>
            <a:outerShdw dist="107763" dir="18900000" algn="ctr" rotWithShape="0">
              <a:srgbClr val="808080">
                <a:alpha val="50000"/>
              </a:srgbClr>
            </a:outerShdw>
          </a:effectLst>
        </p:spPr>
      </p:pic>
      <p:pic>
        <p:nvPicPr>
          <p:cNvPr id="17420" name="Picture 12" descr="A girl working on her own on a laptop."/>
          <p:cNvPicPr>
            <a:picLocks noGrp="1" noChangeAspect="1" noChangeArrowheads="1"/>
          </p:cNvPicPr>
          <p:nvPr>
            <p:ph sz="quarter" idx="3"/>
          </p:nvPr>
        </p:nvPicPr>
        <p:blipFill>
          <a:blip r:embed="rId5" cstate="print"/>
          <a:stretch>
            <a:fillRect/>
          </a:stretch>
        </p:blipFill>
        <p:spPr>
          <a:xfrm>
            <a:off x="5945145" y="3938588"/>
            <a:ext cx="1444710" cy="2187575"/>
          </a:xfrm>
          <a:noFill/>
          <a:ln/>
          <a:effectLst>
            <a:outerShdw dist="107763" dir="18900000" algn="ctr" rotWithShape="0">
              <a:srgbClr val="808080">
                <a:alpha val="50000"/>
              </a:srgbClr>
            </a:outerShdw>
          </a:effectLst>
        </p:spPr>
      </p:pic>
      <p:sp>
        <p:nvSpPr>
          <p:cNvPr id="17422" name="Text Box 14"/>
          <p:cNvSpPr txBox="1">
            <a:spLocks noChangeArrowheads="1"/>
          </p:cNvSpPr>
          <p:nvPr/>
        </p:nvSpPr>
        <p:spPr bwMode="auto">
          <a:xfrm>
            <a:off x="827088" y="4797425"/>
            <a:ext cx="4608512" cy="366713"/>
          </a:xfrm>
          <a:prstGeom prst="rect">
            <a:avLst/>
          </a:prstGeom>
          <a:noFill/>
          <a:ln w="9525">
            <a:noFill/>
            <a:miter lim="800000"/>
            <a:headEnd/>
            <a:tailEnd/>
          </a:ln>
          <a:effectLst/>
        </p:spPr>
        <p:txBody>
          <a:bodyPr>
            <a:spAutoFit/>
          </a:bodyPr>
          <a:lstStyle/>
          <a:p>
            <a:pPr>
              <a:spcBef>
                <a:spcPct val="50000"/>
              </a:spcBef>
            </a:pPr>
            <a:r>
              <a:rPr lang="en-GB"/>
              <a:t>Which picture is the odd one out and why?</a:t>
            </a:r>
          </a:p>
        </p:txBody>
      </p:sp>
    </p:spTree>
  </p:cSld>
  <p:clrMapOvr>
    <a:masterClrMapping/>
  </p:clrMapOvr>
  <p:transition>
    <p:comb/>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164852" y="4735775"/>
            <a:ext cx="5255248" cy="1245732"/>
          </a:xfrm>
        </p:spPr>
        <p:txBody>
          <a:bodyPr anchor="t">
            <a:normAutofit/>
          </a:bodyPr>
          <a:lstStyle/>
          <a:p>
            <a:r>
              <a:rPr lang="en-GB">
                <a:solidFill>
                  <a:srgbClr val="FFFFFF"/>
                </a:solidFill>
              </a:rPr>
              <a:t>Plenary </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3164851" y="965864"/>
            <a:ext cx="5255249" cy="3450370"/>
          </a:xfrm>
        </p:spPr>
        <p:txBody>
          <a:bodyPr anchor="b">
            <a:noAutofit/>
          </a:bodyPr>
          <a:lstStyle/>
          <a:p>
            <a:r>
              <a:rPr lang="en-GB" dirty="0">
                <a:solidFill>
                  <a:srgbClr val="FFFFFF"/>
                </a:solidFill>
              </a:rPr>
              <a:t>In this session we have critically explored three approaches to cognitive development:</a:t>
            </a:r>
          </a:p>
          <a:p>
            <a:pPr lvl="1"/>
            <a:r>
              <a:rPr lang="en-GB" sz="2000" dirty="0">
                <a:solidFill>
                  <a:srgbClr val="FFFFFF"/>
                </a:solidFill>
              </a:rPr>
              <a:t>Piaget’s  cognitive development theories</a:t>
            </a:r>
          </a:p>
          <a:p>
            <a:pPr lvl="1"/>
            <a:r>
              <a:rPr lang="en-GB" sz="2000" dirty="0">
                <a:solidFill>
                  <a:srgbClr val="FFFFFF"/>
                </a:solidFill>
              </a:rPr>
              <a:t>Vygotsky and Bruner’s social constructivist theories and information processing perspectives.</a:t>
            </a:r>
          </a:p>
          <a:p>
            <a:pPr lvl="1"/>
            <a:endParaRPr lang="en-GB" sz="2000" dirty="0">
              <a:solidFill>
                <a:srgbClr val="FFFFFF"/>
              </a:solidFill>
            </a:endParaRPr>
          </a:p>
          <a:p>
            <a:pPr marL="128016" lvl="1" indent="0">
              <a:buNone/>
            </a:pPr>
            <a:r>
              <a:rPr lang="en-GB" sz="2000" dirty="0">
                <a:solidFill>
                  <a:srgbClr val="FFFFFF"/>
                </a:solidFill>
              </a:rPr>
              <a:t>TASK (20 MINS)</a:t>
            </a:r>
          </a:p>
          <a:p>
            <a:pPr lvl="1"/>
            <a:r>
              <a:rPr lang="en-GB" sz="2000" dirty="0">
                <a:solidFill>
                  <a:srgbClr val="FFFFFF"/>
                </a:solidFill>
              </a:rPr>
              <a:t>Create a picture to illustrate each theory</a:t>
            </a:r>
          </a:p>
          <a:p>
            <a:pPr lvl="1"/>
            <a:r>
              <a:rPr lang="en-GB" sz="2000" dirty="0">
                <a:solidFill>
                  <a:srgbClr val="FFFFFF"/>
                </a:solidFill>
              </a:rPr>
              <a:t>Identify similarities and differences between the three theorists</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92500" lnSpcReduction="10000"/>
          </a:bodyPr>
          <a:lstStyle/>
          <a:p>
            <a:r>
              <a:rPr lang="en-GB" sz="2600" dirty="0" err="1"/>
              <a:t>Athey</a:t>
            </a:r>
            <a:r>
              <a:rPr lang="en-GB" sz="2600" dirty="0"/>
              <a:t>, C. (2007) </a:t>
            </a:r>
            <a:r>
              <a:rPr lang="en-GB" sz="2600" i="1" dirty="0"/>
              <a:t>Extending Thought in Young Children A Parent - Teacher Partnership</a:t>
            </a:r>
            <a:r>
              <a:rPr lang="en-GB" sz="2600" dirty="0"/>
              <a:t>. </a:t>
            </a:r>
            <a:r>
              <a:rPr lang="en-GB" sz="2600" dirty="0" err="1"/>
              <a:t>London:Sage</a:t>
            </a:r>
            <a:endParaRPr lang="en-GB" sz="2600" dirty="0"/>
          </a:p>
          <a:p>
            <a:r>
              <a:rPr lang="en-GB" sz="2600" dirty="0"/>
              <a:t>Bee, H. and Boyd, D. (2014) </a:t>
            </a:r>
            <a:r>
              <a:rPr lang="en-GB" sz="2600" i="1" dirty="0"/>
              <a:t>The Developing Child</a:t>
            </a:r>
            <a:r>
              <a:rPr lang="en-GB" sz="2600" dirty="0"/>
              <a:t> (12</a:t>
            </a:r>
            <a:r>
              <a:rPr lang="en-GB" sz="2600" baseline="30000" dirty="0"/>
              <a:t>th</a:t>
            </a:r>
            <a:r>
              <a:rPr lang="en-GB" sz="2600" dirty="0"/>
              <a:t> Edition), London : Pearson, </a:t>
            </a:r>
            <a:r>
              <a:rPr lang="en-GB" sz="2600" dirty="0" err="1"/>
              <a:t>Allyn</a:t>
            </a:r>
            <a:r>
              <a:rPr lang="en-GB" sz="2600" dirty="0"/>
              <a:t> &amp; Bacon </a:t>
            </a:r>
          </a:p>
          <a:p>
            <a:r>
              <a:rPr lang="en-GB" sz="2600" dirty="0"/>
              <a:t>Doherty, J. &amp; Hughes, M. (2009) </a:t>
            </a:r>
            <a:r>
              <a:rPr lang="en-GB" sz="2600" i="1" dirty="0"/>
              <a:t>Child Development Theory and Practice </a:t>
            </a:r>
            <a:r>
              <a:rPr lang="en-GB" sz="2600" dirty="0"/>
              <a:t>Harlow: Pearson</a:t>
            </a:r>
          </a:p>
          <a:p>
            <a:r>
              <a:rPr lang="en-GB" sz="2600" dirty="0"/>
              <a:t>Lindon, J (2012)  </a:t>
            </a:r>
            <a:r>
              <a:rPr lang="en-GB" sz="2600" i="1" dirty="0"/>
              <a:t>Understanding Child Development</a:t>
            </a:r>
            <a:r>
              <a:rPr lang="en-GB" sz="2600" dirty="0"/>
              <a:t>. London: Hodder Arnold.</a:t>
            </a:r>
          </a:p>
          <a:p>
            <a:r>
              <a:rPr lang="en-GB" sz="2600" dirty="0"/>
              <a:t>Piaget, J. (1976) </a:t>
            </a:r>
            <a:r>
              <a:rPr lang="en-GB" sz="2600" i="1" dirty="0"/>
              <a:t>The child and reality</a:t>
            </a:r>
            <a:r>
              <a:rPr lang="en-GB" sz="2600" dirty="0"/>
              <a:t>. New York, Penguin Books</a:t>
            </a:r>
          </a:p>
          <a:p>
            <a:endParaRPr lang="en-GB" sz="2800" dirty="0"/>
          </a:p>
          <a:p>
            <a:endParaRPr lang="en-US" dirty="0"/>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2349</Words>
  <Application>Microsoft Office PowerPoint</Application>
  <PresentationFormat>On-screen Show (4:3)</PresentationFormat>
  <Paragraphs>304</Paragraphs>
  <Slides>30</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Bookman Old Style</vt:lpstr>
      <vt:lpstr>Calibri</vt:lpstr>
      <vt:lpstr>Courier New</vt:lpstr>
      <vt:lpstr>Tw Cen MT</vt:lpstr>
      <vt:lpstr>Tw Cen MT Condensed</vt:lpstr>
      <vt:lpstr>Wingdings</vt:lpstr>
      <vt:lpstr>Wingdings 3</vt:lpstr>
      <vt:lpstr>Integral</vt:lpstr>
      <vt:lpstr>Cognitive Development</vt:lpstr>
      <vt:lpstr>What is cognitive development? </vt:lpstr>
      <vt:lpstr>Background of Piaget</vt:lpstr>
      <vt:lpstr>         Piaget’s Theory</vt:lpstr>
      <vt:lpstr>Stages of cognitive  Development</vt:lpstr>
      <vt:lpstr>Stages of cognitive development </vt:lpstr>
      <vt:lpstr>Examples of these stages </vt:lpstr>
      <vt:lpstr>Characteristics of cognitive development </vt:lpstr>
      <vt:lpstr>PowerPoint Presentation</vt:lpstr>
      <vt:lpstr>Mental structures </vt:lpstr>
      <vt:lpstr>Schema </vt:lpstr>
      <vt:lpstr>SCHEMA</vt:lpstr>
      <vt:lpstr>Reflection (10 MINS)</vt:lpstr>
      <vt:lpstr>Criticisms of Piagetian theory </vt:lpstr>
      <vt:lpstr>Positive aspects of Piagetian theory</vt:lpstr>
      <vt:lpstr>Chris Athey </vt:lpstr>
      <vt:lpstr>Schemas</vt:lpstr>
      <vt:lpstr>Vygotsky</vt:lpstr>
      <vt:lpstr>Zone of Proximal Development</vt:lpstr>
      <vt:lpstr>REFLECT</vt:lpstr>
      <vt:lpstr>Bruner </vt:lpstr>
      <vt:lpstr>Bruner’s work</vt:lpstr>
      <vt:lpstr>Modes of representation</vt:lpstr>
      <vt:lpstr>Enactive mode</vt:lpstr>
      <vt:lpstr>Iconic mode</vt:lpstr>
      <vt:lpstr>Symbolic mode</vt:lpstr>
      <vt:lpstr>Influence of Bruner on current practice</vt:lpstr>
      <vt:lpstr>Images of scaffolding ?</vt:lpstr>
      <vt:lpstr>Plenary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Development</dc:title>
  <dc:creator>Alison Murphy</dc:creator>
  <cp:lastModifiedBy>Alison Murphy</cp:lastModifiedBy>
  <cp:revision>1</cp:revision>
  <dcterms:created xsi:type="dcterms:W3CDTF">2021-03-03T12:26:11Z</dcterms:created>
  <dcterms:modified xsi:type="dcterms:W3CDTF">2021-03-03T12:55:25Z</dcterms:modified>
</cp:coreProperties>
</file>