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 /><Relationship Id="rId2" Type="http://schemas.openxmlformats.org/package/2006/relationships/metadata/thumbnail" Target="docProps/thumbnail.jpeg" /><Relationship Id="rId1" Type="http://schemas.openxmlformats.org/officeDocument/2006/relationships/officeDocument" Target="ppt/presentation.xml" /><Relationship Id="rId4" Type="http://schemas.openxmlformats.org/officeDocument/2006/relationships/extended-properties" Target="docProps/app.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7" r:id="rId2"/>
    <p:sldId id="256" r:id="rId3"/>
    <p:sldId id="257" r:id="rId4"/>
    <p:sldId id="258" r:id="rId5"/>
    <p:sldId id="259" r:id="rId6"/>
    <p:sldId id="260" r:id="rId7"/>
    <p:sldId id="261" r:id="rId8"/>
    <p:sldId id="262" r:id="rId9"/>
    <p:sldId id="263" r:id="rId10"/>
    <p:sldId id="264" r:id="rId11"/>
    <p:sldId id="265" r:id="rId12"/>
    <p:sldId id="266"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A11D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4660"/>
  </p:normalViewPr>
  <p:slideViewPr>
    <p:cSldViewPr snapToGrid="0">
      <p:cViewPr varScale="1">
        <p:scale>
          <a:sx n="92" d="100"/>
          <a:sy n="92" d="100"/>
        </p:scale>
        <p:origin x="45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tableStyles" Target="tableStyles.xml" /><Relationship Id="rId2" Type="http://schemas.openxmlformats.org/officeDocument/2006/relationships/slide" Target="slides/slide1.xml" /><Relationship Id="rId16" Type="http://schemas.openxmlformats.org/officeDocument/2006/relationships/theme" Target="theme/theme1.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viewProps" Target="viewProps.xml" /><Relationship Id="rId10" Type="http://schemas.openxmlformats.org/officeDocument/2006/relationships/slide" Target="slides/slide9.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presProps" Target="presProps.xml" /></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5ED60F-E6C5-4251-960B-738DE2F5A59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2C483B4-9521-4C32-AAB1-C57A398DEADF}"/>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789816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135431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sp>
        <p:nvSpPr>
          <p:cNvPr id="7" name="Title 1">
            <a:extLst>
              <a:ext uri="{FF2B5EF4-FFF2-40B4-BE49-F238E27FC236}">
                <a16:creationId xmlns:a16="http://schemas.microsoft.com/office/drawing/2014/main" id="{955ED60F-E6C5-4251-960B-738DE2F5A590}"/>
              </a:ext>
            </a:extLst>
          </p:cNvPr>
          <p:cNvSpPr>
            <a:spLocks noGrp="1"/>
          </p:cNvSpPr>
          <p:nvPr>
            <p:ph type="title"/>
          </p:nvPr>
        </p:nvSpPr>
        <p:spPr>
          <a:xfrm>
            <a:off x="838200" y="365125"/>
            <a:ext cx="10515600" cy="1325563"/>
          </a:xfrm>
        </p:spPr>
        <p:txBody>
          <a:bodyPr/>
          <a:lstStyle/>
          <a:p>
            <a:r>
              <a:rPr lang="en-US"/>
              <a:t>Click to edit Master title style</a:t>
            </a:r>
            <a:endParaRPr lang="en-GB"/>
          </a:p>
        </p:txBody>
      </p:sp>
      <p:sp>
        <p:nvSpPr>
          <p:cNvPr id="8" name="Content Placeholder 2">
            <a:extLst>
              <a:ext uri="{FF2B5EF4-FFF2-40B4-BE49-F238E27FC236}">
                <a16:creationId xmlns:a16="http://schemas.microsoft.com/office/drawing/2014/main" id="{788E820E-3673-402C-A050-3B562F9E9E8B}"/>
              </a:ext>
            </a:extLst>
          </p:cNvPr>
          <p:cNvSpPr>
            <a:spLocks noGrp="1"/>
          </p:cNvSpPr>
          <p:nvPr>
            <p:ph sz="half" idx="1"/>
          </p:nvPr>
        </p:nvSpPr>
        <p:spPr>
          <a:xfrm>
            <a:off x="838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9" name="Content Placeholder 3">
            <a:extLst>
              <a:ext uri="{FF2B5EF4-FFF2-40B4-BE49-F238E27FC236}">
                <a16:creationId xmlns:a16="http://schemas.microsoft.com/office/drawing/2014/main" id="{07E0C870-EC5A-41B6-A197-5B2C419F5A2B}"/>
              </a:ext>
            </a:extLst>
          </p:cNvPr>
          <p:cNvSpPr>
            <a:spLocks noGrp="1"/>
          </p:cNvSpPr>
          <p:nvPr>
            <p:ph sz="half" idx="2"/>
          </p:nvPr>
        </p:nvSpPr>
        <p:spPr>
          <a:xfrm>
            <a:off x="6172200" y="1825625"/>
            <a:ext cx="51816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10" name="Date Placeholder 4">
            <a:extLst>
              <a:ext uri="{FF2B5EF4-FFF2-40B4-BE49-F238E27FC236}">
                <a16:creationId xmlns:a16="http://schemas.microsoft.com/office/drawing/2014/main" id="{02C483B4-9521-4C32-AAB1-C57A398DEADF}"/>
              </a:ext>
            </a:extLst>
          </p:cNvPr>
          <p:cNvSpPr>
            <a:spLocks noGrp="1"/>
          </p:cNvSpPr>
          <p:nvPr>
            <p:ph type="dt" sz="half" idx="10"/>
          </p:nvPr>
        </p:nvSpPr>
        <p:spPr>
          <a:xfrm>
            <a:off x="838200" y="6356350"/>
            <a:ext cx="2743200" cy="365125"/>
          </a:xfrm>
        </p:spPr>
        <p:txBody>
          <a:bodyPr/>
          <a:lstStyle/>
          <a:p>
            <a:fld id="{D2CAD516-D067-44ED-B9D5-1FCEC54F7A1F}" type="datetimeFigureOut">
              <a:rPr lang="en-GB" smtClean="0"/>
              <a:t>13/03/2020</a:t>
            </a:fld>
            <a:endParaRPr lang="en-GB"/>
          </a:p>
        </p:txBody>
      </p:sp>
      <p:sp>
        <p:nvSpPr>
          <p:cNvPr id="11" name="Footer Placeholder 5">
            <a:extLst>
              <a:ext uri="{FF2B5EF4-FFF2-40B4-BE49-F238E27FC236}">
                <a16:creationId xmlns:a16="http://schemas.microsoft.com/office/drawing/2014/main" id="{F22C3A36-90BC-4E81-B73B-C3D64052A3E8}"/>
              </a:ext>
            </a:extLst>
          </p:cNvPr>
          <p:cNvSpPr>
            <a:spLocks noGrp="1"/>
          </p:cNvSpPr>
          <p:nvPr>
            <p:ph type="ftr" sz="quarter" idx="11"/>
          </p:nvPr>
        </p:nvSpPr>
        <p:spPr>
          <a:xfrm>
            <a:off x="4038600" y="6356350"/>
            <a:ext cx="4114800" cy="365125"/>
          </a:xfrm>
        </p:spPr>
        <p:txBody>
          <a:bodyPr/>
          <a:lstStyle/>
          <a:p>
            <a:endParaRPr lang="en-GB"/>
          </a:p>
        </p:txBody>
      </p:sp>
      <p:sp>
        <p:nvSpPr>
          <p:cNvPr id="12" name="Slide Number Placeholder 6">
            <a:extLst>
              <a:ext uri="{FF2B5EF4-FFF2-40B4-BE49-F238E27FC236}">
                <a16:creationId xmlns:a16="http://schemas.microsoft.com/office/drawing/2014/main" id="{A32F8A54-0D75-4015-994E-60FFE9E904F1}"/>
              </a:ext>
            </a:extLst>
          </p:cNvPr>
          <p:cNvSpPr>
            <a:spLocks noGrp="1"/>
          </p:cNvSpPr>
          <p:nvPr>
            <p:ph type="sldNum" sz="quarter" idx="12"/>
          </p:nvPr>
        </p:nvSpPr>
        <p:spPr>
          <a:xfrm>
            <a:off x="8610600" y="6356350"/>
            <a:ext cx="2743200" cy="365125"/>
          </a:xfrm>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57614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94F23-9230-4015-9C5A-DD8CCE3B743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73BC2FA-5E19-4966-A174-B8FD5F2B1E8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F265BD8-19CD-431F-BA58-8525F3323B8F}"/>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81C95B35-BAC0-4AE3-9140-95BA644AC67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3E9FB8-7194-4981-AD47-8C6161DB94C7}"/>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495897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4AECC7-61BA-4D1A-9ACA-FF148A0F2921}"/>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CEEDEC5-483C-46DD-B01E-508E601CDFE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a:extLst>
              <a:ext uri="{FF2B5EF4-FFF2-40B4-BE49-F238E27FC236}">
                <a16:creationId xmlns:a16="http://schemas.microsoft.com/office/drawing/2014/main" id="{14EDF013-DB65-4612-AED7-113A5ACD19F3}"/>
              </a:ext>
            </a:extLst>
          </p:cNvPr>
          <p:cNvSpPr>
            <a:spLocks noGrp="1"/>
          </p:cNvSpPr>
          <p:nvPr>
            <p:ph sz="half" idx="2"/>
          </p:nvPr>
        </p:nvSpPr>
        <p:spPr>
          <a:xfrm>
            <a:off x="839788" y="2505075"/>
            <a:ext cx="515778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D984E23-1A02-4087-A075-D0C1B4AEE16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a:extLst>
              <a:ext uri="{FF2B5EF4-FFF2-40B4-BE49-F238E27FC236}">
                <a16:creationId xmlns:a16="http://schemas.microsoft.com/office/drawing/2014/main" id="{B941A06B-670A-4550-84C6-7AEA995CD1DF}"/>
              </a:ext>
            </a:extLst>
          </p:cNvPr>
          <p:cNvSpPr>
            <a:spLocks noGrp="1"/>
          </p:cNvSpPr>
          <p:nvPr>
            <p:ph sz="quarter" idx="4"/>
          </p:nvPr>
        </p:nvSpPr>
        <p:spPr>
          <a:xfrm>
            <a:off x="6172200" y="2505075"/>
            <a:ext cx="5183188"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BB29E84-6C2C-4FC2-BC7A-F06A16AC9166}"/>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8" name="Footer Placeholder 7">
            <a:extLst>
              <a:ext uri="{FF2B5EF4-FFF2-40B4-BE49-F238E27FC236}">
                <a16:creationId xmlns:a16="http://schemas.microsoft.com/office/drawing/2014/main" id="{655EE194-6242-4EC8-A134-A0CD2CDDA56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02FD2FD-FBDA-435F-9997-BDC4AB65CCE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30285932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D70D9-BB42-4808-B29E-93455193607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D2C11D77-7B6A-4871-9489-285239EC01F2}"/>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a:extLst>
              <a:ext uri="{FF2B5EF4-FFF2-40B4-BE49-F238E27FC236}">
                <a16:creationId xmlns:a16="http://schemas.microsoft.com/office/drawing/2014/main" id="{B3A291E4-60C8-49D1-9196-1A2F7E17696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CB7639-7FAC-4822-8A9F-CF5ACF6EC708}"/>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10583870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4C26EF8-A351-4EC8-BFA8-9C3B45DAD4CC}"/>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3" name="Footer Placeholder 2">
            <a:extLst>
              <a:ext uri="{FF2B5EF4-FFF2-40B4-BE49-F238E27FC236}">
                <a16:creationId xmlns:a16="http://schemas.microsoft.com/office/drawing/2014/main" id="{F7E6ABE1-4409-4DBE-8EB3-F60FEF26C53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1C378FD-44EF-4F76-9F5A-C49E6700DC81}"/>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2284011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751F2D-F0C2-45BE-8D41-2536E027419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6A080E4-E31F-4AB5-9675-DE29DDCED6DF}"/>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8C79D1-E477-4653-BDB7-0F5E048E52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C074A613-05CA-444F-BDBD-C363DDC589E9}"/>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7361491C-5087-4C78-B647-993069DA2E7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85620A9-DA8D-4382-9CC0-DAAC7D92373D}"/>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0459584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009958-C74F-4EE1-988E-A1058A70E6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7E755D-BD94-4A9A-BE5A-E093EA6E1BA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3D8212A-33F2-4463-B5AA-215818856D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a:extLst>
              <a:ext uri="{FF2B5EF4-FFF2-40B4-BE49-F238E27FC236}">
                <a16:creationId xmlns:a16="http://schemas.microsoft.com/office/drawing/2014/main" id="{89C7D65B-AD47-43F5-9280-93E93EEF414A}"/>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6" name="Footer Placeholder 5">
            <a:extLst>
              <a:ext uri="{FF2B5EF4-FFF2-40B4-BE49-F238E27FC236}">
                <a16:creationId xmlns:a16="http://schemas.microsoft.com/office/drawing/2014/main" id="{06F8C0A0-3932-4D01-9646-ED582533065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985292F-84C9-475C-9760-83DD63995A8B}"/>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5834686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5BA39B-4F3F-4324-9DB5-A15D61663BC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878AFAE-38F5-4989-84C4-465C3C3B8C52}"/>
              </a:ext>
            </a:extLst>
          </p:cNvPr>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0D2DDA0-8C85-44CD-9F8A-8D874AA2B895}"/>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B07C7DA1-915D-46B3-AF2C-BF0925A388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4AECA1-85A4-4E45-A5FD-8B15265F21B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763952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9087CF6-AE88-4BEE-86CB-A83DE7C465C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F0315E5-5461-4A91-AF4B-D5B3AE1C428A}"/>
              </a:ext>
            </a:extLst>
          </p:cNvPr>
          <p:cNvSpPr>
            <a:spLocks noGrp="1"/>
          </p:cNvSpPr>
          <p:nvPr>
            <p:ph type="body" orient="vert" idx="1"/>
          </p:nvPr>
        </p:nvSpPr>
        <p:spPr>
          <a:xfrm>
            <a:off x="838200" y="365125"/>
            <a:ext cx="7734300"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1B52120-97F9-4A0A-89D6-2DE0B10A6329}"/>
              </a:ext>
            </a:extLst>
          </p:cNvPr>
          <p:cNvSpPr>
            <a:spLocks noGrp="1"/>
          </p:cNvSpPr>
          <p:nvPr>
            <p:ph type="dt" sz="half" idx="10"/>
          </p:nvPr>
        </p:nvSpPr>
        <p:spPr/>
        <p:txBody>
          <a:body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C9ACEA78-04D6-429A-857D-D667FA0DBF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7A6FA1-F230-4867-878C-AD023D403662}"/>
              </a:ext>
            </a:extLst>
          </p:cNvPr>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221235293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D2CAD516-D067-44ED-B9D5-1FCEC54F7A1F}" type="datetimeFigureOut">
              <a:rPr lang="en-GB" smtClean="0"/>
              <a:t>13/03/2020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54BF602-0057-46EB-B97F-B0EAD5B6264E}" type="slidenum">
              <a:rPr lang="en-GB" smtClean="0"/>
              <a:t>‹#›</a:t>
            </a:fld>
            <a:endParaRPr lang="en-GB"/>
          </a:p>
        </p:txBody>
      </p:sp>
    </p:spTree>
    <p:extLst>
      <p:ext uri="{BB962C8B-B14F-4D97-AF65-F5344CB8AC3E}">
        <p14:creationId xmlns:p14="http://schemas.microsoft.com/office/powerpoint/2010/main" val="4921252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13" Type="http://schemas.openxmlformats.org/officeDocument/2006/relationships/theme" Target="../theme/theme1.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slideLayout" Target="../slideLayouts/slideLayout12.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A3114C-9E15-4077-ACB5-1EBE8D0845F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92E04A8-9C14-46FC-9307-198E91C3E92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4337-6CC5-48D1-B4C5-394D728A021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2CAD516-D067-44ED-B9D5-1FCEC54F7A1F}" type="datetimeFigureOut">
              <a:rPr lang="en-GB" smtClean="0"/>
              <a:t>13/03/2020</a:t>
            </a:fld>
            <a:endParaRPr lang="en-GB"/>
          </a:p>
        </p:txBody>
      </p:sp>
      <p:sp>
        <p:nvSpPr>
          <p:cNvPr id="5" name="Footer Placeholder 4">
            <a:extLst>
              <a:ext uri="{FF2B5EF4-FFF2-40B4-BE49-F238E27FC236}">
                <a16:creationId xmlns:a16="http://schemas.microsoft.com/office/drawing/2014/main" id="{A7B64A43-06FF-46AC-A413-3498891570E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70948FD-E3D2-4533-BBE2-F5266C3BEA9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54BF602-0057-46EB-B97F-B0EAD5B6264E}" type="slidenum">
              <a:rPr lang="en-GB" smtClean="0"/>
              <a:t>‹#›</a:t>
            </a:fld>
            <a:endParaRPr lang="en-GB"/>
          </a:p>
        </p:txBody>
      </p:sp>
    </p:spTree>
    <p:extLst>
      <p:ext uri="{BB962C8B-B14F-4D97-AF65-F5344CB8AC3E}">
        <p14:creationId xmlns:p14="http://schemas.microsoft.com/office/powerpoint/2010/main" val="2003026886"/>
      </p:ext>
    </p:extLst>
  </p:cSld>
  <p:clrMap bg1="lt1" tx1="dk1" bg2="lt2" tx2="dk2" accent1="accent1" accent2="accent2" accent3="accent3" accent4="accent4" accent5="accent5" accent6="accent6" hlink="hlink" folHlink="folHlink"/>
  <p:sldLayoutIdLst>
    <p:sldLayoutId id="2147483652" r:id="rId1"/>
    <p:sldLayoutId id="2147483649" r:id="rId2"/>
    <p:sldLayoutId id="2147483650" r:id="rId3"/>
    <p:sldLayoutId id="2147483651"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 /><Relationship Id="rId1" Type="http://schemas.openxmlformats.org/officeDocument/2006/relationships/slideLayout" Target="../slideLayouts/slideLayout3.xml" /></Relationships>
</file>

<file path=ppt/slides/_rels/slide2.xml.rels><?xml version="1.0" encoding="UTF-8" standalone="yes"?>
<Relationships xmlns="http://schemas.openxmlformats.org/package/2006/relationships"><Relationship Id="rId2" Type="http://schemas.openxmlformats.org/officeDocument/2006/relationships/image" Target="../media/image2.png" /><Relationship Id="rId1" Type="http://schemas.openxmlformats.org/officeDocument/2006/relationships/slideLayout" Target="../slideLayouts/slideLayout9.xml" /></Relationships>
</file>

<file path=ppt/slides/_rels/slide3.xml.rels><?xml version="1.0" encoding="UTF-8" standalone="yes"?>
<Relationships xmlns="http://schemas.openxmlformats.org/package/2006/relationships"><Relationship Id="rId2" Type="http://schemas.openxmlformats.org/officeDocument/2006/relationships/image" Target="../media/image3.png" /><Relationship Id="rId1" Type="http://schemas.openxmlformats.org/officeDocument/2006/relationships/slideLayout" Target="../slideLayouts/slideLayout9.xml" /></Relationships>
</file>

<file path=ppt/slides/_rels/slide4.xml.rels><?xml version="1.0" encoding="UTF-8" standalone="yes"?>
<Relationships xmlns="http://schemas.openxmlformats.org/package/2006/relationships"><Relationship Id="rId2" Type="http://schemas.openxmlformats.org/officeDocument/2006/relationships/image" Target="../media/image4.jpeg" /><Relationship Id="rId1" Type="http://schemas.openxmlformats.org/officeDocument/2006/relationships/slideLayout" Target="../slideLayouts/slideLayout9.xml" /></Relationships>
</file>

<file path=ppt/slides/_rels/slide5.xml.rels><?xml version="1.0" encoding="UTF-8" standalone="yes"?>
<Relationships xmlns="http://schemas.openxmlformats.org/package/2006/relationships"><Relationship Id="rId2" Type="http://schemas.openxmlformats.org/officeDocument/2006/relationships/image" Target="../media/image5.jpeg" /><Relationship Id="rId1" Type="http://schemas.openxmlformats.org/officeDocument/2006/relationships/slideLayout" Target="../slideLayouts/slideLayout9.xml" /></Relationships>
</file>

<file path=ppt/slides/_rels/slide6.xml.rels><?xml version="1.0" encoding="UTF-8" standalone="yes"?>
<Relationships xmlns="http://schemas.openxmlformats.org/package/2006/relationships"><Relationship Id="rId2" Type="http://schemas.openxmlformats.org/officeDocument/2006/relationships/image" Target="../media/image6.jpeg" /><Relationship Id="rId1" Type="http://schemas.openxmlformats.org/officeDocument/2006/relationships/slideLayout" Target="../slideLayouts/slideLayout9.xml" /></Relationships>
</file>

<file path=ppt/slides/_rels/slide7.xml.rels><?xml version="1.0" encoding="UTF-8" standalone="yes"?>
<Relationships xmlns="http://schemas.openxmlformats.org/package/2006/relationships"><Relationship Id="rId2" Type="http://schemas.openxmlformats.org/officeDocument/2006/relationships/image" Target="../media/image7.png" /><Relationship Id="rId1" Type="http://schemas.openxmlformats.org/officeDocument/2006/relationships/slideLayout" Target="../slideLayouts/slideLayout9.xml" /></Relationships>
</file>

<file path=ppt/slides/_rels/slide8.xml.rels><?xml version="1.0" encoding="UTF-8" standalone="yes"?>
<Relationships xmlns="http://schemas.openxmlformats.org/package/2006/relationships"><Relationship Id="rId2" Type="http://schemas.openxmlformats.org/officeDocument/2006/relationships/image" Target="../media/image8.png" /><Relationship Id="rId1" Type="http://schemas.openxmlformats.org/officeDocument/2006/relationships/slideLayout" Target="../slideLayouts/slideLayout9.xml" /></Relationships>
</file>

<file path=ppt/slides/_rels/slide9.xml.rels><?xml version="1.0" encoding="UTF-8" standalone="yes"?>
<Relationships xmlns="http://schemas.openxmlformats.org/package/2006/relationships"><Relationship Id="rId2" Type="http://schemas.openxmlformats.org/officeDocument/2006/relationships/image" Target="../media/image9.png" /><Relationship Id="rId1" Type="http://schemas.openxmlformats.org/officeDocument/2006/relationships/slideLayout" Target="../slideLayouts/slideLayout9.xml" /></Relationships>
</file>

<file path=ppt/slides/_rels/slide10.xml.rels><?xml version="1.0" encoding="UTF-8" standalone="yes"?>
<Relationships xmlns="http://schemas.openxmlformats.org/package/2006/relationships"><Relationship Id="rId2" Type="http://schemas.openxmlformats.org/officeDocument/2006/relationships/image" Target="../media/image10.jpeg" /><Relationship Id="rId1" Type="http://schemas.openxmlformats.org/officeDocument/2006/relationships/slideLayout" Target="../slideLayouts/slideLayout9.xml" /></Relationships>
</file>

<file path=ppt/slides/_rels/slide11.xml.rels><?xml version="1.0" encoding="UTF-8" standalone="yes"?>
<Relationships xmlns="http://schemas.openxmlformats.org/package/2006/relationships"><Relationship Id="rId2" Type="http://schemas.openxmlformats.org/officeDocument/2006/relationships/image" Target="../media/image11.png" /><Relationship Id="rId1" Type="http://schemas.openxmlformats.org/officeDocument/2006/relationships/slideLayout" Target="../slideLayouts/slideLayout9.xml" /></Relationships>
</file>

<file path=ppt/slides/_rels/slide12.xml.rels><?xml version="1.0" encoding="UTF-8" standalone="yes"?>
<Relationships xmlns="http://schemas.openxmlformats.org/package/2006/relationships"><Relationship Id="rId3" Type="http://schemas.openxmlformats.org/officeDocument/2006/relationships/hyperlink" Target="https://www.hotelmanagement.net/operate/food-beverage" TargetMode="External" /><Relationship Id="rId2" Type="http://schemas.openxmlformats.org/officeDocument/2006/relationships/hyperlink" Target="https://www.booking.com/hotel/gb/marriott-forest-of-arden-country-club.en-gb.html" TargetMode="External" /><Relationship Id="rId1" Type="http://schemas.openxmlformats.org/officeDocument/2006/relationships/slideLayout" Target="../slideLayouts/slideLayout3.xml" /></Relationships>
</file>

<file path=ppt/slides/slide1.xml><?xml version="1.0" encoding="utf-8"?>
<p:sld xmlns:a="http://schemas.openxmlformats.org/drawingml/2006/main" xmlns:r="http://schemas.openxmlformats.org/officeDocument/2006/relationships" xmlns:p="http://schemas.openxmlformats.org/presentationml/2006/main">
  <p:cSld>
    <p:bg>
      <p:bgPr>
        <a:pattFill prst="wdDnDiag">
          <a:fgClr>
            <a:schemeClr val="bg1">
              <a:lumMod val="95000"/>
            </a:schemeClr>
          </a:fgClr>
          <a:bgClr>
            <a:schemeClr val="bg1"/>
          </a:bgClr>
        </a:patt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4A6B05CF-DB2F-42D6-BC4A-486EF88DAC65}"/>
              </a:ext>
            </a:extLst>
          </p:cNvPr>
          <p:cNvPicPr>
            <a:picLocks noChangeAspect="1"/>
          </p:cNvPicPr>
          <p:nvPr/>
        </p:nvPicPr>
        <p:blipFill>
          <a:blip r:embed="rId2">
            <a:clrChange>
              <a:clrFrom>
                <a:srgbClr val="FFFFFF"/>
              </a:clrFrom>
              <a:clrTo>
                <a:srgbClr val="FFFFFF">
                  <a:alpha val="0"/>
                </a:srgbClr>
              </a:clrTo>
            </a:clrChange>
          </a:blip>
          <a:stretch>
            <a:fillRect/>
          </a:stretch>
        </p:blipFill>
        <p:spPr>
          <a:xfrm>
            <a:off x="5408101" y="839216"/>
            <a:ext cx="5473255" cy="4305052"/>
          </a:xfrm>
          <a:prstGeom prst="rect">
            <a:avLst/>
          </a:prstGeom>
        </p:spPr>
      </p:pic>
      <p:sp>
        <p:nvSpPr>
          <p:cNvPr id="2" name="Rectangle 1"/>
          <p:cNvSpPr/>
          <p:nvPr/>
        </p:nvSpPr>
        <p:spPr>
          <a:xfrm>
            <a:off x="1202812" y="2527361"/>
            <a:ext cx="3788025" cy="584775"/>
          </a:xfrm>
          <a:prstGeom prst="rect">
            <a:avLst/>
          </a:prstGeom>
        </p:spPr>
        <p:txBody>
          <a:bodyPr wrap="none">
            <a:spAutoFit/>
          </a:bodyPr>
          <a:lstStyle/>
          <a:p>
            <a:r>
              <a:rPr lang="en-US" sz="3200" b="1" dirty="0" err="1"/>
              <a:t>Radu</a:t>
            </a:r>
            <a:r>
              <a:rPr lang="en-US" sz="3200" b="1" dirty="0"/>
              <a:t> </a:t>
            </a:r>
            <a:r>
              <a:rPr lang="en-US" sz="3200" b="1" dirty="0" err="1"/>
              <a:t>Claudiu</a:t>
            </a:r>
            <a:r>
              <a:rPr lang="en-US" sz="3200" b="1" dirty="0"/>
              <a:t> </a:t>
            </a:r>
            <a:r>
              <a:rPr lang="en-US" sz="3200" b="1" dirty="0" err="1"/>
              <a:t>Giuroiu</a:t>
            </a:r>
            <a:endParaRPr lang="en-US" sz="3200" b="1" dirty="0"/>
          </a:p>
        </p:txBody>
      </p:sp>
    </p:spTree>
    <p:extLst>
      <p:ext uri="{BB962C8B-B14F-4D97-AF65-F5344CB8AC3E}">
        <p14:creationId xmlns:p14="http://schemas.microsoft.com/office/powerpoint/2010/main" val="11987042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8C37D6-6F49-4397-B2C6-DF169DF38746}"/>
              </a:ext>
            </a:extLst>
          </p:cNvPr>
          <p:cNvSpPr>
            <a:spLocks noGrp="1"/>
          </p:cNvSpPr>
          <p:nvPr>
            <p:ph type="title"/>
          </p:nvPr>
        </p:nvSpPr>
        <p:spPr/>
        <p:txBody>
          <a:bodyPr anchor="ctr">
            <a:normAutofit/>
          </a:bodyPr>
          <a:lstStyle/>
          <a:p>
            <a:pPr algn="l"/>
            <a:r>
              <a:rPr lang="en-GB" sz="3200" b="1" dirty="0"/>
              <a:t>Introduction</a:t>
            </a:r>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t="6543" b="6543"/>
          <a:stretch>
            <a:fillRect/>
          </a:stretch>
        </p:blipFill>
        <p:spPr/>
      </p:pic>
      <p:sp>
        <p:nvSpPr>
          <p:cNvPr id="3" name="Subtitle 2">
            <a:extLst>
              <a:ext uri="{FF2B5EF4-FFF2-40B4-BE49-F238E27FC236}">
                <a16:creationId xmlns:a16="http://schemas.microsoft.com/office/drawing/2014/main" id="{16B3B85E-CC8B-4CA2-87C1-4C88ACF3BF93}"/>
              </a:ext>
            </a:extLst>
          </p:cNvPr>
          <p:cNvSpPr>
            <a:spLocks noGrp="1"/>
          </p:cNvSpPr>
          <p:nvPr>
            <p:ph type="body" sz="half" idx="2"/>
          </p:nvPr>
        </p:nvSpPr>
        <p:spPr>
          <a:xfrm>
            <a:off x="839788" y="2049462"/>
            <a:ext cx="3932237" cy="3811588"/>
          </a:xfrm>
        </p:spPr>
        <p:txBody>
          <a:bodyPr>
            <a:noAutofit/>
          </a:bodyPr>
          <a:lstStyle/>
          <a:p>
            <a:pPr algn="l">
              <a:lnSpc>
                <a:spcPct val="100000"/>
              </a:lnSpc>
            </a:pPr>
            <a:r>
              <a:rPr lang="en-GB" sz="1800" dirty="0">
                <a:latin typeface="Arial" panose="020B0604020202020204" pitchFamily="34" charset="0"/>
                <a:cs typeface="Arial" panose="020B0604020202020204" pitchFamily="34" charset="0"/>
              </a:rPr>
              <a:t>Marriott Forest Arden, UK has been selected for this presentation. This presentation will look in different operational areas of Marriott hotel but particularly Food and Beverage operations. This presentation will look different Food and Beverage OPERATIONAL AREA such as types of Restaurants, Bars, Coffee shops, kitchen and few F&amp;B marketing and health and safety strategies and procedures</a:t>
            </a:r>
            <a:r>
              <a:rPr lang="en-GB" sz="1800" dirty="0"/>
              <a:t>.</a:t>
            </a:r>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543107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2566D9-A966-481B-87E2-0799D25E09D4}"/>
              </a:ext>
            </a:extLst>
          </p:cNvPr>
          <p:cNvSpPr>
            <a:spLocks noGrp="1"/>
          </p:cNvSpPr>
          <p:nvPr>
            <p:ph type="title"/>
          </p:nvPr>
        </p:nvSpPr>
        <p:spPr/>
        <p:txBody>
          <a:bodyPr anchor="ctr">
            <a:normAutofit/>
          </a:bodyPr>
          <a:lstStyle/>
          <a:p>
            <a:r>
              <a:rPr lang="en-GB" sz="3200" b="1" dirty="0"/>
              <a:t>Marriot History</a:t>
            </a:r>
          </a:p>
        </p:txBody>
      </p:sp>
      <p:sp>
        <p:nvSpPr>
          <p:cNvPr id="6" name="Text Placeholder 5"/>
          <p:cNvSpPr>
            <a:spLocks noGrp="1"/>
          </p:cNvSpPr>
          <p:nvPr>
            <p:ph type="body" sz="half" idx="2"/>
          </p:nvPr>
        </p:nvSpPr>
        <p:spPr/>
        <p:txBody>
          <a:bodyPr>
            <a:normAutofit/>
          </a:bodyPr>
          <a:lstStyle/>
          <a:p>
            <a:pPr algn="just"/>
            <a:r>
              <a:rPr lang="en-US" sz="1800" dirty="0"/>
              <a:t>Marriott is an international mega business in the hospitality industry with branches in many part of the world. The first of its kind was established in 1927 in Washington DC. The business manages large portfolio of hotels and accommodation. </a:t>
            </a:r>
          </a:p>
          <a:p>
            <a:pPr algn="just"/>
            <a:r>
              <a:rPr lang="en-US" sz="1800" dirty="0"/>
              <a:t>Bill Marriott is the current head of Marriott Inc.  </a:t>
            </a:r>
          </a:p>
          <a:p>
            <a:pPr algn="just"/>
            <a:endParaRPr lang="en-US" sz="1800" dirty="0"/>
          </a:p>
        </p:txBody>
      </p:sp>
      <p:sp>
        <p:nvSpPr>
          <p:cNvPr id="5" name="Rectangle 4"/>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Placeholder 3"/>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a:xfrm>
            <a:off x="5276707" y="977034"/>
            <a:ext cx="6172200" cy="4873625"/>
          </a:xfrm>
        </p:spPr>
      </p:pic>
    </p:spTree>
    <p:extLst>
      <p:ext uri="{BB962C8B-B14F-4D97-AF65-F5344CB8AC3E}">
        <p14:creationId xmlns:p14="http://schemas.microsoft.com/office/powerpoint/2010/main" val="7101891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14121A-091B-4805-B096-425EE6E5BF43}"/>
              </a:ext>
            </a:extLst>
          </p:cNvPr>
          <p:cNvSpPr>
            <a:spLocks noGrp="1"/>
          </p:cNvSpPr>
          <p:nvPr>
            <p:ph type="title"/>
          </p:nvPr>
        </p:nvSpPr>
        <p:spPr/>
        <p:txBody>
          <a:bodyPr>
            <a:normAutofit/>
          </a:bodyPr>
          <a:lstStyle/>
          <a:p>
            <a:r>
              <a:rPr lang="en-GB" sz="3200" b="1" dirty="0"/>
              <a:t>Forest Arden Marriot History</a:t>
            </a:r>
          </a:p>
        </p:txBody>
      </p:sp>
      <p:sp>
        <p:nvSpPr>
          <p:cNvPr id="6" name="Text Placeholder 5"/>
          <p:cNvSpPr>
            <a:spLocks noGrp="1"/>
          </p:cNvSpPr>
          <p:nvPr>
            <p:ph type="body" sz="half" idx="2"/>
          </p:nvPr>
        </p:nvSpPr>
        <p:spPr/>
        <p:txBody>
          <a:bodyPr/>
          <a:lstStyle/>
          <a:p>
            <a:pPr algn="just"/>
            <a:r>
              <a:rPr lang="en-US" dirty="0"/>
              <a:t>The hotel is a short drive from the Bullring, and Touchwood in </a:t>
            </a:r>
            <a:r>
              <a:rPr lang="en-US" dirty="0" err="1"/>
              <a:t>Solihull</a:t>
            </a:r>
            <a:r>
              <a:rPr lang="en-US" dirty="0"/>
              <a:t>. The bedrooms benefit from luxury bedding, high-speed internet and 24-hour room service.</a:t>
            </a:r>
          </a:p>
        </p:txBody>
      </p:sp>
      <p:sp>
        <p:nvSpPr>
          <p:cNvPr id="4" name="Rectangle 3"/>
          <p:cNvSpPr/>
          <p:nvPr/>
        </p:nvSpPr>
        <p:spPr>
          <a:xfrm>
            <a:off x="-14186" y="987425"/>
            <a:ext cx="432262" cy="93397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7"/>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4199576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7D2DEA-59F2-4D2E-9894-A9DBBBF8F5D9}"/>
              </a:ext>
            </a:extLst>
          </p:cNvPr>
          <p:cNvSpPr>
            <a:spLocks noGrp="1"/>
          </p:cNvSpPr>
          <p:nvPr>
            <p:ph type="title"/>
          </p:nvPr>
        </p:nvSpPr>
        <p:spPr/>
        <p:txBody>
          <a:bodyPr anchor="ctr">
            <a:normAutofit/>
          </a:bodyPr>
          <a:lstStyle/>
          <a:p>
            <a:r>
              <a:rPr lang="en-GB" sz="3200" b="1" dirty="0"/>
              <a:t>Operation of Marriott</a:t>
            </a:r>
          </a:p>
        </p:txBody>
      </p:sp>
      <p:pic>
        <p:nvPicPr>
          <p:cNvPr id="5" name="Content Placeholder 4"/>
          <p:cNvPicPr>
            <a:picLocks noGrp="1" noChangeAspect="1"/>
          </p:cNvPicPr>
          <p:nvPr>
            <p:ph type="pic" idx="1"/>
          </p:nvPr>
        </p:nvPicPr>
        <p:blipFill>
          <a:blip r:embed="rId2" cstate="email">
            <a:extLst>
              <a:ext uri="{28A0092B-C50C-407E-A947-70E740481C1C}">
                <a14:useLocalDpi xmlns:a14="http://schemas.microsoft.com/office/drawing/2010/main"/>
              </a:ext>
            </a:extLst>
          </a:blip>
          <a:stretch>
            <a:fillRect/>
          </a:stretch>
        </p:blipFill>
        <p:spPr>
          <a:xfrm>
            <a:off x="6441679" y="987425"/>
            <a:ext cx="3655218" cy="4873625"/>
          </a:xfrm>
        </p:spPr>
      </p:pic>
      <p:sp>
        <p:nvSpPr>
          <p:cNvPr id="7" name="Text Placeholder 6"/>
          <p:cNvSpPr>
            <a:spLocks noGrp="1"/>
          </p:cNvSpPr>
          <p:nvPr>
            <p:ph type="body" sz="half" idx="2"/>
          </p:nvPr>
        </p:nvSpPr>
        <p:spPr>
          <a:xfrm>
            <a:off x="839788" y="1735279"/>
            <a:ext cx="3932237" cy="3811588"/>
          </a:xfrm>
        </p:spPr>
        <p:txBody>
          <a:bodyPr/>
          <a:lstStyle/>
          <a:p>
            <a:pPr algn="just"/>
            <a:r>
              <a:rPr lang="en-US" dirty="0"/>
              <a:t>As part of a family of associates, operation in the Marriott Arden Hotel are, Maintenance, Housekeeping, Kitchen staff, accounting, marketing and sales, gym and fitness, Golf course. The Operation manager and the front office ensure that </a:t>
            </a:r>
          </a:p>
          <a:p>
            <a:pPr algn="just"/>
            <a:endParaRPr lang="en-US" dirty="0"/>
          </a:p>
        </p:txBody>
      </p:sp>
      <p:sp>
        <p:nvSpPr>
          <p:cNvPr id="4" name="Rectangle 3"/>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331545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EB07D5-CFC3-45DB-824E-31CD1D7BB7D0}"/>
              </a:ext>
            </a:extLst>
          </p:cNvPr>
          <p:cNvSpPr>
            <a:spLocks noGrp="1"/>
          </p:cNvSpPr>
          <p:nvPr>
            <p:ph type="title"/>
          </p:nvPr>
        </p:nvSpPr>
        <p:spPr/>
        <p:txBody>
          <a:bodyPr anchor="ctr"/>
          <a:lstStyle/>
          <a:p>
            <a:r>
              <a:rPr lang="en-GB" b="1" dirty="0"/>
              <a:t>Food &amp; Beverage Detail</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lstStyle/>
          <a:p>
            <a:r>
              <a:rPr lang="en-US" dirty="0"/>
              <a:t>This department  engaged in preparing meals, snacks and beverages, to customer order, for immediate consumption on and off the premises. </a:t>
            </a:r>
          </a:p>
          <a:p>
            <a:r>
              <a:rPr lang="en-US" dirty="0"/>
              <a:t>The </a:t>
            </a:r>
            <a:r>
              <a:rPr lang="en-US" dirty="0">
                <a:solidFill>
                  <a:srgbClr val="383838"/>
                </a:solidFill>
                <a:latin typeface="Segoe UI" panose="020B0502040204020203" pitchFamily="34" charset="0"/>
                <a:ea typeface="Times New Roman" panose="02020603050405020304" pitchFamily="18" charset="0"/>
              </a:rPr>
              <a:t> </a:t>
            </a:r>
            <a:r>
              <a:rPr lang="en-US" dirty="0">
                <a:latin typeface="Segoe UI" panose="020B0502040204020203" pitchFamily="34" charset="0"/>
                <a:ea typeface="Times New Roman" panose="02020603050405020304" pitchFamily="18" charset="0"/>
              </a:rPr>
              <a:t>Cast Iron Bar &amp; Grill and the Zest Restaurant are the main department here.</a:t>
            </a:r>
            <a:endParaRPr lang="en-US" sz="2000" dirty="0">
              <a:latin typeface="Times New Roman" panose="02020603050405020304" pitchFamily="18" charset="0"/>
              <a:ea typeface="Times New Roman" panose="02020603050405020304" pitchFamily="18" charset="0"/>
            </a:endParaRPr>
          </a:p>
          <a:p>
            <a:endParaRPr lang="en-US"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74395664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BD6716-FE98-45E7-86B5-ED4028B14F9F}"/>
              </a:ext>
            </a:extLst>
          </p:cNvPr>
          <p:cNvSpPr>
            <a:spLocks noGrp="1"/>
          </p:cNvSpPr>
          <p:nvPr>
            <p:ph type="title"/>
          </p:nvPr>
        </p:nvSpPr>
        <p:spPr/>
        <p:txBody>
          <a:bodyPr anchor="ctr"/>
          <a:lstStyle/>
          <a:p>
            <a:r>
              <a:rPr lang="en-GB" b="1" dirty="0"/>
              <a:t>Restaurants of </a:t>
            </a:r>
            <a:r>
              <a:rPr lang="en-GB" b="1" dirty="0" err="1"/>
              <a:t>Marriots</a:t>
            </a:r>
            <a:endParaRPr lang="en-GB" b="1" dirty="0"/>
          </a:p>
        </p:txBody>
      </p:sp>
      <p:sp>
        <p:nvSpPr>
          <p:cNvPr id="5" name="Text Placeholder 4"/>
          <p:cNvSpPr>
            <a:spLocks noGrp="1"/>
          </p:cNvSpPr>
          <p:nvPr>
            <p:ph type="body" sz="half" idx="2"/>
          </p:nvPr>
        </p:nvSpPr>
        <p:spPr/>
        <p:txBody>
          <a:bodyPr>
            <a:normAutofit/>
          </a:bodyPr>
          <a:lstStyle/>
          <a:p>
            <a:pPr algn="just"/>
            <a:r>
              <a:rPr lang="en-US" sz="1800" dirty="0"/>
              <a:t>The Zest restaurants offer a tasty selection of food and drink in a Cast Iron Bar &amp; Grill, with lots of fresh seasonal ingredients, traditional </a:t>
            </a:r>
            <a:r>
              <a:rPr lang="en-US" sz="1800" dirty="0" err="1"/>
              <a:t>flavour</a:t>
            </a:r>
            <a:r>
              <a:rPr lang="en-US" sz="1800" dirty="0"/>
              <a:t> combinations and </a:t>
            </a:r>
            <a:r>
              <a:rPr lang="en-US" sz="1800" dirty="0" err="1"/>
              <a:t>time-honoured</a:t>
            </a:r>
            <a:r>
              <a:rPr lang="en-US" sz="1800" dirty="0"/>
              <a:t> cooking methods</a:t>
            </a:r>
          </a:p>
        </p:txBody>
      </p:sp>
      <p:sp>
        <p:nvSpPr>
          <p:cNvPr id="6" name="Rectangle 5"/>
          <p:cNvSpPr/>
          <p:nvPr/>
        </p:nvSpPr>
        <p:spPr>
          <a:xfrm>
            <a:off x="0" y="648393"/>
            <a:ext cx="432262" cy="940959"/>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 name="Picture Placeholder 3"/>
          <p:cNvPicPr>
            <a:picLocks noChangeAspect="1"/>
          </p:cNvPicPr>
          <p:nvPr/>
        </p:nvPicPr>
        <p:blipFill>
          <a:blip r:embed="rId2" cstate="email">
            <a:extLst>
              <a:ext uri="{28A0092B-C50C-407E-A947-70E740481C1C}">
                <a14:useLocalDpi xmlns:a14="http://schemas.microsoft.com/office/drawing/2010/main"/>
              </a:ext>
            </a:extLst>
          </a:blip>
          <a:srcRect t="6497" b="6497"/>
          <a:stretch>
            <a:fillRect/>
          </a:stretch>
        </p:blipFill>
        <p:spPr>
          <a:xfrm>
            <a:off x="5349444" y="904297"/>
            <a:ext cx="6172200" cy="4873625"/>
          </a:xfrm>
          <a:prstGeom prst="rect">
            <a:avLst/>
          </a:prstGeom>
        </p:spPr>
      </p:pic>
    </p:spTree>
    <p:extLst>
      <p:ext uri="{BB962C8B-B14F-4D97-AF65-F5344CB8AC3E}">
        <p14:creationId xmlns:p14="http://schemas.microsoft.com/office/powerpoint/2010/main" val="848641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3FC584-1B1F-45B3-801F-7E109D566DCF}"/>
              </a:ext>
            </a:extLst>
          </p:cNvPr>
          <p:cNvSpPr>
            <a:spLocks noGrp="1"/>
          </p:cNvSpPr>
          <p:nvPr>
            <p:ph type="title"/>
          </p:nvPr>
        </p:nvSpPr>
        <p:spPr/>
        <p:txBody>
          <a:bodyPr anchor="ctr"/>
          <a:lstStyle/>
          <a:p>
            <a:r>
              <a:rPr lang="en-GB" b="1" dirty="0"/>
              <a:t>BARS of Marriott</a:t>
            </a:r>
          </a:p>
        </p:txBody>
      </p:sp>
      <p:pic>
        <p:nvPicPr>
          <p:cNvPr id="6" name="Picture Placeholder 5"/>
          <p:cNvPicPr>
            <a:picLocks noGrp="1" noChangeAspect="1"/>
          </p:cNvPicPr>
          <p:nvPr>
            <p:ph type="pic" idx="1"/>
          </p:nvPr>
        </p:nvPicPr>
        <p:blipFill>
          <a:blip r:embed="rId2" cstate="email">
            <a:extLst>
              <a:ext uri="{28A0092B-C50C-407E-A947-70E740481C1C}">
                <a14:useLocalDpi xmlns:a14="http://schemas.microsoft.com/office/drawing/2010/main"/>
              </a:ext>
            </a:extLst>
          </a:blip>
          <a:srcRect t="7071" b="7071"/>
          <a:stretch>
            <a:fillRect/>
          </a:stretch>
        </p:blipFill>
        <p:spPr/>
      </p:pic>
      <p:sp>
        <p:nvSpPr>
          <p:cNvPr id="5" name="Text Placeholder 4"/>
          <p:cNvSpPr>
            <a:spLocks noGrp="1"/>
          </p:cNvSpPr>
          <p:nvPr>
            <p:ph type="body" sz="half" idx="2"/>
          </p:nvPr>
        </p:nvSpPr>
        <p:spPr/>
        <p:txBody>
          <a:bodyPr/>
          <a:lstStyle/>
          <a:p>
            <a:r>
              <a:rPr lang="en-US" dirty="0"/>
              <a:t>The Cast Iron Bar &amp; Grill contains both alcoholic and non alcoholic drink. </a:t>
            </a:r>
          </a:p>
          <a:p>
            <a:r>
              <a:rPr lang="en-US" dirty="0"/>
              <a:t>There is a good selection of well liquors and top-shelf liquors, as well as liqueurs and mixers for cocktails.</a:t>
            </a:r>
          </a:p>
          <a:p>
            <a:endParaRPr lang="en-US" dirty="0"/>
          </a:p>
          <a:p>
            <a:endParaRPr lang="en-US" dirty="0"/>
          </a:p>
        </p:txBody>
      </p:sp>
      <p:sp>
        <p:nvSpPr>
          <p:cNvPr id="7" name="Rectangle 6"/>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7166183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A322B9-DA35-455C-BBCD-0CE110C6B971}"/>
              </a:ext>
            </a:extLst>
          </p:cNvPr>
          <p:cNvSpPr>
            <a:spLocks noGrp="1"/>
          </p:cNvSpPr>
          <p:nvPr>
            <p:ph type="title"/>
          </p:nvPr>
        </p:nvSpPr>
        <p:spPr/>
        <p:txBody>
          <a:bodyPr anchor="ctr"/>
          <a:lstStyle/>
          <a:p>
            <a:r>
              <a:rPr lang="en-GB" b="1" dirty="0"/>
              <a:t>Marketing of F&amp;B operations/products</a:t>
            </a:r>
          </a:p>
        </p:txBody>
      </p:sp>
      <p:sp>
        <p:nvSpPr>
          <p:cNvPr id="5" name="Text Placeholder 4"/>
          <p:cNvSpPr>
            <a:spLocks noGrp="1"/>
          </p:cNvSpPr>
          <p:nvPr>
            <p:ph type="body" sz="half" idx="2"/>
          </p:nvPr>
        </p:nvSpPr>
        <p:spPr/>
        <p:txBody>
          <a:bodyPr>
            <a:normAutofit/>
          </a:bodyPr>
          <a:lstStyle/>
          <a:p>
            <a:pPr algn="just"/>
            <a:r>
              <a:rPr lang="en-US" sz="1800" dirty="0"/>
              <a:t>The Forest of Arden Hotel marketing strategies involves making positive impression on customers. Making the business and it’s environ as appealing as possible in order to attract large number of guest. To achieve this goals, the Forest of Arden Hotel make use of digital marketing, good customer relationship, keeping up-to promise and a reward for their customers; the Marriott </a:t>
            </a:r>
            <a:r>
              <a:rPr lang="en-US" sz="1800" dirty="0" err="1"/>
              <a:t>Bonvoy</a:t>
            </a:r>
            <a:r>
              <a:rPr lang="en-US" sz="1800" dirty="0"/>
              <a:t>.</a:t>
            </a:r>
          </a:p>
          <a:p>
            <a:pPr algn="just"/>
            <a:endParaRPr lang="en-US" sz="18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Picture Placeholder 7"/>
          <p:cNvSpPr>
            <a:spLocks noGrp="1"/>
          </p:cNvSpPr>
          <p:nvPr>
            <p:ph type="pic" idx="1"/>
          </p:nvPr>
        </p:nvSpPr>
        <p:spPr/>
      </p:sp>
      <p:pic>
        <p:nvPicPr>
          <p:cNvPr id="9" name="Picture Placeholder 6"/>
          <p:cNvPicPr>
            <a:picLocks noChangeAspect="1"/>
          </p:cNvPicPr>
          <p:nvPr/>
        </p:nvPicPr>
        <p:blipFill>
          <a:blip r:embed="rId2" cstate="email">
            <a:extLst>
              <a:ext uri="{28A0092B-C50C-407E-A947-70E740481C1C}">
                <a14:useLocalDpi xmlns:a14="http://schemas.microsoft.com/office/drawing/2010/main"/>
              </a:ext>
            </a:extLst>
          </a:blip>
          <a:srcRect t="6491" b="6491"/>
          <a:stretch>
            <a:fillRect/>
          </a:stretch>
        </p:blipFill>
        <p:spPr>
          <a:xfrm>
            <a:off x="5179551" y="925248"/>
            <a:ext cx="6172200" cy="4873625"/>
          </a:xfrm>
          <a:prstGeom prst="rect">
            <a:avLst/>
          </a:prstGeom>
        </p:spPr>
      </p:pic>
    </p:spTree>
    <p:extLst>
      <p:ext uri="{BB962C8B-B14F-4D97-AF65-F5344CB8AC3E}">
        <p14:creationId xmlns:p14="http://schemas.microsoft.com/office/powerpoint/2010/main" val="10995483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58F0A2-90E1-4D0D-A920-EEAF5354D42F}"/>
              </a:ext>
            </a:extLst>
          </p:cNvPr>
          <p:cNvSpPr>
            <a:spLocks noGrp="1"/>
          </p:cNvSpPr>
          <p:nvPr>
            <p:ph type="title"/>
          </p:nvPr>
        </p:nvSpPr>
        <p:spPr/>
        <p:txBody>
          <a:bodyPr anchor="ctr"/>
          <a:lstStyle/>
          <a:p>
            <a:r>
              <a:rPr lang="en-GB" b="1" dirty="0"/>
              <a:t>Health and Safety of F&amp;B</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a:stretch>
            <a:fillRect/>
          </a:stretch>
        </p:blipFill>
        <p:spPr/>
      </p:pic>
      <p:sp>
        <p:nvSpPr>
          <p:cNvPr id="5" name="Text Placeholder 4"/>
          <p:cNvSpPr>
            <a:spLocks noGrp="1"/>
          </p:cNvSpPr>
          <p:nvPr>
            <p:ph type="body" sz="half" idx="2"/>
          </p:nvPr>
        </p:nvSpPr>
        <p:spPr/>
        <p:txBody>
          <a:bodyPr>
            <a:normAutofit/>
          </a:bodyPr>
          <a:lstStyle/>
          <a:p>
            <a:pPr algn="just"/>
            <a:r>
              <a:rPr lang="en-GB" sz="1800" dirty="0"/>
              <a:t>The F&amp;B department of the Forest of Arden Marriott hotel place much importance on health and safety of foods and beverages during the processing, reheating, serving and storage. </a:t>
            </a:r>
          </a:p>
          <a:p>
            <a:pPr algn="just"/>
            <a:r>
              <a:rPr lang="en-GB" sz="1800" dirty="0"/>
              <a:t>Kitchen staffs and operations are subjected to routine checks to ensure compliance with the very high standard the hotel desired.  </a:t>
            </a:r>
            <a:endParaRPr lang="en-US" sz="1800" dirty="0"/>
          </a:p>
          <a:p>
            <a:pPr algn="just"/>
            <a:endParaRPr lang="en-US" sz="1800" dirty="0"/>
          </a:p>
        </p:txBody>
      </p:sp>
      <p:sp>
        <p:nvSpPr>
          <p:cNvPr id="6" name="Rectangle 5"/>
          <p:cNvSpPr/>
          <p:nvPr/>
        </p:nvSpPr>
        <p:spPr>
          <a:xfrm>
            <a:off x="0" y="764771"/>
            <a:ext cx="432262" cy="824581"/>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9846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5A751E-1EF4-4CFD-A9A5-2177C690BF5C}"/>
              </a:ext>
            </a:extLst>
          </p:cNvPr>
          <p:cNvSpPr>
            <a:spLocks noGrp="1"/>
          </p:cNvSpPr>
          <p:nvPr>
            <p:ph type="title"/>
          </p:nvPr>
        </p:nvSpPr>
        <p:spPr/>
        <p:txBody>
          <a:bodyPr anchor="ctr"/>
          <a:lstStyle/>
          <a:p>
            <a:r>
              <a:rPr lang="en-GB" b="1" dirty="0"/>
              <a:t>Conclusions</a:t>
            </a:r>
          </a:p>
        </p:txBody>
      </p:sp>
      <p:pic>
        <p:nvPicPr>
          <p:cNvPr id="7" name="Picture Placeholder 6"/>
          <p:cNvPicPr>
            <a:picLocks noGrp="1" noChangeAspect="1"/>
          </p:cNvPicPr>
          <p:nvPr>
            <p:ph type="pic" idx="1"/>
          </p:nvPr>
        </p:nvPicPr>
        <p:blipFill>
          <a:blip r:embed="rId2" cstate="email">
            <a:extLst>
              <a:ext uri="{28A0092B-C50C-407E-A947-70E740481C1C}">
                <a14:useLocalDpi xmlns:a14="http://schemas.microsoft.com/office/drawing/2010/main"/>
              </a:ext>
            </a:extLst>
          </a:blip>
          <a:srcRect t="6795" b="6795"/>
          <a:stretch>
            <a:fillRect/>
          </a:stretch>
        </p:blipFill>
        <p:spPr/>
      </p:pic>
      <p:sp>
        <p:nvSpPr>
          <p:cNvPr id="5" name="Text Placeholder 4"/>
          <p:cNvSpPr>
            <a:spLocks noGrp="1"/>
          </p:cNvSpPr>
          <p:nvPr>
            <p:ph type="body" sz="half" idx="2"/>
          </p:nvPr>
        </p:nvSpPr>
        <p:spPr/>
        <p:txBody>
          <a:bodyPr>
            <a:normAutofit/>
          </a:bodyPr>
          <a:lstStyle/>
          <a:p>
            <a:pPr algn="just"/>
            <a:r>
              <a:rPr lang="en-US" sz="2000" dirty="0"/>
              <a:t>The hotel has find a means of preparing healthy food and presenting it in an attractive environment. </a:t>
            </a:r>
          </a:p>
          <a:p>
            <a:pPr algn="just"/>
            <a:endParaRPr lang="en-US" sz="2000" dirty="0"/>
          </a:p>
        </p:txBody>
      </p:sp>
      <p:sp>
        <p:nvSpPr>
          <p:cNvPr id="6" name="Rectangle 5"/>
          <p:cNvSpPr/>
          <p:nvPr/>
        </p:nvSpPr>
        <p:spPr>
          <a:xfrm>
            <a:off x="0" y="925248"/>
            <a:ext cx="432262" cy="664104"/>
          </a:xfrm>
          <a:prstGeom prst="rect">
            <a:avLst/>
          </a:prstGeom>
          <a:solidFill>
            <a:srgbClr val="A11D2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8923946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62FA92-AA48-4244-B184-7495523624AC}"/>
              </a:ext>
            </a:extLst>
          </p:cNvPr>
          <p:cNvSpPr>
            <a:spLocks noGrp="1"/>
          </p:cNvSpPr>
          <p:nvPr>
            <p:ph type="title"/>
          </p:nvPr>
        </p:nvSpPr>
        <p:spPr>
          <a:xfrm>
            <a:off x="838200" y="365125"/>
            <a:ext cx="10515600" cy="1325563"/>
          </a:xfrm>
        </p:spPr>
        <p:txBody>
          <a:bodyPr/>
          <a:lstStyle/>
          <a:p>
            <a:r>
              <a:rPr lang="en-GB" dirty="0"/>
              <a:t>References</a:t>
            </a:r>
          </a:p>
        </p:txBody>
      </p:sp>
      <p:sp>
        <p:nvSpPr>
          <p:cNvPr id="3" name="Content Placeholder 2">
            <a:extLst>
              <a:ext uri="{FF2B5EF4-FFF2-40B4-BE49-F238E27FC236}">
                <a16:creationId xmlns:a16="http://schemas.microsoft.com/office/drawing/2014/main" id="{A1BE5845-247A-4120-BE1F-8F3701AB4A4C}"/>
              </a:ext>
            </a:extLst>
          </p:cNvPr>
          <p:cNvSpPr>
            <a:spLocks noGrp="1"/>
          </p:cNvSpPr>
          <p:nvPr>
            <p:ph idx="4294967295"/>
          </p:nvPr>
        </p:nvSpPr>
        <p:spPr>
          <a:xfrm>
            <a:off x="838200" y="1825625"/>
            <a:ext cx="10515600" cy="4351338"/>
          </a:xfrm>
        </p:spPr>
        <p:txBody>
          <a:bodyPr/>
          <a:lstStyle/>
          <a:p>
            <a:r>
              <a:rPr lang="en-US" dirty="0">
                <a:hlinkClick r:id="rId2"/>
              </a:rPr>
              <a:t>https://www.booking.com/hotel/gb/marriott-forest-of-arden-country-club.en-gb.html</a:t>
            </a:r>
            <a:endParaRPr lang="en-US" dirty="0"/>
          </a:p>
          <a:p>
            <a:r>
              <a:rPr lang="en-US" dirty="0">
                <a:hlinkClick r:id="rId3"/>
              </a:rPr>
              <a:t>https://www.hotelmanagement.net/operate/food-beverage</a:t>
            </a:r>
            <a:endParaRPr lang="en-US" dirty="0"/>
          </a:p>
          <a:p>
            <a:pPr algn="just"/>
            <a:r>
              <a:rPr lang="en-US" dirty="0" err="1"/>
              <a:t>Ngcwangu</a:t>
            </a:r>
            <a:r>
              <a:rPr lang="en-US" dirty="0"/>
              <a:t>, S. </a:t>
            </a:r>
            <a:r>
              <a:rPr lang="en-US" dirty="0" err="1"/>
              <a:t>Vibetti</a:t>
            </a:r>
            <a:r>
              <a:rPr lang="en-US" dirty="0"/>
              <a:t>, S.P and Roberson, JR.  Relationship Quality in Casual Dining Restaurants in Tshwane. African Journal of Hospitality, Tourism and Leisure, Volume 7 (3) - (2018) ISSN: 2223-814X</a:t>
            </a:r>
          </a:p>
          <a:p>
            <a:endParaRPr lang="en-GB" dirty="0"/>
          </a:p>
        </p:txBody>
      </p:sp>
    </p:spTree>
    <p:extLst>
      <p:ext uri="{BB962C8B-B14F-4D97-AF65-F5344CB8AC3E}">
        <p14:creationId xmlns:p14="http://schemas.microsoft.com/office/powerpoint/2010/main" val="23653033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131</TotalTime>
  <Words>479</Words>
  <Application>Microsoft Office PowerPoint</Application>
  <PresentationFormat>Ecran lat</PresentationFormat>
  <Paragraphs>29</Paragraphs>
  <Slides>12</Slides>
  <Notes>0</Notes>
  <HiddenSlides>0</HiddenSlides>
  <MMClips>0</MMClips>
  <ScaleCrop>false</ScaleCrop>
  <HeadingPairs>
    <vt:vector size="4" baseType="variant">
      <vt:variant>
        <vt:lpstr>Temă</vt:lpstr>
      </vt:variant>
      <vt:variant>
        <vt:i4>1</vt:i4>
      </vt:variant>
      <vt:variant>
        <vt:lpstr>Titluri diapozitive</vt:lpstr>
      </vt:variant>
      <vt:variant>
        <vt:i4>12</vt:i4>
      </vt:variant>
    </vt:vector>
  </HeadingPairs>
  <TitlesOfParts>
    <vt:vector size="13" baseType="lpstr">
      <vt:lpstr>Office Theme</vt:lpstr>
      <vt:lpstr>Prezentare PowerPoint</vt:lpstr>
      <vt:lpstr>Introduction</vt:lpstr>
      <vt:lpstr>Marriot History</vt:lpstr>
      <vt:lpstr>Forest Arden Marriot History</vt:lpstr>
      <vt:lpstr>Operation of Marriott</vt:lpstr>
      <vt:lpstr>Food &amp; Beverage Detail</vt:lpstr>
      <vt:lpstr>Restaurants of Marriots</vt:lpstr>
      <vt:lpstr>BARS of Marriott</vt:lpstr>
      <vt:lpstr>Marketing of F&amp;B operations/products</vt:lpstr>
      <vt:lpstr>Health and Safety of F&amp;B</vt:lpstr>
      <vt:lpstr>Conclusions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dc:title>
  <dc:creator>Eduard Radu (1818400)</dc:creator>
  <cp:lastModifiedBy>cornelema30@gmail.com</cp:lastModifiedBy>
  <cp:revision>23</cp:revision>
  <dcterms:created xsi:type="dcterms:W3CDTF">2020-03-04T15:46:31Z</dcterms:created>
  <dcterms:modified xsi:type="dcterms:W3CDTF">2020-03-13T07:34:13Z</dcterms:modified>
</cp:coreProperties>
</file>