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08" r:id="rId2"/>
    <p:sldMasterId id="2147483720" r:id="rId3"/>
    <p:sldMasterId id="2147483732" r:id="rId4"/>
  </p:sldMasterIdLst>
  <p:notesMasterIdLst>
    <p:notesMasterId r:id="rId16"/>
  </p:notesMasterIdLst>
  <p:sldIdLst>
    <p:sldId id="259" r:id="rId5"/>
    <p:sldId id="260" r:id="rId6"/>
    <p:sldId id="261" r:id="rId7"/>
    <p:sldId id="256" r:id="rId8"/>
    <p:sldId id="257" r:id="rId9"/>
    <p:sldId id="262" r:id="rId10"/>
    <p:sldId id="263" r:id="rId11"/>
    <p:sldId id="264" r:id="rId12"/>
    <p:sldId id="258" r:id="rId13"/>
    <p:sldId id="265"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39" autoAdjust="0"/>
  </p:normalViewPr>
  <p:slideViewPr>
    <p:cSldViewPr>
      <p:cViewPr varScale="1">
        <p:scale>
          <a:sx n="74" d="100"/>
          <a:sy n="74" d="100"/>
        </p:scale>
        <p:origin x="1452"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A8CE3B-DFE6-40D4-920A-DA0435805127}" type="datetimeFigureOut">
              <a:rPr lang="en-GB" smtClean="0"/>
              <a:t>17/05/2016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16AA1B-29C5-4A70-B263-93A46BCAB318}" type="slidenum">
              <a:rPr lang="en-GB" smtClean="0"/>
              <a:t>‹#›</a:t>
            </a:fld>
            <a:endParaRPr lang="en-GB"/>
          </a:p>
        </p:txBody>
      </p:sp>
    </p:spTree>
    <p:extLst>
      <p:ext uri="{BB962C8B-B14F-4D97-AF65-F5344CB8AC3E}">
        <p14:creationId xmlns:p14="http://schemas.microsoft.com/office/powerpoint/2010/main" val="497950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smtClean="0"/>
              <a:t>Yin-yang is an ancient Chinese idea that stands for the two sides of things that complement each other. </a:t>
            </a:r>
            <a:endParaRPr lang="lv-LV" dirty="0" smtClean="0"/>
          </a:p>
          <a:p>
            <a:pPr marL="228600" indent="-228600">
              <a:buAutoNum type="arabicPeriod"/>
            </a:pPr>
            <a:r>
              <a:rPr lang="lv-LV" dirty="0" smtClean="0"/>
              <a:t>There</a:t>
            </a:r>
            <a:r>
              <a:rPr lang="lv-LV" baseline="0" dirty="0" smtClean="0"/>
              <a:t> are white and black colours present in this yin-yang symbol.</a:t>
            </a:r>
          </a:p>
          <a:p>
            <a:pPr marL="228600" indent="-228600">
              <a:buAutoNum type="arabicPeriod"/>
            </a:pPr>
            <a:r>
              <a:rPr lang="lv-LV" baseline="0" dirty="0" smtClean="0"/>
              <a:t> Why is there a black point in the white part and a white point in the black part of this symbol? (Nothing is always entirely white or entirely black in life, there is always a balance between the good and the bad)</a:t>
            </a:r>
            <a:endParaRPr lang="en-GB" dirty="0"/>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153951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At their origin, these terms were used to describe the two sides of a mountain. </a:t>
            </a:r>
            <a:r>
              <a:rPr lang="en-US" i="1" dirty="0" smtClean="0"/>
              <a:t>Yin</a:t>
            </a:r>
            <a:r>
              <a:rPr lang="en-US" dirty="0" smtClean="0"/>
              <a:t> is the emblem for the shady side and its characteristics; </a:t>
            </a:r>
            <a:r>
              <a:rPr lang="en-US" i="1" dirty="0" smtClean="0"/>
              <a:t>yang</a:t>
            </a:r>
            <a:r>
              <a:rPr lang="en-US" dirty="0" smtClean="0"/>
              <a:t> is the emblem for the sunny side and its qualities. </a:t>
            </a:r>
            <a:endParaRPr lang="lv-LV" dirty="0" smtClean="0"/>
          </a:p>
          <a:p>
            <a:endParaRPr lang="lv-LV" dirty="0" smtClean="0"/>
          </a:p>
          <a:p>
            <a:r>
              <a:rPr lang="en-US" dirty="0" smtClean="0"/>
              <a:t>Since the sun has not yet warmed the </a:t>
            </a:r>
            <a:r>
              <a:rPr lang="en-US" i="1" dirty="0" smtClean="0"/>
              <a:t>yin</a:t>
            </a:r>
            <a:r>
              <a:rPr lang="en-US" dirty="0" smtClean="0"/>
              <a:t> side, it is dark, cool, and moist; plants are contracted and dormant; and water in the form of dew moves downward. The </a:t>
            </a:r>
            <a:r>
              <a:rPr lang="en-US" i="1" dirty="0" smtClean="0"/>
              <a:t>yang </a:t>
            </a:r>
            <a:r>
              <a:rPr lang="en-US" dirty="0" smtClean="0"/>
              <a:t>side of the mountain is the opposite of the </a:t>
            </a:r>
            <a:r>
              <a:rPr lang="en-US" i="1" dirty="0" smtClean="0"/>
              <a:t>yin</a:t>
            </a:r>
            <a:r>
              <a:rPr lang="en-US" dirty="0" smtClean="0"/>
              <a:t> side. It is bright, warm, and dry; plants open up and extend their stalks to catch the sun; and water in the form of fog moves upward as it evaporates. </a:t>
            </a:r>
            <a:r>
              <a:rPr lang="lv-LV" dirty="0" smtClean="0"/>
              <a:t> </a:t>
            </a:r>
            <a:endParaRPr lang="lv-LV"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908587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Yin and yang are two sides of dualism. It is the tail and the head of a coin. The tail is yin, then the head is yang. They exist alongside one another. The head cannot exist without the tail, and the tail cannot exist without the head. Everything in this world is a dualism. In it, you can always find yin and yang. </a:t>
            </a:r>
            <a:endParaRPr lang="lv-LV" dirty="0" smtClean="0"/>
          </a:p>
          <a:p>
            <a:endParaRPr lang="lv-LV" dirty="0" smtClean="0"/>
          </a:p>
          <a:p>
            <a:r>
              <a:rPr lang="en-US" dirty="0" smtClean="0"/>
              <a:t>The earth we live on is yin, and the sun that brings us warmth is yang. A woman is yin, and a man is yang. Sadness is yin, while joyfulness is yang. </a:t>
            </a:r>
            <a:r>
              <a:rPr lang="lv-LV" dirty="0" smtClean="0"/>
              <a:t> </a:t>
            </a:r>
            <a:endParaRPr lang="en-GB" dirty="0" smtClean="0"/>
          </a:p>
          <a:p>
            <a:endParaRPr lang="en-US" dirty="0" smtClean="0"/>
          </a:p>
          <a:p>
            <a:r>
              <a:rPr lang="lv-LV" dirty="0" smtClean="0"/>
              <a:t> </a:t>
            </a:r>
            <a:endParaRPr lang="en-GB" dirty="0"/>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1668960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lv-LV" dirty="0" smtClean="0"/>
              <a:t>Explain the five element theory</a:t>
            </a:r>
          </a:p>
          <a:p>
            <a:pPr marL="228600" indent="-228600">
              <a:buAutoNum type="arabicPeriod"/>
            </a:pPr>
            <a:r>
              <a:rPr lang="en-US" sz="1200" kern="1200" dirty="0" smtClean="0">
                <a:solidFill>
                  <a:schemeClr val="tx1"/>
                </a:solidFill>
                <a:latin typeface="+mn-lt"/>
                <a:ea typeface="+mn-ea"/>
                <a:cs typeface="+mn-cs"/>
              </a:rPr>
              <a:t>Chinese herbalists believe that, to properly treat a patient, you must know the state of the five elements in their body. A deficiency or an excess of an element can lead to illness.</a:t>
            </a:r>
            <a:r>
              <a:rPr lang="lv-LV" sz="1200" kern="1200" dirty="0" smtClean="0">
                <a:solidFill>
                  <a:schemeClr val="tx1"/>
                </a:solidFill>
                <a:latin typeface="+mn-lt"/>
                <a:ea typeface="+mn-ea"/>
                <a:cs typeface="+mn-cs"/>
              </a:rPr>
              <a:t> </a:t>
            </a:r>
          </a:p>
          <a:p>
            <a:pPr marL="228600" indent="-228600">
              <a:buAutoNum type="arabicPeriod"/>
            </a:pPr>
            <a:r>
              <a:rPr lang="lv-LV" sz="1200" kern="1200" dirty="0" smtClean="0">
                <a:solidFill>
                  <a:schemeClr val="tx1"/>
                </a:solidFill>
                <a:latin typeface="+mn-lt"/>
                <a:ea typeface="+mn-ea"/>
                <a:cs typeface="+mn-cs"/>
              </a:rPr>
              <a:t>Mention the concept of balance – five elements</a:t>
            </a:r>
            <a:r>
              <a:rPr lang="lv-LV" sz="1200" kern="1200" baseline="0" dirty="0" smtClean="0">
                <a:solidFill>
                  <a:schemeClr val="tx1"/>
                </a:solidFill>
                <a:latin typeface="+mn-lt"/>
                <a:ea typeface="+mn-ea"/>
                <a:cs typeface="+mn-cs"/>
              </a:rPr>
              <a:t> theory and yin and yang theory aim to create balance in everything, including one’s dietary habits. </a:t>
            </a:r>
            <a:endParaRPr lang="en-GB" dirty="0"/>
          </a:p>
        </p:txBody>
      </p:sp>
      <p:sp>
        <p:nvSpPr>
          <p:cNvPr id="4" name="Slide Number Placeholder 3"/>
          <p:cNvSpPr>
            <a:spLocks noGrp="1"/>
          </p:cNvSpPr>
          <p:nvPr>
            <p:ph type="sldNum" sz="quarter" idx="10"/>
          </p:nvPr>
        </p:nvSpPr>
        <p:spPr/>
        <p:txBody>
          <a:bodyPr/>
          <a:lstStyle/>
          <a:p>
            <a:fld id="{3016AA1B-29C5-4A70-B263-93A46BCAB318}" type="slidenum">
              <a:rPr lang="en-GB" smtClean="0"/>
              <a:t>5</a:t>
            </a:fld>
            <a:endParaRPr lang="en-GB"/>
          </a:p>
        </p:txBody>
      </p:sp>
    </p:spTree>
    <p:extLst>
      <p:ext uri="{BB962C8B-B14F-4D97-AF65-F5344CB8AC3E}">
        <p14:creationId xmlns:p14="http://schemas.microsoft.com/office/powerpoint/2010/main" val="3388664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Chinese </a:t>
            </a:r>
            <a:r>
              <a:rPr lang="en-US" dirty="0" smtClean="0"/>
              <a:t>practitioners discovered that most foods have either cooling or warming characteristics. When you eat cooling foods, they are adding cooling effects to your body and eating warm foods will add warming effects to your body. Therefore, warming and cooling foods can be used to balance the body</a:t>
            </a:r>
            <a:r>
              <a:rPr lang="lv-LV" dirty="0" smtClean="0"/>
              <a:t>. It is necessary to balance the food we eat</a:t>
            </a:r>
            <a:r>
              <a:rPr lang="lv-LV" baseline="0" dirty="0" smtClean="0"/>
              <a:t> in order to be healthy. </a:t>
            </a:r>
            <a:endParaRPr lang="lv-LV" dirty="0" smtClean="0"/>
          </a:p>
          <a:p>
            <a:endParaRPr lang="lv-LV" dirty="0" smtClean="0"/>
          </a:p>
          <a:p>
            <a:r>
              <a:rPr lang="lv-LV" dirty="0" smtClean="0"/>
              <a:t>Have</a:t>
            </a:r>
            <a:r>
              <a:rPr lang="lv-LV" baseline="0" dirty="0" smtClean="0"/>
              <a:t> a plate of different foods. Look at them together with the kids, identify them and try to guess if they are warming or cooling foods in the Chinese philosophy. </a:t>
            </a:r>
            <a:endParaRPr lang="en-GB" dirty="0"/>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556751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422809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1DFFAA-E3A5-4FC5-BED8-B264EBC4127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5511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Ask</a:t>
            </a:r>
            <a:r>
              <a:rPr lang="lv-LV" baseline="0" dirty="0" smtClean="0"/>
              <a:t> pupils about other healthy eating habits they know, such as 5 vegetables and fruit a day, drinking plenty of water, always having breakfast, etc. </a:t>
            </a:r>
          </a:p>
          <a:p>
            <a:endParaRPr lang="lv-LV" baseline="0" dirty="0" smtClean="0"/>
          </a:p>
          <a:p>
            <a:r>
              <a:rPr lang="lv-LV" baseline="0" dirty="0" smtClean="0"/>
              <a:t>How are these habits different from the Chinese food related worldview?</a:t>
            </a:r>
            <a:endParaRPr lang="en-GB" dirty="0"/>
          </a:p>
        </p:txBody>
      </p:sp>
      <p:sp>
        <p:nvSpPr>
          <p:cNvPr id="4" name="Slide Number Placeholder 3"/>
          <p:cNvSpPr>
            <a:spLocks noGrp="1"/>
          </p:cNvSpPr>
          <p:nvPr>
            <p:ph type="sldNum" sz="quarter" idx="10"/>
          </p:nvPr>
        </p:nvSpPr>
        <p:spPr/>
        <p:txBody>
          <a:bodyPr/>
          <a:lstStyle/>
          <a:p>
            <a:fld id="{3016AA1B-29C5-4A70-B263-93A46BCAB318}" type="slidenum">
              <a:rPr lang="en-GB" smtClean="0"/>
              <a:t>10</a:t>
            </a:fld>
            <a:endParaRPr lang="en-GB"/>
          </a:p>
        </p:txBody>
      </p:sp>
    </p:spTree>
    <p:extLst>
      <p:ext uri="{BB962C8B-B14F-4D97-AF65-F5344CB8AC3E}">
        <p14:creationId xmlns:p14="http://schemas.microsoft.com/office/powerpoint/2010/main" val="2873051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Ask pupils</a:t>
            </a:r>
            <a:r>
              <a:rPr lang="lv-LV" baseline="0" dirty="0" smtClean="0"/>
              <a:t> to discuss this in the groups and create a 2-3 minute presentation and a poster answering this question. </a:t>
            </a:r>
            <a:endParaRPr lang="en-GB" dirty="0"/>
          </a:p>
        </p:txBody>
      </p:sp>
      <p:sp>
        <p:nvSpPr>
          <p:cNvPr id="4" name="Slide Number Placeholder 3"/>
          <p:cNvSpPr>
            <a:spLocks noGrp="1"/>
          </p:cNvSpPr>
          <p:nvPr>
            <p:ph type="sldNum" sz="quarter" idx="10"/>
          </p:nvPr>
        </p:nvSpPr>
        <p:spPr/>
        <p:txBody>
          <a:bodyPr/>
          <a:lstStyle/>
          <a:p>
            <a:fld id="{3016AA1B-29C5-4A70-B263-93A46BCAB318}" type="slidenum">
              <a:rPr lang="en-GB" smtClean="0"/>
              <a:t>11</a:t>
            </a:fld>
            <a:endParaRPr lang="en-GB"/>
          </a:p>
        </p:txBody>
      </p:sp>
    </p:spTree>
    <p:extLst>
      <p:ext uri="{BB962C8B-B14F-4D97-AF65-F5344CB8AC3E}">
        <p14:creationId xmlns:p14="http://schemas.microsoft.com/office/powerpoint/2010/main" val="2745037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AC3817C1-DF7A-48E6-BD32-A11DBCE6EE7A}" type="datetimeFigureOut">
              <a:rPr lang="en-GB" smtClean="0"/>
              <a:t>17/05/2016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C5ED75D-CC08-410A-8E17-A1A5DA194277}"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3817C1-DF7A-48E6-BD32-A11DBCE6EE7A}"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3817C1-DF7A-48E6-BD32-A11DBCE6EE7A}"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AC3817C1-DF7A-48E6-BD32-A11DBCE6EE7A}" type="datetimeFigureOut">
              <a:rPr lang="en-GB" smtClean="0"/>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5ED75D-CC08-410A-8E17-A1A5DA194277}"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3817C1-DF7A-48E6-BD32-A11DBCE6EE7A}" type="datetimeFigureOut">
              <a:rPr lang="en-GB" smtClean="0"/>
              <a:t>17/05/2016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C3817C1-DF7A-48E6-BD32-A11DBCE6EE7A}" type="datetimeFigureOut">
              <a:rPr lang="en-GB" smtClean="0"/>
              <a:t>17/05/2016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817C1-DF7A-48E6-BD32-A11DBCE6EE7A}" type="datetimeFigureOut">
              <a:rPr lang="en-GB" smtClean="0"/>
              <a:t>17/05/2016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C3817C1-DF7A-48E6-BD32-A11DBCE6EE7A}" type="datetimeFigureOut">
              <a:rPr lang="en-GB" smtClean="0"/>
              <a:t>17/05/2016</a:t>
            </a:fld>
            <a:endParaRPr lang="en-GB"/>
          </a:p>
        </p:txBody>
      </p:sp>
      <p:sp>
        <p:nvSpPr>
          <p:cNvPr id="7" name="Slide Number Placeholder 6"/>
          <p:cNvSpPr>
            <a:spLocks noGrp="1"/>
          </p:cNvSpPr>
          <p:nvPr>
            <p:ph type="sldNum" sz="quarter" idx="12"/>
          </p:nvPr>
        </p:nvSpPr>
        <p:spPr/>
        <p:txBody>
          <a:bodyPr/>
          <a:lstStyle/>
          <a:p>
            <a:fld id="{4C5ED75D-CC08-410A-8E17-A1A5DA194277}"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3817C1-DF7A-48E6-BD32-A11DBCE6EE7A}" type="datetimeFigureOut">
              <a:rPr lang="en-GB" smtClean="0"/>
              <a:t>17/05/2016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C3817C1-DF7A-48E6-BD32-A11DBCE6EE7A}"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C3817C1-DF7A-48E6-BD32-A11DBCE6EE7A}"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ED75D-CC08-410A-8E17-A1A5DA19427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A75B71F-F202-41CA-A26F-01F30F4F9EBF}" type="datetimeFigureOut">
              <a:rPr lang="en-GB" smtClean="0">
                <a:solidFill>
                  <a:prstClr val="black">
                    <a:tint val="75000"/>
                  </a:prstClr>
                </a:solidFill>
              </a:rPr>
              <a:pPr/>
              <a:t>17/05/2016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99C24A3-AAA8-4467-BCE4-4A5938F1F6F2}" type="slidenum">
              <a:rPr lang="en-GB" smtClean="0">
                <a:solidFill>
                  <a:prstClr val="black">
                    <a:tint val="75000"/>
                  </a:prstClr>
                </a:solidFill>
              </a:rPr>
              <a:pPr/>
              <a:t>‹#›</a:t>
            </a:fld>
            <a:endParaRPr lang="en-GB">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AC3817C1-DF7A-48E6-BD32-A11DBCE6EE7A}" type="datetimeFigureOut">
              <a:rPr lang="en-GB" smtClean="0"/>
              <a:t>17/05/2016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C5ED75D-CC08-410A-8E17-A1A5DA19427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AC3817C1-DF7A-48E6-BD32-A11DBCE6EE7A}" type="datetimeFigureOut">
              <a:rPr lang="en-GB" smtClean="0"/>
              <a:t>17/05/2016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C5ED75D-CC08-410A-8E17-A1A5DA19427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AC3817C1-DF7A-48E6-BD32-A11DBCE6EE7A}" type="datetimeFigureOut">
              <a:rPr lang="en-GB" smtClean="0"/>
              <a:t>17/05/2016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C5ED75D-CC08-410A-8E17-A1A5DA19427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AC3817C1-DF7A-48E6-BD32-A11DBCE6EE7A}" type="datetimeFigureOut">
              <a:rPr lang="en-GB" smtClean="0"/>
              <a:t>17/05/2016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C5ED75D-CC08-410A-8E17-A1A5DA19427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lv-LV" sz="3600" b="1" dirty="0" smtClean="0"/>
              <a:t>yin and yang</a:t>
            </a:r>
            <a:endParaRPr lang="en-GB" sz="3600" b="1"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77319" y="2324100"/>
            <a:ext cx="3508375" cy="3508375"/>
          </a:xfrm>
        </p:spPr>
      </p:pic>
    </p:spTree>
    <p:extLst>
      <p:ext uri="{BB962C8B-B14F-4D97-AF65-F5344CB8AC3E}">
        <p14:creationId xmlns:p14="http://schemas.microsoft.com/office/powerpoint/2010/main" val="1626876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78827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pic>
        <p:nvPicPr>
          <p:cNvPr id="2050" name="Picture 2" descr="C:\Users\Anda\Desktop\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5378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lv-LV" b="1" dirty="0" smtClean="0"/>
              <a:t>Yin or Yang?</a:t>
            </a:r>
            <a:endParaRPr lang="en-GB" b="1" dirty="0"/>
          </a:p>
        </p:txBody>
      </p:sp>
      <p:sp>
        <p:nvSpPr>
          <p:cNvPr id="5" name="Content Placeholder 4"/>
          <p:cNvSpPr>
            <a:spLocks noGrp="1"/>
          </p:cNvSpPr>
          <p:nvPr>
            <p:ph idx="1"/>
          </p:nvPr>
        </p:nvSpPr>
        <p:spPr/>
        <p:txBody>
          <a:bodyPr/>
          <a:lstStyle/>
          <a:p>
            <a:r>
              <a:rPr lang="lv-LV" dirty="0" smtClean="0"/>
              <a:t>Heaven and Earth</a:t>
            </a:r>
          </a:p>
          <a:p>
            <a:r>
              <a:rPr lang="lv-LV" dirty="0" smtClean="0"/>
              <a:t>Night and Day</a:t>
            </a:r>
          </a:p>
          <a:p>
            <a:r>
              <a:rPr lang="lv-LV" dirty="0" smtClean="0"/>
              <a:t>Autumn and Spring</a:t>
            </a:r>
          </a:p>
          <a:p>
            <a:r>
              <a:rPr lang="lv-LV" dirty="0" smtClean="0"/>
              <a:t>Silence and Speech </a:t>
            </a:r>
          </a:p>
          <a:p>
            <a:r>
              <a:rPr lang="lv-LV" dirty="0" smtClean="0"/>
              <a:t>Action and Inaction</a:t>
            </a:r>
          </a:p>
          <a:p>
            <a:r>
              <a:rPr lang="lv-LV" dirty="0" smtClean="0"/>
              <a:t>Giving and Receiving</a:t>
            </a:r>
          </a:p>
          <a:p>
            <a:r>
              <a:rPr lang="lv-LV" dirty="0" smtClean="0"/>
              <a:t>Woman and Man</a:t>
            </a:r>
            <a:endParaRPr lang="en-GB" dirty="0"/>
          </a:p>
        </p:txBody>
      </p:sp>
    </p:spTree>
    <p:extLst>
      <p:ext uri="{BB962C8B-B14F-4D97-AF65-F5344CB8AC3E}">
        <p14:creationId xmlns:p14="http://schemas.microsoft.com/office/powerpoint/2010/main" val="31648529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lisaliclinic.com/Pictures/Others/5element_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780766"/>
            <a:ext cx="7086600" cy="5550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696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lv-LV" dirty="0" smtClean="0"/>
              <a:t>Cooling and Warming Foods </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2209800"/>
            <a:ext cx="3810000"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457200" y="2209711"/>
            <a:ext cx="3886200" cy="3046988"/>
          </a:xfrm>
          <a:prstGeom prst="rect">
            <a:avLst/>
          </a:prstGeom>
        </p:spPr>
        <p:txBody>
          <a:bodyPr wrap="square">
            <a:spAutoFit/>
          </a:bodyPr>
          <a:lstStyle/>
          <a:p>
            <a:r>
              <a:rPr lang="en-US" sz="2400" b="1" dirty="0">
                <a:solidFill>
                  <a:prstClr val="black"/>
                </a:solidFill>
              </a:rPr>
              <a:t>Each food has its own characteristics. In very ancient times </a:t>
            </a:r>
            <a:r>
              <a:rPr lang="lv-LV" sz="2400" b="1" dirty="0" smtClean="0">
                <a:solidFill>
                  <a:prstClr val="black"/>
                </a:solidFill>
              </a:rPr>
              <a:t>Traditional Chinese Medicine </a:t>
            </a:r>
            <a:r>
              <a:rPr lang="en-US" sz="2400" b="1" dirty="0" smtClean="0">
                <a:solidFill>
                  <a:prstClr val="black"/>
                </a:solidFill>
              </a:rPr>
              <a:t>practitioners </a:t>
            </a:r>
            <a:r>
              <a:rPr lang="en-US" sz="2400" b="1" dirty="0">
                <a:solidFill>
                  <a:prstClr val="black"/>
                </a:solidFill>
              </a:rPr>
              <a:t>used specific foods to balance the body’s yin and yang and to treat disease.</a:t>
            </a:r>
            <a:endParaRPr lang="en-GB" sz="2400" b="1" dirty="0">
              <a:solidFill>
                <a:prstClr val="black"/>
              </a:solidFill>
            </a:endParaRPr>
          </a:p>
        </p:txBody>
      </p:sp>
    </p:spTree>
    <p:extLst>
      <p:ext uri="{BB962C8B-B14F-4D97-AF65-F5344CB8AC3E}">
        <p14:creationId xmlns:p14="http://schemas.microsoft.com/office/powerpoint/2010/main" val="7958967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lv-LV" b="1" dirty="0" smtClean="0"/>
              <a:t>Cooling Foods</a:t>
            </a:r>
            <a:endParaRPr lang="en-GB" b="1" dirty="0"/>
          </a:p>
        </p:txBody>
      </p:sp>
      <p:sp>
        <p:nvSpPr>
          <p:cNvPr id="7" name="Content Placeholder 6"/>
          <p:cNvSpPr>
            <a:spLocks noGrp="1"/>
          </p:cNvSpPr>
          <p:nvPr>
            <p:ph idx="1"/>
          </p:nvPr>
        </p:nvSpPr>
        <p:spPr/>
        <p:txBody>
          <a:bodyPr>
            <a:normAutofit fontScale="85000" lnSpcReduction="20000"/>
          </a:bodyPr>
          <a:lstStyle/>
          <a:p>
            <a:r>
              <a:rPr lang="lv-LV" sz="2800" b="1" dirty="0" smtClean="0"/>
              <a:t>Fruits</a:t>
            </a:r>
            <a:r>
              <a:rPr lang="lv-LV" sz="2800" dirty="0" smtClean="0"/>
              <a:t>: </a:t>
            </a:r>
            <a:r>
              <a:rPr lang="lv-LV" sz="2800" dirty="0" smtClean="0">
                <a:solidFill>
                  <a:srgbClr val="0070C0"/>
                </a:solidFill>
              </a:rPr>
              <a:t>apple, banana, lemon, orange, strawberry, watermelon, pear, grapefruit.</a:t>
            </a:r>
          </a:p>
          <a:p>
            <a:r>
              <a:rPr lang="lv-LV" sz="2800" b="1" dirty="0" smtClean="0"/>
              <a:t>Vegetables</a:t>
            </a:r>
            <a:r>
              <a:rPr lang="lv-LV" sz="2800" dirty="0" smtClean="0"/>
              <a:t>: </a:t>
            </a:r>
            <a:r>
              <a:rPr lang="lv-LV" sz="2800" dirty="0" smtClean="0">
                <a:solidFill>
                  <a:srgbClr val="0070C0"/>
                </a:solidFill>
              </a:rPr>
              <a:t>Cucumber, tomato, lettuce, mushroom, asparagus, spinach, celery.</a:t>
            </a:r>
          </a:p>
          <a:p>
            <a:r>
              <a:rPr lang="lv-LV" sz="2800" b="1" dirty="0" smtClean="0"/>
              <a:t>Grains, legumes &amp; seeds</a:t>
            </a:r>
            <a:r>
              <a:rPr lang="lv-LV" sz="2800" dirty="0" smtClean="0"/>
              <a:t>: </a:t>
            </a:r>
            <a:r>
              <a:rPr lang="lv-LV" sz="2800" dirty="0" smtClean="0">
                <a:solidFill>
                  <a:srgbClr val="0070C0"/>
                </a:solidFill>
              </a:rPr>
              <a:t>barley, tofu, whole wheat.</a:t>
            </a:r>
          </a:p>
          <a:p>
            <a:r>
              <a:rPr lang="lv-LV" sz="2800" b="1" dirty="0" smtClean="0"/>
              <a:t>Meet, seafood &amp; dairy</a:t>
            </a:r>
            <a:r>
              <a:rPr lang="lv-LV" sz="2800" dirty="0" smtClean="0"/>
              <a:t>: </a:t>
            </a:r>
            <a:r>
              <a:rPr lang="lv-LV" sz="2800" dirty="0" smtClean="0">
                <a:solidFill>
                  <a:srgbClr val="0070C0"/>
                </a:solidFill>
              </a:rPr>
              <a:t>clam, eggs, crab, rabbit, seaweed.</a:t>
            </a:r>
          </a:p>
          <a:p>
            <a:r>
              <a:rPr lang="lv-LV" sz="2800" b="1" dirty="0" smtClean="0"/>
              <a:t>Condiments &amp; beverages</a:t>
            </a:r>
            <a:r>
              <a:rPr lang="lv-LV" sz="2800" dirty="0" smtClean="0"/>
              <a:t>: </a:t>
            </a:r>
            <a:r>
              <a:rPr lang="lv-LV" sz="2800" dirty="0" smtClean="0">
                <a:solidFill>
                  <a:srgbClr val="0070C0"/>
                </a:solidFill>
              </a:rPr>
              <a:t>green tea, peppermint tea, salt, sesame oil. </a:t>
            </a:r>
          </a:p>
          <a:p>
            <a:pPr marL="0" indent="0">
              <a:buNone/>
            </a:pPr>
            <a:endParaRPr lang="en-GB" dirty="0"/>
          </a:p>
        </p:txBody>
      </p:sp>
    </p:spTree>
    <p:extLst>
      <p:ext uri="{BB962C8B-B14F-4D97-AF65-F5344CB8AC3E}">
        <p14:creationId xmlns:p14="http://schemas.microsoft.com/office/powerpoint/2010/main" val="17608936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lv-LV" b="1" dirty="0" smtClean="0"/>
              <a:t>Warming Foods</a:t>
            </a:r>
            <a:endParaRPr lang="en-GB" b="1" dirty="0"/>
          </a:p>
        </p:txBody>
      </p:sp>
      <p:sp>
        <p:nvSpPr>
          <p:cNvPr id="3" name="Content Placeholder 2"/>
          <p:cNvSpPr>
            <a:spLocks noGrp="1"/>
          </p:cNvSpPr>
          <p:nvPr>
            <p:ph idx="1"/>
          </p:nvPr>
        </p:nvSpPr>
        <p:spPr/>
        <p:txBody>
          <a:bodyPr>
            <a:normAutofit fontScale="92500" lnSpcReduction="20000"/>
          </a:bodyPr>
          <a:lstStyle/>
          <a:p>
            <a:r>
              <a:rPr lang="lv-LV" b="1" dirty="0"/>
              <a:t>Fruits</a:t>
            </a:r>
            <a:r>
              <a:rPr lang="lv-LV" dirty="0"/>
              <a:t>: </a:t>
            </a:r>
            <a:r>
              <a:rPr lang="lv-LV" dirty="0" smtClean="0">
                <a:solidFill>
                  <a:srgbClr val="FF0000"/>
                </a:solidFill>
              </a:rPr>
              <a:t>cherry, mango, nectarine, peach, raspberry, dates.</a:t>
            </a:r>
          </a:p>
          <a:p>
            <a:r>
              <a:rPr lang="lv-LV" b="1" dirty="0" smtClean="0"/>
              <a:t>Vegetables</a:t>
            </a:r>
            <a:r>
              <a:rPr lang="lv-LV" dirty="0"/>
              <a:t>: </a:t>
            </a:r>
            <a:r>
              <a:rPr lang="lv-LV" dirty="0" smtClean="0">
                <a:solidFill>
                  <a:srgbClr val="FF0000"/>
                </a:solidFill>
              </a:rPr>
              <a:t>chives, leek, onion, pumpkin, squash.</a:t>
            </a:r>
          </a:p>
          <a:p>
            <a:r>
              <a:rPr lang="lv-LV" b="1" dirty="0" smtClean="0"/>
              <a:t>Grains</a:t>
            </a:r>
            <a:r>
              <a:rPr lang="lv-LV" b="1" dirty="0"/>
              <a:t>, legumes &amp; </a:t>
            </a:r>
            <a:r>
              <a:rPr lang="lv-LV" b="1" dirty="0" smtClean="0"/>
              <a:t>seeds</a:t>
            </a:r>
            <a:r>
              <a:rPr lang="lv-LV" dirty="0" smtClean="0"/>
              <a:t>: </a:t>
            </a:r>
            <a:r>
              <a:rPr lang="lv-LV" dirty="0" smtClean="0">
                <a:solidFill>
                  <a:srgbClr val="FF0000"/>
                </a:solidFill>
              </a:rPr>
              <a:t>chestnut, pine nut, walnut.</a:t>
            </a:r>
            <a:endParaRPr lang="lv-LV" dirty="0">
              <a:solidFill>
                <a:srgbClr val="FF0000"/>
              </a:solidFill>
            </a:endParaRPr>
          </a:p>
          <a:p>
            <a:r>
              <a:rPr lang="lv-LV" b="1" dirty="0"/>
              <a:t>Meet, seafood &amp; dairy</a:t>
            </a:r>
            <a:r>
              <a:rPr lang="lv-LV" dirty="0"/>
              <a:t>: </a:t>
            </a:r>
            <a:r>
              <a:rPr lang="lv-LV" dirty="0" smtClean="0">
                <a:solidFill>
                  <a:srgbClr val="FF0000"/>
                </a:solidFill>
              </a:rPr>
              <a:t>butter, chicken, ham, lamb, mussel, prawns, deer.</a:t>
            </a:r>
          </a:p>
          <a:p>
            <a:r>
              <a:rPr lang="lv-LV" b="1" dirty="0" smtClean="0"/>
              <a:t>Condiments </a:t>
            </a:r>
            <a:r>
              <a:rPr lang="lv-LV" b="1" dirty="0"/>
              <a:t>&amp; beverages</a:t>
            </a:r>
            <a:r>
              <a:rPr lang="lv-LV" dirty="0" smtClean="0"/>
              <a:t>: </a:t>
            </a:r>
            <a:r>
              <a:rPr lang="lv-LV" dirty="0" smtClean="0">
                <a:solidFill>
                  <a:srgbClr val="FF0000"/>
                </a:solidFill>
              </a:rPr>
              <a:t>basil, chilli, cinnamon, garlic, ginger, pepper, vinegar, coriander, brown sugar. </a:t>
            </a:r>
            <a:endParaRPr lang="en-GB" dirty="0">
              <a:solidFill>
                <a:srgbClr val="FF0000"/>
              </a:solidFill>
            </a:endParaRPr>
          </a:p>
        </p:txBody>
      </p:sp>
    </p:spTree>
    <p:extLst>
      <p:ext uri="{BB962C8B-B14F-4D97-AF65-F5344CB8AC3E}">
        <p14:creationId xmlns:p14="http://schemas.microsoft.com/office/powerpoint/2010/main" val="2322934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2600"/>
            <a:ext cx="7253344" cy="2286000"/>
          </a:xfrm>
        </p:spPr>
        <p:txBody>
          <a:bodyPr>
            <a:normAutofit/>
          </a:bodyPr>
          <a:lstStyle/>
          <a:p>
            <a:r>
              <a:rPr lang="lv-LV" b="1" dirty="0" smtClean="0"/>
              <a:t> Which foods are considered healthy in Britain? Why?</a:t>
            </a:r>
            <a:endParaRPr lang="en-GB" b="1" dirty="0"/>
          </a:p>
        </p:txBody>
      </p:sp>
    </p:spTree>
    <p:extLst>
      <p:ext uri="{BB962C8B-B14F-4D97-AF65-F5344CB8AC3E}">
        <p14:creationId xmlns:p14="http://schemas.microsoft.com/office/powerpoint/2010/main" val="2527200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lv-LV" b="1" dirty="0" smtClean="0"/>
              <a:t>Balanced diet according to British Heart Foundation</a:t>
            </a:r>
            <a:endParaRPr lang="en-GB" b="1" dirty="0"/>
          </a:p>
        </p:txBody>
      </p:sp>
      <p:sp>
        <p:nvSpPr>
          <p:cNvPr id="3" name="Content Placeholder 2"/>
          <p:cNvSpPr>
            <a:spLocks noGrp="1"/>
          </p:cNvSpPr>
          <p:nvPr>
            <p:ph idx="1"/>
          </p:nvPr>
        </p:nvSpPr>
        <p:spPr/>
        <p:txBody>
          <a:bodyPr>
            <a:normAutofit lnSpcReduction="10000"/>
          </a:bodyPr>
          <a:lstStyle/>
          <a:p>
            <a:r>
              <a:rPr lang="en-US" dirty="0"/>
              <a:t>plenty of fruit and </a:t>
            </a:r>
            <a:r>
              <a:rPr lang="en-US" dirty="0" smtClean="0"/>
              <a:t>vegetables</a:t>
            </a:r>
            <a:endParaRPr lang="lv-LV" dirty="0" smtClean="0"/>
          </a:p>
          <a:p>
            <a:r>
              <a:rPr lang="en-US" dirty="0"/>
              <a:t>plenty of starchy foods such as bread, rice, potatoes and pasta. Choose wholegrain varieties wherever </a:t>
            </a:r>
            <a:r>
              <a:rPr lang="en-US" dirty="0" smtClean="0"/>
              <a:t>possible</a:t>
            </a:r>
            <a:endParaRPr lang="lv-LV" dirty="0" smtClean="0"/>
          </a:p>
          <a:p>
            <a:r>
              <a:rPr lang="lv-LV" dirty="0" smtClean="0"/>
              <a:t>Some </a:t>
            </a:r>
            <a:r>
              <a:rPr lang="en-US" dirty="0" smtClean="0"/>
              <a:t>milk </a:t>
            </a:r>
            <a:r>
              <a:rPr lang="en-US" dirty="0"/>
              <a:t>and dairy </a:t>
            </a:r>
            <a:r>
              <a:rPr lang="en-US" dirty="0" smtClean="0"/>
              <a:t>products</a:t>
            </a:r>
            <a:endParaRPr lang="lv-LV" dirty="0" smtClean="0"/>
          </a:p>
          <a:p>
            <a:r>
              <a:rPr lang="en-US" dirty="0"/>
              <a:t>some meat, fish, eggs, beans and other non-dairy sources of </a:t>
            </a:r>
            <a:r>
              <a:rPr lang="en-US" dirty="0" smtClean="0"/>
              <a:t>protein</a:t>
            </a:r>
            <a:endParaRPr lang="lv-LV" dirty="0" smtClean="0"/>
          </a:p>
          <a:p>
            <a:r>
              <a:rPr lang="en-US" dirty="0"/>
              <a:t>only a small amount of foods and drinks high in fats and/or sugar</a:t>
            </a:r>
            <a:endParaRPr lang="lv-LV" dirty="0" smtClean="0"/>
          </a:p>
          <a:p>
            <a:endParaRPr lang="en-GB" dirty="0"/>
          </a:p>
        </p:txBody>
      </p:sp>
    </p:spTree>
    <p:extLst>
      <p:ext uri="{BB962C8B-B14F-4D97-AF65-F5344CB8AC3E}">
        <p14:creationId xmlns:p14="http://schemas.microsoft.com/office/powerpoint/2010/main" val="10642149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696736"/>
          </a:xfrm>
        </p:spPr>
        <p:txBody>
          <a:bodyPr>
            <a:normAutofit/>
          </a:bodyPr>
          <a:lstStyle/>
          <a:p>
            <a:r>
              <a:rPr lang="lv-LV" b="1" dirty="0" smtClean="0"/>
              <a:t>What are the differences between Chinese and Western percetions of food and health?</a:t>
            </a:r>
            <a:endParaRPr lang="en-GB" b="1" dirty="0"/>
          </a:p>
        </p:txBody>
      </p:sp>
    </p:spTree>
    <p:extLst>
      <p:ext uri="{BB962C8B-B14F-4D97-AF65-F5344CB8AC3E}">
        <p14:creationId xmlns:p14="http://schemas.microsoft.com/office/powerpoint/2010/main" val="299822950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2_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3_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57</TotalTime>
  <Words>870</Words>
  <Application>Microsoft Office PowerPoint</Application>
  <PresentationFormat>On-screen Show (4:3)</PresentationFormat>
  <Paragraphs>61</Paragraphs>
  <Slides>11</Slides>
  <Notes>9</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11</vt:i4>
      </vt:variant>
    </vt:vector>
  </HeadingPairs>
  <TitlesOfParts>
    <vt:vector size="18" baseType="lpstr">
      <vt:lpstr>Calibri</vt:lpstr>
      <vt:lpstr>Century Gothic</vt:lpstr>
      <vt:lpstr>Wingdings 2</vt:lpstr>
      <vt:lpstr>Austin</vt:lpstr>
      <vt:lpstr>1_Austin</vt:lpstr>
      <vt:lpstr>2_Austin</vt:lpstr>
      <vt:lpstr>3_Austin</vt:lpstr>
      <vt:lpstr>yin and yang</vt:lpstr>
      <vt:lpstr>PowerPoint Presentation</vt:lpstr>
      <vt:lpstr>PowerPoint Presentation</vt:lpstr>
      <vt:lpstr>Yin or Yang?</vt:lpstr>
      <vt:lpstr>PowerPoint Presentation</vt:lpstr>
      <vt:lpstr>Cooling and Warming Foods </vt:lpstr>
      <vt:lpstr>Cooling Foods</vt:lpstr>
      <vt:lpstr>Warming Foods</vt:lpstr>
      <vt:lpstr> Which foods are considered healthy in Britain? Why?</vt:lpstr>
      <vt:lpstr>Balanced diet according to British Heart Foundation</vt:lpstr>
      <vt:lpstr>What are the differences between Chinese and Western percetions of food and health?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Anda</dc:creator>
  <cp:lastModifiedBy>Thomas Jansen</cp:lastModifiedBy>
  <cp:revision>10</cp:revision>
  <dcterms:created xsi:type="dcterms:W3CDTF">2013-05-21T11:30:13Z</dcterms:created>
  <dcterms:modified xsi:type="dcterms:W3CDTF">2016-05-17T11:53:41Z</dcterms:modified>
</cp:coreProperties>
</file>