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8" r:id="rId4"/>
    <p:sldId id="258" r:id="rId5"/>
    <p:sldId id="259" r:id="rId6"/>
    <p:sldId id="266" r:id="rId7"/>
    <p:sldId id="269" r:id="rId8"/>
    <p:sldId id="260" r:id="rId9"/>
    <p:sldId id="270" r:id="rId10"/>
    <p:sldId id="262" r:id="rId11"/>
    <p:sldId id="263" r:id="rId12"/>
    <p:sldId id="264" r:id="rId13"/>
    <p:sldId id="265" r:id="rId14"/>
    <p:sldId id="267"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E5EB"/>
    <a:srgbClr val="4346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EF18B-24D9-454A-BBA6-0C266F115709}" v="688" dt="2023-11-27T14:22:18.767"/>
    <p1510:client id="{1E1D4140-DC2C-7361-57CA-33BBAA68966B}" v="348" dt="2023-11-28T04:28:06.280"/>
    <p1510:client id="{F539F5B3-F06B-CBBC-6397-C0B2F7917475}" v="2485" dt="2023-11-28T02:59:21.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0251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9421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77488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334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7235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06274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25094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6812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422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9072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3409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11/27/2023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022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11/27/2023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011215909"/>
      </p:ext>
    </p:extLst>
  </p:cSld>
  <p:clrMap bg1="lt1" tx1="dk1" bg2="lt2" tx2="dk2" accent1="accent1" accent2="accent2" accent3="accent3" accent4="accent4" accent5="accent5" accent6="accent6" hlink="hlink" folHlink="folHlink"/>
  <p:sldLayoutIdLst>
    <p:sldLayoutId id="2147483684" r:id="rId1"/>
    <p:sldLayoutId id="2147483683" r:id="rId2"/>
    <p:sldLayoutId id="2147483682" r:id="rId3"/>
    <p:sldLayoutId id="2147483681" r:id="rId4"/>
    <p:sldLayoutId id="2147483680" r:id="rId5"/>
    <p:sldLayoutId id="2147483679" r:id="rId6"/>
    <p:sldLayoutId id="2147483678" r:id="rId7"/>
    <p:sldLayoutId id="2147483677" r:id="rId8"/>
    <p:sldLayoutId id="2147483676" r:id="rId9"/>
    <p:sldLayoutId id="2147483675" r:id="rId10"/>
    <p:sldLayoutId id="2147483673" r:id="rId11"/>
    <p:sldLayoutId id="2147483674"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s://fickeducation.com/2017/12/07/study-skill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BU88JIo5WVg?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uk.indeed.com%2Fcareer-advice%2Fcareer-development%2Facademic-skills%23%3A~%3Atext%3DHaving%2520a%2520reliable%2520set%2520of%2Cwhen%2520you%2520enter%2520the%2520workplace.&amp;data=05%7C01%7C2204640%40student.uwtsd.ac.uk%7Cb2b392868ead4a11788c08dbefc81817%7C4e0f11f9046e45059cb8db2152311e21%7C0%7C0%7C638367416085004177%7CUnknown%7CTWFpbGZsb3d8eyJWIjoiMC4wLjAwMDAiLCJQIjoiV2luMzIiLCJBTiI6Ik1haWwiLCJXVCI6Mn0%3D%7C3000%7C%7C%7C&amp;sdata=9FZ0R9uXIswUU32ETq2eEpHt%2FDv5EA%2BMRkSX%2FL4DMbE%3D&amp;reserved=0" TargetMode="External"/><Relationship Id="rId2" Type="http://schemas.openxmlformats.org/officeDocument/2006/relationships/hyperlink" Target="https://eur01.safelinks.protection.outlook.com/?url=https%3A%2F%2Fstudents.usask.ca%2Farticles%2Fstudy-skills.php%23%3A~%3Atext%3DGood%2520study%2520skills%2520can%2520increase%2Cother%2520things%2520in%2520your%2520life.&amp;data=05%7C01%7C2204640%40student.uwtsd.ac.uk%7Cb2b392868ead4a11788c08dbefc81817%7C4e0f11f9046e45059cb8db2152311e21%7C0%7C0%7C638367416085004177%7CUnknown%7CTWFpbGZsb3d8eyJWIjoiMC4wLjAwMDAiLCJQIjoiV2luMzIiLCJBTiI6Ik1haWwiLCJXVCI6Mn0%3D%7C3000%7C%7C%7C&amp;sdata=rcgVUkFJZ1wGH%2BtxNW1%2B5evnRCJSNy2sUWLzh2tG6g8%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leedsbeckett.ac.uk%2Fvirtual-open-day%2Fprepare-for-uni%2Fstudying-at-university%2Fself-assessment-of-academic-skills%2F&amp;data=05%7C01%7C2204640%40student.uwtsd.ac.uk%7Cb2b392868ead4a11788c08dbefc81817%7C4e0f11f9046e45059cb8db2152311e21%7C0%7C0%7C638367416085160420%7CUnknown%7CTWFpbGZsb3d8eyJWIjoiMC4wLjAwMDAiLCJQIjoiV2luMzIiLCJBTiI6Ik1haWwiLCJXVCI6Mn0%3D%7C3000%7C%7C%7C&amp;sdata=lRHHEB%2B%2Frflz5lSxlXY%2BC2%2F5ONdDG%2Fy1IH6iwD5%2BGs4%3D&amp;reserved=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eur01.safelinks.protection.outlook.com/?url=https%3A%2F%2Friverjournalonline.com%2Fschools%2Flist-of-academic-skills-you-need-to-improve%2F42676%2Famp%2F&amp;data=05%7C01%7C2204640%40student.uwtsd.ac.uk%7Cb2b392868ead4a11788c08dbefc81817%7C4e0f11f9046e45059cb8db2152311e21%7C0%7C0%7C638367416085160420%7CUnknown%7CTWFpbGZsb3d8eyJWIjoiMC4wLjAwMDAiLCJQIjoiV2luMzIiLCJBTiI6Ik1haWwiLCJXVCI6Mn0%3D%7C3000%7C%7C%7C&amp;sdata=NykkJYOfgEIOyyzR53sZknJL3NbD0zZaGPLV%2BF4TgkY%3D&amp;reserved=0" TargetMode="External"/><Relationship Id="rId2" Type="http://schemas.openxmlformats.org/officeDocument/2006/relationships/hyperlink" Target="https://eur01.safelinks.protection.outlook.com/?url=https%3A%2F%2Fwww.medical-locums.co.uk%2Fnews%2F2023%2F01%2F8-essential-skills-of-a-nurse%23&amp;data=05%7C01%7C2204640%40student.uwtsd.ac.uk%7Cb2b392868ead4a11788c08dbefc81817%7C4e0f11f9046e45059cb8db2152311e21%7C0%7C0%7C638367416085160420%7CUnknown%7CTWFpbGZsb3d8eyJWIjoiMC4wLjAwMDAiLCJQIjoiV2luMzIiLCJBTiI6Ik1haWwiLCJXVCI6Mn0%3D%7C3000%7C%7C%7C&amp;sdata=f1BLr%2B8LhG0fKTTUq1w07gfzltNLMT%2BIM%2BNU5PkYDX4%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thetutorteam.com%2Fstudy-skills%2F5-reasons-why-good-study-skills-are-important%2F%23%3A~%3Atext%3DDeveloping%2520good%2520study%2520skills%2520in%2Cyou%2520succeed%2520in%2520these%2520endeavors.&amp;data=05%7C01%7C2204640%40student.uwtsd.ac.uk%7Cb2b392868ead4a11788c08dbefc81817%7C4e0f11f9046e45059cb8db2152311e21%7C0%7C0%7C638367416085160420%7CUnknown%7CTWFpbGZsb3d8eyJWIjoiMC4wLjAwMDAiLCJQIjoiV2luMzIiLCJBTiI6Ik1haWwiLCJXVCI6Mn0%3D%7C3000%7C%7C%7C&amp;sdata=3%2Fk4Bj6xkhAd%2B5%2Fuma2VcXO5xqr71fUhKMKMfEQNZ60%3D&amp;reserved=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eur01.safelinks.protection.outlook.com/?url=https%3A%2F%2Fwww.practicaladultinsights.com%2Fwhat-are-academic-skills.htm&amp;data=05%7C01%7C2204640%40student.uwtsd.ac.uk%7Cb2b392868ead4a11788c08dbefc81817%7C4e0f11f9046e45059cb8db2152311e21%7C0%7C0%7C638367416085160420%7CUnknown%7CTWFpbGZsb3d8eyJWIjoiMC4wLjAwMDAiLCJQIjoiV2luMzIiLCJBTiI6Ik1haWwiLCJXVCI6Mn0%3D%7C3000%7C%7C%7C&amp;sdata=LotMDZWsFSTUUhQI6oGFjniZveJywJfBOpYBIEC%2FGkM%3D&amp;reserved=0" TargetMode="External"/><Relationship Id="rId2" Type="http://schemas.openxmlformats.org/officeDocument/2006/relationships/hyperlink" Target="https://eur01.safelinks.protection.outlook.com/?url=https%3A%2F%2Fqni.org.uk%2Fwp-content%2Fuploads%2F2021%2F01%2FStandards-of-Education-and-Practice-for-Nurses-New-to-Care-Home-Nursing-2021.pdf&amp;data=05%7C01%7C2204640%40student.uwtsd.ac.uk%7Cb2b392868ead4a11788c08dbefc81817%7C4e0f11f9046e45059cb8db2152311e21%7C0%7C0%7C638367416085160420%7CUnknown%7CTWFpbGZsb3d8eyJWIjoiMC4wLjAwMDAiLCJQIjoiV2luMzIiLCJBTiI6Ik1haWwiLCJXVCI6Mn0%3D%7C3000%7C%7C%7C&amp;sdata=bIlT2n%2BEHnOF0MXrxCKj2BJqqjnkP%2Bx6V41YevBHBJc%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allisonacademy.com%2Fstudents%2Fself-improvement%2Fwhat-are-academic-skills%2F&amp;data=05%7C01%7C2204640%40student.uwtsd.ac.uk%7Cb2b392868ead4a11788c08dbefc81817%7C4e0f11f9046e45059cb8db2152311e21%7C0%7C0%7C638367416085160420%7CUnknown%7CTWFpbGZsb3d8eyJWIjoiMC4wLjAwMDAiLCJQIjoiV2luMzIiLCJBTiI6Ik1haWwiLCJXVCI6Mn0%3D%7C3000%7C%7C%7C&amp;sdata=E4Xvs4WQzBZqUkdn33Hx4zWygHejps7QY4kHbJaJvRM%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In A Meeting">
            <a:extLst>
              <a:ext uri="{FF2B5EF4-FFF2-40B4-BE49-F238E27FC236}">
                <a16:creationId xmlns:a16="http://schemas.microsoft.com/office/drawing/2014/main" id="{52E1712A-10A1-2B1D-57E8-A5733CCAABE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3" r="6250" b="6250"/>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4416721"/>
            <a:ext cx="9144000" cy="1152663"/>
          </a:xfrm>
        </p:spPr>
        <p:txBody>
          <a:bodyPr>
            <a:normAutofit/>
          </a:bodyPr>
          <a:lstStyle/>
          <a:p>
            <a:pPr algn="ctr"/>
            <a:r>
              <a:rPr lang="en-GB" sz="3700" b="1">
                <a:solidFill>
                  <a:schemeClr val="bg1"/>
                </a:solidFill>
                <a:highlight>
                  <a:srgbClr val="008080"/>
                </a:highlight>
                <a:cs typeface="Calibri Light"/>
              </a:rPr>
              <a:t>Academic skills and their benefit to the professionals practice</a:t>
            </a:r>
          </a:p>
        </p:txBody>
      </p:sp>
      <p:sp>
        <p:nvSpPr>
          <p:cNvPr id="3" name="Subtitle 2"/>
          <p:cNvSpPr>
            <a:spLocks noGrp="1"/>
          </p:cNvSpPr>
          <p:nvPr>
            <p:ph type="subTitle" idx="1"/>
          </p:nvPr>
        </p:nvSpPr>
        <p:spPr>
          <a:xfrm>
            <a:off x="1524000" y="5636465"/>
            <a:ext cx="9144000" cy="646785"/>
          </a:xfrm>
        </p:spPr>
        <p:txBody>
          <a:bodyPr vert="horz" lIns="91440" tIns="45720" rIns="91440" bIns="45720" rtlCol="0" anchor="t">
            <a:normAutofit/>
          </a:bodyPr>
          <a:lstStyle/>
          <a:p>
            <a:pPr algn="ctr"/>
            <a:r>
              <a:rPr lang="en-GB" dirty="0">
                <a:solidFill>
                  <a:schemeClr val="bg1"/>
                </a:solidFill>
                <a:cs typeface="Calibri"/>
              </a:rPr>
              <a:t>By </a:t>
            </a:r>
            <a:r>
              <a:rPr lang="en-GB">
                <a:solidFill>
                  <a:schemeClr val="bg1"/>
                </a:solidFill>
                <a:cs typeface="Calibri"/>
              </a:rPr>
              <a:t>melissa</a:t>
            </a:r>
            <a:r>
              <a:rPr lang="en-GB" dirty="0">
                <a:solidFill>
                  <a:schemeClr val="bg1"/>
                </a:solidFill>
                <a:cs typeface="Calibri"/>
              </a:rPr>
              <a:t> </a:t>
            </a:r>
            <a:r>
              <a:rPr lang="en-GB" dirty="0" err="1">
                <a:solidFill>
                  <a:schemeClr val="bg1"/>
                </a:solidFill>
                <a:cs typeface="Calibri"/>
              </a:rPr>
              <a:t>tavares</a:t>
            </a:r>
            <a:endParaRPr lang="en-GB">
              <a:solidFill>
                <a:schemeClr val="bg1"/>
              </a:solidFil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93A4C5">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EA036B8-EE7B-B87F-CA47-4C0724F10871}"/>
              </a:ext>
            </a:extLst>
          </p:cNvPr>
          <p:cNvSpPr>
            <a:spLocks noGrp="1"/>
          </p:cNvSpPr>
          <p:nvPr>
            <p:ph type="title"/>
          </p:nvPr>
        </p:nvSpPr>
        <p:spPr>
          <a:xfrm>
            <a:off x="5526156" y="365125"/>
            <a:ext cx="5827643" cy="1433433"/>
          </a:xfrm>
        </p:spPr>
        <p:txBody>
          <a:bodyPr anchor="b">
            <a:normAutofit/>
          </a:bodyPr>
          <a:lstStyle/>
          <a:p>
            <a:r>
              <a:rPr lang="en-GB" dirty="0"/>
              <a:t>What </a:t>
            </a:r>
            <a:r>
              <a:rPr lang="en-GB"/>
              <a:t>are </a:t>
            </a:r>
            <a:r>
              <a:rPr lang="en-GB" dirty="0"/>
              <a:t>academic</a:t>
            </a:r>
            <a:r>
              <a:rPr lang="en-GB"/>
              <a:t> </a:t>
            </a:r>
            <a:r>
              <a:rPr lang="en-GB" dirty="0"/>
              <a:t>skills</a:t>
            </a:r>
            <a:r>
              <a:rPr lang="en-GB"/>
              <a:t>?</a:t>
            </a:r>
            <a:endParaRPr lang="en-GB" dirty="0"/>
          </a:p>
        </p:txBody>
      </p:sp>
      <p:pic>
        <p:nvPicPr>
          <p:cNvPr id="4" name="Picture 3" descr="Study Skills | Fick Educational Services">
            <a:extLst>
              <a:ext uri="{FF2B5EF4-FFF2-40B4-BE49-F238E27FC236}">
                <a16:creationId xmlns:a16="http://schemas.microsoft.com/office/drawing/2014/main" id="{15185302-32F2-562F-FAE9-7FCC5AC12E09}"/>
              </a:ext>
            </a:extLst>
          </p:cNvPr>
          <p:cNvPicPr>
            <a:picLocks noChangeAspect="1"/>
          </p:cNvPicPr>
          <p:nvPr/>
        </p:nvPicPr>
        <p:blipFill>
          <a:blip r:embed="rId2"/>
          <a:stretch>
            <a:fillRect/>
          </a:stretch>
        </p:blipFill>
        <p:spPr>
          <a:xfrm>
            <a:off x="643466" y="3160742"/>
            <a:ext cx="4309533" cy="2693458"/>
          </a:xfrm>
          <a:prstGeom prst="rect">
            <a:avLst/>
          </a:prstGeom>
        </p:spPr>
      </p:pic>
      <p:sp>
        <p:nvSpPr>
          <p:cNvPr id="3" name="Content Placeholder 2">
            <a:extLst>
              <a:ext uri="{FF2B5EF4-FFF2-40B4-BE49-F238E27FC236}">
                <a16:creationId xmlns:a16="http://schemas.microsoft.com/office/drawing/2014/main" id="{583B673F-DC20-0491-F938-AF5E43419D2C}"/>
              </a:ext>
            </a:extLst>
          </p:cNvPr>
          <p:cNvSpPr>
            <a:spLocks noGrp="1"/>
          </p:cNvSpPr>
          <p:nvPr>
            <p:ph idx="1"/>
          </p:nvPr>
        </p:nvSpPr>
        <p:spPr>
          <a:xfrm>
            <a:off x="5526156" y="2055813"/>
            <a:ext cx="5827644" cy="4121149"/>
          </a:xfrm>
        </p:spPr>
        <p:txBody>
          <a:bodyPr vert="horz" lIns="91440" tIns="45720" rIns="91440" bIns="45720" rtlCol="0" anchor="t">
            <a:normAutofit/>
          </a:bodyPr>
          <a:lstStyle/>
          <a:p>
            <a:pPr marL="0" indent="0">
              <a:lnSpc>
                <a:spcPct val="90000"/>
              </a:lnSpc>
              <a:buNone/>
            </a:pPr>
            <a:r>
              <a:rPr lang="en-GB" sz="1700"/>
              <a:t>Academic skills are a variety of learning approaches that improve and help develop the knowledge to study and helps face any academic challenges. </a:t>
            </a:r>
          </a:p>
          <a:p>
            <a:pPr marL="0" indent="0">
              <a:lnSpc>
                <a:spcPct val="90000"/>
              </a:lnSpc>
              <a:buNone/>
            </a:pPr>
            <a:r>
              <a:rPr lang="en-GB" sz="1700"/>
              <a:t>These learning approaches help you stay focussed and get you ready for your career</a:t>
            </a:r>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a:p>
            <a:pPr marL="0" indent="0">
              <a:lnSpc>
                <a:spcPct val="90000"/>
              </a:lnSpc>
              <a:buNone/>
            </a:pPr>
            <a:r>
              <a:rPr lang="en-GB" sz="1700"/>
              <a:t>Picture by (</a:t>
            </a:r>
            <a:r>
              <a:rPr lang="en-GB" sz="1700">
                <a:hlinkClick r:id="rId3"/>
              </a:rPr>
              <a:t>Fick education</a:t>
            </a:r>
            <a:r>
              <a:rPr lang="en-GB" sz="1700"/>
              <a:t>,2017)</a:t>
            </a:r>
          </a:p>
          <a:p>
            <a:pPr marL="0" indent="0">
              <a:lnSpc>
                <a:spcPct val="90000"/>
              </a:lnSpc>
              <a:buNone/>
            </a:pPr>
            <a:r>
              <a:rPr lang="en-GB" sz="1700"/>
              <a:t>(Allison academy,2021)</a:t>
            </a:r>
          </a:p>
        </p:txBody>
      </p:sp>
    </p:spTree>
    <p:extLst>
      <p:ext uri="{BB962C8B-B14F-4D97-AF65-F5344CB8AC3E}">
        <p14:creationId xmlns:p14="http://schemas.microsoft.com/office/powerpoint/2010/main" val="1737512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kills workshops - Studying at York, University of York">
            <a:extLst>
              <a:ext uri="{FF2B5EF4-FFF2-40B4-BE49-F238E27FC236}">
                <a16:creationId xmlns:a16="http://schemas.microsoft.com/office/drawing/2014/main" id="{1818AC0F-D896-2C53-72BC-E72D33463D80}"/>
              </a:ext>
            </a:extLst>
          </p:cNvPr>
          <p:cNvPicPr>
            <a:picLocks noChangeAspect="1"/>
          </p:cNvPicPr>
          <p:nvPr/>
        </p:nvPicPr>
        <p:blipFill rotWithShape="1">
          <a:blip r:embed="rId2"/>
          <a:srcRect l="3541" t="4545" r="2564" b="13420"/>
          <a:stretch/>
        </p:blipFill>
        <p:spPr>
          <a:xfrm>
            <a:off x="19" y="71897"/>
            <a:ext cx="12104841" cy="6711639"/>
          </a:xfrm>
          <a:prstGeom prst="rect">
            <a:avLst/>
          </a:prstGeom>
        </p:spPr>
      </p:pic>
      <p:sp>
        <p:nvSpPr>
          <p:cNvPr id="11"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7D0223DF-FE5E-7278-875A-A04FD88599B3}"/>
              </a:ext>
            </a:extLst>
          </p:cNvPr>
          <p:cNvSpPr>
            <a:spLocks noGrp="1"/>
          </p:cNvSpPr>
          <p:nvPr>
            <p:ph type="title"/>
          </p:nvPr>
        </p:nvSpPr>
        <p:spPr>
          <a:xfrm>
            <a:off x="3161244" y="-335885"/>
            <a:ext cx="5861106" cy="1439331"/>
          </a:xfrm>
        </p:spPr>
        <p:txBody>
          <a:bodyPr anchor="b">
            <a:normAutofit/>
          </a:bodyPr>
          <a:lstStyle/>
          <a:p>
            <a:r>
              <a:rPr lang="pt-PT" sz="3100" u="sng" err="1">
                <a:highlight>
                  <a:srgbClr val="808080"/>
                </a:highlight>
              </a:rPr>
              <a:t>Different</a:t>
            </a:r>
            <a:r>
              <a:rPr lang="pt-PT" sz="3100" u="sng" dirty="0">
                <a:highlight>
                  <a:srgbClr val="808080"/>
                </a:highlight>
              </a:rPr>
              <a:t> </a:t>
            </a:r>
            <a:r>
              <a:rPr lang="pt-PT" sz="3100" u="sng" err="1">
                <a:highlight>
                  <a:srgbClr val="808080"/>
                </a:highlight>
              </a:rPr>
              <a:t>types</a:t>
            </a:r>
            <a:r>
              <a:rPr lang="pt-PT" sz="3100" u="sng" dirty="0">
                <a:highlight>
                  <a:srgbClr val="808080"/>
                </a:highlight>
              </a:rPr>
              <a:t>/</a:t>
            </a:r>
            <a:r>
              <a:rPr lang="pt-PT" sz="3100" u="sng" err="1">
                <a:highlight>
                  <a:srgbClr val="808080"/>
                </a:highlight>
              </a:rPr>
              <a:t>examples</a:t>
            </a:r>
            <a:r>
              <a:rPr lang="pt-PT" sz="3100" u="sng" dirty="0">
                <a:highlight>
                  <a:srgbClr val="808080"/>
                </a:highlight>
              </a:rPr>
              <a:t> </a:t>
            </a:r>
            <a:r>
              <a:rPr lang="pt-PT" sz="3100" u="sng" err="1">
                <a:highlight>
                  <a:srgbClr val="808080"/>
                </a:highlight>
              </a:rPr>
              <a:t>of</a:t>
            </a:r>
            <a:r>
              <a:rPr lang="pt-PT" sz="3100" u="sng" dirty="0">
                <a:highlight>
                  <a:srgbClr val="808080"/>
                </a:highlight>
              </a:rPr>
              <a:t> </a:t>
            </a:r>
            <a:r>
              <a:rPr lang="pt-PT" sz="3100" u="sng" err="1">
                <a:highlight>
                  <a:srgbClr val="808080"/>
                </a:highlight>
              </a:rPr>
              <a:t>academic</a:t>
            </a:r>
            <a:r>
              <a:rPr lang="pt-PT" sz="3100" u="sng" dirty="0">
                <a:highlight>
                  <a:srgbClr val="808080"/>
                </a:highlight>
              </a:rPr>
              <a:t>/</a:t>
            </a:r>
            <a:r>
              <a:rPr lang="pt-PT" sz="3100" u="sng" err="1">
                <a:highlight>
                  <a:srgbClr val="808080"/>
                </a:highlight>
              </a:rPr>
              <a:t>study</a:t>
            </a:r>
            <a:r>
              <a:rPr lang="pt-PT" sz="3100" u="sng" dirty="0">
                <a:highlight>
                  <a:srgbClr val="808080"/>
                </a:highlight>
              </a:rPr>
              <a:t> </a:t>
            </a:r>
            <a:r>
              <a:rPr lang="pt-PT" sz="3100" u="sng" err="1">
                <a:highlight>
                  <a:srgbClr val="808080"/>
                </a:highlight>
              </a:rPr>
              <a:t>skills</a:t>
            </a:r>
            <a:r>
              <a:rPr lang="pt-PT" sz="3100" u="sng" dirty="0"/>
              <a:t>  </a:t>
            </a:r>
          </a:p>
        </p:txBody>
      </p:sp>
      <p:sp>
        <p:nvSpPr>
          <p:cNvPr id="3" name="Content Placeholder 2">
            <a:extLst>
              <a:ext uri="{FF2B5EF4-FFF2-40B4-BE49-F238E27FC236}">
                <a16:creationId xmlns:a16="http://schemas.microsoft.com/office/drawing/2014/main" id="{9A176AB3-4F37-250C-2C88-9464F0704DA8}"/>
              </a:ext>
            </a:extLst>
          </p:cNvPr>
          <p:cNvSpPr>
            <a:spLocks noGrp="1"/>
          </p:cNvSpPr>
          <p:nvPr>
            <p:ph idx="1"/>
          </p:nvPr>
        </p:nvSpPr>
        <p:spPr>
          <a:xfrm>
            <a:off x="2111697" y="1025905"/>
            <a:ext cx="8837215" cy="4330870"/>
          </a:xfrm>
        </p:spPr>
        <p:txBody>
          <a:bodyPr vert="horz" lIns="91440" tIns="45720" rIns="91440" bIns="45720" rtlCol="0" anchor="t">
            <a:noAutofit/>
          </a:bodyPr>
          <a:lstStyle/>
          <a:p>
            <a:pPr marL="0" indent="0">
              <a:lnSpc>
                <a:spcPct val="90000"/>
              </a:lnSpc>
              <a:buNone/>
            </a:pPr>
            <a:endParaRPr lang="en-US" sz="1700" dirty="0"/>
          </a:p>
          <a:p>
            <a:pPr marL="0" indent="0">
              <a:lnSpc>
                <a:spcPct val="90000"/>
              </a:lnSpc>
              <a:buNone/>
            </a:pPr>
            <a:r>
              <a:rPr lang="en-US" sz="1400" b="1" dirty="0">
                <a:highlight>
                  <a:srgbClr val="808080"/>
                </a:highlight>
              </a:rPr>
              <a:t>Academic skills are also mentioned as thinking skills as you must use your knowledge and understanding to Problem Solve, read and analyze, think critically and understand new information</a:t>
            </a:r>
          </a:p>
          <a:p>
            <a:pPr marL="0" indent="0">
              <a:lnSpc>
                <a:spcPct val="90000"/>
              </a:lnSpc>
              <a:buNone/>
            </a:pPr>
            <a:r>
              <a:rPr lang="en-US" sz="1400" b="1" dirty="0">
                <a:highlight>
                  <a:srgbClr val="808080"/>
                </a:highlight>
              </a:rPr>
              <a:t>An example of different types of academic skills are:</a:t>
            </a:r>
          </a:p>
          <a:p>
            <a:pPr marL="0" indent="0">
              <a:lnSpc>
                <a:spcPct val="90000"/>
              </a:lnSpc>
              <a:buNone/>
            </a:pPr>
            <a:r>
              <a:rPr lang="en-US" sz="1400" b="1" dirty="0">
                <a:highlight>
                  <a:srgbClr val="808080"/>
                </a:highlight>
              </a:rPr>
              <a:t>Communication which helps to participate</a:t>
            </a:r>
          </a:p>
          <a:p>
            <a:pPr marL="0" indent="0">
              <a:lnSpc>
                <a:spcPct val="90000"/>
              </a:lnSpc>
              <a:buNone/>
            </a:pPr>
            <a:r>
              <a:rPr lang="en-US" sz="1400" b="1" dirty="0">
                <a:highlight>
                  <a:srgbClr val="808080"/>
                </a:highlight>
              </a:rPr>
              <a:t>Writing which is when you share your point of view with others </a:t>
            </a:r>
          </a:p>
          <a:p>
            <a:pPr marL="0" indent="0">
              <a:lnSpc>
                <a:spcPct val="90000"/>
              </a:lnSpc>
              <a:buNone/>
            </a:pPr>
            <a:r>
              <a:rPr lang="en-US" sz="1400" b="1" dirty="0">
                <a:highlight>
                  <a:srgbClr val="808080"/>
                </a:highlight>
              </a:rPr>
              <a:t>Academic Reading to come to a greater understanding of what is going on</a:t>
            </a:r>
          </a:p>
          <a:p>
            <a:pPr marL="0" indent="0">
              <a:lnSpc>
                <a:spcPct val="90000"/>
              </a:lnSpc>
              <a:buNone/>
            </a:pPr>
            <a:r>
              <a:rPr lang="en-US" sz="1400" b="1" dirty="0">
                <a:highlight>
                  <a:srgbClr val="808080"/>
                </a:highlight>
              </a:rPr>
              <a:t>Academic writing which helps you become more persuasive and professional when writing</a:t>
            </a:r>
          </a:p>
          <a:p>
            <a:pPr marL="0" indent="0">
              <a:lnSpc>
                <a:spcPct val="90000"/>
              </a:lnSpc>
              <a:buNone/>
            </a:pPr>
            <a:r>
              <a:rPr lang="en-US" sz="1400" b="1" dirty="0">
                <a:highlight>
                  <a:srgbClr val="808080"/>
                </a:highlight>
              </a:rPr>
              <a:t>Problem solving which helps you face any unexpected challenging situations</a:t>
            </a:r>
          </a:p>
          <a:p>
            <a:pPr marL="0" indent="0">
              <a:lnSpc>
                <a:spcPct val="90000"/>
              </a:lnSpc>
              <a:buNone/>
            </a:pPr>
            <a:r>
              <a:rPr lang="en-US" sz="1400" b="1" dirty="0">
                <a:highlight>
                  <a:srgbClr val="808080"/>
                </a:highlight>
              </a:rPr>
              <a:t>Research to help you gain more knowledge of a topic</a:t>
            </a:r>
          </a:p>
          <a:p>
            <a:pPr marL="0" indent="0">
              <a:lnSpc>
                <a:spcPct val="90000"/>
              </a:lnSpc>
              <a:buNone/>
            </a:pPr>
            <a:r>
              <a:rPr lang="en-US" sz="1400" b="1" dirty="0">
                <a:highlight>
                  <a:srgbClr val="808080"/>
                </a:highlight>
              </a:rPr>
              <a:t>And leadership which helps you motivate others</a:t>
            </a:r>
          </a:p>
          <a:p>
            <a:pPr marL="0" indent="0">
              <a:lnSpc>
                <a:spcPct val="90000"/>
              </a:lnSpc>
              <a:buNone/>
            </a:pPr>
            <a:r>
              <a:rPr lang="en-US" sz="1400" b="1" dirty="0">
                <a:highlight>
                  <a:srgbClr val="808080"/>
                </a:highlight>
              </a:rPr>
              <a:t>There are many skills that are applied under the academic study</a:t>
            </a:r>
          </a:p>
          <a:p>
            <a:pPr marL="0" indent="0">
              <a:lnSpc>
                <a:spcPct val="90000"/>
              </a:lnSpc>
              <a:buNone/>
            </a:pPr>
            <a:endParaRPr lang="en-US" sz="1400" dirty="0"/>
          </a:p>
          <a:p>
            <a:pPr marL="0" indent="0">
              <a:lnSpc>
                <a:spcPct val="90000"/>
              </a:lnSpc>
              <a:buNone/>
            </a:pPr>
            <a:r>
              <a:rPr lang="en-GB" sz="1400" b="1" dirty="0"/>
              <a:t>Picture by (university of York)</a:t>
            </a:r>
            <a:endParaRPr lang="en-US" sz="1400" b="1"/>
          </a:p>
          <a:p>
            <a:pPr marL="0" indent="0">
              <a:lnSpc>
                <a:spcPct val="90000"/>
              </a:lnSpc>
              <a:buNone/>
            </a:pPr>
            <a:r>
              <a:rPr lang="en-GB" sz="1400" b="1" dirty="0"/>
              <a:t>(Allison academy,2021)</a:t>
            </a:r>
            <a:endParaRPr lang="en-US" sz="1400" b="1" dirty="0"/>
          </a:p>
          <a:p>
            <a:pPr marL="0" indent="0">
              <a:lnSpc>
                <a:spcPct val="90000"/>
              </a:lnSpc>
              <a:buNone/>
            </a:pPr>
            <a:endParaRPr lang="en-US" sz="1700"/>
          </a:p>
        </p:txBody>
      </p:sp>
    </p:spTree>
    <p:extLst>
      <p:ext uri="{BB962C8B-B14F-4D97-AF65-F5344CB8AC3E}">
        <p14:creationId xmlns:p14="http://schemas.microsoft.com/office/powerpoint/2010/main" val="951912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FC7FA-9E60-9B75-12C1-F61B7C914760}"/>
              </a:ext>
            </a:extLst>
          </p:cNvPr>
          <p:cNvSpPr>
            <a:spLocks noGrp="1"/>
          </p:cNvSpPr>
          <p:nvPr>
            <p:ph type="title"/>
          </p:nvPr>
        </p:nvSpPr>
        <p:spPr>
          <a:xfrm>
            <a:off x="838201" y="365125"/>
            <a:ext cx="3816095" cy="1807305"/>
          </a:xfrm>
        </p:spPr>
        <p:txBody>
          <a:bodyPr>
            <a:normAutofit/>
          </a:bodyPr>
          <a:lstStyle/>
          <a:p>
            <a:r>
              <a:rPr lang="en-GB" sz="3100" dirty="0"/>
              <a:t>Why do we need academic skills in a nursing environment</a:t>
            </a:r>
          </a:p>
        </p:txBody>
      </p:sp>
      <p:sp>
        <p:nvSpPr>
          <p:cNvPr id="3" name="Content Placeholder 2">
            <a:extLst>
              <a:ext uri="{FF2B5EF4-FFF2-40B4-BE49-F238E27FC236}">
                <a16:creationId xmlns:a16="http://schemas.microsoft.com/office/drawing/2014/main" id="{307B92A5-F842-0C93-838D-1328D111E8C2}"/>
              </a:ext>
            </a:extLst>
          </p:cNvPr>
          <p:cNvSpPr>
            <a:spLocks noGrp="1"/>
          </p:cNvSpPr>
          <p:nvPr>
            <p:ph idx="1"/>
          </p:nvPr>
        </p:nvSpPr>
        <p:spPr>
          <a:xfrm>
            <a:off x="191220" y="2175147"/>
            <a:ext cx="5167567" cy="4562532"/>
          </a:xfrm>
        </p:spPr>
        <p:txBody>
          <a:bodyPr vert="horz" lIns="91440" tIns="45720" rIns="91440" bIns="45720" rtlCol="0" anchor="t">
            <a:normAutofit fontScale="85000" lnSpcReduction="20000"/>
          </a:bodyPr>
          <a:lstStyle/>
          <a:p>
            <a:pPr marL="0" indent="0">
              <a:lnSpc>
                <a:spcPct val="90000"/>
              </a:lnSpc>
              <a:buNone/>
            </a:pPr>
            <a:r>
              <a:rPr lang="en-GB" sz="1700" dirty="0"/>
              <a:t>Academic skills give us and especially nurses knowledge about how to find and deal with certain things for example, how to excellent communication skills with patients to understand what they need, managing time so all patients can get checked. They also need writing skills, whether it's to write about the patient's sickness or to present a new medication/ cure that can help patients. They also need to know how to read and analyse as there are many rules and codes of conduct that come with nursing, which protects patients and nurses, therefore they must show a greater understanding of it and must be able to know how to access the updated laws.</a:t>
            </a:r>
          </a:p>
          <a:p>
            <a:pPr marL="0" indent="0">
              <a:lnSpc>
                <a:spcPct val="90000"/>
              </a:lnSpc>
              <a:buNone/>
            </a:pPr>
            <a:r>
              <a:rPr lang="en-GB" sz="1700" dirty="0"/>
              <a:t>Without academic skills nobody would have the knowledge to know what's best for anyone therefore the best quality care wouldn’t be offered</a:t>
            </a:r>
          </a:p>
          <a:p>
            <a:pPr marL="0" indent="0">
              <a:lnSpc>
                <a:spcPct val="90000"/>
              </a:lnSpc>
              <a:buNone/>
            </a:pPr>
            <a:r>
              <a:rPr lang="en-GB" sz="1700" dirty="0"/>
              <a:t>It enables/ teaches them to access information which is crucial to making sure they are supporting their patients</a:t>
            </a:r>
          </a:p>
          <a:p>
            <a:pPr marL="0" indent="0">
              <a:lnSpc>
                <a:spcPct val="90000"/>
              </a:lnSpc>
              <a:buNone/>
            </a:pPr>
            <a:r>
              <a:rPr lang="en-GB" sz="1700" dirty="0"/>
              <a:t>It enables you to problem solve which is very important as nurses deal with a lot of conflict everyday</a:t>
            </a:r>
          </a:p>
          <a:p>
            <a:pPr marL="0" indent="0">
              <a:lnSpc>
                <a:spcPct val="90000"/>
              </a:lnSpc>
              <a:buNone/>
            </a:pPr>
            <a:endParaRPr lang="en-GB" sz="1700" dirty="0"/>
          </a:p>
          <a:p>
            <a:pPr marL="0" indent="0">
              <a:lnSpc>
                <a:spcPct val="90000"/>
              </a:lnSpc>
              <a:buNone/>
            </a:pPr>
            <a:endParaRPr lang="en-GB" sz="1700"/>
          </a:p>
          <a:p>
            <a:pPr marL="0" indent="0">
              <a:lnSpc>
                <a:spcPct val="90000"/>
              </a:lnSpc>
              <a:buNone/>
            </a:pPr>
            <a:r>
              <a:rPr lang="en-GB" sz="1700" dirty="0"/>
              <a:t>Picture by (adobe stock)</a:t>
            </a:r>
            <a:endParaRPr lang="en-US" sz="1700" dirty="0"/>
          </a:p>
          <a:p>
            <a:pPr marL="0" indent="0">
              <a:lnSpc>
                <a:spcPct val="90000"/>
              </a:lnSpc>
              <a:buNone/>
            </a:pPr>
            <a:r>
              <a:rPr lang="en-GB" sz="1700" dirty="0"/>
              <a:t>(Mir, A. 2023 )</a:t>
            </a:r>
          </a:p>
        </p:txBody>
      </p:sp>
      <p:pic>
        <p:nvPicPr>
          <p:cNvPr id="4" name="Picture 3" descr="Set of 3D cartoon character smiling doctor young women standing holding tablet computer, arms crossed, full body isolated on white and transparent background, ai generate">
            <a:extLst>
              <a:ext uri="{FF2B5EF4-FFF2-40B4-BE49-F238E27FC236}">
                <a16:creationId xmlns:a16="http://schemas.microsoft.com/office/drawing/2014/main" id="{0B55F9BC-ACFE-884C-8FEA-823DFBB327B3}"/>
              </a:ext>
            </a:extLst>
          </p:cNvPr>
          <p:cNvPicPr>
            <a:picLocks noChangeAspect="1"/>
          </p:cNvPicPr>
          <p:nvPr/>
        </p:nvPicPr>
        <p:blipFill rotWithShape="1">
          <a:blip r:embed="rId2"/>
          <a:srcRect l="24240" r="27001"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12348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3FCAA-F940-20F3-D763-91D7F8CC6CFE}"/>
              </a:ext>
            </a:extLst>
          </p:cNvPr>
          <p:cNvSpPr>
            <a:spLocks noGrp="1"/>
          </p:cNvSpPr>
          <p:nvPr>
            <p:ph type="title"/>
          </p:nvPr>
        </p:nvSpPr>
        <p:spPr>
          <a:xfrm>
            <a:off x="320616" y="106332"/>
            <a:ext cx="5110057" cy="1807305"/>
          </a:xfrm>
        </p:spPr>
        <p:txBody>
          <a:bodyPr>
            <a:normAutofit/>
          </a:bodyPr>
          <a:lstStyle/>
          <a:p>
            <a:r>
              <a:rPr lang="en-GB" sz="3400"/>
              <a:t>Types of academic skills we use everyday</a:t>
            </a:r>
          </a:p>
        </p:txBody>
      </p:sp>
      <p:sp>
        <p:nvSpPr>
          <p:cNvPr id="3" name="Content Placeholder 2">
            <a:extLst>
              <a:ext uri="{FF2B5EF4-FFF2-40B4-BE49-F238E27FC236}">
                <a16:creationId xmlns:a16="http://schemas.microsoft.com/office/drawing/2014/main" id="{96CC6664-62F0-6789-E61E-811ED27A0062}"/>
              </a:ext>
            </a:extLst>
          </p:cNvPr>
          <p:cNvSpPr>
            <a:spLocks noGrp="1"/>
          </p:cNvSpPr>
          <p:nvPr>
            <p:ph idx="1"/>
          </p:nvPr>
        </p:nvSpPr>
        <p:spPr>
          <a:xfrm>
            <a:off x="162466" y="1485034"/>
            <a:ext cx="4894396" cy="5252645"/>
          </a:xfrm>
        </p:spPr>
        <p:txBody>
          <a:bodyPr vert="horz" lIns="91440" tIns="45720" rIns="91440" bIns="45720" rtlCol="0" anchor="t">
            <a:noAutofit/>
          </a:bodyPr>
          <a:lstStyle/>
          <a:p>
            <a:pPr marL="0" indent="0">
              <a:lnSpc>
                <a:spcPct val="90000"/>
              </a:lnSpc>
              <a:buNone/>
            </a:pPr>
            <a:r>
              <a:rPr lang="en-GB" sz="1400" dirty="0"/>
              <a:t>There are many academic skills we use daily without even knowing</a:t>
            </a:r>
          </a:p>
          <a:p>
            <a:pPr marL="0" indent="0">
              <a:lnSpc>
                <a:spcPct val="90000"/>
              </a:lnSpc>
              <a:buNone/>
            </a:pPr>
            <a:endParaRPr lang="en-GB" sz="1400" dirty="0"/>
          </a:p>
          <a:p>
            <a:pPr marL="0" indent="0">
              <a:lnSpc>
                <a:spcPct val="90000"/>
              </a:lnSpc>
              <a:buNone/>
            </a:pPr>
            <a:r>
              <a:rPr lang="en-GB" sz="1400" dirty="0"/>
              <a:t>For example, waking up and checking what class and what time you must be in for your lectures</a:t>
            </a:r>
          </a:p>
          <a:p>
            <a:pPr marL="0" indent="0">
              <a:lnSpc>
                <a:spcPct val="90000"/>
              </a:lnSpc>
              <a:buNone/>
            </a:pPr>
            <a:r>
              <a:rPr lang="en-GB" sz="1400" dirty="0"/>
              <a:t>Or waking up and checking what time your assignment is due whether it’s a month before or a week (guilty) which all comes under time management which is an academic skill.</a:t>
            </a:r>
          </a:p>
          <a:p>
            <a:pPr marL="0" indent="0">
              <a:lnSpc>
                <a:spcPct val="90000"/>
              </a:lnSpc>
              <a:buNone/>
            </a:pPr>
            <a:r>
              <a:rPr lang="en-GB" sz="1400" dirty="0"/>
              <a:t>Communication, which is what is going on right now as I am interacting with you and using the correct approach in the class, you use communication skills everyday whether its on the phone, texting, ordering something or even just sitting down and glancing a smile.</a:t>
            </a:r>
          </a:p>
          <a:p>
            <a:pPr marL="0" indent="0">
              <a:lnSpc>
                <a:spcPct val="90000"/>
              </a:lnSpc>
              <a:buNone/>
            </a:pPr>
            <a:r>
              <a:rPr lang="en-GB" sz="1400" dirty="0"/>
              <a:t>Reading comprehension, we use every day whether its reading and understanding a text message or an email or this presentation </a:t>
            </a:r>
          </a:p>
          <a:p>
            <a:pPr marL="0" indent="0">
              <a:lnSpc>
                <a:spcPct val="90000"/>
              </a:lnSpc>
              <a:buNone/>
            </a:pPr>
            <a:endParaRPr lang="en-GB" sz="1400" dirty="0"/>
          </a:p>
          <a:p>
            <a:pPr marL="0" indent="0">
              <a:lnSpc>
                <a:spcPct val="90000"/>
              </a:lnSpc>
              <a:buNone/>
            </a:pPr>
            <a:r>
              <a:rPr lang="en-GB" sz="1400" dirty="0"/>
              <a:t>Picture by(adobe stock, daily routine)</a:t>
            </a:r>
          </a:p>
          <a:p>
            <a:pPr marL="0" indent="0">
              <a:lnSpc>
                <a:spcPct val="90000"/>
              </a:lnSpc>
              <a:buNone/>
            </a:pPr>
            <a:r>
              <a:rPr lang="en-GB" sz="1400" dirty="0"/>
              <a:t>(Melville, J. 2011-2023)</a:t>
            </a:r>
          </a:p>
          <a:p>
            <a:pPr marL="0" indent="0">
              <a:lnSpc>
                <a:spcPct val="90000"/>
              </a:lnSpc>
              <a:buNone/>
            </a:pPr>
            <a:endParaRPr lang="en-GB" sz="1100"/>
          </a:p>
        </p:txBody>
      </p:sp>
      <p:pic>
        <p:nvPicPr>
          <p:cNvPr id="4" name="Picture 3" descr="vector set of how to improve productivity, maintain healthy daily habits">
            <a:extLst>
              <a:ext uri="{FF2B5EF4-FFF2-40B4-BE49-F238E27FC236}">
                <a16:creationId xmlns:a16="http://schemas.microsoft.com/office/drawing/2014/main" id="{10DA3387-69F9-5BC8-5A09-6D88F6A22260}"/>
              </a:ext>
            </a:extLst>
          </p:cNvPr>
          <p:cNvPicPr>
            <a:picLocks noChangeAspect="1"/>
          </p:cNvPicPr>
          <p:nvPr/>
        </p:nvPicPr>
        <p:blipFill rotWithShape="1">
          <a:blip r:embed="rId2"/>
          <a:srcRect l="26027" r="34475"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3493518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4F6CC1-7FFF-3029-2A1C-62B808B4E0E5}"/>
              </a:ext>
            </a:extLst>
          </p:cNvPr>
          <p:cNvSpPr>
            <a:spLocks noGrp="1"/>
          </p:cNvSpPr>
          <p:nvPr>
            <p:ph type="title"/>
          </p:nvPr>
        </p:nvSpPr>
        <p:spPr>
          <a:xfrm>
            <a:off x="838201" y="643467"/>
            <a:ext cx="3888526" cy="1800526"/>
          </a:xfrm>
        </p:spPr>
        <p:txBody>
          <a:bodyPr>
            <a:normAutofit/>
          </a:bodyPr>
          <a:lstStyle/>
          <a:p>
            <a:r>
              <a:rPr lang="en-GB" sz="3700"/>
              <a:t> jobs that require academic skills</a:t>
            </a:r>
          </a:p>
        </p:txBody>
      </p:sp>
      <p:sp>
        <p:nvSpPr>
          <p:cNvPr id="3" name="Content Placeholder 2">
            <a:extLst>
              <a:ext uri="{FF2B5EF4-FFF2-40B4-BE49-F238E27FC236}">
                <a16:creationId xmlns:a16="http://schemas.microsoft.com/office/drawing/2014/main" id="{FBBC0664-781B-6688-B688-7AD73124E841}"/>
              </a:ext>
            </a:extLst>
          </p:cNvPr>
          <p:cNvSpPr>
            <a:spLocks noGrp="1"/>
          </p:cNvSpPr>
          <p:nvPr>
            <p:ph idx="1"/>
          </p:nvPr>
        </p:nvSpPr>
        <p:spPr>
          <a:xfrm>
            <a:off x="291862" y="2393344"/>
            <a:ext cx="6390186" cy="4301202"/>
          </a:xfrm>
        </p:spPr>
        <p:txBody>
          <a:bodyPr vert="horz" lIns="91440" tIns="45720" rIns="91440" bIns="45720" rtlCol="0" anchor="t">
            <a:normAutofit/>
          </a:bodyPr>
          <a:lstStyle/>
          <a:p>
            <a:pPr marL="0" indent="0">
              <a:lnSpc>
                <a:spcPct val="90000"/>
              </a:lnSpc>
              <a:buNone/>
            </a:pPr>
            <a:r>
              <a:rPr lang="en-GB" sz="1400" dirty="0"/>
              <a:t>Everyone needs academic skills however people develop their skills overtime</a:t>
            </a:r>
            <a:endParaRPr lang="en-US" sz="1400" dirty="0"/>
          </a:p>
          <a:p>
            <a:pPr marL="0" indent="0">
              <a:lnSpc>
                <a:spcPct val="90000"/>
              </a:lnSpc>
              <a:buNone/>
            </a:pPr>
            <a:endParaRPr lang="en-GB" sz="1400"/>
          </a:p>
          <a:p>
            <a:pPr marL="0" indent="0">
              <a:lnSpc>
                <a:spcPct val="90000"/>
              </a:lnSpc>
              <a:buNone/>
            </a:pPr>
            <a:endParaRPr lang="en-GB" sz="1400"/>
          </a:p>
          <a:p>
            <a:pPr marL="0" indent="0">
              <a:lnSpc>
                <a:spcPct val="90000"/>
              </a:lnSpc>
              <a:buNone/>
            </a:pPr>
            <a:r>
              <a:rPr lang="en-GB" sz="1400" dirty="0"/>
              <a:t>An example of jobs that require academic skills could be care home nurses as they must ensure they analyse the conditions of their patients, without that they won't know what their patient is going through, which can cause a lot of difficulties, they also require problem solving as they deal with a lot of conflict, communication to deal with the patients and everyone around them, whether it's the patient's families or other nurses </a:t>
            </a:r>
          </a:p>
          <a:p>
            <a:pPr marL="0" indent="0">
              <a:lnSpc>
                <a:spcPct val="90000"/>
              </a:lnSpc>
              <a:buNone/>
            </a:pPr>
            <a:r>
              <a:rPr lang="en-GB" sz="1400" dirty="0"/>
              <a:t>. They need to make sure there is evidence of the patients care</a:t>
            </a:r>
            <a:endParaRPr lang="en-GB" dirty="0"/>
          </a:p>
          <a:p>
            <a:pPr marL="0" indent="0">
              <a:lnSpc>
                <a:spcPct val="90000"/>
              </a:lnSpc>
              <a:buNone/>
            </a:pPr>
            <a:r>
              <a:rPr lang="en-GB" sz="1400" dirty="0"/>
              <a:t>.they need to know how to access and save private patient information</a:t>
            </a:r>
          </a:p>
          <a:p>
            <a:pPr marL="0" indent="0">
              <a:lnSpc>
                <a:spcPct val="90000"/>
              </a:lnSpc>
              <a:buNone/>
            </a:pPr>
            <a:r>
              <a:rPr lang="en-GB" sz="1400" dirty="0"/>
              <a:t>.they also need to make sure they know how to access the code laws just to make sure they know there is no misunderstandings</a:t>
            </a:r>
          </a:p>
          <a:p>
            <a:pPr marL="0" indent="0">
              <a:lnSpc>
                <a:spcPct val="90000"/>
              </a:lnSpc>
              <a:buNone/>
            </a:pPr>
            <a:r>
              <a:rPr lang="en-GB" sz="1400" dirty="0"/>
              <a:t>Picture by (adobe stock care home nurse)</a:t>
            </a:r>
            <a:endParaRPr lang="en-US" sz="1400" dirty="0"/>
          </a:p>
          <a:p>
            <a:pPr marL="0" indent="0">
              <a:lnSpc>
                <a:spcPct val="90000"/>
              </a:lnSpc>
              <a:buNone/>
            </a:pPr>
            <a:r>
              <a:rPr lang="en-GB" sz="1400" dirty="0"/>
              <a:t>(the queens nursing institute, 2021 )</a:t>
            </a:r>
          </a:p>
        </p:txBody>
      </p:sp>
      <p:pic>
        <p:nvPicPr>
          <p:cNvPr id="4" name="Picture 3" descr="Nurse taking care of grandfather in nursing home or hospital. Vector flat cartoon character walking with help of young woman staff, clinics for rehabilitation and therapy, healthcare Generative AI.">
            <a:extLst>
              <a:ext uri="{FF2B5EF4-FFF2-40B4-BE49-F238E27FC236}">
                <a16:creationId xmlns:a16="http://schemas.microsoft.com/office/drawing/2014/main" id="{00FFDB3C-1CB5-D22E-E2AC-667CCE36C1EC}"/>
              </a:ext>
            </a:extLst>
          </p:cNvPr>
          <p:cNvPicPr>
            <a:picLocks noChangeAspect="1"/>
          </p:cNvPicPr>
          <p:nvPr/>
        </p:nvPicPr>
        <p:blipFill>
          <a:blip r:embed="rId2"/>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438171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93A4C5">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1FA66E0-81B4-7AB7-7A07-DA84B6D0C5F7}"/>
              </a:ext>
            </a:extLst>
          </p:cNvPr>
          <p:cNvSpPr>
            <a:spLocks noGrp="1"/>
          </p:cNvSpPr>
          <p:nvPr>
            <p:ph type="title"/>
          </p:nvPr>
        </p:nvSpPr>
        <p:spPr>
          <a:xfrm>
            <a:off x="5526156" y="365125"/>
            <a:ext cx="5827643" cy="1433433"/>
          </a:xfrm>
        </p:spPr>
        <p:txBody>
          <a:bodyPr anchor="b">
            <a:normAutofit/>
          </a:bodyPr>
          <a:lstStyle/>
          <a:p>
            <a:pPr algn="ctr"/>
            <a:r>
              <a:rPr lang="en-US" sz="3100"/>
              <a:t>What are the benefits of learning academic skills in a professional practice</a:t>
            </a:r>
            <a:endParaRPr lang="en-US"/>
          </a:p>
        </p:txBody>
      </p:sp>
      <p:pic>
        <p:nvPicPr>
          <p:cNvPr id="4" name="Comments pop-up background" descr="Comments pop-up background">
            <a:hlinkClick r:id="" action="ppaction://media"/>
            <a:extLst>
              <a:ext uri="{FF2B5EF4-FFF2-40B4-BE49-F238E27FC236}">
                <a16:creationId xmlns:a16="http://schemas.microsoft.com/office/drawing/2014/main" id="{A01D122C-364A-CF70-A671-72DE83E4938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5881" y="2964736"/>
            <a:ext cx="4956514" cy="2956073"/>
          </a:xfrm>
          <a:prstGeom prst="rect">
            <a:avLst/>
          </a:prstGeom>
        </p:spPr>
      </p:pic>
      <p:sp>
        <p:nvSpPr>
          <p:cNvPr id="3" name="Content Placeholder 2">
            <a:extLst>
              <a:ext uri="{FF2B5EF4-FFF2-40B4-BE49-F238E27FC236}">
                <a16:creationId xmlns:a16="http://schemas.microsoft.com/office/drawing/2014/main" id="{8666C53E-F716-558D-7810-07B09FC12044}"/>
              </a:ext>
            </a:extLst>
          </p:cNvPr>
          <p:cNvSpPr>
            <a:spLocks noGrp="1"/>
          </p:cNvSpPr>
          <p:nvPr>
            <p:ph idx="1"/>
          </p:nvPr>
        </p:nvSpPr>
        <p:spPr>
          <a:xfrm>
            <a:off x="5526156" y="2055813"/>
            <a:ext cx="5827644" cy="4121149"/>
          </a:xfrm>
        </p:spPr>
        <p:txBody>
          <a:bodyPr vert="horz" lIns="91440" tIns="45720" rIns="91440" bIns="45720" rtlCol="0" anchor="t">
            <a:normAutofit lnSpcReduction="10000"/>
          </a:bodyPr>
          <a:lstStyle/>
          <a:p>
            <a:pPr marL="0" indent="0">
              <a:buNone/>
            </a:pPr>
            <a:r>
              <a:rPr lang="en-US" sz="2400" dirty="0"/>
              <a:t>Once you develop these skills this will increase your competence and leave you more at ease when something doesn’t go as planned as you have all these academic skills that are all professional ways of doing </a:t>
            </a:r>
            <a:r>
              <a:rPr lang="en-US" sz="2400"/>
              <a:t>and dealing with things. </a:t>
            </a:r>
          </a:p>
          <a:p>
            <a:pPr marL="0" indent="0">
              <a:buNone/>
            </a:pPr>
            <a:r>
              <a:rPr lang="en-US" sz="2400" dirty="0"/>
              <a:t>With academic skills they teach you greater strategies to be able to cope whilst still being professional. </a:t>
            </a:r>
          </a:p>
          <a:p>
            <a:pPr marL="0" indent="0">
              <a:buNone/>
            </a:pPr>
            <a:r>
              <a:rPr lang="en-US" sz="2400"/>
              <a:t>(student wellness centre. 2023)</a:t>
            </a:r>
            <a:endParaRPr lang="en-US" sz="2400" dirty="0"/>
          </a:p>
        </p:txBody>
      </p:sp>
    </p:spTree>
    <p:extLst>
      <p:ext uri="{BB962C8B-B14F-4D97-AF65-F5344CB8AC3E}">
        <p14:creationId xmlns:p14="http://schemas.microsoft.com/office/powerpoint/2010/main" val="60545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07C47-C465-C54C-0CCC-FC9C96C949C1}"/>
              </a:ext>
            </a:extLst>
          </p:cNvPr>
          <p:cNvSpPr>
            <a:spLocks noGrp="1"/>
          </p:cNvSpPr>
          <p:nvPr>
            <p:ph type="title"/>
          </p:nvPr>
        </p:nvSpPr>
        <p:spPr>
          <a:xfrm>
            <a:off x="838201" y="365125"/>
            <a:ext cx="3816095" cy="1807305"/>
          </a:xfrm>
        </p:spPr>
        <p:txBody>
          <a:bodyPr>
            <a:normAutofit/>
          </a:bodyPr>
          <a:lstStyle/>
          <a:p>
            <a:r>
              <a:rPr lang="en-GB" sz="3100"/>
              <a:t>The relationship between study skills and academic skills </a:t>
            </a:r>
          </a:p>
        </p:txBody>
      </p:sp>
      <p:sp>
        <p:nvSpPr>
          <p:cNvPr id="3" name="Content Placeholder 2">
            <a:extLst>
              <a:ext uri="{FF2B5EF4-FFF2-40B4-BE49-F238E27FC236}">
                <a16:creationId xmlns:a16="http://schemas.microsoft.com/office/drawing/2014/main" id="{BCF948C1-FA69-A0A6-F220-912854E91965}"/>
              </a:ext>
            </a:extLst>
          </p:cNvPr>
          <p:cNvSpPr>
            <a:spLocks noGrp="1"/>
          </p:cNvSpPr>
          <p:nvPr>
            <p:ph idx="1"/>
          </p:nvPr>
        </p:nvSpPr>
        <p:spPr>
          <a:xfrm>
            <a:off x="838201" y="2333297"/>
            <a:ext cx="3816096" cy="3843666"/>
          </a:xfrm>
        </p:spPr>
        <p:txBody>
          <a:bodyPr vert="horz" lIns="91440" tIns="45720" rIns="91440" bIns="45720" rtlCol="0">
            <a:normAutofit/>
          </a:bodyPr>
          <a:lstStyle/>
          <a:p>
            <a:pPr marL="0" indent="0">
              <a:lnSpc>
                <a:spcPct val="90000"/>
              </a:lnSpc>
              <a:buNone/>
            </a:pPr>
            <a:r>
              <a:rPr lang="en-GB" sz="1900"/>
              <a:t>Study skills are very important when it comes to academic performances, the skills allow others to succeed in their learning and develop better academic skills and use them, when necessary, without facing any difficulties and gives them a huge positive outcome in studies</a:t>
            </a:r>
          </a:p>
          <a:p>
            <a:pPr marL="0" indent="0">
              <a:lnSpc>
                <a:spcPct val="90000"/>
              </a:lnSpc>
              <a:buNone/>
            </a:pPr>
            <a:r>
              <a:rPr lang="en-GB" sz="1900"/>
              <a:t>Menon, H., Rahim, N,m (2012)</a:t>
            </a:r>
          </a:p>
          <a:p>
            <a:pPr marL="0" indent="0">
              <a:lnSpc>
                <a:spcPct val="90000"/>
              </a:lnSpc>
              <a:buNone/>
            </a:pPr>
            <a:r>
              <a:rPr lang="en-GB" sz="1900"/>
              <a:t>Picture by (stoslethasorh, pinterest)</a:t>
            </a:r>
          </a:p>
        </p:txBody>
      </p:sp>
      <p:pic>
        <p:nvPicPr>
          <p:cNvPr id="4" name="Picture 3" descr="Man in Love Writing a Letter | Cartoon clip art, Man in love, Writing a ...">
            <a:extLst>
              <a:ext uri="{FF2B5EF4-FFF2-40B4-BE49-F238E27FC236}">
                <a16:creationId xmlns:a16="http://schemas.microsoft.com/office/drawing/2014/main" id="{97FC0E7B-117B-8967-FC91-17A0D3157AB7}"/>
              </a:ext>
            </a:extLst>
          </p:cNvPr>
          <p:cNvPicPr>
            <a:picLocks noChangeAspect="1"/>
          </p:cNvPicPr>
          <p:nvPr/>
        </p:nvPicPr>
        <p:blipFill rotWithShape="1">
          <a:blip r:embed="rId2"/>
          <a:srcRect t="11431" r="-2" b="27306"/>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462528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5CC5A-DBD7-6BB0-E384-53719024EEEB}"/>
              </a:ext>
            </a:extLst>
          </p:cNvPr>
          <p:cNvSpPr>
            <a:spLocks noGrp="1"/>
          </p:cNvSpPr>
          <p:nvPr>
            <p:ph type="title"/>
          </p:nvPr>
        </p:nvSpPr>
        <p:spPr>
          <a:xfrm>
            <a:off x="838200" y="106332"/>
            <a:ext cx="10515600" cy="1325563"/>
          </a:xfrm>
        </p:spPr>
        <p:txBody>
          <a:bodyPr/>
          <a:lstStyle/>
          <a:p>
            <a:r>
              <a:rPr lang="en-GB"/>
              <a:t>What does the NMC say about having </a:t>
            </a:r>
            <a:r>
              <a:rPr lang="en-GB" dirty="0"/>
              <a:t>these academic skills</a:t>
            </a:r>
          </a:p>
        </p:txBody>
      </p:sp>
      <p:sp>
        <p:nvSpPr>
          <p:cNvPr id="3" name="Content Placeholder 2">
            <a:extLst>
              <a:ext uri="{FF2B5EF4-FFF2-40B4-BE49-F238E27FC236}">
                <a16:creationId xmlns:a16="http://schemas.microsoft.com/office/drawing/2014/main" id="{734B5F29-132A-0A01-76C4-994B643603A9}"/>
              </a:ext>
            </a:extLst>
          </p:cNvPr>
          <p:cNvSpPr>
            <a:spLocks noGrp="1"/>
          </p:cNvSpPr>
          <p:nvPr>
            <p:ph idx="1"/>
          </p:nvPr>
        </p:nvSpPr>
        <p:spPr>
          <a:xfrm>
            <a:off x="550652" y="1580359"/>
            <a:ext cx="10515600" cy="4160520"/>
          </a:xfrm>
        </p:spPr>
        <p:txBody>
          <a:bodyPr vert="horz" lIns="91440" tIns="45720" rIns="91440" bIns="45720" rtlCol="0" anchor="t">
            <a:normAutofit fontScale="62500" lnSpcReduction="20000"/>
          </a:bodyPr>
          <a:lstStyle/>
          <a:p>
            <a:pPr marL="0" indent="0">
              <a:buNone/>
            </a:pPr>
            <a:r>
              <a:rPr lang="en-GB" dirty="0"/>
              <a:t>The NMC says that all nurses must:</a:t>
            </a:r>
          </a:p>
          <a:p>
            <a:pPr marL="0" indent="0">
              <a:buNone/>
            </a:pPr>
            <a:r>
              <a:rPr lang="en-GB" dirty="0"/>
              <a:t>Be able to use these skills appropriately and apply them for the best quality of care</a:t>
            </a:r>
          </a:p>
          <a:p>
            <a:pPr marL="0" indent="0">
              <a:buNone/>
            </a:pPr>
            <a:r>
              <a:rPr lang="en-GB" dirty="0"/>
              <a:t>Use up to date knowledge</a:t>
            </a:r>
          </a:p>
          <a:p>
            <a:pPr marL="0" indent="0">
              <a:buNone/>
            </a:pPr>
            <a:r>
              <a:rPr lang="en-GB" dirty="0"/>
              <a:t>Communicate to promote health and the best practice</a:t>
            </a:r>
          </a:p>
          <a:p>
            <a:pPr marL="0" indent="0">
              <a:buNone/>
            </a:pPr>
            <a:r>
              <a:rPr lang="en-GB" dirty="0"/>
              <a:t>Learn to be professional </a:t>
            </a:r>
          </a:p>
          <a:p>
            <a:pPr marL="0" indent="0">
              <a:buNone/>
            </a:pPr>
            <a:r>
              <a:rPr lang="en-GB" dirty="0"/>
              <a:t>Decision make </a:t>
            </a:r>
          </a:p>
          <a:p>
            <a:pPr marL="0" indent="0">
              <a:buNone/>
            </a:pPr>
            <a:r>
              <a:rPr lang="en-GB" dirty="0"/>
              <a:t>Know how to work with teams and be a leader at times</a:t>
            </a:r>
          </a:p>
          <a:p>
            <a:pPr marL="0" indent="0">
              <a:buNone/>
            </a:pPr>
            <a:r>
              <a:rPr lang="en-GB" dirty="0"/>
              <a:t>So, if you have access to these skills, you are on the right path of being or becoming a nurse.</a:t>
            </a:r>
          </a:p>
          <a:p>
            <a:pPr marL="0" indent="0">
              <a:buNone/>
            </a:pPr>
            <a:endParaRPr lang="en-GB" dirty="0"/>
          </a:p>
          <a:p>
            <a:pPr marL="0" indent="0">
              <a:buNone/>
            </a:pPr>
            <a:r>
              <a:rPr lang="en-GB" dirty="0"/>
              <a:t>(the nursing and midwifery council. 2010)</a:t>
            </a:r>
          </a:p>
          <a:p>
            <a:pPr marL="0" indent="0">
              <a:buNone/>
            </a:pPr>
            <a:r>
              <a:rPr lang="en-GB" dirty="0"/>
              <a:t>picture by (Png free Pic)</a:t>
            </a:r>
          </a:p>
        </p:txBody>
      </p:sp>
      <p:pic>
        <p:nvPicPr>
          <p:cNvPr id="4" name="Picture 3" descr="illustration - International midwives day in 2023 | Illustration ...">
            <a:extLst>
              <a:ext uri="{FF2B5EF4-FFF2-40B4-BE49-F238E27FC236}">
                <a16:creationId xmlns:a16="http://schemas.microsoft.com/office/drawing/2014/main" id="{9CAB6935-3EFD-D5F8-0274-7ED5D148CAEC}"/>
              </a:ext>
            </a:extLst>
          </p:cNvPr>
          <p:cNvPicPr>
            <a:picLocks noChangeAspect="1"/>
          </p:cNvPicPr>
          <p:nvPr/>
        </p:nvPicPr>
        <p:blipFill>
          <a:blip r:embed="rId2"/>
          <a:stretch>
            <a:fillRect/>
          </a:stretch>
        </p:blipFill>
        <p:spPr>
          <a:xfrm>
            <a:off x="9411419" y="4196286"/>
            <a:ext cx="2743199" cy="2606107"/>
          </a:xfrm>
          <a:prstGeom prst="rect">
            <a:avLst/>
          </a:prstGeom>
        </p:spPr>
      </p:pic>
    </p:spTree>
    <p:extLst>
      <p:ext uri="{BB962C8B-B14F-4D97-AF65-F5344CB8AC3E}">
        <p14:creationId xmlns:p14="http://schemas.microsoft.com/office/powerpoint/2010/main" val="1948735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92212-BB89-4613-C319-6144A378AA6B}"/>
              </a:ext>
            </a:extLst>
          </p:cNvPr>
          <p:cNvSpPr>
            <a:spLocks noGrp="1"/>
          </p:cNvSpPr>
          <p:nvPr>
            <p:ph type="title"/>
          </p:nvPr>
        </p:nvSpPr>
        <p:spPr/>
        <p:txBody>
          <a:bodyPr/>
          <a:lstStyle/>
          <a:p>
            <a:r>
              <a:rPr lang="en-GB" dirty="0"/>
              <a:t>A short clip about the importance of academic/ study skills</a:t>
            </a:r>
          </a:p>
        </p:txBody>
      </p:sp>
      <p:sp>
        <p:nvSpPr>
          <p:cNvPr id="3" name="Content Placeholder 2">
            <a:extLst>
              <a:ext uri="{FF2B5EF4-FFF2-40B4-BE49-F238E27FC236}">
                <a16:creationId xmlns:a16="http://schemas.microsoft.com/office/drawing/2014/main" id="{01E3EC52-A58B-D786-E8A4-A7E07A6BD443}"/>
              </a:ext>
            </a:extLst>
          </p:cNvPr>
          <p:cNvSpPr>
            <a:spLocks noGrp="1"/>
          </p:cNvSpPr>
          <p:nvPr>
            <p:ph idx="1"/>
          </p:nvPr>
        </p:nvSpPr>
        <p:spPr>
          <a:xfrm>
            <a:off x="838200" y="1551605"/>
            <a:ext cx="10515600" cy="4160520"/>
          </a:xfrm>
        </p:spPr>
        <p:txBody>
          <a:bodyPr vert="horz" lIns="91440" tIns="45720" rIns="91440" bIns="45720" rtlCol="0" anchor="t">
            <a:normAutofit/>
          </a:bodyPr>
          <a:lstStyle/>
          <a:p>
            <a:pPr marL="0" indent="0">
              <a:buNone/>
            </a:pPr>
            <a:r>
              <a:rPr lang="en-GB" dirty="0"/>
              <a:t>Clip made by Macmillan, P(2013)</a:t>
            </a:r>
          </a:p>
          <a:p>
            <a:pPr marL="0" indent="0">
              <a:buNone/>
            </a:pPr>
            <a:endParaRPr lang="en-GB" dirty="0"/>
          </a:p>
        </p:txBody>
      </p:sp>
      <p:pic>
        <p:nvPicPr>
          <p:cNvPr id="4" name="Online Media 3" title="Why are study skills so important?">
            <a:hlinkClick r:id="" action="ppaction://media"/>
            <a:extLst>
              <a:ext uri="{FF2B5EF4-FFF2-40B4-BE49-F238E27FC236}">
                <a16:creationId xmlns:a16="http://schemas.microsoft.com/office/drawing/2014/main" id="{22EDA353-CFB8-280C-C21D-662CB3B22F50}"/>
              </a:ext>
            </a:extLst>
          </p:cNvPr>
          <p:cNvPicPr>
            <a:picLocks noRot="1" noChangeAspect="1"/>
          </p:cNvPicPr>
          <p:nvPr>
            <a:videoFile r:link="rId1"/>
          </p:nvPr>
        </p:nvPicPr>
        <p:blipFill>
          <a:blip r:embed="rId3"/>
          <a:stretch>
            <a:fillRect/>
          </a:stretch>
        </p:blipFill>
        <p:spPr>
          <a:xfrm>
            <a:off x="1227047" y="2022894"/>
            <a:ext cx="8402399" cy="4839420"/>
          </a:xfrm>
          <a:prstGeom prst="rect">
            <a:avLst/>
          </a:prstGeom>
        </p:spPr>
      </p:pic>
    </p:spTree>
    <p:extLst>
      <p:ext uri="{BB962C8B-B14F-4D97-AF65-F5344CB8AC3E}">
        <p14:creationId xmlns:p14="http://schemas.microsoft.com/office/powerpoint/2010/main" val="1758430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C15295-09A7-E2A5-5620-EF32F7167A93}"/>
              </a:ext>
            </a:extLst>
          </p:cNvPr>
          <p:cNvSpPr>
            <a:spLocks noGrp="1"/>
          </p:cNvSpPr>
          <p:nvPr>
            <p:ph type="title"/>
          </p:nvPr>
        </p:nvSpPr>
        <p:spPr>
          <a:xfrm>
            <a:off x="838201" y="643467"/>
            <a:ext cx="3888526" cy="1800526"/>
          </a:xfrm>
        </p:spPr>
        <p:txBody>
          <a:bodyPr>
            <a:normAutofit/>
          </a:bodyPr>
          <a:lstStyle/>
          <a:p>
            <a:r>
              <a:rPr lang="en-GB" dirty="0"/>
              <a:t>Clip details</a:t>
            </a:r>
          </a:p>
        </p:txBody>
      </p:sp>
      <p:sp>
        <p:nvSpPr>
          <p:cNvPr id="3" name="Content Placeholder 2">
            <a:extLst>
              <a:ext uri="{FF2B5EF4-FFF2-40B4-BE49-F238E27FC236}">
                <a16:creationId xmlns:a16="http://schemas.microsoft.com/office/drawing/2014/main" id="{4BBAD88C-8687-C3F3-12F7-9B9E9C64F1C2}"/>
              </a:ext>
            </a:extLst>
          </p:cNvPr>
          <p:cNvSpPr>
            <a:spLocks noGrp="1"/>
          </p:cNvSpPr>
          <p:nvPr>
            <p:ph idx="1"/>
          </p:nvPr>
        </p:nvSpPr>
        <p:spPr>
          <a:xfrm>
            <a:off x="838201" y="2623381"/>
            <a:ext cx="3888528" cy="3553581"/>
          </a:xfrm>
        </p:spPr>
        <p:txBody>
          <a:bodyPr vert="horz" lIns="91440" tIns="45720" rIns="91440" bIns="45720" rtlCol="0">
            <a:normAutofit/>
          </a:bodyPr>
          <a:lstStyle/>
          <a:p>
            <a:pPr marL="0" indent="0">
              <a:buNone/>
            </a:pPr>
            <a:r>
              <a:rPr lang="en-GB" sz="2000"/>
              <a:t>What can we identify from this clip??????</a:t>
            </a:r>
          </a:p>
          <a:p>
            <a:pPr marL="0" indent="0">
              <a:buNone/>
            </a:pPr>
            <a:r>
              <a:rPr lang="en-GB" sz="2000"/>
              <a:t>Are these skills important???</a:t>
            </a:r>
          </a:p>
          <a:p>
            <a:pPr marL="0" indent="0">
              <a:buNone/>
            </a:pPr>
            <a:r>
              <a:rPr lang="en-GB" sz="2000"/>
              <a:t>Do they help us in studies or anywhere else???</a:t>
            </a:r>
          </a:p>
          <a:p>
            <a:pPr marL="0" indent="0">
              <a:buNone/>
            </a:pPr>
            <a:endParaRPr lang="en-GB" sz="2000"/>
          </a:p>
          <a:p>
            <a:pPr marL="0" indent="0">
              <a:buNone/>
            </a:pPr>
            <a:r>
              <a:rPr lang="en-GB" sz="2000"/>
              <a:t>Picture by (clipartbest)</a:t>
            </a:r>
          </a:p>
        </p:txBody>
      </p:sp>
      <p:pic>
        <p:nvPicPr>
          <p:cNvPr id="4" name="Picture 3" descr="Thinking Cartoon Gif - ClipArt Best">
            <a:extLst>
              <a:ext uri="{FF2B5EF4-FFF2-40B4-BE49-F238E27FC236}">
                <a16:creationId xmlns:a16="http://schemas.microsoft.com/office/drawing/2014/main" id="{884A3A8E-A457-6ADD-2709-6C8EC3D528DB}"/>
              </a:ext>
            </a:extLst>
          </p:cNvPr>
          <p:cNvPicPr>
            <a:picLocks noChangeAspect="1"/>
          </p:cNvPicPr>
          <p:nvPr/>
        </p:nvPicPr>
        <p:blipFill>
          <a:blip r:embed="rId2"/>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046107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93A4C5">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6EC0C96-D1B6-C9DE-A684-1E8F50F81214}"/>
              </a:ext>
            </a:extLst>
          </p:cNvPr>
          <p:cNvSpPr>
            <a:spLocks noGrp="1"/>
          </p:cNvSpPr>
          <p:nvPr>
            <p:ph type="title"/>
          </p:nvPr>
        </p:nvSpPr>
        <p:spPr>
          <a:xfrm>
            <a:off x="5526156" y="365125"/>
            <a:ext cx="5827643" cy="1433433"/>
          </a:xfrm>
        </p:spPr>
        <p:txBody>
          <a:bodyPr anchor="b">
            <a:normAutofit/>
          </a:bodyPr>
          <a:lstStyle/>
          <a:p>
            <a:r>
              <a:rPr lang="en-GB" dirty="0"/>
              <a:t>Thank you so much for your time </a:t>
            </a:r>
          </a:p>
        </p:txBody>
      </p:sp>
      <p:pic>
        <p:nvPicPr>
          <p:cNvPr id="4" name="Content Placeholder 3" descr="Thank You Card Clipart - Thank You Card Clipart at GetDrawings | Free ...">
            <a:extLst>
              <a:ext uri="{FF2B5EF4-FFF2-40B4-BE49-F238E27FC236}">
                <a16:creationId xmlns:a16="http://schemas.microsoft.com/office/drawing/2014/main" id="{51C3AFF0-4E2E-18FF-8466-F9411CE8104D}"/>
              </a:ext>
            </a:extLst>
          </p:cNvPr>
          <p:cNvPicPr>
            <a:picLocks noChangeAspect="1"/>
          </p:cNvPicPr>
          <p:nvPr/>
        </p:nvPicPr>
        <p:blipFill>
          <a:blip r:embed="rId2"/>
          <a:stretch>
            <a:fillRect/>
          </a:stretch>
        </p:blipFill>
        <p:spPr>
          <a:xfrm>
            <a:off x="643466" y="2929105"/>
            <a:ext cx="4309533" cy="3156732"/>
          </a:xfrm>
          <a:prstGeom prst="rect">
            <a:avLst/>
          </a:prstGeom>
        </p:spPr>
      </p:pic>
      <p:sp>
        <p:nvSpPr>
          <p:cNvPr id="8" name="Content Placeholder 7">
            <a:extLst>
              <a:ext uri="{FF2B5EF4-FFF2-40B4-BE49-F238E27FC236}">
                <a16:creationId xmlns:a16="http://schemas.microsoft.com/office/drawing/2014/main" id="{9605B357-9735-70FE-E547-A443EDD2AEF6}"/>
              </a:ext>
            </a:extLst>
          </p:cNvPr>
          <p:cNvSpPr>
            <a:spLocks noGrp="1"/>
          </p:cNvSpPr>
          <p:nvPr>
            <p:ph idx="1"/>
          </p:nvPr>
        </p:nvSpPr>
        <p:spPr>
          <a:xfrm>
            <a:off x="5526156" y="2055813"/>
            <a:ext cx="5827644" cy="4121149"/>
          </a:xfrm>
        </p:spPr>
        <p:txBody>
          <a:bodyPr anchor="t">
            <a:normAutofit fontScale="85000" lnSpcReduction="10000"/>
          </a:bodyPr>
          <a:lstStyle/>
          <a:p>
            <a:pPr marL="0" indent="0">
              <a:buNone/>
            </a:pPr>
            <a:r>
              <a:rPr lang="en-US" sz="2400" dirty="0"/>
              <a:t>thank you for taking the time to listen and engage with me during my presentation</a:t>
            </a:r>
          </a:p>
          <a:p>
            <a:pPr marL="0" indent="0">
              <a:buNone/>
            </a:pPr>
            <a:r>
              <a:rPr lang="en-US" sz="2400" dirty="0"/>
              <a:t>If you would like me to share this presentation so you can have a look in your own time and learn more about this topic just let me know</a:t>
            </a:r>
          </a:p>
          <a:p>
            <a:pPr marL="0" indent="0">
              <a:buNone/>
            </a:pPr>
            <a:endParaRPr lang="en-US" sz="2400" dirty="0"/>
          </a:p>
          <a:p>
            <a:pPr marL="0" indent="0">
              <a:buNone/>
            </a:pPr>
            <a:endParaRPr lang="en-US" sz="2400" dirty="0"/>
          </a:p>
          <a:p>
            <a:pPr marL="0" indent="0">
              <a:buNone/>
            </a:pPr>
            <a:endParaRPr lang="en-US" sz="2400" dirty="0"/>
          </a:p>
          <a:p>
            <a:pPr marL="0" indent="0">
              <a:buNone/>
            </a:pPr>
            <a:endParaRPr lang="en-US" sz="2400" dirty="0"/>
          </a:p>
          <a:p>
            <a:pPr marL="0" indent="0">
              <a:buNone/>
            </a:pPr>
            <a:endParaRPr lang="en-US" sz="2400" dirty="0"/>
          </a:p>
          <a:p>
            <a:pPr marL="0" indent="0">
              <a:buNone/>
            </a:pPr>
            <a:r>
              <a:rPr lang="en-US" sz="2400" dirty="0"/>
              <a:t>Picture by(</a:t>
            </a:r>
            <a:r>
              <a:rPr lang="en-US" sz="2400" dirty="0" err="1"/>
              <a:t>utterlyprontable</a:t>
            </a:r>
            <a:r>
              <a:rPr lang="en-US" sz="2400" dirty="0"/>
              <a:t>)</a:t>
            </a:r>
          </a:p>
        </p:txBody>
      </p:sp>
    </p:spTree>
    <p:extLst>
      <p:ext uri="{BB962C8B-B14F-4D97-AF65-F5344CB8AC3E}">
        <p14:creationId xmlns:p14="http://schemas.microsoft.com/office/powerpoint/2010/main" val="2442023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93A4C5"/>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3D85E20-7CBB-286D-C262-404770F3FE35}"/>
              </a:ext>
            </a:extLst>
          </p:cNvPr>
          <p:cNvSpPr>
            <a:spLocks noGrp="1"/>
          </p:cNvSpPr>
          <p:nvPr>
            <p:ph type="title"/>
          </p:nvPr>
        </p:nvSpPr>
        <p:spPr>
          <a:xfrm>
            <a:off x="838200" y="713312"/>
            <a:ext cx="3461084" cy="5431376"/>
          </a:xfrm>
        </p:spPr>
        <p:txBody>
          <a:bodyPr>
            <a:normAutofit/>
          </a:bodyPr>
          <a:lstStyle/>
          <a:p>
            <a:r>
              <a:rPr lang="en-GB">
                <a:solidFill>
                  <a:srgbClr val="FFFFFF"/>
                </a:solidFill>
              </a:rPr>
              <a:t>References </a:t>
            </a:r>
          </a:p>
        </p:txBody>
      </p:sp>
      <p:sp>
        <p:nvSpPr>
          <p:cNvPr id="3" name="Content Placeholder 2">
            <a:extLst>
              <a:ext uri="{FF2B5EF4-FFF2-40B4-BE49-F238E27FC236}">
                <a16:creationId xmlns:a16="http://schemas.microsoft.com/office/drawing/2014/main" id="{FC05BACE-058B-B2C9-31BF-83481DE0AE15}"/>
              </a:ext>
            </a:extLst>
          </p:cNvPr>
          <p:cNvSpPr>
            <a:spLocks noGrp="1"/>
          </p:cNvSpPr>
          <p:nvPr>
            <p:ph idx="1"/>
          </p:nvPr>
        </p:nvSpPr>
        <p:spPr>
          <a:xfrm>
            <a:off x="6095999" y="-5555"/>
            <a:ext cx="6091687" cy="6825979"/>
          </a:xfrm>
        </p:spPr>
        <p:txBody>
          <a:bodyPr vert="horz" lIns="91440" tIns="45720" rIns="91440" bIns="45720" rtlCol="0" anchor="ctr">
            <a:normAutofit/>
          </a:bodyPr>
          <a:lstStyle/>
          <a:p>
            <a:pPr>
              <a:lnSpc>
                <a:spcPct val="90000"/>
              </a:lnSpc>
              <a:buNone/>
            </a:pPr>
            <a:r>
              <a:rPr lang="en-GB" sz="1000" dirty="0">
                <a:latin typeface="Segoe UI"/>
                <a:cs typeface="Segoe UI"/>
              </a:rPr>
              <a:t>Centre, Study well.(2023) Study well, Students. Available at:</a:t>
            </a:r>
            <a:endParaRPr lang="en-US" sz="1000" dirty="0"/>
          </a:p>
          <a:p>
            <a:pPr>
              <a:lnSpc>
                <a:spcPct val="90000"/>
              </a:lnSpc>
              <a:buNone/>
            </a:pPr>
            <a:r>
              <a:rPr lang="en-GB" sz="1000" dirty="0">
                <a:latin typeface="Segoe UI"/>
                <a:cs typeface="Segoe UI"/>
              </a:rPr>
              <a:t> </a:t>
            </a:r>
            <a:r>
              <a:rPr lang="en-GB" sz="1000" dirty="0">
                <a:latin typeface="Segoe UI"/>
                <a:cs typeface="Segoe UI"/>
                <a:hlinkClick r:id="rId2"/>
              </a:rPr>
              <a:t>https://students.usask.ca/articles/study-skills.php#:~:text=Good%20study%20skills%20can%20increase,other%20things%20in%20your%20life.</a:t>
            </a:r>
            <a:endParaRPr lang="en-GB" sz="1000" dirty="0"/>
          </a:p>
          <a:p>
            <a:pPr>
              <a:lnSpc>
                <a:spcPct val="90000"/>
              </a:lnSpc>
              <a:buNone/>
            </a:pPr>
            <a:r>
              <a:rPr lang="en-GB" sz="1000" dirty="0">
                <a:latin typeface="Segoe UI"/>
                <a:cs typeface="Segoe UI"/>
              </a:rPr>
              <a:t>(Accessed: 27th November 2023). </a:t>
            </a:r>
            <a:endParaRPr lang="en-GB" sz="1000" dirty="0"/>
          </a:p>
          <a:p>
            <a:pPr>
              <a:lnSpc>
                <a:spcPct val="90000"/>
              </a:lnSpc>
              <a:buNone/>
            </a:pPr>
            <a:endParaRPr lang="en-GB" sz="1000" dirty="0">
              <a:latin typeface="Segoe UI"/>
              <a:cs typeface="Segoe UI"/>
            </a:endParaRPr>
          </a:p>
          <a:p>
            <a:pPr>
              <a:lnSpc>
                <a:spcPct val="90000"/>
              </a:lnSpc>
              <a:buNone/>
            </a:pPr>
            <a:r>
              <a:rPr lang="en-GB" sz="1000" err="1">
                <a:latin typeface="Segoe UI"/>
                <a:cs typeface="Segoe UI"/>
              </a:rPr>
              <a:t>Hassanbeigi</a:t>
            </a:r>
            <a:r>
              <a:rPr lang="en-GB" sz="1000" dirty="0">
                <a:latin typeface="Segoe UI"/>
                <a:cs typeface="Segoe UI"/>
              </a:rPr>
              <a:t>, A. et al. (2011): ‘The relationship between study skills and academic performance of University Students’, Procedia - Social and </a:t>
            </a:r>
            <a:r>
              <a:rPr lang="en-GB" sz="1000" err="1">
                <a:latin typeface="Segoe UI"/>
                <a:cs typeface="Segoe UI"/>
              </a:rPr>
              <a:t>Behavioral</a:t>
            </a:r>
            <a:r>
              <a:rPr lang="en-GB" sz="1000" dirty="0">
                <a:latin typeface="Segoe UI"/>
                <a:cs typeface="Segoe UI"/>
              </a:rPr>
              <a:t> Sciences, 30, pp. 1416–1424. </a:t>
            </a:r>
            <a:endParaRPr lang="en-GB" sz="1000" dirty="0"/>
          </a:p>
          <a:p>
            <a:pPr>
              <a:lnSpc>
                <a:spcPct val="90000"/>
              </a:lnSpc>
              <a:buNone/>
            </a:pPr>
            <a:r>
              <a:rPr lang="en-GB" sz="1000" dirty="0">
                <a:latin typeface="Segoe UI"/>
                <a:cs typeface="Segoe UI"/>
              </a:rPr>
              <a:t>Available at</a:t>
            </a:r>
            <a:endParaRPr lang="en-GB" sz="1000" dirty="0"/>
          </a:p>
          <a:p>
            <a:pPr>
              <a:lnSpc>
                <a:spcPct val="90000"/>
              </a:lnSpc>
              <a:buNone/>
            </a:pPr>
            <a:r>
              <a:rPr lang="en-GB" sz="1000" dirty="0">
                <a:latin typeface="Segoe UI"/>
                <a:cs typeface="Segoe UI"/>
              </a:rPr>
              <a:t>doi:10.1016/j.sbspro.2011.10.276. </a:t>
            </a:r>
            <a:endParaRPr lang="en-GB" sz="1000" dirty="0"/>
          </a:p>
          <a:p>
            <a:pPr>
              <a:lnSpc>
                <a:spcPct val="90000"/>
              </a:lnSpc>
              <a:buNone/>
            </a:pPr>
            <a:r>
              <a:rPr lang="en-GB" sz="1000" dirty="0">
                <a:latin typeface="Segoe UI"/>
                <a:cs typeface="Segoe UI"/>
              </a:rPr>
              <a:t>(Accessed: 25th November 2023)</a:t>
            </a:r>
            <a:endParaRPr lang="en-GB" sz="1000" dirty="0"/>
          </a:p>
          <a:p>
            <a:pPr>
              <a:lnSpc>
                <a:spcPct val="90000"/>
              </a:lnSpc>
              <a:buNone/>
            </a:pPr>
            <a:endParaRPr lang="en-US" sz="1000" dirty="0"/>
          </a:p>
          <a:p>
            <a:pPr>
              <a:lnSpc>
                <a:spcPct val="90000"/>
              </a:lnSpc>
              <a:buNone/>
            </a:pPr>
            <a:r>
              <a:rPr lang="en-GB" sz="1000" dirty="0">
                <a:latin typeface="Segoe UI"/>
                <a:cs typeface="Segoe UI"/>
              </a:rPr>
              <a:t>Indeed.(No date): 12 examples of academic skills (plus tips to improve them) </a:t>
            </a:r>
            <a:endParaRPr lang="en-GB" sz="1000" dirty="0"/>
          </a:p>
          <a:p>
            <a:pPr>
              <a:lnSpc>
                <a:spcPct val="90000"/>
              </a:lnSpc>
              <a:buNone/>
            </a:pPr>
            <a:r>
              <a:rPr lang="en-GB" sz="1000" dirty="0">
                <a:latin typeface="Segoe UI"/>
                <a:cs typeface="Segoe UI"/>
              </a:rPr>
              <a:t>Available at: </a:t>
            </a:r>
            <a:endParaRPr lang="en-GB" sz="1000" dirty="0"/>
          </a:p>
          <a:p>
            <a:pPr>
              <a:lnSpc>
                <a:spcPct val="90000"/>
              </a:lnSpc>
              <a:buNone/>
            </a:pPr>
            <a:r>
              <a:rPr lang="en-GB" sz="1000" dirty="0">
                <a:latin typeface="Segoe UI"/>
                <a:cs typeface="Segoe UI"/>
                <a:hlinkClick r:id="rId3"/>
              </a:rPr>
              <a:t>https://uk.indeed.com/career-advice/career-development/academic-skills#:~:text=Having%20a%20reliable%20set%20of,when%20you%20enter%20the%20workplace.</a:t>
            </a:r>
            <a:endParaRPr lang="en-GB" sz="1000" dirty="0"/>
          </a:p>
          <a:p>
            <a:pPr>
              <a:lnSpc>
                <a:spcPct val="90000"/>
              </a:lnSpc>
              <a:buNone/>
            </a:pPr>
            <a:r>
              <a:rPr lang="en-GB" sz="1000" dirty="0">
                <a:latin typeface="Segoe UI"/>
                <a:cs typeface="Segoe UI"/>
              </a:rPr>
              <a:t> (Accessed: 23rd November 2023). </a:t>
            </a:r>
            <a:endParaRPr lang="en-GB" sz="1000" dirty="0"/>
          </a:p>
          <a:p>
            <a:pPr marL="0" indent="0">
              <a:lnSpc>
                <a:spcPct val="90000"/>
              </a:lnSpc>
              <a:buNone/>
            </a:pPr>
            <a:endParaRPr lang="en-GB" sz="1000" dirty="0"/>
          </a:p>
          <a:p>
            <a:pPr>
              <a:lnSpc>
                <a:spcPct val="90000"/>
              </a:lnSpc>
              <a:buNone/>
            </a:pPr>
            <a:r>
              <a:rPr lang="en-GB" sz="1000" dirty="0">
                <a:latin typeface="Segoe UI"/>
                <a:cs typeface="Segoe UI"/>
              </a:rPr>
              <a:t>Leeds Beckett University (no date).Self assessment of academic skills. </a:t>
            </a:r>
            <a:endParaRPr lang="en-GB" sz="1000" dirty="0"/>
          </a:p>
          <a:p>
            <a:pPr>
              <a:lnSpc>
                <a:spcPct val="90000"/>
              </a:lnSpc>
              <a:buNone/>
            </a:pPr>
            <a:r>
              <a:rPr lang="en-GB" sz="1000" dirty="0">
                <a:latin typeface="Segoe UI"/>
                <a:cs typeface="Segoe UI"/>
              </a:rPr>
              <a:t>Available at: </a:t>
            </a:r>
            <a:endParaRPr lang="en-GB" sz="1000" dirty="0"/>
          </a:p>
          <a:p>
            <a:pPr>
              <a:lnSpc>
                <a:spcPct val="90000"/>
              </a:lnSpc>
              <a:buNone/>
            </a:pPr>
            <a:r>
              <a:rPr lang="en-GB" sz="1000" dirty="0">
                <a:latin typeface="Segoe UI"/>
                <a:cs typeface="Segoe UI"/>
                <a:hlinkClick r:id="rId4"/>
              </a:rPr>
              <a:t>https://www.leedsbeckett.ac.uk/virtual-open-day/prepare-for-uni/studying-at-university/self-assessment-of-academic-skills/</a:t>
            </a:r>
            <a:endParaRPr lang="en-GB" sz="1000" dirty="0"/>
          </a:p>
          <a:p>
            <a:pPr>
              <a:lnSpc>
                <a:spcPct val="90000"/>
              </a:lnSpc>
              <a:buNone/>
            </a:pPr>
            <a:r>
              <a:rPr lang="en-GB" sz="1000" dirty="0">
                <a:latin typeface="Segoe UI"/>
                <a:cs typeface="Segoe UI"/>
              </a:rPr>
              <a:t>(Accessed: 27th November 2023).</a:t>
            </a:r>
            <a:endParaRPr lang="en-GB" sz="1000" dirty="0"/>
          </a:p>
          <a:p>
            <a:pPr marL="0" indent="0">
              <a:lnSpc>
                <a:spcPct val="90000"/>
              </a:lnSpc>
              <a:buNone/>
            </a:pPr>
            <a:endParaRPr lang="en-GB" sz="800"/>
          </a:p>
        </p:txBody>
      </p:sp>
    </p:spTree>
    <p:extLst>
      <p:ext uri="{BB962C8B-B14F-4D97-AF65-F5344CB8AC3E}">
        <p14:creationId xmlns:p14="http://schemas.microsoft.com/office/powerpoint/2010/main" val="3517161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7F7296-6C3E-50D1-873B-254AF185ED17}"/>
              </a:ext>
            </a:extLst>
          </p:cNvPr>
          <p:cNvSpPr>
            <a:spLocks noGrp="1"/>
          </p:cNvSpPr>
          <p:nvPr>
            <p:ph idx="1"/>
          </p:nvPr>
        </p:nvSpPr>
        <p:spPr>
          <a:xfrm>
            <a:off x="104955" y="315151"/>
            <a:ext cx="12082732" cy="4160520"/>
          </a:xfrm>
        </p:spPr>
        <p:txBody>
          <a:bodyPr vert="horz" lIns="91440" tIns="45720" rIns="91440" bIns="45720" rtlCol="0" anchor="t">
            <a:normAutofit fontScale="25000" lnSpcReduction="20000"/>
          </a:bodyPr>
          <a:lstStyle/>
          <a:p>
            <a:pPr>
              <a:buNone/>
            </a:pPr>
            <a:r>
              <a:rPr lang="en-GB" sz="4800" dirty="0">
                <a:latin typeface="Segoe UI"/>
                <a:cs typeface="Segoe UI"/>
              </a:rPr>
              <a:t>Mir, A. (2023): The 8 most essential skills of a nurse, Medical. </a:t>
            </a:r>
            <a:endParaRPr lang="en-US" sz="4800"/>
          </a:p>
          <a:p>
            <a:pPr>
              <a:buNone/>
            </a:pPr>
            <a:r>
              <a:rPr lang="en-GB" sz="4800" dirty="0">
                <a:latin typeface="Segoe UI"/>
                <a:cs typeface="Segoe UI"/>
              </a:rPr>
              <a:t>Available at:</a:t>
            </a:r>
            <a:endParaRPr lang="en-GB" sz="4800"/>
          </a:p>
          <a:p>
            <a:pPr>
              <a:buNone/>
            </a:pPr>
            <a:r>
              <a:rPr lang="en-GB" sz="4800" dirty="0">
                <a:latin typeface="Segoe UI"/>
                <a:cs typeface="Segoe UI"/>
              </a:rPr>
              <a:t> </a:t>
            </a:r>
            <a:r>
              <a:rPr lang="en-GB" sz="4800" dirty="0">
                <a:latin typeface="Segoe UI"/>
                <a:cs typeface="Segoe UI"/>
                <a:hlinkClick r:id="rId2"/>
              </a:rPr>
              <a:t>https://www.medical-locums.co.uk/news/2023/01/8-essential-skills-of-a-nurse#</a:t>
            </a:r>
            <a:endParaRPr lang="en-GB" sz="4800"/>
          </a:p>
          <a:p>
            <a:pPr>
              <a:buNone/>
            </a:pPr>
            <a:r>
              <a:rPr lang="en-GB" sz="4800" dirty="0">
                <a:latin typeface="Segoe UI"/>
                <a:cs typeface="Segoe UI"/>
              </a:rPr>
              <a:t>(Accessed: 27th November 2023). </a:t>
            </a:r>
            <a:endParaRPr lang="en-GB" sz="4800"/>
          </a:p>
          <a:p>
            <a:pPr>
              <a:buNone/>
            </a:pPr>
            <a:br>
              <a:rPr lang="en-US" dirty="0"/>
            </a:br>
            <a:endParaRPr lang="en-US" sz="6400"/>
          </a:p>
          <a:p>
            <a:pPr>
              <a:buNone/>
            </a:pPr>
            <a:r>
              <a:rPr lang="en-GB" sz="4800" dirty="0">
                <a:latin typeface="Segoe UI"/>
                <a:cs typeface="Segoe UI"/>
              </a:rPr>
              <a:t>Md Rahim, N. and Meon, H. (2013) ‘Relationships between study skills and academic performance: </a:t>
            </a:r>
            <a:r>
              <a:rPr lang="en-GB" sz="4800" err="1">
                <a:latin typeface="Segoe UI"/>
                <a:cs typeface="Segoe UI"/>
              </a:rPr>
              <a:t>researchgate</a:t>
            </a:r>
            <a:r>
              <a:rPr lang="en-GB" sz="4800" dirty="0">
                <a:latin typeface="Segoe UI"/>
                <a:cs typeface="Segoe UI"/>
              </a:rPr>
              <a:t>. </a:t>
            </a:r>
            <a:endParaRPr lang="en-GB" sz="4800"/>
          </a:p>
          <a:p>
            <a:pPr>
              <a:buNone/>
            </a:pPr>
            <a:r>
              <a:rPr lang="en-GB" sz="4800" dirty="0">
                <a:latin typeface="Segoe UI"/>
                <a:cs typeface="Segoe UI"/>
              </a:rPr>
              <a:t>Available at:</a:t>
            </a:r>
            <a:endParaRPr lang="en-GB" sz="4800"/>
          </a:p>
          <a:p>
            <a:pPr>
              <a:buNone/>
            </a:pPr>
            <a:r>
              <a:rPr lang="en-GB" sz="4800" dirty="0">
                <a:latin typeface="Segoe UI"/>
                <a:cs typeface="Segoe UI"/>
              </a:rPr>
              <a:t>doi:10.1063/1.4801264. </a:t>
            </a:r>
            <a:endParaRPr lang="en-GB" sz="4800"/>
          </a:p>
          <a:p>
            <a:pPr>
              <a:buNone/>
            </a:pPr>
            <a:r>
              <a:rPr lang="en-GB" sz="4800" dirty="0">
                <a:latin typeface="Segoe UI"/>
                <a:cs typeface="Segoe UI"/>
              </a:rPr>
              <a:t>(Accessed 27th November. (2023)</a:t>
            </a:r>
            <a:endParaRPr lang="en-GB" sz="4800"/>
          </a:p>
          <a:p>
            <a:pPr>
              <a:buNone/>
            </a:pPr>
            <a:br>
              <a:rPr lang="en-US" dirty="0"/>
            </a:br>
            <a:endParaRPr lang="en-US" sz="6400"/>
          </a:p>
          <a:p>
            <a:pPr>
              <a:buNone/>
            </a:pPr>
            <a:r>
              <a:rPr lang="en-GB" sz="4800" dirty="0">
                <a:latin typeface="Segoe UI"/>
                <a:cs typeface="Segoe UI"/>
              </a:rPr>
              <a:t>Novak, B. (2023): List of academic skills you need to improve, on. </a:t>
            </a:r>
            <a:endParaRPr lang="en-GB" sz="4800"/>
          </a:p>
          <a:p>
            <a:pPr>
              <a:buNone/>
            </a:pPr>
            <a:r>
              <a:rPr lang="en-GB" sz="4800" dirty="0">
                <a:latin typeface="Segoe UI"/>
                <a:cs typeface="Segoe UI"/>
              </a:rPr>
              <a:t>Available at:</a:t>
            </a:r>
            <a:endParaRPr lang="en-GB" sz="4800"/>
          </a:p>
          <a:p>
            <a:pPr>
              <a:buNone/>
            </a:pPr>
            <a:r>
              <a:rPr lang="en-GB" sz="4800" dirty="0">
                <a:latin typeface="Segoe UI"/>
                <a:cs typeface="Segoe UI"/>
              </a:rPr>
              <a:t> </a:t>
            </a:r>
            <a:r>
              <a:rPr lang="en-GB" sz="4800" dirty="0">
                <a:latin typeface="Segoe UI"/>
                <a:cs typeface="Segoe UI"/>
                <a:hlinkClick r:id="rId3"/>
              </a:rPr>
              <a:t>https://riverjournalonline.com/schools/list-of-academic-skills-you-need-to-improve/42676/amp/</a:t>
            </a:r>
            <a:endParaRPr lang="en-GB" sz="4800"/>
          </a:p>
          <a:p>
            <a:pPr>
              <a:buNone/>
            </a:pPr>
            <a:r>
              <a:rPr lang="en-GB" sz="4800" dirty="0">
                <a:latin typeface="Segoe UI"/>
                <a:cs typeface="Segoe UI"/>
              </a:rPr>
              <a:t>(Accessed: 25th November 2023). </a:t>
            </a:r>
            <a:endParaRPr lang="en-GB" sz="4800"/>
          </a:p>
          <a:p>
            <a:pPr>
              <a:buNone/>
            </a:pPr>
            <a:br>
              <a:rPr lang="en-US" dirty="0"/>
            </a:br>
            <a:endParaRPr lang="en-US" sz="6400"/>
          </a:p>
          <a:p>
            <a:pPr>
              <a:buNone/>
            </a:pPr>
            <a:r>
              <a:rPr lang="en-GB" sz="4800" dirty="0">
                <a:latin typeface="Segoe UI"/>
                <a:cs typeface="Segoe UI"/>
              </a:rPr>
              <a:t>Rose, D.J. (2023): 5 reasons why good study skills are important. The Tutor Team. </a:t>
            </a:r>
            <a:endParaRPr lang="en-GB" sz="4800"/>
          </a:p>
          <a:p>
            <a:pPr>
              <a:buNone/>
            </a:pPr>
            <a:r>
              <a:rPr lang="en-GB" sz="4800" dirty="0">
                <a:latin typeface="Segoe UI"/>
                <a:cs typeface="Segoe UI"/>
              </a:rPr>
              <a:t>Available at: </a:t>
            </a:r>
            <a:endParaRPr lang="en-GB" sz="4800"/>
          </a:p>
          <a:p>
            <a:pPr>
              <a:buNone/>
            </a:pPr>
            <a:r>
              <a:rPr lang="en-GB" sz="4800" dirty="0">
                <a:latin typeface="Segoe UI"/>
                <a:cs typeface="Segoe UI"/>
                <a:hlinkClick r:id="rId4"/>
              </a:rPr>
              <a:t>https://www.thetutorteam.com/study-skills/5-reasons-why-good-study-skills-are-important/#:~:text=Developing%20good%20study%20skills%20in,you%20succeed%20in%20these%20endeavors.</a:t>
            </a:r>
            <a:endParaRPr lang="en-GB" sz="4800"/>
          </a:p>
          <a:p>
            <a:pPr>
              <a:buNone/>
            </a:pPr>
            <a:r>
              <a:rPr lang="en-GB" sz="4800" dirty="0">
                <a:latin typeface="Segoe UI"/>
                <a:cs typeface="Segoe UI"/>
              </a:rPr>
              <a:t> (Accessed: 25th November 2023). </a:t>
            </a:r>
            <a:endParaRPr lang="en-GB" sz="4800"/>
          </a:p>
          <a:p>
            <a:pPr>
              <a:buNone/>
            </a:pPr>
            <a:br>
              <a:rPr lang="en-US" dirty="0"/>
            </a:br>
            <a:endParaRPr lang="en-US" sz="3600"/>
          </a:p>
          <a:p>
            <a:pPr>
              <a:buNone/>
            </a:pPr>
            <a:endParaRPr lang="en-GB" dirty="0">
              <a:latin typeface="Segoe UI"/>
              <a:cs typeface="Segoe UI"/>
            </a:endParaRPr>
          </a:p>
          <a:p>
            <a:pPr marL="0" indent="0">
              <a:buNone/>
            </a:pPr>
            <a:endParaRPr lang="en-GB" dirty="0"/>
          </a:p>
        </p:txBody>
      </p:sp>
    </p:spTree>
    <p:extLst>
      <p:ext uri="{BB962C8B-B14F-4D97-AF65-F5344CB8AC3E}">
        <p14:creationId xmlns:p14="http://schemas.microsoft.com/office/powerpoint/2010/main" val="360195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547D4B-A588-99E8-129C-B7E9079D7D4F}"/>
              </a:ext>
            </a:extLst>
          </p:cNvPr>
          <p:cNvSpPr>
            <a:spLocks noGrp="1"/>
          </p:cNvSpPr>
          <p:nvPr>
            <p:ph idx="1"/>
          </p:nvPr>
        </p:nvSpPr>
        <p:spPr>
          <a:xfrm>
            <a:off x="205596" y="1867906"/>
            <a:ext cx="10515600" cy="4577463"/>
          </a:xfrm>
        </p:spPr>
        <p:txBody>
          <a:bodyPr vert="horz" lIns="91440" tIns="45720" rIns="91440" bIns="45720" rtlCol="0" anchor="t">
            <a:normAutofit/>
          </a:bodyPr>
          <a:lstStyle/>
          <a:p>
            <a:pPr>
              <a:buNone/>
            </a:pPr>
            <a:r>
              <a:rPr lang="en-GB" sz="1100" dirty="0">
                <a:latin typeface="Segoe UI"/>
                <a:cs typeface="Segoe UI"/>
              </a:rPr>
              <a:t>the queens nursing institute, (2021): Standards of education and practice for nurses new to Care Home Nursing. </a:t>
            </a:r>
          </a:p>
          <a:p>
            <a:pPr>
              <a:buNone/>
            </a:pPr>
            <a:r>
              <a:rPr lang="en-GB" sz="1100" dirty="0">
                <a:latin typeface="Segoe UI"/>
                <a:cs typeface="Segoe UI"/>
              </a:rPr>
              <a:t>Available at: </a:t>
            </a:r>
          </a:p>
          <a:p>
            <a:pPr>
              <a:buNone/>
            </a:pPr>
            <a:r>
              <a:rPr lang="en-GB" sz="1100" dirty="0">
                <a:latin typeface="Segoe UI"/>
                <a:cs typeface="Segoe UI"/>
                <a:hlinkClick r:id="rId2"/>
              </a:rPr>
              <a:t>https://qni.org.uk/wp-content/uploads/2021/01/Standards-of-Education-and-Practice-for-Nurses-New-to-Care-Home-Nursing-2021.pdf</a:t>
            </a:r>
            <a:endParaRPr lang="en-GB" sz="1100"/>
          </a:p>
          <a:p>
            <a:pPr>
              <a:buNone/>
            </a:pPr>
            <a:r>
              <a:rPr lang="en-GB" sz="1100" dirty="0">
                <a:latin typeface="Segoe UI"/>
                <a:cs typeface="Segoe UI"/>
              </a:rPr>
              <a:t>(Accessed: 26th November 2023). </a:t>
            </a:r>
          </a:p>
          <a:p>
            <a:pPr>
              <a:buNone/>
            </a:pPr>
            <a:br>
              <a:rPr lang="en-US" sz="700" dirty="0"/>
            </a:br>
            <a:endParaRPr lang="en-US" sz="1400"/>
          </a:p>
          <a:p>
            <a:pPr>
              <a:buNone/>
            </a:pPr>
            <a:r>
              <a:rPr lang="en-GB" sz="1100" dirty="0">
                <a:latin typeface="Segoe UI"/>
                <a:cs typeface="Segoe UI"/>
              </a:rPr>
              <a:t>Upson, M. (2023): What are academic skills?, Practical Adult Insights. </a:t>
            </a:r>
          </a:p>
          <a:p>
            <a:pPr>
              <a:buNone/>
            </a:pPr>
            <a:r>
              <a:rPr lang="en-GB" sz="1100" dirty="0">
                <a:latin typeface="Segoe UI"/>
                <a:cs typeface="Segoe UI"/>
              </a:rPr>
              <a:t>Available at: </a:t>
            </a:r>
          </a:p>
          <a:p>
            <a:pPr>
              <a:buNone/>
            </a:pPr>
            <a:r>
              <a:rPr lang="en-GB" sz="1100" dirty="0">
                <a:latin typeface="Segoe UI"/>
                <a:cs typeface="Segoe UI"/>
                <a:hlinkClick r:id="rId3"/>
              </a:rPr>
              <a:t>https://www.practicaladultinsights.com/what-are-academic-skills.htm</a:t>
            </a:r>
            <a:endParaRPr lang="en-GB" sz="1100"/>
          </a:p>
          <a:p>
            <a:pPr>
              <a:buNone/>
            </a:pPr>
            <a:r>
              <a:rPr lang="en-GB" sz="1100" dirty="0">
                <a:latin typeface="Segoe UI"/>
                <a:cs typeface="Segoe UI"/>
              </a:rPr>
              <a:t>(Accessed: 24th November 2023). </a:t>
            </a:r>
          </a:p>
          <a:p>
            <a:pPr>
              <a:buNone/>
            </a:pPr>
            <a:br>
              <a:rPr lang="en-US" sz="700" dirty="0"/>
            </a:br>
            <a:endParaRPr lang="en-US" sz="1400"/>
          </a:p>
          <a:p>
            <a:pPr>
              <a:buNone/>
            </a:pPr>
            <a:r>
              <a:rPr lang="en-GB" sz="1100" dirty="0">
                <a:latin typeface="Segoe UI"/>
                <a:cs typeface="Segoe UI"/>
              </a:rPr>
              <a:t>What are academic skills (2023):Allison Academy.</a:t>
            </a:r>
          </a:p>
          <a:p>
            <a:pPr>
              <a:buNone/>
            </a:pPr>
            <a:r>
              <a:rPr lang="en-GB" sz="1100" dirty="0">
                <a:latin typeface="Segoe UI"/>
                <a:cs typeface="Segoe UI"/>
              </a:rPr>
              <a:t>Available at: </a:t>
            </a:r>
          </a:p>
          <a:p>
            <a:pPr>
              <a:buNone/>
            </a:pPr>
            <a:r>
              <a:rPr lang="en-GB" sz="1100" dirty="0">
                <a:latin typeface="Segoe UI"/>
                <a:cs typeface="Segoe UI"/>
                <a:hlinkClick r:id="rId4"/>
              </a:rPr>
              <a:t>https://www.allisonacademy.com/students/self-improvement/what-are-academic-skills/</a:t>
            </a:r>
            <a:endParaRPr lang="en-GB" sz="1100"/>
          </a:p>
          <a:p>
            <a:pPr>
              <a:buNone/>
            </a:pPr>
            <a:r>
              <a:rPr lang="en-GB" sz="1100" dirty="0">
                <a:latin typeface="Segoe UI"/>
                <a:cs typeface="Segoe UI"/>
              </a:rPr>
              <a:t>(Accessed: 24th November 2023).</a:t>
            </a:r>
            <a:endParaRPr lang="en-GB" sz="900" dirty="0"/>
          </a:p>
        </p:txBody>
      </p:sp>
    </p:spTree>
    <p:extLst>
      <p:ext uri="{BB962C8B-B14F-4D97-AF65-F5344CB8AC3E}">
        <p14:creationId xmlns:p14="http://schemas.microsoft.com/office/powerpoint/2010/main" val="3046018655"/>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242641"/>
      </a:dk2>
      <a:lt2>
        <a:srgbClr val="E8E6E2"/>
      </a:lt2>
      <a:accent1>
        <a:srgbClr val="93A4C5"/>
      </a:accent1>
      <a:accent2>
        <a:srgbClr val="837FBA"/>
      </a:accent2>
      <a:accent3>
        <a:srgbClr val="AE96C6"/>
      </a:accent3>
      <a:accent4>
        <a:srgbClr val="B47FBA"/>
      </a:accent4>
      <a:accent5>
        <a:srgbClr val="C593B5"/>
      </a:accent5>
      <a:accent6>
        <a:srgbClr val="BA7F8E"/>
      </a:accent6>
      <a:hlink>
        <a:srgbClr val="94805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BrushVTI</vt:lpstr>
      <vt:lpstr>Academic skills and their benefit to the professionals practice</vt:lpstr>
      <vt:lpstr>What are academic skills?</vt:lpstr>
      <vt:lpstr>Different types/examples of academic/study skills  </vt:lpstr>
      <vt:lpstr>Why do we need academic skills in a nursing environment</vt:lpstr>
      <vt:lpstr>Types of academic skills we use everyday</vt:lpstr>
      <vt:lpstr> jobs that require academic skills</vt:lpstr>
      <vt:lpstr>What are the benefits of learning academic skills in a professional practice</vt:lpstr>
      <vt:lpstr>The relationship between study skills and academic skills </vt:lpstr>
      <vt:lpstr>What does the NMC say about having these academic skills</vt:lpstr>
      <vt:lpstr>A short clip about the importance of academic/ study skills</vt:lpstr>
      <vt:lpstr>Clip details</vt:lpstr>
      <vt:lpstr>Thank you so much for your time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787</cp:revision>
  <dcterms:created xsi:type="dcterms:W3CDTF">2023-11-14T04:48:02Z</dcterms:created>
  <dcterms:modified xsi:type="dcterms:W3CDTF">2023-11-28T04:28:33Z</dcterms:modified>
</cp:coreProperties>
</file>