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56" r:id="rId2"/>
    <p:sldId id="257" r:id="rId3"/>
    <p:sldId id="299" r:id="rId4"/>
    <p:sldId id="261" r:id="rId5"/>
    <p:sldId id="306" r:id="rId6"/>
    <p:sldId id="258" r:id="rId7"/>
    <p:sldId id="265" r:id="rId8"/>
    <p:sldId id="301" r:id="rId9"/>
    <p:sldId id="300" r:id="rId10"/>
    <p:sldId id="260" r:id="rId11"/>
    <p:sldId id="262" r:id="rId12"/>
    <p:sldId id="263" r:id="rId13"/>
    <p:sldId id="266" r:id="rId14"/>
    <p:sldId id="276" r:id="rId15"/>
    <p:sldId id="303" r:id="rId16"/>
    <p:sldId id="267" r:id="rId17"/>
    <p:sldId id="268" r:id="rId18"/>
    <p:sldId id="304" r:id="rId19"/>
    <p:sldId id="305" r:id="rId20"/>
    <p:sldId id="269" r:id="rId21"/>
    <p:sldId id="272" r:id="rId22"/>
    <p:sldId id="273" r:id="rId23"/>
    <p:sldId id="274" r:id="rId24"/>
    <p:sldId id="270" r:id="rId25"/>
    <p:sldId id="294" r:id="rId26"/>
    <p:sldId id="295" r:id="rId27"/>
    <p:sldId id="296" r:id="rId28"/>
    <p:sldId id="271" r:id="rId29"/>
    <p:sldId id="297" r:id="rId30"/>
    <p:sldId id="298" r:id="rId31"/>
    <p:sldId id="281" r:id="rId32"/>
    <p:sldId id="278" r:id="rId33"/>
    <p:sldId id="282" r:id="rId34"/>
    <p:sldId id="283" r:id="rId35"/>
    <p:sldId id="284" r:id="rId36"/>
    <p:sldId id="285" r:id="rId37"/>
    <p:sldId id="286" r:id="rId38"/>
    <p:sldId id="279" r:id="rId39"/>
    <p:sldId id="280" r:id="rId40"/>
    <p:sldId id="287" r:id="rId41"/>
    <p:sldId id="291" r:id="rId42"/>
    <p:sldId id="288" r:id="rId43"/>
    <p:sldId id="289" r:id="rId44"/>
    <p:sldId id="292" r:id="rId45"/>
    <p:sldId id="290" r:id="rId46"/>
    <p:sldId id="293" r:id="rId47"/>
    <p:sldId id="264"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237"/>
    <p:restoredTop sz="94027"/>
  </p:normalViewPr>
  <p:slideViewPr>
    <p:cSldViewPr snapToGrid="0" snapToObjects="1">
      <p:cViewPr varScale="1">
        <p:scale>
          <a:sx n="71" d="100"/>
          <a:sy n="71" d="100"/>
        </p:scale>
        <p:origin x="84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454F8C-9215-2844-BFD6-7B5DAB3E52F6}" type="datetimeFigureOut">
              <a:rPr lang="en-GB" smtClean="0"/>
              <a:t>06/02/2023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0907F7-D3E8-5546-9845-D7ACD6684F9F}" type="slidenum">
              <a:rPr lang="en-GB" smtClean="0"/>
              <a:t>‹#›</a:t>
            </a:fld>
            <a:endParaRPr lang="en-GB"/>
          </a:p>
        </p:txBody>
      </p:sp>
    </p:spTree>
    <p:extLst>
      <p:ext uri="{BB962C8B-B14F-4D97-AF65-F5344CB8AC3E}">
        <p14:creationId xmlns:p14="http://schemas.microsoft.com/office/powerpoint/2010/main" val="916265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were asked to start on the module last week – so what challenges struck a chord?</a:t>
            </a:r>
          </a:p>
        </p:txBody>
      </p:sp>
      <p:sp>
        <p:nvSpPr>
          <p:cNvPr id="4" name="Slide Number Placeholder 3"/>
          <p:cNvSpPr>
            <a:spLocks noGrp="1"/>
          </p:cNvSpPr>
          <p:nvPr>
            <p:ph type="sldNum" sz="quarter" idx="5"/>
          </p:nvPr>
        </p:nvSpPr>
        <p:spPr/>
        <p:txBody>
          <a:bodyPr/>
          <a:lstStyle/>
          <a:p>
            <a:fld id="{E10907F7-D3E8-5546-9845-D7ACD6684F9F}" type="slidenum">
              <a:rPr lang="en-GB" smtClean="0"/>
              <a:t>2</a:t>
            </a:fld>
            <a:endParaRPr lang="en-GB"/>
          </a:p>
        </p:txBody>
      </p:sp>
    </p:spTree>
    <p:extLst>
      <p:ext uri="{BB962C8B-B14F-4D97-AF65-F5344CB8AC3E}">
        <p14:creationId xmlns:p14="http://schemas.microsoft.com/office/powerpoint/2010/main" val="517135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were asked to start on the module last week – so what challenges struck a chord?</a:t>
            </a:r>
          </a:p>
        </p:txBody>
      </p:sp>
      <p:sp>
        <p:nvSpPr>
          <p:cNvPr id="4" name="Slide Number Placeholder 3"/>
          <p:cNvSpPr>
            <a:spLocks noGrp="1"/>
          </p:cNvSpPr>
          <p:nvPr>
            <p:ph type="sldNum" sz="quarter" idx="5"/>
          </p:nvPr>
        </p:nvSpPr>
        <p:spPr/>
        <p:txBody>
          <a:bodyPr/>
          <a:lstStyle/>
          <a:p>
            <a:fld id="{E10907F7-D3E8-5546-9845-D7ACD6684F9F}" type="slidenum">
              <a:rPr lang="en-GB" smtClean="0"/>
              <a:t>3</a:t>
            </a:fld>
            <a:endParaRPr lang="en-GB"/>
          </a:p>
        </p:txBody>
      </p:sp>
    </p:spTree>
    <p:extLst>
      <p:ext uri="{BB962C8B-B14F-4D97-AF65-F5344CB8AC3E}">
        <p14:creationId xmlns:p14="http://schemas.microsoft.com/office/powerpoint/2010/main" val="2996572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www.youtube.com</a:t>
            </a:r>
            <a:r>
              <a:rPr lang="en-GB" dirty="0"/>
              <a:t>/</a:t>
            </a:r>
            <a:r>
              <a:rPr lang="en-GB" dirty="0" err="1"/>
              <a:t>watch?v</a:t>
            </a:r>
            <a:r>
              <a:rPr lang="en-GB" dirty="0"/>
              <a:t>=OQmMkYDnY8U</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a:t>
            </a:fld>
            <a:endParaRPr lang="en-GB"/>
          </a:p>
        </p:txBody>
      </p:sp>
    </p:spTree>
    <p:extLst>
      <p:ext uri="{BB962C8B-B14F-4D97-AF65-F5344CB8AC3E}">
        <p14:creationId xmlns:p14="http://schemas.microsoft.com/office/powerpoint/2010/main" val="1245524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www.youtube.com</a:t>
            </a:r>
            <a:r>
              <a:rPr lang="en-GB" dirty="0"/>
              <a:t>/</a:t>
            </a:r>
            <a:r>
              <a:rPr lang="en-GB" dirty="0" err="1"/>
              <a:t>watch?v</a:t>
            </a:r>
            <a:r>
              <a:rPr lang="en-GB" dirty="0"/>
              <a:t>=OQmMkYDnY8U</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5</a:t>
            </a:fld>
            <a:endParaRPr lang="en-GB"/>
          </a:p>
        </p:txBody>
      </p:sp>
    </p:spTree>
    <p:extLst>
      <p:ext uri="{BB962C8B-B14F-4D97-AF65-F5344CB8AC3E}">
        <p14:creationId xmlns:p14="http://schemas.microsoft.com/office/powerpoint/2010/main" val="892265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Palatable, almost funny picture.</a:t>
            </a:r>
          </a:p>
        </p:txBody>
      </p:sp>
      <p:sp>
        <p:nvSpPr>
          <p:cNvPr id="4" name="Slide Number Placeholder 3"/>
          <p:cNvSpPr>
            <a:spLocks noGrp="1"/>
          </p:cNvSpPr>
          <p:nvPr>
            <p:ph type="sldNum" sz="quarter" idx="5"/>
          </p:nvPr>
        </p:nvSpPr>
        <p:spPr/>
        <p:txBody>
          <a:bodyPr/>
          <a:lstStyle/>
          <a:p>
            <a:fld id="{E10907F7-D3E8-5546-9845-D7ACD6684F9F}" type="slidenum">
              <a:rPr lang="en-GB" smtClean="0"/>
              <a:t>6</a:t>
            </a:fld>
            <a:endParaRPr lang="en-GB"/>
          </a:p>
        </p:txBody>
      </p:sp>
    </p:spTree>
    <p:extLst>
      <p:ext uri="{BB962C8B-B14F-4D97-AF65-F5344CB8AC3E}">
        <p14:creationId xmlns:p14="http://schemas.microsoft.com/office/powerpoint/2010/main" val="431300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a shocking reality – but what has it got to do with you?</a:t>
            </a:r>
          </a:p>
        </p:txBody>
      </p:sp>
      <p:sp>
        <p:nvSpPr>
          <p:cNvPr id="4" name="Slide Number Placeholder 3"/>
          <p:cNvSpPr>
            <a:spLocks noGrp="1"/>
          </p:cNvSpPr>
          <p:nvPr>
            <p:ph type="sldNum" sz="quarter" idx="5"/>
          </p:nvPr>
        </p:nvSpPr>
        <p:spPr/>
        <p:txBody>
          <a:bodyPr/>
          <a:lstStyle/>
          <a:p>
            <a:fld id="{E10907F7-D3E8-5546-9845-D7ACD6684F9F}" type="slidenum">
              <a:rPr lang="en-GB" smtClean="0"/>
              <a:t>7</a:t>
            </a:fld>
            <a:endParaRPr lang="en-GB"/>
          </a:p>
        </p:txBody>
      </p:sp>
    </p:spTree>
    <p:extLst>
      <p:ext uri="{BB962C8B-B14F-4D97-AF65-F5344CB8AC3E}">
        <p14:creationId xmlns:p14="http://schemas.microsoft.com/office/powerpoint/2010/main" val="2515364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a:t>
            </a:r>
          </a:p>
          <a:p>
            <a:r>
              <a:rPr lang="en-GB" dirty="0"/>
              <a:t>Representation</a:t>
            </a:r>
          </a:p>
          <a:p>
            <a:r>
              <a:rPr lang="en-GB" dirty="0"/>
              <a:t>AI </a:t>
            </a:r>
          </a:p>
        </p:txBody>
      </p:sp>
      <p:sp>
        <p:nvSpPr>
          <p:cNvPr id="4" name="Slide Number Placeholder 3"/>
          <p:cNvSpPr>
            <a:spLocks noGrp="1"/>
          </p:cNvSpPr>
          <p:nvPr>
            <p:ph type="sldNum" sz="quarter" idx="5"/>
          </p:nvPr>
        </p:nvSpPr>
        <p:spPr/>
        <p:txBody>
          <a:bodyPr/>
          <a:lstStyle/>
          <a:p>
            <a:fld id="{E10907F7-D3E8-5546-9845-D7ACD6684F9F}" type="slidenum">
              <a:rPr lang="en-GB" smtClean="0"/>
              <a:t>11</a:t>
            </a:fld>
            <a:endParaRPr lang="en-GB"/>
          </a:p>
        </p:txBody>
      </p:sp>
    </p:spTree>
    <p:extLst>
      <p:ext uri="{BB962C8B-B14F-4D97-AF65-F5344CB8AC3E}">
        <p14:creationId xmlns:p14="http://schemas.microsoft.com/office/powerpoint/2010/main" val="4222124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reference appropriately…</a:t>
            </a:r>
          </a:p>
        </p:txBody>
      </p:sp>
      <p:sp>
        <p:nvSpPr>
          <p:cNvPr id="4" name="Slide Number Placeholder 3"/>
          <p:cNvSpPr>
            <a:spLocks noGrp="1"/>
          </p:cNvSpPr>
          <p:nvPr>
            <p:ph type="sldNum" sz="quarter" idx="5"/>
          </p:nvPr>
        </p:nvSpPr>
        <p:spPr/>
        <p:txBody>
          <a:bodyPr/>
          <a:lstStyle/>
          <a:p>
            <a:fld id="{E10907F7-D3E8-5546-9845-D7ACD6684F9F}" type="slidenum">
              <a:rPr lang="en-GB" smtClean="0"/>
              <a:t>19</a:t>
            </a:fld>
            <a:endParaRPr lang="en-GB"/>
          </a:p>
        </p:txBody>
      </p:sp>
    </p:spTree>
    <p:extLst>
      <p:ext uri="{BB962C8B-B14F-4D97-AF65-F5344CB8AC3E}">
        <p14:creationId xmlns:p14="http://schemas.microsoft.com/office/powerpoint/2010/main" val="2236297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www.doyouremember.co.uk</a:t>
            </a:r>
            <a:r>
              <a:rPr lang="en-GB" dirty="0"/>
              <a:t>/memory/the-wombles</a:t>
            </a:r>
          </a:p>
        </p:txBody>
      </p:sp>
      <p:sp>
        <p:nvSpPr>
          <p:cNvPr id="4" name="Slide Number Placeholder 3"/>
          <p:cNvSpPr>
            <a:spLocks noGrp="1"/>
          </p:cNvSpPr>
          <p:nvPr>
            <p:ph type="sldNum" sz="quarter" idx="5"/>
          </p:nvPr>
        </p:nvSpPr>
        <p:spPr/>
        <p:txBody>
          <a:bodyPr/>
          <a:lstStyle/>
          <a:p>
            <a:fld id="{E10907F7-D3E8-5546-9845-D7ACD6684F9F}" type="slidenum">
              <a:rPr lang="en-GB" smtClean="0"/>
              <a:t>20</a:t>
            </a:fld>
            <a:endParaRPr lang="en-GB"/>
          </a:p>
        </p:txBody>
      </p:sp>
    </p:spTree>
    <p:extLst>
      <p:ext uri="{BB962C8B-B14F-4D97-AF65-F5344CB8AC3E}">
        <p14:creationId xmlns:p14="http://schemas.microsoft.com/office/powerpoint/2010/main" val="398675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www.iconvsicon.com</a:t>
            </a:r>
            <a:r>
              <a:rPr lang="en-GB" dirty="0"/>
              <a:t>/2022/07/19/ferngully-the-last-rainforest-30th-anniversary-edition-to-hit-blu-ray-in-august-special-features-revealed/</a:t>
            </a:r>
          </a:p>
        </p:txBody>
      </p:sp>
      <p:sp>
        <p:nvSpPr>
          <p:cNvPr id="4" name="Slide Number Placeholder 3"/>
          <p:cNvSpPr>
            <a:spLocks noGrp="1"/>
          </p:cNvSpPr>
          <p:nvPr>
            <p:ph type="sldNum" sz="quarter" idx="5"/>
          </p:nvPr>
        </p:nvSpPr>
        <p:spPr/>
        <p:txBody>
          <a:bodyPr/>
          <a:lstStyle/>
          <a:p>
            <a:fld id="{E10907F7-D3E8-5546-9845-D7ACD6684F9F}" type="slidenum">
              <a:rPr lang="en-GB" smtClean="0"/>
              <a:t>21</a:t>
            </a:fld>
            <a:endParaRPr lang="en-GB"/>
          </a:p>
        </p:txBody>
      </p:sp>
    </p:spTree>
    <p:extLst>
      <p:ext uri="{BB962C8B-B14F-4D97-AF65-F5344CB8AC3E}">
        <p14:creationId xmlns:p14="http://schemas.microsoft.com/office/powerpoint/2010/main" val="14686540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Monday newspaper screen grabs: https://</a:t>
            </a:r>
            <a:r>
              <a:rPr lang="en-GB" dirty="0" err="1"/>
              <a:t>www.bbc.co.uk</a:t>
            </a:r>
            <a:r>
              <a:rPr lang="en-GB" dirty="0"/>
              <a:t>/news</a:t>
            </a:r>
          </a:p>
        </p:txBody>
      </p:sp>
      <p:sp>
        <p:nvSpPr>
          <p:cNvPr id="4" name="Slide Number Placeholder 3"/>
          <p:cNvSpPr>
            <a:spLocks noGrp="1"/>
          </p:cNvSpPr>
          <p:nvPr>
            <p:ph type="sldNum" sz="quarter" idx="5"/>
          </p:nvPr>
        </p:nvSpPr>
        <p:spPr/>
        <p:txBody>
          <a:bodyPr/>
          <a:lstStyle/>
          <a:p>
            <a:fld id="{E10907F7-D3E8-5546-9845-D7ACD6684F9F}" type="slidenum">
              <a:rPr lang="en-GB" smtClean="0"/>
              <a:t>25</a:t>
            </a:fld>
            <a:endParaRPr lang="en-GB"/>
          </a:p>
        </p:txBody>
      </p:sp>
    </p:spTree>
    <p:extLst>
      <p:ext uri="{BB962C8B-B14F-4D97-AF65-F5344CB8AC3E}">
        <p14:creationId xmlns:p14="http://schemas.microsoft.com/office/powerpoint/2010/main" val="4100256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Monday newspaper screen grabs: https://</a:t>
            </a:r>
            <a:r>
              <a:rPr lang="en-GB" dirty="0" err="1"/>
              <a:t>www.bbc.co.uk</a:t>
            </a:r>
            <a:r>
              <a:rPr lang="en-GB" dirty="0"/>
              <a:t>/news</a:t>
            </a:r>
          </a:p>
        </p:txBody>
      </p:sp>
      <p:sp>
        <p:nvSpPr>
          <p:cNvPr id="4" name="Slide Number Placeholder 3"/>
          <p:cNvSpPr>
            <a:spLocks noGrp="1"/>
          </p:cNvSpPr>
          <p:nvPr>
            <p:ph type="sldNum" sz="quarter" idx="5"/>
          </p:nvPr>
        </p:nvSpPr>
        <p:spPr/>
        <p:txBody>
          <a:bodyPr/>
          <a:lstStyle/>
          <a:p>
            <a:fld id="{E10907F7-D3E8-5546-9845-D7ACD6684F9F}" type="slidenum">
              <a:rPr lang="en-GB" smtClean="0"/>
              <a:t>26</a:t>
            </a:fld>
            <a:endParaRPr lang="en-GB"/>
          </a:p>
        </p:txBody>
      </p:sp>
    </p:spTree>
    <p:extLst>
      <p:ext uri="{BB962C8B-B14F-4D97-AF65-F5344CB8AC3E}">
        <p14:creationId xmlns:p14="http://schemas.microsoft.com/office/powerpoint/2010/main" val="4052776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Monday newspaper screen grabs: https://</a:t>
            </a:r>
            <a:r>
              <a:rPr lang="en-GB" dirty="0" err="1"/>
              <a:t>www.bbc.co.uk</a:t>
            </a:r>
            <a:r>
              <a:rPr lang="en-GB" dirty="0"/>
              <a:t>/news</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27</a:t>
            </a:fld>
            <a:endParaRPr lang="en-GB"/>
          </a:p>
        </p:txBody>
      </p:sp>
    </p:spTree>
    <p:extLst>
      <p:ext uri="{BB962C8B-B14F-4D97-AF65-F5344CB8AC3E}">
        <p14:creationId xmlns:p14="http://schemas.microsoft.com/office/powerpoint/2010/main" val="16373936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Monday newspaper screen grabs: https://</a:t>
            </a:r>
            <a:r>
              <a:rPr lang="en-GB" dirty="0" err="1"/>
              <a:t>www.bbc.co.uk</a:t>
            </a:r>
            <a:r>
              <a:rPr lang="en-GB" dirty="0"/>
              <a:t>/news</a:t>
            </a:r>
          </a:p>
          <a:p>
            <a:r>
              <a:rPr lang="en-GB" dirty="0"/>
              <a:t>https://</a:t>
            </a:r>
            <a:r>
              <a:rPr lang="en-GB" dirty="0" err="1"/>
              <a:t>www.reuters.com</a:t>
            </a:r>
            <a:r>
              <a:rPr lang="en-GB" dirty="0"/>
              <a:t>/world/</a:t>
            </a:r>
          </a:p>
        </p:txBody>
      </p:sp>
      <p:sp>
        <p:nvSpPr>
          <p:cNvPr id="4" name="Slide Number Placeholder 3"/>
          <p:cNvSpPr>
            <a:spLocks noGrp="1"/>
          </p:cNvSpPr>
          <p:nvPr>
            <p:ph type="sldNum" sz="quarter" idx="5"/>
          </p:nvPr>
        </p:nvSpPr>
        <p:spPr/>
        <p:txBody>
          <a:bodyPr/>
          <a:lstStyle/>
          <a:p>
            <a:fld id="{E10907F7-D3E8-5546-9845-D7ACD6684F9F}" type="slidenum">
              <a:rPr lang="en-GB" smtClean="0"/>
              <a:t>28</a:t>
            </a:fld>
            <a:endParaRPr lang="en-GB"/>
          </a:p>
        </p:txBody>
      </p:sp>
    </p:spTree>
    <p:extLst>
      <p:ext uri="{BB962C8B-B14F-4D97-AF65-F5344CB8AC3E}">
        <p14:creationId xmlns:p14="http://schemas.microsoft.com/office/powerpoint/2010/main" val="1478703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Monday newspaper screen grabs</a:t>
            </a:r>
          </a:p>
          <a:p>
            <a:r>
              <a:rPr lang="en-GB" dirty="0"/>
              <a:t>Steer towards </a:t>
            </a:r>
            <a:r>
              <a:rPr lang="en-GB" dirty="0" err="1"/>
              <a:t>TikTok</a:t>
            </a:r>
            <a:endParaRPr lang="en-GB" dirty="0"/>
          </a:p>
          <a:p>
            <a:r>
              <a:rPr lang="en-GB" dirty="0"/>
              <a:t>https://</a:t>
            </a:r>
            <a:r>
              <a:rPr lang="en-GB" dirty="0" err="1"/>
              <a:t>www.reuters.com</a:t>
            </a:r>
            <a:r>
              <a:rPr lang="en-GB" dirty="0"/>
              <a:t>/world/</a:t>
            </a:r>
          </a:p>
        </p:txBody>
      </p:sp>
      <p:sp>
        <p:nvSpPr>
          <p:cNvPr id="4" name="Slide Number Placeholder 3"/>
          <p:cNvSpPr>
            <a:spLocks noGrp="1"/>
          </p:cNvSpPr>
          <p:nvPr>
            <p:ph type="sldNum" sz="quarter" idx="5"/>
          </p:nvPr>
        </p:nvSpPr>
        <p:spPr/>
        <p:txBody>
          <a:bodyPr/>
          <a:lstStyle/>
          <a:p>
            <a:fld id="{E10907F7-D3E8-5546-9845-D7ACD6684F9F}" type="slidenum">
              <a:rPr lang="en-GB" smtClean="0"/>
              <a:t>29</a:t>
            </a:fld>
            <a:endParaRPr lang="en-GB"/>
          </a:p>
        </p:txBody>
      </p:sp>
    </p:spTree>
    <p:extLst>
      <p:ext uri="{BB962C8B-B14F-4D97-AF65-F5344CB8AC3E}">
        <p14:creationId xmlns:p14="http://schemas.microsoft.com/office/powerpoint/2010/main" val="33478213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Monday newspaper screen grabs</a:t>
            </a:r>
          </a:p>
          <a:p>
            <a:r>
              <a:rPr lang="en-GB" dirty="0"/>
              <a:t>Steer towards </a:t>
            </a:r>
            <a:r>
              <a:rPr lang="en-GB" dirty="0" err="1"/>
              <a:t>TikTok</a:t>
            </a:r>
            <a:endParaRPr lang="en-GB" dirty="0"/>
          </a:p>
          <a:p>
            <a:r>
              <a:rPr lang="en-GB" dirty="0"/>
              <a:t>https://</a:t>
            </a:r>
            <a:r>
              <a:rPr lang="en-GB" dirty="0" err="1"/>
              <a:t>www.bbc.co.uk</a:t>
            </a:r>
            <a:r>
              <a:rPr lang="en-GB" dirty="0"/>
              <a:t>/news/</a:t>
            </a:r>
            <a:r>
              <a:rPr lang="en-GB" dirty="0" err="1"/>
              <a:t>entertainment_and_arts</a:t>
            </a:r>
            <a:endParaRPr lang="en-GB" dirty="0"/>
          </a:p>
          <a:p>
            <a:r>
              <a:rPr lang="en-GB" dirty="0"/>
              <a:t>https://</a:t>
            </a:r>
            <a:r>
              <a:rPr lang="en-GB" dirty="0" err="1"/>
              <a:t>www.reuters.com</a:t>
            </a:r>
            <a:r>
              <a:rPr lang="en-GB" dirty="0"/>
              <a:t>/world/</a:t>
            </a:r>
          </a:p>
        </p:txBody>
      </p:sp>
      <p:sp>
        <p:nvSpPr>
          <p:cNvPr id="4" name="Slide Number Placeholder 3"/>
          <p:cNvSpPr>
            <a:spLocks noGrp="1"/>
          </p:cNvSpPr>
          <p:nvPr>
            <p:ph type="sldNum" sz="quarter" idx="5"/>
          </p:nvPr>
        </p:nvSpPr>
        <p:spPr/>
        <p:txBody>
          <a:bodyPr/>
          <a:lstStyle/>
          <a:p>
            <a:fld id="{E10907F7-D3E8-5546-9845-D7ACD6684F9F}" type="slidenum">
              <a:rPr lang="en-GB" smtClean="0"/>
              <a:t>30</a:t>
            </a:fld>
            <a:endParaRPr lang="en-GB"/>
          </a:p>
        </p:txBody>
      </p:sp>
    </p:spTree>
    <p:extLst>
      <p:ext uri="{BB962C8B-B14F-4D97-AF65-F5344CB8AC3E}">
        <p14:creationId xmlns:p14="http://schemas.microsoft.com/office/powerpoint/2010/main" val="13345355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8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32</a:t>
            </a:fld>
            <a:endParaRPr lang="en-GB"/>
          </a:p>
        </p:txBody>
      </p:sp>
    </p:spTree>
    <p:extLst>
      <p:ext uri="{BB962C8B-B14F-4D97-AF65-F5344CB8AC3E}">
        <p14:creationId xmlns:p14="http://schemas.microsoft.com/office/powerpoint/2010/main" val="2150705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8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8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33</a:t>
            </a:fld>
            <a:endParaRPr lang="en-GB"/>
          </a:p>
        </p:txBody>
      </p:sp>
    </p:spTree>
    <p:extLst>
      <p:ext uri="{BB962C8B-B14F-4D97-AF65-F5344CB8AC3E}">
        <p14:creationId xmlns:p14="http://schemas.microsoft.com/office/powerpoint/2010/main" val="38336673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2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2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2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34</a:t>
            </a:fld>
            <a:endParaRPr lang="en-GB"/>
          </a:p>
        </p:txBody>
      </p:sp>
    </p:spTree>
    <p:extLst>
      <p:ext uri="{BB962C8B-B14F-4D97-AF65-F5344CB8AC3E}">
        <p14:creationId xmlns:p14="http://schemas.microsoft.com/office/powerpoint/2010/main" val="4141347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Banning certain stories from getting democratic authentic honest real representation. </a:t>
            </a:r>
          </a:p>
          <a:p>
            <a:r>
              <a:rPr lang="en-GB" sz="1200" dirty="0">
                <a:effectLst/>
                <a:latin typeface="Cambria" panose="02040503050406030204" pitchFamily="18" charset="0"/>
                <a:ea typeface="MS Mincho" panose="02020609040205080304" pitchFamily="49" charset="-128"/>
                <a:cs typeface="Times New Roman" panose="02020603050405020304" pitchFamily="18" charset="0"/>
              </a:rPr>
              <a:t>Observer; </a:t>
            </a:r>
            <a:r>
              <a:rPr lang="en-GB" sz="1200" dirty="0" err="1">
                <a:effectLst/>
                <a:latin typeface="Cambria" panose="02040503050406030204" pitchFamily="18" charset="0"/>
                <a:ea typeface="MS Mincho" panose="02020609040205080304" pitchFamily="49" charset="-128"/>
                <a:cs typeface="Times New Roman" panose="02020603050405020304" pitchFamily="18" charset="0"/>
              </a:rPr>
              <a:t>TikTok</a:t>
            </a:r>
            <a:r>
              <a:rPr lang="en-GB" sz="1200" dirty="0">
                <a:effectLst/>
                <a:latin typeface="Cambria" panose="02040503050406030204" pitchFamily="18" charset="0"/>
                <a:ea typeface="MS Mincho" panose="02020609040205080304" pitchFamily="49" charset="-128"/>
                <a:cs typeface="Times New Roman" panose="02020603050405020304" pitchFamily="18" charset="0"/>
              </a:rPr>
              <a:t> article 05/02/23 Laurie Clarke</a:t>
            </a:r>
          </a:p>
          <a:p>
            <a:r>
              <a:rPr lang="en-GB" sz="1200" dirty="0">
                <a:effectLst/>
                <a:latin typeface="Cambria" panose="02040503050406030204" pitchFamily="18" charset="0"/>
                <a:ea typeface="MS Mincho" panose="02020609040205080304" pitchFamily="49" charset="-128"/>
                <a:cs typeface="Times New Roman" panose="02020603050405020304" pitchFamily="18" charset="0"/>
              </a:rPr>
              <a:t>The News Review page 18</a:t>
            </a:r>
          </a:p>
          <a:p>
            <a:endParaRPr lang="en-GB"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36</a:t>
            </a:fld>
            <a:endParaRPr lang="en-GB"/>
          </a:p>
        </p:txBody>
      </p:sp>
    </p:spTree>
    <p:extLst>
      <p:ext uri="{BB962C8B-B14F-4D97-AF65-F5344CB8AC3E}">
        <p14:creationId xmlns:p14="http://schemas.microsoft.com/office/powerpoint/2010/main" val="4499656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39</a:t>
            </a:fld>
            <a:endParaRPr lang="en-GB"/>
          </a:p>
        </p:txBody>
      </p:sp>
    </p:spTree>
    <p:extLst>
      <p:ext uri="{BB962C8B-B14F-4D97-AF65-F5344CB8AC3E}">
        <p14:creationId xmlns:p14="http://schemas.microsoft.com/office/powerpoint/2010/main" val="886181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40</a:t>
            </a:fld>
            <a:endParaRPr lang="en-GB"/>
          </a:p>
        </p:txBody>
      </p:sp>
    </p:spTree>
    <p:extLst>
      <p:ext uri="{BB962C8B-B14F-4D97-AF65-F5344CB8AC3E}">
        <p14:creationId xmlns:p14="http://schemas.microsoft.com/office/powerpoint/2010/main" val="29927592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p:txBody>
      </p:sp>
      <p:sp>
        <p:nvSpPr>
          <p:cNvPr id="4" name="Slide Number Placeholder 3"/>
          <p:cNvSpPr>
            <a:spLocks noGrp="1"/>
          </p:cNvSpPr>
          <p:nvPr>
            <p:ph type="sldNum" sz="quarter" idx="5"/>
          </p:nvPr>
        </p:nvSpPr>
        <p:spPr/>
        <p:txBody>
          <a:bodyPr/>
          <a:lstStyle/>
          <a:p>
            <a:fld id="{E10907F7-D3E8-5546-9845-D7ACD6684F9F}" type="slidenum">
              <a:rPr lang="en-GB" smtClean="0"/>
              <a:t>41</a:t>
            </a:fld>
            <a:endParaRPr lang="en-GB"/>
          </a:p>
        </p:txBody>
      </p:sp>
    </p:spTree>
    <p:extLst>
      <p:ext uri="{BB962C8B-B14F-4D97-AF65-F5344CB8AC3E}">
        <p14:creationId xmlns:p14="http://schemas.microsoft.com/office/powerpoint/2010/main" val="31845303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8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p:txBody>
      </p:sp>
      <p:sp>
        <p:nvSpPr>
          <p:cNvPr id="4" name="Slide Number Placeholder 3"/>
          <p:cNvSpPr>
            <a:spLocks noGrp="1"/>
          </p:cNvSpPr>
          <p:nvPr>
            <p:ph type="sldNum" sz="quarter" idx="5"/>
          </p:nvPr>
        </p:nvSpPr>
        <p:spPr/>
        <p:txBody>
          <a:bodyPr/>
          <a:lstStyle/>
          <a:p>
            <a:fld id="{E10907F7-D3E8-5546-9845-D7ACD6684F9F}" type="slidenum">
              <a:rPr lang="en-GB" smtClean="0"/>
              <a:t>42</a:t>
            </a:fld>
            <a:endParaRPr lang="en-GB"/>
          </a:p>
        </p:txBody>
      </p:sp>
    </p:spTree>
    <p:extLst>
      <p:ext uri="{BB962C8B-B14F-4D97-AF65-F5344CB8AC3E}">
        <p14:creationId xmlns:p14="http://schemas.microsoft.com/office/powerpoint/2010/main" val="31853459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43</a:t>
            </a:fld>
            <a:endParaRPr lang="en-GB"/>
          </a:p>
        </p:txBody>
      </p:sp>
    </p:spTree>
    <p:extLst>
      <p:ext uri="{BB962C8B-B14F-4D97-AF65-F5344CB8AC3E}">
        <p14:creationId xmlns:p14="http://schemas.microsoft.com/office/powerpoint/2010/main" val="30627047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44</a:t>
            </a:fld>
            <a:endParaRPr lang="en-GB"/>
          </a:p>
        </p:txBody>
      </p:sp>
    </p:spTree>
    <p:extLst>
      <p:ext uri="{BB962C8B-B14F-4D97-AF65-F5344CB8AC3E}">
        <p14:creationId xmlns:p14="http://schemas.microsoft.com/office/powerpoint/2010/main" val="8903079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Applied Ethics from Philosophy Now: Ultimate Guide to Ethics; Issue 1 purchased Feb'23</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 </a:t>
            </a:r>
          </a:p>
          <a:p>
            <a:r>
              <a:rPr lang="en-GB" sz="1200" b="0" dirty="0">
                <a:effectLst/>
                <a:latin typeface="Cambria" panose="02040503050406030204" pitchFamily="18" charset="0"/>
                <a:ea typeface="MS Mincho" panose="02020609040205080304" pitchFamily="49" charset="-128"/>
                <a:cs typeface="Times New Roman" panose="02020603050405020304" pitchFamily="18" charset="0"/>
              </a:rPr>
              <a:t>The Challenge of Moral Machines Wendall Wallach; p95</a:t>
            </a:r>
          </a:p>
          <a:p>
            <a:endParaRPr lang="en-GB" b="0" dirty="0"/>
          </a:p>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45</a:t>
            </a:fld>
            <a:endParaRPr lang="en-GB"/>
          </a:p>
        </p:txBody>
      </p:sp>
    </p:spTree>
    <p:extLst>
      <p:ext uri="{BB962C8B-B14F-4D97-AF65-F5344CB8AC3E}">
        <p14:creationId xmlns:p14="http://schemas.microsoft.com/office/powerpoint/2010/main" val="6718014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10907F7-D3E8-5546-9845-D7ACD6684F9F}" type="slidenum">
              <a:rPr lang="en-GB" smtClean="0"/>
              <a:t>46</a:t>
            </a:fld>
            <a:endParaRPr lang="en-GB"/>
          </a:p>
        </p:txBody>
      </p:sp>
    </p:spTree>
    <p:extLst>
      <p:ext uri="{BB962C8B-B14F-4D97-AF65-F5344CB8AC3E}">
        <p14:creationId xmlns:p14="http://schemas.microsoft.com/office/powerpoint/2010/main" val="3632696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2/6/23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OQmMkYDnY8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OQmMkYDnY8U"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0RO67LjN_k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l-828KqtTk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bbc.co.uk/programmes/m001hp83"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ADPA4002</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 </a:t>
            </a:r>
            <a:r>
              <a:rPr lang="en-US" b="1" dirty="0"/>
              <a:t>our</a:t>
            </a:r>
            <a:r>
              <a:rPr lang="en-US" dirty="0"/>
              <a:t> contemporary challenges?</a:t>
            </a:r>
          </a:p>
        </p:txBody>
      </p:sp>
      <p:pic>
        <p:nvPicPr>
          <p:cNvPr id="5" name="Content Placeholder 4" descr="A picture containing graphical user interface&#10;&#10;Description automatically generated">
            <a:extLst>
              <a:ext uri="{FF2B5EF4-FFF2-40B4-BE49-F238E27FC236}">
                <a16:creationId xmlns:a16="http://schemas.microsoft.com/office/drawing/2014/main" id="{A60EC53D-D56E-6341-8F05-32F23636E191}"/>
              </a:ext>
            </a:extLst>
          </p:cNvPr>
          <p:cNvPicPr>
            <a:picLocks noGrp="1" noChangeAspect="1"/>
          </p:cNvPicPr>
          <p:nvPr>
            <p:ph idx="1"/>
          </p:nvPr>
        </p:nvPicPr>
        <p:blipFill rotWithShape="1">
          <a:blip r:embed="rId3"/>
          <a:srcRect l="5928" t="24462" r="18061" b="15720"/>
          <a:stretch/>
        </p:blipFill>
        <p:spPr>
          <a:xfrm>
            <a:off x="0" y="1715005"/>
            <a:ext cx="9144000" cy="4497537"/>
          </a:xfrm>
        </p:spPr>
      </p:pic>
    </p:spTree>
    <p:extLst>
      <p:ext uri="{BB962C8B-B14F-4D97-AF65-F5344CB8AC3E}">
        <p14:creationId xmlns:p14="http://schemas.microsoft.com/office/powerpoint/2010/main" val="2166173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 </a:t>
            </a:r>
            <a:r>
              <a:rPr lang="en-US" b="1" dirty="0"/>
              <a:t>our</a:t>
            </a:r>
            <a:r>
              <a:rPr lang="en-US" dirty="0"/>
              <a:t> contemporary challenges?</a:t>
            </a:r>
          </a:p>
        </p:txBody>
      </p:sp>
      <p:sp>
        <p:nvSpPr>
          <p:cNvPr id="3" name="Content Placeholder 2"/>
          <p:cNvSpPr>
            <a:spLocks noGrp="1"/>
          </p:cNvSpPr>
          <p:nvPr>
            <p:ph idx="1"/>
          </p:nvPr>
        </p:nvSpPr>
        <p:spPr/>
        <p:txBody>
          <a:bodyPr>
            <a:normAutofit lnSpcReduction="10000"/>
          </a:bodyPr>
          <a:lstStyle/>
          <a:p>
            <a:r>
              <a:rPr lang="en-US" dirty="0"/>
              <a:t>Your response could consider; focus and reality </a:t>
            </a:r>
            <a:r>
              <a:rPr lang="mr-IN" dirty="0"/>
              <a:t>–</a:t>
            </a:r>
            <a:r>
              <a:rPr lang="en-US" dirty="0"/>
              <a:t> linked to health and wellbeing, progression and planning, career and your networks, family and friends.</a:t>
            </a:r>
          </a:p>
          <a:p>
            <a:endParaRPr lang="en-US" dirty="0"/>
          </a:p>
          <a:p>
            <a:r>
              <a:rPr lang="en-US" dirty="0"/>
              <a:t>The following slides connect all Unit 1 Topics through the application of ethical decision making, individual responsibility and representation.</a:t>
            </a:r>
          </a:p>
        </p:txBody>
      </p:sp>
    </p:spTree>
    <p:extLst>
      <p:ext uri="{BB962C8B-B14F-4D97-AF65-F5344CB8AC3E}">
        <p14:creationId xmlns:p14="http://schemas.microsoft.com/office/powerpoint/2010/main" val="3757291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596F-F2CF-764F-BF43-9A15EF9676D4}"/>
              </a:ext>
            </a:extLst>
          </p:cNvPr>
          <p:cNvSpPr>
            <a:spLocks noGrp="1"/>
          </p:cNvSpPr>
          <p:nvPr>
            <p:ph type="title"/>
          </p:nvPr>
        </p:nvSpPr>
        <p:spPr/>
        <p:txBody>
          <a:bodyPr/>
          <a:lstStyle/>
          <a:p>
            <a:r>
              <a:rPr lang="en-GB" dirty="0"/>
              <a:t>Climate Change</a:t>
            </a:r>
          </a:p>
        </p:txBody>
      </p:sp>
      <p:sp>
        <p:nvSpPr>
          <p:cNvPr id="3" name="Content Placeholder 2">
            <a:extLst>
              <a:ext uri="{FF2B5EF4-FFF2-40B4-BE49-F238E27FC236}">
                <a16:creationId xmlns:a16="http://schemas.microsoft.com/office/drawing/2014/main" id="{269F89F6-AB22-D540-8B3F-F45F9E3B3258}"/>
              </a:ext>
            </a:extLst>
          </p:cNvPr>
          <p:cNvSpPr>
            <a:spLocks noGrp="1"/>
          </p:cNvSpPr>
          <p:nvPr>
            <p:ph idx="1"/>
          </p:nvPr>
        </p:nvSpPr>
        <p:spPr/>
        <p:txBody>
          <a:bodyPr>
            <a:normAutofit/>
          </a:bodyPr>
          <a:lstStyle/>
          <a:p>
            <a:r>
              <a:rPr lang="en-GB" dirty="0"/>
              <a:t>What will the impact be for your industry?</a:t>
            </a:r>
          </a:p>
          <a:p>
            <a:pPr marL="0" indent="0">
              <a:buNone/>
            </a:pPr>
            <a:endParaRPr lang="en-GB" dirty="0"/>
          </a:p>
          <a:p>
            <a:r>
              <a:rPr lang="en-GB" dirty="0">
                <a:hlinkClick r:id="rId3"/>
              </a:rPr>
              <a:t>UK Map</a:t>
            </a:r>
            <a:endParaRPr lang="en-GB" dirty="0"/>
          </a:p>
          <a:p>
            <a:endParaRPr lang="en-GB" dirty="0"/>
          </a:p>
          <a:p>
            <a:r>
              <a:rPr lang="en-GB" dirty="0"/>
              <a:t>Many major towns and cities in the UK are on or near waterways, meaning that some of our major theatres and cultural industries would be flooded were water levels to rise.</a:t>
            </a:r>
          </a:p>
        </p:txBody>
      </p:sp>
    </p:spTree>
    <p:extLst>
      <p:ext uri="{BB962C8B-B14F-4D97-AF65-F5344CB8AC3E}">
        <p14:creationId xmlns:p14="http://schemas.microsoft.com/office/powerpoint/2010/main" val="53375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B596F-F2CF-764F-BF43-9A15EF9676D4}"/>
              </a:ext>
            </a:extLst>
          </p:cNvPr>
          <p:cNvSpPr>
            <a:spLocks noGrp="1"/>
          </p:cNvSpPr>
          <p:nvPr>
            <p:ph type="title"/>
          </p:nvPr>
        </p:nvSpPr>
        <p:spPr/>
        <p:txBody>
          <a:bodyPr/>
          <a:lstStyle/>
          <a:p>
            <a:r>
              <a:rPr lang="en-GB" dirty="0"/>
              <a:t>Climate Change</a:t>
            </a:r>
          </a:p>
        </p:txBody>
      </p:sp>
      <p:sp>
        <p:nvSpPr>
          <p:cNvPr id="3" name="Content Placeholder 2">
            <a:extLst>
              <a:ext uri="{FF2B5EF4-FFF2-40B4-BE49-F238E27FC236}">
                <a16:creationId xmlns:a16="http://schemas.microsoft.com/office/drawing/2014/main" id="{269F89F6-AB22-D540-8B3F-F45F9E3B3258}"/>
              </a:ext>
            </a:extLst>
          </p:cNvPr>
          <p:cNvSpPr>
            <a:spLocks noGrp="1"/>
          </p:cNvSpPr>
          <p:nvPr>
            <p:ph idx="1"/>
          </p:nvPr>
        </p:nvSpPr>
        <p:spPr/>
        <p:txBody>
          <a:bodyPr>
            <a:normAutofit fontScale="92500"/>
          </a:bodyPr>
          <a:lstStyle/>
          <a:p>
            <a:r>
              <a:rPr lang="en-GB" dirty="0"/>
              <a:t>What will the impact be for your industry?</a:t>
            </a:r>
          </a:p>
          <a:p>
            <a:pPr marL="0" indent="0">
              <a:buNone/>
            </a:pPr>
            <a:endParaRPr lang="en-GB" dirty="0"/>
          </a:p>
          <a:p>
            <a:r>
              <a:rPr lang="en-GB" dirty="0">
                <a:hlinkClick r:id="rId3"/>
              </a:rPr>
              <a:t>UK Map</a:t>
            </a:r>
            <a:endParaRPr lang="en-GB" dirty="0"/>
          </a:p>
          <a:p>
            <a:endParaRPr lang="en-GB" dirty="0"/>
          </a:p>
          <a:p>
            <a:r>
              <a:rPr lang="en-GB" dirty="0"/>
              <a:t>Population displacement was also considered briefly in this section, as was UK water distribution during increasingly hot summers.</a:t>
            </a:r>
          </a:p>
          <a:p>
            <a:r>
              <a:rPr lang="en-GB" dirty="0"/>
              <a:t>The ‘greater good’ is a contemporary challenge.</a:t>
            </a:r>
          </a:p>
        </p:txBody>
      </p:sp>
    </p:spTree>
    <p:extLst>
      <p:ext uri="{BB962C8B-B14F-4D97-AF65-F5344CB8AC3E}">
        <p14:creationId xmlns:p14="http://schemas.microsoft.com/office/powerpoint/2010/main" val="3594797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does the Moodle content suggest?</a:t>
            </a:r>
          </a:p>
        </p:txBody>
      </p:sp>
      <p:pic>
        <p:nvPicPr>
          <p:cNvPr id="5" name="Content Placeholder 4" descr="Graphical user interface, text&#10;&#10;Description automatically generated">
            <a:extLst>
              <a:ext uri="{FF2B5EF4-FFF2-40B4-BE49-F238E27FC236}">
                <a16:creationId xmlns:a16="http://schemas.microsoft.com/office/drawing/2014/main" id="{2A127757-206C-3643-B432-AF1BBE184B69}"/>
              </a:ext>
            </a:extLst>
          </p:cNvPr>
          <p:cNvPicPr>
            <a:picLocks noGrp="1" noChangeAspect="1"/>
          </p:cNvPicPr>
          <p:nvPr>
            <p:ph idx="1"/>
          </p:nvPr>
        </p:nvPicPr>
        <p:blipFill rotWithShape="1">
          <a:blip r:embed="rId3"/>
          <a:srcRect l="54952" t="34762" r="16575" b="32754"/>
          <a:stretch/>
        </p:blipFill>
        <p:spPr>
          <a:xfrm>
            <a:off x="1590032" y="1990157"/>
            <a:ext cx="5963936" cy="4252545"/>
          </a:xfrm>
        </p:spPr>
      </p:pic>
    </p:spTree>
    <p:extLst>
      <p:ext uri="{BB962C8B-B14F-4D97-AF65-F5344CB8AC3E}">
        <p14:creationId xmlns:p14="http://schemas.microsoft.com/office/powerpoint/2010/main" val="2493439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D412-D4BF-2540-A854-626E5A615640}"/>
              </a:ext>
            </a:extLst>
          </p:cNvPr>
          <p:cNvSpPr>
            <a:spLocks noGrp="1"/>
          </p:cNvSpPr>
          <p:nvPr>
            <p:ph type="title"/>
          </p:nvPr>
        </p:nvSpPr>
        <p:spPr/>
        <p:txBody>
          <a:bodyPr>
            <a:normAutofit fontScale="90000"/>
          </a:bodyPr>
          <a:lstStyle/>
          <a:p>
            <a:r>
              <a:rPr lang="en-US" dirty="0"/>
              <a:t>What does the Moodle content suggest?</a:t>
            </a:r>
            <a:endParaRPr lang="en-GB" dirty="0"/>
          </a:p>
        </p:txBody>
      </p:sp>
      <p:pic>
        <p:nvPicPr>
          <p:cNvPr id="5" name="Content Placeholder 4" descr="Graphical user interface, application, Word&#10;&#10;Description automatically generated">
            <a:extLst>
              <a:ext uri="{FF2B5EF4-FFF2-40B4-BE49-F238E27FC236}">
                <a16:creationId xmlns:a16="http://schemas.microsoft.com/office/drawing/2014/main" id="{976F5022-88E9-9641-8F3F-86418D237F05}"/>
              </a:ext>
            </a:extLst>
          </p:cNvPr>
          <p:cNvPicPr>
            <a:picLocks noGrp="1" noChangeAspect="1"/>
          </p:cNvPicPr>
          <p:nvPr>
            <p:ph idx="1"/>
          </p:nvPr>
        </p:nvPicPr>
        <p:blipFill rotWithShape="1">
          <a:blip r:embed="rId3"/>
          <a:srcRect l="23755" t="29612" r="26479" b="18097"/>
          <a:stretch/>
        </p:blipFill>
        <p:spPr>
          <a:xfrm>
            <a:off x="457200" y="1425387"/>
            <a:ext cx="8272390" cy="5432613"/>
          </a:xfrm>
        </p:spPr>
      </p:pic>
    </p:spTree>
    <p:extLst>
      <p:ext uri="{BB962C8B-B14F-4D97-AF65-F5344CB8AC3E}">
        <p14:creationId xmlns:p14="http://schemas.microsoft.com/office/powerpoint/2010/main" val="3618084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51E85-9388-084B-A565-88F2AFF3207C}"/>
              </a:ext>
            </a:extLst>
          </p:cNvPr>
          <p:cNvSpPr>
            <a:spLocks noGrp="1"/>
          </p:cNvSpPr>
          <p:nvPr>
            <p:ph type="title"/>
          </p:nvPr>
        </p:nvSpPr>
        <p:spPr/>
        <p:txBody>
          <a:bodyPr/>
          <a:lstStyle/>
          <a:p>
            <a:endParaRPr lang="en-GB" dirty="0"/>
          </a:p>
        </p:txBody>
      </p:sp>
      <p:pic>
        <p:nvPicPr>
          <p:cNvPr id="5" name="Content Placeholder 4" descr="Graphical user interface, application&#10;&#10;Description automatically generated">
            <a:extLst>
              <a:ext uri="{FF2B5EF4-FFF2-40B4-BE49-F238E27FC236}">
                <a16:creationId xmlns:a16="http://schemas.microsoft.com/office/drawing/2014/main" id="{5B82BE9D-CCED-2546-A92E-5AF5E5C554FC}"/>
              </a:ext>
            </a:extLst>
          </p:cNvPr>
          <p:cNvPicPr>
            <a:picLocks noGrp="1" noChangeAspect="1"/>
          </p:cNvPicPr>
          <p:nvPr>
            <p:ph idx="1"/>
          </p:nvPr>
        </p:nvPicPr>
        <p:blipFill rotWithShape="1">
          <a:blip r:embed="rId2"/>
          <a:srcRect l="2957" t="9408" r="3205" b="10174"/>
          <a:stretch/>
        </p:blipFill>
        <p:spPr>
          <a:xfrm>
            <a:off x="128318" y="986118"/>
            <a:ext cx="8887363" cy="5191769"/>
          </a:xfrm>
        </p:spPr>
      </p:pic>
    </p:spTree>
    <p:extLst>
      <p:ext uri="{BB962C8B-B14F-4D97-AF65-F5344CB8AC3E}">
        <p14:creationId xmlns:p14="http://schemas.microsoft.com/office/powerpoint/2010/main" val="3661370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48C56-C6C7-2B49-87FA-38D27E460C13}"/>
              </a:ext>
            </a:extLst>
          </p:cNvPr>
          <p:cNvSpPr>
            <a:spLocks noGrp="1"/>
          </p:cNvSpPr>
          <p:nvPr>
            <p:ph type="title"/>
          </p:nvPr>
        </p:nvSpPr>
        <p:spPr/>
        <p:txBody>
          <a:bodyPr/>
          <a:lstStyle/>
          <a:p>
            <a:endParaRPr lang="en-GB" dirty="0"/>
          </a:p>
        </p:txBody>
      </p:sp>
      <p:pic>
        <p:nvPicPr>
          <p:cNvPr id="5" name="Content Placeholder 4" descr="A screenshot of a computer&#10;&#10;Description automatically generated with low confidence">
            <a:extLst>
              <a:ext uri="{FF2B5EF4-FFF2-40B4-BE49-F238E27FC236}">
                <a16:creationId xmlns:a16="http://schemas.microsoft.com/office/drawing/2014/main" id="{810D8EDC-E306-124B-8139-8FEC857AE088}"/>
              </a:ext>
            </a:extLst>
          </p:cNvPr>
          <p:cNvPicPr>
            <a:picLocks noGrp="1" noChangeAspect="1"/>
          </p:cNvPicPr>
          <p:nvPr>
            <p:ph idx="1"/>
          </p:nvPr>
        </p:nvPicPr>
        <p:blipFill rotWithShape="1">
          <a:blip r:embed="rId2"/>
          <a:srcRect t="9013" r="3948" b="11362"/>
          <a:stretch/>
        </p:blipFill>
        <p:spPr>
          <a:xfrm>
            <a:off x="-24930" y="1417638"/>
            <a:ext cx="9168031" cy="4750081"/>
          </a:xfrm>
        </p:spPr>
      </p:pic>
    </p:spTree>
    <p:extLst>
      <p:ext uri="{BB962C8B-B14F-4D97-AF65-F5344CB8AC3E}">
        <p14:creationId xmlns:p14="http://schemas.microsoft.com/office/powerpoint/2010/main" val="977252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760A6-36B4-C940-B83C-E661D3799221}"/>
              </a:ext>
            </a:extLst>
          </p:cNvPr>
          <p:cNvSpPr>
            <a:spLocks noGrp="1"/>
          </p:cNvSpPr>
          <p:nvPr>
            <p:ph type="title"/>
          </p:nvPr>
        </p:nvSpPr>
        <p:spPr/>
        <p:txBody>
          <a:bodyPr/>
          <a:lstStyle/>
          <a:p>
            <a:r>
              <a:rPr lang="en-GB" dirty="0"/>
              <a:t>Get to the point…</a:t>
            </a:r>
          </a:p>
        </p:txBody>
      </p:sp>
      <p:sp>
        <p:nvSpPr>
          <p:cNvPr id="3" name="Content Placeholder 2">
            <a:extLst>
              <a:ext uri="{FF2B5EF4-FFF2-40B4-BE49-F238E27FC236}">
                <a16:creationId xmlns:a16="http://schemas.microsoft.com/office/drawing/2014/main" id="{B5A43DE0-1334-8E46-BF31-2CEF8358BA61}"/>
              </a:ext>
            </a:extLst>
          </p:cNvPr>
          <p:cNvSpPr>
            <a:spLocks noGrp="1"/>
          </p:cNvSpPr>
          <p:nvPr>
            <p:ph idx="1"/>
          </p:nvPr>
        </p:nvSpPr>
        <p:spPr>
          <a:xfrm>
            <a:off x="457200" y="1600200"/>
            <a:ext cx="8229600" cy="4800600"/>
          </a:xfrm>
        </p:spPr>
        <p:txBody>
          <a:bodyPr>
            <a:normAutofit lnSpcReduction="10000"/>
          </a:bodyPr>
          <a:lstStyle/>
          <a:p>
            <a:r>
              <a:rPr lang="en-GB" dirty="0"/>
              <a:t>Unit 1, Section 1, slide 19+20/27:</a:t>
            </a:r>
          </a:p>
          <a:p>
            <a:endParaRPr lang="en-GB" dirty="0"/>
          </a:p>
          <a:p>
            <a:r>
              <a:rPr lang="en-GB" sz="2400" b="0" i="0" dirty="0">
                <a:solidFill>
                  <a:srgbClr val="000000"/>
                </a:solidFill>
                <a:effectLst/>
                <a:latin typeface="Calibri" panose="020F0502020204030204" pitchFamily="34" charset="0"/>
              </a:rPr>
              <a:t>‘In the last human example, the effects on humans are taken out of the picture to see whether that removes a reason for saying that the last man does wrong. </a:t>
            </a:r>
          </a:p>
          <a:p>
            <a:r>
              <a:rPr lang="en-GB" sz="2400" b="0" i="0" dirty="0">
                <a:solidFill>
                  <a:srgbClr val="000000"/>
                </a:solidFill>
                <a:effectLst/>
                <a:latin typeface="Calibri" panose="020F0502020204030204" pitchFamily="34" charset="0"/>
              </a:rPr>
              <a:t>If it does not remove a reason for saying that he does wrong, then there is reason to think that in everyday situations concerning the destruction of the natural world, the effects on humans are not the only reason why such acts are judged as wrong. Indeed, the case of the last human allows us to see the different reasons why needless destruction of the environment can be said to be wrong.’  </a:t>
            </a:r>
            <a:endParaRPr lang="en-GB" sz="2400" dirty="0"/>
          </a:p>
        </p:txBody>
      </p:sp>
    </p:spTree>
    <p:extLst>
      <p:ext uri="{BB962C8B-B14F-4D97-AF65-F5344CB8AC3E}">
        <p14:creationId xmlns:p14="http://schemas.microsoft.com/office/powerpoint/2010/main" val="4200684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685A-3DEB-8945-9801-CB5CF3DF52B6}"/>
              </a:ext>
            </a:extLst>
          </p:cNvPr>
          <p:cNvSpPr>
            <a:spLocks noGrp="1"/>
          </p:cNvSpPr>
          <p:nvPr>
            <p:ph type="title"/>
          </p:nvPr>
        </p:nvSpPr>
        <p:spPr/>
        <p:txBody>
          <a:bodyPr>
            <a:normAutofit fontScale="90000"/>
          </a:bodyPr>
          <a:lstStyle/>
          <a:p>
            <a:r>
              <a:rPr lang="en-GB" dirty="0"/>
              <a:t>What do we need to gain from this?</a:t>
            </a:r>
          </a:p>
        </p:txBody>
      </p:sp>
      <p:sp>
        <p:nvSpPr>
          <p:cNvPr id="3" name="Content Placeholder 2">
            <a:extLst>
              <a:ext uri="{FF2B5EF4-FFF2-40B4-BE49-F238E27FC236}">
                <a16:creationId xmlns:a16="http://schemas.microsoft.com/office/drawing/2014/main" id="{4C917D33-7580-DC48-A7F7-06D7588EED85}"/>
              </a:ext>
            </a:extLst>
          </p:cNvPr>
          <p:cNvSpPr>
            <a:spLocks noGrp="1"/>
          </p:cNvSpPr>
          <p:nvPr>
            <p:ph idx="1"/>
          </p:nvPr>
        </p:nvSpPr>
        <p:spPr/>
        <p:txBody>
          <a:bodyPr>
            <a:normAutofit fontScale="70000" lnSpcReduction="20000"/>
          </a:bodyPr>
          <a:lstStyle/>
          <a:p>
            <a:r>
              <a:rPr lang="en-GB" sz="3600" dirty="0"/>
              <a:t>Learning Outcomes:</a:t>
            </a:r>
          </a:p>
          <a:p>
            <a:endParaRPr lang="en-GB" dirty="0"/>
          </a:p>
          <a:p>
            <a:r>
              <a:rPr lang="en-GB" sz="3600" dirty="0">
                <a:effectLst/>
                <a:latin typeface="+mj-lt"/>
                <a:ea typeface="Times New Roman" panose="02020603050405020304" pitchFamily="18" charset="0"/>
                <a:cs typeface="Times New Roman" panose="02020603050405020304" pitchFamily="18" charset="0"/>
              </a:rPr>
              <a:t>Identify and evaluate historical and contemporary issues and their impact on today's global society.</a:t>
            </a:r>
          </a:p>
          <a:p>
            <a:endParaRPr lang="en-GB" sz="3600" dirty="0">
              <a:effectLst/>
              <a:latin typeface="+mj-lt"/>
              <a:ea typeface="Times New Roman" panose="02020603050405020304" pitchFamily="18" charset="0"/>
              <a:cs typeface="Times New Roman" panose="02020603050405020304" pitchFamily="18" charset="0"/>
            </a:endParaRPr>
          </a:p>
          <a:p>
            <a:r>
              <a:rPr lang="en-GB" sz="3600" dirty="0">
                <a:effectLst/>
                <a:latin typeface="+mj-lt"/>
                <a:ea typeface="Times New Roman" panose="02020603050405020304" pitchFamily="18" charset="0"/>
                <a:cs typeface="Times New Roman" panose="02020603050405020304" pitchFamily="18" charset="0"/>
              </a:rPr>
              <a:t>Apply appropriate collaborative working practices to manage conflict and support effective decision making.</a:t>
            </a:r>
          </a:p>
          <a:p>
            <a:endParaRPr lang="en-GB" sz="3600" dirty="0">
              <a:effectLst/>
              <a:latin typeface="+mj-lt"/>
              <a:ea typeface="Times New Roman" panose="02020603050405020304" pitchFamily="18" charset="0"/>
              <a:cs typeface="Times New Roman" panose="02020603050405020304" pitchFamily="18" charset="0"/>
            </a:endParaRPr>
          </a:p>
          <a:p>
            <a:r>
              <a:rPr lang="en-GB" sz="3600" dirty="0">
                <a:effectLst/>
                <a:latin typeface="+mj-lt"/>
                <a:ea typeface="Times New Roman" panose="02020603050405020304" pitchFamily="18" charset="0"/>
                <a:cs typeface="Times New Roman" panose="02020603050405020304" pitchFamily="18" charset="0"/>
              </a:rPr>
              <a:t>Implement Design Thinking techniques to investigate problems in order to generate and evaluate solutions.</a:t>
            </a:r>
            <a:r>
              <a:rPr lang="en-GB" sz="3600" dirty="0">
                <a:effectLst/>
                <a:latin typeface="+mj-lt"/>
              </a:rPr>
              <a:t> </a:t>
            </a:r>
            <a:endParaRPr lang="en-GB" sz="3600" dirty="0">
              <a:latin typeface="+mj-lt"/>
            </a:endParaRPr>
          </a:p>
        </p:txBody>
      </p:sp>
    </p:spTree>
    <p:extLst>
      <p:ext uri="{BB962C8B-B14F-4D97-AF65-F5344CB8AC3E}">
        <p14:creationId xmlns:p14="http://schemas.microsoft.com/office/powerpoint/2010/main" val="74987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FED77-E251-3848-83C7-40D9930B6228}"/>
              </a:ext>
            </a:extLst>
          </p:cNvPr>
          <p:cNvSpPr>
            <a:spLocks noGrp="1"/>
          </p:cNvSpPr>
          <p:nvPr>
            <p:ph type="title"/>
          </p:nvPr>
        </p:nvSpPr>
        <p:spPr/>
        <p:txBody>
          <a:bodyPr/>
          <a:lstStyle/>
          <a:p>
            <a:r>
              <a:rPr lang="en-GB" dirty="0"/>
              <a:t>Get to the point…</a:t>
            </a:r>
          </a:p>
        </p:txBody>
      </p:sp>
      <p:sp>
        <p:nvSpPr>
          <p:cNvPr id="3" name="Content Placeholder 2">
            <a:extLst>
              <a:ext uri="{FF2B5EF4-FFF2-40B4-BE49-F238E27FC236}">
                <a16:creationId xmlns:a16="http://schemas.microsoft.com/office/drawing/2014/main" id="{29AD6848-A68E-B846-9A05-598FA9F36CED}"/>
              </a:ext>
            </a:extLst>
          </p:cNvPr>
          <p:cNvSpPr>
            <a:spLocks noGrp="1"/>
          </p:cNvSpPr>
          <p:nvPr>
            <p:ph idx="1"/>
          </p:nvPr>
        </p:nvSpPr>
        <p:spPr/>
        <p:txBody>
          <a:bodyPr/>
          <a:lstStyle/>
          <a:p>
            <a:endParaRPr lang="en-GB" dirty="0"/>
          </a:p>
          <a:p>
            <a:r>
              <a:rPr lang="en-GB" dirty="0"/>
              <a:t>Module handbook has all relevant information.</a:t>
            </a:r>
          </a:p>
          <a:p>
            <a:r>
              <a:rPr lang="en-GB" dirty="0"/>
              <a:t>The copy on Moodle will be updated if needs be. </a:t>
            </a:r>
          </a:p>
          <a:p>
            <a:r>
              <a:rPr lang="en-GB" dirty="0"/>
              <a:t>*Let’s review all assessment tasks on the 13</a:t>
            </a:r>
            <a:r>
              <a:rPr lang="en-GB" baseline="30000" dirty="0"/>
              <a:t>th</a:t>
            </a:r>
            <a:r>
              <a:rPr lang="en-GB" dirty="0"/>
              <a:t> of February.</a:t>
            </a:r>
          </a:p>
          <a:p>
            <a:r>
              <a:rPr lang="en-GB" dirty="0"/>
              <a:t>Turnitin links are in place for final submission.</a:t>
            </a:r>
          </a:p>
        </p:txBody>
      </p:sp>
    </p:spTree>
    <p:extLst>
      <p:ext uri="{BB962C8B-B14F-4D97-AF65-F5344CB8AC3E}">
        <p14:creationId xmlns:p14="http://schemas.microsoft.com/office/powerpoint/2010/main" val="400135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EA8E3-A32B-9C4E-A860-AD071AE307F3}"/>
              </a:ext>
            </a:extLst>
          </p:cNvPr>
          <p:cNvSpPr>
            <a:spLocks noGrp="1"/>
          </p:cNvSpPr>
          <p:nvPr>
            <p:ph type="title"/>
          </p:nvPr>
        </p:nvSpPr>
        <p:spPr/>
        <p:txBody>
          <a:bodyPr/>
          <a:lstStyle/>
          <a:p>
            <a:r>
              <a:rPr lang="en-GB" dirty="0"/>
              <a:t>Topic 2</a:t>
            </a:r>
          </a:p>
        </p:txBody>
      </p:sp>
      <p:sp>
        <p:nvSpPr>
          <p:cNvPr id="3" name="Content Placeholder 2">
            <a:extLst>
              <a:ext uri="{FF2B5EF4-FFF2-40B4-BE49-F238E27FC236}">
                <a16:creationId xmlns:a16="http://schemas.microsoft.com/office/drawing/2014/main" id="{554715D6-2DFC-554E-93C6-0C8F905B8FF5}"/>
              </a:ext>
            </a:extLst>
          </p:cNvPr>
          <p:cNvSpPr>
            <a:spLocks noGrp="1"/>
          </p:cNvSpPr>
          <p:nvPr>
            <p:ph idx="1"/>
          </p:nvPr>
        </p:nvSpPr>
        <p:spPr/>
        <p:txBody>
          <a:bodyPr/>
          <a:lstStyle/>
          <a:p>
            <a:r>
              <a:rPr lang="en-GB" dirty="0" err="1"/>
              <a:t>Blindspotting</a:t>
            </a:r>
            <a:r>
              <a:rPr lang="en-GB" dirty="0"/>
              <a:t>.</a:t>
            </a:r>
          </a:p>
          <a:p>
            <a:endParaRPr lang="en-GB" dirty="0"/>
          </a:p>
          <a:p>
            <a:r>
              <a:rPr lang="en-GB" dirty="0"/>
              <a:t>This is an excellent awareness raising Unit.</a:t>
            </a:r>
          </a:p>
          <a:p>
            <a:endParaRPr lang="en-GB" dirty="0"/>
          </a:p>
          <a:p>
            <a:r>
              <a:rPr lang="en-GB" dirty="0"/>
              <a:t>Tread gently. Think openly. Do the work.</a:t>
            </a:r>
          </a:p>
        </p:txBody>
      </p:sp>
    </p:spTree>
    <p:extLst>
      <p:ext uri="{BB962C8B-B14F-4D97-AF65-F5344CB8AC3E}">
        <p14:creationId xmlns:p14="http://schemas.microsoft.com/office/powerpoint/2010/main" val="40665197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952A1-D072-474F-99DD-398F05B91EC9}"/>
              </a:ext>
            </a:extLst>
          </p:cNvPr>
          <p:cNvSpPr>
            <a:spLocks noGrp="1"/>
          </p:cNvSpPr>
          <p:nvPr>
            <p:ph type="title"/>
          </p:nvPr>
        </p:nvSpPr>
        <p:spPr>
          <a:xfrm>
            <a:off x="457200" y="274638"/>
            <a:ext cx="8229600" cy="487361"/>
          </a:xfrm>
        </p:spPr>
        <p:txBody>
          <a:bodyPr>
            <a:normAutofit fontScale="90000"/>
          </a:bodyPr>
          <a:lstStyle/>
          <a:p>
            <a:endParaRPr lang="en-GB" dirty="0"/>
          </a:p>
        </p:txBody>
      </p:sp>
      <p:pic>
        <p:nvPicPr>
          <p:cNvPr id="5" name="Content Placeholder 4" descr="Graphical user interface, application, Word&#10;&#10;Description automatically generated">
            <a:extLst>
              <a:ext uri="{FF2B5EF4-FFF2-40B4-BE49-F238E27FC236}">
                <a16:creationId xmlns:a16="http://schemas.microsoft.com/office/drawing/2014/main" id="{CC1D76B1-8DC7-7348-872A-D175B3B0EFA5}"/>
              </a:ext>
            </a:extLst>
          </p:cNvPr>
          <p:cNvPicPr>
            <a:picLocks noGrp="1" noChangeAspect="1"/>
          </p:cNvPicPr>
          <p:nvPr>
            <p:ph idx="1"/>
          </p:nvPr>
        </p:nvPicPr>
        <p:blipFill rotWithShape="1">
          <a:blip r:embed="rId2"/>
          <a:srcRect l="5894" t="13715" r="13395" b="17256"/>
          <a:stretch/>
        </p:blipFill>
        <p:spPr>
          <a:xfrm>
            <a:off x="1" y="552450"/>
            <a:ext cx="9144000" cy="5543551"/>
          </a:xfrm>
        </p:spPr>
      </p:pic>
    </p:spTree>
    <p:extLst>
      <p:ext uri="{BB962C8B-B14F-4D97-AF65-F5344CB8AC3E}">
        <p14:creationId xmlns:p14="http://schemas.microsoft.com/office/powerpoint/2010/main" val="76582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295F-7983-204A-A2A6-7819BD301668}"/>
              </a:ext>
            </a:extLst>
          </p:cNvPr>
          <p:cNvSpPr>
            <a:spLocks noGrp="1"/>
          </p:cNvSpPr>
          <p:nvPr>
            <p:ph type="title"/>
          </p:nvPr>
        </p:nvSpPr>
        <p:spPr/>
        <p:txBody>
          <a:bodyPr/>
          <a:lstStyle/>
          <a:p>
            <a:r>
              <a:rPr lang="en-GB" dirty="0"/>
              <a:t>Your opportunity</a:t>
            </a:r>
          </a:p>
        </p:txBody>
      </p:sp>
      <p:sp>
        <p:nvSpPr>
          <p:cNvPr id="3" name="Content Placeholder 2">
            <a:extLst>
              <a:ext uri="{FF2B5EF4-FFF2-40B4-BE49-F238E27FC236}">
                <a16:creationId xmlns:a16="http://schemas.microsoft.com/office/drawing/2014/main" id="{AA229369-67A5-A641-9227-AD723C5671C3}"/>
              </a:ext>
            </a:extLst>
          </p:cNvPr>
          <p:cNvSpPr>
            <a:spLocks noGrp="1"/>
          </p:cNvSpPr>
          <p:nvPr>
            <p:ph idx="1"/>
          </p:nvPr>
        </p:nvSpPr>
        <p:spPr/>
        <p:txBody>
          <a:bodyPr/>
          <a:lstStyle/>
          <a:p>
            <a:r>
              <a:rPr lang="en-GB" dirty="0"/>
              <a:t>How does the definition or explanation of </a:t>
            </a:r>
            <a:r>
              <a:rPr lang="en-GB" dirty="0" err="1"/>
              <a:t>blindspotting</a:t>
            </a:r>
            <a:r>
              <a:rPr lang="en-GB" dirty="0"/>
              <a:t> impact your ‘reading’ of works of drama, art, fiction and film (amongst others)?</a:t>
            </a:r>
          </a:p>
          <a:p>
            <a:endParaRPr lang="en-GB" dirty="0"/>
          </a:p>
          <a:p>
            <a:r>
              <a:rPr lang="en-GB" dirty="0"/>
              <a:t>Does ‘</a:t>
            </a:r>
            <a:r>
              <a:rPr lang="en-GB" dirty="0" err="1"/>
              <a:t>LovePlay</a:t>
            </a:r>
            <a:r>
              <a:rPr lang="en-GB" dirty="0"/>
              <a:t>’ (</a:t>
            </a:r>
            <a:r>
              <a:rPr lang="en-GB" dirty="0" err="1"/>
              <a:t>Buffini</a:t>
            </a:r>
            <a:r>
              <a:rPr lang="en-GB" dirty="0"/>
              <a:t>; 2001) become part of this conversation?</a:t>
            </a:r>
          </a:p>
        </p:txBody>
      </p:sp>
    </p:spTree>
    <p:extLst>
      <p:ext uri="{BB962C8B-B14F-4D97-AF65-F5344CB8AC3E}">
        <p14:creationId xmlns:p14="http://schemas.microsoft.com/office/powerpoint/2010/main" val="1337480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004C-3F9E-0D44-86D0-BE03E0C420BA}"/>
              </a:ext>
            </a:extLst>
          </p:cNvPr>
          <p:cNvSpPr>
            <a:spLocks noGrp="1"/>
          </p:cNvSpPr>
          <p:nvPr>
            <p:ph type="title"/>
          </p:nvPr>
        </p:nvSpPr>
        <p:spPr/>
        <p:txBody>
          <a:bodyPr/>
          <a:lstStyle/>
          <a:p>
            <a:r>
              <a:rPr lang="en-GB" dirty="0" err="1"/>
              <a:t>Blindspotting</a:t>
            </a:r>
            <a:endParaRPr lang="en-GB" dirty="0"/>
          </a:p>
        </p:txBody>
      </p:sp>
      <p:sp>
        <p:nvSpPr>
          <p:cNvPr id="3" name="Content Placeholder 2">
            <a:extLst>
              <a:ext uri="{FF2B5EF4-FFF2-40B4-BE49-F238E27FC236}">
                <a16:creationId xmlns:a16="http://schemas.microsoft.com/office/drawing/2014/main" id="{7543B3F4-961D-994B-849F-ED477F5DA224}"/>
              </a:ext>
            </a:extLst>
          </p:cNvPr>
          <p:cNvSpPr>
            <a:spLocks noGrp="1"/>
          </p:cNvSpPr>
          <p:nvPr>
            <p:ph idx="1"/>
          </p:nvPr>
        </p:nvSpPr>
        <p:spPr/>
        <p:txBody>
          <a:bodyPr/>
          <a:lstStyle/>
          <a:p>
            <a:endParaRPr lang="en-GB" dirty="0"/>
          </a:p>
          <a:p>
            <a:r>
              <a:rPr lang="en-GB" dirty="0"/>
              <a:t>This is Poverty:</a:t>
            </a:r>
            <a:endParaRPr lang="en-GB" dirty="0">
              <a:hlinkClick r:id="rId2"/>
            </a:endParaRPr>
          </a:p>
          <a:p>
            <a:r>
              <a:rPr lang="en-GB" dirty="0">
                <a:hlinkClick r:id="rId2"/>
              </a:rPr>
              <a:t>Poverty Video</a:t>
            </a:r>
            <a:endParaRPr lang="en-GB" dirty="0"/>
          </a:p>
        </p:txBody>
      </p:sp>
    </p:spTree>
    <p:extLst>
      <p:ext uri="{BB962C8B-B14F-4D97-AF65-F5344CB8AC3E}">
        <p14:creationId xmlns:p14="http://schemas.microsoft.com/office/powerpoint/2010/main" val="778047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D0D-1158-A345-950D-0EE880F64E68}"/>
              </a:ext>
            </a:extLst>
          </p:cNvPr>
          <p:cNvSpPr>
            <a:spLocks noGrp="1"/>
          </p:cNvSpPr>
          <p:nvPr>
            <p:ph type="title"/>
          </p:nvPr>
        </p:nvSpPr>
        <p:spPr/>
        <p:txBody>
          <a:bodyPr/>
          <a:lstStyle/>
          <a:p>
            <a:r>
              <a:rPr lang="en-GB" dirty="0"/>
              <a:t>Bertolt Brecht</a:t>
            </a:r>
          </a:p>
        </p:txBody>
      </p:sp>
      <p:sp>
        <p:nvSpPr>
          <p:cNvPr id="3" name="Content Placeholder 2">
            <a:extLst>
              <a:ext uri="{FF2B5EF4-FFF2-40B4-BE49-F238E27FC236}">
                <a16:creationId xmlns:a16="http://schemas.microsoft.com/office/drawing/2014/main" id="{77CBBE46-C898-9B4D-82C7-283BFBCBB865}"/>
              </a:ext>
            </a:extLst>
          </p:cNvPr>
          <p:cNvSpPr>
            <a:spLocks noGrp="1"/>
          </p:cNvSpPr>
          <p:nvPr>
            <p:ph idx="1"/>
          </p:nvPr>
        </p:nvSpPr>
        <p:spPr/>
        <p:txBody>
          <a:bodyPr/>
          <a:lstStyle/>
          <a:p>
            <a:r>
              <a:rPr lang="en-GB" dirty="0">
                <a:hlinkClick r:id="rId2"/>
              </a:rPr>
              <a:t>Great NT video</a:t>
            </a:r>
            <a:endParaRPr lang="en-GB" dirty="0"/>
          </a:p>
          <a:p>
            <a:endParaRPr lang="en-GB" dirty="0"/>
          </a:p>
          <a:p>
            <a:r>
              <a:rPr lang="en-GB" dirty="0"/>
              <a:t>So why am I talking about Brecht?</a:t>
            </a:r>
          </a:p>
          <a:p>
            <a:endParaRPr lang="en-GB" dirty="0"/>
          </a:p>
          <a:p>
            <a:r>
              <a:rPr lang="en-GB" dirty="0"/>
              <a:t>Social action, objectivity, system-challenging, rationality, popular, political, important.</a:t>
            </a:r>
          </a:p>
          <a:p>
            <a:r>
              <a:rPr lang="en-GB" dirty="0"/>
              <a:t>‘Art is not a mirror to reflect reality, but a hammer with which to shape it’ </a:t>
            </a:r>
          </a:p>
        </p:txBody>
      </p:sp>
    </p:spTree>
    <p:extLst>
      <p:ext uri="{BB962C8B-B14F-4D97-AF65-F5344CB8AC3E}">
        <p14:creationId xmlns:p14="http://schemas.microsoft.com/office/powerpoint/2010/main" val="2695732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D0D-1158-A345-950D-0EE880F64E68}"/>
              </a:ext>
            </a:extLst>
          </p:cNvPr>
          <p:cNvSpPr>
            <a:spLocks noGrp="1"/>
          </p:cNvSpPr>
          <p:nvPr>
            <p:ph type="title"/>
          </p:nvPr>
        </p:nvSpPr>
        <p:spPr/>
        <p:txBody>
          <a:bodyPr/>
          <a:lstStyle/>
          <a:p>
            <a:r>
              <a:rPr lang="en-GB" dirty="0"/>
              <a:t>Bertolt Brecht</a:t>
            </a:r>
          </a:p>
        </p:txBody>
      </p:sp>
      <p:sp>
        <p:nvSpPr>
          <p:cNvPr id="3" name="Content Placeholder 2">
            <a:extLst>
              <a:ext uri="{FF2B5EF4-FFF2-40B4-BE49-F238E27FC236}">
                <a16:creationId xmlns:a16="http://schemas.microsoft.com/office/drawing/2014/main" id="{77CBBE46-C898-9B4D-82C7-283BFBCBB865}"/>
              </a:ext>
            </a:extLst>
          </p:cNvPr>
          <p:cNvSpPr>
            <a:spLocks noGrp="1"/>
          </p:cNvSpPr>
          <p:nvPr>
            <p:ph idx="1"/>
          </p:nvPr>
        </p:nvSpPr>
        <p:spPr/>
        <p:txBody>
          <a:bodyPr/>
          <a:lstStyle/>
          <a:p>
            <a:endParaRPr lang="en-GB" dirty="0"/>
          </a:p>
          <a:p>
            <a:r>
              <a:rPr lang="en-GB" dirty="0"/>
              <a:t>So why am I talking about Brecht?</a:t>
            </a:r>
          </a:p>
          <a:p>
            <a:endParaRPr lang="en-GB" dirty="0"/>
          </a:p>
          <a:p>
            <a:r>
              <a:rPr lang="en-GB" dirty="0"/>
              <a:t>‘Art is not a mirror to reflect reality, but a hammer with which to shape it’ </a:t>
            </a:r>
          </a:p>
        </p:txBody>
      </p:sp>
    </p:spTree>
    <p:extLst>
      <p:ext uri="{BB962C8B-B14F-4D97-AF65-F5344CB8AC3E}">
        <p14:creationId xmlns:p14="http://schemas.microsoft.com/office/powerpoint/2010/main" val="1771055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ED0D-1158-A345-950D-0EE880F64E68}"/>
              </a:ext>
            </a:extLst>
          </p:cNvPr>
          <p:cNvSpPr>
            <a:spLocks noGrp="1"/>
          </p:cNvSpPr>
          <p:nvPr>
            <p:ph type="title"/>
          </p:nvPr>
        </p:nvSpPr>
        <p:spPr/>
        <p:txBody>
          <a:bodyPr/>
          <a:lstStyle/>
          <a:p>
            <a:r>
              <a:rPr lang="en-GB" dirty="0"/>
              <a:t>Bertolt Brecht</a:t>
            </a:r>
          </a:p>
        </p:txBody>
      </p:sp>
      <p:sp>
        <p:nvSpPr>
          <p:cNvPr id="3" name="Content Placeholder 2">
            <a:extLst>
              <a:ext uri="{FF2B5EF4-FFF2-40B4-BE49-F238E27FC236}">
                <a16:creationId xmlns:a16="http://schemas.microsoft.com/office/drawing/2014/main" id="{77CBBE46-C898-9B4D-82C7-283BFBCBB865}"/>
              </a:ext>
            </a:extLst>
          </p:cNvPr>
          <p:cNvSpPr>
            <a:spLocks noGrp="1"/>
          </p:cNvSpPr>
          <p:nvPr>
            <p:ph idx="1"/>
          </p:nvPr>
        </p:nvSpPr>
        <p:spPr/>
        <p:txBody>
          <a:bodyPr/>
          <a:lstStyle/>
          <a:p>
            <a:endParaRPr lang="en-GB" dirty="0"/>
          </a:p>
          <a:p>
            <a:r>
              <a:rPr lang="en-GB" dirty="0"/>
              <a:t>So why am I talking about Brecht?</a:t>
            </a:r>
          </a:p>
          <a:p>
            <a:endParaRPr lang="en-GB" dirty="0"/>
          </a:p>
          <a:p>
            <a:r>
              <a:rPr lang="en-GB" dirty="0"/>
              <a:t>‘Art is not a mirror to reflect reality, but a hammer with which to shape it’ </a:t>
            </a:r>
          </a:p>
          <a:p>
            <a:r>
              <a:rPr lang="en-GB" dirty="0"/>
              <a:t>….He said once on Brainy quote dot com*.</a:t>
            </a:r>
          </a:p>
        </p:txBody>
      </p:sp>
    </p:spTree>
    <p:extLst>
      <p:ext uri="{BB962C8B-B14F-4D97-AF65-F5344CB8AC3E}">
        <p14:creationId xmlns:p14="http://schemas.microsoft.com/office/powerpoint/2010/main" val="42872649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Graphical user interface&#10;&#10;Description automatically generated">
            <a:extLst>
              <a:ext uri="{FF2B5EF4-FFF2-40B4-BE49-F238E27FC236}">
                <a16:creationId xmlns:a16="http://schemas.microsoft.com/office/drawing/2014/main" id="{B6923BB3-DA57-064C-BF3D-DCA4AD501D19}"/>
              </a:ext>
            </a:extLst>
          </p:cNvPr>
          <p:cNvPicPr>
            <a:picLocks noGrp="1" noChangeAspect="1"/>
          </p:cNvPicPr>
          <p:nvPr>
            <p:ph idx="1"/>
          </p:nvPr>
        </p:nvPicPr>
        <p:blipFill rotWithShape="1">
          <a:blip r:embed="rId3"/>
          <a:srcRect l="7168" t="18523" r="44791" b="27592"/>
          <a:stretch/>
        </p:blipFill>
        <p:spPr>
          <a:xfrm>
            <a:off x="829235" y="1335775"/>
            <a:ext cx="7485529" cy="5247587"/>
          </a:xfrm>
        </p:spPr>
      </p:pic>
    </p:spTree>
    <p:extLst>
      <p:ext uri="{BB962C8B-B14F-4D97-AF65-F5344CB8AC3E}">
        <p14:creationId xmlns:p14="http://schemas.microsoft.com/office/powerpoint/2010/main" val="3071142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Graphical user interface&#10;&#10;Description automatically generated">
            <a:extLst>
              <a:ext uri="{FF2B5EF4-FFF2-40B4-BE49-F238E27FC236}">
                <a16:creationId xmlns:a16="http://schemas.microsoft.com/office/drawing/2014/main" id="{08439AA7-8162-614B-B149-9CFD9DD67031}"/>
              </a:ext>
            </a:extLst>
          </p:cNvPr>
          <p:cNvPicPr>
            <a:picLocks noGrp="1" noChangeAspect="1"/>
          </p:cNvPicPr>
          <p:nvPr>
            <p:ph idx="1"/>
          </p:nvPr>
        </p:nvPicPr>
        <p:blipFill rotWithShape="1">
          <a:blip r:embed="rId3"/>
          <a:srcRect l="3949" t="24465" r="34886" b="3425"/>
          <a:stretch/>
        </p:blipFill>
        <p:spPr>
          <a:xfrm>
            <a:off x="735106" y="1203628"/>
            <a:ext cx="7673788" cy="5654372"/>
          </a:xfrm>
        </p:spPr>
      </p:pic>
    </p:spTree>
    <p:extLst>
      <p:ext uri="{BB962C8B-B14F-4D97-AF65-F5344CB8AC3E}">
        <p14:creationId xmlns:p14="http://schemas.microsoft.com/office/powerpoint/2010/main" val="3496290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A11F4C00-679F-8C4E-B56C-0B34ABF044CA}"/>
              </a:ext>
            </a:extLst>
          </p:cNvPr>
          <p:cNvPicPr>
            <a:picLocks noGrp="1" noChangeAspect="1"/>
          </p:cNvPicPr>
          <p:nvPr>
            <p:ph idx="1"/>
          </p:nvPr>
        </p:nvPicPr>
        <p:blipFill rotWithShape="1">
          <a:blip r:embed="rId2"/>
          <a:srcRect l="42820" t="25675" r="37110" b="28000"/>
          <a:stretch/>
        </p:blipFill>
        <p:spPr>
          <a:xfrm>
            <a:off x="2438399" y="1245456"/>
            <a:ext cx="3890683" cy="5612544"/>
          </a:xfrm>
        </p:spPr>
      </p:pic>
    </p:spTree>
    <p:extLst>
      <p:ext uri="{BB962C8B-B14F-4D97-AF65-F5344CB8AC3E}">
        <p14:creationId xmlns:p14="http://schemas.microsoft.com/office/powerpoint/2010/main" val="59045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FE75-204B-E44A-BAAD-A2AB754B416C}"/>
              </a:ext>
            </a:extLst>
          </p:cNvPr>
          <p:cNvSpPr>
            <a:spLocks noGrp="1"/>
          </p:cNvSpPr>
          <p:nvPr>
            <p:ph type="title"/>
          </p:nvPr>
        </p:nvSpPr>
        <p:spPr/>
        <p:txBody>
          <a:bodyPr/>
          <a:lstStyle/>
          <a:p>
            <a:r>
              <a:rPr lang="en-GB" dirty="0"/>
              <a:t>What does this in today’s society?</a:t>
            </a:r>
          </a:p>
        </p:txBody>
      </p:sp>
      <p:pic>
        <p:nvPicPr>
          <p:cNvPr id="5" name="Content Placeholder 4" descr="A screenshot of a computer&#10;&#10;Description automatically generated">
            <a:extLst>
              <a:ext uri="{FF2B5EF4-FFF2-40B4-BE49-F238E27FC236}">
                <a16:creationId xmlns:a16="http://schemas.microsoft.com/office/drawing/2014/main" id="{0912073E-B452-A442-9698-9BCF9D4AC475}"/>
              </a:ext>
            </a:extLst>
          </p:cNvPr>
          <p:cNvPicPr>
            <a:picLocks noGrp="1" noChangeAspect="1"/>
          </p:cNvPicPr>
          <p:nvPr>
            <p:ph idx="1"/>
          </p:nvPr>
        </p:nvPicPr>
        <p:blipFill rotWithShape="1">
          <a:blip r:embed="rId2"/>
          <a:srcRect l="9487" t="34093" r="48679" b="11189"/>
          <a:stretch/>
        </p:blipFill>
        <p:spPr>
          <a:xfrm>
            <a:off x="1231526" y="1562127"/>
            <a:ext cx="6478121" cy="5295873"/>
          </a:xfrm>
        </p:spPr>
      </p:pic>
    </p:spTree>
    <p:extLst>
      <p:ext uri="{BB962C8B-B14F-4D97-AF65-F5344CB8AC3E}">
        <p14:creationId xmlns:p14="http://schemas.microsoft.com/office/powerpoint/2010/main" val="1073295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DAEB6-C371-9A41-A473-F52681D19D64}"/>
              </a:ext>
            </a:extLst>
          </p:cNvPr>
          <p:cNvSpPr>
            <a:spLocks noGrp="1"/>
          </p:cNvSpPr>
          <p:nvPr>
            <p:ph type="title"/>
          </p:nvPr>
        </p:nvSpPr>
        <p:spPr/>
        <p:txBody>
          <a:bodyPr/>
          <a:lstStyle/>
          <a:p>
            <a:r>
              <a:rPr lang="en-GB" dirty="0"/>
              <a:t>What do we do?</a:t>
            </a:r>
          </a:p>
        </p:txBody>
      </p:sp>
      <p:sp>
        <p:nvSpPr>
          <p:cNvPr id="3" name="Content Placeholder 2">
            <a:extLst>
              <a:ext uri="{FF2B5EF4-FFF2-40B4-BE49-F238E27FC236}">
                <a16:creationId xmlns:a16="http://schemas.microsoft.com/office/drawing/2014/main" id="{AD1A6178-A860-8649-9DA1-A65137D503A6}"/>
              </a:ext>
            </a:extLst>
          </p:cNvPr>
          <p:cNvSpPr>
            <a:spLocks noGrp="1"/>
          </p:cNvSpPr>
          <p:nvPr>
            <p:ph idx="1"/>
          </p:nvPr>
        </p:nvSpPr>
        <p:spPr/>
        <p:txBody>
          <a:bodyPr/>
          <a:lstStyle/>
          <a:p>
            <a:r>
              <a:rPr lang="en-GB" dirty="0"/>
              <a:t>Where do we inhabit?</a:t>
            </a:r>
          </a:p>
          <a:p>
            <a:endParaRPr lang="en-GB" dirty="0"/>
          </a:p>
          <a:p>
            <a:r>
              <a:rPr lang="en-GB" dirty="0"/>
              <a:t>Where does our work inhabit?</a:t>
            </a:r>
          </a:p>
          <a:p>
            <a:endParaRPr lang="en-GB" dirty="0"/>
          </a:p>
          <a:p>
            <a:r>
              <a:rPr lang="en-GB" dirty="0"/>
              <a:t>Where do we want to exist?</a:t>
            </a:r>
          </a:p>
          <a:p>
            <a:endParaRPr lang="en-GB" dirty="0"/>
          </a:p>
          <a:p>
            <a:r>
              <a:rPr lang="en-GB" dirty="0"/>
              <a:t>Where do we want to be represented?</a:t>
            </a:r>
          </a:p>
        </p:txBody>
      </p:sp>
    </p:spTree>
    <p:extLst>
      <p:ext uri="{BB962C8B-B14F-4D97-AF65-F5344CB8AC3E}">
        <p14:creationId xmlns:p14="http://schemas.microsoft.com/office/powerpoint/2010/main" val="4022228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pic>
        <p:nvPicPr>
          <p:cNvPr id="5" name="Content Placeholder 4" descr="A picture containing text, newspaper, screenshot&#10;&#10;Description automatically generated">
            <a:extLst>
              <a:ext uri="{FF2B5EF4-FFF2-40B4-BE49-F238E27FC236}">
                <a16:creationId xmlns:a16="http://schemas.microsoft.com/office/drawing/2014/main" id="{8548FB9E-87C1-784A-82DD-84AB4783427A}"/>
              </a:ext>
            </a:extLst>
          </p:cNvPr>
          <p:cNvPicPr>
            <a:picLocks noGrp="1" noChangeAspect="1"/>
          </p:cNvPicPr>
          <p:nvPr>
            <p:ph idx="1"/>
          </p:nvPr>
        </p:nvPicPr>
        <p:blipFill rotWithShape="1">
          <a:blip r:embed="rId3"/>
          <a:srcRect t="12099" b="24002"/>
          <a:stretch/>
        </p:blipFill>
        <p:spPr>
          <a:xfrm>
            <a:off x="9915" y="1844749"/>
            <a:ext cx="2587314" cy="3577855"/>
          </a:xfrm>
        </p:spPr>
      </p:pic>
      <p:pic>
        <p:nvPicPr>
          <p:cNvPr id="7" name="Picture 6" descr="A newspaper with a person on it&#10;&#10;Description automatically generated with low confidence">
            <a:extLst>
              <a:ext uri="{FF2B5EF4-FFF2-40B4-BE49-F238E27FC236}">
                <a16:creationId xmlns:a16="http://schemas.microsoft.com/office/drawing/2014/main" id="{C571C1E2-FBF7-8943-95DA-91500AC0FF6E}"/>
              </a:ext>
            </a:extLst>
          </p:cNvPr>
          <p:cNvPicPr>
            <a:picLocks noChangeAspect="1"/>
          </p:cNvPicPr>
          <p:nvPr/>
        </p:nvPicPr>
        <p:blipFill rotWithShape="1">
          <a:blip r:embed="rId4"/>
          <a:srcRect t="18294" b="25581"/>
          <a:stretch/>
        </p:blipFill>
        <p:spPr>
          <a:xfrm>
            <a:off x="2730803" y="3071109"/>
            <a:ext cx="2945752" cy="3577856"/>
          </a:xfrm>
          <a:prstGeom prst="rect">
            <a:avLst/>
          </a:prstGeom>
        </p:spPr>
      </p:pic>
      <p:pic>
        <p:nvPicPr>
          <p:cNvPr id="9" name="Picture 8" descr="A picture containing text, newspaper, screenshot&#10;&#10;Description automatically generated">
            <a:extLst>
              <a:ext uri="{FF2B5EF4-FFF2-40B4-BE49-F238E27FC236}">
                <a16:creationId xmlns:a16="http://schemas.microsoft.com/office/drawing/2014/main" id="{08940BBB-03A8-5647-8DC5-7305F31D8675}"/>
              </a:ext>
            </a:extLst>
          </p:cNvPr>
          <p:cNvPicPr>
            <a:picLocks noChangeAspect="1"/>
          </p:cNvPicPr>
          <p:nvPr/>
        </p:nvPicPr>
        <p:blipFill rotWithShape="1">
          <a:blip r:embed="rId5"/>
          <a:srcRect t="8061" b="35815"/>
          <a:stretch/>
        </p:blipFill>
        <p:spPr>
          <a:xfrm>
            <a:off x="5975019" y="1709182"/>
            <a:ext cx="3168981" cy="3848987"/>
          </a:xfrm>
          <a:prstGeom prst="rect">
            <a:avLst/>
          </a:prstGeom>
        </p:spPr>
      </p:pic>
    </p:spTree>
    <p:extLst>
      <p:ext uri="{BB962C8B-B14F-4D97-AF65-F5344CB8AC3E}">
        <p14:creationId xmlns:p14="http://schemas.microsoft.com/office/powerpoint/2010/main" val="42249504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pic>
        <p:nvPicPr>
          <p:cNvPr id="5" name="Content Placeholder 4" descr="A picture containing text, newspaper, screenshot&#10;&#10;Description automatically generated">
            <a:extLst>
              <a:ext uri="{FF2B5EF4-FFF2-40B4-BE49-F238E27FC236}">
                <a16:creationId xmlns:a16="http://schemas.microsoft.com/office/drawing/2014/main" id="{05DD229C-4662-374D-88E9-AB90675C0F84}"/>
              </a:ext>
            </a:extLst>
          </p:cNvPr>
          <p:cNvPicPr>
            <a:picLocks noGrp="1" noChangeAspect="1"/>
          </p:cNvPicPr>
          <p:nvPr>
            <p:ph idx="1"/>
          </p:nvPr>
        </p:nvPicPr>
        <p:blipFill rotWithShape="1">
          <a:blip r:embed="rId3"/>
          <a:srcRect t="6930" b="21653"/>
          <a:stretch/>
        </p:blipFill>
        <p:spPr>
          <a:xfrm>
            <a:off x="1" y="1265272"/>
            <a:ext cx="2662384" cy="4114801"/>
          </a:xfrm>
        </p:spPr>
      </p:pic>
      <p:pic>
        <p:nvPicPr>
          <p:cNvPr id="7" name="Picture 6" descr="A picture containing text, newspaper, screenshot&#10;&#10;Description automatically generated">
            <a:extLst>
              <a:ext uri="{FF2B5EF4-FFF2-40B4-BE49-F238E27FC236}">
                <a16:creationId xmlns:a16="http://schemas.microsoft.com/office/drawing/2014/main" id="{8690955F-0A91-C642-A94F-EBC836F77C0C}"/>
              </a:ext>
            </a:extLst>
          </p:cNvPr>
          <p:cNvPicPr>
            <a:picLocks noChangeAspect="1"/>
          </p:cNvPicPr>
          <p:nvPr/>
        </p:nvPicPr>
        <p:blipFill rotWithShape="1">
          <a:blip r:embed="rId4"/>
          <a:srcRect t="15814" b="27132"/>
          <a:stretch/>
        </p:blipFill>
        <p:spPr>
          <a:xfrm>
            <a:off x="2700753" y="2945218"/>
            <a:ext cx="3168981" cy="3912782"/>
          </a:xfrm>
          <a:prstGeom prst="rect">
            <a:avLst/>
          </a:prstGeom>
        </p:spPr>
      </p:pic>
      <p:pic>
        <p:nvPicPr>
          <p:cNvPr id="9" name="Picture 8" descr="Text&#10;&#10;Description automatically generated with medium confidence">
            <a:extLst>
              <a:ext uri="{FF2B5EF4-FFF2-40B4-BE49-F238E27FC236}">
                <a16:creationId xmlns:a16="http://schemas.microsoft.com/office/drawing/2014/main" id="{52F1B467-833E-EB4F-BC36-D3C513457CD5}"/>
              </a:ext>
            </a:extLst>
          </p:cNvPr>
          <p:cNvPicPr>
            <a:picLocks noChangeAspect="1"/>
          </p:cNvPicPr>
          <p:nvPr/>
        </p:nvPicPr>
        <p:blipFill rotWithShape="1">
          <a:blip r:embed="rId5"/>
          <a:srcRect t="11784" b="34573"/>
          <a:stretch/>
        </p:blipFill>
        <p:spPr>
          <a:xfrm>
            <a:off x="5996285" y="1265273"/>
            <a:ext cx="3168981" cy="3678866"/>
          </a:xfrm>
          <a:prstGeom prst="rect">
            <a:avLst/>
          </a:prstGeom>
        </p:spPr>
      </p:pic>
    </p:spTree>
    <p:extLst>
      <p:ext uri="{BB962C8B-B14F-4D97-AF65-F5344CB8AC3E}">
        <p14:creationId xmlns:p14="http://schemas.microsoft.com/office/powerpoint/2010/main" val="3108081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pic>
        <p:nvPicPr>
          <p:cNvPr id="5" name="Content Placeholder 4" descr="A picture containing text, newspaper, screenshot&#10;&#10;Description automatically generated">
            <a:extLst>
              <a:ext uri="{FF2B5EF4-FFF2-40B4-BE49-F238E27FC236}">
                <a16:creationId xmlns:a16="http://schemas.microsoft.com/office/drawing/2014/main" id="{EE78B3E1-CBEC-7F46-9C88-9C11F995E878}"/>
              </a:ext>
            </a:extLst>
          </p:cNvPr>
          <p:cNvPicPr>
            <a:picLocks noGrp="1" noChangeAspect="1"/>
          </p:cNvPicPr>
          <p:nvPr>
            <p:ph idx="1"/>
          </p:nvPr>
        </p:nvPicPr>
        <p:blipFill rotWithShape="1">
          <a:blip r:embed="rId3"/>
          <a:srcRect t="20086" b="27761"/>
          <a:stretch/>
        </p:blipFill>
        <p:spPr>
          <a:xfrm>
            <a:off x="3532343" y="3429000"/>
            <a:ext cx="2389513" cy="3154362"/>
          </a:xfrm>
        </p:spPr>
      </p:pic>
      <p:pic>
        <p:nvPicPr>
          <p:cNvPr id="9" name="Picture 8" descr="A picture containing text, newspaper&#10;&#10;Description automatically generated">
            <a:extLst>
              <a:ext uri="{FF2B5EF4-FFF2-40B4-BE49-F238E27FC236}">
                <a16:creationId xmlns:a16="http://schemas.microsoft.com/office/drawing/2014/main" id="{82CFA1A0-CA1D-734F-8116-5FA9ACFEF3FB}"/>
              </a:ext>
            </a:extLst>
          </p:cNvPr>
          <p:cNvPicPr>
            <a:picLocks noChangeAspect="1"/>
          </p:cNvPicPr>
          <p:nvPr/>
        </p:nvPicPr>
        <p:blipFill rotWithShape="1">
          <a:blip r:embed="rId4"/>
          <a:srcRect t="13954" b="31675"/>
          <a:stretch/>
        </p:blipFill>
        <p:spPr>
          <a:xfrm>
            <a:off x="0" y="1796666"/>
            <a:ext cx="3479181" cy="4093771"/>
          </a:xfrm>
          <a:prstGeom prst="rect">
            <a:avLst/>
          </a:prstGeom>
        </p:spPr>
      </p:pic>
      <p:pic>
        <p:nvPicPr>
          <p:cNvPr id="13" name="Picture 12" descr="A picture containing text, newspaper, screenshot&#10;&#10;Description automatically generated">
            <a:extLst>
              <a:ext uri="{FF2B5EF4-FFF2-40B4-BE49-F238E27FC236}">
                <a16:creationId xmlns:a16="http://schemas.microsoft.com/office/drawing/2014/main" id="{0CE6E5B1-8D51-E344-8BDF-8578DFB8965E}"/>
              </a:ext>
            </a:extLst>
          </p:cNvPr>
          <p:cNvPicPr>
            <a:picLocks noChangeAspect="1"/>
          </p:cNvPicPr>
          <p:nvPr/>
        </p:nvPicPr>
        <p:blipFill rotWithShape="1">
          <a:blip r:embed="rId5"/>
          <a:srcRect t="13953" b="24031"/>
          <a:stretch/>
        </p:blipFill>
        <p:spPr>
          <a:xfrm>
            <a:off x="5975019" y="1796666"/>
            <a:ext cx="3168981" cy="4253023"/>
          </a:xfrm>
          <a:prstGeom prst="rect">
            <a:avLst/>
          </a:prstGeom>
        </p:spPr>
      </p:pic>
    </p:spTree>
    <p:extLst>
      <p:ext uri="{BB962C8B-B14F-4D97-AF65-F5344CB8AC3E}">
        <p14:creationId xmlns:p14="http://schemas.microsoft.com/office/powerpoint/2010/main" val="33774409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pic>
        <p:nvPicPr>
          <p:cNvPr id="5" name="Content Placeholder 4" descr="A picture containing text, newspaper, screenshot&#10;&#10;Description automatically generated">
            <a:extLst>
              <a:ext uri="{FF2B5EF4-FFF2-40B4-BE49-F238E27FC236}">
                <a16:creationId xmlns:a16="http://schemas.microsoft.com/office/drawing/2014/main" id="{8729F76E-90C5-A246-828B-16621218396C}"/>
              </a:ext>
            </a:extLst>
          </p:cNvPr>
          <p:cNvPicPr>
            <a:picLocks noGrp="1" noChangeAspect="1"/>
          </p:cNvPicPr>
          <p:nvPr>
            <p:ph idx="1"/>
          </p:nvPr>
        </p:nvPicPr>
        <p:blipFill rotWithShape="1">
          <a:blip r:embed="rId3"/>
          <a:srcRect t="13038" b="24002"/>
          <a:stretch/>
        </p:blipFill>
        <p:spPr>
          <a:xfrm>
            <a:off x="0" y="2275368"/>
            <a:ext cx="2497171" cy="3402418"/>
          </a:xfrm>
        </p:spPr>
      </p:pic>
      <p:pic>
        <p:nvPicPr>
          <p:cNvPr id="7" name="Picture 6" descr="Graphical user interface, website&#10;&#10;Description automatically generated">
            <a:extLst>
              <a:ext uri="{FF2B5EF4-FFF2-40B4-BE49-F238E27FC236}">
                <a16:creationId xmlns:a16="http://schemas.microsoft.com/office/drawing/2014/main" id="{5B5B379C-DF08-9947-AF5A-7A97A98B6632}"/>
              </a:ext>
            </a:extLst>
          </p:cNvPr>
          <p:cNvPicPr>
            <a:picLocks noChangeAspect="1"/>
          </p:cNvPicPr>
          <p:nvPr/>
        </p:nvPicPr>
        <p:blipFill rotWithShape="1">
          <a:blip r:embed="rId4"/>
          <a:srcRect t="18651" r="33721"/>
          <a:stretch/>
        </p:blipFill>
        <p:spPr>
          <a:xfrm>
            <a:off x="3083442" y="1637414"/>
            <a:ext cx="6060558" cy="4649086"/>
          </a:xfrm>
          <a:prstGeom prst="rect">
            <a:avLst/>
          </a:prstGeom>
        </p:spPr>
      </p:pic>
    </p:spTree>
    <p:extLst>
      <p:ext uri="{BB962C8B-B14F-4D97-AF65-F5344CB8AC3E}">
        <p14:creationId xmlns:p14="http://schemas.microsoft.com/office/powerpoint/2010/main" val="17474376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pic>
        <p:nvPicPr>
          <p:cNvPr id="8" name="Content Placeholder 7" descr="Graphical user interface, website&#10;&#10;Description automatically generated">
            <a:extLst>
              <a:ext uri="{FF2B5EF4-FFF2-40B4-BE49-F238E27FC236}">
                <a16:creationId xmlns:a16="http://schemas.microsoft.com/office/drawing/2014/main" id="{DFB6424E-743E-B44B-8AD8-54FFE634C96C}"/>
              </a:ext>
            </a:extLst>
          </p:cNvPr>
          <p:cNvPicPr>
            <a:picLocks noGrp="1" noChangeAspect="1"/>
          </p:cNvPicPr>
          <p:nvPr>
            <p:ph idx="1"/>
          </p:nvPr>
        </p:nvPicPr>
        <p:blipFill rotWithShape="1">
          <a:blip r:embed="rId3"/>
          <a:srcRect t="16542" r="31914"/>
          <a:stretch/>
        </p:blipFill>
        <p:spPr>
          <a:xfrm>
            <a:off x="0" y="1417638"/>
            <a:ext cx="4929616" cy="3776647"/>
          </a:xfrm>
        </p:spPr>
      </p:pic>
    </p:spTree>
    <p:extLst>
      <p:ext uri="{BB962C8B-B14F-4D97-AF65-F5344CB8AC3E}">
        <p14:creationId xmlns:p14="http://schemas.microsoft.com/office/powerpoint/2010/main" val="21394844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pic>
        <p:nvPicPr>
          <p:cNvPr id="8" name="Content Placeholder 7" descr="Graphical user interface, website&#10;&#10;Description automatically generated">
            <a:extLst>
              <a:ext uri="{FF2B5EF4-FFF2-40B4-BE49-F238E27FC236}">
                <a16:creationId xmlns:a16="http://schemas.microsoft.com/office/drawing/2014/main" id="{DFB6424E-743E-B44B-8AD8-54FFE634C96C}"/>
              </a:ext>
            </a:extLst>
          </p:cNvPr>
          <p:cNvPicPr>
            <a:picLocks noGrp="1" noChangeAspect="1"/>
          </p:cNvPicPr>
          <p:nvPr>
            <p:ph idx="1"/>
          </p:nvPr>
        </p:nvPicPr>
        <p:blipFill rotWithShape="1">
          <a:blip r:embed="rId3"/>
          <a:srcRect t="16542" r="31914"/>
          <a:stretch/>
        </p:blipFill>
        <p:spPr>
          <a:xfrm>
            <a:off x="0" y="1417638"/>
            <a:ext cx="4929616" cy="3776647"/>
          </a:xfrm>
        </p:spPr>
      </p:pic>
      <p:pic>
        <p:nvPicPr>
          <p:cNvPr id="4" name="Picture 3" descr="Graphical user interface, website&#10;&#10;Description automatically generated">
            <a:extLst>
              <a:ext uri="{FF2B5EF4-FFF2-40B4-BE49-F238E27FC236}">
                <a16:creationId xmlns:a16="http://schemas.microsoft.com/office/drawing/2014/main" id="{055264E2-2DBC-4044-9E61-0E9CDBFA389A}"/>
              </a:ext>
            </a:extLst>
          </p:cNvPr>
          <p:cNvPicPr>
            <a:picLocks noChangeAspect="1"/>
          </p:cNvPicPr>
          <p:nvPr/>
        </p:nvPicPr>
        <p:blipFill rotWithShape="1">
          <a:blip r:embed="rId4"/>
          <a:srcRect t="5058"/>
          <a:stretch/>
        </p:blipFill>
        <p:spPr>
          <a:xfrm>
            <a:off x="2151529" y="2708791"/>
            <a:ext cx="6992471" cy="4149209"/>
          </a:xfrm>
          <a:prstGeom prst="rect">
            <a:avLst/>
          </a:prstGeom>
        </p:spPr>
      </p:pic>
    </p:spTree>
    <p:extLst>
      <p:ext uri="{BB962C8B-B14F-4D97-AF65-F5344CB8AC3E}">
        <p14:creationId xmlns:p14="http://schemas.microsoft.com/office/powerpoint/2010/main" val="39124209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BD71-F7AC-BC46-BB1C-B99AC8AA197F}"/>
              </a:ext>
            </a:extLst>
          </p:cNvPr>
          <p:cNvSpPr>
            <a:spLocks noGrp="1"/>
          </p:cNvSpPr>
          <p:nvPr>
            <p:ph type="title"/>
          </p:nvPr>
        </p:nvSpPr>
        <p:spPr/>
        <p:txBody>
          <a:bodyPr/>
          <a:lstStyle/>
          <a:p>
            <a:r>
              <a:rPr lang="en-GB" dirty="0"/>
              <a:t>What’s our landscape?</a:t>
            </a:r>
          </a:p>
        </p:txBody>
      </p:sp>
      <p:sp>
        <p:nvSpPr>
          <p:cNvPr id="3" name="Content Placeholder 2">
            <a:extLst>
              <a:ext uri="{FF2B5EF4-FFF2-40B4-BE49-F238E27FC236}">
                <a16:creationId xmlns:a16="http://schemas.microsoft.com/office/drawing/2014/main" id="{3904EEAD-8504-2945-B573-0969FD8B3784}"/>
              </a:ext>
            </a:extLst>
          </p:cNvPr>
          <p:cNvSpPr>
            <a:spLocks noGrp="1"/>
          </p:cNvSpPr>
          <p:nvPr>
            <p:ph idx="1"/>
          </p:nvPr>
        </p:nvSpPr>
        <p:spPr/>
        <p:txBody>
          <a:bodyPr/>
          <a:lstStyle/>
          <a:p>
            <a:r>
              <a:rPr lang="en-GB" dirty="0"/>
              <a:t>Monday newspaper screen grabs</a:t>
            </a:r>
          </a:p>
          <a:p>
            <a:r>
              <a:rPr lang="en-GB" dirty="0"/>
              <a:t>Steer towards </a:t>
            </a:r>
            <a:r>
              <a:rPr lang="en-GB" dirty="0" err="1"/>
              <a:t>TikTok</a:t>
            </a:r>
            <a:endParaRPr lang="en-GB" dirty="0"/>
          </a:p>
        </p:txBody>
      </p:sp>
      <p:pic>
        <p:nvPicPr>
          <p:cNvPr id="5" name="Picture 4" descr="A book on a table&#10;&#10;Description automatically generated with medium confidence">
            <a:extLst>
              <a:ext uri="{FF2B5EF4-FFF2-40B4-BE49-F238E27FC236}">
                <a16:creationId xmlns:a16="http://schemas.microsoft.com/office/drawing/2014/main" id="{C2D6FF79-69B3-CC47-8F1D-F7388577DB90}"/>
              </a:ext>
            </a:extLst>
          </p:cNvPr>
          <p:cNvPicPr>
            <a:picLocks noChangeAspect="1"/>
          </p:cNvPicPr>
          <p:nvPr/>
        </p:nvPicPr>
        <p:blipFill rotWithShape="1">
          <a:blip r:embed="rId2"/>
          <a:srcRect l="9805" t="8889" r="11551" b="6230"/>
          <a:stretch/>
        </p:blipFill>
        <p:spPr>
          <a:xfrm rot="5400000">
            <a:off x="4260989" y="1978351"/>
            <a:ext cx="5393486" cy="4365812"/>
          </a:xfrm>
          <a:prstGeom prst="rect">
            <a:avLst/>
          </a:prstGeom>
        </p:spPr>
      </p:pic>
      <p:pic>
        <p:nvPicPr>
          <p:cNvPr id="7" name="Picture 6" descr="A picture containing text, indoor, electronics, computer&#10;&#10;Description automatically generated">
            <a:extLst>
              <a:ext uri="{FF2B5EF4-FFF2-40B4-BE49-F238E27FC236}">
                <a16:creationId xmlns:a16="http://schemas.microsoft.com/office/drawing/2014/main" id="{CECFAF6F-EC37-E64F-9A80-C6279F2B7263}"/>
              </a:ext>
            </a:extLst>
          </p:cNvPr>
          <p:cNvPicPr>
            <a:picLocks noChangeAspect="1"/>
          </p:cNvPicPr>
          <p:nvPr/>
        </p:nvPicPr>
        <p:blipFill rotWithShape="1">
          <a:blip r:embed="rId3"/>
          <a:srcRect l="5834" r="3969"/>
          <a:stretch/>
        </p:blipFill>
        <p:spPr>
          <a:xfrm rot="5400000">
            <a:off x="-414428" y="1871572"/>
            <a:ext cx="5445120" cy="4527736"/>
          </a:xfrm>
          <a:prstGeom prst="rect">
            <a:avLst/>
          </a:prstGeom>
        </p:spPr>
      </p:pic>
    </p:spTree>
    <p:extLst>
      <p:ext uri="{BB962C8B-B14F-4D97-AF65-F5344CB8AC3E}">
        <p14:creationId xmlns:p14="http://schemas.microsoft.com/office/powerpoint/2010/main" val="4122123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8564-46A2-8948-AA51-FDF18E992057}"/>
              </a:ext>
            </a:extLst>
          </p:cNvPr>
          <p:cNvSpPr>
            <a:spLocks noGrp="1"/>
          </p:cNvSpPr>
          <p:nvPr>
            <p:ph type="title"/>
          </p:nvPr>
        </p:nvSpPr>
        <p:spPr/>
        <p:txBody>
          <a:bodyPr/>
          <a:lstStyle/>
          <a:p>
            <a:r>
              <a:rPr lang="en-GB" dirty="0"/>
              <a:t>Ethical Thoughts</a:t>
            </a:r>
          </a:p>
        </p:txBody>
      </p:sp>
      <p:sp>
        <p:nvSpPr>
          <p:cNvPr id="3" name="Content Placeholder 2">
            <a:extLst>
              <a:ext uri="{FF2B5EF4-FFF2-40B4-BE49-F238E27FC236}">
                <a16:creationId xmlns:a16="http://schemas.microsoft.com/office/drawing/2014/main" id="{6B43AACB-6897-9E43-B5B7-1027EF991B8A}"/>
              </a:ext>
            </a:extLst>
          </p:cNvPr>
          <p:cNvSpPr>
            <a:spLocks noGrp="1"/>
          </p:cNvSpPr>
          <p:nvPr>
            <p:ph idx="1"/>
          </p:nvPr>
        </p:nvSpPr>
        <p:spPr/>
        <p:txBody>
          <a:bodyPr>
            <a:normAutofit fontScale="92500" lnSpcReduction="20000"/>
          </a:bodyPr>
          <a:lstStyle/>
          <a:p>
            <a:r>
              <a:rPr lang="en-GB" dirty="0"/>
              <a:t>Tech life – what are we doing?</a:t>
            </a:r>
          </a:p>
          <a:p>
            <a:endParaRPr lang="en-GB" dirty="0"/>
          </a:p>
          <a:p>
            <a:r>
              <a:rPr lang="en-GB" dirty="0">
                <a:effectLst/>
                <a:latin typeface="+mj-lt"/>
                <a:ea typeface="MS Mincho" panose="02020609040205080304" pitchFamily="49" charset="-128"/>
                <a:cs typeface="Times New Roman" panose="02020603050405020304" pitchFamily="18" charset="0"/>
              </a:rPr>
              <a:t>We are in the ‘age of the 'Splinternet' which has seen the once-open web fracturing across different jurisdictions…’ making data and information issues causes of anxiety for society.</a:t>
            </a:r>
          </a:p>
          <a:p>
            <a:endParaRPr lang="en-GB" dirty="0">
              <a:latin typeface="+mj-lt"/>
            </a:endParaRPr>
          </a:p>
          <a:p>
            <a:r>
              <a:rPr lang="en-GB" dirty="0">
                <a:effectLst/>
                <a:latin typeface="+mj-lt"/>
                <a:ea typeface="MS Mincho" panose="02020609040205080304" pitchFamily="49" charset="-128"/>
                <a:cs typeface="Times New Roman" panose="02020603050405020304" pitchFamily="18" charset="0"/>
              </a:rPr>
              <a:t>‘…the same data is routinely gathered by any number of apps - and is routinely sold on to third-party data brokers who make it available to prospective buyers.’ (p18)</a:t>
            </a:r>
          </a:p>
          <a:p>
            <a:endParaRPr lang="en-GB" dirty="0"/>
          </a:p>
        </p:txBody>
      </p:sp>
    </p:spTree>
    <p:extLst>
      <p:ext uri="{BB962C8B-B14F-4D97-AF65-F5344CB8AC3E}">
        <p14:creationId xmlns:p14="http://schemas.microsoft.com/office/powerpoint/2010/main" val="32803181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C8564-46A2-8948-AA51-FDF18E992057}"/>
              </a:ext>
            </a:extLst>
          </p:cNvPr>
          <p:cNvSpPr>
            <a:spLocks noGrp="1"/>
          </p:cNvSpPr>
          <p:nvPr>
            <p:ph type="title"/>
          </p:nvPr>
        </p:nvSpPr>
        <p:spPr/>
        <p:txBody>
          <a:bodyPr/>
          <a:lstStyle/>
          <a:p>
            <a:r>
              <a:rPr lang="en-GB" dirty="0"/>
              <a:t>Ethical Thoughts</a:t>
            </a:r>
          </a:p>
        </p:txBody>
      </p:sp>
      <p:sp>
        <p:nvSpPr>
          <p:cNvPr id="3" name="Content Placeholder 2">
            <a:extLst>
              <a:ext uri="{FF2B5EF4-FFF2-40B4-BE49-F238E27FC236}">
                <a16:creationId xmlns:a16="http://schemas.microsoft.com/office/drawing/2014/main" id="{6B43AACB-6897-9E43-B5B7-1027EF991B8A}"/>
              </a:ext>
            </a:extLst>
          </p:cNvPr>
          <p:cNvSpPr>
            <a:spLocks noGrp="1"/>
          </p:cNvSpPr>
          <p:nvPr>
            <p:ph idx="1"/>
          </p:nvPr>
        </p:nvSpPr>
        <p:spPr/>
        <p:txBody>
          <a:bodyPr>
            <a:normAutofit/>
          </a:bodyPr>
          <a:lstStyle/>
          <a:p>
            <a:r>
              <a:rPr lang="en-GB" dirty="0"/>
              <a:t>Tech life</a:t>
            </a:r>
          </a:p>
          <a:p>
            <a:pPr marL="0" indent="0">
              <a:buNone/>
            </a:pPr>
            <a:r>
              <a:rPr lang="en-GB" dirty="0">
                <a:effectLst/>
                <a:latin typeface="+mj-lt"/>
                <a:ea typeface="MS Mincho" panose="02020609040205080304" pitchFamily="49" charset="-128"/>
                <a:cs typeface="Times New Roman" panose="02020603050405020304" pitchFamily="18" charset="0"/>
              </a:rPr>
              <a:t> </a:t>
            </a:r>
          </a:p>
          <a:p>
            <a:r>
              <a:rPr lang="en-GB" dirty="0">
                <a:effectLst/>
                <a:latin typeface="+mj-lt"/>
                <a:ea typeface="MS Mincho" panose="02020609040205080304" pitchFamily="49" charset="-128"/>
                <a:cs typeface="Times New Roman" panose="02020603050405020304" pitchFamily="18" charset="0"/>
              </a:rPr>
              <a:t>'Regardless of where you are, how seriously should you take the warnings? Some technology experts say that accusations are somewhat overblown.' (p18)</a:t>
            </a:r>
          </a:p>
          <a:p>
            <a:endParaRPr lang="en-GB" dirty="0">
              <a:effectLst/>
              <a:latin typeface="+mj-l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41510853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AD3BF-4ABF-9749-A757-45F5FAC4FAA7}"/>
              </a:ext>
            </a:extLst>
          </p:cNvPr>
          <p:cNvSpPr>
            <a:spLocks noGrp="1"/>
          </p:cNvSpPr>
          <p:nvPr>
            <p:ph type="title"/>
          </p:nvPr>
        </p:nvSpPr>
        <p:spPr/>
        <p:txBody>
          <a:bodyPr/>
          <a:lstStyle/>
          <a:p>
            <a:r>
              <a:rPr lang="en-GB" dirty="0"/>
              <a:t>Ethical Thoughts vs Information</a:t>
            </a:r>
          </a:p>
        </p:txBody>
      </p:sp>
      <p:sp>
        <p:nvSpPr>
          <p:cNvPr id="3" name="Content Placeholder 2">
            <a:extLst>
              <a:ext uri="{FF2B5EF4-FFF2-40B4-BE49-F238E27FC236}">
                <a16:creationId xmlns:a16="http://schemas.microsoft.com/office/drawing/2014/main" id="{4352EF68-0487-3B45-B1B8-851DA5D3B72C}"/>
              </a:ext>
            </a:extLst>
          </p:cNvPr>
          <p:cNvSpPr>
            <a:spLocks noGrp="1"/>
          </p:cNvSpPr>
          <p:nvPr>
            <p:ph idx="1"/>
          </p:nvPr>
        </p:nvSpPr>
        <p:spPr/>
        <p:txBody>
          <a:bodyPr/>
          <a:lstStyle/>
          <a:p>
            <a:r>
              <a:rPr lang="en-GB" dirty="0">
                <a:effectLst/>
                <a:ea typeface="MS Mincho" panose="02020609040205080304" pitchFamily="49" charset="-128"/>
                <a:cs typeface="Times New Roman" panose="02020603050405020304" pitchFamily="18" charset="0"/>
              </a:rPr>
              <a:t>'Last year, the </a:t>
            </a:r>
            <a:r>
              <a:rPr lang="en-GB" i="1" dirty="0">
                <a:effectLst/>
                <a:ea typeface="MS Mincho" panose="02020609040205080304" pitchFamily="49" charset="-128"/>
                <a:cs typeface="Times New Roman" panose="02020603050405020304" pitchFamily="18" charset="0"/>
              </a:rPr>
              <a:t>Washington Post</a:t>
            </a:r>
            <a:r>
              <a:rPr lang="en-GB" dirty="0">
                <a:effectLst/>
                <a:ea typeface="MS Mincho" panose="02020609040205080304" pitchFamily="49" charset="-128"/>
                <a:cs typeface="Times New Roman" panose="02020603050405020304" pitchFamily="18" charset="0"/>
              </a:rPr>
              <a:t> revealed a Facebook-backed lobbying campaign targeting </a:t>
            </a:r>
            <a:r>
              <a:rPr lang="en-GB" dirty="0" err="1">
                <a:effectLst/>
                <a:ea typeface="MS Mincho" panose="02020609040205080304" pitchFamily="49" charset="-128"/>
                <a:cs typeface="Times New Roman" panose="02020603050405020304" pitchFamily="18" charset="0"/>
              </a:rPr>
              <a:t>TikTok</a:t>
            </a:r>
            <a:r>
              <a:rPr lang="en-GB" dirty="0">
                <a:effectLst/>
                <a:ea typeface="MS Mincho" panose="02020609040205080304" pitchFamily="49" charset="-128"/>
                <a:cs typeface="Times New Roman" panose="02020603050405020304" pitchFamily="18" charset="0"/>
              </a:rPr>
              <a:t> that specifically played on data privacy fears' (p19)</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This could mean that if </a:t>
            </a:r>
            <a:r>
              <a:rPr lang="en-GB" dirty="0" err="1">
                <a:effectLst/>
                <a:ea typeface="MS Mincho" panose="02020609040205080304" pitchFamily="49" charset="-128"/>
                <a:cs typeface="Times New Roman" panose="02020603050405020304" pitchFamily="18" charset="0"/>
              </a:rPr>
              <a:t>TikTok</a:t>
            </a:r>
            <a:r>
              <a:rPr lang="en-GB" dirty="0">
                <a:effectLst/>
                <a:ea typeface="MS Mincho" panose="02020609040205080304" pitchFamily="49" charset="-128"/>
                <a:cs typeface="Times New Roman" panose="02020603050405020304" pitchFamily="18" charset="0"/>
              </a:rPr>
              <a:t> was no-longer allowed, accessible or supported - user would turn to...? Which is owned by....?</a:t>
            </a:r>
          </a:p>
          <a:p>
            <a:endParaRPr lang="en-GB" dirty="0"/>
          </a:p>
        </p:txBody>
      </p:sp>
    </p:spTree>
    <p:extLst>
      <p:ext uri="{BB962C8B-B14F-4D97-AF65-F5344CB8AC3E}">
        <p14:creationId xmlns:p14="http://schemas.microsoft.com/office/powerpoint/2010/main" val="35220019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47675-3A8F-8D4A-8303-A4FA7A7A0259}"/>
              </a:ext>
            </a:extLst>
          </p:cNvPr>
          <p:cNvSpPr>
            <a:spLocks noGrp="1"/>
          </p:cNvSpPr>
          <p:nvPr>
            <p:ph type="title"/>
          </p:nvPr>
        </p:nvSpPr>
        <p:spPr/>
        <p:txBody>
          <a:bodyPr/>
          <a:lstStyle/>
          <a:p>
            <a:r>
              <a:rPr lang="en-GB" dirty="0"/>
              <a:t>Make some links</a:t>
            </a:r>
          </a:p>
        </p:txBody>
      </p:sp>
      <p:sp>
        <p:nvSpPr>
          <p:cNvPr id="3" name="Content Placeholder 2">
            <a:extLst>
              <a:ext uri="{FF2B5EF4-FFF2-40B4-BE49-F238E27FC236}">
                <a16:creationId xmlns:a16="http://schemas.microsoft.com/office/drawing/2014/main" id="{E9F25814-7FA7-D846-B612-087A817A8E94}"/>
              </a:ext>
            </a:extLst>
          </p:cNvPr>
          <p:cNvSpPr>
            <a:spLocks noGrp="1"/>
          </p:cNvSpPr>
          <p:nvPr>
            <p:ph idx="1"/>
          </p:nvPr>
        </p:nvSpPr>
        <p:spPr/>
        <p:txBody>
          <a:bodyPr>
            <a:normAutofit lnSpcReduction="10000"/>
          </a:bodyPr>
          <a:lstStyle/>
          <a:p>
            <a:r>
              <a:rPr lang="en-GB" dirty="0">
                <a:effectLst/>
                <a:ea typeface="MS Mincho" panose="02020609040205080304" pitchFamily="49" charset="-128"/>
                <a:cs typeface="Times New Roman" panose="02020603050405020304" pitchFamily="18" charset="0"/>
              </a:rPr>
              <a:t>Social media: a wider question of ethics? </a:t>
            </a:r>
          </a:p>
          <a:p>
            <a:r>
              <a:rPr lang="en-GB" dirty="0">
                <a:effectLst/>
                <a:ea typeface="MS Mincho" panose="02020609040205080304" pitchFamily="49" charset="-128"/>
                <a:cs typeface="Times New Roman" panose="02020603050405020304" pitchFamily="18" charset="0"/>
              </a:rPr>
              <a:t>Representation and voice - or potential ‘content manipulation’ can serve an unseen power – </a:t>
            </a:r>
            <a:r>
              <a:rPr lang="en-GB" dirty="0">
                <a:ea typeface="MS Mincho" panose="02020609040205080304" pitchFamily="49" charset="-128"/>
                <a:cs typeface="Times New Roman" panose="02020603050405020304" pitchFamily="18" charset="0"/>
              </a:rPr>
              <a:t>this</a:t>
            </a:r>
            <a:r>
              <a:rPr lang="en-GB" dirty="0">
                <a:effectLst/>
                <a:ea typeface="MS Mincho" panose="02020609040205080304" pitchFamily="49" charset="-128"/>
                <a:cs typeface="Times New Roman" panose="02020603050405020304" pitchFamily="18" charset="0"/>
              </a:rPr>
              <a:t> could be a government or company</a:t>
            </a:r>
            <a:r>
              <a:rPr lang="en-GB" dirty="0">
                <a:ea typeface="MS Mincho" panose="02020609040205080304" pitchFamily="49" charset="-128"/>
                <a:cs typeface="Times New Roman" panose="02020603050405020304" pitchFamily="18" charset="0"/>
              </a:rPr>
              <a:t>.</a:t>
            </a:r>
          </a:p>
          <a:p>
            <a:endParaRPr lang="en-GB" dirty="0">
              <a:effectLst/>
              <a:ea typeface="MS Mincho" panose="02020609040205080304" pitchFamily="49" charset="-128"/>
              <a:cs typeface="Times New Roman" panose="02020603050405020304" pitchFamily="18" charset="0"/>
            </a:endParaRPr>
          </a:p>
          <a:p>
            <a:r>
              <a:rPr lang="en-GB" dirty="0">
                <a:ea typeface="MS Mincho" panose="02020609040205080304" pitchFamily="49" charset="-128"/>
                <a:cs typeface="Times New Roman" panose="02020603050405020304" pitchFamily="18" charset="0"/>
              </a:rPr>
              <a:t>What does content manipulation look like?</a:t>
            </a:r>
          </a:p>
          <a:p>
            <a:r>
              <a:rPr lang="en-GB" dirty="0">
                <a:effectLst/>
                <a:ea typeface="MS Mincho" panose="02020609040205080304" pitchFamily="49" charset="-128"/>
                <a:cs typeface="Times New Roman" panose="02020603050405020304" pitchFamily="18" charset="0"/>
              </a:rPr>
              <a:t>Exclusion or promotion of specific content or information.</a:t>
            </a:r>
          </a:p>
          <a:p>
            <a:endParaRPr lang="en-GB" dirty="0"/>
          </a:p>
        </p:txBody>
      </p:sp>
    </p:spTree>
    <p:extLst>
      <p:ext uri="{BB962C8B-B14F-4D97-AF65-F5344CB8AC3E}">
        <p14:creationId xmlns:p14="http://schemas.microsoft.com/office/powerpoint/2010/main" val="17019913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0552E-2C61-D342-8848-60AF16CFE0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94138B-D980-3F44-8DDB-A5ABCC1CFC35}"/>
              </a:ext>
            </a:extLst>
          </p:cNvPr>
          <p:cNvSpPr>
            <a:spLocks noGrp="1"/>
          </p:cNvSpPr>
          <p:nvPr>
            <p:ph idx="1"/>
          </p:nvPr>
        </p:nvSpPr>
        <p:spPr/>
        <p:txBody>
          <a:bodyPr>
            <a:normAutofit lnSpcReduction="10000"/>
          </a:bodyPr>
          <a:lstStyle/>
          <a:p>
            <a:r>
              <a:rPr lang="en-GB" dirty="0">
                <a:effectLst/>
                <a:latin typeface="+mj-lt"/>
                <a:ea typeface="MS Mincho" panose="02020609040205080304" pitchFamily="49" charset="-128"/>
                <a:cs typeface="Times New Roman" panose="02020603050405020304" pitchFamily="18" charset="0"/>
              </a:rPr>
              <a:t>"The idea of </a:t>
            </a:r>
            <a:r>
              <a:rPr lang="en-GB" i="1" dirty="0">
                <a:effectLst/>
                <a:latin typeface="+mj-lt"/>
                <a:ea typeface="MS Mincho" panose="02020609040205080304" pitchFamily="49" charset="-128"/>
                <a:cs typeface="Times New Roman" panose="02020603050405020304" pitchFamily="18" charset="0"/>
              </a:rPr>
              <a:t>foreign ownership </a:t>
            </a:r>
            <a:r>
              <a:rPr lang="en-GB" dirty="0">
                <a:effectLst/>
                <a:latin typeface="+mj-lt"/>
                <a:ea typeface="MS Mincho" panose="02020609040205080304" pitchFamily="49" charset="-128"/>
                <a:cs typeface="Times New Roman" panose="02020603050405020304" pitchFamily="18" charset="0"/>
              </a:rPr>
              <a:t>as being the critical basis for intervention [on </a:t>
            </a:r>
            <a:r>
              <a:rPr lang="en-GB" dirty="0" err="1">
                <a:effectLst/>
                <a:latin typeface="+mj-lt"/>
                <a:ea typeface="MS Mincho" panose="02020609040205080304" pitchFamily="49" charset="-128"/>
                <a:cs typeface="Times New Roman" panose="02020603050405020304" pitchFamily="18" charset="0"/>
              </a:rPr>
              <a:t>Tiktok</a:t>
            </a:r>
            <a:r>
              <a:rPr lang="en-GB" dirty="0">
                <a:effectLst/>
                <a:latin typeface="+mj-lt"/>
                <a:ea typeface="MS Mincho" panose="02020609040205080304" pitchFamily="49" charset="-128"/>
                <a:cs typeface="Times New Roman" panose="02020603050405020304" pitchFamily="18" charset="0"/>
              </a:rPr>
              <a:t>] seems unwise" says Anupam Chandler; professor of law and technology at Georgetown University Law centre, Washington DC.</a:t>
            </a:r>
          </a:p>
          <a:p>
            <a:endParaRPr lang="en-GB" dirty="0">
              <a:effectLst/>
              <a:latin typeface="+mj-lt"/>
              <a:ea typeface="MS Mincho" panose="02020609040205080304" pitchFamily="49" charset="-128"/>
              <a:cs typeface="Times New Roman" panose="02020603050405020304" pitchFamily="18" charset="0"/>
            </a:endParaRPr>
          </a:p>
          <a:p>
            <a:r>
              <a:rPr lang="en-GB" dirty="0">
                <a:effectLst/>
                <a:latin typeface="+mj-lt"/>
                <a:ea typeface="MS Mincho" panose="02020609040205080304" pitchFamily="49" charset="-128"/>
                <a:cs typeface="Times New Roman" panose="02020603050405020304" pitchFamily="18" charset="0"/>
              </a:rPr>
              <a:t>Potential links to ‘othering’ and potential racism here.  </a:t>
            </a:r>
          </a:p>
          <a:p>
            <a:endParaRPr lang="en-GB" dirty="0">
              <a:latin typeface="+mj-lt"/>
            </a:endParaRPr>
          </a:p>
        </p:txBody>
      </p:sp>
    </p:spTree>
    <p:extLst>
      <p:ext uri="{BB962C8B-B14F-4D97-AF65-F5344CB8AC3E}">
        <p14:creationId xmlns:p14="http://schemas.microsoft.com/office/powerpoint/2010/main" val="35056229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E6E2A-6CF4-8247-B51D-DA26BA146D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591647-EEB3-9D44-B355-BABA20ED4C10}"/>
              </a:ext>
            </a:extLst>
          </p:cNvPr>
          <p:cNvSpPr>
            <a:spLocks noGrp="1"/>
          </p:cNvSpPr>
          <p:nvPr>
            <p:ph idx="1"/>
          </p:nvPr>
        </p:nvSpPr>
        <p:spPr/>
        <p:txBody>
          <a:bodyPr>
            <a:normAutofit/>
          </a:bodyPr>
          <a:lstStyle/>
          <a:p>
            <a:r>
              <a:rPr lang="en-GB" dirty="0">
                <a:effectLst/>
                <a:latin typeface="+mj-lt"/>
                <a:ea typeface="MS Mincho" panose="02020609040205080304" pitchFamily="49" charset="-128"/>
                <a:cs typeface="Times New Roman" panose="02020603050405020304" pitchFamily="18" charset="0"/>
              </a:rPr>
              <a:t>Take-aways:</a:t>
            </a:r>
          </a:p>
          <a:p>
            <a:r>
              <a:rPr lang="en-GB" dirty="0">
                <a:effectLst/>
                <a:latin typeface="+mj-lt"/>
                <a:ea typeface="MS Mincho" panose="02020609040205080304" pitchFamily="49" charset="-128"/>
                <a:cs typeface="Times New Roman" panose="02020603050405020304" pitchFamily="18" charset="0"/>
              </a:rPr>
              <a:t>Data is being sold, swapped, repurposed to create financial gain for someone - somewhere.</a:t>
            </a:r>
          </a:p>
          <a:p>
            <a:r>
              <a:rPr lang="en-GB" dirty="0">
                <a:effectLst/>
                <a:latin typeface="+mj-lt"/>
                <a:ea typeface="MS Mincho" panose="02020609040205080304" pitchFamily="49" charset="-128"/>
                <a:cs typeface="Times New Roman" panose="02020603050405020304" pitchFamily="18" charset="0"/>
              </a:rPr>
              <a:t>Your role in this is to check your details, privacy, the small print, and to remember what you are doing when you are creating content or responding to content. </a:t>
            </a:r>
          </a:p>
          <a:p>
            <a:endParaRPr lang="en-GB" dirty="0">
              <a:latin typeface="+mj-lt"/>
            </a:endParaRPr>
          </a:p>
        </p:txBody>
      </p:sp>
    </p:spTree>
    <p:extLst>
      <p:ext uri="{BB962C8B-B14F-4D97-AF65-F5344CB8AC3E}">
        <p14:creationId xmlns:p14="http://schemas.microsoft.com/office/powerpoint/2010/main" val="8051627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52A5-3FB5-3547-8F05-B500C33E6035}"/>
              </a:ext>
            </a:extLst>
          </p:cNvPr>
          <p:cNvSpPr>
            <a:spLocks noGrp="1"/>
          </p:cNvSpPr>
          <p:nvPr>
            <p:ph type="title"/>
          </p:nvPr>
        </p:nvSpPr>
        <p:spPr/>
        <p:txBody>
          <a:bodyPr/>
          <a:lstStyle/>
          <a:p>
            <a:r>
              <a:rPr lang="en-GB" dirty="0"/>
              <a:t>The rise of the machines?</a:t>
            </a:r>
          </a:p>
        </p:txBody>
      </p:sp>
      <p:sp>
        <p:nvSpPr>
          <p:cNvPr id="3" name="Content Placeholder 2">
            <a:extLst>
              <a:ext uri="{FF2B5EF4-FFF2-40B4-BE49-F238E27FC236}">
                <a16:creationId xmlns:a16="http://schemas.microsoft.com/office/drawing/2014/main" id="{0AE37183-B79F-0E4C-9199-3999D62B6547}"/>
              </a:ext>
            </a:extLst>
          </p:cNvPr>
          <p:cNvSpPr>
            <a:spLocks noGrp="1"/>
          </p:cNvSpPr>
          <p:nvPr>
            <p:ph idx="1"/>
          </p:nvPr>
        </p:nvSpPr>
        <p:spPr/>
        <p:txBody>
          <a:bodyPr/>
          <a:lstStyle/>
          <a:p>
            <a:r>
              <a:rPr lang="en-GB" dirty="0"/>
              <a:t>How will mechanisation and AI impact your work potential?</a:t>
            </a:r>
          </a:p>
          <a:p>
            <a:endParaRPr lang="en-GB" dirty="0"/>
          </a:p>
          <a:p>
            <a:r>
              <a:rPr lang="en-GB" dirty="0"/>
              <a:t>What Acting or Set, Design and Production career issues does this create – if any?</a:t>
            </a:r>
          </a:p>
        </p:txBody>
      </p:sp>
    </p:spTree>
    <p:extLst>
      <p:ext uri="{BB962C8B-B14F-4D97-AF65-F5344CB8AC3E}">
        <p14:creationId xmlns:p14="http://schemas.microsoft.com/office/powerpoint/2010/main" val="23613994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0FD8-68EC-D849-97CF-938A5055883D}"/>
              </a:ext>
            </a:extLst>
          </p:cNvPr>
          <p:cNvSpPr>
            <a:spLocks noGrp="1"/>
          </p:cNvSpPr>
          <p:nvPr>
            <p:ph type="title"/>
          </p:nvPr>
        </p:nvSpPr>
        <p:spPr/>
        <p:txBody>
          <a:bodyPr/>
          <a:lstStyle/>
          <a:p>
            <a:r>
              <a:rPr lang="en-GB" dirty="0"/>
              <a:t>Remember that trolley problem…?</a:t>
            </a:r>
          </a:p>
        </p:txBody>
      </p:sp>
      <p:sp>
        <p:nvSpPr>
          <p:cNvPr id="3" name="Content Placeholder 2">
            <a:extLst>
              <a:ext uri="{FF2B5EF4-FFF2-40B4-BE49-F238E27FC236}">
                <a16:creationId xmlns:a16="http://schemas.microsoft.com/office/drawing/2014/main" id="{F31ACB6B-2264-D246-8C23-0F0711DA69C4}"/>
              </a:ext>
            </a:extLst>
          </p:cNvPr>
          <p:cNvSpPr>
            <a:spLocks noGrp="1"/>
          </p:cNvSpPr>
          <p:nvPr>
            <p:ph idx="1"/>
          </p:nvPr>
        </p:nvSpPr>
        <p:spPr/>
        <p:txBody>
          <a:bodyPr>
            <a:normAutofit fontScale="92500" lnSpcReduction="10000"/>
          </a:bodyPr>
          <a:lstStyle/>
          <a:p>
            <a:r>
              <a:rPr lang="en-GB" dirty="0">
                <a:effectLst/>
                <a:ea typeface="MS Mincho" panose="02020609040205080304" pitchFamily="49" charset="-128"/>
                <a:cs typeface="Times New Roman" panose="02020603050405020304" pitchFamily="18" charset="0"/>
              </a:rPr>
              <a:t>The Trolley Challenge – another version</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Add a robot into the mix - what decisions </a:t>
            </a:r>
            <a:r>
              <a:rPr lang="en-GB" dirty="0">
                <a:ea typeface="MS Mincho" panose="02020609040205080304" pitchFamily="49" charset="-128"/>
                <a:cs typeface="Times New Roman" panose="02020603050405020304" pitchFamily="18" charset="0"/>
              </a:rPr>
              <a:t>might</a:t>
            </a:r>
            <a:r>
              <a:rPr lang="en-GB" dirty="0">
                <a:effectLst/>
                <a:ea typeface="MS Mincho" panose="02020609040205080304" pitchFamily="49" charset="-128"/>
                <a:cs typeface="Times New Roman" panose="02020603050405020304" pitchFamily="18" charset="0"/>
              </a:rPr>
              <a:t> a robot make?</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If we consider this thought experiment from the perspective of planetary survival (Planet Lifeless + Planet Flora) - what would you do? </a:t>
            </a:r>
          </a:p>
          <a:p>
            <a:r>
              <a:rPr lang="en-GB" dirty="0">
                <a:effectLst/>
                <a:ea typeface="MS Mincho" panose="02020609040205080304" pitchFamily="49" charset="-128"/>
                <a:cs typeface="Times New Roman" panose="02020603050405020304" pitchFamily="18" charset="0"/>
              </a:rPr>
              <a:t>And what </a:t>
            </a:r>
            <a:r>
              <a:rPr lang="en-GB" dirty="0">
                <a:ea typeface="MS Mincho" panose="02020609040205080304" pitchFamily="49" charset="-128"/>
                <a:cs typeface="Times New Roman" panose="02020603050405020304" pitchFamily="18" charset="0"/>
              </a:rPr>
              <a:t>might</a:t>
            </a:r>
            <a:r>
              <a:rPr lang="en-GB" dirty="0">
                <a:effectLst/>
                <a:ea typeface="MS Mincho" panose="02020609040205080304" pitchFamily="49" charset="-128"/>
                <a:cs typeface="Times New Roman" panose="02020603050405020304" pitchFamily="18" charset="0"/>
              </a:rPr>
              <a:t> a robot do – and why?</a:t>
            </a:r>
          </a:p>
          <a:p>
            <a:endParaRPr lang="en-GB" dirty="0"/>
          </a:p>
        </p:txBody>
      </p:sp>
    </p:spTree>
    <p:extLst>
      <p:ext uri="{BB962C8B-B14F-4D97-AF65-F5344CB8AC3E}">
        <p14:creationId xmlns:p14="http://schemas.microsoft.com/office/powerpoint/2010/main" val="14146511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D8F9-CD9B-D143-884E-8B51D201DEA1}"/>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2D9F7536-1B3C-C94F-B69C-0EEE2A85472C}"/>
              </a:ext>
            </a:extLst>
          </p:cNvPr>
          <p:cNvSpPr>
            <a:spLocks noGrp="1"/>
          </p:cNvSpPr>
          <p:nvPr>
            <p:ph idx="1"/>
          </p:nvPr>
        </p:nvSpPr>
        <p:spPr/>
        <p:txBody>
          <a:bodyPr>
            <a:normAutofit/>
          </a:bodyPr>
          <a:lstStyle/>
          <a:p>
            <a:r>
              <a:rPr lang="en-GB" dirty="0">
                <a:effectLst/>
                <a:ea typeface="MS Mincho" panose="02020609040205080304" pitchFamily="49" charset="-128"/>
                <a:cs typeface="Times New Roman" panose="02020603050405020304" pitchFamily="18" charset="0"/>
              </a:rPr>
              <a:t>Is robot / computer ethics about evaluation?</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'The values programmed into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are largely those of the engineers and designers who build the system, or those of the companies for which they work.’  (p95)</a:t>
            </a:r>
          </a:p>
          <a:p>
            <a:endParaRPr lang="en-GB" dirty="0">
              <a:ea typeface="MS Mincho" panose="02020609040205080304" pitchFamily="49" charset="-128"/>
              <a:cs typeface="Times New Roman" panose="02020603050405020304" pitchFamily="18" charset="0"/>
            </a:endParaRPr>
          </a:p>
          <a:p>
            <a:endParaRPr lang="en-GB"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5173825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D8F9-CD9B-D143-884E-8B51D201DEA1}"/>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2D9F7536-1B3C-C94F-B69C-0EEE2A85472C}"/>
              </a:ext>
            </a:extLst>
          </p:cNvPr>
          <p:cNvSpPr>
            <a:spLocks noGrp="1"/>
          </p:cNvSpPr>
          <p:nvPr>
            <p:ph idx="1"/>
          </p:nvPr>
        </p:nvSpPr>
        <p:spPr/>
        <p:txBody>
          <a:bodyPr>
            <a:normAutofit/>
          </a:bodyPr>
          <a:lstStyle/>
          <a:p>
            <a:r>
              <a:rPr lang="en-GB" dirty="0">
                <a:effectLst/>
                <a:ea typeface="MS Mincho" panose="02020609040205080304" pitchFamily="49" charset="-128"/>
                <a:cs typeface="Times New Roman" panose="02020603050405020304" pitchFamily="18" charset="0"/>
              </a:rPr>
              <a:t>Is robot / computer ethics about evaluation?</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'The values programmed into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are largely those of the engineers and designers who build the system, or those of the companies for which they work.’  (p95)</a:t>
            </a:r>
          </a:p>
          <a:p>
            <a:endParaRPr lang="en-GB" dirty="0">
              <a:ea typeface="MS Mincho" panose="02020609040205080304" pitchFamily="49" charset="-128"/>
              <a:cs typeface="Times New Roman" panose="02020603050405020304" pitchFamily="18" charset="0"/>
            </a:endParaRPr>
          </a:p>
          <a:p>
            <a:r>
              <a:rPr lang="en-GB" sz="1800" dirty="0">
                <a:effectLst/>
                <a:latin typeface="Cambria" panose="02040503050406030204" pitchFamily="18" charset="0"/>
                <a:ea typeface="MS Mincho" panose="02020609040205080304" pitchFamily="49" charset="-128"/>
                <a:cs typeface="Times New Roman" panose="02020603050405020304" pitchFamily="18" charset="0"/>
              </a:rPr>
              <a:t>Including '...circumstances designers cannot anticipate...’ That’s quite a caveat.</a:t>
            </a:r>
          </a:p>
          <a:p>
            <a:endParaRPr lang="en-GB"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28806402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0E268-06B8-164A-9D55-F92508102934}"/>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B29663F4-1099-C74C-B78F-94815C386996}"/>
              </a:ext>
            </a:extLst>
          </p:cNvPr>
          <p:cNvSpPr>
            <a:spLocks noGrp="1"/>
          </p:cNvSpPr>
          <p:nvPr>
            <p:ph idx="1"/>
          </p:nvPr>
        </p:nvSpPr>
        <p:spPr/>
        <p:txBody>
          <a:bodyPr>
            <a:normAutofit/>
          </a:bodyPr>
          <a:lstStyle/>
          <a:p>
            <a:r>
              <a:rPr lang="en-GB" dirty="0">
                <a:effectLst/>
                <a:ea typeface="MS Mincho" panose="02020609040205080304" pitchFamily="49" charset="-128"/>
                <a:cs typeface="Times New Roman" panose="02020603050405020304" pitchFamily="18" charset="0"/>
              </a:rPr>
              <a:t>How will we make robots / machines morally awake and ethical?</a:t>
            </a:r>
          </a:p>
          <a:p>
            <a:endParaRPr lang="en-GB" dirty="0">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If they were ‘more like us…</a:t>
            </a:r>
          </a:p>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Should these robots have rights then? (p96)</a:t>
            </a:r>
            <a:endParaRPr lang="en-GB" dirty="0"/>
          </a:p>
        </p:txBody>
      </p:sp>
    </p:spTree>
    <p:extLst>
      <p:ext uri="{BB962C8B-B14F-4D97-AF65-F5344CB8AC3E}">
        <p14:creationId xmlns:p14="http://schemas.microsoft.com/office/powerpoint/2010/main" val="7951912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6DEA3-5B04-5540-B45A-D669E33824CB}"/>
              </a:ext>
            </a:extLst>
          </p:cNvPr>
          <p:cNvSpPr>
            <a:spLocks noGrp="1"/>
          </p:cNvSpPr>
          <p:nvPr>
            <p:ph type="title"/>
          </p:nvPr>
        </p:nvSpPr>
        <p:spPr/>
        <p:txBody>
          <a:bodyPr/>
          <a:lstStyle/>
          <a:p>
            <a:r>
              <a:rPr lang="en-GB" dirty="0"/>
              <a:t>Robot Ethics?</a:t>
            </a:r>
          </a:p>
        </p:txBody>
      </p:sp>
      <p:sp>
        <p:nvSpPr>
          <p:cNvPr id="3" name="Content Placeholder 2">
            <a:extLst>
              <a:ext uri="{FF2B5EF4-FFF2-40B4-BE49-F238E27FC236}">
                <a16:creationId xmlns:a16="http://schemas.microsoft.com/office/drawing/2014/main" id="{4246A600-47F8-5B4E-9F65-F07F4E3CFAEB}"/>
              </a:ext>
            </a:extLst>
          </p:cNvPr>
          <p:cNvSpPr>
            <a:spLocks noGrp="1"/>
          </p:cNvSpPr>
          <p:nvPr>
            <p:ph idx="1"/>
          </p:nvPr>
        </p:nvSpPr>
        <p:spPr/>
        <p:txBody>
          <a:bodyPr/>
          <a:lstStyle/>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'Emotions, empathy, consciousness, social acumen, and embodiment in an environment are among the supra-rational faculties essential for much moral decision-making.' p97</a:t>
            </a:r>
          </a:p>
          <a:p>
            <a:endParaRPr lang="en-GB" dirty="0"/>
          </a:p>
        </p:txBody>
      </p:sp>
    </p:spTree>
    <p:extLst>
      <p:ext uri="{BB962C8B-B14F-4D97-AF65-F5344CB8AC3E}">
        <p14:creationId xmlns:p14="http://schemas.microsoft.com/office/powerpoint/2010/main" val="18123178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BAC51-71F2-714D-889A-7F4B65C90C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BB7CB2-F943-8E41-9DD2-64FE54529D25}"/>
              </a:ext>
            </a:extLst>
          </p:cNvPr>
          <p:cNvSpPr>
            <a:spLocks noGrp="1"/>
          </p:cNvSpPr>
          <p:nvPr>
            <p:ph idx="1"/>
          </p:nvPr>
        </p:nvSpPr>
        <p:spPr/>
        <p:txBody>
          <a:bodyPr/>
          <a:lstStyle/>
          <a:p>
            <a:endParaRPr lang="en-GB" dirty="0">
              <a:effectLst/>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rPr>
              <a:t>'People are rather imperfect in their ability to act morally. But even if moral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will need some form of emotional intelligence, they need not be subject to the desires, prejudices or fears that get in the way of people honouring their better angels.’</a:t>
            </a:r>
          </a:p>
          <a:p>
            <a:endParaRPr lang="en-GB" dirty="0"/>
          </a:p>
        </p:txBody>
      </p:sp>
    </p:spTree>
    <p:extLst>
      <p:ext uri="{BB962C8B-B14F-4D97-AF65-F5344CB8AC3E}">
        <p14:creationId xmlns:p14="http://schemas.microsoft.com/office/powerpoint/2010/main" val="40095361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B7CB2-F943-8E41-9DD2-64FE54529D25}"/>
              </a:ext>
            </a:extLst>
          </p:cNvPr>
          <p:cNvSpPr>
            <a:spLocks noGrp="1"/>
          </p:cNvSpPr>
          <p:nvPr>
            <p:ph idx="1"/>
          </p:nvPr>
        </p:nvSpPr>
        <p:spPr>
          <a:xfrm>
            <a:off x="457200" y="578223"/>
            <a:ext cx="8229600" cy="4525963"/>
          </a:xfrm>
        </p:spPr>
        <p:txBody>
          <a:bodyPr>
            <a:noAutofit/>
          </a:bodyPr>
          <a:lstStyle/>
          <a:p>
            <a:r>
              <a:rPr lang="en-GB" dirty="0">
                <a:effectLst/>
                <a:ea typeface="MS Mincho" panose="02020609040205080304" pitchFamily="49" charset="-128"/>
                <a:cs typeface="Times New Roman" panose="02020603050405020304" pitchFamily="18" charset="0"/>
              </a:rPr>
              <a:t>‘This raises the possibility that artificial entities might be </a:t>
            </a:r>
            <a:r>
              <a:rPr lang="en-GB" i="1" dirty="0">
                <a:effectLst/>
                <a:ea typeface="MS Mincho" panose="02020609040205080304" pitchFamily="49" charset="-128"/>
                <a:cs typeface="Times New Roman" panose="02020603050405020304" pitchFamily="18" charset="0"/>
              </a:rPr>
              <a:t>more</a:t>
            </a:r>
            <a:r>
              <a:rPr lang="en-GB" dirty="0">
                <a:effectLst/>
                <a:ea typeface="MS Mincho" panose="02020609040205080304" pitchFamily="49" charset="-128"/>
                <a:cs typeface="Times New Roman" panose="02020603050405020304" pitchFamily="18" charset="0"/>
              </a:rPr>
              <a:t> moral than people. Furthermore,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 may be less bounded than humans in the number of options they can consider in response to a moral challenge. They might select a better course of action than their human counterpart could conceive. However, it's also possible that human moral decision-making is facilitated by something essential that can not be simulated in (</a:t>
            </a:r>
            <a:r>
              <a:rPr lang="en-GB" dirty="0" err="1">
                <a:effectLst/>
                <a:ea typeface="MS Mincho" panose="02020609040205080304" pitchFamily="49" charset="-128"/>
                <a:cs typeface="Times New Roman" panose="02020603050405020304" pitchFamily="18" charset="0"/>
              </a:rPr>
              <a:t>ro</a:t>
            </a:r>
            <a:r>
              <a:rPr lang="en-GB" dirty="0">
                <a:effectLst/>
                <a:ea typeface="MS Mincho" panose="02020609040205080304" pitchFamily="49" charset="-128"/>
                <a:cs typeface="Times New Roman" panose="02020603050405020304" pitchFamily="18" charset="0"/>
              </a:rPr>
              <a:t>)bots.'</a:t>
            </a:r>
          </a:p>
          <a:p>
            <a:endParaRPr lang="en-GB" dirty="0"/>
          </a:p>
        </p:txBody>
      </p:sp>
    </p:spTree>
    <p:extLst>
      <p:ext uri="{BB962C8B-B14F-4D97-AF65-F5344CB8AC3E}">
        <p14:creationId xmlns:p14="http://schemas.microsoft.com/office/powerpoint/2010/main" val="40694636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F6FF3-E255-8F49-9AFE-81E4146EAB7F}"/>
              </a:ext>
            </a:extLst>
          </p:cNvPr>
          <p:cNvSpPr>
            <a:spLocks noGrp="1"/>
          </p:cNvSpPr>
          <p:nvPr>
            <p:ph type="title"/>
          </p:nvPr>
        </p:nvSpPr>
        <p:spPr/>
        <p:txBody>
          <a:bodyPr/>
          <a:lstStyle/>
          <a:p>
            <a:r>
              <a:rPr lang="en-GB" dirty="0"/>
              <a:t>A.I. and you</a:t>
            </a:r>
          </a:p>
        </p:txBody>
      </p:sp>
      <p:sp>
        <p:nvSpPr>
          <p:cNvPr id="3" name="Content Placeholder 2">
            <a:extLst>
              <a:ext uri="{FF2B5EF4-FFF2-40B4-BE49-F238E27FC236}">
                <a16:creationId xmlns:a16="http://schemas.microsoft.com/office/drawing/2014/main" id="{BF46DC3A-56CE-7443-8593-69FF0E35F45B}"/>
              </a:ext>
            </a:extLst>
          </p:cNvPr>
          <p:cNvSpPr>
            <a:spLocks noGrp="1"/>
          </p:cNvSpPr>
          <p:nvPr>
            <p:ph idx="1"/>
          </p:nvPr>
        </p:nvSpPr>
        <p:spPr/>
        <p:txBody>
          <a:bodyPr>
            <a:normAutofit fontScale="77500" lnSpcReduction="20000"/>
          </a:bodyPr>
          <a:lstStyle/>
          <a:p>
            <a:r>
              <a:rPr lang="en-GB" dirty="0">
                <a:effectLst/>
                <a:ea typeface="MS Mincho" panose="02020609040205080304" pitchFamily="49" charset="-128"/>
                <a:cs typeface="Times New Roman" panose="02020603050405020304" pitchFamily="18" charset="0"/>
              </a:rPr>
              <a:t>Listen to this audio essay via Moodle:</a:t>
            </a:r>
          </a:p>
          <a:p>
            <a:endParaRPr lang="en-GB" dirty="0">
              <a:ea typeface="MS Mincho" panose="02020609040205080304" pitchFamily="49" charset="-128"/>
              <a:cs typeface="Times New Roman" panose="02020603050405020304" pitchFamily="18" charset="0"/>
            </a:endParaRPr>
          </a:p>
          <a:p>
            <a:r>
              <a:rPr lang="en-GB" dirty="0">
                <a:effectLst/>
                <a:ea typeface="MS Mincho" panose="02020609040205080304" pitchFamily="49" charset="-128"/>
                <a:cs typeface="Times New Roman" panose="02020603050405020304" pitchFamily="18" charset="0"/>
                <a:hlinkClick r:id="rId3"/>
              </a:rPr>
              <a:t>A Point of View: A.I. Agonistes - Sunday 5th February, 2023, Radio 4; Adam Gopnik</a:t>
            </a:r>
            <a:endParaRPr lang="en-GB" dirty="0">
              <a:effectLst/>
              <a:ea typeface="MS Mincho" panose="02020609040205080304" pitchFamily="49" charset="-128"/>
              <a:cs typeface="Times New Roman" panose="02020603050405020304" pitchFamily="18" charset="0"/>
            </a:endParaRPr>
          </a:p>
          <a:p>
            <a:endParaRPr lang="en-GB" dirty="0">
              <a:ea typeface="MS Mincho" panose="02020609040205080304" pitchFamily="49" charset="-128"/>
              <a:cs typeface="Times New Roman" panose="02020603050405020304" pitchFamily="18" charset="0"/>
            </a:endParaRPr>
          </a:p>
          <a:p>
            <a:r>
              <a:rPr lang="en-GB" dirty="0">
                <a:ea typeface="MS Mincho" panose="02020609040205080304" pitchFamily="49" charset="-128"/>
                <a:cs typeface="Times New Roman" panose="02020603050405020304" pitchFamily="18" charset="0"/>
              </a:rPr>
              <a:t>H</a:t>
            </a:r>
            <a:r>
              <a:rPr lang="en-GB" dirty="0">
                <a:effectLst/>
                <a:ea typeface="MS Mincho" panose="02020609040205080304" pitchFamily="49" charset="-128"/>
                <a:cs typeface="Times New Roman" panose="02020603050405020304" pitchFamily="18" charset="0"/>
              </a:rPr>
              <a:t>ave a play:</a:t>
            </a:r>
          </a:p>
          <a:p>
            <a:r>
              <a:rPr lang="en-GB" dirty="0">
                <a:effectLst/>
                <a:ea typeface="MS Mincho" panose="02020609040205080304" pitchFamily="49" charset="-128"/>
                <a:cs typeface="Times New Roman" panose="02020603050405020304" pitchFamily="18" charset="0"/>
              </a:rPr>
              <a:t>Dell-E Mini AI generator on Moodle - how might this mode of creation / creative practice be useful for your industry?</a:t>
            </a:r>
          </a:p>
          <a:p>
            <a:r>
              <a:rPr lang="en-GB" dirty="0">
                <a:effectLst/>
                <a:ea typeface="MS Mincho" panose="02020609040205080304" pitchFamily="49" charset="-128"/>
                <a:cs typeface="Times New Roman" panose="02020603050405020304" pitchFamily="18" charset="0"/>
              </a:rPr>
              <a:t>What are the benefits? What are the issues?</a:t>
            </a:r>
          </a:p>
          <a:p>
            <a:endParaRPr lang="en-GB" dirty="0">
              <a:effectLst/>
              <a:ea typeface="MS Mincho" panose="02020609040205080304" pitchFamily="49" charset="-128"/>
              <a:cs typeface="Times New Roman" panose="02020603050405020304" pitchFamily="18" charset="0"/>
            </a:endParaRPr>
          </a:p>
          <a:p>
            <a:r>
              <a:rPr lang="en-GB" dirty="0">
                <a:ea typeface="MS Mincho" panose="02020609040205080304" pitchFamily="49" charset="-128"/>
                <a:cs typeface="Times New Roman" panose="02020603050405020304" pitchFamily="18" charset="0"/>
              </a:rPr>
              <a:t>[Go to bottom of Unit 1 on Moodle and both links are there]</a:t>
            </a:r>
            <a:endParaRPr lang="en-GB"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27291046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4F55-32AD-6C40-BAB9-CB41CB2153DE}"/>
              </a:ext>
            </a:extLst>
          </p:cNvPr>
          <p:cNvSpPr>
            <a:spLocks noGrp="1"/>
          </p:cNvSpPr>
          <p:nvPr>
            <p:ph type="title"/>
          </p:nvPr>
        </p:nvSpPr>
        <p:spPr/>
        <p:txBody>
          <a:bodyPr>
            <a:normAutofit fontScale="90000"/>
          </a:bodyPr>
          <a:lstStyle/>
          <a:p>
            <a:r>
              <a:rPr lang="en-GB" dirty="0"/>
              <a:t>Review of Previous Module Assignments </a:t>
            </a:r>
          </a:p>
        </p:txBody>
      </p:sp>
      <p:sp>
        <p:nvSpPr>
          <p:cNvPr id="3" name="Content Placeholder 2">
            <a:extLst>
              <a:ext uri="{FF2B5EF4-FFF2-40B4-BE49-F238E27FC236}">
                <a16:creationId xmlns:a16="http://schemas.microsoft.com/office/drawing/2014/main" id="{5935EA79-4D05-FF47-A574-F821043CAEA5}"/>
              </a:ext>
            </a:extLst>
          </p:cNvPr>
          <p:cNvSpPr>
            <a:spLocks noGrp="1"/>
          </p:cNvSpPr>
          <p:nvPr>
            <p:ph idx="1"/>
          </p:nvPr>
        </p:nvSpPr>
        <p:spPr/>
        <p:txBody>
          <a:bodyPr/>
          <a:lstStyle/>
          <a:p>
            <a:endParaRPr lang="en-GB" dirty="0"/>
          </a:p>
          <a:p>
            <a:r>
              <a:rPr lang="en-GB" dirty="0"/>
              <a:t>Reference – revise your referencing standard.</a:t>
            </a:r>
          </a:p>
          <a:p>
            <a:r>
              <a:rPr lang="en-GB" dirty="0"/>
              <a:t>Spellcheck in context please (is this AI…?)</a:t>
            </a:r>
          </a:p>
          <a:p>
            <a:r>
              <a:rPr lang="en-GB" dirty="0"/>
              <a:t>Word counts and video times.</a:t>
            </a:r>
          </a:p>
          <a:p>
            <a:r>
              <a:rPr lang="en-GB" dirty="0"/>
              <a:t>Reference everything – you have found the info or ‘got the idea’ from somewhere. Signpost please – it’s an academic skill.</a:t>
            </a:r>
          </a:p>
          <a:p>
            <a:endParaRPr lang="en-GB" dirty="0"/>
          </a:p>
        </p:txBody>
      </p:sp>
    </p:spTree>
    <p:extLst>
      <p:ext uri="{BB962C8B-B14F-4D97-AF65-F5344CB8AC3E}">
        <p14:creationId xmlns:p14="http://schemas.microsoft.com/office/powerpoint/2010/main" val="2524721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1894</TotalTime>
  <Words>2004</Words>
  <Application>Microsoft Macintosh PowerPoint</Application>
  <PresentationFormat>On-screen Show (4:3)</PresentationFormat>
  <Paragraphs>252</Paragraphs>
  <Slides>47</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Cambria</vt:lpstr>
      <vt:lpstr>Office Theme</vt:lpstr>
      <vt:lpstr>Contemporary Challenges</vt:lpstr>
      <vt:lpstr>What are our contemporary challenges?</vt:lpstr>
      <vt:lpstr>What are our contemporary challenges?</vt:lpstr>
      <vt:lpstr>Climate Change</vt:lpstr>
      <vt:lpstr>Climate Change</vt:lpstr>
      <vt:lpstr>What does the Moodle content suggest?</vt:lpstr>
      <vt:lpstr>What does the Moodle content suggest?</vt:lpstr>
      <vt:lpstr>PowerPoint Presentation</vt:lpstr>
      <vt:lpstr>PowerPoint Presentation</vt:lpstr>
      <vt:lpstr>Get to the point…</vt:lpstr>
      <vt:lpstr>What do we need to gain from this?</vt:lpstr>
      <vt:lpstr>Get to the point…</vt:lpstr>
      <vt:lpstr>Topic 2</vt:lpstr>
      <vt:lpstr>PowerPoint Presentation</vt:lpstr>
      <vt:lpstr>Your opportunity</vt:lpstr>
      <vt:lpstr>Blindspotting</vt:lpstr>
      <vt:lpstr>Bertolt Brecht</vt:lpstr>
      <vt:lpstr>Bertolt Brecht</vt:lpstr>
      <vt:lpstr>Bertolt Brecht</vt:lpstr>
      <vt:lpstr>What ‘does this’ in today’s society?</vt:lpstr>
      <vt:lpstr>What does this in today’s society?</vt:lpstr>
      <vt:lpstr>What does this in today’s society?</vt:lpstr>
      <vt:lpstr>What does this in today’s society?</vt:lpstr>
      <vt:lpstr>What do we do?</vt:lpstr>
      <vt:lpstr>What’s our landscape?</vt:lpstr>
      <vt:lpstr>What’s our landscape?</vt:lpstr>
      <vt:lpstr>What’s our landscape?</vt:lpstr>
      <vt:lpstr>What’s our landscape?</vt:lpstr>
      <vt:lpstr>What’s our landscape?</vt:lpstr>
      <vt:lpstr>What’s our landscape?</vt:lpstr>
      <vt:lpstr>What’s our landscape?</vt:lpstr>
      <vt:lpstr>Ethical Thoughts</vt:lpstr>
      <vt:lpstr>Ethical Thoughts</vt:lpstr>
      <vt:lpstr>Ethical Thoughts vs Information</vt:lpstr>
      <vt:lpstr>Make some links</vt:lpstr>
      <vt:lpstr>PowerPoint Presentation</vt:lpstr>
      <vt:lpstr>PowerPoint Presentation</vt:lpstr>
      <vt:lpstr>The rise of the machines?</vt:lpstr>
      <vt:lpstr>Remember that trolley problem…?</vt:lpstr>
      <vt:lpstr>Robot Ethics?</vt:lpstr>
      <vt:lpstr>Robot Ethics?</vt:lpstr>
      <vt:lpstr>Robot Ethics?</vt:lpstr>
      <vt:lpstr>Robot Ethics?</vt:lpstr>
      <vt:lpstr>PowerPoint Presentation</vt:lpstr>
      <vt:lpstr>PowerPoint Presentation</vt:lpstr>
      <vt:lpstr>A.I. and you</vt:lpstr>
      <vt:lpstr>Review of Previous Module Assignments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23</cp:revision>
  <dcterms:created xsi:type="dcterms:W3CDTF">2023-02-02T09:43:07Z</dcterms:created>
  <dcterms:modified xsi:type="dcterms:W3CDTF">2023-02-07T07:47:29Z</dcterms:modified>
</cp:coreProperties>
</file>