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3.xml" ContentType="application/vnd.openxmlformats-officedocument.theme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5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6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62" r:id="rId5"/>
    <p:sldMasterId id="2147483666" r:id="rId6"/>
    <p:sldMasterId id="2147483678" r:id="rId7"/>
    <p:sldMasterId id="2147483682" r:id="rId8"/>
    <p:sldMasterId id="2147483695" r:id="rId9"/>
    <p:sldMasterId id="2147483708" r:id="rId10"/>
  </p:sldMasterIdLst>
  <p:notesMasterIdLst>
    <p:notesMasterId r:id="rId25"/>
  </p:notesMasterIdLst>
  <p:sldIdLst>
    <p:sldId id="455" r:id="rId11"/>
    <p:sldId id="260" r:id="rId12"/>
    <p:sldId id="324" r:id="rId13"/>
    <p:sldId id="456" r:id="rId14"/>
    <p:sldId id="457" r:id="rId15"/>
    <p:sldId id="458" r:id="rId16"/>
    <p:sldId id="459" r:id="rId17"/>
    <p:sldId id="460" r:id="rId18"/>
    <p:sldId id="461" r:id="rId19"/>
    <p:sldId id="462" r:id="rId20"/>
    <p:sldId id="463" r:id="rId21"/>
    <p:sldId id="464" r:id="rId22"/>
    <p:sldId id="465" r:id="rId23"/>
    <p:sldId id="466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E4ED39-8FA3-478E-A913-A3BDB254AC03}" v="1" dt="2023-10-16T17:31:21.5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15" autoAdjust="0"/>
    <p:restoredTop sz="91656" autoAdjust="0"/>
  </p:normalViewPr>
  <p:slideViewPr>
    <p:cSldViewPr snapToGrid="0">
      <p:cViewPr varScale="1">
        <p:scale>
          <a:sx n="101" d="100"/>
          <a:sy n="101" d="100"/>
        </p:scale>
        <p:origin x="27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1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0" Type="http://schemas.openxmlformats.org/officeDocument/2006/relationships/slide" Target="slides/slide10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9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3ABEB6-B1CF-4349-8B67-923CA9F014A4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4661F1-DB81-44E4-BB5E-8CFA2BC56A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4319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8E0E6F-9F86-418E-AC36-6514D8CA4DE1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45444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7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28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3274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12032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294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572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3664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5298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1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6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972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122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9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9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8471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9206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0124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0927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1521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0360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5067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87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72812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59077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8078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07305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18139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2868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8317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36770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08849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84059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677538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01464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67B45-ECB7-B761-365F-49515F5A7D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6AA8D4-B292-BED7-B2D4-4BA2235022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79897-EEE4-689F-D72D-AE6D5B988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91F295-A478-D2F1-3EAC-C0C8449B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54DFA7-3BE5-3E4F-5D8D-EF4D81134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74025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1FDD6-D066-D164-0FF4-3A595F5D1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B28C6-A133-2449-51B5-5DAA9B3E5E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03EA7-1117-F5E8-739E-886FC3549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022EAE-808E-A7FC-3A14-7B5E8E9C0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5D8F74-B179-2E74-472C-078B9C48BF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55010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73543-34AF-B677-7E44-C64A8D6B8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F1EB58-37A0-B131-19D1-E2551FDCDB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412259-8162-754A-98FF-4C19A482DF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887EFB-A3DE-6602-B3D2-52BD77C5C6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8C94FB-6AAB-C691-CC42-61BAAF47F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69314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5CA37-A47D-291C-94D1-2EB0138F4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FAF8E0-5EA9-3D1A-4C6D-E3FF57E181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481FF0-15DC-97BE-1AD6-44C8E96872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84278D-B54A-45EC-581C-81FB57C1CF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1DB3AE-95C3-4195-18E1-A94283797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7CA4C2-1BC6-E203-21D2-3591B14EF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36115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D950A-9C2C-6299-BB74-109C76E53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2AC0BC-5C62-3C5B-2CB2-21F0AA445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B80E72-716D-F0C2-0BE0-5321384279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B2B573-9987-FA5C-F5D6-EB9A72C1E4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712CAC-F86E-DD50-6A8C-CDD7A0B004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4DB41A-3C77-CBBA-85FE-207919596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E771C1-3F5B-40E2-3A38-3F8C37EF4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3A8478-F5E2-D073-8654-D97CD159F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78062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ECA0A-1D41-DDEA-EF25-75DA9E39D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38188B-EAB6-9E08-04B2-23083835B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B92C06-F588-4B03-7E57-5A3EA0B48A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2F1327-7106-99D3-E22D-C319F5638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93064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9C42E6-84E1-BCD3-6DB9-C1837C5EAA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BE532C-DC95-71ED-F9A2-A704AE3AB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A3B10A-2090-1DA1-ED27-201FEE19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73374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4B712-341C-7F74-978D-14F5FDC9D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2246F-CD03-12D8-E289-421206036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CD1E8B-4D4B-AC2E-A423-A97F96CBD2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5EF63A-DC73-C408-5DEB-65149B226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79EEA5-45F8-C360-11B7-1B3A0BB730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B3B042-2717-DA9C-7AA1-5E39DBF21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80321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D2618-0948-066D-D823-4D6119634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49BF5B-B069-B3D3-0E9F-8C6114F6E5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BCC1B6-BE91-5D76-B359-F5743E8404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BCA8D2-DE58-31FE-0082-EAE91257F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7D155-86DB-F6AC-1C5A-6DD8EC32C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BF1445-27D3-B4F6-88EC-272DF59DA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6343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371B7-E5F6-2542-4796-354F25744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8D249E-57CF-0B48-8469-B0719A1B59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9F3E50-93D4-0214-11DD-3D9068D8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7CAEE4-878F-C9A1-6FBB-838DA545A4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5E3A1C-BB5C-5C28-A6BA-BCD067F99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77239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BE94D8-8708-3326-B32F-81519D9C74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4B21CD-4150-1203-E795-F66C0FCEBD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9B3CE4-9EC4-66BD-F6FE-96AA2B6B9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D18D3-F368-B25E-827F-23963568D9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D89DE7-7FD6-FC2F-A675-8D8681856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10181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30097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74113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screen with white text&#10;&#10;Description automatically generated">
            <a:extLst>
              <a:ext uri="{FF2B5EF4-FFF2-40B4-BE49-F238E27FC236}">
                <a16:creationId xmlns:a16="http://schemas.microsoft.com/office/drawing/2014/main" id="{0D62BA6E-5B36-0752-44CD-C64805A451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320717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59451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79738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20238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26443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74922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38964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87116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04436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84581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0012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17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image" Target="../media/image4.png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slideLayout" Target="../slideLayouts/slideLayout40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Relationship Id="rId14" Type="http://schemas.openxmlformats.org/officeDocument/2006/relationships/image" Target="../media/image5.jpeg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8.xml"/><Relationship Id="rId13" Type="http://schemas.openxmlformats.org/officeDocument/2006/relationships/theme" Target="../theme/theme7.xml"/><Relationship Id="rId3" Type="http://schemas.openxmlformats.org/officeDocument/2006/relationships/slideLayout" Target="../slideLayouts/slideLayout43.xml"/><Relationship Id="rId7" Type="http://schemas.openxmlformats.org/officeDocument/2006/relationships/slideLayout" Target="../slideLayouts/slideLayout47.xml"/><Relationship Id="rId12" Type="http://schemas.openxmlformats.org/officeDocument/2006/relationships/slideLayout" Target="../slideLayouts/slideLayout52.xml"/><Relationship Id="rId2" Type="http://schemas.openxmlformats.org/officeDocument/2006/relationships/slideLayout" Target="../slideLayouts/slideLayout42.xml"/><Relationship Id="rId1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6.xml"/><Relationship Id="rId11" Type="http://schemas.openxmlformats.org/officeDocument/2006/relationships/slideLayout" Target="../slideLayouts/slideLayout51.xml"/><Relationship Id="rId5" Type="http://schemas.openxmlformats.org/officeDocument/2006/relationships/slideLayout" Target="../slideLayouts/slideLayout45.xml"/><Relationship Id="rId15" Type="http://schemas.openxmlformats.org/officeDocument/2006/relationships/image" Target="../media/image7.jpg"/><Relationship Id="rId10" Type="http://schemas.openxmlformats.org/officeDocument/2006/relationships/slideLayout" Target="../slideLayouts/slideLayout50.xml"/><Relationship Id="rId4" Type="http://schemas.openxmlformats.org/officeDocument/2006/relationships/slideLayout" Target="../slideLayouts/slideLayout44.xml"/><Relationship Id="rId9" Type="http://schemas.openxmlformats.org/officeDocument/2006/relationships/slideLayout" Target="../slideLayouts/slideLayout49.xml"/><Relationship Id="rId14" Type="http://schemas.openxmlformats.org/officeDocument/2006/relationships/image" Target="../media/image6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76595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7045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94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365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3047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775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31DEDA-3491-BF5C-5088-B7C61CBCD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C58FA6-6F55-3223-55E6-2B5BE6B0C6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E20588-9516-CC51-AD30-FF25CEC307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257E5F-5DAC-4208-83EB-E061D6651EA5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9EA041-1FF9-06AE-899C-1D7DE4433B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49C994-615E-87AA-EAD0-D3EBBDC309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B417ED-E717-3086-033F-C1B9C7E81872}"/>
              </a:ext>
            </a:extLst>
          </p:cNvPr>
          <p:cNvSpPr txBox="1"/>
          <p:nvPr/>
        </p:nvSpPr>
        <p:spPr>
          <a:xfrm>
            <a:off x="3048000" y="3108144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Download the module handbook from Moodle and review the module handbook</a:t>
            </a:r>
          </a:p>
        </p:txBody>
      </p:sp>
      <p:pic>
        <p:nvPicPr>
          <p:cNvPr id="10" name="Picture 9" descr="A blue and white background with white text">
            <a:extLst>
              <a:ext uri="{FF2B5EF4-FFF2-40B4-BE49-F238E27FC236}">
                <a16:creationId xmlns:a16="http://schemas.microsoft.com/office/drawing/2014/main" id="{F5A30383-786C-3D65-82C7-051CA97D21A5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703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screen with white text">
            <a:extLst>
              <a:ext uri="{FF2B5EF4-FFF2-40B4-BE49-F238E27FC236}">
                <a16:creationId xmlns:a16="http://schemas.microsoft.com/office/drawing/2014/main" id="{5C71E0FF-3A0B-1CA7-911C-7677E1747DDD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4542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newsdaily.com/15087-consumers-want-sustainable-products.html" TargetMode="External"/><Relationship Id="rId2" Type="http://schemas.openxmlformats.org/officeDocument/2006/relationships/hyperlink" Target="https://www.businesswaste.co.uk/britains-hospitality-sector-generates-920k-tonnes-of-food-waste%20annually/" TargetMode="External"/><Relationship Id="rId1" Type="http://schemas.openxmlformats.org/officeDocument/2006/relationships/slideLayout" Target="../slideLayouts/slideLayout4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0071143-2695-3107-0F6F-0133C9ABD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987425"/>
            <a:ext cx="7553325" cy="3965575"/>
          </a:xfrm>
        </p:spPr>
        <p:txBody>
          <a:bodyPr anchor="b">
            <a:noAutofit/>
          </a:bodyPr>
          <a:lstStyle/>
          <a:p>
            <a:r>
              <a:rPr lang="en-IN" sz="2000" b="1" i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International Hotel Management (BA) Contemporary Themes </a:t>
            </a:r>
            <a:br>
              <a:rPr lang="en-IN" sz="2000" b="1" i="1" dirty="0">
                <a:solidFill>
                  <a:schemeClr val="accent4">
                    <a:lumMod val="20000"/>
                    <a:lumOff val="80000"/>
                  </a:schemeClr>
                </a:solidFill>
              </a:rPr>
            </a:br>
            <a:r>
              <a:rPr lang="en-IN" sz="2000" b="1" i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                                     BMIH6001</a:t>
            </a:r>
            <a:br>
              <a:rPr lang="en-IN" sz="2000" b="1" i="1" dirty="0">
                <a:solidFill>
                  <a:schemeClr val="accent4">
                    <a:lumMod val="20000"/>
                    <a:lumOff val="80000"/>
                  </a:schemeClr>
                </a:solidFill>
              </a:rPr>
            </a:br>
            <a:br>
              <a:rPr lang="en-IN" sz="2000" b="1" i="1" dirty="0">
                <a:solidFill>
                  <a:schemeClr val="accent4">
                    <a:lumMod val="20000"/>
                    <a:lumOff val="80000"/>
                  </a:schemeClr>
                </a:solidFill>
              </a:rPr>
            </a:br>
            <a:r>
              <a:rPr lang="en-IN" sz="2000" b="1" i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                            Conference Presentation</a:t>
            </a:r>
            <a:br>
              <a:rPr lang="en-IN" sz="2000" b="1" i="1" dirty="0">
                <a:solidFill>
                  <a:schemeClr val="accent4">
                    <a:lumMod val="20000"/>
                    <a:lumOff val="80000"/>
                  </a:schemeClr>
                </a:solidFill>
              </a:rPr>
            </a:br>
            <a:br>
              <a:rPr lang="en-IN" sz="2000" b="1" i="1" dirty="0">
                <a:solidFill>
                  <a:schemeClr val="accent4">
                    <a:lumMod val="20000"/>
                    <a:lumOff val="80000"/>
                  </a:schemeClr>
                </a:solidFill>
              </a:rPr>
            </a:br>
            <a:br>
              <a:rPr lang="en-IN" sz="2000" b="1" i="1" dirty="0">
                <a:solidFill>
                  <a:schemeClr val="accent4">
                    <a:lumMod val="20000"/>
                    <a:lumOff val="80000"/>
                  </a:schemeClr>
                </a:solidFill>
              </a:rPr>
            </a:br>
            <a:br>
              <a:rPr lang="en-IN" sz="2000" b="1" i="1" dirty="0">
                <a:solidFill>
                  <a:schemeClr val="accent4">
                    <a:lumMod val="20000"/>
                    <a:lumOff val="80000"/>
                  </a:schemeClr>
                </a:solidFill>
              </a:rPr>
            </a:br>
            <a:br>
              <a:rPr lang="en-IN" sz="2000" b="1" i="1" dirty="0">
                <a:solidFill>
                  <a:schemeClr val="accent4">
                    <a:lumMod val="20000"/>
                    <a:lumOff val="80000"/>
                  </a:schemeClr>
                </a:solidFill>
              </a:rPr>
            </a:br>
            <a:r>
              <a:rPr lang="en-IN" sz="2000" b="1" i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      Presented by: </a:t>
            </a:r>
            <a:r>
              <a:rPr lang="en-IN" sz="2000" b="1" i="1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Oana</a:t>
            </a:r>
            <a:r>
              <a:rPr lang="en-IN" sz="2000" b="1" i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Colac</a:t>
            </a:r>
            <a:br>
              <a:rPr lang="en-IN" sz="2000" b="1" i="1" dirty="0">
                <a:solidFill>
                  <a:schemeClr val="accent4">
                    <a:lumMod val="20000"/>
                    <a:lumOff val="80000"/>
                  </a:schemeClr>
                </a:solidFill>
              </a:rPr>
            </a:br>
            <a:r>
              <a:rPr lang="en-IN" sz="2000" b="1" i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     Student ID:2021252</a:t>
            </a:r>
            <a:br>
              <a:rPr lang="en-IN" sz="2000" b="1" i="1" dirty="0">
                <a:solidFill>
                  <a:schemeClr val="accent4">
                    <a:lumMod val="20000"/>
                    <a:lumOff val="80000"/>
                  </a:schemeClr>
                </a:solidFill>
              </a:rPr>
            </a:br>
            <a:r>
              <a:rPr lang="en-IN" sz="2000" b="1" i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     Lecturer: Giulia </a:t>
            </a:r>
            <a:r>
              <a:rPr lang="en-IN" sz="2000" b="1" i="1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Chifari</a:t>
            </a:r>
            <a:endParaRPr lang="en-GB" sz="2000" i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5CF62B46-EF6C-2FF0-DA5E-1400AD0AFF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88680" y="358775"/>
            <a:ext cx="4150920" cy="4873625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62605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B3207271-F306-4C25-1A71-7FA3C5A37F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2889" y="1023199"/>
            <a:ext cx="4391972" cy="43203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65893F-0E13-9BCF-8672-F87402147115}"/>
              </a:ext>
            </a:extLst>
          </p:cNvPr>
          <p:cNvSpPr txBox="1">
            <a:spLocks/>
          </p:cNvSpPr>
          <p:nvPr/>
        </p:nvSpPr>
        <p:spPr>
          <a:xfrm>
            <a:off x="1064087" y="923925"/>
            <a:ext cx="5679613" cy="4705350"/>
          </a:xfrm>
          <a:prstGeom prst="rect">
            <a:avLst/>
          </a:prstGeom>
          <a:solidFill>
            <a:srgbClr val="D1FFFF"/>
          </a:solidFill>
          <a:ln w="38100">
            <a:solidFill>
              <a:sysClr val="windowText" lastClr="000000"/>
            </a:solidFill>
          </a:ln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just" defTabSz="914400" rtl="0" eaLnBrk="1" fontAlgn="auto" latinLnBrk="0" hangingPunct="1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rgbClr val="17131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Sustainable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busiSustainability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ensure the reduction of negative impact on </a:t>
            </a: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environment 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(Artis, 2021). 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rgbClr val="17131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ness practices are evaluated against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environmental, social and governance (ESG) metrics.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rgbClr val="17131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Sustainable business practices has a positive impact on the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environment, society, economy and community 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(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Bux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2022). 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rgbClr val="17131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Hospitality industry adopting sustainable business practices by implementing ‘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green practices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.’ 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rgbClr val="17131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Eco-friendly packaging, food waste management, and zero emission targets 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 observed under sustainable business measures. </a:t>
            </a: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rgbClr val="17131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>
                  <a:lumMod val="65000"/>
                  <a:lumOff val="35000"/>
                </a:sysClr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FD299BC-AE22-A8AF-C1B4-B9B82207889B}"/>
              </a:ext>
            </a:extLst>
          </p:cNvPr>
          <p:cNvSpPr txBox="1">
            <a:spLocks/>
          </p:cNvSpPr>
          <p:nvPr/>
        </p:nvSpPr>
        <p:spPr>
          <a:xfrm>
            <a:off x="767112" y="314307"/>
            <a:ext cx="10313469" cy="445387"/>
          </a:xfrm>
          <a:prstGeom prst="rect">
            <a:avLst/>
          </a:prstGeom>
          <a:solidFill>
            <a:sysClr val="window" lastClr="FFFFFF"/>
          </a:solidFill>
          <a:ln w="12700" cap="flat" cmpd="sng" algn="in">
            <a:solidFill>
              <a:sysClr val="windowText" lastClr="000000"/>
            </a:solidFill>
            <a:prstDash val="solid"/>
          </a:ln>
          <a:effectLst/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100" kern="1200" cap="all" spc="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all" spc="20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Overview of Sustainability</a:t>
            </a:r>
            <a:endParaRPr kumimoji="0" lang="en-GB" sz="2800" b="0" i="0" u="none" strike="noStrike" kern="1200" cap="all" spc="20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374175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79F74443-7531-AC3E-11A1-B636526DF516}"/>
              </a:ext>
            </a:extLst>
          </p:cNvPr>
          <p:cNvSpPr txBox="1">
            <a:spLocks/>
          </p:cNvSpPr>
          <p:nvPr/>
        </p:nvSpPr>
        <p:spPr>
          <a:xfrm>
            <a:off x="1633882" y="870134"/>
            <a:ext cx="6109943" cy="4402656"/>
          </a:xfrm>
          <a:prstGeom prst="rect">
            <a:avLst/>
          </a:prstGeom>
          <a:solidFill>
            <a:srgbClr val="D1FFFF"/>
          </a:solidFill>
          <a:ln w="38100">
            <a:solidFill>
              <a:sysClr val="windowText" lastClr="000000"/>
            </a:solidFill>
          </a:ln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just" defTabSz="914400" rtl="0" eaLnBrk="1" fontAlgn="auto" latinLnBrk="0" hangingPunct="1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rgbClr val="17131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200" b="1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Food waste </a:t>
            </a:r>
            <a:r>
              <a:rPr kumimoji="0" lang="en-GB" sz="220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is the realistic concern for the hospitality industry. 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rgbClr val="17131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200" b="1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Out-of-home dining </a:t>
            </a:r>
            <a:r>
              <a:rPr kumimoji="0" lang="en-GB" sz="220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trend is contributing towards hospitality waste. 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rgbClr val="17131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200" b="1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Depletion of natural resources </a:t>
            </a:r>
            <a:r>
              <a:rPr kumimoji="0" lang="en-GB" sz="220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when the food is turned into the waste. 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rgbClr val="17131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200" b="1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6 million foods </a:t>
            </a:r>
            <a:r>
              <a:rPr kumimoji="0" lang="en-GB" sz="220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 misused annually from the Food and Beverage segment of the UK hospitality sector (Bhajan, 2022). 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rgbClr val="17131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Food waste globally contribute towards </a:t>
            </a:r>
            <a:r>
              <a:rPr kumimoji="0" lang="en-GB" sz="2200" b="1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6% of the total emissions </a:t>
            </a:r>
            <a:r>
              <a:rPr kumimoji="0" lang="en-GB" sz="220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(Businesswaste, 2022). 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rgbClr val="17131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Food waste is also a contributor to </a:t>
            </a:r>
            <a:r>
              <a:rPr kumimoji="0" lang="en-GB" sz="2200" b="1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green house gas emission</a:t>
            </a:r>
            <a:r>
              <a:rPr kumimoji="0" lang="en-GB" sz="220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</a:t>
            </a:r>
            <a:endParaRPr kumimoji="0" lang="en-GB" sz="2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01DFF38-136C-E419-D6CE-7A9B1B4760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5891" y="2792882"/>
            <a:ext cx="2952583" cy="25863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>
            <a:extLst>
              <a:ext uri="{FF2B5EF4-FFF2-40B4-BE49-F238E27FC236}">
                <a16:creationId xmlns:a16="http://schemas.microsoft.com/office/drawing/2014/main" id="{9004858A-EEEE-59E6-14A4-DC581C63E0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5891" y="870134"/>
            <a:ext cx="3107884" cy="167825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FDF00970-360D-AD57-E43A-5FBFE5E8FBA1}"/>
              </a:ext>
            </a:extLst>
          </p:cNvPr>
          <p:cNvSpPr txBox="1">
            <a:spLocks/>
          </p:cNvSpPr>
          <p:nvPr/>
        </p:nvSpPr>
        <p:spPr>
          <a:xfrm>
            <a:off x="1251678" y="103253"/>
            <a:ext cx="10178322" cy="522390"/>
          </a:xfrm>
          <a:prstGeom prst="rect">
            <a:avLst/>
          </a:prstGeom>
          <a:solidFill>
            <a:sysClr val="window" lastClr="FFFFFF"/>
          </a:solidFill>
          <a:ln w="12700" cap="flat" cmpd="sng" algn="in">
            <a:solidFill>
              <a:sysClr val="windowText" lastClr="000000"/>
            </a:solidFill>
            <a:prstDash val="solid"/>
          </a:ln>
          <a:effectLst/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100" kern="1200" cap="all" spc="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all" spc="20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Food Waste </a:t>
            </a:r>
            <a:endParaRPr kumimoji="0" lang="en-GB" sz="2800" b="0" i="0" u="none" strike="noStrike" kern="1200" cap="all" spc="20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55249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EB0878FB-AE06-7DAB-2729-60E9BFA66614}"/>
              </a:ext>
            </a:extLst>
          </p:cNvPr>
          <p:cNvSpPr txBox="1">
            <a:spLocks/>
          </p:cNvSpPr>
          <p:nvPr/>
        </p:nvSpPr>
        <p:spPr>
          <a:xfrm>
            <a:off x="1097280" y="199505"/>
            <a:ext cx="10703292" cy="59602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/>
              <a:t>Background of the uk hospitality sector </a:t>
            </a:r>
            <a:endParaRPr lang="en-GB" sz="28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B7E6433-A47A-C675-971E-69D6701A56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7280" y="909828"/>
            <a:ext cx="6332528" cy="4871847"/>
          </a:xfrm>
          <a:prstGeom prst="rect">
            <a:avLst/>
          </a:prstGeom>
        </p:spPr>
      </p:pic>
      <p:pic>
        <p:nvPicPr>
          <p:cNvPr id="6" name="Picture 2">
            <a:extLst>
              <a:ext uri="{FF2B5EF4-FFF2-40B4-BE49-F238E27FC236}">
                <a16:creationId xmlns:a16="http://schemas.microsoft.com/office/drawing/2014/main" id="{C4FF939E-4A2E-B265-6F03-69BB2A8E8A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3096" y="1016040"/>
            <a:ext cx="3281629" cy="4430823"/>
          </a:xfrm>
          <a:prstGeom prst="rect">
            <a:avLst/>
          </a:prstGeom>
          <a:solidFill>
            <a:sysClr val="window" lastClr="FFFFFF"/>
          </a:solidFill>
          <a:ln w="12700" cap="flat" cmpd="sng" algn="in">
            <a:solidFill>
              <a:sysClr val="windowText" lastClr="000000"/>
            </a:solidFill>
            <a:prstDash val="solid"/>
          </a:ln>
          <a:effectLst/>
        </p:spPr>
      </p:pic>
    </p:spTree>
    <p:extLst>
      <p:ext uri="{BB962C8B-B14F-4D97-AF65-F5344CB8AC3E}">
        <p14:creationId xmlns:p14="http://schemas.microsoft.com/office/powerpoint/2010/main" val="29414170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70841F6-F0EB-10BD-32D1-39158B507ED1}"/>
              </a:ext>
            </a:extLst>
          </p:cNvPr>
          <p:cNvSpPr txBox="1">
            <a:spLocks/>
          </p:cNvSpPr>
          <p:nvPr/>
        </p:nvSpPr>
        <p:spPr>
          <a:xfrm>
            <a:off x="1039527" y="112878"/>
            <a:ext cx="10491537" cy="59602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1"/>
              <a:t>Travelodge UK: Case study </a:t>
            </a:r>
            <a:endParaRPr lang="en-GB" sz="3600" b="1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E10F313-6587-3E72-6976-82ADD37BD8D7}"/>
              </a:ext>
            </a:extLst>
          </p:cNvPr>
          <p:cNvSpPr txBox="1">
            <a:spLocks/>
          </p:cNvSpPr>
          <p:nvPr/>
        </p:nvSpPr>
        <p:spPr>
          <a:xfrm>
            <a:off x="1164657" y="1028700"/>
            <a:ext cx="4483668" cy="4552950"/>
          </a:xfrm>
          <a:prstGeom prst="rect">
            <a:avLst/>
          </a:prstGeom>
          <a:solidFill>
            <a:srgbClr val="D1FFFF"/>
          </a:solidFill>
          <a:ln w="28575" cap="flat" cmpd="sng" algn="ctr">
            <a:solidFill>
              <a:schemeClr val="dk1"/>
            </a:solidFill>
            <a:prstDash val="solid"/>
            <a:miter lim="800000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200" b="1" dirty="0">
                <a:solidFill>
                  <a:schemeClr val="tx1"/>
                </a:solidFill>
              </a:rPr>
              <a:t>Travelodge</a:t>
            </a:r>
            <a:r>
              <a:rPr lang="en-GB" sz="2200" dirty="0">
                <a:solidFill>
                  <a:schemeClr val="tx1"/>
                </a:solidFill>
              </a:rPr>
              <a:t> is the first budget accommodation chain in the UK.</a:t>
            </a:r>
          </a:p>
          <a:p>
            <a:pPr algn="just"/>
            <a:r>
              <a:rPr lang="en-GB" sz="2200" dirty="0">
                <a:solidFill>
                  <a:schemeClr val="tx1"/>
                </a:solidFill>
              </a:rPr>
              <a:t>Presently, Travelodge is operating over 600+ hotels located at the </a:t>
            </a:r>
            <a:r>
              <a:rPr lang="en-GB" sz="2200" b="1" dirty="0">
                <a:solidFill>
                  <a:schemeClr val="tx1"/>
                </a:solidFill>
              </a:rPr>
              <a:t>UK, Spain and Ireland </a:t>
            </a:r>
            <a:r>
              <a:rPr lang="en-GB" sz="2200" dirty="0">
                <a:solidFill>
                  <a:schemeClr val="tx1"/>
                </a:solidFill>
              </a:rPr>
              <a:t>(Travelodge, 2023). </a:t>
            </a:r>
          </a:p>
          <a:p>
            <a:pPr algn="just"/>
            <a:r>
              <a:rPr lang="en-GB" sz="2200" dirty="0">
                <a:solidFill>
                  <a:schemeClr val="tx1"/>
                </a:solidFill>
              </a:rPr>
              <a:t>Employee strength is around 12,000</a:t>
            </a:r>
          </a:p>
          <a:p>
            <a:pPr algn="just"/>
            <a:r>
              <a:rPr lang="en-GB" sz="2200" b="1" dirty="0">
                <a:solidFill>
                  <a:schemeClr val="tx1"/>
                </a:solidFill>
              </a:rPr>
              <a:t>Budget and convenient accommodation </a:t>
            </a:r>
            <a:r>
              <a:rPr lang="en-GB" sz="2200" dirty="0">
                <a:solidFill>
                  <a:schemeClr val="tx1"/>
                </a:solidFill>
              </a:rPr>
              <a:t>is the unique selling proposition (USP) of Travelodge </a:t>
            </a:r>
          </a:p>
          <a:p>
            <a:pPr algn="just"/>
            <a:r>
              <a:rPr lang="en-GB" sz="2200" b="1" dirty="0">
                <a:solidFill>
                  <a:schemeClr val="tx1"/>
                </a:solidFill>
              </a:rPr>
              <a:t>Better Future </a:t>
            </a:r>
            <a:r>
              <a:rPr lang="en-GB" sz="2200" dirty="0">
                <a:solidFill>
                  <a:schemeClr val="tx1"/>
                </a:solidFill>
              </a:rPr>
              <a:t>initiative of Travelodge is dedicated towards sustainable business operations. </a:t>
            </a:r>
          </a:p>
          <a:p>
            <a:pPr algn="just"/>
            <a:r>
              <a:rPr lang="en-GB" sz="2200" dirty="0">
                <a:solidFill>
                  <a:schemeClr val="tx1"/>
                </a:solidFill>
              </a:rPr>
              <a:t>Separate system for </a:t>
            </a:r>
            <a:r>
              <a:rPr lang="en-GB" sz="2200" b="1" dirty="0">
                <a:solidFill>
                  <a:schemeClr val="tx1"/>
                </a:solidFill>
              </a:rPr>
              <a:t>food waste management system </a:t>
            </a:r>
            <a:r>
              <a:rPr lang="en-GB" sz="2200" dirty="0">
                <a:solidFill>
                  <a:schemeClr val="tx1"/>
                </a:solidFill>
              </a:rPr>
              <a:t>at Travelodge. 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14717B-D7BB-5C8E-09AE-7B905ACC62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82013" y="1429779"/>
            <a:ext cx="4778628" cy="33978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412601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8048A6D-95E4-C627-E71D-C0134E0C1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7655" y="180254"/>
            <a:ext cx="10491537" cy="479503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en-GB" sz="2400" b="1" dirty="0"/>
              <a:t>Literature review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6D8E4C5-6145-74C9-8B5E-AC69FBAB61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731" y="876941"/>
            <a:ext cx="5627469" cy="4924425"/>
          </a:xfrm>
          <a:solidFill>
            <a:srgbClr val="D1FFFF"/>
          </a:solidFill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just"/>
            <a:r>
              <a:rPr lang="en-GB" sz="1800" dirty="0"/>
              <a:t>Implications of </a:t>
            </a:r>
            <a:r>
              <a:rPr lang="en-GB" sz="1800" b="1" dirty="0"/>
              <a:t>Triple Bottom Line (TBL) framework </a:t>
            </a:r>
            <a:r>
              <a:rPr lang="en-GB" sz="1800" dirty="0"/>
              <a:t>in response to the sustainable business measures. </a:t>
            </a:r>
          </a:p>
          <a:p>
            <a:pPr algn="just"/>
            <a:r>
              <a:rPr lang="en-GB" sz="1800" dirty="0"/>
              <a:t>Extent to which the organisation is following sustainable business measures are measured against </a:t>
            </a:r>
            <a:r>
              <a:rPr lang="en-GB" sz="1800" b="1" dirty="0"/>
              <a:t>societal, environmental and economic</a:t>
            </a:r>
            <a:r>
              <a:rPr lang="en-GB" sz="1800" dirty="0"/>
              <a:t> aspect. </a:t>
            </a:r>
          </a:p>
          <a:p>
            <a:pPr algn="just"/>
            <a:r>
              <a:rPr lang="en-GB" sz="1800" dirty="0"/>
              <a:t>The combination of </a:t>
            </a:r>
            <a:r>
              <a:rPr lang="en-GB" sz="1800" b="1" dirty="0"/>
              <a:t>People, Planet and Profit</a:t>
            </a:r>
            <a:r>
              <a:rPr lang="en-GB" sz="1800" dirty="0"/>
              <a:t> in the business operation support the TBL framework (</a:t>
            </a:r>
            <a:r>
              <a:rPr lang="en-IN" sz="1800" dirty="0">
                <a:effectLst/>
                <a:ea typeface="Calibri" panose="020F0502020204030204" pitchFamily="34" charset="0"/>
              </a:rPr>
              <a:t>Demetriou, 2022)</a:t>
            </a:r>
            <a:r>
              <a:rPr lang="en-GB" sz="1800" dirty="0"/>
              <a:t>. </a:t>
            </a:r>
          </a:p>
          <a:p>
            <a:pPr algn="just"/>
            <a:r>
              <a:rPr lang="en-GB" sz="1800" dirty="0"/>
              <a:t>Food waste prevention requires specific measures from the point of </a:t>
            </a:r>
            <a:r>
              <a:rPr lang="en-GB" sz="1800" b="1" dirty="0"/>
              <a:t>sourcing to disposal</a:t>
            </a:r>
            <a:r>
              <a:rPr lang="en-GB" sz="1800" dirty="0"/>
              <a:t>. </a:t>
            </a:r>
          </a:p>
          <a:p>
            <a:pPr algn="just"/>
            <a:r>
              <a:rPr lang="en-GB" sz="1800" b="1" dirty="0"/>
              <a:t>Food Waste Audit </a:t>
            </a:r>
            <a:r>
              <a:rPr lang="en-GB" sz="1800" dirty="0"/>
              <a:t>is effective to evaluate the efficacy of the sustainable measures against food waste issues. </a:t>
            </a:r>
          </a:p>
          <a:p>
            <a:pPr algn="just"/>
            <a:r>
              <a:rPr lang="en-GB" sz="1800" b="1" dirty="0"/>
              <a:t>Redistribution of surplus foods </a:t>
            </a:r>
            <a:r>
              <a:rPr lang="en-GB" sz="1800" dirty="0"/>
              <a:t>with the help of local charities supports societal concern under TBL framework.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7A9A02F-DFE2-F2C0-DB8A-EE4D8061F09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7324724" y="1201434"/>
            <a:ext cx="4714875" cy="3884916"/>
          </a:xfrm>
          <a:prstGeom prst="rect">
            <a:avLst/>
          </a:prstGeom>
          <a:solidFill>
            <a:sysClr val="window" lastClr="FFFFFF"/>
          </a:solidFill>
          <a:ln w="12700" cap="flat" cmpd="sng" algn="in">
            <a:solidFill>
              <a:sysClr val="windowText" lastClr="000000"/>
            </a:solidFill>
            <a:prstDash val="solid"/>
          </a:ln>
          <a:effectLst/>
        </p:spPr>
      </p:pic>
    </p:spTree>
    <p:extLst>
      <p:ext uri="{BB962C8B-B14F-4D97-AF65-F5344CB8AC3E}">
        <p14:creationId xmlns:p14="http://schemas.microsoft.com/office/powerpoint/2010/main" val="41309220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61E143AE-A7C4-C842-F8DB-CB2BE4980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Literature review 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BF157CC-132E-63AB-6A45-326BF86D50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4387" y="1953344"/>
            <a:ext cx="5157787" cy="337835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A264756-A985-5397-927E-82E05F9C97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1800225"/>
            <a:ext cx="5183188" cy="3684588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1500" b="1" dirty="0">
                <a:solidFill>
                  <a:schemeClr val="tx1"/>
                </a:solidFill>
              </a:rPr>
              <a:t>PESTLE Analysis</a:t>
            </a:r>
            <a:r>
              <a:rPr lang="en-GB" sz="1500" dirty="0">
                <a:solidFill>
                  <a:schemeClr val="tx1"/>
                </a:solidFill>
              </a:rPr>
              <a:t>: </a:t>
            </a:r>
            <a:r>
              <a:rPr lang="en-GB" sz="1500" b="1" dirty="0">
                <a:solidFill>
                  <a:schemeClr val="tx1"/>
                </a:solidFill>
              </a:rPr>
              <a:t>Macro factors </a:t>
            </a:r>
            <a:r>
              <a:rPr lang="en-GB" sz="1500" dirty="0">
                <a:solidFill>
                  <a:schemeClr val="tx1"/>
                </a:solidFill>
              </a:rPr>
              <a:t>impacting the decisions of hospitality industry.</a:t>
            </a:r>
          </a:p>
          <a:p>
            <a:r>
              <a:rPr lang="en-GB" sz="1500" b="1" dirty="0">
                <a:solidFill>
                  <a:schemeClr val="tx1"/>
                </a:solidFill>
              </a:rPr>
              <a:t>Political factors</a:t>
            </a:r>
            <a:r>
              <a:rPr lang="en-GB" sz="1500" dirty="0">
                <a:solidFill>
                  <a:schemeClr val="tx1"/>
                </a:solidFill>
              </a:rPr>
              <a:t>: Brexit formation, Government support and Political stability has a </a:t>
            </a:r>
            <a:r>
              <a:rPr lang="en-GB" sz="1500" b="1" dirty="0">
                <a:solidFill>
                  <a:schemeClr val="tx1"/>
                </a:solidFill>
              </a:rPr>
              <a:t>mixed impact </a:t>
            </a:r>
            <a:r>
              <a:rPr lang="en-GB" sz="1500" dirty="0">
                <a:solidFill>
                  <a:schemeClr val="tx1"/>
                </a:solidFill>
              </a:rPr>
              <a:t>to the implementation of sustainable measures. </a:t>
            </a:r>
          </a:p>
          <a:p>
            <a:r>
              <a:rPr lang="en-GB" sz="1500" b="1" dirty="0">
                <a:solidFill>
                  <a:schemeClr val="tx1"/>
                </a:solidFill>
              </a:rPr>
              <a:t>Economic factors</a:t>
            </a:r>
            <a:r>
              <a:rPr lang="en-GB" sz="1500" dirty="0">
                <a:solidFill>
                  <a:schemeClr val="tx1"/>
                </a:solidFill>
              </a:rPr>
              <a:t>: Decline of the inflation rate up to 6.7% in 2023 from 9% and increase in the consumer spendings has a </a:t>
            </a:r>
            <a:r>
              <a:rPr lang="en-GB" sz="1500" b="1" dirty="0">
                <a:solidFill>
                  <a:schemeClr val="tx1"/>
                </a:solidFill>
              </a:rPr>
              <a:t>positive impact </a:t>
            </a:r>
            <a:r>
              <a:rPr lang="en-GB" sz="1500" dirty="0">
                <a:solidFill>
                  <a:schemeClr val="tx1"/>
                </a:solidFill>
              </a:rPr>
              <a:t>to the implementation of sustainable measures (</a:t>
            </a:r>
            <a:r>
              <a:rPr lang="en-GB" sz="1500" dirty="0" err="1">
                <a:solidFill>
                  <a:schemeClr val="tx1"/>
                </a:solidFill>
              </a:rPr>
              <a:t>Tradingeconomics</a:t>
            </a:r>
            <a:r>
              <a:rPr lang="en-GB" sz="1500" dirty="0">
                <a:solidFill>
                  <a:schemeClr val="tx1"/>
                </a:solidFill>
              </a:rPr>
              <a:t>, 2023). </a:t>
            </a:r>
          </a:p>
          <a:p>
            <a:r>
              <a:rPr lang="en-GB" sz="1500" b="1" dirty="0">
                <a:solidFill>
                  <a:schemeClr val="tx1"/>
                </a:solidFill>
              </a:rPr>
              <a:t>Socio-Cultural factors</a:t>
            </a:r>
            <a:r>
              <a:rPr lang="en-GB" sz="1500" dirty="0">
                <a:solidFill>
                  <a:schemeClr val="tx1"/>
                </a:solidFill>
              </a:rPr>
              <a:t>: Change in the mind-set of the people regarding the sustainable business measures has a </a:t>
            </a:r>
            <a:r>
              <a:rPr lang="en-GB" sz="1500" b="1" dirty="0">
                <a:solidFill>
                  <a:schemeClr val="tx1"/>
                </a:solidFill>
              </a:rPr>
              <a:t>positive impact </a:t>
            </a:r>
            <a:r>
              <a:rPr lang="en-GB" sz="1500" dirty="0">
                <a:solidFill>
                  <a:schemeClr val="tx1"/>
                </a:solidFill>
              </a:rPr>
              <a:t>on hospitality industry in ensuring the implementation of sustainable measures (Martins, 2023). </a:t>
            </a:r>
          </a:p>
        </p:txBody>
      </p:sp>
    </p:spTree>
    <p:extLst>
      <p:ext uri="{BB962C8B-B14F-4D97-AF65-F5344CB8AC3E}">
        <p14:creationId xmlns:p14="http://schemas.microsoft.com/office/powerpoint/2010/main" val="36934924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6AFB488-8EA7-CDD5-9DE8-DF3990021F89}"/>
              </a:ext>
            </a:extLst>
          </p:cNvPr>
          <p:cNvSpPr txBox="1">
            <a:spLocks/>
          </p:cNvSpPr>
          <p:nvPr/>
        </p:nvSpPr>
        <p:spPr>
          <a:xfrm>
            <a:off x="1251678" y="84002"/>
            <a:ext cx="10178322" cy="59602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1"/>
              <a:t>Literature review </a:t>
            </a:r>
            <a:endParaRPr lang="en-GB" sz="3600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30505CC-DB55-D161-7DCF-99035D078DD2}"/>
              </a:ext>
            </a:extLst>
          </p:cNvPr>
          <p:cNvSpPr txBox="1">
            <a:spLocks/>
          </p:cNvSpPr>
          <p:nvPr/>
        </p:nvSpPr>
        <p:spPr>
          <a:xfrm>
            <a:off x="1285875" y="859957"/>
            <a:ext cx="6063522" cy="4702643"/>
          </a:xfrm>
          <a:prstGeom prst="rect">
            <a:avLst/>
          </a:prstGeom>
          <a:solidFill>
            <a:srgbClr val="D1FFFF"/>
          </a:solidFill>
          <a:ln w="28575" cap="flat" cmpd="sng" algn="ctr">
            <a:solidFill>
              <a:schemeClr val="dk1"/>
            </a:solidFill>
            <a:prstDash val="solid"/>
            <a:miter lim="800000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200" b="1" dirty="0"/>
              <a:t>Technological factors: </a:t>
            </a:r>
            <a:r>
              <a:rPr lang="en-GB" sz="2200" dirty="0"/>
              <a:t>Advancement in technology like </a:t>
            </a:r>
            <a:r>
              <a:rPr lang="en-GB" sz="2200" b="1" dirty="0"/>
              <a:t>Artificial Intelligence (AI) </a:t>
            </a:r>
            <a:r>
              <a:rPr lang="en-GB" sz="2200" dirty="0"/>
              <a:t>has simplified the food waste management measures of the hospitality industry. </a:t>
            </a:r>
          </a:p>
          <a:p>
            <a:pPr algn="just"/>
            <a:r>
              <a:rPr lang="en-GB" sz="2200" b="1" dirty="0"/>
              <a:t>Legal factors</a:t>
            </a:r>
            <a:r>
              <a:rPr lang="en-GB" sz="2200" dirty="0"/>
              <a:t>: </a:t>
            </a:r>
            <a:r>
              <a:rPr lang="en-GB" sz="2200" b="1" dirty="0"/>
              <a:t>Food waste legislation </a:t>
            </a:r>
            <a:r>
              <a:rPr lang="en-GB" sz="2200" dirty="0"/>
              <a:t>has been introduced, </a:t>
            </a:r>
            <a:r>
              <a:rPr lang="en-GB" sz="2200" b="1" dirty="0"/>
              <a:t>reporting of food waste</a:t>
            </a:r>
            <a:r>
              <a:rPr lang="en-GB" sz="2200" dirty="0"/>
              <a:t>, and implementation of </a:t>
            </a:r>
            <a:r>
              <a:rPr lang="en-GB" b="1" dirty="0"/>
              <a:t>Food and Drink waste hierarchy </a:t>
            </a:r>
            <a:r>
              <a:rPr lang="en-GB" dirty="0"/>
              <a:t>has insisted the hospitality organisations to work on the food waste management measures </a:t>
            </a:r>
            <a:r>
              <a:rPr lang="en-GB" sz="2200" dirty="0"/>
              <a:t>(</a:t>
            </a:r>
            <a:r>
              <a:rPr lang="en-IN" sz="2200" dirty="0" err="1">
                <a:ea typeface="Calibri" panose="020F0502020204030204" pitchFamily="34" charset="0"/>
              </a:rPr>
              <a:t>Parshetti</a:t>
            </a:r>
            <a:r>
              <a:rPr lang="en-IN" sz="2200" dirty="0">
                <a:ea typeface="Calibri" panose="020F0502020204030204" pitchFamily="34" charset="0"/>
              </a:rPr>
              <a:t>, 2021)</a:t>
            </a:r>
            <a:r>
              <a:rPr lang="en-GB" sz="2200" dirty="0"/>
              <a:t>. </a:t>
            </a:r>
          </a:p>
          <a:p>
            <a:pPr algn="just"/>
            <a:r>
              <a:rPr lang="en-GB" sz="2200" b="1" dirty="0"/>
              <a:t>Environmental factors</a:t>
            </a:r>
            <a:r>
              <a:rPr lang="en-GB" sz="2200" dirty="0"/>
              <a:t>: </a:t>
            </a:r>
            <a:r>
              <a:rPr lang="en-GB" sz="2200" b="1" dirty="0"/>
              <a:t>Climate change issue and rise in pollution level </a:t>
            </a:r>
            <a:r>
              <a:rPr lang="en-GB" sz="2200" dirty="0"/>
              <a:t>has increased the importance of food waste management measures in the hospitality industry (Pham et</a:t>
            </a:r>
            <a:r>
              <a:rPr lang="en-GB" sz="2200" i="1" dirty="0"/>
              <a:t> al</a:t>
            </a:r>
            <a:r>
              <a:rPr lang="en-GB" sz="2200" dirty="0"/>
              <a:t>., 2019). </a:t>
            </a:r>
          </a:p>
          <a:p>
            <a:pPr algn="just"/>
            <a:endParaRPr lang="en-GB" sz="2200" dirty="0"/>
          </a:p>
          <a:p>
            <a:endParaRPr lang="en-GB" dirty="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E867E76D-405D-62D4-67BB-3E94AAD3C8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8231" y="759021"/>
            <a:ext cx="2967894" cy="182821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BE4CAD3-1D8F-F12A-C1D7-209F43466CF0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7825828" y="2666228"/>
            <a:ext cx="3192700" cy="3048772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9925575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8513CF4A-D61F-E0D0-19DB-51C623932035}"/>
              </a:ext>
            </a:extLst>
          </p:cNvPr>
          <p:cNvSpPr txBox="1">
            <a:spLocks/>
          </p:cNvSpPr>
          <p:nvPr/>
        </p:nvSpPr>
        <p:spPr>
          <a:xfrm>
            <a:off x="1251678" y="103252"/>
            <a:ext cx="10178322" cy="50313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 fontScale="900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1"/>
              <a:t>Application to hotel sector </a:t>
            </a:r>
            <a:endParaRPr lang="en-GB" sz="3600" b="1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52DDF95-9C1B-748C-E19E-329F55C47721}"/>
              </a:ext>
            </a:extLst>
          </p:cNvPr>
          <p:cNvSpPr txBox="1">
            <a:spLocks/>
          </p:cNvSpPr>
          <p:nvPr/>
        </p:nvSpPr>
        <p:spPr>
          <a:xfrm>
            <a:off x="1468350" y="990901"/>
            <a:ext cx="4872489" cy="4505024"/>
          </a:xfrm>
          <a:prstGeom prst="rect">
            <a:avLst/>
          </a:prstGeom>
          <a:solidFill>
            <a:srgbClr val="D1FFFF"/>
          </a:solidFill>
          <a:ln w="28575" cap="flat" cmpd="sng" algn="ctr">
            <a:solidFill>
              <a:schemeClr val="dk1"/>
            </a:solidFill>
            <a:prstDash val="solid"/>
            <a:miter lim="800000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200" b="1"/>
              <a:t>Strengths </a:t>
            </a:r>
          </a:p>
          <a:p>
            <a:pPr algn="just"/>
            <a:r>
              <a:rPr lang="en-GB" sz="2200"/>
              <a:t>Management responses of Travelodge under </a:t>
            </a:r>
            <a:r>
              <a:rPr lang="en-GB" sz="2200" b="1"/>
              <a:t>‘Better Future</a:t>
            </a:r>
            <a:r>
              <a:rPr lang="en-GB" sz="2200"/>
              <a:t>’ initiatives has been impactful to reduce food waste issues. </a:t>
            </a:r>
          </a:p>
          <a:p>
            <a:pPr algn="just"/>
            <a:r>
              <a:rPr lang="en-GB" sz="2200"/>
              <a:t>Responsible business measures under a </a:t>
            </a:r>
            <a:r>
              <a:rPr lang="en-GB" sz="2200" b="1"/>
              <a:t>comprehensive sustainable business plan </a:t>
            </a:r>
            <a:r>
              <a:rPr lang="en-GB" sz="2200"/>
              <a:t>by Travelodge(Travelodge 2023). </a:t>
            </a:r>
          </a:p>
          <a:p>
            <a:pPr algn="just"/>
            <a:r>
              <a:rPr lang="en-GB" sz="2200" b="1"/>
              <a:t>Listening to the stakeholders </a:t>
            </a:r>
            <a:r>
              <a:rPr lang="en-GB" sz="2200"/>
              <a:t>and addressing the environmental concerns has been prioritised by Travelodge. </a:t>
            </a:r>
          </a:p>
          <a:p>
            <a:pPr algn="just"/>
            <a:r>
              <a:rPr lang="en-GB" sz="2200"/>
              <a:t>Separate approaches to </a:t>
            </a:r>
            <a:r>
              <a:rPr lang="en-GB" sz="2200" b="1"/>
              <a:t>Food Waste management and Recycling process </a:t>
            </a:r>
            <a:r>
              <a:rPr lang="en-GB" sz="2200"/>
              <a:t>by Travelodge. </a:t>
            </a:r>
            <a:endParaRPr lang="en-GB" sz="2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78F0302-BF6E-99E8-5B89-9F2C3AD049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7286" y="1276978"/>
            <a:ext cx="4778628" cy="33978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563907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B6CD4F9-0CD6-AEA7-307E-32A4DA35F521}"/>
              </a:ext>
            </a:extLst>
          </p:cNvPr>
          <p:cNvSpPr txBox="1">
            <a:spLocks/>
          </p:cNvSpPr>
          <p:nvPr/>
        </p:nvSpPr>
        <p:spPr>
          <a:xfrm>
            <a:off x="1251678" y="170629"/>
            <a:ext cx="10178322" cy="59602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/>
              <a:t>Application to hotel sector </a:t>
            </a:r>
            <a:endParaRPr lang="en-GB" sz="2800" b="1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5B7B207-2B20-25A6-F822-42F8C75F633A}"/>
              </a:ext>
            </a:extLst>
          </p:cNvPr>
          <p:cNvSpPr txBox="1">
            <a:spLocks/>
          </p:cNvSpPr>
          <p:nvPr/>
        </p:nvSpPr>
        <p:spPr>
          <a:xfrm>
            <a:off x="1417001" y="1036863"/>
            <a:ext cx="5787297" cy="4448175"/>
          </a:xfrm>
          <a:prstGeom prst="rect">
            <a:avLst/>
          </a:prstGeom>
          <a:solidFill>
            <a:srgbClr val="D1FFFF"/>
          </a:solidFill>
          <a:ln w="28575" cap="flat" cmpd="sng" algn="ctr">
            <a:solidFill>
              <a:schemeClr val="dk1"/>
            </a:solidFill>
            <a:prstDash val="solid"/>
            <a:miter lim="800000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1" dirty="0"/>
              <a:t>Drawbacks</a:t>
            </a:r>
            <a:r>
              <a:rPr lang="en-GB" sz="1800" dirty="0"/>
              <a:t> </a:t>
            </a:r>
          </a:p>
          <a:p>
            <a:pPr algn="just"/>
            <a:r>
              <a:rPr lang="en-GB" sz="1800" b="1" dirty="0"/>
              <a:t>Inadequate planning </a:t>
            </a:r>
            <a:r>
              <a:rPr lang="en-GB" sz="1800" dirty="0"/>
              <a:t>for the food left overs has been impactful to the food waste management measures of Travelodge.  </a:t>
            </a:r>
          </a:p>
          <a:p>
            <a:pPr algn="just"/>
            <a:r>
              <a:rPr lang="en-GB" sz="1800" dirty="0"/>
              <a:t>No provisions for </a:t>
            </a:r>
            <a:r>
              <a:rPr lang="en-GB" sz="1800" b="1" dirty="0"/>
              <a:t>Food Waste Audit </a:t>
            </a:r>
            <a:r>
              <a:rPr lang="en-GB" sz="1800" dirty="0"/>
              <a:t>in the operational process of Travelodge. </a:t>
            </a:r>
          </a:p>
          <a:p>
            <a:pPr algn="just"/>
            <a:r>
              <a:rPr lang="en-GB" sz="1800" b="1" dirty="0"/>
              <a:t>Strategic collaborations </a:t>
            </a:r>
            <a:r>
              <a:rPr lang="en-GB" sz="1800" dirty="0"/>
              <a:t>with local charities for surplus food redistribution is </a:t>
            </a:r>
            <a:r>
              <a:rPr lang="en-GB" sz="1800" b="1" dirty="0"/>
              <a:t>not planned </a:t>
            </a:r>
            <a:r>
              <a:rPr lang="en-GB" sz="1800" dirty="0"/>
              <a:t>till date by the management of Travelodge. </a:t>
            </a:r>
          </a:p>
          <a:p>
            <a:pPr algn="just"/>
            <a:r>
              <a:rPr lang="en-GB" sz="1800" b="1" dirty="0"/>
              <a:t>Unclear Sourcing, Recycling and Disposal process of Food Waste </a:t>
            </a:r>
            <a:r>
              <a:rPr lang="en-GB" sz="1800" dirty="0"/>
              <a:t>are the limitations to food waste management (Pirani, 2020). </a:t>
            </a:r>
          </a:p>
          <a:p>
            <a:pPr algn="just"/>
            <a:r>
              <a:rPr lang="en-GB" sz="1800" b="1" dirty="0"/>
              <a:t>Poor Food Menu management and ineffective cold room management </a:t>
            </a:r>
            <a:r>
              <a:rPr lang="en-GB" sz="1800" dirty="0"/>
              <a:t>has increased the food leftovers in the hotel.  </a:t>
            </a:r>
          </a:p>
          <a:p>
            <a:endParaRPr lang="en-GB" sz="2200" dirty="0"/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661FA7F5-A5B9-9545-9616-5B88940E99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2351" y="1734912"/>
            <a:ext cx="3371207" cy="3388176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8" name="Picture 3">
            <a:extLst>
              <a:ext uri="{FF2B5EF4-FFF2-40B4-BE49-F238E27FC236}">
                <a16:creationId xmlns:a16="http://schemas.microsoft.com/office/drawing/2014/main" id="{0A6B33BD-0D60-2BA5-063D-0F5D257F36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2351" y="1069807"/>
            <a:ext cx="2847975" cy="361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84060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62B4BE0-E009-05A7-1AF4-45DDA1FE5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0278" y="170629"/>
            <a:ext cx="10635915" cy="897775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en-GB" sz="2800" b="1" dirty="0"/>
              <a:t>Assessment of the future policy and management options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8D31D3B-F332-5927-4CD5-31023EF52B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7656" y="1376413"/>
            <a:ext cx="5503644" cy="4243337"/>
          </a:xfrm>
          <a:solidFill>
            <a:srgbClr val="D1FFFF"/>
          </a:solidFill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algn="just"/>
            <a:r>
              <a:rPr lang="en-GB" sz="2200" b="1" dirty="0"/>
              <a:t>Food Waste Policy </a:t>
            </a:r>
            <a:r>
              <a:rPr lang="en-GB" sz="2200" dirty="0"/>
              <a:t>must consider </a:t>
            </a:r>
            <a:r>
              <a:rPr lang="en-GB" sz="2200" b="1" dirty="0">
                <a:effectLst/>
                <a:ea typeface="Calibri" panose="020F0502020204030204" pitchFamily="34" charset="0"/>
              </a:rPr>
              <a:t>prevention, elimination, tracking, and recycling approaches</a:t>
            </a:r>
            <a:r>
              <a:rPr lang="en-GB" sz="2200" dirty="0">
                <a:effectLst/>
                <a:ea typeface="Calibri" panose="020F0502020204030204" pitchFamily="34" charset="0"/>
              </a:rPr>
              <a:t>. (Vizzoto, 2021).  </a:t>
            </a:r>
          </a:p>
          <a:p>
            <a:pPr algn="just"/>
            <a:r>
              <a:rPr lang="en-GB" sz="2200" b="1" dirty="0">
                <a:ea typeface="Calibri" panose="020F0502020204030204" pitchFamily="34" charset="0"/>
              </a:rPr>
              <a:t>Excess foods </a:t>
            </a:r>
            <a:r>
              <a:rPr lang="en-GB" sz="2200" dirty="0">
                <a:ea typeface="Calibri" panose="020F0502020204030204" pitchFamily="34" charset="0"/>
              </a:rPr>
              <a:t>must be distributed to the required people through the local charities. </a:t>
            </a:r>
          </a:p>
          <a:p>
            <a:pPr algn="just"/>
            <a:r>
              <a:rPr lang="en-GB" sz="2200" dirty="0">
                <a:ea typeface="Calibri" panose="020F0502020204030204" pitchFamily="34" charset="0"/>
              </a:rPr>
              <a:t>Statutory guidance of </a:t>
            </a:r>
            <a:r>
              <a:rPr lang="en-GB" sz="2200" b="1" dirty="0">
                <a:effectLst/>
                <a:ea typeface="Calibri" panose="020F0502020204030204" pitchFamily="34" charset="0"/>
              </a:rPr>
              <a:t>Food and Drink Waste Hierarchy </a:t>
            </a:r>
            <a:r>
              <a:rPr lang="en-GB" sz="2200" dirty="0">
                <a:ea typeface="Calibri" panose="020F0502020204030204" pitchFamily="34" charset="0"/>
              </a:rPr>
              <a:t>introduced by the </a:t>
            </a:r>
            <a:r>
              <a:rPr lang="en-GB" sz="2200" dirty="0">
                <a:effectLst/>
                <a:ea typeface="Calibri" panose="020F0502020204030204" pitchFamily="34" charset="0"/>
              </a:rPr>
              <a:t>Department for Environment Food &amp; Rural Affairs of the UK need to be followed (WRAP, 2022). </a:t>
            </a:r>
          </a:p>
          <a:p>
            <a:pPr algn="just"/>
            <a:r>
              <a:rPr lang="en-GB" sz="2200" dirty="0">
                <a:ea typeface="Calibri" panose="020F0502020204030204" pitchFamily="34" charset="0"/>
              </a:rPr>
              <a:t>Compulsory undertaking of </a:t>
            </a:r>
            <a:r>
              <a:rPr lang="en-GB" sz="2200" b="1" dirty="0">
                <a:ea typeface="Calibri" panose="020F0502020204030204" pitchFamily="34" charset="0"/>
              </a:rPr>
              <a:t>Food Waste Audit </a:t>
            </a:r>
            <a:r>
              <a:rPr lang="en-GB" sz="2200" dirty="0">
                <a:ea typeface="Calibri" panose="020F0502020204030204" pitchFamily="34" charset="0"/>
              </a:rPr>
              <a:t>with the help of </a:t>
            </a:r>
            <a:r>
              <a:rPr lang="en-GB" sz="2200" b="1" dirty="0">
                <a:ea typeface="Calibri" panose="020F0502020204030204" pitchFamily="34" charset="0"/>
              </a:rPr>
              <a:t>food log system and traffic log system</a:t>
            </a:r>
            <a:r>
              <a:rPr lang="en-GB" sz="2200" dirty="0">
                <a:ea typeface="Calibri" panose="020F0502020204030204" pitchFamily="34" charset="0"/>
              </a:rPr>
              <a:t>. </a:t>
            </a:r>
          </a:p>
          <a:p>
            <a:pPr algn="just"/>
            <a:r>
              <a:rPr lang="en-GB" sz="2200" b="1" dirty="0">
                <a:ea typeface="Calibri" panose="020F0502020204030204" pitchFamily="34" charset="0"/>
              </a:rPr>
              <a:t>Inventory evaluation </a:t>
            </a:r>
            <a:r>
              <a:rPr lang="en-GB" sz="2200" dirty="0">
                <a:ea typeface="Calibri" panose="020F0502020204030204" pitchFamily="34" charset="0"/>
              </a:rPr>
              <a:t>to understand the longevity of the foods (Wright, 2021). </a:t>
            </a:r>
          </a:p>
          <a:p>
            <a:pPr algn="just"/>
            <a:r>
              <a:rPr lang="en-GB" sz="2200" b="1" dirty="0">
                <a:ea typeface="Calibri" panose="020F0502020204030204" pitchFamily="34" charset="0"/>
              </a:rPr>
              <a:t>Food waste management training </a:t>
            </a:r>
            <a:r>
              <a:rPr lang="en-GB" sz="2200" dirty="0">
                <a:ea typeface="Calibri" panose="020F0502020204030204" pitchFamily="34" charset="0"/>
              </a:rPr>
              <a:t>to the hotel staffs. </a:t>
            </a:r>
          </a:p>
          <a:p>
            <a:pPr algn="just"/>
            <a:r>
              <a:rPr lang="en-GB" sz="2200" b="1" dirty="0">
                <a:ea typeface="Calibri" panose="020F0502020204030204" pitchFamily="34" charset="0"/>
              </a:rPr>
              <a:t>Lack of Monitoring and Tracking </a:t>
            </a:r>
            <a:r>
              <a:rPr lang="en-GB" sz="2200" dirty="0">
                <a:ea typeface="Calibri" panose="020F0502020204030204" pitchFamily="34" charset="0"/>
              </a:rPr>
              <a:t>is a possible deficiency. </a:t>
            </a:r>
          </a:p>
          <a:p>
            <a:endParaRPr lang="en-GB" dirty="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3703C7A9-F352-EBBB-7733-D618D94383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5175" y="1848707"/>
            <a:ext cx="3918593" cy="316058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306714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4CB194D-6BDD-E995-1C54-65BC3A102E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653" y="878305"/>
            <a:ext cx="10178322" cy="4893845"/>
          </a:xfrm>
          <a:solidFill>
            <a:srgbClr val="FFFFCC"/>
          </a:solidFill>
          <a:ln w="57150">
            <a:solidFill>
              <a:schemeClr val="tx1"/>
            </a:solidFill>
          </a:ln>
        </p:spPr>
        <p:txBody>
          <a:bodyPr>
            <a:normAutofit fontScale="85000" lnSpcReduction="10000"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IN" sz="1800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Artis, M., 2021. Factor forecasts for the UK. </a:t>
            </a:r>
            <a:r>
              <a:rPr lang="en-IN" sz="1800" i="1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Journal of Forecasting</a:t>
            </a:r>
            <a:r>
              <a:rPr lang="en-IN" sz="1800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14(5), pp.279-98.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IN" sz="1800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Bhajan, C., 2022. Food waste generated by the hotel industry. </a:t>
            </a:r>
            <a:r>
              <a:rPr lang="en-IN" sz="1800" i="1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Tourism Critiques: Practice and Theory</a:t>
            </a:r>
            <a:r>
              <a:rPr lang="en-IN" sz="1800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11(3), pp.120-37.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IN" sz="1800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Businesswaste, 2022. </a:t>
            </a:r>
            <a:r>
              <a:rPr lang="en-IN" sz="1800" i="1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Britain’s Hospitality Sector Generates 920K Tonnes of Food Waste Annually</a:t>
            </a:r>
            <a:r>
              <a:rPr lang="en-IN" sz="1800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IN" sz="1800" u="sng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https://www.businesswaste.co.uk/britains-hospitality-sector-generates-920k-tonnes-of-food-waste annually/#:~:text=The%20environmentally%2Dfriendly%20waste%20management,the%20UK's%20total%20food%20waste.</a:t>
            </a:r>
            <a:r>
              <a:rPr lang="en-IN" sz="1800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[Accessed 16 October 2023].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IN" sz="1800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Bux, C., 2022. How to manage and minimize food waste in the hotel industry: An exploratory research. International Journal of Culture. </a:t>
            </a:r>
            <a:r>
              <a:rPr lang="en-IN" sz="1800" i="1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Tourism and Hospitality Research</a:t>
            </a:r>
            <a:r>
              <a:rPr lang="en-IN" sz="1800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11(3), pp.152-67.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IN" sz="1800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Demetriou, P., 2022. Hotel food waste in Cyprus: An exploratory case study of hotels in the UK. </a:t>
            </a:r>
            <a:r>
              <a:rPr lang="en-IN" sz="1800" i="1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Cogent Social Sciences</a:t>
            </a:r>
            <a:r>
              <a:rPr lang="en-IN" sz="1800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8(3), pp.111-19.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IN" sz="1800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Martins, A., 2023. </a:t>
            </a:r>
            <a:r>
              <a:rPr lang="en-IN" sz="1800" i="1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Most Consumers Want Sustainable Products and Packaging</a:t>
            </a:r>
            <a:r>
              <a:rPr lang="en-IN" sz="1800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IN" sz="1800" u="sng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https://www.businessnewsdaily.com/15087-consumers-want-sustainable-products.html</a:t>
            </a:r>
            <a:r>
              <a:rPr lang="en-GB" sz="1800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IN" sz="1800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[Accessed 16 October 2023].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IN" sz="1800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Parshetti, G.K., 2021. Food waste-to-energy conversion technologies. </a:t>
            </a:r>
            <a:r>
              <a:rPr lang="en-IN" sz="1800" i="1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Waste management</a:t>
            </a:r>
            <a:r>
              <a:rPr lang="en-IN" sz="1800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11(9), pp.399-408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9A98F78-74D2-9381-4012-4FF19326BF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0653" y="132830"/>
            <a:ext cx="10178322" cy="647518"/>
          </a:xfrm>
          <a:solidFill>
            <a:schemeClr val="accent6">
              <a:lumMod val="75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en-GB" sz="2400" b="1" dirty="0"/>
              <a:t>References</a:t>
            </a:r>
            <a:r>
              <a:rPr lang="en-GB" sz="4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653432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3E5E6FD-B112-8A3C-EC77-284B5E98A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8" y="199505"/>
            <a:ext cx="10178322" cy="647518"/>
          </a:xfr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en-GB" sz="2400" b="1" dirty="0"/>
              <a:t>References</a:t>
            </a:r>
            <a:r>
              <a:rPr lang="en-GB" sz="4000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20B2FDE-EDE6-1B4E-4B05-3A543EBD55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5450" y="923925"/>
            <a:ext cx="10272650" cy="4791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1774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8B2042C-9FFF-8257-8F41-F07BE473CA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2551" y="82549"/>
            <a:ext cx="9762948" cy="5432425"/>
          </a:xfrm>
          <a:prstGeom prst="rect">
            <a:avLst/>
          </a:prstGeom>
          <a:noFill/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4641095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Theme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9229984B-5243-4B0F-9DF4-5CF6065CF6B8}" vid="{B8F83B43-BD8A-41FF-9758-5868C51FEFBE}"/>
    </a:ext>
  </a:extLst>
</a:theme>
</file>

<file path=ppt/theme/theme7.xml><?xml version="1.0" encoding="utf-8"?>
<a:theme xmlns:a="http://schemas.openxmlformats.org/drawingml/2006/main" name="Theme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4" id="{4520D893-3CC4-40B1-95B4-735F7AFBF46B}" vid="{9CDA9DB9-A95C-4C64-B0FD-E44CFFB8D6F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8B20D8D9EE02948A6C40859CF0F1CF5" ma:contentTypeVersion="13" ma:contentTypeDescription="Create a new document." ma:contentTypeScope="" ma:versionID="3a42bb11c81490c0711891ed477bd834">
  <xsd:schema xmlns:xsd="http://www.w3.org/2001/XMLSchema" xmlns:xs="http://www.w3.org/2001/XMLSchema" xmlns:p="http://schemas.microsoft.com/office/2006/metadata/properties" xmlns:ns2="74243a2f-f39c-4e43-9810-58f2f548e0d4" xmlns:ns3="32cf4773-4f40-40c5-b712-949156571374" targetNamespace="http://schemas.microsoft.com/office/2006/metadata/properties" ma:root="true" ma:fieldsID="03a78252230837bb11038cea7e79c1f1" ns2:_="" ns3:_="">
    <xsd:import namespace="74243a2f-f39c-4e43-9810-58f2f548e0d4"/>
    <xsd:import namespace="32cf4773-4f40-40c5-b712-949156571374"/>
    <xsd:element name="properties">
      <xsd:complexType>
        <xsd:sequence>
          <xsd:element name="documentManagement">
            <xsd:complexType>
              <xsd:all>
                <xsd:element ref="ns2:lcf76f155ced4ddcb4097134ff3c332f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3:SharedWithUsers" minOccurs="0"/>
                <xsd:element ref="ns3:SharedWithDetail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4243a2f-f39c-4e43-9810-58f2f548e0d4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2cf4773-4f40-40c5-b712-949156571374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32f4320f-1d01-4f5b-afc1-77c425931ec5}" ma:internalName="TaxCatchAll" ma:showField="CatchAllData" ma:web="32cf4773-4f40-40c5-b712-94915657137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4243a2f-f39c-4e43-9810-58f2f548e0d4">
      <Terms xmlns="http://schemas.microsoft.com/office/infopath/2007/PartnerControls"/>
    </lcf76f155ced4ddcb4097134ff3c332f>
    <TaxCatchAll xmlns="32cf4773-4f40-40c5-b712-949156571374" xsi:nil="true"/>
  </documentManagement>
</p:properties>
</file>

<file path=customXml/itemProps1.xml><?xml version="1.0" encoding="utf-8"?>
<ds:datastoreItem xmlns:ds="http://schemas.openxmlformats.org/officeDocument/2006/customXml" ds:itemID="{43A733C8-F562-4261-B329-2365D6E464A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4243a2f-f39c-4e43-9810-58f2f548e0d4"/>
    <ds:schemaRef ds:uri="32cf4773-4f40-40c5-b712-94915657137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EA96578-F261-47E4-A313-68CB36B4F36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032BBAC-3698-4F05-9D8E-6B64CA681E85}">
  <ds:schemaRefs>
    <ds:schemaRef ds:uri="http://schemas.microsoft.com/office/2006/documentManagement/types"/>
    <ds:schemaRef ds:uri="32cf4773-4f40-40c5-b712-949156571374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http://schemas.microsoft.com/office/infopath/2007/PartnerControls"/>
    <ds:schemaRef ds:uri="74243a2f-f39c-4e43-9810-58f2f548e0d4"/>
    <ds:schemaRef ds:uri="http://www.w3.org/XML/1998/namespace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1138</Words>
  <Application>Microsoft Office PowerPoint</Application>
  <PresentationFormat>Widescreen</PresentationFormat>
  <Paragraphs>69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14</vt:i4>
      </vt:variant>
    </vt:vector>
  </HeadingPairs>
  <TitlesOfParts>
    <vt:vector size="25" baseType="lpstr">
      <vt:lpstr>Arial</vt:lpstr>
      <vt:lpstr>Calibri</vt:lpstr>
      <vt:lpstr>Calibri Light</vt:lpstr>
      <vt:lpstr>Gill Sans MT</vt:lpstr>
      <vt:lpstr>Title Slide 1</vt:lpstr>
      <vt:lpstr>Sub Title 1</vt:lpstr>
      <vt:lpstr>1_Text Break Info Slide 2</vt:lpstr>
      <vt:lpstr>1_Title Slide 1</vt:lpstr>
      <vt:lpstr>Text 1</vt:lpstr>
      <vt:lpstr>Theme1</vt:lpstr>
      <vt:lpstr>Theme4</vt:lpstr>
      <vt:lpstr>International Hotel Management (BA) Contemporary Themes                                        BMIH6001                               Conference Presentation            Presented by: Oana Colac       Student ID:2021252       Lecturer: Giulia Chifari</vt:lpstr>
      <vt:lpstr>PowerPoint Presentation</vt:lpstr>
      <vt:lpstr>PowerPoint Presentation</vt:lpstr>
      <vt:lpstr>PowerPoint Presentation</vt:lpstr>
      <vt:lpstr>PowerPoint Presentation</vt:lpstr>
      <vt:lpstr>Literature review </vt:lpstr>
      <vt:lpstr>Literature review </vt:lpstr>
      <vt:lpstr>PowerPoint Presentation</vt:lpstr>
      <vt:lpstr>PowerPoint Presentation</vt:lpstr>
      <vt:lpstr>PowerPoint Presentation</vt:lpstr>
      <vt:lpstr>Assessment of the future policy and management options </vt:lpstr>
      <vt:lpstr>References </vt:lpstr>
      <vt:lpstr>References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BMIH 00</dc:title>
  <dc:creator>Christopher Wilkin</dc:creator>
  <cp:lastModifiedBy>Mihai-Gabriel Colac</cp:lastModifiedBy>
  <cp:revision>12</cp:revision>
  <dcterms:created xsi:type="dcterms:W3CDTF">2023-01-31T21:01:37Z</dcterms:created>
  <dcterms:modified xsi:type="dcterms:W3CDTF">2023-11-10T06:34:29Z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0x01010048B20D8D9EE02948A6C40859CF0F1CF5</vt:lpwstr>
  </property>
</Properties>
</file>