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Lst>
  <p:notesMasterIdLst>
    <p:notesMasterId r:id="rId29"/>
  </p:notesMasterIdLst>
  <p:sldIdLst>
    <p:sldId id="256" r:id="rId3"/>
    <p:sldId id="257" r:id="rId4"/>
    <p:sldId id="258" r:id="rId5"/>
    <p:sldId id="437" r:id="rId6"/>
    <p:sldId id="260" r:id="rId7"/>
    <p:sldId id="261" r:id="rId8"/>
    <p:sldId id="262" r:id="rId9"/>
    <p:sldId id="263" r:id="rId10"/>
    <p:sldId id="438" r:id="rId11"/>
    <p:sldId id="439" r:id="rId12"/>
    <p:sldId id="267" r:id="rId13"/>
    <p:sldId id="441" r:id="rId14"/>
    <p:sldId id="442" r:id="rId15"/>
    <p:sldId id="269" r:id="rId16"/>
    <p:sldId id="330" r:id="rId17"/>
    <p:sldId id="266" r:id="rId18"/>
    <p:sldId id="265" r:id="rId19"/>
    <p:sldId id="336" r:id="rId20"/>
    <p:sldId id="337" r:id="rId21"/>
    <p:sldId id="334" r:id="rId22"/>
    <p:sldId id="333" r:id="rId23"/>
    <p:sldId id="332" r:id="rId24"/>
    <p:sldId id="331" r:id="rId25"/>
    <p:sldId id="440" r:id="rId26"/>
    <p:sldId id="347" r:id="rId27"/>
    <p:sldId id="34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DF77AF-D852-4221-BB93-8772D416423E}" v="10" dt="2026-10-24T17:47:30.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109" autoAdjust="0"/>
  </p:normalViewPr>
  <p:slideViewPr>
    <p:cSldViewPr snapToGrid="0">
      <p:cViewPr varScale="1">
        <p:scale>
          <a:sx n="90" d="100"/>
          <a:sy n="90" d="100"/>
        </p:scale>
        <p:origin x="41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_rels/data14.xml.rels><?xml version="1.0" encoding="UTF-8" standalone="yes"?>
<Relationships xmlns="http://schemas.openxmlformats.org/package/2006/relationships"><Relationship Id="rId1" Type="http://schemas.openxmlformats.org/officeDocument/2006/relationships/hyperlink" Target="https://www.legislation.gov.uk/ukpga/2010/17/crossheading/domestic-violence" TargetMode="External"/></Relationships>
</file>

<file path=ppt/diagrams/_rels/drawing14.xml.rels><?xml version="1.0" encoding="UTF-8" standalone="yes"?>
<Relationships xmlns="http://schemas.openxmlformats.org/package/2006/relationships"><Relationship Id="rId1" Type="http://schemas.openxmlformats.org/officeDocument/2006/relationships/hyperlink" Target="https://www.legislation.gov.uk/ukpga/2010/17/crossheading/domestic-violence"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0985C4-2666-4B2F-9C55-E0B5C15ACFD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D0FDA75-792F-4C37-9E62-8952CDB34C34}">
      <dgm:prSet custT="1"/>
      <dgm:spPr/>
      <dgm:t>
        <a:bodyPr/>
        <a:lstStyle/>
        <a:p>
          <a:r>
            <a:rPr lang="en-US" sz="2400" dirty="0">
              <a:latin typeface="Aptos" panose="020B0004020202020204" pitchFamily="34" charset="0"/>
            </a:rPr>
            <a:t>Increase</a:t>
          </a:r>
        </a:p>
      </dgm:t>
    </dgm:pt>
    <dgm:pt modelId="{F3B36A24-98A4-4BBE-A750-4F4EEF02A086}" type="parTrans" cxnId="{5E64A41E-6FCF-4090-A559-BBC4218E21FE}">
      <dgm:prSet/>
      <dgm:spPr/>
      <dgm:t>
        <a:bodyPr/>
        <a:lstStyle/>
        <a:p>
          <a:endParaRPr lang="en-US"/>
        </a:p>
      </dgm:t>
    </dgm:pt>
    <dgm:pt modelId="{F6C03A8C-D52A-4C40-B234-C4E47E8CD83E}" type="sibTrans" cxnId="{5E64A41E-6FCF-4090-A559-BBC4218E21FE}">
      <dgm:prSet/>
      <dgm:spPr/>
      <dgm:t>
        <a:bodyPr/>
        <a:lstStyle/>
        <a:p>
          <a:endParaRPr lang="en-US"/>
        </a:p>
      </dgm:t>
    </dgm:pt>
    <dgm:pt modelId="{D2D255FE-BD8C-4417-8AE7-4DEC18F181FF}">
      <dgm:prSet custT="1"/>
      <dgm:spPr/>
      <dgm:t>
        <a:bodyPr/>
        <a:lstStyle/>
        <a:p>
          <a:r>
            <a:rPr lang="en-US" sz="2400" dirty="0">
              <a:latin typeface="Aptos" panose="020B0004020202020204" pitchFamily="34" charset="0"/>
            </a:rPr>
            <a:t>Women’s trust in Policing</a:t>
          </a:r>
        </a:p>
      </dgm:t>
    </dgm:pt>
    <dgm:pt modelId="{95D050C5-A725-401B-B339-695A49DA509C}" type="parTrans" cxnId="{818DE10F-D88A-494A-899E-51EF1D9F4188}">
      <dgm:prSet/>
      <dgm:spPr/>
      <dgm:t>
        <a:bodyPr/>
        <a:lstStyle/>
        <a:p>
          <a:endParaRPr lang="en-US"/>
        </a:p>
      </dgm:t>
    </dgm:pt>
    <dgm:pt modelId="{037CC31F-B22E-4754-8F84-9AEEE0B968D2}" type="sibTrans" cxnId="{818DE10F-D88A-494A-899E-51EF1D9F4188}">
      <dgm:prSet/>
      <dgm:spPr/>
      <dgm:t>
        <a:bodyPr/>
        <a:lstStyle/>
        <a:p>
          <a:endParaRPr lang="en-US"/>
        </a:p>
      </dgm:t>
    </dgm:pt>
    <dgm:pt modelId="{DB91E475-1DD8-4CF6-B427-2A89714B8664}">
      <dgm:prSet custT="1"/>
      <dgm:spPr/>
      <dgm:t>
        <a:bodyPr/>
        <a:lstStyle/>
        <a:p>
          <a:r>
            <a:rPr lang="en-US" sz="2400" dirty="0">
              <a:latin typeface="Aptos" panose="020B0004020202020204" pitchFamily="34" charset="0"/>
            </a:rPr>
            <a:t>Increase</a:t>
          </a:r>
        </a:p>
      </dgm:t>
    </dgm:pt>
    <dgm:pt modelId="{D83B747C-D5D5-4A99-920D-AA4C8552D104}" type="parTrans" cxnId="{BB6A3996-9756-44F1-A280-70255F601F25}">
      <dgm:prSet/>
      <dgm:spPr/>
      <dgm:t>
        <a:bodyPr/>
        <a:lstStyle/>
        <a:p>
          <a:endParaRPr lang="en-US"/>
        </a:p>
      </dgm:t>
    </dgm:pt>
    <dgm:pt modelId="{D8B0F9AB-CB7A-4B6E-AABD-ADD7CC9B01FE}" type="sibTrans" cxnId="{BB6A3996-9756-44F1-A280-70255F601F25}">
      <dgm:prSet/>
      <dgm:spPr/>
      <dgm:t>
        <a:bodyPr/>
        <a:lstStyle/>
        <a:p>
          <a:endParaRPr lang="en-US"/>
        </a:p>
      </dgm:t>
    </dgm:pt>
    <dgm:pt modelId="{6238B526-E947-41A7-AE56-FF90C90245F9}">
      <dgm:prSet custT="1"/>
      <dgm:spPr/>
      <dgm:t>
        <a:bodyPr/>
        <a:lstStyle/>
        <a:p>
          <a:r>
            <a:rPr lang="en-US" sz="2400" dirty="0">
              <a:latin typeface="Aptos" panose="020B0004020202020204" pitchFamily="34" charset="0"/>
            </a:rPr>
            <a:t>Number of perpetrators brought to justice</a:t>
          </a:r>
        </a:p>
      </dgm:t>
    </dgm:pt>
    <dgm:pt modelId="{9D14888F-29A7-4484-A0D9-4EA7997B4D4B}" type="parTrans" cxnId="{E7A5F24D-8FE8-43DC-85D2-3B296F0AF058}">
      <dgm:prSet/>
      <dgm:spPr/>
      <dgm:t>
        <a:bodyPr/>
        <a:lstStyle/>
        <a:p>
          <a:endParaRPr lang="en-US"/>
        </a:p>
      </dgm:t>
    </dgm:pt>
    <dgm:pt modelId="{CC7272DB-CE1C-487F-8684-87F7808956AC}" type="sibTrans" cxnId="{E7A5F24D-8FE8-43DC-85D2-3B296F0AF058}">
      <dgm:prSet/>
      <dgm:spPr/>
      <dgm:t>
        <a:bodyPr/>
        <a:lstStyle/>
        <a:p>
          <a:endParaRPr lang="en-US"/>
        </a:p>
      </dgm:t>
    </dgm:pt>
    <dgm:pt modelId="{3237378A-B7EA-4860-8018-2DB7B996BB1A}">
      <dgm:prSet custT="1"/>
      <dgm:spPr/>
      <dgm:t>
        <a:bodyPr/>
        <a:lstStyle/>
        <a:p>
          <a:r>
            <a:rPr lang="en-US" sz="2400" dirty="0">
              <a:latin typeface="Aptos" panose="020B0004020202020204" pitchFamily="34" charset="0"/>
            </a:rPr>
            <a:t>Improve</a:t>
          </a:r>
        </a:p>
      </dgm:t>
    </dgm:pt>
    <dgm:pt modelId="{CEF80C65-2D64-4FD7-9C20-5FBE5A981EA0}" type="parTrans" cxnId="{2F6A5216-F841-4D6C-AB6D-E0B158F42E48}">
      <dgm:prSet/>
      <dgm:spPr/>
      <dgm:t>
        <a:bodyPr/>
        <a:lstStyle/>
        <a:p>
          <a:endParaRPr lang="en-US"/>
        </a:p>
      </dgm:t>
    </dgm:pt>
    <dgm:pt modelId="{87AAFAAC-CD61-40A1-90D5-C66323E96DFF}" type="sibTrans" cxnId="{2F6A5216-F841-4D6C-AB6D-E0B158F42E48}">
      <dgm:prSet/>
      <dgm:spPr/>
      <dgm:t>
        <a:bodyPr/>
        <a:lstStyle/>
        <a:p>
          <a:endParaRPr lang="en-US"/>
        </a:p>
      </dgm:t>
    </dgm:pt>
    <dgm:pt modelId="{9E02E0E8-C24A-4AAD-952E-3C3FA21A36CD}">
      <dgm:prSet custT="1"/>
      <dgm:spPr/>
      <dgm:t>
        <a:bodyPr/>
        <a:lstStyle/>
        <a:p>
          <a:r>
            <a:rPr lang="en-US" sz="2400" dirty="0">
              <a:latin typeface="Aptos" panose="020B0004020202020204" pitchFamily="34" charset="0"/>
            </a:rPr>
            <a:t>Processes and victim care across the justice system </a:t>
          </a:r>
        </a:p>
      </dgm:t>
    </dgm:pt>
    <dgm:pt modelId="{2AD877B4-0BA9-4625-97F7-BFAC10AFB297}" type="parTrans" cxnId="{C8D87BE4-8495-4FE9-8E96-49BC058947CC}">
      <dgm:prSet/>
      <dgm:spPr/>
      <dgm:t>
        <a:bodyPr/>
        <a:lstStyle/>
        <a:p>
          <a:endParaRPr lang="en-US"/>
        </a:p>
      </dgm:t>
    </dgm:pt>
    <dgm:pt modelId="{79C1EA19-C2E7-43B2-9D02-341DC260652B}" type="sibTrans" cxnId="{C8D87BE4-8495-4FE9-8E96-49BC058947CC}">
      <dgm:prSet/>
      <dgm:spPr/>
      <dgm:t>
        <a:bodyPr/>
        <a:lstStyle/>
        <a:p>
          <a:endParaRPr lang="en-US"/>
        </a:p>
      </dgm:t>
    </dgm:pt>
    <dgm:pt modelId="{4D293289-AD21-4B1C-B4C6-BCC18DBC40C7}">
      <dgm:prSet custT="1"/>
      <dgm:spPr/>
      <dgm:t>
        <a:bodyPr/>
        <a:lstStyle/>
        <a:p>
          <a:r>
            <a:rPr lang="en-US" sz="2400" dirty="0">
              <a:latin typeface="Aptos" panose="020B0004020202020204" pitchFamily="34" charset="0"/>
            </a:rPr>
            <a:t>Reduce</a:t>
          </a:r>
        </a:p>
      </dgm:t>
    </dgm:pt>
    <dgm:pt modelId="{832A5EA2-CA91-4357-A26B-FF4F6638DA32}" type="parTrans" cxnId="{BC889518-BCC3-4F3D-90DB-666ACB33ADB6}">
      <dgm:prSet/>
      <dgm:spPr/>
      <dgm:t>
        <a:bodyPr/>
        <a:lstStyle/>
        <a:p>
          <a:endParaRPr lang="en-US"/>
        </a:p>
      </dgm:t>
    </dgm:pt>
    <dgm:pt modelId="{C61C22C2-1CF1-4DBF-8ACB-3ABCDE523D83}" type="sibTrans" cxnId="{BC889518-BCC3-4F3D-90DB-666ACB33ADB6}">
      <dgm:prSet/>
      <dgm:spPr/>
      <dgm:t>
        <a:bodyPr/>
        <a:lstStyle/>
        <a:p>
          <a:endParaRPr lang="en-US"/>
        </a:p>
      </dgm:t>
    </dgm:pt>
    <dgm:pt modelId="{4B4F6A59-04C6-4E32-9967-2C224944B56A}">
      <dgm:prSet custT="1"/>
      <dgm:spPr/>
      <dgm:t>
        <a:bodyPr/>
        <a:lstStyle/>
        <a:p>
          <a:r>
            <a:rPr lang="en-US" sz="2400" dirty="0">
              <a:latin typeface="Aptos" panose="020B0004020202020204" pitchFamily="34" charset="0"/>
            </a:rPr>
            <a:t>Repeat </a:t>
          </a:r>
          <a:r>
            <a:rPr lang="en-US" sz="2400" dirty="0" err="1">
              <a:latin typeface="Aptos" panose="020B0004020202020204" pitchFamily="34" charset="0"/>
            </a:rPr>
            <a:t>victimisation</a:t>
          </a:r>
          <a:r>
            <a:rPr lang="en-US" sz="2400" dirty="0">
              <a:latin typeface="Aptos" panose="020B0004020202020204" pitchFamily="34" charset="0"/>
            </a:rPr>
            <a:t> of women and girls</a:t>
          </a:r>
        </a:p>
      </dgm:t>
    </dgm:pt>
    <dgm:pt modelId="{88FFD38F-1646-4586-97AE-26CAD0F01A01}" type="parTrans" cxnId="{8D70FD43-AA21-4992-869D-3AA233618A4F}">
      <dgm:prSet/>
      <dgm:spPr/>
      <dgm:t>
        <a:bodyPr/>
        <a:lstStyle/>
        <a:p>
          <a:endParaRPr lang="en-US"/>
        </a:p>
      </dgm:t>
    </dgm:pt>
    <dgm:pt modelId="{4233726E-53AC-4C1D-AF9A-F6B61BF93F08}" type="sibTrans" cxnId="{8D70FD43-AA21-4992-869D-3AA233618A4F}">
      <dgm:prSet/>
      <dgm:spPr/>
      <dgm:t>
        <a:bodyPr/>
        <a:lstStyle/>
        <a:p>
          <a:endParaRPr lang="en-US"/>
        </a:p>
      </dgm:t>
    </dgm:pt>
    <dgm:pt modelId="{DAB25B34-5332-4488-88B3-CF425A689B35}">
      <dgm:prSet custT="1"/>
      <dgm:spPr/>
      <dgm:t>
        <a:bodyPr/>
        <a:lstStyle/>
        <a:p>
          <a:r>
            <a:rPr lang="en-US" sz="2400" dirty="0">
              <a:latin typeface="Aptos" panose="020B0004020202020204" pitchFamily="34" charset="0"/>
            </a:rPr>
            <a:t>See</a:t>
          </a:r>
        </a:p>
      </dgm:t>
    </dgm:pt>
    <dgm:pt modelId="{A7230723-A9B6-4562-BC98-5F0ACC6737F2}" type="parTrans" cxnId="{F154820D-5230-439C-B221-995B068A35A7}">
      <dgm:prSet/>
      <dgm:spPr/>
      <dgm:t>
        <a:bodyPr/>
        <a:lstStyle/>
        <a:p>
          <a:endParaRPr lang="en-US"/>
        </a:p>
      </dgm:t>
    </dgm:pt>
    <dgm:pt modelId="{C8D2756C-9555-4D00-91AB-8D9004112414}" type="sibTrans" cxnId="{F154820D-5230-439C-B221-995B068A35A7}">
      <dgm:prSet/>
      <dgm:spPr/>
      <dgm:t>
        <a:bodyPr/>
        <a:lstStyle/>
        <a:p>
          <a:endParaRPr lang="en-US"/>
        </a:p>
      </dgm:t>
    </dgm:pt>
    <dgm:pt modelId="{774218E7-8754-422F-847E-93852D11E247}">
      <dgm:prSet custT="1"/>
      <dgm:spPr/>
      <dgm:t>
        <a:bodyPr/>
        <a:lstStyle/>
        <a:p>
          <a:r>
            <a:rPr lang="en-US" sz="2400" dirty="0">
              <a:latin typeface="Aptos" panose="020B0004020202020204" pitchFamily="34" charset="0"/>
            </a:rPr>
            <a:t>An increase in reporting to police, but a decrease in women and girls being abused. </a:t>
          </a:r>
        </a:p>
      </dgm:t>
    </dgm:pt>
    <dgm:pt modelId="{CEC5A27B-6F5D-4603-8A8D-217A4A05329E}" type="parTrans" cxnId="{D76BB6FA-D668-492E-A987-87D2DECD0C23}">
      <dgm:prSet/>
      <dgm:spPr/>
      <dgm:t>
        <a:bodyPr/>
        <a:lstStyle/>
        <a:p>
          <a:endParaRPr lang="en-US"/>
        </a:p>
      </dgm:t>
    </dgm:pt>
    <dgm:pt modelId="{E0B485F9-D1E8-4381-9664-A8696008C4BB}" type="sibTrans" cxnId="{D76BB6FA-D668-492E-A987-87D2DECD0C23}">
      <dgm:prSet/>
      <dgm:spPr/>
      <dgm:t>
        <a:bodyPr/>
        <a:lstStyle/>
        <a:p>
          <a:endParaRPr lang="en-US"/>
        </a:p>
      </dgm:t>
    </dgm:pt>
    <dgm:pt modelId="{6C02983E-BE52-4576-B5E7-C8BCA60C793F}" type="pres">
      <dgm:prSet presAssocID="{CA0985C4-2666-4B2F-9C55-E0B5C15ACFD1}" presName="linear" presStyleCnt="0">
        <dgm:presLayoutVars>
          <dgm:animLvl val="lvl"/>
          <dgm:resizeHandles val="exact"/>
        </dgm:presLayoutVars>
      </dgm:prSet>
      <dgm:spPr/>
    </dgm:pt>
    <dgm:pt modelId="{753E3839-B8D8-4DD8-A7F7-6D0FF505B9DE}" type="pres">
      <dgm:prSet presAssocID="{9D0FDA75-792F-4C37-9E62-8952CDB34C34}" presName="parentText" presStyleLbl="node1" presStyleIdx="0" presStyleCnt="5">
        <dgm:presLayoutVars>
          <dgm:chMax val="0"/>
          <dgm:bulletEnabled val="1"/>
        </dgm:presLayoutVars>
      </dgm:prSet>
      <dgm:spPr/>
    </dgm:pt>
    <dgm:pt modelId="{39869E10-9015-4E52-830C-16C08D50A1F8}" type="pres">
      <dgm:prSet presAssocID="{9D0FDA75-792F-4C37-9E62-8952CDB34C34}" presName="childText" presStyleLbl="revTx" presStyleIdx="0" presStyleCnt="5">
        <dgm:presLayoutVars>
          <dgm:bulletEnabled val="1"/>
        </dgm:presLayoutVars>
      </dgm:prSet>
      <dgm:spPr/>
    </dgm:pt>
    <dgm:pt modelId="{4DB64D91-F8DE-4D70-BB35-951089066C61}" type="pres">
      <dgm:prSet presAssocID="{DB91E475-1DD8-4CF6-B427-2A89714B8664}" presName="parentText" presStyleLbl="node1" presStyleIdx="1" presStyleCnt="5">
        <dgm:presLayoutVars>
          <dgm:chMax val="0"/>
          <dgm:bulletEnabled val="1"/>
        </dgm:presLayoutVars>
      </dgm:prSet>
      <dgm:spPr/>
    </dgm:pt>
    <dgm:pt modelId="{56DA4362-FF09-4206-B79D-C3E00A9ED130}" type="pres">
      <dgm:prSet presAssocID="{DB91E475-1DD8-4CF6-B427-2A89714B8664}" presName="childText" presStyleLbl="revTx" presStyleIdx="1" presStyleCnt="5">
        <dgm:presLayoutVars>
          <dgm:bulletEnabled val="1"/>
        </dgm:presLayoutVars>
      </dgm:prSet>
      <dgm:spPr/>
    </dgm:pt>
    <dgm:pt modelId="{69B44B12-85AA-42AC-8D00-43A2E97353B6}" type="pres">
      <dgm:prSet presAssocID="{3237378A-B7EA-4860-8018-2DB7B996BB1A}" presName="parentText" presStyleLbl="node1" presStyleIdx="2" presStyleCnt="5">
        <dgm:presLayoutVars>
          <dgm:chMax val="0"/>
          <dgm:bulletEnabled val="1"/>
        </dgm:presLayoutVars>
      </dgm:prSet>
      <dgm:spPr/>
    </dgm:pt>
    <dgm:pt modelId="{CF03E8DA-2A9C-457D-A946-A6D993474077}" type="pres">
      <dgm:prSet presAssocID="{3237378A-B7EA-4860-8018-2DB7B996BB1A}" presName="childText" presStyleLbl="revTx" presStyleIdx="2" presStyleCnt="5">
        <dgm:presLayoutVars>
          <dgm:bulletEnabled val="1"/>
        </dgm:presLayoutVars>
      </dgm:prSet>
      <dgm:spPr/>
    </dgm:pt>
    <dgm:pt modelId="{A0DA74F7-4B29-4F80-BE26-596E4D47CE9D}" type="pres">
      <dgm:prSet presAssocID="{4D293289-AD21-4B1C-B4C6-BCC18DBC40C7}" presName="parentText" presStyleLbl="node1" presStyleIdx="3" presStyleCnt="5">
        <dgm:presLayoutVars>
          <dgm:chMax val="0"/>
          <dgm:bulletEnabled val="1"/>
        </dgm:presLayoutVars>
      </dgm:prSet>
      <dgm:spPr/>
    </dgm:pt>
    <dgm:pt modelId="{51A35AEB-E147-4369-A1AF-010BF2D1826C}" type="pres">
      <dgm:prSet presAssocID="{4D293289-AD21-4B1C-B4C6-BCC18DBC40C7}" presName="childText" presStyleLbl="revTx" presStyleIdx="3" presStyleCnt="5">
        <dgm:presLayoutVars>
          <dgm:bulletEnabled val="1"/>
        </dgm:presLayoutVars>
      </dgm:prSet>
      <dgm:spPr/>
    </dgm:pt>
    <dgm:pt modelId="{8A21D7C8-F275-418C-8A25-D4DA403D70C7}" type="pres">
      <dgm:prSet presAssocID="{DAB25B34-5332-4488-88B3-CF425A689B35}" presName="parentText" presStyleLbl="node1" presStyleIdx="4" presStyleCnt="5">
        <dgm:presLayoutVars>
          <dgm:chMax val="0"/>
          <dgm:bulletEnabled val="1"/>
        </dgm:presLayoutVars>
      </dgm:prSet>
      <dgm:spPr/>
    </dgm:pt>
    <dgm:pt modelId="{598E356F-1AE9-447C-8BE6-93FD4D81725B}" type="pres">
      <dgm:prSet presAssocID="{DAB25B34-5332-4488-88B3-CF425A689B35}" presName="childText" presStyleLbl="revTx" presStyleIdx="4" presStyleCnt="5">
        <dgm:presLayoutVars>
          <dgm:bulletEnabled val="1"/>
        </dgm:presLayoutVars>
      </dgm:prSet>
      <dgm:spPr/>
    </dgm:pt>
  </dgm:ptLst>
  <dgm:cxnLst>
    <dgm:cxn modelId="{59A83209-4495-4FDD-9C82-24C8FA2E5418}" type="presOf" srcId="{DAB25B34-5332-4488-88B3-CF425A689B35}" destId="{8A21D7C8-F275-418C-8A25-D4DA403D70C7}" srcOrd="0" destOrd="0" presId="urn:microsoft.com/office/officeart/2005/8/layout/vList2"/>
    <dgm:cxn modelId="{F154820D-5230-439C-B221-995B068A35A7}" srcId="{CA0985C4-2666-4B2F-9C55-E0B5C15ACFD1}" destId="{DAB25B34-5332-4488-88B3-CF425A689B35}" srcOrd="4" destOrd="0" parTransId="{A7230723-A9B6-4562-BC98-5F0ACC6737F2}" sibTransId="{C8D2756C-9555-4D00-91AB-8D9004112414}"/>
    <dgm:cxn modelId="{818DE10F-D88A-494A-899E-51EF1D9F4188}" srcId="{9D0FDA75-792F-4C37-9E62-8952CDB34C34}" destId="{D2D255FE-BD8C-4417-8AE7-4DEC18F181FF}" srcOrd="0" destOrd="0" parTransId="{95D050C5-A725-401B-B339-695A49DA509C}" sibTransId="{037CC31F-B22E-4754-8F84-9AEEE0B968D2}"/>
    <dgm:cxn modelId="{2F6A5216-F841-4D6C-AB6D-E0B158F42E48}" srcId="{CA0985C4-2666-4B2F-9C55-E0B5C15ACFD1}" destId="{3237378A-B7EA-4860-8018-2DB7B996BB1A}" srcOrd="2" destOrd="0" parTransId="{CEF80C65-2D64-4FD7-9C20-5FBE5A981EA0}" sibTransId="{87AAFAAC-CD61-40A1-90D5-C66323E96DFF}"/>
    <dgm:cxn modelId="{BC889518-BCC3-4F3D-90DB-666ACB33ADB6}" srcId="{CA0985C4-2666-4B2F-9C55-E0B5C15ACFD1}" destId="{4D293289-AD21-4B1C-B4C6-BCC18DBC40C7}" srcOrd="3" destOrd="0" parTransId="{832A5EA2-CA91-4357-A26B-FF4F6638DA32}" sibTransId="{C61C22C2-1CF1-4DBF-8ACB-3ABCDE523D83}"/>
    <dgm:cxn modelId="{5E64A41E-6FCF-4090-A559-BBC4218E21FE}" srcId="{CA0985C4-2666-4B2F-9C55-E0B5C15ACFD1}" destId="{9D0FDA75-792F-4C37-9E62-8952CDB34C34}" srcOrd="0" destOrd="0" parTransId="{F3B36A24-98A4-4BBE-A750-4F4EEF02A086}" sibTransId="{F6C03A8C-D52A-4C40-B234-C4E47E8CD83E}"/>
    <dgm:cxn modelId="{7D22BF5D-552A-4E59-8157-14E4F15543C7}" type="presOf" srcId="{774218E7-8754-422F-847E-93852D11E247}" destId="{598E356F-1AE9-447C-8BE6-93FD4D81725B}" srcOrd="0" destOrd="0" presId="urn:microsoft.com/office/officeart/2005/8/layout/vList2"/>
    <dgm:cxn modelId="{91596761-77E7-48FA-A312-AEC55F3A743A}" type="presOf" srcId="{D2D255FE-BD8C-4417-8AE7-4DEC18F181FF}" destId="{39869E10-9015-4E52-830C-16C08D50A1F8}" srcOrd="0" destOrd="0" presId="urn:microsoft.com/office/officeart/2005/8/layout/vList2"/>
    <dgm:cxn modelId="{8D70FD43-AA21-4992-869D-3AA233618A4F}" srcId="{4D293289-AD21-4B1C-B4C6-BCC18DBC40C7}" destId="{4B4F6A59-04C6-4E32-9967-2C224944B56A}" srcOrd="0" destOrd="0" parTransId="{88FFD38F-1646-4586-97AE-26CAD0F01A01}" sibTransId="{4233726E-53AC-4C1D-AF9A-F6B61BF93F08}"/>
    <dgm:cxn modelId="{E7A5F24D-8FE8-43DC-85D2-3B296F0AF058}" srcId="{DB91E475-1DD8-4CF6-B427-2A89714B8664}" destId="{6238B526-E947-41A7-AE56-FF90C90245F9}" srcOrd="0" destOrd="0" parTransId="{9D14888F-29A7-4484-A0D9-4EA7997B4D4B}" sibTransId="{CC7272DB-CE1C-487F-8684-87F7808956AC}"/>
    <dgm:cxn modelId="{65A8D979-484B-4D75-99FB-0E5C0A90C63E}" type="presOf" srcId="{9D0FDA75-792F-4C37-9E62-8952CDB34C34}" destId="{753E3839-B8D8-4DD8-A7F7-6D0FF505B9DE}" srcOrd="0" destOrd="0" presId="urn:microsoft.com/office/officeart/2005/8/layout/vList2"/>
    <dgm:cxn modelId="{2DF8587E-DACF-4A38-BF45-CABE4B3E17A0}" type="presOf" srcId="{3237378A-B7EA-4860-8018-2DB7B996BB1A}" destId="{69B44B12-85AA-42AC-8D00-43A2E97353B6}" srcOrd="0" destOrd="0" presId="urn:microsoft.com/office/officeart/2005/8/layout/vList2"/>
    <dgm:cxn modelId="{6A4D7E81-63C8-4CDD-9C8E-8BC3B68D0DE2}" type="presOf" srcId="{CA0985C4-2666-4B2F-9C55-E0B5C15ACFD1}" destId="{6C02983E-BE52-4576-B5E7-C8BCA60C793F}" srcOrd="0" destOrd="0" presId="urn:microsoft.com/office/officeart/2005/8/layout/vList2"/>
    <dgm:cxn modelId="{669D778C-68B7-4C24-A145-25AF630EB77F}" type="presOf" srcId="{6238B526-E947-41A7-AE56-FF90C90245F9}" destId="{56DA4362-FF09-4206-B79D-C3E00A9ED130}" srcOrd="0" destOrd="0" presId="urn:microsoft.com/office/officeart/2005/8/layout/vList2"/>
    <dgm:cxn modelId="{BB6A3996-9756-44F1-A280-70255F601F25}" srcId="{CA0985C4-2666-4B2F-9C55-E0B5C15ACFD1}" destId="{DB91E475-1DD8-4CF6-B427-2A89714B8664}" srcOrd="1" destOrd="0" parTransId="{D83B747C-D5D5-4A99-920D-AA4C8552D104}" sibTransId="{D8B0F9AB-CB7A-4B6E-AABD-ADD7CC9B01FE}"/>
    <dgm:cxn modelId="{50BD5AA4-2E8B-4E77-BA33-45EFF1645164}" type="presOf" srcId="{4D293289-AD21-4B1C-B4C6-BCC18DBC40C7}" destId="{A0DA74F7-4B29-4F80-BE26-596E4D47CE9D}" srcOrd="0" destOrd="0" presId="urn:microsoft.com/office/officeart/2005/8/layout/vList2"/>
    <dgm:cxn modelId="{C8D2DCB3-E369-4142-B171-940F27DBC92C}" type="presOf" srcId="{9E02E0E8-C24A-4AAD-952E-3C3FA21A36CD}" destId="{CF03E8DA-2A9C-457D-A946-A6D993474077}" srcOrd="0" destOrd="0" presId="urn:microsoft.com/office/officeart/2005/8/layout/vList2"/>
    <dgm:cxn modelId="{662C97E0-B96E-48CF-81BC-2B11EA1D6BA6}" type="presOf" srcId="{4B4F6A59-04C6-4E32-9967-2C224944B56A}" destId="{51A35AEB-E147-4369-A1AF-010BF2D1826C}" srcOrd="0" destOrd="0" presId="urn:microsoft.com/office/officeart/2005/8/layout/vList2"/>
    <dgm:cxn modelId="{82CDADE2-887A-4B68-9F61-E31D1DF36F5E}" type="presOf" srcId="{DB91E475-1DD8-4CF6-B427-2A89714B8664}" destId="{4DB64D91-F8DE-4D70-BB35-951089066C61}" srcOrd="0" destOrd="0" presId="urn:microsoft.com/office/officeart/2005/8/layout/vList2"/>
    <dgm:cxn modelId="{C8D87BE4-8495-4FE9-8E96-49BC058947CC}" srcId="{3237378A-B7EA-4860-8018-2DB7B996BB1A}" destId="{9E02E0E8-C24A-4AAD-952E-3C3FA21A36CD}" srcOrd="0" destOrd="0" parTransId="{2AD877B4-0BA9-4625-97F7-BFAC10AFB297}" sibTransId="{79C1EA19-C2E7-43B2-9D02-341DC260652B}"/>
    <dgm:cxn modelId="{D76BB6FA-D668-492E-A987-87D2DECD0C23}" srcId="{DAB25B34-5332-4488-88B3-CF425A689B35}" destId="{774218E7-8754-422F-847E-93852D11E247}" srcOrd="0" destOrd="0" parTransId="{CEC5A27B-6F5D-4603-8A8D-217A4A05329E}" sibTransId="{E0B485F9-D1E8-4381-9664-A8696008C4BB}"/>
    <dgm:cxn modelId="{5FE68299-94BB-4499-9262-9C94B320E0E9}" type="presParOf" srcId="{6C02983E-BE52-4576-B5E7-C8BCA60C793F}" destId="{753E3839-B8D8-4DD8-A7F7-6D0FF505B9DE}" srcOrd="0" destOrd="0" presId="urn:microsoft.com/office/officeart/2005/8/layout/vList2"/>
    <dgm:cxn modelId="{11F0FEEF-0ADB-4D5D-8C0F-CC9F98C414AA}" type="presParOf" srcId="{6C02983E-BE52-4576-B5E7-C8BCA60C793F}" destId="{39869E10-9015-4E52-830C-16C08D50A1F8}" srcOrd="1" destOrd="0" presId="urn:microsoft.com/office/officeart/2005/8/layout/vList2"/>
    <dgm:cxn modelId="{B7F219F0-FBC5-40C5-8A09-E0323A3A0EA2}" type="presParOf" srcId="{6C02983E-BE52-4576-B5E7-C8BCA60C793F}" destId="{4DB64D91-F8DE-4D70-BB35-951089066C61}" srcOrd="2" destOrd="0" presId="urn:microsoft.com/office/officeart/2005/8/layout/vList2"/>
    <dgm:cxn modelId="{2DF2C1C0-8CAE-4B56-9661-395A6DE8BF6C}" type="presParOf" srcId="{6C02983E-BE52-4576-B5E7-C8BCA60C793F}" destId="{56DA4362-FF09-4206-B79D-C3E00A9ED130}" srcOrd="3" destOrd="0" presId="urn:microsoft.com/office/officeart/2005/8/layout/vList2"/>
    <dgm:cxn modelId="{49CED267-6E0F-49D4-916C-42170306193F}" type="presParOf" srcId="{6C02983E-BE52-4576-B5E7-C8BCA60C793F}" destId="{69B44B12-85AA-42AC-8D00-43A2E97353B6}" srcOrd="4" destOrd="0" presId="urn:microsoft.com/office/officeart/2005/8/layout/vList2"/>
    <dgm:cxn modelId="{EE61BFD1-B98B-45B7-9C18-981278D4975D}" type="presParOf" srcId="{6C02983E-BE52-4576-B5E7-C8BCA60C793F}" destId="{CF03E8DA-2A9C-457D-A946-A6D993474077}" srcOrd="5" destOrd="0" presId="urn:microsoft.com/office/officeart/2005/8/layout/vList2"/>
    <dgm:cxn modelId="{C5236926-4462-4631-B0D7-953346FBAE11}" type="presParOf" srcId="{6C02983E-BE52-4576-B5E7-C8BCA60C793F}" destId="{A0DA74F7-4B29-4F80-BE26-596E4D47CE9D}" srcOrd="6" destOrd="0" presId="urn:microsoft.com/office/officeart/2005/8/layout/vList2"/>
    <dgm:cxn modelId="{D284A34D-2CEF-48C3-A7B4-8D7D56792FCA}" type="presParOf" srcId="{6C02983E-BE52-4576-B5E7-C8BCA60C793F}" destId="{51A35AEB-E147-4369-A1AF-010BF2D1826C}" srcOrd="7" destOrd="0" presId="urn:microsoft.com/office/officeart/2005/8/layout/vList2"/>
    <dgm:cxn modelId="{12823771-8C75-4C45-A49D-CE67CE1F0D4C}" type="presParOf" srcId="{6C02983E-BE52-4576-B5E7-C8BCA60C793F}" destId="{8A21D7C8-F275-418C-8A25-D4DA403D70C7}" srcOrd="8" destOrd="0" presId="urn:microsoft.com/office/officeart/2005/8/layout/vList2"/>
    <dgm:cxn modelId="{A478561D-FBEA-4C83-B380-A34ECCB3CDAA}" type="presParOf" srcId="{6C02983E-BE52-4576-B5E7-C8BCA60C793F}" destId="{598E356F-1AE9-447C-8BE6-93FD4D81725B}"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1885F0-8D33-4EAD-AAAB-67EC652FEFB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F30F6FA-42AE-44D3-833F-A089B54B704C}">
      <dgm:prSet custT="1"/>
      <dgm:spPr/>
      <dgm:t>
        <a:bodyPr/>
        <a:lstStyle/>
        <a:p>
          <a:r>
            <a:rPr lang="en-GB" sz="2400" b="0" i="0" baseline="0" dirty="0">
              <a:latin typeface="Aptos" panose="020B0004020202020204" pitchFamily="34" charset="0"/>
            </a:rPr>
            <a:t>Increase support for victims and survivors, by ensuring they have access to quality support appropriate to their needs.</a:t>
          </a:r>
          <a:endParaRPr lang="en-US" sz="2400" dirty="0">
            <a:latin typeface="Aptos" panose="020B0004020202020204" pitchFamily="34" charset="0"/>
          </a:endParaRPr>
        </a:p>
      </dgm:t>
    </dgm:pt>
    <dgm:pt modelId="{EFD221BC-4B5C-4892-8C27-0CFCF3AA7E69}" type="parTrans" cxnId="{8DCBFA29-438E-42DD-A9A7-0B22E195920A}">
      <dgm:prSet/>
      <dgm:spPr/>
      <dgm:t>
        <a:bodyPr/>
        <a:lstStyle/>
        <a:p>
          <a:endParaRPr lang="en-US"/>
        </a:p>
      </dgm:t>
    </dgm:pt>
    <dgm:pt modelId="{47DD9AEE-88A9-4770-932F-8DA2F347C95C}" type="sibTrans" cxnId="{8DCBFA29-438E-42DD-A9A7-0B22E195920A}">
      <dgm:prSet/>
      <dgm:spPr/>
      <dgm:t>
        <a:bodyPr/>
        <a:lstStyle/>
        <a:p>
          <a:endParaRPr lang="en-US"/>
        </a:p>
      </dgm:t>
    </dgm:pt>
    <dgm:pt modelId="{706AD36F-B933-43D0-AAC3-4F8C0783107C}">
      <dgm:prSet custT="1"/>
      <dgm:spPr/>
      <dgm:t>
        <a:bodyPr/>
        <a:lstStyle/>
        <a:p>
          <a:r>
            <a:rPr lang="en-GB" sz="2400" b="0" i="0" baseline="0" dirty="0">
              <a:latin typeface="Aptos" panose="020B0004020202020204" pitchFamily="34" charset="0"/>
            </a:rPr>
            <a:t>Increase in reporting to the police</a:t>
          </a:r>
          <a:endParaRPr lang="en-US" sz="2400" dirty="0">
            <a:latin typeface="Aptos" panose="020B0004020202020204" pitchFamily="34" charset="0"/>
          </a:endParaRPr>
        </a:p>
      </dgm:t>
    </dgm:pt>
    <dgm:pt modelId="{47239891-3656-4AE9-8DB6-D88CE17C1B25}" type="parTrans" cxnId="{E8DAEC11-EEB2-4729-BFC7-50FF3F454902}">
      <dgm:prSet/>
      <dgm:spPr/>
      <dgm:t>
        <a:bodyPr/>
        <a:lstStyle/>
        <a:p>
          <a:endParaRPr lang="en-US"/>
        </a:p>
      </dgm:t>
    </dgm:pt>
    <dgm:pt modelId="{6D29F63A-9E09-4DC7-995B-365B2740561B}" type="sibTrans" cxnId="{E8DAEC11-EEB2-4729-BFC7-50FF3F454902}">
      <dgm:prSet/>
      <dgm:spPr/>
      <dgm:t>
        <a:bodyPr/>
        <a:lstStyle/>
        <a:p>
          <a:endParaRPr lang="en-US"/>
        </a:p>
      </dgm:t>
    </dgm:pt>
    <dgm:pt modelId="{AD9FB6B5-9E69-4C17-A18D-446E5C2BD339}">
      <dgm:prSet custT="1"/>
      <dgm:spPr/>
      <dgm:t>
        <a:bodyPr/>
        <a:lstStyle/>
        <a:p>
          <a:r>
            <a:rPr lang="en-GB" sz="2400" b="0" i="0" baseline="0" dirty="0">
              <a:latin typeface="Aptos" panose="020B0004020202020204" pitchFamily="34" charset="0"/>
            </a:rPr>
            <a:t>Increased victim engagement with the police and wider public service response</a:t>
          </a:r>
          <a:endParaRPr lang="en-US" sz="2400" dirty="0">
            <a:latin typeface="Aptos" panose="020B0004020202020204" pitchFamily="34" charset="0"/>
          </a:endParaRPr>
        </a:p>
      </dgm:t>
    </dgm:pt>
    <dgm:pt modelId="{8FA74DAD-DE78-492B-AA4C-F993BC1D2B32}" type="parTrans" cxnId="{A9A579DF-662D-4681-96A8-18C871725B50}">
      <dgm:prSet/>
      <dgm:spPr/>
      <dgm:t>
        <a:bodyPr/>
        <a:lstStyle/>
        <a:p>
          <a:endParaRPr lang="en-US"/>
        </a:p>
      </dgm:t>
    </dgm:pt>
    <dgm:pt modelId="{C5745CDD-C582-4859-BA71-9BA1C17A76CD}" type="sibTrans" cxnId="{A9A579DF-662D-4681-96A8-18C871725B50}">
      <dgm:prSet/>
      <dgm:spPr/>
      <dgm:t>
        <a:bodyPr/>
        <a:lstStyle/>
        <a:p>
          <a:endParaRPr lang="en-US"/>
        </a:p>
      </dgm:t>
    </dgm:pt>
    <dgm:pt modelId="{7C46982F-A114-4BD6-B6CB-885ACCBD2331}">
      <dgm:prSet custT="1"/>
      <dgm:spPr/>
      <dgm:t>
        <a:bodyPr/>
        <a:lstStyle/>
        <a:p>
          <a:r>
            <a:rPr lang="en-GB" sz="2400" b="0" i="0" baseline="0" dirty="0">
              <a:latin typeface="Aptos" panose="020B0004020202020204" pitchFamily="34" charset="0"/>
            </a:rPr>
            <a:t>Reduce the prevalence of violence against women and girls</a:t>
          </a:r>
          <a:endParaRPr lang="en-US" sz="2400" dirty="0">
            <a:latin typeface="Aptos" panose="020B0004020202020204" pitchFamily="34" charset="0"/>
          </a:endParaRPr>
        </a:p>
      </dgm:t>
    </dgm:pt>
    <dgm:pt modelId="{B9043900-793A-4C49-ACFA-39DC95080A87}" type="parTrans" cxnId="{210D26A3-BBC7-468C-85D5-1052489308D3}">
      <dgm:prSet/>
      <dgm:spPr/>
      <dgm:t>
        <a:bodyPr/>
        <a:lstStyle/>
        <a:p>
          <a:endParaRPr lang="en-US"/>
        </a:p>
      </dgm:t>
    </dgm:pt>
    <dgm:pt modelId="{2C45A720-3D4F-4ADB-9CFC-A4A769D9550B}" type="sibTrans" cxnId="{210D26A3-BBC7-468C-85D5-1052489308D3}">
      <dgm:prSet/>
      <dgm:spPr/>
      <dgm:t>
        <a:bodyPr/>
        <a:lstStyle/>
        <a:p>
          <a:endParaRPr lang="en-US"/>
        </a:p>
      </dgm:t>
    </dgm:pt>
    <dgm:pt modelId="{051D41F4-0260-4B0B-809D-9499A80E3B27}">
      <dgm:prSet custT="1"/>
      <dgm:spPr/>
      <dgm:t>
        <a:bodyPr/>
        <a:lstStyle/>
        <a:p>
          <a:r>
            <a:rPr lang="en-GB" sz="2400" b="0" i="0" baseline="0">
              <a:latin typeface="Aptos" panose="020B0004020202020204" pitchFamily="34" charset="0"/>
            </a:rPr>
            <a:t>Increase in the number of perpetrators brought to justice</a:t>
          </a:r>
          <a:endParaRPr lang="en-US" sz="2400" dirty="0">
            <a:latin typeface="Aptos" panose="020B0004020202020204" pitchFamily="34" charset="0"/>
          </a:endParaRPr>
        </a:p>
      </dgm:t>
    </dgm:pt>
    <dgm:pt modelId="{EBDCA03E-C469-43B7-9BA7-5AD0E7167510}" type="parTrans" cxnId="{F1FEF198-4C4E-40BC-BE1B-E683D790F442}">
      <dgm:prSet/>
      <dgm:spPr/>
      <dgm:t>
        <a:bodyPr/>
        <a:lstStyle/>
        <a:p>
          <a:endParaRPr lang="en-GB"/>
        </a:p>
      </dgm:t>
    </dgm:pt>
    <dgm:pt modelId="{168EBCF5-0983-423A-9DFF-1D16EBC8C20F}" type="sibTrans" cxnId="{F1FEF198-4C4E-40BC-BE1B-E683D790F442}">
      <dgm:prSet/>
      <dgm:spPr/>
      <dgm:t>
        <a:bodyPr/>
        <a:lstStyle/>
        <a:p>
          <a:endParaRPr lang="en-GB"/>
        </a:p>
      </dgm:t>
    </dgm:pt>
    <dgm:pt modelId="{D982186A-D5B1-443C-8A9F-EFFD846F2C1E}" type="pres">
      <dgm:prSet presAssocID="{B41885F0-8D33-4EAD-AAAB-67EC652FEFB9}" presName="linear" presStyleCnt="0">
        <dgm:presLayoutVars>
          <dgm:animLvl val="lvl"/>
          <dgm:resizeHandles val="exact"/>
        </dgm:presLayoutVars>
      </dgm:prSet>
      <dgm:spPr/>
    </dgm:pt>
    <dgm:pt modelId="{6C55B188-2BA2-424B-9188-0478B9145F48}" type="pres">
      <dgm:prSet presAssocID="{5F30F6FA-42AE-44D3-833F-A089B54B704C}" presName="parentText" presStyleLbl="node1" presStyleIdx="0" presStyleCnt="5">
        <dgm:presLayoutVars>
          <dgm:chMax val="0"/>
          <dgm:bulletEnabled val="1"/>
        </dgm:presLayoutVars>
      </dgm:prSet>
      <dgm:spPr/>
    </dgm:pt>
    <dgm:pt modelId="{4D9BF1F5-2307-4071-A94D-7E497CC11363}" type="pres">
      <dgm:prSet presAssocID="{47DD9AEE-88A9-4770-932F-8DA2F347C95C}" presName="spacer" presStyleCnt="0"/>
      <dgm:spPr/>
    </dgm:pt>
    <dgm:pt modelId="{F857283E-EA38-4CF3-9090-36AC0F0EED8B}" type="pres">
      <dgm:prSet presAssocID="{051D41F4-0260-4B0B-809D-9499A80E3B27}" presName="parentText" presStyleLbl="node1" presStyleIdx="1" presStyleCnt="5">
        <dgm:presLayoutVars>
          <dgm:chMax val="0"/>
          <dgm:bulletEnabled val="1"/>
        </dgm:presLayoutVars>
      </dgm:prSet>
      <dgm:spPr/>
    </dgm:pt>
    <dgm:pt modelId="{698F7344-57D1-460F-ACBE-60C58BD50A69}" type="pres">
      <dgm:prSet presAssocID="{168EBCF5-0983-423A-9DFF-1D16EBC8C20F}" presName="spacer" presStyleCnt="0"/>
      <dgm:spPr/>
    </dgm:pt>
    <dgm:pt modelId="{C19CD82B-4157-494E-ABD0-2FB2D649DAE5}" type="pres">
      <dgm:prSet presAssocID="{706AD36F-B933-43D0-AAC3-4F8C0783107C}" presName="parentText" presStyleLbl="node1" presStyleIdx="2" presStyleCnt="5">
        <dgm:presLayoutVars>
          <dgm:chMax val="0"/>
          <dgm:bulletEnabled val="1"/>
        </dgm:presLayoutVars>
      </dgm:prSet>
      <dgm:spPr/>
    </dgm:pt>
    <dgm:pt modelId="{446896EB-CB3B-439F-BEFE-518CAD444634}" type="pres">
      <dgm:prSet presAssocID="{6D29F63A-9E09-4DC7-995B-365B2740561B}" presName="spacer" presStyleCnt="0"/>
      <dgm:spPr/>
    </dgm:pt>
    <dgm:pt modelId="{404A7F43-4E98-4928-AA89-A0630C1D7D00}" type="pres">
      <dgm:prSet presAssocID="{AD9FB6B5-9E69-4C17-A18D-446E5C2BD339}" presName="parentText" presStyleLbl="node1" presStyleIdx="3" presStyleCnt="5">
        <dgm:presLayoutVars>
          <dgm:chMax val="0"/>
          <dgm:bulletEnabled val="1"/>
        </dgm:presLayoutVars>
      </dgm:prSet>
      <dgm:spPr/>
    </dgm:pt>
    <dgm:pt modelId="{7A5CEAD7-382F-4F14-8843-487D2CF98832}" type="pres">
      <dgm:prSet presAssocID="{C5745CDD-C582-4859-BA71-9BA1C17A76CD}" presName="spacer" presStyleCnt="0"/>
      <dgm:spPr/>
    </dgm:pt>
    <dgm:pt modelId="{EE82E31F-6836-456F-B516-25272574D114}" type="pres">
      <dgm:prSet presAssocID="{7C46982F-A114-4BD6-B6CB-885ACCBD2331}" presName="parentText" presStyleLbl="node1" presStyleIdx="4" presStyleCnt="5">
        <dgm:presLayoutVars>
          <dgm:chMax val="0"/>
          <dgm:bulletEnabled val="1"/>
        </dgm:presLayoutVars>
      </dgm:prSet>
      <dgm:spPr/>
    </dgm:pt>
  </dgm:ptLst>
  <dgm:cxnLst>
    <dgm:cxn modelId="{15BF480D-7479-4D59-9705-74169028ADCA}" type="presOf" srcId="{AD9FB6B5-9E69-4C17-A18D-446E5C2BD339}" destId="{404A7F43-4E98-4928-AA89-A0630C1D7D00}" srcOrd="0" destOrd="0" presId="urn:microsoft.com/office/officeart/2005/8/layout/vList2"/>
    <dgm:cxn modelId="{E8DAEC11-EEB2-4729-BFC7-50FF3F454902}" srcId="{B41885F0-8D33-4EAD-AAAB-67EC652FEFB9}" destId="{706AD36F-B933-43D0-AAC3-4F8C0783107C}" srcOrd="2" destOrd="0" parTransId="{47239891-3656-4AE9-8DB6-D88CE17C1B25}" sibTransId="{6D29F63A-9E09-4DC7-995B-365B2740561B}"/>
    <dgm:cxn modelId="{A8C3671B-6F30-4E4E-B77B-FD2D2EF0CAA7}" type="presOf" srcId="{051D41F4-0260-4B0B-809D-9499A80E3B27}" destId="{F857283E-EA38-4CF3-9090-36AC0F0EED8B}" srcOrd="0" destOrd="0" presId="urn:microsoft.com/office/officeart/2005/8/layout/vList2"/>
    <dgm:cxn modelId="{8DCBFA29-438E-42DD-A9A7-0B22E195920A}" srcId="{B41885F0-8D33-4EAD-AAAB-67EC652FEFB9}" destId="{5F30F6FA-42AE-44D3-833F-A089B54B704C}" srcOrd="0" destOrd="0" parTransId="{EFD221BC-4B5C-4892-8C27-0CFCF3AA7E69}" sibTransId="{47DD9AEE-88A9-4770-932F-8DA2F347C95C}"/>
    <dgm:cxn modelId="{4F0F1648-DC71-4CC4-AC9A-98EAD70C790A}" type="presOf" srcId="{B41885F0-8D33-4EAD-AAAB-67EC652FEFB9}" destId="{D982186A-D5B1-443C-8A9F-EFFD846F2C1E}" srcOrd="0" destOrd="0" presId="urn:microsoft.com/office/officeart/2005/8/layout/vList2"/>
    <dgm:cxn modelId="{90549970-8030-4445-ACA8-1EF94AC85E39}" type="presOf" srcId="{5F30F6FA-42AE-44D3-833F-A089B54B704C}" destId="{6C55B188-2BA2-424B-9188-0478B9145F48}" srcOrd="0" destOrd="0" presId="urn:microsoft.com/office/officeart/2005/8/layout/vList2"/>
    <dgm:cxn modelId="{069EEA8F-712E-431F-8A5E-BF4AB7275A17}" type="presOf" srcId="{7C46982F-A114-4BD6-B6CB-885ACCBD2331}" destId="{EE82E31F-6836-456F-B516-25272574D114}" srcOrd="0" destOrd="0" presId="urn:microsoft.com/office/officeart/2005/8/layout/vList2"/>
    <dgm:cxn modelId="{F1FEF198-4C4E-40BC-BE1B-E683D790F442}" srcId="{B41885F0-8D33-4EAD-AAAB-67EC652FEFB9}" destId="{051D41F4-0260-4B0B-809D-9499A80E3B27}" srcOrd="1" destOrd="0" parTransId="{EBDCA03E-C469-43B7-9BA7-5AD0E7167510}" sibTransId="{168EBCF5-0983-423A-9DFF-1D16EBC8C20F}"/>
    <dgm:cxn modelId="{2B65E999-1D4D-4A69-9032-A6D5081B2900}" type="presOf" srcId="{706AD36F-B933-43D0-AAC3-4F8C0783107C}" destId="{C19CD82B-4157-494E-ABD0-2FB2D649DAE5}" srcOrd="0" destOrd="0" presId="urn:microsoft.com/office/officeart/2005/8/layout/vList2"/>
    <dgm:cxn modelId="{210D26A3-BBC7-468C-85D5-1052489308D3}" srcId="{B41885F0-8D33-4EAD-AAAB-67EC652FEFB9}" destId="{7C46982F-A114-4BD6-B6CB-885ACCBD2331}" srcOrd="4" destOrd="0" parTransId="{B9043900-793A-4C49-ACFA-39DC95080A87}" sibTransId="{2C45A720-3D4F-4ADB-9CFC-A4A769D9550B}"/>
    <dgm:cxn modelId="{A9A579DF-662D-4681-96A8-18C871725B50}" srcId="{B41885F0-8D33-4EAD-AAAB-67EC652FEFB9}" destId="{AD9FB6B5-9E69-4C17-A18D-446E5C2BD339}" srcOrd="3" destOrd="0" parTransId="{8FA74DAD-DE78-492B-AA4C-F993BC1D2B32}" sibTransId="{C5745CDD-C582-4859-BA71-9BA1C17A76CD}"/>
    <dgm:cxn modelId="{F29F0EB3-9D36-4947-B562-BC4AFD7E8404}" type="presParOf" srcId="{D982186A-D5B1-443C-8A9F-EFFD846F2C1E}" destId="{6C55B188-2BA2-424B-9188-0478B9145F48}" srcOrd="0" destOrd="0" presId="urn:microsoft.com/office/officeart/2005/8/layout/vList2"/>
    <dgm:cxn modelId="{295A28CD-A0FB-4CE2-A705-192D4433A2E6}" type="presParOf" srcId="{D982186A-D5B1-443C-8A9F-EFFD846F2C1E}" destId="{4D9BF1F5-2307-4071-A94D-7E497CC11363}" srcOrd="1" destOrd="0" presId="urn:microsoft.com/office/officeart/2005/8/layout/vList2"/>
    <dgm:cxn modelId="{01CB2281-24A2-4837-AD37-ABCC2F5B495F}" type="presParOf" srcId="{D982186A-D5B1-443C-8A9F-EFFD846F2C1E}" destId="{F857283E-EA38-4CF3-9090-36AC0F0EED8B}" srcOrd="2" destOrd="0" presId="urn:microsoft.com/office/officeart/2005/8/layout/vList2"/>
    <dgm:cxn modelId="{0D93160B-FB73-48BC-A6B0-4980FD21CF1B}" type="presParOf" srcId="{D982186A-D5B1-443C-8A9F-EFFD846F2C1E}" destId="{698F7344-57D1-460F-ACBE-60C58BD50A69}" srcOrd="3" destOrd="0" presId="urn:microsoft.com/office/officeart/2005/8/layout/vList2"/>
    <dgm:cxn modelId="{A34C8B68-B0AB-4509-8E6B-E86806A2E071}" type="presParOf" srcId="{D982186A-D5B1-443C-8A9F-EFFD846F2C1E}" destId="{C19CD82B-4157-494E-ABD0-2FB2D649DAE5}" srcOrd="4" destOrd="0" presId="urn:microsoft.com/office/officeart/2005/8/layout/vList2"/>
    <dgm:cxn modelId="{21CE725B-C121-4B0B-A283-E92D4EC9A297}" type="presParOf" srcId="{D982186A-D5B1-443C-8A9F-EFFD846F2C1E}" destId="{446896EB-CB3B-439F-BEFE-518CAD444634}" srcOrd="5" destOrd="0" presId="urn:microsoft.com/office/officeart/2005/8/layout/vList2"/>
    <dgm:cxn modelId="{D2A57523-6A18-46E4-92DA-8BEBA4117D3F}" type="presParOf" srcId="{D982186A-D5B1-443C-8A9F-EFFD846F2C1E}" destId="{404A7F43-4E98-4928-AA89-A0630C1D7D00}" srcOrd="6" destOrd="0" presId="urn:microsoft.com/office/officeart/2005/8/layout/vList2"/>
    <dgm:cxn modelId="{FA6EF161-E468-48F9-B847-6648ECCE8568}" type="presParOf" srcId="{D982186A-D5B1-443C-8A9F-EFFD846F2C1E}" destId="{7A5CEAD7-382F-4F14-8843-487D2CF98832}" srcOrd="7" destOrd="0" presId="urn:microsoft.com/office/officeart/2005/8/layout/vList2"/>
    <dgm:cxn modelId="{A738F42E-D807-4B9A-9916-14D92FBAE416}" type="presParOf" srcId="{D982186A-D5B1-443C-8A9F-EFFD846F2C1E}" destId="{EE82E31F-6836-456F-B516-25272574D11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1E9A7E-ADFC-48B2-9156-632877C89CF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0EB382-B42D-44C9-A466-033AFBD5BC11}">
      <dgm:prSet/>
      <dgm:spPr/>
      <dgm:t>
        <a:bodyPr/>
        <a:lstStyle/>
        <a:p>
          <a:r>
            <a:rPr lang="en-GB" dirty="0"/>
            <a:t>This action plan focuses on: </a:t>
          </a:r>
          <a:endParaRPr lang="en-US" dirty="0"/>
        </a:p>
      </dgm:t>
    </dgm:pt>
    <dgm:pt modelId="{A14D306D-4EE2-47E8-9E58-AF22B0423C66}" type="parTrans" cxnId="{0298D58C-D4F3-4861-93D5-4DD9C44DC13B}">
      <dgm:prSet/>
      <dgm:spPr/>
      <dgm:t>
        <a:bodyPr/>
        <a:lstStyle/>
        <a:p>
          <a:endParaRPr lang="en-US"/>
        </a:p>
      </dgm:t>
    </dgm:pt>
    <dgm:pt modelId="{E407B3DF-696E-4C90-8B04-2A5EE94A914A}" type="sibTrans" cxnId="{0298D58C-D4F3-4861-93D5-4DD9C44DC13B}">
      <dgm:prSet/>
      <dgm:spPr/>
      <dgm:t>
        <a:bodyPr/>
        <a:lstStyle/>
        <a:p>
          <a:endParaRPr lang="en-US"/>
        </a:p>
      </dgm:t>
    </dgm:pt>
    <dgm:pt modelId="{884F246C-0E48-4891-86F4-F659CA894E1E}">
      <dgm:prSet custT="1"/>
      <dgm:spPr/>
      <dgm:t>
        <a:bodyPr/>
        <a:lstStyle/>
        <a:p>
          <a:pPr>
            <a:lnSpc>
              <a:spcPct val="150000"/>
            </a:lnSpc>
          </a:pPr>
          <a:r>
            <a:rPr lang="en-GB" sz="2400" dirty="0"/>
            <a:t>Preventing violence from happening, </a:t>
          </a:r>
          <a:endParaRPr lang="en-US" sz="2400" dirty="0"/>
        </a:p>
      </dgm:t>
    </dgm:pt>
    <dgm:pt modelId="{1D64211A-4EBA-4A1F-A482-14DB0BBEDAB3}" type="parTrans" cxnId="{68B4A99D-E2FF-4D7B-ADA7-A7CFFC55EB83}">
      <dgm:prSet/>
      <dgm:spPr/>
      <dgm:t>
        <a:bodyPr/>
        <a:lstStyle/>
        <a:p>
          <a:endParaRPr lang="en-US"/>
        </a:p>
      </dgm:t>
    </dgm:pt>
    <dgm:pt modelId="{4B1BAFFF-3D41-478A-9CD4-F3C918F54831}" type="sibTrans" cxnId="{68B4A99D-E2FF-4D7B-ADA7-A7CFFC55EB83}">
      <dgm:prSet/>
      <dgm:spPr/>
      <dgm:t>
        <a:bodyPr/>
        <a:lstStyle/>
        <a:p>
          <a:endParaRPr lang="en-US"/>
        </a:p>
      </dgm:t>
    </dgm:pt>
    <dgm:pt modelId="{59906CDC-6778-4835-A3F3-C259F6D8C2AA}">
      <dgm:prSet custT="1"/>
      <dgm:spPr/>
      <dgm:t>
        <a:bodyPr/>
        <a:lstStyle/>
        <a:p>
          <a:pPr>
            <a:lnSpc>
              <a:spcPct val="150000"/>
            </a:lnSpc>
          </a:pPr>
          <a:r>
            <a:rPr lang="en-GB" sz="2400" dirty="0"/>
            <a:t>Identifying and stopping perpetrators, </a:t>
          </a:r>
          <a:endParaRPr lang="en-US" sz="2400" dirty="0"/>
        </a:p>
      </dgm:t>
    </dgm:pt>
    <dgm:pt modelId="{45C0BC5E-11CD-4396-937B-30D0F26807EB}" type="parTrans" cxnId="{39B36BCA-1AF2-4C3B-8F43-7C2943999BA2}">
      <dgm:prSet/>
      <dgm:spPr/>
      <dgm:t>
        <a:bodyPr/>
        <a:lstStyle/>
        <a:p>
          <a:endParaRPr lang="en-US"/>
        </a:p>
      </dgm:t>
    </dgm:pt>
    <dgm:pt modelId="{58ADC71E-E33C-4FE1-96DE-66D312CC66EF}" type="sibTrans" cxnId="{39B36BCA-1AF2-4C3B-8F43-7C2943999BA2}">
      <dgm:prSet/>
      <dgm:spPr/>
      <dgm:t>
        <a:bodyPr/>
        <a:lstStyle/>
        <a:p>
          <a:endParaRPr lang="en-US"/>
        </a:p>
      </dgm:t>
    </dgm:pt>
    <dgm:pt modelId="{21F5AF19-D3BF-4AAD-A661-96C168D2C503}">
      <dgm:prSet custT="1"/>
      <dgm:spPr/>
      <dgm:t>
        <a:bodyPr/>
        <a:lstStyle/>
        <a:p>
          <a:pPr>
            <a:lnSpc>
              <a:spcPct val="150000"/>
            </a:lnSpc>
          </a:pPr>
          <a:r>
            <a:rPr lang="en-GB" sz="2400" dirty="0"/>
            <a:t>Supporting victims and survivors, </a:t>
          </a:r>
          <a:endParaRPr lang="en-US" sz="2400" dirty="0"/>
        </a:p>
      </dgm:t>
    </dgm:pt>
    <dgm:pt modelId="{4F0E3F7D-EFB9-48BC-9E66-E194179DA8AB}" type="parTrans" cxnId="{843D2D04-B311-49D2-AF94-8A9AC8A7110E}">
      <dgm:prSet/>
      <dgm:spPr/>
      <dgm:t>
        <a:bodyPr/>
        <a:lstStyle/>
        <a:p>
          <a:endParaRPr lang="en-US"/>
        </a:p>
      </dgm:t>
    </dgm:pt>
    <dgm:pt modelId="{228891C7-BD0F-44AD-AC58-FD177B11CA1E}" type="sibTrans" cxnId="{843D2D04-B311-49D2-AF94-8A9AC8A7110E}">
      <dgm:prSet/>
      <dgm:spPr/>
      <dgm:t>
        <a:bodyPr/>
        <a:lstStyle/>
        <a:p>
          <a:endParaRPr lang="en-US"/>
        </a:p>
      </dgm:t>
    </dgm:pt>
    <dgm:pt modelId="{FE283724-750B-44B1-8CF5-6FD4D0C7AB27}">
      <dgm:prSet custT="1"/>
      <dgm:spPr/>
      <dgm:t>
        <a:bodyPr/>
        <a:lstStyle/>
        <a:p>
          <a:pPr>
            <a:lnSpc>
              <a:spcPct val="150000"/>
            </a:lnSpc>
          </a:pPr>
          <a:r>
            <a:rPr lang="en-GB" sz="2400" dirty="0"/>
            <a:t>Changing society as a whole to stop abuse.</a:t>
          </a:r>
          <a:endParaRPr lang="en-US" sz="2400" dirty="0"/>
        </a:p>
      </dgm:t>
    </dgm:pt>
    <dgm:pt modelId="{3BC1C230-A44F-42E3-AD7E-381C84F50983}" type="parTrans" cxnId="{B1D83621-2BC5-4C97-A2A0-84418A55F808}">
      <dgm:prSet/>
      <dgm:spPr/>
      <dgm:t>
        <a:bodyPr/>
        <a:lstStyle/>
        <a:p>
          <a:endParaRPr lang="en-US"/>
        </a:p>
      </dgm:t>
    </dgm:pt>
    <dgm:pt modelId="{0C023FE9-04AB-410F-B6A8-23E26E71B421}" type="sibTrans" cxnId="{B1D83621-2BC5-4C97-A2A0-84418A55F808}">
      <dgm:prSet/>
      <dgm:spPr/>
      <dgm:t>
        <a:bodyPr/>
        <a:lstStyle/>
        <a:p>
          <a:endParaRPr lang="en-US"/>
        </a:p>
      </dgm:t>
    </dgm:pt>
    <dgm:pt modelId="{D13AE170-E410-4D4C-93D5-81A22C8ECFA5}" type="pres">
      <dgm:prSet presAssocID="{681E9A7E-ADFC-48B2-9156-632877C89CF6}" presName="linear" presStyleCnt="0">
        <dgm:presLayoutVars>
          <dgm:animLvl val="lvl"/>
          <dgm:resizeHandles val="exact"/>
        </dgm:presLayoutVars>
      </dgm:prSet>
      <dgm:spPr/>
    </dgm:pt>
    <dgm:pt modelId="{AED362C7-A5BE-4575-B1DB-EED23C1B2674}" type="pres">
      <dgm:prSet presAssocID="{430EB382-B42D-44C9-A466-033AFBD5BC11}" presName="parentText" presStyleLbl="node1" presStyleIdx="0" presStyleCnt="1">
        <dgm:presLayoutVars>
          <dgm:chMax val="0"/>
          <dgm:bulletEnabled val="1"/>
        </dgm:presLayoutVars>
      </dgm:prSet>
      <dgm:spPr/>
    </dgm:pt>
    <dgm:pt modelId="{23235182-CF80-4212-8FFA-162A599E3AFC}" type="pres">
      <dgm:prSet presAssocID="{430EB382-B42D-44C9-A466-033AFBD5BC11}" presName="childText" presStyleLbl="revTx" presStyleIdx="0" presStyleCnt="1">
        <dgm:presLayoutVars>
          <dgm:bulletEnabled val="1"/>
        </dgm:presLayoutVars>
      </dgm:prSet>
      <dgm:spPr/>
    </dgm:pt>
  </dgm:ptLst>
  <dgm:cxnLst>
    <dgm:cxn modelId="{843D2D04-B311-49D2-AF94-8A9AC8A7110E}" srcId="{430EB382-B42D-44C9-A466-033AFBD5BC11}" destId="{21F5AF19-D3BF-4AAD-A661-96C168D2C503}" srcOrd="2" destOrd="0" parTransId="{4F0E3F7D-EFB9-48BC-9E66-E194179DA8AB}" sibTransId="{228891C7-BD0F-44AD-AC58-FD177B11CA1E}"/>
    <dgm:cxn modelId="{AB03A10F-814C-43B2-825F-FF332D803257}" type="presOf" srcId="{430EB382-B42D-44C9-A466-033AFBD5BC11}" destId="{AED362C7-A5BE-4575-B1DB-EED23C1B2674}" srcOrd="0" destOrd="0" presId="urn:microsoft.com/office/officeart/2005/8/layout/vList2"/>
    <dgm:cxn modelId="{B1D83621-2BC5-4C97-A2A0-84418A55F808}" srcId="{430EB382-B42D-44C9-A466-033AFBD5BC11}" destId="{FE283724-750B-44B1-8CF5-6FD4D0C7AB27}" srcOrd="3" destOrd="0" parTransId="{3BC1C230-A44F-42E3-AD7E-381C84F50983}" sibTransId="{0C023FE9-04AB-410F-B6A8-23E26E71B421}"/>
    <dgm:cxn modelId="{0D969A7C-E39D-4D31-956A-53583677280B}" type="presOf" srcId="{FE283724-750B-44B1-8CF5-6FD4D0C7AB27}" destId="{23235182-CF80-4212-8FFA-162A599E3AFC}" srcOrd="0" destOrd="3" presId="urn:microsoft.com/office/officeart/2005/8/layout/vList2"/>
    <dgm:cxn modelId="{0298D58C-D4F3-4861-93D5-4DD9C44DC13B}" srcId="{681E9A7E-ADFC-48B2-9156-632877C89CF6}" destId="{430EB382-B42D-44C9-A466-033AFBD5BC11}" srcOrd="0" destOrd="0" parTransId="{A14D306D-4EE2-47E8-9E58-AF22B0423C66}" sibTransId="{E407B3DF-696E-4C90-8B04-2A5EE94A914A}"/>
    <dgm:cxn modelId="{68B4A99D-E2FF-4D7B-ADA7-A7CFFC55EB83}" srcId="{430EB382-B42D-44C9-A466-033AFBD5BC11}" destId="{884F246C-0E48-4891-86F4-F659CA894E1E}" srcOrd="0" destOrd="0" parTransId="{1D64211A-4EBA-4A1F-A482-14DB0BBEDAB3}" sibTransId="{4B1BAFFF-3D41-478A-9CD4-F3C918F54831}"/>
    <dgm:cxn modelId="{625638A0-C1D6-4FFE-AA78-1E7FA2328D48}" type="presOf" srcId="{884F246C-0E48-4891-86F4-F659CA894E1E}" destId="{23235182-CF80-4212-8FFA-162A599E3AFC}" srcOrd="0" destOrd="0" presId="urn:microsoft.com/office/officeart/2005/8/layout/vList2"/>
    <dgm:cxn modelId="{538B25A2-D4F1-47F5-8165-87BBB5229FA7}" type="presOf" srcId="{21F5AF19-D3BF-4AAD-A661-96C168D2C503}" destId="{23235182-CF80-4212-8FFA-162A599E3AFC}" srcOrd="0" destOrd="2" presId="urn:microsoft.com/office/officeart/2005/8/layout/vList2"/>
    <dgm:cxn modelId="{306473A5-F7CE-46C1-811E-C916079806DB}" type="presOf" srcId="{681E9A7E-ADFC-48B2-9156-632877C89CF6}" destId="{D13AE170-E410-4D4C-93D5-81A22C8ECFA5}" srcOrd="0" destOrd="0" presId="urn:microsoft.com/office/officeart/2005/8/layout/vList2"/>
    <dgm:cxn modelId="{39B36BCA-1AF2-4C3B-8F43-7C2943999BA2}" srcId="{430EB382-B42D-44C9-A466-033AFBD5BC11}" destId="{59906CDC-6778-4835-A3F3-C259F6D8C2AA}" srcOrd="1" destOrd="0" parTransId="{45C0BC5E-11CD-4396-937B-30D0F26807EB}" sibTransId="{58ADC71E-E33C-4FE1-96DE-66D312CC66EF}"/>
    <dgm:cxn modelId="{6F3039E8-B94A-43B3-9419-4977D7143418}" type="presOf" srcId="{59906CDC-6778-4835-A3F3-C259F6D8C2AA}" destId="{23235182-CF80-4212-8FFA-162A599E3AFC}" srcOrd="0" destOrd="1" presId="urn:microsoft.com/office/officeart/2005/8/layout/vList2"/>
    <dgm:cxn modelId="{459A5CA9-D625-4136-8B27-47707DF6A7E9}" type="presParOf" srcId="{D13AE170-E410-4D4C-93D5-81A22C8ECFA5}" destId="{AED362C7-A5BE-4575-B1DB-EED23C1B2674}" srcOrd="0" destOrd="0" presId="urn:microsoft.com/office/officeart/2005/8/layout/vList2"/>
    <dgm:cxn modelId="{B4124658-48D9-4D5F-854E-E2286303095C}" type="presParOf" srcId="{D13AE170-E410-4D4C-93D5-81A22C8ECFA5}" destId="{23235182-CF80-4212-8FFA-162A599E3AF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378A6D-A4FD-4DC4-B372-88E49F04E2F6}"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E48F274F-71A1-4EC4-9265-BA9D0533BF07}">
      <dgm:prSet/>
      <dgm:spPr/>
      <dgm:t>
        <a:bodyPr/>
        <a:lstStyle/>
        <a:p>
          <a:r>
            <a:rPr lang="en-GB" b="0" i="0" baseline="0"/>
            <a:t>The term ‘violence against women and girls’ covers a range of crimes:</a:t>
          </a:r>
          <a:endParaRPr lang="en-US"/>
        </a:p>
      </dgm:t>
    </dgm:pt>
    <dgm:pt modelId="{2D8BF3A1-BA39-44C0-8C15-5AC3263A1377}" type="parTrans" cxnId="{75700FC7-955C-472E-AB28-A571B433D094}">
      <dgm:prSet/>
      <dgm:spPr/>
      <dgm:t>
        <a:bodyPr/>
        <a:lstStyle/>
        <a:p>
          <a:endParaRPr lang="en-US"/>
        </a:p>
      </dgm:t>
    </dgm:pt>
    <dgm:pt modelId="{F423EE79-274E-4E52-8DFD-FFC1AB593273}" type="sibTrans" cxnId="{75700FC7-955C-472E-AB28-A571B433D094}">
      <dgm:prSet/>
      <dgm:spPr/>
      <dgm:t>
        <a:bodyPr/>
        <a:lstStyle/>
        <a:p>
          <a:endParaRPr lang="en-US"/>
        </a:p>
      </dgm:t>
    </dgm:pt>
    <dgm:pt modelId="{4EAEA62C-647D-4C5F-83FD-082AA6BFE454}">
      <dgm:prSet/>
      <dgm:spPr/>
      <dgm:t>
        <a:bodyPr/>
        <a:lstStyle/>
        <a:p>
          <a:r>
            <a:rPr lang="en-GB" b="0" i="0" baseline="0" dirty="0"/>
            <a:t>The most recent statistics show that 1 in 5 women are victims of sexual assault (or attempted assault) in their lifetime (5% of victims are men)</a:t>
          </a:r>
          <a:endParaRPr lang="en-US" dirty="0"/>
        </a:p>
      </dgm:t>
    </dgm:pt>
    <dgm:pt modelId="{A5714509-A532-4A9F-9D26-F32283994B6F}" type="parTrans" cxnId="{56C156F0-04B3-48F6-9E7E-11CFD13174B3}">
      <dgm:prSet/>
      <dgm:spPr/>
      <dgm:t>
        <a:bodyPr/>
        <a:lstStyle/>
        <a:p>
          <a:endParaRPr lang="en-US"/>
        </a:p>
      </dgm:t>
    </dgm:pt>
    <dgm:pt modelId="{FAEEEC3A-3A65-479B-8817-79317E50D56F}" type="sibTrans" cxnId="{56C156F0-04B3-48F6-9E7E-11CFD13174B3}">
      <dgm:prSet/>
      <dgm:spPr/>
      <dgm:t>
        <a:bodyPr/>
        <a:lstStyle/>
        <a:p>
          <a:endParaRPr lang="en-US"/>
        </a:p>
      </dgm:t>
    </dgm:pt>
    <dgm:pt modelId="{63DCC451-4A57-4E9A-BB5C-4837F92EE919}">
      <dgm:prSet/>
      <dgm:spPr/>
      <dgm:t>
        <a:bodyPr/>
        <a:lstStyle/>
        <a:p>
          <a:r>
            <a:rPr lang="en-GB" b="0" i="0" baseline="0"/>
            <a:t>Over 27% of women had experienced domestic abuse since the age of 16 (14% of men), and 20% of women aged 16-74 had experienced stalking since the age of 16 (10% of men).</a:t>
          </a:r>
          <a:endParaRPr lang="en-US"/>
        </a:p>
      </dgm:t>
    </dgm:pt>
    <dgm:pt modelId="{1BBFA30E-1A4C-4686-BD1F-4DAA2509996E}" type="parTrans" cxnId="{51EE125B-6D41-47B0-ADA0-2EB8508175BD}">
      <dgm:prSet/>
      <dgm:spPr/>
      <dgm:t>
        <a:bodyPr/>
        <a:lstStyle/>
        <a:p>
          <a:endParaRPr lang="en-US"/>
        </a:p>
      </dgm:t>
    </dgm:pt>
    <dgm:pt modelId="{11AC2998-AC2F-4323-9288-2FEA8DBED769}" type="sibTrans" cxnId="{51EE125B-6D41-47B0-ADA0-2EB8508175BD}">
      <dgm:prSet/>
      <dgm:spPr/>
      <dgm:t>
        <a:bodyPr/>
        <a:lstStyle/>
        <a:p>
          <a:endParaRPr lang="en-US"/>
        </a:p>
      </dgm:t>
    </dgm:pt>
    <dgm:pt modelId="{1C4C0FF8-3387-4003-BFD2-51DEFA256CED}" type="pres">
      <dgm:prSet presAssocID="{5A378A6D-A4FD-4DC4-B372-88E49F04E2F6}" presName="Name0" presStyleCnt="0">
        <dgm:presLayoutVars>
          <dgm:dir/>
          <dgm:animLvl val="lvl"/>
          <dgm:resizeHandles val="exact"/>
        </dgm:presLayoutVars>
      </dgm:prSet>
      <dgm:spPr/>
    </dgm:pt>
    <dgm:pt modelId="{A2CCE8C3-E8CB-4B36-9B2D-02D34C30CA03}" type="pres">
      <dgm:prSet presAssocID="{E48F274F-71A1-4EC4-9265-BA9D0533BF07}" presName="boxAndChildren" presStyleCnt="0"/>
      <dgm:spPr/>
    </dgm:pt>
    <dgm:pt modelId="{6648A692-4EC6-4696-9684-2D9EC7808B54}" type="pres">
      <dgm:prSet presAssocID="{E48F274F-71A1-4EC4-9265-BA9D0533BF07}" presName="parentTextBox" presStyleLbl="node1" presStyleIdx="0" presStyleCnt="1"/>
      <dgm:spPr/>
    </dgm:pt>
    <dgm:pt modelId="{DCE5AEBF-EF9D-405E-88DD-064AC0362FAE}" type="pres">
      <dgm:prSet presAssocID="{E48F274F-71A1-4EC4-9265-BA9D0533BF07}" presName="entireBox" presStyleLbl="node1" presStyleIdx="0" presStyleCnt="1"/>
      <dgm:spPr/>
    </dgm:pt>
    <dgm:pt modelId="{BA89E848-E345-41AE-B0CF-BC38854474B7}" type="pres">
      <dgm:prSet presAssocID="{E48F274F-71A1-4EC4-9265-BA9D0533BF07}" presName="descendantBox" presStyleCnt="0"/>
      <dgm:spPr/>
    </dgm:pt>
    <dgm:pt modelId="{C8BC78A1-F81C-4306-9984-D8EE251A672D}" type="pres">
      <dgm:prSet presAssocID="{4EAEA62C-647D-4C5F-83FD-082AA6BFE454}" presName="childTextBox" presStyleLbl="fgAccFollowNode1" presStyleIdx="0" presStyleCnt="2">
        <dgm:presLayoutVars>
          <dgm:bulletEnabled val="1"/>
        </dgm:presLayoutVars>
      </dgm:prSet>
      <dgm:spPr/>
    </dgm:pt>
    <dgm:pt modelId="{7001FDFE-EC0F-4073-B945-D5788E84BE31}" type="pres">
      <dgm:prSet presAssocID="{63DCC451-4A57-4E9A-BB5C-4837F92EE919}" presName="childTextBox" presStyleLbl="fgAccFollowNode1" presStyleIdx="1" presStyleCnt="2">
        <dgm:presLayoutVars>
          <dgm:bulletEnabled val="1"/>
        </dgm:presLayoutVars>
      </dgm:prSet>
      <dgm:spPr/>
    </dgm:pt>
  </dgm:ptLst>
  <dgm:cxnLst>
    <dgm:cxn modelId="{92C4D20B-EE79-4792-A40A-C2B7B3EE7B7B}" type="presOf" srcId="{63DCC451-4A57-4E9A-BB5C-4837F92EE919}" destId="{7001FDFE-EC0F-4073-B945-D5788E84BE31}" srcOrd="0" destOrd="0" presId="urn:microsoft.com/office/officeart/2005/8/layout/process4"/>
    <dgm:cxn modelId="{4F1F3832-3A3B-447A-8AE6-607A7D8286FF}" type="presOf" srcId="{E48F274F-71A1-4EC4-9265-BA9D0533BF07}" destId="{DCE5AEBF-EF9D-405E-88DD-064AC0362FAE}" srcOrd="1" destOrd="0" presId="urn:microsoft.com/office/officeart/2005/8/layout/process4"/>
    <dgm:cxn modelId="{20DC403D-70C3-4797-8815-4310246BA561}" type="presOf" srcId="{4EAEA62C-647D-4C5F-83FD-082AA6BFE454}" destId="{C8BC78A1-F81C-4306-9984-D8EE251A672D}" srcOrd="0" destOrd="0" presId="urn:microsoft.com/office/officeart/2005/8/layout/process4"/>
    <dgm:cxn modelId="{51EE125B-6D41-47B0-ADA0-2EB8508175BD}" srcId="{E48F274F-71A1-4EC4-9265-BA9D0533BF07}" destId="{63DCC451-4A57-4E9A-BB5C-4837F92EE919}" srcOrd="1" destOrd="0" parTransId="{1BBFA30E-1A4C-4686-BD1F-4DAA2509996E}" sibTransId="{11AC2998-AC2F-4323-9288-2FEA8DBED769}"/>
    <dgm:cxn modelId="{DF98076D-DB89-4A1B-98DF-A4172BF3D08F}" type="presOf" srcId="{5A378A6D-A4FD-4DC4-B372-88E49F04E2F6}" destId="{1C4C0FF8-3387-4003-BFD2-51DEFA256CED}" srcOrd="0" destOrd="0" presId="urn:microsoft.com/office/officeart/2005/8/layout/process4"/>
    <dgm:cxn modelId="{21F12E72-96D4-48BD-B146-B76C857A26E8}" type="presOf" srcId="{E48F274F-71A1-4EC4-9265-BA9D0533BF07}" destId="{6648A692-4EC6-4696-9684-2D9EC7808B54}" srcOrd="0" destOrd="0" presId="urn:microsoft.com/office/officeart/2005/8/layout/process4"/>
    <dgm:cxn modelId="{75700FC7-955C-472E-AB28-A571B433D094}" srcId="{5A378A6D-A4FD-4DC4-B372-88E49F04E2F6}" destId="{E48F274F-71A1-4EC4-9265-BA9D0533BF07}" srcOrd="0" destOrd="0" parTransId="{2D8BF3A1-BA39-44C0-8C15-5AC3263A1377}" sibTransId="{F423EE79-274E-4E52-8DFD-FFC1AB593273}"/>
    <dgm:cxn modelId="{56C156F0-04B3-48F6-9E7E-11CFD13174B3}" srcId="{E48F274F-71A1-4EC4-9265-BA9D0533BF07}" destId="{4EAEA62C-647D-4C5F-83FD-082AA6BFE454}" srcOrd="0" destOrd="0" parTransId="{A5714509-A532-4A9F-9D26-F32283994B6F}" sibTransId="{FAEEEC3A-3A65-479B-8817-79317E50D56F}"/>
    <dgm:cxn modelId="{394F10BC-79DF-4941-B1EE-18CB45B5FF13}" type="presParOf" srcId="{1C4C0FF8-3387-4003-BFD2-51DEFA256CED}" destId="{A2CCE8C3-E8CB-4B36-9B2D-02D34C30CA03}" srcOrd="0" destOrd="0" presId="urn:microsoft.com/office/officeart/2005/8/layout/process4"/>
    <dgm:cxn modelId="{AA54D626-BED6-40EF-946C-AB642E14492C}" type="presParOf" srcId="{A2CCE8C3-E8CB-4B36-9B2D-02D34C30CA03}" destId="{6648A692-4EC6-4696-9684-2D9EC7808B54}" srcOrd="0" destOrd="0" presId="urn:microsoft.com/office/officeart/2005/8/layout/process4"/>
    <dgm:cxn modelId="{592EFC29-7174-4A6D-BD9D-6EB75C78E6B3}" type="presParOf" srcId="{A2CCE8C3-E8CB-4B36-9B2D-02D34C30CA03}" destId="{DCE5AEBF-EF9D-405E-88DD-064AC0362FAE}" srcOrd="1" destOrd="0" presId="urn:microsoft.com/office/officeart/2005/8/layout/process4"/>
    <dgm:cxn modelId="{49B4C3A9-989D-45DB-B7B4-42FD7F30439F}" type="presParOf" srcId="{A2CCE8C3-E8CB-4B36-9B2D-02D34C30CA03}" destId="{BA89E848-E345-41AE-B0CF-BC38854474B7}" srcOrd="2" destOrd="0" presId="urn:microsoft.com/office/officeart/2005/8/layout/process4"/>
    <dgm:cxn modelId="{B35304F4-68AD-428A-8654-B9816275066C}" type="presParOf" srcId="{BA89E848-E345-41AE-B0CF-BC38854474B7}" destId="{C8BC78A1-F81C-4306-9984-D8EE251A672D}" srcOrd="0" destOrd="0" presId="urn:microsoft.com/office/officeart/2005/8/layout/process4"/>
    <dgm:cxn modelId="{80867E91-A562-4703-AF26-E3FD56471513}" type="presParOf" srcId="{BA89E848-E345-41AE-B0CF-BC38854474B7}" destId="{7001FDFE-EC0F-4073-B945-D5788E84BE31}"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BCDD4D-3D9A-4A34-A441-C6DFB97357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A27D92F-50BC-4F99-8C94-F9059CB82DF6}">
      <dgm:prSet/>
      <dgm:spPr/>
      <dgm:t>
        <a:bodyPr/>
        <a:lstStyle/>
        <a:p>
          <a:r>
            <a:rPr lang="en-GB" b="0" i="0"/>
            <a:t>Of the 111 domestic homicides, 67 victims were killed by a partner or ex-partner (down from 71), 24 by a parent, or son or daughter (down from 27) and 20 by another family member, a similar number to last year (19).</a:t>
          </a:r>
          <a:endParaRPr lang="en-US"/>
        </a:p>
      </dgm:t>
    </dgm:pt>
    <dgm:pt modelId="{BFC83884-B209-4A7F-8C7E-386009268C14}" type="parTrans" cxnId="{2465834C-5A0A-4F1C-8E37-541E83D5D3E1}">
      <dgm:prSet/>
      <dgm:spPr/>
      <dgm:t>
        <a:bodyPr/>
        <a:lstStyle/>
        <a:p>
          <a:endParaRPr lang="en-US"/>
        </a:p>
      </dgm:t>
    </dgm:pt>
    <dgm:pt modelId="{1AE53EB5-F2CF-449A-8B3D-62B22B11DE4D}" type="sibTrans" cxnId="{2465834C-5A0A-4F1C-8E37-541E83D5D3E1}">
      <dgm:prSet/>
      <dgm:spPr/>
      <dgm:t>
        <a:bodyPr/>
        <a:lstStyle/>
        <a:p>
          <a:endParaRPr lang="en-US"/>
        </a:p>
      </dgm:t>
    </dgm:pt>
    <dgm:pt modelId="{BC573FEC-FA0D-4E38-95FD-2C65634F8211}">
      <dgm:prSet/>
      <dgm:spPr/>
      <dgm:t>
        <a:bodyPr/>
        <a:lstStyle/>
        <a:p>
          <a:r>
            <a:rPr lang="en-GB" b="0" i="0"/>
            <a:t>Of all adult female victims, over half (56%) were a result of domestic homicides (75). Of these 75 female victims, all but four were killed by a male suspect.</a:t>
          </a:r>
          <a:endParaRPr lang="en-US"/>
        </a:p>
      </dgm:t>
    </dgm:pt>
    <dgm:pt modelId="{3C9DC147-8B75-444E-8D49-63ADFC34A5F2}" type="parTrans" cxnId="{55987DD7-331E-4E3E-BCA9-606A8453F898}">
      <dgm:prSet/>
      <dgm:spPr/>
      <dgm:t>
        <a:bodyPr/>
        <a:lstStyle/>
        <a:p>
          <a:endParaRPr lang="en-US"/>
        </a:p>
      </dgm:t>
    </dgm:pt>
    <dgm:pt modelId="{6D2D29C2-D424-4558-B2D1-7D89510F977E}" type="sibTrans" cxnId="{55987DD7-331E-4E3E-BCA9-606A8453F898}">
      <dgm:prSet/>
      <dgm:spPr/>
      <dgm:t>
        <a:bodyPr/>
        <a:lstStyle/>
        <a:p>
          <a:endParaRPr lang="en-US"/>
        </a:p>
      </dgm:t>
    </dgm:pt>
    <dgm:pt modelId="{3C96627B-25CC-4029-A058-617549CAD2C5}">
      <dgm:prSet/>
      <dgm:spPr/>
      <dgm:t>
        <a:bodyPr/>
        <a:lstStyle/>
        <a:p>
          <a:r>
            <a:rPr lang="en-GB" b="0" i="0"/>
            <a:t>In contrast, males were much less likely to be the victim of a domestic homicide, with 11% (36) of male homicides being domestic-related in YE March 2025.</a:t>
          </a:r>
          <a:endParaRPr lang="en-US"/>
        </a:p>
      </dgm:t>
    </dgm:pt>
    <dgm:pt modelId="{876126E6-D710-45CA-BD23-F07F1F866B6C}" type="parTrans" cxnId="{53067430-42F3-44F3-A999-35DFD531DE5E}">
      <dgm:prSet/>
      <dgm:spPr/>
      <dgm:t>
        <a:bodyPr/>
        <a:lstStyle/>
        <a:p>
          <a:endParaRPr lang="en-US"/>
        </a:p>
      </dgm:t>
    </dgm:pt>
    <dgm:pt modelId="{B457D648-D911-4C6E-8AF2-C6377B7141E6}" type="sibTrans" cxnId="{53067430-42F3-44F3-A999-35DFD531DE5E}">
      <dgm:prSet/>
      <dgm:spPr/>
      <dgm:t>
        <a:bodyPr/>
        <a:lstStyle/>
        <a:p>
          <a:endParaRPr lang="en-US"/>
        </a:p>
      </dgm:t>
    </dgm:pt>
    <dgm:pt modelId="{4AAD128B-F2B9-4C26-97F7-953FD48FBFD6}" type="pres">
      <dgm:prSet presAssocID="{FDBCDD4D-3D9A-4A34-A441-C6DFB9735738}" presName="linear" presStyleCnt="0">
        <dgm:presLayoutVars>
          <dgm:animLvl val="lvl"/>
          <dgm:resizeHandles val="exact"/>
        </dgm:presLayoutVars>
      </dgm:prSet>
      <dgm:spPr/>
    </dgm:pt>
    <dgm:pt modelId="{1129383C-E5F8-41F2-B984-93ACA8BF25FF}" type="pres">
      <dgm:prSet presAssocID="{3A27D92F-50BC-4F99-8C94-F9059CB82DF6}" presName="parentText" presStyleLbl="node1" presStyleIdx="0" presStyleCnt="3">
        <dgm:presLayoutVars>
          <dgm:chMax val="0"/>
          <dgm:bulletEnabled val="1"/>
        </dgm:presLayoutVars>
      </dgm:prSet>
      <dgm:spPr/>
    </dgm:pt>
    <dgm:pt modelId="{5F339E7C-B5E6-4D38-8A2C-67837AC371BF}" type="pres">
      <dgm:prSet presAssocID="{1AE53EB5-F2CF-449A-8B3D-62B22B11DE4D}" presName="spacer" presStyleCnt="0"/>
      <dgm:spPr/>
    </dgm:pt>
    <dgm:pt modelId="{1ED5E757-9D08-4310-98E7-E453CDE28E92}" type="pres">
      <dgm:prSet presAssocID="{BC573FEC-FA0D-4E38-95FD-2C65634F8211}" presName="parentText" presStyleLbl="node1" presStyleIdx="1" presStyleCnt="3">
        <dgm:presLayoutVars>
          <dgm:chMax val="0"/>
          <dgm:bulletEnabled val="1"/>
        </dgm:presLayoutVars>
      </dgm:prSet>
      <dgm:spPr/>
    </dgm:pt>
    <dgm:pt modelId="{BF8AD086-23E6-4206-874D-165B53CEC337}" type="pres">
      <dgm:prSet presAssocID="{6D2D29C2-D424-4558-B2D1-7D89510F977E}" presName="spacer" presStyleCnt="0"/>
      <dgm:spPr/>
    </dgm:pt>
    <dgm:pt modelId="{7BC59AEE-D7D5-4621-A5C7-81A5A1FCB524}" type="pres">
      <dgm:prSet presAssocID="{3C96627B-25CC-4029-A058-617549CAD2C5}" presName="parentText" presStyleLbl="node1" presStyleIdx="2" presStyleCnt="3">
        <dgm:presLayoutVars>
          <dgm:chMax val="0"/>
          <dgm:bulletEnabled val="1"/>
        </dgm:presLayoutVars>
      </dgm:prSet>
      <dgm:spPr/>
    </dgm:pt>
  </dgm:ptLst>
  <dgm:cxnLst>
    <dgm:cxn modelId="{63AC1F04-572C-407C-8FD9-EA14ABC9CAE3}" type="presOf" srcId="{3A27D92F-50BC-4F99-8C94-F9059CB82DF6}" destId="{1129383C-E5F8-41F2-B984-93ACA8BF25FF}" srcOrd="0" destOrd="0" presId="urn:microsoft.com/office/officeart/2005/8/layout/vList2"/>
    <dgm:cxn modelId="{53067430-42F3-44F3-A999-35DFD531DE5E}" srcId="{FDBCDD4D-3D9A-4A34-A441-C6DFB9735738}" destId="{3C96627B-25CC-4029-A058-617549CAD2C5}" srcOrd="2" destOrd="0" parTransId="{876126E6-D710-45CA-BD23-F07F1F866B6C}" sibTransId="{B457D648-D911-4C6E-8AF2-C6377B7141E6}"/>
    <dgm:cxn modelId="{2465834C-5A0A-4F1C-8E37-541E83D5D3E1}" srcId="{FDBCDD4D-3D9A-4A34-A441-C6DFB9735738}" destId="{3A27D92F-50BC-4F99-8C94-F9059CB82DF6}" srcOrd="0" destOrd="0" parTransId="{BFC83884-B209-4A7F-8C7E-386009268C14}" sibTransId="{1AE53EB5-F2CF-449A-8B3D-62B22B11DE4D}"/>
    <dgm:cxn modelId="{EFF98D90-A9BE-471F-8E87-59AA9245BF55}" type="presOf" srcId="{3C96627B-25CC-4029-A058-617549CAD2C5}" destId="{7BC59AEE-D7D5-4621-A5C7-81A5A1FCB524}" srcOrd="0" destOrd="0" presId="urn:microsoft.com/office/officeart/2005/8/layout/vList2"/>
    <dgm:cxn modelId="{6ABE13A4-4431-46E8-898A-B43346E76D03}" type="presOf" srcId="{BC573FEC-FA0D-4E38-95FD-2C65634F8211}" destId="{1ED5E757-9D08-4310-98E7-E453CDE28E92}" srcOrd="0" destOrd="0" presId="urn:microsoft.com/office/officeart/2005/8/layout/vList2"/>
    <dgm:cxn modelId="{55987DD7-331E-4E3E-BCA9-606A8453F898}" srcId="{FDBCDD4D-3D9A-4A34-A441-C6DFB9735738}" destId="{BC573FEC-FA0D-4E38-95FD-2C65634F8211}" srcOrd="1" destOrd="0" parTransId="{3C9DC147-8B75-444E-8D49-63ADFC34A5F2}" sibTransId="{6D2D29C2-D424-4558-B2D1-7D89510F977E}"/>
    <dgm:cxn modelId="{850B8BFA-730B-424C-8695-FC49A08D15F8}" type="presOf" srcId="{FDBCDD4D-3D9A-4A34-A441-C6DFB9735738}" destId="{4AAD128B-F2B9-4C26-97F7-953FD48FBFD6}" srcOrd="0" destOrd="0" presId="urn:microsoft.com/office/officeart/2005/8/layout/vList2"/>
    <dgm:cxn modelId="{259A091F-F5E1-4E45-8335-D9CBC6290C73}" type="presParOf" srcId="{4AAD128B-F2B9-4C26-97F7-953FD48FBFD6}" destId="{1129383C-E5F8-41F2-B984-93ACA8BF25FF}" srcOrd="0" destOrd="0" presId="urn:microsoft.com/office/officeart/2005/8/layout/vList2"/>
    <dgm:cxn modelId="{FB48C737-A0D6-40F3-BDE2-1701D6DB5B26}" type="presParOf" srcId="{4AAD128B-F2B9-4C26-97F7-953FD48FBFD6}" destId="{5F339E7C-B5E6-4D38-8A2C-67837AC371BF}" srcOrd="1" destOrd="0" presId="urn:microsoft.com/office/officeart/2005/8/layout/vList2"/>
    <dgm:cxn modelId="{9C5A3C88-ED5C-4B8E-B1E0-EE31271964BE}" type="presParOf" srcId="{4AAD128B-F2B9-4C26-97F7-953FD48FBFD6}" destId="{1ED5E757-9D08-4310-98E7-E453CDE28E92}" srcOrd="2" destOrd="0" presId="urn:microsoft.com/office/officeart/2005/8/layout/vList2"/>
    <dgm:cxn modelId="{E73C1BA1-EC7D-4B59-A10C-A73167FCA644}" type="presParOf" srcId="{4AAD128B-F2B9-4C26-97F7-953FD48FBFD6}" destId="{BF8AD086-23E6-4206-874D-165B53CEC337}" srcOrd="3" destOrd="0" presId="urn:microsoft.com/office/officeart/2005/8/layout/vList2"/>
    <dgm:cxn modelId="{1E9A8FDE-81EC-420B-BC23-F710A181747C}" type="presParOf" srcId="{4AAD128B-F2B9-4C26-97F7-953FD48FBFD6}" destId="{7BC59AEE-D7D5-4621-A5C7-81A5A1FCB52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37F6CA-C9C2-459C-ADF8-56868D0E88E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F1533AF4-D36D-4248-8758-10353C150277}">
      <dgm:prSet/>
      <dgm:spPr/>
      <dgm:t>
        <a:bodyPr/>
        <a:lstStyle/>
        <a:p>
          <a:r>
            <a:rPr lang="en-GB" b="0" i="0" baseline="0"/>
            <a:t>Also known as Clare’s Law</a:t>
          </a:r>
          <a:endParaRPr lang="en-US"/>
        </a:p>
      </dgm:t>
    </dgm:pt>
    <dgm:pt modelId="{A9FBE268-1CF6-4965-ADAC-0C3809F3FCB4}" type="parTrans" cxnId="{80BADD60-F91B-447F-87C5-C06F88ADFA99}">
      <dgm:prSet/>
      <dgm:spPr/>
      <dgm:t>
        <a:bodyPr/>
        <a:lstStyle/>
        <a:p>
          <a:endParaRPr lang="en-US"/>
        </a:p>
      </dgm:t>
    </dgm:pt>
    <dgm:pt modelId="{F3CFD07E-4447-4D85-A24E-60708D089693}" type="sibTrans" cxnId="{80BADD60-F91B-447F-87C5-C06F88ADFA99}">
      <dgm:prSet/>
      <dgm:spPr/>
      <dgm:t>
        <a:bodyPr/>
        <a:lstStyle/>
        <a:p>
          <a:endParaRPr lang="en-US"/>
        </a:p>
      </dgm:t>
    </dgm:pt>
    <dgm:pt modelId="{28C43DCE-8766-47E1-98E2-6B91640E01DB}">
      <dgm:prSet/>
      <dgm:spPr/>
      <dgm:t>
        <a:bodyPr/>
        <a:lstStyle/>
        <a:p>
          <a:r>
            <a:rPr lang="en-GB" b="0" i="0" baseline="0"/>
            <a:t>A police policy giving people the right to know if their current or ex-partner has any previous history of violence or abuse.</a:t>
          </a:r>
          <a:endParaRPr lang="en-US"/>
        </a:p>
      </dgm:t>
    </dgm:pt>
    <dgm:pt modelId="{D7670604-71E3-47B3-8DFE-C35FDD782EBB}" type="parTrans" cxnId="{BEDE756C-E3FF-4856-B793-A776488D4F76}">
      <dgm:prSet/>
      <dgm:spPr/>
      <dgm:t>
        <a:bodyPr/>
        <a:lstStyle/>
        <a:p>
          <a:endParaRPr lang="en-US"/>
        </a:p>
      </dgm:t>
    </dgm:pt>
    <dgm:pt modelId="{5588A82D-75A5-4BFC-A7D2-C41B907226E8}" type="sibTrans" cxnId="{BEDE756C-E3FF-4856-B793-A776488D4F76}">
      <dgm:prSet/>
      <dgm:spPr/>
      <dgm:t>
        <a:bodyPr/>
        <a:lstStyle/>
        <a:p>
          <a:endParaRPr lang="en-US"/>
        </a:p>
      </dgm:t>
    </dgm:pt>
    <dgm:pt modelId="{B7327396-671E-4521-BE6B-C21231BB4DAE}">
      <dgm:prSet/>
      <dgm:spPr/>
      <dgm:t>
        <a:bodyPr/>
        <a:lstStyle/>
        <a:p>
          <a:r>
            <a:rPr lang="en-GB" b="0" i="0" baseline="0"/>
            <a:t>The scheme is named after Clare Wood, who was murdered by her abusive ex-boyfriend in 2009. It was formally rolled out in England and Wales in 2014, following the landmark campaign led by Clare’s father Michael Brown.</a:t>
          </a:r>
          <a:endParaRPr lang="en-US"/>
        </a:p>
      </dgm:t>
    </dgm:pt>
    <dgm:pt modelId="{42C1D30A-8314-452E-B569-405980F68ED3}" type="parTrans" cxnId="{74AB41C9-5584-436C-B9AE-35133840FFB3}">
      <dgm:prSet/>
      <dgm:spPr/>
      <dgm:t>
        <a:bodyPr/>
        <a:lstStyle/>
        <a:p>
          <a:endParaRPr lang="en-US"/>
        </a:p>
      </dgm:t>
    </dgm:pt>
    <dgm:pt modelId="{287FBB76-93C9-455B-906D-4C5CBB34B1BD}" type="sibTrans" cxnId="{74AB41C9-5584-436C-B9AE-35133840FFB3}">
      <dgm:prSet/>
      <dgm:spPr/>
      <dgm:t>
        <a:bodyPr/>
        <a:lstStyle/>
        <a:p>
          <a:endParaRPr lang="en-US"/>
        </a:p>
      </dgm:t>
    </dgm:pt>
    <dgm:pt modelId="{F81C518E-7AA4-4B13-8A53-68B8EEF2CCBC}" type="pres">
      <dgm:prSet presAssocID="{3037F6CA-C9C2-459C-ADF8-56868D0E88E4}" presName="Name0" presStyleCnt="0">
        <dgm:presLayoutVars>
          <dgm:dir/>
          <dgm:animLvl val="lvl"/>
          <dgm:resizeHandles val="exact"/>
        </dgm:presLayoutVars>
      </dgm:prSet>
      <dgm:spPr/>
    </dgm:pt>
    <dgm:pt modelId="{B88961DB-E9E7-46DB-BD7B-EE1091665EF0}" type="pres">
      <dgm:prSet presAssocID="{B7327396-671E-4521-BE6B-C21231BB4DAE}" presName="boxAndChildren" presStyleCnt="0"/>
      <dgm:spPr/>
    </dgm:pt>
    <dgm:pt modelId="{39CEDA67-186D-4DB0-8464-71B4FF4ABC34}" type="pres">
      <dgm:prSet presAssocID="{B7327396-671E-4521-BE6B-C21231BB4DAE}" presName="parentTextBox" presStyleLbl="node1" presStyleIdx="0" presStyleCnt="3"/>
      <dgm:spPr/>
    </dgm:pt>
    <dgm:pt modelId="{378A304D-C318-4CA4-ADDC-45F953936F4C}" type="pres">
      <dgm:prSet presAssocID="{5588A82D-75A5-4BFC-A7D2-C41B907226E8}" presName="sp" presStyleCnt="0"/>
      <dgm:spPr/>
    </dgm:pt>
    <dgm:pt modelId="{237ECA48-63D7-464A-B0D1-285228A8D689}" type="pres">
      <dgm:prSet presAssocID="{28C43DCE-8766-47E1-98E2-6B91640E01DB}" presName="arrowAndChildren" presStyleCnt="0"/>
      <dgm:spPr/>
    </dgm:pt>
    <dgm:pt modelId="{9345E884-0458-4FD4-9CD4-2BCFD8C1411E}" type="pres">
      <dgm:prSet presAssocID="{28C43DCE-8766-47E1-98E2-6B91640E01DB}" presName="parentTextArrow" presStyleLbl="node1" presStyleIdx="1" presStyleCnt="3"/>
      <dgm:spPr/>
    </dgm:pt>
    <dgm:pt modelId="{3F434188-4FF9-43A0-85C0-52AD6866A747}" type="pres">
      <dgm:prSet presAssocID="{F3CFD07E-4447-4D85-A24E-60708D089693}" presName="sp" presStyleCnt="0"/>
      <dgm:spPr/>
    </dgm:pt>
    <dgm:pt modelId="{10F227F3-169F-4C9D-A756-CD42D1E0355E}" type="pres">
      <dgm:prSet presAssocID="{F1533AF4-D36D-4248-8758-10353C150277}" presName="arrowAndChildren" presStyleCnt="0"/>
      <dgm:spPr/>
    </dgm:pt>
    <dgm:pt modelId="{674886EC-100F-4A82-847F-8C6860131301}" type="pres">
      <dgm:prSet presAssocID="{F1533AF4-D36D-4248-8758-10353C150277}" presName="parentTextArrow" presStyleLbl="node1" presStyleIdx="2" presStyleCnt="3"/>
      <dgm:spPr/>
    </dgm:pt>
  </dgm:ptLst>
  <dgm:cxnLst>
    <dgm:cxn modelId="{80BADD60-F91B-447F-87C5-C06F88ADFA99}" srcId="{3037F6CA-C9C2-459C-ADF8-56868D0E88E4}" destId="{F1533AF4-D36D-4248-8758-10353C150277}" srcOrd="0" destOrd="0" parTransId="{A9FBE268-1CF6-4965-ADAC-0C3809F3FCB4}" sibTransId="{F3CFD07E-4447-4D85-A24E-60708D089693}"/>
    <dgm:cxn modelId="{8630D747-0A8C-4DEA-94CE-7EA9CB1380F0}" type="presOf" srcId="{F1533AF4-D36D-4248-8758-10353C150277}" destId="{674886EC-100F-4A82-847F-8C6860131301}" srcOrd="0" destOrd="0" presId="urn:microsoft.com/office/officeart/2005/8/layout/process4"/>
    <dgm:cxn modelId="{64198A68-96B9-49C5-BF45-66998625744A}" type="presOf" srcId="{28C43DCE-8766-47E1-98E2-6B91640E01DB}" destId="{9345E884-0458-4FD4-9CD4-2BCFD8C1411E}" srcOrd="0" destOrd="0" presId="urn:microsoft.com/office/officeart/2005/8/layout/process4"/>
    <dgm:cxn modelId="{BEDE756C-E3FF-4856-B793-A776488D4F76}" srcId="{3037F6CA-C9C2-459C-ADF8-56868D0E88E4}" destId="{28C43DCE-8766-47E1-98E2-6B91640E01DB}" srcOrd="1" destOrd="0" parTransId="{D7670604-71E3-47B3-8DFE-C35FDD782EBB}" sibTransId="{5588A82D-75A5-4BFC-A7D2-C41B907226E8}"/>
    <dgm:cxn modelId="{4A4A986C-FA68-4441-952E-1E4A70256872}" type="presOf" srcId="{3037F6CA-C9C2-459C-ADF8-56868D0E88E4}" destId="{F81C518E-7AA4-4B13-8A53-68B8EEF2CCBC}" srcOrd="0" destOrd="0" presId="urn:microsoft.com/office/officeart/2005/8/layout/process4"/>
    <dgm:cxn modelId="{919C9076-8EA3-43F6-ADE7-80837FEE6E10}" type="presOf" srcId="{B7327396-671E-4521-BE6B-C21231BB4DAE}" destId="{39CEDA67-186D-4DB0-8464-71B4FF4ABC34}" srcOrd="0" destOrd="0" presId="urn:microsoft.com/office/officeart/2005/8/layout/process4"/>
    <dgm:cxn modelId="{74AB41C9-5584-436C-B9AE-35133840FFB3}" srcId="{3037F6CA-C9C2-459C-ADF8-56868D0E88E4}" destId="{B7327396-671E-4521-BE6B-C21231BB4DAE}" srcOrd="2" destOrd="0" parTransId="{42C1D30A-8314-452E-B569-405980F68ED3}" sibTransId="{287FBB76-93C9-455B-906D-4C5CBB34B1BD}"/>
    <dgm:cxn modelId="{C0C0981E-1FAE-40A3-93F3-BC2C9DBBCD11}" type="presParOf" srcId="{F81C518E-7AA4-4B13-8A53-68B8EEF2CCBC}" destId="{B88961DB-E9E7-46DB-BD7B-EE1091665EF0}" srcOrd="0" destOrd="0" presId="urn:microsoft.com/office/officeart/2005/8/layout/process4"/>
    <dgm:cxn modelId="{28451D9A-ACD4-4956-A8B2-E72853266C3F}" type="presParOf" srcId="{B88961DB-E9E7-46DB-BD7B-EE1091665EF0}" destId="{39CEDA67-186D-4DB0-8464-71B4FF4ABC34}" srcOrd="0" destOrd="0" presId="urn:microsoft.com/office/officeart/2005/8/layout/process4"/>
    <dgm:cxn modelId="{E6B85565-3F8E-4285-A4B2-226F985AB83A}" type="presParOf" srcId="{F81C518E-7AA4-4B13-8A53-68B8EEF2CCBC}" destId="{378A304D-C318-4CA4-ADDC-45F953936F4C}" srcOrd="1" destOrd="0" presId="urn:microsoft.com/office/officeart/2005/8/layout/process4"/>
    <dgm:cxn modelId="{2E46BED8-4181-4A02-A8CA-F8D09F0F9842}" type="presParOf" srcId="{F81C518E-7AA4-4B13-8A53-68B8EEF2CCBC}" destId="{237ECA48-63D7-464A-B0D1-285228A8D689}" srcOrd="2" destOrd="0" presId="urn:microsoft.com/office/officeart/2005/8/layout/process4"/>
    <dgm:cxn modelId="{AEF9E021-AFA9-4222-99FB-CFC579469D97}" type="presParOf" srcId="{237ECA48-63D7-464A-B0D1-285228A8D689}" destId="{9345E884-0458-4FD4-9CD4-2BCFD8C1411E}" srcOrd="0" destOrd="0" presId="urn:microsoft.com/office/officeart/2005/8/layout/process4"/>
    <dgm:cxn modelId="{67D6FB65-769E-459F-8873-13605802BA39}" type="presParOf" srcId="{F81C518E-7AA4-4B13-8A53-68B8EEF2CCBC}" destId="{3F434188-4FF9-43A0-85C0-52AD6866A747}" srcOrd="3" destOrd="0" presId="urn:microsoft.com/office/officeart/2005/8/layout/process4"/>
    <dgm:cxn modelId="{EE6CADE9-52F0-40EB-B48A-0AB95597C692}" type="presParOf" srcId="{F81C518E-7AA4-4B13-8A53-68B8EEF2CCBC}" destId="{10F227F3-169F-4C9D-A756-CD42D1E0355E}" srcOrd="4" destOrd="0" presId="urn:microsoft.com/office/officeart/2005/8/layout/process4"/>
    <dgm:cxn modelId="{7BCA589C-081C-44C7-98D2-3A0AF63334C5}" type="presParOf" srcId="{10F227F3-169F-4C9D-A756-CD42D1E0355E}" destId="{674886EC-100F-4A82-847F-8C686013130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351316-58ED-49A7-A07B-98A25DC5885B}"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820AF77D-DD73-4DD3-9BD6-A1C3D8687BB7}">
      <dgm:prSet custT="1"/>
      <dgm:spPr/>
      <dgm:t>
        <a:bodyPr/>
        <a:lstStyle/>
        <a:p>
          <a:r>
            <a:rPr lang="en-GB" sz="4400" b="0" i="0" baseline="0" dirty="0">
              <a:latin typeface="Aptos Display" panose="020B0004020202020204" pitchFamily="34" charset="0"/>
            </a:rPr>
            <a:t>Gives the right to;</a:t>
          </a:r>
          <a:endParaRPr lang="en-US" sz="4400" dirty="0">
            <a:latin typeface="Aptos Display" panose="020B0004020202020204" pitchFamily="34" charset="0"/>
          </a:endParaRPr>
        </a:p>
      </dgm:t>
    </dgm:pt>
    <dgm:pt modelId="{320B6F69-364A-463E-BFBA-B1602A4F7742}" type="parTrans" cxnId="{6155FC7F-F65B-445A-87C9-E2BEBD3FE7B7}">
      <dgm:prSet/>
      <dgm:spPr/>
      <dgm:t>
        <a:bodyPr/>
        <a:lstStyle/>
        <a:p>
          <a:endParaRPr lang="en-US"/>
        </a:p>
      </dgm:t>
    </dgm:pt>
    <dgm:pt modelId="{33B00BB0-2529-4359-BB75-F9542D03F8C9}" type="sibTrans" cxnId="{6155FC7F-F65B-445A-87C9-E2BEBD3FE7B7}">
      <dgm:prSet/>
      <dgm:spPr/>
      <dgm:t>
        <a:bodyPr/>
        <a:lstStyle/>
        <a:p>
          <a:endParaRPr lang="en-US"/>
        </a:p>
      </dgm:t>
    </dgm:pt>
    <dgm:pt modelId="{E82835F9-22BE-42E5-93D2-AF52F3981178}">
      <dgm:prSet custT="1"/>
      <dgm:spPr/>
      <dgm:t>
        <a:bodyPr/>
        <a:lstStyle/>
        <a:p>
          <a:r>
            <a:rPr lang="en-GB" sz="1600" b="0" i="0" baseline="0" dirty="0">
              <a:latin typeface="Aptos" panose="020B0004020202020204" pitchFamily="34" charset="0"/>
            </a:rPr>
            <a:t>Make an application to the police requesting information about their current or ex-partner, because of worries abusive in the past and believe they may pose a risk to in future.</a:t>
          </a:r>
          <a:endParaRPr lang="en-US" sz="1600" dirty="0">
            <a:latin typeface="Aptos" panose="020B0004020202020204" pitchFamily="34" charset="0"/>
          </a:endParaRPr>
        </a:p>
      </dgm:t>
    </dgm:pt>
    <dgm:pt modelId="{7A129EB3-F5E5-4752-B9CE-C3FC63F6F2AC}" type="parTrans" cxnId="{3B940268-5340-4F1C-BFBF-F5938172D147}">
      <dgm:prSet/>
      <dgm:spPr/>
      <dgm:t>
        <a:bodyPr/>
        <a:lstStyle/>
        <a:p>
          <a:endParaRPr lang="en-US"/>
        </a:p>
      </dgm:t>
    </dgm:pt>
    <dgm:pt modelId="{F18D7CDF-2221-465B-ACA4-1AA0DD39DEEC}" type="sibTrans" cxnId="{3B940268-5340-4F1C-BFBF-F5938172D147}">
      <dgm:prSet/>
      <dgm:spPr/>
      <dgm:t>
        <a:bodyPr/>
        <a:lstStyle/>
        <a:p>
          <a:endParaRPr lang="en-US"/>
        </a:p>
      </dgm:t>
    </dgm:pt>
    <dgm:pt modelId="{C03169E9-DDA2-4B6D-8B46-61ADDC5F68CC}">
      <dgm:prSet custT="1"/>
      <dgm:spPr/>
      <dgm:t>
        <a:bodyPr/>
        <a:lstStyle/>
        <a:p>
          <a:r>
            <a:rPr lang="en-GB" sz="1600" b="0" i="0" baseline="0" dirty="0">
              <a:latin typeface="Aptos" panose="020B0004020202020204" pitchFamily="34" charset="0"/>
            </a:rPr>
            <a:t>Request information from the police about the current or ex-partner of a close friend, neighbour or family member, because of concerns that they might be at risk of domestic abuse in future.</a:t>
          </a:r>
          <a:endParaRPr lang="en-US" sz="1600" dirty="0">
            <a:latin typeface="Aptos" panose="020B0004020202020204" pitchFamily="34" charset="0"/>
          </a:endParaRPr>
        </a:p>
      </dgm:t>
    </dgm:pt>
    <dgm:pt modelId="{54B8C271-FBC6-4715-AA7F-350AEA7F981A}" type="parTrans" cxnId="{C55FCC8F-867D-403E-A5CE-4E8127C2938F}">
      <dgm:prSet/>
      <dgm:spPr/>
      <dgm:t>
        <a:bodyPr/>
        <a:lstStyle/>
        <a:p>
          <a:endParaRPr lang="en-US"/>
        </a:p>
      </dgm:t>
    </dgm:pt>
    <dgm:pt modelId="{95A2FFCE-524F-4261-9CEC-CFE91BC78CC3}" type="sibTrans" cxnId="{C55FCC8F-867D-403E-A5CE-4E8127C2938F}">
      <dgm:prSet/>
      <dgm:spPr/>
      <dgm:t>
        <a:bodyPr/>
        <a:lstStyle/>
        <a:p>
          <a:endParaRPr lang="en-US"/>
        </a:p>
      </dgm:t>
    </dgm:pt>
    <dgm:pt modelId="{2D39AD53-102F-4943-B510-89A1260ECA62}">
      <dgm:prSet custT="1"/>
      <dgm:spPr/>
      <dgm:t>
        <a:bodyPr/>
        <a:lstStyle/>
        <a:p>
          <a:r>
            <a:rPr lang="en-GB" sz="1600" b="0" i="0" baseline="0" dirty="0">
              <a:latin typeface="Aptos" panose="020B0004020202020204" pitchFamily="34" charset="0"/>
            </a:rPr>
            <a:t>Person requesting must be 16 or over and it is called – "The Right to Ask" (Clare's Law)</a:t>
          </a:r>
          <a:endParaRPr lang="en-US" sz="1600" dirty="0">
            <a:latin typeface="Aptos" panose="020B0004020202020204" pitchFamily="34" charset="0"/>
          </a:endParaRPr>
        </a:p>
      </dgm:t>
    </dgm:pt>
    <dgm:pt modelId="{46ACD4B5-2DAE-4B30-ABCB-89B71D12136C}" type="parTrans" cxnId="{3475F68B-D205-47A2-9A44-918EC4B00E5D}">
      <dgm:prSet/>
      <dgm:spPr/>
      <dgm:t>
        <a:bodyPr/>
        <a:lstStyle/>
        <a:p>
          <a:endParaRPr lang="en-US"/>
        </a:p>
      </dgm:t>
    </dgm:pt>
    <dgm:pt modelId="{1303C7AF-A588-44F7-A137-7322B18F6DD1}" type="sibTrans" cxnId="{3475F68B-D205-47A2-9A44-918EC4B00E5D}">
      <dgm:prSet/>
      <dgm:spPr/>
      <dgm:t>
        <a:bodyPr/>
        <a:lstStyle/>
        <a:p>
          <a:endParaRPr lang="en-US"/>
        </a:p>
      </dgm:t>
    </dgm:pt>
    <dgm:pt modelId="{86358343-9F1E-42D5-992F-89619377F273}" type="pres">
      <dgm:prSet presAssocID="{63351316-58ED-49A7-A07B-98A25DC5885B}" presName="Name0" presStyleCnt="0">
        <dgm:presLayoutVars>
          <dgm:dir/>
          <dgm:animLvl val="lvl"/>
          <dgm:resizeHandles val="exact"/>
        </dgm:presLayoutVars>
      </dgm:prSet>
      <dgm:spPr/>
    </dgm:pt>
    <dgm:pt modelId="{7FD6C7CC-EE69-4A20-8FB9-7E9364069924}" type="pres">
      <dgm:prSet presAssocID="{820AF77D-DD73-4DD3-9BD6-A1C3D8687BB7}" presName="boxAndChildren" presStyleCnt="0"/>
      <dgm:spPr/>
    </dgm:pt>
    <dgm:pt modelId="{13857E04-8721-43BC-8838-36B76A1C8E4E}" type="pres">
      <dgm:prSet presAssocID="{820AF77D-DD73-4DD3-9BD6-A1C3D8687BB7}" presName="parentTextBox" presStyleLbl="node1" presStyleIdx="0" presStyleCnt="1"/>
      <dgm:spPr/>
    </dgm:pt>
    <dgm:pt modelId="{E2D4E403-CC5A-400D-A1FE-C15CEBCE76C0}" type="pres">
      <dgm:prSet presAssocID="{820AF77D-DD73-4DD3-9BD6-A1C3D8687BB7}" presName="entireBox" presStyleLbl="node1" presStyleIdx="0" presStyleCnt="1"/>
      <dgm:spPr/>
    </dgm:pt>
    <dgm:pt modelId="{79C64FC3-5877-4C2A-813E-D191118606EA}" type="pres">
      <dgm:prSet presAssocID="{820AF77D-DD73-4DD3-9BD6-A1C3D8687BB7}" presName="descendantBox" presStyleCnt="0"/>
      <dgm:spPr/>
    </dgm:pt>
    <dgm:pt modelId="{9D290881-20B7-434A-898B-0121197DF4F3}" type="pres">
      <dgm:prSet presAssocID="{E82835F9-22BE-42E5-93D2-AF52F3981178}" presName="childTextBox" presStyleLbl="fgAccFollowNode1" presStyleIdx="0" presStyleCnt="3">
        <dgm:presLayoutVars>
          <dgm:bulletEnabled val="1"/>
        </dgm:presLayoutVars>
      </dgm:prSet>
      <dgm:spPr/>
    </dgm:pt>
    <dgm:pt modelId="{7DAA49D1-493C-410F-9654-902CAA5A3AA5}" type="pres">
      <dgm:prSet presAssocID="{C03169E9-DDA2-4B6D-8B46-61ADDC5F68CC}" presName="childTextBox" presStyleLbl="fgAccFollowNode1" presStyleIdx="1" presStyleCnt="3">
        <dgm:presLayoutVars>
          <dgm:bulletEnabled val="1"/>
        </dgm:presLayoutVars>
      </dgm:prSet>
      <dgm:spPr/>
    </dgm:pt>
    <dgm:pt modelId="{632C88F7-9FEE-4070-B3F1-024322BEF8BA}" type="pres">
      <dgm:prSet presAssocID="{2D39AD53-102F-4943-B510-89A1260ECA62}" presName="childTextBox" presStyleLbl="fgAccFollowNode1" presStyleIdx="2" presStyleCnt="3">
        <dgm:presLayoutVars>
          <dgm:bulletEnabled val="1"/>
        </dgm:presLayoutVars>
      </dgm:prSet>
      <dgm:spPr/>
    </dgm:pt>
  </dgm:ptLst>
  <dgm:cxnLst>
    <dgm:cxn modelId="{C373B707-5C67-4B3D-ABCA-031D11FABC0F}" type="presOf" srcId="{C03169E9-DDA2-4B6D-8B46-61ADDC5F68CC}" destId="{7DAA49D1-493C-410F-9654-902CAA5A3AA5}" srcOrd="0" destOrd="0" presId="urn:microsoft.com/office/officeart/2005/8/layout/process4"/>
    <dgm:cxn modelId="{3B940268-5340-4F1C-BFBF-F5938172D147}" srcId="{820AF77D-DD73-4DD3-9BD6-A1C3D8687BB7}" destId="{E82835F9-22BE-42E5-93D2-AF52F3981178}" srcOrd="0" destOrd="0" parTransId="{7A129EB3-F5E5-4752-B9CE-C3FC63F6F2AC}" sibTransId="{F18D7CDF-2221-465B-ACA4-1AA0DD39DEEC}"/>
    <dgm:cxn modelId="{6155FC7F-F65B-445A-87C9-E2BEBD3FE7B7}" srcId="{63351316-58ED-49A7-A07B-98A25DC5885B}" destId="{820AF77D-DD73-4DD3-9BD6-A1C3D8687BB7}" srcOrd="0" destOrd="0" parTransId="{320B6F69-364A-463E-BFBA-B1602A4F7742}" sibTransId="{33B00BB0-2529-4359-BB75-F9542D03F8C9}"/>
    <dgm:cxn modelId="{AAC2D387-C507-40AA-8DDE-95EC956EC42B}" type="presOf" srcId="{E82835F9-22BE-42E5-93D2-AF52F3981178}" destId="{9D290881-20B7-434A-898B-0121197DF4F3}" srcOrd="0" destOrd="0" presId="urn:microsoft.com/office/officeart/2005/8/layout/process4"/>
    <dgm:cxn modelId="{3475F68B-D205-47A2-9A44-918EC4B00E5D}" srcId="{820AF77D-DD73-4DD3-9BD6-A1C3D8687BB7}" destId="{2D39AD53-102F-4943-B510-89A1260ECA62}" srcOrd="2" destOrd="0" parTransId="{46ACD4B5-2DAE-4B30-ABCB-89B71D12136C}" sibTransId="{1303C7AF-A588-44F7-A137-7322B18F6DD1}"/>
    <dgm:cxn modelId="{C55FCC8F-867D-403E-A5CE-4E8127C2938F}" srcId="{820AF77D-DD73-4DD3-9BD6-A1C3D8687BB7}" destId="{C03169E9-DDA2-4B6D-8B46-61ADDC5F68CC}" srcOrd="1" destOrd="0" parTransId="{54B8C271-FBC6-4715-AA7F-350AEA7F981A}" sibTransId="{95A2FFCE-524F-4261-9CEC-CFE91BC78CC3}"/>
    <dgm:cxn modelId="{6F88359B-FC5B-45A9-BC7F-9073C04C52CB}" type="presOf" srcId="{820AF77D-DD73-4DD3-9BD6-A1C3D8687BB7}" destId="{E2D4E403-CC5A-400D-A1FE-C15CEBCE76C0}" srcOrd="1" destOrd="0" presId="urn:microsoft.com/office/officeart/2005/8/layout/process4"/>
    <dgm:cxn modelId="{5461A5CB-2161-4FFF-BC57-32849399EE9A}" type="presOf" srcId="{2D39AD53-102F-4943-B510-89A1260ECA62}" destId="{632C88F7-9FEE-4070-B3F1-024322BEF8BA}" srcOrd="0" destOrd="0" presId="urn:microsoft.com/office/officeart/2005/8/layout/process4"/>
    <dgm:cxn modelId="{54DB06D5-3C8F-4EB0-8368-2EE2572071C0}" type="presOf" srcId="{820AF77D-DD73-4DD3-9BD6-A1C3D8687BB7}" destId="{13857E04-8721-43BC-8838-36B76A1C8E4E}" srcOrd="0" destOrd="0" presId="urn:microsoft.com/office/officeart/2005/8/layout/process4"/>
    <dgm:cxn modelId="{D82052D7-B956-42AD-B7CD-38DF44C5B1C7}" type="presOf" srcId="{63351316-58ED-49A7-A07B-98A25DC5885B}" destId="{86358343-9F1E-42D5-992F-89619377F273}" srcOrd="0" destOrd="0" presId="urn:microsoft.com/office/officeart/2005/8/layout/process4"/>
    <dgm:cxn modelId="{3713180C-443B-4BEB-9650-2FEE47320C20}" type="presParOf" srcId="{86358343-9F1E-42D5-992F-89619377F273}" destId="{7FD6C7CC-EE69-4A20-8FB9-7E9364069924}" srcOrd="0" destOrd="0" presId="urn:microsoft.com/office/officeart/2005/8/layout/process4"/>
    <dgm:cxn modelId="{1698FEFF-31FF-424F-9236-3849B5B37B06}" type="presParOf" srcId="{7FD6C7CC-EE69-4A20-8FB9-7E9364069924}" destId="{13857E04-8721-43BC-8838-36B76A1C8E4E}" srcOrd="0" destOrd="0" presId="urn:microsoft.com/office/officeart/2005/8/layout/process4"/>
    <dgm:cxn modelId="{34C8FBC1-DCEF-4839-88BB-A783A6954519}" type="presParOf" srcId="{7FD6C7CC-EE69-4A20-8FB9-7E9364069924}" destId="{E2D4E403-CC5A-400D-A1FE-C15CEBCE76C0}" srcOrd="1" destOrd="0" presId="urn:microsoft.com/office/officeart/2005/8/layout/process4"/>
    <dgm:cxn modelId="{F450E0E9-3E87-4416-8219-9BB06F971DC0}" type="presParOf" srcId="{7FD6C7CC-EE69-4A20-8FB9-7E9364069924}" destId="{79C64FC3-5877-4C2A-813E-D191118606EA}" srcOrd="2" destOrd="0" presId="urn:microsoft.com/office/officeart/2005/8/layout/process4"/>
    <dgm:cxn modelId="{DC740ED0-16E8-4236-B13D-985C7E0BA85E}" type="presParOf" srcId="{79C64FC3-5877-4C2A-813E-D191118606EA}" destId="{9D290881-20B7-434A-898B-0121197DF4F3}" srcOrd="0" destOrd="0" presId="urn:microsoft.com/office/officeart/2005/8/layout/process4"/>
    <dgm:cxn modelId="{96ACFAB7-E38C-4400-9E70-D76132698F0C}" type="presParOf" srcId="{79C64FC3-5877-4C2A-813E-D191118606EA}" destId="{7DAA49D1-493C-410F-9654-902CAA5A3AA5}" srcOrd="1" destOrd="0" presId="urn:microsoft.com/office/officeart/2005/8/layout/process4"/>
    <dgm:cxn modelId="{FB1858C5-F6EC-49CA-A247-6DF02E2E7537}" type="presParOf" srcId="{79C64FC3-5877-4C2A-813E-D191118606EA}" destId="{632C88F7-9FEE-4070-B3F1-024322BEF8BA}"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44C4A60-EF07-4CFD-B6B7-3D0F0373B4F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C040BCDE-3067-4044-AD26-0831A4E13135}">
      <dgm:prSet/>
      <dgm:spPr/>
      <dgm:t>
        <a:bodyPr/>
        <a:lstStyle/>
        <a:p>
          <a:r>
            <a:rPr lang="en-GB" b="0" i="0" baseline="0"/>
            <a:t>Sexual assaults measured by the CSEW combine rape (including attempts), assault by penetration (including attempts), indecent exposure and unwanted sexual touching experienced by people aged over 16. </a:t>
          </a:r>
          <a:endParaRPr lang="en-US"/>
        </a:p>
      </dgm:t>
    </dgm:pt>
    <dgm:pt modelId="{BF1E40D7-DDB6-4954-ACEC-EACA7879A102}" type="parTrans" cxnId="{C6A9F476-690A-46B6-A0DB-BFF371BE6A5D}">
      <dgm:prSet/>
      <dgm:spPr/>
      <dgm:t>
        <a:bodyPr/>
        <a:lstStyle/>
        <a:p>
          <a:endParaRPr lang="en-US"/>
        </a:p>
      </dgm:t>
    </dgm:pt>
    <dgm:pt modelId="{17DD21A1-4F3B-467F-90A0-633F47BDE9B0}" type="sibTrans" cxnId="{C6A9F476-690A-46B6-A0DB-BFF371BE6A5D}">
      <dgm:prSet/>
      <dgm:spPr/>
      <dgm:t>
        <a:bodyPr/>
        <a:lstStyle/>
        <a:p>
          <a:endParaRPr lang="en-US"/>
        </a:p>
      </dgm:t>
    </dgm:pt>
    <dgm:pt modelId="{FE832021-79E3-44CA-8620-AAE538F23BA8}">
      <dgm:prSet/>
      <dgm:spPr/>
      <dgm:t>
        <a:bodyPr/>
        <a:lstStyle/>
        <a:p>
          <a:r>
            <a:rPr lang="en-GB" b="0" i="0" dirty="0">
              <a:solidFill>
                <a:srgbClr val="323132"/>
              </a:solidFill>
              <a:effectLst/>
              <a:latin typeface="Open Sans" panose="020B0606030504020204" pitchFamily="34" charset="0"/>
            </a:rPr>
            <a:t>It is estimated that 1.9% of people (3.0% of females and 0.7% of males) aged 16 years + were victims of sexual assault (including attempts) in year ending (YE) March 2025 survey; this equates to around 900,000 people (739,000 females and 162,000 males</a:t>
          </a:r>
          <a:endParaRPr lang="en-US" dirty="0"/>
        </a:p>
      </dgm:t>
    </dgm:pt>
    <dgm:pt modelId="{D76FFA9C-1E44-4003-B85D-AD4B039B60E8}" type="parTrans" cxnId="{06D6B2BB-4545-4A45-89A5-19DAB5676967}">
      <dgm:prSet/>
      <dgm:spPr/>
      <dgm:t>
        <a:bodyPr/>
        <a:lstStyle/>
        <a:p>
          <a:endParaRPr lang="en-US"/>
        </a:p>
      </dgm:t>
    </dgm:pt>
    <dgm:pt modelId="{BE0B2ED2-7C8E-45CA-9EC1-270AA7F9D738}" type="sibTrans" cxnId="{06D6B2BB-4545-4A45-89A5-19DAB5676967}">
      <dgm:prSet/>
      <dgm:spPr/>
      <dgm:t>
        <a:bodyPr/>
        <a:lstStyle/>
        <a:p>
          <a:endParaRPr lang="en-US"/>
        </a:p>
      </dgm:t>
    </dgm:pt>
    <dgm:pt modelId="{55C26812-FBA9-4919-BE48-6FD03BC164FE}" type="pres">
      <dgm:prSet presAssocID="{544C4A60-EF07-4CFD-B6B7-3D0F0373B4F7}" presName="Name0" presStyleCnt="0">
        <dgm:presLayoutVars>
          <dgm:dir/>
          <dgm:animLvl val="lvl"/>
          <dgm:resizeHandles val="exact"/>
        </dgm:presLayoutVars>
      </dgm:prSet>
      <dgm:spPr/>
    </dgm:pt>
    <dgm:pt modelId="{A23187E4-516A-4CB0-80E0-09EF47CC1752}" type="pres">
      <dgm:prSet presAssocID="{FE832021-79E3-44CA-8620-AAE538F23BA8}" presName="boxAndChildren" presStyleCnt="0"/>
      <dgm:spPr/>
    </dgm:pt>
    <dgm:pt modelId="{7D7956F3-FE82-4316-B064-79E61C76F8CD}" type="pres">
      <dgm:prSet presAssocID="{FE832021-79E3-44CA-8620-AAE538F23BA8}" presName="parentTextBox" presStyleLbl="node1" presStyleIdx="0" presStyleCnt="2"/>
      <dgm:spPr/>
    </dgm:pt>
    <dgm:pt modelId="{41FEE84F-33FC-4DB9-9690-96A53ECB1F2A}" type="pres">
      <dgm:prSet presAssocID="{17DD21A1-4F3B-467F-90A0-633F47BDE9B0}" presName="sp" presStyleCnt="0"/>
      <dgm:spPr/>
    </dgm:pt>
    <dgm:pt modelId="{610F083E-B797-4485-9022-B7784C231FDC}" type="pres">
      <dgm:prSet presAssocID="{C040BCDE-3067-4044-AD26-0831A4E13135}" presName="arrowAndChildren" presStyleCnt="0"/>
      <dgm:spPr/>
    </dgm:pt>
    <dgm:pt modelId="{865D1470-691F-4430-B806-DD4625B648CD}" type="pres">
      <dgm:prSet presAssocID="{C040BCDE-3067-4044-AD26-0831A4E13135}" presName="parentTextArrow" presStyleLbl="node1" presStyleIdx="1" presStyleCnt="2"/>
      <dgm:spPr/>
    </dgm:pt>
  </dgm:ptLst>
  <dgm:cxnLst>
    <dgm:cxn modelId="{06CFEA34-F5E1-42DD-ABE8-82299347450F}" type="presOf" srcId="{FE832021-79E3-44CA-8620-AAE538F23BA8}" destId="{7D7956F3-FE82-4316-B064-79E61C76F8CD}" srcOrd="0" destOrd="0" presId="urn:microsoft.com/office/officeart/2005/8/layout/process4"/>
    <dgm:cxn modelId="{7D8C1866-2646-4764-9ADC-70570BF4FA6F}" type="presOf" srcId="{544C4A60-EF07-4CFD-B6B7-3D0F0373B4F7}" destId="{55C26812-FBA9-4919-BE48-6FD03BC164FE}" srcOrd="0" destOrd="0" presId="urn:microsoft.com/office/officeart/2005/8/layout/process4"/>
    <dgm:cxn modelId="{C6A9F476-690A-46B6-A0DB-BFF371BE6A5D}" srcId="{544C4A60-EF07-4CFD-B6B7-3D0F0373B4F7}" destId="{C040BCDE-3067-4044-AD26-0831A4E13135}" srcOrd="0" destOrd="0" parTransId="{BF1E40D7-DDB6-4954-ACEC-EACA7879A102}" sibTransId="{17DD21A1-4F3B-467F-90A0-633F47BDE9B0}"/>
    <dgm:cxn modelId="{06D6B2BB-4545-4A45-89A5-19DAB5676967}" srcId="{544C4A60-EF07-4CFD-B6B7-3D0F0373B4F7}" destId="{FE832021-79E3-44CA-8620-AAE538F23BA8}" srcOrd="1" destOrd="0" parTransId="{D76FFA9C-1E44-4003-B85D-AD4B039B60E8}" sibTransId="{BE0B2ED2-7C8E-45CA-9EC1-270AA7F9D738}"/>
    <dgm:cxn modelId="{50BA54EE-6BD1-4670-B37B-65923BB67CBE}" type="presOf" srcId="{C040BCDE-3067-4044-AD26-0831A4E13135}" destId="{865D1470-691F-4430-B806-DD4625B648CD}" srcOrd="0" destOrd="0" presId="urn:microsoft.com/office/officeart/2005/8/layout/process4"/>
    <dgm:cxn modelId="{EA1DFF75-99FF-4FA4-AFA2-7DDCA2AB96BA}" type="presParOf" srcId="{55C26812-FBA9-4919-BE48-6FD03BC164FE}" destId="{A23187E4-516A-4CB0-80E0-09EF47CC1752}" srcOrd="0" destOrd="0" presId="urn:microsoft.com/office/officeart/2005/8/layout/process4"/>
    <dgm:cxn modelId="{B2CFD008-1DCF-4349-8CFC-971F3CC94D30}" type="presParOf" srcId="{A23187E4-516A-4CB0-80E0-09EF47CC1752}" destId="{7D7956F3-FE82-4316-B064-79E61C76F8CD}" srcOrd="0" destOrd="0" presId="urn:microsoft.com/office/officeart/2005/8/layout/process4"/>
    <dgm:cxn modelId="{9663DF22-DB78-4C91-BD90-0800CD7897D3}" type="presParOf" srcId="{55C26812-FBA9-4919-BE48-6FD03BC164FE}" destId="{41FEE84F-33FC-4DB9-9690-96A53ECB1F2A}" srcOrd="1" destOrd="0" presId="urn:microsoft.com/office/officeart/2005/8/layout/process4"/>
    <dgm:cxn modelId="{32135C2A-B7FA-4A2A-B78A-4CF176B56D42}" type="presParOf" srcId="{55C26812-FBA9-4919-BE48-6FD03BC164FE}" destId="{610F083E-B797-4485-9022-B7784C231FDC}" srcOrd="2" destOrd="0" presId="urn:microsoft.com/office/officeart/2005/8/layout/process4"/>
    <dgm:cxn modelId="{DA9F3394-2BF1-4C1D-86FD-946C48BE4E71}" type="presParOf" srcId="{610F083E-B797-4485-9022-B7784C231FDC}" destId="{865D1470-691F-4430-B806-DD4625B648C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113383-BD2A-435A-99F9-C58F600840A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5219931-49A3-48EF-8CAA-935558E8EDCE}">
      <dgm:prSet/>
      <dgm:spPr/>
      <dgm:t>
        <a:bodyPr/>
        <a:lstStyle/>
        <a:p>
          <a:r>
            <a:rPr lang="en-GB" b="0" i="0" baseline="0"/>
            <a:t>There is no reliable national data on the specific context, location or type of harassment that occurs. </a:t>
          </a:r>
          <a:r>
            <a:rPr lang="en-US" b="0" i="0" baseline="0"/>
            <a:t>​</a:t>
          </a:r>
          <a:endParaRPr lang="en-US"/>
        </a:p>
      </dgm:t>
    </dgm:pt>
    <dgm:pt modelId="{EF11F034-D7FA-4C8E-B090-DDF565234BB8}" type="parTrans" cxnId="{B420B944-F92A-4653-979B-A5776150E1D2}">
      <dgm:prSet/>
      <dgm:spPr/>
      <dgm:t>
        <a:bodyPr/>
        <a:lstStyle/>
        <a:p>
          <a:endParaRPr lang="en-US"/>
        </a:p>
      </dgm:t>
    </dgm:pt>
    <dgm:pt modelId="{67DD67BB-AA40-4E7A-8225-C413FAB74DEC}" type="sibTrans" cxnId="{B420B944-F92A-4653-979B-A5776150E1D2}">
      <dgm:prSet/>
      <dgm:spPr/>
      <dgm:t>
        <a:bodyPr/>
        <a:lstStyle/>
        <a:p>
          <a:endParaRPr lang="en-US"/>
        </a:p>
      </dgm:t>
    </dgm:pt>
    <dgm:pt modelId="{F913E483-D5B0-4584-9C28-D6E1AEE2DF97}">
      <dgm:prSet/>
      <dgm:spPr/>
      <dgm:t>
        <a:bodyPr/>
        <a:lstStyle/>
        <a:p>
          <a:r>
            <a:rPr lang="en-GB" b="0" i="0" baseline="0"/>
            <a:t>A nationally representative survey commissioned by the Government Equalities Office found that in the last 12 months 20% of women had experienced unwanted sexual comments. </a:t>
          </a:r>
          <a:r>
            <a:rPr lang="en-US" b="0" i="0" baseline="0"/>
            <a:t>​</a:t>
          </a:r>
          <a:endParaRPr lang="en-US"/>
        </a:p>
      </dgm:t>
    </dgm:pt>
    <dgm:pt modelId="{21011DFE-5EEE-4252-8BA4-3BDDCA2B4F85}" type="parTrans" cxnId="{30E4169F-1A20-43A7-9F41-2F0DC756F2CF}">
      <dgm:prSet/>
      <dgm:spPr/>
      <dgm:t>
        <a:bodyPr/>
        <a:lstStyle/>
        <a:p>
          <a:endParaRPr lang="en-US"/>
        </a:p>
      </dgm:t>
    </dgm:pt>
    <dgm:pt modelId="{C439A822-E4D0-46C2-8FB1-2A93EF0D6B7F}" type="sibTrans" cxnId="{30E4169F-1A20-43A7-9F41-2F0DC756F2CF}">
      <dgm:prSet/>
      <dgm:spPr/>
      <dgm:t>
        <a:bodyPr/>
        <a:lstStyle/>
        <a:p>
          <a:endParaRPr lang="en-US"/>
        </a:p>
      </dgm:t>
    </dgm:pt>
    <dgm:pt modelId="{28978540-42C7-4976-B7FE-8E9F2ED0E9E8}">
      <dgm:prSet/>
      <dgm:spPr/>
      <dgm:t>
        <a:bodyPr/>
        <a:lstStyle/>
        <a:p>
          <a:r>
            <a:rPr lang="en-GB" b="0" i="0" baseline="0"/>
            <a:t>Furthermore, 6% had experienced being followed or threatened, and 14% had experienced unwanted non-sexual touching.</a:t>
          </a:r>
          <a:endParaRPr lang="en-US"/>
        </a:p>
      </dgm:t>
    </dgm:pt>
    <dgm:pt modelId="{8C43BE41-EB0C-486E-A033-B1B77329A96F}" type="parTrans" cxnId="{EB73C23A-503A-4FF3-A1AA-EFFE13614D25}">
      <dgm:prSet/>
      <dgm:spPr/>
      <dgm:t>
        <a:bodyPr/>
        <a:lstStyle/>
        <a:p>
          <a:endParaRPr lang="en-US"/>
        </a:p>
      </dgm:t>
    </dgm:pt>
    <dgm:pt modelId="{D481D30D-D926-4288-AF78-98AFEF9DD808}" type="sibTrans" cxnId="{EB73C23A-503A-4FF3-A1AA-EFFE13614D25}">
      <dgm:prSet/>
      <dgm:spPr/>
      <dgm:t>
        <a:bodyPr/>
        <a:lstStyle/>
        <a:p>
          <a:endParaRPr lang="en-US"/>
        </a:p>
      </dgm:t>
    </dgm:pt>
    <dgm:pt modelId="{1878C125-FAF5-4B54-A10E-561797CD924F}" type="pres">
      <dgm:prSet presAssocID="{94113383-BD2A-435A-99F9-C58F600840A4}" presName="Name0" presStyleCnt="0">
        <dgm:presLayoutVars>
          <dgm:dir/>
          <dgm:animLvl val="lvl"/>
          <dgm:resizeHandles val="exact"/>
        </dgm:presLayoutVars>
      </dgm:prSet>
      <dgm:spPr/>
    </dgm:pt>
    <dgm:pt modelId="{16E4DA5A-17E2-41CB-8254-3D33CF4606AA}" type="pres">
      <dgm:prSet presAssocID="{28978540-42C7-4976-B7FE-8E9F2ED0E9E8}" presName="boxAndChildren" presStyleCnt="0"/>
      <dgm:spPr/>
    </dgm:pt>
    <dgm:pt modelId="{A44A7772-ED22-4270-9A57-285323F6740D}" type="pres">
      <dgm:prSet presAssocID="{28978540-42C7-4976-B7FE-8E9F2ED0E9E8}" presName="parentTextBox" presStyleLbl="node1" presStyleIdx="0" presStyleCnt="3"/>
      <dgm:spPr/>
    </dgm:pt>
    <dgm:pt modelId="{698C1FE5-108A-4917-8424-F1BB3EC0D7D5}" type="pres">
      <dgm:prSet presAssocID="{C439A822-E4D0-46C2-8FB1-2A93EF0D6B7F}" presName="sp" presStyleCnt="0"/>
      <dgm:spPr/>
    </dgm:pt>
    <dgm:pt modelId="{EECF112D-1CAC-4CE0-BA3D-1481350CD92B}" type="pres">
      <dgm:prSet presAssocID="{F913E483-D5B0-4584-9C28-D6E1AEE2DF97}" presName="arrowAndChildren" presStyleCnt="0"/>
      <dgm:spPr/>
    </dgm:pt>
    <dgm:pt modelId="{81186892-0AA4-48DC-874F-47866DBC3FB1}" type="pres">
      <dgm:prSet presAssocID="{F913E483-D5B0-4584-9C28-D6E1AEE2DF97}" presName="parentTextArrow" presStyleLbl="node1" presStyleIdx="1" presStyleCnt="3"/>
      <dgm:spPr/>
    </dgm:pt>
    <dgm:pt modelId="{E6672BA7-4F93-4B3A-AC03-9A7D1E7C70F7}" type="pres">
      <dgm:prSet presAssocID="{67DD67BB-AA40-4E7A-8225-C413FAB74DEC}" presName="sp" presStyleCnt="0"/>
      <dgm:spPr/>
    </dgm:pt>
    <dgm:pt modelId="{537621C5-0941-42AD-8F36-984FB9F56168}" type="pres">
      <dgm:prSet presAssocID="{05219931-49A3-48EF-8CAA-935558E8EDCE}" presName="arrowAndChildren" presStyleCnt="0"/>
      <dgm:spPr/>
    </dgm:pt>
    <dgm:pt modelId="{194B01DD-3AB1-48B8-B797-178E11B22BF6}" type="pres">
      <dgm:prSet presAssocID="{05219931-49A3-48EF-8CAA-935558E8EDCE}" presName="parentTextArrow" presStyleLbl="node1" presStyleIdx="2" presStyleCnt="3"/>
      <dgm:spPr/>
    </dgm:pt>
  </dgm:ptLst>
  <dgm:cxnLst>
    <dgm:cxn modelId="{EB73C23A-503A-4FF3-A1AA-EFFE13614D25}" srcId="{94113383-BD2A-435A-99F9-C58F600840A4}" destId="{28978540-42C7-4976-B7FE-8E9F2ED0E9E8}" srcOrd="2" destOrd="0" parTransId="{8C43BE41-EB0C-486E-A033-B1B77329A96F}" sibTransId="{D481D30D-D926-4288-AF78-98AFEF9DD808}"/>
    <dgm:cxn modelId="{CE9FDF5F-459C-4F0D-BF32-118AF91D671A}" type="presOf" srcId="{28978540-42C7-4976-B7FE-8E9F2ED0E9E8}" destId="{A44A7772-ED22-4270-9A57-285323F6740D}" srcOrd="0" destOrd="0" presId="urn:microsoft.com/office/officeart/2005/8/layout/process4"/>
    <dgm:cxn modelId="{B420B944-F92A-4653-979B-A5776150E1D2}" srcId="{94113383-BD2A-435A-99F9-C58F600840A4}" destId="{05219931-49A3-48EF-8CAA-935558E8EDCE}" srcOrd="0" destOrd="0" parTransId="{EF11F034-D7FA-4C8E-B090-DDF565234BB8}" sibTransId="{67DD67BB-AA40-4E7A-8225-C413FAB74DEC}"/>
    <dgm:cxn modelId="{7377FB70-A306-4302-B0A7-1AFBEF346232}" type="presOf" srcId="{05219931-49A3-48EF-8CAA-935558E8EDCE}" destId="{194B01DD-3AB1-48B8-B797-178E11B22BF6}" srcOrd="0" destOrd="0" presId="urn:microsoft.com/office/officeart/2005/8/layout/process4"/>
    <dgm:cxn modelId="{2FE19654-20CB-4407-A270-C46E18FEA87D}" type="presOf" srcId="{F913E483-D5B0-4584-9C28-D6E1AEE2DF97}" destId="{81186892-0AA4-48DC-874F-47866DBC3FB1}" srcOrd="0" destOrd="0" presId="urn:microsoft.com/office/officeart/2005/8/layout/process4"/>
    <dgm:cxn modelId="{F6325986-1788-44F1-BD56-DE325D030AF6}" type="presOf" srcId="{94113383-BD2A-435A-99F9-C58F600840A4}" destId="{1878C125-FAF5-4B54-A10E-561797CD924F}" srcOrd="0" destOrd="0" presId="urn:microsoft.com/office/officeart/2005/8/layout/process4"/>
    <dgm:cxn modelId="{30E4169F-1A20-43A7-9F41-2F0DC756F2CF}" srcId="{94113383-BD2A-435A-99F9-C58F600840A4}" destId="{F913E483-D5B0-4584-9C28-D6E1AEE2DF97}" srcOrd="1" destOrd="0" parTransId="{21011DFE-5EEE-4252-8BA4-3BDDCA2B4F85}" sibTransId="{C439A822-E4D0-46C2-8FB1-2A93EF0D6B7F}"/>
    <dgm:cxn modelId="{772DC80B-437E-48CF-8BB2-4640D47D1E10}" type="presParOf" srcId="{1878C125-FAF5-4B54-A10E-561797CD924F}" destId="{16E4DA5A-17E2-41CB-8254-3D33CF4606AA}" srcOrd="0" destOrd="0" presId="urn:microsoft.com/office/officeart/2005/8/layout/process4"/>
    <dgm:cxn modelId="{D9AC3CDE-A710-49F5-B309-1E464F18CC25}" type="presParOf" srcId="{16E4DA5A-17E2-41CB-8254-3D33CF4606AA}" destId="{A44A7772-ED22-4270-9A57-285323F6740D}" srcOrd="0" destOrd="0" presId="urn:microsoft.com/office/officeart/2005/8/layout/process4"/>
    <dgm:cxn modelId="{B24D35E6-F957-4D76-BDB6-0B80255D8049}" type="presParOf" srcId="{1878C125-FAF5-4B54-A10E-561797CD924F}" destId="{698C1FE5-108A-4917-8424-F1BB3EC0D7D5}" srcOrd="1" destOrd="0" presId="urn:microsoft.com/office/officeart/2005/8/layout/process4"/>
    <dgm:cxn modelId="{ACEFEEB5-22E8-4D5E-B80B-96A4B1799A22}" type="presParOf" srcId="{1878C125-FAF5-4B54-A10E-561797CD924F}" destId="{EECF112D-1CAC-4CE0-BA3D-1481350CD92B}" srcOrd="2" destOrd="0" presId="urn:microsoft.com/office/officeart/2005/8/layout/process4"/>
    <dgm:cxn modelId="{0FF60E3E-D147-4510-8EBC-85090E671BD0}" type="presParOf" srcId="{EECF112D-1CAC-4CE0-BA3D-1481350CD92B}" destId="{81186892-0AA4-48DC-874F-47866DBC3FB1}" srcOrd="0" destOrd="0" presId="urn:microsoft.com/office/officeart/2005/8/layout/process4"/>
    <dgm:cxn modelId="{CF44936E-A1CE-44F8-BDF7-9C5F6F272A1D}" type="presParOf" srcId="{1878C125-FAF5-4B54-A10E-561797CD924F}" destId="{E6672BA7-4F93-4B3A-AC03-9A7D1E7C70F7}" srcOrd="3" destOrd="0" presId="urn:microsoft.com/office/officeart/2005/8/layout/process4"/>
    <dgm:cxn modelId="{CE2B10F6-8368-462E-972C-CF038F8BFC6F}" type="presParOf" srcId="{1878C125-FAF5-4B54-A10E-561797CD924F}" destId="{537621C5-0941-42AD-8F36-984FB9F56168}" srcOrd="4" destOrd="0" presId="urn:microsoft.com/office/officeart/2005/8/layout/process4"/>
    <dgm:cxn modelId="{FA6AABD7-9478-4E04-B38C-E9FFE37F9866}" type="presParOf" srcId="{537621C5-0941-42AD-8F36-984FB9F56168}" destId="{194B01DD-3AB1-48B8-B797-178E11B22BF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2B07862-D334-41A9-9F12-17619DFF4BA5}"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90F13DAB-5A35-4322-82B1-D52CD72922B2}">
      <dgm:prSet/>
      <dgm:spPr/>
      <dgm:t>
        <a:bodyPr/>
        <a:lstStyle/>
        <a:p>
          <a:r>
            <a:rPr lang="en-GB" b="0" i="0" baseline="0"/>
            <a:t>The CSEW shows that 5.5% of adults aged 16-74 had been victims of domestic abuse in the last year (equivalent to 2.3 million victims). </a:t>
          </a:r>
          <a:endParaRPr lang="en-US"/>
        </a:p>
      </dgm:t>
    </dgm:pt>
    <dgm:pt modelId="{2F4407AE-DA7E-48CD-AAD7-414D5047444A}" type="parTrans" cxnId="{35BD78AA-5476-4639-8EE1-C2BBDF7C0730}">
      <dgm:prSet/>
      <dgm:spPr/>
      <dgm:t>
        <a:bodyPr/>
        <a:lstStyle/>
        <a:p>
          <a:endParaRPr lang="en-US"/>
        </a:p>
      </dgm:t>
    </dgm:pt>
    <dgm:pt modelId="{D9AB8740-30DB-4A96-AD3C-F9BDF7938CB7}" type="sibTrans" cxnId="{35BD78AA-5476-4639-8EE1-C2BBDF7C0730}">
      <dgm:prSet/>
      <dgm:spPr/>
      <dgm:t>
        <a:bodyPr/>
        <a:lstStyle/>
        <a:p>
          <a:endParaRPr lang="en-US"/>
        </a:p>
      </dgm:t>
    </dgm:pt>
    <dgm:pt modelId="{5458DEA9-BA52-470E-88C5-7C20C16705D5}">
      <dgm:prSet/>
      <dgm:spPr/>
      <dgm:t>
        <a:bodyPr/>
        <a:lstStyle/>
        <a:p>
          <a:r>
            <a:rPr lang="en-GB" b="0" i="0" baseline="0"/>
            <a:t>This equates to 7.3% of women and 3.6% of men. While there has been a decline in the prevalence of domestic abuse since 2011/12, this crime remains highly prevalent when compared to the prevalence other crimes</a:t>
          </a:r>
          <a:endParaRPr lang="en-US"/>
        </a:p>
      </dgm:t>
    </dgm:pt>
    <dgm:pt modelId="{1A19992D-8C11-4008-9DFA-63E3C90A4C4C}" type="parTrans" cxnId="{4855F5B6-E286-4918-88A1-4161A4C0D05A}">
      <dgm:prSet/>
      <dgm:spPr/>
      <dgm:t>
        <a:bodyPr/>
        <a:lstStyle/>
        <a:p>
          <a:endParaRPr lang="en-US"/>
        </a:p>
      </dgm:t>
    </dgm:pt>
    <dgm:pt modelId="{0C59C8A1-5C04-499A-8B0A-9F20D10EEB51}" type="sibTrans" cxnId="{4855F5B6-E286-4918-88A1-4161A4C0D05A}">
      <dgm:prSet/>
      <dgm:spPr/>
      <dgm:t>
        <a:bodyPr/>
        <a:lstStyle/>
        <a:p>
          <a:endParaRPr lang="en-US"/>
        </a:p>
      </dgm:t>
    </dgm:pt>
    <dgm:pt modelId="{188AC51E-BFC0-4336-A8DB-D12D9AEFDB56}">
      <dgm:prSet/>
      <dgm:spPr/>
      <dgm:t>
        <a:bodyPr/>
        <a:lstStyle/>
        <a:p>
          <a:r>
            <a:rPr lang="en-GB" b="0" i="0" baseline="0"/>
            <a:t>There were 758,941 domestic-abuse-related crimes recorded by the police in 2019/20, equating to 15% of all crimes recorded by the police that year. The vast majority (79%) of these offences were violence against the person-related crimes</a:t>
          </a:r>
          <a:endParaRPr lang="en-US"/>
        </a:p>
      </dgm:t>
    </dgm:pt>
    <dgm:pt modelId="{94000AF9-8837-4A21-950A-FA1AEA96EE16}" type="parTrans" cxnId="{4B335DAA-2F71-4E3C-888B-882FF189CA5F}">
      <dgm:prSet/>
      <dgm:spPr/>
      <dgm:t>
        <a:bodyPr/>
        <a:lstStyle/>
        <a:p>
          <a:endParaRPr lang="en-US"/>
        </a:p>
      </dgm:t>
    </dgm:pt>
    <dgm:pt modelId="{C91B2280-95F0-4AF7-BF4F-F41852B7520A}" type="sibTrans" cxnId="{4B335DAA-2F71-4E3C-888B-882FF189CA5F}">
      <dgm:prSet/>
      <dgm:spPr/>
      <dgm:t>
        <a:bodyPr/>
        <a:lstStyle/>
        <a:p>
          <a:endParaRPr lang="en-US"/>
        </a:p>
      </dgm:t>
    </dgm:pt>
    <dgm:pt modelId="{327B6CD3-DC08-4E8F-A69D-588CAC3751A0}">
      <dgm:prSet/>
      <dgm:spPr/>
      <dgm:t>
        <a:bodyPr/>
        <a:lstStyle/>
        <a:p>
          <a:r>
            <a:rPr lang="en-GB" b="0" i="0" baseline="0"/>
            <a:t>The number of domestic-abuse-related crimes recorded by the police has increased year on year since 2015/16.</a:t>
          </a:r>
          <a:endParaRPr lang="en-US"/>
        </a:p>
      </dgm:t>
    </dgm:pt>
    <dgm:pt modelId="{307F78E6-E43E-4DD6-9758-CC1E071EED99}" type="parTrans" cxnId="{F2A501FD-4BCD-4A31-8A71-90D72AA296E2}">
      <dgm:prSet/>
      <dgm:spPr/>
      <dgm:t>
        <a:bodyPr/>
        <a:lstStyle/>
        <a:p>
          <a:endParaRPr lang="en-US"/>
        </a:p>
      </dgm:t>
    </dgm:pt>
    <dgm:pt modelId="{A379BC3C-33DA-4123-9BF5-491831582673}" type="sibTrans" cxnId="{F2A501FD-4BCD-4A31-8A71-90D72AA296E2}">
      <dgm:prSet/>
      <dgm:spPr/>
      <dgm:t>
        <a:bodyPr/>
        <a:lstStyle/>
        <a:p>
          <a:endParaRPr lang="en-US"/>
        </a:p>
      </dgm:t>
    </dgm:pt>
    <dgm:pt modelId="{27EE2165-24F4-4A40-89BA-FC0DCC49FBCF}" type="pres">
      <dgm:prSet presAssocID="{D2B07862-D334-41A9-9F12-17619DFF4BA5}" presName="Name0" presStyleCnt="0">
        <dgm:presLayoutVars>
          <dgm:dir/>
          <dgm:animLvl val="lvl"/>
          <dgm:resizeHandles val="exact"/>
        </dgm:presLayoutVars>
      </dgm:prSet>
      <dgm:spPr/>
    </dgm:pt>
    <dgm:pt modelId="{E77A3217-7339-498C-8A60-06ADAB884365}" type="pres">
      <dgm:prSet presAssocID="{327B6CD3-DC08-4E8F-A69D-588CAC3751A0}" presName="boxAndChildren" presStyleCnt="0"/>
      <dgm:spPr/>
    </dgm:pt>
    <dgm:pt modelId="{A23F2267-B1F5-4AA4-9DBF-8336E4BC3FD7}" type="pres">
      <dgm:prSet presAssocID="{327B6CD3-DC08-4E8F-A69D-588CAC3751A0}" presName="parentTextBox" presStyleLbl="node1" presStyleIdx="0" presStyleCnt="4"/>
      <dgm:spPr/>
    </dgm:pt>
    <dgm:pt modelId="{143CB718-0CED-4801-B839-F4489DEF3AAE}" type="pres">
      <dgm:prSet presAssocID="{C91B2280-95F0-4AF7-BF4F-F41852B7520A}" presName="sp" presStyleCnt="0"/>
      <dgm:spPr/>
    </dgm:pt>
    <dgm:pt modelId="{492C8D17-14B6-4514-837D-02920BA12400}" type="pres">
      <dgm:prSet presAssocID="{188AC51E-BFC0-4336-A8DB-D12D9AEFDB56}" presName="arrowAndChildren" presStyleCnt="0"/>
      <dgm:spPr/>
    </dgm:pt>
    <dgm:pt modelId="{982DC0D3-4E0E-4E84-B8A6-EFEEE21D40F3}" type="pres">
      <dgm:prSet presAssocID="{188AC51E-BFC0-4336-A8DB-D12D9AEFDB56}" presName="parentTextArrow" presStyleLbl="node1" presStyleIdx="1" presStyleCnt="4"/>
      <dgm:spPr/>
    </dgm:pt>
    <dgm:pt modelId="{FEFBECA9-A8B2-4D30-9D04-3B720A573592}" type="pres">
      <dgm:prSet presAssocID="{0C59C8A1-5C04-499A-8B0A-9F20D10EEB51}" presName="sp" presStyleCnt="0"/>
      <dgm:spPr/>
    </dgm:pt>
    <dgm:pt modelId="{9C324271-106C-4664-BCE0-7A9B29647708}" type="pres">
      <dgm:prSet presAssocID="{5458DEA9-BA52-470E-88C5-7C20C16705D5}" presName="arrowAndChildren" presStyleCnt="0"/>
      <dgm:spPr/>
    </dgm:pt>
    <dgm:pt modelId="{83AECB29-2E39-4DE9-BD6A-84776145E476}" type="pres">
      <dgm:prSet presAssocID="{5458DEA9-BA52-470E-88C5-7C20C16705D5}" presName="parentTextArrow" presStyleLbl="node1" presStyleIdx="2" presStyleCnt="4"/>
      <dgm:spPr/>
    </dgm:pt>
    <dgm:pt modelId="{07DE0C00-9C10-47AA-978F-32B84E175383}" type="pres">
      <dgm:prSet presAssocID="{D9AB8740-30DB-4A96-AD3C-F9BDF7938CB7}" presName="sp" presStyleCnt="0"/>
      <dgm:spPr/>
    </dgm:pt>
    <dgm:pt modelId="{8BA6E178-5651-4745-8263-EBF99DBC482F}" type="pres">
      <dgm:prSet presAssocID="{90F13DAB-5A35-4322-82B1-D52CD72922B2}" presName="arrowAndChildren" presStyleCnt="0"/>
      <dgm:spPr/>
    </dgm:pt>
    <dgm:pt modelId="{7016C342-9043-46F3-B006-99213A274AEF}" type="pres">
      <dgm:prSet presAssocID="{90F13DAB-5A35-4322-82B1-D52CD72922B2}" presName="parentTextArrow" presStyleLbl="node1" presStyleIdx="3" presStyleCnt="4"/>
      <dgm:spPr/>
    </dgm:pt>
  </dgm:ptLst>
  <dgm:cxnLst>
    <dgm:cxn modelId="{C729864A-B0CF-4A8B-9D27-52B2BD39F493}" type="presOf" srcId="{188AC51E-BFC0-4336-A8DB-D12D9AEFDB56}" destId="{982DC0D3-4E0E-4E84-B8A6-EFEEE21D40F3}" srcOrd="0" destOrd="0" presId="urn:microsoft.com/office/officeart/2005/8/layout/process4"/>
    <dgm:cxn modelId="{17E8D558-DD29-46B7-BB88-4B1DAFFE46CA}" type="presOf" srcId="{327B6CD3-DC08-4E8F-A69D-588CAC3751A0}" destId="{A23F2267-B1F5-4AA4-9DBF-8336E4BC3FD7}" srcOrd="0" destOrd="0" presId="urn:microsoft.com/office/officeart/2005/8/layout/process4"/>
    <dgm:cxn modelId="{D6C9365A-7F76-45C7-B15E-1C9B5A2AE4FF}" type="presOf" srcId="{D2B07862-D334-41A9-9F12-17619DFF4BA5}" destId="{27EE2165-24F4-4A40-89BA-FC0DCC49FBCF}" srcOrd="0" destOrd="0" presId="urn:microsoft.com/office/officeart/2005/8/layout/process4"/>
    <dgm:cxn modelId="{4B335DAA-2F71-4E3C-888B-882FF189CA5F}" srcId="{D2B07862-D334-41A9-9F12-17619DFF4BA5}" destId="{188AC51E-BFC0-4336-A8DB-D12D9AEFDB56}" srcOrd="2" destOrd="0" parTransId="{94000AF9-8837-4A21-950A-FA1AEA96EE16}" sibTransId="{C91B2280-95F0-4AF7-BF4F-F41852B7520A}"/>
    <dgm:cxn modelId="{35BD78AA-5476-4639-8EE1-C2BBDF7C0730}" srcId="{D2B07862-D334-41A9-9F12-17619DFF4BA5}" destId="{90F13DAB-5A35-4322-82B1-D52CD72922B2}" srcOrd="0" destOrd="0" parTransId="{2F4407AE-DA7E-48CD-AAD7-414D5047444A}" sibTransId="{D9AB8740-30DB-4A96-AD3C-F9BDF7938CB7}"/>
    <dgm:cxn modelId="{4855F5B6-E286-4918-88A1-4161A4C0D05A}" srcId="{D2B07862-D334-41A9-9F12-17619DFF4BA5}" destId="{5458DEA9-BA52-470E-88C5-7C20C16705D5}" srcOrd="1" destOrd="0" parTransId="{1A19992D-8C11-4008-9DFA-63E3C90A4C4C}" sibTransId="{0C59C8A1-5C04-499A-8B0A-9F20D10EEB51}"/>
    <dgm:cxn modelId="{3CD393C7-02CA-4460-B3F1-1BA885FD63CF}" type="presOf" srcId="{5458DEA9-BA52-470E-88C5-7C20C16705D5}" destId="{83AECB29-2E39-4DE9-BD6A-84776145E476}" srcOrd="0" destOrd="0" presId="urn:microsoft.com/office/officeart/2005/8/layout/process4"/>
    <dgm:cxn modelId="{F2A501FD-4BCD-4A31-8A71-90D72AA296E2}" srcId="{D2B07862-D334-41A9-9F12-17619DFF4BA5}" destId="{327B6CD3-DC08-4E8F-A69D-588CAC3751A0}" srcOrd="3" destOrd="0" parTransId="{307F78E6-E43E-4DD6-9758-CC1E071EED99}" sibTransId="{A379BC3C-33DA-4123-9BF5-491831582673}"/>
    <dgm:cxn modelId="{87660FFD-473C-4616-AD46-9C740A36258B}" type="presOf" srcId="{90F13DAB-5A35-4322-82B1-D52CD72922B2}" destId="{7016C342-9043-46F3-B006-99213A274AEF}" srcOrd="0" destOrd="0" presId="urn:microsoft.com/office/officeart/2005/8/layout/process4"/>
    <dgm:cxn modelId="{EE571D02-8929-4685-BDF3-8535BEA8A9B1}" type="presParOf" srcId="{27EE2165-24F4-4A40-89BA-FC0DCC49FBCF}" destId="{E77A3217-7339-498C-8A60-06ADAB884365}" srcOrd="0" destOrd="0" presId="urn:microsoft.com/office/officeart/2005/8/layout/process4"/>
    <dgm:cxn modelId="{D11A2FEF-D797-4749-8B39-4F9B9F3430D6}" type="presParOf" srcId="{E77A3217-7339-498C-8A60-06ADAB884365}" destId="{A23F2267-B1F5-4AA4-9DBF-8336E4BC3FD7}" srcOrd="0" destOrd="0" presId="urn:microsoft.com/office/officeart/2005/8/layout/process4"/>
    <dgm:cxn modelId="{A2E613CC-B7BA-4422-B140-757BE59ECE7C}" type="presParOf" srcId="{27EE2165-24F4-4A40-89BA-FC0DCC49FBCF}" destId="{143CB718-0CED-4801-B839-F4489DEF3AAE}" srcOrd="1" destOrd="0" presId="urn:microsoft.com/office/officeart/2005/8/layout/process4"/>
    <dgm:cxn modelId="{182DA66C-A79D-4B65-8F93-62B797ADB563}" type="presParOf" srcId="{27EE2165-24F4-4A40-89BA-FC0DCC49FBCF}" destId="{492C8D17-14B6-4514-837D-02920BA12400}" srcOrd="2" destOrd="0" presId="urn:microsoft.com/office/officeart/2005/8/layout/process4"/>
    <dgm:cxn modelId="{70C98D01-1DAC-4683-8358-55F971B37B86}" type="presParOf" srcId="{492C8D17-14B6-4514-837D-02920BA12400}" destId="{982DC0D3-4E0E-4E84-B8A6-EFEEE21D40F3}" srcOrd="0" destOrd="0" presId="urn:microsoft.com/office/officeart/2005/8/layout/process4"/>
    <dgm:cxn modelId="{652D0BED-34C7-4ABA-83CC-E90C35C7C939}" type="presParOf" srcId="{27EE2165-24F4-4A40-89BA-FC0DCC49FBCF}" destId="{FEFBECA9-A8B2-4D30-9D04-3B720A573592}" srcOrd="3" destOrd="0" presId="urn:microsoft.com/office/officeart/2005/8/layout/process4"/>
    <dgm:cxn modelId="{5E538822-D871-49B9-9C68-280FF3D73404}" type="presParOf" srcId="{27EE2165-24F4-4A40-89BA-FC0DCC49FBCF}" destId="{9C324271-106C-4664-BCE0-7A9B29647708}" srcOrd="4" destOrd="0" presId="urn:microsoft.com/office/officeart/2005/8/layout/process4"/>
    <dgm:cxn modelId="{99DA7068-96A4-4CD1-B8F6-6DA400169817}" type="presParOf" srcId="{9C324271-106C-4664-BCE0-7A9B29647708}" destId="{83AECB29-2E39-4DE9-BD6A-84776145E476}" srcOrd="0" destOrd="0" presId="urn:microsoft.com/office/officeart/2005/8/layout/process4"/>
    <dgm:cxn modelId="{86ABA28E-25F9-4A11-91F1-A53327FDB63E}" type="presParOf" srcId="{27EE2165-24F4-4A40-89BA-FC0DCC49FBCF}" destId="{07DE0C00-9C10-47AA-978F-32B84E175383}" srcOrd="5" destOrd="0" presId="urn:microsoft.com/office/officeart/2005/8/layout/process4"/>
    <dgm:cxn modelId="{54C22E34-B33A-429D-9FE3-F98987CDF86F}" type="presParOf" srcId="{27EE2165-24F4-4A40-89BA-FC0DCC49FBCF}" destId="{8BA6E178-5651-4745-8263-EBF99DBC482F}" srcOrd="6" destOrd="0" presId="urn:microsoft.com/office/officeart/2005/8/layout/process4"/>
    <dgm:cxn modelId="{9862E2E5-67C0-4E21-8909-81F45083F704}" type="presParOf" srcId="{8BA6E178-5651-4745-8263-EBF99DBC482F}" destId="{7016C342-9043-46F3-B006-99213A274AE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42C132C-AC21-4A8D-AA9B-292768E38C2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7DD9F175-6AD9-4EFE-B43D-401A1C366317}">
      <dgm:prSet/>
      <dgm:spPr/>
      <dgm:t>
        <a:bodyPr/>
        <a:lstStyle/>
        <a:p>
          <a:r>
            <a:rPr lang="en-GB" b="0" i="0" baseline="0"/>
            <a:t>Many victims also experience violence against women and girls in public spaces - for example, 37% of rape offences were reported to be outside the victim or offender’s home</a:t>
          </a:r>
          <a:endParaRPr lang="en-US"/>
        </a:p>
      </dgm:t>
    </dgm:pt>
    <dgm:pt modelId="{A265B72B-FA4E-4665-8DBA-9A491DBCDF15}" type="parTrans" cxnId="{48FCD8AA-6E35-4426-B3D9-607F832C8D18}">
      <dgm:prSet/>
      <dgm:spPr/>
      <dgm:t>
        <a:bodyPr/>
        <a:lstStyle/>
        <a:p>
          <a:endParaRPr lang="en-US"/>
        </a:p>
      </dgm:t>
    </dgm:pt>
    <dgm:pt modelId="{D329FC22-B5BA-4267-9DBF-80BE2154667F}" type="sibTrans" cxnId="{48FCD8AA-6E35-4426-B3D9-607F832C8D18}">
      <dgm:prSet/>
      <dgm:spPr/>
      <dgm:t>
        <a:bodyPr/>
        <a:lstStyle/>
        <a:p>
          <a:endParaRPr lang="en-US"/>
        </a:p>
      </dgm:t>
    </dgm:pt>
    <dgm:pt modelId="{4B87EA83-2B95-43B1-957F-69B311678F53}">
      <dgm:prSet/>
      <dgm:spPr/>
      <dgm:t>
        <a:bodyPr/>
        <a:lstStyle/>
        <a:p>
          <a:r>
            <a:rPr lang="en-GB" b="0" i="0" baseline="0"/>
            <a:t>The responses to the Call for Evidence, in particular the respondents to the Phase 2 survey, highlighted concerns about women and girls’ safety in public places in relation to public forms of harassment. </a:t>
          </a:r>
          <a:endParaRPr lang="en-US"/>
        </a:p>
      </dgm:t>
    </dgm:pt>
    <dgm:pt modelId="{239AA8D1-1B88-4615-967D-1F800F881E11}" type="parTrans" cxnId="{93EECFDC-9C22-4C20-979D-4FBA5DA633EC}">
      <dgm:prSet/>
      <dgm:spPr/>
      <dgm:t>
        <a:bodyPr/>
        <a:lstStyle/>
        <a:p>
          <a:endParaRPr lang="en-US"/>
        </a:p>
      </dgm:t>
    </dgm:pt>
    <dgm:pt modelId="{A84BB971-3402-4DD3-8958-B8AB8F7DF801}" type="sibTrans" cxnId="{93EECFDC-9C22-4C20-979D-4FBA5DA633EC}">
      <dgm:prSet/>
      <dgm:spPr/>
      <dgm:t>
        <a:bodyPr/>
        <a:lstStyle/>
        <a:p>
          <a:endParaRPr lang="en-US"/>
        </a:p>
      </dgm:t>
    </dgm:pt>
    <dgm:pt modelId="{E58DB9F7-2EA6-4CDD-BF65-441E1AA7BCF7}">
      <dgm:prSet/>
      <dgm:spPr/>
      <dgm:t>
        <a:bodyPr/>
        <a:lstStyle/>
        <a:p>
          <a:r>
            <a:rPr lang="en-GB" b="0" i="0" baseline="0"/>
            <a:t>Other evidence supports this. For example, a survey conducted by Plan International UK in 2018 showed that as many as 38% of young girls aged 14 to 21 have experienced verbal harassment, including sexual comments in public places, at least once a month</a:t>
          </a:r>
          <a:endParaRPr lang="en-US"/>
        </a:p>
      </dgm:t>
    </dgm:pt>
    <dgm:pt modelId="{E4A25F11-617F-45D7-A1B7-6780833CE000}" type="parTrans" cxnId="{B778CB10-FCDB-4427-9849-1F8B4665C76B}">
      <dgm:prSet/>
      <dgm:spPr/>
      <dgm:t>
        <a:bodyPr/>
        <a:lstStyle/>
        <a:p>
          <a:endParaRPr lang="en-US"/>
        </a:p>
      </dgm:t>
    </dgm:pt>
    <dgm:pt modelId="{E000BCDA-B3D9-4E8C-AB11-2D4BFE4DD326}" type="sibTrans" cxnId="{B778CB10-FCDB-4427-9849-1F8B4665C76B}">
      <dgm:prSet/>
      <dgm:spPr/>
      <dgm:t>
        <a:bodyPr/>
        <a:lstStyle/>
        <a:p>
          <a:endParaRPr lang="en-US"/>
        </a:p>
      </dgm:t>
    </dgm:pt>
    <dgm:pt modelId="{DD0E1B45-155D-4541-8CD8-932CDD44174E}" type="pres">
      <dgm:prSet presAssocID="{B42C132C-AC21-4A8D-AA9B-292768E38C2C}" presName="Name0" presStyleCnt="0">
        <dgm:presLayoutVars>
          <dgm:dir/>
          <dgm:animLvl val="lvl"/>
          <dgm:resizeHandles val="exact"/>
        </dgm:presLayoutVars>
      </dgm:prSet>
      <dgm:spPr/>
    </dgm:pt>
    <dgm:pt modelId="{F0A9E500-BBF1-4D0F-AD37-A69D1F4978CB}" type="pres">
      <dgm:prSet presAssocID="{E58DB9F7-2EA6-4CDD-BF65-441E1AA7BCF7}" presName="boxAndChildren" presStyleCnt="0"/>
      <dgm:spPr/>
    </dgm:pt>
    <dgm:pt modelId="{C3245C76-0233-462C-A741-7D1F0EA12CAA}" type="pres">
      <dgm:prSet presAssocID="{E58DB9F7-2EA6-4CDD-BF65-441E1AA7BCF7}" presName="parentTextBox" presStyleLbl="node1" presStyleIdx="0" presStyleCnt="3"/>
      <dgm:spPr/>
    </dgm:pt>
    <dgm:pt modelId="{E7DADA7F-2B9C-4821-B15D-341EF39B41CC}" type="pres">
      <dgm:prSet presAssocID="{A84BB971-3402-4DD3-8958-B8AB8F7DF801}" presName="sp" presStyleCnt="0"/>
      <dgm:spPr/>
    </dgm:pt>
    <dgm:pt modelId="{F11152FD-4F44-42D9-9AE7-465CCB62DC12}" type="pres">
      <dgm:prSet presAssocID="{4B87EA83-2B95-43B1-957F-69B311678F53}" presName="arrowAndChildren" presStyleCnt="0"/>
      <dgm:spPr/>
    </dgm:pt>
    <dgm:pt modelId="{7AF42DFE-184B-423D-81B1-4D54FC7A8F9D}" type="pres">
      <dgm:prSet presAssocID="{4B87EA83-2B95-43B1-957F-69B311678F53}" presName="parentTextArrow" presStyleLbl="node1" presStyleIdx="1" presStyleCnt="3"/>
      <dgm:spPr/>
    </dgm:pt>
    <dgm:pt modelId="{FBBB26CA-DE9C-45C9-97A5-B264F8B49CB9}" type="pres">
      <dgm:prSet presAssocID="{D329FC22-B5BA-4267-9DBF-80BE2154667F}" presName="sp" presStyleCnt="0"/>
      <dgm:spPr/>
    </dgm:pt>
    <dgm:pt modelId="{ACAA3F41-F9EF-4D20-B3EE-7852EECED6F1}" type="pres">
      <dgm:prSet presAssocID="{7DD9F175-6AD9-4EFE-B43D-401A1C366317}" presName="arrowAndChildren" presStyleCnt="0"/>
      <dgm:spPr/>
    </dgm:pt>
    <dgm:pt modelId="{418314E1-3335-4F71-AD6B-C9A21A8C5DE7}" type="pres">
      <dgm:prSet presAssocID="{7DD9F175-6AD9-4EFE-B43D-401A1C366317}" presName="parentTextArrow" presStyleLbl="node1" presStyleIdx="2" presStyleCnt="3"/>
      <dgm:spPr/>
    </dgm:pt>
  </dgm:ptLst>
  <dgm:cxnLst>
    <dgm:cxn modelId="{B778CB10-FCDB-4427-9849-1F8B4665C76B}" srcId="{B42C132C-AC21-4A8D-AA9B-292768E38C2C}" destId="{E58DB9F7-2EA6-4CDD-BF65-441E1AA7BCF7}" srcOrd="2" destOrd="0" parTransId="{E4A25F11-617F-45D7-A1B7-6780833CE000}" sibTransId="{E000BCDA-B3D9-4E8C-AB11-2D4BFE4DD326}"/>
    <dgm:cxn modelId="{E021CD74-A7BA-4D23-A8EB-6487967FA235}" type="presOf" srcId="{4B87EA83-2B95-43B1-957F-69B311678F53}" destId="{7AF42DFE-184B-423D-81B1-4D54FC7A8F9D}" srcOrd="0" destOrd="0" presId="urn:microsoft.com/office/officeart/2005/8/layout/process4"/>
    <dgm:cxn modelId="{BF0F719A-51FB-4FF1-998B-4DECD41BADF0}" type="presOf" srcId="{7DD9F175-6AD9-4EFE-B43D-401A1C366317}" destId="{418314E1-3335-4F71-AD6B-C9A21A8C5DE7}" srcOrd="0" destOrd="0" presId="urn:microsoft.com/office/officeart/2005/8/layout/process4"/>
    <dgm:cxn modelId="{48FCD8AA-6E35-4426-B3D9-607F832C8D18}" srcId="{B42C132C-AC21-4A8D-AA9B-292768E38C2C}" destId="{7DD9F175-6AD9-4EFE-B43D-401A1C366317}" srcOrd="0" destOrd="0" parTransId="{A265B72B-FA4E-4665-8DBA-9A491DBCDF15}" sibTransId="{D329FC22-B5BA-4267-9DBF-80BE2154667F}"/>
    <dgm:cxn modelId="{87BB4FD2-2F97-4F30-B7B4-A9DFDDDF3A5B}" type="presOf" srcId="{E58DB9F7-2EA6-4CDD-BF65-441E1AA7BCF7}" destId="{C3245C76-0233-462C-A741-7D1F0EA12CAA}" srcOrd="0" destOrd="0" presId="urn:microsoft.com/office/officeart/2005/8/layout/process4"/>
    <dgm:cxn modelId="{93EECFDC-9C22-4C20-979D-4FBA5DA633EC}" srcId="{B42C132C-AC21-4A8D-AA9B-292768E38C2C}" destId="{4B87EA83-2B95-43B1-957F-69B311678F53}" srcOrd="1" destOrd="0" parTransId="{239AA8D1-1B88-4615-967D-1F800F881E11}" sibTransId="{A84BB971-3402-4DD3-8958-B8AB8F7DF801}"/>
    <dgm:cxn modelId="{DDB7D9E4-DDBC-4B4D-A47B-8C6B6B5B9211}" type="presOf" srcId="{B42C132C-AC21-4A8D-AA9B-292768E38C2C}" destId="{DD0E1B45-155D-4541-8CD8-932CDD44174E}" srcOrd="0" destOrd="0" presId="urn:microsoft.com/office/officeart/2005/8/layout/process4"/>
    <dgm:cxn modelId="{9797AF7D-C410-4F40-BEB8-763C0CEA6FF0}" type="presParOf" srcId="{DD0E1B45-155D-4541-8CD8-932CDD44174E}" destId="{F0A9E500-BBF1-4D0F-AD37-A69D1F4978CB}" srcOrd="0" destOrd="0" presId="urn:microsoft.com/office/officeart/2005/8/layout/process4"/>
    <dgm:cxn modelId="{6E7DED40-9FE7-4EF5-96D4-3F4DA0F6E3A6}" type="presParOf" srcId="{F0A9E500-BBF1-4D0F-AD37-A69D1F4978CB}" destId="{C3245C76-0233-462C-A741-7D1F0EA12CAA}" srcOrd="0" destOrd="0" presId="urn:microsoft.com/office/officeart/2005/8/layout/process4"/>
    <dgm:cxn modelId="{52E5F113-C088-48DE-8E22-9AA4D06ED72E}" type="presParOf" srcId="{DD0E1B45-155D-4541-8CD8-932CDD44174E}" destId="{E7DADA7F-2B9C-4821-B15D-341EF39B41CC}" srcOrd="1" destOrd="0" presId="urn:microsoft.com/office/officeart/2005/8/layout/process4"/>
    <dgm:cxn modelId="{CEA2707E-A7AE-4914-9C9F-1BBCA09F2A69}" type="presParOf" srcId="{DD0E1B45-155D-4541-8CD8-932CDD44174E}" destId="{F11152FD-4F44-42D9-9AE7-465CCB62DC12}" srcOrd="2" destOrd="0" presId="urn:microsoft.com/office/officeart/2005/8/layout/process4"/>
    <dgm:cxn modelId="{C477E80E-51B2-4740-8DDC-967F4B975212}" type="presParOf" srcId="{F11152FD-4F44-42D9-9AE7-465CCB62DC12}" destId="{7AF42DFE-184B-423D-81B1-4D54FC7A8F9D}" srcOrd="0" destOrd="0" presId="urn:microsoft.com/office/officeart/2005/8/layout/process4"/>
    <dgm:cxn modelId="{172477BE-D337-4ABE-9F2E-69856E770EAE}" type="presParOf" srcId="{DD0E1B45-155D-4541-8CD8-932CDD44174E}" destId="{FBBB26CA-DE9C-45C9-97A5-B264F8B49CB9}" srcOrd="3" destOrd="0" presId="urn:microsoft.com/office/officeart/2005/8/layout/process4"/>
    <dgm:cxn modelId="{75C19897-E321-4545-BC67-E2DDA7F52E19}" type="presParOf" srcId="{DD0E1B45-155D-4541-8CD8-932CDD44174E}" destId="{ACAA3F41-F9EF-4D20-B3EE-7852EECED6F1}" srcOrd="4" destOrd="0" presId="urn:microsoft.com/office/officeart/2005/8/layout/process4"/>
    <dgm:cxn modelId="{E9348722-245E-4FB7-AE24-B57F87D372E5}" type="presParOf" srcId="{ACAA3F41-F9EF-4D20-B3EE-7852EECED6F1}" destId="{418314E1-3335-4F71-AD6B-C9A21A8C5DE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29DC3F7-93CE-4E5F-97CA-36A5E87DB02D}"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3E677CA7-E763-4D59-9A90-DF52C7A27102}">
      <dgm:prSet/>
      <dgm:spPr/>
      <dgm:t>
        <a:bodyPr/>
        <a:lstStyle/>
        <a:p>
          <a:r>
            <a:rPr lang="en-GB" b="0" i="0" baseline="0"/>
            <a:t>In 2017, Amnesty International and Ipsos Mori conducted a survey relating to online abuse or harassment of women aged 18-55 years in the UK, US, New Zealand, Spain, Italy, Poland, Sweden and Denmark.</a:t>
          </a:r>
          <a:endParaRPr lang="en-US"/>
        </a:p>
      </dgm:t>
    </dgm:pt>
    <dgm:pt modelId="{00EC6E76-993F-448E-B8EB-DF2E63C450B9}" type="parTrans" cxnId="{864E6180-83FD-478E-A285-1EB896D96D8D}">
      <dgm:prSet/>
      <dgm:spPr/>
      <dgm:t>
        <a:bodyPr/>
        <a:lstStyle/>
        <a:p>
          <a:endParaRPr lang="en-US"/>
        </a:p>
      </dgm:t>
    </dgm:pt>
    <dgm:pt modelId="{A6E1894C-AA0C-47D7-96F1-FAD0E7405EF2}" type="sibTrans" cxnId="{864E6180-83FD-478E-A285-1EB896D96D8D}">
      <dgm:prSet/>
      <dgm:spPr/>
      <dgm:t>
        <a:bodyPr/>
        <a:lstStyle/>
        <a:p>
          <a:endParaRPr lang="en-US"/>
        </a:p>
      </dgm:t>
    </dgm:pt>
    <dgm:pt modelId="{BE260FA7-5A46-41E9-9B73-7EB0997538A2}">
      <dgm:prSet/>
      <dgm:spPr/>
      <dgm:t>
        <a:bodyPr/>
        <a:lstStyle/>
        <a:p>
          <a:r>
            <a:rPr lang="en-GB" b="0" i="0" baseline="0"/>
            <a:t>It found that in the UK a total of 21% of respondents had experienced abuse or harassment online at least once (the average was 23% across the countries, ranging from 17% to 30%). </a:t>
          </a:r>
          <a:endParaRPr lang="en-US"/>
        </a:p>
      </dgm:t>
    </dgm:pt>
    <dgm:pt modelId="{7298EF1C-AF72-4A5D-A821-74CBC6F1FC29}" type="parTrans" cxnId="{CB719A71-982C-4803-AF6E-AEE581465285}">
      <dgm:prSet/>
      <dgm:spPr/>
      <dgm:t>
        <a:bodyPr/>
        <a:lstStyle/>
        <a:p>
          <a:endParaRPr lang="en-US"/>
        </a:p>
      </dgm:t>
    </dgm:pt>
    <dgm:pt modelId="{82AFB570-9645-4CA3-8949-AB61BF26D756}" type="sibTrans" cxnId="{CB719A71-982C-4803-AF6E-AEE581465285}">
      <dgm:prSet/>
      <dgm:spPr/>
      <dgm:t>
        <a:bodyPr/>
        <a:lstStyle/>
        <a:p>
          <a:endParaRPr lang="en-US"/>
        </a:p>
      </dgm:t>
    </dgm:pt>
    <dgm:pt modelId="{4F5DA018-D13E-4012-A96E-F277F0D96FA8}">
      <dgm:prSet/>
      <dgm:spPr/>
      <dgm:t>
        <a:bodyPr/>
        <a:lstStyle/>
        <a:p>
          <a:r>
            <a:rPr lang="en-GB" b="0" i="0" baseline="0"/>
            <a:t>A further breakdown of results shows that 18% of these women said that they had received abuse or harassment from a current or former partner, and 59% that they had received abuse from someone that they did not know personally at all. </a:t>
          </a:r>
          <a:endParaRPr lang="en-US"/>
        </a:p>
      </dgm:t>
    </dgm:pt>
    <dgm:pt modelId="{26601A1C-D842-4903-9CC3-345715EE552C}" type="parTrans" cxnId="{40FE097B-5A75-4BB2-94B4-37443835DCAD}">
      <dgm:prSet/>
      <dgm:spPr/>
      <dgm:t>
        <a:bodyPr/>
        <a:lstStyle/>
        <a:p>
          <a:endParaRPr lang="en-US"/>
        </a:p>
      </dgm:t>
    </dgm:pt>
    <dgm:pt modelId="{734CF834-C676-4602-A6B2-3208A351743C}" type="sibTrans" cxnId="{40FE097B-5A75-4BB2-94B4-37443835DCAD}">
      <dgm:prSet/>
      <dgm:spPr/>
      <dgm:t>
        <a:bodyPr/>
        <a:lstStyle/>
        <a:p>
          <a:endParaRPr lang="en-US"/>
        </a:p>
      </dgm:t>
    </dgm:pt>
    <dgm:pt modelId="{9B0BF3AD-5110-495E-8000-38C252613D34}">
      <dgm:prSet/>
      <dgm:spPr/>
      <dgm:t>
        <a:bodyPr/>
        <a:lstStyle/>
        <a:p>
          <a:r>
            <a:rPr lang="en-GB" b="0" i="0" baseline="0"/>
            <a:t>The Independent Inquiry into Child Sexual Abuse found that girls are more likely than boys to be victims of online-facilitated child sexual abuse. </a:t>
          </a:r>
          <a:endParaRPr lang="en-US"/>
        </a:p>
      </dgm:t>
    </dgm:pt>
    <dgm:pt modelId="{D2665B07-A3E8-4B79-A8A3-663452FB3FA9}" type="parTrans" cxnId="{CAB4C735-5868-4359-BF7D-0888A5C48EB8}">
      <dgm:prSet/>
      <dgm:spPr/>
      <dgm:t>
        <a:bodyPr/>
        <a:lstStyle/>
        <a:p>
          <a:endParaRPr lang="en-US"/>
        </a:p>
      </dgm:t>
    </dgm:pt>
    <dgm:pt modelId="{946D6C00-DE16-4929-A536-93C2D52B4D96}" type="sibTrans" cxnId="{CAB4C735-5868-4359-BF7D-0888A5C48EB8}">
      <dgm:prSet/>
      <dgm:spPr/>
      <dgm:t>
        <a:bodyPr/>
        <a:lstStyle/>
        <a:p>
          <a:endParaRPr lang="en-US"/>
        </a:p>
      </dgm:t>
    </dgm:pt>
    <dgm:pt modelId="{04FF70D2-3389-44E3-B5FF-6676C2FE7F69}" type="pres">
      <dgm:prSet presAssocID="{229DC3F7-93CE-4E5F-97CA-36A5E87DB02D}" presName="Name0" presStyleCnt="0">
        <dgm:presLayoutVars>
          <dgm:dir/>
          <dgm:animLvl val="lvl"/>
          <dgm:resizeHandles val="exact"/>
        </dgm:presLayoutVars>
      </dgm:prSet>
      <dgm:spPr/>
    </dgm:pt>
    <dgm:pt modelId="{D169FA51-1284-4DC5-82A2-8E5DB57FA121}" type="pres">
      <dgm:prSet presAssocID="{9B0BF3AD-5110-495E-8000-38C252613D34}" presName="boxAndChildren" presStyleCnt="0"/>
      <dgm:spPr/>
    </dgm:pt>
    <dgm:pt modelId="{89C04D2D-D851-4E19-931D-B669A9D3DCE0}" type="pres">
      <dgm:prSet presAssocID="{9B0BF3AD-5110-495E-8000-38C252613D34}" presName="parentTextBox" presStyleLbl="node1" presStyleIdx="0" presStyleCnt="4"/>
      <dgm:spPr/>
    </dgm:pt>
    <dgm:pt modelId="{63390B1A-4E0D-4304-88C5-A22954060F47}" type="pres">
      <dgm:prSet presAssocID="{734CF834-C676-4602-A6B2-3208A351743C}" presName="sp" presStyleCnt="0"/>
      <dgm:spPr/>
    </dgm:pt>
    <dgm:pt modelId="{6D833D60-BCEF-4620-B0C4-F5A2C51316FB}" type="pres">
      <dgm:prSet presAssocID="{4F5DA018-D13E-4012-A96E-F277F0D96FA8}" presName="arrowAndChildren" presStyleCnt="0"/>
      <dgm:spPr/>
    </dgm:pt>
    <dgm:pt modelId="{B54C8034-3E1B-4DA4-BE76-4F6C346046C8}" type="pres">
      <dgm:prSet presAssocID="{4F5DA018-D13E-4012-A96E-F277F0D96FA8}" presName="parentTextArrow" presStyleLbl="node1" presStyleIdx="1" presStyleCnt="4"/>
      <dgm:spPr/>
    </dgm:pt>
    <dgm:pt modelId="{63FBD069-F7FE-4606-AE86-483D5F279F88}" type="pres">
      <dgm:prSet presAssocID="{82AFB570-9645-4CA3-8949-AB61BF26D756}" presName="sp" presStyleCnt="0"/>
      <dgm:spPr/>
    </dgm:pt>
    <dgm:pt modelId="{706A198A-2A8D-4EC9-BDD3-8C25600366CA}" type="pres">
      <dgm:prSet presAssocID="{BE260FA7-5A46-41E9-9B73-7EB0997538A2}" presName="arrowAndChildren" presStyleCnt="0"/>
      <dgm:spPr/>
    </dgm:pt>
    <dgm:pt modelId="{040C4AD5-F00B-41D9-A39C-8C766CAADDD8}" type="pres">
      <dgm:prSet presAssocID="{BE260FA7-5A46-41E9-9B73-7EB0997538A2}" presName="parentTextArrow" presStyleLbl="node1" presStyleIdx="2" presStyleCnt="4"/>
      <dgm:spPr/>
    </dgm:pt>
    <dgm:pt modelId="{C31A6A64-9669-4BBE-8928-9A9B979CFA4E}" type="pres">
      <dgm:prSet presAssocID="{A6E1894C-AA0C-47D7-96F1-FAD0E7405EF2}" presName="sp" presStyleCnt="0"/>
      <dgm:spPr/>
    </dgm:pt>
    <dgm:pt modelId="{94BCECF0-0FB4-4118-8039-BBC317605528}" type="pres">
      <dgm:prSet presAssocID="{3E677CA7-E763-4D59-9A90-DF52C7A27102}" presName="arrowAndChildren" presStyleCnt="0"/>
      <dgm:spPr/>
    </dgm:pt>
    <dgm:pt modelId="{EA2F5AEE-9CAA-4C0D-A0A8-F5BDFC9FE26E}" type="pres">
      <dgm:prSet presAssocID="{3E677CA7-E763-4D59-9A90-DF52C7A27102}" presName="parentTextArrow" presStyleLbl="node1" presStyleIdx="3" presStyleCnt="4"/>
      <dgm:spPr/>
    </dgm:pt>
  </dgm:ptLst>
  <dgm:cxnLst>
    <dgm:cxn modelId="{764E3F0F-5A11-4A03-B069-9D833912EB71}" type="presOf" srcId="{9B0BF3AD-5110-495E-8000-38C252613D34}" destId="{89C04D2D-D851-4E19-931D-B669A9D3DCE0}" srcOrd="0" destOrd="0" presId="urn:microsoft.com/office/officeart/2005/8/layout/process4"/>
    <dgm:cxn modelId="{CAB4C735-5868-4359-BF7D-0888A5C48EB8}" srcId="{229DC3F7-93CE-4E5F-97CA-36A5E87DB02D}" destId="{9B0BF3AD-5110-495E-8000-38C252613D34}" srcOrd="3" destOrd="0" parTransId="{D2665B07-A3E8-4B79-A8A3-663452FB3FA9}" sibTransId="{946D6C00-DE16-4929-A536-93C2D52B4D96}"/>
    <dgm:cxn modelId="{793EBD5C-E174-4719-98D4-AD50A225428B}" type="presOf" srcId="{229DC3F7-93CE-4E5F-97CA-36A5E87DB02D}" destId="{04FF70D2-3389-44E3-B5FF-6676C2FE7F69}" srcOrd="0" destOrd="0" presId="urn:microsoft.com/office/officeart/2005/8/layout/process4"/>
    <dgm:cxn modelId="{CB719A71-982C-4803-AF6E-AEE581465285}" srcId="{229DC3F7-93CE-4E5F-97CA-36A5E87DB02D}" destId="{BE260FA7-5A46-41E9-9B73-7EB0997538A2}" srcOrd="1" destOrd="0" parTransId="{7298EF1C-AF72-4A5D-A821-74CBC6F1FC29}" sibTransId="{82AFB570-9645-4CA3-8949-AB61BF26D756}"/>
    <dgm:cxn modelId="{40FE097B-5A75-4BB2-94B4-37443835DCAD}" srcId="{229DC3F7-93CE-4E5F-97CA-36A5E87DB02D}" destId="{4F5DA018-D13E-4012-A96E-F277F0D96FA8}" srcOrd="2" destOrd="0" parTransId="{26601A1C-D842-4903-9CC3-345715EE552C}" sibTransId="{734CF834-C676-4602-A6B2-3208A351743C}"/>
    <dgm:cxn modelId="{864E6180-83FD-478E-A285-1EB896D96D8D}" srcId="{229DC3F7-93CE-4E5F-97CA-36A5E87DB02D}" destId="{3E677CA7-E763-4D59-9A90-DF52C7A27102}" srcOrd="0" destOrd="0" parTransId="{00EC6E76-993F-448E-B8EB-DF2E63C450B9}" sibTransId="{A6E1894C-AA0C-47D7-96F1-FAD0E7405EF2}"/>
    <dgm:cxn modelId="{C34DC4AA-00E7-4F15-BA0B-68031FC8C52C}" type="presOf" srcId="{4F5DA018-D13E-4012-A96E-F277F0D96FA8}" destId="{B54C8034-3E1B-4DA4-BE76-4F6C346046C8}" srcOrd="0" destOrd="0" presId="urn:microsoft.com/office/officeart/2005/8/layout/process4"/>
    <dgm:cxn modelId="{E8B1D9CD-844F-49CB-8CBF-2DDB1FFF2780}" type="presOf" srcId="{3E677CA7-E763-4D59-9A90-DF52C7A27102}" destId="{EA2F5AEE-9CAA-4C0D-A0A8-F5BDFC9FE26E}" srcOrd="0" destOrd="0" presId="urn:microsoft.com/office/officeart/2005/8/layout/process4"/>
    <dgm:cxn modelId="{FFD5B0DE-9AEF-4E7D-83D9-74B9D71E67D0}" type="presOf" srcId="{BE260FA7-5A46-41E9-9B73-7EB0997538A2}" destId="{040C4AD5-F00B-41D9-A39C-8C766CAADDD8}" srcOrd="0" destOrd="0" presId="urn:microsoft.com/office/officeart/2005/8/layout/process4"/>
    <dgm:cxn modelId="{9F1FFBDB-77DB-4745-9E42-BCDE56B923C6}" type="presParOf" srcId="{04FF70D2-3389-44E3-B5FF-6676C2FE7F69}" destId="{D169FA51-1284-4DC5-82A2-8E5DB57FA121}" srcOrd="0" destOrd="0" presId="urn:microsoft.com/office/officeart/2005/8/layout/process4"/>
    <dgm:cxn modelId="{2812C288-F92C-49D5-B733-2EFBE3F19CA2}" type="presParOf" srcId="{D169FA51-1284-4DC5-82A2-8E5DB57FA121}" destId="{89C04D2D-D851-4E19-931D-B669A9D3DCE0}" srcOrd="0" destOrd="0" presId="urn:microsoft.com/office/officeart/2005/8/layout/process4"/>
    <dgm:cxn modelId="{FF73A0A8-8938-4C06-8037-9D154D265971}" type="presParOf" srcId="{04FF70D2-3389-44E3-B5FF-6676C2FE7F69}" destId="{63390B1A-4E0D-4304-88C5-A22954060F47}" srcOrd="1" destOrd="0" presId="urn:microsoft.com/office/officeart/2005/8/layout/process4"/>
    <dgm:cxn modelId="{4F3A0BA9-5A00-4E41-B6B1-CD15335725A5}" type="presParOf" srcId="{04FF70D2-3389-44E3-B5FF-6676C2FE7F69}" destId="{6D833D60-BCEF-4620-B0C4-F5A2C51316FB}" srcOrd="2" destOrd="0" presId="urn:microsoft.com/office/officeart/2005/8/layout/process4"/>
    <dgm:cxn modelId="{F5DAFC13-1D3C-4471-813A-E6F27B3C0E8B}" type="presParOf" srcId="{6D833D60-BCEF-4620-B0C4-F5A2C51316FB}" destId="{B54C8034-3E1B-4DA4-BE76-4F6C346046C8}" srcOrd="0" destOrd="0" presId="urn:microsoft.com/office/officeart/2005/8/layout/process4"/>
    <dgm:cxn modelId="{F8F89D0E-8C2D-4A8E-BF62-68249AC64FCE}" type="presParOf" srcId="{04FF70D2-3389-44E3-B5FF-6676C2FE7F69}" destId="{63FBD069-F7FE-4606-AE86-483D5F279F88}" srcOrd="3" destOrd="0" presId="urn:microsoft.com/office/officeart/2005/8/layout/process4"/>
    <dgm:cxn modelId="{54DA3729-526B-45A4-9761-CDD6F719EEB4}" type="presParOf" srcId="{04FF70D2-3389-44E3-B5FF-6676C2FE7F69}" destId="{706A198A-2A8D-4EC9-BDD3-8C25600366CA}" srcOrd="4" destOrd="0" presId="urn:microsoft.com/office/officeart/2005/8/layout/process4"/>
    <dgm:cxn modelId="{A0AE9BE8-1784-4280-AD03-03A21F1DB8B0}" type="presParOf" srcId="{706A198A-2A8D-4EC9-BDD3-8C25600366CA}" destId="{040C4AD5-F00B-41D9-A39C-8C766CAADDD8}" srcOrd="0" destOrd="0" presId="urn:microsoft.com/office/officeart/2005/8/layout/process4"/>
    <dgm:cxn modelId="{3D8D2E3E-DA32-4DD9-B4F1-41F1D1FF48A6}" type="presParOf" srcId="{04FF70D2-3389-44E3-B5FF-6676C2FE7F69}" destId="{C31A6A64-9669-4BBE-8928-9A9B979CFA4E}" srcOrd="5" destOrd="0" presId="urn:microsoft.com/office/officeart/2005/8/layout/process4"/>
    <dgm:cxn modelId="{FF8E337E-DCB3-43C1-B347-EC548FB7A5DA}" type="presParOf" srcId="{04FF70D2-3389-44E3-B5FF-6676C2FE7F69}" destId="{94BCECF0-0FB4-4118-8039-BBC317605528}" srcOrd="6" destOrd="0" presId="urn:microsoft.com/office/officeart/2005/8/layout/process4"/>
    <dgm:cxn modelId="{CA54B8D6-C069-4DA2-9F33-8B2E4B29BDE4}" type="presParOf" srcId="{94BCECF0-0FB4-4118-8039-BBC317605528}" destId="{EA2F5AEE-9CAA-4C0D-A0A8-F5BDFC9FE26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D4B3BF8-DF3F-4845-92B1-4A4E8685605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142ADB57-1458-4BDB-ADC7-1B17D97B0217}">
      <dgm:prSet/>
      <dgm:spPr/>
      <dgm:t>
        <a:bodyPr/>
        <a:lstStyle/>
        <a:p>
          <a:r>
            <a:rPr lang="en-GB" b="0" i="0" baseline="0"/>
            <a:t>We know that prostitution and sex work can lead to the exploitation of women and involve sex trafficking and modern slavery.</a:t>
          </a:r>
          <a:endParaRPr lang="en-US"/>
        </a:p>
      </dgm:t>
    </dgm:pt>
    <dgm:pt modelId="{82BC0E28-2FBC-485B-9175-9E316078F218}" type="parTrans" cxnId="{D342D46F-1A0B-49DD-B1CA-4FC83C842F78}">
      <dgm:prSet/>
      <dgm:spPr/>
      <dgm:t>
        <a:bodyPr/>
        <a:lstStyle/>
        <a:p>
          <a:endParaRPr lang="en-US"/>
        </a:p>
      </dgm:t>
    </dgm:pt>
    <dgm:pt modelId="{1697B0D5-B4FE-4C8A-8F32-3E6FBFD01C40}" type="sibTrans" cxnId="{D342D46F-1A0B-49DD-B1CA-4FC83C842F78}">
      <dgm:prSet/>
      <dgm:spPr/>
      <dgm:t>
        <a:bodyPr/>
        <a:lstStyle/>
        <a:p>
          <a:endParaRPr lang="en-US"/>
        </a:p>
      </dgm:t>
    </dgm:pt>
    <dgm:pt modelId="{0112B94C-0475-4328-867E-7E215F30A5CF}">
      <dgm:prSet/>
      <dgm:spPr/>
      <dgm:t>
        <a:bodyPr/>
        <a:lstStyle/>
        <a:p>
          <a:r>
            <a:rPr lang="en-GB" b="0" i="0" baseline="0"/>
            <a:t>Research conducted by University of Bristol highlighted that estimating prevalence is challenging as many existing studies focus on specific types of prostitution and sex work (for example, street-based or online), meaning they are not inclusive of all prostitutes and sex workers. </a:t>
          </a:r>
          <a:endParaRPr lang="en-US"/>
        </a:p>
      </dgm:t>
    </dgm:pt>
    <dgm:pt modelId="{CDBEC0FA-93B7-4DF3-AEC4-8A5CF744BB67}" type="parTrans" cxnId="{A46E83E6-05E8-4E7D-A27E-46C789809106}">
      <dgm:prSet/>
      <dgm:spPr/>
      <dgm:t>
        <a:bodyPr/>
        <a:lstStyle/>
        <a:p>
          <a:endParaRPr lang="en-US"/>
        </a:p>
      </dgm:t>
    </dgm:pt>
    <dgm:pt modelId="{7A566CD4-3224-49AD-AF09-5504213AB655}" type="sibTrans" cxnId="{A46E83E6-05E8-4E7D-A27E-46C789809106}">
      <dgm:prSet/>
      <dgm:spPr/>
      <dgm:t>
        <a:bodyPr/>
        <a:lstStyle/>
        <a:p>
          <a:endParaRPr lang="en-US"/>
        </a:p>
      </dgm:t>
    </dgm:pt>
    <dgm:pt modelId="{208F3C67-83FC-4F80-A2BB-CD15EC35530E}">
      <dgm:prSet/>
      <dgm:spPr/>
      <dgm:t>
        <a:bodyPr/>
        <a:lstStyle/>
        <a:p>
          <a:r>
            <a:rPr lang="en-GB" b="0" i="0" baseline="0"/>
            <a:t>The research referenced various studies which have attempted to estimate the number of prostitutes and sex workers, with numbers ranging from 35,882 to 104,964 depending on the methods used (for example, street-based or online)</a:t>
          </a:r>
          <a:endParaRPr lang="en-US"/>
        </a:p>
      </dgm:t>
    </dgm:pt>
    <dgm:pt modelId="{F394841E-CA12-4E11-8957-7F8AD9E559B3}" type="parTrans" cxnId="{5B5A4EAE-9C7A-4CFA-8717-69A8F75C87E5}">
      <dgm:prSet/>
      <dgm:spPr/>
      <dgm:t>
        <a:bodyPr/>
        <a:lstStyle/>
        <a:p>
          <a:endParaRPr lang="en-US"/>
        </a:p>
      </dgm:t>
    </dgm:pt>
    <dgm:pt modelId="{5A2C86A5-2813-42D4-9C12-57179E4AE5DA}" type="sibTrans" cxnId="{5B5A4EAE-9C7A-4CFA-8717-69A8F75C87E5}">
      <dgm:prSet/>
      <dgm:spPr/>
      <dgm:t>
        <a:bodyPr/>
        <a:lstStyle/>
        <a:p>
          <a:endParaRPr lang="en-US"/>
        </a:p>
      </dgm:t>
    </dgm:pt>
    <dgm:pt modelId="{F53D9C84-A3F9-42C1-905C-DB720DEF1D45}" type="pres">
      <dgm:prSet presAssocID="{2D4B3BF8-DF3F-4845-92B1-4A4E86856054}" presName="Name0" presStyleCnt="0">
        <dgm:presLayoutVars>
          <dgm:dir/>
          <dgm:animLvl val="lvl"/>
          <dgm:resizeHandles val="exact"/>
        </dgm:presLayoutVars>
      </dgm:prSet>
      <dgm:spPr/>
    </dgm:pt>
    <dgm:pt modelId="{B3E736D9-41C4-4373-965B-340C4621B907}" type="pres">
      <dgm:prSet presAssocID="{208F3C67-83FC-4F80-A2BB-CD15EC35530E}" presName="boxAndChildren" presStyleCnt="0"/>
      <dgm:spPr/>
    </dgm:pt>
    <dgm:pt modelId="{AA5EFEF9-9311-4C12-9056-952E270115BE}" type="pres">
      <dgm:prSet presAssocID="{208F3C67-83FC-4F80-A2BB-CD15EC35530E}" presName="parentTextBox" presStyleLbl="node1" presStyleIdx="0" presStyleCnt="3"/>
      <dgm:spPr/>
    </dgm:pt>
    <dgm:pt modelId="{D6858E0C-6308-4951-87E0-977AA697E5C0}" type="pres">
      <dgm:prSet presAssocID="{7A566CD4-3224-49AD-AF09-5504213AB655}" presName="sp" presStyleCnt="0"/>
      <dgm:spPr/>
    </dgm:pt>
    <dgm:pt modelId="{26C00E5E-0F46-4A99-801A-EDF81EAB3F2F}" type="pres">
      <dgm:prSet presAssocID="{0112B94C-0475-4328-867E-7E215F30A5CF}" presName="arrowAndChildren" presStyleCnt="0"/>
      <dgm:spPr/>
    </dgm:pt>
    <dgm:pt modelId="{655E1A6C-21C7-4FAB-9AD0-F7AAA22C0767}" type="pres">
      <dgm:prSet presAssocID="{0112B94C-0475-4328-867E-7E215F30A5CF}" presName="parentTextArrow" presStyleLbl="node1" presStyleIdx="1" presStyleCnt="3"/>
      <dgm:spPr/>
    </dgm:pt>
    <dgm:pt modelId="{5BD48CA4-9568-4BD0-9B09-788670E7704B}" type="pres">
      <dgm:prSet presAssocID="{1697B0D5-B4FE-4C8A-8F32-3E6FBFD01C40}" presName="sp" presStyleCnt="0"/>
      <dgm:spPr/>
    </dgm:pt>
    <dgm:pt modelId="{60F874FC-CFAF-4111-9490-2A6B118891A8}" type="pres">
      <dgm:prSet presAssocID="{142ADB57-1458-4BDB-ADC7-1B17D97B0217}" presName="arrowAndChildren" presStyleCnt="0"/>
      <dgm:spPr/>
    </dgm:pt>
    <dgm:pt modelId="{24F230D9-AA4D-4CA2-899B-CE35D1F40E9A}" type="pres">
      <dgm:prSet presAssocID="{142ADB57-1458-4BDB-ADC7-1B17D97B0217}" presName="parentTextArrow" presStyleLbl="node1" presStyleIdx="2" presStyleCnt="3"/>
      <dgm:spPr/>
    </dgm:pt>
  </dgm:ptLst>
  <dgm:cxnLst>
    <dgm:cxn modelId="{801A8326-9E6F-43A8-BEE3-548D0B822975}" type="presOf" srcId="{208F3C67-83FC-4F80-A2BB-CD15EC35530E}" destId="{AA5EFEF9-9311-4C12-9056-952E270115BE}" srcOrd="0" destOrd="0" presId="urn:microsoft.com/office/officeart/2005/8/layout/process4"/>
    <dgm:cxn modelId="{41A7B732-AB0C-4596-9513-C1C036D3BD45}" type="presOf" srcId="{2D4B3BF8-DF3F-4845-92B1-4A4E86856054}" destId="{F53D9C84-A3F9-42C1-905C-DB720DEF1D45}" srcOrd="0" destOrd="0" presId="urn:microsoft.com/office/officeart/2005/8/layout/process4"/>
    <dgm:cxn modelId="{D342D46F-1A0B-49DD-B1CA-4FC83C842F78}" srcId="{2D4B3BF8-DF3F-4845-92B1-4A4E86856054}" destId="{142ADB57-1458-4BDB-ADC7-1B17D97B0217}" srcOrd="0" destOrd="0" parTransId="{82BC0E28-2FBC-485B-9175-9E316078F218}" sibTransId="{1697B0D5-B4FE-4C8A-8F32-3E6FBFD01C40}"/>
    <dgm:cxn modelId="{603CC798-8E10-40CA-B5F3-4EA2373431CB}" type="presOf" srcId="{0112B94C-0475-4328-867E-7E215F30A5CF}" destId="{655E1A6C-21C7-4FAB-9AD0-F7AAA22C0767}" srcOrd="0" destOrd="0" presId="urn:microsoft.com/office/officeart/2005/8/layout/process4"/>
    <dgm:cxn modelId="{5B5A4EAE-9C7A-4CFA-8717-69A8F75C87E5}" srcId="{2D4B3BF8-DF3F-4845-92B1-4A4E86856054}" destId="{208F3C67-83FC-4F80-A2BB-CD15EC35530E}" srcOrd="2" destOrd="0" parTransId="{F394841E-CA12-4E11-8957-7F8AD9E559B3}" sibTransId="{5A2C86A5-2813-42D4-9C12-57179E4AE5DA}"/>
    <dgm:cxn modelId="{7349ABD8-CCB0-45CF-AEFF-72A389EE206F}" type="presOf" srcId="{142ADB57-1458-4BDB-ADC7-1B17D97B0217}" destId="{24F230D9-AA4D-4CA2-899B-CE35D1F40E9A}" srcOrd="0" destOrd="0" presId="urn:microsoft.com/office/officeart/2005/8/layout/process4"/>
    <dgm:cxn modelId="{A46E83E6-05E8-4E7D-A27E-46C789809106}" srcId="{2D4B3BF8-DF3F-4845-92B1-4A4E86856054}" destId="{0112B94C-0475-4328-867E-7E215F30A5CF}" srcOrd="1" destOrd="0" parTransId="{CDBEC0FA-93B7-4DF3-AEC4-8A5CF744BB67}" sibTransId="{7A566CD4-3224-49AD-AF09-5504213AB655}"/>
    <dgm:cxn modelId="{929E932B-D122-4A03-8B45-E44E8D539B0C}" type="presParOf" srcId="{F53D9C84-A3F9-42C1-905C-DB720DEF1D45}" destId="{B3E736D9-41C4-4373-965B-340C4621B907}" srcOrd="0" destOrd="0" presId="urn:microsoft.com/office/officeart/2005/8/layout/process4"/>
    <dgm:cxn modelId="{22D7A04C-332C-41C0-B525-1C611371DD36}" type="presParOf" srcId="{B3E736D9-41C4-4373-965B-340C4621B907}" destId="{AA5EFEF9-9311-4C12-9056-952E270115BE}" srcOrd="0" destOrd="0" presId="urn:microsoft.com/office/officeart/2005/8/layout/process4"/>
    <dgm:cxn modelId="{9C16E416-C712-4670-BE98-43478D88729D}" type="presParOf" srcId="{F53D9C84-A3F9-42C1-905C-DB720DEF1D45}" destId="{D6858E0C-6308-4951-87E0-977AA697E5C0}" srcOrd="1" destOrd="0" presId="urn:microsoft.com/office/officeart/2005/8/layout/process4"/>
    <dgm:cxn modelId="{B010DD33-EDD7-4497-BC50-DA3AA32AFC2C}" type="presParOf" srcId="{F53D9C84-A3F9-42C1-905C-DB720DEF1D45}" destId="{26C00E5E-0F46-4A99-801A-EDF81EAB3F2F}" srcOrd="2" destOrd="0" presId="urn:microsoft.com/office/officeart/2005/8/layout/process4"/>
    <dgm:cxn modelId="{5926362C-67DC-40D7-B59E-C9AF2C349979}" type="presParOf" srcId="{26C00E5E-0F46-4A99-801A-EDF81EAB3F2F}" destId="{655E1A6C-21C7-4FAB-9AD0-F7AAA22C0767}" srcOrd="0" destOrd="0" presId="urn:microsoft.com/office/officeart/2005/8/layout/process4"/>
    <dgm:cxn modelId="{DCDC4D6E-CBB6-4B92-AF59-47135D992D8F}" type="presParOf" srcId="{F53D9C84-A3F9-42C1-905C-DB720DEF1D45}" destId="{5BD48CA4-9568-4BD0-9B09-788670E7704B}" srcOrd="3" destOrd="0" presId="urn:microsoft.com/office/officeart/2005/8/layout/process4"/>
    <dgm:cxn modelId="{7AFD1210-B0B9-410E-8C40-E72DAB90CAE9}" type="presParOf" srcId="{F53D9C84-A3F9-42C1-905C-DB720DEF1D45}" destId="{60F874FC-CFAF-4111-9490-2A6B118891A8}" srcOrd="4" destOrd="0" presId="urn:microsoft.com/office/officeart/2005/8/layout/process4"/>
    <dgm:cxn modelId="{8E92A2C0-4ECD-4678-9D95-BE63FF32A6FC}" type="presParOf" srcId="{60F874FC-CFAF-4111-9490-2A6B118891A8}" destId="{24F230D9-AA4D-4CA2-899B-CE35D1F40E9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B3A7EBD-75CD-47BF-98C8-8A5E29ABD6F8}"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40D4F42-1414-473B-ADF2-21237A1C44B6}">
      <dgm:prSet/>
      <dgm:spPr/>
      <dgm:t>
        <a:bodyPr/>
        <a:lstStyle/>
        <a:p>
          <a:r>
            <a:rPr lang="en-GB" b="0" i="0" baseline="0">
              <a:hlinkClick xmlns:r="http://schemas.openxmlformats.org/officeDocument/2006/relationships" r:id="rId1"/>
            </a:rPr>
            <a:t>Section 24-33 Crime and Security Act 2010</a:t>
          </a:r>
          <a:r>
            <a:rPr lang="en-GB" b="0" i="0" baseline="0"/>
            <a:t> introduced Domestic Violence Protection Notices (DVPNs) and Domestic Violence Protection Orders (DVPOs) from 8 March 2014.</a:t>
          </a:r>
          <a:endParaRPr lang="en-US"/>
        </a:p>
      </dgm:t>
    </dgm:pt>
    <dgm:pt modelId="{C2F91368-CC5E-4311-A99D-088825C1B492}" type="parTrans" cxnId="{C22FCD76-2590-403D-9834-57E578A266EE}">
      <dgm:prSet/>
      <dgm:spPr/>
      <dgm:t>
        <a:bodyPr/>
        <a:lstStyle/>
        <a:p>
          <a:endParaRPr lang="en-US"/>
        </a:p>
      </dgm:t>
    </dgm:pt>
    <dgm:pt modelId="{A39BBEE6-B154-4736-BCA5-01054FDE8178}" type="sibTrans" cxnId="{C22FCD76-2590-403D-9834-57E578A266EE}">
      <dgm:prSet/>
      <dgm:spPr/>
      <dgm:t>
        <a:bodyPr/>
        <a:lstStyle/>
        <a:p>
          <a:endParaRPr lang="en-US"/>
        </a:p>
      </dgm:t>
    </dgm:pt>
    <dgm:pt modelId="{74B34AEF-41D6-4361-810A-AD73837DFA29}">
      <dgm:prSet/>
      <dgm:spPr/>
      <dgm:t>
        <a:bodyPr/>
        <a:lstStyle/>
        <a:p>
          <a:r>
            <a:rPr lang="en-US" b="0" i="0" baseline="0"/>
            <a:t>A DVPN provides the police with the power to provide immediate protection to victims against DA offenders (aged 18 or over) where they have reasonable grounds for believing that the offender has been violent towards or has threatened violence towards</a:t>
          </a:r>
          <a:endParaRPr lang="en-US"/>
        </a:p>
      </dgm:t>
    </dgm:pt>
    <dgm:pt modelId="{BCB48522-A0DB-4253-9921-D43633F4716A}" type="parTrans" cxnId="{BE16FA1F-0C27-4C66-9776-98C48051D0A0}">
      <dgm:prSet/>
      <dgm:spPr/>
      <dgm:t>
        <a:bodyPr/>
        <a:lstStyle/>
        <a:p>
          <a:endParaRPr lang="en-US"/>
        </a:p>
      </dgm:t>
    </dgm:pt>
    <dgm:pt modelId="{2E72338D-C731-4DDC-BC71-700AD0E31FA2}" type="sibTrans" cxnId="{BE16FA1F-0C27-4C66-9776-98C48051D0A0}">
      <dgm:prSet/>
      <dgm:spPr/>
      <dgm:t>
        <a:bodyPr/>
        <a:lstStyle/>
        <a:p>
          <a:endParaRPr lang="en-US"/>
        </a:p>
      </dgm:t>
    </dgm:pt>
    <dgm:pt modelId="{D7B9D335-5D4B-4A9F-9E4D-C5F18B4FC60E}">
      <dgm:prSet/>
      <dgm:spPr/>
      <dgm:t>
        <a:bodyPr/>
        <a:lstStyle/>
        <a:p>
          <a:r>
            <a:rPr lang="en-US" b="0" i="0" baseline="0"/>
            <a:t>DVPNs only have effect for 48 hours, after which an application must be made by the police to a magistrates' court to apply for a DVPO.</a:t>
          </a:r>
          <a:endParaRPr lang="en-US"/>
        </a:p>
      </dgm:t>
    </dgm:pt>
    <dgm:pt modelId="{9D97775E-1186-4D9E-8B7B-4072635A4808}" type="parTrans" cxnId="{88A7B067-0EED-4F7E-9D98-D52B347D1C0A}">
      <dgm:prSet/>
      <dgm:spPr/>
      <dgm:t>
        <a:bodyPr/>
        <a:lstStyle/>
        <a:p>
          <a:endParaRPr lang="en-US"/>
        </a:p>
      </dgm:t>
    </dgm:pt>
    <dgm:pt modelId="{FE52A0E1-5762-4A3A-B48F-C998A287A99E}" type="sibTrans" cxnId="{88A7B067-0EED-4F7E-9D98-D52B347D1C0A}">
      <dgm:prSet/>
      <dgm:spPr/>
      <dgm:t>
        <a:bodyPr/>
        <a:lstStyle/>
        <a:p>
          <a:endParaRPr lang="en-US"/>
        </a:p>
      </dgm:t>
    </dgm:pt>
    <dgm:pt modelId="{D818A71E-2E75-4CA7-889C-918FC1464C5A}" type="pres">
      <dgm:prSet presAssocID="{0B3A7EBD-75CD-47BF-98C8-8A5E29ABD6F8}" presName="Name0" presStyleCnt="0">
        <dgm:presLayoutVars>
          <dgm:dir/>
          <dgm:animLvl val="lvl"/>
          <dgm:resizeHandles val="exact"/>
        </dgm:presLayoutVars>
      </dgm:prSet>
      <dgm:spPr/>
    </dgm:pt>
    <dgm:pt modelId="{D907C906-0334-4F49-9AB6-2E3027F5C1A2}" type="pres">
      <dgm:prSet presAssocID="{D7B9D335-5D4B-4A9F-9E4D-C5F18B4FC60E}" presName="boxAndChildren" presStyleCnt="0"/>
      <dgm:spPr/>
    </dgm:pt>
    <dgm:pt modelId="{73FC951E-B9F9-4D89-BD6A-35F56C97C92E}" type="pres">
      <dgm:prSet presAssocID="{D7B9D335-5D4B-4A9F-9E4D-C5F18B4FC60E}" presName="parentTextBox" presStyleLbl="node1" presStyleIdx="0" presStyleCnt="3"/>
      <dgm:spPr/>
    </dgm:pt>
    <dgm:pt modelId="{4DC60EC7-7F67-427D-9524-9ABB19AA9CBA}" type="pres">
      <dgm:prSet presAssocID="{2E72338D-C731-4DDC-BC71-700AD0E31FA2}" presName="sp" presStyleCnt="0"/>
      <dgm:spPr/>
    </dgm:pt>
    <dgm:pt modelId="{F587A6CC-0AF2-4CB8-A09B-68DD0FD28600}" type="pres">
      <dgm:prSet presAssocID="{74B34AEF-41D6-4361-810A-AD73837DFA29}" presName="arrowAndChildren" presStyleCnt="0"/>
      <dgm:spPr/>
    </dgm:pt>
    <dgm:pt modelId="{E943BD88-5B5F-433B-9A4B-B3E8DB0F7C9B}" type="pres">
      <dgm:prSet presAssocID="{74B34AEF-41D6-4361-810A-AD73837DFA29}" presName="parentTextArrow" presStyleLbl="node1" presStyleIdx="1" presStyleCnt="3"/>
      <dgm:spPr/>
    </dgm:pt>
    <dgm:pt modelId="{B1A4CA6E-331D-49CE-8BF0-B4AC3B2407FC}" type="pres">
      <dgm:prSet presAssocID="{A39BBEE6-B154-4736-BCA5-01054FDE8178}" presName="sp" presStyleCnt="0"/>
      <dgm:spPr/>
    </dgm:pt>
    <dgm:pt modelId="{48C1A898-5270-4B8C-BF3E-5E69689C34A3}" type="pres">
      <dgm:prSet presAssocID="{640D4F42-1414-473B-ADF2-21237A1C44B6}" presName="arrowAndChildren" presStyleCnt="0"/>
      <dgm:spPr/>
    </dgm:pt>
    <dgm:pt modelId="{F752B4A4-7E89-49DB-87BA-90BCA339D246}" type="pres">
      <dgm:prSet presAssocID="{640D4F42-1414-473B-ADF2-21237A1C44B6}" presName="parentTextArrow" presStyleLbl="node1" presStyleIdx="2" presStyleCnt="3"/>
      <dgm:spPr/>
    </dgm:pt>
  </dgm:ptLst>
  <dgm:cxnLst>
    <dgm:cxn modelId="{BE16FA1F-0C27-4C66-9776-98C48051D0A0}" srcId="{0B3A7EBD-75CD-47BF-98C8-8A5E29ABD6F8}" destId="{74B34AEF-41D6-4361-810A-AD73837DFA29}" srcOrd="1" destOrd="0" parTransId="{BCB48522-A0DB-4253-9921-D43633F4716A}" sibTransId="{2E72338D-C731-4DDC-BC71-700AD0E31FA2}"/>
    <dgm:cxn modelId="{88A7B067-0EED-4F7E-9D98-D52B347D1C0A}" srcId="{0B3A7EBD-75CD-47BF-98C8-8A5E29ABD6F8}" destId="{D7B9D335-5D4B-4A9F-9E4D-C5F18B4FC60E}" srcOrd="2" destOrd="0" parTransId="{9D97775E-1186-4D9E-8B7B-4072635A4808}" sibTransId="{FE52A0E1-5762-4A3A-B48F-C998A287A99E}"/>
    <dgm:cxn modelId="{12C3066E-3283-4C20-A3F6-E289ABF90518}" type="presOf" srcId="{74B34AEF-41D6-4361-810A-AD73837DFA29}" destId="{E943BD88-5B5F-433B-9A4B-B3E8DB0F7C9B}" srcOrd="0" destOrd="0" presId="urn:microsoft.com/office/officeart/2005/8/layout/process4"/>
    <dgm:cxn modelId="{70DB8E55-6E3D-4FA2-A8C3-D2BBDD6B6C02}" type="presOf" srcId="{0B3A7EBD-75CD-47BF-98C8-8A5E29ABD6F8}" destId="{D818A71E-2E75-4CA7-889C-918FC1464C5A}" srcOrd="0" destOrd="0" presId="urn:microsoft.com/office/officeart/2005/8/layout/process4"/>
    <dgm:cxn modelId="{C22FCD76-2590-403D-9834-57E578A266EE}" srcId="{0B3A7EBD-75CD-47BF-98C8-8A5E29ABD6F8}" destId="{640D4F42-1414-473B-ADF2-21237A1C44B6}" srcOrd="0" destOrd="0" parTransId="{C2F91368-CC5E-4311-A99D-088825C1B492}" sibTransId="{A39BBEE6-B154-4736-BCA5-01054FDE8178}"/>
    <dgm:cxn modelId="{3F8C439E-97B4-4C7F-BFB3-9856A8AB53D7}" type="presOf" srcId="{640D4F42-1414-473B-ADF2-21237A1C44B6}" destId="{F752B4A4-7E89-49DB-87BA-90BCA339D246}" srcOrd="0" destOrd="0" presId="urn:microsoft.com/office/officeart/2005/8/layout/process4"/>
    <dgm:cxn modelId="{9FEB5DB1-C786-467D-9E36-4754A73C60E4}" type="presOf" srcId="{D7B9D335-5D4B-4A9F-9E4D-C5F18B4FC60E}" destId="{73FC951E-B9F9-4D89-BD6A-35F56C97C92E}" srcOrd="0" destOrd="0" presId="urn:microsoft.com/office/officeart/2005/8/layout/process4"/>
    <dgm:cxn modelId="{6E20A58B-A2FE-40B1-B3BF-C8A736B8AAE4}" type="presParOf" srcId="{D818A71E-2E75-4CA7-889C-918FC1464C5A}" destId="{D907C906-0334-4F49-9AB6-2E3027F5C1A2}" srcOrd="0" destOrd="0" presId="urn:microsoft.com/office/officeart/2005/8/layout/process4"/>
    <dgm:cxn modelId="{A8F07E9D-2865-4B00-9EB4-C04AB7C3579D}" type="presParOf" srcId="{D907C906-0334-4F49-9AB6-2E3027F5C1A2}" destId="{73FC951E-B9F9-4D89-BD6A-35F56C97C92E}" srcOrd="0" destOrd="0" presId="urn:microsoft.com/office/officeart/2005/8/layout/process4"/>
    <dgm:cxn modelId="{2A177CD0-7924-46AF-BDDA-D59974174EF2}" type="presParOf" srcId="{D818A71E-2E75-4CA7-889C-918FC1464C5A}" destId="{4DC60EC7-7F67-427D-9524-9ABB19AA9CBA}" srcOrd="1" destOrd="0" presId="urn:microsoft.com/office/officeart/2005/8/layout/process4"/>
    <dgm:cxn modelId="{2BEA38C3-9A6C-4C1E-86D7-C618E0898395}" type="presParOf" srcId="{D818A71E-2E75-4CA7-889C-918FC1464C5A}" destId="{F587A6CC-0AF2-4CB8-A09B-68DD0FD28600}" srcOrd="2" destOrd="0" presId="urn:microsoft.com/office/officeart/2005/8/layout/process4"/>
    <dgm:cxn modelId="{577E6BDE-D74F-4902-9599-C97171DC002B}" type="presParOf" srcId="{F587A6CC-0AF2-4CB8-A09B-68DD0FD28600}" destId="{E943BD88-5B5F-433B-9A4B-B3E8DB0F7C9B}" srcOrd="0" destOrd="0" presId="urn:microsoft.com/office/officeart/2005/8/layout/process4"/>
    <dgm:cxn modelId="{995C0394-CEA0-46F3-98C7-CA54C0AC91A1}" type="presParOf" srcId="{D818A71E-2E75-4CA7-889C-918FC1464C5A}" destId="{B1A4CA6E-331D-49CE-8BF0-B4AC3B2407FC}" srcOrd="3" destOrd="0" presId="urn:microsoft.com/office/officeart/2005/8/layout/process4"/>
    <dgm:cxn modelId="{26A56C58-2E6A-4D8D-A0DA-FEC85CCF19EE}" type="presParOf" srcId="{D818A71E-2E75-4CA7-889C-918FC1464C5A}" destId="{48C1A898-5270-4B8C-BF3E-5E69689C34A3}" srcOrd="4" destOrd="0" presId="urn:microsoft.com/office/officeart/2005/8/layout/process4"/>
    <dgm:cxn modelId="{A383E577-DD9D-45E4-B76E-4EF5112A6572}" type="presParOf" srcId="{48C1A898-5270-4B8C-BF3E-5E69689C34A3}" destId="{F752B4A4-7E89-49DB-87BA-90BCA339D24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C8DF520-AEDF-46A4-9194-9E4D14A505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A98BEA-A220-4A9A-844B-54E002E66CAA}">
      <dgm:prSet/>
      <dgm:spPr/>
      <dgm:t>
        <a:bodyPr/>
        <a:lstStyle/>
        <a:p>
          <a:r>
            <a:rPr lang="en-GB" b="0" i="0" baseline="0"/>
            <a:t>DVPOs provide the police and magistrates with the power to:</a:t>
          </a:r>
          <a:endParaRPr lang="en-US"/>
        </a:p>
      </dgm:t>
    </dgm:pt>
    <dgm:pt modelId="{7FFE34D7-1703-4F3D-87B9-DEEB33E6ED9A}" type="parTrans" cxnId="{9F7302FF-4106-495C-B5AA-23FBD267C4EF}">
      <dgm:prSet/>
      <dgm:spPr/>
      <dgm:t>
        <a:bodyPr/>
        <a:lstStyle/>
        <a:p>
          <a:endParaRPr lang="en-US"/>
        </a:p>
      </dgm:t>
    </dgm:pt>
    <dgm:pt modelId="{B0292B38-A5DC-4D12-ACCC-F68F03B06DB3}" type="sibTrans" cxnId="{9F7302FF-4106-495C-B5AA-23FBD267C4EF}">
      <dgm:prSet/>
      <dgm:spPr/>
      <dgm:t>
        <a:bodyPr/>
        <a:lstStyle/>
        <a:p>
          <a:endParaRPr lang="en-US"/>
        </a:p>
      </dgm:t>
    </dgm:pt>
    <dgm:pt modelId="{F0A52404-CFC9-4D74-BE3C-7AC6732E69AE}">
      <dgm:prSet custT="1"/>
      <dgm:spPr/>
      <dgm:t>
        <a:bodyPr/>
        <a:lstStyle/>
        <a:p>
          <a:r>
            <a:rPr lang="en-GB" sz="2400" b="0" i="0" baseline="0" dirty="0"/>
            <a:t>enforce non-molestation of the victim.</a:t>
          </a:r>
          <a:endParaRPr lang="en-US" sz="2400" dirty="0"/>
        </a:p>
      </dgm:t>
    </dgm:pt>
    <dgm:pt modelId="{3BB07F29-0B52-4FB4-9D53-5B69495FD29B}" type="parTrans" cxnId="{79246AC0-64BF-4C3E-872B-965133324AED}">
      <dgm:prSet/>
      <dgm:spPr/>
      <dgm:t>
        <a:bodyPr/>
        <a:lstStyle/>
        <a:p>
          <a:endParaRPr lang="en-US"/>
        </a:p>
      </dgm:t>
    </dgm:pt>
    <dgm:pt modelId="{E29177CC-D662-4F39-9BB5-3BACFC10B2E6}" type="sibTrans" cxnId="{79246AC0-64BF-4C3E-872B-965133324AED}">
      <dgm:prSet/>
      <dgm:spPr/>
      <dgm:t>
        <a:bodyPr/>
        <a:lstStyle/>
        <a:p>
          <a:endParaRPr lang="en-US"/>
        </a:p>
      </dgm:t>
    </dgm:pt>
    <dgm:pt modelId="{6257310C-CCE1-4097-8AED-E94BC1144103}">
      <dgm:prSet custT="1"/>
      <dgm:spPr/>
      <dgm:t>
        <a:bodyPr/>
        <a:lstStyle/>
        <a:p>
          <a:r>
            <a:rPr lang="en-GB" sz="2400" b="0" i="0" baseline="0" dirty="0"/>
            <a:t>stop an offender from contacting the victim.</a:t>
          </a:r>
          <a:endParaRPr lang="en-US" sz="2400" dirty="0"/>
        </a:p>
      </dgm:t>
    </dgm:pt>
    <dgm:pt modelId="{7207815D-BC60-418F-91A2-461B0F08FD14}" type="parTrans" cxnId="{14BA79AC-12D6-4778-A88A-FC25D4EC9D69}">
      <dgm:prSet/>
      <dgm:spPr/>
      <dgm:t>
        <a:bodyPr/>
        <a:lstStyle/>
        <a:p>
          <a:endParaRPr lang="en-US"/>
        </a:p>
      </dgm:t>
    </dgm:pt>
    <dgm:pt modelId="{4A656B5B-7BB0-4010-9BEB-2AD79C2706E6}" type="sibTrans" cxnId="{14BA79AC-12D6-4778-A88A-FC25D4EC9D69}">
      <dgm:prSet/>
      <dgm:spPr/>
      <dgm:t>
        <a:bodyPr/>
        <a:lstStyle/>
        <a:p>
          <a:endParaRPr lang="en-US"/>
        </a:p>
      </dgm:t>
    </dgm:pt>
    <dgm:pt modelId="{3C0B0F7D-F955-4D77-A71A-CD1A6BF507C7}">
      <dgm:prSet custT="1"/>
      <dgm:spPr/>
      <dgm:t>
        <a:bodyPr/>
        <a:lstStyle/>
        <a:p>
          <a:r>
            <a:rPr lang="en-GB" sz="2400" b="0" i="0" baseline="0" dirty="0"/>
            <a:t>prevent an offender from evicting/excluding the victim from a premises (their household).</a:t>
          </a:r>
          <a:endParaRPr lang="en-US" sz="2400" dirty="0"/>
        </a:p>
      </dgm:t>
    </dgm:pt>
    <dgm:pt modelId="{E7FF1D33-BEEF-4F9D-8F7D-3A0A331F292A}" type="parTrans" cxnId="{A86A201E-F03A-42C7-8434-F3DA0B29D43D}">
      <dgm:prSet/>
      <dgm:spPr/>
      <dgm:t>
        <a:bodyPr/>
        <a:lstStyle/>
        <a:p>
          <a:endParaRPr lang="en-US"/>
        </a:p>
      </dgm:t>
    </dgm:pt>
    <dgm:pt modelId="{30B037BA-2B35-4F2D-B7E4-D739233EBD07}" type="sibTrans" cxnId="{A86A201E-F03A-42C7-8434-F3DA0B29D43D}">
      <dgm:prSet/>
      <dgm:spPr/>
      <dgm:t>
        <a:bodyPr/>
        <a:lstStyle/>
        <a:p>
          <a:endParaRPr lang="en-US"/>
        </a:p>
      </dgm:t>
    </dgm:pt>
    <dgm:pt modelId="{5BBE3732-7654-4C0D-8DC9-AF8D80AF4230}">
      <dgm:prSet custT="1"/>
      <dgm:spPr/>
      <dgm:t>
        <a:bodyPr/>
        <a:lstStyle/>
        <a:p>
          <a:r>
            <a:rPr lang="en-GB" sz="2400" b="0" i="0" baseline="0" dirty="0"/>
            <a:t>remove an offender from a premises (their household); and/or,</a:t>
          </a:r>
          <a:endParaRPr lang="en-US" sz="2400" dirty="0"/>
        </a:p>
      </dgm:t>
    </dgm:pt>
    <dgm:pt modelId="{AB4A1F52-7EA7-4331-9B62-8593ECE92382}" type="parTrans" cxnId="{0C62848F-410A-4D11-A090-4E26218B8AF8}">
      <dgm:prSet/>
      <dgm:spPr/>
      <dgm:t>
        <a:bodyPr/>
        <a:lstStyle/>
        <a:p>
          <a:endParaRPr lang="en-US"/>
        </a:p>
      </dgm:t>
    </dgm:pt>
    <dgm:pt modelId="{97283AA4-C256-4108-B5C8-E4FF59B4B812}" type="sibTrans" cxnId="{0C62848F-410A-4D11-A090-4E26218B8AF8}">
      <dgm:prSet/>
      <dgm:spPr/>
      <dgm:t>
        <a:bodyPr/>
        <a:lstStyle/>
        <a:p>
          <a:endParaRPr lang="en-US"/>
        </a:p>
      </dgm:t>
    </dgm:pt>
    <dgm:pt modelId="{F0B36DA4-1553-4382-A95A-3E91724FA8E9}">
      <dgm:prSet custT="1"/>
      <dgm:spPr/>
      <dgm:t>
        <a:bodyPr/>
        <a:lstStyle/>
        <a:p>
          <a:r>
            <a:rPr lang="en-GB" sz="2400" b="0" i="0" baseline="0" dirty="0"/>
            <a:t>prevent an offender from returning to a premises (their household) for a period of up to 28 days.</a:t>
          </a:r>
          <a:endParaRPr lang="en-US" sz="2400" dirty="0"/>
        </a:p>
      </dgm:t>
    </dgm:pt>
    <dgm:pt modelId="{D9AB88BF-8E30-41E6-83EE-9CCEC84A06B4}" type="parTrans" cxnId="{983CE07E-D2C9-4D23-902A-4DD2E45B8EC3}">
      <dgm:prSet/>
      <dgm:spPr/>
      <dgm:t>
        <a:bodyPr/>
        <a:lstStyle/>
        <a:p>
          <a:endParaRPr lang="en-US"/>
        </a:p>
      </dgm:t>
    </dgm:pt>
    <dgm:pt modelId="{6B55CD4D-A7FC-436D-B90A-8F5D9DF2B17F}" type="sibTrans" cxnId="{983CE07E-D2C9-4D23-902A-4DD2E45B8EC3}">
      <dgm:prSet/>
      <dgm:spPr/>
      <dgm:t>
        <a:bodyPr/>
        <a:lstStyle/>
        <a:p>
          <a:endParaRPr lang="en-US"/>
        </a:p>
      </dgm:t>
    </dgm:pt>
    <dgm:pt modelId="{DDB7ABD5-96D6-4510-899B-25DCDE44D3FD}">
      <dgm:prSet/>
      <dgm:spPr/>
      <dgm:t>
        <a:bodyPr/>
        <a:lstStyle/>
        <a:p>
          <a:r>
            <a:rPr lang="en-GB" b="1" i="0" baseline="0"/>
            <a:t>The burden of proof is – balance of probabilities</a:t>
          </a:r>
          <a:endParaRPr lang="en-US"/>
        </a:p>
      </dgm:t>
    </dgm:pt>
    <dgm:pt modelId="{1050510E-ED06-4B38-A015-BE973898CB44}" type="parTrans" cxnId="{D00D52B0-184F-4850-8E43-D55F86E6BA23}">
      <dgm:prSet/>
      <dgm:spPr/>
      <dgm:t>
        <a:bodyPr/>
        <a:lstStyle/>
        <a:p>
          <a:endParaRPr lang="en-US"/>
        </a:p>
      </dgm:t>
    </dgm:pt>
    <dgm:pt modelId="{CBA5417D-977D-4051-8819-8C5C75C60930}" type="sibTrans" cxnId="{D00D52B0-184F-4850-8E43-D55F86E6BA23}">
      <dgm:prSet/>
      <dgm:spPr/>
      <dgm:t>
        <a:bodyPr/>
        <a:lstStyle/>
        <a:p>
          <a:endParaRPr lang="en-US"/>
        </a:p>
      </dgm:t>
    </dgm:pt>
    <dgm:pt modelId="{FB7EE975-E117-4C6B-99A9-EC3A1D2D0F95}" type="pres">
      <dgm:prSet presAssocID="{DC8DF520-AEDF-46A4-9194-9E4D14A50566}" presName="linear" presStyleCnt="0">
        <dgm:presLayoutVars>
          <dgm:animLvl val="lvl"/>
          <dgm:resizeHandles val="exact"/>
        </dgm:presLayoutVars>
      </dgm:prSet>
      <dgm:spPr/>
    </dgm:pt>
    <dgm:pt modelId="{A57E2D48-D48D-49EB-8A00-08BC3D8A034C}" type="pres">
      <dgm:prSet presAssocID="{FEA98BEA-A220-4A9A-844B-54E002E66CAA}" presName="parentText" presStyleLbl="node1" presStyleIdx="0" presStyleCnt="2">
        <dgm:presLayoutVars>
          <dgm:chMax val="0"/>
          <dgm:bulletEnabled val="1"/>
        </dgm:presLayoutVars>
      </dgm:prSet>
      <dgm:spPr/>
    </dgm:pt>
    <dgm:pt modelId="{B7630262-77D5-4F82-B107-03A855698BFA}" type="pres">
      <dgm:prSet presAssocID="{FEA98BEA-A220-4A9A-844B-54E002E66CAA}" presName="childText" presStyleLbl="revTx" presStyleIdx="0" presStyleCnt="1">
        <dgm:presLayoutVars>
          <dgm:bulletEnabled val="1"/>
        </dgm:presLayoutVars>
      </dgm:prSet>
      <dgm:spPr/>
    </dgm:pt>
    <dgm:pt modelId="{DEB3D276-993C-412C-A3F4-CDFDC8B0BA28}" type="pres">
      <dgm:prSet presAssocID="{DDB7ABD5-96D6-4510-899B-25DCDE44D3FD}" presName="parentText" presStyleLbl="node1" presStyleIdx="1" presStyleCnt="2">
        <dgm:presLayoutVars>
          <dgm:chMax val="0"/>
          <dgm:bulletEnabled val="1"/>
        </dgm:presLayoutVars>
      </dgm:prSet>
      <dgm:spPr/>
    </dgm:pt>
  </dgm:ptLst>
  <dgm:cxnLst>
    <dgm:cxn modelId="{A86A201E-F03A-42C7-8434-F3DA0B29D43D}" srcId="{FEA98BEA-A220-4A9A-844B-54E002E66CAA}" destId="{3C0B0F7D-F955-4D77-A71A-CD1A6BF507C7}" srcOrd="2" destOrd="0" parTransId="{E7FF1D33-BEEF-4F9D-8F7D-3A0A331F292A}" sibTransId="{30B037BA-2B35-4F2D-B7E4-D739233EBD07}"/>
    <dgm:cxn modelId="{07E2E23A-4CEE-42B8-9B44-E2FC5ECE2797}" type="presOf" srcId="{3C0B0F7D-F955-4D77-A71A-CD1A6BF507C7}" destId="{B7630262-77D5-4F82-B107-03A855698BFA}" srcOrd="0" destOrd="2" presId="urn:microsoft.com/office/officeart/2005/8/layout/vList2"/>
    <dgm:cxn modelId="{C3F6F845-23C0-4C31-9B1E-ADDF9EF5801D}" type="presOf" srcId="{5BBE3732-7654-4C0D-8DC9-AF8D80AF4230}" destId="{B7630262-77D5-4F82-B107-03A855698BFA}" srcOrd="0" destOrd="3" presId="urn:microsoft.com/office/officeart/2005/8/layout/vList2"/>
    <dgm:cxn modelId="{11887866-06A4-459D-A4DE-B3F716D10E05}" type="presOf" srcId="{DDB7ABD5-96D6-4510-899B-25DCDE44D3FD}" destId="{DEB3D276-993C-412C-A3F4-CDFDC8B0BA28}" srcOrd="0" destOrd="0" presId="urn:microsoft.com/office/officeart/2005/8/layout/vList2"/>
    <dgm:cxn modelId="{09EF4473-70CA-4730-A87C-CE93791CEC0F}" type="presOf" srcId="{FEA98BEA-A220-4A9A-844B-54E002E66CAA}" destId="{A57E2D48-D48D-49EB-8A00-08BC3D8A034C}" srcOrd="0" destOrd="0" presId="urn:microsoft.com/office/officeart/2005/8/layout/vList2"/>
    <dgm:cxn modelId="{983CE07E-D2C9-4D23-902A-4DD2E45B8EC3}" srcId="{FEA98BEA-A220-4A9A-844B-54E002E66CAA}" destId="{F0B36DA4-1553-4382-A95A-3E91724FA8E9}" srcOrd="4" destOrd="0" parTransId="{D9AB88BF-8E30-41E6-83EE-9CCEC84A06B4}" sibTransId="{6B55CD4D-A7FC-436D-B90A-8F5D9DF2B17F}"/>
    <dgm:cxn modelId="{0C62848F-410A-4D11-A090-4E26218B8AF8}" srcId="{FEA98BEA-A220-4A9A-844B-54E002E66CAA}" destId="{5BBE3732-7654-4C0D-8DC9-AF8D80AF4230}" srcOrd="3" destOrd="0" parTransId="{AB4A1F52-7EA7-4331-9B62-8593ECE92382}" sibTransId="{97283AA4-C256-4108-B5C8-E4FF59B4B812}"/>
    <dgm:cxn modelId="{A96D21AC-45F6-4C6B-B294-BB4649501D99}" type="presOf" srcId="{F0B36DA4-1553-4382-A95A-3E91724FA8E9}" destId="{B7630262-77D5-4F82-B107-03A855698BFA}" srcOrd="0" destOrd="4" presId="urn:microsoft.com/office/officeart/2005/8/layout/vList2"/>
    <dgm:cxn modelId="{14BA79AC-12D6-4778-A88A-FC25D4EC9D69}" srcId="{FEA98BEA-A220-4A9A-844B-54E002E66CAA}" destId="{6257310C-CCE1-4097-8AED-E94BC1144103}" srcOrd="1" destOrd="0" parTransId="{7207815D-BC60-418F-91A2-461B0F08FD14}" sibTransId="{4A656B5B-7BB0-4010-9BEB-2AD79C2706E6}"/>
    <dgm:cxn modelId="{D00D52B0-184F-4850-8E43-D55F86E6BA23}" srcId="{DC8DF520-AEDF-46A4-9194-9E4D14A50566}" destId="{DDB7ABD5-96D6-4510-899B-25DCDE44D3FD}" srcOrd="1" destOrd="0" parTransId="{1050510E-ED06-4B38-A015-BE973898CB44}" sibTransId="{CBA5417D-977D-4051-8819-8C5C75C60930}"/>
    <dgm:cxn modelId="{E0BA3DBE-D5DF-45AC-B5C8-566E3243FDBE}" type="presOf" srcId="{F0A52404-CFC9-4D74-BE3C-7AC6732E69AE}" destId="{B7630262-77D5-4F82-B107-03A855698BFA}" srcOrd="0" destOrd="0" presId="urn:microsoft.com/office/officeart/2005/8/layout/vList2"/>
    <dgm:cxn modelId="{79246AC0-64BF-4C3E-872B-965133324AED}" srcId="{FEA98BEA-A220-4A9A-844B-54E002E66CAA}" destId="{F0A52404-CFC9-4D74-BE3C-7AC6732E69AE}" srcOrd="0" destOrd="0" parTransId="{3BB07F29-0B52-4FB4-9D53-5B69495FD29B}" sibTransId="{E29177CC-D662-4F39-9BB5-3BACFC10B2E6}"/>
    <dgm:cxn modelId="{DCA4F2C8-718A-4FFF-A4E3-0AA7D73D8DA8}" type="presOf" srcId="{DC8DF520-AEDF-46A4-9194-9E4D14A50566}" destId="{FB7EE975-E117-4C6B-99A9-EC3A1D2D0F95}" srcOrd="0" destOrd="0" presId="urn:microsoft.com/office/officeart/2005/8/layout/vList2"/>
    <dgm:cxn modelId="{DC908FED-95C5-49FB-9067-5F3E57BABC3F}" type="presOf" srcId="{6257310C-CCE1-4097-8AED-E94BC1144103}" destId="{B7630262-77D5-4F82-B107-03A855698BFA}" srcOrd="0" destOrd="1" presId="urn:microsoft.com/office/officeart/2005/8/layout/vList2"/>
    <dgm:cxn modelId="{9F7302FF-4106-495C-B5AA-23FBD267C4EF}" srcId="{DC8DF520-AEDF-46A4-9194-9E4D14A50566}" destId="{FEA98BEA-A220-4A9A-844B-54E002E66CAA}" srcOrd="0" destOrd="0" parTransId="{7FFE34D7-1703-4F3D-87B9-DEEB33E6ED9A}" sibTransId="{B0292B38-A5DC-4D12-ACCC-F68F03B06DB3}"/>
    <dgm:cxn modelId="{B8C50592-CCDC-4687-ABC9-5E31CB89D7B9}" type="presParOf" srcId="{FB7EE975-E117-4C6B-99A9-EC3A1D2D0F95}" destId="{A57E2D48-D48D-49EB-8A00-08BC3D8A034C}" srcOrd="0" destOrd="0" presId="urn:microsoft.com/office/officeart/2005/8/layout/vList2"/>
    <dgm:cxn modelId="{7263BD32-9DCC-4DE5-9397-20A7BBB84EC5}" type="presParOf" srcId="{FB7EE975-E117-4C6B-99A9-EC3A1D2D0F95}" destId="{B7630262-77D5-4F82-B107-03A855698BFA}" srcOrd="1" destOrd="0" presId="urn:microsoft.com/office/officeart/2005/8/layout/vList2"/>
    <dgm:cxn modelId="{DD18C6A5-7B2E-486C-85FF-ABFDB255D8E9}" type="presParOf" srcId="{FB7EE975-E117-4C6B-99A9-EC3A1D2D0F95}" destId="{DEB3D276-993C-412C-A3F4-CDFDC8B0BA2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D55CF99-CEA6-455A-8EF2-B0EEA051E6EF}"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3BF2EA65-EF0F-4F15-B41C-521E7745E5F4}">
      <dgm:prSet/>
      <dgm:spPr/>
      <dgm:t>
        <a:bodyPr/>
        <a:lstStyle/>
        <a:p>
          <a:r>
            <a:rPr lang="en-GB" b="0" i="0" baseline="0"/>
            <a:t>The Crown Prosecution Service has also published guidance on VAWG</a:t>
          </a:r>
          <a:endParaRPr lang="en-US"/>
        </a:p>
      </dgm:t>
    </dgm:pt>
    <dgm:pt modelId="{3B4BA6EC-150A-4376-87FE-E44E36041408}" type="parTrans" cxnId="{2C29A4FD-E5E3-49F6-9BA5-81E27DCD1B13}">
      <dgm:prSet/>
      <dgm:spPr/>
      <dgm:t>
        <a:bodyPr/>
        <a:lstStyle/>
        <a:p>
          <a:endParaRPr lang="en-US"/>
        </a:p>
      </dgm:t>
    </dgm:pt>
    <dgm:pt modelId="{51EEB34C-4B54-48AE-982D-C0C08E03CC2E}" type="sibTrans" cxnId="{2C29A4FD-E5E3-49F6-9BA5-81E27DCD1B13}">
      <dgm:prSet/>
      <dgm:spPr/>
      <dgm:t>
        <a:bodyPr/>
        <a:lstStyle/>
        <a:p>
          <a:endParaRPr lang="en-US"/>
        </a:p>
      </dgm:t>
    </dgm:pt>
    <dgm:pt modelId="{CB2F80C5-BE28-4547-BA8B-D920A24D6C13}">
      <dgm:prSet/>
      <dgm:spPr/>
      <dgm:t>
        <a:bodyPr/>
        <a:lstStyle/>
        <a:p>
          <a:r>
            <a:rPr lang="en-GB" b="0" i="0" baseline="0"/>
            <a:t>The Violence Against Women and Girls (VAWG) Strategy provides an overarching framework for crimes identified as being primarily, but not exclusively, committed, by men against women within a context of power and control.</a:t>
          </a:r>
          <a:endParaRPr lang="en-US"/>
        </a:p>
      </dgm:t>
    </dgm:pt>
    <dgm:pt modelId="{D9C7D877-147A-45BB-88F2-09E365DD6FE7}" type="parTrans" cxnId="{AD735D96-466D-44AA-97CD-21752E991D1D}">
      <dgm:prSet/>
      <dgm:spPr/>
      <dgm:t>
        <a:bodyPr/>
        <a:lstStyle/>
        <a:p>
          <a:endParaRPr lang="en-US"/>
        </a:p>
      </dgm:t>
    </dgm:pt>
    <dgm:pt modelId="{32C954A3-4461-4E67-8320-13943F62C5FB}" type="sibTrans" cxnId="{AD735D96-466D-44AA-97CD-21752E991D1D}">
      <dgm:prSet/>
      <dgm:spPr/>
      <dgm:t>
        <a:bodyPr/>
        <a:lstStyle/>
        <a:p>
          <a:endParaRPr lang="en-US"/>
        </a:p>
      </dgm:t>
    </dgm:pt>
    <dgm:pt modelId="{D2E7CF6B-3B3F-4316-B928-AE3F76348788}">
      <dgm:prSet/>
      <dgm:spPr/>
      <dgm:t>
        <a:bodyPr/>
        <a:lstStyle/>
        <a:p>
          <a:r>
            <a:rPr lang="en-GB" b="0" i="0" baseline="0"/>
            <a:t>Though most reported victims of stalking or harassment are women, the CPS recognises that some offenders will be women, non-binary or identify in a different way and some victims will be men, non-binary or identify in a different way</a:t>
          </a:r>
          <a:endParaRPr lang="en-US"/>
        </a:p>
      </dgm:t>
    </dgm:pt>
    <dgm:pt modelId="{CB797C2D-1633-429C-8467-96076B8049BD}" type="parTrans" cxnId="{52A97845-C26F-49CC-B212-BE97E0DF9041}">
      <dgm:prSet/>
      <dgm:spPr/>
      <dgm:t>
        <a:bodyPr/>
        <a:lstStyle/>
        <a:p>
          <a:endParaRPr lang="en-US"/>
        </a:p>
      </dgm:t>
    </dgm:pt>
    <dgm:pt modelId="{15A177DE-3D64-483E-ABDC-1E7C30C89333}" type="sibTrans" cxnId="{52A97845-C26F-49CC-B212-BE97E0DF9041}">
      <dgm:prSet/>
      <dgm:spPr/>
      <dgm:t>
        <a:bodyPr/>
        <a:lstStyle/>
        <a:p>
          <a:endParaRPr lang="en-US"/>
        </a:p>
      </dgm:t>
    </dgm:pt>
    <dgm:pt modelId="{4C592ABF-3061-49A1-B25C-F96DF7BBBBC9}" type="pres">
      <dgm:prSet presAssocID="{ED55CF99-CEA6-455A-8EF2-B0EEA051E6EF}" presName="Name0" presStyleCnt="0">
        <dgm:presLayoutVars>
          <dgm:dir/>
          <dgm:animLvl val="lvl"/>
          <dgm:resizeHandles val="exact"/>
        </dgm:presLayoutVars>
      </dgm:prSet>
      <dgm:spPr/>
    </dgm:pt>
    <dgm:pt modelId="{08CDFB98-831A-43B9-B628-AD48B0FC89E4}" type="pres">
      <dgm:prSet presAssocID="{D2E7CF6B-3B3F-4316-B928-AE3F76348788}" presName="boxAndChildren" presStyleCnt="0"/>
      <dgm:spPr/>
    </dgm:pt>
    <dgm:pt modelId="{C1F1A2E7-35F0-4BE1-9BA0-21B29529A3AE}" type="pres">
      <dgm:prSet presAssocID="{D2E7CF6B-3B3F-4316-B928-AE3F76348788}" presName="parentTextBox" presStyleLbl="node1" presStyleIdx="0" presStyleCnt="3"/>
      <dgm:spPr/>
    </dgm:pt>
    <dgm:pt modelId="{86F815A2-2C6E-4FFA-8CC9-D43245E1AED2}" type="pres">
      <dgm:prSet presAssocID="{32C954A3-4461-4E67-8320-13943F62C5FB}" presName="sp" presStyleCnt="0"/>
      <dgm:spPr/>
    </dgm:pt>
    <dgm:pt modelId="{17C60365-91FE-431D-A2FD-1391CA06814E}" type="pres">
      <dgm:prSet presAssocID="{CB2F80C5-BE28-4547-BA8B-D920A24D6C13}" presName="arrowAndChildren" presStyleCnt="0"/>
      <dgm:spPr/>
    </dgm:pt>
    <dgm:pt modelId="{16FA6FEF-8DD0-49DD-8331-B61BF6849B7E}" type="pres">
      <dgm:prSet presAssocID="{CB2F80C5-BE28-4547-BA8B-D920A24D6C13}" presName="parentTextArrow" presStyleLbl="node1" presStyleIdx="1" presStyleCnt="3"/>
      <dgm:spPr/>
    </dgm:pt>
    <dgm:pt modelId="{8DB19D6B-B55C-40E3-B256-96F95DCE2766}" type="pres">
      <dgm:prSet presAssocID="{51EEB34C-4B54-48AE-982D-C0C08E03CC2E}" presName="sp" presStyleCnt="0"/>
      <dgm:spPr/>
    </dgm:pt>
    <dgm:pt modelId="{24EA7DE7-2CA2-4594-BB98-CC81BF381E81}" type="pres">
      <dgm:prSet presAssocID="{3BF2EA65-EF0F-4F15-B41C-521E7745E5F4}" presName="arrowAndChildren" presStyleCnt="0"/>
      <dgm:spPr/>
    </dgm:pt>
    <dgm:pt modelId="{E4382128-5776-4B2C-8C55-CDD045B59BA5}" type="pres">
      <dgm:prSet presAssocID="{3BF2EA65-EF0F-4F15-B41C-521E7745E5F4}" presName="parentTextArrow" presStyleLbl="node1" presStyleIdx="2" presStyleCnt="3"/>
      <dgm:spPr/>
    </dgm:pt>
  </dgm:ptLst>
  <dgm:cxnLst>
    <dgm:cxn modelId="{E3F44623-F1C1-4C83-A970-55BB018DE629}" type="presOf" srcId="{CB2F80C5-BE28-4547-BA8B-D920A24D6C13}" destId="{16FA6FEF-8DD0-49DD-8331-B61BF6849B7E}" srcOrd="0" destOrd="0" presId="urn:microsoft.com/office/officeart/2005/8/layout/process4"/>
    <dgm:cxn modelId="{52A97845-C26F-49CC-B212-BE97E0DF9041}" srcId="{ED55CF99-CEA6-455A-8EF2-B0EEA051E6EF}" destId="{D2E7CF6B-3B3F-4316-B928-AE3F76348788}" srcOrd="2" destOrd="0" parTransId="{CB797C2D-1633-429C-8467-96076B8049BD}" sibTransId="{15A177DE-3D64-483E-ABDC-1E7C30C89333}"/>
    <dgm:cxn modelId="{20905271-832C-47EC-9A28-BB35B9ADA476}" type="presOf" srcId="{ED55CF99-CEA6-455A-8EF2-B0EEA051E6EF}" destId="{4C592ABF-3061-49A1-B25C-F96DF7BBBBC9}" srcOrd="0" destOrd="0" presId="urn:microsoft.com/office/officeart/2005/8/layout/process4"/>
    <dgm:cxn modelId="{AD735D96-466D-44AA-97CD-21752E991D1D}" srcId="{ED55CF99-CEA6-455A-8EF2-B0EEA051E6EF}" destId="{CB2F80C5-BE28-4547-BA8B-D920A24D6C13}" srcOrd="1" destOrd="0" parTransId="{D9C7D877-147A-45BB-88F2-09E365DD6FE7}" sibTransId="{32C954A3-4461-4E67-8320-13943F62C5FB}"/>
    <dgm:cxn modelId="{F2AF8C99-4C5B-4059-92AF-2C685A7C0A00}" type="presOf" srcId="{3BF2EA65-EF0F-4F15-B41C-521E7745E5F4}" destId="{E4382128-5776-4B2C-8C55-CDD045B59BA5}" srcOrd="0" destOrd="0" presId="urn:microsoft.com/office/officeart/2005/8/layout/process4"/>
    <dgm:cxn modelId="{81BDEC9F-1737-4BE6-BCE1-DB43FFF58468}" type="presOf" srcId="{D2E7CF6B-3B3F-4316-B928-AE3F76348788}" destId="{C1F1A2E7-35F0-4BE1-9BA0-21B29529A3AE}" srcOrd="0" destOrd="0" presId="urn:microsoft.com/office/officeart/2005/8/layout/process4"/>
    <dgm:cxn modelId="{2C29A4FD-E5E3-49F6-9BA5-81E27DCD1B13}" srcId="{ED55CF99-CEA6-455A-8EF2-B0EEA051E6EF}" destId="{3BF2EA65-EF0F-4F15-B41C-521E7745E5F4}" srcOrd="0" destOrd="0" parTransId="{3B4BA6EC-150A-4376-87FE-E44E36041408}" sibTransId="{51EEB34C-4B54-48AE-982D-C0C08E03CC2E}"/>
    <dgm:cxn modelId="{A3307A47-BDC2-4AF4-9822-97D00F069ED5}" type="presParOf" srcId="{4C592ABF-3061-49A1-B25C-F96DF7BBBBC9}" destId="{08CDFB98-831A-43B9-B628-AD48B0FC89E4}" srcOrd="0" destOrd="0" presId="urn:microsoft.com/office/officeart/2005/8/layout/process4"/>
    <dgm:cxn modelId="{D1218BEB-347D-49C6-B740-2819410AA417}" type="presParOf" srcId="{08CDFB98-831A-43B9-B628-AD48B0FC89E4}" destId="{C1F1A2E7-35F0-4BE1-9BA0-21B29529A3AE}" srcOrd="0" destOrd="0" presId="urn:microsoft.com/office/officeart/2005/8/layout/process4"/>
    <dgm:cxn modelId="{6DBEB6D9-9325-4F13-A778-7C07B28CA274}" type="presParOf" srcId="{4C592ABF-3061-49A1-B25C-F96DF7BBBBC9}" destId="{86F815A2-2C6E-4FFA-8CC9-D43245E1AED2}" srcOrd="1" destOrd="0" presId="urn:microsoft.com/office/officeart/2005/8/layout/process4"/>
    <dgm:cxn modelId="{1E362B24-7E22-461B-A1BE-C3076C671348}" type="presParOf" srcId="{4C592ABF-3061-49A1-B25C-F96DF7BBBBC9}" destId="{17C60365-91FE-431D-A2FD-1391CA06814E}" srcOrd="2" destOrd="0" presId="urn:microsoft.com/office/officeart/2005/8/layout/process4"/>
    <dgm:cxn modelId="{38451019-4489-4153-8703-B2CEB7A00405}" type="presParOf" srcId="{17C60365-91FE-431D-A2FD-1391CA06814E}" destId="{16FA6FEF-8DD0-49DD-8331-B61BF6849B7E}" srcOrd="0" destOrd="0" presId="urn:microsoft.com/office/officeart/2005/8/layout/process4"/>
    <dgm:cxn modelId="{ED89831F-6A62-4D5A-BB9A-FB79F2CD1962}" type="presParOf" srcId="{4C592ABF-3061-49A1-B25C-F96DF7BBBBC9}" destId="{8DB19D6B-B55C-40E3-B256-96F95DCE2766}" srcOrd="3" destOrd="0" presId="urn:microsoft.com/office/officeart/2005/8/layout/process4"/>
    <dgm:cxn modelId="{2E226C09-A3A0-40CA-AF2B-EFAC82201A30}" type="presParOf" srcId="{4C592ABF-3061-49A1-B25C-F96DF7BBBBC9}" destId="{24EA7DE7-2CA2-4594-BB98-CC81BF381E81}" srcOrd="4" destOrd="0" presId="urn:microsoft.com/office/officeart/2005/8/layout/process4"/>
    <dgm:cxn modelId="{243AC06F-8770-4C45-8ADF-63DB2AC0294C}" type="presParOf" srcId="{24EA7DE7-2CA2-4594-BB98-CC81BF381E81}" destId="{E4382128-5776-4B2C-8C55-CDD045B59BA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E3839-B8D8-4DD8-A7F7-6D0FF505B9DE}">
      <dsp:nvSpPr>
        <dsp:cNvPr id="0" name=""/>
        <dsp:cNvSpPr/>
      </dsp:nvSpPr>
      <dsp:spPr>
        <a:xfrm>
          <a:off x="0" y="47578"/>
          <a:ext cx="8891569" cy="580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ptos" panose="020B0004020202020204" pitchFamily="34" charset="0"/>
            </a:rPr>
            <a:t>Increase</a:t>
          </a:r>
        </a:p>
      </dsp:txBody>
      <dsp:txXfrm>
        <a:off x="28329" y="75907"/>
        <a:ext cx="8834911" cy="523662"/>
      </dsp:txXfrm>
    </dsp:sp>
    <dsp:sp modelId="{39869E10-9015-4E52-830C-16C08D50A1F8}">
      <dsp:nvSpPr>
        <dsp:cNvPr id="0" name=""/>
        <dsp:cNvSpPr/>
      </dsp:nvSpPr>
      <dsp:spPr>
        <a:xfrm>
          <a:off x="0" y="627898"/>
          <a:ext cx="8891569"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30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Aptos" panose="020B0004020202020204" pitchFamily="34" charset="0"/>
            </a:rPr>
            <a:t>Women’s trust in Policing</a:t>
          </a:r>
        </a:p>
      </dsp:txBody>
      <dsp:txXfrm>
        <a:off x="0" y="627898"/>
        <a:ext cx="8891569" cy="513360"/>
      </dsp:txXfrm>
    </dsp:sp>
    <dsp:sp modelId="{4DB64D91-F8DE-4D70-BB35-951089066C61}">
      <dsp:nvSpPr>
        <dsp:cNvPr id="0" name=""/>
        <dsp:cNvSpPr/>
      </dsp:nvSpPr>
      <dsp:spPr>
        <a:xfrm>
          <a:off x="0" y="1141258"/>
          <a:ext cx="8891569" cy="580320"/>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ptos" panose="020B0004020202020204" pitchFamily="34" charset="0"/>
            </a:rPr>
            <a:t>Increase</a:t>
          </a:r>
        </a:p>
      </dsp:txBody>
      <dsp:txXfrm>
        <a:off x="28329" y="1169587"/>
        <a:ext cx="8834911" cy="523662"/>
      </dsp:txXfrm>
    </dsp:sp>
    <dsp:sp modelId="{56DA4362-FF09-4206-B79D-C3E00A9ED130}">
      <dsp:nvSpPr>
        <dsp:cNvPr id="0" name=""/>
        <dsp:cNvSpPr/>
      </dsp:nvSpPr>
      <dsp:spPr>
        <a:xfrm>
          <a:off x="0" y="1721578"/>
          <a:ext cx="8891569"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30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Aptos" panose="020B0004020202020204" pitchFamily="34" charset="0"/>
            </a:rPr>
            <a:t>Number of perpetrators brought to justice</a:t>
          </a:r>
        </a:p>
      </dsp:txBody>
      <dsp:txXfrm>
        <a:off x="0" y="1721578"/>
        <a:ext cx="8891569" cy="513360"/>
      </dsp:txXfrm>
    </dsp:sp>
    <dsp:sp modelId="{69B44B12-85AA-42AC-8D00-43A2E97353B6}">
      <dsp:nvSpPr>
        <dsp:cNvPr id="0" name=""/>
        <dsp:cNvSpPr/>
      </dsp:nvSpPr>
      <dsp:spPr>
        <a:xfrm>
          <a:off x="0" y="2234938"/>
          <a:ext cx="8891569" cy="580320"/>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ptos" panose="020B0004020202020204" pitchFamily="34" charset="0"/>
            </a:rPr>
            <a:t>Improve</a:t>
          </a:r>
        </a:p>
      </dsp:txBody>
      <dsp:txXfrm>
        <a:off x="28329" y="2263267"/>
        <a:ext cx="8834911" cy="523662"/>
      </dsp:txXfrm>
    </dsp:sp>
    <dsp:sp modelId="{CF03E8DA-2A9C-457D-A946-A6D993474077}">
      <dsp:nvSpPr>
        <dsp:cNvPr id="0" name=""/>
        <dsp:cNvSpPr/>
      </dsp:nvSpPr>
      <dsp:spPr>
        <a:xfrm>
          <a:off x="0" y="2815258"/>
          <a:ext cx="8891569"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30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Aptos" panose="020B0004020202020204" pitchFamily="34" charset="0"/>
            </a:rPr>
            <a:t>Processes and victim care across the justice system </a:t>
          </a:r>
        </a:p>
      </dsp:txBody>
      <dsp:txXfrm>
        <a:off x="0" y="2815258"/>
        <a:ext cx="8891569" cy="513360"/>
      </dsp:txXfrm>
    </dsp:sp>
    <dsp:sp modelId="{A0DA74F7-4B29-4F80-BE26-596E4D47CE9D}">
      <dsp:nvSpPr>
        <dsp:cNvPr id="0" name=""/>
        <dsp:cNvSpPr/>
      </dsp:nvSpPr>
      <dsp:spPr>
        <a:xfrm>
          <a:off x="0" y="3328618"/>
          <a:ext cx="8891569" cy="580320"/>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ptos" panose="020B0004020202020204" pitchFamily="34" charset="0"/>
            </a:rPr>
            <a:t>Reduce</a:t>
          </a:r>
        </a:p>
      </dsp:txBody>
      <dsp:txXfrm>
        <a:off x="28329" y="3356947"/>
        <a:ext cx="8834911" cy="523662"/>
      </dsp:txXfrm>
    </dsp:sp>
    <dsp:sp modelId="{51A35AEB-E147-4369-A1AF-010BF2D1826C}">
      <dsp:nvSpPr>
        <dsp:cNvPr id="0" name=""/>
        <dsp:cNvSpPr/>
      </dsp:nvSpPr>
      <dsp:spPr>
        <a:xfrm>
          <a:off x="0" y="3908938"/>
          <a:ext cx="8891569"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30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Aptos" panose="020B0004020202020204" pitchFamily="34" charset="0"/>
            </a:rPr>
            <a:t>Repeat </a:t>
          </a:r>
          <a:r>
            <a:rPr lang="en-US" sz="2400" kern="1200" dirty="0" err="1">
              <a:latin typeface="Aptos" panose="020B0004020202020204" pitchFamily="34" charset="0"/>
            </a:rPr>
            <a:t>victimisation</a:t>
          </a:r>
          <a:r>
            <a:rPr lang="en-US" sz="2400" kern="1200" dirty="0">
              <a:latin typeface="Aptos" panose="020B0004020202020204" pitchFamily="34" charset="0"/>
            </a:rPr>
            <a:t> of women and girls</a:t>
          </a:r>
        </a:p>
      </dsp:txBody>
      <dsp:txXfrm>
        <a:off x="0" y="3908938"/>
        <a:ext cx="8891569" cy="513360"/>
      </dsp:txXfrm>
    </dsp:sp>
    <dsp:sp modelId="{8A21D7C8-F275-418C-8A25-D4DA403D70C7}">
      <dsp:nvSpPr>
        <dsp:cNvPr id="0" name=""/>
        <dsp:cNvSpPr/>
      </dsp:nvSpPr>
      <dsp:spPr>
        <a:xfrm>
          <a:off x="0" y="4422298"/>
          <a:ext cx="8891569" cy="58032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ptos" panose="020B0004020202020204" pitchFamily="34" charset="0"/>
            </a:rPr>
            <a:t>See</a:t>
          </a:r>
        </a:p>
      </dsp:txBody>
      <dsp:txXfrm>
        <a:off x="28329" y="4450627"/>
        <a:ext cx="8834911" cy="523662"/>
      </dsp:txXfrm>
    </dsp:sp>
    <dsp:sp modelId="{598E356F-1AE9-447C-8BE6-93FD4D81725B}">
      <dsp:nvSpPr>
        <dsp:cNvPr id="0" name=""/>
        <dsp:cNvSpPr/>
      </dsp:nvSpPr>
      <dsp:spPr>
        <a:xfrm>
          <a:off x="0" y="5002618"/>
          <a:ext cx="8891569" cy="737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30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Aptos" panose="020B0004020202020204" pitchFamily="34" charset="0"/>
            </a:rPr>
            <a:t>An increase in reporting to police, but a decrease in women and girls being abused. </a:t>
          </a:r>
        </a:p>
      </dsp:txBody>
      <dsp:txXfrm>
        <a:off x="0" y="5002618"/>
        <a:ext cx="8891569" cy="7379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5B188-2BA2-424B-9188-0478B9145F48}">
      <dsp:nvSpPr>
        <dsp:cNvPr id="0" name=""/>
        <dsp:cNvSpPr/>
      </dsp:nvSpPr>
      <dsp:spPr>
        <a:xfrm>
          <a:off x="0" y="12599"/>
          <a:ext cx="8315722" cy="1216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dirty="0">
              <a:latin typeface="Aptos" panose="020B0004020202020204" pitchFamily="34" charset="0"/>
            </a:rPr>
            <a:t>Increase support for victims and survivors, by ensuring they have access to quality support appropriate to their needs.</a:t>
          </a:r>
          <a:endParaRPr lang="en-US" sz="2400" kern="1200" dirty="0">
            <a:latin typeface="Aptos" panose="020B0004020202020204" pitchFamily="34" charset="0"/>
          </a:endParaRPr>
        </a:p>
      </dsp:txBody>
      <dsp:txXfrm>
        <a:off x="59399" y="71998"/>
        <a:ext cx="8196924" cy="1098002"/>
      </dsp:txXfrm>
    </dsp:sp>
    <dsp:sp modelId="{F857283E-EA38-4CF3-9090-36AC0F0EED8B}">
      <dsp:nvSpPr>
        <dsp:cNvPr id="0" name=""/>
        <dsp:cNvSpPr/>
      </dsp:nvSpPr>
      <dsp:spPr>
        <a:xfrm>
          <a:off x="0" y="1416599"/>
          <a:ext cx="8315722" cy="1216800"/>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latin typeface="Aptos" panose="020B0004020202020204" pitchFamily="34" charset="0"/>
            </a:rPr>
            <a:t>Increase in the number of perpetrators brought to justice</a:t>
          </a:r>
          <a:endParaRPr lang="en-US" sz="2400" kern="1200" dirty="0">
            <a:latin typeface="Aptos" panose="020B0004020202020204" pitchFamily="34" charset="0"/>
          </a:endParaRPr>
        </a:p>
      </dsp:txBody>
      <dsp:txXfrm>
        <a:off x="59399" y="1475998"/>
        <a:ext cx="8196924" cy="1098002"/>
      </dsp:txXfrm>
    </dsp:sp>
    <dsp:sp modelId="{C19CD82B-4157-494E-ABD0-2FB2D649DAE5}">
      <dsp:nvSpPr>
        <dsp:cNvPr id="0" name=""/>
        <dsp:cNvSpPr/>
      </dsp:nvSpPr>
      <dsp:spPr>
        <a:xfrm>
          <a:off x="0" y="2820599"/>
          <a:ext cx="8315722" cy="1216800"/>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dirty="0">
              <a:latin typeface="Aptos" panose="020B0004020202020204" pitchFamily="34" charset="0"/>
            </a:rPr>
            <a:t>Increase in reporting to the police</a:t>
          </a:r>
          <a:endParaRPr lang="en-US" sz="2400" kern="1200" dirty="0">
            <a:latin typeface="Aptos" panose="020B0004020202020204" pitchFamily="34" charset="0"/>
          </a:endParaRPr>
        </a:p>
      </dsp:txBody>
      <dsp:txXfrm>
        <a:off x="59399" y="2879998"/>
        <a:ext cx="8196924" cy="1098002"/>
      </dsp:txXfrm>
    </dsp:sp>
    <dsp:sp modelId="{404A7F43-4E98-4928-AA89-A0630C1D7D00}">
      <dsp:nvSpPr>
        <dsp:cNvPr id="0" name=""/>
        <dsp:cNvSpPr/>
      </dsp:nvSpPr>
      <dsp:spPr>
        <a:xfrm>
          <a:off x="0" y="4224599"/>
          <a:ext cx="8315722" cy="1216800"/>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dirty="0">
              <a:latin typeface="Aptos" panose="020B0004020202020204" pitchFamily="34" charset="0"/>
            </a:rPr>
            <a:t>Increased victim engagement with the police and wider public service response</a:t>
          </a:r>
          <a:endParaRPr lang="en-US" sz="2400" kern="1200" dirty="0">
            <a:latin typeface="Aptos" panose="020B0004020202020204" pitchFamily="34" charset="0"/>
          </a:endParaRPr>
        </a:p>
      </dsp:txBody>
      <dsp:txXfrm>
        <a:off x="59399" y="4283998"/>
        <a:ext cx="8196924" cy="1098002"/>
      </dsp:txXfrm>
    </dsp:sp>
    <dsp:sp modelId="{EE82E31F-6836-456F-B516-25272574D114}">
      <dsp:nvSpPr>
        <dsp:cNvPr id="0" name=""/>
        <dsp:cNvSpPr/>
      </dsp:nvSpPr>
      <dsp:spPr>
        <a:xfrm>
          <a:off x="0" y="5628599"/>
          <a:ext cx="8315722" cy="121680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dirty="0">
              <a:latin typeface="Aptos" panose="020B0004020202020204" pitchFamily="34" charset="0"/>
            </a:rPr>
            <a:t>Reduce the prevalence of violence against women and girls</a:t>
          </a:r>
          <a:endParaRPr lang="en-US" sz="2400" kern="1200" dirty="0">
            <a:latin typeface="Aptos" panose="020B0004020202020204" pitchFamily="34" charset="0"/>
          </a:endParaRPr>
        </a:p>
      </dsp:txBody>
      <dsp:txXfrm>
        <a:off x="59399" y="5687998"/>
        <a:ext cx="8196924"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D362C7-A5BE-4575-B1DB-EED23C1B2674}">
      <dsp:nvSpPr>
        <dsp:cNvPr id="0" name=""/>
        <dsp:cNvSpPr/>
      </dsp:nvSpPr>
      <dsp:spPr>
        <a:xfrm>
          <a:off x="0" y="355881"/>
          <a:ext cx="6949440" cy="2585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This action plan focuses on: </a:t>
          </a:r>
          <a:endParaRPr lang="en-US" sz="6500" kern="1200" dirty="0"/>
        </a:p>
      </dsp:txBody>
      <dsp:txXfrm>
        <a:off x="126223" y="482104"/>
        <a:ext cx="6696994" cy="2333254"/>
      </dsp:txXfrm>
    </dsp:sp>
    <dsp:sp modelId="{23235182-CF80-4212-8FFA-162A599E3AFC}">
      <dsp:nvSpPr>
        <dsp:cNvPr id="0" name=""/>
        <dsp:cNvSpPr/>
      </dsp:nvSpPr>
      <dsp:spPr>
        <a:xfrm>
          <a:off x="0" y="2941581"/>
          <a:ext cx="6949440" cy="2489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30480" rIns="170688" bIns="30480" numCol="1" spcCol="1270" anchor="t" anchorCtr="0">
          <a:noAutofit/>
        </a:bodyPr>
        <a:lstStyle/>
        <a:p>
          <a:pPr marL="228600" lvl="1" indent="-228600" algn="l" defTabSz="1066800">
            <a:lnSpc>
              <a:spcPct val="150000"/>
            </a:lnSpc>
            <a:spcBef>
              <a:spcPct val="0"/>
            </a:spcBef>
            <a:spcAft>
              <a:spcPct val="20000"/>
            </a:spcAft>
            <a:buChar char="•"/>
          </a:pPr>
          <a:r>
            <a:rPr lang="en-GB" sz="2400" kern="1200" dirty="0"/>
            <a:t>Preventing violence from happening, </a:t>
          </a:r>
          <a:endParaRPr lang="en-US" sz="2400" kern="1200" dirty="0"/>
        </a:p>
        <a:p>
          <a:pPr marL="228600" lvl="1" indent="-228600" algn="l" defTabSz="1066800">
            <a:lnSpc>
              <a:spcPct val="150000"/>
            </a:lnSpc>
            <a:spcBef>
              <a:spcPct val="0"/>
            </a:spcBef>
            <a:spcAft>
              <a:spcPct val="20000"/>
            </a:spcAft>
            <a:buChar char="•"/>
          </a:pPr>
          <a:r>
            <a:rPr lang="en-GB" sz="2400" kern="1200" dirty="0"/>
            <a:t>Identifying and stopping perpetrators, </a:t>
          </a:r>
          <a:endParaRPr lang="en-US" sz="2400" kern="1200" dirty="0"/>
        </a:p>
        <a:p>
          <a:pPr marL="228600" lvl="1" indent="-228600" algn="l" defTabSz="1066800">
            <a:lnSpc>
              <a:spcPct val="150000"/>
            </a:lnSpc>
            <a:spcBef>
              <a:spcPct val="0"/>
            </a:spcBef>
            <a:spcAft>
              <a:spcPct val="20000"/>
            </a:spcAft>
            <a:buChar char="•"/>
          </a:pPr>
          <a:r>
            <a:rPr lang="en-GB" sz="2400" kern="1200" dirty="0"/>
            <a:t>Supporting victims and survivors, </a:t>
          </a:r>
          <a:endParaRPr lang="en-US" sz="2400" kern="1200" dirty="0"/>
        </a:p>
        <a:p>
          <a:pPr marL="228600" lvl="1" indent="-228600" algn="l" defTabSz="1066800">
            <a:lnSpc>
              <a:spcPct val="150000"/>
            </a:lnSpc>
            <a:spcBef>
              <a:spcPct val="0"/>
            </a:spcBef>
            <a:spcAft>
              <a:spcPct val="20000"/>
            </a:spcAft>
            <a:buChar char="•"/>
          </a:pPr>
          <a:r>
            <a:rPr lang="en-GB" sz="2400" kern="1200" dirty="0"/>
            <a:t>Changing society as a whole to stop abuse.</a:t>
          </a:r>
          <a:endParaRPr lang="en-US" sz="2400" kern="1200" dirty="0"/>
        </a:p>
      </dsp:txBody>
      <dsp:txXfrm>
        <a:off x="0" y="2941581"/>
        <a:ext cx="6949440" cy="24891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5AEBF-EF9D-405E-88DD-064AC0362FAE}">
      <dsp:nvSpPr>
        <dsp:cNvPr id="0" name=""/>
        <dsp:cNvSpPr/>
      </dsp:nvSpPr>
      <dsp:spPr>
        <a:xfrm>
          <a:off x="0" y="0"/>
          <a:ext cx="6949440" cy="57866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312928" rIns="312928" bIns="312928" numCol="1" spcCol="1270" anchor="ctr" anchorCtr="0">
          <a:noAutofit/>
        </a:bodyPr>
        <a:lstStyle/>
        <a:p>
          <a:pPr marL="0" lvl="0" indent="0" algn="ctr" defTabSz="1955800">
            <a:lnSpc>
              <a:spcPct val="90000"/>
            </a:lnSpc>
            <a:spcBef>
              <a:spcPct val="0"/>
            </a:spcBef>
            <a:spcAft>
              <a:spcPct val="35000"/>
            </a:spcAft>
            <a:buNone/>
          </a:pPr>
          <a:r>
            <a:rPr lang="en-GB" sz="4400" b="0" i="0" kern="1200" baseline="0"/>
            <a:t>The term ‘violence against women and girls’ covers a range of crimes:</a:t>
          </a:r>
          <a:endParaRPr lang="en-US" sz="4400" kern="1200"/>
        </a:p>
      </dsp:txBody>
      <dsp:txXfrm>
        <a:off x="0" y="0"/>
        <a:ext cx="6949440" cy="3124783"/>
      </dsp:txXfrm>
    </dsp:sp>
    <dsp:sp modelId="{C8BC78A1-F81C-4306-9984-D8EE251A672D}">
      <dsp:nvSpPr>
        <dsp:cNvPr id="0" name=""/>
        <dsp:cNvSpPr/>
      </dsp:nvSpPr>
      <dsp:spPr>
        <a:xfrm>
          <a:off x="0" y="3009051"/>
          <a:ext cx="3474720" cy="266185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b="0" i="0" kern="1200" baseline="0" dirty="0"/>
            <a:t>The most recent statistics show that 1 in 5 women are victims of sexual assault (or attempted assault) in their lifetime (5% of victims are men)</a:t>
          </a:r>
          <a:endParaRPr lang="en-US" sz="2100" kern="1200" dirty="0"/>
        </a:p>
      </dsp:txBody>
      <dsp:txXfrm>
        <a:off x="0" y="3009051"/>
        <a:ext cx="3474720" cy="2661853"/>
      </dsp:txXfrm>
    </dsp:sp>
    <dsp:sp modelId="{7001FDFE-EC0F-4073-B945-D5788E84BE31}">
      <dsp:nvSpPr>
        <dsp:cNvPr id="0" name=""/>
        <dsp:cNvSpPr/>
      </dsp:nvSpPr>
      <dsp:spPr>
        <a:xfrm>
          <a:off x="3474720" y="3009051"/>
          <a:ext cx="3474720" cy="266185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b="0" i="0" kern="1200" baseline="0"/>
            <a:t>Over 27% of women had experienced domestic abuse since the age of 16 (14% of men), and 20% of women aged 16-74 had experienced stalking since the age of 16 (10% of men).</a:t>
          </a:r>
          <a:endParaRPr lang="en-US" sz="2100" kern="1200"/>
        </a:p>
      </dsp:txBody>
      <dsp:txXfrm>
        <a:off x="3474720" y="3009051"/>
        <a:ext cx="3474720" cy="2661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9383C-E5F8-41F2-B984-93ACA8BF25FF}">
      <dsp:nvSpPr>
        <dsp:cNvPr id="0" name=""/>
        <dsp:cNvSpPr/>
      </dsp:nvSpPr>
      <dsp:spPr>
        <a:xfrm>
          <a:off x="0" y="105569"/>
          <a:ext cx="6949440" cy="1818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Of the 111 domestic homicides, 67 victims were killed by a partner or ex-partner (down from 71), 24 by a parent, or son or daughter (down from 27) and 20 by another family member, a similar number to last year (19).</a:t>
          </a:r>
          <a:endParaRPr lang="en-US" sz="2100" kern="1200"/>
        </a:p>
      </dsp:txBody>
      <dsp:txXfrm>
        <a:off x="88756" y="194325"/>
        <a:ext cx="6771928" cy="1640667"/>
      </dsp:txXfrm>
    </dsp:sp>
    <dsp:sp modelId="{1ED5E757-9D08-4310-98E7-E453CDE28E92}">
      <dsp:nvSpPr>
        <dsp:cNvPr id="0" name=""/>
        <dsp:cNvSpPr/>
      </dsp:nvSpPr>
      <dsp:spPr>
        <a:xfrm>
          <a:off x="0" y="1984229"/>
          <a:ext cx="6949440" cy="1818179"/>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Of all adult female victims, over half (56%) were a result of domestic homicides (75). Of these 75 female victims, all but four were killed by a male suspect.</a:t>
          </a:r>
          <a:endParaRPr lang="en-US" sz="2100" kern="1200"/>
        </a:p>
      </dsp:txBody>
      <dsp:txXfrm>
        <a:off x="88756" y="2072985"/>
        <a:ext cx="6771928" cy="1640667"/>
      </dsp:txXfrm>
    </dsp:sp>
    <dsp:sp modelId="{7BC59AEE-D7D5-4621-A5C7-81A5A1FCB524}">
      <dsp:nvSpPr>
        <dsp:cNvPr id="0" name=""/>
        <dsp:cNvSpPr/>
      </dsp:nvSpPr>
      <dsp:spPr>
        <a:xfrm>
          <a:off x="0" y="3862888"/>
          <a:ext cx="6949440" cy="1818179"/>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In contrast, males were much less likely to be the victim of a domestic homicide, with 11% (36) of male homicides being domestic-related in YE March 2025.</a:t>
          </a:r>
          <a:endParaRPr lang="en-US" sz="2100" kern="1200"/>
        </a:p>
      </dsp:txBody>
      <dsp:txXfrm>
        <a:off x="88756" y="3951644"/>
        <a:ext cx="6771928" cy="16406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EDA67-186D-4DB0-8464-71B4FF4ABC34}">
      <dsp:nvSpPr>
        <dsp:cNvPr id="0" name=""/>
        <dsp:cNvSpPr/>
      </dsp:nvSpPr>
      <dsp:spPr>
        <a:xfrm>
          <a:off x="0" y="3589738"/>
          <a:ext cx="7536203" cy="11782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The scheme is named after Clare Wood, who was murdered by her abusive ex-boyfriend in 2009. It was formally rolled out in England and Wales in 2014, following the landmark campaign led by Clare’s father Michael Brown.</a:t>
          </a:r>
          <a:endParaRPr lang="en-US" sz="1600" kern="1200"/>
        </a:p>
      </dsp:txBody>
      <dsp:txXfrm>
        <a:off x="0" y="3589738"/>
        <a:ext cx="7536203" cy="1178232"/>
      </dsp:txXfrm>
    </dsp:sp>
    <dsp:sp modelId="{9345E884-0458-4FD4-9CD4-2BCFD8C1411E}">
      <dsp:nvSpPr>
        <dsp:cNvPr id="0" name=""/>
        <dsp:cNvSpPr/>
      </dsp:nvSpPr>
      <dsp:spPr>
        <a:xfrm rot="10800000">
          <a:off x="0" y="1795290"/>
          <a:ext cx="7536203" cy="181212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A police policy giving people the right to know if their current or ex-partner has any previous history of violence or abuse.</a:t>
          </a:r>
          <a:endParaRPr lang="en-US" sz="1600" kern="1200"/>
        </a:p>
      </dsp:txBody>
      <dsp:txXfrm rot="10800000">
        <a:off x="0" y="1795290"/>
        <a:ext cx="7536203" cy="1177462"/>
      </dsp:txXfrm>
    </dsp:sp>
    <dsp:sp modelId="{674886EC-100F-4A82-847F-8C6860131301}">
      <dsp:nvSpPr>
        <dsp:cNvPr id="0" name=""/>
        <dsp:cNvSpPr/>
      </dsp:nvSpPr>
      <dsp:spPr>
        <a:xfrm rot="10800000">
          <a:off x="0" y="842"/>
          <a:ext cx="7536203" cy="181212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Also known as Clare’s Law</a:t>
          </a:r>
          <a:endParaRPr lang="en-US" sz="1600" kern="1200"/>
        </a:p>
      </dsp:txBody>
      <dsp:txXfrm rot="10800000">
        <a:off x="0" y="842"/>
        <a:ext cx="7536203" cy="1177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4E403-CC5A-400D-A1FE-C15CEBCE76C0}">
      <dsp:nvSpPr>
        <dsp:cNvPr id="0" name=""/>
        <dsp:cNvSpPr/>
      </dsp:nvSpPr>
      <dsp:spPr>
        <a:xfrm>
          <a:off x="0" y="0"/>
          <a:ext cx="6949440" cy="57866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312928" rIns="312928" bIns="312928" numCol="1" spcCol="1270" anchor="ctr" anchorCtr="0">
          <a:noAutofit/>
        </a:bodyPr>
        <a:lstStyle/>
        <a:p>
          <a:pPr marL="0" lvl="0" indent="0" algn="ctr" defTabSz="1955800">
            <a:lnSpc>
              <a:spcPct val="90000"/>
            </a:lnSpc>
            <a:spcBef>
              <a:spcPct val="0"/>
            </a:spcBef>
            <a:spcAft>
              <a:spcPct val="35000"/>
            </a:spcAft>
            <a:buNone/>
          </a:pPr>
          <a:r>
            <a:rPr lang="en-GB" sz="4400" b="0" i="0" kern="1200" baseline="0" dirty="0">
              <a:latin typeface="Aptos Display" panose="020B0004020202020204" pitchFamily="34" charset="0"/>
            </a:rPr>
            <a:t>Gives the right to;</a:t>
          </a:r>
          <a:endParaRPr lang="en-US" sz="4400" kern="1200" dirty="0">
            <a:latin typeface="Aptos Display" panose="020B0004020202020204" pitchFamily="34" charset="0"/>
          </a:endParaRPr>
        </a:p>
      </dsp:txBody>
      <dsp:txXfrm>
        <a:off x="0" y="0"/>
        <a:ext cx="6949440" cy="3124783"/>
      </dsp:txXfrm>
    </dsp:sp>
    <dsp:sp modelId="{9D290881-20B7-434A-898B-0121197DF4F3}">
      <dsp:nvSpPr>
        <dsp:cNvPr id="0" name=""/>
        <dsp:cNvSpPr/>
      </dsp:nvSpPr>
      <dsp:spPr>
        <a:xfrm>
          <a:off x="3393" y="3009051"/>
          <a:ext cx="2314217" cy="266185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0" i="0" kern="1200" baseline="0" dirty="0">
              <a:latin typeface="Aptos" panose="020B0004020202020204" pitchFamily="34" charset="0"/>
            </a:rPr>
            <a:t>Make an application to the police requesting information about their current or ex-partner, because of worries abusive in the past and believe they may pose a risk to in future.</a:t>
          </a:r>
          <a:endParaRPr lang="en-US" sz="1600" kern="1200" dirty="0">
            <a:latin typeface="Aptos" panose="020B0004020202020204" pitchFamily="34" charset="0"/>
          </a:endParaRPr>
        </a:p>
      </dsp:txBody>
      <dsp:txXfrm>
        <a:off x="3393" y="3009051"/>
        <a:ext cx="2314217" cy="2661853"/>
      </dsp:txXfrm>
    </dsp:sp>
    <dsp:sp modelId="{7DAA49D1-493C-410F-9654-902CAA5A3AA5}">
      <dsp:nvSpPr>
        <dsp:cNvPr id="0" name=""/>
        <dsp:cNvSpPr/>
      </dsp:nvSpPr>
      <dsp:spPr>
        <a:xfrm>
          <a:off x="2317611" y="3009051"/>
          <a:ext cx="2314217" cy="266185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0" i="0" kern="1200" baseline="0" dirty="0">
              <a:latin typeface="Aptos" panose="020B0004020202020204" pitchFamily="34" charset="0"/>
            </a:rPr>
            <a:t>Request information from the police about the current or ex-partner of a close friend, neighbour or family member, because of concerns that they might be at risk of domestic abuse in future.</a:t>
          </a:r>
          <a:endParaRPr lang="en-US" sz="1600" kern="1200" dirty="0">
            <a:latin typeface="Aptos" panose="020B0004020202020204" pitchFamily="34" charset="0"/>
          </a:endParaRPr>
        </a:p>
      </dsp:txBody>
      <dsp:txXfrm>
        <a:off x="2317611" y="3009051"/>
        <a:ext cx="2314217" cy="2661853"/>
      </dsp:txXfrm>
    </dsp:sp>
    <dsp:sp modelId="{632C88F7-9FEE-4070-B3F1-024322BEF8BA}">
      <dsp:nvSpPr>
        <dsp:cNvPr id="0" name=""/>
        <dsp:cNvSpPr/>
      </dsp:nvSpPr>
      <dsp:spPr>
        <a:xfrm>
          <a:off x="4631828" y="3009051"/>
          <a:ext cx="2314217" cy="26618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0" i="0" kern="1200" baseline="0" dirty="0">
              <a:latin typeface="Aptos" panose="020B0004020202020204" pitchFamily="34" charset="0"/>
            </a:rPr>
            <a:t>Person requesting must be 16 or over and it is called – "The Right to Ask" (Clare's Law)</a:t>
          </a:r>
          <a:endParaRPr lang="en-US" sz="1600" kern="1200" dirty="0">
            <a:latin typeface="Aptos" panose="020B0004020202020204" pitchFamily="34" charset="0"/>
          </a:endParaRPr>
        </a:p>
      </dsp:txBody>
      <dsp:txXfrm>
        <a:off x="4631828" y="3009051"/>
        <a:ext cx="2314217" cy="26618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956F3-FE82-4316-B064-79E61C76F8CD}">
      <dsp:nvSpPr>
        <dsp:cNvPr id="0" name=""/>
        <dsp:cNvSpPr/>
      </dsp:nvSpPr>
      <dsp:spPr>
        <a:xfrm>
          <a:off x="0" y="2878231"/>
          <a:ext cx="7536203" cy="18884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i="0" kern="1200" dirty="0">
              <a:solidFill>
                <a:srgbClr val="323132"/>
              </a:solidFill>
              <a:effectLst/>
              <a:latin typeface="Open Sans" panose="020B0606030504020204" pitchFamily="34" charset="0"/>
            </a:rPr>
            <a:t>It is estimated that 1.9% of people (3.0% of females and 0.7% of males) aged 16 years + were victims of sexual assault (including attempts) in year ending (YE) March 2025 survey; this equates to around 900,000 people (739,000 females and 162,000 males</a:t>
          </a:r>
          <a:endParaRPr lang="en-US" sz="2000" kern="1200" dirty="0"/>
        </a:p>
      </dsp:txBody>
      <dsp:txXfrm>
        <a:off x="0" y="2878231"/>
        <a:ext cx="7536203" cy="1888431"/>
      </dsp:txXfrm>
    </dsp:sp>
    <dsp:sp modelId="{865D1470-691F-4430-B806-DD4625B648CD}">
      <dsp:nvSpPr>
        <dsp:cNvPr id="0" name=""/>
        <dsp:cNvSpPr/>
      </dsp:nvSpPr>
      <dsp:spPr>
        <a:xfrm rot="10800000">
          <a:off x="0" y="2150"/>
          <a:ext cx="7536203" cy="2904407"/>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i="0" kern="1200" baseline="0"/>
            <a:t>Sexual assaults measured by the CSEW combine rape (including attempts), assault by penetration (including attempts), indecent exposure and unwanted sexual touching experienced by people aged over 16. </a:t>
          </a:r>
          <a:endParaRPr lang="en-US" sz="2000" kern="1200"/>
        </a:p>
      </dsp:txBody>
      <dsp:txXfrm rot="10800000">
        <a:off x="0" y="2150"/>
        <a:ext cx="7536203" cy="18871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A7772-ED22-4270-9A57-285323F6740D}">
      <dsp:nvSpPr>
        <dsp:cNvPr id="0" name=""/>
        <dsp:cNvSpPr/>
      </dsp:nvSpPr>
      <dsp:spPr>
        <a:xfrm>
          <a:off x="0" y="3589738"/>
          <a:ext cx="7536203" cy="11782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baseline="0"/>
            <a:t>Furthermore, 6% had experienced being followed or threatened, and 14% had experienced unwanted non-sexual touching.</a:t>
          </a:r>
          <a:endParaRPr lang="en-US" sz="1900" kern="1200"/>
        </a:p>
      </dsp:txBody>
      <dsp:txXfrm>
        <a:off x="0" y="3589738"/>
        <a:ext cx="7536203" cy="1178232"/>
      </dsp:txXfrm>
    </dsp:sp>
    <dsp:sp modelId="{81186892-0AA4-48DC-874F-47866DBC3FB1}">
      <dsp:nvSpPr>
        <dsp:cNvPr id="0" name=""/>
        <dsp:cNvSpPr/>
      </dsp:nvSpPr>
      <dsp:spPr>
        <a:xfrm rot="10800000">
          <a:off x="0" y="1795290"/>
          <a:ext cx="7536203" cy="181212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baseline="0"/>
            <a:t>A nationally representative survey commissioned by the Government Equalities Office found that in the last 12 months 20% of women had experienced unwanted sexual comments. </a:t>
          </a:r>
          <a:r>
            <a:rPr lang="en-US" sz="1900" b="0" i="0" kern="1200" baseline="0"/>
            <a:t>​</a:t>
          </a:r>
          <a:endParaRPr lang="en-US" sz="1900" kern="1200"/>
        </a:p>
      </dsp:txBody>
      <dsp:txXfrm rot="10800000">
        <a:off x="0" y="1795290"/>
        <a:ext cx="7536203" cy="1177462"/>
      </dsp:txXfrm>
    </dsp:sp>
    <dsp:sp modelId="{194B01DD-3AB1-48B8-B797-178E11B22BF6}">
      <dsp:nvSpPr>
        <dsp:cNvPr id="0" name=""/>
        <dsp:cNvSpPr/>
      </dsp:nvSpPr>
      <dsp:spPr>
        <a:xfrm rot="10800000">
          <a:off x="0" y="842"/>
          <a:ext cx="7536203" cy="181212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baseline="0"/>
            <a:t>There is no reliable national data on the specific context, location or type of harassment that occurs. </a:t>
          </a:r>
          <a:r>
            <a:rPr lang="en-US" sz="1900" b="0" i="0" kern="1200" baseline="0"/>
            <a:t>​</a:t>
          </a:r>
          <a:endParaRPr lang="en-US" sz="1900" kern="1200"/>
        </a:p>
      </dsp:txBody>
      <dsp:txXfrm rot="10800000">
        <a:off x="0" y="842"/>
        <a:ext cx="7536203" cy="11774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F2267-B1F5-4AA4-9DBF-8336E4BC3FD7}">
      <dsp:nvSpPr>
        <dsp:cNvPr id="0" name=""/>
        <dsp:cNvSpPr/>
      </dsp:nvSpPr>
      <dsp:spPr>
        <a:xfrm>
          <a:off x="0" y="3911460"/>
          <a:ext cx="7536203" cy="8557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The number of domestic-abuse-related crimes recorded by the police has increased year on year since 2015/16.</a:t>
          </a:r>
          <a:endParaRPr lang="en-US" sz="1500" kern="1200"/>
        </a:p>
      </dsp:txBody>
      <dsp:txXfrm>
        <a:off x="0" y="3911460"/>
        <a:ext cx="7536203" cy="855732"/>
      </dsp:txXfrm>
    </dsp:sp>
    <dsp:sp modelId="{982DC0D3-4E0E-4E84-B8A6-EFEEE21D40F3}">
      <dsp:nvSpPr>
        <dsp:cNvPr id="0" name=""/>
        <dsp:cNvSpPr/>
      </dsp:nvSpPr>
      <dsp:spPr>
        <a:xfrm rot="10800000">
          <a:off x="0" y="2608180"/>
          <a:ext cx="7536203" cy="1316115"/>
        </a:xfrm>
        <a:prstGeom prst="upArrowCallou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There were 758,941 domestic-abuse-related crimes recorded by the police in 2019/20, equating to 15% of all crimes recorded by the police that year. The vast majority (79%) of these offences were violence against the person-related crimes</a:t>
          </a:r>
          <a:endParaRPr lang="en-US" sz="1500" kern="1200"/>
        </a:p>
      </dsp:txBody>
      <dsp:txXfrm rot="10800000">
        <a:off x="0" y="2608180"/>
        <a:ext cx="7536203" cy="855172"/>
      </dsp:txXfrm>
    </dsp:sp>
    <dsp:sp modelId="{83AECB29-2E39-4DE9-BD6A-84776145E476}">
      <dsp:nvSpPr>
        <dsp:cNvPr id="0" name=""/>
        <dsp:cNvSpPr/>
      </dsp:nvSpPr>
      <dsp:spPr>
        <a:xfrm rot="10800000">
          <a:off x="0" y="1304901"/>
          <a:ext cx="7536203" cy="1316115"/>
        </a:xfrm>
        <a:prstGeom prst="upArrowCallou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This equates to 7.3% of women and 3.6% of men. While there has been a decline in the prevalence of domestic abuse since 2011/12, this crime remains highly prevalent when compared to the prevalence other crimes</a:t>
          </a:r>
          <a:endParaRPr lang="en-US" sz="1500" kern="1200"/>
        </a:p>
      </dsp:txBody>
      <dsp:txXfrm rot="10800000">
        <a:off x="0" y="1304901"/>
        <a:ext cx="7536203" cy="855172"/>
      </dsp:txXfrm>
    </dsp:sp>
    <dsp:sp modelId="{7016C342-9043-46F3-B006-99213A274AEF}">
      <dsp:nvSpPr>
        <dsp:cNvPr id="0" name=""/>
        <dsp:cNvSpPr/>
      </dsp:nvSpPr>
      <dsp:spPr>
        <a:xfrm rot="10800000">
          <a:off x="0" y="1621"/>
          <a:ext cx="7536203" cy="1316115"/>
        </a:xfrm>
        <a:prstGeom prst="upArrowCallou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The CSEW shows that 5.5% of adults aged 16-74 had been victims of domestic abuse in the last year (equivalent to 2.3 million victims). </a:t>
          </a:r>
          <a:endParaRPr lang="en-US" sz="1500" kern="1200"/>
        </a:p>
      </dsp:txBody>
      <dsp:txXfrm rot="10800000">
        <a:off x="0" y="1621"/>
        <a:ext cx="7536203" cy="8551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45C76-0233-462C-A741-7D1F0EA12CAA}">
      <dsp:nvSpPr>
        <dsp:cNvPr id="0" name=""/>
        <dsp:cNvSpPr/>
      </dsp:nvSpPr>
      <dsp:spPr>
        <a:xfrm>
          <a:off x="0" y="3589738"/>
          <a:ext cx="7536203" cy="11782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Other evidence supports this. For example, a survey conducted by Plan International UK in 2018 showed that as many as 38% of young girls aged 14 to 21 have experienced verbal harassment, including sexual comments in public places, at least once a month</a:t>
          </a:r>
          <a:endParaRPr lang="en-US" sz="1600" kern="1200"/>
        </a:p>
      </dsp:txBody>
      <dsp:txXfrm>
        <a:off x="0" y="3589738"/>
        <a:ext cx="7536203" cy="1178232"/>
      </dsp:txXfrm>
    </dsp:sp>
    <dsp:sp modelId="{7AF42DFE-184B-423D-81B1-4D54FC7A8F9D}">
      <dsp:nvSpPr>
        <dsp:cNvPr id="0" name=""/>
        <dsp:cNvSpPr/>
      </dsp:nvSpPr>
      <dsp:spPr>
        <a:xfrm rot="10800000">
          <a:off x="0" y="1795290"/>
          <a:ext cx="7536203" cy="181212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The responses to the Call for Evidence, in particular the respondents to the Phase 2 survey, highlighted concerns about women and girls’ safety in public places in relation to public forms of harassment. </a:t>
          </a:r>
          <a:endParaRPr lang="en-US" sz="1600" kern="1200"/>
        </a:p>
      </dsp:txBody>
      <dsp:txXfrm rot="10800000">
        <a:off x="0" y="1795290"/>
        <a:ext cx="7536203" cy="1177462"/>
      </dsp:txXfrm>
    </dsp:sp>
    <dsp:sp modelId="{418314E1-3335-4F71-AD6B-C9A21A8C5DE7}">
      <dsp:nvSpPr>
        <dsp:cNvPr id="0" name=""/>
        <dsp:cNvSpPr/>
      </dsp:nvSpPr>
      <dsp:spPr>
        <a:xfrm rot="10800000">
          <a:off x="0" y="842"/>
          <a:ext cx="7536203" cy="181212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Many victims also experience violence against women and girls in public spaces - for example, 37% of rape offences were reported to be outside the victim or offender’s home</a:t>
          </a:r>
          <a:endParaRPr lang="en-US" sz="1600" kern="1200"/>
        </a:p>
      </dsp:txBody>
      <dsp:txXfrm rot="10800000">
        <a:off x="0" y="842"/>
        <a:ext cx="7536203" cy="11774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04D2D-D851-4E19-931D-B669A9D3DCE0}">
      <dsp:nvSpPr>
        <dsp:cNvPr id="0" name=""/>
        <dsp:cNvSpPr/>
      </dsp:nvSpPr>
      <dsp:spPr>
        <a:xfrm>
          <a:off x="0" y="3911460"/>
          <a:ext cx="7536203" cy="8557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The Independent Inquiry into Child Sexual Abuse found that girls are more likely than boys to be victims of online-facilitated child sexual abuse. </a:t>
          </a:r>
          <a:endParaRPr lang="en-US" sz="1500" kern="1200"/>
        </a:p>
      </dsp:txBody>
      <dsp:txXfrm>
        <a:off x="0" y="3911460"/>
        <a:ext cx="7536203" cy="855732"/>
      </dsp:txXfrm>
    </dsp:sp>
    <dsp:sp modelId="{B54C8034-3E1B-4DA4-BE76-4F6C346046C8}">
      <dsp:nvSpPr>
        <dsp:cNvPr id="0" name=""/>
        <dsp:cNvSpPr/>
      </dsp:nvSpPr>
      <dsp:spPr>
        <a:xfrm rot="10800000">
          <a:off x="0" y="2608180"/>
          <a:ext cx="7536203" cy="131611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A further breakdown of results shows that 18% of these women said that they had received abuse or harassment from a current or former partner, and 59% that they had received abuse from someone that they did not know personally at all. </a:t>
          </a:r>
          <a:endParaRPr lang="en-US" sz="1500" kern="1200"/>
        </a:p>
      </dsp:txBody>
      <dsp:txXfrm rot="10800000">
        <a:off x="0" y="2608180"/>
        <a:ext cx="7536203" cy="855172"/>
      </dsp:txXfrm>
    </dsp:sp>
    <dsp:sp modelId="{040C4AD5-F00B-41D9-A39C-8C766CAADDD8}">
      <dsp:nvSpPr>
        <dsp:cNvPr id="0" name=""/>
        <dsp:cNvSpPr/>
      </dsp:nvSpPr>
      <dsp:spPr>
        <a:xfrm rot="10800000">
          <a:off x="0" y="1304901"/>
          <a:ext cx="7536203" cy="131611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It found that in the UK a total of 21% of respondents had experienced abuse or harassment online at least once (the average was 23% across the countries, ranging from 17% to 30%). </a:t>
          </a:r>
          <a:endParaRPr lang="en-US" sz="1500" kern="1200"/>
        </a:p>
      </dsp:txBody>
      <dsp:txXfrm rot="10800000">
        <a:off x="0" y="1304901"/>
        <a:ext cx="7536203" cy="855172"/>
      </dsp:txXfrm>
    </dsp:sp>
    <dsp:sp modelId="{EA2F5AEE-9CAA-4C0D-A0A8-F5BDFC9FE26E}">
      <dsp:nvSpPr>
        <dsp:cNvPr id="0" name=""/>
        <dsp:cNvSpPr/>
      </dsp:nvSpPr>
      <dsp:spPr>
        <a:xfrm rot="10800000">
          <a:off x="0" y="1621"/>
          <a:ext cx="7536203" cy="1316115"/>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baseline="0"/>
            <a:t>In 2017, Amnesty International and Ipsos Mori conducted a survey relating to online abuse or harassment of women aged 18-55 years in the UK, US, New Zealand, Spain, Italy, Poland, Sweden and Denmark.</a:t>
          </a:r>
          <a:endParaRPr lang="en-US" sz="1500" kern="1200"/>
        </a:p>
      </dsp:txBody>
      <dsp:txXfrm rot="10800000">
        <a:off x="0" y="1621"/>
        <a:ext cx="7536203" cy="85517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EFEF9-9311-4C12-9056-952E270115BE}">
      <dsp:nvSpPr>
        <dsp:cNvPr id="0" name=""/>
        <dsp:cNvSpPr/>
      </dsp:nvSpPr>
      <dsp:spPr>
        <a:xfrm>
          <a:off x="0" y="3589738"/>
          <a:ext cx="7536203" cy="11782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The research referenced various studies which have attempted to estimate the number of prostitutes and sex workers, with numbers ranging from 35,882 to 104,964 depending on the methods used (for example, street-based or online)</a:t>
          </a:r>
          <a:endParaRPr lang="en-US" sz="1600" kern="1200"/>
        </a:p>
      </dsp:txBody>
      <dsp:txXfrm>
        <a:off x="0" y="3589738"/>
        <a:ext cx="7536203" cy="1178232"/>
      </dsp:txXfrm>
    </dsp:sp>
    <dsp:sp modelId="{655E1A6C-21C7-4FAB-9AD0-F7AAA22C0767}">
      <dsp:nvSpPr>
        <dsp:cNvPr id="0" name=""/>
        <dsp:cNvSpPr/>
      </dsp:nvSpPr>
      <dsp:spPr>
        <a:xfrm rot="10800000">
          <a:off x="0" y="1795290"/>
          <a:ext cx="7536203" cy="181212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Research conducted by University of Bristol highlighted that estimating prevalence is challenging as many existing studies focus on specific types of prostitution and sex work (for example, street-based or online), meaning they are not inclusive of all prostitutes and sex workers. </a:t>
          </a:r>
          <a:endParaRPr lang="en-US" sz="1600" kern="1200"/>
        </a:p>
      </dsp:txBody>
      <dsp:txXfrm rot="10800000">
        <a:off x="0" y="1795290"/>
        <a:ext cx="7536203" cy="1177462"/>
      </dsp:txXfrm>
    </dsp:sp>
    <dsp:sp modelId="{24F230D9-AA4D-4CA2-899B-CE35D1F40E9A}">
      <dsp:nvSpPr>
        <dsp:cNvPr id="0" name=""/>
        <dsp:cNvSpPr/>
      </dsp:nvSpPr>
      <dsp:spPr>
        <a:xfrm rot="10800000">
          <a:off x="0" y="842"/>
          <a:ext cx="7536203" cy="181212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We know that prostitution and sex work can lead to the exploitation of women and involve sex trafficking and modern slavery.</a:t>
          </a:r>
          <a:endParaRPr lang="en-US" sz="1600" kern="1200"/>
        </a:p>
      </dsp:txBody>
      <dsp:txXfrm rot="10800000">
        <a:off x="0" y="842"/>
        <a:ext cx="7536203" cy="1177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C951E-B9F9-4D89-BD6A-35F56C97C92E}">
      <dsp:nvSpPr>
        <dsp:cNvPr id="0" name=""/>
        <dsp:cNvSpPr/>
      </dsp:nvSpPr>
      <dsp:spPr>
        <a:xfrm>
          <a:off x="0" y="3589738"/>
          <a:ext cx="7536203" cy="11782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i="0" kern="1200" baseline="0"/>
            <a:t>DVPNs only have effect for 48 hours, after which an application must be made by the police to a magistrates' court to apply for a DVPO.</a:t>
          </a:r>
          <a:endParaRPr lang="en-US" sz="1600" kern="1200"/>
        </a:p>
      </dsp:txBody>
      <dsp:txXfrm>
        <a:off x="0" y="3589738"/>
        <a:ext cx="7536203" cy="1178232"/>
      </dsp:txXfrm>
    </dsp:sp>
    <dsp:sp modelId="{E943BD88-5B5F-433B-9A4B-B3E8DB0F7C9B}">
      <dsp:nvSpPr>
        <dsp:cNvPr id="0" name=""/>
        <dsp:cNvSpPr/>
      </dsp:nvSpPr>
      <dsp:spPr>
        <a:xfrm rot="10800000">
          <a:off x="0" y="1795290"/>
          <a:ext cx="7536203" cy="181212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i="0" kern="1200" baseline="0"/>
            <a:t>A DVPN provides the police with the power to provide immediate protection to victims against DA offenders (aged 18 or over) where they have reasonable grounds for believing that the offender has been violent towards or has threatened violence towards</a:t>
          </a:r>
          <a:endParaRPr lang="en-US" sz="1600" kern="1200"/>
        </a:p>
      </dsp:txBody>
      <dsp:txXfrm rot="10800000">
        <a:off x="0" y="1795290"/>
        <a:ext cx="7536203" cy="1177462"/>
      </dsp:txXfrm>
    </dsp:sp>
    <dsp:sp modelId="{F752B4A4-7E89-49DB-87BA-90BCA339D246}">
      <dsp:nvSpPr>
        <dsp:cNvPr id="0" name=""/>
        <dsp:cNvSpPr/>
      </dsp:nvSpPr>
      <dsp:spPr>
        <a:xfrm rot="10800000">
          <a:off x="0" y="842"/>
          <a:ext cx="7536203" cy="181212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hlinkClick xmlns:r="http://schemas.openxmlformats.org/officeDocument/2006/relationships" r:id="rId1"/>
            </a:rPr>
            <a:t>Section 24-33 Crime and Security Act 2010</a:t>
          </a:r>
          <a:r>
            <a:rPr lang="en-GB" sz="1600" b="0" i="0" kern="1200" baseline="0"/>
            <a:t> introduced Domestic Violence Protection Notices (DVPNs) and Domestic Violence Protection Orders (DVPOs) from 8 March 2014.</a:t>
          </a:r>
          <a:endParaRPr lang="en-US" sz="1600" kern="1200"/>
        </a:p>
      </dsp:txBody>
      <dsp:txXfrm rot="10800000">
        <a:off x="0" y="842"/>
        <a:ext cx="7536203" cy="117746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E2D48-D48D-49EB-8A00-08BC3D8A034C}">
      <dsp:nvSpPr>
        <dsp:cNvPr id="0" name=""/>
        <dsp:cNvSpPr/>
      </dsp:nvSpPr>
      <dsp:spPr>
        <a:xfrm>
          <a:off x="0" y="34851"/>
          <a:ext cx="6949440" cy="11486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baseline="0"/>
            <a:t>DVPOs provide the police and magistrates with the power to:</a:t>
          </a:r>
          <a:endParaRPr lang="en-US" sz="2800" kern="1200"/>
        </a:p>
      </dsp:txBody>
      <dsp:txXfrm>
        <a:off x="56072" y="90923"/>
        <a:ext cx="6837296" cy="1036503"/>
      </dsp:txXfrm>
    </dsp:sp>
    <dsp:sp modelId="{B7630262-77D5-4F82-B107-03A855698BFA}">
      <dsp:nvSpPr>
        <dsp:cNvPr id="0" name=""/>
        <dsp:cNvSpPr/>
      </dsp:nvSpPr>
      <dsp:spPr>
        <a:xfrm>
          <a:off x="0" y="1183499"/>
          <a:ext cx="6949440" cy="341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b="0" i="0" kern="1200" baseline="0" dirty="0"/>
            <a:t>enforce non-molestation of the victim.</a:t>
          </a:r>
          <a:endParaRPr lang="en-US" sz="2400" kern="1200" dirty="0"/>
        </a:p>
        <a:p>
          <a:pPr marL="228600" lvl="1" indent="-228600" algn="l" defTabSz="1066800">
            <a:lnSpc>
              <a:spcPct val="90000"/>
            </a:lnSpc>
            <a:spcBef>
              <a:spcPct val="0"/>
            </a:spcBef>
            <a:spcAft>
              <a:spcPct val="20000"/>
            </a:spcAft>
            <a:buChar char="•"/>
          </a:pPr>
          <a:r>
            <a:rPr lang="en-GB" sz="2400" b="0" i="0" kern="1200" baseline="0" dirty="0"/>
            <a:t>stop an offender from contacting the victim.</a:t>
          </a:r>
          <a:endParaRPr lang="en-US" sz="2400" kern="1200" dirty="0"/>
        </a:p>
        <a:p>
          <a:pPr marL="228600" lvl="1" indent="-228600" algn="l" defTabSz="1066800">
            <a:lnSpc>
              <a:spcPct val="90000"/>
            </a:lnSpc>
            <a:spcBef>
              <a:spcPct val="0"/>
            </a:spcBef>
            <a:spcAft>
              <a:spcPct val="20000"/>
            </a:spcAft>
            <a:buChar char="•"/>
          </a:pPr>
          <a:r>
            <a:rPr lang="en-GB" sz="2400" b="0" i="0" kern="1200" baseline="0" dirty="0"/>
            <a:t>prevent an offender from evicting/excluding the victim from a premises (their household).</a:t>
          </a:r>
          <a:endParaRPr lang="en-US" sz="2400" kern="1200" dirty="0"/>
        </a:p>
        <a:p>
          <a:pPr marL="228600" lvl="1" indent="-228600" algn="l" defTabSz="1066800">
            <a:lnSpc>
              <a:spcPct val="90000"/>
            </a:lnSpc>
            <a:spcBef>
              <a:spcPct val="0"/>
            </a:spcBef>
            <a:spcAft>
              <a:spcPct val="20000"/>
            </a:spcAft>
            <a:buChar char="•"/>
          </a:pPr>
          <a:r>
            <a:rPr lang="en-GB" sz="2400" b="0" i="0" kern="1200" baseline="0" dirty="0"/>
            <a:t>remove an offender from a premises (their household); and/or,</a:t>
          </a:r>
          <a:endParaRPr lang="en-US" sz="2400" kern="1200" dirty="0"/>
        </a:p>
        <a:p>
          <a:pPr marL="228600" lvl="1" indent="-228600" algn="l" defTabSz="1066800">
            <a:lnSpc>
              <a:spcPct val="90000"/>
            </a:lnSpc>
            <a:spcBef>
              <a:spcPct val="0"/>
            </a:spcBef>
            <a:spcAft>
              <a:spcPct val="20000"/>
            </a:spcAft>
            <a:buChar char="•"/>
          </a:pPr>
          <a:r>
            <a:rPr lang="en-GB" sz="2400" b="0" i="0" kern="1200" baseline="0" dirty="0"/>
            <a:t>prevent an offender from returning to a premises (their household) for a period of up to 28 days.</a:t>
          </a:r>
          <a:endParaRPr lang="en-US" sz="2400" kern="1200" dirty="0"/>
        </a:p>
      </dsp:txBody>
      <dsp:txXfrm>
        <a:off x="0" y="1183499"/>
        <a:ext cx="6949440" cy="3419640"/>
      </dsp:txXfrm>
    </dsp:sp>
    <dsp:sp modelId="{DEB3D276-993C-412C-A3F4-CDFDC8B0BA28}">
      <dsp:nvSpPr>
        <dsp:cNvPr id="0" name=""/>
        <dsp:cNvSpPr/>
      </dsp:nvSpPr>
      <dsp:spPr>
        <a:xfrm>
          <a:off x="0" y="4603139"/>
          <a:ext cx="6949440" cy="1148647"/>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i="0" kern="1200" baseline="0"/>
            <a:t>The burden of proof is – balance of probabilities</a:t>
          </a:r>
          <a:endParaRPr lang="en-US" sz="2800" kern="1200"/>
        </a:p>
      </dsp:txBody>
      <dsp:txXfrm>
        <a:off x="56072" y="4659211"/>
        <a:ext cx="6837296" cy="1036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1A2E7-35F0-4BE1-9BA0-21B29529A3AE}">
      <dsp:nvSpPr>
        <dsp:cNvPr id="0" name=""/>
        <dsp:cNvSpPr/>
      </dsp:nvSpPr>
      <dsp:spPr>
        <a:xfrm>
          <a:off x="0" y="4355907"/>
          <a:ext cx="6949440" cy="14297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baseline="0"/>
            <a:t>Though most reported victims of stalking or harassment are women, the CPS recognises that some offenders will be women, non-binary or identify in a different way and some victims will be men, non-binary or identify in a different way</a:t>
          </a:r>
          <a:endParaRPr lang="en-US" sz="1800" kern="1200"/>
        </a:p>
      </dsp:txBody>
      <dsp:txXfrm>
        <a:off x="0" y="4355907"/>
        <a:ext cx="6949440" cy="1429706"/>
      </dsp:txXfrm>
    </dsp:sp>
    <dsp:sp modelId="{16FA6FEF-8DD0-49DD-8331-B61BF6849B7E}">
      <dsp:nvSpPr>
        <dsp:cNvPr id="0" name=""/>
        <dsp:cNvSpPr/>
      </dsp:nvSpPr>
      <dsp:spPr>
        <a:xfrm rot="10800000">
          <a:off x="0" y="2178465"/>
          <a:ext cx="6949440" cy="219888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baseline="0"/>
            <a:t>The Violence Against Women and Girls (VAWG) Strategy provides an overarching framework for crimes identified as being primarily, but not exclusively, committed, by men against women within a context of power and control.</a:t>
          </a:r>
          <a:endParaRPr lang="en-US" sz="1800" kern="1200"/>
        </a:p>
      </dsp:txBody>
      <dsp:txXfrm rot="10800000">
        <a:off x="0" y="2178465"/>
        <a:ext cx="6949440" cy="1428771"/>
      </dsp:txXfrm>
    </dsp:sp>
    <dsp:sp modelId="{E4382128-5776-4B2C-8C55-CDD045B59BA5}">
      <dsp:nvSpPr>
        <dsp:cNvPr id="0" name=""/>
        <dsp:cNvSpPr/>
      </dsp:nvSpPr>
      <dsp:spPr>
        <a:xfrm rot="10800000">
          <a:off x="0" y="1022"/>
          <a:ext cx="6949440" cy="219888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baseline="0"/>
            <a:t>The Crown Prosecution Service has also published guidance on VAWG</a:t>
          </a:r>
          <a:endParaRPr lang="en-US" sz="1800" kern="1200"/>
        </a:p>
      </dsp:txBody>
      <dsp:txXfrm rot="10800000">
        <a:off x="0" y="1022"/>
        <a:ext cx="6949440" cy="14287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A90423-1B2C-419D-AF01-645FDABE6601}"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E491-0679-4233-85CE-202357CEDCB2}" type="slidenum">
              <a:rPr lang="en-GB" smtClean="0"/>
              <a:t>‹#›</a:t>
            </a:fld>
            <a:endParaRPr lang="en-GB"/>
          </a:p>
        </p:txBody>
      </p:sp>
    </p:spTree>
    <p:extLst>
      <p:ext uri="{BB962C8B-B14F-4D97-AF65-F5344CB8AC3E}">
        <p14:creationId xmlns:p14="http://schemas.microsoft.com/office/powerpoint/2010/main" val="313748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IDVA 5 mins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20D292-31D2-43B1-8DAA-36690D9CFB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358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65081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13598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10/24/2026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50244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6573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7731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78834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0734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0736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36614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10/24/2026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2704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10/24/2026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7076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08C41F0-C64A-6040-BA08-2A614BA3D79F}"/>
              </a:ext>
            </a:extLst>
          </p:cNvPr>
          <p:cNvSpPr>
            <a:spLocks noGrp="1"/>
          </p:cNvSpPr>
          <p:nvPr>
            <p:ph type="ftr" sz="quarter" idx="10"/>
            <p:custDataLst>
              <p:tags r:id="rId1"/>
            </p:custDataLst>
          </p:nvPr>
        </p:nvSpPr>
        <p:spPr>
          <a:xfrm>
            <a:off x="0" y="296863"/>
            <a:ext cx="12192000" cy="180975"/>
          </a:xfrm>
          <a:prstGeom prst="rect">
            <a:avLst/>
          </a:prstGeom>
        </p:spPr>
        <p:txBody>
          <a:bodyPr/>
          <a:lstStyle>
            <a:lvl1pPr algn="ctr">
              <a:defRPr lang="en-GB"/>
            </a:lvl1pPr>
          </a:lstStyle>
          <a:p>
            <a:endParaRPr lang="en-GB"/>
          </a:p>
        </p:txBody>
      </p:sp>
      <p:sp>
        <p:nvSpPr>
          <p:cNvPr id="6" name="Text Placeholder 11">
            <a:extLst>
              <a:ext uri="{FF2B5EF4-FFF2-40B4-BE49-F238E27FC236}">
                <a16:creationId xmlns:a16="http://schemas.microsoft.com/office/drawing/2014/main" id="{E7308F92-CB0C-C447-ADBA-9F6FEFD0315B}"/>
              </a:ext>
            </a:extLst>
          </p:cNvPr>
          <p:cNvSpPr>
            <a:spLocks noGrp="1"/>
          </p:cNvSpPr>
          <p:nvPr>
            <p:ph type="body" sz="quarter" idx="25" hasCustomPrompt="1"/>
          </p:nvPr>
        </p:nvSpPr>
        <p:spPr>
          <a:xfrm>
            <a:off x="515937" y="2470759"/>
            <a:ext cx="6001820" cy="2863239"/>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
        <p:nvSpPr>
          <p:cNvPr id="7" name="Text Placeholder 4">
            <a:extLst>
              <a:ext uri="{FF2B5EF4-FFF2-40B4-BE49-F238E27FC236}">
                <a16:creationId xmlns:a16="http://schemas.microsoft.com/office/drawing/2014/main" id="{5ACB719A-B089-2244-8D87-460D6E499475}"/>
              </a:ext>
            </a:extLst>
          </p:cNvPr>
          <p:cNvSpPr>
            <a:spLocks noGrp="1"/>
          </p:cNvSpPr>
          <p:nvPr>
            <p:ph type="body" sz="quarter" idx="26" hasCustomPrompt="1"/>
          </p:nvPr>
        </p:nvSpPr>
        <p:spPr>
          <a:xfrm>
            <a:off x="515936" y="1638411"/>
            <a:ext cx="6001821" cy="566310"/>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Tree>
    <p:extLst>
      <p:ext uri="{BB962C8B-B14F-4D97-AF65-F5344CB8AC3E}">
        <p14:creationId xmlns:p14="http://schemas.microsoft.com/office/powerpoint/2010/main" val="1800247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2924915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1C6D31-58AB-C51B-DDD7-DF808665B719}"/>
              </a:ext>
            </a:extLst>
          </p:cNvPr>
          <p:cNvSpPr>
            <a:spLocks noGrp="1"/>
          </p:cNvSpPr>
          <p:nvPr>
            <p:ph type="title"/>
          </p:nvPr>
        </p:nvSpPr>
        <p:spPr>
          <a:xfrm>
            <a:off x="468923" y="642111"/>
            <a:ext cx="11254154" cy="754889"/>
          </a:xfrm>
          <a:prstGeom prst="rect">
            <a:avLst/>
          </a:prstGeom>
        </p:spPr>
        <p:txBody>
          <a:bodyPr vert="horz" wrap="square"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E9E41-AE83-EF0E-1B94-4CB5C02A9CE4}"/>
              </a:ext>
            </a:extLst>
          </p:cNvPr>
          <p:cNvSpPr>
            <a:spLocks noGrp="1"/>
          </p:cNvSpPr>
          <p:nvPr>
            <p:ph type="body" idx="1"/>
          </p:nvPr>
        </p:nvSpPr>
        <p:spPr>
          <a:xfrm>
            <a:off x="468923" y="1610360"/>
            <a:ext cx="11254154" cy="3885565"/>
          </a:xfrm>
          <a:prstGeom prst="rect">
            <a:avLst/>
          </a:prstGeom>
        </p:spPr>
        <p:txBody>
          <a:bodyPr vert="horz" lIns="0" tIns="0" rIns="0" bIns="0" rtlCol="0">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98990856"/>
      </p:ext>
    </p:extLst>
  </p:cSld>
  <p:clrMap bg1="lt1" tx1="dk1" bg2="lt2" tx2="dk2" accent1="accent1" accent2="accent2" accent3="accent3" accent4="accent4" accent5="accent5" accent6="accent6" hlink="hlink" folHlink="folHlink"/>
  <p:sldLayoutIdLst>
    <p:sldLayoutId id="2147483701" r:id="rId1"/>
  </p:sldLayoutIdLst>
  <p:transition spd="slow">
    <p:wipe/>
  </p:transition>
  <p:txStyles>
    <p:titleStyle>
      <a:lvl1pPr algn="l" defTabSz="914400" rtl="0" eaLnBrk="1" latinLnBrk="0" hangingPunct="1">
        <a:lnSpc>
          <a:spcPts val="3000"/>
        </a:lnSpc>
        <a:spcBef>
          <a:spcPct val="0"/>
        </a:spcBef>
        <a:spcAft>
          <a:spcPts val="600"/>
        </a:spcAft>
        <a:buNone/>
        <a:defRPr sz="2700" b="1" i="0" kern="1200" baseline="0">
          <a:solidFill>
            <a:schemeClr val="tx2"/>
          </a:solidFill>
          <a:latin typeface="Arial" panose="020B0604020202020204" pitchFamily="34" charset="0"/>
          <a:ea typeface="+mj-ea"/>
          <a:cs typeface="Arial" panose="020B0604020202020204" pitchFamily="34" charset="0"/>
        </a:defRPr>
      </a:lvl1pPr>
    </p:titleStyle>
    <p:bodyStyle>
      <a:lvl1pPr marL="0" indent="-180000" algn="l" defTabSz="180000" rtl="0" eaLnBrk="1" latinLnBrk="0" hangingPunct="1">
        <a:lnSpc>
          <a:spcPts val="1900"/>
        </a:lnSpc>
        <a:spcBef>
          <a:spcPts val="800"/>
        </a:spcBef>
        <a:spcAft>
          <a:spcPts val="500"/>
        </a:spcAft>
        <a:buFont typeface="Arial" panose="020B0604020202020204" pitchFamily="34" charset="0"/>
        <a:buNone/>
        <a:tabLst/>
        <a:defRPr sz="1600" b="1" i="0" kern="1200" baseline="0">
          <a:solidFill>
            <a:schemeClr val="tx2"/>
          </a:solidFill>
          <a:latin typeface="Arial" panose="020B0604020202020204" pitchFamily="34" charset="0"/>
          <a:ea typeface="+mn-ea"/>
          <a:cs typeface="Arial" panose="020B0604020202020204" pitchFamily="34" charset="0"/>
        </a:defRPr>
      </a:lvl1pPr>
      <a:lvl2pPr marL="0" indent="0" algn="l" defTabSz="180000" rtl="0" eaLnBrk="1" latinLnBrk="0" hangingPunct="1">
        <a:lnSpc>
          <a:spcPts val="1700"/>
        </a:lnSpc>
        <a:spcBef>
          <a:spcPts val="0"/>
        </a:spcBef>
        <a:spcAft>
          <a:spcPts val="600"/>
        </a:spcAft>
        <a:buClr>
          <a:schemeClr val="tx2"/>
        </a:buClr>
        <a:buFont typeface="Arial" panose="020B0604020202020204" pitchFamily="34" charset="0"/>
        <a:buNone/>
        <a:tabLst/>
        <a:defRPr sz="1400" kern="1200">
          <a:solidFill>
            <a:schemeClr val="tx1"/>
          </a:solidFill>
          <a:latin typeface="Arial" panose="020B0604020202020204" pitchFamily="34" charset="0"/>
          <a:ea typeface="+mn-ea"/>
          <a:cs typeface="Arial" panose="020B0604020202020204" pitchFamily="34" charset="0"/>
        </a:defRPr>
      </a:lvl2pPr>
      <a:lvl3pPr marL="0" indent="0" algn="l" defTabSz="180000" rtl="0" eaLnBrk="1" latinLnBrk="0" hangingPunct="1">
        <a:lnSpc>
          <a:spcPts val="1550"/>
        </a:lnSpc>
        <a:spcBef>
          <a:spcPts val="0"/>
        </a:spcBef>
        <a:spcAft>
          <a:spcPts val="400"/>
        </a:spcAft>
        <a:buClr>
          <a:schemeClr val="tx2"/>
        </a:buClr>
        <a:buFont typeface="System Font Regular"/>
        <a:buNone/>
        <a:defRPr sz="1200" kern="1200">
          <a:solidFill>
            <a:schemeClr val="tx1"/>
          </a:solidFill>
          <a:latin typeface="Arial" panose="020B0604020202020204" pitchFamily="34" charset="0"/>
          <a:ea typeface="+mn-ea"/>
          <a:cs typeface="Arial" panose="020B0604020202020204" pitchFamily="34" charset="0"/>
        </a:defRPr>
      </a:lvl3pPr>
      <a:lvl4pPr marL="0" indent="0" algn="l" defTabSz="180000" rtl="0" eaLnBrk="1" latinLnBrk="0" hangingPunct="1">
        <a:lnSpc>
          <a:spcPts val="1200"/>
        </a:lnSpc>
        <a:spcBef>
          <a:spcPts val="600"/>
        </a:spcBef>
        <a:spcAft>
          <a:spcPts val="250"/>
        </a:spcAft>
        <a:buFont typeface="Arial" panose="020B0604020202020204" pitchFamily="34" charset="0"/>
        <a:buNone/>
        <a:defRPr sz="900" b="1" kern="1200">
          <a:solidFill>
            <a:schemeClr val="tx1"/>
          </a:solidFill>
          <a:latin typeface="Arial" panose="020B0604020202020204" pitchFamily="34" charset="0"/>
          <a:ea typeface="+mn-ea"/>
          <a:cs typeface="Arial" panose="020B0604020202020204" pitchFamily="34" charset="0"/>
        </a:defRPr>
      </a:lvl4pPr>
      <a:lvl5pPr marL="0" indent="0" algn="l" defTabSz="180000" rtl="0" eaLnBrk="1" latinLnBrk="0" hangingPunct="1">
        <a:lnSpc>
          <a:spcPts val="1200"/>
        </a:lnSpc>
        <a:spcBef>
          <a:spcPts val="0"/>
        </a:spcBef>
        <a:spcAft>
          <a:spcPts val="300"/>
        </a:spcAft>
        <a:buFont typeface="Arial" panose="020B0604020202020204" pitchFamily="34" charset="0"/>
        <a:buNone/>
        <a:defRPr sz="900" kern="1200">
          <a:solidFill>
            <a:schemeClr val="tx1"/>
          </a:solidFill>
          <a:latin typeface="Arial" panose="020B0604020202020204" pitchFamily="34" charset="0"/>
          <a:ea typeface="+mn-ea"/>
          <a:cs typeface="Arial" panose="020B0604020202020204" pitchFamily="34" charset="0"/>
        </a:defRPr>
      </a:lvl5pPr>
      <a:lvl6pPr marL="180000" indent="-180000" algn="l" defTabSz="180000" rtl="0" eaLnBrk="1" latinLnBrk="0" hangingPunct="1">
        <a:lnSpc>
          <a:spcPts val="1700"/>
        </a:lnSpc>
        <a:spcBef>
          <a:spcPts val="0"/>
        </a:spcBef>
        <a:spcAft>
          <a:spcPts val="0"/>
        </a:spcAft>
        <a:buClr>
          <a:schemeClr val="tx2"/>
        </a:buClr>
        <a:buFont typeface="Arial" panose="020B0604020202020204" pitchFamily="34" charset="0"/>
        <a:buChar char="•"/>
        <a:defRPr sz="1400" kern="1200" baseline="0">
          <a:solidFill>
            <a:schemeClr val="tx1"/>
          </a:solidFill>
          <a:latin typeface="Arial" panose="020B0604020202020204" pitchFamily="34" charset="0"/>
          <a:ea typeface="+mn-ea"/>
          <a:cs typeface="+mn-cs"/>
        </a:defRPr>
      </a:lvl6pPr>
      <a:lvl7pPr marL="360000" indent="-180000" algn="l" defTabSz="180000" rtl="0" eaLnBrk="1" latinLnBrk="0" hangingPunct="1">
        <a:lnSpc>
          <a:spcPts val="1550"/>
        </a:lnSpc>
        <a:spcBef>
          <a:spcPts val="0"/>
        </a:spcBef>
        <a:spcAft>
          <a:spcPts val="0"/>
        </a:spcAft>
        <a:buClr>
          <a:schemeClr val="tx2"/>
        </a:buClr>
        <a:buFont typeface="System Font Regular"/>
        <a:buChar char="-"/>
        <a:defRPr sz="1200" kern="1200">
          <a:solidFill>
            <a:schemeClr val="tx1"/>
          </a:solidFill>
          <a:latin typeface="Arial" panose="020B0604020202020204" pitchFamily="34" charset="0"/>
          <a:ea typeface="+mn-ea"/>
          <a:cs typeface="Arial" panose="020B0604020202020204" pitchFamily="34" charset="0"/>
        </a:defRPr>
      </a:lvl7pPr>
      <a:lvl8pPr marL="540000" indent="-180000" algn="l" defTabSz="180000" rtl="0" eaLnBrk="1" latinLnBrk="0" hangingPunct="1">
        <a:lnSpc>
          <a:spcPts val="1200"/>
        </a:lnSpc>
        <a:spcBef>
          <a:spcPts val="0"/>
        </a:spcBef>
        <a:buClr>
          <a:schemeClr val="tx2"/>
        </a:buClr>
        <a:buFont typeface="Arial" panose="020B0604020202020204" pitchFamily="34" charset="0"/>
        <a:buChar char="•"/>
        <a:defRPr sz="900" kern="1200">
          <a:solidFill>
            <a:schemeClr val="tx1"/>
          </a:solidFill>
          <a:latin typeface="Arial" panose="020B0604020202020204" pitchFamily="34" charset="0"/>
          <a:ea typeface="+mn-ea"/>
          <a:cs typeface="Arial" panose="020B0604020202020204" pitchFamily="34" charset="0"/>
        </a:defRPr>
      </a:lvl8pPr>
      <a:lvl9pPr marL="720000" indent="-180000" algn="l" defTabSz="180000" rtl="0" eaLnBrk="1" latinLnBrk="0" hangingPunct="1">
        <a:lnSpc>
          <a:spcPts val="1200"/>
        </a:lnSpc>
        <a:spcBef>
          <a:spcPts val="0"/>
        </a:spcBef>
        <a:buClr>
          <a:schemeClr val="tx2"/>
        </a:buClr>
        <a:buFont typeface="System Font Regular"/>
        <a:buChar char="-"/>
        <a:defRPr sz="900" kern="1200">
          <a:solidFill>
            <a:schemeClr val="tx1"/>
          </a:solidFill>
          <a:latin typeface="Arial" panose="020B0604020202020204" pitchFamily="34" charset="0"/>
          <a:ea typeface="+mn-ea"/>
          <a:cs typeface="Arial" panose="020B0604020202020204" pitchFamily="34"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video" Target="https://www.youtube.com/embed/3rEAAo2qB-U" TargetMode="Externa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aj3hEVvmtgU?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7B281A1-67B6-F09C-BB07-6DDB3F53255B}"/>
              </a:ext>
            </a:extLst>
          </p:cNvPr>
          <p:cNvPicPr>
            <a:picLocks noChangeAspect="1"/>
          </p:cNvPicPr>
          <p:nvPr/>
        </p:nvPicPr>
        <p:blipFill>
          <a:blip r:embed="rId2">
            <a:alphaModFix amt="60000"/>
          </a:blip>
          <a:srcRect l="107" r="11004"/>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37FFAF5D-260B-D73D-40C5-D5555FCA19F1}"/>
              </a:ext>
            </a:extLst>
          </p:cNvPr>
          <p:cNvSpPr>
            <a:spLocks noGrp="1"/>
          </p:cNvSpPr>
          <p:nvPr>
            <p:ph type="ctrTitle"/>
          </p:nvPr>
        </p:nvSpPr>
        <p:spPr>
          <a:xfrm>
            <a:off x="2301923" y="1482602"/>
            <a:ext cx="7588155" cy="2236264"/>
          </a:xfrm>
        </p:spPr>
        <p:txBody>
          <a:bodyPr>
            <a:normAutofit/>
          </a:bodyPr>
          <a:lstStyle/>
          <a:p>
            <a:r>
              <a:rPr kumimoji="0" lang="en-US" sz="5400" i="0" u="none" strike="noStrike" kern="1200" cap="all" spc="0" normalizeH="0" baseline="0" noProof="0">
                <a:ln>
                  <a:noFill/>
                </a:ln>
                <a:solidFill>
                  <a:srgbClr val="FFFFFF"/>
                </a:solidFill>
                <a:effectLst/>
                <a:uLnTx/>
                <a:uFillTx/>
                <a:ea typeface="+mj-ea"/>
              </a:rPr>
              <a:t>Violence Against Women &amp; Girls</a:t>
            </a:r>
            <a:endParaRPr lang="en-GB" sz="5400">
              <a:solidFill>
                <a:srgbClr val="FFFFFF"/>
              </a:solidFill>
            </a:endParaRPr>
          </a:p>
        </p:txBody>
      </p:sp>
      <p:sp>
        <p:nvSpPr>
          <p:cNvPr id="3" name="Subtitle 2">
            <a:extLst>
              <a:ext uri="{FF2B5EF4-FFF2-40B4-BE49-F238E27FC236}">
                <a16:creationId xmlns:a16="http://schemas.microsoft.com/office/drawing/2014/main" id="{BCD093B9-8FD2-3208-EEBD-0BA359753AFA}"/>
              </a:ext>
            </a:extLst>
          </p:cNvPr>
          <p:cNvSpPr>
            <a:spLocks noGrp="1"/>
          </p:cNvSpPr>
          <p:nvPr>
            <p:ph type="subTitle" idx="1"/>
          </p:nvPr>
        </p:nvSpPr>
        <p:spPr>
          <a:xfrm>
            <a:off x="2301923" y="3793937"/>
            <a:ext cx="7588155" cy="1414091"/>
          </a:xfrm>
        </p:spPr>
        <p:txBody>
          <a:bodyPr>
            <a:normAutofit/>
          </a:bodyPr>
          <a:lstStyle/>
          <a:p>
            <a:r>
              <a:rPr lang="en-GB" sz="2200">
                <a:solidFill>
                  <a:srgbClr val="FFFFFF"/>
                </a:solidFill>
              </a:rPr>
              <a:t>Wynne Jones</a:t>
            </a:r>
          </a:p>
        </p:txBody>
      </p:sp>
    </p:spTree>
    <p:extLst>
      <p:ext uri="{BB962C8B-B14F-4D97-AF65-F5344CB8AC3E}">
        <p14:creationId xmlns:p14="http://schemas.microsoft.com/office/powerpoint/2010/main" val="4855731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A1398-BE74-C527-299F-271DE79A92AB}"/>
              </a:ext>
            </a:extLst>
          </p:cNvPr>
          <p:cNvSpPr>
            <a:spLocks noGrp="1"/>
          </p:cNvSpPr>
          <p:nvPr>
            <p:ph type="title"/>
          </p:nvPr>
        </p:nvSpPr>
        <p:spPr>
          <a:xfrm>
            <a:off x="612649" y="548638"/>
            <a:ext cx="2521473" cy="5788152"/>
          </a:xfrm>
        </p:spPr>
        <p:txBody>
          <a:bodyPr anchor="ctr">
            <a:normAutofit/>
          </a:bodyPr>
          <a:lstStyle/>
          <a:p>
            <a:pPr marL="0" marR="0" lvl="0" indent="0" defTabSz="180000" rtl="0" eaLnBrk="1" fontAlgn="auto" latinLnBrk="0" hangingPunct="1">
              <a:spcBef>
                <a:spcPts val="800"/>
              </a:spcBef>
              <a:spcAft>
                <a:spcPts val="500"/>
              </a:spcAft>
              <a:tabLst/>
              <a:defRPr/>
            </a:pPr>
            <a:r>
              <a:rPr lang="en-GB" sz="4400" b="0" dirty="0">
                <a:latin typeface="Aptos Display" panose="020B0004020202020204" pitchFamily="34" charset="0"/>
                <a:ea typeface="+mn-ea"/>
                <a:cs typeface="Arial" panose="020B0604020202020204" pitchFamily="34" charset="0"/>
              </a:rPr>
              <a:t>Policing</a:t>
            </a:r>
            <a:r>
              <a:rPr kumimoji="0" lang="en-GB" sz="4400" b="0" i="0" u="none" strike="noStrike" kern="1200" cap="none" spc="0" normalizeH="0" baseline="0" noProof="0" dirty="0">
                <a:ln>
                  <a:noFill/>
                </a:ln>
                <a:effectLst/>
                <a:uLnTx/>
                <a:uFillTx/>
                <a:latin typeface="Aptos Display" panose="020B0004020202020204" pitchFamily="34" charset="0"/>
                <a:ea typeface="+mn-ea"/>
                <a:cs typeface="Arial" panose="020B0604020202020204" pitchFamily="34" charset="0"/>
              </a:rPr>
              <a:t> aims:  </a:t>
            </a:r>
            <a:br>
              <a:rPr kumimoji="0" lang="en-GB" sz="4000" b="0" i="0" u="none" strike="noStrike" kern="1200" cap="none" spc="0" normalizeH="0" baseline="0" noProof="0" dirty="0">
                <a:ln>
                  <a:noFill/>
                </a:ln>
                <a:effectLst/>
                <a:uLnTx/>
                <a:uFillTx/>
                <a:latin typeface="Aptos Display" panose="020B0004020202020204" pitchFamily="34" charset="0"/>
                <a:ea typeface="+mn-ea"/>
                <a:cs typeface="Arial" panose="020B0604020202020204" pitchFamily="34" charset="0"/>
              </a:rPr>
            </a:br>
            <a:endParaRPr lang="en-GB" sz="4000" b="0" dirty="0">
              <a:latin typeface="Aptos Display" panose="020B0004020202020204" pitchFamily="34" charset="0"/>
            </a:endParaRPr>
          </a:p>
        </p:txBody>
      </p:sp>
      <p:graphicFrame>
        <p:nvGraphicFramePr>
          <p:cNvPr id="11" name="Content Placeholder 2">
            <a:extLst>
              <a:ext uri="{FF2B5EF4-FFF2-40B4-BE49-F238E27FC236}">
                <a16:creationId xmlns:a16="http://schemas.microsoft.com/office/drawing/2014/main" id="{F2E735FD-8B3D-6E76-C0EB-81568458FD51}"/>
              </a:ext>
            </a:extLst>
          </p:cNvPr>
          <p:cNvGraphicFramePr/>
          <p:nvPr>
            <p:extLst>
              <p:ext uri="{D42A27DB-BD31-4B8C-83A1-F6EECF244321}">
                <p14:modId xmlns:p14="http://schemas.microsoft.com/office/powerpoint/2010/main" val="974209534"/>
              </p:ext>
            </p:extLst>
          </p:nvPr>
        </p:nvGraphicFramePr>
        <p:xfrm>
          <a:off x="2687781" y="548638"/>
          <a:ext cx="8891569" cy="5788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8936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2C1815-28E9-A3C3-3387-6937A13FD228}"/>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1D56E6-4B16-E9E8-418D-976DCD057B52}"/>
              </a:ext>
            </a:extLst>
          </p:cNvPr>
          <p:cNvSpPr>
            <a:spLocks noGrp="1"/>
          </p:cNvSpPr>
          <p:nvPr>
            <p:ph type="title"/>
          </p:nvPr>
        </p:nvSpPr>
        <p:spPr>
          <a:xfrm>
            <a:off x="707296" y="137160"/>
            <a:ext cx="10777408" cy="1122050"/>
          </a:xfrm>
        </p:spPr>
        <p:txBody>
          <a:bodyPr anchor="b">
            <a:normAutofit/>
          </a:bodyPr>
          <a:lstStyle/>
          <a:p>
            <a:r>
              <a:rPr kumimoji="0" lang="en-GB" b="0" i="0" u="none" strike="noStrike" kern="1200" cap="none" spc="0" normalizeH="0" baseline="0" noProof="0" dirty="0">
                <a:ln>
                  <a:noFill/>
                </a:ln>
                <a:effectLst/>
                <a:uLnTx/>
                <a:uFillTx/>
                <a:latin typeface="Aptos Display" panose="020B0004020202020204" pitchFamily="34" charset="0"/>
                <a:ea typeface="+mj-ea"/>
                <a:cs typeface="Arial" panose="020B0604020202020204" pitchFamily="34" charset="0"/>
              </a:rPr>
              <a:t>What is Violence Against Women &amp; Girls (VAWG)</a:t>
            </a:r>
            <a:endParaRPr lang="en-GB" dirty="0"/>
          </a:p>
        </p:txBody>
      </p:sp>
      <p:pic>
        <p:nvPicPr>
          <p:cNvPr id="5" name="Picture 4">
            <a:extLst>
              <a:ext uri="{FF2B5EF4-FFF2-40B4-BE49-F238E27FC236}">
                <a16:creationId xmlns:a16="http://schemas.microsoft.com/office/drawing/2014/main" id="{E6D1F80B-4995-5A93-CAB4-FD8620F516E4}"/>
              </a:ext>
            </a:extLst>
          </p:cNvPr>
          <p:cNvPicPr>
            <a:picLocks noChangeAspect="1"/>
          </p:cNvPicPr>
          <p:nvPr/>
        </p:nvPicPr>
        <p:blipFill>
          <a:blip r:embed="rId2"/>
          <a:stretch>
            <a:fillRect/>
          </a:stretch>
        </p:blipFill>
        <p:spPr>
          <a:xfrm>
            <a:off x="707296" y="1664208"/>
            <a:ext cx="2121605" cy="3626675"/>
          </a:xfrm>
          <a:prstGeom prst="rect">
            <a:avLst/>
          </a:prstGeom>
        </p:spPr>
      </p:pic>
      <p:sp>
        <p:nvSpPr>
          <p:cNvPr id="3" name="Content Placeholder 2">
            <a:extLst>
              <a:ext uri="{FF2B5EF4-FFF2-40B4-BE49-F238E27FC236}">
                <a16:creationId xmlns:a16="http://schemas.microsoft.com/office/drawing/2014/main" id="{64BEEF17-391E-65FB-4C8F-B0982E417539}"/>
              </a:ext>
            </a:extLst>
          </p:cNvPr>
          <p:cNvSpPr>
            <a:spLocks noGrp="1"/>
          </p:cNvSpPr>
          <p:nvPr>
            <p:ph idx="1"/>
          </p:nvPr>
        </p:nvSpPr>
        <p:spPr>
          <a:xfrm>
            <a:off x="2828901" y="1259210"/>
            <a:ext cx="9030590" cy="5193792"/>
          </a:xfrm>
        </p:spPr>
        <p:txBody>
          <a:bodyPr>
            <a:noAutofit/>
          </a:bodyPr>
          <a:lstStyle/>
          <a:p>
            <a:pPr marL="285750" marR="0" lvl="0" indent="-285750" defTabSz="180000" rtl="0" eaLnBrk="1" fontAlgn="auto" latinLnBrk="0" hangingPunct="1">
              <a:lnSpc>
                <a:spcPct val="110000"/>
              </a:lnSpc>
              <a:spcBef>
                <a:spcPts val="800"/>
              </a:spcBef>
              <a:spcAft>
                <a:spcPts val="5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rPr>
              <a:t>Strategy published by the Government (Home Secretary Priti Patel) in 2021updated version for 2025 – 2030 (See Moodle)</a:t>
            </a:r>
          </a:p>
          <a:p>
            <a:pPr marL="285750" marR="0" lvl="0" indent="-285750" defTabSz="180000" rtl="0" eaLnBrk="1" fontAlgn="auto" latinLnBrk="0" hangingPunct="1">
              <a:lnSpc>
                <a:spcPct val="110000"/>
              </a:lnSpc>
              <a:spcBef>
                <a:spcPts val="800"/>
              </a:spcBef>
              <a:spcAft>
                <a:spcPts val="5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rPr>
              <a:t>Refers to acts of violence or abuse that we know disproportionately affect women and girls. </a:t>
            </a:r>
          </a:p>
          <a:p>
            <a:pPr marL="285750" marR="0" lvl="0" indent="-285750" defTabSz="180000" rtl="0" eaLnBrk="1" fontAlgn="auto" latinLnBrk="0" hangingPunct="1">
              <a:lnSpc>
                <a:spcPct val="110000"/>
              </a:lnSpc>
              <a:spcBef>
                <a:spcPts val="800"/>
              </a:spcBef>
              <a:spcAft>
                <a:spcPts val="5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rPr>
              <a:t>Crimes and behaviour covered by this term include rape and other sexual offences, domestic abuse, stalking, ‘honour’-based abuse (including female genital mutilation, forced marriage, and ‘honour’ killings), as well as many others.</a:t>
            </a:r>
          </a:p>
          <a:p>
            <a:pPr marL="285750" marR="0" lvl="0" indent="-285750" defTabSz="180000" rtl="0" eaLnBrk="1" fontAlgn="auto" latinLnBrk="0" hangingPunct="1">
              <a:lnSpc>
                <a:spcPct val="110000"/>
              </a:lnSpc>
              <a:spcBef>
                <a:spcPts val="800"/>
              </a:spcBef>
              <a:spcAft>
                <a:spcPts val="5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rPr>
              <a:t>Whilst the term ‘violence against women and girls’, is used throughout the Strategy, this refers to all victims of any of these offences</a:t>
            </a:r>
            <a:br>
              <a:rPr kumimoji="0" lang="en-GB" sz="2400" b="1" i="0" u="none" strike="noStrike" kern="1200" cap="none" spc="0" normalizeH="0" baseline="0" noProof="0" dirty="0">
                <a:ln>
                  <a:noFill/>
                </a:ln>
                <a:effectLst/>
                <a:uLnTx/>
                <a:uFillTx/>
                <a:latin typeface="Aptos" panose="020B0004020202020204" pitchFamily="34" charset="0"/>
                <a:cs typeface="Arial" panose="020B0604020202020204" pitchFamily="34" charset="0"/>
              </a:rPr>
            </a:br>
            <a:endParaRPr kumimoji="0" lang="en-GB" sz="2400" b="1" i="0" u="none" strike="noStrike" kern="1200" cap="none" spc="0" normalizeH="0" baseline="0" noProof="0" dirty="0">
              <a:ln>
                <a:noFill/>
              </a:ln>
              <a:effectLst/>
              <a:uLnTx/>
              <a:uFillTx/>
              <a:latin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92539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D3E1A2-EE6F-B3DE-3963-1DBC4DA57B6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17CA0E-4F5F-CF58-BEC7-16EAF2177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F3C29-542C-6568-B413-4448BAF0BC37}"/>
              </a:ext>
            </a:extLst>
          </p:cNvPr>
          <p:cNvSpPr>
            <a:spLocks noGrp="1"/>
          </p:cNvSpPr>
          <p:nvPr>
            <p:ph type="title"/>
          </p:nvPr>
        </p:nvSpPr>
        <p:spPr>
          <a:xfrm>
            <a:off x="612647" y="603504"/>
            <a:ext cx="9939861" cy="606171"/>
          </a:xfrm>
        </p:spPr>
        <p:txBody>
          <a:bodyPr anchor="b">
            <a:noAutofit/>
          </a:bodyPr>
          <a:lstStyle/>
          <a:p>
            <a:pPr marL="0" marR="0" indent="0" algn="l">
              <a:buNone/>
            </a:pPr>
            <a:r>
              <a:rPr lang="en-GB" b="0" i="0" dirty="0">
                <a:solidFill>
                  <a:srgbClr val="0B0C0C"/>
                </a:solidFill>
                <a:effectLst/>
                <a:latin typeface="Aptos Display" panose="020B0004020202020204" pitchFamily="34" charset="0"/>
              </a:rPr>
              <a:t>Minister for Safeguarding and VAWG Satvir Kaur MP</a:t>
            </a:r>
          </a:p>
        </p:txBody>
      </p:sp>
      <p:sp>
        <p:nvSpPr>
          <p:cNvPr id="3" name="Content Placeholder 2">
            <a:extLst>
              <a:ext uri="{FF2B5EF4-FFF2-40B4-BE49-F238E27FC236}">
                <a16:creationId xmlns:a16="http://schemas.microsoft.com/office/drawing/2014/main" id="{8937D32F-AFAC-2018-3F6D-0FD5D28919B3}"/>
              </a:ext>
            </a:extLst>
          </p:cNvPr>
          <p:cNvSpPr>
            <a:spLocks noGrp="1"/>
          </p:cNvSpPr>
          <p:nvPr>
            <p:ph idx="1"/>
          </p:nvPr>
        </p:nvSpPr>
        <p:spPr>
          <a:xfrm>
            <a:off x="612647" y="1462087"/>
            <a:ext cx="5350003" cy="4847273"/>
          </a:xfrm>
        </p:spPr>
        <p:txBody>
          <a:bodyPr>
            <a:normAutofit fontScale="40000" lnSpcReduction="20000"/>
          </a:bodyPr>
          <a:lstStyle/>
          <a:p>
            <a:pPr marL="0" marR="0" indent="0" algn="l">
              <a:spcAft>
                <a:spcPts val="1500"/>
              </a:spcAft>
              <a:buNone/>
            </a:pPr>
            <a:r>
              <a:rPr lang="en-GB" sz="3400" b="0" i="0" dirty="0">
                <a:solidFill>
                  <a:srgbClr val="0B0C0C"/>
                </a:solidFill>
                <a:effectLst/>
                <a:latin typeface="Aptos" panose="020B0004020202020204" pitchFamily="34" charset="0"/>
              </a:rPr>
              <a:t>  </a:t>
            </a:r>
            <a:r>
              <a:rPr lang="en-GB" sz="6000" b="0" i="0" dirty="0">
                <a:solidFill>
                  <a:srgbClr val="0B0C0C"/>
                </a:solidFill>
                <a:effectLst/>
                <a:latin typeface="Aptos" panose="020B0004020202020204" pitchFamily="34" charset="0"/>
              </a:rPr>
              <a:t>“Violence against women and girls is one of the most critical challenges of our time, we must remain ambitious in tackling it and its root causes. </a:t>
            </a:r>
          </a:p>
          <a:p>
            <a:pPr marL="0" marR="0" indent="0" algn="l">
              <a:spcAft>
                <a:spcPts val="1500"/>
              </a:spcAft>
              <a:buNone/>
            </a:pPr>
            <a:r>
              <a:rPr lang="en-GB" sz="6000" b="0" i="0" dirty="0">
                <a:solidFill>
                  <a:srgbClr val="0B0C0C"/>
                </a:solidFill>
                <a:effectLst/>
                <a:latin typeface="Aptos" panose="020B0004020202020204" pitchFamily="34" charset="0"/>
              </a:rPr>
              <a:t>We are going further and faster to ensure victims and survivors of these devastating crimes get the protection and support they deserve”. </a:t>
            </a:r>
          </a:p>
          <a:p>
            <a:endParaRPr lang="en-GB" sz="1800" dirty="0"/>
          </a:p>
        </p:txBody>
      </p:sp>
      <p:pic>
        <p:nvPicPr>
          <p:cNvPr id="7" name="Picture 6">
            <a:extLst>
              <a:ext uri="{FF2B5EF4-FFF2-40B4-BE49-F238E27FC236}">
                <a16:creationId xmlns:a16="http://schemas.microsoft.com/office/drawing/2014/main" id="{5748970C-D3D9-2CF5-20AA-2F65DD1C50E6}"/>
              </a:ext>
            </a:extLst>
          </p:cNvPr>
          <p:cNvPicPr>
            <a:picLocks noChangeAspect="1"/>
          </p:cNvPicPr>
          <p:nvPr/>
        </p:nvPicPr>
        <p:blipFill>
          <a:blip r:embed="rId2"/>
          <a:stretch>
            <a:fillRect/>
          </a:stretch>
        </p:blipFill>
        <p:spPr>
          <a:xfrm>
            <a:off x="7602140" y="1462087"/>
            <a:ext cx="2950369" cy="3933825"/>
          </a:xfrm>
          <a:prstGeom prst="rect">
            <a:avLst/>
          </a:prstGeom>
        </p:spPr>
      </p:pic>
    </p:spTree>
    <p:extLst>
      <p:ext uri="{BB962C8B-B14F-4D97-AF65-F5344CB8AC3E}">
        <p14:creationId xmlns:p14="http://schemas.microsoft.com/office/powerpoint/2010/main" val="3807412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3B7DE4-72C4-51EE-2C14-1FA5A628DECE}"/>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E0F0C0-7304-1EDB-6DDA-DDA5E9602861}"/>
              </a:ext>
            </a:extLst>
          </p:cNvPr>
          <p:cNvSpPr>
            <a:spLocks noGrp="1"/>
          </p:cNvSpPr>
          <p:nvPr>
            <p:ph type="title"/>
          </p:nvPr>
        </p:nvSpPr>
        <p:spPr>
          <a:xfrm>
            <a:off x="612647" y="603505"/>
            <a:ext cx="9798177" cy="558546"/>
          </a:xfrm>
        </p:spPr>
        <p:txBody>
          <a:bodyPr anchor="b">
            <a:noAutofit/>
          </a:bodyPr>
          <a:lstStyle/>
          <a:p>
            <a:pPr marL="0" marR="0" indent="0" algn="l">
              <a:buNone/>
            </a:pPr>
            <a:r>
              <a:rPr lang="en-GB" b="0" i="0" dirty="0">
                <a:solidFill>
                  <a:srgbClr val="0B0C0C"/>
                </a:solidFill>
                <a:effectLst/>
                <a:latin typeface="Aptos Display" panose="020B0004020202020204" pitchFamily="34" charset="0"/>
              </a:rPr>
              <a:t>Minister for Safeguarding and VAWG Satvir Kaur MP</a:t>
            </a:r>
          </a:p>
        </p:txBody>
      </p:sp>
      <p:sp>
        <p:nvSpPr>
          <p:cNvPr id="3" name="Content Placeholder 2">
            <a:extLst>
              <a:ext uri="{FF2B5EF4-FFF2-40B4-BE49-F238E27FC236}">
                <a16:creationId xmlns:a16="http://schemas.microsoft.com/office/drawing/2014/main" id="{439653C9-4948-8036-C060-4353927F7DEE}"/>
              </a:ext>
            </a:extLst>
          </p:cNvPr>
          <p:cNvSpPr>
            <a:spLocks noGrp="1"/>
          </p:cNvSpPr>
          <p:nvPr>
            <p:ph idx="1"/>
          </p:nvPr>
        </p:nvSpPr>
        <p:spPr>
          <a:xfrm>
            <a:off x="612647" y="1462087"/>
            <a:ext cx="8093203" cy="4847273"/>
          </a:xfrm>
        </p:spPr>
        <p:txBody>
          <a:bodyPr>
            <a:normAutofit fontScale="25000" lnSpcReduction="20000"/>
          </a:bodyPr>
          <a:lstStyle/>
          <a:p>
            <a:pPr marL="0" marR="0" indent="0" algn="l">
              <a:spcAft>
                <a:spcPts val="1500"/>
              </a:spcAft>
              <a:buNone/>
            </a:pPr>
            <a:r>
              <a:rPr lang="en-GB" sz="9600" b="0" i="0" dirty="0">
                <a:solidFill>
                  <a:srgbClr val="0B0C0C"/>
                </a:solidFill>
                <a:effectLst/>
                <a:latin typeface="Aptos" panose="020B0004020202020204" pitchFamily="34" charset="0"/>
              </a:rPr>
              <a:t>“By ensuring every police force has specialist rape and sexual offence teams sooner, and funding for new protection order teams, we are strengthening our response, relentlessly pursuing perpetrators and helping victims live their life without fear. </a:t>
            </a:r>
          </a:p>
          <a:p>
            <a:pPr marL="0" marR="0" indent="0" algn="l">
              <a:spcAft>
                <a:spcPts val="1500"/>
              </a:spcAft>
              <a:buNone/>
            </a:pPr>
            <a:r>
              <a:rPr lang="en-GB" sz="9600" b="0" i="0" dirty="0">
                <a:solidFill>
                  <a:srgbClr val="0B0C0C"/>
                </a:solidFill>
                <a:effectLst/>
                <a:latin typeface="Aptos" panose="020B0004020202020204" pitchFamily="34" charset="0"/>
              </a:rPr>
              <a:t>This government will continue to use every lever available to drive down violence against women and girls. We will not stop until women and girls can live their lives free from fear, and until this country is safe for everyone”.</a:t>
            </a:r>
          </a:p>
          <a:p>
            <a:endParaRPr lang="en-GB" sz="1800" dirty="0"/>
          </a:p>
        </p:txBody>
      </p:sp>
      <p:pic>
        <p:nvPicPr>
          <p:cNvPr id="7" name="Picture 6">
            <a:extLst>
              <a:ext uri="{FF2B5EF4-FFF2-40B4-BE49-F238E27FC236}">
                <a16:creationId xmlns:a16="http://schemas.microsoft.com/office/drawing/2014/main" id="{44CC0FE4-513B-9D44-F9BB-3A035F3D38CB}"/>
              </a:ext>
            </a:extLst>
          </p:cNvPr>
          <p:cNvPicPr>
            <a:picLocks noChangeAspect="1"/>
          </p:cNvPicPr>
          <p:nvPr/>
        </p:nvPicPr>
        <p:blipFill>
          <a:blip r:embed="rId2"/>
          <a:stretch>
            <a:fillRect/>
          </a:stretch>
        </p:blipFill>
        <p:spPr>
          <a:xfrm>
            <a:off x="9127330" y="1462087"/>
            <a:ext cx="2950369" cy="3933825"/>
          </a:xfrm>
          <a:prstGeom prst="rect">
            <a:avLst/>
          </a:prstGeom>
        </p:spPr>
      </p:pic>
    </p:spTree>
    <p:extLst>
      <p:ext uri="{BB962C8B-B14F-4D97-AF65-F5344CB8AC3E}">
        <p14:creationId xmlns:p14="http://schemas.microsoft.com/office/powerpoint/2010/main" val="4090937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1863C-D103-FB2E-F7C4-268D33F13E9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8833E-EB3B-AD50-C9A2-3F4DF5B2ADEE}"/>
              </a:ext>
            </a:extLst>
          </p:cNvPr>
          <p:cNvSpPr>
            <a:spLocks noGrp="1"/>
          </p:cNvSpPr>
          <p:nvPr>
            <p:ph type="title"/>
          </p:nvPr>
        </p:nvSpPr>
        <p:spPr>
          <a:xfrm>
            <a:off x="612648" y="600074"/>
            <a:ext cx="6035040" cy="1529932"/>
          </a:xfrm>
        </p:spPr>
        <p:txBody>
          <a:bodyPr anchor="b">
            <a:normAutofit/>
          </a:bodyPr>
          <a:lstStyle/>
          <a:p>
            <a:r>
              <a:rPr kumimoji="0" lang="en-GB" b="0" i="0" u="none" strike="noStrike" kern="1200" cap="none" spc="0" normalizeH="0" baseline="0" noProof="0">
                <a:ln>
                  <a:noFill/>
                </a:ln>
                <a:effectLst/>
                <a:uLnTx/>
                <a:uFillTx/>
                <a:latin typeface="Aptos" panose="020B0004020202020204" pitchFamily="34" charset="0"/>
                <a:cs typeface="Arial" panose="020B0604020202020204" pitchFamily="34" charset="0"/>
              </a:rPr>
              <a:t>Nimco Ali OBE, Independent Adviser on Tackling VAWG</a:t>
            </a:r>
            <a:endParaRPr lang="en-GB" b="0">
              <a:latin typeface="Aptos" panose="020B0004020202020204" pitchFamily="34" charset="0"/>
            </a:endParaRPr>
          </a:p>
        </p:txBody>
      </p:sp>
      <p:sp>
        <p:nvSpPr>
          <p:cNvPr id="3" name="Content Placeholder 2">
            <a:extLst>
              <a:ext uri="{FF2B5EF4-FFF2-40B4-BE49-F238E27FC236}">
                <a16:creationId xmlns:a16="http://schemas.microsoft.com/office/drawing/2014/main" id="{FA94F26D-273C-15D1-054D-BBD552A01E76}"/>
              </a:ext>
            </a:extLst>
          </p:cNvPr>
          <p:cNvSpPr>
            <a:spLocks noGrp="1"/>
          </p:cNvSpPr>
          <p:nvPr>
            <p:ph idx="1"/>
          </p:nvPr>
        </p:nvSpPr>
        <p:spPr>
          <a:xfrm>
            <a:off x="612647" y="2212848"/>
            <a:ext cx="6035041" cy="4096512"/>
          </a:xfrm>
        </p:spPr>
        <p:txBody>
          <a:bodyPr>
            <a:normAutofit/>
          </a:bodyPr>
          <a:lstStyle/>
          <a:p>
            <a:pPr marL="0" marR="0" lvl="0" indent="-180000" defTabSz="180000" rtl="0" eaLnBrk="1" fontAlgn="auto" latinLnBrk="0" hangingPunct="1">
              <a:spcBef>
                <a:spcPts val="800"/>
              </a:spcBef>
              <a:spcAft>
                <a:spcPts val="50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rPr>
              <a:t>“Women and girls in the UK and around the world are facing a parallel pandemic of violence committed against them - mostly by men or because of patriarchal structures. As a survivor, I know the impact violence against women and girls can have on one’s life and how it can impact those around us”.</a:t>
            </a:r>
            <a:endParaRPr kumimoji="0" lang="en-GB" sz="2400" b="0" i="1" u="none" strike="noStrike" kern="1200" cap="none" spc="0" normalizeH="0" baseline="0" noProof="0" dirty="0">
              <a:ln>
                <a:noFill/>
              </a:ln>
              <a:effectLst/>
              <a:uLnTx/>
              <a:uFillTx/>
              <a:latin typeface="Aptos" panose="020B0004020202020204" pitchFamily="34" charset="0"/>
              <a:cs typeface="Arial" panose="020B0604020202020204" pitchFamily="34" charset="0"/>
            </a:endParaRPr>
          </a:p>
          <a:p>
            <a:endParaRPr lang="en-GB" sz="1800" dirty="0"/>
          </a:p>
        </p:txBody>
      </p:sp>
      <p:pic>
        <p:nvPicPr>
          <p:cNvPr id="5" name="Picture 4">
            <a:extLst>
              <a:ext uri="{FF2B5EF4-FFF2-40B4-BE49-F238E27FC236}">
                <a16:creationId xmlns:a16="http://schemas.microsoft.com/office/drawing/2014/main" id="{382F7235-E1AD-795B-1410-F8E5932D905F}"/>
              </a:ext>
            </a:extLst>
          </p:cNvPr>
          <p:cNvPicPr>
            <a:picLocks noChangeAspect="1"/>
          </p:cNvPicPr>
          <p:nvPr/>
        </p:nvPicPr>
        <p:blipFill>
          <a:blip r:embed="rId2"/>
          <a:srcRect l="6190" r="13048"/>
          <a:stretch>
            <a:fillRect/>
          </a:stretch>
        </p:blipFill>
        <p:spPr>
          <a:xfrm>
            <a:off x="7345680" y="10"/>
            <a:ext cx="4846320" cy="6857990"/>
          </a:xfrm>
          <a:prstGeom prst="rect">
            <a:avLst/>
          </a:prstGeom>
        </p:spPr>
      </p:pic>
    </p:spTree>
    <p:extLst>
      <p:ext uri="{BB962C8B-B14F-4D97-AF65-F5344CB8AC3E}">
        <p14:creationId xmlns:p14="http://schemas.microsoft.com/office/powerpoint/2010/main" val="1078714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0962AC-824A-0480-DF67-EA0FF732BD23}"/>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7A6AB-C009-C405-64EE-C9E4FDDAB13F}"/>
              </a:ext>
            </a:extLst>
          </p:cNvPr>
          <p:cNvSpPr>
            <a:spLocks noGrp="1"/>
          </p:cNvSpPr>
          <p:nvPr>
            <p:ph type="title"/>
          </p:nvPr>
        </p:nvSpPr>
        <p:spPr>
          <a:xfrm>
            <a:off x="612647" y="1"/>
            <a:ext cx="6921627" cy="821474"/>
          </a:xfrm>
        </p:spPr>
        <p:txBody>
          <a:bodyPr anchor="b">
            <a:normAutofit/>
          </a:bodyPr>
          <a:lstStyle/>
          <a:p>
            <a:r>
              <a:rPr kumimoji="0" lang="en-GB" b="0" i="0" u="none" strike="noStrike" kern="1200" cap="none" spc="0" normalizeH="0" baseline="0" noProof="0" dirty="0">
                <a:ln>
                  <a:noFill/>
                </a:ln>
                <a:effectLst/>
                <a:uLnTx/>
                <a:uFillTx/>
                <a:latin typeface="Aptos" panose="020B0004020202020204" pitchFamily="34" charset="0"/>
                <a:cs typeface="Arial" panose="020B0604020202020204" pitchFamily="34" charset="0"/>
              </a:rPr>
              <a:t>Government Responses to VAWG </a:t>
            </a:r>
            <a:endParaRPr lang="en-GB" b="0" dirty="0">
              <a:latin typeface="Aptos" panose="020B0004020202020204" pitchFamily="34" charset="0"/>
            </a:endParaRPr>
          </a:p>
        </p:txBody>
      </p:sp>
      <p:sp>
        <p:nvSpPr>
          <p:cNvPr id="11" name="Content Placeholder 2">
            <a:extLst>
              <a:ext uri="{FF2B5EF4-FFF2-40B4-BE49-F238E27FC236}">
                <a16:creationId xmlns:a16="http://schemas.microsoft.com/office/drawing/2014/main" id="{F366852C-C234-3EEF-AC99-E9421E3C98A0}"/>
              </a:ext>
            </a:extLst>
          </p:cNvPr>
          <p:cNvSpPr>
            <a:spLocks noGrp="1"/>
          </p:cNvSpPr>
          <p:nvPr>
            <p:ph idx="1"/>
          </p:nvPr>
        </p:nvSpPr>
        <p:spPr>
          <a:xfrm>
            <a:off x="612647" y="904875"/>
            <a:ext cx="5845303" cy="5689889"/>
          </a:xfrm>
        </p:spPr>
        <p:txBody>
          <a:bodyPr>
            <a:normAutofit/>
          </a:bodyPr>
          <a:lstStyle/>
          <a:p>
            <a:pPr marL="285750" marR="0" lvl="0" indent="-285750" defTabSz="180000" rtl="0" eaLnBrk="1" fontAlgn="auto" latinLnBrk="0" hangingPunct="1">
              <a:lnSpc>
                <a:spcPct val="110000"/>
              </a:lnSpc>
              <a:spcBef>
                <a:spcPts val="800"/>
              </a:spcBef>
              <a:spcAft>
                <a:spcPts val="5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rPr>
              <a:t>The Domestic Abuse Act 2021</a:t>
            </a:r>
            <a:r>
              <a:rPr kumimoji="0" lang="en-GB" sz="2400" b="0" i="0" u="none" strike="noStrike" kern="1200" cap="none" spc="0" normalizeH="0" baseline="0" noProof="0" dirty="0">
                <a:ln>
                  <a:noFill/>
                </a:ln>
                <a:solidFill>
                  <a:prstClr val="black"/>
                </a:solidFill>
                <a:effectLst/>
                <a:uLnTx/>
                <a:uFillTx/>
                <a:latin typeface="Aptos" panose="020B0004020202020204" pitchFamily="34" charset="0"/>
                <a:ea typeface="+mn-ea"/>
                <a:cs typeface="Arial" panose="020B0604020202020204" pitchFamily="34" charset="0"/>
              </a:rPr>
              <a:t> created a statutory definition of domestic abuse, emphasising that DA is not just physical violence, but can also be emotional, coercive or controlling, and economic abuse. </a:t>
            </a:r>
            <a:endPar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endParaRPr>
          </a:p>
          <a:p>
            <a:pPr defTabSz="180000">
              <a:lnSpc>
                <a:spcPct val="110000"/>
              </a:lnSpc>
              <a:spcBef>
                <a:spcPts val="800"/>
              </a:spcBef>
              <a:spcAft>
                <a:spcPts val="500"/>
              </a:spcAft>
              <a:defRPr/>
            </a:pPr>
            <a:r>
              <a:rPr kumimoji="0" lang="en-GB" sz="2400" b="0" i="0" u="none" strike="noStrike" kern="1200" cap="none" spc="0" normalizeH="0" baseline="0" noProof="0" dirty="0">
                <a:ln>
                  <a:noFill/>
                </a:ln>
                <a:effectLst/>
                <a:uLnTx/>
                <a:uFillTx/>
                <a:latin typeface="Aptos" panose="020B0004020202020204" pitchFamily="34" charset="0"/>
                <a:cs typeface="Arial" panose="020B0604020202020204" pitchFamily="34" charset="0"/>
              </a:rPr>
              <a:t>Introduced new DA Protection Notices (DAPN)and Domestic Abuse Protection Orders (DAPO)</a:t>
            </a:r>
          </a:p>
        </p:txBody>
      </p:sp>
      <p:pic>
        <p:nvPicPr>
          <p:cNvPr id="13" name="Picture 12" descr="A hand holding a pen and shading circles on a sheet">
            <a:extLst>
              <a:ext uri="{FF2B5EF4-FFF2-40B4-BE49-F238E27FC236}">
                <a16:creationId xmlns:a16="http://schemas.microsoft.com/office/drawing/2014/main" id="{90944BF9-B5A8-CAE0-9535-AB2802E899D8}"/>
              </a:ext>
            </a:extLst>
          </p:cNvPr>
          <p:cNvPicPr>
            <a:picLocks noChangeAspect="1"/>
          </p:cNvPicPr>
          <p:nvPr/>
        </p:nvPicPr>
        <p:blipFill>
          <a:blip r:embed="rId2"/>
          <a:srcRect l="41654" r="17182" b="-1"/>
          <a:stretch>
            <a:fillRect/>
          </a:stretch>
        </p:blipFill>
        <p:spPr>
          <a:xfrm>
            <a:off x="6838951" y="821474"/>
            <a:ext cx="5353050" cy="5215052"/>
          </a:xfrm>
          <a:prstGeom prst="rect">
            <a:avLst/>
          </a:prstGeom>
        </p:spPr>
      </p:pic>
    </p:spTree>
    <p:extLst>
      <p:ext uri="{BB962C8B-B14F-4D97-AF65-F5344CB8AC3E}">
        <p14:creationId xmlns:p14="http://schemas.microsoft.com/office/powerpoint/2010/main" val="390431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077824-4562-49A2-8714-22D8D6728FA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86D8E-99B6-AEDC-58CC-278913209D3C}"/>
              </a:ext>
            </a:extLst>
          </p:cNvPr>
          <p:cNvSpPr>
            <a:spLocks noGrp="1"/>
          </p:cNvSpPr>
          <p:nvPr>
            <p:ph type="title"/>
          </p:nvPr>
        </p:nvSpPr>
        <p:spPr>
          <a:xfrm>
            <a:off x="612649" y="548639"/>
            <a:ext cx="2327510" cy="5786638"/>
          </a:xfrm>
        </p:spPr>
        <p:txBody>
          <a:bodyPr>
            <a:normAutofit/>
          </a:bodyPr>
          <a:lstStyle/>
          <a:p>
            <a:r>
              <a:rPr kumimoji="0" lang="en-GB" b="0" i="0" u="none" strike="noStrike" kern="1200" cap="none" spc="0" normalizeH="0" baseline="0" noProof="0" dirty="0">
                <a:ln>
                  <a:noFill/>
                </a:ln>
                <a:effectLst/>
                <a:uLnTx/>
                <a:uFillTx/>
                <a:latin typeface="Aptos" panose="020B0004020202020204" pitchFamily="34" charset="0"/>
                <a:cs typeface="Arial" panose="020B0604020202020204" pitchFamily="34" charset="0"/>
              </a:rPr>
              <a:t>The Ambition</a:t>
            </a:r>
            <a:endParaRPr lang="en-GB" b="0" dirty="0">
              <a:latin typeface="Aptos" panose="020B0004020202020204" pitchFamily="34" charset="0"/>
            </a:endParaRPr>
          </a:p>
        </p:txBody>
      </p:sp>
      <p:graphicFrame>
        <p:nvGraphicFramePr>
          <p:cNvPr id="5" name="Content Placeholder 2">
            <a:extLst>
              <a:ext uri="{FF2B5EF4-FFF2-40B4-BE49-F238E27FC236}">
                <a16:creationId xmlns:a16="http://schemas.microsoft.com/office/drawing/2014/main" id="{30767F05-CEA6-2753-5DDD-E58910115C5D}"/>
              </a:ext>
            </a:extLst>
          </p:cNvPr>
          <p:cNvGraphicFramePr>
            <a:graphicFrameLocks noGrp="1"/>
          </p:cNvGraphicFramePr>
          <p:nvPr>
            <p:ph idx="1"/>
            <p:extLst>
              <p:ext uri="{D42A27DB-BD31-4B8C-83A1-F6EECF244321}">
                <p14:modId xmlns:p14="http://schemas.microsoft.com/office/powerpoint/2010/main" val="3153063819"/>
              </p:ext>
            </p:extLst>
          </p:nvPr>
        </p:nvGraphicFramePr>
        <p:xfrm>
          <a:off x="3241965" y="0"/>
          <a:ext cx="8315722"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6734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00BF15-D69D-B103-6963-FA6F38E1ACA7}"/>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CF951-5602-F5C6-AE96-9888F53FB2FB}"/>
              </a:ext>
            </a:extLst>
          </p:cNvPr>
          <p:cNvSpPr>
            <a:spLocks noGrp="1"/>
          </p:cNvSpPr>
          <p:nvPr>
            <p:ph type="title"/>
          </p:nvPr>
        </p:nvSpPr>
        <p:spPr>
          <a:xfrm>
            <a:off x="612649" y="548638"/>
            <a:ext cx="3493008" cy="5788152"/>
          </a:xfrm>
        </p:spPr>
        <p:txBody>
          <a:bodyPr anchor="ctr">
            <a:normAutofit/>
          </a:bodyPr>
          <a:lstStyle/>
          <a:p>
            <a:r>
              <a:rPr lang="en-GB" sz="4000" b="0" dirty="0">
                <a:latin typeface="Aptos Display" panose="020B0004020202020204" pitchFamily="34" charset="0"/>
              </a:rPr>
              <a:t>Freedom from Violence and Abuse Action Plan 2025</a:t>
            </a:r>
          </a:p>
        </p:txBody>
      </p:sp>
      <p:graphicFrame>
        <p:nvGraphicFramePr>
          <p:cNvPr id="11" name="Content Placeholder 3">
            <a:extLst>
              <a:ext uri="{FF2B5EF4-FFF2-40B4-BE49-F238E27FC236}">
                <a16:creationId xmlns:a16="http://schemas.microsoft.com/office/drawing/2014/main" id="{CFD4073A-09F2-7136-4900-A611908CCE6D}"/>
              </a:ext>
            </a:extLst>
          </p:cNvPr>
          <p:cNvGraphicFramePr>
            <a:graphicFrameLocks noGrp="1"/>
          </p:cNvGraphicFramePr>
          <p:nvPr>
            <p:ph idx="1"/>
            <p:extLst>
              <p:ext uri="{D42A27DB-BD31-4B8C-83A1-F6EECF244321}">
                <p14:modId xmlns:p14="http://schemas.microsoft.com/office/powerpoint/2010/main" val="279961555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9741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A473-B8C0-A446-50BE-31B6BCA6B6B4}"/>
              </a:ext>
            </a:extLst>
          </p:cNvPr>
          <p:cNvSpPr>
            <a:spLocks noGrp="1"/>
          </p:cNvSpPr>
          <p:nvPr>
            <p:ph type="title"/>
          </p:nvPr>
        </p:nvSpPr>
        <p:spPr/>
        <p:txBody>
          <a:bodyPr>
            <a:normAutofit fontScale="90000"/>
          </a:bodyPr>
          <a:lstStyle/>
          <a:p>
            <a:r>
              <a:rPr kumimoji="0" lang="en-GB" sz="4000" b="0" i="0" u="none" strike="noStrike" kern="1200" cap="none" spc="0" normalizeH="0" baseline="0" noProof="0" dirty="0">
                <a:ln>
                  <a:noFill/>
                </a:ln>
                <a:solidFill>
                  <a:prstClr val="black"/>
                </a:solidFill>
                <a:effectLst/>
                <a:uLnTx/>
                <a:uFillTx/>
                <a:latin typeface="Aptos Display" panose="020B0004020202020204" pitchFamily="34" charset="0"/>
                <a:ea typeface="+mj-ea"/>
                <a:cs typeface="+mj-cs"/>
              </a:rPr>
              <a:t>Freedom from Violence and Abuse Action Plan 2025</a:t>
            </a:r>
            <a:endParaRPr lang="en-GB" dirty="0"/>
          </a:p>
        </p:txBody>
      </p:sp>
      <p:sp>
        <p:nvSpPr>
          <p:cNvPr id="3" name="Content Placeholder 2">
            <a:extLst>
              <a:ext uri="{FF2B5EF4-FFF2-40B4-BE49-F238E27FC236}">
                <a16:creationId xmlns:a16="http://schemas.microsoft.com/office/drawing/2014/main" id="{0B67241E-9ECA-1537-0925-0C7C38D7BD96}"/>
              </a:ext>
            </a:extLst>
          </p:cNvPr>
          <p:cNvSpPr>
            <a:spLocks noGrp="1"/>
          </p:cNvSpPr>
          <p:nvPr>
            <p:ph idx="1"/>
          </p:nvPr>
        </p:nvSpPr>
        <p:spPr/>
        <p:txBody>
          <a:bodyPr/>
          <a:lstStyle/>
          <a:p>
            <a:r>
              <a:rPr lang="en-GB" dirty="0"/>
              <a:t>Task – Review the document and identify Key Points</a:t>
            </a:r>
          </a:p>
        </p:txBody>
      </p:sp>
    </p:spTree>
    <p:extLst>
      <p:ext uri="{BB962C8B-B14F-4D97-AF65-F5344CB8AC3E}">
        <p14:creationId xmlns:p14="http://schemas.microsoft.com/office/powerpoint/2010/main" val="1832706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243229-E85A-FD5D-F441-645988D3DCF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09319-2C45-8DEE-0598-1309E480038D}"/>
              </a:ext>
            </a:extLst>
          </p:cNvPr>
          <p:cNvSpPr>
            <a:spLocks noGrp="1"/>
          </p:cNvSpPr>
          <p:nvPr>
            <p:ph type="title"/>
          </p:nvPr>
        </p:nvSpPr>
        <p:spPr>
          <a:xfrm>
            <a:off x="612649" y="548639"/>
            <a:ext cx="3494314" cy="5786638"/>
          </a:xfrm>
        </p:spPr>
        <p:txBody>
          <a:bodyPr>
            <a:normAutofit/>
          </a:bodyPr>
          <a:lstStyle/>
          <a:p>
            <a:r>
              <a:rPr kumimoji="0" lang="en-GB" b="0" i="0" u="none" strike="noStrike" kern="1200" cap="none" spc="0" normalizeH="0" baseline="0" noProof="0">
                <a:ln>
                  <a:noFill/>
                </a:ln>
                <a:effectLst/>
                <a:uLnTx/>
                <a:uFillTx/>
                <a:latin typeface="Aptos Display" panose="020B0004020202020204" pitchFamily="34" charset="0"/>
                <a:cs typeface="Arial" panose="020B0604020202020204" pitchFamily="34" charset="0"/>
              </a:rPr>
              <a:t>What does the Data Say?</a:t>
            </a:r>
            <a:endParaRPr lang="en-GB"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BBE295C5-B97D-2968-B8C4-DA62C734BF0F}"/>
              </a:ext>
            </a:extLst>
          </p:cNvPr>
          <p:cNvGraphicFramePr>
            <a:graphicFrameLocks noGrp="1"/>
          </p:cNvGraphicFramePr>
          <p:nvPr>
            <p:ph idx="1"/>
            <p:extLst>
              <p:ext uri="{D42A27DB-BD31-4B8C-83A1-F6EECF244321}">
                <p14:modId xmlns:p14="http://schemas.microsoft.com/office/powerpoint/2010/main" val="2563033749"/>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745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2B00D1-A619-6D73-A75C-71388D3BD94F}"/>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09C99-44B7-B271-D939-768772CC02CF}"/>
              </a:ext>
            </a:extLst>
          </p:cNvPr>
          <p:cNvSpPr>
            <a:spLocks noGrp="1"/>
          </p:cNvSpPr>
          <p:nvPr>
            <p:ph type="title"/>
          </p:nvPr>
        </p:nvSpPr>
        <p:spPr>
          <a:xfrm>
            <a:off x="612649" y="548638"/>
            <a:ext cx="3493008" cy="5788152"/>
          </a:xfrm>
        </p:spPr>
        <p:txBody>
          <a:bodyPr anchor="ctr">
            <a:normAutofit/>
          </a:bodyPr>
          <a:lstStyle/>
          <a:p>
            <a:r>
              <a:rPr kumimoji="0" lang="en-GB" sz="4000" b="0" i="0" u="none" strike="noStrike" kern="1200" cap="none" spc="0" normalizeH="0" baseline="0" noProof="0">
                <a:ln>
                  <a:noFill/>
                </a:ln>
                <a:effectLst/>
                <a:uLnTx/>
                <a:uFillTx/>
                <a:latin typeface="Aptos Display" panose="020B0004020202020204" pitchFamily="34" charset="0"/>
                <a:cs typeface="Arial" panose="020B0604020202020204" pitchFamily="34" charset="0"/>
              </a:rPr>
              <a:t>What does the Data Say?</a:t>
            </a:r>
            <a:endParaRPr lang="en-GB" sz="4000"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9CCFA68C-8F82-BFCD-40ED-DAA8C91D6FAF}"/>
              </a:ext>
            </a:extLst>
          </p:cNvPr>
          <p:cNvGraphicFramePr>
            <a:graphicFrameLocks noGrp="1"/>
          </p:cNvGraphicFramePr>
          <p:nvPr>
            <p:ph idx="1"/>
            <p:extLst>
              <p:ext uri="{D42A27DB-BD31-4B8C-83A1-F6EECF244321}">
                <p14:modId xmlns:p14="http://schemas.microsoft.com/office/powerpoint/2010/main" val="286022911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6172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B15179-90F6-6A40-33F5-6DD1C835056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1EBB3-9724-CE58-F719-8D7CAA773CE7}"/>
              </a:ext>
            </a:extLst>
          </p:cNvPr>
          <p:cNvSpPr>
            <a:spLocks noGrp="1"/>
          </p:cNvSpPr>
          <p:nvPr>
            <p:ph type="title"/>
          </p:nvPr>
        </p:nvSpPr>
        <p:spPr>
          <a:xfrm>
            <a:off x="612650" y="1252728"/>
            <a:ext cx="2905613" cy="4768815"/>
          </a:xfrm>
        </p:spPr>
        <p:txBody>
          <a:bodyPr>
            <a:normAutofit/>
          </a:bodyPr>
          <a:lstStyle/>
          <a:p>
            <a:r>
              <a:rPr kumimoji="0" lang="en-GB" sz="3200" b="0" i="0" u="none" strike="noStrike" kern="1200" cap="none" spc="0" normalizeH="0" baseline="0" noProof="0">
                <a:ln>
                  <a:noFill/>
                </a:ln>
                <a:effectLst/>
                <a:uLnTx/>
                <a:uFillTx/>
                <a:latin typeface="Aptos Display" panose="020B0004020202020204" pitchFamily="34" charset="0"/>
                <a:cs typeface="Arial" panose="020B0604020202020204" pitchFamily="34" charset="0"/>
              </a:rPr>
              <a:t>Domestic Violence Disclosure Scheme</a:t>
            </a:r>
            <a:endParaRPr lang="en-GB" sz="3200"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B64AEF92-A7F4-49EC-DD71-0F3B27CE07BB}"/>
              </a:ext>
            </a:extLst>
          </p:cNvPr>
          <p:cNvGraphicFramePr>
            <a:graphicFrameLocks noGrp="1"/>
          </p:cNvGraphicFramePr>
          <p:nvPr>
            <p:ph idx="1"/>
            <p:extLst>
              <p:ext uri="{D42A27DB-BD31-4B8C-83A1-F6EECF244321}">
                <p14:modId xmlns:p14="http://schemas.microsoft.com/office/powerpoint/2010/main" val="1672900881"/>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31038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B70597-4CCA-EEF1-00C2-5631B3F4AF4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2008B-3760-201E-0662-08CFE96D430C}"/>
              </a:ext>
            </a:extLst>
          </p:cNvPr>
          <p:cNvSpPr>
            <a:spLocks noGrp="1"/>
          </p:cNvSpPr>
          <p:nvPr>
            <p:ph type="title"/>
          </p:nvPr>
        </p:nvSpPr>
        <p:spPr>
          <a:xfrm>
            <a:off x="612649" y="548639"/>
            <a:ext cx="3494314" cy="5786638"/>
          </a:xfrm>
        </p:spPr>
        <p:txBody>
          <a:bodyPr>
            <a:normAutofit/>
          </a:bodyPr>
          <a:lstStyle/>
          <a:p>
            <a:r>
              <a:rPr kumimoji="0" lang="en-GB" b="0" i="0" u="none" strike="noStrike" kern="1200" cap="none" spc="0" normalizeH="0" baseline="0" noProof="0">
                <a:ln>
                  <a:noFill/>
                </a:ln>
                <a:effectLst/>
                <a:uLnTx/>
                <a:uFillTx/>
                <a:latin typeface="Aptos Display" panose="020B0004020202020204" pitchFamily="34" charset="0"/>
                <a:cs typeface="Arial" panose="020B0604020202020204" pitchFamily="34" charset="0"/>
              </a:rPr>
              <a:t>Domestic Violence Disclosure Scheme</a:t>
            </a:r>
            <a:endParaRPr lang="en-GB"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84429EDE-C3D6-96F6-4B11-F41A05D7BBA8}"/>
              </a:ext>
            </a:extLst>
          </p:cNvPr>
          <p:cNvGraphicFramePr>
            <a:graphicFrameLocks noGrp="1"/>
          </p:cNvGraphicFramePr>
          <p:nvPr>
            <p:ph idx="1"/>
            <p:extLst>
              <p:ext uri="{D42A27DB-BD31-4B8C-83A1-F6EECF244321}">
                <p14:modId xmlns:p14="http://schemas.microsoft.com/office/powerpoint/2010/main" val="954013689"/>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7695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a:hlinkClick r:id="" action="ppaction://media"/>
            <a:extLst>
              <a:ext uri="{FF2B5EF4-FFF2-40B4-BE49-F238E27FC236}">
                <a16:creationId xmlns:a16="http://schemas.microsoft.com/office/drawing/2014/main" id="{4D37D399-F3B4-46EE-98B7-1CD4A14E21B0}"/>
              </a:ext>
            </a:extLst>
          </p:cNvPr>
          <p:cNvPicPr>
            <a:picLocks noRot="1" noChangeAspect="1"/>
          </p:cNvPicPr>
          <p:nvPr>
            <a:videoFile r:link="rId1"/>
          </p:nvPr>
        </p:nvPicPr>
        <p:blipFill>
          <a:blip r:embed="rId4"/>
          <a:stretch>
            <a:fillRect/>
          </a:stretch>
        </p:blipFill>
        <p:spPr>
          <a:xfrm>
            <a:off x="0" y="0"/>
            <a:ext cx="12192000" cy="6812882"/>
          </a:xfrm>
          <a:prstGeom prst="rect">
            <a:avLst/>
          </a:prstGeom>
        </p:spPr>
      </p:pic>
    </p:spTree>
    <p:extLst>
      <p:ext uri="{BB962C8B-B14F-4D97-AF65-F5344CB8AC3E}">
        <p14:creationId xmlns:p14="http://schemas.microsoft.com/office/powerpoint/2010/main" val="461893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8EF230-F80B-B04B-CAFC-ADF1F50311B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DC068-A6CD-6505-97FD-0F740082C030}"/>
              </a:ext>
            </a:extLst>
          </p:cNvPr>
          <p:cNvSpPr>
            <a:spLocks noGrp="1"/>
          </p:cNvSpPr>
          <p:nvPr>
            <p:ph type="title"/>
          </p:nvPr>
        </p:nvSpPr>
        <p:spPr>
          <a:xfrm>
            <a:off x="612650" y="1252728"/>
            <a:ext cx="2905613" cy="4768815"/>
          </a:xfrm>
        </p:spPr>
        <p:txBody>
          <a:bodyPr>
            <a:normAutofit/>
          </a:bodyPr>
          <a:lstStyle/>
          <a:p>
            <a:r>
              <a:rPr kumimoji="0" lang="en-GB" sz="3200" b="0" i="0" u="none" strike="noStrike" kern="1200" cap="none" spc="0" normalizeH="0" baseline="0" noProof="0">
                <a:ln>
                  <a:noFill/>
                </a:ln>
                <a:effectLst/>
                <a:uLnTx/>
                <a:uFillTx/>
                <a:latin typeface="Aptos Display" panose="020B0004020202020204" pitchFamily="34" charset="0"/>
                <a:cs typeface="Arial"/>
              </a:rPr>
              <a:t>Rape and Sexual Violence</a:t>
            </a:r>
            <a:endParaRPr lang="en-GB" sz="3200"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F22987C3-1E22-A32C-EF7C-03382BF4A34F}"/>
              </a:ext>
            </a:extLst>
          </p:cNvPr>
          <p:cNvGraphicFramePr>
            <a:graphicFrameLocks noGrp="1"/>
          </p:cNvGraphicFramePr>
          <p:nvPr>
            <p:ph idx="1"/>
            <p:extLst>
              <p:ext uri="{D42A27DB-BD31-4B8C-83A1-F6EECF244321}">
                <p14:modId xmlns:p14="http://schemas.microsoft.com/office/powerpoint/2010/main" val="3006003844"/>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9239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097AEC-EDC0-6B9E-1D99-7260B925389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71A3F-D02F-951D-A9C2-2B2ED945497C}"/>
              </a:ext>
            </a:extLst>
          </p:cNvPr>
          <p:cNvSpPr>
            <a:spLocks noGrp="1"/>
          </p:cNvSpPr>
          <p:nvPr>
            <p:ph type="title"/>
          </p:nvPr>
        </p:nvSpPr>
        <p:spPr>
          <a:xfrm>
            <a:off x="612650" y="1252728"/>
            <a:ext cx="2905613" cy="4768815"/>
          </a:xfrm>
        </p:spPr>
        <p:txBody>
          <a:bodyPr>
            <a:normAutofit/>
          </a:bodyPr>
          <a:lstStyle/>
          <a:p>
            <a:r>
              <a:rPr kumimoji="0" lang="en-US" sz="3200" b="0" i="0" u="none" strike="noStrike" kern="1200" cap="none" spc="0" normalizeH="0" baseline="0" noProof="0">
                <a:ln>
                  <a:noFill/>
                </a:ln>
                <a:effectLst/>
                <a:uLnTx/>
                <a:uFillTx/>
                <a:latin typeface="Aptos Display" panose="020B0004020202020204" pitchFamily="34" charset="0"/>
                <a:cs typeface="Arial"/>
              </a:rPr>
              <a:t>Sexual and other forms of harassment </a:t>
            </a:r>
            <a:endParaRPr lang="en-GB" sz="3200"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07B5CA9A-F72D-F812-8510-2F642EE8457D}"/>
              </a:ext>
            </a:extLst>
          </p:cNvPr>
          <p:cNvGraphicFramePr>
            <a:graphicFrameLocks noGrp="1"/>
          </p:cNvGraphicFramePr>
          <p:nvPr>
            <p:ph idx="1"/>
            <p:extLst>
              <p:ext uri="{D42A27DB-BD31-4B8C-83A1-F6EECF244321}">
                <p14:modId xmlns:p14="http://schemas.microsoft.com/office/powerpoint/2010/main" val="2517063979"/>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1622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56D12E-F8C6-1521-8805-B50C46B0933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CBDC6-C85A-63D0-4FB2-5F6B0854A1BD}"/>
              </a:ext>
            </a:extLst>
          </p:cNvPr>
          <p:cNvSpPr>
            <a:spLocks noGrp="1"/>
          </p:cNvSpPr>
          <p:nvPr>
            <p:ph type="title"/>
          </p:nvPr>
        </p:nvSpPr>
        <p:spPr>
          <a:xfrm>
            <a:off x="612650" y="1252728"/>
            <a:ext cx="2905613" cy="4768815"/>
          </a:xfrm>
        </p:spPr>
        <p:txBody>
          <a:bodyPr>
            <a:normAutofit/>
          </a:bodyPr>
          <a:lstStyle/>
          <a:p>
            <a:r>
              <a:rPr kumimoji="0" lang="en-GB" sz="3200" b="0" i="0" u="none" strike="noStrike" kern="1200" cap="none" spc="0" normalizeH="0" baseline="0" noProof="0">
                <a:ln>
                  <a:noFill/>
                </a:ln>
                <a:effectLst/>
                <a:uLnTx/>
                <a:uFillTx/>
                <a:latin typeface="Aptos Display" panose="020B0004020202020204" pitchFamily="34" charset="0"/>
                <a:cs typeface="Arial"/>
              </a:rPr>
              <a:t>Domestic abuse</a:t>
            </a:r>
            <a:br>
              <a:rPr kumimoji="0" lang="en-GB" sz="3200" b="1" i="0" u="none" strike="noStrike" kern="1200" cap="none" spc="0" normalizeH="0" baseline="0" noProof="0">
                <a:ln>
                  <a:noFill/>
                </a:ln>
                <a:effectLst/>
                <a:uLnTx/>
                <a:uFillTx/>
                <a:latin typeface="Arial" panose="020B0604020202020204" pitchFamily="34" charset="0"/>
                <a:ea typeface="+mj-ea"/>
                <a:cs typeface="Arial" panose="020B0604020202020204" pitchFamily="34" charset="0"/>
              </a:rPr>
            </a:br>
            <a:endParaRPr lang="en-GB" sz="3200"/>
          </a:p>
        </p:txBody>
      </p:sp>
      <p:graphicFrame>
        <p:nvGraphicFramePr>
          <p:cNvPr id="5" name="Content Placeholder 2">
            <a:extLst>
              <a:ext uri="{FF2B5EF4-FFF2-40B4-BE49-F238E27FC236}">
                <a16:creationId xmlns:a16="http://schemas.microsoft.com/office/drawing/2014/main" id="{AE39442D-4287-8EB8-A8C6-A9AF08366D3A}"/>
              </a:ext>
            </a:extLst>
          </p:cNvPr>
          <p:cNvGraphicFramePr>
            <a:graphicFrameLocks noGrp="1"/>
          </p:cNvGraphicFramePr>
          <p:nvPr>
            <p:ph idx="1"/>
            <p:extLst>
              <p:ext uri="{D42A27DB-BD31-4B8C-83A1-F6EECF244321}">
                <p14:modId xmlns:p14="http://schemas.microsoft.com/office/powerpoint/2010/main" val="3163219729"/>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1647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823415-657B-E77E-0E7F-2600A7EE83E2}"/>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21C3AE-2EFC-C81D-C5AD-43A6A8C7DE3F}"/>
              </a:ext>
            </a:extLst>
          </p:cNvPr>
          <p:cNvSpPr>
            <a:spLocks noGrp="1"/>
          </p:cNvSpPr>
          <p:nvPr>
            <p:ph type="title"/>
          </p:nvPr>
        </p:nvSpPr>
        <p:spPr>
          <a:xfrm>
            <a:off x="612650" y="1252728"/>
            <a:ext cx="2905613" cy="4768815"/>
          </a:xfrm>
        </p:spPr>
        <p:txBody>
          <a:bodyPr>
            <a:normAutofit/>
          </a:bodyPr>
          <a:lstStyle/>
          <a:p>
            <a:r>
              <a:rPr kumimoji="0" lang="en-GB" sz="3000" b="0" i="0" u="none" strike="noStrike" kern="1200" cap="none" spc="0" normalizeH="0" baseline="0" noProof="0">
                <a:ln>
                  <a:noFill/>
                </a:ln>
                <a:effectLst/>
                <a:uLnTx/>
                <a:uFillTx/>
                <a:latin typeface="Aptos" panose="020B0004020202020204" pitchFamily="34" charset="0"/>
                <a:cs typeface="Arial"/>
              </a:rPr>
              <a:t>Violence against women and girls in public places</a:t>
            </a:r>
            <a:br>
              <a:rPr kumimoji="0" lang="en-GB" sz="3000" b="1" i="0" u="none" strike="noStrike" kern="1200" cap="none" spc="0" normalizeH="0" baseline="0" noProof="0">
                <a:ln>
                  <a:noFill/>
                </a:ln>
                <a:effectLst/>
                <a:uLnTx/>
                <a:uFillTx/>
                <a:latin typeface="Arial" panose="020B0604020202020204" pitchFamily="34" charset="0"/>
                <a:ea typeface="+mj-ea"/>
                <a:cs typeface="Arial" panose="020B0604020202020204" pitchFamily="34" charset="0"/>
              </a:rPr>
            </a:br>
            <a:endParaRPr lang="en-GB" sz="3000"/>
          </a:p>
        </p:txBody>
      </p:sp>
      <p:graphicFrame>
        <p:nvGraphicFramePr>
          <p:cNvPr id="5" name="Content Placeholder 2">
            <a:extLst>
              <a:ext uri="{FF2B5EF4-FFF2-40B4-BE49-F238E27FC236}">
                <a16:creationId xmlns:a16="http://schemas.microsoft.com/office/drawing/2014/main" id="{650D6B6D-D772-CC91-8ADA-C29DCF32F6CD}"/>
              </a:ext>
            </a:extLst>
          </p:cNvPr>
          <p:cNvGraphicFramePr>
            <a:graphicFrameLocks noGrp="1"/>
          </p:cNvGraphicFramePr>
          <p:nvPr>
            <p:ph idx="1"/>
            <p:extLst>
              <p:ext uri="{D42A27DB-BD31-4B8C-83A1-F6EECF244321}">
                <p14:modId xmlns:p14="http://schemas.microsoft.com/office/powerpoint/2010/main" val="2009391812"/>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9487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207D2E-4938-B9F4-83DD-51D3CC199F5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D8A3D-F880-23EE-9F86-8EDC20953E06}"/>
              </a:ext>
            </a:extLst>
          </p:cNvPr>
          <p:cNvSpPr>
            <a:spLocks noGrp="1"/>
          </p:cNvSpPr>
          <p:nvPr>
            <p:ph type="title"/>
          </p:nvPr>
        </p:nvSpPr>
        <p:spPr>
          <a:xfrm>
            <a:off x="612650" y="1252728"/>
            <a:ext cx="2905613" cy="4768815"/>
          </a:xfrm>
        </p:spPr>
        <p:txBody>
          <a:bodyPr>
            <a:normAutofit/>
          </a:bodyPr>
          <a:lstStyle/>
          <a:p>
            <a:r>
              <a:rPr kumimoji="0" lang="en-GB" sz="3200" b="0" i="0" u="none" strike="noStrike" kern="1200" cap="none" spc="0" normalizeH="0" baseline="0" noProof="0">
                <a:ln>
                  <a:noFill/>
                </a:ln>
                <a:effectLst/>
                <a:uLnTx/>
                <a:uFillTx/>
                <a:latin typeface="Aptos" panose="020B0004020202020204" pitchFamily="34" charset="0"/>
                <a:cs typeface="Arial"/>
              </a:rPr>
              <a:t>Violence against women and girls perpetrated on-line</a:t>
            </a:r>
            <a:br>
              <a:rPr kumimoji="0" lang="en-GB" sz="3200" b="1" i="0" u="none" strike="noStrike" kern="1200" cap="none" spc="0" normalizeH="0" baseline="0" noProof="0">
                <a:ln>
                  <a:noFill/>
                </a:ln>
                <a:effectLst/>
                <a:uLnTx/>
                <a:uFillTx/>
                <a:latin typeface="Arial" panose="020B0604020202020204" pitchFamily="34" charset="0"/>
                <a:ea typeface="+mj-ea"/>
                <a:cs typeface="Arial" panose="020B0604020202020204" pitchFamily="34" charset="0"/>
              </a:rPr>
            </a:br>
            <a:endParaRPr lang="en-GB" sz="3200"/>
          </a:p>
        </p:txBody>
      </p:sp>
      <p:graphicFrame>
        <p:nvGraphicFramePr>
          <p:cNvPr id="5" name="Content Placeholder 2">
            <a:extLst>
              <a:ext uri="{FF2B5EF4-FFF2-40B4-BE49-F238E27FC236}">
                <a16:creationId xmlns:a16="http://schemas.microsoft.com/office/drawing/2014/main" id="{856E4070-730A-499D-CE1C-F1A2442CFF7A}"/>
              </a:ext>
            </a:extLst>
          </p:cNvPr>
          <p:cNvGraphicFramePr>
            <a:graphicFrameLocks noGrp="1"/>
          </p:cNvGraphicFramePr>
          <p:nvPr>
            <p:ph idx="1"/>
            <p:extLst>
              <p:ext uri="{D42A27DB-BD31-4B8C-83A1-F6EECF244321}">
                <p14:modId xmlns:p14="http://schemas.microsoft.com/office/powerpoint/2010/main" val="872245257"/>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6758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D903AB-3212-0DEA-081F-11B101CD420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EEDB5-1019-F0DA-3A8D-253FF60037B2}"/>
              </a:ext>
            </a:extLst>
          </p:cNvPr>
          <p:cNvSpPr>
            <a:spLocks noGrp="1"/>
          </p:cNvSpPr>
          <p:nvPr>
            <p:ph type="title"/>
          </p:nvPr>
        </p:nvSpPr>
        <p:spPr>
          <a:xfrm>
            <a:off x="612650" y="1252728"/>
            <a:ext cx="2905613" cy="4768815"/>
          </a:xfrm>
        </p:spPr>
        <p:txBody>
          <a:bodyPr>
            <a:normAutofit/>
          </a:bodyPr>
          <a:lstStyle/>
          <a:p>
            <a:r>
              <a:rPr kumimoji="0" lang="en-GB" sz="2500" b="0" i="0" u="none" strike="noStrike" kern="1200" cap="none" spc="0" normalizeH="0" baseline="0" noProof="0">
                <a:ln>
                  <a:noFill/>
                </a:ln>
                <a:effectLst/>
                <a:uLnTx/>
                <a:uFillTx/>
                <a:latin typeface="Aptos" panose="020B0004020202020204" pitchFamily="34" charset="0"/>
                <a:cs typeface="Arial"/>
              </a:rPr>
              <a:t>Prostitution and sex work</a:t>
            </a:r>
            <a:endParaRPr lang="en-GB" sz="2500" b="0">
              <a:latin typeface="Aptos" panose="020B0004020202020204" pitchFamily="34" charset="0"/>
            </a:endParaRPr>
          </a:p>
        </p:txBody>
      </p:sp>
      <p:graphicFrame>
        <p:nvGraphicFramePr>
          <p:cNvPr id="5" name="Content Placeholder 2">
            <a:extLst>
              <a:ext uri="{FF2B5EF4-FFF2-40B4-BE49-F238E27FC236}">
                <a16:creationId xmlns:a16="http://schemas.microsoft.com/office/drawing/2014/main" id="{76D18385-CEAB-A326-B779-99BC1F6454C2}"/>
              </a:ext>
            </a:extLst>
          </p:cNvPr>
          <p:cNvGraphicFramePr>
            <a:graphicFrameLocks noGrp="1"/>
          </p:cNvGraphicFramePr>
          <p:nvPr>
            <p:ph idx="1"/>
            <p:extLst>
              <p:ext uri="{D42A27DB-BD31-4B8C-83A1-F6EECF244321}">
                <p14:modId xmlns:p14="http://schemas.microsoft.com/office/powerpoint/2010/main" val="1294371632"/>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7253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B1D9AB-E8FC-3950-6938-BF323B46A4B0}"/>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93B03-ECC2-48D7-FF69-BF892D335D16}"/>
              </a:ext>
            </a:extLst>
          </p:cNvPr>
          <p:cNvSpPr>
            <a:spLocks noGrp="1"/>
          </p:cNvSpPr>
          <p:nvPr>
            <p:ph type="title"/>
          </p:nvPr>
        </p:nvSpPr>
        <p:spPr>
          <a:xfrm>
            <a:off x="612650" y="1252728"/>
            <a:ext cx="2905613" cy="4768815"/>
          </a:xfrm>
        </p:spPr>
        <p:txBody>
          <a:bodyPr>
            <a:normAutofit/>
          </a:bodyPr>
          <a:lstStyle/>
          <a:p>
            <a:r>
              <a:rPr kumimoji="0" lang="en-GB" sz="3200" b="0" i="0" u="none" strike="noStrike" kern="1200" cap="none" spc="0" normalizeH="0" baseline="0" noProof="0">
                <a:ln>
                  <a:noFill/>
                </a:ln>
                <a:effectLst/>
                <a:uLnTx/>
                <a:uFillTx/>
                <a:latin typeface="Aptos Display" panose="020B0004020202020204" pitchFamily="34" charset="0"/>
                <a:ea typeface="Lato"/>
                <a:cs typeface="Arial" panose="020B0604020202020204" pitchFamily="34" charset="0"/>
              </a:rPr>
              <a:t>Domestic Violence Protection Notices</a:t>
            </a:r>
            <a:endParaRPr lang="en-GB" sz="3200"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DA2714C4-D5DD-69A6-589B-93E584BD02EB}"/>
              </a:ext>
            </a:extLst>
          </p:cNvPr>
          <p:cNvGraphicFramePr>
            <a:graphicFrameLocks noGrp="1"/>
          </p:cNvGraphicFramePr>
          <p:nvPr>
            <p:ph idx="1"/>
            <p:extLst>
              <p:ext uri="{D42A27DB-BD31-4B8C-83A1-F6EECF244321}">
                <p14:modId xmlns:p14="http://schemas.microsoft.com/office/powerpoint/2010/main" val="270176424"/>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46228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4B16BE-34F9-8938-9D79-B7CA416C04B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D245B-44B7-D88B-4565-CE5212C22848}"/>
              </a:ext>
            </a:extLst>
          </p:cNvPr>
          <p:cNvSpPr>
            <a:spLocks noGrp="1"/>
          </p:cNvSpPr>
          <p:nvPr>
            <p:ph type="title"/>
          </p:nvPr>
        </p:nvSpPr>
        <p:spPr>
          <a:xfrm>
            <a:off x="612649" y="548638"/>
            <a:ext cx="3493008" cy="5788152"/>
          </a:xfrm>
        </p:spPr>
        <p:txBody>
          <a:bodyPr anchor="ctr">
            <a:normAutofit/>
          </a:bodyPr>
          <a:lstStyle/>
          <a:p>
            <a:r>
              <a:rPr kumimoji="0" lang="en-GB" sz="4000" b="0" i="0" u="none" strike="noStrike" kern="1200" cap="none" spc="0" normalizeH="0" baseline="0" noProof="0">
                <a:ln>
                  <a:noFill/>
                </a:ln>
                <a:effectLst/>
                <a:uLnTx/>
                <a:uFillTx/>
                <a:latin typeface="Aptos" panose="020B0004020202020204" pitchFamily="34" charset="0"/>
                <a:cs typeface="Arial"/>
              </a:rPr>
              <a:t>Domestic Violence Protection Orders</a:t>
            </a:r>
            <a:endParaRPr lang="en-GB" sz="4000" b="0">
              <a:latin typeface="Aptos" panose="020B0004020202020204" pitchFamily="34" charset="0"/>
            </a:endParaRPr>
          </a:p>
        </p:txBody>
      </p:sp>
      <p:graphicFrame>
        <p:nvGraphicFramePr>
          <p:cNvPr id="5" name="Content Placeholder 2">
            <a:extLst>
              <a:ext uri="{FF2B5EF4-FFF2-40B4-BE49-F238E27FC236}">
                <a16:creationId xmlns:a16="http://schemas.microsoft.com/office/drawing/2014/main" id="{FBBAB365-2817-B24A-8D1D-6DE83749DD61}"/>
              </a:ext>
            </a:extLst>
          </p:cNvPr>
          <p:cNvGraphicFramePr>
            <a:graphicFrameLocks noGrp="1"/>
          </p:cNvGraphicFramePr>
          <p:nvPr>
            <p:ph idx="1"/>
            <p:extLst>
              <p:ext uri="{D42A27DB-BD31-4B8C-83A1-F6EECF244321}">
                <p14:modId xmlns:p14="http://schemas.microsoft.com/office/powerpoint/2010/main" val="247912438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4148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F5EEC-1E5A-05BB-98A7-EC8128E93132}"/>
              </a:ext>
            </a:extLst>
          </p:cNvPr>
          <p:cNvSpPr>
            <a:spLocks noGrp="1"/>
          </p:cNvSpPr>
          <p:nvPr>
            <p:ph type="title"/>
          </p:nvPr>
        </p:nvSpPr>
        <p:spPr/>
        <p:txBody>
          <a:bodyPr/>
          <a:lstStyle/>
          <a:p>
            <a:endParaRPr lang="en-GB" dirty="0"/>
          </a:p>
        </p:txBody>
      </p:sp>
      <p:pic>
        <p:nvPicPr>
          <p:cNvPr id="4" name="Online Media 3" title="NCVPP National Domestic Homicide Project Animation">
            <a:hlinkClick r:id="" action="ppaction://media"/>
            <a:extLst>
              <a:ext uri="{FF2B5EF4-FFF2-40B4-BE49-F238E27FC236}">
                <a16:creationId xmlns:a16="http://schemas.microsoft.com/office/drawing/2014/main" id="{D39521D3-2B71-C26A-58B5-0EACA1434E68}"/>
              </a:ext>
            </a:extLst>
          </p:cNvPr>
          <p:cNvPicPr>
            <a:picLocks noGrp="1" noRot="1" noChangeAspect="1"/>
          </p:cNvPicPr>
          <p:nvPr>
            <p:ph idx="1"/>
            <a:videoFile r:link="rId1"/>
          </p:nvPr>
        </p:nvPicPr>
        <p:blipFill>
          <a:blip r:embed="rId3"/>
          <a:stretch>
            <a:fillRect/>
          </a:stretch>
        </p:blipFill>
        <p:spPr>
          <a:xfrm>
            <a:off x="-32841" y="0"/>
            <a:ext cx="12224841" cy="6858000"/>
          </a:xfrm>
          <a:prstGeom prst="rect">
            <a:avLst/>
          </a:prstGeom>
        </p:spPr>
      </p:pic>
    </p:spTree>
    <p:extLst>
      <p:ext uri="{BB962C8B-B14F-4D97-AF65-F5344CB8AC3E}">
        <p14:creationId xmlns:p14="http://schemas.microsoft.com/office/powerpoint/2010/main" val="365624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0FB6E7-7E6E-AED8-64CB-64C7AA70AB3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A2384B-B7B8-207F-8657-C945313153F3}"/>
              </a:ext>
            </a:extLst>
          </p:cNvPr>
          <p:cNvSpPr>
            <a:spLocks noGrp="1"/>
          </p:cNvSpPr>
          <p:nvPr>
            <p:ph type="title"/>
          </p:nvPr>
        </p:nvSpPr>
        <p:spPr>
          <a:xfrm>
            <a:off x="612649" y="548639"/>
            <a:ext cx="3494314" cy="5786638"/>
          </a:xfrm>
        </p:spPr>
        <p:txBody>
          <a:bodyPr>
            <a:normAutofit/>
          </a:bodyPr>
          <a:lstStyle/>
          <a:p>
            <a:r>
              <a:rPr kumimoji="0" lang="en-GB" b="0" i="0" u="none" strike="noStrike" kern="1200" cap="none" spc="0" normalizeH="0" baseline="0" noProof="0">
                <a:ln>
                  <a:noFill/>
                </a:ln>
                <a:effectLst/>
                <a:uLnTx/>
                <a:uFillTx/>
                <a:latin typeface="Aptos Display" panose="020B0004020202020204" pitchFamily="34" charset="0"/>
                <a:cs typeface="Arial" panose="020B0604020202020204" pitchFamily="34" charset="0"/>
              </a:rPr>
              <a:t>The Crown Prosecution Service &amp; VAWG</a:t>
            </a:r>
            <a:endParaRPr lang="en-GB" b="0">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C5808F6C-3EC9-378A-14A4-E03749FB510C}"/>
              </a:ext>
            </a:extLst>
          </p:cNvPr>
          <p:cNvGraphicFramePr>
            <a:graphicFrameLocks noGrp="1"/>
          </p:cNvGraphicFramePr>
          <p:nvPr>
            <p:ph idx="1"/>
            <p:extLst>
              <p:ext uri="{D42A27DB-BD31-4B8C-83A1-F6EECF244321}">
                <p14:modId xmlns:p14="http://schemas.microsoft.com/office/powerpoint/2010/main" val="348742859"/>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5293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F44C24-A6E9-664C-0495-9BEFE745156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1894946B-C842-FC2C-3A42-0560FC973BED}"/>
              </a:ext>
            </a:extLst>
          </p:cNvPr>
          <p:cNvPicPr>
            <a:picLocks noChangeAspect="1"/>
          </p:cNvPicPr>
          <p:nvPr/>
        </p:nvPicPr>
        <p:blipFill>
          <a:blip r:embed="rId2"/>
          <a:srcRect t="10162" b="556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DFB44-7C84-10B3-119C-16868CF4F131}"/>
              </a:ext>
            </a:extLst>
          </p:cNvPr>
          <p:cNvSpPr>
            <a:spLocks noGrp="1"/>
          </p:cNvSpPr>
          <p:nvPr>
            <p:ph type="title"/>
          </p:nvPr>
        </p:nvSpPr>
        <p:spPr>
          <a:xfrm>
            <a:off x="441035" y="1424475"/>
            <a:ext cx="3424383" cy="2543448"/>
          </a:xfrm>
        </p:spPr>
        <p:txBody>
          <a:bodyPr vert="horz" lIns="91440" tIns="45720" rIns="91440" bIns="45720" rtlCol="0">
            <a:normAutofit/>
          </a:bodyPr>
          <a:lstStyle/>
          <a:p>
            <a:r>
              <a:rPr lang="en-US" sz="3200"/>
              <a:t>Thank You</a:t>
            </a:r>
            <a:br>
              <a:rPr lang="en-US" sz="3200"/>
            </a:br>
            <a:r>
              <a:rPr lang="en-US" sz="3200"/>
              <a:t>		</a:t>
            </a:r>
          </a:p>
        </p:txBody>
      </p:sp>
      <p:sp>
        <p:nvSpPr>
          <p:cNvPr id="3" name="Content Placeholder 2">
            <a:extLst>
              <a:ext uri="{FF2B5EF4-FFF2-40B4-BE49-F238E27FC236}">
                <a16:creationId xmlns:a16="http://schemas.microsoft.com/office/drawing/2014/main" id="{D7D239AB-5C78-E296-424D-63E1230C3E33}"/>
              </a:ext>
            </a:extLst>
          </p:cNvPr>
          <p:cNvSpPr>
            <a:spLocks noGrp="1"/>
          </p:cNvSpPr>
          <p:nvPr>
            <p:ph idx="1"/>
          </p:nvPr>
        </p:nvSpPr>
        <p:spPr>
          <a:xfrm>
            <a:off x="441035" y="4007796"/>
            <a:ext cx="3424382" cy="2000041"/>
          </a:xfrm>
        </p:spPr>
        <p:txBody>
          <a:bodyPr vert="horz" lIns="91440" tIns="45720" rIns="91440" bIns="45720" rtlCol="0" anchor="b">
            <a:normAutofit/>
          </a:bodyPr>
          <a:lstStyle/>
          <a:p>
            <a:pPr marL="0" indent="0">
              <a:buNone/>
            </a:pPr>
            <a:r>
              <a:rPr lang="en-US" sz="1800"/>
              <a:t>Any Questions? </a:t>
            </a:r>
          </a:p>
        </p:txBody>
      </p:sp>
    </p:spTree>
    <p:extLst>
      <p:ext uri="{BB962C8B-B14F-4D97-AF65-F5344CB8AC3E}">
        <p14:creationId xmlns:p14="http://schemas.microsoft.com/office/powerpoint/2010/main" val="260538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BJHEADERFOOTERLABEL" val="TRUE"/>
</p:tagLst>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MPS RGB (Extended)">
      <a:dk1>
        <a:srgbClr val="000000"/>
      </a:dk1>
      <a:lt1>
        <a:srgbClr val="FFFFFF"/>
      </a:lt1>
      <a:dk2>
        <a:srgbClr val="0033A1"/>
      </a:dk2>
      <a:lt2>
        <a:srgbClr val="63C3D1"/>
      </a:lt2>
      <a:accent1>
        <a:srgbClr val="3B5168"/>
      </a:accent1>
      <a:accent2>
        <a:srgbClr val="00699A"/>
      </a:accent2>
      <a:accent3>
        <a:srgbClr val="229863"/>
      </a:accent3>
      <a:accent4>
        <a:srgbClr val="6633CC"/>
      </a:accent4>
      <a:accent5>
        <a:srgbClr val="993399"/>
      </a:accent5>
      <a:accent6>
        <a:srgbClr val="F9B33C"/>
      </a:accent6>
      <a:hlink>
        <a:srgbClr val="0033A1"/>
      </a:hlink>
      <a:folHlink>
        <a:srgbClr val="63C3D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PS More Trust PPT Template" id="{59375B7F-48BA-434F-877A-44CC68EC5D3F}" vid="{0789980F-61D9-413C-BCCD-8F090E809D9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390</TotalTime>
  <Words>1939</Words>
  <Application>Microsoft Office PowerPoint</Application>
  <PresentationFormat>Widescreen</PresentationFormat>
  <Paragraphs>105</Paragraphs>
  <Slides>26</Slides>
  <Notes>1</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Aptos</vt:lpstr>
      <vt:lpstr>Aptos Display</vt:lpstr>
      <vt:lpstr>Arial</vt:lpstr>
      <vt:lpstr>Calibri</vt:lpstr>
      <vt:lpstr>Neue Haas Grotesk Text Pro</vt:lpstr>
      <vt:lpstr>Open Sans</vt:lpstr>
      <vt:lpstr>System Font Regular</vt:lpstr>
      <vt:lpstr>VanillaVTI</vt:lpstr>
      <vt:lpstr>Office Theme</vt:lpstr>
      <vt:lpstr>Violence Against Women &amp; Girls</vt:lpstr>
      <vt:lpstr>Policing aims:   </vt:lpstr>
      <vt:lpstr>What is Violence Against Women &amp; Girls (VAWG)</vt:lpstr>
      <vt:lpstr>Minister for Safeguarding and VAWG Satvir Kaur MP</vt:lpstr>
      <vt:lpstr>Minister for Safeguarding and VAWG Satvir Kaur MP</vt:lpstr>
      <vt:lpstr>Nimco Ali OBE, Independent Adviser on Tackling VAWG</vt:lpstr>
      <vt:lpstr>Government Responses to VAWG </vt:lpstr>
      <vt:lpstr>The Ambition</vt:lpstr>
      <vt:lpstr>Freedom from Violence and Abuse Action Plan 2025</vt:lpstr>
      <vt:lpstr>Freedom from Violence and Abuse Action Plan 2025</vt:lpstr>
      <vt:lpstr>What does the Data Say?</vt:lpstr>
      <vt:lpstr>What does the Data Say?</vt:lpstr>
      <vt:lpstr>Domestic Violence Disclosure Scheme</vt:lpstr>
      <vt:lpstr>Domestic Violence Disclosure Scheme</vt:lpstr>
      <vt:lpstr>PowerPoint Presentation</vt:lpstr>
      <vt:lpstr>Rape and Sexual Violence</vt:lpstr>
      <vt:lpstr>Sexual and other forms of harassment </vt:lpstr>
      <vt:lpstr>Domestic abuse </vt:lpstr>
      <vt:lpstr>Violence against women and girls in public places </vt:lpstr>
      <vt:lpstr>Violence against women and girls perpetrated on-line </vt:lpstr>
      <vt:lpstr>Prostitution and sex work</vt:lpstr>
      <vt:lpstr>Domestic Violence Protection Notices</vt:lpstr>
      <vt:lpstr>Domestic Violence Protection Orders</vt:lpstr>
      <vt:lpstr>PowerPoint Presentation</vt:lpstr>
      <vt:lpstr>The Crown Prosecution Service &amp; VAWG</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2</cp:revision>
  <dcterms:created xsi:type="dcterms:W3CDTF">2026-10-24T11:39:26Z</dcterms:created>
  <dcterms:modified xsi:type="dcterms:W3CDTF">2026-10-24T18:09:39Z</dcterms:modified>
</cp:coreProperties>
</file>