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4"/>
  </p:sldMasterIdLst>
  <p:notesMasterIdLst>
    <p:notesMasterId r:id="rId49"/>
  </p:notesMasterIdLst>
  <p:handoutMasterIdLst>
    <p:handoutMasterId r:id="rId50"/>
  </p:handoutMasterIdLst>
  <p:sldIdLst>
    <p:sldId id="256" r:id="rId5"/>
    <p:sldId id="258" r:id="rId6"/>
    <p:sldId id="265" r:id="rId7"/>
    <p:sldId id="264" r:id="rId8"/>
    <p:sldId id="291" r:id="rId9"/>
    <p:sldId id="292" r:id="rId10"/>
    <p:sldId id="260" r:id="rId11"/>
    <p:sldId id="261" r:id="rId12"/>
    <p:sldId id="293" r:id="rId13"/>
    <p:sldId id="294" r:id="rId14"/>
    <p:sldId id="295" r:id="rId15"/>
    <p:sldId id="296" r:id="rId16"/>
    <p:sldId id="262" r:id="rId17"/>
    <p:sldId id="297" r:id="rId18"/>
    <p:sldId id="263" r:id="rId19"/>
    <p:sldId id="266" r:id="rId20"/>
    <p:sldId id="299" r:id="rId21"/>
    <p:sldId id="267" r:id="rId22"/>
    <p:sldId id="300" r:id="rId23"/>
    <p:sldId id="301" r:id="rId24"/>
    <p:sldId id="268" r:id="rId25"/>
    <p:sldId id="269" r:id="rId26"/>
    <p:sldId id="280" r:id="rId27"/>
    <p:sldId id="283" r:id="rId28"/>
    <p:sldId id="303" r:id="rId29"/>
    <p:sldId id="284" r:id="rId30"/>
    <p:sldId id="304" r:id="rId31"/>
    <p:sldId id="305" r:id="rId32"/>
    <p:sldId id="271" r:id="rId33"/>
    <p:sldId id="287" r:id="rId34"/>
    <p:sldId id="272" r:id="rId35"/>
    <p:sldId id="273" r:id="rId36"/>
    <p:sldId id="281" r:id="rId37"/>
    <p:sldId id="288" r:id="rId38"/>
    <p:sldId id="282" r:id="rId39"/>
    <p:sldId id="289" r:id="rId40"/>
    <p:sldId id="290" r:id="rId41"/>
    <p:sldId id="306" r:id="rId42"/>
    <p:sldId id="308" r:id="rId43"/>
    <p:sldId id="274" r:id="rId44"/>
    <p:sldId id="302" r:id="rId45"/>
    <p:sldId id="276" r:id="rId46"/>
    <p:sldId id="275" r:id="rId47"/>
    <p:sldId id="277" r:id="rId48"/>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Verdana" pitchFamily="34" charset="0"/>
        <a:ea typeface="+mn-ea"/>
        <a:cs typeface="+mn-cs"/>
      </a:defRPr>
    </a:lvl1pPr>
    <a:lvl2pPr marL="457200" algn="l" rtl="0" fontAlgn="base">
      <a:spcBef>
        <a:spcPct val="0"/>
      </a:spcBef>
      <a:spcAft>
        <a:spcPct val="0"/>
      </a:spcAft>
      <a:defRPr kern="1200">
        <a:solidFill>
          <a:schemeClr val="tx1"/>
        </a:solidFill>
        <a:latin typeface="Verdana" pitchFamily="34" charset="0"/>
        <a:ea typeface="+mn-ea"/>
        <a:cs typeface="+mn-cs"/>
      </a:defRPr>
    </a:lvl2pPr>
    <a:lvl3pPr marL="914400" algn="l" rtl="0" fontAlgn="base">
      <a:spcBef>
        <a:spcPct val="0"/>
      </a:spcBef>
      <a:spcAft>
        <a:spcPct val="0"/>
      </a:spcAft>
      <a:defRPr kern="1200">
        <a:solidFill>
          <a:schemeClr val="tx1"/>
        </a:solidFill>
        <a:latin typeface="Verdana" pitchFamily="34" charset="0"/>
        <a:ea typeface="+mn-ea"/>
        <a:cs typeface="+mn-cs"/>
      </a:defRPr>
    </a:lvl3pPr>
    <a:lvl4pPr marL="1371600" algn="l" rtl="0" fontAlgn="base">
      <a:spcBef>
        <a:spcPct val="0"/>
      </a:spcBef>
      <a:spcAft>
        <a:spcPct val="0"/>
      </a:spcAft>
      <a:defRPr kern="1200">
        <a:solidFill>
          <a:schemeClr val="tx1"/>
        </a:solidFill>
        <a:latin typeface="Verdana" pitchFamily="34" charset="0"/>
        <a:ea typeface="+mn-ea"/>
        <a:cs typeface="+mn-cs"/>
      </a:defRPr>
    </a:lvl4pPr>
    <a:lvl5pPr marL="1828800" algn="l" rtl="0" fontAlgn="base">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0" autoAdjust="0"/>
    <p:restoredTop sz="94660" autoAdjust="0"/>
  </p:normalViewPr>
  <p:slideViewPr>
    <p:cSldViewPr>
      <p:cViewPr varScale="1">
        <p:scale>
          <a:sx n="109" d="100"/>
          <a:sy n="109" d="100"/>
        </p:scale>
        <p:origin x="1674"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360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42"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pitchFamily="18" charset="0"/>
              </a:defRPr>
            </a:lvl1pPr>
          </a:lstStyle>
          <a:p>
            <a:pPr>
              <a:defRPr/>
            </a:pPr>
            <a:endParaRPr lang="en-GB"/>
          </a:p>
        </p:txBody>
      </p:sp>
      <p:sp>
        <p:nvSpPr>
          <p:cNvPr id="163843"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pPr>
              <a:defRPr/>
            </a:pPr>
            <a:endParaRPr lang="en-GB"/>
          </a:p>
        </p:txBody>
      </p:sp>
      <p:sp>
        <p:nvSpPr>
          <p:cNvPr id="163844" name="Rectangle 4"/>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pitchFamily="18" charset="0"/>
              </a:defRPr>
            </a:lvl1pPr>
          </a:lstStyle>
          <a:p>
            <a:pPr>
              <a:defRPr/>
            </a:pPr>
            <a:endParaRPr lang="en-GB"/>
          </a:p>
        </p:txBody>
      </p:sp>
      <p:sp>
        <p:nvSpPr>
          <p:cNvPr id="163845" name="Rectangle 5"/>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itchFamily="18" charset="0"/>
              </a:defRPr>
            </a:lvl1pPr>
          </a:lstStyle>
          <a:p>
            <a:pPr>
              <a:defRPr/>
            </a:pPr>
            <a:fld id="{CB2DDF1C-B804-40CF-9F94-7D8ED3735109}" type="slidenum">
              <a:rPr lang="en-GB"/>
              <a:pPr>
                <a:defRPr/>
              </a:pPr>
              <a:t>‹#›</a:t>
            </a:fld>
            <a:endParaRPr lang="en-GB"/>
          </a:p>
        </p:txBody>
      </p:sp>
    </p:spTree>
    <p:extLst>
      <p:ext uri="{BB962C8B-B14F-4D97-AF65-F5344CB8AC3E}">
        <p14:creationId xmlns:p14="http://schemas.microsoft.com/office/powerpoint/2010/main" val="30707437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CE03DE36-472C-4F07-83DE-10E984ADF368}" type="datetimeFigureOut">
              <a:rPr lang="en-GB" smtClean="0"/>
              <a:t>08/10/2019</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466E99C6-6A8A-4CD1-A5CE-7A5C8F1D2C94}" type="slidenum">
              <a:rPr lang="en-GB" smtClean="0"/>
              <a:t>‹#›</a:t>
            </a:fld>
            <a:endParaRPr lang="en-GB"/>
          </a:p>
        </p:txBody>
      </p:sp>
    </p:spTree>
    <p:extLst>
      <p:ext uri="{BB962C8B-B14F-4D97-AF65-F5344CB8AC3E}">
        <p14:creationId xmlns:p14="http://schemas.microsoft.com/office/powerpoint/2010/main" val="17813174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Other systems of referencing?:-</a:t>
            </a:r>
          </a:p>
          <a:p>
            <a:endParaRPr lang="en-US" altLang="en-US">
              <a:latin typeface="Arial" panose="020B0604020202020204" pitchFamily="34" charset="0"/>
            </a:endParaRPr>
          </a:p>
          <a:p>
            <a:r>
              <a:rPr lang="en-GB" altLang="en-US">
                <a:latin typeface="Arial" panose="020B0604020202020204" pitchFamily="34" charset="0"/>
              </a:rPr>
              <a:t>Modern Humanities Research Association (MHRA), </a:t>
            </a:r>
          </a:p>
          <a:p>
            <a:r>
              <a:rPr lang="en-GB" altLang="en-US">
                <a:latin typeface="Arial" panose="020B0604020202020204" pitchFamily="34" charset="0"/>
              </a:rPr>
              <a:t>The Harvard System (often called the 'Author Date System'), </a:t>
            </a:r>
          </a:p>
          <a:p>
            <a:r>
              <a:rPr lang="en-GB" altLang="en-US">
                <a:latin typeface="Arial" panose="020B0604020202020204" pitchFamily="34" charset="0"/>
              </a:rPr>
              <a:t>Chicago System </a:t>
            </a:r>
          </a:p>
          <a:p>
            <a:r>
              <a:rPr lang="en-GB" altLang="en-US">
                <a:latin typeface="Arial" panose="020B0604020202020204" pitchFamily="34" charset="0"/>
              </a:rPr>
              <a:t>Modern Language Association of America (MLA) </a:t>
            </a:r>
          </a:p>
          <a:p>
            <a:r>
              <a:rPr lang="en-GB" altLang="en-US">
                <a:latin typeface="Arial" panose="020B0604020202020204" pitchFamily="34" charset="0"/>
              </a:rPr>
              <a:t>American Psychological Association (APA)</a:t>
            </a:r>
          </a:p>
          <a:p>
            <a:r>
              <a:rPr lang="en-GB" altLang="en-US">
                <a:latin typeface="Arial" panose="020B0604020202020204" pitchFamily="34" charset="0"/>
              </a:rPr>
              <a:t>Available on line at:</a:t>
            </a:r>
          </a:p>
          <a:p>
            <a:r>
              <a:rPr lang="en-GB" altLang="en-US">
                <a:latin typeface="Arial" panose="020B0604020202020204" pitchFamily="34" charset="0"/>
              </a:rPr>
              <a:t>Http://www.bristol.ac.uk/arts/exercises/referencing/referencing%20skills/page_05.htm</a:t>
            </a:r>
          </a:p>
          <a:p>
            <a:r>
              <a:rPr lang="en-US" altLang="en-US">
                <a:latin typeface="Arial" panose="020B0604020202020204" pitchFamily="34" charset="0"/>
              </a:rPr>
              <a:t>Accessed 20</a:t>
            </a:r>
            <a:r>
              <a:rPr lang="en-US" altLang="en-US" baseline="30000">
                <a:latin typeface="Arial" panose="020B0604020202020204" pitchFamily="34" charset="0"/>
              </a:rPr>
              <a:t>th</a:t>
            </a:r>
            <a:r>
              <a:rPr lang="en-US" altLang="en-US">
                <a:latin typeface="Arial" panose="020B0604020202020204" pitchFamily="34" charset="0"/>
              </a:rPr>
              <a:t> October 2012</a:t>
            </a: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fld id="{BF463CB2-B76B-4B86-94F3-33080FDA90BC}" type="slidenum">
              <a:rPr lang="en-US" altLang="en-US" smtClean="0">
                <a:latin typeface="Arial" panose="020B0604020202020204" pitchFamily="34" charset="0"/>
              </a:rPr>
              <a:pPr/>
              <a:t>9</a:t>
            </a:fld>
            <a:endParaRPr lang="en-US" altLang="en-US">
              <a:latin typeface="Arial" panose="020B0604020202020204" pitchFamily="34" charset="0"/>
            </a:endParaRPr>
          </a:p>
        </p:txBody>
      </p:sp>
    </p:spTree>
    <p:extLst>
      <p:ext uri="{BB962C8B-B14F-4D97-AF65-F5344CB8AC3E}">
        <p14:creationId xmlns:p14="http://schemas.microsoft.com/office/powerpoint/2010/main" val="20822418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8375">
              <a:defRPr>
                <a:solidFill>
                  <a:schemeClr val="tx1"/>
                </a:solidFill>
                <a:latin typeface="Verdana" panose="020B0604030504040204" pitchFamily="34" charset="0"/>
              </a:defRPr>
            </a:lvl1pPr>
            <a:lvl2pPr marL="742950" indent="-285750" defTabSz="968375">
              <a:defRPr>
                <a:solidFill>
                  <a:schemeClr val="tx1"/>
                </a:solidFill>
                <a:latin typeface="Verdana" panose="020B0604030504040204" pitchFamily="34" charset="0"/>
              </a:defRPr>
            </a:lvl2pPr>
            <a:lvl3pPr marL="1143000" indent="-228600" defTabSz="968375">
              <a:defRPr>
                <a:solidFill>
                  <a:schemeClr val="tx1"/>
                </a:solidFill>
                <a:latin typeface="Verdana" panose="020B0604030504040204" pitchFamily="34" charset="0"/>
              </a:defRPr>
            </a:lvl3pPr>
            <a:lvl4pPr marL="1600200" indent="-228600" defTabSz="968375">
              <a:defRPr>
                <a:solidFill>
                  <a:schemeClr val="tx1"/>
                </a:solidFill>
                <a:latin typeface="Verdana" panose="020B0604030504040204" pitchFamily="34" charset="0"/>
              </a:defRPr>
            </a:lvl4pPr>
            <a:lvl5pPr marL="2057400" indent="-228600" defTabSz="968375">
              <a:defRPr>
                <a:solidFill>
                  <a:schemeClr val="tx1"/>
                </a:solidFill>
                <a:latin typeface="Verdana" panose="020B0604030504040204" pitchFamily="34" charset="0"/>
              </a:defRPr>
            </a:lvl5pPr>
            <a:lvl6pPr marL="2514600" indent="-228600" defTabSz="968375" eaLnBrk="0" fontAlgn="base" hangingPunct="0">
              <a:spcBef>
                <a:spcPct val="0"/>
              </a:spcBef>
              <a:spcAft>
                <a:spcPct val="0"/>
              </a:spcAft>
              <a:defRPr>
                <a:solidFill>
                  <a:schemeClr val="tx1"/>
                </a:solidFill>
                <a:latin typeface="Verdana" panose="020B0604030504040204" pitchFamily="34" charset="0"/>
              </a:defRPr>
            </a:lvl6pPr>
            <a:lvl7pPr marL="2971800" indent="-228600" defTabSz="968375" eaLnBrk="0" fontAlgn="base" hangingPunct="0">
              <a:spcBef>
                <a:spcPct val="0"/>
              </a:spcBef>
              <a:spcAft>
                <a:spcPct val="0"/>
              </a:spcAft>
              <a:defRPr>
                <a:solidFill>
                  <a:schemeClr val="tx1"/>
                </a:solidFill>
                <a:latin typeface="Verdana" panose="020B0604030504040204" pitchFamily="34" charset="0"/>
              </a:defRPr>
            </a:lvl7pPr>
            <a:lvl8pPr marL="3429000" indent="-228600" defTabSz="968375" eaLnBrk="0" fontAlgn="base" hangingPunct="0">
              <a:spcBef>
                <a:spcPct val="0"/>
              </a:spcBef>
              <a:spcAft>
                <a:spcPct val="0"/>
              </a:spcAft>
              <a:defRPr>
                <a:solidFill>
                  <a:schemeClr val="tx1"/>
                </a:solidFill>
                <a:latin typeface="Verdana" panose="020B0604030504040204" pitchFamily="34" charset="0"/>
              </a:defRPr>
            </a:lvl8pPr>
            <a:lvl9pPr marL="3886200" indent="-228600" defTabSz="968375" eaLnBrk="0" fontAlgn="base" hangingPunct="0">
              <a:spcBef>
                <a:spcPct val="0"/>
              </a:spcBef>
              <a:spcAft>
                <a:spcPct val="0"/>
              </a:spcAft>
              <a:defRPr>
                <a:solidFill>
                  <a:schemeClr val="tx1"/>
                </a:solidFill>
                <a:latin typeface="Verdana" panose="020B0604030504040204" pitchFamily="34" charset="0"/>
              </a:defRPr>
            </a:lvl9pPr>
          </a:lstStyle>
          <a:p>
            <a:fld id="{2203D8CF-F0AF-4C66-8A60-CB3415EC2CDC}" type="slidenum">
              <a:rPr lang="en-US" altLang="en-US" smtClean="0">
                <a:latin typeface="Arial" panose="020B0604020202020204" pitchFamily="34" charset="0"/>
              </a:rPr>
              <a:pPr/>
              <a:t>10</a:t>
            </a:fld>
            <a:endParaRPr lang="en-US" altLang="en-US">
              <a:latin typeface="Arial" panose="020B0604020202020204" pitchFamily="34" charset="0"/>
            </a:endParaRPr>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35034528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7"/>
          <p:cNvGrpSpPr>
            <a:grpSpLocks/>
          </p:cNvGrpSpPr>
          <p:nvPr/>
        </p:nvGrpSpPr>
        <p:grpSpPr bwMode="auto">
          <a:xfrm>
            <a:off x="228600" y="2889250"/>
            <a:ext cx="8610600" cy="201613"/>
            <a:chOff x="144" y="1680"/>
            <a:chExt cx="5424" cy="144"/>
          </a:xfrm>
        </p:grpSpPr>
        <p:sp>
          <p:nvSpPr>
            <p:cNvPr id="5" name="Rectangle 8"/>
            <p:cNvSpPr>
              <a:spLocks noChangeArrowheads="1"/>
            </p:cNvSpPr>
            <p:nvPr userDrawn="1"/>
          </p:nvSpPr>
          <p:spPr bwMode="auto">
            <a:xfrm>
              <a:off x="144" y="1680"/>
              <a:ext cx="1808" cy="144"/>
            </a:xfrm>
            <a:prstGeom prst="rect">
              <a:avLst/>
            </a:prstGeom>
            <a:solidFill>
              <a:schemeClr val="bg2"/>
            </a:solidFill>
            <a:ln>
              <a:noFill/>
            </a:ln>
            <a:extLst/>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sp>
          <p:nvSpPr>
            <p:cNvPr id="6" name="Rectangle 9"/>
            <p:cNvSpPr>
              <a:spLocks noChangeArrowheads="1"/>
            </p:cNvSpPr>
            <p:nvPr userDrawn="1"/>
          </p:nvSpPr>
          <p:spPr bwMode="auto">
            <a:xfrm>
              <a:off x="1952" y="1680"/>
              <a:ext cx="1808" cy="144"/>
            </a:xfrm>
            <a:prstGeom prst="rect">
              <a:avLst/>
            </a:prstGeom>
            <a:solidFill>
              <a:schemeClr val="accent1"/>
            </a:solidFill>
            <a:ln>
              <a:noFill/>
            </a:ln>
            <a:extLst/>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sp>
          <p:nvSpPr>
            <p:cNvPr id="7" name="Rectangle 10"/>
            <p:cNvSpPr>
              <a:spLocks noChangeArrowheads="1"/>
            </p:cNvSpPr>
            <p:nvPr userDrawn="1"/>
          </p:nvSpPr>
          <p:spPr bwMode="auto">
            <a:xfrm>
              <a:off x="3760" y="1680"/>
              <a:ext cx="1808" cy="144"/>
            </a:xfrm>
            <a:prstGeom prst="rect">
              <a:avLst/>
            </a:prstGeom>
            <a:solidFill>
              <a:schemeClr val="tx2"/>
            </a:solidFill>
            <a:ln>
              <a:noFill/>
            </a:ln>
            <a:extLst/>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defRPr/>
              </a:pPr>
              <a:endParaRPr lang="en-GB" altLang="en-US"/>
            </a:p>
          </p:txBody>
        </p:sp>
      </p:grpSp>
      <p:sp>
        <p:nvSpPr>
          <p:cNvPr id="137218" name="Rectangle 2"/>
          <p:cNvSpPr>
            <a:spLocks noGrp="1" noChangeArrowheads="1"/>
          </p:cNvSpPr>
          <p:nvPr>
            <p:ph type="ctrTitle"/>
          </p:nvPr>
        </p:nvSpPr>
        <p:spPr>
          <a:xfrm>
            <a:off x="685800" y="685800"/>
            <a:ext cx="7772400" cy="2127250"/>
          </a:xfrm>
        </p:spPr>
        <p:txBody>
          <a:bodyPr/>
          <a:lstStyle>
            <a:lvl1pPr algn="ctr">
              <a:defRPr sz="5800"/>
            </a:lvl1pPr>
          </a:lstStyle>
          <a:p>
            <a:r>
              <a:rPr lang="en-GB"/>
              <a:t>Click to edit Master title style</a:t>
            </a:r>
          </a:p>
        </p:txBody>
      </p:sp>
      <p:sp>
        <p:nvSpPr>
          <p:cNvPr id="137219" name="Rectangle 3"/>
          <p:cNvSpPr>
            <a:spLocks noGrp="1" noChangeArrowheads="1"/>
          </p:cNvSpPr>
          <p:nvPr>
            <p:ph type="subTitle" idx="1"/>
          </p:nvPr>
        </p:nvSpPr>
        <p:spPr>
          <a:xfrm>
            <a:off x="1371600" y="3270250"/>
            <a:ext cx="6400800" cy="2209800"/>
          </a:xfrm>
        </p:spPr>
        <p:txBody>
          <a:bodyPr/>
          <a:lstStyle>
            <a:lvl1pPr marL="0" indent="0" algn="ctr">
              <a:buFont typeface="Wingdings" pitchFamily="2" charset="2"/>
              <a:buNone/>
              <a:defRPr sz="3000"/>
            </a:lvl1pPr>
          </a:lstStyle>
          <a:p>
            <a:r>
              <a:rPr lang="en-GB"/>
              <a:t>Click to edit Master subtitle style</a:t>
            </a:r>
          </a:p>
        </p:txBody>
      </p:sp>
      <p:sp>
        <p:nvSpPr>
          <p:cNvPr id="8" name="Rectangle 4"/>
          <p:cNvSpPr>
            <a:spLocks noGrp="1" noChangeArrowheads="1"/>
          </p:cNvSpPr>
          <p:nvPr>
            <p:ph type="dt" sz="half" idx="10"/>
          </p:nvPr>
        </p:nvSpPr>
        <p:spPr/>
        <p:txBody>
          <a:bodyPr/>
          <a:lstStyle>
            <a:lvl1pPr>
              <a:defRPr/>
            </a:lvl1pPr>
          </a:lstStyle>
          <a:p>
            <a:pPr>
              <a:defRPr/>
            </a:pPr>
            <a:endParaRPr lang="en-GB"/>
          </a:p>
        </p:txBody>
      </p:sp>
      <p:sp>
        <p:nvSpPr>
          <p:cNvPr id="9" name="Rectangle 5"/>
          <p:cNvSpPr>
            <a:spLocks noGrp="1" noChangeArrowheads="1"/>
          </p:cNvSpPr>
          <p:nvPr>
            <p:ph type="ftr" sz="quarter" idx="11"/>
          </p:nvPr>
        </p:nvSpPr>
        <p:spPr/>
        <p:txBody>
          <a:bodyPr/>
          <a:lstStyle>
            <a:lvl1pPr>
              <a:defRPr/>
            </a:lvl1pPr>
          </a:lstStyle>
          <a:p>
            <a:pPr>
              <a:defRPr/>
            </a:pPr>
            <a:endParaRPr lang="en-GB"/>
          </a:p>
        </p:txBody>
      </p:sp>
      <p:sp>
        <p:nvSpPr>
          <p:cNvPr id="10" name="Rectangle 6"/>
          <p:cNvSpPr>
            <a:spLocks noGrp="1" noChangeArrowheads="1"/>
          </p:cNvSpPr>
          <p:nvPr>
            <p:ph type="sldNum" sz="quarter" idx="12"/>
          </p:nvPr>
        </p:nvSpPr>
        <p:spPr/>
        <p:txBody>
          <a:bodyPr/>
          <a:lstStyle>
            <a:lvl1pPr>
              <a:defRPr/>
            </a:lvl1pPr>
          </a:lstStyle>
          <a:p>
            <a:pPr>
              <a:defRPr/>
            </a:pPr>
            <a:fld id="{10128929-E3EA-437D-B0E4-263417C271CA}" type="slidenum">
              <a:rPr lang="en-GB"/>
              <a:pPr>
                <a:defRPr/>
              </a:pPr>
              <a:t>‹#›</a:t>
            </a:fld>
            <a:endParaRPr lang="en-GB"/>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1E9AA17-E284-4C4A-9C26-3F710FB775AE}" type="slidenum">
              <a:rPr lang="en-GB"/>
              <a:pPr>
                <a:defRPr/>
              </a:pPr>
              <a:t>‹#›</a:t>
            </a:fld>
            <a:endParaRPr lang="en-GB"/>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F4718CF-4370-4B40-9784-01FD7A385B4B}" type="slidenum">
              <a:rPr lang="en-GB"/>
              <a:pPr>
                <a:defRPr/>
              </a:pPr>
              <a:t>‹#›</a:t>
            </a:fld>
            <a:endParaRPr lang="en-GB"/>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4AC2AF26-CA87-43A1-9A1F-B81FACEBEF46}" type="slidenum">
              <a:rPr lang="en-GB"/>
              <a:pPr>
                <a:defRPr/>
              </a:pPr>
              <a:t>‹#›</a:t>
            </a:fld>
            <a:endParaRPr lang="en-GB"/>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73700C80-FFDA-46A9-B536-5471D6160126}" type="slidenum">
              <a:rPr lang="en-GB"/>
              <a:pPr>
                <a:defRPr/>
              </a:pPr>
              <a:t>‹#›</a:t>
            </a:fld>
            <a:endParaRPr lang="en-GB"/>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B814FC28-1384-4998-A830-58627742239A}" type="slidenum">
              <a:rPr lang="en-GB"/>
              <a:pPr>
                <a:defRPr/>
              </a:pPr>
              <a:t>‹#›</a:t>
            </a:fld>
            <a:endParaRPr lang="en-GB"/>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49CE6717-8E00-45D0-A54C-6498A6701E5C}" type="slidenum">
              <a:rPr lang="en-GB"/>
              <a:pPr>
                <a:defRPr/>
              </a:pPr>
              <a:t>‹#›</a:t>
            </a:fld>
            <a:endParaRPr lang="en-GB"/>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0DC1C400-7A47-4BE9-9865-B04F3F253EF0}" type="slidenum">
              <a:rPr lang="en-GB"/>
              <a:pPr>
                <a:defRPr/>
              </a:pPr>
              <a:t>‹#›</a:t>
            </a:fld>
            <a:endParaRPr lang="en-GB"/>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7423913D-101C-4432-AF94-9A5D3F329CBB}" type="slidenum">
              <a:rPr lang="en-GB"/>
              <a:pPr>
                <a:defRPr/>
              </a:pPr>
              <a:t>‹#›</a:t>
            </a:fld>
            <a:endParaRPr lang="en-GB"/>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DEC5A92-CF13-404F-9D8B-C4438147D9D5}" type="slidenum">
              <a:rPr lang="en-GB"/>
              <a:pPr>
                <a:defRPr/>
              </a:pPr>
              <a:t>‹#›</a:t>
            </a:fld>
            <a:endParaRPr lang="en-GB"/>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EA72AA6-B0E0-4EDC-BF2B-AA37A2981ADC}" type="slidenum">
              <a:rPr lang="en-GB"/>
              <a:pPr>
                <a:defRPr/>
              </a:pPr>
              <a:t>‹#›</a:t>
            </a:fld>
            <a:endParaRPr lang="en-GB"/>
          </a:p>
        </p:txBody>
      </p:sp>
    </p:spTree>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7813"/>
            <a:ext cx="8229600" cy="1139825"/>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GB" altLang="en-US"/>
              <a:t>Click to edit Master title style</a:t>
            </a:r>
          </a:p>
        </p:txBody>
      </p:sp>
      <p:sp>
        <p:nvSpPr>
          <p:cNvPr id="2051" name="Rectangle 3"/>
          <p:cNvSpPr>
            <a:spLocks noGrp="1" noChangeArrowheads="1"/>
          </p:cNvSpPr>
          <p:nvPr>
            <p:ph type="body" idx="1"/>
          </p:nvPr>
        </p:nvSpPr>
        <p:spPr bwMode="auto">
          <a:xfrm>
            <a:off x="457200" y="1600200"/>
            <a:ext cx="8229600" cy="45307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36196" name="Rectangle 4"/>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000"/>
            </a:lvl1pPr>
          </a:lstStyle>
          <a:p>
            <a:pPr>
              <a:defRPr/>
            </a:pPr>
            <a:endParaRPr lang="en-GB"/>
          </a:p>
        </p:txBody>
      </p:sp>
      <p:sp>
        <p:nvSpPr>
          <p:cNvPr id="136197"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000"/>
            </a:lvl1pPr>
          </a:lstStyle>
          <a:p>
            <a:pPr>
              <a:defRPr/>
            </a:pPr>
            <a:endParaRPr lang="en-GB"/>
          </a:p>
        </p:txBody>
      </p:sp>
      <p:sp>
        <p:nvSpPr>
          <p:cNvPr id="136198" name="Rectangle 6"/>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000"/>
            </a:lvl1pPr>
          </a:lstStyle>
          <a:p>
            <a:pPr>
              <a:defRPr/>
            </a:pPr>
            <a:fld id="{CE225695-D64C-4867-B2D7-E326E4AF5688}" type="slidenum">
              <a:rPr lang="en-GB"/>
              <a:pPr>
                <a:defRPr/>
              </a:pPr>
              <a:t>‹#›</a:t>
            </a:fld>
            <a:endParaRPr lang="en-GB"/>
          </a:p>
        </p:txBody>
      </p:sp>
      <p:sp>
        <p:nvSpPr>
          <p:cNvPr id="1031" name="Rectangle 7"/>
          <p:cNvSpPr>
            <a:spLocks noChangeArrowheads="1"/>
          </p:cNvSpPr>
          <p:nvPr/>
        </p:nvSpPr>
        <p:spPr bwMode="auto">
          <a:xfrm>
            <a:off x="0" y="0"/>
            <a:ext cx="228600" cy="2286000"/>
          </a:xfrm>
          <a:prstGeom prst="rect">
            <a:avLst/>
          </a:prstGeom>
          <a:solidFill>
            <a:schemeClr val="bg2"/>
          </a:solidFill>
          <a:ln>
            <a:noFill/>
          </a:ln>
          <a:extLst/>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
        <p:nvSpPr>
          <p:cNvPr id="1032" name="Line 8"/>
          <p:cNvSpPr>
            <a:spLocks noChangeShapeType="1"/>
          </p:cNvSpPr>
          <p:nvPr/>
        </p:nvSpPr>
        <p:spPr bwMode="auto">
          <a:xfrm>
            <a:off x="457200" y="1447800"/>
            <a:ext cx="8077200" cy="0"/>
          </a:xfrm>
          <a:prstGeom prst="line">
            <a:avLst/>
          </a:prstGeom>
          <a:noFill/>
          <a:ln w="19050">
            <a:solidFill>
              <a:schemeClr val="tx2"/>
            </a:solidFill>
            <a:round/>
            <a:headEnd/>
            <a:tailEnd/>
          </a:ln>
        </p:spPr>
        <p:txBody>
          <a:bodyPr/>
          <a:lstStyle/>
          <a:p>
            <a:pPr>
              <a:defRPr/>
            </a:pPr>
            <a:endParaRPr lang="en-GB"/>
          </a:p>
        </p:txBody>
      </p:sp>
      <p:sp>
        <p:nvSpPr>
          <p:cNvPr id="1033" name="Rectangle 9"/>
          <p:cNvSpPr>
            <a:spLocks noChangeArrowheads="1"/>
          </p:cNvSpPr>
          <p:nvPr/>
        </p:nvSpPr>
        <p:spPr bwMode="auto">
          <a:xfrm>
            <a:off x="0" y="2286000"/>
            <a:ext cx="228600" cy="2286000"/>
          </a:xfrm>
          <a:prstGeom prst="rect">
            <a:avLst/>
          </a:prstGeom>
          <a:solidFill>
            <a:schemeClr val="accent2"/>
          </a:solidFill>
          <a:ln>
            <a:noFill/>
          </a:ln>
          <a:extLst/>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
        <p:nvSpPr>
          <p:cNvPr id="1034" name="Rectangle 10"/>
          <p:cNvSpPr>
            <a:spLocks noChangeArrowheads="1"/>
          </p:cNvSpPr>
          <p:nvPr/>
        </p:nvSpPr>
        <p:spPr bwMode="auto">
          <a:xfrm>
            <a:off x="0" y="4572000"/>
            <a:ext cx="228600" cy="2286000"/>
          </a:xfrm>
          <a:prstGeom prst="rect">
            <a:avLst/>
          </a:prstGeom>
          <a:solidFill>
            <a:schemeClr val="tx2"/>
          </a:solidFill>
          <a:ln>
            <a:noFill/>
          </a:ln>
          <a:extLst/>
        </p:spPr>
        <p:txBody>
          <a:bodyPr wrap="none" anchor="ct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algn="ctr" eaLnBrk="1" hangingPunct="1">
              <a:defRPr/>
            </a:pPr>
            <a:endParaRPr lang="en-GB" altLang="en-US" sz="2400">
              <a:latin typeface="Times New Roman" pitchFamily="18" charset="0"/>
            </a:endParaRPr>
          </a:p>
        </p:txBody>
      </p:sp>
    </p:spTree>
  </p:cSld>
  <p:clrMap bg1="lt1" tx1="dk1" bg2="lt2" tx2="dk2" accent1="accent1" accent2="accent2" accent3="accent3" accent4="accent4" accent5="accent5" accent6="accent6" hlink="hlink" folHlink="folHlink"/>
  <p:sldLayoutIdLst>
    <p:sldLayoutId id="2147483848" r:id="rId1"/>
    <p:sldLayoutId id="2147483838" r:id="rId2"/>
    <p:sldLayoutId id="2147483839" r:id="rId3"/>
    <p:sldLayoutId id="2147483840" r:id="rId4"/>
    <p:sldLayoutId id="2147483841" r:id="rId5"/>
    <p:sldLayoutId id="2147483842" r:id="rId6"/>
    <p:sldLayoutId id="2147483843" r:id="rId7"/>
    <p:sldLayoutId id="2147483844" r:id="rId8"/>
    <p:sldLayoutId id="2147483845" r:id="rId9"/>
    <p:sldLayoutId id="2147483846" r:id="rId10"/>
    <p:sldLayoutId id="2147483847" r:id="rId11"/>
  </p:sldLayoutIdLst>
  <p:transition/>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Garamond" pitchFamily="18" charset="0"/>
        </a:defRPr>
      </a:lvl2pPr>
      <a:lvl3pPr algn="l" rtl="0" eaLnBrk="0" fontAlgn="base" hangingPunct="0">
        <a:spcBef>
          <a:spcPct val="0"/>
        </a:spcBef>
        <a:spcAft>
          <a:spcPct val="0"/>
        </a:spcAft>
        <a:defRPr sz="4400">
          <a:solidFill>
            <a:schemeClr val="tx2"/>
          </a:solidFill>
          <a:latin typeface="Garamond" pitchFamily="18" charset="0"/>
        </a:defRPr>
      </a:lvl3pPr>
      <a:lvl4pPr algn="l" rtl="0" eaLnBrk="0" fontAlgn="base" hangingPunct="0">
        <a:spcBef>
          <a:spcPct val="0"/>
        </a:spcBef>
        <a:spcAft>
          <a:spcPct val="0"/>
        </a:spcAft>
        <a:defRPr sz="4400">
          <a:solidFill>
            <a:schemeClr val="tx2"/>
          </a:solidFill>
          <a:latin typeface="Garamond" pitchFamily="18" charset="0"/>
        </a:defRPr>
      </a:lvl4pPr>
      <a:lvl5pPr algn="l" rtl="0" eaLnBrk="0" fontAlgn="base" hangingPunct="0">
        <a:spcBef>
          <a:spcPct val="0"/>
        </a:spcBef>
        <a:spcAft>
          <a:spcPct val="0"/>
        </a:spcAft>
        <a:defRPr sz="4400">
          <a:solidFill>
            <a:schemeClr val="tx2"/>
          </a:solidFill>
          <a:latin typeface="Garamond" pitchFamily="18" charset="0"/>
        </a:defRPr>
      </a:lvl5pPr>
      <a:lvl6pPr marL="457200" algn="l" rtl="0" fontAlgn="base">
        <a:spcBef>
          <a:spcPct val="0"/>
        </a:spcBef>
        <a:spcAft>
          <a:spcPct val="0"/>
        </a:spcAft>
        <a:defRPr sz="4400">
          <a:solidFill>
            <a:schemeClr val="tx2"/>
          </a:solidFill>
          <a:latin typeface="Garamond" pitchFamily="18" charset="0"/>
        </a:defRPr>
      </a:lvl6pPr>
      <a:lvl7pPr marL="914400" algn="l" rtl="0" fontAlgn="base">
        <a:spcBef>
          <a:spcPct val="0"/>
        </a:spcBef>
        <a:spcAft>
          <a:spcPct val="0"/>
        </a:spcAft>
        <a:defRPr sz="4400">
          <a:solidFill>
            <a:schemeClr val="tx2"/>
          </a:solidFill>
          <a:latin typeface="Garamond" pitchFamily="18" charset="0"/>
        </a:defRPr>
      </a:lvl7pPr>
      <a:lvl8pPr marL="1371600" algn="l" rtl="0" fontAlgn="base">
        <a:spcBef>
          <a:spcPct val="0"/>
        </a:spcBef>
        <a:spcAft>
          <a:spcPct val="0"/>
        </a:spcAft>
        <a:defRPr sz="4400">
          <a:solidFill>
            <a:schemeClr val="tx2"/>
          </a:solidFill>
          <a:latin typeface="Garamond" pitchFamily="18" charset="0"/>
        </a:defRPr>
      </a:lvl8pPr>
      <a:lvl9pPr marL="1828800" algn="l" rtl="0" fontAlgn="base">
        <a:spcBef>
          <a:spcPct val="0"/>
        </a:spcBef>
        <a:spcAft>
          <a:spcPct val="0"/>
        </a:spcAft>
        <a:defRPr sz="44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bg2"/>
        </a:buClr>
        <a:buSzPct val="75000"/>
        <a:buFont typeface="Wingdings" pitchFamily="2" charset="2"/>
        <a:buChar char="p"/>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tx2"/>
        </a:buClr>
        <a:buSzPct val="75000"/>
        <a:buFont typeface="Wingdings" pitchFamily="2" charset="2"/>
        <a:buChar char="n"/>
        <a:defRPr sz="2400">
          <a:solidFill>
            <a:schemeClr val="tx1"/>
          </a:solidFill>
          <a:latin typeface="+mn-lt"/>
        </a:defRPr>
      </a:lvl2pPr>
      <a:lvl3pPr marL="1143000" indent="-228600" algn="l" rtl="0" eaLnBrk="0" fontAlgn="base" hangingPunct="0">
        <a:spcBef>
          <a:spcPct val="20000"/>
        </a:spcBef>
        <a:spcAft>
          <a:spcPct val="0"/>
        </a:spcAft>
        <a:buClr>
          <a:schemeClr val="accent1"/>
        </a:buClr>
        <a:buSzPct val="65000"/>
        <a:buFont typeface="Wingdings" pitchFamily="2" charset="2"/>
        <a:buChar char="p"/>
        <a:defRPr sz="2000">
          <a:solidFill>
            <a:schemeClr val="tx1"/>
          </a:solidFill>
          <a:latin typeface="+mn-lt"/>
        </a:defRPr>
      </a:lvl3pPr>
      <a:lvl4pPr marL="1600200" indent="-228600" algn="l" rtl="0" eaLnBrk="0" fontAlgn="base" hangingPunct="0">
        <a:spcBef>
          <a:spcPct val="20000"/>
        </a:spcBef>
        <a:spcAft>
          <a:spcPct val="0"/>
        </a:spcAft>
        <a:buClr>
          <a:schemeClr val="bg2"/>
        </a:buClr>
        <a:buFont typeface="Wingdings" pitchFamily="2" charset="2"/>
        <a:buChar char="§"/>
        <a:defRPr sz="2000">
          <a:solidFill>
            <a:schemeClr val="tx1"/>
          </a:solidFill>
          <a:latin typeface="+mn-lt"/>
        </a:defRPr>
      </a:lvl4pPr>
      <a:lvl5pPr marL="2057400" indent="-228600" algn="l" rtl="0" eaLnBrk="0" fontAlgn="base" hangingPunct="0">
        <a:spcBef>
          <a:spcPct val="20000"/>
        </a:spcBef>
        <a:spcAft>
          <a:spcPct val="0"/>
        </a:spcAft>
        <a:buClr>
          <a:schemeClr val="tx2"/>
        </a:buClr>
        <a:buSzPct val="80000"/>
        <a:buFont typeface="Wingdings" pitchFamily="2" charset="2"/>
        <a:buChar char="§"/>
        <a:defRPr sz="2000">
          <a:solidFill>
            <a:schemeClr val="tx1"/>
          </a:solidFill>
          <a:latin typeface="+mn-lt"/>
        </a:defRPr>
      </a:lvl5pPr>
      <a:lvl6pPr marL="25146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6pPr>
      <a:lvl7pPr marL="29718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7pPr>
      <a:lvl8pPr marL="34290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8pPr>
      <a:lvl9pPr marL="3886200" indent="-228600" algn="l" rtl="0" fontAlgn="base">
        <a:spcBef>
          <a:spcPct val="20000"/>
        </a:spcBef>
        <a:spcAft>
          <a:spcPct val="0"/>
        </a:spcAft>
        <a:buClr>
          <a:schemeClr val="tx2"/>
        </a:buClr>
        <a:buSzPct val="80000"/>
        <a:buFont typeface="Wingdings" pitchFamily="2" charset="2"/>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graphicsfactory.com/Clip-Art/Education/Graduation/Education057-139491.html"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http://ltssolweb1.open.ac.uk/safari_guests/pictures/S6T6webppageicon.gif" TargetMode="External"/><Relationship Id="rId3" Type="http://schemas.openxmlformats.org/officeDocument/2006/relationships/oleObject" Target="../embeddings/oleObject1.bin"/><Relationship Id="rId7"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http://ltssolweb1.open.ac.uk/safari_guests/pictures/S3T2A1pic4journalarticleicon.gif" TargetMode="Externa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7"/>
          <p:cNvSpPr>
            <a:spLocks noChangeArrowheads="1"/>
          </p:cNvSpPr>
          <p:nvPr/>
        </p:nvSpPr>
        <p:spPr bwMode="auto">
          <a:xfrm>
            <a:off x="1258888" y="3860800"/>
            <a:ext cx="6867525" cy="823913"/>
          </a:xfrm>
          <a:prstGeom prst="rect">
            <a:avLst/>
          </a:prstGeom>
          <a:noFill/>
          <a:ln w="9525">
            <a:noFill/>
            <a:miter lim="800000"/>
            <a:headEnd/>
            <a:tailEnd/>
          </a:ln>
        </p:spPr>
        <p:txBody>
          <a:bodyPr>
            <a:spAutoFit/>
          </a:bodyPr>
          <a:lstStyle/>
          <a:p>
            <a:pPr algn="ctr"/>
            <a:endParaRPr lang="en-GB" altLang="en-US" sz="4800" b="1" i="1">
              <a:solidFill>
                <a:schemeClr val="hlink"/>
              </a:solidFill>
              <a:latin typeface="Arial" charset="0"/>
            </a:endParaRPr>
          </a:p>
        </p:txBody>
      </p:sp>
      <p:sp>
        <p:nvSpPr>
          <p:cNvPr id="4099" name="Rectangle 12"/>
          <p:cNvSpPr>
            <a:spLocks noGrp="1" noChangeArrowheads="1"/>
          </p:cNvSpPr>
          <p:nvPr>
            <p:ph type="ctrTitle"/>
          </p:nvPr>
        </p:nvSpPr>
        <p:spPr/>
        <p:txBody>
          <a:bodyPr/>
          <a:lstStyle/>
          <a:p>
            <a:pPr eaLnBrk="1" hangingPunct="1"/>
            <a:r>
              <a:rPr lang="en-GB" altLang="en-US" b="1"/>
              <a:t>Referencing Your Work</a:t>
            </a:r>
          </a:p>
        </p:txBody>
      </p:sp>
      <p:pic>
        <p:nvPicPr>
          <p:cNvPr id="4100" name="Picture 5" descr="female graduation student standing next to a stack of books">
            <a:hlinkClick r:id="rId2"/>
          </p:cNvPr>
          <p:cNvPicPr>
            <a:picLocks noChangeAspect="1" noChangeArrowheads="1"/>
          </p:cNvPicPr>
          <p:nvPr/>
        </p:nvPicPr>
        <p:blipFill>
          <a:blip r:embed="rId3" cstate="print"/>
          <a:srcRect/>
          <a:stretch>
            <a:fillRect/>
          </a:stretch>
        </p:blipFill>
        <p:spPr bwMode="auto">
          <a:xfrm>
            <a:off x="3492500" y="3305175"/>
            <a:ext cx="2735263" cy="2759075"/>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p:txBody>
          <a:bodyPr/>
          <a:lstStyle/>
          <a:p>
            <a:pPr eaLnBrk="1" hangingPunct="1"/>
            <a:r>
              <a:rPr lang="en-GB" altLang="en-US" b="1"/>
              <a:t>Referencing in Context</a:t>
            </a:r>
          </a:p>
        </p:txBody>
      </p:sp>
      <p:sp>
        <p:nvSpPr>
          <p:cNvPr id="1028" name="Rectangle 3"/>
          <p:cNvSpPr>
            <a:spLocks noGrp="1" noChangeArrowheads="1"/>
          </p:cNvSpPr>
          <p:nvPr>
            <p:ph type="body" idx="1"/>
          </p:nvPr>
        </p:nvSpPr>
        <p:spPr/>
        <p:txBody>
          <a:bodyPr/>
          <a:lstStyle/>
          <a:p>
            <a:pPr eaLnBrk="1" hangingPunct="1"/>
            <a:endParaRPr lang="en-GB" altLang="en-US" sz="3600"/>
          </a:p>
          <a:p>
            <a:pPr eaLnBrk="1" hangingPunct="1">
              <a:buFont typeface="Wingdings" pitchFamily="2" charset="2"/>
              <a:buNone/>
            </a:pPr>
            <a:endParaRPr lang="en-GB" altLang="en-US" sz="4800" b="1"/>
          </a:p>
        </p:txBody>
      </p:sp>
      <p:graphicFrame>
        <p:nvGraphicFramePr>
          <p:cNvPr id="1026" name="Object 4"/>
          <p:cNvGraphicFramePr>
            <a:graphicFrameLocks noChangeAspect="1"/>
          </p:cNvGraphicFramePr>
          <p:nvPr/>
        </p:nvGraphicFramePr>
        <p:xfrm>
          <a:off x="827088" y="1844675"/>
          <a:ext cx="1069975" cy="1096963"/>
        </p:xfrm>
        <a:graphic>
          <a:graphicData uri="http://schemas.openxmlformats.org/presentationml/2006/ole">
            <mc:AlternateContent xmlns:mc="http://schemas.openxmlformats.org/markup-compatibility/2006">
              <mc:Choice xmlns:v="urn:schemas-microsoft-com:vml" Requires="v">
                <p:oleObj spid="_x0000_s1063" name="Picture" r:id="rId3" imgW="972463" imgH="1000787" progId="Word.Picture.8">
                  <p:embed/>
                </p:oleObj>
              </mc:Choice>
              <mc:Fallback>
                <p:oleObj name="Picture" r:id="rId3" imgW="972463" imgH="1000787" progId="Word.Picture.8">
                  <p:embed/>
                  <p:pic>
                    <p:nvPicPr>
                      <p:cNvPr id="0"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7088" y="1844675"/>
                        <a:ext cx="1069975" cy="1096963"/>
                      </a:xfrm>
                      <a:prstGeom prst="rect">
                        <a:avLst/>
                      </a:prstGeom>
                      <a:solidFill>
                        <a:schemeClr val="hlink"/>
                      </a:solidFill>
                      <a:ln w="9525">
                        <a:solidFill>
                          <a:srgbClr val="000000"/>
                        </a:solidFill>
                        <a:miter lim="800000"/>
                        <a:headEnd/>
                        <a:tailEnd/>
                      </a:ln>
                    </p:spPr>
                  </p:pic>
                </p:oleObj>
              </mc:Fallback>
            </mc:AlternateContent>
          </a:graphicData>
        </a:graphic>
      </p:graphicFrame>
      <p:pic>
        <p:nvPicPr>
          <p:cNvPr id="1029" name="Picture 5" descr="journal article"/>
          <p:cNvPicPr>
            <a:picLocks noChangeAspect="1" noChangeArrowheads="1"/>
          </p:cNvPicPr>
          <p:nvPr/>
        </p:nvPicPr>
        <p:blipFill>
          <a:blip r:embed="rId5" r:link="rId6" cstate="print"/>
          <a:srcRect/>
          <a:stretch>
            <a:fillRect/>
          </a:stretch>
        </p:blipFill>
        <p:spPr bwMode="auto">
          <a:xfrm>
            <a:off x="900113" y="3213100"/>
            <a:ext cx="1011237" cy="1096963"/>
          </a:xfrm>
          <a:prstGeom prst="rect">
            <a:avLst/>
          </a:prstGeom>
          <a:noFill/>
          <a:ln w="9525">
            <a:solidFill>
              <a:srgbClr val="000000"/>
            </a:solidFill>
            <a:miter lim="800000"/>
            <a:headEnd/>
            <a:tailEnd/>
          </a:ln>
        </p:spPr>
      </p:pic>
      <p:pic>
        <p:nvPicPr>
          <p:cNvPr id="1030" name="Picture 6" descr="web page"/>
          <p:cNvPicPr>
            <a:picLocks noChangeAspect="1" noChangeArrowheads="1"/>
          </p:cNvPicPr>
          <p:nvPr/>
        </p:nvPicPr>
        <p:blipFill>
          <a:blip r:embed="rId7" r:link="rId8" cstate="print"/>
          <a:srcRect/>
          <a:stretch>
            <a:fillRect/>
          </a:stretch>
        </p:blipFill>
        <p:spPr bwMode="auto">
          <a:xfrm>
            <a:off x="900113" y="4652963"/>
            <a:ext cx="1054100" cy="1308100"/>
          </a:xfrm>
          <a:prstGeom prst="rect">
            <a:avLst/>
          </a:prstGeom>
          <a:noFill/>
          <a:ln w="9525">
            <a:solidFill>
              <a:srgbClr val="000000"/>
            </a:solidFill>
            <a:miter lim="800000"/>
            <a:headEnd/>
            <a:tailEnd/>
          </a:ln>
        </p:spPr>
      </p:pic>
      <p:sp>
        <p:nvSpPr>
          <p:cNvPr id="1031" name="Oval 7"/>
          <p:cNvSpPr>
            <a:spLocks noChangeArrowheads="1"/>
          </p:cNvSpPr>
          <p:nvPr/>
        </p:nvSpPr>
        <p:spPr bwMode="auto">
          <a:xfrm>
            <a:off x="2362200" y="2971800"/>
            <a:ext cx="1905000" cy="1295400"/>
          </a:xfrm>
          <a:prstGeom prst="ellipse">
            <a:avLst/>
          </a:prstGeom>
          <a:solidFill>
            <a:schemeClr val="accent1"/>
          </a:solidFill>
          <a:ln w="9525">
            <a:solidFill>
              <a:schemeClr val="tx1"/>
            </a:solidFill>
            <a:round/>
            <a:headEnd/>
            <a:tailEnd/>
          </a:ln>
        </p:spPr>
        <p:txBody>
          <a:bodyPr wrap="none" anchor="ctr"/>
          <a:lstStyle/>
          <a:p>
            <a:endParaRPr lang="en-GB" altLang="en-US"/>
          </a:p>
        </p:txBody>
      </p:sp>
      <p:sp>
        <p:nvSpPr>
          <p:cNvPr id="1032" name="Text Box 8"/>
          <p:cNvSpPr txBox="1">
            <a:spLocks noChangeArrowheads="1"/>
          </p:cNvSpPr>
          <p:nvPr/>
        </p:nvSpPr>
        <p:spPr bwMode="auto">
          <a:xfrm>
            <a:off x="2286000" y="3124200"/>
            <a:ext cx="1981200" cy="762000"/>
          </a:xfrm>
          <a:prstGeom prst="rect">
            <a:avLst/>
          </a:prstGeom>
          <a:noFill/>
          <a:ln w="9525">
            <a:noFill/>
            <a:miter lim="800000"/>
            <a:headEnd/>
            <a:tailEnd/>
          </a:ln>
        </p:spPr>
        <p:txBody>
          <a:bodyPr>
            <a:spAutoFit/>
          </a:bodyPr>
          <a:lstStyle/>
          <a:p>
            <a:pPr algn="ctr">
              <a:spcBef>
                <a:spcPct val="50000"/>
              </a:spcBef>
            </a:pPr>
            <a:r>
              <a:rPr lang="en-GB" altLang="en-US" sz="2200">
                <a:solidFill>
                  <a:srgbClr val="FFFFFF"/>
                </a:solidFill>
                <a:latin typeface="Comic Sans MS" pitchFamily="66" charset="0"/>
              </a:rPr>
              <a:t>Read and Take Notes</a:t>
            </a:r>
            <a:endParaRPr lang="en-GB" altLang="en-US" sz="2200">
              <a:latin typeface="Times New Roman" pitchFamily="18" charset="0"/>
            </a:endParaRPr>
          </a:p>
        </p:txBody>
      </p:sp>
      <p:sp>
        <p:nvSpPr>
          <p:cNvPr id="1033" name="Line 9"/>
          <p:cNvSpPr>
            <a:spLocks noChangeShapeType="1"/>
          </p:cNvSpPr>
          <p:nvPr/>
        </p:nvSpPr>
        <p:spPr bwMode="auto">
          <a:xfrm>
            <a:off x="1981200" y="2286000"/>
            <a:ext cx="838200" cy="609600"/>
          </a:xfrm>
          <a:prstGeom prst="line">
            <a:avLst/>
          </a:prstGeom>
          <a:noFill/>
          <a:ln w="28575">
            <a:solidFill>
              <a:schemeClr val="tx1"/>
            </a:solidFill>
            <a:round/>
            <a:headEnd/>
            <a:tailEnd type="triangle" w="med" len="med"/>
          </a:ln>
        </p:spPr>
        <p:txBody>
          <a:bodyPr wrap="none" anchor="ctr"/>
          <a:lstStyle/>
          <a:p>
            <a:endParaRPr lang="en-GB"/>
          </a:p>
        </p:txBody>
      </p:sp>
      <p:sp>
        <p:nvSpPr>
          <p:cNvPr id="1034" name="Line 10"/>
          <p:cNvSpPr>
            <a:spLocks noChangeShapeType="1"/>
          </p:cNvSpPr>
          <p:nvPr/>
        </p:nvSpPr>
        <p:spPr bwMode="auto">
          <a:xfrm flipV="1">
            <a:off x="1981200" y="3657600"/>
            <a:ext cx="381000" cy="0"/>
          </a:xfrm>
          <a:prstGeom prst="line">
            <a:avLst/>
          </a:prstGeom>
          <a:noFill/>
          <a:ln w="28575">
            <a:solidFill>
              <a:schemeClr val="tx1"/>
            </a:solidFill>
            <a:round/>
            <a:headEnd/>
            <a:tailEnd type="triangle" w="med" len="med"/>
          </a:ln>
        </p:spPr>
        <p:txBody>
          <a:bodyPr wrap="none" anchor="ctr"/>
          <a:lstStyle/>
          <a:p>
            <a:endParaRPr lang="en-GB"/>
          </a:p>
        </p:txBody>
      </p:sp>
      <p:sp>
        <p:nvSpPr>
          <p:cNvPr id="1035" name="Line 11"/>
          <p:cNvSpPr>
            <a:spLocks noChangeShapeType="1"/>
          </p:cNvSpPr>
          <p:nvPr/>
        </p:nvSpPr>
        <p:spPr bwMode="auto">
          <a:xfrm flipV="1">
            <a:off x="2057400" y="4267200"/>
            <a:ext cx="762000" cy="1066800"/>
          </a:xfrm>
          <a:prstGeom prst="line">
            <a:avLst/>
          </a:prstGeom>
          <a:noFill/>
          <a:ln w="28575">
            <a:solidFill>
              <a:schemeClr val="tx1"/>
            </a:solidFill>
            <a:round/>
            <a:headEnd/>
            <a:tailEnd type="triangle" w="med" len="med"/>
          </a:ln>
        </p:spPr>
        <p:txBody>
          <a:bodyPr wrap="none" anchor="ctr"/>
          <a:lstStyle/>
          <a:p>
            <a:endParaRPr lang="en-GB"/>
          </a:p>
        </p:txBody>
      </p:sp>
      <p:sp>
        <p:nvSpPr>
          <p:cNvPr id="1036" name="Rectangle 12"/>
          <p:cNvSpPr>
            <a:spLocks noChangeArrowheads="1"/>
          </p:cNvSpPr>
          <p:nvPr/>
        </p:nvSpPr>
        <p:spPr bwMode="auto">
          <a:xfrm>
            <a:off x="4572000" y="1752600"/>
            <a:ext cx="1828800" cy="3962400"/>
          </a:xfrm>
          <a:prstGeom prst="rect">
            <a:avLst/>
          </a:prstGeom>
          <a:solidFill>
            <a:schemeClr val="accent1"/>
          </a:solidFill>
          <a:ln w="9525">
            <a:solidFill>
              <a:schemeClr val="tx1"/>
            </a:solidFill>
            <a:miter lim="800000"/>
            <a:headEnd/>
            <a:tailEnd/>
          </a:ln>
        </p:spPr>
        <p:txBody>
          <a:bodyPr wrap="none" anchor="ctr"/>
          <a:lstStyle/>
          <a:p>
            <a:endParaRPr lang="en-GB" altLang="en-US"/>
          </a:p>
        </p:txBody>
      </p:sp>
      <p:sp>
        <p:nvSpPr>
          <p:cNvPr id="1037" name="Text Box 13"/>
          <p:cNvSpPr txBox="1">
            <a:spLocks noChangeArrowheads="1"/>
          </p:cNvSpPr>
          <p:nvPr/>
        </p:nvSpPr>
        <p:spPr bwMode="auto">
          <a:xfrm>
            <a:off x="4648200" y="1828800"/>
            <a:ext cx="1905000" cy="1768475"/>
          </a:xfrm>
          <a:prstGeom prst="rect">
            <a:avLst/>
          </a:prstGeom>
          <a:noFill/>
          <a:ln w="9525">
            <a:noFill/>
            <a:miter lim="800000"/>
            <a:headEnd/>
            <a:tailEnd/>
          </a:ln>
        </p:spPr>
        <p:txBody>
          <a:bodyPr>
            <a:spAutoFit/>
          </a:bodyPr>
          <a:lstStyle/>
          <a:p>
            <a:pPr>
              <a:spcBef>
                <a:spcPct val="50000"/>
              </a:spcBef>
            </a:pPr>
            <a:r>
              <a:rPr lang="en-GB" altLang="en-US" sz="2000" b="1">
                <a:solidFill>
                  <a:schemeClr val="hlink"/>
                </a:solidFill>
                <a:latin typeface="Comic Sans MS" pitchFamily="66" charset="0"/>
              </a:rPr>
              <a:t>Assignment </a:t>
            </a:r>
          </a:p>
          <a:p>
            <a:pPr>
              <a:spcBef>
                <a:spcPct val="50000"/>
              </a:spcBef>
            </a:pPr>
            <a:r>
              <a:rPr lang="en-GB" altLang="en-US" sz="2000">
                <a:solidFill>
                  <a:srgbClr val="FFFFFF"/>
                </a:solidFill>
                <a:latin typeface="Comic Sans MS" pitchFamily="66" charset="0"/>
              </a:rPr>
              <a:t>Evidence to support your ideas or argument</a:t>
            </a:r>
            <a:endParaRPr lang="en-GB" altLang="en-US" sz="2200">
              <a:latin typeface="Times New Roman" pitchFamily="18" charset="0"/>
            </a:endParaRPr>
          </a:p>
        </p:txBody>
      </p:sp>
      <p:sp>
        <p:nvSpPr>
          <p:cNvPr id="1038" name="Text Box 14"/>
          <p:cNvSpPr txBox="1">
            <a:spLocks noChangeArrowheads="1"/>
          </p:cNvSpPr>
          <p:nvPr/>
        </p:nvSpPr>
        <p:spPr bwMode="auto">
          <a:xfrm>
            <a:off x="4572000" y="3962400"/>
            <a:ext cx="1828800" cy="1127125"/>
          </a:xfrm>
          <a:prstGeom prst="rect">
            <a:avLst/>
          </a:prstGeom>
          <a:noFill/>
          <a:ln w="9525">
            <a:noFill/>
            <a:miter lim="800000"/>
            <a:headEnd/>
            <a:tailEnd/>
          </a:ln>
        </p:spPr>
        <p:txBody>
          <a:bodyPr>
            <a:spAutoFit/>
          </a:bodyPr>
          <a:lstStyle/>
          <a:p>
            <a:pPr>
              <a:spcBef>
                <a:spcPct val="50000"/>
              </a:spcBef>
              <a:buClr>
                <a:schemeClr val="folHlink"/>
              </a:buClr>
              <a:buFontTx/>
              <a:buChar char="•"/>
            </a:pPr>
            <a:r>
              <a:rPr lang="en-GB" altLang="en-US" sz="2000" b="1">
                <a:latin typeface="Times New Roman" pitchFamily="18" charset="0"/>
              </a:rPr>
              <a:t>   </a:t>
            </a:r>
            <a:r>
              <a:rPr lang="en-GB" altLang="en-US" sz="2000">
                <a:solidFill>
                  <a:srgbClr val="FFFFFF"/>
                </a:solidFill>
                <a:latin typeface="Comic Sans MS" pitchFamily="66" charset="0"/>
              </a:rPr>
              <a:t>Paraphrase</a:t>
            </a:r>
          </a:p>
          <a:p>
            <a:pPr>
              <a:spcBef>
                <a:spcPct val="50000"/>
              </a:spcBef>
              <a:buClr>
                <a:schemeClr val="folHlink"/>
              </a:buClr>
              <a:buFontTx/>
              <a:buChar char="•"/>
            </a:pPr>
            <a:r>
              <a:rPr lang="en-GB" altLang="en-US" sz="2000">
                <a:solidFill>
                  <a:srgbClr val="FFFFFF"/>
                </a:solidFill>
                <a:latin typeface="Comic Sans MS" pitchFamily="66" charset="0"/>
              </a:rPr>
              <a:t>  Direct </a:t>
            </a:r>
          </a:p>
          <a:p>
            <a:pPr>
              <a:lnSpc>
                <a:spcPct val="20000"/>
              </a:lnSpc>
              <a:spcBef>
                <a:spcPct val="50000"/>
              </a:spcBef>
              <a:buClr>
                <a:schemeClr val="folHlink"/>
              </a:buClr>
            </a:pPr>
            <a:r>
              <a:rPr lang="en-GB" altLang="en-US" sz="2000">
                <a:solidFill>
                  <a:srgbClr val="FFFFFF"/>
                </a:solidFill>
                <a:latin typeface="Comic Sans MS" pitchFamily="66" charset="0"/>
              </a:rPr>
              <a:t>   quote</a:t>
            </a:r>
            <a:r>
              <a:rPr lang="en-GB" altLang="en-US" sz="2000" b="1">
                <a:solidFill>
                  <a:srgbClr val="FFFFFF"/>
                </a:solidFill>
                <a:latin typeface="Comic Sans MS" pitchFamily="66" charset="0"/>
              </a:rPr>
              <a:t>   	</a:t>
            </a:r>
            <a:endParaRPr lang="en-GB" altLang="en-US" sz="2200">
              <a:latin typeface="Times New Roman" pitchFamily="18" charset="0"/>
            </a:endParaRPr>
          </a:p>
        </p:txBody>
      </p:sp>
      <p:sp>
        <p:nvSpPr>
          <p:cNvPr id="1039" name="Line 15"/>
          <p:cNvSpPr>
            <a:spLocks noChangeShapeType="1"/>
          </p:cNvSpPr>
          <p:nvPr/>
        </p:nvSpPr>
        <p:spPr bwMode="auto">
          <a:xfrm>
            <a:off x="4267200" y="3657600"/>
            <a:ext cx="304800" cy="0"/>
          </a:xfrm>
          <a:prstGeom prst="line">
            <a:avLst/>
          </a:prstGeom>
          <a:noFill/>
          <a:ln w="28575">
            <a:solidFill>
              <a:schemeClr val="tx1"/>
            </a:solidFill>
            <a:round/>
            <a:headEnd/>
            <a:tailEnd/>
          </a:ln>
        </p:spPr>
        <p:txBody>
          <a:bodyPr wrap="none" anchor="ctr"/>
          <a:lstStyle/>
          <a:p>
            <a:endParaRPr lang="en-GB"/>
          </a:p>
        </p:txBody>
      </p:sp>
      <p:sp>
        <p:nvSpPr>
          <p:cNvPr id="1040" name="Text Box 16"/>
          <p:cNvSpPr txBox="1">
            <a:spLocks noChangeArrowheads="1"/>
          </p:cNvSpPr>
          <p:nvPr/>
        </p:nvSpPr>
        <p:spPr bwMode="auto">
          <a:xfrm>
            <a:off x="6781800" y="2362200"/>
            <a:ext cx="1981200" cy="2570163"/>
          </a:xfrm>
          <a:prstGeom prst="rect">
            <a:avLst/>
          </a:prstGeom>
          <a:solidFill>
            <a:schemeClr val="accent1"/>
          </a:solidFill>
          <a:ln w="9525">
            <a:solidFill>
              <a:schemeClr val="tx1"/>
            </a:solidFill>
            <a:miter lim="800000"/>
            <a:headEnd/>
            <a:tailEnd/>
          </a:ln>
        </p:spPr>
        <p:txBody>
          <a:bodyPr>
            <a:spAutoFit/>
          </a:bodyPr>
          <a:lstStyle/>
          <a:p>
            <a:pPr algn="ctr">
              <a:spcBef>
                <a:spcPct val="50000"/>
              </a:spcBef>
            </a:pPr>
            <a:r>
              <a:rPr lang="en-GB" altLang="en-US" sz="2000">
                <a:solidFill>
                  <a:schemeClr val="folHlink"/>
                </a:solidFill>
                <a:latin typeface="Comic Sans MS" pitchFamily="66" charset="0"/>
              </a:rPr>
              <a:t> </a:t>
            </a:r>
            <a:r>
              <a:rPr lang="en-GB" altLang="en-US" sz="2000" b="1">
                <a:solidFill>
                  <a:schemeClr val="hlink"/>
                </a:solidFill>
                <a:latin typeface="Comic Sans MS" pitchFamily="66" charset="0"/>
              </a:rPr>
              <a:t>Acknowledge  sources used</a:t>
            </a:r>
          </a:p>
          <a:p>
            <a:pPr>
              <a:spcBef>
                <a:spcPct val="50000"/>
              </a:spcBef>
              <a:buFontTx/>
              <a:buChar char="•"/>
            </a:pPr>
            <a:r>
              <a:rPr lang="en-GB" altLang="en-US" sz="2000">
                <a:solidFill>
                  <a:srgbClr val="FFFFFF"/>
                </a:solidFill>
                <a:latin typeface="Comic Sans MS" pitchFamily="66" charset="0"/>
              </a:rPr>
              <a:t>  Briefly, in      your text</a:t>
            </a:r>
          </a:p>
          <a:p>
            <a:pPr>
              <a:spcBef>
                <a:spcPct val="50000"/>
              </a:spcBef>
              <a:buFontTx/>
              <a:buChar char="•"/>
            </a:pPr>
            <a:r>
              <a:rPr lang="en-GB" altLang="en-US" sz="2000">
                <a:solidFill>
                  <a:srgbClr val="FFFFFF"/>
                </a:solidFill>
                <a:latin typeface="Comic Sans MS" pitchFamily="66" charset="0"/>
              </a:rPr>
              <a:t>  In full, at the end</a:t>
            </a:r>
            <a:r>
              <a:rPr lang="en-GB" altLang="en-US" sz="2000">
                <a:latin typeface="Times New Roman" pitchFamily="18" charset="0"/>
              </a:rPr>
              <a:t/>
            </a:r>
            <a:br>
              <a:rPr lang="en-GB" altLang="en-US" sz="2000">
                <a:latin typeface="Times New Roman" pitchFamily="18" charset="0"/>
              </a:rPr>
            </a:br>
            <a:endParaRPr lang="en-GB" altLang="en-US" sz="2200">
              <a:latin typeface="Times New Roman" pitchFamily="18" charset="0"/>
            </a:endParaRPr>
          </a:p>
        </p:txBody>
      </p:sp>
      <p:sp>
        <p:nvSpPr>
          <p:cNvPr id="1041" name="Line 17"/>
          <p:cNvSpPr>
            <a:spLocks noChangeShapeType="1"/>
          </p:cNvSpPr>
          <p:nvPr/>
        </p:nvSpPr>
        <p:spPr bwMode="auto">
          <a:xfrm>
            <a:off x="6400800" y="3657600"/>
            <a:ext cx="381000" cy="0"/>
          </a:xfrm>
          <a:prstGeom prst="line">
            <a:avLst/>
          </a:prstGeom>
          <a:noFill/>
          <a:ln w="28575">
            <a:solidFill>
              <a:schemeClr val="tx1"/>
            </a:solidFill>
            <a:round/>
            <a:headEnd/>
            <a:tailEnd/>
          </a:ln>
        </p:spPr>
        <p:txBody>
          <a:bodyPr wrap="none" anchor="ctr"/>
          <a:lstStyle/>
          <a:p>
            <a:endParaRPr lang="en-GB"/>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b="1"/>
              <a:t>Outline</a:t>
            </a:r>
          </a:p>
        </p:txBody>
      </p:sp>
      <p:sp>
        <p:nvSpPr>
          <p:cNvPr id="5123" name="Rectangle 3"/>
          <p:cNvSpPr>
            <a:spLocks noGrp="1" noChangeArrowheads="1"/>
          </p:cNvSpPr>
          <p:nvPr>
            <p:ph type="body" idx="1"/>
          </p:nvPr>
        </p:nvSpPr>
        <p:spPr>
          <a:xfrm>
            <a:off x="457200" y="1600200"/>
            <a:ext cx="8229600" cy="4421188"/>
          </a:xfrm>
        </p:spPr>
        <p:txBody>
          <a:bodyPr/>
          <a:lstStyle/>
          <a:p>
            <a:pPr eaLnBrk="1" hangingPunct="1"/>
            <a:endParaRPr lang="en-GB" altLang="en-US" sz="3600"/>
          </a:p>
          <a:p>
            <a:pPr eaLnBrk="1" hangingPunct="1">
              <a:buFont typeface="Wingdings" pitchFamily="2" charset="2"/>
              <a:buNone/>
            </a:pPr>
            <a:endParaRPr lang="en-GB" altLang="en-US"/>
          </a:p>
        </p:txBody>
      </p:sp>
      <p:sp>
        <p:nvSpPr>
          <p:cNvPr id="5124" name="Rectangle 6"/>
          <p:cNvSpPr>
            <a:spLocks noChangeArrowheads="1"/>
          </p:cNvSpPr>
          <p:nvPr/>
        </p:nvSpPr>
        <p:spPr bwMode="auto">
          <a:xfrm>
            <a:off x="1173163" y="1981200"/>
            <a:ext cx="7589837" cy="4419600"/>
          </a:xfrm>
          <a:prstGeom prst="rect">
            <a:avLst/>
          </a:prstGeom>
          <a:noFill/>
          <a:ln w="9525">
            <a:noFill/>
            <a:miter lim="800000"/>
            <a:headEnd/>
            <a:tailEnd/>
          </a:ln>
        </p:spPr>
        <p:txBody>
          <a:bodyPr/>
          <a:lstStyle/>
          <a:p>
            <a:pPr marL="342900" indent="-342900">
              <a:spcBef>
                <a:spcPct val="20000"/>
              </a:spcBef>
              <a:buClr>
                <a:schemeClr val="bg2"/>
              </a:buClr>
              <a:buSzPct val="75000"/>
              <a:buFont typeface="Wingdings" pitchFamily="2" charset="2"/>
              <a:buChar char="p"/>
            </a:pPr>
            <a:r>
              <a:rPr lang="en-GB" altLang="en-US" sz="3600">
                <a:solidFill>
                  <a:schemeClr val="tx2"/>
                </a:solidFill>
              </a:rPr>
              <a:t>What</a:t>
            </a:r>
            <a:r>
              <a:rPr lang="en-GB" altLang="en-US" sz="3600">
                <a:solidFill>
                  <a:schemeClr val="accent2"/>
                </a:solidFill>
              </a:rPr>
              <a:t> </a:t>
            </a:r>
            <a:r>
              <a:rPr lang="en-GB" altLang="en-US" sz="3600"/>
              <a:t>is a reference?</a:t>
            </a:r>
            <a:endParaRPr lang="en-GB" altLang="en-US" sz="3600">
              <a:solidFill>
                <a:schemeClr val="accent2"/>
              </a:solidFill>
            </a:endParaRPr>
          </a:p>
          <a:p>
            <a:pPr marL="342900" indent="-342900">
              <a:spcBef>
                <a:spcPct val="20000"/>
              </a:spcBef>
              <a:buClr>
                <a:schemeClr val="bg2"/>
              </a:buClr>
              <a:buSzPct val="75000"/>
              <a:buFont typeface="Wingdings" pitchFamily="2" charset="2"/>
              <a:buChar char="p"/>
            </a:pPr>
            <a:r>
              <a:rPr lang="en-GB" altLang="en-US" sz="3600">
                <a:solidFill>
                  <a:schemeClr val="accent2"/>
                </a:solidFill>
              </a:rPr>
              <a:t> </a:t>
            </a:r>
            <a:r>
              <a:rPr lang="en-GB" altLang="en-US" sz="3600">
                <a:solidFill>
                  <a:schemeClr val="tx2"/>
                </a:solidFill>
              </a:rPr>
              <a:t>Why</a:t>
            </a:r>
            <a:r>
              <a:rPr lang="en-GB" altLang="en-US" sz="3600"/>
              <a:t> reference?</a:t>
            </a:r>
          </a:p>
          <a:p>
            <a:pPr marL="342900" indent="-342900">
              <a:spcBef>
                <a:spcPct val="20000"/>
              </a:spcBef>
              <a:buClr>
                <a:schemeClr val="bg2"/>
              </a:buClr>
              <a:buSzPct val="75000"/>
              <a:buFont typeface="Wingdings" pitchFamily="2" charset="2"/>
              <a:buChar char="p"/>
            </a:pPr>
            <a:r>
              <a:rPr lang="en-GB" altLang="en-US" sz="3600">
                <a:solidFill>
                  <a:schemeClr val="accent2"/>
                </a:solidFill>
              </a:rPr>
              <a:t> </a:t>
            </a:r>
            <a:r>
              <a:rPr lang="en-GB" altLang="en-US" sz="3600">
                <a:solidFill>
                  <a:schemeClr val="tx2"/>
                </a:solidFill>
              </a:rPr>
              <a:t>When</a:t>
            </a:r>
            <a:r>
              <a:rPr lang="en-GB" altLang="en-US" sz="3600"/>
              <a:t> to reference</a:t>
            </a:r>
          </a:p>
          <a:p>
            <a:pPr marL="342900" indent="-342900">
              <a:spcBef>
                <a:spcPct val="20000"/>
              </a:spcBef>
              <a:buClr>
                <a:schemeClr val="bg2"/>
              </a:buClr>
              <a:buSzPct val="75000"/>
              <a:buFont typeface="Wingdings" pitchFamily="2" charset="2"/>
              <a:buChar char="p"/>
            </a:pPr>
            <a:r>
              <a:rPr lang="en-GB" altLang="en-US" sz="3600">
                <a:solidFill>
                  <a:schemeClr val="accent2"/>
                </a:solidFill>
              </a:rPr>
              <a:t> </a:t>
            </a:r>
            <a:r>
              <a:rPr lang="en-GB" altLang="en-US" sz="3600">
                <a:solidFill>
                  <a:schemeClr val="tx2"/>
                </a:solidFill>
              </a:rPr>
              <a:t>How</a:t>
            </a:r>
            <a:r>
              <a:rPr lang="en-GB" altLang="en-US" sz="3600"/>
              <a:t> to reference</a:t>
            </a:r>
          </a:p>
          <a:p>
            <a:pPr marL="1143000" lvl="2" indent="-228600">
              <a:spcBef>
                <a:spcPct val="20000"/>
              </a:spcBef>
              <a:buClr>
                <a:schemeClr val="accent1"/>
              </a:buClr>
              <a:buSzPct val="65000"/>
              <a:buFont typeface="Wingdings" pitchFamily="2" charset="2"/>
              <a:buChar char="p"/>
            </a:pPr>
            <a:r>
              <a:rPr lang="en-GB" altLang="en-US" sz="2800">
                <a:solidFill>
                  <a:schemeClr val="accent2"/>
                </a:solidFill>
              </a:rPr>
              <a:t>Within your assignment</a:t>
            </a:r>
          </a:p>
          <a:p>
            <a:pPr marL="1143000" lvl="2" indent="-228600">
              <a:spcBef>
                <a:spcPct val="20000"/>
              </a:spcBef>
              <a:buClr>
                <a:schemeClr val="accent1"/>
              </a:buClr>
              <a:buSzPct val="65000"/>
              <a:buFont typeface="Wingdings" pitchFamily="2" charset="2"/>
              <a:buChar char="p"/>
            </a:pPr>
            <a:r>
              <a:rPr lang="en-GB" altLang="en-US" sz="2800">
                <a:solidFill>
                  <a:schemeClr val="accent2"/>
                </a:solidFill>
              </a:rPr>
              <a:t>At the end of your assignment</a:t>
            </a:r>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b="1"/>
              <a:t>What is a Reference?</a:t>
            </a:r>
          </a:p>
        </p:txBody>
      </p:sp>
      <p:sp>
        <p:nvSpPr>
          <p:cNvPr id="6147" name="Rectangle 4"/>
          <p:cNvSpPr>
            <a:spLocks noGrp="1" noChangeArrowheads="1"/>
          </p:cNvSpPr>
          <p:nvPr>
            <p:ph type="body" idx="1"/>
          </p:nvPr>
        </p:nvSpPr>
        <p:spPr>
          <a:xfrm>
            <a:off x="323850" y="1600200"/>
            <a:ext cx="8362950" cy="4530725"/>
          </a:xfrm>
          <a:noFill/>
        </p:spPr>
        <p:txBody>
          <a:bodyPr/>
          <a:lstStyle/>
          <a:p>
            <a:pPr eaLnBrk="1" hangingPunct="1"/>
            <a:r>
              <a:rPr lang="en-GB" altLang="en-US"/>
              <a:t>An acknowledgement that you have referred to (cited) information from published sources in your own work.</a:t>
            </a:r>
          </a:p>
          <a:p>
            <a:pPr eaLnBrk="1" hangingPunct="1"/>
            <a:endParaRPr lang="en-GB" altLang="en-US"/>
          </a:p>
          <a:p>
            <a:pPr eaLnBrk="1" hangingPunct="1"/>
            <a:r>
              <a:rPr lang="en-GB" altLang="en-US"/>
              <a:t>In other words, a recognition that you have borrowed other people’s work, ideas or opinions.</a:t>
            </a:r>
          </a:p>
          <a:p>
            <a:pPr eaLnBrk="1" hangingPunct="1">
              <a:buFont typeface="Wingdings" pitchFamily="2" charset="2"/>
              <a:buNone/>
            </a:pPr>
            <a:endParaRPr lang="en-GB" altLang="en-US"/>
          </a:p>
          <a:p>
            <a:pPr eaLnBrk="1" hangingPunct="1"/>
            <a:endParaRPr lang="en-GB" altLang="en-US"/>
          </a:p>
          <a:p>
            <a:pPr eaLnBrk="1" hangingPunct="1"/>
            <a:endParaRPr lang="en-GB" altLang="en-US"/>
          </a:p>
          <a:p>
            <a:pPr eaLnBrk="1" hangingPunct="1"/>
            <a:endParaRPr lang="en-GB" altLang="en-US"/>
          </a:p>
        </p:txBody>
      </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use a referencing system?</a:t>
            </a:r>
          </a:p>
        </p:txBody>
      </p:sp>
      <p:sp>
        <p:nvSpPr>
          <p:cNvPr id="3" name="Content Placeholder 2"/>
          <p:cNvSpPr>
            <a:spLocks noGrp="1"/>
          </p:cNvSpPr>
          <p:nvPr>
            <p:ph idx="1"/>
          </p:nvPr>
        </p:nvSpPr>
        <p:spPr/>
        <p:txBody>
          <a:bodyPr/>
          <a:lstStyle/>
          <a:p>
            <a:r>
              <a:rPr lang="en-GB" i="1" dirty="0"/>
              <a:t>Academic reasons</a:t>
            </a:r>
          </a:p>
          <a:p>
            <a:r>
              <a:rPr lang="en-GB" sz="2000" dirty="0"/>
              <a:t>To show the range of sources you have used in your assignment.</a:t>
            </a:r>
          </a:p>
          <a:p>
            <a:r>
              <a:rPr lang="en-GB" sz="2000" dirty="0"/>
              <a:t>To show you have used relevant and trustworthy sources.</a:t>
            </a:r>
          </a:p>
          <a:p>
            <a:r>
              <a:rPr lang="en-GB" altLang="en-US" sz="2000" dirty="0"/>
              <a:t>To provide published evidence to support your own ideas/argument/point of view or give examples.</a:t>
            </a:r>
          </a:p>
          <a:p>
            <a:pPr eaLnBrk="1" hangingPunct="1">
              <a:lnSpc>
                <a:spcPct val="110000"/>
              </a:lnSpc>
            </a:pPr>
            <a:r>
              <a:rPr lang="en-GB" altLang="en-US" sz="2000" dirty="0"/>
              <a:t>Avoiding plagiarism - using other people’s work and ideas as your own without acknowledgement.</a:t>
            </a:r>
          </a:p>
          <a:p>
            <a:pPr eaLnBrk="1" hangingPunct="1">
              <a:lnSpc>
                <a:spcPct val="110000"/>
              </a:lnSpc>
            </a:pPr>
            <a:r>
              <a:rPr lang="en-GB" altLang="en-US" sz="2000" dirty="0"/>
              <a:t>Copyright. </a:t>
            </a:r>
          </a:p>
          <a:p>
            <a:pPr eaLnBrk="1" hangingPunct="1">
              <a:lnSpc>
                <a:spcPct val="110000"/>
              </a:lnSpc>
            </a:pPr>
            <a:r>
              <a:rPr lang="en-GB" altLang="en-US" sz="2000" dirty="0"/>
              <a:t>Part of the marking scheme.</a:t>
            </a:r>
          </a:p>
          <a:p>
            <a:endParaRPr lang="en-GB" altLang="en-US" dirty="0"/>
          </a:p>
        </p:txBody>
      </p:sp>
    </p:spTree>
    <p:extLst>
      <p:ext uri="{BB962C8B-B14F-4D97-AF65-F5344CB8AC3E}">
        <p14:creationId xmlns:p14="http://schemas.microsoft.com/office/powerpoint/2010/main" val="3392125014"/>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use a referencing system?</a:t>
            </a:r>
          </a:p>
        </p:txBody>
      </p:sp>
      <p:sp>
        <p:nvSpPr>
          <p:cNvPr id="3" name="Content Placeholder 2"/>
          <p:cNvSpPr>
            <a:spLocks noGrp="1"/>
          </p:cNvSpPr>
          <p:nvPr>
            <p:ph idx="1"/>
          </p:nvPr>
        </p:nvSpPr>
        <p:spPr/>
        <p:txBody>
          <a:bodyPr/>
          <a:lstStyle/>
          <a:p>
            <a:r>
              <a:rPr lang="en-GB" i="1" dirty="0"/>
              <a:t>Practical reasons</a:t>
            </a:r>
          </a:p>
          <a:p>
            <a:r>
              <a:rPr lang="en-GB" dirty="0"/>
              <a:t>To help a reader to trace the sources you have used.</a:t>
            </a:r>
          </a:p>
          <a:p>
            <a:r>
              <a:rPr lang="en-GB" dirty="0"/>
              <a:t>To help you to retrace the sources used in the past.</a:t>
            </a:r>
          </a:p>
          <a:p>
            <a:r>
              <a:rPr lang="en-GB" dirty="0"/>
              <a:t>To help markers to examine the validity of sources they may not be familiar with.</a:t>
            </a:r>
          </a:p>
        </p:txBody>
      </p:sp>
    </p:spTree>
    <p:extLst>
      <p:ext uri="{BB962C8B-B14F-4D97-AF65-F5344CB8AC3E}">
        <p14:creationId xmlns:p14="http://schemas.microsoft.com/office/powerpoint/2010/main" val="3629944150"/>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b="1"/>
              <a:t>When to Reference</a:t>
            </a:r>
          </a:p>
        </p:txBody>
      </p:sp>
      <p:sp>
        <p:nvSpPr>
          <p:cNvPr id="8195" name="Rectangle 3"/>
          <p:cNvSpPr>
            <a:spLocks noGrp="1" noChangeArrowheads="1"/>
          </p:cNvSpPr>
          <p:nvPr>
            <p:ph type="body" idx="1"/>
          </p:nvPr>
        </p:nvSpPr>
        <p:spPr/>
        <p:txBody>
          <a:bodyPr/>
          <a:lstStyle/>
          <a:p>
            <a:pPr eaLnBrk="1" hangingPunct="1">
              <a:lnSpc>
                <a:spcPct val="130000"/>
              </a:lnSpc>
            </a:pPr>
            <a:r>
              <a:rPr lang="en-GB" altLang="en-US" dirty="0"/>
              <a:t>A particular theory, argument or viewpoint.</a:t>
            </a:r>
          </a:p>
          <a:p>
            <a:pPr eaLnBrk="1" hangingPunct="1">
              <a:lnSpc>
                <a:spcPct val="130000"/>
              </a:lnSpc>
            </a:pPr>
            <a:r>
              <a:rPr lang="en-GB" altLang="en-US" dirty="0"/>
              <a:t>Statistics, examples, case studies.</a:t>
            </a:r>
          </a:p>
          <a:p>
            <a:pPr eaLnBrk="1" hangingPunct="1">
              <a:lnSpc>
                <a:spcPct val="130000"/>
              </a:lnSpc>
            </a:pPr>
            <a:r>
              <a:rPr lang="en-GB" altLang="en-US" dirty="0"/>
              <a:t>“Direct quotations” - writer’s exact words. Use sparingly!</a:t>
            </a:r>
          </a:p>
          <a:p>
            <a:pPr eaLnBrk="1" hangingPunct="1">
              <a:lnSpc>
                <a:spcPct val="130000"/>
              </a:lnSpc>
            </a:pPr>
            <a:r>
              <a:rPr lang="en-GB" altLang="en-US" dirty="0"/>
              <a:t>Paraphrasing.</a:t>
            </a:r>
          </a:p>
          <a:p>
            <a:pPr eaLnBrk="1" hangingPunct="1">
              <a:buFont typeface="Wingdings" pitchFamily="2" charset="2"/>
              <a:buNone/>
            </a:pPr>
            <a:endParaRPr lang="en-GB" altLang="en-US" dirty="0"/>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b="1"/>
              <a:t>How to Reference</a:t>
            </a:r>
          </a:p>
        </p:txBody>
      </p:sp>
      <p:sp>
        <p:nvSpPr>
          <p:cNvPr id="9219" name="Rectangle 3"/>
          <p:cNvSpPr>
            <a:spLocks noGrp="1" noChangeArrowheads="1"/>
          </p:cNvSpPr>
          <p:nvPr>
            <p:ph type="body" idx="1"/>
          </p:nvPr>
        </p:nvSpPr>
        <p:spPr/>
        <p:txBody>
          <a:bodyPr/>
          <a:lstStyle/>
          <a:p>
            <a:pPr eaLnBrk="1" hangingPunct="1"/>
            <a:r>
              <a:rPr lang="en-GB" altLang="en-US" dirty="0"/>
              <a:t>There are various systems for referencing.</a:t>
            </a:r>
          </a:p>
          <a:p>
            <a:pPr eaLnBrk="1" hangingPunct="1"/>
            <a:r>
              <a:rPr lang="en-GB" altLang="en-US" dirty="0"/>
              <a:t>Harvard system (Author/Date) is the most </a:t>
            </a:r>
            <a:r>
              <a:rPr lang="en-GB" altLang="en-US" dirty="0" smtClean="0"/>
              <a:t>popular.</a:t>
            </a:r>
            <a:endParaRPr lang="en-GB" altLang="en-US" dirty="0"/>
          </a:p>
          <a:p>
            <a:pPr eaLnBrk="1" hangingPunct="1"/>
            <a:r>
              <a:rPr lang="en-GB" altLang="en-US" dirty="0"/>
              <a:t>You need to reference in two places:</a:t>
            </a:r>
          </a:p>
          <a:p>
            <a:pPr lvl="2" eaLnBrk="1" hangingPunct="1"/>
            <a:r>
              <a:rPr lang="en-GB" altLang="en-US" sz="2800" dirty="0">
                <a:solidFill>
                  <a:schemeClr val="accent2"/>
                </a:solidFill>
              </a:rPr>
              <a:t>Brief details only, within the main body of your assignment.</a:t>
            </a:r>
          </a:p>
          <a:p>
            <a:pPr lvl="2" eaLnBrk="1" hangingPunct="1"/>
            <a:r>
              <a:rPr lang="en-GB" altLang="en-US" sz="2800" dirty="0">
                <a:solidFill>
                  <a:schemeClr val="accent2"/>
                </a:solidFill>
              </a:rPr>
              <a:t>Full details, in the reference list at the end of your assignment.</a:t>
            </a:r>
          </a:p>
          <a:p>
            <a:pPr eaLnBrk="1" hangingPunct="1"/>
            <a:endParaRPr lang="en-GB" altLang="en-US" b="1" dirty="0">
              <a:solidFill>
                <a:schemeClr val="accent2"/>
              </a:solidFill>
            </a:endParaRPr>
          </a:p>
          <a:p>
            <a:pPr eaLnBrk="1" hangingPunct="1"/>
            <a:endParaRPr lang="en-GB" altLang="en-US" b="1" dirty="0">
              <a:solidFill>
                <a:schemeClr val="accent2"/>
              </a:solidFill>
            </a:endParaRPr>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Content Placeholder 1"/>
          <p:cNvSpPr>
            <a:spLocks noGrp="1"/>
          </p:cNvSpPr>
          <p:nvPr>
            <p:ph idx="1"/>
          </p:nvPr>
        </p:nvSpPr>
        <p:spPr>
          <a:xfrm>
            <a:off x="571500" y="1857375"/>
            <a:ext cx="8229600" cy="4525963"/>
          </a:xfrm>
        </p:spPr>
        <p:txBody>
          <a:bodyPr/>
          <a:lstStyle/>
          <a:p>
            <a:pPr eaLnBrk="1" hangingPunct="1"/>
            <a:r>
              <a:rPr lang="en-GB" altLang="en-US" sz="2800" dirty="0"/>
              <a:t>The Harvard system is the way you are requested to list sources within your work at UWTSD.</a:t>
            </a:r>
          </a:p>
          <a:p>
            <a:pPr eaLnBrk="1" hangingPunct="1"/>
            <a:r>
              <a:rPr lang="en-GB" altLang="en-US" dirty="0"/>
              <a:t>The reference list</a:t>
            </a:r>
            <a:r>
              <a:rPr lang="en-GB" altLang="en-US" sz="2800" dirty="0"/>
              <a:t> is always placed at the end of the essay/report and </a:t>
            </a:r>
            <a:r>
              <a:rPr lang="en-GB" altLang="en-US" sz="2800" dirty="0" smtClean="0"/>
              <a:t>lists all sources cited in the assignment </a:t>
            </a:r>
            <a:r>
              <a:rPr lang="en-GB" altLang="en-US" sz="2800" dirty="0"/>
              <a:t>by </a:t>
            </a:r>
            <a:r>
              <a:rPr lang="en-GB" altLang="en-US" sz="2800" dirty="0" smtClean="0"/>
              <a:t>author, </a:t>
            </a:r>
            <a:r>
              <a:rPr lang="en-GB" altLang="en-US" sz="2800" dirty="0"/>
              <a:t>surname in alphabetical order.</a:t>
            </a:r>
          </a:p>
          <a:p>
            <a:pPr eaLnBrk="1" hangingPunct="1">
              <a:buFont typeface="Wingdings 3" panose="05040102010807070707" pitchFamily="18" charset="2"/>
              <a:buNone/>
            </a:pPr>
            <a:r>
              <a:rPr lang="en-GB" altLang="en-US" sz="2800" dirty="0"/>
              <a:t>	                                       </a:t>
            </a:r>
            <a:endParaRPr lang="en-US" altLang="en-US" dirty="0"/>
          </a:p>
        </p:txBody>
      </p:sp>
      <p:sp>
        <p:nvSpPr>
          <p:cNvPr id="3" name="Title 2"/>
          <p:cNvSpPr>
            <a:spLocks noGrp="1"/>
          </p:cNvSpPr>
          <p:nvPr>
            <p:ph type="title"/>
          </p:nvPr>
        </p:nvSpPr>
        <p:spPr/>
        <p:txBody>
          <a:bodyPr>
            <a:normAutofit/>
          </a:bodyPr>
          <a:lstStyle/>
          <a:p>
            <a:pPr eaLnBrk="1" fontAlgn="auto" hangingPunct="1">
              <a:spcAft>
                <a:spcPts val="0"/>
              </a:spcAft>
              <a:defRPr/>
            </a:pPr>
            <a:r>
              <a:rPr lang="en-GB" sz="3600" dirty="0"/>
              <a:t>What is the Harvard Referencing System?</a:t>
            </a:r>
            <a:endParaRPr lang="en-US" sz="3600" dirty="0"/>
          </a:p>
        </p:txBody>
      </p:sp>
      <p:pic>
        <p:nvPicPr>
          <p:cNvPr id="32772" name="Picture 7" descr="MCj02317830000[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72275" y="4429125"/>
            <a:ext cx="2371725" cy="2236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22592301"/>
      </p:ext>
    </p:extLst>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857250" y="1571625"/>
            <a:ext cx="8286750" cy="4737100"/>
          </a:xfrm>
        </p:spPr>
        <p:txBody>
          <a:bodyPr/>
          <a:lstStyle/>
          <a:p>
            <a:pPr eaLnBrk="1" hangingPunct="1">
              <a:lnSpc>
                <a:spcPct val="120000"/>
              </a:lnSpc>
            </a:pPr>
            <a:r>
              <a:rPr lang="en-US" altLang="en-US" sz="2400" dirty="0"/>
              <a:t>It ensures that the author's name and year of publication appear within the text. </a:t>
            </a:r>
          </a:p>
          <a:p>
            <a:pPr eaLnBrk="1" hangingPunct="1">
              <a:lnSpc>
                <a:spcPct val="120000"/>
              </a:lnSpc>
            </a:pPr>
            <a:r>
              <a:rPr lang="en-US" altLang="en-US" sz="2400" dirty="0"/>
              <a:t>The alphabetical order of the reference list makes it easy to consult/browse. </a:t>
            </a:r>
          </a:p>
          <a:p>
            <a:pPr eaLnBrk="1" hangingPunct="1">
              <a:lnSpc>
                <a:spcPct val="120000"/>
              </a:lnSpc>
            </a:pPr>
            <a:r>
              <a:rPr lang="en-US" altLang="en-US" sz="2400" dirty="0"/>
              <a:t>For each reference in the text, only one entry in the reference list is necessary, no matter how many times you use a reference.</a:t>
            </a:r>
          </a:p>
          <a:p>
            <a:pPr eaLnBrk="1" hangingPunct="1">
              <a:lnSpc>
                <a:spcPct val="120000"/>
              </a:lnSpc>
              <a:buFont typeface="Wingdings" panose="05000000000000000000" pitchFamily="2" charset="2"/>
              <a:buNone/>
            </a:pPr>
            <a:r>
              <a:rPr lang="en-US" altLang="en-US" sz="2400" dirty="0"/>
              <a:t> </a:t>
            </a:r>
          </a:p>
        </p:txBody>
      </p:sp>
      <p:sp>
        <p:nvSpPr>
          <p:cNvPr id="9218" name="Rectangle 2"/>
          <p:cNvSpPr>
            <a:spLocks noGrp="1" noChangeArrowheads="1"/>
          </p:cNvSpPr>
          <p:nvPr>
            <p:ph type="title"/>
          </p:nvPr>
        </p:nvSpPr>
        <p:spPr>
          <a:xfrm>
            <a:off x="467544" y="274638"/>
            <a:ext cx="8676456" cy="1143000"/>
          </a:xfrm>
        </p:spPr>
        <p:txBody>
          <a:bodyPr/>
          <a:lstStyle/>
          <a:p>
            <a:pPr eaLnBrk="1" fontAlgn="auto" hangingPunct="1">
              <a:spcAft>
                <a:spcPts val="0"/>
              </a:spcAft>
              <a:defRPr/>
            </a:pPr>
            <a:r>
              <a:rPr lang="en-GB" sz="3600" dirty="0"/>
              <a:t>Advantages of the Harvard system</a:t>
            </a:r>
            <a:endParaRPr lang="en-US" sz="3600" dirty="0"/>
          </a:p>
        </p:txBody>
      </p:sp>
    </p:spTree>
    <p:extLst>
      <p:ext uri="{BB962C8B-B14F-4D97-AF65-F5344CB8AC3E}">
        <p14:creationId xmlns:p14="http://schemas.microsoft.com/office/powerpoint/2010/main" val="2934124816"/>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Content Placeholder 1"/>
          <p:cNvSpPr>
            <a:spLocks noGrp="1"/>
          </p:cNvSpPr>
          <p:nvPr>
            <p:ph idx="1"/>
          </p:nvPr>
        </p:nvSpPr>
        <p:spPr/>
        <p:txBody>
          <a:bodyPr/>
          <a:lstStyle/>
          <a:p>
            <a:r>
              <a:rPr lang="en-GB" altLang="en-US" sz="2400" dirty="0"/>
              <a:t>Your reference should come at the beginning of a sentence or follow the information provided at the end of a sentence.</a:t>
            </a:r>
          </a:p>
          <a:p>
            <a:r>
              <a:rPr lang="en-GB" altLang="en-US" sz="2400" dirty="0"/>
              <a:t>This is so the reader can tell which source of information you have taken from it.</a:t>
            </a:r>
          </a:p>
          <a:p>
            <a:r>
              <a:rPr lang="en-GB" altLang="en-US" sz="2400" dirty="0"/>
              <a:t>There are many ways to reference.</a:t>
            </a:r>
          </a:p>
          <a:p>
            <a:r>
              <a:rPr lang="en-GB" altLang="en-US" sz="2400" dirty="0"/>
              <a:t>This depends upon how many words / lines you are going to take from the information.</a:t>
            </a:r>
          </a:p>
          <a:p>
            <a:r>
              <a:rPr lang="en-GB" altLang="en-US" sz="2400" dirty="0"/>
              <a:t>It also depends on how you want to write the information.</a:t>
            </a:r>
          </a:p>
        </p:txBody>
      </p:sp>
      <p:sp>
        <p:nvSpPr>
          <p:cNvPr id="3" name="Title 2"/>
          <p:cNvSpPr>
            <a:spLocks noGrp="1"/>
          </p:cNvSpPr>
          <p:nvPr>
            <p:ph type="title"/>
          </p:nvPr>
        </p:nvSpPr>
        <p:spPr/>
        <p:txBody>
          <a:bodyPr/>
          <a:lstStyle/>
          <a:p>
            <a:pPr>
              <a:defRPr/>
            </a:pPr>
            <a:r>
              <a:rPr lang="en-GB" dirty="0"/>
              <a:t>How to reference in the text </a:t>
            </a:r>
          </a:p>
        </p:txBody>
      </p:sp>
    </p:spTree>
    <p:extLst>
      <p:ext uri="{BB962C8B-B14F-4D97-AF65-F5344CB8AC3E}">
        <p14:creationId xmlns:p14="http://schemas.microsoft.com/office/powerpoint/2010/main" val="3435340365"/>
      </p:ext>
    </p:extLst>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1"/>
          <p:cNvSpPr>
            <a:spLocks noGrp="1"/>
          </p:cNvSpPr>
          <p:nvPr>
            <p:ph idx="1"/>
          </p:nvPr>
        </p:nvSpPr>
        <p:spPr>
          <a:xfrm>
            <a:off x="457200" y="1556792"/>
            <a:ext cx="8229600" cy="5040560"/>
          </a:xfrm>
        </p:spPr>
        <p:txBody>
          <a:bodyPr/>
          <a:lstStyle/>
          <a:p>
            <a:r>
              <a:rPr lang="en-GB" altLang="en-US" sz="2000" dirty="0"/>
              <a:t>You will </a:t>
            </a:r>
            <a:r>
              <a:rPr lang="en-GB" altLang="en-US" sz="2000" b="1" dirty="0"/>
              <a:t>ALWAYS</a:t>
            </a:r>
            <a:r>
              <a:rPr lang="en-GB" altLang="en-US" sz="2000" dirty="0"/>
              <a:t> receive more marks when you paraphrase or summarise information</a:t>
            </a:r>
            <a:r>
              <a:rPr lang="en-GB" altLang="en-US" sz="2000" dirty="0" smtClean="0"/>
              <a:t>.</a:t>
            </a:r>
          </a:p>
          <a:p>
            <a:pPr marL="0" indent="0">
              <a:buNone/>
            </a:pPr>
            <a:endParaRPr lang="en-GB" altLang="en-US" sz="2000" dirty="0"/>
          </a:p>
          <a:p>
            <a:r>
              <a:rPr lang="en-GB" altLang="en-US" sz="2000" dirty="0"/>
              <a:t>This means putting information you have read into your own words rather than directly copying word for </a:t>
            </a:r>
            <a:r>
              <a:rPr lang="en-GB" altLang="en-US" sz="2000" dirty="0" smtClean="0"/>
              <a:t>word.</a:t>
            </a:r>
          </a:p>
          <a:p>
            <a:endParaRPr lang="en-GB" altLang="en-US" sz="2000" dirty="0"/>
          </a:p>
          <a:p>
            <a:r>
              <a:rPr lang="en-GB" altLang="en-US" sz="2000" dirty="0"/>
              <a:t>This is because it takes understanding and synthesis to paraphrase or summarise  and explain</a:t>
            </a:r>
            <a:r>
              <a:rPr lang="en-GB" altLang="en-US" sz="2000" dirty="0" smtClean="0"/>
              <a:t>.</a:t>
            </a:r>
          </a:p>
          <a:p>
            <a:pPr marL="0" indent="0">
              <a:buNone/>
            </a:pPr>
            <a:endParaRPr lang="en-GB" altLang="en-US" sz="2000" dirty="0"/>
          </a:p>
          <a:p>
            <a:r>
              <a:rPr lang="en-GB" altLang="en-US" sz="2000" b="1" dirty="0"/>
              <a:t>ANYONE</a:t>
            </a:r>
            <a:r>
              <a:rPr lang="en-GB" altLang="en-US" sz="2000" dirty="0"/>
              <a:t> can cut and paste </a:t>
            </a:r>
            <a:r>
              <a:rPr lang="en-GB" altLang="en-US" sz="2000" dirty="0" smtClean="0"/>
              <a:t>information – this is not acceptable.</a:t>
            </a:r>
          </a:p>
          <a:p>
            <a:pPr marL="0" indent="0">
              <a:buNone/>
            </a:pPr>
            <a:endParaRPr lang="en-GB" altLang="en-US" sz="2000" dirty="0"/>
          </a:p>
          <a:p>
            <a:r>
              <a:rPr lang="en-GB" altLang="en-US" sz="2000" dirty="0"/>
              <a:t>If using direct quotations they must kept to a minimum and </a:t>
            </a:r>
            <a:r>
              <a:rPr lang="en-GB" altLang="en-US" sz="2000" b="1" dirty="0"/>
              <a:t>ALWAYS</a:t>
            </a:r>
            <a:r>
              <a:rPr lang="en-GB" altLang="en-US" sz="2000" dirty="0"/>
              <a:t> be in inverted commas and include the page number of the source, where available.</a:t>
            </a:r>
          </a:p>
        </p:txBody>
      </p:sp>
      <p:sp>
        <p:nvSpPr>
          <p:cNvPr id="3" name="Title 2"/>
          <p:cNvSpPr>
            <a:spLocks noGrp="1"/>
          </p:cNvSpPr>
          <p:nvPr>
            <p:ph type="title"/>
          </p:nvPr>
        </p:nvSpPr>
        <p:spPr/>
        <p:txBody>
          <a:bodyPr/>
          <a:lstStyle/>
          <a:p>
            <a:pPr>
              <a:defRPr/>
            </a:pPr>
            <a:r>
              <a:rPr lang="en-GB" dirty="0"/>
              <a:t>REMEMBER</a:t>
            </a:r>
          </a:p>
        </p:txBody>
      </p:sp>
    </p:spTree>
    <p:extLst>
      <p:ext uri="{BB962C8B-B14F-4D97-AF65-F5344CB8AC3E}">
        <p14:creationId xmlns:p14="http://schemas.microsoft.com/office/powerpoint/2010/main" val="445780968"/>
      </p:ext>
    </p:extLst>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sz="4000" b="1"/>
              <a:t>How to Reference:</a:t>
            </a:r>
            <a:br>
              <a:rPr lang="en-GB" altLang="en-US" sz="4000" b="1"/>
            </a:br>
            <a:r>
              <a:rPr lang="en-GB" altLang="en-US" sz="4000" b="1"/>
              <a:t>Direct Quotations</a:t>
            </a:r>
          </a:p>
        </p:txBody>
      </p:sp>
      <p:sp>
        <p:nvSpPr>
          <p:cNvPr id="10243" name="Rectangle 3"/>
          <p:cNvSpPr>
            <a:spLocks noGrp="1" noChangeArrowheads="1"/>
          </p:cNvSpPr>
          <p:nvPr>
            <p:ph type="body" idx="1"/>
          </p:nvPr>
        </p:nvSpPr>
        <p:spPr>
          <a:xfrm>
            <a:off x="468313" y="2133600"/>
            <a:ext cx="8229600" cy="3638550"/>
          </a:xfrm>
        </p:spPr>
        <p:txBody>
          <a:bodyPr/>
          <a:lstStyle/>
          <a:p>
            <a:pPr eaLnBrk="1" hangingPunct="1"/>
            <a:r>
              <a:rPr lang="en-GB" altLang="en-US" sz="2400" dirty="0"/>
              <a:t> As Brown (2002, p.136) states, </a:t>
            </a:r>
            <a:r>
              <a:rPr lang="en-GB" altLang="en-US" sz="2400" dirty="0">
                <a:solidFill>
                  <a:schemeClr val="accent2"/>
                </a:solidFill>
              </a:rPr>
              <a:t>“The critical breakthrough was achieved by Thomas Hunt Morgan.”</a:t>
            </a:r>
          </a:p>
          <a:p>
            <a:pPr eaLnBrk="1" hangingPunct="1"/>
            <a:r>
              <a:rPr lang="en-GB" altLang="en-US" sz="2400" dirty="0"/>
              <a:t>According to Brown (2002, p.136),  </a:t>
            </a:r>
            <a:r>
              <a:rPr lang="en-GB" altLang="en-US" sz="2400" dirty="0">
                <a:solidFill>
                  <a:schemeClr val="accent2"/>
                </a:solidFill>
              </a:rPr>
              <a:t>“The critical breakthrough was achieved by Thomas Hunt Morgan”</a:t>
            </a:r>
          </a:p>
          <a:p>
            <a:pPr eaLnBrk="1" hangingPunct="1"/>
            <a:r>
              <a:rPr lang="en-GB" altLang="en-US" sz="2400"/>
              <a:t>Thomas Hunt Morgan has recently been described as achieving </a:t>
            </a:r>
            <a:r>
              <a:rPr lang="en-GB" altLang="en-US" sz="2400">
                <a:solidFill>
                  <a:schemeClr val="accent2"/>
                </a:solidFill>
              </a:rPr>
              <a:t>“the critical breakthrough”</a:t>
            </a:r>
            <a:r>
              <a:rPr lang="en-GB" altLang="en-US" sz="2400"/>
              <a:t> (Brown, 2002, p.136).</a:t>
            </a:r>
          </a:p>
          <a:p>
            <a:pPr eaLnBrk="1" hangingPunct="1">
              <a:buFont typeface="Wingdings" pitchFamily="2" charset="2"/>
              <a:buNone/>
            </a:pPr>
            <a:endParaRPr lang="en-GB" altLang="en-US" sz="2400" dirty="0"/>
          </a:p>
        </p:txBody>
      </p:sp>
      <p:sp>
        <p:nvSpPr>
          <p:cNvPr id="10244" name="Text Box 4"/>
          <p:cNvSpPr txBox="1">
            <a:spLocks noChangeArrowheads="1"/>
          </p:cNvSpPr>
          <p:nvPr/>
        </p:nvSpPr>
        <p:spPr bwMode="auto">
          <a:xfrm>
            <a:off x="1403350" y="1628775"/>
            <a:ext cx="7086600" cy="488950"/>
          </a:xfrm>
          <a:prstGeom prst="rect">
            <a:avLst/>
          </a:prstGeom>
          <a:noFill/>
          <a:ln w="9525">
            <a:noFill/>
            <a:miter lim="800000"/>
            <a:headEnd/>
            <a:tailEnd/>
          </a:ln>
        </p:spPr>
        <p:txBody>
          <a:bodyPr>
            <a:spAutoFit/>
          </a:bodyPr>
          <a:lstStyle/>
          <a:p>
            <a:pPr algn="ctr">
              <a:spcBef>
                <a:spcPct val="50000"/>
              </a:spcBef>
            </a:pPr>
            <a:r>
              <a:rPr lang="en-GB" altLang="en-US" sz="2600" b="1">
                <a:solidFill>
                  <a:schemeClr val="accent1"/>
                </a:solidFill>
              </a:rPr>
              <a:t>AUTHOR, DATE, PAGE NUMBER(S)</a:t>
            </a:r>
            <a:r>
              <a:rPr lang="en-GB" altLang="en-US" sz="2600">
                <a:latin typeface="Comic Sans MS" pitchFamily="66" charset="0"/>
              </a:rPr>
              <a:t> </a:t>
            </a:r>
            <a:endParaRPr lang="en-GB" altLang="en-US" sz="2200">
              <a:latin typeface="Times New Roman" pitchFamily="18" charset="0"/>
            </a:endParaRPr>
          </a:p>
        </p:txBody>
      </p:sp>
      <p:sp>
        <p:nvSpPr>
          <p:cNvPr id="10245" name="Text Box 5"/>
          <p:cNvSpPr txBox="1">
            <a:spLocks noChangeArrowheads="1"/>
          </p:cNvSpPr>
          <p:nvPr/>
        </p:nvSpPr>
        <p:spPr bwMode="auto">
          <a:xfrm>
            <a:off x="900113" y="5805488"/>
            <a:ext cx="7704137" cy="762000"/>
          </a:xfrm>
          <a:prstGeom prst="rect">
            <a:avLst/>
          </a:prstGeom>
          <a:noFill/>
          <a:ln w="9525">
            <a:noFill/>
            <a:miter lim="800000"/>
            <a:headEnd/>
            <a:tailEnd/>
          </a:ln>
        </p:spPr>
        <p:txBody>
          <a:bodyPr>
            <a:spAutoFit/>
          </a:bodyPr>
          <a:lstStyle/>
          <a:p>
            <a:pPr>
              <a:spcBef>
                <a:spcPct val="50000"/>
              </a:spcBef>
            </a:pPr>
            <a:r>
              <a:rPr lang="en-GB" altLang="en-US" sz="2200" dirty="0">
                <a:solidFill>
                  <a:schemeClr val="hlink"/>
                </a:solidFill>
              </a:rPr>
              <a:t>Larger quotes (3 lines +): Start quote on new line and indent.</a:t>
            </a:r>
          </a:p>
        </p:txBody>
      </p:sp>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600200"/>
            <a:ext cx="8229600" cy="4997152"/>
          </a:xfrm>
        </p:spPr>
        <p:txBody>
          <a:bodyPr/>
          <a:lstStyle/>
          <a:p>
            <a:pPr marL="0" indent="0">
              <a:lnSpc>
                <a:spcPct val="200000"/>
              </a:lnSpc>
              <a:buNone/>
              <a:defRPr/>
            </a:pPr>
            <a:r>
              <a:rPr lang="en-GB" sz="1000" dirty="0"/>
              <a:t>Lev </a:t>
            </a:r>
            <a:r>
              <a:rPr lang="en-GB" sz="1000" dirty="0" err="1"/>
              <a:t>Semyonovich</a:t>
            </a:r>
            <a:r>
              <a:rPr lang="en-GB" sz="1000" dirty="0"/>
              <a:t> Vygotsky (Russian: </a:t>
            </a:r>
            <a:r>
              <a:rPr lang="en-GB" sz="1000" dirty="0" err="1"/>
              <a:t>Лев</a:t>
            </a:r>
            <a:r>
              <a:rPr lang="en-GB" sz="1000" dirty="0"/>
              <a:t> </a:t>
            </a:r>
            <a:r>
              <a:rPr lang="en-GB" sz="1000" dirty="0" err="1"/>
              <a:t>Семёнович</a:t>
            </a:r>
            <a:r>
              <a:rPr lang="en-GB" sz="1000" dirty="0"/>
              <a:t> </a:t>
            </a:r>
            <a:r>
              <a:rPr lang="en-GB" sz="1000" dirty="0" err="1"/>
              <a:t>Вы́готский</a:t>
            </a:r>
            <a:r>
              <a:rPr lang="en-GB" sz="1000" dirty="0"/>
              <a:t> or </a:t>
            </a:r>
            <a:r>
              <a:rPr lang="en-GB" sz="1000" dirty="0" err="1"/>
              <a:t>Выго́тский</a:t>
            </a:r>
            <a:r>
              <a:rPr lang="en-GB" sz="1000" dirty="0"/>
              <a:t> Lev </a:t>
            </a:r>
            <a:r>
              <a:rPr lang="en-GB" sz="1000" dirty="0" err="1"/>
              <a:t>Semyonovich</a:t>
            </a:r>
            <a:r>
              <a:rPr lang="en-GB" sz="1000" dirty="0"/>
              <a:t> </a:t>
            </a:r>
            <a:r>
              <a:rPr lang="en-GB" sz="1000" dirty="0" err="1"/>
              <a:t>Vygotskiy</a:t>
            </a:r>
            <a:r>
              <a:rPr lang="en-GB" sz="1000" dirty="0"/>
              <a:t>, born </a:t>
            </a:r>
            <a:r>
              <a:rPr lang="en-GB" sz="1000" dirty="0" err="1"/>
              <a:t>Лев</a:t>
            </a:r>
            <a:r>
              <a:rPr lang="en-GB" sz="1000" dirty="0"/>
              <a:t> </a:t>
            </a:r>
            <a:r>
              <a:rPr lang="en-GB" sz="1000" dirty="0" err="1"/>
              <a:t>Симхович</a:t>
            </a:r>
            <a:r>
              <a:rPr lang="en-GB" sz="1000" dirty="0"/>
              <a:t> </a:t>
            </a:r>
            <a:r>
              <a:rPr lang="en-GB" sz="1000" dirty="0" err="1"/>
              <a:t>Выгодский</a:t>
            </a:r>
            <a:r>
              <a:rPr lang="en-GB" sz="1000" dirty="0"/>
              <a:t> Lev </a:t>
            </a:r>
            <a:r>
              <a:rPr lang="en-GB" sz="1000" dirty="0" err="1"/>
              <a:t>Simkhovich</a:t>
            </a:r>
            <a:r>
              <a:rPr lang="en-GB" sz="1000" dirty="0"/>
              <a:t> </a:t>
            </a:r>
            <a:r>
              <a:rPr lang="en-GB" sz="1000" dirty="0" err="1"/>
              <a:t>Vygodskiy</a:t>
            </a:r>
            <a:r>
              <a:rPr lang="en-GB" sz="1000" dirty="0"/>
              <a:t>, November 17 [O.S. November 5] 1896 – June 11, 1934) was a Soviet psychologist, the founder of a theory of human cultural and bio-social development commonly referred to as cultural-historical psychology, and leader of the Vygotsky Circle (Vygotsky 1932, p.106).</a:t>
            </a:r>
          </a:p>
          <a:p>
            <a:pPr marL="0" indent="0">
              <a:buNone/>
              <a:defRPr/>
            </a:pPr>
            <a:endParaRPr lang="en-GB" sz="1000" dirty="0"/>
          </a:p>
          <a:p>
            <a:pPr marL="0" indent="0">
              <a:buNone/>
              <a:defRPr/>
            </a:pPr>
            <a:r>
              <a:rPr lang="en-GB" sz="1000" dirty="0"/>
              <a:t>               	  “Vygotsky's main work was in developmental psychology, and he proposed a theory of the </a:t>
            </a:r>
          </a:p>
          <a:p>
            <a:pPr marL="109537" indent="0">
              <a:buNone/>
              <a:defRPr/>
            </a:pPr>
            <a:r>
              <a:rPr lang="en-GB" sz="1000" dirty="0"/>
              <a:t>                     development of higher cognitive functions in children that saw reasoning as emerging </a:t>
            </a:r>
          </a:p>
          <a:p>
            <a:pPr marL="109537" indent="0">
              <a:buNone/>
              <a:defRPr/>
            </a:pPr>
            <a:r>
              <a:rPr lang="en-GB" sz="1000" dirty="0"/>
              <a:t>                     through practical activity in a social environment. During the earlier period of his career </a:t>
            </a:r>
          </a:p>
          <a:p>
            <a:pPr marL="109537" indent="0">
              <a:buNone/>
              <a:defRPr/>
            </a:pPr>
            <a:r>
              <a:rPr lang="en-GB" sz="1000" dirty="0"/>
              <a:t>                     he argued that the development of reasoning was mediated by signs and symbols, and </a:t>
            </a:r>
          </a:p>
          <a:p>
            <a:pPr marL="109537" indent="0">
              <a:buNone/>
              <a:defRPr/>
            </a:pPr>
            <a:r>
              <a:rPr lang="en-GB" sz="1000" dirty="0"/>
              <a:t>                      therefore contingent on cultural practices and language as well as on universal cognitive </a:t>
            </a:r>
          </a:p>
          <a:p>
            <a:pPr marL="109537" indent="0">
              <a:buNone/>
              <a:defRPr/>
            </a:pPr>
            <a:r>
              <a:rPr lang="en-GB" sz="1000" dirty="0"/>
              <a:t>                     processes” (Vygotsky 1932, p.106).     </a:t>
            </a:r>
          </a:p>
          <a:p>
            <a:pPr marL="0" indent="0">
              <a:buNone/>
              <a:defRPr/>
            </a:pPr>
            <a:endParaRPr lang="en-GB" sz="1000" dirty="0"/>
          </a:p>
          <a:p>
            <a:pPr marL="0" indent="0">
              <a:lnSpc>
                <a:spcPct val="200000"/>
              </a:lnSpc>
              <a:buNone/>
              <a:defRPr/>
            </a:pPr>
            <a:r>
              <a:rPr lang="en-GB" sz="1000" dirty="0"/>
              <a:t>Vygotsky (1932:106) also posited a concept of the zone of proximal development, often understood to refer to the way in which the acquisition of new knowledge is dependent on previous learning, as well as the availability of instruction. During his lifetime Vygotsky's theories were controversial within the Soviet Union. In the 1930s Vygotsky's ideas were introduced in the West where they remained virtually unknown until the 1970s when they became a central component of the development of new paradigms in developmental and educational psychology. While initially Vygotsky's theories were ignored in the West, they are today widely known, although scholars do not always agree with them, or agree about what he meant (Vygotsky 1932. p.106). </a:t>
            </a:r>
          </a:p>
        </p:txBody>
      </p:sp>
      <p:sp>
        <p:nvSpPr>
          <p:cNvPr id="3" name="Title 2"/>
          <p:cNvSpPr>
            <a:spLocks noGrp="1"/>
          </p:cNvSpPr>
          <p:nvPr>
            <p:ph type="title"/>
          </p:nvPr>
        </p:nvSpPr>
        <p:spPr/>
        <p:txBody>
          <a:bodyPr>
            <a:normAutofit fontScale="90000"/>
          </a:bodyPr>
          <a:lstStyle/>
          <a:p>
            <a:pPr>
              <a:defRPr/>
            </a:pPr>
            <a:r>
              <a:rPr lang="en-GB" dirty="0"/>
              <a:t>Example of indented long direct quote </a:t>
            </a:r>
          </a:p>
        </p:txBody>
      </p:sp>
    </p:spTree>
    <p:extLst>
      <p:ext uri="{BB962C8B-B14F-4D97-AF65-F5344CB8AC3E}">
        <p14:creationId xmlns:p14="http://schemas.microsoft.com/office/powerpoint/2010/main" val="2548029928"/>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z="4000" b="1">
                <a:solidFill>
                  <a:schemeClr val="hlink"/>
                </a:solidFill>
              </a:rPr>
              <a:t>Useful verbs and phrases for introducing direct quotes</a:t>
            </a:r>
          </a:p>
        </p:txBody>
      </p:sp>
      <p:sp>
        <p:nvSpPr>
          <p:cNvPr id="11267" name="Rectangle 3"/>
          <p:cNvSpPr>
            <a:spLocks noGrp="1" noChangeArrowheads="1"/>
          </p:cNvSpPr>
          <p:nvPr>
            <p:ph type="body" idx="1"/>
          </p:nvPr>
        </p:nvSpPr>
        <p:spPr/>
        <p:txBody>
          <a:bodyPr/>
          <a:lstStyle/>
          <a:p>
            <a:pPr eaLnBrk="1" hangingPunct="1"/>
            <a:r>
              <a:rPr lang="en-GB" altLang="en-US"/>
              <a:t>As X </a:t>
            </a:r>
            <a:r>
              <a:rPr lang="en-GB" altLang="en-US">
                <a:solidFill>
                  <a:schemeClr val="accent2"/>
                </a:solidFill>
              </a:rPr>
              <a:t>states/ believes/ suggests /indicates/ points out / observes/ explains/ argues/ outlines/ contradicts / proposes</a:t>
            </a:r>
            <a:r>
              <a:rPr lang="en-GB" altLang="en-US"/>
              <a:t>, “…….”.</a:t>
            </a:r>
          </a:p>
          <a:p>
            <a:pPr eaLnBrk="1" hangingPunct="1">
              <a:buFont typeface="Wingdings" pitchFamily="2" charset="2"/>
              <a:buNone/>
            </a:pPr>
            <a:endParaRPr lang="en-GB" altLang="en-US"/>
          </a:p>
          <a:p>
            <a:pPr eaLnBrk="1" hangingPunct="1"/>
            <a:r>
              <a:rPr lang="en-GB" altLang="en-US"/>
              <a:t>For example, X </a:t>
            </a:r>
            <a:r>
              <a:rPr lang="en-GB" altLang="en-US">
                <a:solidFill>
                  <a:schemeClr val="accent2"/>
                </a:solidFill>
              </a:rPr>
              <a:t>has argued</a:t>
            </a:r>
            <a:r>
              <a:rPr lang="en-GB" altLang="en-US"/>
              <a:t> that “……”.</a:t>
            </a:r>
          </a:p>
          <a:p>
            <a:pPr eaLnBrk="1" hangingPunct="1">
              <a:buFont typeface="Wingdings" pitchFamily="2" charset="2"/>
              <a:buNone/>
            </a:pPr>
            <a:endParaRPr lang="en-GB" altLang="en-US"/>
          </a:p>
          <a:p>
            <a:pPr eaLnBrk="1" hangingPunct="1"/>
            <a:r>
              <a:rPr lang="en-GB" altLang="en-US"/>
              <a:t>According to X, “…….”.</a:t>
            </a:r>
          </a:p>
          <a:p>
            <a:pPr eaLnBrk="1" hangingPunct="1">
              <a:buFont typeface="Wingdings" pitchFamily="2" charset="2"/>
              <a:buNone/>
            </a:pPr>
            <a:endParaRPr lang="en-GB" altLang="en-US"/>
          </a:p>
          <a:p>
            <a:pPr eaLnBrk="1" hangingPunct="1"/>
            <a:r>
              <a:rPr lang="en-GB" altLang="en-US"/>
              <a:t>X </a:t>
            </a:r>
            <a:r>
              <a:rPr lang="en-GB" altLang="en-US">
                <a:solidFill>
                  <a:schemeClr val="accent2"/>
                </a:solidFill>
              </a:rPr>
              <a:t>suggests/ believes/ observes</a:t>
            </a:r>
            <a:r>
              <a:rPr lang="en-GB" altLang="en-US"/>
              <a:t> that “…..”.</a:t>
            </a:r>
          </a:p>
          <a:p>
            <a:pPr eaLnBrk="1" hangingPunct="1">
              <a:buFont typeface="Wingdings" pitchFamily="2" charset="2"/>
              <a:buNone/>
            </a:pPr>
            <a:endParaRPr lang="en-GB" altLang="en-US"/>
          </a:p>
        </p:txBody>
      </p:sp>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z="4000" b="1">
                <a:solidFill>
                  <a:schemeClr val="hlink"/>
                </a:solidFill>
              </a:rPr>
              <a:t>How to reference paraphrases</a:t>
            </a:r>
          </a:p>
        </p:txBody>
      </p:sp>
      <p:sp>
        <p:nvSpPr>
          <p:cNvPr id="12291" name="Rectangle 3"/>
          <p:cNvSpPr>
            <a:spLocks noGrp="1" noChangeArrowheads="1"/>
          </p:cNvSpPr>
          <p:nvPr>
            <p:ph type="body" idx="1"/>
          </p:nvPr>
        </p:nvSpPr>
        <p:spPr>
          <a:xfrm>
            <a:off x="457200" y="2781300"/>
            <a:ext cx="8229600" cy="3349625"/>
          </a:xfrm>
        </p:spPr>
        <p:txBody>
          <a:bodyPr/>
          <a:lstStyle/>
          <a:p>
            <a:pPr eaLnBrk="1" hangingPunct="1">
              <a:spcBef>
                <a:spcPct val="50000"/>
              </a:spcBef>
              <a:buClrTx/>
              <a:buSzTx/>
              <a:buFontTx/>
              <a:buNone/>
            </a:pPr>
            <a:r>
              <a:rPr lang="en-GB" altLang="en-US" dirty="0">
                <a:solidFill>
                  <a:schemeClr val="accent1"/>
                </a:solidFill>
              </a:rPr>
              <a:t>  </a:t>
            </a:r>
            <a:r>
              <a:rPr lang="en-GB" altLang="en-US" dirty="0"/>
              <a:t>Thomas Hunt Morgan made the connection between partial linkage and the behaviour of chromosomes when the nucleus of a cell divides. This breakthrough was proved to be critical (Brown, 2002).</a:t>
            </a:r>
          </a:p>
          <a:p>
            <a:pPr eaLnBrk="1" hangingPunct="1">
              <a:buFont typeface="Wingdings" pitchFamily="2" charset="2"/>
              <a:buNone/>
            </a:pPr>
            <a:endParaRPr lang="en-GB" altLang="en-US" sz="2400" dirty="0">
              <a:solidFill>
                <a:schemeClr val="accent1"/>
              </a:solidFill>
            </a:endParaRPr>
          </a:p>
        </p:txBody>
      </p:sp>
      <p:sp>
        <p:nvSpPr>
          <p:cNvPr id="12292" name="Rectangle 4"/>
          <p:cNvSpPr>
            <a:spLocks noChangeArrowheads="1"/>
          </p:cNvSpPr>
          <p:nvPr/>
        </p:nvSpPr>
        <p:spPr bwMode="auto">
          <a:xfrm>
            <a:off x="2484438" y="1989138"/>
            <a:ext cx="4607842" cy="523220"/>
          </a:xfrm>
          <a:prstGeom prst="rect">
            <a:avLst/>
          </a:prstGeom>
          <a:noFill/>
          <a:ln w="9525">
            <a:noFill/>
            <a:miter lim="800000"/>
            <a:headEnd/>
            <a:tailEnd/>
          </a:ln>
        </p:spPr>
        <p:txBody>
          <a:bodyPr wrap="square">
            <a:spAutoFit/>
          </a:bodyPr>
          <a:lstStyle/>
          <a:p>
            <a:pPr>
              <a:spcBef>
                <a:spcPct val="50000"/>
              </a:spcBef>
            </a:pPr>
            <a:r>
              <a:rPr lang="en-GB" altLang="en-US" sz="2800" b="1" dirty="0">
                <a:solidFill>
                  <a:schemeClr val="accent2"/>
                </a:solidFill>
              </a:rPr>
              <a:t>AUTHOR, DATE, PAGE</a:t>
            </a:r>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Content Placeholder 1"/>
          <p:cNvSpPr>
            <a:spLocks noGrp="1"/>
          </p:cNvSpPr>
          <p:nvPr>
            <p:ph idx="1"/>
          </p:nvPr>
        </p:nvSpPr>
        <p:spPr>
          <a:xfrm>
            <a:off x="434975" y="1628800"/>
            <a:ext cx="8229600" cy="4680520"/>
          </a:xfrm>
        </p:spPr>
        <p:txBody>
          <a:bodyPr/>
          <a:lstStyle/>
          <a:p>
            <a:r>
              <a:rPr lang="en-GB" altLang="en-US" sz="2400" dirty="0"/>
              <a:t>Decide whether you want to paraphrase or directly quote.</a:t>
            </a:r>
          </a:p>
          <a:p>
            <a:r>
              <a:rPr lang="en-GB" altLang="en-US" sz="2400" b="1" dirty="0"/>
              <a:t>ALWAYS PARAPHRASE </a:t>
            </a:r>
            <a:r>
              <a:rPr lang="en-GB" altLang="en-US" sz="2400" dirty="0"/>
              <a:t>unless you want to dissect an </a:t>
            </a:r>
            <a:r>
              <a:rPr lang="en-GB" altLang="en-US" sz="2400" dirty="0" smtClean="0"/>
              <a:t>author’s </a:t>
            </a:r>
            <a:r>
              <a:rPr lang="en-GB" altLang="en-US" sz="2400" dirty="0"/>
              <a:t>phrase or words directly as part of your text.</a:t>
            </a:r>
          </a:p>
          <a:p>
            <a:r>
              <a:rPr lang="en-GB" altLang="en-US" sz="2400" dirty="0"/>
              <a:t>When paraphrasing you can either write:</a:t>
            </a:r>
          </a:p>
          <a:p>
            <a:pPr marL="0" indent="0">
              <a:buNone/>
            </a:pPr>
            <a:r>
              <a:rPr lang="en-GB" altLang="en-US" sz="2400" dirty="0"/>
              <a:t>Piaget (1954) states that children go through similar stages of development .</a:t>
            </a:r>
          </a:p>
          <a:p>
            <a:pPr marL="0" indent="0">
              <a:buNone/>
            </a:pPr>
            <a:r>
              <a:rPr lang="en-GB" altLang="en-US" sz="2400" dirty="0"/>
              <a:t>OR</a:t>
            </a:r>
          </a:p>
          <a:p>
            <a:pPr marL="0" indent="0">
              <a:buNone/>
            </a:pPr>
            <a:r>
              <a:rPr lang="en-GB" altLang="en-US" sz="2400" dirty="0"/>
              <a:t>Children go through similar stages of development (Piaget, 1954).</a:t>
            </a:r>
          </a:p>
        </p:txBody>
      </p:sp>
      <p:sp>
        <p:nvSpPr>
          <p:cNvPr id="3" name="Title 2"/>
          <p:cNvSpPr>
            <a:spLocks noGrp="1"/>
          </p:cNvSpPr>
          <p:nvPr>
            <p:ph type="title"/>
          </p:nvPr>
        </p:nvSpPr>
        <p:spPr/>
        <p:txBody>
          <a:bodyPr/>
          <a:lstStyle/>
          <a:p>
            <a:pPr>
              <a:defRPr/>
            </a:pPr>
            <a:r>
              <a:rPr lang="en-GB" dirty="0"/>
              <a:t>Choosing the correct format</a:t>
            </a:r>
          </a:p>
        </p:txBody>
      </p:sp>
    </p:spTree>
    <p:extLst>
      <p:ext uri="{BB962C8B-B14F-4D97-AF65-F5344CB8AC3E}">
        <p14:creationId xmlns:p14="http://schemas.microsoft.com/office/powerpoint/2010/main" val="1050894992"/>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z="3200" b="1" dirty="0">
                <a:solidFill>
                  <a:schemeClr val="hlink"/>
                </a:solidFill>
              </a:rPr>
              <a:t>Referencing at the end of your assignment</a:t>
            </a:r>
          </a:p>
        </p:txBody>
      </p:sp>
      <p:sp>
        <p:nvSpPr>
          <p:cNvPr id="13315" name="Rectangle 3"/>
          <p:cNvSpPr>
            <a:spLocks noGrp="1" noChangeArrowheads="1"/>
          </p:cNvSpPr>
          <p:nvPr>
            <p:ph type="body" idx="1"/>
          </p:nvPr>
        </p:nvSpPr>
        <p:spPr>
          <a:xfrm>
            <a:off x="457200" y="2162175"/>
            <a:ext cx="8229600" cy="3968750"/>
          </a:xfrm>
        </p:spPr>
        <p:txBody>
          <a:bodyPr/>
          <a:lstStyle/>
          <a:p>
            <a:pPr eaLnBrk="1" hangingPunct="1">
              <a:buFont typeface="Wingdings" pitchFamily="2" charset="2"/>
              <a:buNone/>
            </a:pPr>
            <a:r>
              <a:rPr lang="en-GB" altLang="en-US" sz="2400"/>
              <a:t> </a:t>
            </a:r>
          </a:p>
        </p:txBody>
      </p:sp>
      <p:sp>
        <p:nvSpPr>
          <p:cNvPr id="13316" name="Text Box 4"/>
          <p:cNvSpPr txBox="1">
            <a:spLocks noChangeArrowheads="1"/>
          </p:cNvSpPr>
          <p:nvPr/>
        </p:nvSpPr>
        <p:spPr bwMode="auto">
          <a:xfrm>
            <a:off x="539750" y="1700213"/>
            <a:ext cx="8207375" cy="461962"/>
          </a:xfrm>
          <a:prstGeom prst="rect">
            <a:avLst/>
          </a:prstGeom>
          <a:noFill/>
          <a:ln w="9525">
            <a:noFill/>
            <a:miter lim="800000"/>
            <a:headEnd/>
            <a:tailEnd/>
          </a:ln>
        </p:spPr>
        <p:txBody>
          <a:bodyPr>
            <a:spAutoFit/>
          </a:bodyPr>
          <a:lstStyle/>
          <a:p>
            <a:pPr>
              <a:spcBef>
                <a:spcPct val="50000"/>
              </a:spcBef>
            </a:pPr>
            <a:r>
              <a:rPr lang="en-GB" altLang="en-US" sz="2400">
                <a:solidFill>
                  <a:schemeClr val="accent2"/>
                </a:solidFill>
              </a:rPr>
              <a:t>References or Bibliography – what’s the difference?</a:t>
            </a:r>
          </a:p>
        </p:txBody>
      </p:sp>
      <p:sp>
        <p:nvSpPr>
          <p:cNvPr id="13317" name="Rectangle 5"/>
          <p:cNvSpPr>
            <a:spLocks noChangeArrowheads="1"/>
          </p:cNvSpPr>
          <p:nvPr/>
        </p:nvSpPr>
        <p:spPr bwMode="auto">
          <a:xfrm>
            <a:off x="755650" y="2708275"/>
            <a:ext cx="7705725" cy="3673475"/>
          </a:xfrm>
          <a:prstGeom prst="rect">
            <a:avLst/>
          </a:prstGeom>
          <a:noFill/>
          <a:ln w="9525">
            <a:noFill/>
            <a:miter lim="800000"/>
            <a:headEnd/>
            <a:tailEnd/>
          </a:ln>
        </p:spPr>
        <p:txBody>
          <a:bodyPr/>
          <a:lstStyle/>
          <a:p>
            <a:pPr marL="342900" indent="-342900">
              <a:lnSpc>
                <a:spcPct val="90000"/>
              </a:lnSpc>
              <a:spcBef>
                <a:spcPct val="20000"/>
              </a:spcBef>
              <a:buClr>
                <a:schemeClr val="bg2"/>
              </a:buClr>
              <a:buSzPct val="75000"/>
              <a:buFont typeface="Wingdings" pitchFamily="2" charset="2"/>
              <a:buChar char="p"/>
            </a:pPr>
            <a:r>
              <a:rPr lang="en-GB" altLang="en-US" sz="2800">
                <a:solidFill>
                  <a:schemeClr val="tx2"/>
                </a:solidFill>
              </a:rPr>
              <a:t>Reference list</a:t>
            </a:r>
            <a:r>
              <a:rPr lang="en-GB" altLang="en-US" sz="2800"/>
              <a:t> – a single alphabetical list by author of everything you have specifically mentioned in your assignment. </a:t>
            </a:r>
            <a:r>
              <a:rPr lang="en-GB" altLang="en-US" sz="2800">
                <a:solidFill>
                  <a:schemeClr val="accent2"/>
                </a:solidFill>
              </a:rPr>
              <a:t>(Requirement for all University assignments)</a:t>
            </a:r>
            <a:endParaRPr lang="en-GB" altLang="en-US" sz="2800"/>
          </a:p>
          <a:p>
            <a:pPr marL="342900" indent="-342900">
              <a:lnSpc>
                <a:spcPct val="90000"/>
              </a:lnSpc>
              <a:spcBef>
                <a:spcPct val="20000"/>
              </a:spcBef>
              <a:buClr>
                <a:schemeClr val="bg2"/>
              </a:buClr>
              <a:buSzPct val="75000"/>
              <a:buFont typeface="Wingdings" pitchFamily="2" charset="2"/>
              <a:buChar char="p"/>
            </a:pPr>
            <a:r>
              <a:rPr lang="en-GB" altLang="en-US" sz="2800">
                <a:solidFill>
                  <a:schemeClr val="tx2"/>
                </a:solidFill>
              </a:rPr>
              <a:t>Bibliography</a:t>
            </a:r>
            <a:r>
              <a:rPr lang="en-GB" altLang="en-US" sz="2800">
                <a:solidFill>
                  <a:schemeClr val="accent2"/>
                </a:solidFill>
              </a:rPr>
              <a:t> </a:t>
            </a:r>
            <a:r>
              <a:rPr lang="en-GB" altLang="en-US" sz="2800"/>
              <a:t>–</a:t>
            </a:r>
            <a:r>
              <a:rPr lang="en-GB" altLang="en-US" sz="2800">
                <a:solidFill>
                  <a:schemeClr val="accent2"/>
                </a:solidFill>
              </a:rPr>
              <a:t> </a:t>
            </a:r>
            <a:r>
              <a:rPr lang="en-GB" altLang="en-US" sz="2800"/>
              <a:t>a list of</a:t>
            </a:r>
            <a:r>
              <a:rPr lang="en-GB" altLang="en-US" sz="2800">
                <a:solidFill>
                  <a:schemeClr val="accent2"/>
                </a:solidFill>
              </a:rPr>
              <a:t> </a:t>
            </a:r>
            <a:r>
              <a:rPr lang="en-GB" altLang="en-US" sz="2800"/>
              <a:t>sources you have read but </a:t>
            </a:r>
            <a:r>
              <a:rPr lang="en-GB" altLang="en-US" sz="2800" b="1" i="1"/>
              <a:t>not</a:t>
            </a:r>
            <a:r>
              <a:rPr lang="en-GB" altLang="en-US" sz="2800" i="1"/>
              <a:t> </a:t>
            </a:r>
            <a:r>
              <a:rPr lang="en-GB" altLang="en-US" sz="2800"/>
              <a:t>specifically mentioned in your assignment.</a:t>
            </a:r>
            <a:r>
              <a:rPr lang="en-GB" altLang="en-US" sz="2800">
                <a:solidFill>
                  <a:schemeClr val="accent2"/>
                </a:solidFill>
              </a:rPr>
              <a:t>(Not required)</a:t>
            </a:r>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Checking accuracy of referencing</a:t>
            </a:r>
          </a:p>
        </p:txBody>
      </p:sp>
      <p:sp>
        <p:nvSpPr>
          <p:cNvPr id="3" name="Content Placeholder 2"/>
          <p:cNvSpPr>
            <a:spLocks noGrp="1"/>
          </p:cNvSpPr>
          <p:nvPr>
            <p:ph idx="1"/>
          </p:nvPr>
        </p:nvSpPr>
        <p:spPr>
          <a:xfrm>
            <a:off x="457200" y="1600200"/>
            <a:ext cx="8229600" cy="4709120"/>
          </a:xfrm>
        </p:spPr>
        <p:txBody>
          <a:bodyPr/>
          <a:lstStyle/>
          <a:p>
            <a:r>
              <a:rPr lang="en-GB" sz="2400" b="1" dirty="0"/>
              <a:t>You will lose marks for inaccurate referencing</a:t>
            </a:r>
            <a:r>
              <a:rPr lang="en-GB" sz="2400" dirty="0"/>
              <a:t>!</a:t>
            </a:r>
          </a:p>
          <a:p>
            <a:r>
              <a:rPr lang="en-GB" sz="2400" dirty="0"/>
              <a:t>Before submitting your work proof read to check that you have used the correct format for all references in the reference list.</a:t>
            </a:r>
          </a:p>
          <a:p>
            <a:r>
              <a:rPr lang="en-GB" sz="2400" dirty="0"/>
              <a:t>Check that </a:t>
            </a:r>
            <a:r>
              <a:rPr lang="en-GB" sz="2400" b="1" dirty="0"/>
              <a:t>ALL</a:t>
            </a:r>
            <a:r>
              <a:rPr lang="en-GB" sz="2400" dirty="0"/>
              <a:t> references are listed in alphabetical order according to the author’s surname or name of organisation. </a:t>
            </a:r>
            <a:r>
              <a:rPr lang="en-GB" sz="2400" b="1" dirty="0"/>
              <a:t>Do not separate different types of sources.</a:t>
            </a:r>
          </a:p>
          <a:p>
            <a:r>
              <a:rPr lang="en-GB" sz="2400" dirty="0"/>
              <a:t>Check that all references in the text match accurately to the names and dates in the reference list.</a:t>
            </a:r>
          </a:p>
        </p:txBody>
      </p:sp>
    </p:spTree>
    <p:extLst>
      <p:ext uri="{BB962C8B-B14F-4D97-AF65-F5344CB8AC3E}">
        <p14:creationId xmlns:p14="http://schemas.microsoft.com/office/powerpoint/2010/main" val="768831787"/>
      </p:ext>
    </p:extLst>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Referencing Different Sources</a:t>
            </a:r>
          </a:p>
        </p:txBody>
      </p:sp>
      <p:sp>
        <p:nvSpPr>
          <p:cNvPr id="5" name="Content Placeholder 4"/>
          <p:cNvSpPr>
            <a:spLocks noGrp="1"/>
          </p:cNvSpPr>
          <p:nvPr>
            <p:ph idx="1"/>
          </p:nvPr>
        </p:nvSpPr>
        <p:spPr/>
        <p:txBody>
          <a:bodyPr/>
          <a:lstStyle/>
          <a:p>
            <a:r>
              <a:rPr lang="en-GB" dirty="0"/>
              <a:t>Books</a:t>
            </a:r>
          </a:p>
          <a:p>
            <a:r>
              <a:rPr lang="en-GB" dirty="0"/>
              <a:t>Journal Articles/magazines</a:t>
            </a:r>
          </a:p>
          <a:p>
            <a:r>
              <a:rPr lang="en-GB" dirty="0"/>
              <a:t>Web Sources</a:t>
            </a:r>
          </a:p>
          <a:p>
            <a:endParaRPr lang="en-GB" dirty="0"/>
          </a:p>
        </p:txBody>
      </p:sp>
    </p:spTree>
    <p:extLst>
      <p:ext uri="{BB962C8B-B14F-4D97-AF65-F5344CB8AC3E}">
        <p14:creationId xmlns:p14="http://schemas.microsoft.com/office/powerpoint/2010/main" val="2442922194"/>
      </p:ext>
    </p:extLst>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z="4000" b="1">
                <a:solidFill>
                  <a:schemeClr val="hlink"/>
                </a:solidFill>
              </a:rPr>
              <a:t>What information do I need to include to reference a book?</a:t>
            </a:r>
          </a:p>
        </p:txBody>
      </p:sp>
      <p:sp>
        <p:nvSpPr>
          <p:cNvPr id="14339" name="Rectangle 3"/>
          <p:cNvSpPr>
            <a:spLocks noGrp="1" noChangeArrowheads="1"/>
          </p:cNvSpPr>
          <p:nvPr>
            <p:ph type="body" idx="1"/>
          </p:nvPr>
        </p:nvSpPr>
        <p:spPr/>
        <p:txBody>
          <a:bodyPr/>
          <a:lstStyle/>
          <a:p>
            <a:pPr eaLnBrk="1" hangingPunct="1"/>
            <a:endParaRPr lang="en-GB" altLang="en-US" dirty="0"/>
          </a:p>
          <a:p>
            <a:pPr eaLnBrk="1" hangingPunct="1"/>
            <a:r>
              <a:rPr lang="en-GB" altLang="en-US" dirty="0"/>
              <a:t>Name(s) of the Author(s)/Editor(s) </a:t>
            </a:r>
          </a:p>
          <a:p>
            <a:pPr eaLnBrk="1" hangingPunct="1"/>
            <a:r>
              <a:rPr lang="en-GB" altLang="en-US" dirty="0"/>
              <a:t>Date published</a:t>
            </a:r>
          </a:p>
          <a:p>
            <a:pPr eaLnBrk="1" hangingPunct="1"/>
            <a:r>
              <a:rPr lang="en-GB" altLang="en-US" dirty="0"/>
              <a:t>Full title</a:t>
            </a:r>
          </a:p>
          <a:p>
            <a:pPr eaLnBrk="1" hangingPunct="1"/>
            <a:r>
              <a:rPr lang="en-GB" altLang="en-US" dirty="0"/>
              <a:t>Edition (if applicable)</a:t>
            </a:r>
          </a:p>
          <a:p>
            <a:pPr eaLnBrk="1" hangingPunct="1"/>
            <a:r>
              <a:rPr lang="en-GB" altLang="en-US" dirty="0"/>
              <a:t>Where it was published </a:t>
            </a:r>
            <a:r>
              <a:rPr lang="en-GB" altLang="en-US" dirty="0">
                <a:solidFill>
                  <a:srgbClr val="FF0000"/>
                </a:solidFill>
              </a:rPr>
              <a:t>(</a:t>
            </a:r>
            <a:r>
              <a:rPr lang="en-GB" altLang="en-US" b="1" dirty="0">
                <a:solidFill>
                  <a:srgbClr val="FF0000"/>
                </a:solidFill>
              </a:rPr>
              <a:t>Town or City</a:t>
            </a:r>
            <a:r>
              <a:rPr lang="en-GB" altLang="en-US" dirty="0">
                <a:solidFill>
                  <a:srgbClr val="FF0000"/>
                </a:solidFill>
              </a:rPr>
              <a:t>)</a:t>
            </a:r>
            <a:endParaRPr lang="en-GB" altLang="en-US" dirty="0"/>
          </a:p>
          <a:p>
            <a:pPr eaLnBrk="1" hangingPunct="1"/>
            <a:r>
              <a:rPr lang="en-GB" altLang="en-US" dirty="0"/>
              <a:t>Who published it</a:t>
            </a:r>
          </a:p>
          <a:p>
            <a:pPr eaLnBrk="1" hangingPunct="1"/>
            <a:r>
              <a:rPr lang="en-GB" altLang="en-US" dirty="0"/>
              <a:t>Page number </a:t>
            </a:r>
            <a:r>
              <a:rPr lang="en-GB" altLang="en-US" b="1" dirty="0"/>
              <a:t>(for direct quotes only)</a:t>
            </a:r>
          </a:p>
        </p:txBody>
      </p:sp>
    </p:spTree>
  </p:cSld>
  <p:clrMapOvr>
    <a:masterClrMapping/>
  </p:clrMapOv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z="4000" b="1"/>
              <a:t>Referencing books</a:t>
            </a:r>
          </a:p>
        </p:txBody>
      </p:sp>
      <p:sp>
        <p:nvSpPr>
          <p:cNvPr id="15363" name="Rectangle 3"/>
          <p:cNvSpPr>
            <a:spLocks noGrp="1" noChangeArrowheads="1"/>
          </p:cNvSpPr>
          <p:nvPr>
            <p:ph type="body" idx="1"/>
          </p:nvPr>
        </p:nvSpPr>
        <p:spPr>
          <a:xfrm>
            <a:off x="468313" y="2205038"/>
            <a:ext cx="8229600" cy="3095625"/>
          </a:xfrm>
        </p:spPr>
        <p:txBody>
          <a:bodyPr/>
          <a:lstStyle/>
          <a:p>
            <a:pPr eaLnBrk="1" hangingPunct="1"/>
            <a:r>
              <a:rPr lang="en-GB" altLang="en-US" dirty="0"/>
              <a:t>Author(s)   </a:t>
            </a:r>
            <a:r>
              <a:rPr lang="en-GB" altLang="en-US" dirty="0">
                <a:solidFill>
                  <a:schemeClr val="tx2"/>
                </a:solidFill>
              </a:rPr>
              <a:t>R.R. Jordan </a:t>
            </a:r>
          </a:p>
          <a:p>
            <a:pPr eaLnBrk="1" hangingPunct="1"/>
            <a:r>
              <a:rPr lang="en-GB" altLang="en-US" dirty="0"/>
              <a:t>Year of Publication </a:t>
            </a:r>
            <a:r>
              <a:rPr lang="en-US" altLang="en-US" b="1" dirty="0">
                <a:cs typeface="Arial" charset="0"/>
              </a:rPr>
              <a:t>©	</a:t>
            </a:r>
            <a:r>
              <a:rPr lang="en-US" altLang="en-US" dirty="0">
                <a:solidFill>
                  <a:schemeClr val="tx2"/>
                </a:solidFill>
                <a:cs typeface="Arial" charset="0"/>
              </a:rPr>
              <a:t>1999</a:t>
            </a:r>
            <a:endParaRPr lang="en-GB" altLang="en-US" dirty="0">
              <a:solidFill>
                <a:schemeClr val="tx2"/>
              </a:solidFill>
            </a:endParaRPr>
          </a:p>
          <a:p>
            <a:pPr eaLnBrk="1" hangingPunct="1"/>
            <a:r>
              <a:rPr lang="en-GB" altLang="en-US" dirty="0"/>
              <a:t>Title	</a:t>
            </a:r>
            <a:r>
              <a:rPr lang="en-GB" altLang="en-US" dirty="0">
                <a:solidFill>
                  <a:schemeClr val="tx2"/>
                </a:solidFill>
              </a:rPr>
              <a:t>Academic Writing Course</a:t>
            </a:r>
          </a:p>
          <a:p>
            <a:pPr eaLnBrk="1" hangingPunct="1"/>
            <a:r>
              <a:rPr lang="en-GB" altLang="en-US" dirty="0"/>
              <a:t>Edition (if not the first)	</a:t>
            </a:r>
            <a:r>
              <a:rPr lang="en-GB" altLang="en-US" dirty="0">
                <a:solidFill>
                  <a:schemeClr val="tx2"/>
                </a:solidFill>
              </a:rPr>
              <a:t>3</a:t>
            </a:r>
            <a:r>
              <a:rPr lang="en-GB" altLang="en-US" baseline="30000" dirty="0">
                <a:solidFill>
                  <a:schemeClr val="tx2"/>
                </a:solidFill>
              </a:rPr>
              <a:t>rd</a:t>
            </a:r>
            <a:r>
              <a:rPr lang="en-GB" altLang="en-US" dirty="0">
                <a:solidFill>
                  <a:schemeClr val="tx2"/>
                </a:solidFill>
              </a:rPr>
              <a:t> edition</a:t>
            </a:r>
          </a:p>
          <a:p>
            <a:pPr eaLnBrk="1" hangingPunct="1"/>
            <a:r>
              <a:rPr lang="en-GB" altLang="en-US" dirty="0"/>
              <a:t>Place of publication		</a:t>
            </a:r>
            <a:r>
              <a:rPr lang="en-GB" altLang="en-US" dirty="0">
                <a:solidFill>
                  <a:schemeClr val="tx2"/>
                </a:solidFill>
              </a:rPr>
              <a:t>Harlow</a:t>
            </a:r>
          </a:p>
          <a:p>
            <a:pPr eaLnBrk="1" hangingPunct="1"/>
            <a:r>
              <a:rPr lang="en-GB" altLang="en-US" dirty="0"/>
              <a:t>Publisher	</a:t>
            </a:r>
            <a:r>
              <a:rPr lang="en-GB" altLang="en-US" dirty="0">
                <a:solidFill>
                  <a:schemeClr val="tx2"/>
                </a:solidFill>
              </a:rPr>
              <a:t>Pearson Education Limited</a:t>
            </a:r>
          </a:p>
          <a:p>
            <a:pPr eaLnBrk="1" hangingPunct="1">
              <a:buFont typeface="Wingdings" pitchFamily="2" charset="2"/>
              <a:buNone/>
            </a:pPr>
            <a:endParaRPr lang="en-GB" altLang="en-US" dirty="0"/>
          </a:p>
        </p:txBody>
      </p:sp>
      <p:sp>
        <p:nvSpPr>
          <p:cNvPr id="15364" name="Text Box 4"/>
          <p:cNvSpPr txBox="1">
            <a:spLocks noChangeArrowheads="1"/>
          </p:cNvSpPr>
          <p:nvPr/>
        </p:nvSpPr>
        <p:spPr bwMode="auto">
          <a:xfrm>
            <a:off x="539750" y="1557338"/>
            <a:ext cx="8208963" cy="457200"/>
          </a:xfrm>
          <a:prstGeom prst="rect">
            <a:avLst/>
          </a:prstGeom>
          <a:noFill/>
          <a:ln w="9525">
            <a:noFill/>
            <a:miter lim="800000"/>
            <a:headEnd/>
            <a:tailEnd/>
          </a:ln>
        </p:spPr>
        <p:txBody>
          <a:bodyPr>
            <a:spAutoFit/>
          </a:bodyPr>
          <a:lstStyle/>
          <a:p>
            <a:pPr>
              <a:spcBef>
                <a:spcPct val="50000"/>
              </a:spcBef>
            </a:pPr>
            <a:r>
              <a:rPr lang="en-GB" altLang="en-US" sz="2400" dirty="0">
                <a:solidFill>
                  <a:schemeClr val="accent2"/>
                </a:solidFill>
              </a:rPr>
              <a:t>Using the title page (not the front cover) note the:</a:t>
            </a:r>
          </a:p>
        </p:txBody>
      </p:sp>
      <p:sp>
        <p:nvSpPr>
          <p:cNvPr id="15365" name="Text Box 5"/>
          <p:cNvSpPr txBox="1">
            <a:spLocks noChangeArrowheads="1"/>
          </p:cNvSpPr>
          <p:nvPr/>
        </p:nvSpPr>
        <p:spPr bwMode="auto">
          <a:xfrm>
            <a:off x="827088" y="5516563"/>
            <a:ext cx="7704137" cy="831850"/>
          </a:xfrm>
          <a:prstGeom prst="rect">
            <a:avLst/>
          </a:prstGeom>
          <a:solidFill>
            <a:srgbClr val="FFFFFF"/>
          </a:solidFill>
          <a:ln w="9525">
            <a:solidFill>
              <a:schemeClr val="tx1"/>
            </a:solidFill>
            <a:miter lim="800000"/>
            <a:headEnd/>
            <a:tailEnd/>
          </a:ln>
        </p:spPr>
        <p:txBody>
          <a:bodyPr>
            <a:spAutoFit/>
          </a:bodyPr>
          <a:lstStyle/>
          <a:p>
            <a:pPr>
              <a:spcBef>
                <a:spcPct val="50000"/>
              </a:spcBef>
            </a:pPr>
            <a:r>
              <a:rPr lang="en-GB" altLang="en-US" sz="2400" dirty="0">
                <a:solidFill>
                  <a:srgbClr val="FF0000"/>
                </a:solidFill>
              </a:rPr>
              <a:t>Jordan, R. R. (1999) </a:t>
            </a:r>
            <a:r>
              <a:rPr lang="en-GB" altLang="en-US" sz="2400" i="1" dirty="0">
                <a:solidFill>
                  <a:srgbClr val="FF0000"/>
                </a:solidFill>
              </a:rPr>
              <a:t>Academic Writing Course</a:t>
            </a:r>
            <a:r>
              <a:rPr lang="en-GB" altLang="en-US" sz="2400" dirty="0">
                <a:solidFill>
                  <a:srgbClr val="FF0000"/>
                </a:solidFill>
              </a:rPr>
              <a:t>.</a:t>
            </a:r>
            <a:r>
              <a:rPr lang="en-GB" altLang="en-US" sz="2400" u="sng" dirty="0">
                <a:solidFill>
                  <a:srgbClr val="FF0000"/>
                </a:solidFill>
              </a:rPr>
              <a:t> </a:t>
            </a:r>
            <a:r>
              <a:rPr lang="en-GB" altLang="en-US" sz="2400" dirty="0">
                <a:solidFill>
                  <a:srgbClr val="FF0000"/>
                </a:solidFill>
              </a:rPr>
              <a:t>3</a:t>
            </a:r>
            <a:r>
              <a:rPr lang="en-GB" altLang="en-US" sz="2400" baseline="30000" dirty="0">
                <a:solidFill>
                  <a:srgbClr val="FF0000"/>
                </a:solidFill>
              </a:rPr>
              <a:t>rd</a:t>
            </a:r>
            <a:r>
              <a:rPr lang="en-GB" altLang="en-US" sz="2400" dirty="0">
                <a:solidFill>
                  <a:srgbClr val="FF0000"/>
                </a:solidFill>
              </a:rPr>
              <a:t> ed. Harlow: Pearson Education Limited.</a:t>
            </a:r>
          </a:p>
        </p:txBody>
      </p:sp>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a:t>Book Reference Example</a:t>
            </a:r>
          </a:p>
        </p:txBody>
      </p:sp>
      <p:sp>
        <p:nvSpPr>
          <p:cNvPr id="16387" name="Rectangle 3"/>
          <p:cNvSpPr>
            <a:spLocks noGrp="1" noChangeArrowheads="1"/>
          </p:cNvSpPr>
          <p:nvPr>
            <p:ph type="body" idx="1"/>
          </p:nvPr>
        </p:nvSpPr>
        <p:spPr/>
        <p:txBody>
          <a:bodyPr/>
          <a:lstStyle/>
          <a:p>
            <a:pPr eaLnBrk="1" hangingPunct="1">
              <a:buFont typeface="Wingdings" pitchFamily="2" charset="2"/>
              <a:buNone/>
            </a:pPr>
            <a:endParaRPr lang="en-GB" altLang="en-US" dirty="0"/>
          </a:p>
        </p:txBody>
      </p:sp>
      <p:grpSp>
        <p:nvGrpSpPr>
          <p:cNvPr id="33" name="Group 32"/>
          <p:cNvGrpSpPr/>
          <p:nvPr/>
        </p:nvGrpSpPr>
        <p:grpSpPr>
          <a:xfrm>
            <a:off x="755650" y="2352675"/>
            <a:ext cx="7748588" cy="2516188"/>
            <a:chOff x="755650" y="2352675"/>
            <a:chExt cx="7748588" cy="2516188"/>
          </a:xfrm>
        </p:grpSpPr>
        <p:sp>
          <p:nvSpPr>
            <p:cNvPr id="16389" name="Text Box 5"/>
            <p:cNvSpPr txBox="1">
              <a:spLocks noChangeArrowheads="1"/>
            </p:cNvSpPr>
            <p:nvPr/>
          </p:nvSpPr>
          <p:spPr bwMode="auto">
            <a:xfrm>
              <a:off x="1146779" y="2352675"/>
              <a:ext cx="905588"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Authors</a:t>
              </a:r>
            </a:p>
            <a:p>
              <a:endParaRPr lang="en-GB" altLang="en-US"/>
            </a:p>
          </p:txBody>
        </p:sp>
        <p:sp>
          <p:nvSpPr>
            <p:cNvPr id="16390" name="Text Box 6"/>
            <p:cNvSpPr txBox="1">
              <a:spLocks noChangeArrowheads="1"/>
            </p:cNvSpPr>
            <p:nvPr/>
          </p:nvSpPr>
          <p:spPr bwMode="auto">
            <a:xfrm>
              <a:off x="2343423" y="2352675"/>
              <a:ext cx="1348867"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Year of Publication</a:t>
              </a:r>
              <a:endParaRPr lang="en-GB" altLang="en-US"/>
            </a:p>
          </p:txBody>
        </p:sp>
        <p:sp>
          <p:nvSpPr>
            <p:cNvPr id="16391" name="Text Box 7"/>
            <p:cNvSpPr txBox="1">
              <a:spLocks noChangeArrowheads="1"/>
            </p:cNvSpPr>
            <p:nvPr/>
          </p:nvSpPr>
          <p:spPr bwMode="auto">
            <a:xfrm>
              <a:off x="3888913" y="2352675"/>
              <a:ext cx="52362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Title</a:t>
              </a:r>
              <a:endParaRPr lang="en-GB" altLang="en-US"/>
            </a:p>
          </p:txBody>
        </p:sp>
        <p:sp>
          <p:nvSpPr>
            <p:cNvPr id="16392" name="Text Box 8"/>
            <p:cNvSpPr txBox="1">
              <a:spLocks noChangeArrowheads="1"/>
            </p:cNvSpPr>
            <p:nvPr/>
          </p:nvSpPr>
          <p:spPr bwMode="auto">
            <a:xfrm>
              <a:off x="4815642" y="2352675"/>
              <a:ext cx="643425"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Edition</a:t>
              </a:r>
              <a:endParaRPr lang="en-GB" altLang="en-US"/>
            </a:p>
          </p:txBody>
        </p:sp>
        <p:sp>
          <p:nvSpPr>
            <p:cNvPr id="16393" name="Text Box 9"/>
            <p:cNvSpPr txBox="1">
              <a:spLocks noChangeArrowheads="1"/>
            </p:cNvSpPr>
            <p:nvPr/>
          </p:nvSpPr>
          <p:spPr bwMode="auto">
            <a:xfrm>
              <a:off x="5611996" y="2352675"/>
              <a:ext cx="1330544"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Place of</a:t>
              </a:r>
              <a:r>
                <a:rPr lang="en-GB" altLang="en-US" sz="1200">
                  <a:latin typeface="Tahoma" pitchFamily="34" charset="0"/>
                </a:rPr>
                <a:t> </a:t>
              </a:r>
              <a:r>
                <a:rPr lang="en-GB" altLang="en-US" sz="900">
                  <a:latin typeface="Tahoma" pitchFamily="34" charset="0"/>
                </a:rPr>
                <a:t>publication</a:t>
              </a:r>
              <a:endParaRPr lang="en-GB" altLang="en-US"/>
            </a:p>
          </p:txBody>
        </p:sp>
        <p:sp>
          <p:nvSpPr>
            <p:cNvPr id="16394" name="Text Box 10"/>
            <p:cNvSpPr txBox="1">
              <a:spLocks noChangeArrowheads="1"/>
            </p:cNvSpPr>
            <p:nvPr/>
          </p:nvSpPr>
          <p:spPr bwMode="auto">
            <a:xfrm>
              <a:off x="7117315" y="2352675"/>
              <a:ext cx="752660" cy="441704"/>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Publisher</a:t>
              </a:r>
              <a:endParaRPr lang="en-GB" altLang="en-US"/>
            </a:p>
          </p:txBody>
        </p:sp>
        <p:sp>
          <p:nvSpPr>
            <p:cNvPr id="16395" name="Text Box 11"/>
            <p:cNvSpPr txBox="1">
              <a:spLocks noChangeArrowheads="1"/>
            </p:cNvSpPr>
            <p:nvPr/>
          </p:nvSpPr>
          <p:spPr bwMode="auto">
            <a:xfrm>
              <a:off x="829647" y="4467776"/>
              <a:ext cx="739974"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Comma</a:t>
              </a:r>
              <a:endParaRPr lang="en-GB" altLang="en-US"/>
            </a:p>
          </p:txBody>
        </p:sp>
        <p:sp>
          <p:nvSpPr>
            <p:cNvPr id="16396" name="Text Box 12"/>
            <p:cNvSpPr txBox="1">
              <a:spLocks noChangeArrowheads="1"/>
            </p:cNvSpPr>
            <p:nvPr/>
          </p:nvSpPr>
          <p:spPr bwMode="auto">
            <a:xfrm>
              <a:off x="1859974" y="4467776"/>
              <a:ext cx="96690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Full stop</a:t>
              </a:r>
              <a:endParaRPr lang="en-GB" altLang="en-US"/>
            </a:p>
          </p:txBody>
        </p:sp>
        <p:sp>
          <p:nvSpPr>
            <p:cNvPr id="16397" name="Text Box 13"/>
            <p:cNvSpPr txBox="1">
              <a:spLocks noChangeArrowheads="1"/>
            </p:cNvSpPr>
            <p:nvPr/>
          </p:nvSpPr>
          <p:spPr bwMode="auto">
            <a:xfrm>
              <a:off x="3256058" y="4467776"/>
              <a:ext cx="905588"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endParaRPr lang="en-GB" altLang="en-US" dirty="0"/>
            </a:p>
          </p:txBody>
        </p:sp>
        <p:sp>
          <p:nvSpPr>
            <p:cNvPr id="16398" name="Text Box 14"/>
            <p:cNvSpPr txBox="1">
              <a:spLocks noChangeArrowheads="1"/>
            </p:cNvSpPr>
            <p:nvPr/>
          </p:nvSpPr>
          <p:spPr bwMode="auto">
            <a:xfrm>
              <a:off x="4586603" y="4467776"/>
              <a:ext cx="687119" cy="40108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ea typeface="Tahoma" pitchFamily="34" charset="0"/>
                  <a:cs typeface="Tahoma" pitchFamily="34" charset="0"/>
                </a:rPr>
                <a:t>Italics</a:t>
              </a:r>
            </a:p>
          </p:txBody>
        </p:sp>
        <p:sp>
          <p:nvSpPr>
            <p:cNvPr id="16399" name="Text Box 15"/>
            <p:cNvSpPr txBox="1">
              <a:spLocks noChangeArrowheads="1"/>
            </p:cNvSpPr>
            <p:nvPr/>
          </p:nvSpPr>
          <p:spPr bwMode="auto">
            <a:xfrm>
              <a:off x="5500695" y="4467776"/>
              <a:ext cx="857256"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Full stop</a:t>
              </a:r>
            </a:p>
            <a:p>
              <a:endParaRPr lang="en-GB" altLang="en-US"/>
            </a:p>
          </p:txBody>
        </p:sp>
        <p:sp>
          <p:nvSpPr>
            <p:cNvPr id="16400" name="Text Box 16"/>
            <p:cNvSpPr txBox="1">
              <a:spLocks noChangeArrowheads="1"/>
            </p:cNvSpPr>
            <p:nvPr/>
          </p:nvSpPr>
          <p:spPr bwMode="auto">
            <a:xfrm>
              <a:off x="6786578" y="4429132"/>
              <a:ext cx="752660" cy="401087"/>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Colon</a:t>
              </a:r>
              <a:endParaRPr lang="en-GB" altLang="en-US"/>
            </a:p>
          </p:txBody>
        </p:sp>
        <p:sp>
          <p:nvSpPr>
            <p:cNvPr id="16401" name="Text Box 17"/>
            <p:cNvSpPr txBox="1">
              <a:spLocks noChangeArrowheads="1"/>
            </p:cNvSpPr>
            <p:nvPr/>
          </p:nvSpPr>
          <p:spPr bwMode="auto">
            <a:xfrm>
              <a:off x="755650" y="3666617"/>
              <a:ext cx="7748588" cy="465058"/>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Christensen, P. and James, A. (</a:t>
              </a:r>
              <a:r>
                <a:rPr lang="en-GB" altLang="en-US" sz="900" dirty="0" err="1">
                  <a:latin typeface="Tahoma" pitchFamily="34" charset="0"/>
                </a:rPr>
                <a:t>Eds</a:t>
              </a:r>
              <a:r>
                <a:rPr lang="en-GB" altLang="en-US" sz="900" dirty="0">
                  <a:latin typeface="Tahoma" pitchFamily="34" charset="0"/>
                </a:rPr>
                <a:t>) (2008) </a:t>
              </a:r>
              <a:r>
                <a:rPr lang="en-GB" altLang="en-US" sz="900" i="1" dirty="0">
                  <a:latin typeface="Tahoma" pitchFamily="34" charset="0"/>
                </a:rPr>
                <a:t>Research with Children: Perspectives and Practices. </a:t>
              </a:r>
              <a:r>
                <a:rPr lang="en-GB" altLang="en-US" sz="900" dirty="0">
                  <a:latin typeface="Tahoma" pitchFamily="34" charset="0"/>
                </a:rPr>
                <a:t>2nd</a:t>
              </a:r>
              <a:r>
                <a:rPr lang="en-GB" altLang="en-US" sz="1200" dirty="0">
                  <a:latin typeface="Tahoma" pitchFamily="34" charset="0"/>
                </a:rPr>
                <a:t> </a:t>
              </a:r>
              <a:r>
                <a:rPr lang="en-GB" altLang="en-US" sz="900" dirty="0">
                  <a:latin typeface="Tahoma" pitchFamily="34" charset="0"/>
                </a:rPr>
                <a:t>Edition. London:</a:t>
              </a:r>
              <a:r>
                <a:rPr lang="en-GB" altLang="en-US" sz="1200" dirty="0">
                  <a:latin typeface="Tahoma" pitchFamily="34" charset="0"/>
                </a:rPr>
                <a:t> </a:t>
              </a:r>
              <a:r>
                <a:rPr lang="en-GB" altLang="en-US" sz="900" dirty="0" err="1">
                  <a:latin typeface="Tahoma" pitchFamily="34" charset="0"/>
                </a:rPr>
                <a:t>Falmer</a:t>
              </a:r>
              <a:r>
                <a:rPr lang="en-GB" altLang="en-US" sz="900" dirty="0">
                  <a:latin typeface="Tahoma" pitchFamily="34" charset="0"/>
                </a:rPr>
                <a:t> </a:t>
              </a:r>
              <a:r>
                <a:rPr lang="en-GB" altLang="en-US" sz="900" dirty="0" smtClean="0">
                  <a:latin typeface="Tahoma" pitchFamily="34" charset="0"/>
                </a:rPr>
                <a:t>Press.</a:t>
              </a:r>
              <a:endParaRPr lang="en-GB" altLang="en-US" dirty="0"/>
            </a:p>
          </p:txBody>
        </p:sp>
        <p:cxnSp>
          <p:nvCxnSpPr>
            <p:cNvPr id="16402" name="AutoShape 18"/>
            <p:cNvCxnSpPr>
              <a:cxnSpLocks noChangeShapeType="1"/>
            </p:cNvCxnSpPr>
            <p:nvPr/>
          </p:nvCxnSpPr>
          <p:spPr bwMode="auto">
            <a:xfrm rot="10800000">
              <a:off x="1643042" y="3929068"/>
              <a:ext cx="642592" cy="538714"/>
            </a:xfrm>
            <a:prstGeom prst="straightConnector1">
              <a:avLst/>
            </a:prstGeom>
            <a:noFill/>
            <a:ln w="9525">
              <a:solidFill>
                <a:srgbClr val="000000"/>
              </a:solidFill>
              <a:round/>
              <a:headEnd/>
              <a:tailEnd/>
            </a:ln>
          </p:spPr>
        </p:cxnSp>
        <p:cxnSp>
          <p:nvCxnSpPr>
            <p:cNvPr id="16403" name="AutoShape 19"/>
            <p:cNvCxnSpPr>
              <a:cxnSpLocks noChangeShapeType="1"/>
            </p:cNvCxnSpPr>
            <p:nvPr/>
          </p:nvCxnSpPr>
          <p:spPr bwMode="auto">
            <a:xfrm rot="5400000" flipH="1" flipV="1">
              <a:off x="1138683" y="4177736"/>
              <a:ext cx="467278" cy="112816"/>
            </a:xfrm>
            <a:prstGeom prst="straightConnector1">
              <a:avLst/>
            </a:prstGeom>
            <a:noFill/>
            <a:ln w="9525">
              <a:solidFill>
                <a:srgbClr val="000000"/>
              </a:solidFill>
              <a:round/>
              <a:headEnd/>
              <a:tailEnd/>
            </a:ln>
          </p:spPr>
        </p:cxnSp>
        <p:cxnSp>
          <p:nvCxnSpPr>
            <p:cNvPr id="16404" name="AutoShape 20"/>
            <p:cNvCxnSpPr>
              <a:cxnSpLocks noChangeShapeType="1"/>
            </p:cNvCxnSpPr>
            <p:nvPr/>
          </p:nvCxnSpPr>
          <p:spPr bwMode="auto">
            <a:xfrm>
              <a:off x="2647870" y="4003733"/>
              <a:ext cx="665977" cy="464043"/>
            </a:xfrm>
            <a:prstGeom prst="straightConnector1">
              <a:avLst/>
            </a:prstGeom>
            <a:noFill/>
            <a:ln w="9525">
              <a:solidFill>
                <a:srgbClr val="000000"/>
              </a:solidFill>
              <a:round/>
              <a:headEnd/>
              <a:tailEnd/>
            </a:ln>
          </p:spPr>
        </p:cxnSp>
        <p:cxnSp>
          <p:nvCxnSpPr>
            <p:cNvPr id="16405" name="AutoShape 21"/>
            <p:cNvCxnSpPr>
              <a:cxnSpLocks noChangeShapeType="1"/>
            </p:cNvCxnSpPr>
            <p:nvPr/>
          </p:nvCxnSpPr>
          <p:spPr bwMode="auto">
            <a:xfrm rot="16200000" flipH="1">
              <a:off x="2995228" y="3934202"/>
              <a:ext cx="538698" cy="528426"/>
            </a:xfrm>
            <a:prstGeom prst="straightConnector1">
              <a:avLst/>
            </a:prstGeom>
            <a:noFill/>
            <a:ln w="9525">
              <a:solidFill>
                <a:srgbClr val="000000"/>
              </a:solidFill>
              <a:round/>
              <a:headEnd/>
              <a:tailEnd/>
            </a:ln>
          </p:spPr>
        </p:cxnSp>
        <p:cxnSp>
          <p:nvCxnSpPr>
            <p:cNvPr id="16406" name="AutoShape 22"/>
            <p:cNvCxnSpPr>
              <a:cxnSpLocks noChangeShapeType="1"/>
            </p:cNvCxnSpPr>
            <p:nvPr/>
          </p:nvCxnSpPr>
          <p:spPr bwMode="auto">
            <a:xfrm rot="16200000" flipH="1">
              <a:off x="4567703" y="4219119"/>
              <a:ext cx="467256" cy="30030"/>
            </a:xfrm>
            <a:prstGeom prst="straightConnector1">
              <a:avLst/>
            </a:prstGeom>
            <a:noFill/>
            <a:ln w="9525">
              <a:solidFill>
                <a:srgbClr val="000000"/>
              </a:solidFill>
              <a:round/>
              <a:headEnd/>
              <a:tailEnd/>
            </a:ln>
          </p:spPr>
        </p:cxnSp>
        <p:cxnSp>
          <p:nvCxnSpPr>
            <p:cNvPr id="16407" name="AutoShape 23"/>
            <p:cNvCxnSpPr>
              <a:cxnSpLocks noChangeShapeType="1"/>
            </p:cNvCxnSpPr>
            <p:nvPr/>
          </p:nvCxnSpPr>
          <p:spPr bwMode="auto">
            <a:xfrm rot="5400000">
              <a:off x="5393537" y="4179099"/>
              <a:ext cx="428628" cy="71438"/>
            </a:xfrm>
            <a:prstGeom prst="straightConnector1">
              <a:avLst/>
            </a:prstGeom>
            <a:noFill/>
            <a:ln w="9525">
              <a:solidFill>
                <a:srgbClr val="000000"/>
              </a:solidFill>
              <a:round/>
              <a:headEnd/>
              <a:tailEnd/>
            </a:ln>
          </p:spPr>
        </p:cxnSp>
        <p:cxnSp>
          <p:nvCxnSpPr>
            <p:cNvPr id="16408" name="AutoShape 24"/>
            <p:cNvCxnSpPr>
              <a:cxnSpLocks noChangeShapeType="1"/>
            </p:cNvCxnSpPr>
            <p:nvPr/>
          </p:nvCxnSpPr>
          <p:spPr bwMode="auto">
            <a:xfrm rot="5400000">
              <a:off x="5999966" y="4214818"/>
              <a:ext cx="500860" cy="72232"/>
            </a:xfrm>
            <a:prstGeom prst="straightConnector1">
              <a:avLst/>
            </a:prstGeom>
            <a:noFill/>
            <a:ln w="9525">
              <a:solidFill>
                <a:srgbClr val="000000"/>
              </a:solidFill>
              <a:round/>
              <a:headEnd/>
              <a:tailEnd/>
            </a:ln>
          </p:spPr>
        </p:cxnSp>
        <p:cxnSp>
          <p:nvCxnSpPr>
            <p:cNvPr id="16409" name="AutoShape 25"/>
            <p:cNvCxnSpPr>
              <a:cxnSpLocks noChangeShapeType="1"/>
            </p:cNvCxnSpPr>
            <p:nvPr/>
          </p:nvCxnSpPr>
          <p:spPr bwMode="auto">
            <a:xfrm rot="16200000" flipH="1">
              <a:off x="6572265" y="4143379"/>
              <a:ext cx="428628" cy="142878"/>
            </a:xfrm>
            <a:prstGeom prst="straightConnector1">
              <a:avLst/>
            </a:prstGeom>
            <a:noFill/>
            <a:ln w="9525">
              <a:solidFill>
                <a:srgbClr val="000000"/>
              </a:solidFill>
              <a:round/>
              <a:headEnd/>
              <a:tailEnd/>
            </a:ln>
          </p:spPr>
        </p:cxnSp>
        <p:cxnSp>
          <p:nvCxnSpPr>
            <p:cNvPr id="16410" name="AutoShape 26"/>
            <p:cNvCxnSpPr>
              <a:cxnSpLocks noChangeShapeType="1"/>
            </p:cNvCxnSpPr>
            <p:nvPr/>
          </p:nvCxnSpPr>
          <p:spPr bwMode="auto">
            <a:xfrm rot="5400000">
              <a:off x="6817829" y="2978237"/>
              <a:ext cx="919580" cy="553450"/>
            </a:xfrm>
            <a:prstGeom prst="straightConnector1">
              <a:avLst/>
            </a:prstGeom>
            <a:noFill/>
            <a:ln w="9525">
              <a:solidFill>
                <a:srgbClr val="000000"/>
              </a:solidFill>
              <a:round/>
              <a:headEnd/>
              <a:tailEnd/>
            </a:ln>
          </p:spPr>
        </p:cxnSp>
        <p:cxnSp>
          <p:nvCxnSpPr>
            <p:cNvPr id="16411" name="AutoShape 27"/>
            <p:cNvCxnSpPr>
              <a:cxnSpLocks noChangeShapeType="1"/>
            </p:cNvCxnSpPr>
            <p:nvPr/>
          </p:nvCxnSpPr>
          <p:spPr bwMode="auto">
            <a:xfrm rot="5400000">
              <a:off x="6141693" y="3153513"/>
              <a:ext cx="920374" cy="202104"/>
            </a:xfrm>
            <a:prstGeom prst="straightConnector1">
              <a:avLst/>
            </a:prstGeom>
            <a:noFill/>
            <a:ln w="9525">
              <a:solidFill>
                <a:srgbClr val="000000"/>
              </a:solidFill>
              <a:round/>
              <a:headEnd/>
              <a:tailEnd/>
            </a:ln>
          </p:spPr>
        </p:cxnSp>
        <p:cxnSp>
          <p:nvCxnSpPr>
            <p:cNvPr id="16412" name="AutoShape 28"/>
            <p:cNvCxnSpPr>
              <a:cxnSpLocks noChangeShapeType="1"/>
            </p:cNvCxnSpPr>
            <p:nvPr/>
          </p:nvCxnSpPr>
          <p:spPr bwMode="auto">
            <a:xfrm rot="16200000" flipH="1">
              <a:off x="5009995" y="2938300"/>
              <a:ext cx="920374" cy="632530"/>
            </a:xfrm>
            <a:prstGeom prst="straightConnector1">
              <a:avLst/>
            </a:prstGeom>
            <a:noFill/>
            <a:ln w="9525">
              <a:solidFill>
                <a:srgbClr val="000000"/>
              </a:solidFill>
              <a:round/>
              <a:headEnd/>
              <a:tailEnd/>
            </a:ln>
          </p:spPr>
        </p:cxnSp>
        <p:cxnSp>
          <p:nvCxnSpPr>
            <p:cNvPr id="16413" name="AutoShape 29"/>
            <p:cNvCxnSpPr>
              <a:cxnSpLocks noChangeShapeType="1"/>
            </p:cNvCxnSpPr>
            <p:nvPr/>
          </p:nvCxnSpPr>
          <p:spPr bwMode="auto">
            <a:xfrm rot="16200000" flipH="1">
              <a:off x="3699142" y="3256883"/>
              <a:ext cx="968702" cy="43694"/>
            </a:xfrm>
            <a:prstGeom prst="straightConnector1">
              <a:avLst/>
            </a:prstGeom>
            <a:noFill/>
            <a:ln w="9525">
              <a:solidFill>
                <a:srgbClr val="000000"/>
              </a:solidFill>
              <a:round/>
              <a:headEnd/>
              <a:tailEnd/>
            </a:ln>
          </p:spPr>
        </p:cxnSp>
        <p:cxnSp>
          <p:nvCxnSpPr>
            <p:cNvPr id="16414" name="AutoShape 30"/>
            <p:cNvCxnSpPr>
              <a:cxnSpLocks noChangeShapeType="1"/>
            </p:cNvCxnSpPr>
            <p:nvPr/>
          </p:nvCxnSpPr>
          <p:spPr bwMode="auto">
            <a:xfrm rot="5400000">
              <a:off x="2558533" y="3093335"/>
              <a:ext cx="920374" cy="322460"/>
            </a:xfrm>
            <a:prstGeom prst="straightConnector1">
              <a:avLst/>
            </a:prstGeom>
            <a:noFill/>
            <a:ln w="9525">
              <a:solidFill>
                <a:srgbClr val="000000"/>
              </a:solidFill>
              <a:round/>
              <a:headEnd/>
              <a:tailEnd/>
            </a:ln>
          </p:spPr>
        </p:cxnSp>
        <p:cxnSp>
          <p:nvCxnSpPr>
            <p:cNvPr id="16415" name="AutoShape 31"/>
            <p:cNvCxnSpPr>
              <a:cxnSpLocks noChangeShapeType="1"/>
            </p:cNvCxnSpPr>
            <p:nvPr/>
          </p:nvCxnSpPr>
          <p:spPr bwMode="auto">
            <a:xfrm rot="16200000" flipH="1">
              <a:off x="1443277" y="2920723"/>
              <a:ext cx="968702" cy="716014"/>
            </a:xfrm>
            <a:prstGeom prst="straightConnector1">
              <a:avLst/>
            </a:prstGeom>
            <a:noFill/>
            <a:ln w="9525">
              <a:solidFill>
                <a:srgbClr val="000000"/>
              </a:solidFill>
              <a:round/>
              <a:headEnd/>
              <a:tailEnd/>
            </a:ln>
          </p:spPr>
        </p:cxnSp>
        <p:cxnSp>
          <p:nvCxnSpPr>
            <p:cNvPr id="16416" name="AutoShape 32"/>
            <p:cNvCxnSpPr>
              <a:cxnSpLocks noChangeShapeType="1"/>
            </p:cNvCxnSpPr>
            <p:nvPr/>
          </p:nvCxnSpPr>
          <p:spPr bwMode="auto">
            <a:xfrm rot="5400000">
              <a:off x="939743" y="3267806"/>
              <a:ext cx="968702" cy="21848"/>
            </a:xfrm>
            <a:prstGeom prst="straightConnector1">
              <a:avLst/>
            </a:prstGeom>
            <a:noFill/>
            <a:ln w="9525">
              <a:solidFill>
                <a:srgbClr val="000000"/>
              </a:solidFill>
              <a:round/>
              <a:headEnd/>
              <a:tailEnd/>
            </a:ln>
          </p:spPr>
        </p:cxnSp>
      </p:grpSp>
    </p:spTree>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dirty="0"/>
              <a:t>Referencing 2 Authors</a:t>
            </a:r>
          </a:p>
        </p:txBody>
      </p:sp>
      <p:sp>
        <p:nvSpPr>
          <p:cNvPr id="17411" name="Rectangle 3"/>
          <p:cNvSpPr>
            <a:spLocks noGrp="1" noChangeArrowheads="1"/>
          </p:cNvSpPr>
          <p:nvPr>
            <p:ph type="body" idx="1"/>
          </p:nvPr>
        </p:nvSpPr>
        <p:spPr>
          <a:xfrm>
            <a:off x="457200" y="1600200"/>
            <a:ext cx="8229600" cy="4979987"/>
          </a:xfrm>
        </p:spPr>
        <p:txBody>
          <a:bodyPr/>
          <a:lstStyle/>
          <a:p>
            <a:pPr eaLnBrk="1" hangingPunct="1"/>
            <a:r>
              <a:rPr lang="en-GB" altLang="en-US" dirty="0"/>
              <a:t>In the assignment:</a:t>
            </a:r>
          </a:p>
          <a:p>
            <a:pPr marL="0" indent="0" eaLnBrk="1" hangingPunct="1">
              <a:buNone/>
            </a:pPr>
            <a:r>
              <a:rPr lang="en-GB" altLang="en-US" dirty="0"/>
              <a:t>   Both authors’ surnames, date </a:t>
            </a:r>
            <a:r>
              <a:rPr lang="en-GB" altLang="en-US" dirty="0" smtClean="0"/>
              <a:t>(and page if </a:t>
            </a:r>
          </a:p>
          <a:p>
            <a:pPr marL="0" indent="0" eaLnBrk="1" hangingPunct="1">
              <a:buNone/>
            </a:pPr>
            <a:r>
              <a:rPr lang="en-GB" altLang="en-US" dirty="0"/>
              <a:t> </a:t>
            </a:r>
            <a:r>
              <a:rPr lang="en-GB" altLang="en-US" dirty="0" smtClean="0"/>
              <a:t>  needed).</a:t>
            </a:r>
            <a:endParaRPr lang="en-GB" altLang="en-US" dirty="0"/>
          </a:p>
          <a:p>
            <a:pPr marL="0" indent="0" eaLnBrk="1" hangingPunct="1">
              <a:buNone/>
            </a:pPr>
            <a:endParaRPr lang="en-GB" altLang="en-US" dirty="0"/>
          </a:p>
          <a:p>
            <a:pPr lvl="1" eaLnBrk="1" hangingPunct="1"/>
            <a:r>
              <a:rPr lang="en-GB" altLang="en-US" dirty="0"/>
              <a:t>Doherty and Horne (2002)</a:t>
            </a:r>
          </a:p>
          <a:p>
            <a:pPr marL="0" indent="0" eaLnBrk="1" hangingPunct="1">
              <a:buNone/>
            </a:pPr>
            <a:endParaRPr lang="en-GB" altLang="en-US" dirty="0"/>
          </a:p>
          <a:p>
            <a:pPr eaLnBrk="1" hangingPunct="1"/>
            <a:r>
              <a:rPr lang="en-GB" altLang="en-US" dirty="0"/>
              <a:t>In the reference list:</a:t>
            </a:r>
          </a:p>
          <a:p>
            <a:pPr marL="0" indent="0" eaLnBrk="1" hangingPunct="1">
              <a:buNone/>
            </a:pPr>
            <a:endParaRPr lang="en-GB" altLang="en-US" dirty="0"/>
          </a:p>
          <a:p>
            <a:pPr lvl="1" eaLnBrk="1" hangingPunct="1"/>
            <a:r>
              <a:rPr lang="en-GB" altLang="en-US" dirty="0"/>
              <a:t>Doherty, T.L. and Horne, T. (2002) </a:t>
            </a:r>
            <a:r>
              <a:rPr lang="en-GB" altLang="en-US" i="1" dirty="0"/>
              <a:t>Managing Public Services.</a:t>
            </a:r>
            <a:r>
              <a:rPr lang="en-GB" altLang="en-US" dirty="0"/>
              <a:t> London: Routledge.</a:t>
            </a:r>
          </a:p>
          <a:p>
            <a:pPr lvl="1" eaLnBrk="1" hangingPunct="1"/>
            <a:endParaRPr lang="en-GB" altLang="en-US" dirty="0"/>
          </a:p>
          <a:p>
            <a:pPr eaLnBrk="1" hangingPunct="1"/>
            <a:endParaRPr lang="en-GB" altLang="en-US" dirty="0"/>
          </a:p>
        </p:txBody>
      </p:sp>
    </p:spTree>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Referencing 3 Authors</a:t>
            </a:r>
            <a:endParaRPr lang="en-GB" dirty="0"/>
          </a:p>
        </p:txBody>
      </p:sp>
      <p:sp>
        <p:nvSpPr>
          <p:cNvPr id="3" name="Content Placeholder 2"/>
          <p:cNvSpPr>
            <a:spLocks noGrp="1"/>
          </p:cNvSpPr>
          <p:nvPr>
            <p:ph idx="1"/>
          </p:nvPr>
        </p:nvSpPr>
        <p:spPr>
          <a:xfrm>
            <a:off x="457200" y="1600200"/>
            <a:ext cx="8229600" cy="4781128"/>
          </a:xfrm>
        </p:spPr>
        <p:txBody>
          <a:bodyPr/>
          <a:lstStyle/>
          <a:p>
            <a:pPr eaLnBrk="1" hangingPunct="1"/>
            <a:r>
              <a:rPr lang="en-GB" altLang="en-US" dirty="0"/>
              <a:t>In the assignment:</a:t>
            </a:r>
          </a:p>
          <a:p>
            <a:pPr marL="0" indent="0" eaLnBrk="1" hangingPunct="1">
              <a:buNone/>
            </a:pPr>
            <a:r>
              <a:rPr lang="en-GB" altLang="en-US" dirty="0"/>
              <a:t>   All authors’ surnames, date </a:t>
            </a:r>
            <a:r>
              <a:rPr lang="en-GB" altLang="en-US" dirty="0" smtClean="0"/>
              <a:t>(and page if </a:t>
            </a:r>
          </a:p>
          <a:p>
            <a:pPr marL="0" indent="0" eaLnBrk="1" hangingPunct="1">
              <a:buNone/>
            </a:pPr>
            <a:r>
              <a:rPr lang="en-GB" altLang="en-US" dirty="0"/>
              <a:t> </a:t>
            </a:r>
            <a:r>
              <a:rPr lang="en-GB" altLang="en-US" dirty="0" smtClean="0"/>
              <a:t>  needed).</a:t>
            </a:r>
            <a:endParaRPr lang="en-GB" altLang="en-US" dirty="0"/>
          </a:p>
          <a:p>
            <a:pPr lvl="1" eaLnBrk="1" hangingPunct="1"/>
            <a:r>
              <a:rPr lang="en-GB" altLang="en-US" dirty="0"/>
              <a:t>Cohen, Manion and Morrison (2007)</a:t>
            </a:r>
          </a:p>
          <a:p>
            <a:pPr marL="0" indent="0" eaLnBrk="1" hangingPunct="1">
              <a:buNone/>
            </a:pPr>
            <a:endParaRPr lang="en-GB" altLang="en-US" dirty="0"/>
          </a:p>
          <a:p>
            <a:pPr eaLnBrk="1" hangingPunct="1"/>
            <a:r>
              <a:rPr lang="en-GB" altLang="en-US" dirty="0"/>
              <a:t>In the reference list:</a:t>
            </a:r>
          </a:p>
          <a:p>
            <a:pPr marL="0" indent="0" eaLnBrk="1" hangingPunct="1">
              <a:buNone/>
            </a:pPr>
            <a:endParaRPr lang="en-GB" altLang="en-US" dirty="0"/>
          </a:p>
          <a:p>
            <a:pPr lvl="1" eaLnBrk="1" hangingPunct="1"/>
            <a:r>
              <a:rPr lang="en-GB" altLang="en-US" dirty="0"/>
              <a:t>Cohen, L., </a:t>
            </a:r>
            <a:r>
              <a:rPr lang="en-GB" altLang="en-US" dirty="0" err="1"/>
              <a:t>Manion</a:t>
            </a:r>
            <a:r>
              <a:rPr lang="en-GB" altLang="en-US" dirty="0"/>
              <a:t>, L. &amp; Morrison, K. (2007) </a:t>
            </a:r>
            <a:r>
              <a:rPr lang="en-GB" altLang="en-US" i="1" dirty="0"/>
              <a:t>Research Methods in Education</a:t>
            </a:r>
            <a:r>
              <a:rPr lang="en-GB" altLang="en-US" dirty="0"/>
              <a:t>. 6</a:t>
            </a:r>
            <a:r>
              <a:rPr lang="en-GB" altLang="en-US" baseline="30000" dirty="0"/>
              <a:t>th</a:t>
            </a:r>
            <a:r>
              <a:rPr lang="en-GB" altLang="en-US" dirty="0"/>
              <a:t> Edition. London: Routledge.</a:t>
            </a:r>
          </a:p>
          <a:p>
            <a:endParaRPr lang="en-GB" dirty="0"/>
          </a:p>
        </p:txBody>
      </p:sp>
    </p:spTree>
    <p:extLst>
      <p:ext uri="{BB962C8B-B14F-4D97-AF65-F5344CB8AC3E}">
        <p14:creationId xmlns:p14="http://schemas.microsoft.com/office/powerpoint/2010/main" val="1256541242"/>
      </p:ext>
    </p:extLst>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57200" y="277813"/>
            <a:ext cx="8229600" cy="1062955"/>
          </a:xfrm>
        </p:spPr>
        <p:txBody>
          <a:bodyPr/>
          <a:lstStyle/>
          <a:p>
            <a:pPr eaLnBrk="1" hangingPunct="1"/>
            <a:r>
              <a:rPr lang="en-GB" altLang="en-US" dirty="0"/>
              <a:t>Referencing </a:t>
            </a:r>
            <a:r>
              <a:rPr lang="en-GB" altLang="en-US" b="1" dirty="0"/>
              <a:t>More</a:t>
            </a:r>
            <a:r>
              <a:rPr lang="en-GB" altLang="en-US" dirty="0"/>
              <a:t> Than 3 Authors</a:t>
            </a:r>
          </a:p>
        </p:txBody>
      </p:sp>
      <p:sp>
        <p:nvSpPr>
          <p:cNvPr id="18435" name="Rectangle 3"/>
          <p:cNvSpPr>
            <a:spLocks noGrp="1" noChangeArrowheads="1"/>
          </p:cNvSpPr>
          <p:nvPr>
            <p:ph type="body" idx="1"/>
          </p:nvPr>
        </p:nvSpPr>
        <p:spPr>
          <a:xfrm>
            <a:off x="457200" y="1484784"/>
            <a:ext cx="8229600" cy="4896544"/>
          </a:xfrm>
        </p:spPr>
        <p:txBody>
          <a:bodyPr/>
          <a:lstStyle/>
          <a:p>
            <a:pPr eaLnBrk="1" hangingPunct="1"/>
            <a:r>
              <a:rPr lang="en-GB" altLang="en-US" sz="2400" dirty="0"/>
              <a:t>In the assignment:</a:t>
            </a:r>
          </a:p>
          <a:p>
            <a:pPr lvl="1" eaLnBrk="1" hangingPunct="1"/>
            <a:r>
              <a:rPr lang="en-GB" altLang="en-US" dirty="0"/>
              <a:t>1</a:t>
            </a:r>
            <a:r>
              <a:rPr lang="en-GB" altLang="en-US" baseline="30000" dirty="0"/>
              <a:t>st</a:t>
            </a:r>
            <a:r>
              <a:rPr lang="en-GB" altLang="en-US" dirty="0"/>
              <a:t> author’s surname followed by et al. and date.</a:t>
            </a:r>
          </a:p>
          <a:p>
            <a:pPr lvl="1" eaLnBrk="1" hangingPunct="1"/>
            <a:r>
              <a:rPr lang="en-GB" altLang="en-US" dirty="0" err="1"/>
              <a:t>Calpin</a:t>
            </a:r>
            <a:r>
              <a:rPr lang="en-GB" altLang="en-US" dirty="0"/>
              <a:t> et al. (2012) </a:t>
            </a:r>
          </a:p>
          <a:p>
            <a:pPr lvl="1" eaLnBrk="1" hangingPunct="1">
              <a:buFont typeface="Wingdings" pitchFamily="2" charset="2"/>
              <a:buNone/>
            </a:pPr>
            <a:endParaRPr lang="en-GB" altLang="en-US" dirty="0"/>
          </a:p>
          <a:p>
            <a:pPr eaLnBrk="1" hangingPunct="1"/>
            <a:r>
              <a:rPr lang="en-GB" altLang="en-US" sz="2400" dirty="0"/>
              <a:t>In the reference </a:t>
            </a:r>
            <a:r>
              <a:rPr lang="en-GB" altLang="en-US" sz="2400" dirty="0" smtClean="0"/>
              <a:t>list – write all authors in the order they appear:</a:t>
            </a:r>
            <a:endParaRPr lang="en-GB" altLang="en-US" sz="2400" dirty="0"/>
          </a:p>
          <a:p>
            <a:pPr eaLnBrk="1" hangingPunct="1"/>
            <a:r>
              <a:rPr lang="en-GB" altLang="en-US" sz="2400" dirty="0" err="1"/>
              <a:t>Calpin</a:t>
            </a:r>
            <a:r>
              <a:rPr lang="en-GB" altLang="en-US" sz="2400" dirty="0"/>
              <a:t>, P. J., </a:t>
            </a:r>
            <a:r>
              <a:rPr lang="en-GB" altLang="en-US" sz="2400" dirty="0" err="1"/>
              <a:t>Langbridge</a:t>
            </a:r>
            <a:r>
              <a:rPr lang="en-GB" altLang="en-US" sz="2400" dirty="0"/>
              <a:t>, E., Morgan, B., Platts, R., Rowe, J. and Scragg, T.  (2012) </a:t>
            </a:r>
            <a:r>
              <a:rPr lang="en-GB" altLang="en-US" sz="2400" i="1" dirty="0"/>
              <a:t>Level 5: Diploma in Leadership for Health and Social Care.</a:t>
            </a:r>
            <a:r>
              <a:rPr lang="en-GB" altLang="en-US" sz="2400" dirty="0"/>
              <a:t> Cheltenham: Nelson Thornes.</a:t>
            </a:r>
            <a:endParaRPr lang="en-GB" altLang="en-US" sz="2400" i="1" dirty="0"/>
          </a:p>
          <a:p>
            <a:pPr marL="457200" lvl="1" indent="0" eaLnBrk="1" hangingPunct="1">
              <a:buNone/>
            </a:pPr>
            <a:endParaRPr lang="en-GB" altLang="en-US" dirty="0"/>
          </a:p>
          <a:p>
            <a:pPr eaLnBrk="1" hangingPunct="1">
              <a:buFont typeface="Wingdings" pitchFamily="2" charset="2"/>
              <a:buNone/>
            </a:pPr>
            <a:endParaRPr lang="en-GB" altLang="en-US" sz="2000" dirty="0"/>
          </a:p>
        </p:txBody>
      </p:sp>
    </p:spTree>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in an Edited Book</a:t>
            </a:r>
          </a:p>
        </p:txBody>
      </p:sp>
      <p:sp>
        <p:nvSpPr>
          <p:cNvPr id="3" name="Content Placeholder 2"/>
          <p:cNvSpPr>
            <a:spLocks noGrp="1"/>
          </p:cNvSpPr>
          <p:nvPr>
            <p:ph idx="1"/>
          </p:nvPr>
        </p:nvSpPr>
        <p:spPr>
          <a:xfrm>
            <a:off x="457200" y="1547609"/>
            <a:ext cx="8229600" cy="4041631"/>
          </a:xfrm>
        </p:spPr>
        <p:txBody>
          <a:bodyPr/>
          <a:lstStyle/>
          <a:p>
            <a:pPr eaLnBrk="1" hangingPunct="1"/>
            <a:r>
              <a:rPr lang="en-GB" altLang="en-US" sz="2000" dirty="0"/>
              <a:t>Author(s) of Chapter </a:t>
            </a:r>
            <a:r>
              <a:rPr lang="en-GB" altLang="en-US" sz="2000" dirty="0">
                <a:solidFill>
                  <a:schemeClr val="tx2"/>
                </a:solidFill>
              </a:rPr>
              <a:t>Mears, M.</a:t>
            </a:r>
          </a:p>
          <a:p>
            <a:pPr eaLnBrk="1" hangingPunct="1"/>
            <a:r>
              <a:rPr lang="en-GB" altLang="en-US" sz="2000" dirty="0"/>
              <a:t>Year of Publication of book </a:t>
            </a:r>
            <a:r>
              <a:rPr lang="en-US" altLang="en-US" sz="2000" b="1" dirty="0">
                <a:cs typeface="Arial" charset="0"/>
              </a:rPr>
              <a:t>©	</a:t>
            </a:r>
            <a:r>
              <a:rPr lang="en-US" altLang="en-US" sz="2000" dirty="0">
                <a:solidFill>
                  <a:schemeClr val="tx2"/>
                </a:solidFill>
                <a:cs typeface="Arial" charset="0"/>
              </a:rPr>
              <a:t>2013</a:t>
            </a:r>
            <a:endParaRPr lang="en-GB" altLang="en-US" sz="2000" dirty="0">
              <a:solidFill>
                <a:schemeClr val="tx2"/>
              </a:solidFill>
            </a:endParaRPr>
          </a:p>
          <a:p>
            <a:pPr eaLnBrk="1" hangingPunct="1"/>
            <a:r>
              <a:rPr lang="en-GB" altLang="en-US" sz="2000" dirty="0"/>
              <a:t>Title of Chapter	 </a:t>
            </a:r>
            <a:r>
              <a:rPr lang="en-GB" altLang="en-US" sz="2000" dirty="0">
                <a:solidFill>
                  <a:schemeClr val="tx2"/>
                </a:solidFill>
              </a:rPr>
              <a:t>The Social Context of Health and Social Care (not italics)</a:t>
            </a:r>
            <a:endParaRPr lang="en-GB" altLang="en-US" sz="2000" dirty="0"/>
          </a:p>
          <a:p>
            <a:pPr eaLnBrk="1" hangingPunct="1"/>
            <a:r>
              <a:rPr lang="en-US" altLang="en-US" sz="2000" dirty="0">
                <a:cs typeface="Arial" charset="0"/>
              </a:rPr>
              <a:t>Editors </a:t>
            </a:r>
            <a:r>
              <a:rPr lang="en-US" altLang="en-US" sz="2000" dirty="0" err="1">
                <a:solidFill>
                  <a:schemeClr val="tx2"/>
                </a:solidFill>
                <a:cs typeface="Arial" charset="0"/>
              </a:rPr>
              <a:t>Brotherton</a:t>
            </a:r>
            <a:r>
              <a:rPr lang="en-US" altLang="en-US" sz="2000" dirty="0">
                <a:solidFill>
                  <a:schemeClr val="tx2"/>
                </a:solidFill>
                <a:cs typeface="Arial" charset="0"/>
              </a:rPr>
              <a:t>, G. and Parker, S. (</a:t>
            </a:r>
            <a:r>
              <a:rPr lang="en-US" altLang="en-US" sz="2000" dirty="0" err="1">
                <a:solidFill>
                  <a:schemeClr val="tx2"/>
                </a:solidFill>
                <a:cs typeface="Arial" charset="0"/>
              </a:rPr>
              <a:t>Eds</a:t>
            </a:r>
            <a:r>
              <a:rPr lang="en-US" altLang="en-US" sz="2000" dirty="0">
                <a:solidFill>
                  <a:schemeClr val="tx2"/>
                </a:solidFill>
                <a:cs typeface="Arial" charset="0"/>
              </a:rPr>
              <a:t>)</a:t>
            </a:r>
            <a:endParaRPr lang="en-US" altLang="en-US" sz="2000" dirty="0">
              <a:cs typeface="Arial" charset="0"/>
            </a:endParaRPr>
          </a:p>
          <a:p>
            <a:pPr eaLnBrk="1" hangingPunct="1"/>
            <a:r>
              <a:rPr lang="en-US" altLang="en-US" sz="2000" dirty="0">
                <a:cs typeface="Arial" charset="0"/>
              </a:rPr>
              <a:t>Title of book </a:t>
            </a:r>
            <a:r>
              <a:rPr lang="en-US" altLang="en-US" sz="2000" dirty="0">
                <a:solidFill>
                  <a:schemeClr val="tx2"/>
                </a:solidFill>
                <a:cs typeface="Arial" charset="0"/>
              </a:rPr>
              <a:t>Your Foundation in Health and Social Care (in italics)</a:t>
            </a:r>
            <a:endParaRPr lang="en-US" altLang="en-US" sz="2000" dirty="0">
              <a:cs typeface="Arial" charset="0"/>
            </a:endParaRPr>
          </a:p>
          <a:p>
            <a:pPr eaLnBrk="1" hangingPunct="1"/>
            <a:r>
              <a:rPr lang="en-GB" altLang="en-US" sz="2000" dirty="0"/>
              <a:t>Edition (if not the first)	</a:t>
            </a:r>
            <a:r>
              <a:rPr lang="en-GB" altLang="en-US" sz="2000" dirty="0">
                <a:solidFill>
                  <a:schemeClr val="tx2"/>
                </a:solidFill>
              </a:rPr>
              <a:t>2</a:t>
            </a:r>
            <a:r>
              <a:rPr lang="en-GB" altLang="en-US" sz="2000" baseline="30000" dirty="0">
                <a:solidFill>
                  <a:schemeClr val="tx2"/>
                </a:solidFill>
              </a:rPr>
              <a:t>nd</a:t>
            </a:r>
            <a:r>
              <a:rPr lang="en-GB" altLang="en-US" sz="2000" dirty="0">
                <a:solidFill>
                  <a:schemeClr val="tx2"/>
                </a:solidFill>
              </a:rPr>
              <a:t> Ed</a:t>
            </a:r>
          </a:p>
          <a:p>
            <a:pPr eaLnBrk="1" hangingPunct="1"/>
            <a:r>
              <a:rPr lang="en-GB" altLang="en-US" sz="2000" dirty="0"/>
              <a:t>Place of publication	</a:t>
            </a:r>
            <a:r>
              <a:rPr lang="en-GB" altLang="en-US" sz="2000" dirty="0">
                <a:solidFill>
                  <a:schemeClr val="tx2"/>
                </a:solidFill>
              </a:rPr>
              <a:t>London</a:t>
            </a:r>
            <a:r>
              <a:rPr lang="en-GB" altLang="en-US" sz="2000" dirty="0"/>
              <a:t>	</a:t>
            </a:r>
            <a:endParaRPr lang="en-GB" altLang="en-US" sz="2000" dirty="0">
              <a:solidFill>
                <a:schemeClr val="tx2"/>
              </a:solidFill>
            </a:endParaRPr>
          </a:p>
          <a:p>
            <a:pPr eaLnBrk="1" hangingPunct="1"/>
            <a:r>
              <a:rPr lang="en-GB" altLang="en-US" sz="2000" dirty="0"/>
              <a:t>Publisher	</a:t>
            </a:r>
            <a:r>
              <a:rPr lang="en-GB" altLang="en-US" sz="2000" dirty="0">
                <a:solidFill>
                  <a:schemeClr val="tx2"/>
                </a:solidFill>
              </a:rPr>
              <a:t>Sage</a:t>
            </a:r>
          </a:p>
          <a:p>
            <a:pPr marL="0" indent="0" eaLnBrk="1" hangingPunct="1">
              <a:buNone/>
            </a:pPr>
            <a:r>
              <a:rPr lang="en-GB" altLang="en-US" sz="2000" b="1" dirty="0">
                <a:solidFill>
                  <a:srgbClr val="FF0000"/>
                </a:solidFill>
              </a:rPr>
              <a:t>In the assignment Mears (2013,)</a:t>
            </a:r>
          </a:p>
          <a:p>
            <a:pPr marL="0" indent="0">
              <a:buNone/>
            </a:pPr>
            <a:endParaRPr lang="en-GB" dirty="0"/>
          </a:p>
        </p:txBody>
      </p:sp>
      <p:sp>
        <p:nvSpPr>
          <p:cNvPr id="4" name="TextBox 3"/>
          <p:cNvSpPr txBox="1"/>
          <p:nvPr/>
        </p:nvSpPr>
        <p:spPr>
          <a:xfrm>
            <a:off x="611560" y="5661248"/>
            <a:ext cx="8136904" cy="923330"/>
          </a:xfrm>
          <a:prstGeom prst="rect">
            <a:avLst/>
          </a:prstGeom>
          <a:noFill/>
          <a:ln>
            <a:solidFill>
              <a:srgbClr val="000000"/>
            </a:solidFill>
          </a:ln>
        </p:spPr>
        <p:txBody>
          <a:bodyPr wrap="square" rtlCol="0">
            <a:spAutoFit/>
          </a:bodyPr>
          <a:lstStyle/>
          <a:p>
            <a:r>
              <a:rPr lang="en-GB" altLang="en-US" dirty="0">
                <a:solidFill>
                  <a:srgbClr val="FF0000"/>
                </a:solidFill>
              </a:rPr>
              <a:t>Mears, M. (2013) ‘The Social Context of Health and Social Care’, in </a:t>
            </a:r>
            <a:r>
              <a:rPr lang="en-GB" altLang="en-US" dirty="0" err="1">
                <a:solidFill>
                  <a:srgbClr val="FF0000"/>
                </a:solidFill>
              </a:rPr>
              <a:t>Brotherton</a:t>
            </a:r>
            <a:r>
              <a:rPr lang="en-GB" altLang="en-US" dirty="0">
                <a:solidFill>
                  <a:srgbClr val="FF0000"/>
                </a:solidFill>
              </a:rPr>
              <a:t>, G. and Parker, S. (Eds.) </a:t>
            </a:r>
            <a:r>
              <a:rPr lang="en-GB" altLang="en-US" i="1" dirty="0">
                <a:solidFill>
                  <a:srgbClr val="FF0000"/>
                </a:solidFill>
              </a:rPr>
              <a:t>Your Foundation in Health and Social Care.</a:t>
            </a:r>
            <a:r>
              <a:rPr lang="en-GB" altLang="en-US" dirty="0">
                <a:solidFill>
                  <a:srgbClr val="FF0000"/>
                </a:solidFill>
              </a:rPr>
              <a:t> (2</a:t>
            </a:r>
            <a:r>
              <a:rPr lang="en-GB" altLang="en-US" baseline="30000" dirty="0">
                <a:solidFill>
                  <a:srgbClr val="FF0000"/>
                </a:solidFill>
              </a:rPr>
              <a:t>nd</a:t>
            </a:r>
            <a:r>
              <a:rPr lang="en-GB" altLang="en-US" dirty="0">
                <a:solidFill>
                  <a:srgbClr val="FF0000"/>
                </a:solidFill>
              </a:rPr>
              <a:t> Ed.) London: </a:t>
            </a:r>
            <a:r>
              <a:rPr lang="en-GB" altLang="en-US" dirty="0" smtClean="0">
                <a:solidFill>
                  <a:srgbClr val="FF0000"/>
                </a:solidFill>
              </a:rPr>
              <a:t>Sage.</a:t>
            </a:r>
            <a:endParaRPr lang="en-GB" dirty="0">
              <a:solidFill>
                <a:srgbClr val="FF0000"/>
              </a:solidFill>
            </a:endParaRPr>
          </a:p>
        </p:txBody>
      </p:sp>
    </p:spTree>
    <p:extLst>
      <p:ext uri="{BB962C8B-B14F-4D97-AF65-F5344CB8AC3E}">
        <p14:creationId xmlns:p14="http://schemas.microsoft.com/office/powerpoint/2010/main" val="2598578185"/>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Multiple works by Same Author</a:t>
            </a:r>
          </a:p>
        </p:txBody>
      </p:sp>
      <p:sp>
        <p:nvSpPr>
          <p:cNvPr id="3" name="Content Placeholder 2"/>
          <p:cNvSpPr>
            <a:spLocks noGrp="1"/>
          </p:cNvSpPr>
          <p:nvPr>
            <p:ph idx="1"/>
          </p:nvPr>
        </p:nvSpPr>
        <p:spPr/>
        <p:txBody>
          <a:bodyPr/>
          <a:lstStyle/>
          <a:p>
            <a:r>
              <a:rPr lang="en-GB" dirty="0">
                <a:solidFill>
                  <a:srgbClr val="FF0000"/>
                </a:solidFill>
              </a:rPr>
              <a:t>Different years</a:t>
            </a:r>
          </a:p>
          <a:p>
            <a:pPr lvl="1"/>
            <a:r>
              <a:rPr lang="en-GB" dirty="0"/>
              <a:t>McNamara, B. M. (2012) </a:t>
            </a:r>
            <a:r>
              <a:rPr lang="en-GB" i="1" dirty="0"/>
              <a:t>Education for Life</a:t>
            </a:r>
            <a:r>
              <a:rPr lang="en-GB" dirty="0"/>
              <a:t>. Maidenhead: </a:t>
            </a:r>
            <a:r>
              <a:rPr lang="en-GB" dirty="0" err="1"/>
              <a:t>Riverstory</a:t>
            </a:r>
            <a:r>
              <a:rPr lang="en-GB" dirty="0"/>
              <a:t>.</a:t>
            </a:r>
          </a:p>
          <a:p>
            <a:pPr lvl="1"/>
            <a:r>
              <a:rPr lang="en-GB" dirty="0"/>
              <a:t>McNamara, B. M. (2017) </a:t>
            </a:r>
            <a:r>
              <a:rPr lang="en-GB" i="1" dirty="0"/>
              <a:t>Lifelong Learn</a:t>
            </a:r>
            <a:r>
              <a:rPr lang="en-GB" dirty="0"/>
              <a:t>ing. Maidenhead: </a:t>
            </a:r>
            <a:r>
              <a:rPr lang="en-GB" dirty="0" err="1"/>
              <a:t>Riverstory</a:t>
            </a:r>
            <a:r>
              <a:rPr lang="en-GB" dirty="0"/>
              <a:t>.</a:t>
            </a:r>
          </a:p>
          <a:p>
            <a:r>
              <a:rPr lang="en-GB" dirty="0">
                <a:solidFill>
                  <a:srgbClr val="FF0000"/>
                </a:solidFill>
              </a:rPr>
              <a:t>Same year</a:t>
            </a:r>
          </a:p>
          <a:p>
            <a:pPr lvl="1"/>
            <a:r>
              <a:rPr lang="en-GB" dirty="0"/>
              <a:t>Phelps, P. J. (2016a) </a:t>
            </a:r>
            <a:r>
              <a:rPr lang="en-GB" i="1" dirty="0"/>
              <a:t>Healthy Learning. </a:t>
            </a:r>
            <a:r>
              <a:rPr lang="en-GB" dirty="0"/>
              <a:t>Edinburgh: Castle Books.</a:t>
            </a:r>
          </a:p>
          <a:p>
            <a:pPr lvl="1"/>
            <a:r>
              <a:rPr lang="en-GB" dirty="0"/>
              <a:t>Phelps, P. J. (2016b) </a:t>
            </a:r>
            <a:r>
              <a:rPr lang="en-GB" i="1" dirty="0"/>
              <a:t>Nutrition in the Early Years.</a:t>
            </a:r>
            <a:r>
              <a:rPr lang="en-GB" dirty="0"/>
              <a:t> Edinburgh: Castle Books.</a:t>
            </a:r>
          </a:p>
          <a:p>
            <a:endParaRPr lang="en-GB" dirty="0"/>
          </a:p>
          <a:p>
            <a:endParaRPr lang="en-GB" dirty="0"/>
          </a:p>
          <a:p>
            <a:endParaRPr lang="en-GB" dirty="0"/>
          </a:p>
        </p:txBody>
      </p:sp>
    </p:spTree>
    <p:extLst>
      <p:ext uri="{BB962C8B-B14F-4D97-AF65-F5344CB8AC3E}">
        <p14:creationId xmlns:p14="http://schemas.microsoft.com/office/powerpoint/2010/main" val="3849010841"/>
      </p:ext>
    </p:extLst>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z="4000" b="1">
                <a:solidFill>
                  <a:schemeClr val="hlink"/>
                </a:solidFill>
              </a:rPr>
              <a:t>Referencing Journal/Magazine Articles</a:t>
            </a:r>
          </a:p>
        </p:txBody>
      </p:sp>
      <p:sp>
        <p:nvSpPr>
          <p:cNvPr id="19459" name="Rectangle 3"/>
          <p:cNvSpPr>
            <a:spLocks noGrp="1" noChangeArrowheads="1"/>
          </p:cNvSpPr>
          <p:nvPr>
            <p:ph type="body" idx="1"/>
          </p:nvPr>
        </p:nvSpPr>
        <p:spPr>
          <a:xfrm>
            <a:off x="1187450" y="1773238"/>
            <a:ext cx="7777163" cy="3600450"/>
          </a:xfrm>
        </p:spPr>
        <p:txBody>
          <a:bodyPr/>
          <a:lstStyle/>
          <a:p>
            <a:pPr eaLnBrk="1" hangingPunct="1"/>
            <a:r>
              <a:rPr lang="en-GB" altLang="en-US" dirty="0"/>
              <a:t>Author	</a:t>
            </a:r>
            <a:r>
              <a:rPr lang="en-GB" altLang="en-US" dirty="0">
                <a:solidFill>
                  <a:schemeClr val="tx2"/>
                </a:solidFill>
              </a:rPr>
              <a:t>J Mercer</a:t>
            </a:r>
            <a:r>
              <a:rPr lang="en-GB" altLang="en-US" dirty="0"/>
              <a:t>               </a:t>
            </a:r>
          </a:p>
          <a:p>
            <a:pPr eaLnBrk="1" hangingPunct="1"/>
            <a:r>
              <a:rPr lang="en-GB" altLang="en-US" dirty="0"/>
              <a:t>Year of publication  </a:t>
            </a:r>
            <a:r>
              <a:rPr lang="en-GB" altLang="en-US" dirty="0">
                <a:solidFill>
                  <a:schemeClr val="tx2"/>
                </a:solidFill>
              </a:rPr>
              <a:t>2004</a:t>
            </a:r>
          </a:p>
          <a:p>
            <a:pPr eaLnBrk="1" hangingPunct="1"/>
            <a:r>
              <a:rPr lang="en-GB" altLang="en-US" dirty="0"/>
              <a:t>Title of article   </a:t>
            </a:r>
            <a:r>
              <a:rPr lang="en-GB" altLang="en-US" dirty="0">
                <a:solidFill>
                  <a:schemeClr val="tx2"/>
                </a:solidFill>
              </a:rPr>
              <a:t>Making the news</a:t>
            </a:r>
          </a:p>
          <a:p>
            <a:pPr eaLnBrk="1" hangingPunct="1"/>
            <a:r>
              <a:rPr lang="en-GB" altLang="en-US" dirty="0"/>
              <a:t>Title of journal   </a:t>
            </a:r>
            <a:r>
              <a:rPr lang="en-GB" altLang="en-US" dirty="0">
                <a:solidFill>
                  <a:schemeClr val="tx2"/>
                </a:solidFill>
              </a:rPr>
              <a:t>Media History</a:t>
            </a:r>
          </a:p>
          <a:p>
            <a:pPr eaLnBrk="1" hangingPunct="1"/>
            <a:r>
              <a:rPr lang="en-GB" altLang="en-US" dirty="0"/>
              <a:t>Volume number (if present)    </a:t>
            </a:r>
            <a:r>
              <a:rPr lang="en-GB" altLang="en-US" dirty="0">
                <a:solidFill>
                  <a:schemeClr val="tx2"/>
                </a:solidFill>
              </a:rPr>
              <a:t>10</a:t>
            </a:r>
          </a:p>
          <a:p>
            <a:pPr eaLnBrk="1" hangingPunct="1"/>
            <a:r>
              <a:rPr lang="en-GB" altLang="en-US" dirty="0"/>
              <a:t>Part/issue number (if present)  </a:t>
            </a:r>
            <a:r>
              <a:rPr lang="en-GB" altLang="en-US" dirty="0">
                <a:solidFill>
                  <a:schemeClr val="tx2"/>
                </a:solidFill>
              </a:rPr>
              <a:t>3</a:t>
            </a:r>
          </a:p>
          <a:p>
            <a:pPr eaLnBrk="1" hangingPunct="1"/>
            <a:r>
              <a:rPr lang="en-GB" altLang="en-US" dirty="0"/>
              <a:t>Page number(s)			</a:t>
            </a:r>
            <a:r>
              <a:rPr lang="en-GB" altLang="en-US" dirty="0">
                <a:solidFill>
                  <a:schemeClr val="tx2"/>
                </a:solidFill>
              </a:rPr>
              <a:t>187-199</a:t>
            </a:r>
          </a:p>
        </p:txBody>
      </p:sp>
      <p:sp>
        <p:nvSpPr>
          <p:cNvPr id="19460" name="Text Box 4"/>
          <p:cNvSpPr txBox="1">
            <a:spLocks noChangeArrowheads="1"/>
          </p:cNvSpPr>
          <p:nvPr/>
        </p:nvSpPr>
        <p:spPr bwMode="auto">
          <a:xfrm>
            <a:off x="1116013" y="5734050"/>
            <a:ext cx="7704137" cy="831850"/>
          </a:xfrm>
          <a:prstGeom prst="rect">
            <a:avLst/>
          </a:prstGeom>
          <a:solidFill>
            <a:srgbClr val="FFFFFF"/>
          </a:solidFill>
          <a:ln w="9525">
            <a:solidFill>
              <a:schemeClr val="tx1"/>
            </a:solidFill>
            <a:miter lim="800000"/>
            <a:headEnd/>
            <a:tailEnd/>
          </a:ln>
        </p:spPr>
        <p:txBody>
          <a:bodyPr>
            <a:spAutoFit/>
          </a:bodyPr>
          <a:lstStyle/>
          <a:p>
            <a:pPr>
              <a:spcBef>
                <a:spcPct val="50000"/>
              </a:spcBef>
            </a:pPr>
            <a:r>
              <a:rPr lang="en-GB" altLang="en-US" sz="2400" dirty="0">
                <a:solidFill>
                  <a:schemeClr val="tx2"/>
                </a:solidFill>
              </a:rPr>
              <a:t>Mercer, J. (2004) ‘Making the news’, </a:t>
            </a:r>
            <a:r>
              <a:rPr lang="en-GB" altLang="en-US" sz="2400" i="1" dirty="0">
                <a:solidFill>
                  <a:schemeClr val="tx2"/>
                </a:solidFill>
              </a:rPr>
              <a:t>Media History.</a:t>
            </a:r>
            <a:r>
              <a:rPr lang="en-GB" altLang="en-US" sz="2400" dirty="0">
                <a:solidFill>
                  <a:schemeClr val="tx2"/>
                </a:solidFill>
              </a:rPr>
              <a:t> 10 (3): pp187-199.</a:t>
            </a:r>
          </a:p>
        </p:txBody>
      </p:sp>
    </p:spTree>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 Box 3"/>
          <p:cNvSpPr txBox="1">
            <a:spLocks noChangeArrowheads="1"/>
          </p:cNvSpPr>
          <p:nvPr/>
        </p:nvSpPr>
        <p:spPr bwMode="auto">
          <a:xfrm>
            <a:off x="1357313" y="3529013"/>
            <a:ext cx="5048250" cy="44767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200" dirty="0">
                <a:latin typeface="Tahoma" pitchFamily="34" charset="0"/>
              </a:rPr>
              <a:t>Mercer, J. (2004) ‘Making the news’, </a:t>
            </a:r>
            <a:r>
              <a:rPr lang="en-GB" altLang="en-US" sz="1200" i="1" dirty="0">
                <a:latin typeface="Tahoma" pitchFamily="34" charset="0"/>
              </a:rPr>
              <a:t>Media History. </a:t>
            </a:r>
            <a:r>
              <a:rPr lang="en-GB" altLang="en-US" sz="1200" dirty="0">
                <a:latin typeface="Tahoma" pitchFamily="34" charset="0"/>
              </a:rPr>
              <a:t>10 (3), pp187-199.</a:t>
            </a:r>
          </a:p>
          <a:p>
            <a:endParaRPr lang="en-US" altLang="en-US" dirty="0"/>
          </a:p>
        </p:txBody>
      </p:sp>
      <p:grpSp>
        <p:nvGrpSpPr>
          <p:cNvPr id="20483" name="Group 32"/>
          <p:cNvGrpSpPr>
            <a:grpSpLocks/>
          </p:cNvGrpSpPr>
          <p:nvPr/>
        </p:nvGrpSpPr>
        <p:grpSpPr bwMode="auto">
          <a:xfrm>
            <a:off x="1357313" y="2928938"/>
            <a:ext cx="5915025" cy="1581150"/>
            <a:chOff x="1357290" y="2928934"/>
            <a:chExt cx="5915025" cy="1581150"/>
          </a:xfrm>
        </p:grpSpPr>
        <p:sp>
          <p:nvSpPr>
            <p:cNvPr id="20485" name="Text Box 4"/>
            <p:cNvSpPr txBox="1">
              <a:spLocks noChangeArrowheads="1"/>
            </p:cNvSpPr>
            <p:nvPr/>
          </p:nvSpPr>
          <p:spPr bwMode="auto">
            <a:xfrm>
              <a:off x="1357290" y="2928934"/>
              <a:ext cx="6953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Author</a:t>
              </a:r>
              <a:endParaRPr lang="en-US" altLang="en-US"/>
            </a:p>
          </p:txBody>
        </p:sp>
        <p:sp>
          <p:nvSpPr>
            <p:cNvPr id="20486" name="Text Box 5"/>
            <p:cNvSpPr txBox="1">
              <a:spLocks noChangeArrowheads="1"/>
            </p:cNvSpPr>
            <p:nvPr/>
          </p:nvSpPr>
          <p:spPr bwMode="auto">
            <a:xfrm>
              <a:off x="2205015" y="2928934"/>
              <a:ext cx="64770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Date</a:t>
              </a:r>
              <a:endParaRPr lang="en-US" altLang="en-US"/>
            </a:p>
          </p:txBody>
        </p:sp>
        <p:sp>
          <p:nvSpPr>
            <p:cNvPr id="20487" name="Text Box 6"/>
            <p:cNvSpPr txBox="1">
              <a:spLocks noChangeArrowheads="1"/>
            </p:cNvSpPr>
            <p:nvPr/>
          </p:nvSpPr>
          <p:spPr bwMode="auto">
            <a:xfrm>
              <a:off x="2976540" y="2928934"/>
              <a:ext cx="9239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Article Title</a:t>
              </a:r>
              <a:endParaRPr lang="en-US" altLang="en-US"/>
            </a:p>
          </p:txBody>
        </p:sp>
        <p:sp>
          <p:nvSpPr>
            <p:cNvPr id="20488" name="Text Box 7"/>
            <p:cNvSpPr txBox="1">
              <a:spLocks noChangeArrowheads="1"/>
            </p:cNvSpPr>
            <p:nvPr/>
          </p:nvSpPr>
          <p:spPr bwMode="auto">
            <a:xfrm>
              <a:off x="4014765" y="2928934"/>
              <a:ext cx="10572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Journal Title</a:t>
              </a:r>
              <a:endParaRPr lang="en-US" altLang="en-US"/>
            </a:p>
          </p:txBody>
        </p:sp>
        <p:sp>
          <p:nvSpPr>
            <p:cNvPr id="20489" name="Text Box 8"/>
            <p:cNvSpPr txBox="1">
              <a:spLocks noChangeArrowheads="1"/>
            </p:cNvSpPr>
            <p:nvPr/>
          </p:nvSpPr>
          <p:spPr bwMode="auto">
            <a:xfrm>
              <a:off x="5157765" y="2928934"/>
              <a:ext cx="476250"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Vol</a:t>
              </a:r>
              <a:endParaRPr lang="en-US" altLang="en-US"/>
            </a:p>
          </p:txBody>
        </p:sp>
        <p:sp>
          <p:nvSpPr>
            <p:cNvPr id="20490" name="Text Box 9"/>
            <p:cNvSpPr txBox="1">
              <a:spLocks noChangeArrowheads="1"/>
            </p:cNvSpPr>
            <p:nvPr/>
          </p:nvSpPr>
          <p:spPr bwMode="auto">
            <a:xfrm>
              <a:off x="5748315" y="2928934"/>
              <a:ext cx="65722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Issue</a:t>
              </a:r>
              <a:endParaRPr lang="en-US" altLang="en-US"/>
            </a:p>
          </p:txBody>
        </p:sp>
        <p:sp>
          <p:nvSpPr>
            <p:cNvPr id="20491" name="Text Box 10"/>
            <p:cNvSpPr txBox="1">
              <a:spLocks noChangeArrowheads="1"/>
            </p:cNvSpPr>
            <p:nvPr/>
          </p:nvSpPr>
          <p:spPr bwMode="auto">
            <a:xfrm>
              <a:off x="6519840" y="2928934"/>
              <a:ext cx="752475" cy="285750"/>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Pages</a:t>
              </a:r>
              <a:endParaRPr lang="en-US" altLang="en-US"/>
            </a:p>
          </p:txBody>
        </p:sp>
        <p:cxnSp>
          <p:nvCxnSpPr>
            <p:cNvPr id="20492" name="AutoShape 11"/>
            <p:cNvCxnSpPr>
              <a:cxnSpLocks noChangeShapeType="1"/>
            </p:cNvCxnSpPr>
            <p:nvPr/>
          </p:nvCxnSpPr>
          <p:spPr bwMode="auto">
            <a:xfrm>
              <a:off x="1623990" y="3214684"/>
              <a:ext cx="0" cy="400050"/>
            </a:xfrm>
            <a:prstGeom prst="straightConnector1">
              <a:avLst/>
            </a:prstGeom>
            <a:noFill/>
            <a:ln w="9525">
              <a:solidFill>
                <a:srgbClr val="000000"/>
              </a:solidFill>
              <a:round/>
              <a:headEnd/>
              <a:tailEnd/>
            </a:ln>
          </p:spPr>
        </p:cxnSp>
        <p:cxnSp>
          <p:nvCxnSpPr>
            <p:cNvPr id="20493" name="AutoShape 12"/>
            <p:cNvCxnSpPr>
              <a:cxnSpLocks noChangeShapeType="1"/>
            </p:cNvCxnSpPr>
            <p:nvPr/>
          </p:nvCxnSpPr>
          <p:spPr bwMode="auto">
            <a:xfrm flipH="1">
              <a:off x="2395515" y="3214684"/>
              <a:ext cx="66675" cy="400050"/>
            </a:xfrm>
            <a:prstGeom prst="straightConnector1">
              <a:avLst/>
            </a:prstGeom>
            <a:noFill/>
            <a:ln w="9525">
              <a:solidFill>
                <a:srgbClr val="000000"/>
              </a:solidFill>
              <a:round/>
              <a:headEnd/>
              <a:tailEnd/>
            </a:ln>
          </p:spPr>
        </p:cxnSp>
        <p:cxnSp>
          <p:nvCxnSpPr>
            <p:cNvPr id="20494" name="AutoShape 13"/>
            <p:cNvCxnSpPr>
              <a:cxnSpLocks noChangeShapeType="1"/>
            </p:cNvCxnSpPr>
            <p:nvPr/>
          </p:nvCxnSpPr>
          <p:spPr bwMode="auto">
            <a:xfrm flipH="1">
              <a:off x="3309915" y="3214684"/>
              <a:ext cx="47625" cy="400050"/>
            </a:xfrm>
            <a:prstGeom prst="straightConnector1">
              <a:avLst/>
            </a:prstGeom>
            <a:noFill/>
            <a:ln w="9525">
              <a:solidFill>
                <a:srgbClr val="000000"/>
              </a:solidFill>
              <a:round/>
              <a:headEnd/>
              <a:tailEnd/>
            </a:ln>
          </p:spPr>
        </p:cxnSp>
        <p:cxnSp>
          <p:nvCxnSpPr>
            <p:cNvPr id="20495" name="AutoShape 14"/>
            <p:cNvCxnSpPr>
              <a:cxnSpLocks noChangeShapeType="1"/>
            </p:cNvCxnSpPr>
            <p:nvPr/>
          </p:nvCxnSpPr>
          <p:spPr bwMode="auto">
            <a:xfrm>
              <a:off x="4424340" y="3214684"/>
              <a:ext cx="0" cy="400050"/>
            </a:xfrm>
            <a:prstGeom prst="straightConnector1">
              <a:avLst/>
            </a:prstGeom>
            <a:noFill/>
            <a:ln w="9525">
              <a:solidFill>
                <a:srgbClr val="000000"/>
              </a:solidFill>
              <a:round/>
              <a:headEnd/>
              <a:tailEnd/>
            </a:ln>
          </p:spPr>
        </p:cxnSp>
        <p:cxnSp>
          <p:nvCxnSpPr>
            <p:cNvPr id="20496" name="AutoShape 15"/>
            <p:cNvCxnSpPr>
              <a:cxnSpLocks noChangeShapeType="1"/>
            </p:cNvCxnSpPr>
            <p:nvPr/>
          </p:nvCxnSpPr>
          <p:spPr bwMode="auto">
            <a:xfrm flipH="1">
              <a:off x="4919640" y="3214684"/>
              <a:ext cx="390525" cy="400050"/>
            </a:xfrm>
            <a:prstGeom prst="straightConnector1">
              <a:avLst/>
            </a:prstGeom>
            <a:noFill/>
            <a:ln w="9525">
              <a:solidFill>
                <a:srgbClr val="000000"/>
              </a:solidFill>
              <a:round/>
              <a:headEnd/>
              <a:tailEnd/>
            </a:ln>
          </p:spPr>
        </p:cxnSp>
        <p:cxnSp>
          <p:nvCxnSpPr>
            <p:cNvPr id="20497" name="AutoShape 16"/>
            <p:cNvCxnSpPr>
              <a:cxnSpLocks noChangeShapeType="1"/>
            </p:cNvCxnSpPr>
            <p:nvPr/>
          </p:nvCxnSpPr>
          <p:spPr bwMode="auto">
            <a:xfrm flipH="1">
              <a:off x="5205390" y="3214684"/>
              <a:ext cx="781050" cy="400050"/>
            </a:xfrm>
            <a:prstGeom prst="straightConnector1">
              <a:avLst/>
            </a:prstGeom>
            <a:noFill/>
            <a:ln w="9525">
              <a:solidFill>
                <a:srgbClr val="000000"/>
              </a:solidFill>
              <a:round/>
              <a:headEnd/>
              <a:tailEnd/>
            </a:ln>
          </p:spPr>
        </p:cxnSp>
        <p:cxnSp>
          <p:nvCxnSpPr>
            <p:cNvPr id="20498" name="AutoShape 17"/>
            <p:cNvCxnSpPr>
              <a:cxnSpLocks noChangeShapeType="1"/>
            </p:cNvCxnSpPr>
            <p:nvPr/>
          </p:nvCxnSpPr>
          <p:spPr bwMode="auto">
            <a:xfrm flipH="1">
              <a:off x="5748315" y="3214684"/>
              <a:ext cx="885825" cy="400050"/>
            </a:xfrm>
            <a:prstGeom prst="straightConnector1">
              <a:avLst/>
            </a:prstGeom>
            <a:noFill/>
            <a:ln w="9525">
              <a:solidFill>
                <a:srgbClr val="000000"/>
              </a:solidFill>
              <a:round/>
              <a:headEnd/>
              <a:tailEnd/>
            </a:ln>
          </p:spPr>
        </p:cxnSp>
        <p:sp>
          <p:nvSpPr>
            <p:cNvPr id="20499" name="Text Box 18"/>
            <p:cNvSpPr txBox="1">
              <a:spLocks noChangeArrowheads="1"/>
            </p:cNvSpPr>
            <p:nvPr/>
          </p:nvSpPr>
          <p:spPr bwMode="auto">
            <a:xfrm>
              <a:off x="1357290" y="4233859"/>
              <a:ext cx="695325"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Comma</a:t>
              </a:r>
              <a:endParaRPr lang="en-US" altLang="en-US"/>
            </a:p>
          </p:txBody>
        </p:sp>
        <p:sp>
          <p:nvSpPr>
            <p:cNvPr id="20500" name="Text Box 19"/>
            <p:cNvSpPr txBox="1">
              <a:spLocks noChangeArrowheads="1"/>
            </p:cNvSpPr>
            <p:nvPr/>
          </p:nvSpPr>
          <p:spPr bwMode="auto">
            <a:xfrm>
              <a:off x="2176440" y="4233859"/>
              <a:ext cx="800100"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Full Stop</a:t>
              </a:r>
              <a:endParaRPr lang="en-US" altLang="en-US"/>
            </a:p>
          </p:txBody>
        </p:sp>
        <p:sp>
          <p:nvSpPr>
            <p:cNvPr id="20501" name="Text Box 20"/>
            <p:cNvSpPr txBox="1">
              <a:spLocks noChangeArrowheads="1"/>
            </p:cNvSpPr>
            <p:nvPr/>
          </p:nvSpPr>
          <p:spPr bwMode="auto">
            <a:xfrm>
              <a:off x="3100365" y="4233859"/>
              <a:ext cx="752475"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Brackets</a:t>
              </a:r>
              <a:endParaRPr lang="en-US" altLang="en-US"/>
            </a:p>
          </p:txBody>
        </p:sp>
        <p:sp>
          <p:nvSpPr>
            <p:cNvPr id="20502" name="Text Box 21"/>
            <p:cNvSpPr txBox="1">
              <a:spLocks noChangeArrowheads="1"/>
            </p:cNvSpPr>
            <p:nvPr/>
          </p:nvSpPr>
          <p:spPr bwMode="auto">
            <a:xfrm>
              <a:off x="4014765" y="4233859"/>
              <a:ext cx="773236"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Italics</a:t>
              </a:r>
              <a:endParaRPr lang="en-US" altLang="en-US" dirty="0"/>
            </a:p>
          </p:txBody>
        </p:sp>
        <p:sp>
          <p:nvSpPr>
            <p:cNvPr id="20503" name="Text Box 22"/>
            <p:cNvSpPr txBox="1">
              <a:spLocks noChangeArrowheads="1"/>
            </p:cNvSpPr>
            <p:nvPr/>
          </p:nvSpPr>
          <p:spPr bwMode="auto">
            <a:xfrm>
              <a:off x="4976790" y="4233859"/>
              <a:ext cx="723900"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a:latin typeface="Tahoma" pitchFamily="34" charset="0"/>
                </a:rPr>
                <a:t>Brackets</a:t>
              </a:r>
              <a:endParaRPr lang="en-GB" altLang="en-US" sz="1100">
                <a:latin typeface="Times New Roman" pitchFamily="18" charset="0"/>
              </a:endParaRPr>
            </a:p>
            <a:p>
              <a:endParaRPr lang="en-US" altLang="en-US"/>
            </a:p>
          </p:txBody>
        </p:sp>
        <p:sp>
          <p:nvSpPr>
            <p:cNvPr id="20504" name="Text Box 23"/>
            <p:cNvSpPr txBox="1">
              <a:spLocks noChangeArrowheads="1"/>
            </p:cNvSpPr>
            <p:nvPr/>
          </p:nvSpPr>
          <p:spPr bwMode="auto">
            <a:xfrm>
              <a:off x="5843565" y="4233859"/>
              <a:ext cx="676275" cy="276225"/>
            </a:xfrm>
            <a:prstGeom prst="rect">
              <a:avLst/>
            </a:prstGeom>
            <a:solidFill>
              <a:srgbClr val="FFFFFF"/>
            </a:solidFill>
            <a:ln w="9525">
              <a:solidFill>
                <a:srgbClr val="000000"/>
              </a:solidFill>
              <a:miter lim="800000"/>
              <a:headEnd/>
              <a:tailEnd/>
            </a:ln>
          </p:spPr>
          <p:txBody>
            <a:bodyPr/>
            <a:lstStyle/>
            <a:p>
              <a:pPr>
                <a:spcAft>
                  <a:spcPts val="1000"/>
                </a:spcAft>
              </a:pPr>
              <a:r>
                <a:rPr lang="en-GB" altLang="en-US" sz="1100" dirty="0">
                  <a:latin typeface="Tahoma" pitchFamily="34" charset="0"/>
                </a:rPr>
                <a:t>Comma</a:t>
              </a:r>
              <a:endParaRPr lang="en-US" altLang="en-US" dirty="0"/>
            </a:p>
          </p:txBody>
        </p:sp>
        <p:cxnSp>
          <p:nvCxnSpPr>
            <p:cNvPr id="20505" name="AutoShape 24"/>
            <p:cNvCxnSpPr>
              <a:cxnSpLocks noChangeShapeType="1"/>
            </p:cNvCxnSpPr>
            <p:nvPr/>
          </p:nvCxnSpPr>
          <p:spPr bwMode="auto">
            <a:xfrm flipV="1">
              <a:off x="1757340" y="3843334"/>
              <a:ext cx="142875" cy="390525"/>
            </a:xfrm>
            <a:prstGeom prst="straightConnector1">
              <a:avLst/>
            </a:prstGeom>
            <a:noFill/>
            <a:ln w="9525">
              <a:solidFill>
                <a:srgbClr val="000000"/>
              </a:solidFill>
              <a:round/>
              <a:headEnd/>
              <a:tailEnd/>
            </a:ln>
          </p:spPr>
        </p:cxnSp>
        <p:cxnSp>
          <p:nvCxnSpPr>
            <p:cNvPr id="20506" name="AutoShape 25"/>
            <p:cNvCxnSpPr>
              <a:cxnSpLocks noChangeShapeType="1"/>
            </p:cNvCxnSpPr>
            <p:nvPr/>
          </p:nvCxnSpPr>
          <p:spPr bwMode="auto">
            <a:xfrm>
              <a:off x="2052615" y="3767134"/>
              <a:ext cx="285750" cy="466725"/>
            </a:xfrm>
            <a:prstGeom prst="straightConnector1">
              <a:avLst/>
            </a:prstGeom>
            <a:noFill/>
            <a:ln w="9525">
              <a:solidFill>
                <a:srgbClr val="000000"/>
              </a:solidFill>
              <a:round/>
              <a:headEnd/>
              <a:tailEnd/>
            </a:ln>
          </p:spPr>
        </p:cxnSp>
        <p:cxnSp>
          <p:nvCxnSpPr>
            <p:cNvPr id="20507" name="AutoShape 26"/>
            <p:cNvCxnSpPr>
              <a:cxnSpLocks noChangeShapeType="1"/>
            </p:cNvCxnSpPr>
            <p:nvPr/>
          </p:nvCxnSpPr>
          <p:spPr bwMode="auto">
            <a:xfrm>
              <a:off x="2566965" y="3767134"/>
              <a:ext cx="695325" cy="466725"/>
            </a:xfrm>
            <a:prstGeom prst="straightConnector1">
              <a:avLst/>
            </a:prstGeom>
            <a:noFill/>
            <a:ln w="9525">
              <a:solidFill>
                <a:srgbClr val="000000"/>
              </a:solidFill>
              <a:round/>
              <a:headEnd/>
              <a:tailEnd/>
            </a:ln>
          </p:spPr>
        </p:cxnSp>
        <p:cxnSp>
          <p:nvCxnSpPr>
            <p:cNvPr id="20508" name="AutoShape 27"/>
            <p:cNvCxnSpPr>
              <a:cxnSpLocks noChangeShapeType="1"/>
            </p:cNvCxnSpPr>
            <p:nvPr/>
          </p:nvCxnSpPr>
          <p:spPr bwMode="auto">
            <a:xfrm>
              <a:off x="4281465" y="3767134"/>
              <a:ext cx="0" cy="466725"/>
            </a:xfrm>
            <a:prstGeom prst="straightConnector1">
              <a:avLst/>
            </a:prstGeom>
            <a:noFill/>
            <a:ln w="9525">
              <a:solidFill>
                <a:srgbClr val="000000"/>
              </a:solidFill>
              <a:round/>
              <a:headEnd/>
              <a:tailEnd/>
            </a:ln>
          </p:spPr>
        </p:cxnSp>
        <p:cxnSp>
          <p:nvCxnSpPr>
            <p:cNvPr id="20509" name="AutoShape 28"/>
            <p:cNvCxnSpPr>
              <a:cxnSpLocks noChangeShapeType="1"/>
            </p:cNvCxnSpPr>
            <p:nvPr/>
          </p:nvCxnSpPr>
          <p:spPr bwMode="auto">
            <a:xfrm>
              <a:off x="5072040" y="3767134"/>
              <a:ext cx="85725" cy="466725"/>
            </a:xfrm>
            <a:prstGeom prst="straightConnector1">
              <a:avLst/>
            </a:prstGeom>
            <a:noFill/>
            <a:ln w="9525">
              <a:solidFill>
                <a:srgbClr val="000000"/>
              </a:solidFill>
              <a:round/>
              <a:headEnd/>
              <a:tailEnd/>
            </a:ln>
          </p:spPr>
        </p:cxnSp>
        <p:cxnSp>
          <p:nvCxnSpPr>
            <p:cNvPr id="20510" name="AutoShape 29"/>
            <p:cNvCxnSpPr>
              <a:cxnSpLocks noChangeShapeType="1"/>
            </p:cNvCxnSpPr>
            <p:nvPr/>
          </p:nvCxnSpPr>
          <p:spPr bwMode="auto">
            <a:xfrm>
              <a:off x="5310165" y="3767134"/>
              <a:ext cx="628650" cy="466725"/>
            </a:xfrm>
            <a:prstGeom prst="straightConnector1">
              <a:avLst/>
            </a:prstGeom>
            <a:noFill/>
            <a:ln w="9525">
              <a:solidFill>
                <a:srgbClr val="000000"/>
              </a:solidFill>
              <a:round/>
              <a:headEnd/>
              <a:tailEnd/>
            </a:ln>
          </p:spPr>
        </p:cxnSp>
      </p:grpSp>
      <p:sp>
        <p:nvSpPr>
          <p:cNvPr id="20484" name="Title 31"/>
          <p:cNvSpPr>
            <a:spLocks noGrp="1"/>
          </p:cNvSpPr>
          <p:nvPr>
            <p:ph type="title"/>
          </p:nvPr>
        </p:nvSpPr>
        <p:spPr/>
        <p:txBody>
          <a:bodyPr/>
          <a:lstStyle/>
          <a:p>
            <a:pPr eaLnBrk="1" hangingPunct="1"/>
            <a:r>
              <a:rPr lang="en-GB" altLang="en-US"/>
              <a:t>Journal Referencing Example</a:t>
            </a:r>
          </a:p>
        </p:txBody>
      </p:sp>
    </p:spTree>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z="4000" b="1">
                <a:solidFill>
                  <a:schemeClr val="hlink"/>
                </a:solidFill>
              </a:rPr>
              <a:t>Referencing a Web Site</a:t>
            </a:r>
          </a:p>
        </p:txBody>
      </p:sp>
      <p:sp>
        <p:nvSpPr>
          <p:cNvPr id="21507" name="Rectangle 3"/>
          <p:cNvSpPr>
            <a:spLocks noGrp="1" noChangeArrowheads="1"/>
          </p:cNvSpPr>
          <p:nvPr>
            <p:ph type="body" idx="1"/>
          </p:nvPr>
        </p:nvSpPr>
        <p:spPr>
          <a:xfrm>
            <a:off x="457200" y="1600200"/>
            <a:ext cx="8229600" cy="3525838"/>
          </a:xfrm>
        </p:spPr>
        <p:txBody>
          <a:bodyPr/>
          <a:lstStyle/>
          <a:p>
            <a:pPr eaLnBrk="1" hangingPunct="1"/>
            <a:r>
              <a:rPr lang="en-GB" altLang="en-US"/>
              <a:t>Author/editor/organisation</a:t>
            </a:r>
          </a:p>
          <a:p>
            <a:pPr eaLnBrk="1" hangingPunct="1"/>
            <a:r>
              <a:rPr lang="en-GB" altLang="en-US"/>
              <a:t>Year written (or last updated)</a:t>
            </a:r>
          </a:p>
          <a:p>
            <a:pPr eaLnBrk="1" hangingPunct="1"/>
            <a:r>
              <a:rPr lang="en-GB" altLang="en-US"/>
              <a:t>Title of page accessed</a:t>
            </a:r>
          </a:p>
          <a:p>
            <a:pPr eaLnBrk="1" hangingPunct="1"/>
            <a:r>
              <a:rPr lang="en-GB" altLang="en-US"/>
              <a:t>URL (web page address)</a:t>
            </a:r>
          </a:p>
          <a:p>
            <a:pPr eaLnBrk="1" hangingPunct="1"/>
            <a:r>
              <a:rPr lang="en-GB" altLang="en-US"/>
              <a:t>Date you accessed it</a:t>
            </a:r>
          </a:p>
          <a:p>
            <a:pPr eaLnBrk="1" hangingPunct="1"/>
            <a:r>
              <a:rPr lang="en-GB" altLang="en-US">
                <a:solidFill>
                  <a:srgbClr val="FF0000"/>
                </a:solidFill>
              </a:rPr>
              <a:t>Avoid unreliable, untrustworthy sources</a:t>
            </a:r>
          </a:p>
        </p:txBody>
      </p:sp>
      <p:sp>
        <p:nvSpPr>
          <p:cNvPr id="21508" name="Text Box 4"/>
          <p:cNvSpPr txBox="1">
            <a:spLocks noChangeArrowheads="1"/>
          </p:cNvSpPr>
          <p:nvPr/>
        </p:nvSpPr>
        <p:spPr bwMode="auto">
          <a:xfrm>
            <a:off x="1258888" y="5229225"/>
            <a:ext cx="7345362" cy="946150"/>
          </a:xfrm>
          <a:prstGeom prst="rect">
            <a:avLst/>
          </a:prstGeom>
          <a:noFill/>
          <a:ln w="9525">
            <a:noFill/>
            <a:miter lim="800000"/>
            <a:headEnd/>
            <a:tailEnd/>
          </a:ln>
        </p:spPr>
        <p:txBody>
          <a:bodyPr>
            <a:spAutoFit/>
          </a:bodyPr>
          <a:lstStyle/>
          <a:p>
            <a:pPr algn="ctr">
              <a:spcBef>
                <a:spcPct val="50000"/>
              </a:spcBef>
            </a:pPr>
            <a:r>
              <a:rPr lang="en-GB" altLang="en-US" sz="2800">
                <a:solidFill>
                  <a:schemeClr val="tx2"/>
                </a:solidFill>
              </a:rPr>
              <a:t>For future reference, print and keep a copy of the web pages used</a:t>
            </a:r>
          </a:p>
        </p:txBody>
      </p:sp>
    </p:spTree>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design council2"/>
          <p:cNvPicPr>
            <a:picLocks noChangeAspect="1" noChangeArrowheads="1"/>
          </p:cNvPicPr>
          <p:nvPr/>
        </p:nvPicPr>
        <p:blipFill>
          <a:blip r:embed="rId2" cstate="print"/>
          <a:srcRect/>
          <a:stretch>
            <a:fillRect/>
          </a:stretch>
        </p:blipFill>
        <p:spPr bwMode="auto">
          <a:xfrm>
            <a:off x="0" y="0"/>
            <a:ext cx="9906000" cy="7429500"/>
          </a:xfrm>
          <a:prstGeom prst="rect">
            <a:avLst/>
          </a:prstGeom>
          <a:noFill/>
          <a:ln w="9525">
            <a:noFill/>
            <a:miter lim="800000"/>
            <a:headEnd/>
            <a:tailEnd/>
          </a:ln>
        </p:spPr>
      </p:pic>
      <p:sp>
        <p:nvSpPr>
          <p:cNvPr id="23555" name="Text Box 3"/>
          <p:cNvSpPr txBox="1">
            <a:spLocks noChangeArrowheads="1"/>
          </p:cNvSpPr>
          <p:nvPr/>
        </p:nvSpPr>
        <p:spPr bwMode="auto">
          <a:xfrm>
            <a:off x="6553200" y="3200400"/>
            <a:ext cx="1371600" cy="436563"/>
          </a:xfrm>
          <a:prstGeom prst="rect">
            <a:avLst/>
          </a:prstGeom>
          <a:solidFill>
            <a:schemeClr val="bg1"/>
          </a:solidFill>
          <a:ln w="9525">
            <a:solidFill>
              <a:schemeClr val="tx1"/>
            </a:solidFill>
            <a:miter lim="800000"/>
            <a:headEnd/>
            <a:tailEnd/>
          </a:ln>
        </p:spPr>
        <p:txBody>
          <a:bodyPr>
            <a:spAutoFit/>
          </a:bodyPr>
          <a:lstStyle/>
          <a:p>
            <a:pPr>
              <a:spcBef>
                <a:spcPct val="50000"/>
              </a:spcBef>
            </a:pPr>
            <a:r>
              <a:rPr lang="en-GB" altLang="en-US" sz="2200"/>
              <a:t>Author</a:t>
            </a:r>
          </a:p>
        </p:txBody>
      </p:sp>
      <p:sp>
        <p:nvSpPr>
          <p:cNvPr id="23556" name="Text Box 4"/>
          <p:cNvSpPr txBox="1">
            <a:spLocks noChangeArrowheads="1"/>
          </p:cNvSpPr>
          <p:nvPr/>
        </p:nvSpPr>
        <p:spPr bwMode="auto">
          <a:xfrm>
            <a:off x="4724400" y="2057400"/>
            <a:ext cx="1066800" cy="436563"/>
          </a:xfrm>
          <a:prstGeom prst="rect">
            <a:avLst/>
          </a:prstGeom>
          <a:solidFill>
            <a:schemeClr val="bg1"/>
          </a:solidFill>
          <a:ln w="9525">
            <a:solidFill>
              <a:schemeClr val="tx1"/>
            </a:solidFill>
            <a:miter lim="800000"/>
            <a:headEnd/>
            <a:tailEnd/>
          </a:ln>
        </p:spPr>
        <p:txBody>
          <a:bodyPr>
            <a:spAutoFit/>
          </a:bodyPr>
          <a:lstStyle/>
          <a:p>
            <a:pPr>
              <a:spcBef>
                <a:spcPct val="50000"/>
              </a:spcBef>
            </a:pPr>
            <a:r>
              <a:rPr lang="en-GB" altLang="en-US" sz="2200"/>
              <a:t>Title</a:t>
            </a:r>
          </a:p>
        </p:txBody>
      </p:sp>
      <p:sp>
        <p:nvSpPr>
          <p:cNvPr id="23557" name="Text Box 5"/>
          <p:cNvSpPr txBox="1">
            <a:spLocks noChangeArrowheads="1"/>
          </p:cNvSpPr>
          <p:nvPr/>
        </p:nvSpPr>
        <p:spPr bwMode="auto">
          <a:xfrm>
            <a:off x="3276600" y="1143000"/>
            <a:ext cx="747713" cy="436563"/>
          </a:xfrm>
          <a:prstGeom prst="rect">
            <a:avLst/>
          </a:prstGeom>
          <a:solidFill>
            <a:schemeClr val="bg1"/>
          </a:solidFill>
          <a:ln w="9525">
            <a:solidFill>
              <a:schemeClr val="tx1"/>
            </a:solidFill>
            <a:miter lim="800000"/>
            <a:headEnd/>
            <a:tailEnd/>
          </a:ln>
        </p:spPr>
        <p:txBody>
          <a:bodyPr wrap="none">
            <a:spAutoFit/>
          </a:bodyPr>
          <a:lstStyle/>
          <a:p>
            <a:pPr>
              <a:spcBef>
                <a:spcPct val="50000"/>
              </a:spcBef>
            </a:pPr>
            <a:r>
              <a:rPr lang="en-GB" altLang="en-US" sz="2200"/>
              <a:t>URL</a:t>
            </a:r>
          </a:p>
        </p:txBody>
      </p:sp>
      <p:sp>
        <p:nvSpPr>
          <p:cNvPr id="23558" name="Text Box 6"/>
          <p:cNvSpPr txBox="1">
            <a:spLocks noChangeArrowheads="1"/>
          </p:cNvSpPr>
          <p:nvPr/>
        </p:nvSpPr>
        <p:spPr bwMode="auto">
          <a:xfrm>
            <a:off x="1476375" y="2133600"/>
            <a:ext cx="2235200" cy="436563"/>
          </a:xfrm>
          <a:prstGeom prst="rect">
            <a:avLst/>
          </a:prstGeom>
          <a:solidFill>
            <a:schemeClr val="bg1"/>
          </a:solidFill>
          <a:ln w="9525">
            <a:solidFill>
              <a:schemeClr val="tx1"/>
            </a:solidFill>
            <a:miter lim="800000"/>
            <a:headEnd/>
            <a:tailEnd/>
          </a:ln>
        </p:spPr>
        <p:txBody>
          <a:bodyPr wrap="none">
            <a:spAutoFit/>
          </a:bodyPr>
          <a:lstStyle/>
          <a:p>
            <a:pPr>
              <a:spcBef>
                <a:spcPct val="50000"/>
              </a:spcBef>
            </a:pPr>
            <a:r>
              <a:rPr lang="en-GB" altLang="en-US" sz="2200"/>
              <a:t>Date Accessed</a:t>
            </a:r>
          </a:p>
        </p:txBody>
      </p:sp>
      <p:sp>
        <p:nvSpPr>
          <p:cNvPr id="23559" name="Line 7"/>
          <p:cNvSpPr>
            <a:spLocks noChangeShapeType="1"/>
          </p:cNvSpPr>
          <p:nvPr/>
        </p:nvSpPr>
        <p:spPr bwMode="auto">
          <a:xfrm flipH="1">
            <a:off x="3276600" y="3429000"/>
            <a:ext cx="3276600" cy="0"/>
          </a:xfrm>
          <a:prstGeom prst="line">
            <a:avLst/>
          </a:prstGeom>
          <a:noFill/>
          <a:ln w="28575">
            <a:solidFill>
              <a:schemeClr val="tx1"/>
            </a:solidFill>
            <a:round/>
            <a:headEnd/>
            <a:tailEnd type="triangle" w="med" len="med"/>
          </a:ln>
        </p:spPr>
        <p:txBody>
          <a:bodyPr wrap="none" anchor="ctr"/>
          <a:lstStyle/>
          <a:p>
            <a:endParaRPr lang="en-GB"/>
          </a:p>
        </p:txBody>
      </p:sp>
      <p:sp>
        <p:nvSpPr>
          <p:cNvPr id="23560" name="Line 8"/>
          <p:cNvSpPr>
            <a:spLocks noChangeShapeType="1"/>
          </p:cNvSpPr>
          <p:nvPr/>
        </p:nvSpPr>
        <p:spPr bwMode="auto">
          <a:xfrm flipH="1">
            <a:off x="4191000" y="2286000"/>
            <a:ext cx="533400" cy="533400"/>
          </a:xfrm>
          <a:prstGeom prst="line">
            <a:avLst/>
          </a:prstGeom>
          <a:noFill/>
          <a:ln w="28575">
            <a:solidFill>
              <a:schemeClr val="tx1"/>
            </a:solidFill>
            <a:round/>
            <a:headEnd/>
            <a:tailEnd type="triangle" w="med" len="med"/>
          </a:ln>
        </p:spPr>
        <p:txBody>
          <a:bodyPr wrap="none" anchor="ctr"/>
          <a:lstStyle/>
          <a:p>
            <a:endParaRPr lang="en-GB"/>
          </a:p>
        </p:txBody>
      </p:sp>
      <p:sp>
        <p:nvSpPr>
          <p:cNvPr id="23561" name="Line 9"/>
          <p:cNvSpPr>
            <a:spLocks noChangeShapeType="1"/>
          </p:cNvSpPr>
          <p:nvPr/>
        </p:nvSpPr>
        <p:spPr bwMode="auto">
          <a:xfrm flipH="1" flipV="1">
            <a:off x="685800" y="1905000"/>
            <a:ext cx="685800" cy="381000"/>
          </a:xfrm>
          <a:prstGeom prst="line">
            <a:avLst/>
          </a:prstGeom>
          <a:noFill/>
          <a:ln w="28575">
            <a:solidFill>
              <a:schemeClr val="tx1"/>
            </a:solidFill>
            <a:round/>
            <a:headEnd/>
            <a:tailEnd type="triangle" w="med" len="med"/>
          </a:ln>
        </p:spPr>
        <p:txBody>
          <a:bodyPr wrap="none" anchor="ctr"/>
          <a:lstStyle/>
          <a:p>
            <a:endParaRPr lang="en-GB"/>
          </a:p>
        </p:txBody>
      </p:sp>
      <p:sp>
        <p:nvSpPr>
          <p:cNvPr id="23562" name="Line 10"/>
          <p:cNvSpPr>
            <a:spLocks noChangeShapeType="1"/>
          </p:cNvSpPr>
          <p:nvPr/>
        </p:nvSpPr>
        <p:spPr bwMode="auto">
          <a:xfrm flipH="1" flipV="1">
            <a:off x="2514600" y="838200"/>
            <a:ext cx="762000" cy="533400"/>
          </a:xfrm>
          <a:prstGeom prst="line">
            <a:avLst/>
          </a:prstGeom>
          <a:noFill/>
          <a:ln w="28575">
            <a:solidFill>
              <a:schemeClr val="tx1"/>
            </a:solidFill>
            <a:round/>
            <a:headEnd/>
            <a:tailEnd type="triangle" w="med" len="med"/>
          </a:ln>
        </p:spPr>
        <p:txBody>
          <a:bodyPr wrap="none" anchor="ctr"/>
          <a:lstStyle/>
          <a:p>
            <a:endParaRPr lang="en-GB"/>
          </a:p>
        </p:txBody>
      </p:sp>
      <p:sp>
        <p:nvSpPr>
          <p:cNvPr id="23563" name="Text Box 11"/>
          <p:cNvSpPr txBox="1">
            <a:spLocks noChangeArrowheads="1"/>
          </p:cNvSpPr>
          <p:nvPr/>
        </p:nvSpPr>
        <p:spPr bwMode="auto">
          <a:xfrm>
            <a:off x="152400" y="4652963"/>
            <a:ext cx="8991600" cy="1927225"/>
          </a:xfrm>
          <a:prstGeom prst="rect">
            <a:avLst/>
          </a:prstGeom>
          <a:solidFill>
            <a:schemeClr val="bg1"/>
          </a:solidFill>
          <a:ln w="9525">
            <a:solidFill>
              <a:schemeClr val="tx1"/>
            </a:solidFill>
            <a:miter lim="800000"/>
            <a:headEnd/>
            <a:tailEnd/>
          </a:ln>
        </p:spPr>
        <p:txBody>
          <a:bodyPr>
            <a:spAutoFit/>
          </a:bodyPr>
          <a:lstStyle/>
          <a:p>
            <a:pPr>
              <a:spcBef>
                <a:spcPct val="50000"/>
              </a:spcBef>
            </a:pPr>
            <a:r>
              <a:rPr lang="en-GB" altLang="en-US" sz="2400" dirty="0">
                <a:solidFill>
                  <a:schemeClr val="hlink"/>
                </a:solidFill>
              </a:rPr>
              <a:t>Black, A. (2003) </a:t>
            </a:r>
            <a:r>
              <a:rPr lang="en-GB" altLang="en-US" sz="2400" i="1" dirty="0">
                <a:solidFill>
                  <a:schemeClr val="hlink"/>
                </a:solidFill>
              </a:rPr>
              <a:t>About: user-centred design.</a:t>
            </a:r>
            <a:r>
              <a:rPr lang="en-GB" altLang="en-US" sz="2400" dirty="0">
                <a:solidFill>
                  <a:schemeClr val="hlink"/>
                </a:solidFill>
              </a:rPr>
              <a:t> Available at: &lt;http://www.designcouncil.org.uk/webdav/ servlet/ </a:t>
            </a:r>
            <a:r>
              <a:rPr lang="en-GB" altLang="en-US" sz="2400" dirty="0" err="1">
                <a:solidFill>
                  <a:schemeClr val="hlink"/>
                </a:solidFill>
              </a:rPr>
              <a:t>XRM?Page</a:t>
            </a:r>
            <a:r>
              <a:rPr lang="en-GB" altLang="en-US" sz="2400" dirty="0">
                <a:solidFill>
                  <a:schemeClr val="hlink"/>
                </a:solidFill>
              </a:rPr>
              <a:t> /@id=6004&amp;Session/@id=D_5Up2J QoC81Bf6PCdwWey&amp;Section/@id=1272&gt; (Accessed 28</a:t>
            </a:r>
            <a:r>
              <a:rPr lang="en-GB" altLang="en-US" sz="2400" baseline="30000" dirty="0">
                <a:solidFill>
                  <a:schemeClr val="hlink"/>
                </a:solidFill>
              </a:rPr>
              <a:t>th</a:t>
            </a:r>
            <a:r>
              <a:rPr lang="en-GB" altLang="en-US" sz="2400" dirty="0">
                <a:solidFill>
                  <a:schemeClr val="hlink"/>
                </a:solidFill>
              </a:rPr>
              <a:t> November 2003).</a:t>
            </a:r>
          </a:p>
        </p:txBody>
      </p:sp>
    </p:spTree>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a:t>Web Referencing Example</a:t>
            </a:r>
          </a:p>
        </p:txBody>
      </p:sp>
      <p:sp>
        <p:nvSpPr>
          <p:cNvPr id="24579" name="Rectangle 3"/>
          <p:cNvSpPr>
            <a:spLocks noGrp="1" noChangeArrowheads="1"/>
          </p:cNvSpPr>
          <p:nvPr>
            <p:ph type="body" idx="1"/>
          </p:nvPr>
        </p:nvSpPr>
        <p:spPr>
          <a:xfrm>
            <a:off x="357188" y="1643063"/>
            <a:ext cx="8586787" cy="4530725"/>
          </a:xfrm>
        </p:spPr>
        <p:txBody>
          <a:bodyPr/>
          <a:lstStyle/>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p:txBody>
      </p:sp>
      <p:grpSp>
        <p:nvGrpSpPr>
          <p:cNvPr id="16" name="Group 15">
            <a:extLst>
              <a:ext uri="{FF2B5EF4-FFF2-40B4-BE49-F238E27FC236}">
                <a16:creationId xmlns:a16="http://schemas.microsoft.com/office/drawing/2014/main" id="{918DE4F1-9903-4984-B834-60C6EFAABF27}"/>
              </a:ext>
            </a:extLst>
          </p:cNvPr>
          <p:cNvGrpSpPr/>
          <p:nvPr/>
        </p:nvGrpSpPr>
        <p:grpSpPr>
          <a:xfrm>
            <a:off x="500063" y="2357438"/>
            <a:ext cx="8423275" cy="2571751"/>
            <a:chOff x="500063" y="2357438"/>
            <a:chExt cx="8423275" cy="2571751"/>
          </a:xfrm>
        </p:grpSpPr>
        <p:sp>
          <p:nvSpPr>
            <p:cNvPr id="24584" name="Text Box 5"/>
            <p:cNvSpPr txBox="1">
              <a:spLocks noChangeArrowheads="1"/>
            </p:cNvSpPr>
            <p:nvPr/>
          </p:nvSpPr>
          <p:spPr bwMode="auto">
            <a:xfrm>
              <a:off x="500063" y="2357438"/>
              <a:ext cx="767305"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Author</a:t>
              </a:r>
            </a:p>
            <a:p>
              <a:endParaRPr lang="en-GB" altLang="en-US"/>
            </a:p>
          </p:txBody>
        </p:sp>
        <p:sp>
          <p:nvSpPr>
            <p:cNvPr id="24585" name="Text Box 6"/>
            <p:cNvSpPr txBox="1">
              <a:spLocks noChangeArrowheads="1"/>
            </p:cNvSpPr>
            <p:nvPr/>
          </p:nvSpPr>
          <p:spPr bwMode="auto">
            <a:xfrm>
              <a:off x="1928823" y="2357438"/>
              <a:ext cx="967030" cy="390209"/>
            </a:xfrm>
            <a:prstGeom prst="rect">
              <a:avLst/>
            </a:prstGeom>
            <a:solidFill>
              <a:srgbClr val="D8D8D8"/>
            </a:solidFill>
            <a:ln w="9525">
              <a:solidFill>
                <a:srgbClr val="000000"/>
              </a:solidFill>
              <a:miter lim="800000"/>
              <a:headEnd/>
              <a:tailEnd/>
            </a:ln>
          </p:spPr>
          <p:txBody>
            <a:bodyPr/>
            <a:lstStyle/>
            <a:p>
              <a:r>
                <a:rPr lang="en-GB" altLang="en-US" sz="900" dirty="0">
                  <a:latin typeface="Tahoma" pitchFamily="34" charset="0"/>
                  <a:cs typeface="Tahoma" pitchFamily="34" charset="0"/>
                </a:rPr>
                <a:t>Available at</a:t>
              </a:r>
            </a:p>
            <a:p>
              <a:endParaRPr lang="en-GB" altLang="en-US" dirty="0"/>
            </a:p>
          </p:txBody>
        </p:sp>
        <p:sp>
          <p:nvSpPr>
            <p:cNvPr id="24586" name="Text Box 7"/>
            <p:cNvSpPr txBox="1">
              <a:spLocks noChangeArrowheads="1"/>
            </p:cNvSpPr>
            <p:nvPr/>
          </p:nvSpPr>
          <p:spPr bwMode="auto">
            <a:xfrm>
              <a:off x="3071831" y="2357438"/>
              <a:ext cx="1071715"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Year of Publication</a:t>
              </a:r>
              <a:endParaRPr lang="en-GB" altLang="en-US"/>
            </a:p>
          </p:txBody>
        </p:sp>
        <p:sp>
          <p:nvSpPr>
            <p:cNvPr id="24587" name="Text Box 8"/>
            <p:cNvSpPr txBox="1">
              <a:spLocks noChangeArrowheads="1"/>
            </p:cNvSpPr>
            <p:nvPr/>
          </p:nvSpPr>
          <p:spPr bwMode="auto">
            <a:xfrm>
              <a:off x="4286277" y="2357438"/>
              <a:ext cx="1357322"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cs typeface="Tahoma" pitchFamily="34" charset="0"/>
                </a:rPr>
                <a:t>Full Web Address  (url)</a:t>
              </a:r>
            </a:p>
          </p:txBody>
        </p:sp>
        <p:sp>
          <p:nvSpPr>
            <p:cNvPr id="24588" name="Text Box 9"/>
            <p:cNvSpPr txBox="1">
              <a:spLocks noChangeArrowheads="1"/>
            </p:cNvSpPr>
            <p:nvPr/>
          </p:nvSpPr>
          <p:spPr bwMode="auto">
            <a:xfrm>
              <a:off x="6572292" y="2357438"/>
              <a:ext cx="1357322" cy="390209"/>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Title of Page Accessed</a:t>
              </a:r>
            </a:p>
            <a:p>
              <a:endParaRPr lang="en-GB" altLang="en-US"/>
            </a:p>
          </p:txBody>
        </p:sp>
        <p:sp>
          <p:nvSpPr>
            <p:cNvPr id="24589" name="Text Box 11"/>
            <p:cNvSpPr txBox="1">
              <a:spLocks noChangeArrowheads="1"/>
            </p:cNvSpPr>
            <p:nvPr/>
          </p:nvSpPr>
          <p:spPr bwMode="auto">
            <a:xfrm>
              <a:off x="1857385" y="4572001"/>
              <a:ext cx="767305" cy="354896"/>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rPr>
                <a:t>Brackets</a:t>
              </a:r>
            </a:p>
            <a:p>
              <a:endParaRPr lang="en-GB" altLang="en-US"/>
            </a:p>
          </p:txBody>
        </p:sp>
        <p:sp>
          <p:nvSpPr>
            <p:cNvPr id="24590" name="Text Box 12"/>
            <p:cNvSpPr txBox="1">
              <a:spLocks noChangeArrowheads="1"/>
            </p:cNvSpPr>
            <p:nvPr/>
          </p:nvSpPr>
          <p:spPr bwMode="auto">
            <a:xfrm>
              <a:off x="3071831" y="4572001"/>
              <a:ext cx="2277604" cy="357188"/>
            </a:xfrm>
            <a:prstGeom prst="rect">
              <a:avLst/>
            </a:prstGeom>
            <a:solidFill>
              <a:srgbClr val="FFFFFF"/>
            </a:solidFill>
            <a:ln w="9525">
              <a:solidFill>
                <a:srgbClr val="000000"/>
              </a:solidFill>
              <a:miter lim="800000"/>
              <a:headEnd/>
              <a:tailEnd/>
            </a:ln>
          </p:spPr>
          <p:txBody>
            <a:bodyPr/>
            <a:lstStyle/>
            <a:p>
              <a:r>
                <a:rPr lang="en-GB" altLang="en-US" sz="900">
                  <a:latin typeface="Tahoma" pitchFamily="34" charset="0"/>
                  <a:cs typeface="Tahoma" pitchFamily="34" charset="0"/>
                </a:rPr>
                <a:t>Format as it appears on Web page</a:t>
              </a:r>
            </a:p>
          </p:txBody>
        </p:sp>
        <p:sp>
          <p:nvSpPr>
            <p:cNvPr id="24591" name="Text Box 13"/>
            <p:cNvSpPr txBox="1">
              <a:spLocks noChangeArrowheads="1"/>
            </p:cNvSpPr>
            <p:nvPr/>
          </p:nvSpPr>
          <p:spPr bwMode="auto">
            <a:xfrm>
              <a:off x="7215234" y="4572001"/>
              <a:ext cx="693744"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Italics</a:t>
              </a:r>
            </a:p>
            <a:p>
              <a:endParaRPr lang="en-GB" altLang="en-US" dirty="0"/>
            </a:p>
          </p:txBody>
        </p:sp>
        <p:sp>
          <p:nvSpPr>
            <p:cNvPr id="24592" name="Text Box 14"/>
            <p:cNvSpPr txBox="1">
              <a:spLocks noChangeArrowheads="1"/>
            </p:cNvSpPr>
            <p:nvPr/>
          </p:nvSpPr>
          <p:spPr bwMode="auto">
            <a:xfrm>
              <a:off x="571501" y="3500438"/>
              <a:ext cx="8351837" cy="626807"/>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Department of Health (2002) </a:t>
              </a:r>
              <a:r>
                <a:rPr lang="en-GB" altLang="en-US" sz="900" i="1" dirty="0">
                  <a:latin typeface="Tahoma" pitchFamily="34" charset="0"/>
                </a:rPr>
                <a:t>A health service of all the talents: developing the NHS Workforce. Consultation document on the Review of Workforce Planning. </a:t>
              </a:r>
              <a:r>
                <a:rPr lang="en-GB" altLang="en-US" sz="900" dirty="0">
                  <a:latin typeface="Tahoma" pitchFamily="34" charset="0"/>
                </a:rPr>
                <a:t> Available at: http://www.doh.gov.uk/pdfs/workforce.pdf  (Accessed 17 July 2002</a:t>
              </a:r>
              <a:r>
                <a:rPr lang="en-GB" altLang="en-US" sz="900" dirty="0" smtClean="0">
                  <a:latin typeface="Tahoma" pitchFamily="34" charset="0"/>
                </a:rPr>
                <a:t>).</a:t>
              </a:r>
              <a:endParaRPr lang="en-GB" altLang="en-US" sz="900" dirty="0">
                <a:latin typeface="Tahoma" pitchFamily="34" charset="0"/>
              </a:endParaRPr>
            </a:p>
            <a:p>
              <a:endParaRPr lang="en-GB" altLang="en-US" sz="1200" dirty="0">
                <a:latin typeface="Tahoma" pitchFamily="34" charset="0"/>
              </a:endParaRPr>
            </a:p>
            <a:p>
              <a:endParaRPr lang="en-GB" altLang="en-US" dirty="0"/>
            </a:p>
          </p:txBody>
        </p:sp>
        <p:cxnSp>
          <p:nvCxnSpPr>
            <p:cNvPr id="24593" name="AutoShape 15"/>
            <p:cNvCxnSpPr>
              <a:cxnSpLocks noChangeShapeType="1"/>
              <a:endCxn id="24589" idx="0"/>
            </p:cNvCxnSpPr>
            <p:nvPr/>
          </p:nvCxnSpPr>
          <p:spPr bwMode="auto">
            <a:xfrm rot="16200000" flipH="1">
              <a:off x="1692024" y="4022987"/>
              <a:ext cx="928688" cy="169339"/>
            </a:xfrm>
            <a:prstGeom prst="straightConnector1">
              <a:avLst/>
            </a:prstGeom>
            <a:noFill/>
            <a:ln w="9525">
              <a:solidFill>
                <a:srgbClr val="000000"/>
              </a:solidFill>
              <a:round/>
              <a:headEnd/>
              <a:tailEnd/>
            </a:ln>
          </p:spPr>
        </p:cxnSp>
        <p:cxnSp>
          <p:nvCxnSpPr>
            <p:cNvPr id="24594" name="AutoShape 16"/>
            <p:cNvCxnSpPr>
              <a:cxnSpLocks noChangeShapeType="1"/>
            </p:cNvCxnSpPr>
            <p:nvPr/>
          </p:nvCxnSpPr>
          <p:spPr bwMode="auto">
            <a:xfrm rot="16200000" flipH="1">
              <a:off x="6643734" y="4000499"/>
              <a:ext cx="857248" cy="285752"/>
            </a:xfrm>
            <a:prstGeom prst="straightConnector1">
              <a:avLst/>
            </a:prstGeom>
            <a:noFill/>
            <a:ln w="9525">
              <a:solidFill>
                <a:srgbClr val="000000"/>
              </a:solidFill>
              <a:round/>
              <a:headEnd/>
              <a:tailEnd/>
            </a:ln>
          </p:spPr>
        </p:cxnSp>
        <p:cxnSp>
          <p:nvCxnSpPr>
            <p:cNvPr id="24596" name="AutoShape 19"/>
            <p:cNvCxnSpPr>
              <a:cxnSpLocks noChangeShapeType="1"/>
            </p:cNvCxnSpPr>
            <p:nvPr/>
          </p:nvCxnSpPr>
          <p:spPr bwMode="auto">
            <a:xfrm rot="5400000">
              <a:off x="5876491" y="2838922"/>
              <a:ext cx="882316" cy="633723"/>
            </a:xfrm>
            <a:prstGeom prst="straightConnector1">
              <a:avLst/>
            </a:prstGeom>
            <a:noFill/>
            <a:ln w="9525">
              <a:solidFill>
                <a:srgbClr val="000000"/>
              </a:solidFill>
              <a:round/>
              <a:headEnd/>
              <a:tailEnd/>
            </a:ln>
          </p:spPr>
        </p:cxnSp>
        <p:cxnSp>
          <p:nvCxnSpPr>
            <p:cNvPr id="24597" name="AutoShape 20"/>
            <p:cNvCxnSpPr>
              <a:cxnSpLocks noChangeShapeType="1"/>
            </p:cNvCxnSpPr>
            <p:nvPr/>
          </p:nvCxnSpPr>
          <p:spPr bwMode="auto">
            <a:xfrm rot="10800000" flipV="1">
              <a:off x="3143269" y="2714626"/>
              <a:ext cx="1214446" cy="1000125"/>
            </a:xfrm>
            <a:prstGeom prst="straightConnector1">
              <a:avLst/>
            </a:prstGeom>
            <a:noFill/>
            <a:ln w="9525">
              <a:solidFill>
                <a:srgbClr val="000000"/>
              </a:solidFill>
              <a:round/>
              <a:headEnd/>
              <a:tailEnd/>
            </a:ln>
          </p:spPr>
        </p:cxnSp>
        <p:cxnSp>
          <p:nvCxnSpPr>
            <p:cNvPr id="24598" name="AutoShape 21"/>
            <p:cNvCxnSpPr>
              <a:cxnSpLocks noChangeShapeType="1"/>
            </p:cNvCxnSpPr>
            <p:nvPr/>
          </p:nvCxnSpPr>
          <p:spPr bwMode="auto">
            <a:xfrm rot="10800000" flipV="1">
              <a:off x="2000261" y="2714626"/>
              <a:ext cx="1214446" cy="785814"/>
            </a:xfrm>
            <a:prstGeom prst="straightConnector1">
              <a:avLst/>
            </a:prstGeom>
            <a:noFill/>
            <a:ln w="9525">
              <a:solidFill>
                <a:srgbClr val="000000"/>
              </a:solidFill>
              <a:round/>
              <a:headEnd/>
              <a:tailEnd/>
            </a:ln>
          </p:spPr>
        </p:cxnSp>
        <p:cxnSp>
          <p:nvCxnSpPr>
            <p:cNvPr id="24599" name="AutoShape 22"/>
            <p:cNvCxnSpPr>
              <a:cxnSpLocks noChangeShapeType="1"/>
            </p:cNvCxnSpPr>
            <p:nvPr/>
          </p:nvCxnSpPr>
          <p:spPr bwMode="auto">
            <a:xfrm flipH="1">
              <a:off x="1057337" y="2714625"/>
              <a:ext cx="942924" cy="973143"/>
            </a:xfrm>
            <a:prstGeom prst="straightConnector1">
              <a:avLst/>
            </a:prstGeom>
            <a:noFill/>
            <a:ln w="9525">
              <a:solidFill>
                <a:srgbClr val="000000"/>
              </a:solidFill>
              <a:round/>
              <a:headEnd/>
              <a:tailEnd/>
            </a:ln>
          </p:spPr>
        </p:cxnSp>
        <p:cxnSp>
          <p:nvCxnSpPr>
            <p:cNvPr id="24600" name="AutoShape 23"/>
            <p:cNvCxnSpPr>
              <a:cxnSpLocks noChangeShapeType="1"/>
            </p:cNvCxnSpPr>
            <p:nvPr/>
          </p:nvCxnSpPr>
          <p:spPr bwMode="auto">
            <a:xfrm rot="16200000" flipH="1">
              <a:off x="345097" y="3131157"/>
              <a:ext cx="832158" cy="49278"/>
            </a:xfrm>
            <a:prstGeom prst="straightConnector1">
              <a:avLst/>
            </a:prstGeom>
            <a:noFill/>
            <a:ln w="9525">
              <a:solidFill>
                <a:srgbClr val="000000"/>
              </a:solidFill>
              <a:round/>
              <a:headEnd/>
              <a:tailEnd/>
            </a:ln>
          </p:spPr>
        </p:cxnSp>
        <p:sp>
          <p:nvSpPr>
            <p:cNvPr id="24601" name="Text Box 24"/>
            <p:cNvSpPr txBox="1">
              <a:spLocks noChangeArrowheads="1"/>
            </p:cNvSpPr>
            <p:nvPr/>
          </p:nvSpPr>
          <p:spPr bwMode="auto">
            <a:xfrm>
              <a:off x="4857780" y="2928938"/>
              <a:ext cx="1022674" cy="331060"/>
            </a:xfrm>
            <a:prstGeom prst="rect">
              <a:avLst/>
            </a:prstGeom>
            <a:solidFill>
              <a:srgbClr val="D8D8D8"/>
            </a:solidFill>
            <a:ln w="9525">
              <a:solidFill>
                <a:srgbClr val="000000"/>
              </a:solidFill>
              <a:miter lim="800000"/>
              <a:headEnd/>
              <a:tailEnd/>
            </a:ln>
          </p:spPr>
          <p:txBody>
            <a:bodyPr/>
            <a:lstStyle/>
            <a:p>
              <a:r>
                <a:rPr lang="en-GB" altLang="en-US" sz="900">
                  <a:latin typeface="Tahoma" pitchFamily="34" charset="0"/>
                </a:rPr>
                <a:t>Date Accessed</a:t>
              </a:r>
              <a:endParaRPr lang="en-GB" altLang="en-US"/>
            </a:p>
          </p:txBody>
        </p:sp>
        <p:cxnSp>
          <p:nvCxnSpPr>
            <p:cNvPr id="24602" name="AutoShape 25"/>
            <p:cNvCxnSpPr>
              <a:cxnSpLocks noChangeShapeType="1"/>
            </p:cNvCxnSpPr>
            <p:nvPr/>
          </p:nvCxnSpPr>
          <p:spPr bwMode="auto">
            <a:xfrm rot="5400000">
              <a:off x="4393435" y="3250405"/>
              <a:ext cx="500063" cy="428628"/>
            </a:xfrm>
            <a:prstGeom prst="straightConnector1">
              <a:avLst/>
            </a:prstGeom>
            <a:noFill/>
            <a:ln w="9525">
              <a:solidFill>
                <a:srgbClr val="000000"/>
              </a:solidFill>
              <a:round/>
              <a:headEnd/>
              <a:tailEnd/>
            </a:ln>
          </p:spPr>
        </p:cxnSp>
        <p:cxnSp>
          <p:nvCxnSpPr>
            <p:cNvPr id="24603" name="AutoShape 26"/>
            <p:cNvCxnSpPr>
              <a:cxnSpLocks noChangeShapeType="1"/>
            </p:cNvCxnSpPr>
            <p:nvPr/>
          </p:nvCxnSpPr>
          <p:spPr bwMode="auto">
            <a:xfrm rot="16200000" flipH="1">
              <a:off x="3036114" y="3893342"/>
              <a:ext cx="785813" cy="571504"/>
            </a:xfrm>
            <a:prstGeom prst="straightConnector1">
              <a:avLst/>
            </a:prstGeom>
            <a:noFill/>
            <a:ln w="9525">
              <a:solidFill>
                <a:srgbClr val="000000"/>
              </a:solidFill>
              <a:round/>
              <a:headEnd/>
              <a:tailEnd/>
            </a:ln>
          </p:spPr>
        </p:cxnSp>
        <p:sp>
          <p:nvSpPr>
            <p:cNvPr id="24604" name="Text Box 27"/>
            <p:cNvSpPr txBox="1">
              <a:spLocks noChangeArrowheads="1"/>
            </p:cNvSpPr>
            <p:nvPr/>
          </p:nvSpPr>
          <p:spPr bwMode="auto">
            <a:xfrm>
              <a:off x="5715036" y="4572001"/>
              <a:ext cx="843258" cy="354896"/>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Brackets</a:t>
              </a:r>
            </a:p>
            <a:p>
              <a:r>
                <a:rPr lang="en-GB" altLang="en-US" dirty="0" smtClean="0"/>
                <a:t> </a:t>
              </a:r>
              <a:endParaRPr lang="en-GB" altLang="en-US" dirty="0"/>
            </a:p>
          </p:txBody>
        </p:sp>
        <p:sp>
          <p:nvSpPr>
            <p:cNvPr id="24605" name="Text Box 28"/>
            <p:cNvSpPr txBox="1">
              <a:spLocks noChangeArrowheads="1"/>
            </p:cNvSpPr>
            <p:nvPr/>
          </p:nvSpPr>
          <p:spPr bwMode="auto">
            <a:xfrm>
              <a:off x="880695" y="4571999"/>
              <a:ext cx="767305" cy="357190"/>
            </a:xfrm>
            <a:prstGeom prst="rect">
              <a:avLst/>
            </a:prstGeom>
            <a:solidFill>
              <a:srgbClr val="FFFFFF"/>
            </a:solidFill>
            <a:ln w="9525">
              <a:solidFill>
                <a:srgbClr val="000000"/>
              </a:solidFill>
              <a:miter lim="800000"/>
              <a:headEnd/>
              <a:tailEnd/>
            </a:ln>
          </p:spPr>
          <p:txBody>
            <a:bodyPr/>
            <a:lstStyle/>
            <a:p>
              <a:r>
                <a:rPr lang="en-GB" altLang="en-US" sz="900" dirty="0">
                  <a:latin typeface="Tahoma" pitchFamily="34" charset="0"/>
                </a:rPr>
                <a:t>Colon</a:t>
              </a:r>
              <a:endParaRPr lang="en-GB" altLang="en-US" dirty="0"/>
            </a:p>
          </p:txBody>
        </p:sp>
        <p:cxnSp>
          <p:nvCxnSpPr>
            <p:cNvPr id="24606" name="AutoShape 29"/>
            <p:cNvCxnSpPr>
              <a:cxnSpLocks noChangeShapeType="1"/>
            </p:cNvCxnSpPr>
            <p:nvPr/>
          </p:nvCxnSpPr>
          <p:spPr bwMode="auto">
            <a:xfrm flipH="1" flipV="1">
              <a:off x="5014655" y="3845787"/>
              <a:ext cx="843258" cy="726214"/>
            </a:xfrm>
            <a:prstGeom prst="straightConnector1">
              <a:avLst/>
            </a:prstGeom>
            <a:noFill/>
            <a:ln w="9525">
              <a:solidFill>
                <a:srgbClr val="000000"/>
              </a:solidFill>
              <a:round/>
              <a:headEnd/>
              <a:tailEnd/>
            </a:ln>
          </p:spPr>
        </p:cxnSp>
        <p:cxnSp>
          <p:nvCxnSpPr>
            <p:cNvPr id="24607" name="AutoShape 30"/>
            <p:cNvCxnSpPr>
              <a:cxnSpLocks noChangeShapeType="1"/>
              <a:stCxn id="24605" idx="0"/>
            </p:cNvCxnSpPr>
            <p:nvPr/>
          </p:nvCxnSpPr>
          <p:spPr bwMode="auto">
            <a:xfrm flipV="1">
              <a:off x="1264348" y="3861048"/>
              <a:ext cx="0" cy="710951"/>
            </a:xfrm>
            <a:prstGeom prst="straightConnector1">
              <a:avLst/>
            </a:prstGeom>
            <a:noFill/>
            <a:ln w="9525">
              <a:solidFill>
                <a:srgbClr val="000000"/>
              </a:solidFill>
              <a:round/>
              <a:headEnd/>
              <a:tailEnd/>
            </a:ln>
          </p:spPr>
        </p:cxnSp>
      </p:grpSp>
      <p:sp>
        <p:nvSpPr>
          <p:cNvPr id="24581" name="TextBox 1"/>
          <p:cNvSpPr txBox="1">
            <a:spLocks noChangeArrowheads="1"/>
          </p:cNvSpPr>
          <p:nvPr/>
        </p:nvSpPr>
        <p:spPr bwMode="auto">
          <a:xfrm>
            <a:off x="819150" y="5805488"/>
            <a:ext cx="7648575" cy="461962"/>
          </a:xfrm>
          <a:prstGeom prst="rect">
            <a:avLst/>
          </a:prstGeom>
          <a:noFill/>
          <a:ln w="9525">
            <a:noFill/>
            <a:miter lim="800000"/>
            <a:headEnd/>
            <a:tailEnd/>
          </a:ln>
        </p:spPr>
        <p:txBody>
          <a:bodyPr>
            <a:spAutoFit/>
          </a:bodyPr>
          <a:lstStyle/>
          <a:p>
            <a:r>
              <a:rPr lang="en-GB" altLang="en-US" sz="1200">
                <a:solidFill>
                  <a:srgbClr val="FF0000"/>
                </a:solidFill>
              </a:rPr>
              <a:t>In the reference list include the name of the organisation at the beginning of the reference not the web address.</a:t>
            </a:r>
          </a:p>
        </p:txBody>
      </p:sp>
      <p:sp>
        <p:nvSpPr>
          <p:cNvPr id="24582" name="TextBox 2"/>
          <p:cNvSpPr txBox="1">
            <a:spLocks noChangeArrowheads="1"/>
          </p:cNvSpPr>
          <p:nvPr/>
        </p:nvSpPr>
        <p:spPr bwMode="auto">
          <a:xfrm>
            <a:off x="838200" y="5157788"/>
            <a:ext cx="7280275" cy="276999"/>
          </a:xfrm>
          <a:prstGeom prst="rect">
            <a:avLst/>
          </a:prstGeom>
          <a:noFill/>
          <a:ln w="9525">
            <a:noFill/>
            <a:miter lim="800000"/>
            <a:headEnd/>
            <a:tailEnd/>
          </a:ln>
        </p:spPr>
        <p:txBody>
          <a:bodyPr>
            <a:spAutoFit/>
          </a:bodyPr>
          <a:lstStyle/>
          <a:p>
            <a:r>
              <a:rPr lang="en-GB" altLang="en-US" sz="1200" dirty="0">
                <a:solidFill>
                  <a:srgbClr val="FF0000"/>
                </a:solidFill>
              </a:rPr>
              <a:t>In the assignment reference to Department of Health (</a:t>
            </a:r>
            <a:r>
              <a:rPr lang="en-GB" altLang="en-US" sz="1200" dirty="0" err="1">
                <a:solidFill>
                  <a:srgbClr val="FF0000"/>
                </a:solidFill>
              </a:rPr>
              <a:t>DoH</a:t>
            </a:r>
            <a:r>
              <a:rPr lang="en-GB" altLang="en-US" sz="1200" dirty="0">
                <a:solidFill>
                  <a:srgbClr val="FF0000"/>
                </a:solidFill>
              </a:rPr>
              <a:t>) (2002</a:t>
            </a:r>
            <a:r>
              <a:rPr lang="en-GB" altLang="en-US" sz="1200" dirty="0" smtClean="0">
                <a:solidFill>
                  <a:srgbClr val="FF0000"/>
                </a:solidFill>
              </a:rPr>
              <a:t>).</a:t>
            </a:r>
            <a:endParaRPr lang="en-GB" altLang="en-US" dirty="0">
              <a:solidFill>
                <a:srgbClr val="FF0000"/>
              </a:solidFill>
            </a:endParaRPr>
          </a:p>
        </p:txBody>
      </p:sp>
    </p:spTree>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GB" altLang="en-US"/>
              <a:t>Examples of web sources to avoid</a:t>
            </a:r>
          </a:p>
        </p:txBody>
      </p:sp>
      <p:sp>
        <p:nvSpPr>
          <p:cNvPr id="22531" name="Content Placeholder 2"/>
          <p:cNvSpPr>
            <a:spLocks noGrp="1"/>
          </p:cNvSpPr>
          <p:nvPr>
            <p:ph idx="1"/>
          </p:nvPr>
        </p:nvSpPr>
        <p:spPr/>
        <p:txBody>
          <a:bodyPr/>
          <a:lstStyle/>
          <a:p>
            <a:r>
              <a:rPr lang="en-GB" altLang="en-US"/>
              <a:t>pschycology.about.com</a:t>
            </a:r>
          </a:p>
          <a:p>
            <a:r>
              <a:rPr lang="en-GB" altLang="en-US"/>
              <a:t>simplypschycology.org</a:t>
            </a:r>
          </a:p>
          <a:p>
            <a:r>
              <a:rPr lang="en-GB" altLang="en-US"/>
              <a:t>www.ehow.com</a:t>
            </a:r>
          </a:p>
          <a:p>
            <a:r>
              <a:rPr lang="en-GB" altLang="en-US"/>
              <a:t>Wikipedia</a:t>
            </a:r>
          </a:p>
          <a:p>
            <a:endParaRPr lang="en-GB" altLang="en-US"/>
          </a:p>
          <a:p>
            <a:r>
              <a:rPr lang="en-GB" altLang="en-US"/>
              <a:t>Make sure web sources used are relevant to the UK/Wales</a:t>
            </a:r>
          </a:p>
          <a:p>
            <a:r>
              <a:rPr lang="en-GB" altLang="en-US"/>
              <a:t>Avoid using Anon when referencing</a:t>
            </a:r>
          </a:p>
        </p:txBody>
      </p:sp>
    </p:spTree>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US" altLang="en-US" b="1">
                <a:solidFill>
                  <a:schemeClr val="hlink"/>
                </a:solidFill>
                <a:latin typeface="Verdana" pitchFamily="34" charset="0"/>
              </a:rPr>
              <a:t>More Examples</a:t>
            </a:r>
            <a:endParaRPr lang="en-GB" altLang="en-US" b="1">
              <a:solidFill>
                <a:schemeClr val="hlink"/>
              </a:solidFill>
              <a:latin typeface="Verdana" pitchFamily="34" charset="0"/>
            </a:endParaRPr>
          </a:p>
        </p:txBody>
      </p:sp>
      <p:sp>
        <p:nvSpPr>
          <p:cNvPr id="25603" name="Rectangle 3"/>
          <p:cNvSpPr>
            <a:spLocks noGrp="1" noChangeArrowheads="1"/>
          </p:cNvSpPr>
          <p:nvPr>
            <p:ph type="body" idx="1"/>
          </p:nvPr>
        </p:nvSpPr>
        <p:spPr/>
        <p:txBody>
          <a:bodyPr/>
          <a:lstStyle/>
          <a:p>
            <a:pPr eaLnBrk="1" hangingPunct="1">
              <a:lnSpc>
                <a:spcPct val="80000"/>
              </a:lnSpc>
            </a:pPr>
            <a:r>
              <a:rPr lang="en-GB" altLang="en-US" sz="1800" dirty="0"/>
              <a:t>Clean Water Network (2005) </a:t>
            </a:r>
            <a:r>
              <a:rPr lang="en-GB" altLang="en-US" sz="1800" i="1" dirty="0"/>
              <a:t>Water </a:t>
            </a:r>
            <a:r>
              <a:rPr lang="en-US" altLang="en-US" sz="1800" i="1" dirty="0"/>
              <a:t>quality standards.</a:t>
            </a:r>
            <a:r>
              <a:rPr lang="en-US" altLang="en-US" sz="1800" dirty="0"/>
              <a:t> Available at: http://www.cwn.org/cwn/issues/waterquality/index.cfm  (Accessed 4th April 2005).</a:t>
            </a:r>
          </a:p>
          <a:p>
            <a:pPr eaLnBrk="1" hangingPunct="1">
              <a:lnSpc>
                <a:spcPct val="80000"/>
              </a:lnSpc>
              <a:buFont typeface="Wingdings" pitchFamily="2" charset="2"/>
              <a:buNone/>
            </a:pPr>
            <a:endParaRPr lang="en-US" altLang="en-US" sz="1800" dirty="0"/>
          </a:p>
          <a:p>
            <a:pPr eaLnBrk="1" hangingPunct="1">
              <a:lnSpc>
                <a:spcPct val="80000"/>
              </a:lnSpc>
            </a:pPr>
            <a:r>
              <a:rPr lang="en-US" altLang="en-US" sz="1800" dirty="0"/>
              <a:t>McKendrick, M. (2003) ‘Infectious diseases and the returning traveler – experience from a regional infectious diseases unit over 20 years’, </a:t>
            </a:r>
            <a:r>
              <a:rPr lang="en-US" altLang="en-US" sz="1800" i="1" dirty="0"/>
              <a:t>Journal of Applied Microbiology</a:t>
            </a:r>
            <a:r>
              <a:rPr lang="en-US" altLang="en-US" sz="1800" dirty="0"/>
              <a:t>. 94, pp. 25S-30S.</a:t>
            </a:r>
          </a:p>
          <a:p>
            <a:pPr eaLnBrk="1" hangingPunct="1">
              <a:lnSpc>
                <a:spcPct val="80000"/>
              </a:lnSpc>
              <a:buFont typeface="Wingdings" pitchFamily="2" charset="2"/>
              <a:buNone/>
            </a:pPr>
            <a:endParaRPr lang="en-US" altLang="en-US" sz="1800" dirty="0"/>
          </a:p>
          <a:p>
            <a:pPr eaLnBrk="1" hangingPunct="1">
              <a:lnSpc>
                <a:spcPct val="80000"/>
              </a:lnSpc>
            </a:pPr>
            <a:r>
              <a:rPr lang="en-US" altLang="en-US" sz="1800" dirty="0"/>
              <a:t>Thompson, N. (1998) </a:t>
            </a:r>
            <a:r>
              <a:rPr lang="en-US" altLang="en-US" sz="1800" i="1" dirty="0"/>
              <a:t>Promoting Equality: Challenging discrimination and oppression in the human services. </a:t>
            </a:r>
            <a:r>
              <a:rPr lang="en-US" altLang="en-US" sz="1800" dirty="0"/>
              <a:t>Basingstoke: Palgrave.</a:t>
            </a:r>
          </a:p>
          <a:p>
            <a:pPr eaLnBrk="1" hangingPunct="1">
              <a:lnSpc>
                <a:spcPct val="80000"/>
              </a:lnSpc>
              <a:buFont typeface="Wingdings" pitchFamily="2" charset="2"/>
              <a:buNone/>
            </a:pPr>
            <a:endParaRPr lang="en-US" altLang="en-US" sz="1800" i="1" dirty="0"/>
          </a:p>
          <a:p>
            <a:pPr eaLnBrk="1" hangingPunct="1">
              <a:lnSpc>
                <a:spcPct val="80000"/>
              </a:lnSpc>
            </a:pPr>
            <a:r>
              <a:rPr lang="en-GB" altLang="en-US" sz="1800" dirty="0" err="1"/>
              <a:t>EuroParl</a:t>
            </a:r>
            <a:r>
              <a:rPr lang="en-GB" altLang="en-US" sz="1800" dirty="0"/>
              <a:t> </a:t>
            </a:r>
            <a:r>
              <a:rPr lang="en-US" altLang="en-US" sz="1800" dirty="0"/>
              <a:t>(2005) </a:t>
            </a:r>
            <a:r>
              <a:rPr lang="en-US" altLang="en-US" sz="1800" i="1" dirty="0"/>
              <a:t>Welcome to the European Parliament</a:t>
            </a:r>
            <a:r>
              <a:rPr lang="en-US" altLang="en-US" sz="1800" dirty="0"/>
              <a:t>. Available at: http://www.europarl.eu.int/presentation/default_en.htm (Accessed 3rd March 2005).</a:t>
            </a:r>
            <a:endParaRPr lang="en-GB" altLang="en-US" sz="1800" dirty="0"/>
          </a:p>
        </p:txBody>
      </p:sp>
    </p:spTree>
  </p:cSld>
  <p:clrMapOvr>
    <a:masterClrMapping/>
  </p:clrMapOv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GB"/>
              <a:t>Exceptions to the Rule</a:t>
            </a:r>
          </a:p>
        </p:txBody>
      </p:sp>
      <p:pic>
        <p:nvPicPr>
          <p:cNvPr id="26627" name="Picture 3"/>
          <p:cNvPicPr>
            <a:picLocks noGrp="1" noChangeAspect="1" noChangeArrowheads="1"/>
          </p:cNvPicPr>
          <p:nvPr>
            <p:ph idx="1"/>
          </p:nvPr>
        </p:nvPicPr>
        <p:blipFill>
          <a:blip r:embed="rId2" cstate="print"/>
          <a:srcRect/>
          <a:stretch>
            <a:fillRect/>
          </a:stretch>
        </p:blipFill>
        <p:spPr>
          <a:xfrm>
            <a:off x="796925" y="1600200"/>
            <a:ext cx="7550150" cy="3629025"/>
          </a:xfrm>
          <a:noFill/>
        </p:spPr>
      </p:pic>
      <p:sp>
        <p:nvSpPr>
          <p:cNvPr id="26628" name="TextBox 5"/>
          <p:cNvSpPr txBox="1">
            <a:spLocks noChangeArrowheads="1"/>
          </p:cNvSpPr>
          <p:nvPr/>
        </p:nvSpPr>
        <p:spPr bwMode="auto">
          <a:xfrm>
            <a:off x="827088" y="5516563"/>
            <a:ext cx="7705725" cy="831850"/>
          </a:xfrm>
          <a:prstGeom prst="rect">
            <a:avLst/>
          </a:prstGeom>
          <a:noFill/>
          <a:ln w="9525">
            <a:noFill/>
            <a:miter lim="800000"/>
            <a:headEnd/>
            <a:tailEnd/>
          </a:ln>
        </p:spPr>
        <p:txBody>
          <a:bodyPr>
            <a:spAutoFit/>
          </a:bodyPr>
          <a:lstStyle/>
          <a:p>
            <a:r>
              <a:rPr lang="en-GB" sz="1600" dirty="0">
                <a:solidFill>
                  <a:srgbClr val="FF0000"/>
                </a:solidFill>
              </a:rPr>
              <a:t>The National Archive (2010) </a:t>
            </a:r>
            <a:r>
              <a:rPr lang="en-GB" sz="1600" i="1" dirty="0">
                <a:solidFill>
                  <a:srgbClr val="FF0000"/>
                </a:solidFill>
              </a:rPr>
              <a:t>Equality Act 2010</a:t>
            </a:r>
            <a:r>
              <a:rPr lang="en-GB" sz="1600" dirty="0">
                <a:solidFill>
                  <a:srgbClr val="FF0000"/>
                </a:solidFill>
              </a:rPr>
              <a:t>. Available at: http://www.legislation.gov.uk/ukpga/2010/15/contents (Accessed 27th August 2014).</a:t>
            </a:r>
          </a:p>
        </p:txBody>
      </p:sp>
    </p:spTree>
  </p:cSld>
  <p:clrMapOvr>
    <a:masterClrMapping/>
  </p:clrMapOv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GB"/>
              <a:t>Exceptions to the Rule</a:t>
            </a:r>
          </a:p>
        </p:txBody>
      </p:sp>
      <p:pic>
        <p:nvPicPr>
          <p:cNvPr id="27651" name="Picture 2"/>
          <p:cNvPicPr>
            <a:picLocks noGrp="1" noChangeAspect="1" noChangeArrowheads="1"/>
          </p:cNvPicPr>
          <p:nvPr>
            <p:ph idx="1"/>
          </p:nvPr>
        </p:nvPicPr>
        <p:blipFill>
          <a:blip r:embed="rId2" cstate="print"/>
          <a:srcRect/>
          <a:stretch>
            <a:fillRect/>
          </a:stretch>
        </p:blipFill>
        <p:spPr>
          <a:xfrm>
            <a:off x="796925" y="1600200"/>
            <a:ext cx="7550150" cy="1973263"/>
          </a:xfrm>
          <a:noFill/>
        </p:spPr>
      </p:pic>
      <p:pic>
        <p:nvPicPr>
          <p:cNvPr id="27652" name="Picture 3"/>
          <p:cNvPicPr>
            <a:picLocks noChangeAspect="1" noChangeArrowheads="1"/>
          </p:cNvPicPr>
          <p:nvPr/>
        </p:nvPicPr>
        <p:blipFill>
          <a:blip r:embed="rId3" cstate="print"/>
          <a:srcRect/>
          <a:stretch>
            <a:fillRect/>
          </a:stretch>
        </p:blipFill>
        <p:spPr bwMode="auto">
          <a:xfrm>
            <a:off x="839788" y="3789363"/>
            <a:ext cx="7489825" cy="1655762"/>
          </a:xfrm>
          <a:prstGeom prst="rect">
            <a:avLst/>
          </a:prstGeom>
          <a:noFill/>
          <a:ln w="9525">
            <a:noFill/>
            <a:miter lim="800000"/>
            <a:headEnd/>
            <a:tailEnd/>
          </a:ln>
        </p:spPr>
      </p:pic>
      <p:sp>
        <p:nvSpPr>
          <p:cNvPr id="27653" name="TextBox 4"/>
          <p:cNvSpPr txBox="1">
            <a:spLocks noChangeArrowheads="1"/>
          </p:cNvSpPr>
          <p:nvPr/>
        </p:nvSpPr>
        <p:spPr bwMode="auto">
          <a:xfrm>
            <a:off x="827088" y="5676900"/>
            <a:ext cx="7489825" cy="830997"/>
          </a:xfrm>
          <a:prstGeom prst="rect">
            <a:avLst/>
          </a:prstGeom>
          <a:noFill/>
          <a:ln w="9525">
            <a:noFill/>
            <a:miter lim="800000"/>
            <a:headEnd/>
            <a:tailEnd/>
          </a:ln>
        </p:spPr>
        <p:txBody>
          <a:bodyPr>
            <a:spAutoFit/>
          </a:bodyPr>
          <a:lstStyle/>
          <a:p>
            <a:r>
              <a:rPr lang="en-GB" sz="1600" dirty="0">
                <a:solidFill>
                  <a:srgbClr val="FF0000"/>
                </a:solidFill>
              </a:rPr>
              <a:t>United Kingdom (UK) Government (2014) </a:t>
            </a:r>
            <a:r>
              <a:rPr lang="en-GB" sz="1600" i="1" dirty="0">
                <a:solidFill>
                  <a:srgbClr val="FF0000"/>
                </a:solidFill>
              </a:rPr>
              <a:t>Disability Rights.</a:t>
            </a:r>
            <a:r>
              <a:rPr lang="en-GB" sz="1600" dirty="0">
                <a:solidFill>
                  <a:srgbClr val="FF0000"/>
                </a:solidFill>
              </a:rPr>
              <a:t> Available at: https://www.gov.uk/rights-disabled-person (Accessed 26th August 2014).</a:t>
            </a:r>
          </a:p>
        </p:txBody>
      </p:sp>
    </p:spTree>
  </p:cSld>
  <p:clrMapOvr>
    <a:masterClrMapping/>
  </p:clrMapOv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Referencing a Newspaper </a:t>
            </a:r>
          </a:p>
        </p:txBody>
      </p:sp>
      <p:sp>
        <p:nvSpPr>
          <p:cNvPr id="3" name="Content Placeholder 2"/>
          <p:cNvSpPr>
            <a:spLocks noGrp="1"/>
          </p:cNvSpPr>
          <p:nvPr>
            <p:ph idx="1"/>
          </p:nvPr>
        </p:nvSpPr>
        <p:spPr>
          <a:xfrm>
            <a:off x="457200" y="1600201"/>
            <a:ext cx="8229600" cy="3701008"/>
          </a:xfrm>
        </p:spPr>
        <p:txBody>
          <a:bodyPr/>
          <a:lstStyle/>
          <a:p>
            <a:pPr eaLnBrk="1" hangingPunct="1"/>
            <a:r>
              <a:rPr lang="en-GB" altLang="en-US" dirty="0"/>
              <a:t>Author of Article </a:t>
            </a:r>
            <a:r>
              <a:rPr lang="en-GB" altLang="en-US" dirty="0">
                <a:solidFill>
                  <a:schemeClr val="tx2"/>
                </a:solidFill>
              </a:rPr>
              <a:t>Jones, P.</a:t>
            </a:r>
            <a:endParaRPr lang="en-GB" altLang="en-US" dirty="0"/>
          </a:p>
          <a:p>
            <a:pPr eaLnBrk="1" hangingPunct="1"/>
            <a:r>
              <a:rPr lang="en-GB" altLang="en-US" dirty="0"/>
              <a:t>Year of publication  </a:t>
            </a:r>
            <a:r>
              <a:rPr lang="en-GB" altLang="en-US" dirty="0">
                <a:solidFill>
                  <a:schemeClr val="tx2"/>
                </a:solidFill>
              </a:rPr>
              <a:t>2016</a:t>
            </a:r>
            <a:endParaRPr lang="en-GB" altLang="en-US" dirty="0"/>
          </a:p>
          <a:p>
            <a:pPr eaLnBrk="1" hangingPunct="1"/>
            <a:r>
              <a:rPr lang="en-GB" altLang="en-US" dirty="0"/>
              <a:t>Title of article </a:t>
            </a:r>
            <a:r>
              <a:rPr lang="en-GB" altLang="en-US" dirty="0">
                <a:solidFill>
                  <a:schemeClr val="tx2"/>
                </a:solidFill>
              </a:rPr>
              <a:t>‘STEM subjects win more funding’. (not italics)</a:t>
            </a:r>
          </a:p>
          <a:p>
            <a:pPr eaLnBrk="1" hangingPunct="1"/>
            <a:r>
              <a:rPr lang="en-GB" altLang="en-US" dirty="0"/>
              <a:t>Title of Newspaper </a:t>
            </a:r>
            <a:r>
              <a:rPr lang="en-GB" altLang="en-US" i="1" dirty="0">
                <a:solidFill>
                  <a:schemeClr val="tx2"/>
                </a:solidFill>
              </a:rPr>
              <a:t>The Times </a:t>
            </a:r>
            <a:r>
              <a:rPr lang="en-GB" altLang="en-US" dirty="0">
                <a:solidFill>
                  <a:schemeClr val="tx2"/>
                </a:solidFill>
              </a:rPr>
              <a:t>(in italics)</a:t>
            </a:r>
          </a:p>
          <a:p>
            <a:pPr eaLnBrk="1" hangingPunct="1"/>
            <a:r>
              <a:rPr lang="en-GB" altLang="en-US" dirty="0"/>
              <a:t>Exact Date of Issue </a:t>
            </a:r>
            <a:r>
              <a:rPr lang="en-GB" altLang="en-US" dirty="0">
                <a:solidFill>
                  <a:schemeClr val="tx2"/>
                </a:solidFill>
              </a:rPr>
              <a:t>4</a:t>
            </a:r>
            <a:r>
              <a:rPr lang="en-GB" altLang="en-US" baseline="30000" dirty="0">
                <a:solidFill>
                  <a:schemeClr val="tx2"/>
                </a:solidFill>
              </a:rPr>
              <a:t>th</a:t>
            </a:r>
            <a:r>
              <a:rPr lang="en-GB" altLang="en-US" dirty="0">
                <a:solidFill>
                  <a:schemeClr val="tx2"/>
                </a:solidFill>
              </a:rPr>
              <a:t> May</a:t>
            </a:r>
            <a:endParaRPr lang="en-GB" altLang="en-US" dirty="0"/>
          </a:p>
          <a:p>
            <a:pPr eaLnBrk="1" hangingPunct="1"/>
            <a:r>
              <a:rPr lang="en-GB" altLang="en-US" dirty="0"/>
              <a:t>Page Number </a:t>
            </a:r>
            <a:r>
              <a:rPr lang="en-GB" altLang="en-US" dirty="0">
                <a:solidFill>
                  <a:schemeClr val="tx2"/>
                </a:solidFill>
              </a:rPr>
              <a:t>7</a:t>
            </a:r>
            <a:endParaRPr lang="en-GB" altLang="en-US" dirty="0"/>
          </a:p>
          <a:p>
            <a:endParaRPr lang="en-GB" dirty="0"/>
          </a:p>
        </p:txBody>
      </p:sp>
      <p:sp>
        <p:nvSpPr>
          <p:cNvPr id="4" name="TextBox 3"/>
          <p:cNvSpPr txBox="1"/>
          <p:nvPr/>
        </p:nvSpPr>
        <p:spPr>
          <a:xfrm>
            <a:off x="827584" y="5589240"/>
            <a:ext cx="7920880" cy="646331"/>
          </a:xfrm>
          <a:prstGeom prst="rect">
            <a:avLst/>
          </a:prstGeom>
          <a:noFill/>
        </p:spPr>
        <p:txBody>
          <a:bodyPr wrap="square" rtlCol="0">
            <a:spAutoFit/>
          </a:bodyPr>
          <a:lstStyle/>
          <a:p>
            <a:r>
              <a:rPr lang="en-GB" dirty="0">
                <a:solidFill>
                  <a:schemeClr val="accent2"/>
                </a:solidFill>
              </a:rPr>
              <a:t>Jones, P. (2016) ‘STEM subjects win more funding’, </a:t>
            </a:r>
            <a:r>
              <a:rPr lang="en-GB" i="1" dirty="0">
                <a:solidFill>
                  <a:schemeClr val="accent2"/>
                </a:solidFill>
              </a:rPr>
              <a:t>The Times</a:t>
            </a:r>
            <a:r>
              <a:rPr lang="en-GB" dirty="0">
                <a:solidFill>
                  <a:schemeClr val="accent2"/>
                </a:solidFill>
              </a:rPr>
              <a:t>, 4</a:t>
            </a:r>
            <a:r>
              <a:rPr lang="en-GB" baseline="30000" dirty="0">
                <a:solidFill>
                  <a:schemeClr val="accent2"/>
                </a:solidFill>
              </a:rPr>
              <a:t>th</a:t>
            </a:r>
            <a:r>
              <a:rPr lang="en-GB" dirty="0">
                <a:solidFill>
                  <a:schemeClr val="accent2"/>
                </a:solidFill>
              </a:rPr>
              <a:t> May. P. 7.</a:t>
            </a:r>
          </a:p>
        </p:txBody>
      </p:sp>
    </p:spTree>
    <p:extLst>
      <p:ext uri="{BB962C8B-B14F-4D97-AF65-F5344CB8AC3E}">
        <p14:creationId xmlns:p14="http://schemas.microsoft.com/office/powerpoint/2010/main" val="942139563"/>
      </p:ext>
    </p:extLst>
  </p:cSld>
  <p:clrMapOvr>
    <a:masterClrMapping/>
  </p:clrMapOv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Newspaper</a:t>
            </a:r>
          </a:p>
        </p:txBody>
      </p:sp>
      <p:sp>
        <p:nvSpPr>
          <p:cNvPr id="5" name="Content Placeholder 4"/>
          <p:cNvSpPr>
            <a:spLocks noGrp="1"/>
          </p:cNvSpPr>
          <p:nvPr>
            <p:ph idx="1"/>
          </p:nvPr>
        </p:nvSpPr>
        <p:spPr>
          <a:xfrm>
            <a:off x="457200" y="1600201"/>
            <a:ext cx="8229600" cy="3629000"/>
          </a:xfrm>
        </p:spPr>
        <p:txBody>
          <a:bodyPr/>
          <a:lstStyle/>
          <a:p>
            <a:pPr eaLnBrk="1" hangingPunct="1"/>
            <a:r>
              <a:rPr lang="en-GB" altLang="en-US" sz="2400" dirty="0"/>
              <a:t>Author of Article </a:t>
            </a:r>
            <a:r>
              <a:rPr lang="en-GB" altLang="en-US" sz="2400" dirty="0">
                <a:solidFill>
                  <a:schemeClr val="tx2"/>
                </a:solidFill>
              </a:rPr>
              <a:t>Fox, I. M.</a:t>
            </a:r>
          </a:p>
          <a:p>
            <a:pPr eaLnBrk="1" hangingPunct="1"/>
            <a:r>
              <a:rPr lang="en-GB" altLang="en-US" sz="2400" dirty="0"/>
              <a:t>Year of publication  </a:t>
            </a:r>
            <a:r>
              <a:rPr lang="en-GB" altLang="en-US" sz="2400" dirty="0">
                <a:solidFill>
                  <a:schemeClr val="tx2"/>
                </a:solidFill>
              </a:rPr>
              <a:t>2016</a:t>
            </a:r>
            <a:endParaRPr lang="en-GB" altLang="en-US" sz="2400" dirty="0"/>
          </a:p>
          <a:p>
            <a:pPr eaLnBrk="1" hangingPunct="1"/>
            <a:r>
              <a:rPr lang="en-GB" altLang="en-US" sz="2400" dirty="0"/>
              <a:t>Title of article </a:t>
            </a:r>
            <a:r>
              <a:rPr lang="en-GB" altLang="en-US" sz="2400" dirty="0">
                <a:solidFill>
                  <a:schemeClr val="tx2"/>
                </a:solidFill>
              </a:rPr>
              <a:t>‘New report criticises lack of business leadership’ (not italics)</a:t>
            </a:r>
          </a:p>
          <a:p>
            <a:pPr eaLnBrk="1" hangingPunct="1"/>
            <a:r>
              <a:rPr lang="en-GB" altLang="en-US" sz="2400" dirty="0"/>
              <a:t>Title of Newspaper </a:t>
            </a:r>
            <a:r>
              <a:rPr lang="en-GB" altLang="en-US" sz="2400" i="1" dirty="0">
                <a:solidFill>
                  <a:schemeClr val="tx2"/>
                </a:solidFill>
              </a:rPr>
              <a:t>The Courier </a:t>
            </a:r>
            <a:r>
              <a:rPr lang="en-GB" altLang="en-US" sz="2400" dirty="0">
                <a:solidFill>
                  <a:schemeClr val="tx2"/>
                </a:solidFill>
              </a:rPr>
              <a:t>(in italics)</a:t>
            </a:r>
          </a:p>
          <a:p>
            <a:pPr eaLnBrk="1" hangingPunct="1"/>
            <a:r>
              <a:rPr lang="en-GB" altLang="en-US" sz="2400" dirty="0"/>
              <a:t>Exact Date of Issue </a:t>
            </a:r>
            <a:r>
              <a:rPr lang="en-GB" altLang="en-US" sz="2400" dirty="0">
                <a:solidFill>
                  <a:schemeClr val="tx2"/>
                </a:solidFill>
              </a:rPr>
              <a:t>9</a:t>
            </a:r>
            <a:r>
              <a:rPr lang="en-GB" altLang="en-US" sz="2400" baseline="30000" dirty="0">
                <a:solidFill>
                  <a:schemeClr val="tx2"/>
                </a:solidFill>
              </a:rPr>
              <a:t>th</a:t>
            </a:r>
            <a:r>
              <a:rPr lang="en-GB" altLang="en-US" sz="2400" dirty="0">
                <a:solidFill>
                  <a:schemeClr val="tx2"/>
                </a:solidFill>
              </a:rPr>
              <a:t> January</a:t>
            </a:r>
            <a:endParaRPr lang="en-GB" altLang="en-US" sz="2400" dirty="0"/>
          </a:p>
          <a:p>
            <a:pPr eaLnBrk="1" hangingPunct="1"/>
            <a:r>
              <a:rPr lang="en-GB" altLang="en-US" sz="2400" dirty="0"/>
              <a:t>Full URL Copy and Paste web address</a:t>
            </a:r>
          </a:p>
          <a:p>
            <a:pPr eaLnBrk="1" hangingPunct="1"/>
            <a:r>
              <a:rPr lang="en-GB" altLang="en-US" sz="2400" dirty="0"/>
              <a:t>Date Accessed </a:t>
            </a:r>
            <a:r>
              <a:rPr lang="en-GB" altLang="en-US" sz="2400" dirty="0">
                <a:solidFill>
                  <a:schemeClr val="tx2"/>
                </a:solidFill>
              </a:rPr>
              <a:t>12</a:t>
            </a:r>
            <a:r>
              <a:rPr lang="en-GB" altLang="en-US" sz="2400" baseline="30000" dirty="0">
                <a:solidFill>
                  <a:schemeClr val="tx2"/>
                </a:solidFill>
              </a:rPr>
              <a:t>th</a:t>
            </a:r>
            <a:r>
              <a:rPr lang="en-GB" altLang="en-US" sz="2400" dirty="0">
                <a:solidFill>
                  <a:schemeClr val="tx2"/>
                </a:solidFill>
              </a:rPr>
              <a:t> January 2016</a:t>
            </a:r>
          </a:p>
          <a:p>
            <a:endParaRPr lang="en-GB" dirty="0"/>
          </a:p>
        </p:txBody>
      </p:sp>
      <p:sp>
        <p:nvSpPr>
          <p:cNvPr id="6" name="TextBox 5"/>
          <p:cNvSpPr txBox="1"/>
          <p:nvPr/>
        </p:nvSpPr>
        <p:spPr>
          <a:xfrm>
            <a:off x="971600" y="5373216"/>
            <a:ext cx="7560840" cy="1200329"/>
          </a:xfrm>
          <a:prstGeom prst="rect">
            <a:avLst/>
          </a:prstGeom>
          <a:noFill/>
        </p:spPr>
        <p:txBody>
          <a:bodyPr wrap="square" rtlCol="0">
            <a:spAutoFit/>
          </a:bodyPr>
          <a:lstStyle/>
          <a:p>
            <a:r>
              <a:rPr lang="en-GB" dirty="0">
                <a:solidFill>
                  <a:schemeClr val="accent2"/>
                </a:solidFill>
              </a:rPr>
              <a:t>Fox, I. M. (2016) </a:t>
            </a:r>
            <a:r>
              <a:rPr lang="en-GB" altLang="en-US" dirty="0">
                <a:solidFill>
                  <a:schemeClr val="accent2"/>
                </a:solidFill>
              </a:rPr>
              <a:t>‘New report criticises lack of business leadership’, </a:t>
            </a:r>
            <a:r>
              <a:rPr lang="en-GB" altLang="en-US" i="1" dirty="0">
                <a:solidFill>
                  <a:schemeClr val="accent2"/>
                </a:solidFill>
              </a:rPr>
              <a:t>The Courier. </a:t>
            </a:r>
            <a:r>
              <a:rPr lang="en-GB" altLang="en-US" dirty="0">
                <a:solidFill>
                  <a:schemeClr val="accent2"/>
                </a:solidFill>
              </a:rPr>
              <a:t>9</a:t>
            </a:r>
            <a:r>
              <a:rPr lang="en-GB" altLang="en-US" baseline="30000" dirty="0">
                <a:solidFill>
                  <a:schemeClr val="accent2"/>
                </a:solidFill>
              </a:rPr>
              <a:t>th</a:t>
            </a:r>
            <a:r>
              <a:rPr lang="en-GB" altLang="en-US" dirty="0">
                <a:solidFill>
                  <a:schemeClr val="accent2"/>
                </a:solidFill>
              </a:rPr>
              <a:t> January. Available at: http://www.thecourier.com/world/jan/16/report-IBCC (Accessed 12th January 2016).</a:t>
            </a:r>
            <a:endParaRPr lang="en-GB" dirty="0">
              <a:solidFill>
                <a:schemeClr val="accent2"/>
              </a:solidFill>
            </a:endParaRPr>
          </a:p>
        </p:txBody>
      </p:sp>
    </p:spTree>
    <p:extLst>
      <p:ext uri="{BB962C8B-B14F-4D97-AF65-F5344CB8AC3E}">
        <p14:creationId xmlns:p14="http://schemas.microsoft.com/office/powerpoint/2010/main" val="1839306749"/>
      </p:ext>
    </p:extLst>
  </p:cSld>
  <p:clrMapOvr>
    <a:masterClrMapping/>
  </p:clrMapOv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a:t>Now have a go yourself</a:t>
            </a:r>
          </a:p>
        </p:txBody>
      </p:sp>
      <p:sp>
        <p:nvSpPr>
          <p:cNvPr id="25603" name="Rectangle 3"/>
          <p:cNvSpPr>
            <a:spLocks noGrp="1" noChangeArrowheads="1"/>
          </p:cNvSpPr>
          <p:nvPr>
            <p:ph type="body" idx="1"/>
          </p:nvPr>
        </p:nvSpPr>
        <p:spPr/>
        <p:txBody>
          <a:bodyPr/>
          <a:lstStyle/>
          <a:p>
            <a:pPr marL="0" indent="0" eaLnBrk="1" hangingPunct="1">
              <a:buFont typeface="Wingdings" pitchFamily="2" charset="2"/>
              <a:buNone/>
              <a:defRPr/>
            </a:pPr>
            <a:r>
              <a:rPr lang="en-GB" altLang="en-US" dirty="0">
                <a:solidFill>
                  <a:schemeClr val="tx2">
                    <a:lumMod val="60000"/>
                    <a:lumOff val="40000"/>
                  </a:schemeClr>
                </a:solidFill>
              </a:rPr>
              <a:t>Try referencing:</a:t>
            </a:r>
          </a:p>
          <a:p>
            <a:pPr eaLnBrk="1" hangingPunct="1">
              <a:defRPr/>
            </a:pPr>
            <a:r>
              <a:rPr lang="en-GB" altLang="en-US" dirty="0"/>
              <a:t>A book</a:t>
            </a:r>
          </a:p>
          <a:p>
            <a:pPr eaLnBrk="1" hangingPunct="1">
              <a:defRPr/>
            </a:pPr>
            <a:r>
              <a:rPr lang="en-GB" altLang="en-US" dirty="0"/>
              <a:t>A journal article</a:t>
            </a:r>
          </a:p>
          <a:p>
            <a:pPr eaLnBrk="1" hangingPunct="1">
              <a:defRPr/>
            </a:pPr>
            <a:r>
              <a:rPr lang="en-GB" altLang="en-US" dirty="0"/>
              <a:t>A website</a:t>
            </a:r>
          </a:p>
        </p:txBody>
      </p:sp>
    </p:spTree>
  </p:cSld>
  <p:clrMapOvr>
    <a:masterClrMapping/>
  </p:clrMapOv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39552" y="3429000"/>
            <a:ext cx="8229600" cy="868958"/>
          </a:xfrm>
        </p:spPr>
        <p:txBody>
          <a:bodyPr/>
          <a:lstStyle/>
          <a:p>
            <a:pPr algn="ctr"/>
            <a:r>
              <a:rPr lang="en-GB" dirty="0"/>
              <a:t>More Examples</a:t>
            </a:r>
          </a:p>
        </p:txBody>
      </p:sp>
    </p:spTree>
    <p:extLst>
      <p:ext uri="{BB962C8B-B14F-4D97-AF65-F5344CB8AC3E}">
        <p14:creationId xmlns:p14="http://schemas.microsoft.com/office/powerpoint/2010/main" val="1013369836"/>
      </p:ext>
    </p:extLst>
  </p:cSld>
  <p:clrMapOvr>
    <a:masterClrMapping/>
  </p:clrMapOv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a:t>Books</a:t>
            </a:r>
          </a:p>
        </p:txBody>
      </p:sp>
      <p:sp>
        <p:nvSpPr>
          <p:cNvPr id="29699" name="Rectangle 3"/>
          <p:cNvSpPr>
            <a:spLocks noGrp="1" noChangeArrowheads="1"/>
          </p:cNvSpPr>
          <p:nvPr>
            <p:ph type="body" idx="1"/>
          </p:nvPr>
        </p:nvSpPr>
        <p:spPr/>
        <p:txBody>
          <a:bodyPr/>
          <a:lstStyle/>
          <a:p>
            <a:pPr eaLnBrk="1" hangingPunct="1">
              <a:buFont typeface="Wingdings" pitchFamily="2" charset="2"/>
              <a:buNone/>
            </a:pPr>
            <a:r>
              <a:rPr lang="en-GB" altLang="en-US" dirty="0"/>
              <a:t>	Fawcett, J. (</a:t>
            </a:r>
            <a:r>
              <a:rPr lang="en-GB" altLang="en-US" i="1" dirty="0"/>
              <a:t>1989) Analysis and Evaluation of Conceptual Models of Nursing</a:t>
            </a:r>
            <a:r>
              <a:rPr lang="en-GB" altLang="en-US" dirty="0"/>
              <a:t>. 2</a:t>
            </a:r>
            <a:r>
              <a:rPr lang="en-GB" altLang="en-US" baseline="30000" dirty="0"/>
              <a:t>nd</a:t>
            </a:r>
            <a:r>
              <a:rPr lang="en-GB" altLang="en-US" dirty="0"/>
              <a:t> Ed. Philadelphia: F.A Davis Company.</a:t>
            </a:r>
          </a:p>
          <a:p>
            <a:pPr eaLnBrk="1" hangingPunct="1">
              <a:buFont typeface="Wingdings" pitchFamily="2" charset="2"/>
              <a:buNone/>
            </a:pPr>
            <a:endParaRPr lang="en-GB" altLang="en-US" dirty="0"/>
          </a:p>
          <a:p>
            <a:pPr eaLnBrk="1" hangingPunct="1">
              <a:buFont typeface="Wingdings" pitchFamily="2" charset="2"/>
              <a:buNone/>
            </a:pPr>
            <a:r>
              <a:rPr lang="en-GB" altLang="en-US" dirty="0"/>
              <a:t>	Doel, M. and Best, L. (2008) </a:t>
            </a:r>
            <a:r>
              <a:rPr lang="en-GB" altLang="en-US" i="1" dirty="0"/>
              <a:t>Experiencing Social Work Learning from Service Users. </a:t>
            </a:r>
            <a:r>
              <a:rPr lang="en-GB" altLang="en-US" dirty="0"/>
              <a:t>London: Sage Publications.</a:t>
            </a:r>
          </a:p>
        </p:txBody>
      </p:sp>
    </p:spTree>
  </p:cSld>
  <p:clrMapOvr>
    <a:masterClrMapping/>
  </p:clrMapOvr>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a:t>Journal Articles</a:t>
            </a:r>
          </a:p>
        </p:txBody>
      </p:sp>
      <p:sp>
        <p:nvSpPr>
          <p:cNvPr id="30723" name="Rectangle 3"/>
          <p:cNvSpPr>
            <a:spLocks noGrp="1" noChangeArrowheads="1"/>
          </p:cNvSpPr>
          <p:nvPr>
            <p:ph type="body" idx="1"/>
          </p:nvPr>
        </p:nvSpPr>
        <p:spPr/>
        <p:txBody>
          <a:bodyPr/>
          <a:lstStyle/>
          <a:p>
            <a:pPr eaLnBrk="1" hangingPunct="1">
              <a:buFont typeface="Wingdings" pitchFamily="2" charset="2"/>
              <a:buNone/>
            </a:pPr>
            <a:r>
              <a:rPr lang="en-GB" altLang="en-US" sz="2400" dirty="0"/>
              <a:t>	</a:t>
            </a:r>
            <a:r>
              <a:rPr lang="en-GB" altLang="en-US" sz="2400" dirty="0" err="1"/>
              <a:t>Melander-Wikman</a:t>
            </a:r>
            <a:r>
              <a:rPr lang="en-GB" altLang="en-US" sz="2400" dirty="0"/>
              <a:t>, A., </a:t>
            </a:r>
            <a:r>
              <a:rPr lang="en-GB" altLang="en-US" sz="2400" dirty="0" err="1"/>
              <a:t>Faltholm</a:t>
            </a:r>
            <a:r>
              <a:rPr lang="en-GB" altLang="en-US" sz="2400" dirty="0"/>
              <a:t>, Y. and </a:t>
            </a:r>
            <a:r>
              <a:rPr lang="en-GB" altLang="en-US" sz="2400" dirty="0" err="1"/>
              <a:t>Gunvor</a:t>
            </a:r>
            <a:r>
              <a:rPr lang="en-GB" altLang="en-US" sz="2400" dirty="0"/>
              <a:t>, G. (2008) ‘Safety vs. privacy: elderly persons’ experiences of a mobile safety alarm’, </a:t>
            </a:r>
            <a:r>
              <a:rPr lang="en-GB" altLang="en-US" sz="2400" i="1" dirty="0"/>
              <a:t>Health and Social Care in the Community. </a:t>
            </a:r>
            <a:r>
              <a:rPr lang="en-GB" altLang="en-US" sz="2400" dirty="0"/>
              <a:t>16(4) pp. 337-346.</a:t>
            </a:r>
          </a:p>
          <a:p>
            <a:pPr eaLnBrk="1" hangingPunct="1">
              <a:buFont typeface="Wingdings" pitchFamily="2" charset="2"/>
              <a:buNone/>
            </a:pPr>
            <a:endParaRPr lang="en-GB" altLang="en-US" sz="2400" dirty="0"/>
          </a:p>
          <a:p>
            <a:pPr eaLnBrk="1" hangingPunct="1">
              <a:buFont typeface="Wingdings" pitchFamily="2" charset="2"/>
              <a:buNone/>
            </a:pPr>
            <a:r>
              <a:rPr lang="en-GB" altLang="en-US" sz="2400" dirty="0"/>
              <a:t>	Young, A., Temple, B., Davies, L., Parkinson, G. and Bolton, J. (2008) ‘Disabled children (0-3 years) and integrated services - the impact of Early Support’, </a:t>
            </a:r>
            <a:r>
              <a:rPr lang="en-GB" altLang="en-US" sz="2400" i="1" dirty="0"/>
              <a:t>Health and Social Care in the Community</a:t>
            </a:r>
            <a:r>
              <a:rPr lang="en-GB" altLang="en-US" sz="2400" dirty="0"/>
              <a:t>. 16(3) pp. 222-233.</a:t>
            </a:r>
          </a:p>
        </p:txBody>
      </p:sp>
    </p:spTree>
  </p:cSld>
  <p:clrMapOvr>
    <a:masterClrMapping/>
  </p:clrMapOv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468313" y="260350"/>
            <a:ext cx="8229600" cy="1139825"/>
          </a:xfrm>
        </p:spPr>
        <p:txBody>
          <a:bodyPr/>
          <a:lstStyle/>
          <a:p>
            <a:pPr eaLnBrk="1" hangingPunct="1"/>
            <a:r>
              <a:rPr lang="en-GB" altLang="en-US"/>
              <a:t>Websites</a:t>
            </a:r>
          </a:p>
        </p:txBody>
      </p:sp>
      <p:sp>
        <p:nvSpPr>
          <p:cNvPr id="31747" name="Rectangle 3"/>
          <p:cNvSpPr>
            <a:spLocks noGrp="1" noChangeArrowheads="1"/>
          </p:cNvSpPr>
          <p:nvPr>
            <p:ph type="body" idx="1"/>
          </p:nvPr>
        </p:nvSpPr>
        <p:spPr/>
        <p:txBody>
          <a:bodyPr/>
          <a:lstStyle/>
          <a:p>
            <a:pPr eaLnBrk="1" hangingPunct="1">
              <a:buFont typeface="Wingdings" pitchFamily="2" charset="2"/>
              <a:buNone/>
            </a:pPr>
            <a:r>
              <a:rPr lang="en-GB" altLang="en-US" sz="2400" dirty="0"/>
              <a:t>	Shelter Cymru (2008) </a:t>
            </a:r>
            <a:r>
              <a:rPr lang="en-GB" altLang="en-US" sz="2400" i="1" dirty="0"/>
              <a:t>Building Future Wales.</a:t>
            </a:r>
            <a:r>
              <a:rPr lang="en-GB" altLang="en-US" sz="2400" dirty="0"/>
              <a:t> Available at: http://www.sheltercymru.org.uk/shelter/home/ (Accessed 25</a:t>
            </a:r>
            <a:r>
              <a:rPr lang="en-GB" altLang="en-US" sz="2400" baseline="30000" dirty="0"/>
              <a:t>th</a:t>
            </a:r>
            <a:r>
              <a:rPr lang="en-GB" altLang="en-US" sz="2400" dirty="0"/>
              <a:t> November 2008).</a:t>
            </a:r>
          </a:p>
          <a:p>
            <a:pPr eaLnBrk="1" hangingPunct="1">
              <a:buFont typeface="Wingdings" pitchFamily="2" charset="2"/>
              <a:buNone/>
            </a:pPr>
            <a:endParaRPr lang="en-GB" altLang="en-US" sz="2400" dirty="0"/>
          </a:p>
          <a:p>
            <a:pPr eaLnBrk="1" hangingPunct="1">
              <a:buFont typeface="Wingdings" pitchFamily="2" charset="2"/>
              <a:buNone/>
            </a:pPr>
            <a:r>
              <a:rPr lang="en-GB" altLang="en-US" sz="2400" dirty="0"/>
              <a:t>	Rhondda Cynon </a:t>
            </a:r>
            <a:r>
              <a:rPr lang="en-GB" altLang="en-US" sz="2400" dirty="0" err="1"/>
              <a:t>Taf</a:t>
            </a:r>
            <a:r>
              <a:rPr lang="en-GB" altLang="en-US" sz="2400" dirty="0"/>
              <a:t> Teaching Local Health Board (2008) </a:t>
            </a:r>
            <a:r>
              <a:rPr lang="en-GB" altLang="en-US" sz="2400" i="1" dirty="0"/>
              <a:t>Working to Improve the Health and Healthcare of the People of Rhondda Cynon </a:t>
            </a:r>
            <a:r>
              <a:rPr lang="en-GB" altLang="en-US" sz="2400" i="1" dirty="0" err="1"/>
              <a:t>Taf</a:t>
            </a:r>
            <a:r>
              <a:rPr lang="en-GB" altLang="en-US" sz="2400" i="1" dirty="0"/>
              <a:t>. </a:t>
            </a:r>
            <a:r>
              <a:rPr lang="en-GB" altLang="en-US" sz="2400" dirty="0"/>
              <a:t>Available at http://www.wales.nhs.uk/sites3/home.cfm?orgid=264 (Accessed 25</a:t>
            </a:r>
            <a:r>
              <a:rPr lang="en-GB" altLang="en-US" sz="2400" baseline="30000" dirty="0"/>
              <a:t>th</a:t>
            </a:r>
            <a:r>
              <a:rPr lang="en-GB" altLang="en-US" sz="2400" dirty="0"/>
              <a:t> November 2008).</a:t>
            </a:r>
          </a:p>
        </p:txBody>
      </p:sp>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Level">
  <a:themeElements>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fontScheme name="Level">
      <a:majorFont>
        <a:latin typeface="Garamond"/>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Level 1">
        <a:dk1>
          <a:srgbClr val="006699"/>
        </a:dk1>
        <a:lt1>
          <a:srgbClr val="FFFFFF"/>
        </a:lt1>
        <a:dk2>
          <a:srgbClr val="000000"/>
        </a:dk2>
        <a:lt2>
          <a:srgbClr val="99FF99"/>
        </a:lt2>
        <a:accent1>
          <a:srgbClr val="00CC99"/>
        </a:accent1>
        <a:accent2>
          <a:srgbClr val="009999"/>
        </a:accent2>
        <a:accent3>
          <a:srgbClr val="AAAAAA"/>
        </a:accent3>
        <a:accent4>
          <a:srgbClr val="DADADA"/>
        </a:accent4>
        <a:accent5>
          <a:srgbClr val="AAE2CA"/>
        </a:accent5>
        <a:accent6>
          <a:srgbClr val="008A8A"/>
        </a:accent6>
        <a:hlink>
          <a:srgbClr val="0066FF"/>
        </a:hlink>
        <a:folHlink>
          <a:srgbClr val="989CBA"/>
        </a:folHlink>
      </a:clrScheme>
      <a:clrMap bg1="dk2" tx1="lt1" bg2="dk1" tx2="lt2" accent1="accent1" accent2="accent2" accent3="accent3" accent4="accent4" accent5="accent5" accent6="accent6" hlink="hlink" folHlink="folHlink"/>
    </a:extraClrScheme>
    <a:extraClrScheme>
      <a:clrScheme name="Level 2">
        <a:dk1>
          <a:srgbClr val="808000"/>
        </a:dk1>
        <a:lt1>
          <a:srgbClr val="FFFFFF"/>
        </a:lt1>
        <a:dk2>
          <a:srgbClr val="5C271E"/>
        </a:dk2>
        <a:lt2>
          <a:srgbClr val="FFDD89"/>
        </a:lt2>
        <a:accent1>
          <a:srgbClr val="CC6600"/>
        </a:accent1>
        <a:accent2>
          <a:srgbClr val="CC9900"/>
        </a:accent2>
        <a:accent3>
          <a:srgbClr val="B5ACAB"/>
        </a:accent3>
        <a:accent4>
          <a:srgbClr val="DADADA"/>
        </a:accent4>
        <a:accent5>
          <a:srgbClr val="E2B8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3">
        <a:dk1>
          <a:srgbClr val="763B00"/>
        </a:dk1>
        <a:lt1>
          <a:srgbClr val="FFFFFF"/>
        </a:lt1>
        <a:dk2>
          <a:srgbClr val="330000"/>
        </a:dk2>
        <a:lt2>
          <a:srgbClr val="CC9900"/>
        </a:lt2>
        <a:accent1>
          <a:srgbClr val="FFCC00"/>
        </a:accent1>
        <a:accent2>
          <a:srgbClr val="CC3300"/>
        </a:accent2>
        <a:accent3>
          <a:srgbClr val="ADAAAA"/>
        </a:accent3>
        <a:accent4>
          <a:srgbClr val="DADADA"/>
        </a:accent4>
        <a:accent5>
          <a:srgbClr val="FFE2AA"/>
        </a:accent5>
        <a:accent6>
          <a:srgbClr val="B92D00"/>
        </a:accent6>
        <a:hlink>
          <a:srgbClr val="666699"/>
        </a:hlink>
        <a:folHlink>
          <a:srgbClr val="999966"/>
        </a:folHlink>
      </a:clrScheme>
      <a:clrMap bg1="dk2" tx1="lt1" bg2="dk1" tx2="lt2" accent1="accent1" accent2="accent2" accent3="accent3" accent4="accent4" accent5="accent5" accent6="accent6" hlink="hlink" folHlink="folHlink"/>
    </a:extraClrScheme>
    <a:extraClrScheme>
      <a:clrScheme name="Level 4">
        <a:dk1>
          <a:srgbClr val="6D3696"/>
        </a:dk1>
        <a:lt1>
          <a:srgbClr val="FFFFFF"/>
        </a:lt1>
        <a:dk2>
          <a:srgbClr val="51255D"/>
        </a:dk2>
        <a:lt2>
          <a:srgbClr val="FFFFCC"/>
        </a:lt2>
        <a:accent1>
          <a:srgbClr val="666699"/>
        </a:accent1>
        <a:accent2>
          <a:srgbClr val="800080"/>
        </a:accent2>
        <a:accent3>
          <a:srgbClr val="B3ACB6"/>
        </a:accent3>
        <a:accent4>
          <a:srgbClr val="DADADA"/>
        </a:accent4>
        <a:accent5>
          <a:srgbClr val="B8B8CA"/>
        </a:accent5>
        <a:accent6>
          <a:srgbClr val="730073"/>
        </a:accent6>
        <a:hlink>
          <a:srgbClr val="CCCC00"/>
        </a:hlink>
        <a:folHlink>
          <a:srgbClr val="A3A274"/>
        </a:folHlink>
      </a:clrScheme>
      <a:clrMap bg1="dk2" tx1="lt1" bg2="dk1" tx2="lt2" accent1="accent1" accent2="accent2" accent3="accent3" accent4="accent4" accent5="accent5" accent6="accent6" hlink="hlink" folHlink="folHlink"/>
    </a:extraClrScheme>
    <a:extraClrScheme>
      <a:clrScheme name="Level 5">
        <a:dk1>
          <a:srgbClr val="CC6600"/>
        </a:dk1>
        <a:lt1>
          <a:srgbClr val="FFFFFF"/>
        </a:lt1>
        <a:dk2>
          <a:srgbClr val="4A553B"/>
        </a:dk2>
        <a:lt2>
          <a:srgbClr val="FFBF1F"/>
        </a:lt2>
        <a:accent1>
          <a:srgbClr val="FFCC00"/>
        </a:accent1>
        <a:accent2>
          <a:srgbClr val="CC9900"/>
        </a:accent2>
        <a:accent3>
          <a:srgbClr val="B1B4AF"/>
        </a:accent3>
        <a:accent4>
          <a:srgbClr val="DADADA"/>
        </a:accent4>
        <a:accent5>
          <a:srgbClr val="FFE2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clrMap bg1="lt1" tx1="dk1" bg2="lt2" tx2="dk2" accent1="accent1" accent2="accent2" accent3="accent3" accent4="accent4" accent5="accent5" accent6="accent6" hlink="hlink" folHlink="folHlink"/>
    </a:extraClrScheme>
    <a:extraClrScheme>
      <a:clrScheme name="Level 7">
        <a:dk1>
          <a:srgbClr val="000000"/>
        </a:dk1>
        <a:lt1>
          <a:srgbClr val="FFFFFF"/>
        </a:lt1>
        <a:dk2>
          <a:srgbClr val="CC3300"/>
        </a:dk2>
        <a:lt2>
          <a:srgbClr val="663300"/>
        </a:lt2>
        <a:accent1>
          <a:srgbClr val="FFCC00"/>
        </a:accent1>
        <a:accent2>
          <a:srgbClr val="CC6600"/>
        </a:accent2>
        <a:accent3>
          <a:srgbClr val="FFFFFF"/>
        </a:accent3>
        <a:accent4>
          <a:srgbClr val="000000"/>
        </a:accent4>
        <a:accent5>
          <a:srgbClr val="FFE2AA"/>
        </a:accent5>
        <a:accent6>
          <a:srgbClr val="B95C00"/>
        </a:accent6>
        <a:hlink>
          <a:srgbClr val="CC9900"/>
        </a:hlink>
        <a:folHlink>
          <a:srgbClr val="996633"/>
        </a:folHlink>
      </a:clrScheme>
      <a:clrMap bg1="lt1" tx1="dk1" bg2="lt2" tx2="dk2" accent1="accent1" accent2="accent2" accent3="accent3" accent4="accent4" accent5="accent5" accent6="accent6" hlink="hlink" folHlink="folHlink"/>
    </a:extraClrScheme>
    <a:extraClrScheme>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0" ma:contentTypeDescription="Create a new document." ma:contentTypeScope="" ma:versionID="4e01823f9d952a0f45a5f91f23963ac1">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de302c2569132f59c9afa42ad3cd4b08" ns3:_="" ns4:_="">
    <xsd:import namespace="4f627824-a7cf-4e54-9661-934e5f85792b"/>
    <xsd:import namespace="19514574-b5d9-49eb-9678-28308461b4ba"/>
    <xsd:element name="properties">
      <xsd:complexType>
        <xsd:sequence>
          <xsd:element name="documentManagement">
            <xsd:complexType>
              <xsd:all>
                <xsd:element ref="ns3:SharedWithDetails" minOccurs="0"/>
                <xsd:element ref="ns3:SharedWithUsers" minOccurs="0"/>
                <xsd:element ref="ns3:SharingHintHash" minOccurs="0"/>
                <xsd:element ref="ns4:MediaServiceMetadata" minOccurs="0"/>
                <xsd:element ref="ns4:MediaServiceFastMetadata" minOccurs="0"/>
                <xsd:element ref="ns4:MediaServiceAutoTags" minOccurs="0"/>
                <xsd:element ref="ns4:MediaServiceDateTaken" minOccurs="0"/>
                <xsd:element ref="ns4:MediaServiceEventHashCode" minOccurs="0"/>
                <xsd:element ref="ns4:MediaServiceGenerationTime"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Details" ma:index="8" nillable="true" ma:displayName="Shared With Details" ma:description="" ma:internalName="SharedWithDetails" ma:readOnly="true">
      <xsd:simpleType>
        <xsd:restriction base="dms:Note">
          <xsd:maxLength value="255"/>
        </xsd:restriction>
      </xsd:simpleType>
    </xsd:element>
    <xsd:element name="SharedWithUsers" ma:index="9"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DateTaken" ma:index="14" nillable="true" ma:displayName="MediaServiceDateTaken" ma:description="" ma:hidden="true" ma:internalName="MediaServiceDateTaken"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24D8983-D5E6-41D1-9CB9-81C8D5E7C5D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F4F7D60-A8CB-468F-B959-9EA798CDA437}">
  <ds:schemaRefs>
    <ds:schemaRef ds:uri="http://schemas.microsoft.com/sharepoint/v3/contenttype/forms"/>
  </ds:schemaRefs>
</ds:datastoreItem>
</file>

<file path=customXml/itemProps3.xml><?xml version="1.0" encoding="utf-8"?>
<ds:datastoreItem xmlns:ds="http://schemas.openxmlformats.org/officeDocument/2006/customXml" ds:itemID="{802B1243-78C0-483F-96F1-0F8AA87D8DB8}">
  <ds:schemaRefs>
    <ds:schemaRef ds:uri="http://purl.org/dc/dcmitype/"/>
    <ds:schemaRef ds:uri="http://purl.org/dc/elements/1.1/"/>
    <ds:schemaRef ds:uri="http://schemas.microsoft.com/office/2006/documentManagement/types"/>
    <ds:schemaRef ds:uri="19514574-b5d9-49eb-9678-28308461b4ba"/>
    <ds:schemaRef ds:uri="http://schemas.openxmlformats.org/package/2006/metadata/core-properties"/>
    <ds:schemaRef ds:uri="http://purl.org/dc/terms/"/>
    <ds:schemaRef ds:uri="http://schemas.microsoft.com/office/infopath/2007/PartnerControls"/>
    <ds:schemaRef ds:uri="4f627824-a7cf-4e54-9661-934e5f85792b"/>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Level</Template>
  <TotalTime>1757</TotalTime>
  <Words>2254</Words>
  <Application>Microsoft Office PowerPoint</Application>
  <PresentationFormat>On-screen Show (4:3)</PresentationFormat>
  <Paragraphs>326</Paragraphs>
  <Slides>44</Slides>
  <Notes>2</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44</vt:i4>
      </vt:variant>
    </vt:vector>
  </HeadingPairs>
  <TitlesOfParts>
    <vt:vector size="55" baseType="lpstr">
      <vt:lpstr>Arial</vt:lpstr>
      <vt:lpstr>Calibri</vt:lpstr>
      <vt:lpstr>Comic Sans MS</vt:lpstr>
      <vt:lpstr>Garamond</vt:lpstr>
      <vt:lpstr>Tahoma</vt:lpstr>
      <vt:lpstr>Times New Roman</vt:lpstr>
      <vt:lpstr>Verdana</vt:lpstr>
      <vt:lpstr>Wingdings</vt:lpstr>
      <vt:lpstr>Wingdings 3</vt:lpstr>
      <vt:lpstr>Level</vt:lpstr>
      <vt:lpstr>Picture</vt:lpstr>
      <vt:lpstr>Referencing Your Work</vt:lpstr>
      <vt:lpstr>Referencing in Context</vt:lpstr>
      <vt:lpstr>Outline</vt:lpstr>
      <vt:lpstr>What is a Reference?</vt:lpstr>
      <vt:lpstr>Why use a referencing system?</vt:lpstr>
      <vt:lpstr>Why use a referencing system?</vt:lpstr>
      <vt:lpstr>When to Reference</vt:lpstr>
      <vt:lpstr>How to Reference</vt:lpstr>
      <vt:lpstr>What is the Harvard Referencing System?</vt:lpstr>
      <vt:lpstr>Advantages of the Harvard system</vt:lpstr>
      <vt:lpstr>How to reference in the text </vt:lpstr>
      <vt:lpstr>REMEMBER</vt:lpstr>
      <vt:lpstr>How to Reference: Direct Quotations</vt:lpstr>
      <vt:lpstr>Example of indented long direct quote </vt:lpstr>
      <vt:lpstr>Useful verbs and phrases for introducing direct quotes</vt:lpstr>
      <vt:lpstr>How to reference paraphrases</vt:lpstr>
      <vt:lpstr>Choosing the correct format</vt:lpstr>
      <vt:lpstr>Referencing at the end of your assignment</vt:lpstr>
      <vt:lpstr>Checking accuracy of referencing</vt:lpstr>
      <vt:lpstr>Referencing Different Sources</vt:lpstr>
      <vt:lpstr>What information do I need to include to reference a book?</vt:lpstr>
      <vt:lpstr>Referencing books</vt:lpstr>
      <vt:lpstr>Book Reference Example</vt:lpstr>
      <vt:lpstr>Referencing 2 Authors</vt:lpstr>
      <vt:lpstr>Referencing 3 Authors</vt:lpstr>
      <vt:lpstr>Referencing More Than 3 Authors</vt:lpstr>
      <vt:lpstr>Chapter in an Edited Book</vt:lpstr>
      <vt:lpstr>Multiple works by Same Author</vt:lpstr>
      <vt:lpstr>Referencing Journal/Magazine Articles</vt:lpstr>
      <vt:lpstr>Journal Referencing Example</vt:lpstr>
      <vt:lpstr>Referencing a Web Site</vt:lpstr>
      <vt:lpstr>PowerPoint Presentation</vt:lpstr>
      <vt:lpstr>Web Referencing Example</vt:lpstr>
      <vt:lpstr>Examples of web sources to avoid</vt:lpstr>
      <vt:lpstr>More Examples</vt:lpstr>
      <vt:lpstr>Exceptions to the Rule</vt:lpstr>
      <vt:lpstr>Exceptions to the Rule</vt:lpstr>
      <vt:lpstr>Referencing a Newspaper </vt:lpstr>
      <vt:lpstr>Online Newspaper</vt:lpstr>
      <vt:lpstr>Now have a go yourself</vt:lpstr>
      <vt:lpstr>More Examples</vt:lpstr>
      <vt:lpstr>Books</vt:lpstr>
      <vt:lpstr>Journal Articles</vt:lpstr>
      <vt:lpstr>Websites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Karen Hudson</dc:creator>
  <cp:lastModifiedBy>Geraint Forster</cp:lastModifiedBy>
  <cp:revision>150</cp:revision>
  <dcterms:created xsi:type="dcterms:W3CDTF">1601-01-01T00:00:00Z</dcterms:created>
  <dcterms:modified xsi:type="dcterms:W3CDTF">2019-10-08T15:03:03Z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