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81813" cy="100028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494" autoAdjust="0"/>
  </p:normalViewPr>
  <p:slideViewPr>
    <p:cSldViewPr>
      <p:cViewPr varScale="1">
        <p:scale>
          <a:sx n="68" d="100"/>
          <a:sy n="68" d="100"/>
        </p:scale>
        <p:origin x="-144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2119" cy="500142"/>
          </a:xfrm>
          <a:prstGeom prst="rect">
            <a:avLst/>
          </a:prstGeom>
        </p:spPr>
        <p:txBody>
          <a:bodyPr vert="horz" lIns="96478" tIns="48239" rIns="96478" bIns="48239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98102" y="0"/>
            <a:ext cx="2982119" cy="500142"/>
          </a:xfrm>
          <a:prstGeom prst="rect">
            <a:avLst/>
          </a:prstGeom>
        </p:spPr>
        <p:txBody>
          <a:bodyPr vert="horz" lIns="96478" tIns="48239" rIns="96478" bIns="48239" rtlCol="0"/>
          <a:lstStyle>
            <a:lvl1pPr algn="r">
              <a:defRPr sz="1300"/>
            </a:lvl1pPr>
          </a:lstStyle>
          <a:p>
            <a:fld id="{797EAACD-4739-4749-B58B-BDD188577B2A}" type="datetimeFigureOut">
              <a:rPr lang="en-GB" smtClean="0"/>
              <a:pPr/>
              <a:t>14/01/2018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50888"/>
            <a:ext cx="4997450" cy="37496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478" tIns="48239" rIns="96478" bIns="48239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182" y="4751348"/>
            <a:ext cx="5505450" cy="4501277"/>
          </a:xfrm>
          <a:prstGeom prst="rect">
            <a:avLst/>
          </a:prstGeom>
        </p:spPr>
        <p:txBody>
          <a:bodyPr vert="horz" lIns="96478" tIns="48239" rIns="96478" bIns="48239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00960"/>
            <a:ext cx="2982119" cy="500142"/>
          </a:xfrm>
          <a:prstGeom prst="rect">
            <a:avLst/>
          </a:prstGeom>
        </p:spPr>
        <p:txBody>
          <a:bodyPr vert="horz" lIns="96478" tIns="48239" rIns="96478" bIns="48239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98102" y="9500960"/>
            <a:ext cx="2982119" cy="500142"/>
          </a:xfrm>
          <a:prstGeom prst="rect">
            <a:avLst/>
          </a:prstGeom>
        </p:spPr>
        <p:txBody>
          <a:bodyPr vert="horz" lIns="96478" tIns="48239" rIns="96478" bIns="48239" rtlCol="0" anchor="b"/>
          <a:lstStyle>
            <a:lvl1pPr algn="r">
              <a:defRPr sz="1300"/>
            </a:lvl1pPr>
          </a:lstStyle>
          <a:p>
            <a:fld id="{3D69FFD8-BF9E-4F7D-981A-2DB8F62E9B0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69FFD8-BF9E-4F7D-981A-2DB8F62E9B0D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0D02B-FAF4-4E9C-AA0B-507DC5CF9754}" type="datetimeFigureOut">
              <a:rPr lang="en-GB" smtClean="0"/>
              <a:pPr/>
              <a:t>14/01/2018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754C4-7A69-4D17-A3C2-81FADEB2A0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0D02B-FAF4-4E9C-AA0B-507DC5CF9754}" type="datetimeFigureOut">
              <a:rPr lang="en-GB" smtClean="0"/>
              <a:pPr/>
              <a:t>14/01/2018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754C4-7A69-4D17-A3C2-81FADEB2A0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0D02B-FAF4-4E9C-AA0B-507DC5CF9754}" type="datetimeFigureOut">
              <a:rPr lang="en-GB" smtClean="0"/>
              <a:pPr/>
              <a:t>14/01/2018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754C4-7A69-4D17-A3C2-81FADEB2A0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0D02B-FAF4-4E9C-AA0B-507DC5CF9754}" type="datetimeFigureOut">
              <a:rPr lang="en-GB" smtClean="0"/>
              <a:pPr/>
              <a:t>14/01/2018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754C4-7A69-4D17-A3C2-81FADEB2A0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0D02B-FAF4-4E9C-AA0B-507DC5CF9754}" type="datetimeFigureOut">
              <a:rPr lang="en-GB" smtClean="0"/>
              <a:pPr/>
              <a:t>14/01/2018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754C4-7A69-4D17-A3C2-81FADEB2A0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0D02B-FAF4-4E9C-AA0B-507DC5CF9754}" type="datetimeFigureOut">
              <a:rPr lang="en-GB" smtClean="0"/>
              <a:pPr/>
              <a:t>14/01/2018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754C4-7A69-4D17-A3C2-81FADEB2A0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0D02B-FAF4-4E9C-AA0B-507DC5CF9754}" type="datetimeFigureOut">
              <a:rPr lang="en-GB" smtClean="0"/>
              <a:pPr/>
              <a:t>14/01/2018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754C4-7A69-4D17-A3C2-81FADEB2A0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0D02B-FAF4-4E9C-AA0B-507DC5CF9754}" type="datetimeFigureOut">
              <a:rPr lang="en-GB" smtClean="0"/>
              <a:pPr/>
              <a:t>14/01/2018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754C4-7A69-4D17-A3C2-81FADEB2A0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0D02B-FAF4-4E9C-AA0B-507DC5CF9754}" type="datetimeFigureOut">
              <a:rPr lang="en-GB" smtClean="0"/>
              <a:pPr/>
              <a:t>14/01/2018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754C4-7A69-4D17-A3C2-81FADEB2A0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0D02B-FAF4-4E9C-AA0B-507DC5CF9754}" type="datetimeFigureOut">
              <a:rPr lang="en-GB" smtClean="0"/>
              <a:pPr/>
              <a:t>14/01/2018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754C4-7A69-4D17-A3C2-81FADEB2A0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0D02B-FAF4-4E9C-AA0B-507DC5CF9754}" type="datetimeFigureOut">
              <a:rPr lang="en-GB" smtClean="0"/>
              <a:pPr/>
              <a:t>14/01/2018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754C4-7A69-4D17-A3C2-81FADEB2A0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0D02B-FAF4-4E9C-AA0B-507DC5CF9754}" type="datetimeFigureOut">
              <a:rPr lang="en-GB" smtClean="0"/>
              <a:pPr/>
              <a:t>14/01/2018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9754C4-7A69-4D17-A3C2-81FADEB2A04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764705"/>
            <a:ext cx="8424936" cy="2520279"/>
          </a:xfrm>
        </p:spPr>
        <p:txBody>
          <a:bodyPr>
            <a:normAutofit/>
          </a:bodyPr>
          <a:lstStyle/>
          <a:p>
            <a:r>
              <a:rPr lang="en-GB" dirty="0" smtClean="0"/>
              <a:t>Equality and Diversity : Power and Social Control (Re)production of Inequality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3568" y="3429000"/>
            <a:ext cx="7920880" cy="288032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Critically reflect in depth upon what constitutes power and control in society; focus on one area of power or control and refer to legislation, policy and theory in your answer.</a:t>
            </a:r>
          </a:p>
          <a:p>
            <a:r>
              <a:rPr lang="en-GB" dirty="0" smtClean="0"/>
              <a:t>Sarah Homer – 0602084 </a:t>
            </a:r>
          </a:p>
          <a:p>
            <a:r>
              <a:rPr lang="en-GB" dirty="0" smtClean="0"/>
              <a:t>15</a:t>
            </a:r>
            <a:r>
              <a:rPr lang="en-GB" baseline="30000" dirty="0" smtClean="0"/>
              <a:t>th</a:t>
            </a:r>
            <a:r>
              <a:rPr lang="en-GB" dirty="0" smtClean="0"/>
              <a:t> January 2018.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dirty="0" smtClean="0"/>
              <a:t>What is Power?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680520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Power relationships can impact on social inclusion and equality.</a:t>
            </a:r>
          </a:p>
          <a:p>
            <a:r>
              <a:rPr lang="en-GB" b="1" dirty="0" smtClean="0"/>
              <a:t>‘obscene </a:t>
            </a:r>
            <a:r>
              <a:rPr lang="en-GB" b="1" dirty="0"/>
              <a:t>and a terrible scourge of our </a:t>
            </a:r>
            <a:r>
              <a:rPr lang="en-GB" b="1" dirty="0" smtClean="0"/>
              <a:t>times’ </a:t>
            </a:r>
            <a:r>
              <a:rPr lang="en-GB" sz="1700" b="1" dirty="0" smtClean="0"/>
              <a:t>(Mandela, 2005 </a:t>
            </a:r>
            <a:r>
              <a:rPr lang="en-GB" sz="1700" b="1" i="1" dirty="0" smtClean="0"/>
              <a:t>quoted in </a:t>
            </a:r>
            <a:r>
              <a:rPr lang="en-GB" sz="1700" b="1" dirty="0" smtClean="0"/>
              <a:t>Green(2008</a:t>
            </a:r>
            <a:r>
              <a:rPr lang="en-GB" sz="1700" b="1" dirty="0"/>
              <a:t>, p.2).</a:t>
            </a:r>
          </a:p>
          <a:p>
            <a:r>
              <a:rPr lang="en-GB" b="1" dirty="0" smtClean="0"/>
              <a:t>‘the </a:t>
            </a:r>
            <a:r>
              <a:rPr lang="en-GB" b="1" dirty="0"/>
              <a:t>probability that an actor will be able to realise how own objectives even against the opposition from others with whom he is in a social relationship’ </a:t>
            </a:r>
            <a:r>
              <a:rPr lang="en-GB" sz="1700" b="1" dirty="0" smtClean="0"/>
              <a:t>(</a:t>
            </a:r>
            <a:r>
              <a:rPr lang="en-GB" sz="1700" b="1" dirty="0"/>
              <a:t>W</a:t>
            </a:r>
            <a:r>
              <a:rPr lang="en-GB" sz="1700" b="1" dirty="0" smtClean="0"/>
              <a:t>eber </a:t>
            </a:r>
            <a:r>
              <a:rPr lang="en-GB" sz="1700" b="1" i="1" dirty="0"/>
              <a:t>cited in</a:t>
            </a:r>
            <a:r>
              <a:rPr lang="en-GB" sz="1700" b="1" dirty="0"/>
              <a:t> </a:t>
            </a:r>
            <a:r>
              <a:rPr lang="en-GB" sz="1700" b="1" dirty="0" err="1"/>
              <a:t>Giddens</a:t>
            </a:r>
            <a:r>
              <a:rPr lang="en-GB" sz="1700" b="1" dirty="0"/>
              <a:t>, 1971, p. </a:t>
            </a:r>
            <a:r>
              <a:rPr lang="en-GB" sz="1700" b="1" dirty="0" smtClean="0"/>
              <a:t>156).</a:t>
            </a:r>
          </a:p>
          <a:p>
            <a:r>
              <a:rPr lang="en-GB" dirty="0" smtClean="0"/>
              <a:t>Every </a:t>
            </a:r>
            <a:r>
              <a:rPr lang="en-GB" dirty="0"/>
              <a:t>type of social relationship </a:t>
            </a:r>
            <a:r>
              <a:rPr lang="en-GB" dirty="0" smtClean="0"/>
              <a:t>has, to </a:t>
            </a:r>
            <a:r>
              <a:rPr lang="en-GB" dirty="0"/>
              <a:t>some degree a power relationship. </a:t>
            </a:r>
          </a:p>
          <a:p>
            <a:r>
              <a:rPr lang="en-GB" dirty="0" smtClean="0"/>
              <a:t>In </a:t>
            </a:r>
            <a:r>
              <a:rPr lang="en-GB" dirty="0" err="1" smtClean="0"/>
              <a:t>practice</a:t>
            </a:r>
            <a:r>
              <a:rPr lang="en-GB" dirty="0" err="1" smtClean="0">
                <a:latin typeface="Calibri"/>
                <a:cs typeface="Calibri"/>
              </a:rPr>
              <a:t>→</a:t>
            </a:r>
            <a:r>
              <a:rPr lang="en-GB" dirty="0" err="1" smtClean="0"/>
              <a:t>whether</a:t>
            </a:r>
            <a:r>
              <a:rPr lang="en-GB" dirty="0" smtClean="0"/>
              <a:t> </a:t>
            </a:r>
            <a:r>
              <a:rPr lang="en-GB" dirty="0"/>
              <a:t>the balance that exists within the </a:t>
            </a:r>
            <a:r>
              <a:rPr lang="en-GB" dirty="0" err="1" smtClean="0"/>
              <a:t>relationship</a:t>
            </a:r>
            <a:r>
              <a:rPr lang="en-GB" dirty="0" err="1" smtClean="0">
                <a:latin typeface="Calibri"/>
                <a:cs typeface="Calibri"/>
              </a:rPr>
              <a:t>→</a:t>
            </a:r>
            <a:r>
              <a:rPr lang="en-GB" dirty="0" err="1" smtClean="0"/>
              <a:t>existence</a:t>
            </a:r>
            <a:r>
              <a:rPr lang="en-GB" dirty="0" smtClean="0"/>
              <a:t> </a:t>
            </a:r>
            <a:r>
              <a:rPr lang="en-GB" dirty="0"/>
              <a:t>of </a:t>
            </a:r>
            <a:r>
              <a:rPr lang="en-GB" dirty="0" smtClean="0"/>
              <a:t>domination = </a:t>
            </a:r>
            <a:r>
              <a:rPr lang="en-GB" b="1" dirty="0" smtClean="0"/>
              <a:t>‘exercise </a:t>
            </a:r>
            <a:r>
              <a:rPr lang="en-GB" b="1" dirty="0"/>
              <a:t>of power where an actor obeys a specific command issued by another’ </a:t>
            </a:r>
            <a:r>
              <a:rPr lang="en-GB" sz="1700" b="1" dirty="0" smtClean="0"/>
              <a:t>(Weber </a:t>
            </a:r>
            <a:r>
              <a:rPr lang="en-GB" sz="1700" b="1" i="1" dirty="0"/>
              <a:t>cited in</a:t>
            </a:r>
            <a:r>
              <a:rPr lang="en-GB" sz="1700" b="1" dirty="0"/>
              <a:t> </a:t>
            </a:r>
            <a:r>
              <a:rPr lang="en-GB" sz="1700" b="1" dirty="0" err="1"/>
              <a:t>Giddens</a:t>
            </a:r>
            <a:r>
              <a:rPr lang="en-GB" sz="1700" b="1" dirty="0"/>
              <a:t>, 1971, p. </a:t>
            </a:r>
            <a:r>
              <a:rPr lang="en-GB" sz="1700" b="1" dirty="0" smtClean="0"/>
              <a:t>156).</a:t>
            </a:r>
          </a:p>
          <a:p>
            <a:r>
              <a:rPr lang="en-GB" dirty="0"/>
              <a:t>S</a:t>
            </a:r>
            <a:r>
              <a:rPr lang="en-GB" dirty="0" smtClean="0"/>
              <a:t>heer habit/Cynical promotion of self advantage/ ‘</a:t>
            </a:r>
            <a:r>
              <a:rPr lang="en-GB" b="1" dirty="0" smtClean="0"/>
              <a:t>main </a:t>
            </a:r>
            <a:r>
              <a:rPr lang="en-GB" b="1" dirty="0"/>
              <a:t>prop is belief by subordinates in the legitimacy of their </a:t>
            </a:r>
            <a:r>
              <a:rPr lang="en-GB" b="1" dirty="0" smtClean="0"/>
              <a:t>subordination’. </a:t>
            </a:r>
            <a:r>
              <a:rPr lang="en-GB" sz="1700" dirty="0" smtClean="0"/>
              <a:t>(</a:t>
            </a:r>
            <a:r>
              <a:rPr lang="en-GB" sz="1700" dirty="0" err="1" smtClean="0"/>
              <a:t>Giddens</a:t>
            </a:r>
            <a:r>
              <a:rPr lang="en-GB" sz="1700" dirty="0" smtClean="0"/>
              <a:t>, 1971, p. 156).</a:t>
            </a:r>
            <a:endParaRPr lang="en-GB" sz="1700" dirty="0"/>
          </a:p>
          <a:p>
            <a:endParaRPr lang="en-GB" dirty="0"/>
          </a:p>
        </p:txBody>
      </p:sp>
      <p:pic>
        <p:nvPicPr>
          <p:cNvPr id="4" name="Picture 3" descr="yeeeet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188641"/>
            <a:ext cx="3456384" cy="136815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012160" y="1556792"/>
            <a:ext cx="22322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(The Voyager, 2018).</a:t>
            </a:r>
            <a:endParaRPr lang="en-GB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pPr algn="l"/>
            <a:r>
              <a:rPr lang="en-GB" dirty="0" smtClean="0"/>
              <a:t>Power……in practice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Exertion of power by the ruling</a:t>
            </a:r>
          </a:p>
          <a:p>
            <a:pPr>
              <a:buNone/>
            </a:pPr>
            <a:r>
              <a:rPr lang="en-GB" dirty="0" smtClean="0"/>
              <a:t>      elites in society</a:t>
            </a:r>
            <a:r>
              <a:rPr lang="en-GB" dirty="0" smtClean="0">
                <a:latin typeface="Calibri"/>
                <a:cs typeface="Calibri"/>
              </a:rPr>
              <a:t>→→</a:t>
            </a:r>
          </a:p>
          <a:p>
            <a:pPr>
              <a:buNone/>
            </a:pPr>
            <a:r>
              <a:rPr lang="en-GB" dirty="0" smtClean="0">
                <a:latin typeface="Calibri"/>
                <a:cs typeface="Calibri"/>
              </a:rPr>
              <a:t>      </a:t>
            </a:r>
            <a:r>
              <a:rPr lang="en-GB" dirty="0" smtClean="0"/>
              <a:t>uphold the five tenets of injustice;</a:t>
            </a:r>
          </a:p>
          <a:p>
            <a:r>
              <a:rPr lang="en-GB" b="1" dirty="0" smtClean="0"/>
              <a:t>Elitism is efficient,</a:t>
            </a:r>
          </a:p>
          <a:p>
            <a:r>
              <a:rPr lang="en-GB" b="1" dirty="0" smtClean="0"/>
              <a:t>Exclusion in necessary,</a:t>
            </a:r>
          </a:p>
          <a:p>
            <a:r>
              <a:rPr lang="en-GB" b="1" dirty="0" smtClean="0"/>
              <a:t>Prejudice is natural,</a:t>
            </a:r>
          </a:p>
          <a:p>
            <a:r>
              <a:rPr lang="en-GB" b="1" dirty="0" smtClean="0"/>
              <a:t>Greed is good,</a:t>
            </a:r>
          </a:p>
          <a:p>
            <a:r>
              <a:rPr lang="en-GB" b="1" dirty="0" smtClean="0"/>
              <a:t>Despair is inevitable </a:t>
            </a:r>
            <a:r>
              <a:rPr lang="en-GB" sz="1500" dirty="0" smtClean="0"/>
              <a:t>(Dorling, 2015, pp. 2,3).</a:t>
            </a:r>
          </a:p>
          <a:p>
            <a:r>
              <a:rPr lang="en-GB" dirty="0" smtClean="0"/>
              <a:t> </a:t>
            </a:r>
            <a:r>
              <a:rPr lang="en-GB" b="1" dirty="0" smtClean="0"/>
              <a:t>‘the mind-set of entitlement among those who hold ever tighter to money, power and life’s best rewards, generation to generation</a:t>
            </a:r>
            <a:r>
              <a:rPr lang="en-GB" b="1" dirty="0" smtClean="0"/>
              <a:t>’ </a:t>
            </a:r>
            <a:r>
              <a:rPr lang="en-GB" sz="1700" b="1" dirty="0" smtClean="0"/>
              <a:t>(Toynbee 2015, cited in Dorling, 2015).</a:t>
            </a:r>
            <a:endParaRPr lang="en-GB" sz="1700" b="1" dirty="0" smtClean="0"/>
          </a:p>
          <a:p>
            <a:r>
              <a:rPr lang="en-GB" dirty="0" smtClean="0"/>
              <a:t>‘social injustices are now being recreated, renewed and supported’ = reproduction of inequalities with old origins but with a modern twist due to the reluctance of those in power and authority to pursue…………‘</a:t>
            </a:r>
            <a:r>
              <a:rPr lang="en-GB" b="1" dirty="0" smtClean="0"/>
              <a:t>a cure for the modern social ills for everyone’ </a:t>
            </a:r>
            <a:r>
              <a:rPr lang="en-GB" sz="1500" b="1" dirty="0" smtClean="0"/>
              <a:t>(Dorling, 2015</a:t>
            </a:r>
            <a:r>
              <a:rPr lang="en-GB" sz="1500" b="1" dirty="0" smtClean="0"/>
              <a:t>, pp.2,30).</a:t>
            </a:r>
          </a:p>
          <a:p>
            <a:endParaRPr lang="en-GB" dirty="0"/>
          </a:p>
        </p:txBody>
      </p:sp>
      <p:pic>
        <p:nvPicPr>
          <p:cNvPr id="4" name="Picture 3" descr="pow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332656"/>
            <a:ext cx="3283324" cy="266429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732240" y="3068960"/>
            <a:ext cx="21602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</a:t>
            </a:r>
            <a:r>
              <a:rPr lang="en-GB" sz="1200" dirty="0" err="1" smtClean="0"/>
              <a:t>Natcom</a:t>
            </a:r>
            <a:r>
              <a:rPr lang="en-GB" sz="1200" dirty="0" smtClean="0"/>
              <a:t>, 2013).</a:t>
            </a:r>
            <a:endParaRPr lang="en-GB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en-GB" dirty="0" smtClean="0"/>
              <a:t>Power……..and Elite Theory.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>
            <a:normAutofit fontScale="85000" lnSpcReduction="20000"/>
          </a:bodyPr>
          <a:lstStyle/>
          <a:p>
            <a:r>
              <a:rPr lang="en-GB" sz="2800" dirty="0" smtClean="0"/>
              <a:t>Roots in classical sociology(Weber and Pareto).</a:t>
            </a:r>
          </a:p>
          <a:p>
            <a:r>
              <a:rPr lang="en-GB" sz="2800" dirty="0" smtClean="0"/>
              <a:t>Elites hold a ruling minority exerting their dominance by controlling the most important power sources and institutions </a:t>
            </a:r>
            <a:r>
              <a:rPr lang="en-GB" sz="1500" dirty="0" smtClean="0"/>
              <a:t>(</a:t>
            </a:r>
            <a:r>
              <a:rPr lang="en-GB" sz="1500" dirty="0" err="1" smtClean="0"/>
              <a:t>López</a:t>
            </a:r>
            <a:r>
              <a:rPr lang="en-GB" sz="1500" dirty="0" smtClean="0"/>
              <a:t>, 2013). </a:t>
            </a:r>
          </a:p>
          <a:p>
            <a:r>
              <a:rPr lang="en-GB" sz="2800" dirty="0" smtClean="0"/>
              <a:t>Many societies follow a democratic framework </a:t>
            </a:r>
            <a:r>
              <a:rPr lang="en-GB" sz="2800" dirty="0" smtClean="0">
                <a:latin typeface="Calibri"/>
                <a:cs typeface="Calibri"/>
              </a:rPr>
              <a:t>→→</a:t>
            </a:r>
            <a:r>
              <a:rPr lang="en-GB" sz="2800" dirty="0" smtClean="0"/>
              <a:t> in practice incompatible with elitist doctrine of a minority taking the majority of the decisions.</a:t>
            </a:r>
          </a:p>
          <a:p>
            <a:r>
              <a:rPr lang="en-GB" sz="2800" dirty="0" smtClean="0"/>
              <a:t>Elitist system is the biggest threat of the survival of a more desired and more equal democratic society </a:t>
            </a:r>
            <a:r>
              <a:rPr lang="en-GB" sz="1500" dirty="0" smtClean="0"/>
              <a:t>(</a:t>
            </a:r>
            <a:r>
              <a:rPr lang="en-GB" sz="1500" dirty="0" err="1" smtClean="0"/>
              <a:t>Duru</a:t>
            </a:r>
            <a:r>
              <a:rPr lang="en-GB" sz="1500" dirty="0" smtClean="0"/>
              <a:t>, 2012).</a:t>
            </a:r>
          </a:p>
          <a:p>
            <a:r>
              <a:rPr lang="en-GB" sz="2800" dirty="0" smtClean="0"/>
              <a:t>Elitist system defends and protects a democracy from a </a:t>
            </a:r>
            <a:r>
              <a:rPr lang="en-GB" sz="2800" dirty="0" err="1" smtClean="0"/>
              <a:t>Totalitarianist</a:t>
            </a:r>
            <a:r>
              <a:rPr lang="en-GB" sz="2800" dirty="0" smtClean="0"/>
              <a:t> structure </a:t>
            </a:r>
            <a:r>
              <a:rPr lang="en-GB" sz="1500" dirty="0" smtClean="0"/>
              <a:t>(Friedrich, 1954 </a:t>
            </a:r>
            <a:r>
              <a:rPr lang="en-GB" sz="1500" i="1" dirty="0" smtClean="0"/>
              <a:t>cited in</a:t>
            </a:r>
            <a:r>
              <a:rPr lang="en-GB" sz="1500" dirty="0" smtClean="0"/>
              <a:t> Kirby et al, 2000).</a:t>
            </a:r>
          </a:p>
          <a:p>
            <a:r>
              <a:rPr lang="en-GB" sz="2800" dirty="0" smtClean="0"/>
              <a:t>Threat to the deliverance of a fair society due to the reproduction of this unequal structure through an Elite Structure</a:t>
            </a:r>
          </a:p>
          <a:p>
            <a:pPr lvl="0"/>
            <a:r>
              <a:rPr lang="en-GB" sz="2800" dirty="0" smtClean="0"/>
              <a:t>Continuation of a system that incorporates characteristics of social class and structures .</a:t>
            </a:r>
          </a:p>
          <a:p>
            <a:pPr lvl="0"/>
            <a:r>
              <a:rPr lang="en-GB" sz="2800" dirty="0" smtClean="0"/>
              <a:t>Worrying rise of inequality in North America and Europe </a:t>
            </a:r>
            <a:r>
              <a:rPr lang="en-GB" sz="1500" dirty="0" smtClean="0"/>
              <a:t>(</a:t>
            </a:r>
            <a:r>
              <a:rPr lang="en-GB" sz="1500" dirty="0" err="1" smtClean="0"/>
              <a:t>López</a:t>
            </a:r>
            <a:r>
              <a:rPr lang="en-GB" sz="1500" dirty="0" smtClean="0"/>
              <a:t>, 2013). </a:t>
            </a:r>
          </a:p>
          <a:p>
            <a:endParaRPr lang="en-GB" sz="1400" dirty="0" smtClean="0"/>
          </a:p>
          <a:p>
            <a:endParaRPr lang="en-GB" sz="1400" dirty="0" smtClean="0"/>
          </a:p>
          <a:p>
            <a:endParaRPr lang="en-GB" sz="1400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pPr algn="l"/>
            <a:r>
              <a:rPr lang="en-GB" dirty="0" smtClean="0"/>
              <a:t>Control…defined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5229200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 smtClean="0"/>
              <a:t>Contemporary Western Societies characterized by inequality </a:t>
            </a:r>
            <a:r>
              <a:rPr lang="en-GB" sz="1400" b="1" dirty="0" smtClean="0"/>
              <a:t>Thompson(1998, p.1) </a:t>
            </a:r>
            <a:r>
              <a:rPr lang="en-GB" dirty="0" smtClean="0"/>
              <a:t>and reinforced by the continuation of the exercise of power over those </a:t>
            </a:r>
            <a:r>
              <a:rPr lang="en-GB" dirty="0" smtClean="0"/>
              <a:t>lacking agency, social capital and choice.</a:t>
            </a:r>
            <a:endParaRPr lang="en-GB" dirty="0" smtClean="0"/>
          </a:p>
          <a:p>
            <a:r>
              <a:rPr lang="en-GB" dirty="0" smtClean="0"/>
              <a:t>Social Control = enable and maintain an order in society/network of reciprocal rights and duties</a:t>
            </a:r>
            <a:r>
              <a:rPr lang="en-GB" dirty="0" smtClean="0">
                <a:latin typeface="Calibri"/>
                <a:cs typeface="Calibri"/>
              </a:rPr>
              <a:t>→→</a:t>
            </a:r>
            <a:r>
              <a:rPr lang="en-GB" dirty="0" smtClean="0"/>
              <a:t>facilitate society to function effectively.</a:t>
            </a:r>
          </a:p>
          <a:p>
            <a:r>
              <a:rPr lang="en-GB" b="1" dirty="0" smtClean="0"/>
              <a:t>Informal/primary social control – family, neighbourhoods, social groups.</a:t>
            </a:r>
          </a:p>
          <a:p>
            <a:pPr lvl="0"/>
            <a:r>
              <a:rPr lang="en-GB" b="1" dirty="0" smtClean="0"/>
              <a:t>Formal/secondary social control -  political party, trade union, students association, law, police, courts, prisons and other agencies of law enforcement. </a:t>
            </a:r>
          </a:p>
          <a:p>
            <a:r>
              <a:rPr lang="en-GB" b="1" dirty="0" smtClean="0"/>
              <a:t>Covert control  - mass media</a:t>
            </a:r>
            <a:r>
              <a:rPr lang="en-GB" dirty="0" smtClean="0"/>
              <a:t>.</a:t>
            </a:r>
          </a:p>
          <a:p>
            <a:r>
              <a:rPr lang="en-GB" dirty="0" smtClean="0"/>
              <a:t>Engineer control in society</a:t>
            </a:r>
            <a:r>
              <a:rPr lang="en-GB" sz="1400" dirty="0" smtClean="0"/>
              <a:t>(Achievers </a:t>
            </a:r>
            <a:r>
              <a:rPr lang="en-GB" sz="1400" dirty="0" err="1" smtClean="0"/>
              <a:t>ias</a:t>
            </a:r>
            <a:r>
              <a:rPr lang="en-GB" sz="1400" dirty="0" smtClean="0"/>
              <a:t> classes, </a:t>
            </a:r>
            <a:r>
              <a:rPr lang="en-GB" sz="1400" dirty="0" err="1" smtClean="0"/>
              <a:t>nd</a:t>
            </a:r>
            <a:r>
              <a:rPr lang="en-GB" sz="1400" dirty="0" smtClean="0"/>
              <a:t>).</a:t>
            </a:r>
          </a:p>
          <a:p>
            <a:endParaRPr lang="en-GB" dirty="0"/>
          </a:p>
        </p:txBody>
      </p:sp>
      <p:pic>
        <p:nvPicPr>
          <p:cNvPr id="4" name="Picture 3" descr="2662b3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8064" y="1"/>
            <a:ext cx="3600400" cy="141277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660232" y="1412776"/>
            <a:ext cx="2304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(EIM, 2016).</a:t>
            </a:r>
            <a:endParaRPr lang="en-GB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/>
          <a:lstStyle/>
          <a:p>
            <a:pPr algn="l"/>
            <a:r>
              <a:rPr lang="en-GB" smtClean="0"/>
              <a:t>Social </a:t>
            </a:r>
            <a:r>
              <a:rPr lang="en-GB" smtClean="0"/>
              <a:t>Control.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474840" cy="5589240"/>
          </a:xfrm>
        </p:spPr>
        <p:txBody>
          <a:bodyPr>
            <a:normAutofit fontScale="85000" lnSpcReduction="10000"/>
          </a:bodyPr>
          <a:lstStyle/>
          <a:p>
            <a:r>
              <a:rPr lang="en-GB" b="1" dirty="0" smtClean="0"/>
              <a:t>Capacity of a society as a whole or a social group to regulate itself………in a functional way </a:t>
            </a:r>
            <a:r>
              <a:rPr lang="en-GB" sz="1400" b="1" dirty="0" smtClean="0"/>
              <a:t>(Janowitz,1975). </a:t>
            </a:r>
          </a:p>
          <a:p>
            <a:r>
              <a:rPr lang="en-GB" dirty="0" smtClean="0"/>
              <a:t>No agreed definition. </a:t>
            </a:r>
          </a:p>
          <a:p>
            <a:r>
              <a:rPr lang="en-GB" dirty="0" smtClean="0"/>
              <a:t>Most Commonly used terms within sociological vocabulary.</a:t>
            </a:r>
            <a:endParaRPr lang="en-GB" sz="1400" dirty="0" smtClean="0"/>
          </a:p>
          <a:p>
            <a:r>
              <a:rPr lang="en-GB" dirty="0" smtClean="0"/>
              <a:t>Lack of thorough conceptual and theoretical development  + a definitive definition not being agreed = deficiency’s in adequate theories relating to ‘ the origin and maintenance of norms, and the relationship between norms and sanctions’ </a:t>
            </a:r>
            <a:r>
              <a:rPr lang="en-GB" sz="1400" dirty="0" smtClean="0"/>
              <a:t>(Meier,1982).</a:t>
            </a:r>
          </a:p>
          <a:p>
            <a:endParaRPr lang="en-GB" dirty="0"/>
          </a:p>
        </p:txBody>
      </p:sp>
      <p:pic>
        <p:nvPicPr>
          <p:cNvPr id="5" name="Content Placeholder 4" descr="dolly (1)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580112" y="1196752"/>
            <a:ext cx="3240360" cy="4896544"/>
          </a:xfrm>
        </p:spPr>
      </p:pic>
      <p:sp>
        <p:nvSpPr>
          <p:cNvPr id="7" name="TextBox 6"/>
          <p:cNvSpPr txBox="1"/>
          <p:nvPr/>
        </p:nvSpPr>
        <p:spPr>
          <a:xfrm>
            <a:off x="6372200" y="6237312"/>
            <a:ext cx="23762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</a:t>
            </a:r>
            <a:r>
              <a:rPr lang="en-GB" sz="1200" dirty="0" err="1" smtClean="0"/>
              <a:t>Truechristainity</a:t>
            </a:r>
            <a:r>
              <a:rPr lang="en-GB" sz="1200" dirty="0" smtClean="0"/>
              <a:t>. Info, 2009).</a:t>
            </a:r>
            <a:endParaRPr lang="en-GB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en-GB" dirty="0" smtClean="0"/>
              <a:t>Social Control</a:t>
            </a:r>
            <a:r>
              <a:rPr lang="en-GB" smtClean="0"/>
              <a:t>…….continued.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192688"/>
          </a:xfrm>
        </p:spPr>
        <p:txBody>
          <a:bodyPr>
            <a:normAutofit fontScale="25000" lnSpcReduction="20000"/>
          </a:bodyPr>
          <a:lstStyle/>
          <a:p>
            <a:endParaRPr lang="en-GB" sz="6000" dirty="0" smtClean="0"/>
          </a:p>
          <a:p>
            <a:endParaRPr lang="en-GB" sz="6000" dirty="0" smtClean="0"/>
          </a:p>
          <a:p>
            <a:r>
              <a:rPr lang="en-GB" sz="8800" b="1" dirty="0" smtClean="0"/>
              <a:t>‘since the foundations of the discipline were laid’ at the end of the 19</a:t>
            </a:r>
            <a:r>
              <a:rPr lang="en-GB" sz="8800" b="1" baseline="30000" dirty="0" smtClean="0"/>
              <a:t>th</a:t>
            </a:r>
            <a:r>
              <a:rPr lang="en-GB" sz="8800" b="1" dirty="0" smtClean="0"/>
              <a:t> century.</a:t>
            </a:r>
          </a:p>
          <a:p>
            <a:pPr lvl="0"/>
            <a:r>
              <a:rPr lang="en-GB" sz="8800" dirty="0" smtClean="0"/>
              <a:t>Functionalist qualities of this process</a:t>
            </a:r>
            <a:r>
              <a:rPr lang="en-GB" sz="8800" b="1" dirty="0" smtClean="0"/>
              <a:t>.</a:t>
            </a:r>
          </a:p>
          <a:p>
            <a:pPr lvl="0"/>
            <a:r>
              <a:rPr lang="en-GB" sz="8800" dirty="0" smtClean="0"/>
              <a:t>Control of delinquent behaviour in society, classed as ‘other’ </a:t>
            </a:r>
            <a:r>
              <a:rPr lang="en-GB" sz="8800" dirty="0" smtClean="0">
                <a:latin typeface="Calibri"/>
                <a:cs typeface="Calibri"/>
              </a:rPr>
              <a:t>→</a:t>
            </a:r>
            <a:r>
              <a:rPr lang="en-GB" sz="8800" dirty="0" smtClean="0"/>
              <a:t>marginalized in society - perceived inequalities within socialization(education, social class, structures in society)  = negatively impact on an individual’s ability and motivation to adhere to the norms of mainstream society.</a:t>
            </a:r>
          </a:p>
          <a:p>
            <a:r>
              <a:rPr lang="en-GB" sz="8800" dirty="0" smtClean="0"/>
              <a:t>Hindering a person’s bond and relationship with society as a whole.</a:t>
            </a:r>
          </a:p>
          <a:p>
            <a:r>
              <a:rPr lang="en-GB" sz="8800" dirty="0" smtClean="0"/>
              <a:t>Follow the path of an ideal direction instigated by those in authority.</a:t>
            </a:r>
          </a:p>
          <a:p>
            <a:r>
              <a:rPr lang="en-GB" sz="8800" dirty="0" smtClean="0"/>
              <a:t>‘Rational chose’ - Moral and collective goals </a:t>
            </a:r>
            <a:r>
              <a:rPr lang="en-GB" sz="8800" dirty="0" smtClean="0">
                <a:latin typeface="Calibri"/>
                <a:cs typeface="Calibri"/>
              </a:rPr>
              <a:t>→ </a:t>
            </a:r>
            <a:r>
              <a:rPr lang="en-GB" sz="8800" dirty="0" smtClean="0"/>
              <a:t>opposite to social control is required </a:t>
            </a:r>
            <a:r>
              <a:rPr lang="en-GB" sz="4800" dirty="0" smtClean="0"/>
              <a:t>(</a:t>
            </a:r>
            <a:r>
              <a:rPr lang="en-GB" sz="4800" dirty="0" err="1" smtClean="0"/>
              <a:t>Wiatrowski</a:t>
            </a:r>
            <a:r>
              <a:rPr lang="en-GB" sz="4800" dirty="0" smtClean="0"/>
              <a:t>, 1978).</a:t>
            </a:r>
          </a:p>
          <a:p>
            <a:r>
              <a:rPr lang="en-GB" sz="8800" b="1" dirty="0" smtClean="0"/>
              <a:t>Coercive control.</a:t>
            </a:r>
          </a:p>
          <a:p>
            <a:r>
              <a:rPr lang="en-GB" sz="8800" b="1" dirty="0" smtClean="0"/>
              <a:t>Force(the threat and the use of) - essential for any social order and applied through legitimate norms and accepted consensus </a:t>
            </a:r>
            <a:r>
              <a:rPr lang="en-GB" sz="4800" b="1" dirty="0" smtClean="0"/>
              <a:t>(Janowitz,1975). </a:t>
            </a:r>
          </a:p>
          <a:p>
            <a:r>
              <a:rPr lang="en-GB" sz="8800" dirty="0" smtClean="0"/>
              <a:t>Increased inequality in society </a:t>
            </a:r>
            <a:r>
              <a:rPr lang="en-GB" sz="8800" dirty="0" smtClean="0">
                <a:latin typeface="Calibri"/>
                <a:cs typeface="Calibri"/>
              </a:rPr>
              <a:t>→</a:t>
            </a:r>
            <a:r>
              <a:rPr lang="en-GB" sz="8800" dirty="0" smtClean="0"/>
              <a:t> increased need for coercive control </a:t>
            </a:r>
            <a:r>
              <a:rPr lang="en-GB" sz="4800" dirty="0" smtClean="0"/>
              <a:t>(Kent and Jacobs,2004)</a:t>
            </a:r>
          </a:p>
          <a:p>
            <a:endParaRPr lang="en-GB" sz="7400" dirty="0" smtClean="0"/>
          </a:p>
          <a:p>
            <a:endParaRPr lang="en-GB" sz="3600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92088"/>
          </a:xfrm>
        </p:spPr>
        <p:txBody>
          <a:bodyPr/>
          <a:lstStyle/>
          <a:p>
            <a:r>
              <a:rPr lang="en-GB" dirty="0" smtClean="0"/>
              <a:t>Population Control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568952" cy="6048672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 smtClean="0"/>
              <a:t>United Nations – 8.5 billion(2030) – 11.2 billion(end of the century) </a:t>
            </a:r>
            <a:r>
              <a:rPr lang="en-GB" sz="2200" b="1" dirty="0" smtClean="0"/>
              <a:t>(Editorial, 2015).</a:t>
            </a:r>
          </a:p>
          <a:p>
            <a:r>
              <a:rPr lang="en-GB" dirty="0" smtClean="0"/>
              <a:t>Programme of Action of the (ICPD) in 1994 </a:t>
            </a:r>
            <a:r>
              <a:rPr lang="en-GB" dirty="0" smtClean="0">
                <a:latin typeface="Calibri"/>
                <a:cs typeface="Calibri"/>
              </a:rPr>
              <a:t>→</a:t>
            </a:r>
            <a:r>
              <a:rPr lang="en-GB" dirty="0" smtClean="0"/>
              <a:t>move away from a focus on achieving specific demographic targets </a:t>
            </a:r>
            <a:r>
              <a:rPr lang="en-GB" dirty="0" smtClean="0">
                <a:latin typeface="Calibri"/>
                <a:cs typeface="Calibri"/>
              </a:rPr>
              <a:t>→</a:t>
            </a:r>
            <a:r>
              <a:rPr lang="en-GB" dirty="0" smtClean="0"/>
              <a:t>focus one global inequalities that exist = restrict the ability of individuals to reach their needs, aspirations and rights </a:t>
            </a:r>
            <a:r>
              <a:rPr lang="en-GB" sz="2200" dirty="0" smtClean="0"/>
              <a:t>(United Nations Population Fund, 2014).</a:t>
            </a:r>
          </a:p>
          <a:p>
            <a:r>
              <a:rPr lang="en-GB" b="1" dirty="0" smtClean="0"/>
              <a:t>“Human population growth is probably the single most serious long-term threat to survival. We’re in for a major disaster if it isn’t curbed…if it isn’t controlled voluntarily, it will be controlled involuntarily by an increase in disease, starvation and war” </a:t>
            </a:r>
            <a:r>
              <a:rPr lang="en-GB" sz="2200" b="1" dirty="0" smtClean="0"/>
              <a:t>(Prince Phillip, the Duke of Edinburgh </a:t>
            </a:r>
            <a:r>
              <a:rPr lang="en-GB" sz="2200" b="1" i="1" dirty="0" smtClean="0"/>
              <a:t>quoted in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Marrs</a:t>
            </a:r>
            <a:r>
              <a:rPr lang="en-GB" sz="2200" b="1" dirty="0" smtClean="0"/>
              <a:t>, 2015, pp. 6,7).  </a:t>
            </a:r>
          </a:p>
          <a:p>
            <a:r>
              <a:rPr lang="en-GB" dirty="0" smtClean="0"/>
              <a:t>Is overpopulation really is a problem of the magnitude being discussed in the media and elite circles? </a:t>
            </a:r>
          </a:p>
          <a:p>
            <a:r>
              <a:rPr lang="en-GB" dirty="0" smtClean="0"/>
              <a:t>Are fears regarding population growth are overblown by the global elite? </a:t>
            </a:r>
            <a:r>
              <a:rPr lang="en-GB" sz="1900" dirty="0" smtClean="0"/>
              <a:t>(</a:t>
            </a:r>
            <a:r>
              <a:rPr lang="en-GB" sz="1900" dirty="0" err="1" smtClean="0"/>
              <a:t>Marrs</a:t>
            </a:r>
            <a:r>
              <a:rPr lang="en-GB" sz="1900" dirty="0" smtClean="0"/>
              <a:t>, 2015, pp. 9,10,11).</a:t>
            </a:r>
          </a:p>
          <a:p>
            <a:r>
              <a:rPr lang="en-GB" b="1" dirty="0" smtClean="0"/>
              <a:t>“ Indeed, all of mankind does face a common foe. However, it is not aliens. Our common foe is the elite that presume that they have the God-given right to exert ownership over all of us including the right to life or death. And for 95 per cent of us; the elite are actively engaged in systematic extermination of mankind” </a:t>
            </a:r>
            <a:r>
              <a:rPr lang="en-GB" sz="1900" b="1" dirty="0" smtClean="0"/>
              <a:t>Hodges(</a:t>
            </a:r>
            <a:r>
              <a:rPr lang="en-GB" sz="1900" b="1" i="1" dirty="0" smtClean="0"/>
              <a:t>cited in </a:t>
            </a:r>
            <a:r>
              <a:rPr lang="en-GB" sz="1900" b="1" dirty="0" err="1" smtClean="0"/>
              <a:t>Marrs</a:t>
            </a:r>
            <a:r>
              <a:rPr lang="en-GB" sz="1900" b="1" dirty="0" smtClean="0"/>
              <a:t>, 2015, p.9) </a:t>
            </a:r>
            <a:r>
              <a:rPr lang="en-GB" b="1" dirty="0" smtClean="0"/>
              <a:t>.</a:t>
            </a:r>
            <a:endParaRPr lang="en-GB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570186"/>
          </a:xfrm>
        </p:spPr>
        <p:txBody>
          <a:bodyPr>
            <a:normAutofit/>
          </a:bodyPr>
          <a:lstStyle/>
          <a:p>
            <a:pPr algn="l"/>
            <a:r>
              <a:rPr lang="en-GB" dirty="0" smtClean="0"/>
              <a:t>Measures to control </a:t>
            </a:r>
            <a:br>
              <a:rPr lang="en-GB" dirty="0" smtClean="0"/>
            </a:br>
            <a:r>
              <a:rPr lang="en-GB" dirty="0" smtClean="0"/>
              <a:t>population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4509120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‘a form of authoritarian control over the world’s poorest citizens’.</a:t>
            </a:r>
          </a:p>
          <a:p>
            <a:r>
              <a:rPr lang="en-GB" dirty="0" smtClean="0"/>
              <a:t>Attitudes and perceptions of those in possession of power impact on the deliverance of a fair society to those labelled as the subordinates. </a:t>
            </a:r>
          </a:p>
          <a:p>
            <a:r>
              <a:rPr lang="en-GB" b="1" dirty="0" smtClean="0"/>
              <a:t>Coercive methods of control traced back to the Reverend Thomas Malthus - ‘humans would always reproduce faster than Earth’s capacity to feed them’  - “ brutal reality was that it was better to let them starve” </a:t>
            </a:r>
            <a:r>
              <a:rPr lang="en-GB" sz="1900" b="1" dirty="0" smtClean="0"/>
              <a:t>(Gallagher ;BBC, 2011). </a:t>
            </a:r>
          </a:p>
          <a:p>
            <a:r>
              <a:rPr lang="en-GB" dirty="0" smtClean="0"/>
              <a:t>Nazi Germany and other occupied areas they occupied.</a:t>
            </a:r>
          </a:p>
          <a:p>
            <a:r>
              <a:rPr lang="en-GB" dirty="0" smtClean="0"/>
              <a:t>Imposition of one’s will onto others (the masses) maximised the power of those holding dominance </a:t>
            </a:r>
            <a:r>
              <a:rPr lang="en-GB" dirty="0" smtClean="0">
                <a:latin typeface="Calibri"/>
                <a:cs typeface="Calibri"/>
              </a:rPr>
              <a:t>→ </a:t>
            </a:r>
            <a:r>
              <a:rPr lang="en-GB" dirty="0" smtClean="0"/>
              <a:t>carry out the control of human life through the remit of; </a:t>
            </a:r>
          </a:p>
          <a:p>
            <a:r>
              <a:rPr lang="en-GB" dirty="0" smtClean="0"/>
              <a:t>Delimit / police / exterminate.</a:t>
            </a:r>
          </a:p>
          <a:p>
            <a:r>
              <a:rPr lang="en-GB" dirty="0" smtClean="0"/>
              <a:t>Those classed as having little value or worth </a:t>
            </a:r>
            <a:r>
              <a:rPr lang="en-GB" sz="1700" dirty="0" smtClean="0"/>
              <a:t>(</a:t>
            </a:r>
            <a:r>
              <a:rPr lang="en-GB" sz="1700" dirty="0" err="1" smtClean="0"/>
              <a:t>Werbin</a:t>
            </a:r>
            <a:r>
              <a:rPr lang="en-GB" sz="1700" dirty="0" smtClean="0"/>
              <a:t>, 2017, pp. 71,75,107.)</a:t>
            </a:r>
          </a:p>
          <a:p>
            <a:endParaRPr lang="en-GB" dirty="0"/>
          </a:p>
        </p:txBody>
      </p:sp>
      <p:pic>
        <p:nvPicPr>
          <p:cNvPr id="4" name="Picture 3" descr="timthum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16016" y="188640"/>
            <a:ext cx="4248472" cy="187220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580112" y="1988840"/>
            <a:ext cx="33123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(Secrets of the Fed, 2012)</a:t>
            </a:r>
            <a:endParaRPr lang="en-GB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363272" cy="1944216"/>
          </a:xfrm>
        </p:spPr>
        <p:txBody>
          <a:bodyPr>
            <a:normAutofit/>
          </a:bodyPr>
          <a:lstStyle/>
          <a:p>
            <a:pPr algn="l"/>
            <a:r>
              <a:rPr lang="en-GB" dirty="0" smtClean="0"/>
              <a:t>An example </a:t>
            </a:r>
            <a:br>
              <a:rPr lang="en-GB" dirty="0" smtClean="0"/>
            </a:br>
            <a:r>
              <a:rPr lang="en-GB" dirty="0" smtClean="0"/>
              <a:t>from India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276872"/>
            <a:ext cx="8363272" cy="4824536"/>
          </a:xfrm>
        </p:spPr>
        <p:txBody>
          <a:bodyPr>
            <a:normAutofit fontScale="47500" lnSpcReduction="20000"/>
          </a:bodyPr>
          <a:lstStyle/>
          <a:p>
            <a:pPr lvl="0"/>
            <a:r>
              <a:rPr lang="en-GB" sz="4400" b="1" dirty="0" smtClean="0"/>
              <a:t>Eastern India  - </a:t>
            </a:r>
            <a:r>
              <a:rPr lang="en-GB" sz="4400" b="1" dirty="0" err="1" smtClean="0"/>
              <a:t>Vivek</a:t>
            </a:r>
            <a:r>
              <a:rPr lang="en-GB" sz="4400" b="1" dirty="0" smtClean="0"/>
              <a:t> </a:t>
            </a:r>
            <a:r>
              <a:rPr lang="en-GB" sz="4400" b="1" dirty="0" err="1" smtClean="0"/>
              <a:t>Baid</a:t>
            </a:r>
            <a:r>
              <a:rPr lang="en-GB" sz="4400" b="1" dirty="0" smtClean="0"/>
              <a:t> runs the Mission for Population Control.</a:t>
            </a:r>
          </a:p>
          <a:p>
            <a:pPr lvl="0"/>
            <a:r>
              <a:rPr lang="en-GB" sz="4400" b="1" dirty="0" smtClean="0"/>
              <a:t>Address the high birth rates - encouraging and helping women to get sterilised after their second child. </a:t>
            </a:r>
          </a:p>
          <a:p>
            <a:pPr lvl="0"/>
            <a:r>
              <a:rPr lang="en-GB" sz="4400" b="1" dirty="0" smtClean="0"/>
              <a:t>Programme objectives - essential to maintain life on earth at a sustainable level. </a:t>
            </a:r>
          </a:p>
          <a:p>
            <a:pPr lvl="0"/>
            <a:r>
              <a:rPr lang="en-GB" sz="4400" dirty="0" smtClean="0"/>
              <a:t>Coercive methods have been sanctioned as demonstrating the rich and elite using their continued power to impose their individual attitudes on the wider society.</a:t>
            </a:r>
          </a:p>
          <a:p>
            <a:pPr lvl="0"/>
            <a:r>
              <a:rPr lang="en-GB" sz="4400" dirty="0" err="1" smtClean="0"/>
              <a:t>Vivek</a:t>
            </a:r>
            <a:r>
              <a:rPr lang="en-GB" sz="4400" dirty="0" smtClean="0"/>
              <a:t>  - wealthy and successful businessman </a:t>
            </a:r>
            <a:r>
              <a:rPr lang="en-GB" sz="4400" dirty="0" smtClean="0">
                <a:latin typeface="Calibri"/>
                <a:cs typeface="Calibri"/>
              </a:rPr>
              <a:t>→</a:t>
            </a:r>
            <a:r>
              <a:rPr lang="en-GB" sz="4400" dirty="0" smtClean="0"/>
              <a:t> very different set of values and outlook on life than those he was publically attempting to help. </a:t>
            </a:r>
          </a:p>
          <a:p>
            <a:pPr lvl="0"/>
            <a:r>
              <a:rPr lang="en-GB" sz="4400" dirty="0" smtClean="0"/>
              <a:t>Programme of Action of the International Conference on Population and Development (ICPD) addressing the needs of individuals to be the </a:t>
            </a:r>
            <a:r>
              <a:rPr lang="en-GB" sz="4400" dirty="0" smtClean="0"/>
              <a:t>priority </a:t>
            </a:r>
            <a:r>
              <a:rPr lang="en-GB" sz="2500" dirty="0" smtClean="0"/>
              <a:t>(</a:t>
            </a:r>
            <a:r>
              <a:rPr lang="en-GB" sz="2500" dirty="0" smtClean="0"/>
              <a:t>McLeod</a:t>
            </a:r>
            <a:r>
              <a:rPr lang="en-GB" sz="2500" dirty="0" smtClean="0"/>
              <a:t>, </a:t>
            </a:r>
            <a:r>
              <a:rPr lang="en-GB" sz="2500" dirty="0" smtClean="0"/>
              <a:t>2007).</a:t>
            </a:r>
            <a:endParaRPr lang="en-GB" sz="2500" dirty="0" smtClean="0"/>
          </a:p>
          <a:p>
            <a:pPr lvl="0"/>
            <a:r>
              <a:rPr lang="en-GB" sz="4400" dirty="0" smtClean="0"/>
              <a:t>Opposed to programmes that could be seen as ‘top down’ tactics by those with increased levels of social capital and agency </a:t>
            </a:r>
            <a:r>
              <a:rPr lang="en-GB" sz="2500" dirty="0" smtClean="0"/>
              <a:t>(BBC, 2011).</a:t>
            </a:r>
          </a:p>
          <a:p>
            <a:endParaRPr lang="en-GB" dirty="0"/>
          </a:p>
        </p:txBody>
      </p:sp>
      <p:pic>
        <p:nvPicPr>
          <p:cNvPr id="4" name="Picture 3" descr="population-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67944" y="188641"/>
            <a:ext cx="4824536" cy="172819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724128" y="1916832"/>
            <a:ext cx="34198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(The </a:t>
            </a:r>
            <a:r>
              <a:rPr lang="en-GB" sz="1200" dirty="0" err="1" smtClean="0"/>
              <a:t>Viewspaper</a:t>
            </a:r>
            <a:r>
              <a:rPr lang="en-GB" sz="1200" dirty="0" smtClean="0"/>
              <a:t>, 2018).</a:t>
            </a:r>
            <a:endParaRPr lang="en-GB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584176"/>
          </a:xfrm>
        </p:spPr>
        <p:txBody>
          <a:bodyPr>
            <a:normAutofit/>
          </a:bodyPr>
          <a:lstStyle/>
          <a:p>
            <a:pPr algn="l"/>
            <a:r>
              <a:rPr lang="en-GB" dirty="0" smtClean="0"/>
              <a:t>An Example </a:t>
            </a:r>
            <a:br>
              <a:rPr lang="en-GB" dirty="0" smtClean="0"/>
            </a:br>
            <a:r>
              <a:rPr lang="en-GB" dirty="0" smtClean="0"/>
              <a:t>from China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844824"/>
            <a:ext cx="8712968" cy="5013176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‘top down’ - ‘the most Draconian population control of all’. </a:t>
            </a:r>
          </a:p>
          <a:p>
            <a:r>
              <a:rPr lang="en-GB" dirty="0" smtClean="0"/>
              <a:t>The One Child Policy credited with avoiding around 400 million potential births between 1979 and 2009.</a:t>
            </a:r>
          </a:p>
          <a:p>
            <a:r>
              <a:rPr lang="en-GB" dirty="0" smtClean="0"/>
              <a:t>Still in place today </a:t>
            </a:r>
            <a:r>
              <a:rPr lang="en-GB" sz="1700" dirty="0" smtClean="0"/>
              <a:t>(Howden and Zhou, 2014).</a:t>
            </a:r>
          </a:p>
          <a:p>
            <a:r>
              <a:rPr lang="en-GB" dirty="0" smtClean="0"/>
              <a:t>‘</a:t>
            </a:r>
            <a:r>
              <a:rPr lang="en-GB" dirty="0" err="1" smtClean="0"/>
              <a:t>malthusian</a:t>
            </a:r>
            <a:r>
              <a:rPr lang="en-GB" dirty="0" smtClean="0"/>
              <a:t> </a:t>
            </a:r>
            <a:r>
              <a:rPr lang="en-GB" dirty="0" err="1" smtClean="0"/>
              <a:t>mindsight</a:t>
            </a:r>
            <a:r>
              <a:rPr lang="en-GB" dirty="0" smtClean="0"/>
              <a:t>’ of the limited capability of the earth to maintain the needs of mass population.</a:t>
            </a:r>
          </a:p>
          <a:p>
            <a:r>
              <a:rPr lang="en-GB" dirty="0" smtClean="0"/>
              <a:t>Violation of human rights </a:t>
            </a:r>
            <a:r>
              <a:rPr lang="en-GB" sz="1700" dirty="0" smtClean="0"/>
              <a:t>(Howden and Zhou, 2014).</a:t>
            </a:r>
          </a:p>
          <a:p>
            <a:r>
              <a:rPr lang="en-GB" dirty="0" smtClean="0"/>
              <a:t>Implementation of the policy being generally considered best consigned to the past </a:t>
            </a:r>
            <a:r>
              <a:rPr lang="en-GB" sz="1700" dirty="0" smtClean="0"/>
              <a:t>(Hvistendahl 2010 cited in Howden and Zhou, 2014).</a:t>
            </a:r>
          </a:p>
          <a:p>
            <a:r>
              <a:rPr lang="en-GB" dirty="0" smtClean="0"/>
              <a:t>76% of the population of China supported the policy </a:t>
            </a:r>
            <a:r>
              <a:rPr lang="en-GB" sz="1700" dirty="0" smtClean="0"/>
              <a:t>(Howden and Zhou, 2014)</a:t>
            </a:r>
            <a:r>
              <a:rPr lang="en-GB" dirty="0" smtClean="0"/>
              <a:t>.</a:t>
            </a:r>
          </a:p>
          <a:p>
            <a:r>
              <a:rPr lang="en-GB" dirty="0" smtClean="0"/>
              <a:t>Negative implications of the programme </a:t>
            </a:r>
            <a:r>
              <a:rPr lang="en-GB" dirty="0" smtClean="0">
                <a:latin typeface="Calibri"/>
                <a:cs typeface="Calibri"/>
              </a:rPr>
              <a:t>→</a:t>
            </a:r>
            <a:r>
              <a:rPr lang="en-GB" dirty="0" smtClean="0"/>
              <a:t> support for a heightened liberalized approach(increased levels of prosperity, growth and increased immigration) = address the failure of a policy introduced by the ruling elite to cultivate a new generation of Chinese workers thus producing what is perceived as the greatest threat to the country’s desire for economic advance </a:t>
            </a:r>
            <a:r>
              <a:rPr lang="en-GB" sz="1700" dirty="0" smtClean="0"/>
              <a:t>(Howden and Zhou, 2014).</a:t>
            </a:r>
          </a:p>
          <a:p>
            <a:endParaRPr lang="en-GB" dirty="0"/>
          </a:p>
        </p:txBody>
      </p:sp>
      <p:pic>
        <p:nvPicPr>
          <p:cNvPr id="4" name="Picture 3" descr="images-31.jpe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11960" y="1"/>
            <a:ext cx="4680519" cy="162879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868144" y="1556792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(The Daily </a:t>
            </a:r>
            <a:r>
              <a:rPr lang="en-GB" sz="1200" dirty="0" err="1" smtClean="0"/>
              <a:t>Sheeple</a:t>
            </a:r>
            <a:r>
              <a:rPr lang="en-GB" sz="1200" dirty="0" smtClean="0"/>
              <a:t>, 2013</a:t>
            </a:r>
            <a:r>
              <a:rPr lang="en-GB" dirty="0" smtClean="0"/>
              <a:t>).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/>
          <a:lstStyle/>
          <a:p>
            <a:r>
              <a:rPr lang="en-GB" dirty="0" smtClean="0"/>
              <a:t>Western Society.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8712968" cy="6120680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Georgia </a:t>
            </a:r>
            <a:r>
              <a:rPr lang="en-GB" dirty="0" err="1" smtClean="0"/>
              <a:t>Guidestones</a:t>
            </a:r>
            <a:r>
              <a:rPr lang="en-GB" dirty="0" smtClean="0"/>
              <a:t> </a:t>
            </a:r>
            <a:r>
              <a:rPr lang="en-GB" sz="1700" dirty="0" smtClean="0"/>
              <a:t>(Sullivan,2009).</a:t>
            </a:r>
          </a:p>
          <a:p>
            <a:r>
              <a:rPr lang="en-GB" dirty="0" smtClean="0"/>
              <a:t>American Stonehenge, commissioned in 1979 by R.C. Christian.</a:t>
            </a:r>
          </a:p>
          <a:p>
            <a:r>
              <a:rPr lang="en-GB" dirty="0" smtClean="0"/>
              <a:t>“a small group of Americans who seek the Age of Reason” </a:t>
            </a:r>
            <a:r>
              <a:rPr lang="en-GB" sz="1700" dirty="0" smtClean="0"/>
              <a:t>(</a:t>
            </a:r>
            <a:r>
              <a:rPr lang="en-GB" sz="1700" dirty="0" err="1" smtClean="0"/>
              <a:t>Marrs</a:t>
            </a:r>
            <a:r>
              <a:rPr lang="en-GB" sz="1700" dirty="0" smtClean="0"/>
              <a:t>, 2015, p.5 ). </a:t>
            </a:r>
          </a:p>
          <a:p>
            <a:r>
              <a:rPr lang="en-GB" dirty="0" smtClean="0"/>
              <a:t>Different reasons for the monument.</a:t>
            </a:r>
          </a:p>
          <a:p>
            <a:r>
              <a:rPr lang="en-GB" b="1" dirty="0" smtClean="0"/>
              <a:t>‘are meant to instruct the dazed survivors of some impending apocalypse as they attempt to reconstitute civilization’ </a:t>
            </a:r>
            <a:r>
              <a:rPr lang="en-GB" sz="1700" b="1" dirty="0" smtClean="0"/>
              <a:t>(Sullivan,2009).</a:t>
            </a:r>
          </a:p>
          <a:p>
            <a:r>
              <a:rPr lang="en-GB" dirty="0" smtClean="0"/>
              <a:t>Connotations to population, instructions to conserve mankind in a format that appeals morally to all people regardless of nationally, religion or political preference </a:t>
            </a:r>
            <a:r>
              <a:rPr lang="en-GB" sz="1900" dirty="0" smtClean="0"/>
              <a:t>(Gold, 2013).</a:t>
            </a:r>
          </a:p>
          <a:p>
            <a:pPr lvl="0"/>
            <a:r>
              <a:rPr lang="en-GB" b="1" dirty="0" smtClean="0"/>
              <a:t>Maintain humanity under 500,000,000 in perpetual balance with nature.</a:t>
            </a:r>
          </a:p>
          <a:p>
            <a:r>
              <a:rPr lang="en-GB" b="1" dirty="0" smtClean="0"/>
              <a:t>Guide reproduction wisely-improving fitness and diversity.</a:t>
            </a:r>
          </a:p>
          <a:p>
            <a:r>
              <a:rPr lang="en-GB" dirty="0" smtClean="0"/>
              <a:t>Admonitions show a link to a new world order or castrated by the ruling elite </a:t>
            </a:r>
            <a:r>
              <a:rPr lang="en-GB" sz="1900" dirty="0" smtClean="0"/>
              <a:t>(Marrs,2015, pp. 5,6).</a:t>
            </a:r>
            <a:r>
              <a:rPr lang="en-GB" dirty="0" smtClean="0"/>
              <a:t> </a:t>
            </a:r>
          </a:p>
          <a:p>
            <a:r>
              <a:rPr lang="en-GB" dirty="0" smtClean="0"/>
              <a:t>Level of control held by those in power </a:t>
            </a:r>
            <a:r>
              <a:rPr lang="en-GB" dirty="0" smtClean="0">
                <a:latin typeface="Calibri"/>
                <a:cs typeface="Calibri"/>
              </a:rPr>
              <a:t>→</a:t>
            </a:r>
            <a:r>
              <a:rPr lang="en-GB" dirty="0" smtClean="0"/>
              <a:t>the majority of Americans are not aware of the existence of the </a:t>
            </a:r>
            <a:r>
              <a:rPr lang="en-GB" dirty="0" err="1" smtClean="0"/>
              <a:t>Guidestones</a:t>
            </a:r>
            <a:r>
              <a:rPr lang="en-GB" dirty="0" smtClean="0"/>
              <a:t> </a:t>
            </a:r>
            <a:r>
              <a:rPr lang="en-GB" sz="1900" dirty="0" smtClean="0"/>
              <a:t>(Rense.com, 2001). </a:t>
            </a:r>
          </a:p>
          <a:p>
            <a:r>
              <a:rPr lang="en-GB" b="1" dirty="0" smtClean="0"/>
              <a:t>“the elite…get a laugh at the expense of the uniformed masses, as their agenda stands as clear as day and the zombies don’t even notice it” </a:t>
            </a:r>
            <a:r>
              <a:rPr lang="en-GB" sz="1900" b="1" dirty="0" smtClean="0"/>
              <a:t>(Dice, 2005 </a:t>
            </a:r>
            <a:r>
              <a:rPr lang="en-GB" sz="1900" b="1" i="1" dirty="0" smtClean="0"/>
              <a:t>cited in </a:t>
            </a:r>
            <a:r>
              <a:rPr lang="en-GB" sz="1900" b="1" dirty="0" smtClean="0"/>
              <a:t>Sullivan,2009).</a:t>
            </a:r>
          </a:p>
          <a:p>
            <a:endParaRPr lang="en-GB" sz="1900" dirty="0" smtClean="0"/>
          </a:p>
          <a:p>
            <a:pPr lvl="0"/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0"/>
            <a:ext cx="8435280" cy="1268760"/>
          </a:xfrm>
        </p:spPr>
        <p:txBody>
          <a:bodyPr/>
          <a:lstStyle/>
          <a:p>
            <a:pPr algn="l"/>
            <a:r>
              <a:rPr lang="en-GB" dirty="0" smtClean="0"/>
              <a:t>Agenda 21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700808"/>
            <a:ext cx="8820472" cy="5616624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Agenda 21 plan’ </a:t>
            </a:r>
            <a:r>
              <a:rPr lang="en-GB" sz="2200" dirty="0" smtClean="0"/>
              <a:t>(United Nations, 2018).  </a:t>
            </a:r>
          </a:p>
          <a:p>
            <a:r>
              <a:rPr lang="en-GB" dirty="0" smtClean="0"/>
              <a:t>Comprehensive action on human activity that impacts on the environment - centralized global control over all activity.</a:t>
            </a:r>
          </a:p>
          <a:p>
            <a:r>
              <a:rPr lang="en-GB" dirty="0" smtClean="0"/>
              <a:t>Population control agenda - a central part of this plan.</a:t>
            </a:r>
          </a:p>
          <a:p>
            <a:r>
              <a:rPr lang="en-GB" dirty="0" smtClean="0"/>
              <a:t>Democratic system on hold /transferring power  back to the minority.</a:t>
            </a:r>
          </a:p>
          <a:p>
            <a:r>
              <a:rPr lang="en-GB" dirty="0" smtClean="0"/>
              <a:t>Strengthening the power of the dominant </a:t>
            </a:r>
            <a:r>
              <a:rPr lang="en-GB" dirty="0" smtClean="0"/>
              <a:t>wealthy/prominent </a:t>
            </a:r>
            <a:r>
              <a:rPr lang="en-GB" dirty="0" smtClean="0"/>
              <a:t>Global Elite - obsessed with population control </a:t>
            </a:r>
            <a:r>
              <a:rPr lang="en-GB" sz="2200" dirty="0" smtClean="0"/>
              <a:t>(INFOWARS, 2011).</a:t>
            </a:r>
          </a:p>
          <a:p>
            <a:r>
              <a:rPr lang="en-GB" dirty="0" smtClean="0"/>
              <a:t>Growing support that measures implemented are unnecessary  - mass inequality being considered the culprit </a:t>
            </a:r>
            <a:r>
              <a:rPr lang="en-GB" sz="2200" dirty="0" smtClean="0"/>
              <a:t>(BBC; Gallagher, 2011).</a:t>
            </a:r>
          </a:p>
          <a:p>
            <a:r>
              <a:rPr lang="en-GB" b="1" dirty="0" smtClean="0"/>
              <a:t>Proposed benefits (empowering women, improved health outcomes) = illusionary </a:t>
            </a:r>
            <a:r>
              <a:rPr lang="en-GB" b="1" dirty="0" smtClean="0"/>
              <a:t>mask/Tokenism.</a:t>
            </a:r>
          </a:p>
          <a:p>
            <a:r>
              <a:rPr lang="en-GB" dirty="0" smtClean="0"/>
              <a:t>“secret billionaire club” (David Rockefeller, Ted Turner and Bill Gates).</a:t>
            </a:r>
          </a:p>
          <a:p>
            <a:r>
              <a:rPr lang="en-GB" dirty="0" smtClean="0"/>
              <a:t>Rockefellers </a:t>
            </a:r>
            <a:r>
              <a:rPr lang="en-GB" dirty="0" smtClean="0"/>
              <a:t>legacy is not well-meaning - ‘Malthusian drive’ </a:t>
            </a:r>
            <a:r>
              <a:rPr lang="en-GB" sz="2200" dirty="0" smtClean="0"/>
              <a:t>(</a:t>
            </a:r>
            <a:r>
              <a:rPr lang="en-GB" sz="2200" dirty="0" err="1" smtClean="0"/>
              <a:t>Socioecohistory</a:t>
            </a:r>
            <a:r>
              <a:rPr lang="en-GB" sz="2200" dirty="0" smtClean="0"/>
              <a:t>, 2009).</a:t>
            </a:r>
          </a:p>
          <a:p>
            <a:r>
              <a:rPr lang="en-GB" dirty="0" smtClean="0"/>
              <a:t>Reproduction of power and control, Rockefeller family, David’s father exported eugenics to Germany  - ‘a central pillar in the Third Reich’s ideology of the Nazi super race’ </a:t>
            </a:r>
            <a:r>
              <a:rPr lang="en-GB" sz="2200" dirty="0" smtClean="0"/>
              <a:t>(Dr Len Horowitz cited in  </a:t>
            </a:r>
            <a:r>
              <a:rPr lang="en-GB" sz="2200" dirty="0" err="1" smtClean="0"/>
              <a:t>Socioecohistory</a:t>
            </a:r>
            <a:r>
              <a:rPr lang="en-GB" sz="2200" dirty="0" smtClean="0"/>
              <a:t>, 2009).</a:t>
            </a:r>
          </a:p>
          <a:p>
            <a:endParaRPr lang="en-GB" dirty="0"/>
          </a:p>
        </p:txBody>
      </p:sp>
      <p:pic>
        <p:nvPicPr>
          <p:cNvPr id="6" name="Picture 5" descr="earth_globe_stress_bal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8024" y="188640"/>
            <a:ext cx="4032448" cy="158417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868144" y="1844824"/>
            <a:ext cx="29878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                                (</a:t>
            </a:r>
            <a:r>
              <a:rPr lang="en-GB" sz="1200" dirty="0" err="1" smtClean="0"/>
              <a:t>Deceleration.news</a:t>
            </a:r>
            <a:r>
              <a:rPr lang="en-GB" sz="1200" dirty="0" smtClean="0"/>
              <a:t>, 2013).</a:t>
            </a:r>
            <a:endParaRPr lang="en-GB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/>
              <a:t>Is the Problem </a:t>
            </a:r>
            <a:br>
              <a:rPr lang="en-GB" dirty="0" smtClean="0"/>
            </a:br>
            <a:r>
              <a:rPr lang="en-GB" dirty="0" smtClean="0"/>
              <a:t>Elsewhere?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628800"/>
            <a:ext cx="8280920" cy="5229200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Population itself is not the problem portrayed.</a:t>
            </a:r>
          </a:p>
          <a:p>
            <a:r>
              <a:rPr lang="en-GB" dirty="0" smtClean="0"/>
              <a:t>Misery and inequality through poverty and deprivation suffered by so many as where the attentions of governments should lie </a:t>
            </a:r>
            <a:r>
              <a:rPr lang="en-GB" sz="1900" dirty="0" smtClean="0"/>
              <a:t>(</a:t>
            </a:r>
            <a:r>
              <a:rPr lang="en-GB" sz="1900" dirty="0" err="1" smtClean="0"/>
              <a:t>Ruhil</a:t>
            </a:r>
            <a:r>
              <a:rPr lang="en-GB" sz="1900" dirty="0" smtClean="0"/>
              <a:t>, 2017). </a:t>
            </a:r>
          </a:p>
          <a:p>
            <a:r>
              <a:rPr lang="en-GB" dirty="0" smtClean="0"/>
              <a:t>Why does an apparent </a:t>
            </a:r>
            <a:r>
              <a:rPr lang="en-GB" dirty="0" err="1" smtClean="0"/>
              <a:t>antihumanist</a:t>
            </a:r>
            <a:r>
              <a:rPr lang="en-GB" dirty="0" smtClean="0"/>
              <a:t> ideology prevail?.</a:t>
            </a:r>
          </a:p>
          <a:p>
            <a:pPr lvl="0"/>
            <a:r>
              <a:rPr lang="en-GB" b="1" dirty="0" smtClean="0"/>
              <a:t>Top-down </a:t>
            </a:r>
            <a:r>
              <a:rPr lang="en-GB" b="1" dirty="0" err="1" smtClean="0"/>
              <a:t>dictorial</a:t>
            </a:r>
            <a:r>
              <a:rPr lang="en-GB" b="1" dirty="0" smtClean="0"/>
              <a:t>.</a:t>
            </a:r>
          </a:p>
          <a:p>
            <a:pPr lvl="0"/>
            <a:r>
              <a:rPr lang="en-GB" b="1" dirty="0" smtClean="0"/>
              <a:t>Dishonest.</a:t>
            </a:r>
          </a:p>
          <a:p>
            <a:pPr lvl="0"/>
            <a:r>
              <a:rPr lang="en-GB" b="1" dirty="0" smtClean="0"/>
              <a:t>Coercive.</a:t>
            </a:r>
          </a:p>
          <a:p>
            <a:pPr lvl="0"/>
            <a:r>
              <a:rPr lang="en-GB" b="1" dirty="0" smtClean="0"/>
              <a:t>Medically irresponsible and negligent.</a:t>
            </a:r>
          </a:p>
          <a:p>
            <a:pPr lvl="0"/>
            <a:r>
              <a:rPr lang="en-GB" b="1" dirty="0" smtClean="0"/>
              <a:t>Cruel, callous, and abusive of human dignity and human rights.</a:t>
            </a:r>
          </a:p>
          <a:p>
            <a:pPr lvl="0"/>
            <a:r>
              <a:rPr lang="en-GB" b="1" dirty="0" smtClean="0"/>
              <a:t>Racist.</a:t>
            </a:r>
          </a:p>
          <a:p>
            <a:r>
              <a:rPr lang="en-GB" dirty="0" smtClean="0"/>
              <a:t>Historical evidence that population growth </a:t>
            </a:r>
            <a:r>
              <a:rPr lang="en-GB" dirty="0" smtClean="0">
                <a:latin typeface="Calibri"/>
                <a:cs typeface="Calibri"/>
              </a:rPr>
              <a:t>→</a:t>
            </a:r>
            <a:r>
              <a:rPr lang="en-GB" dirty="0" smtClean="0"/>
              <a:t>increases in global living standards.</a:t>
            </a:r>
          </a:p>
          <a:p>
            <a:r>
              <a:rPr lang="en-GB" dirty="0" smtClean="0"/>
              <a:t>Opposed to the previously discussed Malthusian argument of human population growth </a:t>
            </a:r>
            <a:r>
              <a:rPr lang="en-GB" dirty="0" smtClean="0">
                <a:latin typeface="Calibri"/>
                <a:cs typeface="Calibri"/>
              </a:rPr>
              <a:t>→</a:t>
            </a:r>
            <a:r>
              <a:rPr lang="en-GB" dirty="0" smtClean="0"/>
              <a:t>poverty and inequality </a:t>
            </a:r>
            <a:r>
              <a:rPr lang="en-GB" sz="1900" dirty="0" smtClean="0"/>
              <a:t>(</a:t>
            </a:r>
            <a:r>
              <a:rPr lang="en-GB" sz="1900" dirty="0" err="1" smtClean="0"/>
              <a:t>Zubrin</a:t>
            </a:r>
            <a:r>
              <a:rPr lang="en-GB" sz="1900" dirty="0" smtClean="0"/>
              <a:t>, 2012).</a:t>
            </a:r>
          </a:p>
          <a:p>
            <a:r>
              <a:rPr lang="en-GB" dirty="0" smtClean="0"/>
              <a:t>How such measures can persist? </a:t>
            </a:r>
            <a:r>
              <a:rPr lang="en-GB" dirty="0" smtClean="0"/>
              <a:t>How </a:t>
            </a:r>
            <a:r>
              <a:rPr lang="en-GB" dirty="0" smtClean="0"/>
              <a:t>can a fair society be delivered to the masses while such injustices are taking place?</a:t>
            </a:r>
          </a:p>
          <a:p>
            <a:endParaRPr lang="en-GB" dirty="0"/>
          </a:p>
        </p:txBody>
      </p:sp>
      <p:pic>
        <p:nvPicPr>
          <p:cNvPr id="4" name="Picture 3" descr="Thinking-smiley-face-clipar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07602" y="0"/>
            <a:ext cx="3536398" cy="148478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380312" y="1556792"/>
            <a:ext cx="17636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(weclipart.com, 2018)</a:t>
            </a:r>
            <a:endParaRPr lang="en-GB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556792"/>
          </a:xfrm>
        </p:spPr>
        <p:txBody>
          <a:bodyPr/>
          <a:lstStyle/>
          <a:p>
            <a:pPr algn="l"/>
            <a:r>
              <a:rPr lang="en-GB" dirty="0" smtClean="0"/>
              <a:t>UNLESS…………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616624"/>
          </a:xfrm>
        </p:spPr>
        <p:txBody>
          <a:bodyPr>
            <a:normAutofit/>
          </a:bodyPr>
          <a:lstStyle/>
          <a:p>
            <a:r>
              <a:rPr lang="en-GB" sz="2200" dirty="0" smtClean="0"/>
              <a:t>Conspiracy being acted out by the powerful elite.</a:t>
            </a:r>
          </a:p>
          <a:p>
            <a:r>
              <a:rPr lang="en-GB" sz="2200" dirty="0" smtClean="0"/>
              <a:t>Shifting the focus from political, social ,economic solutions to scientific, physical causes </a:t>
            </a:r>
            <a:r>
              <a:rPr lang="en-GB" sz="1200" dirty="0" smtClean="0"/>
              <a:t>(Martin, 2013).  </a:t>
            </a:r>
          </a:p>
          <a:p>
            <a:r>
              <a:rPr lang="en-GB" sz="2200" dirty="0" smtClean="0"/>
              <a:t>Solutions - addressing population density /technological advances.</a:t>
            </a:r>
          </a:p>
          <a:p>
            <a:r>
              <a:rPr lang="en-GB" sz="2200" dirty="0" smtClean="0"/>
              <a:t>Maintenance to the attitudes of the global elite trampling over any prospect of a ‘fair society’.</a:t>
            </a:r>
          </a:p>
          <a:p>
            <a:r>
              <a:rPr lang="en-GB" sz="2200" dirty="0" smtClean="0"/>
              <a:t>Those is possession of power and control, unstoppable in their quest to ‘hoard an even greater share of wealth and reduce the world’s population’ </a:t>
            </a:r>
            <a:r>
              <a:rPr lang="en-GB" sz="1200" dirty="0" smtClean="0"/>
              <a:t>(Marrs,2015, p.1).</a:t>
            </a:r>
          </a:p>
          <a:p>
            <a:r>
              <a:rPr lang="en-GB" sz="2200" dirty="0" smtClean="0"/>
              <a:t>Discourse of control and oppression/Laissez-faire </a:t>
            </a:r>
            <a:r>
              <a:rPr lang="en-GB" sz="1200" dirty="0" smtClean="0"/>
              <a:t>(Keynes </a:t>
            </a:r>
            <a:r>
              <a:rPr lang="en-GB" sz="1200" i="1" dirty="0" smtClean="0"/>
              <a:t>cited in </a:t>
            </a:r>
            <a:r>
              <a:rPr lang="en-GB" sz="1200" dirty="0" smtClean="0"/>
              <a:t>Martin, 2013).</a:t>
            </a:r>
          </a:p>
          <a:p>
            <a:r>
              <a:rPr lang="en-GB" sz="2200" dirty="0" smtClean="0"/>
              <a:t>Individual choice and self-control </a:t>
            </a:r>
            <a:r>
              <a:rPr lang="en-GB" sz="1200" dirty="0" smtClean="0"/>
              <a:t>(Dorling, 2015, pp.17-20).</a:t>
            </a:r>
          </a:p>
          <a:p>
            <a:r>
              <a:rPr lang="en-GB" sz="2200" dirty="0" smtClean="0"/>
              <a:t>Reproducing power ↑ = Delivering a ‘Fair Society’ ↓</a:t>
            </a:r>
            <a:r>
              <a:rPr lang="en-GB" sz="1200" dirty="0" smtClean="0"/>
              <a:t>(</a:t>
            </a:r>
            <a:r>
              <a:rPr lang="en-GB" sz="1200" dirty="0" err="1" smtClean="0"/>
              <a:t>Marrs</a:t>
            </a:r>
            <a:r>
              <a:rPr lang="en-GB" sz="1200" dirty="0" smtClean="0"/>
              <a:t>, 2015, p.2)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4" name="Picture 3" descr="Conspiracy-Theory-Aler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32040" y="0"/>
            <a:ext cx="4032448" cy="148478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524328" y="1268760"/>
            <a:ext cx="16196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</a:t>
            </a:r>
            <a:r>
              <a:rPr lang="en-GB" sz="1200" dirty="0" err="1" smtClean="0"/>
              <a:t>Healthline</a:t>
            </a:r>
            <a:r>
              <a:rPr lang="en-GB" sz="1200" dirty="0" smtClean="0"/>
              <a:t>, 2012).</a:t>
            </a:r>
            <a:endParaRPr lang="en-GB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hank-You-PNG-620x350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1320" y="548680"/>
            <a:ext cx="8359151" cy="561662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724128" y="6237312"/>
            <a:ext cx="22322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(Wickliffe Public </a:t>
            </a:r>
            <a:r>
              <a:rPr lang="en-GB" sz="1200" dirty="0" smtClean="0"/>
              <a:t>Library,2015).</a:t>
            </a:r>
            <a:endParaRPr lang="en-GB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1866</TotalTime>
  <Words>2279</Words>
  <Application>Microsoft Office PowerPoint</Application>
  <PresentationFormat>On-screen Show (4:3)</PresentationFormat>
  <Paragraphs>148</Paragraphs>
  <Slides>16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Equality and Diversity : Power and Social Control (Re)production of Inequality</vt:lpstr>
      <vt:lpstr>What is Power? </vt:lpstr>
      <vt:lpstr>Power……in practice </vt:lpstr>
      <vt:lpstr>Power……..and Elite Theory.</vt:lpstr>
      <vt:lpstr>Control…defined</vt:lpstr>
      <vt:lpstr>Social Control.</vt:lpstr>
      <vt:lpstr>Social Control…….continued.</vt:lpstr>
      <vt:lpstr>Population Control</vt:lpstr>
      <vt:lpstr>Measures to control  population</vt:lpstr>
      <vt:lpstr>An example  from India</vt:lpstr>
      <vt:lpstr>An Example  from China</vt:lpstr>
      <vt:lpstr>Western Society.</vt:lpstr>
      <vt:lpstr>Agenda 21</vt:lpstr>
      <vt:lpstr>Is the Problem  Elsewhere?</vt:lpstr>
      <vt:lpstr>UNLESS…………</vt:lpstr>
      <vt:lpstr>Slide 16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Equality and Diversity : Power and Social Control (Re)production of Inequality</dc:title>
  <dc:creator>sarah_homer@sky.com</dc:creator>
  <cp:lastModifiedBy>sarah_homer@sky.com</cp:lastModifiedBy>
  <cp:revision>87</cp:revision>
  <dcterms:created xsi:type="dcterms:W3CDTF">2018-01-09T17:26:27Z</dcterms:created>
  <dcterms:modified xsi:type="dcterms:W3CDTF">2018-01-14T22:06:45Z</dcterms:modified>
</cp:coreProperties>
</file>