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6" d="100"/>
          <a:sy n="66" d="100"/>
        </p:scale>
        <p:origin x="64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10/3/2019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701606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9057223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85180715"/>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10/3/2019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425441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10/3/2019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5750940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10/3/2019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0421311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10/3/2019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6573204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10/3/2019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2646265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10/3/2019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9177879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9412872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3264958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2146351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6516720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5374672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1636061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0793616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FA2B21-3FCD-4721-B95C-427943F61125}" type="datetime1">
              <a:rPr lang="en-US" smtClean="0"/>
              <a:t>10/3/2019</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169221255"/>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 id="2147483722" r:id="rId13"/>
    <p:sldLayoutId id="2147483723" r:id="rId14"/>
    <p:sldLayoutId id="2147483724" r:id="rId15"/>
    <p:sldLayoutId id="2147483725"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 xmlns:a16="http://schemas.microsoft.com/office/drawing/2014/main" id="{5204EBEB-4E79-443B-AB82-8EFD884E32C5}"/>
              </a:ext>
            </a:extLst>
          </p:cNvPr>
          <p:cNvSpPr/>
          <p:nvPr/>
        </p:nvSpPr>
        <p:spPr>
          <a:xfrm>
            <a:off x="4493108" y="103203"/>
            <a:ext cx="3488787" cy="34606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200" dirty="0">
              <a:solidFill>
                <a:schemeClr val="tx1"/>
              </a:solidFill>
            </a:endParaRPr>
          </a:p>
        </p:txBody>
      </p:sp>
      <p:sp>
        <p:nvSpPr>
          <p:cNvPr id="21" name="TextBox 20">
            <a:extLst>
              <a:ext uri="{FF2B5EF4-FFF2-40B4-BE49-F238E27FC236}">
                <a16:creationId xmlns="" xmlns:a16="http://schemas.microsoft.com/office/drawing/2014/main" id="{DC771D86-6842-4144-B7C4-4336EFD70876}"/>
              </a:ext>
            </a:extLst>
          </p:cNvPr>
          <p:cNvSpPr txBox="1"/>
          <p:nvPr/>
        </p:nvSpPr>
        <p:spPr>
          <a:xfrm>
            <a:off x="4493107" y="148395"/>
            <a:ext cx="3488787" cy="523220"/>
          </a:xfrm>
          <a:prstGeom prst="rect">
            <a:avLst/>
          </a:prstGeom>
          <a:noFill/>
        </p:spPr>
        <p:txBody>
          <a:bodyPr wrap="square" rtlCol="0">
            <a:spAutoFit/>
          </a:bodyPr>
          <a:lstStyle/>
          <a:p>
            <a:r>
              <a:rPr lang="en-GB" sz="1400" b="1" u="sng" dirty="0" err="1" smtClean="0"/>
              <a:t>Amdana</a:t>
            </a:r>
            <a:r>
              <a:rPr lang="en-GB" sz="1400" b="1" u="sng" dirty="0" smtClean="0"/>
              <a:t> </a:t>
            </a:r>
            <a:r>
              <a:rPr lang="en-GB" sz="1400" b="1" u="sng" dirty="0" err="1" smtClean="0"/>
              <a:t>i</a:t>
            </a:r>
            <a:endParaRPr lang="en-GB" sz="1400" b="1" u="sng" dirty="0" smtClean="0"/>
          </a:p>
          <a:p>
            <a:r>
              <a:rPr lang="en-GB" sz="1400" b="1" u="sng" dirty="0" smtClean="0"/>
              <a:t>About Me</a:t>
            </a:r>
            <a:endParaRPr lang="en-GB" sz="1400" b="1" u="sng" dirty="0"/>
          </a:p>
        </p:txBody>
      </p:sp>
      <p:pic>
        <p:nvPicPr>
          <p:cNvPr id="25" name="Picture 24">
            <a:extLst>
              <a:ext uri="{FF2B5EF4-FFF2-40B4-BE49-F238E27FC236}">
                <a16:creationId xmlns="" xmlns:a16="http://schemas.microsoft.com/office/drawing/2014/main" id="{27247FC5-9A3C-4853-BCDD-AE5AB8EC9A59}"/>
              </a:ext>
            </a:extLst>
          </p:cNvPr>
          <p:cNvPicPr>
            <a:picLocks noChangeAspect="1"/>
          </p:cNvPicPr>
          <p:nvPr/>
        </p:nvPicPr>
        <p:blipFill>
          <a:blip r:embed="rId2">
            <a:duotone>
              <a:schemeClr val="accent1">
                <a:shade val="45000"/>
                <a:satMod val="135000"/>
              </a:schemeClr>
              <a:prstClr val="white"/>
            </a:duotone>
          </a:blip>
          <a:stretch>
            <a:fillRect/>
          </a:stretch>
        </p:blipFill>
        <p:spPr>
          <a:xfrm>
            <a:off x="140329" y="1488759"/>
            <a:ext cx="3505504" cy="1891750"/>
          </a:xfrm>
          <a:prstGeom prst="rect">
            <a:avLst/>
          </a:prstGeom>
        </p:spPr>
      </p:pic>
      <p:sp>
        <p:nvSpPr>
          <p:cNvPr id="26" name="TextBox 25">
            <a:extLst>
              <a:ext uri="{FF2B5EF4-FFF2-40B4-BE49-F238E27FC236}">
                <a16:creationId xmlns="" xmlns:a16="http://schemas.microsoft.com/office/drawing/2014/main" id="{DC883CD3-C83C-4023-86A9-8EB1A4090D56}"/>
              </a:ext>
            </a:extLst>
          </p:cNvPr>
          <p:cNvSpPr txBox="1"/>
          <p:nvPr/>
        </p:nvSpPr>
        <p:spPr>
          <a:xfrm>
            <a:off x="140329" y="1562724"/>
            <a:ext cx="3488787" cy="1661993"/>
          </a:xfrm>
          <a:prstGeom prst="rect">
            <a:avLst/>
          </a:prstGeom>
          <a:noFill/>
        </p:spPr>
        <p:txBody>
          <a:bodyPr wrap="square" rtlCol="0">
            <a:spAutoFit/>
          </a:bodyPr>
          <a:lstStyle/>
          <a:p>
            <a:r>
              <a:rPr lang="en-GB" sz="1200" b="1" u="sng" dirty="0" err="1" smtClean="0"/>
              <a:t>Profiad</a:t>
            </a:r>
            <a:r>
              <a:rPr lang="en-GB" sz="1200" b="1" u="sng" dirty="0" smtClean="0"/>
              <a:t> </a:t>
            </a:r>
            <a:r>
              <a:rPr lang="en-GB" sz="1200" b="1" u="sng" dirty="0" err="1" smtClean="0"/>
              <a:t>addysgu</a:t>
            </a:r>
            <a:r>
              <a:rPr lang="en-GB" sz="1200" b="1" u="sng" dirty="0" smtClean="0"/>
              <a:t> </a:t>
            </a:r>
            <a:r>
              <a:rPr lang="en-GB" sz="1200" b="1" u="sng" dirty="0" err="1" smtClean="0"/>
              <a:t>blaenorol</a:t>
            </a:r>
            <a:endParaRPr lang="en-GB" sz="1200" b="1" u="sng" dirty="0" smtClean="0"/>
          </a:p>
          <a:p>
            <a:r>
              <a:rPr lang="en-GB" sz="1200" b="1" u="sng" dirty="0" smtClean="0"/>
              <a:t>Previous </a:t>
            </a:r>
            <a:r>
              <a:rPr lang="en-GB" sz="1200" b="1" u="sng" dirty="0"/>
              <a:t>teaching experiences </a:t>
            </a:r>
          </a:p>
          <a:p>
            <a:endParaRPr lang="en-GB" sz="1200" dirty="0"/>
          </a:p>
          <a:p>
            <a:r>
              <a:rPr lang="en-GB" sz="1200" dirty="0" smtClean="0"/>
              <a:t>I have previously had </a:t>
            </a:r>
            <a:r>
              <a:rPr lang="en-GB" sz="1200" dirty="0" smtClean="0"/>
              <a:t>1 weeks </a:t>
            </a:r>
            <a:r>
              <a:rPr lang="en-GB" sz="1200" dirty="0" smtClean="0"/>
              <a:t>observational experience in a school and classroom environment.</a:t>
            </a:r>
          </a:p>
          <a:p>
            <a:r>
              <a:rPr lang="en-GB" sz="1200" dirty="0" smtClean="0"/>
              <a:t>I also have 1to1 experience as a private tutor.</a:t>
            </a:r>
            <a:endParaRPr lang="en-GB" sz="1200" dirty="0"/>
          </a:p>
          <a:p>
            <a:endParaRPr lang="en-GB" dirty="0"/>
          </a:p>
        </p:txBody>
      </p:sp>
      <p:pic>
        <p:nvPicPr>
          <p:cNvPr id="27" name="Picture 26">
            <a:extLst>
              <a:ext uri="{FF2B5EF4-FFF2-40B4-BE49-F238E27FC236}">
                <a16:creationId xmlns="" xmlns:a16="http://schemas.microsoft.com/office/drawing/2014/main" id="{FD98C07E-5EED-4E2B-BAD8-85196D45378F}"/>
              </a:ext>
            </a:extLst>
          </p:cNvPr>
          <p:cNvPicPr>
            <a:picLocks noChangeAspect="1"/>
          </p:cNvPicPr>
          <p:nvPr/>
        </p:nvPicPr>
        <p:blipFill>
          <a:blip r:embed="rId2">
            <a:duotone>
              <a:schemeClr val="accent1">
                <a:shade val="45000"/>
                <a:satMod val="135000"/>
              </a:schemeClr>
              <a:prstClr val="white"/>
            </a:duotone>
          </a:blip>
          <a:stretch>
            <a:fillRect/>
          </a:stretch>
        </p:blipFill>
        <p:spPr>
          <a:xfrm>
            <a:off x="3930401" y="3604878"/>
            <a:ext cx="5607495" cy="3249495"/>
          </a:xfrm>
          <a:prstGeom prst="rect">
            <a:avLst/>
          </a:prstGeom>
        </p:spPr>
      </p:pic>
      <p:sp>
        <p:nvSpPr>
          <p:cNvPr id="28" name="TextBox 27">
            <a:extLst>
              <a:ext uri="{FF2B5EF4-FFF2-40B4-BE49-F238E27FC236}">
                <a16:creationId xmlns="" xmlns:a16="http://schemas.microsoft.com/office/drawing/2014/main" id="{790B48A9-DCB0-4E73-BD5B-5F3E3E50BE70}"/>
              </a:ext>
            </a:extLst>
          </p:cNvPr>
          <p:cNvSpPr txBox="1"/>
          <p:nvPr/>
        </p:nvSpPr>
        <p:spPr>
          <a:xfrm>
            <a:off x="4057009" y="3686924"/>
            <a:ext cx="5354277" cy="2908489"/>
          </a:xfrm>
          <a:prstGeom prst="rect">
            <a:avLst/>
          </a:prstGeom>
          <a:noFill/>
        </p:spPr>
        <p:txBody>
          <a:bodyPr wrap="square" rtlCol="0">
            <a:spAutoFit/>
          </a:bodyPr>
          <a:lstStyle/>
          <a:p>
            <a:r>
              <a:rPr lang="en-GB" sz="1400" b="1" u="sng" dirty="0" err="1" smtClean="0"/>
              <a:t>Rhesymau</a:t>
            </a:r>
            <a:r>
              <a:rPr lang="en-GB" sz="1400" b="1" u="sng" dirty="0" smtClean="0"/>
              <a:t> </a:t>
            </a:r>
            <a:r>
              <a:rPr lang="en-GB" sz="1400" b="1" u="sng" dirty="0" err="1" smtClean="0"/>
              <a:t>dros</a:t>
            </a:r>
            <a:r>
              <a:rPr lang="en-GB" sz="1400" b="1" u="sng" dirty="0" smtClean="0"/>
              <a:t> </a:t>
            </a:r>
            <a:r>
              <a:rPr lang="en-GB" sz="1400" b="1" u="sng" dirty="0" err="1" smtClean="0"/>
              <a:t>ddewis</a:t>
            </a:r>
            <a:r>
              <a:rPr lang="en-GB" sz="1400" b="1" u="sng" dirty="0" smtClean="0"/>
              <a:t> </a:t>
            </a:r>
            <a:r>
              <a:rPr lang="en-GB" sz="1400" b="1" u="sng" dirty="0" err="1" smtClean="0"/>
              <a:t>addysgu</a:t>
            </a:r>
            <a:r>
              <a:rPr lang="en-GB" sz="1400" b="1" u="sng" dirty="0" smtClean="0"/>
              <a:t> </a:t>
            </a:r>
            <a:r>
              <a:rPr lang="en-GB" sz="1400" b="1" u="sng" dirty="0" err="1" smtClean="0"/>
              <a:t>fel</a:t>
            </a:r>
            <a:r>
              <a:rPr lang="en-GB" sz="1400" b="1" u="sng" dirty="0" smtClean="0"/>
              <a:t> </a:t>
            </a:r>
            <a:r>
              <a:rPr lang="en-GB" sz="1400" b="1" u="sng" dirty="0" err="1" smtClean="0"/>
              <a:t>proffesiwn</a:t>
            </a:r>
            <a:endParaRPr lang="en-GB" sz="1400" b="1" u="sng" dirty="0" smtClean="0"/>
          </a:p>
          <a:p>
            <a:r>
              <a:rPr lang="en-GB" sz="1400" b="1" u="sng" dirty="0" smtClean="0"/>
              <a:t>Reasons </a:t>
            </a:r>
            <a:r>
              <a:rPr lang="en-GB" sz="1400" b="1" u="sng" dirty="0"/>
              <a:t>for entering the teaching profession </a:t>
            </a:r>
          </a:p>
          <a:p>
            <a:endParaRPr lang="en-GB" sz="1100" dirty="0"/>
          </a:p>
          <a:p>
            <a:endParaRPr lang="en-GB" sz="1200" dirty="0"/>
          </a:p>
          <a:p>
            <a:r>
              <a:rPr lang="en-GB" sz="1200" dirty="0" smtClean="0"/>
              <a:t>I want to pass on my knowledge of the subject I have a massive passion for and to contribute to successful students to the best of my ability. Teaching is affecting the future and I want to be part of that.</a:t>
            </a:r>
          </a:p>
          <a:p>
            <a:r>
              <a:rPr lang="en-GB" sz="1200" dirty="0" smtClean="0"/>
              <a:t>Also the endless learning journey and the constant learning, not just my subject but others as well including educational practice. </a:t>
            </a:r>
          </a:p>
          <a:p>
            <a:r>
              <a:rPr lang="en-GB" sz="1200" dirty="0" smtClean="0"/>
              <a:t>The freedom in the classroom. The autonomy I have to choose how I want to </a:t>
            </a:r>
            <a:r>
              <a:rPr lang="en-GB" sz="1200" dirty="0" smtClean="0"/>
              <a:t>teach using the teaching toolkit I wish to gain.</a:t>
            </a:r>
            <a:endParaRPr lang="en-GB" sz="1200" dirty="0" smtClean="0"/>
          </a:p>
          <a:p>
            <a:r>
              <a:rPr lang="en-GB" sz="1200" dirty="0" smtClean="0"/>
              <a:t>Teaching is not like any other job, with its unique challenges that I am interested to overcome. </a:t>
            </a:r>
          </a:p>
          <a:p>
            <a:endParaRPr lang="en-GB" sz="1200" dirty="0" smtClean="0"/>
          </a:p>
          <a:p>
            <a:endParaRPr lang="en-GB" sz="1200" dirty="0"/>
          </a:p>
        </p:txBody>
      </p:sp>
      <p:pic>
        <p:nvPicPr>
          <p:cNvPr id="29" name="Picture 28">
            <a:extLst>
              <a:ext uri="{FF2B5EF4-FFF2-40B4-BE49-F238E27FC236}">
                <a16:creationId xmlns="" xmlns:a16="http://schemas.microsoft.com/office/drawing/2014/main" id="{D918A36B-7853-4111-8D3B-8CD1DAA16AF6}"/>
              </a:ext>
            </a:extLst>
          </p:cNvPr>
          <p:cNvPicPr>
            <a:picLocks noChangeAspect="1"/>
          </p:cNvPicPr>
          <p:nvPr/>
        </p:nvPicPr>
        <p:blipFill>
          <a:blip r:embed="rId3">
            <a:duotone>
              <a:schemeClr val="accent1">
                <a:shade val="45000"/>
                <a:satMod val="135000"/>
              </a:schemeClr>
              <a:prstClr val="white"/>
            </a:duotone>
          </a:blip>
          <a:stretch>
            <a:fillRect/>
          </a:stretch>
        </p:blipFill>
        <p:spPr>
          <a:xfrm>
            <a:off x="8263615" y="613370"/>
            <a:ext cx="3716630" cy="2153222"/>
          </a:xfrm>
          <a:prstGeom prst="rect">
            <a:avLst/>
          </a:prstGeom>
        </p:spPr>
      </p:pic>
      <p:sp>
        <p:nvSpPr>
          <p:cNvPr id="30" name="TextBox 29">
            <a:extLst>
              <a:ext uri="{FF2B5EF4-FFF2-40B4-BE49-F238E27FC236}">
                <a16:creationId xmlns="" xmlns:a16="http://schemas.microsoft.com/office/drawing/2014/main" id="{9B5B33C0-C8D5-40A4-8E7B-A15741A16A2F}"/>
              </a:ext>
            </a:extLst>
          </p:cNvPr>
          <p:cNvSpPr txBox="1"/>
          <p:nvPr/>
        </p:nvSpPr>
        <p:spPr>
          <a:xfrm>
            <a:off x="8546169" y="664880"/>
            <a:ext cx="3505502" cy="2677656"/>
          </a:xfrm>
          <a:prstGeom prst="rect">
            <a:avLst/>
          </a:prstGeom>
          <a:noFill/>
        </p:spPr>
        <p:txBody>
          <a:bodyPr wrap="square" rtlCol="0">
            <a:spAutoFit/>
          </a:bodyPr>
          <a:lstStyle/>
          <a:p>
            <a:r>
              <a:rPr lang="en-GB" sz="1200" b="1" u="sng" dirty="0" smtClean="0"/>
              <a:t>Y math o </a:t>
            </a:r>
            <a:r>
              <a:rPr lang="en-GB" sz="1200" b="1" u="sng" dirty="0" err="1" smtClean="0"/>
              <a:t>athro</a:t>
            </a:r>
            <a:r>
              <a:rPr lang="en-GB" sz="1200" b="1" u="sng" dirty="0" smtClean="0"/>
              <a:t> </a:t>
            </a:r>
            <a:r>
              <a:rPr lang="en-GB" sz="1200" b="1" u="sng" dirty="0" err="1" smtClean="0"/>
              <a:t>hoffaf</a:t>
            </a:r>
            <a:r>
              <a:rPr lang="en-GB" sz="1200" b="1" u="sng" dirty="0" smtClean="0"/>
              <a:t> bod</a:t>
            </a:r>
          </a:p>
          <a:p>
            <a:r>
              <a:rPr lang="en-GB" sz="1200" b="1" u="sng" dirty="0" smtClean="0"/>
              <a:t>The kind of teacher I aspire to be</a:t>
            </a:r>
            <a:endParaRPr lang="en-GB" sz="1200" b="1" u="sng" dirty="0"/>
          </a:p>
          <a:p>
            <a:endParaRPr lang="en-GB" sz="1200" dirty="0" smtClean="0"/>
          </a:p>
          <a:p>
            <a:r>
              <a:rPr lang="en-GB" sz="1200" dirty="0" smtClean="0"/>
              <a:t>I aspire to be the teacher who:</a:t>
            </a:r>
          </a:p>
          <a:p>
            <a:r>
              <a:rPr lang="en-GB" sz="1200" dirty="0" smtClean="0"/>
              <a:t>The pupils look up to and someone who takes time to build strong relationships with my classes. One who wants to try new things and innovate as much as possible. One that has a sense of humour and is fun. I want pupils to be excited about coming to my class.</a:t>
            </a:r>
            <a:endParaRPr lang="en-GB" sz="1200" dirty="0"/>
          </a:p>
          <a:p>
            <a:endParaRPr lang="en-GB" sz="1200" dirty="0" smtClean="0"/>
          </a:p>
          <a:p>
            <a:endParaRPr lang="en-GB" sz="1200" dirty="0"/>
          </a:p>
          <a:p>
            <a:endParaRPr lang="en-GB" sz="1200" dirty="0"/>
          </a:p>
          <a:p>
            <a:pPr marL="228600" indent="-228600">
              <a:buAutoNum type="arabicParenR"/>
            </a:pPr>
            <a:endParaRPr lang="en-GB" sz="1200" dirty="0"/>
          </a:p>
        </p:txBody>
      </p:sp>
      <p:pic>
        <p:nvPicPr>
          <p:cNvPr id="31" name="Picture 30">
            <a:extLst>
              <a:ext uri="{FF2B5EF4-FFF2-40B4-BE49-F238E27FC236}">
                <a16:creationId xmlns="" xmlns:a16="http://schemas.microsoft.com/office/drawing/2014/main" id="{FCC90589-A3E8-4369-8088-A861A56A2D39}"/>
              </a:ext>
            </a:extLst>
          </p:cNvPr>
          <p:cNvPicPr>
            <a:picLocks noChangeAspect="1"/>
          </p:cNvPicPr>
          <p:nvPr/>
        </p:nvPicPr>
        <p:blipFill>
          <a:blip r:embed="rId3">
            <a:duotone>
              <a:schemeClr val="accent1">
                <a:shade val="45000"/>
                <a:satMod val="135000"/>
              </a:schemeClr>
              <a:prstClr val="white"/>
            </a:duotone>
          </a:blip>
          <a:stretch>
            <a:fillRect/>
          </a:stretch>
        </p:blipFill>
        <p:spPr>
          <a:xfrm>
            <a:off x="9600253" y="3680748"/>
            <a:ext cx="2451418" cy="2153222"/>
          </a:xfrm>
          <a:prstGeom prst="rect">
            <a:avLst/>
          </a:prstGeom>
        </p:spPr>
      </p:pic>
      <p:sp>
        <p:nvSpPr>
          <p:cNvPr id="32" name="TextBox 31">
            <a:extLst>
              <a:ext uri="{FF2B5EF4-FFF2-40B4-BE49-F238E27FC236}">
                <a16:creationId xmlns="" xmlns:a16="http://schemas.microsoft.com/office/drawing/2014/main" id="{64B893A5-04B7-4831-9F75-23466AF3DA69}"/>
              </a:ext>
            </a:extLst>
          </p:cNvPr>
          <p:cNvSpPr txBox="1"/>
          <p:nvPr/>
        </p:nvSpPr>
        <p:spPr>
          <a:xfrm>
            <a:off x="9664504" y="3792219"/>
            <a:ext cx="2229207" cy="830997"/>
          </a:xfrm>
          <a:prstGeom prst="rect">
            <a:avLst/>
          </a:prstGeom>
          <a:noFill/>
        </p:spPr>
        <p:txBody>
          <a:bodyPr wrap="square" rtlCol="0">
            <a:spAutoFit/>
          </a:bodyPr>
          <a:lstStyle/>
          <a:p>
            <a:r>
              <a:rPr lang="en-GB" sz="1200" b="1" u="sng" dirty="0" err="1" smtClean="0"/>
              <a:t>Meysydd</a:t>
            </a:r>
            <a:r>
              <a:rPr lang="en-GB" sz="1200" b="1" u="sng" dirty="0" smtClean="0"/>
              <a:t> / </a:t>
            </a:r>
            <a:r>
              <a:rPr lang="en-GB" sz="1200" b="1" u="sng" dirty="0" err="1" smtClean="0"/>
              <a:t>pynciau</a:t>
            </a:r>
            <a:r>
              <a:rPr lang="en-GB" sz="1200" b="1" u="sng" dirty="0" smtClean="0"/>
              <a:t> </a:t>
            </a:r>
            <a:r>
              <a:rPr lang="en-GB" sz="1200" b="1" u="sng" dirty="0" err="1" smtClean="0"/>
              <a:t>medraf</a:t>
            </a:r>
            <a:r>
              <a:rPr lang="en-GB" sz="1200" b="1" u="sng" dirty="0" smtClean="0"/>
              <a:t> </a:t>
            </a:r>
            <a:r>
              <a:rPr lang="en-GB" sz="1200" b="1" u="sng" dirty="0" err="1" smtClean="0"/>
              <a:t>eu</a:t>
            </a:r>
            <a:r>
              <a:rPr lang="en-GB" sz="1200" b="1" u="sng" dirty="0" smtClean="0"/>
              <a:t> </a:t>
            </a:r>
            <a:r>
              <a:rPr lang="en-GB" sz="1200" b="1" u="sng" smtClean="0"/>
              <a:t>haddysgu</a:t>
            </a:r>
          </a:p>
          <a:p>
            <a:r>
              <a:rPr lang="en-GB" sz="1200" b="1" u="sng" dirty="0" smtClean="0"/>
              <a:t>Areas / subjects I could teach</a:t>
            </a:r>
            <a:endParaRPr lang="en-GB" sz="1200" b="1" u="sng" dirty="0"/>
          </a:p>
        </p:txBody>
      </p:sp>
      <p:pic>
        <p:nvPicPr>
          <p:cNvPr id="22" name="Picture 21">
            <a:extLst>
              <a:ext uri="{FF2B5EF4-FFF2-40B4-BE49-F238E27FC236}">
                <a16:creationId xmlns="" xmlns:a16="http://schemas.microsoft.com/office/drawing/2014/main" id="{27247FC5-9A3C-4853-BCDD-AE5AB8EC9A59}"/>
              </a:ext>
            </a:extLst>
          </p:cNvPr>
          <p:cNvPicPr>
            <a:picLocks noChangeAspect="1"/>
          </p:cNvPicPr>
          <p:nvPr/>
        </p:nvPicPr>
        <p:blipFill>
          <a:blip r:embed="rId2">
            <a:duotone>
              <a:schemeClr val="accent1">
                <a:shade val="45000"/>
                <a:satMod val="135000"/>
              </a:schemeClr>
              <a:prstClr val="white"/>
            </a:duotone>
          </a:blip>
          <a:stretch>
            <a:fillRect/>
          </a:stretch>
        </p:blipFill>
        <p:spPr>
          <a:xfrm>
            <a:off x="216529" y="4024141"/>
            <a:ext cx="3505504" cy="1891750"/>
          </a:xfrm>
          <a:prstGeom prst="rect">
            <a:avLst/>
          </a:prstGeom>
        </p:spPr>
      </p:pic>
      <p:sp>
        <p:nvSpPr>
          <p:cNvPr id="24" name="TextBox 23">
            <a:extLst>
              <a:ext uri="{FF2B5EF4-FFF2-40B4-BE49-F238E27FC236}">
                <a16:creationId xmlns="" xmlns:a16="http://schemas.microsoft.com/office/drawing/2014/main" id="{DC883CD3-C83C-4023-86A9-8EB1A4090D56}"/>
              </a:ext>
            </a:extLst>
          </p:cNvPr>
          <p:cNvSpPr txBox="1"/>
          <p:nvPr/>
        </p:nvSpPr>
        <p:spPr>
          <a:xfrm>
            <a:off x="264424" y="4160452"/>
            <a:ext cx="3488787" cy="1661993"/>
          </a:xfrm>
          <a:prstGeom prst="rect">
            <a:avLst/>
          </a:prstGeom>
          <a:noFill/>
        </p:spPr>
        <p:txBody>
          <a:bodyPr wrap="square" rtlCol="0">
            <a:spAutoFit/>
          </a:bodyPr>
          <a:lstStyle/>
          <a:p>
            <a:r>
              <a:rPr lang="en-GB" sz="1200" b="1" u="sng" dirty="0" err="1" smtClean="0"/>
              <a:t>Cefndir</a:t>
            </a:r>
            <a:r>
              <a:rPr lang="en-GB" sz="1200" b="1" u="sng" dirty="0" smtClean="0"/>
              <a:t> </a:t>
            </a:r>
            <a:r>
              <a:rPr lang="en-GB" sz="1200" b="1" u="sng" dirty="0" err="1" smtClean="0"/>
              <a:t>academaidd</a:t>
            </a:r>
            <a:endParaRPr lang="en-GB" sz="1200" b="1" u="sng" dirty="0" smtClean="0"/>
          </a:p>
          <a:p>
            <a:r>
              <a:rPr lang="en-GB" sz="1200" b="1" u="sng" dirty="0" smtClean="0"/>
              <a:t>Academic history</a:t>
            </a:r>
            <a:endParaRPr lang="en-GB" sz="1200" b="1" u="sng" dirty="0"/>
          </a:p>
          <a:p>
            <a:endParaRPr lang="en-GB" sz="1200" dirty="0"/>
          </a:p>
          <a:p>
            <a:r>
              <a:rPr lang="en-GB" sz="1200" dirty="0" smtClean="0"/>
              <a:t>Undergraduate BSc Applied Mathematics from Cardiff University.</a:t>
            </a:r>
          </a:p>
          <a:p>
            <a:r>
              <a:rPr lang="en-GB" sz="1200" dirty="0" smtClean="0"/>
              <a:t>Including A Levels in Maths, Further Maths, Physics and AS Chemistry.</a:t>
            </a:r>
            <a:endParaRPr lang="en-GB" sz="1200" dirty="0"/>
          </a:p>
          <a:p>
            <a:endParaRPr lang="en-GB" dirty="0"/>
          </a:p>
        </p:txBody>
      </p:sp>
      <p:sp>
        <p:nvSpPr>
          <p:cNvPr id="2" name="TextBox 1"/>
          <p:cNvSpPr txBox="1"/>
          <p:nvPr/>
        </p:nvSpPr>
        <p:spPr>
          <a:xfrm>
            <a:off x="9746264" y="4720761"/>
            <a:ext cx="2104818" cy="1015663"/>
          </a:xfrm>
          <a:prstGeom prst="rect">
            <a:avLst/>
          </a:prstGeom>
          <a:noFill/>
        </p:spPr>
        <p:txBody>
          <a:bodyPr wrap="square" rtlCol="0">
            <a:spAutoFit/>
          </a:bodyPr>
          <a:lstStyle/>
          <a:p>
            <a:r>
              <a:rPr lang="en-GB" sz="1200" dirty="0" smtClean="0"/>
              <a:t>Subjects I could teach:</a:t>
            </a:r>
          </a:p>
          <a:p>
            <a:r>
              <a:rPr lang="en-GB" sz="1200" dirty="0" smtClean="0"/>
              <a:t>Maths</a:t>
            </a:r>
          </a:p>
          <a:p>
            <a:r>
              <a:rPr lang="en-GB" sz="1200" dirty="0" smtClean="0"/>
              <a:t>PE</a:t>
            </a:r>
          </a:p>
          <a:p>
            <a:r>
              <a:rPr lang="en-GB" sz="1200" dirty="0" smtClean="0"/>
              <a:t>Geography</a:t>
            </a:r>
          </a:p>
          <a:p>
            <a:r>
              <a:rPr lang="en-GB" sz="1200" dirty="0" smtClean="0"/>
              <a:t>Science</a:t>
            </a:r>
            <a:endParaRPr lang="en-GB" sz="1200" dirty="0"/>
          </a:p>
        </p:txBody>
      </p:sp>
      <p:sp>
        <p:nvSpPr>
          <p:cNvPr id="3" name="TextBox 2"/>
          <p:cNvSpPr txBox="1"/>
          <p:nvPr/>
        </p:nvSpPr>
        <p:spPr>
          <a:xfrm>
            <a:off x="4639377" y="664880"/>
            <a:ext cx="1477478" cy="3231654"/>
          </a:xfrm>
          <a:prstGeom prst="rect">
            <a:avLst/>
          </a:prstGeom>
          <a:noFill/>
        </p:spPr>
        <p:txBody>
          <a:bodyPr wrap="square" rtlCol="0">
            <a:spAutoFit/>
          </a:bodyPr>
          <a:lstStyle/>
          <a:p>
            <a:r>
              <a:rPr lang="en-GB" sz="1200" dirty="0" smtClean="0"/>
              <a:t>My name is Dylan Flowers </a:t>
            </a:r>
            <a:r>
              <a:rPr lang="en-GB" sz="1200" dirty="0"/>
              <a:t>I am 22 years </a:t>
            </a:r>
            <a:r>
              <a:rPr lang="en-GB" sz="1200" dirty="0" smtClean="0"/>
              <a:t>and come from the Gower. </a:t>
            </a:r>
            <a:r>
              <a:rPr lang="en-GB" sz="1200" dirty="0"/>
              <a:t>I</a:t>
            </a:r>
            <a:r>
              <a:rPr lang="en-GB" sz="1200" dirty="0" smtClean="0"/>
              <a:t> </a:t>
            </a:r>
            <a:r>
              <a:rPr lang="en-GB" sz="1200" dirty="0" smtClean="0"/>
              <a:t>have enrolled on the PGCE Secondary Mathematics course at UWTSD</a:t>
            </a:r>
            <a:r>
              <a:rPr lang="en-GB" sz="1200" dirty="0" smtClean="0"/>
              <a:t>. </a:t>
            </a:r>
          </a:p>
          <a:p>
            <a:r>
              <a:rPr lang="en-GB" sz="1200" dirty="0" smtClean="0"/>
              <a:t>I enjoy sport as a hobby and I am both an avid watcher and participator, more notably football.</a:t>
            </a:r>
          </a:p>
          <a:p>
            <a:endParaRPr lang="en-GB" sz="1200" dirty="0"/>
          </a:p>
          <a:p>
            <a:r>
              <a:rPr lang="en-GB" sz="1200" dirty="0" smtClean="0"/>
              <a:t> </a:t>
            </a:r>
            <a:endParaRPr lang="en-GB" sz="1200" dirty="0"/>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16481" t="4632" r="23387" b="38666"/>
          <a:stretch/>
        </p:blipFill>
        <p:spPr>
          <a:xfrm>
            <a:off x="6116855" y="186776"/>
            <a:ext cx="1793429" cy="3006410"/>
          </a:xfrm>
          <a:prstGeom prst="rect">
            <a:avLst/>
          </a:prstGeom>
        </p:spPr>
      </p:pic>
    </p:spTree>
    <p:extLst>
      <p:ext uri="{BB962C8B-B14F-4D97-AF65-F5344CB8AC3E}">
        <p14:creationId xmlns:p14="http://schemas.microsoft.com/office/powerpoint/2010/main" val="1084158819"/>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160</TotalTime>
  <Words>329</Words>
  <Application>Microsoft Office PowerPoint</Application>
  <PresentationFormat>Widescreen</PresentationFormat>
  <Paragraphs>38</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Trebuchet MS</vt:lpstr>
      <vt:lpstr>Wingdings 3</vt:lpstr>
      <vt:lpstr>Facet</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Dylan Flowers</cp:lastModifiedBy>
  <cp:revision>17</cp:revision>
  <dcterms:created xsi:type="dcterms:W3CDTF">2019-09-05T20:58:34Z</dcterms:created>
  <dcterms:modified xsi:type="dcterms:W3CDTF">2019-10-03T22:04:54Z</dcterms:modified>
</cp:coreProperties>
</file>