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56" r:id="rId2"/>
    <p:sldId id="257" r:id="rId3"/>
    <p:sldId id="258" r:id="rId4"/>
    <p:sldId id="273" r:id="rId5"/>
    <p:sldId id="274" r:id="rId6"/>
    <p:sldId id="261" r:id="rId7"/>
    <p:sldId id="262" r:id="rId8"/>
    <p:sldId id="275" r:id="rId9"/>
    <p:sldId id="264" r:id="rId10"/>
    <p:sldId id="265" r:id="rId11"/>
    <p:sldId id="276" r:id="rId12"/>
    <p:sldId id="277" r:id="rId13"/>
    <p:sldId id="278" r:id="rId14"/>
    <p:sldId id="279" r:id="rId15"/>
    <p:sldId id="271" r:id="rId16"/>
    <p:sldId id="272" r:id="rId17"/>
    <p:sldId id="269" r:id="rId18"/>
    <p:sldId id="270"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3" d="100"/>
          <a:sy n="73" d="100"/>
        </p:scale>
        <p:origin x="380" y="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iagrams/_rels/data6.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diagrams/_rels/drawing6.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EDFF689-F553-47CF-B8D6-5E3B45AD31CC}" type="doc">
      <dgm:prSet loTypeId="urn:microsoft.com/office/officeart/2008/layout/LinedList" loCatId="list" qsTypeId="urn:microsoft.com/office/officeart/2005/8/quickstyle/simple1" qsCatId="simple" csTypeId="urn:microsoft.com/office/officeart/2005/8/colors/accent0_3" csCatId="mainScheme" phldr="1"/>
      <dgm:spPr/>
      <dgm:t>
        <a:bodyPr/>
        <a:lstStyle/>
        <a:p>
          <a:endParaRPr lang="en-US"/>
        </a:p>
      </dgm:t>
    </dgm:pt>
    <dgm:pt modelId="{7466AB77-221B-4AEA-84C9-E62E8786D9F3}">
      <dgm:prSet/>
      <dgm:spPr/>
      <dgm:t>
        <a:bodyPr/>
        <a:lstStyle/>
        <a:p>
          <a:r>
            <a:rPr lang="en-US" b="1" dirty="0"/>
            <a:t>Health</a:t>
          </a:r>
          <a:endParaRPr lang="en-US" dirty="0"/>
        </a:p>
      </dgm:t>
    </dgm:pt>
    <dgm:pt modelId="{1F1BDDE7-8808-4441-87C5-52DBA74591F0}" type="parTrans" cxnId="{898D186B-09E4-48ED-A55F-E30D4DDD3940}">
      <dgm:prSet/>
      <dgm:spPr/>
      <dgm:t>
        <a:bodyPr/>
        <a:lstStyle/>
        <a:p>
          <a:endParaRPr lang="en-US"/>
        </a:p>
      </dgm:t>
    </dgm:pt>
    <dgm:pt modelId="{E093F9A4-6029-4386-80D4-980585CB74E6}" type="sibTrans" cxnId="{898D186B-09E4-48ED-A55F-E30D4DDD3940}">
      <dgm:prSet/>
      <dgm:spPr/>
      <dgm:t>
        <a:bodyPr/>
        <a:lstStyle/>
        <a:p>
          <a:endParaRPr lang="en-US"/>
        </a:p>
      </dgm:t>
    </dgm:pt>
    <dgm:pt modelId="{2772AA59-0AA1-498E-80DA-FF248348FC70}">
      <dgm:prSet/>
      <dgm:spPr/>
      <dgm:t>
        <a:bodyPr/>
        <a:lstStyle/>
        <a:p>
          <a:r>
            <a:rPr lang="en-US" dirty="0"/>
            <a:t>Health is defined as “a state of complete physical, mental, and social well-being, rather than merely the absence of disease”(World Health </a:t>
          </a:r>
          <a:r>
            <a:rPr lang="en-US" dirty="0" err="1"/>
            <a:t>Organisation</a:t>
          </a:r>
          <a:r>
            <a:rPr lang="en-US" dirty="0"/>
            <a:t>, 1948, para. 1). </a:t>
          </a:r>
        </a:p>
      </dgm:t>
    </dgm:pt>
    <dgm:pt modelId="{0EBF54EB-0D49-4C5F-B887-200185935219}" type="parTrans" cxnId="{56BA2917-366E-4983-9F55-80068A69B444}">
      <dgm:prSet/>
      <dgm:spPr/>
      <dgm:t>
        <a:bodyPr/>
        <a:lstStyle/>
        <a:p>
          <a:endParaRPr lang="en-US"/>
        </a:p>
      </dgm:t>
    </dgm:pt>
    <dgm:pt modelId="{9C74A248-364F-41E5-A3E4-AC1269CEEA2E}" type="sibTrans" cxnId="{56BA2917-366E-4983-9F55-80068A69B444}">
      <dgm:prSet/>
      <dgm:spPr/>
      <dgm:t>
        <a:bodyPr/>
        <a:lstStyle/>
        <a:p>
          <a:endParaRPr lang="en-US"/>
        </a:p>
      </dgm:t>
    </dgm:pt>
    <dgm:pt modelId="{F9E9234A-A40A-45B9-91F2-DAAB06CCB305}">
      <dgm:prSet/>
      <dgm:spPr/>
      <dgm:t>
        <a:bodyPr/>
        <a:lstStyle/>
        <a:p>
          <a:r>
            <a:rPr lang="en-US" b="1" dirty="0"/>
            <a:t>Well-being</a:t>
          </a:r>
          <a:endParaRPr lang="en-US" dirty="0"/>
        </a:p>
      </dgm:t>
    </dgm:pt>
    <dgm:pt modelId="{1022C408-DE78-4CF0-963C-A62B1EA3928F}" type="parTrans" cxnId="{D01ED483-A2E6-460B-BA08-107CE5157A89}">
      <dgm:prSet/>
      <dgm:spPr/>
      <dgm:t>
        <a:bodyPr/>
        <a:lstStyle/>
        <a:p>
          <a:endParaRPr lang="en-US"/>
        </a:p>
      </dgm:t>
    </dgm:pt>
    <dgm:pt modelId="{8FBEC82D-CB25-4B30-B438-99E120716003}" type="sibTrans" cxnId="{D01ED483-A2E6-460B-BA08-107CE5157A89}">
      <dgm:prSet/>
      <dgm:spPr/>
      <dgm:t>
        <a:bodyPr/>
        <a:lstStyle/>
        <a:p>
          <a:endParaRPr lang="en-US"/>
        </a:p>
      </dgm:t>
    </dgm:pt>
    <dgm:pt modelId="{454AC4B1-B76A-4B15-A049-FC966D7A3284}">
      <dgm:prSet/>
      <dgm:spPr/>
      <dgm:t>
        <a:bodyPr/>
        <a:lstStyle/>
        <a:p>
          <a:r>
            <a:rPr lang="en-US" dirty="0"/>
            <a:t>Well-being is a broader concept than health, incorporating emotional satisfaction, inner peace, resilience, and social connectedness </a:t>
          </a:r>
          <a:r>
            <a:rPr lang="fr-FR" dirty="0"/>
            <a:t>(de Chavez </a:t>
          </a:r>
          <a:r>
            <a:rPr lang="fr-FR" i="1" dirty="0"/>
            <a:t>et al.</a:t>
          </a:r>
          <a:r>
            <a:rPr lang="fr-FR" dirty="0"/>
            <a:t>, 2005)</a:t>
          </a:r>
          <a:r>
            <a:rPr lang="en-US" dirty="0"/>
            <a:t>. It </a:t>
          </a:r>
          <a:r>
            <a:rPr lang="en-US" dirty="0" err="1"/>
            <a:t>emphasises</a:t>
          </a:r>
          <a:r>
            <a:rPr lang="en-US" dirty="0"/>
            <a:t> the overall quality of life and the ability to thrive and achieve one’s potential. </a:t>
          </a:r>
        </a:p>
      </dgm:t>
    </dgm:pt>
    <dgm:pt modelId="{065D2BC7-C98A-4598-BE49-847FEF27DB32}" type="parTrans" cxnId="{8D845E55-274F-4F69-9066-52522E3F3D04}">
      <dgm:prSet/>
      <dgm:spPr/>
      <dgm:t>
        <a:bodyPr/>
        <a:lstStyle/>
        <a:p>
          <a:endParaRPr lang="en-US"/>
        </a:p>
      </dgm:t>
    </dgm:pt>
    <dgm:pt modelId="{DA526F2E-7C60-4568-8D27-B6BA79D199E6}" type="sibTrans" cxnId="{8D845E55-274F-4F69-9066-52522E3F3D04}">
      <dgm:prSet/>
      <dgm:spPr/>
      <dgm:t>
        <a:bodyPr/>
        <a:lstStyle/>
        <a:p>
          <a:endParaRPr lang="en-US"/>
        </a:p>
      </dgm:t>
    </dgm:pt>
    <dgm:pt modelId="{001E3910-AB4D-409B-AAF5-C65CE6E70EEA}">
      <dgm:prSet/>
      <dgm:spPr/>
      <dgm:t>
        <a:bodyPr/>
        <a:lstStyle/>
        <a:p>
          <a:r>
            <a:rPr lang="en-US" b="1" dirty="0"/>
            <a:t>Sustainable Development</a:t>
          </a:r>
          <a:endParaRPr lang="en-US" dirty="0"/>
        </a:p>
      </dgm:t>
    </dgm:pt>
    <dgm:pt modelId="{76D3A08E-AF3F-462B-A5F9-C3A059791984}" type="parTrans" cxnId="{5E01F52A-1D36-4EB2-9727-AA00101DF4F4}">
      <dgm:prSet/>
      <dgm:spPr/>
      <dgm:t>
        <a:bodyPr/>
        <a:lstStyle/>
        <a:p>
          <a:endParaRPr lang="en-US"/>
        </a:p>
      </dgm:t>
    </dgm:pt>
    <dgm:pt modelId="{F381E007-085C-4D7D-B902-530C6F73567C}" type="sibTrans" cxnId="{5E01F52A-1D36-4EB2-9727-AA00101DF4F4}">
      <dgm:prSet/>
      <dgm:spPr/>
      <dgm:t>
        <a:bodyPr/>
        <a:lstStyle/>
        <a:p>
          <a:endParaRPr lang="en-US"/>
        </a:p>
      </dgm:t>
    </dgm:pt>
    <dgm:pt modelId="{E8DFE18C-F783-474E-88B9-C2A547B46A8D}">
      <dgm:prSet/>
      <dgm:spPr/>
      <dgm:t>
        <a:bodyPr/>
        <a:lstStyle/>
        <a:p>
          <a:r>
            <a:rPr lang="en-US" dirty="0">
              <a:latin typeface="Aptos Display" panose="02110004020202020204"/>
            </a:rPr>
            <a:t>Sustainability</a:t>
          </a:r>
          <a:r>
            <a:rPr lang="en-US" dirty="0"/>
            <a:t> is a development that meets the needs of the present without compromising future generations (</a:t>
          </a:r>
          <a:r>
            <a:rPr lang="en-US" dirty="0" err="1"/>
            <a:t>Karademas</a:t>
          </a:r>
          <a:r>
            <a:rPr lang="en-US" dirty="0"/>
            <a:t>, 2007).It promotes effective, fair, and environmentally friendly healthcare, reducing inequalities and fostering collaboration across sectors to improve the community (Enas, 2015)  </a:t>
          </a:r>
        </a:p>
      </dgm:t>
    </dgm:pt>
    <dgm:pt modelId="{2A5F4FD9-D0E6-42A9-AED8-97C1A0430C6D}" type="parTrans" cxnId="{72DD4A63-A37F-43AE-8CF8-897B72B3E44E}">
      <dgm:prSet/>
      <dgm:spPr/>
      <dgm:t>
        <a:bodyPr/>
        <a:lstStyle/>
        <a:p>
          <a:endParaRPr lang="en-US"/>
        </a:p>
      </dgm:t>
    </dgm:pt>
    <dgm:pt modelId="{436CD8EA-9339-4221-8B60-98065C9D8924}" type="sibTrans" cxnId="{72DD4A63-A37F-43AE-8CF8-897B72B3E44E}">
      <dgm:prSet/>
      <dgm:spPr/>
      <dgm:t>
        <a:bodyPr/>
        <a:lstStyle/>
        <a:p>
          <a:endParaRPr lang="en-US"/>
        </a:p>
      </dgm:t>
    </dgm:pt>
    <dgm:pt modelId="{3CDBBA31-F6C2-4F61-A83E-D25BC9B72E75}" type="pres">
      <dgm:prSet presAssocID="{EEDFF689-F553-47CF-B8D6-5E3B45AD31CC}" presName="vert0" presStyleCnt="0">
        <dgm:presLayoutVars>
          <dgm:dir/>
          <dgm:animOne val="branch"/>
          <dgm:animLvl val="lvl"/>
        </dgm:presLayoutVars>
      </dgm:prSet>
      <dgm:spPr/>
    </dgm:pt>
    <dgm:pt modelId="{EFA673E3-FE19-4940-9BCF-F75ADE2FE1CC}" type="pres">
      <dgm:prSet presAssocID="{7466AB77-221B-4AEA-84C9-E62E8786D9F3}" presName="thickLine" presStyleLbl="alignNode1" presStyleIdx="0" presStyleCnt="6"/>
      <dgm:spPr/>
    </dgm:pt>
    <dgm:pt modelId="{E26341FC-7E02-4C8E-8918-038C1AF65B42}" type="pres">
      <dgm:prSet presAssocID="{7466AB77-221B-4AEA-84C9-E62E8786D9F3}" presName="horz1" presStyleCnt="0"/>
      <dgm:spPr/>
    </dgm:pt>
    <dgm:pt modelId="{7B66671D-E6B6-47E9-9F4A-E44D114D2BF2}" type="pres">
      <dgm:prSet presAssocID="{7466AB77-221B-4AEA-84C9-E62E8786D9F3}" presName="tx1" presStyleLbl="revTx" presStyleIdx="0" presStyleCnt="6" custScaleY="32915"/>
      <dgm:spPr/>
    </dgm:pt>
    <dgm:pt modelId="{B12CFD66-0E2A-4372-A344-A744609A073C}" type="pres">
      <dgm:prSet presAssocID="{7466AB77-221B-4AEA-84C9-E62E8786D9F3}" presName="vert1" presStyleCnt="0"/>
      <dgm:spPr/>
    </dgm:pt>
    <dgm:pt modelId="{AFF3B0AB-F17B-4F96-A9AC-CB31CC478744}" type="pres">
      <dgm:prSet presAssocID="{2772AA59-0AA1-498E-80DA-FF248348FC70}" presName="thickLine" presStyleLbl="alignNode1" presStyleIdx="1" presStyleCnt="6"/>
      <dgm:spPr/>
    </dgm:pt>
    <dgm:pt modelId="{993A43F0-2504-4ECD-A85C-0B926984F04B}" type="pres">
      <dgm:prSet presAssocID="{2772AA59-0AA1-498E-80DA-FF248348FC70}" presName="horz1" presStyleCnt="0"/>
      <dgm:spPr/>
    </dgm:pt>
    <dgm:pt modelId="{79CDD9C8-278E-49E0-B014-3B682C0C7DAA}" type="pres">
      <dgm:prSet presAssocID="{2772AA59-0AA1-498E-80DA-FF248348FC70}" presName="tx1" presStyleLbl="revTx" presStyleIdx="1" presStyleCnt="6"/>
      <dgm:spPr/>
    </dgm:pt>
    <dgm:pt modelId="{D9E098E0-E33B-4D76-AE77-17B40B6B6C83}" type="pres">
      <dgm:prSet presAssocID="{2772AA59-0AA1-498E-80DA-FF248348FC70}" presName="vert1" presStyleCnt="0"/>
      <dgm:spPr/>
    </dgm:pt>
    <dgm:pt modelId="{E2EC676A-83F4-43E8-9993-4E21050C3B9E}" type="pres">
      <dgm:prSet presAssocID="{F9E9234A-A40A-45B9-91F2-DAAB06CCB305}" presName="thickLine" presStyleLbl="alignNode1" presStyleIdx="2" presStyleCnt="6"/>
      <dgm:spPr/>
    </dgm:pt>
    <dgm:pt modelId="{9EA75435-98F1-4180-BFE2-8E84789DCBBD}" type="pres">
      <dgm:prSet presAssocID="{F9E9234A-A40A-45B9-91F2-DAAB06CCB305}" presName="horz1" presStyleCnt="0"/>
      <dgm:spPr/>
    </dgm:pt>
    <dgm:pt modelId="{1838E02D-172D-4787-B90A-DE61890D9D23}" type="pres">
      <dgm:prSet presAssocID="{F9E9234A-A40A-45B9-91F2-DAAB06CCB305}" presName="tx1" presStyleLbl="revTx" presStyleIdx="2" presStyleCnt="6" custScaleY="43249"/>
      <dgm:spPr/>
    </dgm:pt>
    <dgm:pt modelId="{D3D6DE8C-1108-4405-9639-D92191D1A31A}" type="pres">
      <dgm:prSet presAssocID="{F9E9234A-A40A-45B9-91F2-DAAB06CCB305}" presName="vert1" presStyleCnt="0"/>
      <dgm:spPr/>
    </dgm:pt>
    <dgm:pt modelId="{CE12773D-2E01-4A6A-A820-1458BE47C8ED}" type="pres">
      <dgm:prSet presAssocID="{454AC4B1-B76A-4B15-A049-FC966D7A3284}" presName="thickLine" presStyleLbl="alignNode1" presStyleIdx="3" presStyleCnt="6"/>
      <dgm:spPr/>
    </dgm:pt>
    <dgm:pt modelId="{DB5E4D5C-BAA1-41CD-BBB1-4DA64C6A182E}" type="pres">
      <dgm:prSet presAssocID="{454AC4B1-B76A-4B15-A049-FC966D7A3284}" presName="horz1" presStyleCnt="0"/>
      <dgm:spPr/>
    </dgm:pt>
    <dgm:pt modelId="{B44F4B72-D221-4413-ACE5-D8457082DD36}" type="pres">
      <dgm:prSet presAssocID="{454AC4B1-B76A-4B15-A049-FC966D7A3284}" presName="tx1" presStyleLbl="revTx" presStyleIdx="3" presStyleCnt="6"/>
      <dgm:spPr/>
    </dgm:pt>
    <dgm:pt modelId="{930F8472-C54A-4C3A-B13A-956DF718A379}" type="pres">
      <dgm:prSet presAssocID="{454AC4B1-B76A-4B15-A049-FC966D7A3284}" presName="vert1" presStyleCnt="0"/>
      <dgm:spPr/>
    </dgm:pt>
    <dgm:pt modelId="{A29064EA-E93E-437C-911A-AE69CF3479D7}" type="pres">
      <dgm:prSet presAssocID="{001E3910-AB4D-409B-AAF5-C65CE6E70EEA}" presName="thickLine" presStyleLbl="alignNode1" presStyleIdx="4" presStyleCnt="6"/>
      <dgm:spPr/>
    </dgm:pt>
    <dgm:pt modelId="{23B73002-B33F-4E61-8B49-85FF9A2336A7}" type="pres">
      <dgm:prSet presAssocID="{001E3910-AB4D-409B-AAF5-C65CE6E70EEA}" presName="horz1" presStyleCnt="0"/>
      <dgm:spPr/>
    </dgm:pt>
    <dgm:pt modelId="{4627FDCA-38D6-446D-A259-FD811B491D2A}" type="pres">
      <dgm:prSet presAssocID="{001E3910-AB4D-409B-AAF5-C65CE6E70EEA}" presName="tx1" presStyleLbl="revTx" presStyleIdx="4" presStyleCnt="6" custScaleY="29451"/>
      <dgm:spPr/>
    </dgm:pt>
    <dgm:pt modelId="{6FEF40BA-017D-442F-8A6A-C34757D371AD}" type="pres">
      <dgm:prSet presAssocID="{001E3910-AB4D-409B-AAF5-C65CE6E70EEA}" presName="vert1" presStyleCnt="0"/>
      <dgm:spPr/>
    </dgm:pt>
    <dgm:pt modelId="{6D534065-08FA-4E2F-9147-08D5F358F1E7}" type="pres">
      <dgm:prSet presAssocID="{E8DFE18C-F783-474E-88B9-C2A547B46A8D}" presName="thickLine" presStyleLbl="alignNode1" presStyleIdx="5" presStyleCnt="6"/>
      <dgm:spPr/>
    </dgm:pt>
    <dgm:pt modelId="{4A8CBA2D-C4F9-47C4-9B8F-6AE50F299879}" type="pres">
      <dgm:prSet presAssocID="{E8DFE18C-F783-474E-88B9-C2A547B46A8D}" presName="horz1" presStyleCnt="0"/>
      <dgm:spPr/>
    </dgm:pt>
    <dgm:pt modelId="{6DCDC510-AC5D-4502-B018-CE1D775E4FEB}" type="pres">
      <dgm:prSet presAssocID="{E8DFE18C-F783-474E-88B9-C2A547B46A8D}" presName="tx1" presStyleLbl="revTx" presStyleIdx="5" presStyleCnt="6"/>
      <dgm:spPr/>
    </dgm:pt>
    <dgm:pt modelId="{35871B5D-41DA-4069-960C-F3F57D5A0E83}" type="pres">
      <dgm:prSet presAssocID="{E8DFE18C-F783-474E-88B9-C2A547B46A8D}" presName="vert1" presStyleCnt="0"/>
      <dgm:spPr/>
    </dgm:pt>
  </dgm:ptLst>
  <dgm:cxnLst>
    <dgm:cxn modelId="{56BA2917-366E-4983-9F55-80068A69B444}" srcId="{EEDFF689-F553-47CF-B8D6-5E3B45AD31CC}" destId="{2772AA59-0AA1-498E-80DA-FF248348FC70}" srcOrd="1" destOrd="0" parTransId="{0EBF54EB-0D49-4C5F-B887-200185935219}" sibTransId="{9C74A248-364F-41E5-A3E4-AC1269CEEA2E}"/>
    <dgm:cxn modelId="{126CB81C-E59C-4ABC-84CE-EC7D68E8AA36}" type="presOf" srcId="{7466AB77-221B-4AEA-84C9-E62E8786D9F3}" destId="{7B66671D-E6B6-47E9-9F4A-E44D114D2BF2}" srcOrd="0" destOrd="0" presId="urn:microsoft.com/office/officeart/2008/layout/LinedList"/>
    <dgm:cxn modelId="{5E01F52A-1D36-4EB2-9727-AA00101DF4F4}" srcId="{EEDFF689-F553-47CF-B8D6-5E3B45AD31CC}" destId="{001E3910-AB4D-409B-AAF5-C65CE6E70EEA}" srcOrd="4" destOrd="0" parTransId="{76D3A08E-AF3F-462B-A5F9-C3A059791984}" sibTransId="{F381E007-085C-4D7D-B902-530C6F73567C}"/>
    <dgm:cxn modelId="{72DD4A63-A37F-43AE-8CF8-897B72B3E44E}" srcId="{EEDFF689-F553-47CF-B8D6-5E3B45AD31CC}" destId="{E8DFE18C-F783-474E-88B9-C2A547B46A8D}" srcOrd="5" destOrd="0" parTransId="{2A5F4FD9-D0E6-42A9-AED8-97C1A0430C6D}" sibTransId="{436CD8EA-9339-4221-8B60-98065C9D8924}"/>
    <dgm:cxn modelId="{6CB23147-0758-4002-804E-AFA6D59A5C0B}" type="presOf" srcId="{454AC4B1-B76A-4B15-A049-FC966D7A3284}" destId="{B44F4B72-D221-4413-ACE5-D8457082DD36}" srcOrd="0" destOrd="0" presId="urn:microsoft.com/office/officeart/2008/layout/LinedList"/>
    <dgm:cxn modelId="{898D186B-09E4-48ED-A55F-E30D4DDD3940}" srcId="{EEDFF689-F553-47CF-B8D6-5E3B45AD31CC}" destId="{7466AB77-221B-4AEA-84C9-E62E8786D9F3}" srcOrd="0" destOrd="0" parTransId="{1F1BDDE7-8808-4441-87C5-52DBA74591F0}" sibTransId="{E093F9A4-6029-4386-80D4-980585CB74E6}"/>
    <dgm:cxn modelId="{8D845E55-274F-4F69-9066-52522E3F3D04}" srcId="{EEDFF689-F553-47CF-B8D6-5E3B45AD31CC}" destId="{454AC4B1-B76A-4B15-A049-FC966D7A3284}" srcOrd="3" destOrd="0" parTransId="{065D2BC7-C98A-4598-BE49-847FEF27DB32}" sibTransId="{DA526F2E-7C60-4568-8D27-B6BA79D199E6}"/>
    <dgm:cxn modelId="{D01ED483-A2E6-460B-BA08-107CE5157A89}" srcId="{EEDFF689-F553-47CF-B8D6-5E3B45AD31CC}" destId="{F9E9234A-A40A-45B9-91F2-DAAB06CCB305}" srcOrd="2" destOrd="0" parTransId="{1022C408-DE78-4CF0-963C-A62B1EA3928F}" sibTransId="{8FBEC82D-CB25-4B30-B438-99E120716003}"/>
    <dgm:cxn modelId="{1D824185-7CC0-4447-B46C-BA820F9D9AA2}" type="presOf" srcId="{EEDFF689-F553-47CF-B8D6-5E3B45AD31CC}" destId="{3CDBBA31-F6C2-4F61-A83E-D25BC9B72E75}" srcOrd="0" destOrd="0" presId="urn:microsoft.com/office/officeart/2008/layout/LinedList"/>
    <dgm:cxn modelId="{9BE0E88A-2559-4AD5-B473-1F61819AAB3E}" type="presOf" srcId="{F9E9234A-A40A-45B9-91F2-DAAB06CCB305}" destId="{1838E02D-172D-4787-B90A-DE61890D9D23}" srcOrd="0" destOrd="0" presId="urn:microsoft.com/office/officeart/2008/layout/LinedList"/>
    <dgm:cxn modelId="{7715E3DD-66EF-4F75-A94C-7D49EA0F3D41}" type="presOf" srcId="{E8DFE18C-F783-474E-88B9-C2A547B46A8D}" destId="{6DCDC510-AC5D-4502-B018-CE1D775E4FEB}" srcOrd="0" destOrd="0" presId="urn:microsoft.com/office/officeart/2008/layout/LinedList"/>
    <dgm:cxn modelId="{D36AD3EA-3B66-4B46-A741-A4C0CB055AB6}" type="presOf" srcId="{2772AA59-0AA1-498E-80DA-FF248348FC70}" destId="{79CDD9C8-278E-49E0-B014-3B682C0C7DAA}" srcOrd="0" destOrd="0" presId="urn:microsoft.com/office/officeart/2008/layout/LinedList"/>
    <dgm:cxn modelId="{8E656FEB-6EA0-4AD0-A140-9AC3C2F44B81}" type="presOf" srcId="{001E3910-AB4D-409B-AAF5-C65CE6E70EEA}" destId="{4627FDCA-38D6-446D-A259-FD811B491D2A}" srcOrd="0" destOrd="0" presId="urn:microsoft.com/office/officeart/2008/layout/LinedList"/>
    <dgm:cxn modelId="{7595AA81-CA42-4337-9619-D080499CF35C}" type="presParOf" srcId="{3CDBBA31-F6C2-4F61-A83E-D25BC9B72E75}" destId="{EFA673E3-FE19-4940-9BCF-F75ADE2FE1CC}" srcOrd="0" destOrd="0" presId="urn:microsoft.com/office/officeart/2008/layout/LinedList"/>
    <dgm:cxn modelId="{E64BF1BA-5184-4585-A84A-55146B12ECB0}" type="presParOf" srcId="{3CDBBA31-F6C2-4F61-A83E-D25BC9B72E75}" destId="{E26341FC-7E02-4C8E-8918-038C1AF65B42}" srcOrd="1" destOrd="0" presId="urn:microsoft.com/office/officeart/2008/layout/LinedList"/>
    <dgm:cxn modelId="{A20F733C-2E7E-47A9-8C36-E6A24EDEF4C7}" type="presParOf" srcId="{E26341FC-7E02-4C8E-8918-038C1AF65B42}" destId="{7B66671D-E6B6-47E9-9F4A-E44D114D2BF2}" srcOrd="0" destOrd="0" presId="urn:microsoft.com/office/officeart/2008/layout/LinedList"/>
    <dgm:cxn modelId="{181A790F-14EC-4522-9C6D-0A6594FB2962}" type="presParOf" srcId="{E26341FC-7E02-4C8E-8918-038C1AF65B42}" destId="{B12CFD66-0E2A-4372-A344-A744609A073C}" srcOrd="1" destOrd="0" presId="urn:microsoft.com/office/officeart/2008/layout/LinedList"/>
    <dgm:cxn modelId="{42C3AAE1-C311-4A76-A2DB-CEFA2E1CB3ED}" type="presParOf" srcId="{3CDBBA31-F6C2-4F61-A83E-D25BC9B72E75}" destId="{AFF3B0AB-F17B-4F96-A9AC-CB31CC478744}" srcOrd="2" destOrd="0" presId="urn:microsoft.com/office/officeart/2008/layout/LinedList"/>
    <dgm:cxn modelId="{5FE1E73A-10CD-4FA0-974E-4868AF9A32FC}" type="presParOf" srcId="{3CDBBA31-F6C2-4F61-A83E-D25BC9B72E75}" destId="{993A43F0-2504-4ECD-A85C-0B926984F04B}" srcOrd="3" destOrd="0" presId="urn:microsoft.com/office/officeart/2008/layout/LinedList"/>
    <dgm:cxn modelId="{E4B5F2B8-9379-44AB-9DAA-26FAEB793559}" type="presParOf" srcId="{993A43F0-2504-4ECD-A85C-0B926984F04B}" destId="{79CDD9C8-278E-49E0-B014-3B682C0C7DAA}" srcOrd="0" destOrd="0" presId="urn:microsoft.com/office/officeart/2008/layout/LinedList"/>
    <dgm:cxn modelId="{F1B65863-93F7-4F59-8005-B75BA7FAF12D}" type="presParOf" srcId="{993A43F0-2504-4ECD-A85C-0B926984F04B}" destId="{D9E098E0-E33B-4D76-AE77-17B40B6B6C83}" srcOrd="1" destOrd="0" presId="urn:microsoft.com/office/officeart/2008/layout/LinedList"/>
    <dgm:cxn modelId="{B1245F45-DCF7-4CDE-9251-6E1C9963F685}" type="presParOf" srcId="{3CDBBA31-F6C2-4F61-A83E-D25BC9B72E75}" destId="{E2EC676A-83F4-43E8-9993-4E21050C3B9E}" srcOrd="4" destOrd="0" presId="urn:microsoft.com/office/officeart/2008/layout/LinedList"/>
    <dgm:cxn modelId="{E0F7DC8C-C74A-456A-A28E-C01B0449F517}" type="presParOf" srcId="{3CDBBA31-F6C2-4F61-A83E-D25BC9B72E75}" destId="{9EA75435-98F1-4180-BFE2-8E84789DCBBD}" srcOrd="5" destOrd="0" presId="urn:microsoft.com/office/officeart/2008/layout/LinedList"/>
    <dgm:cxn modelId="{1B8F04B4-4E6C-485D-B5CF-872932184836}" type="presParOf" srcId="{9EA75435-98F1-4180-BFE2-8E84789DCBBD}" destId="{1838E02D-172D-4787-B90A-DE61890D9D23}" srcOrd="0" destOrd="0" presId="urn:microsoft.com/office/officeart/2008/layout/LinedList"/>
    <dgm:cxn modelId="{B4D839D1-A332-442B-9C80-82165CD01F4E}" type="presParOf" srcId="{9EA75435-98F1-4180-BFE2-8E84789DCBBD}" destId="{D3D6DE8C-1108-4405-9639-D92191D1A31A}" srcOrd="1" destOrd="0" presId="urn:microsoft.com/office/officeart/2008/layout/LinedList"/>
    <dgm:cxn modelId="{FE7B2AF0-4209-4A65-8E35-67F9FC5CDE01}" type="presParOf" srcId="{3CDBBA31-F6C2-4F61-A83E-D25BC9B72E75}" destId="{CE12773D-2E01-4A6A-A820-1458BE47C8ED}" srcOrd="6" destOrd="0" presId="urn:microsoft.com/office/officeart/2008/layout/LinedList"/>
    <dgm:cxn modelId="{23743454-6814-48E0-8824-7CFEEBB78CC0}" type="presParOf" srcId="{3CDBBA31-F6C2-4F61-A83E-D25BC9B72E75}" destId="{DB5E4D5C-BAA1-41CD-BBB1-4DA64C6A182E}" srcOrd="7" destOrd="0" presId="urn:microsoft.com/office/officeart/2008/layout/LinedList"/>
    <dgm:cxn modelId="{5B08E4D0-1364-4596-8BBC-C0765C701A8E}" type="presParOf" srcId="{DB5E4D5C-BAA1-41CD-BBB1-4DA64C6A182E}" destId="{B44F4B72-D221-4413-ACE5-D8457082DD36}" srcOrd="0" destOrd="0" presId="urn:microsoft.com/office/officeart/2008/layout/LinedList"/>
    <dgm:cxn modelId="{D8C4F614-1019-4C4D-B679-2733FFFC04AB}" type="presParOf" srcId="{DB5E4D5C-BAA1-41CD-BBB1-4DA64C6A182E}" destId="{930F8472-C54A-4C3A-B13A-956DF718A379}" srcOrd="1" destOrd="0" presId="urn:microsoft.com/office/officeart/2008/layout/LinedList"/>
    <dgm:cxn modelId="{61FC7BD9-0AD0-4851-8DB7-FC33EFE4C200}" type="presParOf" srcId="{3CDBBA31-F6C2-4F61-A83E-D25BC9B72E75}" destId="{A29064EA-E93E-437C-911A-AE69CF3479D7}" srcOrd="8" destOrd="0" presId="urn:microsoft.com/office/officeart/2008/layout/LinedList"/>
    <dgm:cxn modelId="{C7D7E2DA-95AD-4DE7-8575-DC06EFE77561}" type="presParOf" srcId="{3CDBBA31-F6C2-4F61-A83E-D25BC9B72E75}" destId="{23B73002-B33F-4E61-8B49-85FF9A2336A7}" srcOrd="9" destOrd="0" presId="urn:microsoft.com/office/officeart/2008/layout/LinedList"/>
    <dgm:cxn modelId="{3A5484AE-0ADB-4876-815E-2FAB23C9014F}" type="presParOf" srcId="{23B73002-B33F-4E61-8B49-85FF9A2336A7}" destId="{4627FDCA-38D6-446D-A259-FD811B491D2A}" srcOrd="0" destOrd="0" presId="urn:microsoft.com/office/officeart/2008/layout/LinedList"/>
    <dgm:cxn modelId="{9B08F9FF-9BD3-44B9-81D4-64C26F11778B}" type="presParOf" srcId="{23B73002-B33F-4E61-8B49-85FF9A2336A7}" destId="{6FEF40BA-017D-442F-8A6A-C34757D371AD}" srcOrd="1" destOrd="0" presId="urn:microsoft.com/office/officeart/2008/layout/LinedList"/>
    <dgm:cxn modelId="{90FF6D86-1423-4098-B60C-5434A214D11E}" type="presParOf" srcId="{3CDBBA31-F6C2-4F61-A83E-D25BC9B72E75}" destId="{6D534065-08FA-4E2F-9147-08D5F358F1E7}" srcOrd="10" destOrd="0" presId="urn:microsoft.com/office/officeart/2008/layout/LinedList"/>
    <dgm:cxn modelId="{8C3ABE44-58D5-420B-B1A5-2934552C6D4F}" type="presParOf" srcId="{3CDBBA31-F6C2-4F61-A83E-D25BC9B72E75}" destId="{4A8CBA2D-C4F9-47C4-9B8F-6AE50F299879}" srcOrd="11" destOrd="0" presId="urn:microsoft.com/office/officeart/2008/layout/LinedList"/>
    <dgm:cxn modelId="{33ED1ED0-382F-43B8-88A8-680EB31BBC8F}" type="presParOf" srcId="{4A8CBA2D-C4F9-47C4-9B8F-6AE50F299879}" destId="{6DCDC510-AC5D-4502-B018-CE1D775E4FEB}" srcOrd="0" destOrd="0" presId="urn:microsoft.com/office/officeart/2008/layout/LinedList"/>
    <dgm:cxn modelId="{7A3ED75F-4F32-476F-9F5E-F34E24428334}" type="presParOf" srcId="{4A8CBA2D-C4F9-47C4-9B8F-6AE50F299879}" destId="{35871B5D-41DA-4069-960C-F3F57D5A0E83}"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32BB2A6-CEAD-4A2C-8AE2-737284F5EC87}" type="doc">
      <dgm:prSet loTypeId="urn:microsoft.com/office/officeart/2016/7/layout/RepeatingBendingProcessNew" loCatId="process" qsTypeId="urn:microsoft.com/office/officeart/2005/8/quickstyle/simple1" qsCatId="simple" csTypeId="urn:microsoft.com/office/officeart/2005/8/colors/colorful2" csCatId="colorful" phldr="1"/>
      <dgm:spPr/>
      <dgm:t>
        <a:bodyPr/>
        <a:lstStyle/>
        <a:p>
          <a:endParaRPr lang="en-US"/>
        </a:p>
      </dgm:t>
    </dgm:pt>
    <dgm:pt modelId="{41D0CD6C-BF63-4FA8-B575-710D8793351A}">
      <dgm:prSet/>
      <dgm:spPr/>
      <dgm:t>
        <a:bodyPr/>
        <a:lstStyle/>
        <a:p>
          <a:r>
            <a:rPr lang="en-US" dirty="0"/>
            <a:t>Health, well-being, and sustainability are major policy priorities (Morton </a:t>
          </a:r>
          <a:r>
            <a:rPr lang="en-US" i="1" dirty="0"/>
            <a:t>et al</a:t>
          </a:r>
          <a:r>
            <a:rPr lang="en-US" dirty="0"/>
            <a:t>., 2017; </a:t>
          </a:r>
          <a:r>
            <a:rPr lang="en-US" dirty="0" err="1"/>
            <a:t>Tamsma</a:t>
          </a:r>
          <a:r>
            <a:rPr lang="en-US" dirty="0"/>
            <a:t> </a:t>
          </a:r>
          <a:r>
            <a:rPr lang="en-US" dirty="0" err="1"/>
            <a:t>Costongs</a:t>
          </a:r>
          <a:r>
            <a:rPr lang="en-US" dirty="0"/>
            <a:t>, 2018).</a:t>
          </a:r>
        </a:p>
      </dgm:t>
    </dgm:pt>
    <dgm:pt modelId="{D8ADD015-5328-47B1-863D-E074FF24D800}" type="parTrans" cxnId="{4103CF3A-16BD-4301-80A7-299AEFBB9676}">
      <dgm:prSet/>
      <dgm:spPr/>
      <dgm:t>
        <a:bodyPr/>
        <a:lstStyle/>
        <a:p>
          <a:endParaRPr lang="en-US"/>
        </a:p>
      </dgm:t>
    </dgm:pt>
    <dgm:pt modelId="{FBBE6B65-27E1-4794-A2F1-9E2CC13F51BA}" type="sibTrans" cxnId="{4103CF3A-16BD-4301-80A7-299AEFBB9676}">
      <dgm:prSet/>
      <dgm:spPr/>
      <dgm:t>
        <a:bodyPr/>
        <a:lstStyle/>
        <a:p>
          <a:endParaRPr lang="en-US"/>
        </a:p>
      </dgm:t>
    </dgm:pt>
    <dgm:pt modelId="{E5F9453C-2428-423C-88B2-C7C07F1DE670}">
      <dgm:prSet/>
      <dgm:spPr/>
      <dgm:t>
        <a:bodyPr/>
        <a:lstStyle/>
        <a:p>
          <a:r>
            <a:rPr lang="en-US"/>
            <a:t>NCDs: 74% of global deaths (WHO, 2024).</a:t>
          </a:r>
        </a:p>
      </dgm:t>
    </dgm:pt>
    <dgm:pt modelId="{B0C38B3A-12D1-4DB1-A58D-B16F06F0A033}" type="parTrans" cxnId="{64F61B7C-216B-4814-BB4E-4804B81CB8FC}">
      <dgm:prSet/>
      <dgm:spPr/>
      <dgm:t>
        <a:bodyPr/>
        <a:lstStyle/>
        <a:p>
          <a:endParaRPr lang="en-US"/>
        </a:p>
      </dgm:t>
    </dgm:pt>
    <dgm:pt modelId="{273BA162-0152-4240-8939-281CDB2B0154}" type="sibTrans" cxnId="{64F61B7C-216B-4814-BB4E-4804B81CB8FC}">
      <dgm:prSet/>
      <dgm:spPr/>
      <dgm:t>
        <a:bodyPr/>
        <a:lstStyle/>
        <a:p>
          <a:endParaRPr lang="en-US"/>
        </a:p>
      </dgm:t>
    </dgm:pt>
    <dgm:pt modelId="{AC679063-D87B-406E-AD85-364D00FA458A}">
      <dgm:prSet/>
      <dgm:spPr/>
      <dgm:t>
        <a:bodyPr/>
        <a:lstStyle/>
        <a:p>
          <a:r>
            <a:rPr lang="en-US"/>
            <a:t>Cardiovascular disease: 17.9 million deaths/year (WHO, 2023).</a:t>
          </a:r>
        </a:p>
      </dgm:t>
    </dgm:pt>
    <dgm:pt modelId="{ACE44D04-28C1-4D43-803D-51ECAD40BC12}" type="parTrans" cxnId="{522E506E-8B67-4948-873B-39AF45B5E1FA}">
      <dgm:prSet/>
      <dgm:spPr/>
      <dgm:t>
        <a:bodyPr/>
        <a:lstStyle/>
        <a:p>
          <a:endParaRPr lang="en-US"/>
        </a:p>
      </dgm:t>
    </dgm:pt>
    <dgm:pt modelId="{A427A53D-7EA1-49D0-85DE-7B96866046F5}" type="sibTrans" cxnId="{522E506E-8B67-4948-873B-39AF45B5E1FA}">
      <dgm:prSet/>
      <dgm:spPr/>
      <dgm:t>
        <a:bodyPr/>
        <a:lstStyle/>
        <a:p>
          <a:endParaRPr lang="en-US"/>
        </a:p>
      </dgm:t>
    </dgm:pt>
    <dgm:pt modelId="{6EF863F6-D7F3-4C8D-A2FE-4F20868BD185}">
      <dgm:prSet/>
      <dgm:spPr/>
      <dgm:t>
        <a:bodyPr/>
        <a:lstStyle/>
        <a:p>
          <a:r>
            <a:rPr lang="en-US"/>
            <a:t>UK COPD rates twice as high in deprived communities (PHE, 2020).</a:t>
          </a:r>
        </a:p>
      </dgm:t>
    </dgm:pt>
    <dgm:pt modelId="{89A2542F-405D-41E0-BA46-06872B05D130}" type="parTrans" cxnId="{C43339EE-281C-4F00-BD57-77DDA1143198}">
      <dgm:prSet/>
      <dgm:spPr/>
      <dgm:t>
        <a:bodyPr/>
        <a:lstStyle/>
        <a:p>
          <a:endParaRPr lang="en-US"/>
        </a:p>
      </dgm:t>
    </dgm:pt>
    <dgm:pt modelId="{FCDC4A99-D792-4869-80CB-86E7354DCCB5}" type="sibTrans" cxnId="{C43339EE-281C-4F00-BD57-77DDA1143198}">
      <dgm:prSet/>
      <dgm:spPr/>
      <dgm:t>
        <a:bodyPr/>
        <a:lstStyle/>
        <a:p>
          <a:endParaRPr lang="en-US"/>
        </a:p>
      </dgm:t>
    </dgm:pt>
    <dgm:pt modelId="{D8FE0F4D-E067-4939-8FC8-C32847DB3742}">
      <dgm:prSet/>
      <dgm:spPr/>
      <dgm:t>
        <a:bodyPr/>
        <a:lstStyle/>
        <a:p>
          <a:r>
            <a:rPr lang="en-US"/>
            <a:t>Air pollution causes 20,000 premature UK deaths yearly (UKHSA, 2023).</a:t>
          </a:r>
        </a:p>
      </dgm:t>
    </dgm:pt>
    <dgm:pt modelId="{C2AA01DA-3A85-42B5-AC0D-3FDEB26CD78E}" type="parTrans" cxnId="{6D271065-321F-491D-B1B9-AB82AB83FB73}">
      <dgm:prSet/>
      <dgm:spPr/>
      <dgm:t>
        <a:bodyPr/>
        <a:lstStyle/>
        <a:p>
          <a:endParaRPr lang="en-US"/>
        </a:p>
      </dgm:t>
    </dgm:pt>
    <dgm:pt modelId="{E023D9DF-4FEF-413E-A595-7ADBC8FBB68B}" type="sibTrans" cxnId="{6D271065-321F-491D-B1B9-AB82AB83FB73}">
      <dgm:prSet/>
      <dgm:spPr/>
      <dgm:t>
        <a:bodyPr/>
        <a:lstStyle/>
        <a:p>
          <a:endParaRPr lang="en-US"/>
        </a:p>
      </dgm:t>
    </dgm:pt>
    <dgm:pt modelId="{CF694436-F2F9-4B5F-B225-88BED10279A8}">
      <dgm:prSet/>
      <dgm:spPr/>
      <dgm:t>
        <a:bodyPr/>
        <a:lstStyle/>
        <a:p>
          <a:r>
            <a:rPr lang="en-US"/>
            <a:t>9–10 year life expectancy gap between richest and poorest (Marmot, 2020).</a:t>
          </a:r>
        </a:p>
      </dgm:t>
    </dgm:pt>
    <dgm:pt modelId="{781CD7DA-ED48-4F65-8869-45B21166E8F9}" type="parTrans" cxnId="{C51D29AF-253A-40E9-A372-7A1AEB7B0342}">
      <dgm:prSet/>
      <dgm:spPr/>
      <dgm:t>
        <a:bodyPr/>
        <a:lstStyle/>
        <a:p>
          <a:endParaRPr lang="en-US"/>
        </a:p>
      </dgm:t>
    </dgm:pt>
    <dgm:pt modelId="{8796B93C-CFF8-43C8-B5C3-588798A709F6}" type="sibTrans" cxnId="{C51D29AF-253A-40E9-A372-7A1AEB7B0342}">
      <dgm:prSet/>
      <dgm:spPr/>
      <dgm:t>
        <a:bodyPr/>
        <a:lstStyle/>
        <a:p>
          <a:endParaRPr lang="en-US"/>
        </a:p>
      </dgm:t>
    </dgm:pt>
    <dgm:pt modelId="{7B0655C7-3EC0-4E27-AD4F-950F1B267BED}">
      <dgm:prSet/>
      <dgm:spPr/>
      <dgm:t>
        <a:bodyPr/>
        <a:lstStyle/>
        <a:p>
          <a:r>
            <a:rPr lang="en-US" dirty="0"/>
            <a:t>SDG 3 </a:t>
          </a:r>
          <a:r>
            <a:rPr lang="en-US" dirty="0" err="1"/>
            <a:t>emphasises</a:t>
          </a:r>
          <a:r>
            <a:rPr lang="en-US" dirty="0"/>
            <a:t> health for all ages (WHO, 2024).</a:t>
          </a:r>
        </a:p>
      </dgm:t>
    </dgm:pt>
    <dgm:pt modelId="{16F69341-E011-4750-9422-3D04CE86F710}" type="parTrans" cxnId="{18F8F6D3-5790-498B-AD3C-5961465385D3}">
      <dgm:prSet/>
      <dgm:spPr/>
      <dgm:t>
        <a:bodyPr/>
        <a:lstStyle/>
        <a:p>
          <a:endParaRPr lang="en-US"/>
        </a:p>
      </dgm:t>
    </dgm:pt>
    <dgm:pt modelId="{F1929AE9-1137-4D54-A9F5-88D9AE344382}" type="sibTrans" cxnId="{18F8F6D3-5790-498B-AD3C-5961465385D3}">
      <dgm:prSet/>
      <dgm:spPr/>
      <dgm:t>
        <a:bodyPr/>
        <a:lstStyle/>
        <a:p>
          <a:endParaRPr lang="en-US"/>
        </a:p>
      </dgm:t>
    </dgm:pt>
    <dgm:pt modelId="{E1EB53A3-89B4-4F87-82B9-53ECD3EFD2D4}">
      <dgm:prSet/>
      <dgm:spPr/>
      <dgm:t>
        <a:bodyPr/>
        <a:lstStyle/>
        <a:p>
          <a:r>
            <a:rPr lang="en-US" dirty="0"/>
            <a:t>Equity-based progress remains essential (Bickler </a:t>
          </a:r>
          <a:r>
            <a:rPr lang="en-US" i="1" dirty="0"/>
            <a:t>et al</a:t>
          </a:r>
          <a:r>
            <a:rPr lang="en-US" dirty="0"/>
            <a:t>., 2020).</a:t>
          </a:r>
        </a:p>
      </dgm:t>
    </dgm:pt>
    <dgm:pt modelId="{E98A3F3F-177B-4B3F-9EE5-9F95E54327BD}" type="parTrans" cxnId="{D4AD900A-0F0A-4219-B83D-A24640264691}">
      <dgm:prSet/>
      <dgm:spPr/>
      <dgm:t>
        <a:bodyPr/>
        <a:lstStyle/>
        <a:p>
          <a:endParaRPr lang="en-US"/>
        </a:p>
      </dgm:t>
    </dgm:pt>
    <dgm:pt modelId="{80004C49-18DA-4E06-9870-71831DE0ECD8}" type="sibTrans" cxnId="{D4AD900A-0F0A-4219-B83D-A24640264691}">
      <dgm:prSet/>
      <dgm:spPr/>
      <dgm:t>
        <a:bodyPr/>
        <a:lstStyle/>
        <a:p>
          <a:endParaRPr lang="en-US"/>
        </a:p>
      </dgm:t>
    </dgm:pt>
    <dgm:pt modelId="{923357C8-4425-414C-8CE8-510F4E6946DF}" type="pres">
      <dgm:prSet presAssocID="{432BB2A6-CEAD-4A2C-8AE2-737284F5EC87}" presName="Name0" presStyleCnt="0">
        <dgm:presLayoutVars>
          <dgm:dir/>
          <dgm:resizeHandles val="exact"/>
        </dgm:presLayoutVars>
      </dgm:prSet>
      <dgm:spPr/>
    </dgm:pt>
    <dgm:pt modelId="{AAED9973-2592-4F00-8584-F6BAB0BD9ABF}" type="pres">
      <dgm:prSet presAssocID="{41D0CD6C-BF63-4FA8-B575-710D8793351A}" presName="node" presStyleLbl="node1" presStyleIdx="0" presStyleCnt="8">
        <dgm:presLayoutVars>
          <dgm:bulletEnabled val="1"/>
        </dgm:presLayoutVars>
      </dgm:prSet>
      <dgm:spPr/>
    </dgm:pt>
    <dgm:pt modelId="{15DC2674-DF12-4B24-BC79-7B2968746958}" type="pres">
      <dgm:prSet presAssocID="{FBBE6B65-27E1-4794-A2F1-9E2CC13F51BA}" presName="sibTrans" presStyleLbl="sibTrans1D1" presStyleIdx="0" presStyleCnt="7"/>
      <dgm:spPr/>
    </dgm:pt>
    <dgm:pt modelId="{88205A72-A7C7-402D-845E-50F88A629B49}" type="pres">
      <dgm:prSet presAssocID="{FBBE6B65-27E1-4794-A2F1-9E2CC13F51BA}" presName="connectorText" presStyleLbl="sibTrans1D1" presStyleIdx="0" presStyleCnt="7"/>
      <dgm:spPr/>
    </dgm:pt>
    <dgm:pt modelId="{5198DCFB-8733-41FA-B097-74577CC470A9}" type="pres">
      <dgm:prSet presAssocID="{E5F9453C-2428-423C-88B2-C7C07F1DE670}" presName="node" presStyleLbl="node1" presStyleIdx="1" presStyleCnt="8">
        <dgm:presLayoutVars>
          <dgm:bulletEnabled val="1"/>
        </dgm:presLayoutVars>
      </dgm:prSet>
      <dgm:spPr/>
    </dgm:pt>
    <dgm:pt modelId="{19C8F367-B465-40E6-9A9D-BEDFEE7F2063}" type="pres">
      <dgm:prSet presAssocID="{273BA162-0152-4240-8939-281CDB2B0154}" presName="sibTrans" presStyleLbl="sibTrans1D1" presStyleIdx="1" presStyleCnt="7"/>
      <dgm:spPr/>
    </dgm:pt>
    <dgm:pt modelId="{B15A751C-27D6-42EC-9179-3E2DA271C5F9}" type="pres">
      <dgm:prSet presAssocID="{273BA162-0152-4240-8939-281CDB2B0154}" presName="connectorText" presStyleLbl="sibTrans1D1" presStyleIdx="1" presStyleCnt="7"/>
      <dgm:spPr/>
    </dgm:pt>
    <dgm:pt modelId="{1AF0F2C9-9719-4EFB-9EC3-7019C75C11B5}" type="pres">
      <dgm:prSet presAssocID="{AC679063-D87B-406E-AD85-364D00FA458A}" presName="node" presStyleLbl="node1" presStyleIdx="2" presStyleCnt="8">
        <dgm:presLayoutVars>
          <dgm:bulletEnabled val="1"/>
        </dgm:presLayoutVars>
      </dgm:prSet>
      <dgm:spPr/>
    </dgm:pt>
    <dgm:pt modelId="{6ED8A7F8-3A90-46DD-AB2A-94E46E9186D1}" type="pres">
      <dgm:prSet presAssocID="{A427A53D-7EA1-49D0-85DE-7B96866046F5}" presName="sibTrans" presStyleLbl="sibTrans1D1" presStyleIdx="2" presStyleCnt="7"/>
      <dgm:spPr/>
    </dgm:pt>
    <dgm:pt modelId="{54DFDCA0-B37B-4AC1-ABFE-7140752EFFBD}" type="pres">
      <dgm:prSet presAssocID="{A427A53D-7EA1-49D0-85DE-7B96866046F5}" presName="connectorText" presStyleLbl="sibTrans1D1" presStyleIdx="2" presStyleCnt="7"/>
      <dgm:spPr/>
    </dgm:pt>
    <dgm:pt modelId="{8043E35E-D64F-4F52-A299-565F47059E57}" type="pres">
      <dgm:prSet presAssocID="{6EF863F6-D7F3-4C8D-A2FE-4F20868BD185}" presName="node" presStyleLbl="node1" presStyleIdx="3" presStyleCnt="8">
        <dgm:presLayoutVars>
          <dgm:bulletEnabled val="1"/>
        </dgm:presLayoutVars>
      </dgm:prSet>
      <dgm:spPr/>
    </dgm:pt>
    <dgm:pt modelId="{DD8A8273-A2E6-4D24-8543-B0A0FF6FA065}" type="pres">
      <dgm:prSet presAssocID="{FCDC4A99-D792-4869-80CB-86E7354DCCB5}" presName="sibTrans" presStyleLbl="sibTrans1D1" presStyleIdx="3" presStyleCnt="7"/>
      <dgm:spPr/>
    </dgm:pt>
    <dgm:pt modelId="{770FDC02-EA32-4BF6-89B3-4EF782AA2860}" type="pres">
      <dgm:prSet presAssocID="{FCDC4A99-D792-4869-80CB-86E7354DCCB5}" presName="connectorText" presStyleLbl="sibTrans1D1" presStyleIdx="3" presStyleCnt="7"/>
      <dgm:spPr/>
    </dgm:pt>
    <dgm:pt modelId="{536DBFA3-DA88-4D34-AEFD-F19890085D9A}" type="pres">
      <dgm:prSet presAssocID="{D8FE0F4D-E067-4939-8FC8-C32847DB3742}" presName="node" presStyleLbl="node1" presStyleIdx="4" presStyleCnt="8">
        <dgm:presLayoutVars>
          <dgm:bulletEnabled val="1"/>
        </dgm:presLayoutVars>
      </dgm:prSet>
      <dgm:spPr/>
    </dgm:pt>
    <dgm:pt modelId="{0EAFB267-39CE-4E21-8462-A526C91C3D9A}" type="pres">
      <dgm:prSet presAssocID="{E023D9DF-4FEF-413E-A595-7ADBC8FBB68B}" presName="sibTrans" presStyleLbl="sibTrans1D1" presStyleIdx="4" presStyleCnt="7"/>
      <dgm:spPr/>
    </dgm:pt>
    <dgm:pt modelId="{1CF784A4-9BF8-44D2-BEA9-7FC02E1A2361}" type="pres">
      <dgm:prSet presAssocID="{E023D9DF-4FEF-413E-A595-7ADBC8FBB68B}" presName="connectorText" presStyleLbl="sibTrans1D1" presStyleIdx="4" presStyleCnt="7"/>
      <dgm:spPr/>
    </dgm:pt>
    <dgm:pt modelId="{461B9612-CC7D-487F-A4DE-7590A1DE683E}" type="pres">
      <dgm:prSet presAssocID="{CF694436-F2F9-4B5F-B225-88BED10279A8}" presName="node" presStyleLbl="node1" presStyleIdx="5" presStyleCnt="8">
        <dgm:presLayoutVars>
          <dgm:bulletEnabled val="1"/>
        </dgm:presLayoutVars>
      </dgm:prSet>
      <dgm:spPr/>
    </dgm:pt>
    <dgm:pt modelId="{8DAD9270-A124-4222-A775-2D444D804BCF}" type="pres">
      <dgm:prSet presAssocID="{8796B93C-CFF8-43C8-B5C3-588798A709F6}" presName="sibTrans" presStyleLbl="sibTrans1D1" presStyleIdx="5" presStyleCnt="7"/>
      <dgm:spPr/>
    </dgm:pt>
    <dgm:pt modelId="{49F73EC4-AD04-4DE2-81C0-DC254D184635}" type="pres">
      <dgm:prSet presAssocID="{8796B93C-CFF8-43C8-B5C3-588798A709F6}" presName="connectorText" presStyleLbl="sibTrans1D1" presStyleIdx="5" presStyleCnt="7"/>
      <dgm:spPr/>
    </dgm:pt>
    <dgm:pt modelId="{7249539E-AD63-49DD-8BBB-BED2E13D9B81}" type="pres">
      <dgm:prSet presAssocID="{7B0655C7-3EC0-4E27-AD4F-950F1B267BED}" presName="node" presStyleLbl="node1" presStyleIdx="6" presStyleCnt="8">
        <dgm:presLayoutVars>
          <dgm:bulletEnabled val="1"/>
        </dgm:presLayoutVars>
      </dgm:prSet>
      <dgm:spPr/>
    </dgm:pt>
    <dgm:pt modelId="{DAC998C3-2445-4F03-807F-C39E3B630A48}" type="pres">
      <dgm:prSet presAssocID="{F1929AE9-1137-4D54-A9F5-88D9AE344382}" presName="sibTrans" presStyleLbl="sibTrans1D1" presStyleIdx="6" presStyleCnt="7"/>
      <dgm:spPr/>
    </dgm:pt>
    <dgm:pt modelId="{82117B63-7166-48FA-8AC6-62662237F156}" type="pres">
      <dgm:prSet presAssocID="{F1929AE9-1137-4D54-A9F5-88D9AE344382}" presName="connectorText" presStyleLbl="sibTrans1D1" presStyleIdx="6" presStyleCnt="7"/>
      <dgm:spPr/>
    </dgm:pt>
    <dgm:pt modelId="{0E4940C7-BBB2-4D36-B61B-A010C599AA42}" type="pres">
      <dgm:prSet presAssocID="{E1EB53A3-89B4-4F87-82B9-53ECD3EFD2D4}" presName="node" presStyleLbl="node1" presStyleIdx="7" presStyleCnt="8">
        <dgm:presLayoutVars>
          <dgm:bulletEnabled val="1"/>
        </dgm:presLayoutVars>
      </dgm:prSet>
      <dgm:spPr/>
    </dgm:pt>
  </dgm:ptLst>
  <dgm:cxnLst>
    <dgm:cxn modelId="{CA16D903-A920-4C10-BA9E-EB2B43484250}" type="presOf" srcId="{273BA162-0152-4240-8939-281CDB2B0154}" destId="{B15A751C-27D6-42EC-9179-3E2DA271C5F9}" srcOrd="1" destOrd="0" presId="urn:microsoft.com/office/officeart/2016/7/layout/RepeatingBendingProcessNew"/>
    <dgm:cxn modelId="{7810F504-7954-4FC4-9665-9F881E3300BA}" type="presOf" srcId="{CF694436-F2F9-4B5F-B225-88BED10279A8}" destId="{461B9612-CC7D-487F-A4DE-7590A1DE683E}" srcOrd="0" destOrd="0" presId="urn:microsoft.com/office/officeart/2016/7/layout/RepeatingBendingProcessNew"/>
    <dgm:cxn modelId="{D4AD900A-0F0A-4219-B83D-A24640264691}" srcId="{432BB2A6-CEAD-4A2C-8AE2-737284F5EC87}" destId="{E1EB53A3-89B4-4F87-82B9-53ECD3EFD2D4}" srcOrd="7" destOrd="0" parTransId="{E98A3F3F-177B-4B3F-9EE5-9F95E54327BD}" sibTransId="{80004C49-18DA-4E06-9870-71831DE0ECD8}"/>
    <dgm:cxn modelId="{5457FE22-B9E2-4464-BE18-9EFA3868E654}" type="presOf" srcId="{7B0655C7-3EC0-4E27-AD4F-950F1B267BED}" destId="{7249539E-AD63-49DD-8BBB-BED2E13D9B81}" srcOrd="0" destOrd="0" presId="urn:microsoft.com/office/officeart/2016/7/layout/RepeatingBendingProcessNew"/>
    <dgm:cxn modelId="{4103CF3A-16BD-4301-80A7-299AEFBB9676}" srcId="{432BB2A6-CEAD-4A2C-8AE2-737284F5EC87}" destId="{41D0CD6C-BF63-4FA8-B575-710D8793351A}" srcOrd="0" destOrd="0" parTransId="{D8ADD015-5328-47B1-863D-E074FF24D800}" sibTransId="{FBBE6B65-27E1-4794-A2F1-9E2CC13F51BA}"/>
    <dgm:cxn modelId="{C3A9D760-9B50-4663-8D84-E28F9681D812}" type="presOf" srcId="{E023D9DF-4FEF-413E-A595-7ADBC8FBB68B}" destId="{0EAFB267-39CE-4E21-8462-A526C91C3D9A}" srcOrd="0" destOrd="0" presId="urn:microsoft.com/office/officeart/2016/7/layout/RepeatingBendingProcessNew"/>
    <dgm:cxn modelId="{DA285763-CDF9-4429-955C-F6C0BCB2404F}" type="presOf" srcId="{D8FE0F4D-E067-4939-8FC8-C32847DB3742}" destId="{536DBFA3-DA88-4D34-AEFD-F19890085D9A}" srcOrd="0" destOrd="0" presId="urn:microsoft.com/office/officeart/2016/7/layout/RepeatingBendingProcessNew"/>
    <dgm:cxn modelId="{6D271065-321F-491D-B1B9-AB82AB83FB73}" srcId="{432BB2A6-CEAD-4A2C-8AE2-737284F5EC87}" destId="{D8FE0F4D-E067-4939-8FC8-C32847DB3742}" srcOrd="4" destOrd="0" parTransId="{C2AA01DA-3A85-42B5-AC0D-3FDEB26CD78E}" sibTransId="{E023D9DF-4FEF-413E-A595-7ADBC8FBB68B}"/>
    <dgm:cxn modelId="{F2A23B68-F07B-4A06-B173-6EAC18A72416}" type="presOf" srcId="{F1929AE9-1137-4D54-A9F5-88D9AE344382}" destId="{DAC998C3-2445-4F03-807F-C39E3B630A48}" srcOrd="0" destOrd="0" presId="urn:microsoft.com/office/officeart/2016/7/layout/RepeatingBendingProcessNew"/>
    <dgm:cxn modelId="{F9D6BE69-8656-47AE-9929-808A6B01E86D}" type="presOf" srcId="{6EF863F6-D7F3-4C8D-A2FE-4F20868BD185}" destId="{8043E35E-D64F-4F52-A299-565F47059E57}" srcOrd="0" destOrd="0" presId="urn:microsoft.com/office/officeart/2016/7/layout/RepeatingBendingProcessNew"/>
    <dgm:cxn modelId="{522E506E-8B67-4948-873B-39AF45B5E1FA}" srcId="{432BB2A6-CEAD-4A2C-8AE2-737284F5EC87}" destId="{AC679063-D87B-406E-AD85-364D00FA458A}" srcOrd="2" destOrd="0" parTransId="{ACE44D04-28C1-4D43-803D-51ECAD40BC12}" sibTransId="{A427A53D-7EA1-49D0-85DE-7B96866046F5}"/>
    <dgm:cxn modelId="{80453253-16A4-454B-B915-F0500B3B87D2}" type="presOf" srcId="{FBBE6B65-27E1-4794-A2F1-9E2CC13F51BA}" destId="{88205A72-A7C7-402D-845E-50F88A629B49}" srcOrd="1" destOrd="0" presId="urn:microsoft.com/office/officeart/2016/7/layout/RepeatingBendingProcessNew"/>
    <dgm:cxn modelId="{64F61B7C-216B-4814-BB4E-4804B81CB8FC}" srcId="{432BB2A6-CEAD-4A2C-8AE2-737284F5EC87}" destId="{E5F9453C-2428-423C-88B2-C7C07F1DE670}" srcOrd="1" destOrd="0" parTransId="{B0C38B3A-12D1-4DB1-A58D-B16F06F0A033}" sibTransId="{273BA162-0152-4240-8939-281CDB2B0154}"/>
    <dgm:cxn modelId="{39C74889-E354-4145-B11B-259CAF3B5D77}" type="presOf" srcId="{41D0CD6C-BF63-4FA8-B575-710D8793351A}" destId="{AAED9973-2592-4F00-8584-F6BAB0BD9ABF}" srcOrd="0" destOrd="0" presId="urn:microsoft.com/office/officeart/2016/7/layout/RepeatingBendingProcessNew"/>
    <dgm:cxn modelId="{12D48289-D6DE-4F6D-99BB-2E0218A58592}" type="presOf" srcId="{AC679063-D87B-406E-AD85-364D00FA458A}" destId="{1AF0F2C9-9719-4EFB-9EC3-7019C75C11B5}" srcOrd="0" destOrd="0" presId="urn:microsoft.com/office/officeart/2016/7/layout/RepeatingBendingProcessNew"/>
    <dgm:cxn modelId="{02084796-B7C2-4E37-B2B1-7CAA26C4CD2F}" type="presOf" srcId="{F1929AE9-1137-4D54-A9F5-88D9AE344382}" destId="{82117B63-7166-48FA-8AC6-62662237F156}" srcOrd="1" destOrd="0" presId="urn:microsoft.com/office/officeart/2016/7/layout/RepeatingBendingProcessNew"/>
    <dgm:cxn modelId="{9FB626A9-141F-4790-9C98-B1957F9CA834}" type="presOf" srcId="{E1EB53A3-89B4-4F87-82B9-53ECD3EFD2D4}" destId="{0E4940C7-BBB2-4D36-B61B-A010C599AA42}" srcOrd="0" destOrd="0" presId="urn:microsoft.com/office/officeart/2016/7/layout/RepeatingBendingProcessNew"/>
    <dgm:cxn modelId="{FA56EAA9-788F-4E60-9E8B-323BF17195EF}" type="presOf" srcId="{FBBE6B65-27E1-4794-A2F1-9E2CC13F51BA}" destId="{15DC2674-DF12-4B24-BC79-7B2968746958}" srcOrd="0" destOrd="0" presId="urn:microsoft.com/office/officeart/2016/7/layout/RepeatingBendingProcessNew"/>
    <dgm:cxn modelId="{C51D29AF-253A-40E9-A372-7A1AEB7B0342}" srcId="{432BB2A6-CEAD-4A2C-8AE2-737284F5EC87}" destId="{CF694436-F2F9-4B5F-B225-88BED10279A8}" srcOrd="5" destOrd="0" parTransId="{781CD7DA-ED48-4F65-8869-45B21166E8F9}" sibTransId="{8796B93C-CFF8-43C8-B5C3-588798A709F6}"/>
    <dgm:cxn modelId="{677924BF-5F09-4D72-A6BA-C7F20C599E8F}" type="presOf" srcId="{E023D9DF-4FEF-413E-A595-7ADBC8FBB68B}" destId="{1CF784A4-9BF8-44D2-BEA9-7FC02E1A2361}" srcOrd="1" destOrd="0" presId="urn:microsoft.com/office/officeart/2016/7/layout/RepeatingBendingProcessNew"/>
    <dgm:cxn modelId="{A296C2C3-9EDF-447B-B82E-27C1DDCA4A90}" type="presOf" srcId="{A427A53D-7EA1-49D0-85DE-7B96866046F5}" destId="{6ED8A7F8-3A90-46DD-AB2A-94E46E9186D1}" srcOrd="0" destOrd="0" presId="urn:microsoft.com/office/officeart/2016/7/layout/RepeatingBendingProcessNew"/>
    <dgm:cxn modelId="{E2D53BD3-CB19-4AD5-8D89-AC17CA61862D}" type="presOf" srcId="{8796B93C-CFF8-43C8-B5C3-588798A709F6}" destId="{49F73EC4-AD04-4DE2-81C0-DC254D184635}" srcOrd="1" destOrd="0" presId="urn:microsoft.com/office/officeart/2016/7/layout/RepeatingBendingProcessNew"/>
    <dgm:cxn modelId="{18F8F6D3-5790-498B-AD3C-5961465385D3}" srcId="{432BB2A6-CEAD-4A2C-8AE2-737284F5EC87}" destId="{7B0655C7-3EC0-4E27-AD4F-950F1B267BED}" srcOrd="6" destOrd="0" parTransId="{16F69341-E011-4750-9422-3D04CE86F710}" sibTransId="{F1929AE9-1137-4D54-A9F5-88D9AE344382}"/>
    <dgm:cxn modelId="{C2D9EAD5-5E69-4037-AF8C-FB85EE846A3B}" type="presOf" srcId="{FCDC4A99-D792-4869-80CB-86E7354DCCB5}" destId="{770FDC02-EA32-4BF6-89B3-4EF782AA2860}" srcOrd="1" destOrd="0" presId="urn:microsoft.com/office/officeart/2016/7/layout/RepeatingBendingProcessNew"/>
    <dgm:cxn modelId="{C9C798D8-6B49-417E-A7FE-2397C79DD15F}" type="presOf" srcId="{432BB2A6-CEAD-4A2C-8AE2-737284F5EC87}" destId="{923357C8-4425-414C-8CE8-510F4E6946DF}" srcOrd="0" destOrd="0" presId="urn:microsoft.com/office/officeart/2016/7/layout/RepeatingBendingProcessNew"/>
    <dgm:cxn modelId="{F3C2F9E0-A3DB-4B45-A1B3-98C852F91246}" type="presOf" srcId="{273BA162-0152-4240-8939-281CDB2B0154}" destId="{19C8F367-B465-40E6-9A9D-BEDFEE7F2063}" srcOrd="0" destOrd="0" presId="urn:microsoft.com/office/officeart/2016/7/layout/RepeatingBendingProcessNew"/>
    <dgm:cxn modelId="{C43339EE-281C-4F00-BD57-77DDA1143198}" srcId="{432BB2A6-CEAD-4A2C-8AE2-737284F5EC87}" destId="{6EF863F6-D7F3-4C8D-A2FE-4F20868BD185}" srcOrd="3" destOrd="0" parTransId="{89A2542F-405D-41E0-BA46-06872B05D130}" sibTransId="{FCDC4A99-D792-4869-80CB-86E7354DCCB5}"/>
    <dgm:cxn modelId="{0AC62CEF-82B9-4560-9F75-80A911E1FCEE}" type="presOf" srcId="{E5F9453C-2428-423C-88B2-C7C07F1DE670}" destId="{5198DCFB-8733-41FA-B097-74577CC470A9}" srcOrd="0" destOrd="0" presId="urn:microsoft.com/office/officeart/2016/7/layout/RepeatingBendingProcessNew"/>
    <dgm:cxn modelId="{93FC6CF2-19B7-4F9E-ADF2-7570CDC9F628}" type="presOf" srcId="{FCDC4A99-D792-4869-80CB-86E7354DCCB5}" destId="{DD8A8273-A2E6-4D24-8543-B0A0FF6FA065}" srcOrd="0" destOrd="0" presId="urn:microsoft.com/office/officeart/2016/7/layout/RepeatingBendingProcessNew"/>
    <dgm:cxn modelId="{4449B1F3-A6CE-4480-9D06-4C1C8CFB4AA4}" type="presOf" srcId="{A427A53D-7EA1-49D0-85DE-7B96866046F5}" destId="{54DFDCA0-B37B-4AC1-ABFE-7140752EFFBD}" srcOrd="1" destOrd="0" presId="urn:microsoft.com/office/officeart/2016/7/layout/RepeatingBendingProcessNew"/>
    <dgm:cxn modelId="{679045F5-6B7C-42F5-A3D4-1EAFAB53C227}" type="presOf" srcId="{8796B93C-CFF8-43C8-B5C3-588798A709F6}" destId="{8DAD9270-A124-4222-A775-2D444D804BCF}" srcOrd="0" destOrd="0" presId="urn:microsoft.com/office/officeart/2016/7/layout/RepeatingBendingProcessNew"/>
    <dgm:cxn modelId="{608CEE44-4F71-434E-9115-29A1E6976098}" type="presParOf" srcId="{923357C8-4425-414C-8CE8-510F4E6946DF}" destId="{AAED9973-2592-4F00-8584-F6BAB0BD9ABF}" srcOrd="0" destOrd="0" presId="urn:microsoft.com/office/officeart/2016/7/layout/RepeatingBendingProcessNew"/>
    <dgm:cxn modelId="{0D402C05-F03F-4ABA-96C4-7BC8E5FCFA9C}" type="presParOf" srcId="{923357C8-4425-414C-8CE8-510F4E6946DF}" destId="{15DC2674-DF12-4B24-BC79-7B2968746958}" srcOrd="1" destOrd="0" presId="urn:microsoft.com/office/officeart/2016/7/layout/RepeatingBendingProcessNew"/>
    <dgm:cxn modelId="{3CE32DBA-3D6C-4692-A0D7-01453D7F1F2B}" type="presParOf" srcId="{15DC2674-DF12-4B24-BC79-7B2968746958}" destId="{88205A72-A7C7-402D-845E-50F88A629B49}" srcOrd="0" destOrd="0" presId="urn:microsoft.com/office/officeart/2016/7/layout/RepeatingBendingProcessNew"/>
    <dgm:cxn modelId="{BEBA930C-E34A-4083-B612-069361399D91}" type="presParOf" srcId="{923357C8-4425-414C-8CE8-510F4E6946DF}" destId="{5198DCFB-8733-41FA-B097-74577CC470A9}" srcOrd="2" destOrd="0" presId="urn:microsoft.com/office/officeart/2016/7/layout/RepeatingBendingProcessNew"/>
    <dgm:cxn modelId="{BF06E257-50E0-4959-AF0E-31623D38784F}" type="presParOf" srcId="{923357C8-4425-414C-8CE8-510F4E6946DF}" destId="{19C8F367-B465-40E6-9A9D-BEDFEE7F2063}" srcOrd="3" destOrd="0" presId="urn:microsoft.com/office/officeart/2016/7/layout/RepeatingBendingProcessNew"/>
    <dgm:cxn modelId="{E627CFAE-36D3-48FD-877D-0957C2DA814F}" type="presParOf" srcId="{19C8F367-B465-40E6-9A9D-BEDFEE7F2063}" destId="{B15A751C-27D6-42EC-9179-3E2DA271C5F9}" srcOrd="0" destOrd="0" presId="urn:microsoft.com/office/officeart/2016/7/layout/RepeatingBendingProcessNew"/>
    <dgm:cxn modelId="{E2E9530E-2FE7-41BB-9A8E-A3A41E8CF0FF}" type="presParOf" srcId="{923357C8-4425-414C-8CE8-510F4E6946DF}" destId="{1AF0F2C9-9719-4EFB-9EC3-7019C75C11B5}" srcOrd="4" destOrd="0" presId="urn:microsoft.com/office/officeart/2016/7/layout/RepeatingBendingProcessNew"/>
    <dgm:cxn modelId="{E631E649-F695-40A0-8EED-E63311A1DCA4}" type="presParOf" srcId="{923357C8-4425-414C-8CE8-510F4E6946DF}" destId="{6ED8A7F8-3A90-46DD-AB2A-94E46E9186D1}" srcOrd="5" destOrd="0" presId="urn:microsoft.com/office/officeart/2016/7/layout/RepeatingBendingProcessNew"/>
    <dgm:cxn modelId="{643CC893-3C5D-418A-BF9A-4D9F27320DC3}" type="presParOf" srcId="{6ED8A7F8-3A90-46DD-AB2A-94E46E9186D1}" destId="{54DFDCA0-B37B-4AC1-ABFE-7140752EFFBD}" srcOrd="0" destOrd="0" presId="urn:microsoft.com/office/officeart/2016/7/layout/RepeatingBendingProcessNew"/>
    <dgm:cxn modelId="{23DE2C0B-64C7-4ED5-85AE-A8754C477AF1}" type="presParOf" srcId="{923357C8-4425-414C-8CE8-510F4E6946DF}" destId="{8043E35E-D64F-4F52-A299-565F47059E57}" srcOrd="6" destOrd="0" presId="urn:microsoft.com/office/officeart/2016/7/layout/RepeatingBendingProcessNew"/>
    <dgm:cxn modelId="{A1A46D4A-4B8C-4743-A202-88DC686D8349}" type="presParOf" srcId="{923357C8-4425-414C-8CE8-510F4E6946DF}" destId="{DD8A8273-A2E6-4D24-8543-B0A0FF6FA065}" srcOrd="7" destOrd="0" presId="urn:microsoft.com/office/officeart/2016/7/layout/RepeatingBendingProcessNew"/>
    <dgm:cxn modelId="{2F2541D1-3224-480F-A2A2-16B0BED5CC0F}" type="presParOf" srcId="{DD8A8273-A2E6-4D24-8543-B0A0FF6FA065}" destId="{770FDC02-EA32-4BF6-89B3-4EF782AA2860}" srcOrd="0" destOrd="0" presId="urn:microsoft.com/office/officeart/2016/7/layout/RepeatingBendingProcessNew"/>
    <dgm:cxn modelId="{5712F1F0-60DA-4F90-BECD-293E56C35B2C}" type="presParOf" srcId="{923357C8-4425-414C-8CE8-510F4E6946DF}" destId="{536DBFA3-DA88-4D34-AEFD-F19890085D9A}" srcOrd="8" destOrd="0" presId="urn:microsoft.com/office/officeart/2016/7/layout/RepeatingBendingProcessNew"/>
    <dgm:cxn modelId="{3166AAA0-DCDB-4BA4-808D-EC754A89068B}" type="presParOf" srcId="{923357C8-4425-414C-8CE8-510F4E6946DF}" destId="{0EAFB267-39CE-4E21-8462-A526C91C3D9A}" srcOrd="9" destOrd="0" presId="urn:microsoft.com/office/officeart/2016/7/layout/RepeatingBendingProcessNew"/>
    <dgm:cxn modelId="{B0FF08AE-5AB7-40DE-A35F-9DE8F4BA38D8}" type="presParOf" srcId="{0EAFB267-39CE-4E21-8462-A526C91C3D9A}" destId="{1CF784A4-9BF8-44D2-BEA9-7FC02E1A2361}" srcOrd="0" destOrd="0" presId="urn:microsoft.com/office/officeart/2016/7/layout/RepeatingBendingProcessNew"/>
    <dgm:cxn modelId="{9FF09C73-D5BC-4D76-8E5E-09FEA8AF5657}" type="presParOf" srcId="{923357C8-4425-414C-8CE8-510F4E6946DF}" destId="{461B9612-CC7D-487F-A4DE-7590A1DE683E}" srcOrd="10" destOrd="0" presId="urn:microsoft.com/office/officeart/2016/7/layout/RepeatingBendingProcessNew"/>
    <dgm:cxn modelId="{94B1DED4-3BAD-4705-B6D8-A7139DCF9EC1}" type="presParOf" srcId="{923357C8-4425-414C-8CE8-510F4E6946DF}" destId="{8DAD9270-A124-4222-A775-2D444D804BCF}" srcOrd="11" destOrd="0" presId="urn:microsoft.com/office/officeart/2016/7/layout/RepeatingBendingProcessNew"/>
    <dgm:cxn modelId="{3AE78FA9-40AD-4B06-B4DD-5A80369BF7FB}" type="presParOf" srcId="{8DAD9270-A124-4222-A775-2D444D804BCF}" destId="{49F73EC4-AD04-4DE2-81C0-DC254D184635}" srcOrd="0" destOrd="0" presId="urn:microsoft.com/office/officeart/2016/7/layout/RepeatingBendingProcessNew"/>
    <dgm:cxn modelId="{5FAD6EF2-AF56-4FB9-9200-EB06F5F7851C}" type="presParOf" srcId="{923357C8-4425-414C-8CE8-510F4E6946DF}" destId="{7249539E-AD63-49DD-8BBB-BED2E13D9B81}" srcOrd="12" destOrd="0" presId="urn:microsoft.com/office/officeart/2016/7/layout/RepeatingBendingProcessNew"/>
    <dgm:cxn modelId="{C3534BE0-C212-4FDF-877B-2051C0A09CB9}" type="presParOf" srcId="{923357C8-4425-414C-8CE8-510F4E6946DF}" destId="{DAC998C3-2445-4F03-807F-C39E3B630A48}" srcOrd="13" destOrd="0" presId="urn:microsoft.com/office/officeart/2016/7/layout/RepeatingBendingProcessNew"/>
    <dgm:cxn modelId="{5F4F8897-F81B-4C9C-A475-0CDB71495F85}" type="presParOf" srcId="{DAC998C3-2445-4F03-807F-C39E3B630A48}" destId="{82117B63-7166-48FA-8AC6-62662237F156}" srcOrd="0" destOrd="0" presId="urn:microsoft.com/office/officeart/2016/7/layout/RepeatingBendingProcessNew"/>
    <dgm:cxn modelId="{CA35ACC1-DF89-4C3D-A840-EC8C83CF2DF8}" type="presParOf" srcId="{923357C8-4425-414C-8CE8-510F4E6946DF}" destId="{0E4940C7-BBB2-4D36-B61B-A010C599AA42}" srcOrd="14" destOrd="0" presId="urn:microsoft.com/office/officeart/2016/7/layout/RepeatingBending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CB60503-D4A7-4B8B-B014-5733EDDE5C9D}" type="doc">
      <dgm:prSet loTypeId="urn:microsoft.com/office/officeart/2005/8/layout/matrix3" loCatId="matrix" qsTypeId="urn:microsoft.com/office/officeart/2005/8/quickstyle/simple4" qsCatId="simple" csTypeId="urn:microsoft.com/office/officeart/2005/8/colors/colorful1" csCatId="colorful" phldr="1"/>
      <dgm:spPr/>
      <dgm:t>
        <a:bodyPr/>
        <a:lstStyle/>
        <a:p>
          <a:endParaRPr lang="en-US"/>
        </a:p>
      </dgm:t>
    </dgm:pt>
    <dgm:pt modelId="{1BE2277F-9FD5-4D67-9047-6DF301589024}">
      <dgm:prSet/>
      <dgm:spPr/>
      <dgm:t>
        <a:bodyPr/>
        <a:lstStyle/>
        <a:p>
          <a:r>
            <a:rPr lang="en-GB"/>
            <a:t>ICSs unite the NHS, local authorities, and community organisations to deliver coordinated care, reduce inequalities, and improve population wellbeing (NHS England, 2019; The King’s Fund, 2023).</a:t>
          </a:r>
          <a:endParaRPr lang="en-US"/>
        </a:p>
      </dgm:t>
    </dgm:pt>
    <dgm:pt modelId="{94E47DDD-90DC-457C-8BA8-2066D21685C9}" type="parTrans" cxnId="{C89A5E4C-E659-4CC7-A8D1-EC4D69DFEBF7}">
      <dgm:prSet/>
      <dgm:spPr/>
      <dgm:t>
        <a:bodyPr/>
        <a:lstStyle/>
        <a:p>
          <a:endParaRPr lang="en-US"/>
        </a:p>
      </dgm:t>
    </dgm:pt>
    <dgm:pt modelId="{039292EA-2DB9-4BA2-87AC-4DA65AF543A7}" type="sibTrans" cxnId="{C89A5E4C-E659-4CC7-A8D1-EC4D69DFEBF7}">
      <dgm:prSet/>
      <dgm:spPr/>
      <dgm:t>
        <a:bodyPr/>
        <a:lstStyle/>
        <a:p>
          <a:endParaRPr lang="en-US"/>
        </a:p>
      </dgm:t>
    </dgm:pt>
    <dgm:pt modelId="{E6177B3F-4F66-40EB-832B-20FAE2B78271}">
      <dgm:prSet/>
      <dgm:spPr/>
      <dgm:t>
        <a:bodyPr/>
        <a:lstStyle/>
        <a:p>
          <a:r>
            <a:rPr lang="en-GB"/>
            <a:t>They promote collaboration across health, housing, education, and public health, focusing on prevention, early intervention, and person-centred care, aligned with WHO’s </a:t>
          </a:r>
          <a:r>
            <a:rPr lang="en-GB" i="1"/>
            <a:t>Health in All Policies</a:t>
          </a:r>
          <a:r>
            <a:rPr lang="en-GB"/>
            <a:t> approach.</a:t>
          </a:r>
          <a:endParaRPr lang="en-US"/>
        </a:p>
      </dgm:t>
    </dgm:pt>
    <dgm:pt modelId="{976814B8-ACAC-4B98-9B8F-9C7CD48AE0A4}" type="parTrans" cxnId="{5339F696-4703-49A2-A146-5905B35A4C32}">
      <dgm:prSet/>
      <dgm:spPr/>
      <dgm:t>
        <a:bodyPr/>
        <a:lstStyle/>
        <a:p>
          <a:endParaRPr lang="en-US"/>
        </a:p>
      </dgm:t>
    </dgm:pt>
    <dgm:pt modelId="{4398EC82-A974-49C1-AB52-C61572B53304}" type="sibTrans" cxnId="{5339F696-4703-49A2-A146-5905B35A4C32}">
      <dgm:prSet/>
      <dgm:spPr/>
      <dgm:t>
        <a:bodyPr/>
        <a:lstStyle/>
        <a:p>
          <a:endParaRPr lang="en-US"/>
        </a:p>
      </dgm:t>
    </dgm:pt>
    <dgm:pt modelId="{AF09171D-BFCD-4A80-B0D9-0C085A4B1608}">
      <dgm:prSet/>
      <dgm:spPr/>
      <dgm:t>
        <a:bodyPr/>
        <a:lstStyle/>
        <a:p>
          <a:r>
            <a:rPr lang="en-GB" dirty="0"/>
            <a:t>By enabling local decision-making based on population needs, ICSs improve outcomes, reduce costs, and strengthen community engagement (NHS Confederation, 2014); Thomson </a:t>
          </a:r>
          <a:r>
            <a:rPr lang="en-GB" i="1" dirty="0"/>
            <a:t>et al., </a:t>
          </a:r>
          <a:r>
            <a:rPr lang="en-GB" dirty="0"/>
            <a:t>2018). </a:t>
          </a:r>
          <a:endParaRPr lang="en-US" dirty="0"/>
        </a:p>
      </dgm:t>
    </dgm:pt>
    <dgm:pt modelId="{0025B192-353E-45DC-9466-3BFAF5BFBCA1}" type="parTrans" cxnId="{2D688E5E-FC05-4252-96B4-837D32770337}">
      <dgm:prSet/>
      <dgm:spPr/>
      <dgm:t>
        <a:bodyPr/>
        <a:lstStyle/>
        <a:p>
          <a:endParaRPr lang="en-US"/>
        </a:p>
      </dgm:t>
    </dgm:pt>
    <dgm:pt modelId="{B7339F95-173F-4D58-B297-2FBC48E85028}" type="sibTrans" cxnId="{2D688E5E-FC05-4252-96B4-837D32770337}">
      <dgm:prSet/>
      <dgm:spPr/>
      <dgm:t>
        <a:bodyPr/>
        <a:lstStyle/>
        <a:p>
          <a:endParaRPr lang="en-US"/>
        </a:p>
      </dgm:t>
    </dgm:pt>
    <dgm:pt modelId="{2321BACD-C456-4117-85AD-78646C746618}">
      <dgm:prSet/>
      <dgm:spPr/>
      <dgm:t>
        <a:bodyPr/>
        <a:lstStyle/>
        <a:p>
          <a:r>
            <a:rPr lang="en-GB"/>
            <a:t>This integrated model supports sustainable, equitable, and resilient healthcare systems.</a:t>
          </a:r>
          <a:endParaRPr lang="en-US"/>
        </a:p>
      </dgm:t>
    </dgm:pt>
    <dgm:pt modelId="{B800CA72-13EB-445E-A764-9A879D43BB52}" type="parTrans" cxnId="{51B6A269-41BA-4AB9-96DD-3D831E609453}">
      <dgm:prSet/>
      <dgm:spPr/>
      <dgm:t>
        <a:bodyPr/>
        <a:lstStyle/>
        <a:p>
          <a:endParaRPr lang="en-US"/>
        </a:p>
      </dgm:t>
    </dgm:pt>
    <dgm:pt modelId="{AF6E3F42-5CFC-42FE-B7E0-40AE3691A8AC}" type="sibTrans" cxnId="{51B6A269-41BA-4AB9-96DD-3D831E609453}">
      <dgm:prSet/>
      <dgm:spPr/>
      <dgm:t>
        <a:bodyPr/>
        <a:lstStyle/>
        <a:p>
          <a:endParaRPr lang="en-US"/>
        </a:p>
      </dgm:t>
    </dgm:pt>
    <dgm:pt modelId="{50263ADB-87F0-4BBA-8C54-225C95790B30}" type="pres">
      <dgm:prSet presAssocID="{5CB60503-D4A7-4B8B-B014-5733EDDE5C9D}" presName="matrix" presStyleCnt="0">
        <dgm:presLayoutVars>
          <dgm:chMax val="1"/>
          <dgm:dir/>
          <dgm:resizeHandles val="exact"/>
        </dgm:presLayoutVars>
      </dgm:prSet>
      <dgm:spPr/>
    </dgm:pt>
    <dgm:pt modelId="{0AD5EFE5-6CFE-4FB8-BC9B-757393C7F4F1}" type="pres">
      <dgm:prSet presAssocID="{5CB60503-D4A7-4B8B-B014-5733EDDE5C9D}" presName="diamond" presStyleLbl="bgShp" presStyleIdx="0" presStyleCnt="1"/>
      <dgm:spPr/>
    </dgm:pt>
    <dgm:pt modelId="{2BA4E2FB-EB4D-4F8A-B4D6-700BC2AE496F}" type="pres">
      <dgm:prSet presAssocID="{5CB60503-D4A7-4B8B-B014-5733EDDE5C9D}" presName="quad1" presStyleLbl="node1" presStyleIdx="0" presStyleCnt="4">
        <dgm:presLayoutVars>
          <dgm:chMax val="0"/>
          <dgm:chPref val="0"/>
          <dgm:bulletEnabled val="1"/>
        </dgm:presLayoutVars>
      </dgm:prSet>
      <dgm:spPr/>
    </dgm:pt>
    <dgm:pt modelId="{55FEF4B5-2B5C-48FD-A04D-8F1255D24CD8}" type="pres">
      <dgm:prSet presAssocID="{5CB60503-D4A7-4B8B-B014-5733EDDE5C9D}" presName="quad2" presStyleLbl="node1" presStyleIdx="1" presStyleCnt="4">
        <dgm:presLayoutVars>
          <dgm:chMax val="0"/>
          <dgm:chPref val="0"/>
          <dgm:bulletEnabled val="1"/>
        </dgm:presLayoutVars>
      </dgm:prSet>
      <dgm:spPr/>
    </dgm:pt>
    <dgm:pt modelId="{956D7B6E-A034-4499-BA21-D9D0B91DE0CA}" type="pres">
      <dgm:prSet presAssocID="{5CB60503-D4A7-4B8B-B014-5733EDDE5C9D}" presName="quad3" presStyleLbl="node1" presStyleIdx="2" presStyleCnt="4">
        <dgm:presLayoutVars>
          <dgm:chMax val="0"/>
          <dgm:chPref val="0"/>
          <dgm:bulletEnabled val="1"/>
        </dgm:presLayoutVars>
      </dgm:prSet>
      <dgm:spPr/>
    </dgm:pt>
    <dgm:pt modelId="{043EAA65-3FB5-4535-B62C-FD175DED75F6}" type="pres">
      <dgm:prSet presAssocID="{5CB60503-D4A7-4B8B-B014-5733EDDE5C9D}" presName="quad4" presStyleLbl="node1" presStyleIdx="3" presStyleCnt="4">
        <dgm:presLayoutVars>
          <dgm:chMax val="0"/>
          <dgm:chPref val="0"/>
          <dgm:bulletEnabled val="1"/>
        </dgm:presLayoutVars>
      </dgm:prSet>
      <dgm:spPr/>
    </dgm:pt>
  </dgm:ptLst>
  <dgm:cxnLst>
    <dgm:cxn modelId="{2D688E5E-FC05-4252-96B4-837D32770337}" srcId="{5CB60503-D4A7-4B8B-B014-5733EDDE5C9D}" destId="{AF09171D-BFCD-4A80-B0D9-0C085A4B1608}" srcOrd="2" destOrd="0" parTransId="{0025B192-353E-45DC-9466-3BFAF5BFBCA1}" sibTransId="{B7339F95-173F-4D58-B297-2FBC48E85028}"/>
    <dgm:cxn modelId="{51B6A269-41BA-4AB9-96DD-3D831E609453}" srcId="{5CB60503-D4A7-4B8B-B014-5733EDDE5C9D}" destId="{2321BACD-C456-4117-85AD-78646C746618}" srcOrd="3" destOrd="0" parTransId="{B800CA72-13EB-445E-A764-9A879D43BB52}" sibTransId="{AF6E3F42-5CFC-42FE-B7E0-40AE3691A8AC}"/>
    <dgm:cxn modelId="{C89A5E4C-E659-4CC7-A8D1-EC4D69DFEBF7}" srcId="{5CB60503-D4A7-4B8B-B014-5733EDDE5C9D}" destId="{1BE2277F-9FD5-4D67-9047-6DF301589024}" srcOrd="0" destOrd="0" parTransId="{94E47DDD-90DC-457C-8BA8-2066D21685C9}" sibTransId="{039292EA-2DB9-4BA2-87AC-4DA65AF543A7}"/>
    <dgm:cxn modelId="{1A925F6C-D2D0-4CBC-9196-8D70244A7C6B}" type="presOf" srcId="{1BE2277F-9FD5-4D67-9047-6DF301589024}" destId="{2BA4E2FB-EB4D-4F8A-B4D6-700BC2AE496F}" srcOrd="0" destOrd="0" presId="urn:microsoft.com/office/officeart/2005/8/layout/matrix3"/>
    <dgm:cxn modelId="{D0130C92-3ABF-4CB3-898B-A0AAC03A1041}" type="presOf" srcId="{5CB60503-D4A7-4B8B-B014-5733EDDE5C9D}" destId="{50263ADB-87F0-4BBA-8C54-225C95790B30}" srcOrd="0" destOrd="0" presId="urn:microsoft.com/office/officeart/2005/8/layout/matrix3"/>
    <dgm:cxn modelId="{5339F696-4703-49A2-A146-5905B35A4C32}" srcId="{5CB60503-D4A7-4B8B-B014-5733EDDE5C9D}" destId="{E6177B3F-4F66-40EB-832B-20FAE2B78271}" srcOrd="1" destOrd="0" parTransId="{976814B8-ACAC-4B98-9B8F-9C7CD48AE0A4}" sibTransId="{4398EC82-A974-49C1-AB52-C61572B53304}"/>
    <dgm:cxn modelId="{2ECBD4E2-DB8D-42E9-9AC0-246037073177}" type="presOf" srcId="{2321BACD-C456-4117-85AD-78646C746618}" destId="{043EAA65-3FB5-4535-B62C-FD175DED75F6}" srcOrd="0" destOrd="0" presId="urn:microsoft.com/office/officeart/2005/8/layout/matrix3"/>
    <dgm:cxn modelId="{2B9328E8-494D-4A42-8346-00B6EB5F612E}" type="presOf" srcId="{E6177B3F-4F66-40EB-832B-20FAE2B78271}" destId="{55FEF4B5-2B5C-48FD-A04D-8F1255D24CD8}" srcOrd="0" destOrd="0" presId="urn:microsoft.com/office/officeart/2005/8/layout/matrix3"/>
    <dgm:cxn modelId="{6469E7F0-25C5-43E7-AD1B-DE3EA976F397}" type="presOf" srcId="{AF09171D-BFCD-4A80-B0D9-0C085A4B1608}" destId="{956D7B6E-A034-4499-BA21-D9D0B91DE0CA}" srcOrd="0" destOrd="0" presId="urn:microsoft.com/office/officeart/2005/8/layout/matrix3"/>
    <dgm:cxn modelId="{82986048-22A7-4D75-92DE-416EAF979515}" type="presParOf" srcId="{50263ADB-87F0-4BBA-8C54-225C95790B30}" destId="{0AD5EFE5-6CFE-4FB8-BC9B-757393C7F4F1}" srcOrd="0" destOrd="0" presId="urn:microsoft.com/office/officeart/2005/8/layout/matrix3"/>
    <dgm:cxn modelId="{A43EE759-F786-4B30-A7CE-233FDD7080B7}" type="presParOf" srcId="{50263ADB-87F0-4BBA-8C54-225C95790B30}" destId="{2BA4E2FB-EB4D-4F8A-B4D6-700BC2AE496F}" srcOrd="1" destOrd="0" presId="urn:microsoft.com/office/officeart/2005/8/layout/matrix3"/>
    <dgm:cxn modelId="{AA687AED-0B84-4EFA-B61A-B569AA4FA755}" type="presParOf" srcId="{50263ADB-87F0-4BBA-8C54-225C95790B30}" destId="{55FEF4B5-2B5C-48FD-A04D-8F1255D24CD8}" srcOrd="2" destOrd="0" presId="urn:microsoft.com/office/officeart/2005/8/layout/matrix3"/>
    <dgm:cxn modelId="{48FEFA29-858B-4582-AD2F-7D5A92C7ECBD}" type="presParOf" srcId="{50263ADB-87F0-4BBA-8C54-225C95790B30}" destId="{956D7B6E-A034-4499-BA21-D9D0B91DE0CA}" srcOrd="3" destOrd="0" presId="urn:microsoft.com/office/officeart/2005/8/layout/matrix3"/>
    <dgm:cxn modelId="{598522D7-9400-4577-A160-220F1968FFAD}" type="presParOf" srcId="{50263ADB-87F0-4BBA-8C54-225C95790B30}" destId="{043EAA65-3FB5-4535-B62C-FD175DED75F6}" srcOrd="4" destOrd="0" presId="urn:microsoft.com/office/officeart/2005/8/layout/matrix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A9B98E3-DC70-4A71-8EC3-2DDD3A8DB30F}" type="doc">
      <dgm:prSet loTypeId="urn:microsoft.com/office/officeart/2005/8/layout/vProcess5" loCatId="process" qsTypeId="urn:microsoft.com/office/officeart/2005/8/quickstyle/simple1" qsCatId="simple" csTypeId="urn:microsoft.com/office/officeart/2005/8/colors/colorful2" csCatId="colorful" phldr="1"/>
      <dgm:spPr/>
      <dgm:t>
        <a:bodyPr/>
        <a:lstStyle/>
        <a:p>
          <a:endParaRPr lang="en-US"/>
        </a:p>
      </dgm:t>
    </dgm:pt>
    <dgm:pt modelId="{91BCB0D4-E992-4764-A0D2-F696D5EE7074}">
      <dgm:prSet/>
      <dgm:spPr/>
      <dgm:t>
        <a:bodyPr/>
        <a:lstStyle/>
        <a:p>
          <a:r>
            <a:rPr lang="en-GB"/>
            <a:t>Proposed by Engel (1977), the biopsychosocial model views health as the result of interactions between biological, psychological, and social factors (Engel, 2012).</a:t>
          </a:r>
          <a:endParaRPr lang="en-US"/>
        </a:p>
      </dgm:t>
    </dgm:pt>
    <dgm:pt modelId="{B3D7E296-A86A-40EF-B0D1-F63F545D2B0F}" type="parTrans" cxnId="{D7A86305-CFA5-4C37-9C85-F519D999804F}">
      <dgm:prSet/>
      <dgm:spPr/>
      <dgm:t>
        <a:bodyPr/>
        <a:lstStyle/>
        <a:p>
          <a:endParaRPr lang="en-US"/>
        </a:p>
      </dgm:t>
    </dgm:pt>
    <dgm:pt modelId="{4345D768-E857-4DFB-BB0B-0EE425206185}" type="sibTrans" cxnId="{D7A86305-CFA5-4C37-9C85-F519D999804F}">
      <dgm:prSet/>
      <dgm:spPr/>
      <dgm:t>
        <a:bodyPr/>
        <a:lstStyle/>
        <a:p>
          <a:endParaRPr lang="en-US"/>
        </a:p>
      </dgm:t>
    </dgm:pt>
    <dgm:pt modelId="{E4DEB782-E4E5-4606-B535-B6EB9AE049DF}">
      <dgm:prSet/>
      <dgm:spPr/>
      <dgm:t>
        <a:bodyPr/>
        <a:lstStyle/>
        <a:p>
          <a:pPr rtl="0"/>
          <a:r>
            <a:rPr lang="en-GB" dirty="0"/>
            <a:t>It underpins person-centred, holistic care, addressing both physical and psychosocial needs. For example, managing</a:t>
          </a:r>
          <a:r>
            <a:rPr lang="en-GB" dirty="0">
              <a:latin typeface="Aptos Display" panose="02110004020202020204"/>
            </a:rPr>
            <a:t> </a:t>
          </a:r>
          <a:r>
            <a:rPr lang="en-GB" dirty="0"/>
            <a:t>diabetes combines medical treatment, stress management, and community support.</a:t>
          </a:r>
          <a:endParaRPr lang="en-US" dirty="0"/>
        </a:p>
      </dgm:t>
    </dgm:pt>
    <dgm:pt modelId="{E43A257D-6F77-424D-8672-64AAEB27183C}" type="parTrans" cxnId="{54E40377-1451-4C97-B442-E332E909CFB8}">
      <dgm:prSet/>
      <dgm:spPr/>
      <dgm:t>
        <a:bodyPr/>
        <a:lstStyle/>
        <a:p>
          <a:endParaRPr lang="en-US"/>
        </a:p>
      </dgm:t>
    </dgm:pt>
    <dgm:pt modelId="{5AAFBAD5-2CED-4EBC-9D04-8284C3C57CE7}" type="sibTrans" cxnId="{54E40377-1451-4C97-B442-E332E909CFB8}">
      <dgm:prSet/>
      <dgm:spPr/>
      <dgm:t>
        <a:bodyPr/>
        <a:lstStyle/>
        <a:p>
          <a:endParaRPr lang="en-US"/>
        </a:p>
      </dgm:t>
    </dgm:pt>
    <dgm:pt modelId="{CC52BA0F-6DB8-4539-9DFD-A2509D4A487E}">
      <dgm:prSet/>
      <dgm:spPr/>
      <dgm:t>
        <a:bodyPr/>
        <a:lstStyle/>
        <a:p>
          <a:r>
            <a:rPr lang="en-GB" dirty="0"/>
            <a:t>Implemented through Integrated Care Systems and multidisciplinary teams, promotes better outcomes, quality of life, and sustainable, equitable healthcare (Lehman, David and Gruber, 2017; Rook, 2015; Marmot, 2010).</a:t>
          </a:r>
          <a:endParaRPr lang="en-US" dirty="0"/>
        </a:p>
      </dgm:t>
    </dgm:pt>
    <dgm:pt modelId="{1D706293-6442-4608-803D-1601C11342BA}" type="parTrans" cxnId="{36C530D1-5497-43A7-9664-43C2953DD85B}">
      <dgm:prSet/>
      <dgm:spPr/>
      <dgm:t>
        <a:bodyPr/>
        <a:lstStyle/>
        <a:p>
          <a:endParaRPr lang="en-US"/>
        </a:p>
      </dgm:t>
    </dgm:pt>
    <dgm:pt modelId="{D3E563E3-BF92-4EFD-91FE-DED2E42D595D}" type="sibTrans" cxnId="{36C530D1-5497-43A7-9664-43C2953DD85B}">
      <dgm:prSet/>
      <dgm:spPr/>
      <dgm:t>
        <a:bodyPr/>
        <a:lstStyle/>
        <a:p>
          <a:endParaRPr lang="en-US"/>
        </a:p>
      </dgm:t>
    </dgm:pt>
    <dgm:pt modelId="{4C27DB3C-3978-4095-A3F7-B6CDE6BB77B0}" type="pres">
      <dgm:prSet presAssocID="{0A9B98E3-DC70-4A71-8EC3-2DDD3A8DB30F}" presName="outerComposite" presStyleCnt="0">
        <dgm:presLayoutVars>
          <dgm:chMax val="5"/>
          <dgm:dir/>
          <dgm:resizeHandles val="exact"/>
        </dgm:presLayoutVars>
      </dgm:prSet>
      <dgm:spPr/>
    </dgm:pt>
    <dgm:pt modelId="{7BF44612-F9F3-43AE-B75D-8F2B9EA6CDCB}" type="pres">
      <dgm:prSet presAssocID="{0A9B98E3-DC70-4A71-8EC3-2DDD3A8DB30F}" presName="dummyMaxCanvas" presStyleCnt="0">
        <dgm:presLayoutVars/>
      </dgm:prSet>
      <dgm:spPr/>
    </dgm:pt>
    <dgm:pt modelId="{041EDF8F-4012-4B07-83A6-970D71669A50}" type="pres">
      <dgm:prSet presAssocID="{0A9B98E3-DC70-4A71-8EC3-2DDD3A8DB30F}" presName="ThreeNodes_1" presStyleLbl="node1" presStyleIdx="0" presStyleCnt="3">
        <dgm:presLayoutVars>
          <dgm:bulletEnabled val="1"/>
        </dgm:presLayoutVars>
      </dgm:prSet>
      <dgm:spPr/>
    </dgm:pt>
    <dgm:pt modelId="{3C402B6A-3BF6-499C-9AA9-C8E4F745723E}" type="pres">
      <dgm:prSet presAssocID="{0A9B98E3-DC70-4A71-8EC3-2DDD3A8DB30F}" presName="ThreeNodes_2" presStyleLbl="node1" presStyleIdx="1" presStyleCnt="3">
        <dgm:presLayoutVars>
          <dgm:bulletEnabled val="1"/>
        </dgm:presLayoutVars>
      </dgm:prSet>
      <dgm:spPr/>
    </dgm:pt>
    <dgm:pt modelId="{00E3E16D-5ACC-4AF0-BED7-A27E9C24D7D5}" type="pres">
      <dgm:prSet presAssocID="{0A9B98E3-DC70-4A71-8EC3-2DDD3A8DB30F}" presName="ThreeNodes_3" presStyleLbl="node1" presStyleIdx="2" presStyleCnt="3">
        <dgm:presLayoutVars>
          <dgm:bulletEnabled val="1"/>
        </dgm:presLayoutVars>
      </dgm:prSet>
      <dgm:spPr/>
    </dgm:pt>
    <dgm:pt modelId="{6F336AD2-B086-451D-9F0E-312080FE5FDF}" type="pres">
      <dgm:prSet presAssocID="{0A9B98E3-DC70-4A71-8EC3-2DDD3A8DB30F}" presName="ThreeConn_1-2" presStyleLbl="fgAccFollowNode1" presStyleIdx="0" presStyleCnt="2">
        <dgm:presLayoutVars>
          <dgm:bulletEnabled val="1"/>
        </dgm:presLayoutVars>
      </dgm:prSet>
      <dgm:spPr/>
    </dgm:pt>
    <dgm:pt modelId="{2CFE5C76-DF0D-4BF3-9640-7DBF3790FDA6}" type="pres">
      <dgm:prSet presAssocID="{0A9B98E3-DC70-4A71-8EC3-2DDD3A8DB30F}" presName="ThreeConn_2-3" presStyleLbl="fgAccFollowNode1" presStyleIdx="1" presStyleCnt="2">
        <dgm:presLayoutVars>
          <dgm:bulletEnabled val="1"/>
        </dgm:presLayoutVars>
      </dgm:prSet>
      <dgm:spPr/>
    </dgm:pt>
    <dgm:pt modelId="{2A052C0C-DAA6-410E-A6BB-C5FDCAEA85EA}" type="pres">
      <dgm:prSet presAssocID="{0A9B98E3-DC70-4A71-8EC3-2DDD3A8DB30F}" presName="ThreeNodes_1_text" presStyleLbl="node1" presStyleIdx="2" presStyleCnt="3">
        <dgm:presLayoutVars>
          <dgm:bulletEnabled val="1"/>
        </dgm:presLayoutVars>
      </dgm:prSet>
      <dgm:spPr/>
    </dgm:pt>
    <dgm:pt modelId="{B8EE835A-3C92-4B78-8E60-B1B382D6522B}" type="pres">
      <dgm:prSet presAssocID="{0A9B98E3-DC70-4A71-8EC3-2DDD3A8DB30F}" presName="ThreeNodes_2_text" presStyleLbl="node1" presStyleIdx="2" presStyleCnt="3">
        <dgm:presLayoutVars>
          <dgm:bulletEnabled val="1"/>
        </dgm:presLayoutVars>
      </dgm:prSet>
      <dgm:spPr/>
    </dgm:pt>
    <dgm:pt modelId="{E8EF7503-8276-4FC3-9725-A9A3AB119505}" type="pres">
      <dgm:prSet presAssocID="{0A9B98E3-DC70-4A71-8EC3-2DDD3A8DB30F}" presName="ThreeNodes_3_text" presStyleLbl="node1" presStyleIdx="2" presStyleCnt="3">
        <dgm:presLayoutVars>
          <dgm:bulletEnabled val="1"/>
        </dgm:presLayoutVars>
      </dgm:prSet>
      <dgm:spPr/>
    </dgm:pt>
  </dgm:ptLst>
  <dgm:cxnLst>
    <dgm:cxn modelId="{D7A86305-CFA5-4C37-9C85-F519D999804F}" srcId="{0A9B98E3-DC70-4A71-8EC3-2DDD3A8DB30F}" destId="{91BCB0D4-E992-4764-A0D2-F696D5EE7074}" srcOrd="0" destOrd="0" parTransId="{B3D7E296-A86A-40EF-B0D1-F63F545D2B0F}" sibTransId="{4345D768-E857-4DFB-BB0B-0EE425206185}"/>
    <dgm:cxn modelId="{FBD7E006-EFE6-4339-893A-C48B0C4FE58E}" type="presOf" srcId="{CC52BA0F-6DB8-4539-9DFD-A2509D4A487E}" destId="{00E3E16D-5ACC-4AF0-BED7-A27E9C24D7D5}" srcOrd="0" destOrd="0" presId="urn:microsoft.com/office/officeart/2005/8/layout/vProcess5"/>
    <dgm:cxn modelId="{A38E0761-7DD9-4CA5-A43E-939EF089967B}" type="presOf" srcId="{91BCB0D4-E992-4764-A0D2-F696D5EE7074}" destId="{041EDF8F-4012-4B07-83A6-970D71669A50}" srcOrd="0" destOrd="0" presId="urn:microsoft.com/office/officeart/2005/8/layout/vProcess5"/>
    <dgm:cxn modelId="{E6B77C69-BF3A-4AAD-B722-C8788B41E05B}" type="presOf" srcId="{E4DEB782-E4E5-4606-B535-B6EB9AE049DF}" destId="{3C402B6A-3BF6-499C-9AA9-C8E4F745723E}" srcOrd="0" destOrd="0" presId="urn:microsoft.com/office/officeart/2005/8/layout/vProcess5"/>
    <dgm:cxn modelId="{893F016B-C4EF-48BC-994F-3E2B11514492}" type="presOf" srcId="{CC52BA0F-6DB8-4539-9DFD-A2509D4A487E}" destId="{E8EF7503-8276-4FC3-9725-A9A3AB119505}" srcOrd="1" destOrd="0" presId="urn:microsoft.com/office/officeart/2005/8/layout/vProcess5"/>
    <dgm:cxn modelId="{54E40377-1451-4C97-B442-E332E909CFB8}" srcId="{0A9B98E3-DC70-4A71-8EC3-2DDD3A8DB30F}" destId="{E4DEB782-E4E5-4606-B535-B6EB9AE049DF}" srcOrd="1" destOrd="0" parTransId="{E43A257D-6F77-424D-8672-64AAEB27183C}" sibTransId="{5AAFBAD5-2CED-4EBC-9D04-8284C3C57CE7}"/>
    <dgm:cxn modelId="{FC90227F-9D2F-457C-94D2-75A464928C17}" type="presOf" srcId="{4345D768-E857-4DFB-BB0B-0EE425206185}" destId="{6F336AD2-B086-451D-9F0E-312080FE5FDF}" srcOrd="0" destOrd="0" presId="urn:microsoft.com/office/officeart/2005/8/layout/vProcess5"/>
    <dgm:cxn modelId="{D163E390-3793-4BA0-9958-6B796D26CA8D}" type="presOf" srcId="{0A9B98E3-DC70-4A71-8EC3-2DDD3A8DB30F}" destId="{4C27DB3C-3978-4095-A3F7-B6CDE6BB77B0}" srcOrd="0" destOrd="0" presId="urn:microsoft.com/office/officeart/2005/8/layout/vProcess5"/>
    <dgm:cxn modelId="{89AF6EC8-6135-4B1B-885C-99A5B5F0C218}" type="presOf" srcId="{E4DEB782-E4E5-4606-B535-B6EB9AE049DF}" destId="{B8EE835A-3C92-4B78-8E60-B1B382D6522B}" srcOrd="1" destOrd="0" presId="urn:microsoft.com/office/officeart/2005/8/layout/vProcess5"/>
    <dgm:cxn modelId="{36C530D1-5497-43A7-9664-43C2953DD85B}" srcId="{0A9B98E3-DC70-4A71-8EC3-2DDD3A8DB30F}" destId="{CC52BA0F-6DB8-4539-9DFD-A2509D4A487E}" srcOrd="2" destOrd="0" parTransId="{1D706293-6442-4608-803D-1601C11342BA}" sibTransId="{D3E563E3-BF92-4EFD-91FE-DED2E42D595D}"/>
    <dgm:cxn modelId="{AAAC1EE4-467B-488D-9448-DBF25EFB4F63}" type="presOf" srcId="{91BCB0D4-E992-4764-A0D2-F696D5EE7074}" destId="{2A052C0C-DAA6-410E-A6BB-C5FDCAEA85EA}" srcOrd="1" destOrd="0" presId="urn:microsoft.com/office/officeart/2005/8/layout/vProcess5"/>
    <dgm:cxn modelId="{0EFA92FF-B23C-48CA-BCBA-0416C7C6025E}" type="presOf" srcId="{5AAFBAD5-2CED-4EBC-9D04-8284C3C57CE7}" destId="{2CFE5C76-DF0D-4BF3-9640-7DBF3790FDA6}" srcOrd="0" destOrd="0" presId="urn:microsoft.com/office/officeart/2005/8/layout/vProcess5"/>
    <dgm:cxn modelId="{E3D051E3-EC2E-4248-83B4-4D9F3573016E}" type="presParOf" srcId="{4C27DB3C-3978-4095-A3F7-B6CDE6BB77B0}" destId="{7BF44612-F9F3-43AE-B75D-8F2B9EA6CDCB}" srcOrd="0" destOrd="0" presId="urn:microsoft.com/office/officeart/2005/8/layout/vProcess5"/>
    <dgm:cxn modelId="{F435C80D-1B05-4F5D-BAC4-AB62CA671E8D}" type="presParOf" srcId="{4C27DB3C-3978-4095-A3F7-B6CDE6BB77B0}" destId="{041EDF8F-4012-4B07-83A6-970D71669A50}" srcOrd="1" destOrd="0" presId="urn:microsoft.com/office/officeart/2005/8/layout/vProcess5"/>
    <dgm:cxn modelId="{04AFC9ED-8C96-4145-A774-EB342589E2FD}" type="presParOf" srcId="{4C27DB3C-3978-4095-A3F7-B6CDE6BB77B0}" destId="{3C402B6A-3BF6-499C-9AA9-C8E4F745723E}" srcOrd="2" destOrd="0" presId="urn:microsoft.com/office/officeart/2005/8/layout/vProcess5"/>
    <dgm:cxn modelId="{8A1BB6FC-9558-4062-9EC2-7A2D48CF0775}" type="presParOf" srcId="{4C27DB3C-3978-4095-A3F7-B6CDE6BB77B0}" destId="{00E3E16D-5ACC-4AF0-BED7-A27E9C24D7D5}" srcOrd="3" destOrd="0" presId="urn:microsoft.com/office/officeart/2005/8/layout/vProcess5"/>
    <dgm:cxn modelId="{DBFE5423-75F6-467E-B8F3-668B33E7F67E}" type="presParOf" srcId="{4C27DB3C-3978-4095-A3F7-B6CDE6BB77B0}" destId="{6F336AD2-B086-451D-9F0E-312080FE5FDF}" srcOrd="4" destOrd="0" presId="urn:microsoft.com/office/officeart/2005/8/layout/vProcess5"/>
    <dgm:cxn modelId="{C48CAD59-85FC-433A-A307-27D614A4C44A}" type="presParOf" srcId="{4C27DB3C-3978-4095-A3F7-B6CDE6BB77B0}" destId="{2CFE5C76-DF0D-4BF3-9640-7DBF3790FDA6}" srcOrd="5" destOrd="0" presId="urn:microsoft.com/office/officeart/2005/8/layout/vProcess5"/>
    <dgm:cxn modelId="{DAF8B9BB-115E-4EE1-80E4-CDF855E16048}" type="presParOf" srcId="{4C27DB3C-3978-4095-A3F7-B6CDE6BB77B0}" destId="{2A052C0C-DAA6-410E-A6BB-C5FDCAEA85EA}" srcOrd="6" destOrd="0" presId="urn:microsoft.com/office/officeart/2005/8/layout/vProcess5"/>
    <dgm:cxn modelId="{130CE343-D429-4B0D-9EC4-2F11D4CC3DC6}" type="presParOf" srcId="{4C27DB3C-3978-4095-A3F7-B6CDE6BB77B0}" destId="{B8EE835A-3C92-4B78-8E60-B1B382D6522B}" srcOrd="7" destOrd="0" presId="urn:microsoft.com/office/officeart/2005/8/layout/vProcess5"/>
    <dgm:cxn modelId="{85B2501A-1495-4B7A-BD0B-3188313D8756}" type="presParOf" srcId="{4C27DB3C-3978-4095-A3F7-B6CDE6BB77B0}" destId="{E8EF7503-8276-4FC3-9725-A9A3AB119505}"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4EF6D34-9A6C-494B-A9DA-3EF914C957B0}" type="doc">
      <dgm:prSet loTypeId="urn:microsoft.com/office/officeart/2005/8/layout/process4" loCatId="process" qsTypeId="urn:microsoft.com/office/officeart/2005/8/quickstyle/simple1" qsCatId="simple" csTypeId="urn:microsoft.com/office/officeart/2005/8/colors/colorful1" csCatId="colorful" phldr="1"/>
      <dgm:spPr/>
      <dgm:t>
        <a:bodyPr/>
        <a:lstStyle/>
        <a:p>
          <a:endParaRPr lang="en-US"/>
        </a:p>
      </dgm:t>
    </dgm:pt>
    <dgm:pt modelId="{9F0FCC93-C957-45B2-85E1-8263E2F26929}">
      <dgm:prSet/>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n-US" dirty="0"/>
            <a:t>Integration of wellness programs, telemedicine and community-based programs expands access and quality (Corbin </a:t>
          </a:r>
          <a:r>
            <a:rPr lang="en-US" i="1" dirty="0"/>
            <a:t>et al</a:t>
          </a:r>
          <a:r>
            <a:rPr lang="en-US" dirty="0"/>
            <a:t>., 2021)</a:t>
          </a:r>
          <a:r>
            <a:rPr lang="en-GB" dirty="0"/>
            <a:t>. Telehealth service expanded rapidly during COVID-19, increasing access for the elderly and the disabled population.</a:t>
          </a:r>
        </a:p>
        <a:p>
          <a:pPr marL="0" lvl="0" defTabSz="622300">
            <a:lnSpc>
              <a:spcPct val="90000"/>
            </a:lnSpc>
            <a:spcBef>
              <a:spcPct val="0"/>
            </a:spcBef>
            <a:spcAft>
              <a:spcPct val="35000"/>
            </a:spcAft>
            <a:buNone/>
          </a:pPr>
          <a:endParaRPr lang="en-GB" dirty="0"/>
        </a:p>
      </dgm:t>
    </dgm:pt>
    <dgm:pt modelId="{319C2060-8904-4CBB-9BC3-1C20D78C81F9}" type="parTrans" cxnId="{24C42C90-007A-433D-8406-69517F5C1A7A}">
      <dgm:prSet/>
      <dgm:spPr/>
      <dgm:t>
        <a:bodyPr/>
        <a:lstStyle/>
        <a:p>
          <a:endParaRPr lang="en-US"/>
        </a:p>
      </dgm:t>
    </dgm:pt>
    <dgm:pt modelId="{85D692D6-BC36-456C-8D2A-592254CFBFE3}" type="sibTrans" cxnId="{24C42C90-007A-433D-8406-69517F5C1A7A}">
      <dgm:prSet/>
      <dgm:spPr/>
      <dgm:t>
        <a:bodyPr/>
        <a:lstStyle/>
        <a:p>
          <a:endParaRPr lang="en-US"/>
        </a:p>
      </dgm:t>
    </dgm:pt>
    <dgm:pt modelId="{757EEFA7-E9C6-416E-8B65-E1160980EBE1}">
      <dgm:prSet/>
      <dgm:spPr/>
      <dgm:t>
        <a:bodyPr/>
        <a:lstStyle/>
        <a:p>
          <a:r>
            <a:rPr lang="en-US" dirty="0"/>
            <a:t>Examples: the NHS Health Check, Social Prescribing, and digital mental-health programs (NHS England, 2023</a:t>
          </a:r>
          <a:r>
            <a:rPr lang="en-US" dirty="0">
              <a:latin typeface="Aptos Display" panose="02110004020202020204"/>
            </a:rPr>
            <a:t>). Use of multidisciplinary team to improve </a:t>
          </a:r>
          <a:r>
            <a:rPr lang="en-GB" dirty="0">
              <a:latin typeface="Aptos Display" panose="02110004020202020204"/>
            </a:rPr>
            <a:t>satisfaction and cost effectiveness.</a:t>
          </a:r>
          <a:endParaRPr lang="en-US" dirty="0">
            <a:latin typeface="Aptos Display" panose="02110004020202020204"/>
          </a:endParaRPr>
        </a:p>
      </dgm:t>
    </dgm:pt>
    <dgm:pt modelId="{5C3D0177-4B2A-4ED4-8964-AF5746765BD1}" type="parTrans" cxnId="{73A6F284-6F3B-4C77-85F9-DC570B392BAA}">
      <dgm:prSet/>
      <dgm:spPr/>
      <dgm:t>
        <a:bodyPr/>
        <a:lstStyle/>
        <a:p>
          <a:endParaRPr lang="en-US"/>
        </a:p>
      </dgm:t>
    </dgm:pt>
    <dgm:pt modelId="{1E46C46A-F037-48AF-AB1B-6C15D6F60EF6}" type="sibTrans" cxnId="{73A6F284-6F3B-4C77-85F9-DC570B392BAA}">
      <dgm:prSet/>
      <dgm:spPr/>
      <dgm:t>
        <a:bodyPr/>
        <a:lstStyle/>
        <a:p>
          <a:endParaRPr lang="en-US"/>
        </a:p>
      </dgm:t>
    </dgm:pt>
    <dgm:pt modelId="{A7FB62A0-2436-4DFC-9827-F1C7035493F2}">
      <dgm:prSet/>
      <dgm:spPr/>
      <dgm:t>
        <a:bodyPr/>
        <a:lstStyle/>
        <a:p>
          <a:pPr rtl="0"/>
          <a:r>
            <a:rPr lang="en-US" dirty="0"/>
            <a:t>Holistic hospital models promote physical recovery, mental well-being, </a:t>
          </a:r>
          <a:r>
            <a:rPr lang="en-US" dirty="0" err="1"/>
            <a:t>behavioural</a:t>
          </a:r>
          <a:r>
            <a:rPr lang="en-US" dirty="0"/>
            <a:t> change </a:t>
          </a:r>
          <a:r>
            <a:rPr lang="en-US" dirty="0">
              <a:latin typeface="Aptos Display" panose="02110004020202020204"/>
            </a:rPr>
            <a:t>and meet </a:t>
          </a:r>
          <a:r>
            <a:rPr lang="en-GB" dirty="0"/>
            <a:t>psychological and social needs through </a:t>
          </a:r>
          <a:r>
            <a:rPr lang="en-GB" dirty="0" err="1"/>
            <a:t>personlised</a:t>
          </a:r>
          <a:r>
            <a:rPr lang="en-GB" dirty="0"/>
            <a:t> care</a:t>
          </a:r>
          <a:r>
            <a:rPr lang="en-US" dirty="0"/>
            <a:t> medical homes and supportive environment (Badu </a:t>
          </a:r>
          <a:r>
            <a:rPr lang="en-US" i="1" dirty="0"/>
            <a:t>et al.</a:t>
          </a:r>
          <a:r>
            <a:rPr lang="en-US" dirty="0"/>
            <a:t>, 2021 Turunen </a:t>
          </a:r>
          <a:r>
            <a:rPr lang="en-US" i="1" dirty="0"/>
            <a:t>et al</a:t>
          </a:r>
          <a:r>
            <a:rPr lang="en-US" dirty="0"/>
            <a:t>., 2017).</a:t>
          </a:r>
          <a:r>
            <a:rPr lang="en-GB" dirty="0"/>
            <a:t>​</a:t>
          </a:r>
          <a:endParaRPr lang="en-US" dirty="0"/>
        </a:p>
      </dgm:t>
    </dgm:pt>
    <dgm:pt modelId="{331204A8-F885-4E77-AE11-80B3815F08E0}" type="parTrans" cxnId="{530FD668-FA19-4223-8586-ED625BDD928F}">
      <dgm:prSet/>
      <dgm:spPr/>
      <dgm:t>
        <a:bodyPr/>
        <a:lstStyle/>
        <a:p>
          <a:endParaRPr lang="en-US"/>
        </a:p>
      </dgm:t>
    </dgm:pt>
    <dgm:pt modelId="{EF203DC5-4E52-4187-AC70-E1FC7731C5E1}" type="sibTrans" cxnId="{530FD668-FA19-4223-8586-ED625BDD928F}">
      <dgm:prSet/>
      <dgm:spPr/>
      <dgm:t>
        <a:bodyPr/>
        <a:lstStyle/>
        <a:p>
          <a:endParaRPr lang="en-US"/>
        </a:p>
      </dgm:t>
    </dgm:pt>
    <dgm:pt modelId="{E8BC48F9-4DE4-4D85-A8E0-1A9DC6843FEE}" type="pres">
      <dgm:prSet presAssocID="{74EF6D34-9A6C-494B-A9DA-3EF914C957B0}" presName="Name0" presStyleCnt="0">
        <dgm:presLayoutVars>
          <dgm:dir/>
          <dgm:animLvl val="lvl"/>
          <dgm:resizeHandles val="exact"/>
        </dgm:presLayoutVars>
      </dgm:prSet>
      <dgm:spPr/>
    </dgm:pt>
    <dgm:pt modelId="{9B3D8E07-E2D0-4F90-9B06-774F46AE8A44}" type="pres">
      <dgm:prSet presAssocID="{A7FB62A0-2436-4DFC-9827-F1C7035493F2}" presName="boxAndChildren" presStyleCnt="0"/>
      <dgm:spPr/>
    </dgm:pt>
    <dgm:pt modelId="{6789AC85-8BD5-4BBA-91A5-2374C547BEB7}" type="pres">
      <dgm:prSet presAssocID="{A7FB62A0-2436-4DFC-9827-F1C7035493F2}" presName="parentTextBox" presStyleLbl="node1" presStyleIdx="0" presStyleCnt="3"/>
      <dgm:spPr/>
    </dgm:pt>
    <dgm:pt modelId="{8E7949C0-A956-4BC7-AFA8-FF476B46A1E3}" type="pres">
      <dgm:prSet presAssocID="{1E46C46A-F037-48AF-AB1B-6C15D6F60EF6}" presName="sp" presStyleCnt="0"/>
      <dgm:spPr/>
    </dgm:pt>
    <dgm:pt modelId="{3CE7B6E8-35D8-466D-9990-857AF6FEFAA0}" type="pres">
      <dgm:prSet presAssocID="{757EEFA7-E9C6-416E-8B65-E1160980EBE1}" presName="arrowAndChildren" presStyleCnt="0"/>
      <dgm:spPr/>
    </dgm:pt>
    <dgm:pt modelId="{5118D7D1-C120-4082-8722-E7817B68DF8E}" type="pres">
      <dgm:prSet presAssocID="{757EEFA7-E9C6-416E-8B65-E1160980EBE1}" presName="parentTextArrow" presStyleLbl="node1" presStyleIdx="1" presStyleCnt="3"/>
      <dgm:spPr/>
    </dgm:pt>
    <dgm:pt modelId="{52671B63-8F29-4AA6-9C45-9F9B38F63B2B}" type="pres">
      <dgm:prSet presAssocID="{85D692D6-BC36-456C-8D2A-592254CFBFE3}" presName="sp" presStyleCnt="0"/>
      <dgm:spPr/>
    </dgm:pt>
    <dgm:pt modelId="{5AA675CD-CC57-4239-91B5-C4B0F0AF2CDC}" type="pres">
      <dgm:prSet presAssocID="{9F0FCC93-C957-45B2-85E1-8263E2F26929}" presName="arrowAndChildren" presStyleCnt="0"/>
      <dgm:spPr/>
    </dgm:pt>
    <dgm:pt modelId="{1D20880B-2675-4F7F-898A-014CAE3BC38B}" type="pres">
      <dgm:prSet presAssocID="{9F0FCC93-C957-45B2-85E1-8263E2F26929}" presName="parentTextArrow" presStyleLbl="node1" presStyleIdx="2" presStyleCnt="3"/>
      <dgm:spPr/>
    </dgm:pt>
  </dgm:ptLst>
  <dgm:cxnLst>
    <dgm:cxn modelId="{54F5A707-1964-4DA7-9010-3555477B2FE0}" type="presOf" srcId="{74EF6D34-9A6C-494B-A9DA-3EF914C957B0}" destId="{E8BC48F9-4DE4-4D85-A8E0-1A9DC6843FEE}" srcOrd="0" destOrd="0" presId="urn:microsoft.com/office/officeart/2005/8/layout/process4"/>
    <dgm:cxn modelId="{530FD668-FA19-4223-8586-ED625BDD928F}" srcId="{74EF6D34-9A6C-494B-A9DA-3EF914C957B0}" destId="{A7FB62A0-2436-4DFC-9827-F1C7035493F2}" srcOrd="2" destOrd="0" parTransId="{331204A8-F885-4E77-AE11-80B3815F08E0}" sibTransId="{EF203DC5-4E52-4187-AC70-E1FC7731C5E1}"/>
    <dgm:cxn modelId="{73A6F284-6F3B-4C77-85F9-DC570B392BAA}" srcId="{74EF6D34-9A6C-494B-A9DA-3EF914C957B0}" destId="{757EEFA7-E9C6-416E-8B65-E1160980EBE1}" srcOrd="1" destOrd="0" parTransId="{5C3D0177-4B2A-4ED4-8964-AF5746765BD1}" sibTransId="{1E46C46A-F037-48AF-AB1B-6C15D6F60EF6}"/>
    <dgm:cxn modelId="{24C42C90-007A-433D-8406-69517F5C1A7A}" srcId="{74EF6D34-9A6C-494B-A9DA-3EF914C957B0}" destId="{9F0FCC93-C957-45B2-85E1-8263E2F26929}" srcOrd="0" destOrd="0" parTransId="{319C2060-8904-4CBB-9BC3-1C20D78C81F9}" sibTransId="{85D692D6-BC36-456C-8D2A-592254CFBFE3}"/>
    <dgm:cxn modelId="{A4B74AA5-3E1B-42D1-88B8-212B1ABB8B51}" type="presOf" srcId="{A7FB62A0-2436-4DFC-9827-F1C7035493F2}" destId="{6789AC85-8BD5-4BBA-91A5-2374C547BEB7}" srcOrd="0" destOrd="0" presId="urn:microsoft.com/office/officeart/2005/8/layout/process4"/>
    <dgm:cxn modelId="{E8B419EA-1910-4183-AE13-CADA6E87D784}" type="presOf" srcId="{757EEFA7-E9C6-416E-8B65-E1160980EBE1}" destId="{5118D7D1-C120-4082-8722-E7817B68DF8E}" srcOrd="0" destOrd="0" presId="urn:microsoft.com/office/officeart/2005/8/layout/process4"/>
    <dgm:cxn modelId="{0A3073F6-1AC4-49A7-A1A1-1ECDBE832F51}" type="presOf" srcId="{9F0FCC93-C957-45B2-85E1-8263E2F26929}" destId="{1D20880B-2675-4F7F-898A-014CAE3BC38B}" srcOrd="0" destOrd="0" presId="urn:microsoft.com/office/officeart/2005/8/layout/process4"/>
    <dgm:cxn modelId="{ACFCBC58-9075-4648-80AF-210556348ECF}" type="presParOf" srcId="{E8BC48F9-4DE4-4D85-A8E0-1A9DC6843FEE}" destId="{9B3D8E07-E2D0-4F90-9B06-774F46AE8A44}" srcOrd="0" destOrd="0" presId="urn:microsoft.com/office/officeart/2005/8/layout/process4"/>
    <dgm:cxn modelId="{038B7F60-CE18-439B-9062-3D1792881457}" type="presParOf" srcId="{9B3D8E07-E2D0-4F90-9B06-774F46AE8A44}" destId="{6789AC85-8BD5-4BBA-91A5-2374C547BEB7}" srcOrd="0" destOrd="0" presId="urn:microsoft.com/office/officeart/2005/8/layout/process4"/>
    <dgm:cxn modelId="{DE24EFED-270E-4FC9-A3F1-1B32FFA818B3}" type="presParOf" srcId="{E8BC48F9-4DE4-4D85-A8E0-1A9DC6843FEE}" destId="{8E7949C0-A956-4BC7-AFA8-FF476B46A1E3}" srcOrd="1" destOrd="0" presId="urn:microsoft.com/office/officeart/2005/8/layout/process4"/>
    <dgm:cxn modelId="{13B34171-CF54-447C-B3FF-5FA02A765D6D}" type="presParOf" srcId="{E8BC48F9-4DE4-4D85-A8E0-1A9DC6843FEE}" destId="{3CE7B6E8-35D8-466D-9990-857AF6FEFAA0}" srcOrd="2" destOrd="0" presId="urn:microsoft.com/office/officeart/2005/8/layout/process4"/>
    <dgm:cxn modelId="{CD9AA0CE-EC24-4194-85D1-0088BB0E3853}" type="presParOf" srcId="{3CE7B6E8-35D8-466D-9990-857AF6FEFAA0}" destId="{5118D7D1-C120-4082-8722-E7817B68DF8E}" srcOrd="0" destOrd="0" presId="urn:microsoft.com/office/officeart/2005/8/layout/process4"/>
    <dgm:cxn modelId="{4AAEC034-A54A-4D43-BD8F-B86BA3101DB6}" type="presParOf" srcId="{E8BC48F9-4DE4-4D85-A8E0-1A9DC6843FEE}" destId="{52671B63-8F29-4AA6-9C45-9F9B38F63B2B}" srcOrd="3" destOrd="0" presId="urn:microsoft.com/office/officeart/2005/8/layout/process4"/>
    <dgm:cxn modelId="{318D4325-8DF2-46D4-95C1-71D2B33D9086}" type="presParOf" srcId="{E8BC48F9-4DE4-4D85-A8E0-1A9DC6843FEE}" destId="{5AA675CD-CC57-4239-91B5-C4B0F0AF2CDC}" srcOrd="4" destOrd="0" presId="urn:microsoft.com/office/officeart/2005/8/layout/process4"/>
    <dgm:cxn modelId="{5D8B591E-4B0B-42CB-8F6D-3A7651CC47A8}" type="presParOf" srcId="{5AA675CD-CC57-4239-91B5-C4B0F0AF2CDC}" destId="{1D20880B-2675-4F7F-898A-014CAE3BC38B}"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50C8CD2-5BA4-44F7-8C92-EF06A770D9C1}"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3D4E71C5-4FF8-4137-96DA-D6A7792CDF0C}">
      <dgm:prSet/>
      <dgm:spPr/>
      <dgm:t>
        <a:bodyPr/>
        <a:lstStyle/>
        <a:p>
          <a:pPr>
            <a:lnSpc>
              <a:spcPct val="100000"/>
            </a:lnSpc>
          </a:pPr>
          <a:r>
            <a:rPr lang="en-GB" dirty="0"/>
            <a:t>Public health campaigns promote healthier lifestyles, disease prevention, and overall wellbeing </a:t>
          </a:r>
          <a:r>
            <a:rPr lang="en-US" dirty="0"/>
            <a:t>(Farrier, </a:t>
          </a:r>
          <a:r>
            <a:rPr lang="en-US" dirty="0" err="1"/>
            <a:t>Dooris</a:t>
          </a:r>
          <a:r>
            <a:rPr lang="en-US" dirty="0"/>
            <a:t> and Froggett, 2017)</a:t>
          </a:r>
          <a:br>
            <a:rPr lang="en-GB" dirty="0"/>
          </a:br>
          <a:r>
            <a:rPr lang="en-GB" dirty="0"/>
            <a:t>Key UK initiatives aligned with SDG 3 (Weeks </a:t>
          </a:r>
          <a:r>
            <a:rPr lang="en-GB" i="1" dirty="0"/>
            <a:t>et al., 2023; </a:t>
          </a:r>
          <a:r>
            <a:rPr lang="en-GB" i="1" dirty="0" err="1"/>
            <a:t>Mikuła</a:t>
          </a:r>
          <a:r>
            <a:rPr lang="en-GB" i="1" dirty="0"/>
            <a:t> et al., </a:t>
          </a:r>
          <a:r>
            <a:rPr lang="en-GB" dirty="0"/>
            <a:t>2024) Good Health and Well-being include:</a:t>
          </a:r>
          <a:endParaRPr lang="en-US" dirty="0">
            <a:solidFill>
              <a:srgbClr val="000000"/>
            </a:solidFill>
            <a:latin typeface="Aptos Display" panose="02110004020202020204"/>
          </a:endParaRPr>
        </a:p>
      </dgm:t>
    </dgm:pt>
    <dgm:pt modelId="{FD6E0D2C-A30F-4F19-8F73-8B3E59A820F8}" type="parTrans" cxnId="{7B7F3E6B-0B9C-4D1E-83EB-BE5FB16691CF}">
      <dgm:prSet/>
      <dgm:spPr/>
      <dgm:t>
        <a:bodyPr/>
        <a:lstStyle/>
        <a:p>
          <a:endParaRPr lang="en-US"/>
        </a:p>
      </dgm:t>
    </dgm:pt>
    <dgm:pt modelId="{5E64E94E-8AE9-47C9-B46B-70B3CA34C275}" type="sibTrans" cxnId="{7B7F3E6B-0B9C-4D1E-83EB-BE5FB16691CF}">
      <dgm:prSet/>
      <dgm:spPr/>
      <dgm:t>
        <a:bodyPr/>
        <a:lstStyle/>
        <a:p>
          <a:pPr>
            <a:lnSpc>
              <a:spcPct val="100000"/>
            </a:lnSpc>
          </a:pPr>
          <a:endParaRPr lang="en-US"/>
        </a:p>
      </dgm:t>
    </dgm:pt>
    <dgm:pt modelId="{26F947BC-F31E-41F3-ACF2-15BB36314EB2}">
      <dgm:prSet/>
      <dgm:spPr/>
      <dgm:t>
        <a:bodyPr/>
        <a:lstStyle/>
        <a:p>
          <a:pPr rtl="0">
            <a:lnSpc>
              <a:spcPct val="100000"/>
            </a:lnSpc>
          </a:pPr>
          <a:r>
            <a:rPr lang="en-GB" dirty="0"/>
            <a:t>Change4Life (2009): Encourages healthy eating and activity; reached 400,000 families</a:t>
          </a:r>
          <a:r>
            <a:rPr lang="en-GB" dirty="0">
              <a:latin typeface="Aptos Display" panose="02110004020202020204"/>
            </a:rPr>
            <a:t>, </a:t>
          </a:r>
          <a:r>
            <a:rPr lang="en-GB" dirty="0"/>
            <a:t>and in the first year, over 1 million mothers claimed to have reported healthier habits.</a:t>
          </a:r>
          <a:r>
            <a:rPr lang="en-US" dirty="0"/>
            <a:t> </a:t>
          </a:r>
          <a:r>
            <a:rPr lang="en-US" dirty="0">
              <a:latin typeface="Aptos Display" panose="02110004020202020204"/>
            </a:rPr>
            <a:t>More</a:t>
          </a:r>
          <a:r>
            <a:rPr lang="en-US" dirty="0"/>
            <a:t> than 5 million households, with nearly 30% of households reporting healthier habits.</a:t>
          </a:r>
        </a:p>
      </dgm:t>
    </dgm:pt>
    <dgm:pt modelId="{93807791-C8C2-4778-8EDB-F78728CF1BB3}" type="parTrans" cxnId="{48B36481-AC34-4034-8D8C-10E313990523}">
      <dgm:prSet/>
      <dgm:spPr/>
      <dgm:t>
        <a:bodyPr/>
        <a:lstStyle/>
        <a:p>
          <a:endParaRPr lang="en-US"/>
        </a:p>
      </dgm:t>
    </dgm:pt>
    <dgm:pt modelId="{AD210749-9071-44C5-95DA-B2C2E3380978}" type="sibTrans" cxnId="{48B36481-AC34-4034-8D8C-10E313990523}">
      <dgm:prSet/>
      <dgm:spPr/>
      <dgm:t>
        <a:bodyPr/>
        <a:lstStyle/>
        <a:p>
          <a:pPr>
            <a:lnSpc>
              <a:spcPct val="100000"/>
            </a:lnSpc>
          </a:pPr>
          <a:endParaRPr lang="en-US"/>
        </a:p>
      </dgm:t>
    </dgm:pt>
    <dgm:pt modelId="{D38C2B83-61C3-48BC-A4DC-004F37636E02}">
      <dgm:prSet/>
      <dgm:spPr/>
      <dgm:t>
        <a:bodyPr/>
        <a:lstStyle/>
        <a:p>
          <a:pPr>
            <a:lnSpc>
              <a:spcPct val="100000"/>
            </a:lnSpc>
          </a:pPr>
          <a:r>
            <a:rPr lang="en-GB" dirty="0"/>
            <a:t>Stoptober (2012): Supports smoking cessation; over 2.3 million participants, contributing to a drop in smoking rates from 20.2% (2011) to 12.9% (2022) (Public Health England, 2018).</a:t>
          </a:r>
          <a:endParaRPr lang="en-US" dirty="0"/>
        </a:p>
      </dgm:t>
    </dgm:pt>
    <dgm:pt modelId="{32649556-31DE-4B66-9B2B-0ADCDEA2C4CC}" type="parTrans" cxnId="{AE2F3540-006C-4228-9001-B4BDB3603AD1}">
      <dgm:prSet/>
      <dgm:spPr/>
      <dgm:t>
        <a:bodyPr/>
        <a:lstStyle/>
        <a:p>
          <a:endParaRPr lang="en-US"/>
        </a:p>
      </dgm:t>
    </dgm:pt>
    <dgm:pt modelId="{55BB1CF5-1BCD-4190-A80B-E4FA0E199BB9}" type="sibTrans" cxnId="{AE2F3540-006C-4228-9001-B4BDB3603AD1}">
      <dgm:prSet/>
      <dgm:spPr/>
      <dgm:t>
        <a:bodyPr/>
        <a:lstStyle/>
        <a:p>
          <a:pPr>
            <a:lnSpc>
              <a:spcPct val="100000"/>
            </a:lnSpc>
          </a:pPr>
          <a:endParaRPr lang="en-US"/>
        </a:p>
      </dgm:t>
    </dgm:pt>
    <dgm:pt modelId="{5E29FB81-EA11-4C47-9ED8-58A861CE9E6F}">
      <dgm:prSet/>
      <dgm:spPr/>
      <dgm:t>
        <a:bodyPr/>
        <a:lstStyle/>
        <a:p>
          <a:pPr>
            <a:lnSpc>
              <a:spcPct val="100000"/>
            </a:lnSpc>
          </a:pPr>
          <a:r>
            <a:rPr lang="en-GB" dirty="0"/>
            <a:t>Five Ways to Well-being: Promotes “connect, be active, keep learning, give,” improving life satisfaction by 7–10% (</a:t>
          </a:r>
          <a:r>
            <a:rPr lang="en-US" dirty="0"/>
            <a:t>Office for Health Improvement and Disparities, 2021)</a:t>
          </a:r>
        </a:p>
      </dgm:t>
    </dgm:pt>
    <dgm:pt modelId="{24DC3766-A4E2-4616-9716-46F4DA471AD8}" type="parTrans" cxnId="{98F0B714-D369-429F-AFA5-BB92F4A8D7D4}">
      <dgm:prSet/>
      <dgm:spPr/>
      <dgm:t>
        <a:bodyPr/>
        <a:lstStyle/>
        <a:p>
          <a:endParaRPr lang="en-US"/>
        </a:p>
      </dgm:t>
    </dgm:pt>
    <dgm:pt modelId="{2E663521-CCD0-45D1-8C81-BEA5AB463AE5}" type="sibTrans" cxnId="{98F0B714-D369-429F-AFA5-BB92F4A8D7D4}">
      <dgm:prSet/>
      <dgm:spPr/>
      <dgm:t>
        <a:bodyPr/>
        <a:lstStyle/>
        <a:p>
          <a:pPr>
            <a:lnSpc>
              <a:spcPct val="100000"/>
            </a:lnSpc>
          </a:pPr>
          <a:endParaRPr lang="en-US"/>
        </a:p>
      </dgm:t>
    </dgm:pt>
    <dgm:pt modelId="{07A521F8-EF4A-49E3-8565-4E06193D6CB5}">
      <dgm:prSet/>
      <dgm:spPr/>
      <dgm:t>
        <a:bodyPr/>
        <a:lstStyle/>
        <a:p>
          <a:pPr>
            <a:lnSpc>
              <a:spcPct val="100000"/>
            </a:lnSpc>
          </a:pPr>
          <a:r>
            <a:rPr lang="en-GB" dirty="0"/>
            <a:t>Challenges remain, including cost barriers, limited access to safe spaces, and inequities in rural and low-income areas. Expanding universal access and addressing social determinants are key to reducing these gaps.</a:t>
          </a:r>
          <a:endParaRPr lang="en-US" dirty="0"/>
        </a:p>
      </dgm:t>
    </dgm:pt>
    <dgm:pt modelId="{095FED65-3F10-419B-80A2-EB0B47C51AF0}" type="parTrans" cxnId="{054422D6-C4FA-4E84-AC40-7E97038711A0}">
      <dgm:prSet/>
      <dgm:spPr/>
      <dgm:t>
        <a:bodyPr/>
        <a:lstStyle/>
        <a:p>
          <a:endParaRPr lang="en-US"/>
        </a:p>
      </dgm:t>
    </dgm:pt>
    <dgm:pt modelId="{528EF5B9-608D-431D-A9D7-625D4E44712D}" type="sibTrans" cxnId="{054422D6-C4FA-4E84-AC40-7E97038711A0}">
      <dgm:prSet/>
      <dgm:spPr/>
      <dgm:t>
        <a:bodyPr/>
        <a:lstStyle/>
        <a:p>
          <a:endParaRPr lang="en-US"/>
        </a:p>
      </dgm:t>
    </dgm:pt>
    <dgm:pt modelId="{616E4978-C8BC-43E8-8B49-CAF0A5568A87}" type="pres">
      <dgm:prSet presAssocID="{350C8CD2-5BA4-44F7-8C92-EF06A770D9C1}" presName="root" presStyleCnt="0">
        <dgm:presLayoutVars>
          <dgm:dir/>
          <dgm:resizeHandles val="exact"/>
        </dgm:presLayoutVars>
      </dgm:prSet>
      <dgm:spPr/>
    </dgm:pt>
    <dgm:pt modelId="{DA287358-E1CE-43E4-8ED7-213256D28831}" type="pres">
      <dgm:prSet presAssocID="{350C8CD2-5BA4-44F7-8C92-EF06A770D9C1}" presName="container" presStyleCnt="0">
        <dgm:presLayoutVars>
          <dgm:dir/>
          <dgm:resizeHandles val="exact"/>
        </dgm:presLayoutVars>
      </dgm:prSet>
      <dgm:spPr/>
    </dgm:pt>
    <dgm:pt modelId="{36FEB1D6-6BC7-442C-AAB1-6B8068D99335}" type="pres">
      <dgm:prSet presAssocID="{3D4E71C5-4FF8-4137-96DA-D6A7792CDF0C}" presName="compNode" presStyleCnt="0"/>
      <dgm:spPr/>
    </dgm:pt>
    <dgm:pt modelId="{C32A9EA9-F9B6-4F28-AF2B-DFEFD20DBF78}" type="pres">
      <dgm:prSet presAssocID="{3D4E71C5-4FF8-4137-96DA-D6A7792CDF0C}" presName="iconBgRect" presStyleLbl="bgShp" presStyleIdx="0" presStyleCnt="5"/>
      <dgm:spPr/>
    </dgm:pt>
    <dgm:pt modelId="{E117126F-CCA3-4C71-8520-E05A797C53C7}" type="pres">
      <dgm:prSet presAssocID="{3D4E71C5-4FF8-4137-96DA-D6A7792CDF0C}"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Fruit Bowl"/>
        </a:ext>
      </dgm:extLst>
    </dgm:pt>
    <dgm:pt modelId="{74C4FC6B-B80F-4226-A7E5-45BAB17065FF}" type="pres">
      <dgm:prSet presAssocID="{3D4E71C5-4FF8-4137-96DA-D6A7792CDF0C}" presName="spaceRect" presStyleCnt="0"/>
      <dgm:spPr/>
    </dgm:pt>
    <dgm:pt modelId="{FBF15899-041F-488C-A06B-6886F56D5705}" type="pres">
      <dgm:prSet presAssocID="{3D4E71C5-4FF8-4137-96DA-D6A7792CDF0C}" presName="textRect" presStyleLbl="revTx" presStyleIdx="0" presStyleCnt="5">
        <dgm:presLayoutVars>
          <dgm:chMax val="1"/>
          <dgm:chPref val="1"/>
        </dgm:presLayoutVars>
      </dgm:prSet>
      <dgm:spPr/>
    </dgm:pt>
    <dgm:pt modelId="{15A1F7EF-0680-4DB9-924C-D37FAABCC3AF}" type="pres">
      <dgm:prSet presAssocID="{5E64E94E-8AE9-47C9-B46B-70B3CA34C275}" presName="sibTrans" presStyleLbl="sibTrans2D1" presStyleIdx="0" presStyleCnt="0"/>
      <dgm:spPr/>
    </dgm:pt>
    <dgm:pt modelId="{91BEF26C-ADC2-4EEB-86C0-1DB792F90BE8}" type="pres">
      <dgm:prSet presAssocID="{26F947BC-F31E-41F3-ACF2-15BB36314EB2}" presName="compNode" presStyleCnt="0"/>
      <dgm:spPr/>
    </dgm:pt>
    <dgm:pt modelId="{A7911FEC-3C17-48F2-91FE-027D01ABA92D}" type="pres">
      <dgm:prSet presAssocID="{26F947BC-F31E-41F3-ACF2-15BB36314EB2}" presName="iconBgRect" presStyleLbl="bgShp" presStyleIdx="1" presStyleCnt="5"/>
      <dgm:spPr/>
    </dgm:pt>
    <dgm:pt modelId="{12FAF7A7-2A4F-411B-BC3C-4624EBC2BF93}" type="pres">
      <dgm:prSet presAssocID="{26F947BC-F31E-41F3-ACF2-15BB36314EB2}"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Avocado"/>
        </a:ext>
      </dgm:extLst>
    </dgm:pt>
    <dgm:pt modelId="{E6ADB2F1-7AC8-4731-AB11-237D3B1B9A32}" type="pres">
      <dgm:prSet presAssocID="{26F947BC-F31E-41F3-ACF2-15BB36314EB2}" presName="spaceRect" presStyleCnt="0"/>
      <dgm:spPr/>
    </dgm:pt>
    <dgm:pt modelId="{FD329083-99A7-46C1-80F5-A52B1CC67B90}" type="pres">
      <dgm:prSet presAssocID="{26F947BC-F31E-41F3-ACF2-15BB36314EB2}" presName="textRect" presStyleLbl="revTx" presStyleIdx="1" presStyleCnt="5">
        <dgm:presLayoutVars>
          <dgm:chMax val="1"/>
          <dgm:chPref val="1"/>
        </dgm:presLayoutVars>
      </dgm:prSet>
      <dgm:spPr/>
    </dgm:pt>
    <dgm:pt modelId="{6475882D-C280-4687-AF07-CD6BCEE5DB2C}" type="pres">
      <dgm:prSet presAssocID="{AD210749-9071-44C5-95DA-B2C2E3380978}" presName="sibTrans" presStyleLbl="sibTrans2D1" presStyleIdx="0" presStyleCnt="0"/>
      <dgm:spPr/>
    </dgm:pt>
    <dgm:pt modelId="{378CA305-E7DA-4F31-A7FA-CD2F12005D72}" type="pres">
      <dgm:prSet presAssocID="{D38C2B83-61C3-48BC-A4DC-004F37636E02}" presName="compNode" presStyleCnt="0"/>
      <dgm:spPr/>
    </dgm:pt>
    <dgm:pt modelId="{B36A68BE-64ED-4C14-81A2-C4D59E0E2DAF}" type="pres">
      <dgm:prSet presAssocID="{D38C2B83-61C3-48BC-A4DC-004F37636E02}" presName="iconBgRect" presStyleLbl="bgShp" presStyleIdx="2" presStyleCnt="5"/>
      <dgm:spPr/>
    </dgm:pt>
    <dgm:pt modelId="{AC89D9A9-3C04-4CA6-86AA-3E711B60D3C3}" type="pres">
      <dgm:prSet presAssocID="{D38C2B83-61C3-48BC-A4DC-004F37636E02}"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moking"/>
        </a:ext>
      </dgm:extLst>
    </dgm:pt>
    <dgm:pt modelId="{59F40F51-40E4-41A4-9900-1D9A9C7CB8D4}" type="pres">
      <dgm:prSet presAssocID="{D38C2B83-61C3-48BC-A4DC-004F37636E02}" presName="spaceRect" presStyleCnt="0"/>
      <dgm:spPr/>
    </dgm:pt>
    <dgm:pt modelId="{86EC7427-FB6B-49D1-A12D-357838B14E0F}" type="pres">
      <dgm:prSet presAssocID="{D38C2B83-61C3-48BC-A4DC-004F37636E02}" presName="textRect" presStyleLbl="revTx" presStyleIdx="2" presStyleCnt="5">
        <dgm:presLayoutVars>
          <dgm:chMax val="1"/>
          <dgm:chPref val="1"/>
        </dgm:presLayoutVars>
      </dgm:prSet>
      <dgm:spPr/>
    </dgm:pt>
    <dgm:pt modelId="{A7AD32BA-19FA-4ED0-8F17-41C932C9C029}" type="pres">
      <dgm:prSet presAssocID="{55BB1CF5-1BCD-4190-A80B-E4FA0E199BB9}" presName="sibTrans" presStyleLbl="sibTrans2D1" presStyleIdx="0" presStyleCnt="0"/>
      <dgm:spPr/>
    </dgm:pt>
    <dgm:pt modelId="{3D2AC9A1-B2CA-4978-A83A-2DFD940042C4}" type="pres">
      <dgm:prSet presAssocID="{5E29FB81-EA11-4C47-9ED8-58A861CE9E6F}" presName="compNode" presStyleCnt="0"/>
      <dgm:spPr/>
    </dgm:pt>
    <dgm:pt modelId="{5D308DF7-C3AB-49B2-986A-17BDD2CC2EC2}" type="pres">
      <dgm:prSet presAssocID="{5E29FB81-EA11-4C47-9ED8-58A861CE9E6F}" presName="iconBgRect" presStyleLbl="bgShp" presStyleIdx="3" presStyleCnt="5"/>
      <dgm:spPr/>
    </dgm:pt>
    <dgm:pt modelId="{2D2891ED-58AD-4D65-82E7-5F1A273B68B4}" type="pres">
      <dgm:prSet presAssocID="{5E29FB81-EA11-4C47-9ED8-58A861CE9E6F}"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rain in head"/>
        </a:ext>
      </dgm:extLst>
    </dgm:pt>
    <dgm:pt modelId="{5E451128-D64D-4B6C-84B9-294DF1243A70}" type="pres">
      <dgm:prSet presAssocID="{5E29FB81-EA11-4C47-9ED8-58A861CE9E6F}" presName="spaceRect" presStyleCnt="0"/>
      <dgm:spPr/>
    </dgm:pt>
    <dgm:pt modelId="{5C314D95-47DA-4C6D-AA26-6175F32DCE8A}" type="pres">
      <dgm:prSet presAssocID="{5E29FB81-EA11-4C47-9ED8-58A861CE9E6F}" presName="textRect" presStyleLbl="revTx" presStyleIdx="3" presStyleCnt="5">
        <dgm:presLayoutVars>
          <dgm:chMax val="1"/>
          <dgm:chPref val="1"/>
        </dgm:presLayoutVars>
      </dgm:prSet>
      <dgm:spPr/>
    </dgm:pt>
    <dgm:pt modelId="{EE2CFA6C-8838-4854-B84D-F7B15899EDAF}" type="pres">
      <dgm:prSet presAssocID="{2E663521-CCD0-45D1-8C81-BEA5AB463AE5}" presName="sibTrans" presStyleLbl="sibTrans2D1" presStyleIdx="0" presStyleCnt="0"/>
      <dgm:spPr/>
    </dgm:pt>
    <dgm:pt modelId="{5EE43349-EF72-42F1-B972-2AF97F8DDBE8}" type="pres">
      <dgm:prSet presAssocID="{07A521F8-EF4A-49E3-8565-4E06193D6CB5}" presName="compNode" presStyleCnt="0"/>
      <dgm:spPr/>
    </dgm:pt>
    <dgm:pt modelId="{6EC41BCF-C954-4D6F-866D-D4CC28CC3240}" type="pres">
      <dgm:prSet presAssocID="{07A521F8-EF4A-49E3-8565-4E06193D6CB5}" presName="iconBgRect" presStyleLbl="bgShp" presStyleIdx="4" presStyleCnt="5"/>
      <dgm:spPr/>
    </dgm:pt>
    <dgm:pt modelId="{5BD0636B-6918-4BFB-A16A-93B719046D24}" type="pres">
      <dgm:prSet presAssocID="{07A521F8-EF4A-49E3-8565-4E06193D6CB5}"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Farm scene"/>
        </a:ext>
      </dgm:extLst>
    </dgm:pt>
    <dgm:pt modelId="{BFD8B4B3-AC77-44EF-9B55-3F355BAAF20A}" type="pres">
      <dgm:prSet presAssocID="{07A521F8-EF4A-49E3-8565-4E06193D6CB5}" presName="spaceRect" presStyleCnt="0"/>
      <dgm:spPr/>
    </dgm:pt>
    <dgm:pt modelId="{6B690D3D-0331-45BB-B1EE-0A503E4B6324}" type="pres">
      <dgm:prSet presAssocID="{07A521F8-EF4A-49E3-8565-4E06193D6CB5}" presName="textRect" presStyleLbl="revTx" presStyleIdx="4" presStyleCnt="5">
        <dgm:presLayoutVars>
          <dgm:chMax val="1"/>
          <dgm:chPref val="1"/>
        </dgm:presLayoutVars>
      </dgm:prSet>
      <dgm:spPr/>
    </dgm:pt>
  </dgm:ptLst>
  <dgm:cxnLst>
    <dgm:cxn modelId="{CC607513-A101-424B-AAB7-5463945B7F56}" type="presOf" srcId="{5E29FB81-EA11-4C47-9ED8-58A861CE9E6F}" destId="{5C314D95-47DA-4C6D-AA26-6175F32DCE8A}" srcOrd="0" destOrd="0" presId="urn:microsoft.com/office/officeart/2018/2/layout/IconCircleList"/>
    <dgm:cxn modelId="{98F0B714-D369-429F-AFA5-BB92F4A8D7D4}" srcId="{350C8CD2-5BA4-44F7-8C92-EF06A770D9C1}" destId="{5E29FB81-EA11-4C47-9ED8-58A861CE9E6F}" srcOrd="3" destOrd="0" parTransId="{24DC3766-A4E2-4616-9716-46F4DA471AD8}" sibTransId="{2E663521-CCD0-45D1-8C81-BEA5AB463AE5}"/>
    <dgm:cxn modelId="{140A5137-A0E4-4135-A9CA-7CD8D7D58A38}" type="presOf" srcId="{07A521F8-EF4A-49E3-8565-4E06193D6CB5}" destId="{6B690D3D-0331-45BB-B1EE-0A503E4B6324}" srcOrd="0" destOrd="0" presId="urn:microsoft.com/office/officeart/2018/2/layout/IconCircleList"/>
    <dgm:cxn modelId="{7EB4F53F-3B59-4B0F-98B7-7EE1456A24FA}" type="presOf" srcId="{350C8CD2-5BA4-44F7-8C92-EF06A770D9C1}" destId="{616E4978-C8BC-43E8-8B49-CAF0A5568A87}" srcOrd="0" destOrd="0" presId="urn:microsoft.com/office/officeart/2018/2/layout/IconCircleList"/>
    <dgm:cxn modelId="{AE2F3540-006C-4228-9001-B4BDB3603AD1}" srcId="{350C8CD2-5BA4-44F7-8C92-EF06A770D9C1}" destId="{D38C2B83-61C3-48BC-A4DC-004F37636E02}" srcOrd="2" destOrd="0" parTransId="{32649556-31DE-4B66-9B2B-0ADCDEA2C4CC}" sibTransId="{55BB1CF5-1BCD-4190-A80B-E4FA0E199BB9}"/>
    <dgm:cxn modelId="{A215E743-B71F-4BE7-BE71-868347F11440}" type="presOf" srcId="{D38C2B83-61C3-48BC-A4DC-004F37636E02}" destId="{86EC7427-FB6B-49D1-A12D-357838B14E0F}" srcOrd="0" destOrd="0" presId="urn:microsoft.com/office/officeart/2018/2/layout/IconCircleList"/>
    <dgm:cxn modelId="{7B7F3E6B-0B9C-4D1E-83EB-BE5FB16691CF}" srcId="{350C8CD2-5BA4-44F7-8C92-EF06A770D9C1}" destId="{3D4E71C5-4FF8-4137-96DA-D6A7792CDF0C}" srcOrd="0" destOrd="0" parTransId="{FD6E0D2C-A30F-4F19-8F73-8B3E59A820F8}" sibTransId="{5E64E94E-8AE9-47C9-B46B-70B3CA34C275}"/>
    <dgm:cxn modelId="{48B36481-AC34-4034-8D8C-10E313990523}" srcId="{350C8CD2-5BA4-44F7-8C92-EF06A770D9C1}" destId="{26F947BC-F31E-41F3-ACF2-15BB36314EB2}" srcOrd="1" destOrd="0" parTransId="{93807791-C8C2-4778-8EDB-F78728CF1BB3}" sibTransId="{AD210749-9071-44C5-95DA-B2C2E3380978}"/>
    <dgm:cxn modelId="{703DAB9E-135C-49C5-AEF0-3F48FA899215}" type="presOf" srcId="{AD210749-9071-44C5-95DA-B2C2E3380978}" destId="{6475882D-C280-4687-AF07-CD6BCEE5DB2C}" srcOrd="0" destOrd="0" presId="urn:microsoft.com/office/officeart/2018/2/layout/IconCircleList"/>
    <dgm:cxn modelId="{0A64B8A0-57FE-4B01-BB46-ECEDE3C3A228}" type="presOf" srcId="{5E64E94E-8AE9-47C9-B46B-70B3CA34C275}" destId="{15A1F7EF-0680-4DB9-924C-D37FAABCC3AF}" srcOrd="0" destOrd="0" presId="urn:microsoft.com/office/officeart/2018/2/layout/IconCircleList"/>
    <dgm:cxn modelId="{1B9072B4-2E90-4962-B288-7CEECDDFD425}" type="presOf" srcId="{2E663521-CCD0-45D1-8C81-BEA5AB463AE5}" destId="{EE2CFA6C-8838-4854-B84D-F7B15899EDAF}" srcOrd="0" destOrd="0" presId="urn:microsoft.com/office/officeart/2018/2/layout/IconCircleList"/>
    <dgm:cxn modelId="{D3D316BE-60B1-476B-AE47-2633CDD113ED}" type="presOf" srcId="{26F947BC-F31E-41F3-ACF2-15BB36314EB2}" destId="{FD329083-99A7-46C1-80F5-A52B1CC67B90}" srcOrd="0" destOrd="0" presId="urn:microsoft.com/office/officeart/2018/2/layout/IconCircleList"/>
    <dgm:cxn modelId="{3471F4C2-D603-4713-993B-C615FD9932C1}" type="presOf" srcId="{55BB1CF5-1BCD-4190-A80B-E4FA0E199BB9}" destId="{A7AD32BA-19FA-4ED0-8F17-41C932C9C029}" srcOrd="0" destOrd="0" presId="urn:microsoft.com/office/officeart/2018/2/layout/IconCircleList"/>
    <dgm:cxn modelId="{054422D6-C4FA-4E84-AC40-7E97038711A0}" srcId="{350C8CD2-5BA4-44F7-8C92-EF06A770D9C1}" destId="{07A521F8-EF4A-49E3-8565-4E06193D6CB5}" srcOrd="4" destOrd="0" parTransId="{095FED65-3F10-419B-80A2-EB0B47C51AF0}" sibTransId="{528EF5B9-608D-431D-A9D7-625D4E44712D}"/>
    <dgm:cxn modelId="{8139D6F7-C70C-4095-AB61-D69DB0C7487C}" type="presOf" srcId="{3D4E71C5-4FF8-4137-96DA-D6A7792CDF0C}" destId="{FBF15899-041F-488C-A06B-6886F56D5705}" srcOrd="0" destOrd="0" presId="urn:microsoft.com/office/officeart/2018/2/layout/IconCircleList"/>
    <dgm:cxn modelId="{702EC603-CB07-4C92-A6E8-B40F33FDFD91}" type="presParOf" srcId="{616E4978-C8BC-43E8-8B49-CAF0A5568A87}" destId="{DA287358-E1CE-43E4-8ED7-213256D28831}" srcOrd="0" destOrd="0" presId="urn:microsoft.com/office/officeart/2018/2/layout/IconCircleList"/>
    <dgm:cxn modelId="{7DBADDE5-B380-4549-BC9E-B865EA237E5D}" type="presParOf" srcId="{DA287358-E1CE-43E4-8ED7-213256D28831}" destId="{36FEB1D6-6BC7-442C-AAB1-6B8068D99335}" srcOrd="0" destOrd="0" presId="urn:microsoft.com/office/officeart/2018/2/layout/IconCircleList"/>
    <dgm:cxn modelId="{5A6FAD07-F1B6-44D6-8FA9-705AB8674CB8}" type="presParOf" srcId="{36FEB1D6-6BC7-442C-AAB1-6B8068D99335}" destId="{C32A9EA9-F9B6-4F28-AF2B-DFEFD20DBF78}" srcOrd="0" destOrd="0" presId="urn:microsoft.com/office/officeart/2018/2/layout/IconCircleList"/>
    <dgm:cxn modelId="{93E120F4-D5DD-4260-8618-7917F96273F9}" type="presParOf" srcId="{36FEB1D6-6BC7-442C-AAB1-6B8068D99335}" destId="{E117126F-CCA3-4C71-8520-E05A797C53C7}" srcOrd="1" destOrd="0" presId="urn:microsoft.com/office/officeart/2018/2/layout/IconCircleList"/>
    <dgm:cxn modelId="{E3911C44-14EC-4460-84F8-E36109B8CC50}" type="presParOf" srcId="{36FEB1D6-6BC7-442C-AAB1-6B8068D99335}" destId="{74C4FC6B-B80F-4226-A7E5-45BAB17065FF}" srcOrd="2" destOrd="0" presId="urn:microsoft.com/office/officeart/2018/2/layout/IconCircleList"/>
    <dgm:cxn modelId="{A44FF295-BACB-4532-904B-4C3DA5D01D84}" type="presParOf" srcId="{36FEB1D6-6BC7-442C-AAB1-6B8068D99335}" destId="{FBF15899-041F-488C-A06B-6886F56D5705}" srcOrd="3" destOrd="0" presId="urn:microsoft.com/office/officeart/2018/2/layout/IconCircleList"/>
    <dgm:cxn modelId="{45E3C915-8655-4B4A-9607-4F0D7AB81F19}" type="presParOf" srcId="{DA287358-E1CE-43E4-8ED7-213256D28831}" destId="{15A1F7EF-0680-4DB9-924C-D37FAABCC3AF}" srcOrd="1" destOrd="0" presId="urn:microsoft.com/office/officeart/2018/2/layout/IconCircleList"/>
    <dgm:cxn modelId="{978A52BD-B194-427C-8EDA-C50F178BB719}" type="presParOf" srcId="{DA287358-E1CE-43E4-8ED7-213256D28831}" destId="{91BEF26C-ADC2-4EEB-86C0-1DB792F90BE8}" srcOrd="2" destOrd="0" presId="urn:microsoft.com/office/officeart/2018/2/layout/IconCircleList"/>
    <dgm:cxn modelId="{3F1F80FE-D636-4D66-A07D-E423DE025436}" type="presParOf" srcId="{91BEF26C-ADC2-4EEB-86C0-1DB792F90BE8}" destId="{A7911FEC-3C17-48F2-91FE-027D01ABA92D}" srcOrd="0" destOrd="0" presId="urn:microsoft.com/office/officeart/2018/2/layout/IconCircleList"/>
    <dgm:cxn modelId="{D5937ACA-A920-4428-B737-8DD07288E467}" type="presParOf" srcId="{91BEF26C-ADC2-4EEB-86C0-1DB792F90BE8}" destId="{12FAF7A7-2A4F-411B-BC3C-4624EBC2BF93}" srcOrd="1" destOrd="0" presId="urn:microsoft.com/office/officeart/2018/2/layout/IconCircleList"/>
    <dgm:cxn modelId="{8603D22E-EA11-4654-AD91-01CDA6A39ECF}" type="presParOf" srcId="{91BEF26C-ADC2-4EEB-86C0-1DB792F90BE8}" destId="{E6ADB2F1-7AC8-4731-AB11-237D3B1B9A32}" srcOrd="2" destOrd="0" presId="urn:microsoft.com/office/officeart/2018/2/layout/IconCircleList"/>
    <dgm:cxn modelId="{6A97895C-A532-4EE4-8E69-6DA116764213}" type="presParOf" srcId="{91BEF26C-ADC2-4EEB-86C0-1DB792F90BE8}" destId="{FD329083-99A7-46C1-80F5-A52B1CC67B90}" srcOrd="3" destOrd="0" presId="urn:microsoft.com/office/officeart/2018/2/layout/IconCircleList"/>
    <dgm:cxn modelId="{A676913A-ED46-427E-9288-D2F052E4D0BF}" type="presParOf" srcId="{DA287358-E1CE-43E4-8ED7-213256D28831}" destId="{6475882D-C280-4687-AF07-CD6BCEE5DB2C}" srcOrd="3" destOrd="0" presId="urn:microsoft.com/office/officeart/2018/2/layout/IconCircleList"/>
    <dgm:cxn modelId="{D5A47EBB-C9C4-4BD8-BBFC-DDE3569C4896}" type="presParOf" srcId="{DA287358-E1CE-43E4-8ED7-213256D28831}" destId="{378CA305-E7DA-4F31-A7FA-CD2F12005D72}" srcOrd="4" destOrd="0" presId="urn:microsoft.com/office/officeart/2018/2/layout/IconCircleList"/>
    <dgm:cxn modelId="{158B2855-057F-476D-96F7-9BA55D2C6E4F}" type="presParOf" srcId="{378CA305-E7DA-4F31-A7FA-CD2F12005D72}" destId="{B36A68BE-64ED-4C14-81A2-C4D59E0E2DAF}" srcOrd="0" destOrd="0" presId="urn:microsoft.com/office/officeart/2018/2/layout/IconCircleList"/>
    <dgm:cxn modelId="{C2018BD7-327E-4172-8D13-D0892E3E48E5}" type="presParOf" srcId="{378CA305-E7DA-4F31-A7FA-CD2F12005D72}" destId="{AC89D9A9-3C04-4CA6-86AA-3E711B60D3C3}" srcOrd="1" destOrd="0" presId="urn:microsoft.com/office/officeart/2018/2/layout/IconCircleList"/>
    <dgm:cxn modelId="{9BEF10BC-BE44-41D6-8C10-43CEB3A1231E}" type="presParOf" srcId="{378CA305-E7DA-4F31-A7FA-CD2F12005D72}" destId="{59F40F51-40E4-41A4-9900-1D9A9C7CB8D4}" srcOrd="2" destOrd="0" presId="urn:microsoft.com/office/officeart/2018/2/layout/IconCircleList"/>
    <dgm:cxn modelId="{9A715AC5-AC0C-4D1A-BFB0-C44B1A29DCA4}" type="presParOf" srcId="{378CA305-E7DA-4F31-A7FA-CD2F12005D72}" destId="{86EC7427-FB6B-49D1-A12D-357838B14E0F}" srcOrd="3" destOrd="0" presId="urn:microsoft.com/office/officeart/2018/2/layout/IconCircleList"/>
    <dgm:cxn modelId="{723FBC5A-3851-4C66-80C5-26568D251166}" type="presParOf" srcId="{DA287358-E1CE-43E4-8ED7-213256D28831}" destId="{A7AD32BA-19FA-4ED0-8F17-41C932C9C029}" srcOrd="5" destOrd="0" presId="urn:microsoft.com/office/officeart/2018/2/layout/IconCircleList"/>
    <dgm:cxn modelId="{8CD88A23-973A-4F34-80A3-C4C769C5126F}" type="presParOf" srcId="{DA287358-E1CE-43E4-8ED7-213256D28831}" destId="{3D2AC9A1-B2CA-4978-A83A-2DFD940042C4}" srcOrd="6" destOrd="0" presId="urn:microsoft.com/office/officeart/2018/2/layout/IconCircleList"/>
    <dgm:cxn modelId="{1D29BECB-4380-4B1C-B6ED-5766FB72703C}" type="presParOf" srcId="{3D2AC9A1-B2CA-4978-A83A-2DFD940042C4}" destId="{5D308DF7-C3AB-49B2-986A-17BDD2CC2EC2}" srcOrd="0" destOrd="0" presId="urn:microsoft.com/office/officeart/2018/2/layout/IconCircleList"/>
    <dgm:cxn modelId="{00FB3D2B-895F-4FE7-89C7-E3CEA3695948}" type="presParOf" srcId="{3D2AC9A1-B2CA-4978-A83A-2DFD940042C4}" destId="{2D2891ED-58AD-4D65-82E7-5F1A273B68B4}" srcOrd="1" destOrd="0" presId="urn:microsoft.com/office/officeart/2018/2/layout/IconCircleList"/>
    <dgm:cxn modelId="{3C6A880E-64E2-4503-84A6-44BC51215E43}" type="presParOf" srcId="{3D2AC9A1-B2CA-4978-A83A-2DFD940042C4}" destId="{5E451128-D64D-4B6C-84B9-294DF1243A70}" srcOrd="2" destOrd="0" presId="urn:microsoft.com/office/officeart/2018/2/layout/IconCircleList"/>
    <dgm:cxn modelId="{A748EB6F-9C64-4322-A787-68B574346824}" type="presParOf" srcId="{3D2AC9A1-B2CA-4978-A83A-2DFD940042C4}" destId="{5C314D95-47DA-4C6D-AA26-6175F32DCE8A}" srcOrd="3" destOrd="0" presId="urn:microsoft.com/office/officeart/2018/2/layout/IconCircleList"/>
    <dgm:cxn modelId="{F76650F8-0C14-44A6-B5A8-529A17D27427}" type="presParOf" srcId="{DA287358-E1CE-43E4-8ED7-213256D28831}" destId="{EE2CFA6C-8838-4854-B84D-F7B15899EDAF}" srcOrd="7" destOrd="0" presId="urn:microsoft.com/office/officeart/2018/2/layout/IconCircleList"/>
    <dgm:cxn modelId="{FF9A28F2-BB8B-4398-BDCA-340FDB18E1B4}" type="presParOf" srcId="{DA287358-E1CE-43E4-8ED7-213256D28831}" destId="{5EE43349-EF72-42F1-B972-2AF97F8DDBE8}" srcOrd="8" destOrd="0" presId="urn:microsoft.com/office/officeart/2018/2/layout/IconCircleList"/>
    <dgm:cxn modelId="{5D7723CD-9266-4BA5-8B5C-98181BAA25F5}" type="presParOf" srcId="{5EE43349-EF72-42F1-B972-2AF97F8DDBE8}" destId="{6EC41BCF-C954-4D6F-866D-D4CC28CC3240}" srcOrd="0" destOrd="0" presId="urn:microsoft.com/office/officeart/2018/2/layout/IconCircleList"/>
    <dgm:cxn modelId="{68A70D34-69A5-4A48-AE23-BE3CF3C4DDE6}" type="presParOf" srcId="{5EE43349-EF72-42F1-B972-2AF97F8DDBE8}" destId="{5BD0636B-6918-4BFB-A16A-93B719046D24}" srcOrd="1" destOrd="0" presId="urn:microsoft.com/office/officeart/2018/2/layout/IconCircleList"/>
    <dgm:cxn modelId="{5AC26DE4-E08B-4BC1-A03C-BBD400B6AFE9}" type="presParOf" srcId="{5EE43349-EF72-42F1-B972-2AF97F8DDBE8}" destId="{BFD8B4B3-AC77-44EF-9B55-3F355BAAF20A}" srcOrd="2" destOrd="0" presId="urn:microsoft.com/office/officeart/2018/2/layout/IconCircleList"/>
    <dgm:cxn modelId="{0C179E28-8635-4267-9A55-C3FC2AA4F4FB}" type="presParOf" srcId="{5EE43349-EF72-42F1-B972-2AF97F8DDBE8}" destId="{6B690D3D-0331-45BB-B1EE-0A503E4B6324}"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A673E3-FE19-4940-9BCF-F75ADE2FE1CC}">
      <dsp:nvSpPr>
        <dsp:cNvPr id="0" name=""/>
        <dsp:cNvSpPr/>
      </dsp:nvSpPr>
      <dsp:spPr>
        <a:xfrm>
          <a:off x="0" y="2260"/>
          <a:ext cx="7518399" cy="0"/>
        </a:xfrm>
        <a:prstGeom prst="line">
          <a:avLst/>
        </a:prstGeom>
        <a:solidFill>
          <a:schemeClr val="dk2">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B66671D-E6B6-47E9-9F4A-E44D114D2BF2}">
      <dsp:nvSpPr>
        <dsp:cNvPr id="0" name=""/>
        <dsp:cNvSpPr/>
      </dsp:nvSpPr>
      <dsp:spPr>
        <a:xfrm>
          <a:off x="0" y="2260"/>
          <a:ext cx="7518399" cy="4488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b="1" kern="1200" dirty="0"/>
            <a:t>Health</a:t>
          </a:r>
          <a:endParaRPr lang="en-US" sz="1700" kern="1200" dirty="0"/>
        </a:p>
      </dsp:txBody>
      <dsp:txXfrm>
        <a:off x="0" y="2260"/>
        <a:ext cx="7518399" cy="448882"/>
      </dsp:txXfrm>
    </dsp:sp>
    <dsp:sp modelId="{AFF3B0AB-F17B-4F96-A9AC-CB31CC478744}">
      <dsp:nvSpPr>
        <dsp:cNvPr id="0" name=""/>
        <dsp:cNvSpPr/>
      </dsp:nvSpPr>
      <dsp:spPr>
        <a:xfrm>
          <a:off x="0" y="451142"/>
          <a:ext cx="7518399" cy="0"/>
        </a:xfrm>
        <a:prstGeom prst="line">
          <a:avLst/>
        </a:prstGeom>
        <a:solidFill>
          <a:schemeClr val="dk2">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9CDD9C8-278E-49E0-B014-3B682C0C7DAA}">
      <dsp:nvSpPr>
        <dsp:cNvPr id="0" name=""/>
        <dsp:cNvSpPr/>
      </dsp:nvSpPr>
      <dsp:spPr>
        <a:xfrm>
          <a:off x="0" y="451142"/>
          <a:ext cx="7518399" cy="13637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dirty="0"/>
            <a:t>Health is defined as “a state of complete physical, mental, and social well-being, rather than merely the absence of disease”(World Health </a:t>
          </a:r>
          <a:r>
            <a:rPr lang="en-US" sz="1700" kern="1200" dirty="0" err="1"/>
            <a:t>Organisation</a:t>
          </a:r>
          <a:r>
            <a:rPr lang="en-US" sz="1700" kern="1200" dirty="0"/>
            <a:t>, 1948, para. 1). </a:t>
          </a:r>
        </a:p>
      </dsp:txBody>
      <dsp:txXfrm>
        <a:off x="0" y="451142"/>
        <a:ext cx="7518399" cy="1363761"/>
      </dsp:txXfrm>
    </dsp:sp>
    <dsp:sp modelId="{E2EC676A-83F4-43E8-9993-4E21050C3B9E}">
      <dsp:nvSpPr>
        <dsp:cNvPr id="0" name=""/>
        <dsp:cNvSpPr/>
      </dsp:nvSpPr>
      <dsp:spPr>
        <a:xfrm>
          <a:off x="0" y="1814903"/>
          <a:ext cx="7518399" cy="0"/>
        </a:xfrm>
        <a:prstGeom prst="line">
          <a:avLst/>
        </a:prstGeom>
        <a:solidFill>
          <a:schemeClr val="dk2">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838E02D-172D-4787-B90A-DE61890D9D23}">
      <dsp:nvSpPr>
        <dsp:cNvPr id="0" name=""/>
        <dsp:cNvSpPr/>
      </dsp:nvSpPr>
      <dsp:spPr>
        <a:xfrm>
          <a:off x="0" y="1814903"/>
          <a:ext cx="7518399" cy="5898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b="1" kern="1200" dirty="0"/>
            <a:t>Well-being</a:t>
          </a:r>
          <a:endParaRPr lang="en-US" sz="1700" kern="1200" dirty="0"/>
        </a:p>
      </dsp:txBody>
      <dsp:txXfrm>
        <a:off x="0" y="1814903"/>
        <a:ext cx="7518399" cy="589813"/>
      </dsp:txXfrm>
    </dsp:sp>
    <dsp:sp modelId="{CE12773D-2E01-4A6A-A820-1458BE47C8ED}">
      <dsp:nvSpPr>
        <dsp:cNvPr id="0" name=""/>
        <dsp:cNvSpPr/>
      </dsp:nvSpPr>
      <dsp:spPr>
        <a:xfrm>
          <a:off x="0" y="2404716"/>
          <a:ext cx="7518399" cy="0"/>
        </a:xfrm>
        <a:prstGeom prst="line">
          <a:avLst/>
        </a:prstGeom>
        <a:solidFill>
          <a:schemeClr val="dk2">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44F4B72-D221-4413-ACE5-D8457082DD36}">
      <dsp:nvSpPr>
        <dsp:cNvPr id="0" name=""/>
        <dsp:cNvSpPr/>
      </dsp:nvSpPr>
      <dsp:spPr>
        <a:xfrm>
          <a:off x="0" y="2404716"/>
          <a:ext cx="7518399" cy="13637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dirty="0"/>
            <a:t>Well-being is a broader concept than health, incorporating emotional satisfaction, inner peace, resilience, and social connectedness </a:t>
          </a:r>
          <a:r>
            <a:rPr lang="fr-FR" sz="1700" kern="1200" dirty="0"/>
            <a:t>(de Chavez </a:t>
          </a:r>
          <a:r>
            <a:rPr lang="fr-FR" sz="1700" i="1" kern="1200" dirty="0"/>
            <a:t>et al.</a:t>
          </a:r>
          <a:r>
            <a:rPr lang="fr-FR" sz="1700" kern="1200" dirty="0"/>
            <a:t>, 2005)</a:t>
          </a:r>
          <a:r>
            <a:rPr lang="en-US" sz="1700" kern="1200" dirty="0"/>
            <a:t>. It </a:t>
          </a:r>
          <a:r>
            <a:rPr lang="en-US" sz="1700" kern="1200" dirty="0" err="1"/>
            <a:t>emphasises</a:t>
          </a:r>
          <a:r>
            <a:rPr lang="en-US" sz="1700" kern="1200" dirty="0"/>
            <a:t> the overall quality of life and the ability to thrive and achieve one’s potential. </a:t>
          </a:r>
        </a:p>
      </dsp:txBody>
      <dsp:txXfrm>
        <a:off x="0" y="2404716"/>
        <a:ext cx="7518399" cy="1363761"/>
      </dsp:txXfrm>
    </dsp:sp>
    <dsp:sp modelId="{A29064EA-E93E-437C-911A-AE69CF3479D7}">
      <dsp:nvSpPr>
        <dsp:cNvPr id="0" name=""/>
        <dsp:cNvSpPr/>
      </dsp:nvSpPr>
      <dsp:spPr>
        <a:xfrm>
          <a:off x="0" y="3768478"/>
          <a:ext cx="7518399" cy="0"/>
        </a:xfrm>
        <a:prstGeom prst="line">
          <a:avLst/>
        </a:prstGeom>
        <a:solidFill>
          <a:schemeClr val="dk2">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627FDCA-38D6-446D-A259-FD811B491D2A}">
      <dsp:nvSpPr>
        <dsp:cNvPr id="0" name=""/>
        <dsp:cNvSpPr/>
      </dsp:nvSpPr>
      <dsp:spPr>
        <a:xfrm>
          <a:off x="0" y="3768478"/>
          <a:ext cx="7518399" cy="4016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b="1" kern="1200" dirty="0"/>
            <a:t>Sustainable Development</a:t>
          </a:r>
          <a:endParaRPr lang="en-US" sz="1700" kern="1200" dirty="0"/>
        </a:p>
      </dsp:txBody>
      <dsp:txXfrm>
        <a:off x="0" y="3768478"/>
        <a:ext cx="7518399" cy="401641"/>
      </dsp:txXfrm>
    </dsp:sp>
    <dsp:sp modelId="{6D534065-08FA-4E2F-9147-08D5F358F1E7}">
      <dsp:nvSpPr>
        <dsp:cNvPr id="0" name=""/>
        <dsp:cNvSpPr/>
      </dsp:nvSpPr>
      <dsp:spPr>
        <a:xfrm>
          <a:off x="0" y="4170119"/>
          <a:ext cx="7518399" cy="0"/>
        </a:xfrm>
        <a:prstGeom prst="line">
          <a:avLst/>
        </a:prstGeom>
        <a:solidFill>
          <a:schemeClr val="dk2">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DCDC510-AC5D-4502-B018-CE1D775E4FEB}">
      <dsp:nvSpPr>
        <dsp:cNvPr id="0" name=""/>
        <dsp:cNvSpPr/>
      </dsp:nvSpPr>
      <dsp:spPr>
        <a:xfrm>
          <a:off x="0" y="4170119"/>
          <a:ext cx="7518399" cy="13637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dirty="0">
              <a:latin typeface="Aptos Display" panose="02110004020202020204"/>
            </a:rPr>
            <a:t>Sustainability</a:t>
          </a:r>
          <a:r>
            <a:rPr lang="en-US" sz="1700" kern="1200" dirty="0"/>
            <a:t> is a development that meets the needs of the present without compromising future generations (</a:t>
          </a:r>
          <a:r>
            <a:rPr lang="en-US" sz="1700" kern="1200" dirty="0" err="1"/>
            <a:t>Karademas</a:t>
          </a:r>
          <a:r>
            <a:rPr lang="en-US" sz="1700" kern="1200" dirty="0"/>
            <a:t>, 2007).It promotes effective, fair, and environmentally friendly healthcare, reducing inequalities and fostering collaboration across sectors to improve the community (Enas, 2015)  </a:t>
          </a:r>
        </a:p>
      </dsp:txBody>
      <dsp:txXfrm>
        <a:off x="0" y="4170119"/>
        <a:ext cx="7518399" cy="136376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DC2674-DF12-4B24-BC79-7B2968746958}">
      <dsp:nvSpPr>
        <dsp:cNvPr id="0" name=""/>
        <dsp:cNvSpPr/>
      </dsp:nvSpPr>
      <dsp:spPr>
        <a:xfrm>
          <a:off x="2241532" y="1199834"/>
          <a:ext cx="484885" cy="91440"/>
        </a:xfrm>
        <a:custGeom>
          <a:avLst/>
          <a:gdLst/>
          <a:ahLst/>
          <a:cxnLst/>
          <a:rect l="0" t="0" r="0" b="0"/>
          <a:pathLst>
            <a:path>
              <a:moveTo>
                <a:pt x="0" y="45720"/>
              </a:moveTo>
              <a:lnTo>
                <a:pt x="484885" y="45720"/>
              </a:lnTo>
            </a:path>
          </a:pathLst>
        </a:custGeom>
        <a:noFill/>
        <a:ln w="1270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471087" y="1242976"/>
        <a:ext cx="25774" cy="5154"/>
      </dsp:txXfrm>
    </dsp:sp>
    <dsp:sp modelId="{AAED9973-2592-4F00-8584-F6BAB0BD9ABF}">
      <dsp:nvSpPr>
        <dsp:cNvPr id="0" name=""/>
        <dsp:cNvSpPr/>
      </dsp:nvSpPr>
      <dsp:spPr>
        <a:xfrm>
          <a:off x="2092" y="573182"/>
          <a:ext cx="2241239" cy="1344743"/>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9823" tIns="115278" rIns="109823" bIns="115278" numCol="1" spcCol="1270" anchor="ctr" anchorCtr="0">
          <a:noAutofit/>
        </a:bodyPr>
        <a:lstStyle/>
        <a:p>
          <a:pPr marL="0" lvl="0" indent="0" algn="ctr" defTabSz="666750">
            <a:lnSpc>
              <a:spcPct val="90000"/>
            </a:lnSpc>
            <a:spcBef>
              <a:spcPct val="0"/>
            </a:spcBef>
            <a:spcAft>
              <a:spcPct val="35000"/>
            </a:spcAft>
            <a:buNone/>
          </a:pPr>
          <a:r>
            <a:rPr lang="en-US" sz="1500" kern="1200" dirty="0"/>
            <a:t>Health, well-being, and sustainability are major policy priorities (Morton </a:t>
          </a:r>
          <a:r>
            <a:rPr lang="en-US" sz="1500" i="1" kern="1200" dirty="0"/>
            <a:t>et al</a:t>
          </a:r>
          <a:r>
            <a:rPr lang="en-US" sz="1500" kern="1200" dirty="0"/>
            <a:t>., 2017; </a:t>
          </a:r>
          <a:r>
            <a:rPr lang="en-US" sz="1500" kern="1200" dirty="0" err="1"/>
            <a:t>Tamsma</a:t>
          </a:r>
          <a:r>
            <a:rPr lang="en-US" sz="1500" kern="1200" dirty="0"/>
            <a:t> </a:t>
          </a:r>
          <a:r>
            <a:rPr lang="en-US" sz="1500" kern="1200" dirty="0" err="1"/>
            <a:t>Costongs</a:t>
          </a:r>
          <a:r>
            <a:rPr lang="en-US" sz="1500" kern="1200" dirty="0"/>
            <a:t>, 2018).</a:t>
          </a:r>
        </a:p>
      </dsp:txBody>
      <dsp:txXfrm>
        <a:off x="2092" y="573182"/>
        <a:ext cx="2241239" cy="1344743"/>
      </dsp:txXfrm>
    </dsp:sp>
    <dsp:sp modelId="{19C8F367-B465-40E6-9A9D-BEDFEE7F2063}">
      <dsp:nvSpPr>
        <dsp:cNvPr id="0" name=""/>
        <dsp:cNvSpPr/>
      </dsp:nvSpPr>
      <dsp:spPr>
        <a:xfrm>
          <a:off x="4998257" y="1199834"/>
          <a:ext cx="484885" cy="91440"/>
        </a:xfrm>
        <a:custGeom>
          <a:avLst/>
          <a:gdLst/>
          <a:ahLst/>
          <a:cxnLst/>
          <a:rect l="0" t="0" r="0" b="0"/>
          <a:pathLst>
            <a:path>
              <a:moveTo>
                <a:pt x="0" y="45720"/>
              </a:moveTo>
              <a:lnTo>
                <a:pt x="484885" y="45720"/>
              </a:lnTo>
            </a:path>
          </a:pathLst>
        </a:custGeom>
        <a:noFill/>
        <a:ln w="12700" cap="flat" cmpd="sng" algn="ctr">
          <a:solidFill>
            <a:schemeClr val="accent2">
              <a:hueOff val="1073936"/>
              <a:satOff val="-3082"/>
              <a:lumOff val="-4935"/>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227812" y="1242976"/>
        <a:ext cx="25774" cy="5154"/>
      </dsp:txXfrm>
    </dsp:sp>
    <dsp:sp modelId="{5198DCFB-8733-41FA-B097-74577CC470A9}">
      <dsp:nvSpPr>
        <dsp:cNvPr id="0" name=""/>
        <dsp:cNvSpPr/>
      </dsp:nvSpPr>
      <dsp:spPr>
        <a:xfrm>
          <a:off x="2758817" y="573182"/>
          <a:ext cx="2241239" cy="1344743"/>
        </a:xfrm>
        <a:prstGeom prst="rect">
          <a:avLst/>
        </a:prstGeom>
        <a:solidFill>
          <a:schemeClr val="accent2">
            <a:hueOff val="920516"/>
            <a:satOff val="-2642"/>
            <a:lumOff val="-423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9823" tIns="115278" rIns="109823" bIns="115278" numCol="1" spcCol="1270" anchor="ctr" anchorCtr="0">
          <a:noAutofit/>
        </a:bodyPr>
        <a:lstStyle/>
        <a:p>
          <a:pPr marL="0" lvl="0" indent="0" algn="ctr" defTabSz="666750">
            <a:lnSpc>
              <a:spcPct val="90000"/>
            </a:lnSpc>
            <a:spcBef>
              <a:spcPct val="0"/>
            </a:spcBef>
            <a:spcAft>
              <a:spcPct val="35000"/>
            </a:spcAft>
            <a:buNone/>
          </a:pPr>
          <a:r>
            <a:rPr lang="en-US" sz="1500" kern="1200"/>
            <a:t>NCDs: 74% of global deaths (WHO, 2024).</a:t>
          </a:r>
        </a:p>
      </dsp:txBody>
      <dsp:txXfrm>
        <a:off x="2758817" y="573182"/>
        <a:ext cx="2241239" cy="1344743"/>
      </dsp:txXfrm>
    </dsp:sp>
    <dsp:sp modelId="{6ED8A7F8-3A90-46DD-AB2A-94E46E9186D1}">
      <dsp:nvSpPr>
        <dsp:cNvPr id="0" name=""/>
        <dsp:cNvSpPr/>
      </dsp:nvSpPr>
      <dsp:spPr>
        <a:xfrm>
          <a:off x="7754982" y="1199834"/>
          <a:ext cx="484885" cy="91440"/>
        </a:xfrm>
        <a:custGeom>
          <a:avLst/>
          <a:gdLst/>
          <a:ahLst/>
          <a:cxnLst/>
          <a:rect l="0" t="0" r="0" b="0"/>
          <a:pathLst>
            <a:path>
              <a:moveTo>
                <a:pt x="0" y="45720"/>
              </a:moveTo>
              <a:lnTo>
                <a:pt x="484885" y="45720"/>
              </a:lnTo>
            </a:path>
          </a:pathLst>
        </a:custGeom>
        <a:noFill/>
        <a:ln w="12700" cap="flat" cmpd="sng" algn="ctr">
          <a:solidFill>
            <a:schemeClr val="accent2">
              <a:hueOff val="2147871"/>
              <a:satOff val="-6164"/>
              <a:lumOff val="-987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984537" y="1242976"/>
        <a:ext cx="25774" cy="5154"/>
      </dsp:txXfrm>
    </dsp:sp>
    <dsp:sp modelId="{1AF0F2C9-9719-4EFB-9EC3-7019C75C11B5}">
      <dsp:nvSpPr>
        <dsp:cNvPr id="0" name=""/>
        <dsp:cNvSpPr/>
      </dsp:nvSpPr>
      <dsp:spPr>
        <a:xfrm>
          <a:off x="5515542" y="573182"/>
          <a:ext cx="2241239" cy="1344743"/>
        </a:xfrm>
        <a:prstGeom prst="rect">
          <a:avLst/>
        </a:prstGeom>
        <a:solidFill>
          <a:schemeClr val="accent2">
            <a:hueOff val="1841033"/>
            <a:satOff val="-5284"/>
            <a:lumOff val="-846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9823" tIns="115278" rIns="109823" bIns="115278" numCol="1" spcCol="1270" anchor="ctr" anchorCtr="0">
          <a:noAutofit/>
        </a:bodyPr>
        <a:lstStyle/>
        <a:p>
          <a:pPr marL="0" lvl="0" indent="0" algn="ctr" defTabSz="666750">
            <a:lnSpc>
              <a:spcPct val="90000"/>
            </a:lnSpc>
            <a:spcBef>
              <a:spcPct val="0"/>
            </a:spcBef>
            <a:spcAft>
              <a:spcPct val="35000"/>
            </a:spcAft>
            <a:buNone/>
          </a:pPr>
          <a:r>
            <a:rPr lang="en-US" sz="1500" kern="1200"/>
            <a:t>Cardiovascular disease: 17.9 million deaths/year (WHO, 2023).</a:t>
          </a:r>
        </a:p>
      </dsp:txBody>
      <dsp:txXfrm>
        <a:off x="5515542" y="573182"/>
        <a:ext cx="2241239" cy="1344743"/>
      </dsp:txXfrm>
    </dsp:sp>
    <dsp:sp modelId="{DD8A8273-A2E6-4D24-8543-B0A0FF6FA065}">
      <dsp:nvSpPr>
        <dsp:cNvPr id="0" name=""/>
        <dsp:cNvSpPr/>
      </dsp:nvSpPr>
      <dsp:spPr>
        <a:xfrm>
          <a:off x="1122712" y="1916126"/>
          <a:ext cx="8270175" cy="484885"/>
        </a:xfrm>
        <a:custGeom>
          <a:avLst/>
          <a:gdLst/>
          <a:ahLst/>
          <a:cxnLst/>
          <a:rect l="0" t="0" r="0" b="0"/>
          <a:pathLst>
            <a:path>
              <a:moveTo>
                <a:pt x="8270175" y="0"/>
              </a:moveTo>
              <a:lnTo>
                <a:pt x="8270175" y="259542"/>
              </a:lnTo>
              <a:lnTo>
                <a:pt x="0" y="259542"/>
              </a:lnTo>
              <a:lnTo>
                <a:pt x="0" y="484885"/>
              </a:lnTo>
            </a:path>
          </a:pathLst>
        </a:custGeom>
        <a:noFill/>
        <a:ln w="12700" cap="flat" cmpd="sng" algn="ctr">
          <a:solidFill>
            <a:schemeClr val="accent2">
              <a:hueOff val="3221807"/>
              <a:satOff val="-9246"/>
              <a:lumOff val="-14805"/>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050644" y="2155991"/>
        <a:ext cx="414311" cy="5154"/>
      </dsp:txXfrm>
    </dsp:sp>
    <dsp:sp modelId="{8043E35E-D64F-4F52-A299-565F47059E57}">
      <dsp:nvSpPr>
        <dsp:cNvPr id="0" name=""/>
        <dsp:cNvSpPr/>
      </dsp:nvSpPr>
      <dsp:spPr>
        <a:xfrm>
          <a:off x="8272267" y="573182"/>
          <a:ext cx="2241239" cy="1344743"/>
        </a:xfrm>
        <a:prstGeom prst="rect">
          <a:avLst/>
        </a:prstGeom>
        <a:solidFill>
          <a:schemeClr val="accent2">
            <a:hueOff val="2761549"/>
            <a:satOff val="-7926"/>
            <a:lumOff val="-1269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9823" tIns="115278" rIns="109823" bIns="115278" numCol="1" spcCol="1270" anchor="ctr" anchorCtr="0">
          <a:noAutofit/>
        </a:bodyPr>
        <a:lstStyle/>
        <a:p>
          <a:pPr marL="0" lvl="0" indent="0" algn="ctr" defTabSz="666750">
            <a:lnSpc>
              <a:spcPct val="90000"/>
            </a:lnSpc>
            <a:spcBef>
              <a:spcPct val="0"/>
            </a:spcBef>
            <a:spcAft>
              <a:spcPct val="35000"/>
            </a:spcAft>
            <a:buNone/>
          </a:pPr>
          <a:r>
            <a:rPr lang="en-US" sz="1500" kern="1200"/>
            <a:t>UK COPD rates twice as high in deprived communities (PHE, 2020).</a:t>
          </a:r>
        </a:p>
      </dsp:txBody>
      <dsp:txXfrm>
        <a:off x="8272267" y="573182"/>
        <a:ext cx="2241239" cy="1344743"/>
      </dsp:txXfrm>
    </dsp:sp>
    <dsp:sp modelId="{0EAFB267-39CE-4E21-8462-A526C91C3D9A}">
      <dsp:nvSpPr>
        <dsp:cNvPr id="0" name=""/>
        <dsp:cNvSpPr/>
      </dsp:nvSpPr>
      <dsp:spPr>
        <a:xfrm>
          <a:off x="2241532" y="3060063"/>
          <a:ext cx="484885" cy="91440"/>
        </a:xfrm>
        <a:custGeom>
          <a:avLst/>
          <a:gdLst/>
          <a:ahLst/>
          <a:cxnLst/>
          <a:rect l="0" t="0" r="0" b="0"/>
          <a:pathLst>
            <a:path>
              <a:moveTo>
                <a:pt x="0" y="45720"/>
              </a:moveTo>
              <a:lnTo>
                <a:pt x="484885" y="45720"/>
              </a:lnTo>
            </a:path>
          </a:pathLst>
        </a:custGeom>
        <a:noFill/>
        <a:ln w="12700" cap="flat" cmpd="sng" algn="ctr">
          <a:solidFill>
            <a:schemeClr val="accent2">
              <a:hueOff val="4295743"/>
              <a:satOff val="-12329"/>
              <a:lumOff val="-19739"/>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471087" y="3103206"/>
        <a:ext cx="25774" cy="5154"/>
      </dsp:txXfrm>
    </dsp:sp>
    <dsp:sp modelId="{536DBFA3-DA88-4D34-AEFD-F19890085D9A}">
      <dsp:nvSpPr>
        <dsp:cNvPr id="0" name=""/>
        <dsp:cNvSpPr/>
      </dsp:nvSpPr>
      <dsp:spPr>
        <a:xfrm>
          <a:off x="2092" y="2433411"/>
          <a:ext cx="2241239" cy="1344743"/>
        </a:xfrm>
        <a:prstGeom prst="rect">
          <a:avLst/>
        </a:prstGeom>
        <a:solidFill>
          <a:schemeClr val="accent2">
            <a:hueOff val="3682065"/>
            <a:satOff val="-10567"/>
            <a:lumOff val="-1691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9823" tIns="115278" rIns="109823" bIns="115278" numCol="1" spcCol="1270" anchor="ctr" anchorCtr="0">
          <a:noAutofit/>
        </a:bodyPr>
        <a:lstStyle/>
        <a:p>
          <a:pPr marL="0" lvl="0" indent="0" algn="ctr" defTabSz="666750">
            <a:lnSpc>
              <a:spcPct val="90000"/>
            </a:lnSpc>
            <a:spcBef>
              <a:spcPct val="0"/>
            </a:spcBef>
            <a:spcAft>
              <a:spcPct val="35000"/>
            </a:spcAft>
            <a:buNone/>
          </a:pPr>
          <a:r>
            <a:rPr lang="en-US" sz="1500" kern="1200"/>
            <a:t>Air pollution causes 20,000 premature UK deaths yearly (UKHSA, 2023).</a:t>
          </a:r>
        </a:p>
      </dsp:txBody>
      <dsp:txXfrm>
        <a:off x="2092" y="2433411"/>
        <a:ext cx="2241239" cy="1344743"/>
      </dsp:txXfrm>
    </dsp:sp>
    <dsp:sp modelId="{8DAD9270-A124-4222-A775-2D444D804BCF}">
      <dsp:nvSpPr>
        <dsp:cNvPr id="0" name=""/>
        <dsp:cNvSpPr/>
      </dsp:nvSpPr>
      <dsp:spPr>
        <a:xfrm>
          <a:off x="4998257" y="3060063"/>
          <a:ext cx="484885" cy="91440"/>
        </a:xfrm>
        <a:custGeom>
          <a:avLst/>
          <a:gdLst/>
          <a:ahLst/>
          <a:cxnLst/>
          <a:rect l="0" t="0" r="0" b="0"/>
          <a:pathLst>
            <a:path>
              <a:moveTo>
                <a:pt x="0" y="45720"/>
              </a:moveTo>
              <a:lnTo>
                <a:pt x="484885" y="45720"/>
              </a:lnTo>
            </a:path>
          </a:pathLst>
        </a:custGeom>
        <a:noFill/>
        <a:ln w="12700" cap="flat" cmpd="sng" algn="ctr">
          <a:solidFill>
            <a:schemeClr val="accent2">
              <a:hueOff val="5369678"/>
              <a:satOff val="-15411"/>
              <a:lumOff val="-24674"/>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227812" y="3103206"/>
        <a:ext cx="25774" cy="5154"/>
      </dsp:txXfrm>
    </dsp:sp>
    <dsp:sp modelId="{461B9612-CC7D-487F-A4DE-7590A1DE683E}">
      <dsp:nvSpPr>
        <dsp:cNvPr id="0" name=""/>
        <dsp:cNvSpPr/>
      </dsp:nvSpPr>
      <dsp:spPr>
        <a:xfrm>
          <a:off x="2758817" y="2433411"/>
          <a:ext cx="2241239" cy="1344743"/>
        </a:xfrm>
        <a:prstGeom prst="rect">
          <a:avLst/>
        </a:prstGeom>
        <a:solidFill>
          <a:schemeClr val="accent2">
            <a:hueOff val="4602581"/>
            <a:satOff val="-13209"/>
            <a:lumOff val="-2114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9823" tIns="115278" rIns="109823" bIns="115278" numCol="1" spcCol="1270" anchor="ctr" anchorCtr="0">
          <a:noAutofit/>
        </a:bodyPr>
        <a:lstStyle/>
        <a:p>
          <a:pPr marL="0" lvl="0" indent="0" algn="ctr" defTabSz="666750">
            <a:lnSpc>
              <a:spcPct val="90000"/>
            </a:lnSpc>
            <a:spcBef>
              <a:spcPct val="0"/>
            </a:spcBef>
            <a:spcAft>
              <a:spcPct val="35000"/>
            </a:spcAft>
            <a:buNone/>
          </a:pPr>
          <a:r>
            <a:rPr lang="en-US" sz="1500" kern="1200"/>
            <a:t>9–10 year life expectancy gap between richest and poorest (Marmot, 2020).</a:t>
          </a:r>
        </a:p>
      </dsp:txBody>
      <dsp:txXfrm>
        <a:off x="2758817" y="2433411"/>
        <a:ext cx="2241239" cy="1344743"/>
      </dsp:txXfrm>
    </dsp:sp>
    <dsp:sp modelId="{DAC998C3-2445-4F03-807F-C39E3B630A48}">
      <dsp:nvSpPr>
        <dsp:cNvPr id="0" name=""/>
        <dsp:cNvSpPr/>
      </dsp:nvSpPr>
      <dsp:spPr>
        <a:xfrm>
          <a:off x="7754982" y="3060063"/>
          <a:ext cx="484885" cy="91440"/>
        </a:xfrm>
        <a:custGeom>
          <a:avLst/>
          <a:gdLst/>
          <a:ahLst/>
          <a:cxnLst/>
          <a:rect l="0" t="0" r="0" b="0"/>
          <a:pathLst>
            <a:path>
              <a:moveTo>
                <a:pt x="0" y="45720"/>
              </a:moveTo>
              <a:lnTo>
                <a:pt x="484885" y="45720"/>
              </a:lnTo>
            </a:path>
          </a:pathLst>
        </a:custGeom>
        <a:noFill/>
        <a:ln w="12700" cap="flat" cmpd="sng" algn="ctr">
          <a:solidFill>
            <a:schemeClr val="accent2">
              <a:hueOff val="6443614"/>
              <a:satOff val="-18493"/>
              <a:lumOff val="-29609"/>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984537" y="3103206"/>
        <a:ext cx="25774" cy="5154"/>
      </dsp:txXfrm>
    </dsp:sp>
    <dsp:sp modelId="{7249539E-AD63-49DD-8BBB-BED2E13D9B81}">
      <dsp:nvSpPr>
        <dsp:cNvPr id="0" name=""/>
        <dsp:cNvSpPr/>
      </dsp:nvSpPr>
      <dsp:spPr>
        <a:xfrm>
          <a:off x="5515542" y="2433411"/>
          <a:ext cx="2241239" cy="1344743"/>
        </a:xfrm>
        <a:prstGeom prst="rect">
          <a:avLst/>
        </a:prstGeom>
        <a:solidFill>
          <a:schemeClr val="accent2">
            <a:hueOff val="5523098"/>
            <a:satOff val="-15851"/>
            <a:lumOff val="-2537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9823" tIns="115278" rIns="109823" bIns="115278" numCol="1" spcCol="1270" anchor="ctr" anchorCtr="0">
          <a:noAutofit/>
        </a:bodyPr>
        <a:lstStyle/>
        <a:p>
          <a:pPr marL="0" lvl="0" indent="0" algn="ctr" defTabSz="666750">
            <a:lnSpc>
              <a:spcPct val="90000"/>
            </a:lnSpc>
            <a:spcBef>
              <a:spcPct val="0"/>
            </a:spcBef>
            <a:spcAft>
              <a:spcPct val="35000"/>
            </a:spcAft>
            <a:buNone/>
          </a:pPr>
          <a:r>
            <a:rPr lang="en-US" sz="1500" kern="1200" dirty="0"/>
            <a:t>SDG 3 </a:t>
          </a:r>
          <a:r>
            <a:rPr lang="en-US" sz="1500" kern="1200" dirty="0" err="1"/>
            <a:t>emphasises</a:t>
          </a:r>
          <a:r>
            <a:rPr lang="en-US" sz="1500" kern="1200" dirty="0"/>
            <a:t> health for all ages (WHO, 2024).</a:t>
          </a:r>
        </a:p>
      </dsp:txBody>
      <dsp:txXfrm>
        <a:off x="5515542" y="2433411"/>
        <a:ext cx="2241239" cy="1344743"/>
      </dsp:txXfrm>
    </dsp:sp>
    <dsp:sp modelId="{0E4940C7-BBB2-4D36-B61B-A010C599AA42}">
      <dsp:nvSpPr>
        <dsp:cNvPr id="0" name=""/>
        <dsp:cNvSpPr/>
      </dsp:nvSpPr>
      <dsp:spPr>
        <a:xfrm>
          <a:off x="8272267" y="2433411"/>
          <a:ext cx="2241239" cy="1344743"/>
        </a:xfrm>
        <a:prstGeom prst="rect">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9823" tIns="115278" rIns="109823" bIns="115278" numCol="1" spcCol="1270" anchor="ctr" anchorCtr="0">
          <a:noAutofit/>
        </a:bodyPr>
        <a:lstStyle/>
        <a:p>
          <a:pPr marL="0" lvl="0" indent="0" algn="ctr" defTabSz="666750">
            <a:lnSpc>
              <a:spcPct val="90000"/>
            </a:lnSpc>
            <a:spcBef>
              <a:spcPct val="0"/>
            </a:spcBef>
            <a:spcAft>
              <a:spcPct val="35000"/>
            </a:spcAft>
            <a:buNone/>
          </a:pPr>
          <a:r>
            <a:rPr lang="en-US" sz="1500" kern="1200" dirty="0"/>
            <a:t>Equity-based progress remains essential (Bickler </a:t>
          </a:r>
          <a:r>
            <a:rPr lang="en-US" sz="1500" i="1" kern="1200" dirty="0"/>
            <a:t>et al</a:t>
          </a:r>
          <a:r>
            <a:rPr lang="en-US" sz="1500" kern="1200" dirty="0"/>
            <a:t>., 2020).</a:t>
          </a:r>
        </a:p>
      </dsp:txBody>
      <dsp:txXfrm>
        <a:off x="8272267" y="2433411"/>
        <a:ext cx="2241239" cy="134474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D5EFE5-6CFE-4FB8-BC9B-757393C7F4F1}">
      <dsp:nvSpPr>
        <dsp:cNvPr id="0" name=""/>
        <dsp:cNvSpPr/>
      </dsp:nvSpPr>
      <dsp:spPr>
        <a:xfrm>
          <a:off x="606456" y="0"/>
          <a:ext cx="5453920" cy="5453920"/>
        </a:xfrm>
        <a:prstGeom prst="diamond">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2BA4E2FB-EB4D-4F8A-B4D6-700BC2AE496F}">
      <dsp:nvSpPr>
        <dsp:cNvPr id="0" name=""/>
        <dsp:cNvSpPr/>
      </dsp:nvSpPr>
      <dsp:spPr>
        <a:xfrm>
          <a:off x="1124578" y="518122"/>
          <a:ext cx="2127028" cy="2127028"/>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ICSs unite the NHS, local authorities, and community organisations to deliver coordinated care, reduce inequalities, and improve population wellbeing (NHS England, 2019; The King’s Fund, 2023).</a:t>
          </a:r>
          <a:endParaRPr lang="en-US" sz="1300" kern="1200"/>
        </a:p>
      </dsp:txBody>
      <dsp:txXfrm>
        <a:off x="1228411" y="621955"/>
        <a:ext cx="1919362" cy="1919362"/>
      </dsp:txXfrm>
    </dsp:sp>
    <dsp:sp modelId="{55FEF4B5-2B5C-48FD-A04D-8F1255D24CD8}">
      <dsp:nvSpPr>
        <dsp:cNvPr id="0" name=""/>
        <dsp:cNvSpPr/>
      </dsp:nvSpPr>
      <dsp:spPr>
        <a:xfrm>
          <a:off x="3415225" y="518122"/>
          <a:ext cx="2127028" cy="2127028"/>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They promote collaboration across health, housing, education, and public health, focusing on prevention, early intervention, and person-centred care, aligned with WHO’s </a:t>
          </a:r>
          <a:r>
            <a:rPr lang="en-GB" sz="1300" i="1" kern="1200"/>
            <a:t>Health in All Policies</a:t>
          </a:r>
          <a:r>
            <a:rPr lang="en-GB" sz="1300" kern="1200"/>
            <a:t> approach.</a:t>
          </a:r>
          <a:endParaRPr lang="en-US" sz="1300" kern="1200"/>
        </a:p>
      </dsp:txBody>
      <dsp:txXfrm>
        <a:off x="3519058" y="621955"/>
        <a:ext cx="1919362" cy="1919362"/>
      </dsp:txXfrm>
    </dsp:sp>
    <dsp:sp modelId="{956D7B6E-A034-4499-BA21-D9D0B91DE0CA}">
      <dsp:nvSpPr>
        <dsp:cNvPr id="0" name=""/>
        <dsp:cNvSpPr/>
      </dsp:nvSpPr>
      <dsp:spPr>
        <a:xfrm>
          <a:off x="1124578" y="2808768"/>
          <a:ext cx="2127028" cy="2127028"/>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t>By enabling local decision-making based on population needs, ICSs improve outcomes, reduce costs, and strengthen community engagement (NHS Confederation, 2014); Thomson </a:t>
          </a:r>
          <a:r>
            <a:rPr lang="en-GB" sz="1300" i="1" kern="1200" dirty="0"/>
            <a:t>et al., </a:t>
          </a:r>
          <a:r>
            <a:rPr lang="en-GB" sz="1300" kern="1200" dirty="0"/>
            <a:t>2018). </a:t>
          </a:r>
          <a:endParaRPr lang="en-US" sz="1300" kern="1200" dirty="0"/>
        </a:p>
      </dsp:txBody>
      <dsp:txXfrm>
        <a:off x="1228411" y="2912601"/>
        <a:ext cx="1919362" cy="1919362"/>
      </dsp:txXfrm>
    </dsp:sp>
    <dsp:sp modelId="{043EAA65-3FB5-4535-B62C-FD175DED75F6}">
      <dsp:nvSpPr>
        <dsp:cNvPr id="0" name=""/>
        <dsp:cNvSpPr/>
      </dsp:nvSpPr>
      <dsp:spPr>
        <a:xfrm>
          <a:off x="3415225" y="2808768"/>
          <a:ext cx="2127028" cy="2127028"/>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This integrated model supports sustainable, equitable, and resilient healthcare systems.</a:t>
          </a:r>
          <a:endParaRPr lang="en-US" sz="1300" kern="1200"/>
        </a:p>
      </dsp:txBody>
      <dsp:txXfrm>
        <a:off x="3519058" y="2912601"/>
        <a:ext cx="1919362" cy="191936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1EDF8F-4012-4B07-83A6-970D71669A50}">
      <dsp:nvSpPr>
        <dsp:cNvPr id="0" name=""/>
        <dsp:cNvSpPr/>
      </dsp:nvSpPr>
      <dsp:spPr>
        <a:xfrm>
          <a:off x="0" y="0"/>
          <a:ext cx="5778758" cy="1111565"/>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a:t>Proposed by Engel (1977), the biopsychosocial model views health as the result of interactions between biological, psychological, and social factors (Engel, 2012).</a:t>
          </a:r>
          <a:endParaRPr lang="en-US" sz="1300" kern="1200"/>
        </a:p>
      </dsp:txBody>
      <dsp:txXfrm>
        <a:off x="32557" y="32557"/>
        <a:ext cx="4579291" cy="1046451"/>
      </dsp:txXfrm>
    </dsp:sp>
    <dsp:sp modelId="{3C402B6A-3BF6-499C-9AA9-C8E4F745723E}">
      <dsp:nvSpPr>
        <dsp:cNvPr id="0" name=""/>
        <dsp:cNvSpPr/>
      </dsp:nvSpPr>
      <dsp:spPr>
        <a:xfrm>
          <a:off x="509890" y="1296825"/>
          <a:ext cx="5778758" cy="1111565"/>
        </a:xfrm>
        <a:prstGeom prst="roundRect">
          <a:avLst>
            <a:gd name="adj" fmla="val 10000"/>
          </a:avLst>
        </a:prstGeom>
        <a:solidFill>
          <a:schemeClr val="accent2">
            <a:hueOff val="3221807"/>
            <a:satOff val="-9246"/>
            <a:lumOff val="-1480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rtl="0">
            <a:lnSpc>
              <a:spcPct val="90000"/>
            </a:lnSpc>
            <a:spcBef>
              <a:spcPct val="0"/>
            </a:spcBef>
            <a:spcAft>
              <a:spcPct val="35000"/>
            </a:spcAft>
            <a:buNone/>
          </a:pPr>
          <a:r>
            <a:rPr lang="en-GB" sz="1300" kern="1200" dirty="0"/>
            <a:t>It underpins person-centred, holistic care, addressing both physical and psychosocial needs. For example, managing</a:t>
          </a:r>
          <a:r>
            <a:rPr lang="en-GB" sz="1300" kern="1200" dirty="0">
              <a:latin typeface="Aptos Display" panose="02110004020202020204"/>
            </a:rPr>
            <a:t> </a:t>
          </a:r>
          <a:r>
            <a:rPr lang="en-GB" sz="1300" kern="1200" dirty="0"/>
            <a:t>diabetes combines medical treatment, stress management, and community support.</a:t>
          </a:r>
          <a:endParaRPr lang="en-US" sz="1300" kern="1200" dirty="0"/>
        </a:p>
      </dsp:txBody>
      <dsp:txXfrm>
        <a:off x="542447" y="1329382"/>
        <a:ext cx="4481236" cy="1046451"/>
      </dsp:txXfrm>
    </dsp:sp>
    <dsp:sp modelId="{00E3E16D-5ACC-4AF0-BED7-A27E9C24D7D5}">
      <dsp:nvSpPr>
        <dsp:cNvPr id="0" name=""/>
        <dsp:cNvSpPr/>
      </dsp:nvSpPr>
      <dsp:spPr>
        <a:xfrm>
          <a:off x="1019780" y="2593651"/>
          <a:ext cx="5778758" cy="1111565"/>
        </a:xfrm>
        <a:prstGeom prst="roundRect">
          <a:avLst>
            <a:gd name="adj" fmla="val 10000"/>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dirty="0"/>
            <a:t>Implemented through Integrated Care Systems and multidisciplinary teams, promotes better outcomes, quality of life, and sustainable, equitable healthcare (Lehman, David and Gruber, 2017; Rook, 2015; Marmot, 2010).</a:t>
          </a:r>
          <a:endParaRPr lang="en-US" sz="1300" kern="1200" dirty="0"/>
        </a:p>
      </dsp:txBody>
      <dsp:txXfrm>
        <a:off x="1052337" y="2626208"/>
        <a:ext cx="4481236" cy="1046451"/>
      </dsp:txXfrm>
    </dsp:sp>
    <dsp:sp modelId="{6F336AD2-B086-451D-9F0E-312080FE5FDF}">
      <dsp:nvSpPr>
        <dsp:cNvPr id="0" name=""/>
        <dsp:cNvSpPr/>
      </dsp:nvSpPr>
      <dsp:spPr>
        <a:xfrm>
          <a:off x="5056240" y="842936"/>
          <a:ext cx="722517" cy="722517"/>
        </a:xfrm>
        <a:prstGeom prst="downArrow">
          <a:avLst>
            <a:gd name="adj1" fmla="val 55000"/>
            <a:gd name="adj2" fmla="val 45000"/>
          </a:avLst>
        </a:prstGeom>
        <a:solidFill>
          <a:schemeClr val="accent2">
            <a:tint val="40000"/>
            <a:alpha val="90000"/>
            <a:hueOff val="0"/>
            <a:satOff val="0"/>
            <a:lumOff val="0"/>
            <a:alphaOff val="0"/>
          </a:schemeClr>
        </a:solidFill>
        <a:ln w="1905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endParaRPr lang="en-US" sz="3200" kern="1200"/>
        </a:p>
      </dsp:txBody>
      <dsp:txXfrm>
        <a:off x="5218806" y="842936"/>
        <a:ext cx="397385" cy="543694"/>
      </dsp:txXfrm>
    </dsp:sp>
    <dsp:sp modelId="{2CFE5C76-DF0D-4BF3-9640-7DBF3790FDA6}">
      <dsp:nvSpPr>
        <dsp:cNvPr id="0" name=""/>
        <dsp:cNvSpPr/>
      </dsp:nvSpPr>
      <dsp:spPr>
        <a:xfrm>
          <a:off x="5566131" y="2132352"/>
          <a:ext cx="722517" cy="722517"/>
        </a:xfrm>
        <a:prstGeom prst="downArrow">
          <a:avLst>
            <a:gd name="adj1" fmla="val 55000"/>
            <a:gd name="adj2" fmla="val 45000"/>
          </a:avLst>
        </a:prstGeom>
        <a:solidFill>
          <a:schemeClr val="accent2">
            <a:tint val="40000"/>
            <a:alpha val="90000"/>
            <a:hueOff val="6734718"/>
            <a:satOff val="-62232"/>
            <a:lumOff val="-7015"/>
            <a:alphaOff val="0"/>
          </a:schemeClr>
        </a:solidFill>
        <a:ln w="19050" cap="flat" cmpd="sng" algn="ctr">
          <a:solidFill>
            <a:schemeClr val="accent2">
              <a:tint val="40000"/>
              <a:alpha val="90000"/>
              <a:hueOff val="6734718"/>
              <a:satOff val="-62232"/>
              <a:lumOff val="-701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endParaRPr lang="en-US" sz="3200" kern="1200"/>
        </a:p>
      </dsp:txBody>
      <dsp:txXfrm>
        <a:off x="5728697" y="2132352"/>
        <a:ext cx="397385" cy="54369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89AC85-8BD5-4BBA-91A5-2374C547BEB7}">
      <dsp:nvSpPr>
        <dsp:cNvPr id="0" name=""/>
        <dsp:cNvSpPr/>
      </dsp:nvSpPr>
      <dsp:spPr>
        <a:xfrm>
          <a:off x="0" y="3239445"/>
          <a:ext cx="6714744" cy="1063258"/>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rtl="0">
            <a:lnSpc>
              <a:spcPct val="90000"/>
            </a:lnSpc>
            <a:spcBef>
              <a:spcPct val="0"/>
            </a:spcBef>
            <a:spcAft>
              <a:spcPct val="35000"/>
            </a:spcAft>
            <a:buNone/>
          </a:pPr>
          <a:r>
            <a:rPr lang="en-US" sz="1400" kern="1200" dirty="0"/>
            <a:t>Holistic hospital models promote physical recovery, mental well-being, </a:t>
          </a:r>
          <a:r>
            <a:rPr lang="en-US" sz="1400" kern="1200" dirty="0" err="1"/>
            <a:t>behavioural</a:t>
          </a:r>
          <a:r>
            <a:rPr lang="en-US" sz="1400" kern="1200" dirty="0"/>
            <a:t> change </a:t>
          </a:r>
          <a:r>
            <a:rPr lang="en-US" sz="1400" kern="1200" dirty="0">
              <a:latin typeface="Aptos Display" panose="02110004020202020204"/>
            </a:rPr>
            <a:t>and meet </a:t>
          </a:r>
          <a:r>
            <a:rPr lang="en-GB" sz="1400" kern="1200" dirty="0"/>
            <a:t>psychological and social needs through </a:t>
          </a:r>
          <a:r>
            <a:rPr lang="en-GB" sz="1400" kern="1200" dirty="0" err="1"/>
            <a:t>personlised</a:t>
          </a:r>
          <a:r>
            <a:rPr lang="en-GB" sz="1400" kern="1200" dirty="0"/>
            <a:t> care</a:t>
          </a:r>
          <a:r>
            <a:rPr lang="en-US" sz="1400" kern="1200" dirty="0"/>
            <a:t> medical homes and supportive environment (Badu </a:t>
          </a:r>
          <a:r>
            <a:rPr lang="en-US" sz="1400" i="1" kern="1200" dirty="0"/>
            <a:t>et al.</a:t>
          </a:r>
          <a:r>
            <a:rPr lang="en-US" sz="1400" kern="1200" dirty="0"/>
            <a:t>, 2021 Turunen </a:t>
          </a:r>
          <a:r>
            <a:rPr lang="en-US" sz="1400" i="1" kern="1200" dirty="0"/>
            <a:t>et al</a:t>
          </a:r>
          <a:r>
            <a:rPr lang="en-US" sz="1400" kern="1200" dirty="0"/>
            <a:t>., 2017).</a:t>
          </a:r>
          <a:r>
            <a:rPr lang="en-GB" sz="1400" kern="1200" dirty="0"/>
            <a:t>​</a:t>
          </a:r>
          <a:endParaRPr lang="en-US" sz="1400" kern="1200" dirty="0"/>
        </a:p>
      </dsp:txBody>
      <dsp:txXfrm>
        <a:off x="0" y="3239445"/>
        <a:ext cx="6714744" cy="1063258"/>
      </dsp:txXfrm>
    </dsp:sp>
    <dsp:sp modelId="{5118D7D1-C120-4082-8722-E7817B68DF8E}">
      <dsp:nvSpPr>
        <dsp:cNvPr id="0" name=""/>
        <dsp:cNvSpPr/>
      </dsp:nvSpPr>
      <dsp:spPr>
        <a:xfrm rot="10800000">
          <a:off x="0" y="1620103"/>
          <a:ext cx="6714744" cy="1635291"/>
        </a:xfrm>
        <a:prstGeom prst="upArrowCallou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dirty="0"/>
            <a:t>Examples: the NHS Health Check, Social Prescribing, and digital mental-health programs (NHS England, 2023</a:t>
          </a:r>
          <a:r>
            <a:rPr lang="en-US" sz="1400" kern="1200" dirty="0">
              <a:latin typeface="Aptos Display" panose="02110004020202020204"/>
            </a:rPr>
            <a:t>). Use of multidisciplinary team to improve </a:t>
          </a:r>
          <a:r>
            <a:rPr lang="en-GB" sz="1400" kern="1200" dirty="0">
              <a:latin typeface="Aptos Display" panose="02110004020202020204"/>
            </a:rPr>
            <a:t>satisfaction and cost effectiveness.</a:t>
          </a:r>
          <a:endParaRPr lang="en-US" sz="1400" kern="1200" dirty="0">
            <a:latin typeface="Aptos Display" panose="02110004020202020204"/>
          </a:endParaRPr>
        </a:p>
      </dsp:txBody>
      <dsp:txXfrm rot="10800000">
        <a:off x="0" y="1620103"/>
        <a:ext cx="6714744" cy="1062563"/>
      </dsp:txXfrm>
    </dsp:sp>
    <dsp:sp modelId="{1D20880B-2675-4F7F-898A-014CAE3BC38B}">
      <dsp:nvSpPr>
        <dsp:cNvPr id="0" name=""/>
        <dsp:cNvSpPr/>
      </dsp:nvSpPr>
      <dsp:spPr>
        <a:xfrm rot="10800000">
          <a:off x="0" y="760"/>
          <a:ext cx="6714744" cy="1635291"/>
        </a:xfrm>
        <a:prstGeom prst="upArrowCallou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1400" kern="1200" dirty="0"/>
            <a:t>Integration of wellness programs, telemedicine and community-based programs expands access and quality (Corbin </a:t>
          </a:r>
          <a:r>
            <a:rPr lang="en-US" sz="1400" i="1" kern="1200" dirty="0"/>
            <a:t>et al</a:t>
          </a:r>
          <a:r>
            <a:rPr lang="en-US" sz="1400" kern="1200" dirty="0"/>
            <a:t>., 2021)</a:t>
          </a:r>
          <a:r>
            <a:rPr lang="en-GB" sz="1400" kern="1200" dirty="0"/>
            <a:t>. Telehealth service expanded rapidly during COVID-19, increasing access for the elderly and the disabled population.</a:t>
          </a:r>
        </a:p>
        <a:p>
          <a:pPr marL="0" lvl="0" algn="ctr" defTabSz="622300">
            <a:lnSpc>
              <a:spcPct val="90000"/>
            </a:lnSpc>
            <a:spcBef>
              <a:spcPct val="0"/>
            </a:spcBef>
            <a:spcAft>
              <a:spcPct val="35000"/>
            </a:spcAft>
            <a:buNone/>
          </a:pPr>
          <a:endParaRPr lang="en-GB" sz="1400" kern="1200" dirty="0"/>
        </a:p>
      </dsp:txBody>
      <dsp:txXfrm rot="10800000">
        <a:off x="0" y="760"/>
        <a:ext cx="6714744" cy="106256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2A9EA9-F9B6-4F28-AF2B-DFEFD20DBF78}">
      <dsp:nvSpPr>
        <dsp:cNvPr id="0" name=""/>
        <dsp:cNvSpPr/>
      </dsp:nvSpPr>
      <dsp:spPr>
        <a:xfrm>
          <a:off x="82613" y="908559"/>
          <a:ext cx="897246" cy="897246"/>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117126F-CCA3-4C71-8520-E05A797C53C7}">
      <dsp:nvSpPr>
        <dsp:cNvPr id="0" name=""/>
        <dsp:cNvSpPr/>
      </dsp:nvSpPr>
      <dsp:spPr>
        <a:xfrm>
          <a:off x="271034" y="1096980"/>
          <a:ext cx="520402" cy="52040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BF15899-041F-488C-A06B-6886F56D5705}">
      <dsp:nvSpPr>
        <dsp:cNvPr id="0" name=""/>
        <dsp:cNvSpPr/>
      </dsp:nvSpPr>
      <dsp:spPr>
        <a:xfrm>
          <a:off x="1172126" y="908559"/>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GB" sz="1100" kern="1200" dirty="0"/>
            <a:t>Public health campaigns promote healthier lifestyles, disease prevention, and overall wellbeing </a:t>
          </a:r>
          <a:r>
            <a:rPr lang="en-US" sz="1100" kern="1200" dirty="0"/>
            <a:t>(Farrier, </a:t>
          </a:r>
          <a:r>
            <a:rPr lang="en-US" sz="1100" kern="1200" dirty="0" err="1"/>
            <a:t>Dooris</a:t>
          </a:r>
          <a:r>
            <a:rPr lang="en-US" sz="1100" kern="1200" dirty="0"/>
            <a:t> and Froggett, 2017)</a:t>
          </a:r>
          <a:br>
            <a:rPr lang="en-GB" sz="1100" kern="1200" dirty="0"/>
          </a:br>
          <a:r>
            <a:rPr lang="en-GB" sz="1100" kern="1200" dirty="0"/>
            <a:t>Key UK initiatives aligned with SDG 3 (Weeks </a:t>
          </a:r>
          <a:r>
            <a:rPr lang="en-GB" sz="1100" i="1" kern="1200" dirty="0"/>
            <a:t>et al., 2023; </a:t>
          </a:r>
          <a:r>
            <a:rPr lang="en-GB" sz="1100" i="1" kern="1200" dirty="0" err="1"/>
            <a:t>Mikuła</a:t>
          </a:r>
          <a:r>
            <a:rPr lang="en-GB" sz="1100" i="1" kern="1200" dirty="0"/>
            <a:t> et al., </a:t>
          </a:r>
          <a:r>
            <a:rPr lang="en-GB" sz="1100" kern="1200" dirty="0"/>
            <a:t>2024) Good Health and Well-being include:</a:t>
          </a:r>
          <a:endParaRPr lang="en-US" sz="1100" kern="1200" dirty="0">
            <a:solidFill>
              <a:srgbClr val="000000"/>
            </a:solidFill>
            <a:latin typeface="Aptos Display" panose="02110004020202020204"/>
          </a:endParaRPr>
        </a:p>
      </dsp:txBody>
      <dsp:txXfrm>
        <a:off x="1172126" y="908559"/>
        <a:ext cx="2114937" cy="897246"/>
      </dsp:txXfrm>
    </dsp:sp>
    <dsp:sp modelId="{A7911FEC-3C17-48F2-91FE-027D01ABA92D}">
      <dsp:nvSpPr>
        <dsp:cNvPr id="0" name=""/>
        <dsp:cNvSpPr/>
      </dsp:nvSpPr>
      <dsp:spPr>
        <a:xfrm>
          <a:off x="3655575" y="908559"/>
          <a:ext cx="897246" cy="897246"/>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2FAF7A7-2A4F-411B-BC3C-4624EBC2BF93}">
      <dsp:nvSpPr>
        <dsp:cNvPr id="0" name=""/>
        <dsp:cNvSpPr/>
      </dsp:nvSpPr>
      <dsp:spPr>
        <a:xfrm>
          <a:off x="3843996" y="1096980"/>
          <a:ext cx="520402" cy="52040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D329083-99A7-46C1-80F5-A52B1CC67B90}">
      <dsp:nvSpPr>
        <dsp:cNvPr id="0" name=""/>
        <dsp:cNvSpPr/>
      </dsp:nvSpPr>
      <dsp:spPr>
        <a:xfrm>
          <a:off x="4745088" y="908559"/>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rtl="0">
            <a:lnSpc>
              <a:spcPct val="100000"/>
            </a:lnSpc>
            <a:spcBef>
              <a:spcPct val="0"/>
            </a:spcBef>
            <a:spcAft>
              <a:spcPct val="35000"/>
            </a:spcAft>
            <a:buNone/>
          </a:pPr>
          <a:r>
            <a:rPr lang="en-GB" sz="1100" kern="1200" dirty="0"/>
            <a:t>Change4Life (2009): Encourages healthy eating and activity; reached 400,000 families</a:t>
          </a:r>
          <a:r>
            <a:rPr lang="en-GB" sz="1100" kern="1200" dirty="0">
              <a:latin typeface="Aptos Display" panose="02110004020202020204"/>
            </a:rPr>
            <a:t>, </a:t>
          </a:r>
          <a:r>
            <a:rPr lang="en-GB" sz="1100" kern="1200" dirty="0"/>
            <a:t>and in the first year, over 1 million mothers claimed to have reported healthier habits.</a:t>
          </a:r>
          <a:r>
            <a:rPr lang="en-US" sz="1100" kern="1200" dirty="0"/>
            <a:t> </a:t>
          </a:r>
          <a:r>
            <a:rPr lang="en-US" sz="1100" kern="1200" dirty="0">
              <a:latin typeface="Aptos Display" panose="02110004020202020204"/>
            </a:rPr>
            <a:t>More</a:t>
          </a:r>
          <a:r>
            <a:rPr lang="en-US" sz="1100" kern="1200" dirty="0"/>
            <a:t> than 5 million households, with nearly 30% of households reporting healthier habits.</a:t>
          </a:r>
        </a:p>
      </dsp:txBody>
      <dsp:txXfrm>
        <a:off x="4745088" y="908559"/>
        <a:ext cx="2114937" cy="897246"/>
      </dsp:txXfrm>
    </dsp:sp>
    <dsp:sp modelId="{B36A68BE-64ED-4C14-81A2-C4D59E0E2DAF}">
      <dsp:nvSpPr>
        <dsp:cNvPr id="0" name=""/>
        <dsp:cNvSpPr/>
      </dsp:nvSpPr>
      <dsp:spPr>
        <a:xfrm>
          <a:off x="7228536" y="908559"/>
          <a:ext cx="897246" cy="897246"/>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C89D9A9-3C04-4CA6-86AA-3E711B60D3C3}">
      <dsp:nvSpPr>
        <dsp:cNvPr id="0" name=""/>
        <dsp:cNvSpPr/>
      </dsp:nvSpPr>
      <dsp:spPr>
        <a:xfrm>
          <a:off x="7416958" y="1096980"/>
          <a:ext cx="520402" cy="52040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6EC7427-FB6B-49D1-A12D-357838B14E0F}">
      <dsp:nvSpPr>
        <dsp:cNvPr id="0" name=""/>
        <dsp:cNvSpPr/>
      </dsp:nvSpPr>
      <dsp:spPr>
        <a:xfrm>
          <a:off x="8318049" y="908559"/>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GB" sz="1100" kern="1200" dirty="0"/>
            <a:t>Stoptober (2012): Supports smoking cessation; over 2.3 million participants, contributing to a drop in smoking rates from 20.2% (2011) to 12.9% (2022) (Public Health England, 2018).</a:t>
          </a:r>
          <a:endParaRPr lang="en-US" sz="1100" kern="1200" dirty="0"/>
        </a:p>
      </dsp:txBody>
      <dsp:txXfrm>
        <a:off x="8318049" y="908559"/>
        <a:ext cx="2114937" cy="897246"/>
      </dsp:txXfrm>
    </dsp:sp>
    <dsp:sp modelId="{5D308DF7-C3AB-49B2-986A-17BDD2CC2EC2}">
      <dsp:nvSpPr>
        <dsp:cNvPr id="0" name=""/>
        <dsp:cNvSpPr/>
      </dsp:nvSpPr>
      <dsp:spPr>
        <a:xfrm>
          <a:off x="82613" y="2545532"/>
          <a:ext cx="897246" cy="897246"/>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D2891ED-58AD-4D65-82E7-5F1A273B68B4}">
      <dsp:nvSpPr>
        <dsp:cNvPr id="0" name=""/>
        <dsp:cNvSpPr/>
      </dsp:nvSpPr>
      <dsp:spPr>
        <a:xfrm>
          <a:off x="271034" y="2733954"/>
          <a:ext cx="520402" cy="520402"/>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C314D95-47DA-4C6D-AA26-6175F32DCE8A}">
      <dsp:nvSpPr>
        <dsp:cNvPr id="0" name=""/>
        <dsp:cNvSpPr/>
      </dsp:nvSpPr>
      <dsp:spPr>
        <a:xfrm>
          <a:off x="1172126" y="2545532"/>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GB" sz="1100" kern="1200" dirty="0"/>
            <a:t>Five Ways to Well-being: Promotes “connect, be active, keep learning, give,” improving life satisfaction by 7–10% (</a:t>
          </a:r>
          <a:r>
            <a:rPr lang="en-US" sz="1100" kern="1200" dirty="0"/>
            <a:t>Office for Health Improvement and Disparities, 2021)</a:t>
          </a:r>
        </a:p>
      </dsp:txBody>
      <dsp:txXfrm>
        <a:off x="1172126" y="2545532"/>
        <a:ext cx="2114937" cy="897246"/>
      </dsp:txXfrm>
    </dsp:sp>
    <dsp:sp modelId="{6EC41BCF-C954-4D6F-866D-D4CC28CC3240}">
      <dsp:nvSpPr>
        <dsp:cNvPr id="0" name=""/>
        <dsp:cNvSpPr/>
      </dsp:nvSpPr>
      <dsp:spPr>
        <a:xfrm>
          <a:off x="3655575" y="2545532"/>
          <a:ext cx="897246" cy="897246"/>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BD0636B-6918-4BFB-A16A-93B719046D24}">
      <dsp:nvSpPr>
        <dsp:cNvPr id="0" name=""/>
        <dsp:cNvSpPr/>
      </dsp:nvSpPr>
      <dsp:spPr>
        <a:xfrm>
          <a:off x="3843996" y="2733954"/>
          <a:ext cx="520402" cy="520402"/>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B690D3D-0331-45BB-B1EE-0A503E4B6324}">
      <dsp:nvSpPr>
        <dsp:cNvPr id="0" name=""/>
        <dsp:cNvSpPr/>
      </dsp:nvSpPr>
      <dsp:spPr>
        <a:xfrm>
          <a:off x="4745088" y="2545532"/>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GB" sz="1100" kern="1200" dirty="0"/>
            <a:t>Challenges remain, including cost barriers, limited access to safe spaces, and inequities in rural and low-income areas. Expanding universal access and addressing social determinants are key to reducing these gaps.</a:t>
          </a:r>
          <a:endParaRPr lang="en-US" sz="1100" kern="1200" dirty="0"/>
        </a:p>
      </dsp:txBody>
      <dsp:txXfrm>
        <a:off x="4745088" y="2545532"/>
        <a:ext cx="2114937" cy="897246"/>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5.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90A2B60-031B-4709-BBEE-0236D1212815}" type="datetimeFigureOut">
              <a:rPr lang="en-GB" smtClean="0"/>
              <a:t>24/11/2025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E4BA2CE-415B-4ED0-B32C-A09CDD02A4C2}" type="slidenum">
              <a:rPr lang="en-GB" smtClean="0"/>
              <a:t>‹#›</a:t>
            </a:fld>
            <a:endParaRPr lang="en-GB"/>
          </a:p>
        </p:txBody>
      </p:sp>
    </p:spTree>
    <p:extLst>
      <p:ext uri="{BB962C8B-B14F-4D97-AF65-F5344CB8AC3E}">
        <p14:creationId xmlns:p14="http://schemas.microsoft.com/office/powerpoint/2010/main" val="26316817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E4BA2CE-415B-4ED0-B32C-A09CDD02A4C2}" type="slidenum">
              <a:rPr lang="en-GB" smtClean="0"/>
              <a:t>17</a:t>
            </a:fld>
            <a:endParaRPr lang="en-GB"/>
          </a:p>
        </p:txBody>
      </p:sp>
    </p:spTree>
    <p:extLst>
      <p:ext uri="{BB962C8B-B14F-4D97-AF65-F5344CB8AC3E}">
        <p14:creationId xmlns:p14="http://schemas.microsoft.com/office/powerpoint/2010/main" val="16497285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E4BA2CE-415B-4ED0-B32C-A09CDD02A4C2}" type="slidenum">
              <a:rPr lang="en-GB" smtClean="0"/>
              <a:t>18</a:t>
            </a:fld>
            <a:endParaRPr lang="en-GB"/>
          </a:p>
        </p:txBody>
      </p:sp>
    </p:spTree>
    <p:extLst>
      <p:ext uri="{BB962C8B-B14F-4D97-AF65-F5344CB8AC3E}">
        <p14:creationId xmlns:p14="http://schemas.microsoft.com/office/powerpoint/2010/main" val="8607820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580993-ACB2-F79C-145C-6D8271D721F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88A6414-2866-A44D-3702-E46BA514CAF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2B596E6-7600-7951-19BC-6FDA841DE6B8}"/>
              </a:ext>
            </a:extLst>
          </p:cNvPr>
          <p:cNvSpPr>
            <a:spLocks noGrp="1"/>
          </p:cNvSpPr>
          <p:nvPr>
            <p:ph type="dt" sz="half" idx="10"/>
          </p:nvPr>
        </p:nvSpPr>
        <p:spPr/>
        <p:txBody>
          <a:bodyPr/>
          <a:lstStyle/>
          <a:p>
            <a:fld id="{38B1F22C-DE86-47ED-A4D9-844215F35F7F}" type="datetimeFigureOut">
              <a:rPr lang="en-GB" smtClean="0"/>
              <a:t>24/11/2025</a:t>
            </a:fld>
            <a:endParaRPr lang="en-GB"/>
          </a:p>
        </p:txBody>
      </p:sp>
      <p:sp>
        <p:nvSpPr>
          <p:cNvPr id="5" name="Footer Placeholder 4">
            <a:extLst>
              <a:ext uri="{FF2B5EF4-FFF2-40B4-BE49-F238E27FC236}">
                <a16:creationId xmlns:a16="http://schemas.microsoft.com/office/drawing/2014/main" id="{32D5CEFA-CE6A-2A00-A938-DE97E73B023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D27865F-A531-C524-0D54-885AB308FAAD}"/>
              </a:ext>
            </a:extLst>
          </p:cNvPr>
          <p:cNvSpPr>
            <a:spLocks noGrp="1"/>
          </p:cNvSpPr>
          <p:nvPr>
            <p:ph type="sldNum" sz="quarter" idx="12"/>
          </p:nvPr>
        </p:nvSpPr>
        <p:spPr/>
        <p:txBody>
          <a:bodyPr/>
          <a:lstStyle/>
          <a:p>
            <a:fld id="{BE70BC66-2F6D-464A-91CF-C1F61C4034F4}" type="slidenum">
              <a:rPr lang="en-GB" smtClean="0"/>
              <a:t>‹#›</a:t>
            </a:fld>
            <a:endParaRPr lang="en-GB"/>
          </a:p>
        </p:txBody>
      </p:sp>
    </p:spTree>
    <p:extLst>
      <p:ext uri="{BB962C8B-B14F-4D97-AF65-F5344CB8AC3E}">
        <p14:creationId xmlns:p14="http://schemas.microsoft.com/office/powerpoint/2010/main" val="15122163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290C5F-110C-8139-A31F-FF0B281D58A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5194D24-7D27-CD37-9ABC-35E54970F09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9AC897B-0A95-2CC3-199F-B2DF7B701592}"/>
              </a:ext>
            </a:extLst>
          </p:cNvPr>
          <p:cNvSpPr>
            <a:spLocks noGrp="1"/>
          </p:cNvSpPr>
          <p:nvPr>
            <p:ph type="dt" sz="half" idx="10"/>
          </p:nvPr>
        </p:nvSpPr>
        <p:spPr/>
        <p:txBody>
          <a:bodyPr/>
          <a:lstStyle/>
          <a:p>
            <a:fld id="{38B1F22C-DE86-47ED-A4D9-844215F35F7F}" type="datetimeFigureOut">
              <a:rPr lang="en-GB" smtClean="0"/>
              <a:t>24/11/2025</a:t>
            </a:fld>
            <a:endParaRPr lang="en-GB"/>
          </a:p>
        </p:txBody>
      </p:sp>
      <p:sp>
        <p:nvSpPr>
          <p:cNvPr id="5" name="Footer Placeholder 4">
            <a:extLst>
              <a:ext uri="{FF2B5EF4-FFF2-40B4-BE49-F238E27FC236}">
                <a16:creationId xmlns:a16="http://schemas.microsoft.com/office/drawing/2014/main" id="{6F584ABF-BEB7-7A7B-A64F-63D8CA4C344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75C4E0B-8D05-A6FB-3B87-F9AEB9412333}"/>
              </a:ext>
            </a:extLst>
          </p:cNvPr>
          <p:cNvSpPr>
            <a:spLocks noGrp="1"/>
          </p:cNvSpPr>
          <p:nvPr>
            <p:ph type="sldNum" sz="quarter" idx="12"/>
          </p:nvPr>
        </p:nvSpPr>
        <p:spPr/>
        <p:txBody>
          <a:bodyPr/>
          <a:lstStyle/>
          <a:p>
            <a:fld id="{BE70BC66-2F6D-464A-91CF-C1F61C4034F4}" type="slidenum">
              <a:rPr lang="en-GB" smtClean="0"/>
              <a:t>‹#›</a:t>
            </a:fld>
            <a:endParaRPr lang="en-GB"/>
          </a:p>
        </p:txBody>
      </p:sp>
    </p:spTree>
    <p:extLst>
      <p:ext uri="{BB962C8B-B14F-4D97-AF65-F5344CB8AC3E}">
        <p14:creationId xmlns:p14="http://schemas.microsoft.com/office/powerpoint/2010/main" val="14629933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CE404C-EEBF-C58B-29C3-58439508032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0AD971B-FD9C-BAED-DEA8-A6DE87196F87}"/>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A4E7B9A-B3C9-8911-E9B7-ABA6E6D32399}"/>
              </a:ext>
            </a:extLst>
          </p:cNvPr>
          <p:cNvSpPr>
            <a:spLocks noGrp="1"/>
          </p:cNvSpPr>
          <p:nvPr>
            <p:ph type="dt" sz="half" idx="10"/>
          </p:nvPr>
        </p:nvSpPr>
        <p:spPr/>
        <p:txBody>
          <a:bodyPr/>
          <a:lstStyle/>
          <a:p>
            <a:fld id="{38B1F22C-DE86-47ED-A4D9-844215F35F7F}" type="datetimeFigureOut">
              <a:rPr lang="en-GB" smtClean="0"/>
              <a:t>24/11/2025</a:t>
            </a:fld>
            <a:endParaRPr lang="en-GB"/>
          </a:p>
        </p:txBody>
      </p:sp>
      <p:sp>
        <p:nvSpPr>
          <p:cNvPr id="5" name="Footer Placeholder 4">
            <a:extLst>
              <a:ext uri="{FF2B5EF4-FFF2-40B4-BE49-F238E27FC236}">
                <a16:creationId xmlns:a16="http://schemas.microsoft.com/office/drawing/2014/main" id="{4B1E9F4D-7AB0-DFF0-AD46-2F7D8B7B0E4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718BD43-AD81-1A15-030E-DFDDE279B8B3}"/>
              </a:ext>
            </a:extLst>
          </p:cNvPr>
          <p:cNvSpPr>
            <a:spLocks noGrp="1"/>
          </p:cNvSpPr>
          <p:nvPr>
            <p:ph type="sldNum" sz="quarter" idx="12"/>
          </p:nvPr>
        </p:nvSpPr>
        <p:spPr/>
        <p:txBody>
          <a:bodyPr/>
          <a:lstStyle/>
          <a:p>
            <a:fld id="{BE70BC66-2F6D-464A-91CF-C1F61C4034F4}" type="slidenum">
              <a:rPr lang="en-GB" smtClean="0"/>
              <a:t>‹#›</a:t>
            </a:fld>
            <a:endParaRPr lang="en-GB"/>
          </a:p>
        </p:txBody>
      </p:sp>
    </p:spTree>
    <p:extLst>
      <p:ext uri="{BB962C8B-B14F-4D97-AF65-F5344CB8AC3E}">
        <p14:creationId xmlns:p14="http://schemas.microsoft.com/office/powerpoint/2010/main" val="6465519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3272C5-A683-3173-4A75-01CEE6B3E32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9033253-CDF2-6C17-D953-D4DCF93B16E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2156A82-35F7-39BE-6F76-07AAEB2B889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C277EF4-FC5D-7FC5-E268-3D9237B403BB}"/>
              </a:ext>
            </a:extLst>
          </p:cNvPr>
          <p:cNvSpPr>
            <a:spLocks noGrp="1"/>
          </p:cNvSpPr>
          <p:nvPr>
            <p:ph type="dt" sz="half" idx="10"/>
          </p:nvPr>
        </p:nvSpPr>
        <p:spPr/>
        <p:txBody>
          <a:bodyPr/>
          <a:lstStyle/>
          <a:p>
            <a:fld id="{38B1F22C-DE86-47ED-A4D9-844215F35F7F}" type="datetimeFigureOut">
              <a:rPr lang="en-GB" smtClean="0"/>
              <a:t>24/11/2025</a:t>
            </a:fld>
            <a:endParaRPr lang="en-GB"/>
          </a:p>
        </p:txBody>
      </p:sp>
      <p:sp>
        <p:nvSpPr>
          <p:cNvPr id="6" name="Footer Placeholder 5">
            <a:extLst>
              <a:ext uri="{FF2B5EF4-FFF2-40B4-BE49-F238E27FC236}">
                <a16:creationId xmlns:a16="http://schemas.microsoft.com/office/drawing/2014/main" id="{0ED91E52-65D1-6E4E-78B5-9B9167BBFC3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1F7B2B1-E036-774D-2C4D-FD03F21F7D43}"/>
              </a:ext>
            </a:extLst>
          </p:cNvPr>
          <p:cNvSpPr>
            <a:spLocks noGrp="1"/>
          </p:cNvSpPr>
          <p:nvPr>
            <p:ph type="sldNum" sz="quarter" idx="12"/>
          </p:nvPr>
        </p:nvSpPr>
        <p:spPr/>
        <p:txBody>
          <a:bodyPr/>
          <a:lstStyle/>
          <a:p>
            <a:fld id="{BE70BC66-2F6D-464A-91CF-C1F61C4034F4}" type="slidenum">
              <a:rPr lang="en-GB" smtClean="0"/>
              <a:t>‹#›</a:t>
            </a:fld>
            <a:endParaRPr lang="en-GB"/>
          </a:p>
        </p:txBody>
      </p:sp>
    </p:spTree>
    <p:extLst>
      <p:ext uri="{BB962C8B-B14F-4D97-AF65-F5344CB8AC3E}">
        <p14:creationId xmlns:p14="http://schemas.microsoft.com/office/powerpoint/2010/main" val="7384302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65C7BC-F78C-2DA8-312B-ED1D180EB7F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E8B52D5-51E2-A684-9A09-08650A36FB7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AB76D2C-37FC-D73F-0A71-0EA62E9242E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7C33755-A2A1-18F7-B7DA-DF47C14C071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007BDFB-69E2-4D95-468D-4D6D838D969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BFF595D-10C6-A89A-130F-D82E8AF7188F}"/>
              </a:ext>
            </a:extLst>
          </p:cNvPr>
          <p:cNvSpPr>
            <a:spLocks noGrp="1"/>
          </p:cNvSpPr>
          <p:nvPr>
            <p:ph type="dt" sz="half" idx="10"/>
          </p:nvPr>
        </p:nvSpPr>
        <p:spPr/>
        <p:txBody>
          <a:bodyPr/>
          <a:lstStyle/>
          <a:p>
            <a:fld id="{38B1F22C-DE86-47ED-A4D9-844215F35F7F}" type="datetimeFigureOut">
              <a:rPr lang="en-GB" smtClean="0"/>
              <a:t>24/11/2025</a:t>
            </a:fld>
            <a:endParaRPr lang="en-GB"/>
          </a:p>
        </p:txBody>
      </p:sp>
      <p:sp>
        <p:nvSpPr>
          <p:cNvPr id="8" name="Footer Placeholder 7">
            <a:extLst>
              <a:ext uri="{FF2B5EF4-FFF2-40B4-BE49-F238E27FC236}">
                <a16:creationId xmlns:a16="http://schemas.microsoft.com/office/drawing/2014/main" id="{037B7F0D-8D76-8598-353E-CAE061E0854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E1BA493-7B56-A69A-F76B-3DBBE172473A}"/>
              </a:ext>
            </a:extLst>
          </p:cNvPr>
          <p:cNvSpPr>
            <a:spLocks noGrp="1"/>
          </p:cNvSpPr>
          <p:nvPr>
            <p:ph type="sldNum" sz="quarter" idx="12"/>
          </p:nvPr>
        </p:nvSpPr>
        <p:spPr/>
        <p:txBody>
          <a:bodyPr/>
          <a:lstStyle/>
          <a:p>
            <a:fld id="{BE70BC66-2F6D-464A-91CF-C1F61C4034F4}" type="slidenum">
              <a:rPr lang="en-GB" smtClean="0"/>
              <a:t>‹#›</a:t>
            </a:fld>
            <a:endParaRPr lang="en-GB"/>
          </a:p>
        </p:txBody>
      </p:sp>
    </p:spTree>
    <p:extLst>
      <p:ext uri="{BB962C8B-B14F-4D97-AF65-F5344CB8AC3E}">
        <p14:creationId xmlns:p14="http://schemas.microsoft.com/office/powerpoint/2010/main" val="950515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A0169E-E6E7-6A9A-0CB6-88E7EAD4759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010AFF1-C65D-0BD9-5E2A-E018F4B03F44}"/>
              </a:ext>
            </a:extLst>
          </p:cNvPr>
          <p:cNvSpPr>
            <a:spLocks noGrp="1"/>
          </p:cNvSpPr>
          <p:nvPr>
            <p:ph type="dt" sz="half" idx="10"/>
          </p:nvPr>
        </p:nvSpPr>
        <p:spPr/>
        <p:txBody>
          <a:bodyPr/>
          <a:lstStyle/>
          <a:p>
            <a:fld id="{38B1F22C-DE86-47ED-A4D9-844215F35F7F}" type="datetimeFigureOut">
              <a:rPr lang="en-GB" smtClean="0"/>
              <a:t>24/11/2025</a:t>
            </a:fld>
            <a:endParaRPr lang="en-GB"/>
          </a:p>
        </p:txBody>
      </p:sp>
      <p:sp>
        <p:nvSpPr>
          <p:cNvPr id="4" name="Footer Placeholder 3">
            <a:extLst>
              <a:ext uri="{FF2B5EF4-FFF2-40B4-BE49-F238E27FC236}">
                <a16:creationId xmlns:a16="http://schemas.microsoft.com/office/drawing/2014/main" id="{11CD2FEE-8032-F58F-5CB8-C031811546A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2540E8F-6EA3-D53F-FB90-15429067C53D}"/>
              </a:ext>
            </a:extLst>
          </p:cNvPr>
          <p:cNvSpPr>
            <a:spLocks noGrp="1"/>
          </p:cNvSpPr>
          <p:nvPr>
            <p:ph type="sldNum" sz="quarter" idx="12"/>
          </p:nvPr>
        </p:nvSpPr>
        <p:spPr/>
        <p:txBody>
          <a:bodyPr/>
          <a:lstStyle/>
          <a:p>
            <a:fld id="{BE70BC66-2F6D-464A-91CF-C1F61C4034F4}" type="slidenum">
              <a:rPr lang="en-GB" smtClean="0"/>
              <a:t>‹#›</a:t>
            </a:fld>
            <a:endParaRPr lang="en-GB"/>
          </a:p>
        </p:txBody>
      </p:sp>
    </p:spTree>
    <p:extLst>
      <p:ext uri="{BB962C8B-B14F-4D97-AF65-F5344CB8AC3E}">
        <p14:creationId xmlns:p14="http://schemas.microsoft.com/office/powerpoint/2010/main" val="2138038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F0D375B-430E-3E21-ED01-3DB52CBF5EAF}"/>
              </a:ext>
            </a:extLst>
          </p:cNvPr>
          <p:cNvSpPr>
            <a:spLocks noGrp="1"/>
          </p:cNvSpPr>
          <p:nvPr>
            <p:ph type="dt" sz="half" idx="10"/>
          </p:nvPr>
        </p:nvSpPr>
        <p:spPr/>
        <p:txBody>
          <a:bodyPr/>
          <a:lstStyle/>
          <a:p>
            <a:fld id="{38B1F22C-DE86-47ED-A4D9-844215F35F7F}" type="datetimeFigureOut">
              <a:rPr lang="en-GB" smtClean="0"/>
              <a:t>24/11/2025</a:t>
            </a:fld>
            <a:endParaRPr lang="en-GB"/>
          </a:p>
        </p:txBody>
      </p:sp>
      <p:sp>
        <p:nvSpPr>
          <p:cNvPr id="3" name="Footer Placeholder 2">
            <a:extLst>
              <a:ext uri="{FF2B5EF4-FFF2-40B4-BE49-F238E27FC236}">
                <a16:creationId xmlns:a16="http://schemas.microsoft.com/office/drawing/2014/main" id="{7D0BD403-143F-FA1B-7DE4-9A6E56E62B0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B28C755-9DE1-656D-8E84-944D680D8E47}"/>
              </a:ext>
            </a:extLst>
          </p:cNvPr>
          <p:cNvSpPr>
            <a:spLocks noGrp="1"/>
          </p:cNvSpPr>
          <p:nvPr>
            <p:ph type="sldNum" sz="quarter" idx="12"/>
          </p:nvPr>
        </p:nvSpPr>
        <p:spPr/>
        <p:txBody>
          <a:bodyPr/>
          <a:lstStyle/>
          <a:p>
            <a:fld id="{BE70BC66-2F6D-464A-91CF-C1F61C4034F4}" type="slidenum">
              <a:rPr lang="en-GB" smtClean="0"/>
              <a:t>‹#›</a:t>
            </a:fld>
            <a:endParaRPr lang="en-GB"/>
          </a:p>
        </p:txBody>
      </p:sp>
    </p:spTree>
    <p:extLst>
      <p:ext uri="{BB962C8B-B14F-4D97-AF65-F5344CB8AC3E}">
        <p14:creationId xmlns:p14="http://schemas.microsoft.com/office/powerpoint/2010/main" val="39529799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D77471-96BF-B083-906F-5333F6920D1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94997F7-5FA8-FC13-D3EF-0C0096B8106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892FC87-D8E9-AD39-04D0-98EC02A7B11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854EEDF-57E7-A588-3B02-7229C3B68C82}"/>
              </a:ext>
            </a:extLst>
          </p:cNvPr>
          <p:cNvSpPr>
            <a:spLocks noGrp="1"/>
          </p:cNvSpPr>
          <p:nvPr>
            <p:ph type="dt" sz="half" idx="10"/>
          </p:nvPr>
        </p:nvSpPr>
        <p:spPr/>
        <p:txBody>
          <a:bodyPr/>
          <a:lstStyle/>
          <a:p>
            <a:fld id="{38B1F22C-DE86-47ED-A4D9-844215F35F7F}" type="datetimeFigureOut">
              <a:rPr lang="en-GB" smtClean="0"/>
              <a:t>24/11/2025</a:t>
            </a:fld>
            <a:endParaRPr lang="en-GB"/>
          </a:p>
        </p:txBody>
      </p:sp>
      <p:sp>
        <p:nvSpPr>
          <p:cNvPr id="6" name="Footer Placeholder 5">
            <a:extLst>
              <a:ext uri="{FF2B5EF4-FFF2-40B4-BE49-F238E27FC236}">
                <a16:creationId xmlns:a16="http://schemas.microsoft.com/office/drawing/2014/main" id="{A3BD83A6-4E83-4A39-3EDF-E13C0F55CBB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7776803-B91D-8E87-3324-7D111F68236D}"/>
              </a:ext>
            </a:extLst>
          </p:cNvPr>
          <p:cNvSpPr>
            <a:spLocks noGrp="1"/>
          </p:cNvSpPr>
          <p:nvPr>
            <p:ph type="sldNum" sz="quarter" idx="12"/>
          </p:nvPr>
        </p:nvSpPr>
        <p:spPr/>
        <p:txBody>
          <a:bodyPr/>
          <a:lstStyle/>
          <a:p>
            <a:fld id="{BE70BC66-2F6D-464A-91CF-C1F61C4034F4}" type="slidenum">
              <a:rPr lang="en-GB" smtClean="0"/>
              <a:t>‹#›</a:t>
            </a:fld>
            <a:endParaRPr lang="en-GB"/>
          </a:p>
        </p:txBody>
      </p:sp>
    </p:spTree>
    <p:extLst>
      <p:ext uri="{BB962C8B-B14F-4D97-AF65-F5344CB8AC3E}">
        <p14:creationId xmlns:p14="http://schemas.microsoft.com/office/powerpoint/2010/main" val="41822773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E17CC0-CFAE-C69F-ACDC-64881307CD4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BD9324D-5887-44F8-EFE5-AB41A39831D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14F6BF1-B07B-BADF-0E37-F2CC76B97D7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C2FEFB9-1553-C2DF-966C-5D164D398AA6}"/>
              </a:ext>
            </a:extLst>
          </p:cNvPr>
          <p:cNvSpPr>
            <a:spLocks noGrp="1"/>
          </p:cNvSpPr>
          <p:nvPr>
            <p:ph type="dt" sz="half" idx="10"/>
          </p:nvPr>
        </p:nvSpPr>
        <p:spPr/>
        <p:txBody>
          <a:bodyPr/>
          <a:lstStyle/>
          <a:p>
            <a:fld id="{38B1F22C-DE86-47ED-A4D9-844215F35F7F}" type="datetimeFigureOut">
              <a:rPr lang="en-GB" smtClean="0"/>
              <a:t>24/11/2025</a:t>
            </a:fld>
            <a:endParaRPr lang="en-GB"/>
          </a:p>
        </p:txBody>
      </p:sp>
      <p:sp>
        <p:nvSpPr>
          <p:cNvPr id="6" name="Footer Placeholder 5">
            <a:extLst>
              <a:ext uri="{FF2B5EF4-FFF2-40B4-BE49-F238E27FC236}">
                <a16:creationId xmlns:a16="http://schemas.microsoft.com/office/drawing/2014/main" id="{F685F786-F49E-0A84-83A0-6C8162C9C42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FE1CFFF-BACD-842E-B49B-A6275113195D}"/>
              </a:ext>
            </a:extLst>
          </p:cNvPr>
          <p:cNvSpPr>
            <a:spLocks noGrp="1"/>
          </p:cNvSpPr>
          <p:nvPr>
            <p:ph type="sldNum" sz="quarter" idx="12"/>
          </p:nvPr>
        </p:nvSpPr>
        <p:spPr/>
        <p:txBody>
          <a:bodyPr/>
          <a:lstStyle/>
          <a:p>
            <a:fld id="{BE70BC66-2F6D-464A-91CF-C1F61C4034F4}" type="slidenum">
              <a:rPr lang="en-GB" smtClean="0"/>
              <a:t>‹#›</a:t>
            </a:fld>
            <a:endParaRPr lang="en-GB"/>
          </a:p>
        </p:txBody>
      </p:sp>
    </p:spTree>
    <p:extLst>
      <p:ext uri="{BB962C8B-B14F-4D97-AF65-F5344CB8AC3E}">
        <p14:creationId xmlns:p14="http://schemas.microsoft.com/office/powerpoint/2010/main" val="4205689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BEF0A1-8271-1614-BF2D-D08F556B2AF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B38A330-32A2-6FD3-8C40-6F2BF5D33F5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A7A198D-0FEA-DA4E-D04B-7689A16AC5CF}"/>
              </a:ext>
            </a:extLst>
          </p:cNvPr>
          <p:cNvSpPr>
            <a:spLocks noGrp="1"/>
          </p:cNvSpPr>
          <p:nvPr>
            <p:ph type="dt" sz="half" idx="10"/>
          </p:nvPr>
        </p:nvSpPr>
        <p:spPr/>
        <p:txBody>
          <a:bodyPr/>
          <a:lstStyle/>
          <a:p>
            <a:fld id="{38B1F22C-DE86-47ED-A4D9-844215F35F7F}" type="datetimeFigureOut">
              <a:rPr lang="en-GB" smtClean="0"/>
              <a:t>24/11/2025</a:t>
            </a:fld>
            <a:endParaRPr lang="en-GB"/>
          </a:p>
        </p:txBody>
      </p:sp>
      <p:sp>
        <p:nvSpPr>
          <p:cNvPr id="5" name="Footer Placeholder 4">
            <a:extLst>
              <a:ext uri="{FF2B5EF4-FFF2-40B4-BE49-F238E27FC236}">
                <a16:creationId xmlns:a16="http://schemas.microsoft.com/office/drawing/2014/main" id="{60DB0673-B446-947B-F69E-A324C2383A3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CFA38EC-FCD2-24C9-CE3E-6950759323AC}"/>
              </a:ext>
            </a:extLst>
          </p:cNvPr>
          <p:cNvSpPr>
            <a:spLocks noGrp="1"/>
          </p:cNvSpPr>
          <p:nvPr>
            <p:ph type="sldNum" sz="quarter" idx="12"/>
          </p:nvPr>
        </p:nvSpPr>
        <p:spPr/>
        <p:txBody>
          <a:bodyPr/>
          <a:lstStyle/>
          <a:p>
            <a:fld id="{BE70BC66-2F6D-464A-91CF-C1F61C4034F4}" type="slidenum">
              <a:rPr lang="en-GB" smtClean="0"/>
              <a:t>‹#›</a:t>
            </a:fld>
            <a:endParaRPr lang="en-GB"/>
          </a:p>
        </p:txBody>
      </p:sp>
    </p:spTree>
    <p:extLst>
      <p:ext uri="{BB962C8B-B14F-4D97-AF65-F5344CB8AC3E}">
        <p14:creationId xmlns:p14="http://schemas.microsoft.com/office/powerpoint/2010/main" val="27340730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EA9181-F9B6-0E3C-E109-823B41BE0CA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816F8F9-DC0C-6D1A-83AA-B2818E91D66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A6FB1F3-00FD-7E8A-5C3D-C62208D1B06A}"/>
              </a:ext>
            </a:extLst>
          </p:cNvPr>
          <p:cNvSpPr>
            <a:spLocks noGrp="1"/>
          </p:cNvSpPr>
          <p:nvPr>
            <p:ph type="dt" sz="half" idx="10"/>
          </p:nvPr>
        </p:nvSpPr>
        <p:spPr/>
        <p:txBody>
          <a:bodyPr/>
          <a:lstStyle/>
          <a:p>
            <a:fld id="{38B1F22C-DE86-47ED-A4D9-844215F35F7F}" type="datetimeFigureOut">
              <a:rPr lang="en-GB" smtClean="0"/>
              <a:t>24/11/2025</a:t>
            </a:fld>
            <a:endParaRPr lang="en-GB"/>
          </a:p>
        </p:txBody>
      </p:sp>
      <p:sp>
        <p:nvSpPr>
          <p:cNvPr id="5" name="Footer Placeholder 4">
            <a:extLst>
              <a:ext uri="{FF2B5EF4-FFF2-40B4-BE49-F238E27FC236}">
                <a16:creationId xmlns:a16="http://schemas.microsoft.com/office/drawing/2014/main" id="{C682EDE4-1A0D-214A-E6C9-81C48706ED7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2942ECD-1E66-87AF-6860-7BBD13579116}"/>
              </a:ext>
            </a:extLst>
          </p:cNvPr>
          <p:cNvSpPr>
            <a:spLocks noGrp="1"/>
          </p:cNvSpPr>
          <p:nvPr>
            <p:ph type="sldNum" sz="quarter" idx="12"/>
          </p:nvPr>
        </p:nvSpPr>
        <p:spPr/>
        <p:txBody>
          <a:bodyPr/>
          <a:lstStyle/>
          <a:p>
            <a:fld id="{BE70BC66-2F6D-464A-91CF-C1F61C4034F4}" type="slidenum">
              <a:rPr lang="en-GB" smtClean="0"/>
              <a:t>‹#›</a:t>
            </a:fld>
            <a:endParaRPr lang="en-GB"/>
          </a:p>
        </p:txBody>
      </p:sp>
    </p:spTree>
    <p:extLst>
      <p:ext uri="{BB962C8B-B14F-4D97-AF65-F5344CB8AC3E}">
        <p14:creationId xmlns:p14="http://schemas.microsoft.com/office/powerpoint/2010/main" val="28719230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FEA0332-1D63-CDD2-33F6-664E4CC8BD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FB672D5-01CB-7226-75D6-B46F80C789A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F4C76C6-6626-7651-F2C4-630EEBD140A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8B1F22C-DE86-47ED-A4D9-844215F35F7F}" type="datetimeFigureOut">
              <a:rPr lang="en-GB" smtClean="0"/>
              <a:t>24/11/2025</a:t>
            </a:fld>
            <a:endParaRPr lang="en-GB"/>
          </a:p>
        </p:txBody>
      </p:sp>
      <p:sp>
        <p:nvSpPr>
          <p:cNvPr id="5" name="Footer Placeholder 4">
            <a:extLst>
              <a:ext uri="{FF2B5EF4-FFF2-40B4-BE49-F238E27FC236}">
                <a16:creationId xmlns:a16="http://schemas.microsoft.com/office/drawing/2014/main" id="{D7E6A2F8-A192-4C80-BAC0-884C9C9D3A3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8A5274CA-1BBF-347A-122B-3AA1D5A17AB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E70BC66-2F6D-464A-91CF-C1F61C4034F4}" type="slidenum">
              <a:rPr lang="en-GB" smtClean="0"/>
              <a:t>‹#›</a:t>
            </a:fld>
            <a:endParaRPr lang="en-GB"/>
          </a:p>
        </p:txBody>
      </p:sp>
    </p:spTree>
    <p:extLst>
      <p:ext uri="{BB962C8B-B14F-4D97-AF65-F5344CB8AC3E}">
        <p14:creationId xmlns:p14="http://schemas.microsoft.com/office/powerpoint/2010/main" val="3506277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hyperlink" Target="https://core.ac.uk/download/pdf/6472456.pdf" TargetMode="External"/><Relationship Id="rId3" Type="http://schemas.openxmlformats.org/officeDocument/2006/relationships/hyperlink" Target="https://doi.org/10.1016/j.puhe.2019.10.020" TargetMode="External"/><Relationship Id="rId7" Type="http://schemas.openxmlformats.org/officeDocument/2006/relationships/hyperlink" Target="https://doi.org/10.1093/heapro/daab066" TargetMode="External"/><Relationship Id="rId2" Type="http://schemas.openxmlformats.org/officeDocument/2006/relationships/hyperlink" Target="https://bmcnurs.biomedcentral.com/articles/10.1186/s12912-023-01517-0" TargetMode="External"/><Relationship Id="rId1" Type="http://schemas.openxmlformats.org/officeDocument/2006/relationships/slideLayout" Target="../slideLayouts/slideLayout2.xml"/><Relationship Id="rId6" Type="http://schemas.openxmlformats.org/officeDocument/2006/relationships/hyperlink" Target="https://assets.publishing.service.gov.uk/media/5a7baa68e5274a7318b9020a/dh_130488.pdf?utm" TargetMode="External"/><Relationship Id="rId11" Type="http://schemas.openxmlformats.org/officeDocument/2006/relationships/hyperlink" Target="https://sustainabledevelopment.un.org/content/documents/5839GSDR%202015_SD_concept_definiton_rev.pdf" TargetMode="External"/><Relationship Id="rId5" Type="http://schemas.openxmlformats.org/officeDocument/2006/relationships/hyperlink" Target="https://assets.publishing.service.gov.uk/government/uploads/system/uploads/attachment_data/file/216096/dh_127424.pdf" TargetMode="External"/><Relationship Id="rId10" Type="http://schemas.openxmlformats.org/officeDocument/2006/relationships/hyperlink" Target="https://www.researchgate.net/publication/269403930_Healthy_cities_Promoting_health_and_equity_-" TargetMode="External"/><Relationship Id="rId4" Type="http://schemas.openxmlformats.org/officeDocument/2006/relationships/hyperlink" Target="https://sustainabledevelopment.un.org/content/documents/5987our-common-future.pdf" TargetMode="External"/><Relationship Id="rId9" Type="http://schemas.openxmlformats.org/officeDocument/2006/relationships/hyperlink" Target="https://doi.org/10.1177/001789690506400108" TargetMode="External"/></Relationships>
</file>

<file path=ppt/slides/_rels/slide17.xml.rels><?xml version="1.0" encoding="UTF-8" standalone="yes"?>
<Relationships xmlns="http://schemas.openxmlformats.org/package/2006/relationships"><Relationship Id="rId8" Type="http://schemas.openxmlformats.org/officeDocument/2006/relationships/hyperlink" Target="https://www.instituteofhealthequity.org/resources-reports/fair-society-healthy-lives-the-marmot-review" TargetMode="External"/><Relationship Id="rId13" Type="http://schemas.openxmlformats.org/officeDocument/2006/relationships/hyperlink" Target="https://www.england.nhs.uk/about/equality/equality-hub/national-healthcare-inequalities-improvement-programme/core20plus5/" TargetMode="External"/><Relationship Id="rId3" Type="http://schemas.openxmlformats.org/officeDocument/2006/relationships/hyperlink" Target="https://www.legislation.gov.uk/ukpga/2012/7/contents/enacted" TargetMode="External"/><Relationship Id="rId7" Type="http://schemas.openxmlformats.org/officeDocument/2006/relationships/hyperlink" Target="https://doi.org/10.1111/spc3.12328" TargetMode="External"/><Relationship Id="rId12" Type="http://schemas.openxmlformats.org/officeDocument/2006/relationships/hyperlink" Target="https://www.longtermplan.nhs.uk/"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hyperlink" Target="https://doi.org/10.3390/su17115063" TargetMode="External"/><Relationship Id="rId11" Type="http://schemas.openxmlformats.org/officeDocument/2006/relationships/hyperlink" Target="https://www.nhsconfed.org/publications/what-can-integrated-care-systems-england-learn-devolved-nations" TargetMode="External"/><Relationship Id="rId5" Type="http://schemas.openxmlformats.org/officeDocument/2006/relationships/hyperlink" Target="https://doi.org/10.1016/j.paid.2006.11.031" TargetMode="External"/><Relationship Id="rId10" Type="http://schemas.openxmlformats.org/officeDocument/2006/relationships/hyperlink" Target="https://doi.org/10.3389/fpubh.2022.1056459" TargetMode="External"/><Relationship Id="rId4" Type="http://schemas.openxmlformats.org/officeDocument/2006/relationships/hyperlink" Target="https://www.instituteofhealthequity.org/resources-reports/marmot-review-10-years-on?utm_source" TargetMode="External"/><Relationship Id="rId9" Type="http://schemas.openxmlformats.org/officeDocument/2006/relationships/hyperlink" Target="https://doi.org/10.1177/070674371005501103" TargetMode="External"/><Relationship Id="rId14" Type="http://schemas.openxmlformats.org/officeDocument/2006/relationships/hyperlink" Target="https://www.gov.uk/government/organisations/office-for-health-improvement-and-disparities/about"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s://doi.org/10.1177/1403494817741773" TargetMode="External"/><Relationship Id="rId13" Type="http://schemas.openxmlformats.org/officeDocument/2006/relationships/hyperlink" Target="https://unstats.un.org/sdgs/report/2024/The-Sustainable-Development-Goals-Report-2024.pdf" TargetMode="External"/><Relationship Id="rId18" Type="http://schemas.openxmlformats.org/officeDocument/2006/relationships/hyperlink" Target="https://www.who.int/initiatives/sdg3-global-action-plan?utm_source=chatgpt.com" TargetMode="External"/><Relationship Id="rId3" Type="http://schemas.openxmlformats.org/officeDocument/2006/relationships/hyperlink" Target="https://www.gov.uk/government/publications/stoptober-campaign-evaluation" TargetMode="External"/><Relationship Id="rId7" Type="http://schemas.openxmlformats.org/officeDocument/2006/relationships/hyperlink" Target="https://doi.org/10.1093/phe/phad017" TargetMode="External"/><Relationship Id="rId12" Type="http://schemas.openxmlformats.org/officeDocument/2006/relationships/hyperlink" Target="https://doi.org/10.1093/heapro/dax001" TargetMode="External"/><Relationship Id="rId17" Type="http://schemas.openxmlformats.org/officeDocument/2006/relationships/hyperlink" Target="https://www.who.int/publications/i/item/9789241506908?utm_source=chatgpt.com" TargetMode="External"/><Relationship Id="rId2" Type="http://schemas.openxmlformats.org/officeDocument/2006/relationships/notesSlide" Target="../notesSlides/notesSlide2.xml"/><Relationship Id="rId16" Type="http://schemas.openxmlformats.org/officeDocument/2006/relationships/hyperlink" Target="https://www.who.int/about/governance/constitution" TargetMode="External"/><Relationship Id="rId1" Type="http://schemas.openxmlformats.org/officeDocument/2006/relationships/slideLayout" Target="../slideLayouts/slideLayout2.xml"/><Relationship Id="rId6" Type="http://schemas.openxmlformats.org/officeDocument/2006/relationships/hyperlink" Target="https://doi.org/10.1186/s12955-020-01423-y" TargetMode="External"/><Relationship Id="rId11" Type="http://schemas.openxmlformats.org/officeDocument/2006/relationships/hyperlink" Target="https://www.kingsfund.org.uk/" TargetMode="External"/><Relationship Id="rId5" Type="http://schemas.openxmlformats.org/officeDocument/2006/relationships/hyperlink" Target="https://doi.org/10.1177/0963721414551364" TargetMode="External"/><Relationship Id="rId15" Type="http://schemas.openxmlformats.org/officeDocument/2006/relationships/hyperlink" Target="https://doi.org/10.1080/14615517.2019.1694783" TargetMode="External"/><Relationship Id="rId10" Type="http://schemas.openxmlformats.org/officeDocument/2006/relationships/hyperlink" Target="https://lordslibrary.parliament.uk/" TargetMode="External"/><Relationship Id="rId19" Type="http://schemas.openxmlformats.org/officeDocument/2006/relationships/hyperlink" Target="https://www.who.int/news-room/fact-sheets/detail/noncommunicable-diseases?utm_source" TargetMode="External"/><Relationship Id="rId4" Type="http://schemas.openxmlformats.org/officeDocument/2006/relationships/hyperlink" Target="https://doi.org/10.1186/s12889-018-5677-1" TargetMode="External"/><Relationship Id="rId9" Type="http://schemas.openxmlformats.org/officeDocument/2006/relationships/hyperlink" Target="https://www.legislation.gov.uk/ukpga/2012/7/contents/enacted" TargetMode="External"/><Relationship Id="rId14" Type="http://schemas.openxmlformats.org/officeDocument/2006/relationships/hyperlink" Target="https://doi.org/10.3389/ijph.2023.160690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FFD48BC7-DC40-47DE-87EE-9F4B6ECB9A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Freeform: Shape 8">
            <a:extLst>
              <a:ext uri="{FF2B5EF4-FFF2-40B4-BE49-F238E27FC236}">
                <a16:creationId xmlns:a16="http://schemas.microsoft.com/office/drawing/2014/main" id="{E502BBC7-2C76-46F3-BC24-5985BC13DB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4425" y="0"/>
            <a:ext cx="9963150"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solidFill>
              <a:srgbClr val="EFEFEF"/>
            </a:solidFill>
          </a:ln>
          <a:effectLst>
            <a:outerShdw blurRad="139700" sx="102000" sy="102000" algn="ctr" rotWithShape="0">
              <a:schemeClr val="bg1">
                <a:lumMod val="85000"/>
                <a:alpha val="38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 name="Freeform: Shape 10">
            <a:extLst>
              <a:ext uri="{FF2B5EF4-FFF2-40B4-BE49-F238E27FC236}">
                <a16:creationId xmlns:a16="http://schemas.microsoft.com/office/drawing/2014/main" id="{C7F28D52-2A5F-4D23-81AE-7CB8B591C7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1664" y="0"/>
            <a:ext cx="9948672"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830BC6E2-E31E-501C-75BF-5227C0F7A51D}"/>
              </a:ext>
            </a:extLst>
          </p:cNvPr>
          <p:cNvSpPr>
            <a:spLocks noGrp="1"/>
          </p:cNvSpPr>
          <p:nvPr>
            <p:ph type="ctrTitle"/>
          </p:nvPr>
        </p:nvSpPr>
        <p:spPr>
          <a:xfrm>
            <a:off x="184300" y="644120"/>
            <a:ext cx="11522147" cy="4491662"/>
          </a:xfrm>
        </p:spPr>
        <p:txBody>
          <a:bodyPr anchor="ctr">
            <a:normAutofit/>
          </a:bodyPr>
          <a:lstStyle/>
          <a:p>
            <a:r>
              <a:rPr lang="en-GB" sz="2000"/>
              <a:t>Student Name: Patience Edo</a:t>
            </a:r>
            <a:br>
              <a:rPr lang="en-GB" sz="2000"/>
            </a:br>
            <a:r>
              <a:rPr lang="en-GB" sz="2000"/>
              <a:t>Student ID number: 2220883</a:t>
            </a:r>
            <a:br>
              <a:rPr lang="en-GB" sz="2000"/>
            </a:br>
            <a:br>
              <a:rPr lang="en-GB" sz="2000"/>
            </a:br>
            <a:r>
              <a:rPr lang="en-GB" sz="2000"/>
              <a:t>Programme: BSc (Hons) Health and Social Care</a:t>
            </a:r>
            <a:br>
              <a:rPr lang="en-GB" sz="2000"/>
            </a:br>
            <a:r>
              <a:rPr lang="en-GB" sz="2000"/>
              <a:t>Module: Health, Wellbeing and Sustainable Development </a:t>
            </a:r>
            <a:br>
              <a:rPr lang="en-GB" sz="2000"/>
            </a:br>
            <a:r>
              <a:rPr lang="en-GB" sz="2000"/>
              <a:t>Module code: BMHP6030 </a:t>
            </a:r>
            <a:br>
              <a:rPr lang="en-GB" sz="2000"/>
            </a:br>
            <a:br>
              <a:rPr lang="en-GB" sz="2000"/>
            </a:br>
            <a:r>
              <a:rPr lang="en-GB" sz="2000"/>
              <a:t>Lecturer: Shepherd Ziko (Module leader) Internal Verifier: Bianca Sanfilippo</a:t>
            </a:r>
            <a:br>
              <a:rPr lang="en-GB" sz="2000"/>
            </a:br>
            <a:r>
              <a:rPr lang="en-GB" sz="2000"/>
              <a:t> </a:t>
            </a:r>
            <a:br>
              <a:rPr lang="en-GB" sz="2000"/>
            </a:br>
            <a:r>
              <a:rPr lang="en-GB" sz="2000"/>
              <a:t>Assignment Title: Component 1: Presentation </a:t>
            </a:r>
            <a:br>
              <a:rPr lang="en-GB" sz="2000"/>
            </a:br>
            <a:br>
              <a:rPr lang="en-GB" sz="2000"/>
            </a:br>
            <a:br>
              <a:rPr lang="en-GB" sz="2000"/>
            </a:br>
            <a:br>
              <a:rPr lang="en-GB" sz="2000"/>
            </a:br>
            <a:r>
              <a:rPr lang="en-GB" sz="2000"/>
              <a:t>A critical analysis of the integration of health, wellbeing and sustainable development in Health and Social Care Sector, </a:t>
            </a:r>
          </a:p>
        </p:txBody>
      </p:sp>
      <p:sp>
        <p:nvSpPr>
          <p:cNvPr id="13" name="Rectangle 12">
            <a:extLst>
              <a:ext uri="{FF2B5EF4-FFF2-40B4-BE49-F238E27FC236}">
                <a16:creationId xmlns:a16="http://schemas.microsoft.com/office/drawing/2014/main" id="{3629484E-3792-4B3D-89AD-7C8A1ED0E0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0" y="5524786"/>
            <a:ext cx="4754880" cy="274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559549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 name="Rectangle 36">
            <a:extLst>
              <a:ext uri="{FF2B5EF4-FFF2-40B4-BE49-F238E27FC236}">
                <a16:creationId xmlns:a16="http://schemas.microsoft.com/office/drawing/2014/main" id="{1C799903-48D5-4A31-A1A2-541072D977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8" name="Freeform: Shape 37">
            <a:extLst>
              <a:ext uri="{FF2B5EF4-FFF2-40B4-BE49-F238E27FC236}">
                <a16:creationId xmlns:a16="http://schemas.microsoft.com/office/drawing/2014/main" id="{8EFFF109-FC58-4FD3-BE05-9775A1310F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8889" cy="6858000"/>
          </a:xfrm>
          <a:custGeom>
            <a:avLst/>
            <a:gdLst>
              <a:gd name="connsiteX0" fmla="*/ 0 w 4818889"/>
              <a:gd name="connsiteY0" fmla="*/ 0 h 6858000"/>
              <a:gd name="connsiteX1" fmla="*/ 3605911 w 4818889"/>
              <a:gd name="connsiteY1" fmla="*/ 0 h 6858000"/>
              <a:gd name="connsiteX2" fmla="*/ 3668894 w 4818889"/>
              <a:gd name="connsiteY2" fmla="*/ 69271 h 6858000"/>
              <a:gd name="connsiteX3" fmla="*/ 4818889 w 4818889"/>
              <a:gd name="connsiteY3" fmla="*/ 3429000 h 6858000"/>
              <a:gd name="connsiteX4" fmla="*/ 3668894 w 4818889"/>
              <a:gd name="connsiteY4" fmla="*/ 6788730 h 6858000"/>
              <a:gd name="connsiteX5" fmla="*/ 3605911 w 4818889"/>
              <a:gd name="connsiteY5" fmla="*/ 6858000 h 6858000"/>
              <a:gd name="connsiteX6" fmla="*/ 0 w 481888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8889" h="6858000">
                <a:moveTo>
                  <a:pt x="0" y="0"/>
                </a:moveTo>
                <a:lnTo>
                  <a:pt x="3605911" y="0"/>
                </a:lnTo>
                <a:lnTo>
                  <a:pt x="3668894" y="69271"/>
                </a:lnTo>
                <a:cubicBezTo>
                  <a:pt x="4379420" y="929100"/>
                  <a:pt x="4818889" y="2116944"/>
                  <a:pt x="4818889" y="3429000"/>
                </a:cubicBezTo>
                <a:cubicBezTo>
                  <a:pt x="4818889" y="4741056"/>
                  <a:pt x="4379420" y="5928900"/>
                  <a:pt x="3668894" y="6788730"/>
                </a:cubicBezTo>
                <a:lnTo>
                  <a:pt x="3605911" y="6858000"/>
                </a:lnTo>
                <a:lnTo>
                  <a:pt x="0" y="6858000"/>
                </a:lnTo>
                <a:close/>
              </a:path>
            </a:pathLst>
          </a:custGeom>
          <a:ln w="9525">
            <a:solidFill>
              <a:srgbClr val="E6E6E6"/>
            </a:solidFill>
          </a:ln>
          <a:effectLst>
            <a:outerShdw blurRad="508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39" name="Freeform: Shape 38">
            <a:extLst>
              <a:ext uri="{FF2B5EF4-FFF2-40B4-BE49-F238E27FC236}">
                <a16:creationId xmlns:a16="http://schemas.microsoft.com/office/drawing/2014/main" id="{E1B96AD6-92A9-4273-A62B-96A1C3E0BA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1477" cy="6858000"/>
          </a:xfrm>
          <a:custGeom>
            <a:avLst/>
            <a:gdLst>
              <a:gd name="connsiteX0" fmla="*/ 0 w 4811477"/>
              <a:gd name="connsiteY0" fmla="*/ 0 h 6858000"/>
              <a:gd name="connsiteX1" fmla="*/ 3598499 w 4811477"/>
              <a:gd name="connsiteY1" fmla="*/ 0 h 6858000"/>
              <a:gd name="connsiteX2" fmla="*/ 3661482 w 4811477"/>
              <a:gd name="connsiteY2" fmla="*/ 69271 h 6858000"/>
              <a:gd name="connsiteX3" fmla="*/ 4811477 w 4811477"/>
              <a:gd name="connsiteY3" fmla="*/ 3429000 h 6858000"/>
              <a:gd name="connsiteX4" fmla="*/ 3661482 w 4811477"/>
              <a:gd name="connsiteY4" fmla="*/ 6788730 h 6858000"/>
              <a:gd name="connsiteX5" fmla="*/ 3598499 w 4811477"/>
              <a:gd name="connsiteY5" fmla="*/ 6858000 h 6858000"/>
              <a:gd name="connsiteX6" fmla="*/ 0 w 481147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1477" h="6858000">
                <a:moveTo>
                  <a:pt x="0" y="0"/>
                </a:moveTo>
                <a:lnTo>
                  <a:pt x="3598499" y="0"/>
                </a:lnTo>
                <a:lnTo>
                  <a:pt x="3661482" y="69271"/>
                </a:lnTo>
                <a:cubicBezTo>
                  <a:pt x="4372008" y="929100"/>
                  <a:pt x="4811477" y="2116944"/>
                  <a:pt x="4811477" y="3429000"/>
                </a:cubicBezTo>
                <a:cubicBezTo>
                  <a:pt x="4811477" y="4741056"/>
                  <a:pt x="4372008" y="5928900"/>
                  <a:pt x="3661482" y="6788730"/>
                </a:cubicBezTo>
                <a:lnTo>
                  <a:pt x="359849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2C1D4B6-9B7E-2F1E-672D-BC07855DB1BD}"/>
              </a:ext>
            </a:extLst>
          </p:cNvPr>
          <p:cNvSpPr>
            <a:spLocks noGrp="1"/>
          </p:cNvSpPr>
          <p:nvPr>
            <p:ph type="title"/>
          </p:nvPr>
        </p:nvSpPr>
        <p:spPr>
          <a:xfrm>
            <a:off x="621792" y="1161288"/>
            <a:ext cx="3602736" cy="4526280"/>
          </a:xfrm>
        </p:spPr>
        <p:txBody>
          <a:bodyPr>
            <a:normAutofit/>
          </a:bodyPr>
          <a:lstStyle/>
          <a:p>
            <a:r>
              <a:rPr lang="en-GB" sz="4000"/>
              <a:t>Introduction</a:t>
            </a:r>
            <a:endParaRPr lang="en-GB" sz="4000" dirty="0"/>
          </a:p>
        </p:txBody>
      </p:sp>
      <p:sp>
        <p:nvSpPr>
          <p:cNvPr id="40" name="Rectangle 39">
            <a:extLst>
              <a:ext uri="{FF2B5EF4-FFF2-40B4-BE49-F238E27FC236}">
                <a16:creationId xmlns:a16="http://schemas.microsoft.com/office/drawing/2014/main" id="{463EEC44-1BA3-44ED-81FC-A644B04B2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102049"/>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56E96039-E3B4-20E7-4905-E99FAAF0E5F2}"/>
              </a:ext>
            </a:extLst>
          </p:cNvPr>
          <p:cNvSpPr>
            <a:spLocks noGrp="1"/>
          </p:cNvSpPr>
          <p:nvPr>
            <p:ph idx="1"/>
          </p:nvPr>
        </p:nvSpPr>
        <p:spPr>
          <a:xfrm>
            <a:off x="5434149" y="932688"/>
            <a:ext cx="5916603" cy="4992624"/>
          </a:xfrm>
        </p:spPr>
        <p:txBody>
          <a:bodyPr vert="horz" lIns="91440" tIns="45720" rIns="91440" bIns="45720" rtlCol="0" anchor="ctr">
            <a:normAutofit/>
          </a:bodyPr>
          <a:lstStyle/>
          <a:p>
            <a:r>
              <a:rPr lang="en-GB" sz="1700"/>
              <a:t>The aim of this presentation is to critically explore how health, well-being, and sustainable development are integrated within the health and social care sector, and how they influence the delivery of services. </a:t>
            </a:r>
          </a:p>
          <a:p>
            <a:pPr marL="0" indent="0">
              <a:buNone/>
            </a:pPr>
            <a:endParaRPr lang="en-GB" sz="1700"/>
          </a:p>
          <a:p>
            <a:pPr marL="0" indent="0">
              <a:buNone/>
            </a:pPr>
            <a:r>
              <a:rPr lang="en-GB" sz="1700"/>
              <a:t>It will cover:</a:t>
            </a:r>
          </a:p>
          <a:p>
            <a:r>
              <a:rPr lang="en-GB" sz="1700"/>
              <a:t>Key concepts</a:t>
            </a:r>
          </a:p>
          <a:p>
            <a:r>
              <a:rPr lang="en-GB" sz="1700"/>
              <a:t>Integration of health and well-being Approaches</a:t>
            </a:r>
          </a:p>
          <a:p>
            <a:r>
              <a:rPr lang="en-GB" sz="1700"/>
              <a:t>Theoretical perspectives</a:t>
            </a:r>
          </a:p>
          <a:p>
            <a:r>
              <a:rPr lang="en-GB" sz="1700"/>
              <a:t>Policies</a:t>
            </a:r>
          </a:p>
          <a:p>
            <a:r>
              <a:rPr lang="en-GB" sz="1700"/>
              <a:t>Service delivery models</a:t>
            </a:r>
          </a:p>
          <a:p>
            <a:r>
              <a:rPr lang="en-GB" sz="1700"/>
              <a:t>Public health initiatives </a:t>
            </a:r>
          </a:p>
          <a:p>
            <a:r>
              <a:rPr lang="en-GB" sz="1700"/>
              <a:t>Equity issues</a:t>
            </a:r>
          </a:p>
          <a:p>
            <a:r>
              <a:rPr lang="en-GB" sz="1700"/>
              <a:t>Recommendations and Conclusion</a:t>
            </a:r>
          </a:p>
          <a:p>
            <a:endParaRPr lang="en-US" sz="1700"/>
          </a:p>
        </p:txBody>
      </p:sp>
    </p:spTree>
    <p:extLst>
      <p:ext uri="{BB962C8B-B14F-4D97-AF65-F5344CB8AC3E}">
        <p14:creationId xmlns:p14="http://schemas.microsoft.com/office/powerpoint/2010/main" val="30756649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0" name="Rectangle 49">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74AD14-002F-DFC7-64CE-640CE7D1C1B8}"/>
              </a:ext>
            </a:extLst>
          </p:cNvPr>
          <p:cNvSpPr>
            <a:spLocks noGrp="1"/>
          </p:cNvSpPr>
          <p:nvPr>
            <p:ph type="title"/>
          </p:nvPr>
        </p:nvSpPr>
        <p:spPr>
          <a:xfrm>
            <a:off x="165101" y="640823"/>
            <a:ext cx="3378200" cy="5583148"/>
          </a:xfrm>
        </p:spPr>
        <p:txBody>
          <a:bodyPr anchor="ctr">
            <a:normAutofit/>
          </a:bodyPr>
          <a:lstStyle/>
          <a:p>
            <a:r>
              <a:rPr lang="en-GB" sz="5400"/>
              <a:t>Key Concepts​</a:t>
            </a:r>
            <a:br>
              <a:rPr lang="en-GB" sz="5400"/>
            </a:br>
            <a:endParaRPr lang="en-GB" sz="5400"/>
          </a:p>
        </p:txBody>
      </p:sp>
      <p:sp>
        <p:nvSpPr>
          <p:cNvPr id="52"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sX0" fmla="*/ 0 w 5410200"/>
              <a:gd name="csY0" fmla="*/ 0 h 18288"/>
              <a:gd name="csX1" fmla="*/ 568071 w 5410200"/>
              <a:gd name="csY1" fmla="*/ 0 h 18288"/>
              <a:gd name="csX2" fmla="*/ 1298448 w 5410200"/>
              <a:gd name="csY2" fmla="*/ 0 h 18288"/>
              <a:gd name="csX3" fmla="*/ 1920621 w 5410200"/>
              <a:gd name="csY3" fmla="*/ 0 h 18288"/>
              <a:gd name="csX4" fmla="*/ 2488692 w 5410200"/>
              <a:gd name="csY4" fmla="*/ 0 h 18288"/>
              <a:gd name="csX5" fmla="*/ 3219069 w 5410200"/>
              <a:gd name="csY5" fmla="*/ 0 h 18288"/>
              <a:gd name="csX6" fmla="*/ 3895344 w 5410200"/>
              <a:gd name="csY6" fmla="*/ 0 h 18288"/>
              <a:gd name="csX7" fmla="*/ 4571619 w 5410200"/>
              <a:gd name="csY7" fmla="*/ 0 h 18288"/>
              <a:gd name="csX8" fmla="*/ 5410200 w 5410200"/>
              <a:gd name="csY8" fmla="*/ 0 h 18288"/>
              <a:gd name="csX9" fmla="*/ 5410200 w 5410200"/>
              <a:gd name="csY9" fmla="*/ 18288 h 18288"/>
              <a:gd name="csX10" fmla="*/ 4842129 w 5410200"/>
              <a:gd name="csY10" fmla="*/ 18288 h 18288"/>
              <a:gd name="csX11" fmla="*/ 4328160 w 5410200"/>
              <a:gd name="csY11" fmla="*/ 18288 h 18288"/>
              <a:gd name="csX12" fmla="*/ 3597783 w 5410200"/>
              <a:gd name="csY12" fmla="*/ 18288 h 18288"/>
              <a:gd name="csX13" fmla="*/ 3029712 w 5410200"/>
              <a:gd name="csY13" fmla="*/ 18288 h 18288"/>
              <a:gd name="csX14" fmla="*/ 2299335 w 5410200"/>
              <a:gd name="csY14" fmla="*/ 18288 h 18288"/>
              <a:gd name="csX15" fmla="*/ 1514856 w 5410200"/>
              <a:gd name="csY15" fmla="*/ 18288 h 18288"/>
              <a:gd name="csX16" fmla="*/ 892683 w 5410200"/>
              <a:gd name="csY16" fmla="*/ 18288 h 18288"/>
              <a:gd name="csX17" fmla="*/ 0 w 5410200"/>
              <a:gd name="csY17" fmla="*/ 18288 h 18288"/>
              <a:gd name="csX18" fmla="*/ 0 w 5410200"/>
              <a:gd name="csY18"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1" name="Content Placeholder 2">
            <a:extLst>
              <a:ext uri="{FF2B5EF4-FFF2-40B4-BE49-F238E27FC236}">
                <a16:creationId xmlns:a16="http://schemas.microsoft.com/office/drawing/2014/main" id="{C7677B04-0F78-9D60-18C1-30C23819D073}"/>
              </a:ext>
            </a:extLst>
          </p:cNvPr>
          <p:cNvGraphicFramePr>
            <a:graphicFrameLocks noGrp="1"/>
          </p:cNvGraphicFramePr>
          <p:nvPr>
            <p:ph idx="1"/>
            <p:extLst>
              <p:ext uri="{D42A27DB-BD31-4B8C-83A1-F6EECF244321}">
                <p14:modId xmlns:p14="http://schemas.microsoft.com/office/powerpoint/2010/main" val="2324927006"/>
              </p:ext>
            </p:extLst>
          </p:nvPr>
        </p:nvGraphicFramePr>
        <p:xfrm>
          <a:off x="4821650" y="494685"/>
          <a:ext cx="7518399"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960669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3FC605CE-D093-8D3F-9F4A-B581D5475FD6}"/>
              </a:ext>
            </a:extLst>
          </p:cNvPr>
          <p:cNvPicPr>
            <a:picLocks noChangeAspect="1"/>
          </p:cNvPicPr>
          <p:nvPr/>
        </p:nvPicPr>
        <p:blipFill>
          <a:blip r:embed="rId2">
            <a:duotone>
              <a:schemeClr val="bg2">
                <a:shade val="45000"/>
                <a:satMod val="135000"/>
              </a:schemeClr>
              <a:prstClr val="white"/>
            </a:duotone>
          </a:blip>
          <a:srcRect t="8706" b="10067"/>
          <a:stretch>
            <a:fillRect/>
          </a:stretch>
        </p:blipFill>
        <p:spPr>
          <a:xfrm>
            <a:off x="20" y="10"/>
            <a:ext cx="12191980" cy="6857990"/>
          </a:xfrm>
          <a:prstGeom prst="rect">
            <a:avLst/>
          </a:prstGeom>
        </p:spPr>
      </p:pic>
      <p:sp>
        <p:nvSpPr>
          <p:cNvPr id="21" name="Rectangle 20">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8DD754D-67EC-889C-867F-CA73F62A9E0E}"/>
              </a:ext>
            </a:extLst>
          </p:cNvPr>
          <p:cNvSpPr>
            <a:spLocks noGrp="1"/>
          </p:cNvSpPr>
          <p:nvPr>
            <p:ph type="title"/>
          </p:nvPr>
        </p:nvSpPr>
        <p:spPr>
          <a:xfrm>
            <a:off x="838200" y="365125"/>
            <a:ext cx="10515600" cy="1325563"/>
          </a:xfrm>
        </p:spPr>
        <p:txBody>
          <a:bodyPr>
            <a:normAutofit/>
          </a:bodyPr>
          <a:lstStyle/>
          <a:p>
            <a:r>
              <a:rPr lang="en-US"/>
              <a:t>Relevance </a:t>
            </a:r>
          </a:p>
        </p:txBody>
      </p:sp>
      <p:graphicFrame>
        <p:nvGraphicFramePr>
          <p:cNvPr id="5" name="Content Placeholder 2">
            <a:extLst>
              <a:ext uri="{FF2B5EF4-FFF2-40B4-BE49-F238E27FC236}">
                <a16:creationId xmlns:a16="http://schemas.microsoft.com/office/drawing/2014/main" id="{7C971363-48B4-D473-0A82-57FED612DFC8}"/>
              </a:ext>
            </a:extLst>
          </p:cNvPr>
          <p:cNvGraphicFramePr>
            <a:graphicFrameLocks noGrp="1"/>
          </p:cNvGraphicFramePr>
          <p:nvPr>
            <p:ph idx="1"/>
            <p:extLst>
              <p:ext uri="{D42A27DB-BD31-4B8C-83A1-F6EECF244321}">
                <p14:modId xmlns:p14="http://schemas.microsoft.com/office/powerpoint/2010/main" val="386014474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589679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C04649D-D4A8-1BA5-EFBC-9CFB8ECBE5C6}"/>
              </a:ext>
            </a:extLst>
          </p:cNvPr>
          <p:cNvSpPr>
            <a:spLocks noGrp="1"/>
          </p:cNvSpPr>
          <p:nvPr>
            <p:ph type="title"/>
          </p:nvPr>
        </p:nvSpPr>
        <p:spPr>
          <a:xfrm>
            <a:off x="1371599" y="294538"/>
            <a:ext cx="9895951" cy="1033669"/>
          </a:xfrm>
        </p:spPr>
        <p:txBody>
          <a:bodyPr>
            <a:normAutofit/>
          </a:bodyPr>
          <a:lstStyle/>
          <a:p>
            <a:r>
              <a:rPr lang="en-US" sz="3700">
                <a:solidFill>
                  <a:srgbClr val="FFFFFF"/>
                </a:solidFill>
              </a:rPr>
              <a:t>Integration of Health and Wellbeing Approaches </a:t>
            </a:r>
          </a:p>
        </p:txBody>
      </p:sp>
      <p:sp>
        <p:nvSpPr>
          <p:cNvPr id="3" name="Content Placeholder 2">
            <a:extLst>
              <a:ext uri="{FF2B5EF4-FFF2-40B4-BE49-F238E27FC236}">
                <a16:creationId xmlns:a16="http://schemas.microsoft.com/office/drawing/2014/main" id="{BE8CA0BF-A8A6-C587-485E-A610A8A2768E}"/>
              </a:ext>
            </a:extLst>
          </p:cNvPr>
          <p:cNvSpPr>
            <a:spLocks noGrp="1"/>
          </p:cNvSpPr>
          <p:nvPr>
            <p:ph idx="1"/>
          </p:nvPr>
        </p:nvSpPr>
        <p:spPr>
          <a:xfrm>
            <a:off x="1371599" y="2318197"/>
            <a:ext cx="9724031" cy="3683358"/>
          </a:xfrm>
        </p:spPr>
        <p:txBody>
          <a:bodyPr vert="horz" lIns="91440" tIns="45720" rIns="91440" bIns="45720" rtlCol="0" anchor="ctr">
            <a:normAutofit/>
          </a:bodyPr>
          <a:lstStyle/>
          <a:p>
            <a:r>
              <a:rPr lang="en-US" sz="2000" dirty="0">
                <a:ea typeface="+mn-lt"/>
                <a:cs typeface="+mn-lt"/>
              </a:rPr>
              <a:t>Integrating well-being allows person-</a:t>
            </a:r>
            <a:r>
              <a:rPr lang="en-US" sz="2000" dirty="0" err="1">
                <a:ea typeface="+mn-lt"/>
                <a:cs typeface="+mn-lt"/>
              </a:rPr>
              <a:t>centred</a:t>
            </a:r>
            <a:r>
              <a:rPr lang="en-US" sz="2000" dirty="0">
                <a:ea typeface="+mn-lt"/>
                <a:cs typeface="+mn-lt"/>
              </a:rPr>
              <a:t>, prevention-focused care (</a:t>
            </a:r>
            <a:r>
              <a:rPr lang="en-US" sz="2000" dirty="0" err="1">
                <a:ea typeface="+mn-lt"/>
                <a:cs typeface="+mn-lt"/>
              </a:rPr>
              <a:t>Mezzich</a:t>
            </a:r>
            <a:r>
              <a:rPr lang="en-US" sz="2000" dirty="0">
                <a:ea typeface="+mn-lt"/>
                <a:cs typeface="+mn-lt"/>
              </a:rPr>
              <a:t> </a:t>
            </a:r>
            <a:r>
              <a:rPr lang="en-US" sz="2000" i="1" dirty="0">
                <a:ea typeface="+mn-lt"/>
                <a:cs typeface="+mn-lt"/>
              </a:rPr>
              <a:t>et al</a:t>
            </a:r>
            <a:r>
              <a:rPr lang="en-US" sz="2000" dirty="0">
                <a:ea typeface="+mn-lt"/>
                <a:cs typeface="+mn-lt"/>
              </a:rPr>
              <a:t>., 2010).</a:t>
            </a:r>
            <a:endParaRPr lang="en-US" sz="2000" dirty="0"/>
          </a:p>
          <a:p>
            <a:r>
              <a:rPr lang="en-US" sz="2000" dirty="0">
                <a:ea typeface="+mn-lt"/>
                <a:cs typeface="+mn-lt"/>
              </a:rPr>
              <a:t>Addresses social determinants of health, improving outcomes (</a:t>
            </a:r>
            <a:r>
              <a:rPr lang="en-US" sz="2000" dirty="0" err="1">
                <a:ea typeface="+mn-lt"/>
                <a:cs typeface="+mn-lt"/>
              </a:rPr>
              <a:t>Lakioti</a:t>
            </a:r>
            <a:r>
              <a:rPr lang="en-US" sz="2000" dirty="0">
                <a:ea typeface="+mn-lt"/>
                <a:cs typeface="+mn-lt"/>
              </a:rPr>
              <a:t> </a:t>
            </a:r>
            <a:r>
              <a:rPr lang="en-US" sz="2000" i="1" dirty="0">
                <a:ea typeface="+mn-lt"/>
                <a:cs typeface="+mn-lt"/>
              </a:rPr>
              <a:t>et al</a:t>
            </a:r>
            <a:r>
              <a:rPr lang="en-US" sz="2000" dirty="0">
                <a:ea typeface="+mn-lt"/>
                <a:cs typeface="+mn-lt"/>
              </a:rPr>
              <a:t>., 2025).</a:t>
            </a:r>
            <a:endParaRPr lang="en-US" sz="2000" dirty="0"/>
          </a:p>
          <a:p>
            <a:r>
              <a:rPr lang="en-US" sz="2000" dirty="0">
                <a:ea typeface="+mn-lt"/>
                <a:cs typeface="+mn-lt"/>
              </a:rPr>
              <a:t>Health in All Policies (</a:t>
            </a:r>
            <a:r>
              <a:rPr lang="en-US" sz="2000" dirty="0" err="1">
                <a:ea typeface="+mn-lt"/>
                <a:cs typeface="+mn-lt"/>
              </a:rPr>
              <a:t>HiAP</a:t>
            </a:r>
            <a:r>
              <a:rPr lang="en-US" sz="2000" dirty="0">
                <a:ea typeface="+mn-lt"/>
                <a:cs typeface="+mn-lt"/>
              </a:rPr>
              <a:t>) embeds health across housing, transport, education, and employment (Van den </a:t>
            </a:r>
            <a:r>
              <a:rPr lang="en-US" sz="2000" dirty="0" err="1">
                <a:ea typeface="+mn-lt"/>
                <a:cs typeface="+mn-lt"/>
              </a:rPr>
              <a:t>Broucke</a:t>
            </a:r>
            <a:r>
              <a:rPr lang="en-US" sz="2000" dirty="0">
                <a:ea typeface="+mn-lt"/>
                <a:cs typeface="+mn-lt"/>
              </a:rPr>
              <a:t>, 2013).</a:t>
            </a:r>
            <a:endParaRPr lang="en-US" sz="2000" dirty="0"/>
          </a:p>
          <a:p>
            <a:r>
              <a:rPr lang="en-US" sz="2000" dirty="0">
                <a:ea typeface="+mn-lt"/>
                <a:cs typeface="+mn-lt"/>
              </a:rPr>
              <a:t>Grounded in Dahlgren &amp; Whitehead’s (1991) model of social, economic, and environmental determinants.</a:t>
            </a:r>
            <a:endParaRPr lang="en-US" sz="2000" dirty="0"/>
          </a:p>
          <a:p>
            <a:pPr marL="0" indent="0">
              <a:buNone/>
            </a:pPr>
            <a:endParaRPr lang="en-US" sz="2000" dirty="0"/>
          </a:p>
        </p:txBody>
      </p:sp>
    </p:spTree>
    <p:extLst>
      <p:ext uri="{BB962C8B-B14F-4D97-AF65-F5344CB8AC3E}">
        <p14:creationId xmlns:p14="http://schemas.microsoft.com/office/powerpoint/2010/main" val="2076093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003777-69EC-BC2A-748C-AF45A36B1E30}"/>
              </a:ext>
            </a:extLst>
          </p:cNvPr>
          <p:cNvSpPr>
            <a:spLocks noGrp="1"/>
          </p:cNvSpPr>
          <p:nvPr>
            <p:ph type="title"/>
          </p:nvPr>
        </p:nvSpPr>
        <p:spPr>
          <a:xfrm>
            <a:off x="586478" y="1683756"/>
            <a:ext cx="3115265" cy="2396359"/>
          </a:xfrm>
        </p:spPr>
        <p:txBody>
          <a:bodyPr anchor="b">
            <a:normAutofit/>
          </a:bodyPr>
          <a:lstStyle/>
          <a:p>
            <a:pPr algn="r"/>
            <a:r>
              <a:rPr lang="en-GB" sz="4000">
                <a:solidFill>
                  <a:srgbClr val="FFFFFF"/>
                </a:solidFill>
              </a:rPr>
              <a:t>Integrated Care Systems (ICS) ​</a:t>
            </a:r>
          </a:p>
        </p:txBody>
      </p:sp>
      <p:graphicFrame>
        <p:nvGraphicFramePr>
          <p:cNvPr id="5" name="Content Placeholder 2">
            <a:extLst>
              <a:ext uri="{FF2B5EF4-FFF2-40B4-BE49-F238E27FC236}">
                <a16:creationId xmlns:a16="http://schemas.microsoft.com/office/drawing/2014/main" id="{E66CB5CC-7AEC-78FE-8716-71F7DB10A327}"/>
              </a:ext>
            </a:extLst>
          </p:cNvPr>
          <p:cNvGraphicFramePr>
            <a:graphicFrameLocks noGrp="1"/>
          </p:cNvGraphicFramePr>
          <p:nvPr>
            <p:ph idx="1"/>
            <p:extLst>
              <p:ext uri="{D42A27DB-BD31-4B8C-83A1-F6EECF244321}">
                <p14:modId xmlns:p14="http://schemas.microsoft.com/office/powerpoint/2010/main" val="2972171528"/>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768648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E51BA4DF-2BD4-4EC2-B1DB-B27C8AC718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70E65DE-C34D-8CA7-B364-F19E2DB2327A}"/>
              </a:ext>
            </a:extLst>
          </p:cNvPr>
          <p:cNvSpPr>
            <a:spLocks noGrp="1"/>
          </p:cNvSpPr>
          <p:nvPr>
            <p:ph type="title"/>
          </p:nvPr>
        </p:nvSpPr>
        <p:spPr>
          <a:xfrm>
            <a:off x="4553733" y="548464"/>
            <a:ext cx="6798541" cy="1675623"/>
          </a:xfrm>
        </p:spPr>
        <p:txBody>
          <a:bodyPr anchor="b">
            <a:normAutofit/>
          </a:bodyPr>
          <a:lstStyle/>
          <a:p>
            <a:r>
              <a:rPr lang="en-GB" sz="4000" b="1"/>
              <a:t>Theoretical Perspectives: Biopsychosocial Model</a:t>
            </a:r>
            <a:r>
              <a:rPr lang="en-GB" sz="4000"/>
              <a:t>​</a:t>
            </a:r>
          </a:p>
        </p:txBody>
      </p:sp>
      <p:pic>
        <p:nvPicPr>
          <p:cNvPr id="26" name="Picture 25" descr="A blue and black background&#10;&#10;AI-generated content may be incorrect.">
            <a:extLst>
              <a:ext uri="{FF2B5EF4-FFF2-40B4-BE49-F238E27FC236}">
                <a16:creationId xmlns:a16="http://schemas.microsoft.com/office/drawing/2014/main" id="{2BA358E0-9534-367D-468C-F03C1B820A8F}"/>
              </a:ext>
            </a:extLst>
          </p:cNvPr>
          <p:cNvPicPr>
            <a:picLocks noChangeAspect="1"/>
          </p:cNvPicPr>
          <p:nvPr/>
        </p:nvPicPr>
        <p:blipFill>
          <a:blip r:embed="rId2"/>
          <a:srcRect l="29326" r="29829" b="-1"/>
          <a:stretch>
            <a:fillRect/>
          </a:stretch>
        </p:blipFill>
        <p:spPr>
          <a:xfrm>
            <a:off x="1" y="10"/>
            <a:ext cx="4196496" cy="6857990"/>
          </a:xfrm>
          <a:prstGeom prst="rect">
            <a:avLst/>
          </a:prstGeom>
          <a:effectLst/>
        </p:spPr>
      </p:pic>
      <p:graphicFrame>
        <p:nvGraphicFramePr>
          <p:cNvPr id="5" name="Content Placeholder 2">
            <a:extLst>
              <a:ext uri="{FF2B5EF4-FFF2-40B4-BE49-F238E27FC236}">
                <a16:creationId xmlns:a16="http://schemas.microsoft.com/office/drawing/2014/main" id="{08101F59-5741-0295-48B5-2160C46311BA}"/>
              </a:ext>
            </a:extLst>
          </p:cNvPr>
          <p:cNvGraphicFramePr>
            <a:graphicFrameLocks noGrp="1"/>
          </p:cNvGraphicFramePr>
          <p:nvPr>
            <p:ph idx="1"/>
            <p:extLst>
              <p:ext uri="{D42A27DB-BD31-4B8C-83A1-F6EECF244321}">
                <p14:modId xmlns:p14="http://schemas.microsoft.com/office/powerpoint/2010/main" val="2052942348"/>
              </p:ext>
            </p:extLst>
          </p:nvPr>
        </p:nvGraphicFramePr>
        <p:xfrm>
          <a:off x="4553734" y="2409830"/>
          <a:ext cx="6798539" cy="37052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981875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481CFF0-47CB-713E-CB8F-85F81593B0A1}"/>
              </a:ext>
            </a:extLst>
          </p:cNvPr>
          <p:cNvSpPr>
            <a:spLocks noGrp="1"/>
          </p:cNvSpPr>
          <p:nvPr>
            <p:ph type="title"/>
          </p:nvPr>
        </p:nvSpPr>
        <p:spPr>
          <a:xfrm>
            <a:off x="1371599" y="294538"/>
            <a:ext cx="9895951" cy="1033669"/>
          </a:xfrm>
        </p:spPr>
        <p:txBody>
          <a:bodyPr>
            <a:normAutofit/>
          </a:bodyPr>
          <a:lstStyle/>
          <a:p>
            <a:r>
              <a:rPr lang="en-US" sz="4000">
                <a:solidFill>
                  <a:srgbClr val="FFFFFF"/>
                </a:solidFill>
              </a:rPr>
              <a:t>Policy and Governance</a:t>
            </a:r>
          </a:p>
        </p:txBody>
      </p:sp>
      <p:sp>
        <p:nvSpPr>
          <p:cNvPr id="3" name="Content Placeholder 2">
            <a:extLst>
              <a:ext uri="{FF2B5EF4-FFF2-40B4-BE49-F238E27FC236}">
                <a16:creationId xmlns:a16="http://schemas.microsoft.com/office/drawing/2014/main" id="{5F6B9042-76D0-0F47-9BAF-8CC7F76DF065}"/>
              </a:ext>
            </a:extLst>
          </p:cNvPr>
          <p:cNvSpPr>
            <a:spLocks noGrp="1"/>
          </p:cNvSpPr>
          <p:nvPr>
            <p:ph idx="1"/>
          </p:nvPr>
        </p:nvSpPr>
        <p:spPr>
          <a:xfrm>
            <a:off x="1371599" y="2318197"/>
            <a:ext cx="9724031" cy="3683358"/>
          </a:xfrm>
        </p:spPr>
        <p:txBody>
          <a:bodyPr vert="horz" lIns="91440" tIns="45720" rIns="91440" bIns="45720" rtlCol="0" anchor="ctr">
            <a:normAutofit/>
          </a:bodyPr>
          <a:lstStyle/>
          <a:p>
            <a:r>
              <a:rPr lang="en-US" sz="2000" dirty="0">
                <a:ea typeface="+mn-lt"/>
                <a:cs typeface="+mn-lt"/>
              </a:rPr>
              <a:t>UK policies promoting prevention and equity:</a:t>
            </a:r>
            <a:endParaRPr lang="en-US" sz="2000" dirty="0"/>
          </a:p>
          <a:p>
            <a:pPr lvl="1"/>
            <a:r>
              <a:rPr lang="en-US" sz="2000" i="1" dirty="0">
                <a:ea typeface="+mn-lt"/>
                <a:cs typeface="+mn-lt"/>
              </a:rPr>
              <a:t>Healthy Lives, Healthy People</a:t>
            </a:r>
            <a:r>
              <a:rPr lang="en-US" sz="2000" dirty="0">
                <a:ea typeface="+mn-lt"/>
                <a:cs typeface="+mn-lt"/>
              </a:rPr>
              <a:t> (DH, 2010)</a:t>
            </a:r>
            <a:endParaRPr lang="en-US" sz="2000" dirty="0"/>
          </a:p>
          <a:p>
            <a:pPr lvl="1"/>
            <a:r>
              <a:rPr lang="en-US" sz="2000" i="1" dirty="0">
                <a:ea typeface="+mn-lt"/>
                <a:cs typeface="+mn-lt"/>
              </a:rPr>
              <a:t>NHS Long Term Plan</a:t>
            </a:r>
            <a:r>
              <a:rPr lang="en-US" sz="2000" dirty="0">
                <a:ea typeface="+mn-lt"/>
                <a:cs typeface="+mn-lt"/>
              </a:rPr>
              <a:t> (2019)</a:t>
            </a:r>
            <a:endParaRPr lang="en-US" sz="2000" dirty="0"/>
          </a:p>
          <a:p>
            <a:r>
              <a:rPr lang="en-US" sz="2000" dirty="0">
                <a:ea typeface="+mn-lt"/>
                <a:cs typeface="+mn-lt"/>
              </a:rPr>
              <a:t>Barriers: funding constraints, workforce shortages, fragmented regulation (Thomson </a:t>
            </a:r>
            <a:r>
              <a:rPr lang="en-US" sz="2000" i="1" dirty="0">
                <a:ea typeface="+mn-lt"/>
                <a:cs typeface="+mn-lt"/>
              </a:rPr>
              <a:t>et al., </a:t>
            </a:r>
            <a:r>
              <a:rPr lang="en-US" sz="2000" dirty="0">
                <a:ea typeface="+mn-lt"/>
                <a:cs typeface="+mn-lt"/>
              </a:rPr>
              <a:t>2018; UK Parliament, 2024).</a:t>
            </a:r>
            <a:endParaRPr lang="en-US" sz="2000" dirty="0"/>
          </a:p>
          <a:p>
            <a:r>
              <a:rPr lang="en-US" sz="2000" dirty="0">
                <a:ea typeface="+mn-lt"/>
                <a:cs typeface="+mn-lt"/>
              </a:rPr>
              <a:t>Global context: SDG 3 supports coordinated mental health and preventive strategies (WHO, 2024).</a:t>
            </a:r>
            <a:endParaRPr lang="en-US" sz="2000" dirty="0"/>
          </a:p>
          <a:p>
            <a:r>
              <a:rPr lang="en-US" sz="2000" dirty="0">
                <a:ea typeface="+mn-lt"/>
                <a:cs typeface="+mn-lt"/>
              </a:rPr>
              <a:t>Long-term progress limited by short-term political cycles.</a:t>
            </a:r>
            <a:endParaRPr lang="en-US" sz="2000" dirty="0"/>
          </a:p>
          <a:p>
            <a:endParaRPr lang="en-US" sz="2000" dirty="0"/>
          </a:p>
        </p:txBody>
      </p:sp>
    </p:spTree>
    <p:extLst>
      <p:ext uri="{BB962C8B-B14F-4D97-AF65-F5344CB8AC3E}">
        <p14:creationId xmlns:p14="http://schemas.microsoft.com/office/powerpoint/2010/main" val="5019750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D93394DA-E684-47C2-9020-13225823F4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D240019-4C8A-78B3-D246-EAF157F7FA7E}"/>
              </a:ext>
            </a:extLst>
          </p:cNvPr>
          <p:cNvSpPr>
            <a:spLocks noGrp="1"/>
          </p:cNvSpPr>
          <p:nvPr>
            <p:ph type="title"/>
          </p:nvPr>
        </p:nvSpPr>
        <p:spPr>
          <a:xfrm>
            <a:off x="785192" y="365125"/>
            <a:ext cx="10515600" cy="1306443"/>
          </a:xfrm>
        </p:spPr>
        <p:txBody>
          <a:bodyPr>
            <a:normAutofit/>
          </a:bodyPr>
          <a:lstStyle/>
          <a:p>
            <a:r>
              <a:rPr lang="en-GB" sz="4000"/>
              <a:t>Service Delivery</a:t>
            </a:r>
          </a:p>
        </p:txBody>
      </p:sp>
      <p:pic>
        <p:nvPicPr>
          <p:cNvPr id="27" name="Picture 26" descr="A blurry blue and white lights&#10;&#10;AI-generated content may be incorrect.">
            <a:extLst>
              <a:ext uri="{FF2B5EF4-FFF2-40B4-BE49-F238E27FC236}">
                <a16:creationId xmlns:a16="http://schemas.microsoft.com/office/drawing/2014/main" id="{2CFBAFDD-D0E6-843C-06DD-F2B883D842BE}"/>
              </a:ext>
            </a:extLst>
          </p:cNvPr>
          <p:cNvPicPr>
            <a:picLocks noChangeAspect="1"/>
          </p:cNvPicPr>
          <p:nvPr/>
        </p:nvPicPr>
        <p:blipFill>
          <a:blip r:embed="rId2"/>
          <a:srcRect l="14625" r="31290" b="-2"/>
          <a:stretch>
            <a:fillRect/>
          </a:stretch>
        </p:blipFill>
        <p:spPr>
          <a:xfrm>
            <a:off x="7989293" y="1904282"/>
            <a:ext cx="3423093" cy="4224808"/>
          </a:xfrm>
          <a:prstGeom prst="rect">
            <a:avLst/>
          </a:prstGeom>
        </p:spPr>
      </p:pic>
      <p:graphicFrame>
        <p:nvGraphicFramePr>
          <p:cNvPr id="5" name="Content Placeholder 2">
            <a:extLst>
              <a:ext uri="{FF2B5EF4-FFF2-40B4-BE49-F238E27FC236}">
                <a16:creationId xmlns:a16="http://schemas.microsoft.com/office/drawing/2014/main" id="{D8105D78-F96A-7D46-8098-148C6C300CA8}"/>
              </a:ext>
            </a:extLst>
          </p:cNvPr>
          <p:cNvGraphicFramePr>
            <a:graphicFrameLocks noGrp="1"/>
          </p:cNvGraphicFramePr>
          <p:nvPr>
            <p:ph idx="1"/>
            <p:extLst>
              <p:ext uri="{D42A27DB-BD31-4B8C-83A1-F6EECF244321}">
                <p14:modId xmlns:p14="http://schemas.microsoft.com/office/powerpoint/2010/main" val="3062478129"/>
              </p:ext>
            </p:extLst>
          </p:nvPr>
        </p:nvGraphicFramePr>
        <p:xfrm>
          <a:off x="838200" y="1825625"/>
          <a:ext cx="6714744" cy="430346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614227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E2B703B-46F9-481A-A605-82E2A828C4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1FF41B5-9E71-FBC7-F91A-F8E1775BBF4B}"/>
              </a:ext>
            </a:extLst>
          </p:cNvPr>
          <p:cNvSpPr>
            <a:spLocks noGrp="1"/>
          </p:cNvSpPr>
          <p:nvPr>
            <p:ph type="title"/>
          </p:nvPr>
        </p:nvSpPr>
        <p:spPr>
          <a:xfrm>
            <a:off x="838200" y="459863"/>
            <a:ext cx="10515600" cy="1004594"/>
          </a:xfrm>
        </p:spPr>
        <p:txBody>
          <a:bodyPr>
            <a:normAutofit/>
          </a:bodyPr>
          <a:lstStyle/>
          <a:p>
            <a:pPr algn="ctr"/>
            <a:r>
              <a:rPr lang="en-GB" sz="3600" dirty="0">
                <a:solidFill>
                  <a:srgbClr val="FFFFFF"/>
                </a:solidFill>
              </a:rPr>
              <a:t>Public Health Initiatives</a:t>
            </a:r>
          </a:p>
        </p:txBody>
      </p:sp>
      <p:sp>
        <p:nvSpPr>
          <p:cNvPr id="12" name="Rectangle: Rounded Corners 11">
            <a:extLst>
              <a:ext uri="{FF2B5EF4-FFF2-40B4-BE49-F238E27FC236}">
                <a16:creationId xmlns:a16="http://schemas.microsoft.com/office/drawing/2014/main" id="{F13BE4D7-0C3D-4906-B230-A1C5B4665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496" y="1587970"/>
            <a:ext cx="11033008" cy="4768380"/>
          </a:xfrm>
          <a:prstGeom prst="roundRect">
            <a:avLst>
              <a:gd name="adj" fmla="val 3174"/>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ABA4A8DB-9ACF-01A8-FC40-E1AA3CAB06AD}"/>
              </a:ext>
            </a:extLst>
          </p:cNvPr>
          <p:cNvGraphicFramePr>
            <a:graphicFrameLocks noGrp="1"/>
          </p:cNvGraphicFramePr>
          <p:nvPr>
            <p:ph idx="1"/>
            <p:extLst>
              <p:ext uri="{D42A27DB-BD31-4B8C-83A1-F6EECF244321}">
                <p14:modId xmlns:p14="http://schemas.microsoft.com/office/powerpoint/2010/main" val="1054765516"/>
              </p:ext>
            </p:extLst>
          </p:nvPr>
        </p:nvGraphicFramePr>
        <p:xfrm>
          <a:off x="838200" y="1800911"/>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360216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2AE27B7-A917-D1C9-8CE9-7DEFA628356C}"/>
              </a:ext>
            </a:extLst>
          </p:cNvPr>
          <p:cNvSpPr>
            <a:spLocks noGrp="1"/>
          </p:cNvSpPr>
          <p:nvPr>
            <p:ph type="title"/>
          </p:nvPr>
        </p:nvSpPr>
        <p:spPr>
          <a:xfrm>
            <a:off x="1371599" y="294538"/>
            <a:ext cx="9895951" cy="1033669"/>
          </a:xfrm>
        </p:spPr>
        <p:txBody>
          <a:bodyPr>
            <a:normAutofit/>
          </a:bodyPr>
          <a:lstStyle/>
          <a:p>
            <a:r>
              <a:rPr lang="en-US" sz="4000">
                <a:solidFill>
                  <a:srgbClr val="FFFFFF"/>
                </a:solidFill>
              </a:rPr>
              <a:t>Equity and Access</a:t>
            </a:r>
          </a:p>
        </p:txBody>
      </p:sp>
      <p:sp>
        <p:nvSpPr>
          <p:cNvPr id="3" name="Content Placeholder 2">
            <a:extLst>
              <a:ext uri="{FF2B5EF4-FFF2-40B4-BE49-F238E27FC236}">
                <a16:creationId xmlns:a16="http://schemas.microsoft.com/office/drawing/2014/main" id="{E99818B9-D65F-561B-0197-A915DED7088D}"/>
              </a:ext>
            </a:extLst>
          </p:cNvPr>
          <p:cNvSpPr>
            <a:spLocks noGrp="1"/>
          </p:cNvSpPr>
          <p:nvPr>
            <p:ph idx="1"/>
          </p:nvPr>
        </p:nvSpPr>
        <p:spPr>
          <a:xfrm>
            <a:off x="1371599" y="2318197"/>
            <a:ext cx="9724031" cy="3683358"/>
          </a:xfrm>
        </p:spPr>
        <p:txBody>
          <a:bodyPr vert="horz" lIns="91440" tIns="45720" rIns="91440" bIns="45720" rtlCol="0" anchor="ctr">
            <a:normAutofit/>
          </a:bodyPr>
          <a:lstStyle/>
          <a:p>
            <a:r>
              <a:rPr lang="en-US" sz="1700" dirty="0">
                <a:ea typeface="+mn-lt"/>
                <a:cs typeface="+mn-lt"/>
              </a:rPr>
              <a:t>Sustainable healthcare requires equity and universal access (NHS Confederation, 2014; </a:t>
            </a:r>
            <a:r>
              <a:rPr lang="en-US" sz="1700" dirty="0" err="1">
                <a:ea typeface="+mn-lt"/>
                <a:cs typeface="+mn-lt"/>
              </a:rPr>
              <a:t>Lakioti</a:t>
            </a:r>
            <a:r>
              <a:rPr lang="en-US" sz="1700" dirty="0">
                <a:ea typeface="+mn-lt"/>
                <a:cs typeface="+mn-lt"/>
              </a:rPr>
              <a:t> </a:t>
            </a:r>
            <a:r>
              <a:rPr lang="en-US" sz="1700" i="1" dirty="0">
                <a:ea typeface="+mn-lt"/>
                <a:cs typeface="+mn-lt"/>
              </a:rPr>
              <a:t>et al</a:t>
            </a:r>
            <a:r>
              <a:rPr lang="en-US" sz="1700" dirty="0">
                <a:ea typeface="+mn-lt"/>
                <a:cs typeface="+mn-lt"/>
              </a:rPr>
              <a:t>., 2025).</a:t>
            </a:r>
            <a:endParaRPr lang="en-US" sz="1700" dirty="0"/>
          </a:p>
          <a:p>
            <a:r>
              <a:rPr lang="en-US" sz="1700" dirty="0">
                <a:ea typeface="+mn-lt"/>
                <a:cs typeface="+mn-lt"/>
              </a:rPr>
              <a:t>Social determinants: income, housing, employment, education - drive health disparities (Marmot, 2010).</a:t>
            </a:r>
            <a:endParaRPr lang="en-US" sz="1700" dirty="0"/>
          </a:p>
          <a:p>
            <a:r>
              <a:rPr lang="en-US" sz="1700" b="1" dirty="0">
                <a:ea typeface="+mn-lt"/>
                <a:cs typeface="+mn-lt"/>
              </a:rPr>
              <a:t>Key frameworks:</a:t>
            </a:r>
            <a:endParaRPr lang="en-US" sz="1700" b="1" dirty="0"/>
          </a:p>
          <a:p>
            <a:r>
              <a:rPr lang="en-US" sz="1700" dirty="0">
                <a:ea typeface="+mn-lt"/>
                <a:cs typeface="+mn-lt"/>
              </a:rPr>
              <a:t>Health and Social Care Act (2012): Legal duty to reduce inequalities.</a:t>
            </a:r>
            <a:endParaRPr lang="en-US" sz="1700" dirty="0"/>
          </a:p>
          <a:p>
            <a:r>
              <a:rPr lang="en-US" sz="1700" dirty="0">
                <a:ea typeface="+mn-lt"/>
                <a:cs typeface="+mn-lt"/>
              </a:rPr>
              <a:t>Core20PLUS5: Targets deprived populations in five priority clinical areas (NHS England, 2021).</a:t>
            </a:r>
            <a:endParaRPr lang="en-US" sz="1700" dirty="0"/>
          </a:p>
          <a:p>
            <a:r>
              <a:rPr lang="en-US" sz="1700" dirty="0">
                <a:ea typeface="+mn-lt"/>
                <a:cs typeface="+mn-lt"/>
              </a:rPr>
              <a:t>Digital Inclusion strategies: Expand hubs, telehealth access, and digital literacy.</a:t>
            </a:r>
            <a:endParaRPr lang="en-US" sz="1700" dirty="0"/>
          </a:p>
          <a:p>
            <a:r>
              <a:rPr lang="en-US" sz="1700" dirty="0">
                <a:ea typeface="+mn-lt"/>
                <a:cs typeface="+mn-lt"/>
              </a:rPr>
              <a:t>Healthy Cities and ICSs: Local tailoring and resident participation.</a:t>
            </a:r>
            <a:endParaRPr lang="en-US" sz="1700" dirty="0"/>
          </a:p>
          <a:p>
            <a:r>
              <a:rPr lang="en-US" sz="1700" dirty="0">
                <a:ea typeface="+mn-lt"/>
                <a:cs typeface="+mn-lt"/>
              </a:rPr>
              <a:t>Together, these support an equitable, sustainable health system (de Leeuw </a:t>
            </a:r>
            <a:r>
              <a:rPr lang="en-US" sz="1700" i="1" dirty="0">
                <a:ea typeface="+mn-lt"/>
                <a:cs typeface="+mn-lt"/>
              </a:rPr>
              <a:t>et al</a:t>
            </a:r>
            <a:r>
              <a:rPr lang="en-US" sz="1700" dirty="0">
                <a:ea typeface="+mn-lt"/>
                <a:cs typeface="+mn-lt"/>
              </a:rPr>
              <a:t>., 2014).</a:t>
            </a:r>
            <a:endParaRPr lang="en-US" sz="1700" dirty="0"/>
          </a:p>
          <a:p>
            <a:endParaRPr lang="en-US" sz="1700" dirty="0"/>
          </a:p>
        </p:txBody>
      </p:sp>
    </p:spTree>
    <p:extLst>
      <p:ext uri="{BB962C8B-B14F-4D97-AF65-F5344CB8AC3E}">
        <p14:creationId xmlns:p14="http://schemas.microsoft.com/office/powerpoint/2010/main" val="22387143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B84F126-190D-B739-3EDB-5F7B2088E011}"/>
              </a:ext>
            </a:extLst>
          </p:cNvPr>
          <p:cNvSpPr>
            <a:spLocks noGrp="1"/>
          </p:cNvSpPr>
          <p:nvPr>
            <p:ph type="title"/>
          </p:nvPr>
        </p:nvSpPr>
        <p:spPr>
          <a:xfrm>
            <a:off x="1371599" y="294538"/>
            <a:ext cx="9895951" cy="1033669"/>
          </a:xfrm>
        </p:spPr>
        <p:txBody>
          <a:bodyPr>
            <a:normAutofit/>
          </a:bodyPr>
          <a:lstStyle/>
          <a:p>
            <a:r>
              <a:rPr lang="en-GB" sz="4000">
                <a:solidFill>
                  <a:srgbClr val="FFFFFF"/>
                </a:solidFill>
              </a:rPr>
              <a:t>Local/ Regional Recommendations</a:t>
            </a:r>
          </a:p>
        </p:txBody>
      </p:sp>
      <p:sp>
        <p:nvSpPr>
          <p:cNvPr id="4" name="Rectangle 1">
            <a:extLst>
              <a:ext uri="{FF2B5EF4-FFF2-40B4-BE49-F238E27FC236}">
                <a16:creationId xmlns:a16="http://schemas.microsoft.com/office/drawing/2014/main" id="{B89CAC1B-EA3A-1F5D-6CBD-1D4BC8DEE6C2}"/>
              </a:ext>
            </a:extLst>
          </p:cNvPr>
          <p:cNvSpPr>
            <a:spLocks noGrp="1" noChangeArrowheads="1"/>
          </p:cNvSpPr>
          <p:nvPr>
            <p:ph idx="1"/>
          </p:nvPr>
        </p:nvSpPr>
        <p:spPr bwMode="auto">
          <a:xfrm>
            <a:off x="1371599" y="2318197"/>
            <a:ext cx="9724031" cy="3683358"/>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 anchorCtr="0" compatLnSpc="1">
            <a:prstTxWarp prst="textNoShape">
              <a:avLst/>
            </a:prstTxWarp>
            <a:normAutofit/>
          </a:bodyPr>
          <a:lstStyle/>
          <a:p>
            <a:pPr marL="0" marR="0" lvl="0" indent="0" defTabSz="914400" rtl="0" eaLnBrk="0" fontAlgn="base" latinLnBrk="0" hangingPunct="0">
              <a:spcBef>
                <a:spcPct val="0"/>
              </a:spcBef>
              <a:spcAft>
                <a:spcPts val="600"/>
              </a:spcAft>
              <a:buClrTx/>
              <a:buSzTx/>
              <a:buNone/>
              <a:tabLst/>
            </a:pPr>
            <a:endParaRPr kumimoji="0" lang="en-US" altLang="en-US" sz="1900" b="0" i="0" u="none" strike="noStrike" cap="none" normalizeH="0" baseline="0" dirty="0">
              <a:ln>
                <a:noFill/>
              </a:ln>
              <a:effectLst/>
              <a:latin typeface="Arial" panose="020B0604020202020204" pitchFamily="34" charset="0"/>
            </a:endParaRPr>
          </a:p>
          <a:p>
            <a:r>
              <a:rPr lang="en-GB" sz="1900" dirty="0"/>
              <a:t>Embed the biopsychosocial model into care to address biological, psychological, and social determinants (Engel, 1977; Lehman </a:t>
            </a:r>
            <a:r>
              <a:rPr lang="en-GB" sz="1900" i="1" dirty="0"/>
              <a:t>et al</a:t>
            </a:r>
            <a:r>
              <a:rPr lang="en-GB" sz="1900" dirty="0"/>
              <a:t>., 2017).</a:t>
            </a:r>
          </a:p>
          <a:p>
            <a:r>
              <a:rPr lang="en-GB" sz="1900" dirty="0"/>
              <a:t>Strengthen ICS partnerships with local councils, voluntary organisations, and community groups (NHS England, 2019).</a:t>
            </a:r>
          </a:p>
          <a:p>
            <a:r>
              <a:rPr lang="en-GB" sz="1900" dirty="0"/>
              <a:t>Expand public health campaigns such as Change4Life, Stoptober, and Five Ways to Well-being to improve population outcomes (PHE, 2020; OHID, 2023).</a:t>
            </a:r>
          </a:p>
          <a:p>
            <a:r>
              <a:rPr lang="en-GB" sz="1900" dirty="0"/>
              <a:t>Develop health equity monitoring frameworks using IMD quintiles to track inequalities and target resources (Thomson </a:t>
            </a:r>
            <a:r>
              <a:rPr lang="en-GB" sz="1900" i="1" dirty="0"/>
              <a:t>et al</a:t>
            </a:r>
            <a:r>
              <a:rPr lang="en-GB" sz="1900" dirty="0"/>
              <a:t>., 2018).</a:t>
            </a:r>
          </a:p>
          <a:p>
            <a:r>
              <a:rPr lang="en-GB" sz="1900" dirty="0"/>
              <a:t>Use Core20PLUS5 to direct targeted interventions and funding to high-need and deprived groups (NHS England, 2023).</a:t>
            </a:r>
          </a:p>
        </p:txBody>
      </p:sp>
    </p:spTree>
    <p:extLst>
      <p:ext uri="{BB962C8B-B14F-4D97-AF65-F5344CB8AC3E}">
        <p14:creationId xmlns:p14="http://schemas.microsoft.com/office/powerpoint/2010/main" val="4415516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CC9502E-C2B4-A151-4019-F5BE93E82141}"/>
              </a:ext>
            </a:extLst>
          </p:cNvPr>
          <p:cNvSpPr>
            <a:spLocks noGrp="1"/>
          </p:cNvSpPr>
          <p:nvPr>
            <p:ph type="title"/>
          </p:nvPr>
        </p:nvSpPr>
        <p:spPr>
          <a:xfrm>
            <a:off x="1371599" y="294538"/>
            <a:ext cx="9895951" cy="1033669"/>
          </a:xfrm>
        </p:spPr>
        <p:txBody>
          <a:bodyPr>
            <a:normAutofit/>
          </a:bodyPr>
          <a:lstStyle/>
          <a:p>
            <a:r>
              <a:rPr lang="en-GB" sz="4000">
                <a:solidFill>
                  <a:srgbClr val="FFFFFF"/>
                </a:solidFill>
              </a:rPr>
              <a:t>National Recommendations</a:t>
            </a:r>
          </a:p>
        </p:txBody>
      </p:sp>
      <p:sp>
        <p:nvSpPr>
          <p:cNvPr id="3" name="Content Placeholder 2">
            <a:extLst>
              <a:ext uri="{FF2B5EF4-FFF2-40B4-BE49-F238E27FC236}">
                <a16:creationId xmlns:a16="http://schemas.microsoft.com/office/drawing/2014/main" id="{FBBE8A90-F885-01E5-5194-AAE4280318AC}"/>
              </a:ext>
            </a:extLst>
          </p:cNvPr>
          <p:cNvSpPr>
            <a:spLocks noGrp="1"/>
          </p:cNvSpPr>
          <p:nvPr>
            <p:ph idx="1"/>
          </p:nvPr>
        </p:nvSpPr>
        <p:spPr>
          <a:xfrm>
            <a:off x="1371599" y="2318197"/>
            <a:ext cx="9724031" cy="3683358"/>
          </a:xfrm>
        </p:spPr>
        <p:txBody>
          <a:bodyPr anchor="ctr">
            <a:normAutofit/>
          </a:bodyPr>
          <a:lstStyle/>
          <a:p>
            <a:pPr marL="0" indent="0">
              <a:buNone/>
            </a:pPr>
            <a:endParaRPr lang="en-GB" sz="1900" b="1" dirty="0"/>
          </a:p>
          <a:p>
            <a:r>
              <a:rPr lang="en-GB" sz="1900" dirty="0"/>
              <a:t>Broaden cross-sector collaboration across housing, education, transport, and environment to support SDG 3 and promote health in all areas of policy.</a:t>
            </a:r>
          </a:p>
          <a:p>
            <a:r>
              <a:rPr lang="en-GB" sz="1900" dirty="0"/>
              <a:t>Expand the NHS Long Term Plan (2019) and WHO Health in All Policies (2013) approach to ensure health is embedded in all government decisions (WHO, 2024).</a:t>
            </a:r>
          </a:p>
          <a:p>
            <a:r>
              <a:rPr lang="en-GB" sz="1900" dirty="0"/>
              <a:t>Implement Health Impact Assessments (HIA) for major national policies using lessons from OD4SD initiatives (Winkler </a:t>
            </a:r>
            <a:r>
              <a:rPr lang="en-GB" sz="1900" i="1" dirty="0"/>
              <a:t>et al</a:t>
            </a:r>
            <a:r>
              <a:rPr lang="en-GB" sz="1900" dirty="0"/>
              <a:t>., 2019).</a:t>
            </a:r>
          </a:p>
          <a:p>
            <a:r>
              <a:rPr lang="en-GB" sz="1900" dirty="0"/>
              <a:t>Strengthen community involvement in health planning through ICS structures and participatory programmes (de Leeuw </a:t>
            </a:r>
            <a:r>
              <a:rPr lang="en-GB" sz="1900" i="1" dirty="0"/>
              <a:t>et al</a:t>
            </a:r>
            <a:r>
              <a:rPr lang="en-GB" sz="1900" dirty="0"/>
              <a:t>., 2014).</a:t>
            </a:r>
          </a:p>
          <a:p>
            <a:r>
              <a:rPr lang="en-GB" sz="1900" dirty="0"/>
              <a:t>Ensure sustainable progress through strong governance, adequate financing, and long-term multisector commitment.</a:t>
            </a:r>
          </a:p>
          <a:p>
            <a:endParaRPr lang="en-GB" sz="1900" dirty="0"/>
          </a:p>
        </p:txBody>
      </p:sp>
    </p:spTree>
    <p:extLst>
      <p:ext uri="{BB962C8B-B14F-4D97-AF65-F5344CB8AC3E}">
        <p14:creationId xmlns:p14="http://schemas.microsoft.com/office/powerpoint/2010/main" val="22553783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3C130F9-B6D0-5EE0-6E6E-1F8BC1492E72}"/>
              </a:ext>
            </a:extLst>
          </p:cNvPr>
          <p:cNvSpPr>
            <a:spLocks noGrp="1"/>
          </p:cNvSpPr>
          <p:nvPr>
            <p:ph type="title"/>
          </p:nvPr>
        </p:nvSpPr>
        <p:spPr>
          <a:xfrm>
            <a:off x="1371599" y="294538"/>
            <a:ext cx="9895951" cy="1033669"/>
          </a:xfrm>
        </p:spPr>
        <p:txBody>
          <a:bodyPr>
            <a:normAutofit/>
          </a:bodyPr>
          <a:lstStyle/>
          <a:p>
            <a:r>
              <a:rPr lang="en-GB" sz="4000">
                <a:solidFill>
                  <a:srgbClr val="FFFFFF"/>
                </a:solidFill>
              </a:rPr>
              <a:t>Global Recommendations</a:t>
            </a:r>
          </a:p>
        </p:txBody>
      </p:sp>
      <p:sp>
        <p:nvSpPr>
          <p:cNvPr id="3" name="Content Placeholder 2">
            <a:extLst>
              <a:ext uri="{FF2B5EF4-FFF2-40B4-BE49-F238E27FC236}">
                <a16:creationId xmlns:a16="http://schemas.microsoft.com/office/drawing/2014/main" id="{1E47F52B-1221-4B39-A2C9-F711FDC32980}"/>
              </a:ext>
            </a:extLst>
          </p:cNvPr>
          <p:cNvSpPr>
            <a:spLocks noGrp="1"/>
          </p:cNvSpPr>
          <p:nvPr>
            <p:ph idx="1"/>
          </p:nvPr>
        </p:nvSpPr>
        <p:spPr>
          <a:xfrm>
            <a:off x="1371599" y="2318197"/>
            <a:ext cx="9724031" cy="3683358"/>
          </a:xfrm>
        </p:spPr>
        <p:txBody>
          <a:bodyPr anchor="ctr">
            <a:normAutofit/>
          </a:bodyPr>
          <a:lstStyle/>
          <a:p>
            <a:pPr fontAlgn="base"/>
            <a:r>
              <a:rPr lang="en-US" sz="2000"/>
              <a:t>Strengthen partnerships under the SDG 3 Global Action Plan and WHO terms (Weeks </a:t>
            </a:r>
            <a:r>
              <a:rPr lang="en-US" sz="2000" i="1"/>
              <a:t>et al</a:t>
            </a:r>
            <a:r>
              <a:rPr lang="en-US" sz="2000"/>
              <a:t>., 2023).​</a:t>
            </a:r>
          </a:p>
          <a:p>
            <a:pPr marL="0" indent="0" fontAlgn="base">
              <a:buNone/>
            </a:pPr>
            <a:r>
              <a:rPr lang="en-US" sz="2000"/>
              <a:t>​</a:t>
            </a:r>
          </a:p>
          <a:p>
            <a:pPr fontAlgn="base"/>
            <a:r>
              <a:rPr lang="en-US" sz="2000"/>
              <a:t>Support Global Fund mechanisms and data-driven financing for universal access (The Global Fund,2025; United Nations, 2024).​</a:t>
            </a:r>
          </a:p>
          <a:p>
            <a:pPr marL="0" indent="0" fontAlgn="base">
              <a:buNone/>
            </a:pPr>
            <a:endParaRPr lang="en-US" sz="2000"/>
          </a:p>
          <a:p>
            <a:pPr fontAlgn="base"/>
            <a:r>
              <a:rPr lang="en-US" sz="2000"/>
              <a:t>Promote equitable research cooperation with developing countries for low-income families sharing knowledge (Tamsma and Costongs, 2018).</a:t>
            </a:r>
            <a:r>
              <a:rPr lang="en-GB" sz="2000"/>
              <a:t>​</a:t>
            </a:r>
          </a:p>
          <a:p>
            <a:endParaRPr lang="en-GB" sz="2000"/>
          </a:p>
        </p:txBody>
      </p:sp>
    </p:spTree>
    <p:extLst>
      <p:ext uri="{BB962C8B-B14F-4D97-AF65-F5344CB8AC3E}">
        <p14:creationId xmlns:p14="http://schemas.microsoft.com/office/powerpoint/2010/main" val="32382651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61DF97D-4ED0-C08D-12D0-FA8415A10D00}"/>
              </a:ext>
            </a:extLst>
          </p:cNvPr>
          <p:cNvSpPr>
            <a:spLocks noGrp="1"/>
          </p:cNvSpPr>
          <p:nvPr>
            <p:ph type="title"/>
          </p:nvPr>
        </p:nvSpPr>
        <p:spPr>
          <a:xfrm>
            <a:off x="1371599" y="294538"/>
            <a:ext cx="9895951" cy="1033669"/>
          </a:xfrm>
        </p:spPr>
        <p:txBody>
          <a:bodyPr>
            <a:normAutofit/>
          </a:bodyPr>
          <a:lstStyle/>
          <a:p>
            <a:r>
              <a:rPr lang="en-GB" sz="4000">
                <a:solidFill>
                  <a:srgbClr val="FFFFFF"/>
                </a:solidFill>
              </a:rPr>
              <a:t>Conclusion </a:t>
            </a:r>
          </a:p>
        </p:txBody>
      </p:sp>
      <p:sp>
        <p:nvSpPr>
          <p:cNvPr id="3" name="Content Placeholder 2">
            <a:extLst>
              <a:ext uri="{FF2B5EF4-FFF2-40B4-BE49-F238E27FC236}">
                <a16:creationId xmlns:a16="http://schemas.microsoft.com/office/drawing/2014/main" id="{769AA993-087C-BC76-5709-1C879D176DB7}"/>
              </a:ext>
            </a:extLst>
          </p:cNvPr>
          <p:cNvSpPr>
            <a:spLocks noGrp="1"/>
          </p:cNvSpPr>
          <p:nvPr>
            <p:ph idx="1"/>
          </p:nvPr>
        </p:nvSpPr>
        <p:spPr>
          <a:xfrm>
            <a:off x="1371599" y="2318197"/>
            <a:ext cx="9724031" cy="3683358"/>
          </a:xfrm>
        </p:spPr>
        <p:txBody>
          <a:bodyPr anchor="ctr">
            <a:normAutofit fontScale="92500" lnSpcReduction="20000"/>
          </a:bodyPr>
          <a:lstStyle/>
          <a:p>
            <a:endParaRPr lang="en-US" sz="2000" dirty="0">
              <a:ea typeface="+mn-lt"/>
              <a:cs typeface="+mn-lt"/>
            </a:endParaRPr>
          </a:p>
          <a:p>
            <a:endParaRPr lang="en-US" sz="2000" dirty="0">
              <a:ea typeface="+mn-lt"/>
              <a:cs typeface="+mn-lt"/>
            </a:endParaRPr>
          </a:p>
          <a:p>
            <a:endParaRPr lang="en-US" sz="2000" dirty="0">
              <a:ea typeface="+mn-lt"/>
              <a:cs typeface="+mn-lt"/>
            </a:endParaRPr>
          </a:p>
          <a:p>
            <a:r>
              <a:rPr lang="en-US" sz="2000" dirty="0">
                <a:ea typeface="+mn-lt"/>
                <a:cs typeface="+mn-lt"/>
              </a:rPr>
              <a:t>Health, well-being, and sustainable development must be integrated to create effective, equitable health and social care systems.</a:t>
            </a:r>
            <a:endParaRPr lang="en-US" dirty="0">
              <a:ea typeface="+mn-lt"/>
              <a:cs typeface="+mn-lt"/>
            </a:endParaRPr>
          </a:p>
          <a:p>
            <a:r>
              <a:rPr lang="en-US" sz="2000" dirty="0">
                <a:ea typeface="+mn-lt"/>
                <a:cs typeface="+mn-lt"/>
              </a:rPr>
              <a:t>Holistic and collaborative approaches, such as ICSs, the biopsychosocial model, and Health in All Policies</a:t>
            </a:r>
            <a:r>
              <a:rPr lang="en-US" sz="2000">
                <a:ea typeface="+mn-lt"/>
                <a:cs typeface="+mn-lt"/>
              </a:rPr>
              <a:t>,</a:t>
            </a:r>
            <a:r>
              <a:rPr lang="en-US" sz="2000" dirty="0">
                <a:ea typeface="+mn-lt"/>
                <a:cs typeface="+mn-lt"/>
              </a:rPr>
              <a:t> strengthen prevention and reduce inequalities.</a:t>
            </a:r>
            <a:endParaRPr lang="en-US" dirty="0">
              <a:ea typeface="+mn-lt"/>
              <a:cs typeface="+mn-lt"/>
            </a:endParaRPr>
          </a:p>
          <a:p>
            <a:r>
              <a:rPr lang="en-US" sz="2000" dirty="0">
                <a:ea typeface="+mn-lt"/>
                <a:cs typeface="+mn-lt"/>
              </a:rPr>
              <a:t>Public health initiatives demonstrate strong progress, yet structural barriers and persistent health gaps remain.</a:t>
            </a:r>
            <a:endParaRPr lang="en-US" dirty="0">
              <a:ea typeface="+mn-lt"/>
              <a:cs typeface="+mn-lt"/>
            </a:endParaRPr>
          </a:p>
          <a:p>
            <a:r>
              <a:rPr lang="en-US" sz="2000" dirty="0">
                <a:ea typeface="+mn-lt"/>
                <a:cs typeface="+mn-lt"/>
              </a:rPr>
              <a:t>Sustainable improvement requires long-term investment, community engagement, and cross-sector collaboration at local, national, and global levels.</a:t>
            </a:r>
            <a:endParaRPr lang="en-US" dirty="0"/>
          </a:p>
          <a:p>
            <a:r>
              <a:rPr lang="en-US" sz="2000" dirty="0">
                <a:ea typeface="+mn-lt"/>
                <a:cs typeface="+mn-lt"/>
              </a:rPr>
              <a:t>Global partnerships, equitable financing, and shared research strengthen progress towards SDG 3 and support universal, fair access to care worldwide.</a:t>
            </a:r>
            <a:endParaRPr lang="en-US" dirty="0">
              <a:ea typeface="+mn-lt"/>
              <a:cs typeface="+mn-lt"/>
            </a:endParaRPr>
          </a:p>
          <a:p>
            <a:endParaRPr lang="en-US" sz="2000" dirty="0">
              <a:ea typeface="+mn-lt"/>
              <a:cs typeface="+mn-lt"/>
            </a:endParaRPr>
          </a:p>
          <a:p>
            <a:endParaRPr lang="en-US" sz="2000" dirty="0"/>
          </a:p>
          <a:p>
            <a:endParaRPr lang="en-US" sz="2000" dirty="0"/>
          </a:p>
          <a:p>
            <a:pPr marL="0" indent="0">
              <a:buNone/>
            </a:pPr>
            <a:endParaRPr lang="en-US" sz="2000" dirty="0"/>
          </a:p>
        </p:txBody>
      </p:sp>
    </p:spTree>
    <p:extLst>
      <p:ext uri="{BB962C8B-B14F-4D97-AF65-F5344CB8AC3E}">
        <p14:creationId xmlns:p14="http://schemas.microsoft.com/office/powerpoint/2010/main" val="4349399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CDE313-83D0-1265-3F4B-9034FE3F5E0D}"/>
              </a:ext>
            </a:extLst>
          </p:cNvPr>
          <p:cNvSpPr>
            <a:spLocks noGrp="1"/>
          </p:cNvSpPr>
          <p:nvPr>
            <p:ph type="title"/>
          </p:nvPr>
        </p:nvSpPr>
        <p:spPr>
          <a:xfrm>
            <a:off x="350520" y="-122554"/>
            <a:ext cx="10515600" cy="836658"/>
          </a:xfrm>
        </p:spPr>
        <p:txBody>
          <a:bodyPr>
            <a:normAutofit/>
          </a:bodyPr>
          <a:lstStyle/>
          <a:p>
            <a:r>
              <a:rPr lang="en-GB" sz="3600" dirty="0"/>
              <a:t>References</a:t>
            </a:r>
          </a:p>
        </p:txBody>
      </p:sp>
      <p:sp>
        <p:nvSpPr>
          <p:cNvPr id="3" name="Content Placeholder 2">
            <a:extLst>
              <a:ext uri="{FF2B5EF4-FFF2-40B4-BE49-F238E27FC236}">
                <a16:creationId xmlns:a16="http://schemas.microsoft.com/office/drawing/2014/main" id="{63466CA2-E152-3AB3-1816-139AEBC9745C}"/>
              </a:ext>
            </a:extLst>
          </p:cNvPr>
          <p:cNvSpPr>
            <a:spLocks noGrp="1"/>
          </p:cNvSpPr>
          <p:nvPr>
            <p:ph idx="1"/>
          </p:nvPr>
        </p:nvSpPr>
        <p:spPr>
          <a:xfrm>
            <a:off x="113211" y="714105"/>
            <a:ext cx="11652069" cy="6227558"/>
          </a:xfrm>
        </p:spPr>
        <p:txBody>
          <a:bodyPr>
            <a:noAutofit/>
          </a:bodyPr>
          <a:lstStyle/>
          <a:p>
            <a:pPr marL="0" lvl="0" indent="0" eaLnBrk="0" fontAlgn="base" hangingPunct="0">
              <a:lnSpc>
                <a:spcPct val="100000"/>
              </a:lnSpc>
              <a:spcBef>
                <a:spcPct val="0"/>
              </a:spcBef>
              <a:spcAft>
                <a:spcPct val="0"/>
              </a:spcAft>
              <a:buNone/>
            </a:pPr>
            <a:r>
              <a:rPr lang="en-US" altLang="en-US" sz="1200" dirty="0" err="1">
                <a:latin typeface="Areal"/>
                <a:cs typeface="Times New Roman" panose="02020603050405020304" pitchFamily="18" charset="0"/>
              </a:rPr>
              <a:t>Ambushe</a:t>
            </a:r>
            <a:r>
              <a:rPr lang="en-US" altLang="en-US" sz="1200" dirty="0">
                <a:latin typeface="Areal"/>
                <a:cs typeface="Times New Roman" panose="02020603050405020304" pitchFamily="18" charset="0"/>
              </a:rPr>
              <a:t>, S.A., Awoke, N., Demissie, B.W. and </a:t>
            </a:r>
            <a:r>
              <a:rPr lang="en-US" altLang="en-US" sz="1200" dirty="0" err="1">
                <a:latin typeface="Areal"/>
                <a:cs typeface="Times New Roman" panose="02020603050405020304" pitchFamily="18" charset="0"/>
              </a:rPr>
              <a:t>Tekalign</a:t>
            </a:r>
            <a:r>
              <a:rPr lang="en-US" altLang="en-US" sz="1200" dirty="0">
                <a:latin typeface="Areal"/>
                <a:cs typeface="Times New Roman" panose="02020603050405020304" pitchFamily="18" charset="0"/>
              </a:rPr>
              <a:t>, T. (2023). Holistic nursing care practice and associated factors among nurses in public hospitals of </a:t>
            </a:r>
            <a:r>
              <a:rPr lang="en-US" altLang="en-US" sz="1200" dirty="0" err="1">
                <a:latin typeface="Areal"/>
                <a:cs typeface="Times New Roman" panose="02020603050405020304" pitchFamily="18" charset="0"/>
              </a:rPr>
              <a:t>wolaita</a:t>
            </a:r>
            <a:r>
              <a:rPr lang="en-US" altLang="en-US" sz="1200" dirty="0">
                <a:latin typeface="Areal"/>
                <a:cs typeface="Times New Roman" panose="02020603050405020304" pitchFamily="18" charset="0"/>
              </a:rPr>
              <a:t> zone, south </a:t>
            </a:r>
            <a:r>
              <a:rPr lang="en-US" altLang="en-US" sz="1200" dirty="0" err="1">
                <a:latin typeface="Areal"/>
                <a:cs typeface="Times New Roman" panose="02020603050405020304" pitchFamily="18" charset="0"/>
              </a:rPr>
              <a:t>ethiopia</a:t>
            </a:r>
            <a:r>
              <a:rPr lang="en-US" altLang="en-US" sz="1200" dirty="0">
                <a:latin typeface="Areal"/>
                <a:cs typeface="Times New Roman" panose="02020603050405020304" pitchFamily="18" charset="0"/>
              </a:rPr>
              <a:t>. BMC Nursing, [online] 22(1). Available at: </a:t>
            </a:r>
            <a:r>
              <a:rPr lang="en-US" altLang="en-US" sz="1200" dirty="0">
                <a:latin typeface="Areal"/>
                <a:cs typeface="Times New Roman" panose="02020603050405020304" pitchFamily="18" charset="0"/>
                <a:hlinkClick r:id="rId2"/>
              </a:rPr>
              <a:t>https://bmcnurs.biomedcentral.com/articles/10.1186/s12912-023-01517-0</a:t>
            </a:r>
            <a:r>
              <a:rPr lang="en-US" altLang="en-US" sz="1200" dirty="0">
                <a:latin typeface="Areal"/>
                <a:cs typeface="Times New Roman" panose="02020603050405020304" pitchFamily="18" charset="0"/>
              </a:rPr>
              <a:t>. (Accessed: 11 </a:t>
            </a:r>
            <a:r>
              <a:rPr lang="en-GB" altLang="en-US" sz="1200" dirty="0">
                <a:latin typeface="Areal"/>
                <a:cs typeface="Times New Roman" panose="02020603050405020304" pitchFamily="18" charset="0"/>
              </a:rPr>
              <a:t>November 2025)</a:t>
            </a:r>
            <a:r>
              <a:rPr lang="en-US" altLang="en-US" sz="1200" dirty="0">
                <a:latin typeface="Areal"/>
                <a:cs typeface="Times New Roman" panose="02020603050405020304" pitchFamily="18" charset="0"/>
              </a:rPr>
              <a:t>.</a:t>
            </a:r>
            <a:endParaRPr lang="en-US" altLang="en-US" sz="1200" dirty="0">
              <a:latin typeface="Areal"/>
            </a:endParaRPr>
          </a:p>
          <a:p>
            <a:pPr marL="0" indent="0" eaLnBrk="0" fontAlgn="base" hangingPunct="0">
              <a:lnSpc>
                <a:spcPct val="100000"/>
              </a:lnSpc>
              <a:spcBef>
                <a:spcPct val="0"/>
              </a:spcBef>
              <a:spcAft>
                <a:spcPct val="0"/>
              </a:spcAft>
              <a:buNone/>
            </a:pPr>
            <a:r>
              <a:rPr lang="en-US" altLang="en-US" sz="1200" dirty="0">
                <a:latin typeface="Areal"/>
                <a:cs typeface="Times New Roman" panose="02020603050405020304" pitchFamily="18" charset="0"/>
              </a:rPr>
              <a:t>Bickler, G., Morton, S. and Menne, B. (2020) ‘Health and sustainable development: an analysis of 20 European voluntary national reviews’, </a:t>
            </a:r>
            <a:r>
              <a:rPr lang="en-US" altLang="en-US" sz="1200" i="1" dirty="0">
                <a:latin typeface="Areal"/>
                <a:cs typeface="Times New Roman" panose="02020603050405020304" pitchFamily="18" charset="0"/>
              </a:rPr>
              <a:t>Public Health</a:t>
            </a:r>
            <a:r>
              <a:rPr lang="en-US" altLang="en-US" sz="1200" dirty="0">
                <a:latin typeface="Areal"/>
                <a:cs typeface="Times New Roman" panose="02020603050405020304" pitchFamily="18" charset="0"/>
              </a:rPr>
              <a:t>, 180, pp.180–184. Available at: </a:t>
            </a:r>
            <a:r>
              <a:rPr lang="en-US" altLang="en-US" sz="1200" dirty="0">
                <a:latin typeface="Areal"/>
                <a:cs typeface="Times New Roman" panose="02020603050405020304" pitchFamily="18" charset="0"/>
                <a:hlinkClick r:id="rId3"/>
              </a:rPr>
              <a:t>https://doi.org/10.1016/j.puhe.2019.10.020</a:t>
            </a:r>
            <a:r>
              <a:rPr lang="en-US" altLang="en-US" sz="1200" dirty="0">
                <a:latin typeface="Areal"/>
                <a:cs typeface="Times New Roman" panose="02020603050405020304" pitchFamily="18" charset="0"/>
              </a:rPr>
              <a:t>. (Accessed: 7 November 2025)</a:t>
            </a:r>
            <a:endParaRPr lang="en-US" altLang="en-US" sz="1200" dirty="0">
              <a:latin typeface="Areal"/>
            </a:endParaRPr>
          </a:p>
          <a:p>
            <a:pPr marL="0" indent="0" eaLnBrk="0" fontAlgn="base" hangingPunct="0">
              <a:lnSpc>
                <a:spcPct val="100000"/>
              </a:lnSpc>
              <a:spcBef>
                <a:spcPct val="0"/>
              </a:spcBef>
              <a:spcAft>
                <a:spcPct val="0"/>
              </a:spcAft>
              <a:buNone/>
            </a:pPr>
            <a:r>
              <a:rPr lang="en-US" altLang="en-US" sz="1200" dirty="0">
                <a:latin typeface="Areal"/>
                <a:cs typeface="Times New Roman" panose="02020603050405020304" pitchFamily="18" charset="0"/>
              </a:rPr>
              <a:t>Brundtland, G.H. (1987). </a:t>
            </a:r>
            <a:r>
              <a:rPr lang="en-US" altLang="en-US" sz="1200" i="1" dirty="0">
                <a:latin typeface="Areal"/>
                <a:cs typeface="Times New Roman" panose="02020603050405020304" pitchFamily="18" charset="0"/>
              </a:rPr>
              <a:t>Report of the World Commission on Environment and Development: Our Common Future. </a:t>
            </a:r>
            <a:r>
              <a:rPr lang="en-US" altLang="en-US" sz="1200" dirty="0">
                <a:latin typeface="Areal"/>
                <a:cs typeface="Times New Roman" panose="02020603050405020304" pitchFamily="18" charset="0"/>
              </a:rPr>
              <a:t>Available at: </a:t>
            </a:r>
            <a:r>
              <a:rPr lang="en-US" altLang="en-US" sz="1200" dirty="0">
                <a:latin typeface="Areal"/>
                <a:cs typeface="Times New Roman" panose="02020603050405020304" pitchFamily="18" charset="0"/>
                <a:hlinkClick r:id="rId4"/>
              </a:rPr>
              <a:t>https://sustainabledevelopment.un.org/content/documents/5987our-common-future.pdf</a:t>
            </a:r>
            <a:r>
              <a:rPr lang="en-US" altLang="en-US" sz="1200" dirty="0">
                <a:latin typeface="Areal"/>
                <a:cs typeface="Times New Roman" panose="02020603050405020304" pitchFamily="18" charset="0"/>
              </a:rPr>
              <a:t> (Accessed: 7 November 2025)</a:t>
            </a:r>
          </a:p>
          <a:p>
            <a:pPr marL="0" indent="0" eaLnBrk="0" fontAlgn="base" hangingPunct="0">
              <a:lnSpc>
                <a:spcPct val="100000"/>
              </a:lnSpc>
              <a:spcBef>
                <a:spcPct val="0"/>
              </a:spcBef>
              <a:spcAft>
                <a:spcPct val="0"/>
              </a:spcAft>
              <a:buNone/>
            </a:pPr>
            <a:endParaRPr lang="en-US" altLang="en-US" sz="1200" dirty="0">
              <a:latin typeface="Areal"/>
              <a:cs typeface="Times New Roman" panose="02020603050405020304" pitchFamily="18" charset="0"/>
            </a:endParaRPr>
          </a:p>
          <a:p>
            <a:pPr marL="0" indent="0" eaLnBrk="0" fontAlgn="base" hangingPunct="0">
              <a:lnSpc>
                <a:spcPct val="100000"/>
              </a:lnSpc>
              <a:spcBef>
                <a:spcPct val="0"/>
              </a:spcBef>
              <a:spcAft>
                <a:spcPct val="0"/>
              </a:spcAft>
              <a:buNone/>
            </a:pPr>
            <a:r>
              <a:rPr lang="en-US" altLang="en-US" sz="1200" dirty="0">
                <a:latin typeface="Areal"/>
                <a:cs typeface="Times New Roman" panose="02020603050405020304" pitchFamily="18" charset="0"/>
              </a:rPr>
              <a:t>Badu, E., O’Brien, A.P. and Mitchell, R. (2021). An Integrative Review of Recovery Services to Improve the Lives of Adults Living with Severe Mental Illness. International Journal of Environmental Research and Public Health, 18(16), p.8873. </a:t>
            </a:r>
            <a:r>
              <a:rPr lang="en-US" altLang="en-US" sz="1200" dirty="0" err="1">
                <a:latin typeface="Areal"/>
                <a:cs typeface="Times New Roman" panose="02020603050405020304" pitchFamily="18" charset="0"/>
              </a:rPr>
              <a:t>doi:https</a:t>
            </a:r>
            <a:r>
              <a:rPr lang="en-US" altLang="en-US" sz="1200" dirty="0">
                <a:latin typeface="Areal"/>
                <a:cs typeface="Times New Roman" panose="02020603050405020304" pitchFamily="18" charset="0"/>
              </a:rPr>
              <a:t>://doi.org/10.3390/ijerph18168873. </a:t>
            </a:r>
          </a:p>
          <a:p>
            <a:pPr marL="0" indent="0" eaLnBrk="0" fontAlgn="base" hangingPunct="0">
              <a:lnSpc>
                <a:spcPct val="100000"/>
              </a:lnSpc>
              <a:spcBef>
                <a:spcPct val="0"/>
              </a:spcBef>
              <a:spcAft>
                <a:spcPct val="0"/>
              </a:spcAft>
              <a:buNone/>
            </a:pPr>
            <a:r>
              <a:rPr lang="en-US" altLang="en-US" sz="1200" dirty="0">
                <a:latin typeface="Areal"/>
                <a:cs typeface="Times New Roman" panose="02020603050405020304" pitchFamily="18" charset="0"/>
              </a:rPr>
              <a:t>Department of Health (2010). </a:t>
            </a:r>
            <a:r>
              <a:rPr lang="en-US" altLang="en-US" sz="1200" i="1" dirty="0">
                <a:latin typeface="Areal"/>
                <a:cs typeface="Times New Roman" panose="02020603050405020304" pitchFamily="18" charset="0"/>
              </a:rPr>
              <a:t>Healthy Lives, Healthy People: Our strategy for public health in England</a:t>
            </a:r>
            <a:r>
              <a:rPr lang="en-US" altLang="en-US" sz="1200" dirty="0">
                <a:latin typeface="Areal"/>
                <a:cs typeface="Times New Roman" panose="02020603050405020304" pitchFamily="18" charset="0"/>
              </a:rPr>
              <a:t>. Available at: </a:t>
            </a:r>
            <a:r>
              <a:rPr lang="en-US" altLang="en-US" sz="1200" dirty="0">
                <a:latin typeface="Areal"/>
                <a:cs typeface="Times New Roman" panose="02020603050405020304" pitchFamily="18" charset="0"/>
                <a:hlinkClick r:id="rId5"/>
              </a:rPr>
              <a:t>https://assets.publishing.service.gov.uk/government/uploads/system/uploads/attachment_data/file/216096/dh_127424.pdf</a:t>
            </a:r>
            <a:r>
              <a:rPr lang="en-US" altLang="en-US" sz="1200" dirty="0">
                <a:latin typeface="Areal"/>
                <a:cs typeface="Times New Roman" panose="02020603050405020304" pitchFamily="18" charset="0"/>
              </a:rPr>
              <a:t> (Accessed: 7 November 2025)</a:t>
            </a:r>
          </a:p>
          <a:p>
            <a:pPr marL="0" indent="0" eaLnBrk="0" fontAlgn="base" hangingPunct="0">
              <a:lnSpc>
                <a:spcPct val="100000"/>
              </a:lnSpc>
              <a:spcBef>
                <a:spcPct val="0"/>
              </a:spcBef>
              <a:spcAft>
                <a:spcPct val="0"/>
              </a:spcAft>
              <a:buNone/>
            </a:pPr>
            <a:endParaRPr lang="en-US" altLang="en-US" sz="1200" dirty="0">
              <a:latin typeface="Areal"/>
              <a:cs typeface="Times New Roman" panose="02020603050405020304" pitchFamily="18" charset="0"/>
            </a:endParaRPr>
          </a:p>
          <a:p>
            <a:pPr marL="0" indent="0" eaLnBrk="0" fontAlgn="base" hangingPunct="0">
              <a:lnSpc>
                <a:spcPct val="100000"/>
              </a:lnSpc>
              <a:spcBef>
                <a:spcPct val="0"/>
              </a:spcBef>
              <a:spcAft>
                <a:spcPct val="0"/>
              </a:spcAft>
              <a:buNone/>
            </a:pPr>
            <a:r>
              <a:rPr lang="en-US" altLang="en-US" sz="1200" dirty="0">
                <a:latin typeface="Areal"/>
                <a:cs typeface="Times New Roman" panose="02020603050405020304" pitchFamily="18" charset="0"/>
              </a:rPr>
              <a:t>Change4Life (n.d.) </a:t>
            </a:r>
            <a:r>
              <a:rPr lang="en-US" altLang="en-US" sz="1200" i="1" dirty="0">
                <a:latin typeface="Areal"/>
                <a:cs typeface="Times New Roman" panose="02020603050405020304" pitchFamily="18" charset="0"/>
              </a:rPr>
              <a:t>Three-Year Social Marketing Strategy</a:t>
            </a:r>
            <a:r>
              <a:rPr lang="en-US" altLang="en-US" sz="1200" dirty="0">
                <a:latin typeface="Areal"/>
                <a:cs typeface="Times New Roman" panose="02020603050405020304" pitchFamily="18" charset="0"/>
              </a:rPr>
              <a:t>. Available at: </a:t>
            </a:r>
            <a:r>
              <a:rPr lang="en-US" altLang="en-US" sz="1200" dirty="0">
                <a:latin typeface="Areal"/>
                <a:cs typeface="Times New Roman" panose="02020603050405020304" pitchFamily="18" charset="0"/>
                <a:hlinkClick r:id="rId6"/>
              </a:rPr>
              <a:t>https://assets.publishing.service.gov.uk/media/5a7baa68e5274a7318b9020a/dh_130488.pdf?utm</a:t>
            </a:r>
            <a:r>
              <a:rPr lang="en-US" altLang="en-US" sz="1200" dirty="0">
                <a:latin typeface="Areal"/>
                <a:cs typeface="Times New Roman" panose="02020603050405020304" pitchFamily="18" charset="0"/>
              </a:rPr>
              <a:t>  (Accessed: 7 November 2025).</a:t>
            </a:r>
            <a:endParaRPr lang="en-US" altLang="en-US" sz="1200" dirty="0">
              <a:latin typeface="Areal"/>
            </a:endParaRPr>
          </a:p>
          <a:p>
            <a:pPr marL="0" indent="0" eaLnBrk="0" fontAlgn="base" hangingPunct="0">
              <a:lnSpc>
                <a:spcPct val="100000"/>
              </a:lnSpc>
              <a:spcBef>
                <a:spcPct val="0"/>
              </a:spcBef>
              <a:spcAft>
                <a:spcPct val="0"/>
              </a:spcAft>
              <a:buNone/>
            </a:pPr>
            <a:r>
              <a:rPr lang="en-US" altLang="en-US" sz="1200" dirty="0">
                <a:latin typeface="Areal"/>
                <a:cs typeface="Times New Roman" panose="02020603050405020304" pitchFamily="18" charset="0"/>
              </a:rPr>
              <a:t>Corbin, J.H., Abdelaziz, F.B., Sørensen, K., Kökény, M. and Krech, R. (2021) ‘Wellbeing as a policy framework for health promotion and sustainable development’, </a:t>
            </a:r>
            <a:r>
              <a:rPr lang="en-US" altLang="en-US" sz="1200" i="1" dirty="0">
                <a:latin typeface="Areal"/>
                <a:cs typeface="Times New Roman" panose="02020603050405020304" pitchFamily="18" charset="0"/>
              </a:rPr>
              <a:t>Health Promotion International</a:t>
            </a:r>
            <a:r>
              <a:rPr lang="en-US" altLang="en-US" sz="1200" dirty="0">
                <a:latin typeface="Areal"/>
                <a:cs typeface="Times New Roman" panose="02020603050405020304" pitchFamily="18" charset="0"/>
              </a:rPr>
              <a:t>, 36(Supplement_1), pp. i64–i69. Available at: </a:t>
            </a:r>
            <a:r>
              <a:rPr lang="en-US" altLang="en-US" sz="1200" dirty="0">
                <a:latin typeface="Areal"/>
                <a:cs typeface="Times New Roman" panose="02020603050405020304" pitchFamily="18" charset="0"/>
                <a:hlinkClick r:id="rId7"/>
              </a:rPr>
              <a:t>https://doi.org/10.1093/heapro/daab066</a:t>
            </a:r>
            <a:r>
              <a:rPr lang="en-US" altLang="en-US" sz="1200" dirty="0">
                <a:latin typeface="Areal"/>
                <a:cs typeface="Times New Roman" panose="02020603050405020304" pitchFamily="18" charset="0"/>
              </a:rPr>
              <a:t>. (Accessed: 7 November 2025)</a:t>
            </a:r>
          </a:p>
          <a:p>
            <a:pPr marL="0" lvl="0" indent="0" eaLnBrk="0" fontAlgn="base" hangingPunct="0">
              <a:lnSpc>
                <a:spcPct val="100000"/>
              </a:lnSpc>
              <a:spcBef>
                <a:spcPct val="0"/>
              </a:spcBef>
              <a:spcAft>
                <a:spcPct val="0"/>
              </a:spcAft>
              <a:buNone/>
            </a:pPr>
            <a:endParaRPr lang="en-US" altLang="en-US" sz="1200" dirty="0">
              <a:latin typeface="Areal"/>
            </a:endParaRPr>
          </a:p>
          <a:p>
            <a:pPr marL="0" indent="0" eaLnBrk="0" fontAlgn="base" hangingPunct="0">
              <a:lnSpc>
                <a:spcPct val="100000"/>
              </a:lnSpc>
              <a:spcBef>
                <a:spcPct val="0"/>
              </a:spcBef>
              <a:spcAft>
                <a:spcPct val="0"/>
              </a:spcAft>
              <a:buNone/>
            </a:pPr>
            <a:r>
              <a:rPr lang="en-US" altLang="en-US" sz="1200" dirty="0">
                <a:latin typeface="Areal"/>
                <a:cs typeface="Times New Roman" panose="02020603050405020304" pitchFamily="18" charset="0"/>
              </a:rPr>
              <a:t>Dahlgren, G. and Whitehead, M. (1991). </a:t>
            </a:r>
            <a:r>
              <a:rPr lang="en-US" altLang="en-US" sz="1200" i="1" dirty="0">
                <a:latin typeface="Areal"/>
                <a:cs typeface="Times New Roman" panose="02020603050405020304" pitchFamily="18" charset="0"/>
              </a:rPr>
              <a:t>Policies and Strategies to Promote Social Equity in Health Background Document to WHO – Strategy Paper for Europe. </a:t>
            </a:r>
            <a:r>
              <a:rPr lang="en-US" altLang="en-US" sz="1200" dirty="0">
                <a:latin typeface="Areal"/>
                <a:cs typeface="Times New Roman" panose="02020603050405020304" pitchFamily="18" charset="0"/>
              </a:rPr>
              <a:t>Available at: </a:t>
            </a:r>
            <a:r>
              <a:rPr lang="en-US" altLang="en-US" sz="1200" dirty="0">
                <a:latin typeface="Areal"/>
                <a:cs typeface="Times New Roman" panose="02020603050405020304" pitchFamily="18" charset="0"/>
                <a:hlinkClick r:id="rId8"/>
              </a:rPr>
              <a:t>https://core.ac.uk/download/pdf/6472456.pdf</a:t>
            </a:r>
            <a:r>
              <a:rPr lang="en-US" altLang="en-US" sz="1200" dirty="0">
                <a:latin typeface="Areal"/>
                <a:cs typeface="Times New Roman" panose="02020603050405020304" pitchFamily="18" charset="0"/>
              </a:rPr>
              <a:t> (Accessed: 7 November 2025)</a:t>
            </a:r>
          </a:p>
          <a:p>
            <a:pPr marL="0" indent="0" eaLnBrk="0" fontAlgn="base" hangingPunct="0">
              <a:lnSpc>
                <a:spcPct val="100000"/>
              </a:lnSpc>
              <a:spcBef>
                <a:spcPct val="0"/>
              </a:spcBef>
              <a:spcAft>
                <a:spcPct val="0"/>
              </a:spcAft>
              <a:buNone/>
            </a:pPr>
            <a:endParaRPr lang="en-US" altLang="en-US" sz="1200" dirty="0">
              <a:latin typeface="Areal"/>
              <a:cs typeface="Times New Roman" panose="02020603050405020304" pitchFamily="18" charset="0"/>
            </a:endParaRPr>
          </a:p>
          <a:p>
            <a:pPr marL="0" indent="0" eaLnBrk="0" fontAlgn="base" hangingPunct="0">
              <a:lnSpc>
                <a:spcPct val="100000"/>
              </a:lnSpc>
              <a:spcBef>
                <a:spcPct val="0"/>
              </a:spcBef>
              <a:spcAft>
                <a:spcPct val="0"/>
              </a:spcAft>
              <a:buNone/>
            </a:pPr>
            <a:r>
              <a:rPr lang="en-US" altLang="en-US" sz="1200" dirty="0">
                <a:latin typeface="Areal"/>
                <a:cs typeface="Times New Roman" panose="02020603050405020304" pitchFamily="18" charset="0"/>
              </a:rPr>
              <a:t>de Chavez, A.C., </a:t>
            </a:r>
            <a:r>
              <a:rPr lang="en-US" altLang="en-US" sz="1200" dirty="0" err="1">
                <a:latin typeface="Areal"/>
                <a:cs typeface="Times New Roman" panose="02020603050405020304" pitchFamily="18" charset="0"/>
              </a:rPr>
              <a:t>Backett</a:t>
            </a:r>
            <a:r>
              <a:rPr lang="en-US" altLang="en-US" sz="1200" dirty="0">
                <a:latin typeface="Areal"/>
                <a:cs typeface="Times New Roman" panose="02020603050405020304" pitchFamily="18" charset="0"/>
              </a:rPr>
              <a:t>-Milburn, K., Parry, O. and Platt, S. (2005), ‘Understanding and researching wellbeing: Its usage in different disciplines and potential for health research and health promotion’, </a:t>
            </a:r>
            <a:r>
              <a:rPr lang="en-US" altLang="en-US" sz="1200" i="1" dirty="0">
                <a:latin typeface="Areal"/>
                <a:cs typeface="Times New Roman" panose="02020603050405020304" pitchFamily="18" charset="0"/>
              </a:rPr>
              <a:t>Health Education Journal</a:t>
            </a:r>
            <a:r>
              <a:rPr lang="en-US" altLang="en-US" sz="1200" dirty="0">
                <a:latin typeface="Areal"/>
                <a:cs typeface="Times New Roman" panose="02020603050405020304" pitchFamily="18" charset="0"/>
              </a:rPr>
              <a:t>, 64(1), pp.70–87. Available at: </a:t>
            </a:r>
            <a:r>
              <a:rPr lang="en-US" altLang="en-US" sz="1200" dirty="0">
                <a:latin typeface="Areal"/>
                <a:cs typeface="Times New Roman" panose="02020603050405020304" pitchFamily="18" charset="0"/>
                <a:hlinkClick r:id="rId9"/>
              </a:rPr>
              <a:t>https://doi.org/10.1177/001789690506400108</a:t>
            </a:r>
            <a:r>
              <a:rPr lang="en-US" altLang="en-US" sz="1200" dirty="0">
                <a:latin typeface="Areal"/>
                <a:cs typeface="Times New Roman" panose="02020603050405020304" pitchFamily="18" charset="0"/>
              </a:rPr>
              <a:t>. (Accessed: 7 November 2025)</a:t>
            </a:r>
          </a:p>
          <a:p>
            <a:pPr marL="0" indent="0" eaLnBrk="0" fontAlgn="base" hangingPunct="0">
              <a:lnSpc>
                <a:spcPct val="100000"/>
              </a:lnSpc>
              <a:spcBef>
                <a:spcPct val="0"/>
              </a:spcBef>
              <a:spcAft>
                <a:spcPct val="0"/>
              </a:spcAft>
              <a:buNone/>
            </a:pPr>
            <a:endParaRPr lang="en-US" altLang="en-US" sz="1200" dirty="0">
              <a:latin typeface="Areal"/>
            </a:endParaRPr>
          </a:p>
          <a:p>
            <a:pPr marL="0" indent="0" eaLnBrk="0" fontAlgn="base" hangingPunct="0">
              <a:lnSpc>
                <a:spcPct val="100000"/>
              </a:lnSpc>
              <a:spcBef>
                <a:spcPct val="0"/>
              </a:spcBef>
              <a:spcAft>
                <a:spcPct val="0"/>
              </a:spcAft>
              <a:buNone/>
            </a:pPr>
            <a:r>
              <a:rPr lang="en-US" altLang="en-US" sz="1200" dirty="0">
                <a:latin typeface="Areal"/>
                <a:cs typeface="Times New Roman" panose="02020603050405020304" pitchFamily="18" charset="0"/>
              </a:rPr>
              <a:t>de Leeuw E., </a:t>
            </a:r>
            <a:r>
              <a:rPr lang="en-US" altLang="en-US" sz="1200" dirty="0" err="1">
                <a:latin typeface="Areal"/>
                <a:cs typeface="Times New Roman" panose="02020603050405020304" pitchFamily="18" charset="0"/>
              </a:rPr>
              <a:t>Tsouros</a:t>
            </a:r>
            <a:r>
              <a:rPr lang="en-US" altLang="en-US" sz="1200" dirty="0">
                <a:latin typeface="Areal"/>
                <a:cs typeface="Times New Roman" panose="02020603050405020304" pitchFamily="18" charset="0"/>
              </a:rPr>
              <a:t>, A.D., </a:t>
            </a:r>
            <a:r>
              <a:rPr lang="en-US" altLang="en-US" sz="1200" dirty="0" err="1">
                <a:latin typeface="Areal"/>
                <a:cs typeface="Times New Roman" panose="02020603050405020304" pitchFamily="18" charset="0"/>
              </a:rPr>
              <a:t>Dyakova</a:t>
            </a:r>
            <a:r>
              <a:rPr lang="en-US" altLang="en-US" sz="1200" dirty="0">
                <a:latin typeface="Areal"/>
                <a:cs typeface="Times New Roman" panose="02020603050405020304" pitchFamily="18" charset="0"/>
              </a:rPr>
              <a:t> M and Green. G (2014). </a:t>
            </a:r>
            <a:r>
              <a:rPr lang="en-US" altLang="en-US" sz="1200" i="1" dirty="0">
                <a:latin typeface="Areal"/>
                <a:cs typeface="Times New Roman" panose="02020603050405020304" pitchFamily="18" charset="0"/>
              </a:rPr>
              <a:t>Healthy cities. Promoting health and equity – evidence for local policy and practice. Summary evaluation of Phase V of the WHO European Healthy Cities Network. </a:t>
            </a:r>
            <a:r>
              <a:rPr lang="en-US" altLang="en-US" sz="1200" dirty="0">
                <a:latin typeface="Areal"/>
                <a:cs typeface="Times New Roman" panose="02020603050405020304" pitchFamily="18" charset="0"/>
              </a:rPr>
              <a:t>Available at: </a:t>
            </a:r>
            <a:r>
              <a:rPr lang="en-US" altLang="en-US" sz="1200" dirty="0">
                <a:latin typeface="Areal"/>
                <a:cs typeface="Times New Roman" panose="02020603050405020304" pitchFamily="18" charset="0"/>
                <a:hlinkClick r:id="rId10"/>
              </a:rPr>
              <a:t>https://www.researchgate.net/publication/269403930_Healthy_cities_Promoting_health_and_equity_-</a:t>
            </a:r>
            <a:r>
              <a:rPr lang="en-US" altLang="en-US" sz="1200" dirty="0">
                <a:latin typeface="Areal"/>
                <a:cs typeface="Times New Roman" panose="02020603050405020304" pitchFamily="18" charset="0"/>
              </a:rPr>
              <a:t> (Accessed: 7 November 2025)</a:t>
            </a:r>
          </a:p>
          <a:p>
            <a:pPr marL="0" indent="0" eaLnBrk="0" fontAlgn="base" hangingPunct="0">
              <a:lnSpc>
                <a:spcPct val="100000"/>
              </a:lnSpc>
              <a:spcBef>
                <a:spcPct val="0"/>
              </a:spcBef>
              <a:spcAft>
                <a:spcPct val="0"/>
              </a:spcAft>
              <a:buNone/>
            </a:pPr>
            <a:r>
              <a:rPr lang="en-US" altLang="en-US" sz="1200" dirty="0">
                <a:latin typeface="Areal"/>
                <a:cs typeface="Times New Roman" panose="02020603050405020304" pitchFamily="18" charset="0"/>
              </a:rPr>
              <a:t>Emas, R. (2015). </a:t>
            </a:r>
            <a:r>
              <a:rPr lang="en-US" altLang="en-US" sz="1200" i="1" dirty="0">
                <a:latin typeface="Areal"/>
                <a:cs typeface="Times New Roman" panose="02020603050405020304" pitchFamily="18" charset="0"/>
              </a:rPr>
              <a:t>The Concept of Sustainable Development: Definition and Defining Principles</a:t>
            </a:r>
            <a:r>
              <a:rPr lang="en-US" altLang="en-US" sz="1200" dirty="0">
                <a:latin typeface="Areal"/>
                <a:cs typeface="Times New Roman" panose="02020603050405020304" pitchFamily="18" charset="0"/>
              </a:rPr>
              <a:t>. Available at: </a:t>
            </a:r>
            <a:r>
              <a:rPr lang="en-US" altLang="en-US" sz="1200" dirty="0">
                <a:latin typeface="Areal"/>
                <a:cs typeface="Times New Roman" panose="02020603050405020304" pitchFamily="18" charset="0"/>
                <a:hlinkClick r:id="rId11"/>
              </a:rPr>
              <a:t>https://sustainabledevelopment.un.org/content/documents/5839GSDR%202015_SD_concept_definiton_rev.pdf</a:t>
            </a:r>
            <a:r>
              <a:rPr lang="en-US" altLang="en-US" sz="1200" dirty="0">
                <a:latin typeface="Areal"/>
                <a:cs typeface="Times New Roman" panose="02020603050405020304" pitchFamily="18" charset="0"/>
              </a:rPr>
              <a:t>. (Accessed: 7 November 2025)</a:t>
            </a:r>
          </a:p>
          <a:p>
            <a:pPr marL="0" indent="0" eaLnBrk="0" fontAlgn="base" hangingPunct="0">
              <a:lnSpc>
                <a:spcPct val="100000"/>
              </a:lnSpc>
              <a:spcBef>
                <a:spcPct val="0"/>
              </a:spcBef>
              <a:spcAft>
                <a:spcPct val="0"/>
              </a:spcAft>
              <a:buNone/>
            </a:pPr>
            <a:endParaRPr lang="en-US" altLang="en-US" sz="1200" dirty="0">
              <a:latin typeface="Areal"/>
              <a:cs typeface="Times New Roman" panose="02020603050405020304" pitchFamily="18" charset="0"/>
            </a:endParaRPr>
          </a:p>
          <a:p>
            <a:pPr marL="0" indent="0" eaLnBrk="0" fontAlgn="base" hangingPunct="0">
              <a:lnSpc>
                <a:spcPct val="100000"/>
              </a:lnSpc>
              <a:spcBef>
                <a:spcPct val="0"/>
              </a:spcBef>
              <a:spcAft>
                <a:spcPct val="0"/>
              </a:spcAft>
              <a:buNone/>
            </a:pPr>
            <a:r>
              <a:rPr lang="en-US" altLang="en-US" sz="1200" dirty="0">
                <a:latin typeface="Areal"/>
                <a:cs typeface="Times New Roman" panose="02020603050405020304" pitchFamily="18" charset="0"/>
              </a:rPr>
              <a:t>Engel, G.L. (2012) ‘The Need for a New Medical Model: A Challenge for Biomedicine’, </a:t>
            </a:r>
            <a:r>
              <a:rPr lang="en-US" altLang="en-US" sz="1200" i="1" dirty="0">
                <a:latin typeface="Areal"/>
                <a:cs typeface="Times New Roman" panose="02020603050405020304" pitchFamily="18" charset="0"/>
              </a:rPr>
              <a:t>Psychodynamic Psychiatry</a:t>
            </a:r>
            <a:r>
              <a:rPr lang="en-US" altLang="en-US" sz="1200" dirty="0">
                <a:latin typeface="Areal"/>
                <a:cs typeface="Times New Roman" panose="02020603050405020304" pitchFamily="18" charset="0"/>
              </a:rPr>
              <a:t>, (online) 40(3), pp.377–396. Available at: https://doi.org/10.1521/pdps.2012.40.3.377.  </a:t>
            </a:r>
            <a:endParaRPr lang="en-US" altLang="en-US" sz="1200" dirty="0">
              <a:latin typeface="Areal"/>
            </a:endParaRPr>
          </a:p>
          <a:p>
            <a:endParaRPr lang="en-GB" sz="1400" dirty="0"/>
          </a:p>
        </p:txBody>
      </p:sp>
    </p:spTree>
    <p:extLst>
      <p:ext uri="{BB962C8B-B14F-4D97-AF65-F5344CB8AC3E}">
        <p14:creationId xmlns:p14="http://schemas.microsoft.com/office/powerpoint/2010/main" val="10924551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A780A965-F940-9870-97E6-2FF3EFA7142B}"/>
              </a:ext>
            </a:extLst>
          </p:cNvPr>
          <p:cNvSpPr>
            <a:spLocks noGrp="1" noChangeArrowheads="1"/>
          </p:cNvSpPr>
          <p:nvPr>
            <p:ph idx="1"/>
          </p:nvPr>
        </p:nvSpPr>
        <p:spPr bwMode="auto">
          <a:xfrm>
            <a:off x="0" y="348995"/>
            <a:ext cx="12049760" cy="71404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p>
            <a:pPr marL="0" indent="0" eaLnBrk="0" fontAlgn="base" hangingPunct="0">
              <a:lnSpc>
                <a:spcPct val="100000"/>
              </a:lnSpc>
              <a:spcBef>
                <a:spcPct val="0"/>
              </a:spcBef>
              <a:spcAft>
                <a:spcPct val="0"/>
              </a:spcAft>
              <a:buNone/>
            </a:pPr>
            <a:r>
              <a:rPr kumimoji="0" lang="en-US" altLang="en-US" sz="1200" b="0" i="0" u="none" strike="noStrike" cap="none" normalizeH="0" baseline="0" dirty="0">
                <a:ln>
                  <a:noFill/>
                </a:ln>
                <a:solidFill>
                  <a:schemeClr val="tx1"/>
                </a:solidFill>
                <a:effectLst/>
                <a:latin typeface="Areal"/>
                <a:cs typeface="Times New Roman" panose="02020603050405020304" pitchFamily="18" charset="0"/>
              </a:rPr>
              <a:t>Farrier, A., </a:t>
            </a:r>
            <a:r>
              <a:rPr kumimoji="0" lang="en-US" altLang="en-US" sz="1200" b="0" i="0" u="none" strike="noStrike" cap="none" normalizeH="0" baseline="0" dirty="0" err="1">
                <a:ln>
                  <a:noFill/>
                </a:ln>
                <a:solidFill>
                  <a:schemeClr val="tx1"/>
                </a:solidFill>
                <a:effectLst/>
                <a:latin typeface="Areal"/>
                <a:cs typeface="Times New Roman" panose="02020603050405020304" pitchFamily="18" charset="0"/>
              </a:rPr>
              <a:t>Dooris</a:t>
            </a:r>
            <a:r>
              <a:rPr kumimoji="0" lang="en-US" altLang="en-US" sz="1200" b="0" i="0" u="none" strike="noStrike" cap="none" normalizeH="0" baseline="0" dirty="0">
                <a:ln>
                  <a:noFill/>
                </a:ln>
                <a:solidFill>
                  <a:schemeClr val="tx1"/>
                </a:solidFill>
                <a:effectLst/>
                <a:latin typeface="Areal"/>
                <a:cs typeface="Times New Roman" panose="02020603050405020304" pitchFamily="18" charset="0"/>
              </a:rPr>
              <a:t>, M. and Froggett, L. (2017) ‘Five Ways to Wellbeing: holistic narratives of public health </a:t>
            </a:r>
            <a:r>
              <a:rPr kumimoji="0" lang="en-US" altLang="en-US" sz="1200" b="0" i="0" u="none" strike="noStrike" cap="none" normalizeH="0" baseline="0" dirty="0" err="1">
                <a:ln>
                  <a:noFill/>
                </a:ln>
                <a:solidFill>
                  <a:schemeClr val="tx1"/>
                </a:solidFill>
                <a:effectLst/>
                <a:latin typeface="Areal"/>
                <a:cs typeface="Times New Roman" panose="02020603050405020304" pitchFamily="18" charset="0"/>
              </a:rPr>
              <a:t>programme</a:t>
            </a:r>
            <a:r>
              <a:rPr kumimoji="0" lang="en-US" altLang="en-US" sz="1200" b="0" i="0" u="none" strike="noStrike" cap="none" normalizeH="0" baseline="0" dirty="0">
                <a:ln>
                  <a:noFill/>
                </a:ln>
                <a:solidFill>
                  <a:schemeClr val="tx1"/>
                </a:solidFill>
                <a:effectLst/>
                <a:latin typeface="Areal"/>
                <a:cs typeface="Times New Roman" panose="02020603050405020304" pitchFamily="18" charset="0"/>
              </a:rPr>
              <a:t> participants’, </a:t>
            </a:r>
            <a:r>
              <a:rPr kumimoji="0" lang="en-US" altLang="en-US" sz="1200" b="0" i="1" u="none" strike="noStrike" cap="none" normalizeH="0" baseline="0" dirty="0">
                <a:ln>
                  <a:noFill/>
                </a:ln>
                <a:solidFill>
                  <a:schemeClr val="tx1"/>
                </a:solidFill>
                <a:effectLst/>
                <a:latin typeface="Areal"/>
                <a:cs typeface="Times New Roman" panose="02020603050405020304" pitchFamily="18" charset="0"/>
              </a:rPr>
              <a:t>Global Health Promotion</a:t>
            </a:r>
            <a:r>
              <a:rPr kumimoji="0" lang="en-US" altLang="en-US" sz="1200" b="0" i="0" u="none" strike="noStrike" cap="none" normalizeH="0" baseline="0" dirty="0">
                <a:ln>
                  <a:noFill/>
                </a:ln>
                <a:solidFill>
                  <a:schemeClr val="tx1"/>
                </a:solidFill>
                <a:effectLst/>
                <a:latin typeface="Areal"/>
                <a:cs typeface="Times New Roman" panose="02020603050405020304" pitchFamily="18" charset="0"/>
              </a:rPr>
              <a:t>, 26(3), pp.71–79.  </a:t>
            </a:r>
            <a:r>
              <a:rPr lang="en-US" altLang="en-US" sz="1200" dirty="0">
                <a:latin typeface="Areal"/>
                <a:cs typeface="Times New Roman" panose="02020603050405020304" pitchFamily="18" charset="0"/>
              </a:rPr>
              <a:t>Available at</a:t>
            </a:r>
            <a:r>
              <a:rPr kumimoji="0" lang="en-US" altLang="en-US" sz="1200" b="0" i="0" u="none" strike="noStrike" cap="none" normalizeH="0" baseline="0" dirty="0">
                <a:ln>
                  <a:noFill/>
                </a:ln>
                <a:solidFill>
                  <a:schemeClr val="tx1"/>
                </a:solidFill>
                <a:effectLst/>
                <a:latin typeface="Areal"/>
                <a:cs typeface="Times New Roman" panose="02020603050405020304" pitchFamily="18" charset="0"/>
              </a:rPr>
              <a:t>: https://doi.org/10.1177/1757975917732352. </a:t>
            </a:r>
            <a:r>
              <a:rPr lang="en-US" altLang="en-US" sz="1200" dirty="0">
                <a:latin typeface="Areal"/>
                <a:cs typeface="Times New Roman" panose="02020603050405020304" pitchFamily="18" charset="0"/>
              </a:rPr>
              <a:t>(Accessed: 11 </a:t>
            </a:r>
            <a:r>
              <a:rPr lang="en-GB" altLang="en-US" sz="1200" dirty="0">
                <a:latin typeface="Areal"/>
                <a:cs typeface="Times New Roman" panose="02020603050405020304" pitchFamily="18" charset="0"/>
              </a:rPr>
              <a:t>November 2025).</a:t>
            </a:r>
            <a:endParaRPr kumimoji="0" lang="en-US" altLang="en-US" sz="1200" b="0" i="0" u="none" strike="noStrike" cap="none" normalizeH="0" baseline="0" dirty="0">
              <a:ln>
                <a:noFill/>
              </a:ln>
              <a:solidFill>
                <a:schemeClr val="tx1"/>
              </a:solidFill>
              <a:effectLst/>
              <a:latin typeface="Areal"/>
            </a:endParaRPr>
          </a:p>
          <a:p>
            <a:pPr marL="0" indent="0" eaLnBrk="0" fontAlgn="base" hangingPunct="0">
              <a:lnSpc>
                <a:spcPct val="100000"/>
              </a:lnSpc>
              <a:spcBef>
                <a:spcPct val="0"/>
              </a:spcBef>
              <a:spcAft>
                <a:spcPct val="0"/>
              </a:spcAft>
              <a:buNone/>
            </a:pPr>
            <a:r>
              <a:rPr kumimoji="0" lang="en-US" altLang="en-US" sz="1200" b="0" i="1" u="none" strike="noStrike" cap="none" normalizeH="0" baseline="0" dirty="0">
                <a:ln>
                  <a:noFill/>
                </a:ln>
                <a:effectLst/>
                <a:latin typeface="Areal"/>
                <a:cs typeface="Times New Roman" panose="02020603050405020304" pitchFamily="18" charset="0"/>
              </a:rPr>
              <a:t>Health and Social Care Act (2012), c.7. </a:t>
            </a:r>
            <a:r>
              <a:rPr kumimoji="0" lang="en-US" altLang="en-US" sz="1200" b="0" i="0" u="none" strike="noStrike" cap="none" normalizeH="0" baseline="0" dirty="0">
                <a:ln>
                  <a:noFill/>
                </a:ln>
                <a:effectLst/>
                <a:latin typeface="Areal"/>
                <a:cs typeface="Times New Roman" panose="02020603050405020304" pitchFamily="18" charset="0"/>
              </a:rPr>
              <a:t>Available at: </a:t>
            </a:r>
            <a:r>
              <a:rPr kumimoji="0" lang="en-US" altLang="en-US" sz="1200" b="0" i="0" u="none" strike="noStrike" cap="none" normalizeH="0" baseline="0" dirty="0">
                <a:ln>
                  <a:noFill/>
                </a:ln>
                <a:effectLst/>
                <a:latin typeface="Areal"/>
                <a:cs typeface="Times New Roman" panose="02020603050405020304" pitchFamily="18" charset="0"/>
                <a:hlinkClick r:id="rId3">
                  <a:extLst>
                    <a:ext uri="{A12FA001-AC4F-418D-AE19-62706E023703}">
                      <ahyp:hlinkClr xmlns:ahyp="http://schemas.microsoft.com/office/drawing/2018/hyperlinkcolor" val="tx"/>
                    </a:ext>
                  </a:extLst>
                </a:hlinkClick>
              </a:rPr>
              <a:t>https://www.legislation.gov.uk/ukpga/2012/7/contents/enacted</a:t>
            </a:r>
            <a:r>
              <a:rPr lang="en-US" altLang="en-US" sz="1200" dirty="0">
                <a:latin typeface="Areal"/>
                <a:cs typeface="Times New Roman" panose="02020603050405020304" pitchFamily="18" charset="0"/>
              </a:rPr>
              <a:t> (Accessed: 7 November 2025).</a:t>
            </a:r>
          </a:p>
          <a:p>
            <a:pPr marL="0" indent="0" eaLnBrk="0" fontAlgn="base" hangingPunct="0">
              <a:lnSpc>
                <a:spcPct val="100000"/>
              </a:lnSpc>
              <a:spcBef>
                <a:spcPct val="0"/>
              </a:spcBef>
              <a:spcAft>
                <a:spcPct val="0"/>
              </a:spcAft>
              <a:buNone/>
            </a:pPr>
            <a:r>
              <a:rPr kumimoji="0" lang="en-US" altLang="en-US" sz="1200" b="0" i="0" u="none" strike="noStrike" cap="none" normalizeH="0" baseline="0" dirty="0">
                <a:ln>
                  <a:noFill/>
                </a:ln>
                <a:solidFill>
                  <a:schemeClr val="tx1"/>
                </a:solidFill>
                <a:effectLst/>
                <a:latin typeface="Areal"/>
              </a:rPr>
              <a:t>Institute of Health Equity. (2021). Marmot Review 10 Years On - Institute of Health Equity. </a:t>
            </a:r>
            <a:r>
              <a:rPr lang="en-US" altLang="en-US" sz="1200" dirty="0">
                <a:latin typeface="Areal"/>
              </a:rPr>
              <a:t>(</a:t>
            </a:r>
            <a:r>
              <a:rPr kumimoji="0" lang="en-US" altLang="en-US" sz="1200" b="0" i="0" u="none" strike="noStrike" cap="none" normalizeH="0" baseline="0" dirty="0">
                <a:ln>
                  <a:noFill/>
                </a:ln>
                <a:solidFill>
                  <a:schemeClr val="tx1"/>
                </a:solidFill>
                <a:effectLst/>
                <a:latin typeface="Areal"/>
              </a:rPr>
              <a:t>online) Available at: </a:t>
            </a:r>
            <a:r>
              <a:rPr kumimoji="0" lang="en-US" altLang="en-US" sz="1200" b="0" i="0" u="none" strike="noStrike" cap="none" normalizeH="0" baseline="0" dirty="0">
                <a:ln>
                  <a:noFill/>
                </a:ln>
                <a:solidFill>
                  <a:schemeClr val="tx1"/>
                </a:solidFill>
                <a:effectLst/>
                <a:latin typeface="Areal"/>
                <a:hlinkClick r:id="rId4"/>
              </a:rPr>
              <a:t>https://www.instituteofhealthequity.org/resources-reports/marmot-review-10-years-on?utm_source</a:t>
            </a:r>
            <a:r>
              <a:rPr kumimoji="0" lang="en-US" altLang="en-US" sz="1200" b="0" i="0" u="none" strike="noStrike" cap="none" normalizeH="0" baseline="0" dirty="0">
                <a:ln>
                  <a:noFill/>
                </a:ln>
                <a:solidFill>
                  <a:schemeClr val="tx1"/>
                </a:solidFill>
                <a:effectLst/>
                <a:latin typeface="Areal"/>
              </a:rPr>
              <a:t>. (Accessed: 18 </a:t>
            </a:r>
            <a:r>
              <a:rPr kumimoji="0" lang="en-GB" altLang="en-US" sz="1200" b="0" i="0" u="none" strike="noStrike" cap="none" normalizeH="0" baseline="0" dirty="0">
                <a:ln>
                  <a:noFill/>
                </a:ln>
                <a:solidFill>
                  <a:schemeClr val="tx1"/>
                </a:solidFill>
                <a:effectLst/>
                <a:latin typeface="Areal"/>
              </a:rPr>
              <a:t>November 2025).</a:t>
            </a:r>
            <a:endParaRPr kumimoji="0" lang="en-US" altLang="en-US" sz="1200" b="0" i="0" u="none" strike="noStrike" cap="none" normalizeH="0" baseline="0" dirty="0">
              <a:ln>
                <a:noFill/>
              </a:ln>
              <a:solidFill>
                <a:schemeClr val="tx1"/>
              </a:solidFill>
              <a:effectLst/>
              <a:latin typeface="Areal"/>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err="1">
                <a:ln>
                  <a:noFill/>
                </a:ln>
                <a:solidFill>
                  <a:schemeClr val="tx1"/>
                </a:solidFill>
                <a:effectLst/>
                <a:latin typeface="Areal"/>
                <a:cs typeface="Times New Roman" panose="02020603050405020304" pitchFamily="18" charset="0"/>
              </a:rPr>
              <a:t>Karademas</a:t>
            </a:r>
            <a:r>
              <a:rPr kumimoji="0" lang="en-US" altLang="en-US" sz="1200" b="0" i="0" u="none" strike="noStrike" cap="none" normalizeH="0" baseline="0" dirty="0">
                <a:ln>
                  <a:noFill/>
                </a:ln>
                <a:solidFill>
                  <a:schemeClr val="tx1"/>
                </a:solidFill>
                <a:effectLst/>
                <a:latin typeface="Areal"/>
                <a:cs typeface="Times New Roman" panose="02020603050405020304" pitchFamily="18" charset="0"/>
              </a:rPr>
              <a:t>, E.C. (2007) ‘Positive and negative aspects of well-being: Common and specific predictors’, </a:t>
            </a:r>
            <a:r>
              <a:rPr kumimoji="0" lang="en-US" altLang="en-US" sz="1200" b="0" i="1" u="none" strike="noStrike" cap="none" normalizeH="0" baseline="0" dirty="0">
                <a:ln>
                  <a:noFill/>
                </a:ln>
                <a:solidFill>
                  <a:schemeClr val="tx1"/>
                </a:solidFill>
                <a:effectLst/>
                <a:latin typeface="Areal"/>
                <a:cs typeface="Times New Roman" panose="02020603050405020304" pitchFamily="18" charset="0"/>
              </a:rPr>
              <a:t>Personality and Individual Differences</a:t>
            </a:r>
            <a:r>
              <a:rPr kumimoji="0" lang="en-US" altLang="en-US" sz="1200" b="0" i="0" u="none" strike="noStrike" cap="none" normalizeH="0" baseline="0" dirty="0">
                <a:ln>
                  <a:noFill/>
                </a:ln>
                <a:solidFill>
                  <a:schemeClr val="tx1"/>
                </a:solidFill>
                <a:effectLst/>
                <a:latin typeface="Areal"/>
                <a:cs typeface="Times New Roman" panose="02020603050405020304" pitchFamily="18" charset="0"/>
              </a:rPr>
              <a:t>, 43(2), pp.277–287. </a:t>
            </a:r>
            <a:r>
              <a:rPr lang="en-US" altLang="en-US" sz="1200" dirty="0">
                <a:latin typeface="Areal"/>
                <a:cs typeface="Times New Roman" panose="02020603050405020304" pitchFamily="18" charset="0"/>
              </a:rPr>
              <a:t>Available at: </a:t>
            </a:r>
            <a:r>
              <a:rPr kumimoji="0" lang="en-US" altLang="en-US" sz="1200" b="0" i="0" u="none" strike="noStrike" cap="none" normalizeH="0" baseline="0" dirty="0">
                <a:ln>
                  <a:noFill/>
                </a:ln>
                <a:solidFill>
                  <a:schemeClr val="tx1"/>
                </a:solidFill>
                <a:effectLst/>
                <a:latin typeface="Areal"/>
                <a:cs typeface="Times New Roman" panose="02020603050405020304" pitchFamily="18" charset="0"/>
                <a:hlinkClick r:id="rId5"/>
              </a:rPr>
              <a:t>https://doi.org/10.1016/j.paid.2006.11.031</a:t>
            </a:r>
            <a:r>
              <a:rPr kumimoji="0" lang="en-US" altLang="en-US" sz="1200" b="0" i="0" u="none" strike="noStrike" cap="none" normalizeH="0" baseline="0" dirty="0">
                <a:ln>
                  <a:noFill/>
                </a:ln>
                <a:solidFill>
                  <a:schemeClr val="tx1"/>
                </a:solidFill>
                <a:effectLst/>
                <a:latin typeface="Areal"/>
                <a:cs typeface="Times New Roman" panose="02020603050405020304" pitchFamily="18" charset="0"/>
              </a:rPr>
              <a:t>. (Accessed: 11 </a:t>
            </a:r>
            <a:r>
              <a:rPr kumimoji="0" lang="en-GB" altLang="en-US" sz="1200" b="0" i="0" u="none" strike="noStrike" cap="none" normalizeH="0" baseline="0" dirty="0">
                <a:ln>
                  <a:noFill/>
                </a:ln>
                <a:solidFill>
                  <a:schemeClr val="tx1"/>
                </a:solidFill>
                <a:effectLst/>
                <a:latin typeface="Areal"/>
                <a:cs typeface="Times New Roman" panose="02020603050405020304" pitchFamily="18" charset="0"/>
              </a:rPr>
              <a:t>November 2025).</a:t>
            </a:r>
            <a:endParaRPr lang="en-US" altLang="en-US" sz="1200" dirty="0">
              <a:latin typeface="Areal"/>
              <a:cs typeface="Times New Roman" panose="02020603050405020304" pitchFamily="18" charset="0"/>
            </a:endParaRPr>
          </a:p>
          <a:p>
            <a:pPr marL="0" indent="0" eaLnBrk="0" fontAlgn="base" hangingPunct="0">
              <a:lnSpc>
                <a:spcPct val="100000"/>
              </a:lnSpc>
              <a:spcBef>
                <a:spcPct val="0"/>
              </a:spcBef>
              <a:spcAft>
                <a:spcPct val="0"/>
              </a:spcAft>
              <a:buNone/>
            </a:pPr>
            <a:r>
              <a:rPr lang="en-US" altLang="en-US" sz="1200" dirty="0" err="1">
                <a:latin typeface="Areal"/>
                <a:cs typeface="Times New Roman" panose="02020603050405020304" pitchFamily="18" charset="0"/>
              </a:rPr>
              <a:t>Lakioti</a:t>
            </a:r>
            <a:r>
              <a:rPr lang="en-US" altLang="en-US" sz="1200" dirty="0">
                <a:latin typeface="Areal"/>
                <a:cs typeface="Times New Roman" panose="02020603050405020304" pitchFamily="18" charset="0"/>
              </a:rPr>
              <a:t>, E., Pagonis, N., </a:t>
            </a:r>
            <a:r>
              <a:rPr lang="en-US" altLang="en-US" sz="1200" dirty="0" err="1">
                <a:latin typeface="Areal"/>
                <a:cs typeface="Times New Roman" panose="02020603050405020304" pitchFamily="18" charset="0"/>
              </a:rPr>
              <a:t>Flegkas</a:t>
            </a:r>
            <a:r>
              <a:rPr lang="en-US" altLang="en-US" sz="1200" dirty="0">
                <a:latin typeface="Areal"/>
                <a:cs typeface="Times New Roman" panose="02020603050405020304" pitchFamily="18" charset="0"/>
              </a:rPr>
              <a:t>, D., </a:t>
            </a:r>
            <a:r>
              <a:rPr lang="en-US" altLang="en-US" sz="1200" dirty="0" err="1">
                <a:latin typeface="Areal"/>
                <a:cs typeface="Times New Roman" panose="02020603050405020304" pitchFamily="18" charset="0"/>
              </a:rPr>
              <a:t>Itziou</a:t>
            </a:r>
            <a:r>
              <a:rPr lang="en-US" altLang="en-US" sz="1200" dirty="0">
                <a:latin typeface="Areal"/>
                <a:cs typeface="Times New Roman" panose="02020603050405020304" pitchFamily="18" charset="0"/>
              </a:rPr>
              <a:t>, A., Moustakas, K. and </a:t>
            </a:r>
            <a:r>
              <a:rPr lang="en-US" altLang="en-US" sz="1200" dirty="0" err="1">
                <a:latin typeface="Areal"/>
                <a:cs typeface="Times New Roman" panose="02020603050405020304" pitchFamily="18" charset="0"/>
              </a:rPr>
              <a:t>Karayannis</a:t>
            </a:r>
            <a:r>
              <a:rPr lang="en-US" altLang="en-US" sz="1200" dirty="0">
                <a:latin typeface="Areal"/>
                <a:cs typeface="Times New Roman" panose="02020603050405020304" pitchFamily="18" charset="0"/>
              </a:rPr>
              <a:t>, V. (2025) ‘Social Factors and Policies Promoting Good Health and Well-Being as a Sustainable Development Goal: Current Achievements and Future Pathways’, </a:t>
            </a:r>
            <a:r>
              <a:rPr lang="en-US" altLang="en-US" sz="1200" i="1" dirty="0">
                <a:latin typeface="Areal"/>
                <a:cs typeface="Times New Roman" panose="02020603050405020304" pitchFamily="18" charset="0"/>
              </a:rPr>
              <a:t>Sustainability</a:t>
            </a:r>
            <a:r>
              <a:rPr lang="en-US" altLang="en-US" sz="1200" dirty="0">
                <a:latin typeface="Areal"/>
                <a:cs typeface="Times New Roman" panose="02020603050405020304" pitchFamily="18" charset="0"/>
              </a:rPr>
              <a:t>, 17(11), p.5063. Available at: </a:t>
            </a:r>
            <a:r>
              <a:rPr lang="en-US" altLang="en-US" sz="1200" dirty="0">
                <a:latin typeface="Areal"/>
                <a:cs typeface="Times New Roman" panose="02020603050405020304" pitchFamily="18" charset="0"/>
                <a:hlinkClick r:id="rId6"/>
              </a:rPr>
              <a:t>https://doi.org/10.3390/su17115063</a:t>
            </a:r>
            <a:r>
              <a:rPr lang="en-US" altLang="en-US" sz="1200" dirty="0">
                <a:latin typeface="Areal"/>
                <a:cs typeface="Times New Roman" panose="02020603050405020304" pitchFamily="18" charset="0"/>
              </a:rPr>
              <a:t>. (Accessed: 11 </a:t>
            </a:r>
            <a:r>
              <a:rPr lang="en-GB" altLang="en-US" sz="1200" dirty="0">
                <a:latin typeface="Areal"/>
                <a:cs typeface="Times New Roman" panose="02020603050405020304" pitchFamily="18" charset="0"/>
              </a:rPr>
              <a:t>November 2025).</a:t>
            </a:r>
            <a:endParaRPr lang="en-US" altLang="en-US" sz="1200" dirty="0">
              <a:latin typeface="Areal"/>
            </a:endParaRPr>
          </a:p>
          <a:p>
            <a:pPr marL="0" indent="0" eaLnBrk="0" fontAlgn="base" hangingPunct="0">
              <a:lnSpc>
                <a:spcPct val="100000"/>
              </a:lnSpc>
              <a:spcBef>
                <a:spcPct val="0"/>
              </a:spcBef>
              <a:spcAft>
                <a:spcPct val="0"/>
              </a:spcAft>
              <a:buNone/>
            </a:pPr>
            <a:r>
              <a:rPr lang="en-US" altLang="en-US" sz="1200" dirty="0">
                <a:latin typeface="Areal"/>
                <a:cs typeface="Times New Roman" panose="02020603050405020304" pitchFamily="18" charset="0"/>
              </a:rPr>
              <a:t>Lehman, B.J., David, D.M. and Gruber, J.A. (2017) ‘Rethinking the Biopsychosocial Model of health: Understanding Health as a Dynamic System’, </a:t>
            </a:r>
            <a:r>
              <a:rPr lang="en-US" altLang="en-US" sz="1200" i="1" dirty="0">
                <a:latin typeface="Areal"/>
                <a:cs typeface="Times New Roman" panose="02020603050405020304" pitchFamily="18" charset="0"/>
              </a:rPr>
              <a:t>Social and Personality Psychology Compass</a:t>
            </a:r>
            <a:r>
              <a:rPr lang="en-US" altLang="en-US" sz="1200" dirty="0">
                <a:latin typeface="Areal"/>
                <a:cs typeface="Times New Roman" panose="02020603050405020304" pitchFamily="18" charset="0"/>
              </a:rPr>
              <a:t>, 11(8), pp.1–4. Available at: </a:t>
            </a:r>
            <a:r>
              <a:rPr lang="en-US" altLang="en-US" sz="1200" dirty="0">
                <a:latin typeface="Areal"/>
                <a:cs typeface="Times New Roman" panose="02020603050405020304" pitchFamily="18" charset="0"/>
                <a:hlinkClick r:id="rId7"/>
              </a:rPr>
              <a:t>https://doi.org/10.1111/spc3.12328</a:t>
            </a:r>
            <a:r>
              <a:rPr lang="en-US" altLang="en-US" sz="1200" dirty="0">
                <a:latin typeface="Areal"/>
                <a:cs typeface="Times New Roman" panose="02020603050405020304" pitchFamily="18" charset="0"/>
              </a:rPr>
              <a:t>. (Accessed: 11 </a:t>
            </a:r>
            <a:r>
              <a:rPr lang="en-GB" altLang="en-US" sz="1200" dirty="0">
                <a:latin typeface="Areal"/>
                <a:cs typeface="Times New Roman" panose="02020603050405020304" pitchFamily="18" charset="0"/>
              </a:rPr>
              <a:t>November 2025).</a:t>
            </a:r>
            <a:endParaRPr lang="en-US" altLang="en-US" sz="1200" dirty="0">
              <a:latin typeface="Areal"/>
            </a:endParaRPr>
          </a:p>
          <a:p>
            <a:pPr marL="0" lvl="0" indent="0" eaLnBrk="0" fontAlgn="base" hangingPunct="0">
              <a:lnSpc>
                <a:spcPct val="100000"/>
              </a:lnSpc>
              <a:spcBef>
                <a:spcPct val="0"/>
              </a:spcBef>
              <a:spcAft>
                <a:spcPct val="0"/>
              </a:spcAft>
              <a:buNone/>
            </a:pPr>
            <a:r>
              <a:rPr lang="en-US" altLang="en-US" sz="1200" dirty="0">
                <a:latin typeface="Areal"/>
                <a:cs typeface="Times New Roman" panose="02020603050405020304" pitchFamily="18" charset="0"/>
              </a:rPr>
              <a:t>Marmot, M. (2010). </a:t>
            </a:r>
            <a:r>
              <a:rPr lang="en-US" altLang="en-US" sz="1200" i="1" dirty="0">
                <a:latin typeface="Areal"/>
                <a:cs typeface="Times New Roman" panose="02020603050405020304" pitchFamily="18" charset="0"/>
              </a:rPr>
              <a:t>Fair Society Healthy Lives (The Marmot Review)</a:t>
            </a:r>
            <a:r>
              <a:rPr lang="en-US" altLang="en-US" sz="1200" dirty="0">
                <a:latin typeface="Areal"/>
                <a:cs typeface="Times New Roman" panose="02020603050405020304" pitchFamily="18" charset="0"/>
              </a:rPr>
              <a:t>. Available at: </a:t>
            </a:r>
            <a:r>
              <a:rPr lang="en-US" altLang="en-US" sz="1200" dirty="0">
                <a:latin typeface="Areal"/>
                <a:cs typeface="Times New Roman" panose="02020603050405020304" pitchFamily="18" charset="0"/>
                <a:hlinkClick r:id="rId8"/>
              </a:rPr>
              <a:t>https://www.instituteofhealthequity.org/resources-reports/fair-society-healthy-lives-the-marmot-review</a:t>
            </a:r>
            <a:r>
              <a:rPr lang="en-US" altLang="en-US" sz="1200" dirty="0">
                <a:latin typeface="Areal"/>
                <a:cs typeface="Times New Roman" panose="02020603050405020304" pitchFamily="18" charset="0"/>
              </a:rPr>
              <a:t>. (Accessed: 10 November 2025).</a:t>
            </a:r>
            <a:endParaRPr lang="en-US" altLang="en-US" sz="1200" dirty="0">
              <a:latin typeface="Areal"/>
            </a:endParaRPr>
          </a:p>
          <a:p>
            <a:pPr marL="0" indent="0" eaLnBrk="0" fontAlgn="base" hangingPunct="0">
              <a:lnSpc>
                <a:spcPct val="100000"/>
              </a:lnSpc>
              <a:spcBef>
                <a:spcPct val="0"/>
              </a:spcBef>
              <a:spcAft>
                <a:spcPct val="0"/>
              </a:spcAft>
              <a:buNone/>
            </a:pPr>
            <a:r>
              <a:rPr lang="en-US" altLang="en-US" sz="1200" dirty="0" err="1">
                <a:latin typeface="Areal"/>
                <a:cs typeface="Times New Roman" panose="02020603050405020304" pitchFamily="18" charset="0"/>
              </a:rPr>
              <a:t>Mezzich</a:t>
            </a:r>
            <a:r>
              <a:rPr lang="en-US" altLang="en-US" sz="1200" dirty="0">
                <a:latin typeface="Areal"/>
                <a:cs typeface="Times New Roman" panose="02020603050405020304" pitchFamily="18" charset="0"/>
              </a:rPr>
              <a:t>, J.E., Salloum, I.M., Cloninger, C.R., Salvador-</a:t>
            </a:r>
            <a:r>
              <a:rPr lang="en-US" altLang="en-US" sz="1200" dirty="0" err="1">
                <a:latin typeface="Areal"/>
                <a:cs typeface="Times New Roman" panose="02020603050405020304" pitchFamily="18" charset="0"/>
              </a:rPr>
              <a:t>Carulla</a:t>
            </a:r>
            <a:r>
              <a:rPr lang="en-US" altLang="en-US" sz="1200" dirty="0">
                <a:latin typeface="Areal"/>
                <a:cs typeface="Times New Roman" panose="02020603050405020304" pitchFamily="18" charset="0"/>
              </a:rPr>
              <a:t>, L., </a:t>
            </a:r>
            <a:r>
              <a:rPr lang="en-US" altLang="en-US" sz="1200" dirty="0" err="1">
                <a:latin typeface="Areal"/>
                <a:cs typeface="Times New Roman" panose="02020603050405020304" pitchFamily="18" charset="0"/>
              </a:rPr>
              <a:t>Kirmayer</a:t>
            </a:r>
            <a:r>
              <a:rPr lang="en-US" altLang="en-US" sz="1200" dirty="0">
                <a:latin typeface="Areal"/>
                <a:cs typeface="Times New Roman" panose="02020603050405020304" pitchFamily="18" charset="0"/>
              </a:rPr>
              <a:t>, L.J., </a:t>
            </a:r>
            <a:r>
              <a:rPr lang="en-US" altLang="en-US" sz="1200" dirty="0" err="1">
                <a:latin typeface="Areal"/>
                <a:cs typeface="Times New Roman" panose="02020603050405020304" pitchFamily="18" charset="0"/>
              </a:rPr>
              <a:t>Banzato</a:t>
            </a:r>
            <a:r>
              <a:rPr lang="en-US" altLang="en-US" sz="1200" dirty="0">
                <a:latin typeface="Areal"/>
                <a:cs typeface="Times New Roman" panose="02020603050405020304" pitchFamily="18" charset="0"/>
              </a:rPr>
              <a:t>, C.E., </a:t>
            </a:r>
            <a:r>
              <a:rPr lang="en-US" altLang="en-US" sz="1200" dirty="0" err="1">
                <a:latin typeface="Areal"/>
                <a:cs typeface="Times New Roman" panose="02020603050405020304" pitchFamily="18" charset="0"/>
              </a:rPr>
              <a:t>Wallcraft</a:t>
            </a:r>
            <a:r>
              <a:rPr lang="en-US" altLang="en-US" sz="1200" dirty="0">
                <a:latin typeface="Areal"/>
                <a:cs typeface="Times New Roman" panose="02020603050405020304" pitchFamily="18" charset="0"/>
              </a:rPr>
              <a:t>, J. and Botbol, M. (2010) ‘Person-</a:t>
            </a:r>
            <a:r>
              <a:rPr lang="en-US" altLang="en-US" sz="1200" dirty="0" err="1">
                <a:latin typeface="Areal"/>
                <a:cs typeface="Times New Roman" panose="02020603050405020304" pitchFamily="18" charset="0"/>
              </a:rPr>
              <a:t>Centred</a:t>
            </a:r>
            <a:r>
              <a:rPr lang="en-US" altLang="en-US" sz="1200" dirty="0">
                <a:latin typeface="Areal"/>
                <a:cs typeface="Times New Roman" panose="02020603050405020304" pitchFamily="18" charset="0"/>
              </a:rPr>
              <a:t> Integrative Diagnosis: Conceptual Bases and Structural Model’, </a:t>
            </a:r>
            <a:r>
              <a:rPr lang="en-US" altLang="en-US" sz="1200" i="1" dirty="0">
                <a:latin typeface="Areal"/>
                <a:cs typeface="Times New Roman" panose="02020603050405020304" pitchFamily="18" charset="0"/>
              </a:rPr>
              <a:t>The Canadian Journal of Psychiatry</a:t>
            </a:r>
            <a:r>
              <a:rPr lang="en-US" altLang="en-US" sz="1200" dirty="0">
                <a:latin typeface="Areal"/>
                <a:cs typeface="Times New Roman" panose="02020603050405020304" pitchFamily="18" charset="0"/>
              </a:rPr>
              <a:t>, 55(11), pp.701–708. Available at: </a:t>
            </a:r>
            <a:r>
              <a:rPr lang="en-US" altLang="en-US" sz="1200" dirty="0">
                <a:latin typeface="Areal"/>
                <a:cs typeface="Times New Roman" panose="02020603050405020304" pitchFamily="18" charset="0"/>
                <a:hlinkClick r:id="rId9"/>
              </a:rPr>
              <a:t>https://doi.org/10.1177/070674371005501103</a:t>
            </a:r>
            <a:r>
              <a:rPr lang="en-US" altLang="en-US" sz="1200" dirty="0">
                <a:latin typeface="Areal"/>
                <a:cs typeface="Times New Roman" panose="02020603050405020304" pitchFamily="18" charset="0"/>
              </a:rPr>
              <a:t>. (Accessed: 11 </a:t>
            </a:r>
            <a:r>
              <a:rPr lang="en-GB" altLang="en-US" sz="1200" dirty="0">
                <a:latin typeface="Areal"/>
                <a:cs typeface="Times New Roman" panose="02020603050405020304" pitchFamily="18" charset="0"/>
              </a:rPr>
              <a:t>November 2025).</a:t>
            </a:r>
            <a:endParaRPr lang="en-US" altLang="en-US" sz="1200" dirty="0">
              <a:latin typeface="Areal"/>
              <a:cs typeface="Times New Roman" panose="02020603050405020304" pitchFamily="18" charset="0"/>
            </a:endParaRPr>
          </a:p>
          <a:p>
            <a:pPr marL="0" lvl="0" indent="0" eaLnBrk="0" fontAlgn="base" hangingPunct="0">
              <a:lnSpc>
                <a:spcPct val="100000"/>
              </a:lnSpc>
              <a:spcBef>
                <a:spcPct val="0"/>
              </a:spcBef>
              <a:spcAft>
                <a:spcPct val="0"/>
              </a:spcAft>
              <a:buNone/>
            </a:pPr>
            <a:endParaRPr lang="en-US" altLang="en-US" sz="1200" dirty="0">
              <a:latin typeface="Areal"/>
            </a:endParaRPr>
          </a:p>
          <a:p>
            <a:pPr marL="0" lvl="0" indent="0" eaLnBrk="0" fontAlgn="base" hangingPunct="0">
              <a:lnSpc>
                <a:spcPct val="100000"/>
              </a:lnSpc>
              <a:spcBef>
                <a:spcPct val="0"/>
              </a:spcBef>
              <a:spcAft>
                <a:spcPct val="0"/>
              </a:spcAft>
              <a:buNone/>
            </a:pPr>
            <a:r>
              <a:rPr lang="en-US" altLang="en-US" sz="1200" dirty="0">
                <a:latin typeface="Areal"/>
                <a:cs typeface="Times New Roman" panose="02020603050405020304" pitchFamily="18" charset="0"/>
              </a:rPr>
              <a:t>Mumford, E.L., Martinez, D.J., </a:t>
            </a:r>
            <a:r>
              <a:rPr lang="en-US" altLang="en-US" sz="1200" dirty="0" err="1">
                <a:latin typeface="Areal"/>
                <a:cs typeface="Times New Roman" panose="02020603050405020304" pitchFamily="18" charset="0"/>
              </a:rPr>
              <a:t>Tyance</a:t>
            </a:r>
            <a:r>
              <a:rPr lang="en-US" altLang="en-US" sz="1200" dirty="0">
                <a:latin typeface="Areal"/>
                <a:cs typeface="Times New Roman" panose="02020603050405020304" pitchFamily="18" charset="0"/>
              </a:rPr>
              <a:t>-Hassell, K., Cook, A., Hansen, G.R., </a:t>
            </a:r>
            <a:r>
              <a:rPr lang="en-US" altLang="en-US" sz="1200" dirty="0" err="1">
                <a:latin typeface="Areal"/>
                <a:cs typeface="Times New Roman" panose="02020603050405020304" pitchFamily="18" charset="0"/>
              </a:rPr>
              <a:t>Labonté</a:t>
            </a:r>
            <a:r>
              <a:rPr lang="en-US" altLang="en-US" sz="1200" dirty="0">
                <a:latin typeface="Areal"/>
                <a:cs typeface="Times New Roman" panose="02020603050405020304" pitchFamily="18" charset="0"/>
              </a:rPr>
              <a:t>, R., Mazet, J.A.K., Mumford, E.C., Rizzo, D.M., Togami, E., </a:t>
            </a:r>
            <a:r>
              <a:rPr lang="en-US" altLang="en-US" sz="1200" dirty="0" err="1">
                <a:latin typeface="Areal"/>
                <a:cs typeface="Times New Roman" panose="02020603050405020304" pitchFamily="18" charset="0"/>
              </a:rPr>
              <a:t>Vreedzaam</a:t>
            </a:r>
            <a:r>
              <a:rPr lang="en-US" altLang="en-US" sz="1200" dirty="0">
                <a:latin typeface="Areal"/>
                <a:cs typeface="Times New Roman" panose="02020603050405020304" pitchFamily="18" charset="0"/>
              </a:rPr>
              <a:t>, A. and Parrish-Sprowl, J. (2023). ‘Evolution and expansion of the One Health approach to promote sustainable and resilient health and well-being: A call to action’, </a:t>
            </a:r>
            <a:r>
              <a:rPr lang="en-US" altLang="en-US" sz="1200" i="1" dirty="0">
                <a:latin typeface="Areal"/>
                <a:cs typeface="Times New Roman" panose="02020603050405020304" pitchFamily="18" charset="0"/>
              </a:rPr>
              <a:t>Frontiers in Public Health</a:t>
            </a:r>
            <a:r>
              <a:rPr lang="en-US" altLang="en-US" sz="1200" dirty="0">
                <a:latin typeface="Areal"/>
                <a:cs typeface="Times New Roman" panose="02020603050405020304" pitchFamily="18" charset="0"/>
              </a:rPr>
              <a:t>, 10. Available at: </a:t>
            </a:r>
            <a:r>
              <a:rPr lang="en-US" altLang="en-US" sz="1200" dirty="0">
                <a:latin typeface="Areal"/>
                <a:cs typeface="Times New Roman" panose="02020603050405020304" pitchFamily="18" charset="0"/>
                <a:hlinkClick r:id="rId10"/>
              </a:rPr>
              <a:t>https://doi.org/10.3389/fpubh.2022.1056459</a:t>
            </a:r>
            <a:r>
              <a:rPr lang="en-US" altLang="en-US" sz="1200" dirty="0">
                <a:latin typeface="Areal"/>
                <a:cs typeface="Times New Roman" panose="02020603050405020304" pitchFamily="18" charset="0"/>
              </a:rPr>
              <a:t>. (Accessed: 11 November 2025)</a:t>
            </a:r>
          </a:p>
          <a:p>
            <a:pPr marL="0" lvl="0" indent="0" eaLnBrk="0" fontAlgn="base" hangingPunct="0">
              <a:lnSpc>
                <a:spcPct val="100000"/>
              </a:lnSpc>
              <a:spcBef>
                <a:spcPct val="0"/>
              </a:spcBef>
              <a:spcAft>
                <a:spcPct val="0"/>
              </a:spcAft>
              <a:buNone/>
            </a:pPr>
            <a:r>
              <a:rPr lang="en-US" altLang="en-US" sz="1200" dirty="0" err="1">
                <a:latin typeface="Areal"/>
                <a:cs typeface="Times New Roman" panose="02020603050405020304" pitchFamily="18" charset="0"/>
              </a:rPr>
              <a:t>Mikuła</a:t>
            </a:r>
            <a:r>
              <a:rPr lang="en-US" altLang="en-US" sz="1200" dirty="0">
                <a:latin typeface="Areal"/>
                <a:cs typeface="Times New Roman" panose="02020603050405020304" pitchFamily="18" charset="0"/>
              </a:rPr>
              <a:t>, A., Raczkowska, M., and Utzig, M. (2024) ‘Implementation of Sustainable Development Goal 3: Good Health and Well-Being in European Union Countries in the Context of the COVID-19 Pandemic, Sustainability, 16(18), pp.7921–7921. Available at: https://doi.org/10.3390/su16187921. (Accessed: 7 November 2025).                                                                         </a:t>
            </a:r>
          </a:p>
          <a:p>
            <a:pPr marL="0" lvl="0" indent="0" eaLnBrk="0" fontAlgn="base" hangingPunct="0">
              <a:lnSpc>
                <a:spcPct val="100000"/>
              </a:lnSpc>
              <a:spcBef>
                <a:spcPct val="0"/>
              </a:spcBef>
              <a:spcAft>
                <a:spcPct val="0"/>
              </a:spcAft>
              <a:buNone/>
            </a:pPr>
            <a:endParaRPr lang="en-US" altLang="en-US" sz="1200" dirty="0">
              <a:latin typeface="Areal"/>
            </a:endParaRPr>
          </a:p>
          <a:p>
            <a:pPr marL="0" lvl="0" indent="0" eaLnBrk="0" fontAlgn="base" hangingPunct="0">
              <a:lnSpc>
                <a:spcPct val="100000"/>
              </a:lnSpc>
              <a:spcBef>
                <a:spcPct val="0"/>
              </a:spcBef>
              <a:spcAft>
                <a:spcPct val="0"/>
              </a:spcAft>
              <a:buNone/>
            </a:pPr>
            <a:r>
              <a:rPr lang="en-US" altLang="en-US" sz="1200" dirty="0">
                <a:latin typeface="Areal"/>
                <a:cs typeface="Times New Roman" panose="02020603050405020304" pitchFamily="18" charset="0"/>
              </a:rPr>
              <a:t>NHS Confederation. (2014) </a:t>
            </a:r>
            <a:r>
              <a:rPr lang="en-US" altLang="en-US" sz="1200" i="1" dirty="0">
                <a:latin typeface="Areal"/>
                <a:cs typeface="Times New Roman" panose="02020603050405020304" pitchFamily="18" charset="0"/>
              </a:rPr>
              <a:t>What can integrated care systems in England learn from the devolved nations? </a:t>
            </a:r>
            <a:r>
              <a:rPr lang="en-US" altLang="en-US" sz="1200" dirty="0">
                <a:latin typeface="Areal"/>
                <a:cs typeface="Times New Roman" panose="02020603050405020304" pitchFamily="18" charset="0"/>
              </a:rPr>
              <a:t>Available at: </a:t>
            </a:r>
            <a:r>
              <a:rPr lang="en-US" altLang="en-US" sz="1200" dirty="0">
                <a:latin typeface="Areal"/>
                <a:cs typeface="Times New Roman" panose="02020603050405020304" pitchFamily="18" charset="0"/>
                <a:hlinkClick r:id="rId11"/>
              </a:rPr>
              <a:t>https://www.nhsconfed.org/publications/what-can-integrated-care-systems-england-learn-devolved-nations</a:t>
            </a:r>
            <a:r>
              <a:rPr lang="en-US" altLang="en-US" sz="1200" dirty="0">
                <a:latin typeface="Areal"/>
                <a:cs typeface="Times New Roman" panose="02020603050405020304" pitchFamily="18" charset="0"/>
              </a:rPr>
              <a:t> (Accessed: 11 November 2025)</a:t>
            </a:r>
          </a:p>
          <a:p>
            <a:pPr marL="0" lvl="0" indent="0" eaLnBrk="0" fontAlgn="base" hangingPunct="0">
              <a:lnSpc>
                <a:spcPct val="100000"/>
              </a:lnSpc>
              <a:spcBef>
                <a:spcPct val="0"/>
              </a:spcBef>
              <a:spcAft>
                <a:spcPct val="0"/>
              </a:spcAft>
              <a:buNone/>
            </a:pPr>
            <a:endParaRPr lang="en-US" altLang="en-US" sz="1200" dirty="0">
              <a:latin typeface="Areal"/>
            </a:endParaRPr>
          </a:p>
          <a:p>
            <a:pPr marL="0" lvl="0" indent="0" eaLnBrk="0" fontAlgn="base" hangingPunct="0">
              <a:lnSpc>
                <a:spcPct val="100000"/>
              </a:lnSpc>
              <a:spcBef>
                <a:spcPct val="0"/>
              </a:spcBef>
              <a:spcAft>
                <a:spcPct val="0"/>
              </a:spcAft>
              <a:buNone/>
            </a:pPr>
            <a:r>
              <a:rPr lang="en-US" altLang="en-US" sz="1200" dirty="0">
                <a:latin typeface="Areal"/>
                <a:cs typeface="Times New Roman" panose="02020603050405020304" pitchFamily="18" charset="0"/>
              </a:rPr>
              <a:t>NHS England (2019). </a:t>
            </a:r>
            <a:r>
              <a:rPr lang="en-US" altLang="en-US" sz="1200" i="1" dirty="0">
                <a:latin typeface="Areal"/>
                <a:cs typeface="Times New Roman" panose="02020603050405020304" pitchFamily="18" charset="0"/>
              </a:rPr>
              <a:t>NHS Long Term Plan</a:t>
            </a:r>
            <a:r>
              <a:rPr lang="en-US" altLang="en-US" sz="1200" dirty="0">
                <a:latin typeface="Areal"/>
                <a:cs typeface="Times New Roman" panose="02020603050405020304" pitchFamily="18" charset="0"/>
              </a:rPr>
              <a:t>. Available at: </a:t>
            </a:r>
            <a:r>
              <a:rPr lang="en-US" altLang="en-US" sz="1200" dirty="0">
                <a:latin typeface="Areal"/>
                <a:cs typeface="Times New Roman" panose="02020603050405020304" pitchFamily="18" charset="0"/>
                <a:hlinkClick r:id="rId12"/>
              </a:rPr>
              <a:t>https://www.longtermplan.nhs.uk</a:t>
            </a:r>
            <a:r>
              <a:rPr lang="en-US" altLang="en-US" sz="1200" dirty="0">
                <a:latin typeface="Areal"/>
                <a:cs typeface="Times New Roman" panose="02020603050405020304" pitchFamily="18" charset="0"/>
              </a:rPr>
              <a:t> (Accessed: 7 November 2025).</a:t>
            </a:r>
          </a:p>
          <a:p>
            <a:pPr marL="0" lvl="0" indent="0" eaLnBrk="0" fontAlgn="base" hangingPunct="0">
              <a:lnSpc>
                <a:spcPct val="100000"/>
              </a:lnSpc>
              <a:spcBef>
                <a:spcPct val="0"/>
              </a:spcBef>
              <a:spcAft>
                <a:spcPct val="0"/>
              </a:spcAft>
              <a:buNone/>
            </a:pPr>
            <a:endParaRPr lang="en-US" altLang="en-US" sz="1200" dirty="0">
              <a:latin typeface="Areal"/>
            </a:endParaRPr>
          </a:p>
          <a:p>
            <a:pPr marL="0" indent="0" eaLnBrk="0" fontAlgn="base" hangingPunct="0">
              <a:lnSpc>
                <a:spcPct val="100000"/>
              </a:lnSpc>
              <a:spcBef>
                <a:spcPct val="0"/>
              </a:spcBef>
              <a:spcAft>
                <a:spcPct val="0"/>
              </a:spcAft>
              <a:buNone/>
            </a:pPr>
            <a:r>
              <a:rPr lang="en-US" altLang="en-US" sz="1200" dirty="0">
                <a:latin typeface="Areal"/>
                <a:cs typeface="Times New Roman" panose="02020603050405020304" pitchFamily="18" charset="0"/>
              </a:rPr>
              <a:t>NHS England (2021). </a:t>
            </a:r>
            <a:r>
              <a:rPr lang="en-US" altLang="en-US" sz="1200" i="1" dirty="0">
                <a:latin typeface="Areal"/>
                <a:cs typeface="Times New Roman" panose="02020603050405020304" pitchFamily="18" charset="0"/>
              </a:rPr>
              <a:t>Core20PLUS5 an Approach to Reducing Health Inequalities</a:t>
            </a:r>
            <a:r>
              <a:rPr lang="en-US" altLang="en-US" sz="1200" dirty="0">
                <a:latin typeface="Areal"/>
                <a:cs typeface="Times New Roman" panose="02020603050405020304" pitchFamily="18" charset="0"/>
              </a:rPr>
              <a:t>. Available at: </a:t>
            </a:r>
            <a:r>
              <a:rPr lang="en-US" altLang="en-US" sz="1200" dirty="0">
                <a:latin typeface="Areal"/>
                <a:cs typeface="Times New Roman" panose="02020603050405020304" pitchFamily="18" charset="0"/>
                <a:hlinkClick r:id="rId13"/>
              </a:rPr>
              <a:t>https://www.england.nhs.uk/about/equality/equality-hub/national-healthcare-inequalities-improvement-programme/core20plus5/</a:t>
            </a:r>
            <a:r>
              <a:rPr lang="en-US" altLang="en-US" sz="1200" dirty="0">
                <a:latin typeface="Areal"/>
                <a:cs typeface="Times New Roman" panose="02020603050405020304" pitchFamily="18" charset="0"/>
              </a:rPr>
              <a:t> (Accessed: 11 November 2025)</a:t>
            </a:r>
          </a:p>
          <a:p>
            <a:pPr marL="0" indent="0" eaLnBrk="0" fontAlgn="base" hangingPunct="0">
              <a:lnSpc>
                <a:spcPct val="100000"/>
              </a:lnSpc>
              <a:spcBef>
                <a:spcPct val="0"/>
              </a:spcBef>
              <a:spcAft>
                <a:spcPct val="0"/>
              </a:spcAft>
              <a:buNone/>
            </a:pPr>
            <a:endParaRPr lang="en-US" altLang="en-US" sz="1200" dirty="0">
              <a:latin typeface="Areal"/>
              <a:cs typeface="Times New Roman" panose="02020603050405020304" pitchFamily="18" charset="0"/>
            </a:endParaRPr>
          </a:p>
          <a:p>
            <a:pPr marL="0" indent="0" eaLnBrk="0" fontAlgn="base" hangingPunct="0">
              <a:lnSpc>
                <a:spcPct val="100000"/>
              </a:lnSpc>
              <a:spcBef>
                <a:spcPct val="0"/>
              </a:spcBef>
              <a:spcAft>
                <a:spcPct val="0"/>
              </a:spcAft>
              <a:buNone/>
            </a:pPr>
            <a:r>
              <a:rPr lang="en-US" altLang="en-US" sz="1200" dirty="0">
                <a:latin typeface="Areal"/>
                <a:cs typeface="Times New Roman" panose="02020603050405020304" pitchFamily="18" charset="0"/>
              </a:rPr>
              <a:t>Rook, K.S. (2015). Social Networks in Later Life. </a:t>
            </a:r>
            <a:r>
              <a:rPr lang="en-US" altLang="en-US" sz="1200" i="1" dirty="0">
                <a:latin typeface="Areal"/>
                <a:cs typeface="Times New Roman" panose="02020603050405020304" pitchFamily="18" charset="0"/>
              </a:rPr>
              <a:t>Current Directions in Psychological Science</a:t>
            </a:r>
            <a:r>
              <a:rPr lang="en-US" altLang="en-US" sz="1200" dirty="0">
                <a:latin typeface="Areal"/>
                <a:cs typeface="Times New Roman" panose="02020603050405020304" pitchFamily="18" charset="0"/>
              </a:rPr>
              <a:t>, 24(1), pp.45–51. </a:t>
            </a:r>
            <a:r>
              <a:rPr lang="en-US" altLang="en-US" sz="1200" dirty="0" err="1">
                <a:latin typeface="Areal"/>
                <a:cs typeface="Times New Roman" panose="02020603050405020304" pitchFamily="18" charset="0"/>
              </a:rPr>
              <a:t>doi:https</a:t>
            </a:r>
            <a:r>
              <a:rPr lang="en-US" altLang="en-US" sz="1200" dirty="0">
                <a:latin typeface="Areal"/>
                <a:cs typeface="Times New Roman" panose="02020603050405020304" pitchFamily="18" charset="0"/>
              </a:rPr>
              <a:t>://doi.org/10.1177/0963721414551364. (Accessed: 7 </a:t>
            </a:r>
            <a:r>
              <a:rPr lang="en-GB" altLang="en-US" sz="1200" dirty="0">
                <a:latin typeface="Areal"/>
                <a:cs typeface="Times New Roman" panose="02020603050405020304" pitchFamily="18" charset="0"/>
              </a:rPr>
              <a:t>November 2025)</a:t>
            </a:r>
            <a:endParaRPr lang="en-US" altLang="en-US" sz="1200" dirty="0">
              <a:latin typeface="Areal"/>
            </a:endParaRPr>
          </a:p>
          <a:p>
            <a:pPr marL="0" lvl="0" indent="0" eaLnBrk="0" fontAlgn="base" hangingPunct="0">
              <a:lnSpc>
                <a:spcPct val="100000"/>
              </a:lnSpc>
              <a:spcBef>
                <a:spcPct val="0"/>
              </a:spcBef>
              <a:spcAft>
                <a:spcPct val="0"/>
              </a:spcAft>
              <a:buNone/>
            </a:pPr>
            <a:r>
              <a:rPr lang="en-US" altLang="en-US" sz="1200" dirty="0">
                <a:latin typeface="Areal"/>
                <a:cs typeface="Times New Roman" panose="02020603050405020304" pitchFamily="18" charset="0"/>
              </a:rPr>
              <a:t>Office for Health Improvement and Disparities (2021). </a:t>
            </a:r>
            <a:r>
              <a:rPr lang="en-US" altLang="en-US" sz="1200" i="1" dirty="0">
                <a:latin typeface="Areal"/>
                <a:cs typeface="Times New Roman" panose="02020603050405020304" pitchFamily="18" charset="0"/>
              </a:rPr>
              <a:t>About us</a:t>
            </a:r>
            <a:r>
              <a:rPr lang="en-US" altLang="en-US" sz="1200" dirty="0">
                <a:latin typeface="Areal"/>
                <a:cs typeface="Times New Roman" panose="02020603050405020304" pitchFamily="18" charset="0"/>
              </a:rPr>
              <a:t>. Available at: </a:t>
            </a:r>
            <a:r>
              <a:rPr lang="en-US" altLang="en-US" sz="1200" dirty="0">
                <a:latin typeface="Areal"/>
                <a:cs typeface="Times New Roman" panose="02020603050405020304" pitchFamily="18" charset="0"/>
                <a:hlinkClick r:id="rId14"/>
              </a:rPr>
              <a:t>https://www.gov.uk/government/organisations/office-for-health-improvement-and-disparities/about</a:t>
            </a:r>
            <a:r>
              <a:rPr lang="en-US" altLang="en-US" sz="1200" dirty="0">
                <a:latin typeface="Areal"/>
                <a:cs typeface="Times New Roman" panose="02020603050405020304" pitchFamily="18" charset="0"/>
              </a:rPr>
              <a:t> (Accessed: 7 November 2025). </a:t>
            </a:r>
          </a:p>
          <a:p>
            <a:pPr marL="0" lvl="0" indent="0" eaLnBrk="0" fontAlgn="base" hangingPunct="0">
              <a:lnSpc>
                <a:spcPct val="100000"/>
              </a:lnSpc>
              <a:spcBef>
                <a:spcPct val="0"/>
              </a:spcBef>
              <a:spcAft>
                <a:spcPct val="0"/>
              </a:spcAft>
              <a:buNone/>
            </a:pPr>
            <a:endParaRPr lang="en-US" altLang="en-US" sz="800" dirty="0">
              <a:latin typeface="Areal"/>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200" b="0" i="0" u="none" strike="noStrike" cap="none" normalizeH="0" baseline="0" dirty="0">
              <a:ln>
                <a:noFill/>
              </a:ln>
              <a:solidFill>
                <a:schemeClr val="tx1"/>
              </a:solidFill>
              <a:effectLst/>
              <a:latin typeface="Areal"/>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1200" dirty="0">
              <a:latin typeface="Areal"/>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200" b="0" i="0" u="none" strike="noStrike" cap="none" normalizeH="0" baseline="0" dirty="0">
              <a:ln>
                <a:noFill/>
              </a:ln>
              <a:solidFill>
                <a:schemeClr val="tx1"/>
              </a:solidFill>
              <a:effectLst/>
              <a:latin typeface="Areal"/>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200" b="0" i="0" u="none" strike="noStrike" cap="none" normalizeH="0" baseline="0" dirty="0">
              <a:ln>
                <a:noFill/>
              </a:ln>
              <a:solidFill>
                <a:schemeClr val="tx1"/>
              </a:solidFill>
              <a:effectLst/>
              <a:latin typeface="Areal"/>
            </a:endParaRPr>
          </a:p>
        </p:txBody>
      </p:sp>
      <p:sp>
        <p:nvSpPr>
          <p:cNvPr id="2" name="Rectangle 1">
            <a:extLst>
              <a:ext uri="{FF2B5EF4-FFF2-40B4-BE49-F238E27FC236}">
                <a16:creationId xmlns:a16="http://schemas.microsoft.com/office/drawing/2014/main" id="{41ABF99F-E9B2-C368-6D30-6D2114DB0D9A}"/>
              </a:ext>
            </a:extLst>
          </p:cNvPr>
          <p:cNvSpPr>
            <a:spLocks noChangeArrowheads="1"/>
          </p:cNvSpPr>
          <p:nvPr/>
        </p:nvSpPr>
        <p:spPr bwMode="auto">
          <a:xfrm>
            <a:off x="0" y="90100"/>
            <a:ext cx="184731"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0"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0999033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B4E6074-580E-6802-B7B8-23CFE4C1DAEF}"/>
              </a:ext>
            </a:extLst>
          </p:cNvPr>
          <p:cNvSpPr>
            <a:spLocks noGrp="1"/>
          </p:cNvSpPr>
          <p:nvPr>
            <p:ph idx="1"/>
          </p:nvPr>
        </p:nvSpPr>
        <p:spPr>
          <a:xfrm>
            <a:off x="386080" y="139064"/>
            <a:ext cx="10784840" cy="6515735"/>
          </a:xfrm>
        </p:spPr>
        <p:txBody>
          <a:bodyPr>
            <a:normAutofit/>
          </a:bodyPr>
          <a:lstStyle/>
          <a:p>
            <a:pPr marL="0" indent="0">
              <a:buNone/>
            </a:pPr>
            <a:endParaRPr lang="en-GB" sz="1200">
              <a:solidFill>
                <a:schemeClr val="accent3"/>
              </a:solidFill>
            </a:endParaRPr>
          </a:p>
          <a:p>
            <a:endParaRPr lang="en-GB"/>
          </a:p>
          <a:p>
            <a:pPr marL="0" indent="0">
              <a:buNone/>
            </a:pPr>
            <a:endParaRPr lang="en-GB"/>
          </a:p>
        </p:txBody>
      </p:sp>
      <p:sp>
        <p:nvSpPr>
          <p:cNvPr id="4" name="Rectangle 2">
            <a:extLst>
              <a:ext uri="{FF2B5EF4-FFF2-40B4-BE49-F238E27FC236}">
                <a16:creationId xmlns:a16="http://schemas.microsoft.com/office/drawing/2014/main" id="{B9A93054-CE38-E7D9-068C-8D5B6F4EB67B}"/>
              </a:ext>
            </a:extLst>
          </p:cNvPr>
          <p:cNvSpPr>
            <a:spLocks noChangeArrowheads="1"/>
          </p:cNvSpPr>
          <p:nvPr/>
        </p:nvSpPr>
        <p:spPr bwMode="auto">
          <a:xfrm>
            <a:off x="122694" y="57958"/>
            <a:ext cx="12164127" cy="74481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chemeClr val="tx1"/>
              </a:solidFill>
              <a:effectLst/>
              <a:latin typeface="Areal"/>
              <a:cs typeface="Times New Roman" panose="02020603050405020304" pitchFamily="18" charset="0"/>
            </a:endParaRPr>
          </a:p>
          <a:p>
            <a:r>
              <a:rPr lang="en-US" sz="1200" dirty="0"/>
              <a:t>Public Health England (2018). </a:t>
            </a:r>
            <a:r>
              <a:rPr lang="en-US" sz="1200" i="1" dirty="0"/>
              <a:t>Stoptober campaign evaluation</a:t>
            </a:r>
            <a:r>
              <a:rPr lang="en-US" sz="1200" dirty="0"/>
              <a:t>. Available at: </a:t>
            </a:r>
            <a:r>
              <a:rPr lang="en-US" sz="1200" u="sng" dirty="0">
                <a:hlinkClick r:id="rId3"/>
              </a:rPr>
              <a:t>https://www.gov.uk/government/publications/stoptober-campaign-evaluation</a:t>
            </a:r>
            <a:r>
              <a:rPr lang="en-GB" sz="1200" dirty="0"/>
              <a:t> </a:t>
            </a:r>
            <a:r>
              <a:rPr lang="en-US" sz="1200" dirty="0"/>
              <a:t>(Accessed: 7 November 2025). </a:t>
            </a:r>
            <a:endParaRPr lang="en-GB" sz="1200" dirty="0"/>
          </a:p>
          <a:p>
            <a:r>
              <a:rPr lang="en-US" sz="1200" i="1" dirty="0"/>
              <a:t>Public Health</a:t>
            </a:r>
            <a:r>
              <a:rPr lang="en-US" sz="1200" dirty="0"/>
              <a:t>, 18(1). Available at: </a:t>
            </a:r>
            <a:r>
              <a:rPr lang="en-US" sz="1200" dirty="0">
                <a:hlinkClick r:id="rId4"/>
              </a:rPr>
              <a:t>https://doi.org/10.1186/s12889-018-5677-1</a:t>
            </a:r>
            <a:r>
              <a:rPr lang="en-US" sz="1200" dirty="0"/>
              <a:t>. (Accessed: 12  November 2025)</a:t>
            </a:r>
            <a:endParaRPr lang="en-GB" sz="1200" dirty="0"/>
          </a:p>
          <a:p>
            <a:r>
              <a:rPr lang="en-US" sz="1200" dirty="0"/>
              <a:t>Rook, K.S. (2015) ‘Social Networks in Later Life’, </a:t>
            </a:r>
            <a:r>
              <a:rPr lang="en-US" sz="1200" i="1" dirty="0"/>
              <a:t>Current Directions in Psychological Science</a:t>
            </a:r>
            <a:r>
              <a:rPr lang="en-US" sz="1200" dirty="0"/>
              <a:t>, 24(1), pp.45–51. Available at: </a:t>
            </a:r>
            <a:r>
              <a:rPr lang="en-US" sz="1200" dirty="0">
                <a:hlinkClick r:id="rId5"/>
              </a:rPr>
              <a:t>https://doi.org/10.1177/0963721414551364</a:t>
            </a:r>
            <a:r>
              <a:rPr lang="en-US" sz="1200" dirty="0"/>
              <a:t>.</a:t>
            </a:r>
            <a:endParaRPr lang="en-GB" sz="1200" dirty="0"/>
          </a:p>
          <a:p>
            <a:r>
              <a:rPr lang="en-US" sz="1200" dirty="0"/>
              <a:t>Ruggeri, K., Garcia-Garzon, E., Maguire, Á., Matz, S. and Huppert, F.A. (2020) ‘Well-being is more than happiness and life satisfaction: A multidimensional analysis of 21 countries’, </a:t>
            </a:r>
            <a:r>
              <a:rPr lang="en-US" sz="1200" i="1" dirty="0"/>
              <a:t>Health and Quality of Life Outcomes</a:t>
            </a:r>
            <a:r>
              <a:rPr lang="en-US" sz="1200" dirty="0"/>
              <a:t>, 18(192), pp.1–16. Available at: </a:t>
            </a:r>
            <a:r>
              <a:rPr lang="en-US" sz="1200" u="sng" dirty="0">
                <a:hlinkClick r:id="rId6"/>
              </a:rPr>
              <a:t>https://doi.org/10.1186/s12955-020-01423-y</a:t>
            </a:r>
            <a:r>
              <a:rPr lang="en-US" sz="1200" dirty="0"/>
              <a:t>. (Accessed: 7 November 2025)</a:t>
            </a:r>
            <a:endParaRPr lang="en-GB" sz="1200" dirty="0"/>
          </a:p>
          <a:p>
            <a:r>
              <a:rPr lang="en-GB" sz="1200" dirty="0" err="1"/>
              <a:t>Schramme</a:t>
            </a:r>
            <a:r>
              <a:rPr lang="en-GB" sz="1200" dirty="0"/>
              <a:t>, T. (2023) ‘Health as Complete Well-Being: The WHO Definition and Beyond’, </a:t>
            </a:r>
            <a:r>
              <a:rPr lang="en-GB" sz="1200" i="1" dirty="0"/>
              <a:t>Public Health Ethics</a:t>
            </a:r>
            <a:r>
              <a:rPr lang="en-GB" sz="1200" dirty="0"/>
              <a:t>, </a:t>
            </a:r>
            <a:r>
              <a:rPr lang="en-GB" sz="1200" i="1" dirty="0"/>
              <a:t>16</a:t>
            </a:r>
            <a:r>
              <a:rPr lang="en-GB" sz="1200" dirty="0"/>
              <a:t>(3), 210. Available at: </a:t>
            </a:r>
            <a:r>
              <a:rPr lang="en-GB" sz="1200" u="sng" dirty="0">
                <a:hlinkClick r:id="rId7"/>
              </a:rPr>
              <a:t>https://doi.org/10.1093/phe/phad017</a:t>
            </a:r>
            <a:r>
              <a:rPr lang="en-GB" sz="1200" dirty="0"/>
              <a:t>  </a:t>
            </a:r>
            <a:r>
              <a:rPr lang="en-US" sz="1200" dirty="0"/>
              <a:t>(Accessed: 7 November 2025)</a:t>
            </a:r>
            <a:endParaRPr lang="en-GB" sz="1200" dirty="0"/>
          </a:p>
          <a:p>
            <a:r>
              <a:rPr lang="en-GB" sz="1200" dirty="0" err="1"/>
              <a:t>Tamsma</a:t>
            </a:r>
            <a:r>
              <a:rPr lang="en-GB" sz="1200" dirty="0"/>
              <a:t>, N and </a:t>
            </a:r>
            <a:r>
              <a:rPr lang="en-GB" sz="1200" dirty="0" err="1"/>
              <a:t>Costongs</a:t>
            </a:r>
            <a:r>
              <a:rPr lang="en-GB" sz="1200" dirty="0"/>
              <a:t>, C. (2018) ‘Promoting health and well-being in the context of the United Nations Sustainable Development Agenda’, </a:t>
            </a:r>
            <a:r>
              <a:rPr lang="en-GB" sz="1200" i="1" dirty="0"/>
              <a:t>Scandinavian Journal of Public Health, </a:t>
            </a:r>
            <a:r>
              <a:rPr lang="en-GB" sz="1200" dirty="0"/>
              <a:t>46, pp. 5-8. Available at: </a:t>
            </a:r>
            <a:r>
              <a:rPr lang="en-GB" sz="1200" u="sng" dirty="0">
                <a:hlinkClick r:id="rId8"/>
              </a:rPr>
              <a:t>https://doi.org/10.1177/1403494817741773</a:t>
            </a:r>
            <a:r>
              <a:rPr lang="en-US" sz="1200" dirty="0"/>
              <a:t>(Accessed: 7 November 2025)</a:t>
            </a:r>
            <a:endParaRPr lang="en-GB" sz="1200" dirty="0"/>
          </a:p>
          <a:p>
            <a:r>
              <a:rPr lang="en-GB" sz="1200" dirty="0"/>
              <a:t>UK Parliament (2012) </a:t>
            </a:r>
            <a:r>
              <a:rPr lang="en-GB" sz="1200" i="1" dirty="0"/>
              <a:t>Health and Social Care Act 2012.</a:t>
            </a:r>
            <a:r>
              <a:rPr lang="en-GB" sz="1200" dirty="0"/>
              <a:t> London: The Stationery Office.</a:t>
            </a:r>
            <a:br>
              <a:rPr lang="en-GB" sz="1200" dirty="0"/>
            </a:br>
            <a:r>
              <a:rPr lang="en-GB" sz="1200" dirty="0"/>
              <a:t>Available at: </a:t>
            </a:r>
            <a:r>
              <a:rPr lang="en-GB" sz="1200" u="sng" dirty="0">
                <a:hlinkClick r:id="rId9"/>
              </a:rPr>
              <a:t>https://www.legislation.gov.uk/ukpga/2012/7/contents/enacted</a:t>
            </a:r>
            <a:r>
              <a:rPr lang="en-GB" sz="1200" u="sng" dirty="0"/>
              <a:t> </a:t>
            </a:r>
            <a:r>
              <a:rPr lang="en-GB" sz="1200" dirty="0"/>
              <a:t>(Accessed: 3 November 2025)</a:t>
            </a:r>
          </a:p>
          <a:p>
            <a:r>
              <a:rPr lang="en-GB" sz="1200" dirty="0"/>
              <a:t>UK Parliament (2024) Social Care in England: Current Situation and Strategy. Available at: </a:t>
            </a:r>
            <a:r>
              <a:rPr lang="en-GB" sz="1200" u="sng" dirty="0">
                <a:hlinkClick r:id="rId10"/>
              </a:rPr>
              <a:t>https://lordslibrary.parliament.uk</a:t>
            </a:r>
            <a:r>
              <a:rPr lang="en-GB" sz="1200" dirty="0"/>
              <a:t> (Accessed: 3 November 2025)</a:t>
            </a:r>
          </a:p>
          <a:p>
            <a:r>
              <a:rPr lang="en-US" sz="1200" dirty="0"/>
              <a:t>The King's Fund (2023). </a:t>
            </a:r>
            <a:r>
              <a:rPr lang="en-US" sz="1200" i="1" dirty="0"/>
              <a:t>The King’s Fund</a:t>
            </a:r>
            <a:r>
              <a:rPr lang="en-US" sz="1200" dirty="0"/>
              <a:t>. Available at: </a:t>
            </a:r>
            <a:r>
              <a:rPr lang="en-US" sz="1200" u="sng" dirty="0">
                <a:hlinkClick r:id="rId11"/>
              </a:rPr>
              <a:t>https://www.kingsfund.org.uk</a:t>
            </a:r>
            <a:r>
              <a:rPr lang="en-US" sz="1200" dirty="0"/>
              <a:t> (Accessed: 7 November 2025)</a:t>
            </a:r>
            <a:endParaRPr lang="en-GB" sz="1200" dirty="0"/>
          </a:p>
          <a:p>
            <a:r>
              <a:rPr lang="en-US" sz="1200" dirty="0"/>
              <a:t>Thomson, K., Hillier-Brown, F., Todd, A., McNamara, C., </a:t>
            </a:r>
            <a:r>
              <a:rPr lang="en-US" sz="1200" dirty="0" err="1"/>
              <a:t>Huijts</a:t>
            </a:r>
            <a:r>
              <a:rPr lang="en-US" sz="1200" dirty="0"/>
              <a:t>, T. and Bambra, C. (2018). ‘The effects of public health policies on health inequalities in high-income countries: an umbrella review’, </a:t>
            </a:r>
            <a:r>
              <a:rPr lang="en-US" sz="1200" i="1" dirty="0"/>
              <a:t>BMC </a:t>
            </a:r>
            <a:r>
              <a:rPr lang="en-US" sz="1200" dirty="0"/>
              <a:t>Turunen, H., Sormunen, M., Jourdan, D., von Seelen, J. and Buijs, G. (2017) ‘Health Promoting Schools—a complex approach and a major means to health improvement’, </a:t>
            </a:r>
            <a:r>
              <a:rPr lang="en-US" sz="1200" i="1" dirty="0"/>
              <a:t>Health Promotion International</a:t>
            </a:r>
            <a:r>
              <a:rPr lang="en-US" sz="1200" dirty="0"/>
              <a:t>, 32(2), pp.177–184. Available at: </a:t>
            </a:r>
            <a:r>
              <a:rPr lang="en-US" sz="1200" dirty="0">
                <a:hlinkClick r:id="rId12"/>
              </a:rPr>
              <a:t>https://doi.org/10.1093/heapro/dax001</a:t>
            </a:r>
            <a:r>
              <a:rPr lang="en-US" sz="1200" dirty="0"/>
              <a:t>. (Accessed: 10 November 2025)</a:t>
            </a:r>
            <a:endParaRPr lang="en-GB" sz="1200" dirty="0"/>
          </a:p>
          <a:p>
            <a:r>
              <a:rPr lang="en-US" sz="1200" dirty="0"/>
              <a:t>United Nations (2024). </a:t>
            </a:r>
            <a:r>
              <a:rPr lang="en-US" sz="1200" i="1" dirty="0"/>
              <a:t>The Sustainable Development Goals Report 2024</a:t>
            </a:r>
            <a:r>
              <a:rPr lang="en-US" sz="1200" dirty="0"/>
              <a:t>. Available at: </a:t>
            </a:r>
            <a:r>
              <a:rPr lang="en-US" sz="1200" u="sng" dirty="0">
                <a:hlinkClick r:id="rId13"/>
              </a:rPr>
              <a:t>https://unstats.un.org/sdgs/report/2024/The-Sustainable-Development-Goals-Report-2024.pdf</a:t>
            </a:r>
            <a:r>
              <a:rPr lang="en-US" sz="1200" dirty="0"/>
              <a:t>. (Accessed: 12 November 2025)</a:t>
            </a:r>
          </a:p>
          <a:p>
            <a:r>
              <a:rPr lang="en-US" sz="1200" dirty="0"/>
              <a:t>Van den </a:t>
            </a:r>
            <a:r>
              <a:rPr lang="en-US" sz="1200" dirty="0" err="1"/>
              <a:t>Broucke</a:t>
            </a:r>
            <a:r>
              <a:rPr lang="en-US" sz="1200" dirty="0"/>
              <a:t>, S. (2013). Implementing health in all policies post Helsinki 2013: why, what, who and how. Health Promotion International, 28(3), pp.281–284. </a:t>
            </a:r>
            <a:r>
              <a:rPr lang="en-US" sz="1200" dirty="0" err="1"/>
              <a:t>doi:https</a:t>
            </a:r>
            <a:r>
              <a:rPr lang="en-US" sz="1200" dirty="0"/>
              <a:t>://doi.org/10.1093/</a:t>
            </a:r>
            <a:r>
              <a:rPr lang="en-US" sz="1200" dirty="0" err="1"/>
              <a:t>heapro</a:t>
            </a:r>
            <a:r>
              <a:rPr lang="en-US" sz="1200" dirty="0"/>
              <a:t>/dat050. </a:t>
            </a:r>
          </a:p>
          <a:p>
            <a:r>
              <a:rPr lang="en-US" sz="1200" dirty="0"/>
              <a:t>Weeks, W.B., James Neil Weinstein and Lavista, J.M. (2023) ‘All Sustainable Development Goals Support Good Health and Well-Being’, </a:t>
            </a:r>
            <a:r>
              <a:rPr lang="en-US" sz="1200" i="1" dirty="0"/>
              <a:t>International Journal of Public Health</a:t>
            </a:r>
            <a:r>
              <a:rPr lang="en-US" sz="1200" dirty="0"/>
              <a:t>, 68. Available at: </a:t>
            </a:r>
            <a:r>
              <a:rPr lang="en-US" sz="1200" dirty="0">
                <a:hlinkClick r:id="rId14"/>
              </a:rPr>
              <a:t>https://doi.org/10.3389/ijph.2023.1606901</a:t>
            </a:r>
            <a:r>
              <a:rPr lang="en-US" sz="1200" dirty="0"/>
              <a:t>. (Accessed: 11 November 2025)</a:t>
            </a:r>
          </a:p>
          <a:p>
            <a:r>
              <a:rPr lang="en-US" sz="1200" dirty="0"/>
              <a:t>Winkler, M. S., Adongo, P. B., Binka, F., Brugger, F., Diagbouga, S., </a:t>
            </a:r>
            <a:r>
              <a:rPr lang="en-US" sz="1200" dirty="0" err="1"/>
              <a:t>Macete</a:t>
            </a:r>
            <a:r>
              <a:rPr lang="en-US" sz="1200" dirty="0"/>
              <a:t>, E., … Okumu, F. (2019). Health impact assessment for promoting sustainable development: the HIA4SD project. Impact Assessment and Project Appraisal, 38(3), 225–232. </a:t>
            </a:r>
            <a:r>
              <a:rPr lang="en-US" sz="1200" dirty="0">
                <a:hlinkClick r:id="rId15"/>
              </a:rPr>
              <a:t>https://doi.org/10.1080/14615517.2019.1694783</a:t>
            </a:r>
            <a:r>
              <a:rPr lang="en-US" sz="1200" dirty="0"/>
              <a:t>  (Accessed: 7 November 2025)</a:t>
            </a:r>
            <a:endParaRPr lang="en-GB" sz="1200" dirty="0"/>
          </a:p>
          <a:p>
            <a:r>
              <a:rPr lang="en-US" sz="1200" dirty="0"/>
              <a:t>World Health </a:t>
            </a:r>
            <a:r>
              <a:rPr lang="en-US" sz="1200" dirty="0" err="1"/>
              <a:t>Organisation</a:t>
            </a:r>
            <a:r>
              <a:rPr lang="en-US" sz="1200" dirty="0"/>
              <a:t> (1948). </a:t>
            </a:r>
            <a:r>
              <a:rPr lang="en-US" sz="1200" i="1" dirty="0"/>
              <a:t>Constitution of the world health organization</a:t>
            </a:r>
            <a:r>
              <a:rPr lang="en-US" sz="1200" dirty="0"/>
              <a:t>. Available at: </a:t>
            </a:r>
            <a:r>
              <a:rPr lang="en-US" sz="1200" u="sng" dirty="0">
                <a:hlinkClick r:id="rId16"/>
              </a:rPr>
              <a:t>https://www.who.int/about/governance/constitution</a:t>
            </a:r>
            <a:r>
              <a:rPr lang="en-US" sz="1200" dirty="0"/>
              <a:t> (Accessed: 12 November 2025)</a:t>
            </a:r>
            <a:endParaRPr lang="en-GB" sz="1200" dirty="0"/>
          </a:p>
          <a:p>
            <a:r>
              <a:rPr lang="en-GB" sz="1200" dirty="0"/>
              <a:t>World Health Organization (2013) </a:t>
            </a:r>
            <a:r>
              <a:rPr lang="en-GB" sz="1200" i="1" dirty="0"/>
              <a:t>Health in All Policies: Framework for Country Action.</a:t>
            </a:r>
            <a:r>
              <a:rPr lang="en-GB" sz="1200" dirty="0"/>
              <a:t> Available at: </a:t>
            </a:r>
            <a:r>
              <a:rPr lang="en-GB" sz="1200" u="sng" dirty="0">
                <a:hlinkClick r:id="rId17"/>
              </a:rPr>
              <a:t>https://www.who.int/publications/i/item/9789241506908</a:t>
            </a:r>
            <a:r>
              <a:rPr lang="en-GB" sz="1200" dirty="0"/>
              <a:t> (Accessed: 3 November 2025)</a:t>
            </a:r>
          </a:p>
          <a:p>
            <a:r>
              <a:rPr lang="en-GB" sz="1200" dirty="0"/>
              <a:t>World Health Organization (2024) </a:t>
            </a:r>
            <a:r>
              <a:rPr lang="en-GB" sz="1200" i="1" dirty="0"/>
              <a:t>SDG 3 Global Action Plan.</a:t>
            </a:r>
            <a:r>
              <a:rPr lang="en-GB" sz="1200" dirty="0"/>
              <a:t> Available at: </a:t>
            </a:r>
            <a:r>
              <a:rPr lang="en-GB" sz="1200" u="sng" dirty="0">
                <a:hlinkClick r:id="rId18"/>
              </a:rPr>
              <a:t>https://www.who.int/initiatives/sdg3-global-action-plan</a:t>
            </a:r>
            <a:r>
              <a:rPr lang="en-GB" sz="1200" dirty="0"/>
              <a:t> (Accessed: 3 November 2025) </a:t>
            </a:r>
          </a:p>
          <a:p>
            <a:r>
              <a:rPr lang="en-US" sz="1200" dirty="0"/>
              <a:t>World (2023). Noncommunicable diseases. [online] Who.int. Available at: </a:t>
            </a:r>
            <a:r>
              <a:rPr lang="en-US" sz="1200" dirty="0">
                <a:hlinkClick r:id="rId19"/>
              </a:rPr>
              <a:t>https://www.who.int/news-room/fact-sheets/detail/noncommunicable-diseases?utm_source</a:t>
            </a:r>
            <a:r>
              <a:rPr lang="en-US" sz="1200" dirty="0"/>
              <a:t>. (Accessed: 18 </a:t>
            </a:r>
            <a:r>
              <a:rPr lang="en-GB" sz="1200" dirty="0"/>
              <a:t>November 2025)</a:t>
            </a:r>
          </a:p>
          <a:p>
            <a:endParaRPr lang="en-GB" sz="1200" dirty="0"/>
          </a:p>
          <a:p>
            <a:endParaRPr lang="en-GB" sz="1200" dirty="0"/>
          </a:p>
          <a:p>
            <a:endParaRPr lang="en-GB" sz="1100" dirty="0"/>
          </a:p>
          <a:p>
            <a:endParaRPr lang="en-GB" sz="1100" dirty="0"/>
          </a:p>
          <a:p>
            <a:endParaRPr lang="en-GB" sz="1100" dirty="0"/>
          </a:p>
          <a:p>
            <a:endParaRPr lang="en-GB" sz="1100" dirty="0"/>
          </a:p>
          <a:p>
            <a:endParaRPr lang="en-GB" sz="1100" dirty="0"/>
          </a:p>
          <a:p>
            <a:endParaRPr lang="en-GB" sz="1100" dirty="0"/>
          </a:p>
          <a:p>
            <a:endParaRPr lang="en-GB" sz="1100" dirty="0"/>
          </a:p>
        </p:txBody>
      </p:sp>
    </p:spTree>
    <p:extLst>
      <p:ext uri="{BB962C8B-B14F-4D97-AF65-F5344CB8AC3E}">
        <p14:creationId xmlns:p14="http://schemas.microsoft.com/office/powerpoint/2010/main" val="53528067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7</TotalTime>
  <Words>4101</Words>
  <Application>Microsoft Office PowerPoint</Application>
  <PresentationFormat>Widescreen</PresentationFormat>
  <Paragraphs>171</Paragraphs>
  <Slides>18</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Aptos</vt:lpstr>
      <vt:lpstr>Aptos Display</vt:lpstr>
      <vt:lpstr>Areal</vt:lpstr>
      <vt:lpstr>Arial</vt:lpstr>
      <vt:lpstr>Calibri</vt:lpstr>
      <vt:lpstr>Office Theme</vt:lpstr>
      <vt:lpstr>Student Name: Patience Edo Student ID number: 2220883  Programme: BSc (Hons) Health and Social Care Module: Health, Wellbeing and Sustainable Development  Module code: BMHP6030   Lecturer: Shepherd Ziko (Module leader) Internal Verifier: Bianca Sanfilippo   Assignment Title: Component 1: Presentation     A critical analysis of the integration of health, wellbeing and sustainable development in Health and Social Care Sector, </vt:lpstr>
      <vt:lpstr>Introduction</vt:lpstr>
      <vt:lpstr>Key Concepts​ </vt:lpstr>
      <vt:lpstr>Relevance </vt:lpstr>
      <vt:lpstr>Integration of Health and Wellbeing Approaches </vt:lpstr>
      <vt:lpstr>Integrated Care Systems (ICS) ​</vt:lpstr>
      <vt:lpstr>Theoretical Perspectives: Biopsychosocial Model​</vt:lpstr>
      <vt:lpstr>Policy and Governance</vt:lpstr>
      <vt:lpstr>Service Delivery</vt:lpstr>
      <vt:lpstr>Public Health Initiatives</vt:lpstr>
      <vt:lpstr>Equity and Access</vt:lpstr>
      <vt:lpstr>Local/ Regional Recommendations</vt:lpstr>
      <vt:lpstr>National Recommendations</vt:lpstr>
      <vt:lpstr>Global Recommendations</vt:lpstr>
      <vt:lpstr>Conclusion </vt:lpstr>
      <vt:lpstr>References</vt:lpstr>
      <vt:lpstr>PowerPoint Presentation</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Student Name: Patience Edo Student ID number: 2220883  Programme: BSc (Hons) Health and Social Care Module: Health, Wellbeing and Sustainable Development  Module code: BMHP6030   Lecturer: Shepherd Ziko (Module leader) Internal Verifier: Bianca Sanfilippo   Assignment Title: Component 1: Presentation     A critical analysis of the integration of health, wellbeing and sustainable development in Health and Social Care Sector, </dc:title>
  <dc:creator>Afifa Zaman</dc:creator>
  <cp:lastModifiedBy>Patience Edo</cp:lastModifiedBy>
  <cp:revision>163</cp:revision>
  <dcterms:created xsi:type="dcterms:W3CDTF">2025-11-04T12:16:21Z</dcterms:created>
  <dcterms:modified xsi:type="dcterms:W3CDTF">2025-11-24T14:17:18Z</dcterms:modified>
</cp:coreProperties>
</file>