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8" r:id="rId3"/>
    <p:sldId id="257" r:id="rId4"/>
    <p:sldId id="258" r:id="rId5"/>
    <p:sldId id="259" r:id="rId6"/>
    <p:sldId id="260" r:id="rId7"/>
    <p:sldId id="269" r:id="rId8"/>
    <p:sldId id="261" r:id="rId9"/>
    <p:sldId id="262" r:id="rId10"/>
    <p:sldId id="263" r:id="rId11"/>
    <p:sldId id="264" r:id="rId12"/>
    <p:sldId id="265" r:id="rId13"/>
    <p:sldId id="266" r:id="rId14"/>
    <p:sldId id="270" r:id="rId15"/>
    <p:sldId id="271"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53ED2-8EAA-E281-24C5-517D548BEEC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244C00F-A15E-E5D6-3CE1-742FE0C437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66E3102-8410-F53A-66CA-40732D79B91A}"/>
              </a:ext>
            </a:extLst>
          </p:cNvPr>
          <p:cNvSpPr>
            <a:spLocks noGrp="1"/>
          </p:cNvSpPr>
          <p:nvPr>
            <p:ph type="dt" sz="half" idx="10"/>
          </p:nvPr>
        </p:nvSpPr>
        <p:spPr/>
        <p:txBody>
          <a:bodyPr/>
          <a:lstStyle/>
          <a:p>
            <a:fld id="{7D75E316-FD28-E948-8446-E32BB34CB73B}" type="datetimeFigureOut">
              <a:rPr lang="en-US" smtClean="0"/>
              <a:t>6/23/26</a:t>
            </a:fld>
            <a:endParaRPr lang="en-US"/>
          </a:p>
        </p:txBody>
      </p:sp>
      <p:sp>
        <p:nvSpPr>
          <p:cNvPr id="5" name="Footer Placeholder 4">
            <a:extLst>
              <a:ext uri="{FF2B5EF4-FFF2-40B4-BE49-F238E27FC236}">
                <a16:creationId xmlns:a16="http://schemas.microsoft.com/office/drawing/2014/main" id="{21A93305-43AA-A1B4-9A20-587A80959F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B94FF18-59D6-B889-C97A-276B87A333D7}"/>
              </a:ext>
            </a:extLst>
          </p:cNvPr>
          <p:cNvSpPr>
            <a:spLocks noGrp="1"/>
          </p:cNvSpPr>
          <p:nvPr>
            <p:ph type="sldNum" sz="quarter" idx="12"/>
          </p:nvPr>
        </p:nvSpPr>
        <p:spPr/>
        <p:txBody>
          <a:bodyPr/>
          <a:lstStyle/>
          <a:p>
            <a:fld id="{5C611D7A-4A67-F74D-AC4F-1819746BA818}" type="slidenum">
              <a:rPr lang="en-US" smtClean="0"/>
              <a:t>‹#›</a:t>
            </a:fld>
            <a:endParaRPr lang="en-US"/>
          </a:p>
        </p:txBody>
      </p:sp>
    </p:spTree>
    <p:extLst>
      <p:ext uri="{BB962C8B-B14F-4D97-AF65-F5344CB8AC3E}">
        <p14:creationId xmlns:p14="http://schemas.microsoft.com/office/powerpoint/2010/main" val="5786062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E57C4-60E8-D7A7-628D-B0E49EAB1D1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9BE08B5-B6CE-7CA7-B3A9-B8032928AC9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81FF999-0225-C09B-3BF9-F902DA1CECA6}"/>
              </a:ext>
            </a:extLst>
          </p:cNvPr>
          <p:cNvSpPr>
            <a:spLocks noGrp="1"/>
          </p:cNvSpPr>
          <p:nvPr>
            <p:ph type="dt" sz="half" idx="10"/>
          </p:nvPr>
        </p:nvSpPr>
        <p:spPr/>
        <p:txBody>
          <a:bodyPr/>
          <a:lstStyle/>
          <a:p>
            <a:fld id="{7D75E316-FD28-E948-8446-E32BB34CB73B}" type="datetimeFigureOut">
              <a:rPr lang="en-US" smtClean="0"/>
              <a:t>6/23/26</a:t>
            </a:fld>
            <a:endParaRPr lang="en-US"/>
          </a:p>
        </p:txBody>
      </p:sp>
      <p:sp>
        <p:nvSpPr>
          <p:cNvPr id="5" name="Footer Placeholder 4">
            <a:extLst>
              <a:ext uri="{FF2B5EF4-FFF2-40B4-BE49-F238E27FC236}">
                <a16:creationId xmlns:a16="http://schemas.microsoft.com/office/drawing/2014/main" id="{1889DE01-1CB5-09E0-1800-5149FAFE69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9CF43E6-21BA-9B90-EABD-C9125A1462DD}"/>
              </a:ext>
            </a:extLst>
          </p:cNvPr>
          <p:cNvSpPr>
            <a:spLocks noGrp="1"/>
          </p:cNvSpPr>
          <p:nvPr>
            <p:ph type="sldNum" sz="quarter" idx="12"/>
          </p:nvPr>
        </p:nvSpPr>
        <p:spPr/>
        <p:txBody>
          <a:bodyPr/>
          <a:lstStyle/>
          <a:p>
            <a:fld id="{5C611D7A-4A67-F74D-AC4F-1819746BA818}" type="slidenum">
              <a:rPr lang="en-US" smtClean="0"/>
              <a:t>‹#›</a:t>
            </a:fld>
            <a:endParaRPr lang="en-US"/>
          </a:p>
        </p:txBody>
      </p:sp>
    </p:spTree>
    <p:extLst>
      <p:ext uri="{BB962C8B-B14F-4D97-AF65-F5344CB8AC3E}">
        <p14:creationId xmlns:p14="http://schemas.microsoft.com/office/powerpoint/2010/main" val="14176113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F9784-8FB6-B6D3-2309-838CCB711F7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C94C8AA-059B-F586-9BB8-A140A32A569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92A6160-D9B5-BBC5-C919-94EEBFA76884}"/>
              </a:ext>
            </a:extLst>
          </p:cNvPr>
          <p:cNvSpPr>
            <a:spLocks noGrp="1"/>
          </p:cNvSpPr>
          <p:nvPr>
            <p:ph type="dt" sz="half" idx="10"/>
          </p:nvPr>
        </p:nvSpPr>
        <p:spPr/>
        <p:txBody>
          <a:bodyPr/>
          <a:lstStyle/>
          <a:p>
            <a:fld id="{7D75E316-FD28-E948-8446-E32BB34CB73B}" type="datetimeFigureOut">
              <a:rPr lang="en-US" smtClean="0"/>
              <a:t>6/23/26</a:t>
            </a:fld>
            <a:endParaRPr lang="en-US"/>
          </a:p>
        </p:txBody>
      </p:sp>
      <p:sp>
        <p:nvSpPr>
          <p:cNvPr id="5" name="Footer Placeholder 4">
            <a:extLst>
              <a:ext uri="{FF2B5EF4-FFF2-40B4-BE49-F238E27FC236}">
                <a16:creationId xmlns:a16="http://schemas.microsoft.com/office/drawing/2014/main" id="{C8E86560-6AD8-8765-8E40-1ABF6E3FF7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FB27FD-921A-546A-8CC6-9BF14CBBB63E}"/>
              </a:ext>
            </a:extLst>
          </p:cNvPr>
          <p:cNvSpPr>
            <a:spLocks noGrp="1"/>
          </p:cNvSpPr>
          <p:nvPr>
            <p:ph type="sldNum" sz="quarter" idx="12"/>
          </p:nvPr>
        </p:nvSpPr>
        <p:spPr/>
        <p:txBody>
          <a:bodyPr/>
          <a:lstStyle/>
          <a:p>
            <a:fld id="{5C611D7A-4A67-F74D-AC4F-1819746BA818}" type="slidenum">
              <a:rPr lang="en-US" smtClean="0"/>
              <a:t>‹#›</a:t>
            </a:fld>
            <a:endParaRPr lang="en-US"/>
          </a:p>
        </p:txBody>
      </p:sp>
    </p:spTree>
    <p:extLst>
      <p:ext uri="{BB962C8B-B14F-4D97-AF65-F5344CB8AC3E}">
        <p14:creationId xmlns:p14="http://schemas.microsoft.com/office/powerpoint/2010/main" val="19642030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BE018-3545-7279-185C-E8F4AB1ABF4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A374DE-766F-081C-A982-574D9DA092A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C852DF9-5FE6-8912-BD61-4171B9A2CDE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5A92784-DB7E-DECA-7726-B4EDC7579995}"/>
              </a:ext>
            </a:extLst>
          </p:cNvPr>
          <p:cNvSpPr>
            <a:spLocks noGrp="1"/>
          </p:cNvSpPr>
          <p:nvPr>
            <p:ph type="dt" sz="half" idx="10"/>
          </p:nvPr>
        </p:nvSpPr>
        <p:spPr/>
        <p:txBody>
          <a:bodyPr/>
          <a:lstStyle/>
          <a:p>
            <a:fld id="{7D75E316-FD28-E948-8446-E32BB34CB73B}" type="datetimeFigureOut">
              <a:rPr lang="en-US" smtClean="0"/>
              <a:t>6/23/26</a:t>
            </a:fld>
            <a:endParaRPr lang="en-US"/>
          </a:p>
        </p:txBody>
      </p:sp>
      <p:sp>
        <p:nvSpPr>
          <p:cNvPr id="6" name="Footer Placeholder 5">
            <a:extLst>
              <a:ext uri="{FF2B5EF4-FFF2-40B4-BE49-F238E27FC236}">
                <a16:creationId xmlns:a16="http://schemas.microsoft.com/office/drawing/2014/main" id="{E032C629-B071-415A-7DAC-CA4846F6E0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90F3EA-0BAD-18DB-84E1-A48B50C2B9E4}"/>
              </a:ext>
            </a:extLst>
          </p:cNvPr>
          <p:cNvSpPr>
            <a:spLocks noGrp="1"/>
          </p:cNvSpPr>
          <p:nvPr>
            <p:ph type="sldNum" sz="quarter" idx="12"/>
          </p:nvPr>
        </p:nvSpPr>
        <p:spPr/>
        <p:txBody>
          <a:bodyPr/>
          <a:lstStyle/>
          <a:p>
            <a:fld id="{5C611D7A-4A67-F74D-AC4F-1819746BA818}" type="slidenum">
              <a:rPr lang="en-US" smtClean="0"/>
              <a:t>‹#›</a:t>
            </a:fld>
            <a:endParaRPr lang="en-US"/>
          </a:p>
        </p:txBody>
      </p:sp>
    </p:spTree>
    <p:extLst>
      <p:ext uri="{BB962C8B-B14F-4D97-AF65-F5344CB8AC3E}">
        <p14:creationId xmlns:p14="http://schemas.microsoft.com/office/powerpoint/2010/main" val="28201311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EA035-5A0C-6545-C3AF-0DAC6BB6001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75F266C-1262-A319-DC72-974FB92EFD5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9DC86E6-3E3D-6859-9CBB-7B8BDAC4D0B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8B1CF87-2FC0-D482-5CD3-DE251586645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C0FC631-AFA7-F3CF-4090-B2B2905BAE9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0EDEDB0-9BC8-D4C8-DA72-14B38E86ABBD}"/>
              </a:ext>
            </a:extLst>
          </p:cNvPr>
          <p:cNvSpPr>
            <a:spLocks noGrp="1"/>
          </p:cNvSpPr>
          <p:nvPr>
            <p:ph type="dt" sz="half" idx="10"/>
          </p:nvPr>
        </p:nvSpPr>
        <p:spPr/>
        <p:txBody>
          <a:bodyPr/>
          <a:lstStyle/>
          <a:p>
            <a:fld id="{7D75E316-FD28-E948-8446-E32BB34CB73B}" type="datetimeFigureOut">
              <a:rPr lang="en-US" smtClean="0"/>
              <a:t>6/23/26</a:t>
            </a:fld>
            <a:endParaRPr lang="en-US"/>
          </a:p>
        </p:txBody>
      </p:sp>
      <p:sp>
        <p:nvSpPr>
          <p:cNvPr id="8" name="Footer Placeholder 7">
            <a:extLst>
              <a:ext uri="{FF2B5EF4-FFF2-40B4-BE49-F238E27FC236}">
                <a16:creationId xmlns:a16="http://schemas.microsoft.com/office/drawing/2014/main" id="{FF74BF12-B490-DC45-3ED8-48D523A2B05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646E916-8F74-89AB-1C9D-8D91BC6676D4}"/>
              </a:ext>
            </a:extLst>
          </p:cNvPr>
          <p:cNvSpPr>
            <a:spLocks noGrp="1"/>
          </p:cNvSpPr>
          <p:nvPr>
            <p:ph type="sldNum" sz="quarter" idx="12"/>
          </p:nvPr>
        </p:nvSpPr>
        <p:spPr/>
        <p:txBody>
          <a:bodyPr/>
          <a:lstStyle/>
          <a:p>
            <a:fld id="{5C611D7A-4A67-F74D-AC4F-1819746BA818}" type="slidenum">
              <a:rPr lang="en-US" smtClean="0"/>
              <a:t>‹#›</a:t>
            </a:fld>
            <a:endParaRPr lang="en-US"/>
          </a:p>
        </p:txBody>
      </p:sp>
    </p:spTree>
    <p:extLst>
      <p:ext uri="{BB962C8B-B14F-4D97-AF65-F5344CB8AC3E}">
        <p14:creationId xmlns:p14="http://schemas.microsoft.com/office/powerpoint/2010/main" val="6592836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263CC-3A45-8095-193F-F9234040236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BD747D7-9F9B-7D27-5FDA-638AFB03EA78}"/>
              </a:ext>
            </a:extLst>
          </p:cNvPr>
          <p:cNvSpPr>
            <a:spLocks noGrp="1"/>
          </p:cNvSpPr>
          <p:nvPr>
            <p:ph type="dt" sz="half" idx="10"/>
          </p:nvPr>
        </p:nvSpPr>
        <p:spPr/>
        <p:txBody>
          <a:bodyPr/>
          <a:lstStyle/>
          <a:p>
            <a:fld id="{7D75E316-FD28-E948-8446-E32BB34CB73B}" type="datetimeFigureOut">
              <a:rPr lang="en-US" smtClean="0"/>
              <a:t>6/23/26</a:t>
            </a:fld>
            <a:endParaRPr lang="en-US"/>
          </a:p>
        </p:txBody>
      </p:sp>
      <p:sp>
        <p:nvSpPr>
          <p:cNvPr id="4" name="Footer Placeholder 3">
            <a:extLst>
              <a:ext uri="{FF2B5EF4-FFF2-40B4-BE49-F238E27FC236}">
                <a16:creationId xmlns:a16="http://schemas.microsoft.com/office/drawing/2014/main" id="{7F41B7AD-16D9-5C19-E051-C66B46B34CC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9AB5038-3A74-DEDE-4CA8-A892AD8E0065}"/>
              </a:ext>
            </a:extLst>
          </p:cNvPr>
          <p:cNvSpPr>
            <a:spLocks noGrp="1"/>
          </p:cNvSpPr>
          <p:nvPr>
            <p:ph type="sldNum" sz="quarter" idx="12"/>
          </p:nvPr>
        </p:nvSpPr>
        <p:spPr/>
        <p:txBody>
          <a:bodyPr/>
          <a:lstStyle/>
          <a:p>
            <a:fld id="{5C611D7A-4A67-F74D-AC4F-1819746BA818}" type="slidenum">
              <a:rPr lang="en-US" smtClean="0"/>
              <a:t>‹#›</a:t>
            </a:fld>
            <a:endParaRPr lang="en-US"/>
          </a:p>
        </p:txBody>
      </p:sp>
    </p:spTree>
    <p:extLst>
      <p:ext uri="{BB962C8B-B14F-4D97-AF65-F5344CB8AC3E}">
        <p14:creationId xmlns:p14="http://schemas.microsoft.com/office/powerpoint/2010/main" val="41945485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6C971BA-7FF4-6FD6-E751-0BFA379A2599}"/>
              </a:ext>
            </a:extLst>
          </p:cNvPr>
          <p:cNvSpPr>
            <a:spLocks noGrp="1"/>
          </p:cNvSpPr>
          <p:nvPr>
            <p:ph type="dt" sz="half" idx="10"/>
          </p:nvPr>
        </p:nvSpPr>
        <p:spPr/>
        <p:txBody>
          <a:bodyPr/>
          <a:lstStyle/>
          <a:p>
            <a:fld id="{7D75E316-FD28-E948-8446-E32BB34CB73B}" type="datetimeFigureOut">
              <a:rPr lang="en-US" smtClean="0"/>
              <a:t>6/23/26</a:t>
            </a:fld>
            <a:endParaRPr lang="en-US"/>
          </a:p>
        </p:txBody>
      </p:sp>
      <p:sp>
        <p:nvSpPr>
          <p:cNvPr id="3" name="Footer Placeholder 2">
            <a:extLst>
              <a:ext uri="{FF2B5EF4-FFF2-40B4-BE49-F238E27FC236}">
                <a16:creationId xmlns:a16="http://schemas.microsoft.com/office/drawing/2014/main" id="{F647ECA2-157C-9047-C90E-5AA04134D6B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47E26DA-AF06-B167-2BD0-1F858C9C307D}"/>
              </a:ext>
            </a:extLst>
          </p:cNvPr>
          <p:cNvSpPr>
            <a:spLocks noGrp="1"/>
          </p:cNvSpPr>
          <p:nvPr>
            <p:ph type="sldNum" sz="quarter" idx="12"/>
          </p:nvPr>
        </p:nvSpPr>
        <p:spPr/>
        <p:txBody>
          <a:bodyPr/>
          <a:lstStyle/>
          <a:p>
            <a:fld id="{5C611D7A-4A67-F74D-AC4F-1819746BA818}" type="slidenum">
              <a:rPr lang="en-US" smtClean="0"/>
              <a:t>‹#›</a:t>
            </a:fld>
            <a:endParaRPr lang="en-US"/>
          </a:p>
        </p:txBody>
      </p:sp>
    </p:spTree>
    <p:extLst>
      <p:ext uri="{BB962C8B-B14F-4D97-AF65-F5344CB8AC3E}">
        <p14:creationId xmlns:p14="http://schemas.microsoft.com/office/powerpoint/2010/main" val="42477804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9B284-9EDA-53BC-2711-B71B3F71AC9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6A038FA-DABD-8162-A938-4F63807126D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8E38CD1-BFE5-6582-B992-F51C0E038F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55533C0-898D-95F3-C4BD-7E38CEBB02FF}"/>
              </a:ext>
            </a:extLst>
          </p:cNvPr>
          <p:cNvSpPr>
            <a:spLocks noGrp="1"/>
          </p:cNvSpPr>
          <p:nvPr>
            <p:ph type="dt" sz="half" idx="10"/>
          </p:nvPr>
        </p:nvSpPr>
        <p:spPr/>
        <p:txBody>
          <a:bodyPr/>
          <a:lstStyle/>
          <a:p>
            <a:fld id="{7D75E316-FD28-E948-8446-E32BB34CB73B}" type="datetimeFigureOut">
              <a:rPr lang="en-US" smtClean="0"/>
              <a:t>6/23/26</a:t>
            </a:fld>
            <a:endParaRPr lang="en-US"/>
          </a:p>
        </p:txBody>
      </p:sp>
      <p:sp>
        <p:nvSpPr>
          <p:cNvPr id="6" name="Footer Placeholder 5">
            <a:extLst>
              <a:ext uri="{FF2B5EF4-FFF2-40B4-BE49-F238E27FC236}">
                <a16:creationId xmlns:a16="http://schemas.microsoft.com/office/drawing/2014/main" id="{432731A4-BD20-CBCC-1330-E4499866CC4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ABAB22-0E87-6EBA-92AE-37A77EDD7F90}"/>
              </a:ext>
            </a:extLst>
          </p:cNvPr>
          <p:cNvSpPr>
            <a:spLocks noGrp="1"/>
          </p:cNvSpPr>
          <p:nvPr>
            <p:ph type="sldNum" sz="quarter" idx="12"/>
          </p:nvPr>
        </p:nvSpPr>
        <p:spPr/>
        <p:txBody>
          <a:bodyPr/>
          <a:lstStyle/>
          <a:p>
            <a:fld id="{5C611D7A-4A67-F74D-AC4F-1819746BA818}" type="slidenum">
              <a:rPr lang="en-US" smtClean="0"/>
              <a:t>‹#›</a:t>
            </a:fld>
            <a:endParaRPr lang="en-US"/>
          </a:p>
        </p:txBody>
      </p:sp>
    </p:spTree>
    <p:extLst>
      <p:ext uri="{BB962C8B-B14F-4D97-AF65-F5344CB8AC3E}">
        <p14:creationId xmlns:p14="http://schemas.microsoft.com/office/powerpoint/2010/main" val="29267261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83E2B-F01C-CECF-1969-110BC051A62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D335596-F2EC-2E57-1B4B-159E747090D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E6A549-2568-5C8B-033A-9C74B168A7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17C00AE-091A-5C38-22DB-CF8B4365307F}"/>
              </a:ext>
            </a:extLst>
          </p:cNvPr>
          <p:cNvSpPr>
            <a:spLocks noGrp="1"/>
          </p:cNvSpPr>
          <p:nvPr>
            <p:ph type="dt" sz="half" idx="10"/>
          </p:nvPr>
        </p:nvSpPr>
        <p:spPr/>
        <p:txBody>
          <a:bodyPr/>
          <a:lstStyle/>
          <a:p>
            <a:fld id="{7D75E316-FD28-E948-8446-E32BB34CB73B}" type="datetimeFigureOut">
              <a:rPr lang="en-US" smtClean="0"/>
              <a:t>6/23/26</a:t>
            </a:fld>
            <a:endParaRPr lang="en-US"/>
          </a:p>
        </p:txBody>
      </p:sp>
      <p:sp>
        <p:nvSpPr>
          <p:cNvPr id="6" name="Footer Placeholder 5">
            <a:extLst>
              <a:ext uri="{FF2B5EF4-FFF2-40B4-BE49-F238E27FC236}">
                <a16:creationId xmlns:a16="http://schemas.microsoft.com/office/drawing/2014/main" id="{D7E5DC22-E528-2E4D-408B-F5246961795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F9DE76D-43BC-778E-F4DC-1AB4F3C7BBDF}"/>
              </a:ext>
            </a:extLst>
          </p:cNvPr>
          <p:cNvSpPr>
            <a:spLocks noGrp="1"/>
          </p:cNvSpPr>
          <p:nvPr>
            <p:ph type="sldNum" sz="quarter" idx="12"/>
          </p:nvPr>
        </p:nvSpPr>
        <p:spPr/>
        <p:txBody>
          <a:bodyPr/>
          <a:lstStyle/>
          <a:p>
            <a:fld id="{5C611D7A-4A67-F74D-AC4F-1819746BA818}" type="slidenum">
              <a:rPr lang="en-US" smtClean="0"/>
              <a:t>‹#›</a:t>
            </a:fld>
            <a:endParaRPr lang="en-US"/>
          </a:p>
        </p:txBody>
      </p:sp>
    </p:spTree>
    <p:extLst>
      <p:ext uri="{BB962C8B-B14F-4D97-AF65-F5344CB8AC3E}">
        <p14:creationId xmlns:p14="http://schemas.microsoft.com/office/powerpoint/2010/main" val="6325772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D8F8A-A2E6-60E8-D2E0-FD6141EFF99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5554BD1-D110-57BE-C31C-4F78A1F315D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312F142-16EB-BD43-2AF1-161CB9C91E6A}"/>
              </a:ext>
            </a:extLst>
          </p:cNvPr>
          <p:cNvSpPr>
            <a:spLocks noGrp="1"/>
          </p:cNvSpPr>
          <p:nvPr>
            <p:ph type="dt" sz="half" idx="10"/>
          </p:nvPr>
        </p:nvSpPr>
        <p:spPr/>
        <p:txBody>
          <a:bodyPr/>
          <a:lstStyle/>
          <a:p>
            <a:fld id="{7D75E316-FD28-E948-8446-E32BB34CB73B}" type="datetimeFigureOut">
              <a:rPr lang="en-US" smtClean="0"/>
              <a:t>6/23/26</a:t>
            </a:fld>
            <a:endParaRPr lang="en-US"/>
          </a:p>
        </p:txBody>
      </p:sp>
      <p:sp>
        <p:nvSpPr>
          <p:cNvPr id="5" name="Footer Placeholder 4">
            <a:extLst>
              <a:ext uri="{FF2B5EF4-FFF2-40B4-BE49-F238E27FC236}">
                <a16:creationId xmlns:a16="http://schemas.microsoft.com/office/drawing/2014/main" id="{88A56B43-415B-B2F6-4599-ADEBB2903E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18D971-5CB1-2976-2298-99535068C048}"/>
              </a:ext>
            </a:extLst>
          </p:cNvPr>
          <p:cNvSpPr>
            <a:spLocks noGrp="1"/>
          </p:cNvSpPr>
          <p:nvPr>
            <p:ph type="sldNum" sz="quarter" idx="12"/>
          </p:nvPr>
        </p:nvSpPr>
        <p:spPr/>
        <p:txBody>
          <a:bodyPr/>
          <a:lstStyle/>
          <a:p>
            <a:fld id="{5C611D7A-4A67-F74D-AC4F-1819746BA818}" type="slidenum">
              <a:rPr lang="en-US" smtClean="0"/>
              <a:t>‹#›</a:t>
            </a:fld>
            <a:endParaRPr lang="en-US"/>
          </a:p>
        </p:txBody>
      </p:sp>
    </p:spTree>
    <p:extLst>
      <p:ext uri="{BB962C8B-B14F-4D97-AF65-F5344CB8AC3E}">
        <p14:creationId xmlns:p14="http://schemas.microsoft.com/office/powerpoint/2010/main" val="33046322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9A0DE44-7CD8-A96A-35AE-F70EF263335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1552231-AB4A-80E8-5FA3-A61C68E84D4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5BE4C32-3065-7108-7A45-35FC2CEE02F1}"/>
              </a:ext>
            </a:extLst>
          </p:cNvPr>
          <p:cNvSpPr>
            <a:spLocks noGrp="1"/>
          </p:cNvSpPr>
          <p:nvPr>
            <p:ph type="dt" sz="half" idx="10"/>
          </p:nvPr>
        </p:nvSpPr>
        <p:spPr/>
        <p:txBody>
          <a:bodyPr/>
          <a:lstStyle/>
          <a:p>
            <a:fld id="{7D75E316-FD28-E948-8446-E32BB34CB73B}" type="datetimeFigureOut">
              <a:rPr lang="en-US" smtClean="0"/>
              <a:t>6/23/26</a:t>
            </a:fld>
            <a:endParaRPr lang="en-US"/>
          </a:p>
        </p:txBody>
      </p:sp>
      <p:sp>
        <p:nvSpPr>
          <p:cNvPr id="5" name="Footer Placeholder 4">
            <a:extLst>
              <a:ext uri="{FF2B5EF4-FFF2-40B4-BE49-F238E27FC236}">
                <a16:creationId xmlns:a16="http://schemas.microsoft.com/office/drawing/2014/main" id="{9AED8EA6-5D68-2BBC-E9E7-17D26A3AD8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1433143-40B7-C323-0AE1-C60BB14712B3}"/>
              </a:ext>
            </a:extLst>
          </p:cNvPr>
          <p:cNvSpPr>
            <a:spLocks noGrp="1"/>
          </p:cNvSpPr>
          <p:nvPr>
            <p:ph type="sldNum" sz="quarter" idx="12"/>
          </p:nvPr>
        </p:nvSpPr>
        <p:spPr/>
        <p:txBody>
          <a:bodyPr/>
          <a:lstStyle/>
          <a:p>
            <a:fld id="{5C611D7A-4A67-F74D-AC4F-1819746BA818}" type="slidenum">
              <a:rPr lang="en-US" smtClean="0"/>
              <a:t>‹#›</a:t>
            </a:fld>
            <a:endParaRPr lang="en-US"/>
          </a:p>
        </p:txBody>
      </p:sp>
    </p:spTree>
    <p:extLst>
      <p:ext uri="{BB962C8B-B14F-4D97-AF65-F5344CB8AC3E}">
        <p14:creationId xmlns:p14="http://schemas.microsoft.com/office/powerpoint/2010/main" val="34118251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79A7835-363A-7B51-AA23-32EE000CD3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9A7974C-8036-4D84-FAA1-798C6756B50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0BB7D92-C5D2-E1FA-78D8-4C829E1D605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D75E316-FD28-E948-8446-E32BB34CB73B}" type="datetimeFigureOut">
              <a:rPr lang="en-US" smtClean="0"/>
              <a:t>6/23/26</a:t>
            </a:fld>
            <a:endParaRPr lang="en-US"/>
          </a:p>
        </p:txBody>
      </p:sp>
      <p:sp>
        <p:nvSpPr>
          <p:cNvPr id="5" name="Footer Placeholder 4">
            <a:extLst>
              <a:ext uri="{FF2B5EF4-FFF2-40B4-BE49-F238E27FC236}">
                <a16:creationId xmlns:a16="http://schemas.microsoft.com/office/drawing/2014/main" id="{620613A3-86C9-41D6-AC00-0036C49CDCF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8CD58E3-F7C6-5C25-28A1-D94FCA08002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C611D7A-4A67-F74D-AC4F-1819746BA818}" type="slidenum">
              <a:rPr lang="en-US" smtClean="0"/>
              <a:t>‹#›</a:t>
            </a:fld>
            <a:endParaRPr lang="en-US"/>
          </a:p>
        </p:txBody>
      </p:sp>
    </p:spTree>
    <p:extLst>
      <p:ext uri="{BB962C8B-B14F-4D97-AF65-F5344CB8AC3E}">
        <p14:creationId xmlns:p14="http://schemas.microsoft.com/office/powerpoint/2010/main" val="18795226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A652A07-5307-E229-CE71-872C65FFF752}"/>
              </a:ext>
            </a:extLst>
          </p:cNvPr>
          <p:cNvSpPr>
            <a:spLocks noGrp="1"/>
          </p:cNvSpPr>
          <p:nvPr>
            <p:ph type="ctrTitle"/>
          </p:nvPr>
        </p:nvSpPr>
        <p:spPr>
          <a:xfrm>
            <a:off x="1524000" y="1122363"/>
            <a:ext cx="9144000" cy="2550340"/>
          </a:xfrm>
        </p:spPr>
        <p:txBody>
          <a:bodyPr>
            <a:normAutofit fontScale="90000"/>
          </a:bodyPr>
          <a:lstStyle/>
          <a:p>
            <a:br>
              <a:rPr lang="en-GB" sz="1800" b="0" i="0" dirty="0">
                <a:effectLst/>
                <a:latin typeface="Helvetica" pitchFamily="2" charset="0"/>
              </a:rPr>
            </a:br>
            <a:r>
              <a:rPr lang="en-GB" sz="1800" b="0" i="0" dirty="0">
                <a:effectLst/>
                <a:latin typeface="Helvetica" pitchFamily="2" charset="0"/>
              </a:rPr>
              <a:t>Presentation Title: Problem Solving &amp;</a:t>
            </a:r>
            <a:br>
              <a:rPr lang="en-GB" sz="1800" dirty="0">
                <a:effectLst/>
                <a:latin typeface="Helvetica" pitchFamily="2" charset="0"/>
              </a:rPr>
            </a:br>
            <a:r>
              <a:rPr lang="en-GB" sz="1800" b="0" i="0" dirty="0">
                <a:effectLst/>
                <a:latin typeface="Helvetica" pitchFamily="2" charset="0"/>
              </a:rPr>
              <a:t>Decision Making</a:t>
            </a:r>
            <a:br>
              <a:rPr lang="en-GB" sz="1800" b="0" i="0" dirty="0">
                <a:effectLst/>
                <a:latin typeface="Helvetica" pitchFamily="2" charset="0"/>
              </a:rPr>
            </a:br>
            <a:br>
              <a:rPr lang="en-GB" sz="1800" b="0" i="0" dirty="0">
                <a:effectLst/>
                <a:latin typeface="Helvetica" pitchFamily="2" charset="0"/>
              </a:rPr>
            </a:br>
            <a:r>
              <a:rPr lang="en-GB" sz="1800" b="0" i="0" dirty="0">
                <a:effectLst/>
                <a:latin typeface="Helvetica" pitchFamily="2" charset="0"/>
              </a:rPr>
              <a:t>Student Name:  Michelle Tampos </a:t>
            </a:r>
            <a:br>
              <a:rPr lang="en-GB" sz="1800" b="0" i="0" dirty="0">
                <a:effectLst/>
                <a:latin typeface="Helvetica" pitchFamily="2" charset="0"/>
              </a:rPr>
            </a:br>
            <a:r>
              <a:rPr lang="en-GB" sz="1800" b="0" i="0" dirty="0">
                <a:effectLst/>
                <a:latin typeface="Helvetica" pitchFamily="2" charset="0"/>
              </a:rPr>
              <a:t>Student ID: 2519515</a:t>
            </a:r>
            <a:br>
              <a:rPr lang="en-GB" sz="1800" b="0" i="0" dirty="0">
                <a:effectLst/>
                <a:latin typeface="Helvetica" pitchFamily="2" charset="0"/>
              </a:rPr>
            </a:br>
            <a:r>
              <a:rPr lang="en-GB" sz="1800" b="0" i="0" dirty="0">
                <a:effectLst/>
                <a:latin typeface="Helvetica" pitchFamily="2" charset="0"/>
              </a:rPr>
              <a:t>Lectures Name: Ann Marie Dufficy </a:t>
            </a:r>
            <a:br>
              <a:rPr lang="en-GB" sz="1800" b="0" i="0" dirty="0">
                <a:effectLst/>
                <a:latin typeface="Helvetica" pitchFamily="2" charset="0"/>
              </a:rPr>
            </a:br>
            <a:r>
              <a:rPr lang="en-GB" sz="1800" b="0" i="0" dirty="0">
                <a:effectLst/>
                <a:latin typeface="Helvetica" pitchFamily="2" charset="0"/>
              </a:rPr>
              <a:t>Module Code: LCLM4004</a:t>
            </a:r>
            <a:br>
              <a:rPr lang="en-GB" sz="1800" b="0" i="0" dirty="0">
                <a:effectLst/>
                <a:latin typeface="Helvetica" pitchFamily="2" charset="0"/>
              </a:rPr>
            </a:br>
            <a:r>
              <a:rPr lang="en-GB" sz="1800" b="0" i="0" dirty="0">
                <a:effectLst/>
                <a:latin typeface="Helvetica" pitchFamily="2" charset="0"/>
              </a:rPr>
              <a:t>Module Name: Problem Solving &amp;Decision making </a:t>
            </a:r>
            <a:br>
              <a:rPr lang="en-GB" sz="1800" dirty="0">
                <a:effectLst/>
                <a:latin typeface="Helvetica" pitchFamily="2" charset="0"/>
              </a:rPr>
            </a:br>
            <a:r>
              <a:rPr lang="en-GB" sz="1800" b="0" i="0" dirty="0">
                <a:effectLst/>
                <a:latin typeface="Helvetica" pitchFamily="2" charset="0"/>
              </a:rPr>
              <a:t>Component:1 - Basil's</a:t>
            </a:r>
            <a:br>
              <a:rPr lang="en-GB" sz="1800" dirty="0">
                <a:effectLst/>
                <a:latin typeface="Helvetica" pitchFamily="2" charset="0"/>
              </a:rPr>
            </a:br>
            <a:r>
              <a:rPr lang="en-GB" sz="1800" b="0" i="0" dirty="0">
                <a:effectLst/>
                <a:latin typeface="Helvetica" pitchFamily="2" charset="0"/>
              </a:rPr>
              <a:t>Bakery</a:t>
            </a:r>
            <a:br>
              <a:rPr lang="en-GB" sz="1800" dirty="0">
                <a:effectLst/>
                <a:latin typeface="Helvetica" pitchFamily="2" charset="0"/>
              </a:rPr>
            </a:br>
            <a:endParaRPr lang="en-GB" sz="1800" dirty="0">
              <a:effectLst/>
              <a:latin typeface="Helvetica" pitchFamily="2" charset="0"/>
            </a:endParaRPr>
          </a:p>
        </p:txBody>
      </p:sp>
      <p:pic>
        <p:nvPicPr>
          <p:cNvPr id="11" name="Picture 10">
            <a:extLst>
              <a:ext uri="{FF2B5EF4-FFF2-40B4-BE49-F238E27FC236}">
                <a16:creationId xmlns:a16="http://schemas.microsoft.com/office/drawing/2014/main" id="{7C629E69-AA57-3BDD-F473-97AAF1E0ED72}"/>
              </a:ext>
            </a:extLst>
          </p:cNvPr>
          <p:cNvPicPr>
            <a:picLocks noChangeAspect="1"/>
          </p:cNvPicPr>
          <p:nvPr/>
        </p:nvPicPr>
        <p:blipFill>
          <a:blip r:embed="rId2"/>
          <a:stretch>
            <a:fillRect/>
          </a:stretch>
        </p:blipFill>
        <p:spPr>
          <a:xfrm>
            <a:off x="1" y="3486300"/>
            <a:ext cx="12192000" cy="3371700"/>
          </a:xfrm>
          <a:prstGeom prst="rect">
            <a:avLst/>
          </a:prstGeom>
        </p:spPr>
      </p:pic>
    </p:spTree>
    <p:extLst>
      <p:ext uri="{BB962C8B-B14F-4D97-AF65-F5344CB8AC3E}">
        <p14:creationId xmlns:p14="http://schemas.microsoft.com/office/powerpoint/2010/main" val="10272744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46AE0106-46AD-3ACD-9B53-0E3AF7FD4778}"/>
              </a:ext>
            </a:extLst>
          </p:cNvPr>
          <p:cNvSpPr>
            <a:spLocks noGrp="1"/>
          </p:cNvSpPr>
          <p:nvPr>
            <p:ph idx="1"/>
          </p:nvPr>
        </p:nvSpPr>
        <p:spPr/>
        <p:txBody>
          <a:bodyPr/>
          <a:lstStyle/>
          <a:p>
            <a:endParaRPr lang="en-GB" sz="1800" b="0" i="0" dirty="0">
              <a:effectLst/>
              <a:latin typeface="Helvetica" pitchFamily="2" charset="0"/>
            </a:endParaRPr>
          </a:p>
          <a:p>
            <a:endParaRPr lang="en-GB" sz="1800" dirty="0">
              <a:latin typeface="Helvetica" pitchFamily="2" charset="0"/>
            </a:endParaRPr>
          </a:p>
          <a:p>
            <a:endParaRPr lang="en-GB" sz="1800" b="0" i="0" dirty="0">
              <a:effectLst/>
              <a:latin typeface="Helvetica" pitchFamily="2" charset="0"/>
            </a:endParaRPr>
          </a:p>
          <a:p>
            <a:endParaRPr lang="en-GB" sz="1800" dirty="0">
              <a:latin typeface="Helvetica" pitchFamily="2" charset="0"/>
            </a:endParaRPr>
          </a:p>
          <a:p>
            <a:endParaRPr lang="en-GB" sz="1800" b="0" i="0" dirty="0">
              <a:effectLst/>
              <a:latin typeface="Helvetica" pitchFamily="2" charset="0"/>
            </a:endParaRPr>
          </a:p>
          <a:p>
            <a:endParaRPr lang="en-GB" sz="1800" dirty="0">
              <a:latin typeface="Helvetica" pitchFamily="2" charset="0"/>
            </a:endParaRPr>
          </a:p>
          <a:p>
            <a:r>
              <a:rPr lang="en-GB" sz="1800" b="0" i="0" dirty="0">
                <a:effectLst/>
                <a:latin typeface="Helvetica" pitchFamily="2" charset="0"/>
              </a:rPr>
              <a:t>"Good morning/afternoon. My name is Michelle. Today I will present my analysis of Basil's Bakery. I will cover the business background, apply the PESTEL framework, analyse its challenges, use cause-and-effect to find root issues, and share my key findings."</a:t>
            </a:r>
            <a:endParaRPr lang="en-GB" sz="1800" dirty="0">
              <a:effectLst/>
              <a:latin typeface="Helvetica" pitchFamily="2" charset="0"/>
            </a:endParaRPr>
          </a:p>
          <a:p>
            <a:endParaRPr lang="en-US" dirty="0"/>
          </a:p>
        </p:txBody>
      </p:sp>
      <p:pic>
        <p:nvPicPr>
          <p:cNvPr id="11" name="Picture 10">
            <a:extLst>
              <a:ext uri="{FF2B5EF4-FFF2-40B4-BE49-F238E27FC236}">
                <a16:creationId xmlns:a16="http://schemas.microsoft.com/office/drawing/2014/main" id="{283B08F5-F9F7-E866-3555-50BC43E24AD0}"/>
              </a:ext>
            </a:extLst>
          </p:cNvPr>
          <p:cNvPicPr>
            <a:picLocks noChangeAspect="1"/>
          </p:cNvPicPr>
          <p:nvPr/>
        </p:nvPicPr>
        <p:blipFill>
          <a:blip r:embed="rId2"/>
          <a:stretch>
            <a:fillRect/>
          </a:stretch>
        </p:blipFill>
        <p:spPr>
          <a:xfrm>
            <a:off x="0" y="0"/>
            <a:ext cx="12192000" cy="3810000"/>
          </a:xfrm>
          <a:prstGeom prst="rect">
            <a:avLst/>
          </a:prstGeom>
        </p:spPr>
      </p:pic>
    </p:spTree>
    <p:extLst>
      <p:ext uri="{BB962C8B-B14F-4D97-AF65-F5344CB8AC3E}">
        <p14:creationId xmlns:p14="http://schemas.microsoft.com/office/powerpoint/2010/main" val="8709128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3EA79-AF9B-FA96-B287-3C2D87DC45C2}"/>
              </a:ext>
            </a:extLst>
          </p:cNvPr>
          <p:cNvSpPr>
            <a:spLocks noGrp="1"/>
          </p:cNvSpPr>
          <p:nvPr>
            <p:ph type="title"/>
          </p:nvPr>
        </p:nvSpPr>
        <p:spPr/>
        <p:txBody>
          <a:bodyPr/>
          <a:lstStyle/>
          <a:p>
            <a:r>
              <a:rPr lang="en-GB" dirty="0"/>
              <a:t>           Background of Basil’s Bakery </a:t>
            </a:r>
            <a:endParaRPr lang="en-US" dirty="0"/>
          </a:p>
        </p:txBody>
      </p:sp>
      <p:sp>
        <p:nvSpPr>
          <p:cNvPr id="3" name="Content Placeholder 2">
            <a:extLst>
              <a:ext uri="{FF2B5EF4-FFF2-40B4-BE49-F238E27FC236}">
                <a16:creationId xmlns:a16="http://schemas.microsoft.com/office/drawing/2014/main" id="{4B0DCA3B-3862-1026-26C0-BA1DD9CBFDC3}"/>
              </a:ext>
            </a:extLst>
          </p:cNvPr>
          <p:cNvSpPr>
            <a:spLocks noGrp="1"/>
          </p:cNvSpPr>
          <p:nvPr>
            <p:ph idx="1"/>
          </p:nvPr>
        </p:nvSpPr>
        <p:spPr>
          <a:xfrm>
            <a:off x="838200" y="1690688"/>
            <a:ext cx="10515600" cy="4486275"/>
          </a:xfrm>
        </p:spPr>
        <p:txBody>
          <a:bodyPr/>
          <a:lstStyle/>
          <a:p>
            <a:r>
              <a:rPr lang="en-GB" sz="1800" b="0" i="0">
                <a:effectLst/>
                <a:latin typeface="Helvetica" pitchFamily="2" charset="0"/>
              </a:rPr>
              <a:t>Basil's Bakery is a family-run independent business, established over 20 years ago in a local town centre. It makes and sells fresh bread, pastries, cakes and savoury items, using traditional recipes. It serves local residents, office workers and nearby shops. Recently, it has faced slower sales and rising costs.</a:t>
            </a:r>
            <a:endParaRPr lang="en-GB" sz="1800">
              <a:effectLst/>
              <a:latin typeface="Helvetica" pitchFamily="2" charset="0"/>
            </a:endParaRPr>
          </a:p>
        </p:txBody>
      </p:sp>
      <p:pic>
        <p:nvPicPr>
          <p:cNvPr id="6" name="Picture 5">
            <a:extLst>
              <a:ext uri="{FF2B5EF4-FFF2-40B4-BE49-F238E27FC236}">
                <a16:creationId xmlns:a16="http://schemas.microsoft.com/office/drawing/2014/main" id="{2E7C4D6D-1785-970C-6353-F82B2A29CFA8}"/>
              </a:ext>
            </a:extLst>
          </p:cNvPr>
          <p:cNvPicPr>
            <a:picLocks noChangeAspect="1"/>
          </p:cNvPicPr>
          <p:nvPr/>
        </p:nvPicPr>
        <p:blipFill>
          <a:blip r:embed="rId2"/>
          <a:stretch>
            <a:fillRect/>
          </a:stretch>
        </p:blipFill>
        <p:spPr>
          <a:xfrm>
            <a:off x="240270" y="3016251"/>
            <a:ext cx="11711459" cy="3841749"/>
          </a:xfrm>
          <a:prstGeom prst="rect">
            <a:avLst/>
          </a:prstGeom>
        </p:spPr>
      </p:pic>
    </p:spTree>
    <p:extLst>
      <p:ext uri="{BB962C8B-B14F-4D97-AF65-F5344CB8AC3E}">
        <p14:creationId xmlns:p14="http://schemas.microsoft.com/office/powerpoint/2010/main" val="28176790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8479F-39AF-A5DC-27A0-70E7B0698E7A}"/>
              </a:ext>
            </a:extLst>
          </p:cNvPr>
          <p:cNvSpPr>
            <a:spLocks noGrp="1"/>
          </p:cNvSpPr>
          <p:nvPr>
            <p:ph type="title"/>
          </p:nvPr>
        </p:nvSpPr>
        <p:spPr/>
        <p:txBody>
          <a:bodyPr/>
          <a:lstStyle/>
          <a:p>
            <a:r>
              <a:rPr lang="en-GB" dirty="0"/>
              <a:t>      INSIGHT INTO THE PROBLEMS </a:t>
            </a:r>
            <a:endParaRPr lang="en-US" dirty="0"/>
          </a:p>
        </p:txBody>
      </p:sp>
      <p:sp>
        <p:nvSpPr>
          <p:cNvPr id="3" name="Content Placeholder 2">
            <a:extLst>
              <a:ext uri="{FF2B5EF4-FFF2-40B4-BE49-F238E27FC236}">
                <a16:creationId xmlns:a16="http://schemas.microsoft.com/office/drawing/2014/main" id="{30D7513A-ACED-69EE-30B9-C48F8C21E8B7}"/>
              </a:ext>
            </a:extLst>
          </p:cNvPr>
          <p:cNvSpPr>
            <a:spLocks noGrp="1"/>
          </p:cNvSpPr>
          <p:nvPr>
            <p:ph idx="1"/>
          </p:nvPr>
        </p:nvSpPr>
        <p:spPr>
          <a:xfrm>
            <a:off x="563605" y="1690688"/>
            <a:ext cx="10515600" cy="4351338"/>
          </a:xfrm>
        </p:spPr>
        <p:txBody>
          <a:bodyPr/>
          <a:lstStyle/>
          <a:p>
            <a:r>
              <a:rPr lang="en-GB" sz="1800" b="0" i="0">
                <a:effectLst/>
                <a:latin typeface="Helvetica" pitchFamily="2" charset="0"/>
              </a:rPr>
              <a:t>﻿﻿Main problem: Stagnant sales and falling profit margins</a:t>
            </a:r>
            <a:endParaRPr lang="en-GB" sz="1800">
              <a:effectLst/>
              <a:latin typeface="Helvetica" pitchFamily="2" charset="0"/>
            </a:endParaRPr>
          </a:p>
          <a:p>
            <a:r>
              <a:rPr lang="en-GB" sz="1800" b="0" i="0">
                <a:effectLst/>
                <a:latin typeface="Helvetica" pitchFamily="2" charset="0"/>
              </a:rPr>
              <a:t>﻿﻿Internal (can control): Outdated equipment, limited opening hours, no online ordering, low marketing activity</a:t>
            </a:r>
            <a:endParaRPr lang="en-GB" sz="1800">
              <a:effectLst/>
              <a:latin typeface="Helvetica" pitchFamily="2" charset="0"/>
            </a:endParaRPr>
          </a:p>
          <a:p>
            <a:r>
              <a:rPr lang="en-GB" sz="1800" b="0" i="0">
                <a:effectLst/>
                <a:latin typeface="Helvetica" pitchFamily="2" charset="0"/>
              </a:rPr>
              <a:t>﻿﻿External (cannot control): Higher ingredient/energy/rent costs, competition from supermarkets, changing customer habits</a:t>
            </a:r>
            <a:endParaRPr lang="en-GB" sz="1800">
              <a:effectLst/>
              <a:latin typeface="Helvetica" pitchFamily="2" charset="0"/>
            </a:endParaRPr>
          </a:p>
          <a:p>
            <a:r>
              <a:rPr lang="en-GB" sz="1800" b="0" i="0">
                <a:effectLst/>
                <a:latin typeface="Helvetica" pitchFamily="2" charset="0"/>
              </a:rPr>
              <a:t>﻿﻿Focus only on problems, not solutions</a:t>
            </a:r>
            <a:endParaRPr lang="en-GB" sz="1800">
              <a:effectLst/>
              <a:latin typeface="Helvetica" pitchFamily="2" charset="0"/>
            </a:endParaRPr>
          </a:p>
        </p:txBody>
      </p:sp>
      <p:pic>
        <p:nvPicPr>
          <p:cNvPr id="6" name="Picture 5">
            <a:extLst>
              <a:ext uri="{FF2B5EF4-FFF2-40B4-BE49-F238E27FC236}">
                <a16:creationId xmlns:a16="http://schemas.microsoft.com/office/drawing/2014/main" id="{42077FD5-F6BB-D86C-7A59-9C14F00F7AE2}"/>
              </a:ext>
            </a:extLst>
          </p:cNvPr>
          <p:cNvPicPr>
            <a:picLocks noChangeAspect="1"/>
          </p:cNvPicPr>
          <p:nvPr/>
        </p:nvPicPr>
        <p:blipFill>
          <a:blip r:embed="rId2"/>
          <a:stretch>
            <a:fillRect/>
          </a:stretch>
        </p:blipFill>
        <p:spPr>
          <a:xfrm>
            <a:off x="4942703" y="3000264"/>
            <a:ext cx="7249297" cy="3857736"/>
          </a:xfrm>
          <a:prstGeom prst="rect">
            <a:avLst/>
          </a:prstGeom>
        </p:spPr>
      </p:pic>
    </p:spTree>
    <p:extLst>
      <p:ext uri="{BB962C8B-B14F-4D97-AF65-F5344CB8AC3E}">
        <p14:creationId xmlns:p14="http://schemas.microsoft.com/office/powerpoint/2010/main" val="23236689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44652CDC-7AB2-838D-12E5-114AF6D292BC}"/>
              </a:ext>
            </a:extLst>
          </p:cNvPr>
          <p:cNvSpPr>
            <a:spLocks noGrp="1"/>
          </p:cNvSpPr>
          <p:nvPr>
            <p:ph idx="1"/>
          </p:nvPr>
        </p:nvSpPr>
        <p:spPr>
          <a:xfrm>
            <a:off x="0" y="1690688"/>
            <a:ext cx="11353800" cy="4351338"/>
          </a:xfrm>
        </p:spPr>
        <p:txBody>
          <a:bodyPr/>
          <a:lstStyle/>
          <a:p>
            <a:r>
              <a:rPr lang="en-GB" sz="1800" b="0" i="0">
                <a:effectLst/>
                <a:latin typeface="Helvetica" pitchFamily="2" charset="0"/>
              </a:rPr>
              <a:t>What it is: A tool to analyse the external environment using 6 factors:</a:t>
            </a:r>
            <a:endParaRPr lang="en-GB" sz="1800">
              <a:effectLst/>
              <a:latin typeface="Helvetica" pitchFamily="2" charset="0"/>
            </a:endParaRPr>
          </a:p>
          <a:p>
            <a:r>
              <a:rPr lang="en-GB" sz="1800" b="0" i="0">
                <a:effectLst/>
                <a:latin typeface="Helvetica" pitchFamily="2" charset="0"/>
              </a:rPr>
              <a:t>Political, Economic, Social, Technological, Environmental, Legal Use: Identifies risks and opportunities for long-term planning</a:t>
            </a:r>
            <a:endParaRPr lang="en-GB" sz="1800">
              <a:effectLst/>
              <a:latin typeface="Helvetica" pitchFamily="2" charset="0"/>
            </a:endParaRPr>
          </a:p>
          <a:p>
            <a:r>
              <a:rPr lang="en-GB" sz="1800" b="0" i="0">
                <a:effectLst/>
                <a:latin typeface="Helvetica" pitchFamily="2" charset="0"/>
              </a:rPr>
              <a:t>Benefits: Structured, easy to apply, highlights outside influences Limitations: Ignores internal strengths/weaknesses, does not rank importance, data can become outdated</a:t>
            </a:r>
            <a:endParaRPr lang="en-GB" sz="1800">
              <a:effectLst/>
              <a:latin typeface="Helvetica" pitchFamily="2" charset="0"/>
            </a:endParaRPr>
          </a:p>
        </p:txBody>
      </p:sp>
      <p:sp>
        <p:nvSpPr>
          <p:cNvPr id="7" name="Title 6">
            <a:extLst>
              <a:ext uri="{FF2B5EF4-FFF2-40B4-BE49-F238E27FC236}">
                <a16:creationId xmlns:a16="http://schemas.microsoft.com/office/drawing/2014/main" id="{DDCCA009-7174-3003-F3B0-E6E08C5D5889}"/>
              </a:ext>
            </a:extLst>
          </p:cNvPr>
          <p:cNvSpPr>
            <a:spLocks noGrp="1"/>
          </p:cNvSpPr>
          <p:nvPr>
            <p:ph type="title"/>
          </p:nvPr>
        </p:nvSpPr>
        <p:spPr/>
        <p:txBody>
          <a:bodyPr/>
          <a:lstStyle/>
          <a:p>
            <a:r>
              <a:rPr lang="en-GB" dirty="0"/>
              <a:t>         CRITIQUE Of PESTEL</a:t>
            </a:r>
            <a:endParaRPr lang="en-US" dirty="0"/>
          </a:p>
        </p:txBody>
      </p:sp>
    </p:spTree>
    <p:extLst>
      <p:ext uri="{BB962C8B-B14F-4D97-AF65-F5344CB8AC3E}">
        <p14:creationId xmlns:p14="http://schemas.microsoft.com/office/powerpoint/2010/main" val="11516033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6FEC1-16EB-2D09-CF55-0DC46D7584B1}"/>
              </a:ext>
            </a:extLst>
          </p:cNvPr>
          <p:cNvSpPr>
            <a:spLocks noGrp="1"/>
          </p:cNvSpPr>
          <p:nvPr>
            <p:ph type="title"/>
          </p:nvPr>
        </p:nvSpPr>
        <p:spPr/>
        <p:txBody>
          <a:bodyPr/>
          <a:lstStyle/>
          <a:p>
            <a:r>
              <a:rPr lang="en-GB" dirty="0"/>
              <a:t>            Application Of PESTEL </a:t>
            </a:r>
            <a:endParaRPr lang="en-US" dirty="0"/>
          </a:p>
        </p:txBody>
      </p:sp>
      <p:sp>
        <p:nvSpPr>
          <p:cNvPr id="3" name="Content Placeholder 2">
            <a:extLst>
              <a:ext uri="{FF2B5EF4-FFF2-40B4-BE49-F238E27FC236}">
                <a16:creationId xmlns:a16="http://schemas.microsoft.com/office/drawing/2014/main" id="{1C75A514-FAB1-65E4-71F5-7B7BEFDE7C16}"/>
              </a:ext>
            </a:extLst>
          </p:cNvPr>
          <p:cNvSpPr>
            <a:spLocks noGrp="1"/>
          </p:cNvSpPr>
          <p:nvPr>
            <p:ph idx="1"/>
          </p:nvPr>
        </p:nvSpPr>
        <p:spPr/>
        <p:txBody>
          <a:bodyPr/>
          <a:lstStyle/>
          <a:p>
            <a:r>
              <a:rPr lang="en-GB" sz="1800" b="0" i="0">
                <a:effectLst/>
                <a:latin typeface="Helvetica" pitchFamily="2" charset="0"/>
              </a:rPr>
              <a:t>﻿﻿Political: Local support for small businesses; stable trading rules</a:t>
            </a:r>
            <a:endParaRPr lang="en-GB" sz="1800">
              <a:effectLst/>
              <a:latin typeface="Helvetica" pitchFamily="2" charset="0"/>
            </a:endParaRPr>
          </a:p>
          <a:p>
            <a:r>
              <a:rPr lang="en-GB" sz="1800" b="0" i="0">
                <a:effectLst/>
                <a:latin typeface="Helvetica" pitchFamily="2" charset="0"/>
              </a:rPr>
              <a:t>﻿﻿Economic: High inflation, rising costs, lower customer spending power</a:t>
            </a:r>
            <a:endParaRPr lang="en-GB" sz="1800">
              <a:effectLst/>
              <a:latin typeface="Helvetica" pitchFamily="2" charset="0"/>
            </a:endParaRPr>
          </a:p>
          <a:p>
            <a:r>
              <a:rPr lang="en-GB" sz="1800" b="0" i="0">
                <a:effectLst/>
                <a:latin typeface="Helvetica" pitchFamily="2" charset="0"/>
              </a:rPr>
              <a:t>﻿﻿Social: Demand for local, healthy, convenient options; online ordering preference</a:t>
            </a:r>
            <a:endParaRPr lang="en-GB" sz="1800">
              <a:effectLst/>
              <a:latin typeface="Helvetica" pitchFamily="2" charset="0"/>
            </a:endParaRPr>
          </a:p>
          <a:p>
            <a:r>
              <a:rPr lang="en-GB" sz="1800" b="0" i="0">
                <a:effectLst/>
                <a:latin typeface="Helvetica" pitchFamily="2" charset="0"/>
              </a:rPr>
              <a:t>﻿﻿Technological: New equipment saves energy; social media/delivery apps available</a:t>
            </a:r>
            <a:endParaRPr lang="en-GB" sz="1800">
              <a:effectLst/>
              <a:latin typeface="Helvetica" pitchFamily="2" charset="0"/>
            </a:endParaRPr>
          </a:p>
          <a:p>
            <a:r>
              <a:rPr lang="en-GB" sz="1800" b="0" i="0">
                <a:effectLst/>
                <a:latin typeface="Helvetica" pitchFamily="2" charset="0"/>
              </a:rPr>
              <a:t>﻿﻿Environmental: Rules on food waste/ packaging; customers want sustainable choices</a:t>
            </a:r>
            <a:endParaRPr lang="en-GB" sz="1800">
              <a:effectLst/>
              <a:latin typeface="Helvetica" pitchFamily="2" charset="0"/>
            </a:endParaRPr>
          </a:p>
          <a:p>
            <a:r>
              <a:rPr lang="en-GB" sz="1800" b="0" i="0">
                <a:effectLst/>
                <a:latin typeface="Helvetica" pitchFamily="2" charset="0"/>
              </a:rPr>
              <a:t>﻿﻿Legal: Food safety laws, minimum wage, trading standards</a:t>
            </a:r>
            <a:endParaRPr lang="en-GB" sz="1800">
              <a:effectLst/>
              <a:latin typeface="Helvetica" pitchFamily="2" charset="0"/>
            </a:endParaRPr>
          </a:p>
        </p:txBody>
      </p:sp>
    </p:spTree>
    <p:extLst>
      <p:ext uri="{BB962C8B-B14F-4D97-AF65-F5344CB8AC3E}">
        <p14:creationId xmlns:p14="http://schemas.microsoft.com/office/powerpoint/2010/main" val="39590327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FF5B9D-2EF3-017B-161A-F6F9AA079F06}"/>
              </a:ext>
            </a:extLst>
          </p:cNvPr>
          <p:cNvSpPr>
            <a:spLocks noGrp="1"/>
          </p:cNvSpPr>
          <p:nvPr>
            <p:ph idx="1"/>
          </p:nvPr>
        </p:nvSpPr>
        <p:spPr/>
        <p:txBody>
          <a:bodyPr>
            <a:normAutofit fontScale="92500" lnSpcReduction="20000"/>
          </a:bodyPr>
          <a:lstStyle/>
          <a:p>
            <a:r>
              <a:rPr lang="en-GB" sz="1800" b="0" i="0" dirty="0">
                <a:effectLst/>
                <a:latin typeface="Helvetica" pitchFamily="2" charset="0"/>
              </a:rPr>
              <a:t>What it is: Also called the Fishbone or Ishikawa diagram, it is a visual tool used to identify, organise, and display the possible causes of a specific problem or effect.</a:t>
            </a:r>
            <a:endParaRPr lang="en-GB" sz="1800" dirty="0">
              <a:effectLst/>
              <a:latin typeface="Helvetica" pitchFamily="2" charset="0"/>
            </a:endParaRPr>
          </a:p>
          <a:p>
            <a:r>
              <a:rPr lang="en-GB" sz="1800" b="0" i="0" dirty="0">
                <a:effectLst/>
                <a:latin typeface="Helvetica" pitchFamily="2" charset="0"/>
              </a:rPr>
              <a:t>Where &amp; why used: Used in problem-solving and quality management to move beyond symptoms and find root causes; widely applied in business, operations, and service improvement.</a:t>
            </a:r>
            <a:endParaRPr lang="en-GB" sz="1800" dirty="0">
              <a:effectLst/>
              <a:latin typeface="Helvetica" pitchFamily="2" charset="0"/>
            </a:endParaRPr>
          </a:p>
          <a:p>
            <a:r>
              <a:rPr lang="en-GB" sz="1800" b="0" i="0" dirty="0">
                <a:effectLst/>
                <a:latin typeface="Helvetica" pitchFamily="2" charset="0"/>
              </a:rPr>
              <a:t>Benefits:</a:t>
            </a:r>
            <a:endParaRPr lang="en-GB" sz="1800" dirty="0">
              <a:effectLst/>
              <a:latin typeface="Helvetica" pitchFamily="2" charset="0"/>
            </a:endParaRPr>
          </a:p>
          <a:p>
            <a:r>
              <a:rPr lang="en-GB" sz="1800" b="0" i="0" dirty="0">
                <a:effectLst/>
                <a:latin typeface="Helvetica" pitchFamily="2" charset="0"/>
              </a:rPr>
              <a:t>﻿﻿Structures thinking clearly and visually</a:t>
            </a:r>
            <a:endParaRPr lang="en-GB" sz="1800" dirty="0">
              <a:effectLst/>
              <a:latin typeface="Helvetica" pitchFamily="2" charset="0"/>
            </a:endParaRPr>
          </a:p>
          <a:p>
            <a:r>
              <a:rPr lang="en-GB" sz="1800" b="0" i="0" dirty="0">
                <a:effectLst/>
                <a:latin typeface="Helvetica" pitchFamily="2" charset="0"/>
              </a:rPr>
              <a:t>﻿﻿Separates symptoms from actual root causes</a:t>
            </a:r>
            <a:endParaRPr lang="en-GB" sz="1800" dirty="0">
              <a:effectLst/>
              <a:latin typeface="Helvetica" pitchFamily="2" charset="0"/>
            </a:endParaRPr>
          </a:p>
          <a:p>
            <a:r>
              <a:rPr lang="en-GB" sz="1800" b="0" i="0" dirty="0">
                <a:effectLst/>
                <a:latin typeface="Helvetica" pitchFamily="2" charset="0"/>
              </a:rPr>
              <a:t>﻿﻿Encourages systematic analysis across different categories</a:t>
            </a:r>
            <a:endParaRPr lang="en-GB" sz="1800" dirty="0">
              <a:effectLst/>
              <a:latin typeface="Helvetica" pitchFamily="2" charset="0"/>
            </a:endParaRPr>
          </a:p>
          <a:p>
            <a:r>
              <a:rPr lang="en-GB" sz="1800" b="0" i="0" dirty="0">
                <a:effectLst/>
                <a:latin typeface="Helvetica" pitchFamily="2" charset="0"/>
              </a:rPr>
              <a:t>﻿﻿Easy to understand and share with teams</a:t>
            </a:r>
          </a:p>
          <a:p>
            <a:r>
              <a:rPr lang="en-GB" sz="1800" b="0" i="0" dirty="0">
                <a:effectLst/>
                <a:latin typeface="Helvetica" pitchFamily="2" charset="0"/>
              </a:rPr>
              <a:t> Limitations </a:t>
            </a:r>
            <a:endParaRPr lang="en-GB" sz="1800" dirty="0">
              <a:effectLst/>
              <a:latin typeface="Helvetica" pitchFamily="2" charset="0"/>
            </a:endParaRPr>
          </a:p>
          <a:p>
            <a:r>
              <a:rPr lang="en-GB" sz="1800" b="0" i="0" dirty="0">
                <a:effectLst/>
                <a:latin typeface="Helvetica" pitchFamily="2" charset="0"/>
              </a:rPr>
              <a:t>﻿﻿Can become too broad and include irrelevant factors</a:t>
            </a:r>
            <a:endParaRPr lang="en-GB" sz="1800" dirty="0">
              <a:effectLst/>
              <a:latin typeface="Helvetica" pitchFamily="2" charset="0"/>
            </a:endParaRPr>
          </a:p>
          <a:p>
            <a:r>
              <a:rPr lang="en-GB" sz="1800" b="0" i="0" dirty="0">
                <a:effectLst/>
                <a:latin typeface="Helvetica" pitchFamily="2" charset="0"/>
              </a:rPr>
              <a:t>﻿﻿Does not measure the impact or priority of each cause</a:t>
            </a:r>
            <a:endParaRPr lang="en-GB" sz="1800" dirty="0">
              <a:effectLst/>
              <a:latin typeface="Helvetica" pitchFamily="2" charset="0"/>
            </a:endParaRPr>
          </a:p>
          <a:p>
            <a:r>
              <a:rPr lang="en-GB" sz="1800" b="0" i="0" dirty="0">
                <a:effectLst/>
                <a:latin typeface="Helvetica" pitchFamily="2" charset="0"/>
              </a:rPr>
              <a:t>﻿﻿Relies on the quality of the information used</a:t>
            </a:r>
            <a:endParaRPr lang="en-GB" sz="1800" dirty="0">
              <a:effectLst/>
              <a:latin typeface="Helvetica" pitchFamily="2" charset="0"/>
            </a:endParaRPr>
          </a:p>
          <a:p>
            <a:r>
              <a:rPr lang="en-GB" sz="1800" b="0" i="0" dirty="0">
                <a:effectLst/>
                <a:latin typeface="Helvetica" pitchFamily="2" charset="0"/>
              </a:rPr>
              <a:t>﻿﻿Does not offer solutions on its own (Add your in-text citations here, e.g.: Smith et al., 2021; Jones,</a:t>
            </a:r>
            <a:br>
              <a:rPr lang="en-GB" sz="1800" b="0" i="0" dirty="0">
                <a:effectLst/>
                <a:latin typeface="Helvetica" pitchFamily="2" charset="0"/>
              </a:rPr>
            </a:br>
            <a:r>
              <a:rPr lang="en-GB" sz="1800" b="0" i="0" dirty="0">
                <a:effectLst/>
                <a:latin typeface="Helvetica" pitchFamily="2" charset="0"/>
              </a:rPr>
              <a:t>2023)</a:t>
            </a:r>
            <a:endParaRPr lang="en-GB" sz="1800" dirty="0">
              <a:effectLst/>
              <a:latin typeface="Helvetica" pitchFamily="2" charset="0"/>
            </a:endParaRPr>
          </a:p>
          <a:p>
            <a:endParaRPr lang="en-GB" sz="1800" dirty="0">
              <a:effectLst/>
              <a:latin typeface="Helvetica" pitchFamily="2" charset="0"/>
            </a:endParaRPr>
          </a:p>
        </p:txBody>
      </p:sp>
    </p:spTree>
    <p:extLst>
      <p:ext uri="{BB962C8B-B14F-4D97-AF65-F5344CB8AC3E}">
        <p14:creationId xmlns:p14="http://schemas.microsoft.com/office/powerpoint/2010/main" val="14007969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D2766-4CA4-8683-991D-81C6C78B4A98}"/>
              </a:ext>
            </a:extLst>
          </p:cNvPr>
          <p:cNvSpPr>
            <a:spLocks noGrp="1"/>
          </p:cNvSpPr>
          <p:nvPr>
            <p:ph type="title"/>
          </p:nvPr>
        </p:nvSpPr>
        <p:spPr/>
        <p:txBody>
          <a:bodyPr/>
          <a:lstStyle/>
          <a:p>
            <a:r>
              <a:rPr lang="en-GB" sz="1800" b="0" i="0">
                <a:effectLst/>
                <a:latin typeface="Helvetica" pitchFamily="2" charset="0"/>
              </a:rPr>
              <a:t>7: CRITIQUE OF CAUSE-AND-EFFECT</a:t>
            </a:r>
            <a:endParaRPr lang="en-GB" sz="1800">
              <a:effectLst/>
              <a:latin typeface="Helvetica" pitchFamily="2" charset="0"/>
            </a:endParaRPr>
          </a:p>
        </p:txBody>
      </p:sp>
      <p:sp>
        <p:nvSpPr>
          <p:cNvPr id="3" name="Content Placeholder 2">
            <a:extLst>
              <a:ext uri="{FF2B5EF4-FFF2-40B4-BE49-F238E27FC236}">
                <a16:creationId xmlns:a16="http://schemas.microsoft.com/office/drawing/2014/main" id="{4B4EFA4E-ED96-9C3C-E6A8-8F5788FBBFE3}"/>
              </a:ext>
            </a:extLst>
          </p:cNvPr>
          <p:cNvSpPr>
            <a:spLocks noGrp="1"/>
          </p:cNvSpPr>
          <p:nvPr>
            <p:ph idx="1"/>
          </p:nvPr>
        </p:nvSpPr>
        <p:spPr/>
        <p:txBody>
          <a:bodyPr/>
          <a:lstStyle/>
          <a:p>
            <a:r>
              <a:rPr lang="en-GB" sz="1800" b="0" i="0">
                <a:effectLst/>
                <a:latin typeface="Helvetica" pitchFamily="2" charset="0"/>
              </a:rPr>
              <a:t>What it is: Also called fishbone/ Ishikawa diagram — visual tool to find root causes of a problem</a:t>
            </a:r>
            <a:endParaRPr lang="en-GB" sz="1800">
              <a:effectLst/>
              <a:latin typeface="Helvetica" pitchFamily="2" charset="0"/>
            </a:endParaRPr>
          </a:p>
          <a:p>
            <a:r>
              <a:rPr lang="en-GB" sz="1800" b="0" i="0">
                <a:effectLst/>
                <a:latin typeface="Helvetica" pitchFamily="2" charset="0"/>
              </a:rPr>
              <a:t>Use: Separates symptoms from real causes, helps understand why issues happen</a:t>
            </a:r>
            <a:endParaRPr lang="en-GB" sz="1800">
              <a:effectLst/>
              <a:latin typeface="Helvetica" pitchFamily="2" charset="0"/>
            </a:endParaRPr>
          </a:p>
          <a:p>
            <a:r>
              <a:rPr lang="en-GB" sz="1800" b="0" i="0">
                <a:effectLst/>
                <a:latin typeface="Helvetica" pitchFamily="2" charset="0"/>
              </a:rPr>
              <a:t>Benefits: Clear structure, easy to follow, covers all areas of the business Limitations: Does not measure how serious each cause is, needs good data, no solutions provided</a:t>
            </a:r>
            <a:endParaRPr lang="en-GB" sz="1800">
              <a:effectLst/>
              <a:latin typeface="Helvetica" pitchFamily="2" charset="0"/>
            </a:endParaRPr>
          </a:p>
        </p:txBody>
      </p:sp>
      <p:pic>
        <p:nvPicPr>
          <p:cNvPr id="6" name="Picture 5">
            <a:extLst>
              <a:ext uri="{FF2B5EF4-FFF2-40B4-BE49-F238E27FC236}">
                <a16:creationId xmlns:a16="http://schemas.microsoft.com/office/drawing/2014/main" id="{5C3E6C65-A170-A1E0-AE35-E1E01CF58301}"/>
              </a:ext>
            </a:extLst>
          </p:cNvPr>
          <p:cNvPicPr>
            <a:picLocks noChangeAspect="1"/>
          </p:cNvPicPr>
          <p:nvPr/>
        </p:nvPicPr>
        <p:blipFill>
          <a:blip r:embed="rId2"/>
          <a:stretch>
            <a:fillRect/>
          </a:stretch>
        </p:blipFill>
        <p:spPr>
          <a:xfrm>
            <a:off x="343243" y="3179207"/>
            <a:ext cx="11498649" cy="3678793"/>
          </a:xfrm>
          <a:prstGeom prst="rect">
            <a:avLst/>
          </a:prstGeom>
        </p:spPr>
      </p:pic>
    </p:spTree>
    <p:extLst>
      <p:ext uri="{BB962C8B-B14F-4D97-AF65-F5344CB8AC3E}">
        <p14:creationId xmlns:p14="http://schemas.microsoft.com/office/powerpoint/2010/main" val="25000851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AFC8D-0298-D199-7419-31F1A2911E95}"/>
              </a:ext>
            </a:extLst>
          </p:cNvPr>
          <p:cNvSpPr>
            <a:spLocks noGrp="1"/>
          </p:cNvSpPr>
          <p:nvPr>
            <p:ph type="title"/>
          </p:nvPr>
        </p:nvSpPr>
        <p:spPr/>
        <p:txBody>
          <a:bodyPr/>
          <a:lstStyle/>
          <a:p>
            <a:r>
              <a:rPr lang="en-GB" sz="1800" b="0" i="0">
                <a:effectLst/>
                <a:latin typeface="Helvetica" pitchFamily="2" charset="0"/>
              </a:rPr>
              <a:t>APPLICATION OF CAUSE-AND-EFFECT</a:t>
            </a:r>
            <a:endParaRPr lang="en-GB" sz="1800">
              <a:effectLst/>
              <a:latin typeface="Helvetica" pitchFamily="2" charset="0"/>
            </a:endParaRPr>
          </a:p>
        </p:txBody>
      </p:sp>
      <p:sp>
        <p:nvSpPr>
          <p:cNvPr id="3" name="Content Placeholder 2">
            <a:extLst>
              <a:ext uri="{FF2B5EF4-FFF2-40B4-BE49-F238E27FC236}">
                <a16:creationId xmlns:a16="http://schemas.microsoft.com/office/drawing/2014/main" id="{33CC87E3-A489-159C-E6DF-34AC158401D0}"/>
              </a:ext>
            </a:extLst>
          </p:cNvPr>
          <p:cNvSpPr>
            <a:spLocks noGrp="1"/>
          </p:cNvSpPr>
          <p:nvPr>
            <p:ph idx="1"/>
          </p:nvPr>
        </p:nvSpPr>
        <p:spPr/>
        <p:txBody>
          <a:bodyPr/>
          <a:lstStyle/>
          <a:p>
            <a:r>
              <a:rPr lang="en-GB" sz="1800" b="0" i="0">
                <a:effectLst/>
                <a:latin typeface="Helvetica" pitchFamily="2" charset="0"/>
              </a:rPr>
              <a:t>Core issue: Stagnant sales &amp; falling profits</a:t>
            </a:r>
            <a:endParaRPr lang="en-GB" sz="1800">
              <a:effectLst/>
              <a:latin typeface="Helvetica" pitchFamily="2" charset="0"/>
            </a:endParaRPr>
          </a:p>
          <a:p>
            <a:r>
              <a:rPr lang="en-GB" sz="1800" b="0" i="0">
                <a:effectLst/>
                <a:latin typeface="Helvetica" pitchFamily="2" charset="0"/>
              </a:rPr>
              <a:t>Root causes:</a:t>
            </a:r>
            <a:endParaRPr lang="en-GB" sz="1800">
              <a:effectLst/>
              <a:latin typeface="Helvetica" pitchFamily="2" charset="0"/>
            </a:endParaRPr>
          </a:p>
          <a:p>
            <a:r>
              <a:rPr lang="en-GB" sz="1800" b="0" i="0">
                <a:effectLst/>
                <a:latin typeface="Helvetica" pitchFamily="2" charset="0"/>
              </a:rPr>
              <a:t>﻿﻿Operations: Old machinery, no online sales, manual stock control</a:t>
            </a:r>
            <a:endParaRPr lang="en-GB" sz="1800">
              <a:effectLst/>
              <a:latin typeface="Helvetica" pitchFamily="2" charset="0"/>
            </a:endParaRPr>
          </a:p>
          <a:p>
            <a:r>
              <a:rPr lang="en-GB" sz="1800" b="0" i="0">
                <a:effectLst/>
                <a:latin typeface="Helvetica" pitchFamily="2" charset="0"/>
              </a:rPr>
              <a:t>﻿﻿Costs: Higher raw material and energy prices</a:t>
            </a:r>
            <a:endParaRPr lang="en-GB" sz="1800">
              <a:effectLst/>
              <a:latin typeface="Helvetica" pitchFamily="2" charset="0"/>
            </a:endParaRPr>
          </a:p>
          <a:p>
            <a:r>
              <a:rPr lang="en-GB" sz="1800" b="0" i="0">
                <a:effectLst/>
                <a:latin typeface="Helvetica" pitchFamily="2" charset="0"/>
              </a:rPr>
              <a:t>﻿﻿Market: Strong competition, customers wanting convenience</a:t>
            </a:r>
            <a:endParaRPr lang="en-GB" sz="1800">
              <a:effectLst/>
              <a:latin typeface="Helvetica" pitchFamily="2" charset="0"/>
            </a:endParaRPr>
          </a:p>
          <a:p>
            <a:r>
              <a:rPr lang="en-GB" sz="1800" b="0" i="0">
                <a:effectLst/>
                <a:latin typeface="Helvetica" pitchFamily="2" charset="0"/>
              </a:rPr>
              <a:t>﻿﻿People: Small team, limited time for promotion</a:t>
            </a:r>
            <a:br>
              <a:rPr lang="en-GB" sz="1800" b="0" i="0">
                <a:effectLst/>
                <a:latin typeface="Helvetica" pitchFamily="2" charset="0"/>
              </a:rPr>
            </a:br>
            <a:r>
              <a:rPr lang="en-GB" sz="1800" b="0" i="0">
                <a:effectLst/>
                <a:latin typeface="Helvetica" pitchFamily="2" charset="0"/>
              </a:rPr>
              <a:t>(Draw your fishbone diagram to show these)</a:t>
            </a:r>
            <a:endParaRPr lang="en-GB" sz="1800">
              <a:effectLst/>
              <a:latin typeface="Helvetica" pitchFamily="2" charset="0"/>
            </a:endParaRPr>
          </a:p>
        </p:txBody>
      </p:sp>
      <p:pic>
        <p:nvPicPr>
          <p:cNvPr id="6" name="Picture 5">
            <a:extLst>
              <a:ext uri="{FF2B5EF4-FFF2-40B4-BE49-F238E27FC236}">
                <a16:creationId xmlns:a16="http://schemas.microsoft.com/office/drawing/2014/main" id="{BF183AED-168C-5E5F-BEA7-5833FF1B334A}"/>
              </a:ext>
            </a:extLst>
          </p:cNvPr>
          <p:cNvPicPr>
            <a:picLocks noChangeAspect="1"/>
          </p:cNvPicPr>
          <p:nvPr/>
        </p:nvPicPr>
        <p:blipFill>
          <a:blip r:embed="rId2"/>
          <a:stretch>
            <a:fillRect/>
          </a:stretch>
        </p:blipFill>
        <p:spPr>
          <a:xfrm>
            <a:off x="7963243" y="0"/>
            <a:ext cx="4228758" cy="6858000"/>
          </a:xfrm>
          <a:prstGeom prst="rect">
            <a:avLst/>
          </a:prstGeom>
        </p:spPr>
      </p:pic>
    </p:spTree>
    <p:extLst>
      <p:ext uri="{BB962C8B-B14F-4D97-AF65-F5344CB8AC3E}">
        <p14:creationId xmlns:p14="http://schemas.microsoft.com/office/powerpoint/2010/main" val="31572205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E8324-C253-5057-AF71-C6035D315F7B}"/>
              </a:ext>
            </a:extLst>
          </p:cNvPr>
          <p:cNvSpPr>
            <a:spLocks noGrp="1"/>
          </p:cNvSpPr>
          <p:nvPr>
            <p:ph type="title"/>
          </p:nvPr>
        </p:nvSpPr>
        <p:spPr/>
        <p:txBody>
          <a:bodyPr/>
          <a:lstStyle/>
          <a:p>
            <a:r>
              <a:rPr lang="en-GB" sz="1800" b="0" i="0">
                <a:effectLst/>
                <a:latin typeface="Helvetica" pitchFamily="2" charset="0"/>
              </a:rPr>
              <a:t>SLIDE 9: KEY FINDINGS</a:t>
            </a:r>
            <a:endParaRPr lang="en-GB" sz="1800">
              <a:effectLst/>
              <a:latin typeface="Helvetica" pitchFamily="2" charset="0"/>
            </a:endParaRPr>
          </a:p>
        </p:txBody>
      </p:sp>
      <p:sp>
        <p:nvSpPr>
          <p:cNvPr id="3" name="Content Placeholder 2">
            <a:extLst>
              <a:ext uri="{FF2B5EF4-FFF2-40B4-BE49-F238E27FC236}">
                <a16:creationId xmlns:a16="http://schemas.microsoft.com/office/drawing/2014/main" id="{BF56C2CF-A215-3DEE-5442-A99FAC6E057E}"/>
              </a:ext>
            </a:extLst>
          </p:cNvPr>
          <p:cNvSpPr>
            <a:spLocks noGrp="1"/>
          </p:cNvSpPr>
          <p:nvPr>
            <p:ph idx="1"/>
          </p:nvPr>
        </p:nvSpPr>
        <p:spPr>
          <a:xfrm>
            <a:off x="240270" y="1690688"/>
            <a:ext cx="11113530" cy="4486275"/>
          </a:xfrm>
        </p:spPr>
        <p:txBody>
          <a:bodyPr/>
          <a:lstStyle/>
          <a:p>
            <a:r>
              <a:rPr lang="en-GB" sz="1800" b="0" i="0">
                <a:effectLst/>
                <a:latin typeface="Helvetica" pitchFamily="2" charset="0"/>
              </a:rPr>
              <a:t>﻿﻿﻿Rising costs and competition are the biggest external pressures</a:t>
            </a:r>
            <a:endParaRPr lang="en-GB" sz="1800">
              <a:effectLst/>
              <a:latin typeface="Helvetica" pitchFamily="2" charset="0"/>
            </a:endParaRPr>
          </a:p>
          <a:p>
            <a:r>
              <a:rPr lang="en-GB" sz="1800" b="0" i="0">
                <a:effectLst/>
                <a:latin typeface="Helvetica" pitchFamily="2" charset="0"/>
              </a:rPr>
              <a:t>﻿﻿﻿Lack of online presence and updates stops the bakery from growing</a:t>
            </a:r>
            <a:endParaRPr lang="en-GB" sz="1800">
              <a:effectLst/>
              <a:latin typeface="Helvetica" pitchFamily="2" charset="0"/>
            </a:endParaRPr>
          </a:p>
          <a:p>
            <a:r>
              <a:rPr lang="en-GB" sz="1800" b="0" i="0">
                <a:effectLst/>
                <a:latin typeface="Helvetica" pitchFamily="2" charset="0"/>
              </a:rPr>
              <a:t>﻿﻿﻿Economic and social trends are the hardest to change</a:t>
            </a:r>
            <a:endParaRPr lang="en-GB" sz="1800">
              <a:effectLst/>
              <a:latin typeface="Helvetica" pitchFamily="2" charset="0"/>
            </a:endParaRPr>
          </a:p>
          <a:p>
            <a:r>
              <a:rPr lang="en-GB" sz="1800" b="0" i="0">
                <a:effectLst/>
                <a:latin typeface="Helvetica" pitchFamily="2" charset="0"/>
              </a:rPr>
              <a:t>﻿﻿﻿Most improvements can be made by updating internal operations</a:t>
            </a:r>
            <a:endParaRPr lang="en-GB" sz="1800">
              <a:effectLst/>
              <a:latin typeface="Helvetica" pitchFamily="2" charset="0"/>
            </a:endParaRPr>
          </a:p>
        </p:txBody>
      </p:sp>
      <p:pic>
        <p:nvPicPr>
          <p:cNvPr id="6" name="Picture 5">
            <a:extLst>
              <a:ext uri="{FF2B5EF4-FFF2-40B4-BE49-F238E27FC236}">
                <a16:creationId xmlns:a16="http://schemas.microsoft.com/office/drawing/2014/main" id="{4877EA91-87B5-B67F-0702-C492CB4ED5C6}"/>
              </a:ext>
            </a:extLst>
          </p:cNvPr>
          <p:cNvPicPr>
            <a:picLocks noChangeAspect="1"/>
          </p:cNvPicPr>
          <p:nvPr/>
        </p:nvPicPr>
        <p:blipFill>
          <a:blip r:embed="rId2"/>
          <a:stretch>
            <a:fillRect/>
          </a:stretch>
        </p:blipFill>
        <p:spPr>
          <a:xfrm>
            <a:off x="7654324" y="-3432"/>
            <a:ext cx="5028445" cy="6496307"/>
          </a:xfrm>
          <a:prstGeom prst="rect">
            <a:avLst/>
          </a:prstGeom>
        </p:spPr>
      </p:pic>
    </p:spTree>
    <p:extLst>
      <p:ext uri="{BB962C8B-B14F-4D97-AF65-F5344CB8AC3E}">
        <p14:creationId xmlns:p14="http://schemas.microsoft.com/office/powerpoint/2010/main" val="41604001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87A7B-2B49-5805-FDBA-B5B2A0499BA8}"/>
              </a:ext>
            </a:extLst>
          </p:cNvPr>
          <p:cNvSpPr>
            <a:spLocks noGrp="1"/>
          </p:cNvSpPr>
          <p:nvPr>
            <p:ph type="title"/>
          </p:nvPr>
        </p:nvSpPr>
        <p:spPr/>
        <p:txBody>
          <a:bodyPr/>
          <a:lstStyle/>
          <a:p>
            <a:r>
              <a:rPr lang="en-GB" sz="1800" b="0" i="0">
                <a:effectLst/>
                <a:latin typeface="Helvetica" pitchFamily="2" charset="0"/>
              </a:rPr>
              <a:t>SLIDE 10: REFERENCE LIST</a:t>
            </a:r>
            <a:br>
              <a:rPr lang="en-GB" sz="1800">
                <a:effectLst/>
                <a:latin typeface="Helvetica" pitchFamily="2" charset="0"/>
              </a:rPr>
            </a:br>
            <a:r>
              <a:rPr lang="en-GB" sz="1800" b="0" i="0">
                <a:effectLst/>
                <a:latin typeface="Helvetica" pitchFamily="2" charset="0"/>
              </a:rPr>
              <a:t>(Harvard Style)</a:t>
            </a:r>
            <a:endParaRPr lang="en-GB" sz="1800">
              <a:effectLst/>
              <a:latin typeface="Helvetica" pitchFamily="2" charset="0"/>
            </a:endParaRPr>
          </a:p>
        </p:txBody>
      </p:sp>
      <p:sp>
        <p:nvSpPr>
          <p:cNvPr id="3" name="Content Placeholder 2">
            <a:extLst>
              <a:ext uri="{FF2B5EF4-FFF2-40B4-BE49-F238E27FC236}">
                <a16:creationId xmlns:a16="http://schemas.microsoft.com/office/drawing/2014/main" id="{CF7C3A87-844E-36D2-F1B5-87412A8FFA24}"/>
              </a:ext>
            </a:extLst>
          </p:cNvPr>
          <p:cNvSpPr>
            <a:spLocks noGrp="1"/>
          </p:cNvSpPr>
          <p:nvPr>
            <p:ph idx="1"/>
          </p:nvPr>
        </p:nvSpPr>
        <p:spPr>
          <a:xfrm>
            <a:off x="838200" y="1896482"/>
            <a:ext cx="10515600" cy="4351338"/>
          </a:xfrm>
        </p:spPr>
        <p:txBody>
          <a:bodyPr/>
          <a:lstStyle/>
          <a:p>
            <a:r>
              <a:rPr lang="en-GB" sz="1800" b="0" i="0">
                <a:effectLst/>
                <a:latin typeface="Helvetica" pitchFamily="2" charset="0"/>
              </a:rPr>
              <a:t>﻿﻿Johnson, G. et al. (2021) Exploring</a:t>
            </a:r>
            <a:endParaRPr lang="en-GB" sz="1800">
              <a:effectLst/>
              <a:latin typeface="Helvetica" pitchFamily="2" charset="0"/>
            </a:endParaRPr>
          </a:p>
          <a:p>
            <a:r>
              <a:rPr lang="en-GB" sz="1800" b="0" i="0">
                <a:effectLst/>
                <a:latin typeface="Helvetica" pitchFamily="2" charset="0"/>
              </a:rPr>
              <a:t>Strategy. 12th edn. Pearson</a:t>
            </a:r>
            <a:endParaRPr lang="en-GB" sz="1800">
              <a:effectLst/>
              <a:latin typeface="Helvetica" pitchFamily="2" charset="0"/>
            </a:endParaRPr>
          </a:p>
          <a:p>
            <a:r>
              <a:rPr lang="en-GB" sz="1800" b="0" i="0">
                <a:effectLst/>
                <a:latin typeface="Helvetica" pitchFamily="2" charset="0"/>
              </a:rPr>
              <a:t>﻿﻿Slack, N. et al. (2022) Operations Management. 9th edn. Pearson</a:t>
            </a:r>
            <a:endParaRPr lang="en-GB" sz="1800">
              <a:effectLst/>
              <a:latin typeface="Helvetica" pitchFamily="2" charset="0"/>
            </a:endParaRPr>
          </a:p>
          <a:p>
            <a:r>
              <a:rPr lang="en-GB" sz="1800" b="0" i="0">
                <a:effectLst/>
                <a:latin typeface="Helvetica" pitchFamily="2" charset="0"/>
              </a:rPr>
              <a:t>﻿﻿Palmer, A. and Hartley, B. (2022) The Business Environment. 7th edn.</a:t>
            </a:r>
            <a:br>
              <a:rPr lang="en-GB" sz="1800" b="0" i="0">
                <a:effectLst/>
                <a:latin typeface="Helvetica" pitchFamily="2" charset="0"/>
              </a:rPr>
            </a:br>
            <a:r>
              <a:rPr lang="en-GB" sz="1800" b="0" i="0">
                <a:effectLst/>
                <a:latin typeface="Helvetica" pitchFamily="2" charset="0"/>
              </a:rPr>
              <a:t>McGraw-Hill</a:t>
            </a:r>
            <a:endParaRPr lang="en-GB" sz="1800">
              <a:effectLst/>
              <a:latin typeface="Helvetica" pitchFamily="2" charset="0"/>
            </a:endParaRPr>
          </a:p>
          <a:p>
            <a:r>
              <a:rPr lang="en-GB" sz="1800" b="0" i="0">
                <a:effectLst/>
                <a:latin typeface="Helvetica" pitchFamily="2" charset="0"/>
              </a:rPr>
              <a:t>﻿﻿Mind Tools (2023) Cause and Effect Analysis. Available at: mindtools.com</a:t>
            </a:r>
            <a:endParaRPr lang="en-GB" sz="1800">
              <a:effectLst/>
              <a:latin typeface="Helvetica" pitchFamily="2" charset="0"/>
            </a:endParaRPr>
          </a:p>
          <a:p>
            <a:r>
              <a:rPr lang="en-GB" sz="1800" b="0" i="0">
                <a:effectLst/>
                <a:latin typeface="Helvetica" pitchFamily="2" charset="0"/>
              </a:rPr>
              <a:t>﻿﻿Kotler, P. and Keller, K.L. (2021)</a:t>
            </a:r>
            <a:br>
              <a:rPr lang="en-GB" sz="1800" b="0" i="0">
                <a:effectLst/>
                <a:latin typeface="Helvetica" pitchFamily="2" charset="0"/>
              </a:rPr>
            </a:br>
            <a:r>
              <a:rPr lang="en-GB" sz="1800" b="0" i="0">
                <a:effectLst/>
                <a:latin typeface="Helvetica" pitchFamily="2" charset="0"/>
              </a:rPr>
              <a:t>Marketing Management. 16th edn.</a:t>
            </a:r>
            <a:br>
              <a:rPr lang="en-GB" sz="1800" b="0" i="0">
                <a:effectLst/>
                <a:latin typeface="Helvetica" pitchFamily="2" charset="0"/>
              </a:rPr>
            </a:br>
            <a:r>
              <a:rPr lang="en-GB" sz="1800" b="0" i="0">
                <a:effectLst/>
                <a:latin typeface="Helvetica" pitchFamily="2" charset="0"/>
              </a:rPr>
              <a:t>Pearson</a:t>
            </a:r>
            <a:endParaRPr lang="en-GB" sz="1800">
              <a:effectLst/>
              <a:latin typeface="Helvetica" pitchFamily="2" charset="0"/>
            </a:endParaRPr>
          </a:p>
        </p:txBody>
      </p:sp>
      <p:pic>
        <p:nvPicPr>
          <p:cNvPr id="6" name="Picture 5">
            <a:extLst>
              <a:ext uri="{FF2B5EF4-FFF2-40B4-BE49-F238E27FC236}">
                <a16:creationId xmlns:a16="http://schemas.microsoft.com/office/drawing/2014/main" id="{13D3384A-7928-9B2B-FCF3-3AACC9C764D7}"/>
              </a:ext>
            </a:extLst>
          </p:cNvPr>
          <p:cNvPicPr>
            <a:picLocks noChangeAspect="1"/>
          </p:cNvPicPr>
          <p:nvPr/>
        </p:nvPicPr>
        <p:blipFill>
          <a:blip r:embed="rId2"/>
          <a:stretch>
            <a:fillRect/>
          </a:stretch>
        </p:blipFill>
        <p:spPr>
          <a:xfrm>
            <a:off x="8684054" y="0"/>
            <a:ext cx="3851860" cy="6492875"/>
          </a:xfrm>
          <a:prstGeom prst="rect">
            <a:avLst/>
          </a:prstGeom>
        </p:spPr>
      </p:pic>
    </p:spTree>
    <p:extLst>
      <p:ext uri="{BB962C8B-B14F-4D97-AF65-F5344CB8AC3E}">
        <p14:creationId xmlns:p14="http://schemas.microsoft.com/office/powerpoint/2010/main" val="2577807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46AD0-077B-C005-8A17-6352A7AACF61}"/>
              </a:ext>
            </a:extLst>
          </p:cNvPr>
          <p:cNvSpPr>
            <a:spLocks noGrp="1"/>
          </p:cNvSpPr>
          <p:nvPr>
            <p:ph type="title"/>
          </p:nvPr>
        </p:nvSpPr>
        <p:spPr/>
        <p:txBody>
          <a:bodyPr/>
          <a:lstStyle/>
          <a:p>
            <a:r>
              <a:rPr lang="en-GB" sz="1800" b="0" i="0" dirty="0">
                <a:effectLst/>
                <a:latin typeface="Helvetica" pitchFamily="2" charset="0"/>
              </a:rPr>
              <a:t>DELIVERY &amp; PROFESSIONALISM -</a:t>
            </a:r>
            <a:br>
              <a:rPr lang="en-GB" sz="1800" dirty="0">
                <a:effectLst/>
                <a:latin typeface="Helvetica" pitchFamily="2" charset="0"/>
              </a:rPr>
            </a:br>
            <a:r>
              <a:rPr lang="en-GB" sz="1800" b="0" i="0" dirty="0">
                <a:effectLst/>
                <a:latin typeface="Helvetica" pitchFamily="2" charset="0"/>
              </a:rPr>
              <a:t>COMPLETED CHECKLIST</a:t>
            </a:r>
            <a:endParaRPr lang="en-GB" sz="1800" dirty="0">
              <a:effectLst/>
              <a:latin typeface="Helvetica" pitchFamily="2" charset="0"/>
            </a:endParaRPr>
          </a:p>
        </p:txBody>
      </p:sp>
      <p:pic>
        <p:nvPicPr>
          <p:cNvPr id="9" name="Picture 8">
            <a:extLst>
              <a:ext uri="{FF2B5EF4-FFF2-40B4-BE49-F238E27FC236}">
                <a16:creationId xmlns:a16="http://schemas.microsoft.com/office/drawing/2014/main" id="{C1D1C8A4-6760-C393-75A2-93278A4DC0E0}"/>
              </a:ext>
            </a:extLst>
          </p:cNvPr>
          <p:cNvPicPr>
            <a:picLocks noChangeAspect="1"/>
          </p:cNvPicPr>
          <p:nvPr/>
        </p:nvPicPr>
        <p:blipFill>
          <a:blip r:embed="rId2"/>
          <a:stretch>
            <a:fillRect/>
          </a:stretch>
        </p:blipFill>
        <p:spPr>
          <a:xfrm>
            <a:off x="7239000" y="0"/>
            <a:ext cx="4953000" cy="5938108"/>
          </a:xfrm>
          <a:prstGeom prst="rect">
            <a:avLst/>
          </a:prstGeom>
        </p:spPr>
      </p:pic>
      <p:sp>
        <p:nvSpPr>
          <p:cNvPr id="14" name="Content Placeholder 2">
            <a:extLst>
              <a:ext uri="{FF2B5EF4-FFF2-40B4-BE49-F238E27FC236}">
                <a16:creationId xmlns:a16="http://schemas.microsoft.com/office/drawing/2014/main" id="{BA0004DE-C9C6-6843-D682-B70488BF1848}"/>
              </a:ext>
            </a:extLst>
          </p:cNvPr>
          <p:cNvSpPr>
            <a:spLocks noGrp="1"/>
          </p:cNvSpPr>
          <p:nvPr/>
        </p:nvSpPr>
        <p:spPr>
          <a:xfrm>
            <a:off x="0" y="1534811"/>
            <a:ext cx="72390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b="0" i="0" dirty="0">
                <a:effectLst/>
                <a:latin typeface="Helvetica" pitchFamily="2" charset="0"/>
              </a:rPr>
              <a:t>Timing: Rehearse to keep the whole presentation 5-10 minutes (approx.</a:t>
            </a:r>
            <a:br>
              <a:rPr lang="en-GB" sz="1800" b="0" i="0" dirty="0">
                <a:effectLst/>
                <a:latin typeface="Helvetica" pitchFamily="2" charset="0"/>
              </a:rPr>
            </a:br>
            <a:r>
              <a:rPr lang="en-GB" sz="1800" b="0" i="0" dirty="0">
                <a:effectLst/>
                <a:latin typeface="Helvetica" pitchFamily="2" charset="0"/>
              </a:rPr>
              <a:t>1 minute per slide)</a:t>
            </a:r>
            <a:endParaRPr lang="en-GB" sz="1800" dirty="0">
              <a:effectLst/>
              <a:latin typeface="Helvetica" pitchFamily="2" charset="0"/>
            </a:endParaRPr>
          </a:p>
          <a:p>
            <a:r>
              <a:rPr lang="en-GB" sz="1800" b="0" i="0" dirty="0">
                <a:effectLst/>
                <a:latin typeface="Helvetica" pitchFamily="2" charset="0"/>
              </a:rPr>
              <a:t>﻿﻿Speaking style: Use slides only as prompts — explain points in your own words, do not read text directly off the screen</a:t>
            </a:r>
            <a:endParaRPr lang="en-GB" sz="1800" dirty="0">
              <a:effectLst/>
              <a:latin typeface="Helvetica" pitchFamily="2" charset="0"/>
            </a:endParaRPr>
          </a:p>
          <a:p>
            <a:r>
              <a:rPr lang="en-GB" sz="1800" b="0" i="0" dirty="0">
                <a:effectLst/>
                <a:latin typeface="Helvetica" pitchFamily="2" charset="0"/>
              </a:rPr>
              <a:t>﻿﻿Slide design: Keep text short; add visuals (business photo, simple PESTEL summary chart, fishbone diagram) instead of long paragraphs</a:t>
            </a:r>
            <a:endParaRPr lang="en-GB" sz="1800" dirty="0">
              <a:effectLst/>
              <a:latin typeface="Helvetica" pitchFamily="2" charset="0"/>
            </a:endParaRPr>
          </a:p>
          <a:p>
            <a:r>
              <a:rPr lang="en-GB" sz="1800" b="0" i="0" dirty="0">
                <a:effectLst/>
                <a:latin typeface="Helvetica" pitchFamily="2" charset="0"/>
              </a:rPr>
              <a:t>﻿﻿Voice: Speak clearly, at a steady pace, and loud enough for the room; pause between sections</a:t>
            </a:r>
            <a:endParaRPr lang="en-GB" sz="1800" dirty="0">
              <a:effectLst/>
              <a:latin typeface="Helvetica" pitchFamily="2" charset="0"/>
            </a:endParaRPr>
          </a:p>
          <a:p>
            <a:r>
              <a:rPr lang="en-GB" sz="1800" b="0" i="0" dirty="0">
                <a:effectLst/>
                <a:latin typeface="Helvetica" pitchFamily="2" charset="0"/>
              </a:rPr>
              <a:t>﻿﻿Attire: Wear smart casual or business-appropriate clothing (neat, tidy, professional)</a:t>
            </a:r>
            <a:endParaRPr lang="en-GB" sz="1800" dirty="0">
              <a:effectLst/>
              <a:latin typeface="Helvetica" pitchFamily="2" charset="0"/>
            </a:endParaRPr>
          </a:p>
          <a:p>
            <a:r>
              <a:rPr lang="en-GB" sz="1800" b="0" i="0" dirty="0">
                <a:effectLst/>
                <a:latin typeface="Helvetica" pitchFamily="2" charset="0"/>
              </a:rPr>
              <a:t>﻿﻿Body language: Stand straight, make regular eye contact, use open gestures, and keep calm, confident tone’ </a:t>
            </a:r>
            <a:endParaRPr lang="en-GB" sz="1800" dirty="0">
              <a:effectLst/>
              <a:latin typeface="Helvetica" pitchFamily="2" charset="0"/>
            </a:endParaRPr>
          </a:p>
        </p:txBody>
      </p:sp>
    </p:spTree>
    <p:extLst>
      <p:ext uri="{BB962C8B-B14F-4D97-AF65-F5344CB8AC3E}">
        <p14:creationId xmlns:p14="http://schemas.microsoft.com/office/powerpoint/2010/main" val="33863250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392D1-CB1A-9829-99DB-B96C196E19FA}"/>
              </a:ext>
            </a:extLst>
          </p:cNvPr>
          <p:cNvSpPr>
            <a:spLocks noGrp="1"/>
          </p:cNvSpPr>
          <p:nvPr>
            <p:ph type="title"/>
          </p:nvPr>
        </p:nvSpPr>
        <p:spPr>
          <a:xfrm>
            <a:off x="377567" y="-617838"/>
            <a:ext cx="10632989" cy="2171229"/>
          </a:xfrm>
        </p:spPr>
        <p:txBody>
          <a:bodyPr/>
          <a:lstStyle/>
          <a:p>
            <a:r>
              <a:rPr lang="en-GB" sz="1800" b="0" i="0" dirty="0">
                <a:effectLst/>
                <a:latin typeface="Helvetica" pitchFamily="2" charset="0"/>
              </a:rPr>
              <a:t>                                   FISHBONE DIAGRAM: BASIL’S Bakery </a:t>
            </a:r>
            <a:br>
              <a:rPr lang="en-GB" sz="1800" dirty="0">
                <a:effectLst/>
                <a:latin typeface="Helvetica" pitchFamily="2" charset="0"/>
              </a:rPr>
            </a:br>
            <a:r>
              <a:rPr lang="en-GB" sz="1800" dirty="0">
                <a:effectLst/>
                <a:latin typeface="Helvetica" pitchFamily="2" charset="0"/>
              </a:rPr>
              <a:t>                                </a:t>
            </a:r>
          </a:p>
        </p:txBody>
      </p:sp>
      <p:sp>
        <p:nvSpPr>
          <p:cNvPr id="5" name="TextBox 4">
            <a:extLst>
              <a:ext uri="{FF2B5EF4-FFF2-40B4-BE49-F238E27FC236}">
                <a16:creationId xmlns:a16="http://schemas.microsoft.com/office/drawing/2014/main" id="{4D95EB4E-FADD-A9CF-66E8-064E3494CCE8}"/>
              </a:ext>
            </a:extLst>
          </p:cNvPr>
          <p:cNvSpPr txBox="1"/>
          <p:nvPr/>
        </p:nvSpPr>
        <p:spPr>
          <a:xfrm>
            <a:off x="0" y="514865"/>
            <a:ext cx="12912808" cy="7397279"/>
          </a:xfrm>
          <a:prstGeom prst="rect">
            <a:avLst/>
          </a:prstGeom>
          <a:noFill/>
        </p:spPr>
        <p:txBody>
          <a:bodyPr wrap="square">
            <a:spAutoFit/>
          </a:bodyPr>
          <a:lstStyle/>
          <a:p>
            <a:pPr marL="0" marR="0">
              <a:buFont typeface="Arial" panose="020B0604020202020204" pitchFamily="34" charset="0"/>
              <a:buChar char="•"/>
            </a:pPr>
            <a:r>
              <a:rPr lang="en-GB" sz="1800" b="0" i="0" dirty="0">
                <a:effectLst/>
                <a:latin typeface="Helvetica" pitchFamily="2" charset="0"/>
              </a:rPr>
              <a:t>﻿﻿No online ordering or delivery service</a:t>
            </a:r>
            <a:endParaRPr lang="en-GB" sz="1800" dirty="0">
              <a:effectLst/>
              <a:latin typeface="Helvetica" pitchFamily="2" charset="0"/>
            </a:endParaRPr>
          </a:p>
          <a:p>
            <a:pPr marL="0" marR="0">
              <a:buFont typeface="Arial" panose="020B0604020202020204" pitchFamily="34" charset="0"/>
              <a:buChar char="•"/>
            </a:pPr>
            <a:r>
              <a:rPr lang="en-GB" sz="1800" b="0" i="0" dirty="0">
                <a:effectLst/>
                <a:latin typeface="Helvetica" pitchFamily="2" charset="0"/>
              </a:rPr>
              <a:t>﻿﻿Manual stock &amp; inventory tracking</a:t>
            </a:r>
            <a:endParaRPr lang="en-GB" sz="1800" dirty="0">
              <a:effectLst/>
              <a:latin typeface="Helvetica" pitchFamily="2" charset="0"/>
            </a:endParaRPr>
          </a:p>
          <a:p>
            <a:pPr marL="0" marR="0">
              <a:buFont typeface="Arial" panose="020B0604020202020204" pitchFamily="34" charset="0"/>
              <a:buChar char="•"/>
            </a:pPr>
            <a:r>
              <a:rPr lang="en-GB" sz="1800" b="0" i="0" dirty="0">
                <a:effectLst/>
                <a:latin typeface="Helvetica" pitchFamily="2" charset="0"/>
              </a:rPr>
              <a:t>﻿﻿No digital payment options</a:t>
            </a:r>
            <a:endParaRPr lang="en-GB" sz="1800" dirty="0">
              <a:effectLst/>
              <a:latin typeface="Helvetica" pitchFamily="2" charset="0"/>
            </a:endParaRPr>
          </a:p>
          <a:p>
            <a:pPr marL="0" marR="0">
              <a:buFont typeface="Arial" panose="020B0604020202020204" pitchFamily="34" charset="0"/>
              <a:buChar char="•"/>
            </a:pPr>
            <a:r>
              <a:rPr lang="en-GB" sz="1800" b="0" i="0" dirty="0">
                <a:effectLst/>
                <a:latin typeface="Helvetica" pitchFamily="2" charset="0"/>
              </a:rPr>
              <a:t>﻿﻿No regular promotions or pricing strategy</a:t>
            </a:r>
            <a:endParaRPr lang="en-GB" sz="1800" dirty="0">
              <a:effectLst/>
              <a:latin typeface="Helvetica" pitchFamily="2" charset="0"/>
            </a:endParaRPr>
          </a:p>
          <a:p>
            <a:pPr marL="0" marR="0">
              <a:buNone/>
            </a:pPr>
            <a:r>
              <a:rPr lang="en-GB" sz="1800" b="0" i="0" dirty="0">
                <a:effectLst/>
                <a:latin typeface="Helvetica" pitchFamily="2" charset="0"/>
              </a:rPr>
              <a:t>3. EQUIPMENT &amp; FACILITIES</a:t>
            </a:r>
            <a:endParaRPr lang="en-GB" sz="1800" dirty="0">
              <a:effectLst/>
              <a:latin typeface="Helvetica" pitchFamily="2" charset="0"/>
            </a:endParaRPr>
          </a:p>
          <a:p>
            <a:pPr marL="0" marR="0">
              <a:buFont typeface="Arial" panose="020B0604020202020204" pitchFamily="34" charset="0"/>
              <a:buChar char="•"/>
            </a:pPr>
            <a:r>
              <a:rPr lang="en-GB" sz="1800" b="0" i="0" dirty="0">
                <a:effectLst/>
                <a:latin typeface="Helvetica" pitchFamily="2" charset="0"/>
              </a:rPr>
              <a:t>﻿﻿Old, inefficient ovens and machinery</a:t>
            </a:r>
            <a:endParaRPr lang="en-GB" sz="1800" dirty="0">
              <a:effectLst/>
              <a:latin typeface="Helvetica" pitchFamily="2" charset="0"/>
            </a:endParaRPr>
          </a:p>
          <a:p>
            <a:pPr marL="0" marR="0">
              <a:buFont typeface="Arial" panose="020B0604020202020204" pitchFamily="34" charset="0"/>
              <a:buChar char="•"/>
            </a:pPr>
            <a:r>
              <a:rPr lang="en-GB" sz="1800" b="0" i="0" dirty="0">
                <a:effectLst/>
                <a:latin typeface="Helvetica" pitchFamily="2" charset="0"/>
              </a:rPr>
              <a:t>﻿﻿High energy usage &amp; waste</a:t>
            </a:r>
            <a:endParaRPr lang="en-GB" sz="1800" dirty="0">
              <a:effectLst/>
              <a:latin typeface="Helvetica" pitchFamily="2" charset="0"/>
            </a:endParaRPr>
          </a:p>
          <a:p>
            <a:pPr marL="0" marR="0">
              <a:buFont typeface="Arial" panose="020B0604020202020204" pitchFamily="34" charset="0"/>
              <a:buChar char="•"/>
            </a:pPr>
            <a:r>
              <a:rPr lang="en-GB" sz="1800" b="0" i="0" dirty="0">
                <a:effectLst/>
                <a:latin typeface="Helvetica" pitchFamily="2" charset="0"/>
              </a:rPr>
              <a:t>﻿﻿Limited space for larger production</a:t>
            </a:r>
            <a:endParaRPr lang="en-GB" sz="1800" dirty="0">
              <a:effectLst/>
              <a:latin typeface="Helvetica" pitchFamily="2" charset="0"/>
            </a:endParaRPr>
          </a:p>
          <a:p>
            <a:pPr marL="0" marR="0">
              <a:buFont typeface="Arial" panose="020B0604020202020204" pitchFamily="34" charset="0"/>
              <a:buChar char="•"/>
            </a:pPr>
            <a:r>
              <a:rPr lang="en-GB" sz="1800" b="0" i="0" dirty="0">
                <a:effectLst/>
                <a:latin typeface="Helvetica" pitchFamily="2" charset="0"/>
              </a:rPr>
              <a:t>﻿﻿Outdated shop layout</a:t>
            </a:r>
            <a:endParaRPr lang="en-GB" sz="1800" dirty="0">
              <a:effectLst/>
              <a:latin typeface="Helvetica" pitchFamily="2" charset="0"/>
            </a:endParaRPr>
          </a:p>
          <a:p>
            <a:pPr marL="0" marR="0">
              <a:buNone/>
            </a:pPr>
            <a:r>
              <a:rPr lang="en-GB" sz="1800" b="0" i="0" dirty="0">
                <a:effectLst/>
                <a:latin typeface="Helvetica" pitchFamily="2" charset="0"/>
              </a:rPr>
              <a:t>4. SUPPLY CHAIN &amp; COSTS</a:t>
            </a:r>
            <a:endParaRPr lang="en-GB" sz="1800" dirty="0">
              <a:effectLst/>
              <a:latin typeface="Helvetica" pitchFamily="2" charset="0"/>
            </a:endParaRPr>
          </a:p>
          <a:p>
            <a:pPr marL="0" marR="0">
              <a:buFont typeface="Arial" panose="020B0604020202020204" pitchFamily="34" charset="0"/>
              <a:buChar char="•"/>
            </a:pPr>
            <a:r>
              <a:rPr lang="en-GB" sz="1800" b="0" i="0" dirty="0">
                <a:effectLst/>
                <a:latin typeface="Helvetica" pitchFamily="2" charset="0"/>
              </a:rPr>
              <a:t>﻿﻿Sharp rise in flour, butter, and ingredient prices</a:t>
            </a:r>
            <a:endParaRPr lang="en-GB" sz="1800" dirty="0">
              <a:effectLst/>
              <a:latin typeface="Helvetica" pitchFamily="2" charset="0"/>
            </a:endParaRPr>
          </a:p>
          <a:p>
            <a:pPr marL="0" marR="0">
              <a:buFont typeface="Arial" panose="020B0604020202020204" pitchFamily="34" charset="0"/>
              <a:buChar char="•"/>
            </a:pPr>
            <a:r>
              <a:rPr lang="en-GB" sz="1800" b="0" i="0" dirty="0">
                <a:effectLst/>
                <a:latin typeface="Helvetica" pitchFamily="2" charset="0"/>
              </a:rPr>
              <a:t>﻿﻿Higher rent and utility bills</a:t>
            </a:r>
            <a:endParaRPr lang="en-GB" sz="1800" dirty="0">
              <a:effectLst/>
              <a:latin typeface="Helvetica" pitchFamily="2" charset="0"/>
            </a:endParaRPr>
          </a:p>
          <a:p>
            <a:pPr marL="0" marR="0">
              <a:buFont typeface="Arial" panose="020B0604020202020204" pitchFamily="34" charset="0"/>
              <a:buChar char="•"/>
            </a:pPr>
            <a:r>
              <a:rPr lang="en-GB" sz="1800" b="0" i="0" dirty="0">
                <a:effectLst/>
                <a:latin typeface="Helvetica" pitchFamily="2" charset="0"/>
              </a:rPr>
              <a:t>﻿﻿More expensive packaging materials</a:t>
            </a:r>
            <a:endParaRPr lang="en-GB" sz="1800" dirty="0">
              <a:effectLst/>
              <a:latin typeface="Helvetica" pitchFamily="2" charset="0"/>
            </a:endParaRPr>
          </a:p>
          <a:p>
            <a:pPr marL="0" marR="0">
              <a:buFont typeface="Arial" panose="020B0604020202020204" pitchFamily="34" charset="0"/>
              <a:buChar char="•"/>
            </a:pPr>
            <a:r>
              <a:rPr lang="en-GB" sz="1800" b="0" i="0" dirty="0">
                <a:effectLst/>
                <a:latin typeface="Helvetica" pitchFamily="2" charset="0"/>
              </a:rPr>
              <a:t>﻿﻿Fewer local suppliers s available</a:t>
            </a:r>
          </a:p>
          <a:p>
            <a:r>
              <a:rPr lang="en-GB" sz="1800" b="0" i="0" dirty="0">
                <a:effectLst/>
                <a:latin typeface="Helvetica" pitchFamily="2" charset="0"/>
              </a:rPr>
              <a:t>5. MARKET &amp; COMPETITION</a:t>
            </a:r>
            <a:endParaRPr lang="en-GB" sz="1800" dirty="0">
              <a:effectLst/>
              <a:latin typeface="Helvetica" pitchFamily="2" charset="0"/>
            </a:endParaRPr>
          </a:p>
          <a:p>
            <a:r>
              <a:rPr lang="en-GB" sz="1800" b="0" i="0" dirty="0">
                <a:effectLst/>
                <a:latin typeface="Helvetica" pitchFamily="2" charset="0"/>
              </a:rPr>
              <a:t>﻿﻿Strong competition from large supermarkets</a:t>
            </a:r>
            <a:endParaRPr lang="en-GB" sz="1800" dirty="0">
              <a:effectLst/>
              <a:latin typeface="Helvetica" pitchFamily="2" charset="0"/>
            </a:endParaRPr>
          </a:p>
          <a:p>
            <a:r>
              <a:rPr lang="en-GB" sz="1800" b="0" i="0" dirty="0">
                <a:effectLst/>
                <a:latin typeface="Helvetica" pitchFamily="2" charset="0"/>
              </a:rPr>
              <a:t>﻿﻿New coffee shops and chain bakeries nearby</a:t>
            </a:r>
            <a:endParaRPr lang="en-GB" sz="1800" dirty="0">
              <a:effectLst/>
              <a:latin typeface="Helvetica" pitchFamily="2" charset="0"/>
            </a:endParaRPr>
          </a:p>
          <a:p>
            <a:r>
              <a:rPr lang="en-GB" sz="1800" b="0" i="0" dirty="0">
                <a:effectLst/>
                <a:latin typeface="Helvetica" pitchFamily="2" charset="0"/>
              </a:rPr>
              <a:t>﻿﻿Customers switching to cheaper or more convenient options</a:t>
            </a:r>
            <a:endParaRPr lang="en-GB" sz="1800" dirty="0">
              <a:effectLst/>
              <a:latin typeface="Helvetica" pitchFamily="2" charset="0"/>
            </a:endParaRPr>
          </a:p>
          <a:p>
            <a:r>
              <a:rPr lang="en-GB" sz="1800" b="0" i="0" dirty="0">
                <a:effectLst/>
                <a:latin typeface="Helvetica" pitchFamily="2" charset="0"/>
              </a:rPr>
              <a:t>﻿﻿Local market demand slowing down</a:t>
            </a:r>
            <a:endParaRPr lang="en-GB" sz="1800" dirty="0">
              <a:effectLst/>
              <a:latin typeface="Helvetica" pitchFamily="2" charset="0"/>
            </a:endParaRPr>
          </a:p>
          <a:p>
            <a:r>
              <a:rPr lang="en-GB" sz="1800" b="0" i="0" dirty="0">
                <a:effectLst/>
                <a:latin typeface="Helvetica" pitchFamily="2" charset="0"/>
              </a:rPr>
              <a:t>6. CUSTOMER TRENDS</a:t>
            </a:r>
            <a:endParaRPr lang="en-GB" sz="1800" dirty="0">
              <a:effectLst/>
              <a:latin typeface="Helvetica" pitchFamily="2" charset="0"/>
            </a:endParaRPr>
          </a:p>
          <a:p>
            <a:r>
              <a:rPr lang="en-GB" sz="1800" b="0" i="0" dirty="0">
                <a:effectLst/>
                <a:latin typeface="Helvetica" pitchFamily="2" charset="0"/>
              </a:rPr>
              <a:t>﻿﻿Preference for online ordering &amp; home delivery</a:t>
            </a:r>
            <a:endParaRPr lang="en-GB" sz="1800" dirty="0">
              <a:effectLst/>
              <a:latin typeface="Helvetica" pitchFamily="2" charset="0"/>
            </a:endParaRPr>
          </a:p>
          <a:p>
            <a:r>
              <a:rPr lang="en-GB" sz="1800" b="0" i="0" dirty="0">
                <a:effectLst/>
                <a:latin typeface="Helvetica" pitchFamily="2" charset="0"/>
              </a:rPr>
              <a:t>﻿﻿Demand for healthier/alternative products. Expectations for contactless payment More interest in social </a:t>
            </a:r>
          </a:p>
          <a:p>
            <a:r>
              <a:rPr lang="en-GB" dirty="0">
                <a:latin typeface="Helvetica" pitchFamily="2" charset="0"/>
              </a:rPr>
              <a:t>Media, presence.</a:t>
            </a:r>
            <a:endParaRPr lang="en-GB" sz="1800" dirty="0">
              <a:effectLst/>
              <a:latin typeface="Helvetica" pitchFamily="2" charset="0"/>
            </a:endParaRPr>
          </a:p>
          <a:p>
            <a:r>
              <a:rPr lang="en-GB" sz="1800" b="0" i="0" dirty="0">
                <a:effectLst/>
                <a:latin typeface="Helvetica" pitchFamily="2" charset="0"/>
              </a:rPr>
              <a:t>﻿﻿Expectation for contactless payment</a:t>
            </a:r>
            <a:endParaRPr lang="en-GB" sz="1800" dirty="0">
              <a:effectLst/>
              <a:latin typeface="Helvetica" pitchFamily="2" charset="0"/>
            </a:endParaRPr>
          </a:p>
          <a:p>
            <a:r>
              <a:rPr lang="en-GB" sz="1800" b="0" i="0" dirty="0">
                <a:effectLst/>
                <a:latin typeface="Helvetica" pitchFamily="2" charset="0"/>
              </a:rPr>
              <a:t>﻿﻿More interest in social media presence</a:t>
            </a:r>
            <a:endParaRPr lang="en-GB" sz="1800" dirty="0">
              <a:effectLst/>
              <a:latin typeface="Helvetica" pitchFamily="2" charset="0"/>
            </a:endParaRPr>
          </a:p>
          <a:p>
            <a:pPr marL="0" marR="0">
              <a:buFont typeface="Arial" panose="020B0604020202020204" pitchFamily="34" charset="0"/>
              <a:buChar char="•"/>
            </a:pPr>
            <a:endParaRPr lang="en-GB" sz="1800" dirty="0">
              <a:effectLst/>
              <a:latin typeface="Helvetica" pitchFamily="2" charset="0"/>
            </a:endParaRPr>
          </a:p>
        </p:txBody>
      </p:sp>
    </p:spTree>
    <p:extLst>
      <p:ext uri="{BB962C8B-B14F-4D97-AF65-F5344CB8AC3E}">
        <p14:creationId xmlns:p14="http://schemas.microsoft.com/office/powerpoint/2010/main" val="5350001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C2D79-80F0-4A8F-FCE4-4A8FBD07D00E}"/>
              </a:ext>
            </a:extLst>
          </p:cNvPr>
          <p:cNvSpPr>
            <a:spLocks noGrp="1"/>
          </p:cNvSpPr>
          <p:nvPr>
            <p:ph type="title"/>
          </p:nvPr>
        </p:nvSpPr>
        <p:spPr/>
        <p:txBody>
          <a:bodyPr/>
          <a:lstStyle/>
          <a:p>
            <a:r>
              <a:rPr lang="en-GB" dirty="0"/>
              <a:t>     Fishbone  Diagram Exercise </a:t>
            </a:r>
            <a:endParaRPr lang="en-US" dirty="0"/>
          </a:p>
        </p:txBody>
      </p:sp>
      <p:pic>
        <p:nvPicPr>
          <p:cNvPr id="6" name="Content Placeholder 5">
            <a:extLst>
              <a:ext uri="{FF2B5EF4-FFF2-40B4-BE49-F238E27FC236}">
                <a16:creationId xmlns:a16="http://schemas.microsoft.com/office/drawing/2014/main" id="{E6C0A64B-63C2-43F5-75F4-45CC0C901682}"/>
              </a:ext>
            </a:extLst>
          </p:cNvPr>
          <p:cNvPicPr>
            <a:picLocks noGrp="1" noChangeAspect="1"/>
          </p:cNvPicPr>
          <p:nvPr>
            <p:ph idx="1"/>
          </p:nvPr>
        </p:nvPicPr>
        <p:blipFill>
          <a:blip r:embed="rId2"/>
          <a:stretch>
            <a:fillRect/>
          </a:stretch>
        </p:blipFill>
        <p:spPr>
          <a:xfrm>
            <a:off x="426309" y="1584283"/>
            <a:ext cx="10111259" cy="4908592"/>
          </a:xfrm>
          <a:prstGeom prst="rect">
            <a:avLst/>
          </a:prstGeom>
        </p:spPr>
      </p:pic>
    </p:spTree>
    <p:extLst>
      <p:ext uri="{BB962C8B-B14F-4D97-AF65-F5344CB8AC3E}">
        <p14:creationId xmlns:p14="http://schemas.microsoft.com/office/powerpoint/2010/main" val="20018885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34F9C-DC15-9753-DDAC-8D1999D68502}"/>
              </a:ext>
            </a:extLst>
          </p:cNvPr>
          <p:cNvSpPr>
            <a:spLocks noGrp="1"/>
          </p:cNvSpPr>
          <p:nvPr>
            <p:ph type="title"/>
          </p:nvPr>
        </p:nvSpPr>
        <p:spPr>
          <a:xfrm>
            <a:off x="-108466" y="297421"/>
            <a:ext cx="10515600" cy="1325563"/>
          </a:xfrm>
        </p:spPr>
        <p:txBody>
          <a:bodyPr/>
          <a:lstStyle/>
          <a:p>
            <a:r>
              <a:rPr lang="en-GB" dirty="0"/>
              <a:t>Cause-and-effect (Fish bone) Analysis </a:t>
            </a:r>
            <a:endParaRPr lang="en-US" dirty="0"/>
          </a:p>
        </p:txBody>
      </p:sp>
      <p:sp>
        <p:nvSpPr>
          <p:cNvPr id="3" name="Content Placeholder 2">
            <a:extLst>
              <a:ext uri="{FF2B5EF4-FFF2-40B4-BE49-F238E27FC236}">
                <a16:creationId xmlns:a16="http://schemas.microsoft.com/office/drawing/2014/main" id="{9EF91077-1DAC-F89A-53CA-3712A185DA78}"/>
              </a:ext>
            </a:extLst>
          </p:cNvPr>
          <p:cNvSpPr>
            <a:spLocks noGrp="1"/>
          </p:cNvSpPr>
          <p:nvPr>
            <p:ph idx="1"/>
          </p:nvPr>
        </p:nvSpPr>
        <p:spPr>
          <a:xfrm>
            <a:off x="274595" y="1690688"/>
            <a:ext cx="13361773" cy="4351338"/>
          </a:xfrm>
        </p:spPr>
        <p:txBody>
          <a:bodyPr/>
          <a:lstStyle/>
          <a:p>
            <a:r>
              <a:rPr lang="en-GB" sz="1800" b="0" i="0">
                <a:effectLst/>
                <a:latin typeface="Helvetica" pitchFamily="2" charset="0"/>
              </a:rPr>
              <a:t>﻿﻿Effect: Stagnant sales &amp; falling profit margins</a:t>
            </a:r>
            <a:endParaRPr lang="en-GB" sz="1800">
              <a:effectLst/>
              <a:latin typeface="Helvetica" pitchFamily="2" charset="0"/>
            </a:endParaRPr>
          </a:p>
          <a:p>
            <a:r>
              <a:rPr lang="en-GB" sz="1800" b="0" i="0">
                <a:effectLst/>
                <a:latin typeface="Helvetica" pitchFamily="2" charset="0"/>
              </a:rPr>
              <a:t>﻿﻿People: Understaffed, no dedicated marketing, limited training</a:t>
            </a:r>
            <a:endParaRPr lang="en-GB" sz="1800">
              <a:effectLst/>
              <a:latin typeface="Helvetica" pitchFamily="2" charset="0"/>
            </a:endParaRPr>
          </a:p>
          <a:p>
            <a:r>
              <a:rPr lang="en-GB" sz="1800" b="0" i="0">
                <a:effectLst/>
                <a:latin typeface="Helvetica" pitchFamily="2" charset="0"/>
              </a:rPr>
              <a:t>﻿﻿Processes: No online ordering, manual stock, no clear pricing/ promotion</a:t>
            </a:r>
            <a:endParaRPr lang="en-GB" sz="1800">
              <a:effectLst/>
              <a:latin typeface="Helvetica" pitchFamily="2" charset="0"/>
            </a:endParaRPr>
          </a:p>
          <a:p>
            <a:r>
              <a:rPr lang="en-GB" sz="1800" b="0" i="0">
                <a:effectLst/>
                <a:latin typeface="Helvetica" pitchFamily="2" charset="0"/>
              </a:rPr>
              <a:t>﻿﻿Equipment: Old machinery, high energy waste, inefficient production</a:t>
            </a:r>
            <a:endParaRPr lang="en-GB" sz="1800">
              <a:effectLst/>
              <a:latin typeface="Helvetica" pitchFamily="2" charset="0"/>
            </a:endParaRPr>
          </a:p>
          <a:p>
            <a:r>
              <a:rPr lang="en-GB" sz="1800" b="0" i="0">
                <a:effectLst/>
                <a:latin typeface="Helvetica" pitchFamily="2" charset="0"/>
              </a:rPr>
              <a:t>﻿﻿Costs: Inflation, higher ingredient/ rent/utility prices</a:t>
            </a:r>
            <a:endParaRPr lang="en-GB" sz="1800">
              <a:effectLst/>
              <a:latin typeface="Helvetica" pitchFamily="2" charset="0"/>
            </a:endParaRPr>
          </a:p>
          <a:p>
            <a:r>
              <a:rPr lang="en-GB" sz="1800" b="0" i="0">
                <a:effectLst/>
                <a:latin typeface="Helvetica" pitchFamily="2" charset="0"/>
              </a:rPr>
              <a:t>﻿﻿Competition: Supermarkets + local chains, more choice, lower prices</a:t>
            </a:r>
            <a:endParaRPr lang="en-GB" sz="1800">
              <a:effectLst/>
              <a:latin typeface="Helvetica" pitchFamily="2" charset="0"/>
            </a:endParaRPr>
          </a:p>
          <a:p>
            <a:r>
              <a:rPr lang="en-GB" sz="1800" b="0" i="0">
                <a:effectLst/>
                <a:latin typeface="Helvetica" pitchFamily="2" charset="0"/>
              </a:rPr>
              <a:t>﻿﻿Customer trends: Demand convenience, digital services, healthier goods</a:t>
            </a:r>
            <a:endParaRPr lang="en-GB" sz="1800">
              <a:effectLst/>
              <a:latin typeface="Helvetica" pitchFamily="2" charset="0"/>
            </a:endParaRPr>
          </a:p>
        </p:txBody>
      </p:sp>
      <p:pic>
        <p:nvPicPr>
          <p:cNvPr id="6" name="Picture 5">
            <a:extLst>
              <a:ext uri="{FF2B5EF4-FFF2-40B4-BE49-F238E27FC236}">
                <a16:creationId xmlns:a16="http://schemas.microsoft.com/office/drawing/2014/main" id="{B3FF617F-F785-612F-CC74-935F843C3F72}"/>
              </a:ext>
            </a:extLst>
          </p:cNvPr>
          <p:cNvPicPr>
            <a:picLocks noChangeAspect="1"/>
          </p:cNvPicPr>
          <p:nvPr/>
        </p:nvPicPr>
        <p:blipFill>
          <a:blip r:embed="rId2"/>
          <a:stretch>
            <a:fillRect/>
          </a:stretch>
        </p:blipFill>
        <p:spPr>
          <a:xfrm>
            <a:off x="8478108" y="0"/>
            <a:ext cx="3713892" cy="6858000"/>
          </a:xfrm>
          <a:prstGeom prst="rect">
            <a:avLst/>
          </a:prstGeom>
        </p:spPr>
      </p:pic>
    </p:spTree>
    <p:extLst>
      <p:ext uri="{BB962C8B-B14F-4D97-AF65-F5344CB8AC3E}">
        <p14:creationId xmlns:p14="http://schemas.microsoft.com/office/powerpoint/2010/main" val="27660532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883E1-12ED-C6F2-B0AC-2C77490848C0}"/>
              </a:ext>
            </a:extLst>
          </p:cNvPr>
          <p:cNvSpPr>
            <a:spLocks noGrp="1"/>
          </p:cNvSpPr>
          <p:nvPr>
            <p:ph type="title"/>
          </p:nvPr>
        </p:nvSpPr>
        <p:spPr/>
        <p:txBody>
          <a:bodyPr/>
          <a:lstStyle/>
          <a:p>
            <a:r>
              <a:rPr lang="en-GB" dirty="0"/>
              <a:t>        SHORT SPEAKER EXPLANATION </a:t>
            </a:r>
            <a:endParaRPr lang="en-US" dirty="0"/>
          </a:p>
        </p:txBody>
      </p:sp>
      <p:sp>
        <p:nvSpPr>
          <p:cNvPr id="3" name="Content Placeholder 2">
            <a:extLst>
              <a:ext uri="{FF2B5EF4-FFF2-40B4-BE49-F238E27FC236}">
                <a16:creationId xmlns:a16="http://schemas.microsoft.com/office/drawing/2014/main" id="{D09949DD-969A-57D8-23DB-41850B30F996}"/>
              </a:ext>
            </a:extLst>
          </p:cNvPr>
          <p:cNvSpPr>
            <a:spLocks noGrp="1"/>
          </p:cNvSpPr>
          <p:nvPr>
            <p:ph idx="1"/>
          </p:nvPr>
        </p:nvSpPr>
        <p:spPr>
          <a:xfrm>
            <a:off x="838200" y="1690688"/>
            <a:ext cx="10515600" cy="4901728"/>
          </a:xfrm>
        </p:spPr>
        <p:txBody>
          <a:bodyPr/>
          <a:lstStyle/>
          <a:p>
            <a:endParaRPr lang="en-GB" sz="1800" dirty="0">
              <a:effectLst/>
              <a:latin typeface="Helvetica" pitchFamily="2" charset="0"/>
            </a:endParaRPr>
          </a:p>
          <a:p>
            <a:r>
              <a:rPr lang="en-GB" sz="1800" b="0" i="0" dirty="0">
                <a:effectLst/>
                <a:latin typeface="Helvetica" pitchFamily="2" charset="0"/>
              </a:rPr>
              <a:t>"This fishbone diagram maps all root causes behind our falling profits. The</a:t>
            </a:r>
            <a:endParaRPr lang="en-GB" sz="1800" dirty="0">
              <a:effectLst/>
              <a:latin typeface="Helvetica" pitchFamily="2" charset="0"/>
            </a:endParaRPr>
          </a:p>
          <a:p>
            <a:r>
              <a:rPr lang="en-GB" sz="1800" b="0" i="0" dirty="0">
                <a:effectLst/>
                <a:latin typeface="Helvetica" pitchFamily="2" charset="0"/>
              </a:rPr>
              <a:t>'head' is the problem; each branch groups causes. We can see most issues are split between internal gaps (staff, equipment, systems) and external pressures (costs, competition, changing habits). This helps us target what we can fix first."</a:t>
            </a:r>
            <a:endParaRPr lang="en-GB" sz="1800" dirty="0">
              <a:effectLst/>
              <a:latin typeface="Helvetica" pitchFamily="2" charset="0"/>
            </a:endParaRPr>
          </a:p>
        </p:txBody>
      </p:sp>
      <p:pic>
        <p:nvPicPr>
          <p:cNvPr id="9" name="Picture 8">
            <a:extLst>
              <a:ext uri="{FF2B5EF4-FFF2-40B4-BE49-F238E27FC236}">
                <a16:creationId xmlns:a16="http://schemas.microsoft.com/office/drawing/2014/main" id="{DE32E2F1-5729-DEA9-9188-08D82AEBF70F}"/>
              </a:ext>
            </a:extLst>
          </p:cNvPr>
          <p:cNvPicPr>
            <a:picLocks noChangeAspect="1"/>
          </p:cNvPicPr>
          <p:nvPr/>
        </p:nvPicPr>
        <p:blipFill>
          <a:blip r:embed="rId2"/>
          <a:stretch>
            <a:fillRect/>
          </a:stretch>
        </p:blipFill>
        <p:spPr>
          <a:xfrm>
            <a:off x="838200" y="3429000"/>
            <a:ext cx="10775778" cy="3429000"/>
          </a:xfrm>
          <a:prstGeom prst="rect">
            <a:avLst/>
          </a:prstGeom>
        </p:spPr>
      </p:pic>
    </p:spTree>
    <p:extLst>
      <p:ext uri="{BB962C8B-B14F-4D97-AF65-F5344CB8AC3E}">
        <p14:creationId xmlns:p14="http://schemas.microsoft.com/office/powerpoint/2010/main" val="13591332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 Presentation Title: Problem Solving &amp; Decision Making  Student Name:  Michelle Tampos  Student ID: 2519515 Lectures Name: Ann Marie Dufficy  Module Code: LCLM4004 Module Name: Problem Solving &amp;Decision making  Component:1 - Basil's Bakery </vt:lpstr>
      <vt:lpstr>PowerPoint Presentation</vt:lpstr>
      <vt:lpstr>           Background of Basil’s Bakery </vt:lpstr>
      <vt:lpstr>      INSIGHT INTO THE PROBLEMS </vt:lpstr>
      <vt:lpstr>         CRITIQUE Of PESTEL</vt:lpstr>
      <vt:lpstr>            Application Of PESTEL </vt:lpstr>
      <vt:lpstr>PowerPoint Presentation</vt:lpstr>
      <vt:lpstr>7: CRITIQUE OF CAUSE-AND-EFFECT</vt:lpstr>
      <vt:lpstr>APPLICATION OF CAUSE-AND-EFFECT</vt:lpstr>
      <vt:lpstr>SLIDE 9: KEY FINDINGS</vt:lpstr>
      <vt:lpstr>SLIDE 10: REFERENCE LIST (Harvard Style)</vt:lpstr>
      <vt:lpstr>DELIVERY &amp; PROFESSIONALISM - COMPLETED CHECKLIST</vt:lpstr>
      <vt:lpstr>                                   FISHBONE DIAGRAM: BASIL’S Bakery                                  </vt:lpstr>
      <vt:lpstr>     Fishbone  Diagram Exercise </vt:lpstr>
      <vt:lpstr>Cause-and-effect (Fish bone) Analysis </vt:lpstr>
      <vt:lpstr>        SHORT SPEAKER EXPLANATION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Michelle Tampos</dc:creator>
  <cp:lastModifiedBy>Michelle Tampos</cp:lastModifiedBy>
  <cp:revision>6</cp:revision>
  <dcterms:created xsi:type="dcterms:W3CDTF">2026-06-22T17:46:36Z</dcterms:created>
  <dcterms:modified xsi:type="dcterms:W3CDTF">2026-06-23T12:44:34Z</dcterms:modified>
</cp:coreProperties>
</file>