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69"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ael Mead (CTM UHB -  Physiotherapy)" initials="RM(UP" lastIdx="2" clrIdx="0">
    <p:extLst>
      <p:ext uri="{19B8F6BF-5375-455C-9EA6-DF929625EA0E}">
        <p15:presenceInfo xmlns:p15="http://schemas.microsoft.com/office/powerpoint/2012/main" userId="S::Rachael.Mead@wales.nhs.uk::cf733b77-e06c-4c67-b118-abf63aa5a05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12" autoAdjust="0"/>
    <p:restoredTop sz="94660"/>
  </p:normalViewPr>
  <p:slideViewPr>
    <p:cSldViewPr snapToGrid="0">
      <p:cViewPr varScale="1">
        <p:scale>
          <a:sx n="95" d="100"/>
          <a:sy n="95" d="100"/>
        </p:scale>
        <p:origin x="9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Number</a:t>
            </a:r>
            <a:r>
              <a:rPr lang="en-GB" baseline="0"/>
              <a:t> of referral from YCR to ESD</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Sheet1!$B$38</c:f>
              <c:strCache>
                <c:ptCount val="1"/>
                <c:pt idx="0">
                  <c:v>Number of Referrals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Sheet1!$C$37:$E$37</c:f>
              <c:strCache>
                <c:ptCount val="3"/>
                <c:pt idx="0">
                  <c:v> Pre QI </c:v>
                </c:pt>
                <c:pt idx="2">
                  <c:v>Post QI </c:v>
                </c:pt>
              </c:strCache>
            </c:strRef>
          </c:cat>
          <c:val>
            <c:numRef>
              <c:f>Sheet1!$C$38:$E$38</c:f>
              <c:numCache>
                <c:formatCode>General</c:formatCode>
                <c:ptCount val="3"/>
                <c:pt idx="0">
                  <c:v>8</c:v>
                </c:pt>
                <c:pt idx="2">
                  <c:v>10</c:v>
                </c:pt>
              </c:numCache>
            </c:numRef>
          </c:val>
          <c:extLst>
            <c:ext xmlns:c16="http://schemas.microsoft.com/office/drawing/2014/chart" uri="{C3380CC4-5D6E-409C-BE32-E72D297353CC}">
              <c16:uniqueId val="{00000000-A815-4599-9BC3-EADA258B5D0F}"/>
            </c:ext>
          </c:extLst>
        </c:ser>
        <c:ser>
          <c:idx val="1"/>
          <c:order val="1"/>
          <c:tx>
            <c:strRef>
              <c:f>Sheet1!$B$39</c:f>
              <c:strCache>
                <c:ptCount val="1"/>
                <c:pt idx="0">
                  <c:v>Over Total number of weeks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Sheet1!$C$37:$E$37</c:f>
              <c:strCache>
                <c:ptCount val="3"/>
                <c:pt idx="0">
                  <c:v> Pre QI </c:v>
                </c:pt>
                <c:pt idx="2">
                  <c:v>Post QI </c:v>
                </c:pt>
              </c:strCache>
            </c:strRef>
          </c:cat>
          <c:val>
            <c:numRef>
              <c:f>Sheet1!$C$39:$E$39</c:f>
              <c:numCache>
                <c:formatCode>General</c:formatCode>
                <c:ptCount val="3"/>
                <c:pt idx="0">
                  <c:v>32</c:v>
                </c:pt>
                <c:pt idx="2">
                  <c:v>8</c:v>
                </c:pt>
              </c:numCache>
            </c:numRef>
          </c:val>
          <c:extLst>
            <c:ext xmlns:c16="http://schemas.microsoft.com/office/drawing/2014/chart" uri="{C3380CC4-5D6E-409C-BE32-E72D297353CC}">
              <c16:uniqueId val="{00000001-A815-4599-9BC3-EADA258B5D0F}"/>
            </c:ext>
          </c:extLst>
        </c:ser>
        <c:dLbls>
          <c:dLblPos val="outEnd"/>
          <c:showLegendKey val="0"/>
          <c:showVal val="1"/>
          <c:showCatName val="0"/>
          <c:showSerName val="0"/>
          <c:showPercent val="0"/>
          <c:showBubbleSize val="0"/>
        </c:dLbls>
        <c:gapWidth val="219"/>
        <c:overlap val="-27"/>
        <c:axId val="1592790223"/>
        <c:axId val="1592792719"/>
      </c:barChart>
      <c:catAx>
        <c:axId val="159279022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2792719"/>
        <c:crosses val="autoZero"/>
        <c:auto val="1"/>
        <c:lblAlgn val="ctr"/>
        <c:lblOffset val="100"/>
        <c:noMultiLvlLbl val="0"/>
      </c:catAx>
      <c:valAx>
        <c:axId val="159279271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9279022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52A57C-1CE8-4973-AEA5-C0449B53F769}" type="datetimeFigureOut">
              <a:rPr lang="en-GB" smtClean="0"/>
              <a:t>04/02/2025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CC3C7-FE89-484A-9A65-A602C7F8C05E}" type="slidenum">
              <a:rPr lang="en-GB" smtClean="0"/>
              <a:t>‹#›</a:t>
            </a:fld>
            <a:endParaRPr lang="en-GB"/>
          </a:p>
        </p:txBody>
      </p:sp>
    </p:spTree>
    <p:extLst>
      <p:ext uri="{BB962C8B-B14F-4D97-AF65-F5344CB8AC3E}">
        <p14:creationId xmlns:p14="http://schemas.microsoft.com/office/powerpoint/2010/main" val="55838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project- Always less referrals from rehab as appose to Acute </a:t>
            </a:r>
          </a:p>
          <a:p>
            <a:r>
              <a:rPr lang="en-GB" dirty="0"/>
              <a:t>We know from rehab, we wont take more than acute, as need long term dependency is different to acute. There are patient’s who are suitable, but sometimes feel its down the line not straight away like acute.</a:t>
            </a:r>
          </a:p>
          <a:p>
            <a:r>
              <a:rPr lang="en-GB" dirty="0"/>
              <a:t>Rehab patients need more time, have complex needs, home set up? We are aware of this – Very different to acute </a:t>
            </a:r>
          </a:p>
        </p:txBody>
      </p:sp>
      <p:sp>
        <p:nvSpPr>
          <p:cNvPr id="4" name="Slide Number Placeholder 3"/>
          <p:cNvSpPr>
            <a:spLocks noGrp="1"/>
          </p:cNvSpPr>
          <p:nvPr>
            <p:ph type="sldNum" sz="quarter" idx="5"/>
          </p:nvPr>
        </p:nvSpPr>
        <p:spPr/>
        <p:txBody>
          <a:bodyPr/>
          <a:lstStyle/>
          <a:p>
            <a:fld id="{54FCC3C7-FE89-484A-9A65-A602C7F8C05E}" type="slidenum">
              <a:rPr lang="en-GB" smtClean="0"/>
              <a:t>2</a:t>
            </a:fld>
            <a:endParaRPr lang="en-GB"/>
          </a:p>
        </p:txBody>
      </p:sp>
    </p:spTree>
    <p:extLst>
      <p:ext uri="{BB962C8B-B14F-4D97-AF65-F5344CB8AC3E}">
        <p14:creationId xmlns:p14="http://schemas.microsoft.com/office/powerpoint/2010/main" val="943882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Reduction in referrals – In the green for this period. Where was our referrals coming from – PCH not YCR. Data to show our capacity – Amber when there was annual leave  - Shows our scope to take more patients. </a:t>
            </a:r>
          </a:p>
        </p:txBody>
      </p:sp>
      <p:sp>
        <p:nvSpPr>
          <p:cNvPr id="4" name="Slide Number Placeholder 3"/>
          <p:cNvSpPr>
            <a:spLocks noGrp="1"/>
          </p:cNvSpPr>
          <p:nvPr>
            <p:ph type="sldNum" sz="quarter" idx="5"/>
          </p:nvPr>
        </p:nvSpPr>
        <p:spPr/>
        <p:txBody>
          <a:bodyPr/>
          <a:lstStyle/>
          <a:p>
            <a:fld id="{54FCC3C7-FE89-484A-9A65-A602C7F8C05E}" type="slidenum">
              <a:rPr lang="en-GB" smtClean="0"/>
              <a:t>3</a:t>
            </a:fld>
            <a:endParaRPr lang="en-GB"/>
          </a:p>
        </p:txBody>
      </p:sp>
    </p:spTree>
    <p:extLst>
      <p:ext uri="{BB962C8B-B14F-4D97-AF65-F5344CB8AC3E}">
        <p14:creationId xmlns:p14="http://schemas.microsoft.com/office/powerpoint/2010/main" val="965957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t>
            </a:r>
            <a:r>
              <a:rPr lang="en-GB" dirty="0" err="1"/>
              <a:t>esd</a:t>
            </a:r>
            <a:r>
              <a:rPr lang="en-GB" dirty="0"/>
              <a:t> - I'm a therapy assistant practitioner that works within the early supported discharge team for stroke, this is a 6 week stroke specialist service that works upon new stroke deficits in patients homes</a:t>
            </a:r>
          </a:p>
          <a:p>
            <a:r>
              <a:rPr lang="en-GB" dirty="0"/>
              <a:t>We have a goal centred approach, that is patient centred to each individual</a:t>
            </a:r>
          </a:p>
          <a:p>
            <a:r>
              <a:rPr lang="en-GB" dirty="0"/>
              <a:t>We have a team of OT/PT/SALT and community stroke nurses that are an extension of the service who cover the whole stroke pathway</a:t>
            </a:r>
          </a:p>
          <a:p>
            <a:r>
              <a:rPr lang="en-GB" dirty="0"/>
              <a:t> , together we aim to achieve goals that are important each patient </a:t>
            </a:r>
          </a:p>
          <a:p>
            <a:r>
              <a:rPr lang="en-GB" dirty="0"/>
              <a:t>Currently we complete a maximum of 4 calls per day, this then allows for time to travel and complete any clinical admin within the working hours</a:t>
            </a:r>
          </a:p>
          <a:p>
            <a:r>
              <a:rPr lang="en-GB" dirty="0"/>
              <a:t>Aims of ESD are to:</a:t>
            </a:r>
          </a:p>
          <a:p>
            <a:r>
              <a:rPr lang="en-GB" dirty="0"/>
              <a:t>Guide a person to achieve goals that are important to them</a:t>
            </a:r>
          </a:p>
          <a:p>
            <a:r>
              <a:rPr lang="en-GB" dirty="0"/>
              <a:t>Get a person back into the community so they are able to attend hospital appointments, socialise and complete daily tasks such as shopping for example</a:t>
            </a:r>
          </a:p>
          <a:p>
            <a:r>
              <a:rPr lang="en-GB" dirty="0"/>
              <a:t>We aim to promote independence, often encouraging a patient to self manage their therapy, to help them develop their skills in completing exercise</a:t>
            </a:r>
          </a:p>
          <a:p>
            <a:r>
              <a:rPr lang="en-GB" dirty="0"/>
              <a:t>We also in reach to support acute settings to facilitate patient flow out to the community which reduces financial strain on the NHS</a:t>
            </a:r>
          </a:p>
          <a:p>
            <a:endParaRPr lang="en-GB" dirty="0"/>
          </a:p>
          <a:p>
            <a:endParaRPr lang="en-GB" dirty="0"/>
          </a:p>
        </p:txBody>
      </p:sp>
      <p:sp>
        <p:nvSpPr>
          <p:cNvPr id="4" name="Slide Number Placeholder 3"/>
          <p:cNvSpPr>
            <a:spLocks noGrp="1"/>
          </p:cNvSpPr>
          <p:nvPr>
            <p:ph type="sldNum" sz="quarter" idx="5"/>
          </p:nvPr>
        </p:nvSpPr>
        <p:spPr/>
        <p:txBody>
          <a:bodyPr/>
          <a:lstStyle/>
          <a:p>
            <a:fld id="{54FCC3C7-FE89-484A-9A65-A602C7F8C05E}" type="slidenum">
              <a:rPr lang="en-GB" smtClean="0"/>
              <a:t>4</a:t>
            </a:fld>
            <a:endParaRPr lang="en-GB"/>
          </a:p>
        </p:txBody>
      </p:sp>
    </p:spTree>
    <p:extLst>
      <p:ext uri="{BB962C8B-B14F-4D97-AF65-F5344CB8AC3E}">
        <p14:creationId xmlns:p14="http://schemas.microsoft.com/office/powerpoint/2010/main" val="4015580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reach work on a set day </a:t>
            </a:r>
          </a:p>
          <a:p>
            <a:r>
              <a:rPr lang="en-GB" dirty="0"/>
              <a:t>Given a list of suitable </a:t>
            </a:r>
            <a:r>
              <a:rPr lang="en-GB" dirty="0" err="1"/>
              <a:t>canditates</a:t>
            </a:r>
            <a:r>
              <a:rPr lang="en-GB" dirty="0"/>
              <a:t> </a:t>
            </a:r>
          </a:p>
          <a:p>
            <a:endParaRPr lang="en-GB" dirty="0"/>
          </a:p>
        </p:txBody>
      </p:sp>
      <p:sp>
        <p:nvSpPr>
          <p:cNvPr id="4" name="Slide Number Placeholder 3"/>
          <p:cNvSpPr>
            <a:spLocks noGrp="1"/>
          </p:cNvSpPr>
          <p:nvPr>
            <p:ph type="sldNum" sz="quarter" idx="5"/>
          </p:nvPr>
        </p:nvSpPr>
        <p:spPr/>
        <p:txBody>
          <a:bodyPr/>
          <a:lstStyle/>
          <a:p>
            <a:fld id="{54FCC3C7-FE89-484A-9A65-A602C7F8C05E}" type="slidenum">
              <a:rPr lang="en-GB" smtClean="0"/>
              <a:t>6</a:t>
            </a:fld>
            <a:endParaRPr lang="en-GB"/>
          </a:p>
        </p:txBody>
      </p:sp>
    </p:spTree>
    <p:extLst>
      <p:ext uri="{BB962C8B-B14F-4D97-AF65-F5344CB8AC3E}">
        <p14:creationId xmlns:p14="http://schemas.microsoft.com/office/powerpoint/2010/main" val="1644100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 Unfortunately at first we had a lack of responses but from the ones we had they were positive – Staff awareness present – Peoples ideas of ESD service was suitable – as we don’t work 7 days , the opt for more reablement type services </a:t>
            </a:r>
          </a:p>
        </p:txBody>
      </p:sp>
      <p:sp>
        <p:nvSpPr>
          <p:cNvPr id="4" name="Slide Number Placeholder 3"/>
          <p:cNvSpPr>
            <a:spLocks noGrp="1"/>
          </p:cNvSpPr>
          <p:nvPr>
            <p:ph type="sldNum" sz="quarter" idx="5"/>
          </p:nvPr>
        </p:nvSpPr>
        <p:spPr/>
        <p:txBody>
          <a:bodyPr/>
          <a:lstStyle/>
          <a:p>
            <a:fld id="{54FCC3C7-FE89-484A-9A65-A602C7F8C05E}" type="slidenum">
              <a:rPr lang="en-GB" smtClean="0"/>
              <a:t>7</a:t>
            </a:fld>
            <a:endParaRPr lang="en-GB"/>
          </a:p>
        </p:txBody>
      </p:sp>
    </p:spTree>
    <p:extLst>
      <p:ext uri="{BB962C8B-B14F-4D97-AF65-F5344CB8AC3E}">
        <p14:creationId xmlns:p14="http://schemas.microsoft.com/office/powerpoint/2010/main" val="1279792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Concerns around cognitive patients –</a:t>
            </a:r>
          </a:p>
        </p:txBody>
      </p:sp>
      <p:sp>
        <p:nvSpPr>
          <p:cNvPr id="4" name="Slide Number Placeholder 3"/>
          <p:cNvSpPr>
            <a:spLocks noGrp="1"/>
          </p:cNvSpPr>
          <p:nvPr>
            <p:ph type="sldNum" sz="quarter" idx="5"/>
          </p:nvPr>
        </p:nvSpPr>
        <p:spPr/>
        <p:txBody>
          <a:bodyPr/>
          <a:lstStyle/>
          <a:p>
            <a:fld id="{54FCC3C7-FE89-484A-9A65-A602C7F8C05E}" type="slidenum">
              <a:rPr lang="en-GB" smtClean="0"/>
              <a:t>9</a:t>
            </a:fld>
            <a:endParaRPr lang="en-GB"/>
          </a:p>
        </p:txBody>
      </p:sp>
    </p:spTree>
    <p:extLst>
      <p:ext uri="{BB962C8B-B14F-4D97-AF65-F5344CB8AC3E}">
        <p14:creationId xmlns:p14="http://schemas.microsoft.com/office/powerpoint/2010/main" val="2389080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nice guidelines – Staff unaware of this. </a:t>
            </a:r>
          </a:p>
          <a:p>
            <a:r>
              <a:rPr lang="en-GB" dirty="0"/>
              <a:t>Reablement for care needs or weekend cover </a:t>
            </a:r>
          </a:p>
          <a:p>
            <a:r>
              <a:rPr lang="en-GB" dirty="0"/>
              <a:t>Families are anxious for discharge, therefore can put up barriers hat we take complex patients </a:t>
            </a:r>
          </a:p>
          <a:p>
            <a:r>
              <a:rPr lang="en-GB" dirty="0"/>
              <a:t>New staff – to see for themselves the type of patients we see, as not aware </a:t>
            </a:r>
          </a:p>
          <a:p>
            <a:endParaRPr lang="en-GB" dirty="0"/>
          </a:p>
        </p:txBody>
      </p:sp>
      <p:sp>
        <p:nvSpPr>
          <p:cNvPr id="4" name="Slide Number Placeholder 3"/>
          <p:cNvSpPr>
            <a:spLocks noGrp="1"/>
          </p:cNvSpPr>
          <p:nvPr>
            <p:ph type="sldNum" sz="quarter" idx="5"/>
          </p:nvPr>
        </p:nvSpPr>
        <p:spPr/>
        <p:txBody>
          <a:bodyPr/>
          <a:lstStyle/>
          <a:p>
            <a:fld id="{54FCC3C7-FE89-484A-9A65-A602C7F8C05E}" type="slidenum">
              <a:rPr lang="en-GB" smtClean="0"/>
              <a:t>10</a:t>
            </a:fld>
            <a:endParaRPr lang="en-GB"/>
          </a:p>
        </p:txBody>
      </p:sp>
    </p:spTree>
    <p:extLst>
      <p:ext uri="{BB962C8B-B14F-4D97-AF65-F5344CB8AC3E}">
        <p14:creationId xmlns:p14="http://schemas.microsoft.com/office/powerpoint/2010/main" val="4116559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Therapists to be present at least one day a week to see patients that are ESD candidates – Joint working </a:t>
            </a:r>
          </a:p>
          <a:p>
            <a:r>
              <a:rPr lang="en-GB" dirty="0"/>
              <a:t>Less time spent in hospital as discharged sooner – spoke with family before discharge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Project still ongoing, positive changes seen already – More staff engagement – Staff from inpatient come to ESD to reflect and change practice within rehab </a:t>
            </a:r>
          </a:p>
          <a:p>
            <a:endParaRPr lang="en-GB" dirty="0"/>
          </a:p>
        </p:txBody>
      </p:sp>
      <p:sp>
        <p:nvSpPr>
          <p:cNvPr id="4" name="Slide Number Placeholder 3"/>
          <p:cNvSpPr>
            <a:spLocks noGrp="1"/>
          </p:cNvSpPr>
          <p:nvPr>
            <p:ph type="sldNum" sz="quarter" idx="5"/>
          </p:nvPr>
        </p:nvSpPr>
        <p:spPr/>
        <p:txBody>
          <a:bodyPr/>
          <a:lstStyle/>
          <a:p>
            <a:fld id="{54FCC3C7-FE89-484A-9A65-A602C7F8C05E}" type="slidenum">
              <a:rPr lang="en-GB" smtClean="0"/>
              <a:t>11</a:t>
            </a:fld>
            <a:endParaRPr lang="en-GB"/>
          </a:p>
        </p:txBody>
      </p:sp>
    </p:spTree>
    <p:extLst>
      <p:ext uri="{BB962C8B-B14F-4D97-AF65-F5344CB8AC3E}">
        <p14:creationId xmlns:p14="http://schemas.microsoft.com/office/powerpoint/2010/main" val="35294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 and post MRS score</a:t>
            </a:r>
          </a:p>
          <a:p>
            <a:r>
              <a:rPr lang="en-GB" dirty="0"/>
              <a:t>Those that are 0-3 are referred to ESD immediately - Currently not all are referred to ESD even if they have a high MRS number </a:t>
            </a:r>
          </a:p>
        </p:txBody>
      </p:sp>
      <p:sp>
        <p:nvSpPr>
          <p:cNvPr id="4" name="Slide Number Placeholder 3"/>
          <p:cNvSpPr>
            <a:spLocks noGrp="1"/>
          </p:cNvSpPr>
          <p:nvPr>
            <p:ph type="sldNum" sz="quarter" idx="5"/>
          </p:nvPr>
        </p:nvSpPr>
        <p:spPr/>
        <p:txBody>
          <a:bodyPr/>
          <a:lstStyle/>
          <a:p>
            <a:fld id="{54FCC3C7-FE89-484A-9A65-A602C7F8C05E}" type="slidenum">
              <a:rPr lang="en-GB" smtClean="0"/>
              <a:t>12</a:t>
            </a:fld>
            <a:endParaRPr lang="en-GB"/>
          </a:p>
        </p:txBody>
      </p:sp>
    </p:spTree>
    <p:extLst>
      <p:ext uri="{BB962C8B-B14F-4D97-AF65-F5344CB8AC3E}">
        <p14:creationId xmlns:p14="http://schemas.microsoft.com/office/powerpoint/2010/main" val="3820839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E82B87F-7D4D-448C-9C90-7BF3149BCB73}"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401432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8D923A-E619-4AA0-98B2-BBD76E5E4352}"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3492600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3FD2E84-E6FA-45DE-8C93-9185E4D1605C}"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302196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10D0284-57CB-4A75-B194-1B3779A20F38}" type="datetime1">
              <a:rPr lang="en-GB" smtClean="0"/>
              <a:t>04/02/2025</a:t>
            </a:fld>
            <a:endParaRPr lang="en-GB"/>
          </a:p>
        </p:txBody>
      </p:sp>
      <p:sp>
        <p:nvSpPr>
          <p:cNvPr id="6" name="Footer Placeholder 5"/>
          <p:cNvSpPr>
            <a:spLocks noGrp="1"/>
          </p:cNvSpPr>
          <p:nvPr>
            <p:ph type="ftr" sz="quarter" idx="11"/>
          </p:nvPr>
        </p:nvSpPr>
        <p:spPr/>
        <p:txBody>
          <a:bodyPr/>
          <a:lstStyle/>
          <a:p>
            <a:r>
              <a:rPr lang="en-GB"/>
              <a:t>Rachael Mead</a:t>
            </a:r>
          </a:p>
        </p:txBody>
      </p:sp>
      <p:sp>
        <p:nvSpPr>
          <p:cNvPr id="7" name="Slide Number Placeholder 6"/>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360487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44FB152-244A-4659-AF3B-F6EAFAE0EBDE}" type="datetime1">
              <a:rPr lang="en-GB" smtClean="0"/>
              <a:t>04/02/2025</a:t>
            </a:fld>
            <a:endParaRPr lang="en-GB"/>
          </a:p>
        </p:txBody>
      </p:sp>
      <p:sp>
        <p:nvSpPr>
          <p:cNvPr id="8" name="Footer Placeholder 7"/>
          <p:cNvSpPr>
            <a:spLocks noGrp="1"/>
          </p:cNvSpPr>
          <p:nvPr>
            <p:ph type="ftr" sz="quarter" idx="11"/>
          </p:nvPr>
        </p:nvSpPr>
        <p:spPr/>
        <p:txBody>
          <a:bodyPr/>
          <a:lstStyle/>
          <a:p>
            <a:r>
              <a:rPr lang="en-GB"/>
              <a:t>Rachael Mead</a:t>
            </a:r>
          </a:p>
        </p:txBody>
      </p:sp>
      <p:sp>
        <p:nvSpPr>
          <p:cNvPr id="9" name="Slide Number Placeholder 8"/>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1800452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E33E5B5-DE5F-41BA-A8C6-CD914A0F88BD}" type="datetime1">
              <a:rPr lang="en-GB" smtClean="0"/>
              <a:t>04/02/2025</a:t>
            </a:fld>
            <a:endParaRPr lang="en-GB"/>
          </a:p>
        </p:txBody>
      </p:sp>
      <p:sp>
        <p:nvSpPr>
          <p:cNvPr id="4" name="Footer Placeholder 3"/>
          <p:cNvSpPr>
            <a:spLocks noGrp="1"/>
          </p:cNvSpPr>
          <p:nvPr>
            <p:ph type="ftr" sz="quarter" idx="11"/>
          </p:nvPr>
        </p:nvSpPr>
        <p:spPr/>
        <p:txBody>
          <a:bodyPr/>
          <a:lstStyle/>
          <a:p>
            <a:r>
              <a:rPr lang="en-GB"/>
              <a:t>Rachael Mead</a:t>
            </a:r>
          </a:p>
        </p:txBody>
      </p:sp>
      <p:sp>
        <p:nvSpPr>
          <p:cNvPr id="5" name="Slide Number Placeholder 4"/>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903877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07452B-59FB-4C45-8FB7-3076B88B03EA}" type="datetime1">
              <a:rPr lang="en-GB" smtClean="0"/>
              <a:t>04/02/2025</a:t>
            </a:fld>
            <a:endParaRPr lang="en-GB"/>
          </a:p>
        </p:txBody>
      </p:sp>
      <p:sp>
        <p:nvSpPr>
          <p:cNvPr id="3" name="Footer Placeholder 2"/>
          <p:cNvSpPr>
            <a:spLocks noGrp="1"/>
          </p:cNvSpPr>
          <p:nvPr>
            <p:ph type="ftr" sz="quarter" idx="11"/>
          </p:nvPr>
        </p:nvSpPr>
        <p:spPr/>
        <p:txBody>
          <a:bodyPr/>
          <a:lstStyle/>
          <a:p>
            <a:r>
              <a:rPr lang="en-GB"/>
              <a:t>Rachael Mead</a:t>
            </a:r>
          </a:p>
        </p:txBody>
      </p:sp>
      <p:sp>
        <p:nvSpPr>
          <p:cNvPr id="4" name="Slide Number Placeholder 3"/>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1104085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5140509-1359-4DF7-AB37-241C17ADF313}" type="datetime1">
              <a:rPr lang="en-GB" smtClean="0"/>
              <a:t>04/02/2025</a:t>
            </a:fld>
            <a:endParaRPr lang="en-GB"/>
          </a:p>
        </p:txBody>
      </p:sp>
      <p:sp>
        <p:nvSpPr>
          <p:cNvPr id="6" name="Footer Placeholder 5"/>
          <p:cNvSpPr>
            <a:spLocks noGrp="1"/>
          </p:cNvSpPr>
          <p:nvPr>
            <p:ph type="ftr" sz="quarter" idx="11"/>
          </p:nvPr>
        </p:nvSpPr>
        <p:spPr/>
        <p:txBody>
          <a:bodyPr/>
          <a:lstStyle/>
          <a:p>
            <a:r>
              <a:rPr lang="en-GB"/>
              <a:t>Rachael Mead</a:t>
            </a:r>
          </a:p>
        </p:txBody>
      </p:sp>
      <p:sp>
        <p:nvSpPr>
          <p:cNvPr id="7" name="Slide Number Placeholder 6"/>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1828296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4D9E995-96E2-4930-B291-0D07BDBB2C0A}" type="datetime1">
              <a:rPr lang="en-GB" smtClean="0"/>
              <a:t>04/02/2025</a:t>
            </a:fld>
            <a:endParaRPr lang="en-GB"/>
          </a:p>
        </p:txBody>
      </p:sp>
      <p:sp>
        <p:nvSpPr>
          <p:cNvPr id="6" name="Footer Placeholder 5"/>
          <p:cNvSpPr>
            <a:spLocks noGrp="1"/>
          </p:cNvSpPr>
          <p:nvPr>
            <p:ph type="ftr" sz="quarter" idx="11"/>
          </p:nvPr>
        </p:nvSpPr>
        <p:spPr/>
        <p:txBody>
          <a:bodyPr/>
          <a:lstStyle/>
          <a:p>
            <a:r>
              <a:rPr lang="en-GB"/>
              <a:t>Rachael Mead</a:t>
            </a:r>
          </a:p>
        </p:txBody>
      </p:sp>
      <p:sp>
        <p:nvSpPr>
          <p:cNvPr id="7" name="Slide Number Placeholder 6"/>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1003296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509262B-417E-4940-B4A1-3EB04E616F06}"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2131202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162649-41FD-4002-94B5-B94A9D364AA9}"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41143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9034094-81A5-40B6-8970-4B15DD1ECDFC}"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38572436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65C5B6-8C13-46BD-BDF5-9121DD4A1B72}"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18323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753DEA0-2123-403E-B54E-D1017C5C9456}"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1798820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551460-7FA1-47C1-A2F6-9AD593291658}"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241121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90A68B-F8BA-4E98-9E24-BDFFB78AD96E}" type="datetime1">
              <a:rPr lang="en-GB" smtClean="0"/>
              <a:t>04/02/2025</a:t>
            </a:fld>
            <a:endParaRPr lang="en-GB"/>
          </a:p>
        </p:txBody>
      </p:sp>
      <p:sp>
        <p:nvSpPr>
          <p:cNvPr id="5" name="Footer Placeholder 4"/>
          <p:cNvSpPr>
            <a:spLocks noGrp="1"/>
          </p:cNvSpPr>
          <p:nvPr>
            <p:ph type="ftr" sz="quarter" idx="11"/>
          </p:nvPr>
        </p:nvSpPr>
        <p:spPr/>
        <p:txBody>
          <a:bodyPr/>
          <a:lstStyle/>
          <a:p>
            <a:r>
              <a:rPr lang="en-GB"/>
              <a:t>Rachael Mead</a:t>
            </a:r>
          </a:p>
        </p:txBody>
      </p:sp>
      <p:sp>
        <p:nvSpPr>
          <p:cNvPr id="6" name="Slide Number Placeholder 5"/>
          <p:cNvSpPr>
            <a:spLocks noGrp="1"/>
          </p:cNvSpPr>
          <p:nvPr>
            <p:ph type="sldNum" sz="quarter" idx="12"/>
          </p:nvPr>
        </p:nvSpPr>
        <p:spPr/>
        <p:txBody>
          <a:bodyPr/>
          <a:lstStyle/>
          <a:p>
            <a:fld id="{D1FDF4F6-09B6-4472-B90E-023932C04128}" type="slidenum">
              <a:rPr lang="en-GB" smtClean="0"/>
              <a:t>‹#›</a:t>
            </a:fld>
            <a:endParaRPr lang="en-GB"/>
          </a:p>
        </p:txBody>
      </p:sp>
    </p:spTree>
    <p:extLst>
      <p:ext uri="{BB962C8B-B14F-4D97-AF65-F5344CB8AC3E}">
        <p14:creationId xmlns:p14="http://schemas.microsoft.com/office/powerpoint/2010/main" val="1537154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BCC0E8-645A-4CF7-A598-4AE4FB2E8358}" type="datetime1">
              <a:rPr lang="en-GB" smtClean="0"/>
              <a:t>04/02/2025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Rachael Mead</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1FDF4F6-09B6-4472-B90E-023932C04128}" type="slidenum">
              <a:rPr lang="en-GB" smtClean="0"/>
              <a:t>‹#›</a:t>
            </a:fld>
            <a:endParaRPr lang="en-GB"/>
          </a:p>
        </p:txBody>
      </p:sp>
    </p:spTree>
    <p:extLst>
      <p:ext uri="{BB962C8B-B14F-4D97-AF65-F5344CB8AC3E}">
        <p14:creationId xmlns:p14="http://schemas.microsoft.com/office/powerpoint/2010/main" val="14674779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chart" Target="../charts/char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pixabay.com/en/thinking-person-person-thinking-2681494/" TargetMode="External"/><Relationship Id="rId5" Type="http://schemas.openxmlformats.org/officeDocument/2006/relationships/image" Target="../media/image19.jp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freepngimg.com/png/19305-thank-you-png-clipart"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32C76-7E7D-42D6-B93D-323918910EEE}"/>
              </a:ext>
            </a:extLst>
          </p:cNvPr>
          <p:cNvSpPr>
            <a:spLocks noGrp="1"/>
          </p:cNvSpPr>
          <p:nvPr>
            <p:ph type="ctrTitle"/>
          </p:nvPr>
        </p:nvSpPr>
        <p:spPr>
          <a:xfrm>
            <a:off x="1507067" y="1866054"/>
            <a:ext cx="7766936" cy="1646302"/>
          </a:xfrm>
        </p:spPr>
        <p:txBody>
          <a:bodyPr/>
          <a:lstStyle/>
          <a:p>
            <a:pPr algn="ctr"/>
            <a:r>
              <a:rPr lang="en-GB" dirty="0"/>
              <a:t>PDSA</a:t>
            </a:r>
          </a:p>
        </p:txBody>
      </p:sp>
      <p:sp>
        <p:nvSpPr>
          <p:cNvPr id="3" name="Subtitle 2">
            <a:extLst>
              <a:ext uri="{FF2B5EF4-FFF2-40B4-BE49-F238E27FC236}">
                <a16:creationId xmlns:a16="http://schemas.microsoft.com/office/drawing/2014/main" id="{0F53E064-9681-4727-A266-CF775D259C08}"/>
              </a:ext>
            </a:extLst>
          </p:cNvPr>
          <p:cNvSpPr>
            <a:spLocks noGrp="1"/>
          </p:cNvSpPr>
          <p:nvPr>
            <p:ph type="subTitle" idx="1"/>
          </p:nvPr>
        </p:nvSpPr>
        <p:spPr/>
        <p:txBody>
          <a:bodyPr/>
          <a:lstStyle/>
          <a:p>
            <a:pPr algn="l"/>
            <a:r>
              <a:rPr lang="en-GB" dirty="0"/>
              <a:t>Aim: To increase the amount of patient referrals from the rehab setting to ESD</a:t>
            </a:r>
          </a:p>
        </p:txBody>
      </p:sp>
      <p:pic>
        <p:nvPicPr>
          <p:cNvPr id="1026" name="Picture 2" descr="PDSA Cycle Clip Art">
            <a:extLst>
              <a:ext uri="{FF2B5EF4-FFF2-40B4-BE49-F238E27FC236}">
                <a16:creationId xmlns:a16="http://schemas.microsoft.com/office/drawing/2014/main" id="{E4591EB1-9909-4A10-A5F2-916DE23019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339" y="360903"/>
            <a:ext cx="2773937" cy="247182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72F4244F-9E0E-4033-B551-9181B79FE179}"/>
              </a:ext>
            </a:extLst>
          </p:cNvPr>
          <p:cNvSpPr>
            <a:spLocks noGrp="1"/>
          </p:cNvSpPr>
          <p:nvPr>
            <p:ph type="ftr" sz="quarter" idx="11"/>
          </p:nvPr>
        </p:nvSpPr>
        <p:spPr/>
        <p:txBody>
          <a:bodyPr/>
          <a:lstStyle/>
          <a:p>
            <a:r>
              <a:rPr lang="en-GB"/>
              <a:t>Rachael Mead</a:t>
            </a:r>
          </a:p>
        </p:txBody>
      </p:sp>
    </p:spTree>
    <p:extLst>
      <p:ext uri="{BB962C8B-B14F-4D97-AF65-F5344CB8AC3E}">
        <p14:creationId xmlns:p14="http://schemas.microsoft.com/office/powerpoint/2010/main" val="3451915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906AC7-6257-40BB-864B-5CAB0E4A7D42}"/>
              </a:ext>
            </a:extLst>
          </p:cNvPr>
          <p:cNvSpPr>
            <a:spLocks noGrp="1"/>
          </p:cNvSpPr>
          <p:nvPr>
            <p:ph type="title"/>
          </p:nvPr>
        </p:nvSpPr>
        <p:spPr/>
        <p:txBody>
          <a:bodyPr/>
          <a:lstStyle/>
          <a:p>
            <a:r>
              <a:rPr lang="en-GB" dirty="0"/>
              <a:t>Intro to project &amp; measures</a:t>
            </a:r>
          </a:p>
        </p:txBody>
      </p:sp>
      <p:sp>
        <p:nvSpPr>
          <p:cNvPr id="2" name="Footer Placeholder 1">
            <a:extLst>
              <a:ext uri="{FF2B5EF4-FFF2-40B4-BE49-F238E27FC236}">
                <a16:creationId xmlns:a16="http://schemas.microsoft.com/office/drawing/2014/main" id="{3FFF9FC7-BE3F-45FB-885C-67FBD9278701}"/>
              </a:ext>
            </a:extLst>
          </p:cNvPr>
          <p:cNvSpPr>
            <a:spLocks noGrp="1"/>
          </p:cNvSpPr>
          <p:nvPr>
            <p:ph type="ftr" sz="quarter" idx="11"/>
          </p:nvPr>
        </p:nvSpPr>
        <p:spPr/>
        <p:txBody>
          <a:bodyPr/>
          <a:lstStyle/>
          <a:p>
            <a:r>
              <a:rPr lang="en-GB"/>
              <a:t>Rachael Mead</a:t>
            </a:r>
          </a:p>
        </p:txBody>
      </p:sp>
      <p:sp>
        <p:nvSpPr>
          <p:cNvPr id="5" name="TextBox 4">
            <a:extLst>
              <a:ext uri="{FF2B5EF4-FFF2-40B4-BE49-F238E27FC236}">
                <a16:creationId xmlns:a16="http://schemas.microsoft.com/office/drawing/2014/main" id="{21ECC3EF-92BD-4F9D-9B60-544ADFC4E293}"/>
              </a:ext>
            </a:extLst>
          </p:cNvPr>
          <p:cNvSpPr txBox="1"/>
          <p:nvPr/>
        </p:nvSpPr>
        <p:spPr>
          <a:xfrm>
            <a:off x="873866" y="1733941"/>
            <a:ext cx="6101080" cy="3898118"/>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GB" sz="2000" b="0" i="0" u="sng" strike="noStrike" kern="1200" cap="none" spc="0" normalizeH="0" baseline="0" noProof="0" dirty="0">
                <a:ln>
                  <a:noFill/>
                </a:ln>
                <a:solidFill>
                  <a:schemeClr val="tx1">
                    <a:lumMod val="50000"/>
                    <a:lumOff val="50000"/>
                  </a:schemeClr>
                </a:solidFill>
                <a:effectLst/>
                <a:uLnTx/>
                <a:uFillTx/>
                <a:latin typeface="Gill Sans MT" panose="020B0502020104020203"/>
                <a:ea typeface="+mn-ea"/>
                <a:cs typeface="+mn-cs"/>
              </a:rPr>
              <a:t>Outcomes</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schemeClr val="tx1">
                    <a:lumMod val="50000"/>
                    <a:lumOff val="50000"/>
                  </a:schemeClr>
                </a:solidFill>
                <a:effectLst/>
                <a:uLnTx/>
                <a:uFillTx/>
                <a:latin typeface="Gill Sans MT" panose="020B0502020104020203"/>
                <a:ea typeface="+mn-ea"/>
                <a:cs typeface="+mn-cs"/>
              </a:rPr>
              <a:t>Review number of patients discharged with ESD team pre and post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schemeClr val="tx1">
                    <a:lumMod val="50000"/>
                    <a:lumOff val="50000"/>
                  </a:schemeClr>
                </a:solidFill>
                <a:effectLst/>
                <a:uLnTx/>
                <a:uFillTx/>
                <a:latin typeface="Gill Sans MT" panose="020B0502020104020203"/>
                <a:ea typeface="+mn-ea"/>
                <a:cs typeface="+mn-cs"/>
              </a:rPr>
              <a:t>Review potential cost savings from case discharged with team</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schemeClr val="tx1">
                    <a:lumMod val="50000"/>
                    <a:lumOff val="50000"/>
                  </a:schemeClr>
                </a:solidFill>
                <a:effectLst/>
                <a:uLnTx/>
                <a:uFillTx/>
                <a:latin typeface="Gill Sans MT" panose="020B0502020104020203"/>
                <a:ea typeface="+mn-ea"/>
                <a:cs typeface="+mn-cs"/>
              </a:rPr>
              <a:t>Average length of stay from transfer to YCR to referral to ESD</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schemeClr val="tx1">
                    <a:lumMod val="50000"/>
                    <a:lumOff val="50000"/>
                  </a:schemeClr>
                </a:solidFill>
                <a:effectLst/>
                <a:uLnTx/>
                <a:uFillTx/>
                <a:latin typeface="Gill Sans MT" panose="020B0502020104020203"/>
                <a:ea typeface="+mn-ea"/>
                <a:cs typeface="+mn-cs"/>
              </a:rPr>
              <a:t>Questionnaire of staff understanding and experience of input with ESD currently</a:t>
            </a:r>
          </a:p>
        </p:txBody>
      </p:sp>
      <p:pic>
        <p:nvPicPr>
          <p:cNvPr id="2050" name="Picture 2" descr="PDSA Cycle Clip Art">
            <a:extLst>
              <a:ext uri="{FF2B5EF4-FFF2-40B4-BE49-F238E27FC236}">
                <a16:creationId xmlns:a16="http://schemas.microsoft.com/office/drawing/2014/main" id="{392C2B09-70A4-4FE2-86B5-75782FE507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666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F4188-DEF2-4838-9E52-C5438F266ED0}"/>
              </a:ext>
            </a:extLst>
          </p:cNvPr>
          <p:cNvSpPr>
            <a:spLocks noGrp="1"/>
          </p:cNvSpPr>
          <p:nvPr>
            <p:ph type="title"/>
          </p:nvPr>
        </p:nvSpPr>
        <p:spPr/>
        <p:txBody>
          <a:bodyPr/>
          <a:lstStyle/>
          <a:p>
            <a:r>
              <a:rPr lang="en-GB" dirty="0"/>
              <a:t>ESD Merthyr/RCT team capacity</a:t>
            </a:r>
          </a:p>
        </p:txBody>
      </p:sp>
      <p:sp>
        <p:nvSpPr>
          <p:cNvPr id="3" name="Footer Placeholder 2">
            <a:extLst>
              <a:ext uri="{FF2B5EF4-FFF2-40B4-BE49-F238E27FC236}">
                <a16:creationId xmlns:a16="http://schemas.microsoft.com/office/drawing/2014/main" id="{ECE19086-8AE4-403B-88B1-BBEDF9AAAF68}"/>
              </a:ext>
            </a:extLst>
          </p:cNvPr>
          <p:cNvSpPr>
            <a:spLocks noGrp="1"/>
          </p:cNvSpPr>
          <p:nvPr>
            <p:ph type="ftr" sz="quarter" idx="11"/>
          </p:nvPr>
        </p:nvSpPr>
        <p:spPr/>
        <p:txBody>
          <a:bodyPr/>
          <a:lstStyle/>
          <a:p>
            <a:r>
              <a:rPr lang="en-GB"/>
              <a:t>Rachael Mead</a:t>
            </a:r>
          </a:p>
        </p:txBody>
      </p:sp>
      <p:graphicFrame>
        <p:nvGraphicFramePr>
          <p:cNvPr id="4" name="Content Placeholder 3">
            <a:extLst>
              <a:ext uri="{FF2B5EF4-FFF2-40B4-BE49-F238E27FC236}">
                <a16:creationId xmlns:a16="http://schemas.microsoft.com/office/drawing/2014/main" id="{A6693BD5-982A-4DC9-8E65-396931A31AE5}"/>
              </a:ext>
            </a:extLst>
          </p:cNvPr>
          <p:cNvGraphicFramePr>
            <a:graphicFrameLocks/>
          </p:cNvGraphicFramePr>
          <p:nvPr>
            <p:extLst>
              <p:ext uri="{D42A27DB-BD31-4B8C-83A1-F6EECF244321}">
                <p14:modId xmlns:p14="http://schemas.microsoft.com/office/powerpoint/2010/main" val="3206459812"/>
              </p:ext>
            </p:extLst>
          </p:nvPr>
        </p:nvGraphicFramePr>
        <p:xfrm>
          <a:off x="155642" y="1929537"/>
          <a:ext cx="11398338" cy="3352580"/>
        </p:xfrm>
        <a:graphic>
          <a:graphicData uri="http://schemas.openxmlformats.org/drawingml/2006/table">
            <a:tbl>
              <a:tblPr/>
              <a:tblGrid>
                <a:gridCol w="624508">
                  <a:extLst>
                    <a:ext uri="{9D8B030D-6E8A-4147-A177-3AD203B41FA5}">
                      <a16:colId xmlns:a16="http://schemas.microsoft.com/office/drawing/2014/main" val="638301104"/>
                    </a:ext>
                  </a:extLst>
                </a:gridCol>
                <a:gridCol w="395099">
                  <a:extLst>
                    <a:ext uri="{9D8B030D-6E8A-4147-A177-3AD203B41FA5}">
                      <a16:colId xmlns:a16="http://schemas.microsoft.com/office/drawing/2014/main" val="3153270167"/>
                    </a:ext>
                  </a:extLst>
                </a:gridCol>
                <a:gridCol w="395099">
                  <a:extLst>
                    <a:ext uri="{9D8B030D-6E8A-4147-A177-3AD203B41FA5}">
                      <a16:colId xmlns:a16="http://schemas.microsoft.com/office/drawing/2014/main" val="2093356119"/>
                    </a:ext>
                  </a:extLst>
                </a:gridCol>
                <a:gridCol w="348365">
                  <a:extLst>
                    <a:ext uri="{9D8B030D-6E8A-4147-A177-3AD203B41FA5}">
                      <a16:colId xmlns:a16="http://schemas.microsoft.com/office/drawing/2014/main" val="2008346310"/>
                    </a:ext>
                  </a:extLst>
                </a:gridCol>
                <a:gridCol w="348365">
                  <a:extLst>
                    <a:ext uri="{9D8B030D-6E8A-4147-A177-3AD203B41FA5}">
                      <a16:colId xmlns:a16="http://schemas.microsoft.com/office/drawing/2014/main" val="2816038367"/>
                    </a:ext>
                  </a:extLst>
                </a:gridCol>
                <a:gridCol w="348365">
                  <a:extLst>
                    <a:ext uri="{9D8B030D-6E8A-4147-A177-3AD203B41FA5}">
                      <a16:colId xmlns:a16="http://schemas.microsoft.com/office/drawing/2014/main" val="2425931227"/>
                    </a:ext>
                  </a:extLst>
                </a:gridCol>
                <a:gridCol w="348365">
                  <a:extLst>
                    <a:ext uri="{9D8B030D-6E8A-4147-A177-3AD203B41FA5}">
                      <a16:colId xmlns:a16="http://schemas.microsoft.com/office/drawing/2014/main" val="3141669757"/>
                    </a:ext>
                  </a:extLst>
                </a:gridCol>
                <a:gridCol w="348365">
                  <a:extLst>
                    <a:ext uri="{9D8B030D-6E8A-4147-A177-3AD203B41FA5}">
                      <a16:colId xmlns:a16="http://schemas.microsoft.com/office/drawing/2014/main" val="1735862589"/>
                    </a:ext>
                  </a:extLst>
                </a:gridCol>
                <a:gridCol w="348365">
                  <a:extLst>
                    <a:ext uri="{9D8B030D-6E8A-4147-A177-3AD203B41FA5}">
                      <a16:colId xmlns:a16="http://schemas.microsoft.com/office/drawing/2014/main" val="3166674478"/>
                    </a:ext>
                  </a:extLst>
                </a:gridCol>
                <a:gridCol w="348365">
                  <a:extLst>
                    <a:ext uri="{9D8B030D-6E8A-4147-A177-3AD203B41FA5}">
                      <a16:colId xmlns:a16="http://schemas.microsoft.com/office/drawing/2014/main" val="1908549972"/>
                    </a:ext>
                  </a:extLst>
                </a:gridCol>
                <a:gridCol w="348365">
                  <a:extLst>
                    <a:ext uri="{9D8B030D-6E8A-4147-A177-3AD203B41FA5}">
                      <a16:colId xmlns:a16="http://schemas.microsoft.com/office/drawing/2014/main" val="2142634654"/>
                    </a:ext>
                  </a:extLst>
                </a:gridCol>
                <a:gridCol w="348365">
                  <a:extLst>
                    <a:ext uri="{9D8B030D-6E8A-4147-A177-3AD203B41FA5}">
                      <a16:colId xmlns:a16="http://schemas.microsoft.com/office/drawing/2014/main" val="3992589269"/>
                    </a:ext>
                  </a:extLst>
                </a:gridCol>
                <a:gridCol w="348365">
                  <a:extLst>
                    <a:ext uri="{9D8B030D-6E8A-4147-A177-3AD203B41FA5}">
                      <a16:colId xmlns:a16="http://schemas.microsoft.com/office/drawing/2014/main" val="374982094"/>
                    </a:ext>
                  </a:extLst>
                </a:gridCol>
                <a:gridCol w="348365">
                  <a:extLst>
                    <a:ext uri="{9D8B030D-6E8A-4147-A177-3AD203B41FA5}">
                      <a16:colId xmlns:a16="http://schemas.microsoft.com/office/drawing/2014/main" val="3273387824"/>
                    </a:ext>
                  </a:extLst>
                </a:gridCol>
                <a:gridCol w="348365">
                  <a:extLst>
                    <a:ext uri="{9D8B030D-6E8A-4147-A177-3AD203B41FA5}">
                      <a16:colId xmlns:a16="http://schemas.microsoft.com/office/drawing/2014/main" val="4086232949"/>
                    </a:ext>
                  </a:extLst>
                </a:gridCol>
                <a:gridCol w="348365">
                  <a:extLst>
                    <a:ext uri="{9D8B030D-6E8A-4147-A177-3AD203B41FA5}">
                      <a16:colId xmlns:a16="http://schemas.microsoft.com/office/drawing/2014/main" val="1606180112"/>
                    </a:ext>
                  </a:extLst>
                </a:gridCol>
                <a:gridCol w="348365">
                  <a:extLst>
                    <a:ext uri="{9D8B030D-6E8A-4147-A177-3AD203B41FA5}">
                      <a16:colId xmlns:a16="http://schemas.microsoft.com/office/drawing/2014/main" val="1990827455"/>
                    </a:ext>
                  </a:extLst>
                </a:gridCol>
                <a:gridCol w="348365">
                  <a:extLst>
                    <a:ext uri="{9D8B030D-6E8A-4147-A177-3AD203B41FA5}">
                      <a16:colId xmlns:a16="http://schemas.microsoft.com/office/drawing/2014/main" val="1376729437"/>
                    </a:ext>
                  </a:extLst>
                </a:gridCol>
                <a:gridCol w="348365">
                  <a:extLst>
                    <a:ext uri="{9D8B030D-6E8A-4147-A177-3AD203B41FA5}">
                      <a16:colId xmlns:a16="http://schemas.microsoft.com/office/drawing/2014/main" val="3824307350"/>
                    </a:ext>
                  </a:extLst>
                </a:gridCol>
                <a:gridCol w="348365">
                  <a:extLst>
                    <a:ext uri="{9D8B030D-6E8A-4147-A177-3AD203B41FA5}">
                      <a16:colId xmlns:a16="http://schemas.microsoft.com/office/drawing/2014/main" val="917837566"/>
                    </a:ext>
                  </a:extLst>
                </a:gridCol>
                <a:gridCol w="348365">
                  <a:extLst>
                    <a:ext uri="{9D8B030D-6E8A-4147-A177-3AD203B41FA5}">
                      <a16:colId xmlns:a16="http://schemas.microsoft.com/office/drawing/2014/main" val="1049513552"/>
                    </a:ext>
                  </a:extLst>
                </a:gridCol>
                <a:gridCol w="348365">
                  <a:extLst>
                    <a:ext uri="{9D8B030D-6E8A-4147-A177-3AD203B41FA5}">
                      <a16:colId xmlns:a16="http://schemas.microsoft.com/office/drawing/2014/main" val="3136231606"/>
                    </a:ext>
                  </a:extLst>
                </a:gridCol>
                <a:gridCol w="348365">
                  <a:extLst>
                    <a:ext uri="{9D8B030D-6E8A-4147-A177-3AD203B41FA5}">
                      <a16:colId xmlns:a16="http://schemas.microsoft.com/office/drawing/2014/main" val="776619206"/>
                    </a:ext>
                  </a:extLst>
                </a:gridCol>
                <a:gridCol w="348365">
                  <a:extLst>
                    <a:ext uri="{9D8B030D-6E8A-4147-A177-3AD203B41FA5}">
                      <a16:colId xmlns:a16="http://schemas.microsoft.com/office/drawing/2014/main" val="3901395311"/>
                    </a:ext>
                  </a:extLst>
                </a:gridCol>
                <a:gridCol w="348365">
                  <a:extLst>
                    <a:ext uri="{9D8B030D-6E8A-4147-A177-3AD203B41FA5}">
                      <a16:colId xmlns:a16="http://schemas.microsoft.com/office/drawing/2014/main" val="3094543050"/>
                    </a:ext>
                  </a:extLst>
                </a:gridCol>
                <a:gridCol w="348365">
                  <a:extLst>
                    <a:ext uri="{9D8B030D-6E8A-4147-A177-3AD203B41FA5}">
                      <a16:colId xmlns:a16="http://schemas.microsoft.com/office/drawing/2014/main" val="1931889985"/>
                    </a:ext>
                  </a:extLst>
                </a:gridCol>
                <a:gridCol w="348365">
                  <a:extLst>
                    <a:ext uri="{9D8B030D-6E8A-4147-A177-3AD203B41FA5}">
                      <a16:colId xmlns:a16="http://schemas.microsoft.com/office/drawing/2014/main" val="3449673354"/>
                    </a:ext>
                  </a:extLst>
                </a:gridCol>
                <a:gridCol w="348365">
                  <a:extLst>
                    <a:ext uri="{9D8B030D-6E8A-4147-A177-3AD203B41FA5}">
                      <a16:colId xmlns:a16="http://schemas.microsoft.com/office/drawing/2014/main" val="2895234741"/>
                    </a:ext>
                  </a:extLst>
                </a:gridCol>
                <a:gridCol w="348365">
                  <a:extLst>
                    <a:ext uri="{9D8B030D-6E8A-4147-A177-3AD203B41FA5}">
                      <a16:colId xmlns:a16="http://schemas.microsoft.com/office/drawing/2014/main" val="574977699"/>
                    </a:ext>
                  </a:extLst>
                </a:gridCol>
                <a:gridCol w="348365">
                  <a:extLst>
                    <a:ext uri="{9D8B030D-6E8A-4147-A177-3AD203B41FA5}">
                      <a16:colId xmlns:a16="http://schemas.microsoft.com/office/drawing/2014/main" val="375499351"/>
                    </a:ext>
                  </a:extLst>
                </a:gridCol>
                <a:gridCol w="348365">
                  <a:extLst>
                    <a:ext uri="{9D8B030D-6E8A-4147-A177-3AD203B41FA5}">
                      <a16:colId xmlns:a16="http://schemas.microsoft.com/office/drawing/2014/main" val="2156880502"/>
                    </a:ext>
                  </a:extLst>
                </a:gridCol>
                <a:gridCol w="229412">
                  <a:extLst>
                    <a:ext uri="{9D8B030D-6E8A-4147-A177-3AD203B41FA5}">
                      <a16:colId xmlns:a16="http://schemas.microsoft.com/office/drawing/2014/main" val="4130231312"/>
                    </a:ext>
                  </a:extLst>
                </a:gridCol>
              </a:tblGrid>
              <a:tr h="239470">
                <a:tc rowSpan="2">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800" b="0" i="0" u="none" strike="noStrike" dirty="0">
                          <a:solidFill>
                            <a:srgbClr val="362E52"/>
                          </a:solidFill>
                          <a:effectLst/>
                          <a:latin typeface="Microsoft Sans Serif" panose="020B0604020202020204" pitchFamily="34" charset="0"/>
                        </a:rPr>
                        <a:t>JUNE</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637363223"/>
                  </a:ext>
                </a:extLst>
              </a:tr>
              <a:tr h="239470">
                <a:tc vMerge="1">
                  <a:txBody>
                    <a:bodyPr/>
                    <a:lstStyle/>
                    <a:p>
                      <a:endParaRPr lang="en-GB"/>
                    </a:p>
                  </a:txBody>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146515970"/>
                  </a:ext>
                </a:extLst>
              </a:tr>
              <a:tr h="239470">
                <a:tc rowSpan="2">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800" b="0" i="0" u="none" strike="noStrike" dirty="0">
                          <a:solidFill>
                            <a:srgbClr val="362E52"/>
                          </a:solidFill>
                          <a:effectLst/>
                          <a:latin typeface="Microsoft Sans Serif" panose="020B0604020202020204" pitchFamily="34" charset="0"/>
                        </a:rPr>
                        <a:t>JULY</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dirty="0">
                          <a:solidFill>
                            <a:srgbClr val="362E52"/>
                          </a:solidFill>
                          <a:effectLst/>
                          <a:latin typeface="Microsoft Sans Serif" panose="020B0604020202020204" pitchFamily="34" charset="0"/>
                        </a:rPr>
                        <a:t>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dirty="0">
                          <a:solidFill>
                            <a:srgbClr val="362E52"/>
                          </a:solidFill>
                          <a:effectLst/>
                          <a:latin typeface="Microsoft Sans Serif" panose="020B0604020202020204" pitchFamily="34" charset="0"/>
                        </a:rPr>
                        <a:t>29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849540487"/>
                  </a:ext>
                </a:extLst>
              </a:tr>
              <a:tr h="239470">
                <a:tc vMerge="1">
                  <a:txBody>
                    <a:bodyPr/>
                    <a:lstStyle/>
                    <a:p>
                      <a:endParaRPr lang="en-GB"/>
                    </a:p>
                  </a:txBody>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extLst>
                  <a:ext uri="{0D108BD9-81ED-4DB2-BD59-A6C34878D82A}">
                    <a16:rowId xmlns:a16="http://schemas.microsoft.com/office/drawing/2014/main" val="277113687"/>
                  </a:ext>
                </a:extLst>
              </a:tr>
              <a:tr h="239470">
                <a:tc rowSpan="2">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800" b="0" i="0" u="none" strike="noStrike">
                          <a:solidFill>
                            <a:srgbClr val="362E52"/>
                          </a:solidFill>
                          <a:effectLst/>
                          <a:latin typeface="Microsoft Sans Serif" panose="020B0604020202020204" pitchFamily="34" charset="0"/>
                        </a:rPr>
                        <a:t>AUG</a:t>
                      </a:r>
                      <a:endParaRPr lang="en-GB" sz="800" b="0" i="0" u="none" strike="noStrike" dirty="0">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4081346"/>
                  </a:ext>
                </a:extLst>
              </a:tr>
              <a:tr h="239470">
                <a:tc vMerge="1">
                  <a:txBody>
                    <a:bodyPr/>
                    <a:lstStyle/>
                    <a:p>
                      <a:endParaRPr lang="en-GB"/>
                    </a:p>
                  </a:txBody>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3682269107"/>
                  </a:ext>
                </a:extLst>
              </a:tr>
              <a:tr h="239470">
                <a:tc rowSpan="2">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800" b="0" i="0" u="none" strike="noStrike" dirty="0">
                          <a:solidFill>
                            <a:srgbClr val="362E52"/>
                          </a:solidFill>
                          <a:effectLst/>
                          <a:latin typeface="Microsoft Sans Serif" panose="020B0604020202020204" pitchFamily="34" charset="0"/>
                        </a:rPr>
                        <a:t>SEPT</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76262470"/>
                  </a:ext>
                </a:extLst>
              </a:tr>
              <a:tr h="239470">
                <a:tc vMerge="1">
                  <a:txBody>
                    <a:bodyPr/>
                    <a:lstStyle/>
                    <a:p>
                      <a:endParaRPr lang="en-GB"/>
                    </a:p>
                  </a:txBody>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dirty="0">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038803377"/>
                  </a:ext>
                </a:extLst>
              </a:tr>
              <a:tr h="239470">
                <a:tc rowSpan="2">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800" b="0" i="0" u="none" strike="noStrike" dirty="0">
                          <a:solidFill>
                            <a:srgbClr val="362E52"/>
                          </a:solidFill>
                          <a:effectLst/>
                          <a:latin typeface="Microsoft Sans Serif" panose="020B0604020202020204" pitchFamily="34" charset="0"/>
                        </a:rPr>
                        <a:t>OCT</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485151282"/>
                  </a:ext>
                </a:extLst>
              </a:tr>
              <a:tr h="239470">
                <a:tc vMerge="1">
                  <a:txBody>
                    <a:bodyPr/>
                    <a:lstStyle/>
                    <a:p>
                      <a:endParaRPr lang="en-GB"/>
                    </a:p>
                  </a:txBody>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dirty="0">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92D050"/>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dirty="0">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w="6350" cap="flat" cmpd="sng" algn="ctr">
                      <a:solidFill>
                        <a:srgbClr val="969696"/>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969696"/>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0739074"/>
                  </a:ext>
                </a:extLst>
              </a:tr>
              <a:tr h="239470">
                <a:tc rowSpan="2">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800" b="0" i="0" u="none" strike="noStrike" dirty="0">
                          <a:solidFill>
                            <a:srgbClr val="362E52"/>
                          </a:solidFill>
                          <a:effectLst/>
                          <a:latin typeface="Microsoft Sans Serif" panose="020B0604020202020204" pitchFamily="34" charset="0"/>
                        </a:rPr>
                        <a:t>NOV</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732500906"/>
                  </a:ext>
                </a:extLst>
              </a:tr>
              <a:tr h="239470">
                <a:tc vMerge="1">
                  <a:txBody>
                    <a:bodyPr/>
                    <a:lstStyle/>
                    <a:p>
                      <a:endParaRPr lang="en-GB"/>
                    </a:p>
                  </a:txBody>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899545968"/>
                  </a:ext>
                </a:extLst>
              </a:tr>
              <a:tr h="239470">
                <a:tc rowSpan="2">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800" b="0" i="0" u="none" strike="noStrike" dirty="0">
                          <a:solidFill>
                            <a:srgbClr val="362E52"/>
                          </a:solidFill>
                          <a:effectLst/>
                          <a:latin typeface="Microsoft Sans Serif" panose="020B0604020202020204" pitchFamily="34" charset="0"/>
                        </a:rPr>
                        <a:t>DEC</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dirty="0">
                          <a:solidFill>
                            <a:srgbClr val="362E52"/>
                          </a:solidFill>
                          <a:effectLst/>
                          <a:latin typeface="Microsoft Sans Serif" panose="020B0604020202020204" pitchFamily="34" charset="0"/>
                        </a:rPr>
                        <a:t>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19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22</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23</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24</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25</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26</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27</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28</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29</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30</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r>
                        <a:rPr lang="en-GB" sz="300" b="0" i="0" u="none" strike="noStrike">
                          <a:solidFill>
                            <a:srgbClr val="362E52"/>
                          </a:solidFill>
                          <a:effectLst/>
                          <a:latin typeface="Microsoft Sans Serif" panose="020B0604020202020204" pitchFamily="34" charset="0"/>
                        </a:rPr>
                        <a:t>31</a:t>
                      </a: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719336809"/>
                  </a:ext>
                </a:extLst>
              </a:tr>
              <a:tr h="239470">
                <a:tc vMerge="1">
                  <a:txBody>
                    <a:bodyPr/>
                    <a:lstStyle/>
                    <a:p>
                      <a:endParaRPr lang="en-GB"/>
                    </a:p>
                  </a:txBody>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dirty="0">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457200" rtl="0" eaLnBrk="1" latinLnBrk="0" hangingPunct="1">
                        <a:defRPr sz="1800" kern="1200">
                          <a:solidFill>
                            <a:schemeClr val="tx1"/>
                          </a:solidFill>
                          <a:latin typeface="Gill Sans MT" panose="020B0502020104020203"/>
                        </a:defRPr>
                      </a:lvl1pPr>
                      <a:lvl2pPr marL="457200" algn="l" defTabSz="457200" rtl="0" eaLnBrk="1" latinLnBrk="0" hangingPunct="1">
                        <a:defRPr sz="1800" kern="1200">
                          <a:solidFill>
                            <a:schemeClr val="tx1"/>
                          </a:solidFill>
                          <a:latin typeface="Gill Sans MT" panose="020B0502020104020203"/>
                        </a:defRPr>
                      </a:lvl2pPr>
                      <a:lvl3pPr marL="914400" algn="l" defTabSz="457200" rtl="0" eaLnBrk="1" latinLnBrk="0" hangingPunct="1">
                        <a:defRPr sz="1800" kern="1200">
                          <a:solidFill>
                            <a:schemeClr val="tx1"/>
                          </a:solidFill>
                          <a:latin typeface="Gill Sans MT" panose="020B0502020104020203"/>
                        </a:defRPr>
                      </a:lvl3pPr>
                      <a:lvl4pPr marL="1371600" algn="l" defTabSz="457200" rtl="0" eaLnBrk="1" latinLnBrk="0" hangingPunct="1">
                        <a:defRPr sz="1800" kern="1200">
                          <a:solidFill>
                            <a:schemeClr val="tx1"/>
                          </a:solidFill>
                          <a:latin typeface="Gill Sans MT" panose="020B0502020104020203"/>
                        </a:defRPr>
                      </a:lvl4pPr>
                      <a:lvl5pPr marL="1828800" algn="l" defTabSz="457200" rtl="0" eaLnBrk="1" latinLnBrk="0" hangingPunct="1">
                        <a:defRPr sz="1800" kern="1200">
                          <a:solidFill>
                            <a:schemeClr val="tx1"/>
                          </a:solidFill>
                          <a:latin typeface="Gill Sans MT" panose="020B0502020104020203"/>
                        </a:defRPr>
                      </a:lvl5pPr>
                      <a:lvl6pPr marL="2286000" algn="l" defTabSz="457200" rtl="0" eaLnBrk="1" latinLnBrk="0" hangingPunct="1">
                        <a:defRPr sz="1800" kern="1200">
                          <a:solidFill>
                            <a:schemeClr val="tx1"/>
                          </a:solidFill>
                          <a:latin typeface="Gill Sans MT" panose="020B0502020104020203"/>
                        </a:defRPr>
                      </a:lvl6pPr>
                      <a:lvl7pPr marL="2743200" algn="l" defTabSz="457200" rtl="0" eaLnBrk="1" latinLnBrk="0" hangingPunct="1">
                        <a:defRPr sz="1800" kern="1200">
                          <a:solidFill>
                            <a:schemeClr val="tx1"/>
                          </a:solidFill>
                          <a:latin typeface="Gill Sans MT" panose="020B0502020104020203"/>
                        </a:defRPr>
                      </a:lvl7pPr>
                      <a:lvl8pPr marL="3200400" algn="l" defTabSz="457200" rtl="0" eaLnBrk="1" latinLnBrk="0" hangingPunct="1">
                        <a:defRPr sz="1800" kern="1200">
                          <a:solidFill>
                            <a:schemeClr val="tx1"/>
                          </a:solidFill>
                          <a:latin typeface="Gill Sans MT" panose="020B0502020104020203"/>
                        </a:defRPr>
                      </a:lvl8pPr>
                      <a:lvl9pPr marL="3657600" algn="l" defTabSz="457200" rtl="0" eaLnBrk="1" latinLnBrk="0" hangingPunct="1">
                        <a:defRPr sz="1800" kern="1200">
                          <a:solidFill>
                            <a:schemeClr val="tx1"/>
                          </a:solidFill>
                          <a:latin typeface="Gill Sans MT" panose="020B0502020104020203"/>
                        </a:defRPr>
                      </a:lvl9pPr>
                    </a:lstStyle>
                    <a:p>
                      <a:pPr algn="ctr" fontAlgn="ctr"/>
                      <a:endParaRPr lang="en-GB" sz="300" b="0" i="0" u="none" strike="noStrike" dirty="0">
                        <a:solidFill>
                          <a:srgbClr val="362E52"/>
                        </a:solidFill>
                        <a:effectLst/>
                        <a:latin typeface="Microsoft Sans Serif" panose="020B0604020202020204" pitchFamily="34" charset="0"/>
                      </a:endParaRPr>
                    </a:p>
                  </a:txBody>
                  <a:tcPr marL="2703" marR="2703" marT="2703" marB="12974"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14833338"/>
                  </a:ext>
                </a:extLst>
              </a:tr>
            </a:tbl>
          </a:graphicData>
        </a:graphic>
      </p:graphicFrame>
      <p:sp>
        <p:nvSpPr>
          <p:cNvPr id="6" name="TextBox 5">
            <a:extLst>
              <a:ext uri="{FF2B5EF4-FFF2-40B4-BE49-F238E27FC236}">
                <a16:creationId xmlns:a16="http://schemas.microsoft.com/office/drawing/2014/main" id="{10AFF404-D9CB-4B65-A30B-9C3627229971}"/>
              </a:ext>
            </a:extLst>
          </p:cNvPr>
          <p:cNvSpPr txBox="1"/>
          <p:nvPr/>
        </p:nvSpPr>
        <p:spPr>
          <a:xfrm>
            <a:off x="2369820" y="5483157"/>
            <a:ext cx="610108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1">
                    <a:lumMod val="50000"/>
                    <a:lumOff val="50000"/>
                  </a:schemeClr>
                </a:solidFill>
                <a:effectLst/>
                <a:uLnTx/>
                <a:uFillTx/>
                <a:latin typeface="Gill Sans MT" panose="020B0502020104020203"/>
                <a:ea typeface="+mn-ea"/>
                <a:cs typeface="+mn-cs"/>
              </a:rPr>
              <a:t>Green = Business as usual		                                   Amber = Capacity to accept referrals</a:t>
            </a:r>
          </a:p>
        </p:txBody>
      </p:sp>
    </p:spTree>
    <p:extLst>
      <p:ext uri="{BB962C8B-B14F-4D97-AF65-F5344CB8AC3E}">
        <p14:creationId xmlns:p14="http://schemas.microsoft.com/office/powerpoint/2010/main" val="4283589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2885E-A4E9-4166-BEC4-4EA7AB3AF9D5}"/>
              </a:ext>
            </a:extLst>
          </p:cNvPr>
          <p:cNvSpPr>
            <a:spLocks noGrp="1"/>
          </p:cNvSpPr>
          <p:nvPr>
            <p:ph type="title"/>
          </p:nvPr>
        </p:nvSpPr>
        <p:spPr/>
        <p:txBody>
          <a:bodyPr/>
          <a:lstStyle/>
          <a:p>
            <a:r>
              <a:rPr lang="en-GB" dirty="0"/>
              <a:t>Remit of ESD</a:t>
            </a:r>
          </a:p>
        </p:txBody>
      </p:sp>
      <p:sp>
        <p:nvSpPr>
          <p:cNvPr id="3" name="Footer Placeholder 2">
            <a:extLst>
              <a:ext uri="{FF2B5EF4-FFF2-40B4-BE49-F238E27FC236}">
                <a16:creationId xmlns:a16="http://schemas.microsoft.com/office/drawing/2014/main" id="{B5572D55-03EE-4707-817A-3E36CDBE70C6}"/>
              </a:ext>
            </a:extLst>
          </p:cNvPr>
          <p:cNvSpPr>
            <a:spLocks noGrp="1"/>
          </p:cNvSpPr>
          <p:nvPr>
            <p:ph type="ftr" sz="quarter" idx="11"/>
          </p:nvPr>
        </p:nvSpPr>
        <p:spPr/>
        <p:txBody>
          <a:bodyPr/>
          <a:lstStyle/>
          <a:p>
            <a:r>
              <a:rPr lang="en-GB" dirty="0"/>
              <a:t>Rachael Mead</a:t>
            </a:r>
          </a:p>
        </p:txBody>
      </p:sp>
      <p:pic>
        <p:nvPicPr>
          <p:cNvPr id="4" name="Picture 3">
            <a:extLst>
              <a:ext uri="{FF2B5EF4-FFF2-40B4-BE49-F238E27FC236}">
                <a16:creationId xmlns:a16="http://schemas.microsoft.com/office/drawing/2014/main" id="{458205A2-1F14-47E8-B291-AC888AECDE2D}"/>
              </a:ext>
            </a:extLst>
          </p:cNvPr>
          <p:cNvPicPr>
            <a:picLocks noChangeAspect="1"/>
          </p:cNvPicPr>
          <p:nvPr/>
        </p:nvPicPr>
        <p:blipFill rotWithShape="1">
          <a:blip r:embed="rId3"/>
          <a:srcRect l="5984" t="16937" r="62181" b="13177"/>
          <a:stretch/>
        </p:blipFill>
        <p:spPr>
          <a:xfrm>
            <a:off x="1436090" y="1179599"/>
            <a:ext cx="7240549" cy="4967202"/>
          </a:xfrm>
          <a:prstGeom prst="rect">
            <a:avLst/>
          </a:prstGeom>
        </p:spPr>
      </p:pic>
      <p:pic>
        <p:nvPicPr>
          <p:cNvPr id="5" name="Picture 2" descr="PDSA Cycle Clip Art">
            <a:extLst>
              <a:ext uri="{FF2B5EF4-FFF2-40B4-BE49-F238E27FC236}">
                <a16:creationId xmlns:a16="http://schemas.microsoft.com/office/drawing/2014/main" id="{CF6ECE7B-BA52-4C59-9A3D-551FFF3655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7558CB0-5885-4BE8-A910-3037815D7A13}"/>
              </a:ext>
            </a:extLst>
          </p:cNvPr>
          <p:cNvSpPr txBox="1"/>
          <p:nvPr/>
        </p:nvSpPr>
        <p:spPr>
          <a:xfrm>
            <a:off x="3645039" y="256269"/>
            <a:ext cx="6104372" cy="923330"/>
          </a:xfrm>
          <a:prstGeom prst="rect">
            <a:avLst/>
          </a:prstGeom>
          <a:noFill/>
        </p:spPr>
        <p:txBody>
          <a:bodyPr wrap="square">
            <a:spAutoFit/>
          </a:bodyPr>
          <a:lstStyle/>
          <a:p>
            <a:r>
              <a:rPr lang="en-GB" b="0" i="0" dirty="0">
                <a:solidFill>
                  <a:srgbClr val="0E0E0E"/>
                </a:solidFill>
                <a:effectLst/>
                <a:latin typeface="Inter"/>
              </a:rPr>
              <a:t>‘</a:t>
            </a:r>
            <a:r>
              <a:rPr lang="en-GB" b="0" i="1" dirty="0">
                <a:solidFill>
                  <a:srgbClr val="0E0E0E"/>
                </a:solidFill>
                <a:effectLst/>
                <a:latin typeface="Inter"/>
              </a:rPr>
              <a:t>’It enables people to continue their rehabilitation therapy at home, with the same intensity and expertise that they would receive in hospital</a:t>
            </a:r>
            <a:r>
              <a:rPr lang="en-GB" b="0" i="0" dirty="0">
                <a:solidFill>
                  <a:srgbClr val="0E0E0E"/>
                </a:solidFill>
                <a:effectLst/>
                <a:latin typeface="Inter"/>
              </a:rPr>
              <a:t>’’ (NICE,2016)</a:t>
            </a:r>
            <a:endParaRPr lang="en-GB" dirty="0"/>
          </a:p>
        </p:txBody>
      </p:sp>
    </p:spTree>
    <p:extLst>
      <p:ext uri="{BB962C8B-B14F-4D97-AF65-F5344CB8AC3E}">
        <p14:creationId xmlns:p14="http://schemas.microsoft.com/office/powerpoint/2010/main" val="2550441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58AC1-9C06-422A-AB83-BBCC138016B9}"/>
              </a:ext>
            </a:extLst>
          </p:cNvPr>
          <p:cNvSpPr>
            <a:spLocks noGrp="1"/>
          </p:cNvSpPr>
          <p:nvPr>
            <p:ph type="title"/>
          </p:nvPr>
        </p:nvSpPr>
        <p:spPr/>
        <p:txBody>
          <a:bodyPr/>
          <a:lstStyle/>
          <a:p>
            <a:pPr algn="ctr"/>
            <a:r>
              <a:rPr lang="en-GB" dirty="0"/>
              <a:t>Plan</a:t>
            </a:r>
            <a:br>
              <a:rPr lang="en-GB" dirty="0"/>
            </a:br>
            <a:r>
              <a:rPr lang="en-GB" dirty="0"/>
              <a:t>What are we trying to achieve? </a:t>
            </a:r>
          </a:p>
        </p:txBody>
      </p:sp>
      <p:sp>
        <p:nvSpPr>
          <p:cNvPr id="3" name="Footer Placeholder 2">
            <a:extLst>
              <a:ext uri="{FF2B5EF4-FFF2-40B4-BE49-F238E27FC236}">
                <a16:creationId xmlns:a16="http://schemas.microsoft.com/office/drawing/2014/main" id="{ED3401A5-83CA-4C70-83A9-AD2972A3C772}"/>
              </a:ext>
            </a:extLst>
          </p:cNvPr>
          <p:cNvSpPr>
            <a:spLocks noGrp="1"/>
          </p:cNvSpPr>
          <p:nvPr>
            <p:ph type="ftr" sz="quarter" idx="11"/>
          </p:nvPr>
        </p:nvSpPr>
        <p:spPr/>
        <p:txBody>
          <a:bodyPr/>
          <a:lstStyle/>
          <a:p>
            <a:r>
              <a:rPr lang="en-GB"/>
              <a:t>Rachael Mead</a:t>
            </a:r>
          </a:p>
        </p:txBody>
      </p:sp>
      <p:pic>
        <p:nvPicPr>
          <p:cNvPr id="7" name="Graphic 6" descr="Arrow circle with solid fill">
            <a:extLst>
              <a:ext uri="{FF2B5EF4-FFF2-40B4-BE49-F238E27FC236}">
                <a16:creationId xmlns:a16="http://schemas.microsoft.com/office/drawing/2014/main" id="{2697A640-8B6B-48E3-BF14-415DAFAEF2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246880" y="3300080"/>
            <a:ext cx="1849120" cy="1849120"/>
          </a:xfrm>
          <a:prstGeom prst="rect">
            <a:avLst/>
          </a:prstGeom>
        </p:spPr>
      </p:pic>
      <p:sp>
        <p:nvSpPr>
          <p:cNvPr id="8" name="TextBox 7">
            <a:extLst>
              <a:ext uri="{FF2B5EF4-FFF2-40B4-BE49-F238E27FC236}">
                <a16:creationId xmlns:a16="http://schemas.microsoft.com/office/drawing/2014/main" id="{2AF24E0C-1EC8-4BC2-BA4A-B061333B0303}"/>
              </a:ext>
            </a:extLst>
          </p:cNvPr>
          <p:cNvSpPr txBox="1"/>
          <p:nvPr/>
        </p:nvSpPr>
        <p:spPr>
          <a:xfrm>
            <a:off x="1270000" y="3990009"/>
            <a:ext cx="2834640" cy="646331"/>
          </a:xfrm>
          <a:prstGeom prst="rect">
            <a:avLst/>
          </a:prstGeom>
          <a:solidFill>
            <a:srgbClr val="92D050"/>
          </a:solidFill>
        </p:spPr>
        <p:txBody>
          <a:bodyPr wrap="square" rtlCol="0">
            <a:spAutoFit/>
          </a:bodyPr>
          <a:lstStyle/>
          <a:p>
            <a:r>
              <a:rPr lang="en-GB" dirty="0"/>
              <a:t>Increase the number of referrals to ESD</a:t>
            </a:r>
          </a:p>
        </p:txBody>
      </p:sp>
      <p:sp>
        <p:nvSpPr>
          <p:cNvPr id="9" name="TextBox 8">
            <a:extLst>
              <a:ext uri="{FF2B5EF4-FFF2-40B4-BE49-F238E27FC236}">
                <a16:creationId xmlns:a16="http://schemas.microsoft.com/office/drawing/2014/main" id="{1844331F-B7E0-4765-B37F-B99620AB46EC}"/>
              </a:ext>
            </a:extLst>
          </p:cNvPr>
          <p:cNvSpPr txBox="1"/>
          <p:nvPr/>
        </p:nvSpPr>
        <p:spPr>
          <a:xfrm>
            <a:off x="6380481" y="3901475"/>
            <a:ext cx="2499360" cy="646331"/>
          </a:xfrm>
          <a:prstGeom prst="rect">
            <a:avLst/>
          </a:prstGeom>
          <a:solidFill>
            <a:srgbClr val="92D050"/>
          </a:solidFill>
        </p:spPr>
        <p:txBody>
          <a:bodyPr wrap="square" rtlCol="0">
            <a:spAutoFit/>
          </a:bodyPr>
          <a:lstStyle/>
          <a:p>
            <a:r>
              <a:rPr lang="en-GB" dirty="0"/>
              <a:t>Encourage staff to refer to ESD</a:t>
            </a:r>
          </a:p>
        </p:txBody>
      </p:sp>
      <p:sp>
        <p:nvSpPr>
          <p:cNvPr id="10" name="TextBox 9">
            <a:extLst>
              <a:ext uri="{FF2B5EF4-FFF2-40B4-BE49-F238E27FC236}">
                <a16:creationId xmlns:a16="http://schemas.microsoft.com/office/drawing/2014/main" id="{A3F62463-F4A3-4D15-9CE7-3E450DCF7408}"/>
              </a:ext>
            </a:extLst>
          </p:cNvPr>
          <p:cNvSpPr txBox="1"/>
          <p:nvPr/>
        </p:nvSpPr>
        <p:spPr>
          <a:xfrm>
            <a:off x="4359924" y="2116888"/>
            <a:ext cx="2164080" cy="1200329"/>
          </a:xfrm>
          <a:prstGeom prst="rect">
            <a:avLst/>
          </a:prstGeom>
          <a:solidFill>
            <a:srgbClr val="92D050"/>
          </a:solidFill>
        </p:spPr>
        <p:txBody>
          <a:bodyPr wrap="square" rtlCol="0">
            <a:spAutoFit/>
          </a:bodyPr>
          <a:lstStyle/>
          <a:p>
            <a:r>
              <a:rPr lang="en-GB" dirty="0"/>
              <a:t>Educate staff and promote their understanding of ESD</a:t>
            </a:r>
          </a:p>
        </p:txBody>
      </p:sp>
      <p:pic>
        <p:nvPicPr>
          <p:cNvPr id="11" name="Picture 2" descr="PDSA Cycle Clip Art">
            <a:extLst>
              <a:ext uri="{FF2B5EF4-FFF2-40B4-BE49-F238E27FC236}">
                <a16:creationId xmlns:a16="http://schemas.microsoft.com/office/drawing/2014/main" id="{2DE0B747-542B-42F2-9EC4-DF7334D873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9937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91F7-4A4E-4E7E-A261-C24415F3043E}"/>
              </a:ext>
            </a:extLst>
          </p:cNvPr>
          <p:cNvSpPr>
            <a:spLocks noGrp="1"/>
          </p:cNvSpPr>
          <p:nvPr>
            <p:ph type="title"/>
          </p:nvPr>
        </p:nvSpPr>
        <p:spPr/>
        <p:txBody>
          <a:bodyPr>
            <a:normAutofit fontScale="90000"/>
          </a:bodyPr>
          <a:lstStyle/>
          <a:p>
            <a:pPr algn="ctr"/>
            <a:r>
              <a:rPr lang="en-GB" dirty="0"/>
              <a:t>Plan</a:t>
            </a:r>
            <a:br>
              <a:rPr lang="en-GB" dirty="0"/>
            </a:br>
            <a:r>
              <a:rPr lang="en-GB" dirty="0"/>
              <a:t>How will this be achieved?</a:t>
            </a:r>
            <a:br>
              <a:rPr lang="en-GB" dirty="0"/>
            </a:br>
            <a:r>
              <a:rPr lang="en-GB" dirty="0"/>
              <a:t> </a:t>
            </a:r>
          </a:p>
        </p:txBody>
      </p:sp>
      <p:sp>
        <p:nvSpPr>
          <p:cNvPr id="3" name="Footer Placeholder 2">
            <a:extLst>
              <a:ext uri="{FF2B5EF4-FFF2-40B4-BE49-F238E27FC236}">
                <a16:creationId xmlns:a16="http://schemas.microsoft.com/office/drawing/2014/main" id="{15D88382-D06C-42A0-8F73-F0D53DA466DB}"/>
              </a:ext>
            </a:extLst>
          </p:cNvPr>
          <p:cNvSpPr>
            <a:spLocks noGrp="1"/>
          </p:cNvSpPr>
          <p:nvPr>
            <p:ph type="ftr" sz="quarter" idx="11"/>
          </p:nvPr>
        </p:nvSpPr>
        <p:spPr/>
        <p:txBody>
          <a:bodyPr/>
          <a:lstStyle/>
          <a:p>
            <a:r>
              <a:rPr lang="en-GB" dirty="0"/>
              <a:t>Rachael Mead</a:t>
            </a:r>
          </a:p>
        </p:txBody>
      </p:sp>
      <p:pic>
        <p:nvPicPr>
          <p:cNvPr id="7" name="Picture 6">
            <a:extLst>
              <a:ext uri="{FF2B5EF4-FFF2-40B4-BE49-F238E27FC236}">
                <a16:creationId xmlns:a16="http://schemas.microsoft.com/office/drawing/2014/main" id="{56002A8B-EE6B-4D5B-BB90-A096419BC318}"/>
              </a:ext>
            </a:extLst>
          </p:cNvPr>
          <p:cNvPicPr>
            <a:picLocks noChangeAspect="1"/>
          </p:cNvPicPr>
          <p:nvPr/>
        </p:nvPicPr>
        <p:blipFill>
          <a:blip r:embed="rId3"/>
          <a:stretch>
            <a:fillRect/>
          </a:stretch>
        </p:blipFill>
        <p:spPr>
          <a:xfrm>
            <a:off x="677334" y="1835890"/>
            <a:ext cx="8370533" cy="493819"/>
          </a:xfrm>
          <a:prstGeom prst="rect">
            <a:avLst/>
          </a:prstGeom>
        </p:spPr>
      </p:pic>
      <p:sp>
        <p:nvSpPr>
          <p:cNvPr id="8" name="TextBox 7">
            <a:extLst>
              <a:ext uri="{FF2B5EF4-FFF2-40B4-BE49-F238E27FC236}">
                <a16:creationId xmlns:a16="http://schemas.microsoft.com/office/drawing/2014/main" id="{9C1A5BA5-1ECA-4953-B182-4361D2A35299}"/>
              </a:ext>
            </a:extLst>
          </p:cNvPr>
          <p:cNvSpPr txBox="1"/>
          <p:nvPr/>
        </p:nvSpPr>
        <p:spPr>
          <a:xfrm>
            <a:off x="2340240" y="4974352"/>
            <a:ext cx="2971800" cy="646331"/>
          </a:xfrm>
          <a:prstGeom prst="rect">
            <a:avLst/>
          </a:prstGeom>
          <a:solidFill>
            <a:srgbClr val="92D050"/>
          </a:solidFill>
        </p:spPr>
        <p:txBody>
          <a:bodyPr wrap="square" rtlCol="0">
            <a:spAutoFit/>
          </a:bodyPr>
          <a:lstStyle/>
          <a:p>
            <a:r>
              <a:rPr lang="en-GB" dirty="0"/>
              <a:t>Complete staff engagement sessions  </a:t>
            </a:r>
          </a:p>
        </p:txBody>
      </p:sp>
      <p:sp>
        <p:nvSpPr>
          <p:cNvPr id="10" name="TextBox 9">
            <a:extLst>
              <a:ext uri="{FF2B5EF4-FFF2-40B4-BE49-F238E27FC236}">
                <a16:creationId xmlns:a16="http://schemas.microsoft.com/office/drawing/2014/main" id="{ACE5052A-DBA6-4A50-B695-6CC2E9A2719C}"/>
              </a:ext>
            </a:extLst>
          </p:cNvPr>
          <p:cNvSpPr txBox="1"/>
          <p:nvPr/>
        </p:nvSpPr>
        <p:spPr>
          <a:xfrm>
            <a:off x="5851465" y="4282495"/>
            <a:ext cx="3162300" cy="369332"/>
          </a:xfrm>
          <a:prstGeom prst="rect">
            <a:avLst/>
          </a:prstGeom>
          <a:solidFill>
            <a:srgbClr val="92D050"/>
          </a:solidFill>
        </p:spPr>
        <p:txBody>
          <a:bodyPr wrap="square" rtlCol="0">
            <a:spAutoFit/>
          </a:bodyPr>
          <a:lstStyle/>
          <a:p>
            <a:r>
              <a:rPr lang="en-GB" dirty="0"/>
              <a:t>Get staff feedback</a:t>
            </a:r>
          </a:p>
        </p:txBody>
      </p:sp>
      <p:sp>
        <p:nvSpPr>
          <p:cNvPr id="11" name="TextBox 10">
            <a:extLst>
              <a:ext uri="{FF2B5EF4-FFF2-40B4-BE49-F238E27FC236}">
                <a16:creationId xmlns:a16="http://schemas.microsoft.com/office/drawing/2014/main" id="{2F94AE6E-9B73-4D3C-8161-6A3EC97EC18F}"/>
              </a:ext>
            </a:extLst>
          </p:cNvPr>
          <p:cNvSpPr txBox="1"/>
          <p:nvPr/>
        </p:nvSpPr>
        <p:spPr>
          <a:xfrm>
            <a:off x="4535458" y="2533916"/>
            <a:ext cx="3121084" cy="656562"/>
          </a:xfrm>
          <a:prstGeom prst="rect">
            <a:avLst/>
          </a:prstGeom>
          <a:solidFill>
            <a:srgbClr val="92D050"/>
          </a:solidFill>
        </p:spPr>
        <p:txBody>
          <a:bodyPr wrap="square" rtlCol="0">
            <a:spAutoFit/>
          </a:bodyPr>
          <a:lstStyle/>
          <a:p>
            <a:r>
              <a:rPr lang="en-GB" dirty="0"/>
              <a:t>Collect data pre and post project </a:t>
            </a:r>
          </a:p>
        </p:txBody>
      </p:sp>
      <p:pic>
        <p:nvPicPr>
          <p:cNvPr id="12" name="Picture 2" descr="PDSA Cycle Clip Art">
            <a:extLst>
              <a:ext uri="{FF2B5EF4-FFF2-40B4-BE49-F238E27FC236}">
                <a16:creationId xmlns:a16="http://schemas.microsoft.com/office/drawing/2014/main" id="{9E5C348C-54F5-4344-B0C5-C0D21B812D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923F90F-8465-40EA-B78A-615EB4D501C4}"/>
              </a:ext>
            </a:extLst>
          </p:cNvPr>
          <p:cNvSpPr txBox="1"/>
          <p:nvPr/>
        </p:nvSpPr>
        <p:spPr>
          <a:xfrm>
            <a:off x="756010" y="3155504"/>
            <a:ext cx="2893925" cy="923330"/>
          </a:xfrm>
          <a:prstGeom prst="rect">
            <a:avLst/>
          </a:prstGeom>
          <a:solidFill>
            <a:srgbClr val="92D050"/>
          </a:solidFill>
        </p:spPr>
        <p:txBody>
          <a:bodyPr wrap="square" rtlCol="0">
            <a:spAutoFit/>
          </a:bodyPr>
          <a:lstStyle/>
          <a:p>
            <a:r>
              <a:rPr lang="en-GB" dirty="0"/>
              <a:t>From the engagement sessions, come up with a joint plan to implement </a:t>
            </a:r>
          </a:p>
        </p:txBody>
      </p:sp>
      <p:pic>
        <p:nvPicPr>
          <p:cNvPr id="13" name="Graphic 12" descr="Arrow circle with solid fill">
            <a:extLst>
              <a:ext uri="{FF2B5EF4-FFF2-40B4-BE49-F238E27FC236}">
                <a16:creationId xmlns:a16="http://schemas.microsoft.com/office/drawing/2014/main" id="{38E62409-A766-451A-8647-75319714317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26140" y="3125232"/>
            <a:ext cx="1849120" cy="1849120"/>
          </a:xfrm>
          <a:prstGeom prst="rect">
            <a:avLst/>
          </a:prstGeom>
        </p:spPr>
      </p:pic>
    </p:spTree>
    <p:extLst>
      <p:ext uri="{BB962C8B-B14F-4D97-AF65-F5344CB8AC3E}">
        <p14:creationId xmlns:p14="http://schemas.microsoft.com/office/powerpoint/2010/main" val="3845649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225C9-376B-402E-8706-0D09B1E6B990}"/>
              </a:ext>
            </a:extLst>
          </p:cNvPr>
          <p:cNvSpPr>
            <a:spLocks noGrp="1"/>
          </p:cNvSpPr>
          <p:nvPr>
            <p:ph type="title"/>
          </p:nvPr>
        </p:nvSpPr>
        <p:spPr/>
        <p:txBody>
          <a:bodyPr/>
          <a:lstStyle/>
          <a:p>
            <a:pPr algn="ctr"/>
            <a:r>
              <a:rPr lang="en-GB" dirty="0"/>
              <a:t>Do</a:t>
            </a:r>
            <a:br>
              <a:rPr lang="en-GB" dirty="0"/>
            </a:br>
            <a:r>
              <a:rPr lang="en-GB" dirty="0"/>
              <a:t>Questionnaire feedback </a:t>
            </a:r>
          </a:p>
        </p:txBody>
      </p:sp>
      <p:sp>
        <p:nvSpPr>
          <p:cNvPr id="3" name="Footer Placeholder 2">
            <a:extLst>
              <a:ext uri="{FF2B5EF4-FFF2-40B4-BE49-F238E27FC236}">
                <a16:creationId xmlns:a16="http://schemas.microsoft.com/office/drawing/2014/main" id="{411CF00A-DE86-4C33-AE58-463C867DF46D}"/>
              </a:ext>
            </a:extLst>
          </p:cNvPr>
          <p:cNvSpPr>
            <a:spLocks noGrp="1"/>
          </p:cNvSpPr>
          <p:nvPr>
            <p:ph type="ftr" sz="quarter" idx="11"/>
          </p:nvPr>
        </p:nvSpPr>
        <p:spPr/>
        <p:txBody>
          <a:bodyPr/>
          <a:lstStyle/>
          <a:p>
            <a:r>
              <a:rPr lang="en-GB"/>
              <a:t>Rachael Mead</a:t>
            </a:r>
          </a:p>
        </p:txBody>
      </p:sp>
      <p:pic>
        <p:nvPicPr>
          <p:cNvPr id="5" name="Content Placeholder 3">
            <a:extLst>
              <a:ext uri="{FF2B5EF4-FFF2-40B4-BE49-F238E27FC236}">
                <a16:creationId xmlns:a16="http://schemas.microsoft.com/office/drawing/2014/main" id="{877047B7-4BA4-412C-A192-167B0D996123}"/>
              </a:ext>
            </a:extLst>
          </p:cNvPr>
          <p:cNvPicPr>
            <a:picLocks noChangeAspect="1"/>
          </p:cNvPicPr>
          <p:nvPr/>
        </p:nvPicPr>
        <p:blipFill rotWithShape="1">
          <a:blip r:embed="rId3"/>
          <a:srcRect l="13811" t="10956" r="55318" b="60368"/>
          <a:stretch/>
        </p:blipFill>
        <p:spPr>
          <a:xfrm>
            <a:off x="1367671" y="2128686"/>
            <a:ext cx="3158836" cy="2053244"/>
          </a:xfrm>
          <a:prstGeom prst="rect">
            <a:avLst/>
          </a:prstGeom>
        </p:spPr>
      </p:pic>
      <p:pic>
        <p:nvPicPr>
          <p:cNvPr id="6" name="Picture 5">
            <a:extLst>
              <a:ext uri="{FF2B5EF4-FFF2-40B4-BE49-F238E27FC236}">
                <a16:creationId xmlns:a16="http://schemas.microsoft.com/office/drawing/2014/main" id="{6CE8B299-D15F-44AE-8D27-1128BA27D95C}"/>
              </a:ext>
            </a:extLst>
          </p:cNvPr>
          <p:cNvPicPr/>
          <p:nvPr/>
        </p:nvPicPr>
        <p:blipFill rotWithShape="1">
          <a:blip r:embed="rId4"/>
          <a:srcRect l="13683" t="11554" r="56512" b="58669"/>
          <a:stretch/>
        </p:blipFill>
        <p:spPr bwMode="auto">
          <a:xfrm>
            <a:off x="5395528" y="2135100"/>
            <a:ext cx="3158836" cy="2032478"/>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D6C306F5-81F1-493F-8E83-39F98483EAEC}"/>
              </a:ext>
            </a:extLst>
          </p:cNvPr>
          <p:cNvPicPr/>
          <p:nvPr/>
        </p:nvPicPr>
        <p:blipFill rotWithShape="1">
          <a:blip r:embed="rId5"/>
          <a:srcRect l="13504" t="10633" r="55294" b="58372"/>
          <a:stretch/>
        </p:blipFill>
        <p:spPr bwMode="auto">
          <a:xfrm>
            <a:off x="549879" y="4375741"/>
            <a:ext cx="3158836" cy="2030746"/>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74E5BEEE-75FE-4992-8113-5BE0C3731D89}"/>
              </a:ext>
            </a:extLst>
          </p:cNvPr>
          <p:cNvPicPr/>
          <p:nvPr/>
        </p:nvPicPr>
        <p:blipFill rotWithShape="1">
          <a:blip r:embed="rId6"/>
          <a:srcRect l="14029" t="10941" r="55645" b="60807"/>
          <a:stretch/>
        </p:blipFill>
        <p:spPr bwMode="auto">
          <a:xfrm>
            <a:off x="4040532" y="4375741"/>
            <a:ext cx="3158836" cy="2030746"/>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F3519488-BD01-4276-869E-0ED61AC9FB00}"/>
              </a:ext>
            </a:extLst>
          </p:cNvPr>
          <p:cNvPicPr/>
          <p:nvPr/>
        </p:nvPicPr>
        <p:blipFill rotWithShape="1">
          <a:blip r:embed="rId7"/>
          <a:srcRect l="14034" t="11248" r="55820" b="58374"/>
          <a:stretch/>
        </p:blipFill>
        <p:spPr bwMode="auto">
          <a:xfrm>
            <a:off x="7531185" y="4374009"/>
            <a:ext cx="3158836" cy="2032478"/>
          </a:xfrm>
          <a:prstGeom prst="rect">
            <a:avLst/>
          </a:prstGeom>
          <a:ln>
            <a:noFill/>
          </a:ln>
          <a:extLst>
            <a:ext uri="{53640926-AAD7-44D8-BBD7-CCE9431645EC}">
              <a14:shadowObscured xmlns:a14="http://schemas.microsoft.com/office/drawing/2010/main"/>
            </a:ext>
          </a:extLst>
        </p:spPr>
      </p:pic>
      <p:pic>
        <p:nvPicPr>
          <p:cNvPr id="10" name="Picture 2" descr="PDSA Cycle Clip Art">
            <a:extLst>
              <a:ext uri="{FF2B5EF4-FFF2-40B4-BE49-F238E27FC236}">
                <a16:creationId xmlns:a16="http://schemas.microsoft.com/office/drawing/2014/main" id="{0674D01A-F951-4B8D-A2A2-B29E7C1009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530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0C6DB-B284-403C-8A11-B758F36BE449}"/>
              </a:ext>
            </a:extLst>
          </p:cNvPr>
          <p:cNvSpPr>
            <a:spLocks noGrp="1"/>
          </p:cNvSpPr>
          <p:nvPr>
            <p:ph type="title"/>
          </p:nvPr>
        </p:nvSpPr>
        <p:spPr/>
        <p:txBody>
          <a:bodyPr/>
          <a:lstStyle/>
          <a:p>
            <a:r>
              <a:rPr lang="en-GB" dirty="0"/>
              <a:t>Questionnaire feedback (cont.)</a:t>
            </a:r>
          </a:p>
        </p:txBody>
      </p:sp>
      <p:sp>
        <p:nvSpPr>
          <p:cNvPr id="3" name="Footer Placeholder 2">
            <a:extLst>
              <a:ext uri="{FF2B5EF4-FFF2-40B4-BE49-F238E27FC236}">
                <a16:creationId xmlns:a16="http://schemas.microsoft.com/office/drawing/2014/main" id="{F141B27A-BCD9-4346-B34D-D7C80F5EF091}"/>
              </a:ext>
            </a:extLst>
          </p:cNvPr>
          <p:cNvSpPr>
            <a:spLocks noGrp="1"/>
          </p:cNvSpPr>
          <p:nvPr>
            <p:ph type="ftr" sz="quarter" idx="11"/>
          </p:nvPr>
        </p:nvSpPr>
        <p:spPr/>
        <p:txBody>
          <a:bodyPr/>
          <a:lstStyle/>
          <a:p>
            <a:r>
              <a:rPr lang="en-GB"/>
              <a:t>Rachael Mead</a:t>
            </a:r>
          </a:p>
        </p:txBody>
      </p:sp>
      <p:pic>
        <p:nvPicPr>
          <p:cNvPr id="4" name="Picture 3">
            <a:extLst>
              <a:ext uri="{FF2B5EF4-FFF2-40B4-BE49-F238E27FC236}">
                <a16:creationId xmlns:a16="http://schemas.microsoft.com/office/drawing/2014/main" id="{3C11C9E0-5F78-4911-8E30-2DE8199E87E1}"/>
              </a:ext>
            </a:extLst>
          </p:cNvPr>
          <p:cNvPicPr/>
          <p:nvPr/>
        </p:nvPicPr>
        <p:blipFill rotWithShape="1">
          <a:blip r:embed="rId2"/>
          <a:srcRect l="13502" t="10938" r="55294" b="58987"/>
          <a:stretch/>
        </p:blipFill>
        <p:spPr bwMode="auto">
          <a:xfrm>
            <a:off x="1168400" y="1701800"/>
            <a:ext cx="3495039" cy="2177141"/>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11DFE2D2-275A-4D1A-9BCD-7046749D9EF1}"/>
              </a:ext>
            </a:extLst>
          </p:cNvPr>
          <p:cNvPicPr/>
          <p:nvPr/>
        </p:nvPicPr>
        <p:blipFill rotWithShape="1">
          <a:blip r:embed="rId3"/>
          <a:srcRect l="13151" t="10634" r="55469" b="58682"/>
          <a:stretch/>
        </p:blipFill>
        <p:spPr bwMode="auto">
          <a:xfrm>
            <a:off x="4753305" y="1701800"/>
            <a:ext cx="3211860" cy="2202095"/>
          </a:xfrm>
          <a:prstGeom prst="rect">
            <a:avLst/>
          </a:prstGeom>
          <a:ln>
            <a:noFill/>
          </a:ln>
          <a:extLst>
            <a:ext uri="{53640926-AAD7-44D8-BBD7-CCE9431645EC}">
              <a14:shadowObscured xmlns:a14="http://schemas.microsoft.com/office/drawing/2010/main"/>
            </a:ext>
          </a:extLst>
        </p:spPr>
      </p:pic>
      <p:pic>
        <p:nvPicPr>
          <p:cNvPr id="6" name="Content Placeholder 3">
            <a:extLst>
              <a:ext uri="{FF2B5EF4-FFF2-40B4-BE49-F238E27FC236}">
                <a16:creationId xmlns:a16="http://schemas.microsoft.com/office/drawing/2014/main" id="{E4AAA5E1-EDF1-48E2-B2DF-88BFEF18F32D}"/>
              </a:ext>
            </a:extLst>
          </p:cNvPr>
          <p:cNvPicPr>
            <a:picLocks/>
          </p:cNvPicPr>
          <p:nvPr/>
        </p:nvPicPr>
        <p:blipFill rotWithShape="1">
          <a:blip r:embed="rId4"/>
          <a:srcRect l="13326" t="11245" r="55820" b="58976"/>
          <a:stretch/>
        </p:blipFill>
        <p:spPr bwMode="auto">
          <a:xfrm>
            <a:off x="8100688" y="1720504"/>
            <a:ext cx="3211860" cy="2177141"/>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054A3973-7834-45DE-A6C0-D6AFA7E01A2F}"/>
              </a:ext>
            </a:extLst>
          </p:cNvPr>
          <p:cNvPicPr/>
          <p:nvPr/>
        </p:nvPicPr>
        <p:blipFill rotWithShape="1">
          <a:blip r:embed="rId5"/>
          <a:srcRect l="13505" t="10942" r="55645" b="57769"/>
          <a:stretch/>
        </p:blipFill>
        <p:spPr bwMode="auto">
          <a:xfrm>
            <a:off x="1168400" y="3996912"/>
            <a:ext cx="3495039" cy="2177141"/>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D458A5A5-65D4-44F3-9C93-7DA245E196B8}"/>
              </a:ext>
            </a:extLst>
          </p:cNvPr>
          <p:cNvPicPr/>
          <p:nvPr/>
        </p:nvPicPr>
        <p:blipFill rotWithShape="1">
          <a:blip r:embed="rId6"/>
          <a:srcRect l="13152" t="11242" r="55645" b="59570"/>
          <a:stretch/>
        </p:blipFill>
        <p:spPr bwMode="auto">
          <a:xfrm>
            <a:off x="4753305" y="3996913"/>
            <a:ext cx="3209595" cy="2177140"/>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8E7AF5A5-D5F9-409C-B811-5A417C2399D3}"/>
              </a:ext>
            </a:extLst>
          </p:cNvPr>
          <p:cNvPicPr/>
          <p:nvPr/>
        </p:nvPicPr>
        <p:blipFill rotWithShape="1">
          <a:blip r:embed="rId7"/>
          <a:srcRect l="13855" t="11548" r="55645" b="59287"/>
          <a:stretch/>
        </p:blipFill>
        <p:spPr bwMode="auto">
          <a:xfrm>
            <a:off x="8100688" y="3996912"/>
            <a:ext cx="3211860" cy="2177140"/>
          </a:xfrm>
          <a:prstGeom prst="rect">
            <a:avLst/>
          </a:prstGeom>
          <a:ln>
            <a:noFill/>
          </a:ln>
          <a:extLst>
            <a:ext uri="{53640926-AAD7-44D8-BBD7-CCE9431645EC}">
              <a14:shadowObscured xmlns:a14="http://schemas.microsoft.com/office/drawing/2010/main"/>
            </a:ext>
          </a:extLst>
        </p:spPr>
      </p:pic>
      <p:pic>
        <p:nvPicPr>
          <p:cNvPr id="10" name="Picture 2" descr="PDSA Cycle Clip Art">
            <a:extLst>
              <a:ext uri="{FF2B5EF4-FFF2-40B4-BE49-F238E27FC236}">
                <a16:creationId xmlns:a16="http://schemas.microsoft.com/office/drawing/2014/main" id="{CDD0381A-71EB-4234-8509-C4E290ED248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55860" y="309880"/>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8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D6946-D496-4D40-A696-9095CECB56DF}"/>
              </a:ext>
            </a:extLst>
          </p:cNvPr>
          <p:cNvSpPr>
            <a:spLocks noGrp="1"/>
          </p:cNvSpPr>
          <p:nvPr>
            <p:ph type="title"/>
          </p:nvPr>
        </p:nvSpPr>
        <p:spPr/>
        <p:txBody>
          <a:bodyPr/>
          <a:lstStyle/>
          <a:p>
            <a:r>
              <a:rPr lang="en-GB" dirty="0"/>
              <a:t>Questionnaire feedback (cont.)</a:t>
            </a:r>
          </a:p>
        </p:txBody>
      </p:sp>
      <p:sp>
        <p:nvSpPr>
          <p:cNvPr id="3" name="Footer Placeholder 2">
            <a:extLst>
              <a:ext uri="{FF2B5EF4-FFF2-40B4-BE49-F238E27FC236}">
                <a16:creationId xmlns:a16="http://schemas.microsoft.com/office/drawing/2014/main" id="{4599D554-7B27-4B67-BD3D-388BD7B72D78}"/>
              </a:ext>
            </a:extLst>
          </p:cNvPr>
          <p:cNvSpPr>
            <a:spLocks noGrp="1"/>
          </p:cNvSpPr>
          <p:nvPr>
            <p:ph type="ftr" sz="quarter" idx="11"/>
          </p:nvPr>
        </p:nvSpPr>
        <p:spPr/>
        <p:txBody>
          <a:bodyPr/>
          <a:lstStyle/>
          <a:p>
            <a:r>
              <a:rPr lang="en-GB" dirty="0"/>
              <a:t>Rachael Mead</a:t>
            </a:r>
          </a:p>
        </p:txBody>
      </p:sp>
      <p:pic>
        <p:nvPicPr>
          <p:cNvPr id="4" name="Content Placeholder 3">
            <a:extLst>
              <a:ext uri="{FF2B5EF4-FFF2-40B4-BE49-F238E27FC236}">
                <a16:creationId xmlns:a16="http://schemas.microsoft.com/office/drawing/2014/main" id="{5F942295-3B53-42B8-BE6A-4F23A0B884E8}"/>
              </a:ext>
            </a:extLst>
          </p:cNvPr>
          <p:cNvPicPr>
            <a:picLocks/>
          </p:cNvPicPr>
          <p:nvPr/>
        </p:nvPicPr>
        <p:blipFill rotWithShape="1">
          <a:blip r:embed="rId3"/>
          <a:srcRect l="14026" t="10639" r="56346" b="58374"/>
          <a:stretch/>
        </p:blipFill>
        <p:spPr bwMode="auto">
          <a:xfrm>
            <a:off x="2565400" y="2032750"/>
            <a:ext cx="5270500" cy="36822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10823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66DAE-25E6-4571-856D-4CCB15BF29BE}"/>
              </a:ext>
            </a:extLst>
          </p:cNvPr>
          <p:cNvSpPr>
            <a:spLocks noGrp="1"/>
          </p:cNvSpPr>
          <p:nvPr>
            <p:ph type="title"/>
          </p:nvPr>
        </p:nvSpPr>
        <p:spPr/>
        <p:txBody>
          <a:bodyPr/>
          <a:lstStyle/>
          <a:p>
            <a:pPr algn="ctr"/>
            <a:r>
              <a:rPr lang="en-GB" dirty="0"/>
              <a:t>Study </a:t>
            </a:r>
          </a:p>
        </p:txBody>
      </p:sp>
      <p:sp>
        <p:nvSpPr>
          <p:cNvPr id="3" name="Footer Placeholder 2">
            <a:extLst>
              <a:ext uri="{FF2B5EF4-FFF2-40B4-BE49-F238E27FC236}">
                <a16:creationId xmlns:a16="http://schemas.microsoft.com/office/drawing/2014/main" id="{E20E2A56-45A2-4955-9FC7-98E37E441141}"/>
              </a:ext>
            </a:extLst>
          </p:cNvPr>
          <p:cNvSpPr>
            <a:spLocks noGrp="1"/>
          </p:cNvSpPr>
          <p:nvPr>
            <p:ph type="ftr" sz="quarter" idx="11"/>
          </p:nvPr>
        </p:nvSpPr>
        <p:spPr/>
        <p:txBody>
          <a:bodyPr/>
          <a:lstStyle/>
          <a:p>
            <a:r>
              <a:rPr lang="en-GB" dirty="0"/>
              <a:t>Rachael Mead</a:t>
            </a:r>
          </a:p>
        </p:txBody>
      </p:sp>
      <p:sp>
        <p:nvSpPr>
          <p:cNvPr id="7" name="TextBox 6">
            <a:extLst>
              <a:ext uri="{FF2B5EF4-FFF2-40B4-BE49-F238E27FC236}">
                <a16:creationId xmlns:a16="http://schemas.microsoft.com/office/drawing/2014/main" id="{63F03E05-844D-4FC7-8CE3-115B733695B3}"/>
              </a:ext>
            </a:extLst>
          </p:cNvPr>
          <p:cNvSpPr txBox="1"/>
          <p:nvPr/>
        </p:nvSpPr>
        <p:spPr>
          <a:xfrm>
            <a:off x="577850" y="1716187"/>
            <a:ext cx="10166350" cy="1877437"/>
          </a:xfrm>
          <a:prstGeom prst="rect">
            <a:avLst/>
          </a:prstGeom>
          <a:noFill/>
        </p:spPr>
        <p:txBody>
          <a:bodyPr wrap="square">
            <a:spAutoFit/>
          </a:bodyPr>
          <a:lstStyle/>
          <a:p>
            <a:pPr marL="0" indent="0">
              <a:buNone/>
            </a:pPr>
            <a:endParaRPr lang="en-GB" dirty="0"/>
          </a:p>
          <a:p>
            <a:pPr marL="285750" indent="-285750">
              <a:buFont typeface="Arial" panose="020B0604020202020204" pitchFamily="34" charset="0"/>
              <a:buChar char="•"/>
            </a:pPr>
            <a:r>
              <a:rPr lang="en-GB" sz="1400" dirty="0">
                <a:solidFill>
                  <a:schemeClr val="tx1">
                    <a:lumMod val="50000"/>
                    <a:lumOff val="50000"/>
                  </a:schemeClr>
                </a:solidFill>
              </a:rPr>
              <a:t>Staff more likely to refer to re-</a:t>
            </a:r>
            <a:r>
              <a:rPr lang="en-GB" sz="1400" dirty="0" err="1">
                <a:solidFill>
                  <a:schemeClr val="tx1">
                    <a:lumMod val="50000"/>
                    <a:lumOff val="50000"/>
                  </a:schemeClr>
                </a:solidFill>
              </a:rPr>
              <a:t>ablement</a:t>
            </a:r>
            <a:r>
              <a:rPr lang="en-GB" sz="1400" dirty="0">
                <a:solidFill>
                  <a:schemeClr val="tx1">
                    <a:lumMod val="50000"/>
                    <a:lumOff val="50000"/>
                  </a:schemeClr>
                </a:solidFill>
              </a:rPr>
              <a:t> service for 7 day cover </a:t>
            </a:r>
          </a:p>
          <a:p>
            <a:pPr marL="285750" indent="-285750">
              <a:buFont typeface="Arial" panose="020B0604020202020204" pitchFamily="34" charset="0"/>
              <a:buChar char="•"/>
            </a:pPr>
            <a:r>
              <a:rPr lang="en-GB" sz="1400" dirty="0">
                <a:solidFill>
                  <a:schemeClr val="tx1">
                    <a:lumMod val="50000"/>
                    <a:lumOff val="50000"/>
                  </a:schemeClr>
                </a:solidFill>
              </a:rPr>
              <a:t>ESD presence has reassured staff and increased their confidence in referring earlier</a:t>
            </a:r>
          </a:p>
          <a:p>
            <a:pPr marL="285750" indent="-285750">
              <a:buFont typeface="Arial" panose="020B0604020202020204" pitchFamily="34" charset="0"/>
              <a:buChar char="•"/>
            </a:pPr>
            <a:r>
              <a:rPr lang="en-GB" sz="1400" dirty="0">
                <a:solidFill>
                  <a:schemeClr val="tx1">
                    <a:lumMod val="50000"/>
                    <a:lumOff val="50000"/>
                  </a:schemeClr>
                </a:solidFill>
              </a:rPr>
              <a:t>Inpatient team have to manage family expectations before discharge – Can be difficult due to anxieties</a:t>
            </a:r>
          </a:p>
          <a:p>
            <a:pPr marL="285750" indent="-285750">
              <a:buFont typeface="Arial" panose="020B0604020202020204" pitchFamily="34" charset="0"/>
              <a:buChar char="•"/>
            </a:pPr>
            <a:r>
              <a:rPr lang="en-GB" sz="1400" dirty="0">
                <a:solidFill>
                  <a:schemeClr val="tx1">
                    <a:lumMod val="50000"/>
                    <a:lumOff val="50000"/>
                  </a:schemeClr>
                </a:solidFill>
              </a:rPr>
              <a:t>Didn’t know ESD can do more than 1 call a day </a:t>
            </a:r>
          </a:p>
          <a:p>
            <a:pPr marL="285750" indent="-285750">
              <a:buFont typeface="Arial" panose="020B0604020202020204" pitchFamily="34" charset="0"/>
              <a:buChar char="•"/>
            </a:pPr>
            <a:r>
              <a:rPr lang="en-GB" sz="1400" dirty="0">
                <a:solidFill>
                  <a:schemeClr val="tx1">
                    <a:lumMod val="50000"/>
                    <a:lumOff val="50000"/>
                  </a:schemeClr>
                </a:solidFill>
              </a:rPr>
              <a:t>Family dictate discharge dates to inpatient staff</a:t>
            </a:r>
          </a:p>
          <a:p>
            <a:pPr marL="285750" indent="-285750">
              <a:buFont typeface="Arial" panose="020B0604020202020204" pitchFamily="34" charset="0"/>
              <a:buChar char="•"/>
            </a:pPr>
            <a:r>
              <a:rPr lang="en-GB" sz="1400" dirty="0">
                <a:solidFill>
                  <a:schemeClr val="tx1">
                    <a:lumMod val="50000"/>
                    <a:lumOff val="50000"/>
                  </a:schemeClr>
                </a:solidFill>
              </a:rPr>
              <a:t>ESD to review patient’s on the ward by completing joint sessions with inpatient staff</a:t>
            </a:r>
          </a:p>
          <a:p>
            <a:pPr marL="285750" indent="-285750">
              <a:buFont typeface="Arial" panose="020B0604020202020204" pitchFamily="34" charset="0"/>
              <a:buChar char="•"/>
            </a:pPr>
            <a:r>
              <a:rPr lang="en-GB" sz="1400" dirty="0">
                <a:solidFill>
                  <a:schemeClr val="tx1">
                    <a:lumMod val="50000"/>
                    <a:lumOff val="50000"/>
                  </a:schemeClr>
                </a:solidFill>
              </a:rPr>
              <a:t>New staff to shadow ESD service to build on knowledge</a:t>
            </a:r>
          </a:p>
        </p:txBody>
      </p:sp>
      <p:pic>
        <p:nvPicPr>
          <p:cNvPr id="8" name="Picture 2" descr="PDSA Cycle Clip Art">
            <a:extLst>
              <a:ext uri="{FF2B5EF4-FFF2-40B4-BE49-F238E27FC236}">
                <a16:creationId xmlns:a16="http://schemas.microsoft.com/office/drawing/2014/main" id="{D0038C4B-0311-4163-8B7C-B6C7D896BC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90AC8C4-A2DA-484A-BB38-5613CE16154F}"/>
              </a:ext>
            </a:extLst>
          </p:cNvPr>
          <p:cNvSpPr txBox="1"/>
          <p:nvPr/>
        </p:nvSpPr>
        <p:spPr>
          <a:xfrm>
            <a:off x="1148080" y="4340404"/>
            <a:ext cx="5373300" cy="1600438"/>
          </a:xfrm>
          <a:prstGeom prst="rect">
            <a:avLst/>
          </a:prstGeom>
          <a:noFill/>
        </p:spPr>
        <p:txBody>
          <a:bodyPr wrap="square" rtlCol="0">
            <a:spAutoFit/>
          </a:bodyPr>
          <a:lstStyle/>
          <a:p>
            <a:r>
              <a:rPr lang="en-GB" sz="1600" dirty="0">
                <a:solidFill>
                  <a:schemeClr val="tx1">
                    <a:lumMod val="50000"/>
                    <a:lumOff val="50000"/>
                  </a:schemeClr>
                </a:solidFill>
              </a:rPr>
              <a:t>Plan:</a:t>
            </a:r>
          </a:p>
          <a:p>
            <a:r>
              <a:rPr lang="en-GB" sz="1600" dirty="0">
                <a:solidFill>
                  <a:schemeClr val="tx1">
                    <a:lumMod val="50000"/>
                    <a:lumOff val="50000"/>
                  </a:schemeClr>
                </a:solidFill>
              </a:rPr>
              <a:t>-To relaunch ESD service from YCR</a:t>
            </a:r>
          </a:p>
          <a:p>
            <a:r>
              <a:rPr lang="en-GB" sz="1600" dirty="0">
                <a:solidFill>
                  <a:schemeClr val="tx1">
                    <a:lumMod val="50000"/>
                    <a:lumOff val="50000"/>
                  </a:schemeClr>
                </a:solidFill>
              </a:rPr>
              <a:t>-To develop effective communication between YCR and ESD </a:t>
            </a:r>
          </a:p>
          <a:p>
            <a:r>
              <a:rPr lang="en-GB" sz="1600" dirty="0">
                <a:solidFill>
                  <a:schemeClr val="tx1">
                    <a:lumMod val="50000"/>
                    <a:lumOff val="50000"/>
                  </a:schemeClr>
                </a:solidFill>
              </a:rPr>
              <a:t>-To improve flow of patient from YCR site </a:t>
            </a:r>
          </a:p>
          <a:p>
            <a:endParaRPr lang="en-GB" dirty="0"/>
          </a:p>
        </p:txBody>
      </p:sp>
      <p:sp>
        <p:nvSpPr>
          <p:cNvPr id="10" name="TextBox 9">
            <a:extLst>
              <a:ext uri="{FF2B5EF4-FFF2-40B4-BE49-F238E27FC236}">
                <a16:creationId xmlns:a16="http://schemas.microsoft.com/office/drawing/2014/main" id="{6E94E1E6-53E3-4335-91D3-0BA9C2902DB1}"/>
              </a:ext>
            </a:extLst>
          </p:cNvPr>
          <p:cNvSpPr txBox="1"/>
          <p:nvPr/>
        </p:nvSpPr>
        <p:spPr>
          <a:xfrm>
            <a:off x="7308294" y="4049716"/>
            <a:ext cx="3931416" cy="175432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r>
              <a:rPr lang="en-GB" b="0" i="0" dirty="0">
                <a:solidFill>
                  <a:srgbClr val="0E0E0E"/>
                </a:solidFill>
                <a:effectLst/>
                <a:latin typeface="Inter"/>
              </a:rPr>
              <a:t>‘’Offer early supported discharge to people after stroke who can move from a bed to a chair independently or with assistance, as long as a safe and secure environment can be provided’’ NICE,2023</a:t>
            </a:r>
            <a:endParaRPr lang="en-GB" dirty="0"/>
          </a:p>
        </p:txBody>
      </p:sp>
    </p:spTree>
    <p:extLst>
      <p:ext uri="{BB962C8B-B14F-4D97-AF65-F5344CB8AC3E}">
        <p14:creationId xmlns:p14="http://schemas.microsoft.com/office/powerpoint/2010/main" val="1948954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2312-BF96-4320-B97B-D1E5E27D8D4A}"/>
              </a:ext>
            </a:extLst>
          </p:cNvPr>
          <p:cNvSpPr>
            <a:spLocks noGrp="1"/>
          </p:cNvSpPr>
          <p:nvPr>
            <p:ph type="title"/>
          </p:nvPr>
        </p:nvSpPr>
        <p:spPr>
          <a:xfrm>
            <a:off x="677334" y="508884"/>
            <a:ext cx="8596668" cy="1320800"/>
          </a:xfrm>
        </p:spPr>
        <p:txBody>
          <a:bodyPr/>
          <a:lstStyle/>
          <a:p>
            <a:pPr algn="ctr"/>
            <a:r>
              <a:rPr lang="en-GB" dirty="0"/>
              <a:t>ACT</a:t>
            </a:r>
          </a:p>
        </p:txBody>
      </p:sp>
      <p:sp>
        <p:nvSpPr>
          <p:cNvPr id="3" name="Footer Placeholder 2">
            <a:extLst>
              <a:ext uri="{FF2B5EF4-FFF2-40B4-BE49-F238E27FC236}">
                <a16:creationId xmlns:a16="http://schemas.microsoft.com/office/drawing/2014/main" id="{7A17E43F-48BB-483B-902D-AB6BDF641A92}"/>
              </a:ext>
            </a:extLst>
          </p:cNvPr>
          <p:cNvSpPr>
            <a:spLocks noGrp="1"/>
          </p:cNvSpPr>
          <p:nvPr>
            <p:ph type="ftr" sz="quarter" idx="11"/>
          </p:nvPr>
        </p:nvSpPr>
        <p:spPr/>
        <p:txBody>
          <a:bodyPr/>
          <a:lstStyle/>
          <a:p>
            <a:r>
              <a:rPr lang="en-GB" dirty="0"/>
              <a:t>Rachael Mead</a:t>
            </a:r>
          </a:p>
        </p:txBody>
      </p:sp>
      <p:sp>
        <p:nvSpPr>
          <p:cNvPr id="4" name="TextBox 3">
            <a:extLst>
              <a:ext uri="{FF2B5EF4-FFF2-40B4-BE49-F238E27FC236}">
                <a16:creationId xmlns:a16="http://schemas.microsoft.com/office/drawing/2014/main" id="{555C23AC-EE57-4ECD-88B6-7D9CF0E669AA}"/>
              </a:ext>
            </a:extLst>
          </p:cNvPr>
          <p:cNvSpPr txBox="1"/>
          <p:nvPr/>
        </p:nvSpPr>
        <p:spPr>
          <a:xfrm>
            <a:off x="994787" y="1660183"/>
            <a:ext cx="7827433" cy="3139321"/>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tx1">
                    <a:lumMod val="50000"/>
                    <a:lumOff val="50000"/>
                  </a:schemeClr>
                </a:solidFill>
              </a:rPr>
              <a:t>Engagement sessions worked well</a:t>
            </a:r>
          </a:p>
          <a:p>
            <a:pPr marL="285750" indent="-285750">
              <a:buFont typeface="Arial" panose="020B0604020202020204" pitchFamily="34" charset="0"/>
              <a:buChar char="•"/>
            </a:pPr>
            <a:endParaRPr lang="en-GB" sz="1600" dirty="0">
              <a:solidFill>
                <a:schemeClr val="tx1">
                  <a:lumMod val="50000"/>
                  <a:lumOff val="50000"/>
                </a:schemeClr>
              </a:solidFill>
            </a:endParaRPr>
          </a:p>
          <a:p>
            <a:pPr marL="285750" indent="-285750">
              <a:buFont typeface="Arial" panose="020B0604020202020204" pitchFamily="34" charset="0"/>
              <a:buChar char="•"/>
            </a:pPr>
            <a:r>
              <a:rPr lang="en-GB" sz="1600" dirty="0">
                <a:solidFill>
                  <a:schemeClr val="tx1">
                    <a:lumMod val="50000"/>
                    <a:lumOff val="50000"/>
                  </a:schemeClr>
                </a:solidFill>
              </a:rPr>
              <a:t>Rehab days reduced for patient’s </a:t>
            </a:r>
          </a:p>
          <a:p>
            <a:pPr marL="285750" indent="-285750">
              <a:buFont typeface="Arial" panose="020B0604020202020204" pitchFamily="34" charset="0"/>
              <a:buChar char="•"/>
            </a:pPr>
            <a:endParaRPr lang="en-GB" sz="1600" dirty="0">
              <a:solidFill>
                <a:schemeClr val="tx1">
                  <a:lumMod val="50000"/>
                  <a:lumOff val="50000"/>
                </a:schemeClr>
              </a:solidFill>
            </a:endParaRPr>
          </a:p>
          <a:p>
            <a:pPr marL="285750" indent="-285750">
              <a:buFont typeface="Arial" panose="020B0604020202020204" pitchFamily="34" charset="0"/>
              <a:buChar char="•"/>
            </a:pPr>
            <a:r>
              <a:rPr lang="en-GB" sz="1600" dirty="0">
                <a:solidFill>
                  <a:schemeClr val="tx1">
                    <a:lumMod val="50000"/>
                    <a:lumOff val="50000"/>
                  </a:schemeClr>
                </a:solidFill>
              </a:rPr>
              <a:t>Referrals increased </a:t>
            </a:r>
          </a:p>
          <a:p>
            <a:pPr marL="285750" indent="-285750">
              <a:buFont typeface="Arial" panose="020B0604020202020204" pitchFamily="34" charset="0"/>
              <a:buChar char="•"/>
            </a:pPr>
            <a:endParaRPr lang="en-GB" sz="1600" dirty="0">
              <a:solidFill>
                <a:schemeClr val="tx1">
                  <a:lumMod val="50000"/>
                  <a:lumOff val="50000"/>
                </a:schemeClr>
              </a:solidFill>
            </a:endParaRPr>
          </a:p>
          <a:p>
            <a:pPr marL="285750" indent="-285750">
              <a:buFont typeface="Arial" panose="020B0604020202020204" pitchFamily="34" charset="0"/>
              <a:buChar char="•"/>
            </a:pPr>
            <a:r>
              <a:rPr lang="en-GB" sz="1600" dirty="0">
                <a:solidFill>
                  <a:schemeClr val="tx1">
                    <a:lumMod val="50000"/>
                    <a:lumOff val="50000"/>
                  </a:schemeClr>
                </a:solidFill>
              </a:rPr>
              <a:t>Discharge numbers increased from rehab</a:t>
            </a:r>
          </a:p>
          <a:p>
            <a:endParaRPr lang="en-GB" sz="1600" dirty="0">
              <a:solidFill>
                <a:schemeClr val="tx1">
                  <a:lumMod val="50000"/>
                  <a:lumOff val="50000"/>
                </a:schemeClr>
              </a:solidFill>
            </a:endParaRPr>
          </a:p>
          <a:p>
            <a:endParaRPr lang="en-GB" sz="1600" dirty="0">
              <a:solidFill>
                <a:schemeClr val="tx1">
                  <a:lumMod val="50000"/>
                  <a:lumOff val="50000"/>
                </a:schemeClr>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Picture 2" descr="PDSA Cycle Clip Art">
            <a:extLst>
              <a:ext uri="{FF2B5EF4-FFF2-40B4-BE49-F238E27FC236}">
                <a16:creationId xmlns:a16="http://schemas.microsoft.com/office/drawing/2014/main" id="{932AE521-D7E2-4451-BBE1-0D85A9AC52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hart 13">
            <a:extLst>
              <a:ext uri="{FF2B5EF4-FFF2-40B4-BE49-F238E27FC236}">
                <a16:creationId xmlns:a16="http://schemas.microsoft.com/office/drawing/2014/main" id="{00000000-0008-0000-0000-000002000000}"/>
              </a:ext>
            </a:extLst>
          </p:cNvPr>
          <p:cNvGraphicFramePr>
            <a:graphicFrameLocks/>
          </p:cNvGraphicFramePr>
          <p:nvPr>
            <p:extLst>
              <p:ext uri="{D42A27DB-BD31-4B8C-83A1-F6EECF244321}">
                <p14:modId xmlns:p14="http://schemas.microsoft.com/office/powerpoint/2010/main" val="3930759862"/>
              </p:ext>
            </p:extLst>
          </p:nvPr>
        </p:nvGraphicFramePr>
        <p:xfrm>
          <a:off x="2141031" y="3429000"/>
          <a:ext cx="6000750" cy="334327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149465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52D3-8EEC-4C24-8873-A06F613B3B96}"/>
              </a:ext>
            </a:extLst>
          </p:cNvPr>
          <p:cNvSpPr>
            <a:spLocks noGrp="1"/>
          </p:cNvSpPr>
          <p:nvPr>
            <p:ph type="title"/>
          </p:nvPr>
        </p:nvSpPr>
        <p:spPr/>
        <p:txBody>
          <a:bodyPr/>
          <a:lstStyle/>
          <a:p>
            <a:r>
              <a:rPr lang="en-GB" dirty="0"/>
              <a:t>Future PDSA: </a:t>
            </a:r>
          </a:p>
        </p:txBody>
      </p:sp>
      <p:sp>
        <p:nvSpPr>
          <p:cNvPr id="3" name="Footer Placeholder 2">
            <a:extLst>
              <a:ext uri="{FF2B5EF4-FFF2-40B4-BE49-F238E27FC236}">
                <a16:creationId xmlns:a16="http://schemas.microsoft.com/office/drawing/2014/main" id="{5EBD04FA-792C-42D2-A758-9C9C8CAC29C9}"/>
              </a:ext>
            </a:extLst>
          </p:cNvPr>
          <p:cNvSpPr>
            <a:spLocks noGrp="1"/>
          </p:cNvSpPr>
          <p:nvPr>
            <p:ph type="ftr" sz="quarter" idx="11"/>
          </p:nvPr>
        </p:nvSpPr>
        <p:spPr/>
        <p:txBody>
          <a:bodyPr/>
          <a:lstStyle/>
          <a:p>
            <a:r>
              <a:rPr lang="en-GB"/>
              <a:t>Rachael Mead</a:t>
            </a:r>
          </a:p>
        </p:txBody>
      </p:sp>
      <p:sp>
        <p:nvSpPr>
          <p:cNvPr id="4" name="TextBox 3">
            <a:extLst>
              <a:ext uri="{FF2B5EF4-FFF2-40B4-BE49-F238E27FC236}">
                <a16:creationId xmlns:a16="http://schemas.microsoft.com/office/drawing/2014/main" id="{95C443FE-A95D-4F99-AE23-DA1E7DDE3AA1}"/>
              </a:ext>
            </a:extLst>
          </p:cNvPr>
          <p:cNvSpPr txBox="1"/>
          <p:nvPr/>
        </p:nvSpPr>
        <p:spPr>
          <a:xfrm>
            <a:off x="1056640" y="1930400"/>
            <a:ext cx="4582160" cy="646331"/>
          </a:xfrm>
          <a:prstGeom prst="rect">
            <a:avLst/>
          </a:prstGeom>
          <a:noFill/>
        </p:spPr>
        <p:txBody>
          <a:bodyPr wrap="square" rtlCol="0">
            <a:spAutoFit/>
          </a:bodyPr>
          <a:lstStyle/>
          <a:p>
            <a:pPr marL="285750" indent="-285750">
              <a:buFontTx/>
              <a:buChar char="-"/>
            </a:pPr>
            <a:r>
              <a:rPr lang="en-GB" dirty="0"/>
              <a:t>If MRS score between 0-3</a:t>
            </a:r>
          </a:p>
          <a:p>
            <a:r>
              <a:rPr lang="en-GB" dirty="0"/>
              <a:t>They are referred immediately</a:t>
            </a:r>
          </a:p>
        </p:txBody>
      </p:sp>
      <p:pic>
        <p:nvPicPr>
          <p:cNvPr id="5" name="Picture 2" descr="PDSA Cycle Clip Art">
            <a:extLst>
              <a:ext uri="{FF2B5EF4-FFF2-40B4-BE49-F238E27FC236}">
                <a16:creationId xmlns:a16="http://schemas.microsoft.com/office/drawing/2014/main" id="{23F7AAED-1920-4D74-A2A3-5EAD79727F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2660" y="449580"/>
            <a:ext cx="1143000" cy="1143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E080B65-9B29-43A9-AA9E-E262418B52BF}"/>
              </a:ext>
            </a:extLst>
          </p:cNvPr>
          <p:cNvPicPr>
            <a:picLocks noChangeAspect="1"/>
          </p:cNvPicPr>
          <p:nvPr/>
        </p:nvPicPr>
        <p:blipFill>
          <a:blip r:embed="rId4"/>
          <a:stretch>
            <a:fillRect/>
          </a:stretch>
        </p:blipFill>
        <p:spPr>
          <a:xfrm>
            <a:off x="4556129" y="449580"/>
            <a:ext cx="4356983" cy="5757705"/>
          </a:xfrm>
          <a:prstGeom prst="rect">
            <a:avLst/>
          </a:prstGeom>
        </p:spPr>
      </p:pic>
      <p:pic>
        <p:nvPicPr>
          <p:cNvPr id="9" name="Picture 8">
            <a:extLst>
              <a:ext uri="{FF2B5EF4-FFF2-40B4-BE49-F238E27FC236}">
                <a16:creationId xmlns:a16="http://schemas.microsoft.com/office/drawing/2014/main" id="{11A5CEFB-95D1-4BAF-9341-C4F9AC65957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7334" y="3251200"/>
            <a:ext cx="3295592" cy="2200494"/>
          </a:xfrm>
          <a:prstGeom prst="rect">
            <a:avLst/>
          </a:prstGeom>
        </p:spPr>
      </p:pic>
    </p:spTree>
    <p:extLst>
      <p:ext uri="{BB962C8B-B14F-4D97-AF65-F5344CB8AC3E}">
        <p14:creationId xmlns:p14="http://schemas.microsoft.com/office/powerpoint/2010/main" val="3396634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0D906-E1D3-4BA4-AB02-13D9F91D7713}"/>
              </a:ext>
            </a:extLst>
          </p:cNvPr>
          <p:cNvSpPr>
            <a:spLocks noGrp="1"/>
          </p:cNvSpPr>
          <p:nvPr>
            <p:ph type="title"/>
          </p:nvPr>
        </p:nvSpPr>
        <p:spPr/>
        <p:txBody>
          <a:bodyPr/>
          <a:lstStyle/>
          <a:p>
            <a:r>
              <a:rPr lang="en-GB" dirty="0"/>
              <a:t>Patient feedback – </a:t>
            </a:r>
          </a:p>
        </p:txBody>
      </p:sp>
      <p:sp>
        <p:nvSpPr>
          <p:cNvPr id="3" name="Footer Placeholder 2">
            <a:extLst>
              <a:ext uri="{FF2B5EF4-FFF2-40B4-BE49-F238E27FC236}">
                <a16:creationId xmlns:a16="http://schemas.microsoft.com/office/drawing/2014/main" id="{8F745468-D8D8-4C4C-A83B-FE0F525A79A8}"/>
              </a:ext>
            </a:extLst>
          </p:cNvPr>
          <p:cNvSpPr>
            <a:spLocks noGrp="1"/>
          </p:cNvSpPr>
          <p:nvPr>
            <p:ph type="ftr" sz="quarter" idx="11"/>
          </p:nvPr>
        </p:nvSpPr>
        <p:spPr/>
        <p:txBody>
          <a:bodyPr/>
          <a:lstStyle/>
          <a:p>
            <a:r>
              <a:rPr lang="en-GB"/>
              <a:t>Rachael Mead</a:t>
            </a:r>
          </a:p>
        </p:txBody>
      </p:sp>
      <p:sp>
        <p:nvSpPr>
          <p:cNvPr id="5" name="TextBox 4">
            <a:extLst>
              <a:ext uri="{FF2B5EF4-FFF2-40B4-BE49-F238E27FC236}">
                <a16:creationId xmlns:a16="http://schemas.microsoft.com/office/drawing/2014/main" id="{990C8547-DE04-45B0-8D9E-35715ED863AE}"/>
              </a:ext>
            </a:extLst>
          </p:cNvPr>
          <p:cNvSpPr txBox="1"/>
          <p:nvPr/>
        </p:nvSpPr>
        <p:spPr>
          <a:xfrm>
            <a:off x="875988" y="1365226"/>
            <a:ext cx="6098958" cy="1477328"/>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rPr>
              <a:t>‘The ESD have been invaluable in my recovery and wellbeing. I am sure I would have not made this much progress had I stayed in hospital. The team have been kind and caring, always compassionate. I have felt respected and heard throughout. Huge thank you!’</a:t>
            </a:r>
          </a:p>
        </p:txBody>
      </p:sp>
      <p:sp>
        <p:nvSpPr>
          <p:cNvPr id="7" name="TextBox 6">
            <a:extLst>
              <a:ext uri="{FF2B5EF4-FFF2-40B4-BE49-F238E27FC236}">
                <a16:creationId xmlns:a16="http://schemas.microsoft.com/office/drawing/2014/main" id="{D36B02CD-0FC9-4667-B8F5-C63E7A1F79B7}"/>
              </a:ext>
            </a:extLst>
          </p:cNvPr>
          <p:cNvSpPr txBox="1"/>
          <p:nvPr/>
        </p:nvSpPr>
        <p:spPr>
          <a:xfrm>
            <a:off x="3049480" y="2831055"/>
            <a:ext cx="6098958" cy="1200329"/>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rPr>
              <a:t>‘We have been so grateful for all the support, advice and 'training' over the last six weeks to prepare us as a family to continue and maintain progress made. An amazing team! We can't thank them enough!’</a:t>
            </a:r>
          </a:p>
        </p:txBody>
      </p:sp>
      <p:sp>
        <p:nvSpPr>
          <p:cNvPr id="9" name="TextBox 8">
            <a:extLst>
              <a:ext uri="{FF2B5EF4-FFF2-40B4-BE49-F238E27FC236}">
                <a16:creationId xmlns:a16="http://schemas.microsoft.com/office/drawing/2014/main" id="{2B65DB85-D645-4326-BFF2-67BBBC093BE3}"/>
              </a:ext>
            </a:extLst>
          </p:cNvPr>
          <p:cNvSpPr txBox="1"/>
          <p:nvPr/>
        </p:nvSpPr>
        <p:spPr>
          <a:xfrm>
            <a:off x="1575787" y="4529043"/>
            <a:ext cx="6098958" cy="1200329"/>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rPr>
              <a:t>‘The experience of ESD has been excellent. They have supported me to gain independence, your encouragement has helped me with my exercises and supported me though this difficult journey.’</a:t>
            </a:r>
          </a:p>
        </p:txBody>
      </p:sp>
    </p:spTree>
    <p:extLst>
      <p:ext uri="{BB962C8B-B14F-4D97-AF65-F5344CB8AC3E}">
        <p14:creationId xmlns:p14="http://schemas.microsoft.com/office/powerpoint/2010/main" val="1721232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10CDA32-DBEF-4BD4-9C12-6A118D739181}"/>
              </a:ext>
            </a:extLst>
          </p:cNvPr>
          <p:cNvSpPr>
            <a:spLocks noGrp="1"/>
          </p:cNvSpPr>
          <p:nvPr>
            <p:ph type="ftr" sz="quarter" idx="11"/>
          </p:nvPr>
        </p:nvSpPr>
        <p:spPr/>
        <p:txBody>
          <a:bodyPr/>
          <a:lstStyle/>
          <a:p>
            <a:r>
              <a:rPr lang="en-GB"/>
              <a:t>Rachael Mead</a:t>
            </a:r>
          </a:p>
        </p:txBody>
      </p:sp>
      <p:pic>
        <p:nvPicPr>
          <p:cNvPr id="5" name="Picture 4">
            <a:extLst>
              <a:ext uri="{FF2B5EF4-FFF2-40B4-BE49-F238E27FC236}">
                <a16:creationId xmlns:a16="http://schemas.microsoft.com/office/drawing/2014/main" id="{5928D79B-9EBE-4871-9CE5-8F4A99DCFA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44300" y="1125415"/>
            <a:ext cx="5814646" cy="4360985"/>
          </a:xfrm>
          <a:prstGeom prst="rect">
            <a:avLst/>
          </a:prstGeom>
        </p:spPr>
      </p:pic>
    </p:spTree>
    <p:extLst>
      <p:ext uri="{BB962C8B-B14F-4D97-AF65-F5344CB8AC3E}">
        <p14:creationId xmlns:p14="http://schemas.microsoft.com/office/powerpoint/2010/main" val="3784859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D6CA-8C58-4BD3-9E7A-D82272C9EB62}"/>
              </a:ext>
            </a:extLst>
          </p:cNvPr>
          <p:cNvSpPr>
            <a:spLocks noGrp="1"/>
          </p:cNvSpPr>
          <p:nvPr>
            <p:ph type="title"/>
          </p:nvPr>
        </p:nvSpPr>
        <p:spPr/>
        <p:txBody>
          <a:bodyPr/>
          <a:lstStyle/>
          <a:p>
            <a:r>
              <a:rPr lang="en-GB" dirty="0"/>
              <a:t>Reference list:</a:t>
            </a:r>
            <a:br>
              <a:rPr lang="en-GB" dirty="0"/>
            </a:br>
            <a:endParaRPr lang="en-GB" dirty="0"/>
          </a:p>
        </p:txBody>
      </p:sp>
      <p:sp>
        <p:nvSpPr>
          <p:cNvPr id="3" name="Footer Placeholder 2">
            <a:extLst>
              <a:ext uri="{FF2B5EF4-FFF2-40B4-BE49-F238E27FC236}">
                <a16:creationId xmlns:a16="http://schemas.microsoft.com/office/drawing/2014/main" id="{77C32528-DA68-4DFD-9295-D466672C8019}"/>
              </a:ext>
            </a:extLst>
          </p:cNvPr>
          <p:cNvSpPr>
            <a:spLocks noGrp="1"/>
          </p:cNvSpPr>
          <p:nvPr>
            <p:ph type="ftr" sz="quarter" idx="11"/>
          </p:nvPr>
        </p:nvSpPr>
        <p:spPr/>
        <p:txBody>
          <a:bodyPr/>
          <a:lstStyle/>
          <a:p>
            <a:r>
              <a:rPr lang="en-GB"/>
              <a:t>Rachael Mead</a:t>
            </a:r>
          </a:p>
        </p:txBody>
      </p:sp>
      <p:sp>
        <p:nvSpPr>
          <p:cNvPr id="9" name="TextBox 8">
            <a:extLst>
              <a:ext uri="{FF2B5EF4-FFF2-40B4-BE49-F238E27FC236}">
                <a16:creationId xmlns:a16="http://schemas.microsoft.com/office/drawing/2014/main" id="{B7A32418-35D1-4C9A-A4A3-521D9922C4BA}"/>
              </a:ext>
            </a:extLst>
          </p:cNvPr>
          <p:cNvSpPr txBox="1"/>
          <p:nvPr/>
        </p:nvSpPr>
        <p:spPr>
          <a:xfrm>
            <a:off x="773954" y="1674674"/>
            <a:ext cx="8500048" cy="461665"/>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National institute for health and care excellence (2016) </a:t>
            </a:r>
            <a:r>
              <a:rPr lang="en-GB" sz="1200" i="1" dirty="0">
                <a:latin typeface="Times New Roman" panose="02020603050405020304" pitchFamily="18" charset="0"/>
                <a:cs typeface="Times New Roman" panose="02020603050405020304" pitchFamily="18" charset="0"/>
              </a:rPr>
              <a:t>Stroke in adults, Quality statement 4: early supported discharge</a:t>
            </a:r>
            <a:r>
              <a:rPr lang="en-GB" sz="1200" dirty="0">
                <a:latin typeface="Times New Roman" panose="02020603050405020304" pitchFamily="18" charset="0"/>
                <a:cs typeface="Times New Roman" panose="02020603050405020304" pitchFamily="18" charset="0"/>
              </a:rPr>
              <a:t>. Available at: https://www.nice.org.uk/guidance/QS2/chapter/Quality-statement-4-Early-supported-discharge (Accessed 04 February 2025)</a:t>
            </a:r>
          </a:p>
        </p:txBody>
      </p:sp>
      <p:sp>
        <p:nvSpPr>
          <p:cNvPr id="10" name="TextBox 9">
            <a:extLst>
              <a:ext uri="{FF2B5EF4-FFF2-40B4-BE49-F238E27FC236}">
                <a16:creationId xmlns:a16="http://schemas.microsoft.com/office/drawing/2014/main" id="{C637BAD7-66A5-4460-9F9F-18896839CE82}"/>
              </a:ext>
            </a:extLst>
          </p:cNvPr>
          <p:cNvSpPr txBox="1"/>
          <p:nvPr/>
        </p:nvSpPr>
        <p:spPr>
          <a:xfrm>
            <a:off x="773954" y="2349143"/>
            <a:ext cx="8299939" cy="646331"/>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National institute for health and care excellence (2023) </a:t>
            </a:r>
            <a:r>
              <a:rPr lang="en-GB" sz="1200" i="1" dirty="0">
                <a:latin typeface="Times New Roman" panose="02020603050405020304" pitchFamily="18" charset="0"/>
                <a:cs typeface="Times New Roman" panose="02020603050405020304" pitchFamily="18" charset="0"/>
              </a:rPr>
              <a:t>Stroke rehabilitation in adults. </a:t>
            </a:r>
            <a:r>
              <a:rPr lang="en-GB" sz="1200" dirty="0">
                <a:latin typeface="Times New Roman" panose="02020603050405020304" pitchFamily="18" charset="0"/>
                <a:cs typeface="Times New Roman" panose="02020603050405020304" pitchFamily="18" charset="0"/>
              </a:rPr>
              <a:t>Available at: https://www.nice.org.uk/guidance/ng236/chapter/Recommendations#transfer-of-care-from-hospital-to-community-including-early-supported-discharge (Accessed 04 February 2025)</a:t>
            </a:r>
          </a:p>
        </p:txBody>
      </p:sp>
    </p:spTree>
    <p:extLst>
      <p:ext uri="{BB962C8B-B14F-4D97-AF65-F5344CB8AC3E}">
        <p14:creationId xmlns:p14="http://schemas.microsoft.com/office/powerpoint/2010/main" val="38840434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Facet</Template>
  <TotalTime>215</TotalTime>
  <Words>1403</Words>
  <Application>Microsoft Office PowerPoint</Application>
  <PresentationFormat>Widescreen</PresentationFormat>
  <Paragraphs>332</Paragraphs>
  <Slides>15</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Gill Sans MT</vt:lpstr>
      <vt:lpstr>Inter</vt:lpstr>
      <vt:lpstr>Microsoft Sans Serif</vt:lpstr>
      <vt:lpstr>Times New Roman</vt:lpstr>
      <vt:lpstr>Trebuchet MS</vt:lpstr>
      <vt:lpstr>Wingdings 3</vt:lpstr>
      <vt:lpstr>Facet</vt:lpstr>
      <vt:lpstr>PDSA</vt:lpstr>
      <vt:lpstr>Intro to project &amp; measures</vt:lpstr>
      <vt:lpstr>ESD Merthyr/RCT team capacity</vt:lpstr>
      <vt:lpstr>Remit of ESD</vt:lpstr>
      <vt:lpstr>Plan What are we trying to achieve? </vt:lpstr>
      <vt:lpstr>Plan How will this be achieved?  </vt:lpstr>
      <vt:lpstr>Do Questionnaire feedback </vt:lpstr>
      <vt:lpstr>Questionnaire feedback (cont.)</vt:lpstr>
      <vt:lpstr>Questionnaire feedback (cont.)</vt:lpstr>
      <vt:lpstr>Study </vt:lpstr>
      <vt:lpstr>ACT</vt:lpstr>
      <vt:lpstr>Future PDSA: </vt:lpstr>
      <vt:lpstr>Patient feedback –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PDSA</dc:title>
  <dc:creator>Rachael Mead (CTM UHB -  Physiotherapy)</dc:creator>
  <cp:lastModifiedBy>Rachael Mead (CTM UHB -  Physiotherapy)</cp:lastModifiedBy>
  <cp:revision>11</cp:revision>
  <dcterms:created xsi:type="dcterms:W3CDTF">2025-01-14T09:29:15Z</dcterms:created>
  <dcterms:modified xsi:type="dcterms:W3CDTF">2025-02-04T11:30:21Z</dcterms:modified>
</cp:coreProperties>
</file>