
<file path=[Content_Types].xml><?xml version="1.0" encoding="utf-8"?>
<Types xmlns="http://schemas.openxmlformats.org/package/2006/content-types">
  <Default Extension="png" ContentType="image/png"/>
  <Default Extension="tmp"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Lst>
  <p:notesMasterIdLst>
    <p:notesMasterId r:id="rId74"/>
  </p:notesMasterIdLst>
  <p:handoutMasterIdLst>
    <p:handoutMasterId r:id="rId75"/>
  </p:handoutMasterIdLst>
  <p:sldIdLst>
    <p:sldId id="769" r:id="rId2"/>
    <p:sldId id="863" r:id="rId3"/>
    <p:sldId id="864" r:id="rId4"/>
    <p:sldId id="865" r:id="rId5"/>
    <p:sldId id="866" r:id="rId6"/>
    <p:sldId id="867" r:id="rId7"/>
    <p:sldId id="868" r:id="rId8"/>
    <p:sldId id="869" r:id="rId9"/>
    <p:sldId id="870" r:id="rId10"/>
    <p:sldId id="871" r:id="rId11"/>
    <p:sldId id="872" r:id="rId12"/>
    <p:sldId id="873" r:id="rId13"/>
    <p:sldId id="874" r:id="rId14"/>
    <p:sldId id="875" r:id="rId15"/>
    <p:sldId id="876" r:id="rId16"/>
    <p:sldId id="877" r:id="rId17"/>
    <p:sldId id="878" r:id="rId18"/>
    <p:sldId id="879" r:id="rId19"/>
    <p:sldId id="880" r:id="rId20"/>
    <p:sldId id="881" r:id="rId21"/>
    <p:sldId id="882" r:id="rId22"/>
    <p:sldId id="883" r:id="rId23"/>
    <p:sldId id="884" r:id="rId24"/>
    <p:sldId id="885" r:id="rId25"/>
    <p:sldId id="886" r:id="rId26"/>
    <p:sldId id="862" r:id="rId27"/>
    <p:sldId id="888" r:id="rId28"/>
    <p:sldId id="894" r:id="rId29"/>
    <p:sldId id="895" r:id="rId30"/>
    <p:sldId id="896" r:id="rId31"/>
    <p:sldId id="897" r:id="rId32"/>
    <p:sldId id="889" r:id="rId33"/>
    <p:sldId id="890" r:id="rId34"/>
    <p:sldId id="929" r:id="rId35"/>
    <p:sldId id="892" r:id="rId36"/>
    <p:sldId id="891" r:id="rId37"/>
    <p:sldId id="933" r:id="rId38"/>
    <p:sldId id="934" r:id="rId39"/>
    <p:sldId id="935" r:id="rId40"/>
    <p:sldId id="893" r:id="rId41"/>
    <p:sldId id="924" r:id="rId42"/>
    <p:sldId id="925" r:id="rId43"/>
    <p:sldId id="926" r:id="rId44"/>
    <p:sldId id="898" r:id="rId45"/>
    <p:sldId id="899" r:id="rId46"/>
    <p:sldId id="900" r:id="rId47"/>
    <p:sldId id="901" r:id="rId48"/>
    <p:sldId id="902" r:id="rId49"/>
    <p:sldId id="903" r:id="rId50"/>
    <p:sldId id="905" r:id="rId51"/>
    <p:sldId id="904" r:id="rId52"/>
    <p:sldId id="906" r:id="rId53"/>
    <p:sldId id="907" r:id="rId54"/>
    <p:sldId id="908" r:id="rId55"/>
    <p:sldId id="909" r:id="rId56"/>
    <p:sldId id="910" r:id="rId57"/>
    <p:sldId id="911" r:id="rId58"/>
    <p:sldId id="912" r:id="rId59"/>
    <p:sldId id="913" r:id="rId60"/>
    <p:sldId id="914" r:id="rId61"/>
    <p:sldId id="916" r:id="rId62"/>
    <p:sldId id="915" r:id="rId63"/>
    <p:sldId id="917" r:id="rId64"/>
    <p:sldId id="918" r:id="rId65"/>
    <p:sldId id="919" r:id="rId66"/>
    <p:sldId id="920" r:id="rId67"/>
    <p:sldId id="921" r:id="rId68"/>
    <p:sldId id="922" r:id="rId69"/>
    <p:sldId id="923" r:id="rId70"/>
    <p:sldId id="930" r:id="rId71"/>
    <p:sldId id="931" r:id="rId72"/>
    <p:sldId id="932" r:id="rId73"/>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a:srgbClr val="FFC8C8"/>
    <a:srgbClr val="4B7DA0"/>
    <a:srgbClr val="FFFF00"/>
    <a:srgbClr val="996600"/>
    <a:srgbClr val="FF6600"/>
    <a:srgbClr val="0000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979" autoAdjust="0"/>
  </p:normalViewPr>
  <p:slideViewPr>
    <p:cSldViewPr snapToObjects="1">
      <p:cViewPr varScale="1">
        <p:scale>
          <a:sx n="65" d="100"/>
          <a:sy n="65" d="100"/>
        </p:scale>
        <p:origin x="1320" y="40"/>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8304"/>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pPr>
              <a:defRPr/>
            </a:pPr>
            <a:fld id="{3AAFB295-45AB-45FA-8A1A-C1151A09149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3076" name="Rectangle 4"/>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smtClean="0"/>
              <a:t>Click to edit Master text styles</a:t>
            </a:r>
          </a:p>
          <a:p>
            <a:pPr lvl="1"/>
            <a:r>
              <a:rPr lang="en-GB" altLang="en-US" noProof="0" smtClean="0"/>
              <a:t>Second level</a:t>
            </a:r>
          </a:p>
          <a:p>
            <a:pPr lvl="2"/>
            <a:r>
              <a:rPr lang="en-GB" altLang="en-US" noProof="0" smtClean="0"/>
              <a:t>Third level</a:t>
            </a:r>
          </a:p>
          <a:p>
            <a:pPr lvl="3"/>
            <a:r>
              <a:rPr lang="en-GB" altLang="en-US" noProof="0" smtClean="0"/>
              <a:t>Fourth level</a:t>
            </a:r>
          </a:p>
          <a:p>
            <a:pPr lvl="4"/>
            <a:r>
              <a:rPr lang="en-GB" altLang="en-US" noProof="0" smtClean="0"/>
              <a:t>Fifth level</a:t>
            </a:r>
          </a:p>
        </p:txBody>
      </p:sp>
      <p:sp>
        <p:nvSpPr>
          <p:cNvPr id="7174" name="Rectangle 6"/>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pPr>
              <a:defRPr/>
            </a:pPr>
            <a:fld id="{95DB7A9A-892E-455B-B423-865C3E1506F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22B981A4-7BF8-4FAC-83F7-69288657A7F2}" type="slidenum">
              <a:rPr lang="en-GB" altLang="en-US" smtClean="0">
                <a:solidFill>
                  <a:schemeClr val="tx1"/>
                </a:solidFill>
              </a:rPr>
              <a:pPr/>
              <a:t>1</a:t>
            </a:fld>
            <a:endParaRPr lang="en-GB" altLang="en-US" smtClean="0">
              <a:solidFill>
                <a:schemeClr val="tx1"/>
              </a:solidFill>
            </a:endParaRPr>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p:spPr>
        <p:txBody>
          <a:bodyPr/>
          <a:lstStyle/>
          <a:p>
            <a:pPr eaLnBrk="1" hangingPunct="1"/>
            <a:r>
              <a:rPr lang="en-GB" altLang="en-US" smtClean="0"/>
              <a:t>This is the slide pack from the lecture on propellant and CCC manufacture for the Bae Ammunition course 22-25 November 2004. The pack contains all of the slides used and a number of others which were not used (hidden) but which provide expansion and further details of the processes. The hidden slides may be viewed in the edit window (not slideshow!).</a:t>
            </a:r>
          </a:p>
          <a:p>
            <a:pPr eaLnBrk="1" hangingPunct="1"/>
            <a:endParaRPr lang="en-GB" altLang="en-US" smtClean="0"/>
          </a:p>
          <a:p>
            <a:pPr eaLnBrk="1" hangingPunct="1"/>
            <a:r>
              <a:rPr lang="en-GB" altLang="en-US" smtClean="0"/>
              <a:t>Any questions relating to this lecture or any other aspect of the course, please contact me on the following numbers.</a:t>
            </a:r>
          </a:p>
          <a:p>
            <a:pPr eaLnBrk="1" hangingPunct="1"/>
            <a:endParaRPr lang="en-GB" altLang="en-US" smtClean="0"/>
          </a:p>
          <a:p>
            <a:pPr eaLnBrk="1" hangingPunct="1"/>
            <a:r>
              <a:rPr lang="en-GB" altLang="en-US" smtClean="0"/>
              <a:t>Mobile 07710843580</a:t>
            </a:r>
          </a:p>
          <a:p>
            <a:pPr eaLnBrk="1" hangingPunct="1"/>
            <a:r>
              <a:rPr lang="en-GB" altLang="en-US" smtClean="0"/>
              <a:t>Bishopton Office 01505 832107</a:t>
            </a:r>
          </a:p>
          <a:p>
            <a:pPr eaLnBrk="1" hangingPunct="1"/>
            <a:r>
              <a:rPr lang="en-GB" altLang="en-US" smtClean="0"/>
              <a:t>Email ian.martin@baesystems.com</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7"/>
          <p:cNvSpPr>
            <a:spLocks noGrp="1" noChangeArrowheads="1"/>
          </p:cNvSpPr>
          <p:nvPr>
            <p:ph type="sldNum" sz="quarter" idx="5"/>
          </p:nvPr>
        </p:nvSpPr>
        <p:spPr>
          <a:noFill/>
        </p:spPr>
        <p:txBody>
          <a:bodyPr/>
          <a:lstStyle/>
          <a:p>
            <a:fld id="{B9B87CB6-B416-4867-BE13-4E14ED180E64}" type="slidenum">
              <a:rPr lang="en-GB" smtClean="0"/>
              <a:pPr/>
              <a:t>12</a:t>
            </a:fld>
            <a:endParaRPr lang="en-GB" smtClean="0"/>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861861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7"/>
          <p:cNvSpPr>
            <a:spLocks noGrp="1" noChangeArrowheads="1"/>
          </p:cNvSpPr>
          <p:nvPr>
            <p:ph type="sldNum" sz="quarter" idx="5"/>
          </p:nvPr>
        </p:nvSpPr>
        <p:spPr>
          <a:noFill/>
        </p:spPr>
        <p:txBody>
          <a:bodyPr/>
          <a:lstStyle/>
          <a:p>
            <a:fld id="{B2306EC5-7DD2-4ED6-B626-ECB2A5844EA5}" type="slidenum">
              <a:rPr lang="en-GB" smtClean="0"/>
              <a:pPr/>
              <a:t>13</a:t>
            </a:fld>
            <a:endParaRPr lang="en-GB" smtClean="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42837931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7"/>
          <p:cNvSpPr>
            <a:spLocks noGrp="1" noChangeArrowheads="1"/>
          </p:cNvSpPr>
          <p:nvPr>
            <p:ph type="sldNum" sz="quarter" idx="5"/>
          </p:nvPr>
        </p:nvSpPr>
        <p:spPr>
          <a:noFill/>
        </p:spPr>
        <p:txBody>
          <a:bodyPr/>
          <a:lstStyle/>
          <a:p>
            <a:fld id="{BEEA4480-00D2-4AFA-B2FB-B61E96E8110E}" type="slidenum">
              <a:rPr lang="en-GB" smtClean="0"/>
              <a:pPr/>
              <a:t>14</a:t>
            </a:fld>
            <a:endParaRPr lang="en-GB" smtClean="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116957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p:spPr>
        <p:txBody>
          <a:bodyPr/>
          <a:lstStyle/>
          <a:p>
            <a:fld id="{7A2884C2-BCF0-46EC-9F33-9A06D6F1C0CE}" type="slidenum">
              <a:rPr lang="en-GB" smtClean="0"/>
              <a:pPr/>
              <a:t>15</a:t>
            </a:fld>
            <a:endParaRPr lang="en-GB" smtClean="0"/>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170869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a:noFill/>
        </p:spPr>
        <p:txBody>
          <a:bodyPr/>
          <a:lstStyle/>
          <a:p>
            <a:fld id="{41D903C1-CB11-4537-B7A0-F708535291D6}" type="slidenum">
              <a:rPr lang="en-GB" smtClean="0"/>
              <a:pPr/>
              <a:t>18</a:t>
            </a:fld>
            <a:endParaRPr lang="en-GB" smtClean="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436641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p:cNvSpPr>
            <a:spLocks noGrp="1" noChangeArrowheads="1"/>
          </p:cNvSpPr>
          <p:nvPr>
            <p:ph type="sldNum" sz="quarter" idx="5"/>
          </p:nvPr>
        </p:nvSpPr>
        <p:spPr>
          <a:noFill/>
        </p:spPr>
        <p:txBody>
          <a:bodyPr/>
          <a:lstStyle/>
          <a:p>
            <a:fld id="{465AFF51-FF03-4447-950B-DCB2B48C1A78}" type="slidenum">
              <a:rPr lang="en-GB" smtClean="0"/>
              <a:pPr/>
              <a:t>19</a:t>
            </a:fld>
            <a:endParaRPr lang="en-GB" smtClean="0"/>
          </a:p>
        </p:txBody>
      </p:sp>
      <p:sp>
        <p:nvSpPr>
          <p:cNvPr id="59394"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59395"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1860901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7"/>
          <p:cNvSpPr>
            <a:spLocks noGrp="1" noChangeArrowheads="1"/>
          </p:cNvSpPr>
          <p:nvPr>
            <p:ph type="sldNum" sz="quarter" idx="5"/>
          </p:nvPr>
        </p:nvSpPr>
        <p:spPr>
          <a:noFill/>
        </p:spPr>
        <p:txBody>
          <a:bodyPr/>
          <a:lstStyle/>
          <a:p>
            <a:fld id="{47454807-81A6-4777-9E69-F516DD3C9802}" type="slidenum">
              <a:rPr lang="en-GB" smtClean="0"/>
              <a:pPr/>
              <a:t>20</a:t>
            </a:fld>
            <a:endParaRPr lang="en-GB" smtClean="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966729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p:cNvSpPr>
            <a:spLocks noGrp="1" noChangeArrowheads="1"/>
          </p:cNvSpPr>
          <p:nvPr>
            <p:ph type="sldNum" sz="quarter" idx="5"/>
          </p:nvPr>
        </p:nvSpPr>
        <p:spPr>
          <a:noFill/>
        </p:spPr>
        <p:txBody>
          <a:bodyPr/>
          <a:lstStyle/>
          <a:p>
            <a:fld id="{4C3054D7-B033-4F29-B2BE-9420291C7898}" type="slidenum">
              <a:rPr lang="en-GB" smtClean="0"/>
              <a:pPr/>
              <a:t>21</a:t>
            </a:fld>
            <a:endParaRPr lang="en-GB" smtClean="0"/>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8021833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7"/>
          <p:cNvSpPr>
            <a:spLocks noGrp="1" noChangeArrowheads="1"/>
          </p:cNvSpPr>
          <p:nvPr>
            <p:ph type="sldNum" sz="quarter" idx="5"/>
          </p:nvPr>
        </p:nvSpPr>
        <p:spPr>
          <a:noFill/>
        </p:spPr>
        <p:txBody>
          <a:bodyPr/>
          <a:lstStyle/>
          <a:p>
            <a:fld id="{2B56936F-FA3C-4DC4-B303-31DC883F4FE9}" type="slidenum">
              <a:rPr lang="en-GB" smtClean="0"/>
              <a:pPr/>
              <a:t>22</a:t>
            </a:fld>
            <a:endParaRPr lang="en-GB" smtClean="0"/>
          </a:p>
        </p:txBody>
      </p:sp>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128517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7"/>
          <p:cNvSpPr>
            <a:spLocks noGrp="1" noChangeArrowheads="1"/>
          </p:cNvSpPr>
          <p:nvPr>
            <p:ph type="sldNum" sz="quarter" idx="5"/>
          </p:nvPr>
        </p:nvSpPr>
        <p:spPr>
          <a:noFill/>
        </p:spPr>
        <p:txBody>
          <a:bodyPr/>
          <a:lstStyle/>
          <a:p>
            <a:fld id="{A6EFDB46-4AAD-4F44-AD25-9786FA3DBA23}" type="slidenum">
              <a:rPr lang="en-GB" smtClean="0"/>
              <a:pPr/>
              <a:t>23</a:t>
            </a:fld>
            <a:endParaRPr lang="en-GB" smtClean="0"/>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4356429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7"/>
          <p:cNvSpPr>
            <a:spLocks noGrp="1" noChangeArrowheads="1"/>
          </p:cNvSpPr>
          <p:nvPr>
            <p:ph type="sldNum" sz="quarter" idx="5"/>
          </p:nvPr>
        </p:nvSpPr>
        <p:spPr>
          <a:noFill/>
        </p:spPr>
        <p:txBody>
          <a:bodyPr/>
          <a:lstStyle/>
          <a:p>
            <a:fld id="{1904653C-6D6B-4DC9-AAD1-7ED539F84003}" type="slidenum">
              <a:rPr lang="en-GB" smtClean="0"/>
              <a:pPr/>
              <a:t>24</a:t>
            </a:fld>
            <a:endParaRPr lang="en-GB" smtClean="0"/>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5710721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7"/>
          <p:cNvSpPr>
            <a:spLocks noGrp="1" noChangeArrowheads="1"/>
          </p:cNvSpPr>
          <p:nvPr>
            <p:ph type="sldNum" sz="quarter" idx="5"/>
          </p:nvPr>
        </p:nvSpPr>
        <p:spPr>
          <a:noFill/>
        </p:spPr>
        <p:txBody>
          <a:bodyPr/>
          <a:lstStyle/>
          <a:p>
            <a:fld id="{7A27CD91-3EC0-48D7-9F34-6EF9533A4EE7}" type="slidenum">
              <a:rPr lang="en-GB" smtClean="0"/>
              <a:pPr/>
              <a:t>25</a:t>
            </a:fld>
            <a:endParaRPr lang="en-GB" smtClean="0"/>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4385551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615877E6-8C68-4BE8-BD17-E2B976F1CD75}" type="slidenum">
              <a:rPr lang="en-GB" sz="1200"/>
              <a:pPr algn="r" defTabSz="928688" eaLnBrk="0" hangingPunct="0"/>
              <a:t>28</a:t>
            </a:fld>
            <a:endParaRPr lang="en-GB" sz="1200"/>
          </a:p>
        </p:txBody>
      </p:sp>
      <p:sp>
        <p:nvSpPr>
          <p:cNvPr id="98306"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98307"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20559227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A398E0BF-C896-478E-A868-A048C643C3D7}" type="slidenum">
              <a:rPr lang="en-GB" sz="1200"/>
              <a:pPr algn="r" defTabSz="928688" eaLnBrk="0" hangingPunct="0"/>
              <a:t>29</a:t>
            </a:fld>
            <a:endParaRPr lang="en-GB" sz="1200"/>
          </a:p>
        </p:txBody>
      </p:sp>
      <p:sp>
        <p:nvSpPr>
          <p:cNvPr id="100354"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00355"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11971895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82D6BE75-25E9-421C-8E9B-CDFE2B9751BF}" type="slidenum">
              <a:rPr lang="en-GB" sz="1200"/>
              <a:pPr algn="r" defTabSz="928688" eaLnBrk="0" hangingPunct="0"/>
              <a:t>30</a:t>
            </a:fld>
            <a:endParaRPr lang="en-GB" sz="1200"/>
          </a:p>
        </p:txBody>
      </p:sp>
      <p:sp>
        <p:nvSpPr>
          <p:cNvPr id="102402"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02403"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11916782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3F444A34-0886-42DF-A2DB-B734A720F288}" type="slidenum">
              <a:rPr lang="en-GB" sz="1200"/>
              <a:pPr algn="r" defTabSz="928688" eaLnBrk="0" hangingPunct="0"/>
              <a:t>31</a:t>
            </a:fld>
            <a:endParaRPr lang="en-GB" sz="1200"/>
          </a:p>
        </p:txBody>
      </p:sp>
      <p:sp>
        <p:nvSpPr>
          <p:cNvPr id="104450"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04451"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18322734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82D6BE75-25E9-421C-8E9B-CDFE2B9751BF}" type="slidenum">
              <a:rPr lang="en-GB" sz="1200"/>
              <a:pPr algn="r" defTabSz="928688" eaLnBrk="0" hangingPunct="0"/>
              <a:t>34</a:t>
            </a:fld>
            <a:endParaRPr lang="en-GB" sz="1200"/>
          </a:p>
        </p:txBody>
      </p:sp>
      <p:sp>
        <p:nvSpPr>
          <p:cNvPr id="102402"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02403"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20481079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5DB7A9A-892E-455B-B423-865C3E1506F0}" type="slidenum">
              <a:rPr lang="en-GB" altLang="en-US" smtClean="0"/>
              <a:pPr>
                <a:defRPr/>
              </a:pPr>
              <a:t>43</a:t>
            </a:fld>
            <a:endParaRPr lang="en-GB" altLang="en-US"/>
          </a:p>
        </p:txBody>
      </p:sp>
    </p:spTree>
    <p:extLst>
      <p:ext uri="{BB962C8B-B14F-4D97-AF65-F5344CB8AC3E}">
        <p14:creationId xmlns:p14="http://schemas.microsoft.com/office/powerpoint/2010/main" val="12566578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ECA9000C-393A-4607-A4CA-C420025E8A14}" type="slidenum">
              <a:rPr lang="en-GB" sz="1200"/>
              <a:pPr algn="r" defTabSz="928688" eaLnBrk="0" hangingPunct="0"/>
              <a:t>44</a:t>
            </a:fld>
            <a:endParaRPr lang="en-GB" sz="1200"/>
          </a:p>
        </p:txBody>
      </p:sp>
      <p:sp>
        <p:nvSpPr>
          <p:cNvPr id="106498"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06499"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23018729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92DB49A0-A159-411A-8174-EDD5B24A7455}" type="slidenum">
              <a:rPr lang="en-GB" sz="1200"/>
              <a:pPr algn="r" defTabSz="928688" eaLnBrk="0" hangingPunct="0"/>
              <a:t>45</a:t>
            </a:fld>
            <a:endParaRPr lang="en-GB" sz="1200"/>
          </a:p>
        </p:txBody>
      </p:sp>
      <p:sp>
        <p:nvSpPr>
          <p:cNvPr id="108546"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08547"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6745957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99C3F716-DE2A-4E33-8331-F67636A22953}" type="slidenum">
              <a:rPr lang="en-GB" sz="1200"/>
              <a:pPr algn="r" defTabSz="928688" eaLnBrk="0" hangingPunct="0"/>
              <a:t>47</a:t>
            </a:fld>
            <a:endParaRPr lang="en-GB" sz="1200"/>
          </a:p>
        </p:txBody>
      </p:sp>
      <p:sp>
        <p:nvSpPr>
          <p:cNvPr id="111618"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11619"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28000685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AECC48FA-3D07-4D1F-975A-72839A16B853}" type="slidenum">
              <a:rPr lang="en-GB" sz="1200"/>
              <a:pPr algn="r" defTabSz="928688" eaLnBrk="0" hangingPunct="0"/>
              <a:t>48</a:t>
            </a:fld>
            <a:endParaRPr lang="en-GB" sz="1200"/>
          </a:p>
        </p:txBody>
      </p:sp>
      <p:sp>
        <p:nvSpPr>
          <p:cNvPr id="113666"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13667"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32028380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24745300-0B87-4D25-87E1-1814165206A8}" type="slidenum">
              <a:rPr lang="en-GB" sz="1200"/>
              <a:pPr algn="r" defTabSz="928688" eaLnBrk="0" hangingPunct="0"/>
              <a:t>49</a:t>
            </a:fld>
            <a:endParaRPr lang="en-GB" sz="1200"/>
          </a:p>
        </p:txBody>
      </p:sp>
      <p:sp>
        <p:nvSpPr>
          <p:cNvPr id="115714"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15715"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35116075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7" name="Rectangle 7"/>
          <p:cNvSpPr>
            <a:spLocks noGrp="1" noChangeArrowheads="1"/>
          </p:cNvSpPr>
          <p:nvPr>
            <p:ph type="sldNum" sz="quarter" idx="5"/>
          </p:nvPr>
        </p:nvSpPr>
        <p:spPr>
          <a:noFill/>
        </p:spPr>
        <p:txBody>
          <a:bodyPr/>
          <a:lstStyle/>
          <a:p>
            <a:fld id="{73FBC4CF-B682-4C33-810C-9F254280A4A2}" type="slidenum">
              <a:rPr lang="en-GB" smtClean="0"/>
              <a:pPr/>
              <a:t>50</a:t>
            </a:fld>
            <a:endParaRPr lang="en-GB" smtClean="0"/>
          </a:p>
        </p:txBody>
      </p:sp>
      <p:sp>
        <p:nvSpPr>
          <p:cNvPr id="152578" name="Rectangle 2"/>
          <p:cNvSpPr>
            <a:spLocks noGrp="1" noRot="1" noChangeAspect="1" noChangeArrowheads="1" noTextEdit="1"/>
          </p:cNvSpPr>
          <p:nvPr>
            <p:ph type="sldImg"/>
          </p:nvPr>
        </p:nvSpPr>
        <p:spPr>
          <a:ln/>
        </p:spPr>
      </p:sp>
      <p:sp>
        <p:nvSpPr>
          <p:cNvPr id="152579"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5887379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5" name="Rectangle 7"/>
          <p:cNvSpPr>
            <a:spLocks noGrp="1" noChangeArrowheads="1"/>
          </p:cNvSpPr>
          <p:nvPr>
            <p:ph type="sldNum" sz="quarter" idx="5"/>
          </p:nvPr>
        </p:nvSpPr>
        <p:spPr>
          <a:noFill/>
        </p:spPr>
        <p:txBody>
          <a:bodyPr/>
          <a:lstStyle/>
          <a:p>
            <a:fld id="{5DF9500A-F3DA-4B24-B253-A5CDECEB2676}" type="slidenum">
              <a:rPr lang="en-GB" smtClean="0"/>
              <a:pPr/>
              <a:t>51</a:t>
            </a:fld>
            <a:endParaRPr lang="en-GB" smtClean="0"/>
          </a:p>
        </p:txBody>
      </p:sp>
      <p:sp>
        <p:nvSpPr>
          <p:cNvPr id="154626"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54627"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7814769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3" name="Rectangle 7"/>
          <p:cNvSpPr>
            <a:spLocks noGrp="1" noChangeArrowheads="1"/>
          </p:cNvSpPr>
          <p:nvPr>
            <p:ph type="sldNum" sz="quarter" idx="5"/>
          </p:nvPr>
        </p:nvSpPr>
        <p:spPr>
          <a:noFill/>
        </p:spPr>
        <p:txBody>
          <a:bodyPr/>
          <a:lstStyle/>
          <a:p>
            <a:fld id="{74085E89-B424-4AA1-B92D-9E7F042BF867}" type="slidenum">
              <a:rPr lang="en-GB" smtClean="0"/>
              <a:pPr/>
              <a:t>52</a:t>
            </a:fld>
            <a:endParaRPr lang="en-GB" smtClean="0"/>
          </a:p>
        </p:txBody>
      </p:sp>
      <p:sp>
        <p:nvSpPr>
          <p:cNvPr id="156674"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56675"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17947272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1" name="Rectangle 7"/>
          <p:cNvSpPr>
            <a:spLocks noGrp="1" noChangeArrowheads="1"/>
          </p:cNvSpPr>
          <p:nvPr>
            <p:ph type="sldNum" sz="quarter" idx="5"/>
          </p:nvPr>
        </p:nvSpPr>
        <p:spPr>
          <a:noFill/>
        </p:spPr>
        <p:txBody>
          <a:bodyPr/>
          <a:lstStyle/>
          <a:p>
            <a:fld id="{F5411E48-D9C4-424B-B2C6-577F79F21938}" type="slidenum">
              <a:rPr lang="en-GB" smtClean="0"/>
              <a:pPr/>
              <a:t>53</a:t>
            </a:fld>
            <a:endParaRPr lang="en-GB" smtClean="0"/>
          </a:p>
        </p:txBody>
      </p:sp>
      <p:sp>
        <p:nvSpPr>
          <p:cNvPr id="158722" name="Rectangle 2"/>
          <p:cNvSpPr>
            <a:spLocks noGrp="1" noRot="1" noChangeAspect="1" noChangeArrowheads="1" noTextEdit="1"/>
          </p:cNvSpPr>
          <p:nvPr>
            <p:ph type="sldImg"/>
          </p:nvPr>
        </p:nvSpPr>
        <p:spPr>
          <a:xfrm>
            <a:off x="1023938" y="723900"/>
            <a:ext cx="4816475" cy="3613150"/>
          </a:xfrm>
          <a:ln/>
        </p:spPr>
      </p:sp>
      <p:sp>
        <p:nvSpPr>
          <p:cNvPr id="158723" name="Rectangle 3"/>
          <p:cNvSpPr>
            <a:spLocks noGrp="1" noChangeArrowheads="1"/>
          </p:cNvSpPr>
          <p:nvPr>
            <p:ph type="body" idx="1"/>
          </p:nvPr>
        </p:nvSpPr>
        <p:spPr>
          <a:xfrm>
            <a:off x="914400" y="4579938"/>
            <a:ext cx="5029200" cy="4337050"/>
          </a:xfrm>
          <a:noFill/>
          <a:ln/>
        </p:spPr>
        <p:txBody>
          <a:bodyPr/>
          <a:lstStyle/>
          <a:p>
            <a:pPr eaLnBrk="1" hangingPunct="1"/>
            <a:endParaRPr lang="en-US" smtClean="0"/>
          </a:p>
        </p:txBody>
      </p:sp>
    </p:spTree>
    <p:extLst>
      <p:ext uri="{BB962C8B-B14F-4D97-AF65-F5344CB8AC3E}">
        <p14:creationId xmlns:p14="http://schemas.microsoft.com/office/powerpoint/2010/main" val="23042550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5"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6776E103-8843-4092-A1ED-AB65E791079E}" type="slidenum">
              <a:rPr lang="en-GB" sz="1200"/>
              <a:pPr algn="r" defTabSz="928688" eaLnBrk="0" hangingPunct="0"/>
              <a:t>58</a:t>
            </a:fld>
            <a:endParaRPr lang="en-GB" sz="1200"/>
          </a:p>
        </p:txBody>
      </p:sp>
      <p:sp>
        <p:nvSpPr>
          <p:cNvPr id="164866"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64867"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42037086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3"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5AEB560D-B35F-4088-8A80-149DD1C36D33}" type="slidenum">
              <a:rPr lang="en-GB" sz="1200"/>
              <a:pPr algn="r" defTabSz="928688" eaLnBrk="0" hangingPunct="0"/>
              <a:t>59</a:t>
            </a:fld>
            <a:endParaRPr lang="en-GB" sz="1200"/>
          </a:p>
        </p:txBody>
      </p:sp>
      <p:sp>
        <p:nvSpPr>
          <p:cNvPr id="166914"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66915"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10834655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1"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EDB1037A-4C77-4386-8663-F07ACDCF24B2}" type="slidenum">
              <a:rPr lang="en-GB" sz="1200"/>
              <a:pPr algn="r" defTabSz="928688" eaLnBrk="0" hangingPunct="0"/>
              <a:t>60</a:t>
            </a:fld>
            <a:endParaRPr lang="en-GB" sz="1200"/>
          </a:p>
        </p:txBody>
      </p:sp>
      <p:sp>
        <p:nvSpPr>
          <p:cNvPr id="168962"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68963"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21190945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09"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CE73BED2-A8C7-4BA2-9432-74EF21811C84}" type="slidenum">
              <a:rPr lang="en-GB" sz="1200"/>
              <a:pPr algn="r" defTabSz="928688" eaLnBrk="0" hangingPunct="0"/>
              <a:t>61</a:t>
            </a:fld>
            <a:endParaRPr lang="en-GB" sz="1200"/>
          </a:p>
        </p:txBody>
      </p:sp>
      <p:sp>
        <p:nvSpPr>
          <p:cNvPr id="171010"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71011"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321486331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7" name="Rectangle 7"/>
          <p:cNvSpPr>
            <a:spLocks noGrp="1" noChangeArrowheads="1"/>
          </p:cNvSpPr>
          <p:nvPr>
            <p:ph type="sldNum" sz="quarter" idx="5"/>
          </p:nvPr>
        </p:nvSpPr>
        <p:spPr>
          <a:noFill/>
        </p:spPr>
        <p:txBody>
          <a:bodyPr/>
          <a:lstStyle/>
          <a:p>
            <a:fld id="{91145FE7-1C98-4F47-8A7F-EBB012C338C8}" type="slidenum">
              <a:rPr lang="en-GB" smtClean="0"/>
              <a:pPr/>
              <a:t>62</a:t>
            </a:fld>
            <a:endParaRPr lang="en-GB" smtClean="0"/>
          </a:p>
        </p:txBody>
      </p:sp>
      <p:sp>
        <p:nvSpPr>
          <p:cNvPr id="173058"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73059"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30365393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5" name="Rectangle 7"/>
          <p:cNvSpPr txBox="1">
            <a:spLocks noGrp="1" noChangeArrowheads="1"/>
          </p:cNvSpPr>
          <p:nvPr/>
        </p:nvSpPr>
        <p:spPr bwMode="auto">
          <a:xfrm>
            <a:off x="3886200" y="9158288"/>
            <a:ext cx="2971800" cy="482600"/>
          </a:xfrm>
          <a:prstGeom prst="rect">
            <a:avLst/>
          </a:prstGeom>
          <a:noFill/>
          <a:ln w="9525">
            <a:noFill/>
            <a:miter lim="800000"/>
            <a:headEnd/>
            <a:tailEnd/>
          </a:ln>
        </p:spPr>
        <p:txBody>
          <a:bodyPr lIns="92894" tIns="46447" rIns="92894" bIns="46447" anchor="b"/>
          <a:lstStyle/>
          <a:p>
            <a:pPr algn="r" defTabSz="928688" eaLnBrk="0" hangingPunct="0"/>
            <a:fld id="{3DD32D39-D125-4A4D-9A73-D98617FCDA46}" type="slidenum">
              <a:rPr lang="en-GB" sz="1200"/>
              <a:pPr algn="r" defTabSz="928688" eaLnBrk="0" hangingPunct="0"/>
              <a:t>63</a:t>
            </a:fld>
            <a:endParaRPr lang="en-GB" sz="1200"/>
          </a:p>
        </p:txBody>
      </p:sp>
      <p:sp>
        <p:nvSpPr>
          <p:cNvPr id="175106"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75107"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6350767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3" name="Rectangle 7"/>
          <p:cNvSpPr>
            <a:spLocks noGrp="1" noChangeArrowheads="1"/>
          </p:cNvSpPr>
          <p:nvPr>
            <p:ph type="sldNum" sz="quarter" idx="5"/>
          </p:nvPr>
        </p:nvSpPr>
        <p:spPr>
          <a:noFill/>
        </p:spPr>
        <p:txBody>
          <a:bodyPr/>
          <a:lstStyle/>
          <a:p>
            <a:fld id="{0E87589E-4281-409F-BC34-D27D309649F9}" type="slidenum">
              <a:rPr lang="en-GB" smtClean="0"/>
              <a:pPr/>
              <a:t>64</a:t>
            </a:fld>
            <a:endParaRPr lang="en-GB" smtClean="0"/>
          </a:p>
        </p:txBody>
      </p:sp>
      <p:sp>
        <p:nvSpPr>
          <p:cNvPr id="177154"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77155"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15042571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1" name="Rectangle 7"/>
          <p:cNvSpPr>
            <a:spLocks noGrp="1" noChangeArrowheads="1"/>
          </p:cNvSpPr>
          <p:nvPr>
            <p:ph type="sldNum" sz="quarter" idx="5"/>
          </p:nvPr>
        </p:nvSpPr>
        <p:spPr>
          <a:noFill/>
        </p:spPr>
        <p:txBody>
          <a:bodyPr/>
          <a:lstStyle/>
          <a:p>
            <a:fld id="{7609E314-3AAD-4535-A550-266566D07834}" type="slidenum">
              <a:rPr lang="en-GB" smtClean="0"/>
              <a:pPr/>
              <a:t>65</a:t>
            </a:fld>
            <a:endParaRPr lang="en-GB" smtClean="0"/>
          </a:p>
        </p:txBody>
      </p:sp>
      <p:sp>
        <p:nvSpPr>
          <p:cNvPr id="179202"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79203"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26671302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49" name="Rectangle 7"/>
          <p:cNvSpPr>
            <a:spLocks noGrp="1" noChangeArrowheads="1"/>
          </p:cNvSpPr>
          <p:nvPr>
            <p:ph type="sldNum" sz="quarter" idx="5"/>
          </p:nvPr>
        </p:nvSpPr>
        <p:spPr>
          <a:noFill/>
        </p:spPr>
        <p:txBody>
          <a:bodyPr/>
          <a:lstStyle/>
          <a:p>
            <a:fld id="{0473667B-5903-4CFC-A002-3C79C5F2252F}" type="slidenum">
              <a:rPr lang="en-GB" smtClean="0"/>
              <a:pPr/>
              <a:t>66</a:t>
            </a:fld>
            <a:endParaRPr lang="en-GB" smtClean="0"/>
          </a:p>
        </p:txBody>
      </p:sp>
      <p:sp>
        <p:nvSpPr>
          <p:cNvPr id="181250"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81251"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30710235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7" name="Rectangle 7"/>
          <p:cNvSpPr>
            <a:spLocks noGrp="1" noChangeArrowheads="1"/>
          </p:cNvSpPr>
          <p:nvPr>
            <p:ph type="sldNum" sz="quarter" idx="5"/>
          </p:nvPr>
        </p:nvSpPr>
        <p:spPr>
          <a:noFill/>
        </p:spPr>
        <p:txBody>
          <a:bodyPr/>
          <a:lstStyle/>
          <a:p>
            <a:fld id="{25FA5843-B448-4DEE-9A8E-530A1E56304C}" type="slidenum">
              <a:rPr lang="en-GB" smtClean="0"/>
              <a:pPr/>
              <a:t>67</a:t>
            </a:fld>
            <a:endParaRPr lang="en-GB" smtClean="0"/>
          </a:p>
        </p:txBody>
      </p:sp>
      <p:sp>
        <p:nvSpPr>
          <p:cNvPr id="183298"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83299"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223132455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5" name="Rectangle 7"/>
          <p:cNvSpPr>
            <a:spLocks noGrp="1" noChangeArrowheads="1"/>
          </p:cNvSpPr>
          <p:nvPr>
            <p:ph type="sldNum" sz="quarter" idx="5"/>
          </p:nvPr>
        </p:nvSpPr>
        <p:spPr>
          <a:noFill/>
        </p:spPr>
        <p:txBody>
          <a:bodyPr/>
          <a:lstStyle/>
          <a:p>
            <a:fld id="{7533AA9D-EEF1-4C05-A3C7-9EB55FA9EA93}" type="slidenum">
              <a:rPr lang="en-GB" smtClean="0"/>
              <a:pPr/>
              <a:t>68</a:t>
            </a:fld>
            <a:endParaRPr lang="en-GB" smtClean="0"/>
          </a:p>
        </p:txBody>
      </p:sp>
      <p:sp>
        <p:nvSpPr>
          <p:cNvPr id="185346" name="Rectangle 2"/>
          <p:cNvSpPr>
            <a:spLocks noGrp="1" noRot="1" noChangeAspect="1" noChangeArrowheads="1" noTextEdit="1"/>
          </p:cNvSpPr>
          <p:nvPr>
            <p:ph type="sldImg"/>
          </p:nvPr>
        </p:nvSpPr>
        <p:spPr>
          <a:xfrm>
            <a:off x="1023938" y="723900"/>
            <a:ext cx="4816475" cy="3613150"/>
          </a:xfrm>
          <a:solidFill>
            <a:srgbClr val="FFFFFF"/>
          </a:solidFill>
          <a:ln/>
        </p:spPr>
      </p:sp>
      <p:sp>
        <p:nvSpPr>
          <p:cNvPr id="185347" name="Rectangle 3"/>
          <p:cNvSpPr>
            <a:spLocks noGrp="1" noChangeArrowheads="1"/>
          </p:cNvSpPr>
          <p:nvPr>
            <p:ph type="body" idx="1"/>
          </p:nvPr>
        </p:nvSpPr>
        <p:spPr>
          <a:xfrm>
            <a:off x="914400" y="4579938"/>
            <a:ext cx="5029200" cy="4337050"/>
          </a:xfrm>
          <a:solidFill>
            <a:srgbClr val="FFFFFF"/>
          </a:solidFill>
          <a:ln>
            <a:solidFill>
              <a:srgbClr val="000000"/>
            </a:solidFill>
          </a:ln>
        </p:spPr>
        <p:txBody>
          <a:bodyPr/>
          <a:lstStyle/>
          <a:p>
            <a:pPr eaLnBrk="1" hangingPunct="1"/>
            <a:endParaRPr lang="en-US" smtClean="0"/>
          </a:p>
        </p:txBody>
      </p:sp>
    </p:spTree>
    <p:extLst>
      <p:ext uri="{BB962C8B-B14F-4D97-AF65-F5344CB8AC3E}">
        <p14:creationId xmlns:p14="http://schemas.microsoft.com/office/powerpoint/2010/main" val="587181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Line 4"/>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 name="Line 5"/>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smtClean="0"/>
              <a:t>Click to edit Master title style</a:t>
            </a:r>
          </a:p>
        </p:txBody>
      </p:sp>
    </p:spTree>
    <p:extLst>
      <p:ext uri="{BB962C8B-B14F-4D97-AF65-F5344CB8AC3E}">
        <p14:creationId xmlns:p14="http://schemas.microsoft.com/office/powerpoint/2010/main" val="2482311559"/>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542603356"/>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Tree>
    <p:extLst>
      <p:ext uri="{BB962C8B-B14F-4D97-AF65-F5344CB8AC3E}">
        <p14:creationId xmlns:p14="http://schemas.microsoft.com/office/powerpoint/2010/main" val="2798882069"/>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684611626"/>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491967893"/>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1931143609"/>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2470639"/>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Tree>
    <p:extLst>
      <p:ext uri="{BB962C8B-B14F-4D97-AF65-F5344CB8AC3E}">
        <p14:creationId xmlns:p14="http://schemas.microsoft.com/office/powerpoint/2010/main" val="1163971591"/>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Tree>
    <p:extLst>
      <p:ext uri="{BB962C8B-B14F-4D97-AF65-F5344CB8AC3E}">
        <p14:creationId xmlns:p14="http://schemas.microsoft.com/office/powerpoint/2010/main" val="2652039224"/>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763123161"/>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868207383"/>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2275965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Media">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387350" y="93663"/>
            <a:ext cx="6435725" cy="522287"/>
          </a:xfrm>
        </p:spPr>
        <p:txBody>
          <a:bodyPr/>
          <a:lstStyle/>
          <a:p>
            <a:r>
              <a:rPr lang="en-US"/>
              <a:t>Click to edit Master title style</a:t>
            </a:r>
          </a:p>
        </p:txBody>
      </p:sp>
      <p:sp>
        <p:nvSpPr>
          <p:cNvPr id="3" name="Text Placeholder 2"/>
          <p:cNvSpPr>
            <a:spLocks noGrp="1"/>
          </p:cNvSpPr>
          <p:nvPr>
            <p:ph type="body" sz="half" idx="1"/>
          </p:nvPr>
        </p:nvSpPr>
        <p:spPr>
          <a:xfrm>
            <a:off x="685800" y="1239838"/>
            <a:ext cx="381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Media Placeholder 3"/>
          <p:cNvSpPr>
            <a:spLocks noGrp="1"/>
          </p:cNvSpPr>
          <p:nvPr>
            <p:ph type="media" sz="half" idx="2"/>
          </p:nvPr>
        </p:nvSpPr>
        <p:spPr>
          <a:xfrm>
            <a:off x="4648200" y="1239838"/>
            <a:ext cx="3810000" cy="4375150"/>
          </a:xfrm>
        </p:spPr>
        <p:txBody>
          <a:bodyPr/>
          <a:lstStyle/>
          <a:p>
            <a:pPr lvl="0"/>
            <a:endParaRPr lang="en-US" noProof="0"/>
          </a:p>
        </p:txBody>
      </p:sp>
    </p:spTree>
    <p:extLst>
      <p:ext uri="{BB962C8B-B14F-4D97-AF65-F5344CB8AC3E}">
        <p14:creationId xmlns:p14="http://schemas.microsoft.com/office/powerpoint/2010/main" val="14644011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7350" y="93663"/>
            <a:ext cx="6435725" cy="522287"/>
          </a:xfrm>
        </p:spPr>
        <p:txBody>
          <a:bodyPr/>
          <a:lstStyle/>
          <a:p>
            <a:r>
              <a:rPr lang="en-US"/>
              <a:t>Click to edit Master title style</a:t>
            </a:r>
          </a:p>
        </p:txBody>
      </p:sp>
      <p:sp>
        <p:nvSpPr>
          <p:cNvPr id="3" name="Text Placeholder 2"/>
          <p:cNvSpPr>
            <a:spLocks noGrp="1"/>
          </p:cNvSpPr>
          <p:nvPr>
            <p:ph type="body" sz="half" idx="1"/>
          </p:nvPr>
        </p:nvSpPr>
        <p:spPr>
          <a:xfrm>
            <a:off x="685800" y="1239838"/>
            <a:ext cx="381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39838"/>
            <a:ext cx="381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12662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smtClean="0"/>
              <a:t>Click to edit Master title style</a:t>
            </a:r>
          </a:p>
        </p:txBody>
      </p:sp>
      <p:sp>
        <p:nvSpPr>
          <p:cNvPr id="1027" name="Rectangle 4"/>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Tree>
  </p:cSld>
  <p:clrMap bg1="dk1" tx1="lt1" bg2="dk2" tx2="lt2" accent1="accent1" accent2="accent2" accent3="accent3" accent4="accent4" accent5="accent5" accent6="accent6" hlink="hlink" folHlink="folHlink"/>
  <p:sldLayoutIdLst>
    <p:sldLayoutId id="2147483754"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5" r:id="rId12"/>
    <p:sldLayoutId id="2147483756" r:id="rId13"/>
    <p:sldLayoutId id="2147483757" r:id="rId14"/>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7.xml"/><Relationship Id="rId1" Type="http://schemas.openxmlformats.org/officeDocument/2006/relationships/video" Target="file:///\\greenlnk.net\landsystems\glascoed\groups\ARTILL\Workspace\Chris%20Bresner\Ammo%20design%20course%202009\waterfalls_full.wmv" TargetMode="Externa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8.jpeg"/><Relationship Id="rId7" Type="http://schemas.openxmlformats.org/officeDocument/2006/relationships/hyperlink" Target="http://images.google.com/imgres?imgurl=http://content.answers.com/main/content/wp/en-commons/thumb/3/34/250px-N110_ruuti.jpg&amp;imgrefurl=http://www.answers.com/topic/gunpowder&amp;h=187&amp;w=249&amp;sz=30&amp;hl=en&amp;start=1&amp;tbnid=1s3Eh8TVDXTa6M:&amp;tbnh=83&amp;tbnw=111&amp;prev=/images?q=smokeless+powder&amp;gbv=2&amp;hl=en&amp;sa=G"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20.jpeg"/><Relationship Id="rId5" Type="http://schemas.openxmlformats.org/officeDocument/2006/relationships/hyperlink" Target="http://images.google.com/imgres?imgurl=http://www.aiexplosives.com/Files/Image/projects/Cast%20Explosives%20Simulants/2282008TNT%20360X360.JPG&amp;imgrefurl=http://www.aiexplosives.com/explosives_products_info.asp?ImgID=129&amp;ProjectID=31&amp;usg=__aloEZrbQktkNGgWOWaq8QcES7x8=&amp;h=283&amp;w=300&amp;sz=17&amp;hl=en&amp;start=11&amp;um=1&amp;tbnid=qJYi0tbeMWhs8M:&amp;tbnh=109&amp;tbnw=116&amp;prev=/images?q=TNT+cast+images&amp;hl=en&amp;um=1" TargetMode="External"/><Relationship Id="rId4" Type="http://schemas.openxmlformats.org/officeDocument/2006/relationships/image" Target="../media/image19.jpeg"/><Relationship Id="rId9" Type="http://schemas.openxmlformats.org/officeDocument/2006/relationships/image" Target="../media/image22.jpe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6.wmf"/><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27.wmf"/><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6.xml"/><Relationship Id="rId4" Type="http://schemas.openxmlformats.org/officeDocument/2006/relationships/image" Target="../media/image30.jpeg"/></Relationships>
</file>

<file path=ppt/slides/_rels/slide3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image" Target="../media/image34.wmf"/><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6.xml"/><Relationship Id="rId5" Type="http://schemas.openxmlformats.org/officeDocument/2006/relationships/image" Target="../media/image38.jpeg"/><Relationship Id="rId4" Type="http://schemas.openxmlformats.org/officeDocument/2006/relationships/image" Target="../media/image37.jpeg"/></Relationships>
</file>

<file path=ppt/slides/_rels/slide4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7.wm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6.wm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4.wm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6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4" Type="http://schemas.openxmlformats.org/officeDocument/2006/relationships/hyperlink" Target="https://www.baesystems.com/en/feature/making-explosives-safer" TargetMode="External"/></Relationships>
</file>

<file path=ppt/slides/_rels/slide70.xml.rels><?xml version="1.0" encoding="UTF-8" standalone="yes"?>
<Relationships xmlns="http://schemas.openxmlformats.org/package/2006/relationships"><Relationship Id="rId2" Type="http://schemas.openxmlformats.org/officeDocument/2006/relationships/image" Target="../media/image53.tmp"/><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hyperlink" Target="../OME/Block%201%20Lesson%204%20High%20Explosives%20OME.ppt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sz="quarter"/>
          </p:nvPr>
        </p:nvSpPr>
        <p:spPr>
          <a:xfrm>
            <a:off x="247650" y="2060575"/>
            <a:ext cx="8572500" cy="1143000"/>
          </a:xfrm>
        </p:spPr>
        <p:txBody>
          <a:bodyPr/>
          <a:lstStyle/>
          <a:p>
            <a:pPr algn="l" eaLnBrk="1" hangingPunct="1"/>
            <a:r>
              <a:rPr lang="en-US" altLang="en-US" dirty="0" smtClean="0"/>
              <a:t>Ordnance, Munitions and Explosives</a:t>
            </a:r>
            <a:br>
              <a:rPr lang="en-US" altLang="en-US" dirty="0" smtClean="0"/>
            </a:br>
            <a:r>
              <a:rPr lang="en-US" altLang="en-US" dirty="0" smtClean="0"/>
              <a:t>Principles of OME</a:t>
            </a:r>
            <a:br>
              <a:rPr lang="en-US" altLang="en-US" dirty="0" smtClean="0"/>
            </a:br>
            <a:r>
              <a:rPr lang="en-US" altLang="en-US" dirty="0" smtClean="0"/>
              <a:t>Level 5</a:t>
            </a:r>
            <a:br>
              <a:rPr lang="en-US" altLang="en-US" dirty="0" smtClean="0"/>
            </a:br>
            <a:r>
              <a:rPr lang="en-US" altLang="en-US" dirty="0" smtClean="0"/>
              <a:t>ACDA5010</a:t>
            </a:r>
            <a:br>
              <a:rPr lang="en-US" altLang="en-US" dirty="0" smtClean="0"/>
            </a:br>
            <a:r>
              <a:rPr lang="en-US" altLang="en-US" dirty="0" smtClean="0"/>
              <a:t/>
            </a:r>
            <a:br>
              <a:rPr lang="en-US" altLang="en-US" dirty="0" smtClean="0"/>
            </a:br>
            <a:r>
              <a:rPr lang="en-US" altLang="en-US" dirty="0" smtClean="0"/>
              <a:t>High Explosives Chemistry</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0418" name="Rectangle 2"/>
          <p:cNvSpPr>
            <a:spLocks noGrp="1" noChangeArrowheads="1"/>
          </p:cNvSpPr>
          <p:nvPr>
            <p:ph type="title"/>
          </p:nvPr>
        </p:nvSpPr>
        <p:spPr>
          <a:ln w="9525"/>
        </p:spPr>
        <p:txBody>
          <a:bodyPr/>
          <a:lstStyle/>
          <a:p>
            <a:pPr>
              <a:defRPr/>
            </a:pPr>
            <a:r>
              <a:rPr lang="en-GB" smtClean="0"/>
              <a:t>The Military Explosives Timeline</a:t>
            </a:r>
          </a:p>
        </p:txBody>
      </p:sp>
      <p:sp>
        <p:nvSpPr>
          <p:cNvPr id="1340419" name="Text Box 3"/>
          <p:cNvSpPr txBox="1">
            <a:spLocks noChangeArrowheads="1"/>
          </p:cNvSpPr>
          <p:nvPr/>
        </p:nvSpPr>
        <p:spPr bwMode="auto">
          <a:xfrm>
            <a:off x="284163" y="1049338"/>
            <a:ext cx="1617662" cy="1452562"/>
          </a:xfrm>
          <a:prstGeom prst="rect">
            <a:avLst/>
          </a:prstGeom>
          <a:gradFill rotWithShape="1">
            <a:gsLst>
              <a:gs pos="0">
                <a:srgbClr val="185E5E"/>
              </a:gs>
              <a:gs pos="100000">
                <a:srgbClr val="33CCCC"/>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t>Black Powder</a:t>
            </a:r>
          </a:p>
          <a:p>
            <a:pPr algn="ctr" eaLnBrk="0" hangingPunct="0">
              <a:spcBef>
                <a:spcPct val="50000"/>
              </a:spcBef>
            </a:pPr>
            <a:r>
              <a:rPr lang="en-GB" sz="1600" b="1"/>
              <a:t>China 220BC</a:t>
            </a:r>
          </a:p>
          <a:p>
            <a:pPr algn="ctr" eaLnBrk="0" hangingPunct="0">
              <a:spcBef>
                <a:spcPct val="50000"/>
              </a:spcBef>
            </a:pPr>
            <a:r>
              <a:rPr lang="en-GB" sz="1600" b="1"/>
              <a:t>Europe</a:t>
            </a:r>
          </a:p>
          <a:p>
            <a:pPr algn="ctr" eaLnBrk="0" hangingPunct="0">
              <a:spcBef>
                <a:spcPct val="50000"/>
              </a:spcBef>
            </a:pPr>
            <a:r>
              <a:rPr lang="en-GB" sz="1600" b="1"/>
              <a:t>13</a:t>
            </a:r>
            <a:r>
              <a:rPr lang="en-GB" sz="1600" b="1" baseline="30000"/>
              <a:t>th</a:t>
            </a:r>
            <a:r>
              <a:rPr lang="en-GB" sz="1600" b="1"/>
              <a:t> C</a:t>
            </a:r>
          </a:p>
        </p:txBody>
      </p:sp>
      <p:sp>
        <p:nvSpPr>
          <p:cNvPr id="1340420" name="Text Box 4"/>
          <p:cNvSpPr txBox="1">
            <a:spLocks noChangeArrowheads="1"/>
          </p:cNvSpPr>
          <p:nvPr/>
        </p:nvSpPr>
        <p:spPr bwMode="auto">
          <a:xfrm>
            <a:off x="593725" y="2260600"/>
            <a:ext cx="1533525" cy="1330325"/>
          </a:xfrm>
          <a:prstGeom prst="rect">
            <a:avLst/>
          </a:prstGeom>
          <a:gradFill rotWithShape="1">
            <a:gsLst>
              <a:gs pos="0">
                <a:srgbClr val="FF00FF"/>
              </a:gs>
              <a:gs pos="100000">
                <a:srgbClr val="760076"/>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t>Nitro-glycerine</a:t>
            </a:r>
          </a:p>
          <a:p>
            <a:pPr algn="ctr" eaLnBrk="0" hangingPunct="0">
              <a:spcBef>
                <a:spcPct val="50000"/>
              </a:spcBef>
            </a:pPr>
            <a:r>
              <a:rPr lang="en-GB" sz="1600" b="1"/>
              <a:t>Sobrero</a:t>
            </a:r>
          </a:p>
          <a:p>
            <a:pPr algn="ctr" eaLnBrk="0" hangingPunct="0">
              <a:spcBef>
                <a:spcPct val="50000"/>
              </a:spcBef>
            </a:pPr>
            <a:r>
              <a:rPr lang="en-GB" sz="1600" b="1"/>
              <a:t>1846</a:t>
            </a:r>
          </a:p>
        </p:txBody>
      </p:sp>
      <p:sp>
        <p:nvSpPr>
          <p:cNvPr id="1340421" name="Text Box 5"/>
          <p:cNvSpPr txBox="1">
            <a:spLocks noChangeArrowheads="1"/>
          </p:cNvSpPr>
          <p:nvPr/>
        </p:nvSpPr>
        <p:spPr bwMode="auto">
          <a:xfrm>
            <a:off x="1039813" y="3360738"/>
            <a:ext cx="1543050" cy="1085850"/>
          </a:xfrm>
          <a:prstGeom prst="rect">
            <a:avLst/>
          </a:prstGeom>
          <a:gradFill rotWithShape="1">
            <a:gsLst>
              <a:gs pos="0">
                <a:srgbClr val="182F76"/>
              </a:gs>
              <a:gs pos="100000">
                <a:srgbClr val="3366FF"/>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t>Picric Acid</a:t>
            </a:r>
          </a:p>
          <a:p>
            <a:pPr algn="ctr" eaLnBrk="0" hangingPunct="0">
              <a:spcBef>
                <a:spcPct val="50000"/>
              </a:spcBef>
            </a:pPr>
            <a:r>
              <a:rPr lang="en-GB" sz="1600" b="1"/>
              <a:t>C</a:t>
            </a:r>
            <a:r>
              <a:rPr lang="en-GB" sz="1600" b="1" baseline="-25000"/>
              <a:t>6</a:t>
            </a:r>
            <a:r>
              <a:rPr lang="en-GB" sz="1600" b="1"/>
              <a:t>H</a:t>
            </a:r>
            <a:r>
              <a:rPr lang="en-GB" sz="1600" b="1" baseline="-25000"/>
              <a:t>3</a:t>
            </a:r>
            <a:r>
              <a:rPr lang="en-GB" sz="1600" b="1"/>
              <a:t>N</a:t>
            </a:r>
            <a:r>
              <a:rPr lang="en-GB" sz="1600" b="1" baseline="-25000"/>
              <a:t>3</a:t>
            </a:r>
            <a:r>
              <a:rPr lang="en-GB" sz="1600" b="1"/>
              <a:t>O</a:t>
            </a:r>
            <a:r>
              <a:rPr lang="en-GB" sz="1600" b="1" baseline="-25000"/>
              <a:t>7</a:t>
            </a:r>
          </a:p>
          <a:p>
            <a:pPr algn="ctr" eaLnBrk="0" hangingPunct="0">
              <a:spcBef>
                <a:spcPct val="50000"/>
              </a:spcBef>
            </a:pPr>
            <a:r>
              <a:rPr lang="en-GB" sz="1600" b="1"/>
              <a:t>1888</a:t>
            </a:r>
          </a:p>
        </p:txBody>
      </p:sp>
      <p:sp>
        <p:nvSpPr>
          <p:cNvPr id="1340422" name="Text Box 6"/>
          <p:cNvSpPr txBox="1">
            <a:spLocks noChangeArrowheads="1"/>
          </p:cNvSpPr>
          <p:nvPr/>
        </p:nvSpPr>
        <p:spPr bwMode="auto">
          <a:xfrm>
            <a:off x="1855788" y="4178300"/>
            <a:ext cx="1520825" cy="1085850"/>
          </a:xfrm>
          <a:prstGeom prst="rect">
            <a:avLst/>
          </a:prstGeom>
          <a:gradFill rotWithShape="1">
            <a:gsLst>
              <a:gs pos="0">
                <a:srgbClr val="FFFF00"/>
              </a:gs>
              <a:gs pos="100000">
                <a:srgbClr val="767600"/>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solidFill>
                  <a:srgbClr val="000000"/>
                </a:solidFill>
              </a:rPr>
              <a:t>Tetryl</a:t>
            </a:r>
          </a:p>
          <a:p>
            <a:pPr algn="ctr" eaLnBrk="0" hangingPunct="0">
              <a:spcBef>
                <a:spcPct val="50000"/>
              </a:spcBef>
            </a:pPr>
            <a:r>
              <a:rPr lang="en-GB" sz="1600" b="1">
                <a:solidFill>
                  <a:srgbClr val="000000"/>
                </a:solidFill>
              </a:rPr>
              <a:t>C</a:t>
            </a:r>
            <a:r>
              <a:rPr lang="en-GB" sz="1600" b="1" baseline="-25000">
                <a:solidFill>
                  <a:srgbClr val="000000"/>
                </a:solidFill>
              </a:rPr>
              <a:t>7</a:t>
            </a:r>
            <a:r>
              <a:rPr lang="en-GB" sz="1600" b="1">
                <a:solidFill>
                  <a:srgbClr val="000000"/>
                </a:solidFill>
              </a:rPr>
              <a:t>H</a:t>
            </a:r>
            <a:r>
              <a:rPr lang="en-GB" sz="1600" b="1" baseline="-25000">
                <a:solidFill>
                  <a:srgbClr val="000000"/>
                </a:solidFill>
              </a:rPr>
              <a:t>5</a:t>
            </a:r>
            <a:r>
              <a:rPr lang="en-GB" sz="1600" b="1">
                <a:solidFill>
                  <a:srgbClr val="000000"/>
                </a:solidFill>
              </a:rPr>
              <a:t>N</a:t>
            </a:r>
            <a:r>
              <a:rPr lang="en-GB" sz="1600" b="1" baseline="-25000">
                <a:solidFill>
                  <a:srgbClr val="000000"/>
                </a:solidFill>
              </a:rPr>
              <a:t>5</a:t>
            </a:r>
            <a:r>
              <a:rPr lang="en-GB" sz="1600" b="1">
                <a:solidFill>
                  <a:srgbClr val="000000"/>
                </a:solidFill>
              </a:rPr>
              <a:t>O</a:t>
            </a:r>
            <a:r>
              <a:rPr lang="en-GB" sz="1600" b="1" baseline="-25000">
                <a:solidFill>
                  <a:srgbClr val="000000"/>
                </a:solidFill>
              </a:rPr>
              <a:t>8</a:t>
            </a:r>
          </a:p>
          <a:p>
            <a:pPr algn="ctr" eaLnBrk="0" hangingPunct="0">
              <a:spcBef>
                <a:spcPct val="50000"/>
              </a:spcBef>
            </a:pPr>
            <a:r>
              <a:rPr lang="en-GB" sz="1600" b="1">
                <a:solidFill>
                  <a:srgbClr val="000000"/>
                </a:solidFill>
              </a:rPr>
              <a:t>1906</a:t>
            </a:r>
          </a:p>
        </p:txBody>
      </p:sp>
      <p:sp>
        <p:nvSpPr>
          <p:cNvPr id="1340423" name="Text Box 7"/>
          <p:cNvSpPr txBox="1">
            <a:spLocks noChangeArrowheads="1"/>
          </p:cNvSpPr>
          <p:nvPr/>
        </p:nvSpPr>
        <p:spPr bwMode="auto">
          <a:xfrm>
            <a:off x="2870200" y="4905375"/>
            <a:ext cx="1531938" cy="1085850"/>
          </a:xfrm>
          <a:prstGeom prst="rect">
            <a:avLst/>
          </a:prstGeom>
          <a:gradFill rotWithShape="1">
            <a:gsLst>
              <a:gs pos="0">
                <a:srgbClr val="762F00"/>
              </a:gs>
              <a:gs pos="100000">
                <a:srgbClr val="FF6600"/>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t>TNT</a:t>
            </a:r>
          </a:p>
          <a:p>
            <a:pPr algn="ctr" eaLnBrk="0" hangingPunct="0">
              <a:spcBef>
                <a:spcPct val="50000"/>
              </a:spcBef>
            </a:pPr>
            <a:r>
              <a:rPr lang="en-GB" sz="1600" b="1"/>
              <a:t>C</a:t>
            </a:r>
            <a:r>
              <a:rPr lang="en-GB" sz="1600" b="1" baseline="-25000"/>
              <a:t>7</a:t>
            </a:r>
            <a:r>
              <a:rPr lang="en-GB" sz="1600" b="1"/>
              <a:t>H</a:t>
            </a:r>
            <a:r>
              <a:rPr lang="en-GB" sz="1600" b="1" baseline="-25000"/>
              <a:t>5</a:t>
            </a:r>
            <a:r>
              <a:rPr lang="en-GB" sz="1600" b="1"/>
              <a:t>N</a:t>
            </a:r>
            <a:r>
              <a:rPr lang="en-GB" sz="1600" b="1" baseline="-25000"/>
              <a:t>3</a:t>
            </a:r>
            <a:r>
              <a:rPr lang="en-GB" sz="1600" b="1"/>
              <a:t>O</a:t>
            </a:r>
            <a:r>
              <a:rPr lang="en-GB" sz="1600" b="1" baseline="-25000"/>
              <a:t>6</a:t>
            </a:r>
          </a:p>
          <a:p>
            <a:pPr algn="ctr" eaLnBrk="0" hangingPunct="0">
              <a:spcBef>
                <a:spcPct val="50000"/>
              </a:spcBef>
            </a:pPr>
            <a:r>
              <a:rPr lang="en-GB" sz="1600" b="1"/>
              <a:t>US 1912</a:t>
            </a:r>
          </a:p>
        </p:txBody>
      </p:sp>
      <p:sp>
        <p:nvSpPr>
          <p:cNvPr id="1340424" name="Text Box 8"/>
          <p:cNvSpPr txBox="1">
            <a:spLocks noChangeArrowheads="1"/>
          </p:cNvSpPr>
          <p:nvPr/>
        </p:nvSpPr>
        <p:spPr bwMode="auto">
          <a:xfrm>
            <a:off x="4102100" y="5251450"/>
            <a:ext cx="1408113" cy="1085850"/>
          </a:xfrm>
          <a:prstGeom prst="rect">
            <a:avLst/>
          </a:prstGeom>
          <a:gradFill rotWithShape="1">
            <a:gsLst>
              <a:gs pos="0">
                <a:srgbClr val="FFCC99"/>
              </a:gs>
              <a:gs pos="100000">
                <a:srgbClr val="765E47"/>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solidFill>
                  <a:srgbClr val="000000"/>
                </a:solidFill>
              </a:rPr>
              <a:t>RDX</a:t>
            </a:r>
          </a:p>
          <a:p>
            <a:pPr algn="ctr" eaLnBrk="0" hangingPunct="0">
              <a:spcBef>
                <a:spcPct val="50000"/>
              </a:spcBef>
            </a:pPr>
            <a:r>
              <a:rPr lang="en-GB" sz="1600" b="1">
                <a:solidFill>
                  <a:srgbClr val="000000"/>
                </a:solidFill>
              </a:rPr>
              <a:t>Woolwich</a:t>
            </a:r>
          </a:p>
          <a:p>
            <a:pPr algn="ctr" eaLnBrk="0" hangingPunct="0">
              <a:spcBef>
                <a:spcPct val="50000"/>
              </a:spcBef>
            </a:pPr>
            <a:r>
              <a:rPr lang="en-GB" sz="1600" b="1">
                <a:solidFill>
                  <a:srgbClr val="000000"/>
                </a:solidFill>
              </a:rPr>
              <a:t>1920</a:t>
            </a:r>
          </a:p>
        </p:txBody>
      </p:sp>
      <p:sp>
        <p:nvSpPr>
          <p:cNvPr id="1340425" name="Text Box 9"/>
          <p:cNvSpPr txBox="1">
            <a:spLocks noChangeArrowheads="1"/>
          </p:cNvSpPr>
          <p:nvPr/>
        </p:nvSpPr>
        <p:spPr bwMode="auto">
          <a:xfrm>
            <a:off x="4930775" y="5114925"/>
            <a:ext cx="1804988" cy="963613"/>
          </a:xfrm>
          <a:prstGeom prst="rect">
            <a:avLst/>
          </a:prstGeom>
          <a:gradFill rotWithShape="1">
            <a:gsLst>
              <a:gs pos="0">
                <a:srgbClr val="3B0000"/>
              </a:gs>
              <a:gs pos="100000">
                <a:srgbClr val="800000"/>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t>PETN and Pentolite</a:t>
            </a:r>
          </a:p>
          <a:p>
            <a:pPr algn="ctr" eaLnBrk="0" hangingPunct="0">
              <a:spcBef>
                <a:spcPct val="50000"/>
              </a:spcBef>
            </a:pPr>
            <a:r>
              <a:rPr lang="en-GB" sz="1600" b="1"/>
              <a:t>1930s</a:t>
            </a:r>
          </a:p>
        </p:txBody>
      </p:sp>
      <p:sp>
        <p:nvSpPr>
          <p:cNvPr id="1340426" name="Text Box 10"/>
          <p:cNvSpPr txBox="1">
            <a:spLocks noChangeArrowheads="1"/>
          </p:cNvSpPr>
          <p:nvPr/>
        </p:nvSpPr>
        <p:spPr bwMode="auto">
          <a:xfrm>
            <a:off x="5905500" y="4152900"/>
            <a:ext cx="1604963" cy="1452563"/>
          </a:xfrm>
          <a:prstGeom prst="rect">
            <a:avLst/>
          </a:prstGeom>
          <a:gradFill rotWithShape="1">
            <a:gsLst>
              <a:gs pos="0">
                <a:srgbClr val="18472F"/>
              </a:gs>
              <a:gs pos="100000">
                <a:srgbClr val="339966"/>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t>RDX</a:t>
            </a:r>
          </a:p>
          <a:p>
            <a:pPr algn="ctr" eaLnBrk="0" hangingPunct="0">
              <a:spcBef>
                <a:spcPct val="50000"/>
              </a:spcBef>
            </a:pPr>
            <a:r>
              <a:rPr lang="en-GB" sz="1600" b="1"/>
              <a:t>Pilot Plant</a:t>
            </a:r>
          </a:p>
          <a:p>
            <a:pPr algn="ctr" eaLnBrk="0" hangingPunct="0">
              <a:spcBef>
                <a:spcPct val="50000"/>
              </a:spcBef>
            </a:pPr>
            <a:r>
              <a:rPr lang="en-GB" sz="1600" b="1"/>
              <a:t>Woolwich</a:t>
            </a:r>
          </a:p>
          <a:p>
            <a:pPr algn="ctr" eaLnBrk="0" hangingPunct="0">
              <a:spcBef>
                <a:spcPct val="50000"/>
              </a:spcBef>
            </a:pPr>
            <a:r>
              <a:rPr lang="en-GB" sz="1600" b="1"/>
              <a:t>1933</a:t>
            </a:r>
          </a:p>
        </p:txBody>
      </p:sp>
      <p:sp>
        <p:nvSpPr>
          <p:cNvPr id="1340427" name="Text Box 11"/>
          <p:cNvSpPr txBox="1">
            <a:spLocks noChangeArrowheads="1"/>
          </p:cNvSpPr>
          <p:nvPr/>
        </p:nvSpPr>
        <p:spPr bwMode="auto">
          <a:xfrm>
            <a:off x="6472238" y="3092450"/>
            <a:ext cx="1593850" cy="1697038"/>
          </a:xfrm>
          <a:prstGeom prst="rect">
            <a:avLst/>
          </a:prstGeom>
          <a:gradFill rotWithShape="1">
            <a:gsLst>
              <a:gs pos="0">
                <a:srgbClr val="5E4776"/>
              </a:gs>
              <a:gs pos="100000">
                <a:srgbClr val="CC99FF"/>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t>RDX</a:t>
            </a:r>
          </a:p>
          <a:p>
            <a:pPr algn="ctr" eaLnBrk="0" hangingPunct="0">
              <a:spcBef>
                <a:spcPct val="50000"/>
              </a:spcBef>
            </a:pPr>
            <a:r>
              <a:rPr lang="en-GB" sz="1600" b="1"/>
              <a:t>Pilot Plant</a:t>
            </a:r>
          </a:p>
          <a:p>
            <a:pPr algn="ctr" eaLnBrk="0" hangingPunct="0">
              <a:spcBef>
                <a:spcPct val="50000"/>
              </a:spcBef>
            </a:pPr>
            <a:r>
              <a:rPr lang="en-GB" sz="1600" b="1"/>
              <a:t>Waltham Abbey</a:t>
            </a:r>
          </a:p>
          <a:p>
            <a:pPr algn="ctr" eaLnBrk="0" hangingPunct="0">
              <a:spcBef>
                <a:spcPct val="50000"/>
              </a:spcBef>
            </a:pPr>
            <a:r>
              <a:rPr lang="en-GB" sz="1600" b="1"/>
              <a:t>1939</a:t>
            </a:r>
          </a:p>
        </p:txBody>
      </p:sp>
      <p:sp>
        <p:nvSpPr>
          <p:cNvPr id="1340428" name="Text Box 12"/>
          <p:cNvSpPr txBox="1">
            <a:spLocks noChangeArrowheads="1"/>
          </p:cNvSpPr>
          <p:nvPr/>
        </p:nvSpPr>
        <p:spPr bwMode="auto">
          <a:xfrm>
            <a:off x="6091238" y="2643188"/>
            <a:ext cx="1704975" cy="1208087"/>
          </a:xfrm>
          <a:prstGeom prst="rect">
            <a:avLst/>
          </a:prstGeom>
          <a:gradFill rotWithShape="1">
            <a:gsLst>
              <a:gs pos="0">
                <a:srgbClr val="FF0000"/>
              </a:gs>
              <a:gs pos="100000">
                <a:srgbClr val="760000"/>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t>RDX Bachmann Process</a:t>
            </a:r>
          </a:p>
          <a:p>
            <a:pPr algn="ctr" eaLnBrk="0" hangingPunct="0">
              <a:spcBef>
                <a:spcPct val="50000"/>
              </a:spcBef>
            </a:pPr>
            <a:r>
              <a:rPr lang="en-GB" sz="1600" b="1"/>
              <a:t>1940</a:t>
            </a:r>
          </a:p>
        </p:txBody>
      </p:sp>
      <p:sp>
        <p:nvSpPr>
          <p:cNvPr id="1340429" name="Text Box 13"/>
          <p:cNvSpPr txBox="1">
            <a:spLocks noChangeArrowheads="1"/>
          </p:cNvSpPr>
          <p:nvPr/>
        </p:nvSpPr>
        <p:spPr bwMode="auto">
          <a:xfrm>
            <a:off x="4710113" y="1814513"/>
            <a:ext cx="1903412" cy="1452562"/>
          </a:xfrm>
          <a:prstGeom prst="rect">
            <a:avLst/>
          </a:prstGeom>
          <a:gradFill rotWithShape="1">
            <a:gsLst>
              <a:gs pos="0">
                <a:srgbClr val="FFFF99"/>
              </a:gs>
              <a:gs pos="100000">
                <a:srgbClr val="767647"/>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solidFill>
                  <a:srgbClr val="000000"/>
                </a:solidFill>
              </a:rPr>
              <a:t>RDX</a:t>
            </a:r>
          </a:p>
          <a:p>
            <a:pPr algn="ctr" eaLnBrk="0" hangingPunct="0">
              <a:spcBef>
                <a:spcPct val="50000"/>
              </a:spcBef>
            </a:pPr>
            <a:r>
              <a:rPr lang="en-GB" sz="1600" b="1">
                <a:solidFill>
                  <a:srgbClr val="000000"/>
                </a:solidFill>
              </a:rPr>
              <a:t>Production</a:t>
            </a:r>
          </a:p>
          <a:p>
            <a:pPr algn="ctr" eaLnBrk="0" hangingPunct="0">
              <a:spcBef>
                <a:spcPct val="50000"/>
              </a:spcBef>
            </a:pPr>
            <a:r>
              <a:rPr lang="en-GB" sz="1600" b="1">
                <a:solidFill>
                  <a:srgbClr val="000000"/>
                </a:solidFill>
              </a:rPr>
              <a:t>Bridgwater</a:t>
            </a:r>
          </a:p>
          <a:p>
            <a:pPr algn="ctr" eaLnBrk="0" hangingPunct="0">
              <a:spcBef>
                <a:spcPct val="50000"/>
              </a:spcBef>
            </a:pPr>
            <a:r>
              <a:rPr lang="en-GB" sz="1600" b="1">
                <a:solidFill>
                  <a:srgbClr val="000000"/>
                </a:solidFill>
              </a:rPr>
              <a:t>1941</a:t>
            </a:r>
          </a:p>
        </p:txBody>
      </p:sp>
      <p:sp>
        <p:nvSpPr>
          <p:cNvPr id="1340430" name="Text Box 14"/>
          <p:cNvSpPr txBox="1">
            <a:spLocks noChangeArrowheads="1"/>
          </p:cNvSpPr>
          <p:nvPr/>
        </p:nvSpPr>
        <p:spPr bwMode="auto">
          <a:xfrm>
            <a:off x="3843338" y="1162050"/>
            <a:ext cx="1966912" cy="1452563"/>
          </a:xfrm>
          <a:prstGeom prst="rect">
            <a:avLst/>
          </a:prstGeom>
          <a:gradFill rotWithShape="1">
            <a:gsLst>
              <a:gs pos="0">
                <a:srgbClr val="3B3B00"/>
              </a:gs>
              <a:gs pos="100000">
                <a:srgbClr val="808000"/>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t>HMX </a:t>
            </a:r>
          </a:p>
          <a:p>
            <a:pPr algn="ctr" eaLnBrk="0" hangingPunct="0">
              <a:spcBef>
                <a:spcPct val="50000"/>
              </a:spcBef>
            </a:pPr>
            <a:r>
              <a:rPr lang="en-GB" sz="1600" b="1"/>
              <a:t>and </a:t>
            </a:r>
          </a:p>
          <a:p>
            <a:pPr algn="ctr" eaLnBrk="0" hangingPunct="0">
              <a:spcBef>
                <a:spcPct val="50000"/>
              </a:spcBef>
            </a:pPr>
            <a:r>
              <a:rPr lang="en-GB" sz="1600" b="1"/>
              <a:t>Octols</a:t>
            </a:r>
          </a:p>
          <a:p>
            <a:pPr algn="ctr" eaLnBrk="0" hangingPunct="0">
              <a:spcBef>
                <a:spcPct val="50000"/>
              </a:spcBef>
            </a:pPr>
            <a:r>
              <a:rPr lang="en-GB" sz="1600" b="1"/>
              <a:t>1952</a:t>
            </a:r>
          </a:p>
        </p:txBody>
      </p:sp>
      <p:sp>
        <p:nvSpPr>
          <p:cNvPr id="1340431" name="Text Box 15"/>
          <p:cNvSpPr txBox="1">
            <a:spLocks noChangeArrowheads="1"/>
          </p:cNvSpPr>
          <p:nvPr/>
        </p:nvSpPr>
        <p:spPr bwMode="auto">
          <a:xfrm>
            <a:off x="2693988" y="2312988"/>
            <a:ext cx="2373312" cy="719137"/>
          </a:xfrm>
          <a:prstGeom prst="rect">
            <a:avLst/>
          </a:prstGeom>
          <a:gradFill rotWithShape="1">
            <a:gsLst>
              <a:gs pos="0">
                <a:srgbClr val="007600"/>
              </a:gs>
              <a:gs pos="100000">
                <a:srgbClr val="00FF00"/>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t>PBXs</a:t>
            </a:r>
          </a:p>
          <a:p>
            <a:pPr algn="ctr" eaLnBrk="0" hangingPunct="0">
              <a:spcBef>
                <a:spcPct val="50000"/>
              </a:spcBef>
            </a:pPr>
            <a:r>
              <a:rPr lang="en-GB" sz="1600" b="1"/>
              <a:t>1950s onwards</a:t>
            </a:r>
          </a:p>
        </p:txBody>
      </p:sp>
      <p:sp>
        <p:nvSpPr>
          <p:cNvPr id="1340432" name="Text Box 16"/>
          <p:cNvSpPr txBox="1">
            <a:spLocks noChangeArrowheads="1"/>
          </p:cNvSpPr>
          <p:nvPr/>
        </p:nvSpPr>
        <p:spPr bwMode="auto">
          <a:xfrm>
            <a:off x="2965450" y="2768600"/>
            <a:ext cx="1581150" cy="719138"/>
          </a:xfrm>
          <a:prstGeom prst="rect">
            <a:avLst/>
          </a:prstGeom>
          <a:gradFill rotWithShape="1">
            <a:gsLst>
              <a:gs pos="0">
                <a:srgbClr val="0000FF"/>
              </a:gs>
              <a:gs pos="100000">
                <a:srgbClr val="000076"/>
              </a:gs>
            </a:gsLst>
            <a:path path="shape">
              <a:fillToRect l="50000" t="50000" r="50000" b="50000"/>
            </a:path>
          </a:gradFill>
          <a:ln w="15875" algn="ctr">
            <a:solidFill>
              <a:schemeClr val="tx1"/>
            </a:solidFill>
            <a:miter lim="800000"/>
            <a:headEnd/>
            <a:tailEnd/>
          </a:ln>
        </p:spPr>
        <p:txBody>
          <a:bodyPr>
            <a:spAutoFit/>
          </a:bodyPr>
          <a:lstStyle/>
          <a:p>
            <a:pPr algn="ctr" eaLnBrk="0" hangingPunct="0">
              <a:spcBef>
                <a:spcPct val="50000"/>
              </a:spcBef>
            </a:pPr>
            <a:r>
              <a:rPr lang="en-GB" sz="1600" b="1"/>
              <a:t>TATB</a:t>
            </a:r>
          </a:p>
          <a:p>
            <a:pPr algn="ctr" eaLnBrk="0" hangingPunct="0">
              <a:spcBef>
                <a:spcPct val="50000"/>
              </a:spcBef>
            </a:pPr>
            <a:r>
              <a:rPr lang="en-GB" sz="1600" b="1"/>
              <a:t>1978</a:t>
            </a:r>
          </a:p>
        </p:txBody>
      </p:sp>
      <p:grpSp>
        <p:nvGrpSpPr>
          <p:cNvPr id="1340433" name="Group 17"/>
          <p:cNvGrpSpPr>
            <a:grpSpLocks/>
          </p:cNvGrpSpPr>
          <p:nvPr/>
        </p:nvGrpSpPr>
        <p:grpSpPr bwMode="auto">
          <a:xfrm>
            <a:off x="3670300" y="3175000"/>
            <a:ext cx="1803400" cy="1498600"/>
            <a:chOff x="2312" y="2000"/>
            <a:chExt cx="1136" cy="944"/>
          </a:xfrm>
        </p:grpSpPr>
        <p:sp>
          <p:nvSpPr>
            <p:cNvPr id="23569" name="Rectangle 18"/>
            <p:cNvSpPr>
              <a:spLocks noChangeArrowheads="1"/>
            </p:cNvSpPr>
            <p:nvPr/>
          </p:nvSpPr>
          <p:spPr bwMode="auto">
            <a:xfrm>
              <a:off x="2312" y="2000"/>
              <a:ext cx="1136" cy="944"/>
            </a:xfrm>
            <a:prstGeom prst="rect">
              <a:avLst/>
            </a:prstGeom>
            <a:solidFill>
              <a:srgbClr val="FF0000"/>
            </a:solidFill>
            <a:ln w="9525">
              <a:solidFill>
                <a:schemeClr val="tx1"/>
              </a:solidFill>
              <a:miter lim="800000"/>
              <a:headEnd/>
              <a:tailEnd/>
            </a:ln>
          </p:spPr>
          <p:txBody>
            <a:bodyPr wrap="none" anchor="ctr"/>
            <a:lstStyle/>
            <a:p>
              <a:endParaRPr lang="en-US"/>
            </a:p>
          </p:txBody>
        </p:sp>
        <p:sp>
          <p:nvSpPr>
            <p:cNvPr id="23570" name="Text Box 19"/>
            <p:cNvSpPr txBox="1">
              <a:spLocks noChangeArrowheads="1"/>
            </p:cNvSpPr>
            <p:nvPr/>
          </p:nvSpPr>
          <p:spPr bwMode="auto">
            <a:xfrm>
              <a:off x="2432" y="2192"/>
              <a:ext cx="848" cy="751"/>
            </a:xfrm>
            <a:prstGeom prst="rect">
              <a:avLst/>
            </a:prstGeom>
            <a:noFill/>
            <a:ln w="9525" algn="ctr">
              <a:noFill/>
              <a:miter lim="800000"/>
              <a:headEnd/>
              <a:tailEnd/>
            </a:ln>
          </p:spPr>
          <p:txBody>
            <a:bodyPr>
              <a:spAutoFit/>
            </a:bodyPr>
            <a:lstStyle/>
            <a:p>
              <a:pPr algn="ctr" eaLnBrk="0" hangingPunct="0">
                <a:spcBef>
                  <a:spcPct val="50000"/>
                </a:spcBef>
              </a:pPr>
              <a:r>
                <a:rPr lang="en-GB" sz="1600" b="1">
                  <a:solidFill>
                    <a:schemeClr val="tx2"/>
                  </a:solidFill>
                </a:rPr>
                <a:t>Bridgwater Ceases Production</a:t>
              </a:r>
            </a:p>
            <a:p>
              <a:pPr algn="ctr" eaLnBrk="0" hangingPunct="0">
                <a:spcBef>
                  <a:spcPct val="50000"/>
                </a:spcBef>
              </a:pPr>
              <a:r>
                <a:rPr lang="en-GB" sz="1600" b="1">
                  <a:solidFill>
                    <a:schemeClr val="tx2"/>
                  </a:solidFill>
                </a:rPr>
                <a:t>2008</a:t>
              </a:r>
            </a:p>
          </p:txBody>
        </p:sp>
      </p:grpSp>
    </p:spTree>
    <p:extLst>
      <p:ext uri="{BB962C8B-B14F-4D97-AF65-F5344CB8AC3E}">
        <p14:creationId xmlns:p14="http://schemas.microsoft.com/office/powerpoint/2010/main" val="238265166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1340419"/>
                                        </p:tgtEl>
                                        <p:attrNameLst>
                                          <p:attrName>style.visibility</p:attrName>
                                        </p:attrNameLst>
                                      </p:cBhvr>
                                      <p:to>
                                        <p:strVal val="visible"/>
                                      </p:to>
                                    </p:set>
                                    <p:anim calcmode="lin" valueType="num">
                                      <p:cBhvr additive="base">
                                        <p:cTn id="7" dur="500" fill="hold"/>
                                        <p:tgtEl>
                                          <p:spTgt spid="1340419"/>
                                        </p:tgtEl>
                                        <p:attrNameLst>
                                          <p:attrName>ppt_x</p:attrName>
                                        </p:attrNameLst>
                                      </p:cBhvr>
                                      <p:tavLst>
                                        <p:tav tm="0">
                                          <p:val>
                                            <p:strVal val="#ppt_x"/>
                                          </p:val>
                                        </p:tav>
                                        <p:tav tm="100000">
                                          <p:val>
                                            <p:strVal val="#ppt_x"/>
                                          </p:val>
                                        </p:tav>
                                      </p:tavLst>
                                    </p:anim>
                                    <p:anim calcmode="lin" valueType="num">
                                      <p:cBhvr additive="base">
                                        <p:cTn id="8" dur="500" fill="hold"/>
                                        <p:tgtEl>
                                          <p:spTgt spid="1340419"/>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grpId="0" nodeType="clickEffect">
                                  <p:stCondLst>
                                    <p:cond delay="0"/>
                                  </p:stCondLst>
                                  <p:childTnLst>
                                    <p:set>
                                      <p:cBhvr>
                                        <p:cTn id="12" dur="1" fill="hold">
                                          <p:stCondLst>
                                            <p:cond delay="0"/>
                                          </p:stCondLst>
                                        </p:cTn>
                                        <p:tgtEl>
                                          <p:spTgt spid="1340420"/>
                                        </p:tgtEl>
                                        <p:attrNameLst>
                                          <p:attrName>style.visibility</p:attrName>
                                        </p:attrNameLst>
                                      </p:cBhvr>
                                      <p:to>
                                        <p:strVal val="visible"/>
                                      </p:to>
                                    </p:set>
                                    <p:anim calcmode="lin" valueType="num">
                                      <p:cBhvr additive="base">
                                        <p:cTn id="13" dur="500" fill="hold"/>
                                        <p:tgtEl>
                                          <p:spTgt spid="1340420"/>
                                        </p:tgtEl>
                                        <p:attrNameLst>
                                          <p:attrName>ppt_x</p:attrName>
                                        </p:attrNameLst>
                                      </p:cBhvr>
                                      <p:tavLst>
                                        <p:tav tm="0">
                                          <p:val>
                                            <p:strVal val="0-#ppt_w/2"/>
                                          </p:val>
                                        </p:tav>
                                        <p:tav tm="100000">
                                          <p:val>
                                            <p:strVal val="#ppt_x"/>
                                          </p:val>
                                        </p:tav>
                                      </p:tavLst>
                                    </p:anim>
                                    <p:anim calcmode="lin" valueType="num">
                                      <p:cBhvr additive="base">
                                        <p:cTn id="14" dur="500" fill="hold"/>
                                        <p:tgtEl>
                                          <p:spTgt spid="1340420"/>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40421"/>
                                        </p:tgtEl>
                                        <p:attrNameLst>
                                          <p:attrName>style.visibility</p:attrName>
                                        </p:attrNameLst>
                                      </p:cBhvr>
                                      <p:to>
                                        <p:strVal val="visible"/>
                                      </p:to>
                                    </p:set>
                                    <p:anim calcmode="lin" valueType="num">
                                      <p:cBhvr additive="base">
                                        <p:cTn id="19" dur="500" fill="hold"/>
                                        <p:tgtEl>
                                          <p:spTgt spid="1340421"/>
                                        </p:tgtEl>
                                        <p:attrNameLst>
                                          <p:attrName>ppt_x</p:attrName>
                                        </p:attrNameLst>
                                      </p:cBhvr>
                                      <p:tavLst>
                                        <p:tav tm="0">
                                          <p:val>
                                            <p:strVal val="0-#ppt_w/2"/>
                                          </p:val>
                                        </p:tav>
                                        <p:tav tm="100000">
                                          <p:val>
                                            <p:strVal val="#ppt_x"/>
                                          </p:val>
                                        </p:tav>
                                      </p:tavLst>
                                    </p:anim>
                                    <p:anim calcmode="lin" valueType="num">
                                      <p:cBhvr additive="base">
                                        <p:cTn id="20" dur="500" fill="hold"/>
                                        <p:tgtEl>
                                          <p:spTgt spid="1340421"/>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2" fill="hold" grpId="0" nodeType="clickEffect">
                                  <p:stCondLst>
                                    <p:cond delay="0"/>
                                  </p:stCondLst>
                                  <p:childTnLst>
                                    <p:set>
                                      <p:cBhvr>
                                        <p:cTn id="24" dur="1" fill="hold">
                                          <p:stCondLst>
                                            <p:cond delay="0"/>
                                          </p:stCondLst>
                                        </p:cTn>
                                        <p:tgtEl>
                                          <p:spTgt spid="1340422"/>
                                        </p:tgtEl>
                                        <p:attrNameLst>
                                          <p:attrName>style.visibility</p:attrName>
                                        </p:attrNameLst>
                                      </p:cBhvr>
                                      <p:to>
                                        <p:strVal val="visible"/>
                                      </p:to>
                                    </p:set>
                                    <p:anim calcmode="lin" valueType="num">
                                      <p:cBhvr additive="base">
                                        <p:cTn id="25" dur="500" fill="hold"/>
                                        <p:tgtEl>
                                          <p:spTgt spid="1340422"/>
                                        </p:tgtEl>
                                        <p:attrNameLst>
                                          <p:attrName>ppt_x</p:attrName>
                                        </p:attrNameLst>
                                      </p:cBhvr>
                                      <p:tavLst>
                                        <p:tav tm="0">
                                          <p:val>
                                            <p:strVal val="0-#ppt_w/2"/>
                                          </p:val>
                                        </p:tav>
                                        <p:tav tm="100000">
                                          <p:val>
                                            <p:strVal val="#ppt_x"/>
                                          </p:val>
                                        </p:tav>
                                      </p:tavLst>
                                    </p:anim>
                                    <p:anim calcmode="lin" valueType="num">
                                      <p:cBhvr additive="base">
                                        <p:cTn id="26" dur="500" fill="hold"/>
                                        <p:tgtEl>
                                          <p:spTgt spid="134042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2" fill="hold" grpId="0" nodeType="clickEffect">
                                  <p:stCondLst>
                                    <p:cond delay="0"/>
                                  </p:stCondLst>
                                  <p:childTnLst>
                                    <p:set>
                                      <p:cBhvr>
                                        <p:cTn id="30" dur="1" fill="hold">
                                          <p:stCondLst>
                                            <p:cond delay="0"/>
                                          </p:stCondLst>
                                        </p:cTn>
                                        <p:tgtEl>
                                          <p:spTgt spid="1340423"/>
                                        </p:tgtEl>
                                        <p:attrNameLst>
                                          <p:attrName>style.visibility</p:attrName>
                                        </p:attrNameLst>
                                      </p:cBhvr>
                                      <p:to>
                                        <p:strVal val="visible"/>
                                      </p:to>
                                    </p:set>
                                    <p:anim calcmode="lin" valueType="num">
                                      <p:cBhvr additive="base">
                                        <p:cTn id="31" dur="500" fill="hold"/>
                                        <p:tgtEl>
                                          <p:spTgt spid="1340423"/>
                                        </p:tgtEl>
                                        <p:attrNameLst>
                                          <p:attrName>ppt_x</p:attrName>
                                        </p:attrNameLst>
                                      </p:cBhvr>
                                      <p:tavLst>
                                        <p:tav tm="0">
                                          <p:val>
                                            <p:strVal val="0-#ppt_w/2"/>
                                          </p:val>
                                        </p:tav>
                                        <p:tav tm="100000">
                                          <p:val>
                                            <p:strVal val="#ppt_x"/>
                                          </p:val>
                                        </p:tav>
                                      </p:tavLst>
                                    </p:anim>
                                    <p:anim calcmode="lin" valueType="num">
                                      <p:cBhvr additive="base">
                                        <p:cTn id="32" dur="500" fill="hold"/>
                                        <p:tgtEl>
                                          <p:spTgt spid="134042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40424"/>
                                        </p:tgtEl>
                                        <p:attrNameLst>
                                          <p:attrName>style.visibility</p:attrName>
                                        </p:attrNameLst>
                                      </p:cBhvr>
                                      <p:to>
                                        <p:strVal val="visible"/>
                                      </p:to>
                                    </p:set>
                                    <p:anim calcmode="lin" valueType="num">
                                      <p:cBhvr additive="base">
                                        <p:cTn id="37" dur="500" fill="hold"/>
                                        <p:tgtEl>
                                          <p:spTgt spid="1340424"/>
                                        </p:tgtEl>
                                        <p:attrNameLst>
                                          <p:attrName>ppt_x</p:attrName>
                                        </p:attrNameLst>
                                      </p:cBhvr>
                                      <p:tavLst>
                                        <p:tav tm="0">
                                          <p:val>
                                            <p:strVal val="#ppt_x"/>
                                          </p:val>
                                        </p:tav>
                                        <p:tav tm="100000">
                                          <p:val>
                                            <p:strVal val="#ppt_x"/>
                                          </p:val>
                                        </p:tav>
                                      </p:tavLst>
                                    </p:anim>
                                    <p:anim calcmode="lin" valueType="num">
                                      <p:cBhvr additive="base">
                                        <p:cTn id="38" dur="500" fill="hold"/>
                                        <p:tgtEl>
                                          <p:spTgt spid="134042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6" fill="hold" grpId="0" nodeType="clickEffect">
                                  <p:stCondLst>
                                    <p:cond delay="0"/>
                                  </p:stCondLst>
                                  <p:childTnLst>
                                    <p:set>
                                      <p:cBhvr>
                                        <p:cTn id="42" dur="1" fill="hold">
                                          <p:stCondLst>
                                            <p:cond delay="0"/>
                                          </p:stCondLst>
                                        </p:cTn>
                                        <p:tgtEl>
                                          <p:spTgt spid="1340425"/>
                                        </p:tgtEl>
                                        <p:attrNameLst>
                                          <p:attrName>style.visibility</p:attrName>
                                        </p:attrNameLst>
                                      </p:cBhvr>
                                      <p:to>
                                        <p:strVal val="visible"/>
                                      </p:to>
                                    </p:set>
                                    <p:anim calcmode="lin" valueType="num">
                                      <p:cBhvr additive="base">
                                        <p:cTn id="43" dur="500" fill="hold"/>
                                        <p:tgtEl>
                                          <p:spTgt spid="1340425"/>
                                        </p:tgtEl>
                                        <p:attrNameLst>
                                          <p:attrName>ppt_x</p:attrName>
                                        </p:attrNameLst>
                                      </p:cBhvr>
                                      <p:tavLst>
                                        <p:tav tm="0">
                                          <p:val>
                                            <p:strVal val="1+#ppt_w/2"/>
                                          </p:val>
                                        </p:tav>
                                        <p:tav tm="100000">
                                          <p:val>
                                            <p:strVal val="#ppt_x"/>
                                          </p:val>
                                        </p:tav>
                                      </p:tavLst>
                                    </p:anim>
                                    <p:anim calcmode="lin" valueType="num">
                                      <p:cBhvr additive="base">
                                        <p:cTn id="44" dur="500" fill="hold"/>
                                        <p:tgtEl>
                                          <p:spTgt spid="134042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6" fill="hold" grpId="0" nodeType="clickEffect">
                                  <p:stCondLst>
                                    <p:cond delay="0"/>
                                  </p:stCondLst>
                                  <p:childTnLst>
                                    <p:set>
                                      <p:cBhvr>
                                        <p:cTn id="48" dur="1" fill="hold">
                                          <p:stCondLst>
                                            <p:cond delay="0"/>
                                          </p:stCondLst>
                                        </p:cTn>
                                        <p:tgtEl>
                                          <p:spTgt spid="1340426"/>
                                        </p:tgtEl>
                                        <p:attrNameLst>
                                          <p:attrName>style.visibility</p:attrName>
                                        </p:attrNameLst>
                                      </p:cBhvr>
                                      <p:to>
                                        <p:strVal val="visible"/>
                                      </p:to>
                                    </p:set>
                                    <p:anim calcmode="lin" valueType="num">
                                      <p:cBhvr additive="base">
                                        <p:cTn id="49" dur="500" fill="hold"/>
                                        <p:tgtEl>
                                          <p:spTgt spid="1340426"/>
                                        </p:tgtEl>
                                        <p:attrNameLst>
                                          <p:attrName>ppt_x</p:attrName>
                                        </p:attrNameLst>
                                      </p:cBhvr>
                                      <p:tavLst>
                                        <p:tav tm="0">
                                          <p:val>
                                            <p:strVal val="1+#ppt_w/2"/>
                                          </p:val>
                                        </p:tav>
                                        <p:tav tm="100000">
                                          <p:val>
                                            <p:strVal val="#ppt_x"/>
                                          </p:val>
                                        </p:tav>
                                      </p:tavLst>
                                    </p:anim>
                                    <p:anim calcmode="lin" valueType="num">
                                      <p:cBhvr additive="base">
                                        <p:cTn id="50" dur="500" fill="hold"/>
                                        <p:tgtEl>
                                          <p:spTgt spid="134042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grpId="0" nodeType="clickEffect">
                                  <p:stCondLst>
                                    <p:cond delay="0"/>
                                  </p:stCondLst>
                                  <p:childTnLst>
                                    <p:set>
                                      <p:cBhvr>
                                        <p:cTn id="54" dur="1" fill="hold">
                                          <p:stCondLst>
                                            <p:cond delay="0"/>
                                          </p:stCondLst>
                                        </p:cTn>
                                        <p:tgtEl>
                                          <p:spTgt spid="1340427"/>
                                        </p:tgtEl>
                                        <p:attrNameLst>
                                          <p:attrName>style.visibility</p:attrName>
                                        </p:attrNameLst>
                                      </p:cBhvr>
                                      <p:to>
                                        <p:strVal val="visible"/>
                                      </p:to>
                                    </p:set>
                                    <p:anim calcmode="lin" valueType="num">
                                      <p:cBhvr additive="base">
                                        <p:cTn id="55" dur="500" fill="hold"/>
                                        <p:tgtEl>
                                          <p:spTgt spid="1340427"/>
                                        </p:tgtEl>
                                        <p:attrNameLst>
                                          <p:attrName>ppt_x</p:attrName>
                                        </p:attrNameLst>
                                      </p:cBhvr>
                                      <p:tavLst>
                                        <p:tav tm="0">
                                          <p:val>
                                            <p:strVal val="1+#ppt_w/2"/>
                                          </p:val>
                                        </p:tav>
                                        <p:tav tm="100000">
                                          <p:val>
                                            <p:strVal val="#ppt_x"/>
                                          </p:val>
                                        </p:tav>
                                      </p:tavLst>
                                    </p:anim>
                                    <p:anim calcmode="lin" valueType="num">
                                      <p:cBhvr additive="base">
                                        <p:cTn id="56" dur="500" fill="hold"/>
                                        <p:tgtEl>
                                          <p:spTgt spid="1340427"/>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3" fill="hold" grpId="0" nodeType="clickEffect">
                                  <p:stCondLst>
                                    <p:cond delay="0"/>
                                  </p:stCondLst>
                                  <p:childTnLst>
                                    <p:set>
                                      <p:cBhvr>
                                        <p:cTn id="60" dur="1" fill="hold">
                                          <p:stCondLst>
                                            <p:cond delay="0"/>
                                          </p:stCondLst>
                                        </p:cTn>
                                        <p:tgtEl>
                                          <p:spTgt spid="1340428"/>
                                        </p:tgtEl>
                                        <p:attrNameLst>
                                          <p:attrName>style.visibility</p:attrName>
                                        </p:attrNameLst>
                                      </p:cBhvr>
                                      <p:to>
                                        <p:strVal val="visible"/>
                                      </p:to>
                                    </p:set>
                                    <p:anim calcmode="lin" valueType="num">
                                      <p:cBhvr additive="base">
                                        <p:cTn id="61" dur="500" fill="hold"/>
                                        <p:tgtEl>
                                          <p:spTgt spid="1340428"/>
                                        </p:tgtEl>
                                        <p:attrNameLst>
                                          <p:attrName>ppt_x</p:attrName>
                                        </p:attrNameLst>
                                      </p:cBhvr>
                                      <p:tavLst>
                                        <p:tav tm="0">
                                          <p:val>
                                            <p:strVal val="1+#ppt_w/2"/>
                                          </p:val>
                                        </p:tav>
                                        <p:tav tm="100000">
                                          <p:val>
                                            <p:strVal val="#ppt_x"/>
                                          </p:val>
                                        </p:tav>
                                      </p:tavLst>
                                    </p:anim>
                                    <p:anim calcmode="lin" valueType="num">
                                      <p:cBhvr additive="base">
                                        <p:cTn id="62" dur="500" fill="hold"/>
                                        <p:tgtEl>
                                          <p:spTgt spid="1340428"/>
                                        </p:tgtEl>
                                        <p:attrNameLst>
                                          <p:attrName>ppt_y</p:attrName>
                                        </p:attrNameLst>
                                      </p:cBhvr>
                                      <p:tavLst>
                                        <p:tav tm="0">
                                          <p:val>
                                            <p:strVal val="0-#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3" fill="hold" grpId="0" nodeType="clickEffect">
                                  <p:stCondLst>
                                    <p:cond delay="0"/>
                                  </p:stCondLst>
                                  <p:childTnLst>
                                    <p:set>
                                      <p:cBhvr>
                                        <p:cTn id="66" dur="1" fill="hold">
                                          <p:stCondLst>
                                            <p:cond delay="0"/>
                                          </p:stCondLst>
                                        </p:cTn>
                                        <p:tgtEl>
                                          <p:spTgt spid="1340429"/>
                                        </p:tgtEl>
                                        <p:attrNameLst>
                                          <p:attrName>style.visibility</p:attrName>
                                        </p:attrNameLst>
                                      </p:cBhvr>
                                      <p:to>
                                        <p:strVal val="visible"/>
                                      </p:to>
                                    </p:set>
                                    <p:anim calcmode="lin" valueType="num">
                                      <p:cBhvr additive="base">
                                        <p:cTn id="67" dur="500" fill="hold"/>
                                        <p:tgtEl>
                                          <p:spTgt spid="1340429"/>
                                        </p:tgtEl>
                                        <p:attrNameLst>
                                          <p:attrName>ppt_x</p:attrName>
                                        </p:attrNameLst>
                                      </p:cBhvr>
                                      <p:tavLst>
                                        <p:tav tm="0">
                                          <p:val>
                                            <p:strVal val="1+#ppt_w/2"/>
                                          </p:val>
                                        </p:tav>
                                        <p:tav tm="100000">
                                          <p:val>
                                            <p:strVal val="#ppt_x"/>
                                          </p:val>
                                        </p:tav>
                                      </p:tavLst>
                                    </p:anim>
                                    <p:anim calcmode="lin" valueType="num">
                                      <p:cBhvr additive="base">
                                        <p:cTn id="68" dur="500" fill="hold"/>
                                        <p:tgtEl>
                                          <p:spTgt spid="1340429"/>
                                        </p:tgtEl>
                                        <p:attrNameLst>
                                          <p:attrName>ppt_y</p:attrName>
                                        </p:attrNameLst>
                                      </p:cBhvr>
                                      <p:tavLst>
                                        <p:tav tm="0">
                                          <p:val>
                                            <p:strVal val="0-#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1" fill="hold" grpId="0" nodeType="clickEffect">
                                  <p:stCondLst>
                                    <p:cond delay="0"/>
                                  </p:stCondLst>
                                  <p:childTnLst>
                                    <p:set>
                                      <p:cBhvr>
                                        <p:cTn id="72" dur="1" fill="hold">
                                          <p:stCondLst>
                                            <p:cond delay="0"/>
                                          </p:stCondLst>
                                        </p:cTn>
                                        <p:tgtEl>
                                          <p:spTgt spid="1340430"/>
                                        </p:tgtEl>
                                        <p:attrNameLst>
                                          <p:attrName>style.visibility</p:attrName>
                                        </p:attrNameLst>
                                      </p:cBhvr>
                                      <p:to>
                                        <p:strVal val="visible"/>
                                      </p:to>
                                    </p:set>
                                    <p:anim calcmode="lin" valueType="num">
                                      <p:cBhvr additive="base">
                                        <p:cTn id="73" dur="500" fill="hold"/>
                                        <p:tgtEl>
                                          <p:spTgt spid="1340430"/>
                                        </p:tgtEl>
                                        <p:attrNameLst>
                                          <p:attrName>ppt_x</p:attrName>
                                        </p:attrNameLst>
                                      </p:cBhvr>
                                      <p:tavLst>
                                        <p:tav tm="0">
                                          <p:val>
                                            <p:strVal val="#ppt_x"/>
                                          </p:val>
                                        </p:tav>
                                        <p:tav tm="100000">
                                          <p:val>
                                            <p:strVal val="#ppt_x"/>
                                          </p:val>
                                        </p:tav>
                                      </p:tavLst>
                                    </p:anim>
                                    <p:anim calcmode="lin" valueType="num">
                                      <p:cBhvr additive="base">
                                        <p:cTn id="74" dur="500" fill="hold"/>
                                        <p:tgtEl>
                                          <p:spTgt spid="1340430"/>
                                        </p:tgtEl>
                                        <p:attrNameLst>
                                          <p:attrName>ppt_y</p:attrName>
                                        </p:attrNameLst>
                                      </p:cBhvr>
                                      <p:tavLst>
                                        <p:tav tm="0">
                                          <p:val>
                                            <p:strVal val="0-#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1340431"/>
                                        </p:tgtEl>
                                        <p:attrNameLst>
                                          <p:attrName>style.visibility</p:attrName>
                                        </p:attrNameLst>
                                      </p:cBhvr>
                                      <p:to>
                                        <p:strVal val="visible"/>
                                      </p:to>
                                    </p:set>
                                    <p:anim calcmode="lin" valueType="num">
                                      <p:cBhvr additive="base">
                                        <p:cTn id="79" dur="500" fill="hold"/>
                                        <p:tgtEl>
                                          <p:spTgt spid="1340431"/>
                                        </p:tgtEl>
                                        <p:attrNameLst>
                                          <p:attrName>ppt_x</p:attrName>
                                        </p:attrNameLst>
                                      </p:cBhvr>
                                      <p:tavLst>
                                        <p:tav tm="0">
                                          <p:val>
                                            <p:strVal val="0-#ppt_w/2"/>
                                          </p:val>
                                        </p:tav>
                                        <p:tav tm="100000">
                                          <p:val>
                                            <p:strVal val="#ppt_x"/>
                                          </p:val>
                                        </p:tav>
                                      </p:tavLst>
                                    </p:anim>
                                    <p:anim calcmode="lin" valueType="num">
                                      <p:cBhvr additive="base">
                                        <p:cTn id="80" dur="500" fill="hold"/>
                                        <p:tgtEl>
                                          <p:spTgt spid="1340431"/>
                                        </p:tgtEl>
                                        <p:attrNameLst>
                                          <p:attrName>ppt_y</p:attrName>
                                        </p:attrNameLst>
                                      </p:cBhvr>
                                      <p:tavLst>
                                        <p:tav tm="0">
                                          <p:val>
                                            <p:strVal val="#ppt_y"/>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12" fill="hold" grpId="0" nodeType="clickEffect">
                                  <p:stCondLst>
                                    <p:cond delay="0"/>
                                  </p:stCondLst>
                                  <p:childTnLst>
                                    <p:set>
                                      <p:cBhvr>
                                        <p:cTn id="84" dur="1" fill="hold">
                                          <p:stCondLst>
                                            <p:cond delay="0"/>
                                          </p:stCondLst>
                                        </p:cTn>
                                        <p:tgtEl>
                                          <p:spTgt spid="1340432"/>
                                        </p:tgtEl>
                                        <p:attrNameLst>
                                          <p:attrName>style.visibility</p:attrName>
                                        </p:attrNameLst>
                                      </p:cBhvr>
                                      <p:to>
                                        <p:strVal val="visible"/>
                                      </p:to>
                                    </p:set>
                                    <p:anim calcmode="lin" valueType="num">
                                      <p:cBhvr additive="base">
                                        <p:cTn id="85" dur="500" fill="hold"/>
                                        <p:tgtEl>
                                          <p:spTgt spid="1340432"/>
                                        </p:tgtEl>
                                        <p:attrNameLst>
                                          <p:attrName>ppt_x</p:attrName>
                                        </p:attrNameLst>
                                      </p:cBhvr>
                                      <p:tavLst>
                                        <p:tav tm="0">
                                          <p:val>
                                            <p:strVal val="0-#ppt_w/2"/>
                                          </p:val>
                                        </p:tav>
                                        <p:tav tm="100000">
                                          <p:val>
                                            <p:strVal val="#ppt_x"/>
                                          </p:val>
                                        </p:tav>
                                      </p:tavLst>
                                    </p:anim>
                                    <p:anim calcmode="lin" valueType="num">
                                      <p:cBhvr additive="base">
                                        <p:cTn id="86" dur="500" fill="hold"/>
                                        <p:tgtEl>
                                          <p:spTgt spid="1340432"/>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5" presetClass="entr" presetSubtype="10" fill="hold" nodeType="clickEffect">
                                  <p:stCondLst>
                                    <p:cond delay="0"/>
                                  </p:stCondLst>
                                  <p:childTnLst>
                                    <p:set>
                                      <p:cBhvr>
                                        <p:cTn id="90" dur="1" fill="hold">
                                          <p:stCondLst>
                                            <p:cond delay="0"/>
                                          </p:stCondLst>
                                        </p:cTn>
                                        <p:tgtEl>
                                          <p:spTgt spid="1340433"/>
                                        </p:tgtEl>
                                        <p:attrNameLst>
                                          <p:attrName>style.visibility</p:attrName>
                                        </p:attrNameLst>
                                      </p:cBhvr>
                                      <p:to>
                                        <p:strVal val="visible"/>
                                      </p:to>
                                    </p:set>
                                    <p:animEffect transition="in" filter="checkerboard(across)">
                                      <p:cBhvr>
                                        <p:cTn id="91" dur="500"/>
                                        <p:tgtEl>
                                          <p:spTgt spid="13404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0419" grpId="0" animBg="1"/>
      <p:bldP spid="1340420" grpId="0" animBg="1"/>
      <p:bldP spid="1340421" grpId="0" animBg="1"/>
      <p:bldP spid="1340422" grpId="0" animBg="1"/>
      <p:bldP spid="1340423" grpId="0" animBg="1"/>
      <p:bldP spid="1340424" grpId="0" animBg="1"/>
      <p:bldP spid="1340425" grpId="0" animBg="1"/>
      <p:bldP spid="1340426" grpId="0" animBg="1"/>
      <p:bldP spid="1340427" grpId="0" animBg="1"/>
      <p:bldP spid="1340428" grpId="0" animBg="1"/>
      <p:bldP spid="1340429" grpId="0" animBg="1"/>
      <p:bldP spid="1340430" grpId="0" animBg="1"/>
      <p:bldP spid="1340431" grpId="0" animBg="1"/>
      <p:bldP spid="134043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0660" name="Rectangle 4"/>
          <p:cNvSpPr>
            <a:spLocks noGrp="1" noChangeArrowheads="1"/>
          </p:cNvSpPr>
          <p:nvPr>
            <p:ph type="ctrTitle"/>
          </p:nvPr>
        </p:nvSpPr>
        <p:spPr>
          <a:ln w="9525"/>
        </p:spPr>
        <p:txBody>
          <a:bodyPr/>
          <a:lstStyle/>
          <a:p>
            <a:pPr>
              <a:defRPr/>
            </a:pPr>
            <a:r>
              <a:rPr lang="en-GB" smtClean="0"/>
              <a:t>What is an explosive?</a:t>
            </a:r>
            <a:br>
              <a:rPr lang="en-GB" smtClean="0"/>
            </a:br>
            <a:r>
              <a:rPr lang="en-GB" smtClean="0"/>
              <a:t>What does an explosive do?</a:t>
            </a:r>
          </a:p>
        </p:txBody>
      </p:sp>
      <p:sp>
        <p:nvSpPr>
          <p:cNvPr id="24578" name="Rectangle 5"/>
          <p:cNvSpPr>
            <a:spLocks noGrp="1" noChangeArrowheads="1"/>
          </p:cNvSpPr>
          <p:nvPr>
            <p:ph type="subTitle" idx="1"/>
          </p:nvPr>
        </p:nvSpPr>
        <p:spPr/>
        <p:txBody>
          <a:bodyPr/>
          <a:lstStyle/>
          <a:p>
            <a:endParaRPr lang="en-US" smtClean="0"/>
          </a:p>
        </p:txBody>
      </p:sp>
    </p:spTree>
    <p:extLst>
      <p:ext uri="{BB962C8B-B14F-4D97-AF65-F5344CB8AC3E}">
        <p14:creationId xmlns:p14="http://schemas.microsoft.com/office/powerpoint/2010/main" val="948710249"/>
      </p:ext>
    </p:extLst>
  </p:cSld>
  <p:clrMapOvr>
    <a:masterClrMapping/>
  </p:clrMapOvr>
  <p:transition>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8370" name="Rectangle 2"/>
          <p:cNvSpPr>
            <a:spLocks noGrp="1" noChangeArrowheads="1"/>
          </p:cNvSpPr>
          <p:nvPr>
            <p:ph type="title" idx="4294967295"/>
          </p:nvPr>
        </p:nvSpPr>
        <p:spPr>
          <a:ln w="9525"/>
        </p:spPr>
        <p:txBody>
          <a:bodyPr/>
          <a:lstStyle/>
          <a:p>
            <a:pPr>
              <a:defRPr/>
            </a:pPr>
            <a:r>
              <a:rPr lang="en-GB" smtClean="0"/>
              <a:t>What Does an Explosive Do?</a:t>
            </a:r>
          </a:p>
        </p:txBody>
      </p:sp>
      <p:pic>
        <p:nvPicPr>
          <p:cNvPr id="25602" name="Picture 8"/>
          <p:cNvPicPr>
            <a:picLocks noChangeAspect="1" noChangeArrowheads="1"/>
          </p:cNvPicPr>
          <p:nvPr/>
        </p:nvPicPr>
        <p:blipFill>
          <a:blip r:embed="rId3"/>
          <a:srcRect/>
          <a:stretch>
            <a:fillRect/>
          </a:stretch>
        </p:blipFill>
        <p:spPr bwMode="auto">
          <a:xfrm>
            <a:off x="795338" y="1208088"/>
            <a:ext cx="7810500" cy="5207000"/>
          </a:xfrm>
          <a:prstGeom prst="rect">
            <a:avLst/>
          </a:prstGeom>
          <a:noFill/>
          <a:ln w="9525">
            <a:noFill/>
            <a:miter lim="800000"/>
            <a:headEnd/>
            <a:tailEnd/>
          </a:ln>
        </p:spPr>
      </p:pic>
      <p:sp>
        <p:nvSpPr>
          <p:cNvPr id="1338373" name="Text Box 5"/>
          <p:cNvSpPr txBox="1">
            <a:spLocks noChangeArrowheads="1"/>
          </p:cNvSpPr>
          <p:nvPr/>
        </p:nvSpPr>
        <p:spPr bwMode="auto">
          <a:xfrm>
            <a:off x="6883400" y="1955800"/>
            <a:ext cx="1473200" cy="641350"/>
          </a:xfrm>
          <a:prstGeom prst="rect">
            <a:avLst/>
          </a:prstGeom>
          <a:noFill/>
          <a:ln w="9525">
            <a:noFill/>
            <a:miter lim="800000"/>
            <a:headEnd/>
            <a:tailEnd/>
          </a:ln>
        </p:spPr>
        <p:txBody>
          <a:bodyPr>
            <a:spAutoFit/>
          </a:bodyPr>
          <a:lstStyle/>
          <a:p>
            <a:pPr algn="ctr">
              <a:spcBef>
                <a:spcPct val="50000"/>
              </a:spcBef>
            </a:pPr>
            <a:r>
              <a:rPr lang="en-GB" sz="1800">
                <a:solidFill>
                  <a:srgbClr val="000000"/>
                </a:solidFill>
              </a:rPr>
              <a:t>Aerial Shock Wave</a:t>
            </a:r>
          </a:p>
        </p:txBody>
      </p:sp>
      <p:sp>
        <p:nvSpPr>
          <p:cNvPr id="1338374" name="Line 6"/>
          <p:cNvSpPr>
            <a:spLocks noChangeShapeType="1"/>
          </p:cNvSpPr>
          <p:nvPr/>
        </p:nvSpPr>
        <p:spPr bwMode="auto">
          <a:xfrm flipH="1">
            <a:off x="6324600" y="2273300"/>
            <a:ext cx="609600" cy="533400"/>
          </a:xfrm>
          <a:prstGeom prst="line">
            <a:avLst/>
          </a:prstGeom>
          <a:noFill/>
          <a:ln w="9525">
            <a:solidFill>
              <a:schemeClr val="accent1"/>
            </a:solidFill>
            <a:round/>
            <a:headEnd/>
            <a:tailEnd type="triangle" w="med" len="med"/>
          </a:ln>
        </p:spPr>
        <p:txBody>
          <a:bodyPr/>
          <a:lstStyle/>
          <a:p>
            <a:endParaRPr lang="en-US"/>
          </a:p>
        </p:txBody>
      </p:sp>
      <p:sp>
        <p:nvSpPr>
          <p:cNvPr id="1338375" name="Text Box 7"/>
          <p:cNvSpPr txBox="1">
            <a:spLocks noChangeArrowheads="1"/>
          </p:cNvSpPr>
          <p:nvPr/>
        </p:nvSpPr>
        <p:spPr bwMode="auto">
          <a:xfrm>
            <a:off x="711200" y="4305300"/>
            <a:ext cx="1600200" cy="641350"/>
          </a:xfrm>
          <a:prstGeom prst="rect">
            <a:avLst/>
          </a:prstGeom>
          <a:noFill/>
          <a:ln w="9525">
            <a:noFill/>
            <a:miter lim="800000"/>
            <a:headEnd/>
            <a:tailEnd/>
          </a:ln>
        </p:spPr>
        <p:txBody>
          <a:bodyPr>
            <a:spAutoFit/>
          </a:bodyPr>
          <a:lstStyle/>
          <a:p>
            <a:pPr algn="ctr">
              <a:spcBef>
                <a:spcPct val="50000"/>
              </a:spcBef>
            </a:pPr>
            <a:r>
              <a:rPr lang="en-GB" sz="1800">
                <a:solidFill>
                  <a:srgbClr val="000000"/>
                </a:solidFill>
              </a:rPr>
              <a:t>Ground Shock</a:t>
            </a:r>
          </a:p>
        </p:txBody>
      </p:sp>
      <p:sp>
        <p:nvSpPr>
          <p:cNvPr id="1338376" name="Line 8"/>
          <p:cNvSpPr>
            <a:spLocks noChangeShapeType="1"/>
          </p:cNvSpPr>
          <p:nvPr/>
        </p:nvSpPr>
        <p:spPr bwMode="auto">
          <a:xfrm>
            <a:off x="1625600" y="4991100"/>
            <a:ext cx="0" cy="800100"/>
          </a:xfrm>
          <a:prstGeom prst="line">
            <a:avLst/>
          </a:prstGeom>
          <a:noFill/>
          <a:ln w="9525">
            <a:solidFill>
              <a:schemeClr val="accent1"/>
            </a:solidFill>
            <a:round/>
            <a:headEnd/>
            <a:tailEnd type="triangle" w="med" len="med"/>
          </a:ln>
        </p:spPr>
        <p:txBody>
          <a:bodyPr/>
          <a:lstStyle/>
          <a:p>
            <a:endParaRPr lang="en-US"/>
          </a:p>
        </p:txBody>
      </p:sp>
      <p:sp>
        <p:nvSpPr>
          <p:cNvPr id="1338377" name="Text Box 9"/>
          <p:cNvSpPr txBox="1">
            <a:spLocks noChangeArrowheads="1"/>
          </p:cNvSpPr>
          <p:nvPr/>
        </p:nvSpPr>
        <p:spPr bwMode="auto">
          <a:xfrm>
            <a:off x="5778500" y="4140200"/>
            <a:ext cx="1485900" cy="366713"/>
          </a:xfrm>
          <a:prstGeom prst="rect">
            <a:avLst/>
          </a:prstGeom>
          <a:noFill/>
          <a:ln w="9525">
            <a:noFill/>
            <a:miter lim="800000"/>
            <a:headEnd/>
            <a:tailEnd/>
          </a:ln>
        </p:spPr>
        <p:txBody>
          <a:bodyPr>
            <a:spAutoFit/>
          </a:bodyPr>
          <a:lstStyle/>
          <a:p>
            <a:pPr>
              <a:spcBef>
                <a:spcPct val="50000"/>
              </a:spcBef>
            </a:pPr>
            <a:r>
              <a:rPr lang="en-GB" sz="1800">
                <a:solidFill>
                  <a:srgbClr val="000000"/>
                </a:solidFill>
              </a:rPr>
              <a:t>Fireball</a:t>
            </a:r>
          </a:p>
        </p:txBody>
      </p:sp>
      <p:sp>
        <p:nvSpPr>
          <p:cNvPr id="1338378" name="Line 10"/>
          <p:cNvSpPr>
            <a:spLocks noChangeShapeType="1"/>
          </p:cNvSpPr>
          <p:nvPr/>
        </p:nvSpPr>
        <p:spPr bwMode="auto">
          <a:xfrm flipH="1">
            <a:off x="4953000" y="4495800"/>
            <a:ext cx="723900" cy="647700"/>
          </a:xfrm>
          <a:prstGeom prst="line">
            <a:avLst/>
          </a:prstGeom>
          <a:noFill/>
          <a:ln w="9525">
            <a:solidFill>
              <a:schemeClr val="accent1"/>
            </a:solidFill>
            <a:round/>
            <a:headEnd/>
            <a:tailEnd type="triangle" w="med" len="med"/>
          </a:ln>
        </p:spPr>
        <p:txBody>
          <a:bodyPr/>
          <a:lstStyle/>
          <a:p>
            <a:endParaRPr lang="en-US"/>
          </a:p>
        </p:txBody>
      </p:sp>
      <p:sp>
        <p:nvSpPr>
          <p:cNvPr id="1338379" name="Text Box 11"/>
          <p:cNvSpPr txBox="1">
            <a:spLocks noChangeArrowheads="1"/>
          </p:cNvSpPr>
          <p:nvPr/>
        </p:nvSpPr>
        <p:spPr bwMode="auto">
          <a:xfrm>
            <a:off x="5511800" y="5816600"/>
            <a:ext cx="1625600" cy="641350"/>
          </a:xfrm>
          <a:prstGeom prst="rect">
            <a:avLst/>
          </a:prstGeom>
          <a:noFill/>
          <a:ln w="9525">
            <a:noFill/>
            <a:miter lim="800000"/>
            <a:headEnd/>
            <a:tailEnd/>
          </a:ln>
        </p:spPr>
        <p:txBody>
          <a:bodyPr>
            <a:spAutoFit/>
          </a:bodyPr>
          <a:lstStyle/>
          <a:p>
            <a:pPr>
              <a:spcBef>
                <a:spcPct val="50000"/>
              </a:spcBef>
            </a:pPr>
            <a:r>
              <a:rPr lang="en-GB" sz="1800">
                <a:solidFill>
                  <a:srgbClr val="000000"/>
                </a:solidFill>
              </a:rPr>
              <a:t>Point of Detonation</a:t>
            </a:r>
          </a:p>
        </p:txBody>
      </p:sp>
      <p:sp>
        <p:nvSpPr>
          <p:cNvPr id="1338381" name="Line 13"/>
          <p:cNvSpPr>
            <a:spLocks noChangeShapeType="1"/>
          </p:cNvSpPr>
          <p:nvPr/>
        </p:nvSpPr>
        <p:spPr bwMode="auto">
          <a:xfrm flipH="1" flipV="1">
            <a:off x="4762500" y="5588000"/>
            <a:ext cx="723900" cy="266700"/>
          </a:xfrm>
          <a:prstGeom prst="line">
            <a:avLst/>
          </a:prstGeom>
          <a:noFill/>
          <a:ln w="9525">
            <a:solidFill>
              <a:schemeClr val="accent1"/>
            </a:solidFill>
            <a:round/>
            <a:headEnd/>
            <a:tailEnd type="triangle" w="med" len="med"/>
          </a:ln>
        </p:spPr>
        <p:txBody>
          <a:bodyPr/>
          <a:lstStyle/>
          <a:p>
            <a:endParaRPr lang="en-US"/>
          </a:p>
        </p:txBody>
      </p:sp>
      <p:sp>
        <p:nvSpPr>
          <p:cNvPr id="25611" name="Text Box 14"/>
          <p:cNvSpPr txBox="1">
            <a:spLocks noChangeArrowheads="1"/>
          </p:cNvSpPr>
          <p:nvPr/>
        </p:nvSpPr>
        <p:spPr bwMode="auto">
          <a:xfrm>
            <a:off x="774700" y="800100"/>
            <a:ext cx="4927600" cy="396875"/>
          </a:xfrm>
          <a:prstGeom prst="rect">
            <a:avLst/>
          </a:prstGeom>
          <a:noFill/>
          <a:ln w="9525">
            <a:noFill/>
            <a:miter lim="800000"/>
            <a:headEnd/>
            <a:tailEnd/>
          </a:ln>
        </p:spPr>
        <p:txBody>
          <a:bodyPr>
            <a:spAutoFit/>
          </a:bodyPr>
          <a:lstStyle/>
          <a:p>
            <a:pPr>
              <a:spcBef>
                <a:spcPct val="50000"/>
              </a:spcBef>
            </a:pPr>
            <a:r>
              <a:rPr lang="en-GB" sz="2000"/>
              <a:t>Typical features of a detonation</a:t>
            </a:r>
          </a:p>
        </p:txBody>
      </p:sp>
      <p:sp>
        <p:nvSpPr>
          <p:cNvPr id="1338384" name="Text Box 16"/>
          <p:cNvSpPr txBox="1">
            <a:spLocks noChangeArrowheads="1"/>
          </p:cNvSpPr>
          <p:nvPr/>
        </p:nvSpPr>
        <p:spPr bwMode="auto">
          <a:xfrm>
            <a:off x="2705100" y="3441700"/>
            <a:ext cx="1358900" cy="366713"/>
          </a:xfrm>
          <a:prstGeom prst="rect">
            <a:avLst/>
          </a:prstGeom>
          <a:noFill/>
          <a:ln w="9525">
            <a:noFill/>
            <a:miter lim="800000"/>
            <a:headEnd/>
            <a:tailEnd/>
          </a:ln>
        </p:spPr>
        <p:txBody>
          <a:bodyPr>
            <a:spAutoFit/>
          </a:bodyPr>
          <a:lstStyle/>
          <a:p>
            <a:pPr>
              <a:spcBef>
                <a:spcPct val="50000"/>
              </a:spcBef>
            </a:pPr>
            <a:r>
              <a:rPr lang="en-GB" sz="1800">
                <a:solidFill>
                  <a:srgbClr val="000000"/>
                </a:solidFill>
              </a:rPr>
              <a:t>Blast</a:t>
            </a:r>
          </a:p>
        </p:txBody>
      </p:sp>
      <p:sp>
        <p:nvSpPr>
          <p:cNvPr id="1338385" name="Line 17"/>
          <p:cNvSpPr>
            <a:spLocks noChangeShapeType="1"/>
          </p:cNvSpPr>
          <p:nvPr/>
        </p:nvSpPr>
        <p:spPr bwMode="auto">
          <a:xfrm>
            <a:off x="3378200" y="3632200"/>
            <a:ext cx="1117600" cy="0"/>
          </a:xfrm>
          <a:prstGeom prst="line">
            <a:avLst/>
          </a:prstGeom>
          <a:noFill/>
          <a:ln w="9525">
            <a:solidFill>
              <a:schemeClr val="accent1"/>
            </a:solidFill>
            <a:round/>
            <a:headEnd/>
            <a:tailEnd type="triangle" w="med" len="med"/>
          </a:ln>
        </p:spPr>
        <p:txBody>
          <a:bodyPr/>
          <a:lstStyle/>
          <a:p>
            <a:endParaRPr lang="en-US"/>
          </a:p>
        </p:txBody>
      </p:sp>
      <p:sp>
        <p:nvSpPr>
          <p:cNvPr id="1338386" name="Text Box 18"/>
          <p:cNvSpPr txBox="1">
            <a:spLocks noChangeArrowheads="1"/>
          </p:cNvSpPr>
          <p:nvPr/>
        </p:nvSpPr>
        <p:spPr bwMode="auto">
          <a:xfrm>
            <a:off x="6731000" y="4622800"/>
            <a:ext cx="1308100" cy="641350"/>
          </a:xfrm>
          <a:prstGeom prst="rect">
            <a:avLst/>
          </a:prstGeom>
          <a:noFill/>
          <a:ln w="9525">
            <a:noFill/>
            <a:miter lim="800000"/>
            <a:headEnd/>
            <a:tailEnd/>
          </a:ln>
        </p:spPr>
        <p:txBody>
          <a:bodyPr>
            <a:spAutoFit/>
          </a:bodyPr>
          <a:lstStyle/>
          <a:p>
            <a:pPr>
              <a:spcBef>
                <a:spcPct val="50000"/>
              </a:spcBef>
            </a:pPr>
            <a:r>
              <a:rPr lang="en-GB" sz="1800">
                <a:solidFill>
                  <a:srgbClr val="000000"/>
                </a:solidFill>
              </a:rPr>
              <a:t>Debris Throw</a:t>
            </a:r>
          </a:p>
        </p:txBody>
      </p:sp>
      <p:sp>
        <p:nvSpPr>
          <p:cNvPr id="1338387" name="Line 19"/>
          <p:cNvSpPr>
            <a:spLocks noChangeShapeType="1"/>
          </p:cNvSpPr>
          <p:nvPr/>
        </p:nvSpPr>
        <p:spPr bwMode="auto">
          <a:xfrm flipH="1">
            <a:off x="5753100" y="4914900"/>
            <a:ext cx="914400" cy="406400"/>
          </a:xfrm>
          <a:prstGeom prst="line">
            <a:avLst/>
          </a:prstGeom>
          <a:noFill/>
          <a:ln w="9525">
            <a:solidFill>
              <a:schemeClr val="accent1"/>
            </a:solidFill>
            <a:round/>
            <a:headEnd/>
            <a:tailEnd type="triangle" w="med" len="med"/>
          </a:ln>
        </p:spPr>
        <p:txBody>
          <a:bodyPr/>
          <a:lstStyle/>
          <a:p>
            <a:endParaRPr lang="en-US"/>
          </a:p>
        </p:txBody>
      </p:sp>
      <p:pic>
        <p:nvPicPr>
          <p:cNvPr id="1338391" name="waterfalls_full.wmv">
            <a:hlinkClick r:id="" action="ppaction://media"/>
          </p:cNvPr>
          <p:cNvPicPr>
            <a:picLocks noGrp="1" noRot="1" noChangeAspect="1" noChangeArrowheads="1"/>
          </p:cNvPicPr>
          <p:nvPr>
            <p:ph idx="4294967295"/>
            <a:videoFile r:link="rId1"/>
          </p:nvPr>
        </p:nvPicPr>
        <p:blipFill>
          <a:blip r:embed="rId4"/>
          <a:srcRect/>
          <a:stretch>
            <a:fillRect/>
          </a:stretch>
        </p:blipFill>
        <p:spPr>
          <a:xfrm>
            <a:off x="1143000" y="857250"/>
            <a:ext cx="7112000" cy="5689600"/>
          </a:xfrm>
        </p:spPr>
      </p:pic>
    </p:spTree>
    <p:extLst>
      <p:ext uri="{BB962C8B-B14F-4D97-AF65-F5344CB8AC3E}">
        <p14:creationId xmlns:p14="http://schemas.microsoft.com/office/powerpoint/2010/main" val="26755166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838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3837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33837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3837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837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3837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3837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3837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3838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33838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33838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33838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5" presetClass="entr" presetSubtype="10" fill="hold" nodeType="clickEffect">
                                  <p:stCondLst>
                                    <p:cond delay="0"/>
                                  </p:stCondLst>
                                  <p:childTnLst>
                                    <p:set>
                                      <p:cBhvr>
                                        <p:cTn id="42" dur="1" fill="hold">
                                          <p:stCondLst>
                                            <p:cond delay="0"/>
                                          </p:stCondLst>
                                        </p:cTn>
                                        <p:tgtEl>
                                          <p:spTgt spid="1338391"/>
                                        </p:tgtEl>
                                        <p:attrNameLst>
                                          <p:attrName>style.visibility</p:attrName>
                                        </p:attrNameLst>
                                      </p:cBhvr>
                                      <p:to>
                                        <p:strVal val="visible"/>
                                      </p:to>
                                    </p:set>
                                    <p:animEffect transition="in" filter="checkerboard(across)">
                                      <p:cBhvr>
                                        <p:cTn id="43" dur="500"/>
                                        <p:tgtEl>
                                          <p:spTgt spid="133839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p:cTn id="44" fill="hold" display="0">
                  <p:stCondLst>
                    <p:cond delay="indefinite"/>
                  </p:stCondLst>
                  <p:endCondLst>
                    <p:cond evt="onNext" delay="0">
                      <p:tgtEl>
                        <p:sldTgt/>
                      </p:tgtEl>
                    </p:cond>
                    <p:cond evt="onPrev" delay="0">
                      <p:tgtEl>
                        <p:sldTgt/>
                      </p:tgtEl>
                    </p:cond>
                  </p:endCondLst>
                </p:cTn>
                <p:tgtEl>
                  <p:spTgt spid="1338391"/>
                </p:tgtEl>
              </p:cMediaNode>
            </p:video>
          </p:childTnLst>
        </p:cTn>
      </p:par>
    </p:tnLst>
    <p:bldLst>
      <p:bldP spid="1338373" grpId="0"/>
      <p:bldP spid="1338374" grpId="0" animBg="1"/>
      <p:bldP spid="1338375" grpId="0"/>
      <p:bldP spid="1338376" grpId="0" animBg="1"/>
      <p:bldP spid="1338377" grpId="0"/>
      <p:bldP spid="1338378" grpId="0" animBg="1"/>
      <p:bldP spid="1338379" grpId="0"/>
      <p:bldP spid="1338381" grpId="0" animBg="1"/>
      <p:bldP spid="1338384" grpId="0"/>
      <p:bldP spid="1338385" grpId="0" animBg="1"/>
      <p:bldP spid="1338386" grpId="0"/>
      <p:bldP spid="133838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02" name="Rectangle 2"/>
          <p:cNvSpPr>
            <a:spLocks noGrp="1" noChangeArrowheads="1"/>
          </p:cNvSpPr>
          <p:nvPr>
            <p:ph type="title"/>
          </p:nvPr>
        </p:nvSpPr>
        <p:spPr/>
        <p:txBody>
          <a:bodyPr/>
          <a:lstStyle/>
          <a:p>
            <a:pPr>
              <a:defRPr/>
            </a:pPr>
            <a:r>
              <a:rPr lang="en-GB" smtClean="0"/>
              <a:t>What is an explosive?(1)</a:t>
            </a:r>
          </a:p>
        </p:txBody>
      </p:sp>
      <p:sp>
        <p:nvSpPr>
          <p:cNvPr id="1536003" name="Rectangle 3"/>
          <p:cNvSpPr>
            <a:spLocks noGrp="1" noChangeArrowheads="1"/>
          </p:cNvSpPr>
          <p:nvPr>
            <p:ph type="body" idx="1"/>
          </p:nvPr>
        </p:nvSpPr>
        <p:spPr>
          <a:xfrm>
            <a:off x="685800" y="1239838"/>
            <a:ext cx="7772400" cy="4997450"/>
          </a:xfrm>
        </p:spPr>
        <p:txBody>
          <a:bodyPr/>
          <a:lstStyle/>
          <a:p>
            <a:r>
              <a:rPr lang="en-GB" smtClean="0"/>
              <a:t>Explosives can be defined by</a:t>
            </a:r>
            <a:br>
              <a:rPr lang="en-GB" smtClean="0"/>
            </a:br>
            <a:r>
              <a:rPr lang="en-GB" smtClean="0"/>
              <a:t> </a:t>
            </a:r>
          </a:p>
          <a:p>
            <a:pPr lvl="1"/>
            <a:r>
              <a:rPr lang="en-GB" smtClean="0"/>
              <a:t>The atoms they contain: H, C, N, O</a:t>
            </a:r>
            <a:br>
              <a:rPr lang="en-GB" smtClean="0"/>
            </a:br>
            <a:endParaRPr lang="en-GB" smtClean="0"/>
          </a:p>
          <a:p>
            <a:pPr lvl="1"/>
            <a:r>
              <a:rPr lang="en-GB" smtClean="0"/>
              <a:t>Their molecular structural groupings, eg</a:t>
            </a:r>
          </a:p>
          <a:p>
            <a:pPr lvl="2"/>
            <a:r>
              <a:rPr lang="en-GB" smtClean="0"/>
              <a:t>Peroxides and ozonides</a:t>
            </a:r>
          </a:p>
          <a:p>
            <a:pPr lvl="2"/>
            <a:r>
              <a:rPr lang="en-GB" smtClean="0"/>
              <a:t>Chlorates and perchlorates</a:t>
            </a:r>
          </a:p>
          <a:p>
            <a:pPr lvl="2"/>
            <a:r>
              <a:rPr lang="en-GB" smtClean="0"/>
              <a:t>Inorganic and organic nitrates</a:t>
            </a:r>
          </a:p>
          <a:p>
            <a:pPr lvl="2"/>
            <a:r>
              <a:rPr lang="en-GB" smtClean="0"/>
              <a:t>Nitramines</a:t>
            </a:r>
          </a:p>
          <a:p>
            <a:pPr lvl="2"/>
            <a:r>
              <a:rPr lang="en-GB" smtClean="0"/>
              <a:t>Azides</a:t>
            </a:r>
          </a:p>
          <a:p>
            <a:r>
              <a:rPr lang="en-GB" smtClean="0"/>
              <a:t>But ….</a:t>
            </a:r>
          </a:p>
          <a:p>
            <a:pPr lvl="2"/>
            <a:endParaRPr lang="en-GB" smtClean="0"/>
          </a:p>
        </p:txBody>
      </p:sp>
    </p:spTree>
    <p:extLst>
      <p:ext uri="{BB962C8B-B14F-4D97-AF65-F5344CB8AC3E}">
        <p14:creationId xmlns:p14="http://schemas.microsoft.com/office/powerpoint/2010/main" val="227947726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536003">
                                            <p:txEl>
                                              <p:pRg st="3" end="3"/>
                                            </p:txEl>
                                          </p:spTgt>
                                        </p:tgtEl>
                                        <p:attrNameLst>
                                          <p:attrName>style.visibility</p:attrName>
                                        </p:attrNameLst>
                                      </p:cBhvr>
                                      <p:to>
                                        <p:strVal val="visible"/>
                                      </p:to>
                                    </p:set>
                                    <p:animEffect transition="in" filter="blinds(horizontal)">
                                      <p:cBhvr>
                                        <p:cTn id="7" dur="500"/>
                                        <p:tgtEl>
                                          <p:spTgt spid="153600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536003">
                                            <p:txEl>
                                              <p:pRg st="4" end="4"/>
                                            </p:txEl>
                                          </p:spTgt>
                                        </p:tgtEl>
                                        <p:attrNameLst>
                                          <p:attrName>style.visibility</p:attrName>
                                        </p:attrNameLst>
                                      </p:cBhvr>
                                      <p:to>
                                        <p:strVal val="visible"/>
                                      </p:to>
                                    </p:set>
                                    <p:animEffect transition="in" filter="blinds(horizontal)">
                                      <p:cBhvr>
                                        <p:cTn id="12" dur="500"/>
                                        <p:tgtEl>
                                          <p:spTgt spid="153600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536003">
                                            <p:txEl>
                                              <p:pRg st="5" end="5"/>
                                            </p:txEl>
                                          </p:spTgt>
                                        </p:tgtEl>
                                        <p:attrNameLst>
                                          <p:attrName>style.visibility</p:attrName>
                                        </p:attrNameLst>
                                      </p:cBhvr>
                                      <p:to>
                                        <p:strVal val="visible"/>
                                      </p:to>
                                    </p:set>
                                    <p:animEffect transition="in" filter="blinds(horizontal)">
                                      <p:cBhvr>
                                        <p:cTn id="17" dur="500"/>
                                        <p:tgtEl>
                                          <p:spTgt spid="153600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1536003">
                                            <p:txEl>
                                              <p:pRg st="6" end="6"/>
                                            </p:txEl>
                                          </p:spTgt>
                                        </p:tgtEl>
                                        <p:attrNameLst>
                                          <p:attrName>style.visibility</p:attrName>
                                        </p:attrNameLst>
                                      </p:cBhvr>
                                      <p:to>
                                        <p:strVal val="visible"/>
                                      </p:to>
                                    </p:set>
                                    <p:animEffect transition="in" filter="blinds(horizontal)">
                                      <p:cBhvr>
                                        <p:cTn id="22" dur="500"/>
                                        <p:tgtEl>
                                          <p:spTgt spid="153600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1536003">
                                            <p:txEl>
                                              <p:pRg st="7" end="7"/>
                                            </p:txEl>
                                          </p:spTgt>
                                        </p:tgtEl>
                                        <p:attrNameLst>
                                          <p:attrName>style.visibility</p:attrName>
                                        </p:attrNameLst>
                                      </p:cBhvr>
                                      <p:to>
                                        <p:strVal val="visible"/>
                                      </p:to>
                                    </p:set>
                                    <p:animEffect transition="in" filter="blinds(horizontal)">
                                      <p:cBhvr>
                                        <p:cTn id="27" dur="500"/>
                                        <p:tgtEl>
                                          <p:spTgt spid="153600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1536003">
                                            <p:txEl>
                                              <p:pRg st="8" end="8"/>
                                            </p:txEl>
                                          </p:spTgt>
                                        </p:tgtEl>
                                        <p:attrNameLst>
                                          <p:attrName>style.visibility</p:attrName>
                                        </p:attrNameLst>
                                      </p:cBhvr>
                                      <p:to>
                                        <p:strVal val="visible"/>
                                      </p:to>
                                    </p:set>
                                    <p:animEffect transition="in" filter="blinds(horizontal)">
                                      <p:cBhvr>
                                        <p:cTn id="32" dur="500"/>
                                        <p:tgtEl>
                                          <p:spTgt spid="153600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7026" name="Rectangle 2"/>
          <p:cNvSpPr>
            <a:spLocks noGrp="1" noChangeArrowheads="1"/>
          </p:cNvSpPr>
          <p:nvPr>
            <p:ph type="title"/>
          </p:nvPr>
        </p:nvSpPr>
        <p:spPr/>
        <p:txBody>
          <a:bodyPr/>
          <a:lstStyle/>
          <a:p>
            <a:pPr>
              <a:defRPr/>
            </a:pPr>
            <a:r>
              <a:rPr lang="en-GB" smtClean="0"/>
              <a:t>What is an Explosive (2)</a:t>
            </a:r>
          </a:p>
        </p:txBody>
      </p:sp>
      <p:sp>
        <p:nvSpPr>
          <p:cNvPr id="27650" name="Rectangle 3"/>
          <p:cNvSpPr>
            <a:spLocks noGrp="1" noChangeArrowheads="1"/>
          </p:cNvSpPr>
          <p:nvPr>
            <p:ph type="body" idx="1"/>
          </p:nvPr>
        </p:nvSpPr>
        <p:spPr>
          <a:xfrm>
            <a:off x="685800" y="1239838"/>
            <a:ext cx="7772400" cy="4933950"/>
          </a:xfrm>
        </p:spPr>
        <p:txBody>
          <a:bodyPr/>
          <a:lstStyle/>
          <a:p>
            <a:r>
              <a:rPr lang="en-GB" sz="2400" smtClean="0"/>
              <a:t>Best to define them by how they behave and what they do:</a:t>
            </a:r>
            <a:br>
              <a:rPr lang="en-GB" sz="2400" smtClean="0"/>
            </a:br>
            <a:endParaRPr lang="en-GB" sz="2400" smtClean="0"/>
          </a:p>
          <a:p>
            <a:pPr marL="742950" lvl="1" indent="-285750"/>
            <a:r>
              <a:rPr lang="en-GB" sz="2000" smtClean="0"/>
              <a:t>Very rapid decomposition initiated by a suitable stimulus </a:t>
            </a:r>
            <a:br>
              <a:rPr lang="en-GB" sz="2000" smtClean="0"/>
            </a:br>
            <a:endParaRPr lang="en-GB" sz="2000" smtClean="0"/>
          </a:p>
          <a:p>
            <a:pPr marL="742950" lvl="1" indent="-285750"/>
            <a:r>
              <a:rPr lang="en-GB" sz="2000" smtClean="0"/>
              <a:t>Reaction intermediates recombine chemically</a:t>
            </a:r>
          </a:p>
          <a:p>
            <a:pPr marL="1143000" lvl="2" indent="-228600"/>
            <a:r>
              <a:rPr lang="en-GB" sz="2000" smtClean="0"/>
              <a:t>Giving stable mainly gaseous products</a:t>
            </a:r>
            <a:br>
              <a:rPr lang="en-GB" sz="2000" smtClean="0"/>
            </a:br>
            <a:r>
              <a:rPr lang="en-GB" sz="2000" smtClean="0"/>
              <a:t> </a:t>
            </a:r>
          </a:p>
          <a:p>
            <a:pPr marL="742950" lvl="1" indent="-285750"/>
            <a:r>
              <a:rPr lang="en-GB" sz="2000" smtClean="0"/>
              <a:t>Liberation of great amounts of energy in the form of heat and light</a:t>
            </a:r>
            <a:br>
              <a:rPr lang="en-GB" sz="2000" smtClean="0"/>
            </a:br>
            <a:endParaRPr lang="en-GB" sz="2000" smtClean="0"/>
          </a:p>
          <a:p>
            <a:pPr marL="742950" lvl="1" indent="-285750"/>
            <a:r>
              <a:rPr lang="en-GB" sz="2000" smtClean="0"/>
              <a:t>Vigorous thermal expansion of the gaseous reaction products  </a:t>
            </a:r>
          </a:p>
        </p:txBody>
      </p:sp>
    </p:spTree>
    <p:extLst>
      <p:ext uri="{BB962C8B-B14F-4D97-AF65-F5344CB8AC3E}">
        <p14:creationId xmlns:p14="http://schemas.microsoft.com/office/powerpoint/2010/main" val="2209951072"/>
      </p:ext>
    </p:extLst>
  </p:cSld>
  <p:clrMapOvr>
    <a:masterClrMapping/>
  </p:clrMapOvr>
  <p:transition>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8050" name="Rectangle 2"/>
          <p:cNvSpPr>
            <a:spLocks noGrp="1" noChangeArrowheads="1"/>
          </p:cNvSpPr>
          <p:nvPr>
            <p:ph type="title"/>
          </p:nvPr>
        </p:nvSpPr>
        <p:spPr/>
        <p:txBody>
          <a:bodyPr/>
          <a:lstStyle/>
          <a:p>
            <a:pPr>
              <a:defRPr/>
            </a:pPr>
            <a:r>
              <a:rPr lang="en-GB" smtClean="0"/>
              <a:t>What is an Explosive? (3)</a:t>
            </a:r>
          </a:p>
        </p:txBody>
      </p:sp>
      <p:sp>
        <p:nvSpPr>
          <p:cNvPr id="1538051" name="Rectangle 3"/>
          <p:cNvSpPr>
            <a:spLocks noGrp="1" noChangeArrowheads="1"/>
          </p:cNvSpPr>
          <p:nvPr>
            <p:ph type="body" idx="1"/>
          </p:nvPr>
        </p:nvSpPr>
        <p:spPr>
          <a:xfrm>
            <a:off x="685800" y="998538"/>
            <a:ext cx="7772400" cy="4375150"/>
          </a:xfrm>
        </p:spPr>
        <p:txBody>
          <a:bodyPr/>
          <a:lstStyle/>
          <a:p>
            <a:r>
              <a:rPr lang="en-GB" sz="2400" smtClean="0"/>
              <a:t>You’ve heard about propellants</a:t>
            </a:r>
          </a:p>
          <a:p>
            <a:r>
              <a:rPr lang="en-GB" sz="2400" smtClean="0"/>
              <a:t>You are going to hear about pyrotechnics </a:t>
            </a:r>
          </a:p>
          <a:p>
            <a:r>
              <a:rPr lang="en-GB" sz="2400" smtClean="0"/>
              <a:t>Similar chemical components and energy contents</a:t>
            </a:r>
          </a:p>
          <a:p>
            <a:r>
              <a:rPr lang="en-GB" sz="2400" smtClean="0"/>
              <a:t>Explosives have less energy kg for kg than many organic materials, eg coal, butter</a:t>
            </a:r>
            <a:br>
              <a:rPr lang="en-GB" sz="2400" smtClean="0"/>
            </a:br>
            <a:endParaRPr lang="en-GB" sz="2400" smtClean="0"/>
          </a:p>
          <a:p>
            <a:r>
              <a:rPr lang="en-GB" sz="2400" smtClean="0"/>
              <a:t>So what makes high explosives different?</a:t>
            </a:r>
            <a:br>
              <a:rPr lang="en-GB" sz="2400" smtClean="0"/>
            </a:br>
            <a:endParaRPr lang="en-GB" sz="2400" smtClean="0"/>
          </a:p>
          <a:p>
            <a:endParaRPr lang="en-GB" sz="2400" smtClean="0"/>
          </a:p>
          <a:p>
            <a:r>
              <a:rPr lang="en-GB" smtClean="0"/>
              <a:t>High explosives are designed to detonate!</a:t>
            </a:r>
          </a:p>
          <a:p>
            <a:endParaRPr lang="en-GB" sz="2400" smtClean="0"/>
          </a:p>
        </p:txBody>
      </p:sp>
    </p:spTree>
    <p:extLst>
      <p:ext uri="{BB962C8B-B14F-4D97-AF65-F5344CB8AC3E}">
        <p14:creationId xmlns:p14="http://schemas.microsoft.com/office/powerpoint/2010/main" val="364166220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80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80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80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805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805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80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9074" name="Rectangle 2"/>
          <p:cNvSpPr>
            <a:spLocks noGrp="1" noChangeArrowheads="1"/>
          </p:cNvSpPr>
          <p:nvPr>
            <p:ph type="title"/>
          </p:nvPr>
        </p:nvSpPr>
        <p:spPr/>
        <p:txBody>
          <a:bodyPr/>
          <a:lstStyle/>
          <a:p>
            <a:pPr>
              <a:defRPr/>
            </a:pPr>
            <a:r>
              <a:rPr lang="en-GB"/>
              <a:t>What is a detonation? (1)</a:t>
            </a:r>
          </a:p>
        </p:txBody>
      </p:sp>
      <p:grpSp>
        <p:nvGrpSpPr>
          <p:cNvPr id="1539124" name="Group 52"/>
          <p:cNvGrpSpPr>
            <a:grpSpLocks/>
          </p:cNvGrpSpPr>
          <p:nvPr/>
        </p:nvGrpSpPr>
        <p:grpSpPr bwMode="auto">
          <a:xfrm>
            <a:off x="3478213" y="2811463"/>
            <a:ext cx="2058987" cy="1722437"/>
            <a:chOff x="983" y="515"/>
            <a:chExt cx="4009" cy="3437"/>
          </a:xfrm>
        </p:grpSpPr>
        <p:sp>
          <p:nvSpPr>
            <p:cNvPr id="29703" name="AutoShape 41"/>
            <p:cNvSpPr>
              <a:spLocks noChangeAspect="1" noChangeArrowheads="1" noTextEdit="1"/>
            </p:cNvSpPr>
            <p:nvPr/>
          </p:nvSpPr>
          <p:spPr bwMode="auto">
            <a:xfrm>
              <a:off x="983" y="515"/>
              <a:ext cx="4009" cy="3437"/>
            </a:xfrm>
            <a:prstGeom prst="rect">
              <a:avLst/>
            </a:prstGeom>
            <a:noFill/>
            <a:ln w="9525">
              <a:noFill/>
              <a:miter lim="800000"/>
              <a:headEnd/>
              <a:tailEnd/>
            </a:ln>
          </p:spPr>
          <p:txBody>
            <a:bodyPr/>
            <a:lstStyle/>
            <a:p>
              <a:endParaRPr lang="en-US"/>
            </a:p>
          </p:txBody>
        </p:sp>
        <p:sp>
          <p:nvSpPr>
            <p:cNvPr id="29704" name="Freeform 43"/>
            <p:cNvSpPr>
              <a:spLocks/>
            </p:cNvSpPr>
            <p:nvPr/>
          </p:nvSpPr>
          <p:spPr bwMode="auto">
            <a:xfrm>
              <a:off x="1771" y="1029"/>
              <a:ext cx="2515" cy="2400"/>
            </a:xfrm>
            <a:custGeom>
              <a:avLst/>
              <a:gdLst>
                <a:gd name="T0" fmla="*/ 3548 w 2089"/>
                <a:gd name="T1" fmla="*/ 0 h 2065"/>
                <a:gd name="T2" fmla="*/ 342 w 2089"/>
                <a:gd name="T3" fmla="*/ 2901 h 2065"/>
                <a:gd name="T4" fmla="*/ 0 w 2089"/>
                <a:gd name="T5" fmla="*/ 5984 h 2065"/>
                <a:gd name="T6" fmla="*/ 113 w 2089"/>
                <a:gd name="T7" fmla="*/ 8852 h 2065"/>
                <a:gd name="T8" fmla="*/ 3357 w 2089"/>
                <a:gd name="T9" fmla="*/ 9309 h 2065"/>
                <a:gd name="T10" fmla="*/ 4067 w 2089"/>
                <a:gd name="T11" fmla="*/ 10789 h 2065"/>
                <a:gd name="T12" fmla="*/ 12981 w 2089"/>
                <a:gd name="T13" fmla="*/ 9628 h 2065"/>
                <a:gd name="T14" fmla="*/ 16086 w 2089"/>
                <a:gd name="T15" fmla="*/ 5467 h 2065"/>
                <a:gd name="T16" fmla="*/ 13338 w 2089"/>
                <a:gd name="T17" fmla="*/ 2688 h 2065"/>
                <a:gd name="T18" fmla="*/ 3548 w 2089"/>
                <a:gd name="T19" fmla="*/ 0 h 2065"/>
                <a:gd name="T20" fmla="*/ 3548 w 2089"/>
                <a:gd name="T21" fmla="*/ 0 h 20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089"/>
                <a:gd name="T34" fmla="*/ 0 h 2065"/>
                <a:gd name="T35" fmla="*/ 2089 w 2089"/>
                <a:gd name="T36" fmla="*/ 2065 h 20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089" h="2065">
                  <a:moveTo>
                    <a:pt x="461" y="0"/>
                  </a:moveTo>
                  <a:lnTo>
                    <a:pt x="44" y="555"/>
                  </a:lnTo>
                  <a:lnTo>
                    <a:pt x="0" y="1144"/>
                  </a:lnTo>
                  <a:lnTo>
                    <a:pt x="15" y="1694"/>
                  </a:lnTo>
                  <a:lnTo>
                    <a:pt x="435" y="1781"/>
                  </a:lnTo>
                  <a:lnTo>
                    <a:pt x="528" y="2065"/>
                  </a:lnTo>
                  <a:lnTo>
                    <a:pt x="1685" y="1842"/>
                  </a:lnTo>
                  <a:lnTo>
                    <a:pt x="2089" y="1046"/>
                  </a:lnTo>
                  <a:lnTo>
                    <a:pt x="1732" y="514"/>
                  </a:lnTo>
                  <a:lnTo>
                    <a:pt x="461" y="0"/>
                  </a:lnTo>
                  <a:close/>
                </a:path>
              </a:pathLst>
            </a:custGeom>
            <a:solidFill>
              <a:schemeClr val="accent1"/>
            </a:solidFill>
            <a:ln w="9525">
              <a:noFill/>
              <a:round/>
              <a:headEnd/>
              <a:tailEnd/>
            </a:ln>
          </p:spPr>
          <p:txBody>
            <a:bodyPr/>
            <a:lstStyle/>
            <a:p>
              <a:pPr eaLnBrk="0" hangingPunct="0"/>
              <a:endParaRPr lang="en-US"/>
            </a:p>
          </p:txBody>
        </p:sp>
        <p:sp>
          <p:nvSpPr>
            <p:cNvPr id="29705" name="Freeform 44"/>
            <p:cNvSpPr>
              <a:spLocks/>
            </p:cNvSpPr>
            <p:nvPr/>
          </p:nvSpPr>
          <p:spPr bwMode="auto">
            <a:xfrm>
              <a:off x="1178" y="1952"/>
              <a:ext cx="2772" cy="1874"/>
            </a:xfrm>
            <a:custGeom>
              <a:avLst/>
              <a:gdLst>
                <a:gd name="T0" fmla="*/ 0 w 2302"/>
                <a:gd name="T1" fmla="*/ 0 h 1613"/>
                <a:gd name="T2" fmla="*/ 3003 w 2302"/>
                <a:gd name="T3" fmla="*/ 1888 h 1613"/>
                <a:gd name="T4" fmla="*/ 1350 w 2302"/>
                <a:gd name="T5" fmla="*/ 2542 h 1613"/>
                <a:gd name="T6" fmla="*/ 2701 w 2302"/>
                <a:gd name="T7" fmla="*/ 2953 h 1613"/>
                <a:gd name="T8" fmla="*/ 29 w 2302"/>
                <a:gd name="T9" fmla="*/ 6000 h 1613"/>
                <a:gd name="T10" fmla="*/ 3509 w 2302"/>
                <a:gd name="T11" fmla="*/ 5807 h 1613"/>
                <a:gd name="T12" fmla="*/ 3110 w 2302"/>
                <a:gd name="T13" fmla="*/ 6690 h 1613"/>
                <a:gd name="T14" fmla="*/ 6342 w 2302"/>
                <a:gd name="T15" fmla="*/ 5498 h 1613"/>
                <a:gd name="T16" fmla="*/ 6199 w 2302"/>
                <a:gd name="T17" fmla="*/ 8393 h 1613"/>
                <a:gd name="T18" fmla="*/ 10411 w 2302"/>
                <a:gd name="T19" fmla="*/ 6173 h 1613"/>
                <a:gd name="T20" fmla="*/ 12782 w 2302"/>
                <a:gd name="T21" fmla="*/ 7891 h 1613"/>
                <a:gd name="T22" fmla="*/ 13690 w 2302"/>
                <a:gd name="T23" fmla="*/ 5914 h 1613"/>
                <a:gd name="T24" fmla="*/ 17771 w 2302"/>
                <a:gd name="T25" fmla="*/ 7152 h 1613"/>
                <a:gd name="T26" fmla="*/ 15889 w 2302"/>
                <a:gd name="T27" fmla="*/ 4845 h 1613"/>
                <a:gd name="T28" fmla="*/ 15950 w 2302"/>
                <a:gd name="T29" fmla="*/ 5655 h 1613"/>
                <a:gd name="T30" fmla="*/ 12537 w 2302"/>
                <a:gd name="T31" fmla="*/ 4253 h 1613"/>
                <a:gd name="T32" fmla="*/ 11654 w 2302"/>
                <a:gd name="T33" fmla="*/ 5639 h 1613"/>
                <a:gd name="T34" fmla="*/ 10935 w 2302"/>
                <a:gd name="T35" fmla="*/ 4466 h 1613"/>
                <a:gd name="T36" fmla="*/ 8158 w 2302"/>
                <a:gd name="T37" fmla="*/ 5931 h 1613"/>
                <a:gd name="T38" fmla="*/ 8126 w 2302"/>
                <a:gd name="T39" fmla="*/ 3886 h 1613"/>
                <a:gd name="T40" fmla="*/ 3720 w 2302"/>
                <a:gd name="T41" fmla="*/ 4631 h 1613"/>
                <a:gd name="T42" fmla="*/ 5036 w 2302"/>
                <a:gd name="T43" fmla="*/ 2970 h 1613"/>
                <a:gd name="T44" fmla="*/ 3992 w 2302"/>
                <a:gd name="T45" fmla="*/ 2886 h 1613"/>
                <a:gd name="T46" fmla="*/ 5867 w 2302"/>
                <a:gd name="T47" fmla="*/ 1657 h 1613"/>
                <a:gd name="T48" fmla="*/ 2286 w 2302"/>
                <a:gd name="T49" fmla="*/ 302 h 1613"/>
                <a:gd name="T50" fmla="*/ 0 w 2302"/>
                <a:gd name="T51" fmla="*/ 0 h 1613"/>
                <a:gd name="T52" fmla="*/ 0 w 2302"/>
                <a:gd name="T53" fmla="*/ 0 h 161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302"/>
                <a:gd name="T82" fmla="*/ 0 h 1613"/>
                <a:gd name="T83" fmla="*/ 2302 w 2302"/>
                <a:gd name="T84" fmla="*/ 1613 h 161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302" h="1613">
                  <a:moveTo>
                    <a:pt x="0" y="0"/>
                  </a:moveTo>
                  <a:lnTo>
                    <a:pt x="389" y="363"/>
                  </a:lnTo>
                  <a:lnTo>
                    <a:pt x="175" y="488"/>
                  </a:lnTo>
                  <a:lnTo>
                    <a:pt x="350" y="567"/>
                  </a:lnTo>
                  <a:lnTo>
                    <a:pt x="4" y="1152"/>
                  </a:lnTo>
                  <a:lnTo>
                    <a:pt x="454" y="1115"/>
                  </a:lnTo>
                  <a:lnTo>
                    <a:pt x="403" y="1285"/>
                  </a:lnTo>
                  <a:lnTo>
                    <a:pt x="821" y="1056"/>
                  </a:lnTo>
                  <a:lnTo>
                    <a:pt x="803" y="1613"/>
                  </a:lnTo>
                  <a:lnTo>
                    <a:pt x="1349" y="1185"/>
                  </a:lnTo>
                  <a:lnTo>
                    <a:pt x="1656" y="1516"/>
                  </a:lnTo>
                  <a:lnTo>
                    <a:pt x="1774" y="1136"/>
                  </a:lnTo>
                  <a:lnTo>
                    <a:pt x="2302" y="1374"/>
                  </a:lnTo>
                  <a:lnTo>
                    <a:pt x="2059" y="931"/>
                  </a:lnTo>
                  <a:lnTo>
                    <a:pt x="2066" y="1087"/>
                  </a:lnTo>
                  <a:lnTo>
                    <a:pt x="1624" y="817"/>
                  </a:lnTo>
                  <a:lnTo>
                    <a:pt x="1510" y="1083"/>
                  </a:lnTo>
                  <a:lnTo>
                    <a:pt x="1417" y="858"/>
                  </a:lnTo>
                  <a:lnTo>
                    <a:pt x="1056" y="1140"/>
                  </a:lnTo>
                  <a:lnTo>
                    <a:pt x="1053" y="747"/>
                  </a:lnTo>
                  <a:lnTo>
                    <a:pt x="482" y="890"/>
                  </a:lnTo>
                  <a:lnTo>
                    <a:pt x="653" y="571"/>
                  </a:lnTo>
                  <a:lnTo>
                    <a:pt x="517" y="554"/>
                  </a:lnTo>
                  <a:lnTo>
                    <a:pt x="760" y="318"/>
                  </a:lnTo>
                  <a:lnTo>
                    <a:pt x="296" y="58"/>
                  </a:lnTo>
                  <a:lnTo>
                    <a:pt x="0" y="0"/>
                  </a:lnTo>
                  <a:close/>
                </a:path>
              </a:pathLst>
            </a:custGeom>
            <a:solidFill>
              <a:srgbClr val="FFE500"/>
            </a:solidFill>
            <a:ln w="9525">
              <a:noFill/>
              <a:round/>
              <a:headEnd/>
              <a:tailEnd/>
            </a:ln>
          </p:spPr>
          <p:txBody>
            <a:bodyPr/>
            <a:lstStyle/>
            <a:p>
              <a:pPr eaLnBrk="0" hangingPunct="0"/>
              <a:endParaRPr lang="en-US"/>
            </a:p>
          </p:txBody>
        </p:sp>
        <p:sp>
          <p:nvSpPr>
            <p:cNvPr id="29706" name="Freeform 45"/>
            <p:cNvSpPr>
              <a:spLocks/>
            </p:cNvSpPr>
            <p:nvPr/>
          </p:nvSpPr>
          <p:spPr bwMode="auto">
            <a:xfrm>
              <a:off x="1066" y="627"/>
              <a:ext cx="3815" cy="2947"/>
            </a:xfrm>
            <a:custGeom>
              <a:avLst/>
              <a:gdLst>
                <a:gd name="T0" fmla="*/ 0 w 3168"/>
                <a:gd name="T1" fmla="*/ 5547 h 2536"/>
                <a:gd name="T2" fmla="*/ 4745 w 3168"/>
                <a:gd name="T3" fmla="*/ 5768 h 2536"/>
                <a:gd name="T4" fmla="*/ 1712 w 3168"/>
                <a:gd name="T5" fmla="*/ 2906 h 2536"/>
                <a:gd name="T6" fmla="*/ 5022 w 3168"/>
                <a:gd name="T7" fmla="*/ 3455 h 2536"/>
                <a:gd name="T8" fmla="*/ 3478 w 3168"/>
                <a:gd name="T9" fmla="*/ 1071 h 2536"/>
                <a:gd name="T10" fmla="*/ 6995 w 3168"/>
                <a:gd name="T11" fmla="*/ 1830 h 2536"/>
                <a:gd name="T12" fmla="*/ 6953 w 3168"/>
                <a:gd name="T13" fmla="*/ 0 h 2536"/>
                <a:gd name="T14" fmla="*/ 9619 w 3168"/>
                <a:gd name="T15" fmla="*/ 2080 h 2536"/>
                <a:gd name="T16" fmla="*/ 10358 w 3168"/>
                <a:gd name="T17" fmla="*/ 251 h 2536"/>
                <a:gd name="T18" fmla="*/ 12659 w 3168"/>
                <a:gd name="T19" fmla="*/ 2527 h 2536"/>
                <a:gd name="T20" fmla="*/ 17861 w 3168"/>
                <a:gd name="T21" fmla="*/ 1307 h 2536"/>
                <a:gd name="T22" fmla="*/ 16650 w 3168"/>
                <a:gd name="T23" fmla="*/ 3565 h 2536"/>
                <a:gd name="T24" fmla="*/ 19657 w 3168"/>
                <a:gd name="T25" fmla="*/ 3691 h 2536"/>
                <a:gd name="T26" fmla="*/ 19058 w 3168"/>
                <a:gd name="T27" fmla="*/ 4357 h 2536"/>
                <a:gd name="T28" fmla="*/ 22353 w 3168"/>
                <a:gd name="T29" fmla="*/ 4340 h 2536"/>
                <a:gd name="T30" fmla="*/ 20125 w 3168"/>
                <a:gd name="T31" fmla="*/ 6398 h 2536"/>
                <a:gd name="T32" fmla="*/ 24468 w 3168"/>
                <a:gd name="T33" fmla="*/ 7427 h 2536"/>
                <a:gd name="T34" fmla="*/ 21222 w 3168"/>
                <a:gd name="T35" fmla="*/ 8476 h 2536"/>
                <a:gd name="T36" fmla="*/ 24057 w 3168"/>
                <a:gd name="T37" fmla="*/ 9485 h 2536"/>
                <a:gd name="T38" fmla="*/ 18558 w 3168"/>
                <a:gd name="T39" fmla="*/ 10787 h 2536"/>
                <a:gd name="T40" fmla="*/ 18467 w 3168"/>
                <a:gd name="T41" fmla="*/ 13235 h 2536"/>
                <a:gd name="T42" fmla="*/ 16650 w 3168"/>
                <a:gd name="T43" fmla="*/ 11621 h 2536"/>
                <a:gd name="T44" fmla="*/ 15874 w 3168"/>
                <a:gd name="T45" fmla="*/ 9134 h 2536"/>
                <a:gd name="T46" fmla="*/ 20036 w 3168"/>
                <a:gd name="T47" fmla="*/ 8842 h 2536"/>
                <a:gd name="T48" fmla="*/ 16844 w 3168"/>
                <a:gd name="T49" fmla="*/ 7571 h 2536"/>
                <a:gd name="T50" fmla="*/ 18580 w 3168"/>
                <a:gd name="T51" fmla="*/ 7252 h 2536"/>
                <a:gd name="T52" fmla="*/ 16589 w 3168"/>
                <a:gd name="T53" fmla="*/ 6742 h 2536"/>
                <a:gd name="T54" fmla="*/ 18219 w 3168"/>
                <a:gd name="T55" fmla="*/ 5151 h 2536"/>
                <a:gd name="T56" fmla="*/ 15771 w 3168"/>
                <a:gd name="T57" fmla="*/ 5122 h 2536"/>
                <a:gd name="T58" fmla="*/ 16565 w 3168"/>
                <a:gd name="T59" fmla="*/ 4211 h 2536"/>
                <a:gd name="T60" fmla="*/ 13096 w 3168"/>
                <a:gd name="T61" fmla="*/ 4939 h 2536"/>
                <a:gd name="T62" fmla="*/ 13508 w 3168"/>
                <a:gd name="T63" fmla="*/ 3195 h 2536"/>
                <a:gd name="T64" fmla="*/ 10616 w 3168"/>
                <a:gd name="T65" fmla="*/ 4515 h 2536"/>
                <a:gd name="T66" fmla="*/ 10452 w 3168"/>
                <a:gd name="T67" fmla="*/ 3565 h 2536"/>
                <a:gd name="T68" fmla="*/ 9784 w 3168"/>
                <a:gd name="T69" fmla="*/ 4189 h 2536"/>
                <a:gd name="T70" fmla="*/ 8437 w 3168"/>
                <a:gd name="T71" fmla="*/ 2353 h 2536"/>
                <a:gd name="T72" fmla="*/ 8163 w 3168"/>
                <a:gd name="T73" fmla="*/ 3958 h 2536"/>
                <a:gd name="T74" fmla="*/ 6433 w 3168"/>
                <a:gd name="T75" fmla="*/ 2833 h 2536"/>
                <a:gd name="T76" fmla="*/ 7859 w 3168"/>
                <a:gd name="T77" fmla="*/ 5928 h 2536"/>
                <a:gd name="T78" fmla="*/ 6199 w 3168"/>
                <a:gd name="T79" fmla="*/ 5258 h 2536"/>
                <a:gd name="T80" fmla="*/ 7252 w 3168"/>
                <a:gd name="T81" fmla="*/ 6942 h 2536"/>
                <a:gd name="T82" fmla="*/ 3749 w 3168"/>
                <a:gd name="T83" fmla="*/ 6742 h 2536"/>
                <a:gd name="T84" fmla="*/ 1102 w 3168"/>
                <a:gd name="T85" fmla="*/ 6200 h 2536"/>
                <a:gd name="T86" fmla="*/ 0 w 3168"/>
                <a:gd name="T87" fmla="*/ 5547 h 2536"/>
                <a:gd name="T88" fmla="*/ 0 w 3168"/>
                <a:gd name="T89" fmla="*/ 5547 h 2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68"/>
                <a:gd name="T136" fmla="*/ 0 h 2536"/>
                <a:gd name="T137" fmla="*/ 3168 w 3168"/>
                <a:gd name="T138" fmla="*/ 2536 h 2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68" h="2536">
                  <a:moveTo>
                    <a:pt x="0" y="1063"/>
                  </a:moveTo>
                  <a:lnTo>
                    <a:pt x="614" y="1105"/>
                  </a:lnTo>
                  <a:lnTo>
                    <a:pt x="222" y="557"/>
                  </a:lnTo>
                  <a:lnTo>
                    <a:pt x="650" y="662"/>
                  </a:lnTo>
                  <a:lnTo>
                    <a:pt x="450" y="205"/>
                  </a:lnTo>
                  <a:lnTo>
                    <a:pt x="906" y="350"/>
                  </a:lnTo>
                  <a:lnTo>
                    <a:pt x="900" y="0"/>
                  </a:lnTo>
                  <a:lnTo>
                    <a:pt x="1246" y="398"/>
                  </a:lnTo>
                  <a:lnTo>
                    <a:pt x="1341" y="48"/>
                  </a:lnTo>
                  <a:lnTo>
                    <a:pt x="1639" y="485"/>
                  </a:lnTo>
                  <a:lnTo>
                    <a:pt x="2313" y="250"/>
                  </a:lnTo>
                  <a:lnTo>
                    <a:pt x="2156" y="682"/>
                  </a:lnTo>
                  <a:lnTo>
                    <a:pt x="2545" y="707"/>
                  </a:lnTo>
                  <a:lnTo>
                    <a:pt x="2467" y="835"/>
                  </a:lnTo>
                  <a:lnTo>
                    <a:pt x="2894" y="831"/>
                  </a:lnTo>
                  <a:lnTo>
                    <a:pt x="2606" y="1226"/>
                  </a:lnTo>
                  <a:lnTo>
                    <a:pt x="3168" y="1423"/>
                  </a:lnTo>
                  <a:lnTo>
                    <a:pt x="2748" y="1625"/>
                  </a:lnTo>
                  <a:lnTo>
                    <a:pt x="3115" y="1818"/>
                  </a:lnTo>
                  <a:lnTo>
                    <a:pt x="2402" y="2067"/>
                  </a:lnTo>
                  <a:lnTo>
                    <a:pt x="2391" y="2536"/>
                  </a:lnTo>
                  <a:lnTo>
                    <a:pt x="2156" y="2227"/>
                  </a:lnTo>
                  <a:lnTo>
                    <a:pt x="2055" y="1750"/>
                  </a:lnTo>
                  <a:lnTo>
                    <a:pt x="2594" y="1694"/>
                  </a:lnTo>
                  <a:lnTo>
                    <a:pt x="2181" y="1451"/>
                  </a:lnTo>
                  <a:lnTo>
                    <a:pt x="2406" y="1390"/>
                  </a:lnTo>
                  <a:lnTo>
                    <a:pt x="2148" y="1292"/>
                  </a:lnTo>
                  <a:lnTo>
                    <a:pt x="2359" y="987"/>
                  </a:lnTo>
                  <a:lnTo>
                    <a:pt x="2042" y="981"/>
                  </a:lnTo>
                  <a:lnTo>
                    <a:pt x="2145" y="807"/>
                  </a:lnTo>
                  <a:lnTo>
                    <a:pt x="1696" y="946"/>
                  </a:lnTo>
                  <a:lnTo>
                    <a:pt x="1749" y="613"/>
                  </a:lnTo>
                  <a:lnTo>
                    <a:pt x="1375" y="866"/>
                  </a:lnTo>
                  <a:lnTo>
                    <a:pt x="1353" y="682"/>
                  </a:lnTo>
                  <a:lnTo>
                    <a:pt x="1267" y="803"/>
                  </a:lnTo>
                  <a:lnTo>
                    <a:pt x="1092" y="451"/>
                  </a:lnTo>
                  <a:lnTo>
                    <a:pt x="1056" y="758"/>
                  </a:lnTo>
                  <a:lnTo>
                    <a:pt x="832" y="543"/>
                  </a:lnTo>
                  <a:lnTo>
                    <a:pt x="1018" y="1136"/>
                  </a:lnTo>
                  <a:lnTo>
                    <a:pt x="803" y="1008"/>
                  </a:lnTo>
                  <a:lnTo>
                    <a:pt x="939" y="1330"/>
                  </a:lnTo>
                  <a:lnTo>
                    <a:pt x="486" y="1292"/>
                  </a:lnTo>
                  <a:lnTo>
                    <a:pt x="143" y="1188"/>
                  </a:lnTo>
                  <a:lnTo>
                    <a:pt x="0" y="1063"/>
                  </a:lnTo>
                  <a:close/>
                </a:path>
              </a:pathLst>
            </a:custGeom>
            <a:solidFill>
              <a:srgbClr val="FFE500"/>
            </a:solidFill>
            <a:ln w="9525">
              <a:noFill/>
              <a:round/>
              <a:headEnd/>
              <a:tailEnd/>
            </a:ln>
          </p:spPr>
          <p:txBody>
            <a:bodyPr/>
            <a:lstStyle/>
            <a:p>
              <a:pPr eaLnBrk="0" hangingPunct="0"/>
              <a:endParaRPr lang="en-US"/>
            </a:p>
          </p:txBody>
        </p:sp>
        <p:sp>
          <p:nvSpPr>
            <p:cNvPr id="29707" name="Freeform 49"/>
            <p:cNvSpPr>
              <a:spLocks/>
            </p:cNvSpPr>
            <p:nvPr/>
          </p:nvSpPr>
          <p:spPr bwMode="auto">
            <a:xfrm>
              <a:off x="1421" y="1007"/>
              <a:ext cx="2847" cy="2366"/>
            </a:xfrm>
            <a:custGeom>
              <a:avLst/>
              <a:gdLst>
                <a:gd name="T0" fmla="*/ 4846 w 2364"/>
                <a:gd name="T1" fmla="*/ 4968 h 2036"/>
                <a:gd name="T2" fmla="*/ 2794 w 2364"/>
                <a:gd name="T3" fmla="*/ 2281 h 2036"/>
                <a:gd name="T4" fmla="*/ 4952 w 2364"/>
                <a:gd name="T5" fmla="*/ 3513 h 2036"/>
                <a:gd name="T6" fmla="*/ 3656 w 2364"/>
                <a:gd name="T7" fmla="*/ 701 h 2036"/>
                <a:gd name="T8" fmla="*/ 5720 w 2364"/>
                <a:gd name="T9" fmla="*/ 1906 h 2036"/>
                <a:gd name="T10" fmla="*/ 5869 w 2364"/>
                <a:gd name="T11" fmla="*/ 0 h 2036"/>
                <a:gd name="T12" fmla="*/ 7505 w 2364"/>
                <a:gd name="T13" fmla="*/ 2175 h 2036"/>
                <a:gd name="T14" fmla="*/ 8239 w 2364"/>
                <a:gd name="T15" fmla="*/ 1339 h 2036"/>
                <a:gd name="T16" fmla="*/ 8679 w 2364"/>
                <a:gd name="T17" fmla="*/ 2320 h 2036"/>
                <a:gd name="T18" fmla="*/ 11682 w 2364"/>
                <a:gd name="T19" fmla="*/ 1048 h 2036"/>
                <a:gd name="T20" fmla="*/ 11030 w 2364"/>
                <a:gd name="T21" fmla="*/ 3053 h 2036"/>
                <a:gd name="T22" fmla="*/ 15164 w 2364"/>
                <a:gd name="T23" fmla="*/ 2236 h 2036"/>
                <a:gd name="T24" fmla="*/ 14508 w 2364"/>
                <a:gd name="T25" fmla="*/ 3129 h 2036"/>
                <a:gd name="T26" fmla="*/ 16741 w 2364"/>
                <a:gd name="T27" fmla="*/ 3129 h 2036"/>
                <a:gd name="T28" fmla="*/ 14600 w 2364"/>
                <a:gd name="T29" fmla="*/ 4927 h 2036"/>
                <a:gd name="T30" fmla="*/ 17349 w 2364"/>
                <a:gd name="T31" fmla="*/ 5580 h 2036"/>
                <a:gd name="T32" fmla="*/ 15764 w 2364"/>
                <a:gd name="T33" fmla="*/ 6043 h 2036"/>
                <a:gd name="T34" fmla="*/ 18277 w 2364"/>
                <a:gd name="T35" fmla="*/ 7219 h 2036"/>
                <a:gd name="T36" fmla="*/ 14483 w 2364"/>
                <a:gd name="T37" fmla="*/ 7765 h 2036"/>
                <a:gd name="T38" fmla="*/ 14711 w 2364"/>
                <a:gd name="T39" fmla="*/ 10222 h 2036"/>
                <a:gd name="T40" fmla="*/ 11271 w 2364"/>
                <a:gd name="T41" fmla="*/ 9007 h 2036"/>
                <a:gd name="T42" fmla="*/ 10202 w 2364"/>
                <a:gd name="T43" fmla="*/ 10343 h 2036"/>
                <a:gd name="T44" fmla="*/ 9113 w 2364"/>
                <a:gd name="T45" fmla="*/ 9268 h 2036"/>
                <a:gd name="T46" fmla="*/ 6232 w 2364"/>
                <a:gd name="T47" fmla="*/ 10625 h 2036"/>
                <a:gd name="T48" fmla="*/ 6128 w 2364"/>
                <a:gd name="T49" fmla="*/ 8480 h 2036"/>
                <a:gd name="T50" fmla="*/ 1576 w 2364"/>
                <a:gd name="T51" fmla="*/ 9171 h 2036"/>
                <a:gd name="T52" fmla="*/ 3203 w 2364"/>
                <a:gd name="T53" fmla="*/ 7312 h 2036"/>
                <a:gd name="T54" fmla="*/ 1639 w 2364"/>
                <a:gd name="T55" fmla="*/ 7243 h 2036"/>
                <a:gd name="T56" fmla="*/ 3684 w 2364"/>
                <a:gd name="T57" fmla="*/ 5980 h 2036"/>
                <a:gd name="T58" fmla="*/ 0 w 2364"/>
                <a:gd name="T59" fmla="*/ 4727 h 2036"/>
                <a:gd name="T60" fmla="*/ 4349 w 2364"/>
                <a:gd name="T61" fmla="*/ 5155 h 2036"/>
                <a:gd name="T62" fmla="*/ 2677 w 2364"/>
                <a:gd name="T63" fmla="*/ 5246 h 2036"/>
                <a:gd name="T64" fmla="*/ 4922 w 2364"/>
                <a:gd name="T65" fmla="*/ 5856 h 2036"/>
                <a:gd name="T66" fmla="*/ 2989 w 2364"/>
                <a:gd name="T67" fmla="*/ 7032 h 2036"/>
                <a:gd name="T68" fmla="*/ 3819 w 2364"/>
                <a:gd name="T69" fmla="*/ 7100 h 2036"/>
                <a:gd name="T70" fmla="*/ 2578 w 2364"/>
                <a:gd name="T71" fmla="*/ 8596 h 2036"/>
                <a:gd name="T72" fmla="*/ 7164 w 2364"/>
                <a:gd name="T73" fmla="*/ 7806 h 2036"/>
                <a:gd name="T74" fmla="*/ 6694 w 2364"/>
                <a:gd name="T75" fmla="*/ 9922 h 2036"/>
                <a:gd name="T76" fmla="*/ 9645 w 2364"/>
                <a:gd name="T77" fmla="*/ 8489 h 2036"/>
                <a:gd name="T78" fmla="*/ 10216 w 2364"/>
                <a:gd name="T79" fmla="*/ 9541 h 2036"/>
                <a:gd name="T80" fmla="*/ 10934 w 2364"/>
                <a:gd name="T81" fmla="*/ 8250 h 2036"/>
                <a:gd name="T82" fmla="*/ 14115 w 2364"/>
                <a:gd name="T83" fmla="*/ 9724 h 2036"/>
                <a:gd name="T84" fmla="*/ 13322 w 2364"/>
                <a:gd name="T85" fmla="*/ 7182 h 2036"/>
                <a:gd name="T86" fmla="*/ 17084 w 2364"/>
                <a:gd name="T87" fmla="*/ 6991 h 2036"/>
                <a:gd name="T88" fmla="*/ 13620 w 2364"/>
                <a:gd name="T89" fmla="*/ 5771 h 2036"/>
                <a:gd name="T90" fmla="*/ 15724 w 2364"/>
                <a:gd name="T91" fmla="*/ 5575 h 2036"/>
                <a:gd name="T92" fmla="*/ 14115 w 2364"/>
                <a:gd name="T93" fmla="*/ 5118 h 2036"/>
                <a:gd name="T94" fmla="*/ 15631 w 2364"/>
                <a:gd name="T95" fmla="*/ 3569 h 2036"/>
                <a:gd name="T96" fmla="*/ 12684 w 2364"/>
                <a:gd name="T97" fmla="*/ 3552 h 2036"/>
                <a:gd name="T98" fmla="*/ 13736 w 2364"/>
                <a:gd name="T99" fmla="*/ 2833 h 2036"/>
                <a:gd name="T100" fmla="*/ 10514 w 2364"/>
                <a:gd name="T101" fmla="*/ 3475 h 2036"/>
                <a:gd name="T102" fmla="*/ 10846 w 2364"/>
                <a:gd name="T103" fmla="*/ 1848 h 2036"/>
                <a:gd name="T104" fmla="*/ 8020 w 2364"/>
                <a:gd name="T105" fmla="*/ 3193 h 2036"/>
                <a:gd name="T106" fmla="*/ 8020 w 2364"/>
                <a:gd name="T107" fmla="*/ 2352 h 2036"/>
                <a:gd name="T108" fmla="*/ 7411 w 2364"/>
                <a:gd name="T109" fmla="*/ 2822 h 2036"/>
                <a:gd name="T110" fmla="*/ 6190 w 2364"/>
                <a:gd name="T111" fmla="*/ 1048 h 2036"/>
                <a:gd name="T112" fmla="*/ 5941 w 2364"/>
                <a:gd name="T113" fmla="*/ 2566 h 2036"/>
                <a:gd name="T114" fmla="*/ 4417 w 2364"/>
                <a:gd name="T115" fmla="*/ 1519 h 2036"/>
                <a:gd name="T116" fmla="*/ 5901 w 2364"/>
                <a:gd name="T117" fmla="*/ 4446 h 2036"/>
                <a:gd name="T118" fmla="*/ 4303 w 2364"/>
                <a:gd name="T119" fmla="*/ 3740 h 2036"/>
                <a:gd name="T120" fmla="*/ 4846 w 2364"/>
                <a:gd name="T121" fmla="*/ 4968 h 2036"/>
                <a:gd name="T122" fmla="*/ 4846 w 2364"/>
                <a:gd name="T123" fmla="*/ 4968 h 20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364"/>
                <a:gd name="T187" fmla="*/ 0 h 2036"/>
                <a:gd name="T188" fmla="*/ 2364 w 2364"/>
                <a:gd name="T189" fmla="*/ 2036 h 20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364" h="2036">
                  <a:moveTo>
                    <a:pt x="627" y="953"/>
                  </a:moveTo>
                  <a:lnTo>
                    <a:pt x="362" y="437"/>
                  </a:lnTo>
                  <a:lnTo>
                    <a:pt x="640" y="673"/>
                  </a:lnTo>
                  <a:lnTo>
                    <a:pt x="473" y="135"/>
                  </a:lnTo>
                  <a:lnTo>
                    <a:pt x="741" y="365"/>
                  </a:lnTo>
                  <a:lnTo>
                    <a:pt x="760" y="0"/>
                  </a:lnTo>
                  <a:lnTo>
                    <a:pt x="971" y="417"/>
                  </a:lnTo>
                  <a:lnTo>
                    <a:pt x="1066" y="257"/>
                  </a:lnTo>
                  <a:lnTo>
                    <a:pt x="1123" y="445"/>
                  </a:lnTo>
                  <a:lnTo>
                    <a:pt x="1511" y="201"/>
                  </a:lnTo>
                  <a:lnTo>
                    <a:pt x="1427" y="585"/>
                  </a:lnTo>
                  <a:lnTo>
                    <a:pt x="1962" y="428"/>
                  </a:lnTo>
                  <a:lnTo>
                    <a:pt x="1877" y="600"/>
                  </a:lnTo>
                  <a:lnTo>
                    <a:pt x="2166" y="600"/>
                  </a:lnTo>
                  <a:lnTo>
                    <a:pt x="1888" y="944"/>
                  </a:lnTo>
                  <a:lnTo>
                    <a:pt x="2245" y="1070"/>
                  </a:lnTo>
                  <a:lnTo>
                    <a:pt x="2039" y="1158"/>
                  </a:lnTo>
                  <a:lnTo>
                    <a:pt x="2364" y="1383"/>
                  </a:lnTo>
                  <a:lnTo>
                    <a:pt x="1874" y="1488"/>
                  </a:lnTo>
                  <a:lnTo>
                    <a:pt x="1904" y="1958"/>
                  </a:lnTo>
                  <a:lnTo>
                    <a:pt x="1458" y="1725"/>
                  </a:lnTo>
                  <a:lnTo>
                    <a:pt x="1320" y="1982"/>
                  </a:lnTo>
                  <a:lnTo>
                    <a:pt x="1179" y="1775"/>
                  </a:lnTo>
                  <a:lnTo>
                    <a:pt x="806" y="2036"/>
                  </a:lnTo>
                  <a:lnTo>
                    <a:pt x="793" y="1625"/>
                  </a:lnTo>
                  <a:lnTo>
                    <a:pt x="204" y="1757"/>
                  </a:lnTo>
                  <a:lnTo>
                    <a:pt x="414" y="1401"/>
                  </a:lnTo>
                  <a:lnTo>
                    <a:pt x="212" y="1388"/>
                  </a:lnTo>
                  <a:lnTo>
                    <a:pt x="477" y="1145"/>
                  </a:lnTo>
                  <a:lnTo>
                    <a:pt x="0" y="906"/>
                  </a:lnTo>
                  <a:lnTo>
                    <a:pt x="562" y="989"/>
                  </a:lnTo>
                  <a:lnTo>
                    <a:pt x="346" y="1005"/>
                  </a:lnTo>
                  <a:lnTo>
                    <a:pt x="636" y="1122"/>
                  </a:lnTo>
                  <a:lnTo>
                    <a:pt x="387" y="1347"/>
                  </a:lnTo>
                  <a:lnTo>
                    <a:pt x="494" y="1361"/>
                  </a:lnTo>
                  <a:lnTo>
                    <a:pt x="334" y="1647"/>
                  </a:lnTo>
                  <a:lnTo>
                    <a:pt x="927" y="1496"/>
                  </a:lnTo>
                  <a:lnTo>
                    <a:pt x="866" y="1901"/>
                  </a:lnTo>
                  <a:lnTo>
                    <a:pt x="1248" y="1626"/>
                  </a:lnTo>
                  <a:lnTo>
                    <a:pt x="1322" y="1829"/>
                  </a:lnTo>
                  <a:lnTo>
                    <a:pt x="1415" y="1581"/>
                  </a:lnTo>
                  <a:lnTo>
                    <a:pt x="1827" y="1863"/>
                  </a:lnTo>
                  <a:lnTo>
                    <a:pt x="1724" y="1376"/>
                  </a:lnTo>
                  <a:lnTo>
                    <a:pt x="2210" y="1340"/>
                  </a:lnTo>
                  <a:lnTo>
                    <a:pt x="1762" y="1106"/>
                  </a:lnTo>
                  <a:lnTo>
                    <a:pt x="2034" y="1068"/>
                  </a:lnTo>
                  <a:lnTo>
                    <a:pt x="1827" y="980"/>
                  </a:lnTo>
                  <a:lnTo>
                    <a:pt x="2022" y="683"/>
                  </a:lnTo>
                  <a:lnTo>
                    <a:pt x="1641" y="681"/>
                  </a:lnTo>
                  <a:lnTo>
                    <a:pt x="1777" y="543"/>
                  </a:lnTo>
                  <a:lnTo>
                    <a:pt x="1360" y="665"/>
                  </a:lnTo>
                  <a:lnTo>
                    <a:pt x="1403" y="354"/>
                  </a:lnTo>
                  <a:lnTo>
                    <a:pt x="1038" y="612"/>
                  </a:lnTo>
                  <a:lnTo>
                    <a:pt x="1038" y="450"/>
                  </a:lnTo>
                  <a:lnTo>
                    <a:pt x="959" y="540"/>
                  </a:lnTo>
                  <a:lnTo>
                    <a:pt x="801" y="201"/>
                  </a:lnTo>
                  <a:lnTo>
                    <a:pt x="769" y="491"/>
                  </a:lnTo>
                  <a:lnTo>
                    <a:pt x="571" y="291"/>
                  </a:lnTo>
                  <a:lnTo>
                    <a:pt x="764" y="852"/>
                  </a:lnTo>
                  <a:lnTo>
                    <a:pt x="557" y="717"/>
                  </a:lnTo>
                  <a:lnTo>
                    <a:pt x="627" y="953"/>
                  </a:lnTo>
                  <a:close/>
                </a:path>
              </a:pathLst>
            </a:custGeom>
            <a:solidFill>
              <a:srgbClr val="000000"/>
            </a:solidFill>
            <a:ln w="9525">
              <a:noFill/>
              <a:round/>
              <a:headEnd/>
              <a:tailEnd/>
            </a:ln>
          </p:spPr>
          <p:txBody>
            <a:bodyPr/>
            <a:lstStyle/>
            <a:p>
              <a:pPr eaLnBrk="0" hangingPunct="0"/>
              <a:endParaRPr lang="en-US"/>
            </a:p>
          </p:txBody>
        </p:sp>
        <p:sp>
          <p:nvSpPr>
            <p:cNvPr id="29708" name="Freeform 50"/>
            <p:cNvSpPr>
              <a:spLocks/>
            </p:cNvSpPr>
            <p:nvPr/>
          </p:nvSpPr>
          <p:spPr bwMode="auto">
            <a:xfrm>
              <a:off x="983" y="536"/>
              <a:ext cx="3976" cy="3386"/>
            </a:xfrm>
            <a:custGeom>
              <a:avLst/>
              <a:gdLst>
                <a:gd name="T0" fmla="*/ 1011 w 3302"/>
                <a:gd name="T1" fmla="*/ 6115 h 2913"/>
                <a:gd name="T2" fmla="*/ 2924 w 3302"/>
                <a:gd name="T3" fmla="*/ 8940 h 2913"/>
                <a:gd name="T4" fmla="*/ 1588 w 3302"/>
                <a:gd name="T5" fmla="*/ 12285 h 2913"/>
                <a:gd name="T6" fmla="*/ 4676 w 3302"/>
                <a:gd name="T7" fmla="*/ 12891 h 2913"/>
                <a:gd name="T8" fmla="*/ 7606 w 3302"/>
                <a:gd name="T9" fmla="*/ 14609 h 2913"/>
                <a:gd name="T10" fmla="*/ 13993 w 3302"/>
                <a:gd name="T11" fmla="*/ 14023 h 2913"/>
                <a:gd name="T12" fmla="*/ 18876 w 3302"/>
                <a:gd name="T13" fmla="*/ 13315 h 2913"/>
                <a:gd name="T14" fmla="*/ 24241 w 3302"/>
                <a:gd name="T15" fmla="*/ 9974 h 2913"/>
                <a:gd name="T16" fmla="*/ 24080 w 3302"/>
                <a:gd name="T17" fmla="*/ 7746 h 2913"/>
                <a:gd name="T18" fmla="*/ 22163 w 3302"/>
                <a:gd name="T19" fmla="*/ 4992 h 2913"/>
                <a:gd name="T20" fmla="*/ 19652 w 3302"/>
                <a:gd name="T21" fmla="*/ 4243 h 2913"/>
                <a:gd name="T22" fmla="*/ 17572 w 3302"/>
                <a:gd name="T23" fmla="*/ 1955 h 2913"/>
                <a:gd name="T24" fmla="*/ 10959 w 3302"/>
                <a:gd name="T25" fmla="*/ 988 h 2913"/>
                <a:gd name="T26" fmla="*/ 7528 w 3302"/>
                <a:gd name="T27" fmla="*/ 666 h 2913"/>
                <a:gd name="T28" fmla="*/ 4785 w 3302"/>
                <a:gd name="T29" fmla="*/ 1907 h 2913"/>
                <a:gd name="T30" fmla="*/ 2700 w 3302"/>
                <a:gd name="T31" fmla="*/ 3414 h 2913"/>
                <a:gd name="T32" fmla="*/ 1435 w 3302"/>
                <a:gd name="T33" fmla="*/ 3002 h 2913"/>
                <a:gd name="T34" fmla="*/ 3700 w 3302"/>
                <a:gd name="T35" fmla="*/ 1129 h 2913"/>
                <a:gd name="T36" fmla="*/ 7230 w 3302"/>
                <a:gd name="T37" fmla="*/ 0 h 2913"/>
                <a:gd name="T38" fmla="*/ 10997 w 3302"/>
                <a:gd name="T39" fmla="*/ 122 h 2913"/>
                <a:gd name="T40" fmla="*/ 19011 w 3302"/>
                <a:gd name="T41" fmla="*/ 1525 h 2913"/>
                <a:gd name="T42" fmla="*/ 20476 w 3302"/>
                <a:gd name="T43" fmla="*/ 4026 h 2913"/>
                <a:gd name="T44" fmla="*/ 23185 w 3302"/>
                <a:gd name="T45" fmla="*/ 4612 h 2913"/>
                <a:gd name="T46" fmla="*/ 25161 w 3302"/>
                <a:gd name="T47" fmla="*/ 7896 h 2913"/>
                <a:gd name="T48" fmla="*/ 25478 w 3302"/>
                <a:gd name="T49" fmla="*/ 9929 h 2913"/>
                <a:gd name="T50" fmla="*/ 19133 w 3302"/>
                <a:gd name="T51" fmla="*/ 13838 h 2913"/>
                <a:gd name="T52" fmla="*/ 14129 w 3302"/>
                <a:gd name="T53" fmla="*/ 14555 h 2913"/>
                <a:gd name="T54" fmla="*/ 7037 w 3302"/>
                <a:gd name="T55" fmla="*/ 15249 h 2913"/>
                <a:gd name="T56" fmla="*/ 4045 w 3302"/>
                <a:gd name="T57" fmla="*/ 13287 h 2913"/>
                <a:gd name="T58" fmla="*/ 696 w 3302"/>
                <a:gd name="T59" fmla="*/ 12576 h 2913"/>
                <a:gd name="T60" fmla="*/ 2318 w 3302"/>
                <a:gd name="T61" fmla="*/ 9027 h 2913"/>
                <a:gd name="T62" fmla="*/ 0 w 3302"/>
                <a:gd name="T63" fmla="*/ 5792 h 2913"/>
                <a:gd name="T64" fmla="*/ 5641 w 3302"/>
                <a:gd name="T65" fmla="*/ 6405 h 291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302"/>
                <a:gd name="T100" fmla="*/ 0 h 2913"/>
                <a:gd name="T101" fmla="*/ 3302 w 3302"/>
                <a:gd name="T102" fmla="*/ 2913 h 291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302" h="2913">
                  <a:moveTo>
                    <a:pt x="731" y="1223"/>
                  </a:moveTo>
                  <a:lnTo>
                    <a:pt x="131" y="1168"/>
                  </a:lnTo>
                  <a:lnTo>
                    <a:pt x="598" y="1585"/>
                  </a:lnTo>
                  <a:lnTo>
                    <a:pt x="379" y="1709"/>
                  </a:lnTo>
                  <a:lnTo>
                    <a:pt x="532" y="1753"/>
                  </a:lnTo>
                  <a:lnTo>
                    <a:pt x="206" y="2347"/>
                  </a:lnTo>
                  <a:lnTo>
                    <a:pt x="640" y="2266"/>
                  </a:lnTo>
                  <a:lnTo>
                    <a:pt x="606" y="2463"/>
                  </a:lnTo>
                  <a:lnTo>
                    <a:pt x="1050" y="2170"/>
                  </a:lnTo>
                  <a:lnTo>
                    <a:pt x="987" y="2792"/>
                  </a:lnTo>
                  <a:lnTo>
                    <a:pt x="1525" y="2338"/>
                  </a:lnTo>
                  <a:lnTo>
                    <a:pt x="1814" y="2680"/>
                  </a:lnTo>
                  <a:lnTo>
                    <a:pt x="1901" y="2306"/>
                  </a:lnTo>
                  <a:lnTo>
                    <a:pt x="2447" y="2544"/>
                  </a:lnTo>
                  <a:lnTo>
                    <a:pt x="2431" y="2082"/>
                  </a:lnTo>
                  <a:lnTo>
                    <a:pt x="3142" y="1906"/>
                  </a:lnTo>
                  <a:lnTo>
                    <a:pt x="2790" y="1689"/>
                  </a:lnTo>
                  <a:lnTo>
                    <a:pt x="3121" y="1480"/>
                  </a:lnTo>
                  <a:lnTo>
                    <a:pt x="2609" y="1312"/>
                  </a:lnTo>
                  <a:lnTo>
                    <a:pt x="2873" y="954"/>
                  </a:lnTo>
                  <a:lnTo>
                    <a:pt x="2484" y="943"/>
                  </a:lnTo>
                  <a:lnTo>
                    <a:pt x="2546" y="810"/>
                  </a:lnTo>
                  <a:lnTo>
                    <a:pt x="2169" y="790"/>
                  </a:lnTo>
                  <a:lnTo>
                    <a:pt x="2277" y="373"/>
                  </a:lnTo>
                  <a:lnTo>
                    <a:pt x="1645" y="633"/>
                  </a:lnTo>
                  <a:lnTo>
                    <a:pt x="1421" y="188"/>
                  </a:lnTo>
                  <a:lnTo>
                    <a:pt x="1314" y="574"/>
                  </a:lnTo>
                  <a:lnTo>
                    <a:pt x="975" y="127"/>
                  </a:lnTo>
                  <a:lnTo>
                    <a:pt x="1004" y="489"/>
                  </a:lnTo>
                  <a:lnTo>
                    <a:pt x="620" y="364"/>
                  </a:lnTo>
                  <a:lnTo>
                    <a:pt x="827" y="839"/>
                  </a:lnTo>
                  <a:lnTo>
                    <a:pt x="350" y="653"/>
                  </a:lnTo>
                  <a:lnTo>
                    <a:pt x="698" y="1123"/>
                  </a:lnTo>
                  <a:lnTo>
                    <a:pt x="186" y="574"/>
                  </a:lnTo>
                  <a:lnTo>
                    <a:pt x="690" y="682"/>
                  </a:lnTo>
                  <a:lnTo>
                    <a:pt x="479" y="216"/>
                  </a:lnTo>
                  <a:lnTo>
                    <a:pt x="921" y="356"/>
                  </a:lnTo>
                  <a:lnTo>
                    <a:pt x="938" y="0"/>
                  </a:lnTo>
                  <a:lnTo>
                    <a:pt x="1298" y="369"/>
                  </a:lnTo>
                  <a:lnTo>
                    <a:pt x="1425" y="23"/>
                  </a:lnTo>
                  <a:lnTo>
                    <a:pt x="1720" y="496"/>
                  </a:lnTo>
                  <a:lnTo>
                    <a:pt x="2464" y="292"/>
                  </a:lnTo>
                  <a:lnTo>
                    <a:pt x="2286" y="725"/>
                  </a:lnTo>
                  <a:lnTo>
                    <a:pt x="2654" y="770"/>
                  </a:lnTo>
                  <a:lnTo>
                    <a:pt x="2616" y="907"/>
                  </a:lnTo>
                  <a:lnTo>
                    <a:pt x="3005" y="882"/>
                  </a:lnTo>
                  <a:lnTo>
                    <a:pt x="2769" y="1304"/>
                  </a:lnTo>
                  <a:lnTo>
                    <a:pt x="3261" y="1509"/>
                  </a:lnTo>
                  <a:lnTo>
                    <a:pt x="2873" y="1685"/>
                  </a:lnTo>
                  <a:lnTo>
                    <a:pt x="3302" y="1897"/>
                  </a:lnTo>
                  <a:lnTo>
                    <a:pt x="2525" y="2151"/>
                  </a:lnTo>
                  <a:lnTo>
                    <a:pt x="2480" y="2644"/>
                  </a:lnTo>
                  <a:lnTo>
                    <a:pt x="1968" y="2379"/>
                  </a:lnTo>
                  <a:lnTo>
                    <a:pt x="1831" y="2781"/>
                  </a:lnTo>
                  <a:lnTo>
                    <a:pt x="1491" y="2455"/>
                  </a:lnTo>
                  <a:lnTo>
                    <a:pt x="913" y="2913"/>
                  </a:lnTo>
                  <a:lnTo>
                    <a:pt x="954" y="2347"/>
                  </a:lnTo>
                  <a:lnTo>
                    <a:pt x="524" y="2539"/>
                  </a:lnTo>
                  <a:lnTo>
                    <a:pt x="569" y="2359"/>
                  </a:lnTo>
                  <a:lnTo>
                    <a:pt x="90" y="2403"/>
                  </a:lnTo>
                  <a:lnTo>
                    <a:pt x="471" y="1801"/>
                  </a:lnTo>
                  <a:lnTo>
                    <a:pt x="301" y="1725"/>
                  </a:lnTo>
                  <a:lnTo>
                    <a:pt x="512" y="1577"/>
                  </a:lnTo>
                  <a:lnTo>
                    <a:pt x="0" y="1107"/>
                  </a:lnTo>
                  <a:lnTo>
                    <a:pt x="636" y="1155"/>
                  </a:lnTo>
                  <a:lnTo>
                    <a:pt x="731" y="1223"/>
                  </a:lnTo>
                  <a:close/>
                </a:path>
              </a:pathLst>
            </a:custGeom>
            <a:solidFill>
              <a:srgbClr val="000000"/>
            </a:solidFill>
            <a:ln w="9525">
              <a:noFill/>
              <a:round/>
              <a:headEnd/>
              <a:tailEnd/>
            </a:ln>
          </p:spPr>
          <p:txBody>
            <a:bodyPr/>
            <a:lstStyle/>
            <a:p>
              <a:pPr eaLnBrk="0" hangingPunct="0"/>
              <a:endParaRPr lang="en-US"/>
            </a:p>
          </p:txBody>
        </p:sp>
      </p:grpSp>
      <p:sp>
        <p:nvSpPr>
          <p:cNvPr id="29699" name="Rectangle 3"/>
          <p:cNvSpPr>
            <a:spLocks noGrp="1" noChangeArrowheads="1"/>
          </p:cNvSpPr>
          <p:nvPr>
            <p:ph type="body" sz="half" idx="1"/>
          </p:nvPr>
        </p:nvSpPr>
        <p:spPr>
          <a:xfrm>
            <a:off x="2451100" y="2444750"/>
            <a:ext cx="3810000" cy="971550"/>
          </a:xfrm>
        </p:spPr>
        <p:txBody>
          <a:bodyPr/>
          <a:lstStyle/>
          <a:p>
            <a:pPr algn="ctr">
              <a:buFont typeface="Wingdings" pitchFamily="2" charset="2"/>
              <a:buNone/>
            </a:pPr>
            <a:r>
              <a:rPr lang="en-GB" sz="2400" smtClean="0">
                <a:solidFill>
                  <a:srgbClr val="000000"/>
                </a:solidFill>
              </a:rPr>
              <a:t>A series of very </a:t>
            </a:r>
          </a:p>
          <a:p>
            <a:pPr algn="ctr">
              <a:buFont typeface="Wingdings" pitchFamily="2" charset="2"/>
              <a:buNone/>
            </a:pPr>
            <a:r>
              <a:rPr lang="en-GB" sz="2400" smtClean="0">
                <a:solidFill>
                  <a:srgbClr val="000000"/>
                </a:solidFill>
              </a:rPr>
              <a:t>remarkable events!</a:t>
            </a:r>
            <a:r>
              <a:rPr lang="en-GB" sz="2400" smtClean="0"/>
              <a:t/>
            </a:r>
            <a:br>
              <a:rPr lang="en-GB" sz="2400" smtClean="0"/>
            </a:br>
            <a:endParaRPr lang="en-GB" sz="2400" smtClean="0"/>
          </a:p>
        </p:txBody>
      </p:sp>
      <p:sp>
        <p:nvSpPr>
          <p:cNvPr id="1539126" name="Rectangle 54"/>
          <p:cNvSpPr>
            <a:spLocks noChangeArrowheads="1"/>
          </p:cNvSpPr>
          <p:nvPr/>
        </p:nvSpPr>
        <p:spPr bwMode="auto">
          <a:xfrm>
            <a:off x="2565400" y="3411538"/>
            <a:ext cx="3784600" cy="1250950"/>
          </a:xfrm>
          <a:prstGeom prst="rect">
            <a:avLst/>
          </a:prstGeom>
          <a:noFill/>
          <a:ln w="12700">
            <a:noFill/>
            <a:miter lim="800000"/>
            <a:headEnd/>
            <a:tailEnd/>
          </a:ln>
        </p:spPr>
        <p:txBody>
          <a:bodyPr/>
          <a:lstStyle/>
          <a:p>
            <a:pPr marL="388938" indent="-388938" eaLnBrk="0" hangingPunct="0">
              <a:spcBef>
                <a:spcPct val="10000"/>
              </a:spcBef>
              <a:spcAft>
                <a:spcPct val="10000"/>
              </a:spcAft>
              <a:buClr>
                <a:srgbClr val="FF1C1C"/>
              </a:buClr>
              <a:buSzPct val="80000"/>
              <a:buFont typeface="Wingdings" pitchFamily="2" charset="2"/>
              <a:buChar char="n"/>
            </a:pPr>
            <a:r>
              <a:rPr lang="en-GB" sz="2000" b="1">
                <a:solidFill>
                  <a:srgbClr val="000000"/>
                </a:solidFill>
              </a:rPr>
              <a:t>Virtually instantaneous decomposition and energy release</a:t>
            </a:r>
          </a:p>
          <a:p>
            <a:pPr marL="388938" indent="-388938" eaLnBrk="0" hangingPunct="0">
              <a:spcBef>
                <a:spcPct val="10000"/>
              </a:spcBef>
              <a:spcAft>
                <a:spcPct val="10000"/>
              </a:spcAft>
              <a:buClr>
                <a:srgbClr val="FF1C1C"/>
              </a:buClr>
              <a:buSzPct val="80000"/>
              <a:buFont typeface="Wingdings" pitchFamily="2" charset="2"/>
              <a:buChar char="n"/>
            </a:pPr>
            <a:r>
              <a:rPr lang="en-GB" sz="2000" b="1">
                <a:solidFill>
                  <a:srgbClr val="000000"/>
                </a:solidFill>
              </a:rPr>
              <a:t>Billionths of a second</a:t>
            </a:r>
          </a:p>
          <a:p>
            <a:pPr marL="388938" indent="-388938" eaLnBrk="0" hangingPunct="0">
              <a:spcBef>
                <a:spcPct val="10000"/>
              </a:spcBef>
              <a:spcAft>
                <a:spcPct val="10000"/>
              </a:spcAft>
              <a:buClr>
                <a:srgbClr val="FF1C1C"/>
              </a:buClr>
              <a:buSzPct val="80000"/>
              <a:buFont typeface="Wingdings" pitchFamily="2" charset="2"/>
              <a:buChar char="n"/>
            </a:pPr>
            <a:endParaRPr lang="en-GB" sz="2000">
              <a:solidFill>
                <a:srgbClr val="000000"/>
              </a:solidFill>
            </a:endParaRPr>
          </a:p>
          <a:p>
            <a:pPr marL="388938" indent="-388938" eaLnBrk="0" hangingPunct="0">
              <a:spcBef>
                <a:spcPct val="10000"/>
              </a:spcBef>
              <a:spcAft>
                <a:spcPct val="10000"/>
              </a:spcAft>
              <a:buClr>
                <a:srgbClr val="FF1C1C"/>
              </a:buClr>
              <a:buSzPct val="80000"/>
              <a:buFont typeface="Wingdings" pitchFamily="2" charset="2"/>
              <a:buNone/>
            </a:pPr>
            <a:endParaRPr lang="en-GB" sz="1600"/>
          </a:p>
        </p:txBody>
      </p:sp>
      <p:sp>
        <p:nvSpPr>
          <p:cNvPr id="29701" name="Rectangle 55"/>
          <p:cNvSpPr>
            <a:spLocks noChangeArrowheads="1"/>
          </p:cNvSpPr>
          <p:nvPr/>
        </p:nvSpPr>
        <p:spPr bwMode="auto">
          <a:xfrm>
            <a:off x="6159500" y="2776538"/>
            <a:ext cx="2781300" cy="1339850"/>
          </a:xfrm>
          <a:prstGeom prst="rect">
            <a:avLst/>
          </a:prstGeom>
          <a:noFill/>
          <a:ln w="12700">
            <a:noFill/>
            <a:miter lim="800000"/>
            <a:headEnd/>
            <a:tailEnd/>
          </a:ln>
        </p:spPr>
        <p:txBody>
          <a:bodyPr/>
          <a:lstStyle/>
          <a:p>
            <a:pPr marL="388938" indent="-388938" eaLnBrk="0" hangingPunct="0">
              <a:spcBef>
                <a:spcPct val="10000"/>
              </a:spcBef>
              <a:spcAft>
                <a:spcPct val="10000"/>
              </a:spcAft>
              <a:buClr>
                <a:srgbClr val="FF1C1C"/>
              </a:buClr>
              <a:buSzPct val="80000"/>
              <a:buFont typeface="Wingdings" pitchFamily="2" charset="2"/>
              <a:buNone/>
            </a:pPr>
            <a:endParaRPr lang="en-US" sz="2000"/>
          </a:p>
        </p:txBody>
      </p:sp>
      <p:sp>
        <p:nvSpPr>
          <p:cNvPr id="29702" name="Rectangle 56"/>
          <p:cNvSpPr>
            <a:spLocks noChangeArrowheads="1"/>
          </p:cNvSpPr>
          <p:nvPr/>
        </p:nvSpPr>
        <p:spPr bwMode="auto">
          <a:xfrm>
            <a:off x="5486400" y="4719638"/>
            <a:ext cx="3175000" cy="1822450"/>
          </a:xfrm>
          <a:prstGeom prst="rect">
            <a:avLst/>
          </a:prstGeom>
          <a:noFill/>
          <a:ln w="12700">
            <a:noFill/>
            <a:miter lim="800000"/>
            <a:headEnd/>
            <a:tailEnd/>
          </a:ln>
        </p:spPr>
        <p:txBody>
          <a:bodyPr/>
          <a:lstStyle/>
          <a:p>
            <a:pPr marL="388938" indent="-388938" eaLnBrk="0" hangingPunct="0">
              <a:spcBef>
                <a:spcPct val="10000"/>
              </a:spcBef>
              <a:spcAft>
                <a:spcPct val="10000"/>
              </a:spcAft>
              <a:buClr>
                <a:srgbClr val="FF1C1C"/>
              </a:buClr>
              <a:buSzPct val="80000"/>
              <a:buFont typeface="Wingdings" pitchFamily="2" charset="2"/>
              <a:buChar char="n"/>
            </a:pPr>
            <a:endParaRPr lang="en-US" sz="1400">
              <a:solidFill>
                <a:srgbClr val="000000"/>
              </a:solidFill>
            </a:endParaRPr>
          </a:p>
        </p:txBody>
      </p:sp>
    </p:spTree>
    <p:extLst>
      <p:ext uri="{BB962C8B-B14F-4D97-AF65-F5344CB8AC3E}">
        <p14:creationId xmlns:p14="http://schemas.microsoft.com/office/powerpoint/2010/main" val="393749792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539124"/>
                                        </p:tgtEl>
                                        <p:attrNameLst>
                                          <p:attrName>style.visibility</p:attrName>
                                        </p:attrNameLst>
                                      </p:cBhvr>
                                      <p:to>
                                        <p:strVal val="visible"/>
                                      </p:to>
                                    </p:set>
                                    <p:anim calcmode="lin" valueType="num">
                                      <p:cBhvr>
                                        <p:cTn id="7" dur="500" fill="hold"/>
                                        <p:tgtEl>
                                          <p:spTgt spid="1539124"/>
                                        </p:tgtEl>
                                        <p:attrNameLst>
                                          <p:attrName>ppt_w</p:attrName>
                                        </p:attrNameLst>
                                      </p:cBhvr>
                                      <p:tavLst>
                                        <p:tav tm="0">
                                          <p:val>
                                            <p:strVal val="#ppt_w*0.70"/>
                                          </p:val>
                                        </p:tav>
                                        <p:tav tm="100000">
                                          <p:val>
                                            <p:strVal val="#ppt_w"/>
                                          </p:val>
                                        </p:tav>
                                      </p:tavLst>
                                    </p:anim>
                                    <p:anim calcmode="lin" valueType="num">
                                      <p:cBhvr>
                                        <p:cTn id="8" dur="500" fill="hold"/>
                                        <p:tgtEl>
                                          <p:spTgt spid="1539124"/>
                                        </p:tgtEl>
                                        <p:attrNameLst>
                                          <p:attrName>ppt_h</p:attrName>
                                        </p:attrNameLst>
                                      </p:cBhvr>
                                      <p:tavLst>
                                        <p:tav tm="0">
                                          <p:val>
                                            <p:strVal val="#ppt_h"/>
                                          </p:val>
                                        </p:tav>
                                        <p:tav tm="100000">
                                          <p:val>
                                            <p:strVal val="#ppt_h"/>
                                          </p:val>
                                        </p:tav>
                                      </p:tavLst>
                                    </p:anim>
                                    <p:animEffect transition="in" filter="fade">
                                      <p:cBhvr>
                                        <p:cTn id="9" dur="500"/>
                                        <p:tgtEl>
                                          <p:spTgt spid="1539124"/>
                                        </p:tgtEl>
                                      </p:cBhvr>
                                    </p:animEffect>
                                  </p:childTnLst>
                                </p:cTn>
                              </p:par>
                              <p:par>
                                <p:cTn id="10" presetID="6" presetClass="emph" presetSubtype="0" fill="hold" nodeType="withEffect">
                                  <p:stCondLst>
                                    <p:cond delay="0"/>
                                  </p:stCondLst>
                                  <p:childTnLst>
                                    <p:animScale>
                                      <p:cBhvr>
                                        <p:cTn id="11" dur="500" fill="hold"/>
                                        <p:tgtEl>
                                          <p:spTgt spid="1539124"/>
                                        </p:tgtEl>
                                      </p:cBhvr>
                                      <p:by x="500000" y="500000"/>
                                    </p:animScale>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nodeType="clickEffect">
                                  <p:stCondLst>
                                    <p:cond delay="0"/>
                                  </p:stCondLst>
                                  <p:childTnLst>
                                    <p:set>
                                      <p:cBhvr>
                                        <p:cTn id="15" dur="1" fill="hold">
                                          <p:stCondLst>
                                            <p:cond delay="0"/>
                                          </p:stCondLst>
                                        </p:cTn>
                                        <p:tgtEl>
                                          <p:spTgt spid="1539126">
                                            <p:txEl>
                                              <p:pRg st="0" end="0"/>
                                            </p:txEl>
                                          </p:spTgt>
                                        </p:tgtEl>
                                        <p:attrNameLst>
                                          <p:attrName>style.visibility</p:attrName>
                                        </p:attrNameLst>
                                      </p:cBhvr>
                                      <p:to>
                                        <p:strVal val="visible"/>
                                      </p:to>
                                    </p:set>
                                    <p:animEffect transition="in" filter="blinds(horizontal)">
                                      <p:cBhvr>
                                        <p:cTn id="16" dur="500"/>
                                        <p:tgtEl>
                                          <p:spTgt spid="1539126">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1539126">
                                            <p:txEl>
                                              <p:pRg st="1" end="1"/>
                                            </p:txEl>
                                          </p:spTgt>
                                        </p:tgtEl>
                                        <p:attrNameLst>
                                          <p:attrName>style.visibility</p:attrName>
                                        </p:attrNameLst>
                                      </p:cBhvr>
                                      <p:to>
                                        <p:strVal val="visible"/>
                                      </p:to>
                                    </p:set>
                                    <p:animEffect transition="in" filter="blinds(horizontal)">
                                      <p:cBhvr>
                                        <p:cTn id="21" dur="500"/>
                                        <p:tgtEl>
                                          <p:spTgt spid="1539126">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xit" presetSubtype="0" fill="hold" grpId="0" nodeType="clickEffect">
                                  <p:stCondLst>
                                    <p:cond delay="0"/>
                                  </p:stCondLst>
                                  <p:childTnLst>
                                    <p:set>
                                      <p:cBhvr>
                                        <p:cTn id="25" dur="1" fill="hold">
                                          <p:stCondLst>
                                            <p:cond delay="0"/>
                                          </p:stCondLst>
                                        </p:cTn>
                                        <p:tgtEl>
                                          <p:spTgt spid="1539126">
                                            <p:txEl>
                                              <p:pRg st="0" end="0"/>
                                            </p:txEl>
                                          </p:spTgt>
                                        </p:tgtEl>
                                        <p:attrNameLst>
                                          <p:attrName>style.visibility</p:attrName>
                                        </p:attrNameLst>
                                      </p:cBhvr>
                                      <p:to>
                                        <p:strVal val="hidden"/>
                                      </p:to>
                                    </p:set>
                                  </p:childTnLst>
                                </p:cTn>
                              </p:par>
                              <p:par>
                                <p:cTn id="26" presetID="1" presetClass="exit" presetSubtype="0" fill="hold" grpId="0" nodeType="withEffect">
                                  <p:stCondLst>
                                    <p:cond delay="0"/>
                                  </p:stCondLst>
                                  <p:childTnLst>
                                    <p:set>
                                      <p:cBhvr>
                                        <p:cTn id="27" dur="1" fill="hold">
                                          <p:stCondLst>
                                            <p:cond delay="0"/>
                                          </p:stCondLst>
                                        </p:cTn>
                                        <p:tgtEl>
                                          <p:spTgt spid="1539126">
                                            <p:txEl>
                                              <p:pRg st="1" end="1"/>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9126" grpId="0" build="allAtOnce"/>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9074" name="Rectangle 2"/>
          <p:cNvSpPr>
            <a:spLocks noGrp="1" noChangeArrowheads="1"/>
          </p:cNvSpPr>
          <p:nvPr>
            <p:ph type="title" idx="4294967295"/>
          </p:nvPr>
        </p:nvSpPr>
        <p:spPr/>
        <p:txBody>
          <a:bodyPr/>
          <a:lstStyle/>
          <a:p>
            <a:pPr>
              <a:defRPr/>
            </a:pPr>
            <a:r>
              <a:rPr lang="en-GB" smtClean="0"/>
              <a:t>What is a detonation? (2)</a:t>
            </a:r>
          </a:p>
        </p:txBody>
      </p:sp>
      <p:grpSp>
        <p:nvGrpSpPr>
          <p:cNvPr id="1539124" name="Group 52"/>
          <p:cNvGrpSpPr>
            <a:grpSpLocks/>
          </p:cNvGrpSpPr>
          <p:nvPr/>
        </p:nvGrpSpPr>
        <p:grpSpPr bwMode="auto">
          <a:xfrm>
            <a:off x="3478213" y="2811463"/>
            <a:ext cx="2058987" cy="1722437"/>
            <a:chOff x="983" y="515"/>
            <a:chExt cx="4009" cy="3437"/>
          </a:xfrm>
        </p:grpSpPr>
        <p:sp>
          <p:nvSpPr>
            <p:cNvPr id="30727" name="AutoShape 41"/>
            <p:cNvSpPr>
              <a:spLocks noChangeAspect="1" noChangeArrowheads="1" noTextEdit="1"/>
            </p:cNvSpPr>
            <p:nvPr/>
          </p:nvSpPr>
          <p:spPr bwMode="auto">
            <a:xfrm>
              <a:off x="983" y="515"/>
              <a:ext cx="4009" cy="3437"/>
            </a:xfrm>
            <a:prstGeom prst="rect">
              <a:avLst/>
            </a:prstGeom>
            <a:noFill/>
            <a:ln w="9525">
              <a:noFill/>
              <a:miter lim="800000"/>
              <a:headEnd/>
              <a:tailEnd/>
            </a:ln>
          </p:spPr>
          <p:txBody>
            <a:bodyPr/>
            <a:lstStyle/>
            <a:p>
              <a:endParaRPr lang="en-US"/>
            </a:p>
          </p:txBody>
        </p:sp>
        <p:sp>
          <p:nvSpPr>
            <p:cNvPr id="30728" name="Freeform 43"/>
            <p:cNvSpPr>
              <a:spLocks/>
            </p:cNvSpPr>
            <p:nvPr/>
          </p:nvSpPr>
          <p:spPr bwMode="auto">
            <a:xfrm>
              <a:off x="1771" y="1029"/>
              <a:ext cx="2515" cy="2400"/>
            </a:xfrm>
            <a:custGeom>
              <a:avLst/>
              <a:gdLst>
                <a:gd name="T0" fmla="*/ 3548 w 2089"/>
                <a:gd name="T1" fmla="*/ 0 h 2065"/>
                <a:gd name="T2" fmla="*/ 342 w 2089"/>
                <a:gd name="T3" fmla="*/ 2901 h 2065"/>
                <a:gd name="T4" fmla="*/ 0 w 2089"/>
                <a:gd name="T5" fmla="*/ 5984 h 2065"/>
                <a:gd name="T6" fmla="*/ 113 w 2089"/>
                <a:gd name="T7" fmla="*/ 8852 h 2065"/>
                <a:gd name="T8" fmla="*/ 3357 w 2089"/>
                <a:gd name="T9" fmla="*/ 9309 h 2065"/>
                <a:gd name="T10" fmla="*/ 4067 w 2089"/>
                <a:gd name="T11" fmla="*/ 10789 h 2065"/>
                <a:gd name="T12" fmla="*/ 12981 w 2089"/>
                <a:gd name="T13" fmla="*/ 9628 h 2065"/>
                <a:gd name="T14" fmla="*/ 16086 w 2089"/>
                <a:gd name="T15" fmla="*/ 5467 h 2065"/>
                <a:gd name="T16" fmla="*/ 13338 w 2089"/>
                <a:gd name="T17" fmla="*/ 2688 h 2065"/>
                <a:gd name="T18" fmla="*/ 3548 w 2089"/>
                <a:gd name="T19" fmla="*/ 0 h 2065"/>
                <a:gd name="T20" fmla="*/ 3548 w 2089"/>
                <a:gd name="T21" fmla="*/ 0 h 20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089"/>
                <a:gd name="T34" fmla="*/ 0 h 2065"/>
                <a:gd name="T35" fmla="*/ 2089 w 2089"/>
                <a:gd name="T36" fmla="*/ 2065 h 20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089" h="2065">
                  <a:moveTo>
                    <a:pt x="461" y="0"/>
                  </a:moveTo>
                  <a:lnTo>
                    <a:pt x="44" y="555"/>
                  </a:lnTo>
                  <a:lnTo>
                    <a:pt x="0" y="1144"/>
                  </a:lnTo>
                  <a:lnTo>
                    <a:pt x="15" y="1694"/>
                  </a:lnTo>
                  <a:lnTo>
                    <a:pt x="435" y="1781"/>
                  </a:lnTo>
                  <a:lnTo>
                    <a:pt x="528" y="2065"/>
                  </a:lnTo>
                  <a:lnTo>
                    <a:pt x="1685" y="1842"/>
                  </a:lnTo>
                  <a:lnTo>
                    <a:pt x="2089" y="1046"/>
                  </a:lnTo>
                  <a:lnTo>
                    <a:pt x="1732" y="514"/>
                  </a:lnTo>
                  <a:lnTo>
                    <a:pt x="461" y="0"/>
                  </a:lnTo>
                  <a:close/>
                </a:path>
              </a:pathLst>
            </a:custGeom>
            <a:solidFill>
              <a:schemeClr val="accent1"/>
            </a:solidFill>
            <a:ln w="9525">
              <a:noFill/>
              <a:round/>
              <a:headEnd/>
              <a:tailEnd/>
            </a:ln>
          </p:spPr>
          <p:txBody>
            <a:bodyPr/>
            <a:lstStyle/>
            <a:p>
              <a:pPr eaLnBrk="0" hangingPunct="0"/>
              <a:endParaRPr lang="en-US"/>
            </a:p>
          </p:txBody>
        </p:sp>
        <p:sp>
          <p:nvSpPr>
            <p:cNvPr id="30729" name="Freeform 44"/>
            <p:cNvSpPr>
              <a:spLocks/>
            </p:cNvSpPr>
            <p:nvPr/>
          </p:nvSpPr>
          <p:spPr bwMode="auto">
            <a:xfrm>
              <a:off x="1178" y="1952"/>
              <a:ext cx="2772" cy="1874"/>
            </a:xfrm>
            <a:custGeom>
              <a:avLst/>
              <a:gdLst>
                <a:gd name="T0" fmla="*/ 0 w 2302"/>
                <a:gd name="T1" fmla="*/ 0 h 1613"/>
                <a:gd name="T2" fmla="*/ 3003 w 2302"/>
                <a:gd name="T3" fmla="*/ 1888 h 1613"/>
                <a:gd name="T4" fmla="*/ 1350 w 2302"/>
                <a:gd name="T5" fmla="*/ 2542 h 1613"/>
                <a:gd name="T6" fmla="*/ 2701 w 2302"/>
                <a:gd name="T7" fmla="*/ 2953 h 1613"/>
                <a:gd name="T8" fmla="*/ 29 w 2302"/>
                <a:gd name="T9" fmla="*/ 6000 h 1613"/>
                <a:gd name="T10" fmla="*/ 3509 w 2302"/>
                <a:gd name="T11" fmla="*/ 5807 h 1613"/>
                <a:gd name="T12" fmla="*/ 3110 w 2302"/>
                <a:gd name="T13" fmla="*/ 6690 h 1613"/>
                <a:gd name="T14" fmla="*/ 6342 w 2302"/>
                <a:gd name="T15" fmla="*/ 5498 h 1613"/>
                <a:gd name="T16" fmla="*/ 6199 w 2302"/>
                <a:gd name="T17" fmla="*/ 8393 h 1613"/>
                <a:gd name="T18" fmla="*/ 10411 w 2302"/>
                <a:gd name="T19" fmla="*/ 6173 h 1613"/>
                <a:gd name="T20" fmla="*/ 12782 w 2302"/>
                <a:gd name="T21" fmla="*/ 7891 h 1613"/>
                <a:gd name="T22" fmla="*/ 13690 w 2302"/>
                <a:gd name="T23" fmla="*/ 5914 h 1613"/>
                <a:gd name="T24" fmla="*/ 17771 w 2302"/>
                <a:gd name="T25" fmla="*/ 7152 h 1613"/>
                <a:gd name="T26" fmla="*/ 15889 w 2302"/>
                <a:gd name="T27" fmla="*/ 4845 h 1613"/>
                <a:gd name="T28" fmla="*/ 15950 w 2302"/>
                <a:gd name="T29" fmla="*/ 5655 h 1613"/>
                <a:gd name="T30" fmla="*/ 12537 w 2302"/>
                <a:gd name="T31" fmla="*/ 4253 h 1613"/>
                <a:gd name="T32" fmla="*/ 11654 w 2302"/>
                <a:gd name="T33" fmla="*/ 5639 h 1613"/>
                <a:gd name="T34" fmla="*/ 10935 w 2302"/>
                <a:gd name="T35" fmla="*/ 4466 h 1613"/>
                <a:gd name="T36" fmla="*/ 8158 w 2302"/>
                <a:gd name="T37" fmla="*/ 5931 h 1613"/>
                <a:gd name="T38" fmla="*/ 8126 w 2302"/>
                <a:gd name="T39" fmla="*/ 3886 h 1613"/>
                <a:gd name="T40" fmla="*/ 3720 w 2302"/>
                <a:gd name="T41" fmla="*/ 4631 h 1613"/>
                <a:gd name="T42" fmla="*/ 5036 w 2302"/>
                <a:gd name="T43" fmla="*/ 2970 h 1613"/>
                <a:gd name="T44" fmla="*/ 3992 w 2302"/>
                <a:gd name="T45" fmla="*/ 2886 h 1613"/>
                <a:gd name="T46" fmla="*/ 5867 w 2302"/>
                <a:gd name="T47" fmla="*/ 1657 h 1613"/>
                <a:gd name="T48" fmla="*/ 2286 w 2302"/>
                <a:gd name="T49" fmla="*/ 302 h 1613"/>
                <a:gd name="T50" fmla="*/ 0 w 2302"/>
                <a:gd name="T51" fmla="*/ 0 h 1613"/>
                <a:gd name="T52" fmla="*/ 0 w 2302"/>
                <a:gd name="T53" fmla="*/ 0 h 161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302"/>
                <a:gd name="T82" fmla="*/ 0 h 1613"/>
                <a:gd name="T83" fmla="*/ 2302 w 2302"/>
                <a:gd name="T84" fmla="*/ 1613 h 161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302" h="1613">
                  <a:moveTo>
                    <a:pt x="0" y="0"/>
                  </a:moveTo>
                  <a:lnTo>
                    <a:pt x="389" y="363"/>
                  </a:lnTo>
                  <a:lnTo>
                    <a:pt x="175" y="488"/>
                  </a:lnTo>
                  <a:lnTo>
                    <a:pt x="350" y="567"/>
                  </a:lnTo>
                  <a:lnTo>
                    <a:pt x="4" y="1152"/>
                  </a:lnTo>
                  <a:lnTo>
                    <a:pt x="454" y="1115"/>
                  </a:lnTo>
                  <a:lnTo>
                    <a:pt x="403" y="1285"/>
                  </a:lnTo>
                  <a:lnTo>
                    <a:pt x="821" y="1056"/>
                  </a:lnTo>
                  <a:lnTo>
                    <a:pt x="803" y="1613"/>
                  </a:lnTo>
                  <a:lnTo>
                    <a:pt x="1349" y="1185"/>
                  </a:lnTo>
                  <a:lnTo>
                    <a:pt x="1656" y="1516"/>
                  </a:lnTo>
                  <a:lnTo>
                    <a:pt x="1774" y="1136"/>
                  </a:lnTo>
                  <a:lnTo>
                    <a:pt x="2302" y="1374"/>
                  </a:lnTo>
                  <a:lnTo>
                    <a:pt x="2059" y="931"/>
                  </a:lnTo>
                  <a:lnTo>
                    <a:pt x="2066" y="1087"/>
                  </a:lnTo>
                  <a:lnTo>
                    <a:pt x="1624" y="817"/>
                  </a:lnTo>
                  <a:lnTo>
                    <a:pt x="1510" y="1083"/>
                  </a:lnTo>
                  <a:lnTo>
                    <a:pt x="1417" y="858"/>
                  </a:lnTo>
                  <a:lnTo>
                    <a:pt x="1056" y="1140"/>
                  </a:lnTo>
                  <a:lnTo>
                    <a:pt x="1053" y="747"/>
                  </a:lnTo>
                  <a:lnTo>
                    <a:pt x="482" y="890"/>
                  </a:lnTo>
                  <a:lnTo>
                    <a:pt x="653" y="571"/>
                  </a:lnTo>
                  <a:lnTo>
                    <a:pt x="517" y="554"/>
                  </a:lnTo>
                  <a:lnTo>
                    <a:pt x="760" y="318"/>
                  </a:lnTo>
                  <a:lnTo>
                    <a:pt x="296" y="58"/>
                  </a:lnTo>
                  <a:lnTo>
                    <a:pt x="0" y="0"/>
                  </a:lnTo>
                  <a:close/>
                </a:path>
              </a:pathLst>
            </a:custGeom>
            <a:solidFill>
              <a:srgbClr val="FFE500"/>
            </a:solidFill>
            <a:ln w="9525">
              <a:noFill/>
              <a:round/>
              <a:headEnd/>
              <a:tailEnd/>
            </a:ln>
          </p:spPr>
          <p:txBody>
            <a:bodyPr/>
            <a:lstStyle/>
            <a:p>
              <a:pPr eaLnBrk="0" hangingPunct="0"/>
              <a:endParaRPr lang="en-US"/>
            </a:p>
          </p:txBody>
        </p:sp>
        <p:sp>
          <p:nvSpPr>
            <p:cNvPr id="30730" name="Freeform 45"/>
            <p:cNvSpPr>
              <a:spLocks/>
            </p:cNvSpPr>
            <p:nvPr/>
          </p:nvSpPr>
          <p:spPr bwMode="auto">
            <a:xfrm>
              <a:off x="1066" y="627"/>
              <a:ext cx="3815" cy="2947"/>
            </a:xfrm>
            <a:custGeom>
              <a:avLst/>
              <a:gdLst>
                <a:gd name="T0" fmla="*/ 0 w 3168"/>
                <a:gd name="T1" fmla="*/ 5547 h 2536"/>
                <a:gd name="T2" fmla="*/ 4745 w 3168"/>
                <a:gd name="T3" fmla="*/ 5768 h 2536"/>
                <a:gd name="T4" fmla="*/ 1712 w 3168"/>
                <a:gd name="T5" fmla="*/ 2906 h 2536"/>
                <a:gd name="T6" fmla="*/ 5022 w 3168"/>
                <a:gd name="T7" fmla="*/ 3455 h 2536"/>
                <a:gd name="T8" fmla="*/ 3478 w 3168"/>
                <a:gd name="T9" fmla="*/ 1071 h 2536"/>
                <a:gd name="T10" fmla="*/ 6995 w 3168"/>
                <a:gd name="T11" fmla="*/ 1830 h 2536"/>
                <a:gd name="T12" fmla="*/ 6953 w 3168"/>
                <a:gd name="T13" fmla="*/ 0 h 2536"/>
                <a:gd name="T14" fmla="*/ 9619 w 3168"/>
                <a:gd name="T15" fmla="*/ 2080 h 2536"/>
                <a:gd name="T16" fmla="*/ 10358 w 3168"/>
                <a:gd name="T17" fmla="*/ 251 h 2536"/>
                <a:gd name="T18" fmla="*/ 12659 w 3168"/>
                <a:gd name="T19" fmla="*/ 2527 h 2536"/>
                <a:gd name="T20" fmla="*/ 17861 w 3168"/>
                <a:gd name="T21" fmla="*/ 1307 h 2536"/>
                <a:gd name="T22" fmla="*/ 16650 w 3168"/>
                <a:gd name="T23" fmla="*/ 3565 h 2536"/>
                <a:gd name="T24" fmla="*/ 19657 w 3168"/>
                <a:gd name="T25" fmla="*/ 3691 h 2536"/>
                <a:gd name="T26" fmla="*/ 19058 w 3168"/>
                <a:gd name="T27" fmla="*/ 4357 h 2536"/>
                <a:gd name="T28" fmla="*/ 22353 w 3168"/>
                <a:gd name="T29" fmla="*/ 4340 h 2536"/>
                <a:gd name="T30" fmla="*/ 20125 w 3168"/>
                <a:gd name="T31" fmla="*/ 6398 h 2536"/>
                <a:gd name="T32" fmla="*/ 24468 w 3168"/>
                <a:gd name="T33" fmla="*/ 7427 h 2536"/>
                <a:gd name="T34" fmla="*/ 21222 w 3168"/>
                <a:gd name="T35" fmla="*/ 8476 h 2536"/>
                <a:gd name="T36" fmla="*/ 24057 w 3168"/>
                <a:gd name="T37" fmla="*/ 9485 h 2536"/>
                <a:gd name="T38" fmla="*/ 18558 w 3168"/>
                <a:gd name="T39" fmla="*/ 10787 h 2536"/>
                <a:gd name="T40" fmla="*/ 18467 w 3168"/>
                <a:gd name="T41" fmla="*/ 13235 h 2536"/>
                <a:gd name="T42" fmla="*/ 16650 w 3168"/>
                <a:gd name="T43" fmla="*/ 11621 h 2536"/>
                <a:gd name="T44" fmla="*/ 15874 w 3168"/>
                <a:gd name="T45" fmla="*/ 9134 h 2536"/>
                <a:gd name="T46" fmla="*/ 20036 w 3168"/>
                <a:gd name="T47" fmla="*/ 8842 h 2536"/>
                <a:gd name="T48" fmla="*/ 16844 w 3168"/>
                <a:gd name="T49" fmla="*/ 7571 h 2536"/>
                <a:gd name="T50" fmla="*/ 18580 w 3168"/>
                <a:gd name="T51" fmla="*/ 7252 h 2536"/>
                <a:gd name="T52" fmla="*/ 16589 w 3168"/>
                <a:gd name="T53" fmla="*/ 6742 h 2536"/>
                <a:gd name="T54" fmla="*/ 18219 w 3168"/>
                <a:gd name="T55" fmla="*/ 5151 h 2536"/>
                <a:gd name="T56" fmla="*/ 15771 w 3168"/>
                <a:gd name="T57" fmla="*/ 5122 h 2536"/>
                <a:gd name="T58" fmla="*/ 16565 w 3168"/>
                <a:gd name="T59" fmla="*/ 4211 h 2536"/>
                <a:gd name="T60" fmla="*/ 13096 w 3168"/>
                <a:gd name="T61" fmla="*/ 4939 h 2536"/>
                <a:gd name="T62" fmla="*/ 13508 w 3168"/>
                <a:gd name="T63" fmla="*/ 3195 h 2536"/>
                <a:gd name="T64" fmla="*/ 10616 w 3168"/>
                <a:gd name="T65" fmla="*/ 4515 h 2536"/>
                <a:gd name="T66" fmla="*/ 10452 w 3168"/>
                <a:gd name="T67" fmla="*/ 3565 h 2536"/>
                <a:gd name="T68" fmla="*/ 9784 w 3168"/>
                <a:gd name="T69" fmla="*/ 4189 h 2536"/>
                <a:gd name="T70" fmla="*/ 8437 w 3168"/>
                <a:gd name="T71" fmla="*/ 2353 h 2536"/>
                <a:gd name="T72" fmla="*/ 8163 w 3168"/>
                <a:gd name="T73" fmla="*/ 3958 h 2536"/>
                <a:gd name="T74" fmla="*/ 6433 w 3168"/>
                <a:gd name="T75" fmla="*/ 2833 h 2536"/>
                <a:gd name="T76" fmla="*/ 7859 w 3168"/>
                <a:gd name="T77" fmla="*/ 5928 h 2536"/>
                <a:gd name="T78" fmla="*/ 6199 w 3168"/>
                <a:gd name="T79" fmla="*/ 5258 h 2536"/>
                <a:gd name="T80" fmla="*/ 7252 w 3168"/>
                <a:gd name="T81" fmla="*/ 6942 h 2536"/>
                <a:gd name="T82" fmla="*/ 3749 w 3168"/>
                <a:gd name="T83" fmla="*/ 6742 h 2536"/>
                <a:gd name="T84" fmla="*/ 1102 w 3168"/>
                <a:gd name="T85" fmla="*/ 6200 h 2536"/>
                <a:gd name="T86" fmla="*/ 0 w 3168"/>
                <a:gd name="T87" fmla="*/ 5547 h 2536"/>
                <a:gd name="T88" fmla="*/ 0 w 3168"/>
                <a:gd name="T89" fmla="*/ 5547 h 2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68"/>
                <a:gd name="T136" fmla="*/ 0 h 2536"/>
                <a:gd name="T137" fmla="*/ 3168 w 3168"/>
                <a:gd name="T138" fmla="*/ 2536 h 2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68" h="2536">
                  <a:moveTo>
                    <a:pt x="0" y="1063"/>
                  </a:moveTo>
                  <a:lnTo>
                    <a:pt x="614" y="1105"/>
                  </a:lnTo>
                  <a:lnTo>
                    <a:pt x="222" y="557"/>
                  </a:lnTo>
                  <a:lnTo>
                    <a:pt x="650" y="662"/>
                  </a:lnTo>
                  <a:lnTo>
                    <a:pt x="450" y="205"/>
                  </a:lnTo>
                  <a:lnTo>
                    <a:pt x="906" y="350"/>
                  </a:lnTo>
                  <a:lnTo>
                    <a:pt x="900" y="0"/>
                  </a:lnTo>
                  <a:lnTo>
                    <a:pt x="1246" y="398"/>
                  </a:lnTo>
                  <a:lnTo>
                    <a:pt x="1341" y="48"/>
                  </a:lnTo>
                  <a:lnTo>
                    <a:pt x="1639" y="485"/>
                  </a:lnTo>
                  <a:lnTo>
                    <a:pt x="2313" y="250"/>
                  </a:lnTo>
                  <a:lnTo>
                    <a:pt x="2156" y="682"/>
                  </a:lnTo>
                  <a:lnTo>
                    <a:pt x="2545" y="707"/>
                  </a:lnTo>
                  <a:lnTo>
                    <a:pt x="2467" y="835"/>
                  </a:lnTo>
                  <a:lnTo>
                    <a:pt x="2894" y="831"/>
                  </a:lnTo>
                  <a:lnTo>
                    <a:pt x="2606" y="1226"/>
                  </a:lnTo>
                  <a:lnTo>
                    <a:pt x="3168" y="1423"/>
                  </a:lnTo>
                  <a:lnTo>
                    <a:pt x="2748" y="1625"/>
                  </a:lnTo>
                  <a:lnTo>
                    <a:pt x="3115" y="1818"/>
                  </a:lnTo>
                  <a:lnTo>
                    <a:pt x="2402" y="2067"/>
                  </a:lnTo>
                  <a:lnTo>
                    <a:pt x="2391" y="2536"/>
                  </a:lnTo>
                  <a:lnTo>
                    <a:pt x="2156" y="2227"/>
                  </a:lnTo>
                  <a:lnTo>
                    <a:pt x="2055" y="1750"/>
                  </a:lnTo>
                  <a:lnTo>
                    <a:pt x="2594" y="1694"/>
                  </a:lnTo>
                  <a:lnTo>
                    <a:pt x="2181" y="1451"/>
                  </a:lnTo>
                  <a:lnTo>
                    <a:pt x="2406" y="1390"/>
                  </a:lnTo>
                  <a:lnTo>
                    <a:pt x="2148" y="1292"/>
                  </a:lnTo>
                  <a:lnTo>
                    <a:pt x="2359" y="987"/>
                  </a:lnTo>
                  <a:lnTo>
                    <a:pt x="2042" y="981"/>
                  </a:lnTo>
                  <a:lnTo>
                    <a:pt x="2145" y="807"/>
                  </a:lnTo>
                  <a:lnTo>
                    <a:pt x="1696" y="946"/>
                  </a:lnTo>
                  <a:lnTo>
                    <a:pt x="1749" y="613"/>
                  </a:lnTo>
                  <a:lnTo>
                    <a:pt x="1375" y="866"/>
                  </a:lnTo>
                  <a:lnTo>
                    <a:pt x="1353" y="682"/>
                  </a:lnTo>
                  <a:lnTo>
                    <a:pt x="1267" y="803"/>
                  </a:lnTo>
                  <a:lnTo>
                    <a:pt x="1092" y="451"/>
                  </a:lnTo>
                  <a:lnTo>
                    <a:pt x="1056" y="758"/>
                  </a:lnTo>
                  <a:lnTo>
                    <a:pt x="832" y="543"/>
                  </a:lnTo>
                  <a:lnTo>
                    <a:pt x="1018" y="1136"/>
                  </a:lnTo>
                  <a:lnTo>
                    <a:pt x="803" y="1008"/>
                  </a:lnTo>
                  <a:lnTo>
                    <a:pt x="939" y="1330"/>
                  </a:lnTo>
                  <a:lnTo>
                    <a:pt x="486" y="1292"/>
                  </a:lnTo>
                  <a:lnTo>
                    <a:pt x="143" y="1188"/>
                  </a:lnTo>
                  <a:lnTo>
                    <a:pt x="0" y="1063"/>
                  </a:lnTo>
                  <a:close/>
                </a:path>
              </a:pathLst>
            </a:custGeom>
            <a:solidFill>
              <a:srgbClr val="FFE500"/>
            </a:solidFill>
            <a:ln w="9525">
              <a:noFill/>
              <a:round/>
              <a:headEnd/>
              <a:tailEnd/>
            </a:ln>
          </p:spPr>
          <p:txBody>
            <a:bodyPr/>
            <a:lstStyle/>
            <a:p>
              <a:pPr eaLnBrk="0" hangingPunct="0"/>
              <a:endParaRPr lang="en-US"/>
            </a:p>
          </p:txBody>
        </p:sp>
        <p:sp>
          <p:nvSpPr>
            <p:cNvPr id="30731" name="Freeform 49"/>
            <p:cNvSpPr>
              <a:spLocks/>
            </p:cNvSpPr>
            <p:nvPr/>
          </p:nvSpPr>
          <p:spPr bwMode="auto">
            <a:xfrm>
              <a:off x="1421" y="1007"/>
              <a:ext cx="2847" cy="2366"/>
            </a:xfrm>
            <a:custGeom>
              <a:avLst/>
              <a:gdLst>
                <a:gd name="T0" fmla="*/ 4846 w 2364"/>
                <a:gd name="T1" fmla="*/ 4968 h 2036"/>
                <a:gd name="T2" fmla="*/ 2794 w 2364"/>
                <a:gd name="T3" fmla="*/ 2281 h 2036"/>
                <a:gd name="T4" fmla="*/ 4952 w 2364"/>
                <a:gd name="T5" fmla="*/ 3513 h 2036"/>
                <a:gd name="T6" fmla="*/ 3656 w 2364"/>
                <a:gd name="T7" fmla="*/ 701 h 2036"/>
                <a:gd name="T8" fmla="*/ 5720 w 2364"/>
                <a:gd name="T9" fmla="*/ 1906 h 2036"/>
                <a:gd name="T10" fmla="*/ 5869 w 2364"/>
                <a:gd name="T11" fmla="*/ 0 h 2036"/>
                <a:gd name="T12" fmla="*/ 7505 w 2364"/>
                <a:gd name="T13" fmla="*/ 2175 h 2036"/>
                <a:gd name="T14" fmla="*/ 8239 w 2364"/>
                <a:gd name="T15" fmla="*/ 1339 h 2036"/>
                <a:gd name="T16" fmla="*/ 8679 w 2364"/>
                <a:gd name="T17" fmla="*/ 2320 h 2036"/>
                <a:gd name="T18" fmla="*/ 11682 w 2364"/>
                <a:gd name="T19" fmla="*/ 1048 h 2036"/>
                <a:gd name="T20" fmla="*/ 11030 w 2364"/>
                <a:gd name="T21" fmla="*/ 3053 h 2036"/>
                <a:gd name="T22" fmla="*/ 15164 w 2364"/>
                <a:gd name="T23" fmla="*/ 2236 h 2036"/>
                <a:gd name="T24" fmla="*/ 14508 w 2364"/>
                <a:gd name="T25" fmla="*/ 3129 h 2036"/>
                <a:gd name="T26" fmla="*/ 16741 w 2364"/>
                <a:gd name="T27" fmla="*/ 3129 h 2036"/>
                <a:gd name="T28" fmla="*/ 14600 w 2364"/>
                <a:gd name="T29" fmla="*/ 4927 h 2036"/>
                <a:gd name="T30" fmla="*/ 17349 w 2364"/>
                <a:gd name="T31" fmla="*/ 5580 h 2036"/>
                <a:gd name="T32" fmla="*/ 15764 w 2364"/>
                <a:gd name="T33" fmla="*/ 6043 h 2036"/>
                <a:gd name="T34" fmla="*/ 18277 w 2364"/>
                <a:gd name="T35" fmla="*/ 7219 h 2036"/>
                <a:gd name="T36" fmla="*/ 14483 w 2364"/>
                <a:gd name="T37" fmla="*/ 7765 h 2036"/>
                <a:gd name="T38" fmla="*/ 14711 w 2364"/>
                <a:gd name="T39" fmla="*/ 10222 h 2036"/>
                <a:gd name="T40" fmla="*/ 11271 w 2364"/>
                <a:gd name="T41" fmla="*/ 9007 h 2036"/>
                <a:gd name="T42" fmla="*/ 10202 w 2364"/>
                <a:gd name="T43" fmla="*/ 10343 h 2036"/>
                <a:gd name="T44" fmla="*/ 9113 w 2364"/>
                <a:gd name="T45" fmla="*/ 9268 h 2036"/>
                <a:gd name="T46" fmla="*/ 6232 w 2364"/>
                <a:gd name="T47" fmla="*/ 10625 h 2036"/>
                <a:gd name="T48" fmla="*/ 6128 w 2364"/>
                <a:gd name="T49" fmla="*/ 8480 h 2036"/>
                <a:gd name="T50" fmla="*/ 1576 w 2364"/>
                <a:gd name="T51" fmla="*/ 9171 h 2036"/>
                <a:gd name="T52" fmla="*/ 3203 w 2364"/>
                <a:gd name="T53" fmla="*/ 7312 h 2036"/>
                <a:gd name="T54" fmla="*/ 1639 w 2364"/>
                <a:gd name="T55" fmla="*/ 7243 h 2036"/>
                <a:gd name="T56" fmla="*/ 3684 w 2364"/>
                <a:gd name="T57" fmla="*/ 5980 h 2036"/>
                <a:gd name="T58" fmla="*/ 0 w 2364"/>
                <a:gd name="T59" fmla="*/ 4727 h 2036"/>
                <a:gd name="T60" fmla="*/ 4349 w 2364"/>
                <a:gd name="T61" fmla="*/ 5155 h 2036"/>
                <a:gd name="T62" fmla="*/ 2677 w 2364"/>
                <a:gd name="T63" fmla="*/ 5246 h 2036"/>
                <a:gd name="T64" fmla="*/ 4922 w 2364"/>
                <a:gd name="T65" fmla="*/ 5856 h 2036"/>
                <a:gd name="T66" fmla="*/ 2989 w 2364"/>
                <a:gd name="T67" fmla="*/ 7032 h 2036"/>
                <a:gd name="T68" fmla="*/ 3819 w 2364"/>
                <a:gd name="T69" fmla="*/ 7100 h 2036"/>
                <a:gd name="T70" fmla="*/ 2578 w 2364"/>
                <a:gd name="T71" fmla="*/ 8596 h 2036"/>
                <a:gd name="T72" fmla="*/ 7164 w 2364"/>
                <a:gd name="T73" fmla="*/ 7806 h 2036"/>
                <a:gd name="T74" fmla="*/ 6694 w 2364"/>
                <a:gd name="T75" fmla="*/ 9922 h 2036"/>
                <a:gd name="T76" fmla="*/ 9645 w 2364"/>
                <a:gd name="T77" fmla="*/ 8489 h 2036"/>
                <a:gd name="T78" fmla="*/ 10216 w 2364"/>
                <a:gd name="T79" fmla="*/ 9541 h 2036"/>
                <a:gd name="T80" fmla="*/ 10934 w 2364"/>
                <a:gd name="T81" fmla="*/ 8250 h 2036"/>
                <a:gd name="T82" fmla="*/ 14115 w 2364"/>
                <a:gd name="T83" fmla="*/ 9724 h 2036"/>
                <a:gd name="T84" fmla="*/ 13322 w 2364"/>
                <a:gd name="T85" fmla="*/ 7182 h 2036"/>
                <a:gd name="T86" fmla="*/ 17084 w 2364"/>
                <a:gd name="T87" fmla="*/ 6991 h 2036"/>
                <a:gd name="T88" fmla="*/ 13620 w 2364"/>
                <a:gd name="T89" fmla="*/ 5771 h 2036"/>
                <a:gd name="T90" fmla="*/ 15724 w 2364"/>
                <a:gd name="T91" fmla="*/ 5575 h 2036"/>
                <a:gd name="T92" fmla="*/ 14115 w 2364"/>
                <a:gd name="T93" fmla="*/ 5118 h 2036"/>
                <a:gd name="T94" fmla="*/ 15631 w 2364"/>
                <a:gd name="T95" fmla="*/ 3569 h 2036"/>
                <a:gd name="T96" fmla="*/ 12684 w 2364"/>
                <a:gd name="T97" fmla="*/ 3552 h 2036"/>
                <a:gd name="T98" fmla="*/ 13736 w 2364"/>
                <a:gd name="T99" fmla="*/ 2833 h 2036"/>
                <a:gd name="T100" fmla="*/ 10514 w 2364"/>
                <a:gd name="T101" fmla="*/ 3475 h 2036"/>
                <a:gd name="T102" fmla="*/ 10846 w 2364"/>
                <a:gd name="T103" fmla="*/ 1848 h 2036"/>
                <a:gd name="T104" fmla="*/ 8020 w 2364"/>
                <a:gd name="T105" fmla="*/ 3193 h 2036"/>
                <a:gd name="T106" fmla="*/ 8020 w 2364"/>
                <a:gd name="T107" fmla="*/ 2352 h 2036"/>
                <a:gd name="T108" fmla="*/ 7411 w 2364"/>
                <a:gd name="T109" fmla="*/ 2822 h 2036"/>
                <a:gd name="T110" fmla="*/ 6190 w 2364"/>
                <a:gd name="T111" fmla="*/ 1048 h 2036"/>
                <a:gd name="T112" fmla="*/ 5941 w 2364"/>
                <a:gd name="T113" fmla="*/ 2566 h 2036"/>
                <a:gd name="T114" fmla="*/ 4417 w 2364"/>
                <a:gd name="T115" fmla="*/ 1519 h 2036"/>
                <a:gd name="T116" fmla="*/ 5901 w 2364"/>
                <a:gd name="T117" fmla="*/ 4446 h 2036"/>
                <a:gd name="T118" fmla="*/ 4303 w 2364"/>
                <a:gd name="T119" fmla="*/ 3740 h 2036"/>
                <a:gd name="T120" fmla="*/ 4846 w 2364"/>
                <a:gd name="T121" fmla="*/ 4968 h 2036"/>
                <a:gd name="T122" fmla="*/ 4846 w 2364"/>
                <a:gd name="T123" fmla="*/ 4968 h 20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364"/>
                <a:gd name="T187" fmla="*/ 0 h 2036"/>
                <a:gd name="T188" fmla="*/ 2364 w 2364"/>
                <a:gd name="T189" fmla="*/ 2036 h 20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364" h="2036">
                  <a:moveTo>
                    <a:pt x="627" y="953"/>
                  </a:moveTo>
                  <a:lnTo>
                    <a:pt x="362" y="437"/>
                  </a:lnTo>
                  <a:lnTo>
                    <a:pt x="640" y="673"/>
                  </a:lnTo>
                  <a:lnTo>
                    <a:pt x="473" y="135"/>
                  </a:lnTo>
                  <a:lnTo>
                    <a:pt x="741" y="365"/>
                  </a:lnTo>
                  <a:lnTo>
                    <a:pt x="760" y="0"/>
                  </a:lnTo>
                  <a:lnTo>
                    <a:pt x="971" y="417"/>
                  </a:lnTo>
                  <a:lnTo>
                    <a:pt x="1066" y="257"/>
                  </a:lnTo>
                  <a:lnTo>
                    <a:pt x="1123" y="445"/>
                  </a:lnTo>
                  <a:lnTo>
                    <a:pt x="1511" y="201"/>
                  </a:lnTo>
                  <a:lnTo>
                    <a:pt x="1427" y="585"/>
                  </a:lnTo>
                  <a:lnTo>
                    <a:pt x="1962" y="428"/>
                  </a:lnTo>
                  <a:lnTo>
                    <a:pt x="1877" y="600"/>
                  </a:lnTo>
                  <a:lnTo>
                    <a:pt x="2166" y="600"/>
                  </a:lnTo>
                  <a:lnTo>
                    <a:pt x="1888" y="944"/>
                  </a:lnTo>
                  <a:lnTo>
                    <a:pt x="2245" y="1070"/>
                  </a:lnTo>
                  <a:lnTo>
                    <a:pt x="2039" y="1158"/>
                  </a:lnTo>
                  <a:lnTo>
                    <a:pt x="2364" y="1383"/>
                  </a:lnTo>
                  <a:lnTo>
                    <a:pt x="1874" y="1488"/>
                  </a:lnTo>
                  <a:lnTo>
                    <a:pt x="1904" y="1958"/>
                  </a:lnTo>
                  <a:lnTo>
                    <a:pt x="1458" y="1725"/>
                  </a:lnTo>
                  <a:lnTo>
                    <a:pt x="1320" y="1982"/>
                  </a:lnTo>
                  <a:lnTo>
                    <a:pt x="1179" y="1775"/>
                  </a:lnTo>
                  <a:lnTo>
                    <a:pt x="806" y="2036"/>
                  </a:lnTo>
                  <a:lnTo>
                    <a:pt x="793" y="1625"/>
                  </a:lnTo>
                  <a:lnTo>
                    <a:pt x="204" y="1757"/>
                  </a:lnTo>
                  <a:lnTo>
                    <a:pt x="414" y="1401"/>
                  </a:lnTo>
                  <a:lnTo>
                    <a:pt x="212" y="1388"/>
                  </a:lnTo>
                  <a:lnTo>
                    <a:pt x="477" y="1145"/>
                  </a:lnTo>
                  <a:lnTo>
                    <a:pt x="0" y="906"/>
                  </a:lnTo>
                  <a:lnTo>
                    <a:pt x="562" y="989"/>
                  </a:lnTo>
                  <a:lnTo>
                    <a:pt x="346" y="1005"/>
                  </a:lnTo>
                  <a:lnTo>
                    <a:pt x="636" y="1122"/>
                  </a:lnTo>
                  <a:lnTo>
                    <a:pt x="387" y="1347"/>
                  </a:lnTo>
                  <a:lnTo>
                    <a:pt x="494" y="1361"/>
                  </a:lnTo>
                  <a:lnTo>
                    <a:pt x="334" y="1647"/>
                  </a:lnTo>
                  <a:lnTo>
                    <a:pt x="927" y="1496"/>
                  </a:lnTo>
                  <a:lnTo>
                    <a:pt x="866" y="1901"/>
                  </a:lnTo>
                  <a:lnTo>
                    <a:pt x="1248" y="1626"/>
                  </a:lnTo>
                  <a:lnTo>
                    <a:pt x="1322" y="1829"/>
                  </a:lnTo>
                  <a:lnTo>
                    <a:pt x="1415" y="1581"/>
                  </a:lnTo>
                  <a:lnTo>
                    <a:pt x="1827" y="1863"/>
                  </a:lnTo>
                  <a:lnTo>
                    <a:pt x="1724" y="1376"/>
                  </a:lnTo>
                  <a:lnTo>
                    <a:pt x="2210" y="1340"/>
                  </a:lnTo>
                  <a:lnTo>
                    <a:pt x="1762" y="1106"/>
                  </a:lnTo>
                  <a:lnTo>
                    <a:pt x="2034" y="1068"/>
                  </a:lnTo>
                  <a:lnTo>
                    <a:pt x="1827" y="980"/>
                  </a:lnTo>
                  <a:lnTo>
                    <a:pt x="2022" y="683"/>
                  </a:lnTo>
                  <a:lnTo>
                    <a:pt x="1641" y="681"/>
                  </a:lnTo>
                  <a:lnTo>
                    <a:pt x="1777" y="543"/>
                  </a:lnTo>
                  <a:lnTo>
                    <a:pt x="1360" y="665"/>
                  </a:lnTo>
                  <a:lnTo>
                    <a:pt x="1403" y="354"/>
                  </a:lnTo>
                  <a:lnTo>
                    <a:pt x="1038" y="612"/>
                  </a:lnTo>
                  <a:lnTo>
                    <a:pt x="1038" y="450"/>
                  </a:lnTo>
                  <a:lnTo>
                    <a:pt x="959" y="540"/>
                  </a:lnTo>
                  <a:lnTo>
                    <a:pt x="801" y="201"/>
                  </a:lnTo>
                  <a:lnTo>
                    <a:pt x="769" y="491"/>
                  </a:lnTo>
                  <a:lnTo>
                    <a:pt x="571" y="291"/>
                  </a:lnTo>
                  <a:lnTo>
                    <a:pt x="764" y="852"/>
                  </a:lnTo>
                  <a:lnTo>
                    <a:pt x="557" y="717"/>
                  </a:lnTo>
                  <a:lnTo>
                    <a:pt x="627" y="953"/>
                  </a:lnTo>
                  <a:close/>
                </a:path>
              </a:pathLst>
            </a:custGeom>
            <a:solidFill>
              <a:srgbClr val="000000"/>
            </a:solidFill>
            <a:ln w="9525">
              <a:noFill/>
              <a:round/>
              <a:headEnd/>
              <a:tailEnd/>
            </a:ln>
          </p:spPr>
          <p:txBody>
            <a:bodyPr/>
            <a:lstStyle/>
            <a:p>
              <a:pPr eaLnBrk="0" hangingPunct="0"/>
              <a:endParaRPr lang="en-US"/>
            </a:p>
          </p:txBody>
        </p:sp>
        <p:sp>
          <p:nvSpPr>
            <p:cNvPr id="30732" name="Freeform 50"/>
            <p:cNvSpPr>
              <a:spLocks/>
            </p:cNvSpPr>
            <p:nvPr/>
          </p:nvSpPr>
          <p:spPr bwMode="auto">
            <a:xfrm>
              <a:off x="983" y="536"/>
              <a:ext cx="3976" cy="3386"/>
            </a:xfrm>
            <a:custGeom>
              <a:avLst/>
              <a:gdLst>
                <a:gd name="T0" fmla="*/ 1011 w 3302"/>
                <a:gd name="T1" fmla="*/ 6115 h 2913"/>
                <a:gd name="T2" fmla="*/ 2924 w 3302"/>
                <a:gd name="T3" fmla="*/ 8940 h 2913"/>
                <a:gd name="T4" fmla="*/ 1588 w 3302"/>
                <a:gd name="T5" fmla="*/ 12285 h 2913"/>
                <a:gd name="T6" fmla="*/ 4676 w 3302"/>
                <a:gd name="T7" fmla="*/ 12891 h 2913"/>
                <a:gd name="T8" fmla="*/ 7606 w 3302"/>
                <a:gd name="T9" fmla="*/ 14609 h 2913"/>
                <a:gd name="T10" fmla="*/ 13993 w 3302"/>
                <a:gd name="T11" fmla="*/ 14023 h 2913"/>
                <a:gd name="T12" fmla="*/ 18876 w 3302"/>
                <a:gd name="T13" fmla="*/ 13315 h 2913"/>
                <a:gd name="T14" fmla="*/ 24241 w 3302"/>
                <a:gd name="T15" fmla="*/ 9974 h 2913"/>
                <a:gd name="T16" fmla="*/ 24080 w 3302"/>
                <a:gd name="T17" fmla="*/ 7746 h 2913"/>
                <a:gd name="T18" fmla="*/ 22163 w 3302"/>
                <a:gd name="T19" fmla="*/ 4992 h 2913"/>
                <a:gd name="T20" fmla="*/ 19652 w 3302"/>
                <a:gd name="T21" fmla="*/ 4243 h 2913"/>
                <a:gd name="T22" fmla="*/ 17572 w 3302"/>
                <a:gd name="T23" fmla="*/ 1955 h 2913"/>
                <a:gd name="T24" fmla="*/ 10959 w 3302"/>
                <a:gd name="T25" fmla="*/ 988 h 2913"/>
                <a:gd name="T26" fmla="*/ 7528 w 3302"/>
                <a:gd name="T27" fmla="*/ 666 h 2913"/>
                <a:gd name="T28" fmla="*/ 4785 w 3302"/>
                <a:gd name="T29" fmla="*/ 1907 h 2913"/>
                <a:gd name="T30" fmla="*/ 2700 w 3302"/>
                <a:gd name="T31" fmla="*/ 3414 h 2913"/>
                <a:gd name="T32" fmla="*/ 1435 w 3302"/>
                <a:gd name="T33" fmla="*/ 3002 h 2913"/>
                <a:gd name="T34" fmla="*/ 3700 w 3302"/>
                <a:gd name="T35" fmla="*/ 1129 h 2913"/>
                <a:gd name="T36" fmla="*/ 7230 w 3302"/>
                <a:gd name="T37" fmla="*/ 0 h 2913"/>
                <a:gd name="T38" fmla="*/ 10997 w 3302"/>
                <a:gd name="T39" fmla="*/ 122 h 2913"/>
                <a:gd name="T40" fmla="*/ 19011 w 3302"/>
                <a:gd name="T41" fmla="*/ 1525 h 2913"/>
                <a:gd name="T42" fmla="*/ 20476 w 3302"/>
                <a:gd name="T43" fmla="*/ 4026 h 2913"/>
                <a:gd name="T44" fmla="*/ 23185 w 3302"/>
                <a:gd name="T45" fmla="*/ 4612 h 2913"/>
                <a:gd name="T46" fmla="*/ 25161 w 3302"/>
                <a:gd name="T47" fmla="*/ 7896 h 2913"/>
                <a:gd name="T48" fmla="*/ 25478 w 3302"/>
                <a:gd name="T49" fmla="*/ 9929 h 2913"/>
                <a:gd name="T50" fmla="*/ 19133 w 3302"/>
                <a:gd name="T51" fmla="*/ 13838 h 2913"/>
                <a:gd name="T52" fmla="*/ 14129 w 3302"/>
                <a:gd name="T53" fmla="*/ 14555 h 2913"/>
                <a:gd name="T54" fmla="*/ 7037 w 3302"/>
                <a:gd name="T55" fmla="*/ 15249 h 2913"/>
                <a:gd name="T56" fmla="*/ 4045 w 3302"/>
                <a:gd name="T57" fmla="*/ 13287 h 2913"/>
                <a:gd name="T58" fmla="*/ 696 w 3302"/>
                <a:gd name="T59" fmla="*/ 12576 h 2913"/>
                <a:gd name="T60" fmla="*/ 2318 w 3302"/>
                <a:gd name="T61" fmla="*/ 9027 h 2913"/>
                <a:gd name="T62" fmla="*/ 0 w 3302"/>
                <a:gd name="T63" fmla="*/ 5792 h 2913"/>
                <a:gd name="T64" fmla="*/ 5641 w 3302"/>
                <a:gd name="T65" fmla="*/ 6405 h 291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302"/>
                <a:gd name="T100" fmla="*/ 0 h 2913"/>
                <a:gd name="T101" fmla="*/ 3302 w 3302"/>
                <a:gd name="T102" fmla="*/ 2913 h 291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302" h="2913">
                  <a:moveTo>
                    <a:pt x="731" y="1223"/>
                  </a:moveTo>
                  <a:lnTo>
                    <a:pt x="131" y="1168"/>
                  </a:lnTo>
                  <a:lnTo>
                    <a:pt x="598" y="1585"/>
                  </a:lnTo>
                  <a:lnTo>
                    <a:pt x="379" y="1709"/>
                  </a:lnTo>
                  <a:lnTo>
                    <a:pt x="532" y="1753"/>
                  </a:lnTo>
                  <a:lnTo>
                    <a:pt x="206" y="2347"/>
                  </a:lnTo>
                  <a:lnTo>
                    <a:pt x="640" y="2266"/>
                  </a:lnTo>
                  <a:lnTo>
                    <a:pt x="606" y="2463"/>
                  </a:lnTo>
                  <a:lnTo>
                    <a:pt x="1050" y="2170"/>
                  </a:lnTo>
                  <a:lnTo>
                    <a:pt x="987" y="2792"/>
                  </a:lnTo>
                  <a:lnTo>
                    <a:pt x="1525" y="2338"/>
                  </a:lnTo>
                  <a:lnTo>
                    <a:pt x="1814" y="2680"/>
                  </a:lnTo>
                  <a:lnTo>
                    <a:pt x="1901" y="2306"/>
                  </a:lnTo>
                  <a:lnTo>
                    <a:pt x="2447" y="2544"/>
                  </a:lnTo>
                  <a:lnTo>
                    <a:pt x="2431" y="2082"/>
                  </a:lnTo>
                  <a:lnTo>
                    <a:pt x="3142" y="1906"/>
                  </a:lnTo>
                  <a:lnTo>
                    <a:pt x="2790" y="1689"/>
                  </a:lnTo>
                  <a:lnTo>
                    <a:pt x="3121" y="1480"/>
                  </a:lnTo>
                  <a:lnTo>
                    <a:pt x="2609" y="1312"/>
                  </a:lnTo>
                  <a:lnTo>
                    <a:pt x="2873" y="954"/>
                  </a:lnTo>
                  <a:lnTo>
                    <a:pt x="2484" y="943"/>
                  </a:lnTo>
                  <a:lnTo>
                    <a:pt x="2546" y="810"/>
                  </a:lnTo>
                  <a:lnTo>
                    <a:pt x="2169" y="790"/>
                  </a:lnTo>
                  <a:lnTo>
                    <a:pt x="2277" y="373"/>
                  </a:lnTo>
                  <a:lnTo>
                    <a:pt x="1645" y="633"/>
                  </a:lnTo>
                  <a:lnTo>
                    <a:pt x="1421" y="188"/>
                  </a:lnTo>
                  <a:lnTo>
                    <a:pt x="1314" y="574"/>
                  </a:lnTo>
                  <a:lnTo>
                    <a:pt x="975" y="127"/>
                  </a:lnTo>
                  <a:lnTo>
                    <a:pt x="1004" y="489"/>
                  </a:lnTo>
                  <a:lnTo>
                    <a:pt x="620" y="364"/>
                  </a:lnTo>
                  <a:lnTo>
                    <a:pt x="827" y="839"/>
                  </a:lnTo>
                  <a:lnTo>
                    <a:pt x="350" y="653"/>
                  </a:lnTo>
                  <a:lnTo>
                    <a:pt x="698" y="1123"/>
                  </a:lnTo>
                  <a:lnTo>
                    <a:pt x="186" y="574"/>
                  </a:lnTo>
                  <a:lnTo>
                    <a:pt x="690" y="682"/>
                  </a:lnTo>
                  <a:lnTo>
                    <a:pt x="479" y="216"/>
                  </a:lnTo>
                  <a:lnTo>
                    <a:pt x="921" y="356"/>
                  </a:lnTo>
                  <a:lnTo>
                    <a:pt x="938" y="0"/>
                  </a:lnTo>
                  <a:lnTo>
                    <a:pt x="1298" y="369"/>
                  </a:lnTo>
                  <a:lnTo>
                    <a:pt x="1425" y="23"/>
                  </a:lnTo>
                  <a:lnTo>
                    <a:pt x="1720" y="496"/>
                  </a:lnTo>
                  <a:lnTo>
                    <a:pt x="2464" y="292"/>
                  </a:lnTo>
                  <a:lnTo>
                    <a:pt x="2286" y="725"/>
                  </a:lnTo>
                  <a:lnTo>
                    <a:pt x="2654" y="770"/>
                  </a:lnTo>
                  <a:lnTo>
                    <a:pt x="2616" y="907"/>
                  </a:lnTo>
                  <a:lnTo>
                    <a:pt x="3005" y="882"/>
                  </a:lnTo>
                  <a:lnTo>
                    <a:pt x="2769" y="1304"/>
                  </a:lnTo>
                  <a:lnTo>
                    <a:pt x="3261" y="1509"/>
                  </a:lnTo>
                  <a:lnTo>
                    <a:pt x="2873" y="1685"/>
                  </a:lnTo>
                  <a:lnTo>
                    <a:pt x="3302" y="1897"/>
                  </a:lnTo>
                  <a:lnTo>
                    <a:pt x="2525" y="2151"/>
                  </a:lnTo>
                  <a:lnTo>
                    <a:pt x="2480" y="2644"/>
                  </a:lnTo>
                  <a:lnTo>
                    <a:pt x="1968" y="2379"/>
                  </a:lnTo>
                  <a:lnTo>
                    <a:pt x="1831" y="2781"/>
                  </a:lnTo>
                  <a:lnTo>
                    <a:pt x="1491" y="2455"/>
                  </a:lnTo>
                  <a:lnTo>
                    <a:pt x="913" y="2913"/>
                  </a:lnTo>
                  <a:lnTo>
                    <a:pt x="954" y="2347"/>
                  </a:lnTo>
                  <a:lnTo>
                    <a:pt x="524" y="2539"/>
                  </a:lnTo>
                  <a:lnTo>
                    <a:pt x="569" y="2359"/>
                  </a:lnTo>
                  <a:lnTo>
                    <a:pt x="90" y="2403"/>
                  </a:lnTo>
                  <a:lnTo>
                    <a:pt x="471" y="1801"/>
                  </a:lnTo>
                  <a:lnTo>
                    <a:pt x="301" y="1725"/>
                  </a:lnTo>
                  <a:lnTo>
                    <a:pt x="512" y="1577"/>
                  </a:lnTo>
                  <a:lnTo>
                    <a:pt x="0" y="1107"/>
                  </a:lnTo>
                  <a:lnTo>
                    <a:pt x="636" y="1155"/>
                  </a:lnTo>
                  <a:lnTo>
                    <a:pt x="731" y="1223"/>
                  </a:lnTo>
                  <a:close/>
                </a:path>
              </a:pathLst>
            </a:custGeom>
            <a:solidFill>
              <a:srgbClr val="000000"/>
            </a:solidFill>
            <a:ln w="9525">
              <a:noFill/>
              <a:round/>
              <a:headEnd/>
              <a:tailEnd/>
            </a:ln>
          </p:spPr>
          <p:txBody>
            <a:bodyPr/>
            <a:lstStyle/>
            <a:p>
              <a:pPr eaLnBrk="0" hangingPunct="0"/>
              <a:endParaRPr lang="en-US"/>
            </a:p>
          </p:txBody>
        </p:sp>
      </p:grpSp>
      <p:sp>
        <p:nvSpPr>
          <p:cNvPr id="30723" name="Rectangle 3"/>
          <p:cNvSpPr>
            <a:spLocks noGrp="1" noChangeArrowheads="1"/>
          </p:cNvSpPr>
          <p:nvPr>
            <p:ph type="body" sz="half" idx="4294967295"/>
          </p:nvPr>
        </p:nvSpPr>
        <p:spPr>
          <a:xfrm>
            <a:off x="2451100" y="2444750"/>
            <a:ext cx="3810000" cy="971550"/>
          </a:xfrm>
        </p:spPr>
        <p:txBody>
          <a:bodyPr/>
          <a:lstStyle/>
          <a:p>
            <a:pPr algn="ctr">
              <a:buFont typeface="Wingdings" pitchFamily="2" charset="2"/>
              <a:buNone/>
            </a:pPr>
            <a:r>
              <a:rPr lang="en-GB" sz="2300" smtClean="0">
                <a:solidFill>
                  <a:srgbClr val="000000"/>
                </a:solidFill>
              </a:rPr>
              <a:t>A series of very </a:t>
            </a:r>
          </a:p>
          <a:p>
            <a:pPr algn="ctr">
              <a:buFont typeface="Wingdings" pitchFamily="2" charset="2"/>
              <a:buNone/>
            </a:pPr>
            <a:r>
              <a:rPr lang="en-GB" sz="2300" smtClean="0">
                <a:solidFill>
                  <a:srgbClr val="000000"/>
                </a:solidFill>
              </a:rPr>
              <a:t>remarkable events!</a:t>
            </a:r>
            <a:r>
              <a:rPr lang="en-GB" smtClean="0"/>
              <a:t/>
            </a:r>
            <a:br>
              <a:rPr lang="en-GB" smtClean="0"/>
            </a:br>
            <a:endParaRPr lang="en-GB" sz="2000" smtClean="0"/>
          </a:p>
        </p:txBody>
      </p:sp>
      <p:sp>
        <p:nvSpPr>
          <p:cNvPr id="1539126" name="Rectangle 54"/>
          <p:cNvSpPr>
            <a:spLocks noChangeArrowheads="1"/>
          </p:cNvSpPr>
          <p:nvPr/>
        </p:nvSpPr>
        <p:spPr bwMode="auto">
          <a:xfrm>
            <a:off x="2819400" y="3195638"/>
            <a:ext cx="2667000" cy="1250950"/>
          </a:xfrm>
          <a:prstGeom prst="rect">
            <a:avLst/>
          </a:prstGeom>
          <a:noFill/>
          <a:ln w="12700">
            <a:noFill/>
            <a:miter lim="800000"/>
            <a:headEnd/>
            <a:tailEnd/>
          </a:ln>
        </p:spPr>
        <p:txBody>
          <a:bodyPr/>
          <a:lstStyle/>
          <a:p>
            <a:pPr marL="388938" indent="-388938" eaLnBrk="0" hangingPunct="0">
              <a:spcBef>
                <a:spcPct val="10000"/>
              </a:spcBef>
              <a:spcAft>
                <a:spcPct val="10000"/>
              </a:spcAft>
              <a:buClr>
                <a:srgbClr val="FF1C1C"/>
              </a:buClr>
              <a:buSzPct val="80000"/>
              <a:buFont typeface="Wingdings" pitchFamily="2" charset="2"/>
              <a:buNone/>
            </a:pPr>
            <a:endParaRPr lang="en-US" sz="1600"/>
          </a:p>
        </p:txBody>
      </p:sp>
      <p:sp>
        <p:nvSpPr>
          <p:cNvPr id="1539127" name="Rectangle 55"/>
          <p:cNvSpPr>
            <a:spLocks noChangeArrowheads="1"/>
          </p:cNvSpPr>
          <p:nvPr/>
        </p:nvSpPr>
        <p:spPr bwMode="auto">
          <a:xfrm>
            <a:off x="2870200" y="3373438"/>
            <a:ext cx="3873500" cy="1339850"/>
          </a:xfrm>
          <a:prstGeom prst="rect">
            <a:avLst/>
          </a:prstGeom>
          <a:noFill/>
          <a:ln w="12700">
            <a:noFill/>
            <a:miter lim="800000"/>
            <a:headEnd/>
            <a:tailEnd/>
          </a:ln>
        </p:spPr>
        <p:txBody>
          <a:bodyPr/>
          <a:lstStyle/>
          <a:p>
            <a:pPr marL="388938" indent="-388938" eaLnBrk="0" hangingPunct="0">
              <a:spcBef>
                <a:spcPct val="10000"/>
              </a:spcBef>
              <a:spcAft>
                <a:spcPct val="10000"/>
              </a:spcAft>
              <a:buClr>
                <a:srgbClr val="FF1C1C"/>
              </a:buClr>
              <a:buSzPct val="80000"/>
              <a:buFont typeface="Wingdings" pitchFamily="2" charset="2"/>
              <a:buChar char="n"/>
            </a:pPr>
            <a:r>
              <a:rPr lang="en-GB" sz="2000" b="1">
                <a:solidFill>
                  <a:srgbClr val="000000"/>
                </a:solidFill>
              </a:rPr>
              <a:t>Sudden expansion in</a:t>
            </a:r>
            <a:br>
              <a:rPr lang="en-GB" sz="2000" b="1">
                <a:solidFill>
                  <a:srgbClr val="000000"/>
                </a:solidFill>
              </a:rPr>
            </a:br>
            <a:r>
              <a:rPr lang="en-GB" sz="2000" b="1">
                <a:solidFill>
                  <a:srgbClr val="000000"/>
                </a:solidFill>
              </a:rPr>
              <a:t>initial confined volume</a:t>
            </a:r>
          </a:p>
          <a:p>
            <a:pPr marL="388938" indent="-388938" eaLnBrk="0" hangingPunct="0">
              <a:spcBef>
                <a:spcPct val="10000"/>
              </a:spcBef>
              <a:spcAft>
                <a:spcPct val="10000"/>
              </a:spcAft>
              <a:buClr>
                <a:srgbClr val="FF1C1C"/>
              </a:buClr>
              <a:buSzPct val="80000"/>
              <a:buFont typeface="Wingdings" pitchFamily="2" charset="2"/>
              <a:buChar char="n"/>
            </a:pPr>
            <a:r>
              <a:rPr lang="en-GB" sz="2000" b="1">
                <a:solidFill>
                  <a:srgbClr val="000000"/>
                </a:solidFill>
              </a:rPr>
              <a:t>Creates tremendous pressures</a:t>
            </a:r>
          </a:p>
          <a:p>
            <a:pPr marL="388938" indent="-388938" eaLnBrk="0" hangingPunct="0">
              <a:spcBef>
                <a:spcPct val="10000"/>
              </a:spcBef>
              <a:spcAft>
                <a:spcPct val="10000"/>
              </a:spcAft>
              <a:buClr>
                <a:srgbClr val="FF1C1C"/>
              </a:buClr>
              <a:buSzPct val="80000"/>
              <a:buFont typeface="Wingdings" pitchFamily="2" charset="2"/>
              <a:buChar char="n"/>
            </a:pPr>
            <a:r>
              <a:rPr lang="en-GB" sz="2000" b="1">
                <a:solidFill>
                  <a:srgbClr val="000000"/>
                </a:solidFill>
              </a:rPr>
              <a:t>Up to 300,000 times atmospheric</a:t>
            </a:r>
          </a:p>
          <a:p>
            <a:pPr marL="388938" indent="-388938" eaLnBrk="0" hangingPunct="0">
              <a:spcBef>
                <a:spcPct val="10000"/>
              </a:spcBef>
              <a:spcAft>
                <a:spcPct val="10000"/>
              </a:spcAft>
              <a:buClr>
                <a:srgbClr val="FF1C1C"/>
              </a:buClr>
              <a:buSzPct val="80000"/>
              <a:buFont typeface="Wingdings" pitchFamily="2" charset="2"/>
              <a:buNone/>
            </a:pPr>
            <a:endParaRPr lang="en-GB" sz="2000" b="1"/>
          </a:p>
        </p:txBody>
      </p:sp>
      <p:sp>
        <p:nvSpPr>
          <p:cNvPr id="30726" name="Rectangle 56"/>
          <p:cNvSpPr>
            <a:spLocks noChangeArrowheads="1"/>
          </p:cNvSpPr>
          <p:nvPr/>
        </p:nvSpPr>
        <p:spPr bwMode="auto">
          <a:xfrm>
            <a:off x="5562600" y="1316038"/>
            <a:ext cx="3175000" cy="1822450"/>
          </a:xfrm>
          <a:prstGeom prst="rect">
            <a:avLst/>
          </a:prstGeom>
          <a:noFill/>
          <a:ln w="12700">
            <a:noFill/>
            <a:miter lim="800000"/>
            <a:headEnd/>
            <a:tailEnd/>
          </a:ln>
        </p:spPr>
        <p:txBody>
          <a:bodyPr/>
          <a:lstStyle/>
          <a:p>
            <a:pPr marL="388938" indent="-388938" eaLnBrk="0" hangingPunct="0">
              <a:spcBef>
                <a:spcPct val="10000"/>
              </a:spcBef>
              <a:spcAft>
                <a:spcPct val="10000"/>
              </a:spcAft>
              <a:buClr>
                <a:srgbClr val="FF1C1C"/>
              </a:buClr>
              <a:buSzPct val="80000"/>
              <a:buFont typeface="Wingdings" pitchFamily="2" charset="2"/>
              <a:buNone/>
            </a:pPr>
            <a:endParaRPr lang="en-US" sz="1400">
              <a:solidFill>
                <a:srgbClr val="000000"/>
              </a:solidFill>
            </a:endParaRPr>
          </a:p>
        </p:txBody>
      </p:sp>
    </p:spTree>
    <p:extLst>
      <p:ext uri="{BB962C8B-B14F-4D97-AF65-F5344CB8AC3E}">
        <p14:creationId xmlns:p14="http://schemas.microsoft.com/office/powerpoint/2010/main" val="154839481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539124"/>
                                        </p:tgtEl>
                                        <p:attrNameLst>
                                          <p:attrName>style.visibility</p:attrName>
                                        </p:attrNameLst>
                                      </p:cBhvr>
                                      <p:to>
                                        <p:strVal val="visible"/>
                                      </p:to>
                                    </p:set>
                                    <p:anim calcmode="lin" valueType="num">
                                      <p:cBhvr>
                                        <p:cTn id="7" dur="500" fill="hold"/>
                                        <p:tgtEl>
                                          <p:spTgt spid="1539124"/>
                                        </p:tgtEl>
                                        <p:attrNameLst>
                                          <p:attrName>ppt_w</p:attrName>
                                        </p:attrNameLst>
                                      </p:cBhvr>
                                      <p:tavLst>
                                        <p:tav tm="0">
                                          <p:val>
                                            <p:strVal val="#ppt_w*0.70"/>
                                          </p:val>
                                        </p:tav>
                                        <p:tav tm="100000">
                                          <p:val>
                                            <p:strVal val="#ppt_w"/>
                                          </p:val>
                                        </p:tav>
                                      </p:tavLst>
                                    </p:anim>
                                    <p:anim calcmode="lin" valueType="num">
                                      <p:cBhvr>
                                        <p:cTn id="8" dur="500" fill="hold"/>
                                        <p:tgtEl>
                                          <p:spTgt spid="1539124"/>
                                        </p:tgtEl>
                                        <p:attrNameLst>
                                          <p:attrName>ppt_h</p:attrName>
                                        </p:attrNameLst>
                                      </p:cBhvr>
                                      <p:tavLst>
                                        <p:tav tm="0">
                                          <p:val>
                                            <p:strVal val="#ppt_h"/>
                                          </p:val>
                                        </p:tav>
                                        <p:tav tm="100000">
                                          <p:val>
                                            <p:strVal val="#ppt_h"/>
                                          </p:val>
                                        </p:tav>
                                      </p:tavLst>
                                    </p:anim>
                                    <p:animEffect transition="in" filter="fade">
                                      <p:cBhvr>
                                        <p:cTn id="9" dur="500"/>
                                        <p:tgtEl>
                                          <p:spTgt spid="1539124"/>
                                        </p:tgtEl>
                                      </p:cBhvr>
                                    </p:animEffect>
                                  </p:childTnLst>
                                </p:cTn>
                              </p:par>
                              <p:par>
                                <p:cTn id="10" presetID="6" presetClass="emph" presetSubtype="0" fill="hold" nodeType="withEffect">
                                  <p:stCondLst>
                                    <p:cond delay="0"/>
                                  </p:stCondLst>
                                  <p:childTnLst>
                                    <p:animScale>
                                      <p:cBhvr>
                                        <p:cTn id="11" dur="500" fill="hold"/>
                                        <p:tgtEl>
                                          <p:spTgt spid="1539124"/>
                                        </p:tgtEl>
                                      </p:cBhvr>
                                      <p:by x="500000" y="500000"/>
                                    </p:animScale>
                                  </p:childTnLst>
                                </p:cTn>
                              </p:par>
                            </p:childTnLst>
                          </p:cTn>
                        </p:par>
                      </p:childTnLst>
                    </p:cTn>
                  </p:par>
                  <p:par>
                    <p:cTn id="12" fill="hold">
                      <p:stCondLst>
                        <p:cond delay="indefinite"/>
                      </p:stCondLst>
                      <p:childTnLst>
                        <p:par>
                          <p:cTn id="13" fill="hold">
                            <p:stCondLst>
                              <p:cond delay="0"/>
                            </p:stCondLst>
                            <p:childTnLst>
                              <p:par>
                                <p:cTn id="14" presetID="1" presetClass="exit" presetSubtype="0" fill="hold" grpId="0" nodeType="clickEffect" nodePh="1">
                                  <p:stCondLst>
                                    <p:cond delay="0"/>
                                  </p:stCondLst>
                                  <p:endCondLst>
                                    <p:cond evt="begin" delay="0">
                                      <p:tn val="14"/>
                                    </p:cond>
                                  </p:endCondLst>
                                  <p:childTnLst>
                                    <p:set>
                                      <p:cBhvr>
                                        <p:cTn id="15" dur="1" fill="hold">
                                          <p:stCondLst>
                                            <p:cond delay="0"/>
                                          </p:stCondLst>
                                        </p:cTn>
                                        <p:tgtEl>
                                          <p:spTgt spid="1539126">
                                            <p:txEl>
                                              <p:pRg st="0" end="0"/>
                                            </p:txEl>
                                          </p:spTgt>
                                        </p:tgtEl>
                                        <p:attrNameLst>
                                          <p:attrName>style.visibility</p:attrName>
                                        </p:attrNameLst>
                                      </p:cBhvr>
                                      <p:to>
                                        <p:strVal val="hidden"/>
                                      </p:to>
                                    </p:set>
                                  </p:childTnLst>
                                </p:cTn>
                              </p:par>
                              <p:par>
                                <p:cTn id="16" presetID="3" presetClass="entr" presetSubtype="10" fill="hold" nodeType="withEffect">
                                  <p:stCondLst>
                                    <p:cond delay="0"/>
                                  </p:stCondLst>
                                  <p:childTnLst>
                                    <p:set>
                                      <p:cBhvr>
                                        <p:cTn id="17" dur="1" fill="hold">
                                          <p:stCondLst>
                                            <p:cond delay="0"/>
                                          </p:stCondLst>
                                        </p:cTn>
                                        <p:tgtEl>
                                          <p:spTgt spid="1539127">
                                            <p:txEl>
                                              <p:pRg st="0" end="0"/>
                                            </p:txEl>
                                          </p:spTgt>
                                        </p:tgtEl>
                                        <p:attrNameLst>
                                          <p:attrName>style.visibility</p:attrName>
                                        </p:attrNameLst>
                                      </p:cBhvr>
                                      <p:to>
                                        <p:strVal val="visible"/>
                                      </p:to>
                                    </p:set>
                                    <p:animEffect transition="in" filter="blinds(horizontal)">
                                      <p:cBhvr>
                                        <p:cTn id="18" dur="500"/>
                                        <p:tgtEl>
                                          <p:spTgt spid="1539127">
                                            <p:txEl>
                                              <p:pRg st="0" end="0"/>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539127">
                                            <p:txEl>
                                              <p:pRg st="1" end="1"/>
                                            </p:txEl>
                                          </p:spTgt>
                                        </p:tgtEl>
                                        <p:attrNameLst>
                                          <p:attrName>style.visibility</p:attrName>
                                        </p:attrNameLst>
                                      </p:cBhvr>
                                      <p:to>
                                        <p:strVal val="visible"/>
                                      </p:to>
                                    </p:set>
                                    <p:animEffect transition="in" filter="blinds(horizontal)">
                                      <p:cBhvr>
                                        <p:cTn id="21" dur="500"/>
                                        <p:tgtEl>
                                          <p:spTgt spid="1539127">
                                            <p:txEl>
                                              <p:pRg st="1" end="1"/>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1539127">
                                            <p:txEl>
                                              <p:pRg st="2" end="2"/>
                                            </p:txEl>
                                          </p:spTgt>
                                        </p:tgtEl>
                                        <p:attrNameLst>
                                          <p:attrName>style.visibility</p:attrName>
                                        </p:attrNameLst>
                                      </p:cBhvr>
                                      <p:to>
                                        <p:strVal val="visible"/>
                                      </p:to>
                                    </p:set>
                                    <p:animEffect transition="in" filter="blinds(horizontal)">
                                      <p:cBhvr>
                                        <p:cTn id="24" dur="500"/>
                                        <p:tgtEl>
                                          <p:spTgt spid="153912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9126" grpId="0" build="allAtOnce"/>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9074" name="Rectangle 2"/>
          <p:cNvSpPr>
            <a:spLocks noGrp="1" noChangeArrowheads="1"/>
          </p:cNvSpPr>
          <p:nvPr>
            <p:ph type="title" idx="4294967295"/>
          </p:nvPr>
        </p:nvSpPr>
        <p:spPr/>
        <p:txBody>
          <a:bodyPr/>
          <a:lstStyle/>
          <a:p>
            <a:pPr>
              <a:defRPr/>
            </a:pPr>
            <a:r>
              <a:rPr lang="en-GB" smtClean="0"/>
              <a:t>What is a detonation? (3)</a:t>
            </a:r>
          </a:p>
        </p:txBody>
      </p:sp>
      <p:grpSp>
        <p:nvGrpSpPr>
          <p:cNvPr id="1539124" name="Group 52"/>
          <p:cNvGrpSpPr>
            <a:grpSpLocks/>
          </p:cNvGrpSpPr>
          <p:nvPr/>
        </p:nvGrpSpPr>
        <p:grpSpPr bwMode="auto">
          <a:xfrm>
            <a:off x="3478213" y="2811463"/>
            <a:ext cx="2058987" cy="1722437"/>
            <a:chOff x="983" y="515"/>
            <a:chExt cx="4009" cy="3437"/>
          </a:xfrm>
        </p:grpSpPr>
        <p:sp>
          <p:nvSpPr>
            <p:cNvPr id="31751" name="AutoShape 41"/>
            <p:cNvSpPr>
              <a:spLocks noChangeAspect="1" noChangeArrowheads="1" noTextEdit="1"/>
            </p:cNvSpPr>
            <p:nvPr/>
          </p:nvSpPr>
          <p:spPr bwMode="auto">
            <a:xfrm>
              <a:off x="983" y="515"/>
              <a:ext cx="4009" cy="3437"/>
            </a:xfrm>
            <a:prstGeom prst="rect">
              <a:avLst/>
            </a:prstGeom>
            <a:noFill/>
            <a:ln w="9525">
              <a:noFill/>
              <a:miter lim="800000"/>
              <a:headEnd/>
              <a:tailEnd/>
            </a:ln>
          </p:spPr>
          <p:txBody>
            <a:bodyPr/>
            <a:lstStyle/>
            <a:p>
              <a:endParaRPr lang="en-US"/>
            </a:p>
          </p:txBody>
        </p:sp>
        <p:sp>
          <p:nvSpPr>
            <p:cNvPr id="31752" name="Freeform 43"/>
            <p:cNvSpPr>
              <a:spLocks/>
            </p:cNvSpPr>
            <p:nvPr/>
          </p:nvSpPr>
          <p:spPr bwMode="auto">
            <a:xfrm>
              <a:off x="1771" y="1029"/>
              <a:ext cx="2515" cy="2400"/>
            </a:xfrm>
            <a:custGeom>
              <a:avLst/>
              <a:gdLst>
                <a:gd name="T0" fmla="*/ 3548 w 2089"/>
                <a:gd name="T1" fmla="*/ 0 h 2065"/>
                <a:gd name="T2" fmla="*/ 342 w 2089"/>
                <a:gd name="T3" fmla="*/ 2901 h 2065"/>
                <a:gd name="T4" fmla="*/ 0 w 2089"/>
                <a:gd name="T5" fmla="*/ 5984 h 2065"/>
                <a:gd name="T6" fmla="*/ 113 w 2089"/>
                <a:gd name="T7" fmla="*/ 8852 h 2065"/>
                <a:gd name="T8" fmla="*/ 3357 w 2089"/>
                <a:gd name="T9" fmla="*/ 9309 h 2065"/>
                <a:gd name="T10" fmla="*/ 4067 w 2089"/>
                <a:gd name="T11" fmla="*/ 10789 h 2065"/>
                <a:gd name="T12" fmla="*/ 12981 w 2089"/>
                <a:gd name="T13" fmla="*/ 9628 h 2065"/>
                <a:gd name="T14" fmla="*/ 16086 w 2089"/>
                <a:gd name="T15" fmla="*/ 5467 h 2065"/>
                <a:gd name="T16" fmla="*/ 13338 w 2089"/>
                <a:gd name="T17" fmla="*/ 2688 h 2065"/>
                <a:gd name="T18" fmla="*/ 3548 w 2089"/>
                <a:gd name="T19" fmla="*/ 0 h 2065"/>
                <a:gd name="T20" fmla="*/ 3548 w 2089"/>
                <a:gd name="T21" fmla="*/ 0 h 206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089"/>
                <a:gd name="T34" fmla="*/ 0 h 2065"/>
                <a:gd name="T35" fmla="*/ 2089 w 2089"/>
                <a:gd name="T36" fmla="*/ 2065 h 206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089" h="2065">
                  <a:moveTo>
                    <a:pt x="461" y="0"/>
                  </a:moveTo>
                  <a:lnTo>
                    <a:pt x="44" y="555"/>
                  </a:lnTo>
                  <a:lnTo>
                    <a:pt x="0" y="1144"/>
                  </a:lnTo>
                  <a:lnTo>
                    <a:pt x="15" y="1694"/>
                  </a:lnTo>
                  <a:lnTo>
                    <a:pt x="435" y="1781"/>
                  </a:lnTo>
                  <a:lnTo>
                    <a:pt x="528" y="2065"/>
                  </a:lnTo>
                  <a:lnTo>
                    <a:pt x="1685" y="1842"/>
                  </a:lnTo>
                  <a:lnTo>
                    <a:pt x="2089" y="1046"/>
                  </a:lnTo>
                  <a:lnTo>
                    <a:pt x="1732" y="514"/>
                  </a:lnTo>
                  <a:lnTo>
                    <a:pt x="461" y="0"/>
                  </a:lnTo>
                  <a:close/>
                </a:path>
              </a:pathLst>
            </a:custGeom>
            <a:solidFill>
              <a:schemeClr val="accent1"/>
            </a:solidFill>
            <a:ln w="9525">
              <a:noFill/>
              <a:round/>
              <a:headEnd/>
              <a:tailEnd/>
            </a:ln>
          </p:spPr>
          <p:txBody>
            <a:bodyPr/>
            <a:lstStyle/>
            <a:p>
              <a:pPr eaLnBrk="0" hangingPunct="0"/>
              <a:endParaRPr lang="en-US"/>
            </a:p>
          </p:txBody>
        </p:sp>
        <p:sp>
          <p:nvSpPr>
            <p:cNvPr id="31753" name="Freeform 44"/>
            <p:cNvSpPr>
              <a:spLocks/>
            </p:cNvSpPr>
            <p:nvPr/>
          </p:nvSpPr>
          <p:spPr bwMode="auto">
            <a:xfrm>
              <a:off x="1178" y="1952"/>
              <a:ext cx="2772" cy="1874"/>
            </a:xfrm>
            <a:custGeom>
              <a:avLst/>
              <a:gdLst>
                <a:gd name="T0" fmla="*/ 0 w 2302"/>
                <a:gd name="T1" fmla="*/ 0 h 1613"/>
                <a:gd name="T2" fmla="*/ 3003 w 2302"/>
                <a:gd name="T3" fmla="*/ 1888 h 1613"/>
                <a:gd name="T4" fmla="*/ 1350 w 2302"/>
                <a:gd name="T5" fmla="*/ 2542 h 1613"/>
                <a:gd name="T6" fmla="*/ 2701 w 2302"/>
                <a:gd name="T7" fmla="*/ 2953 h 1613"/>
                <a:gd name="T8" fmla="*/ 29 w 2302"/>
                <a:gd name="T9" fmla="*/ 6000 h 1613"/>
                <a:gd name="T10" fmla="*/ 3509 w 2302"/>
                <a:gd name="T11" fmla="*/ 5807 h 1613"/>
                <a:gd name="T12" fmla="*/ 3110 w 2302"/>
                <a:gd name="T13" fmla="*/ 6690 h 1613"/>
                <a:gd name="T14" fmla="*/ 6342 w 2302"/>
                <a:gd name="T15" fmla="*/ 5498 h 1613"/>
                <a:gd name="T16" fmla="*/ 6199 w 2302"/>
                <a:gd name="T17" fmla="*/ 8393 h 1613"/>
                <a:gd name="T18" fmla="*/ 10411 w 2302"/>
                <a:gd name="T19" fmla="*/ 6173 h 1613"/>
                <a:gd name="T20" fmla="*/ 12782 w 2302"/>
                <a:gd name="T21" fmla="*/ 7891 h 1613"/>
                <a:gd name="T22" fmla="*/ 13690 w 2302"/>
                <a:gd name="T23" fmla="*/ 5914 h 1613"/>
                <a:gd name="T24" fmla="*/ 17771 w 2302"/>
                <a:gd name="T25" fmla="*/ 7152 h 1613"/>
                <a:gd name="T26" fmla="*/ 15889 w 2302"/>
                <a:gd name="T27" fmla="*/ 4845 h 1613"/>
                <a:gd name="T28" fmla="*/ 15950 w 2302"/>
                <a:gd name="T29" fmla="*/ 5655 h 1613"/>
                <a:gd name="T30" fmla="*/ 12537 w 2302"/>
                <a:gd name="T31" fmla="*/ 4253 h 1613"/>
                <a:gd name="T32" fmla="*/ 11654 w 2302"/>
                <a:gd name="T33" fmla="*/ 5639 h 1613"/>
                <a:gd name="T34" fmla="*/ 10935 w 2302"/>
                <a:gd name="T35" fmla="*/ 4466 h 1613"/>
                <a:gd name="T36" fmla="*/ 8158 w 2302"/>
                <a:gd name="T37" fmla="*/ 5931 h 1613"/>
                <a:gd name="T38" fmla="*/ 8126 w 2302"/>
                <a:gd name="T39" fmla="*/ 3886 h 1613"/>
                <a:gd name="T40" fmla="*/ 3720 w 2302"/>
                <a:gd name="T41" fmla="*/ 4631 h 1613"/>
                <a:gd name="T42" fmla="*/ 5036 w 2302"/>
                <a:gd name="T43" fmla="*/ 2970 h 1613"/>
                <a:gd name="T44" fmla="*/ 3992 w 2302"/>
                <a:gd name="T45" fmla="*/ 2886 h 1613"/>
                <a:gd name="T46" fmla="*/ 5867 w 2302"/>
                <a:gd name="T47" fmla="*/ 1657 h 1613"/>
                <a:gd name="T48" fmla="*/ 2286 w 2302"/>
                <a:gd name="T49" fmla="*/ 302 h 1613"/>
                <a:gd name="T50" fmla="*/ 0 w 2302"/>
                <a:gd name="T51" fmla="*/ 0 h 1613"/>
                <a:gd name="T52" fmla="*/ 0 w 2302"/>
                <a:gd name="T53" fmla="*/ 0 h 1613"/>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2302"/>
                <a:gd name="T82" fmla="*/ 0 h 1613"/>
                <a:gd name="T83" fmla="*/ 2302 w 2302"/>
                <a:gd name="T84" fmla="*/ 1613 h 1613"/>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2302" h="1613">
                  <a:moveTo>
                    <a:pt x="0" y="0"/>
                  </a:moveTo>
                  <a:lnTo>
                    <a:pt x="389" y="363"/>
                  </a:lnTo>
                  <a:lnTo>
                    <a:pt x="175" y="488"/>
                  </a:lnTo>
                  <a:lnTo>
                    <a:pt x="350" y="567"/>
                  </a:lnTo>
                  <a:lnTo>
                    <a:pt x="4" y="1152"/>
                  </a:lnTo>
                  <a:lnTo>
                    <a:pt x="454" y="1115"/>
                  </a:lnTo>
                  <a:lnTo>
                    <a:pt x="403" y="1285"/>
                  </a:lnTo>
                  <a:lnTo>
                    <a:pt x="821" y="1056"/>
                  </a:lnTo>
                  <a:lnTo>
                    <a:pt x="803" y="1613"/>
                  </a:lnTo>
                  <a:lnTo>
                    <a:pt x="1349" y="1185"/>
                  </a:lnTo>
                  <a:lnTo>
                    <a:pt x="1656" y="1516"/>
                  </a:lnTo>
                  <a:lnTo>
                    <a:pt x="1774" y="1136"/>
                  </a:lnTo>
                  <a:lnTo>
                    <a:pt x="2302" y="1374"/>
                  </a:lnTo>
                  <a:lnTo>
                    <a:pt x="2059" y="931"/>
                  </a:lnTo>
                  <a:lnTo>
                    <a:pt x="2066" y="1087"/>
                  </a:lnTo>
                  <a:lnTo>
                    <a:pt x="1624" y="817"/>
                  </a:lnTo>
                  <a:lnTo>
                    <a:pt x="1510" y="1083"/>
                  </a:lnTo>
                  <a:lnTo>
                    <a:pt x="1417" y="858"/>
                  </a:lnTo>
                  <a:lnTo>
                    <a:pt x="1056" y="1140"/>
                  </a:lnTo>
                  <a:lnTo>
                    <a:pt x="1053" y="747"/>
                  </a:lnTo>
                  <a:lnTo>
                    <a:pt x="482" y="890"/>
                  </a:lnTo>
                  <a:lnTo>
                    <a:pt x="653" y="571"/>
                  </a:lnTo>
                  <a:lnTo>
                    <a:pt x="517" y="554"/>
                  </a:lnTo>
                  <a:lnTo>
                    <a:pt x="760" y="318"/>
                  </a:lnTo>
                  <a:lnTo>
                    <a:pt x="296" y="58"/>
                  </a:lnTo>
                  <a:lnTo>
                    <a:pt x="0" y="0"/>
                  </a:lnTo>
                  <a:close/>
                </a:path>
              </a:pathLst>
            </a:custGeom>
            <a:solidFill>
              <a:srgbClr val="FFE500"/>
            </a:solidFill>
            <a:ln w="9525">
              <a:noFill/>
              <a:round/>
              <a:headEnd/>
              <a:tailEnd/>
            </a:ln>
          </p:spPr>
          <p:txBody>
            <a:bodyPr/>
            <a:lstStyle/>
            <a:p>
              <a:pPr eaLnBrk="0" hangingPunct="0"/>
              <a:endParaRPr lang="en-US"/>
            </a:p>
          </p:txBody>
        </p:sp>
        <p:sp>
          <p:nvSpPr>
            <p:cNvPr id="31754" name="Freeform 45"/>
            <p:cNvSpPr>
              <a:spLocks/>
            </p:cNvSpPr>
            <p:nvPr/>
          </p:nvSpPr>
          <p:spPr bwMode="auto">
            <a:xfrm>
              <a:off x="1066" y="627"/>
              <a:ext cx="3815" cy="2947"/>
            </a:xfrm>
            <a:custGeom>
              <a:avLst/>
              <a:gdLst>
                <a:gd name="T0" fmla="*/ 0 w 3168"/>
                <a:gd name="T1" fmla="*/ 5547 h 2536"/>
                <a:gd name="T2" fmla="*/ 4745 w 3168"/>
                <a:gd name="T3" fmla="*/ 5768 h 2536"/>
                <a:gd name="T4" fmla="*/ 1712 w 3168"/>
                <a:gd name="T5" fmla="*/ 2906 h 2536"/>
                <a:gd name="T6" fmla="*/ 5022 w 3168"/>
                <a:gd name="T7" fmla="*/ 3455 h 2536"/>
                <a:gd name="T8" fmla="*/ 3478 w 3168"/>
                <a:gd name="T9" fmla="*/ 1071 h 2536"/>
                <a:gd name="T10" fmla="*/ 6995 w 3168"/>
                <a:gd name="T11" fmla="*/ 1830 h 2536"/>
                <a:gd name="T12" fmla="*/ 6953 w 3168"/>
                <a:gd name="T13" fmla="*/ 0 h 2536"/>
                <a:gd name="T14" fmla="*/ 9619 w 3168"/>
                <a:gd name="T15" fmla="*/ 2080 h 2536"/>
                <a:gd name="T16" fmla="*/ 10358 w 3168"/>
                <a:gd name="T17" fmla="*/ 251 h 2536"/>
                <a:gd name="T18" fmla="*/ 12659 w 3168"/>
                <a:gd name="T19" fmla="*/ 2527 h 2536"/>
                <a:gd name="T20" fmla="*/ 17861 w 3168"/>
                <a:gd name="T21" fmla="*/ 1307 h 2536"/>
                <a:gd name="T22" fmla="*/ 16650 w 3168"/>
                <a:gd name="T23" fmla="*/ 3565 h 2536"/>
                <a:gd name="T24" fmla="*/ 19657 w 3168"/>
                <a:gd name="T25" fmla="*/ 3691 h 2536"/>
                <a:gd name="T26" fmla="*/ 19058 w 3168"/>
                <a:gd name="T27" fmla="*/ 4357 h 2536"/>
                <a:gd name="T28" fmla="*/ 22353 w 3168"/>
                <a:gd name="T29" fmla="*/ 4340 h 2536"/>
                <a:gd name="T30" fmla="*/ 20125 w 3168"/>
                <a:gd name="T31" fmla="*/ 6398 h 2536"/>
                <a:gd name="T32" fmla="*/ 24468 w 3168"/>
                <a:gd name="T33" fmla="*/ 7427 h 2536"/>
                <a:gd name="T34" fmla="*/ 21222 w 3168"/>
                <a:gd name="T35" fmla="*/ 8476 h 2536"/>
                <a:gd name="T36" fmla="*/ 24057 w 3168"/>
                <a:gd name="T37" fmla="*/ 9485 h 2536"/>
                <a:gd name="T38" fmla="*/ 18558 w 3168"/>
                <a:gd name="T39" fmla="*/ 10787 h 2536"/>
                <a:gd name="T40" fmla="*/ 18467 w 3168"/>
                <a:gd name="T41" fmla="*/ 13235 h 2536"/>
                <a:gd name="T42" fmla="*/ 16650 w 3168"/>
                <a:gd name="T43" fmla="*/ 11621 h 2536"/>
                <a:gd name="T44" fmla="*/ 15874 w 3168"/>
                <a:gd name="T45" fmla="*/ 9134 h 2536"/>
                <a:gd name="T46" fmla="*/ 20036 w 3168"/>
                <a:gd name="T47" fmla="*/ 8842 h 2536"/>
                <a:gd name="T48" fmla="*/ 16844 w 3168"/>
                <a:gd name="T49" fmla="*/ 7571 h 2536"/>
                <a:gd name="T50" fmla="*/ 18580 w 3168"/>
                <a:gd name="T51" fmla="*/ 7252 h 2536"/>
                <a:gd name="T52" fmla="*/ 16589 w 3168"/>
                <a:gd name="T53" fmla="*/ 6742 h 2536"/>
                <a:gd name="T54" fmla="*/ 18219 w 3168"/>
                <a:gd name="T55" fmla="*/ 5151 h 2536"/>
                <a:gd name="T56" fmla="*/ 15771 w 3168"/>
                <a:gd name="T57" fmla="*/ 5122 h 2536"/>
                <a:gd name="T58" fmla="*/ 16565 w 3168"/>
                <a:gd name="T59" fmla="*/ 4211 h 2536"/>
                <a:gd name="T60" fmla="*/ 13096 w 3168"/>
                <a:gd name="T61" fmla="*/ 4939 h 2536"/>
                <a:gd name="T62" fmla="*/ 13508 w 3168"/>
                <a:gd name="T63" fmla="*/ 3195 h 2536"/>
                <a:gd name="T64" fmla="*/ 10616 w 3168"/>
                <a:gd name="T65" fmla="*/ 4515 h 2536"/>
                <a:gd name="T66" fmla="*/ 10452 w 3168"/>
                <a:gd name="T67" fmla="*/ 3565 h 2536"/>
                <a:gd name="T68" fmla="*/ 9784 w 3168"/>
                <a:gd name="T69" fmla="*/ 4189 h 2536"/>
                <a:gd name="T70" fmla="*/ 8437 w 3168"/>
                <a:gd name="T71" fmla="*/ 2353 h 2536"/>
                <a:gd name="T72" fmla="*/ 8163 w 3168"/>
                <a:gd name="T73" fmla="*/ 3958 h 2536"/>
                <a:gd name="T74" fmla="*/ 6433 w 3168"/>
                <a:gd name="T75" fmla="*/ 2833 h 2536"/>
                <a:gd name="T76" fmla="*/ 7859 w 3168"/>
                <a:gd name="T77" fmla="*/ 5928 h 2536"/>
                <a:gd name="T78" fmla="*/ 6199 w 3168"/>
                <a:gd name="T79" fmla="*/ 5258 h 2536"/>
                <a:gd name="T80" fmla="*/ 7252 w 3168"/>
                <a:gd name="T81" fmla="*/ 6942 h 2536"/>
                <a:gd name="T82" fmla="*/ 3749 w 3168"/>
                <a:gd name="T83" fmla="*/ 6742 h 2536"/>
                <a:gd name="T84" fmla="*/ 1102 w 3168"/>
                <a:gd name="T85" fmla="*/ 6200 h 2536"/>
                <a:gd name="T86" fmla="*/ 0 w 3168"/>
                <a:gd name="T87" fmla="*/ 5547 h 2536"/>
                <a:gd name="T88" fmla="*/ 0 w 3168"/>
                <a:gd name="T89" fmla="*/ 5547 h 2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68"/>
                <a:gd name="T136" fmla="*/ 0 h 2536"/>
                <a:gd name="T137" fmla="*/ 3168 w 3168"/>
                <a:gd name="T138" fmla="*/ 2536 h 2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68" h="2536">
                  <a:moveTo>
                    <a:pt x="0" y="1063"/>
                  </a:moveTo>
                  <a:lnTo>
                    <a:pt x="614" y="1105"/>
                  </a:lnTo>
                  <a:lnTo>
                    <a:pt x="222" y="557"/>
                  </a:lnTo>
                  <a:lnTo>
                    <a:pt x="650" y="662"/>
                  </a:lnTo>
                  <a:lnTo>
                    <a:pt x="450" y="205"/>
                  </a:lnTo>
                  <a:lnTo>
                    <a:pt x="906" y="350"/>
                  </a:lnTo>
                  <a:lnTo>
                    <a:pt x="900" y="0"/>
                  </a:lnTo>
                  <a:lnTo>
                    <a:pt x="1246" y="398"/>
                  </a:lnTo>
                  <a:lnTo>
                    <a:pt x="1341" y="48"/>
                  </a:lnTo>
                  <a:lnTo>
                    <a:pt x="1639" y="485"/>
                  </a:lnTo>
                  <a:lnTo>
                    <a:pt x="2313" y="250"/>
                  </a:lnTo>
                  <a:lnTo>
                    <a:pt x="2156" y="682"/>
                  </a:lnTo>
                  <a:lnTo>
                    <a:pt x="2545" y="707"/>
                  </a:lnTo>
                  <a:lnTo>
                    <a:pt x="2467" y="835"/>
                  </a:lnTo>
                  <a:lnTo>
                    <a:pt x="2894" y="831"/>
                  </a:lnTo>
                  <a:lnTo>
                    <a:pt x="2606" y="1226"/>
                  </a:lnTo>
                  <a:lnTo>
                    <a:pt x="3168" y="1423"/>
                  </a:lnTo>
                  <a:lnTo>
                    <a:pt x="2748" y="1625"/>
                  </a:lnTo>
                  <a:lnTo>
                    <a:pt x="3115" y="1818"/>
                  </a:lnTo>
                  <a:lnTo>
                    <a:pt x="2402" y="2067"/>
                  </a:lnTo>
                  <a:lnTo>
                    <a:pt x="2391" y="2536"/>
                  </a:lnTo>
                  <a:lnTo>
                    <a:pt x="2156" y="2227"/>
                  </a:lnTo>
                  <a:lnTo>
                    <a:pt x="2055" y="1750"/>
                  </a:lnTo>
                  <a:lnTo>
                    <a:pt x="2594" y="1694"/>
                  </a:lnTo>
                  <a:lnTo>
                    <a:pt x="2181" y="1451"/>
                  </a:lnTo>
                  <a:lnTo>
                    <a:pt x="2406" y="1390"/>
                  </a:lnTo>
                  <a:lnTo>
                    <a:pt x="2148" y="1292"/>
                  </a:lnTo>
                  <a:lnTo>
                    <a:pt x="2359" y="987"/>
                  </a:lnTo>
                  <a:lnTo>
                    <a:pt x="2042" y="981"/>
                  </a:lnTo>
                  <a:lnTo>
                    <a:pt x="2145" y="807"/>
                  </a:lnTo>
                  <a:lnTo>
                    <a:pt x="1696" y="946"/>
                  </a:lnTo>
                  <a:lnTo>
                    <a:pt x="1749" y="613"/>
                  </a:lnTo>
                  <a:lnTo>
                    <a:pt x="1375" y="866"/>
                  </a:lnTo>
                  <a:lnTo>
                    <a:pt x="1353" y="682"/>
                  </a:lnTo>
                  <a:lnTo>
                    <a:pt x="1267" y="803"/>
                  </a:lnTo>
                  <a:lnTo>
                    <a:pt x="1092" y="451"/>
                  </a:lnTo>
                  <a:lnTo>
                    <a:pt x="1056" y="758"/>
                  </a:lnTo>
                  <a:lnTo>
                    <a:pt x="832" y="543"/>
                  </a:lnTo>
                  <a:lnTo>
                    <a:pt x="1018" y="1136"/>
                  </a:lnTo>
                  <a:lnTo>
                    <a:pt x="803" y="1008"/>
                  </a:lnTo>
                  <a:lnTo>
                    <a:pt x="939" y="1330"/>
                  </a:lnTo>
                  <a:lnTo>
                    <a:pt x="486" y="1292"/>
                  </a:lnTo>
                  <a:lnTo>
                    <a:pt x="143" y="1188"/>
                  </a:lnTo>
                  <a:lnTo>
                    <a:pt x="0" y="1063"/>
                  </a:lnTo>
                  <a:close/>
                </a:path>
              </a:pathLst>
            </a:custGeom>
            <a:solidFill>
              <a:srgbClr val="FFE500"/>
            </a:solidFill>
            <a:ln w="9525">
              <a:noFill/>
              <a:round/>
              <a:headEnd/>
              <a:tailEnd/>
            </a:ln>
          </p:spPr>
          <p:txBody>
            <a:bodyPr/>
            <a:lstStyle/>
            <a:p>
              <a:pPr eaLnBrk="0" hangingPunct="0"/>
              <a:endParaRPr lang="en-US"/>
            </a:p>
          </p:txBody>
        </p:sp>
        <p:sp>
          <p:nvSpPr>
            <p:cNvPr id="31755" name="Freeform 49"/>
            <p:cNvSpPr>
              <a:spLocks/>
            </p:cNvSpPr>
            <p:nvPr/>
          </p:nvSpPr>
          <p:spPr bwMode="auto">
            <a:xfrm>
              <a:off x="1421" y="1007"/>
              <a:ext cx="2847" cy="2366"/>
            </a:xfrm>
            <a:custGeom>
              <a:avLst/>
              <a:gdLst>
                <a:gd name="T0" fmla="*/ 4846 w 2364"/>
                <a:gd name="T1" fmla="*/ 4968 h 2036"/>
                <a:gd name="T2" fmla="*/ 2794 w 2364"/>
                <a:gd name="T3" fmla="*/ 2281 h 2036"/>
                <a:gd name="T4" fmla="*/ 4952 w 2364"/>
                <a:gd name="T5" fmla="*/ 3513 h 2036"/>
                <a:gd name="T6" fmla="*/ 3656 w 2364"/>
                <a:gd name="T7" fmla="*/ 701 h 2036"/>
                <a:gd name="T8" fmla="*/ 5720 w 2364"/>
                <a:gd name="T9" fmla="*/ 1906 h 2036"/>
                <a:gd name="T10" fmla="*/ 5869 w 2364"/>
                <a:gd name="T11" fmla="*/ 0 h 2036"/>
                <a:gd name="T12" fmla="*/ 7505 w 2364"/>
                <a:gd name="T13" fmla="*/ 2175 h 2036"/>
                <a:gd name="T14" fmla="*/ 8239 w 2364"/>
                <a:gd name="T15" fmla="*/ 1339 h 2036"/>
                <a:gd name="T16" fmla="*/ 8679 w 2364"/>
                <a:gd name="T17" fmla="*/ 2320 h 2036"/>
                <a:gd name="T18" fmla="*/ 11682 w 2364"/>
                <a:gd name="T19" fmla="*/ 1048 h 2036"/>
                <a:gd name="T20" fmla="*/ 11030 w 2364"/>
                <a:gd name="T21" fmla="*/ 3053 h 2036"/>
                <a:gd name="T22" fmla="*/ 15164 w 2364"/>
                <a:gd name="T23" fmla="*/ 2236 h 2036"/>
                <a:gd name="T24" fmla="*/ 14508 w 2364"/>
                <a:gd name="T25" fmla="*/ 3129 h 2036"/>
                <a:gd name="T26" fmla="*/ 16741 w 2364"/>
                <a:gd name="T27" fmla="*/ 3129 h 2036"/>
                <a:gd name="T28" fmla="*/ 14600 w 2364"/>
                <a:gd name="T29" fmla="*/ 4927 h 2036"/>
                <a:gd name="T30" fmla="*/ 17349 w 2364"/>
                <a:gd name="T31" fmla="*/ 5580 h 2036"/>
                <a:gd name="T32" fmla="*/ 15764 w 2364"/>
                <a:gd name="T33" fmla="*/ 6043 h 2036"/>
                <a:gd name="T34" fmla="*/ 18277 w 2364"/>
                <a:gd name="T35" fmla="*/ 7219 h 2036"/>
                <a:gd name="T36" fmla="*/ 14483 w 2364"/>
                <a:gd name="T37" fmla="*/ 7765 h 2036"/>
                <a:gd name="T38" fmla="*/ 14711 w 2364"/>
                <a:gd name="T39" fmla="*/ 10222 h 2036"/>
                <a:gd name="T40" fmla="*/ 11271 w 2364"/>
                <a:gd name="T41" fmla="*/ 9007 h 2036"/>
                <a:gd name="T42" fmla="*/ 10202 w 2364"/>
                <a:gd name="T43" fmla="*/ 10343 h 2036"/>
                <a:gd name="T44" fmla="*/ 9113 w 2364"/>
                <a:gd name="T45" fmla="*/ 9268 h 2036"/>
                <a:gd name="T46" fmla="*/ 6232 w 2364"/>
                <a:gd name="T47" fmla="*/ 10625 h 2036"/>
                <a:gd name="T48" fmla="*/ 6128 w 2364"/>
                <a:gd name="T49" fmla="*/ 8480 h 2036"/>
                <a:gd name="T50" fmla="*/ 1576 w 2364"/>
                <a:gd name="T51" fmla="*/ 9171 h 2036"/>
                <a:gd name="T52" fmla="*/ 3203 w 2364"/>
                <a:gd name="T53" fmla="*/ 7312 h 2036"/>
                <a:gd name="T54" fmla="*/ 1639 w 2364"/>
                <a:gd name="T55" fmla="*/ 7243 h 2036"/>
                <a:gd name="T56" fmla="*/ 3684 w 2364"/>
                <a:gd name="T57" fmla="*/ 5980 h 2036"/>
                <a:gd name="T58" fmla="*/ 0 w 2364"/>
                <a:gd name="T59" fmla="*/ 4727 h 2036"/>
                <a:gd name="T60" fmla="*/ 4349 w 2364"/>
                <a:gd name="T61" fmla="*/ 5155 h 2036"/>
                <a:gd name="T62" fmla="*/ 2677 w 2364"/>
                <a:gd name="T63" fmla="*/ 5246 h 2036"/>
                <a:gd name="T64" fmla="*/ 4922 w 2364"/>
                <a:gd name="T65" fmla="*/ 5856 h 2036"/>
                <a:gd name="T66" fmla="*/ 2989 w 2364"/>
                <a:gd name="T67" fmla="*/ 7032 h 2036"/>
                <a:gd name="T68" fmla="*/ 3819 w 2364"/>
                <a:gd name="T69" fmla="*/ 7100 h 2036"/>
                <a:gd name="T70" fmla="*/ 2578 w 2364"/>
                <a:gd name="T71" fmla="*/ 8596 h 2036"/>
                <a:gd name="T72" fmla="*/ 7164 w 2364"/>
                <a:gd name="T73" fmla="*/ 7806 h 2036"/>
                <a:gd name="T74" fmla="*/ 6694 w 2364"/>
                <a:gd name="T75" fmla="*/ 9922 h 2036"/>
                <a:gd name="T76" fmla="*/ 9645 w 2364"/>
                <a:gd name="T77" fmla="*/ 8489 h 2036"/>
                <a:gd name="T78" fmla="*/ 10216 w 2364"/>
                <a:gd name="T79" fmla="*/ 9541 h 2036"/>
                <a:gd name="T80" fmla="*/ 10934 w 2364"/>
                <a:gd name="T81" fmla="*/ 8250 h 2036"/>
                <a:gd name="T82" fmla="*/ 14115 w 2364"/>
                <a:gd name="T83" fmla="*/ 9724 h 2036"/>
                <a:gd name="T84" fmla="*/ 13322 w 2364"/>
                <a:gd name="T85" fmla="*/ 7182 h 2036"/>
                <a:gd name="T86" fmla="*/ 17084 w 2364"/>
                <a:gd name="T87" fmla="*/ 6991 h 2036"/>
                <a:gd name="T88" fmla="*/ 13620 w 2364"/>
                <a:gd name="T89" fmla="*/ 5771 h 2036"/>
                <a:gd name="T90" fmla="*/ 15724 w 2364"/>
                <a:gd name="T91" fmla="*/ 5575 h 2036"/>
                <a:gd name="T92" fmla="*/ 14115 w 2364"/>
                <a:gd name="T93" fmla="*/ 5118 h 2036"/>
                <a:gd name="T94" fmla="*/ 15631 w 2364"/>
                <a:gd name="T95" fmla="*/ 3569 h 2036"/>
                <a:gd name="T96" fmla="*/ 12684 w 2364"/>
                <a:gd name="T97" fmla="*/ 3552 h 2036"/>
                <a:gd name="T98" fmla="*/ 13736 w 2364"/>
                <a:gd name="T99" fmla="*/ 2833 h 2036"/>
                <a:gd name="T100" fmla="*/ 10514 w 2364"/>
                <a:gd name="T101" fmla="*/ 3475 h 2036"/>
                <a:gd name="T102" fmla="*/ 10846 w 2364"/>
                <a:gd name="T103" fmla="*/ 1848 h 2036"/>
                <a:gd name="T104" fmla="*/ 8020 w 2364"/>
                <a:gd name="T105" fmla="*/ 3193 h 2036"/>
                <a:gd name="T106" fmla="*/ 8020 w 2364"/>
                <a:gd name="T107" fmla="*/ 2352 h 2036"/>
                <a:gd name="T108" fmla="*/ 7411 w 2364"/>
                <a:gd name="T109" fmla="*/ 2822 h 2036"/>
                <a:gd name="T110" fmla="*/ 6190 w 2364"/>
                <a:gd name="T111" fmla="*/ 1048 h 2036"/>
                <a:gd name="T112" fmla="*/ 5941 w 2364"/>
                <a:gd name="T113" fmla="*/ 2566 h 2036"/>
                <a:gd name="T114" fmla="*/ 4417 w 2364"/>
                <a:gd name="T115" fmla="*/ 1519 h 2036"/>
                <a:gd name="T116" fmla="*/ 5901 w 2364"/>
                <a:gd name="T117" fmla="*/ 4446 h 2036"/>
                <a:gd name="T118" fmla="*/ 4303 w 2364"/>
                <a:gd name="T119" fmla="*/ 3740 h 2036"/>
                <a:gd name="T120" fmla="*/ 4846 w 2364"/>
                <a:gd name="T121" fmla="*/ 4968 h 2036"/>
                <a:gd name="T122" fmla="*/ 4846 w 2364"/>
                <a:gd name="T123" fmla="*/ 4968 h 20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364"/>
                <a:gd name="T187" fmla="*/ 0 h 2036"/>
                <a:gd name="T188" fmla="*/ 2364 w 2364"/>
                <a:gd name="T189" fmla="*/ 2036 h 203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364" h="2036">
                  <a:moveTo>
                    <a:pt x="627" y="953"/>
                  </a:moveTo>
                  <a:lnTo>
                    <a:pt x="362" y="437"/>
                  </a:lnTo>
                  <a:lnTo>
                    <a:pt x="640" y="673"/>
                  </a:lnTo>
                  <a:lnTo>
                    <a:pt x="473" y="135"/>
                  </a:lnTo>
                  <a:lnTo>
                    <a:pt x="741" y="365"/>
                  </a:lnTo>
                  <a:lnTo>
                    <a:pt x="760" y="0"/>
                  </a:lnTo>
                  <a:lnTo>
                    <a:pt x="971" y="417"/>
                  </a:lnTo>
                  <a:lnTo>
                    <a:pt x="1066" y="257"/>
                  </a:lnTo>
                  <a:lnTo>
                    <a:pt x="1123" y="445"/>
                  </a:lnTo>
                  <a:lnTo>
                    <a:pt x="1511" y="201"/>
                  </a:lnTo>
                  <a:lnTo>
                    <a:pt x="1427" y="585"/>
                  </a:lnTo>
                  <a:lnTo>
                    <a:pt x="1962" y="428"/>
                  </a:lnTo>
                  <a:lnTo>
                    <a:pt x="1877" y="600"/>
                  </a:lnTo>
                  <a:lnTo>
                    <a:pt x="2166" y="600"/>
                  </a:lnTo>
                  <a:lnTo>
                    <a:pt x="1888" y="944"/>
                  </a:lnTo>
                  <a:lnTo>
                    <a:pt x="2245" y="1070"/>
                  </a:lnTo>
                  <a:lnTo>
                    <a:pt x="2039" y="1158"/>
                  </a:lnTo>
                  <a:lnTo>
                    <a:pt x="2364" y="1383"/>
                  </a:lnTo>
                  <a:lnTo>
                    <a:pt x="1874" y="1488"/>
                  </a:lnTo>
                  <a:lnTo>
                    <a:pt x="1904" y="1958"/>
                  </a:lnTo>
                  <a:lnTo>
                    <a:pt x="1458" y="1725"/>
                  </a:lnTo>
                  <a:lnTo>
                    <a:pt x="1320" y="1982"/>
                  </a:lnTo>
                  <a:lnTo>
                    <a:pt x="1179" y="1775"/>
                  </a:lnTo>
                  <a:lnTo>
                    <a:pt x="806" y="2036"/>
                  </a:lnTo>
                  <a:lnTo>
                    <a:pt x="793" y="1625"/>
                  </a:lnTo>
                  <a:lnTo>
                    <a:pt x="204" y="1757"/>
                  </a:lnTo>
                  <a:lnTo>
                    <a:pt x="414" y="1401"/>
                  </a:lnTo>
                  <a:lnTo>
                    <a:pt x="212" y="1388"/>
                  </a:lnTo>
                  <a:lnTo>
                    <a:pt x="477" y="1145"/>
                  </a:lnTo>
                  <a:lnTo>
                    <a:pt x="0" y="906"/>
                  </a:lnTo>
                  <a:lnTo>
                    <a:pt x="562" y="989"/>
                  </a:lnTo>
                  <a:lnTo>
                    <a:pt x="346" y="1005"/>
                  </a:lnTo>
                  <a:lnTo>
                    <a:pt x="636" y="1122"/>
                  </a:lnTo>
                  <a:lnTo>
                    <a:pt x="387" y="1347"/>
                  </a:lnTo>
                  <a:lnTo>
                    <a:pt x="494" y="1361"/>
                  </a:lnTo>
                  <a:lnTo>
                    <a:pt x="334" y="1647"/>
                  </a:lnTo>
                  <a:lnTo>
                    <a:pt x="927" y="1496"/>
                  </a:lnTo>
                  <a:lnTo>
                    <a:pt x="866" y="1901"/>
                  </a:lnTo>
                  <a:lnTo>
                    <a:pt x="1248" y="1626"/>
                  </a:lnTo>
                  <a:lnTo>
                    <a:pt x="1322" y="1829"/>
                  </a:lnTo>
                  <a:lnTo>
                    <a:pt x="1415" y="1581"/>
                  </a:lnTo>
                  <a:lnTo>
                    <a:pt x="1827" y="1863"/>
                  </a:lnTo>
                  <a:lnTo>
                    <a:pt x="1724" y="1376"/>
                  </a:lnTo>
                  <a:lnTo>
                    <a:pt x="2210" y="1340"/>
                  </a:lnTo>
                  <a:lnTo>
                    <a:pt x="1762" y="1106"/>
                  </a:lnTo>
                  <a:lnTo>
                    <a:pt x="2034" y="1068"/>
                  </a:lnTo>
                  <a:lnTo>
                    <a:pt x="1827" y="980"/>
                  </a:lnTo>
                  <a:lnTo>
                    <a:pt x="2022" y="683"/>
                  </a:lnTo>
                  <a:lnTo>
                    <a:pt x="1641" y="681"/>
                  </a:lnTo>
                  <a:lnTo>
                    <a:pt x="1777" y="543"/>
                  </a:lnTo>
                  <a:lnTo>
                    <a:pt x="1360" y="665"/>
                  </a:lnTo>
                  <a:lnTo>
                    <a:pt x="1403" y="354"/>
                  </a:lnTo>
                  <a:lnTo>
                    <a:pt x="1038" y="612"/>
                  </a:lnTo>
                  <a:lnTo>
                    <a:pt x="1038" y="450"/>
                  </a:lnTo>
                  <a:lnTo>
                    <a:pt x="959" y="540"/>
                  </a:lnTo>
                  <a:lnTo>
                    <a:pt x="801" y="201"/>
                  </a:lnTo>
                  <a:lnTo>
                    <a:pt x="769" y="491"/>
                  </a:lnTo>
                  <a:lnTo>
                    <a:pt x="571" y="291"/>
                  </a:lnTo>
                  <a:lnTo>
                    <a:pt x="764" y="852"/>
                  </a:lnTo>
                  <a:lnTo>
                    <a:pt x="557" y="717"/>
                  </a:lnTo>
                  <a:lnTo>
                    <a:pt x="627" y="953"/>
                  </a:lnTo>
                  <a:close/>
                </a:path>
              </a:pathLst>
            </a:custGeom>
            <a:solidFill>
              <a:srgbClr val="000000"/>
            </a:solidFill>
            <a:ln w="9525">
              <a:noFill/>
              <a:round/>
              <a:headEnd/>
              <a:tailEnd/>
            </a:ln>
          </p:spPr>
          <p:txBody>
            <a:bodyPr/>
            <a:lstStyle/>
            <a:p>
              <a:pPr eaLnBrk="0" hangingPunct="0"/>
              <a:endParaRPr lang="en-US"/>
            </a:p>
          </p:txBody>
        </p:sp>
        <p:sp>
          <p:nvSpPr>
            <p:cNvPr id="31756" name="Freeform 50"/>
            <p:cNvSpPr>
              <a:spLocks/>
            </p:cNvSpPr>
            <p:nvPr/>
          </p:nvSpPr>
          <p:spPr bwMode="auto">
            <a:xfrm>
              <a:off x="983" y="536"/>
              <a:ext cx="3976" cy="3386"/>
            </a:xfrm>
            <a:custGeom>
              <a:avLst/>
              <a:gdLst>
                <a:gd name="T0" fmla="*/ 1011 w 3302"/>
                <a:gd name="T1" fmla="*/ 6115 h 2913"/>
                <a:gd name="T2" fmla="*/ 2924 w 3302"/>
                <a:gd name="T3" fmla="*/ 8940 h 2913"/>
                <a:gd name="T4" fmla="*/ 1588 w 3302"/>
                <a:gd name="T5" fmla="*/ 12285 h 2913"/>
                <a:gd name="T6" fmla="*/ 4676 w 3302"/>
                <a:gd name="T7" fmla="*/ 12891 h 2913"/>
                <a:gd name="T8" fmla="*/ 7606 w 3302"/>
                <a:gd name="T9" fmla="*/ 14609 h 2913"/>
                <a:gd name="T10" fmla="*/ 13993 w 3302"/>
                <a:gd name="T11" fmla="*/ 14023 h 2913"/>
                <a:gd name="T12" fmla="*/ 18876 w 3302"/>
                <a:gd name="T13" fmla="*/ 13315 h 2913"/>
                <a:gd name="T14" fmla="*/ 24241 w 3302"/>
                <a:gd name="T15" fmla="*/ 9974 h 2913"/>
                <a:gd name="T16" fmla="*/ 24080 w 3302"/>
                <a:gd name="T17" fmla="*/ 7746 h 2913"/>
                <a:gd name="T18" fmla="*/ 22163 w 3302"/>
                <a:gd name="T19" fmla="*/ 4992 h 2913"/>
                <a:gd name="T20" fmla="*/ 19652 w 3302"/>
                <a:gd name="T21" fmla="*/ 4243 h 2913"/>
                <a:gd name="T22" fmla="*/ 17572 w 3302"/>
                <a:gd name="T23" fmla="*/ 1955 h 2913"/>
                <a:gd name="T24" fmla="*/ 10959 w 3302"/>
                <a:gd name="T25" fmla="*/ 988 h 2913"/>
                <a:gd name="T26" fmla="*/ 7528 w 3302"/>
                <a:gd name="T27" fmla="*/ 666 h 2913"/>
                <a:gd name="T28" fmla="*/ 4785 w 3302"/>
                <a:gd name="T29" fmla="*/ 1907 h 2913"/>
                <a:gd name="T30" fmla="*/ 2700 w 3302"/>
                <a:gd name="T31" fmla="*/ 3414 h 2913"/>
                <a:gd name="T32" fmla="*/ 1435 w 3302"/>
                <a:gd name="T33" fmla="*/ 3002 h 2913"/>
                <a:gd name="T34" fmla="*/ 3700 w 3302"/>
                <a:gd name="T35" fmla="*/ 1129 h 2913"/>
                <a:gd name="T36" fmla="*/ 7230 w 3302"/>
                <a:gd name="T37" fmla="*/ 0 h 2913"/>
                <a:gd name="T38" fmla="*/ 10997 w 3302"/>
                <a:gd name="T39" fmla="*/ 122 h 2913"/>
                <a:gd name="T40" fmla="*/ 19011 w 3302"/>
                <a:gd name="T41" fmla="*/ 1525 h 2913"/>
                <a:gd name="T42" fmla="*/ 20476 w 3302"/>
                <a:gd name="T43" fmla="*/ 4026 h 2913"/>
                <a:gd name="T44" fmla="*/ 23185 w 3302"/>
                <a:gd name="T45" fmla="*/ 4612 h 2913"/>
                <a:gd name="T46" fmla="*/ 25161 w 3302"/>
                <a:gd name="T47" fmla="*/ 7896 h 2913"/>
                <a:gd name="T48" fmla="*/ 25478 w 3302"/>
                <a:gd name="T49" fmla="*/ 9929 h 2913"/>
                <a:gd name="T50" fmla="*/ 19133 w 3302"/>
                <a:gd name="T51" fmla="*/ 13838 h 2913"/>
                <a:gd name="T52" fmla="*/ 14129 w 3302"/>
                <a:gd name="T53" fmla="*/ 14555 h 2913"/>
                <a:gd name="T54" fmla="*/ 7037 w 3302"/>
                <a:gd name="T55" fmla="*/ 15249 h 2913"/>
                <a:gd name="T56" fmla="*/ 4045 w 3302"/>
                <a:gd name="T57" fmla="*/ 13287 h 2913"/>
                <a:gd name="T58" fmla="*/ 696 w 3302"/>
                <a:gd name="T59" fmla="*/ 12576 h 2913"/>
                <a:gd name="T60" fmla="*/ 2318 w 3302"/>
                <a:gd name="T61" fmla="*/ 9027 h 2913"/>
                <a:gd name="T62" fmla="*/ 0 w 3302"/>
                <a:gd name="T63" fmla="*/ 5792 h 2913"/>
                <a:gd name="T64" fmla="*/ 5641 w 3302"/>
                <a:gd name="T65" fmla="*/ 6405 h 291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302"/>
                <a:gd name="T100" fmla="*/ 0 h 2913"/>
                <a:gd name="T101" fmla="*/ 3302 w 3302"/>
                <a:gd name="T102" fmla="*/ 2913 h 291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302" h="2913">
                  <a:moveTo>
                    <a:pt x="731" y="1223"/>
                  </a:moveTo>
                  <a:lnTo>
                    <a:pt x="131" y="1168"/>
                  </a:lnTo>
                  <a:lnTo>
                    <a:pt x="598" y="1585"/>
                  </a:lnTo>
                  <a:lnTo>
                    <a:pt x="379" y="1709"/>
                  </a:lnTo>
                  <a:lnTo>
                    <a:pt x="532" y="1753"/>
                  </a:lnTo>
                  <a:lnTo>
                    <a:pt x="206" y="2347"/>
                  </a:lnTo>
                  <a:lnTo>
                    <a:pt x="640" y="2266"/>
                  </a:lnTo>
                  <a:lnTo>
                    <a:pt x="606" y="2463"/>
                  </a:lnTo>
                  <a:lnTo>
                    <a:pt x="1050" y="2170"/>
                  </a:lnTo>
                  <a:lnTo>
                    <a:pt x="987" y="2792"/>
                  </a:lnTo>
                  <a:lnTo>
                    <a:pt x="1525" y="2338"/>
                  </a:lnTo>
                  <a:lnTo>
                    <a:pt x="1814" y="2680"/>
                  </a:lnTo>
                  <a:lnTo>
                    <a:pt x="1901" y="2306"/>
                  </a:lnTo>
                  <a:lnTo>
                    <a:pt x="2447" y="2544"/>
                  </a:lnTo>
                  <a:lnTo>
                    <a:pt x="2431" y="2082"/>
                  </a:lnTo>
                  <a:lnTo>
                    <a:pt x="3142" y="1906"/>
                  </a:lnTo>
                  <a:lnTo>
                    <a:pt x="2790" y="1689"/>
                  </a:lnTo>
                  <a:lnTo>
                    <a:pt x="3121" y="1480"/>
                  </a:lnTo>
                  <a:lnTo>
                    <a:pt x="2609" y="1312"/>
                  </a:lnTo>
                  <a:lnTo>
                    <a:pt x="2873" y="954"/>
                  </a:lnTo>
                  <a:lnTo>
                    <a:pt x="2484" y="943"/>
                  </a:lnTo>
                  <a:lnTo>
                    <a:pt x="2546" y="810"/>
                  </a:lnTo>
                  <a:lnTo>
                    <a:pt x="2169" y="790"/>
                  </a:lnTo>
                  <a:lnTo>
                    <a:pt x="2277" y="373"/>
                  </a:lnTo>
                  <a:lnTo>
                    <a:pt x="1645" y="633"/>
                  </a:lnTo>
                  <a:lnTo>
                    <a:pt x="1421" y="188"/>
                  </a:lnTo>
                  <a:lnTo>
                    <a:pt x="1314" y="574"/>
                  </a:lnTo>
                  <a:lnTo>
                    <a:pt x="975" y="127"/>
                  </a:lnTo>
                  <a:lnTo>
                    <a:pt x="1004" y="489"/>
                  </a:lnTo>
                  <a:lnTo>
                    <a:pt x="620" y="364"/>
                  </a:lnTo>
                  <a:lnTo>
                    <a:pt x="827" y="839"/>
                  </a:lnTo>
                  <a:lnTo>
                    <a:pt x="350" y="653"/>
                  </a:lnTo>
                  <a:lnTo>
                    <a:pt x="698" y="1123"/>
                  </a:lnTo>
                  <a:lnTo>
                    <a:pt x="186" y="574"/>
                  </a:lnTo>
                  <a:lnTo>
                    <a:pt x="690" y="682"/>
                  </a:lnTo>
                  <a:lnTo>
                    <a:pt x="479" y="216"/>
                  </a:lnTo>
                  <a:lnTo>
                    <a:pt x="921" y="356"/>
                  </a:lnTo>
                  <a:lnTo>
                    <a:pt x="938" y="0"/>
                  </a:lnTo>
                  <a:lnTo>
                    <a:pt x="1298" y="369"/>
                  </a:lnTo>
                  <a:lnTo>
                    <a:pt x="1425" y="23"/>
                  </a:lnTo>
                  <a:lnTo>
                    <a:pt x="1720" y="496"/>
                  </a:lnTo>
                  <a:lnTo>
                    <a:pt x="2464" y="292"/>
                  </a:lnTo>
                  <a:lnTo>
                    <a:pt x="2286" y="725"/>
                  </a:lnTo>
                  <a:lnTo>
                    <a:pt x="2654" y="770"/>
                  </a:lnTo>
                  <a:lnTo>
                    <a:pt x="2616" y="907"/>
                  </a:lnTo>
                  <a:lnTo>
                    <a:pt x="3005" y="882"/>
                  </a:lnTo>
                  <a:lnTo>
                    <a:pt x="2769" y="1304"/>
                  </a:lnTo>
                  <a:lnTo>
                    <a:pt x="3261" y="1509"/>
                  </a:lnTo>
                  <a:lnTo>
                    <a:pt x="2873" y="1685"/>
                  </a:lnTo>
                  <a:lnTo>
                    <a:pt x="3302" y="1897"/>
                  </a:lnTo>
                  <a:lnTo>
                    <a:pt x="2525" y="2151"/>
                  </a:lnTo>
                  <a:lnTo>
                    <a:pt x="2480" y="2644"/>
                  </a:lnTo>
                  <a:lnTo>
                    <a:pt x="1968" y="2379"/>
                  </a:lnTo>
                  <a:lnTo>
                    <a:pt x="1831" y="2781"/>
                  </a:lnTo>
                  <a:lnTo>
                    <a:pt x="1491" y="2455"/>
                  </a:lnTo>
                  <a:lnTo>
                    <a:pt x="913" y="2913"/>
                  </a:lnTo>
                  <a:lnTo>
                    <a:pt x="954" y="2347"/>
                  </a:lnTo>
                  <a:lnTo>
                    <a:pt x="524" y="2539"/>
                  </a:lnTo>
                  <a:lnTo>
                    <a:pt x="569" y="2359"/>
                  </a:lnTo>
                  <a:lnTo>
                    <a:pt x="90" y="2403"/>
                  </a:lnTo>
                  <a:lnTo>
                    <a:pt x="471" y="1801"/>
                  </a:lnTo>
                  <a:lnTo>
                    <a:pt x="301" y="1725"/>
                  </a:lnTo>
                  <a:lnTo>
                    <a:pt x="512" y="1577"/>
                  </a:lnTo>
                  <a:lnTo>
                    <a:pt x="0" y="1107"/>
                  </a:lnTo>
                  <a:lnTo>
                    <a:pt x="636" y="1155"/>
                  </a:lnTo>
                  <a:lnTo>
                    <a:pt x="731" y="1223"/>
                  </a:lnTo>
                  <a:close/>
                </a:path>
              </a:pathLst>
            </a:custGeom>
            <a:solidFill>
              <a:srgbClr val="000000"/>
            </a:solidFill>
            <a:ln w="9525">
              <a:noFill/>
              <a:round/>
              <a:headEnd/>
              <a:tailEnd/>
            </a:ln>
          </p:spPr>
          <p:txBody>
            <a:bodyPr/>
            <a:lstStyle/>
            <a:p>
              <a:pPr eaLnBrk="0" hangingPunct="0"/>
              <a:endParaRPr lang="en-US"/>
            </a:p>
          </p:txBody>
        </p:sp>
      </p:grpSp>
      <p:sp>
        <p:nvSpPr>
          <p:cNvPr id="31747" name="Rectangle 3"/>
          <p:cNvSpPr>
            <a:spLocks noGrp="1" noChangeArrowheads="1"/>
          </p:cNvSpPr>
          <p:nvPr>
            <p:ph type="body" sz="half" idx="4294967295"/>
          </p:nvPr>
        </p:nvSpPr>
        <p:spPr>
          <a:xfrm>
            <a:off x="2451100" y="2444750"/>
            <a:ext cx="3810000" cy="971550"/>
          </a:xfrm>
        </p:spPr>
        <p:txBody>
          <a:bodyPr/>
          <a:lstStyle/>
          <a:p>
            <a:pPr algn="ctr">
              <a:buFont typeface="Wingdings" pitchFamily="2" charset="2"/>
              <a:buNone/>
            </a:pPr>
            <a:r>
              <a:rPr lang="en-GB" sz="2300" smtClean="0">
                <a:solidFill>
                  <a:srgbClr val="000000"/>
                </a:solidFill>
              </a:rPr>
              <a:t>A series of very </a:t>
            </a:r>
          </a:p>
          <a:p>
            <a:pPr algn="ctr">
              <a:buFont typeface="Wingdings" pitchFamily="2" charset="2"/>
              <a:buNone/>
            </a:pPr>
            <a:r>
              <a:rPr lang="en-GB" sz="2300" smtClean="0">
                <a:solidFill>
                  <a:srgbClr val="000000"/>
                </a:solidFill>
              </a:rPr>
              <a:t>remarkable events!</a:t>
            </a:r>
            <a:r>
              <a:rPr lang="en-GB" smtClean="0"/>
              <a:t/>
            </a:r>
            <a:br>
              <a:rPr lang="en-GB" smtClean="0"/>
            </a:br>
            <a:endParaRPr lang="en-GB" sz="2000" smtClean="0"/>
          </a:p>
        </p:txBody>
      </p:sp>
      <p:sp>
        <p:nvSpPr>
          <p:cNvPr id="1539126" name="Rectangle 54"/>
          <p:cNvSpPr>
            <a:spLocks noChangeArrowheads="1"/>
          </p:cNvSpPr>
          <p:nvPr/>
        </p:nvSpPr>
        <p:spPr bwMode="auto">
          <a:xfrm>
            <a:off x="2819400" y="3195638"/>
            <a:ext cx="2667000" cy="1250950"/>
          </a:xfrm>
          <a:prstGeom prst="rect">
            <a:avLst/>
          </a:prstGeom>
          <a:noFill/>
          <a:ln w="12700">
            <a:noFill/>
            <a:miter lim="800000"/>
            <a:headEnd/>
            <a:tailEnd/>
          </a:ln>
        </p:spPr>
        <p:txBody>
          <a:bodyPr/>
          <a:lstStyle/>
          <a:p>
            <a:pPr marL="388938" indent="-388938" eaLnBrk="0" hangingPunct="0">
              <a:spcBef>
                <a:spcPct val="10000"/>
              </a:spcBef>
              <a:spcAft>
                <a:spcPct val="10000"/>
              </a:spcAft>
              <a:buClr>
                <a:srgbClr val="FF1C1C"/>
              </a:buClr>
              <a:buSzPct val="80000"/>
              <a:buFont typeface="Wingdings" pitchFamily="2" charset="2"/>
              <a:buNone/>
            </a:pPr>
            <a:endParaRPr lang="en-US" sz="1600"/>
          </a:p>
        </p:txBody>
      </p:sp>
      <p:sp>
        <p:nvSpPr>
          <p:cNvPr id="1539127" name="Rectangle 55"/>
          <p:cNvSpPr>
            <a:spLocks noChangeArrowheads="1"/>
          </p:cNvSpPr>
          <p:nvPr/>
        </p:nvSpPr>
        <p:spPr bwMode="auto">
          <a:xfrm>
            <a:off x="1333500" y="4973638"/>
            <a:ext cx="2781300" cy="1339850"/>
          </a:xfrm>
          <a:prstGeom prst="rect">
            <a:avLst/>
          </a:prstGeom>
          <a:noFill/>
          <a:ln w="12700">
            <a:noFill/>
            <a:miter lim="800000"/>
            <a:headEnd/>
            <a:tailEnd/>
          </a:ln>
        </p:spPr>
        <p:txBody>
          <a:bodyPr/>
          <a:lstStyle/>
          <a:p>
            <a:pPr marL="388938" indent="-388938" eaLnBrk="0" hangingPunct="0">
              <a:spcBef>
                <a:spcPct val="10000"/>
              </a:spcBef>
              <a:spcAft>
                <a:spcPct val="10000"/>
              </a:spcAft>
              <a:buClr>
                <a:srgbClr val="FF1C1C"/>
              </a:buClr>
              <a:buSzPct val="80000"/>
              <a:buFont typeface="Wingdings" pitchFamily="2" charset="2"/>
              <a:buNone/>
            </a:pPr>
            <a:endParaRPr lang="en-US" sz="2000"/>
          </a:p>
        </p:txBody>
      </p:sp>
      <p:sp>
        <p:nvSpPr>
          <p:cNvPr id="1539128" name="Rectangle 56"/>
          <p:cNvSpPr>
            <a:spLocks noChangeArrowheads="1"/>
          </p:cNvSpPr>
          <p:nvPr/>
        </p:nvSpPr>
        <p:spPr bwMode="auto">
          <a:xfrm>
            <a:off x="2159000" y="3259138"/>
            <a:ext cx="3962400" cy="1822450"/>
          </a:xfrm>
          <a:prstGeom prst="rect">
            <a:avLst/>
          </a:prstGeom>
          <a:noFill/>
          <a:ln w="12700">
            <a:noFill/>
            <a:miter lim="800000"/>
            <a:headEnd/>
            <a:tailEnd/>
          </a:ln>
        </p:spPr>
        <p:txBody>
          <a:bodyPr/>
          <a:lstStyle/>
          <a:p>
            <a:pPr marL="388938" indent="-388938" eaLnBrk="0" hangingPunct="0">
              <a:spcBef>
                <a:spcPct val="10000"/>
              </a:spcBef>
              <a:spcAft>
                <a:spcPct val="10000"/>
              </a:spcAft>
              <a:buClr>
                <a:srgbClr val="FF1C1C"/>
              </a:buClr>
              <a:buSzPct val="80000"/>
              <a:buFont typeface="Wingdings" pitchFamily="2" charset="2"/>
              <a:buChar char="n"/>
            </a:pPr>
            <a:r>
              <a:rPr lang="en-GB" sz="1600" b="1">
                <a:solidFill>
                  <a:srgbClr val="000000"/>
                </a:solidFill>
              </a:rPr>
              <a:t>Creates and sustains a shockwave in the explosive</a:t>
            </a:r>
          </a:p>
          <a:p>
            <a:pPr marL="388938" indent="-388938" eaLnBrk="0" hangingPunct="0">
              <a:spcBef>
                <a:spcPct val="10000"/>
              </a:spcBef>
              <a:spcAft>
                <a:spcPct val="10000"/>
              </a:spcAft>
              <a:buClr>
                <a:srgbClr val="FF1C1C"/>
              </a:buClr>
              <a:buSzPct val="150000"/>
              <a:buFontTx/>
              <a:buChar char="•"/>
            </a:pPr>
            <a:r>
              <a:rPr lang="en-GB" sz="1600" b="1">
                <a:solidFill>
                  <a:srgbClr val="000000"/>
                </a:solidFill>
              </a:rPr>
              <a:t>Supersonic velocities (up to 9000m/s or more)</a:t>
            </a:r>
          </a:p>
          <a:p>
            <a:pPr marL="388938" indent="-388938" eaLnBrk="0" hangingPunct="0">
              <a:spcBef>
                <a:spcPct val="10000"/>
              </a:spcBef>
              <a:spcAft>
                <a:spcPct val="10000"/>
              </a:spcAft>
              <a:buClr>
                <a:srgbClr val="FF1C1C"/>
              </a:buClr>
              <a:buSzPct val="150000"/>
              <a:buFontTx/>
              <a:buChar char="•"/>
            </a:pPr>
            <a:r>
              <a:rPr lang="en-GB" sz="1600" b="1">
                <a:solidFill>
                  <a:srgbClr val="000000"/>
                </a:solidFill>
              </a:rPr>
              <a:t>Temperatures as high as 5500K</a:t>
            </a:r>
          </a:p>
          <a:p>
            <a:pPr marL="388938" indent="-388938" eaLnBrk="0" hangingPunct="0">
              <a:spcBef>
                <a:spcPct val="10000"/>
              </a:spcBef>
              <a:spcAft>
                <a:spcPct val="10000"/>
              </a:spcAft>
              <a:buClr>
                <a:srgbClr val="FF1C1C"/>
              </a:buClr>
              <a:buSzPct val="150000"/>
              <a:buFontTx/>
              <a:buChar char="•"/>
            </a:pPr>
            <a:r>
              <a:rPr lang="en-GB" sz="1600" b="1">
                <a:solidFill>
                  <a:srgbClr val="000000"/>
                </a:solidFill>
              </a:rPr>
              <a:t>Power levels of 20 billion W/cm</a:t>
            </a:r>
            <a:r>
              <a:rPr lang="en-GB" sz="1600" b="1" baseline="30000">
                <a:solidFill>
                  <a:srgbClr val="000000"/>
                </a:solidFill>
              </a:rPr>
              <a:t>2</a:t>
            </a:r>
          </a:p>
        </p:txBody>
      </p:sp>
    </p:spTree>
    <p:extLst>
      <p:ext uri="{BB962C8B-B14F-4D97-AF65-F5344CB8AC3E}">
        <p14:creationId xmlns:p14="http://schemas.microsoft.com/office/powerpoint/2010/main" val="321531763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539124"/>
                                        </p:tgtEl>
                                        <p:attrNameLst>
                                          <p:attrName>style.visibility</p:attrName>
                                        </p:attrNameLst>
                                      </p:cBhvr>
                                      <p:to>
                                        <p:strVal val="visible"/>
                                      </p:to>
                                    </p:set>
                                    <p:anim calcmode="lin" valueType="num">
                                      <p:cBhvr>
                                        <p:cTn id="7" dur="500" fill="hold"/>
                                        <p:tgtEl>
                                          <p:spTgt spid="1539124"/>
                                        </p:tgtEl>
                                        <p:attrNameLst>
                                          <p:attrName>ppt_w</p:attrName>
                                        </p:attrNameLst>
                                      </p:cBhvr>
                                      <p:tavLst>
                                        <p:tav tm="0">
                                          <p:val>
                                            <p:strVal val="#ppt_w*0.70"/>
                                          </p:val>
                                        </p:tav>
                                        <p:tav tm="100000">
                                          <p:val>
                                            <p:strVal val="#ppt_w"/>
                                          </p:val>
                                        </p:tav>
                                      </p:tavLst>
                                    </p:anim>
                                    <p:anim calcmode="lin" valueType="num">
                                      <p:cBhvr>
                                        <p:cTn id="8" dur="500" fill="hold"/>
                                        <p:tgtEl>
                                          <p:spTgt spid="1539124"/>
                                        </p:tgtEl>
                                        <p:attrNameLst>
                                          <p:attrName>ppt_h</p:attrName>
                                        </p:attrNameLst>
                                      </p:cBhvr>
                                      <p:tavLst>
                                        <p:tav tm="0">
                                          <p:val>
                                            <p:strVal val="#ppt_h"/>
                                          </p:val>
                                        </p:tav>
                                        <p:tav tm="100000">
                                          <p:val>
                                            <p:strVal val="#ppt_h"/>
                                          </p:val>
                                        </p:tav>
                                      </p:tavLst>
                                    </p:anim>
                                    <p:animEffect transition="in" filter="fade">
                                      <p:cBhvr>
                                        <p:cTn id="9" dur="500"/>
                                        <p:tgtEl>
                                          <p:spTgt spid="1539124"/>
                                        </p:tgtEl>
                                      </p:cBhvr>
                                    </p:animEffect>
                                  </p:childTnLst>
                                </p:cTn>
                              </p:par>
                              <p:par>
                                <p:cTn id="10" presetID="6" presetClass="emph" presetSubtype="0" fill="hold" nodeType="withEffect">
                                  <p:stCondLst>
                                    <p:cond delay="0"/>
                                  </p:stCondLst>
                                  <p:childTnLst>
                                    <p:animScale>
                                      <p:cBhvr>
                                        <p:cTn id="11" dur="500" fill="hold"/>
                                        <p:tgtEl>
                                          <p:spTgt spid="1539124"/>
                                        </p:tgtEl>
                                      </p:cBhvr>
                                      <p:by x="500000" y="500000"/>
                                    </p:animScale>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nodeType="clickEffect" nodePh="1">
                                  <p:stCondLst>
                                    <p:cond delay="0"/>
                                  </p:stCondLst>
                                  <p:endCondLst>
                                    <p:cond evt="begin" delay="0">
                                      <p:tn val="14"/>
                                    </p:cond>
                                  </p:endCondLst>
                                  <p:childTnLst>
                                    <p:set>
                                      <p:cBhvr>
                                        <p:cTn id="15" dur="1" fill="hold">
                                          <p:stCondLst>
                                            <p:cond delay="0"/>
                                          </p:stCondLst>
                                        </p:cTn>
                                        <p:tgtEl>
                                          <p:spTgt spid="1539126">
                                            <p:txEl>
                                              <p:pRg st="0" end="0"/>
                                            </p:txEl>
                                          </p:spTgt>
                                        </p:tgtEl>
                                        <p:attrNameLst>
                                          <p:attrName>style.visibility</p:attrName>
                                        </p:attrNameLst>
                                      </p:cBhvr>
                                      <p:to>
                                        <p:strVal val="visible"/>
                                      </p:to>
                                    </p:set>
                                    <p:animEffect transition="in" filter="blinds(horizontal)">
                                      <p:cBhvr>
                                        <p:cTn id="16" dur="500"/>
                                        <p:tgtEl>
                                          <p:spTgt spid="1539126">
                                            <p:txEl>
                                              <p:pRg st="0" end="0"/>
                                            </p:txEl>
                                          </p:spTgt>
                                        </p:tgtEl>
                                      </p:cBhvr>
                                    </p:animEffect>
                                  </p:childTnLst>
                                </p:cTn>
                              </p:par>
                              <p:par>
                                <p:cTn id="17" presetID="3" presetClass="entr" presetSubtype="10" fill="hold" nodeType="withEffect" nodePh="1">
                                  <p:stCondLst>
                                    <p:cond delay="0"/>
                                  </p:stCondLst>
                                  <p:endCondLst>
                                    <p:cond evt="begin" delay="0">
                                      <p:tn val="17"/>
                                    </p:cond>
                                  </p:endCondLst>
                                  <p:childTnLst>
                                    <p:set>
                                      <p:cBhvr>
                                        <p:cTn id="18" dur="1" fill="hold">
                                          <p:stCondLst>
                                            <p:cond delay="0"/>
                                          </p:stCondLst>
                                        </p:cTn>
                                        <p:tgtEl>
                                          <p:spTgt spid="1539127">
                                            <p:txEl>
                                              <p:pRg st="0" end="0"/>
                                            </p:txEl>
                                          </p:spTgt>
                                        </p:tgtEl>
                                        <p:attrNameLst>
                                          <p:attrName>style.visibility</p:attrName>
                                        </p:attrNameLst>
                                      </p:cBhvr>
                                      <p:to>
                                        <p:strVal val="visible"/>
                                      </p:to>
                                    </p:set>
                                    <p:animEffect transition="in" filter="blinds(horizontal)">
                                      <p:cBhvr>
                                        <p:cTn id="19" dur="500"/>
                                        <p:tgtEl>
                                          <p:spTgt spid="1539127">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xit" presetSubtype="0" fill="hold" grpId="0" nodeType="clickEffect" nodePh="1">
                                  <p:stCondLst>
                                    <p:cond delay="0"/>
                                  </p:stCondLst>
                                  <p:endCondLst>
                                    <p:cond evt="begin" delay="0">
                                      <p:tn val="22"/>
                                    </p:cond>
                                  </p:endCondLst>
                                  <p:childTnLst>
                                    <p:set>
                                      <p:cBhvr>
                                        <p:cTn id="23" dur="1" fill="hold">
                                          <p:stCondLst>
                                            <p:cond delay="0"/>
                                          </p:stCondLst>
                                        </p:cTn>
                                        <p:tgtEl>
                                          <p:spTgt spid="1539127">
                                            <p:txEl>
                                              <p:pRg st="0" end="0"/>
                                            </p:txEl>
                                          </p:spTgt>
                                        </p:tgtEl>
                                        <p:attrNameLst>
                                          <p:attrName>style.visibility</p:attrName>
                                        </p:attrNameLst>
                                      </p:cBhvr>
                                      <p:to>
                                        <p:strVal val="hidden"/>
                                      </p:to>
                                    </p:set>
                                  </p:childTnLst>
                                </p:cTn>
                              </p:par>
                              <p:par>
                                <p:cTn id="24" presetID="3" presetClass="entr" presetSubtype="10" fill="hold" nodeType="withEffect">
                                  <p:stCondLst>
                                    <p:cond delay="0"/>
                                  </p:stCondLst>
                                  <p:childTnLst>
                                    <p:set>
                                      <p:cBhvr>
                                        <p:cTn id="25" dur="1" fill="hold">
                                          <p:stCondLst>
                                            <p:cond delay="0"/>
                                          </p:stCondLst>
                                        </p:cTn>
                                        <p:tgtEl>
                                          <p:spTgt spid="1539128">
                                            <p:txEl>
                                              <p:pRg st="0" end="0"/>
                                            </p:txEl>
                                          </p:spTgt>
                                        </p:tgtEl>
                                        <p:attrNameLst>
                                          <p:attrName>style.visibility</p:attrName>
                                        </p:attrNameLst>
                                      </p:cBhvr>
                                      <p:to>
                                        <p:strVal val="visible"/>
                                      </p:to>
                                    </p:set>
                                    <p:animEffect transition="in" filter="blinds(horizontal)">
                                      <p:cBhvr>
                                        <p:cTn id="26" dur="500"/>
                                        <p:tgtEl>
                                          <p:spTgt spid="1539128">
                                            <p:txEl>
                                              <p:pRg st="0" end="0"/>
                                            </p:txEl>
                                          </p:spTgt>
                                        </p:tgtEl>
                                      </p:cBhvr>
                                    </p:animEffect>
                                  </p:childTnLst>
                                </p:cTn>
                              </p:par>
                              <p:par>
                                <p:cTn id="27" presetID="1" presetClass="entr" presetSubtype="0" fill="hold" nodeType="withEffect">
                                  <p:stCondLst>
                                    <p:cond delay="0"/>
                                  </p:stCondLst>
                                  <p:childTnLst>
                                    <p:set>
                                      <p:cBhvr>
                                        <p:cTn id="28" dur="1" fill="hold">
                                          <p:stCondLst>
                                            <p:cond delay="0"/>
                                          </p:stCondLst>
                                        </p:cTn>
                                        <p:tgtEl>
                                          <p:spTgt spid="1539128">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539128">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53912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9127" grpId="0" build="allAtOnce"/>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9314" name="Rectangle 2"/>
          <p:cNvSpPr>
            <a:spLocks noGrp="1" noChangeArrowheads="1"/>
          </p:cNvSpPr>
          <p:nvPr>
            <p:ph type="title"/>
          </p:nvPr>
        </p:nvSpPr>
        <p:spPr/>
        <p:txBody>
          <a:bodyPr/>
          <a:lstStyle/>
          <a:p>
            <a:pPr>
              <a:defRPr/>
            </a:pPr>
            <a:r>
              <a:rPr lang="en-GB"/>
              <a:t>The Formulators Challenge</a:t>
            </a:r>
          </a:p>
        </p:txBody>
      </p:sp>
      <p:sp>
        <p:nvSpPr>
          <p:cNvPr id="1549315" name="Rectangle 3"/>
          <p:cNvSpPr>
            <a:spLocks noGrp="1" noChangeArrowheads="1"/>
          </p:cNvSpPr>
          <p:nvPr>
            <p:ph type="body" idx="1"/>
          </p:nvPr>
        </p:nvSpPr>
        <p:spPr>
          <a:xfrm>
            <a:off x="685800" y="1239838"/>
            <a:ext cx="7772400" cy="5010150"/>
          </a:xfrm>
        </p:spPr>
        <p:txBody>
          <a:bodyPr/>
          <a:lstStyle/>
          <a:p>
            <a:pPr>
              <a:lnSpc>
                <a:spcPct val="90000"/>
              </a:lnSpc>
            </a:pPr>
            <a:r>
              <a:rPr lang="en-GB" smtClean="0"/>
              <a:t>To tailor the power of detonation so that it can be harnessed for specific applications</a:t>
            </a:r>
          </a:p>
          <a:p>
            <a:pPr>
              <a:lnSpc>
                <a:spcPct val="90000"/>
              </a:lnSpc>
            </a:pPr>
            <a:r>
              <a:rPr lang="en-GB" smtClean="0"/>
              <a:t>At the same time explosive must be:</a:t>
            </a:r>
          </a:p>
          <a:p>
            <a:pPr lvl="1">
              <a:lnSpc>
                <a:spcPct val="90000"/>
              </a:lnSpc>
            </a:pPr>
            <a:r>
              <a:rPr lang="en-GB" smtClean="0"/>
              <a:t>Capable of industrial production</a:t>
            </a:r>
          </a:p>
          <a:p>
            <a:pPr lvl="1">
              <a:lnSpc>
                <a:spcPct val="90000"/>
              </a:lnSpc>
              <a:buFont typeface="Wingdings" pitchFamily="2" charset="2"/>
              <a:buNone/>
            </a:pPr>
            <a:endParaRPr lang="en-GB" smtClean="0"/>
          </a:p>
          <a:p>
            <a:pPr lvl="1">
              <a:lnSpc>
                <a:spcPct val="90000"/>
              </a:lnSpc>
            </a:pPr>
            <a:r>
              <a:rPr lang="en-GB" smtClean="0"/>
              <a:t>Safe to process and handle</a:t>
            </a:r>
          </a:p>
          <a:p>
            <a:pPr lvl="1">
              <a:lnSpc>
                <a:spcPct val="90000"/>
              </a:lnSpc>
              <a:buFont typeface="Wingdings" pitchFamily="2" charset="2"/>
              <a:buNone/>
            </a:pPr>
            <a:endParaRPr lang="en-GB" smtClean="0"/>
          </a:p>
          <a:p>
            <a:pPr lvl="1">
              <a:lnSpc>
                <a:spcPct val="90000"/>
              </a:lnSpc>
            </a:pPr>
            <a:r>
              <a:rPr lang="en-GB" smtClean="0"/>
              <a:t>Able to survive the in-service environment</a:t>
            </a:r>
          </a:p>
          <a:p>
            <a:pPr lvl="1">
              <a:lnSpc>
                <a:spcPct val="90000"/>
              </a:lnSpc>
              <a:buFont typeface="Wingdings" pitchFamily="2" charset="2"/>
              <a:buNone/>
            </a:pPr>
            <a:endParaRPr lang="en-GB" smtClean="0"/>
          </a:p>
          <a:p>
            <a:pPr lvl="1">
              <a:lnSpc>
                <a:spcPct val="90000"/>
              </a:lnSpc>
            </a:pPr>
            <a:r>
              <a:rPr lang="en-GB" smtClean="0"/>
              <a:t>Have a tenable shelf life</a:t>
            </a:r>
          </a:p>
          <a:p>
            <a:pPr lvl="1">
              <a:lnSpc>
                <a:spcPct val="90000"/>
              </a:lnSpc>
              <a:buFont typeface="Wingdings" pitchFamily="2" charset="2"/>
              <a:buNone/>
            </a:pPr>
            <a:endParaRPr lang="en-GB" smtClean="0"/>
          </a:p>
          <a:p>
            <a:pPr lvl="1">
              <a:lnSpc>
                <a:spcPct val="90000"/>
              </a:lnSpc>
            </a:pPr>
            <a:r>
              <a:rPr lang="en-GB" smtClean="0"/>
              <a:t>Affordable</a:t>
            </a:r>
          </a:p>
        </p:txBody>
      </p:sp>
      <p:pic>
        <p:nvPicPr>
          <p:cNvPr id="1549317" name="Picture 5" descr="105mm Light Gun"/>
          <p:cNvPicPr>
            <a:picLocks noChangeAspect="1" noChangeArrowheads="1"/>
          </p:cNvPicPr>
          <p:nvPr/>
        </p:nvPicPr>
        <p:blipFill>
          <a:blip r:embed="rId2"/>
          <a:srcRect/>
          <a:stretch>
            <a:fillRect/>
          </a:stretch>
        </p:blipFill>
        <p:spPr bwMode="auto">
          <a:xfrm>
            <a:off x="165100" y="3400425"/>
            <a:ext cx="1098550" cy="1490663"/>
          </a:xfrm>
          <a:prstGeom prst="rect">
            <a:avLst/>
          </a:prstGeom>
          <a:noFill/>
          <a:ln w="9525">
            <a:noFill/>
            <a:miter lim="800000"/>
            <a:headEnd/>
            <a:tailEnd/>
          </a:ln>
        </p:spPr>
      </p:pic>
      <p:pic>
        <p:nvPicPr>
          <p:cNvPr id="1549320" name="Picture 8"/>
          <p:cNvPicPr>
            <a:picLocks noChangeAspect="1" noChangeArrowheads="1"/>
          </p:cNvPicPr>
          <p:nvPr/>
        </p:nvPicPr>
        <p:blipFill>
          <a:blip r:embed="rId3"/>
          <a:srcRect/>
          <a:stretch>
            <a:fillRect/>
          </a:stretch>
        </p:blipFill>
        <p:spPr bwMode="auto">
          <a:xfrm>
            <a:off x="6694488" y="2614613"/>
            <a:ext cx="1898650" cy="1423987"/>
          </a:xfrm>
          <a:prstGeom prst="rect">
            <a:avLst/>
          </a:prstGeom>
          <a:noFill/>
          <a:ln w="9525">
            <a:noFill/>
            <a:miter lim="800000"/>
            <a:headEnd/>
            <a:tailEnd/>
          </a:ln>
        </p:spPr>
      </p:pic>
      <p:pic>
        <p:nvPicPr>
          <p:cNvPr id="1549322" name="Picture 10"/>
          <p:cNvPicPr>
            <a:picLocks noChangeAspect="1" noChangeArrowheads="1"/>
          </p:cNvPicPr>
          <p:nvPr/>
        </p:nvPicPr>
        <p:blipFill>
          <a:blip r:embed="rId4"/>
          <a:srcRect/>
          <a:stretch>
            <a:fillRect/>
          </a:stretch>
        </p:blipFill>
        <p:spPr bwMode="auto">
          <a:xfrm>
            <a:off x="7242175" y="4776788"/>
            <a:ext cx="1812925" cy="1641475"/>
          </a:xfrm>
          <a:prstGeom prst="rect">
            <a:avLst/>
          </a:prstGeom>
          <a:noFill/>
          <a:ln w="9525">
            <a:noFill/>
            <a:miter lim="800000"/>
            <a:headEnd/>
            <a:tailEnd/>
          </a:ln>
        </p:spPr>
      </p:pic>
      <p:pic>
        <p:nvPicPr>
          <p:cNvPr id="1549325" name="Picture 13"/>
          <p:cNvPicPr>
            <a:picLocks noChangeAspect="1" noChangeArrowheads="1"/>
          </p:cNvPicPr>
          <p:nvPr/>
        </p:nvPicPr>
        <p:blipFill>
          <a:blip r:embed="rId5"/>
          <a:srcRect/>
          <a:stretch>
            <a:fillRect/>
          </a:stretch>
        </p:blipFill>
        <p:spPr bwMode="auto">
          <a:xfrm>
            <a:off x="5024438" y="4789488"/>
            <a:ext cx="2212975" cy="1658937"/>
          </a:xfrm>
          <a:prstGeom prst="rect">
            <a:avLst/>
          </a:prstGeom>
          <a:noFill/>
          <a:ln w="9525">
            <a:noFill/>
            <a:miter lim="800000"/>
            <a:headEnd/>
            <a:tailEnd/>
          </a:ln>
        </p:spPr>
      </p:pic>
      <p:sp>
        <p:nvSpPr>
          <p:cNvPr id="1549326" name="WordArt 14"/>
          <p:cNvSpPr>
            <a:spLocks noChangeArrowheads="1" noChangeShapeType="1" noTextEdit="1"/>
          </p:cNvSpPr>
          <p:nvPr/>
        </p:nvSpPr>
        <p:spPr bwMode="auto">
          <a:xfrm>
            <a:off x="3711575" y="5518150"/>
            <a:ext cx="450850" cy="698500"/>
          </a:xfrm>
          <a:prstGeom prst="rect">
            <a:avLst/>
          </a:prstGeom>
        </p:spPr>
        <p:txBody>
          <a:bodyPr wrap="none" fromWordArt="1">
            <a:prstTxWarp prst="textPlain">
              <a:avLst>
                <a:gd name="adj" fmla="val 50000"/>
              </a:avLst>
            </a:prstTxWarp>
          </a:bodyPr>
          <a:lstStyle/>
          <a:p>
            <a:pPr algn="ctr"/>
            <a:r>
              <a:rPr lang="en-US" sz="3600" kern="10">
                <a:ln w="9525">
                  <a:noFill/>
                  <a:round/>
                  <a:headEnd/>
                  <a:tailEnd/>
                </a:ln>
                <a:gradFill rotWithShape="1">
                  <a:gsLst>
                    <a:gs pos="0">
                      <a:srgbClr val="FFFF00"/>
                    </a:gs>
                    <a:gs pos="100000">
                      <a:srgbClr val="FF9933"/>
                    </a:gs>
                  </a:gsLst>
                  <a:path path="rect">
                    <a:fillToRect l="50000" t="50000" r="50000" b="50000"/>
                  </a:path>
                </a:gradFill>
                <a:effectLst>
                  <a:outerShdw dist="35921" dir="2700000" algn="ctr" rotWithShape="0">
                    <a:srgbClr val="C0C0C0">
                      <a:alpha val="79999"/>
                    </a:srgbClr>
                  </a:outerShdw>
                </a:effectLst>
                <a:latin typeface="Impact"/>
              </a:rPr>
              <a:t>£</a:t>
            </a:r>
          </a:p>
        </p:txBody>
      </p:sp>
    </p:spTree>
    <p:extLst>
      <p:ext uri="{BB962C8B-B14F-4D97-AF65-F5344CB8AC3E}">
        <p14:creationId xmlns:p14="http://schemas.microsoft.com/office/powerpoint/2010/main" val="406194647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549315">
                                            <p:txEl>
                                              <p:pRg st="2" end="2"/>
                                            </p:txEl>
                                          </p:spTgt>
                                        </p:tgtEl>
                                        <p:attrNameLst>
                                          <p:attrName>style.visibility</p:attrName>
                                        </p:attrNameLst>
                                      </p:cBhvr>
                                      <p:to>
                                        <p:strVal val="visible"/>
                                      </p:to>
                                    </p:set>
                                    <p:animEffect transition="in" filter="blinds(horizontal)">
                                      <p:cBhvr>
                                        <p:cTn id="7" dur="500"/>
                                        <p:tgtEl>
                                          <p:spTgt spid="1549315">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1549320"/>
                                        </p:tgtEl>
                                        <p:attrNameLst>
                                          <p:attrName>style.visibility</p:attrName>
                                        </p:attrNameLst>
                                      </p:cBhvr>
                                      <p:to>
                                        <p:strVal val="visible"/>
                                      </p:to>
                                    </p:set>
                                    <p:animEffect transition="in" filter="blinds(horizontal)">
                                      <p:cBhvr>
                                        <p:cTn id="10" dur="500"/>
                                        <p:tgtEl>
                                          <p:spTgt spid="1549320"/>
                                        </p:tgtEl>
                                      </p:cBhvr>
                                    </p:animEffect>
                                  </p:childTnLst>
                                </p:cTn>
                              </p:par>
                              <p:par>
                                <p:cTn id="11" presetID="3" presetClass="entr" presetSubtype="10" fill="hold" nodeType="withEffect">
                                  <p:stCondLst>
                                    <p:cond delay="0"/>
                                  </p:stCondLst>
                                  <p:childTnLst>
                                    <p:set>
                                      <p:cBhvr>
                                        <p:cTn id="12" dur="1" fill="hold">
                                          <p:stCondLst>
                                            <p:cond delay="0"/>
                                          </p:stCondLst>
                                        </p:cTn>
                                        <p:tgtEl>
                                          <p:spTgt spid="1549315">
                                            <p:txEl>
                                              <p:pRg st="4" end="4"/>
                                            </p:txEl>
                                          </p:spTgt>
                                        </p:tgtEl>
                                        <p:attrNameLst>
                                          <p:attrName>style.visibility</p:attrName>
                                        </p:attrNameLst>
                                      </p:cBhvr>
                                      <p:to>
                                        <p:strVal val="visible"/>
                                      </p:to>
                                    </p:set>
                                    <p:animEffect transition="in" filter="blinds(horizontal)">
                                      <p:cBhvr>
                                        <p:cTn id="13" dur="500"/>
                                        <p:tgtEl>
                                          <p:spTgt spid="1549315">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nodeType="clickEffect">
                                  <p:stCondLst>
                                    <p:cond delay="0"/>
                                  </p:stCondLst>
                                  <p:childTnLst>
                                    <p:set>
                                      <p:cBhvr>
                                        <p:cTn id="17" dur="1" fill="hold">
                                          <p:stCondLst>
                                            <p:cond delay="0"/>
                                          </p:stCondLst>
                                        </p:cTn>
                                        <p:tgtEl>
                                          <p:spTgt spid="1549315">
                                            <p:txEl>
                                              <p:pRg st="6" end="6"/>
                                            </p:txEl>
                                          </p:spTgt>
                                        </p:tgtEl>
                                        <p:attrNameLst>
                                          <p:attrName>style.visibility</p:attrName>
                                        </p:attrNameLst>
                                      </p:cBhvr>
                                      <p:to>
                                        <p:strVal val="visible"/>
                                      </p:to>
                                    </p:set>
                                    <p:animEffect transition="in" filter="blinds(horizontal)">
                                      <p:cBhvr>
                                        <p:cTn id="18" dur="500"/>
                                        <p:tgtEl>
                                          <p:spTgt spid="1549315">
                                            <p:txEl>
                                              <p:pRg st="6" end="6"/>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1549317"/>
                                        </p:tgtEl>
                                        <p:attrNameLst>
                                          <p:attrName>style.visibility</p:attrName>
                                        </p:attrNameLst>
                                      </p:cBhvr>
                                      <p:to>
                                        <p:strVal val="visible"/>
                                      </p:to>
                                    </p:set>
                                    <p:animEffect transition="in" filter="blinds(horizontal)">
                                      <p:cBhvr>
                                        <p:cTn id="21" dur="500"/>
                                        <p:tgtEl>
                                          <p:spTgt spid="1549317"/>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nodeType="clickEffect">
                                  <p:stCondLst>
                                    <p:cond delay="0"/>
                                  </p:stCondLst>
                                  <p:childTnLst>
                                    <p:set>
                                      <p:cBhvr>
                                        <p:cTn id="25" dur="1" fill="hold">
                                          <p:stCondLst>
                                            <p:cond delay="0"/>
                                          </p:stCondLst>
                                        </p:cTn>
                                        <p:tgtEl>
                                          <p:spTgt spid="1549315">
                                            <p:txEl>
                                              <p:pRg st="8" end="8"/>
                                            </p:txEl>
                                          </p:spTgt>
                                        </p:tgtEl>
                                        <p:attrNameLst>
                                          <p:attrName>style.visibility</p:attrName>
                                        </p:attrNameLst>
                                      </p:cBhvr>
                                      <p:to>
                                        <p:strVal val="visible"/>
                                      </p:to>
                                    </p:set>
                                    <p:animEffect transition="in" filter="blinds(horizontal)">
                                      <p:cBhvr>
                                        <p:cTn id="26" dur="500"/>
                                        <p:tgtEl>
                                          <p:spTgt spid="1549315">
                                            <p:txEl>
                                              <p:pRg st="8" end="8"/>
                                            </p:txEl>
                                          </p:spTgt>
                                        </p:tgtEl>
                                      </p:cBhvr>
                                    </p:animEffect>
                                  </p:childTnLst>
                                </p:cTn>
                              </p:par>
                              <p:par>
                                <p:cTn id="27" presetID="3" presetClass="entr" presetSubtype="10" fill="hold" nodeType="withEffect">
                                  <p:stCondLst>
                                    <p:cond delay="0"/>
                                  </p:stCondLst>
                                  <p:childTnLst>
                                    <p:set>
                                      <p:cBhvr>
                                        <p:cTn id="28" dur="1" fill="hold">
                                          <p:stCondLst>
                                            <p:cond delay="0"/>
                                          </p:stCondLst>
                                        </p:cTn>
                                        <p:tgtEl>
                                          <p:spTgt spid="1549325"/>
                                        </p:tgtEl>
                                        <p:attrNameLst>
                                          <p:attrName>style.visibility</p:attrName>
                                        </p:attrNameLst>
                                      </p:cBhvr>
                                      <p:to>
                                        <p:strVal val="visible"/>
                                      </p:to>
                                    </p:set>
                                    <p:animEffect transition="in" filter="blinds(horizontal)">
                                      <p:cBhvr>
                                        <p:cTn id="29" dur="500"/>
                                        <p:tgtEl>
                                          <p:spTgt spid="1549325"/>
                                        </p:tgtEl>
                                      </p:cBhvr>
                                    </p:animEffect>
                                  </p:childTnLst>
                                </p:cTn>
                              </p:par>
                              <p:par>
                                <p:cTn id="30" presetID="3" presetClass="entr" presetSubtype="10" fill="hold" nodeType="withEffect">
                                  <p:stCondLst>
                                    <p:cond delay="0"/>
                                  </p:stCondLst>
                                  <p:childTnLst>
                                    <p:set>
                                      <p:cBhvr>
                                        <p:cTn id="31" dur="1" fill="hold">
                                          <p:stCondLst>
                                            <p:cond delay="0"/>
                                          </p:stCondLst>
                                        </p:cTn>
                                        <p:tgtEl>
                                          <p:spTgt spid="1549322"/>
                                        </p:tgtEl>
                                        <p:attrNameLst>
                                          <p:attrName>style.visibility</p:attrName>
                                        </p:attrNameLst>
                                      </p:cBhvr>
                                      <p:to>
                                        <p:strVal val="visible"/>
                                      </p:to>
                                    </p:set>
                                    <p:animEffect transition="in" filter="blinds(horizontal)">
                                      <p:cBhvr>
                                        <p:cTn id="32" dur="500"/>
                                        <p:tgtEl>
                                          <p:spTgt spid="1549322"/>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1549315">
                                            <p:txEl>
                                              <p:pRg st="10" end="10"/>
                                            </p:txEl>
                                          </p:spTgt>
                                        </p:tgtEl>
                                        <p:attrNameLst>
                                          <p:attrName>style.visibility</p:attrName>
                                        </p:attrNameLst>
                                      </p:cBhvr>
                                      <p:to>
                                        <p:strVal val="visible"/>
                                      </p:to>
                                    </p:set>
                                    <p:animEffect transition="in" filter="blinds(horizontal)">
                                      <p:cBhvr>
                                        <p:cTn id="37" dur="500"/>
                                        <p:tgtEl>
                                          <p:spTgt spid="1549315">
                                            <p:txEl>
                                              <p:pRg st="10" end="10"/>
                                            </p:txEl>
                                          </p:spTgt>
                                        </p:tgtEl>
                                      </p:cBhvr>
                                    </p:animEffect>
                                  </p:childTnLst>
                                </p:cTn>
                              </p:par>
                              <p:par>
                                <p:cTn id="38" presetID="3" presetClass="entr" presetSubtype="10" fill="hold" grpId="0" nodeType="withEffect">
                                  <p:stCondLst>
                                    <p:cond delay="0"/>
                                  </p:stCondLst>
                                  <p:childTnLst>
                                    <p:set>
                                      <p:cBhvr>
                                        <p:cTn id="39" dur="1" fill="hold">
                                          <p:stCondLst>
                                            <p:cond delay="0"/>
                                          </p:stCondLst>
                                        </p:cTn>
                                        <p:tgtEl>
                                          <p:spTgt spid="1549326"/>
                                        </p:tgtEl>
                                        <p:attrNameLst>
                                          <p:attrName>style.visibility</p:attrName>
                                        </p:attrNameLst>
                                      </p:cBhvr>
                                      <p:to>
                                        <p:strVal val="visible"/>
                                      </p:to>
                                    </p:set>
                                    <p:animEffect transition="in" filter="blinds(horizontal)">
                                      <p:cBhvr>
                                        <p:cTn id="40" dur="500"/>
                                        <p:tgtEl>
                                          <p:spTgt spid="15493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4932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ctrTitle"/>
          </p:nvPr>
        </p:nvSpPr>
        <p:spPr>
          <a:xfrm>
            <a:off x="406400" y="2844800"/>
            <a:ext cx="7820025" cy="457200"/>
          </a:xfrm>
          <a:ln w="12700"/>
          <a:effectLst>
            <a:outerShdw dist="17961" dir="2700000" algn="ctr" rotWithShape="0">
              <a:schemeClr val="bg2"/>
            </a:outerShdw>
          </a:effectLst>
        </p:spPr>
        <p:txBody>
          <a:bodyPr/>
          <a:lstStyle/>
          <a:p>
            <a:pPr algn="l">
              <a:defRPr/>
            </a:pPr>
            <a:r>
              <a:rPr lang="en-GB" sz="2800" smtClean="0"/>
              <a:t>Secondary Explosive Formulation Principles</a:t>
            </a:r>
          </a:p>
        </p:txBody>
      </p:sp>
      <p:sp>
        <p:nvSpPr>
          <p:cNvPr id="46082" name="Rectangle 5"/>
          <p:cNvSpPr>
            <a:spLocks noGrp="1" noChangeArrowheads="1"/>
          </p:cNvSpPr>
          <p:nvPr>
            <p:ph type="subTitle" idx="4294967295"/>
          </p:nvPr>
        </p:nvSpPr>
        <p:spPr>
          <a:xfrm>
            <a:off x="520700" y="4787900"/>
            <a:ext cx="6246813" cy="666750"/>
          </a:xfrm>
        </p:spPr>
        <p:txBody>
          <a:bodyPr/>
          <a:lstStyle/>
          <a:p>
            <a:pPr marL="0" indent="0">
              <a:buFont typeface="Wingdings" pitchFamily="2" charset="2"/>
              <a:buNone/>
            </a:pPr>
            <a:r>
              <a:rPr lang="en-GB" sz="2400" smtClean="0"/>
              <a:t>Some definitions</a:t>
            </a:r>
          </a:p>
          <a:p>
            <a:pPr marL="0" indent="0">
              <a:buFont typeface="Wingdings" pitchFamily="2" charset="2"/>
              <a:buNone/>
            </a:pPr>
            <a:r>
              <a:rPr lang="en-GB" sz="2400" smtClean="0"/>
              <a:t>Ingredients and binders</a:t>
            </a:r>
          </a:p>
          <a:p>
            <a:pPr marL="0" indent="0">
              <a:buFont typeface="Wingdings" pitchFamily="2" charset="2"/>
              <a:buNone/>
            </a:pPr>
            <a:r>
              <a:rPr lang="en-GB" sz="2400" smtClean="0"/>
              <a:t>Types of explosives</a:t>
            </a:r>
          </a:p>
          <a:p>
            <a:pPr marL="0" indent="0" algn="r">
              <a:buFont typeface="Wingdings" pitchFamily="2" charset="2"/>
              <a:buNone/>
            </a:pPr>
            <a:endParaRPr lang="en-GB" sz="3200" smtClean="0"/>
          </a:p>
          <a:p>
            <a:pPr marL="0" indent="0" algn="r">
              <a:buFont typeface="Wingdings" pitchFamily="2" charset="2"/>
              <a:buNone/>
            </a:pPr>
            <a:endParaRPr lang="en-GB" smtClean="0"/>
          </a:p>
        </p:txBody>
      </p:sp>
    </p:spTree>
    <p:extLst>
      <p:ext uri="{BB962C8B-B14F-4D97-AF65-F5344CB8AC3E}">
        <p14:creationId xmlns:p14="http://schemas.microsoft.com/office/powerpoint/2010/main" val="3342244576"/>
      </p:ext>
    </p:extLst>
  </p:cSld>
  <p:clrMapOvr>
    <a:masterClrMapping/>
  </p:clrMapOvr>
  <p:transition>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3409" name="Rectangle 17"/>
          <p:cNvSpPr>
            <a:spLocks noGrp="1" noChangeArrowheads="1"/>
          </p:cNvSpPr>
          <p:nvPr>
            <p:ph type="title"/>
          </p:nvPr>
        </p:nvSpPr>
        <p:spPr>
          <a:xfrm>
            <a:off x="457200" y="361950"/>
            <a:ext cx="8240713" cy="363538"/>
          </a:xfrm>
        </p:spPr>
        <p:txBody>
          <a:bodyPr/>
          <a:lstStyle/>
          <a:p>
            <a:pPr>
              <a:defRPr/>
            </a:pPr>
            <a:r>
              <a:rPr lang="en-GB"/>
              <a:t>Categories of Explosives</a:t>
            </a:r>
          </a:p>
        </p:txBody>
      </p:sp>
      <p:sp>
        <p:nvSpPr>
          <p:cNvPr id="48130" name="Rectangle 3"/>
          <p:cNvSpPr>
            <a:spLocks noChangeArrowheads="1"/>
          </p:cNvSpPr>
          <p:nvPr/>
        </p:nvSpPr>
        <p:spPr bwMode="auto">
          <a:xfrm>
            <a:off x="2781300" y="2011363"/>
            <a:ext cx="3248025" cy="457200"/>
          </a:xfrm>
          <a:prstGeom prst="rect">
            <a:avLst/>
          </a:prstGeom>
          <a:noFill/>
          <a:ln w="25400">
            <a:noFill/>
            <a:miter lim="800000"/>
            <a:headEnd/>
            <a:tailEnd/>
          </a:ln>
        </p:spPr>
        <p:txBody>
          <a:bodyPr wrap="none" anchor="ctr">
            <a:spAutoFit/>
          </a:bodyPr>
          <a:lstStyle/>
          <a:p>
            <a:pPr algn="ctr" eaLnBrk="0" hangingPunct="0"/>
            <a:r>
              <a:rPr lang="en-GB" sz="2400" b="1">
                <a:solidFill>
                  <a:srgbClr val="000099"/>
                </a:solidFill>
              </a:rPr>
              <a:t>High Explosives (HE)</a:t>
            </a:r>
            <a:endParaRPr lang="en-GB" sz="1800">
              <a:solidFill>
                <a:srgbClr val="000099"/>
              </a:solidFill>
            </a:endParaRPr>
          </a:p>
        </p:txBody>
      </p:sp>
      <p:sp>
        <p:nvSpPr>
          <p:cNvPr id="48131" name="Text Box 4"/>
          <p:cNvSpPr txBox="1">
            <a:spLocks noChangeArrowheads="1"/>
          </p:cNvSpPr>
          <p:nvPr/>
        </p:nvSpPr>
        <p:spPr bwMode="auto">
          <a:xfrm>
            <a:off x="669925" y="2957513"/>
            <a:ext cx="1778000" cy="1006475"/>
          </a:xfrm>
          <a:prstGeom prst="rect">
            <a:avLst/>
          </a:prstGeom>
          <a:noFill/>
          <a:ln w="25400">
            <a:noFill/>
            <a:miter lim="800000"/>
            <a:headEnd/>
            <a:tailEnd/>
          </a:ln>
        </p:spPr>
        <p:txBody>
          <a:bodyPr wrap="none" anchor="ctr">
            <a:spAutoFit/>
          </a:bodyPr>
          <a:lstStyle/>
          <a:p>
            <a:pPr algn="ctr" eaLnBrk="0" hangingPunct="0"/>
            <a:r>
              <a:rPr lang="en-GB" sz="2000">
                <a:solidFill>
                  <a:srgbClr val="FF3300"/>
                </a:solidFill>
              </a:rPr>
              <a:t>PRIMARY</a:t>
            </a:r>
          </a:p>
          <a:p>
            <a:pPr algn="ctr" eaLnBrk="0" hangingPunct="0"/>
            <a:r>
              <a:rPr lang="en-GB" sz="2000">
                <a:solidFill>
                  <a:srgbClr val="FF3300"/>
                </a:solidFill>
              </a:rPr>
              <a:t>(INITIATORY)</a:t>
            </a:r>
          </a:p>
          <a:p>
            <a:pPr algn="ctr" eaLnBrk="0" hangingPunct="0"/>
            <a:r>
              <a:rPr lang="en-GB" sz="2000">
                <a:solidFill>
                  <a:srgbClr val="FF3300"/>
                </a:solidFill>
              </a:rPr>
              <a:t>EXPLOSIVES</a:t>
            </a:r>
            <a:endParaRPr lang="en-GB" sz="1800">
              <a:solidFill>
                <a:srgbClr val="FF3300"/>
              </a:solidFill>
            </a:endParaRPr>
          </a:p>
        </p:txBody>
      </p:sp>
      <p:sp>
        <p:nvSpPr>
          <p:cNvPr id="48132" name="Text Box 5"/>
          <p:cNvSpPr txBox="1">
            <a:spLocks noChangeArrowheads="1"/>
          </p:cNvSpPr>
          <p:nvPr/>
        </p:nvSpPr>
        <p:spPr bwMode="auto">
          <a:xfrm>
            <a:off x="5584825" y="3025775"/>
            <a:ext cx="1797050" cy="701675"/>
          </a:xfrm>
          <a:prstGeom prst="rect">
            <a:avLst/>
          </a:prstGeom>
          <a:noFill/>
          <a:ln w="25400">
            <a:noFill/>
            <a:miter lim="800000"/>
            <a:headEnd/>
            <a:tailEnd/>
          </a:ln>
        </p:spPr>
        <p:txBody>
          <a:bodyPr wrap="none" anchor="ctr">
            <a:spAutoFit/>
          </a:bodyPr>
          <a:lstStyle/>
          <a:p>
            <a:pPr algn="ctr" eaLnBrk="0" hangingPunct="0"/>
            <a:r>
              <a:rPr lang="en-GB" sz="2000">
                <a:solidFill>
                  <a:srgbClr val="FF3300"/>
                </a:solidFill>
              </a:rPr>
              <a:t>SECONDARY</a:t>
            </a:r>
            <a:br>
              <a:rPr lang="en-GB" sz="2000">
                <a:solidFill>
                  <a:srgbClr val="FF3300"/>
                </a:solidFill>
              </a:rPr>
            </a:br>
            <a:r>
              <a:rPr lang="en-GB" sz="2000">
                <a:solidFill>
                  <a:srgbClr val="FF3300"/>
                </a:solidFill>
              </a:rPr>
              <a:t>EXPLOSIVES</a:t>
            </a:r>
            <a:endParaRPr lang="en-GB" sz="1800">
              <a:solidFill>
                <a:srgbClr val="FF3300"/>
              </a:solidFill>
            </a:endParaRPr>
          </a:p>
        </p:txBody>
      </p:sp>
      <p:sp>
        <p:nvSpPr>
          <p:cNvPr id="48133" name="Text Box 8"/>
          <p:cNvSpPr txBox="1">
            <a:spLocks noChangeArrowheads="1"/>
          </p:cNvSpPr>
          <p:nvPr/>
        </p:nvSpPr>
        <p:spPr bwMode="auto">
          <a:xfrm>
            <a:off x="4152900" y="4189413"/>
            <a:ext cx="1606550" cy="915987"/>
          </a:xfrm>
          <a:prstGeom prst="rect">
            <a:avLst/>
          </a:prstGeom>
          <a:noFill/>
          <a:ln w="25400">
            <a:noFill/>
            <a:miter lim="800000"/>
            <a:headEnd/>
            <a:tailEnd/>
          </a:ln>
        </p:spPr>
        <p:txBody>
          <a:bodyPr wrap="none" anchor="ctr">
            <a:spAutoFit/>
          </a:bodyPr>
          <a:lstStyle/>
          <a:p>
            <a:pPr algn="ctr" eaLnBrk="0" hangingPunct="0"/>
            <a:r>
              <a:rPr lang="en-GB" sz="1800">
                <a:solidFill>
                  <a:srgbClr val="FFFF00"/>
                </a:solidFill>
              </a:rPr>
              <a:t>Booster</a:t>
            </a:r>
          </a:p>
          <a:p>
            <a:pPr algn="ctr" eaLnBrk="0" hangingPunct="0"/>
            <a:r>
              <a:rPr lang="en-GB" sz="1800">
                <a:solidFill>
                  <a:srgbClr val="FFFF00"/>
                </a:solidFill>
              </a:rPr>
              <a:t>(Intermediate)</a:t>
            </a:r>
          </a:p>
          <a:p>
            <a:pPr algn="ctr" eaLnBrk="0" hangingPunct="0"/>
            <a:r>
              <a:rPr lang="en-GB" sz="1800">
                <a:solidFill>
                  <a:srgbClr val="FFFF00"/>
                </a:solidFill>
              </a:rPr>
              <a:t>Explosives</a:t>
            </a:r>
          </a:p>
        </p:txBody>
      </p:sp>
      <p:sp>
        <p:nvSpPr>
          <p:cNvPr id="48134" name="Text Box 9"/>
          <p:cNvSpPr txBox="1">
            <a:spLocks noChangeArrowheads="1"/>
          </p:cNvSpPr>
          <p:nvPr/>
        </p:nvSpPr>
        <p:spPr bwMode="auto">
          <a:xfrm>
            <a:off x="7270750" y="4232275"/>
            <a:ext cx="1492250" cy="641350"/>
          </a:xfrm>
          <a:prstGeom prst="rect">
            <a:avLst/>
          </a:prstGeom>
          <a:noFill/>
          <a:ln w="25400">
            <a:noFill/>
            <a:miter lim="800000"/>
            <a:headEnd/>
            <a:tailEnd/>
          </a:ln>
        </p:spPr>
        <p:txBody>
          <a:bodyPr wrap="none" anchor="ctr">
            <a:spAutoFit/>
          </a:bodyPr>
          <a:lstStyle/>
          <a:p>
            <a:pPr algn="ctr" eaLnBrk="0" hangingPunct="0"/>
            <a:r>
              <a:rPr lang="en-GB" sz="1800">
                <a:solidFill>
                  <a:srgbClr val="FFFF00"/>
                </a:solidFill>
              </a:rPr>
              <a:t>Main Charge</a:t>
            </a:r>
          </a:p>
          <a:p>
            <a:pPr algn="ctr" eaLnBrk="0" hangingPunct="0"/>
            <a:r>
              <a:rPr lang="en-GB" sz="1800">
                <a:solidFill>
                  <a:srgbClr val="FFFF00"/>
                </a:solidFill>
              </a:rPr>
              <a:t>Explosives</a:t>
            </a:r>
          </a:p>
        </p:txBody>
      </p:sp>
      <p:sp>
        <p:nvSpPr>
          <p:cNvPr id="48135" name="Line 30"/>
          <p:cNvSpPr>
            <a:spLocks noChangeShapeType="1"/>
          </p:cNvSpPr>
          <p:nvPr/>
        </p:nvSpPr>
        <p:spPr bwMode="auto">
          <a:xfrm>
            <a:off x="4344988" y="2460625"/>
            <a:ext cx="0" cy="287338"/>
          </a:xfrm>
          <a:prstGeom prst="line">
            <a:avLst/>
          </a:prstGeom>
          <a:noFill/>
          <a:ln w="25400">
            <a:solidFill>
              <a:schemeClr val="tx1"/>
            </a:solidFill>
            <a:round/>
            <a:headEnd/>
            <a:tailEnd type="none" w="med" len="sm"/>
          </a:ln>
        </p:spPr>
        <p:txBody>
          <a:bodyPr wrap="none" anchor="ctr"/>
          <a:lstStyle/>
          <a:p>
            <a:endParaRPr lang="en-US"/>
          </a:p>
        </p:txBody>
      </p:sp>
      <p:sp>
        <p:nvSpPr>
          <p:cNvPr id="48136" name="Line 31"/>
          <p:cNvSpPr>
            <a:spLocks noChangeShapeType="1"/>
          </p:cNvSpPr>
          <p:nvPr/>
        </p:nvSpPr>
        <p:spPr bwMode="auto">
          <a:xfrm>
            <a:off x="1560513" y="2757488"/>
            <a:ext cx="4918075" cy="0"/>
          </a:xfrm>
          <a:prstGeom prst="line">
            <a:avLst/>
          </a:prstGeom>
          <a:noFill/>
          <a:ln w="25400">
            <a:solidFill>
              <a:schemeClr val="tx1"/>
            </a:solidFill>
            <a:round/>
            <a:headEnd/>
            <a:tailEnd type="none" w="med" len="sm"/>
          </a:ln>
        </p:spPr>
        <p:txBody>
          <a:bodyPr wrap="none" anchor="ctr"/>
          <a:lstStyle/>
          <a:p>
            <a:endParaRPr lang="en-US"/>
          </a:p>
        </p:txBody>
      </p:sp>
      <p:sp>
        <p:nvSpPr>
          <p:cNvPr id="48137" name="Line 32"/>
          <p:cNvSpPr>
            <a:spLocks noChangeShapeType="1"/>
          </p:cNvSpPr>
          <p:nvPr/>
        </p:nvSpPr>
        <p:spPr bwMode="auto">
          <a:xfrm>
            <a:off x="1558925" y="2751138"/>
            <a:ext cx="0" cy="287337"/>
          </a:xfrm>
          <a:prstGeom prst="line">
            <a:avLst/>
          </a:prstGeom>
          <a:noFill/>
          <a:ln w="25400">
            <a:solidFill>
              <a:schemeClr val="tx1"/>
            </a:solidFill>
            <a:round/>
            <a:headEnd/>
            <a:tailEnd type="none" w="med" len="sm"/>
          </a:ln>
        </p:spPr>
        <p:txBody>
          <a:bodyPr wrap="none" anchor="ctr"/>
          <a:lstStyle/>
          <a:p>
            <a:endParaRPr lang="en-US"/>
          </a:p>
        </p:txBody>
      </p:sp>
      <p:sp>
        <p:nvSpPr>
          <p:cNvPr id="48138" name="Line 33"/>
          <p:cNvSpPr>
            <a:spLocks noChangeShapeType="1"/>
          </p:cNvSpPr>
          <p:nvPr/>
        </p:nvSpPr>
        <p:spPr bwMode="auto">
          <a:xfrm>
            <a:off x="6486525" y="2752725"/>
            <a:ext cx="0" cy="287338"/>
          </a:xfrm>
          <a:prstGeom prst="line">
            <a:avLst/>
          </a:prstGeom>
          <a:noFill/>
          <a:ln w="25400">
            <a:solidFill>
              <a:schemeClr val="tx1"/>
            </a:solidFill>
            <a:round/>
            <a:headEnd/>
            <a:tailEnd type="none" w="med" len="sm"/>
          </a:ln>
        </p:spPr>
        <p:txBody>
          <a:bodyPr wrap="none" anchor="ctr"/>
          <a:lstStyle/>
          <a:p>
            <a:endParaRPr lang="en-US"/>
          </a:p>
        </p:txBody>
      </p:sp>
      <p:sp>
        <p:nvSpPr>
          <p:cNvPr id="48139" name="Line 34"/>
          <p:cNvSpPr>
            <a:spLocks noChangeShapeType="1"/>
          </p:cNvSpPr>
          <p:nvPr/>
        </p:nvSpPr>
        <p:spPr bwMode="auto">
          <a:xfrm>
            <a:off x="6492875" y="3702050"/>
            <a:ext cx="0" cy="287338"/>
          </a:xfrm>
          <a:prstGeom prst="line">
            <a:avLst/>
          </a:prstGeom>
          <a:noFill/>
          <a:ln w="25400">
            <a:solidFill>
              <a:schemeClr val="tx1"/>
            </a:solidFill>
            <a:round/>
            <a:headEnd/>
            <a:tailEnd type="none" w="med" len="sm"/>
          </a:ln>
        </p:spPr>
        <p:txBody>
          <a:bodyPr wrap="none" anchor="ctr"/>
          <a:lstStyle/>
          <a:p>
            <a:endParaRPr lang="en-US"/>
          </a:p>
        </p:txBody>
      </p:sp>
      <p:sp>
        <p:nvSpPr>
          <p:cNvPr id="48140" name="Line 35"/>
          <p:cNvSpPr>
            <a:spLocks noChangeShapeType="1"/>
          </p:cNvSpPr>
          <p:nvPr/>
        </p:nvSpPr>
        <p:spPr bwMode="auto">
          <a:xfrm>
            <a:off x="4933950" y="3990975"/>
            <a:ext cx="3095625" cy="0"/>
          </a:xfrm>
          <a:prstGeom prst="line">
            <a:avLst/>
          </a:prstGeom>
          <a:noFill/>
          <a:ln w="25400">
            <a:solidFill>
              <a:schemeClr val="tx1"/>
            </a:solidFill>
            <a:round/>
            <a:headEnd/>
            <a:tailEnd type="none" w="med" len="sm"/>
          </a:ln>
        </p:spPr>
        <p:txBody>
          <a:bodyPr wrap="none" anchor="ctr"/>
          <a:lstStyle/>
          <a:p>
            <a:endParaRPr lang="en-US"/>
          </a:p>
        </p:txBody>
      </p:sp>
      <p:sp>
        <p:nvSpPr>
          <p:cNvPr id="48141" name="Line 36"/>
          <p:cNvSpPr>
            <a:spLocks noChangeShapeType="1"/>
          </p:cNvSpPr>
          <p:nvPr/>
        </p:nvSpPr>
        <p:spPr bwMode="auto">
          <a:xfrm>
            <a:off x="4946650" y="4003675"/>
            <a:ext cx="0" cy="287338"/>
          </a:xfrm>
          <a:prstGeom prst="line">
            <a:avLst/>
          </a:prstGeom>
          <a:noFill/>
          <a:ln w="25400">
            <a:solidFill>
              <a:schemeClr val="tx1"/>
            </a:solidFill>
            <a:round/>
            <a:headEnd/>
            <a:tailEnd type="none" w="med" len="sm"/>
          </a:ln>
        </p:spPr>
        <p:txBody>
          <a:bodyPr wrap="none" anchor="ctr"/>
          <a:lstStyle/>
          <a:p>
            <a:endParaRPr lang="en-US"/>
          </a:p>
        </p:txBody>
      </p:sp>
      <p:sp>
        <p:nvSpPr>
          <p:cNvPr id="48142" name="Line 37"/>
          <p:cNvSpPr>
            <a:spLocks noChangeShapeType="1"/>
          </p:cNvSpPr>
          <p:nvPr/>
        </p:nvSpPr>
        <p:spPr bwMode="auto">
          <a:xfrm>
            <a:off x="8020050" y="3990975"/>
            <a:ext cx="0" cy="287338"/>
          </a:xfrm>
          <a:prstGeom prst="line">
            <a:avLst/>
          </a:prstGeom>
          <a:noFill/>
          <a:ln w="25400">
            <a:solidFill>
              <a:schemeClr val="tx1"/>
            </a:solidFill>
            <a:round/>
            <a:headEnd/>
            <a:tailEnd type="none" w="med" len="sm"/>
          </a:ln>
        </p:spPr>
        <p:txBody>
          <a:bodyPr wrap="none" anchor="ctr"/>
          <a:lstStyle/>
          <a:p>
            <a:endParaRPr lang="en-US"/>
          </a:p>
        </p:txBody>
      </p:sp>
      <p:sp>
        <p:nvSpPr>
          <p:cNvPr id="48143" name="Line 38"/>
          <p:cNvSpPr>
            <a:spLocks noChangeShapeType="1"/>
          </p:cNvSpPr>
          <p:nvPr/>
        </p:nvSpPr>
        <p:spPr bwMode="auto">
          <a:xfrm>
            <a:off x="4943475" y="5038725"/>
            <a:ext cx="0" cy="287338"/>
          </a:xfrm>
          <a:prstGeom prst="line">
            <a:avLst/>
          </a:prstGeom>
          <a:noFill/>
          <a:ln w="25400">
            <a:solidFill>
              <a:schemeClr val="tx1"/>
            </a:solidFill>
            <a:round/>
            <a:headEnd/>
            <a:tailEnd type="none" w="med" len="sm"/>
          </a:ln>
        </p:spPr>
        <p:txBody>
          <a:bodyPr wrap="none" anchor="ctr"/>
          <a:lstStyle/>
          <a:p>
            <a:endParaRPr lang="en-US"/>
          </a:p>
        </p:txBody>
      </p:sp>
      <p:sp>
        <p:nvSpPr>
          <p:cNvPr id="48144" name="Line 39"/>
          <p:cNvSpPr>
            <a:spLocks noChangeShapeType="1"/>
          </p:cNvSpPr>
          <p:nvPr/>
        </p:nvSpPr>
        <p:spPr bwMode="auto">
          <a:xfrm>
            <a:off x="3406775" y="5330825"/>
            <a:ext cx="3095625" cy="0"/>
          </a:xfrm>
          <a:prstGeom prst="line">
            <a:avLst/>
          </a:prstGeom>
          <a:noFill/>
          <a:ln w="25400">
            <a:solidFill>
              <a:schemeClr val="tx1"/>
            </a:solidFill>
            <a:round/>
            <a:headEnd/>
            <a:tailEnd type="none" w="med" len="sm"/>
          </a:ln>
        </p:spPr>
        <p:txBody>
          <a:bodyPr wrap="none" anchor="ctr"/>
          <a:lstStyle/>
          <a:p>
            <a:endParaRPr lang="en-US"/>
          </a:p>
        </p:txBody>
      </p:sp>
      <p:sp>
        <p:nvSpPr>
          <p:cNvPr id="48145" name="Line 40"/>
          <p:cNvSpPr>
            <a:spLocks noChangeShapeType="1"/>
          </p:cNvSpPr>
          <p:nvPr/>
        </p:nvSpPr>
        <p:spPr bwMode="auto">
          <a:xfrm>
            <a:off x="3397250" y="5321300"/>
            <a:ext cx="0" cy="287338"/>
          </a:xfrm>
          <a:prstGeom prst="line">
            <a:avLst/>
          </a:prstGeom>
          <a:noFill/>
          <a:ln w="25400">
            <a:solidFill>
              <a:schemeClr val="tx1"/>
            </a:solidFill>
            <a:round/>
            <a:headEnd/>
            <a:tailEnd type="none" w="med" len="sm"/>
          </a:ln>
        </p:spPr>
        <p:txBody>
          <a:bodyPr wrap="none" anchor="ctr"/>
          <a:lstStyle/>
          <a:p>
            <a:endParaRPr lang="en-US"/>
          </a:p>
        </p:txBody>
      </p:sp>
      <p:sp>
        <p:nvSpPr>
          <p:cNvPr id="48146" name="Line 41"/>
          <p:cNvSpPr>
            <a:spLocks noChangeShapeType="1"/>
          </p:cNvSpPr>
          <p:nvPr/>
        </p:nvSpPr>
        <p:spPr bwMode="auto">
          <a:xfrm>
            <a:off x="6508750" y="5318125"/>
            <a:ext cx="0" cy="287338"/>
          </a:xfrm>
          <a:prstGeom prst="line">
            <a:avLst/>
          </a:prstGeom>
          <a:noFill/>
          <a:ln w="25400">
            <a:solidFill>
              <a:schemeClr val="tx1"/>
            </a:solidFill>
            <a:round/>
            <a:headEnd/>
            <a:tailEnd type="none" w="med" len="sm"/>
          </a:ln>
        </p:spPr>
        <p:txBody>
          <a:bodyPr wrap="none" anchor="ctr"/>
          <a:lstStyle/>
          <a:p>
            <a:endParaRPr lang="en-US"/>
          </a:p>
        </p:txBody>
      </p:sp>
      <p:sp>
        <p:nvSpPr>
          <p:cNvPr id="48147" name="Text Box 42"/>
          <p:cNvSpPr txBox="1">
            <a:spLocks noChangeArrowheads="1"/>
          </p:cNvSpPr>
          <p:nvPr/>
        </p:nvSpPr>
        <p:spPr bwMode="auto">
          <a:xfrm>
            <a:off x="2747963" y="5589588"/>
            <a:ext cx="1289050" cy="641350"/>
          </a:xfrm>
          <a:prstGeom prst="rect">
            <a:avLst/>
          </a:prstGeom>
          <a:noFill/>
          <a:ln w="25400">
            <a:noFill/>
            <a:miter lim="800000"/>
            <a:headEnd/>
            <a:tailEnd type="none" w="med" len="sm"/>
          </a:ln>
        </p:spPr>
        <p:txBody>
          <a:bodyPr wrap="none">
            <a:spAutoFit/>
          </a:bodyPr>
          <a:lstStyle/>
          <a:p>
            <a:pPr algn="ctr" eaLnBrk="0" hangingPunct="0"/>
            <a:r>
              <a:rPr lang="en-GB" sz="1800">
                <a:solidFill>
                  <a:srgbClr val="66FFFF"/>
                </a:solidFill>
              </a:rPr>
              <a:t>Detonation</a:t>
            </a:r>
          </a:p>
          <a:p>
            <a:pPr algn="ctr" eaLnBrk="0" hangingPunct="0"/>
            <a:r>
              <a:rPr lang="en-GB" sz="1800">
                <a:solidFill>
                  <a:srgbClr val="66FFFF"/>
                </a:solidFill>
              </a:rPr>
              <a:t>Transfer</a:t>
            </a:r>
          </a:p>
        </p:txBody>
      </p:sp>
      <p:sp>
        <p:nvSpPr>
          <p:cNvPr id="48148" name="Text Box 43"/>
          <p:cNvSpPr txBox="1">
            <a:spLocks noChangeArrowheads="1"/>
          </p:cNvSpPr>
          <p:nvPr/>
        </p:nvSpPr>
        <p:spPr bwMode="auto">
          <a:xfrm>
            <a:off x="5907088" y="5586413"/>
            <a:ext cx="1200150" cy="366712"/>
          </a:xfrm>
          <a:prstGeom prst="rect">
            <a:avLst/>
          </a:prstGeom>
          <a:noFill/>
          <a:ln w="25400">
            <a:noFill/>
            <a:miter lim="800000"/>
            <a:headEnd/>
            <a:tailEnd type="none" w="med" len="sm"/>
          </a:ln>
        </p:spPr>
        <p:txBody>
          <a:bodyPr wrap="none">
            <a:spAutoFit/>
          </a:bodyPr>
          <a:lstStyle/>
          <a:p>
            <a:pPr algn="ctr" eaLnBrk="0" hangingPunct="0"/>
            <a:r>
              <a:rPr lang="en-GB" sz="1800">
                <a:solidFill>
                  <a:srgbClr val="66FFFF"/>
                </a:solidFill>
              </a:rPr>
              <a:t>Exploders</a:t>
            </a:r>
          </a:p>
        </p:txBody>
      </p:sp>
      <p:pic>
        <p:nvPicPr>
          <p:cNvPr id="48149" name="Picture 45" descr="Liner1"/>
          <p:cNvPicPr>
            <a:picLocks noChangeAspect="1" noChangeArrowheads="1"/>
          </p:cNvPicPr>
          <p:nvPr/>
        </p:nvPicPr>
        <p:blipFill>
          <a:blip r:embed="rId3"/>
          <a:srcRect/>
          <a:stretch>
            <a:fillRect/>
          </a:stretch>
        </p:blipFill>
        <p:spPr bwMode="auto">
          <a:xfrm>
            <a:off x="7135813" y="4845050"/>
            <a:ext cx="1817687" cy="1004888"/>
          </a:xfrm>
          <a:prstGeom prst="rect">
            <a:avLst/>
          </a:prstGeom>
          <a:noFill/>
          <a:ln w="9525">
            <a:noFill/>
            <a:miter lim="800000"/>
            <a:headEnd/>
            <a:tailEnd/>
          </a:ln>
        </p:spPr>
      </p:pic>
      <p:pic>
        <p:nvPicPr>
          <p:cNvPr id="48150" name="Picture 48"/>
          <p:cNvPicPr>
            <a:picLocks noChangeAspect="1" noChangeArrowheads="1"/>
          </p:cNvPicPr>
          <p:nvPr/>
        </p:nvPicPr>
        <p:blipFill>
          <a:blip r:embed="rId4"/>
          <a:srcRect/>
          <a:stretch>
            <a:fillRect/>
          </a:stretch>
        </p:blipFill>
        <p:spPr bwMode="auto">
          <a:xfrm>
            <a:off x="693738" y="3927475"/>
            <a:ext cx="1677987" cy="1555750"/>
          </a:xfrm>
          <a:prstGeom prst="rect">
            <a:avLst/>
          </a:prstGeom>
          <a:noFill/>
          <a:ln w="9525">
            <a:noFill/>
            <a:miter lim="800000"/>
            <a:headEnd/>
            <a:tailEnd/>
          </a:ln>
        </p:spPr>
      </p:pic>
      <p:pic>
        <p:nvPicPr>
          <p:cNvPr id="48151" name="Picture 49" descr="broach9"/>
          <p:cNvPicPr>
            <a:picLocks noChangeAspect="1" noChangeArrowheads="1"/>
          </p:cNvPicPr>
          <p:nvPr/>
        </p:nvPicPr>
        <p:blipFill>
          <a:blip r:embed="rId5"/>
          <a:srcRect/>
          <a:stretch>
            <a:fillRect/>
          </a:stretch>
        </p:blipFill>
        <p:spPr bwMode="auto">
          <a:xfrm>
            <a:off x="3289300" y="838200"/>
            <a:ext cx="2074863" cy="1265238"/>
          </a:xfrm>
          <a:prstGeom prst="rect">
            <a:avLst/>
          </a:prstGeom>
          <a:noFill/>
          <a:ln w="9525">
            <a:noFill/>
            <a:miter lim="800000"/>
            <a:headEnd/>
            <a:tailEnd/>
          </a:ln>
        </p:spPr>
      </p:pic>
      <p:pic>
        <p:nvPicPr>
          <p:cNvPr id="48152" name="Picture 51"/>
          <p:cNvPicPr>
            <a:picLocks noChangeAspect="1" noChangeArrowheads="1"/>
          </p:cNvPicPr>
          <p:nvPr/>
        </p:nvPicPr>
        <p:blipFill>
          <a:blip r:embed="rId6"/>
          <a:srcRect/>
          <a:stretch>
            <a:fillRect/>
          </a:stretch>
        </p:blipFill>
        <p:spPr bwMode="auto">
          <a:xfrm>
            <a:off x="4157663" y="5410200"/>
            <a:ext cx="1592262" cy="1089025"/>
          </a:xfrm>
          <a:prstGeom prst="rect">
            <a:avLst/>
          </a:prstGeom>
          <a:noFill/>
          <a:ln w="9525">
            <a:noFill/>
            <a:miter lim="800000"/>
            <a:headEnd/>
            <a:tailEnd/>
          </a:ln>
        </p:spPr>
      </p:pic>
    </p:spTree>
    <p:extLst>
      <p:ext uri="{BB962C8B-B14F-4D97-AF65-F5344CB8AC3E}">
        <p14:creationId xmlns:p14="http://schemas.microsoft.com/office/powerpoint/2010/main" val="1318419488"/>
      </p:ext>
    </p:extLst>
  </p:cSld>
  <p:clrMapOvr>
    <a:masterClrMapping/>
  </p:clrMapOvr>
  <p:transition>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3378" name="Rectangle 2"/>
          <p:cNvSpPr>
            <a:spLocks noGrp="1" noChangeArrowheads="1"/>
          </p:cNvSpPr>
          <p:nvPr>
            <p:ph type="title"/>
          </p:nvPr>
        </p:nvSpPr>
        <p:spPr>
          <a:xfrm>
            <a:off x="342900" y="285750"/>
            <a:ext cx="8240713" cy="363538"/>
          </a:xfrm>
        </p:spPr>
        <p:txBody>
          <a:bodyPr/>
          <a:lstStyle/>
          <a:p>
            <a:pPr>
              <a:defRPr/>
            </a:pPr>
            <a:r>
              <a:rPr lang="en-GB"/>
              <a:t>Some Definitions</a:t>
            </a:r>
          </a:p>
        </p:txBody>
      </p:sp>
      <p:sp>
        <p:nvSpPr>
          <p:cNvPr id="1253379" name="Rectangle 3"/>
          <p:cNvSpPr>
            <a:spLocks noGrp="1" noChangeArrowheads="1"/>
          </p:cNvSpPr>
          <p:nvPr>
            <p:ph type="body" idx="1"/>
          </p:nvPr>
        </p:nvSpPr>
        <p:spPr>
          <a:xfrm>
            <a:off x="1130300" y="1041400"/>
            <a:ext cx="7761288" cy="5170488"/>
          </a:xfrm>
        </p:spPr>
        <p:txBody>
          <a:bodyPr/>
          <a:lstStyle/>
          <a:p>
            <a:pPr>
              <a:lnSpc>
                <a:spcPct val="90000"/>
              </a:lnSpc>
            </a:pPr>
            <a:r>
              <a:rPr lang="en-GB" sz="1600" smtClean="0"/>
              <a:t>High Explosives</a:t>
            </a:r>
          </a:p>
          <a:p>
            <a:pPr lvl="1">
              <a:lnSpc>
                <a:spcPct val="90000"/>
              </a:lnSpc>
            </a:pPr>
            <a:r>
              <a:rPr lang="en-GB" sz="1600" b="1" i="1" smtClean="0"/>
              <a:t>“Explosives capable of detonation”</a:t>
            </a:r>
          </a:p>
          <a:p>
            <a:pPr lvl="1">
              <a:lnSpc>
                <a:spcPct val="90000"/>
              </a:lnSpc>
            </a:pPr>
            <a:endParaRPr lang="en-GB" sz="1600" smtClean="0"/>
          </a:p>
          <a:p>
            <a:pPr>
              <a:lnSpc>
                <a:spcPct val="90000"/>
              </a:lnSpc>
            </a:pPr>
            <a:r>
              <a:rPr lang="en-GB" sz="1600" smtClean="0"/>
              <a:t>Detonation</a:t>
            </a:r>
          </a:p>
          <a:p>
            <a:pPr lvl="1">
              <a:lnSpc>
                <a:spcPct val="90000"/>
              </a:lnSpc>
            </a:pPr>
            <a:r>
              <a:rPr lang="en-GB" sz="1600" b="1" i="1" smtClean="0"/>
              <a:t>“Exothermic reaction wave which initiates and sustains a shock front”</a:t>
            </a:r>
          </a:p>
          <a:p>
            <a:pPr lvl="1">
              <a:lnSpc>
                <a:spcPct val="90000"/>
              </a:lnSpc>
            </a:pPr>
            <a:endParaRPr lang="en-GB" sz="1600" b="1" i="1" smtClean="0"/>
          </a:p>
          <a:p>
            <a:pPr>
              <a:lnSpc>
                <a:spcPct val="90000"/>
              </a:lnSpc>
            </a:pPr>
            <a:r>
              <a:rPr lang="en-GB" sz="1600" smtClean="0"/>
              <a:t>Primary Explosives</a:t>
            </a:r>
          </a:p>
          <a:p>
            <a:pPr lvl="1">
              <a:lnSpc>
                <a:spcPct val="90000"/>
              </a:lnSpc>
            </a:pPr>
            <a:r>
              <a:rPr lang="en-GB" sz="1600" b="1" i="1" smtClean="0"/>
              <a:t>“Substances which are readily ignited or detonated by a small mechanical or electrical stimulus”</a:t>
            </a:r>
            <a:endParaRPr lang="en-GB" sz="1600" i="1" smtClean="0"/>
          </a:p>
          <a:p>
            <a:pPr lvl="1">
              <a:lnSpc>
                <a:spcPct val="90000"/>
              </a:lnSpc>
            </a:pPr>
            <a:r>
              <a:rPr lang="en-GB" sz="1600" smtClean="0"/>
              <a:t>Generally used in detonators and initiatory devices</a:t>
            </a:r>
          </a:p>
          <a:p>
            <a:pPr lvl="1">
              <a:lnSpc>
                <a:spcPct val="90000"/>
              </a:lnSpc>
            </a:pPr>
            <a:endParaRPr lang="en-GB" sz="1600" smtClean="0"/>
          </a:p>
          <a:p>
            <a:pPr>
              <a:lnSpc>
                <a:spcPct val="90000"/>
              </a:lnSpc>
            </a:pPr>
            <a:r>
              <a:rPr lang="en-GB" sz="1600" smtClean="0"/>
              <a:t>Secondary Explosives</a:t>
            </a:r>
          </a:p>
          <a:p>
            <a:pPr lvl="1">
              <a:lnSpc>
                <a:spcPct val="90000"/>
              </a:lnSpc>
            </a:pPr>
            <a:r>
              <a:rPr lang="en-GB" sz="1600" b="1" i="1" smtClean="0"/>
              <a:t>“Substances or materials which will detonate when initiated by a shock wave or detonation wave but which normally do not detonate (in the design mode) when heated or ignited”</a:t>
            </a:r>
          </a:p>
          <a:p>
            <a:pPr lvl="1">
              <a:lnSpc>
                <a:spcPct val="90000"/>
              </a:lnSpc>
            </a:pPr>
            <a:endParaRPr lang="en-GB" sz="1600" b="1" i="1" smtClean="0"/>
          </a:p>
          <a:p>
            <a:pPr lvl="1">
              <a:lnSpc>
                <a:spcPct val="90000"/>
              </a:lnSpc>
            </a:pPr>
            <a:r>
              <a:rPr lang="en-GB" sz="1600" smtClean="0"/>
              <a:t>Generally used as main charge fillings</a:t>
            </a:r>
          </a:p>
          <a:p>
            <a:pPr lvl="1">
              <a:lnSpc>
                <a:spcPct val="90000"/>
              </a:lnSpc>
              <a:spcBef>
                <a:spcPct val="50000"/>
              </a:spcBef>
              <a:buClr>
                <a:schemeClr val="bg1"/>
              </a:buClr>
              <a:buFontTx/>
              <a:buNone/>
            </a:pPr>
            <a:endParaRPr lang="en-GB" sz="1600" b="1" i="1" smtClean="0"/>
          </a:p>
          <a:p>
            <a:pPr lvl="1">
              <a:lnSpc>
                <a:spcPct val="90000"/>
              </a:lnSpc>
            </a:pPr>
            <a:endParaRPr lang="en-GB" b="1" smtClean="0">
              <a:solidFill>
                <a:schemeClr val="tx2"/>
              </a:solidFill>
            </a:endParaRPr>
          </a:p>
        </p:txBody>
      </p:sp>
      <p:pic>
        <p:nvPicPr>
          <p:cNvPr id="50179" name="Picture 4" descr="MMj03544990000[1]"/>
          <p:cNvPicPr>
            <a:picLocks noChangeAspect="1" noChangeArrowheads="1" noCrop="1"/>
          </p:cNvPicPr>
          <p:nvPr/>
        </p:nvPicPr>
        <p:blipFill>
          <a:blip r:embed="rId3"/>
          <a:srcRect/>
          <a:stretch>
            <a:fillRect/>
          </a:stretch>
        </p:blipFill>
        <p:spPr bwMode="auto">
          <a:xfrm>
            <a:off x="303213" y="890588"/>
            <a:ext cx="885825" cy="869950"/>
          </a:xfrm>
          <a:prstGeom prst="rect">
            <a:avLst/>
          </a:prstGeom>
          <a:noFill/>
          <a:ln w="9525">
            <a:noFill/>
            <a:miter lim="800000"/>
            <a:headEnd/>
            <a:tailEnd/>
          </a:ln>
        </p:spPr>
      </p:pic>
      <p:pic>
        <p:nvPicPr>
          <p:cNvPr id="50180" name="Picture 5" descr="MMj03544990000[1]"/>
          <p:cNvPicPr>
            <a:picLocks noChangeAspect="1" noChangeArrowheads="1" noCrop="1"/>
          </p:cNvPicPr>
          <p:nvPr/>
        </p:nvPicPr>
        <p:blipFill>
          <a:blip r:embed="rId3"/>
          <a:srcRect/>
          <a:stretch>
            <a:fillRect/>
          </a:stretch>
        </p:blipFill>
        <p:spPr bwMode="auto">
          <a:xfrm>
            <a:off x="328613" y="1754188"/>
            <a:ext cx="885825" cy="869950"/>
          </a:xfrm>
          <a:prstGeom prst="rect">
            <a:avLst/>
          </a:prstGeom>
          <a:noFill/>
          <a:ln w="9525">
            <a:noFill/>
            <a:miter lim="800000"/>
            <a:headEnd/>
            <a:tailEnd/>
          </a:ln>
        </p:spPr>
      </p:pic>
      <p:pic>
        <p:nvPicPr>
          <p:cNvPr id="50181" name="Picture 6" descr="MMj03544990000[1]"/>
          <p:cNvPicPr>
            <a:picLocks noChangeAspect="1" noChangeArrowheads="1" noCrop="1"/>
          </p:cNvPicPr>
          <p:nvPr/>
        </p:nvPicPr>
        <p:blipFill>
          <a:blip r:embed="rId3"/>
          <a:srcRect/>
          <a:stretch>
            <a:fillRect/>
          </a:stretch>
        </p:blipFill>
        <p:spPr bwMode="auto">
          <a:xfrm>
            <a:off x="315913" y="2757488"/>
            <a:ext cx="885825" cy="869950"/>
          </a:xfrm>
          <a:prstGeom prst="rect">
            <a:avLst/>
          </a:prstGeom>
          <a:noFill/>
          <a:ln w="9525">
            <a:noFill/>
            <a:miter lim="800000"/>
            <a:headEnd/>
            <a:tailEnd/>
          </a:ln>
        </p:spPr>
      </p:pic>
      <p:pic>
        <p:nvPicPr>
          <p:cNvPr id="50182" name="Picture 7" descr="MMj03544990000[1]"/>
          <p:cNvPicPr>
            <a:picLocks noChangeAspect="1" noChangeArrowheads="1" noCrop="1"/>
          </p:cNvPicPr>
          <p:nvPr/>
        </p:nvPicPr>
        <p:blipFill>
          <a:blip r:embed="rId3"/>
          <a:srcRect/>
          <a:stretch>
            <a:fillRect/>
          </a:stretch>
        </p:blipFill>
        <p:spPr bwMode="auto">
          <a:xfrm>
            <a:off x="315913" y="4065588"/>
            <a:ext cx="885825" cy="869950"/>
          </a:xfrm>
          <a:prstGeom prst="rect">
            <a:avLst/>
          </a:prstGeom>
          <a:noFill/>
          <a:ln w="9525">
            <a:noFill/>
            <a:miter lim="800000"/>
            <a:headEnd/>
            <a:tailEnd/>
          </a:ln>
        </p:spPr>
      </p:pic>
    </p:spTree>
    <p:extLst>
      <p:ext uri="{BB962C8B-B14F-4D97-AF65-F5344CB8AC3E}">
        <p14:creationId xmlns:p14="http://schemas.microsoft.com/office/powerpoint/2010/main" val="353657246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253379">
                                            <p:txEl>
                                              <p:pRg st="1" end="1"/>
                                            </p:txEl>
                                          </p:spTgt>
                                        </p:tgtEl>
                                        <p:attrNameLst>
                                          <p:attrName>style.visibility</p:attrName>
                                        </p:attrNameLst>
                                      </p:cBhvr>
                                      <p:to>
                                        <p:strVal val="visible"/>
                                      </p:to>
                                    </p:set>
                                    <p:animEffect transition="in" filter="blinds(horizontal)">
                                      <p:cBhvr>
                                        <p:cTn id="7" dur="500"/>
                                        <p:tgtEl>
                                          <p:spTgt spid="125337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253379">
                                            <p:txEl>
                                              <p:pRg st="4" end="4"/>
                                            </p:txEl>
                                          </p:spTgt>
                                        </p:tgtEl>
                                        <p:attrNameLst>
                                          <p:attrName>style.visibility</p:attrName>
                                        </p:attrNameLst>
                                      </p:cBhvr>
                                      <p:to>
                                        <p:strVal val="visible"/>
                                      </p:to>
                                    </p:set>
                                    <p:animEffect transition="in" filter="blinds(horizontal)">
                                      <p:cBhvr>
                                        <p:cTn id="12" dur="500"/>
                                        <p:tgtEl>
                                          <p:spTgt spid="1253379">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253379">
                                            <p:txEl>
                                              <p:pRg st="7" end="7"/>
                                            </p:txEl>
                                          </p:spTgt>
                                        </p:tgtEl>
                                        <p:attrNameLst>
                                          <p:attrName>style.visibility</p:attrName>
                                        </p:attrNameLst>
                                      </p:cBhvr>
                                      <p:to>
                                        <p:strVal val="visible"/>
                                      </p:to>
                                    </p:set>
                                    <p:animEffect transition="in" filter="blinds(horizontal)">
                                      <p:cBhvr>
                                        <p:cTn id="17" dur="500"/>
                                        <p:tgtEl>
                                          <p:spTgt spid="1253379">
                                            <p:txEl>
                                              <p:pRg st="7" end="7"/>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1253379">
                                            <p:txEl>
                                              <p:pRg st="8" end="8"/>
                                            </p:txEl>
                                          </p:spTgt>
                                        </p:tgtEl>
                                        <p:attrNameLst>
                                          <p:attrName>style.visibility</p:attrName>
                                        </p:attrNameLst>
                                      </p:cBhvr>
                                      <p:to>
                                        <p:strVal val="visible"/>
                                      </p:to>
                                    </p:set>
                                    <p:animEffect transition="in" filter="blinds(horizontal)">
                                      <p:cBhvr>
                                        <p:cTn id="20" dur="500"/>
                                        <p:tgtEl>
                                          <p:spTgt spid="1253379">
                                            <p:txEl>
                                              <p:pRg st="8" end="8"/>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1253379">
                                            <p:txEl>
                                              <p:pRg st="11" end="11"/>
                                            </p:txEl>
                                          </p:spTgt>
                                        </p:tgtEl>
                                        <p:attrNameLst>
                                          <p:attrName>style.visibility</p:attrName>
                                        </p:attrNameLst>
                                      </p:cBhvr>
                                      <p:to>
                                        <p:strVal val="visible"/>
                                      </p:to>
                                    </p:set>
                                    <p:animEffect transition="in" filter="blinds(horizontal)">
                                      <p:cBhvr>
                                        <p:cTn id="25" dur="500"/>
                                        <p:tgtEl>
                                          <p:spTgt spid="1253379">
                                            <p:txEl>
                                              <p:pRg st="11" end="11"/>
                                            </p:txEl>
                                          </p:spTgt>
                                        </p:tgtEl>
                                      </p:cBhvr>
                                    </p:animEffect>
                                  </p:childTnLst>
                                </p:cTn>
                              </p:par>
                              <p:par>
                                <p:cTn id="26" presetID="3" presetClass="entr" presetSubtype="10" fill="hold" nodeType="withEffect">
                                  <p:stCondLst>
                                    <p:cond delay="0"/>
                                  </p:stCondLst>
                                  <p:childTnLst>
                                    <p:set>
                                      <p:cBhvr>
                                        <p:cTn id="27" dur="1" fill="hold">
                                          <p:stCondLst>
                                            <p:cond delay="0"/>
                                          </p:stCondLst>
                                        </p:cTn>
                                        <p:tgtEl>
                                          <p:spTgt spid="1253379">
                                            <p:txEl>
                                              <p:pRg st="13" end="13"/>
                                            </p:txEl>
                                          </p:spTgt>
                                        </p:tgtEl>
                                        <p:attrNameLst>
                                          <p:attrName>style.visibility</p:attrName>
                                        </p:attrNameLst>
                                      </p:cBhvr>
                                      <p:to>
                                        <p:strVal val="visible"/>
                                      </p:to>
                                    </p:set>
                                    <p:animEffect transition="in" filter="blinds(horizontal)">
                                      <p:cBhvr>
                                        <p:cTn id="28" dur="500"/>
                                        <p:tgtEl>
                                          <p:spTgt spid="1253379">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4402" name="Rectangle 2"/>
          <p:cNvSpPr>
            <a:spLocks noGrp="1" noChangeArrowheads="1"/>
          </p:cNvSpPr>
          <p:nvPr>
            <p:ph type="title"/>
          </p:nvPr>
        </p:nvSpPr>
        <p:spPr>
          <a:xfrm>
            <a:off x="444500" y="336550"/>
            <a:ext cx="8240713" cy="363538"/>
          </a:xfrm>
        </p:spPr>
        <p:txBody>
          <a:bodyPr/>
          <a:lstStyle/>
          <a:p>
            <a:pPr>
              <a:defRPr/>
            </a:pPr>
            <a:r>
              <a:rPr lang="en-GB" sz="2000"/>
              <a:t>Secondary Explosive Formulations: Energetic Fillers</a:t>
            </a:r>
          </a:p>
        </p:txBody>
      </p:sp>
      <p:sp>
        <p:nvSpPr>
          <p:cNvPr id="52226" name="Rectangle 3"/>
          <p:cNvSpPr>
            <a:spLocks noGrp="1" noChangeArrowheads="1"/>
          </p:cNvSpPr>
          <p:nvPr>
            <p:ph type="body" idx="1"/>
          </p:nvPr>
        </p:nvSpPr>
        <p:spPr>
          <a:xfrm>
            <a:off x="279400" y="1435100"/>
            <a:ext cx="5665788" cy="4027488"/>
          </a:xfrm>
        </p:spPr>
        <p:txBody>
          <a:bodyPr/>
          <a:lstStyle/>
          <a:p>
            <a:r>
              <a:rPr lang="en-GB" sz="2000" smtClean="0"/>
              <a:t>Formulations</a:t>
            </a:r>
          </a:p>
          <a:p>
            <a:pPr lvl="1"/>
            <a:r>
              <a:rPr lang="en-GB" sz="1800" smtClean="0"/>
              <a:t>Usually consist of crystalline energetic fillers in a binder matrix</a:t>
            </a:r>
          </a:p>
          <a:p>
            <a:pPr lvl="1"/>
            <a:r>
              <a:rPr lang="en-GB" sz="1800" smtClean="0"/>
              <a:t>May also contain a metal powder which acts as fuel and increases heat of reaction</a:t>
            </a:r>
          </a:p>
          <a:p>
            <a:r>
              <a:rPr lang="en-GB" sz="2000" smtClean="0"/>
              <a:t>Energetic fillers </a:t>
            </a:r>
          </a:p>
          <a:p>
            <a:pPr lvl="1"/>
            <a:r>
              <a:rPr lang="en-GB" sz="1800" smtClean="0"/>
              <a:t>May be explosives in their own right, eg RDX, or</a:t>
            </a:r>
          </a:p>
          <a:p>
            <a:pPr lvl="1"/>
            <a:r>
              <a:rPr lang="en-GB" sz="1800" smtClean="0"/>
              <a:t>Form part of a composite to give an optimised effect, eg ammonium perchlorate</a:t>
            </a:r>
          </a:p>
          <a:p>
            <a:pPr>
              <a:buFont typeface="Wingdings" pitchFamily="2" charset="2"/>
              <a:buNone/>
            </a:pPr>
            <a:endParaRPr lang="en-GB" sz="2000" smtClean="0"/>
          </a:p>
        </p:txBody>
      </p:sp>
      <p:pic>
        <p:nvPicPr>
          <p:cNvPr id="52227" name="Picture 4" descr="1mm void"/>
          <p:cNvPicPr>
            <a:picLocks noChangeAspect="1" noChangeArrowheads="1"/>
          </p:cNvPicPr>
          <p:nvPr/>
        </p:nvPicPr>
        <p:blipFill>
          <a:blip r:embed="rId3"/>
          <a:srcRect/>
          <a:stretch>
            <a:fillRect/>
          </a:stretch>
        </p:blipFill>
        <p:spPr bwMode="auto">
          <a:xfrm>
            <a:off x="6145213" y="1595438"/>
            <a:ext cx="2779712" cy="2655887"/>
          </a:xfrm>
          <a:prstGeom prst="rect">
            <a:avLst/>
          </a:prstGeom>
          <a:noFill/>
          <a:ln w="9525">
            <a:noFill/>
            <a:miter lim="800000"/>
            <a:headEnd/>
            <a:tailEnd/>
          </a:ln>
        </p:spPr>
      </p:pic>
      <p:pic>
        <p:nvPicPr>
          <p:cNvPr id="52228" name="Picture 8" descr="matt-1"/>
          <p:cNvPicPr>
            <a:picLocks noChangeAspect="1" noChangeArrowheads="1"/>
          </p:cNvPicPr>
          <p:nvPr/>
        </p:nvPicPr>
        <p:blipFill>
          <a:blip r:embed="rId4"/>
          <a:srcRect/>
          <a:stretch>
            <a:fillRect/>
          </a:stretch>
        </p:blipFill>
        <p:spPr bwMode="auto">
          <a:xfrm>
            <a:off x="6361113" y="4319588"/>
            <a:ext cx="2451100" cy="2192337"/>
          </a:xfrm>
          <a:prstGeom prst="rect">
            <a:avLst/>
          </a:prstGeom>
          <a:noFill/>
          <a:ln w="9525">
            <a:noFill/>
            <a:miter lim="800000"/>
            <a:headEnd/>
            <a:tailEnd/>
          </a:ln>
        </p:spPr>
      </p:pic>
    </p:spTree>
    <p:extLst>
      <p:ext uri="{BB962C8B-B14F-4D97-AF65-F5344CB8AC3E}">
        <p14:creationId xmlns:p14="http://schemas.microsoft.com/office/powerpoint/2010/main" val="2402361613"/>
      </p:ext>
    </p:extLst>
  </p:cSld>
  <p:clrMapOvr>
    <a:masterClrMapping/>
  </p:clrMapOvr>
  <p:transition>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9554" name="Rectangle 2"/>
          <p:cNvSpPr>
            <a:spLocks noGrp="1" noChangeArrowheads="1"/>
          </p:cNvSpPr>
          <p:nvPr>
            <p:ph type="title"/>
          </p:nvPr>
        </p:nvSpPr>
        <p:spPr>
          <a:xfrm>
            <a:off x="387350" y="220663"/>
            <a:ext cx="6638925" cy="522287"/>
          </a:xfrm>
        </p:spPr>
        <p:txBody>
          <a:bodyPr/>
          <a:lstStyle/>
          <a:p>
            <a:pPr>
              <a:defRPr/>
            </a:pPr>
            <a:r>
              <a:rPr lang="en-GB" sz="2000"/>
              <a:t>Secondary Explosive Formulations: Energetic Fillers</a:t>
            </a:r>
          </a:p>
        </p:txBody>
      </p:sp>
      <p:sp>
        <p:nvSpPr>
          <p:cNvPr id="54274" name="Rectangle 3"/>
          <p:cNvSpPr>
            <a:spLocks noGrp="1" noChangeArrowheads="1"/>
          </p:cNvSpPr>
          <p:nvPr>
            <p:ph type="body" idx="1"/>
          </p:nvPr>
        </p:nvSpPr>
        <p:spPr/>
        <p:txBody>
          <a:bodyPr/>
          <a:lstStyle/>
          <a:p>
            <a:r>
              <a:rPr lang="en-GB" sz="2000" smtClean="0"/>
              <a:t>The formulated composition behaves differently to  its base ingredients</a:t>
            </a:r>
            <a:br>
              <a:rPr lang="en-GB" sz="2000" smtClean="0"/>
            </a:br>
            <a:endParaRPr lang="en-GB" sz="2000" smtClean="0"/>
          </a:p>
          <a:p>
            <a:r>
              <a:rPr lang="en-GB" sz="2000" smtClean="0"/>
              <a:t>Properties can be optimised through appropriate formulation criteria</a:t>
            </a:r>
          </a:p>
        </p:txBody>
      </p:sp>
      <p:pic>
        <p:nvPicPr>
          <p:cNvPr id="54275" name="Picture 4" descr="RDX Wax Powder"/>
          <p:cNvPicPr>
            <a:picLocks noChangeAspect="1" noChangeArrowheads="1"/>
          </p:cNvPicPr>
          <p:nvPr/>
        </p:nvPicPr>
        <p:blipFill>
          <a:blip r:embed="rId2"/>
          <a:srcRect/>
          <a:stretch>
            <a:fillRect/>
          </a:stretch>
        </p:blipFill>
        <p:spPr bwMode="auto">
          <a:xfrm>
            <a:off x="246063" y="4533900"/>
            <a:ext cx="1435100" cy="1196975"/>
          </a:xfrm>
          <a:prstGeom prst="rect">
            <a:avLst/>
          </a:prstGeom>
          <a:noFill/>
          <a:ln w="9525">
            <a:noFill/>
            <a:miter lim="800000"/>
            <a:headEnd/>
            <a:tailEnd/>
          </a:ln>
        </p:spPr>
      </p:pic>
      <p:pic>
        <p:nvPicPr>
          <p:cNvPr id="54276" name="Picture 7" descr="Liner1"/>
          <p:cNvPicPr>
            <a:picLocks noChangeAspect="1" noChangeArrowheads="1"/>
          </p:cNvPicPr>
          <p:nvPr/>
        </p:nvPicPr>
        <p:blipFill>
          <a:blip r:embed="rId3"/>
          <a:srcRect/>
          <a:stretch>
            <a:fillRect/>
          </a:stretch>
        </p:blipFill>
        <p:spPr bwMode="auto">
          <a:xfrm>
            <a:off x="5919788" y="3613150"/>
            <a:ext cx="2790825" cy="1543050"/>
          </a:xfrm>
          <a:prstGeom prst="rect">
            <a:avLst/>
          </a:prstGeom>
          <a:noFill/>
          <a:ln w="9525">
            <a:noFill/>
            <a:miter lim="800000"/>
            <a:headEnd/>
            <a:tailEnd/>
          </a:ln>
        </p:spPr>
      </p:pic>
      <p:sp>
        <p:nvSpPr>
          <p:cNvPr id="54277" name="Line 21"/>
          <p:cNvSpPr>
            <a:spLocks noChangeShapeType="1"/>
          </p:cNvSpPr>
          <p:nvPr/>
        </p:nvSpPr>
        <p:spPr bwMode="auto">
          <a:xfrm>
            <a:off x="3352800" y="4381500"/>
            <a:ext cx="2197100" cy="0"/>
          </a:xfrm>
          <a:prstGeom prst="line">
            <a:avLst/>
          </a:prstGeom>
          <a:noFill/>
          <a:ln w="57150">
            <a:solidFill>
              <a:schemeClr val="tx2"/>
            </a:solidFill>
            <a:round/>
            <a:headEnd/>
            <a:tailEnd type="triangle" w="med" len="med"/>
          </a:ln>
        </p:spPr>
        <p:txBody>
          <a:bodyPr/>
          <a:lstStyle/>
          <a:p>
            <a:endParaRPr lang="en-US"/>
          </a:p>
        </p:txBody>
      </p:sp>
      <p:pic>
        <p:nvPicPr>
          <p:cNvPr id="54278" name="Picture 25" descr="explosives_s"/>
          <p:cNvPicPr>
            <a:picLocks noChangeAspect="1" noChangeArrowheads="1"/>
          </p:cNvPicPr>
          <p:nvPr/>
        </p:nvPicPr>
        <p:blipFill>
          <a:blip r:embed="rId4"/>
          <a:srcRect/>
          <a:stretch>
            <a:fillRect/>
          </a:stretch>
        </p:blipFill>
        <p:spPr bwMode="auto">
          <a:xfrm>
            <a:off x="595313" y="2895600"/>
            <a:ext cx="2051050" cy="1536700"/>
          </a:xfrm>
          <a:prstGeom prst="rect">
            <a:avLst/>
          </a:prstGeom>
          <a:noFill/>
          <a:ln w="9525">
            <a:noFill/>
            <a:miter lim="800000"/>
            <a:headEnd/>
            <a:tailEnd/>
          </a:ln>
        </p:spPr>
      </p:pic>
      <p:sp>
        <p:nvSpPr>
          <p:cNvPr id="54279" name="Text Box 26"/>
          <p:cNvSpPr txBox="1">
            <a:spLocks noChangeArrowheads="1"/>
          </p:cNvSpPr>
          <p:nvPr/>
        </p:nvSpPr>
        <p:spPr bwMode="auto">
          <a:xfrm>
            <a:off x="3454400" y="3987800"/>
            <a:ext cx="2374900" cy="336550"/>
          </a:xfrm>
          <a:prstGeom prst="rect">
            <a:avLst/>
          </a:prstGeom>
          <a:noFill/>
          <a:ln w="15875">
            <a:noFill/>
            <a:miter lim="800000"/>
            <a:headEnd/>
            <a:tailEnd/>
          </a:ln>
        </p:spPr>
        <p:txBody>
          <a:bodyPr>
            <a:spAutoFit/>
          </a:bodyPr>
          <a:lstStyle/>
          <a:p>
            <a:pPr eaLnBrk="0" hangingPunct="0">
              <a:spcBef>
                <a:spcPct val="50000"/>
              </a:spcBef>
            </a:pPr>
            <a:r>
              <a:rPr lang="en-GB" sz="1600"/>
              <a:t>Mixing and Processing</a:t>
            </a:r>
          </a:p>
        </p:txBody>
      </p:sp>
      <p:pic>
        <p:nvPicPr>
          <p:cNvPr id="54280" name="Picture 28" descr="0604_ionic"/>
          <p:cNvPicPr>
            <a:picLocks noChangeAspect="1" noChangeArrowheads="1"/>
          </p:cNvPicPr>
          <p:nvPr/>
        </p:nvPicPr>
        <p:blipFill>
          <a:blip r:embed="rId5"/>
          <a:srcRect/>
          <a:stretch>
            <a:fillRect/>
          </a:stretch>
        </p:blipFill>
        <p:spPr bwMode="auto">
          <a:xfrm>
            <a:off x="1790700" y="4502150"/>
            <a:ext cx="1447800" cy="1968500"/>
          </a:xfrm>
          <a:prstGeom prst="rect">
            <a:avLst/>
          </a:prstGeom>
          <a:noFill/>
          <a:ln w="9525">
            <a:noFill/>
            <a:miter lim="800000"/>
            <a:headEnd/>
            <a:tailEnd/>
          </a:ln>
        </p:spPr>
      </p:pic>
    </p:spTree>
    <p:extLst>
      <p:ext uri="{BB962C8B-B14F-4D97-AF65-F5344CB8AC3E}">
        <p14:creationId xmlns:p14="http://schemas.microsoft.com/office/powerpoint/2010/main" val="1303680329"/>
      </p:ext>
    </p:extLst>
  </p:cSld>
  <p:clrMapOvr>
    <a:masterClrMapping/>
  </p:clrMapOvr>
  <p:transition>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72189" name="Group 29"/>
          <p:cNvGrpSpPr>
            <a:grpSpLocks/>
          </p:cNvGrpSpPr>
          <p:nvPr/>
        </p:nvGrpSpPr>
        <p:grpSpPr bwMode="auto">
          <a:xfrm>
            <a:off x="0" y="863600"/>
            <a:ext cx="3352800" cy="2260600"/>
            <a:chOff x="272" y="784"/>
            <a:chExt cx="2112" cy="1424"/>
          </a:xfrm>
        </p:grpSpPr>
        <p:sp>
          <p:nvSpPr>
            <p:cNvPr id="55321" name="Oval 46"/>
            <p:cNvSpPr>
              <a:spLocks noChangeArrowheads="1"/>
            </p:cNvSpPr>
            <p:nvPr/>
          </p:nvSpPr>
          <p:spPr bwMode="auto">
            <a:xfrm>
              <a:off x="272" y="784"/>
              <a:ext cx="2088" cy="1424"/>
            </a:xfrm>
            <a:prstGeom prst="ellipse">
              <a:avLst/>
            </a:prstGeom>
            <a:solidFill>
              <a:schemeClr val="folHlink"/>
            </a:solidFill>
            <a:ln w="15875">
              <a:solidFill>
                <a:srgbClr val="000000"/>
              </a:solidFill>
              <a:round/>
              <a:headEnd/>
              <a:tailEnd/>
            </a:ln>
          </p:spPr>
          <p:txBody>
            <a:bodyPr wrap="none" anchor="ctr"/>
            <a:lstStyle/>
            <a:p>
              <a:pPr eaLnBrk="0" hangingPunct="0"/>
              <a:endParaRPr lang="en-US"/>
            </a:p>
          </p:txBody>
        </p:sp>
        <p:sp>
          <p:nvSpPr>
            <p:cNvPr id="55322" name="Text Box 53"/>
            <p:cNvSpPr txBox="1">
              <a:spLocks noChangeArrowheads="1"/>
            </p:cNvSpPr>
            <p:nvPr/>
          </p:nvSpPr>
          <p:spPr bwMode="auto">
            <a:xfrm>
              <a:off x="344" y="1008"/>
              <a:ext cx="2040" cy="1094"/>
            </a:xfrm>
            <a:prstGeom prst="rect">
              <a:avLst/>
            </a:prstGeom>
            <a:noFill/>
            <a:ln w="15875">
              <a:noFill/>
              <a:miter lim="800000"/>
              <a:headEnd/>
              <a:tailEnd/>
            </a:ln>
          </p:spPr>
          <p:txBody>
            <a:bodyPr>
              <a:spAutoFit/>
            </a:bodyPr>
            <a:lstStyle/>
            <a:p>
              <a:pPr eaLnBrk="0" hangingPunct="0">
                <a:spcBef>
                  <a:spcPct val="50000"/>
                </a:spcBef>
              </a:pPr>
              <a:endParaRPr lang="en-GB" sz="1800">
                <a:solidFill>
                  <a:srgbClr val="000000"/>
                </a:solidFill>
              </a:endParaRPr>
            </a:p>
            <a:p>
              <a:pPr marL="742950" lvl="1" indent="-285750">
                <a:buFontTx/>
                <a:buChar char="•"/>
              </a:pPr>
              <a:r>
                <a:rPr lang="en-GB" sz="1200">
                  <a:solidFill>
                    <a:srgbClr val="000000"/>
                  </a:solidFill>
                </a:rPr>
                <a:t>Acts as processing aid by lowering viscosity</a:t>
              </a:r>
            </a:p>
            <a:p>
              <a:pPr marL="742950" lvl="1" indent="-285750">
                <a:buFontTx/>
                <a:buChar char="•"/>
              </a:pPr>
              <a:r>
                <a:rPr lang="en-GB" sz="1200">
                  <a:solidFill>
                    <a:srgbClr val="000000"/>
                  </a:solidFill>
                </a:rPr>
                <a:t>Modifies mechanical properties</a:t>
              </a:r>
            </a:p>
            <a:p>
              <a:pPr marL="742950" lvl="1" indent="-285750">
                <a:buFontTx/>
                <a:buChar char="•"/>
              </a:pPr>
              <a:r>
                <a:rPr lang="en-GB" sz="1200">
                  <a:solidFill>
                    <a:srgbClr val="000000"/>
                  </a:solidFill>
                </a:rPr>
                <a:t>Modifies safety characteristics</a:t>
              </a:r>
            </a:p>
            <a:p>
              <a:pPr marL="742950" lvl="1" indent="-285750">
                <a:buFontTx/>
                <a:buChar char="•"/>
              </a:pPr>
              <a:r>
                <a:rPr lang="en-GB" sz="1200">
                  <a:solidFill>
                    <a:srgbClr val="000000"/>
                  </a:solidFill>
                </a:rPr>
                <a:t>Provides energy and/or modify oxygen balance</a:t>
              </a:r>
            </a:p>
            <a:p>
              <a:pPr eaLnBrk="0" hangingPunct="0">
                <a:spcBef>
                  <a:spcPct val="50000"/>
                </a:spcBef>
                <a:buFontTx/>
                <a:buChar char="•"/>
              </a:pPr>
              <a:endParaRPr lang="en-GB" sz="1200">
                <a:solidFill>
                  <a:srgbClr val="000000"/>
                </a:solidFill>
              </a:endParaRPr>
            </a:p>
          </p:txBody>
        </p:sp>
        <p:sp>
          <p:nvSpPr>
            <p:cNvPr id="55323" name="Text Box 28"/>
            <p:cNvSpPr txBox="1">
              <a:spLocks noChangeArrowheads="1"/>
            </p:cNvSpPr>
            <p:nvPr/>
          </p:nvSpPr>
          <p:spPr bwMode="auto">
            <a:xfrm>
              <a:off x="752" y="968"/>
              <a:ext cx="1176" cy="212"/>
            </a:xfrm>
            <a:prstGeom prst="rect">
              <a:avLst/>
            </a:prstGeom>
            <a:noFill/>
            <a:ln w="9525">
              <a:noFill/>
              <a:miter lim="800000"/>
              <a:headEnd/>
              <a:tailEnd/>
            </a:ln>
          </p:spPr>
          <p:txBody>
            <a:bodyPr>
              <a:spAutoFit/>
            </a:bodyPr>
            <a:lstStyle/>
            <a:p>
              <a:pPr>
                <a:spcBef>
                  <a:spcPct val="50000"/>
                </a:spcBef>
              </a:pPr>
              <a:r>
                <a:rPr lang="en-GB" sz="1600" b="1">
                  <a:solidFill>
                    <a:srgbClr val="000000"/>
                  </a:solidFill>
                </a:rPr>
                <a:t>Plasticiser</a:t>
              </a:r>
            </a:p>
          </p:txBody>
        </p:sp>
      </p:grpSp>
      <p:grpSp>
        <p:nvGrpSpPr>
          <p:cNvPr id="1372194" name="Group 34"/>
          <p:cNvGrpSpPr>
            <a:grpSpLocks/>
          </p:cNvGrpSpPr>
          <p:nvPr/>
        </p:nvGrpSpPr>
        <p:grpSpPr bwMode="auto">
          <a:xfrm>
            <a:off x="5588000" y="927100"/>
            <a:ext cx="3238500" cy="2311400"/>
            <a:chOff x="3520" y="584"/>
            <a:chExt cx="2040" cy="1456"/>
          </a:xfrm>
        </p:grpSpPr>
        <p:sp>
          <p:nvSpPr>
            <p:cNvPr id="55315" name="Oval 42"/>
            <p:cNvSpPr>
              <a:spLocks noChangeArrowheads="1"/>
            </p:cNvSpPr>
            <p:nvPr/>
          </p:nvSpPr>
          <p:spPr bwMode="auto">
            <a:xfrm>
              <a:off x="3520" y="584"/>
              <a:ext cx="2040" cy="1456"/>
            </a:xfrm>
            <a:prstGeom prst="ellipse">
              <a:avLst/>
            </a:prstGeom>
            <a:solidFill>
              <a:schemeClr val="accent1"/>
            </a:solidFill>
            <a:ln w="15875">
              <a:solidFill>
                <a:srgbClr val="000000"/>
              </a:solidFill>
              <a:round/>
              <a:headEnd/>
              <a:tailEnd/>
            </a:ln>
          </p:spPr>
          <p:txBody>
            <a:bodyPr wrap="none" anchor="ctr"/>
            <a:lstStyle/>
            <a:p>
              <a:pPr eaLnBrk="0" hangingPunct="0"/>
              <a:endParaRPr lang="en-US"/>
            </a:p>
          </p:txBody>
        </p:sp>
        <p:sp>
          <p:nvSpPr>
            <p:cNvPr id="55316" name="Text Box 48"/>
            <p:cNvSpPr txBox="1">
              <a:spLocks noChangeArrowheads="1"/>
            </p:cNvSpPr>
            <p:nvPr/>
          </p:nvSpPr>
          <p:spPr bwMode="auto">
            <a:xfrm>
              <a:off x="3544" y="1224"/>
              <a:ext cx="656" cy="231"/>
            </a:xfrm>
            <a:prstGeom prst="rect">
              <a:avLst/>
            </a:prstGeom>
            <a:noFill/>
            <a:ln w="15875">
              <a:noFill/>
              <a:miter lim="800000"/>
              <a:headEnd/>
              <a:tailEnd/>
            </a:ln>
          </p:spPr>
          <p:txBody>
            <a:bodyPr>
              <a:spAutoFit/>
            </a:bodyPr>
            <a:lstStyle/>
            <a:p>
              <a:pPr eaLnBrk="0" hangingPunct="0">
                <a:spcBef>
                  <a:spcPct val="50000"/>
                </a:spcBef>
              </a:pPr>
              <a:r>
                <a:rPr lang="en-GB" sz="1800">
                  <a:solidFill>
                    <a:srgbClr val="000000"/>
                  </a:solidFill>
                </a:rPr>
                <a:t>Binder</a:t>
              </a:r>
            </a:p>
          </p:txBody>
        </p:sp>
        <p:sp>
          <p:nvSpPr>
            <p:cNvPr id="55317" name="Line 49"/>
            <p:cNvSpPr>
              <a:spLocks noChangeShapeType="1"/>
            </p:cNvSpPr>
            <p:nvPr/>
          </p:nvSpPr>
          <p:spPr bwMode="auto">
            <a:xfrm flipV="1">
              <a:off x="4064" y="1112"/>
              <a:ext cx="384" cy="200"/>
            </a:xfrm>
            <a:prstGeom prst="line">
              <a:avLst/>
            </a:prstGeom>
            <a:noFill/>
            <a:ln w="15875">
              <a:solidFill>
                <a:srgbClr val="000000"/>
              </a:solidFill>
              <a:round/>
              <a:headEnd/>
              <a:tailEnd type="triangle" w="med" len="med"/>
            </a:ln>
          </p:spPr>
          <p:txBody>
            <a:bodyPr/>
            <a:lstStyle/>
            <a:p>
              <a:endParaRPr lang="en-US"/>
            </a:p>
          </p:txBody>
        </p:sp>
        <p:sp>
          <p:nvSpPr>
            <p:cNvPr id="55318" name="Line 50"/>
            <p:cNvSpPr>
              <a:spLocks noChangeShapeType="1"/>
            </p:cNvSpPr>
            <p:nvPr/>
          </p:nvSpPr>
          <p:spPr bwMode="auto">
            <a:xfrm>
              <a:off x="4056" y="1392"/>
              <a:ext cx="368" cy="152"/>
            </a:xfrm>
            <a:prstGeom prst="line">
              <a:avLst/>
            </a:prstGeom>
            <a:noFill/>
            <a:ln w="15875">
              <a:solidFill>
                <a:srgbClr val="000000"/>
              </a:solidFill>
              <a:round/>
              <a:headEnd/>
              <a:tailEnd type="triangle" w="med" len="med"/>
            </a:ln>
          </p:spPr>
          <p:txBody>
            <a:bodyPr/>
            <a:lstStyle/>
            <a:p>
              <a:endParaRPr lang="en-US"/>
            </a:p>
          </p:txBody>
        </p:sp>
        <p:sp>
          <p:nvSpPr>
            <p:cNvPr id="55319" name="Text Box 51"/>
            <p:cNvSpPr txBox="1">
              <a:spLocks noChangeArrowheads="1"/>
            </p:cNvSpPr>
            <p:nvPr/>
          </p:nvSpPr>
          <p:spPr bwMode="auto">
            <a:xfrm>
              <a:off x="4440" y="960"/>
              <a:ext cx="960" cy="231"/>
            </a:xfrm>
            <a:prstGeom prst="rect">
              <a:avLst/>
            </a:prstGeom>
            <a:noFill/>
            <a:ln w="15875">
              <a:noFill/>
              <a:miter lim="800000"/>
              <a:headEnd/>
              <a:tailEnd/>
            </a:ln>
          </p:spPr>
          <p:txBody>
            <a:bodyPr>
              <a:spAutoFit/>
            </a:bodyPr>
            <a:lstStyle/>
            <a:p>
              <a:pPr eaLnBrk="0" hangingPunct="0">
                <a:spcBef>
                  <a:spcPct val="50000"/>
                </a:spcBef>
              </a:pPr>
              <a:r>
                <a:rPr lang="en-GB" sz="1800">
                  <a:solidFill>
                    <a:srgbClr val="000000"/>
                  </a:solidFill>
                </a:rPr>
                <a:t>Pre-polymer</a:t>
              </a:r>
              <a:endParaRPr lang="en-GB" sz="1600">
                <a:solidFill>
                  <a:srgbClr val="000000"/>
                </a:solidFill>
              </a:endParaRPr>
            </a:p>
          </p:txBody>
        </p:sp>
        <p:sp>
          <p:nvSpPr>
            <p:cNvPr id="55320" name="Text Box 52"/>
            <p:cNvSpPr txBox="1">
              <a:spLocks noChangeArrowheads="1"/>
            </p:cNvSpPr>
            <p:nvPr/>
          </p:nvSpPr>
          <p:spPr bwMode="auto">
            <a:xfrm>
              <a:off x="4448" y="1440"/>
              <a:ext cx="960" cy="231"/>
            </a:xfrm>
            <a:prstGeom prst="rect">
              <a:avLst/>
            </a:prstGeom>
            <a:noFill/>
            <a:ln w="15875">
              <a:noFill/>
              <a:miter lim="800000"/>
              <a:headEnd/>
              <a:tailEnd/>
            </a:ln>
          </p:spPr>
          <p:txBody>
            <a:bodyPr>
              <a:spAutoFit/>
            </a:bodyPr>
            <a:lstStyle/>
            <a:p>
              <a:pPr eaLnBrk="0" hangingPunct="0">
                <a:spcBef>
                  <a:spcPct val="50000"/>
                </a:spcBef>
              </a:pPr>
              <a:r>
                <a:rPr lang="en-GB" sz="1800">
                  <a:solidFill>
                    <a:srgbClr val="000000"/>
                  </a:solidFill>
                </a:rPr>
                <a:t>Curing agent</a:t>
              </a:r>
            </a:p>
          </p:txBody>
        </p:sp>
      </p:grpSp>
      <p:sp>
        <p:nvSpPr>
          <p:cNvPr id="1560578" name="Rectangle 2"/>
          <p:cNvSpPr>
            <a:spLocks noGrp="1" noChangeArrowheads="1"/>
          </p:cNvSpPr>
          <p:nvPr>
            <p:ph type="title" idx="4294967295"/>
          </p:nvPr>
        </p:nvSpPr>
        <p:spPr/>
        <p:txBody>
          <a:bodyPr/>
          <a:lstStyle/>
          <a:p>
            <a:pPr>
              <a:defRPr/>
            </a:pPr>
            <a:r>
              <a:rPr lang="en-GB" smtClean="0"/>
              <a:t>Components of a Typical PBX</a:t>
            </a:r>
          </a:p>
        </p:txBody>
      </p:sp>
      <p:grpSp>
        <p:nvGrpSpPr>
          <p:cNvPr id="1372195" name="Group 35"/>
          <p:cNvGrpSpPr>
            <a:grpSpLocks/>
          </p:cNvGrpSpPr>
          <p:nvPr/>
        </p:nvGrpSpPr>
        <p:grpSpPr bwMode="auto">
          <a:xfrm>
            <a:off x="2641600" y="1955800"/>
            <a:ext cx="3568700" cy="2743200"/>
            <a:chOff x="1664" y="1232"/>
            <a:chExt cx="2248" cy="1728"/>
          </a:xfrm>
        </p:grpSpPr>
        <p:sp>
          <p:nvSpPr>
            <p:cNvPr id="55311" name="Oval 39"/>
            <p:cNvSpPr>
              <a:spLocks noChangeArrowheads="1"/>
            </p:cNvSpPr>
            <p:nvPr/>
          </p:nvSpPr>
          <p:spPr bwMode="auto">
            <a:xfrm>
              <a:off x="1664" y="1232"/>
              <a:ext cx="2248" cy="1728"/>
            </a:xfrm>
            <a:prstGeom prst="ellipse">
              <a:avLst/>
            </a:prstGeom>
            <a:solidFill>
              <a:srgbClr val="FFFFCC"/>
            </a:solidFill>
            <a:ln w="15875">
              <a:solidFill>
                <a:srgbClr val="000000"/>
              </a:solidFill>
              <a:round/>
              <a:headEnd/>
              <a:tailEnd/>
            </a:ln>
          </p:spPr>
          <p:txBody>
            <a:bodyPr wrap="none" anchor="ctr"/>
            <a:lstStyle/>
            <a:p>
              <a:pPr eaLnBrk="0" hangingPunct="0"/>
              <a:endParaRPr lang="en-US"/>
            </a:p>
          </p:txBody>
        </p:sp>
        <p:pic>
          <p:nvPicPr>
            <p:cNvPr id="55312" name="Picture 4" descr="RDX Wax Powder"/>
            <p:cNvPicPr>
              <a:picLocks noChangeAspect="1" noChangeArrowheads="1"/>
            </p:cNvPicPr>
            <p:nvPr/>
          </p:nvPicPr>
          <p:blipFill>
            <a:blip r:embed="rId2"/>
            <a:srcRect/>
            <a:stretch>
              <a:fillRect/>
            </a:stretch>
          </p:blipFill>
          <p:spPr bwMode="auto">
            <a:xfrm>
              <a:off x="2339" y="1608"/>
              <a:ext cx="904" cy="754"/>
            </a:xfrm>
            <a:prstGeom prst="rect">
              <a:avLst/>
            </a:prstGeom>
            <a:noFill/>
            <a:ln w="9525">
              <a:noFill/>
              <a:miter lim="800000"/>
              <a:headEnd/>
              <a:tailEnd/>
            </a:ln>
          </p:spPr>
        </p:pic>
        <p:sp>
          <p:nvSpPr>
            <p:cNvPr id="55313" name="Text Box 40"/>
            <p:cNvSpPr txBox="1">
              <a:spLocks noChangeArrowheads="1"/>
            </p:cNvSpPr>
            <p:nvPr/>
          </p:nvSpPr>
          <p:spPr bwMode="auto">
            <a:xfrm>
              <a:off x="2256" y="1376"/>
              <a:ext cx="1160" cy="231"/>
            </a:xfrm>
            <a:prstGeom prst="rect">
              <a:avLst/>
            </a:prstGeom>
            <a:noFill/>
            <a:ln w="15875">
              <a:noFill/>
              <a:miter lim="800000"/>
              <a:headEnd/>
              <a:tailEnd/>
            </a:ln>
          </p:spPr>
          <p:txBody>
            <a:bodyPr>
              <a:spAutoFit/>
            </a:bodyPr>
            <a:lstStyle/>
            <a:p>
              <a:pPr eaLnBrk="0" hangingPunct="0">
                <a:spcBef>
                  <a:spcPct val="50000"/>
                </a:spcBef>
              </a:pPr>
              <a:r>
                <a:rPr lang="en-GB" sz="1800">
                  <a:solidFill>
                    <a:srgbClr val="000000"/>
                  </a:solidFill>
                </a:rPr>
                <a:t>Energetic  Filler</a:t>
              </a:r>
            </a:p>
          </p:txBody>
        </p:sp>
        <p:sp>
          <p:nvSpPr>
            <p:cNvPr id="55314" name="Text Box 41"/>
            <p:cNvSpPr txBox="1">
              <a:spLocks noChangeArrowheads="1"/>
            </p:cNvSpPr>
            <p:nvPr/>
          </p:nvSpPr>
          <p:spPr bwMode="auto">
            <a:xfrm>
              <a:off x="2184" y="2352"/>
              <a:ext cx="1240" cy="597"/>
            </a:xfrm>
            <a:prstGeom prst="rect">
              <a:avLst/>
            </a:prstGeom>
            <a:noFill/>
            <a:ln w="15875">
              <a:noFill/>
              <a:miter lim="800000"/>
              <a:headEnd/>
              <a:tailEnd/>
            </a:ln>
          </p:spPr>
          <p:txBody>
            <a:bodyPr>
              <a:spAutoFit/>
            </a:bodyPr>
            <a:lstStyle/>
            <a:p>
              <a:pPr algn="ctr" eaLnBrk="0" hangingPunct="0">
                <a:spcBef>
                  <a:spcPct val="50000"/>
                </a:spcBef>
              </a:pPr>
              <a:r>
                <a:rPr lang="en-GB" sz="1600">
                  <a:solidFill>
                    <a:srgbClr val="000000"/>
                  </a:solidFill>
                </a:rPr>
                <a:t>Fine and/or coarse distributions </a:t>
              </a:r>
            </a:p>
            <a:p>
              <a:pPr eaLnBrk="0" hangingPunct="0">
                <a:spcBef>
                  <a:spcPct val="50000"/>
                </a:spcBef>
              </a:pPr>
              <a:endParaRPr lang="en-GB" sz="1600">
                <a:solidFill>
                  <a:srgbClr val="000000"/>
                </a:solidFill>
              </a:endParaRPr>
            </a:p>
          </p:txBody>
        </p:sp>
      </p:grpSp>
      <p:grpSp>
        <p:nvGrpSpPr>
          <p:cNvPr id="1372191" name="Group 31"/>
          <p:cNvGrpSpPr>
            <a:grpSpLocks/>
          </p:cNvGrpSpPr>
          <p:nvPr/>
        </p:nvGrpSpPr>
        <p:grpSpPr bwMode="auto">
          <a:xfrm>
            <a:off x="317500" y="3632200"/>
            <a:ext cx="2882900" cy="1816100"/>
            <a:chOff x="200" y="2288"/>
            <a:chExt cx="1816" cy="1144"/>
          </a:xfrm>
        </p:grpSpPr>
        <p:sp>
          <p:nvSpPr>
            <p:cNvPr id="55309" name="Oval 45"/>
            <p:cNvSpPr>
              <a:spLocks noChangeArrowheads="1"/>
            </p:cNvSpPr>
            <p:nvPr/>
          </p:nvSpPr>
          <p:spPr bwMode="auto">
            <a:xfrm>
              <a:off x="200" y="2288"/>
              <a:ext cx="1816" cy="1144"/>
            </a:xfrm>
            <a:prstGeom prst="ellipse">
              <a:avLst/>
            </a:prstGeom>
            <a:solidFill>
              <a:srgbClr val="339966"/>
            </a:solidFill>
            <a:ln w="15875">
              <a:solidFill>
                <a:srgbClr val="000000"/>
              </a:solidFill>
              <a:round/>
              <a:headEnd/>
              <a:tailEnd/>
            </a:ln>
          </p:spPr>
          <p:txBody>
            <a:bodyPr wrap="none" anchor="ctr"/>
            <a:lstStyle/>
            <a:p>
              <a:pPr eaLnBrk="0" hangingPunct="0"/>
              <a:endParaRPr lang="en-US"/>
            </a:p>
          </p:txBody>
        </p:sp>
        <p:sp>
          <p:nvSpPr>
            <p:cNvPr id="55310" name="Text Box 56"/>
            <p:cNvSpPr txBox="1">
              <a:spLocks noChangeArrowheads="1"/>
            </p:cNvSpPr>
            <p:nvPr/>
          </p:nvSpPr>
          <p:spPr bwMode="auto">
            <a:xfrm>
              <a:off x="560" y="2336"/>
              <a:ext cx="1216" cy="924"/>
            </a:xfrm>
            <a:prstGeom prst="rect">
              <a:avLst/>
            </a:prstGeom>
            <a:noFill/>
            <a:ln w="15875">
              <a:noFill/>
              <a:miter lim="800000"/>
              <a:headEnd/>
              <a:tailEnd/>
            </a:ln>
          </p:spPr>
          <p:txBody>
            <a:bodyPr>
              <a:spAutoFit/>
            </a:bodyPr>
            <a:lstStyle/>
            <a:p>
              <a:pPr eaLnBrk="0" hangingPunct="0">
                <a:spcBef>
                  <a:spcPct val="50000"/>
                </a:spcBef>
              </a:pPr>
              <a:r>
                <a:rPr lang="en-GB" sz="1800">
                  <a:solidFill>
                    <a:srgbClr val="000000"/>
                  </a:solidFill>
                </a:rPr>
                <a:t>Catalyst </a:t>
              </a:r>
            </a:p>
            <a:p>
              <a:pPr eaLnBrk="0" hangingPunct="0">
                <a:spcBef>
                  <a:spcPct val="50000"/>
                </a:spcBef>
              </a:pPr>
              <a:r>
                <a:rPr lang="en-GB" sz="1600">
                  <a:solidFill>
                    <a:srgbClr val="000000"/>
                  </a:solidFill>
                </a:rPr>
                <a:t>Controls kinetics of cure</a:t>
              </a:r>
              <a:br>
                <a:rPr lang="en-GB" sz="1600">
                  <a:solidFill>
                    <a:srgbClr val="000000"/>
                  </a:solidFill>
                </a:rPr>
              </a:br>
              <a:r>
                <a:rPr lang="en-GB" sz="1600">
                  <a:solidFill>
                    <a:srgbClr val="000000"/>
                  </a:solidFill>
                </a:rPr>
                <a:t>Affects pot-life and cure time</a:t>
              </a:r>
            </a:p>
          </p:txBody>
        </p:sp>
      </p:grpSp>
      <p:grpSp>
        <p:nvGrpSpPr>
          <p:cNvPr id="1372190" name="Group 30"/>
          <p:cNvGrpSpPr>
            <a:grpSpLocks/>
          </p:cNvGrpSpPr>
          <p:nvPr/>
        </p:nvGrpSpPr>
        <p:grpSpPr bwMode="auto">
          <a:xfrm>
            <a:off x="5638800" y="3454400"/>
            <a:ext cx="2857500" cy="1676400"/>
            <a:chOff x="3600" y="2400"/>
            <a:chExt cx="1800" cy="1056"/>
          </a:xfrm>
        </p:grpSpPr>
        <p:sp>
          <p:nvSpPr>
            <p:cNvPr id="55307" name="Oval 43"/>
            <p:cNvSpPr>
              <a:spLocks noChangeArrowheads="1"/>
            </p:cNvSpPr>
            <p:nvPr/>
          </p:nvSpPr>
          <p:spPr bwMode="auto">
            <a:xfrm>
              <a:off x="3600" y="2400"/>
              <a:ext cx="1800" cy="1056"/>
            </a:xfrm>
            <a:prstGeom prst="ellipse">
              <a:avLst/>
            </a:prstGeom>
            <a:solidFill>
              <a:schemeClr val="accent2"/>
            </a:solidFill>
            <a:ln w="15875">
              <a:solidFill>
                <a:srgbClr val="000000"/>
              </a:solidFill>
              <a:round/>
              <a:headEnd/>
              <a:tailEnd/>
            </a:ln>
          </p:spPr>
          <p:txBody>
            <a:bodyPr wrap="none" anchor="ctr"/>
            <a:lstStyle/>
            <a:p>
              <a:pPr eaLnBrk="0" hangingPunct="0"/>
              <a:endParaRPr lang="en-US"/>
            </a:p>
          </p:txBody>
        </p:sp>
        <p:sp>
          <p:nvSpPr>
            <p:cNvPr id="55308" name="Text Box 57"/>
            <p:cNvSpPr txBox="1">
              <a:spLocks noChangeArrowheads="1"/>
            </p:cNvSpPr>
            <p:nvPr/>
          </p:nvSpPr>
          <p:spPr bwMode="auto">
            <a:xfrm>
              <a:off x="4112" y="2568"/>
              <a:ext cx="872" cy="770"/>
            </a:xfrm>
            <a:prstGeom prst="rect">
              <a:avLst/>
            </a:prstGeom>
            <a:noFill/>
            <a:ln w="15875">
              <a:noFill/>
              <a:miter lim="800000"/>
              <a:headEnd/>
              <a:tailEnd/>
            </a:ln>
          </p:spPr>
          <p:txBody>
            <a:bodyPr>
              <a:spAutoFit/>
            </a:bodyPr>
            <a:lstStyle/>
            <a:p>
              <a:pPr eaLnBrk="0" hangingPunct="0">
                <a:spcBef>
                  <a:spcPct val="50000"/>
                </a:spcBef>
              </a:pPr>
              <a:r>
                <a:rPr lang="en-GB" sz="1800">
                  <a:solidFill>
                    <a:srgbClr val="000000"/>
                  </a:solidFill>
                </a:rPr>
                <a:t>Antioxidant</a:t>
              </a:r>
            </a:p>
            <a:p>
              <a:pPr eaLnBrk="0" hangingPunct="0">
                <a:spcBef>
                  <a:spcPct val="50000"/>
                </a:spcBef>
              </a:pPr>
              <a:r>
                <a:rPr lang="en-GB" sz="1600">
                  <a:solidFill>
                    <a:srgbClr val="000000"/>
                  </a:solidFill>
                </a:rPr>
                <a:t>Extends life by reducing oxidation</a:t>
              </a:r>
            </a:p>
          </p:txBody>
        </p:sp>
      </p:grpSp>
      <p:sp>
        <p:nvSpPr>
          <p:cNvPr id="1372193" name="Text Box 33"/>
          <p:cNvSpPr txBox="1">
            <a:spLocks noChangeArrowheads="1"/>
          </p:cNvSpPr>
          <p:nvPr/>
        </p:nvSpPr>
        <p:spPr bwMode="auto">
          <a:xfrm>
            <a:off x="6159500" y="5283200"/>
            <a:ext cx="2768600" cy="1006475"/>
          </a:xfrm>
          <a:prstGeom prst="rect">
            <a:avLst/>
          </a:prstGeom>
          <a:noFill/>
          <a:ln w="9525">
            <a:noFill/>
            <a:miter lim="800000"/>
            <a:headEnd/>
            <a:tailEnd/>
          </a:ln>
        </p:spPr>
        <p:txBody>
          <a:bodyPr>
            <a:spAutoFit/>
          </a:bodyPr>
          <a:lstStyle/>
          <a:p>
            <a:pPr>
              <a:spcBef>
                <a:spcPct val="50000"/>
              </a:spcBef>
            </a:pPr>
            <a:r>
              <a:rPr lang="en-GB" sz="2000"/>
              <a:t>Example: a castable-curable polymer-bonded explosive</a:t>
            </a:r>
          </a:p>
        </p:txBody>
      </p:sp>
      <p:grpSp>
        <p:nvGrpSpPr>
          <p:cNvPr id="1372192" name="Group 32"/>
          <p:cNvGrpSpPr>
            <a:grpSpLocks/>
          </p:cNvGrpSpPr>
          <p:nvPr/>
        </p:nvGrpSpPr>
        <p:grpSpPr bwMode="auto">
          <a:xfrm>
            <a:off x="3213100" y="4648200"/>
            <a:ext cx="2819400" cy="2058988"/>
            <a:chOff x="2024" y="2928"/>
            <a:chExt cx="1776" cy="1297"/>
          </a:xfrm>
        </p:grpSpPr>
        <p:sp>
          <p:nvSpPr>
            <p:cNvPr id="55305" name="Oval 44"/>
            <p:cNvSpPr>
              <a:spLocks noChangeArrowheads="1"/>
            </p:cNvSpPr>
            <p:nvPr/>
          </p:nvSpPr>
          <p:spPr bwMode="auto">
            <a:xfrm>
              <a:off x="2024" y="2928"/>
              <a:ext cx="1776" cy="1160"/>
            </a:xfrm>
            <a:prstGeom prst="ellipse">
              <a:avLst/>
            </a:prstGeom>
            <a:solidFill>
              <a:srgbClr val="FFFF00"/>
            </a:solidFill>
            <a:ln w="15875">
              <a:solidFill>
                <a:srgbClr val="000000"/>
              </a:solidFill>
              <a:round/>
              <a:headEnd/>
              <a:tailEnd/>
            </a:ln>
          </p:spPr>
          <p:txBody>
            <a:bodyPr wrap="none" anchor="ctr"/>
            <a:lstStyle/>
            <a:p>
              <a:pPr eaLnBrk="0" hangingPunct="0"/>
              <a:endParaRPr lang="en-US"/>
            </a:p>
          </p:txBody>
        </p:sp>
        <p:sp>
          <p:nvSpPr>
            <p:cNvPr id="55306" name="Text Box 55"/>
            <p:cNvSpPr txBox="1">
              <a:spLocks noChangeArrowheads="1"/>
            </p:cNvSpPr>
            <p:nvPr/>
          </p:nvSpPr>
          <p:spPr bwMode="auto">
            <a:xfrm>
              <a:off x="2384" y="2967"/>
              <a:ext cx="1104" cy="1258"/>
            </a:xfrm>
            <a:prstGeom prst="rect">
              <a:avLst/>
            </a:prstGeom>
            <a:noFill/>
            <a:ln w="15875">
              <a:noFill/>
              <a:miter lim="800000"/>
              <a:headEnd/>
              <a:tailEnd/>
            </a:ln>
          </p:spPr>
          <p:txBody>
            <a:bodyPr>
              <a:spAutoFit/>
            </a:bodyPr>
            <a:lstStyle/>
            <a:p>
              <a:pPr algn="ctr" eaLnBrk="0" hangingPunct="0">
                <a:spcBef>
                  <a:spcPct val="50000"/>
                </a:spcBef>
              </a:pPr>
              <a:r>
                <a:rPr lang="en-GB" sz="1800">
                  <a:solidFill>
                    <a:srgbClr val="000000"/>
                  </a:solidFill>
                </a:rPr>
                <a:t>Additives</a:t>
              </a:r>
            </a:p>
            <a:p>
              <a:pPr algn="ctr" eaLnBrk="0" hangingPunct="0">
                <a:spcBef>
                  <a:spcPct val="50000"/>
                </a:spcBef>
                <a:buFontTx/>
                <a:buChar char="•"/>
              </a:pPr>
              <a:r>
                <a:rPr lang="en-GB" sz="1600">
                  <a:solidFill>
                    <a:srgbClr val="000000"/>
                  </a:solidFill>
                </a:rPr>
                <a:t> Processing aids Surfactants</a:t>
              </a:r>
            </a:p>
            <a:p>
              <a:pPr algn="ctr" eaLnBrk="0" hangingPunct="0">
                <a:spcBef>
                  <a:spcPct val="50000"/>
                </a:spcBef>
                <a:buFontTx/>
                <a:buChar char="•"/>
              </a:pPr>
              <a:r>
                <a:rPr lang="en-GB" sz="1400">
                  <a:solidFill>
                    <a:srgbClr val="000000"/>
                  </a:solidFill>
                </a:rPr>
                <a:t>Lower viscosity by promoting wetting of fillers by binder</a:t>
              </a:r>
            </a:p>
            <a:p>
              <a:pPr algn="ctr" eaLnBrk="0" hangingPunct="0">
                <a:spcBef>
                  <a:spcPct val="50000"/>
                </a:spcBef>
                <a:buFontTx/>
                <a:buChar char="•"/>
              </a:pPr>
              <a:endParaRPr lang="en-GB" sz="1200">
                <a:solidFill>
                  <a:srgbClr val="000000"/>
                </a:solidFill>
              </a:endParaRPr>
            </a:p>
          </p:txBody>
        </p:sp>
      </p:grpSp>
    </p:spTree>
    <p:extLst>
      <p:ext uri="{BB962C8B-B14F-4D97-AF65-F5344CB8AC3E}">
        <p14:creationId xmlns:p14="http://schemas.microsoft.com/office/powerpoint/2010/main" val="131866129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7219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 presetClass="entr" presetSubtype="10" fill="hold" nodeType="clickEffect">
                                  <p:stCondLst>
                                    <p:cond delay="0"/>
                                  </p:stCondLst>
                                  <p:childTnLst>
                                    <p:set>
                                      <p:cBhvr>
                                        <p:cTn id="10" dur="1" fill="hold">
                                          <p:stCondLst>
                                            <p:cond delay="0"/>
                                          </p:stCondLst>
                                        </p:cTn>
                                        <p:tgtEl>
                                          <p:spTgt spid="1372195"/>
                                        </p:tgtEl>
                                        <p:attrNameLst>
                                          <p:attrName>style.visibility</p:attrName>
                                        </p:attrNameLst>
                                      </p:cBhvr>
                                      <p:to>
                                        <p:strVal val="visible"/>
                                      </p:to>
                                    </p:set>
                                    <p:animEffect transition="in" filter="checkerboard(across)">
                                      <p:cBhvr>
                                        <p:cTn id="11" dur="500"/>
                                        <p:tgtEl>
                                          <p:spTgt spid="1372195"/>
                                        </p:tgtEl>
                                      </p:cBhvr>
                                    </p:animEffect>
                                  </p:childTnLst>
                                </p:cTn>
                              </p:par>
                            </p:childTnLst>
                          </p:cTn>
                        </p:par>
                      </p:childTnLst>
                    </p:cTn>
                  </p:par>
                  <p:par>
                    <p:cTn id="12" fill="hold">
                      <p:stCondLst>
                        <p:cond delay="indefinite"/>
                      </p:stCondLst>
                      <p:childTnLst>
                        <p:par>
                          <p:cTn id="13" fill="hold">
                            <p:stCondLst>
                              <p:cond delay="0"/>
                            </p:stCondLst>
                            <p:childTnLst>
                              <p:par>
                                <p:cTn id="14" presetID="5" presetClass="entr" presetSubtype="10" fill="hold" nodeType="clickEffect">
                                  <p:stCondLst>
                                    <p:cond delay="0"/>
                                  </p:stCondLst>
                                  <p:childTnLst>
                                    <p:set>
                                      <p:cBhvr>
                                        <p:cTn id="15" dur="1" fill="hold">
                                          <p:stCondLst>
                                            <p:cond delay="0"/>
                                          </p:stCondLst>
                                        </p:cTn>
                                        <p:tgtEl>
                                          <p:spTgt spid="1372194"/>
                                        </p:tgtEl>
                                        <p:attrNameLst>
                                          <p:attrName>style.visibility</p:attrName>
                                        </p:attrNameLst>
                                      </p:cBhvr>
                                      <p:to>
                                        <p:strVal val="visible"/>
                                      </p:to>
                                    </p:set>
                                    <p:animEffect transition="in" filter="checkerboard(across)">
                                      <p:cBhvr>
                                        <p:cTn id="16" dur="500"/>
                                        <p:tgtEl>
                                          <p:spTgt spid="1372194"/>
                                        </p:tgtEl>
                                      </p:cBhvr>
                                    </p:animEffect>
                                  </p:childTnLst>
                                </p:cTn>
                              </p:par>
                            </p:childTnLst>
                          </p:cTn>
                        </p:par>
                      </p:childTnLst>
                    </p:cTn>
                  </p:par>
                  <p:par>
                    <p:cTn id="17" fill="hold">
                      <p:stCondLst>
                        <p:cond delay="indefinite"/>
                      </p:stCondLst>
                      <p:childTnLst>
                        <p:par>
                          <p:cTn id="18" fill="hold">
                            <p:stCondLst>
                              <p:cond delay="0"/>
                            </p:stCondLst>
                            <p:childTnLst>
                              <p:par>
                                <p:cTn id="19" presetID="5" presetClass="entr" presetSubtype="10" fill="hold" nodeType="clickEffect">
                                  <p:stCondLst>
                                    <p:cond delay="0"/>
                                  </p:stCondLst>
                                  <p:childTnLst>
                                    <p:set>
                                      <p:cBhvr>
                                        <p:cTn id="20" dur="1" fill="hold">
                                          <p:stCondLst>
                                            <p:cond delay="0"/>
                                          </p:stCondLst>
                                        </p:cTn>
                                        <p:tgtEl>
                                          <p:spTgt spid="1372189"/>
                                        </p:tgtEl>
                                        <p:attrNameLst>
                                          <p:attrName>style.visibility</p:attrName>
                                        </p:attrNameLst>
                                      </p:cBhvr>
                                      <p:to>
                                        <p:strVal val="visible"/>
                                      </p:to>
                                    </p:set>
                                    <p:animEffect transition="in" filter="checkerboard(across)">
                                      <p:cBhvr>
                                        <p:cTn id="21" dur="500"/>
                                        <p:tgtEl>
                                          <p:spTgt spid="1372189"/>
                                        </p:tgtEl>
                                      </p:cBhvr>
                                    </p:animEffect>
                                  </p:childTnLst>
                                </p:cTn>
                              </p:par>
                            </p:childTnLst>
                          </p:cTn>
                        </p:par>
                      </p:childTnLst>
                    </p:cTn>
                  </p:par>
                  <p:par>
                    <p:cTn id="22" fill="hold">
                      <p:stCondLst>
                        <p:cond delay="indefinite"/>
                      </p:stCondLst>
                      <p:childTnLst>
                        <p:par>
                          <p:cTn id="23" fill="hold">
                            <p:stCondLst>
                              <p:cond delay="0"/>
                            </p:stCondLst>
                            <p:childTnLst>
                              <p:par>
                                <p:cTn id="24" presetID="5" presetClass="entr" presetSubtype="10" fill="hold" nodeType="clickEffect">
                                  <p:stCondLst>
                                    <p:cond delay="0"/>
                                  </p:stCondLst>
                                  <p:childTnLst>
                                    <p:set>
                                      <p:cBhvr>
                                        <p:cTn id="25" dur="1" fill="hold">
                                          <p:stCondLst>
                                            <p:cond delay="0"/>
                                          </p:stCondLst>
                                        </p:cTn>
                                        <p:tgtEl>
                                          <p:spTgt spid="1372191"/>
                                        </p:tgtEl>
                                        <p:attrNameLst>
                                          <p:attrName>style.visibility</p:attrName>
                                        </p:attrNameLst>
                                      </p:cBhvr>
                                      <p:to>
                                        <p:strVal val="visible"/>
                                      </p:to>
                                    </p:set>
                                    <p:animEffect transition="in" filter="checkerboard(across)">
                                      <p:cBhvr>
                                        <p:cTn id="26" dur="500"/>
                                        <p:tgtEl>
                                          <p:spTgt spid="1372191"/>
                                        </p:tgtEl>
                                      </p:cBhvr>
                                    </p:animEffect>
                                  </p:childTnLst>
                                </p:cTn>
                              </p:par>
                            </p:childTnLst>
                          </p:cTn>
                        </p:par>
                      </p:childTnLst>
                    </p:cTn>
                  </p:par>
                  <p:par>
                    <p:cTn id="27" fill="hold">
                      <p:stCondLst>
                        <p:cond delay="indefinite"/>
                      </p:stCondLst>
                      <p:childTnLst>
                        <p:par>
                          <p:cTn id="28" fill="hold">
                            <p:stCondLst>
                              <p:cond delay="0"/>
                            </p:stCondLst>
                            <p:childTnLst>
                              <p:par>
                                <p:cTn id="29" presetID="5" presetClass="entr" presetSubtype="10" fill="hold" nodeType="clickEffect">
                                  <p:stCondLst>
                                    <p:cond delay="0"/>
                                  </p:stCondLst>
                                  <p:childTnLst>
                                    <p:set>
                                      <p:cBhvr>
                                        <p:cTn id="30" dur="1" fill="hold">
                                          <p:stCondLst>
                                            <p:cond delay="0"/>
                                          </p:stCondLst>
                                        </p:cTn>
                                        <p:tgtEl>
                                          <p:spTgt spid="1372192"/>
                                        </p:tgtEl>
                                        <p:attrNameLst>
                                          <p:attrName>style.visibility</p:attrName>
                                        </p:attrNameLst>
                                      </p:cBhvr>
                                      <p:to>
                                        <p:strVal val="visible"/>
                                      </p:to>
                                    </p:set>
                                    <p:animEffect transition="in" filter="checkerboard(across)">
                                      <p:cBhvr>
                                        <p:cTn id="31" dur="500"/>
                                        <p:tgtEl>
                                          <p:spTgt spid="1372192"/>
                                        </p:tgtEl>
                                      </p:cBhvr>
                                    </p:animEffect>
                                  </p:childTnLst>
                                </p:cTn>
                              </p:par>
                            </p:childTnLst>
                          </p:cTn>
                        </p:par>
                      </p:childTnLst>
                    </p:cTn>
                  </p:par>
                  <p:par>
                    <p:cTn id="32" fill="hold">
                      <p:stCondLst>
                        <p:cond delay="indefinite"/>
                      </p:stCondLst>
                      <p:childTnLst>
                        <p:par>
                          <p:cTn id="33" fill="hold">
                            <p:stCondLst>
                              <p:cond delay="0"/>
                            </p:stCondLst>
                            <p:childTnLst>
                              <p:par>
                                <p:cTn id="34" presetID="5" presetClass="entr" presetSubtype="10" fill="hold" nodeType="clickEffect">
                                  <p:stCondLst>
                                    <p:cond delay="0"/>
                                  </p:stCondLst>
                                  <p:childTnLst>
                                    <p:set>
                                      <p:cBhvr>
                                        <p:cTn id="35" dur="1" fill="hold">
                                          <p:stCondLst>
                                            <p:cond delay="0"/>
                                          </p:stCondLst>
                                        </p:cTn>
                                        <p:tgtEl>
                                          <p:spTgt spid="1372190"/>
                                        </p:tgtEl>
                                        <p:attrNameLst>
                                          <p:attrName>style.visibility</p:attrName>
                                        </p:attrNameLst>
                                      </p:cBhvr>
                                      <p:to>
                                        <p:strVal val="visible"/>
                                      </p:to>
                                    </p:set>
                                    <p:animEffect transition="in" filter="checkerboard(across)">
                                      <p:cBhvr>
                                        <p:cTn id="36" dur="500"/>
                                        <p:tgtEl>
                                          <p:spTgt spid="13721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5426" name="Rectangle 2"/>
          <p:cNvSpPr>
            <a:spLocks noGrp="1" noChangeArrowheads="1"/>
          </p:cNvSpPr>
          <p:nvPr>
            <p:ph type="title"/>
          </p:nvPr>
        </p:nvSpPr>
        <p:spPr/>
        <p:txBody>
          <a:bodyPr/>
          <a:lstStyle/>
          <a:p>
            <a:pPr>
              <a:defRPr/>
            </a:pPr>
            <a:r>
              <a:rPr lang="en-GB" sz="2400" smtClean="0"/>
              <a:t>Some Common Energetic Ingredients</a:t>
            </a:r>
          </a:p>
        </p:txBody>
      </p:sp>
      <p:sp>
        <p:nvSpPr>
          <p:cNvPr id="56322" name="Rectangle 61"/>
          <p:cNvSpPr>
            <a:spLocks noChangeArrowheads="1"/>
          </p:cNvSpPr>
          <p:nvPr/>
        </p:nvSpPr>
        <p:spPr bwMode="auto">
          <a:xfrm>
            <a:off x="344488" y="1582738"/>
            <a:ext cx="2990850" cy="366712"/>
          </a:xfrm>
          <a:prstGeom prst="rect">
            <a:avLst/>
          </a:prstGeom>
          <a:noFill/>
          <a:ln w="25400">
            <a:noFill/>
            <a:miter lim="800000"/>
            <a:headEnd/>
            <a:tailEnd type="none" w="med" len="sm"/>
          </a:ln>
        </p:spPr>
        <p:txBody>
          <a:bodyPr wrap="none">
            <a:spAutoFit/>
          </a:bodyPr>
          <a:lstStyle/>
          <a:p>
            <a:pPr eaLnBrk="0" hangingPunct="0"/>
            <a:r>
              <a:rPr lang="en-GB" sz="1800" b="1"/>
              <a:t>Comparison of Properties</a:t>
            </a:r>
          </a:p>
        </p:txBody>
      </p:sp>
      <p:sp>
        <p:nvSpPr>
          <p:cNvPr id="56323" name="AutoShape 63"/>
          <p:cNvSpPr>
            <a:spLocks noChangeAspect="1" noChangeArrowheads="1" noTextEdit="1"/>
          </p:cNvSpPr>
          <p:nvPr/>
        </p:nvSpPr>
        <p:spPr bwMode="auto">
          <a:xfrm>
            <a:off x="3937000" y="635000"/>
            <a:ext cx="2822575" cy="1225550"/>
          </a:xfrm>
          <a:prstGeom prst="rect">
            <a:avLst/>
          </a:prstGeom>
          <a:noFill/>
          <a:ln w="9525">
            <a:noFill/>
            <a:miter lim="800000"/>
            <a:headEnd/>
            <a:tailEnd/>
          </a:ln>
        </p:spPr>
        <p:txBody>
          <a:bodyPr/>
          <a:lstStyle/>
          <a:p>
            <a:endParaRPr lang="en-US"/>
          </a:p>
        </p:txBody>
      </p:sp>
      <p:sp>
        <p:nvSpPr>
          <p:cNvPr id="56324" name="Rectangle 69"/>
          <p:cNvSpPr>
            <a:spLocks noChangeArrowheads="1"/>
          </p:cNvSpPr>
          <p:nvPr/>
        </p:nvSpPr>
        <p:spPr bwMode="auto">
          <a:xfrm>
            <a:off x="3036888" y="2425700"/>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325" name="Line 70"/>
          <p:cNvSpPr>
            <a:spLocks noChangeShapeType="1"/>
          </p:cNvSpPr>
          <p:nvPr/>
        </p:nvSpPr>
        <p:spPr bwMode="auto">
          <a:xfrm>
            <a:off x="3036888" y="2425700"/>
            <a:ext cx="9525" cy="0"/>
          </a:xfrm>
          <a:prstGeom prst="line">
            <a:avLst/>
          </a:prstGeom>
          <a:noFill/>
          <a:ln w="0">
            <a:solidFill>
              <a:srgbClr val="000000"/>
            </a:solidFill>
            <a:round/>
            <a:headEnd/>
            <a:tailEnd/>
          </a:ln>
        </p:spPr>
        <p:txBody>
          <a:bodyPr/>
          <a:lstStyle/>
          <a:p>
            <a:endParaRPr lang="en-US"/>
          </a:p>
        </p:txBody>
      </p:sp>
      <p:sp>
        <p:nvSpPr>
          <p:cNvPr id="56326" name="Line 71"/>
          <p:cNvSpPr>
            <a:spLocks noChangeShapeType="1"/>
          </p:cNvSpPr>
          <p:nvPr/>
        </p:nvSpPr>
        <p:spPr bwMode="auto">
          <a:xfrm>
            <a:off x="3036888" y="2425700"/>
            <a:ext cx="0" cy="9525"/>
          </a:xfrm>
          <a:prstGeom prst="line">
            <a:avLst/>
          </a:prstGeom>
          <a:noFill/>
          <a:ln w="0">
            <a:solidFill>
              <a:srgbClr val="000000"/>
            </a:solidFill>
            <a:round/>
            <a:headEnd/>
            <a:tailEnd/>
          </a:ln>
        </p:spPr>
        <p:txBody>
          <a:bodyPr/>
          <a:lstStyle/>
          <a:p>
            <a:endParaRPr lang="en-US"/>
          </a:p>
        </p:txBody>
      </p:sp>
      <p:sp>
        <p:nvSpPr>
          <p:cNvPr id="56327" name="Rectangle 72"/>
          <p:cNvSpPr>
            <a:spLocks noChangeArrowheads="1"/>
          </p:cNvSpPr>
          <p:nvPr/>
        </p:nvSpPr>
        <p:spPr bwMode="auto">
          <a:xfrm>
            <a:off x="3036888" y="2425700"/>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328" name="Line 73"/>
          <p:cNvSpPr>
            <a:spLocks noChangeShapeType="1"/>
          </p:cNvSpPr>
          <p:nvPr/>
        </p:nvSpPr>
        <p:spPr bwMode="auto">
          <a:xfrm>
            <a:off x="3036888" y="2425700"/>
            <a:ext cx="9525" cy="0"/>
          </a:xfrm>
          <a:prstGeom prst="line">
            <a:avLst/>
          </a:prstGeom>
          <a:noFill/>
          <a:ln w="0">
            <a:solidFill>
              <a:srgbClr val="000000"/>
            </a:solidFill>
            <a:round/>
            <a:headEnd/>
            <a:tailEnd/>
          </a:ln>
        </p:spPr>
        <p:txBody>
          <a:bodyPr/>
          <a:lstStyle/>
          <a:p>
            <a:endParaRPr lang="en-US"/>
          </a:p>
        </p:txBody>
      </p:sp>
      <p:sp>
        <p:nvSpPr>
          <p:cNvPr id="56329" name="Line 74"/>
          <p:cNvSpPr>
            <a:spLocks noChangeShapeType="1"/>
          </p:cNvSpPr>
          <p:nvPr/>
        </p:nvSpPr>
        <p:spPr bwMode="auto">
          <a:xfrm>
            <a:off x="3036888" y="2425700"/>
            <a:ext cx="0" cy="9525"/>
          </a:xfrm>
          <a:prstGeom prst="line">
            <a:avLst/>
          </a:prstGeom>
          <a:noFill/>
          <a:ln w="0">
            <a:solidFill>
              <a:srgbClr val="000000"/>
            </a:solidFill>
            <a:round/>
            <a:headEnd/>
            <a:tailEnd/>
          </a:ln>
        </p:spPr>
        <p:txBody>
          <a:bodyPr/>
          <a:lstStyle/>
          <a:p>
            <a:endParaRPr lang="en-US"/>
          </a:p>
        </p:txBody>
      </p:sp>
      <p:sp>
        <p:nvSpPr>
          <p:cNvPr id="56330" name="Rectangle 75"/>
          <p:cNvSpPr>
            <a:spLocks noChangeArrowheads="1"/>
          </p:cNvSpPr>
          <p:nvPr/>
        </p:nvSpPr>
        <p:spPr bwMode="auto">
          <a:xfrm>
            <a:off x="3046413" y="2425700"/>
            <a:ext cx="1633537" cy="9525"/>
          </a:xfrm>
          <a:prstGeom prst="rect">
            <a:avLst/>
          </a:prstGeom>
          <a:solidFill>
            <a:srgbClr val="000000"/>
          </a:solidFill>
          <a:ln w="9525">
            <a:noFill/>
            <a:miter lim="800000"/>
            <a:headEnd/>
            <a:tailEnd/>
          </a:ln>
        </p:spPr>
        <p:txBody>
          <a:bodyPr/>
          <a:lstStyle/>
          <a:p>
            <a:pPr eaLnBrk="0" hangingPunct="0"/>
            <a:endParaRPr lang="en-US"/>
          </a:p>
        </p:txBody>
      </p:sp>
      <p:sp>
        <p:nvSpPr>
          <p:cNvPr id="56331" name="Line 76"/>
          <p:cNvSpPr>
            <a:spLocks noChangeShapeType="1"/>
          </p:cNvSpPr>
          <p:nvPr/>
        </p:nvSpPr>
        <p:spPr bwMode="auto">
          <a:xfrm>
            <a:off x="3046413" y="2425700"/>
            <a:ext cx="1633537" cy="0"/>
          </a:xfrm>
          <a:prstGeom prst="line">
            <a:avLst/>
          </a:prstGeom>
          <a:noFill/>
          <a:ln w="0">
            <a:solidFill>
              <a:srgbClr val="000000"/>
            </a:solidFill>
            <a:round/>
            <a:headEnd/>
            <a:tailEnd/>
          </a:ln>
        </p:spPr>
        <p:txBody>
          <a:bodyPr/>
          <a:lstStyle/>
          <a:p>
            <a:endParaRPr lang="en-US"/>
          </a:p>
        </p:txBody>
      </p:sp>
      <p:sp>
        <p:nvSpPr>
          <p:cNvPr id="56332" name="Rectangle 77"/>
          <p:cNvSpPr>
            <a:spLocks noChangeArrowheads="1"/>
          </p:cNvSpPr>
          <p:nvPr/>
        </p:nvSpPr>
        <p:spPr bwMode="auto">
          <a:xfrm>
            <a:off x="4679950" y="2425700"/>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333" name="Line 78"/>
          <p:cNvSpPr>
            <a:spLocks noChangeShapeType="1"/>
          </p:cNvSpPr>
          <p:nvPr/>
        </p:nvSpPr>
        <p:spPr bwMode="auto">
          <a:xfrm>
            <a:off x="4679950" y="2425700"/>
            <a:ext cx="9525" cy="0"/>
          </a:xfrm>
          <a:prstGeom prst="line">
            <a:avLst/>
          </a:prstGeom>
          <a:noFill/>
          <a:ln w="0">
            <a:solidFill>
              <a:srgbClr val="000000"/>
            </a:solidFill>
            <a:round/>
            <a:headEnd/>
            <a:tailEnd/>
          </a:ln>
        </p:spPr>
        <p:txBody>
          <a:bodyPr/>
          <a:lstStyle/>
          <a:p>
            <a:endParaRPr lang="en-US"/>
          </a:p>
        </p:txBody>
      </p:sp>
      <p:sp>
        <p:nvSpPr>
          <p:cNvPr id="56334" name="Line 79"/>
          <p:cNvSpPr>
            <a:spLocks noChangeShapeType="1"/>
          </p:cNvSpPr>
          <p:nvPr/>
        </p:nvSpPr>
        <p:spPr bwMode="auto">
          <a:xfrm>
            <a:off x="4679950" y="2425700"/>
            <a:ext cx="0" cy="9525"/>
          </a:xfrm>
          <a:prstGeom prst="line">
            <a:avLst/>
          </a:prstGeom>
          <a:noFill/>
          <a:ln w="0">
            <a:solidFill>
              <a:srgbClr val="000000"/>
            </a:solidFill>
            <a:round/>
            <a:headEnd/>
            <a:tailEnd/>
          </a:ln>
        </p:spPr>
        <p:txBody>
          <a:bodyPr/>
          <a:lstStyle/>
          <a:p>
            <a:endParaRPr lang="en-US"/>
          </a:p>
        </p:txBody>
      </p:sp>
      <p:sp>
        <p:nvSpPr>
          <p:cNvPr id="56335" name="Rectangle 80"/>
          <p:cNvSpPr>
            <a:spLocks noChangeArrowheads="1"/>
          </p:cNvSpPr>
          <p:nvPr/>
        </p:nvSpPr>
        <p:spPr bwMode="auto">
          <a:xfrm>
            <a:off x="4689475" y="2425700"/>
            <a:ext cx="1631950" cy="9525"/>
          </a:xfrm>
          <a:prstGeom prst="rect">
            <a:avLst/>
          </a:prstGeom>
          <a:solidFill>
            <a:srgbClr val="000000"/>
          </a:solidFill>
          <a:ln w="9525">
            <a:noFill/>
            <a:miter lim="800000"/>
            <a:headEnd/>
            <a:tailEnd/>
          </a:ln>
        </p:spPr>
        <p:txBody>
          <a:bodyPr/>
          <a:lstStyle/>
          <a:p>
            <a:pPr eaLnBrk="0" hangingPunct="0"/>
            <a:endParaRPr lang="en-US"/>
          </a:p>
        </p:txBody>
      </p:sp>
      <p:sp>
        <p:nvSpPr>
          <p:cNvPr id="56336" name="Line 81"/>
          <p:cNvSpPr>
            <a:spLocks noChangeShapeType="1"/>
          </p:cNvSpPr>
          <p:nvPr/>
        </p:nvSpPr>
        <p:spPr bwMode="auto">
          <a:xfrm>
            <a:off x="4689475" y="2425700"/>
            <a:ext cx="1631950" cy="0"/>
          </a:xfrm>
          <a:prstGeom prst="line">
            <a:avLst/>
          </a:prstGeom>
          <a:noFill/>
          <a:ln w="0">
            <a:solidFill>
              <a:srgbClr val="000000"/>
            </a:solidFill>
            <a:round/>
            <a:headEnd/>
            <a:tailEnd/>
          </a:ln>
        </p:spPr>
        <p:txBody>
          <a:bodyPr/>
          <a:lstStyle/>
          <a:p>
            <a:endParaRPr lang="en-US"/>
          </a:p>
        </p:txBody>
      </p:sp>
      <p:sp>
        <p:nvSpPr>
          <p:cNvPr id="56337" name="Rectangle 82"/>
          <p:cNvSpPr>
            <a:spLocks noChangeArrowheads="1"/>
          </p:cNvSpPr>
          <p:nvPr/>
        </p:nvSpPr>
        <p:spPr bwMode="auto">
          <a:xfrm>
            <a:off x="6321425" y="2425700"/>
            <a:ext cx="7938" cy="9525"/>
          </a:xfrm>
          <a:prstGeom prst="rect">
            <a:avLst/>
          </a:prstGeom>
          <a:solidFill>
            <a:srgbClr val="000000"/>
          </a:solidFill>
          <a:ln w="9525">
            <a:noFill/>
            <a:miter lim="800000"/>
            <a:headEnd/>
            <a:tailEnd/>
          </a:ln>
        </p:spPr>
        <p:txBody>
          <a:bodyPr/>
          <a:lstStyle/>
          <a:p>
            <a:pPr eaLnBrk="0" hangingPunct="0"/>
            <a:endParaRPr lang="en-US"/>
          </a:p>
        </p:txBody>
      </p:sp>
      <p:sp>
        <p:nvSpPr>
          <p:cNvPr id="56338" name="Line 83"/>
          <p:cNvSpPr>
            <a:spLocks noChangeShapeType="1"/>
          </p:cNvSpPr>
          <p:nvPr/>
        </p:nvSpPr>
        <p:spPr bwMode="auto">
          <a:xfrm>
            <a:off x="6321425" y="2425700"/>
            <a:ext cx="7938" cy="0"/>
          </a:xfrm>
          <a:prstGeom prst="line">
            <a:avLst/>
          </a:prstGeom>
          <a:noFill/>
          <a:ln w="0">
            <a:solidFill>
              <a:srgbClr val="000000"/>
            </a:solidFill>
            <a:round/>
            <a:headEnd/>
            <a:tailEnd/>
          </a:ln>
        </p:spPr>
        <p:txBody>
          <a:bodyPr/>
          <a:lstStyle/>
          <a:p>
            <a:endParaRPr lang="en-US"/>
          </a:p>
        </p:txBody>
      </p:sp>
      <p:sp>
        <p:nvSpPr>
          <p:cNvPr id="56339" name="Line 84"/>
          <p:cNvSpPr>
            <a:spLocks noChangeShapeType="1"/>
          </p:cNvSpPr>
          <p:nvPr/>
        </p:nvSpPr>
        <p:spPr bwMode="auto">
          <a:xfrm>
            <a:off x="6321425" y="2425700"/>
            <a:ext cx="0" cy="9525"/>
          </a:xfrm>
          <a:prstGeom prst="line">
            <a:avLst/>
          </a:prstGeom>
          <a:noFill/>
          <a:ln w="0">
            <a:solidFill>
              <a:srgbClr val="000000"/>
            </a:solidFill>
            <a:round/>
            <a:headEnd/>
            <a:tailEnd/>
          </a:ln>
        </p:spPr>
        <p:txBody>
          <a:bodyPr/>
          <a:lstStyle/>
          <a:p>
            <a:endParaRPr lang="en-US"/>
          </a:p>
        </p:txBody>
      </p:sp>
      <p:sp>
        <p:nvSpPr>
          <p:cNvPr id="56340" name="Rectangle 85"/>
          <p:cNvSpPr>
            <a:spLocks noChangeArrowheads="1"/>
          </p:cNvSpPr>
          <p:nvPr/>
        </p:nvSpPr>
        <p:spPr bwMode="auto">
          <a:xfrm>
            <a:off x="6329363" y="2425700"/>
            <a:ext cx="1635125" cy="9525"/>
          </a:xfrm>
          <a:prstGeom prst="rect">
            <a:avLst/>
          </a:prstGeom>
          <a:solidFill>
            <a:srgbClr val="000000"/>
          </a:solidFill>
          <a:ln w="9525">
            <a:noFill/>
            <a:miter lim="800000"/>
            <a:headEnd/>
            <a:tailEnd/>
          </a:ln>
        </p:spPr>
        <p:txBody>
          <a:bodyPr/>
          <a:lstStyle/>
          <a:p>
            <a:pPr eaLnBrk="0" hangingPunct="0"/>
            <a:endParaRPr lang="en-US"/>
          </a:p>
        </p:txBody>
      </p:sp>
      <p:sp>
        <p:nvSpPr>
          <p:cNvPr id="56341" name="Line 86"/>
          <p:cNvSpPr>
            <a:spLocks noChangeShapeType="1"/>
          </p:cNvSpPr>
          <p:nvPr/>
        </p:nvSpPr>
        <p:spPr bwMode="auto">
          <a:xfrm>
            <a:off x="6329363" y="2425700"/>
            <a:ext cx="1635125" cy="0"/>
          </a:xfrm>
          <a:prstGeom prst="line">
            <a:avLst/>
          </a:prstGeom>
          <a:noFill/>
          <a:ln w="0">
            <a:solidFill>
              <a:srgbClr val="000000"/>
            </a:solidFill>
            <a:round/>
            <a:headEnd/>
            <a:tailEnd/>
          </a:ln>
        </p:spPr>
        <p:txBody>
          <a:bodyPr/>
          <a:lstStyle/>
          <a:p>
            <a:endParaRPr lang="en-US"/>
          </a:p>
        </p:txBody>
      </p:sp>
      <p:sp>
        <p:nvSpPr>
          <p:cNvPr id="56342" name="Rectangle 87"/>
          <p:cNvSpPr>
            <a:spLocks noChangeArrowheads="1"/>
          </p:cNvSpPr>
          <p:nvPr/>
        </p:nvSpPr>
        <p:spPr bwMode="auto">
          <a:xfrm>
            <a:off x="7964488" y="2425700"/>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343" name="Line 88"/>
          <p:cNvSpPr>
            <a:spLocks noChangeShapeType="1"/>
          </p:cNvSpPr>
          <p:nvPr/>
        </p:nvSpPr>
        <p:spPr bwMode="auto">
          <a:xfrm>
            <a:off x="7964488" y="2425700"/>
            <a:ext cx="9525" cy="0"/>
          </a:xfrm>
          <a:prstGeom prst="line">
            <a:avLst/>
          </a:prstGeom>
          <a:noFill/>
          <a:ln w="0">
            <a:solidFill>
              <a:srgbClr val="000000"/>
            </a:solidFill>
            <a:round/>
            <a:headEnd/>
            <a:tailEnd/>
          </a:ln>
        </p:spPr>
        <p:txBody>
          <a:bodyPr/>
          <a:lstStyle/>
          <a:p>
            <a:endParaRPr lang="en-US"/>
          </a:p>
        </p:txBody>
      </p:sp>
      <p:sp>
        <p:nvSpPr>
          <p:cNvPr id="56344" name="Line 89"/>
          <p:cNvSpPr>
            <a:spLocks noChangeShapeType="1"/>
          </p:cNvSpPr>
          <p:nvPr/>
        </p:nvSpPr>
        <p:spPr bwMode="auto">
          <a:xfrm>
            <a:off x="7964488" y="2425700"/>
            <a:ext cx="0" cy="9525"/>
          </a:xfrm>
          <a:prstGeom prst="line">
            <a:avLst/>
          </a:prstGeom>
          <a:noFill/>
          <a:ln w="0">
            <a:solidFill>
              <a:srgbClr val="000000"/>
            </a:solidFill>
            <a:round/>
            <a:headEnd/>
            <a:tailEnd/>
          </a:ln>
        </p:spPr>
        <p:txBody>
          <a:bodyPr/>
          <a:lstStyle/>
          <a:p>
            <a:endParaRPr lang="en-US"/>
          </a:p>
        </p:txBody>
      </p:sp>
      <p:sp>
        <p:nvSpPr>
          <p:cNvPr id="56345" name="Rectangle 90"/>
          <p:cNvSpPr>
            <a:spLocks noChangeArrowheads="1"/>
          </p:cNvSpPr>
          <p:nvPr/>
        </p:nvSpPr>
        <p:spPr bwMode="auto">
          <a:xfrm>
            <a:off x="7964488" y="2425700"/>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346" name="Line 91"/>
          <p:cNvSpPr>
            <a:spLocks noChangeShapeType="1"/>
          </p:cNvSpPr>
          <p:nvPr/>
        </p:nvSpPr>
        <p:spPr bwMode="auto">
          <a:xfrm>
            <a:off x="7964488" y="2425700"/>
            <a:ext cx="9525" cy="0"/>
          </a:xfrm>
          <a:prstGeom prst="line">
            <a:avLst/>
          </a:prstGeom>
          <a:noFill/>
          <a:ln w="0">
            <a:solidFill>
              <a:srgbClr val="000000"/>
            </a:solidFill>
            <a:round/>
            <a:headEnd/>
            <a:tailEnd/>
          </a:ln>
        </p:spPr>
        <p:txBody>
          <a:bodyPr/>
          <a:lstStyle/>
          <a:p>
            <a:endParaRPr lang="en-US"/>
          </a:p>
        </p:txBody>
      </p:sp>
      <p:sp>
        <p:nvSpPr>
          <p:cNvPr id="56347" name="Line 92"/>
          <p:cNvSpPr>
            <a:spLocks noChangeShapeType="1"/>
          </p:cNvSpPr>
          <p:nvPr/>
        </p:nvSpPr>
        <p:spPr bwMode="auto">
          <a:xfrm>
            <a:off x="7964488" y="2425700"/>
            <a:ext cx="0" cy="9525"/>
          </a:xfrm>
          <a:prstGeom prst="line">
            <a:avLst/>
          </a:prstGeom>
          <a:noFill/>
          <a:ln w="0">
            <a:solidFill>
              <a:srgbClr val="000000"/>
            </a:solidFill>
            <a:round/>
            <a:headEnd/>
            <a:tailEnd/>
          </a:ln>
        </p:spPr>
        <p:txBody>
          <a:bodyPr/>
          <a:lstStyle/>
          <a:p>
            <a:endParaRPr lang="en-US"/>
          </a:p>
        </p:txBody>
      </p:sp>
      <p:sp>
        <p:nvSpPr>
          <p:cNvPr id="56348" name="Rectangle 93"/>
          <p:cNvSpPr>
            <a:spLocks noChangeArrowheads="1"/>
          </p:cNvSpPr>
          <p:nvPr/>
        </p:nvSpPr>
        <p:spPr bwMode="auto">
          <a:xfrm>
            <a:off x="3036888" y="2435225"/>
            <a:ext cx="9525" cy="1490663"/>
          </a:xfrm>
          <a:prstGeom prst="rect">
            <a:avLst/>
          </a:prstGeom>
          <a:solidFill>
            <a:srgbClr val="000000"/>
          </a:solidFill>
          <a:ln w="9525">
            <a:noFill/>
            <a:miter lim="800000"/>
            <a:headEnd/>
            <a:tailEnd/>
          </a:ln>
        </p:spPr>
        <p:txBody>
          <a:bodyPr/>
          <a:lstStyle/>
          <a:p>
            <a:pPr eaLnBrk="0" hangingPunct="0"/>
            <a:endParaRPr lang="en-US"/>
          </a:p>
        </p:txBody>
      </p:sp>
      <p:sp>
        <p:nvSpPr>
          <p:cNvPr id="56349" name="Line 94"/>
          <p:cNvSpPr>
            <a:spLocks noChangeShapeType="1"/>
          </p:cNvSpPr>
          <p:nvPr/>
        </p:nvSpPr>
        <p:spPr bwMode="auto">
          <a:xfrm>
            <a:off x="3036888" y="2435225"/>
            <a:ext cx="0" cy="1490663"/>
          </a:xfrm>
          <a:prstGeom prst="line">
            <a:avLst/>
          </a:prstGeom>
          <a:noFill/>
          <a:ln w="0">
            <a:solidFill>
              <a:srgbClr val="000000"/>
            </a:solidFill>
            <a:round/>
            <a:headEnd/>
            <a:tailEnd/>
          </a:ln>
        </p:spPr>
        <p:txBody>
          <a:bodyPr/>
          <a:lstStyle/>
          <a:p>
            <a:endParaRPr lang="en-US"/>
          </a:p>
        </p:txBody>
      </p:sp>
      <p:sp>
        <p:nvSpPr>
          <p:cNvPr id="56350" name="Rectangle 95"/>
          <p:cNvSpPr>
            <a:spLocks noChangeArrowheads="1"/>
          </p:cNvSpPr>
          <p:nvPr/>
        </p:nvSpPr>
        <p:spPr bwMode="auto">
          <a:xfrm>
            <a:off x="4679950" y="2435225"/>
            <a:ext cx="9525" cy="1490663"/>
          </a:xfrm>
          <a:prstGeom prst="rect">
            <a:avLst/>
          </a:prstGeom>
          <a:solidFill>
            <a:srgbClr val="000000"/>
          </a:solidFill>
          <a:ln w="9525">
            <a:noFill/>
            <a:miter lim="800000"/>
            <a:headEnd/>
            <a:tailEnd/>
          </a:ln>
        </p:spPr>
        <p:txBody>
          <a:bodyPr/>
          <a:lstStyle/>
          <a:p>
            <a:pPr eaLnBrk="0" hangingPunct="0"/>
            <a:endParaRPr lang="en-US"/>
          </a:p>
        </p:txBody>
      </p:sp>
      <p:sp>
        <p:nvSpPr>
          <p:cNvPr id="56351" name="Line 96"/>
          <p:cNvSpPr>
            <a:spLocks noChangeShapeType="1"/>
          </p:cNvSpPr>
          <p:nvPr/>
        </p:nvSpPr>
        <p:spPr bwMode="auto">
          <a:xfrm>
            <a:off x="4679950" y="2435225"/>
            <a:ext cx="0" cy="1490663"/>
          </a:xfrm>
          <a:prstGeom prst="line">
            <a:avLst/>
          </a:prstGeom>
          <a:noFill/>
          <a:ln w="0">
            <a:solidFill>
              <a:srgbClr val="000000"/>
            </a:solidFill>
            <a:round/>
            <a:headEnd/>
            <a:tailEnd/>
          </a:ln>
        </p:spPr>
        <p:txBody>
          <a:bodyPr/>
          <a:lstStyle/>
          <a:p>
            <a:endParaRPr lang="en-US"/>
          </a:p>
        </p:txBody>
      </p:sp>
      <p:sp>
        <p:nvSpPr>
          <p:cNvPr id="56352" name="Rectangle 97"/>
          <p:cNvSpPr>
            <a:spLocks noChangeArrowheads="1"/>
          </p:cNvSpPr>
          <p:nvPr/>
        </p:nvSpPr>
        <p:spPr bwMode="auto">
          <a:xfrm>
            <a:off x="6321425" y="2435225"/>
            <a:ext cx="7938" cy="1490663"/>
          </a:xfrm>
          <a:prstGeom prst="rect">
            <a:avLst/>
          </a:prstGeom>
          <a:solidFill>
            <a:srgbClr val="000000"/>
          </a:solidFill>
          <a:ln w="9525">
            <a:noFill/>
            <a:miter lim="800000"/>
            <a:headEnd/>
            <a:tailEnd/>
          </a:ln>
        </p:spPr>
        <p:txBody>
          <a:bodyPr/>
          <a:lstStyle/>
          <a:p>
            <a:pPr eaLnBrk="0" hangingPunct="0"/>
            <a:endParaRPr lang="en-US"/>
          </a:p>
        </p:txBody>
      </p:sp>
      <p:sp>
        <p:nvSpPr>
          <p:cNvPr id="56353" name="Line 98"/>
          <p:cNvSpPr>
            <a:spLocks noChangeShapeType="1"/>
          </p:cNvSpPr>
          <p:nvPr/>
        </p:nvSpPr>
        <p:spPr bwMode="auto">
          <a:xfrm>
            <a:off x="6321425" y="2435225"/>
            <a:ext cx="0" cy="1490663"/>
          </a:xfrm>
          <a:prstGeom prst="line">
            <a:avLst/>
          </a:prstGeom>
          <a:noFill/>
          <a:ln w="0">
            <a:solidFill>
              <a:srgbClr val="000000"/>
            </a:solidFill>
            <a:round/>
            <a:headEnd/>
            <a:tailEnd/>
          </a:ln>
        </p:spPr>
        <p:txBody>
          <a:bodyPr/>
          <a:lstStyle/>
          <a:p>
            <a:endParaRPr lang="en-US"/>
          </a:p>
        </p:txBody>
      </p:sp>
      <p:sp>
        <p:nvSpPr>
          <p:cNvPr id="56354" name="Rectangle 99"/>
          <p:cNvSpPr>
            <a:spLocks noChangeArrowheads="1"/>
          </p:cNvSpPr>
          <p:nvPr/>
        </p:nvSpPr>
        <p:spPr bwMode="auto">
          <a:xfrm>
            <a:off x="7964488" y="2435225"/>
            <a:ext cx="9525" cy="1490663"/>
          </a:xfrm>
          <a:prstGeom prst="rect">
            <a:avLst/>
          </a:prstGeom>
          <a:solidFill>
            <a:srgbClr val="000000"/>
          </a:solidFill>
          <a:ln w="9525">
            <a:noFill/>
            <a:miter lim="800000"/>
            <a:headEnd/>
            <a:tailEnd/>
          </a:ln>
        </p:spPr>
        <p:txBody>
          <a:bodyPr/>
          <a:lstStyle/>
          <a:p>
            <a:pPr eaLnBrk="0" hangingPunct="0"/>
            <a:endParaRPr lang="en-US"/>
          </a:p>
        </p:txBody>
      </p:sp>
      <p:sp>
        <p:nvSpPr>
          <p:cNvPr id="56355" name="Line 100"/>
          <p:cNvSpPr>
            <a:spLocks noChangeShapeType="1"/>
          </p:cNvSpPr>
          <p:nvPr/>
        </p:nvSpPr>
        <p:spPr bwMode="auto">
          <a:xfrm>
            <a:off x="7964488" y="2435225"/>
            <a:ext cx="0" cy="1490663"/>
          </a:xfrm>
          <a:prstGeom prst="line">
            <a:avLst/>
          </a:prstGeom>
          <a:noFill/>
          <a:ln w="0">
            <a:solidFill>
              <a:srgbClr val="000000"/>
            </a:solidFill>
            <a:round/>
            <a:headEnd/>
            <a:tailEnd/>
          </a:ln>
        </p:spPr>
        <p:txBody>
          <a:bodyPr/>
          <a:lstStyle/>
          <a:p>
            <a:endParaRPr lang="en-US"/>
          </a:p>
        </p:txBody>
      </p:sp>
      <p:sp>
        <p:nvSpPr>
          <p:cNvPr id="56356" name="Rectangle 101"/>
          <p:cNvSpPr>
            <a:spLocks noChangeArrowheads="1"/>
          </p:cNvSpPr>
          <p:nvPr/>
        </p:nvSpPr>
        <p:spPr bwMode="auto">
          <a:xfrm>
            <a:off x="1260475" y="3937000"/>
            <a:ext cx="1047750" cy="228600"/>
          </a:xfrm>
          <a:prstGeom prst="rect">
            <a:avLst/>
          </a:prstGeom>
          <a:noFill/>
          <a:ln w="9525">
            <a:noFill/>
            <a:miter lim="800000"/>
            <a:headEnd/>
            <a:tailEnd/>
          </a:ln>
        </p:spPr>
        <p:txBody>
          <a:bodyPr wrap="none" lIns="0" tIns="0" rIns="0" bIns="0">
            <a:spAutoFit/>
          </a:bodyPr>
          <a:lstStyle/>
          <a:p>
            <a:pPr eaLnBrk="0" hangingPunct="0"/>
            <a:r>
              <a:rPr lang="en-GB" sz="1500" b="1">
                <a:solidFill>
                  <a:srgbClr val="FFFFFF"/>
                </a:solidFill>
                <a:latin typeface="Times New Roman" pitchFamily="18" charset="0"/>
              </a:rPr>
              <a:t>PROPERTY</a:t>
            </a:r>
            <a:endParaRPr lang="en-GB" sz="1200"/>
          </a:p>
        </p:txBody>
      </p:sp>
      <p:sp>
        <p:nvSpPr>
          <p:cNvPr id="56357" name="Rectangle 102"/>
          <p:cNvSpPr>
            <a:spLocks noChangeArrowheads="1"/>
          </p:cNvSpPr>
          <p:nvPr/>
        </p:nvSpPr>
        <p:spPr bwMode="auto">
          <a:xfrm>
            <a:off x="2320925" y="3937000"/>
            <a:ext cx="47625" cy="228600"/>
          </a:xfrm>
          <a:prstGeom prst="rect">
            <a:avLst/>
          </a:prstGeom>
          <a:noFill/>
          <a:ln w="9525">
            <a:noFill/>
            <a:miter lim="800000"/>
            <a:headEnd/>
            <a:tailEnd/>
          </a:ln>
        </p:spPr>
        <p:txBody>
          <a:bodyPr wrap="none" lIns="0" tIns="0" rIns="0" bIns="0">
            <a:spAutoFit/>
          </a:bodyPr>
          <a:lstStyle/>
          <a:p>
            <a:pPr eaLnBrk="0" hangingPunct="0"/>
            <a:r>
              <a:rPr lang="en-GB" sz="1500" b="1">
                <a:solidFill>
                  <a:srgbClr val="FFFFFF"/>
                </a:solidFill>
                <a:latin typeface="Times New Roman" pitchFamily="18" charset="0"/>
              </a:rPr>
              <a:t> </a:t>
            </a:r>
            <a:endParaRPr lang="en-GB" sz="1200"/>
          </a:p>
        </p:txBody>
      </p:sp>
      <p:sp>
        <p:nvSpPr>
          <p:cNvPr id="56358" name="Rectangle 103"/>
          <p:cNvSpPr>
            <a:spLocks noChangeArrowheads="1"/>
          </p:cNvSpPr>
          <p:nvPr/>
        </p:nvSpPr>
        <p:spPr bwMode="auto">
          <a:xfrm>
            <a:off x="3625850" y="3937000"/>
            <a:ext cx="465138" cy="228600"/>
          </a:xfrm>
          <a:prstGeom prst="rect">
            <a:avLst/>
          </a:prstGeom>
          <a:noFill/>
          <a:ln w="9525">
            <a:noFill/>
            <a:miter lim="800000"/>
            <a:headEnd/>
            <a:tailEnd/>
          </a:ln>
        </p:spPr>
        <p:txBody>
          <a:bodyPr wrap="none" lIns="0" tIns="0" rIns="0" bIns="0">
            <a:spAutoFit/>
          </a:bodyPr>
          <a:lstStyle/>
          <a:p>
            <a:pPr eaLnBrk="0" hangingPunct="0"/>
            <a:r>
              <a:rPr lang="en-GB" sz="1500" b="1">
                <a:solidFill>
                  <a:srgbClr val="FFFFFF"/>
                </a:solidFill>
                <a:latin typeface="Times New Roman" pitchFamily="18" charset="0"/>
              </a:rPr>
              <a:t>HMX</a:t>
            </a:r>
            <a:endParaRPr lang="en-GB" sz="1200"/>
          </a:p>
        </p:txBody>
      </p:sp>
      <p:sp>
        <p:nvSpPr>
          <p:cNvPr id="56359" name="Rectangle 104"/>
          <p:cNvSpPr>
            <a:spLocks noChangeArrowheads="1"/>
          </p:cNvSpPr>
          <p:nvPr/>
        </p:nvSpPr>
        <p:spPr bwMode="auto">
          <a:xfrm>
            <a:off x="4098925" y="3937000"/>
            <a:ext cx="47625" cy="228600"/>
          </a:xfrm>
          <a:prstGeom prst="rect">
            <a:avLst/>
          </a:prstGeom>
          <a:noFill/>
          <a:ln w="9525">
            <a:noFill/>
            <a:miter lim="800000"/>
            <a:headEnd/>
            <a:tailEnd/>
          </a:ln>
        </p:spPr>
        <p:txBody>
          <a:bodyPr wrap="none" lIns="0" tIns="0" rIns="0" bIns="0">
            <a:spAutoFit/>
          </a:bodyPr>
          <a:lstStyle/>
          <a:p>
            <a:pPr eaLnBrk="0" hangingPunct="0"/>
            <a:r>
              <a:rPr lang="en-GB" sz="1500" b="1">
                <a:solidFill>
                  <a:srgbClr val="FFFFFF"/>
                </a:solidFill>
                <a:latin typeface="Times New Roman" pitchFamily="18" charset="0"/>
              </a:rPr>
              <a:t> </a:t>
            </a:r>
            <a:endParaRPr lang="en-GB" sz="1200"/>
          </a:p>
        </p:txBody>
      </p:sp>
      <p:sp>
        <p:nvSpPr>
          <p:cNvPr id="56360" name="Rectangle 105"/>
          <p:cNvSpPr>
            <a:spLocks noChangeArrowheads="1"/>
          </p:cNvSpPr>
          <p:nvPr/>
        </p:nvSpPr>
        <p:spPr bwMode="auto">
          <a:xfrm>
            <a:off x="5295900" y="3937000"/>
            <a:ext cx="414338" cy="228600"/>
          </a:xfrm>
          <a:prstGeom prst="rect">
            <a:avLst/>
          </a:prstGeom>
          <a:noFill/>
          <a:ln w="9525">
            <a:noFill/>
            <a:miter lim="800000"/>
            <a:headEnd/>
            <a:tailEnd/>
          </a:ln>
        </p:spPr>
        <p:txBody>
          <a:bodyPr wrap="none" lIns="0" tIns="0" rIns="0" bIns="0">
            <a:spAutoFit/>
          </a:bodyPr>
          <a:lstStyle/>
          <a:p>
            <a:pPr eaLnBrk="0" hangingPunct="0"/>
            <a:r>
              <a:rPr lang="en-GB" sz="1500" b="1">
                <a:solidFill>
                  <a:srgbClr val="FFFFFF"/>
                </a:solidFill>
                <a:latin typeface="Times New Roman" pitchFamily="18" charset="0"/>
              </a:rPr>
              <a:t>RDX</a:t>
            </a:r>
            <a:endParaRPr lang="en-GB" sz="1200"/>
          </a:p>
        </p:txBody>
      </p:sp>
      <p:sp>
        <p:nvSpPr>
          <p:cNvPr id="56361" name="Rectangle 106"/>
          <p:cNvSpPr>
            <a:spLocks noChangeArrowheads="1"/>
          </p:cNvSpPr>
          <p:nvPr/>
        </p:nvSpPr>
        <p:spPr bwMode="auto">
          <a:xfrm>
            <a:off x="5713413" y="3937000"/>
            <a:ext cx="47625" cy="228600"/>
          </a:xfrm>
          <a:prstGeom prst="rect">
            <a:avLst/>
          </a:prstGeom>
          <a:noFill/>
          <a:ln w="9525">
            <a:noFill/>
            <a:miter lim="800000"/>
            <a:headEnd/>
            <a:tailEnd/>
          </a:ln>
        </p:spPr>
        <p:txBody>
          <a:bodyPr wrap="none" lIns="0" tIns="0" rIns="0" bIns="0">
            <a:spAutoFit/>
          </a:bodyPr>
          <a:lstStyle/>
          <a:p>
            <a:pPr eaLnBrk="0" hangingPunct="0"/>
            <a:r>
              <a:rPr lang="en-GB" sz="1500" b="1">
                <a:solidFill>
                  <a:srgbClr val="FFFFFF"/>
                </a:solidFill>
                <a:latin typeface="Times New Roman" pitchFamily="18" charset="0"/>
              </a:rPr>
              <a:t> </a:t>
            </a:r>
            <a:endParaRPr lang="en-GB" sz="1200"/>
          </a:p>
        </p:txBody>
      </p:sp>
      <p:sp>
        <p:nvSpPr>
          <p:cNvPr id="56362" name="Rectangle 107"/>
          <p:cNvSpPr>
            <a:spLocks noChangeArrowheads="1"/>
          </p:cNvSpPr>
          <p:nvPr/>
        </p:nvSpPr>
        <p:spPr bwMode="auto">
          <a:xfrm>
            <a:off x="6948488" y="3937000"/>
            <a:ext cx="392112" cy="228600"/>
          </a:xfrm>
          <a:prstGeom prst="rect">
            <a:avLst/>
          </a:prstGeom>
          <a:noFill/>
          <a:ln w="9525">
            <a:noFill/>
            <a:miter lim="800000"/>
            <a:headEnd/>
            <a:tailEnd/>
          </a:ln>
        </p:spPr>
        <p:txBody>
          <a:bodyPr wrap="none" lIns="0" tIns="0" rIns="0" bIns="0">
            <a:spAutoFit/>
          </a:bodyPr>
          <a:lstStyle/>
          <a:p>
            <a:pPr eaLnBrk="0" hangingPunct="0"/>
            <a:r>
              <a:rPr lang="en-GB" sz="1500" b="1">
                <a:solidFill>
                  <a:srgbClr val="FFFFFF"/>
                </a:solidFill>
                <a:latin typeface="Times New Roman" pitchFamily="18" charset="0"/>
              </a:rPr>
              <a:t>TNT</a:t>
            </a:r>
            <a:endParaRPr lang="en-GB" sz="1200"/>
          </a:p>
        </p:txBody>
      </p:sp>
      <p:sp>
        <p:nvSpPr>
          <p:cNvPr id="56363" name="Rectangle 108"/>
          <p:cNvSpPr>
            <a:spLocks noChangeArrowheads="1"/>
          </p:cNvSpPr>
          <p:nvPr/>
        </p:nvSpPr>
        <p:spPr bwMode="auto">
          <a:xfrm>
            <a:off x="7343775" y="3937000"/>
            <a:ext cx="47625" cy="228600"/>
          </a:xfrm>
          <a:prstGeom prst="rect">
            <a:avLst/>
          </a:prstGeom>
          <a:noFill/>
          <a:ln w="9525">
            <a:noFill/>
            <a:miter lim="800000"/>
            <a:headEnd/>
            <a:tailEnd/>
          </a:ln>
        </p:spPr>
        <p:txBody>
          <a:bodyPr wrap="none" lIns="0" tIns="0" rIns="0" bIns="0">
            <a:spAutoFit/>
          </a:bodyPr>
          <a:lstStyle/>
          <a:p>
            <a:pPr eaLnBrk="0" hangingPunct="0"/>
            <a:r>
              <a:rPr lang="en-GB" sz="1500" b="1">
                <a:solidFill>
                  <a:srgbClr val="FFFFFF"/>
                </a:solidFill>
                <a:latin typeface="Times New Roman" pitchFamily="18" charset="0"/>
              </a:rPr>
              <a:t> </a:t>
            </a:r>
            <a:endParaRPr lang="en-GB" sz="1200"/>
          </a:p>
        </p:txBody>
      </p:sp>
      <p:sp>
        <p:nvSpPr>
          <p:cNvPr id="56364" name="Rectangle 109"/>
          <p:cNvSpPr>
            <a:spLocks noChangeArrowheads="1"/>
          </p:cNvSpPr>
          <p:nvPr/>
        </p:nvSpPr>
        <p:spPr bwMode="auto">
          <a:xfrm>
            <a:off x="1152525" y="3925888"/>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365" name="Line 110"/>
          <p:cNvSpPr>
            <a:spLocks noChangeShapeType="1"/>
          </p:cNvSpPr>
          <p:nvPr/>
        </p:nvSpPr>
        <p:spPr bwMode="auto">
          <a:xfrm>
            <a:off x="1152525" y="3925888"/>
            <a:ext cx="9525" cy="0"/>
          </a:xfrm>
          <a:prstGeom prst="line">
            <a:avLst/>
          </a:prstGeom>
          <a:noFill/>
          <a:ln w="0">
            <a:solidFill>
              <a:srgbClr val="000000"/>
            </a:solidFill>
            <a:round/>
            <a:headEnd/>
            <a:tailEnd/>
          </a:ln>
        </p:spPr>
        <p:txBody>
          <a:bodyPr/>
          <a:lstStyle/>
          <a:p>
            <a:endParaRPr lang="en-US"/>
          </a:p>
        </p:txBody>
      </p:sp>
      <p:sp>
        <p:nvSpPr>
          <p:cNvPr id="56366" name="Line 111"/>
          <p:cNvSpPr>
            <a:spLocks noChangeShapeType="1"/>
          </p:cNvSpPr>
          <p:nvPr/>
        </p:nvSpPr>
        <p:spPr bwMode="auto">
          <a:xfrm>
            <a:off x="1152525" y="3925888"/>
            <a:ext cx="0" cy="9525"/>
          </a:xfrm>
          <a:prstGeom prst="line">
            <a:avLst/>
          </a:prstGeom>
          <a:noFill/>
          <a:ln w="0">
            <a:solidFill>
              <a:srgbClr val="000000"/>
            </a:solidFill>
            <a:round/>
            <a:headEnd/>
            <a:tailEnd/>
          </a:ln>
        </p:spPr>
        <p:txBody>
          <a:bodyPr/>
          <a:lstStyle/>
          <a:p>
            <a:endParaRPr lang="en-US"/>
          </a:p>
        </p:txBody>
      </p:sp>
      <p:sp>
        <p:nvSpPr>
          <p:cNvPr id="56367" name="Rectangle 112"/>
          <p:cNvSpPr>
            <a:spLocks noChangeArrowheads="1"/>
          </p:cNvSpPr>
          <p:nvPr/>
        </p:nvSpPr>
        <p:spPr bwMode="auto">
          <a:xfrm>
            <a:off x="1152525" y="3925888"/>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368" name="Line 113"/>
          <p:cNvSpPr>
            <a:spLocks noChangeShapeType="1"/>
          </p:cNvSpPr>
          <p:nvPr/>
        </p:nvSpPr>
        <p:spPr bwMode="auto">
          <a:xfrm>
            <a:off x="1152525" y="3925888"/>
            <a:ext cx="9525" cy="0"/>
          </a:xfrm>
          <a:prstGeom prst="line">
            <a:avLst/>
          </a:prstGeom>
          <a:noFill/>
          <a:ln w="0">
            <a:solidFill>
              <a:srgbClr val="000000"/>
            </a:solidFill>
            <a:round/>
            <a:headEnd/>
            <a:tailEnd/>
          </a:ln>
        </p:spPr>
        <p:txBody>
          <a:bodyPr/>
          <a:lstStyle/>
          <a:p>
            <a:endParaRPr lang="en-US"/>
          </a:p>
        </p:txBody>
      </p:sp>
      <p:sp>
        <p:nvSpPr>
          <p:cNvPr id="56369" name="Line 114"/>
          <p:cNvSpPr>
            <a:spLocks noChangeShapeType="1"/>
          </p:cNvSpPr>
          <p:nvPr/>
        </p:nvSpPr>
        <p:spPr bwMode="auto">
          <a:xfrm>
            <a:off x="1152525" y="3925888"/>
            <a:ext cx="0" cy="9525"/>
          </a:xfrm>
          <a:prstGeom prst="line">
            <a:avLst/>
          </a:prstGeom>
          <a:noFill/>
          <a:ln w="0">
            <a:solidFill>
              <a:srgbClr val="000000"/>
            </a:solidFill>
            <a:round/>
            <a:headEnd/>
            <a:tailEnd/>
          </a:ln>
        </p:spPr>
        <p:txBody>
          <a:bodyPr/>
          <a:lstStyle/>
          <a:p>
            <a:endParaRPr lang="en-US"/>
          </a:p>
        </p:txBody>
      </p:sp>
      <p:sp>
        <p:nvSpPr>
          <p:cNvPr id="56370" name="Rectangle 115"/>
          <p:cNvSpPr>
            <a:spLocks noChangeArrowheads="1"/>
          </p:cNvSpPr>
          <p:nvPr/>
        </p:nvSpPr>
        <p:spPr bwMode="auto">
          <a:xfrm>
            <a:off x="1162050" y="3925888"/>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371" name="Line 116"/>
          <p:cNvSpPr>
            <a:spLocks noChangeShapeType="1"/>
          </p:cNvSpPr>
          <p:nvPr/>
        </p:nvSpPr>
        <p:spPr bwMode="auto">
          <a:xfrm>
            <a:off x="1162050" y="3925888"/>
            <a:ext cx="9525" cy="0"/>
          </a:xfrm>
          <a:prstGeom prst="line">
            <a:avLst/>
          </a:prstGeom>
          <a:noFill/>
          <a:ln w="0">
            <a:solidFill>
              <a:srgbClr val="000000"/>
            </a:solidFill>
            <a:round/>
            <a:headEnd/>
            <a:tailEnd/>
          </a:ln>
        </p:spPr>
        <p:txBody>
          <a:bodyPr/>
          <a:lstStyle/>
          <a:p>
            <a:endParaRPr lang="en-US"/>
          </a:p>
        </p:txBody>
      </p:sp>
      <p:sp>
        <p:nvSpPr>
          <p:cNvPr id="56372" name="Line 117"/>
          <p:cNvSpPr>
            <a:spLocks noChangeShapeType="1"/>
          </p:cNvSpPr>
          <p:nvPr/>
        </p:nvSpPr>
        <p:spPr bwMode="auto">
          <a:xfrm>
            <a:off x="1162050" y="3925888"/>
            <a:ext cx="0" cy="9525"/>
          </a:xfrm>
          <a:prstGeom prst="line">
            <a:avLst/>
          </a:prstGeom>
          <a:noFill/>
          <a:ln w="0">
            <a:solidFill>
              <a:srgbClr val="000000"/>
            </a:solidFill>
            <a:round/>
            <a:headEnd/>
            <a:tailEnd/>
          </a:ln>
        </p:spPr>
        <p:txBody>
          <a:bodyPr/>
          <a:lstStyle/>
          <a:p>
            <a:endParaRPr lang="en-US"/>
          </a:p>
        </p:txBody>
      </p:sp>
      <p:sp>
        <p:nvSpPr>
          <p:cNvPr id="56373" name="Rectangle 118"/>
          <p:cNvSpPr>
            <a:spLocks noChangeArrowheads="1"/>
          </p:cNvSpPr>
          <p:nvPr/>
        </p:nvSpPr>
        <p:spPr bwMode="auto">
          <a:xfrm>
            <a:off x="1171575" y="3925888"/>
            <a:ext cx="1865313" cy="9525"/>
          </a:xfrm>
          <a:prstGeom prst="rect">
            <a:avLst/>
          </a:prstGeom>
          <a:solidFill>
            <a:srgbClr val="000000"/>
          </a:solidFill>
          <a:ln w="9525">
            <a:noFill/>
            <a:miter lim="800000"/>
            <a:headEnd/>
            <a:tailEnd/>
          </a:ln>
        </p:spPr>
        <p:txBody>
          <a:bodyPr/>
          <a:lstStyle/>
          <a:p>
            <a:pPr eaLnBrk="0" hangingPunct="0"/>
            <a:endParaRPr lang="en-US"/>
          </a:p>
        </p:txBody>
      </p:sp>
      <p:sp>
        <p:nvSpPr>
          <p:cNvPr id="56374" name="Line 119"/>
          <p:cNvSpPr>
            <a:spLocks noChangeShapeType="1"/>
          </p:cNvSpPr>
          <p:nvPr/>
        </p:nvSpPr>
        <p:spPr bwMode="auto">
          <a:xfrm>
            <a:off x="1171575" y="3925888"/>
            <a:ext cx="1865313" cy="0"/>
          </a:xfrm>
          <a:prstGeom prst="line">
            <a:avLst/>
          </a:prstGeom>
          <a:noFill/>
          <a:ln w="0">
            <a:solidFill>
              <a:srgbClr val="000000"/>
            </a:solidFill>
            <a:round/>
            <a:headEnd/>
            <a:tailEnd/>
          </a:ln>
        </p:spPr>
        <p:txBody>
          <a:bodyPr/>
          <a:lstStyle/>
          <a:p>
            <a:endParaRPr lang="en-US"/>
          </a:p>
        </p:txBody>
      </p:sp>
      <p:sp>
        <p:nvSpPr>
          <p:cNvPr id="56375" name="Rectangle 120"/>
          <p:cNvSpPr>
            <a:spLocks noChangeArrowheads="1"/>
          </p:cNvSpPr>
          <p:nvPr/>
        </p:nvSpPr>
        <p:spPr bwMode="auto">
          <a:xfrm>
            <a:off x="3036888" y="3925888"/>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376" name="Line 121"/>
          <p:cNvSpPr>
            <a:spLocks noChangeShapeType="1"/>
          </p:cNvSpPr>
          <p:nvPr/>
        </p:nvSpPr>
        <p:spPr bwMode="auto">
          <a:xfrm>
            <a:off x="3036888" y="3925888"/>
            <a:ext cx="9525" cy="0"/>
          </a:xfrm>
          <a:prstGeom prst="line">
            <a:avLst/>
          </a:prstGeom>
          <a:noFill/>
          <a:ln w="0">
            <a:solidFill>
              <a:srgbClr val="000000"/>
            </a:solidFill>
            <a:round/>
            <a:headEnd/>
            <a:tailEnd/>
          </a:ln>
        </p:spPr>
        <p:txBody>
          <a:bodyPr/>
          <a:lstStyle/>
          <a:p>
            <a:endParaRPr lang="en-US"/>
          </a:p>
        </p:txBody>
      </p:sp>
      <p:sp>
        <p:nvSpPr>
          <p:cNvPr id="56377" name="Line 122"/>
          <p:cNvSpPr>
            <a:spLocks noChangeShapeType="1"/>
          </p:cNvSpPr>
          <p:nvPr/>
        </p:nvSpPr>
        <p:spPr bwMode="auto">
          <a:xfrm>
            <a:off x="3036888" y="3925888"/>
            <a:ext cx="0" cy="9525"/>
          </a:xfrm>
          <a:prstGeom prst="line">
            <a:avLst/>
          </a:prstGeom>
          <a:noFill/>
          <a:ln w="0">
            <a:solidFill>
              <a:srgbClr val="000000"/>
            </a:solidFill>
            <a:round/>
            <a:headEnd/>
            <a:tailEnd/>
          </a:ln>
        </p:spPr>
        <p:txBody>
          <a:bodyPr/>
          <a:lstStyle/>
          <a:p>
            <a:endParaRPr lang="en-US"/>
          </a:p>
        </p:txBody>
      </p:sp>
      <p:sp>
        <p:nvSpPr>
          <p:cNvPr id="56378" name="Rectangle 123"/>
          <p:cNvSpPr>
            <a:spLocks noChangeArrowheads="1"/>
          </p:cNvSpPr>
          <p:nvPr/>
        </p:nvSpPr>
        <p:spPr bwMode="auto">
          <a:xfrm>
            <a:off x="3046413" y="3925888"/>
            <a:ext cx="1633537" cy="9525"/>
          </a:xfrm>
          <a:prstGeom prst="rect">
            <a:avLst/>
          </a:prstGeom>
          <a:solidFill>
            <a:srgbClr val="000000"/>
          </a:solidFill>
          <a:ln w="9525">
            <a:noFill/>
            <a:miter lim="800000"/>
            <a:headEnd/>
            <a:tailEnd/>
          </a:ln>
        </p:spPr>
        <p:txBody>
          <a:bodyPr/>
          <a:lstStyle/>
          <a:p>
            <a:pPr eaLnBrk="0" hangingPunct="0"/>
            <a:endParaRPr lang="en-US"/>
          </a:p>
        </p:txBody>
      </p:sp>
      <p:sp>
        <p:nvSpPr>
          <p:cNvPr id="56379" name="Line 124"/>
          <p:cNvSpPr>
            <a:spLocks noChangeShapeType="1"/>
          </p:cNvSpPr>
          <p:nvPr/>
        </p:nvSpPr>
        <p:spPr bwMode="auto">
          <a:xfrm>
            <a:off x="3046413" y="3925888"/>
            <a:ext cx="1633537" cy="0"/>
          </a:xfrm>
          <a:prstGeom prst="line">
            <a:avLst/>
          </a:prstGeom>
          <a:noFill/>
          <a:ln w="0">
            <a:solidFill>
              <a:srgbClr val="000000"/>
            </a:solidFill>
            <a:round/>
            <a:headEnd/>
            <a:tailEnd/>
          </a:ln>
        </p:spPr>
        <p:txBody>
          <a:bodyPr/>
          <a:lstStyle/>
          <a:p>
            <a:endParaRPr lang="en-US"/>
          </a:p>
        </p:txBody>
      </p:sp>
      <p:sp>
        <p:nvSpPr>
          <p:cNvPr id="56380" name="Rectangle 125"/>
          <p:cNvSpPr>
            <a:spLocks noChangeArrowheads="1"/>
          </p:cNvSpPr>
          <p:nvPr/>
        </p:nvSpPr>
        <p:spPr bwMode="auto">
          <a:xfrm>
            <a:off x="4679950" y="3925888"/>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381" name="Line 126"/>
          <p:cNvSpPr>
            <a:spLocks noChangeShapeType="1"/>
          </p:cNvSpPr>
          <p:nvPr/>
        </p:nvSpPr>
        <p:spPr bwMode="auto">
          <a:xfrm>
            <a:off x="4679950" y="3925888"/>
            <a:ext cx="9525" cy="0"/>
          </a:xfrm>
          <a:prstGeom prst="line">
            <a:avLst/>
          </a:prstGeom>
          <a:noFill/>
          <a:ln w="0">
            <a:solidFill>
              <a:srgbClr val="000000"/>
            </a:solidFill>
            <a:round/>
            <a:headEnd/>
            <a:tailEnd/>
          </a:ln>
        </p:spPr>
        <p:txBody>
          <a:bodyPr/>
          <a:lstStyle/>
          <a:p>
            <a:endParaRPr lang="en-US"/>
          </a:p>
        </p:txBody>
      </p:sp>
      <p:sp>
        <p:nvSpPr>
          <p:cNvPr id="56382" name="Line 127"/>
          <p:cNvSpPr>
            <a:spLocks noChangeShapeType="1"/>
          </p:cNvSpPr>
          <p:nvPr/>
        </p:nvSpPr>
        <p:spPr bwMode="auto">
          <a:xfrm>
            <a:off x="4679950" y="3925888"/>
            <a:ext cx="0" cy="9525"/>
          </a:xfrm>
          <a:prstGeom prst="line">
            <a:avLst/>
          </a:prstGeom>
          <a:noFill/>
          <a:ln w="0">
            <a:solidFill>
              <a:srgbClr val="000000"/>
            </a:solidFill>
            <a:round/>
            <a:headEnd/>
            <a:tailEnd/>
          </a:ln>
        </p:spPr>
        <p:txBody>
          <a:bodyPr/>
          <a:lstStyle/>
          <a:p>
            <a:endParaRPr lang="en-US"/>
          </a:p>
        </p:txBody>
      </p:sp>
      <p:sp>
        <p:nvSpPr>
          <p:cNvPr id="56383" name="Rectangle 128"/>
          <p:cNvSpPr>
            <a:spLocks noChangeArrowheads="1"/>
          </p:cNvSpPr>
          <p:nvPr/>
        </p:nvSpPr>
        <p:spPr bwMode="auto">
          <a:xfrm>
            <a:off x="4689475" y="3925888"/>
            <a:ext cx="1631950" cy="9525"/>
          </a:xfrm>
          <a:prstGeom prst="rect">
            <a:avLst/>
          </a:prstGeom>
          <a:solidFill>
            <a:srgbClr val="000000"/>
          </a:solidFill>
          <a:ln w="9525">
            <a:noFill/>
            <a:miter lim="800000"/>
            <a:headEnd/>
            <a:tailEnd/>
          </a:ln>
        </p:spPr>
        <p:txBody>
          <a:bodyPr/>
          <a:lstStyle/>
          <a:p>
            <a:pPr eaLnBrk="0" hangingPunct="0"/>
            <a:endParaRPr lang="en-US"/>
          </a:p>
        </p:txBody>
      </p:sp>
      <p:sp>
        <p:nvSpPr>
          <p:cNvPr id="56384" name="Line 129"/>
          <p:cNvSpPr>
            <a:spLocks noChangeShapeType="1"/>
          </p:cNvSpPr>
          <p:nvPr/>
        </p:nvSpPr>
        <p:spPr bwMode="auto">
          <a:xfrm>
            <a:off x="4689475" y="3925888"/>
            <a:ext cx="1631950" cy="0"/>
          </a:xfrm>
          <a:prstGeom prst="line">
            <a:avLst/>
          </a:prstGeom>
          <a:noFill/>
          <a:ln w="0">
            <a:solidFill>
              <a:srgbClr val="000000"/>
            </a:solidFill>
            <a:round/>
            <a:headEnd/>
            <a:tailEnd/>
          </a:ln>
        </p:spPr>
        <p:txBody>
          <a:bodyPr/>
          <a:lstStyle/>
          <a:p>
            <a:endParaRPr lang="en-US"/>
          </a:p>
        </p:txBody>
      </p:sp>
      <p:sp>
        <p:nvSpPr>
          <p:cNvPr id="56385" name="Rectangle 130"/>
          <p:cNvSpPr>
            <a:spLocks noChangeArrowheads="1"/>
          </p:cNvSpPr>
          <p:nvPr/>
        </p:nvSpPr>
        <p:spPr bwMode="auto">
          <a:xfrm>
            <a:off x="6321425" y="3925888"/>
            <a:ext cx="7938" cy="9525"/>
          </a:xfrm>
          <a:prstGeom prst="rect">
            <a:avLst/>
          </a:prstGeom>
          <a:solidFill>
            <a:srgbClr val="000000"/>
          </a:solidFill>
          <a:ln w="9525">
            <a:noFill/>
            <a:miter lim="800000"/>
            <a:headEnd/>
            <a:tailEnd/>
          </a:ln>
        </p:spPr>
        <p:txBody>
          <a:bodyPr/>
          <a:lstStyle/>
          <a:p>
            <a:pPr eaLnBrk="0" hangingPunct="0"/>
            <a:endParaRPr lang="en-US"/>
          </a:p>
        </p:txBody>
      </p:sp>
      <p:sp>
        <p:nvSpPr>
          <p:cNvPr id="56386" name="Line 131"/>
          <p:cNvSpPr>
            <a:spLocks noChangeShapeType="1"/>
          </p:cNvSpPr>
          <p:nvPr/>
        </p:nvSpPr>
        <p:spPr bwMode="auto">
          <a:xfrm>
            <a:off x="6321425" y="3925888"/>
            <a:ext cx="7938" cy="0"/>
          </a:xfrm>
          <a:prstGeom prst="line">
            <a:avLst/>
          </a:prstGeom>
          <a:noFill/>
          <a:ln w="0">
            <a:solidFill>
              <a:srgbClr val="000000"/>
            </a:solidFill>
            <a:round/>
            <a:headEnd/>
            <a:tailEnd/>
          </a:ln>
        </p:spPr>
        <p:txBody>
          <a:bodyPr/>
          <a:lstStyle/>
          <a:p>
            <a:endParaRPr lang="en-US"/>
          </a:p>
        </p:txBody>
      </p:sp>
      <p:sp>
        <p:nvSpPr>
          <p:cNvPr id="56387" name="Line 132"/>
          <p:cNvSpPr>
            <a:spLocks noChangeShapeType="1"/>
          </p:cNvSpPr>
          <p:nvPr/>
        </p:nvSpPr>
        <p:spPr bwMode="auto">
          <a:xfrm>
            <a:off x="6321425" y="3925888"/>
            <a:ext cx="0" cy="9525"/>
          </a:xfrm>
          <a:prstGeom prst="line">
            <a:avLst/>
          </a:prstGeom>
          <a:noFill/>
          <a:ln w="0">
            <a:solidFill>
              <a:srgbClr val="000000"/>
            </a:solidFill>
            <a:round/>
            <a:headEnd/>
            <a:tailEnd/>
          </a:ln>
        </p:spPr>
        <p:txBody>
          <a:bodyPr/>
          <a:lstStyle/>
          <a:p>
            <a:endParaRPr lang="en-US"/>
          </a:p>
        </p:txBody>
      </p:sp>
      <p:sp>
        <p:nvSpPr>
          <p:cNvPr id="56388" name="Rectangle 133"/>
          <p:cNvSpPr>
            <a:spLocks noChangeArrowheads="1"/>
          </p:cNvSpPr>
          <p:nvPr/>
        </p:nvSpPr>
        <p:spPr bwMode="auto">
          <a:xfrm>
            <a:off x="6329363" y="3925888"/>
            <a:ext cx="1635125" cy="9525"/>
          </a:xfrm>
          <a:prstGeom prst="rect">
            <a:avLst/>
          </a:prstGeom>
          <a:solidFill>
            <a:srgbClr val="000000"/>
          </a:solidFill>
          <a:ln w="9525">
            <a:noFill/>
            <a:miter lim="800000"/>
            <a:headEnd/>
            <a:tailEnd/>
          </a:ln>
        </p:spPr>
        <p:txBody>
          <a:bodyPr/>
          <a:lstStyle/>
          <a:p>
            <a:pPr eaLnBrk="0" hangingPunct="0"/>
            <a:endParaRPr lang="en-US"/>
          </a:p>
        </p:txBody>
      </p:sp>
      <p:sp>
        <p:nvSpPr>
          <p:cNvPr id="56389" name="Line 134"/>
          <p:cNvSpPr>
            <a:spLocks noChangeShapeType="1"/>
          </p:cNvSpPr>
          <p:nvPr/>
        </p:nvSpPr>
        <p:spPr bwMode="auto">
          <a:xfrm>
            <a:off x="6329363" y="3925888"/>
            <a:ext cx="1635125" cy="0"/>
          </a:xfrm>
          <a:prstGeom prst="line">
            <a:avLst/>
          </a:prstGeom>
          <a:noFill/>
          <a:ln w="0">
            <a:solidFill>
              <a:srgbClr val="000000"/>
            </a:solidFill>
            <a:round/>
            <a:headEnd/>
            <a:tailEnd/>
          </a:ln>
        </p:spPr>
        <p:txBody>
          <a:bodyPr/>
          <a:lstStyle/>
          <a:p>
            <a:endParaRPr lang="en-US"/>
          </a:p>
        </p:txBody>
      </p:sp>
      <p:sp>
        <p:nvSpPr>
          <p:cNvPr id="56390" name="Rectangle 135"/>
          <p:cNvSpPr>
            <a:spLocks noChangeArrowheads="1"/>
          </p:cNvSpPr>
          <p:nvPr/>
        </p:nvSpPr>
        <p:spPr bwMode="auto">
          <a:xfrm>
            <a:off x="7964488" y="3925888"/>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391" name="Line 136"/>
          <p:cNvSpPr>
            <a:spLocks noChangeShapeType="1"/>
          </p:cNvSpPr>
          <p:nvPr/>
        </p:nvSpPr>
        <p:spPr bwMode="auto">
          <a:xfrm>
            <a:off x="7964488" y="3925888"/>
            <a:ext cx="9525" cy="0"/>
          </a:xfrm>
          <a:prstGeom prst="line">
            <a:avLst/>
          </a:prstGeom>
          <a:noFill/>
          <a:ln w="0">
            <a:solidFill>
              <a:srgbClr val="000000"/>
            </a:solidFill>
            <a:round/>
            <a:headEnd/>
            <a:tailEnd/>
          </a:ln>
        </p:spPr>
        <p:txBody>
          <a:bodyPr/>
          <a:lstStyle/>
          <a:p>
            <a:endParaRPr lang="en-US"/>
          </a:p>
        </p:txBody>
      </p:sp>
      <p:sp>
        <p:nvSpPr>
          <p:cNvPr id="56392" name="Line 137"/>
          <p:cNvSpPr>
            <a:spLocks noChangeShapeType="1"/>
          </p:cNvSpPr>
          <p:nvPr/>
        </p:nvSpPr>
        <p:spPr bwMode="auto">
          <a:xfrm>
            <a:off x="7964488" y="3925888"/>
            <a:ext cx="0" cy="9525"/>
          </a:xfrm>
          <a:prstGeom prst="line">
            <a:avLst/>
          </a:prstGeom>
          <a:noFill/>
          <a:ln w="0">
            <a:solidFill>
              <a:srgbClr val="000000"/>
            </a:solidFill>
            <a:round/>
            <a:headEnd/>
            <a:tailEnd/>
          </a:ln>
        </p:spPr>
        <p:txBody>
          <a:bodyPr/>
          <a:lstStyle/>
          <a:p>
            <a:endParaRPr lang="en-US"/>
          </a:p>
        </p:txBody>
      </p:sp>
      <p:sp>
        <p:nvSpPr>
          <p:cNvPr id="56393" name="Rectangle 138"/>
          <p:cNvSpPr>
            <a:spLocks noChangeArrowheads="1"/>
          </p:cNvSpPr>
          <p:nvPr/>
        </p:nvSpPr>
        <p:spPr bwMode="auto">
          <a:xfrm>
            <a:off x="1152525" y="3935413"/>
            <a:ext cx="9525" cy="222250"/>
          </a:xfrm>
          <a:prstGeom prst="rect">
            <a:avLst/>
          </a:prstGeom>
          <a:solidFill>
            <a:srgbClr val="000000"/>
          </a:solidFill>
          <a:ln w="9525">
            <a:noFill/>
            <a:miter lim="800000"/>
            <a:headEnd/>
            <a:tailEnd/>
          </a:ln>
        </p:spPr>
        <p:txBody>
          <a:bodyPr/>
          <a:lstStyle/>
          <a:p>
            <a:pPr eaLnBrk="0" hangingPunct="0"/>
            <a:endParaRPr lang="en-US"/>
          </a:p>
        </p:txBody>
      </p:sp>
      <p:sp>
        <p:nvSpPr>
          <p:cNvPr id="56394" name="Line 139"/>
          <p:cNvSpPr>
            <a:spLocks noChangeShapeType="1"/>
          </p:cNvSpPr>
          <p:nvPr/>
        </p:nvSpPr>
        <p:spPr bwMode="auto">
          <a:xfrm>
            <a:off x="1152525" y="3935413"/>
            <a:ext cx="0" cy="222250"/>
          </a:xfrm>
          <a:prstGeom prst="line">
            <a:avLst/>
          </a:prstGeom>
          <a:noFill/>
          <a:ln w="0">
            <a:solidFill>
              <a:srgbClr val="000000"/>
            </a:solidFill>
            <a:round/>
            <a:headEnd/>
            <a:tailEnd/>
          </a:ln>
        </p:spPr>
        <p:txBody>
          <a:bodyPr/>
          <a:lstStyle/>
          <a:p>
            <a:endParaRPr lang="en-US"/>
          </a:p>
        </p:txBody>
      </p:sp>
      <p:sp>
        <p:nvSpPr>
          <p:cNvPr id="56395" name="Rectangle 140"/>
          <p:cNvSpPr>
            <a:spLocks noChangeArrowheads="1"/>
          </p:cNvSpPr>
          <p:nvPr/>
        </p:nvSpPr>
        <p:spPr bwMode="auto">
          <a:xfrm>
            <a:off x="3036888" y="3935413"/>
            <a:ext cx="9525" cy="222250"/>
          </a:xfrm>
          <a:prstGeom prst="rect">
            <a:avLst/>
          </a:prstGeom>
          <a:solidFill>
            <a:srgbClr val="000000"/>
          </a:solidFill>
          <a:ln w="9525">
            <a:noFill/>
            <a:miter lim="800000"/>
            <a:headEnd/>
            <a:tailEnd/>
          </a:ln>
        </p:spPr>
        <p:txBody>
          <a:bodyPr/>
          <a:lstStyle/>
          <a:p>
            <a:pPr eaLnBrk="0" hangingPunct="0"/>
            <a:endParaRPr lang="en-US"/>
          </a:p>
        </p:txBody>
      </p:sp>
      <p:sp>
        <p:nvSpPr>
          <p:cNvPr id="56396" name="Line 141"/>
          <p:cNvSpPr>
            <a:spLocks noChangeShapeType="1"/>
          </p:cNvSpPr>
          <p:nvPr/>
        </p:nvSpPr>
        <p:spPr bwMode="auto">
          <a:xfrm>
            <a:off x="3036888" y="3935413"/>
            <a:ext cx="0" cy="222250"/>
          </a:xfrm>
          <a:prstGeom prst="line">
            <a:avLst/>
          </a:prstGeom>
          <a:noFill/>
          <a:ln w="0">
            <a:solidFill>
              <a:srgbClr val="000000"/>
            </a:solidFill>
            <a:round/>
            <a:headEnd/>
            <a:tailEnd/>
          </a:ln>
        </p:spPr>
        <p:txBody>
          <a:bodyPr/>
          <a:lstStyle/>
          <a:p>
            <a:endParaRPr lang="en-US"/>
          </a:p>
        </p:txBody>
      </p:sp>
      <p:sp>
        <p:nvSpPr>
          <p:cNvPr id="56397" name="Rectangle 142"/>
          <p:cNvSpPr>
            <a:spLocks noChangeArrowheads="1"/>
          </p:cNvSpPr>
          <p:nvPr/>
        </p:nvSpPr>
        <p:spPr bwMode="auto">
          <a:xfrm>
            <a:off x="4679950" y="3935413"/>
            <a:ext cx="9525" cy="222250"/>
          </a:xfrm>
          <a:prstGeom prst="rect">
            <a:avLst/>
          </a:prstGeom>
          <a:solidFill>
            <a:srgbClr val="000000"/>
          </a:solidFill>
          <a:ln w="9525">
            <a:noFill/>
            <a:miter lim="800000"/>
            <a:headEnd/>
            <a:tailEnd/>
          </a:ln>
        </p:spPr>
        <p:txBody>
          <a:bodyPr/>
          <a:lstStyle/>
          <a:p>
            <a:pPr eaLnBrk="0" hangingPunct="0"/>
            <a:endParaRPr lang="en-US"/>
          </a:p>
        </p:txBody>
      </p:sp>
      <p:sp>
        <p:nvSpPr>
          <p:cNvPr id="56398" name="Line 143"/>
          <p:cNvSpPr>
            <a:spLocks noChangeShapeType="1"/>
          </p:cNvSpPr>
          <p:nvPr/>
        </p:nvSpPr>
        <p:spPr bwMode="auto">
          <a:xfrm>
            <a:off x="4679950" y="3935413"/>
            <a:ext cx="0" cy="222250"/>
          </a:xfrm>
          <a:prstGeom prst="line">
            <a:avLst/>
          </a:prstGeom>
          <a:noFill/>
          <a:ln w="0">
            <a:solidFill>
              <a:srgbClr val="000000"/>
            </a:solidFill>
            <a:round/>
            <a:headEnd/>
            <a:tailEnd/>
          </a:ln>
        </p:spPr>
        <p:txBody>
          <a:bodyPr/>
          <a:lstStyle/>
          <a:p>
            <a:endParaRPr lang="en-US"/>
          </a:p>
        </p:txBody>
      </p:sp>
      <p:sp>
        <p:nvSpPr>
          <p:cNvPr id="56399" name="Rectangle 144"/>
          <p:cNvSpPr>
            <a:spLocks noChangeArrowheads="1"/>
          </p:cNvSpPr>
          <p:nvPr/>
        </p:nvSpPr>
        <p:spPr bwMode="auto">
          <a:xfrm>
            <a:off x="6321425" y="3935413"/>
            <a:ext cx="7938" cy="222250"/>
          </a:xfrm>
          <a:prstGeom prst="rect">
            <a:avLst/>
          </a:prstGeom>
          <a:solidFill>
            <a:srgbClr val="000000"/>
          </a:solidFill>
          <a:ln w="9525">
            <a:noFill/>
            <a:miter lim="800000"/>
            <a:headEnd/>
            <a:tailEnd/>
          </a:ln>
        </p:spPr>
        <p:txBody>
          <a:bodyPr/>
          <a:lstStyle/>
          <a:p>
            <a:pPr eaLnBrk="0" hangingPunct="0"/>
            <a:endParaRPr lang="en-US"/>
          </a:p>
        </p:txBody>
      </p:sp>
      <p:sp>
        <p:nvSpPr>
          <p:cNvPr id="56400" name="Line 145"/>
          <p:cNvSpPr>
            <a:spLocks noChangeShapeType="1"/>
          </p:cNvSpPr>
          <p:nvPr/>
        </p:nvSpPr>
        <p:spPr bwMode="auto">
          <a:xfrm>
            <a:off x="6321425" y="3935413"/>
            <a:ext cx="0" cy="222250"/>
          </a:xfrm>
          <a:prstGeom prst="line">
            <a:avLst/>
          </a:prstGeom>
          <a:noFill/>
          <a:ln w="0">
            <a:solidFill>
              <a:srgbClr val="000000"/>
            </a:solidFill>
            <a:round/>
            <a:headEnd/>
            <a:tailEnd/>
          </a:ln>
        </p:spPr>
        <p:txBody>
          <a:bodyPr/>
          <a:lstStyle/>
          <a:p>
            <a:endParaRPr lang="en-US"/>
          </a:p>
        </p:txBody>
      </p:sp>
      <p:sp>
        <p:nvSpPr>
          <p:cNvPr id="56401" name="Rectangle 146"/>
          <p:cNvSpPr>
            <a:spLocks noChangeArrowheads="1"/>
          </p:cNvSpPr>
          <p:nvPr/>
        </p:nvSpPr>
        <p:spPr bwMode="auto">
          <a:xfrm>
            <a:off x="7964488" y="3935413"/>
            <a:ext cx="9525" cy="222250"/>
          </a:xfrm>
          <a:prstGeom prst="rect">
            <a:avLst/>
          </a:prstGeom>
          <a:solidFill>
            <a:srgbClr val="000000"/>
          </a:solidFill>
          <a:ln w="9525">
            <a:noFill/>
            <a:miter lim="800000"/>
            <a:headEnd/>
            <a:tailEnd/>
          </a:ln>
        </p:spPr>
        <p:txBody>
          <a:bodyPr/>
          <a:lstStyle/>
          <a:p>
            <a:pPr eaLnBrk="0" hangingPunct="0"/>
            <a:endParaRPr lang="en-US"/>
          </a:p>
        </p:txBody>
      </p:sp>
      <p:sp>
        <p:nvSpPr>
          <p:cNvPr id="56402" name="Line 147"/>
          <p:cNvSpPr>
            <a:spLocks noChangeShapeType="1"/>
          </p:cNvSpPr>
          <p:nvPr/>
        </p:nvSpPr>
        <p:spPr bwMode="auto">
          <a:xfrm>
            <a:off x="7964488" y="3935413"/>
            <a:ext cx="0" cy="222250"/>
          </a:xfrm>
          <a:prstGeom prst="line">
            <a:avLst/>
          </a:prstGeom>
          <a:noFill/>
          <a:ln w="0">
            <a:solidFill>
              <a:srgbClr val="000000"/>
            </a:solidFill>
            <a:round/>
            <a:headEnd/>
            <a:tailEnd/>
          </a:ln>
        </p:spPr>
        <p:txBody>
          <a:bodyPr/>
          <a:lstStyle/>
          <a:p>
            <a:endParaRPr lang="en-US"/>
          </a:p>
        </p:txBody>
      </p:sp>
      <p:sp>
        <p:nvSpPr>
          <p:cNvPr id="56403" name="Rectangle 148"/>
          <p:cNvSpPr>
            <a:spLocks noChangeArrowheads="1"/>
          </p:cNvSpPr>
          <p:nvPr/>
        </p:nvSpPr>
        <p:spPr bwMode="auto">
          <a:xfrm>
            <a:off x="1260475" y="4168775"/>
            <a:ext cx="1030288"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Density (gcm</a:t>
            </a:r>
            <a:endParaRPr lang="en-GB" sz="1200"/>
          </a:p>
        </p:txBody>
      </p:sp>
      <p:sp>
        <p:nvSpPr>
          <p:cNvPr id="56404" name="Rectangle 149"/>
          <p:cNvSpPr>
            <a:spLocks noChangeArrowheads="1"/>
          </p:cNvSpPr>
          <p:nvPr/>
        </p:nvSpPr>
        <p:spPr bwMode="auto">
          <a:xfrm>
            <a:off x="2303463" y="4140200"/>
            <a:ext cx="42862" cy="152400"/>
          </a:xfrm>
          <a:prstGeom prst="rect">
            <a:avLst/>
          </a:prstGeom>
          <a:noFill/>
          <a:ln w="9525">
            <a:noFill/>
            <a:miter lim="800000"/>
            <a:headEnd/>
            <a:tailEnd/>
          </a:ln>
        </p:spPr>
        <p:txBody>
          <a:bodyPr wrap="none" lIns="0" tIns="0" rIns="0" bIns="0">
            <a:spAutoFit/>
          </a:bodyPr>
          <a:lstStyle/>
          <a:p>
            <a:pPr eaLnBrk="0" hangingPunct="0"/>
            <a:r>
              <a:rPr lang="en-GB">
                <a:solidFill>
                  <a:srgbClr val="FFFFFF"/>
                </a:solidFill>
                <a:latin typeface="Times New Roman" pitchFamily="18" charset="0"/>
              </a:rPr>
              <a:t>-</a:t>
            </a:r>
            <a:endParaRPr lang="en-GB" sz="1200"/>
          </a:p>
        </p:txBody>
      </p:sp>
      <p:sp>
        <p:nvSpPr>
          <p:cNvPr id="56405" name="Rectangle 150"/>
          <p:cNvSpPr>
            <a:spLocks noChangeArrowheads="1"/>
          </p:cNvSpPr>
          <p:nvPr/>
        </p:nvSpPr>
        <p:spPr bwMode="auto">
          <a:xfrm>
            <a:off x="2346325" y="4140200"/>
            <a:ext cx="63500" cy="152400"/>
          </a:xfrm>
          <a:prstGeom prst="rect">
            <a:avLst/>
          </a:prstGeom>
          <a:noFill/>
          <a:ln w="9525">
            <a:noFill/>
            <a:miter lim="800000"/>
            <a:headEnd/>
            <a:tailEnd/>
          </a:ln>
        </p:spPr>
        <p:txBody>
          <a:bodyPr wrap="none" lIns="0" tIns="0" rIns="0" bIns="0">
            <a:spAutoFit/>
          </a:bodyPr>
          <a:lstStyle/>
          <a:p>
            <a:pPr eaLnBrk="0" hangingPunct="0"/>
            <a:r>
              <a:rPr lang="en-GB">
                <a:solidFill>
                  <a:srgbClr val="FFFFFF"/>
                </a:solidFill>
                <a:latin typeface="Times New Roman" pitchFamily="18" charset="0"/>
              </a:rPr>
              <a:t>3</a:t>
            </a:r>
            <a:endParaRPr lang="en-GB" sz="1200"/>
          </a:p>
        </p:txBody>
      </p:sp>
      <p:sp>
        <p:nvSpPr>
          <p:cNvPr id="56406" name="Rectangle 151"/>
          <p:cNvSpPr>
            <a:spLocks noChangeArrowheads="1"/>
          </p:cNvSpPr>
          <p:nvPr/>
        </p:nvSpPr>
        <p:spPr bwMode="auto">
          <a:xfrm>
            <a:off x="2408238" y="4168775"/>
            <a:ext cx="63500"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a:t>
            </a:r>
            <a:endParaRPr lang="en-GB" sz="1200"/>
          </a:p>
        </p:txBody>
      </p:sp>
      <p:sp>
        <p:nvSpPr>
          <p:cNvPr id="56407" name="Rectangle 152"/>
          <p:cNvSpPr>
            <a:spLocks noChangeArrowheads="1"/>
          </p:cNvSpPr>
          <p:nvPr/>
        </p:nvSpPr>
        <p:spPr bwMode="auto">
          <a:xfrm>
            <a:off x="2473325" y="4168775"/>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577" name="Rectangle 153"/>
          <p:cNvSpPr>
            <a:spLocks noChangeArrowheads="1"/>
          </p:cNvSpPr>
          <p:nvPr/>
        </p:nvSpPr>
        <p:spPr bwMode="auto">
          <a:xfrm>
            <a:off x="3692525" y="4168775"/>
            <a:ext cx="33337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1.90</a:t>
            </a:r>
            <a:endParaRPr lang="en-GB" sz="1200"/>
          </a:p>
        </p:txBody>
      </p:sp>
      <p:sp>
        <p:nvSpPr>
          <p:cNvPr id="56409" name="Rectangle 154"/>
          <p:cNvSpPr>
            <a:spLocks noChangeArrowheads="1"/>
          </p:cNvSpPr>
          <p:nvPr/>
        </p:nvSpPr>
        <p:spPr bwMode="auto">
          <a:xfrm>
            <a:off x="4033838" y="4168775"/>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579" name="Rectangle 155"/>
          <p:cNvSpPr>
            <a:spLocks noChangeArrowheads="1"/>
          </p:cNvSpPr>
          <p:nvPr/>
        </p:nvSpPr>
        <p:spPr bwMode="auto">
          <a:xfrm>
            <a:off x="5335588" y="4168775"/>
            <a:ext cx="33337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1.81</a:t>
            </a:r>
            <a:endParaRPr lang="en-GB" sz="1200"/>
          </a:p>
        </p:txBody>
      </p:sp>
      <p:sp>
        <p:nvSpPr>
          <p:cNvPr id="56411" name="Rectangle 156"/>
          <p:cNvSpPr>
            <a:spLocks noChangeArrowheads="1"/>
          </p:cNvSpPr>
          <p:nvPr/>
        </p:nvSpPr>
        <p:spPr bwMode="auto">
          <a:xfrm>
            <a:off x="5676900" y="4168775"/>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581" name="Rectangle 157"/>
          <p:cNvSpPr>
            <a:spLocks noChangeArrowheads="1"/>
          </p:cNvSpPr>
          <p:nvPr/>
        </p:nvSpPr>
        <p:spPr bwMode="auto">
          <a:xfrm>
            <a:off x="6977063" y="4168775"/>
            <a:ext cx="33337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1.65</a:t>
            </a:r>
            <a:endParaRPr lang="en-GB" sz="1200"/>
          </a:p>
        </p:txBody>
      </p:sp>
      <p:sp>
        <p:nvSpPr>
          <p:cNvPr id="56413" name="Rectangle 158"/>
          <p:cNvSpPr>
            <a:spLocks noChangeArrowheads="1"/>
          </p:cNvSpPr>
          <p:nvPr/>
        </p:nvSpPr>
        <p:spPr bwMode="auto">
          <a:xfrm>
            <a:off x="7316788" y="4168775"/>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56414" name="Rectangle 159"/>
          <p:cNvSpPr>
            <a:spLocks noChangeArrowheads="1"/>
          </p:cNvSpPr>
          <p:nvPr/>
        </p:nvSpPr>
        <p:spPr bwMode="auto">
          <a:xfrm>
            <a:off x="1152525" y="4157663"/>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415" name="Line 160"/>
          <p:cNvSpPr>
            <a:spLocks noChangeShapeType="1"/>
          </p:cNvSpPr>
          <p:nvPr/>
        </p:nvSpPr>
        <p:spPr bwMode="auto">
          <a:xfrm>
            <a:off x="1152525" y="4157663"/>
            <a:ext cx="9525" cy="0"/>
          </a:xfrm>
          <a:prstGeom prst="line">
            <a:avLst/>
          </a:prstGeom>
          <a:noFill/>
          <a:ln w="0">
            <a:solidFill>
              <a:srgbClr val="000000"/>
            </a:solidFill>
            <a:round/>
            <a:headEnd/>
            <a:tailEnd/>
          </a:ln>
        </p:spPr>
        <p:txBody>
          <a:bodyPr/>
          <a:lstStyle/>
          <a:p>
            <a:endParaRPr lang="en-US"/>
          </a:p>
        </p:txBody>
      </p:sp>
      <p:sp>
        <p:nvSpPr>
          <p:cNvPr id="56416" name="Line 161"/>
          <p:cNvSpPr>
            <a:spLocks noChangeShapeType="1"/>
          </p:cNvSpPr>
          <p:nvPr/>
        </p:nvSpPr>
        <p:spPr bwMode="auto">
          <a:xfrm>
            <a:off x="1152525" y="4157663"/>
            <a:ext cx="0" cy="9525"/>
          </a:xfrm>
          <a:prstGeom prst="line">
            <a:avLst/>
          </a:prstGeom>
          <a:noFill/>
          <a:ln w="0">
            <a:solidFill>
              <a:srgbClr val="000000"/>
            </a:solidFill>
            <a:round/>
            <a:headEnd/>
            <a:tailEnd/>
          </a:ln>
        </p:spPr>
        <p:txBody>
          <a:bodyPr/>
          <a:lstStyle/>
          <a:p>
            <a:endParaRPr lang="en-US"/>
          </a:p>
        </p:txBody>
      </p:sp>
      <p:sp>
        <p:nvSpPr>
          <p:cNvPr id="56417" name="Rectangle 162"/>
          <p:cNvSpPr>
            <a:spLocks noChangeArrowheads="1"/>
          </p:cNvSpPr>
          <p:nvPr/>
        </p:nvSpPr>
        <p:spPr bwMode="auto">
          <a:xfrm>
            <a:off x="1162050" y="4157663"/>
            <a:ext cx="1874838" cy="9525"/>
          </a:xfrm>
          <a:prstGeom prst="rect">
            <a:avLst/>
          </a:prstGeom>
          <a:solidFill>
            <a:srgbClr val="000000"/>
          </a:solidFill>
          <a:ln w="9525">
            <a:noFill/>
            <a:miter lim="800000"/>
            <a:headEnd/>
            <a:tailEnd/>
          </a:ln>
        </p:spPr>
        <p:txBody>
          <a:bodyPr/>
          <a:lstStyle/>
          <a:p>
            <a:pPr eaLnBrk="0" hangingPunct="0"/>
            <a:endParaRPr lang="en-US"/>
          </a:p>
        </p:txBody>
      </p:sp>
      <p:sp>
        <p:nvSpPr>
          <p:cNvPr id="56418" name="Line 163"/>
          <p:cNvSpPr>
            <a:spLocks noChangeShapeType="1"/>
          </p:cNvSpPr>
          <p:nvPr/>
        </p:nvSpPr>
        <p:spPr bwMode="auto">
          <a:xfrm>
            <a:off x="1162050" y="4157663"/>
            <a:ext cx="1874838" cy="0"/>
          </a:xfrm>
          <a:prstGeom prst="line">
            <a:avLst/>
          </a:prstGeom>
          <a:noFill/>
          <a:ln w="0">
            <a:solidFill>
              <a:srgbClr val="000000"/>
            </a:solidFill>
            <a:round/>
            <a:headEnd/>
            <a:tailEnd/>
          </a:ln>
        </p:spPr>
        <p:txBody>
          <a:bodyPr/>
          <a:lstStyle/>
          <a:p>
            <a:endParaRPr lang="en-US"/>
          </a:p>
        </p:txBody>
      </p:sp>
      <p:sp>
        <p:nvSpPr>
          <p:cNvPr id="56419" name="Rectangle 164"/>
          <p:cNvSpPr>
            <a:spLocks noChangeArrowheads="1"/>
          </p:cNvSpPr>
          <p:nvPr/>
        </p:nvSpPr>
        <p:spPr bwMode="auto">
          <a:xfrm>
            <a:off x="3036888" y="4157663"/>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420" name="Line 165"/>
          <p:cNvSpPr>
            <a:spLocks noChangeShapeType="1"/>
          </p:cNvSpPr>
          <p:nvPr/>
        </p:nvSpPr>
        <p:spPr bwMode="auto">
          <a:xfrm>
            <a:off x="3036888" y="4157663"/>
            <a:ext cx="9525" cy="0"/>
          </a:xfrm>
          <a:prstGeom prst="line">
            <a:avLst/>
          </a:prstGeom>
          <a:noFill/>
          <a:ln w="0">
            <a:solidFill>
              <a:srgbClr val="000000"/>
            </a:solidFill>
            <a:round/>
            <a:headEnd/>
            <a:tailEnd/>
          </a:ln>
        </p:spPr>
        <p:txBody>
          <a:bodyPr/>
          <a:lstStyle/>
          <a:p>
            <a:endParaRPr lang="en-US"/>
          </a:p>
        </p:txBody>
      </p:sp>
      <p:sp>
        <p:nvSpPr>
          <p:cNvPr id="56421" name="Line 166"/>
          <p:cNvSpPr>
            <a:spLocks noChangeShapeType="1"/>
          </p:cNvSpPr>
          <p:nvPr/>
        </p:nvSpPr>
        <p:spPr bwMode="auto">
          <a:xfrm>
            <a:off x="3036888" y="4157663"/>
            <a:ext cx="0" cy="9525"/>
          </a:xfrm>
          <a:prstGeom prst="line">
            <a:avLst/>
          </a:prstGeom>
          <a:noFill/>
          <a:ln w="0">
            <a:solidFill>
              <a:srgbClr val="000000"/>
            </a:solidFill>
            <a:round/>
            <a:headEnd/>
            <a:tailEnd/>
          </a:ln>
        </p:spPr>
        <p:txBody>
          <a:bodyPr/>
          <a:lstStyle/>
          <a:p>
            <a:endParaRPr lang="en-US"/>
          </a:p>
        </p:txBody>
      </p:sp>
      <p:sp>
        <p:nvSpPr>
          <p:cNvPr id="56422" name="Rectangle 167"/>
          <p:cNvSpPr>
            <a:spLocks noChangeArrowheads="1"/>
          </p:cNvSpPr>
          <p:nvPr/>
        </p:nvSpPr>
        <p:spPr bwMode="auto">
          <a:xfrm>
            <a:off x="3046413" y="4157663"/>
            <a:ext cx="1633537" cy="9525"/>
          </a:xfrm>
          <a:prstGeom prst="rect">
            <a:avLst/>
          </a:prstGeom>
          <a:solidFill>
            <a:srgbClr val="000000"/>
          </a:solidFill>
          <a:ln w="9525">
            <a:noFill/>
            <a:miter lim="800000"/>
            <a:headEnd/>
            <a:tailEnd/>
          </a:ln>
        </p:spPr>
        <p:txBody>
          <a:bodyPr/>
          <a:lstStyle/>
          <a:p>
            <a:pPr eaLnBrk="0" hangingPunct="0"/>
            <a:endParaRPr lang="en-US"/>
          </a:p>
        </p:txBody>
      </p:sp>
      <p:sp>
        <p:nvSpPr>
          <p:cNvPr id="56423" name="Line 168"/>
          <p:cNvSpPr>
            <a:spLocks noChangeShapeType="1"/>
          </p:cNvSpPr>
          <p:nvPr/>
        </p:nvSpPr>
        <p:spPr bwMode="auto">
          <a:xfrm>
            <a:off x="3046413" y="4157663"/>
            <a:ext cx="1633537" cy="0"/>
          </a:xfrm>
          <a:prstGeom prst="line">
            <a:avLst/>
          </a:prstGeom>
          <a:noFill/>
          <a:ln w="0">
            <a:solidFill>
              <a:srgbClr val="000000"/>
            </a:solidFill>
            <a:round/>
            <a:headEnd/>
            <a:tailEnd/>
          </a:ln>
        </p:spPr>
        <p:txBody>
          <a:bodyPr/>
          <a:lstStyle/>
          <a:p>
            <a:endParaRPr lang="en-US"/>
          </a:p>
        </p:txBody>
      </p:sp>
      <p:sp>
        <p:nvSpPr>
          <p:cNvPr id="56424" name="Rectangle 169"/>
          <p:cNvSpPr>
            <a:spLocks noChangeArrowheads="1"/>
          </p:cNvSpPr>
          <p:nvPr/>
        </p:nvSpPr>
        <p:spPr bwMode="auto">
          <a:xfrm>
            <a:off x="4679950" y="4157663"/>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425" name="Line 170"/>
          <p:cNvSpPr>
            <a:spLocks noChangeShapeType="1"/>
          </p:cNvSpPr>
          <p:nvPr/>
        </p:nvSpPr>
        <p:spPr bwMode="auto">
          <a:xfrm>
            <a:off x="4679950" y="4157663"/>
            <a:ext cx="9525" cy="0"/>
          </a:xfrm>
          <a:prstGeom prst="line">
            <a:avLst/>
          </a:prstGeom>
          <a:noFill/>
          <a:ln w="0">
            <a:solidFill>
              <a:srgbClr val="000000"/>
            </a:solidFill>
            <a:round/>
            <a:headEnd/>
            <a:tailEnd/>
          </a:ln>
        </p:spPr>
        <p:txBody>
          <a:bodyPr/>
          <a:lstStyle/>
          <a:p>
            <a:endParaRPr lang="en-US"/>
          </a:p>
        </p:txBody>
      </p:sp>
      <p:sp>
        <p:nvSpPr>
          <p:cNvPr id="56426" name="Line 171"/>
          <p:cNvSpPr>
            <a:spLocks noChangeShapeType="1"/>
          </p:cNvSpPr>
          <p:nvPr/>
        </p:nvSpPr>
        <p:spPr bwMode="auto">
          <a:xfrm>
            <a:off x="4679950" y="4157663"/>
            <a:ext cx="0" cy="9525"/>
          </a:xfrm>
          <a:prstGeom prst="line">
            <a:avLst/>
          </a:prstGeom>
          <a:noFill/>
          <a:ln w="0">
            <a:solidFill>
              <a:srgbClr val="000000"/>
            </a:solidFill>
            <a:round/>
            <a:headEnd/>
            <a:tailEnd/>
          </a:ln>
        </p:spPr>
        <p:txBody>
          <a:bodyPr/>
          <a:lstStyle/>
          <a:p>
            <a:endParaRPr lang="en-US"/>
          </a:p>
        </p:txBody>
      </p:sp>
      <p:sp>
        <p:nvSpPr>
          <p:cNvPr id="56427" name="Rectangle 172"/>
          <p:cNvSpPr>
            <a:spLocks noChangeArrowheads="1"/>
          </p:cNvSpPr>
          <p:nvPr/>
        </p:nvSpPr>
        <p:spPr bwMode="auto">
          <a:xfrm>
            <a:off x="4689475" y="4157663"/>
            <a:ext cx="1631950" cy="9525"/>
          </a:xfrm>
          <a:prstGeom prst="rect">
            <a:avLst/>
          </a:prstGeom>
          <a:solidFill>
            <a:srgbClr val="000000"/>
          </a:solidFill>
          <a:ln w="9525">
            <a:noFill/>
            <a:miter lim="800000"/>
            <a:headEnd/>
            <a:tailEnd/>
          </a:ln>
        </p:spPr>
        <p:txBody>
          <a:bodyPr/>
          <a:lstStyle/>
          <a:p>
            <a:pPr eaLnBrk="0" hangingPunct="0"/>
            <a:endParaRPr lang="en-US"/>
          </a:p>
        </p:txBody>
      </p:sp>
      <p:sp>
        <p:nvSpPr>
          <p:cNvPr id="56428" name="Line 173"/>
          <p:cNvSpPr>
            <a:spLocks noChangeShapeType="1"/>
          </p:cNvSpPr>
          <p:nvPr/>
        </p:nvSpPr>
        <p:spPr bwMode="auto">
          <a:xfrm>
            <a:off x="4689475" y="4157663"/>
            <a:ext cx="1631950" cy="0"/>
          </a:xfrm>
          <a:prstGeom prst="line">
            <a:avLst/>
          </a:prstGeom>
          <a:noFill/>
          <a:ln w="0">
            <a:solidFill>
              <a:srgbClr val="000000"/>
            </a:solidFill>
            <a:round/>
            <a:headEnd/>
            <a:tailEnd/>
          </a:ln>
        </p:spPr>
        <p:txBody>
          <a:bodyPr/>
          <a:lstStyle/>
          <a:p>
            <a:endParaRPr lang="en-US"/>
          </a:p>
        </p:txBody>
      </p:sp>
      <p:sp>
        <p:nvSpPr>
          <p:cNvPr id="56429" name="Rectangle 174"/>
          <p:cNvSpPr>
            <a:spLocks noChangeArrowheads="1"/>
          </p:cNvSpPr>
          <p:nvPr/>
        </p:nvSpPr>
        <p:spPr bwMode="auto">
          <a:xfrm>
            <a:off x="6321425" y="4157663"/>
            <a:ext cx="7938" cy="9525"/>
          </a:xfrm>
          <a:prstGeom prst="rect">
            <a:avLst/>
          </a:prstGeom>
          <a:solidFill>
            <a:srgbClr val="000000"/>
          </a:solidFill>
          <a:ln w="9525">
            <a:noFill/>
            <a:miter lim="800000"/>
            <a:headEnd/>
            <a:tailEnd/>
          </a:ln>
        </p:spPr>
        <p:txBody>
          <a:bodyPr/>
          <a:lstStyle/>
          <a:p>
            <a:pPr eaLnBrk="0" hangingPunct="0"/>
            <a:endParaRPr lang="en-US"/>
          </a:p>
        </p:txBody>
      </p:sp>
      <p:sp>
        <p:nvSpPr>
          <p:cNvPr id="56430" name="Line 175"/>
          <p:cNvSpPr>
            <a:spLocks noChangeShapeType="1"/>
          </p:cNvSpPr>
          <p:nvPr/>
        </p:nvSpPr>
        <p:spPr bwMode="auto">
          <a:xfrm>
            <a:off x="6321425" y="4157663"/>
            <a:ext cx="7938" cy="0"/>
          </a:xfrm>
          <a:prstGeom prst="line">
            <a:avLst/>
          </a:prstGeom>
          <a:noFill/>
          <a:ln w="0">
            <a:solidFill>
              <a:srgbClr val="000000"/>
            </a:solidFill>
            <a:round/>
            <a:headEnd/>
            <a:tailEnd/>
          </a:ln>
        </p:spPr>
        <p:txBody>
          <a:bodyPr/>
          <a:lstStyle/>
          <a:p>
            <a:endParaRPr lang="en-US"/>
          </a:p>
        </p:txBody>
      </p:sp>
      <p:sp>
        <p:nvSpPr>
          <p:cNvPr id="56431" name="Line 176"/>
          <p:cNvSpPr>
            <a:spLocks noChangeShapeType="1"/>
          </p:cNvSpPr>
          <p:nvPr/>
        </p:nvSpPr>
        <p:spPr bwMode="auto">
          <a:xfrm>
            <a:off x="6321425" y="4157663"/>
            <a:ext cx="0" cy="9525"/>
          </a:xfrm>
          <a:prstGeom prst="line">
            <a:avLst/>
          </a:prstGeom>
          <a:noFill/>
          <a:ln w="0">
            <a:solidFill>
              <a:srgbClr val="000000"/>
            </a:solidFill>
            <a:round/>
            <a:headEnd/>
            <a:tailEnd/>
          </a:ln>
        </p:spPr>
        <p:txBody>
          <a:bodyPr/>
          <a:lstStyle/>
          <a:p>
            <a:endParaRPr lang="en-US"/>
          </a:p>
        </p:txBody>
      </p:sp>
      <p:sp>
        <p:nvSpPr>
          <p:cNvPr id="56432" name="Rectangle 177"/>
          <p:cNvSpPr>
            <a:spLocks noChangeArrowheads="1"/>
          </p:cNvSpPr>
          <p:nvPr/>
        </p:nvSpPr>
        <p:spPr bwMode="auto">
          <a:xfrm>
            <a:off x="6329363" y="4157663"/>
            <a:ext cx="1635125" cy="9525"/>
          </a:xfrm>
          <a:prstGeom prst="rect">
            <a:avLst/>
          </a:prstGeom>
          <a:solidFill>
            <a:srgbClr val="000000"/>
          </a:solidFill>
          <a:ln w="9525">
            <a:noFill/>
            <a:miter lim="800000"/>
            <a:headEnd/>
            <a:tailEnd/>
          </a:ln>
        </p:spPr>
        <p:txBody>
          <a:bodyPr/>
          <a:lstStyle/>
          <a:p>
            <a:pPr eaLnBrk="0" hangingPunct="0"/>
            <a:endParaRPr lang="en-US"/>
          </a:p>
        </p:txBody>
      </p:sp>
      <p:sp>
        <p:nvSpPr>
          <p:cNvPr id="56433" name="Line 178"/>
          <p:cNvSpPr>
            <a:spLocks noChangeShapeType="1"/>
          </p:cNvSpPr>
          <p:nvPr/>
        </p:nvSpPr>
        <p:spPr bwMode="auto">
          <a:xfrm>
            <a:off x="6329363" y="4157663"/>
            <a:ext cx="1635125" cy="0"/>
          </a:xfrm>
          <a:prstGeom prst="line">
            <a:avLst/>
          </a:prstGeom>
          <a:noFill/>
          <a:ln w="0">
            <a:solidFill>
              <a:srgbClr val="000000"/>
            </a:solidFill>
            <a:round/>
            <a:headEnd/>
            <a:tailEnd/>
          </a:ln>
        </p:spPr>
        <p:txBody>
          <a:bodyPr/>
          <a:lstStyle/>
          <a:p>
            <a:endParaRPr lang="en-US"/>
          </a:p>
        </p:txBody>
      </p:sp>
      <p:sp>
        <p:nvSpPr>
          <p:cNvPr id="56434" name="Rectangle 179"/>
          <p:cNvSpPr>
            <a:spLocks noChangeArrowheads="1"/>
          </p:cNvSpPr>
          <p:nvPr/>
        </p:nvSpPr>
        <p:spPr bwMode="auto">
          <a:xfrm>
            <a:off x="7964488" y="4157663"/>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435" name="Line 180"/>
          <p:cNvSpPr>
            <a:spLocks noChangeShapeType="1"/>
          </p:cNvSpPr>
          <p:nvPr/>
        </p:nvSpPr>
        <p:spPr bwMode="auto">
          <a:xfrm>
            <a:off x="7964488" y="4157663"/>
            <a:ext cx="9525" cy="0"/>
          </a:xfrm>
          <a:prstGeom prst="line">
            <a:avLst/>
          </a:prstGeom>
          <a:noFill/>
          <a:ln w="0">
            <a:solidFill>
              <a:srgbClr val="000000"/>
            </a:solidFill>
            <a:round/>
            <a:headEnd/>
            <a:tailEnd/>
          </a:ln>
        </p:spPr>
        <p:txBody>
          <a:bodyPr/>
          <a:lstStyle/>
          <a:p>
            <a:endParaRPr lang="en-US"/>
          </a:p>
        </p:txBody>
      </p:sp>
      <p:sp>
        <p:nvSpPr>
          <p:cNvPr id="56436" name="Line 181"/>
          <p:cNvSpPr>
            <a:spLocks noChangeShapeType="1"/>
          </p:cNvSpPr>
          <p:nvPr/>
        </p:nvSpPr>
        <p:spPr bwMode="auto">
          <a:xfrm>
            <a:off x="7964488" y="4157663"/>
            <a:ext cx="0" cy="9525"/>
          </a:xfrm>
          <a:prstGeom prst="line">
            <a:avLst/>
          </a:prstGeom>
          <a:noFill/>
          <a:ln w="0">
            <a:solidFill>
              <a:srgbClr val="000000"/>
            </a:solidFill>
            <a:round/>
            <a:headEnd/>
            <a:tailEnd/>
          </a:ln>
        </p:spPr>
        <p:txBody>
          <a:bodyPr/>
          <a:lstStyle/>
          <a:p>
            <a:endParaRPr lang="en-US"/>
          </a:p>
        </p:txBody>
      </p:sp>
      <p:sp>
        <p:nvSpPr>
          <p:cNvPr id="56437" name="Rectangle 182"/>
          <p:cNvSpPr>
            <a:spLocks noChangeArrowheads="1"/>
          </p:cNvSpPr>
          <p:nvPr/>
        </p:nvSpPr>
        <p:spPr bwMode="auto">
          <a:xfrm>
            <a:off x="1152525" y="4167188"/>
            <a:ext cx="9525" cy="220662"/>
          </a:xfrm>
          <a:prstGeom prst="rect">
            <a:avLst/>
          </a:prstGeom>
          <a:solidFill>
            <a:srgbClr val="000000"/>
          </a:solidFill>
          <a:ln w="9525">
            <a:noFill/>
            <a:miter lim="800000"/>
            <a:headEnd/>
            <a:tailEnd/>
          </a:ln>
        </p:spPr>
        <p:txBody>
          <a:bodyPr/>
          <a:lstStyle/>
          <a:p>
            <a:pPr eaLnBrk="0" hangingPunct="0"/>
            <a:endParaRPr lang="en-US"/>
          </a:p>
        </p:txBody>
      </p:sp>
      <p:sp>
        <p:nvSpPr>
          <p:cNvPr id="56438" name="Line 183"/>
          <p:cNvSpPr>
            <a:spLocks noChangeShapeType="1"/>
          </p:cNvSpPr>
          <p:nvPr/>
        </p:nvSpPr>
        <p:spPr bwMode="auto">
          <a:xfrm>
            <a:off x="1152525" y="4167188"/>
            <a:ext cx="0" cy="220662"/>
          </a:xfrm>
          <a:prstGeom prst="line">
            <a:avLst/>
          </a:prstGeom>
          <a:noFill/>
          <a:ln w="0">
            <a:solidFill>
              <a:srgbClr val="000000"/>
            </a:solidFill>
            <a:round/>
            <a:headEnd/>
            <a:tailEnd/>
          </a:ln>
        </p:spPr>
        <p:txBody>
          <a:bodyPr/>
          <a:lstStyle/>
          <a:p>
            <a:endParaRPr lang="en-US"/>
          </a:p>
        </p:txBody>
      </p:sp>
      <p:sp>
        <p:nvSpPr>
          <p:cNvPr id="56439" name="Rectangle 184"/>
          <p:cNvSpPr>
            <a:spLocks noChangeArrowheads="1"/>
          </p:cNvSpPr>
          <p:nvPr/>
        </p:nvSpPr>
        <p:spPr bwMode="auto">
          <a:xfrm>
            <a:off x="3036888" y="4167188"/>
            <a:ext cx="9525" cy="220662"/>
          </a:xfrm>
          <a:prstGeom prst="rect">
            <a:avLst/>
          </a:prstGeom>
          <a:solidFill>
            <a:srgbClr val="000000"/>
          </a:solidFill>
          <a:ln w="9525">
            <a:noFill/>
            <a:miter lim="800000"/>
            <a:headEnd/>
            <a:tailEnd/>
          </a:ln>
        </p:spPr>
        <p:txBody>
          <a:bodyPr/>
          <a:lstStyle/>
          <a:p>
            <a:pPr eaLnBrk="0" hangingPunct="0"/>
            <a:endParaRPr lang="en-US"/>
          </a:p>
        </p:txBody>
      </p:sp>
      <p:sp>
        <p:nvSpPr>
          <p:cNvPr id="56440" name="Line 185"/>
          <p:cNvSpPr>
            <a:spLocks noChangeShapeType="1"/>
          </p:cNvSpPr>
          <p:nvPr/>
        </p:nvSpPr>
        <p:spPr bwMode="auto">
          <a:xfrm>
            <a:off x="3036888" y="4167188"/>
            <a:ext cx="0" cy="220662"/>
          </a:xfrm>
          <a:prstGeom prst="line">
            <a:avLst/>
          </a:prstGeom>
          <a:noFill/>
          <a:ln w="0">
            <a:solidFill>
              <a:srgbClr val="000000"/>
            </a:solidFill>
            <a:round/>
            <a:headEnd/>
            <a:tailEnd/>
          </a:ln>
        </p:spPr>
        <p:txBody>
          <a:bodyPr/>
          <a:lstStyle/>
          <a:p>
            <a:endParaRPr lang="en-US"/>
          </a:p>
        </p:txBody>
      </p:sp>
      <p:sp>
        <p:nvSpPr>
          <p:cNvPr id="56441" name="Rectangle 186"/>
          <p:cNvSpPr>
            <a:spLocks noChangeArrowheads="1"/>
          </p:cNvSpPr>
          <p:nvPr/>
        </p:nvSpPr>
        <p:spPr bwMode="auto">
          <a:xfrm>
            <a:off x="4679950" y="4167188"/>
            <a:ext cx="9525" cy="220662"/>
          </a:xfrm>
          <a:prstGeom prst="rect">
            <a:avLst/>
          </a:prstGeom>
          <a:solidFill>
            <a:srgbClr val="000000"/>
          </a:solidFill>
          <a:ln w="9525">
            <a:noFill/>
            <a:miter lim="800000"/>
            <a:headEnd/>
            <a:tailEnd/>
          </a:ln>
        </p:spPr>
        <p:txBody>
          <a:bodyPr/>
          <a:lstStyle/>
          <a:p>
            <a:pPr eaLnBrk="0" hangingPunct="0"/>
            <a:endParaRPr lang="en-US"/>
          </a:p>
        </p:txBody>
      </p:sp>
      <p:sp>
        <p:nvSpPr>
          <p:cNvPr id="56442" name="Line 187"/>
          <p:cNvSpPr>
            <a:spLocks noChangeShapeType="1"/>
          </p:cNvSpPr>
          <p:nvPr/>
        </p:nvSpPr>
        <p:spPr bwMode="auto">
          <a:xfrm>
            <a:off x="4679950" y="4167188"/>
            <a:ext cx="0" cy="220662"/>
          </a:xfrm>
          <a:prstGeom prst="line">
            <a:avLst/>
          </a:prstGeom>
          <a:noFill/>
          <a:ln w="0">
            <a:solidFill>
              <a:srgbClr val="000000"/>
            </a:solidFill>
            <a:round/>
            <a:headEnd/>
            <a:tailEnd/>
          </a:ln>
        </p:spPr>
        <p:txBody>
          <a:bodyPr/>
          <a:lstStyle/>
          <a:p>
            <a:endParaRPr lang="en-US"/>
          </a:p>
        </p:txBody>
      </p:sp>
      <p:sp>
        <p:nvSpPr>
          <p:cNvPr id="56443" name="Rectangle 188"/>
          <p:cNvSpPr>
            <a:spLocks noChangeArrowheads="1"/>
          </p:cNvSpPr>
          <p:nvPr/>
        </p:nvSpPr>
        <p:spPr bwMode="auto">
          <a:xfrm>
            <a:off x="6321425" y="4167188"/>
            <a:ext cx="7938" cy="220662"/>
          </a:xfrm>
          <a:prstGeom prst="rect">
            <a:avLst/>
          </a:prstGeom>
          <a:solidFill>
            <a:srgbClr val="000000"/>
          </a:solidFill>
          <a:ln w="9525">
            <a:noFill/>
            <a:miter lim="800000"/>
            <a:headEnd/>
            <a:tailEnd/>
          </a:ln>
        </p:spPr>
        <p:txBody>
          <a:bodyPr/>
          <a:lstStyle/>
          <a:p>
            <a:pPr eaLnBrk="0" hangingPunct="0"/>
            <a:endParaRPr lang="en-US"/>
          </a:p>
        </p:txBody>
      </p:sp>
      <p:sp>
        <p:nvSpPr>
          <p:cNvPr id="56444" name="Line 189"/>
          <p:cNvSpPr>
            <a:spLocks noChangeShapeType="1"/>
          </p:cNvSpPr>
          <p:nvPr/>
        </p:nvSpPr>
        <p:spPr bwMode="auto">
          <a:xfrm>
            <a:off x="6321425" y="4167188"/>
            <a:ext cx="0" cy="220662"/>
          </a:xfrm>
          <a:prstGeom prst="line">
            <a:avLst/>
          </a:prstGeom>
          <a:noFill/>
          <a:ln w="0">
            <a:solidFill>
              <a:srgbClr val="000000"/>
            </a:solidFill>
            <a:round/>
            <a:headEnd/>
            <a:tailEnd/>
          </a:ln>
        </p:spPr>
        <p:txBody>
          <a:bodyPr/>
          <a:lstStyle/>
          <a:p>
            <a:endParaRPr lang="en-US"/>
          </a:p>
        </p:txBody>
      </p:sp>
      <p:sp>
        <p:nvSpPr>
          <p:cNvPr id="56445" name="Rectangle 190"/>
          <p:cNvSpPr>
            <a:spLocks noChangeArrowheads="1"/>
          </p:cNvSpPr>
          <p:nvPr/>
        </p:nvSpPr>
        <p:spPr bwMode="auto">
          <a:xfrm>
            <a:off x="7964488" y="4167188"/>
            <a:ext cx="9525" cy="220662"/>
          </a:xfrm>
          <a:prstGeom prst="rect">
            <a:avLst/>
          </a:prstGeom>
          <a:solidFill>
            <a:srgbClr val="000000"/>
          </a:solidFill>
          <a:ln w="9525">
            <a:noFill/>
            <a:miter lim="800000"/>
            <a:headEnd/>
            <a:tailEnd/>
          </a:ln>
        </p:spPr>
        <p:txBody>
          <a:bodyPr/>
          <a:lstStyle/>
          <a:p>
            <a:pPr eaLnBrk="0" hangingPunct="0"/>
            <a:endParaRPr lang="en-US"/>
          </a:p>
        </p:txBody>
      </p:sp>
      <p:sp>
        <p:nvSpPr>
          <p:cNvPr id="56446" name="Line 191"/>
          <p:cNvSpPr>
            <a:spLocks noChangeShapeType="1"/>
          </p:cNvSpPr>
          <p:nvPr/>
        </p:nvSpPr>
        <p:spPr bwMode="auto">
          <a:xfrm>
            <a:off x="7964488" y="4167188"/>
            <a:ext cx="0" cy="220662"/>
          </a:xfrm>
          <a:prstGeom prst="line">
            <a:avLst/>
          </a:prstGeom>
          <a:noFill/>
          <a:ln w="0">
            <a:solidFill>
              <a:srgbClr val="000000"/>
            </a:solidFill>
            <a:round/>
            <a:headEnd/>
            <a:tailEnd/>
          </a:ln>
        </p:spPr>
        <p:txBody>
          <a:bodyPr/>
          <a:lstStyle/>
          <a:p>
            <a:endParaRPr lang="en-US"/>
          </a:p>
        </p:txBody>
      </p:sp>
      <p:sp>
        <p:nvSpPr>
          <p:cNvPr id="56447" name="Rectangle 192"/>
          <p:cNvSpPr>
            <a:spLocks noChangeArrowheads="1"/>
          </p:cNvSpPr>
          <p:nvPr/>
        </p:nvSpPr>
        <p:spPr bwMode="auto">
          <a:xfrm>
            <a:off x="1260475" y="4398963"/>
            <a:ext cx="863600"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V of D (ms</a:t>
            </a:r>
            <a:endParaRPr lang="en-GB" sz="1200"/>
          </a:p>
        </p:txBody>
      </p:sp>
      <p:sp>
        <p:nvSpPr>
          <p:cNvPr id="56448" name="Rectangle 193"/>
          <p:cNvSpPr>
            <a:spLocks noChangeArrowheads="1"/>
          </p:cNvSpPr>
          <p:nvPr/>
        </p:nvSpPr>
        <p:spPr bwMode="auto">
          <a:xfrm>
            <a:off x="2132013" y="4370388"/>
            <a:ext cx="42862" cy="152400"/>
          </a:xfrm>
          <a:prstGeom prst="rect">
            <a:avLst/>
          </a:prstGeom>
          <a:noFill/>
          <a:ln w="9525">
            <a:noFill/>
            <a:miter lim="800000"/>
            <a:headEnd/>
            <a:tailEnd/>
          </a:ln>
        </p:spPr>
        <p:txBody>
          <a:bodyPr wrap="none" lIns="0" tIns="0" rIns="0" bIns="0">
            <a:spAutoFit/>
          </a:bodyPr>
          <a:lstStyle/>
          <a:p>
            <a:pPr eaLnBrk="0" hangingPunct="0"/>
            <a:r>
              <a:rPr lang="en-GB">
                <a:solidFill>
                  <a:srgbClr val="FFFFFF"/>
                </a:solidFill>
                <a:latin typeface="Times New Roman" pitchFamily="18" charset="0"/>
              </a:rPr>
              <a:t>-</a:t>
            </a:r>
            <a:endParaRPr lang="en-GB" sz="1200"/>
          </a:p>
        </p:txBody>
      </p:sp>
      <p:sp>
        <p:nvSpPr>
          <p:cNvPr id="56449" name="Rectangle 194"/>
          <p:cNvSpPr>
            <a:spLocks noChangeArrowheads="1"/>
          </p:cNvSpPr>
          <p:nvPr/>
        </p:nvSpPr>
        <p:spPr bwMode="auto">
          <a:xfrm>
            <a:off x="2174875" y="4370388"/>
            <a:ext cx="63500" cy="152400"/>
          </a:xfrm>
          <a:prstGeom prst="rect">
            <a:avLst/>
          </a:prstGeom>
          <a:noFill/>
          <a:ln w="9525">
            <a:noFill/>
            <a:miter lim="800000"/>
            <a:headEnd/>
            <a:tailEnd/>
          </a:ln>
        </p:spPr>
        <p:txBody>
          <a:bodyPr wrap="none" lIns="0" tIns="0" rIns="0" bIns="0">
            <a:spAutoFit/>
          </a:bodyPr>
          <a:lstStyle/>
          <a:p>
            <a:pPr eaLnBrk="0" hangingPunct="0"/>
            <a:r>
              <a:rPr lang="en-GB">
                <a:solidFill>
                  <a:srgbClr val="FFFFFF"/>
                </a:solidFill>
                <a:latin typeface="Times New Roman" pitchFamily="18" charset="0"/>
              </a:rPr>
              <a:t>1</a:t>
            </a:r>
            <a:endParaRPr lang="en-GB" sz="1200"/>
          </a:p>
        </p:txBody>
      </p:sp>
      <p:sp>
        <p:nvSpPr>
          <p:cNvPr id="56450" name="Rectangle 195"/>
          <p:cNvSpPr>
            <a:spLocks noChangeArrowheads="1"/>
          </p:cNvSpPr>
          <p:nvPr/>
        </p:nvSpPr>
        <p:spPr bwMode="auto">
          <a:xfrm>
            <a:off x="2236788" y="4398963"/>
            <a:ext cx="63500"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a:t>
            </a:r>
            <a:endParaRPr lang="en-GB" sz="1200"/>
          </a:p>
        </p:txBody>
      </p:sp>
      <p:sp>
        <p:nvSpPr>
          <p:cNvPr id="56451" name="Rectangle 196"/>
          <p:cNvSpPr>
            <a:spLocks noChangeArrowheads="1"/>
          </p:cNvSpPr>
          <p:nvPr/>
        </p:nvSpPr>
        <p:spPr bwMode="auto">
          <a:xfrm>
            <a:off x="2301875" y="4398963"/>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621" name="Rectangle 197"/>
          <p:cNvSpPr>
            <a:spLocks noChangeArrowheads="1"/>
          </p:cNvSpPr>
          <p:nvPr/>
        </p:nvSpPr>
        <p:spPr bwMode="auto">
          <a:xfrm>
            <a:off x="3667125" y="4398963"/>
            <a:ext cx="381000"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9100</a:t>
            </a:r>
            <a:endParaRPr lang="en-GB" sz="1200"/>
          </a:p>
        </p:txBody>
      </p:sp>
      <p:sp>
        <p:nvSpPr>
          <p:cNvPr id="56453" name="Rectangle 198"/>
          <p:cNvSpPr>
            <a:spLocks noChangeArrowheads="1"/>
          </p:cNvSpPr>
          <p:nvPr/>
        </p:nvSpPr>
        <p:spPr bwMode="auto">
          <a:xfrm>
            <a:off x="4056063" y="4398963"/>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623" name="Rectangle 199"/>
          <p:cNvSpPr>
            <a:spLocks noChangeArrowheads="1"/>
          </p:cNvSpPr>
          <p:nvPr/>
        </p:nvSpPr>
        <p:spPr bwMode="auto">
          <a:xfrm>
            <a:off x="5310188" y="4398963"/>
            <a:ext cx="381000"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8700</a:t>
            </a:r>
            <a:endParaRPr lang="en-GB" sz="1200"/>
          </a:p>
        </p:txBody>
      </p:sp>
      <p:sp>
        <p:nvSpPr>
          <p:cNvPr id="56455" name="Rectangle 200"/>
          <p:cNvSpPr>
            <a:spLocks noChangeArrowheads="1"/>
          </p:cNvSpPr>
          <p:nvPr/>
        </p:nvSpPr>
        <p:spPr bwMode="auto">
          <a:xfrm>
            <a:off x="5699125" y="4398963"/>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625" name="Rectangle 201"/>
          <p:cNvSpPr>
            <a:spLocks noChangeArrowheads="1"/>
          </p:cNvSpPr>
          <p:nvPr/>
        </p:nvSpPr>
        <p:spPr bwMode="auto">
          <a:xfrm>
            <a:off x="6951663" y="4398963"/>
            <a:ext cx="381000"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6840</a:t>
            </a:r>
            <a:endParaRPr lang="en-GB" sz="1200"/>
          </a:p>
        </p:txBody>
      </p:sp>
      <p:sp>
        <p:nvSpPr>
          <p:cNvPr id="56457" name="Rectangle 202"/>
          <p:cNvSpPr>
            <a:spLocks noChangeArrowheads="1"/>
          </p:cNvSpPr>
          <p:nvPr/>
        </p:nvSpPr>
        <p:spPr bwMode="auto">
          <a:xfrm>
            <a:off x="7340600" y="4398963"/>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56458" name="Rectangle 203"/>
          <p:cNvSpPr>
            <a:spLocks noChangeArrowheads="1"/>
          </p:cNvSpPr>
          <p:nvPr/>
        </p:nvSpPr>
        <p:spPr bwMode="auto">
          <a:xfrm>
            <a:off x="1152525" y="4387850"/>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459" name="Line 204"/>
          <p:cNvSpPr>
            <a:spLocks noChangeShapeType="1"/>
          </p:cNvSpPr>
          <p:nvPr/>
        </p:nvSpPr>
        <p:spPr bwMode="auto">
          <a:xfrm>
            <a:off x="1152525" y="4387850"/>
            <a:ext cx="9525" cy="0"/>
          </a:xfrm>
          <a:prstGeom prst="line">
            <a:avLst/>
          </a:prstGeom>
          <a:noFill/>
          <a:ln w="0">
            <a:solidFill>
              <a:srgbClr val="000000"/>
            </a:solidFill>
            <a:round/>
            <a:headEnd/>
            <a:tailEnd/>
          </a:ln>
        </p:spPr>
        <p:txBody>
          <a:bodyPr/>
          <a:lstStyle/>
          <a:p>
            <a:endParaRPr lang="en-US"/>
          </a:p>
        </p:txBody>
      </p:sp>
      <p:sp>
        <p:nvSpPr>
          <p:cNvPr id="56460" name="Line 205"/>
          <p:cNvSpPr>
            <a:spLocks noChangeShapeType="1"/>
          </p:cNvSpPr>
          <p:nvPr/>
        </p:nvSpPr>
        <p:spPr bwMode="auto">
          <a:xfrm>
            <a:off x="1152525" y="4387850"/>
            <a:ext cx="0" cy="9525"/>
          </a:xfrm>
          <a:prstGeom prst="line">
            <a:avLst/>
          </a:prstGeom>
          <a:noFill/>
          <a:ln w="0">
            <a:solidFill>
              <a:srgbClr val="000000"/>
            </a:solidFill>
            <a:round/>
            <a:headEnd/>
            <a:tailEnd/>
          </a:ln>
        </p:spPr>
        <p:txBody>
          <a:bodyPr/>
          <a:lstStyle/>
          <a:p>
            <a:endParaRPr lang="en-US"/>
          </a:p>
        </p:txBody>
      </p:sp>
      <p:sp>
        <p:nvSpPr>
          <p:cNvPr id="56461" name="Rectangle 206"/>
          <p:cNvSpPr>
            <a:spLocks noChangeArrowheads="1"/>
          </p:cNvSpPr>
          <p:nvPr/>
        </p:nvSpPr>
        <p:spPr bwMode="auto">
          <a:xfrm>
            <a:off x="1162050" y="4387850"/>
            <a:ext cx="1874838" cy="9525"/>
          </a:xfrm>
          <a:prstGeom prst="rect">
            <a:avLst/>
          </a:prstGeom>
          <a:solidFill>
            <a:srgbClr val="000000"/>
          </a:solidFill>
          <a:ln w="9525">
            <a:noFill/>
            <a:miter lim="800000"/>
            <a:headEnd/>
            <a:tailEnd/>
          </a:ln>
        </p:spPr>
        <p:txBody>
          <a:bodyPr/>
          <a:lstStyle/>
          <a:p>
            <a:pPr eaLnBrk="0" hangingPunct="0"/>
            <a:endParaRPr lang="en-US"/>
          </a:p>
        </p:txBody>
      </p:sp>
      <p:sp>
        <p:nvSpPr>
          <p:cNvPr id="56462" name="Line 207"/>
          <p:cNvSpPr>
            <a:spLocks noChangeShapeType="1"/>
          </p:cNvSpPr>
          <p:nvPr/>
        </p:nvSpPr>
        <p:spPr bwMode="auto">
          <a:xfrm>
            <a:off x="1162050" y="4387850"/>
            <a:ext cx="1874838" cy="0"/>
          </a:xfrm>
          <a:prstGeom prst="line">
            <a:avLst/>
          </a:prstGeom>
          <a:noFill/>
          <a:ln w="0">
            <a:solidFill>
              <a:srgbClr val="000000"/>
            </a:solidFill>
            <a:round/>
            <a:headEnd/>
            <a:tailEnd/>
          </a:ln>
        </p:spPr>
        <p:txBody>
          <a:bodyPr/>
          <a:lstStyle/>
          <a:p>
            <a:endParaRPr lang="en-US"/>
          </a:p>
        </p:txBody>
      </p:sp>
      <p:sp>
        <p:nvSpPr>
          <p:cNvPr id="56463" name="Rectangle 208"/>
          <p:cNvSpPr>
            <a:spLocks noChangeArrowheads="1"/>
          </p:cNvSpPr>
          <p:nvPr/>
        </p:nvSpPr>
        <p:spPr bwMode="auto">
          <a:xfrm>
            <a:off x="3036888" y="4387850"/>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464" name="Line 209"/>
          <p:cNvSpPr>
            <a:spLocks noChangeShapeType="1"/>
          </p:cNvSpPr>
          <p:nvPr/>
        </p:nvSpPr>
        <p:spPr bwMode="auto">
          <a:xfrm>
            <a:off x="3036888" y="4387850"/>
            <a:ext cx="9525" cy="0"/>
          </a:xfrm>
          <a:prstGeom prst="line">
            <a:avLst/>
          </a:prstGeom>
          <a:noFill/>
          <a:ln w="0">
            <a:solidFill>
              <a:srgbClr val="000000"/>
            </a:solidFill>
            <a:round/>
            <a:headEnd/>
            <a:tailEnd/>
          </a:ln>
        </p:spPr>
        <p:txBody>
          <a:bodyPr/>
          <a:lstStyle/>
          <a:p>
            <a:endParaRPr lang="en-US"/>
          </a:p>
        </p:txBody>
      </p:sp>
      <p:sp>
        <p:nvSpPr>
          <p:cNvPr id="56465" name="Line 210"/>
          <p:cNvSpPr>
            <a:spLocks noChangeShapeType="1"/>
          </p:cNvSpPr>
          <p:nvPr/>
        </p:nvSpPr>
        <p:spPr bwMode="auto">
          <a:xfrm>
            <a:off x="3036888" y="4387850"/>
            <a:ext cx="0" cy="9525"/>
          </a:xfrm>
          <a:prstGeom prst="line">
            <a:avLst/>
          </a:prstGeom>
          <a:noFill/>
          <a:ln w="0">
            <a:solidFill>
              <a:srgbClr val="000000"/>
            </a:solidFill>
            <a:round/>
            <a:headEnd/>
            <a:tailEnd/>
          </a:ln>
        </p:spPr>
        <p:txBody>
          <a:bodyPr/>
          <a:lstStyle/>
          <a:p>
            <a:endParaRPr lang="en-US"/>
          </a:p>
        </p:txBody>
      </p:sp>
      <p:sp>
        <p:nvSpPr>
          <p:cNvPr id="56466" name="Rectangle 211"/>
          <p:cNvSpPr>
            <a:spLocks noChangeArrowheads="1"/>
          </p:cNvSpPr>
          <p:nvPr/>
        </p:nvSpPr>
        <p:spPr bwMode="auto">
          <a:xfrm>
            <a:off x="3046413" y="4387850"/>
            <a:ext cx="1633537" cy="9525"/>
          </a:xfrm>
          <a:prstGeom prst="rect">
            <a:avLst/>
          </a:prstGeom>
          <a:solidFill>
            <a:srgbClr val="000000"/>
          </a:solidFill>
          <a:ln w="9525">
            <a:noFill/>
            <a:miter lim="800000"/>
            <a:headEnd/>
            <a:tailEnd/>
          </a:ln>
        </p:spPr>
        <p:txBody>
          <a:bodyPr/>
          <a:lstStyle/>
          <a:p>
            <a:pPr eaLnBrk="0" hangingPunct="0"/>
            <a:endParaRPr lang="en-US"/>
          </a:p>
        </p:txBody>
      </p:sp>
      <p:sp>
        <p:nvSpPr>
          <p:cNvPr id="56467" name="Line 212"/>
          <p:cNvSpPr>
            <a:spLocks noChangeShapeType="1"/>
          </p:cNvSpPr>
          <p:nvPr/>
        </p:nvSpPr>
        <p:spPr bwMode="auto">
          <a:xfrm>
            <a:off x="3046413" y="4387850"/>
            <a:ext cx="1633537" cy="0"/>
          </a:xfrm>
          <a:prstGeom prst="line">
            <a:avLst/>
          </a:prstGeom>
          <a:noFill/>
          <a:ln w="0">
            <a:solidFill>
              <a:srgbClr val="000000"/>
            </a:solidFill>
            <a:round/>
            <a:headEnd/>
            <a:tailEnd/>
          </a:ln>
        </p:spPr>
        <p:txBody>
          <a:bodyPr/>
          <a:lstStyle/>
          <a:p>
            <a:endParaRPr lang="en-US"/>
          </a:p>
        </p:txBody>
      </p:sp>
      <p:sp>
        <p:nvSpPr>
          <p:cNvPr id="56468" name="Rectangle 213"/>
          <p:cNvSpPr>
            <a:spLocks noChangeArrowheads="1"/>
          </p:cNvSpPr>
          <p:nvPr/>
        </p:nvSpPr>
        <p:spPr bwMode="auto">
          <a:xfrm>
            <a:off x="4679950" y="4387850"/>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469" name="Line 214"/>
          <p:cNvSpPr>
            <a:spLocks noChangeShapeType="1"/>
          </p:cNvSpPr>
          <p:nvPr/>
        </p:nvSpPr>
        <p:spPr bwMode="auto">
          <a:xfrm>
            <a:off x="4679950" y="4387850"/>
            <a:ext cx="9525" cy="0"/>
          </a:xfrm>
          <a:prstGeom prst="line">
            <a:avLst/>
          </a:prstGeom>
          <a:noFill/>
          <a:ln w="0">
            <a:solidFill>
              <a:srgbClr val="000000"/>
            </a:solidFill>
            <a:round/>
            <a:headEnd/>
            <a:tailEnd/>
          </a:ln>
        </p:spPr>
        <p:txBody>
          <a:bodyPr/>
          <a:lstStyle/>
          <a:p>
            <a:endParaRPr lang="en-US"/>
          </a:p>
        </p:txBody>
      </p:sp>
      <p:sp>
        <p:nvSpPr>
          <p:cNvPr id="56470" name="Line 215"/>
          <p:cNvSpPr>
            <a:spLocks noChangeShapeType="1"/>
          </p:cNvSpPr>
          <p:nvPr/>
        </p:nvSpPr>
        <p:spPr bwMode="auto">
          <a:xfrm>
            <a:off x="4679950" y="4387850"/>
            <a:ext cx="0" cy="9525"/>
          </a:xfrm>
          <a:prstGeom prst="line">
            <a:avLst/>
          </a:prstGeom>
          <a:noFill/>
          <a:ln w="0">
            <a:solidFill>
              <a:srgbClr val="000000"/>
            </a:solidFill>
            <a:round/>
            <a:headEnd/>
            <a:tailEnd/>
          </a:ln>
        </p:spPr>
        <p:txBody>
          <a:bodyPr/>
          <a:lstStyle/>
          <a:p>
            <a:endParaRPr lang="en-US"/>
          </a:p>
        </p:txBody>
      </p:sp>
      <p:sp>
        <p:nvSpPr>
          <p:cNvPr id="56471" name="Rectangle 216"/>
          <p:cNvSpPr>
            <a:spLocks noChangeArrowheads="1"/>
          </p:cNvSpPr>
          <p:nvPr/>
        </p:nvSpPr>
        <p:spPr bwMode="auto">
          <a:xfrm>
            <a:off x="4689475" y="4387850"/>
            <a:ext cx="1631950" cy="9525"/>
          </a:xfrm>
          <a:prstGeom prst="rect">
            <a:avLst/>
          </a:prstGeom>
          <a:solidFill>
            <a:srgbClr val="000000"/>
          </a:solidFill>
          <a:ln w="9525">
            <a:noFill/>
            <a:miter lim="800000"/>
            <a:headEnd/>
            <a:tailEnd/>
          </a:ln>
        </p:spPr>
        <p:txBody>
          <a:bodyPr/>
          <a:lstStyle/>
          <a:p>
            <a:pPr eaLnBrk="0" hangingPunct="0"/>
            <a:endParaRPr lang="en-US"/>
          </a:p>
        </p:txBody>
      </p:sp>
      <p:sp>
        <p:nvSpPr>
          <p:cNvPr id="56472" name="Line 217"/>
          <p:cNvSpPr>
            <a:spLocks noChangeShapeType="1"/>
          </p:cNvSpPr>
          <p:nvPr/>
        </p:nvSpPr>
        <p:spPr bwMode="auto">
          <a:xfrm>
            <a:off x="4689475" y="4387850"/>
            <a:ext cx="1631950" cy="0"/>
          </a:xfrm>
          <a:prstGeom prst="line">
            <a:avLst/>
          </a:prstGeom>
          <a:noFill/>
          <a:ln w="0">
            <a:solidFill>
              <a:srgbClr val="000000"/>
            </a:solidFill>
            <a:round/>
            <a:headEnd/>
            <a:tailEnd/>
          </a:ln>
        </p:spPr>
        <p:txBody>
          <a:bodyPr/>
          <a:lstStyle/>
          <a:p>
            <a:endParaRPr lang="en-US"/>
          </a:p>
        </p:txBody>
      </p:sp>
      <p:sp>
        <p:nvSpPr>
          <p:cNvPr id="56473" name="Rectangle 218"/>
          <p:cNvSpPr>
            <a:spLocks noChangeArrowheads="1"/>
          </p:cNvSpPr>
          <p:nvPr/>
        </p:nvSpPr>
        <p:spPr bwMode="auto">
          <a:xfrm>
            <a:off x="6321425" y="4387850"/>
            <a:ext cx="7938" cy="9525"/>
          </a:xfrm>
          <a:prstGeom prst="rect">
            <a:avLst/>
          </a:prstGeom>
          <a:solidFill>
            <a:srgbClr val="000000"/>
          </a:solidFill>
          <a:ln w="9525">
            <a:noFill/>
            <a:miter lim="800000"/>
            <a:headEnd/>
            <a:tailEnd/>
          </a:ln>
        </p:spPr>
        <p:txBody>
          <a:bodyPr/>
          <a:lstStyle/>
          <a:p>
            <a:pPr eaLnBrk="0" hangingPunct="0"/>
            <a:endParaRPr lang="en-US"/>
          </a:p>
        </p:txBody>
      </p:sp>
      <p:sp>
        <p:nvSpPr>
          <p:cNvPr id="56474" name="Line 219"/>
          <p:cNvSpPr>
            <a:spLocks noChangeShapeType="1"/>
          </p:cNvSpPr>
          <p:nvPr/>
        </p:nvSpPr>
        <p:spPr bwMode="auto">
          <a:xfrm>
            <a:off x="6321425" y="4387850"/>
            <a:ext cx="7938" cy="0"/>
          </a:xfrm>
          <a:prstGeom prst="line">
            <a:avLst/>
          </a:prstGeom>
          <a:noFill/>
          <a:ln w="0">
            <a:solidFill>
              <a:srgbClr val="000000"/>
            </a:solidFill>
            <a:round/>
            <a:headEnd/>
            <a:tailEnd/>
          </a:ln>
        </p:spPr>
        <p:txBody>
          <a:bodyPr/>
          <a:lstStyle/>
          <a:p>
            <a:endParaRPr lang="en-US"/>
          </a:p>
        </p:txBody>
      </p:sp>
      <p:sp>
        <p:nvSpPr>
          <p:cNvPr id="56475" name="Line 220"/>
          <p:cNvSpPr>
            <a:spLocks noChangeShapeType="1"/>
          </p:cNvSpPr>
          <p:nvPr/>
        </p:nvSpPr>
        <p:spPr bwMode="auto">
          <a:xfrm>
            <a:off x="6321425" y="4387850"/>
            <a:ext cx="0" cy="9525"/>
          </a:xfrm>
          <a:prstGeom prst="line">
            <a:avLst/>
          </a:prstGeom>
          <a:noFill/>
          <a:ln w="0">
            <a:solidFill>
              <a:srgbClr val="000000"/>
            </a:solidFill>
            <a:round/>
            <a:headEnd/>
            <a:tailEnd/>
          </a:ln>
        </p:spPr>
        <p:txBody>
          <a:bodyPr/>
          <a:lstStyle/>
          <a:p>
            <a:endParaRPr lang="en-US"/>
          </a:p>
        </p:txBody>
      </p:sp>
      <p:sp>
        <p:nvSpPr>
          <p:cNvPr id="56476" name="Rectangle 221"/>
          <p:cNvSpPr>
            <a:spLocks noChangeArrowheads="1"/>
          </p:cNvSpPr>
          <p:nvPr/>
        </p:nvSpPr>
        <p:spPr bwMode="auto">
          <a:xfrm>
            <a:off x="6329363" y="4387850"/>
            <a:ext cx="1635125" cy="9525"/>
          </a:xfrm>
          <a:prstGeom prst="rect">
            <a:avLst/>
          </a:prstGeom>
          <a:solidFill>
            <a:srgbClr val="000000"/>
          </a:solidFill>
          <a:ln w="9525">
            <a:noFill/>
            <a:miter lim="800000"/>
            <a:headEnd/>
            <a:tailEnd/>
          </a:ln>
        </p:spPr>
        <p:txBody>
          <a:bodyPr/>
          <a:lstStyle/>
          <a:p>
            <a:pPr eaLnBrk="0" hangingPunct="0"/>
            <a:endParaRPr lang="en-US"/>
          </a:p>
        </p:txBody>
      </p:sp>
      <p:sp>
        <p:nvSpPr>
          <p:cNvPr id="56477" name="Line 222"/>
          <p:cNvSpPr>
            <a:spLocks noChangeShapeType="1"/>
          </p:cNvSpPr>
          <p:nvPr/>
        </p:nvSpPr>
        <p:spPr bwMode="auto">
          <a:xfrm>
            <a:off x="6329363" y="4387850"/>
            <a:ext cx="1635125" cy="0"/>
          </a:xfrm>
          <a:prstGeom prst="line">
            <a:avLst/>
          </a:prstGeom>
          <a:noFill/>
          <a:ln w="0">
            <a:solidFill>
              <a:srgbClr val="000000"/>
            </a:solidFill>
            <a:round/>
            <a:headEnd/>
            <a:tailEnd/>
          </a:ln>
        </p:spPr>
        <p:txBody>
          <a:bodyPr/>
          <a:lstStyle/>
          <a:p>
            <a:endParaRPr lang="en-US"/>
          </a:p>
        </p:txBody>
      </p:sp>
      <p:sp>
        <p:nvSpPr>
          <p:cNvPr id="56478" name="Rectangle 223"/>
          <p:cNvSpPr>
            <a:spLocks noChangeArrowheads="1"/>
          </p:cNvSpPr>
          <p:nvPr/>
        </p:nvSpPr>
        <p:spPr bwMode="auto">
          <a:xfrm>
            <a:off x="7964488" y="4387850"/>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479" name="Line 224"/>
          <p:cNvSpPr>
            <a:spLocks noChangeShapeType="1"/>
          </p:cNvSpPr>
          <p:nvPr/>
        </p:nvSpPr>
        <p:spPr bwMode="auto">
          <a:xfrm>
            <a:off x="7964488" y="4387850"/>
            <a:ext cx="9525" cy="0"/>
          </a:xfrm>
          <a:prstGeom prst="line">
            <a:avLst/>
          </a:prstGeom>
          <a:noFill/>
          <a:ln w="0">
            <a:solidFill>
              <a:srgbClr val="000000"/>
            </a:solidFill>
            <a:round/>
            <a:headEnd/>
            <a:tailEnd/>
          </a:ln>
        </p:spPr>
        <p:txBody>
          <a:bodyPr/>
          <a:lstStyle/>
          <a:p>
            <a:endParaRPr lang="en-US"/>
          </a:p>
        </p:txBody>
      </p:sp>
      <p:sp>
        <p:nvSpPr>
          <p:cNvPr id="56480" name="Line 225"/>
          <p:cNvSpPr>
            <a:spLocks noChangeShapeType="1"/>
          </p:cNvSpPr>
          <p:nvPr/>
        </p:nvSpPr>
        <p:spPr bwMode="auto">
          <a:xfrm>
            <a:off x="7964488" y="4387850"/>
            <a:ext cx="0" cy="9525"/>
          </a:xfrm>
          <a:prstGeom prst="line">
            <a:avLst/>
          </a:prstGeom>
          <a:noFill/>
          <a:ln w="0">
            <a:solidFill>
              <a:srgbClr val="000000"/>
            </a:solidFill>
            <a:round/>
            <a:headEnd/>
            <a:tailEnd/>
          </a:ln>
        </p:spPr>
        <p:txBody>
          <a:bodyPr/>
          <a:lstStyle/>
          <a:p>
            <a:endParaRPr lang="en-US"/>
          </a:p>
        </p:txBody>
      </p:sp>
      <p:sp>
        <p:nvSpPr>
          <p:cNvPr id="56481" name="Rectangle 226"/>
          <p:cNvSpPr>
            <a:spLocks noChangeArrowheads="1"/>
          </p:cNvSpPr>
          <p:nvPr/>
        </p:nvSpPr>
        <p:spPr bwMode="auto">
          <a:xfrm>
            <a:off x="1152525" y="4397375"/>
            <a:ext cx="9525" cy="222250"/>
          </a:xfrm>
          <a:prstGeom prst="rect">
            <a:avLst/>
          </a:prstGeom>
          <a:solidFill>
            <a:srgbClr val="000000"/>
          </a:solidFill>
          <a:ln w="9525">
            <a:noFill/>
            <a:miter lim="800000"/>
            <a:headEnd/>
            <a:tailEnd/>
          </a:ln>
        </p:spPr>
        <p:txBody>
          <a:bodyPr/>
          <a:lstStyle/>
          <a:p>
            <a:pPr eaLnBrk="0" hangingPunct="0"/>
            <a:endParaRPr lang="en-US"/>
          </a:p>
        </p:txBody>
      </p:sp>
      <p:sp>
        <p:nvSpPr>
          <p:cNvPr id="56482" name="Line 227"/>
          <p:cNvSpPr>
            <a:spLocks noChangeShapeType="1"/>
          </p:cNvSpPr>
          <p:nvPr/>
        </p:nvSpPr>
        <p:spPr bwMode="auto">
          <a:xfrm>
            <a:off x="1152525" y="4397375"/>
            <a:ext cx="0" cy="222250"/>
          </a:xfrm>
          <a:prstGeom prst="line">
            <a:avLst/>
          </a:prstGeom>
          <a:noFill/>
          <a:ln w="0">
            <a:solidFill>
              <a:srgbClr val="000000"/>
            </a:solidFill>
            <a:round/>
            <a:headEnd/>
            <a:tailEnd/>
          </a:ln>
        </p:spPr>
        <p:txBody>
          <a:bodyPr/>
          <a:lstStyle/>
          <a:p>
            <a:endParaRPr lang="en-US"/>
          </a:p>
        </p:txBody>
      </p:sp>
      <p:sp>
        <p:nvSpPr>
          <p:cNvPr id="56483" name="Rectangle 228"/>
          <p:cNvSpPr>
            <a:spLocks noChangeArrowheads="1"/>
          </p:cNvSpPr>
          <p:nvPr/>
        </p:nvSpPr>
        <p:spPr bwMode="auto">
          <a:xfrm>
            <a:off x="3036888" y="4397375"/>
            <a:ext cx="9525" cy="222250"/>
          </a:xfrm>
          <a:prstGeom prst="rect">
            <a:avLst/>
          </a:prstGeom>
          <a:solidFill>
            <a:srgbClr val="000000"/>
          </a:solidFill>
          <a:ln w="9525">
            <a:noFill/>
            <a:miter lim="800000"/>
            <a:headEnd/>
            <a:tailEnd/>
          </a:ln>
        </p:spPr>
        <p:txBody>
          <a:bodyPr/>
          <a:lstStyle/>
          <a:p>
            <a:pPr eaLnBrk="0" hangingPunct="0"/>
            <a:endParaRPr lang="en-US"/>
          </a:p>
        </p:txBody>
      </p:sp>
      <p:sp>
        <p:nvSpPr>
          <p:cNvPr id="56484" name="Line 229"/>
          <p:cNvSpPr>
            <a:spLocks noChangeShapeType="1"/>
          </p:cNvSpPr>
          <p:nvPr/>
        </p:nvSpPr>
        <p:spPr bwMode="auto">
          <a:xfrm>
            <a:off x="3036888" y="4397375"/>
            <a:ext cx="0" cy="222250"/>
          </a:xfrm>
          <a:prstGeom prst="line">
            <a:avLst/>
          </a:prstGeom>
          <a:noFill/>
          <a:ln w="0">
            <a:solidFill>
              <a:srgbClr val="000000"/>
            </a:solidFill>
            <a:round/>
            <a:headEnd/>
            <a:tailEnd/>
          </a:ln>
        </p:spPr>
        <p:txBody>
          <a:bodyPr/>
          <a:lstStyle/>
          <a:p>
            <a:endParaRPr lang="en-US"/>
          </a:p>
        </p:txBody>
      </p:sp>
      <p:sp>
        <p:nvSpPr>
          <p:cNvPr id="56485" name="Rectangle 230"/>
          <p:cNvSpPr>
            <a:spLocks noChangeArrowheads="1"/>
          </p:cNvSpPr>
          <p:nvPr/>
        </p:nvSpPr>
        <p:spPr bwMode="auto">
          <a:xfrm>
            <a:off x="4679950" y="4397375"/>
            <a:ext cx="9525" cy="222250"/>
          </a:xfrm>
          <a:prstGeom prst="rect">
            <a:avLst/>
          </a:prstGeom>
          <a:solidFill>
            <a:srgbClr val="000000"/>
          </a:solidFill>
          <a:ln w="9525">
            <a:noFill/>
            <a:miter lim="800000"/>
            <a:headEnd/>
            <a:tailEnd/>
          </a:ln>
        </p:spPr>
        <p:txBody>
          <a:bodyPr/>
          <a:lstStyle/>
          <a:p>
            <a:pPr eaLnBrk="0" hangingPunct="0"/>
            <a:endParaRPr lang="en-US"/>
          </a:p>
        </p:txBody>
      </p:sp>
      <p:sp>
        <p:nvSpPr>
          <p:cNvPr id="56486" name="Line 231"/>
          <p:cNvSpPr>
            <a:spLocks noChangeShapeType="1"/>
          </p:cNvSpPr>
          <p:nvPr/>
        </p:nvSpPr>
        <p:spPr bwMode="auto">
          <a:xfrm>
            <a:off x="4679950" y="4397375"/>
            <a:ext cx="0" cy="222250"/>
          </a:xfrm>
          <a:prstGeom prst="line">
            <a:avLst/>
          </a:prstGeom>
          <a:noFill/>
          <a:ln w="0">
            <a:solidFill>
              <a:srgbClr val="000000"/>
            </a:solidFill>
            <a:round/>
            <a:headEnd/>
            <a:tailEnd/>
          </a:ln>
        </p:spPr>
        <p:txBody>
          <a:bodyPr/>
          <a:lstStyle/>
          <a:p>
            <a:endParaRPr lang="en-US"/>
          </a:p>
        </p:txBody>
      </p:sp>
      <p:sp>
        <p:nvSpPr>
          <p:cNvPr id="56487" name="Rectangle 232"/>
          <p:cNvSpPr>
            <a:spLocks noChangeArrowheads="1"/>
          </p:cNvSpPr>
          <p:nvPr/>
        </p:nvSpPr>
        <p:spPr bwMode="auto">
          <a:xfrm>
            <a:off x="6321425" y="4397375"/>
            <a:ext cx="7938" cy="222250"/>
          </a:xfrm>
          <a:prstGeom prst="rect">
            <a:avLst/>
          </a:prstGeom>
          <a:solidFill>
            <a:srgbClr val="000000"/>
          </a:solidFill>
          <a:ln w="9525">
            <a:noFill/>
            <a:miter lim="800000"/>
            <a:headEnd/>
            <a:tailEnd/>
          </a:ln>
        </p:spPr>
        <p:txBody>
          <a:bodyPr/>
          <a:lstStyle/>
          <a:p>
            <a:pPr eaLnBrk="0" hangingPunct="0"/>
            <a:endParaRPr lang="en-US"/>
          </a:p>
        </p:txBody>
      </p:sp>
      <p:sp>
        <p:nvSpPr>
          <p:cNvPr id="56488" name="Line 233"/>
          <p:cNvSpPr>
            <a:spLocks noChangeShapeType="1"/>
          </p:cNvSpPr>
          <p:nvPr/>
        </p:nvSpPr>
        <p:spPr bwMode="auto">
          <a:xfrm>
            <a:off x="6321425" y="4397375"/>
            <a:ext cx="0" cy="222250"/>
          </a:xfrm>
          <a:prstGeom prst="line">
            <a:avLst/>
          </a:prstGeom>
          <a:noFill/>
          <a:ln w="0">
            <a:solidFill>
              <a:srgbClr val="000000"/>
            </a:solidFill>
            <a:round/>
            <a:headEnd/>
            <a:tailEnd/>
          </a:ln>
        </p:spPr>
        <p:txBody>
          <a:bodyPr/>
          <a:lstStyle/>
          <a:p>
            <a:endParaRPr lang="en-US"/>
          </a:p>
        </p:txBody>
      </p:sp>
      <p:sp>
        <p:nvSpPr>
          <p:cNvPr id="56489" name="Rectangle 234"/>
          <p:cNvSpPr>
            <a:spLocks noChangeArrowheads="1"/>
          </p:cNvSpPr>
          <p:nvPr/>
        </p:nvSpPr>
        <p:spPr bwMode="auto">
          <a:xfrm>
            <a:off x="7964488" y="4397375"/>
            <a:ext cx="9525" cy="222250"/>
          </a:xfrm>
          <a:prstGeom prst="rect">
            <a:avLst/>
          </a:prstGeom>
          <a:solidFill>
            <a:srgbClr val="000000"/>
          </a:solidFill>
          <a:ln w="9525">
            <a:noFill/>
            <a:miter lim="800000"/>
            <a:headEnd/>
            <a:tailEnd/>
          </a:ln>
        </p:spPr>
        <p:txBody>
          <a:bodyPr/>
          <a:lstStyle/>
          <a:p>
            <a:pPr eaLnBrk="0" hangingPunct="0"/>
            <a:endParaRPr lang="en-US"/>
          </a:p>
        </p:txBody>
      </p:sp>
      <p:sp>
        <p:nvSpPr>
          <p:cNvPr id="56490" name="Line 235"/>
          <p:cNvSpPr>
            <a:spLocks noChangeShapeType="1"/>
          </p:cNvSpPr>
          <p:nvPr/>
        </p:nvSpPr>
        <p:spPr bwMode="auto">
          <a:xfrm>
            <a:off x="7964488" y="4397375"/>
            <a:ext cx="0" cy="222250"/>
          </a:xfrm>
          <a:prstGeom prst="line">
            <a:avLst/>
          </a:prstGeom>
          <a:noFill/>
          <a:ln w="0">
            <a:solidFill>
              <a:srgbClr val="000000"/>
            </a:solidFill>
            <a:round/>
            <a:headEnd/>
            <a:tailEnd/>
          </a:ln>
        </p:spPr>
        <p:txBody>
          <a:bodyPr/>
          <a:lstStyle/>
          <a:p>
            <a:endParaRPr lang="en-US"/>
          </a:p>
        </p:txBody>
      </p:sp>
      <p:sp>
        <p:nvSpPr>
          <p:cNvPr id="56491" name="Rectangle 236"/>
          <p:cNvSpPr>
            <a:spLocks noChangeArrowheads="1"/>
          </p:cNvSpPr>
          <p:nvPr/>
        </p:nvSpPr>
        <p:spPr bwMode="auto">
          <a:xfrm>
            <a:off x="1260475" y="4630738"/>
            <a:ext cx="1538288"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Detonation Pressure</a:t>
            </a:r>
            <a:endParaRPr lang="en-GB" sz="1200"/>
          </a:p>
        </p:txBody>
      </p:sp>
      <p:sp>
        <p:nvSpPr>
          <p:cNvPr id="56492" name="Rectangle 237"/>
          <p:cNvSpPr>
            <a:spLocks noChangeArrowheads="1"/>
          </p:cNvSpPr>
          <p:nvPr/>
        </p:nvSpPr>
        <p:spPr bwMode="auto">
          <a:xfrm>
            <a:off x="2820988" y="4630738"/>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662" name="Rectangle 238"/>
          <p:cNvSpPr>
            <a:spLocks noChangeArrowheads="1"/>
          </p:cNvSpPr>
          <p:nvPr/>
        </p:nvSpPr>
        <p:spPr bwMode="auto">
          <a:xfrm>
            <a:off x="3692525" y="4630738"/>
            <a:ext cx="33337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38.7</a:t>
            </a:r>
            <a:endParaRPr lang="en-GB" sz="1200"/>
          </a:p>
        </p:txBody>
      </p:sp>
      <p:sp>
        <p:nvSpPr>
          <p:cNvPr id="56494" name="Rectangle 239"/>
          <p:cNvSpPr>
            <a:spLocks noChangeArrowheads="1"/>
          </p:cNvSpPr>
          <p:nvPr/>
        </p:nvSpPr>
        <p:spPr bwMode="auto">
          <a:xfrm>
            <a:off x="4033838" y="4630738"/>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664" name="Rectangle 240"/>
          <p:cNvSpPr>
            <a:spLocks noChangeArrowheads="1"/>
          </p:cNvSpPr>
          <p:nvPr/>
        </p:nvSpPr>
        <p:spPr bwMode="auto">
          <a:xfrm>
            <a:off x="5335588" y="4630738"/>
            <a:ext cx="33337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34.8</a:t>
            </a:r>
            <a:endParaRPr lang="en-GB" sz="1200"/>
          </a:p>
        </p:txBody>
      </p:sp>
      <p:sp>
        <p:nvSpPr>
          <p:cNvPr id="56496" name="Rectangle 241"/>
          <p:cNvSpPr>
            <a:spLocks noChangeArrowheads="1"/>
          </p:cNvSpPr>
          <p:nvPr/>
        </p:nvSpPr>
        <p:spPr bwMode="auto">
          <a:xfrm>
            <a:off x="5676900" y="4630738"/>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666" name="Rectangle 242"/>
          <p:cNvSpPr>
            <a:spLocks noChangeArrowheads="1"/>
          </p:cNvSpPr>
          <p:nvPr/>
        </p:nvSpPr>
        <p:spPr bwMode="auto">
          <a:xfrm>
            <a:off x="6977063" y="4630738"/>
            <a:ext cx="33337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20.7</a:t>
            </a:r>
            <a:endParaRPr lang="en-GB" sz="1200"/>
          </a:p>
        </p:txBody>
      </p:sp>
      <p:sp>
        <p:nvSpPr>
          <p:cNvPr id="56498" name="Rectangle 243"/>
          <p:cNvSpPr>
            <a:spLocks noChangeArrowheads="1"/>
          </p:cNvSpPr>
          <p:nvPr/>
        </p:nvSpPr>
        <p:spPr bwMode="auto">
          <a:xfrm>
            <a:off x="7316788" y="4630738"/>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56499" name="Rectangle 244"/>
          <p:cNvSpPr>
            <a:spLocks noChangeArrowheads="1"/>
          </p:cNvSpPr>
          <p:nvPr/>
        </p:nvSpPr>
        <p:spPr bwMode="auto">
          <a:xfrm>
            <a:off x="1152525" y="4619625"/>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500" name="Line 245"/>
          <p:cNvSpPr>
            <a:spLocks noChangeShapeType="1"/>
          </p:cNvSpPr>
          <p:nvPr/>
        </p:nvSpPr>
        <p:spPr bwMode="auto">
          <a:xfrm>
            <a:off x="1152525" y="4619625"/>
            <a:ext cx="9525" cy="0"/>
          </a:xfrm>
          <a:prstGeom prst="line">
            <a:avLst/>
          </a:prstGeom>
          <a:noFill/>
          <a:ln w="0">
            <a:solidFill>
              <a:srgbClr val="000000"/>
            </a:solidFill>
            <a:round/>
            <a:headEnd/>
            <a:tailEnd/>
          </a:ln>
        </p:spPr>
        <p:txBody>
          <a:bodyPr/>
          <a:lstStyle/>
          <a:p>
            <a:endParaRPr lang="en-US"/>
          </a:p>
        </p:txBody>
      </p:sp>
      <p:sp>
        <p:nvSpPr>
          <p:cNvPr id="56501" name="Line 246"/>
          <p:cNvSpPr>
            <a:spLocks noChangeShapeType="1"/>
          </p:cNvSpPr>
          <p:nvPr/>
        </p:nvSpPr>
        <p:spPr bwMode="auto">
          <a:xfrm>
            <a:off x="1152525" y="4619625"/>
            <a:ext cx="0" cy="9525"/>
          </a:xfrm>
          <a:prstGeom prst="line">
            <a:avLst/>
          </a:prstGeom>
          <a:noFill/>
          <a:ln w="0">
            <a:solidFill>
              <a:srgbClr val="000000"/>
            </a:solidFill>
            <a:round/>
            <a:headEnd/>
            <a:tailEnd/>
          </a:ln>
        </p:spPr>
        <p:txBody>
          <a:bodyPr/>
          <a:lstStyle/>
          <a:p>
            <a:endParaRPr lang="en-US"/>
          </a:p>
        </p:txBody>
      </p:sp>
      <p:sp>
        <p:nvSpPr>
          <p:cNvPr id="56502" name="Rectangle 247"/>
          <p:cNvSpPr>
            <a:spLocks noChangeArrowheads="1"/>
          </p:cNvSpPr>
          <p:nvPr/>
        </p:nvSpPr>
        <p:spPr bwMode="auto">
          <a:xfrm>
            <a:off x="1162050" y="4619625"/>
            <a:ext cx="1874838" cy="9525"/>
          </a:xfrm>
          <a:prstGeom prst="rect">
            <a:avLst/>
          </a:prstGeom>
          <a:solidFill>
            <a:srgbClr val="000000"/>
          </a:solidFill>
          <a:ln w="9525">
            <a:noFill/>
            <a:miter lim="800000"/>
            <a:headEnd/>
            <a:tailEnd/>
          </a:ln>
        </p:spPr>
        <p:txBody>
          <a:bodyPr/>
          <a:lstStyle/>
          <a:p>
            <a:pPr eaLnBrk="0" hangingPunct="0"/>
            <a:endParaRPr lang="en-US"/>
          </a:p>
        </p:txBody>
      </p:sp>
      <p:sp>
        <p:nvSpPr>
          <p:cNvPr id="56503" name="Line 248"/>
          <p:cNvSpPr>
            <a:spLocks noChangeShapeType="1"/>
          </p:cNvSpPr>
          <p:nvPr/>
        </p:nvSpPr>
        <p:spPr bwMode="auto">
          <a:xfrm>
            <a:off x="1162050" y="4619625"/>
            <a:ext cx="1874838" cy="0"/>
          </a:xfrm>
          <a:prstGeom prst="line">
            <a:avLst/>
          </a:prstGeom>
          <a:noFill/>
          <a:ln w="0">
            <a:solidFill>
              <a:srgbClr val="000000"/>
            </a:solidFill>
            <a:round/>
            <a:headEnd/>
            <a:tailEnd/>
          </a:ln>
        </p:spPr>
        <p:txBody>
          <a:bodyPr/>
          <a:lstStyle/>
          <a:p>
            <a:endParaRPr lang="en-US"/>
          </a:p>
        </p:txBody>
      </p:sp>
      <p:sp>
        <p:nvSpPr>
          <p:cNvPr id="56504" name="Rectangle 249"/>
          <p:cNvSpPr>
            <a:spLocks noChangeArrowheads="1"/>
          </p:cNvSpPr>
          <p:nvPr/>
        </p:nvSpPr>
        <p:spPr bwMode="auto">
          <a:xfrm>
            <a:off x="3036888" y="4619625"/>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505" name="Line 250"/>
          <p:cNvSpPr>
            <a:spLocks noChangeShapeType="1"/>
          </p:cNvSpPr>
          <p:nvPr/>
        </p:nvSpPr>
        <p:spPr bwMode="auto">
          <a:xfrm>
            <a:off x="3036888" y="4619625"/>
            <a:ext cx="9525" cy="0"/>
          </a:xfrm>
          <a:prstGeom prst="line">
            <a:avLst/>
          </a:prstGeom>
          <a:noFill/>
          <a:ln w="0">
            <a:solidFill>
              <a:srgbClr val="000000"/>
            </a:solidFill>
            <a:round/>
            <a:headEnd/>
            <a:tailEnd/>
          </a:ln>
        </p:spPr>
        <p:txBody>
          <a:bodyPr/>
          <a:lstStyle/>
          <a:p>
            <a:endParaRPr lang="en-US"/>
          </a:p>
        </p:txBody>
      </p:sp>
      <p:sp>
        <p:nvSpPr>
          <p:cNvPr id="56506" name="Line 251"/>
          <p:cNvSpPr>
            <a:spLocks noChangeShapeType="1"/>
          </p:cNvSpPr>
          <p:nvPr/>
        </p:nvSpPr>
        <p:spPr bwMode="auto">
          <a:xfrm>
            <a:off x="3036888" y="4619625"/>
            <a:ext cx="0" cy="9525"/>
          </a:xfrm>
          <a:prstGeom prst="line">
            <a:avLst/>
          </a:prstGeom>
          <a:noFill/>
          <a:ln w="0">
            <a:solidFill>
              <a:srgbClr val="000000"/>
            </a:solidFill>
            <a:round/>
            <a:headEnd/>
            <a:tailEnd/>
          </a:ln>
        </p:spPr>
        <p:txBody>
          <a:bodyPr/>
          <a:lstStyle/>
          <a:p>
            <a:endParaRPr lang="en-US"/>
          </a:p>
        </p:txBody>
      </p:sp>
      <p:sp>
        <p:nvSpPr>
          <p:cNvPr id="56507" name="Rectangle 252"/>
          <p:cNvSpPr>
            <a:spLocks noChangeArrowheads="1"/>
          </p:cNvSpPr>
          <p:nvPr/>
        </p:nvSpPr>
        <p:spPr bwMode="auto">
          <a:xfrm>
            <a:off x="3046413" y="4619625"/>
            <a:ext cx="1633537" cy="9525"/>
          </a:xfrm>
          <a:prstGeom prst="rect">
            <a:avLst/>
          </a:prstGeom>
          <a:solidFill>
            <a:srgbClr val="000000"/>
          </a:solidFill>
          <a:ln w="9525">
            <a:noFill/>
            <a:miter lim="800000"/>
            <a:headEnd/>
            <a:tailEnd/>
          </a:ln>
        </p:spPr>
        <p:txBody>
          <a:bodyPr/>
          <a:lstStyle/>
          <a:p>
            <a:pPr eaLnBrk="0" hangingPunct="0"/>
            <a:endParaRPr lang="en-US"/>
          </a:p>
        </p:txBody>
      </p:sp>
      <p:sp>
        <p:nvSpPr>
          <p:cNvPr id="56508" name="Line 253"/>
          <p:cNvSpPr>
            <a:spLocks noChangeShapeType="1"/>
          </p:cNvSpPr>
          <p:nvPr/>
        </p:nvSpPr>
        <p:spPr bwMode="auto">
          <a:xfrm>
            <a:off x="3046413" y="4619625"/>
            <a:ext cx="1633537" cy="0"/>
          </a:xfrm>
          <a:prstGeom prst="line">
            <a:avLst/>
          </a:prstGeom>
          <a:noFill/>
          <a:ln w="0">
            <a:solidFill>
              <a:srgbClr val="000000"/>
            </a:solidFill>
            <a:round/>
            <a:headEnd/>
            <a:tailEnd/>
          </a:ln>
        </p:spPr>
        <p:txBody>
          <a:bodyPr/>
          <a:lstStyle/>
          <a:p>
            <a:endParaRPr lang="en-US"/>
          </a:p>
        </p:txBody>
      </p:sp>
      <p:sp>
        <p:nvSpPr>
          <p:cNvPr id="56509" name="Rectangle 254"/>
          <p:cNvSpPr>
            <a:spLocks noChangeArrowheads="1"/>
          </p:cNvSpPr>
          <p:nvPr/>
        </p:nvSpPr>
        <p:spPr bwMode="auto">
          <a:xfrm>
            <a:off x="4679950" y="4619625"/>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510" name="Line 255"/>
          <p:cNvSpPr>
            <a:spLocks noChangeShapeType="1"/>
          </p:cNvSpPr>
          <p:nvPr/>
        </p:nvSpPr>
        <p:spPr bwMode="auto">
          <a:xfrm>
            <a:off x="4679950" y="4619625"/>
            <a:ext cx="9525" cy="0"/>
          </a:xfrm>
          <a:prstGeom prst="line">
            <a:avLst/>
          </a:prstGeom>
          <a:noFill/>
          <a:ln w="0">
            <a:solidFill>
              <a:srgbClr val="000000"/>
            </a:solidFill>
            <a:round/>
            <a:headEnd/>
            <a:tailEnd/>
          </a:ln>
        </p:spPr>
        <p:txBody>
          <a:bodyPr/>
          <a:lstStyle/>
          <a:p>
            <a:endParaRPr lang="en-US"/>
          </a:p>
        </p:txBody>
      </p:sp>
      <p:sp>
        <p:nvSpPr>
          <p:cNvPr id="56511" name="Line 256"/>
          <p:cNvSpPr>
            <a:spLocks noChangeShapeType="1"/>
          </p:cNvSpPr>
          <p:nvPr/>
        </p:nvSpPr>
        <p:spPr bwMode="auto">
          <a:xfrm>
            <a:off x="4679950" y="4619625"/>
            <a:ext cx="0" cy="9525"/>
          </a:xfrm>
          <a:prstGeom prst="line">
            <a:avLst/>
          </a:prstGeom>
          <a:noFill/>
          <a:ln w="0">
            <a:solidFill>
              <a:srgbClr val="000000"/>
            </a:solidFill>
            <a:round/>
            <a:headEnd/>
            <a:tailEnd/>
          </a:ln>
        </p:spPr>
        <p:txBody>
          <a:bodyPr/>
          <a:lstStyle/>
          <a:p>
            <a:endParaRPr lang="en-US"/>
          </a:p>
        </p:txBody>
      </p:sp>
      <p:sp>
        <p:nvSpPr>
          <p:cNvPr id="56512" name="Rectangle 257"/>
          <p:cNvSpPr>
            <a:spLocks noChangeArrowheads="1"/>
          </p:cNvSpPr>
          <p:nvPr/>
        </p:nvSpPr>
        <p:spPr bwMode="auto">
          <a:xfrm>
            <a:off x="4689475" y="4619625"/>
            <a:ext cx="1631950" cy="9525"/>
          </a:xfrm>
          <a:prstGeom prst="rect">
            <a:avLst/>
          </a:prstGeom>
          <a:solidFill>
            <a:srgbClr val="000000"/>
          </a:solidFill>
          <a:ln w="9525">
            <a:noFill/>
            <a:miter lim="800000"/>
            <a:headEnd/>
            <a:tailEnd/>
          </a:ln>
        </p:spPr>
        <p:txBody>
          <a:bodyPr/>
          <a:lstStyle/>
          <a:p>
            <a:pPr eaLnBrk="0" hangingPunct="0"/>
            <a:endParaRPr lang="en-US"/>
          </a:p>
        </p:txBody>
      </p:sp>
      <p:sp>
        <p:nvSpPr>
          <p:cNvPr id="56513" name="Line 258"/>
          <p:cNvSpPr>
            <a:spLocks noChangeShapeType="1"/>
          </p:cNvSpPr>
          <p:nvPr/>
        </p:nvSpPr>
        <p:spPr bwMode="auto">
          <a:xfrm>
            <a:off x="4689475" y="4619625"/>
            <a:ext cx="1631950" cy="0"/>
          </a:xfrm>
          <a:prstGeom prst="line">
            <a:avLst/>
          </a:prstGeom>
          <a:noFill/>
          <a:ln w="0">
            <a:solidFill>
              <a:srgbClr val="000000"/>
            </a:solidFill>
            <a:round/>
            <a:headEnd/>
            <a:tailEnd/>
          </a:ln>
        </p:spPr>
        <p:txBody>
          <a:bodyPr/>
          <a:lstStyle/>
          <a:p>
            <a:endParaRPr lang="en-US"/>
          </a:p>
        </p:txBody>
      </p:sp>
      <p:sp>
        <p:nvSpPr>
          <p:cNvPr id="56514" name="Rectangle 259"/>
          <p:cNvSpPr>
            <a:spLocks noChangeArrowheads="1"/>
          </p:cNvSpPr>
          <p:nvPr/>
        </p:nvSpPr>
        <p:spPr bwMode="auto">
          <a:xfrm>
            <a:off x="6321425" y="4619625"/>
            <a:ext cx="7938" cy="9525"/>
          </a:xfrm>
          <a:prstGeom prst="rect">
            <a:avLst/>
          </a:prstGeom>
          <a:solidFill>
            <a:srgbClr val="000000"/>
          </a:solidFill>
          <a:ln w="9525">
            <a:noFill/>
            <a:miter lim="800000"/>
            <a:headEnd/>
            <a:tailEnd/>
          </a:ln>
        </p:spPr>
        <p:txBody>
          <a:bodyPr/>
          <a:lstStyle/>
          <a:p>
            <a:pPr eaLnBrk="0" hangingPunct="0"/>
            <a:endParaRPr lang="en-US"/>
          </a:p>
        </p:txBody>
      </p:sp>
      <p:sp>
        <p:nvSpPr>
          <p:cNvPr id="56515" name="Line 260"/>
          <p:cNvSpPr>
            <a:spLocks noChangeShapeType="1"/>
          </p:cNvSpPr>
          <p:nvPr/>
        </p:nvSpPr>
        <p:spPr bwMode="auto">
          <a:xfrm>
            <a:off x="6321425" y="4619625"/>
            <a:ext cx="7938" cy="0"/>
          </a:xfrm>
          <a:prstGeom prst="line">
            <a:avLst/>
          </a:prstGeom>
          <a:noFill/>
          <a:ln w="0">
            <a:solidFill>
              <a:srgbClr val="000000"/>
            </a:solidFill>
            <a:round/>
            <a:headEnd/>
            <a:tailEnd/>
          </a:ln>
        </p:spPr>
        <p:txBody>
          <a:bodyPr/>
          <a:lstStyle/>
          <a:p>
            <a:endParaRPr lang="en-US"/>
          </a:p>
        </p:txBody>
      </p:sp>
      <p:sp>
        <p:nvSpPr>
          <p:cNvPr id="56516" name="Line 261"/>
          <p:cNvSpPr>
            <a:spLocks noChangeShapeType="1"/>
          </p:cNvSpPr>
          <p:nvPr/>
        </p:nvSpPr>
        <p:spPr bwMode="auto">
          <a:xfrm>
            <a:off x="6321425" y="4619625"/>
            <a:ext cx="0" cy="9525"/>
          </a:xfrm>
          <a:prstGeom prst="line">
            <a:avLst/>
          </a:prstGeom>
          <a:noFill/>
          <a:ln w="0">
            <a:solidFill>
              <a:srgbClr val="000000"/>
            </a:solidFill>
            <a:round/>
            <a:headEnd/>
            <a:tailEnd/>
          </a:ln>
        </p:spPr>
        <p:txBody>
          <a:bodyPr/>
          <a:lstStyle/>
          <a:p>
            <a:endParaRPr lang="en-US"/>
          </a:p>
        </p:txBody>
      </p:sp>
      <p:sp>
        <p:nvSpPr>
          <p:cNvPr id="56517" name="Rectangle 262"/>
          <p:cNvSpPr>
            <a:spLocks noChangeArrowheads="1"/>
          </p:cNvSpPr>
          <p:nvPr/>
        </p:nvSpPr>
        <p:spPr bwMode="auto">
          <a:xfrm>
            <a:off x="6329363" y="4619625"/>
            <a:ext cx="1635125" cy="9525"/>
          </a:xfrm>
          <a:prstGeom prst="rect">
            <a:avLst/>
          </a:prstGeom>
          <a:solidFill>
            <a:srgbClr val="000000"/>
          </a:solidFill>
          <a:ln w="9525">
            <a:noFill/>
            <a:miter lim="800000"/>
            <a:headEnd/>
            <a:tailEnd/>
          </a:ln>
        </p:spPr>
        <p:txBody>
          <a:bodyPr/>
          <a:lstStyle/>
          <a:p>
            <a:pPr eaLnBrk="0" hangingPunct="0"/>
            <a:endParaRPr lang="en-US"/>
          </a:p>
        </p:txBody>
      </p:sp>
      <p:sp>
        <p:nvSpPr>
          <p:cNvPr id="56518" name="Line 263"/>
          <p:cNvSpPr>
            <a:spLocks noChangeShapeType="1"/>
          </p:cNvSpPr>
          <p:nvPr/>
        </p:nvSpPr>
        <p:spPr bwMode="auto">
          <a:xfrm>
            <a:off x="6329363" y="4619625"/>
            <a:ext cx="1635125" cy="0"/>
          </a:xfrm>
          <a:prstGeom prst="line">
            <a:avLst/>
          </a:prstGeom>
          <a:noFill/>
          <a:ln w="0">
            <a:solidFill>
              <a:srgbClr val="000000"/>
            </a:solidFill>
            <a:round/>
            <a:headEnd/>
            <a:tailEnd/>
          </a:ln>
        </p:spPr>
        <p:txBody>
          <a:bodyPr/>
          <a:lstStyle/>
          <a:p>
            <a:endParaRPr lang="en-US"/>
          </a:p>
        </p:txBody>
      </p:sp>
      <p:sp>
        <p:nvSpPr>
          <p:cNvPr id="56519" name="Rectangle 264"/>
          <p:cNvSpPr>
            <a:spLocks noChangeArrowheads="1"/>
          </p:cNvSpPr>
          <p:nvPr/>
        </p:nvSpPr>
        <p:spPr bwMode="auto">
          <a:xfrm>
            <a:off x="7964488" y="4619625"/>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520" name="Line 266"/>
          <p:cNvSpPr>
            <a:spLocks noChangeShapeType="1"/>
          </p:cNvSpPr>
          <p:nvPr/>
        </p:nvSpPr>
        <p:spPr bwMode="auto">
          <a:xfrm>
            <a:off x="7964488" y="4619625"/>
            <a:ext cx="9525" cy="0"/>
          </a:xfrm>
          <a:prstGeom prst="line">
            <a:avLst/>
          </a:prstGeom>
          <a:noFill/>
          <a:ln w="0">
            <a:solidFill>
              <a:srgbClr val="000000"/>
            </a:solidFill>
            <a:round/>
            <a:headEnd/>
            <a:tailEnd/>
          </a:ln>
        </p:spPr>
        <p:txBody>
          <a:bodyPr/>
          <a:lstStyle/>
          <a:p>
            <a:endParaRPr lang="en-US"/>
          </a:p>
        </p:txBody>
      </p:sp>
      <p:sp>
        <p:nvSpPr>
          <p:cNvPr id="56521" name="Line 267"/>
          <p:cNvSpPr>
            <a:spLocks noChangeShapeType="1"/>
          </p:cNvSpPr>
          <p:nvPr/>
        </p:nvSpPr>
        <p:spPr bwMode="auto">
          <a:xfrm>
            <a:off x="7964488" y="4619625"/>
            <a:ext cx="0" cy="9525"/>
          </a:xfrm>
          <a:prstGeom prst="line">
            <a:avLst/>
          </a:prstGeom>
          <a:noFill/>
          <a:ln w="0">
            <a:solidFill>
              <a:srgbClr val="000000"/>
            </a:solidFill>
            <a:round/>
            <a:headEnd/>
            <a:tailEnd/>
          </a:ln>
        </p:spPr>
        <p:txBody>
          <a:bodyPr/>
          <a:lstStyle/>
          <a:p>
            <a:endParaRPr lang="en-US"/>
          </a:p>
        </p:txBody>
      </p:sp>
      <p:sp>
        <p:nvSpPr>
          <p:cNvPr id="56522" name="Rectangle 268"/>
          <p:cNvSpPr>
            <a:spLocks noChangeArrowheads="1"/>
          </p:cNvSpPr>
          <p:nvPr/>
        </p:nvSpPr>
        <p:spPr bwMode="auto">
          <a:xfrm>
            <a:off x="1152525" y="4629150"/>
            <a:ext cx="9525" cy="220663"/>
          </a:xfrm>
          <a:prstGeom prst="rect">
            <a:avLst/>
          </a:prstGeom>
          <a:solidFill>
            <a:srgbClr val="000000"/>
          </a:solidFill>
          <a:ln w="9525">
            <a:noFill/>
            <a:miter lim="800000"/>
            <a:headEnd/>
            <a:tailEnd/>
          </a:ln>
        </p:spPr>
        <p:txBody>
          <a:bodyPr/>
          <a:lstStyle/>
          <a:p>
            <a:pPr eaLnBrk="0" hangingPunct="0"/>
            <a:endParaRPr lang="en-US"/>
          </a:p>
        </p:txBody>
      </p:sp>
      <p:sp>
        <p:nvSpPr>
          <p:cNvPr id="56523" name="Line 269"/>
          <p:cNvSpPr>
            <a:spLocks noChangeShapeType="1"/>
          </p:cNvSpPr>
          <p:nvPr/>
        </p:nvSpPr>
        <p:spPr bwMode="auto">
          <a:xfrm>
            <a:off x="1152525" y="4629150"/>
            <a:ext cx="0" cy="220663"/>
          </a:xfrm>
          <a:prstGeom prst="line">
            <a:avLst/>
          </a:prstGeom>
          <a:noFill/>
          <a:ln w="0">
            <a:solidFill>
              <a:srgbClr val="000000"/>
            </a:solidFill>
            <a:round/>
            <a:headEnd/>
            <a:tailEnd/>
          </a:ln>
        </p:spPr>
        <p:txBody>
          <a:bodyPr/>
          <a:lstStyle/>
          <a:p>
            <a:endParaRPr lang="en-US"/>
          </a:p>
        </p:txBody>
      </p:sp>
      <p:sp>
        <p:nvSpPr>
          <p:cNvPr id="56524" name="Rectangle 270"/>
          <p:cNvSpPr>
            <a:spLocks noChangeArrowheads="1"/>
          </p:cNvSpPr>
          <p:nvPr/>
        </p:nvSpPr>
        <p:spPr bwMode="auto">
          <a:xfrm>
            <a:off x="3036888" y="4629150"/>
            <a:ext cx="9525" cy="220663"/>
          </a:xfrm>
          <a:prstGeom prst="rect">
            <a:avLst/>
          </a:prstGeom>
          <a:solidFill>
            <a:srgbClr val="000000"/>
          </a:solidFill>
          <a:ln w="9525">
            <a:noFill/>
            <a:miter lim="800000"/>
            <a:headEnd/>
            <a:tailEnd/>
          </a:ln>
        </p:spPr>
        <p:txBody>
          <a:bodyPr/>
          <a:lstStyle/>
          <a:p>
            <a:pPr eaLnBrk="0" hangingPunct="0"/>
            <a:endParaRPr lang="en-US"/>
          </a:p>
        </p:txBody>
      </p:sp>
      <p:sp>
        <p:nvSpPr>
          <p:cNvPr id="56525" name="Line 271"/>
          <p:cNvSpPr>
            <a:spLocks noChangeShapeType="1"/>
          </p:cNvSpPr>
          <p:nvPr/>
        </p:nvSpPr>
        <p:spPr bwMode="auto">
          <a:xfrm>
            <a:off x="3036888" y="4629150"/>
            <a:ext cx="0" cy="220663"/>
          </a:xfrm>
          <a:prstGeom prst="line">
            <a:avLst/>
          </a:prstGeom>
          <a:noFill/>
          <a:ln w="0">
            <a:solidFill>
              <a:srgbClr val="000000"/>
            </a:solidFill>
            <a:round/>
            <a:headEnd/>
            <a:tailEnd/>
          </a:ln>
        </p:spPr>
        <p:txBody>
          <a:bodyPr/>
          <a:lstStyle/>
          <a:p>
            <a:endParaRPr lang="en-US"/>
          </a:p>
        </p:txBody>
      </p:sp>
      <p:sp>
        <p:nvSpPr>
          <p:cNvPr id="56526" name="Rectangle 272"/>
          <p:cNvSpPr>
            <a:spLocks noChangeArrowheads="1"/>
          </p:cNvSpPr>
          <p:nvPr/>
        </p:nvSpPr>
        <p:spPr bwMode="auto">
          <a:xfrm>
            <a:off x="4679950" y="4629150"/>
            <a:ext cx="9525" cy="220663"/>
          </a:xfrm>
          <a:prstGeom prst="rect">
            <a:avLst/>
          </a:prstGeom>
          <a:solidFill>
            <a:srgbClr val="000000"/>
          </a:solidFill>
          <a:ln w="9525">
            <a:noFill/>
            <a:miter lim="800000"/>
            <a:headEnd/>
            <a:tailEnd/>
          </a:ln>
        </p:spPr>
        <p:txBody>
          <a:bodyPr/>
          <a:lstStyle/>
          <a:p>
            <a:pPr eaLnBrk="0" hangingPunct="0"/>
            <a:endParaRPr lang="en-US"/>
          </a:p>
        </p:txBody>
      </p:sp>
      <p:sp>
        <p:nvSpPr>
          <p:cNvPr id="56527" name="Line 273"/>
          <p:cNvSpPr>
            <a:spLocks noChangeShapeType="1"/>
          </p:cNvSpPr>
          <p:nvPr/>
        </p:nvSpPr>
        <p:spPr bwMode="auto">
          <a:xfrm>
            <a:off x="4679950" y="4629150"/>
            <a:ext cx="0" cy="220663"/>
          </a:xfrm>
          <a:prstGeom prst="line">
            <a:avLst/>
          </a:prstGeom>
          <a:noFill/>
          <a:ln w="0">
            <a:solidFill>
              <a:srgbClr val="000000"/>
            </a:solidFill>
            <a:round/>
            <a:headEnd/>
            <a:tailEnd/>
          </a:ln>
        </p:spPr>
        <p:txBody>
          <a:bodyPr/>
          <a:lstStyle/>
          <a:p>
            <a:endParaRPr lang="en-US"/>
          </a:p>
        </p:txBody>
      </p:sp>
      <p:sp>
        <p:nvSpPr>
          <p:cNvPr id="56528" name="Rectangle 274"/>
          <p:cNvSpPr>
            <a:spLocks noChangeArrowheads="1"/>
          </p:cNvSpPr>
          <p:nvPr/>
        </p:nvSpPr>
        <p:spPr bwMode="auto">
          <a:xfrm>
            <a:off x="6321425" y="4629150"/>
            <a:ext cx="7938" cy="220663"/>
          </a:xfrm>
          <a:prstGeom prst="rect">
            <a:avLst/>
          </a:prstGeom>
          <a:solidFill>
            <a:srgbClr val="000000"/>
          </a:solidFill>
          <a:ln w="9525">
            <a:noFill/>
            <a:miter lim="800000"/>
            <a:headEnd/>
            <a:tailEnd/>
          </a:ln>
        </p:spPr>
        <p:txBody>
          <a:bodyPr/>
          <a:lstStyle/>
          <a:p>
            <a:pPr eaLnBrk="0" hangingPunct="0"/>
            <a:endParaRPr lang="en-US"/>
          </a:p>
        </p:txBody>
      </p:sp>
      <p:sp>
        <p:nvSpPr>
          <p:cNvPr id="56529" name="Line 275"/>
          <p:cNvSpPr>
            <a:spLocks noChangeShapeType="1"/>
          </p:cNvSpPr>
          <p:nvPr/>
        </p:nvSpPr>
        <p:spPr bwMode="auto">
          <a:xfrm>
            <a:off x="6321425" y="4629150"/>
            <a:ext cx="0" cy="220663"/>
          </a:xfrm>
          <a:prstGeom prst="line">
            <a:avLst/>
          </a:prstGeom>
          <a:noFill/>
          <a:ln w="0">
            <a:solidFill>
              <a:srgbClr val="000000"/>
            </a:solidFill>
            <a:round/>
            <a:headEnd/>
            <a:tailEnd/>
          </a:ln>
        </p:spPr>
        <p:txBody>
          <a:bodyPr/>
          <a:lstStyle/>
          <a:p>
            <a:endParaRPr lang="en-US"/>
          </a:p>
        </p:txBody>
      </p:sp>
      <p:sp>
        <p:nvSpPr>
          <p:cNvPr id="56530" name="Rectangle 276"/>
          <p:cNvSpPr>
            <a:spLocks noChangeArrowheads="1"/>
          </p:cNvSpPr>
          <p:nvPr/>
        </p:nvSpPr>
        <p:spPr bwMode="auto">
          <a:xfrm>
            <a:off x="7964488" y="4629150"/>
            <a:ext cx="9525" cy="220663"/>
          </a:xfrm>
          <a:prstGeom prst="rect">
            <a:avLst/>
          </a:prstGeom>
          <a:solidFill>
            <a:srgbClr val="000000"/>
          </a:solidFill>
          <a:ln w="9525">
            <a:noFill/>
            <a:miter lim="800000"/>
            <a:headEnd/>
            <a:tailEnd/>
          </a:ln>
        </p:spPr>
        <p:txBody>
          <a:bodyPr/>
          <a:lstStyle/>
          <a:p>
            <a:pPr eaLnBrk="0" hangingPunct="0"/>
            <a:endParaRPr lang="en-US"/>
          </a:p>
        </p:txBody>
      </p:sp>
      <p:sp>
        <p:nvSpPr>
          <p:cNvPr id="56531" name="Line 277"/>
          <p:cNvSpPr>
            <a:spLocks noChangeShapeType="1"/>
          </p:cNvSpPr>
          <p:nvPr/>
        </p:nvSpPr>
        <p:spPr bwMode="auto">
          <a:xfrm>
            <a:off x="7964488" y="4629150"/>
            <a:ext cx="0" cy="220663"/>
          </a:xfrm>
          <a:prstGeom prst="line">
            <a:avLst/>
          </a:prstGeom>
          <a:noFill/>
          <a:ln w="0">
            <a:solidFill>
              <a:srgbClr val="000000"/>
            </a:solidFill>
            <a:round/>
            <a:headEnd/>
            <a:tailEnd/>
          </a:ln>
        </p:spPr>
        <p:txBody>
          <a:bodyPr/>
          <a:lstStyle/>
          <a:p>
            <a:endParaRPr lang="en-US"/>
          </a:p>
        </p:txBody>
      </p:sp>
      <p:sp>
        <p:nvSpPr>
          <p:cNvPr id="56532" name="Rectangle 278"/>
          <p:cNvSpPr>
            <a:spLocks noChangeArrowheads="1"/>
          </p:cNvSpPr>
          <p:nvPr/>
        </p:nvSpPr>
        <p:spPr bwMode="auto">
          <a:xfrm>
            <a:off x="1260475" y="4860925"/>
            <a:ext cx="1411288"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Melting Point (ºC)</a:t>
            </a:r>
            <a:endParaRPr lang="en-GB" sz="1200"/>
          </a:p>
        </p:txBody>
      </p:sp>
      <p:sp>
        <p:nvSpPr>
          <p:cNvPr id="56533" name="Rectangle 279"/>
          <p:cNvSpPr>
            <a:spLocks noChangeArrowheads="1"/>
          </p:cNvSpPr>
          <p:nvPr/>
        </p:nvSpPr>
        <p:spPr bwMode="auto">
          <a:xfrm>
            <a:off x="2695575" y="4860925"/>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704" name="Rectangle 280"/>
          <p:cNvSpPr>
            <a:spLocks noChangeArrowheads="1"/>
          </p:cNvSpPr>
          <p:nvPr/>
        </p:nvSpPr>
        <p:spPr bwMode="auto">
          <a:xfrm>
            <a:off x="3716338" y="4860925"/>
            <a:ext cx="285750"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286</a:t>
            </a:r>
            <a:endParaRPr lang="en-GB" sz="1200"/>
          </a:p>
        </p:txBody>
      </p:sp>
      <p:sp>
        <p:nvSpPr>
          <p:cNvPr id="56535" name="Rectangle 281"/>
          <p:cNvSpPr>
            <a:spLocks noChangeArrowheads="1"/>
          </p:cNvSpPr>
          <p:nvPr/>
        </p:nvSpPr>
        <p:spPr bwMode="auto">
          <a:xfrm>
            <a:off x="4008438" y="4860925"/>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706" name="Rectangle 282"/>
          <p:cNvSpPr>
            <a:spLocks noChangeArrowheads="1"/>
          </p:cNvSpPr>
          <p:nvPr/>
        </p:nvSpPr>
        <p:spPr bwMode="auto">
          <a:xfrm>
            <a:off x="5359400" y="4860925"/>
            <a:ext cx="285750"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204</a:t>
            </a:r>
            <a:endParaRPr lang="en-GB" sz="1200"/>
          </a:p>
        </p:txBody>
      </p:sp>
      <p:sp>
        <p:nvSpPr>
          <p:cNvPr id="56537" name="Rectangle 283"/>
          <p:cNvSpPr>
            <a:spLocks noChangeArrowheads="1"/>
          </p:cNvSpPr>
          <p:nvPr/>
        </p:nvSpPr>
        <p:spPr bwMode="auto">
          <a:xfrm>
            <a:off x="5651500" y="4860925"/>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708" name="Rectangle 284"/>
          <p:cNvSpPr>
            <a:spLocks noChangeArrowheads="1"/>
          </p:cNvSpPr>
          <p:nvPr/>
        </p:nvSpPr>
        <p:spPr bwMode="auto">
          <a:xfrm>
            <a:off x="7048500" y="4860925"/>
            <a:ext cx="190500"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80</a:t>
            </a:r>
            <a:endParaRPr lang="en-GB" sz="1200"/>
          </a:p>
        </p:txBody>
      </p:sp>
      <p:sp>
        <p:nvSpPr>
          <p:cNvPr id="56539" name="Rectangle 285"/>
          <p:cNvSpPr>
            <a:spLocks noChangeArrowheads="1"/>
          </p:cNvSpPr>
          <p:nvPr/>
        </p:nvSpPr>
        <p:spPr bwMode="auto">
          <a:xfrm>
            <a:off x="7243763" y="4860925"/>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56540" name="Rectangle 286"/>
          <p:cNvSpPr>
            <a:spLocks noChangeArrowheads="1"/>
          </p:cNvSpPr>
          <p:nvPr/>
        </p:nvSpPr>
        <p:spPr bwMode="auto">
          <a:xfrm>
            <a:off x="1152525" y="4849813"/>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541" name="Line 287"/>
          <p:cNvSpPr>
            <a:spLocks noChangeShapeType="1"/>
          </p:cNvSpPr>
          <p:nvPr/>
        </p:nvSpPr>
        <p:spPr bwMode="auto">
          <a:xfrm>
            <a:off x="1152525" y="4849813"/>
            <a:ext cx="9525" cy="0"/>
          </a:xfrm>
          <a:prstGeom prst="line">
            <a:avLst/>
          </a:prstGeom>
          <a:noFill/>
          <a:ln w="0">
            <a:solidFill>
              <a:srgbClr val="000000"/>
            </a:solidFill>
            <a:round/>
            <a:headEnd/>
            <a:tailEnd/>
          </a:ln>
        </p:spPr>
        <p:txBody>
          <a:bodyPr/>
          <a:lstStyle/>
          <a:p>
            <a:endParaRPr lang="en-US"/>
          </a:p>
        </p:txBody>
      </p:sp>
      <p:sp>
        <p:nvSpPr>
          <p:cNvPr id="56542" name="Line 288"/>
          <p:cNvSpPr>
            <a:spLocks noChangeShapeType="1"/>
          </p:cNvSpPr>
          <p:nvPr/>
        </p:nvSpPr>
        <p:spPr bwMode="auto">
          <a:xfrm>
            <a:off x="1152525" y="4849813"/>
            <a:ext cx="0" cy="9525"/>
          </a:xfrm>
          <a:prstGeom prst="line">
            <a:avLst/>
          </a:prstGeom>
          <a:noFill/>
          <a:ln w="0">
            <a:solidFill>
              <a:srgbClr val="000000"/>
            </a:solidFill>
            <a:round/>
            <a:headEnd/>
            <a:tailEnd/>
          </a:ln>
        </p:spPr>
        <p:txBody>
          <a:bodyPr/>
          <a:lstStyle/>
          <a:p>
            <a:endParaRPr lang="en-US"/>
          </a:p>
        </p:txBody>
      </p:sp>
      <p:sp>
        <p:nvSpPr>
          <p:cNvPr id="56543" name="Rectangle 289"/>
          <p:cNvSpPr>
            <a:spLocks noChangeArrowheads="1"/>
          </p:cNvSpPr>
          <p:nvPr/>
        </p:nvSpPr>
        <p:spPr bwMode="auto">
          <a:xfrm>
            <a:off x="1162050" y="4849813"/>
            <a:ext cx="1874838" cy="9525"/>
          </a:xfrm>
          <a:prstGeom prst="rect">
            <a:avLst/>
          </a:prstGeom>
          <a:solidFill>
            <a:srgbClr val="000000"/>
          </a:solidFill>
          <a:ln w="9525">
            <a:noFill/>
            <a:miter lim="800000"/>
            <a:headEnd/>
            <a:tailEnd/>
          </a:ln>
        </p:spPr>
        <p:txBody>
          <a:bodyPr/>
          <a:lstStyle/>
          <a:p>
            <a:pPr eaLnBrk="0" hangingPunct="0"/>
            <a:endParaRPr lang="en-US"/>
          </a:p>
        </p:txBody>
      </p:sp>
      <p:sp>
        <p:nvSpPr>
          <p:cNvPr id="56544" name="Line 290"/>
          <p:cNvSpPr>
            <a:spLocks noChangeShapeType="1"/>
          </p:cNvSpPr>
          <p:nvPr/>
        </p:nvSpPr>
        <p:spPr bwMode="auto">
          <a:xfrm>
            <a:off x="1162050" y="4849813"/>
            <a:ext cx="1874838" cy="0"/>
          </a:xfrm>
          <a:prstGeom prst="line">
            <a:avLst/>
          </a:prstGeom>
          <a:noFill/>
          <a:ln w="0">
            <a:solidFill>
              <a:srgbClr val="000000"/>
            </a:solidFill>
            <a:round/>
            <a:headEnd/>
            <a:tailEnd/>
          </a:ln>
        </p:spPr>
        <p:txBody>
          <a:bodyPr/>
          <a:lstStyle/>
          <a:p>
            <a:endParaRPr lang="en-US"/>
          </a:p>
        </p:txBody>
      </p:sp>
      <p:sp>
        <p:nvSpPr>
          <p:cNvPr id="56545" name="Rectangle 291"/>
          <p:cNvSpPr>
            <a:spLocks noChangeArrowheads="1"/>
          </p:cNvSpPr>
          <p:nvPr/>
        </p:nvSpPr>
        <p:spPr bwMode="auto">
          <a:xfrm>
            <a:off x="3036888" y="4849813"/>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546" name="Line 292"/>
          <p:cNvSpPr>
            <a:spLocks noChangeShapeType="1"/>
          </p:cNvSpPr>
          <p:nvPr/>
        </p:nvSpPr>
        <p:spPr bwMode="auto">
          <a:xfrm>
            <a:off x="3036888" y="4849813"/>
            <a:ext cx="9525" cy="0"/>
          </a:xfrm>
          <a:prstGeom prst="line">
            <a:avLst/>
          </a:prstGeom>
          <a:noFill/>
          <a:ln w="0">
            <a:solidFill>
              <a:srgbClr val="000000"/>
            </a:solidFill>
            <a:round/>
            <a:headEnd/>
            <a:tailEnd/>
          </a:ln>
        </p:spPr>
        <p:txBody>
          <a:bodyPr/>
          <a:lstStyle/>
          <a:p>
            <a:endParaRPr lang="en-US"/>
          </a:p>
        </p:txBody>
      </p:sp>
      <p:sp>
        <p:nvSpPr>
          <p:cNvPr id="56547" name="Line 293"/>
          <p:cNvSpPr>
            <a:spLocks noChangeShapeType="1"/>
          </p:cNvSpPr>
          <p:nvPr/>
        </p:nvSpPr>
        <p:spPr bwMode="auto">
          <a:xfrm>
            <a:off x="3036888" y="4849813"/>
            <a:ext cx="0" cy="9525"/>
          </a:xfrm>
          <a:prstGeom prst="line">
            <a:avLst/>
          </a:prstGeom>
          <a:noFill/>
          <a:ln w="0">
            <a:solidFill>
              <a:srgbClr val="000000"/>
            </a:solidFill>
            <a:round/>
            <a:headEnd/>
            <a:tailEnd/>
          </a:ln>
        </p:spPr>
        <p:txBody>
          <a:bodyPr/>
          <a:lstStyle/>
          <a:p>
            <a:endParaRPr lang="en-US"/>
          </a:p>
        </p:txBody>
      </p:sp>
      <p:sp>
        <p:nvSpPr>
          <p:cNvPr id="56548" name="Rectangle 294"/>
          <p:cNvSpPr>
            <a:spLocks noChangeArrowheads="1"/>
          </p:cNvSpPr>
          <p:nvPr/>
        </p:nvSpPr>
        <p:spPr bwMode="auto">
          <a:xfrm>
            <a:off x="3046413" y="4849813"/>
            <a:ext cx="1633537" cy="9525"/>
          </a:xfrm>
          <a:prstGeom prst="rect">
            <a:avLst/>
          </a:prstGeom>
          <a:solidFill>
            <a:srgbClr val="000000"/>
          </a:solidFill>
          <a:ln w="9525">
            <a:noFill/>
            <a:miter lim="800000"/>
            <a:headEnd/>
            <a:tailEnd/>
          </a:ln>
        </p:spPr>
        <p:txBody>
          <a:bodyPr/>
          <a:lstStyle/>
          <a:p>
            <a:pPr eaLnBrk="0" hangingPunct="0"/>
            <a:endParaRPr lang="en-US"/>
          </a:p>
        </p:txBody>
      </p:sp>
      <p:sp>
        <p:nvSpPr>
          <p:cNvPr id="56549" name="Line 295"/>
          <p:cNvSpPr>
            <a:spLocks noChangeShapeType="1"/>
          </p:cNvSpPr>
          <p:nvPr/>
        </p:nvSpPr>
        <p:spPr bwMode="auto">
          <a:xfrm>
            <a:off x="3046413" y="4849813"/>
            <a:ext cx="1633537" cy="0"/>
          </a:xfrm>
          <a:prstGeom prst="line">
            <a:avLst/>
          </a:prstGeom>
          <a:noFill/>
          <a:ln w="0">
            <a:solidFill>
              <a:srgbClr val="000000"/>
            </a:solidFill>
            <a:round/>
            <a:headEnd/>
            <a:tailEnd/>
          </a:ln>
        </p:spPr>
        <p:txBody>
          <a:bodyPr/>
          <a:lstStyle/>
          <a:p>
            <a:endParaRPr lang="en-US"/>
          </a:p>
        </p:txBody>
      </p:sp>
      <p:sp>
        <p:nvSpPr>
          <p:cNvPr id="56550" name="Rectangle 296"/>
          <p:cNvSpPr>
            <a:spLocks noChangeArrowheads="1"/>
          </p:cNvSpPr>
          <p:nvPr/>
        </p:nvSpPr>
        <p:spPr bwMode="auto">
          <a:xfrm>
            <a:off x="4679950" y="4849813"/>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551" name="Line 297"/>
          <p:cNvSpPr>
            <a:spLocks noChangeShapeType="1"/>
          </p:cNvSpPr>
          <p:nvPr/>
        </p:nvSpPr>
        <p:spPr bwMode="auto">
          <a:xfrm>
            <a:off x="4679950" y="4849813"/>
            <a:ext cx="9525" cy="0"/>
          </a:xfrm>
          <a:prstGeom prst="line">
            <a:avLst/>
          </a:prstGeom>
          <a:noFill/>
          <a:ln w="0">
            <a:solidFill>
              <a:srgbClr val="000000"/>
            </a:solidFill>
            <a:round/>
            <a:headEnd/>
            <a:tailEnd/>
          </a:ln>
        </p:spPr>
        <p:txBody>
          <a:bodyPr/>
          <a:lstStyle/>
          <a:p>
            <a:endParaRPr lang="en-US"/>
          </a:p>
        </p:txBody>
      </p:sp>
      <p:sp>
        <p:nvSpPr>
          <p:cNvPr id="56552" name="Line 298"/>
          <p:cNvSpPr>
            <a:spLocks noChangeShapeType="1"/>
          </p:cNvSpPr>
          <p:nvPr/>
        </p:nvSpPr>
        <p:spPr bwMode="auto">
          <a:xfrm>
            <a:off x="4679950" y="4849813"/>
            <a:ext cx="0" cy="9525"/>
          </a:xfrm>
          <a:prstGeom prst="line">
            <a:avLst/>
          </a:prstGeom>
          <a:noFill/>
          <a:ln w="0">
            <a:solidFill>
              <a:srgbClr val="000000"/>
            </a:solidFill>
            <a:round/>
            <a:headEnd/>
            <a:tailEnd/>
          </a:ln>
        </p:spPr>
        <p:txBody>
          <a:bodyPr/>
          <a:lstStyle/>
          <a:p>
            <a:endParaRPr lang="en-US"/>
          </a:p>
        </p:txBody>
      </p:sp>
      <p:sp>
        <p:nvSpPr>
          <p:cNvPr id="56553" name="Rectangle 299"/>
          <p:cNvSpPr>
            <a:spLocks noChangeArrowheads="1"/>
          </p:cNvSpPr>
          <p:nvPr/>
        </p:nvSpPr>
        <p:spPr bwMode="auto">
          <a:xfrm>
            <a:off x="4689475" y="4849813"/>
            <a:ext cx="1631950" cy="9525"/>
          </a:xfrm>
          <a:prstGeom prst="rect">
            <a:avLst/>
          </a:prstGeom>
          <a:solidFill>
            <a:srgbClr val="000000"/>
          </a:solidFill>
          <a:ln w="9525">
            <a:noFill/>
            <a:miter lim="800000"/>
            <a:headEnd/>
            <a:tailEnd/>
          </a:ln>
        </p:spPr>
        <p:txBody>
          <a:bodyPr/>
          <a:lstStyle/>
          <a:p>
            <a:pPr eaLnBrk="0" hangingPunct="0"/>
            <a:endParaRPr lang="en-US"/>
          </a:p>
        </p:txBody>
      </p:sp>
      <p:sp>
        <p:nvSpPr>
          <p:cNvPr id="56554" name="Line 300"/>
          <p:cNvSpPr>
            <a:spLocks noChangeShapeType="1"/>
          </p:cNvSpPr>
          <p:nvPr/>
        </p:nvSpPr>
        <p:spPr bwMode="auto">
          <a:xfrm>
            <a:off x="4689475" y="4849813"/>
            <a:ext cx="1631950" cy="0"/>
          </a:xfrm>
          <a:prstGeom prst="line">
            <a:avLst/>
          </a:prstGeom>
          <a:noFill/>
          <a:ln w="0">
            <a:solidFill>
              <a:srgbClr val="000000"/>
            </a:solidFill>
            <a:round/>
            <a:headEnd/>
            <a:tailEnd/>
          </a:ln>
        </p:spPr>
        <p:txBody>
          <a:bodyPr/>
          <a:lstStyle/>
          <a:p>
            <a:endParaRPr lang="en-US"/>
          </a:p>
        </p:txBody>
      </p:sp>
      <p:sp>
        <p:nvSpPr>
          <p:cNvPr id="56555" name="Rectangle 301"/>
          <p:cNvSpPr>
            <a:spLocks noChangeArrowheads="1"/>
          </p:cNvSpPr>
          <p:nvPr/>
        </p:nvSpPr>
        <p:spPr bwMode="auto">
          <a:xfrm>
            <a:off x="6321425" y="4849813"/>
            <a:ext cx="7938" cy="9525"/>
          </a:xfrm>
          <a:prstGeom prst="rect">
            <a:avLst/>
          </a:prstGeom>
          <a:solidFill>
            <a:srgbClr val="000000"/>
          </a:solidFill>
          <a:ln w="9525">
            <a:noFill/>
            <a:miter lim="800000"/>
            <a:headEnd/>
            <a:tailEnd/>
          </a:ln>
        </p:spPr>
        <p:txBody>
          <a:bodyPr/>
          <a:lstStyle/>
          <a:p>
            <a:pPr eaLnBrk="0" hangingPunct="0"/>
            <a:endParaRPr lang="en-US"/>
          </a:p>
        </p:txBody>
      </p:sp>
      <p:sp>
        <p:nvSpPr>
          <p:cNvPr id="56556" name="Line 302"/>
          <p:cNvSpPr>
            <a:spLocks noChangeShapeType="1"/>
          </p:cNvSpPr>
          <p:nvPr/>
        </p:nvSpPr>
        <p:spPr bwMode="auto">
          <a:xfrm>
            <a:off x="6321425" y="4849813"/>
            <a:ext cx="7938" cy="0"/>
          </a:xfrm>
          <a:prstGeom prst="line">
            <a:avLst/>
          </a:prstGeom>
          <a:noFill/>
          <a:ln w="0">
            <a:solidFill>
              <a:srgbClr val="000000"/>
            </a:solidFill>
            <a:round/>
            <a:headEnd/>
            <a:tailEnd/>
          </a:ln>
        </p:spPr>
        <p:txBody>
          <a:bodyPr/>
          <a:lstStyle/>
          <a:p>
            <a:endParaRPr lang="en-US"/>
          </a:p>
        </p:txBody>
      </p:sp>
      <p:sp>
        <p:nvSpPr>
          <p:cNvPr id="56557" name="Line 303"/>
          <p:cNvSpPr>
            <a:spLocks noChangeShapeType="1"/>
          </p:cNvSpPr>
          <p:nvPr/>
        </p:nvSpPr>
        <p:spPr bwMode="auto">
          <a:xfrm>
            <a:off x="6321425" y="4849813"/>
            <a:ext cx="0" cy="9525"/>
          </a:xfrm>
          <a:prstGeom prst="line">
            <a:avLst/>
          </a:prstGeom>
          <a:noFill/>
          <a:ln w="0">
            <a:solidFill>
              <a:srgbClr val="000000"/>
            </a:solidFill>
            <a:round/>
            <a:headEnd/>
            <a:tailEnd/>
          </a:ln>
        </p:spPr>
        <p:txBody>
          <a:bodyPr/>
          <a:lstStyle/>
          <a:p>
            <a:endParaRPr lang="en-US"/>
          </a:p>
        </p:txBody>
      </p:sp>
      <p:sp>
        <p:nvSpPr>
          <p:cNvPr id="56558" name="Rectangle 304"/>
          <p:cNvSpPr>
            <a:spLocks noChangeArrowheads="1"/>
          </p:cNvSpPr>
          <p:nvPr/>
        </p:nvSpPr>
        <p:spPr bwMode="auto">
          <a:xfrm>
            <a:off x="6329363" y="4849813"/>
            <a:ext cx="1635125" cy="9525"/>
          </a:xfrm>
          <a:prstGeom prst="rect">
            <a:avLst/>
          </a:prstGeom>
          <a:solidFill>
            <a:srgbClr val="000000"/>
          </a:solidFill>
          <a:ln w="9525">
            <a:noFill/>
            <a:miter lim="800000"/>
            <a:headEnd/>
            <a:tailEnd/>
          </a:ln>
        </p:spPr>
        <p:txBody>
          <a:bodyPr/>
          <a:lstStyle/>
          <a:p>
            <a:pPr eaLnBrk="0" hangingPunct="0"/>
            <a:endParaRPr lang="en-US"/>
          </a:p>
        </p:txBody>
      </p:sp>
      <p:sp>
        <p:nvSpPr>
          <p:cNvPr id="56559" name="Line 305"/>
          <p:cNvSpPr>
            <a:spLocks noChangeShapeType="1"/>
          </p:cNvSpPr>
          <p:nvPr/>
        </p:nvSpPr>
        <p:spPr bwMode="auto">
          <a:xfrm>
            <a:off x="6329363" y="4849813"/>
            <a:ext cx="1635125" cy="0"/>
          </a:xfrm>
          <a:prstGeom prst="line">
            <a:avLst/>
          </a:prstGeom>
          <a:noFill/>
          <a:ln w="0">
            <a:solidFill>
              <a:srgbClr val="000000"/>
            </a:solidFill>
            <a:round/>
            <a:headEnd/>
            <a:tailEnd/>
          </a:ln>
        </p:spPr>
        <p:txBody>
          <a:bodyPr/>
          <a:lstStyle/>
          <a:p>
            <a:endParaRPr lang="en-US"/>
          </a:p>
        </p:txBody>
      </p:sp>
      <p:sp>
        <p:nvSpPr>
          <p:cNvPr id="56560" name="Rectangle 306"/>
          <p:cNvSpPr>
            <a:spLocks noChangeArrowheads="1"/>
          </p:cNvSpPr>
          <p:nvPr/>
        </p:nvSpPr>
        <p:spPr bwMode="auto">
          <a:xfrm>
            <a:off x="7964488" y="4849813"/>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561" name="Line 307"/>
          <p:cNvSpPr>
            <a:spLocks noChangeShapeType="1"/>
          </p:cNvSpPr>
          <p:nvPr/>
        </p:nvSpPr>
        <p:spPr bwMode="auto">
          <a:xfrm>
            <a:off x="7964488" y="4849813"/>
            <a:ext cx="9525" cy="0"/>
          </a:xfrm>
          <a:prstGeom prst="line">
            <a:avLst/>
          </a:prstGeom>
          <a:noFill/>
          <a:ln w="0">
            <a:solidFill>
              <a:srgbClr val="000000"/>
            </a:solidFill>
            <a:round/>
            <a:headEnd/>
            <a:tailEnd/>
          </a:ln>
        </p:spPr>
        <p:txBody>
          <a:bodyPr/>
          <a:lstStyle/>
          <a:p>
            <a:endParaRPr lang="en-US"/>
          </a:p>
        </p:txBody>
      </p:sp>
      <p:sp>
        <p:nvSpPr>
          <p:cNvPr id="56562" name="Line 308"/>
          <p:cNvSpPr>
            <a:spLocks noChangeShapeType="1"/>
          </p:cNvSpPr>
          <p:nvPr/>
        </p:nvSpPr>
        <p:spPr bwMode="auto">
          <a:xfrm>
            <a:off x="7964488" y="4849813"/>
            <a:ext cx="0" cy="9525"/>
          </a:xfrm>
          <a:prstGeom prst="line">
            <a:avLst/>
          </a:prstGeom>
          <a:noFill/>
          <a:ln w="0">
            <a:solidFill>
              <a:srgbClr val="000000"/>
            </a:solidFill>
            <a:round/>
            <a:headEnd/>
            <a:tailEnd/>
          </a:ln>
        </p:spPr>
        <p:txBody>
          <a:bodyPr/>
          <a:lstStyle/>
          <a:p>
            <a:endParaRPr lang="en-US"/>
          </a:p>
        </p:txBody>
      </p:sp>
      <p:sp>
        <p:nvSpPr>
          <p:cNvPr id="56563" name="Rectangle 309"/>
          <p:cNvSpPr>
            <a:spLocks noChangeArrowheads="1"/>
          </p:cNvSpPr>
          <p:nvPr/>
        </p:nvSpPr>
        <p:spPr bwMode="auto">
          <a:xfrm>
            <a:off x="1152525" y="4859338"/>
            <a:ext cx="9525" cy="222250"/>
          </a:xfrm>
          <a:prstGeom prst="rect">
            <a:avLst/>
          </a:prstGeom>
          <a:solidFill>
            <a:srgbClr val="000000"/>
          </a:solidFill>
          <a:ln w="9525">
            <a:noFill/>
            <a:miter lim="800000"/>
            <a:headEnd/>
            <a:tailEnd/>
          </a:ln>
        </p:spPr>
        <p:txBody>
          <a:bodyPr/>
          <a:lstStyle/>
          <a:p>
            <a:pPr eaLnBrk="0" hangingPunct="0"/>
            <a:endParaRPr lang="en-US"/>
          </a:p>
        </p:txBody>
      </p:sp>
      <p:sp>
        <p:nvSpPr>
          <p:cNvPr id="56564" name="Line 310"/>
          <p:cNvSpPr>
            <a:spLocks noChangeShapeType="1"/>
          </p:cNvSpPr>
          <p:nvPr/>
        </p:nvSpPr>
        <p:spPr bwMode="auto">
          <a:xfrm>
            <a:off x="1152525" y="4859338"/>
            <a:ext cx="0" cy="222250"/>
          </a:xfrm>
          <a:prstGeom prst="line">
            <a:avLst/>
          </a:prstGeom>
          <a:noFill/>
          <a:ln w="0">
            <a:solidFill>
              <a:srgbClr val="000000"/>
            </a:solidFill>
            <a:round/>
            <a:headEnd/>
            <a:tailEnd/>
          </a:ln>
        </p:spPr>
        <p:txBody>
          <a:bodyPr/>
          <a:lstStyle/>
          <a:p>
            <a:endParaRPr lang="en-US"/>
          </a:p>
        </p:txBody>
      </p:sp>
      <p:sp>
        <p:nvSpPr>
          <p:cNvPr id="56565" name="Rectangle 311"/>
          <p:cNvSpPr>
            <a:spLocks noChangeArrowheads="1"/>
          </p:cNvSpPr>
          <p:nvPr/>
        </p:nvSpPr>
        <p:spPr bwMode="auto">
          <a:xfrm>
            <a:off x="3036888" y="4859338"/>
            <a:ext cx="9525" cy="222250"/>
          </a:xfrm>
          <a:prstGeom prst="rect">
            <a:avLst/>
          </a:prstGeom>
          <a:solidFill>
            <a:srgbClr val="000000"/>
          </a:solidFill>
          <a:ln w="9525">
            <a:noFill/>
            <a:miter lim="800000"/>
            <a:headEnd/>
            <a:tailEnd/>
          </a:ln>
        </p:spPr>
        <p:txBody>
          <a:bodyPr/>
          <a:lstStyle/>
          <a:p>
            <a:pPr eaLnBrk="0" hangingPunct="0"/>
            <a:endParaRPr lang="en-US"/>
          </a:p>
        </p:txBody>
      </p:sp>
      <p:sp>
        <p:nvSpPr>
          <p:cNvPr id="56566" name="Line 312"/>
          <p:cNvSpPr>
            <a:spLocks noChangeShapeType="1"/>
          </p:cNvSpPr>
          <p:nvPr/>
        </p:nvSpPr>
        <p:spPr bwMode="auto">
          <a:xfrm>
            <a:off x="3036888" y="4859338"/>
            <a:ext cx="0" cy="222250"/>
          </a:xfrm>
          <a:prstGeom prst="line">
            <a:avLst/>
          </a:prstGeom>
          <a:noFill/>
          <a:ln w="0">
            <a:solidFill>
              <a:srgbClr val="000000"/>
            </a:solidFill>
            <a:round/>
            <a:headEnd/>
            <a:tailEnd/>
          </a:ln>
        </p:spPr>
        <p:txBody>
          <a:bodyPr/>
          <a:lstStyle/>
          <a:p>
            <a:endParaRPr lang="en-US"/>
          </a:p>
        </p:txBody>
      </p:sp>
      <p:sp>
        <p:nvSpPr>
          <p:cNvPr id="56567" name="Rectangle 313"/>
          <p:cNvSpPr>
            <a:spLocks noChangeArrowheads="1"/>
          </p:cNvSpPr>
          <p:nvPr/>
        </p:nvSpPr>
        <p:spPr bwMode="auto">
          <a:xfrm>
            <a:off x="4679950" y="4859338"/>
            <a:ext cx="9525" cy="222250"/>
          </a:xfrm>
          <a:prstGeom prst="rect">
            <a:avLst/>
          </a:prstGeom>
          <a:solidFill>
            <a:srgbClr val="000000"/>
          </a:solidFill>
          <a:ln w="9525">
            <a:noFill/>
            <a:miter lim="800000"/>
            <a:headEnd/>
            <a:tailEnd/>
          </a:ln>
        </p:spPr>
        <p:txBody>
          <a:bodyPr/>
          <a:lstStyle/>
          <a:p>
            <a:pPr eaLnBrk="0" hangingPunct="0"/>
            <a:endParaRPr lang="en-US"/>
          </a:p>
        </p:txBody>
      </p:sp>
      <p:sp>
        <p:nvSpPr>
          <p:cNvPr id="56568" name="Line 314"/>
          <p:cNvSpPr>
            <a:spLocks noChangeShapeType="1"/>
          </p:cNvSpPr>
          <p:nvPr/>
        </p:nvSpPr>
        <p:spPr bwMode="auto">
          <a:xfrm>
            <a:off x="4679950" y="4859338"/>
            <a:ext cx="0" cy="222250"/>
          </a:xfrm>
          <a:prstGeom prst="line">
            <a:avLst/>
          </a:prstGeom>
          <a:noFill/>
          <a:ln w="0">
            <a:solidFill>
              <a:srgbClr val="000000"/>
            </a:solidFill>
            <a:round/>
            <a:headEnd/>
            <a:tailEnd/>
          </a:ln>
        </p:spPr>
        <p:txBody>
          <a:bodyPr/>
          <a:lstStyle/>
          <a:p>
            <a:endParaRPr lang="en-US"/>
          </a:p>
        </p:txBody>
      </p:sp>
      <p:sp>
        <p:nvSpPr>
          <p:cNvPr id="56569" name="Rectangle 315"/>
          <p:cNvSpPr>
            <a:spLocks noChangeArrowheads="1"/>
          </p:cNvSpPr>
          <p:nvPr/>
        </p:nvSpPr>
        <p:spPr bwMode="auto">
          <a:xfrm>
            <a:off x="6321425" y="4859338"/>
            <a:ext cx="7938" cy="222250"/>
          </a:xfrm>
          <a:prstGeom prst="rect">
            <a:avLst/>
          </a:prstGeom>
          <a:solidFill>
            <a:srgbClr val="000000"/>
          </a:solidFill>
          <a:ln w="9525">
            <a:noFill/>
            <a:miter lim="800000"/>
            <a:headEnd/>
            <a:tailEnd/>
          </a:ln>
        </p:spPr>
        <p:txBody>
          <a:bodyPr/>
          <a:lstStyle/>
          <a:p>
            <a:pPr eaLnBrk="0" hangingPunct="0"/>
            <a:endParaRPr lang="en-US"/>
          </a:p>
        </p:txBody>
      </p:sp>
      <p:sp>
        <p:nvSpPr>
          <p:cNvPr id="56570" name="Line 316"/>
          <p:cNvSpPr>
            <a:spLocks noChangeShapeType="1"/>
          </p:cNvSpPr>
          <p:nvPr/>
        </p:nvSpPr>
        <p:spPr bwMode="auto">
          <a:xfrm>
            <a:off x="6321425" y="4859338"/>
            <a:ext cx="0" cy="222250"/>
          </a:xfrm>
          <a:prstGeom prst="line">
            <a:avLst/>
          </a:prstGeom>
          <a:noFill/>
          <a:ln w="0">
            <a:solidFill>
              <a:srgbClr val="000000"/>
            </a:solidFill>
            <a:round/>
            <a:headEnd/>
            <a:tailEnd/>
          </a:ln>
        </p:spPr>
        <p:txBody>
          <a:bodyPr/>
          <a:lstStyle/>
          <a:p>
            <a:endParaRPr lang="en-US"/>
          </a:p>
        </p:txBody>
      </p:sp>
      <p:sp>
        <p:nvSpPr>
          <p:cNvPr id="56571" name="Rectangle 317"/>
          <p:cNvSpPr>
            <a:spLocks noChangeArrowheads="1"/>
          </p:cNvSpPr>
          <p:nvPr/>
        </p:nvSpPr>
        <p:spPr bwMode="auto">
          <a:xfrm>
            <a:off x="7964488" y="4859338"/>
            <a:ext cx="9525" cy="222250"/>
          </a:xfrm>
          <a:prstGeom prst="rect">
            <a:avLst/>
          </a:prstGeom>
          <a:solidFill>
            <a:srgbClr val="000000"/>
          </a:solidFill>
          <a:ln w="9525">
            <a:noFill/>
            <a:miter lim="800000"/>
            <a:headEnd/>
            <a:tailEnd/>
          </a:ln>
        </p:spPr>
        <p:txBody>
          <a:bodyPr/>
          <a:lstStyle/>
          <a:p>
            <a:pPr eaLnBrk="0" hangingPunct="0"/>
            <a:endParaRPr lang="en-US"/>
          </a:p>
        </p:txBody>
      </p:sp>
      <p:sp>
        <p:nvSpPr>
          <p:cNvPr id="56572" name="Line 318"/>
          <p:cNvSpPr>
            <a:spLocks noChangeShapeType="1"/>
          </p:cNvSpPr>
          <p:nvPr/>
        </p:nvSpPr>
        <p:spPr bwMode="auto">
          <a:xfrm>
            <a:off x="7964488" y="4859338"/>
            <a:ext cx="0" cy="222250"/>
          </a:xfrm>
          <a:prstGeom prst="line">
            <a:avLst/>
          </a:prstGeom>
          <a:noFill/>
          <a:ln w="0">
            <a:solidFill>
              <a:srgbClr val="000000"/>
            </a:solidFill>
            <a:round/>
            <a:headEnd/>
            <a:tailEnd/>
          </a:ln>
        </p:spPr>
        <p:txBody>
          <a:bodyPr/>
          <a:lstStyle/>
          <a:p>
            <a:endParaRPr lang="en-US"/>
          </a:p>
        </p:txBody>
      </p:sp>
      <p:sp>
        <p:nvSpPr>
          <p:cNvPr id="56573" name="Rectangle 319"/>
          <p:cNvSpPr>
            <a:spLocks noChangeArrowheads="1"/>
          </p:cNvSpPr>
          <p:nvPr/>
        </p:nvSpPr>
        <p:spPr bwMode="auto">
          <a:xfrm>
            <a:off x="1260475" y="5092700"/>
            <a:ext cx="423863"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F of I</a:t>
            </a:r>
            <a:endParaRPr lang="en-GB" sz="1200"/>
          </a:p>
        </p:txBody>
      </p:sp>
      <p:sp>
        <p:nvSpPr>
          <p:cNvPr id="56574" name="Rectangle 320"/>
          <p:cNvSpPr>
            <a:spLocks noChangeArrowheads="1"/>
          </p:cNvSpPr>
          <p:nvPr/>
        </p:nvSpPr>
        <p:spPr bwMode="auto">
          <a:xfrm>
            <a:off x="1690688" y="5092700"/>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745" name="Rectangle 321"/>
          <p:cNvSpPr>
            <a:spLocks noChangeArrowheads="1"/>
          </p:cNvSpPr>
          <p:nvPr/>
        </p:nvSpPr>
        <p:spPr bwMode="auto">
          <a:xfrm>
            <a:off x="3763963" y="5092700"/>
            <a:ext cx="190500"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60</a:t>
            </a:r>
            <a:endParaRPr lang="en-GB" sz="1200"/>
          </a:p>
        </p:txBody>
      </p:sp>
      <p:sp>
        <p:nvSpPr>
          <p:cNvPr id="56576" name="Rectangle 322"/>
          <p:cNvSpPr>
            <a:spLocks noChangeArrowheads="1"/>
          </p:cNvSpPr>
          <p:nvPr/>
        </p:nvSpPr>
        <p:spPr bwMode="auto">
          <a:xfrm>
            <a:off x="3959225" y="5092700"/>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747" name="Rectangle 323"/>
          <p:cNvSpPr>
            <a:spLocks noChangeArrowheads="1"/>
          </p:cNvSpPr>
          <p:nvPr/>
        </p:nvSpPr>
        <p:spPr bwMode="auto">
          <a:xfrm>
            <a:off x="5407025" y="5092700"/>
            <a:ext cx="190500"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80</a:t>
            </a:r>
            <a:endParaRPr lang="en-GB" sz="1200"/>
          </a:p>
        </p:txBody>
      </p:sp>
      <p:sp>
        <p:nvSpPr>
          <p:cNvPr id="56578" name="Rectangle 324"/>
          <p:cNvSpPr>
            <a:spLocks noChangeArrowheads="1"/>
          </p:cNvSpPr>
          <p:nvPr/>
        </p:nvSpPr>
        <p:spPr bwMode="auto">
          <a:xfrm>
            <a:off x="5602288" y="5092700"/>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1255749" name="Rectangle 325"/>
          <p:cNvSpPr>
            <a:spLocks noChangeArrowheads="1"/>
          </p:cNvSpPr>
          <p:nvPr/>
        </p:nvSpPr>
        <p:spPr bwMode="auto">
          <a:xfrm>
            <a:off x="6999288" y="5092700"/>
            <a:ext cx="285750"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150</a:t>
            </a:r>
            <a:endParaRPr lang="en-GB" sz="1200"/>
          </a:p>
        </p:txBody>
      </p:sp>
      <p:sp>
        <p:nvSpPr>
          <p:cNvPr id="56580" name="Rectangle 326"/>
          <p:cNvSpPr>
            <a:spLocks noChangeArrowheads="1"/>
          </p:cNvSpPr>
          <p:nvPr/>
        </p:nvSpPr>
        <p:spPr bwMode="auto">
          <a:xfrm>
            <a:off x="7291388" y="5092700"/>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FFFFFF"/>
                </a:solidFill>
                <a:latin typeface="Times New Roman" pitchFamily="18" charset="0"/>
              </a:rPr>
              <a:t> </a:t>
            </a:r>
            <a:endParaRPr lang="en-GB" sz="1200"/>
          </a:p>
        </p:txBody>
      </p:sp>
      <p:sp>
        <p:nvSpPr>
          <p:cNvPr id="56581" name="Rectangle 327"/>
          <p:cNvSpPr>
            <a:spLocks noChangeArrowheads="1"/>
          </p:cNvSpPr>
          <p:nvPr/>
        </p:nvSpPr>
        <p:spPr bwMode="auto">
          <a:xfrm>
            <a:off x="1152525" y="5081588"/>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582" name="Line 328"/>
          <p:cNvSpPr>
            <a:spLocks noChangeShapeType="1"/>
          </p:cNvSpPr>
          <p:nvPr/>
        </p:nvSpPr>
        <p:spPr bwMode="auto">
          <a:xfrm>
            <a:off x="1152525" y="5081588"/>
            <a:ext cx="9525" cy="0"/>
          </a:xfrm>
          <a:prstGeom prst="line">
            <a:avLst/>
          </a:prstGeom>
          <a:noFill/>
          <a:ln w="0">
            <a:solidFill>
              <a:srgbClr val="000000"/>
            </a:solidFill>
            <a:round/>
            <a:headEnd/>
            <a:tailEnd/>
          </a:ln>
        </p:spPr>
        <p:txBody>
          <a:bodyPr/>
          <a:lstStyle/>
          <a:p>
            <a:endParaRPr lang="en-US"/>
          </a:p>
        </p:txBody>
      </p:sp>
      <p:sp>
        <p:nvSpPr>
          <p:cNvPr id="56583" name="Line 329"/>
          <p:cNvSpPr>
            <a:spLocks noChangeShapeType="1"/>
          </p:cNvSpPr>
          <p:nvPr/>
        </p:nvSpPr>
        <p:spPr bwMode="auto">
          <a:xfrm>
            <a:off x="1152525" y="5081588"/>
            <a:ext cx="0" cy="9525"/>
          </a:xfrm>
          <a:prstGeom prst="line">
            <a:avLst/>
          </a:prstGeom>
          <a:noFill/>
          <a:ln w="0">
            <a:solidFill>
              <a:srgbClr val="000000"/>
            </a:solidFill>
            <a:round/>
            <a:headEnd/>
            <a:tailEnd/>
          </a:ln>
        </p:spPr>
        <p:txBody>
          <a:bodyPr/>
          <a:lstStyle/>
          <a:p>
            <a:endParaRPr lang="en-US"/>
          </a:p>
        </p:txBody>
      </p:sp>
      <p:sp>
        <p:nvSpPr>
          <p:cNvPr id="56584" name="Rectangle 330"/>
          <p:cNvSpPr>
            <a:spLocks noChangeArrowheads="1"/>
          </p:cNvSpPr>
          <p:nvPr/>
        </p:nvSpPr>
        <p:spPr bwMode="auto">
          <a:xfrm>
            <a:off x="1162050" y="5081588"/>
            <a:ext cx="1874838" cy="9525"/>
          </a:xfrm>
          <a:prstGeom prst="rect">
            <a:avLst/>
          </a:prstGeom>
          <a:solidFill>
            <a:srgbClr val="000000"/>
          </a:solidFill>
          <a:ln w="9525">
            <a:noFill/>
            <a:miter lim="800000"/>
            <a:headEnd/>
            <a:tailEnd/>
          </a:ln>
        </p:spPr>
        <p:txBody>
          <a:bodyPr/>
          <a:lstStyle/>
          <a:p>
            <a:pPr eaLnBrk="0" hangingPunct="0"/>
            <a:endParaRPr lang="en-US"/>
          </a:p>
        </p:txBody>
      </p:sp>
      <p:sp>
        <p:nvSpPr>
          <p:cNvPr id="56585" name="Line 331"/>
          <p:cNvSpPr>
            <a:spLocks noChangeShapeType="1"/>
          </p:cNvSpPr>
          <p:nvPr/>
        </p:nvSpPr>
        <p:spPr bwMode="auto">
          <a:xfrm>
            <a:off x="1162050" y="5081588"/>
            <a:ext cx="1874838" cy="0"/>
          </a:xfrm>
          <a:prstGeom prst="line">
            <a:avLst/>
          </a:prstGeom>
          <a:noFill/>
          <a:ln w="0">
            <a:solidFill>
              <a:srgbClr val="000000"/>
            </a:solidFill>
            <a:round/>
            <a:headEnd/>
            <a:tailEnd/>
          </a:ln>
        </p:spPr>
        <p:txBody>
          <a:bodyPr/>
          <a:lstStyle/>
          <a:p>
            <a:endParaRPr lang="en-US"/>
          </a:p>
        </p:txBody>
      </p:sp>
      <p:sp>
        <p:nvSpPr>
          <p:cNvPr id="56586" name="Rectangle 332"/>
          <p:cNvSpPr>
            <a:spLocks noChangeArrowheads="1"/>
          </p:cNvSpPr>
          <p:nvPr/>
        </p:nvSpPr>
        <p:spPr bwMode="auto">
          <a:xfrm>
            <a:off x="3036888" y="5081588"/>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587" name="Line 333"/>
          <p:cNvSpPr>
            <a:spLocks noChangeShapeType="1"/>
          </p:cNvSpPr>
          <p:nvPr/>
        </p:nvSpPr>
        <p:spPr bwMode="auto">
          <a:xfrm>
            <a:off x="3036888" y="5081588"/>
            <a:ext cx="9525" cy="0"/>
          </a:xfrm>
          <a:prstGeom prst="line">
            <a:avLst/>
          </a:prstGeom>
          <a:noFill/>
          <a:ln w="0">
            <a:solidFill>
              <a:srgbClr val="000000"/>
            </a:solidFill>
            <a:round/>
            <a:headEnd/>
            <a:tailEnd/>
          </a:ln>
        </p:spPr>
        <p:txBody>
          <a:bodyPr/>
          <a:lstStyle/>
          <a:p>
            <a:endParaRPr lang="en-US"/>
          </a:p>
        </p:txBody>
      </p:sp>
      <p:sp>
        <p:nvSpPr>
          <p:cNvPr id="56588" name="Line 334"/>
          <p:cNvSpPr>
            <a:spLocks noChangeShapeType="1"/>
          </p:cNvSpPr>
          <p:nvPr/>
        </p:nvSpPr>
        <p:spPr bwMode="auto">
          <a:xfrm>
            <a:off x="3036888" y="5081588"/>
            <a:ext cx="0" cy="9525"/>
          </a:xfrm>
          <a:prstGeom prst="line">
            <a:avLst/>
          </a:prstGeom>
          <a:noFill/>
          <a:ln w="0">
            <a:solidFill>
              <a:srgbClr val="000000"/>
            </a:solidFill>
            <a:round/>
            <a:headEnd/>
            <a:tailEnd/>
          </a:ln>
        </p:spPr>
        <p:txBody>
          <a:bodyPr/>
          <a:lstStyle/>
          <a:p>
            <a:endParaRPr lang="en-US"/>
          </a:p>
        </p:txBody>
      </p:sp>
      <p:sp>
        <p:nvSpPr>
          <p:cNvPr id="56589" name="Rectangle 335"/>
          <p:cNvSpPr>
            <a:spLocks noChangeArrowheads="1"/>
          </p:cNvSpPr>
          <p:nvPr/>
        </p:nvSpPr>
        <p:spPr bwMode="auto">
          <a:xfrm>
            <a:off x="3046413" y="5081588"/>
            <a:ext cx="1633537" cy="9525"/>
          </a:xfrm>
          <a:prstGeom prst="rect">
            <a:avLst/>
          </a:prstGeom>
          <a:solidFill>
            <a:srgbClr val="000000"/>
          </a:solidFill>
          <a:ln w="9525">
            <a:noFill/>
            <a:miter lim="800000"/>
            <a:headEnd/>
            <a:tailEnd/>
          </a:ln>
        </p:spPr>
        <p:txBody>
          <a:bodyPr/>
          <a:lstStyle/>
          <a:p>
            <a:pPr eaLnBrk="0" hangingPunct="0"/>
            <a:endParaRPr lang="en-US"/>
          </a:p>
        </p:txBody>
      </p:sp>
      <p:sp>
        <p:nvSpPr>
          <p:cNvPr id="56590" name="Line 336"/>
          <p:cNvSpPr>
            <a:spLocks noChangeShapeType="1"/>
          </p:cNvSpPr>
          <p:nvPr/>
        </p:nvSpPr>
        <p:spPr bwMode="auto">
          <a:xfrm>
            <a:off x="3046413" y="5081588"/>
            <a:ext cx="1633537" cy="0"/>
          </a:xfrm>
          <a:prstGeom prst="line">
            <a:avLst/>
          </a:prstGeom>
          <a:noFill/>
          <a:ln w="0">
            <a:solidFill>
              <a:srgbClr val="000000"/>
            </a:solidFill>
            <a:round/>
            <a:headEnd/>
            <a:tailEnd/>
          </a:ln>
        </p:spPr>
        <p:txBody>
          <a:bodyPr/>
          <a:lstStyle/>
          <a:p>
            <a:endParaRPr lang="en-US"/>
          </a:p>
        </p:txBody>
      </p:sp>
      <p:sp>
        <p:nvSpPr>
          <p:cNvPr id="56591" name="Rectangle 337"/>
          <p:cNvSpPr>
            <a:spLocks noChangeArrowheads="1"/>
          </p:cNvSpPr>
          <p:nvPr/>
        </p:nvSpPr>
        <p:spPr bwMode="auto">
          <a:xfrm>
            <a:off x="4679950" y="5081588"/>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592" name="Line 338"/>
          <p:cNvSpPr>
            <a:spLocks noChangeShapeType="1"/>
          </p:cNvSpPr>
          <p:nvPr/>
        </p:nvSpPr>
        <p:spPr bwMode="auto">
          <a:xfrm>
            <a:off x="4679950" y="5081588"/>
            <a:ext cx="9525" cy="0"/>
          </a:xfrm>
          <a:prstGeom prst="line">
            <a:avLst/>
          </a:prstGeom>
          <a:noFill/>
          <a:ln w="0">
            <a:solidFill>
              <a:srgbClr val="000000"/>
            </a:solidFill>
            <a:round/>
            <a:headEnd/>
            <a:tailEnd/>
          </a:ln>
        </p:spPr>
        <p:txBody>
          <a:bodyPr/>
          <a:lstStyle/>
          <a:p>
            <a:endParaRPr lang="en-US"/>
          </a:p>
        </p:txBody>
      </p:sp>
      <p:sp>
        <p:nvSpPr>
          <p:cNvPr id="56593" name="Line 339"/>
          <p:cNvSpPr>
            <a:spLocks noChangeShapeType="1"/>
          </p:cNvSpPr>
          <p:nvPr/>
        </p:nvSpPr>
        <p:spPr bwMode="auto">
          <a:xfrm>
            <a:off x="4679950" y="5081588"/>
            <a:ext cx="0" cy="9525"/>
          </a:xfrm>
          <a:prstGeom prst="line">
            <a:avLst/>
          </a:prstGeom>
          <a:noFill/>
          <a:ln w="0">
            <a:solidFill>
              <a:srgbClr val="000000"/>
            </a:solidFill>
            <a:round/>
            <a:headEnd/>
            <a:tailEnd/>
          </a:ln>
        </p:spPr>
        <p:txBody>
          <a:bodyPr/>
          <a:lstStyle/>
          <a:p>
            <a:endParaRPr lang="en-US"/>
          </a:p>
        </p:txBody>
      </p:sp>
      <p:sp>
        <p:nvSpPr>
          <p:cNvPr id="56594" name="Rectangle 340"/>
          <p:cNvSpPr>
            <a:spLocks noChangeArrowheads="1"/>
          </p:cNvSpPr>
          <p:nvPr/>
        </p:nvSpPr>
        <p:spPr bwMode="auto">
          <a:xfrm>
            <a:off x="4689475" y="5081588"/>
            <a:ext cx="1631950" cy="9525"/>
          </a:xfrm>
          <a:prstGeom prst="rect">
            <a:avLst/>
          </a:prstGeom>
          <a:solidFill>
            <a:srgbClr val="000000"/>
          </a:solidFill>
          <a:ln w="9525">
            <a:noFill/>
            <a:miter lim="800000"/>
            <a:headEnd/>
            <a:tailEnd/>
          </a:ln>
        </p:spPr>
        <p:txBody>
          <a:bodyPr/>
          <a:lstStyle/>
          <a:p>
            <a:pPr eaLnBrk="0" hangingPunct="0"/>
            <a:endParaRPr lang="en-US"/>
          </a:p>
        </p:txBody>
      </p:sp>
      <p:sp>
        <p:nvSpPr>
          <p:cNvPr id="56595" name="Line 341"/>
          <p:cNvSpPr>
            <a:spLocks noChangeShapeType="1"/>
          </p:cNvSpPr>
          <p:nvPr/>
        </p:nvSpPr>
        <p:spPr bwMode="auto">
          <a:xfrm>
            <a:off x="4689475" y="5081588"/>
            <a:ext cx="1631950" cy="0"/>
          </a:xfrm>
          <a:prstGeom prst="line">
            <a:avLst/>
          </a:prstGeom>
          <a:noFill/>
          <a:ln w="0">
            <a:solidFill>
              <a:srgbClr val="000000"/>
            </a:solidFill>
            <a:round/>
            <a:headEnd/>
            <a:tailEnd/>
          </a:ln>
        </p:spPr>
        <p:txBody>
          <a:bodyPr/>
          <a:lstStyle/>
          <a:p>
            <a:endParaRPr lang="en-US"/>
          </a:p>
        </p:txBody>
      </p:sp>
      <p:sp>
        <p:nvSpPr>
          <p:cNvPr id="56596" name="Rectangle 342"/>
          <p:cNvSpPr>
            <a:spLocks noChangeArrowheads="1"/>
          </p:cNvSpPr>
          <p:nvPr/>
        </p:nvSpPr>
        <p:spPr bwMode="auto">
          <a:xfrm>
            <a:off x="6321425" y="5081588"/>
            <a:ext cx="7938" cy="9525"/>
          </a:xfrm>
          <a:prstGeom prst="rect">
            <a:avLst/>
          </a:prstGeom>
          <a:solidFill>
            <a:srgbClr val="000000"/>
          </a:solidFill>
          <a:ln w="9525">
            <a:noFill/>
            <a:miter lim="800000"/>
            <a:headEnd/>
            <a:tailEnd/>
          </a:ln>
        </p:spPr>
        <p:txBody>
          <a:bodyPr/>
          <a:lstStyle/>
          <a:p>
            <a:pPr eaLnBrk="0" hangingPunct="0"/>
            <a:endParaRPr lang="en-US"/>
          </a:p>
        </p:txBody>
      </p:sp>
      <p:sp>
        <p:nvSpPr>
          <p:cNvPr id="56597" name="Line 343"/>
          <p:cNvSpPr>
            <a:spLocks noChangeShapeType="1"/>
          </p:cNvSpPr>
          <p:nvPr/>
        </p:nvSpPr>
        <p:spPr bwMode="auto">
          <a:xfrm>
            <a:off x="6321425" y="5081588"/>
            <a:ext cx="7938" cy="0"/>
          </a:xfrm>
          <a:prstGeom prst="line">
            <a:avLst/>
          </a:prstGeom>
          <a:noFill/>
          <a:ln w="0">
            <a:solidFill>
              <a:srgbClr val="000000"/>
            </a:solidFill>
            <a:round/>
            <a:headEnd/>
            <a:tailEnd/>
          </a:ln>
        </p:spPr>
        <p:txBody>
          <a:bodyPr/>
          <a:lstStyle/>
          <a:p>
            <a:endParaRPr lang="en-US"/>
          </a:p>
        </p:txBody>
      </p:sp>
      <p:sp>
        <p:nvSpPr>
          <p:cNvPr id="56598" name="Line 344"/>
          <p:cNvSpPr>
            <a:spLocks noChangeShapeType="1"/>
          </p:cNvSpPr>
          <p:nvPr/>
        </p:nvSpPr>
        <p:spPr bwMode="auto">
          <a:xfrm>
            <a:off x="6321425" y="5081588"/>
            <a:ext cx="0" cy="9525"/>
          </a:xfrm>
          <a:prstGeom prst="line">
            <a:avLst/>
          </a:prstGeom>
          <a:noFill/>
          <a:ln w="0">
            <a:solidFill>
              <a:srgbClr val="000000"/>
            </a:solidFill>
            <a:round/>
            <a:headEnd/>
            <a:tailEnd/>
          </a:ln>
        </p:spPr>
        <p:txBody>
          <a:bodyPr/>
          <a:lstStyle/>
          <a:p>
            <a:endParaRPr lang="en-US"/>
          </a:p>
        </p:txBody>
      </p:sp>
      <p:sp>
        <p:nvSpPr>
          <p:cNvPr id="56599" name="Rectangle 345"/>
          <p:cNvSpPr>
            <a:spLocks noChangeArrowheads="1"/>
          </p:cNvSpPr>
          <p:nvPr/>
        </p:nvSpPr>
        <p:spPr bwMode="auto">
          <a:xfrm>
            <a:off x="6329363" y="5081588"/>
            <a:ext cx="1635125" cy="9525"/>
          </a:xfrm>
          <a:prstGeom prst="rect">
            <a:avLst/>
          </a:prstGeom>
          <a:solidFill>
            <a:srgbClr val="000000"/>
          </a:solidFill>
          <a:ln w="9525">
            <a:noFill/>
            <a:miter lim="800000"/>
            <a:headEnd/>
            <a:tailEnd/>
          </a:ln>
        </p:spPr>
        <p:txBody>
          <a:bodyPr/>
          <a:lstStyle/>
          <a:p>
            <a:pPr eaLnBrk="0" hangingPunct="0"/>
            <a:endParaRPr lang="en-US"/>
          </a:p>
        </p:txBody>
      </p:sp>
      <p:sp>
        <p:nvSpPr>
          <p:cNvPr id="56600" name="Line 346"/>
          <p:cNvSpPr>
            <a:spLocks noChangeShapeType="1"/>
          </p:cNvSpPr>
          <p:nvPr/>
        </p:nvSpPr>
        <p:spPr bwMode="auto">
          <a:xfrm>
            <a:off x="6329363" y="5081588"/>
            <a:ext cx="1635125" cy="0"/>
          </a:xfrm>
          <a:prstGeom prst="line">
            <a:avLst/>
          </a:prstGeom>
          <a:noFill/>
          <a:ln w="0">
            <a:solidFill>
              <a:srgbClr val="000000"/>
            </a:solidFill>
            <a:round/>
            <a:headEnd/>
            <a:tailEnd/>
          </a:ln>
        </p:spPr>
        <p:txBody>
          <a:bodyPr/>
          <a:lstStyle/>
          <a:p>
            <a:endParaRPr lang="en-US"/>
          </a:p>
        </p:txBody>
      </p:sp>
      <p:sp>
        <p:nvSpPr>
          <p:cNvPr id="56601" name="Rectangle 347"/>
          <p:cNvSpPr>
            <a:spLocks noChangeArrowheads="1"/>
          </p:cNvSpPr>
          <p:nvPr/>
        </p:nvSpPr>
        <p:spPr bwMode="auto">
          <a:xfrm>
            <a:off x="7964488" y="5081588"/>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602" name="Line 348"/>
          <p:cNvSpPr>
            <a:spLocks noChangeShapeType="1"/>
          </p:cNvSpPr>
          <p:nvPr/>
        </p:nvSpPr>
        <p:spPr bwMode="auto">
          <a:xfrm>
            <a:off x="7964488" y="5081588"/>
            <a:ext cx="9525" cy="0"/>
          </a:xfrm>
          <a:prstGeom prst="line">
            <a:avLst/>
          </a:prstGeom>
          <a:noFill/>
          <a:ln w="0">
            <a:solidFill>
              <a:srgbClr val="000000"/>
            </a:solidFill>
            <a:round/>
            <a:headEnd/>
            <a:tailEnd/>
          </a:ln>
        </p:spPr>
        <p:txBody>
          <a:bodyPr/>
          <a:lstStyle/>
          <a:p>
            <a:endParaRPr lang="en-US"/>
          </a:p>
        </p:txBody>
      </p:sp>
      <p:sp>
        <p:nvSpPr>
          <p:cNvPr id="56603" name="Line 349"/>
          <p:cNvSpPr>
            <a:spLocks noChangeShapeType="1"/>
          </p:cNvSpPr>
          <p:nvPr/>
        </p:nvSpPr>
        <p:spPr bwMode="auto">
          <a:xfrm>
            <a:off x="7964488" y="5081588"/>
            <a:ext cx="0" cy="9525"/>
          </a:xfrm>
          <a:prstGeom prst="line">
            <a:avLst/>
          </a:prstGeom>
          <a:noFill/>
          <a:ln w="0">
            <a:solidFill>
              <a:srgbClr val="000000"/>
            </a:solidFill>
            <a:round/>
            <a:headEnd/>
            <a:tailEnd/>
          </a:ln>
        </p:spPr>
        <p:txBody>
          <a:bodyPr/>
          <a:lstStyle/>
          <a:p>
            <a:endParaRPr lang="en-US"/>
          </a:p>
        </p:txBody>
      </p:sp>
      <p:sp>
        <p:nvSpPr>
          <p:cNvPr id="56604" name="Rectangle 350"/>
          <p:cNvSpPr>
            <a:spLocks noChangeArrowheads="1"/>
          </p:cNvSpPr>
          <p:nvPr/>
        </p:nvSpPr>
        <p:spPr bwMode="auto">
          <a:xfrm>
            <a:off x="1152525" y="5091113"/>
            <a:ext cx="9525" cy="220662"/>
          </a:xfrm>
          <a:prstGeom prst="rect">
            <a:avLst/>
          </a:prstGeom>
          <a:solidFill>
            <a:srgbClr val="000000"/>
          </a:solidFill>
          <a:ln w="9525">
            <a:noFill/>
            <a:miter lim="800000"/>
            <a:headEnd/>
            <a:tailEnd/>
          </a:ln>
        </p:spPr>
        <p:txBody>
          <a:bodyPr/>
          <a:lstStyle/>
          <a:p>
            <a:pPr eaLnBrk="0" hangingPunct="0"/>
            <a:endParaRPr lang="en-US"/>
          </a:p>
        </p:txBody>
      </p:sp>
      <p:sp>
        <p:nvSpPr>
          <p:cNvPr id="56605" name="Line 351"/>
          <p:cNvSpPr>
            <a:spLocks noChangeShapeType="1"/>
          </p:cNvSpPr>
          <p:nvPr/>
        </p:nvSpPr>
        <p:spPr bwMode="auto">
          <a:xfrm>
            <a:off x="1152525" y="5091113"/>
            <a:ext cx="0" cy="220662"/>
          </a:xfrm>
          <a:prstGeom prst="line">
            <a:avLst/>
          </a:prstGeom>
          <a:noFill/>
          <a:ln w="0">
            <a:solidFill>
              <a:srgbClr val="000000"/>
            </a:solidFill>
            <a:round/>
            <a:headEnd/>
            <a:tailEnd/>
          </a:ln>
        </p:spPr>
        <p:txBody>
          <a:bodyPr/>
          <a:lstStyle/>
          <a:p>
            <a:endParaRPr lang="en-US"/>
          </a:p>
        </p:txBody>
      </p:sp>
      <p:sp>
        <p:nvSpPr>
          <p:cNvPr id="56606" name="Rectangle 352"/>
          <p:cNvSpPr>
            <a:spLocks noChangeArrowheads="1"/>
          </p:cNvSpPr>
          <p:nvPr/>
        </p:nvSpPr>
        <p:spPr bwMode="auto">
          <a:xfrm>
            <a:off x="1152525" y="5311775"/>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607" name="Line 353"/>
          <p:cNvSpPr>
            <a:spLocks noChangeShapeType="1"/>
          </p:cNvSpPr>
          <p:nvPr/>
        </p:nvSpPr>
        <p:spPr bwMode="auto">
          <a:xfrm>
            <a:off x="1152525" y="5311775"/>
            <a:ext cx="9525" cy="0"/>
          </a:xfrm>
          <a:prstGeom prst="line">
            <a:avLst/>
          </a:prstGeom>
          <a:noFill/>
          <a:ln w="0">
            <a:solidFill>
              <a:srgbClr val="000000"/>
            </a:solidFill>
            <a:round/>
            <a:headEnd/>
            <a:tailEnd/>
          </a:ln>
        </p:spPr>
        <p:txBody>
          <a:bodyPr/>
          <a:lstStyle/>
          <a:p>
            <a:endParaRPr lang="en-US"/>
          </a:p>
        </p:txBody>
      </p:sp>
      <p:sp>
        <p:nvSpPr>
          <p:cNvPr id="56608" name="Line 354"/>
          <p:cNvSpPr>
            <a:spLocks noChangeShapeType="1"/>
          </p:cNvSpPr>
          <p:nvPr/>
        </p:nvSpPr>
        <p:spPr bwMode="auto">
          <a:xfrm>
            <a:off x="1152525" y="5311775"/>
            <a:ext cx="0" cy="9525"/>
          </a:xfrm>
          <a:prstGeom prst="line">
            <a:avLst/>
          </a:prstGeom>
          <a:noFill/>
          <a:ln w="0">
            <a:solidFill>
              <a:srgbClr val="000000"/>
            </a:solidFill>
            <a:round/>
            <a:headEnd/>
            <a:tailEnd/>
          </a:ln>
        </p:spPr>
        <p:txBody>
          <a:bodyPr/>
          <a:lstStyle/>
          <a:p>
            <a:endParaRPr lang="en-US"/>
          </a:p>
        </p:txBody>
      </p:sp>
      <p:sp>
        <p:nvSpPr>
          <p:cNvPr id="56609" name="Rectangle 355"/>
          <p:cNvSpPr>
            <a:spLocks noChangeArrowheads="1"/>
          </p:cNvSpPr>
          <p:nvPr/>
        </p:nvSpPr>
        <p:spPr bwMode="auto">
          <a:xfrm>
            <a:off x="1152525" y="5311775"/>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610" name="Line 356"/>
          <p:cNvSpPr>
            <a:spLocks noChangeShapeType="1"/>
          </p:cNvSpPr>
          <p:nvPr/>
        </p:nvSpPr>
        <p:spPr bwMode="auto">
          <a:xfrm>
            <a:off x="1152525" y="5311775"/>
            <a:ext cx="9525" cy="0"/>
          </a:xfrm>
          <a:prstGeom prst="line">
            <a:avLst/>
          </a:prstGeom>
          <a:noFill/>
          <a:ln w="0">
            <a:solidFill>
              <a:srgbClr val="000000"/>
            </a:solidFill>
            <a:round/>
            <a:headEnd/>
            <a:tailEnd/>
          </a:ln>
        </p:spPr>
        <p:txBody>
          <a:bodyPr/>
          <a:lstStyle/>
          <a:p>
            <a:endParaRPr lang="en-US"/>
          </a:p>
        </p:txBody>
      </p:sp>
      <p:sp>
        <p:nvSpPr>
          <p:cNvPr id="56611" name="Line 357"/>
          <p:cNvSpPr>
            <a:spLocks noChangeShapeType="1"/>
          </p:cNvSpPr>
          <p:nvPr/>
        </p:nvSpPr>
        <p:spPr bwMode="auto">
          <a:xfrm>
            <a:off x="1152525" y="5311775"/>
            <a:ext cx="0" cy="9525"/>
          </a:xfrm>
          <a:prstGeom prst="line">
            <a:avLst/>
          </a:prstGeom>
          <a:noFill/>
          <a:ln w="0">
            <a:solidFill>
              <a:srgbClr val="000000"/>
            </a:solidFill>
            <a:round/>
            <a:headEnd/>
            <a:tailEnd/>
          </a:ln>
        </p:spPr>
        <p:txBody>
          <a:bodyPr/>
          <a:lstStyle/>
          <a:p>
            <a:endParaRPr lang="en-US"/>
          </a:p>
        </p:txBody>
      </p:sp>
      <p:sp>
        <p:nvSpPr>
          <p:cNvPr id="56612" name="Rectangle 358"/>
          <p:cNvSpPr>
            <a:spLocks noChangeArrowheads="1"/>
          </p:cNvSpPr>
          <p:nvPr/>
        </p:nvSpPr>
        <p:spPr bwMode="auto">
          <a:xfrm>
            <a:off x="1162050" y="5311775"/>
            <a:ext cx="1874838" cy="9525"/>
          </a:xfrm>
          <a:prstGeom prst="rect">
            <a:avLst/>
          </a:prstGeom>
          <a:solidFill>
            <a:srgbClr val="000000"/>
          </a:solidFill>
          <a:ln w="9525">
            <a:noFill/>
            <a:miter lim="800000"/>
            <a:headEnd/>
            <a:tailEnd/>
          </a:ln>
        </p:spPr>
        <p:txBody>
          <a:bodyPr/>
          <a:lstStyle/>
          <a:p>
            <a:pPr eaLnBrk="0" hangingPunct="0"/>
            <a:endParaRPr lang="en-US"/>
          </a:p>
        </p:txBody>
      </p:sp>
      <p:sp>
        <p:nvSpPr>
          <p:cNvPr id="56613" name="Line 359"/>
          <p:cNvSpPr>
            <a:spLocks noChangeShapeType="1"/>
          </p:cNvSpPr>
          <p:nvPr/>
        </p:nvSpPr>
        <p:spPr bwMode="auto">
          <a:xfrm>
            <a:off x="1162050" y="5311775"/>
            <a:ext cx="1874838" cy="0"/>
          </a:xfrm>
          <a:prstGeom prst="line">
            <a:avLst/>
          </a:prstGeom>
          <a:noFill/>
          <a:ln w="0">
            <a:solidFill>
              <a:srgbClr val="000000"/>
            </a:solidFill>
            <a:round/>
            <a:headEnd/>
            <a:tailEnd/>
          </a:ln>
        </p:spPr>
        <p:txBody>
          <a:bodyPr/>
          <a:lstStyle/>
          <a:p>
            <a:endParaRPr lang="en-US"/>
          </a:p>
        </p:txBody>
      </p:sp>
      <p:sp>
        <p:nvSpPr>
          <p:cNvPr id="56614" name="Rectangle 360"/>
          <p:cNvSpPr>
            <a:spLocks noChangeArrowheads="1"/>
          </p:cNvSpPr>
          <p:nvPr/>
        </p:nvSpPr>
        <p:spPr bwMode="auto">
          <a:xfrm>
            <a:off x="3036888" y="5091113"/>
            <a:ext cx="9525" cy="220662"/>
          </a:xfrm>
          <a:prstGeom prst="rect">
            <a:avLst/>
          </a:prstGeom>
          <a:solidFill>
            <a:srgbClr val="000000"/>
          </a:solidFill>
          <a:ln w="9525">
            <a:noFill/>
            <a:miter lim="800000"/>
            <a:headEnd/>
            <a:tailEnd/>
          </a:ln>
        </p:spPr>
        <p:txBody>
          <a:bodyPr/>
          <a:lstStyle/>
          <a:p>
            <a:pPr eaLnBrk="0" hangingPunct="0"/>
            <a:endParaRPr lang="en-US"/>
          </a:p>
        </p:txBody>
      </p:sp>
      <p:sp>
        <p:nvSpPr>
          <p:cNvPr id="56615" name="Line 361"/>
          <p:cNvSpPr>
            <a:spLocks noChangeShapeType="1"/>
          </p:cNvSpPr>
          <p:nvPr/>
        </p:nvSpPr>
        <p:spPr bwMode="auto">
          <a:xfrm>
            <a:off x="3036888" y="5091113"/>
            <a:ext cx="0" cy="220662"/>
          </a:xfrm>
          <a:prstGeom prst="line">
            <a:avLst/>
          </a:prstGeom>
          <a:noFill/>
          <a:ln w="0">
            <a:solidFill>
              <a:srgbClr val="000000"/>
            </a:solidFill>
            <a:round/>
            <a:headEnd/>
            <a:tailEnd/>
          </a:ln>
        </p:spPr>
        <p:txBody>
          <a:bodyPr/>
          <a:lstStyle/>
          <a:p>
            <a:endParaRPr lang="en-US"/>
          </a:p>
        </p:txBody>
      </p:sp>
      <p:sp>
        <p:nvSpPr>
          <p:cNvPr id="56616" name="Rectangle 362"/>
          <p:cNvSpPr>
            <a:spLocks noChangeArrowheads="1"/>
          </p:cNvSpPr>
          <p:nvPr/>
        </p:nvSpPr>
        <p:spPr bwMode="auto">
          <a:xfrm>
            <a:off x="3036888" y="5311775"/>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617" name="Line 363"/>
          <p:cNvSpPr>
            <a:spLocks noChangeShapeType="1"/>
          </p:cNvSpPr>
          <p:nvPr/>
        </p:nvSpPr>
        <p:spPr bwMode="auto">
          <a:xfrm>
            <a:off x="3036888" y="5311775"/>
            <a:ext cx="9525" cy="0"/>
          </a:xfrm>
          <a:prstGeom prst="line">
            <a:avLst/>
          </a:prstGeom>
          <a:noFill/>
          <a:ln w="0">
            <a:solidFill>
              <a:srgbClr val="000000"/>
            </a:solidFill>
            <a:round/>
            <a:headEnd/>
            <a:tailEnd/>
          </a:ln>
        </p:spPr>
        <p:txBody>
          <a:bodyPr/>
          <a:lstStyle/>
          <a:p>
            <a:endParaRPr lang="en-US"/>
          </a:p>
        </p:txBody>
      </p:sp>
      <p:sp>
        <p:nvSpPr>
          <p:cNvPr id="56618" name="Line 364"/>
          <p:cNvSpPr>
            <a:spLocks noChangeShapeType="1"/>
          </p:cNvSpPr>
          <p:nvPr/>
        </p:nvSpPr>
        <p:spPr bwMode="auto">
          <a:xfrm>
            <a:off x="3036888" y="5311775"/>
            <a:ext cx="0" cy="9525"/>
          </a:xfrm>
          <a:prstGeom prst="line">
            <a:avLst/>
          </a:prstGeom>
          <a:noFill/>
          <a:ln w="0">
            <a:solidFill>
              <a:srgbClr val="000000"/>
            </a:solidFill>
            <a:round/>
            <a:headEnd/>
            <a:tailEnd/>
          </a:ln>
        </p:spPr>
        <p:txBody>
          <a:bodyPr/>
          <a:lstStyle/>
          <a:p>
            <a:endParaRPr lang="en-US"/>
          </a:p>
        </p:txBody>
      </p:sp>
      <p:sp>
        <p:nvSpPr>
          <p:cNvPr id="56619" name="Rectangle 365"/>
          <p:cNvSpPr>
            <a:spLocks noChangeArrowheads="1"/>
          </p:cNvSpPr>
          <p:nvPr/>
        </p:nvSpPr>
        <p:spPr bwMode="auto">
          <a:xfrm>
            <a:off x="3046413" y="5311775"/>
            <a:ext cx="1633537" cy="9525"/>
          </a:xfrm>
          <a:prstGeom prst="rect">
            <a:avLst/>
          </a:prstGeom>
          <a:solidFill>
            <a:srgbClr val="000000"/>
          </a:solidFill>
          <a:ln w="9525">
            <a:noFill/>
            <a:miter lim="800000"/>
            <a:headEnd/>
            <a:tailEnd/>
          </a:ln>
        </p:spPr>
        <p:txBody>
          <a:bodyPr/>
          <a:lstStyle/>
          <a:p>
            <a:pPr eaLnBrk="0" hangingPunct="0"/>
            <a:endParaRPr lang="en-US"/>
          </a:p>
        </p:txBody>
      </p:sp>
      <p:sp>
        <p:nvSpPr>
          <p:cNvPr id="56620" name="Line 366"/>
          <p:cNvSpPr>
            <a:spLocks noChangeShapeType="1"/>
          </p:cNvSpPr>
          <p:nvPr/>
        </p:nvSpPr>
        <p:spPr bwMode="auto">
          <a:xfrm>
            <a:off x="3046413" y="5311775"/>
            <a:ext cx="1633537" cy="0"/>
          </a:xfrm>
          <a:prstGeom prst="line">
            <a:avLst/>
          </a:prstGeom>
          <a:noFill/>
          <a:ln w="0">
            <a:solidFill>
              <a:srgbClr val="000000"/>
            </a:solidFill>
            <a:round/>
            <a:headEnd/>
            <a:tailEnd/>
          </a:ln>
        </p:spPr>
        <p:txBody>
          <a:bodyPr/>
          <a:lstStyle/>
          <a:p>
            <a:endParaRPr lang="en-US"/>
          </a:p>
        </p:txBody>
      </p:sp>
      <p:sp>
        <p:nvSpPr>
          <p:cNvPr id="56621" name="Rectangle 367"/>
          <p:cNvSpPr>
            <a:spLocks noChangeArrowheads="1"/>
          </p:cNvSpPr>
          <p:nvPr/>
        </p:nvSpPr>
        <p:spPr bwMode="auto">
          <a:xfrm>
            <a:off x="4679950" y="5091113"/>
            <a:ext cx="9525" cy="220662"/>
          </a:xfrm>
          <a:prstGeom prst="rect">
            <a:avLst/>
          </a:prstGeom>
          <a:solidFill>
            <a:srgbClr val="000000"/>
          </a:solidFill>
          <a:ln w="9525">
            <a:noFill/>
            <a:miter lim="800000"/>
            <a:headEnd/>
            <a:tailEnd/>
          </a:ln>
        </p:spPr>
        <p:txBody>
          <a:bodyPr/>
          <a:lstStyle/>
          <a:p>
            <a:pPr eaLnBrk="0" hangingPunct="0"/>
            <a:endParaRPr lang="en-US"/>
          </a:p>
        </p:txBody>
      </p:sp>
      <p:sp>
        <p:nvSpPr>
          <p:cNvPr id="56622" name="Line 368"/>
          <p:cNvSpPr>
            <a:spLocks noChangeShapeType="1"/>
          </p:cNvSpPr>
          <p:nvPr/>
        </p:nvSpPr>
        <p:spPr bwMode="auto">
          <a:xfrm>
            <a:off x="4679950" y="5091113"/>
            <a:ext cx="0" cy="220662"/>
          </a:xfrm>
          <a:prstGeom prst="line">
            <a:avLst/>
          </a:prstGeom>
          <a:noFill/>
          <a:ln w="0">
            <a:solidFill>
              <a:srgbClr val="000000"/>
            </a:solidFill>
            <a:round/>
            <a:headEnd/>
            <a:tailEnd/>
          </a:ln>
        </p:spPr>
        <p:txBody>
          <a:bodyPr/>
          <a:lstStyle/>
          <a:p>
            <a:endParaRPr lang="en-US"/>
          </a:p>
        </p:txBody>
      </p:sp>
      <p:sp>
        <p:nvSpPr>
          <p:cNvPr id="56623" name="Rectangle 369"/>
          <p:cNvSpPr>
            <a:spLocks noChangeArrowheads="1"/>
          </p:cNvSpPr>
          <p:nvPr/>
        </p:nvSpPr>
        <p:spPr bwMode="auto">
          <a:xfrm>
            <a:off x="4679950" y="5311775"/>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624" name="Line 370"/>
          <p:cNvSpPr>
            <a:spLocks noChangeShapeType="1"/>
          </p:cNvSpPr>
          <p:nvPr/>
        </p:nvSpPr>
        <p:spPr bwMode="auto">
          <a:xfrm>
            <a:off x="4679950" y="5311775"/>
            <a:ext cx="9525" cy="0"/>
          </a:xfrm>
          <a:prstGeom prst="line">
            <a:avLst/>
          </a:prstGeom>
          <a:noFill/>
          <a:ln w="0">
            <a:solidFill>
              <a:srgbClr val="000000"/>
            </a:solidFill>
            <a:round/>
            <a:headEnd/>
            <a:tailEnd/>
          </a:ln>
        </p:spPr>
        <p:txBody>
          <a:bodyPr/>
          <a:lstStyle/>
          <a:p>
            <a:endParaRPr lang="en-US"/>
          </a:p>
        </p:txBody>
      </p:sp>
      <p:sp>
        <p:nvSpPr>
          <p:cNvPr id="56625" name="Line 371"/>
          <p:cNvSpPr>
            <a:spLocks noChangeShapeType="1"/>
          </p:cNvSpPr>
          <p:nvPr/>
        </p:nvSpPr>
        <p:spPr bwMode="auto">
          <a:xfrm>
            <a:off x="4679950" y="5311775"/>
            <a:ext cx="0" cy="9525"/>
          </a:xfrm>
          <a:prstGeom prst="line">
            <a:avLst/>
          </a:prstGeom>
          <a:noFill/>
          <a:ln w="0">
            <a:solidFill>
              <a:srgbClr val="000000"/>
            </a:solidFill>
            <a:round/>
            <a:headEnd/>
            <a:tailEnd/>
          </a:ln>
        </p:spPr>
        <p:txBody>
          <a:bodyPr/>
          <a:lstStyle/>
          <a:p>
            <a:endParaRPr lang="en-US"/>
          </a:p>
        </p:txBody>
      </p:sp>
      <p:sp>
        <p:nvSpPr>
          <p:cNvPr id="56626" name="Rectangle 372"/>
          <p:cNvSpPr>
            <a:spLocks noChangeArrowheads="1"/>
          </p:cNvSpPr>
          <p:nvPr/>
        </p:nvSpPr>
        <p:spPr bwMode="auto">
          <a:xfrm>
            <a:off x="4689475" y="5311775"/>
            <a:ext cx="1631950" cy="9525"/>
          </a:xfrm>
          <a:prstGeom prst="rect">
            <a:avLst/>
          </a:prstGeom>
          <a:solidFill>
            <a:srgbClr val="000000"/>
          </a:solidFill>
          <a:ln w="9525">
            <a:noFill/>
            <a:miter lim="800000"/>
            <a:headEnd/>
            <a:tailEnd/>
          </a:ln>
        </p:spPr>
        <p:txBody>
          <a:bodyPr/>
          <a:lstStyle/>
          <a:p>
            <a:pPr eaLnBrk="0" hangingPunct="0"/>
            <a:endParaRPr lang="en-US"/>
          </a:p>
        </p:txBody>
      </p:sp>
      <p:sp>
        <p:nvSpPr>
          <p:cNvPr id="56627" name="Line 373"/>
          <p:cNvSpPr>
            <a:spLocks noChangeShapeType="1"/>
          </p:cNvSpPr>
          <p:nvPr/>
        </p:nvSpPr>
        <p:spPr bwMode="auto">
          <a:xfrm>
            <a:off x="4689475" y="5311775"/>
            <a:ext cx="1631950" cy="0"/>
          </a:xfrm>
          <a:prstGeom prst="line">
            <a:avLst/>
          </a:prstGeom>
          <a:noFill/>
          <a:ln w="0">
            <a:solidFill>
              <a:srgbClr val="000000"/>
            </a:solidFill>
            <a:round/>
            <a:headEnd/>
            <a:tailEnd/>
          </a:ln>
        </p:spPr>
        <p:txBody>
          <a:bodyPr/>
          <a:lstStyle/>
          <a:p>
            <a:endParaRPr lang="en-US"/>
          </a:p>
        </p:txBody>
      </p:sp>
      <p:sp>
        <p:nvSpPr>
          <p:cNvPr id="56628" name="Rectangle 374"/>
          <p:cNvSpPr>
            <a:spLocks noChangeArrowheads="1"/>
          </p:cNvSpPr>
          <p:nvPr/>
        </p:nvSpPr>
        <p:spPr bwMode="auto">
          <a:xfrm>
            <a:off x="6321425" y="5091113"/>
            <a:ext cx="7938" cy="220662"/>
          </a:xfrm>
          <a:prstGeom prst="rect">
            <a:avLst/>
          </a:prstGeom>
          <a:solidFill>
            <a:srgbClr val="000000"/>
          </a:solidFill>
          <a:ln w="9525">
            <a:noFill/>
            <a:miter lim="800000"/>
            <a:headEnd/>
            <a:tailEnd/>
          </a:ln>
        </p:spPr>
        <p:txBody>
          <a:bodyPr/>
          <a:lstStyle/>
          <a:p>
            <a:pPr eaLnBrk="0" hangingPunct="0"/>
            <a:endParaRPr lang="en-US"/>
          </a:p>
        </p:txBody>
      </p:sp>
      <p:sp>
        <p:nvSpPr>
          <p:cNvPr id="56629" name="Line 375"/>
          <p:cNvSpPr>
            <a:spLocks noChangeShapeType="1"/>
          </p:cNvSpPr>
          <p:nvPr/>
        </p:nvSpPr>
        <p:spPr bwMode="auto">
          <a:xfrm>
            <a:off x="6321425" y="5091113"/>
            <a:ext cx="0" cy="220662"/>
          </a:xfrm>
          <a:prstGeom prst="line">
            <a:avLst/>
          </a:prstGeom>
          <a:noFill/>
          <a:ln w="0">
            <a:solidFill>
              <a:srgbClr val="000000"/>
            </a:solidFill>
            <a:round/>
            <a:headEnd/>
            <a:tailEnd/>
          </a:ln>
        </p:spPr>
        <p:txBody>
          <a:bodyPr/>
          <a:lstStyle/>
          <a:p>
            <a:endParaRPr lang="en-US"/>
          </a:p>
        </p:txBody>
      </p:sp>
      <p:sp>
        <p:nvSpPr>
          <p:cNvPr id="56630" name="Rectangle 376"/>
          <p:cNvSpPr>
            <a:spLocks noChangeArrowheads="1"/>
          </p:cNvSpPr>
          <p:nvPr/>
        </p:nvSpPr>
        <p:spPr bwMode="auto">
          <a:xfrm>
            <a:off x="6321425" y="5311775"/>
            <a:ext cx="7938" cy="9525"/>
          </a:xfrm>
          <a:prstGeom prst="rect">
            <a:avLst/>
          </a:prstGeom>
          <a:solidFill>
            <a:srgbClr val="000000"/>
          </a:solidFill>
          <a:ln w="9525">
            <a:noFill/>
            <a:miter lim="800000"/>
            <a:headEnd/>
            <a:tailEnd/>
          </a:ln>
        </p:spPr>
        <p:txBody>
          <a:bodyPr/>
          <a:lstStyle/>
          <a:p>
            <a:pPr eaLnBrk="0" hangingPunct="0"/>
            <a:endParaRPr lang="en-US"/>
          </a:p>
        </p:txBody>
      </p:sp>
      <p:sp>
        <p:nvSpPr>
          <p:cNvPr id="56631" name="Line 377"/>
          <p:cNvSpPr>
            <a:spLocks noChangeShapeType="1"/>
          </p:cNvSpPr>
          <p:nvPr/>
        </p:nvSpPr>
        <p:spPr bwMode="auto">
          <a:xfrm>
            <a:off x="6321425" y="5311775"/>
            <a:ext cx="7938" cy="0"/>
          </a:xfrm>
          <a:prstGeom prst="line">
            <a:avLst/>
          </a:prstGeom>
          <a:noFill/>
          <a:ln w="0">
            <a:solidFill>
              <a:srgbClr val="000000"/>
            </a:solidFill>
            <a:round/>
            <a:headEnd/>
            <a:tailEnd/>
          </a:ln>
        </p:spPr>
        <p:txBody>
          <a:bodyPr/>
          <a:lstStyle/>
          <a:p>
            <a:endParaRPr lang="en-US"/>
          </a:p>
        </p:txBody>
      </p:sp>
      <p:sp>
        <p:nvSpPr>
          <p:cNvPr id="56632" name="Line 378"/>
          <p:cNvSpPr>
            <a:spLocks noChangeShapeType="1"/>
          </p:cNvSpPr>
          <p:nvPr/>
        </p:nvSpPr>
        <p:spPr bwMode="auto">
          <a:xfrm>
            <a:off x="6321425" y="5311775"/>
            <a:ext cx="0" cy="9525"/>
          </a:xfrm>
          <a:prstGeom prst="line">
            <a:avLst/>
          </a:prstGeom>
          <a:noFill/>
          <a:ln w="0">
            <a:solidFill>
              <a:srgbClr val="000000"/>
            </a:solidFill>
            <a:round/>
            <a:headEnd/>
            <a:tailEnd/>
          </a:ln>
        </p:spPr>
        <p:txBody>
          <a:bodyPr/>
          <a:lstStyle/>
          <a:p>
            <a:endParaRPr lang="en-US"/>
          </a:p>
        </p:txBody>
      </p:sp>
      <p:sp>
        <p:nvSpPr>
          <p:cNvPr id="56633" name="Rectangle 379"/>
          <p:cNvSpPr>
            <a:spLocks noChangeArrowheads="1"/>
          </p:cNvSpPr>
          <p:nvPr/>
        </p:nvSpPr>
        <p:spPr bwMode="auto">
          <a:xfrm>
            <a:off x="6329363" y="5311775"/>
            <a:ext cx="1635125" cy="9525"/>
          </a:xfrm>
          <a:prstGeom prst="rect">
            <a:avLst/>
          </a:prstGeom>
          <a:solidFill>
            <a:srgbClr val="000000"/>
          </a:solidFill>
          <a:ln w="9525">
            <a:noFill/>
            <a:miter lim="800000"/>
            <a:headEnd/>
            <a:tailEnd/>
          </a:ln>
        </p:spPr>
        <p:txBody>
          <a:bodyPr/>
          <a:lstStyle/>
          <a:p>
            <a:pPr eaLnBrk="0" hangingPunct="0"/>
            <a:endParaRPr lang="en-US"/>
          </a:p>
        </p:txBody>
      </p:sp>
      <p:sp>
        <p:nvSpPr>
          <p:cNvPr id="56634" name="Line 380"/>
          <p:cNvSpPr>
            <a:spLocks noChangeShapeType="1"/>
          </p:cNvSpPr>
          <p:nvPr/>
        </p:nvSpPr>
        <p:spPr bwMode="auto">
          <a:xfrm>
            <a:off x="6329363" y="5311775"/>
            <a:ext cx="1635125" cy="0"/>
          </a:xfrm>
          <a:prstGeom prst="line">
            <a:avLst/>
          </a:prstGeom>
          <a:noFill/>
          <a:ln w="0">
            <a:solidFill>
              <a:srgbClr val="000000"/>
            </a:solidFill>
            <a:round/>
            <a:headEnd/>
            <a:tailEnd/>
          </a:ln>
        </p:spPr>
        <p:txBody>
          <a:bodyPr/>
          <a:lstStyle/>
          <a:p>
            <a:endParaRPr lang="en-US"/>
          </a:p>
        </p:txBody>
      </p:sp>
      <p:sp>
        <p:nvSpPr>
          <p:cNvPr id="56635" name="Rectangle 381"/>
          <p:cNvSpPr>
            <a:spLocks noChangeArrowheads="1"/>
          </p:cNvSpPr>
          <p:nvPr/>
        </p:nvSpPr>
        <p:spPr bwMode="auto">
          <a:xfrm>
            <a:off x="7964488" y="5091113"/>
            <a:ext cx="9525" cy="220662"/>
          </a:xfrm>
          <a:prstGeom prst="rect">
            <a:avLst/>
          </a:prstGeom>
          <a:solidFill>
            <a:srgbClr val="000000"/>
          </a:solidFill>
          <a:ln w="9525">
            <a:noFill/>
            <a:miter lim="800000"/>
            <a:headEnd/>
            <a:tailEnd/>
          </a:ln>
        </p:spPr>
        <p:txBody>
          <a:bodyPr/>
          <a:lstStyle/>
          <a:p>
            <a:pPr eaLnBrk="0" hangingPunct="0"/>
            <a:endParaRPr lang="en-US"/>
          </a:p>
        </p:txBody>
      </p:sp>
      <p:sp>
        <p:nvSpPr>
          <p:cNvPr id="56636" name="Line 382"/>
          <p:cNvSpPr>
            <a:spLocks noChangeShapeType="1"/>
          </p:cNvSpPr>
          <p:nvPr/>
        </p:nvSpPr>
        <p:spPr bwMode="auto">
          <a:xfrm>
            <a:off x="7964488" y="5091113"/>
            <a:ext cx="0" cy="220662"/>
          </a:xfrm>
          <a:prstGeom prst="line">
            <a:avLst/>
          </a:prstGeom>
          <a:noFill/>
          <a:ln w="0">
            <a:solidFill>
              <a:srgbClr val="000000"/>
            </a:solidFill>
            <a:round/>
            <a:headEnd/>
            <a:tailEnd/>
          </a:ln>
        </p:spPr>
        <p:txBody>
          <a:bodyPr/>
          <a:lstStyle/>
          <a:p>
            <a:endParaRPr lang="en-US"/>
          </a:p>
        </p:txBody>
      </p:sp>
      <p:sp>
        <p:nvSpPr>
          <p:cNvPr id="56637" name="Rectangle 383"/>
          <p:cNvSpPr>
            <a:spLocks noChangeArrowheads="1"/>
          </p:cNvSpPr>
          <p:nvPr/>
        </p:nvSpPr>
        <p:spPr bwMode="auto">
          <a:xfrm>
            <a:off x="7964488" y="5311775"/>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638" name="Line 384"/>
          <p:cNvSpPr>
            <a:spLocks noChangeShapeType="1"/>
          </p:cNvSpPr>
          <p:nvPr/>
        </p:nvSpPr>
        <p:spPr bwMode="auto">
          <a:xfrm>
            <a:off x="7964488" y="5311775"/>
            <a:ext cx="9525" cy="0"/>
          </a:xfrm>
          <a:prstGeom prst="line">
            <a:avLst/>
          </a:prstGeom>
          <a:noFill/>
          <a:ln w="0">
            <a:solidFill>
              <a:srgbClr val="000000"/>
            </a:solidFill>
            <a:round/>
            <a:headEnd/>
            <a:tailEnd/>
          </a:ln>
        </p:spPr>
        <p:txBody>
          <a:bodyPr/>
          <a:lstStyle/>
          <a:p>
            <a:endParaRPr lang="en-US"/>
          </a:p>
        </p:txBody>
      </p:sp>
      <p:sp>
        <p:nvSpPr>
          <p:cNvPr id="56639" name="Line 385"/>
          <p:cNvSpPr>
            <a:spLocks noChangeShapeType="1"/>
          </p:cNvSpPr>
          <p:nvPr/>
        </p:nvSpPr>
        <p:spPr bwMode="auto">
          <a:xfrm>
            <a:off x="7964488" y="5311775"/>
            <a:ext cx="0" cy="9525"/>
          </a:xfrm>
          <a:prstGeom prst="line">
            <a:avLst/>
          </a:prstGeom>
          <a:noFill/>
          <a:ln w="0">
            <a:solidFill>
              <a:srgbClr val="000000"/>
            </a:solidFill>
            <a:round/>
            <a:headEnd/>
            <a:tailEnd/>
          </a:ln>
        </p:spPr>
        <p:txBody>
          <a:bodyPr/>
          <a:lstStyle/>
          <a:p>
            <a:endParaRPr lang="en-US"/>
          </a:p>
        </p:txBody>
      </p:sp>
      <p:sp>
        <p:nvSpPr>
          <p:cNvPr id="56640" name="Rectangle 386"/>
          <p:cNvSpPr>
            <a:spLocks noChangeArrowheads="1"/>
          </p:cNvSpPr>
          <p:nvPr/>
        </p:nvSpPr>
        <p:spPr bwMode="auto">
          <a:xfrm>
            <a:off x="7964488" y="5311775"/>
            <a:ext cx="9525" cy="9525"/>
          </a:xfrm>
          <a:prstGeom prst="rect">
            <a:avLst/>
          </a:prstGeom>
          <a:solidFill>
            <a:srgbClr val="000000"/>
          </a:solidFill>
          <a:ln w="9525">
            <a:noFill/>
            <a:miter lim="800000"/>
            <a:headEnd/>
            <a:tailEnd/>
          </a:ln>
        </p:spPr>
        <p:txBody>
          <a:bodyPr/>
          <a:lstStyle/>
          <a:p>
            <a:pPr eaLnBrk="0" hangingPunct="0"/>
            <a:endParaRPr lang="en-US"/>
          </a:p>
        </p:txBody>
      </p:sp>
      <p:sp>
        <p:nvSpPr>
          <p:cNvPr id="56641" name="Line 387"/>
          <p:cNvSpPr>
            <a:spLocks noChangeShapeType="1"/>
          </p:cNvSpPr>
          <p:nvPr/>
        </p:nvSpPr>
        <p:spPr bwMode="auto">
          <a:xfrm>
            <a:off x="7964488" y="5311775"/>
            <a:ext cx="9525" cy="0"/>
          </a:xfrm>
          <a:prstGeom prst="line">
            <a:avLst/>
          </a:prstGeom>
          <a:noFill/>
          <a:ln w="0">
            <a:solidFill>
              <a:srgbClr val="000000"/>
            </a:solidFill>
            <a:round/>
            <a:headEnd/>
            <a:tailEnd/>
          </a:ln>
        </p:spPr>
        <p:txBody>
          <a:bodyPr/>
          <a:lstStyle/>
          <a:p>
            <a:endParaRPr lang="en-US"/>
          </a:p>
        </p:txBody>
      </p:sp>
      <p:sp>
        <p:nvSpPr>
          <p:cNvPr id="56642" name="Line 388"/>
          <p:cNvSpPr>
            <a:spLocks noChangeShapeType="1"/>
          </p:cNvSpPr>
          <p:nvPr/>
        </p:nvSpPr>
        <p:spPr bwMode="auto">
          <a:xfrm>
            <a:off x="7964488" y="5311775"/>
            <a:ext cx="0" cy="9525"/>
          </a:xfrm>
          <a:prstGeom prst="line">
            <a:avLst/>
          </a:prstGeom>
          <a:noFill/>
          <a:ln w="0">
            <a:solidFill>
              <a:srgbClr val="000000"/>
            </a:solidFill>
            <a:round/>
            <a:headEnd/>
            <a:tailEnd/>
          </a:ln>
        </p:spPr>
        <p:txBody>
          <a:bodyPr/>
          <a:lstStyle/>
          <a:p>
            <a:endParaRPr lang="en-US"/>
          </a:p>
        </p:txBody>
      </p:sp>
      <p:sp>
        <p:nvSpPr>
          <p:cNvPr id="56643" name="Rectangle 389"/>
          <p:cNvSpPr>
            <a:spLocks noChangeArrowheads="1"/>
          </p:cNvSpPr>
          <p:nvPr/>
        </p:nvSpPr>
        <p:spPr bwMode="auto">
          <a:xfrm>
            <a:off x="1260475" y="5322888"/>
            <a:ext cx="47625" cy="228600"/>
          </a:xfrm>
          <a:prstGeom prst="rect">
            <a:avLst/>
          </a:prstGeom>
          <a:noFill/>
          <a:ln w="9525">
            <a:noFill/>
            <a:miter lim="800000"/>
            <a:headEnd/>
            <a:tailEnd/>
          </a:ln>
        </p:spPr>
        <p:txBody>
          <a:bodyPr wrap="none" lIns="0" tIns="0" rIns="0" bIns="0">
            <a:spAutoFit/>
          </a:bodyPr>
          <a:lstStyle/>
          <a:p>
            <a:pPr eaLnBrk="0" hangingPunct="0"/>
            <a:r>
              <a:rPr lang="en-GB" sz="1500">
                <a:solidFill>
                  <a:srgbClr val="000000"/>
                </a:solidFill>
                <a:latin typeface="Times New Roman" pitchFamily="18" charset="0"/>
              </a:rPr>
              <a:t> </a:t>
            </a:r>
            <a:endParaRPr lang="en-GB" sz="1200"/>
          </a:p>
        </p:txBody>
      </p:sp>
      <p:grpSp>
        <p:nvGrpSpPr>
          <p:cNvPr id="56644" name="Group 425"/>
          <p:cNvGrpSpPr>
            <a:grpSpLocks/>
          </p:cNvGrpSpPr>
          <p:nvPr/>
        </p:nvGrpSpPr>
        <p:grpSpPr bwMode="auto">
          <a:xfrm>
            <a:off x="3055938" y="2424113"/>
            <a:ext cx="1609725" cy="1481137"/>
            <a:chOff x="1925" y="1527"/>
            <a:chExt cx="1014" cy="933"/>
          </a:xfrm>
        </p:grpSpPr>
        <p:sp>
          <p:nvSpPr>
            <p:cNvPr id="56695" name="AutoShape 394"/>
            <p:cNvSpPr>
              <a:spLocks noChangeAspect="1" noChangeArrowheads="1" noTextEdit="1"/>
            </p:cNvSpPr>
            <p:nvPr/>
          </p:nvSpPr>
          <p:spPr bwMode="auto">
            <a:xfrm>
              <a:off x="1942" y="1551"/>
              <a:ext cx="955" cy="880"/>
            </a:xfrm>
            <a:prstGeom prst="rect">
              <a:avLst/>
            </a:prstGeom>
            <a:noFill/>
            <a:ln w="9525">
              <a:noFill/>
              <a:miter lim="800000"/>
              <a:headEnd/>
              <a:tailEnd/>
            </a:ln>
          </p:spPr>
          <p:txBody>
            <a:bodyPr/>
            <a:lstStyle/>
            <a:p>
              <a:endParaRPr lang="en-US"/>
            </a:p>
          </p:txBody>
        </p:sp>
        <p:sp>
          <p:nvSpPr>
            <p:cNvPr id="56696" name="Line 396"/>
            <p:cNvSpPr>
              <a:spLocks noChangeShapeType="1"/>
            </p:cNvSpPr>
            <p:nvPr/>
          </p:nvSpPr>
          <p:spPr bwMode="auto">
            <a:xfrm flipH="1" flipV="1">
              <a:off x="2455" y="1774"/>
              <a:ext cx="114" cy="52"/>
            </a:xfrm>
            <a:prstGeom prst="line">
              <a:avLst/>
            </a:prstGeom>
            <a:noFill/>
            <a:ln w="9525">
              <a:solidFill>
                <a:schemeClr val="tx1"/>
              </a:solidFill>
              <a:round/>
              <a:headEnd/>
              <a:tailEnd/>
            </a:ln>
          </p:spPr>
          <p:txBody>
            <a:bodyPr/>
            <a:lstStyle/>
            <a:p>
              <a:endParaRPr lang="en-US"/>
            </a:p>
          </p:txBody>
        </p:sp>
        <p:sp>
          <p:nvSpPr>
            <p:cNvPr id="56697" name="Line 397"/>
            <p:cNvSpPr>
              <a:spLocks noChangeShapeType="1"/>
            </p:cNvSpPr>
            <p:nvPr/>
          </p:nvSpPr>
          <p:spPr bwMode="auto">
            <a:xfrm flipH="1">
              <a:off x="2273" y="1773"/>
              <a:ext cx="115" cy="49"/>
            </a:xfrm>
            <a:prstGeom prst="line">
              <a:avLst/>
            </a:prstGeom>
            <a:noFill/>
            <a:ln w="9525">
              <a:solidFill>
                <a:schemeClr val="tx1"/>
              </a:solidFill>
              <a:round/>
              <a:headEnd/>
              <a:tailEnd/>
            </a:ln>
          </p:spPr>
          <p:txBody>
            <a:bodyPr/>
            <a:lstStyle/>
            <a:p>
              <a:endParaRPr lang="en-US"/>
            </a:p>
          </p:txBody>
        </p:sp>
        <p:sp>
          <p:nvSpPr>
            <p:cNvPr id="56698" name="Line 398"/>
            <p:cNvSpPr>
              <a:spLocks noChangeShapeType="1"/>
            </p:cNvSpPr>
            <p:nvPr/>
          </p:nvSpPr>
          <p:spPr bwMode="auto">
            <a:xfrm flipH="1">
              <a:off x="2224" y="1822"/>
              <a:ext cx="49" cy="122"/>
            </a:xfrm>
            <a:prstGeom prst="line">
              <a:avLst/>
            </a:prstGeom>
            <a:noFill/>
            <a:ln w="9525">
              <a:solidFill>
                <a:schemeClr val="tx1"/>
              </a:solidFill>
              <a:round/>
              <a:headEnd/>
              <a:tailEnd/>
            </a:ln>
          </p:spPr>
          <p:txBody>
            <a:bodyPr/>
            <a:lstStyle/>
            <a:p>
              <a:endParaRPr lang="en-US"/>
            </a:p>
          </p:txBody>
        </p:sp>
        <p:sp>
          <p:nvSpPr>
            <p:cNvPr id="56699" name="Line 399"/>
            <p:cNvSpPr>
              <a:spLocks noChangeShapeType="1"/>
            </p:cNvSpPr>
            <p:nvPr/>
          </p:nvSpPr>
          <p:spPr bwMode="auto">
            <a:xfrm>
              <a:off x="2224" y="2019"/>
              <a:ext cx="46" cy="120"/>
            </a:xfrm>
            <a:prstGeom prst="line">
              <a:avLst/>
            </a:prstGeom>
            <a:noFill/>
            <a:ln w="9525">
              <a:solidFill>
                <a:schemeClr val="tx1"/>
              </a:solidFill>
              <a:round/>
              <a:headEnd/>
              <a:tailEnd/>
            </a:ln>
          </p:spPr>
          <p:txBody>
            <a:bodyPr/>
            <a:lstStyle/>
            <a:p>
              <a:endParaRPr lang="en-US"/>
            </a:p>
          </p:txBody>
        </p:sp>
        <p:sp>
          <p:nvSpPr>
            <p:cNvPr id="56700" name="Line 400"/>
            <p:cNvSpPr>
              <a:spLocks noChangeShapeType="1"/>
            </p:cNvSpPr>
            <p:nvPr/>
          </p:nvSpPr>
          <p:spPr bwMode="auto">
            <a:xfrm>
              <a:off x="2270" y="2139"/>
              <a:ext cx="115" cy="52"/>
            </a:xfrm>
            <a:prstGeom prst="line">
              <a:avLst/>
            </a:prstGeom>
            <a:noFill/>
            <a:ln w="9525">
              <a:solidFill>
                <a:schemeClr val="tx1"/>
              </a:solidFill>
              <a:round/>
              <a:headEnd/>
              <a:tailEnd/>
            </a:ln>
          </p:spPr>
          <p:txBody>
            <a:bodyPr/>
            <a:lstStyle/>
            <a:p>
              <a:endParaRPr lang="en-US"/>
            </a:p>
          </p:txBody>
        </p:sp>
        <p:sp>
          <p:nvSpPr>
            <p:cNvPr id="56701" name="Line 401"/>
            <p:cNvSpPr>
              <a:spLocks noChangeShapeType="1"/>
            </p:cNvSpPr>
            <p:nvPr/>
          </p:nvSpPr>
          <p:spPr bwMode="auto">
            <a:xfrm flipV="1">
              <a:off x="2451" y="2141"/>
              <a:ext cx="115" cy="51"/>
            </a:xfrm>
            <a:prstGeom prst="line">
              <a:avLst/>
            </a:prstGeom>
            <a:noFill/>
            <a:ln w="9525">
              <a:solidFill>
                <a:schemeClr val="tx1"/>
              </a:solidFill>
              <a:round/>
              <a:headEnd/>
              <a:tailEnd/>
            </a:ln>
          </p:spPr>
          <p:txBody>
            <a:bodyPr/>
            <a:lstStyle/>
            <a:p>
              <a:endParaRPr lang="en-US"/>
            </a:p>
          </p:txBody>
        </p:sp>
        <p:sp>
          <p:nvSpPr>
            <p:cNvPr id="56702" name="Line 402"/>
            <p:cNvSpPr>
              <a:spLocks noChangeShapeType="1"/>
            </p:cNvSpPr>
            <p:nvPr/>
          </p:nvSpPr>
          <p:spPr bwMode="auto">
            <a:xfrm flipV="1">
              <a:off x="2566" y="2024"/>
              <a:ext cx="47" cy="117"/>
            </a:xfrm>
            <a:prstGeom prst="line">
              <a:avLst/>
            </a:prstGeom>
            <a:noFill/>
            <a:ln w="9525">
              <a:solidFill>
                <a:schemeClr val="tx1"/>
              </a:solidFill>
              <a:round/>
              <a:headEnd/>
              <a:tailEnd/>
            </a:ln>
          </p:spPr>
          <p:txBody>
            <a:bodyPr/>
            <a:lstStyle/>
            <a:p>
              <a:endParaRPr lang="en-US"/>
            </a:p>
          </p:txBody>
        </p:sp>
        <p:sp>
          <p:nvSpPr>
            <p:cNvPr id="56703" name="Line 403"/>
            <p:cNvSpPr>
              <a:spLocks noChangeShapeType="1"/>
            </p:cNvSpPr>
            <p:nvPr/>
          </p:nvSpPr>
          <p:spPr bwMode="auto">
            <a:xfrm>
              <a:off x="2569" y="1826"/>
              <a:ext cx="46" cy="122"/>
            </a:xfrm>
            <a:prstGeom prst="line">
              <a:avLst/>
            </a:prstGeom>
            <a:noFill/>
            <a:ln w="9525">
              <a:solidFill>
                <a:schemeClr val="tx1"/>
              </a:solidFill>
              <a:round/>
              <a:headEnd/>
              <a:tailEnd/>
            </a:ln>
          </p:spPr>
          <p:txBody>
            <a:bodyPr/>
            <a:lstStyle/>
            <a:p>
              <a:endParaRPr lang="en-US"/>
            </a:p>
          </p:txBody>
        </p:sp>
        <p:sp>
          <p:nvSpPr>
            <p:cNvPr id="56704" name="Line 404"/>
            <p:cNvSpPr>
              <a:spLocks noChangeShapeType="1"/>
            </p:cNvSpPr>
            <p:nvPr/>
          </p:nvSpPr>
          <p:spPr bwMode="auto">
            <a:xfrm>
              <a:off x="2418" y="2242"/>
              <a:ext cx="0" cy="101"/>
            </a:xfrm>
            <a:prstGeom prst="line">
              <a:avLst/>
            </a:prstGeom>
            <a:noFill/>
            <a:ln w="12700">
              <a:solidFill>
                <a:schemeClr val="tx1"/>
              </a:solidFill>
              <a:round/>
              <a:headEnd/>
              <a:tailEnd/>
            </a:ln>
          </p:spPr>
          <p:txBody>
            <a:bodyPr/>
            <a:lstStyle/>
            <a:p>
              <a:endParaRPr lang="en-US"/>
            </a:p>
          </p:txBody>
        </p:sp>
        <p:sp>
          <p:nvSpPr>
            <p:cNvPr id="56705" name="Line 405"/>
            <p:cNvSpPr>
              <a:spLocks noChangeShapeType="1"/>
            </p:cNvSpPr>
            <p:nvPr/>
          </p:nvSpPr>
          <p:spPr bwMode="auto">
            <a:xfrm flipH="1">
              <a:off x="2093" y="1980"/>
              <a:ext cx="103" cy="0"/>
            </a:xfrm>
            <a:prstGeom prst="line">
              <a:avLst/>
            </a:prstGeom>
            <a:noFill/>
            <a:ln w="12700">
              <a:solidFill>
                <a:schemeClr val="tx1"/>
              </a:solidFill>
              <a:round/>
              <a:headEnd/>
              <a:tailEnd/>
            </a:ln>
          </p:spPr>
          <p:txBody>
            <a:bodyPr/>
            <a:lstStyle/>
            <a:p>
              <a:endParaRPr lang="en-US"/>
            </a:p>
          </p:txBody>
        </p:sp>
        <p:sp>
          <p:nvSpPr>
            <p:cNvPr id="56706" name="Line 406"/>
            <p:cNvSpPr>
              <a:spLocks noChangeShapeType="1"/>
            </p:cNvSpPr>
            <p:nvPr/>
          </p:nvSpPr>
          <p:spPr bwMode="auto">
            <a:xfrm>
              <a:off x="2657" y="1985"/>
              <a:ext cx="103" cy="0"/>
            </a:xfrm>
            <a:prstGeom prst="line">
              <a:avLst/>
            </a:prstGeom>
            <a:noFill/>
            <a:ln w="12700">
              <a:solidFill>
                <a:schemeClr val="tx1"/>
              </a:solidFill>
              <a:round/>
              <a:headEnd/>
              <a:tailEnd/>
            </a:ln>
          </p:spPr>
          <p:txBody>
            <a:bodyPr/>
            <a:lstStyle/>
            <a:p>
              <a:endParaRPr lang="en-US"/>
            </a:p>
          </p:txBody>
        </p:sp>
        <p:sp>
          <p:nvSpPr>
            <p:cNvPr id="56707" name="Line 407"/>
            <p:cNvSpPr>
              <a:spLocks noChangeShapeType="1"/>
            </p:cNvSpPr>
            <p:nvPr/>
          </p:nvSpPr>
          <p:spPr bwMode="auto">
            <a:xfrm flipV="1">
              <a:off x="2422" y="1623"/>
              <a:ext cx="0" cy="101"/>
            </a:xfrm>
            <a:prstGeom prst="line">
              <a:avLst/>
            </a:prstGeom>
            <a:noFill/>
            <a:ln w="12700">
              <a:solidFill>
                <a:schemeClr val="tx1"/>
              </a:solidFill>
              <a:round/>
              <a:headEnd/>
              <a:tailEnd/>
            </a:ln>
          </p:spPr>
          <p:txBody>
            <a:bodyPr/>
            <a:lstStyle/>
            <a:p>
              <a:endParaRPr lang="en-US"/>
            </a:p>
          </p:txBody>
        </p:sp>
        <p:sp>
          <p:nvSpPr>
            <p:cNvPr id="56708" name="Rectangle 408"/>
            <p:cNvSpPr>
              <a:spLocks noChangeArrowheads="1"/>
            </p:cNvSpPr>
            <p:nvPr/>
          </p:nvSpPr>
          <p:spPr bwMode="auto">
            <a:xfrm>
              <a:off x="2390" y="1711"/>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709" name="Rectangle 409"/>
            <p:cNvSpPr>
              <a:spLocks noChangeArrowheads="1"/>
            </p:cNvSpPr>
            <p:nvPr/>
          </p:nvSpPr>
          <p:spPr bwMode="auto">
            <a:xfrm>
              <a:off x="2196" y="1921"/>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710" name="Rectangle 410"/>
            <p:cNvSpPr>
              <a:spLocks noChangeArrowheads="1"/>
            </p:cNvSpPr>
            <p:nvPr/>
          </p:nvSpPr>
          <p:spPr bwMode="auto">
            <a:xfrm>
              <a:off x="2390" y="2138"/>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711" name="Rectangle 411"/>
            <p:cNvSpPr>
              <a:spLocks noChangeArrowheads="1"/>
            </p:cNvSpPr>
            <p:nvPr/>
          </p:nvSpPr>
          <p:spPr bwMode="auto">
            <a:xfrm>
              <a:off x="2588" y="1929"/>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712" name="Rectangle 412"/>
            <p:cNvSpPr>
              <a:spLocks noChangeArrowheads="1"/>
            </p:cNvSpPr>
            <p:nvPr/>
          </p:nvSpPr>
          <p:spPr bwMode="auto">
            <a:xfrm>
              <a:off x="2396" y="2340"/>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713" name="Rectangle 413"/>
            <p:cNvSpPr>
              <a:spLocks noChangeArrowheads="1"/>
            </p:cNvSpPr>
            <p:nvPr/>
          </p:nvSpPr>
          <p:spPr bwMode="auto">
            <a:xfrm>
              <a:off x="2462" y="2340"/>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56714" name="Rectangle 414"/>
            <p:cNvSpPr>
              <a:spLocks noChangeArrowheads="1"/>
            </p:cNvSpPr>
            <p:nvPr/>
          </p:nvSpPr>
          <p:spPr bwMode="auto">
            <a:xfrm>
              <a:off x="2543" y="2373"/>
              <a:ext cx="40" cy="87"/>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sp>
          <p:nvSpPr>
            <p:cNvPr id="56715" name="Rectangle 415"/>
            <p:cNvSpPr>
              <a:spLocks noChangeArrowheads="1"/>
            </p:cNvSpPr>
            <p:nvPr/>
          </p:nvSpPr>
          <p:spPr bwMode="auto">
            <a:xfrm>
              <a:off x="1925" y="1943"/>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56716" name="Rectangle 416"/>
            <p:cNvSpPr>
              <a:spLocks noChangeArrowheads="1"/>
            </p:cNvSpPr>
            <p:nvPr/>
          </p:nvSpPr>
          <p:spPr bwMode="auto">
            <a:xfrm>
              <a:off x="1991" y="1977"/>
              <a:ext cx="40" cy="86"/>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sp>
          <p:nvSpPr>
            <p:cNvPr id="56717" name="Rectangle 417"/>
            <p:cNvSpPr>
              <a:spLocks noChangeArrowheads="1"/>
            </p:cNvSpPr>
            <p:nvPr/>
          </p:nvSpPr>
          <p:spPr bwMode="auto">
            <a:xfrm>
              <a:off x="2026" y="1943"/>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718" name="Rectangle 418"/>
            <p:cNvSpPr>
              <a:spLocks noChangeArrowheads="1"/>
            </p:cNvSpPr>
            <p:nvPr/>
          </p:nvSpPr>
          <p:spPr bwMode="auto">
            <a:xfrm>
              <a:off x="2766" y="1947"/>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719" name="Rectangle 419"/>
            <p:cNvSpPr>
              <a:spLocks noChangeArrowheads="1"/>
            </p:cNvSpPr>
            <p:nvPr/>
          </p:nvSpPr>
          <p:spPr bwMode="auto">
            <a:xfrm>
              <a:off x="2830" y="1947"/>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56720" name="Rectangle 420"/>
            <p:cNvSpPr>
              <a:spLocks noChangeArrowheads="1"/>
            </p:cNvSpPr>
            <p:nvPr/>
          </p:nvSpPr>
          <p:spPr bwMode="auto">
            <a:xfrm>
              <a:off x="2899" y="1981"/>
              <a:ext cx="40" cy="86"/>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sp>
          <p:nvSpPr>
            <p:cNvPr id="56721" name="Rectangle 421"/>
            <p:cNvSpPr>
              <a:spLocks noChangeArrowheads="1"/>
            </p:cNvSpPr>
            <p:nvPr/>
          </p:nvSpPr>
          <p:spPr bwMode="auto">
            <a:xfrm>
              <a:off x="2390" y="1527"/>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722" name="Rectangle 422"/>
            <p:cNvSpPr>
              <a:spLocks noChangeArrowheads="1"/>
            </p:cNvSpPr>
            <p:nvPr/>
          </p:nvSpPr>
          <p:spPr bwMode="auto">
            <a:xfrm>
              <a:off x="2463" y="1527"/>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56723" name="Rectangle 423"/>
            <p:cNvSpPr>
              <a:spLocks noChangeArrowheads="1"/>
            </p:cNvSpPr>
            <p:nvPr/>
          </p:nvSpPr>
          <p:spPr bwMode="auto">
            <a:xfrm>
              <a:off x="2537" y="1574"/>
              <a:ext cx="40" cy="86"/>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grpSp>
      <p:grpSp>
        <p:nvGrpSpPr>
          <p:cNvPr id="56645" name="Group 452"/>
          <p:cNvGrpSpPr>
            <a:grpSpLocks/>
          </p:cNvGrpSpPr>
          <p:nvPr/>
        </p:nvGrpSpPr>
        <p:grpSpPr bwMode="auto">
          <a:xfrm>
            <a:off x="4713288" y="2546350"/>
            <a:ext cx="1558925" cy="1163638"/>
            <a:chOff x="369" y="1388"/>
            <a:chExt cx="982" cy="733"/>
          </a:xfrm>
        </p:grpSpPr>
        <p:sp>
          <p:nvSpPr>
            <p:cNvPr id="56673" name="AutoShape 428"/>
            <p:cNvSpPr>
              <a:spLocks noChangeAspect="1" noChangeArrowheads="1" noTextEdit="1"/>
            </p:cNvSpPr>
            <p:nvPr/>
          </p:nvSpPr>
          <p:spPr bwMode="auto">
            <a:xfrm>
              <a:off x="384" y="1391"/>
              <a:ext cx="936" cy="711"/>
            </a:xfrm>
            <a:prstGeom prst="rect">
              <a:avLst/>
            </a:prstGeom>
            <a:noFill/>
            <a:ln w="9525">
              <a:noFill/>
              <a:miter lim="800000"/>
              <a:headEnd/>
              <a:tailEnd/>
            </a:ln>
          </p:spPr>
          <p:txBody>
            <a:bodyPr/>
            <a:lstStyle/>
            <a:p>
              <a:endParaRPr lang="en-US"/>
            </a:p>
          </p:txBody>
        </p:sp>
        <p:sp>
          <p:nvSpPr>
            <p:cNvPr id="56674" name="Line 430"/>
            <p:cNvSpPr>
              <a:spLocks noChangeShapeType="1"/>
            </p:cNvSpPr>
            <p:nvPr/>
          </p:nvSpPr>
          <p:spPr bwMode="auto">
            <a:xfrm>
              <a:off x="683" y="1736"/>
              <a:ext cx="0" cy="162"/>
            </a:xfrm>
            <a:prstGeom prst="line">
              <a:avLst/>
            </a:prstGeom>
            <a:noFill/>
            <a:ln w="12700">
              <a:solidFill>
                <a:schemeClr val="tx1"/>
              </a:solidFill>
              <a:round/>
              <a:headEnd/>
              <a:tailEnd/>
            </a:ln>
          </p:spPr>
          <p:txBody>
            <a:bodyPr/>
            <a:lstStyle/>
            <a:p>
              <a:endParaRPr lang="en-US"/>
            </a:p>
          </p:txBody>
        </p:sp>
        <p:sp>
          <p:nvSpPr>
            <p:cNvPr id="56675" name="Line 431"/>
            <p:cNvSpPr>
              <a:spLocks noChangeShapeType="1"/>
            </p:cNvSpPr>
            <p:nvPr/>
          </p:nvSpPr>
          <p:spPr bwMode="auto">
            <a:xfrm>
              <a:off x="724" y="1963"/>
              <a:ext cx="126" cy="76"/>
            </a:xfrm>
            <a:prstGeom prst="line">
              <a:avLst/>
            </a:prstGeom>
            <a:noFill/>
            <a:ln w="9525">
              <a:solidFill>
                <a:schemeClr val="tx1"/>
              </a:solidFill>
              <a:round/>
              <a:headEnd/>
              <a:tailEnd/>
            </a:ln>
          </p:spPr>
          <p:txBody>
            <a:bodyPr/>
            <a:lstStyle/>
            <a:p>
              <a:endParaRPr lang="en-US"/>
            </a:p>
          </p:txBody>
        </p:sp>
        <p:sp>
          <p:nvSpPr>
            <p:cNvPr id="56676" name="Line 432"/>
            <p:cNvSpPr>
              <a:spLocks noChangeShapeType="1"/>
            </p:cNvSpPr>
            <p:nvPr/>
          </p:nvSpPr>
          <p:spPr bwMode="auto">
            <a:xfrm flipV="1">
              <a:off x="850" y="1963"/>
              <a:ext cx="130" cy="76"/>
            </a:xfrm>
            <a:prstGeom prst="line">
              <a:avLst/>
            </a:prstGeom>
            <a:noFill/>
            <a:ln w="9525">
              <a:solidFill>
                <a:schemeClr val="tx1"/>
              </a:solidFill>
              <a:round/>
              <a:headEnd/>
              <a:tailEnd/>
            </a:ln>
          </p:spPr>
          <p:txBody>
            <a:bodyPr/>
            <a:lstStyle/>
            <a:p>
              <a:endParaRPr lang="en-US"/>
            </a:p>
          </p:txBody>
        </p:sp>
        <p:sp>
          <p:nvSpPr>
            <p:cNvPr id="56677" name="Line 433"/>
            <p:cNvSpPr>
              <a:spLocks noChangeShapeType="1"/>
            </p:cNvSpPr>
            <p:nvPr/>
          </p:nvSpPr>
          <p:spPr bwMode="auto">
            <a:xfrm flipV="1">
              <a:off x="1019" y="1736"/>
              <a:ext cx="0" cy="162"/>
            </a:xfrm>
            <a:prstGeom prst="line">
              <a:avLst/>
            </a:prstGeom>
            <a:noFill/>
            <a:ln w="12700">
              <a:solidFill>
                <a:schemeClr val="tx1"/>
              </a:solidFill>
              <a:round/>
              <a:headEnd/>
              <a:tailEnd/>
            </a:ln>
          </p:spPr>
          <p:txBody>
            <a:bodyPr/>
            <a:lstStyle/>
            <a:p>
              <a:endParaRPr lang="en-US"/>
            </a:p>
          </p:txBody>
        </p:sp>
        <p:sp>
          <p:nvSpPr>
            <p:cNvPr id="56678" name="Line 434"/>
            <p:cNvSpPr>
              <a:spLocks noChangeShapeType="1"/>
            </p:cNvSpPr>
            <p:nvPr/>
          </p:nvSpPr>
          <p:spPr bwMode="auto">
            <a:xfrm flipH="1" flipV="1">
              <a:off x="893" y="1661"/>
              <a:ext cx="126" cy="75"/>
            </a:xfrm>
            <a:prstGeom prst="line">
              <a:avLst/>
            </a:prstGeom>
            <a:noFill/>
            <a:ln w="9525">
              <a:solidFill>
                <a:schemeClr val="tx1"/>
              </a:solidFill>
              <a:round/>
              <a:headEnd/>
              <a:tailEnd/>
            </a:ln>
          </p:spPr>
          <p:txBody>
            <a:bodyPr/>
            <a:lstStyle/>
            <a:p>
              <a:endParaRPr lang="en-US"/>
            </a:p>
          </p:txBody>
        </p:sp>
        <p:sp>
          <p:nvSpPr>
            <p:cNvPr id="56679" name="Line 435"/>
            <p:cNvSpPr>
              <a:spLocks noChangeShapeType="1"/>
            </p:cNvSpPr>
            <p:nvPr/>
          </p:nvSpPr>
          <p:spPr bwMode="auto">
            <a:xfrm flipV="1">
              <a:off x="683" y="1659"/>
              <a:ext cx="128" cy="77"/>
            </a:xfrm>
            <a:prstGeom prst="line">
              <a:avLst/>
            </a:prstGeom>
            <a:noFill/>
            <a:ln w="9525">
              <a:solidFill>
                <a:schemeClr val="tx1"/>
              </a:solidFill>
              <a:round/>
              <a:headEnd/>
              <a:tailEnd/>
            </a:ln>
          </p:spPr>
          <p:txBody>
            <a:bodyPr/>
            <a:lstStyle/>
            <a:p>
              <a:endParaRPr lang="en-US"/>
            </a:p>
          </p:txBody>
        </p:sp>
        <p:sp>
          <p:nvSpPr>
            <p:cNvPr id="56680" name="Line 436"/>
            <p:cNvSpPr>
              <a:spLocks noChangeShapeType="1"/>
            </p:cNvSpPr>
            <p:nvPr/>
          </p:nvSpPr>
          <p:spPr bwMode="auto">
            <a:xfrm>
              <a:off x="1060" y="1963"/>
              <a:ext cx="89" cy="54"/>
            </a:xfrm>
            <a:prstGeom prst="line">
              <a:avLst/>
            </a:prstGeom>
            <a:noFill/>
            <a:ln w="9525">
              <a:solidFill>
                <a:schemeClr val="tx1"/>
              </a:solidFill>
              <a:round/>
              <a:headEnd/>
              <a:tailEnd/>
            </a:ln>
          </p:spPr>
          <p:txBody>
            <a:bodyPr/>
            <a:lstStyle/>
            <a:p>
              <a:endParaRPr lang="en-US"/>
            </a:p>
          </p:txBody>
        </p:sp>
        <p:sp>
          <p:nvSpPr>
            <p:cNvPr id="56681" name="Line 437"/>
            <p:cNvSpPr>
              <a:spLocks noChangeShapeType="1"/>
            </p:cNvSpPr>
            <p:nvPr/>
          </p:nvSpPr>
          <p:spPr bwMode="auto">
            <a:xfrm flipV="1">
              <a:off x="850" y="1476"/>
              <a:ext cx="0" cy="119"/>
            </a:xfrm>
            <a:prstGeom prst="line">
              <a:avLst/>
            </a:prstGeom>
            <a:noFill/>
            <a:ln w="12700">
              <a:solidFill>
                <a:schemeClr val="tx1"/>
              </a:solidFill>
              <a:round/>
              <a:headEnd/>
              <a:tailEnd/>
            </a:ln>
          </p:spPr>
          <p:txBody>
            <a:bodyPr/>
            <a:lstStyle/>
            <a:p>
              <a:endParaRPr lang="en-US"/>
            </a:p>
          </p:txBody>
        </p:sp>
        <p:sp>
          <p:nvSpPr>
            <p:cNvPr id="56682" name="Line 438"/>
            <p:cNvSpPr>
              <a:spLocks noChangeShapeType="1"/>
            </p:cNvSpPr>
            <p:nvPr/>
          </p:nvSpPr>
          <p:spPr bwMode="auto">
            <a:xfrm flipH="1">
              <a:off x="553" y="1963"/>
              <a:ext cx="89" cy="52"/>
            </a:xfrm>
            <a:prstGeom prst="line">
              <a:avLst/>
            </a:prstGeom>
            <a:noFill/>
            <a:ln w="9525">
              <a:solidFill>
                <a:schemeClr val="tx1"/>
              </a:solidFill>
              <a:round/>
              <a:headEnd/>
              <a:tailEnd/>
            </a:ln>
          </p:spPr>
          <p:txBody>
            <a:bodyPr/>
            <a:lstStyle/>
            <a:p>
              <a:endParaRPr lang="en-US"/>
            </a:p>
          </p:txBody>
        </p:sp>
        <p:sp>
          <p:nvSpPr>
            <p:cNvPr id="56683" name="Rectangle 439"/>
            <p:cNvSpPr>
              <a:spLocks noChangeArrowheads="1"/>
            </p:cNvSpPr>
            <p:nvPr/>
          </p:nvSpPr>
          <p:spPr bwMode="auto">
            <a:xfrm>
              <a:off x="655" y="1894"/>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684" name="Rectangle 440"/>
            <p:cNvSpPr>
              <a:spLocks noChangeArrowheads="1"/>
            </p:cNvSpPr>
            <p:nvPr/>
          </p:nvSpPr>
          <p:spPr bwMode="auto">
            <a:xfrm>
              <a:off x="993" y="1894"/>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685" name="Rectangle 441"/>
            <p:cNvSpPr>
              <a:spLocks noChangeArrowheads="1"/>
            </p:cNvSpPr>
            <p:nvPr/>
          </p:nvSpPr>
          <p:spPr bwMode="auto">
            <a:xfrm>
              <a:off x="824" y="1591"/>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686" name="Rectangle 442"/>
            <p:cNvSpPr>
              <a:spLocks noChangeArrowheads="1"/>
            </p:cNvSpPr>
            <p:nvPr/>
          </p:nvSpPr>
          <p:spPr bwMode="auto">
            <a:xfrm>
              <a:off x="1162" y="1995"/>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687" name="Rectangle 443"/>
            <p:cNvSpPr>
              <a:spLocks noChangeArrowheads="1"/>
            </p:cNvSpPr>
            <p:nvPr/>
          </p:nvSpPr>
          <p:spPr bwMode="auto">
            <a:xfrm>
              <a:off x="1231" y="1995"/>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56688" name="Rectangle 444"/>
            <p:cNvSpPr>
              <a:spLocks noChangeArrowheads="1"/>
            </p:cNvSpPr>
            <p:nvPr/>
          </p:nvSpPr>
          <p:spPr bwMode="auto">
            <a:xfrm>
              <a:off x="1311" y="2035"/>
              <a:ext cx="40" cy="86"/>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sp>
          <p:nvSpPr>
            <p:cNvPr id="56689" name="Rectangle 445"/>
            <p:cNvSpPr>
              <a:spLocks noChangeArrowheads="1"/>
            </p:cNvSpPr>
            <p:nvPr/>
          </p:nvSpPr>
          <p:spPr bwMode="auto">
            <a:xfrm>
              <a:off x="824" y="1388"/>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690" name="Rectangle 446"/>
            <p:cNvSpPr>
              <a:spLocks noChangeArrowheads="1"/>
            </p:cNvSpPr>
            <p:nvPr/>
          </p:nvSpPr>
          <p:spPr bwMode="auto">
            <a:xfrm>
              <a:off x="893" y="1388"/>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56691" name="Rectangle 447"/>
            <p:cNvSpPr>
              <a:spLocks noChangeArrowheads="1"/>
            </p:cNvSpPr>
            <p:nvPr/>
          </p:nvSpPr>
          <p:spPr bwMode="auto">
            <a:xfrm>
              <a:off x="981" y="1429"/>
              <a:ext cx="40" cy="86"/>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sp>
          <p:nvSpPr>
            <p:cNvPr id="56692" name="Rectangle 448"/>
            <p:cNvSpPr>
              <a:spLocks noChangeArrowheads="1"/>
            </p:cNvSpPr>
            <p:nvPr/>
          </p:nvSpPr>
          <p:spPr bwMode="auto">
            <a:xfrm>
              <a:off x="369" y="1995"/>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56693" name="Rectangle 449"/>
            <p:cNvSpPr>
              <a:spLocks noChangeArrowheads="1"/>
            </p:cNvSpPr>
            <p:nvPr/>
          </p:nvSpPr>
          <p:spPr bwMode="auto">
            <a:xfrm>
              <a:off x="438" y="2035"/>
              <a:ext cx="40" cy="86"/>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sp>
          <p:nvSpPr>
            <p:cNvPr id="56694" name="Rectangle 450"/>
            <p:cNvSpPr>
              <a:spLocks noChangeArrowheads="1"/>
            </p:cNvSpPr>
            <p:nvPr/>
          </p:nvSpPr>
          <p:spPr bwMode="auto">
            <a:xfrm>
              <a:off x="486" y="1996"/>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grpSp>
      <p:grpSp>
        <p:nvGrpSpPr>
          <p:cNvPr id="56646" name="Group 483"/>
          <p:cNvGrpSpPr>
            <a:grpSpLocks/>
          </p:cNvGrpSpPr>
          <p:nvPr/>
        </p:nvGrpSpPr>
        <p:grpSpPr bwMode="auto">
          <a:xfrm>
            <a:off x="6346825" y="2443163"/>
            <a:ext cx="1601788" cy="1497012"/>
            <a:chOff x="654" y="1403"/>
            <a:chExt cx="1033" cy="975"/>
          </a:xfrm>
        </p:grpSpPr>
        <p:sp>
          <p:nvSpPr>
            <p:cNvPr id="56647" name="AutoShape 455"/>
            <p:cNvSpPr>
              <a:spLocks noChangeAspect="1" noChangeArrowheads="1" noTextEdit="1"/>
            </p:cNvSpPr>
            <p:nvPr/>
          </p:nvSpPr>
          <p:spPr bwMode="auto">
            <a:xfrm>
              <a:off x="672" y="1424"/>
              <a:ext cx="979" cy="900"/>
            </a:xfrm>
            <a:prstGeom prst="rect">
              <a:avLst/>
            </a:prstGeom>
            <a:noFill/>
            <a:ln w="9525">
              <a:noFill/>
              <a:miter lim="800000"/>
              <a:headEnd/>
              <a:tailEnd/>
            </a:ln>
          </p:spPr>
          <p:txBody>
            <a:bodyPr/>
            <a:lstStyle/>
            <a:p>
              <a:endParaRPr lang="en-US"/>
            </a:p>
          </p:txBody>
        </p:sp>
        <p:sp>
          <p:nvSpPr>
            <p:cNvPr id="56648" name="Line 457"/>
            <p:cNvSpPr>
              <a:spLocks noChangeShapeType="1"/>
            </p:cNvSpPr>
            <p:nvPr/>
          </p:nvSpPr>
          <p:spPr bwMode="auto">
            <a:xfrm>
              <a:off x="984" y="1764"/>
              <a:ext cx="0" cy="199"/>
            </a:xfrm>
            <a:prstGeom prst="line">
              <a:avLst/>
            </a:prstGeom>
            <a:noFill/>
            <a:ln w="11113">
              <a:solidFill>
                <a:schemeClr val="tx1"/>
              </a:solidFill>
              <a:round/>
              <a:headEnd/>
              <a:tailEnd/>
            </a:ln>
          </p:spPr>
          <p:txBody>
            <a:bodyPr/>
            <a:lstStyle/>
            <a:p>
              <a:endParaRPr lang="en-US"/>
            </a:p>
          </p:txBody>
        </p:sp>
        <p:sp>
          <p:nvSpPr>
            <p:cNvPr id="56649" name="Line 458"/>
            <p:cNvSpPr>
              <a:spLocks noChangeShapeType="1"/>
            </p:cNvSpPr>
            <p:nvPr/>
          </p:nvSpPr>
          <p:spPr bwMode="auto">
            <a:xfrm>
              <a:off x="1009" y="1779"/>
              <a:ext cx="0" cy="171"/>
            </a:xfrm>
            <a:prstGeom prst="line">
              <a:avLst/>
            </a:prstGeom>
            <a:noFill/>
            <a:ln w="11113">
              <a:solidFill>
                <a:schemeClr val="tx1"/>
              </a:solidFill>
              <a:round/>
              <a:headEnd/>
              <a:tailEnd/>
            </a:ln>
          </p:spPr>
          <p:txBody>
            <a:bodyPr/>
            <a:lstStyle/>
            <a:p>
              <a:endParaRPr lang="en-US"/>
            </a:p>
          </p:txBody>
        </p:sp>
        <p:sp>
          <p:nvSpPr>
            <p:cNvPr id="56650" name="Line 459"/>
            <p:cNvSpPr>
              <a:spLocks noChangeShapeType="1"/>
            </p:cNvSpPr>
            <p:nvPr/>
          </p:nvSpPr>
          <p:spPr bwMode="auto">
            <a:xfrm>
              <a:off x="984" y="1963"/>
              <a:ext cx="176" cy="100"/>
            </a:xfrm>
            <a:prstGeom prst="line">
              <a:avLst/>
            </a:prstGeom>
            <a:noFill/>
            <a:ln w="7938">
              <a:solidFill>
                <a:schemeClr val="tx1"/>
              </a:solidFill>
              <a:round/>
              <a:headEnd/>
              <a:tailEnd/>
            </a:ln>
          </p:spPr>
          <p:txBody>
            <a:bodyPr/>
            <a:lstStyle/>
            <a:p>
              <a:endParaRPr lang="en-US"/>
            </a:p>
          </p:txBody>
        </p:sp>
        <p:sp>
          <p:nvSpPr>
            <p:cNvPr id="56651" name="Line 460"/>
            <p:cNvSpPr>
              <a:spLocks noChangeShapeType="1"/>
            </p:cNvSpPr>
            <p:nvPr/>
          </p:nvSpPr>
          <p:spPr bwMode="auto">
            <a:xfrm flipV="1">
              <a:off x="1160" y="1963"/>
              <a:ext cx="176" cy="100"/>
            </a:xfrm>
            <a:prstGeom prst="line">
              <a:avLst/>
            </a:prstGeom>
            <a:noFill/>
            <a:ln w="7938">
              <a:solidFill>
                <a:schemeClr val="tx1"/>
              </a:solidFill>
              <a:round/>
              <a:headEnd/>
              <a:tailEnd/>
            </a:ln>
          </p:spPr>
          <p:txBody>
            <a:bodyPr/>
            <a:lstStyle/>
            <a:p>
              <a:endParaRPr lang="en-US"/>
            </a:p>
          </p:txBody>
        </p:sp>
        <p:sp>
          <p:nvSpPr>
            <p:cNvPr id="56652" name="Line 461"/>
            <p:cNvSpPr>
              <a:spLocks noChangeShapeType="1"/>
            </p:cNvSpPr>
            <p:nvPr/>
          </p:nvSpPr>
          <p:spPr bwMode="auto">
            <a:xfrm flipV="1">
              <a:off x="1160" y="1950"/>
              <a:ext cx="152" cy="84"/>
            </a:xfrm>
            <a:prstGeom prst="line">
              <a:avLst/>
            </a:prstGeom>
            <a:noFill/>
            <a:ln w="7938">
              <a:solidFill>
                <a:schemeClr val="tx1"/>
              </a:solidFill>
              <a:round/>
              <a:headEnd/>
              <a:tailEnd/>
            </a:ln>
          </p:spPr>
          <p:txBody>
            <a:bodyPr/>
            <a:lstStyle/>
            <a:p>
              <a:endParaRPr lang="en-US"/>
            </a:p>
          </p:txBody>
        </p:sp>
        <p:sp>
          <p:nvSpPr>
            <p:cNvPr id="56653" name="Line 462"/>
            <p:cNvSpPr>
              <a:spLocks noChangeShapeType="1"/>
            </p:cNvSpPr>
            <p:nvPr/>
          </p:nvSpPr>
          <p:spPr bwMode="auto">
            <a:xfrm flipV="1">
              <a:off x="1336" y="1764"/>
              <a:ext cx="0" cy="199"/>
            </a:xfrm>
            <a:prstGeom prst="line">
              <a:avLst/>
            </a:prstGeom>
            <a:noFill/>
            <a:ln w="11113">
              <a:solidFill>
                <a:schemeClr val="tx1"/>
              </a:solidFill>
              <a:round/>
              <a:headEnd/>
              <a:tailEnd/>
            </a:ln>
          </p:spPr>
          <p:txBody>
            <a:bodyPr/>
            <a:lstStyle/>
            <a:p>
              <a:endParaRPr lang="en-US"/>
            </a:p>
          </p:txBody>
        </p:sp>
        <p:sp>
          <p:nvSpPr>
            <p:cNvPr id="56654" name="Line 463"/>
            <p:cNvSpPr>
              <a:spLocks noChangeShapeType="1"/>
            </p:cNvSpPr>
            <p:nvPr/>
          </p:nvSpPr>
          <p:spPr bwMode="auto">
            <a:xfrm flipH="1" flipV="1">
              <a:off x="1160" y="1664"/>
              <a:ext cx="176" cy="100"/>
            </a:xfrm>
            <a:prstGeom prst="line">
              <a:avLst/>
            </a:prstGeom>
            <a:noFill/>
            <a:ln w="7938">
              <a:solidFill>
                <a:schemeClr val="tx1"/>
              </a:solidFill>
              <a:round/>
              <a:headEnd/>
              <a:tailEnd/>
            </a:ln>
          </p:spPr>
          <p:txBody>
            <a:bodyPr/>
            <a:lstStyle/>
            <a:p>
              <a:endParaRPr lang="en-US"/>
            </a:p>
          </p:txBody>
        </p:sp>
        <p:sp>
          <p:nvSpPr>
            <p:cNvPr id="56655" name="Line 464"/>
            <p:cNvSpPr>
              <a:spLocks noChangeShapeType="1"/>
            </p:cNvSpPr>
            <p:nvPr/>
          </p:nvSpPr>
          <p:spPr bwMode="auto">
            <a:xfrm flipH="1" flipV="1">
              <a:off x="1160" y="1693"/>
              <a:ext cx="152" cy="86"/>
            </a:xfrm>
            <a:prstGeom prst="line">
              <a:avLst/>
            </a:prstGeom>
            <a:noFill/>
            <a:ln w="7938">
              <a:solidFill>
                <a:schemeClr val="tx1"/>
              </a:solidFill>
              <a:round/>
              <a:headEnd/>
              <a:tailEnd/>
            </a:ln>
          </p:spPr>
          <p:txBody>
            <a:bodyPr/>
            <a:lstStyle/>
            <a:p>
              <a:endParaRPr lang="en-US"/>
            </a:p>
          </p:txBody>
        </p:sp>
        <p:sp>
          <p:nvSpPr>
            <p:cNvPr id="56656" name="Line 465"/>
            <p:cNvSpPr>
              <a:spLocks noChangeShapeType="1"/>
            </p:cNvSpPr>
            <p:nvPr/>
          </p:nvSpPr>
          <p:spPr bwMode="auto">
            <a:xfrm flipV="1">
              <a:off x="984" y="1664"/>
              <a:ext cx="176" cy="100"/>
            </a:xfrm>
            <a:prstGeom prst="line">
              <a:avLst/>
            </a:prstGeom>
            <a:noFill/>
            <a:ln w="7938">
              <a:solidFill>
                <a:schemeClr val="tx1"/>
              </a:solidFill>
              <a:round/>
              <a:headEnd/>
              <a:tailEnd/>
            </a:ln>
          </p:spPr>
          <p:txBody>
            <a:bodyPr/>
            <a:lstStyle/>
            <a:p>
              <a:endParaRPr lang="en-US"/>
            </a:p>
          </p:txBody>
        </p:sp>
        <p:sp>
          <p:nvSpPr>
            <p:cNvPr id="56657" name="Line 466"/>
            <p:cNvSpPr>
              <a:spLocks noChangeShapeType="1"/>
            </p:cNvSpPr>
            <p:nvPr/>
          </p:nvSpPr>
          <p:spPr bwMode="auto">
            <a:xfrm flipV="1">
              <a:off x="1160" y="1507"/>
              <a:ext cx="0" cy="157"/>
            </a:xfrm>
            <a:prstGeom prst="line">
              <a:avLst/>
            </a:prstGeom>
            <a:noFill/>
            <a:ln w="11113">
              <a:solidFill>
                <a:schemeClr val="tx1"/>
              </a:solidFill>
              <a:round/>
              <a:headEnd/>
              <a:tailEnd/>
            </a:ln>
          </p:spPr>
          <p:txBody>
            <a:bodyPr/>
            <a:lstStyle/>
            <a:p>
              <a:endParaRPr lang="en-US"/>
            </a:p>
          </p:txBody>
        </p:sp>
        <p:sp>
          <p:nvSpPr>
            <p:cNvPr id="56658" name="Line 467"/>
            <p:cNvSpPr>
              <a:spLocks noChangeShapeType="1"/>
            </p:cNvSpPr>
            <p:nvPr/>
          </p:nvSpPr>
          <p:spPr bwMode="auto">
            <a:xfrm flipV="1">
              <a:off x="1336" y="1688"/>
              <a:ext cx="136" cy="76"/>
            </a:xfrm>
            <a:prstGeom prst="line">
              <a:avLst/>
            </a:prstGeom>
            <a:noFill/>
            <a:ln w="7938">
              <a:solidFill>
                <a:schemeClr val="tx1"/>
              </a:solidFill>
              <a:round/>
              <a:headEnd/>
              <a:tailEnd/>
            </a:ln>
          </p:spPr>
          <p:txBody>
            <a:bodyPr/>
            <a:lstStyle/>
            <a:p>
              <a:endParaRPr lang="en-US"/>
            </a:p>
          </p:txBody>
        </p:sp>
        <p:sp>
          <p:nvSpPr>
            <p:cNvPr id="56659" name="Line 468"/>
            <p:cNvSpPr>
              <a:spLocks noChangeShapeType="1"/>
            </p:cNvSpPr>
            <p:nvPr/>
          </p:nvSpPr>
          <p:spPr bwMode="auto">
            <a:xfrm flipH="1" flipV="1">
              <a:off x="850" y="1688"/>
              <a:ext cx="134" cy="76"/>
            </a:xfrm>
            <a:prstGeom prst="line">
              <a:avLst/>
            </a:prstGeom>
            <a:noFill/>
            <a:ln w="7938">
              <a:solidFill>
                <a:schemeClr val="tx1"/>
              </a:solidFill>
              <a:round/>
              <a:headEnd/>
              <a:tailEnd/>
            </a:ln>
          </p:spPr>
          <p:txBody>
            <a:bodyPr/>
            <a:lstStyle/>
            <a:p>
              <a:endParaRPr lang="en-US"/>
            </a:p>
          </p:txBody>
        </p:sp>
        <p:sp>
          <p:nvSpPr>
            <p:cNvPr id="56660" name="Line 469"/>
            <p:cNvSpPr>
              <a:spLocks noChangeShapeType="1"/>
            </p:cNvSpPr>
            <p:nvPr/>
          </p:nvSpPr>
          <p:spPr bwMode="auto">
            <a:xfrm>
              <a:off x="1160" y="2063"/>
              <a:ext cx="0" cy="158"/>
            </a:xfrm>
            <a:prstGeom prst="line">
              <a:avLst/>
            </a:prstGeom>
            <a:noFill/>
            <a:ln w="11113">
              <a:solidFill>
                <a:schemeClr val="tx1"/>
              </a:solidFill>
              <a:round/>
              <a:headEnd/>
              <a:tailEnd/>
            </a:ln>
          </p:spPr>
          <p:txBody>
            <a:bodyPr/>
            <a:lstStyle/>
            <a:p>
              <a:endParaRPr lang="en-US"/>
            </a:p>
          </p:txBody>
        </p:sp>
        <p:sp>
          <p:nvSpPr>
            <p:cNvPr id="56661" name="Rectangle 470"/>
            <p:cNvSpPr>
              <a:spLocks noChangeArrowheads="1"/>
            </p:cNvSpPr>
            <p:nvPr/>
          </p:nvSpPr>
          <p:spPr bwMode="auto">
            <a:xfrm>
              <a:off x="1132" y="1403"/>
              <a:ext cx="71" cy="119"/>
            </a:xfrm>
            <a:prstGeom prst="rect">
              <a:avLst/>
            </a:prstGeom>
            <a:noFill/>
            <a:ln w="9525">
              <a:noFill/>
              <a:miter lim="800000"/>
              <a:headEnd/>
              <a:tailEnd/>
            </a:ln>
          </p:spPr>
          <p:txBody>
            <a:bodyPr wrap="none" lIns="0" tIns="0" rIns="0" bIns="0">
              <a:spAutoFit/>
            </a:bodyPr>
            <a:lstStyle/>
            <a:p>
              <a:pPr eaLnBrk="0" hangingPunct="0"/>
              <a:r>
                <a:rPr lang="en-GB" sz="1200" b="1"/>
                <a:t>C</a:t>
              </a:r>
              <a:endParaRPr lang="en-GB" sz="1200"/>
            </a:p>
          </p:txBody>
        </p:sp>
        <p:sp>
          <p:nvSpPr>
            <p:cNvPr id="56662" name="Rectangle 471"/>
            <p:cNvSpPr>
              <a:spLocks noChangeArrowheads="1"/>
            </p:cNvSpPr>
            <p:nvPr/>
          </p:nvSpPr>
          <p:spPr bwMode="auto">
            <a:xfrm>
              <a:off x="1200" y="1403"/>
              <a:ext cx="70" cy="119"/>
            </a:xfrm>
            <a:prstGeom prst="rect">
              <a:avLst/>
            </a:prstGeom>
            <a:noFill/>
            <a:ln w="9525">
              <a:noFill/>
              <a:miter lim="800000"/>
              <a:headEnd/>
              <a:tailEnd/>
            </a:ln>
          </p:spPr>
          <p:txBody>
            <a:bodyPr wrap="none" lIns="0" tIns="0" rIns="0" bIns="0">
              <a:spAutoFit/>
            </a:bodyPr>
            <a:lstStyle/>
            <a:p>
              <a:pPr eaLnBrk="0" hangingPunct="0"/>
              <a:r>
                <a:rPr lang="en-GB" sz="1200" b="1"/>
                <a:t>H</a:t>
              </a:r>
              <a:endParaRPr lang="en-GB" sz="1200"/>
            </a:p>
          </p:txBody>
        </p:sp>
        <p:sp>
          <p:nvSpPr>
            <p:cNvPr id="56663" name="Rectangle 472"/>
            <p:cNvSpPr>
              <a:spLocks noChangeArrowheads="1"/>
            </p:cNvSpPr>
            <p:nvPr/>
          </p:nvSpPr>
          <p:spPr bwMode="auto">
            <a:xfrm>
              <a:off x="1271" y="1462"/>
              <a:ext cx="55" cy="119"/>
            </a:xfrm>
            <a:prstGeom prst="rect">
              <a:avLst/>
            </a:prstGeom>
            <a:noFill/>
            <a:ln w="9525">
              <a:noFill/>
              <a:miter lim="800000"/>
              <a:headEnd/>
              <a:tailEnd/>
            </a:ln>
          </p:spPr>
          <p:txBody>
            <a:bodyPr wrap="none" lIns="0" tIns="0" rIns="0" bIns="0">
              <a:spAutoFit/>
            </a:bodyPr>
            <a:lstStyle/>
            <a:p>
              <a:pPr eaLnBrk="0" hangingPunct="0"/>
              <a:r>
                <a:rPr lang="en-GB" sz="1200" b="1"/>
                <a:t>3</a:t>
              </a:r>
              <a:endParaRPr lang="en-GB" sz="1200"/>
            </a:p>
          </p:txBody>
        </p:sp>
        <p:sp>
          <p:nvSpPr>
            <p:cNvPr id="56664" name="Rectangle 473"/>
            <p:cNvSpPr>
              <a:spLocks noChangeArrowheads="1"/>
            </p:cNvSpPr>
            <p:nvPr/>
          </p:nvSpPr>
          <p:spPr bwMode="auto">
            <a:xfrm>
              <a:off x="1486" y="1621"/>
              <a:ext cx="71" cy="119"/>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665" name="Rectangle 474"/>
            <p:cNvSpPr>
              <a:spLocks noChangeArrowheads="1"/>
            </p:cNvSpPr>
            <p:nvPr/>
          </p:nvSpPr>
          <p:spPr bwMode="auto">
            <a:xfrm>
              <a:off x="1555" y="1621"/>
              <a:ext cx="77" cy="119"/>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56666" name="Rectangle 475"/>
            <p:cNvSpPr>
              <a:spLocks noChangeArrowheads="1"/>
            </p:cNvSpPr>
            <p:nvPr/>
          </p:nvSpPr>
          <p:spPr bwMode="auto">
            <a:xfrm>
              <a:off x="1633" y="1661"/>
              <a:ext cx="54" cy="119"/>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56667" name="Rectangle 476"/>
            <p:cNvSpPr>
              <a:spLocks noChangeArrowheads="1"/>
            </p:cNvSpPr>
            <p:nvPr/>
          </p:nvSpPr>
          <p:spPr bwMode="auto">
            <a:xfrm>
              <a:off x="654" y="1621"/>
              <a:ext cx="77" cy="119"/>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56668" name="Rectangle 477"/>
            <p:cNvSpPr>
              <a:spLocks noChangeArrowheads="1"/>
            </p:cNvSpPr>
            <p:nvPr/>
          </p:nvSpPr>
          <p:spPr bwMode="auto">
            <a:xfrm>
              <a:off x="728" y="1661"/>
              <a:ext cx="54" cy="119"/>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56669" name="Rectangle 478"/>
            <p:cNvSpPr>
              <a:spLocks noChangeArrowheads="1"/>
            </p:cNvSpPr>
            <p:nvPr/>
          </p:nvSpPr>
          <p:spPr bwMode="auto">
            <a:xfrm>
              <a:off x="779" y="1621"/>
              <a:ext cx="71" cy="119"/>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670" name="Rectangle 479"/>
            <p:cNvSpPr>
              <a:spLocks noChangeArrowheads="1"/>
            </p:cNvSpPr>
            <p:nvPr/>
          </p:nvSpPr>
          <p:spPr bwMode="auto">
            <a:xfrm>
              <a:off x="1132" y="2218"/>
              <a:ext cx="71" cy="119"/>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56671" name="Rectangle 480"/>
            <p:cNvSpPr>
              <a:spLocks noChangeArrowheads="1"/>
            </p:cNvSpPr>
            <p:nvPr/>
          </p:nvSpPr>
          <p:spPr bwMode="auto">
            <a:xfrm>
              <a:off x="1200" y="2218"/>
              <a:ext cx="76" cy="119"/>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56672" name="Rectangle 481"/>
            <p:cNvSpPr>
              <a:spLocks noChangeArrowheads="1"/>
            </p:cNvSpPr>
            <p:nvPr/>
          </p:nvSpPr>
          <p:spPr bwMode="auto">
            <a:xfrm>
              <a:off x="1276" y="2259"/>
              <a:ext cx="55" cy="119"/>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grpSp>
    </p:spTree>
    <p:extLst>
      <p:ext uri="{BB962C8B-B14F-4D97-AF65-F5344CB8AC3E}">
        <p14:creationId xmlns:p14="http://schemas.microsoft.com/office/powerpoint/2010/main" val="5825888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255577"/>
                                        </p:tgtEl>
                                        <p:attrNameLst>
                                          <p:attrName>style.visibility</p:attrName>
                                        </p:attrNameLst>
                                      </p:cBhvr>
                                      <p:to>
                                        <p:strVal val="visible"/>
                                      </p:to>
                                    </p:set>
                                    <p:anim calcmode="lin" valueType="num">
                                      <p:cBhvr additive="base">
                                        <p:cTn id="7" dur="500" fill="hold"/>
                                        <p:tgtEl>
                                          <p:spTgt spid="1255577"/>
                                        </p:tgtEl>
                                        <p:attrNameLst>
                                          <p:attrName>ppt_x</p:attrName>
                                        </p:attrNameLst>
                                      </p:cBhvr>
                                      <p:tavLst>
                                        <p:tav tm="0">
                                          <p:val>
                                            <p:strVal val="0-#ppt_w/2"/>
                                          </p:val>
                                        </p:tav>
                                        <p:tav tm="100000">
                                          <p:val>
                                            <p:strVal val="#ppt_x"/>
                                          </p:val>
                                        </p:tav>
                                      </p:tavLst>
                                    </p:anim>
                                    <p:anim calcmode="lin" valueType="num">
                                      <p:cBhvr additive="base">
                                        <p:cTn id="8" dur="500" fill="hold"/>
                                        <p:tgtEl>
                                          <p:spTgt spid="1255577"/>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255579"/>
                                        </p:tgtEl>
                                        <p:attrNameLst>
                                          <p:attrName>style.visibility</p:attrName>
                                        </p:attrNameLst>
                                      </p:cBhvr>
                                      <p:to>
                                        <p:strVal val="visible"/>
                                      </p:to>
                                    </p:set>
                                    <p:anim calcmode="lin" valueType="num">
                                      <p:cBhvr additive="base">
                                        <p:cTn id="11" dur="500" fill="hold"/>
                                        <p:tgtEl>
                                          <p:spTgt spid="1255579"/>
                                        </p:tgtEl>
                                        <p:attrNameLst>
                                          <p:attrName>ppt_x</p:attrName>
                                        </p:attrNameLst>
                                      </p:cBhvr>
                                      <p:tavLst>
                                        <p:tav tm="0">
                                          <p:val>
                                            <p:strVal val="0-#ppt_w/2"/>
                                          </p:val>
                                        </p:tav>
                                        <p:tav tm="100000">
                                          <p:val>
                                            <p:strVal val="#ppt_x"/>
                                          </p:val>
                                        </p:tav>
                                      </p:tavLst>
                                    </p:anim>
                                    <p:anim calcmode="lin" valueType="num">
                                      <p:cBhvr additive="base">
                                        <p:cTn id="12" dur="500" fill="hold"/>
                                        <p:tgtEl>
                                          <p:spTgt spid="1255579"/>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255581"/>
                                        </p:tgtEl>
                                        <p:attrNameLst>
                                          <p:attrName>style.visibility</p:attrName>
                                        </p:attrNameLst>
                                      </p:cBhvr>
                                      <p:to>
                                        <p:strVal val="visible"/>
                                      </p:to>
                                    </p:set>
                                    <p:anim calcmode="lin" valueType="num">
                                      <p:cBhvr additive="base">
                                        <p:cTn id="15" dur="500" fill="hold"/>
                                        <p:tgtEl>
                                          <p:spTgt spid="1255581"/>
                                        </p:tgtEl>
                                        <p:attrNameLst>
                                          <p:attrName>ppt_x</p:attrName>
                                        </p:attrNameLst>
                                      </p:cBhvr>
                                      <p:tavLst>
                                        <p:tav tm="0">
                                          <p:val>
                                            <p:strVal val="0-#ppt_w/2"/>
                                          </p:val>
                                        </p:tav>
                                        <p:tav tm="100000">
                                          <p:val>
                                            <p:strVal val="#ppt_x"/>
                                          </p:val>
                                        </p:tav>
                                      </p:tavLst>
                                    </p:anim>
                                    <p:anim calcmode="lin" valueType="num">
                                      <p:cBhvr additive="base">
                                        <p:cTn id="16" dur="500" fill="hold"/>
                                        <p:tgtEl>
                                          <p:spTgt spid="1255581"/>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255621"/>
                                        </p:tgtEl>
                                        <p:attrNameLst>
                                          <p:attrName>style.visibility</p:attrName>
                                        </p:attrNameLst>
                                      </p:cBhvr>
                                      <p:to>
                                        <p:strVal val="visible"/>
                                      </p:to>
                                    </p:set>
                                    <p:anim calcmode="lin" valueType="num">
                                      <p:cBhvr additive="base">
                                        <p:cTn id="19" dur="500" fill="hold"/>
                                        <p:tgtEl>
                                          <p:spTgt spid="1255621"/>
                                        </p:tgtEl>
                                        <p:attrNameLst>
                                          <p:attrName>ppt_x</p:attrName>
                                        </p:attrNameLst>
                                      </p:cBhvr>
                                      <p:tavLst>
                                        <p:tav tm="0">
                                          <p:val>
                                            <p:strVal val="0-#ppt_w/2"/>
                                          </p:val>
                                        </p:tav>
                                        <p:tav tm="100000">
                                          <p:val>
                                            <p:strVal val="#ppt_x"/>
                                          </p:val>
                                        </p:tav>
                                      </p:tavLst>
                                    </p:anim>
                                    <p:anim calcmode="lin" valueType="num">
                                      <p:cBhvr additive="base">
                                        <p:cTn id="20" dur="500" fill="hold"/>
                                        <p:tgtEl>
                                          <p:spTgt spid="1255621"/>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255623"/>
                                        </p:tgtEl>
                                        <p:attrNameLst>
                                          <p:attrName>style.visibility</p:attrName>
                                        </p:attrNameLst>
                                      </p:cBhvr>
                                      <p:to>
                                        <p:strVal val="visible"/>
                                      </p:to>
                                    </p:set>
                                    <p:anim calcmode="lin" valueType="num">
                                      <p:cBhvr additive="base">
                                        <p:cTn id="23" dur="500" fill="hold"/>
                                        <p:tgtEl>
                                          <p:spTgt spid="1255623"/>
                                        </p:tgtEl>
                                        <p:attrNameLst>
                                          <p:attrName>ppt_x</p:attrName>
                                        </p:attrNameLst>
                                      </p:cBhvr>
                                      <p:tavLst>
                                        <p:tav tm="0">
                                          <p:val>
                                            <p:strVal val="0-#ppt_w/2"/>
                                          </p:val>
                                        </p:tav>
                                        <p:tav tm="100000">
                                          <p:val>
                                            <p:strVal val="#ppt_x"/>
                                          </p:val>
                                        </p:tav>
                                      </p:tavLst>
                                    </p:anim>
                                    <p:anim calcmode="lin" valueType="num">
                                      <p:cBhvr additive="base">
                                        <p:cTn id="24" dur="500" fill="hold"/>
                                        <p:tgtEl>
                                          <p:spTgt spid="1255623"/>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1255625"/>
                                        </p:tgtEl>
                                        <p:attrNameLst>
                                          <p:attrName>style.visibility</p:attrName>
                                        </p:attrNameLst>
                                      </p:cBhvr>
                                      <p:to>
                                        <p:strVal val="visible"/>
                                      </p:to>
                                    </p:set>
                                    <p:anim calcmode="lin" valueType="num">
                                      <p:cBhvr additive="base">
                                        <p:cTn id="27" dur="500" fill="hold"/>
                                        <p:tgtEl>
                                          <p:spTgt spid="1255625"/>
                                        </p:tgtEl>
                                        <p:attrNameLst>
                                          <p:attrName>ppt_x</p:attrName>
                                        </p:attrNameLst>
                                      </p:cBhvr>
                                      <p:tavLst>
                                        <p:tav tm="0">
                                          <p:val>
                                            <p:strVal val="0-#ppt_w/2"/>
                                          </p:val>
                                        </p:tav>
                                        <p:tav tm="100000">
                                          <p:val>
                                            <p:strVal val="#ppt_x"/>
                                          </p:val>
                                        </p:tav>
                                      </p:tavLst>
                                    </p:anim>
                                    <p:anim calcmode="lin" valueType="num">
                                      <p:cBhvr additive="base">
                                        <p:cTn id="28" dur="500" fill="hold"/>
                                        <p:tgtEl>
                                          <p:spTgt spid="1255625"/>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1255662"/>
                                        </p:tgtEl>
                                        <p:attrNameLst>
                                          <p:attrName>style.visibility</p:attrName>
                                        </p:attrNameLst>
                                      </p:cBhvr>
                                      <p:to>
                                        <p:strVal val="visible"/>
                                      </p:to>
                                    </p:set>
                                    <p:anim calcmode="lin" valueType="num">
                                      <p:cBhvr additive="base">
                                        <p:cTn id="31" dur="500" fill="hold"/>
                                        <p:tgtEl>
                                          <p:spTgt spid="1255662"/>
                                        </p:tgtEl>
                                        <p:attrNameLst>
                                          <p:attrName>ppt_x</p:attrName>
                                        </p:attrNameLst>
                                      </p:cBhvr>
                                      <p:tavLst>
                                        <p:tav tm="0">
                                          <p:val>
                                            <p:strVal val="0-#ppt_w/2"/>
                                          </p:val>
                                        </p:tav>
                                        <p:tav tm="100000">
                                          <p:val>
                                            <p:strVal val="#ppt_x"/>
                                          </p:val>
                                        </p:tav>
                                      </p:tavLst>
                                    </p:anim>
                                    <p:anim calcmode="lin" valueType="num">
                                      <p:cBhvr additive="base">
                                        <p:cTn id="32" dur="500" fill="hold"/>
                                        <p:tgtEl>
                                          <p:spTgt spid="1255662"/>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1255664"/>
                                        </p:tgtEl>
                                        <p:attrNameLst>
                                          <p:attrName>style.visibility</p:attrName>
                                        </p:attrNameLst>
                                      </p:cBhvr>
                                      <p:to>
                                        <p:strVal val="visible"/>
                                      </p:to>
                                    </p:set>
                                    <p:anim calcmode="lin" valueType="num">
                                      <p:cBhvr additive="base">
                                        <p:cTn id="35" dur="500" fill="hold"/>
                                        <p:tgtEl>
                                          <p:spTgt spid="1255664"/>
                                        </p:tgtEl>
                                        <p:attrNameLst>
                                          <p:attrName>ppt_x</p:attrName>
                                        </p:attrNameLst>
                                      </p:cBhvr>
                                      <p:tavLst>
                                        <p:tav tm="0">
                                          <p:val>
                                            <p:strVal val="0-#ppt_w/2"/>
                                          </p:val>
                                        </p:tav>
                                        <p:tav tm="100000">
                                          <p:val>
                                            <p:strVal val="#ppt_x"/>
                                          </p:val>
                                        </p:tav>
                                      </p:tavLst>
                                    </p:anim>
                                    <p:anim calcmode="lin" valueType="num">
                                      <p:cBhvr additive="base">
                                        <p:cTn id="36" dur="500" fill="hold"/>
                                        <p:tgtEl>
                                          <p:spTgt spid="1255664"/>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0"/>
                                  </p:stCondLst>
                                  <p:childTnLst>
                                    <p:set>
                                      <p:cBhvr>
                                        <p:cTn id="38" dur="1" fill="hold">
                                          <p:stCondLst>
                                            <p:cond delay="0"/>
                                          </p:stCondLst>
                                        </p:cTn>
                                        <p:tgtEl>
                                          <p:spTgt spid="1255666"/>
                                        </p:tgtEl>
                                        <p:attrNameLst>
                                          <p:attrName>style.visibility</p:attrName>
                                        </p:attrNameLst>
                                      </p:cBhvr>
                                      <p:to>
                                        <p:strVal val="visible"/>
                                      </p:to>
                                    </p:set>
                                    <p:anim calcmode="lin" valueType="num">
                                      <p:cBhvr additive="base">
                                        <p:cTn id="39" dur="500" fill="hold"/>
                                        <p:tgtEl>
                                          <p:spTgt spid="1255666"/>
                                        </p:tgtEl>
                                        <p:attrNameLst>
                                          <p:attrName>ppt_x</p:attrName>
                                        </p:attrNameLst>
                                      </p:cBhvr>
                                      <p:tavLst>
                                        <p:tav tm="0">
                                          <p:val>
                                            <p:strVal val="0-#ppt_w/2"/>
                                          </p:val>
                                        </p:tav>
                                        <p:tav tm="100000">
                                          <p:val>
                                            <p:strVal val="#ppt_x"/>
                                          </p:val>
                                        </p:tav>
                                      </p:tavLst>
                                    </p:anim>
                                    <p:anim calcmode="lin" valueType="num">
                                      <p:cBhvr additive="base">
                                        <p:cTn id="40" dur="500" fill="hold"/>
                                        <p:tgtEl>
                                          <p:spTgt spid="1255666"/>
                                        </p:tgtEl>
                                        <p:attrNameLst>
                                          <p:attrName>ppt_y</p:attrName>
                                        </p:attrNameLst>
                                      </p:cBhvr>
                                      <p:tavLst>
                                        <p:tav tm="0">
                                          <p:val>
                                            <p:strVal val="#ppt_y"/>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1255704"/>
                                        </p:tgtEl>
                                        <p:attrNameLst>
                                          <p:attrName>style.visibility</p:attrName>
                                        </p:attrNameLst>
                                      </p:cBhvr>
                                      <p:to>
                                        <p:strVal val="visible"/>
                                      </p:to>
                                    </p:set>
                                    <p:anim calcmode="lin" valueType="num">
                                      <p:cBhvr additive="base">
                                        <p:cTn id="45" dur="500" fill="hold"/>
                                        <p:tgtEl>
                                          <p:spTgt spid="1255704"/>
                                        </p:tgtEl>
                                        <p:attrNameLst>
                                          <p:attrName>ppt_x</p:attrName>
                                        </p:attrNameLst>
                                      </p:cBhvr>
                                      <p:tavLst>
                                        <p:tav tm="0">
                                          <p:val>
                                            <p:strVal val="0-#ppt_w/2"/>
                                          </p:val>
                                        </p:tav>
                                        <p:tav tm="100000">
                                          <p:val>
                                            <p:strVal val="#ppt_x"/>
                                          </p:val>
                                        </p:tav>
                                      </p:tavLst>
                                    </p:anim>
                                    <p:anim calcmode="lin" valueType="num">
                                      <p:cBhvr additive="base">
                                        <p:cTn id="46" dur="500" fill="hold"/>
                                        <p:tgtEl>
                                          <p:spTgt spid="1255704"/>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1255706"/>
                                        </p:tgtEl>
                                        <p:attrNameLst>
                                          <p:attrName>style.visibility</p:attrName>
                                        </p:attrNameLst>
                                      </p:cBhvr>
                                      <p:to>
                                        <p:strVal val="visible"/>
                                      </p:to>
                                    </p:set>
                                    <p:anim calcmode="lin" valueType="num">
                                      <p:cBhvr additive="base">
                                        <p:cTn id="49" dur="500" fill="hold"/>
                                        <p:tgtEl>
                                          <p:spTgt spid="1255706"/>
                                        </p:tgtEl>
                                        <p:attrNameLst>
                                          <p:attrName>ppt_x</p:attrName>
                                        </p:attrNameLst>
                                      </p:cBhvr>
                                      <p:tavLst>
                                        <p:tav tm="0">
                                          <p:val>
                                            <p:strVal val="0-#ppt_w/2"/>
                                          </p:val>
                                        </p:tav>
                                        <p:tav tm="100000">
                                          <p:val>
                                            <p:strVal val="#ppt_x"/>
                                          </p:val>
                                        </p:tav>
                                      </p:tavLst>
                                    </p:anim>
                                    <p:anim calcmode="lin" valueType="num">
                                      <p:cBhvr additive="base">
                                        <p:cTn id="50" dur="500" fill="hold"/>
                                        <p:tgtEl>
                                          <p:spTgt spid="1255706"/>
                                        </p:tgtEl>
                                        <p:attrNameLst>
                                          <p:attrName>ppt_y</p:attrName>
                                        </p:attrNameLst>
                                      </p:cBhvr>
                                      <p:tavLst>
                                        <p:tav tm="0">
                                          <p:val>
                                            <p:strVal val="#ppt_y"/>
                                          </p:val>
                                        </p:tav>
                                        <p:tav tm="100000">
                                          <p:val>
                                            <p:strVal val="#ppt_y"/>
                                          </p:val>
                                        </p:tav>
                                      </p:tavLst>
                                    </p:anim>
                                  </p:childTnLst>
                                </p:cTn>
                              </p:par>
                              <p:par>
                                <p:cTn id="51" presetID="2" presetClass="entr" presetSubtype="8" fill="hold" grpId="0" nodeType="withEffect">
                                  <p:stCondLst>
                                    <p:cond delay="0"/>
                                  </p:stCondLst>
                                  <p:childTnLst>
                                    <p:set>
                                      <p:cBhvr>
                                        <p:cTn id="52" dur="1" fill="hold">
                                          <p:stCondLst>
                                            <p:cond delay="0"/>
                                          </p:stCondLst>
                                        </p:cTn>
                                        <p:tgtEl>
                                          <p:spTgt spid="1255708"/>
                                        </p:tgtEl>
                                        <p:attrNameLst>
                                          <p:attrName>style.visibility</p:attrName>
                                        </p:attrNameLst>
                                      </p:cBhvr>
                                      <p:to>
                                        <p:strVal val="visible"/>
                                      </p:to>
                                    </p:set>
                                    <p:anim calcmode="lin" valueType="num">
                                      <p:cBhvr additive="base">
                                        <p:cTn id="53" dur="500" fill="hold"/>
                                        <p:tgtEl>
                                          <p:spTgt spid="1255708"/>
                                        </p:tgtEl>
                                        <p:attrNameLst>
                                          <p:attrName>ppt_x</p:attrName>
                                        </p:attrNameLst>
                                      </p:cBhvr>
                                      <p:tavLst>
                                        <p:tav tm="0">
                                          <p:val>
                                            <p:strVal val="0-#ppt_w/2"/>
                                          </p:val>
                                        </p:tav>
                                        <p:tav tm="100000">
                                          <p:val>
                                            <p:strVal val="#ppt_x"/>
                                          </p:val>
                                        </p:tav>
                                      </p:tavLst>
                                    </p:anim>
                                    <p:anim calcmode="lin" valueType="num">
                                      <p:cBhvr additive="base">
                                        <p:cTn id="54" dur="500" fill="hold"/>
                                        <p:tgtEl>
                                          <p:spTgt spid="1255708"/>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8" fill="hold" grpId="0" nodeType="clickEffect">
                                  <p:stCondLst>
                                    <p:cond delay="0"/>
                                  </p:stCondLst>
                                  <p:childTnLst>
                                    <p:set>
                                      <p:cBhvr>
                                        <p:cTn id="58" dur="1" fill="hold">
                                          <p:stCondLst>
                                            <p:cond delay="0"/>
                                          </p:stCondLst>
                                        </p:cTn>
                                        <p:tgtEl>
                                          <p:spTgt spid="1255745"/>
                                        </p:tgtEl>
                                        <p:attrNameLst>
                                          <p:attrName>style.visibility</p:attrName>
                                        </p:attrNameLst>
                                      </p:cBhvr>
                                      <p:to>
                                        <p:strVal val="visible"/>
                                      </p:to>
                                    </p:set>
                                    <p:anim calcmode="lin" valueType="num">
                                      <p:cBhvr additive="base">
                                        <p:cTn id="59" dur="500" fill="hold"/>
                                        <p:tgtEl>
                                          <p:spTgt spid="1255745"/>
                                        </p:tgtEl>
                                        <p:attrNameLst>
                                          <p:attrName>ppt_x</p:attrName>
                                        </p:attrNameLst>
                                      </p:cBhvr>
                                      <p:tavLst>
                                        <p:tav tm="0">
                                          <p:val>
                                            <p:strVal val="0-#ppt_w/2"/>
                                          </p:val>
                                        </p:tav>
                                        <p:tav tm="100000">
                                          <p:val>
                                            <p:strVal val="#ppt_x"/>
                                          </p:val>
                                        </p:tav>
                                      </p:tavLst>
                                    </p:anim>
                                    <p:anim calcmode="lin" valueType="num">
                                      <p:cBhvr additive="base">
                                        <p:cTn id="60" dur="500" fill="hold"/>
                                        <p:tgtEl>
                                          <p:spTgt spid="1255745"/>
                                        </p:tgtEl>
                                        <p:attrNameLst>
                                          <p:attrName>ppt_y</p:attrName>
                                        </p:attrNameLst>
                                      </p:cBhvr>
                                      <p:tavLst>
                                        <p:tav tm="0">
                                          <p:val>
                                            <p:strVal val="#ppt_y"/>
                                          </p:val>
                                        </p:tav>
                                        <p:tav tm="100000">
                                          <p:val>
                                            <p:strVal val="#ppt_y"/>
                                          </p:val>
                                        </p:tav>
                                      </p:tavLst>
                                    </p:anim>
                                  </p:childTnLst>
                                </p:cTn>
                              </p:par>
                              <p:par>
                                <p:cTn id="61" presetID="2" presetClass="entr" presetSubtype="8" fill="hold" grpId="0" nodeType="withEffect">
                                  <p:stCondLst>
                                    <p:cond delay="0"/>
                                  </p:stCondLst>
                                  <p:childTnLst>
                                    <p:set>
                                      <p:cBhvr>
                                        <p:cTn id="62" dur="1" fill="hold">
                                          <p:stCondLst>
                                            <p:cond delay="0"/>
                                          </p:stCondLst>
                                        </p:cTn>
                                        <p:tgtEl>
                                          <p:spTgt spid="1255747"/>
                                        </p:tgtEl>
                                        <p:attrNameLst>
                                          <p:attrName>style.visibility</p:attrName>
                                        </p:attrNameLst>
                                      </p:cBhvr>
                                      <p:to>
                                        <p:strVal val="visible"/>
                                      </p:to>
                                    </p:set>
                                    <p:anim calcmode="lin" valueType="num">
                                      <p:cBhvr additive="base">
                                        <p:cTn id="63" dur="500" fill="hold"/>
                                        <p:tgtEl>
                                          <p:spTgt spid="1255747"/>
                                        </p:tgtEl>
                                        <p:attrNameLst>
                                          <p:attrName>ppt_x</p:attrName>
                                        </p:attrNameLst>
                                      </p:cBhvr>
                                      <p:tavLst>
                                        <p:tav tm="0">
                                          <p:val>
                                            <p:strVal val="0-#ppt_w/2"/>
                                          </p:val>
                                        </p:tav>
                                        <p:tav tm="100000">
                                          <p:val>
                                            <p:strVal val="#ppt_x"/>
                                          </p:val>
                                        </p:tav>
                                      </p:tavLst>
                                    </p:anim>
                                    <p:anim calcmode="lin" valueType="num">
                                      <p:cBhvr additive="base">
                                        <p:cTn id="64" dur="500" fill="hold"/>
                                        <p:tgtEl>
                                          <p:spTgt spid="1255747"/>
                                        </p:tgtEl>
                                        <p:attrNameLst>
                                          <p:attrName>ppt_y</p:attrName>
                                        </p:attrNameLst>
                                      </p:cBhvr>
                                      <p:tavLst>
                                        <p:tav tm="0">
                                          <p:val>
                                            <p:strVal val="#ppt_y"/>
                                          </p:val>
                                        </p:tav>
                                        <p:tav tm="100000">
                                          <p:val>
                                            <p:strVal val="#ppt_y"/>
                                          </p:val>
                                        </p:tav>
                                      </p:tavLst>
                                    </p:anim>
                                  </p:childTnLst>
                                </p:cTn>
                              </p:par>
                              <p:par>
                                <p:cTn id="65" presetID="2" presetClass="entr" presetSubtype="8" fill="hold" grpId="0" nodeType="withEffect">
                                  <p:stCondLst>
                                    <p:cond delay="0"/>
                                  </p:stCondLst>
                                  <p:childTnLst>
                                    <p:set>
                                      <p:cBhvr>
                                        <p:cTn id="66" dur="1" fill="hold">
                                          <p:stCondLst>
                                            <p:cond delay="0"/>
                                          </p:stCondLst>
                                        </p:cTn>
                                        <p:tgtEl>
                                          <p:spTgt spid="1255749"/>
                                        </p:tgtEl>
                                        <p:attrNameLst>
                                          <p:attrName>style.visibility</p:attrName>
                                        </p:attrNameLst>
                                      </p:cBhvr>
                                      <p:to>
                                        <p:strVal val="visible"/>
                                      </p:to>
                                    </p:set>
                                    <p:anim calcmode="lin" valueType="num">
                                      <p:cBhvr additive="base">
                                        <p:cTn id="67" dur="500" fill="hold"/>
                                        <p:tgtEl>
                                          <p:spTgt spid="1255749"/>
                                        </p:tgtEl>
                                        <p:attrNameLst>
                                          <p:attrName>ppt_x</p:attrName>
                                        </p:attrNameLst>
                                      </p:cBhvr>
                                      <p:tavLst>
                                        <p:tav tm="0">
                                          <p:val>
                                            <p:strVal val="0-#ppt_w/2"/>
                                          </p:val>
                                        </p:tav>
                                        <p:tav tm="100000">
                                          <p:val>
                                            <p:strVal val="#ppt_x"/>
                                          </p:val>
                                        </p:tav>
                                      </p:tavLst>
                                    </p:anim>
                                    <p:anim calcmode="lin" valueType="num">
                                      <p:cBhvr additive="base">
                                        <p:cTn id="68" dur="500" fill="hold"/>
                                        <p:tgtEl>
                                          <p:spTgt spid="125574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5577" grpId="0"/>
      <p:bldP spid="1255579" grpId="0"/>
      <p:bldP spid="1255581" grpId="0"/>
      <p:bldP spid="1255621" grpId="0"/>
      <p:bldP spid="1255623" grpId="0"/>
      <p:bldP spid="1255625" grpId="0"/>
      <p:bldP spid="1255662" grpId="0"/>
      <p:bldP spid="1255664" grpId="0"/>
      <p:bldP spid="1255666" grpId="0"/>
      <p:bldP spid="1255704" grpId="0"/>
      <p:bldP spid="1255706" grpId="0"/>
      <p:bldP spid="1255708" grpId="0"/>
      <p:bldP spid="1255745" grpId="0"/>
      <p:bldP spid="1255747" grpId="0"/>
      <p:bldP spid="125574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2514" name="Rectangle 2"/>
          <p:cNvSpPr>
            <a:spLocks noGrp="1" noChangeArrowheads="1"/>
          </p:cNvSpPr>
          <p:nvPr>
            <p:ph type="title"/>
          </p:nvPr>
        </p:nvSpPr>
        <p:spPr/>
        <p:txBody>
          <a:bodyPr/>
          <a:lstStyle/>
          <a:p>
            <a:pPr>
              <a:defRPr/>
            </a:pPr>
            <a:r>
              <a:rPr lang="en-GB"/>
              <a:t>TATB</a:t>
            </a:r>
          </a:p>
        </p:txBody>
      </p:sp>
      <p:sp>
        <p:nvSpPr>
          <p:cNvPr id="58370" name="Rectangle 3"/>
          <p:cNvSpPr>
            <a:spLocks noGrp="1" noChangeArrowheads="1"/>
          </p:cNvSpPr>
          <p:nvPr>
            <p:ph type="body" sz="half" idx="1"/>
          </p:nvPr>
        </p:nvSpPr>
        <p:spPr/>
        <p:txBody>
          <a:bodyPr/>
          <a:lstStyle/>
          <a:p>
            <a:pPr>
              <a:buFont typeface="Wingdings" pitchFamily="2" charset="2"/>
              <a:buNone/>
            </a:pPr>
            <a:r>
              <a:rPr lang="en-GB" sz="2400" smtClean="0"/>
              <a:t> </a:t>
            </a:r>
          </a:p>
        </p:txBody>
      </p:sp>
      <p:sp>
        <p:nvSpPr>
          <p:cNvPr id="58371" name="Rectangle 4"/>
          <p:cNvSpPr>
            <a:spLocks noChangeArrowheads="1"/>
          </p:cNvSpPr>
          <p:nvPr/>
        </p:nvSpPr>
        <p:spPr bwMode="auto">
          <a:xfrm>
            <a:off x="5281613" y="3508375"/>
            <a:ext cx="7772400" cy="1470025"/>
          </a:xfrm>
          <a:prstGeom prst="rect">
            <a:avLst/>
          </a:prstGeom>
          <a:noFill/>
          <a:ln w="9525">
            <a:noFill/>
            <a:miter lim="800000"/>
            <a:headEnd/>
            <a:tailEnd/>
          </a:ln>
        </p:spPr>
        <p:txBody>
          <a:bodyPr anchor="ctr"/>
          <a:lstStyle/>
          <a:p>
            <a:pPr algn="r" eaLnBrk="0" hangingPunct="0"/>
            <a:r>
              <a:rPr lang="en-GB" sz="3600" b="1"/>
              <a:t> </a:t>
            </a:r>
          </a:p>
        </p:txBody>
      </p:sp>
      <p:sp>
        <p:nvSpPr>
          <p:cNvPr id="58372" name="Rectangle 5"/>
          <p:cNvSpPr>
            <a:spLocks noChangeArrowheads="1"/>
          </p:cNvSpPr>
          <p:nvPr/>
        </p:nvSpPr>
        <p:spPr bwMode="auto">
          <a:xfrm>
            <a:off x="5967413" y="5264150"/>
            <a:ext cx="6400800" cy="1752600"/>
          </a:xfrm>
          <a:prstGeom prst="rect">
            <a:avLst/>
          </a:prstGeom>
          <a:noFill/>
          <a:ln w="9525">
            <a:noFill/>
            <a:miter lim="800000"/>
            <a:headEnd/>
            <a:tailEnd/>
          </a:ln>
        </p:spPr>
        <p:txBody>
          <a:bodyPr/>
          <a:lstStyle/>
          <a:p>
            <a:pPr marL="388938" indent="-388938" algn="r" eaLnBrk="0" hangingPunct="0">
              <a:spcBef>
                <a:spcPct val="10000"/>
              </a:spcBef>
              <a:spcAft>
                <a:spcPct val="10000"/>
              </a:spcAft>
              <a:buClr>
                <a:srgbClr val="FF1C1C"/>
              </a:buClr>
              <a:buSzPct val="80000"/>
              <a:buFont typeface="Wingdings" pitchFamily="2" charset="2"/>
              <a:buNone/>
            </a:pPr>
            <a:r>
              <a:rPr lang="en-GB" sz="2800"/>
              <a:t> </a:t>
            </a:r>
          </a:p>
        </p:txBody>
      </p:sp>
      <p:sp>
        <p:nvSpPr>
          <p:cNvPr id="58373" name="Text Box 25"/>
          <p:cNvSpPr txBox="1">
            <a:spLocks noChangeArrowheads="1"/>
          </p:cNvSpPr>
          <p:nvPr/>
        </p:nvSpPr>
        <p:spPr bwMode="auto">
          <a:xfrm>
            <a:off x="-74613" y="928688"/>
            <a:ext cx="4467226" cy="1098550"/>
          </a:xfrm>
          <a:prstGeom prst="rect">
            <a:avLst/>
          </a:prstGeom>
          <a:noFill/>
          <a:ln w="38100" algn="ctr">
            <a:noFill/>
            <a:miter lim="800000"/>
            <a:headEnd/>
            <a:tailEnd/>
          </a:ln>
        </p:spPr>
        <p:txBody>
          <a:bodyPr wrap="none">
            <a:spAutoFit/>
          </a:bodyPr>
          <a:lstStyle/>
          <a:p>
            <a:pPr eaLnBrk="0" hangingPunct="0"/>
            <a:r>
              <a:rPr lang="en-GB" sz="2000" b="1"/>
              <a:t>1,3,5,-triamino-2,4,6-trinitrobenzene</a:t>
            </a:r>
          </a:p>
          <a:p>
            <a:pPr eaLnBrk="0" hangingPunct="0"/>
            <a:r>
              <a:rPr lang="en-GB" sz="2000" b="1"/>
              <a:t>C</a:t>
            </a:r>
            <a:r>
              <a:rPr lang="en-GB" sz="2000" b="1" baseline="-25000"/>
              <a:t>6</a:t>
            </a:r>
            <a:r>
              <a:rPr lang="en-GB" sz="2000" b="1"/>
              <a:t>H</a:t>
            </a:r>
            <a:r>
              <a:rPr lang="en-GB" sz="2000" b="1" baseline="-25000"/>
              <a:t>6</a:t>
            </a:r>
            <a:r>
              <a:rPr lang="en-GB" sz="2000" b="1"/>
              <a:t>N</a:t>
            </a:r>
            <a:r>
              <a:rPr lang="en-GB" sz="2000" b="1" baseline="-25000"/>
              <a:t>6</a:t>
            </a:r>
            <a:r>
              <a:rPr lang="en-GB" sz="2000" b="1"/>
              <a:t>O</a:t>
            </a:r>
            <a:r>
              <a:rPr lang="en-GB" sz="2000" b="1" baseline="-25000"/>
              <a:t>6</a:t>
            </a:r>
          </a:p>
          <a:p>
            <a:pPr eaLnBrk="0" hangingPunct="0"/>
            <a:r>
              <a:rPr lang="en-GB" sz="2000" b="1" baseline="-25000"/>
              <a:t>Mol Wt 258.1</a:t>
            </a:r>
          </a:p>
          <a:p>
            <a:pPr eaLnBrk="0" hangingPunct="0"/>
            <a:endParaRPr lang="en-GB" sz="2000" b="1" baseline="-25000"/>
          </a:p>
        </p:txBody>
      </p:sp>
      <p:sp>
        <p:nvSpPr>
          <p:cNvPr id="58374" name="Rectangle 26"/>
          <p:cNvSpPr>
            <a:spLocks noChangeArrowheads="1"/>
          </p:cNvSpPr>
          <p:nvPr/>
        </p:nvSpPr>
        <p:spPr bwMode="auto">
          <a:xfrm>
            <a:off x="228600" y="2085975"/>
            <a:ext cx="5446713" cy="4054475"/>
          </a:xfrm>
          <a:prstGeom prst="rect">
            <a:avLst/>
          </a:prstGeom>
          <a:noFill/>
          <a:ln w="38100" algn="ctr">
            <a:noFill/>
            <a:miter lim="800000"/>
            <a:headEnd/>
            <a:tailEnd/>
          </a:ln>
        </p:spPr>
        <p:txBody>
          <a:bodyPr>
            <a:spAutoFit/>
          </a:bodyPr>
          <a:lstStyle/>
          <a:p>
            <a:pPr eaLnBrk="0" hangingPunct="0"/>
            <a:r>
              <a:rPr lang="en-GB" sz="2000" b="1"/>
              <a:t>Relatively expensive to produce</a:t>
            </a:r>
          </a:p>
          <a:p>
            <a:pPr eaLnBrk="0" hangingPunct="0"/>
            <a:r>
              <a:rPr lang="en-GB" sz="2000" b="1"/>
              <a:t>Lamina crystal structure</a:t>
            </a:r>
          </a:p>
          <a:p>
            <a:pPr eaLnBrk="0" hangingPunct="0"/>
            <a:r>
              <a:rPr lang="en-GB" sz="2000" b="1"/>
              <a:t>Very insensitive</a:t>
            </a:r>
          </a:p>
          <a:p>
            <a:pPr eaLnBrk="0" hangingPunct="0"/>
            <a:r>
              <a:rPr lang="en-GB" sz="2000" b="1"/>
              <a:t>Extensively utilised by AWE</a:t>
            </a:r>
          </a:p>
          <a:p>
            <a:pPr eaLnBrk="0" hangingPunct="0"/>
            <a:endParaRPr lang="en-GB" sz="2000" b="1"/>
          </a:p>
          <a:p>
            <a:pPr eaLnBrk="0" hangingPunct="0"/>
            <a:endParaRPr lang="en-GB" sz="2000" b="1"/>
          </a:p>
          <a:p>
            <a:pPr eaLnBrk="0" hangingPunct="0"/>
            <a:r>
              <a:rPr lang="en-GB" sz="2000" b="1"/>
              <a:t>Energy of formation		- 425.0 KJ/kg</a:t>
            </a:r>
          </a:p>
          <a:p>
            <a:pPr eaLnBrk="0" hangingPunct="0"/>
            <a:r>
              <a:rPr lang="en-GB" sz="2000" b="1"/>
              <a:t>Enthalpy of formation		- 597.9 KJ/kg</a:t>
            </a:r>
          </a:p>
          <a:p>
            <a:pPr eaLnBrk="0" hangingPunct="0"/>
            <a:r>
              <a:rPr lang="en-GB" sz="2000" b="1"/>
              <a:t>Oxygen balance		- 55.8 %</a:t>
            </a:r>
          </a:p>
          <a:p>
            <a:pPr eaLnBrk="0" hangingPunct="0"/>
            <a:r>
              <a:rPr lang="en-GB" sz="2000" b="1"/>
              <a:t>Nitrogen content		25  %</a:t>
            </a:r>
          </a:p>
          <a:p>
            <a:pPr eaLnBrk="0" hangingPunct="0"/>
            <a:r>
              <a:rPr lang="en-GB" sz="2000" b="1"/>
              <a:t>Melting point			350 ºC</a:t>
            </a:r>
          </a:p>
          <a:p>
            <a:pPr eaLnBrk="0" hangingPunct="0"/>
            <a:r>
              <a:rPr lang="en-GB" sz="2000" b="1"/>
              <a:t>Density			1.93 g/cm3</a:t>
            </a:r>
          </a:p>
          <a:p>
            <a:pPr eaLnBrk="0" hangingPunct="0"/>
            <a:endParaRPr lang="en-GB" sz="2000" b="1"/>
          </a:p>
        </p:txBody>
      </p:sp>
      <p:grpSp>
        <p:nvGrpSpPr>
          <p:cNvPr id="58375" name="Group 66"/>
          <p:cNvGrpSpPr>
            <a:grpSpLocks/>
          </p:cNvGrpSpPr>
          <p:nvPr/>
        </p:nvGrpSpPr>
        <p:grpSpPr bwMode="auto">
          <a:xfrm>
            <a:off x="5016500" y="992188"/>
            <a:ext cx="2905125" cy="2627312"/>
            <a:chOff x="3496" y="713"/>
            <a:chExt cx="1758" cy="1639"/>
          </a:xfrm>
        </p:grpSpPr>
        <p:sp>
          <p:nvSpPr>
            <p:cNvPr id="58377" name="AutoShape 31"/>
            <p:cNvSpPr>
              <a:spLocks noChangeAspect="1" noChangeArrowheads="1" noTextEdit="1"/>
            </p:cNvSpPr>
            <p:nvPr/>
          </p:nvSpPr>
          <p:spPr bwMode="auto">
            <a:xfrm>
              <a:off x="3496" y="721"/>
              <a:ext cx="1731" cy="1627"/>
            </a:xfrm>
            <a:prstGeom prst="rect">
              <a:avLst/>
            </a:prstGeom>
            <a:noFill/>
            <a:ln w="9525">
              <a:noFill/>
              <a:miter lim="800000"/>
              <a:headEnd/>
              <a:tailEnd/>
            </a:ln>
          </p:spPr>
          <p:txBody>
            <a:bodyPr/>
            <a:lstStyle/>
            <a:p>
              <a:endParaRPr lang="en-US"/>
            </a:p>
          </p:txBody>
        </p:sp>
        <p:sp>
          <p:nvSpPr>
            <p:cNvPr id="58378" name="Line 33"/>
            <p:cNvSpPr>
              <a:spLocks noChangeShapeType="1"/>
            </p:cNvSpPr>
            <p:nvPr/>
          </p:nvSpPr>
          <p:spPr bwMode="auto">
            <a:xfrm>
              <a:off x="4049" y="1334"/>
              <a:ext cx="0" cy="360"/>
            </a:xfrm>
            <a:prstGeom prst="line">
              <a:avLst/>
            </a:prstGeom>
            <a:noFill/>
            <a:ln w="19050">
              <a:solidFill>
                <a:schemeClr val="tx1"/>
              </a:solidFill>
              <a:round/>
              <a:headEnd/>
              <a:tailEnd/>
            </a:ln>
          </p:spPr>
          <p:txBody>
            <a:bodyPr/>
            <a:lstStyle/>
            <a:p>
              <a:endParaRPr lang="en-US"/>
            </a:p>
          </p:txBody>
        </p:sp>
        <p:sp>
          <p:nvSpPr>
            <p:cNvPr id="58379" name="Line 34"/>
            <p:cNvSpPr>
              <a:spLocks noChangeShapeType="1"/>
            </p:cNvSpPr>
            <p:nvPr/>
          </p:nvSpPr>
          <p:spPr bwMode="auto">
            <a:xfrm>
              <a:off x="4092" y="1360"/>
              <a:ext cx="0" cy="310"/>
            </a:xfrm>
            <a:prstGeom prst="line">
              <a:avLst/>
            </a:prstGeom>
            <a:noFill/>
            <a:ln w="19050">
              <a:solidFill>
                <a:schemeClr val="tx1"/>
              </a:solidFill>
              <a:round/>
              <a:headEnd/>
              <a:tailEnd/>
            </a:ln>
          </p:spPr>
          <p:txBody>
            <a:bodyPr/>
            <a:lstStyle/>
            <a:p>
              <a:endParaRPr lang="en-US"/>
            </a:p>
          </p:txBody>
        </p:sp>
        <p:sp>
          <p:nvSpPr>
            <p:cNvPr id="58380" name="Line 35"/>
            <p:cNvSpPr>
              <a:spLocks noChangeShapeType="1"/>
            </p:cNvSpPr>
            <p:nvPr/>
          </p:nvSpPr>
          <p:spPr bwMode="auto">
            <a:xfrm>
              <a:off x="4049" y="1694"/>
              <a:ext cx="310" cy="181"/>
            </a:xfrm>
            <a:prstGeom prst="line">
              <a:avLst/>
            </a:prstGeom>
            <a:noFill/>
            <a:ln w="15875">
              <a:solidFill>
                <a:schemeClr val="tx1"/>
              </a:solidFill>
              <a:round/>
              <a:headEnd/>
              <a:tailEnd/>
            </a:ln>
          </p:spPr>
          <p:txBody>
            <a:bodyPr/>
            <a:lstStyle/>
            <a:p>
              <a:endParaRPr lang="en-US"/>
            </a:p>
          </p:txBody>
        </p:sp>
        <p:sp>
          <p:nvSpPr>
            <p:cNvPr id="58381" name="Line 36"/>
            <p:cNvSpPr>
              <a:spLocks noChangeShapeType="1"/>
            </p:cNvSpPr>
            <p:nvPr/>
          </p:nvSpPr>
          <p:spPr bwMode="auto">
            <a:xfrm flipV="1">
              <a:off x="4359" y="1694"/>
              <a:ext cx="313" cy="181"/>
            </a:xfrm>
            <a:prstGeom prst="line">
              <a:avLst/>
            </a:prstGeom>
            <a:noFill/>
            <a:ln w="15875">
              <a:solidFill>
                <a:schemeClr val="tx1"/>
              </a:solidFill>
              <a:round/>
              <a:headEnd/>
              <a:tailEnd/>
            </a:ln>
          </p:spPr>
          <p:txBody>
            <a:bodyPr/>
            <a:lstStyle/>
            <a:p>
              <a:endParaRPr lang="en-US"/>
            </a:p>
          </p:txBody>
        </p:sp>
        <p:sp>
          <p:nvSpPr>
            <p:cNvPr id="58382" name="Line 37"/>
            <p:cNvSpPr>
              <a:spLocks noChangeShapeType="1"/>
            </p:cNvSpPr>
            <p:nvPr/>
          </p:nvSpPr>
          <p:spPr bwMode="auto">
            <a:xfrm flipV="1">
              <a:off x="4359" y="1670"/>
              <a:ext cx="269" cy="154"/>
            </a:xfrm>
            <a:prstGeom prst="line">
              <a:avLst/>
            </a:prstGeom>
            <a:noFill/>
            <a:ln w="15875">
              <a:solidFill>
                <a:schemeClr val="tx1"/>
              </a:solidFill>
              <a:round/>
              <a:headEnd/>
              <a:tailEnd/>
            </a:ln>
          </p:spPr>
          <p:txBody>
            <a:bodyPr/>
            <a:lstStyle/>
            <a:p>
              <a:endParaRPr lang="en-US"/>
            </a:p>
          </p:txBody>
        </p:sp>
        <p:sp>
          <p:nvSpPr>
            <p:cNvPr id="58383" name="Line 38"/>
            <p:cNvSpPr>
              <a:spLocks noChangeShapeType="1"/>
            </p:cNvSpPr>
            <p:nvPr/>
          </p:nvSpPr>
          <p:spPr bwMode="auto">
            <a:xfrm flipV="1">
              <a:off x="4672" y="1334"/>
              <a:ext cx="0" cy="360"/>
            </a:xfrm>
            <a:prstGeom prst="line">
              <a:avLst/>
            </a:prstGeom>
            <a:noFill/>
            <a:ln w="19050">
              <a:solidFill>
                <a:schemeClr val="tx1"/>
              </a:solidFill>
              <a:round/>
              <a:headEnd/>
              <a:tailEnd/>
            </a:ln>
          </p:spPr>
          <p:txBody>
            <a:bodyPr/>
            <a:lstStyle/>
            <a:p>
              <a:endParaRPr lang="en-US"/>
            </a:p>
          </p:txBody>
        </p:sp>
        <p:sp>
          <p:nvSpPr>
            <p:cNvPr id="58384" name="Line 39"/>
            <p:cNvSpPr>
              <a:spLocks noChangeShapeType="1"/>
            </p:cNvSpPr>
            <p:nvPr/>
          </p:nvSpPr>
          <p:spPr bwMode="auto">
            <a:xfrm flipH="1" flipV="1">
              <a:off x="4359" y="1154"/>
              <a:ext cx="313" cy="180"/>
            </a:xfrm>
            <a:prstGeom prst="line">
              <a:avLst/>
            </a:prstGeom>
            <a:noFill/>
            <a:ln w="15875">
              <a:solidFill>
                <a:schemeClr val="tx1"/>
              </a:solidFill>
              <a:round/>
              <a:headEnd/>
              <a:tailEnd/>
            </a:ln>
          </p:spPr>
          <p:txBody>
            <a:bodyPr/>
            <a:lstStyle/>
            <a:p>
              <a:endParaRPr lang="en-US"/>
            </a:p>
          </p:txBody>
        </p:sp>
        <p:sp>
          <p:nvSpPr>
            <p:cNvPr id="58385" name="Line 40"/>
            <p:cNvSpPr>
              <a:spLocks noChangeShapeType="1"/>
            </p:cNvSpPr>
            <p:nvPr/>
          </p:nvSpPr>
          <p:spPr bwMode="auto">
            <a:xfrm flipH="1" flipV="1">
              <a:off x="4359" y="1204"/>
              <a:ext cx="269" cy="156"/>
            </a:xfrm>
            <a:prstGeom prst="line">
              <a:avLst/>
            </a:prstGeom>
            <a:noFill/>
            <a:ln w="15875">
              <a:solidFill>
                <a:schemeClr val="tx1"/>
              </a:solidFill>
              <a:round/>
              <a:headEnd/>
              <a:tailEnd/>
            </a:ln>
          </p:spPr>
          <p:txBody>
            <a:bodyPr/>
            <a:lstStyle/>
            <a:p>
              <a:endParaRPr lang="en-US"/>
            </a:p>
          </p:txBody>
        </p:sp>
        <p:sp>
          <p:nvSpPr>
            <p:cNvPr id="58386" name="Line 41"/>
            <p:cNvSpPr>
              <a:spLocks noChangeShapeType="1"/>
            </p:cNvSpPr>
            <p:nvPr/>
          </p:nvSpPr>
          <p:spPr bwMode="auto">
            <a:xfrm flipV="1">
              <a:off x="4049" y="1154"/>
              <a:ext cx="310" cy="180"/>
            </a:xfrm>
            <a:prstGeom prst="line">
              <a:avLst/>
            </a:prstGeom>
            <a:noFill/>
            <a:ln w="15875">
              <a:solidFill>
                <a:schemeClr val="tx1"/>
              </a:solidFill>
              <a:round/>
              <a:headEnd/>
              <a:tailEnd/>
            </a:ln>
          </p:spPr>
          <p:txBody>
            <a:bodyPr/>
            <a:lstStyle/>
            <a:p>
              <a:endParaRPr lang="en-US"/>
            </a:p>
          </p:txBody>
        </p:sp>
        <p:sp>
          <p:nvSpPr>
            <p:cNvPr id="58387" name="Line 42"/>
            <p:cNvSpPr>
              <a:spLocks noChangeShapeType="1"/>
            </p:cNvSpPr>
            <p:nvPr/>
          </p:nvSpPr>
          <p:spPr bwMode="auto">
            <a:xfrm flipV="1">
              <a:off x="4359" y="870"/>
              <a:ext cx="0" cy="284"/>
            </a:xfrm>
            <a:prstGeom prst="line">
              <a:avLst/>
            </a:prstGeom>
            <a:noFill/>
            <a:ln w="19050">
              <a:solidFill>
                <a:schemeClr val="tx1"/>
              </a:solidFill>
              <a:round/>
              <a:headEnd/>
              <a:tailEnd/>
            </a:ln>
          </p:spPr>
          <p:txBody>
            <a:bodyPr/>
            <a:lstStyle/>
            <a:p>
              <a:endParaRPr lang="en-US"/>
            </a:p>
          </p:txBody>
        </p:sp>
        <p:sp>
          <p:nvSpPr>
            <p:cNvPr id="58388" name="Line 43"/>
            <p:cNvSpPr>
              <a:spLocks noChangeShapeType="1"/>
            </p:cNvSpPr>
            <p:nvPr/>
          </p:nvSpPr>
          <p:spPr bwMode="auto">
            <a:xfrm flipV="1">
              <a:off x="4672" y="1197"/>
              <a:ext cx="238" cy="137"/>
            </a:xfrm>
            <a:prstGeom prst="line">
              <a:avLst/>
            </a:prstGeom>
            <a:noFill/>
            <a:ln w="15875">
              <a:solidFill>
                <a:schemeClr val="tx1"/>
              </a:solidFill>
              <a:round/>
              <a:headEnd/>
              <a:tailEnd/>
            </a:ln>
          </p:spPr>
          <p:txBody>
            <a:bodyPr/>
            <a:lstStyle/>
            <a:p>
              <a:endParaRPr lang="en-US"/>
            </a:p>
          </p:txBody>
        </p:sp>
        <p:sp>
          <p:nvSpPr>
            <p:cNvPr id="58389" name="Line 44"/>
            <p:cNvSpPr>
              <a:spLocks noChangeShapeType="1"/>
            </p:cNvSpPr>
            <p:nvPr/>
          </p:nvSpPr>
          <p:spPr bwMode="auto">
            <a:xfrm>
              <a:off x="4672" y="1694"/>
              <a:ext cx="240" cy="140"/>
            </a:xfrm>
            <a:prstGeom prst="line">
              <a:avLst/>
            </a:prstGeom>
            <a:noFill/>
            <a:ln w="15875">
              <a:solidFill>
                <a:schemeClr val="tx1"/>
              </a:solidFill>
              <a:round/>
              <a:headEnd/>
              <a:tailEnd/>
            </a:ln>
          </p:spPr>
          <p:txBody>
            <a:bodyPr/>
            <a:lstStyle/>
            <a:p>
              <a:endParaRPr lang="en-US"/>
            </a:p>
          </p:txBody>
        </p:sp>
        <p:sp>
          <p:nvSpPr>
            <p:cNvPr id="58390" name="Line 45"/>
            <p:cNvSpPr>
              <a:spLocks noChangeShapeType="1"/>
            </p:cNvSpPr>
            <p:nvPr/>
          </p:nvSpPr>
          <p:spPr bwMode="auto">
            <a:xfrm>
              <a:off x="4359" y="1875"/>
              <a:ext cx="0" cy="288"/>
            </a:xfrm>
            <a:prstGeom prst="line">
              <a:avLst/>
            </a:prstGeom>
            <a:noFill/>
            <a:ln w="19050">
              <a:solidFill>
                <a:schemeClr val="tx1"/>
              </a:solidFill>
              <a:round/>
              <a:headEnd/>
              <a:tailEnd/>
            </a:ln>
          </p:spPr>
          <p:txBody>
            <a:bodyPr/>
            <a:lstStyle/>
            <a:p>
              <a:endParaRPr lang="en-US"/>
            </a:p>
          </p:txBody>
        </p:sp>
        <p:sp>
          <p:nvSpPr>
            <p:cNvPr id="58391" name="Line 46"/>
            <p:cNvSpPr>
              <a:spLocks noChangeShapeType="1"/>
            </p:cNvSpPr>
            <p:nvPr/>
          </p:nvSpPr>
          <p:spPr bwMode="auto">
            <a:xfrm flipH="1">
              <a:off x="3809" y="1694"/>
              <a:ext cx="240" cy="137"/>
            </a:xfrm>
            <a:prstGeom prst="line">
              <a:avLst/>
            </a:prstGeom>
            <a:noFill/>
            <a:ln w="15875">
              <a:solidFill>
                <a:schemeClr val="tx1"/>
              </a:solidFill>
              <a:round/>
              <a:headEnd/>
              <a:tailEnd/>
            </a:ln>
          </p:spPr>
          <p:txBody>
            <a:bodyPr/>
            <a:lstStyle/>
            <a:p>
              <a:endParaRPr lang="en-US"/>
            </a:p>
          </p:txBody>
        </p:sp>
        <p:sp>
          <p:nvSpPr>
            <p:cNvPr id="58392" name="Line 47"/>
            <p:cNvSpPr>
              <a:spLocks noChangeShapeType="1"/>
            </p:cNvSpPr>
            <p:nvPr/>
          </p:nvSpPr>
          <p:spPr bwMode="auto">
            <a:xfrm flipH="1" flipV="1">
              <a:off x="3811" y="1197"/>
              <a:ext cx="238" cy="137"/>
            </a:xfrm>
            <a:prstGeom prst="line">
              <a:avLst/>
            </a:prstGeom>
            <a:noFill/>
            <a:ln w="15875">
              <a:solidFill>
                <a:schemeClr val="tx1"/>
              </a:solidFill>
              <a:round/>
              <a:headEnd/>
              <a:tailEnd/>
            </a:ln>
          </p:spPr>
          <p:txBody>
            <a:bodyPr/>
            <a:lstStyle/>
            <a:p>
              <a:endParaRPr lang="en-US"/>
            </a:p>
          </p:txBody>
        </p:sp>
        <p:sp>
          <p:nvSpPr>
            <p:cNvPr id="58393" name="Rectangle 48"/>
            <p:cNvSpPr>
              <a:spLocks noChangeArrowheads="1"/>
            </p:cNvSpPr>
            <p:nvPr/>
          </p:nvSpPr>
          <p:spPr bwMode="auto">
            <a:xfrm>
              <a:off x="4309" y="713"/>
              <a:ext cx="100" cy="171"/>
            </a:xfrm>
            <a:prstGeom prst="rect">
              <a:avLst/>
            </a:prstGeom>
            <a:noFill/>
            <a:ln w="9525">
              <a:noFill/>
              <a:miter lim="800000"/>
              <a:headEnd/>
              <a:tailEnd/>
            </a:ln>
          </p:spPr>
          <p:txBody>
            <a:bodyPr wrap="none" lIns="0" tIns="0" rIns="0" bIns="0">
              <a:spAutoFit/>
            </a:bodyPr>
            <a:lstStyle/>
            <a:p>
              <a:pPr eaLnBrk="0" hangingPunct="0"/>
              <a:r>
                <a:rPr lang="en-GB" sz="1800" b="1"/>
                <a:t>N</a:t>
              </a:r>
              <a:endParaRPr lang="en-GB" sz="1200"/>
            </a:p>
          </p:txBody>
        </p:sp>
        <p:sp>
          <p:nvSpPr>
            <p:cNvPr id="58394" name="Rectangle 49"/>
            <p:cNvSpPr>
              <a:spLocks noChangeArrowheads="1"/>
            </p:cNvSpPr>
            <p:nvPr/>
          </p:nvSpPr>
          <p:spPr bwMode="auto">
            <a:xfrm>
              <a:off x="4437" y="713"/>
              <a:ext cx="100" cy="171"/>
            </a:xfrm>
            <a:prstGeom prst="rect">
              <a:avLst/>
            </a:prstGeom>
            <a:noFill/>
            <a:ln w="9525">
              <a:noFill/>
              <a:miter lim="800000"/>
              <a:headEnd/>
              <a:tailEnd/>
            </a:ln>
          </p:spPr>
          <p:txBody>
            <a:bodyPr wrap="none" lIns="0" tIns="0" rIns="0" bIns="0">
              <a:spAutoFit/>
            </a:bodyPr>
            <a:lstStyle/>
            <a:p>
              <a:pPr eaLnBrk="0" hangingPunct="0"/>
              <a:r>
                <a:rPr lang="en-GB" sz="1800" b="1"/>
                <a:t>H</a:t>
              </a:r>
              <a:endParaRPr lang="en-GB" sz="1200"/>
            </a:p>
          </p:txBody>
        </p:sp>
        <p:sp>
          <p:nvSpPr>
            <p:cNvPr id="58395" name="Rectangle 50"/>
            <p:cNvSpPr>
              <a:spLocks noChangeArrowheads="1"/>
            </p:cNvSpPr>
            <p:nvPr/>
          </p:nvSpPr>
          <p:spPr bwMode="auto">
            <a:xfrm>
              <a:off x="4579" y="786"/>
              <a:ext cx="55" cy="124"/>
            </a:xfrm>
            <a:prstGeom prst="rect">
              <a:avLst/>
            </a:prstGeom>
            <a:noFill/>
            <a:ln w="9525">
              <a:noFill/>
              <a:miter lim="800000"/>
              <a:headEnd/>
              <a:tailEnd/>
            </a:ln>
          </p:spPr>
          <p:txBody>
            <a:bodyPr wrap="none" lIns="0" tIns="0" rIns="0" bIns="0">
              <a:spAutoFit/>
            </a:bodyPr>
            <a:lstStyle/>
            <a:p>
              <a:pPr eaLnBrk="0" hangingPunct="0"/>
              <a:r>
                <a:rPr lang="en-GB" sz="1300" b="1"/>
                <a:t>2</a:t>
              </a:r>
              <a:endParaRPr lang="en-GB" sz="1200"/>
            </a:p>
          </p:txBody>
        </p:sp>
        <p:sp>
          <p:nvSpPr>
            <p:cNvPr id="58396" name="Rectangle 51"/>
            <p:cNvSpPr>
              <a:spLocks noChangeArrowheads="1"/>
            </p:cNvSpPr>
            <p:nvPr/>
          </p:nvSpPr>
          <p:spPr bwMode="auto">
            <a:xfrm>
              <a:off x="4934" y="1074"/>
              <a:ext cx="100" cy="172"/>
            </a:xfrm>
            <a:prstGeom prst="rect">
              <a:avLst/>
            </a:prstGeom>
            <a:noFill/>
            <a:ln w="9525">
              <a:noFill/>
              <a:miter lim="800000"/>
              <a:headEnd/>
              <a:tailEnd/>
            </a:ln>
          </p:spPr>
          <p:txBody>
            <a:bodyPr wrap="none" lIns="0" tIns="0" rIns="0" bIns="0">
              <a:spAutoFit/>
            </a:bodyPr>
            <a:lstStyle/>
            <a:p>
              <a:pPr eaLnBrk="0" hangingPunct="0"/>
              <a:r>
                <a:rPr lang="en-GB" sz="1800" b="1"/>
                <a:t>N</a:t>
              </a:r>
              <a:endParaRPr lang="en-GB" sz="1200"/>
            </a:p>
          </p:txBody>
        </p:sp>
        <p:sp>
          <p:nvSpPr>
            <p:cNvPr id="58397" name="Rectangle 52"/>
            <p:cNvSpPr>
              <a:spLocks noChangeArrowheads="1"/>
            </p:cNvSpPr>
            <p:nvPr/>
          </p:nvSpPr>
          <p:spPr bwMode="auto">
            <a:xfrm>
              <a:off x="5062" y="1074"/>
              <a:ext cx="107" cy="172"/>
            </a:xfrm>
            <a:prstGeom prst="rect">
              <a:avLst/>
            </a:prstGeom>
            <a:noFill/>
            <a:ln w="9525">
              <a:noFill/>
              <a:miter lim="800000"/>
              <a:headEnd/>
              <a:tailEnd/>
            </a:ln>
          </p:spPr>
          <p:txBody>
            <a:bodyPr wrap="none" lIns="0" tIns="0" rIns="0" bIns="0">
              <a:spAutoFit/>
            </a:bodyPr>
            <a:lstStyle/>
            <a:p>
              <a:pPr eaLnBrk="0" hangingPunct="0"/>
              <a:r>
                <a:rPr lang="en-GB" sz="1800" b="1"/>
                <a:t>O</a:t>
              </a:r>
              <a:endParaRPr lang="en-GB" sz="1200"/>
            </a:p>
          </p:txBody>
        </p:sp>
        <p:sp>
          <p:nvSpPr>
            <p:cNvPr id="58398" name="Rectangle 53"/>
            <p:cNvSpPr>
              <a:spLocks noChangeArrowheads="1"/>
            </p:cNvSpPr>
            <p:nvPr/>
          </p:nvSpPr>
          <p:spPr bwMode="auto">
            <a:xfrm>
              <a:off x="5198" y="1147"/>
              <a:ext cx="56" cy="124"/>
            </a:xfrm>
            <a:prstGeom prst="rect">
              <a:avLst/>
            </a:prstGeom>
            <a:noFill/>
            <a:ln w="9525">
              <a:noFill/>
              <a:miter lim="800000"/>
              <a:headEnd/>
              <a:tailEnd/>
            </a:ln>
          </p:spPr>
          <p:txBody>
            <a:bodyPr wrap="none" lIns="0" tIns="0" rIns="0" bIns="0">
              <a:spAutoFit/>
            </a:bodyPr>
            <a:lstStyle/>
            <a:p>
              <a:pPr eaLnBrk="0" hangingPunct="0"/>
              <a:r>
                <a:rPr lang="en-GB" sz="1300" b="1"/>
                <a:t>2</a:t>
              </a:r>
              <a:endParaRPr lang="en-GB" sz="1200"/>
            </a:p>
          </p:txBody>
        </p:sp>
        <p:sp>
          <p:nvSpPr>
            <p:cNvPr id="58399" name="Rectangle 54"/>
            <p:cNvSpPr>
              <a:spLocks noChangeArrowheads="1"/>
            </p:cNvSpPr>
            <p:nvPr/>
          </p:nvSpPr>
          <p:spPr bwMode="auto">
            <a:xfrm>
              <a:off x="4934" y="1795"/>
              <a:ext cx="100" cy="172"/>
            </a:xfrm>
            <a:prstGeom prst="rect">
              <a:avLst/>
            </a:prstGeom>
            <a:noFill/>
            <a:ln w="9525">
              <a:noFill/>
              <a:miter lim="800000"/>
              <a:headEnd/>
              <a:tailEnd/>
            </a:ln>
          </p:spPr>
          <p:txBody>
            <a:bodyPr wrap="none" lIns="0" tIns="0" rIns="0" bIns="0">
              <a:spAutoFit/>
            </a:bodyPr>
            <a:lstStyle/>
            <a:p>
              <a:pPr eaLnBrk="0" hangingPunct="0"/>
              <a:r>
                <a:rPr lang="en-GB" sz="1800" b="1"/>
                <a:t>N</a:t>
              </a:r>
              <a:endParaRPr lang="en-GB" sz="1200"/>
            </a:p>
          </p:txBody>
        </p:sp>
        <p:sp>
          <p:nvSpPr>
            <p:cNvPr id="58400" name="Rectangle 55"/>
            <p:cNvSpPr>
              <a:spLocks noChangeArrowheads="1"/>
            </p:cNvSpPr>
            <p:nvPr/>
          </p:nvSpPr>
          <p:spPr bwMode="auto">
            <a:xfrm>
              <a:off x="5062" y="1795"/>
              <a:ext cx="100" cy="172"/>
            </a:xfrm>
            <a:prstGeom prst="rect">
              <a:avLst/>
            </a:prstGeom>
            <a:noFill/>
            <a:ln w="9525">
              <a:noFill/>
              <a:miter lim="800000"/>
              <a:headEnd/>
              <a:tailEnd/>
            </a:ln>
          </p:spPr>
          <p:txBody>
            <a:bodyPr wrap="none" lIns="0" tIns="0" rIns="0" bIns="0">
              <a:spAutoFit/>
            </a:bodyPr>
            <a:lstStyle/>
            <a:p>
              <a:pPr eaLnBrk="0" hangingPunct="0"/>
              <a:r>
                <a:rPr lang="en-GB" sz="1800" b="1"/>
                <a:t>H</a:t>
              </a:r>
              <a:endParaRPr lang="en-GB" sz="1200"/>
            </a:p>
          </p:txBody>
        </p:sp>
        <p:sp>
          <p:nvSpPr>
            <p:cNvPr id="58401" name="Rectangle 56"/>
            <p:cNvSpPr>
              <a:spLocks noChangeArrowheads="1"/>
            </p:cNvSpPr>
            <p:nvPr/>
          </p:nvSpPr>
          <p:spPr bwMode="auto">
            <a:xfrm>
              <a:off x="5188" y="1867"/>
              <a:ext cx="55" cy="124"/>
            </a:xfrm>
            <a:prstGeom prst="rect">
              <a:avLst/>
            </a:prstGeom>
            <a:noFill/>
            <a:ln w="9525">
              <a:noFill/>
              <a:miter lim="800000"/>
              <a:headEnd/>
              <a:tailEnd/>
            </a:ln>
          </p:spPr>
          <p:txBody>
            <a:bodyPr wrap="none" lIns="0" tIns="0" rIns="0" bIns="0">
              <a:spAutoFit/>
            </a:bodyPr>
            <a:lstStyle/>
            <a:p>
              <a:pPr eaLnBrk="0" hangingPunct="0"/>
              <a:r>
                <a:rPr lang="en-GB" sz="1300" b="1"/>
                <a:t>2</a:t>
              </a:r>
              <a:endParaRPr lang="en-GB" sz="1200"/>
            </a:p>
          </p:txBody>
        </p:sp>
        <p:sp>
          <p:nvSpPr>
            <p:cNvPr id="58402" name="Rectangle 57"/>
            <p:cNvSpPr>
              <a:spLocks noChangeArrowheads="1"/>
            </p:cNvSpPr>
            <p:nvPr/>
          </p:nvSpPr>
          <p:spPr bwMode="auto">
            <a:xfrm>
              <a:off x="4309" y="2155"/>
              <a:ext cx="100" cy="171"/>
            </a:xfrm>
            <a:prstGeom prst="rect">
              <a:avLst/>
            </a:prstGeom>
            <a:noFill/>
            <a:ln w="9525">
              <a:noFill/>
              <a:miter lim="800000"/>
              <a:headEnd/>
              <a:tailEnd/>
            </a:ln>
          </p:spPr>
          <p:txBody>
            <a:bodyPr wrap="none" lIns="0" tIns="0" rIns="0" bIns="0">
              <a:spAutoFit/>
            </a:bodyPr>
            <a:lstStyle/>
            <a:p>
              <a:pPr eaLnBrk="0" hangingPunct="0"/>
              <a:r>
                <a:rPr lang="en-GB" sz="1800" b="1"/>
                <a:t>N</a:t>
              </a:r>
              <a:endParaRPr lang="en-GB" sz="1200"/>
            </a:p>
          </p:txBody>
        </p:sp>
        <p:sp>
          <p:nvSpPr>
            <p:cNvPr id="58403" name="Rectangle 58"/>
            <p:cNvSpPr>
              <a:spLocks noChangeArrowheads="1"/>
            </p:cNvSpPr>
            <p:nvPr/>
          </p:nvSpPr>
          <p:spPr bwMode="auto">
            <a:xfrm>
              <a:off x="4445" y="2155"/>
              <a:ext cx="108" cy="171"/>
            </a:xfrm>
            <a:prstGeom prst="rect">
              <a:avLst/>
            </a:prstGeom>
            <a:noFill/>
            <a:ln w="9525">
              <a:noFill/>
              <a:miter lim="800000"/>
              <a:headEnd/>
              <a:tailEnd/>
            </a:ln>
          </p:spPr>
          <p:txBody>
            <a:bodyPr wrap="none" lIns="0" tIns="0" rIns="0" bIns="0">
              <a:spAutoFit/>
            </a:bodyPr>
            <a:lstStyle/>
            <a:p>
              <a:pPr eaLnBrk="0" hangingPunct="0"/>
              <a:r>
                <a:rPr lang="en-GB" sz="1800" b="1"/>
                <a:t>O</a:t>
              </a:r>
              <a:endParaRPr lang="en-GB" sz="1200"/>
            </a:p>
          </p:txBody>
        </p:sp>
        <p:sp>
          <p:nvSpPr>
            <p:cNvPr id="58404" name="Rectangle 59"/>
            <p:cNvSpPr>
              <a:spLocks noChangeArrowheads="1"/>
            </p:cNvSpPr>
            <p:nvPr/>
          </p:nvSpPr>
          <p:spPr bwMode="auto">
            <a:xfrm>
              <a:off x="4573" y="2228"/>
              <a:ext cx="56" cy="124"/>
            </a:xfrm>
            <a:prstGeom prst="rect">
              <a:avLst/>
            </a:prstGeom>
            <a:noFill/>
            <a:ln w="9525">
              <a:noFill/>
              <a:miter lim="800000"/>
              <a:headEnd/>
              <a:tailEnd/>
            </a:ln>
          </p:spPr>
          <p:txBody>
            <a:bodyPr wrap="none" lIns="0" tIns="0" rIns="0" bIns="0">
              <a:spAutoFit/>
            </a:bodyPr>
            <a:lstStyle/>
            <a:p>
              <a:pPr eaLnBrk="0" hangingPunct="0"/>
              <a:r>
                <a:rPr lang="en-GB" sz="1300" b="1"/>
                <a:t>2</a:t>
              </a:r>
              <a:endParaRPr lang="en-GB" sz="1200"/>
            </a:p>
          </p:txBody>
        </p:sp>
        <p:sp>
          <p:nvSpPr>
            <p:cNvPr id="58405" name="Rectangle 60"/>
            <p:cNvSpPr>
              <a:spLocks noChangeArrowheads="1"/>
            </p:cNvSpPr>
            <p:nvPr/>
          </p:nvSpPr>
          <p:spPr bwMode="auto">
            <a:xfrm>
              <a:off x="3522" y="1795"/>
              <a:ext cx="100" cy="172"/>
            </a:xfrm>
            <a:prstGeom prst="rect">
              <a:avLst/>
            </a:prstGeom>
            <a:noFill/>
            <a:ln w="9525">
              <a:noFill/>
              <a:miter lim="800000"/>
              <a:headEnd/>
              <a:tailEnd/>
            </a:ln>
          </p:spPr>
          <p:txBody>
            <a:bodyPr wrap="none" lIns="0" tIns="0" rIns="0" bIns="0">
              <a:spAutoFit/>
            </a:bodyPr>
            <a:lstStyle/>
            <a:p>
              <a:pPr eaLnBrk="0" hangingPunct="0"/>
              <a:r>
                <a:rPr lang="en-GB" sz="1800" b="1"/>
                <a:t>H</a:t>
              </a:r>
              <a:endParaRPr lang="en-GB" sz="1200"/>
            </a:p>
          </p:txBody>
        </p:sp>
        <p:sp>
          <p:nvSpPr>
            <p:cNvPr id="58406" name="Rectangle 61"/>
            <p:cNvSpPr>
              <a:spLocks noChangeArrowheads="1"/>
            </p:cNvSpPr>
            <p:nvPr/>
          </p:nvSpPr>
          <p:spPr bwMode="auto">
            <a:xfrm>
              <a:off x="3626" y="1867"/>
              <a:ext cx="55" cy="123"/>
            </a:xfrm>
            <a:prstGeom prst="rect">
              <a:avLst/>
            </a:prstGeom>
            <a:noFill/>
            <a:ln w="9525">
              <a:noFill/>
              <a:miter lim="800000"/>
              <a:headEnd/>
              <a:tailEnd/>
            </a:ln>
          </p:spPr>
          <p:txBody>
            <a:bodyPr wrap="none" lIns="0" tIns="0" rIns="0" bIns="0">
              <a:spAutoFit/>
            </a:bodyPr>
            <a:lstStyle/>
            <a:p>
              <a:pPr eaLnBrk="0" hangingPunct="0"/>
              <a:r>
                <a:rPr lang="en-GB" sz="1300" b="1"/>
                <a:t>2</a:t>
              </a:r>
              <a:endParaRPr lang="en-GB" sz="1200"/>
            </a:p>
          </p:txBody>
        </p:sp>
        <p:sp>
          <p:nvSpPr>
            <p:cNvPr id="58407" name="Rectangle 62"/>
            <p:cNvSpPr>
              <a:spLocks noChangeArrowheads="1"/>
            </p:cNvSpPr>
            <p:nvPr/>
          </p:nvSpPr>
          <p:spPr bwMode="auto">
            <a:xfrm>
              <a:off x="3686" y="1795"/>
              <a:ext cx="100" cy="172"/>
            </a:xfrm>
            <a:prstGeom prst="rect">
              <a:avLst/>
            </a:prstGeom>
            <a:noFill/>
            <a:ln w="9525">
              <a:noFill/>
              <a:miter lim="800000"/>
              <a:headEnd/>
              <a:tailEnd/>
            </a:ln>
          </p:spPr>
          <p:txBody>
            <a:bodyPr wrap="none" lIns="0" tIns="0" rIns="0" bIns="0">
              <a:spAutoFit/>
            </a:bodyPr>
            <a:lstStyle/>
            <a:p>
              <a:pPr eaLnBrk="0" hangingPunct="0"/>
              <a:r>
                <a:rPr lang="en-GB" sz="1800" b="1"/>
                <a:t>N</a:t>
              </a:r>
              <a:endParaRPr lang="en-GB" sz="1200"/>
            </a:p>
          </p:txBody>
        </p:sp>
        <p:sp>
          <p:nvSpPr>
            <p:cNvPr id="58408" name="Rectangle 63"/>
            <p:cNvSpPr>
              <a:spLocks noChangeArrowheads="1"/>
            </p:cNvSpPr>
            <p:nvPr/>
          </p:nvSpPr>
          <p:spPr bwMode="auto">
            <a:xfrm>
              <a:off x="3513" y="1074"/>
              <a:ext cx="108" cy="172"/>
            </a:xfrm>
            <a:prstGeom prst="rect">
              <a:avLst/>
            </a:prstGeom>
            <a:noFill/>
            <a:ln w="9525">
              <a:noFill/>
              <a:miter lim="800000"/>
              <a:headEnd/>
              <a:tailEnd/>
            </a:ln>
          </p:spPr>
          <p:txBody>
            <a:bodyPr wrap="none" lIns="0" tIns="0" rIns="0" bIns="0">
              <a:spAutoFit/>
            </a:bodyPr>
            <a:lstStyle/>
            <a:p>
              <a:pPr eaLnBrk="0" hangingPunct="0"/>
              <a:r>
                <a:rPr lang="en-GB" sz="1800" b="1"/>
                <a:t>O</a:t>
              </a:r>
              <a:endParaRPr lang="en-GB" sz="1200"/>
            </a:p>
          </p:txBody>
        </p:sp>
        <p:sp>
          <p:nvSpPr>
            <p:cNvPr id="58409" name="Rectangle 64"/>
            <p:cNvSpPr>
              <a:spLocks noChangeArrowheads="1"/>
            </p:cNvSpPr>
            <p:nvPr/>
          </p:nvSpPr>
          <p:spPr bwMode="auto">
            <a:xfrm>
              <a:off x="3626" y="1147"/>
              <a:ext cx="55" cy="124"/>
            </a:xfrm>
            <a:prstGeom prst="rect">
              <a:avLst/>
            </a:prstGeom>
            <a:noFill/>
            <a:ln w="9525">
              <a:noFill/>
              <a:miter lim="800000"/>
              <a:headEnd/>
              <a:tailEnd/>
            </a:ln>
          </p:spPr>
          <p:txBody>
            <a:bodyPr wrap="none" lIns="0" tIns="0" rIns="0" bIns="0">
              <a:spAutoFit/>
            </a:bodyPr>
            <a:lstStyle/>
            <a:p>
              <a:pPr eaLnBrk="0" hangingPunct="0"/>
              <a:r>
                <a:rPr lang="en-GB" sz="1300" b="1"/>
                <a:t>2</a:t>
              </a:r>
              <a:endParaRPr lang="en-GB" sz="1200"/>
            </a:p>
          </p:txBody>
        </p:sp>
        <p:sp>
          <p:nvSpPr>
            <p:cNvPr id="58410" name="Rectangle 65"/>
            <p:cNvSpPr>
              <a:spLocks noChangeArrowheads="1"/>
            </p:cNvSpPr>
            <p:nvPr/>
          </p:nvSpPr>
          <p:spPr bwMode="auto">
            <a:xfrm>
              <a:off x="3686" y="1074"/>
              <a:ext cx="100" cy="172"/>
            </a:xfrm>
            <a:prstGeom prst="rect">
              <a:avLst/>
            </a:prstGeom>
            <a:noFill/>
            <a:ln w="9525">
              <a:noFill/>
              <a:miter lim="800000"/>
              <a:headEnd/>
              <a:tailEnd/>
            </a:ln>
          </p:spPr>
          <p:txBody>
            <a:bodyPr wrap="none" lIns="0" tIns="0" rIns="0" bIns="0">
              <a:spAutoFit/>
            </a:bodyPr>
            <a:lstStyle/>
            <a:p>
              <a:pPr eaLnBrk="0" hangingPunct="0"/>
              <a:r>
                <a:rPr lang="en-GB" sz="1800" b="1"/>
                <a:t>N</a:t>
              </a:r>
              <a:endParaRPr lang="en-GB" sz="1200"/>
            </a:p>
          </p:txBody>
        </p:sp>
      </p:grpSp>
      <p:pic>
        <p:nvPicPr>
          <p:cNvPr id="58376" name="Picture 67"/>
          <p:cNvPicPr>
            <a:picLocks noChangeAspect="1" noChangeArrowheads="1"/>
          </p:cNvPicPr>
          <p:nvPr/>
        </p:nvPicPr>
        <p:blipFill>
          <a:blip r:embed="rId3"/>
          <a:srcRect/>
          <a:stretch>
            <a:fillRect/>
          </a:stretch>
        </p:blipFill>
        <p:spPr bwMode="auto">
          <a:xfrm>
            <a:off x="5930900" y="3784600"/>
            <a:ext cx="2514600" cy="2405063"/>
          </a:xfrm>
          <a:prstGeom prst="rect">
            <a:avLst/>
          </a:prstGeom>
          <a:noFill/>
          <a:ln w="9525">
            <a:noFill/>
            <a:miter lim="800000"/>
            <a:headEnd/>
            <a:tailEnd/>
          </a:ln>
        </p:spPr>
      </p:pic>
    </p:spTree>
    <p:extLst>
      <p:ext uri="{BB962C8B-B14F-4D97-AF65-F5344CB8AC3E}">
        <p14:creationId xmlns:p14="http://schemas.microsoft.com/office/powerpoint/2010/main" val="2174832746"/>
      </p:ext>
    </p:extLst>
  </p:cSld>
  <p:clrMapOvr>
    <a:masterClrMapping/>
  </p:clrMapOvr>
  <p:transition>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7474" name="Rectangle 2"/>
          <p:cNvSpPr>
            <a:spLocks noGrp="1" noChangeArrowheads="1"/>
          </p:cNvSpPr>
          <p:nvPr>
            <p:ph type="title"/>
          </p:nvPr>
        </p:nvSpPr>
        <p:spPr>
          <a:xfrm>
            <a:off x="355600" y="387350"/>
            <a:ext cx="8240713" cy="363538"/>
          </a:xfrm>
        </p:spPr>
        <p:txBody>
          <a:bodyPr/>
          <a:lstStyle/>
          <a:p>
            <a:pPr>
              <a:defRPr/>
            </a:pPr>
            <a:r>
              <a:rPr lang="en-GB" sz="2400"/>
              <a:t>Secondary Explosive Formulations: Binders</a:t>
            </a:r>
          </a:p>
        </p:txBody>
      </p:sp>
      <p:sp>
        <p:nvSpPr>
          <p:cNvPr id="60418" name="Rectangle 3"/>
          <p:cNvSpPr>
            <a:spLocks noGrp="1" noChangeArrowheads="1"/>
          </p:cNvSpPr>
          <p:nvPr>
            <p:ph type="body" idx="1"/>
          </p:nvPr>
        </p:nvSpPr>
        <p:spPr>
          <a:xfrm>
            <a:off x="685800" y="1239838"/>
            <a:ext cx="7772400" cy="4616450"/>
          </a:xfrm>
        </p:spPr>
        <p:txBody>
          <a:bodyPr/>
          <a:lstStyle/>
          <a:p>
            <a:pPr>
              <a:lnSpc>
                <a:spcPct val="90000"/>
              </a:lnSpc>
            </a:pPr>
            <a:r>
              <a:rPr lang="en-GB" sz="2000" smtClean="0"/>
              <a:t>Role of binder very important</a:t>
            </a:r>
            <a:br>
              <a:rPr lang="en-GB" sz="2000" smtClean="0"/>
            </a:br>
            <a:endParaRPr lang="en-GB" sz="2000" smtClean="0"/>
          </a:p>
          <a:p>
            <a:pPr lvl="1">
              <a:lnSpc>
                <a:spcPct val="90000"/>
              </a:lnSpc>
            </a:pPr>
            <a:r>
              <a:rPr lang="en-GB" sz="2000" smtClean="0"/>
              <a:t>Phlegmatizes by coating the more sensitive energetic filler</a:t>
            </a:r>
            <a:br>
              <a:rPr lang="en-GB" sz="2000" smtClean="0"/>
            </a:br>
            <a:endParaRPr lang="en-GB" sz="2000" smtClean="0"/>
          </a:p>
          <a:p>
            <a:pPr lvl="1">
              <a:lnSpc>
                <a:spcPct val="90000"/>
              </a:lnSpc>
            </a:pPr>
            <a:r>
              <a:rPr lang="en-GB" sz="2000" smtClean="0"/>
              <a:t>Provides dimensional stability</a:t>
            </a:r>
            <a:br>
              <a:rPr lang="en-GB" sz="2000" smtClean="0"/>
            </a:br>
            <a:endParaRPr lang="en-GB" sz="2000" smtClean="0"/>
          </a:p>
          <a:p>
            <a:pPr lvl="1">
              <a:lnSpc>
                <a:spcPct val="90000"/>
              </a:lnSpc>
            </a:pPr>
            <a:r>
              <a:rPr lang="en-GB" sz="2000" smtClean="0"/>
              <a:t>Largely dictates the processing method for charge fabrication</a:t>
            </a:r>
            <a:br>
              <a:rPr lang="en-GB" sz="2000" smtClean="0"/>
            </a:br>
            <a:endParaRPr lang="en-GB" sz="2000" smtClean="0"/>
          </a:p>
          <a:p>
            <a:pPr lvl="1">
              <a:lnSpc>
                <a:spcPct val="90000"/>
              </a:lnSpc>
            </a:pPr>
            <a:r>
              <a:rPr lang="en-GB" sz="2000" smtClean="0"/>
              <a:t>Imparts physical and mechanical property attributes</a:t>
            </a:r>
            <a:br>
              <a:rPr lang="en-GB" sz="2000" smtClean="0"/>
            </a:br>
            <a:endParaRPr lang="en-GB" sz="2000" smtClean="0"/>
          </a:p>
          <a:p>
            <a:pPr lvl="1">
              <a:lnSpc>
                <a:spcPct val="90000"/>
              </a:lnSpc>
            </a:pPr>
            <a:r>
              <a:rPr lang="en-GB" sz="2000" smtClean="0"/>
              <a:t>Can inhibit or prevent certain explosive processes, eg</a:t>
            </a:r>
          </a:p>
          <a:p>
            <a:pPr lvl="2">
              <a:lnSpc>
                <a:spcPct val="90000"/>
              </a:lnSpc>
            </a:pPr>
            <a:r>
              <a:rPr lang="en-GB" sz="2000" smtClean="0"/>
              <a:t>Reduce shock sensitiveness</a:t>
            </a:r>
          </a:p>
          <a:p>
            <a:pPr lvl="2">
              <a:lnSpc>
                <a:spcPct val="90000"/>
              </a:lnSpc>
            </a:pPr>
            <a:r>
              <a:rPr lang="en-GB" sz="2000" smtClean="0"/>
              <a:t>Prevent deflagration to detonation transition (DDT)</a:t>
            </a:r>
          </a:p>
        </p:txBody>
      </p:sp>
    </p:spTree>
    <p:extLst>
      <p:ext uri="{BB962C8B-B14F-4D97-AF65-F5344CB8AC3E}">
        <p14:creationId xmlns:p14="http://schemas.microsoft.com/office/powerpoint/2010/main" val="4281035622"/>
      </p:ext>
    </p:extLst>
  </p:cSld>
  <p:clrMapOvr>
    <a:masterClrMapping/>
  </p:clrMapOvr>
  <p:transition>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ChangeArrowheads="1"/>
          </p:cNvSpPr>
          <p:nvPr/>
        </p:nvSpPr>
        <p:spPr bwMode="auto">
          <a:xfrm>
            <a:off x="254000" y="3759200"/>
            <a:ext cx="8636000" cy="2603500"/>
          </a:xfrm>
          <a:prstGeom prst="rect">
            <a:avLst/>
          </a:prstGeom>
          <a:solidFill>
            <a:srgbClr val="3366FF"/>
          </a:solidFill>
          <a:ln w="25400">
            <a:solidFill>
              <a:schemeClr val="tx1"/>
            </a:solidFill>
            <a:miter lim="800000"/>
            <a:headEnd/>
            <a:tailEnd type="none" w="med" len="sm"/>
          </a:ln>
        </p:spPr>
        <p:txBody>
          <a:bodyPr wrap="none" anchor="ctr"/>
          <a:lstStyle/>
          <a:p>
            <a:pPr eaLnBrk="0" hangingPunct="0"/>
            <a:endParaRPr lang="en-US"/>
          </a:p>
        </p:txBody>
      </p:sp>
      <p:sp>
        <p:nvSpPr>
          <p:cNvPr id="62466" name="Rectangle 3"/>
          <p:cNvSpPr>
            <a:spLocks noChangeArrowheads="1"/>
          </p:cNvSpPr>
          <p:nvPr/>
        </p:nvSpPr>
        <p:spPr bwMode="auto">
          <a:xfrm>
            <a:off x="228600" y="1600200"/>
            <a:ext cx="2882900" cy="2044700"/>
          </a:xfrm>
          <a:prstGeom prst="rect">
            <a:avLst/>
          </a:prstGeom>
          <a:solidFill>
            <a:srgbClr val="FFCC99"/>
          </a:solidFill>
          <a:ln w="25400">
            <a:solidFill>
              <a:schemeClr val="tx1"/>
            </a:solidFill>
            <a:miter lim="800000"/>
            <a:headEnd/>
            <a:tailEnd type="none" w="med" len="sm"/>
          </a:ln>
        </p:spPr>
        <p:txBody>
          <a:bodyPr wrap="none" anchor="ctr"/>
          <a:lstStyle/>
          <a:p>
            <a:pPr algn="ctr" eaLnBrk="0" hangingPunct="0"/>
            <a:endParaRPr lang="en-US" sz="1200"/>
          </a:p>
        </p:txBody>
      </p:sp>
      <p:sp>
        <p:nvSpPr>
          <p:cNvPr id="62467" name="Rectangle 4"/>
          <p:cNvSpPr>
            <a:spLocks noChangeArrowheads="1"/>
          </p:cNvSpPr>
          <p:nvPr/>
        </p:nvSpPr>
        <p:spPr bwMode="auto">
          <a:xfrm>
            <a:off x="5905500" y="1587500"/>
            <a:ext cx="3009900" cy="2082800"/>
          </a:xfrm>
          <a:prstGeom prst="rect">
            <a:avLst/>
          </a:prstGeom>
          <a:solidFill>
            <a:srgbClr val="00FFFF"/>
          </a:solidFill>
          <a:ln w="25400">
            <a:solidFill>
              <a:schemeClr val="tx1"/>
            </a:solidFill>
            <a:miter lim="800000"/>
            <a:headEnd/>
            <a:tailEnd type="none" w="med" len="sm"/>
          </a:ln>
        </p:spPr>
        <p:txBody>
          <a:bodyPr wrap="none" anchor="ctr"/>
          <a:lstStyle/>
          <a:p>
            <a:pPr eaLnBrk="0" hangingPunct="0"/>
            <a:endParaRPr lang="en-US"/>
          </a:p>
        </p:txBody>
      </p:sp>
      <p:sp>
        <p:nvSpPr>
          <p:cNvPr id="1258501" name="Rectangle 5"/>
          <p:cNvSpPr>
            <a:spLocks noGrp="1" noChangeArrowheads="1"/>
          </p:cNvSpPr>
          <p:nvPr>
            <p:ph type="title"/>
          </p:nvPr>
        </p:nvSpPr>
        <p:spPr>
          <a:xfrm>
            <a:off x="342900" y="349250"/>
            <a:ext cx="8240713" cy="363538"/>
          </a:xfrm>
        </p:spPr>
        <p:txBody>
          <a:bodyPr/>
          <a:lstStyle/>
          <a:p>
            <a:pPr>
              <a:defRPr/>
            </a:pPr>
            <a:r>
              <a:rPr lang="en-GB" sz="2400"/>
              <a:t>Binders for Secondary Explosives</a:t>
            </a:r>
          </a:p>
        </p:txBody>
      </p:sp>
      <p:sp>
        <p:nvSpPr>
          <p:cNvPr id="62469" name="Rectangle 6"/>
          <p:cNvSpPr>
            <a:spLocks noChangeArrowheads="1"/>
          </p:cNvSpPr>
          <p:nvPr/>
        </p:nvSpPr>
        <p:spPr bwMode="auto">
          <a:xfrm>
            <a:off x="3629025" y="1128713"/>
            <a:ext cx="1319213" cy="457200"/>
          </a:xfrm>
          <a:prstGeom prst="rect">
            <a:avLst/>
          </a:prstGeom>
          <a:noFill/>
          <a:ln w="25400">
            <a:noFill/>
            <a:miter lim="800000"/>
            <a:headEnd/>
            <a:tailEnd type="none" w="med" len="sm"/>
          </a:ln>
        </p:spPr>
        <p:txBody>
          <a:bodyPr wrap="none">
            <a:spAutoFit/>
          </a:bodyPr>
          <a:lstStyle/>
          <a:p>
            <a:pPr eaLnBrk="0" hangingPunct="0"/>
            <a:r>
              <a:rPr lang="en-GB" sz="2400" b="1"/>
              <a:t>Binders</a:t>
            </a:r>
          </a:p>
        </p:txBody>
      </p:sp>
      <p:sp>
        <p:nvSpPr>
          <p:cNvPr id="62470" name="Line 7"/>
          <p:cNvSpPr>
            <a:spLocks noChangeShapeType="1"/>
          </p:cNvSpPr>
          <p:nvPr/>
        </p:nvSpPr>
        <p:spPr bwMode="auto">
          <a:xfrm>
            <a:off x="4241800" y="1968500"/>
            <a:ext cx="0" cy="419100"/>
          </a:xfrm>
          <a:prstGeom prst="line">
            <a:avLst/>
          </a:prstGeom>
          <a:noFill/>
          <a:ln w="25400">
            <a:solidFill>
              <a:schemeClr val="tx1"/>
            </a:solidFill>
            <a:round/>
            <a:headEnd/>
            <a:tailEnd type="none" w="med" len="sm"/>
          </a:ln>
        </p:spPr>
        <p:txBody>
          <a:bodyPr wrap="none" anchor="ctr"/>
          <a:lstStyle/>
          <a:p>
            <a:endParaRPr lang="en-US"/>
          </a:p>
        </p:txBody>
      </p:sp>
      <p:sp>
        <p:nvSpPr>
          <p:cNvPr id="62471" name="Line 8"/>
          <p:cNvSpPr>
            <a:spLocks noChangeShapeType="1"/>
          </p:cNvSpPr>
          <p:nvPr/>
        </p:nvSpPr>
        <p:spPr bwMode="auto">
          <a:xfrm flipH="1">
            <a:off x="2057400" y="2387600"/>
            <a:ext cx="2171700" cy="12700"/>
          </a:xfrm>
          <a:prstGeom prst="line">
            <a:avLst/>
          </a:prstGeom>
          <a:noFill/>
          <a:ln w="25400">
            <a:solidFill>
              <a:schemeClr val="tx1"/>
            </a:solidFill>
            <a:round/>
            <a:headEnd/>
            <a:tailEnd type="none" w="med" len="sm"/>
          </a:ln>
        </p:spPr>
        <p:txBody>
          <a:bodyPr wrap="none" anchor="ctr"/>
          <a:lstStyle/>
          <a:p>
            <a:endParaRPr lang="en-US"/>
          </a:p>
        </p:txBody>
      </p:sp>
      <p:sp>
        <p:nvSpPr>
          <p:cNvPr id="62472" name="Line 9"/>
          <p:cNvSpPr>
            <a:spLocks noChangeShapeType="1"/>
          </p:cNvSpPr>
          <p:nvPr/>
        </p:nvSpPr>
        <p:spPr bwMode="auto">
          <a:xfrm flipH="1">
            <a:off x="2044700" y="2393950"/>
            <a:ext cx="12700" cy="419100"/>
          </a:xfrm>
          <a:prstGeom prst="line">
            <a:avLst/>
          </a:prstGeom>
          <a:noFill/>
          <a:ln w="25400">
            <a:solidFill>
              <a:schemeClr val="tx1"/>
            </a:solidFill>
            <a:round/>
            <a:headEnd/>
            <a:tailEnd type="none" w="med" len="sm"/>
          </a:ln>
        </p:spPr>
        <p:txBody>
          <a:bodyPr wrap="none" anchor="ctr"/>
          <a:lstStyle/>
          <a:p>
            <a:endParaRPr lang="en-US"/>
          </a:p>
        </p:txBody>
      </p:sp>
      <p:sp>
        <p:nvSpPr>
          <p:cNvPr id="62473" name="Text Box 10"/>
          <p:cNvSpPr txBox="1">
            <a:spLocks noChangeArrowheads="1"/>
          </p:cNvSpPr>
          <p:nvPr/>
        </p:nvSpPr>
        <p:spPr bwMode="auto">
          <a:xfrm>
            <a:off x="762000" y="2755900"/>
            <a:ext cx="2578100" cy="915988"/>
          </a:xfrm>
          <a:prstGeom prst="rect">
            <a:avLst/>
          </a:prstGeom>
          <a:noFill/>
          <a:ln w="25400">
            <a:noFill/>
            <a:miter lim="800000"/>
            <a:headEnd/>
            <a:tailEnd type="none" w="med" len="sm"/>
          </a:ln>
        </p:spPr>
        <p:txBody>
          <a:bodyPr>
            <a:spAutoFit/>
          </a:bodyPr>
          <a:lstStyle/>
          <a:p>
            <a:pPr algn="ctr" eaLnBrk="0" hangingPunct="0">
              <a:spcBef>
                <a:spcPct val="50000"/>
              </a:spcBef>
            </a:pPr>
            <a:r>
              <a:rPr lang="en-GB" sz="1800">
                <a:solidFill>
                  <a:schemeClr val="tx2"/>
                </a:solidFill>
              </a:rPr>
              <a:t>(TNT and TNT replacements, eg DNAN)</a:t>
            </a:r>
          </a:p>
        </p:txBody>
      </p:sp>
      <p:sp>
        <p:nvSpPr>
          <p:cNvPr id="62474" name="Line 11"/>
          <p:cNvSpPr>
            <a:spLocks noChangeShapeType="1"/>
          </p:cNvSpPr>
          <p:nvPr/>
        </p:nvSpPr>
        <p:spPr bwMode="auto">
          <a:xfrm>
            <a:off x="4241800" y="2374900"/>
            <a:ext cx="0" cy="469900"/>
          </a:xfrm>
          <a:prstGeom prst="line">
            <a:avLst/>
          </a:prstGeom>
          <a:noFill/>
          <a:ln w="25400">
            <a:solidFill>
              <a:schemeClr val="tx1"/>
            </a:solidFill>
            <a:round/>
            <a:headEnd/>
            <a:tailEnd type="none" w="med" len="sm"/>
          </a:ln>
        </p:spPr>
        <p:txBody>
          <a:bodyPr wrap="none" anchor="ctr"/>
          <a:lstStyle/>
          <a:p>
            <a:endParaRPr lang="en-US"/>
          </a:p>
        </p:txBody>
      </p:sp>
      <p:sp>
        <p:nvSpPr>
          <p:cNvPr id="62475" name="Text Box 12"/>
          <p:cNvSpPr txBox="1">
            <a:spLocks noChangeArrowheads="1"/>
          </p:cNvSpPr>
          <p:nvPr/>
        </p:nvSpPr>
        <p:spPr bwMode="auto">
          <a:xfrm>
            <a:off x="3543300" y="2870200"/>
            <a:ext cx="1384300" cy="366713"/>
          </a:xfrm>
          <a:prstGeom prst="rect">
            <a:avLst/>
          </a:prstGeom>
          <a:noFill/>
          <a:ln w="25400">
            <a:noFill/>
            <a:miter lim="800000"/>
            <a:headEnd/>
            <a:tailEnd type="none" w="med" len="sm"/>
          </a:ln>
        </p:spPr>
        <p:txBody>
          <a:bodyPr>
            <a:spAutoFit/>
          </a:bodyPr>
          <a:lstStyle/>
          <a:p>
            <a:pPr algn="ctr" eaLnBrk="0" hangingPunct="0">
              <a:spcBef>
                <a:spcPct val="50000"/>
              </a:spcBef>
            </a:pPr>
            <a:r>
              <a:rPr lang="en-GB" sz="1800"/>
              <a:t>Polymers</a:t>
            </a:r>
          </a:p>
        </p:txBody>
      </p:sp>
      <p:sp>
        <p:nvSpPr>
          <p:cNvPr id="62476" name="Line 13"/>
          <p:cNvSpPr>
            <a:spLocks noChangeShapeType="1"/>
          </p:cNvSpPr>
          <p:nvPr/>
        </p:nvSpPr>
        <p:spPr bwMode="auto">
          <a:xfrm>
            <a:off x="4229100" y="2387600"/>
            <a:ext cx="2489200" cy="0"/>
          </a:xfrm>
          <a:prstGeom prst="line">
            <a:avLst/>
          </a:prstGeom>
          <a:noFill/>
          <a:ln w="25400">
            <a:solidFill>
              <a:schemeClr val="tx1"/>
            </a:solidFill>
            <a:round/>
            <a:headEnd/>
            <a:tailEnd type="none" w="med" len="sm"/>
          </a:ln>
        </p:spPr>
        <p:txBody>
          <a:bodyPr wrap="none" anchor="ctr"/>
          <a:lstStyle/>
          <a:p>
            <a:endParaRPr lang="en-US"/>
          </a:p>
        </p:txBody>
      </p:sp>
      <p:sp>
        <p:nvSpPr>
          <p:cNvPr id="62477" name="Line 14"/>
          <p:cNvSpPr>
            <a:spLocks noChangeShapeType="1"/>
          </p:cNvSpPr>
          <p:nvPr/>
        </p:nvSpPr>
        <p:spPr bwMode="auto">
          <a:xfrm>
            <a:off x="6705600" y="2374900"/>
            <a:ext cx="0" cy="381000"/>
          </a:xfrm>
          <a:prstGeom prst="line">
            <a:avLst/>
          </a:prstGeom>
          <a:noFill/>
          <a:ln w="25400">
            <a:solidFill>
              <a:schemeClr val="tx1"/>
            </a:solidFill>
            <a:round/>
            <a:headEnd/>
            <a:tailEnd type="none" w="med" len="sm"/>
          </a:ln>
        </p:spPr>
        <p:txBody>
          <a:bodyPr wrap="none" anchor="ctr"/>
          <a:lstStyle/>
          <a:p>
            <a:endParaRPr lang="en-US"/>
          </a:p>
        </p:txBody>
      </p:sp>
      <p:sp>
        <p:nvSpPr>
          <p:cNvPr id="62478" name="Text Box 15"/>
          <p:cNvSpPr txBox="1">
            <a:spLocks noChangeArrowheads="1"/>
          </p:cNvSpPr>
          <p:nvPr/>
        </p:nvSpPr>
        <p:spPr bwMode="auto">
          <a:xfrm>
            <a:off x="5943600" y="2870200"/>
            <a:ext cx="1511300" cy="641350"/>
          </a:xfrm>
          <a:prstGeom prst="rect">
            <a:avLst/>
          </a:prstGeom>
          <a:noFill/>
          <a:ln w="25400">
            <a:noFill/>
            <a:miter lim="800000"/>
            <a:headEnd/>
            <a:tailEnd type="none" w="med" len="sm"/>
          </a:ln>
        </p:spPr>
        <p:txBody>
          <a:bodyPr>
            <a:spAutoFit/>
          </a:bodyPr>
          <a:lstStyle/>
          <a:p>
            <a:pPr algn="ctr" eaLnBrk="0" hangingPunct="0">
              <a:spcBef>
                <a:spcPct val="50000"/>
              </a:spcBef>
            </a:pPr>
            <a:r>
              <a:rPr lang="en-GB" sz="1800">
                <a:solidFill>
                  <a:schemeClr val="tx2"/>
                </a:solidFill>
              </a:rPr>
              <a:t>Waxes and Greases</a:t>
            </a:r>
          </a:p>
        </p:txBody>
      </p:sp>
      <p:sp>
        <p:nvSpPr>
          <p:cNvPr id="62479" name="Line 16"/>
          <p:cNvSpPr>
            <a:spLocks noChangeShapeType="1"/>
          </p:cNvSpPr>
          <p:nvPr/>
        </p:nvSpPr>
        <p:spPr bwMode="auto">
          <a:xfrm flipH="1">
            <a:off x="4229100" y="3187700"/>
            <a:ext cx="12700" cy="698500"/>
          </a:xfrm>
          <a:prstGeom prst="line">
            <a:avLst/>
          </a:prstGeom>
          <a:noFill/>
          <a:ln w="25400">
            <a:solidFill>
              <a:schemeClr val="tx1"/>
            </a:solidFill>
            <a:round/>
            <a:headEnd/>
            <a:tailEnd type="none" w="med" len="sm"/>
          </a:ln>
        </p:spPr>
        <p:txBody>
          <a:bodyPr wrap="none" anchor="ctr"/>
          <a:lstStyle/>
          <a:p>
            <a:endParaRPr lang="en-US"/>
          </a:p>
        </p:txBody>
      </p:sp>
      <p:sp>
        <p:nvSpPr>
          <p:cNvPr id="62480" name="Line 17"/>
          <p:cNvSpPr>
            <a:spLocks noChangeShapeType="1"/>
          </p:cNvSpPr>
          <p:nvPr/>
        </p:nvSpPr>
        <p:spPr bwMode="auto">
          <a:xfrm>
            <a:off x="2336800" y="3873500"/>
            <a:ext cx="4025900" cy="12700"/>
          </a:xfrm>
          <a:prstGeom prst="line">
            <a:avLst/>
          </a:prstGeom>
          <a:noFill/>
          <a:ln w="25400">
            <a:solidFill>
              <a:schemeClr val="tx1"/>
            </a:solidFill>
            <a:round/>
            <a:headEnd/>
            <a:tailEnd type="none" w="med" len="sm"/>
          </a:ln>
        </p:spPr>
        <p:txBody>
          <a:bodyPr wrap="none" anchor="ctr"/>
          <a:lstStyle/>
          <a:p>
            <a:endParaRPr lang="en-US"/>
          </a:p>
        </p:txBody>
      </p:sp>
      <p:sp>
        <p:nvSpPr>
          <p:cNvPr id="62481" name="Line 18"/>
          <p:cNvSpPr>
            <a:spLocks noChangeShapeType="1"/>
          </p:cNvSpPr>
          <p:nvPr/>
        </p:nvSpPr>
        <p:spPr bwMode="auto">
          <a:xfrm flipH="1">
            <a:off x="2336800" y="3886200"/>
            <a:ext cx="0" cy="457200"/>
          </a:xfrm>
          <a:prstGeom prst="line">
            <a:avLst/>
          </a:prstGeom>
          <a:noFill/>
          <a:ln w="25400">
            <a:solidFill>
              <a:schemeClr val="tx1"/>
            </a:solidFill>
            <a:round/>
            <a:headEnd/>
            <a:tailEnd type="none" w="med" len="sm"/>
          </a:ln>
        </p:spPr>
        <p:txBody>
          <a:bodyPr wrap="none" anchor="ctr"/>
          <a:lstStyle/>
          <a:p>
            <a:endParaRPr lang="en-US"/>
          </a:p>
        </p:txBody>
      </p:sp>
      <p:sp>
        <p:nvSpPr>
          <p:cNvPr id="62482" name="Text Box 19"/>
          <p:cNvSpPr txBox="1">
            <a:spLocks noChangeArrowheads="1"/>
          </p:cNvSpPr>
          <p:nvPr/>
        </p:nvSpPr>
        <p:spPr bwMode="auto">
          <a:xfrm>
            <a:off x="1409700" y="4381500"/>
            <a:ext cx="1866900" cy="641350"/>
          </a:xfrm>
          <a:prstGeom prst="rect">
            <a:avLst/>
          </a:prstGeom>
          <a:noFill/>
          <a:ln w="25400">
            <a:noFill/>
            <a:miter lim="800000"/>
            <a:headEnd/>
            <a:tailEnd type="none" w="med" len="sm"/>
          </a:ln>
        </p:spPr>
        <p:txBody>
          <a:bodyPr>
            <a:spAutoFit/>
          </a:bodyPr>
          <a:lstStyle/>
          <a:p>
            <a:pPr algn="ctr" eaLnBrk="0" hangingPunct="0">
              <a:spcBef>
                <a:spcPct val="50000"/>
              </a:spcBef>
            </a:pPr>
            <a:r>
              <a:rPr lang="en-GB" sz="1800"/>
              <a:t>Pre-polymerised</a:t>
            </a:r>
            <a:br>
              <a:rPr lang="en-GB" sz="1800"/>
            </a:br>
            <a:r>
              <a:rPr lang="en-GB" sz="1800"/>
              <a:t>(Non-curing)</a:t>
            </a:r>
          </a:p>
        </p:txBody>
      </p:sp>
      <p:sp>
        <p:nvSpPr>
          <p:cNvPr id="62483" name="Line 20"/>
          <p:cNvSpPr>
            <a:spLocks noChangeShapeType="1"/>
          </p:cNvSpPr>
          <p:nvPr/>
        </p:nvSpPr>
        <p:spPr bwMode="auto">
          <a:xfrm flipH="1">
            <a:off x="6362700" y="4203700"/>
            <a:ext cx="25400" cy="12700"/>
          </a:xfrm>
          <a:prstGeom prst="line">
            <a:avLst/>
          </a:prstGeom>
          <a:noFill/>
          <a:ln w="25400">
            <a:solidFill>
              <a:schemeClr val="tx1"/>
            </a:solidFill>
            <a:round/>
            <a:headEnd/>
            <a:tailEnd type="none" w="med" len="sm"/>
          </a:ln>
        </p:spPr>
        <p:txBody>
          <a:bodyPr wrap="none" anchor="ctr"/>
          <a:lstStyle/>
          <a:p>
            <a:endParaRPr lang="en-US"/>
          </a:p>
        </p:txBody>
      </p:sp>
      <p:sp>
        <p:nvSpPr>
          <p:cNvPr id="62484" name="Line 21"/>
          <p:cNvSpPr>
            <a:spLocks noChangeShapeType="1"/>
          </p:cNvSpPr>
          <p:nvPr/>
        </p:nvSpPr>
        <p:spPr bwMode="auto">
          <a:xfrm>
            <a:off x="6375400" y="3898900"/>
            <a:ext cx="0" cy="406400"/>
          </a:xfrm>
          <a:prstGeom prst="line">
            <a:avLst/>
          </a:prstGeom>
          <a:noFill/>
          <a:ln w="25400">
            <a:solidFill>
              <a:schemeClr val="tx1"/>
            </a:solidFill>
            <a:round/>
            <a:headEnd/>
            <a:tailEnd type="none" w="med" len="sm"/>
          </a:ln>
        </p:spPr>
        <p:txBody>
          <a:bodyPr wrap="none" anchor="ctr"/>
          <a:lstStyle/>
          <a:p>
            <a:endParaRPr lang="en-US"/>
          </a:p>
        </p:txBody>
      </p:sp>
      <p:sp>
        <p:nvSpPr>
          <p:cNvPr id="62485" name="Text Box 22"/>
          <p:cNvSpPr txBox="1">
            <a:spLocks noChangeArrowheads="1"/>
          </p:cNvSpPr>
          <p:nvPr/>
        </p:nvSpPr>
        <p:spPr bwMode="auto">
          <a:xfrm>
            <a:off x="5410200" y="4330700"/>
            <a:ext cx="1905000" cy="641350"/>
          </a:xfrm>
          <a:prstGeom prst="rect">
            <a:avLst/>
          </a:prstGeom>
          <a:noFill/>
          <a:ln w="25400">
            <a:noFill/>
            <a:miter lim="800000"/>
            <a:headEnd/>
            <a:tailEnd type="none" w="med" len="sm"/>
          </a:ln>
        </p:spPr>
        <p:txBody>
          <a:bodyPr>
            <a:spAutoFit/>
          </a:bodyPr>
          <a:lstStyle/>
          <a:p>
            <a:pPr algn="ctr" eaLnBrk="0" hangingPunct="0">
              <a:spcBef>
                <a:spcPct val="50000"/>
              </a:spcBef>
            </a:pPr>
            <a:r>
              <a:rPr lang="en-GB" sz="1800"/>
              <a:t>Curable</a:t>
            </a:r>
            <a:br>
              <a:rPr lang="en-GB" sz="1800"/>
            </a:br>
            <a:r>
              <a:rPr lang="en-GB" sz="1800"/>
              <a:t>(Thermosetting)</a:t>
            </a:r>
          </a:p>
        </p:txBody>
      </p:sp>
      <p:sp>
        <p:nvSpPr>
          <p:cNvPr id="62486" name="Line 23"/>
          <p:cNvSpPr>
            <a:spLocks noChangeShapeType="1"/>
          </p:cNvSpPr>
          <p:nvPr/>
        </p:nvSpPr>
        <p:spPr bwMode="auto">
          <a:xfrm>
            <a:off x="2184400" y="4991100"/>
            <a:ext cx="0" cy="190500"/>
          </a:xfrm>
          <a:prstGeom prst="line">
            <a:avLst/>
          </a:prstGeom>
          <a:noFill/>
          <a:ln w="25400">
            <a:solidFill>
              <a:schemeClr val="tx1"/>
            </a:solidFill>
            <a:round/>
            <a:headEnd/>
            <a:tailEnd type="none" w="med" len="sm"/>
          </a:ln>
        </p:spPr>
        <p:txBody>
          <a:bodyPr wrap="none" anchor="ctr"/>
          <a:lstStyle/>
          <a:p>
            <a:endParaRPr lang="en-US"/>
          </a:p>
        </p:txBody>
      </p:sp>
      <p:sp>
        <p:nvSpPr>
          <p:cNvPr id="62487" name="Line 24"/>
          <p:cNvSpPr>
            <a:spLocks noChangeShapeType="1"/>
          </p:cNvSpPr>
          <p:nvPr/>
        </p:nvSpPr>
        <p:spPr bwMode="auto">
          <a:xfrm flipH="1">
            <a:off x="1079500" y="5181600"/>
            <a:ext cx="1104900" cy="0"/>
          </a:xfrm>
          <a:prstGeom prst="line">
            <a:avLst/>
          </a:prstGeom>
          <a:noFill/>
          <a:ln w="25400">
            <a:solidFill>
              <a:schemeClr val="tx1"/>
            </a:solidFill>
            <a:round/>
            <a:headEnd/>
            <a:tailEnd type="none" w="med" len="sm"/>
          </a:ln>
        </p:spPr>
        <p:txBody>
          <a:bodyPr wrap="none" anchor="ctr"/>
          <a:lstStyle/>
          <a:p>
            <a:endParaRPr lang="en-US"/>
          </a:p>
        </p:txBody>
      </p:sp>
      <p:sp>
        <p:nvSpPr>
          <p:cNvPr id="62488" name="Line 25"/>
          <p:cNvSpPr>
            <a:spLocks noChangeShapeType="1"/>
          </p:cNvSpPr>
          <p:nvPr/>
        </p:nvSpPr>
        <p:spPr bwMode="auto">
          <a:xfrm>
            <a:off x="1092200" y="5194300"/>
            <a:ext cx="0" cy="165100"/>
          </a:xfrm>
          <a:prstGeom prst="line">
            <a:avLst/>
          </a:prstGeom>
          <a:noFill/>
          <a:ln w="25400">
            <a:solidFill>
              <a:schemeClr val="tx1"/>
            </a:solidFill>
            <a:round/>
            <a:headEnd/>
            <a:tailEnd type="none" w="med" len="sm"/>
          </a:ln>
        </p:spPr>
        <p:txBody>
          <a:bodyPr wrap="none" anchor="ctr"/>
          <a:lstStyle/>
          <a:p>
            <a:endParaRPr lang="en-US"/>
          </a:p>
        </p:txBody>
      </p:sp>
      <p:sp>
        <p:nvSpPr>
          <p:cNvPr id="62489" name="Text Box 26"/>
          <p:cNvSpPr txBox="1">
            <a:spLocks noChangeArrowheads="1"/>
          </p:cNvSpPr>
          <p:nvPr/>
        </p:nvSpPr>
        <p:spPr bwMode="auto">
          <a:xfrm>
            <a:off x="228600" y="5321300"/>
            <a:ext cx="1689100" cy="915988"/>
          </a:xfrm>
          <a:prstGeom prst="rect">
            <a:avLst/>
          </a:prstGeom>
          <a:noFill/>
          <a:ln w="25400">
            <a:noFill/>
            <a:miter lim="800000"/>
            <a:headEnd/>
            <a:tailEnd type="none" w="med" len="sm"/>
          </a:ln>
        </p:spPr>
        <p:txBody>
          <a:bodyPr>
            <a:spAutoFit/>
          </a:bodyPr>
          <a:lstStyle/>
          <a:p>
            <a:pPr algn="ctr" eaLnBrk="0" hangingPunct="0">
              <a:spcBef>
                <a:spcPct val="50000"/>
              </a:spcBef>
            </a:pPr>
            <a:r>
              <a:rPr lang="en-GB" sz="1800"/>
              <a:t>Thermoplastic Elastomers (TPEs)</a:t>
            </a:r>
          </a:p>
        </p:txBody>
      </p:sp>
      <p:sp>
        <p:nvSpPr>
          <p:cNvPr id="62490" name="Line 27"/>
          <p:cNvSpPr>
            <a:spLocks noChangeShapeType="1"/>
          </p:cNvSpPr>
          <p:nvPr/>
        </p:nvSpPr>
        <p:spPr bwMode="auto">
          <a:xfrm>
            <a:off x="2171700" y="5181600"/>
            <a:ext cx="1143000" cy="0"/>
          </a:xfrm>
          <a:prstGeom prst="line">
            <a:avLst/>
          </a:prstGeom>
          <a:noFill/>
          <a:ln w="25400">
            <a:solidFill>
              <a:schemeClr val="tx1"/>
            </a:solidFill>
            <a:round/>
            <a:headEnd/>
            <a:tailEnd type="none" w="med" len="sm"/>
          </a:ln>
        </p:spPr>
        <p:txBody>
          <a:bodyPr wrap="none" anchor="ctr"/>
          <a:lstStyle/>
          <a:p>
            <a:endParaRPr lang="en-US"/>
          </a:p>
        </p:txBody>
      </p:sp>
      <p:sp>
        <p:nvSpPr>
          <p:cNvPr id="62491" name="Line 28"/>
          <p:cNvSpPr>
            <a:spLocks noChangeShapeType="1"/>
          </p:cNvSpPr>
          <p:nvPr/>
        </p:nvSpPr>
        <p:spPr bwMode="auto">
          <a:xfrm>
            <a:off x="3289300" y="5168900"/>
            <a:ext cx="0" cy="152400"/>
          </a:xfrm>
          <a:prstGeom prst="line">
            <a:avLst/>
          </a:prstGeom>
          <a:noFill/>
          <a:ln w="25400">
            <a:solidFill>
              <a:schemeClr val="tx1"/>
            </a:solidFill>
            <a:round/>
            <a:headEnd/>
            <a:tailEnd type="none" w="med" len="sm"/>
          </a:ln>
        </p:spPr>
        <p:txBody>
          <a:bodyPr wrap="none" anchor="ctr"/>
          <a:lstStyle/>
          <a:p>
            <a:endParaRPr lang="en-US"/>
          </a:p>
        </p:txBody>
      </p:sp>
      <p:sp>
        <p:nvSpPr>
          <p:cNvPr id="62492" name="Text Box 29"/>
          <p:cNvSpPr txBox="1">
            <a:spLocks noChangeArrowheads="1"/>
          </p:cNvSpPr>
          <p:nvPr/>
        </p:nvSpPr>
        <p:spPr bwMode="auto">
          <a:xfrm>
            <a:off x="2235200" y="5334000"/>
            <a:ext cx="2133600" cy="641350"/>
          </a:xfrm>
          <a:prstGeom prst="rect">
            <a:avLst/>
          </a:prstGeom>
          <a:noFill/>
          <a:ln w="25400">
            <a:noFill/>
            <a:miter lim="800000"/>
            <a:headEnd/>
            <a:tailEnd type="none" w="med" len="sm"/>
          </a:ln>
        </p:spPr>
        <p:txBody>
          <a:bodyPr>
            <a:spAutoFit/>
          </a:bodyPr>
          <a:lstStyle/>
          <a:p>
            <a:pPr algn="ctr" eaLnBrk="0" hangingPunct="0">
              <a:spcBef>
                <a:spcPct val="50000"/>
              </a:spcBef>
            </a:pPr>
            <a:r>
              <a:rPr lang="en-GB" sz="1800"/>
              <a:t>Fluoropolymers</a:t>
            </a:r>
            <a:br>
              <a:rPr lang="en-GB" sz="1800"/>
            </a:br>
            <a:r>
              <a:rPr lang="en-GB" sz="1800"/>
              <a:t>Estane etc</a:t>
            </a:r>
          </a:p>
        </p:txBody>
      </p:sp>
      <p:sp>
        <p:nvSpPr>
          <p:cNvPr id="62493" name="Line 30"/>
          <p:cNvSpPr>
            <a:spLocks noChangeShapeType="1"/>
          </p:cNvSpPr>
          <p:nvPr/>
        </p:nvSpPr>
        <p:spPr bwMode="auto">
          <a:xfrm>
            <a:off x="6413500" y="4927600"/>
            <a:ext cx="0" cy="165100"/>
          </a:xfrm>
          <a:prstGeom prst="line">
            <a:avLst/>
          </a:prstGeom>
          <a:noFill/>
          <a:ln w="25400">
            <a:solidFill>
              <a:schemeClr val="tx1"/>
            </a:solidFill>
            <a:round/>
            <a:headEnd/>
            <a:tailEnd type="none" w="med" len="sm"/>
          </a:ln>
        </p:spPr>
        <p:txBody>
          <a:bodyPr wrap="none" anchor="ctr"/>
          <a:lstStyle/>
          <a:p>
            <a:endParaRPr lang="en-US"/>
          </a:p>
        </p:txBody>
      </p:sp>
      <p:sp>
        <p:nvSpPr>
          <p:cNvPr id="62494" name="Line 31"/>
          <p:cNvSpPr>
            <a:spLocks noChangeShapeType="1"/>
          </p:cNvSpPr>
          <p:nvPr/>
        </p:nvSpPr>
        <p:spPr bwMode="auto">
          <a:xfrm flipH="1">
            <a:off x="5676900" y="5105400"/>
            <a:ext cx="736600" cy="0"/>
          </a:xfrm>
          <a:prstGeom prst="line">
            <a:avLst/>
          </a:prstGeom>
          <a:noFill/>
          <a:ln w="25400">
            <a:solidFill>
              <a:schemeClr val="tx1"/>
            </a:solidFill>
            <a:round/>
            <a:headEnd/>
            <a:tailEnd type="none" w="med" len="sm"/>
          </a:ln>
        </p:spPr>
        <p:txBody>
          <a:bodyPr wrap="none" anchor="ctr"/>
          <a:lstStyle/>
          <a:p>
            <a:endParaRPr lang="en-US"/>
          </a:p>
        </p:txBody>
      </p:sp>
      <p:sp>
        <p:nvSpPr>
          <p:cNvPr id="62495" name="Line 32"/>
          <p:cNvSpPr>
            <a:spLocks noChangeShapeType="1"/>
          </p:cNvSpPr>
          <p:nvPr/>
        </p:nvSpPr>
        <p:spPr bwMode="auto">
          <a:xfrm>
            <a:off x="5270500" y="5105400"/>
            <a:ext cx="0" cy="177800"/>
          </a:xfrm>
          <a:prstGeom prst="line">
            <a:avLst/>
          </a:prstGeom>
          <a:noFill/>
          <a:ln w="25400">
            <a:solidFill>
              <a:schemeClr val="tx1"/>
            </a:solidFill>
            <a:round/>
            <a:headEnd/>
            <a:tailEnd type="none" w="med" len="sm"/>
          </a:ln>
        </p:spPr>
        <p:txBody>
          <a:bodyPr wrap="none" anchor="ctr"/>
          <a:lstStyle/>
          <a:p>
            <a:endParaRPr lang="en-US"/>
          </a:p>
        </p:txBody>
      </p:sp>
      <p:sp>
        <p:nvSpPr>
          <p:cNvPr id="62496" name="Text Box 33"/>
          <p:cNvSpPr txBox="1">
            <a:spLocks noChangeArrowheads="1"/>
          </p:cNvSpPr>
          <p:nvPr/>
        </p:nvSpPr>
        <p:spPr bwMode="auto">
          <a:xfrm>
            <a:off x="4368800" y="5346700"/>
            <a:ext cx="1803400" cy="779463"/>
          </a:xfrm>
          <a:prstGeom prst="rect">
            <a:avLst/>
          </a:prstGeom>
          <a:noFill/>
          <a:ln w="25400">
            <a:noFill/>
            <a:miter lim="800000"/>
            <a:headEnd/>
            <a:tailEnd type="none" w="med" len="sm"/>
          </a:ln>
        </p:spPr>
        <p:txBody>
          <a:bodyPr>
            <a:spAutoFit/>
          </a:bodyPr>
          <a:lstStyle/>
          <a:p>
            <a:pPr algn="ctr" eaLnBrk="0" hangingPunct="0">
              <a:spcBef>
                <a:spcPct val="50000"/>
              </a:spcBef>
            </a:pPr>
            <a:r>
              <a:rPr lang="en-GB" sz="1800"/>
              <a:t>Non-energetic</a:t>
            </a:r>
          </a:p>
          <a:p>
            <a:pPr algn="ctr" eaLnBrk="0" hangingPunct="0">
              <a:spcBef>
                <a:spcPct val="50000"/>
              </a:spcBef>
            </a:pPr>
            <a:r>
              <a:rPr lang="en-GB" sz="1800"/>
              <a:t>Polyurethanes</a:t>
            </a:r>
          </a:p>
        </p:txBody>
      </p:sp>
      <p:sp>
        <p:nvSpPr>
          <p:cNvPr id="62497" name="Line 34"/>
          <p:cNvSpPr>
            <a:spLocks noChangeShapeType="1"/>
          </p:cNvSpPr>
          <p:nvPr/>
        </p:nvSpPr>
        <p:spPr bwMode="auto">
          <a:xfrm flipH="1">
            <a:off x="5257800" y="5105400"/>
            <a:ext cx="419100" cy="0"/>
          </a:xfrm>
          <a:prstGeom prst="line">
            <a:avLst/>
          </a:prstGeom>
          <a:noFill/>
          <a:ln w="25400">
            <a:solidFill>
              <a:schemeClr val="tx1"/>
            </a:solidFill>
            <a:round/>
            <a:headEnd/>
            <a:tailEnd type="none" w="med" len="sm"/>
          </a:ln>
        </p:spPr>
        <p:txBody>
          <a:bodyPr wrap="none" anchor="ctr"/>
          <a:lstStyle/>
          <a:p>
            <a:endParaRPr lang="en-US"/>
          </a:p>
        </p:txBody>
      </p:sp>
      <p:sp>
        <p:nvSpPr>
          <p:cNvPr id="62498" name="Line 35"/>
          <p:cNvSpPr>
            <a:spLocks noChangeShapeType="1"/>
          </p:cNvSpPr>
          <p:nvPr/>
        </p:nvSpPr>
        <p:spPr bwMode="auto">
          <a:xfrm>
            <a:off x="6400800" y="5105400"/>
            <a:ext cx="1244600" cy="0"/>
          </a:xfrm>
          <a:prstGeom prst="line">
            <a:avLst/>
          </a:prstGeom>
          <a:noFill/>
          <a:ln w="25400">
            <a:solidFill>
              <a:schemeClr val="tx1"/>
            </a:solidFill>
            <a:round/>
            <a:headEnd/>
            <a:tailEnd type="none" w="med" len="sm"/>
          </a:ln>
        </p:spPr>
        <p:txBody>
          <a:bodyPr wrap="none" anchor="ctr"/>
          <a:lstStyle/>
          <a:p>
            <a:endParaRPr lang="en-US"/>
          </a:p>
        </p:txBody>
      </p:sp>
      <p:sp>
        <p:nvSpPr>
          <p:cNvPr id="62499" name="Line 36"/>
          <p:cNvSpPr>
            <a:spLocks noChangeShapeType="1"/>
          </p:cNvSpPr>
          <p:nvPr/>
        </p:nvSpPr>
        <p:spPr bwMode="auto">
          <a:xfrm>
            <a:off x="7645400" y="5092700"/>
            <a:ext cx="0" cy="139700"/>
          </a:xfrm>
          <a:prstGeom prst="line">
            <a:avLst/>
          </a:prstGeom>
          <a:noFill/>
          <a:ln w="25400">
            <a:solidFill>
              <a:schemeClr val="tx1"/>
            </a:solidFill>
            <a:round/>
            <a:headEnd/>
            <a:tailEnd type="none" w="med" len="sm"/>
          </a:ln>
        </p:spPr>
        <p:txBody>
          <a:bodyPr wrap="none" anchor="ctr"/>
          <a:lstStyle/>
          <a:p>
            <a:endParaRPr lang="en-US"/>
          </a:p>
        </p:txBody>
      </p:sp>
      <p:sp>
        <p:nvSpPr>
          <p:cNvPr id="62500" name="Text Box 37"/>
          <p:cNvSpPr txBox="1">
            <a:spLocks noChangeArrowheads="1"/>
          </p:cNvSpPr>
          <p:nvPr/>
        </p:nvSpPr>
        <p:spPr bwMode="auto">
          <a:xfrm>
            <a:off x="6743700" y="5359400"/>
            <a:ext cx="1816100" cy="366713"/>
          </a:xfrm>
          <a:prstGeom prst="rect">
            <a:avLst/>
          </a:prstGeom>
          <a:noFill/>
          <a:ln w="25400">
            <a:noFill/>
            <a:miter lim="800000"/>
            <a:headEnd/>
            <a:tailEnd type="none" w="med" len="sm"/>
          </a:ln>
        </p:spPr>
        <p:txBody>
          <a:bodyPr>
            <a:spAutoFit/>
          </a:bodyPr>
          <a:lstStyle/>
          <a:p>
            <a:pPr algn="ctr" eaLnBrk="0" hangingPunct="0">
              <a:spcBef>
                <a:spcPct val="50000"/>
              </a:spcBef>
            </a:pPr>
            <a:r>
              <a:rPr lang="en-GB" sz="1800"/>
              <a:t>Energetic</a:t>
            </a:r>
          </a:p>
        </p:txBody>
      </p:sp>
      <p:sp>
        <p:nvSpPr>
          <p:cNvPr id="62501" name="Text Box 38"/>
          <p:cNvSpPr txBox="1">
            <a:spLocks noChangeArrowheads="1"/>
          </p:cNvSpPr>
          <p:nvPr/>
        </p:nvSpPr>
        <p:spPr bwMode="auto">
          <a:xfrm>
            <a:off x="7023100" y="1549400"/>
            <a:ext cx="1892300" cy="1006475"/>
          </a:xfrm>
          <a:prstGeom prst="rect">
            <a:avLst/>
          </a:prstGeom>
          <a:noFill/>
          <a:ln w="25400">
            <a:noFill/>
            <a:miter lim="800000"/>
            <a:headEnd/>
            <a:tailEnd type="none" w="med" len="sm"/>
          </a:ln>
        </p:spPr>
        <p:txBody>
          <a:bodyPr>
            <a:spAutoFit/>
          </a:bodyPr>
          <a:lstStyle/>
          <a:p>
            <a:pPr algn="ctr" eaLnBrk="0" hangingPunct="0">
              <a:spcBef>
                <a:spcPct val="50000"/>
              </a:spcBef>
            </a:pPr>
            <a:r>
              <a:rPr lang="en-GB" sz="1600">
                <a:solidFill>
                  <a:srgbClr val="0033CC"/>
                </a:solidFill>
              </a:rPr>
              <a:t>Plastic Explosives and Pressables</a:t>
            </a:r>
            <a:r>
              <a:rPr lang="en-GB" sz="1800">
                <a:solidFill>
                  <a:srgbClr val="0033CC"/>
                </a:solidFill>
              </a:rPr>
              <a:t/>
            </a:r>
            <a:br>
              <a:rPr lang="en-GB" sz="1800">
                <a:solidFill>
                  <a:srgbClr val="0033CC"/>
                </a:solidFill>
              </a:rPr>
            </a:br>
            <a:r>
              <a:rPr lang="en-GB" sz="1400">
                <a:solidFill>
                  <a:schemeClr val="accent1"/>
                </a:solidFill>
              </a:rPr>
              <a:t>(Hot Smearing</a:t>
            </a:r>
            <a:br>
              <a:rPr lang="en-GB" sz="1400">
                <a:solidFill>
                  <a:schemeClr val="accent1"/>
                </a:solidFill>
              </a:rPr>
            </a:br>
            <a:r>
              <a:rPr lang="en-GB" sz="1400">
                <a:solidFill>
                  <a:schemeClr val="accent1"/>
                </a:solidFill>
              </a:rPr>
              <a:t>Slurry or Solv Lac)</a:t>
            </a:r>
          </a:p>
        </p:txBody>
      </p:sp>
      <p:sp>
        <p:nvSpPr>
          <p:cNvPr id="62502" name="Text Box 39"/>
          <p:cNvSpPr txBox="1">
            <a:spLocks noChangeArrowheads="1"/>
          </p:cNvSpPr>
          <p:nvPr/>
        </p:nvSpPr>
        <p:spPr bwMode="auto">
          <a:xfrm>
            <a:off x="1193800" y="1727200"/>
            <a:ext cx="1727200" cy="641350"/>
          </a:xfrm>
          <a:prstGeom prst="rect">
            <a:avLst/>
          </a:prstGeom>
          <a:noFill/>
          <a:ln w="25400">
            <a:noFill/>
            <a:miter lim="800000"/>
            <a:headEnd/>
            <a:tailEnd type="none" w="med" len="sm"/>
          </a:ln>
        </p:spPr>
        <p:txBody>
          <a:bodyPr>
            <a:spAutoFit/>
          </a:bodyPr>
          <a:lstStyle/>
          <a:p>
            <a:pPr algn="ctr" eaLnBrk="0" hangingPunct="0">
              <a:spcBef>
                <a:spcPct val="50000"/>
              </a:spcBef>
            </a:pPr>
            <a:r>
              <a:rPr lang="en-GB" sz="1800">
                <a:solidFill>
                  <a:srgbClr val="FF3300"/>
                </a:solidFill>
              </a:rPr>
              <a:t>Conventional Melt Cast</a:t>
            </a:r>
          </a:p>
        </p:txBody>
      </p:sp>
      <p:sp>
        <p:nvSpPr>
          <p:cNvPr id="62503" name="Text Box 40"/>
          <p:cNvSpPr txBox="1">
            <a:spLocks noChangeArrowheads="1"/>
          </p:cNvSpPr>
          <p:nvPr/>
        </p:nvSpPr>
        <p:spPr bwMode="auto">
          <a:xfrm>
            <a:off x="3368675" y="4140200"/>
            <a:ext cx="1873250" cy="641350"/>
          </a:xfrm>
          <a:prstGeom prst="rect">
            <a:avLst/>
          </a:prstGeom>
          <a:noFill/>
          <a:ln w="25400">
            <a:noFill/>
            <a:miter lim="800000"/>
            <a:headEnd/>
            <a:tailEnd type="none" w="med" len="sm"/>
          </a:ln>
        </p:spPr>
        <p:txBody>
          <a:bodyPr>
            <a:spAutoFit/>
          </a:bodyPr>
          <a:lstStyle/>
          <a:p>
            <a:pPr algn="ctr" eaLnBrk="0" hangingPunct="0">
              <a:spcBef>
                <a:spcPct val="50000"/>
              </a:spcBef>
            </a:pPr>
            <a:r>
              <a:rPr lang="en-GB" sz="1800">
                <a:solidFill>
                  <a:srgbClr val="FFFF00"/>
                </a:solidFill>
              </a:rPr>
              <a:t>Polymer-bonded</a:t>
            </a:r>
            <a:br>
              <a:rPr lang="en-GB" sz="1800">
                <a:solidFill>
                  <a:srgbClr val="FFFF00"/>
                </a:solidFill>
              </a:rPr>
            </a:br>
            <a:r>
              <a:rPr lang="en-GB" sz="1800">
                <a:solidFill>
                  <a:srgbClr val="FFFF00"/>
                </a:solidFill>
              </a:rPr>
              <a:t> Explosives</a:t>
            </a:r>
          </a:p>
        </p:txBody>
      </p:sp>
      <p:pic>
        <p:nvPicPr>
          <p:cNvPr id="62504" name="Picture 47" descr="rx1001"/>
          <p:cNvPicPr>
            <a:picLocks noChangeAspect="1" noChangeArrowheads="1"/>
          </p:cNvPicPr>
          <p:nvPr/>
        </p:nvPicPr>
        <p:blipFill>
          <a:blip r:embed="rId3"/>
          <a:srcRect/>
          <a:stretch>
            <a:fillRect/>
          </a:stretch>
        </p:blipFill>
        <p:spPr bwMode="auto">
          <a:xfrm>
            <a:off x="7508875" y="3863975"/>
            <a:ext cx="1143000" cy="1136650"/>
          </a:xfrm>
          <a:prstGeom prst="rect">
            <a:avLst/>
          </a:prstGeom>
          <a:noFill/>
          <a:ln w="9525">
            <a:noFill/>
            <a:miter lim="800000"/>
            <a:headEnd/>
            <a:tailEnd/>
          </a:ln>
        </p:spPr>
      </p:pic>
      <p:pic>
        <p:nvPicPr>
          <p:cNvPr id="62505" name="Picture 49" descr="booster"/>
          <p:cNvPicPr>
            <a:picLocks noChangeAspect="1" noChangeArrowheads="1"/>
          </p:cNvPicPr>
          <p:nvPr/>
        </p:nvPicPr>
        <p:blipFill>
          <a:blip r:embed="rId4"/>
          <a:srcRect/>
          <a:stretch>
            <a:fillRect/>
          </a:stretch>
        </p:blipFill>
        <p:spPr bwMode="auto">
          <a:xfrm>
            <a:off x="6211888" y="1608138"/>
            <a:ext cx="847725" cy="711200"/>
          </a:xfrm>
          <a:prstGeom prst="rect">
            <a:avLst/>
          </a:prstGeom>
          <a:noFill/>
          <a:ln w="9525">
            <a:noFill/>
            <a:miter lim="800000"/>
            <a:headEnd/>
            <a:tailEnd/>
          </a:ln>
        </p:spPr>
      </p:pic>
      <p:pic>
        <p:nvPicPr>
          <p:cNvPr id="62506" name="Picture 52" descr="2282008TNT%2520360X360">
            <a:hlinkClick r:id="rId5"/>
          </p:cNvPr>
          <p:cNvPicPr>
            <a:picLocks noChangeAspect="1" noChangeArrowheads="1"/>
          </p:cNvPicPr>
          <p:nvPr/>
        </p:nvPicPr>
        <p:blipFill>
          <a:blip r:embed="rId6"/>
          <a:srcRect/>
          <a:stretch>
            <a:fillRect/>
          </a:stretch>
        </p:blipFill>
        <p:spPr bwMode="auto">
          <a:xfrm>
            <a:off x="239713" y="1811338"/>
            <a:ext cx="1028700" cy="1228725"/>
          </a:xfrm>
          <a:prstGeom prst="rect">
            <a:avLst/>
          </a:prstGeom>
          <a:noFill/>
          <a:ln w="9525">
            <a:noFill/>
            <a:miter lim="800000"/>
            <a:headEnd/>
            <a:tailEnd/>
          </a:ln>
        </p:spPr>
      </p:pic>
      <p:pic>
        <p:nvPicPr>
          <p:cNvPr id="62507" name="Picture 55" descr="250px-N110_ruuti">
            <a:hlinkClick r:id="rId7"/>
          </p:cNvPr>
          <p:cNvPicPr>
            <a:picLocks noChangeAspect="1" noChangeArrowheads="1"/>
          </p:cNvPicPr>
          <p:nvPr/>
        </p:nvPicPr>
        <p:blipFill>
          <a:blip r:embed="rId8">
            <a:lum bright="10000"/>
          </a:blip>
          <a:srcRect/>
          <a:stretch>
            <a:fillRect/>
          </a:stretch>
        </p:blipFill>
        <p:spPr bwMode="auto">
          <a:xfrm>
            <a:off x="307975" y="3979863"/>
            <a:ext cx="1190625" cy="1087437"/>
          </a:xfrm>
          <a:prstGeom prst="rect">
            <a:avLst/>
          </a:prstGeom>
          <a:noFill/>
          <a:ln w="9525">
            <a:noFill/>
            <a:miter lim="800000"/>
            <a:headEnd/>
            <a:tailEnd/>
          </a:ln>
        </p:spPr>
      </p:pic>
      <p:pic>
        <p:nvPicPr>
          <p:cNvPr id="62508" name="Picture 56" descr="rx41_mould"/>
          <p:cNvPicPr>
            <a:picLocks noChangeAspect="1" noChangeArrowheads="1"/>
          </p:cNvPicPr>
          <p:nvPr/>
        </p:nvPicPr>
        <p:blipFill>
          <a:blip r:embed="rId9"/>
          <a:srcRect/>
          <a:stretch>
            <a:fillRect/>
          </a:stretch>
        </p:blipFill>
        <p:spPr bwMode="auto">
          <a:xfrm>
            <a:off x="7312025" y="2552700"/>
            <a:ext cx="1547813" cy="1065213"/>
          </a:xfrm>
          <a:prstGeom prst="rect">
            <a:avLst/>
          </a:prstGeom>
          <a:noFill/>
          <a:ln w="9525">
            <a:noFill/>
            <a:miter lim="800000"/>
            <a:headEnd/>
            <a:tailEnd/>
          </a:ln>
        </p:spPr>
      </p:pic>
      <p:sp>
        <p:nvSpPr>
          <p:cNvPr id="62509" name="Text Box 46"/>
          <p:cNvSpPr txBox="1">
            <a:spLocks noChangeArrowheads="1"/>
          </p:cNvSpPr>
          <p:nvPr/>
        </p:nvSpPr>
        <p:spPr bwMode="auto">
          <a:xfrm>
            <a:off x="1460500" y="6007100"/>
            <a:ext cx="2298700" cy="366713"/>
          </a:xfrm>
          <a:prstGeom prst="rect">
            <a:avLst/>
          </a:prstGeom>
          <a:noFill/>
          <a:ln w="9525">
            <a:noFill/>
            <a:miter lim="800000"/>
            <a:headEnd/>
            <a:tailEnd/>
          </a:ln>
        </p:spPr>
        <p:txBody>
          <a:bodyPr>
            <a:spAutoFit/>
          </a:bodyPr>
          <a:lstStyle/>
          <a:p>
            <a:pPr>
              <a:spcBef>
                <a:spcPct val="50000"/>
              </a:spcBef>
            </a:pPr>
            <a:r>
              <a:rPr lang="en-GB" sz="1800">
                <a:solidFill>
                  <a:schemeClr val="accent1"/>
                </a:solidFill>
              </a:rPr>
              <a:t>Solvent Lacquered</a:t>
            </a:r>
          </a:p>
        </p:txBody>
      </p:sp>
    </p:spTree>
    <p:extLst>
      <p:ext uri="{BB962C8B-B14F-4D97-AF65-F5344CB8AC3E}">
        <p14:creationId xmlns:p14="http://schemas.microsoft.com/office/powerpoint/2010/main" val="3196298089"/>
      </p:ext>
    </p:extLst>
  </p:cSld>
  <p:clrMapOvr>
    <a:masterClrMapping/>
  </p:clrMapOvr>
  <p:transition>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22" name="Rectangle 2"/>
          <p:cNvSpPr>
            <a:spLocks noGrp="1" noChangeArrowheads="1"/>
          </p:cNvSpPr>
          <p:nvPr>
            <p:ph type="title"/>
          </p:nvPr>
        </p:nvSpPr>
        <p:spPr>
          <a:xfrm>
            <a:off x="393700" y="336550"/>
            <a:ext cx="8240713" cy="363538"/>
          </a:xfrm>
        </p:spPr>
        <p:txBody>
          <a:bodyPr/>
          <a:lstStyle/>
          <a:p>
            <a:pPr>
              <a:defRPr/>
            </a:pPr>
            <a:r>
              <a:rPr lang="en-GB" sz="2000"/>
              <a:t>Comparison of Cast PBXs and TNT-based Explosives</a:t>
            </a:r>
          </a:p>
        </p:txBody>
      </p:sp>
      <p:sp>
        <p:nvSpPr>
          <p:cNvPr id="1259523" name="Rectangle 3"/>
          <p:cNvSpPr>
            <a:spLocks noGrp="1" noChangeArrowheads="1"/>
          </p:cNvSpPr>
          <p:nvPr>
            <p:ph type="body" sz="half" idx="1"/>
          </p:nvPr>
        </p:nvSpPr>
        <p:spPr>
          <a:xfrm>
            <a:off x="685800" y="1785938"/>
            <a:ext cx="3814763" cy="4375150"/>
          </a:xfrm>
        </p:spPr>
        <p:txBody>
          <a:bodyPr/>
          <a:lstStyle/>
          <a:p>
            <a:r>
              <a:rPr lang="en-GB" sz="1600" b="1" smtClean="0"/>
              <a:t>Advantages</a:t>
            </a:r>
          </a:p>
          <a:p>
            <a:pPr lvl="1"/>
            <a:r>
              <a:rPr lang="en-GB" sz="1600" smtClean="0"/>
              <a:t>Charge hazard low</a:t>
            </a:r>
          </a:p>
          <a:p>
            <a:pPr lvl="1"/>
            <a:r>
              <a:rPr lang="en-GB" sz="1600" smtClean="0"/>
              <a:t>High thermal stability (do not melt)</a:t>
            </a:r>
          </a:p>
          <a:p>
            <a:pPr lvl="1"/>
            <a:r>
              <a:rPr lang="en-GB" sz="1600" smtClean="0"/>
              <a:t>Good mechanical properties</a:t>
            </a:r>
          </a:p>
          <a:p>
            <a:pPr lvl="1"/>
            <a:r>
              <a:rPr lang="en-GB" sz="1600" smtClean="0"/>
              <a:t>Low shrinkage on curing</a:t>
            </a:r>
          </a:p>
          <a:p>
            <a:pPr lvl="1"/>
            <a:r>
              <a:rPr lang="en-GB" sz="1600" smtClean="0"/>
              <a:t>Can be moulded to shape (minimises machining)</a:t>
            </a:r>
          </a:p>
          <a:p>
            <a:pPr lvl="1"/>
            <a:r>
              <a:rPr lang="en-GB" sz="1600" smtClean="0"/>
              <a:t>Good environmental survivability</a:t>
            </a:r>
          </a:p>
          <a:p>
            <a:r>
              <a:rPr lang="en-GB" sz="1600" b="1" smtClean="0"/>
              <a:t>Disadvantages</a:t>
            </a:r>
          </a:p>
          <a:p>
            <a:pPr lvl="1"/>
            <a:r>
              <a:rPr lang="en-GB" sz="1600" smtClean="0"/>
              <a:t>Length of cure time</a:t>
            </a:r>
          </a:p>
          <a:p>
            <a:pPr lvl="1"/>
            <a:r>
              <a:rPr lang="en-GB" sz="1600" smtClean="0"/>
              <a:t>Limited pot-life</a:t>
            </a:r>
          </a:p>
          <a:p>
            <a:pPr lvl="1"/>
            <a:r>
              <a:rPr lang="en-GB" sz="1600" smtClean="0"/>
              <a:t>Isocyanates in curing systems</a:t>
            </a:r>
          </a:p>
          <a:p>
            <a:endParaRPr lang="en-GB" sz="1600" smtClean="0"/>
          </a:p>
        </p:txBody>
      </p:sp>
      <p:sp>
        <p:nvSpPr>
          <p:cNvPr id="1259524" name="Rectangle 4"/>
          <p:cNvSpPr>
            <a:spLocks noGrp="1" noChangeArrowheads="1"/>
          </p:cNvSpPr>
          <p:nvPr>
            <p:ph type="body" sz="half" idx="2"/>
          </p:nvPr>
        </p:nvSpPr>
        <p:spPr>
          <a:xfrm>
            <a:off x="4616450" y="1752600"/>
            <a:ext cx="4527550" cy="4268788"/>
          </a:xfrm>
        </p:spPr>
        <p:txBody>
          <a:bodyPr/>
          <a:lstStyle/>
          <a:p>
            <a:r>
              <a:rPr lang="en-GB" sz="1600" b="1" dirty="0" smtClean="0"/>
              <a:t>Advantages</a:t>
            </a:r>
          </a:p>
          <a:p>
            <a:pPr lvl="1"/>
            <a:r>
              <a:rPr lang="en-US" sz="1600" dirty="0" smtClean="0">
                <a:cs typeface="Arial" charset="0"/>
              </a:rPr>
              <a:t>Easily processed with steam</a:t>
            </a:r>
          </a:p>
          <a:p>
            <a:pPr lvl="1"/>
            <a:r>
              <a:rPr lang="en-US" sz="1600" dirty="0" smtClean="0">
                <a:cs typeface="Arial" charset="0"/>
              </a:rPr>
              <a:t>Relatively cheap</a:t>
            </a:r>
          </a:p>
          <a:p>
            <a:pPr lvl="1"/>
            <a:r>
              <a:rPr lang="en-US" sz="1600" dirty="0" smtClean="0">
                <a:cs typeface="Arial" charset="0"/>
              </a:rPr>
              <a:t>Reject stores easily recovered</a:t>
            </a:r>
          </a:p>
          <a:p>
            <a:pPr lvl="1"/>
            <a:r>
              <a:rPr lang="en-US" sz="1600" dirty="0" smtClean="0">
                <a:cs typeface="Arial" charset="0"/>
              </a:rPr>
              <a:t>Energetic</a:t>
            </a:r>
          </a:p>
          <a:p>
            <a:pPr lvl="2"/>
            <a:r>
              <a:rPr lang="en-US" sz="1600" dirty="0" smtClean="0">
                <a:cs typeface="Arial" charset="0"/>
              </a:rPr>
              <a:t>TNT explosive in its own right so good binder for performance</a:t>
            </a:r>
          </a:p>
          <a:p>
            <a:r>
              <a:rPr lang="en-US" sz="1600" b="1" dirty="0" smtClean="0">
                <a:cs typeface="Arial" charset="0"/>
              </a:rPr>
              <a:t>Disadvantages</a:t>
            </a:r>
          </a:p>
          <a:p>
            <a:pPr lvl="1"/>
            <a:r>
              <a:rPr lang="en-GB" sz="1600" dirty="0" smtClean="0"/>
              <a:t>Higher </a:t>
            </a:r>
            <a:r>
              <a:rPr lang="en-GB" sz="1600" dirty="0" smtClean="0"/>
              <a:t>charge hazard</a:t>
            </a:r>
          </a:p>
          <a:p>
            <a:pPr lvl="1"/>
            <a:r>
              <a:rPr lang="en-GB" sz="1600" dirty="0" smtClean="0"/>
              <a:t>10% contraction in volume on cooling</a:t>
            </a:r>
          </a:p>
          <a:p>
            <a:pPr lvl="2"/>
            <a:r>
              <a:rPr lang="en-GB" sz="1600" dirty="0" smtClean="0"/>
              <a:t>Induces stresses</a:t>
            </a:r>
          </a:p>
          <a:p>
            <a:pPr lvl="1"/>
            <a:r>
              <a:rPr lang="en-GB" sz="1600" dirty="0" smtClean="0"/>
              <a:t>Brittle</a:t>
            </a:r>
          </a:p>
          <a:p>
            <a:pPr lvl="2"/>
            <a:r>
              <a:rPr lang="en-GB" sz="1600" dirty="0" smtClean="0"/>
              <a:t>Cracks and dusts easily</a:t>
            </a:r>
          </a:p>
          <a:p>
            <a:pPr lvl="1"/>
            <a:r>
              <a:rPr lang="en-GB" sz="1600" dirty="0" smtClean="0"/>
              <a:t>Exudation below 71</a:t>
            </a:r>
            <a:r>
              <a:rPr lang="en-US" sz="1600" dirty="0" smtClean="0">
                <a:cs typeface="Arial" charset="0"/>
              </a:rPr>
              <a:t>°C; 63 °C under pressure</a:t>
            </a:r>
          </a:p>
          <a:p>
            <a:pPr lvl="1"/>
            <a:endParaRPr lang="en-US" sz="1600" dirty="0" smtClean="0">
              <a:cs typeface="Arial" charset="0"/>
            </a:endParaRPr>
          </a:p>
        </p:txBody>
      </p:sp>
      <p:sp>
        <p:nvSpPr>
          <p:cNvPr id="1259525" name="Text Box 5"/>
          <p:cNvSpPr txBox="1">
            <a:spLocks noChangeArrowheads="1"/>
          </p:cNvSpPr>
          <p:nvPr/>
        </p:nvSpPr>
        <p:spPr bwMode="auto">
          <a:xfrm>
            <a:off x="1143000" y="1054100"/>
            <a:ext cx="1765300" cy="366713"/>
          </a:xfrm>
          <a:prstGeom prst="rect">
            <a:avLst/>
          </a:prstGeom>
          <a:noFill/>
          <a:ln w="25400" algn="ctr">
            <a:noFill/>
            <a:miter lim="800000"/>
            <a:headEnd/>
            <a:tailEnd/>
          </a:ln>
        </p:spPr>
        <p:txBody>
          <a:bodyPr>
            <a:spAutoFit/>
          </a:bodyPr>
          <a:lstStyle/>
          <a:p>
            <a:pPr algn="ctr" eaLnBrk="0" hangingPunct="0">
              <a:spcBef>
                <a:spcPct val="50000"/>
              </a:spcBef>
            </a:pPr>
            <a:r>
              <a:rPr lang="en-GB" sz="1800"/>
              <a:t>PBXs</a:t>
            </a:r>
          </a:p>
        </p:txBody>
      </p:sp>
      <p:sp>
        <p:nvSpPr>
          <p:cNvPr id="1259526" name="Text Box 6"/>
          <p:cNvSpPr txBox="1">
            <a:spLocks noChangeArrowheads="1"/>
          </p:cNvSpPr>
          <p:nvPr/>
        </p:nvSpPr>
        <p:spPr bwMode="auto">
          <a:xfrm>
            <a:off x="4953000" y="1092200"/>
            <a:ext cx="3708400" cy="366713"/>
          </a:xfrm>
          <a:prstGeom prst="rect">
            <a:avLst/>
          </a:prstGeom>
          <a:noFill/>
          <a:ln w="25400" algn="ctr">
            <a:noFill/>
            <a:miter lim="800000"/>
            <a:headEnd/>
            <a:tailEnd/>
          </a:ln>
        </p:spPr>
        <p:txBody>
          <a:bodyPr>
            <a:spAutoFit/>
          </a:bodyPr>
          <a:lstStyle/>
          <a:p>
            <a:pPr algn="ctr" eaLnBrk="0" hangingPunct="0">
              <a:spcBef>
                <a:spcPct val="50000"/>
              </a:spcBef>
            </a:pPr>
            <a:r>
              <a:rPr lang="en-GB" sz="1800"/>
              <a:t>TNT-based (Melt Cast) Explosives</a:t>
            </a:r>
          </a:p>
        </p:txBody>
      </p:sp>
      <p:pic>
        <p:nvPicPr>
          <p:cNvPr id="1259528" name="Picture 8"/>
          <p:cNvPicPr>
            <a:picLocks noChangeAspect="1" noChangeArrowheads="1"/>
          </p:cNvPicPr>
          <p:nvPr/>
        </p:nvPicPr>
        <p:blipFill>
          <a:blip r:embed="rId3"/>
          <a:srcRect/>
          <a:stretch>
            <a:fillRect/>
          </a:stretch>
        </p:blipFill>
        <p:spPr bwMode="auto">
          <a:xfrm>
            <a:off x="254000" y="2105025"/>
            <a:ext cx="1020763" cy="2230438"/>
          </a:xfrm>
          <a:prstGeom prst="rect">
            <a:avLst/>
          </a:prstGeom>
          <a:noFill/>
          <a:ln w="9525">
            <a:noFill/>
            <a:miter lim="800000"/>
            <a:headEnd/>
            <a:tailEnd/>
          </a:ln>
        </p:spPr>
      </p:pic>
      <p:pic>
        <p:nvPicPr>
          <p:cNvPr id="1259529" name="Picture 9"/>
          <p:cNvPicPr>
            <a:picLocks noChangeAspect="1" noChangeArrowheads="1"/>
          </p:cNvPicPr>
          <p:nvPr/>
        </p:nvPicPr>
        <p:blipFill>
          <a:blip r:embed="rId4"/>
          <a:srcRect/>
          <a:stretch>
            <a:fillRect/>
          </a:stretch>
        </p:blipFill>
        <p:spPr bwMode="auto">
          <a:xfrm>
            <a:off x="4344988" y="4267200"/>
            <a:ext cx="850900" cy="2262188"/>
          </a:xfrm>
          <a:prstGeom prst="rect">
            <a:avLst/>
          </a:prstGeom>
          <a:noFill/>
          <a:ln w="9525">
            <a:noFill/>
            <a:miter lim="800000"/>
            <a:headEnd/>
            <a:tailEnd/>
          </a:ln>
        </p:spPr>
      </p:pic>
    </p:spTree>
    <p:extLst>
      <p:ext uri="{BB962C8B-B14F-4D97-AF65-F5344CB8AC3E}">
        <p14:creationId xmlns:p14="http://schemas.microsoft.com/office/powerpoint/2010/main" val="259890946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259525"/>
                                        </p:tgtEl>
                                        <p:attrNameLst>
                                          <p:attrName>style.visibility</p:attrName>
                                        </p:attrNameLst>
                                      </p:cBhvr>
                                      <p:to>
                                        <p:strVal val="visible"/>
                                      </p:to>
                                    </p:set>
                                    <p:animEffect transition="in" filter="blinds(horizontal)">
                                      <p:cBhvr>
                                        <p:cTn id="7" dur="500"/>
                                        <p:tgtEl>
                                          <p:spTgt spid="125952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259523">
                                            <p:txEl>
                                              <p:pRg st="0" end="0"/>
                                            </p:txEl>
                                          </p:spTgt>
                                        </p:tgtEl>
                                        <p:attrNameLst>
                                          <p:attrName>style.visibility</p:attrName>
                                        </p:attrNameLst>
                                      </p:cBhvr>
                                      <p:to>
                                        <p:strVal val="visible"/>
                                      </p:to>
                                    </p:set>
                                    <p:animEffect transition="in" filter="blinds(horizontal)">
                                      <p:cBhvr>
                                        <p:cTn id="12" dur="500"/>
                                        <p:tgtEl>
                                          <p:spTgt spid="1259523">
                                            <p:txEl>
                                              <p:pRg st="0" end="0"/>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1259523">
                                            <p:txEl>
                                              <p:pRg st="1" end="1"/>
                                            </p:txEl>
                                          </p:spTgt>
                                        </p:tgtEl>
                                        <p:attrNameLst>
                                          <p:attrName>style.visibility</p:attrName>
                                        </p:attrNameLst>
                                      </p:cBhvr>
                                      <p:to>
                                        <p:strVal val="visible"/>
                                      </p:to>
                                    </p:set>
                                    <p:animEffect transition="in" filter="blinds(horizontal)">
                                      <p:cBhvr>
                                        <p:cTn id="15" dur="500"/>
                                        <p:tgtEl>
                                          <p:spTgt spid="1259523">
                                            <p:txEl>
                                              <p:pRg st="1" end="1"/>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1259523">
                                            <p:txEl>
                                              <p:pRg st="2" end="2"/>
                                            </p:txEl>
                                          </p:spTgt>
                                        </p:tgtEl>
                                        <p:attrNameLst>
                                          <p:attrName>style.visibility</p:attrName>
                                        </p:attrNameLst>
                                      </p:cBhvr>
                                      <p:to>
                                        <p:strVal val="visible"/>
                                      </p:to>
                                    </p:set>
                                    <p:animEffect transition="in" filter="blinds(horizontal)">
                                      <p:cBhvr>
                                        <p:cTn id="18" dur="500"/>
                                        <p:tgtEl>
                                          <p:spTgt spid="1259523">
                                            <p:txEl>
                                              <p:pRg st="2" end="2"/>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1259523">
                                            <p:txEl>
                                              <p:pRg st="3" end="3"/>
                                            </p:txEl>
                                          </p:spTgt>
                                        </p:tgtEl>
                                        <p:attrNameLst>
                                          <p:attrName>style.visibility</p:attrName>
                                        </p:attrNameLst>
                                      </p:cBhvr>
                                      <p:to>
                                        <p:strVal val="visible"/>
                                      </p:to>
                                    </p:set>
                                    <p:animEffect transition="in" filter="blinds(horizontal)">
                                      <p:cBhvr>
                                        <p:cTn id="21" dur="500"/>
                                        <p:tgtEl>
                                          <p:spTgt spid="1259523">
                                            <p:txEl>
                                              <p:pRg st="3" end="3"/>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1259523">
                                            <p:txEl>
                                              <p:pRg st="4" end="4"/>
                                            </p:txEl>
                                          </p:spTgt>
                                        </p:tgtEl>
                                        <p:attrNameLst>
                                          <p:attrName>style.visibility</p:attrName>
                                        </p:attrNameLst>
                                      </p:cBhvr>
                                      <p:to>
                                        <p:strVal val="visible"/>
                                      </p:to>
                                    </p:set>
                                    <p:animEffect transition="in" filter="blinds(horizontal)">
                                      <p:cBhvr>
                                        <p:cTn id="24" dur="500"/>
                                        <p:tgtEl>
                                          <p:spTgt spid="1259523">
                                            <p:txEl>
                                              <p:pRg st="4" end="4"/>
                                            </p:txEl>
                                          </p:spTgt>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1259523">
                                            <p:txEl>
                                              <p:pRg st="5" end="5"/>
                                            </p:txEl>
                                          </p:spTgt>
                                        </p:tgtEl>
                                        <p:attrNameLst>
                                          <p:attrName>style.visibility</p:attrName>
                                        </p:attrNameLst>
                                      </p:cBhvr>
                                      <p:to>
                                        <p:strVal val="visible"/>
                                      </p:to>
                                    </p:set>
                                    <p:animEffect transition="in" filter="blinds(horizontal)">
                                      <p:cBhvr>
                                        <p:cTn id="27" dur="500"/>
                                        <p:tgtEl>
                                          <p:spTgt spid="1259523">
                                            <p:txEl>
                                              <p:pRg st="5" end="5"/>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1259523">
                                            <p:txEl>
                                              <p:pRg st="6" end="6"/>
                                            </p:txEl>
                                          </p:spTgt>
                                        </p:tgtEl>
                                        <p:attrNameLst>
                                          <p:attrName>style.visibility</p:attrName>
                                        </p:attrNameLst>
                                      </p:cBhvr>
                                      <p:to>
                                        <p:strVal val="visible"/>
                                      </p:to>
                                    </p:set>
                                    <p:animEffect transition="in" filter="blinds(horizontal)">
                                      <p:cBhvr>
                                        <p:cTn id="30" dur="500"/>
                                        <p:tgtEl>
                                          <p:spTgt spid="1259523">
                                            <p:txEl>
                                              <p:pRg st="6" end="6"/>
                                            </p:txEl>
                                          </p:spTgt>
                                        </p:tgtEl>
                                      </p:cBhvr>
                                    </p:animEffect>
                                  </p:childTnLst>
                                </p:cTn>
                              </p:par>
                              <p:par>
                                <p:cTn id="31" presetID="3" presetClass="entr" presetSubtype="10" fill="hold" nodeType="withEffect">
                                  <p:stCondLst>
                                    <p:cond delay="0"/>
                                  </p:stCondLst>
                                  <p:childTnLst>
                                    <p:set>
                                      <p:cBhvr>
                                        <p:cTn id="32" dur="1" fill="hold">
                                          <p:stCondLst>
                                            <p:cond delay="0"/>
                                          </p:stCondLst>
                                        </p:cTn>
                                        <p:tgtEl>
                                          <p:spTgt spid="1259528"/>
                                        </p:tgtEl>
                                        <p:attrNameLst>
                                          <p:attrName>style.visibility</p:attrName>
                                        </p:attrNameLst>
                                      </p:cBhvr>
                                      <p:to>
                                        <p:strVal val="visible"/>
                                      </p:to>
                                    </p:set>
                                    <p:animEffect transition="in" filter="blinds(horizontal)">
                                      <p:cBhvr>
                                        <p:cTn id="33" dur="500"/>
                                        <p:tgtEl>
                                          <p:spTgt spid="1259528"/>
                                        </p:tgtEl>
                                      </p:cBhvr>
                                    </p:animEffect>
                                  </p:childTnLst>
                                </p:cTn>
                              </p:par>
                            </p:childTnLst>
                          </p:cTn>
                        </p:par>
                      </p:childTnLst>
                    </p:cTn>
                  </p:par>
                  <p:par>
                    <p:cTn id="34" fill="hold">
                      <p:stCondLst>
                        <p:cond delay="indefinite"/>
                      </p:stCondLst>
                      <p:childTnLst>
                        <p:par>
                          <p:cTn id="35" fill="hold">
                            <p:stCondLst>
                              <p:cond delay="0"/>
                            </p:stCondLst>
                            <p:childTnLst>
                              <p:par>
                                <p:cTn id="36" presetID="3" presetClass="entr" presetSubtype="10" fill="hold" grpId="0" nodeType="clickEffect">
                                  <p:stCondLst>
                                    <p:cond delay="0"/>
                                  </p:stCondLst>
                                  <p:childTnLst>
                                    <p:set>
                                      <p:cBhvr>
                                        <p:cTn id="37" dur="1" fill="hold">
                                          <p:stCondLst>
                                            <p:cond delay="0"/>
                                          </p:stCondLst>
                                        </p:cTn>
                                        <p:tgtEl>
                                          <p:spTgt spid="1259523">
                                            <p:txEl>
                                              <p:pRg st="7" end="7"/>
                                            </p:txEl>
                                          </p:spTgt>
                                        </p:tgtEl>
                                        <p:attrNameLst>
                                          <p:attrName>style.visibility</p:attrName>
                                        </p:attrNameLst>
                                      </p:cBhvr>
                                      <p:to>
                                        <p:strVal val="visible"/>
                                      </p:to>
                                    </p:set>
                                    <p:animEffect transition="in" filter="blinds(horizontal)">
                                      <p:cBhvr>
                                        <p:cTn id="38" dur="500"/>
                                        <p:tgtEl>
                                          <p:spTgt spid="1259523">
                                            <p:txEl>
                                              <p:pRg st="7" end="7"/>
                                            </p:txEl>
                                          </p:spTgt>
                                        </p:tgtEl>
                                      </p:cBhvr>
                                    </p:animEffect>
                                  </p:childTnLst>
                                </p:cTn>
                              </p:par>
                              <p:par>
                                <p:cTn id="39" presetID="3" presetClass="entr" presetSubtype="10" fill="hold" grpId="0" nodeType="withEffect">
                                  <p:stCondLst>
                                    <p:cond delay="0"/>
                                  </p:stCondLst>
                                  <p:childTnLst>
                                    <p:set>
                                      <p:cBhvr>
                                        <p:cTn id="40" dur="1" fill="hold">
                                          <p:stCondLst>
                                            <p:cond delay="0"/>
                                          </p:stCondLst>
                                        </p:cTn>
                                        <p:tgtEl>
                                          <p:spTgt spid="1259523">
                                            <p:txEl>
                                              <p:pRg st="8" end="8"/>
                                            </p:txEl>
                                          </p:spTgt>
                                        </p:tgtEl>
                                        <p:attrNameLst>
                                          <p:attrName>style.visibility</p:attrName>
                                        </p:attrNameLst>
                                      </p:cBhvr>
                                      <p:to>
                                        <p:strVal val="visible"/>
                                      </p:to>
                                    </p:set>
                                    <p:animEffect transition="in" filter="blinds(horizontal)">
                                      <p:cBhvr>
                                        <p:cTn id="41" dur="500"/>
                                        <p:tgtEl>
                                          <p:spTgt spid="1259523">
                                            <p:txEl>
                                              <p:pRg st="8" end="8"/>
                                            </p:txEl>
                                          </p:spTgt>
                                        </p:tgtEl>
                                      </p:cBhvr>
                                    </p:animEffect>
                                  </p:childTnLst>
                                </p:cTn>
                              </p:par>
                              <p:par>
                                <p:cTn id="42" presetID="3" presetClass="entr" presetSubtype="10" fill="hold" grpId="0" nodeType="withEffect">
                                  <p:stCondLst>
                                    <p:cond delay="0"/>
                                  </p:stCondLst>
                                  <p:childTnLst>
                                    <p:set>
                                      <p:cBhvr>
                                        <p:cTn id="43" dur="1" fill="hold">
                                          <p:stCondLst>
                                            <p:cond delay="0"/>
                                          </p:stCondLst>
                                        </p:cTn>
                                        <p:tgtEl>
                                          <p:spTgt spid="1259523">
                                            <p:txEl>
                                              <p:pRg st="9" end="9"/>
                                            </p:txEl>
                                          </p:spTgt>
                                        </p:tgtEl>
                                        <p:attrNameLst>
                                          <p:attrName>style.visibility</p:attrName>
                                        </p:attrNameLst>
                                      </p:cBhvr>
                                      <p:to>
                                        <p:strVal val="visible"/>
                                      </p:to>
                                    </p:set>
                                    <p:animEffect transition="in" filter="blinds(horizontal)">
                                      <p:cBhvr>
                                        <p:cTn id="44" dur="500"/>
                                        <p:tgtEl>
                                          <p:spTgt spid="1259523">
                                            <p:txEl>
                                              <p:pRg st="9" end="9"/>
                                            </p:txEl>
                                          </p:spTgt>
                                        </p:tgtEl>
                                      </p:cBhvr>
                                    </p:animEffect>
                                  </p:childTnLst>
                                </p:cTn>
                              </p:par>
                              <p:par>
                                <p:cTn id="45" presetID="3" presetClass="entr" presetSubtype="10" fill="hold" grpId="0" nodeType="withEffect">
                                  <p:stCondLst>
                                    <p:cond delay="0"/>
                                  </p:stCondLst>
                                  <p:childTnLst>
                                    <p:set>
                                      <p:cBhvr>
                                        <p:cTn id="46" dur="1" fill="hold">
                                          <p:stCondLst>
                                            <p:cond delay="0"/>
                                          </p:stCondLst>
                                        </p:cTn>
                                        <p:tgtEl>
                                          <p:spTgt spid="1259523">
                                            <p:txEl>
                                              <p:pRg st="10" end="10"/>
                                            </p:txEl>
                                          </p:spTgt>
                                        </p:tgtEl>
                                        <p:attrNameLst>
                                          <p:attrName>style.visibility</p:attrName>
                                        </p:attrNameLst>
                                      </p:cBhvr>
                                      <p:to>
                                        <p:strVal val="visible"/>
                                      </p:to>
                                    </p:set>
                                    <p:animEffect transition="in" filter="blinds(horizontal)">
                                      <p:cBhvr>
                                        <p:cTn id="47" dur="500"/>
                                        <p:tgtEl>
                                          <p:spTgt spid="1259523">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grpId="0" nodeType="clickEffect">
                                  <p:stCondLst>
                                    <p:cond delay="0"/>
                                  </p:stCondLst>
                                  <p:childTnLst>
                                    <p:set>
                                      <p:cBhvr>
                                        <p:cTn id="51" dur="1" fill="hold">
                                          <p:stCondLst>
                                            <p:cond delay="0"/>
                                          </p:stCondLst>
                                        </p:cTn>
                                        <p:tgtEl>
                                          <p:spTgt spid="1259526"/>
                                        </p:tgtEl>
                                        <p:attrNameLst>
                                          <p:attrName>style.visibility</p:attrName>
                                        </p:attrNameLst>
                                      </p:cBhvr>
                                      <p:to>
                                        <p:strVal val="visible"/>
                                      </p:to>
                                    </p:set>
                                    <p:animEffect transition="in" filter="blinds(horizontal)">
                                      <p:cBhvr>
                                        <p:cTn id="52" dur="500"/>
                                        <p:tgtEl>
                                          <p:spTgt spid="1259526"/>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1259524">
                                            <p:txEl>
                                              <p:pRg st="0" end="0"/>
                                            </p:txEl>
                                          </p:spTgt>
                                        </p:tgtEl>
                                        <p:attrNameLst>
                                          <p:attrName>style.visibility</p:attrName>
                                        </p:attrNameLst>
                                      </p:cBhvr>
                                      <p:to>
                                        <p:strVal val="visible"/>
                                      </p:to>
                                    </p:set>
                                    <p:animEffect transition="in" filter="blinds(horizontal)">
                                      <p:cBhvr>
                                        <p:cTn id="57" dur="500"/>
                                        <p:tgtEl>
                                          <p:spTgt spid="1259524">
                                            <p:txEl>
                                              <p:pRg st="0" end="0"/>
                                            </p:txEl>
                                          </p:spTgt>
                                        </p:tgtEl>
                                      </p:cBhvr>
                                    </p:animEffect>
                                  </p:childTnLst>
                                </p:cTn>
                              </p:par>
                              <p:par>
                                <p:cTn id="58" presetID="3" presetClass="entr" presetSubtype="10" fill="hold" grpId="0" nodeType="withEffect">
                                  <p:stCondLst>
                                    <p:cond delay="0"/>
                                  </p:stCondLst>
                                  <p:childTnLst>
                                    <p:set>
                                      <p:cBhvr>
                                        <p:cTn id="59" dur="1" fill="hold">
                                          <p:stCondLst>
                                            <p:cond delay="0"/>
                                          </p:stCondLst>
                                        </p:cTn>
                                        <p:tgtEl>
                                          <p:spTgt spid="1259524">
                                            <p:txEl>
                                              <p:pRg st="1" end="1"/>
                                            </p:txEl>
                                          </p:spTgt>
                                        </p:tgtEl>
                                        <p:attrNameLst>
                                          <p:attrName>style.visibility</p:attrName>
                                        </p:attrNameLst>
                                      </p:cBhvr>
                                      <p:to>
                                        <p:strVal val="visible"/>
                                      </p:to>
                                    </p:set>
                                    <p:animEffect transition="in" filter="blinds(horizontal)">
                                      <p:cBhvr>
                                        <p:cTn id="60" dur="500"/>
                                        <p:tgtEl>
                                          <p:spTgt spid="1259524">
                                            <p:txEl>
                                              <p:pRg st="1" end="1"/>
                                            </p:txEl>
                                          </p:spTgt>
                                        </p:tgtEl>
                                      </p:cBhvr>
                                    </p:animEffect>
                                  </p:childTnLst>
                                </p:cTn>
                              </p:par>
                              <p:par>
                                <p:cTn id="61" presetID="3" presetClass="entr" presetSubtype="10" fill="hold" grpId="0" nodeType="withEffect">
                                  <p:stCondLst>
                                    <p:cond delay="0"/>
                                  </p:stCondLst>
                                  <p:childTnLst>
                                    <p:set>
                                      <p:cBhvr>
                                        <p:cTn id="62" dur="1" fill="hold">
                                          <p:stCondLst>
                                            <p:cond delay="0"/>
                                          </p:stCondLst>
                                        </p:cTn>
                                        <p:tgtEl>
                                          <p:spTgt spid="1259524">
                                            <p:txEl>
                                              <p:pRg st="2" end="2"/>
                                            </p:txEl>
                                          </p:spTgt>
                                        </p:tgtEl>
                                        <p:attrNameLst>
                                          <p:attrName>style.visibility</p:attrName>
                                        </p:attrNameLst>
                                      </p:cBhvr>
                                      <p:to>
                                        <p:strVal val="visible"/>
                                      </p:to>
                                    </p:set>
                                    <p:animEffect transition="in" filter="blinds(horizontal)">
                                      <p:cBhvr>
                                        <p:cTn id="63" dur="500"/>
                                        <p:tgtEl>
                                          <p:spTgt spid="1259524">
                                            <p:txEl>
                                              <p:pRg st="2" end="2"/>
                                            </p:txEl>
                                          </p:spTgt>
                                        </p:tgtEl>
                                      </p:cBhvr>
                                    </p:animEffect>
                                  </p:childTnLst>
                                </p:cTn>
                              </p:par>
                              <p:par>
                                <p:cTn id="64" presetID="3" presetClass="entr" presetSubtype="10" fill="hold" grpId="0" nodeType="withEffect">
                                  <p:stCondLst>
                                    <p:cond delay="0"/>
                                  </p:stCondLst>
                                  <p:childTnLst>
                                    <p:set>
                                      <p:cBhvr>
                                        <p:cTn id="65" dur="1" fill="hold">
                                          <p:stCondLst>
                                            <p:cond delay="0"/>
                                          </p:stCondLst>
                                        </p:cTn>
                                        <p:tgtEl>
                                          <p:spTgt spid="1259524">
                                            <p:txEl>
                                              <p:pRg st="3" end="3"/>
                                            </p:txEl>
                                          </p:spTgt>
                                        </p:tgtEl>
                                        <p:attrNameLst>
                                          <p:attrName>style.visibility</p:attrName>
                                        </p:attrNameLst>
                                      </p:cBhvr>
                                      <p:to>
                                        <p:strVal val="visible"/>
                                      </p:to>
                                    </p:set>
                                    <p:animEffect transition="in" filter="blinds(horizontal)">
                                      <p:cBhvr>
                                        <p:cTn id="66" dur="500"/>
                                        <p:tgtEl>
                                          <p:spTgt spid="1259524">
                                            <p:txEl>
                                              <p:pRg st="3" end="3"/>
                                            </p:txEl>
                                          </p:spTgt>
                                        </p:tgtEl>
                                      </p:cBhvr>
                                    </p:animEffect>
                                  </p:childTnLst>
                                </p:cTn>
                              </p:par>
                              <p:par>
                                <p:cTn id="67" presetID="3" presetClass="entr" presetSubtype="10" fill="hold" grpId="0" nodeType="withEffect">
                                  <p:stCondLst>
                                    <p:cond delay="0"/>
                                  </p:stCondLst>
                                  <p:childTnLst>
                                    <p:set>
                                      <p:cBhvr>
                                        <p:cTn id="68" dur="1" fill="hold">
                                          <p:stCondLst>
                                            <p:cond delay="0"/>
                                          </p:stCondLst>
                                        </p:cTn>
                                        <p:tgtEl>
                                          <p:spTgt spid="1259524">
                                            <p:txEl>
                                              <p:pRg st="4" end="4"/>
                                            </p:txEl>
                                          </p:spTgt>
                                        </p:tgtEl>
                                        <p:attrNameLst>
                                          <p:attrName>style.visibility</p:attrName>
                                        </p:attrNameLst>
                                      </p:cBhvr>
                                      <p:to>
                                        <p:strVal val="visible"/>
                                      </p:to>
                                    </p:set>
                                    <p:animEffect transition="in" filter="blinds(horizontal)">
                                      <p:cBhvr>
                                        <p:cTn id="69" dur="500"/>
                                        <p:tgtEl>
                                          <p:spTgt spid="1259524">
                                            <p:txEl>
                                              <p:pRg st="4" end="4"/>
                                            </p:txEl>
                                          </p:spTgt>
                                        </p:tgtEl>
                                      </p:cBhvr>
                                    </p:animEffect>
                                  </p:childTnLst>
                                </p:cTn>
                              </p:par>
                              <p:par>
                                <p:cTn id="70" presetID="3" presetClass="entr" presetSubtype="10" fill="hold" grpId="0" nodeType="withEffect">
                                  <p:stCondLst>
                                    <p:cond delay="0"/>
                                  </p:stCondLst>
                                  <p:childTnLst>
                                    <p:set>
                                      <p:cBhvr>
                                        <p:cTn id="71" dur="1" fill="hold">
                                          <p:stCondLst>
                                            <p:cond delay="0"/>
                                          </p:stCondLst>
                                        </p:cTn>
                                        <p:tgtEl>
                                          <p:spTgt spid="1259524">
                                            <p:txEl>
                                              <p:pRg st="5" end="5"/>
                                            </p:txEl>
                                          </p:spTgt>
                                        </p:tgtEl>
                                        <p:attrNameLst>
                                          <p:attrName>style.visibility</p:attrName>
                                        </p:attrNameLst>
                                      </p:cBhvr>
                                      <p:to>
                                        <p:strVal val="visible"/>
                                      </p:to>
                                    </p:set>
                                    <p:animEffect transition="in" filter="blinds(horizontal)">
                                      <p:cBhvr>
                                        <p:cTn id="72" dur="500"/>
                                        <p:tgtEl>
                                          <p:spTgt spid="1259524">
                                            <p:txEl>
                                              <p:pRg st="5" end="5"/>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3" presetClass="entr" presetSubtype="10" fill="hold" grpId="0" nodeType="clickEffect">
                                  <p:stCondLst>
                                    <p:cond delay="0"/>
                                  </p:stCondLst>
                                  <p:childTnLst>
                                    <p:set>
                                      <p:cBhvr>
                                        <p:cTn id="76" dur="1" fill="hold">
                                          <p:stCondLst>
                                            <p:cond delay="0"/>
                                          </p:stCondLst>
                                        </p:cTn>
                                        <p:tgtEl>
                                          <p:spTgt spid="1259524">
                                            <p:txEl>
                                              <p:pRg st="6" end="6"/>
                                            </p:txEl>
                                          </p:spTgt>
                                        </p:tgtEl>
                                        <p:attrNameLst>
                                          <p:attrName>style.visibility</p:attrName>
                                        </p:attrNameLst>
                                      </p:cBhvr>
                                      <p:to>
                                        <p:strVal val="visible"/>
                                      </p:to>
                                    </p:set>
                                    <p:animEffect transition="in" filter="blinds(horizontal)">
                                      <p:cBhvr>
                                        <p:cTn id="77" dur="500"/>
                                        <p:tgtEl>
                                          <p:spTgt spid="1259524">
                                            <p:txEl>
                                              <p:pRg st="6" end="6"/>
                                            </p:txEl>
                                          </p:spTgt>
                                        </p:tgtEl>
                                      </p:cBhvr>
                                    </p:animEffect>
                                  </p:childTnLst>
                                </p:cTn>
                              </p:par>
                              <p:par>
                                <p:cTn id="78" presetID="3" presetClass="entr" presetSubtype="10" fill="hold" grpId="0" nodeType="withEffect">
                                  <p:stCondLst>
                                    <p:cond delay="0"/>
                                  </p:stCondLst>
                                  <p:childTnLst>
                                    <p:set>
                                      <p:cBhvr>
                                        <p:cTn id="79" dur="1" fill="hold">
                                          <p:stCondLst>
                                            <p:cond delay="0"/>
                                          </p:stCondLst>
                                        </p:cTn>
                                        <p:tgtEl>
                                          <p:spTgt spid="1259524">
                                            <p:txEl>
                                              <p:pRg st="7" end="7"/>
                                            </p:txEl>
                                          </p:spTgt>
                                        </p:tgtEl>
                                        <p:attrNameLst>
                                          <p:attrName>style.visibility</p:attrName>
                                        </p:attrNameLst>
                                      </p:cBhvr>
                                      <p:to>
                                        <p:strVal val="visible"/>
                                      </p:to>
                                    </p:set>
                                    <p:animEffect transition="in" filter="blinds(horizontal)">
                                      <p:cBhvr>
                                        <p:cTn id="80" dur="500"/>
                                        <p:tgtEl>
                                          <p:spTgt spid="1259524">
                                            <p:txEl>
                                              <p:pRg st="7" end="7"/>
                                            </p:txEl>
                                          </p:spTgt>
                                        </p:tgtEl>
                                      </p:cBhvr>
                                    </p:animEffect>
                                  </p:childTnLst>
                                </p:cTn>
                              </p:par>
                              <p:par>
                                <p:cTn id="81" presetID="3" presetClass="entr" presetSubtype="10" fill="hold" grpId="0" nodeType="withEffect">
                                  <p:stCondLst>
                                    <p:cond delay="0"/>
                                  </p:stCondLst>
                                  <p:childTnLst>
                                    <p:set>
                                      <p:cBhvr>
                                        <p:cTn id="82" dur="1" fill="hold">
                                          <p:stCondLst>
                                            <p:cond delay="0"/>
                                          </p:stCondLst>
                                        </p:cTn>
                                        <p:tgtEl>
                                          <p:spTgt spid="1259524">
                                            <p:txEl>
                                              <p:pRg st="8" end="8"/>
                                            </p:txEl>
                                          </p:spTgt>
                                        </p:tgtEl>
                                        <p:attrNameLst>
                                          <p:attrName>style.visibility</p:attrName>
                                        </p:attrNameLst>
                                      </p:cBhvr>
                                      <p:to>
                                        <p:strVal val="visible"/>
                                      </p:to>
                                    </p:set>
                                    <p:animEffect transition="in" filter="blinds(horizontal)">
                                      <p:cBhvr>
                                        <p:cTn id="83" dur="500"/>
                                        <p:tgtEl>
                                          <p:spTgt spid="1259524">
                                            <p:txEl>
                                              <p:pRg st="8" end="8"/>
                                            </p:txEl>
                                          </p:spTgt>
                                        </p:tgtEl>
                                      </p:cBhvr>
                                    </p:animEffect>
                                  </p:childTnLst>
                                </p:cTn>
                              </p:par>
                              <p:par>
                                <p:cTn id="84" presetID="3" presetClass="entr" presetSubtype="10" fill="hold" grpId="0" nodeType="withEffect">
                                  <p:stCondLst>
                                    <p:cond delay="0"/>
                                  </p:stCondLst>
                                  <p:childTnLst>
                                    <p:set>
                                      <p:cBhvr>
                                        <p:cTn id="85" dur="1" fill="hold">
                                          <p:stCondLst>
                                            <p:cond delay="0"/>
                                          </p:stCondLst>
                                        </p:cTn>
                                        <p:tgtEl>
                                          <p:spTgt spid="1259524">
                                            <p:txEl>
                                              <p:pRg st="9" end="9"/>
                                            </p:txEl>
                                          </p:spTgt>
                                        </p:tgtEl>
                                        <p:attrNameLst>
                                          <p:attrName>style.visibility</p:attrName>
                                        </p:attrNameLst>
                                      </p:cBhvr>
                                      <p:to>
                                        <p:strVal val="visible"/>
                                      </p:to>
                                    </p:set>
                                    <p:animEffect transition="in" filter="blinds(horizontal)">
                                      <p:cBhvr>
                                        <p:cTn id="86" dur="500"/>
                                        <p:tgtEl>
                                          <p:spTgt spid="1259524">
                                            <p:txEl>
                                              <p:pRg st="9" end="9"/>
                                            </p:txEl>
                                          </p:spTgt>
                                        </p:tgtEl>
                                      </p:cBhvr>
                                    </p:animEffect>
                                  </p:childTnLst>
                                </p:cTn>
                              </p:par>
                              <p:par>
                                <p:cTn id="87" presetID="3" presetClass="entr" presetSubtype="10" fill="hold" grpId="0" nodeType="withEffect">
                                  <p:stCondLst>
                                    <p:cond delay="0"/>
                                  </p:stCondLst>
                                  <p:childTnLst>
                                    <p:set>
                                      <p:cBhvr>
                                        <p:cTn id="88" dur="1" fill="hold">
                                          <p:stCondLst>
                                            <p:cond delay="0"/>
                                          </p:stCondLst>
                                        </p:cTn>
                                        <p:tgtEl>
                                          <p:spTgt spid="1259524">
                                            <p:txEl>
                                              <p:pRg st="10" end="10"/>
                                            </p:txEl>
                                          </p:spTgt>
                                        </p:tgtEl>
                                        <p:attrNameLst>
                                          <p:attrName>style.visibility</p:attrName>
                                        </p:attrNameLst>
                                      </p:cBhvr>
                                      <p:to>
                                        <p:strVal val="visible"/>
                                      </p:to>
                                    </p:set>
                                    <p:animEffect transition="in" filter="blinds(horizontal)">
                                      <p:cBhvr>
                                        <p:cTn id="89" dur="500"/>
                                        <p:tgtEl>
                                          <p:spTgt spid="1259524">
                                            <p:txEl>
                                              <p:pRg st="10" end="10"/>
                                            </p:txEl>
                                          </p:spTgt>
                                        </p:tgtEl>
                                      </p:cBhvr>
                                    </p:animEffect>
                                  </p:childTnLst>
                                </p:cTn>
                              </p:par>
                              <p:par>
                                <p:cTn id="90" presetID="3" presetClass="entr" presetSubtype="10" fill="hold" grpId="0" nodeType="withEffect">
                                  <p:stCondLst>
                                    <p:cond delay="0"/>
                                  </p:stCondLst>
                                  <p:childTnLst>
                                    <p:set>
                                      <p:cBhvr>
                                        <p:cTn id="91" dur="1" fill="hold">
                                          <p:stCondLst>
                                            <p:cond delay="0"/>
                                          </p:stCondLst>
                                        </p:cTn>
                                        <p:tgtEl>
                                          <p:spTgt spid="1259524">
                                            <p:txEl>
                                              <p:pRg st="11" end="11"/>
                                            </p:txEl>
                                          </p:spTgt>
                                        </p:tgtEl>
                                        <p:attrNameLst>
                                          <p:attrName>style.visibility</p:attrName>
                                        </p:attrNameLst>
                                      </p:cBhvr>
                                      <p:to>
                                        <p:strVal val="visible"/>
                                      </p:to>
                                    </p:set>
                                    <p:animEffect transition="in" filter="blinds(horizontal)">
                                      <p:cBhvr>
                                        <p:cTn id="92" dur="500"/>
                                        <p:tgtEl>
                                          <p:spTgt spid="1259524">
                                            <p:txEl>
                                              <p:pRg st="11" end="11"/>
                                            </p:txEl>
                                          </p:spTgt>
                                        </p:tgtEl>
                                      </p:cBhvr>
                                    </p:animEffect>
                                  </p:childTnLst>
                                </p:cTn>
                              </p:par>
                              <p:par>
                                <p:cTn id="93" presetID="3" presetClass="entr" presetSubtype="10" fill="hold" grpId="0" nodeType="withEffect">
                                  <p:stCondLst>
                                    <p:cond delay="0"/>
                                  </p:stCondLst>
                                  <p:childTnLst>
                                    <p:set>
                                      <p:cBhvr>
                                        <p:cTn id="94" dur="1" fill="hold">
                                          <p:stCondLst>
                                            <p:cond delay="0"/>
                                          </p:stCondLst>
                                        </p:cTn>
                                        <p:tgtEl>
                                          <p:spTgt spid="1259524">
                                            <p:txEl>
                                              <p:pRg st="12" end="12"/>
                                            </p:txEl>
                                          </p:spTgt>
                                        </p:tgtEl>
                                        <p:attrNameLst>
                                          <p:attrName>style.visibility</p:attrName>
                                        </p:attrNameLst>
                                      </p:cBhvr>
                                      <p:to>
                                        <p:strVal val="visible"/>
                                      </p:to>
                                    </p:set>
                                    <p:animEffect transition="in" filter="blinds(horizontal)">
                                      <p:cBhvr>
                                        <p:cTn id="95" dur="500"/>
                                        <p:tgtEl>
                                          <p:spTgt spid="1259524">
                                            <p:txEl>
                                              <p:pRg st="12" end="12"/>
                                            </p:txEl>
                                          </p:spTgt>
                                        </p:tgtEl>
                                      </p:cBhvr>
                                    </p:animEffect>
                                  </p:childTnLst>
                                </p:cTn>
                              </p:par>
                              <p:par>
                                <p:cTn id="96" presetID="3" presetClass="entr" presetSubtype="10" fill="hold" nodeType="withEffect">
                                  <p:stCondLst>
                                    <p:cond delay="0"/>
                                  </p:stCondLst>
                                  <p:childTnLst>
                                    <p:set>
                                      <p:cBhvr>
                                        <p:cTn id="97" dur="1" fill="hold">
                                          <p:stCondLst>
                                            <p:cond delay="0"/>
                                          </p:stCondLst>
                                        </p:cTn>
                                        <p:tgtEl>
                                          <p:spTgt spid="1259529"/>
                                        </p:tgtEl>
                                        <p:attrNameLst>
                                          <p:attrName>style.visibility</p:attrName>
                                        </p:attrNameLst>
                                      </p:cBhvr>
                                      <p:to>
                                        <p:strVal val="visible"/>
                                      </p:to>
                                    </p:set>
                                    <p:animEffect transition="in" filter="blinds(horizontal)">
                                      <p:cBhvr>
                                        <p:cTn id="98" dur="500"/>
                                        <p:tgtEl>
                                          <p:spTgt spid="12595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23" grpId="0" build="p"/>
      <p:bldP spid="1259524" grpId="0" uiExpand="1" build="p"/>
      <p:bldP spid="1259525" grpId="0"/>
      <p:bldP spid="125952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8738" name="Rectangle 2"/>
          <p:cNvSpPr>
            <a:spLocks noGrp="1" noChangeArrowheads="1"/>
          </p:cNvSpPr>
          <p:nvPr>
            <p:ph type="title"/>
          </p:nvPr>
        </p:nvSpPr>
        <p:spPr>
          <a:xfrm>
            <a:off x="355600" y="349250"/>
            <a:ext cx="8240713" cy="363538"/>
          </a:xfrm>
        </p:spPr>
        <p:txBody>
          <a:bodyPr lIns="0" tIns="0" rIns="0" bIns="0"/>
          <a:lstStyle/>
          <a:p>
            <a:pPr>
              <a:defRPr/>
            </a:pPr>
            <a:r>
              <a:rPr lang="en-GB" sz="2400"/>
              <a:t>Booster and Detonation Transfer Explosives</a:t>
            </a:r>
          </a:p>
        </p:txBody>
      </p:sp>
      <p:sp>
        <p:nvSpPr>
          <p:cNvPr id="1268739" name="Rectangle 3"/>
          <p:cNvSpPr>
            <a:spLocks noGrp="1" noChangeArrowheads="1"/>
          </p:cNvSpPr>
          <p:nvPr>
            <p:ph type="body" idx="1"/>
          </p:nvPr>
        </p:nvSpPr>
        <p:spPr>
          <a:xfrm>
            <a:off x="685800" y="1239838"/>
            <a:ext cx="6049963" cy="4375150"/>
          </a:xfrm>
        </p:spPr>
        <p:txBody>
          <a:bodyPr/>
          <a:lstStyle/>
          <a:p>
            <a:r>
              <a:rPr lang="en-GB" sz="1800" smtClean="0"/>
              <a:t>Booster Explosive</a:t>
            </a:r>
          </a:p>
          <a:p>
            <a:pPr lvl="1"/>
            <a:r>
              <a:rPr lang="en-GB" sz="1800" smtClean="0"/>
              <a:t>Components of the explosive train that transmit and augment the detonation from the initiating explosive</a:t>
            </a:r>
          </a:p>
          <a:p>
            <a:pPr lvl="1"/>
            <a:r>
              <a:rPr lang="en-GB" sz="1800" smtClean="0"/>
              <a:t>May be used in fuzes as well as exploder in main charge </a:t>
            </a:r>
          </a:p>
          <a:p>
            <a:pPr lvl="1"/>
            <a:r>
              <a:rPr lang="en-GB" sz="1800" smtClean="0"/>
              <a:t>Examples: Debrix 18AS, ROWANEX 3601 exploders</a:t>
            </a:r>
          </a:p>
          <a:p>
            <a:pPr lvl="1"/>
            <a:endParaRPr lang="en-GB" sz="1800" smtClean="0"/>
          </a:p>
          <a:p>
            <a:r>
              <a:rPr lang="en-GB" sz="1800" smtClean="0"/>
              <a:t>Detonation Transfer Explosive</a:t>
            </a:r>
          </a:p>
          <a:p>
            <a:pPr lvl="1"/>
            <a:r>
              <a:rPr lang="en-GB" sz="1800" smtClean="0"/>
              <a:t>Transfer detonation within an explosive device so as to cause reliable and effective activation of the munition. </a:t>
            </a:r>
          </a:p>
          <a:p>
            <a:pPr lvl="1"/>
            <a:r>
              <a:rPr lang="en-GB" sz="1800" smtClean="0"/>
              <a:t>Examples: Debrix 11, Tetryl stemming, ROWANEX 2200 for peripheral initiation</a:t>
            </a:r>
          </a:p>
          <a:p>
            <a:pPr lvl="4">
              <a:buFont typeface="Wingdings" pitchFamily="2" charset="2"/>
              <a:buNone/>
            </a:pPr>
            <a:endParaRPr lang="en-GB" sz="1800" smtClean="0"/>
          </a:p>
          <a:p>
            <a:pPr lvl="1"/>
            <a:endParaRPr lang="en-GB" smtClean="0"/>
          </a:p>
          <a:p>
            <a:pPr lvl="2"/>
            <a:endParaRPr lang="en-GB" smtClean="0"/>
          </a:p>
          <a:p>
            <a:pPr lvl="1"/>
            <a:endParaRPr lang="en-GB" smtClean="0"/>
          </a:p>
        </p:txBody>
      </p:sp>
      <p:pic>
        <p:nvPicPr>
          <p:cNvPr id="66563" name="Picture 4" descr="DM84"/>
          <p:cNvPicPr>
            <a:picLocks noChangeAspect="1" noChangeArrowheads="1"/>
          </p:cNvPicPr>
          <p:nvPr/>
        </p:nvPicPr>
        <p:blipFill>
          <a:blip r:embed="rId3"/>
          <a:srcRect/>
          <a:stretch>
            <a:fillRect/>
          </a:stretch>
        </p:blipFill>
        <p:spPr bwMode="auto">
          <a:xfrm>
            <a:off x="6889750" y="1295400"/>
            <a:ext cx="2154238" cy="5181600"/>
          </a:xfrm>
          <a:prstGeom prst="rect">
            <a:avLst/>
          </a:prstGeom>
          <a:noFill/>
          <a:ln w="9525">
            <a:noFill/>
            <a:miter lim="800000"/>
            <a:headEnd/>
            <a:tailEnd/>
          </a:ln>
        </p:spPr>
      </p:pic>
      <p:sp>
        <p:nvSpPr>
          <p:cNvPr id="1268741" name="Text Box 5"/>
          <p:cNvSpPr txBox="1">
            <a:spLocks noChangeArrowheads="1"/>
          </p:cNvSpPr>
          <p:nvPr/>
        </p:nvSpPr>
        <p:spPr bwMode="auto">
          <a:xfrm>
            <a:off x="5080000" y="6088063"/>
            <a:ext cx="1604963" cy="304800"/>
          </a:xfrm>
          <a:prstGeom prst="rect">
            <a:avLst/>
          </a:prstGeom>
          <a:noFill/>
          <a:ln w="25400">
            <a:noFill/>
            <a:miter lim="800000"/>
            <a:headEnd/>
            <a:tailEnd type="none" w="med" len="sm"/>
          </a:ln>
        </p:spPr>
        <p:txBody>
          <a:bodyPr wrap="none">
            <a:spAutoFit/>
          </a:bodyPr>
          <a:lstStyle/>
          <a:p>
            <a:pPr eaLnBrk="0" hangingPunct="0"/>
            <a:r>
              <a:rPr lang="en-GB" sz="1400">
                <a:solidFill>
                  <a:srgbClr val="FFCCFF"/>
                </a:solidFill>
              </a:rPr>
              <a:t>Booster Explosive</a:t>
            </a:r>
          </a:p>
        </p:txBody>
      </p:sp>
      <p:sp>
        <p:nvSpPr>
          <p:cNvPr id="1268742" name="Text Box 6"/>
          <p:cNvSpPr txBox="1">
            <a:spLocks noChangeArrowheads="1"/>
          </p:cNvSpPr>
          <p:nvPr/>
        </p:nvSpPr>
        <p:spPr bwMode="auto">
          <a:xfrm>
            <a:off x="4124325" y="5789613"/>
            <a:ext cx="2559050" cy="304800"/>
          </a:xfrm>
          <a:prstGeom prst="rect">
            <a:avLst/>
          </a:prstGeom>
          <a:noFill/>
          <a:ln w="25400">
            <a:noFill/>
            <a:miter lim="800000"/>
            <a:headEnd/>
            <a:tailEnd type="none" w="med" len="sm"/>
          </a:ln>
        </p:spPr>
        <p:txBody>
          <a:bodyPr wrap="none">
            <a:spAutoFit/>
          </a:bodyPr>
          <a:lstStyle/>
          <a:p>
            <a:pPr eaLnBrk="0" hangingPunct="0"/>
            <a:r>
              <a:rPr lang="en-GB" sz="1400">
                <a:solidFill>
                  <a:srgbClr val="FFFF00"/>
                </a:solidFill>
              </a:rPr>
              <a:t>Detonation Transfer Explosive</a:t>
            </a:r>
          </a:p>
        </p:txBody>
      </p:sp>
      <p:sp>
        <p:nvSpPr>
          <p:cNvPr id="1268743" name="Line 7"/>
          <p:cNvSpPr>
            <a:spLocks noChangeShapeType="1"/>
          </p:cNvSpPr>
          <p:nvPr/>
        </p:nvSpPr>
        <p:spPr bwMode="auto">
          <a:xfrm flipV="1">
            <a:off x="6619875" y="6115050"/>
            <a:ext cx="942975" cy="133350"/>
          </a:xfrm>
          <a:prstGeom prst="line">
            <a:avLst/>
          </a:prstGeom>
          <a:noFill/>
          <a:ln w="12700">
            <a:solidFill>
              <a:srgbClr val="FF0000"/>
            </a:solidFill>
            <a:round/>
            <a:headEnd/>
            <a:tailEnd type="stealth" w="med" len="sm"/>
          </a:ln>
        </p:spPr>
        <p:txBody>
          <a:bodyPr wrap="none" anchor="ctr"/>
          <a:lstStyle/>
          <a:p>
            <a:endParaRPr lang="en-US"/>
          </a:p>
        </p:txBody>
      </p:sp>
      <p:sp>
        <p:nvSpPr>
          <p:cNvPr id="1268746" name="Line 10"/>
          <p:cNvSpPr>
            <a:spLocks noChangeShapeType="1"/>
          </p:cNvSpPr>
          <p:nvPr/>
        </p:nvSpPr>
        <p:spPr bwMode="auto">
          <a:xfrm flipV="1">
            <a:off x="6715125" y="5835650"/>
            <a:ext cx="1247775" cy="101600"/>
          </a:xfrm>
          <a:prstGeom prst="line">
            <a:avLst/>
          </a:prstGeom>
          <a:noFill/>
          <a:ln w="12700">
            <a:solidFill>
              <a:srgbClr val="FFFF00"/>
            </a:solidFill>
            <a:round/>
            <a:headEnd/>
            <a:tailEnd type="stealth" w="med" len="sm"/>
          </a:ln>
        </p:spPr>
        <p:txBody>
          <a:bodyPr wrap="none" anchor="ctr"/>
          <a:lstStyle/>
          <a:p>
            <a:endParaRPr lang="en-US"/>
          </a:p>
        </p:txBody>
      </p:sp>
    </p:spTree>
    <p:extLst>
      <p:ext uri="{BB962C8B-B14F-4D97-AF65-F5344CB8AC3E}">
        <p14:creationId xmlns:p14="http://schemas.microsoft.com/office/powerpoint/2010/main" val="281487887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1268739">
                                            <p:txEl>
                                              <p:pRg st="0" end="0"/>
                                            </p:txEl>
                                          </p:spTgt>
                                        </p:tgtEl>
                                        <p:attrNameLst>
                                          <p:attrName>style.visibility</p:attrName>
                                        </p:attrNameLst>
                                      </p:cBhvr>
                                      <p:to>
                                        <p:strVal val="visible"/>
                                      </p:to>
                                    </p:set>
                                    <p:animEffect transition="in" filter="checkerboard(across)">
                                      <p:cBhvr>
                                        <p:cTn id="7" dur="500"/>
                                        <p:tgtEl>
                                          <p:spTgt spid="1268739">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1268739">
                                            <p:txEl>
                                              <p:pRg st="1" end="1"/>
                                            </p:txEl>
                                          </p:spTgt>
                                        </p:tgtEl>
                                        <p:attrNameLst>
                                          <p:attrName>style.visibility</p:attrName>
                                        </p:attrNameLst>
                                      </p:cBhvr>
                                      <p:to>
                                        <p:strVal val="visible"/>
                                      </p:to>
                                    </p:set>
                                    <p:animEffect transition="in" filter="checkerboard(across)">
                                      <p:cBhvr>
                                        <p:cTn id="10" dur="500"/>
                                        <p:tgtEl>
                                          <p:spTgt spid="1268739">
                                            <p:txEl>
                                              <p:pRg st="1" end="1"/>
                                            </p:txEl>
                                          </p:spTgt>
                                        </p:tgtEl>
                                      </p:cBhvr>
                                    </p:animEffect>
                                  </p:childTnLst>
                                </p:cTn>
                              </p:par>
                              <p:par>
                                <p:cTn id="11" presetID="5" presetClass="entr" presetSubtype="10" fill="hold" nodeType="withEffect">
                                  <p:stCondLst>
                                    <p:cond delay="0"/>
                                  </p:stCondLst>
                                  <p:childTnLst>
                                    <p:set>
                                      <p:cBhvr>
                                        <p:cTn id="12" dur="1" fill="hold">
                                          <p:stCondLst>
                                            <p:cond delay="0"/>
                                          </p:stCondLst>
                                        </p:cTn>
                                        <p:tgtEl>
                                          <p:spTgt spid="1268739">
                                            <p:txEl>
                                              <p:pRg st="2" end="2"/>
                                            </p:txEl>
                                          </p:spTgt>
                                        </p:tgtEl>
                                        <p:attrNameLst>
                                          <p:attrName>style.visibility</p:attrName>
                                        </p:attrNameLst>
                                      </p:cBhvr>
                                      <p:to>
                                        <p:strVal val="visible"/>
                                      </p:to>
                                    </p:set>
                                    <p:animEffect transition="in" filter="checkerboard(across)">
                                      <p:cBhvr>
                                        <p:cTn id="13" dur="500"/>
                                        <p:tgtEl>
                                          <p:spTgt spid="1268739">
                                            <p:txEl>
                                              <p:pRg st="2" end="2"/>
                                            </p:txEl>
                                          </p:spTgt>
                                        </p:tgtEl>
                                      </p:cBhvr>
                                    </p:animEffect>
                                  </p:childTnLst>
                                </p:cTn>
                              </p:par>
                              <p:par>
                                <p:cTn id="14" presetID="5" presetClass="entr" presetSubtype="10" fill="hold" nodeType="withEffect">
                                  <p:stCondLst>
                                    <p:cond delay="0"/>
                                  </p:stCondLst>
                                  <p:childTnLst>
                                    <p:set>
                                      <p:cBhvr>
                                        <p:cTn id="15" dur="1" fill="hold">
                                          <p:stCondLst>
                                            <p:cond delay="0"/>
                                          </p:stCondLst>
                                        </p:cTn>
                                        <p:tgtEl>
                                          <p:spTgt spid="1268739">
                                            <p:txEl>
                                              <p:pRg st="3" end="3"/>
                                            </p:txEl>
                                          </p:spTgt>
                                        </p:tgtEl>
                                        <p:attrNameLst>
                                          <p:attrName>style.visibility</p:attrName>
                                        </p:attrNameLst>
                                      </p:cBhvr>
                                      <p:to>
                                        <p:strVal val="visible"/>
                                      </p:to>
                                    </p:set>
                                    <p:animEffect transition="in" filter="checkerboard(across)">
                                      <p:cBhvr>
                                        <p:cTn id="16" dur="500"/>
                                        <p:tgtEl>
                                          <p:spTgt spid="1268739">
                                            <p:txEl>
                                              <p:pRg st="3" end="3"/>
                                            </p:txEl>
                                          </p:spTgt>
                                        </p:tgtEl>
                                      </p:cBhvr>
                                    </p:animEffect>
                                  </p:childTnLst>
                                </p:cTn>
                              </p:par>
                              <p:par>
                                <p:cTn id="17" presetID="5" presetClass="entr" presetSubtype="10" fill="hold" nodeType="withEffect">
                                  <p:stCondLst>
                                    <p:cond delay="0"/>
                                  </p:stCondLst>
                                  <p:childTnLst>
                                    <p:set>
                                      <p:cBhvr>
                                        <p:cTn id="18" dur="1" fill="hold">
                                          <p:stCondLst>
                                            <p:cond delay="0"/>
                                          </p:stCondLst>
                                        </p:cTn>
                                        <p:tgtEl>
                                          <p:spTgt spid="1268741">
                                            <p:txEl>
                                              <p:pRg st="0" end="0"/>
                                            </p:txEl>
                                          </p:spTgt>
                                        </p:tgtEl>
                                        <p:attrNameLst>
                                          <p:attrName>style.visibility</p:attrName>
                                        </p:attrNameLst>
                                      </p:cBhvr>
                                      <p:to>
                                        <p:strVal val="visible"/>
                                      </p:to>
                                    </p:set>
                                    <p:animEffect transition="in" filter="checkerboard(across)">
                                      <p:cBhvr>
                                        <p:cTn id="19" dur="500"/>
                                        <p:tgtEl>
                                          <p:spTgt spid="1268741">
                                            <p:txEl>
                                              <p:pRg st="0" end="0"/>
                                            </p:txEl>
                                          </p:spTgt>
                                        </p:tgtEl>
                                      </p:cBhvr>
                                    </p:animEffect>
                                  </p:childTnLst>
                                </p:cTn>
                              </p:par>
                              <p:par>
                                <p:cTn id="20" presetID="1" presetClass="entr" presetSubtype="0" fill="hold" grpId="0" nodeType="withEffect">
                                  <p:stCondLst>
                                    <p:cond delay="0"/>
                                  </p:stCondLst>
                                  <p:childTnLst>
                                    <p:set>
                                      <p:cBhvr>
                                        <p:cTn id="21" dur="1" fill="hold">
                                          <p:stCondLst>
                                            <p:cond delay="0"/>
                                          </p:stCondLst>
                                        </p:cTn>
                                        <p:tgtEl>
                                          <p:spTgt spid="1268743"/>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5" presetClass="entr" presetSubtype="10" fill="hold" nodeType="clickEffect">
                                  <p:stCondLst>
                                    <p:cond delay="0"/>
                                  </p:stCondLst>
                                  <p:childTnLst>
                                    <p:set>
                                      <p:cBhvr>
                                        <p:cTn id="25" dur="1" fill="hold">
                                          <p:stCondLst>
                                            <p:cond delay="0"/>
                                          </p:stCondLst>
                                        </p:cTn>
                                        <p:tgtEl>
                                          <p:spTgt spid="1268739">
                                            <p:txEl>
                                              <p:pRg st="5" end="5"/>
                                            </p:txEl>
                                          </p:spTgt>
                                        </p:tgtEl>
                                        <p:attrNameLst>
                                          <p:attrName>style.visibility</p:attrName>
                                        </p:attrNameLst>
                                      </p:cBhvr>
                                      <p:to>
                                        <p:strVal val="visible"/>
                                      </p:to>
                                    </p:set>
                                    <p:animEffect transition="in" filter="checkerboard(across)">
                                      <p:cBhvr>
                                        <p:cTn id="26" dur="500"/>
                                        <p:tgtEl>
                                          <p:spTgt spid="1268739">
                                            <p:txEl>
                                              <p:pRg st="5" end="5"/>
                                            </p:txEl>
                                          </p:spTgt>
                                        </p:tgtEl>
                                      </p:cBhvr>
                                    </p:animEffect>
                                  </p:childTnLst>
                                </p:cTn>
                              </p:par>
                              <p:par>
                                <p:cTn id="27" presetID="5" presetClass="entr" presetSubtype="10" fill="hold" nodeType="withEffect">
                                  <p:stCondLst>
                                    <p:cond delay="0"/>
                                  </p:stCondLst>
                                  <p:childTnLst>
                                    <p:set>
                                      <p:cBhvr>
                                        <p:cTn id="28" dur="1" fill="hold">
                                          <p:stCondLst>
                                            <p:cond delay="0"/>
                                          </p:stCondLst>
                                        </p:cTn>
                                        <p:tgtEl>
                                          <p:spTgt spid="1268739">
                                            <p:txEl>
                                              <p:pRg st="6" end="6"/>
                                            </p:txEl>
                                          </p:spTgt>
                                        </p:tgtEl>
                                        <p:attrNameLst>
                                          <p:attrName>style.visibility</p:attrName>
                                        </p:attrNameLst>
                                      </p:cBhvr>
                                      <p:to>
                                        <p:strVal val="visible"/>
                                      </p:to>
                                    </p:set>
                                    <p:animEffect transition="in" filter="checkerboard(across)">
                                      <p:cBhvr>
                                        <p:cTn id="29" dur="500"/>
                                        <p:tgtEl>
                                          <p:spTgt spid="1268739">
                                            <p:txEl>
                                              <p:pRg st="6" end="6"/>
                                            </p:txEl>
                                          </p:spTgt>
                                        </p:tgtEl>
                                      </p:cBhvr>
                                    </p:animEffect>
                                  </p:childTnLst>
                                </p:cTn>
                              </p:par>
                              <p:par>
                                <p:cTn id="30" presetID="5" presetClass="entr" presetSubtype="10" fill="hold" nodeType="withEffect">
                                  <p:stCondLst>
                                    <p:cond delay="0"/>
                                  </p:stCondLst>
                                  <p:childTnLst>
                                    <p:set>
                                      <p:cBhvr>
                                        <p:cTn id="31" dur="1" fill="hold">
                                          <p:stCondLst>
                                            <p:cond delay="0"/>
                                          </p:stCondLst>
                                        </p:cTn>
                                        <p:tgtEl>
                                          <p:spTgt spid="1268739">
                                            <p:txEl>
                                              <p:pRg st="7" end="7"/>
                                            </p:txEl>
                                          </p:spTgt>
                                        </p:tgtEl>
                                        <p:attrNameLst>
                                          <p:attrName>style.visibility</p:attrName>
                                        </p:attrNameLst>
                                      </p:cBhvr>
                                      <p:to>
                                        <p:strVal val="visible"/>
                                      </p:to>
                                    </p:set>
                                    <p:animEffect transition="in" filter="checkerboard(across)">
                                      <p:cBhvr>
                                        <p:cTn id="32" dur="500"/>
                                        <p:tgtEl>
                                          <p:spTgt spid="1268739">
                                            <p:txEl>
                                              <p:pRg st="7" end="7"/>
                                            </p:txEl>
                                          </p:spTgt>
                                        </p:tgtEl>
                                      </p:cBhvr>
                                    </p:animEffect>
                                  </p:childTnLst>
                                </p:cTn>
                              </p:par>
                              <p:par>
                                <p:cTn id="33" presetID="1" presetClass="entr" presetSubtype="0" fill="hold" nodeType="withEffect">
                                  <p:stCondLst>
                                    <p:cond delay="0"/>
                                  </p:stCondLst>
                                  <p:childTnLst>
                                    <p:set>
                                      <p:cBhvr>
                                        <p:cTn id="34" dur="1" fill="hold">
                                          <p:stCondLst>
                                            <p:cond delay="0"/>
                                          </p:stCondLst>
                                        </p:cTn>
                                        <p:tgtEl>
                                          <p:spTgt spid="1268742">
                                            <p:txEl>
                                              <p:pRg st="0" end="0"/>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687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8743" grpId="0" animBg="1"/>
      <p:bldP spid="126874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4"/>
          <p:cNvSpPr>
            <a:spLocks noGrp="1" noChangeArrowheads="1"/>
          </p:cNvSpPr>
          <p:nvPr>
            <p:ph type="ctrTitle"/>
          </p:nvPr>
        </p:nvSpPr>
        <p:spPr>
          <a:xfrm>
            <a:off x="254000" y="203200"/>
            <a:ext cx="7820025" cy="457200"/>
          </a:xfrm>
          <a:ln w="12700"/>
          <a:effectLst>
            <a:outerShdw dist="17961" dir="2700000" algn="ctr" rotWithShape="0">
              <a:schemeClr val="bg2"/>
            </a:outerShdw>
          </a:effectLst>
        </p:spPr>
        <p:txBody>
          <a:bodyPr/>
          <a:lstStyle/>
          <a:p>
            <a:pPr algn="l">
              <a:defRPr/>
            </a:pPr>
            <a:r>
              <a:rPr lang="en-GB" sz="2000" smtClean="0"/>
              <a:t>Design Criteria for Secondary High Explosives</a:t>
            </a:r>
          </a:p>
        </p:txBody>
      </p:sp>
      <p:sp>
        <p:nvSpPr>
          <p:cNvPr id="68610" name="Rectangle 5"/>
          <p:cNvSpPr>
            <a:spLocks noGrp="1" noChangeArrowheads="1"/>
          </p:cNvSpPr>
          <p:nvPr>
            <p:ph type="subTitle" idx="4294967295"/>
          </p:nvPr>
        </p:nvSpPr>
        <p:spPr>
          <a:xfrm>
            <a:off x="850900" y="1231900"/>
            <a:ext cx="6400800" cy="2844800"/>
          </a:xfrm>
        </p:spPr>
        <p:txBody>
          <a:bodyPr/>
          <a:lstStyle/>
          <a:p>
            <a:pPr marL="0" indent="0"/>
            <a:r>
              <a:rPr lang="en-GB" sz="2400" smtClean="0"/>
              <a:t>Performance</a:t>
            </a:r>
            <a:br>
              <a:rPr lang="en-GB" sz="2400" smtClean="0"/>
            </a:br>
            <a:endParaRPr lang="en-GB" sz="2400" smtClean="0"/>
          </a:p>
          <a:p>
            <a:pPr marL="0" indent="0"/>
            <a:r>
              <a:rPr lang="en-GB" sz="2400" smtClean="0"/>
              <a:t>Safety</a:t>
            </a:r>
            <a:br>
              <a:rPr lang="en-GB" sz="2400" smtClean="0"/>
            </a:br>
            <a:endParaRPr lang="en-GB" sz="2400" smtClean="0"/>
          </a:p>
          <a:p>
            <a:pPr marL="0" indent="0"/>
            <a:r>
              <a:rPr lang="en-GB" sz="2400" smtClean="0"/>
              <a:t>Processability</a:t>
            </a:r>
          </a:p>
          <a:p>
            <a:pPr marL="0" indent="0">
              <a:buFont typeface="Wingdings" pitchFamily="2" charset="2"/>
              <a:buNone/>
            </a:pPr>
            <a:r>
              <a:rPr lang="en-GB" sz="2400" smtClean="0"/>
              <a:t/>
            </a:r>
            <a:br>
              <a:rPr lang="en-GB" sz="2400" smtClean="0"/>
            </a:br>
            <a:endParaRPr lang="en-GB" sz="2400" smtClean="0"/>
          </a:p>
          <a:p>
            <a:pPr marL="0" indent="0">
              <a:buFont typeface="Wingdings" pitchFamily="2" charset="2"/>
              <a:buNone/>
            </a:pPr>
            <a:endParaRPr lang="en-GB" sz="2400" smtClean="0"/>
          </a:p>
        </p:txBody>
      </p:sp>
    </p:spTree>
    <p:extLst>
      <p:ext uri="{BB962C8B-B14F-4D97-AF65-F5344CB8AC3E}">
        <p14:creationId xmlns:p14="http://schemas.microsoft.com/office/powerpoint/2010/main" val="434202457"/>
      </p:ext>
    </p:extLst>
  </p:cSld>
  <p:clrMapOvr>
    <a:masterClrMapping/>
  </p:clrMapOvr>
  <p:transition>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2834" name="Rectangle 2"/>
          <p:cNvSpPr>
            <a:spLocks noGrp="1" noChangeArrowheads="1"/>
          </p:cNvSpPr>
          <p:nvPr>
            <p:ph type="title"/>
          </p:nvPr>
        </p:nvSpPr>
        <p:spPr>
          <a:xfrm>
            <a:off x="0" y="296863"/>
            <a:ext cx="7796213" cy="427037"/>
          </a:xfrm>
        </p:spPr>
        <p:txBody>
          <a:bodyPr/>
          <a:lstStyle/>
          <a:p>
            <a:pPr>
              <a:defRPr/>
            </a:pPr>
            <a:r>
              <a:rPr lang="en-GB" sz="2400"/>
              <a:t>Formulation Criteria Interactions and Trade-offs</a:t>
            </a:r>
          </a:p>
        </p:txBody>
      </p:sp>
      <p:grpSp>
        <p:nvGrpSpPr>
          <p:cNvPr id="70658" name="Group 32"/>
          <p:cNvGrpSpPr>
            <a:grpSpLocks/>
          </p:cNvGrpSpPr>
          <p:nvPr/>
        </p:nvGrpSpPr>
        <p:grpSpPr bwMode="auto">
          <a:xfrm>
            <a:off x="533400" y="1752600"/>
            <a:ext cx="8077200" cy="4397375"/>
            <a:chOff x="336" y="1104"/>
            <a:chExt cx="5088" cy="2770"/>
          </a:xfrm>
        </p:grpSpPr>
        <p:sp>
          <p:nvSpPr>
            <p:cNvPr id="70659" name="Oval 3"/>
            <p:cNvSpPr>
              <a:spLocks noChangeArrowheads="1"/>
            </p:cNvSpPr>
            <p:nvPr/>
          </p:nvSpPr>
          <p:spPr bwMode="auto">
            <a:xfrm>
              <a:off x="336" y="1104"/>
              <a:ext cx="5088" cy="2770"/>
            </a:xfrm>
            <a:prstGeom prst="ellipse">
              <a:avLst/>
            </a:prstGeom>
            <a:solidFill>
              <a:srgbClr val="99CCFF">
                <a:alpha val="50195"/>
              </a:srgbClr>
            </a:solidFill>
            <a:ln w="9525">
              <a:solidFill>
                <a:schemeClr val="tx1"/>
              </a:solidFill>
              <a:round/>
              <a:headEnd/>
              <a:tailEnd/>
            </a:ln>
          </p:spPr>
          <p:txBody>
            <a:bodyPr wrap="none" anchor="ctr"/>
            <a:lstStyle/>
            <a:p>
              <a:pPr eaLnBrk="0" hangingPunct="0"/>
              <a:endParaRPr lang="en-US"/>
            </a:p>
          </p:txBody>
        </p:sp>
        <p:sp>
          <p:nvSpPr>
            <p:cNvPr id="70660" name="Oval 4"/>
            <p:cNvSpPr>
              <a:spLocks noChangeArrowheads="1"/>
            </p:cNvSpPr>
            <p:nvPr/>
          </p:nvSpPr>
          <p:spPr bwMode="auto">
            <a:xfrm>
              <a:off x="2240" y="2176"/>
              <a:ext cx="1296" cy="672"/>
            </a:xfrm>
            <a:prstGeom prst="ellipse">
              <a:avLst/>
            </a:prstGeom>
            <a:solidFill>
              <a:srgbClr val="FFFF99"/>
            </a:solidFill>
            <a:ln w="9525">
              <a:solidFill>
                <a:schemeClr val="tx1"/>
              </a:solidFill>
              <a:round/>
              <a:headEnd/>
              <a:tailEnd/>
            </a:ln>
          </p:spPr>
          <p:txBody>
            <a:bodyPr wrap="none" anchor="ctr"/>
            <a:lstStyle/>
            <a:p>
              <a:pPr algn="ctr" eaLnBrk="0" hangingPunct="0"/>
              <a:r>
                <a:rPr lang="en-GB" sz="1600" b="1">
                  <a:solidFill>
                    <a:srgbClr val="000000"/>
                  </a:solidFill>
                </a:rPr>
                <a:t>Optimum</a:t>
              </a:r>
            </a:p>
            <a:p>
              <a:pPr algn="ctr" eaLnBrk="0" hangingPunct="0"/>
              <a:r>
                <a:rPr lang="en-GB" sz="1600" b="1">
                  <a:solidFill>
                    <a:schemeClr val="tx2"/>
                  </a:solidFill>
                </a:rPr>
                <a:t> </a:t>
              </a:r>
              <a:r>
                <a:rPr lang="en-GB" sz="1600" b="1">
                  <a:solidFill>
                    <a:srgbClr val="000000"/>
                  </a:solidFill>
                </a:rPr>
                <a:t>Viable Balance</a:t>
              </a:r>
            </a:p>
          </p:txBody>
        </p:sp>
        <p:sp>
          <p:nvSpPr>
            <p:cNvPr id="70661" name="Oval 5"/>
            <p:cNvSpPr>
              <a:spLocks noChangeArrowheads="1"/>
            </p:cNvSpPr>
            <p:nvPr/>
          </p:nvSpPr>
          <p:spPr bwMode="auto">
            <a:xfrm>
              <a:off x="1024" y="1648"/>
              <a:ext cx="1056" cy="384"/>
            </a:xfrm>
            <a:prstGeom prst="ellipse">
              <a:avLst/>
            </a:prstGeom>
            <a:solidFill>
              <a:srgbClr val="CCFFCC"/>
            </a:solidFill>
            <a:ln w="9525">
              <a:solidFill>
                <a:schemeClr val="tx1"/>
              </a:solidFill>
              <a:round/>
              <a:headEnd/>
              <a:tailEnd/>
            </a:ln>
          </p:spPr>
          <p:txBody>
            <a:bodyPr wrap="none" anchor="ctr"/>
            <a:lstStyle/>
            <a:p>
              <a:pPr algn="ctr" eaLnBrk="0" hangingPunct="0"/>
              <a:r>
                <a:rPr lang="en-GB" sz="1400" b="1">
                  <a:solidFill>
                    <a:srgbClr val="000000"/>
                  </a:solidFill>
                </a:rPr>
                <a:t>Rheology</a:t>
              </a:r>
            </a:p>
          </p:txBody>
        </p:sp>
        <p:sp>
          <p:nvSpPr>
            <p:cNvPr id="70662" name="Oval 6"/>
            <p:cNvSpPr>
              <a:spLocks noChangeArrowheads="1"/>
            </p:cNvSpPr>
            <p:nvPr/>
          </p:nvSpPr>
          <p:spPr bwMode="auto">
            <a:xfrm>
              <a:off x="2080" y="1216"/>
              <a:ext cx="1056" cy="384"/>
            </a:xfrm>
            <a:prstGeom prst="ellipse">
              <a:avLst/>
            </a:prstGeom>
            <a:solidFill>
              <a:srgbClr val="CCFFCC"/>
            </a:solidFill>
            <a:ln w="9525">
              <a:solidFill>
                <a:schemeClr val="tx1"/>
              </a:solidFill>
              <a:round/>
              <a:headEnd/>
              <a:tailEnd/>
            </a:ln>
          </p:spPr>
          <p:txBody>
            <a:bodyPr wrap="none" anchor="ctr"/>
            <a:lstStyle/>
            <a:p>
              <a:pPr algn="ctr" eaLnBrk="0" hangingPunct="0"/>
              <a:r>
                <a:rPr lang="en-GB" sz="1400" b="1">
                  <a:solidFill>
                    <a:srgbClr val="000000"/>
                  </a:solidFill>
                </a:rPr>
                <a:t>Processability</a:t>
              </a:r>
            </a:p>
            <a:p>
              <a:pPr algn="ctr" eaLnBrk="0" hangingPunct="0"/>
              <a:r>
                <a:rPr lang="en-GB" sz="1400" b="1">
                  <a:solidFill>
                    <a:srgbClr val="000000"/>
                  </a:solidFill>
                </a:rPr>
                <a:t>in Plant</a:t>
              </a:r>
            </a:p>
          </p:txBody>
        </p:sp>
        <p:sp>
          <p:nvSpPr>
            <p:cNvPr id="70663" name="Oval 7"/>
            <p:cNvSpPr>
              <a:spLocks noChangeArrowheads="1"/>
            </p:cNvSpPr>
            <p:nvPr/>
          </p:nvSpPr>
          <p:spPr bwMode="auto">
            <a:xfrm>
              <a:off x="3264" y="1488"/>
              <a:ext cx="1056" cy="384"/>
            </a:xfrm>
            <a:prstGeom prst="ellipse">
              <a:avLst/>
            </a:prstGeom>
            <a:solidFill>
              <a:srgbClr val="CCFFCC"/>
            </a:solidFill>
            <a:ln w="9525">
              <a:solidFill>
                <a:schemeClr val="tx1"/>
              </a:solidFill>
              <a:round/>
              <a:headEnd/>
              <a:tailEnd/>
            </a:ln>
          </p:spPr>
          <p:txBody>
            <a:bodyPr wrap="none" anchor="ctr"/>
            <a:lstStyle/>
            <a:p>
              <a:pPr algn="ctr" eaLnBrk="0" hangingPunct="0"/>
              <a:r>
                <a:rPr lang="en-GB" sz="1400" b="1">
                  <a:solidFill>
                    <a:srgbClr val="000000"/>
                  </a:solidFill>
                </a:rPr>
                <a:t>Performance</a:t>
              </a:r>
            </a:p>
          </p:txBody>
        </p:sp>
        <p:sp>
          <p:nvSpPr>
            <p:cNvPr id="70664" name="Oval 8"/>
            <p:cNvSpPr>
              <a:spLocks noChangeArrowheads="1"/>
            </p:cNvSpPr>
            <p:nvPr/>
          </p:nvSpPr>
          <p:spPr bwMode="auto">
            <a:xfrm>
              <a:off x="3936" y="1968"/>
              <a:ext cx="1056" cy="384"/>
            </a:xfrm>
            <a:prstGeom prst="ellipse">
              <a:avLst/>
            </a:prstGeom>
            <a:solidFill>
              <a:srgbClr val="CCFFCC"/>
            </a:solidFill>
            <a:ln w="9525">
              <a:solidFill>
                <a:schemeClr val="tx1"/>
              </a:solidFill>
              <a:round/>
              <a:headEnd/>
              <a:tailEnd/>
            </a:ln>
          </p:spPr>
          <p:txBody>
            <a:bodyPr wrap="none" anchor="ctr"/>
            <a:lstStyle/>
            <a:p>
              <a:pPr algn="ctr" eaLnBrk="0" hangingPunct="0"/>
              <a:r>
                <a:rPr lang="en-GB" sz="1400" b="1">
                  <a:solidFill>
                    <a:srgbClr val="000000"/>
                  </a:solidFill>
                </a:rPr>
                <a:t>Take-Over</a:t>
              </a:r>
            </a:p>
          </p:txBody>
        </p:sp>
        <p:sp>
          <p:nvSpPr>
            <p:cNvPr id="70665" name="Oval 9"/>
            <p:cNvSpPr>
              <a:spLocks noChangeArrowheads="1"/>
            </p:cNvSpPr>
            <p:nvPr/>
          </p:nvSpPr>
          <p:spPr bwMode="auto">
            <a:xfrm>
              <a:off x="4208" y="2584"/>
              <a:ext cx="1056" cy="384"/>
            </a:xfrm>
            <a:prstGeom prst="ellipse">
              <a:avLst/>
            </a:prstGeom>
            <a:solidFill>
              <a:srgbClr val="CCFFCC"/>
            </a:solidFill>
            <a:ln w="9525">
              <a:solidFill>
                <a:schemeClr val="tx1"/>
              </a:solidFill>
              <a:round/>
              <a:headEnd/>
              <a:tailEnd/>
            </a:ln>
          </p:spPr>
          <p:txBody>
            <a:bodyPr wrap="none" anchor="ctr"/>
            <a:lstStyle/>
            <a:p>
              <a:pPr algn="ctr" eaLnBrk="0" hangingPunct="0"/>
              <a:r>
                <a:rPr lang="en-GB" sz="1400" b="1">
                  <a:solidFill>
                    <a:srgbClr val="000000"/>
                  </a:solidFill>
                </a:rPr>
                <a:t>Interface</a:t>
              </a:r>
            </a:p>
            <a:p>
              <a:pPr algn="ctr" eaLnBrk="0" hangingPunct="0"/>
              <a:r>
                <a:rPr lang="en-GB" sz="1400" b="1">
                  <a:solidFill>
                    <a:srgbClr val="000000"/>
                  </a:solidFill>
                </a:rPr>
                <a:t>with case</a:t>
              </a:r>
            </a:p>
          </p:txBody>
        </p:sp>
        <p:sp>
          <p:nvSpPr>
            <p:cNvPr id="70666" name="Oval 10"/>
            <p:cNvSpPr>
              <a:spLocks noChangeArrowheads="1"/>
            </p:cNvSpPr>
            <p:nvPr/>
          </p:nvSpPr>
          <p:spPr bwMode="auto">
            <a:xfrm>
              <a:off x="3312" y="3072"/>
              <a:ext cx="1056" cy="384"/>
            </a:xfrm>
            <a:prstGeom prst="ellipse">
              <a:avLst/>
            </a:prstGeom>
            <a:solidFill>
              <a:srgbClr val="CCFFCC"/>
            </a:solidFill>
            <a:ln w="9525">
              <a:solidFill>
                <a:schemeClr val="tx1"/>
              </a:solidFill>
              <a:round/>
              <a:headEnd/>
              <a:tailEnd/>
            </a:ln>
          </p:spPr>
          <p:txBody>
            <a:bodyPr wrap="none" anchor="ctr"/>
            <a:lstStyle/>
            <a:p>
              <a:pPr algn="ctr" eaLnBrk="0" hangingPunct="0"/>
              <a:r>
                <a:rPr lang="en-GB" sz="1400" b="1">
                  <a:solidFill>
                    <a:srgbClr val="000000"/>
                  </a:solidFill>
                </a:rPr>
                <a:t>Environmental</a:t>
              </a:r>
            </a:p>
            <a:p>
              <a:pPr algn="ctr" eaLnBrk="0" hangingPunct="0"/>
              <a:r>
                <a:rPr lang="en-GB" sz="1400" b="1">
                  <a:solidFill>
                    <a:srgbClr val="000000"/>
                  </a:solidFill>
                </a:rPr>
                <a:t>Survivability</a:t>
              </a:r>
            </a:p>
          </p:txBody>
        </p:sp>
        <p:sp>
          <p:nvSpPr>
            <p:cNvPr id="70667" name="Oval 11"/>
            <p:cNvSpPr>
              <a:spLocks noChangeArrowheads="1"/>
            </p:cNvSpPr>
            <p:nvPr/>
          </p:nvSpPr>
          <p:spPr bwMode="auto">
            <a:xfrm>
              <a:off x="2000" y="3344"/>
              <a:ext cx="1056" cy="384"/>
            </a:xfrm>
            <a:prstGeom prst="ellipse">
              <a:avLst/>
            </a:prstGeom>
            <a:solidFill>
              <a:srgbClr val="CCFFCC"/>
            </a:solidFill>
            <a:ln w="9525">
              <a:solidFill>
                <a:schemeClr val="tx1"/>
              </a:solidFill>
              <a:round/>
              <a:headEnd/>
              <a:tailEnd/>
            </a:ln>
          </p:spPr>
          <p:txBody>
            <a:bodyPr wrap="none" anchor="ctr"/>
            <a:lstStyle/>
            <a:p>
              <a:pPr algn="ctr" eaLnBrk="0" hangingPunct="0"/>
              <a:r>
                <a:rPr lang="en-GB" sz="1400" b="1">
                  <a:solidFill>
                    <a:srgbClr val="000000"/>
                  </a:solidFill>
                </a:rPr>
                <a:t>Cost</a:t>
              </a:r>
            </a:p>
          </p:txBody>
        </p:sp>
        <p:sp>
          <p:nvSpPr>
            <p:cNvPr id="70668" name="Oval 12"/>
            <p:cNvSpPr>
              <a:spLocks noChangeArrowheads="1"/>
            </p:cNvSpPr>
            <p:nvPr/>
          </p:nvSpPr>
          <p:spPr bwMode="auto">
            <a:xfrm>
              <a:off x="912" y="2880"/>
              <a:ext cx="1056" cy="384"/>
            </a:xfrm>
            <a:prstGeom prst="ellipse">
              <a:avLst/>
            </a:prstGeom>
            <a:solidFill>
              <a:srgbClr val="CCFFCC"/>
            </a:solidFill>
            <a:ln w="9525">
              <a:solidFill>
                <a:schemeClr val="tx1"/>
              </a:solidFill>
              <a:round/>
              <a:headEnd/>
              <a:tailEnd/>
            </a:ln>
          </p:spPr>
          <p:txBody>
            <a:bodyPr wrap="none" anchor="ctr"/>
            <a:lstStyle/>
            <a:p>
              <a:pPr algn="ctr" eaLnBrk="0" hangingPunct="0"/>
              <a:r>
                <a:rPr lang="en-GB" sz="1400" b="1">
                  <a:solidFill>
                    <a:srgbClr val="000000"/>
                  </a:solidFill>
                </a:rPr>
                <a:t>Hazard</a:t>
              </a:r>
            </a:p>
          </p:txBody>
        </p:sp>
        <p:sp>
          <p:nvSpPr>
            <p:cNvPr id="70669" name="Oval 13"/>
            <p:cNvSpPr>
              <a:spLocks noChangeArrowheads="1"/>
            </p:cNvSpPr>
            <p:nvPr/>
          </p:nvSpPr>
          <p:spPr bwMode="auto">
            <a:xfrm>
              <a:off x="480" y="2256"/>
              <a:ext cx="1056" cy="384"/>
            </a:xfrm>
            <a:prstGeom prst="ellipse">
              <a:avLst/>
            </a:prstGeom>
            <a:solidFill>
              <a:srgbClr val="CCFFCC"/>
            </a:solidFill>
            <a:ln w="9525">
              <a:solidFill>
                <a:schemeClr val="tx1"/>
              </a:solidFill>
              <a:round/>
              <a:headEnd/>
              <a:tailEnd/>
            </a:ln>
          </p:spPr>
          <p:txBody>
            <a:bodyPr wrap="none" anchor="ctr"/>
            <a:lstStyle/>
            <a:p>
              <a:pPr algn="ctr" eaLnBrk="0" hangingPunct="0"/>
              <a:r>
                <a:rPr lang="en-GB" sz="1400" b="1">
                  <a:solidFill>
                    <a:srgbClr val="000000"/>
                  </a:solidFill>
                </a:rPr>
                <a:t>Formulation</a:t>
              </a:r>
            </a:p>
          </p:txBody>
        </p:sp>
        <p:sp>
          <p:nvSpPr>
            <p:cNvPr id="70670" name="Freeform 14"/>
            <p:cNvSpPr>
              <a:spLocks/>
            </p:cNvSpPr>
            <p:nvPr/>
          </p:nvSpPr>
          <p:spPr bwMode="auto">
            <a:xfrm>
              <a:off x="4328" y="1696"/>
              <a:ext cx="384" cy="288"/>
            </a:xfrm>
            <a:custGeom>
              <a:avLst/>
              <a:gdLst>
                <a:gd name="T0" fmla="*/ 0 w 432"/>
                <a:gd name="T1" fmla="*/ 0 h 336"/>
                <a:gd name="T2" fmla="*/ 79 w 432"/>
                <a:gd name="T3" fmla="*/ 27 h 336"/>
                <a:gd name="T4" fmla="*/ 117 w 432"/>
                <a:gd name="T5" fmla="*/ 63 h 336"/>
                <a:gd name="T6" fmla="*/ 0 60000 65536"/>
                <a:gd name="T7" fmla="*/ 0 60000 65536"/>
                <a:gd name="T8" fmla="*/ 0 60000 65536"/>
                <a:gd name="T9" fmla="*/ 0 w 432"/>
                <a:gd name="T10" fmla="*/ 0 h 336"/>
                <a:gd name="T11" fmla="*/ 432 w 432"/>
                <a:gd name="T12" fmla="*/ 336 h 336"/>
              </a:gdLst>
              <a:ahLst/>
              <a:cxnLst>
                <a:cxn ang="T6">
                  <a:pos x="T0" y="T1"/>
                </a:cxn>
                <a:cxn ang="T7">
                  <a:pos x="T2" y="T3"/>
                </a:cxn>
                <a:cxn ang="T8">
                  <a:pos x="T4" y="T5"/>
                </a:cxn>
              </a:cxnLst>
              <a:rect l="T9" t="T10" r="T11" b="T12"/>
              <a:pathLst>
                <a:path w="432" h="336">
                  <a:moveTo>
                    <a:pt x="0" y="0"/>
                  </a:moveTo>
                  <a:cubicBezTo>
                    <a:pt x="108" y="44"/>
                    <a:pt x="216" y="88"/>
                    <a:pt x="288" y="144"/>
                  </a:cubicBezTo>
                  <a:cubicBezTo>
                    <a:pt x="360" y="200"/>
                    <a:pt x="396" y="268"/>
                    <a:pt x="432" y="336"/>
                  </a:cubicBezTo>
                </a:path>
              </a:pathLst>
            </a:custGeom>
            <a:noFill/>
            <a:ln w="19050">
              <a:solidFill>
                <a:srgbClr val="FF0000"/>
              </a:solidFill>
              <a:round/>
              <a:headEnd type="triangle" w="sm" len="med"/>
              <a:tailEnd type="triangle" w="sm" len="med"/>
            </a:ln>
          </p:spPr>
          <p:txBody>
            <a:bodyPr wrap="none" anchor="ctr"/>
            <a:lstStyle/>
            <a:p>
              <a:pPr eaLnBrk="0" hangingPunct="0"/>
              <a:endParaRPr lang="en-US"/>
            </a:p>
          </p:txBody>
        </p:sp>
        <p:sp>
          <p:nvSpPr>
            <p:cNvPr id="70671" name="Freeform 15"/>
            <p:cNvSpPr>
              <a:spLocks/>
            </p:cNvSpPr>
            <p:nvPr/>
          </p:nvSpPr>
          <p:spPr bwMode="auto">
            <a:xfrm>
              <a:off x="4859" y="2317"/>
              <a:ext cx="103" cy="266"/>
            </a:xfrm>
            <a:custGeom>
              <a:avLst/>
              <a:gdLst>
                <a:gd name="T0" fmla="*/ 0 w 188"/>
                <a:gd name="T1" fmla="*/ 0 h 406"/>
                <a:gd name="T2" fmla="*/ 1 w 188"/>
                <a:gd name="T3" fmla="*/ 1 h 406"/>
                <a:gd name="T4" fmla="*/ 1 w 188"/>
                <a:gd name="T5" fmla="*/ 3 h 406"/>
                <a:gd name="T6" fmla="*/ 1 w 188"/>
                <a:gd name="T7" fmla="*/ 4 h 406"/>
                <a:gd name="T8" fmla="*/ 0 60000 65536"/>
                <a:gd name="T9" fmla="*/ 0 60000 65536"/>
                <a:gd name="T10" fmla="*/ 0 60000 65536"/>
                <a:gd name="T11" fmla="*/ 0 60000 65536"/>
                <a:gd name="T12" fmla="*/ 0 w 188"/>
                <a:gd name="T13" fmla="*/ 0 h 406"/>
                <a:gd name="T14" fmla="*/ 188 w 188"/>
                <a:gd name="T15" fmla="*/ 406 h 406"/>
              </a:gdLst>
              <a:ahLst/>
              <a:cxnLst>
                <a:cxn ang="T8">
                  <a:pos x="T0" y="T1"/>
                </a:cxn>
                <a:cxn ang="T9">
                  <a:pos x="T2" y="T3"/>
                </a:cxn>
                <a:cxn ang="T10">
                  <a:pos x="T4" y="T5"/>
                </a:cxn>
                <a:cxn ang="T11">
                  <a:pos x="T6" y="T7"/>
                </a:cxn>
              </a:cxnLst>
              <a:rect l="T12" t="T13" r="T14" b="T15"/>
              <a:pathLst>
                <a:path w="188" h="406">
                  <a:moveTo>
                    <a:pt x="0" y="0"/>
                  </a:moveTo>
                  <a:cubicBezTo>
                    <a:pt x="39" y="30"/>
                    <a:pt x="79" y="60"/>
                    <a:pt x="109" y="110"/>
                  </a:cubicBezTo>
                  <a:cubicBezTo>
                    <a:pt x="139" y="160"/>
                    <a:pt x="170" y="248"/>
                    <a:pt x="179" y="297"/>
                  </a:cubicBezTo>
                  <a:cubicBezTo>
                    <a:pt x="188" y="346"/>
                    <a:pt x="175" y="376"/>
                    <a:pt x="163" y="406"/>
                  </a:cubicBezTo>
                </a:path>
              </a:pathLst>
            </a:custGeom>
            <a:noFill/>
            <a:ln w="19050">
              <a:solidFill>
                <a:srgbClr val="FF0000"/>
              </a:solidFill>
              <a:round/>
              <a:headEnd type="triangle" w="sm" len="med"/>
              <a:tailEnd type="triangle" w="sm" len="med"/>
            </a:ln>
          </p:spPr>
          <p:txBody>
            <a:bodyPr wrap="none" anchor="ctr"/>
            <a:lstStyle/>
            <a:p>
              <a:pPr eaLnBrk="0" hangingPunct="0"/>
              <a:endParaRPr lang="en-US"/>
            </a:p>
          </p:txBody>
        </p:sp>
        <p:sp>
          <p:nvSpPr>
            <p:cNvPr id="70672" name="Freeform 16"/>
            <p:cNvSpPr>
              <a:spLocks/>
            </p:cNvSpPr>
            <p:nvPr/>
          </p:nvSpPr>
          <p:spPr bwMode="auto">
            <a:xfrm>
              <a:off x="4420" y="2985"/>
              <a:ext cx="413" cy="249"/>
            </a:xfrm>
            <a:custGeom>
              <a:avLst/>
              <a:gdLst>
                <a:gd name="T0" fmla="*/ 903 w 382"/>
                <a:gd name="T1" fmla="*/ 0 h 241"/>
                <a:gd name="T2" fmla="*/ 826 w 382"/>
                <a:gd name="T3" fmla="*/ 100 h 241"/>
                <a:gd name="T4" fmla="*/ 494 w 382"/>
                <a:gd name="T5" fmla="*/ 256 h 241"/>
                <a:gd name="T6" fmla="*/ 0 w 382"/>
                <a:gd name="T7" fmla="*/ 345 h 241"/>
                <a:gd name="T8" fmla="*/ 0 60000 65536"/>
                <a:gd name="T9" fmla="*/ 0 60000 65536"/>
                <a:gd name="T10" fmla="*/ 0 60000 65536"/>
                <a:gd name="T11" fmla="*/ 0 60000 65536"/>
                <a:gd name="T12" fmla="*/ 0 w 382"/>
                <a:gd name="T13" fmla="*/ 0 h 241"/>
                <a:gd name="T14" fmla="*/ 382 w 382"/>
                <a:gd name="T15" fmla="*/ 241 h 241"/>
              </a:gdLst>
              <a:ahLst/>
              <a:cxnLst>
                <a:cxn ang="T8">
                  <a:pos x="T0" y="T1"/>
                </a:cxn>
                <a:cxn ang="T9">
                  <a:pos x="T2" y="T3"/>
                </a:cxn>
                <a:cxn ang="T10">
                  <a:pos x="T4" y="T5"/>
                </a:cxn>
                <a:cxn ang="T11">
                  <a:pos x="T6" y="T7"/>
                </a:cxn>
              </a:cxnLst>
              <a:rect l="T12" t="T13" r="T14" b="T15"/>
              <a:pathLst>
                <a:path w="382" h="241">
                  <a:moveTo>
                    <a:pt x="382" y="0"/>
                  </a:moveTo>
                  <a:cubicBezTo>
                    <a:pt x="381" y="20"/>
                    <a:pt x="380" y="40"/>
                    <a:pt x="351" y="70"/>
                  </a:cubicBezTo>
                  <a:cubicBezTo>
                    <a:pt x="322" y="100"/>
                    <a:pt x="268" y="151"/>
                    <a:pt x="210" y="179"/>
                  </a:cubicBezTo>
                  <a:cubicBezTo>
                    <a:pt x="152" y="207"/>
                    <a:pt x="76" y="224"/>
                    <a:pt x="0" y="241"/>
                  </a:cubicBezTo>
                </a:path>
              </a:pathLst>
            </a:custGeom>
            <a:noFill/>
            <a:ln w="19050">
              <a:solidFill>
                <a:srgbClr val="FF0000"/>
              </a:solidFill>
              <a:round/>
              <a:headEnd type="triangle" w="sm" len="med"/>
              <a:tailEnd type="triangle" w="sm" len="med"/>
            </a:ln>
          </p:spPr>
          <p:txBody>
            <a:bodyPr wrap="none" anchor="ctr"/>
            <a:lstStyle/>
            <a:p>
              <a:pPr eaLnBrk="0" hangingPunct="0"/>
              <a:endParaRPr lang="en-US"/>
            </a:p>
          </p:txBody>
        </p:sp>
        <p:sp>
          <p:nvSpPr>
            <p:cNvPr id="70673" name="Freeform 17"/>
            <p:cNvSpPr>
              <a:spLocks/>
            </p:cNvSpPr>
            <p:nvPr/>
          </p:nvSpPr>
          <p:spPr bwMode="auto">
            <a:xfrm>
              <a:off x="3077" y="3452"/>
              <a:ext cx="491" cy="127"/>
            </a:xfrm>
            <a:custGeom>
              <a:avLst/>
              <a:gdLst>
                <a:gd name="T0" fmla="*/ 1343 w 444"/>
                <a:gd name="T1" fmla="*/ 0 h 127"/>
                <a:gd name="T2" fmla="*/ 1224 w 444"/>
                <a:gd name="T3" fmla="*/ 63 h 127"/>
                <a:gd name="T4" fmla="*/ 870 w 444"/>
                <a:gd name="T5" fmla="*/ 117 h 127"/>
                <a:gd name="T6" fmla="*/ 281 w 444"/>
                <a:gd name="T7" fmla="*/ 125 h 127"/>
                <a:gd name="T8" fmla="*/ 0 w 444"/>
                <a:gd name="T9" fmla="*/ 117 h 127"/>
                <a:gd name="T10" fmla="*/ 0 60000 65536"/>
                <a:gd name="T11" fmla="*/ 0 60000 65536"/>
                <a:gd name="T12" fmla="*/ 0 60000 65536"/>
                <a:gd name="T13" fmla="*/ 0 60000 65536"/>
                <a:gd name="T14" fmla="*/ 0 60000 65536"/>
                <a:gd name="T15" fmla="*/ 0 w 444"/>
                <a:gd name="T16" fmla="*/ 0 h 127"/>
                <a:gd name="T17" fmla="*/ 444 w 444"/>
                <a:gd name="T18" fmla="*/ 127 h 127"/>
              </a:gdLst>
              <a:ahLst/>
              <a:cxnLst>
                <a:cxn ang="T10">
                  <a:pos x="T0" y="T1"/>
                </a:cxn>
                <a:cxn ang="T11">
                  <a:pos x="T2" y="T3"/>
                </a:cxn>
                <a:cxn ang="T12">
                  <a:pos x="T4" y="T5"/>
                </a:cxn>
                <a:cxn ang="T13">
                  <a:pos x="T6" y="T7"/>
                </a:cxn>
                <a:cxn ang="T14">
                  <a:pos x="T8" y="T9"/>
                </a:cxn>
              </a:cxnLst>
              <a:rect l="T15" t="T16" r="T17" b="T18"/>
              <a:pathLst>
                <a:path w="444" h="127">
                  <a:moveTo>
                    <a:pt x="444" y="0"/>
                  </a:moveTo>
                  <a:cubicBezTo>
                    <a:pt x="437" y="21"/>
                    <a:pt x="431" y="43"/>
                    <a:pt x="405" y="63"/>
                  </a:cubicBezTo>
                  <a:cubicBezTo>
                    <a:pt x="379" y="83"/>
                    <a:pt x="340" y="107"/>
                    <a:pt x="288" y="117"/>
                  </a:cubicBezTo>
                  <a:cubicBezTo>
                    <a:pt x="236" y="127"/>
                    <a:pt x="141" y="125"/>
                    <a:pt x="93" y="125"/>
                  </a:cubicBezTo>
                  <a:cubicBezTo>
                    <a:pt x="45" y="125"/>
                    <a:pt x="22" y="121"/>
                    <a:pt x="0" y="117"/>
                  </a:cubicBezTo>
                </a:path>
              </a:pathLst>
            </a:custGeom>
            <a:noFill/>
            <a:ln w="19050">
              <a:solidFill>
                <a:srgbClr val="FF0000"/>
              </a:solidFill>
              <a:round/>
              <a:headEnd type="triangle" w="sm" len="med"/>
              <a:tailEnd type="triangle" w="sm" len="med"/>
            </a:ln>
          </p:spPr>
          <p:txBody>
            <a:bodyPr wrap="none" anchor="ctr"/>
            <a:lstStyle/>
            <a:p>
              <a:pPr eaLnBrk="0" hangingPunct="0"/>
              <a:endParaRPr lang="en-US"/>
            </a:p>
          </p:txBody>
        </p:sp>
        <p:sp>
          <p:nvSpPr>
            <p:cNvPr id="70674" name="Freeform 18"/>
            <p:cNvSpPr>
              <a:spLocks/>
            </p:cNvSpPr>
            <p:nvPr/>
          </p:nvSpPr>
          <p:spPr bwMode="auto">
            <a:xfrm>
              <a:off x="1535" y="3304"/>
              <a:ext cx="429" cy="211"/>
            </a:xfrm>
            <a:custGeom>
              <a:avLst/>
              <a:gdLst>
                <a:gd name="T0" fmla="*/ 429 w 429"/>
                <a:gd name="T1" fmla="*/ 211 h 211"/>
                <a:gd name="T2" fmla="*/ 289 w 429"/>
                <a:gd name="T3" fmla="*/ 195 h 211"/>
                <a:gd name="T4" fmla="*/ 94 w 429"/>
                <a:gd name="T5" fmla="*/ 117 h 211"/>
                <a:gd name="T6" fmla="*/ 0 w 429"/>
                <a:gd name="T7" fmla="*/ 0 h 211"/>
                <a:gd name="T8" fmla="*/ 0 60000 65536"/>
                <a:gd name="T9" fmla="*/ 0 60000 65536"/>
                <a:gd name="T10" fmla="*/ 0 60000 65536"/>
                <a:gd name="T11" fmla="*/ 0 60000 65536"/>
                <a:gd name="T12" fmla="*/ 0 w 429"/>
                <a:gd name="T13" fmla="*/ 0 h 211"/>
                <a:gd name="T14" fmla="*/ 429 w 429"/>
                <a:gd name="T15" fmla="*/ 211 h 211"/>
              </a:gdLst>
              <a:ahLst/>
              <a:cxnLst>
                <a:cxn ang="T8">
                  <a:pos x="T0" y="T1"/>
                </a:cxn>
                <a:cxn ang="T9">
                  <a:pos x="T2" y="T3"/>
                </a:cxn>
                <a:cxn ang="T10">
                  <a:pos x="T4" y="T5"/>
                </a:cxn>
                <a:cxn ang="T11">
                  <a:pos x="T6" y="T7"/>
                </a:cxn>
              </a:cxnLst>
              <a:rect l="T12" t="T13" r="T14" b="T15"/>
              <a:pathLst>
                <a:path w="429" h="211">
                  <a:moveTo>
                    <a:pt x="429" y="211"/>
                  </a:moveTo>
                  <a:cubicBezTo>
                    <a:pt x="387" y="211"/>
                    <a:pt x="345" y="211"/>
                    <a:pt x="289" y="195"/>
                  </a:cubicBezTo>
                  <a:cubicBezTo>
                    <a:pt x="233" y="179"/>
                    <a:pt x="142" y="150"/>
                    <a:pt x="94" y="117"/>
                  </a:cubicBezTo>
                  <a:cubicBezTo>
                    <a:pt x="46" y="84"/>
                    <a:pt x="17" y="20"/>
                    <a:pt x="0" y="0"/>
                  </a:cubicBezTo>
                </a:path>
              </a:pathLst>
            </a:custGeom>
            <a:noFill/>
            <a:ln w="19050">
              <a:solidFill>
                <a:srgbClr val="FF0000"/>
              </a:solidFill>
              <a:round/>
              <a:headEnd type="triangle" w="sm" len="med"/>
              <a:tailEnd type="triangle" w="sm" len="med"/>
            </a:ln>
          </p:spPr>
          <p:txBody>
            <a:bodyPr wrap="none" anchor="ctr"/>
            <a:lstStyle/>
            <a:p>
              <a:pPr eaLnBrk="0" hangingPunct="0"/>
              <a:endParaRPr lang="en-US"/>
            </a:p>
          </p:txBody>
        </p:sp>
        <p:sp>
          <p:nvSpPr>
            <p:cNvPr id="70675" name="Freeform 19"/>
            <p:cNvSpPr>
              <a:spLocks/>
            </p:cNvSpPr>
            <p:nvPr/>
          </p:nvSpPr>
          <p:spPr bwMode="auto">
            <a:xfrm>
              <a:off x="939" y="2673"/>
              <a:ext cx="164" cy="219"/>
            </a:xfrm>
            <a:custGeom>
              <a:avLst/>
              <a:gdLst>
                <a:gd name="T0" fmla="*/ 461 w 148"/>
                <a:gd name="T1" fmla="*/ 467 h 203"/>
                <a:gd name="T2" fmla="*/ 224 w 148"/>
                <a:gd name="T3" fmla="*/ 344 h 203"/>
                <a:gd name="T4" fmla="*/ 99 w 148"/>
                <a:gd name="T5" fmla="*/ 179 h 203"/>
                <a:gd name="T6" fmla="*/ 0 w 148"/>
                <a:gd name="T7" fmla="*/ 0 h 203"/>
                <a:gd name="T8" fmla="*/ 0 60000 65536"/>
                <a:gd name="T9" fmla="*/ 0 60000 65536"/>
                <a:gd name="T10" fmla="*/ 0 60000 65536"/>
                <a:gd name="T11" fmla="*/ 0 60000 65536"/>
                <a:gd name="T12" fmla="*/ 0 w 148"/>
                <a:gd name="T13" fmla="*/ 0 h 203"/>
                <a:gd name="T14" fmla="*/ 148 w 148"/>
                <a:gd name="T15" fmla="*/ 203 h 203"/>
              </a:gdLst>
              <a:ahLst/>
              <a:cxnLst>
                <a:cxn ang="T8">
                  <a:pos x="T0" y="T1"/>
                </a:cxn>
                <a:cxn ang="T9">
                  <a:pos x="T2" y="T3"/>
                </a:cxn>
                <a:cxn ang="T10">
                  <a:pos x="T4" y="T5"/>
                </a:cxn>
                <a:cxn ang="T11">
                  <a:pos x="T6" y="T7"/>
                </a:cxn>
              </a:cxnLst>
              <a:rect l="T12" t="T13" r="T14" b="T15"/>
              <a:pathLst>
                <a:path w="148" h="203">
                  <a:moveTo>
                    <a:pt x="148" y="203"/>
                  </a:moveTo>
                  <a:cubicBezTo>
                    <a:pt x="119" y="186"/>
                    <a:pt x="90" y="169"/>
                    <a:pt x="71" y="148"/>
                  </a:cubicBezTo>
                  <a:cubicBezTo>
                    <a:pt x="52" y="127"/>
                    <a:pt x="44" y="103"/>
                    <a:pt x="32" y="78"/>
                  </a:cubicBezTo>
                  <a:cubicBezTo>
                    <a:pt x="20" y="53"/>
                    <a:pt x="10" y="26"/>
                    <a:pt x="0" y="0"/>
                  </a:cubicBezTo>
                </a:path>
              </a:pathLst>
            </a:custGeom>
            <a:noFill/>
            <a:ln w="19050">
              <a:solidFill>
                <a:srgbClr val="FF0000"/>
              </a:solidFill>
              <a:round/>
              <a:headEnd type="triangle" w="sm" len="med"/>
              <a:tailEnd type="triangle" w="sm" len="med"/>
            </a:ln>
          </p:spPr>
          <p:txBody>
            <a:bodyPr wrap="none" anchor="ctr"/>
            <a:lstStyle/>
            <a:p>
              <a:pPr eaLnBrk="0" hangingPunct="0"/>
              <a:endParaRPr lang="en-US"/>
            </a:p>
          </p:txBody>
        </p:sp>
        <p:sp>
          <p:nvSpPr>
            <p:cNvPr id="70676" name="Freeform 20"/>
            <p:cNvSpPr>
              <a:spLocks/>
            </p:cNvSpPr>
            <p:nvPr/>
          </p:nvSpPr>
          <p:spPr bwMode="auto">
            <a:xfrm>
              <a:off x="857" y="1948"/>
              <a:ext cx="226" cy="281"/>
            </a:xfrm>
            <a:custGeom>
              <a:avLst/>
              <a:gdLst>
                <a:gd name="T0" fmla="*/ 0 w 265"/>
                <a:gd name="T1" fmla="*/ 1751 h 234"/>
                <a:gd name="T2" fmla="*/ 7 w 265"/>
                <a:gd name="T3" fmla="*/ 932 h 234"/>
                <a:gd name="T4" fmla="*/ 26 w 265"/>
                <a:gd name="T5" fmla="*/ 287 h 234"/>
                <a:gd name="T6" fmla="*/ 46 w 265"/>
                <a:gd name="T7" fmla="*/ 0 h 234"/>
                <a:gd name="T8" fmla="*/ 0 60000 65536"/>
                <a:gd name="T9" fmla="*/ 0 60000 65536"/>
                <a:gd name="T10" fmla="*/ 0 60000 65536"/>
                <a:gd name="T11" fmla="*/ 0 60000 65536"/>
                <a:gd name="T12" fmla="*/ 0 w 265"/>
                <a:gd name="T13" fmla="*/ 0 h 234"/>
                <a:gd name="T14" fmla="*/ 265 w 265"/>
                <a:gd name="T15" fmla="*/ 234 h 234"/>
              </a:gdLst>
              <a:ahLst/>
              <a:cxnLst>
                <a:cxn ang="T8">
                  <a:pos x="T0" y="T1"/>
                </a:cxn>
                <a:cxn ang="T9">
                  <a:pos x="T2" y="T3"/>
                </a:cxn>
                <a:cxn ang="T10">
                  <a:pos x="T4" y="T5"/>
                </a:cxn>
                <a:cxn ang="T11">
                  <a:pos x="T6" y="T7"/>
                </a:cxn>
              </a:cxnLst>
              <a:rect l="T12" t="T13" r="T14" b="T15"/>
              <a:pathLst>
                <a:path w="265" h="234">
                  <a:moveTo>
                    <a:pt x="0" y="234"/>
                  </a:moveTo>
                  <a:cubicBezTo>
                    <a:pt x="7" y="196"/>
                    <a:pt x="14" y="158"/>
                    <a:pt x="39" y="125"/>
                  </a:cubicBezTo>
                  <a:cubicBezTo>
                    <a:pt x="64" y="92"/>
                    <a:pt x="110" y="60"/>
                    <a:pt x="148" y="39"/>
                  </a:cubicBezTo>
                  <a:cubicBezTo>
                    <a:pt x="186" y="18"/>
                    <a:pt x="225" y="9"/>
                    <a:pt x="265" y="0"/>
                  </a:cubicBezTo>
                </a:path>
              </a:pathLst>
            </a:custGeom>
            <a:noFill/>
            <a:ln w="19050">
              <a:solidFill>
                <a:srgbClr val="FF0000"/>
              </a:solidFill>
              <a:round/>
              <a:headEnd type="triangle" w="sm" len="med"/>
              <a:tailEnd type="triangle" w="sm" len="med"/>
            </a:ln>
          </p:spPr>
          <p:txBody>
            <a:bodyPr wrap="none" anchor="ctr"/>
            <a:lstStyle/>
            <a:p>
              <a:pPr eaLnBrk="0" hangingPunct="0"/>
              <a:endParaRPr lang="en-US"/>
            </a:p>
          </p:txBody>
        </p:sp>
        <p:sp>
          <p:nvSpPr>
            <p:cNvPr id="70677" name="Freeform 21"/>
            <p:cNvSpPr>
              <a:spLocks/>
            </p:cNvSpPr>
            <p:nvPr/>
          </p:nvSpPr>
          <p:spPr bwMode="auto">
            <a:xfrm>
              <a:off x="1426" y="1403"/>
              <a:ext cx="631" cy="234"/>
            </a:xfrm>
            <a:custGeom>
              <a:avLst/>
              <a:gdLst>
                <a:gd name="T0" fmla="*/ 0 w 639"/>
                <a:gd name="T1" fmla="*/ 2204 h 187"/>
                <a:gd name="T2" fmla="*/ 75 w 639"/>
                <a:gd name="T3" fmla="*/ 1465 h 187"/>
                <a:gd name="T4" fmla="*/ 195 w 639"/>
                <a:gd name="T5" fmla="*/ 828 h 187"/>
                <a:gd name="T6" fmla="*/ 374 w 639"/>
                <a:gd name="T7" fmla="*/ 270 h 187"/>
                <a:gd name="T8" fmla="*/ 557 w 639"/>
                <a:gd name="T9" fmla="*/ 0 h 187"/>
                <a:gd name="T10" fmla="*/ 0 60000 65536"/>
                <a:gd name="T11" fmla="*/ 0 60000 65536"/>
                <a:gd name="T12" fmla="*/ 0 60000 65536"/>
                <a:gd name="T13" fmla="*/ 0 60000 65536"/>
                <a:gd name="T14" fmla="*/ 0 60000 65536"/>
                <a:gd name="T15" fmla="*/ 0 w 639"/>
                <a:gd name="T16" fmla="*/ 0 h 187"/>
                <a:gd name="T17" fmla="*/ 639 w 639"/>
                <a:gd name="T18" fmla="*/ 187 h 187"/>
              </a:gdLst>
              <a:ahLst/>
              <a:cxnLst>
                <a:cxn ang="T10">
                  <a:pos x="T0" y="T1"/>
                </a:cxn>
                <a:cxn ang="T11">
                  <a:pos x="T2" y="T3"/>
                </a:cxn>
                <a:cxn ang="T12">
                  <a:pos x="T4" y="T5"/>
                </a:cxn>
                <a:cxn ang="T13">
                  <a:pos x="T6" y="T7"/>
                </a:cxn>
                <a:cxn ang="T14">
                  <a:pos x="T8" y="T9"/>
                </a:cxn>
              </a:cxnLst>
              <a:rect l="T15" t="T16" r="T17" b="T18"/>
              <a:pathLst>
                <a:path w="639" h="187">
                  <a:moveTo>
                    <a:pt x="0" y="187"/>
                  </a:moveTo>
                  <a:cubicBezTo>
                    <a:pt x="24" y="165"/>
                    <a:pt x="48" y="144"/>
                    <a:pt x="86" y="125"/>
                  </a:cubicBezTo>
                  <a:cubicBezTo>
                    <a:pt x="124" y="106"/>
                    <a:pt x="169" y="87"/>
                    <a:pt x="226" y="70"/>
                  </a:cubicBezTo>
                  <a:cubicBezTo>
                    <a:pt x="283" y="53"/>
                    <a:pt x="360" y="35"/>
                    <a:pt x="429" y="23"/>
                  </a:cubicBezTo>
                  <a:cubicBezTo>
                    <a:pt x="498" y="11"/>
                    <a:pt x="604" y="5"/>
                    <a:pt x="639" y="0"/>
                  </a:cubicBezTo>
                </a:path>
              </a:pathLst>
            </a:custGeom>
            <a:noFill/>
            <a:ln w="19050">
              <a:solidFill>
                <a:srgbClr val="FF0000"/>
              </a:solidFill>
              <a:round/>
              <a:headEnd type="triangle" w="sm" len="med"/>
              <a:tailEnd type="triangle" w="sm" len="med"/>
            </a:ln>
          </p:spPr>
          <p:txBody>
            <a:bodyPr wrap="none" anchor="ctr"/>
            <a:lstStyle/>
            <a:p>
              <a:pPr eaLnBrk="0" hangingPunct="0"/>
              <a:endParaRPr lang="en-US"/>
            </a:p>
          </p:txBody>
        </p:sp>
        <p:sp>
          <p:nvSpPr>
            <p:cNvPr id="70678" name="Freeform 22"/>
            <p:cNvSpPr>
              <a:spLocks/>
            </p:cNvSpPr>
            <p:nvPr/>
          </p:nvSpPr>
          <p:spPr bwMode="auto">
            <a:xfrm>
              <a:off x="3148" y="1354"/>
              <a:ext cx="561" cy="119"/>
            </a:xfrm>
            <a:custGeom>
              <a:avLst/>
              <a:gdLst>
                <a:gd name="T0" fmla="*/ 0 w 561"/>
                <a:gd name="T1" fmla="*/ 10 h 119"/>
                <a:gd name="T2" fmla="*/ 94 w 561"/>
                <a:gd name="T3" fmla="*/ 2 h 119"/>
                <a:gd name="T4" fmla="*/ 265 w 561"/>
                <a:gd name="T5" fmla="*/ 25 h 119"/>
                <a:gd name="T6" fmla="*/ 421 w 561"/>
                <a:gd name="T7" fmla="*/ 64 h 119"/>
                <a:gd name="T8" fmla="*/ 561 w 561"/>
                <a:gd name="T9" fmla="*/ 119 h 119"/>
                <a:gd name="T10" fmla="*/ 0 60000 65536"/>
                <a:gd name="T11" fmla="*/ 0 60000 65536"/>
                <a:gd name="T12" fmla="*/ 0 60000 65536"/>
                <a:gd name="T13" fmla="*/ 0 60000 65536"/>
                <a:gd name="T14" fmla="*/ 0 60000 65536"/>
                <a:gd name="T15" fmla="*/ 0 w 561"/>
                <a:gd name="T16" fmla="*/ 0 h 119"/>
                <a:gd name="T17" fmla="*/ 561 w 561"/>
                <a:gd name="T18" fmla="*/ 119 h 119"/>
              </a:gdLst>
              <a:ahLst/>
              <a:cxnLst>
                <a:cxn ang="T10">
                  <a:pos x="T0" y="T1"/>
                </a:cxn>
                <a:cxn ang="T11">
                  <a:pos x="T2" y="T3"/>
                </a:cxn>
                <a:cxn ang="T12">
                  <a:pos x="T4" y="T5"/>
                </a:cxn>
                <a:cxn ang="T13">
                  <a:pos x="T6" y="T7"/>
                </a:cxn>
                <a:cxn ang="T14">
                  <a:pos x="T8" y="T9"/>
                </a:cxn>
              </a:cxnLst>
              <a:rect l="T15" t="T16" r="T17" b="T18"/>
              <a:pathLst>
                <a:path w="561" h="119">
                  <a:moveTo>
                    <a:pt x="0" y="10"/>
                  </a:moveTo>
                  <a:cubicBezTo>
                    <a:pt x="25" y="5"/>
                    <a:pt x="50" y="0"/>
                    <a:pt x="94" y="2"/>
                  </a:cubicBezTo>
                  <a:cubicBezTo>
                    <a:pt x="138" y="4"/>
                    <a:pt x="211" y="15"/>
                    <a:pt x="265" y="25"/>
                  </a:cubicBezTo>
                  <a:cubicBezTo>
                    <a:pt x="319" y="35"/>
                    <a:pt x="372" y="48"/>
                    <a:pt x="421" y="64"/>
                  </a:cubicBezTo>
                  <a:cubicBezTo>
                    <a:pt x="470" y="80"/>
                    <a:pt x="539" y="110"/>
                    <a:pt x="561" y="119"/>
                  </a:cubicBezTo>
                </a:path>
              </a:pathLst>
            </a:custGeom>
            <a:noFill/>
            <a:ln w="19050">
              <a:solidFill>
                <a:srgbClr val="FF0000"/>
              </a:solidFill>
              <a:round/>
              <a:headEnd type="triangle" w="sm" len="med"/>
              <a:tailEnd type="triangle" w="sm" len="med"/>
            </a:ln>
          </p:spPr>
          <p:txBody>
            <a:bodyPr wrap="none" anchor="ctr"/>
            <a:lstStyle/>
            <a:p>
              <a:pPr eaLnBrk="0" hangingPunct="0"/>
              <a:endParaRPr lang="en-US"/>
            </a:p>
          </p:txBody>
        </p:sp>
        <p:sp>
          <p:nvSpPr>
            <p:cNvPr id="70679" name="AutoShape 23"/>
            <p:cNvSpPr>
              <a:spLocks noChangeArrowheads="1"/>
            </p:cNvSpPr>
            <p:nvPr/>
          </p:nvSpPr>
          <p:spPr bwMode="auto">
            <a:xfrm>
              <a:off x="1582" y="2385"/>
              <a:ext cx="646" cy="117"/>
            </a:xfrm>
            <a:prstGeom prst="leftRightArrow">
              <a:avLst>
                <a:gd name="adj1" fmla="val 50000"/>
                <a:gd name="adj2" fmla="val 110427"/>
              </a:avLst>
            </a:prstGeom>
            <a:solidFill>
              <a:srgbClr val="FF0000">
                <a:alpha val="50195"/>
              </a:srgbClr>
            </a:solidFill>
            <a:ln w="9525">
              <a:solidFill>
                <a:schemeClr val="tx1"/>
              </a:solidFill>
              <a:miter lim="800000"/>
              <a:headEnd/>
              <a:tailEnd/>
            </a:ln>
          </p:spPr>
          <p:txBody>
            <a:bodyPr wrap="none" anchor="ctr"/>
            <a:lstStyle/>
            <a:p>
              <a:pPr eaLnBrk="0" hangingPunct="0"/>
              <a:endParaRPr lang="en-US"/>
            </a:p>
          </p:txBody>
        </p:sp>
        <p:sp>
          <p:nvSpPr>
            <p:cNvPr id="70680" name="AutoShape 24"/>
            <p:cNvSpPr>
              <a:spLocks noChangeArrowheads="1"/>
            </p:cNvSpPr>
            <p:nvPr/>
          </p:nvSpPr>
          <p:spPr bwMode="auto">
            <a:xfrm rot="-1957148">
              <a:off x="1875" y="2757"/>
              <a:ext cx="502" cy="115"/>
            </a:xfrm>
            <a:prstGeom prst="leftRightArrow">
              <a:avLst>
                <a:gd name="adj1" fmla="val 50000"/>
                <a:gd name="adj2" fmla="val 87304"/>
              </a:avLst>
            </a:prstGeom>
            <a:solidFill>
              <a:srgbClr val="FF0000">
                <a:alpha val="50195"/>
              </a:srgbClr>
            </a:solidFill>
            <a:ln w="9525">
              <a:solidFill>
                <a:schemeClr val="tx1"/>
              </a:solidFill>
              <a:miter lim="800000"/>
              <a:headEnd/>
              <a:tailEnd/>
            </a:ln>
          </p:spPr>
          <p:txBody>
            <a:bodyPr wrap="none" anchor="ctr"/>
            <a:lstStyle/>
            <a:p>
              <a:pPr eaLnBrk="0" hangingPunct="0"/>
              <a:endParaRPr lang="en-US"/>
            </a:p>
          </p:txBody>
        </p:sp>
        <p:sp>
          <p:nvSpPr>
            <p:cNvPr id="70681" name="AutoShape 25"/>
            <p:cNvSpPr>
              <a:spLocks noChangeArrowheads="1"/>
            </p:cNvSpPr>
            <p:nvPr/>
          </p:nvSpPr>
          <p:spPr bwMode="auto">
            <a:xfrm rot="-4475218">
              <a:off x="2427" y="3028"/>
              <a:ext cx="504" cy="120"/>
            </a:xfrm>
            <a:prstGeom prst="leftRightArrow">
              <a:avLst>
                <a:gd name="adj1" fmla="val 50000"/>
                <a:gd name="adj2" fmla="val 84000"/>
              </a:avLst>
            </a:prstGeom>
            <a:solidFill>
              <a:srgbClr val="FF0000">
                <a:alpha val="50195"/>
              </a:srgbClr>
            </a:solidFill>
            <a:ln w="9525">
              <a:solidFill>
                <a:schemeClr val="tx1"/>
              </a:solidFill>
              <a:miter lim="800000"/>
              <a:headEnd/>
              <a:tailEnd/>
            </a:ln>
          </p:spPr>
          <p:txBody>
            <a:bodyPr wrap="none" anchor="ctr"/>
            <a:lstStyle/>
            <a:p>
              <a:pPr eaLnBrk="0" hangingPunct="0"/>
              <a:endParaRPr lang="en-US"/>
            </a:p>
          </p:txBody>
        </p:sp>
        <p:sp>
          <p:nvSpPr>
            <p:cNvPr id="70682" name="AutoShape 26"/>
            <p:cNvSpPr>
              <a:spLocks noChangeArrowheads="1"/>
            </p:cNvSpPr>
            <p:nvPr/>
          </p:nvSpPr>
          <p:spPr bwMode="auto">
            <a:xfrm rot="-7867159">
              <a:off x="3336" y="2829"/>
              <a:ext cx="450" cy="121"/>
            </a:xfrm>
            <a:prstGeom prst="leftRightArrow">
              <a:avLst>
                <a:gd name="adj1" fmla="val 50000"/>
                <a:gd name="adj2" fmla="val 74380"/>
              </a:avLst>
            </a:prstGeom>
            <a:solidFill>
              <a:srgbClr val="FF0000">
                <a:alpha val="50195"/>
              </a:srgbClr>
            </a:solidFill>
            <a:ln w="9525">
              <a:solidFill>
                <a:schemeClr val="tx1"/>
              </a:solidFill>
              <a:miter lim="800000"/>
              <a:headEnd/>
              <a:tailEnd/>
            </a:ln>
          </p:spPr>
          <p:txBody>
            <a:bodyPr wrap="none" anchor="ctr"/>
            <a:lstStyle/>
            <a:p>
              <a:pPr eaLnBrk="0" hangingPunct="0"/>
              <a:endParaRPr lang="en-US"/>
            </a:p>
          </p:txBody>
        </p:sp>
        <p:sp>
          <p:nvSpPr>
            <p:cNvPr id="70683" name="AutoShape 27"/>
            <p:cNvSpPr>
              <a:spLocks noChangeArrowheads="1"/>
            </p:cNvSpPr>
            <p:nvPr/>
          </p:nvSpPr>
          <p:spPr bwMode="auto">
            <a:xfrm rot="-9673846">
              <a:off x="3552" y="2584"/>
              <a:ext cx="674" cy="108"/>
            </a:xfrm>
            <a:prstGeom prst="leftRightArrow">
              <a:avLst>
                <a:gd name="adj1" fmla="val 50000"/>
                <a:gd name="adj2" fmla="val 124815"/>
              </a:avLst>
            </a:prstGeom>
            <a:solidFill>
              <a:srgbClr val="FF0000">
                <a:alpha val="50195"/>
              </a:srgbClr>
            </a:solidFill>
            <a:ln w="9525">
              <a:solidFill>
                <a:schemeClr val="tx1"/>
              </a:solidFill>
              <a:miter lim="800000"/>
              <a:headEnd/>
              <a:tailEnd/>
            </a:ln>
          </p:spPr>
          <p:txBody>
            <a:bodyPr wrap="none" anchor="ctr"/>
            <a:lstStyle/>
            <a:p>
              <a:pPr eaLnBrk="0" hangingPunct="0"/>
              <a:endParaRPr lang="en-US"/>
            </a:p>
          </p:txBody>
        </p:sp>
        <p:sp>
          <p:nvSpPr>
            <p:cNvPr id="70684" name="AutoShape 28"/>
            <p:cNvSpPr>
              <a:spLocks noChangeArrowheads="1"/>
            </p:cNvSpPr>
            <p:nvPr/>
          </p:nvSpPr>
          <p:spPr bwMode="auto">
            <a:xfrm rot="-9061156">
              <a:off x="1988" y="2041"/>
              <a:ext cx="497" cy="104"/>
            </a:xfrm>
            <a:prstGeom prst="leftRightArrow">
              <a:avLst>
                <a:gd name="adj1" fmla="val 50000"/>
                <a:gd name="adj2" fmla="val 95577"/>
              </a:avLst>
            </a:prstGeom>
            <a:solidFill>
              <a:srgbClr val="FF0000">
                <a:alpha val="50195"/>
              </a:srgbClr>
            </a:solidFill>
            <a:ln w="9525">
              <a:solidFill>
                <a:schemeClr val="tx1"/>
              </a:solidFill>
              <a:miter lim="800000"/>
              <a:headEnd/>
              <a:tailEnd/>
            </a:ln>
          </p:spPr>
          <p:txBody>
            <a:bodyPr wrap="none" anchor="ctr"/>
            <a:lstStyle/>
            <a:p>
              <a:pPr eaLnBrk="0" hangingPunct="0"/>
              <a:endParaRPr lang="en-US"/>
            </a:p>
          </p:txBody>
        </p:sp>
        <p:sp>
          <p:nvSpPr>
            <p:cNvPr id="70685" name="AutoShape 29"/>
            <p:cNvSpPr>
              <a:spLocks noChangeArrowheads="1"/>
            </p:cNvSpPr>
            <p:nvPr/>
          </p:nvSpPr>
          <p:spPr bwMode="auto">
            <a:xfrm rot="-5944749">
              <a:off x="2447" y="1821"/>
              <a:ext cx="517" cy="130"/>
            </a:xfrm>
            <a:prstGeom prst="leftRightArrow">
              <a:avLst>
                <a:gd name="adj1" fmla="val 50000"/>
                <a:gd name="adj2" fmla="val 79538"/>
              </a:avLst>
            </a:prstGeom>
            <a:solidFill>
              <a:srgbClr val="FF0000">
                <a:alpha val="50195"/>
              </a:srgbClr>
            </a:solidFill>
            <a:ln w="9525">
              <a:solidFill>
                <a:schemeClr val="tx1"/>
              </a:solidFill>
              <a:miter lim="800000"/>
              <a:headEnd/>
              <a:tailEnd/>
            </a:ln>
          </p:spPr>
          <p:txBody>
            <a:bodyPr wrap="none" anchor="ctr"/>
            <a:lstStyle/>
            <a:p>
              <a:pPr eaLnBrk="0" hangingPunct="0"/>
              <a:endParaRPr lang="en-US"/>
            </a:p>
          </p:txBody>
        </p:sp>
        <p:sp>
          <p:nvSpPr>
            <p:cNvPr id="70686" name="AutoShape 30"/>
            <p:cNvSpPr>
              <a:spLocks noChangeArrowheads="1"/>
            </p:cNvSpPr>
            <p:nvPr/>
          </p:nvSpPr>
          <p:spPr bwMode="auto">
            <a:xfrm rot="7138844" flipH="1">
              <a:off x="3092" y="1943"/>
              <a:ext cx="406" cy="116"/>
            </a:xfrm>
            <a:prstGeom prst="leftRightArrow">
              <a:avLst>
                <a:gd name="adj1" fmla="val 50000"/>
                <a:gd name="adj2" fmla="val 70000"/>
              </a:avLst>
            </a:prstGeom>
            <a:solidFill>
              <a:srgbClr val="FF0000">
                <a:alpha val="50195"/>
              </a:srgbClr>
            </a:solidFill>
            <a:ln w="9525">
              <a:solidFill>
                <a:schemeClr val="tx1"/>
              </a:solidFill>
              <a:miter lim="800000"/>
              <a:headEnd/>
              <a:tailEnd/>
            </a:ln>
          </p:spPr>
          <p:txBody>
            <a:bodyPr wrap="none" anchor="ctr"/>
            <a:lstStyle/>
            <a:p>
              <a:pPr eaLnBrk="0" hangingPunct="0"/>
              <a:endParaRPr lang="en-US"/>
            </a:p>
          </p:txBody>
        </p:sp>
        <p:sp>
          <p:nvSpPr>
            <p:cNvPr id="70687" name="AutoShape 31"/>
            <p:cNvSpPr>
              <a:spLocks noChangeArrowheads="1"/>
            </p:cNvSpPr>
            <p:nvPr/>
          </p:nvSpPr>
          <p:spPr bwMode="auto">
            <a:xfrm rot="9588697">
              <a:off x="3512" y="2226"/>
              <a:ext cx="429" cy="129"/>
            </a:xfrm>
            <a:prstGeom prst="leftRightArrow">
              <a:avLst>
                <a:gd name="adj1" fmla="val 50000"/>
                <a:gd name="adj2" fmla="val 66512"/>
              </a:avLst>
            </a:prstGeom>
            <a:solidFill>
              <a:srgbClr val="FF0000">
                <a:alpha val="50195"/>
              </a:srgbClr>
            </a:solidFill>
            <a:ln w="9525">
              <a:solidFill>
                <a:schemeClr val="tx1"/>
              </a:solidFill>
              <a:miter lim="800000"/>
              <a:headEnd/>
              <a:tailEnd/>
            </a:ln>
          </p:spPr>
          <p:txBody>
            <a:bodyPr wrap="none" anchor="ctr"/>
            <a:lstStyle/>
            <a:p>
              <a:pPr eaLnBrk="0" hangingPunct="0"/>
              <a:endParaRPr lang="en-US"/>
            </a:p>
          </p:txBody>
        </p:sp>
      </p:grpSp>
    </p:spTree>
    <p:extLst>
      <p:ext uri="{BB962C8B-B14F-4D97-AF65-F5344CB8AC3E}">
        <p14:creationId xmlns:p14="http://schemas.microsoft.com/office/powerpoint/2010/main" val="939598993"/>
      </p:ext>
    </p:extLst>
  </p:cSld>
  <p:clrMapOvr>
    <a:masterClrMapping/>
  </p:clrMapOvr>
  <p:transition>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smtClean="0"/>
              <a:t>Questions</a:t>
            </a:r>
          </a:p>
        </p:txBody>
      </p:sp>
      <p:sp>
        <p:nvSpPr>
          <p:cNvPr id="37891" name="Content Placeholder 2"/>
          <p:cNvSpPr>
            <a:spLocks noGrp="1"/>
          </p:cNvSpPr>
          <p:nvPr>
            <p:ph idx="1"/>
          </p:nvPr>
        </p:nvSpPr>
        <p:spPr/>
        <p:txBody>
          <a:bodyPr/>
          <a:lstStyle/>
          <a:p>
            <a:endParaRPr lang="en-US" altLang="en-US" smtClean="0"/>
          </a:p>
        </p:txBody>
      </p:sp>
    </p:spTree>
  </p:cSld>
  <p:clrMapOvr>
    <a:masterClrMapping/>
  </p:clrMapOvr>
  <p:transition>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0116" name="Rectangle 4"/>
          <p:cNvSpPr>
            <a:spLocks noGrp="1" noChangeArrowheads="1"/>
          </p:cNvSpPr>
          <p:nvPr>
            <p:ph type="ctrTitle"/>
          </p:nvPr>
        </p:nvSpPr>
        <p:spPr>
          <a:xfrm>
            <a:off x="609600" y="1482725"/>
            <a:ext cx="7772400" cy="1470025"/>
          </a:xfrm>
          <a:ln w="9525"/>
        </p:spPr>
        <p:txBody>
          <a:bodyPr/>
          <a:lstStyle/>
          <a:p>
            <a:pPr>
              <a:defRPr/>
            </a:pPr>
            <a:r>
              <a:rPr lang="en-GB" smtClean="0"/>
              <a:t>Explosives Thermo-chemistry</a:t>
            </a:r>
          </a:p>
        </p:txBody>
      </p:sp>
      <p:sp>
        <p:nvSpPr>
          <p:cNvPr id="91138" name="Rectangle 5"/>
          <p:cNvSpPr>
            <a:spLocks noGrp="1" noChangeArrowheads="1"/>
          </p:cNvSpPr>
          <p:nvPr>
            <p:ph type="subTitle" idx="1"/>
          </p:nvPr>
        </p:nvSpPr>
        <p:spPr>
          <a:xfrm>
            <a:off x="1333500" y="2819400"/>
            <a:ext cx="6400800" cy="3060700"/>
          </a:xfrm>
        </p:spPr>
        <p:txBody>
          <a:bodyPr/>
          <a:lstStyle/>
          <a:p>
            <a:pPr algn="l">
              <a:lnSpc>
                <a:spcPct val="80000"/>
              </a:lnSpc>
              <a:buFont typeface="Wingdings" pitchFamily="2" charset="2"/>
              <a:buChar char="n"/>
            </a:pPr>
            <a:r>
              <a:rPr lang="en-GB" sz="2400" dirty="0" smtClean="0"/>
              <a:t>Oxygen Balance</a:t>
            </a:r>
          </a:p>
          <a:p>
            <a:pPr algn="l">
              <a:lnSpc>
                <a:spcPct val="80000"/>
              </a:lnSpc>
              <a:buFont typeface="Wingdings" pitchFamily="2" charset="2"/>
              <a:buChar char="n"/>
            </a:pPr>
            <a:r>
              <a:rPr lang="en-GB" sz="2400" dirty="0"/>
              <a:t>Detonation Products</a:t>
            </a:r>
          </a:p>
          <a:p>
            <a:pPr algn="l">
              <a:lnSpc>
                <a:spcPct val="80000"/>
              </a:lnSpc>
              <a:buFont typeface="Wingdings" pitchFamily="2" charset="2"/>
              <a:buChar char="n"/>
            </a:pPr>
            <a:r>
              <a:rPr lang="en-GB" sz="2400" dirty="0" smtClean="0"/>
              <a:t> Heat of Formation</a:t>
            </a:r>
          </a:p>
          <a:p>
            <a:pPr algn="l">
              <a:lnSpc>
                <a:spcPct val="80000"/>
              </a:lnSpc>
              <a:buFont typeface="Wingdings" pitchFamily="2" charset="2"/>
              <a:buChar char="n"/>
            </a:pPr>
            <a:r>
              <a:rPr lang="en-GB" sz="2400" dirty="0" smtClean="0"/>
              <a:t> Heat of Explosion</a:t>
            </a:r>
          </a:p>
          <a:p>
            <a:pPr algn="l">
              <a:lnSpc>
                <a:spcPct val="80000"/>
              </a:lnSpc>
              <a:buFont typeface="Wingdings" pitchFamily="2" charset="2"/>
              <a:buChar char="n"/>
            </a:pPr>
            <a:r>
              <a:rPr lang="en-GB" sz="2400" dirty="0" smtClean="0"/>
              <a:t> Heat of Detonation</a:t>
            </a:r>
          </a:p>
          <a:p>
            <a:pPr algn="l">
              <a:lnSpc>
                <a:spcPct val="80000"/>
              </a:lnSpc>
              <a:buFont typeface="Wingdings" pitchFamily="2" charset="2"/>
              <a:buChar char="n"/>
            </a:pPr>
            <a:r>
              <a:rPr lang="en-GB" sz="2400" dirty="0" smtClean="0"/>
              <a:t> Volume of Gaseous Products</a:t>
            </a:r>
          </a:p>
          <a:p>
            <a:pPr algn="l">
              <a:lnSpc>
                <a:spcPct val="80000"/>
              </a:lnSpc>
              <a:buFont typeface="Wingdings" pitchFamily="2" charset="2"/>
              <a:buChar char="n"/>
            </a:pPr>
            <a:r>
              <a:rPr lang="en-GB" sz="2400" dirty="0" smtClean="0"/>
              <a:t> Explosive Power and Power Index</a:t>
            </a:r>
          </a:p>
          <a:p>
            <a:pPr algn="l">
              <a:lnSpc>
                <a:spcPct val="80000"/>
              </a:lnSpc>
            </a:pPr>
            <a:r>
              <a:rPr lang="en-GB" sz="2400" dirty="0" smtClean="0"/>
              <a:t> </a:t>
            </a:r>
          </a:p>
        </p:txBody>
      </p:sp>
    </p:spTree>
    <p:extLst>
      <p:ext uri="{BB962C8B-B14F-4D97-AF65-F5344CB8AC3E}">
        <p14:creationId xmlns:p14="http://schemas.microsoft.com/office/powerpoint/2010/main" val="157724913"/>
      </p:ext>
    </p:extLst>
  </p:cSld>
  <p:clrMapOvr>
    <a:masterClrMapping/>
  </p:clrMapOvr>
  <p:transition>
    <p:wipe dir="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z="2400" smtClean="0"/>
              <a:t>Oxygen Balance (</a:t>
            </a:r>
            <a:r>
              <a:rPr lang="el-GR" sz="2400" smtClean="0">
                <a:cs typeface="Arial" charset="0"/>
              </a:rPr>
              <a:t>Ω</a:t>
            </a:r>
            <a:r>
              <a:rPr lang="en-GB" sz="2400" smtClean="0">
                <a:cs typeface="Arial" charset="0"/>
              </a:rPr>
              <a:t> or OB)</a:t>
            </a:r>
            <a:endParaRPr lang="el-GR" sz="2400" smtClean="0">
              <a:cs typeface="Arial" charset="0"/>
            </a:endParaRPr>
          </a:p>
        </p:txBody>
      </p:sp>
      <p:sp>
        <p:nvSpPr>
          <p:cNvPr id="97282" name="Rectangle 3"/>
          <p:cNvSpPr>
            <a:spLocks noGrp="1" noChangeArrowheads="1"/>
          </p:cNvSpPr>
          <p:nvPr>
            <p:ph type="body" idx="4294967295"/>
          </p:nvPr>
        </p:nvSpPr>
        <p:spPr>
          <a:xfrm>
            <a:off x="622300" y="2281238"/>
            <a:ext cx="7772400" cy="3206750"/>
          </a:xfrm>
        </p:spPr>
        <p:txBody>
          <a:bodyPr/>
          <a:lstStyle/>
          <a:p>
            <a:pPr>
              <a:lnSpc>
                <a:spcPct val="80000"/>
              </a:lnSpc>
              <a:buFont typeface="Wingdings" pitchFamily="2" charset="2"/>
              <a:buNone/>
            </a:pPr>
            <a:endParaRPr lang="en-GB" sz="1600" smtClean="0"/>
          </a:p>
          <a:p>
            <a:pPr>
              <a:lnSpc>
                <a:spcPct val="80000"/>
              </a:lnSpc>
            </a:pPr>
            <a:r>
              <a:rPr lang="en-GB" sz="1600" smtClean="0"/>
              <a:t>Provides a measure of the relative amount of oxygen and fuel atoms (H and C) in an explosive</a:t>
            </a:r>
            <a:br>
              <a:rPr lang="en-GB" sz="1600" smtClean="0"/>
            </a:br>
            <a:endParaRPr lang="en-GB" sz="1600" smtClean="0"/>
          </a:p>
          <a:p>
            <a:pPr>
              <a:lnSpc>
                <a:spcPct val="80000"/>
              </a:lnSpc>
            </a:pPr>
            <a:r>
              <a:rPr lang="en-GB" sz="1600" smtClean="0"/>
              <a:t>Negative OB typical of oxygen-deficient compounds (i.e. most secondary explosives)</a:t>
            </a:r>
            <a:br>
              <a:rPr lang="en-GB" sz="1600" smtClean="0"/>
            </a:br>
            <a:endParaRPr lang="en-GB" sz="1600" smtClean="0"/>
          </a:p>
          <a:p>
            <a:pPr>
              <a:lnSpc>
                <a:spcPct val="80000"/>
              </a:lnSpc>
            </a:pPr>
            <a:r>
              <a:rPr lang="en-GB" sz="1600" smtClean="0"/>
              <a:t>Positive OB typical of oxygen-rich compound/mixtures (i.e. nitroglycerine and most pyrotechnic compositions</a:t>
            </a:r>
            <a:br>
              <a:rPr lang="en-GB" sz="1600" smtClean="0"/>
            </a:br>
            <a:r>
              <a:rPr lang="en-GB" sz="1600" smtClean="0"/>
              <a:t> </a:t>
            </a:r>
          </a:p>
          <a:p>
            <a:pPr>
              <a:lnSpc>
                <a:spcPct val="80000"/>
              </a:lnSpc>
            </a:pPr>
            <a:r>
              <a:rPr lang="en-GB" sz="1600" smtClean="0"/>
              <a:t>OB of zero said to be (fully) oxygen balanced (i.e. ethylene glycol dinitrate)</a:t>
            </a:r>
            <a:br>
              <a:rPr lang="en-GB" sz="1600" smtClean="0"/>
            </a:br>
            <a:endParaRPr lang="en-GB" sz="1600" smtClean="0"/>
          </a:p>
          <a:p>
            <a:pPr>
              <a:lnSpc>
                <a:spcPct val="80000"/>
              </a:lnSpc>
            </a:pPr>
            <a:r>
              <a:rPr lang="en-GB" sz="1600" smtClean="0"/>
              <a:t>Can be calculated for an explosive of molecular formula C</a:t>
            </a:r>
            <a:r>
              <a:rPr lang="en-GB" sz="1600" baseline="-25000" smtClean="0"/>
              <a:t>a</a:t>
            </a:r>
            <a:r>
              <a:rPr lang="en-GB" sz="1600" smtClean="0"/>
              <a:t>H</a:t>
            </a:r>
            <a:r>
              <a:rPr lang="en-GB" sz="1600" baseline="-25000" smtClean="0"/>
              <a:t>b</a:t>
            </a:r>
            <a:r>
              <a:rPr lang="en-GB" sz="1600" smtClean="0"/>
              <a:t>N</a:t>
            </a:r>
            <a:r>
              <a:rPr lang="en-GB" sz="1600" baseline="-25000" smtClean="0"/>
              <a:t>c</a:t>
            </a:r>
            <a:r>
              <a:rPr lang="en-GB" sz="1600" smtClean="0"/>
              <a:t>O</a:t>
            </a:r>
            <a:r>
              <a:rPr lang="en-GB" sz="1600" baseline="-25000" smtClean="0"/>
              <a:t>d</a:t>
            </a:r>
            <a:r>
              <a:rPr lang="en-GB" sz="1600" smtClean="0"/>
              <a:t>, with molecular weight M, by the formula:</a:t>
            </a:r>
          </a:p>
        </p:txBody>
      </p:sp>
      <p:sp>
        <p:nvSpPr>
          <p:cNvPr id="97283" name="Text Box 9"/>
          <p:cNvSpPr txBox="1">
            <a:spLocks noChangeArrowheads="1"/>
          </p:cNvSpPr>
          <p:nvPr/>
        </p:nvSpPr>
        <p:spPr bwMode="auto">
          <a:xfrm>
            <a:off x="546100" y="889000"/>
            <a:ext cx="8204200" cy="1431925"/>
          </a:xfrm>
          <a:prstGeom prst="rect">
            <a:avLst/>
          </a:prstGeom>
          <a:noFill/>
          <a:ln w="15875">
            <a:noFill/>
            <a:miter lim="800000"/>
            <a:headEnd/>
            <a:tailEnd/>
          </a:ln>
        </p:spPr>
        <p:txBody>
          <a:bodyPr>
            <a:spAutoFit/>
          </a:bodyPr>
          <a:lstStyle/>
          <a:p>
            <a:pPr eaLnBrk="0" hangingPunct="0">
              <a:spcBef>
                <a:spcPct val="50000"/>
              </a:spcBef>
            </a:pPr>
            <a:r>
              <a:rPr lang="en-GB" sz="2200"/>
              <a:t>Defined as: “the weight percentage of oxygen required to achieve the stoichiometric, exhaustive oxidation of the fuel atomic species present in an explosive compound or mixture (explosive system).”</a:t>
            </a:r>
          </a:p>
        </p:txBody>
      </p:sp>
      <p:grpSp>
        <p:nvGrpSpPr>
          <p:cNvPr id="97284" name="Group 10"/>
          <p:cNvGrpSpPr>
            <a:grpSpLocks/>
          </p:cNvGrpSpPr>
          <p:nvPr/>
        </p:nvGrpSpPr>
        <p:grpSpPr bwMode="auto">
          <a:xfrm>
            <a:off x="2451100" y="5600700"/>
            <a:ext cx="4673600" cy="823913"/>
            <a:chOff x="1576" y="3344"/>
            <a:chExt cx="2944" cy="519"/>
          </a:xfrm>
        </p:grpSpPr>
        <p:sp>
          <p:nvSpPr>
            <p:cNvPr id="97285" name="Text Box 7"/>
            <p:cNvSpPr txBox="1">
              <a:spLocks noChangeArrowheads="1"/>
            </p:cNvSpPr>
            <p:nvPr/>
          </p:nvSpPr>
          <p:spPr bwMode="auto">
            <a:xfrm>
              <a:off x="1576" y="3344"/>
              <a:ext cx="2944" cy="231"/>
            </a:xfrm>
            <a:prstGeom prst="rect">
              <a:avLst/>
            </a:prstGeom>
            <a:noFill/>
            <a:ln w="9525">
              <a:noFill/>
              <a:miter lim="800000"/>
              <a:headEnd/>
              <a:tailEnd/>
            </a:ln>
          </p:spPr>
          <p:txBody>
            <a:bodyPr>
              <a:spAutoFit/>
            </a:bodyPr>
            <a:lstStyle/>
            <a:p>
              <a:pPr>
                <a:spcBef>
                  <a:spcPct val="50000"/>
                </a:spcBef>
              </a:pPr>
              <a:r>
                <a:rPr lang="el-GR" sz="1800">
                  <a:cs typeface="Arial" charset="0"/>
                </a:rPr>
                <a:t>Ω</a:t>
              </a:r>
              <a:r>
                <a:rPr lang="en-GB" sz="1800">
                  <a:cs typeface="Arial" charset="0"/>
                </a:rPr>
                <a:t>    =     [ d – (2a) – (b/2) ] x 1600</a:t>
              </a:r>
              <a:endParaRPr lang="el-GR" sz="1800">
                <a:cs typeface="Arial" charset="0"/>
              </a:endParaRPr>
            </a:p>
          </p:txBody>
        </p:sp>
        <p:sp>
          <p:nvSpPr>
            <p:cNvPr id="97286" name="Line 8"/>
            <p:cNvSpPr>
              <a:spLocks noChangeShapeType="1"/>
            </p:cNvSpPr>
            <p:nvPr/>
          </p:nvSpPr>
          <p:spPr bwMode="auto">
            <a:xfrm>
              <a:off x="2112" y="3584"/>
              <a:ext cx="1744" cy="0"/>
            </a:xfrm>
            <a:prstGeom prst="line">
              <a:avLst/>
            </a:prstGeom>
            <a:noFill/>
            <a:ln w="9525">
              <a:solidFill>
                <a:schemeClr val="tx1"/>
              </a:solidFill>
              <a:round/>
              <a:headEnd/>
              <a:tailEnd/>
            </a:ln>
          </p:spPr>
          <p:txBody>
            <a:bodyPr/>
            <a:lstStyle/>
            <a:p>
              <a:endParaRPr lang="en-US"/>
            </a:p>
          </p:txBody>
        </p:sp>
        <p:sp>
          <p:nvSpPr>
            <p:cNvPr id="97287" name="Text Box 9"/>
            <p:cNvSpPr txBox="1">
              <a:spLocks noChangeArrowheads="1"/>
            </p:cNvSpPr>
            <p:nvPr/>
          </p:nvSpPr>
          <p:spPr bwMode="auto">
            <a:xfrm>
              <a:off x="2856" y="3632"/>
              <a:ext cx="392" cy="231"/>
            </a:xfrm>
            <a:prstGeom prst="rect">
              <a:avLst/>
            </a:prstGeom>
            <a:noFill/>
            <a:ln w="9525">
              <a:noFill/>
              <a:miter lim="800000"/>
              <a:headEnd/>
              <a:tailEnd/>
            </a:ln>
          </p:spPr>
          <p:txBody>
            <a:bodyPr>
              <a:spAutoFit/>
            </a:bodyPr>
            <a:lstStyle/>
            <a:p>
              <a:pPr>
                <a:spcBef>
                  <a:spcPct val="50000"/>
                </a:spcBef>
              </a:pPr>
              <a:r>
                <a:rPr lang="en-GB" sz="1800"/>
                <a:t>M</a:t>
              </a:r>
            </a:p>
          </p:txBody>
        </p:sp>
      </p:grpSp>
    </p:spTree>
    <p:extLst>
      <p:ext uri="{BB962C8B-B14F-4D97-AF65-F5344CB8AC3E}">
        <p14:creationId xmlns:p14="http://schemas.microsoft.com/office/powerpoint/2010/main" val="1240866630"/>
      </p:ext>
    </p:extLst>
  </p:cSld>
  <p:clrMapOvr>
    <a:masterClrMapping/>
  </p:clrMapOvr>
  <p:transition>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z="2400" smtClean="0"/>
              <a:t>Oxygen Balance (</a:t>
            </a:r>
            <a:r>
              <a:rPr lang="el-GR" sz="2400" smtClean="0">
                <a:cs typeface="Arial" charset="0"/>
              </a:rPr>
              <a:t>Ω</a:t>
            </a:r>
            <a:r>
              <a:rPr lang="en-GB" sz="2400" smtClean="0">
                <a:cs typeface="Arial" charset="0"/>
              </a:rPr>
              <a:t> or OB)</a:t>
            </a:r>
            <a:endParaRPr lang="el-GR" sz="2400" smtClean="0">
              <a:cs typeface="Arial" charset="0"/>
            </a:endParaRPr>
          </a:p>
        </p:txBody>
      </p:sp>
      <p:sp>
        <p:nvSpPr>
          <p:cNvPr id="99330" name="Rectangle 3"/>
          <p:cNvSpPr>
            <a:spLocks noGrp="1" noChangeArrowheads="1"/>
          </p:cNvSpPr>
          <p:nvPr>
            <p:ph type="body" idx="4294967295"/>
          </p:nvPr>
        </p:nvSpPr>
        <p:spPr>
          <a:xfrm>
            <a:off x="876300" y="1506538"/>
            <a:ext cx="3606800" cy="1123950"/>
          </a:xfrm>
        </p:spPr>
        <p:txBody>
          <a:bodyPr/>
          <a:lstStyle/>
          <a:p>
            <a:pPr>
              <a:buFont typeface="Wingdings" pitchFamily="2" charset="2"/>
              <a:buNone/>
            </a:pPr>
            <a:endParaRPr lang="en-GB" sz="2400" smtClean="0"/>
          </a:p>
          <a:p>
            <a:r>
              <a:rPr lang="en-GB" sz="2400" smtClean="0"/>
              <a:t>For RDX, C</a:t>
            </a:r>
            <a:r>
              <a:rPr lang="en-GB" sz="2400" baseline="-25000" smtClean="0"/>
              <a:t>3</a:t>
            </a:r>
            <a:r>
              <a:rPr lang="en-GB" sz="2400" smtClean="0"/>
              <a:t>H</a:t>
            </a:r>
            <a:r>
              <a:rPr lang="en-GB" sz="2400" baseline="-25000" smtClean="0"/>
              <a:t>6</a:t>
            </a:r>
            <a:r>
              <a:rPr lang="en-GB" sz="2400" smtClean="0"/>
              <a:t>N</a:t>
            </a:r>
            <a:r>
              <a:rPr lang="en-GB" sz="2400" baseline="-25000" smtClean="0"/>
              <a:t>6</a:t>
            </a:r>
            <a:r>
              <a:rPr lang="en-GB" sz="2400" smtClean="0"/>
              <a:t>O</a:t>
            </a:r>
            <a:r>
              <a:rPr lang="en-GB" sz="2400" baseline="-25000" smtClean="0"/>
              <a:t>6</a:t>
            </a:r>
            <a:r>
              <a:rPr lang="en-GB" sz="2400" smtClean="0"/>
              <a:t>:</a:t>
            </a:r>
          </a:p>
        </p:txBody>
      </p:sp>
      <p:grpSp>
        <p:nvGrpSpPr>
          <p:cNvPr id="99331" name="Group 5"/>
          <p:cNvGrpSpPr>
            <a:grpSpLocks/>
          </p:cNvGrpSpPr>
          <p:nvPr/>
        </p:nvGrpSpPr>
        <p:grpSpPr bwMode="auto">
          <a:xfrm>
            <a:off x="3962400" y="2921000"/>
            <a:ext cx="4673600" cy="823913"/>
            <a:chOff x="1576" y="3344"/>
            <a:chExt cx="2944" cy="519"/>
          </a:xfrm>
        </p:grpSpPr>
        <p:sp>
          <p:nvSpPr>
            <p:cNvPr id="99356" name="Text Box 6"/>
            <p:cNvSpPr txBox="1">
              <a:spLocks noChangeArrowheads="1"/>
            </p:cNvSpPr>
            <p:nvPr/>
          </p:nvSpPr>
          <p:spPr bwMode="auto">
            <a:xfrm>
              <a:off x="1576" y="3344"/>
              <a:ext cx="2944" cy="231"/>
            </a:xfrm>
            <a:prstGeom prst="rect">
              <a:avLst/>
            </a:prstGeom>
            <a:noFill/>
            <a:ln w="9525">
              <a:noFill/>
              <a:miter lim="800000"/>
              <a:headEnd/>
              <a:tailEnd/>
            </a:ln>
          </p:spPr>
          <p:txBody>
            <a:bodyPr>
              <a:spAutoFit/>
            </a:bodyPr>
            <a:lstStyle/>
            <a:p>
              <a:pPr>
                <a:spcBef>
                  <a:spcPct val="50000"/>
                </a:spcBef>
              </a:pPr>
              <a:r>
                <a:rPr lang="el-GR" sz="1800">
                  <a:cs typeface="Arial" charset="0"/>
                </a:rPr>
                <a:t>Ω</a:t>
              </a:r>
              <a:r>
                <a:rPr lang="en-GB" sz="1800">
                  <a:cs typeface="Arial" charset="0"/>
                </a:rPr>
                <a:t>    =     [ 6 – (2x3) – (6/2) ] x 1600</a:t>
              </a:r>
              <a:endParaRPr lang="el-GR" sz="1800">
                <a:cs typeface="Arial" charset="0"/>
              </a:endParaRPr>
            </a:p>
          </p:txBody>
        </p:sp>
        <p:sp>
          <p:nvSpPr>
            <p:cNvPr id="99357" name="Line 7"/>
            <p:cNvSpPr>
              <a:spLocks noChangeShapeType="1"/>
            </p:cNvSpPr>
            <p:nvPr/>
          </p:nvSpPr>
          <p:spPr bwMode="auto">
            <a:xfrm>
              <a:off x="2112" y="3584"/>
              <a:ext cx="1744" cy="0"/>
            </a:xfrm>
            <a:prstGeom prst="line">
              <a:avLst/>
            </a:prstGeom>
            <a:noFill/>
            <a:ln w="9525">
              <a:solidFill>
                <a:schemeClr val="tx1"/>
              </a:solidFill>
              <a:round/>
              <a:headEnd/>
              <a:tailEnd/>
            </a:ln>
          </p:spPr>
          <p:txBody>
            <a:bodyPr/>
            <a:lstStyle/>
            <a:p>
              <a:endParaRPr lang="en-US"/>
            </a:p>
          </p:txBody>
        </p:sp>
        <p:sp>
          <p:nvSpPr>
            <p:cNvPr id="99358" name="Text Box 8"/>
            <p:cNvSpPr txBox="1">
              <a:spLocks noChangeArrowheads="1"/>
            </p:cNvSpPr>
            <p:nvPr/>
          </p:nvSpPr>
          <p:spPr bwMode="auto">
            <a:xfrm>
              <a:off x="2856" y="3632"/>
              <a:ext cx="392" cy="231"/>
            </a:xfrm>
            <a:prstGeom prst="rect">
              <a:avLst/>
            </a:prstGeom>
            <a:noFill/>
            <a:ln w="9525">
              <a:noFill/>
              <a:miter lim="800000"/>
              <a:headEnd/>
              <a:tailEnd/>
            </a:ln>
          </p:spPr>
          <p:txBody>
            <a:bodyPr>
              <a:spAutoFit/>
            </a:bodyPr>
            <a:lstStyle/>
            <a:p>
              <a:pPr>
                <a:spcBef>
                  <a:spcPct val="50000"/>
                </a:spcBef>
              </a:pPr>
              <a:r>
                <a:rPr lang="en-GB" sz="1800"/>
                <a:t>222</a:t>
              </a:r>
            </a:p>
          </p:txBody>
        </p:sp>
      </p:grpSp>
      <p:grpSp>
        <p:nvGrpSpPr>
          <p:cNvPr id="99332" name="Group 176"/>
          <p:cNvGrpSpPr>
            <a:grpSpLocks/>
          </p:cNvGrpSpPr>
          <p:nvPr/>
        </p:nvGrpSpPr>
        <p:grpSpPr bwMode="auto">
          <a:xfrm>
            <a:off x="1030288" y="3181350"/>
            <a:ext cx="2257425" cy="1789113"/>
            <a:chOff x="369" y="1388"/>
            <a:chExt cx="970" cy="714"/>
          </a:xfrm>
        </p:grpSpPr>
        <p:sp>
          <p:nvSpPr>
            <p:cNvPr id="99334" name="AutoShape 177"/>
            <p:cNvSpPr>
              <a:spLocks noChangeAspect="1" noChangeArrowheads="1" noTextEdit="1"/>
            </p:cNvSpPr>
            <p:nvPr/>
          </p:nvSpPr>
          <p:spPr bwMode="auto">
            <a:xfrm>
              <a:off x="384" y="1391"/>
              <a:ext cx="936" cy="711"/>
            </a:xfrm>
            <a:prstGeom prst="rect">
              <a:avLst/>
            </a:prstGeom>
            <a:noFill/>
            <a:ln w="9525">
              <a:noFill/>
              <a:miter lim="800000"/>
              <a:headEnd/>
              <a:tailEnd/>
            </a:ln>
          </p:spPr>
          <p:txBody>
            <a:bodyPr/>
            <a:lstStyle/>
            <a:p>
              <a:endParaRPr lang="en-US"/>
            </a:p>
          </p:txBody>
        </p:sp>
        <p:sp>
          <p:nvSpPr>
            <p:cNvPr id="99335" name="Line 178"/>
            <p:cNvSpPr>
              <a:spLocks noChangeShapeType="1"/>
            </p:cNvSpPr>
            <p:nvPr/>
          </p:nvSpPr>
          <p:spPr bwMode="auto">
            <a:xfrm>
              <a:off x="683" y="1736"/>
              <a:ext cx="0" cy="162"/>
            </a:xfrm>
            <a:prstGeom prst="line">
              <a:avLst/>
            </a:prstGeom>
            <a:noFill/>
            <a:ln w="12700">
              <a:solidFill>
                <a:schemeClr val="tx1"/>
              </a:solidFill>
              <a:round/>
              <a:headEnd/>
              <a:tailEnd/>
            </a:ln>
          </p:spPr>
          <p:txBody>
            <a:bodyPr/>
            <a:lstStyle/>
            <a:p>
              <a:endParaRPr lang="en-US"/>
            </a:p>
          </p:txBody>
        </p:sp>
        <p:sp>
          <p:nvSpPr>
            <p:cNvPr id="99336" name="Line 179"/>
            <p:cNvSpPr>
              <a:spLocks noChangeShapeType="1"/>
            </p:cNvSpPr>
            <p:nvPr/>
          </p:nvSpPr>
          <p:spPr bwMode="auto">
            <a:xfrm>
              <a:off x="724" y="1963"/>
              <a:ext cx="126" cy="76"/>
            </a:xfrm>
            <a:prstGeom prst="line">
              <a:avLst/>
            </a:prstGeom>
            <a:noFill/>
            <a:ln w="9525">
              <a:solidFill>
                <a:schemeClr val="tx1"/>
              </a:solidFill>
              <a:round/>
              <a:headEnd/>
              <a:tailEnd/>
            </a:ln>
          </p:spPr>
          <p:txBody>
            <a:bodyPr/>
            <a:lstStyle/>
            <a:p>
              <a:endParaRPr lang="en-US"/>
            </a:p>
          </p:txBody>
        </p:sp>
        <p:sp>
          <p:nvSpPr>
            <p:cNvPr id="99337" name="Line 180"/>
            <p:cNvSpPr>
              <a:spLocks noChangeShapeType="1"/>
            </p:cNvSpPr>
            <p:nvPr/>
          </p:nvSpPr>
          <p:spPr bwMode="auto">
            <a:xfrm flipV="1">
              <a:off x="850" y="1963"/>
              <a:ext cx="130" cy="76"/>
            </a:xfrm>
            <a:prstGeom prst="line">
              <a:avLst/>
            </a:prstGeom>
            <a:noFill/>
            <a:ln w="9525">
              <a:solidFill>
                <a:schemeClr val="tx1"/>
              </a:solidFill>
              <a:round/>
              <a:headEnd/>
              <a:tailEnd/>
            </a:ln>
          </p:spPr>
          <p:txBody>
            <a:bodyPr/>
            <a:lstStyle/>
            <a:p>
              <a:endParaRPr lang="en-US"/>
            </a:p>
          </p:txBody>
        </p:sp>
        <p:sp>
          <p:nvSpPr>
            <p:cNvPr id="99338" name="Line 181"/>
            <p:cNvSpPr>
              <a:spLocks noChangeShapeType="1"/>
            </p:cNvSpPr>
            <p:nvPr/>
          </p:nvSpPr>
          <p:spPr bwMode="auto">
            <a:xfrm flipV="1">
              <a:off x="1019" y="1736"/>
              <a:ext cx="0" cy="162"/>
            </a:xfrm>
            <a:prstGeom prst="line">
              <a:avLst/>
            </a:prstGeom>
            <a:noFill/>
            <a:ln w="12700">
              <a:solidFill>
                <a:schemeClr val="tx1"/>
              </a:solidFill>
              <a:round/>
              <a:headEnd/>
              <a:tailEnd/>
            </a:ln>
          </p:spPr>
          <p:txBody>
            <a:bodyPr/>
            <a:lstStyle/>
            <a:p>
              <a:endParaRPr lang="en-US"/>
            </a:p>
          </p:txBody>
        </p:sp>
        <p:sp>
          <p:nvSpPr>
            <p:cNvPr id="99339" name="Line 182"/>
            <p:cNvSpPr>
              <a:spLocks noChangeShapeType="1"/>
            </p:cNvSpPr>
            <p:nvPr/>
          </p:nvSpPr>
          <p:spPr bwMode="auto">
            <a:xfrm flipH="1" flipV="1">
              <a:off x="893" y="1661"/>
              <a:ext cx="126" cy="75"/>
            </a:xfrm>
            <a:prstGeom prst="line">
              <a:avLst/>
            </a:prstGeom>
            <a:noFill/>
            <a:ln w="9525">
              <a:solidFill>
                <a:schemeClr val="tx1"/>
              </a:solidFill>
              <a:round/>
              <a:headEnd/>
              <a:tailEnd/>
            </a:ln>
          </p:spPr>
          <p:txBody>
            <a:bodyPr/>
            <a:lstStyle/>
            <a:p>
              <a:endParaRPr lang="en-US"/>
            </a:p>
          </p:txBody>
        </p:sp>
        <p:sp>
          <p:nvSpPr>
            <p:cNvPr id="99340" name="Line 183"/>
            <p:cNvSpPr>
              <a:spLocks noChangeShapeType="1"/>
            </p:cNvSpPr>
            <p:nvPr/>
          </p:nvSpPr>
          <p:spPr bwMode="auto">
            <a:xfrm flipV="1">
              <a:off x="683" y="1659"/>
              <a:ext cx="128" cy="77"/>
            </a:xfrm>
            <a:prstGeom prst="line">
              <a:avLst/>
            </a:prstGeom>
            <a:noFill/>
            <a:ln w="9525">
              <a:solidFill>
                <a:schemeClr val="tx1"/>
              </a:solidFill>
              <a:round/>
              <a:headEnd/>
              <a:tailEnd/>
            </a:ln>
          </p:spPr>
          <p:txBody>
            <a:bodyPr/>
            <a:lstStyle/>
            <a:p>
              <a:endParaRPr lang="en-US"/>
            </a:p>
          </p:txBody>
        </p:sp>
        <p:sp>
          <p:nvSpPr>
            <p:cNvPr id="99341" name="Line 184"/>
            <p:cNvSpPr>
              <a:spLocks noChangeShapeType="1"/>
            </p:cNvSpPr>
            <p:nvPr/>
          </p:nvSpPr>
          <p:spPr bwMode="auto">
            <a:xfrm>
              <a:off x="1060" y="1963"/>
              <a:ext cx="89" cy="54"/>
            </a:xfrm>
            <a:prstGeom prst="line">
              <a:avLst/>
            </a:prstGeom>
            <a:noFill/>
            <a:ln w="9525">
              <a:solidFill>
                <a:schemeClr val="tx1"/>
              </a:solidFill>
              <a:round/>
              <a:headEnd/>
              <a:tailEnd/>
            </a:ln>
          </p:spPr>
          <p:txBody>
            <a:bodyPr/>
            <a:lstStyle/>
            <a:p>
              <a:endParaRPr lang="en-US"/>
            </a:p>
          </p:txBody>
        </p:sp>
        <p:sp>
          <p:nvSpPr>
            <p:cNvPr id="99342" name="Line 185"/>
            <p:cNvSpPr>
              <a:spLocks noChangeShapeType="1"/>
            </p:cNvSpPr>
            <p:nvPr/>
          </p:nvSpPr>
          <p:spPr bwMode="auto">
            <a:xfrm flipV="1">
              <a:off x="850" y="1476"/>
              <a:ext cx="0" cy="119"/>
            </a:xfrm>
            <a:prstGeom prst="line">
              <a:avLst/>
            </a:prstGeom>
            <a:noFill/>
            <a:ln w="12700">
              <a:solidFill>
                <a:schemeClr val="tx1"/>
              </a:solidFill>
              <a:round/>
              <a:headEnd/>
              <a:tailEnd/>
            </a:ln>
          </p:spPr>
          <p:txBody>
            <a:bodyPr/>
            <a:lstStyle/>
            <a:p>
              <a:endParaRPr lang="en-US"/>
            </a:p>
          </p:txBody>
        </p:sp>
        <p:sp>
          <p:nvSpPr>
            <p:cNvPr id="99343" name="Line 186"/>
            <p:cNvSpPr>
              <a:spLocks noChangeShapeType="1"/>
            </p:cNvSpPr>
            <p:nvPr/>
          </p:nvSpPr>
          <p:spPr bwMode="auto">
            <a:xfrm flipH="1">
              <a:off x="553" y="1963"/>
              <a:ext cx="89" cy="52"/>
            </a:xfrm>
            <a:prstGeom prst="line">
              <a:avLst/>
            </a:prstGeom>
            <a:noFill/>
            <a:ln w="9525">
              <a:solidFill>
                <a:schemeClr val="tx1"/>
              </a:solidFill>
              <a:round/>
              <a:headEnd/>
              <a:tailEnd/>
            </a:ln>
          </p:spPr>
          <p:txBody>
            <a:bodyPr/>
            <a:lstStyle/>
            <a:p>
              <a:endParaRPr lang="en-US"/>
            </a:p>
          </p:txBody>
        </p:sp>
        <p:sp>
          <p:nvSpPr>
            <p:cNvPr id="99344" name="Rectangle 187"/>
            <p:cNvSpPr>
              <a:spLocks noChangeArrowheads="1"/>
            </p:cNvSpPr>
            <p:nvPr/>
          </p:nvSpPr>
          <p:spPr bwMode="auto">
            <a:xfrm>
              <a:off x="655" y="1894"/>
              <a:ext cx="47" cy="73"/>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99345" name="Rectangle 188"/>
            <p:cNvSpPr>
              <a:spLocks noChangeArrowheads="1"/>
            </p:cNvSpPr>
            <p:nvPr/>
          </p:nvSpPr>
          <p:spPr bwMode="auto">
            <a:xfrm>
              <a:off x="993" y="1894"/>
              <a:ext cx="47" cy="73"/>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99346" name="Rectangle 189"/>
            <p:cNvSpPr>
              <a:spLocks noChangeArrowheads="1"/>
            </p:cNvSpPr>
            <p:nvPr/>
          </p:nvSpPr>
          <p:spPr bwMode="auto">
            <a:xfrm>
              <a:off x="824" y="1591"/>
              <a:ext cx="47" cy="73"/>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99347" name="Rectangle 190"/>
            <p:cNvSpPr>
              <a:spLocks noChangeArrowheads="1"/>
            </p:cNvSpPr>
            <p:nvPr/>
          </p:nvSpPr>
          <p:spPr bwMode="auto">
            <a:xfrm>
              <a:off x="1162" y="1995"/>
              <a:ext cx="47" cy="73"/>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99348" name="Rectangle 191"/>
            <p:cNvSpPr>
              <a:spLocks noChangeArrowheads="1"/>
            </p:cNvSpPr>
            <p:nvPr/>
          </p:nvSpPr>
          <p:spPr bwMode="auto">
            <a:xfrm>
              <a:off x="1231" y="1995"/>
              <a:ext cx="51" cy="73"/>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99349" name="Rectangle 192"/>
            <p:cNvSpPr>
              <a:spLocks noChangeArrowheads="1"/>
            </p:cNvSpPr>
            <p:nvPr/>
          </p:nvSpPr>
          <p:spPr bwMode="auto">
            <a:xfrm>
              <a:off x="1311" y="2035"/>
              <a:ext cx="28" cy="54"/>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sp>
          <p:nvSpPr>
            <p:cNvPr id="99350" name="Rectangle 193"/>
            <p:cNvSpPr>
              <a:spLocks noChangeArrowheads="1"/>
            </p:cNvSpPr>
            <p:nvPr/>
          </p:nvSpPr>
          <p:spPr bwMode="auto">
            <a:xfrm>
              <a:off x="824" y="1388"/>
              <a:ext cx="47" cy="73"/>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99351" name="Rectangle 194"/>
            <p:cNvSpPr>
              <a:spLocks noChangeArrowheads="1"/>
            </p:cNvSpPr>
            <p:nvPr/>
          </p:nvSpPr>
          <p:spPr bwMode="auto">
            <a:xfrm>
              <a:off x="893" y="1388"/>
              <a:ext cx="51" cy="73"/>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99352" name="Rectangle 195"/>
            <p:cNvSpPr>
              <a:spLocks noChangeArrowheads="1"/>
            </p:cNvSpPr>
            <p:nvPr/>
          </p:nvSpPr>
          <p:spPr bwMode="auto">
            <a:xfrm>
              <a:off x="981" y="1429"/>
              <a:ext cx="27" cy="55"/>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sp>
          <p:nvSpPr>
            <p:cNvPr id="99353" name="Rectangle 196"/>
            <p:cNvSpPr>
              <a:spLocks noChangeArrowheads="1"/>
            </p:cNvSpPr>
            <p:nvPr/>
          </p:nvSpPr>
          <p:spPr bwMode="auto">
            <a:xfrm>
              <a:off x="369" y="1995"/>
              <a:ext cx="51" cy="73"/>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99354" name="Rectangle 197"/>
            <p:cNvSpPr>
              <a:spLocks noChangeArrowheads="1"/>
            </p:cNvSpPr>
            <p:nvPr/>
          </p:nvSpPr>
          <p:spPr bwMode="auto">
            <a:xfrm>
              <a:off x="438" y="2035"/>
              <a:ext cx="27" cy="54"/>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sp>
          <p:nvSpPr>
            <p:cNvPr id="99355" name="Rectangle 198"/>
            <p:cNvSpPr>
              <a:spLocks noChangeArrowheads="1"/>
            </p:cNvSpPr>
            <p:nvPr/>
          </p:nvSpPr>
          <p:spPr bwMode="auto">
            <a:xfrm>
              <a:off x="486" y="1996"/>
              <a:ext cx="47" cy="73"/>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grpSp>
      <p:sp>
        <p:nvSpPr>
          <p:cNvPr id="99333" name="Rectangle 32"/>
          <p:cNvSpPr>
            <a:spLocks noChangeArrowheads="1"/>
          </p:cNvSpPr>
          <p:nvPr/>
        </p:nvSpPr>
        <p:spPr bwMode="auto">
          <a:xfrm>
            <a:off x="4876800" y="4310063"/>
            <a:ext cx="2578100" cy="366712"/>
          </a:xfrm>
          <a:prstGeom prst="rect">
            <a:avLst/>
          </a:prstGeom>
          <a:noFill/>
          <a:ln w="9525">
            <a:noFill/>
            <a:miter lim="800000"/>
            <a:headEnd/>
            <a:tailEnd/>
          </a:ln>
        </p:spPr>
        <p:txBody>
          <a:bodyPr>
            <a:spAutoFit/>
          </a:bodyPr>
          <a:lstStyle/>
          <a:p>
            <a:r>
              <a:rPr lang="el-GR" sz="1800"/>
              <a:t>Ω</a:t>
            </a:r>
            <a:r>
              <a:rPr lang="en-GB" sz="1800"/>
              <a:t>   =   - 21.6 % </a:t>
            </a:r>
          </a:p>
        </p:txBody>
      </p:sp>
    </p:spTree>
    <p:extLst>
      <p:ext uri="{BB962C8B-B14F-4D97-AF65-F5344CB8AC3E}">
        <p14:creationId xmlns:p14="http://schemas.microsoft.com/office/powerpoint/2010/main" val="3495077293"/>
      </p:ext>
    </p:extLst>
  </p:cSld>
  <p:clrMapOvr>
    <a:masterClrMapping/>
  </p:clrMapOvr>
  <p:transition>
    <p:wipe dir="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z="2400" smtClean="0"/>
              <a:t>Oxygen Balance (</a:t>
            </a:r>
            <a:r>
              <a:rPr lang="el-GR" sz="2400" smtClean="0">
                <a:cs typeface="Arial" charset="0"/>
              </a:rPr>
              <a:t>Ω</a:t>
            </a:r>
            <a:r>
              <a:rPr lang="en-GB" sz="2400" smtClean="0">
                <a:cs typeface="Arial" charset="0"/>
              </a:rPr>
              <a:t> or OB)</a:t>
            </a:r>
            <a:endParaRPr lang="el-GR" sz="2400" smtClean="0">
              <a:cs typeface="Arial" charset="0"/>
            </a:endParaRPr>
          </a:p>
        </p:txBody>
      </p:sp>
      <p:sp>
        <p:nvSpPr>
          <p:cNvPr id="101378" name="Rectangle 3"/>
          <p:cNvSpPr>
            <a:spLocks noGrp="1" noChangeArrowheads="1"/>
          </p:cNvSpPr>
          <p:nvPr>
            <p:ph type="body" idx="4294967295"/>
          </p:nvPr>
        </p:nvSpPr>
        <p:spPr>
          <a:xfrm>
            <a:off x="889000" y="1773238"/>
            <a:ext cx="3606800" cy="1123950"/>
          </a:xfrm>
        </p:spPr>
        <p:txBody>
          <a:bodyPr/>
          <a:lstStyle/>
          <a:p>
            <a:pPr>
              <a:buFont typeface="Wingdings" pitchFamily="2" charset="2"/>
              <a:buNone/>
            </a:pPr>
            <a:endParaRPr lang="en-GB" sz="2400" smtClean="0"/>
          </a:p>
          <a:p>
            <a:r>
              <a:rPr lang="en-GB" sz="2400" smtClean="0"/>
              <a:t>For TNT, C</a:t>
            </a:r>
            <a:r>
              <a:rPr lang="en-GB" sz="2400" baseline="-25000" smtClean="0"/>
              <a:t>7</a:t>
            </a:r>
            <a:r>
              <a:rPr lang="en-GB" sz="2400" smtClean="0"/>
              <a:t>H</a:t>
            </a:r>
            <a:r>
              <a:rPr lang="en-GB" sz="2400" baseline="-25000" smtClean="0"/>
              <a:t>5</a:t>
            </a:r>
            <a:r>
              <a:rPr lang="en-GB" sz="2400" smtClean="0"/>
              <a:t>N</a:t>
            </a:r>
            <a:r>
              <a:rPr lang="en-GB" sz="2400" baseline="-25000" smtClean="0"/>
              <a:t>3</a:t>
            </a:r>
            <a:r>
              <a:rPr lang="en-GB" sz="2400" smtClean="0"/>
              <a:t>O</a:t>
            </a:r>
            <a:r>
              <a:rPr lang="en-GB" sz="2400" baseline="-25000" smtClean="0"/>
              <a:t>6</a:t>
            </a:r>
            <a:r>
              <a:rPr lang="en-GB" sz="2400" smtClean="0"/>
              <a:t>:</a:t>
            </a:r>
          </a:p>
        </p:txBody>
      </p:sp>
      <p:grpSp>
        <p:nvGrpSpPr>
          <p:cNvPr id="101379" name="Group 5"/>
          <p:cNvGrpSpPr>
            <a:grpSpLocks/>
          </p:cNvGrpSpPr>
          <p:nvPr/>
        </p:nvGrpSpPr>
        <p:grpSpPr bwMode="auto">
          <a:xfrm>
            <a:off x="3962400" y="2921000"/>
            <a:ext cx="4673600" cy="823913"/>
            <a:chOff x="1576" y="3344"/>
            <a:chExt cx="2944" cy="519"/>
          </a:xfrm>
        </p:grpSpPr>
        <p:sp>
          <p:nvSpPr>
            <p:cNvPr id="101408" name="Text Box 6"/>
            <p:cNvSpPr txBox="1">
              <a:spLocks noChangeArrowheads="1"/>
            </p:cNvSpPr>
            <p:nvPr/>
          </p:nvSpPr>
          <p:spPr bwMode="auto">
            <a:xfrm>
              <a:off x="1576" y="3344"/>
              <a:ext cx="2944" cy="231"/>
            </a:xfrm>
            <a:prstGeom prst="rect">
              <a:avLst/>
            </a:prstGeom>
            <a:noFill/>
            <a:ln w="9525">
              <a:noFill/>
              <a:miter lim="800000"/>
              <a:headEnd/>
              <a:tailEnd/>
            </a:ln>
          </p:spPr>
          <p:txBody>
            <a:bodyPr>
              <a:spAutoFit/>
            </a:bodyPr>
            <a:lstStyle/>
            <a:p>
              <a:pPr>
                <a:spcBef>
                  <a:spcPct val="50000"/>
                </a:spcBef>
              </a:pPr>
              <a:r>
                <a:rPr lang="el-GR" sz="1800">
                  <a:cs typeface="Arial" charset="0"/>
                </a:rPr>
                <a:t>Ω</a:t>
              </a:r>
              <a:r>
                <a:rPr lang="en-GB" sz="1800">
                  <a:cs typeface="Arial" charset="0"/>
                </a:rPr>
                <a:t>    =     [ 6 – (2x7) – (5/2) ] x 1600</a:t>
              </a:r>
              <a:endParaRPr lang="el-GR" sz="1800">
                <a:cs typeface="Arial" charset="0"/>
              </a:endParaRPr>
            </a:p>
          </p:txBody>
        </p:sp>
        <p:sp>
          <p:nvSpPr>
            <p:cNvPr id="101409" name="Line 7"/>
            <p:cNvSpPr>
              <a:spLocks noChangeShapeType="1"/>
            </p:cNvSpPr>
            <p:nvPr/>
          </p:nvSpPr>
          <p:spPr bwMode="auto">
            <a:xfrm>
              <a:off x="2112" y="3584"/>
              <a:ext cx="1744" cy="0"/>
            </a:xfrm>
            <a:prstGeom prst="line">
              <a:avLst/>
            </a:prstGeom>
            <a:noFill/>
            <a:ln w="9525">
              <a:solidFill>
                <a:schemeClr val="tx1"/>
              </a:solidFill>
              <a:round/>
              <a:headEnd/>
              <a:tailEnd/>
            </a:ln>
          </p:spPr>
          <p:txBody>
            <a:bodyPr/>
            <a:lstStyle/>
            <a:p>
              <a:endParaRPr lang="en-US"/>
            </a:p>
          </p:txBody>
        </p:sp>
        <p:sp>
          <p:nvSpPr>
            <p:cNvPr id="101410" name="Text Box 8"/>
            <p:cNvSpPr txBox="1">
              <a:spLocks noChangeArrowheads="1"/>
            </p:cNvSpPr>
            <p:nvPr/>
          </p:nvSpPr>
          <p:spPr bwMode="auto">
            <a:xfrm>
              <a:off x="2856" y="3632"/>
              <a:ext cx="392" cy="231"/>
            </a:xfrm>
            <a:prstGeom prst="rect">
              <a:avLst/>
            </a:prstGeom>
            <a:noFill/>
            <a:ln w="9525">
              <a:noFill/>
              <a:miter lim="800000"/>
              <a:headEnd/>
              <a:tailEnd/>
            </a:ln>
          </p:spPr>
          <p:txBody>
            <a:bodyPr>
              <a:spAutoFit/>
            </a:bodyPr>
            <a:lstStyle/>
            <a:p>
              <a:pPr>
                <a:spcBef>
                  <a:spcPct val="50000"/>
                </a:spcBef>
              </a:pPr>
              <a:r>
                <a:rPr lang="en-GB" sz="1800"/>
                <a:t>227</a:t>
              </a:r>
            </a:p>
          </p:txBody>
        </p:sp>
      </p:grpSp>
      <p:sp>
        <p:nvSpPr>
          <p:cNvPr id="101380" name="Rectangle 32"/>
          <p:cNvSpPr>
            <a:spLocks noChangeArrowheads="1"/>
          </p:cNvSpPr>
          <p:nvPr/>
        </p:nvSpPr>
        <p:spPr bwMode="auto">
          <a:xfrm>
            <a:off x="4876800" y="4310063"/>
            <a:ext cx="2578100" cy="366712"/>
          </a:xfrm>
          <a:prstGeom prst="rect">
            <a:avLst/>
          </a:prstGeom>
          <a:noFill/>
          <a:ln w="9525">
            <a:noFill/>
            <a:miter lim="800000"/>
            <a:headEnd/>
            <a:tailEnd/>
          </a:ln>
        </p:spPr>
        <p:txBody>
          <a:bodyPr>
            <a:spAutoFit/>
          </a:bodyPr>
          <a:lstStyle/>
          <a:p>
            <a:r>
              <a:rPr lang="el-GR" sz="1800"/>
              <a:t>Ω</a:t>
            </a:r>
            <a:r>
              <a:rPr lang="en-GB" sz="1800"/>
              <a:t>   =   - 74 % </a:t>
            </a:r>
          </a:p>
        </p:txBody>
      </p:sp>
      <p:grpSp>
        <p:nvGrpSpPr>
          <p:cNvPr id="101381" name="Group 33"/>
          <p:cNvGrpSpPr>
            <a:grpSpLocks/>
          </p:cNvGrpSpPr>
          <p:nvPr/>
        </p:nvGrpSpPr>
        <p:grpSpPr bwMode="auto">
          <a:xfrm>
            <a:off x="1190625" y="3116263"/>
            <a:ext cx="1939925" cy="1878012"/>
            <a:chOff x="654" y="1403"/>
            <a:chExt cx="1023" cy="948"/>
          </a:xfrm>
        </p:grpSpPr>
        <p:sp>
          <p:nvSpPr>
            <p:cNvPr id="101382" name="AutoShape 34"/>
            <p:cNvSpPr>
              <a:spLocks noChangeAspect="1" noChangeArrowheads="1" noTextEdit="1"/>
            </p:cNvSpPr>
            <p:nvPr/>
          </p:nvSpPr>
          <p:spPr bwMode="auto">
            <a:xfrm>
              <a:off x="672" y="1424"/>
              <a:ext cx="979" cy="900"/>
            </a:xfrm>
            <a:prstGeom prst="rect">
              <a:avLst/>
            </a:prstGeom>
            <a:noFill/>
            <a:ln w="9525">
              <a:noFill/>
              <a:miter lim="800000"/>
              <a:headEnd/>
              <a:tailEnd/>
            </a:ln>
          </p:spPr>
          <p:txBody>
            <a:bodyPr/>
            <a:lstStyle/>
            <a:p>
              <a:endParaRPr lang="en-US"/>
            </a:p>
          </p:txBody>
        </p:sp>
        <p:sp>
          <p:nvSpPr>
            <p:cNvPr id="101383" name="Line 35"/>
            <p:cNvSpPr>
              <a:spLocks noChangeShapeType="1"/>
            </p:cNvSpPr>
            <p:nvPr/>
          </p:nvSpPr>
          <p:spPr bwMode="auto">
            <a:xfrm>
              <a:off x="984" y="1764"/>
              <a:ext cx="0" cy="199"/>
            </a:xfrm>
            <a:prstGeom prst="line">
              <a:avLst/>
            </a:prstGeom>
            <a:noFill/>
            <a:ln w="11113">
              <a:solidFill>
                <a:schemeClr val="tx1"/>
              </a:solidFill>
              <a:round/>
              <a:headEnd/>
              <a:tailEnd/>
            </a:ln>
          </p:spPr>
          <p:txBody>
            <a:bodyPr/>
            <a:lstStyle/>
            <a:p>
              <a:endParaRPr lang="en-US"/>
            </a:p>
          </p:txBody>
        </p:sp>
        <p:sp>
          <p:nvSpPr>
            <p:cNvPr id="101384" name="Line 36"/>
            <p:cNvSpPr>
              <a:spLocks noChangeShapeType="1"/>
            </p:cNvSpPr>
            <p:nvPr/>
          </p:nvSpPr>
          <p:spPr bwMode="auto">
            <a:xfrm>
              <a:off x="1009" y="1779"/>
              <a:ext cx="0" cy="171"/>
            </a:xfrm>
            <a:prstGeom prst="line">
              <a:avLst/>
            </a:prstGeom>
            <a:noFill/>
            <a:ln w="11113">
              <a:solidFill>
                <a:schemeClr val="tx1"/>
              </a:solidFill>
              <a:round/>
              <a:headEnd/>
              <a:tailEnd/>
            </a:ln>
          </p:spPr>
          <p:txBody>
            <a:bodyPr/>
            <a:lstStyle/>
            <a:p>
              <a:endParaRPr lang="en-US"/>
            </a:p>
          </p:txBody>
        </p:sp>
        <p:sp>
          <p:nvSpPr>
            <p:cNvPr id="101385" name="Line 37"/>
            <p:cNvSpPr>
              <a:spLocks noChangeShapeType="1"/>
            </p:cNvSpPr>
            <p:nvPr/>
          </p:nvSpPr>
          <p:spPr bwMode="auto">
            <a:xfrm>
              <a:off x="984" y="1963"/>
              <a:ext cx="176" cy="100"/>
            </a:xfrm>
            <a:prstGeom prst="line">
              <a:avLst/>
            </a:prstGeom>
            <a:noFill/>
            <a:ln w="7938">
              <a:solidFill>
                <a:schemeClr val="tx1"/>
              </a:solidFill>
              <a:round/>
              <a:headEnd/>
              <a:tailEnd/>
            </a:ln>
          </p:spPr>
          <p:txBody>
            <a:bodyPr/>
            <a:lstStyle/>
            <a:p>
              <a:endParaRPr lang="en-US"/>
            </a:p>
          </p:txBody>
        </p:sp>
        <p:sp>
          <p:nvSpPr>
            <p:cNvPr id="101386" name="Line 38"/>
            <p:cNvSpPr>
              <a:spLocks noChangeShapeType="1"/>
            </p:cNvSpPr>
            <p:nvPr/>
          </p:nvSpPr>
          <p:spPr bwMode="auto">
            <a:xfrm flipV="1">
              <a:off x="1160" y="1963"/>
              <a:ext cx="176" cy="100"/>
            </a:xfrm>
            <a:prstGeom prst="line">
              <a:avLst/>
            </a:prstGeom>
            <a:noFill/>
            <a:ln w="7938">
              <a:solidFill>
                <a:schemeClr val="tx1"/>
              </a:solidFill>
              <a:round/>
              <a:headEnd/>
              <a:tailEnd/>
            </a:ln>
          </p:spPr>
          <p:txBody>
            <a:bodyPr/>
            <a:lstStyle/>
            <a:p>
              <a:endParaRPr lang="en-US"/>
            </a:p>
          </p:txBody>
        </p:sp>
        <p:sp>
          <p:nvSpPr>
            <p:cNvPr id="101387" name="Line 39"/>
            <p:cNvSpPr>
              <a:spLocks noChangeShapeType="1"/>
            </p:cNvSpPr>
            <p:nvPr/>
          </p:nvSpPr>
          <p:spPr bwMode="auto">
            <a:xfrm flipV="1">
              <a:off x="1160" y="1950"/>
              <a:ext cx="152" cy="84"/>
            </a:xfrm>
            <a:prstGeom prst="line">
              <a:avLst/>
            </a:prstGeom>
            <a:noFill/>
            <a:ln w="7938">
              <a:solidFill>
                <a:schemeClr val="tx1"/>
              </a:solidFill>
              <a:round/>
              <a:headEnd/>
              <a:tailEnd/>
            </a:ln>
          </p:spPr>
          <p:txBody>
            <a:bodyPr/>
            <a:lstStyle/>
            <a:p>
              <a:endParaRPr lang="en-US"/>
            </a:p>
          </p:txBody>
        </p:sp>
        <p:sp>
          <p:nvSpPr>
            <p:cNvPr id="101388" name="Line 40"/>
            <p:cNvSpPr>
              <a:spLocks noChangeShapeType="1"/>
            </p:cNvSpPr>
            <p:nvPr/>
          </p:nvSpPr>
          <p:spPr bwMode="auto">
            <a:xfrm flipV="1">
              <a:off x="1336" y="1764"/>
              <a:ext cx="0" cy="199"/>
            </a:xfrm>
            <a:prstGeom prst="line">
              <a:avLst/>
            </a:prstGeom>
            <a:noFill/>
            <a:ln w="11113">
              <a:solidFill>
                <a:schemeClr val="tx1"/>
              </a:solidFill>
              <a:round/>
              <a:headEnd/>
              <a:tailEnd/>
            </a:ln>
          </p:spPr>
          <p:txBody>
            <a:bodyPr/>
            <a:lstStyle/>
            <a:p>
              <a:endParaRPr lang="en-US"/>
            </a:p>
          </p:txBody>
        </p:sp>
        <p:sp>
          <p:nvSpPr>
            <p:cNvPr id="101389" name="Line 41"/>
            <p:cNvSpPr>
              <a:spLocks noChangeShapeType="1"/>
            </p:cNvSpPr>
            <p:nvPr/>
          </p:nvSpPr>
          <p:spPr bwMode="auto">
            <a:xfrm flipH="1" flipV="1">
              <a:off x="1160" y="1664"/>
              <a:ext cx="176" cy="100"/>
            </a:xfrm>
            <a:prstGeom prst="line">
              <a:avLst/>
            </a:prstGeom>
            <a:noFill/>
            <a:ln w="7938">
              <a:solidFill>
                <a:schemeClr val="tx1"/>
              </a:solidFill>
              <a:round/>
              <a:headEnd/>
              <a:tailEnd/>
            </a:ln>
          </p:spPr>
          <p:txBody>
            <a:bodyPr/>
            <a:lstStyle/>
            <a:p>
              <a:endParaRPr lang="en-US"/>
            </a:p>
          </p:txBody>
        </p:sp>
        <p:sp>
          <p:nvSpPr>
            <p:cNvPr id="101390" name="Line 42"/>
            <p:cNvSpPr>
              <a:spLocks noChangeShapeType="1"/>
            </p:cNvSpPr>
            <p:nvPr/>
          </p:nvSpPr>
          <p:spPr bwMode="auto">
            <a:xfrm flipH="1" flipV="1">
              <a:off x="1160" y="1693"/>
              <a:ext cx="152" cy="86"/>
            </a:xfrm>
            <a:prstGeom prst="line">
              <a:avLst/>
            </a:prstGeom>
            <a:noFill/>
            <a:ln w="7938">
              <a:solidFill>
                <a:schemeClr val="tx1"/>
              </a:solidFill>
              <a:round/>
              <a:headEnd/>
              <a:tailEnd/>
            </a:ln>
          </p:spPr>
          <p:txBody>
            <a:bodyPr/>
            <a:lstStyle/>
            <a:p>
              <a:endParaRPr lang="en-US"/>
            </a:p>
          </p:txBody>
        </p:sp>
        <p:sp>
          <p:nvSpPr>
            <p:cNvPr id="101391" name="Line 43"/>
            <p:cNvSpPr>
              <a:spLocks noChangeShapeType="1"/>
            </p:cNvSpPr>
            <p:nvPr/>
          </p:nvSpPr>
          <p:spPr bwMode="auto">
            <a:xfrm flipV="1">
              <a:off x="984" y="1664"/>
              <a:ext cx="176" cy="100"/>
            </a:xfrm>
            <a:prstGeom prst="line">
              <a:avLst/>
            </a:prstGeom>
            <a:noFill/>
            <a:ln w="7938">
              <a:solidFill>
                <a:schemeClr val="tx1"/>
              </a:solidFill>
              <a:round/>
              <a:headEnd/>
              <a:tailEnd/>
            </a:ln>
          </p:spPr>
          <p:txBody>
            <a:bodyPr/>
            <a:lstStyle/>
            <a:p>
              <a:endParaRPr lang="en-US"/>
            </a:p>
          </p:txBody>
        </p:sp>
        <p:sp>
          <p:nvSpPr>
            <p:cNvPr id="101392" name="Line 44"/>
            <p:cNvSpPr>
              <a:spLocks noChangeShapeType="1"/>
            </p:cNvSpPr>
            <p:nvPr/>
          </p:nvSpPr>
          <p:spPr bwMode="auto">
            <a:xfrm flipV="1">
              <a:off x="1160" y="1507"/>
              <a:ext cx="0" cy="157"/>
            </a:xfrm>
            <a:prstGeom prst="line">
              <a:avLst/>
            </a:prstGeom>
            <a:noFill/>
            <a:ln w="11113">
              <a:solidFill>
                <a:schemeClr val="tx1"/>
              </a:solidFill>
              <a:round/>
              <a:headEnd/>
              <a:tailEnd/>
            </a:ln>
          </p:spPr>
          <p:txBody>
            <a:bodyPr/>
            <a:lstStyle/>
            <a:p>
              <a:endParaRPr lang="en-US"/>
            </a:p>
          </p:txBody>
        </p:sp>
        <p:sp>
          <p:nvSpPr>
            <p:cNvPr id="101393" name="Line 45"/>
            <p:cNvSpPr>
              <a:spLocks noChangeShapeType="1"/>
            </p:cNvSpPr>
            <p:nvPr/>
          </p:nvSpPr>
          <p:spPr bwMode="auto">
            <a:xfrm flipV="1">
              <a:off x="1336" y="1688"/>
              <a:ext cx="136" cy="76"/>
            </a:xfrm>
            <a:prstGeom prst="line">
              <a:avLst/>
            </a:prstGeom>
            <a:noFill/>
            <a:ln w="7938">
              <a:solidFill>
                <a:schemeClr val="tx1"/>
              </a:solidFill>
              <a:round/>
              <a:headEnd/>
              <a:tailEnd/>
            </a:ln>
          </p:spPr>
          <p:txBody>
            <a:bodyPr/>
            <a:lstStyle/>
            <a:p>
              <a:endParaRPr lang="en-US"/>
            </a:p>
          </p:txBody>
        </p:sp>
        <p:sp>
          <p:nvSpPr>
            <p:cNvPr id="101394" name="Line 46"/>
            <p:cNvSpPr>
              <a:spLocks noChangeShapeType="1"/>
            </p:cNvSpPr>
            <p:nvPr/>
          </p:nvSpPr>
          <p:spPr bwMode="auto">
            <a:xfrm flipH="1" flipV="1">
              <a:off x="850" y="1688"/>
              <a:ext cx="134" cy="76"/>
            </a:xfrm>
            <a:prstGeom prst="line">
              <a:avLst/>
            </a:prstGeom>
            <a:noFill/>
            <a:ln w="7938">
              <a:solidFill>
                <a:schemeClr val="tx1"/>
              </a:solidFill>
              <a:round/>
              <a:headEnd/>
              <a:tailEnd/>
            </a:ln>
          </p:spPr>
          <p:txBody>
            <a:bodyPr/>
            <a:lstStyle/>
            <a:p>
              <a:endParaRPr lang="en-US"/>
            </a:p>
          </p:txBody>
        </p:sp>
        <p:sp>
          <p:nvSpPr>
            <p:cNvPr id="101395" name="Line 47"/>
            <p:cNvSpPr>
              <a:spLocks noChangeShapeType="1"/>
            </p:cNvSpPr>
            <p:nvPr/>
          </p:nvSpPr>
          <p:spPr bwMode="auto">
            <a:xfrm>
              <a:off x="1160" y="2063"/>
              <a:ext cx="0" cy="158"/>
            </a:xfrm>
            <a:prstGeom prst="line">
              <a:avLst/>
            </a:prstGeom>
            <a:noFill/>
            <a:ln w="11113">
              <a:solidFill>
                <a:schemeClr val="tx1"/>
              </a:solidFill>
              <a:round/>
              <a:headEnd/>
              <a:tailEnd/>
            </a:ln>
          </p:spPr>
          <p:txBody>
            <a:bodyPr/>
            <a:lstStyle/>
            <a:p>
              <a:endParaRPr lang="en-US"/>
            </a:p>
          </p:txBody>
        </p:sp>
        <p:sp>
          <p:nvSpPr>
            <p:cNvPr id="101396" name="Rectangle 48"/>
            <p:cNvSpPr>
              <a:spLocks noChangeArrowheads="1"/>
            </p:cNvSpPr>
            <p:nvPr/>
          </p:nvSpPr>
          <p:spPr bwMode="auto">
            <a:xfrm>
              <a:off x="1132" y="1403"/>
              <a:ext cx="58" cy="92"/>
            </a:xfrm>
            <a:prstGeom prst="rect">
              <a:avLst/>
            </a:prstGeom>
            <a:noFill/>
            <a:ln w="9525">
              <a:noFill/>
              <a:miter lim="800000"/>
              <a:headEnd/>
              <a:tailEnd/>
            </a:ln>
          </p:spPr>
          <p:txBody>
            <a:bodyPr wrap="none" lIns="0" tIns="0" rIns="0" bIns="0">
              <a:spAutoFit/>
            </a:bodyPr>
            <a:lstStyle/>
            <a:p>
              <a:pPr eaLnBrk="0" hangingPunct="0"/>
              <a:r>
                <a:rPr lang="en-GB" sz="1200" b="1"/>
                <a:t>C</a:t>
              </a:r>
              <a:endParaRPr lang="en-GB" sz="1200"/>
            </a:p>
          </p:txBody>
        </p:sp>
        <p:sp>
          <p:nvSpPr>
            <p:cNvPr id="101397" name="Rectangle 49"/>
            <p:cNvSpPr>
              <a:spLocks noChangeArrowheads="1"/>
            </p:cNvSpPr>
            <p:nvPr/>
          </p:nvSpPr>
          <p:spPr bwMode="auto">
            <a:xfrm>
              <a:off x="1200" y="1403"/>
              <a:ext cx="58" cy="92"/>
            </a:xfrm>
            <a:prstGeom prst="rect">
              <a:avLst/>
            </a:prstGeom>
            <a:noFill/>
            <a:ln w="9525">
              <a:noFill/>
              <a:miter lim="800000"/>
              <a:headEnd/>
              <a:tailEnd/>
            </a:ln>
          </p:spPr>
          <p:txBody>
            <a:bodyPr wrap="none" lIns="0" tIns="0" rIns="0" bIns="0">
              <a:spAutoFit/>
            </a:bodyPr>
            <a:lstStyle/>
            <a:p>
              <a:pPr eaLnBrk="0" hangingPunct="0"/>
              <a:r>
                <a:rPr lang="en-GB" sz="1200" b="1"/>
                <a:t>H</a:t>
              </a:r>
              <a:endParaRPr lang="en-GB" sz="1200"/>
            </a:p>
          </p:txBody>
        </p:sp>
        <p:sp>
          <p:nvSpPr>
            <p:cNvPr id="101398" name="Rectangle 50"/>
            <p:cNvSpPr>
              <a:spLocks noChangeArrowheads="1"/>
            </p:cNvSpPr>
            <p:nvPr/>
          </p:nvSpPr>
          <p:spPr bwMode="auto">
            <a:xfrm>
              <a:off x="1271" y="1462"/>
              <a:ext cx="44" cy="92"/>
            </a:xfrm>
            <a:prstGeom prst="rect">
              <a:avLst/>
            </a:prstGeom>
            <a:noFill/>
            <a:ln w="9525">
              <a:noFill/>
              <a:miter lim="800000"/>
              <a:headEnd/>
              <a:tailEnd/>
            </a:ln>
          </p:spPr>
          <p:txBody>
            <a:bodyPr wrap="none" lIns="0" tIns="0" rIns="0" bIns="0">
              <a:spAutoFit/>
            </a:bodyPr>
            <a:lstStyle/>
            <a:p>
              <a:pPr eaLnBrk="0" hangingPunct="0"/>
              <a:r>
                <a:rPr lang="en-GB" sz="1200" b="1"/>
                <a:t>3</a:t>
              </a:r>
              <a:endParaRPr lang="en-GB" sz="1200"/>
            </a:p>
          </p:txBody>
        </p:sp>
        <p:sp>
          <p:nvSpPr>
            <p:cNvPr id="101399" name="Rectangle 51"/>
            <p:cNvSpPr>
              <a:spLocks noChangeArrowheads="1"/>
            </p:cNvSpPr>
            <p:nvPr/>
          </p:nvSpPr>
          <p:spPr bwMode="auto">
            <a:xfrm>
              <a:off x="1486" y="1621"/>
              <a:ext cx="58" cy="92"/>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01400" name="Rectangle 52"/>
            <p:cNvSpPr>
              <a:spLocks noChangeArrowheads="1"/>
            </p:cNvSpPr>
            <p:nvPr/>
          </p:nvSpPr>
          <p:spPr bwMode="auto">
            <a:xfrm>
              <a:off x="1555" y="1621"/>
              <a:ext cx="63" cy="92"/>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01401" name="Rectangle 53"/>
            <p:cNvSpPr>
              <a:spLocks noChangeArrowheads="1"/>
            </p:cNvSpPr>
            <p:nvPr/>
          </p:nvSpPr>
          <p:spPr bwMode="auto">
            <a:xfrm>
              <a:off x="1633" y="1661"/>
              <a:ext cx="44" cy="92"/>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01402" name="Rectangle 54"/>
            <p:cNvSpPr>
              <a:spLocks noChangeArrowheads="1"/>
            </p:cNvSpPr>
            <p:nvPr/>
          </p:nvSpPr>
          <p:spPr bwMode="auto">
            <a:xfrm>
              <a:off x="654" y="1621"/>
              <a:ext cx="63" cy="92"/>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01403" name="Rectangle 55"/>
            <p:cNvSpPr>
              <a:spLocks noChangeArrowheads="1"/>
            </p:cNvSpPr>
            <p:nvPr/>
          </p:nvSpPr>
          <p:spPr bwMode="auto">
            <a:xfrm>
              <a:off x="728" y="1661"/>
              <a:ext cx="44" cy="92"/>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01404" name="Rectangle 56"/>
            <p:cNvSpPr>
              <a:spLocks noChangeArrowheads="1"/>
            </p:cNvSpPr>
            <p:nvPr/>
          </p:nvSpPr>
          <p:spPr bwMode="auto">
            <a:xfrm>
              <a:off x="779" y="1621"/>
              <a:ext cx="58" cy="92"/>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01405" name="Rectangle 57"/>
            <p:cNvSpPr>
              <a:spLocks noChangeArrowheads="1"/>
            </p:cNvSpPr>
            <p:nvPr/>
          </p:nvSpPr>
          <p:spPr bwMode="auto">
            <a:xfrm>
              <a:off x="1132" y="2218"/>
              <a:ext cx="58" cy="92"/>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01406" name="Rectangle 58"/>
            <p:cNvSpPr>
              <a:spLocks noChangeArrowheads="1"/>
            </p:cNvSpPr>
            <p:nvPr/>
          </p:nvSpPr>
          <p:spPr bwMode="auto">
            <a:xfrm>
              <a:off x="1200" y="2218"/>
              <a:ext cx="63" cy="92"/>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01407" name="Rectangle 59"/>
            <p:cNvSpPr>
              <a:spLocks noChangeArrowheads="1"/>
            </p:cNvSpPr>
            <p:nvPr/>
          </p:nvSpPr>
          <p:spPr bwMode="auto">
            <a:xfrm>
              <a:off x="1276" y="2259"/>
              <a:ext cx="45" cy="92"/>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grpSp>
    </p:spTree>
    <p:extLst>
      <p:ext uri="{BB962C8B-B14F-4D97-AF65-F5344CB8AC3E}">
        <p14:creationId xmlns:p14="http://schemas.microsoft.com/office/powerpoint/2010/main" val="952518125"/>
      </p:ext>
    </p:extLst>
  </p:cSld>
  <p:clrMapOvr>
    <a:masterClrMapping/>
  </p:clrMapOvr>
  <p:transition>
    <p:wipe dir="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z="2400" smtClean="0"/>
              <a:t>Oxygen Balance (</a:t>
            </a:r>
            <a:r>
              <a:rPr lang="el-GR" sz="2400" smtClean="0">
                <a:cs typeface="Arial" charset="0"/>
              </a:rPr>
              <a:t>Ω</a:t>
            </a:r>
            <a:r>
              <a:rPr lang="en-GB" sz="2400" smtClean="0">
                <a:cs typeface="Arial" charset="0"/>
              </a:rPr>
              <a:t> or OB)</a:t>
            </a:r>
            <a:endParaRPr lang="el-GR" sz="2400" smtClean="0">
              <a:cs typeface="Arial" charset="0"/>
            </a:endParaRPr>
          </a:p>
        </p:txBody>
      </p:sp>
      <p:sp>
        <p:nvSpPr>
          <p:cNvPr id="103426" name="Rectangle 3"/>
          <p:cNvSpPr>
            <a:spLocks noGrp="1" noChangeArrowheads="1"/>
          </p:cNvSpPr>
          <p:nvPr>
            <p:ph type="body" idx="4294967295"/>
          </p:nvPr>
        </p:nvSpPr>
        <p:spPr>
          <a:xfrm>
            <a:off x="889000" y="1963738"/>
            <a:ext cx="4762500" cy="1123950"/>
          </a:xfrm>
        </p:spPr>
        <p:txBody>
          <a:bodyPr/>
          <a:lstStyle/>
          <a:p>
            <a:pPr>
              <a:buFont typeface="Wingdings" pitchFamily="2" charset="2"/>
              <a:buNone/>
            </a:pPr>
            <a:endParaRPr lang="en-GB" sz="2400" smtClean="0"/>
          </a:p>
          <a:p>
            <a:r>
              <a:rPr lang="en-GB" sz="2400" smtClean="0"/>
              <a:t>For nitroglycerine, C</a:t>
            </a:r>
            <a:r>
              <a:rPr lang="en-GB" sz="2400" baseline="-25000" smtClean="0"/>
              <a:t>3</a:t>
            </a:r>
            <a:r>
              <a:rPr lang="en-GB" sz="2400" smtClean="0"/>
              <a:t>H</a:t>
            </a:r>
            <a:r>
              <a:rPr lang="en-GB" sz="2400" baseline="-25000" smtClean="0"/>
              <a:t>5</a:t>
            </a:r>
            <a:r>
              <a:rPr lang="en-GB" sz="2400" smtClean="0"/>
              <a:t>N</a:t>
            </a:r>
            <a:r>
              <a:rPr lang="en-GB" sz="2400" baseline="-25000" smtClean="0"/>
              <a:t>3</a:t>
            </a:r>
            <a:r>
              <a:rPr lang="en-GB" sz="2400" smtClean="0"/>
              <a:t>O</a:t>
            </a:r>
            <a:r>
              <a:rPr lang="en-GB" sz="2400" baseline="-25000" smtClean="0"/>
              <a:t>9</a:t>
            </a:r>
            <a:r>
              <a:rPr lang="en-GB" sz="2400" smtClean="0"/>
              <a:t>:</a:t>
            </a:r>
          </a:p>
        </p:txBody>
      </p:sp>
      <p:grpSp>
        <p:nvGrpSpPr>
          <p:cNvPr id="103427" name="Group 5"/>
          <p:cNvGrpSpPr>
            <a:grpSpLocks/>
          </p:cNvGrpSpPr>
          <p:nvPr/>
        </p:nvGrpSpPr>
        <p:grpSpPr bwMode="auto">
          <a:xfrm>
            <a:off x="3962400" y="3302000"/>
            <a:ext cx="4673600" cy="823913"/>
            <a:chOff x="1576" y="3344"/>
            <a:chExt cx="2944" cy="519"/>
          </a:xfrm>
        </p:grpSpPr>
        <p:sp>
          <p:nvSpPr>
            <p:cNvPr id="103441" name="Text Box 6"/>
            <p:cNvSpPr txBox="1">
              <a:spLocks noChangeArrowheads="1"/>
            </p:cNvSpPr>
            <p:nvPr/>
          </p:nvSpPr>
          <p:spPr bwMode="auto">
            <a:xfrm>
              <a:off x="1576" y="3344"/>
              <a:ext cx="2944" cy="231"/>
            </a:xfrm>
            <a:prstGeom prst="rect">
              <a:avLst/>
            </a:prstGeom>
            <a:noFill/>
            <a:ln w="9525">
              <a:noFill/>
              <a:miter lim="800000"/>
              <a:headEnd/>
              <a:tailEnd/>
            </a:ln>
          </p:spPr>
          <p:txBody>
            <a:bodyPr>
              <a:spAutoFit/>
            </a:bodyPr>
            <a:lstStyle/>
            <a:p>
              <a:pPr>
                <a:spcBef>
                  <a:spcPct val="50000"/>
                </a:spcBef>
              </a:pPr>
              <a:r>
                <a:rPr lang="el-GR" sz="1800">
                  <a:cs typeface="Arial" charset="0"/>
                </a:rPr>
                <a:t>Ω</a:t>
              </a:r>
              <a:r>
                <a:rPr lang="en-GB" sz="1800">
                  <a:cs typeface="Arial" charset="0"/>
                </a:rPr>
                <a:t>    =     [ 9 – (2x3) – (5/2) ] x 1600</a:t>
              </a:r>
              <a:endParaRPr lang="el-GR" sz="1800">
                <a:cs typeface="Arial" charset="0"/>
              </a:endParaRPr>
            </a:p>
          </p:txBody>
        </p:sp>
        <p:sp>
          <p:nvSpPr>
            <p:cNvPr id="103442" name="Line 7"/>
            <p:cNvSpPr>
              <a:spLocks noChangeShapeType="1"/>
            </p:cNvSpPr>
            <p:nvPr/>
          </p:nvSpPr>
          <p:spPr bwMode="auto">
            <a:xfrm>
              <a:off x="2112" y="3584"/>
              <a:ext cx="1744" cy="0"/>
            </a:xfrm>
            <a:prstGeom prst="line">
              <a:avLst/>
            </a:prstGeom>
            <a:noFill/>
            <a:ln w="9525">
              <a:solidFill>
                <a:schemeClr val="tx1"/>
              </a:solidFill>
              <a:round/>
              <a:headEnd/>
              <a:tailEnd/>
            </a:ln>
          </p:spPr>
          <p:txBody>
            <a:bodyPr/>
            <a:lstStyle/>
            <a:p>
              <a:endParaRPr lang="en-US"/>
            </a:p>
          </p:txBody>
        </p:sp>
        <p:sp>
          <p:nvSpPr>
            <p:cNvPr id="103443" name="Text Box 8"/>
            <p:cNvSpPr txBox="1">
              <a:spLocks noChangeArrowheads="1"/>
            </p:cNvSpPr>
            <p:nvPr/>
          </p:nvSpPr>
          <p:spPr bwMode="auto">
            <a:xfrm>
              <a:off x="2856" y="3632"/>
              <a:ext cx="392" cy="231"/>
            </a:xfrm>
            <a:prstGeom prst="rect">
              <a:avLst/>
            </a:prstGeom>
            <a:noFill/>
            <a:ln w="9525">
              <a:noFill/>
              <a:miter lim="800000"/>
              <a:headEnd/>
              <a:tailEnd/>
            </a:ln>
          </p:spPr>
          <p:txBody>
            <a:bodyPr>
              <a:spAutoFit/>
            </a:bodyPr>
            <a:lstStyle/>
            <a:p>
              <a:pPr>
                <a:spcBef>
                  <a:spcPct val="50000"/>
                </a:spcBef>
              </a:pPr>
              <a:r>
                <a:rPr lang="en-GB" sz="1800"/>
                <a:t>227</a:t>
              </a:r>
            </a:p>
          </p:txBody>
        </p:sp>
      </p:grpSp>
      <p:sp>
        <p:nvSpPr>
          <p:cNvPr id="103428" name="Rectangle 32"/>
          <p:cNvSpPr>
            <a:spLocks noChangeArrowheads="1"/>
          </p:cNvSpPr>
          <p:nvPr/>
        </p:nvSpPr>
        <p:spPr bwMode="auto">
          <a:xfrm>
            <a:off x="5016500" y="4716463"/>
            <a:ext cx="2578100" cy="366712"/>
          </a:xfrm>
          <a:prstGeom prst="rect">
            <a:avLst/>
          </a:prstGeom>
          <a:noFill/>
          <a:ln w="9525">
            <a:noFill/>
            <a:miter lim="800000"/>
            <a:headEnd/>
            <a:tailEnd/>
          </a:ln>
        </p:spPr>
        <p:txBody>
          <a:bodyPr>
            <a:spAutoFit/>
          </a:bodyPr>
          <a:lstStyle/>
          <a:p>
            <a:r>
              <a:rPr lang="el-GR" sz="1800"/>
              <a:t>Ω</a:t>
            </a:r>
            <a:r>
              <a:rPr lang="en-GB" sz="1800"/>
              <a:t>   =   3.5 % </a:t>
            </a:r>
          </a:p>
        </p:txBody>
      </p:sp>
      <p:grpSp>
        <p:nvGrpSpPr>
          <p:cNvPr id="103429" name="Group 22"/>
          <p:cNvGrpSpPr>
            <a:grpSpLocks/>
          </p:cNvGrpSpPr>
          <p:nvPr/>
        </p:nvGrpSpPr>
        <p:grpSpPr bwMode="auto">
          <a:xfrm>
            <a:off x="1485900" y="3467100"/>
            <a:ext cx="2222500" cy="1482725"/>
            <a:chOff x="760" y="2144"/>
            <a:chExt cx="1400" cy="934"/>
          </a:xfrm>
        </p:grpSpPr>
        <p:sp>
          <p:nvSpPr>
            <p:cNvPr id="103430" name="Text Box 10"/>
            <p:cNvSpPr txBox="1">
              <a:spLocks noChangeArrowheads="1"/>
            </p:cNvSpPr>
            <p:nvPr/>
          </p:nvSpPr>
          <p:spPr bwMode="auto">
            <a:xfrm>
              <a:off x="760" y="2144"/>
              <a:ext cx="1344" cy="250"/>
            </a:xfrm>
            <a:prstGeom prst="rect">
              <a:avLst/>
            </a:prstGeom>
            <a:noFill/>
            <a:ln w="9525">
              <a:noFill/>
              <a:miter lim="800000"/>
              <a:headEnd/>
              <a:tailEnd/>
            </a:ln>
          </p:spPr>
          <p:txBody>
            <a:bodyPr>
              <a:spAutoFit/>
            </a:bodyPr>
            <a:lstStyle/>
            <a:p>
              <a:pPr>
                <a:spcBef>
                  <a:spcPct val="50000"/>
                </a:spcBef>
              </a:pPr>
              <a:r>
                <a:rPr lang="en-GB" sz="2000"/>
                <a:t>H</a:t>
              </a:r>
              <a:r>
                <a:rPr lang="en-GB" sz="2000" baseline="-25000"/>
                <a:t>2</a:t>
              </a:r>
              <a:r>
                <a:rPr lang="en-GB" sz="2000"/>
                <a:t>C     O     NO</a:t>
              </a:r>
              <a:r>
                <a:rPr lang="en-GB" sz="2000" baseline="-25000"/>
                <a:t>2</a:t>
              </a:r>
              <a:endParaRPr lang="en-GB" sz="2000"/>
            </a:p>
          </p:txBody>
        </p:sp>
        <p:sp>
          <p:nvSpPr>
            <p:cNvPr id="103431" name="Text Box 12"/>
            <p:cNvSpPr txBox="1">
              <a:spLocks noChangeArrowheads="1"/>
            </p:cNvSpPr>
            <p:nvPr/>
          </p:nvSpPr>
          <p:spPr bwMode="auto">
            <a:xfrm>
              <a:off x="816" y="2468"/>
              <a:ext cx="1344" cy="250"/>
            </a:xfrm>
            <a:prstGeom prst="rect">
              <a:avLst/>
            </a:prstGeom>
            <a:noFill/>
            <a:ln w="9525">
              <a:noFill/>
              <a:miter lim="800000"/>
              <a:headEnd/>
              <a:tailEnd/>
            </a:ln>
          </p:spPr>
          <p:txBody>
            <a:bodyPr>
              <a:spAutoFit/>
            </a:bodyPr>
            <a:lstStyle/>
            <a:p>
              <a:pPr>
                <a:spcBef>
                  <a:spcPct val="50000"/>
                </a:spcBef>
              </a:pPr>
              <a:r>
                <a:rPr lang="en-GB" sz="2000"/>
                <a:t>HC     O     NO</a:t>
              </a:r>
              <a:r>
                <a:rPr lang="en-GB" sz="2000" baseline="-25000"/>
                <a:t>2</a:t>
              </a:r>
              <a:endParaRPr lang="en-GB" sz="2000"/>
            </a:p>
          </p:txBody>
        </p:sp>
        <p:sp>
          <p:nvSpPr>
            <p:cNvPr id="103432" name="Text Box 13"/>
            <p:cNvSpPr txBox="1">
              <a:spLocks noChangeArrowheads="1"/>
            </p:cNvSpPr>
            <p:nvPr/>
          </p:nvSpPr>
          <p:spPr bwMode="auto">
            <a:xfrm>
              <a:off x="760" y="2828"/>
              <a:ext cx="1344" cy="250"/>
            </a:xfrm>
            <a:prstGeom prst="rect">
              <a:avLst/>
            </a:prstGeom>
            <a:noFill/>
            <a:ln w="9525">
              <a:noFill/>
              <a:miter lim="800000"/>
              <a:headEnd/>
              <a:tailEnd/>
            </a:ln>
          </p:spPr>
          <p:txBody>
            <a:bodyPr>
              <a:spAutoFit/>
            </a:bodyPr>
            <a:lstStyle/>
            <a:p>
              <a:pPr>
                <a:spcBef>
                  <a:spcPct val="50000"/>
                </a:spcBef>
              </a:pPr>
              <a:r>
                <a:rPr lang="en-GB" sz="2000"/>
                <a:t>H</a:t>
              </a:r>
              <a:r>
                <a:rPr lang="en-GB" sz="2000" baseline="-25000"/>
                <a:t>2</a:t>
              </a:r>
              <a:r>
                <a:rPr lang="en-GB" sz="2000"/>
                <a:t>C     O     NO</a:t>
              </a:r>
              <a:r>
                <a:rPr lang="en-GB" sz="2000" baseline="-25000"/>
                <a:t>2</a:t>
              </a:r>
              <a:endParaRPr lang="en-GB" sz="2000"/>
            </a:p>
          </p:txBody>
        </p:sp>
        <p:sp>
          <p:nvSpPr>
            <p:cNvPr id="103433" name="Line 14"/>
            <p:cNvSpPr>
              <a:spLocks noChangeShapeType="1"/>
            </p:cNvSpPr>
            <p:nvPr/>
          </p:nvSpPr>
          <p:spPr bwMode="auto">
            <a:xfrm>
              <a:off x="1044" y="2344"/>
              <a:ext cx="0" cy="168"/>
            </a:xfrm>
            <a:prstGeom prst="line">
              <a:avLst/>
            </a:prstGeom>
            <a:noFill/>
            <a:ln w="28575">
              <a:solidFill>
                <a:schemeClr val="tx1"/>
              </a:solidFill>
              <a:round/>
              <a:headEnd/>
              <a:tailEnd/>
            </a:ln>
          </p:spPr>
          <p:txBody>
            <a:bodyPr/>
            <a:lstStyle/>
            <a:p>
              <a:endParaRPr lang="en-US"/>
            </a:p>
          </p:txBody>
        </p:sp>
        <p:sp>
          <p:nvSpPr>
            <p:cNvPr id="103434" name="Line 15"/>
            <p:cNvSpPr>
              <a:spLocks noChangeShapeType="1"/>
            </p:cNvSpPr>
            <p:nvPr/>
          </p:nvSpPr>
          <p:spPr bwMode="auto">
            <a:xfrm>
              <a:off x="1044" y="2688"/>
              <a:ext cx="0" cy="168"/>
            </a:xfrm>
            <a:prstGeom prst="line">
              <a:avLst/>
            </a:prstGeom>
            <a:noFill/>
            <a:ln w="28575">
              <a:solidFill>
                <a:schemeClr val="tx1"/>
              </a:solidFill>
              <a:round/>
              <a:headEnd/>
              <a:tailEnd/>
            </a:ln>
          </p:spPr>
          <p:txBody>
            <a:bodyPr/>
            <a:lstStyle/>
            <a:p>
              <a:endParaRPr lang="en-US"/>
            </a:p>
          </p:txBody>
        </p:sp>
        <p:sp>
          <p:nvSpPr>
            <p:cNvPr id="103435" name="Line 16"/>
            <p:cNvSpPr>
              <a:spLocks noChangeShapeType="1"/>
            </p:cNvSpPr>
            <p:nvPr/>
          </p:nvSpPr>
          <p:spPr bwMode="auto">
            <a:xfrm rot="-5400000">
              <a:off x="1216" y="2184"/>
              <a:ext cx="0" cy="168"/>
            </a:xfrm>
            <a:prstGeom prst="line">
              <a:avLst/>
            </a:prstGeom>
            <a:noFill/>
            <a:ln w="28575">
              <a:solidFill>
                <a:schemeClr val="tx1"/>
              </a:solidFill>
              <a:round/>
              <a:headEnd/>
              <a:tailEnd/>
            </a:ln>
          </p:spPr>
          <p:txBody>
            <a:bodyPr/>
            <a:lstStyle/>
            <a:p>
              <a:endParaRPr lang="en-US"/>
            </a:p>
          </p:txBody>
        </p:sp>
        <p:sp>
          <p:nvSpPr>
            <p:cNvPr id="103436" name="Line 17"/>
            <p:cNvSpPr>
              <a:spLocks noChangeShapeType="1"/>
            </p:cNvSpPr>
            <p:nvPr/>
          </p:nvSpPr>
          <p:spPr bwMode="auto">
            <a:xfrm rot="-5400000">
              <a:off x="1220" y="2512"/>
              <a:ext cx="0" cy="168"/>
            </a:xfrm>
            <a:prstGeom prst="line">
              <a:avLst/>
            </a:prstGeom>
            <a:noFill/>
            <a:ln w="28575">
              <a:solidFill>
                <a:schemeClr val="tx1"/>
              </a:solidFill>
              <a:round/>
              <a:headEnd/>
              <a:tailEnd/>
            </a:ln>
          </p:spPr>
          <p:txBody>
            <a:bodyPr/>
            <a:lstStyle/>
            <a:p>
              <a:endParaRPr lang="en-US"/>
            </a:p>
          </p:txBody>
        </p:sp>
        <p:sp>
          <p:nvSpPr>
            <p:cNvPr id="103437" name="Line 18"/>
            <p:cNvSpPr>
              <a:spLocks noChangeShapeType="1"/>
            </p:cNvSpPr>
            <p:nvPr/>
          </p:nvSpPr>
          <p:spPr bwMode="auto">
            <a:xfrm rot="-5400000">
              <a:off x="1224" y="2868"/>
              <a:ext cx="0" cy="168"/>
            </a:xfrm>
            <a:prstGeom prst="line">
              <a:avLst/>
            </a:prstGeom>
            <a:noFill/>
            <a:ln w="28575">
              <a:solidFill>
                <a:schemeClr val="tx1"/>
              </a:solidFill>
              <a:round/>
              <a:headEnd/>
              <a:tailEnd/>
            </a:ln>
          </p:spPr>
          <p:txBody>
            <a:bodyPr/>
            <a:lstStyle/>
            <a:p>
              <a:endParaRPr lang="en-US"/>
            </a:p>
          </p:txBody>
        </p:sp>
        <p:sp>
          <p:nvSpPr>
            <p:cNvPr id="103438" name="Line 19"/>
            <p:cNvSpPr>
              <a:spLocks noChangeShapeType="1"/>
            </p:cNvSpPr>
            <p:nvPr/>
          </p:nvSpPr>
          <p:spPr bwMode="auto">
            <a:xfrm rot="-5400000">
              <a:off x="1560" y="2184"/>
              <a:ext cx="0" cy="168"/>
            </a:xfrm>
            <a:prstGeom prst="line">
              <a:avLst/>
            </a:prstGeom>
            <a:noFill/>
            <a:ln w="28575">
              <a:solidFill>
                <a:schemeClr val="tx1"/>
              </a:solidFill>
              <a:round/>
              <a:headEnd/>
              <a:tailEnd/>
            </a:ln>
          </p:spPr>
          <p:txBody>
            <a:bodyPr/>
            <a:lstStyle/>
            <a:p>
              <a:endParaRPr lang="en-US"/>
            </a:p>
          </p:txBody>
        </p:sp>
        <p:sp>
          <p:nvSpPr>
            <p:cNvPr id="103439" name="Line 20"/>
            <p:cNvSpPr>
              <a:spLocks noChangeShapeType="1"/>
            </p:cNvSpPr>
            <p:nvPr/>
          </p:nvSpPr>
          <p:spPr bwMode="auto">
            <a:xfrm rot="-5400000">
              <a:off x="1560" y="2512"/>
              <a:ext cx="0" cy="168"/>
            </a:xfrm>
            <a:prstGeom prst="line">
              <a:avLst/>
            </a:prstGeom>
            <a:noFill/>
            <a:ln w="28575">
              <a:solidFill>
                <a:schemeClr val="tx1"/>
              </a:solidFill>
              <a:round/>
              <a:headEnd/>
              <a:tailEnd/>
            </a:ln>
          </p:spPr>
          <p:txBody>
            <a:bodyPr/>
            <a:lstStyle/>
            <a:p>
              <a:endParaRPr lang="en-US"/>
            </a:p>
          </p:txBody>
        </p:sp>
        <p:sp>
          <p:nvSpPr>
            <p:cNvPr id="103440" name="Line 21"/>
            <p:cNvSpPr>
              <a:spLocks noChangeShapeType="1"/>
            </p:cNvSpPr>
            <p:nvPr/>
          </p:nvSpPr>
          <p:spPr bwMode="auto">
            <a:xfrm rot="-5400000">
              <a:off x="1564" y="2868"/>
              <a:ext cx="0" cy="168"/>
            </a:xfrm>
            <a:prstGeom prst="line">
              <a:avLst/>
            </a:prstGeom>
            <a:noFill/>
            <a:ln w="28575">
              <a:solidFill>
                <a:schemeClr val="tx1"/>
              </a:solidFill>
              <a:round/>
              <a:headEnd/>
              <a:tailEnd/>
            </a:ln>
          </p:spPr>
          <p:txBody>
            <a:bodyPr/>
            <a:lstStyle/>
            <a:p>
              <a:endParaRPr lang="en-US"/>
            </a:p>
          </p:txBody>
        </p:sp>
      </p:grpSp>
    </p:spTree>
    <p:extLst>
      <p:ext uri="{BB962C8B-B14F-4D97-AF65-F5344CB8AC3E}">
        <p14:creationId xmlns:p14="http://schemas.microsoft.com/office/powerpoint/2010/main" val="2316900151"/>
      </p:ext>
    </p:extLst>
  </p:cSld>
  <p:clrMapOvr>
    <a:masterClrMapping/>
  </p:clrMapOvr>
  <p:transition>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3186" name="Rectangle 2"/>
          <p:cNvSpPr>
            <a:spLocks noGrp="1" noChangeArrowheads="1"/>
          </p:cNvSpPr>
          <p:nvPr>
            <p:ph type="title"/>
          </p:nvPr>
        </p:nvSpPr>
        <p:spPr>
          <a:ln w="9525"/>
        </p:spPr>
        <p:txBody>
          <a:bodyPr/>
          <a:lstStyle/>
          <a:p>
            <a:pPr>
              <a:defRPr/>
            </a:pPr>
            <a:r>
              <a:rPr lang="en-GB" smtClean="0"/>
              <a:t>Detonation Products (1)</a:t>
            </a:r>
          </a:p>
        </p:txBody>
      </p:sp>
      <p:sp>
        <p:nvSpPr>
          <p:cNvPr id="92162" name="Rectangle 3"/>
          <p:cNvSpPr>
            <a:spLocks noGrp="1" noChangeArrowheads="1"/>
          </p:cNvSpPr>
          <p:nvPr>
            <p:ph type="body" idx="1"/>
          </p:nvPr>
        </p:nvSpPr>
        <p:spPr>
          <a:xfrm>
            <a:off x="685800" y="1239838"/>
            <a:ext cx="7988300" cy="4832350"/>
          </a:xfrm>
        </p:spPr>
        <p:txBody>
          <a:bodyPr/>
          <a:lstStyle/>
          <a:p>
            <a:r>
              <a:rPr lang="en-GB" sz="1800" smtClean="0"/>
              <a:t>When an oxygen deficient explosive (ie with a negative oxygen balance, OB) detonates different reaction products are possible</a:t>
            </a:r>
            <a:br>
              <a:rPr lang="en-GB" sz="1800" smtClean="0"/>
            </a:br>
            <a:endParaRPr lang="en-GB" sz="1800" smtClean="0"/>
          </a:p>
          <a:p>
            <a:r>
              <a:rPr lang="en-GB" sz="1800" smtClean="0"/>
              <a:t>To allow calculations of the expected energy released by a detonation  a set of empirical rules have been developed</a:t>
            </a:r>
            <a:br>
              <a:rPr lang="en-GB" sz="1800" smtClean="0"/>
            </a:br>
            <a:endParaRPr lang="en-GB" sz="1800" smtClean="0"/>
          </a:p>
          <a:p>
            <a:r>
              <a:rPr lang="en-GB" sz="1800" smtClean="0"/>
              <a:t>These predict the the products of detonation depending on the amount of available oxygen in the explosive</a:t>
            </a:r>
            <a:br>
              <a:rPr lang="en-GB" sz="1800" smtClean="0"/>
            </a:br>
            <a:endParaRPr lang="en-GB" sz="1800" smtClean="0"/>
          </a:p>
          <a:p>
            <a:r>
              <a:rPr lang="en-GB" sz="1800" smtClean="0"/>
              <a:t>Known as Kistiakowsky – Wilson (K-W) rules</a:t>
            </a:r>
          </a:p>
          <a:p>
            <a:pPr lvl="1"/>
            <a:r>
              <a:rPr lang="en-GB" sz="1800" smtClean="0"/>
              <a:t>Apply to explosives with an OB greater (less negative) than -40%</a:t>
            </a:r>
          </a:p>
          <a:p>
            <a:pPr lvl="1"/>
            <a:r>
              <a:rPr lang="en-GB" sz="1800" smtClean="0"/>
              <a:t>For explosives with an OB less than -40% modified K-W rules apply</a:t>
            </a:r>
          </a:p>
        </p:txBody>
      </p:sp>
    </p:spTree>
    <p:extLst>
      <p:ext uri="{BB962C8B-B14F-4D97-AF65-F5344CB8AC3E}">
        <p14:creationId xmlns:p14="http://schemas.microsoft.com/office/powerpoint/2010/main" val="3842898353"/>
      </p:ext>
    </p:extLst>
  </p:cSld>
  <p:clrMapOvr>
    <a:masterClrMapping/>
  </p:clrMapOvr>
  <p:transition>
    <p:wipe dir="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4210" name="Rectangle 2"/>
          <p:cNvSpPr>
            <a:spLocks noGrp="1" noChangeArrowheads="1"/>
          </p:cNvSpPr>
          <p:nvPr>
            <p:ph type="title"/>
          </p:nvPr>
        </p:nvSpPr>
        <p:spPr>
          <a:ln w="9525"/>
        </p:spPr>
        <p:txBody>
          <a:bodyPr/>
          <a:lstStyle/>
          <a:p>
            <a:pPr>
              <a:defRPr/>
            </a:pPr>
            <a:r>
              <a:rPr lang="en-GB" smtClean="0"/>
              <a:t>Detonation Products (2)</a:t>
            </a:r>
          </a:p>
        </p:txBody>
      </p:sp>
      <p:sp>
        <p:nvSpPr>
          <p:cNvPr id="93186" name="Rectangle 3"/>
          <p:cNvSpPr>
            <a:spLocks noGrp="1" noChangeArrowheads="1"/>
          </p:cNvSpPr>
          <p:nvPr>
            <p:ph type="body" idx="1"/>
          </p:nvPr>
        </p:nvSpPr>
        <p:spPr>
          <a:xfrm>
            <a:off x="685800" y="616920"/>
            <a:ext cx="8204200" cy="5226050"/>
          </a:xfrm>
        </p:spPr>
        <p:txBody>
          <a:bodyPr/>
          <a:lstStyle/>
          <a:p>
            <a:r>
              <a:rPr lang="en-GB" sz="2000" dirty="0" smtClean="0"/>
              <a:t>In summary</a:t>
            </a:r>
          </a:p>
          <a:p>
            <a:endParaRPr lang="en-GB" sz="2000" dirty="0" smtClean="0"/>
          </a:p>
          <a:p>
            <a:r>
              <a:rPr lang="en-GB" sz="2000" dirty="0" smtClean="0"/>
              <a:t>K-W Rules </a:t>
            </a:r>
            <a:r>
              <a:rPr lang="en-GB" sz="2000" dirty="0" smtClean="0">
                <a:solidFill>
                  <a:schemeClr val="accent2"/>
                </a:solidFill>
              </a:rPr>
              <a:t>(For explosive molecules with an oxygen balance greater than -40%)</a:t>
            </a:r>
            <a:br>
              <a:rPr lang="en-GB" sz="2000" dirty="0" smtClean="0">
                <a:solidFill>
                  <a:schemeClr val="accent2"/>
                </a:solidFill>
              </a:rPr>
            </a:br>
            <a:endParaRPr lang="en-GB" sz="2000" dirty="0" smtClean="0">
              <a:solidFill>
                <a:schemeClr val="accent2"/>
              </a:solidFill>
            </a:endParaRPr>
          </a:p>
          <a:p>
            <a:pPr lvl="1"/>
            <a:r>
              <a:rPr lang="en-GB" sz="2000" dirty="0" smtClean="0"/>
              <a:t>1. Convert as many available C atoms to CO as O atoms allow</a:t>
            </a:r>
          </a:p>
          <a:p>
            <a:pPr lvl="1"/>
            <a:r>
              <a:rPr lang="en-GB" sz="2000" dirty="0" smtClean="0"/>
              <a:t>2. If there is any oxygen left use it to oxidise H atoms to water</a:t>
            </a:r>
          </a:p>
          <a:p>
            <a:pPr lvl="1"/>
            <a:r>
              <a:rPr lang="en-GB" sz="2000" dirty="0" smtClean="0"/>
              <a:t>3. If there is then any oxygen left use it to convert CO to CO</a:t>
            </a:r>
            <a:r>
              <a:rPr lang="en-GB" sz="2000" baseline="-25000" dirty="0" smtClean="0"/>
              <a:t>2</a:t>
            </a:r>
          </a:p>
          <a:p>
            <a:pPr lvl="1"/>
            <a:r>
              <a:rPr lang="en-GB" sz="2000" dirty="0" smtClean="0"/>
              <a:t>4. Convert all the nitrogen atoms to nitrogen gas molecules N</a:t>
            </a:r>
            <a:r>
              <a:rPr lang="en-GB" sz="2000" baseline="-25000" dirty="0" smtClean="0"/>
              <a:t>2</a:t>
            </a:r>
            <a:br>
              <a:rPr lang="en-GB" sz="2000" baseline="-25000" dirty="0" smtClean="0"/>
            </a:br>
            <a:endParaRPr lang="en-GB" sz="2000" baseline="-25000" dirty="0" smtClean="0"/>
          </a:p>
          <a:p>
            <a:r>
              <a:rPr lang="en-GB" sz="2000" dirty="0" smtClean="0"/>
              <a:t>Modified K-W </a:t>
            </a:r>
            <a:r>
              <a:rPr lang="en-GB" sz="2000" dirty="0"/>
              <a:t>Rules </a:t>
            </a:r>
            <a:r>
              <a:rPr lang="en-GB" sz="2000" dirty="0">
                <a:solidFill>
                  <a:schemeClr val="accent2"/>
                </a:solidFill>
              </a:rPr>
              <a:t>(For explosive molecules with an oxygen balance </a:t>
            </a:r>
            <a:r>
              <a:rPr lang="en-GB" sz="2000" dirty="0" smtClean="0">
                <a:solidFill>
                  <a:schemeClr val="accent2"/>
                </a:solidFill>
              </a:rPr>
              <a:t>less </a:t>
            </a:r>
            <a:r>
              <a:rPr lang="en-GB" sz="2000" dirty="0">
                <a:solidFill>
                  <a:schemeClr val="accent2"/>
                </a:solidFill>
              </a:rPr>
              <a:t>than -40%)</a:t>
            </a:r>
            <a:br>
              <a:rPr lang="en-GB" sz="2000" dirty="0">
                <a:solidFill>
                  <a:schemeClr val="accent2"/>
                </a:solidFill>
              </a:rPr>
            </a:br>
            <a:endParaRPr lang="en-GB" sz="2000" dirty="0" smtClean="0">
              <a:solidFill>
                <a:schemeClr val="accent2"/>
              </a:solidFill>
            </a:endParaRPr>
          </a:p>
          <a:p>
            <a:pPr lvl="1"/>
            <a:r>
              <a:rPr lang="en-GB" sz="2000" dirty="0" smtClean="0"/>
              <a:t>1. Convert H atoms to H</a:t>
            </a:r>
            <a:r>
              <a:rPr lang="en-GB" sz="2000" baseline="-25000" dirty="0" smtClean="0"/>
              <a:t>2</a:t>
            </a:r>
            <a:r>
              <a:rPr lang="en-GB" sz="2000" dirty="0" smtClean="0"/>
              <a:t>O</a:t>
            </a:r>
          </a:p>
          <a:p>
            <a:pPr lvl="1"/>
            <a:r>
              <a:rPr lang="en-GB" sz="2000" dirty="0" smtClean="0"/>
              <a:t>2. If any oxygen left convert C atoms to CO</a:t>
            </a:r>
          </a:p>
          <a:p>
            <a:pPr lvl="1"/>
            <a:r>
              <a:rPr lang="en-GB" sz="2000" dirty="0" smtClean="0"/>
              <a:t>3. If any oxygen left convert CO to CO</a:t>
            </a:r>
            <a:r>
              <a:rPr lang="en-GB" sz="2000" baseline="-25000" dirty="0" smtClean="0"/>
              <a:t>2</a:t>
            </a:r>
          </a:p>
          <a:p>
            <a:pPr lvl="1"/>
            <a:r>
              <a:rPr lang="en-GB" sz="2000" dirty="0" smtClean="0"/>
              <a:t>4. Convert N atoms to N</a:t>
            </a:r>
            <a:r>
              <a:rPr lang="en-GB" sz="2000" baseline="-25000" dirty="0" smtClean="0"/>
              <a:t>2</a:t>
            </a:r>
            <a:r>
              <a:rPr lang="en-GB" sz="2000" dirty="0" smtClean="0"/>
              <a:t> gas molecules</a:t>
            </a:r>
          </a:p>
          <a:p>
            <a:pPr lvl="1"/>
            <a:endParaRPr lang="en-GB" sz="2000" dirty="0" smtClean="0"/>
          </a:p>
          <a:p>
            <a:pPr lvl="1"/>
            <a:endParaRPr lang="en-GB" sz="2000" dirty="0" smtClean="0"/>
          </a:p>
        </p:txBody>
      </p:sp>
    </p:spTree>
    <p:extLst>
      <p:ext uri="{BB962C8B-B14F-4D97-AF65-F5344CB8AC3E}">
        <p14:creationId xmlns:p14="http://schemas.microsoft.com/office/powerpoint/2010/main" val="2737545239"/>
      </p:ext>
    </p:extLst>
  </p:cSld>
  <p:clrMapOvr>
    <a:masterClrMapping/>
  </p:clrMapOvr>
  <p:transition>
    <p:wipe dir="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z="2400" smtClean="0"/>
              <a:t>Oxygen Balance (</a:t>
            </a:r>
            <a:r>
              <a:rPr lang="el-GR" sz="2400" smtClean="0">
                <a:cs typeface="Arial" charset="0"/>
              </a:rPr>
              <a:t>Ω</a:t>
            </a:r>
            <a:r>
              <a:rPr lang="en-GB" sz="2400" smtClean="0">
                <a:cs typeface="Arial" charset="0"/>
              </a:rPr>
              <a:t> or OB)</a:t>
            </a:r>
            <a:endParaRPr lang="el-GR" sz="2400" smtClean="0">
              <a:cs typeface="Arial" charset="0"/>
            </a:endParaRPr>
          </a:p>
        </p:txBody>
      </p:sp>
      <p:sp>
        <p:nvSpPr>
          <p:cNvPr id="101378" name="Rectangle 3"/>
          <p:cNvSpPr>
            <a:spLocks noGrp="1" noChangeArrowheads="1"/>
          </p:cNvSpPr>
          <p:nvPr>
            <p:ph type="body" idx="4294967295"/>
          </p:nvPr>
        </p:nvSpPr>
        <p:spPr>
          <a:xfrm>
            <a:off x="889000" y="1773238"/>
            <a:ext cx="3606800" cy="1123950"/>
          </a:xfrm>
        </p:spPr>
        <p:txBody>
          <a:bodyPr/>
          <a:lstStyle/>
          <a:p>
            <a:pPr>
              <a:buFont typeface="Wingdings" pitchFamily="2" charset="2"/>
              <a:buNone/>
            </a:pPr>
            <a:endParaRPr lang="en-GB" sz="2400" smtClean="0"/>
          </a:p>
          <a:p>
            <a:r>
              <a:rPr lang="en-GB" sz="2400" smtClean="0"/>
              <a:t>For TNT, C</a:t>
            </a:r>
            <a:r>
              <a:rPr lang="en-GB" sz="2400" baseline="-25000" smtClean="0"/>
              <a:t>7</a:t>
            </a:r>
            <a:r>
              <a:rPr lang="en-GB" sz="2400" smtClean="0"/>
              <a:t>H</a:t>
            </a:r>
            <a:r>
              <a:rPr lang="en-GB" sz="2400" baseline="-25000" smtClean="0"/>
              <a:t>5</a:t>
            </a:r>
            <a:r>
              <a:rPr lang="en-GB" sz="2400" smtClean="0"/>
              <a:t>N</a:t>
            </a:r>
            <a:r>
              <a:rPr lang="en-GB" sz="2400" baseline="-25000" smtClean="0"/>
              <a:t>3</a:t>
            </a:r>
            <a:r>
              <a:rPr lang="en-GB" sz="2400" smtClean="0"/>
              <a:t>O</a:t>
            </a:r>
            <a:r>
              <a:rPr lang="en-GB" sz="2400" baseline="-25000" smtClean="0"/>
              <a:t>6</a:t>
            </a:r>
            <a:r>
              <a:rPr lang="en-GB" sz="2400" smtClean="0"/>
              <a:t>:</a:t>
            </a:r>
          </a:p>
        </p:txBody>
      </p:sp>
      <p:grpSp>
        <p:nvGrpSpPr>
          <p:cNvPr id="101379" name="Group 5"/>
          <p:cNvGrpSpPr>
            <a:grpSpLocks/>
          </p:cNvGrpSpPr>
          <p:nvPr/>
        </p:nvGrpSpPr>
        <p:grpSpPr bwMode="auto">
          <a:xfrm>
            <a:off x="3962400" y="2921000"/>
            <a:ext cx="4673600" cy="823913"/>
            <a:chOff x="1576" y="3344"/>
            <a:chExt cx="2944" cy="519"/>
          </a:xfrm>
        </p:grpSpPr>
        <p:sp>
          <p:nvSpPr>
            <p:cNvPr id="101408" name="Text Box 6"/>
            <p:cNvSpPr txBox="1">
              <a:spLocks noChangeArrowheads="1"/>
            </p:cNvSpPr>
            <p:nvPr/>
          </p:nvSpPr>
          <p:spPr bwMode="auto">
            <a:xfrm>
              <a:off x="1576" y="3344"/>
              <a:ext cx="2944" cy="231"/>
            </a:xfrm>
            <a:prstGeom prst="rect">
              <a:avLst/>
            </a:prstGeom>
            <a:noFill/>
            <a:ln w="9525">
              <a:noFill/>
              <a:miter lim="800000"/>
              <a:headEnd/>
              <a:tailEnd/>
            </a:ln>
          </p:spPr>
          <p:txBody>
            <a:bodyPr>
              <a:spAutoFit/>
            </a:bodyPr>
            <a:lstStyle/>
            <a:p>
              <a:pPr>
                <a:spcBef>
                  <a:spcPct val="50000"/>
                </a:spcBef>
              </a:pPr>
              <a:r>
                <a:rPr lang="el-GR" sz="1800">
                  <a:cs typeface="Arial" charset="0"/>
                </a:rPr>
                <a:t>Ω</a:t>
              </a:r>
              <a:r>
                <a:rPr lang="en-GB" sz="1800">
                  <a:cs typeface="Arial" charset="0"/>
                </a:rPr>
                <a:t>    =     [ 6 – (2x7) – (5/2) ] x 1600</a:t>
              </a:r>
              <a:endParaRPr lang="el-GR" sz="1800">
                <a:cs typeface="Arial" charset="0"/>
              </a:endParaRPr>
            </a:p>
          </p:txBody>
        </p:sp>
        <p:sp>
          <p:nvSpPr>
            <p:cNvPr id="101409" name="Line 7"/>
            <p:cNvSpPr>
              <a:spLocks noChangeShapeType="1"/>
            </p:cNvSpPr>
            <p:nvPr/>
          </p:nvSpPr>
          <p:spPr bwMode="auto">
            <a:xfrm>
              <a:off x="2112" y="3584"/>
              <a:ext cx="1744" cy="0"/>
            </a:xfrm>
            <a:prstGeom prst="line">
              <a:avLst/>
            </a:prstGeom>
            <a:noFill/>
            <a:ln w="9525">
              <a:solidFill>
                <a:schemeClr val="tx1"/>
              </a:solidFill>
              <a:round/>
              <a:headEnd/>
              <a:tailEnd/>
            </a:ln>
          </p:spPr>
          <p:txBody>
            <a:bodyPr/>
            <a:lstStyle/>
            <a:p>
              <a:endParaRPr lang="en-US"/>
            </a:p>
          </p:txBody>
        </p:sp>
        <p:sp>
          <p:nvSpPr>
            <p:cNvPr id="101410" name="Text Box 8"/>
            <p:cNvSpPr txBox="1">
              <a:spLocks noChangeArrowheads="1"/>
            </p:cNvSpPr>
            <p:nvPr/>
          </p:nvSpPr>
          <p:spPr bwMode="auto">
            <a:xfrm>
              <a:off x="2856" y="3632"/>
              <a:ext cx="392" cy="231"/>
            </a:xfrm>
            <a:prstGeom prst="rect">
              <a:avLst/>
            </a:prstGeom>
            <a:noFill/>
            <a:ln w="9525">
              <a:noFill/>
              <a:miter lim="800000"/>
              <a:headEnd/>
              <a:tailEnd/>
            </a:ln>
          </p:spPr>
          <p:txBody>
            <a:bodyPr>
              <a:spAutoFit/>
            </a:bodyPr>
            <a:lstStyle/>
            <a:p>
              <a:pPr>
                <a:spcBef>
                  <a:spcPct val="50000"/>
                </a:spcBef>
              </a:pPr>
              <a:r>
                <a:rPr lang="en-GB" sz="1800"/>
                <a:t>227</a:t>
              </a:r>
            </a:p>
          </p:txBody>
        </p:sp>
      </p:grpSp>
      <p:sp>
        <p:nvSpPr>
          <p:cNvPr id="101380" name="Rectangle 32"/>
          <p:cNvSpPr>
            <a:spLocks noChangeArrowheads="1"/>
          </p:cNvSpPr>
          <p:nvPr/>
        </p:nvSpPr>
        <p:spPr bwMode="auto">
          <a:xfrm>
            <a:off x="4876800" y="4310063"/>
            <a:ext cx="2578100" cy="366712"/>
          </a:xfrm>
          <a:prstGeom prst="rect">
            <a:avLst/>
          </a:prstGeom>
          <a:noFill/>
          <a:ln w="9525">
            <a:noFill/>
            <a:miter lim="800000"/>
            <a:headEnd/>
            <a:tailEnd/>
          </a:ln>
        </p:spPr>
        <p:txBody>
          <a:bodyPr>
            <a:spAutoFit/>
          </a:bodyPr>
          <a:lstStyle/>
          <a:p>
            <a:r>
              <a:rPr lang="el-GR" sz="1800"/>
              <a:t>Ω</a:t>
            </a:r>
            <a:r>
              <a:rPr lang="en-GB" sz="1800"/>
              <a:t>   =   - 74 % </a:t>
            </a:r>
          </a:p>
        </p:txBody>
      </p:sp>
      <p:grpSp>
        <p:nvGrpSpPr>
          <p:cNvPr id="101381" name="Group 33"/>
          <p:cNvGrpSpPr>
            <a:grpSpLocks/>
          </p:cNvGrpSpPr>
          <p:nvPr/>
        </p:nvGrpSpPr>
        <p:grpSpPr bwMode="auto">
          <a:xfrm>
            <a:off x="1190625" y="3116263"/>
            <a:ext cx="1939925" cy="1878012"/>
            <a:chOff x="654" y="1403"/>
            <a:chExt cx="1023" cy="948"/>
          </a:xfrm>
        </p:grpSpPr>
        <p:sp>
          <p:nvSpPr>
            <p:cNvPr id="101382" name="AutoShape 34"/>
            <p:cNvSpPr>
              <a:spLocks noChangeAspect="1" noChangeArrowheads="1" noTextEdit="1"/>
            </p:cNvSpPr>
            <p:nvPr/>
          </p:nvSpPr>
          <p:spPr bwMode="auto">
            <a:xfrm>
              <a:off x="672" y="1424"/>
              <a:ext cx="979" cy="900"/>
            </a:xfrm>
            <a:prstGeom prst="rect">
              <a:avLst/>
            </a:prstGeom>
            <a:noFill/>
            <a:ln w="9525">
              <a:noFill/>
              <a:miter lim="800000"/>
              <a:headEnd/>
              <a:tailEnd/>
            </a:ln>
          </p:spPr>
          <p:txBody>
            <a:bodyPr/>
            <a:lstStyle/>
            <a:p>
              <a:endParaRPr lang="en-US"/>
            </a:p>
          </p:txBody>
        </p:sp>
        <p:sp>
          <p:nvSpPr>
            <p:cNvPr id="101383" name="Line 35"/>
            <p:cNvSpPr>
              <a:spLocks noChangeShapeType="1"/>
            </p:cNvSpPr>
            <p:nvPr/>
          </p:nvSpPr>
          <p:spPr bwMode="auto">
            <a:xfrm>
              <a:off x="984" y="1764"/>
              <a:ext cx="0" cy="199"/>
            </a:xfrm>
            <a:prstGeom prst="line">
              <a:avLst/>
            </a:prstGeom>
            <a:noFill/>
            <a:ln w="11113">
              <a:solidFill>
                <a:schemeClr val="tx1"/>
              </a:solidFill>
              <a:round/>
              <a:headEnd/>
              <a:tailEnd/>
            </a:ln>
          </p:spPr>
          <p:txBody>
            <a:bodyPr/>
            <a:lstStyle/>
            <a:p>
              <a:endParaRPr lang="en-US"/>
            </a:p>
          </p:txBody>
        </p:sp>
        <p:sp>
          <p:nvSpPr>
            <p:cNvPr id="101384" name="Line 36"/>
            <p:cNvSpPr>
              <a:spLocks noChangeShapeType="1"/>
            </p:cNvSpPr>
            <p:nvPr/>
          </p:nvSpPr>
          <p:spPr bwMode="auto">
            <a:xfrm>
              <a:off x="1009" y="1779"/>
              <a:ext cx="0" cy="171"/>
            </a:xfrm>
            <a:prstGeom prst="line">
              <a:avLst/>
            </a:prstGeom>
            <a:noFill/>
            <a:ln w="11113">
              <a:solidFill>
                <a:schemeClr val="tx1"/>
              </a:solidFill>
              <a:round/>
              <a:headEnd/>
              <a:tailEnd/>
            </a:ln>
          </p:spPr>
          <p:txBody>
            <a:bodyPr/>
            <a:lstStyle/>
            <a:p>
              <a:endParaRPr lang="en-US"/>
            </a:p>
          </p:txBody>
        </p:sp>
        <p:sp>
          <p:nvSpPr>
            <p:cNvPr id="101385" name="Line 37"/>
            <p:cNvSpPr>
              <a:spLocks noChangeShapeType="1"/>
            </p:cNvSpPr>
            <p:nvPr/>
          </p:nvSpPr>
          <p:spPr bwMode="auto">
            <a:xfrm>
              <a:off x="984" y="1963"/>
              <a:ext cx="176" cy="100"/>
            </a:xfrm>
            <a:prstGeom prst="line">
              <a:avLst/>
            </a:prstGeom>
            <a:noFill/>
            <a:ln w="7938">
              <a:solidFill>
                <a:schemeClr val="tx1"/>
              </a:solidFill>
              <a:round/>
              <a:headEnd/>
              <a:tailEnd/>
            </a:ln>
          </p:spPr>
          <p:txBody>
            <a:bodyPr/>
            <a:lstStyle/>
            <a:p>
              <a:endParaRPr lang="en-US"/>
            </a:p>
          </p:txBody>
        </p:sp>
        <p:sp>
          <p:nvSpPr>
            <p:cNvPr id="101386" name="Line 38"/>
            <p:cNvSpPr>
              <a:spLocks noChangeShapeType="1"/>
            </p:cNvSpPr>
            <p:nvPr/>
          </p:nvSpPr>
          <p:spPr bwMode="auto">
            <a:xfrm flipV="1">
              <a:off x="1160" y="1963"/>
              <a:ext cx="176" cy="100"/>
            </a:xfrm>
            <a:prstGeom prst="line">
              <a:avLst/>
            </a:prstGeom>
            <a:noFill/>
            <a:ln w="7938">
              <a:solidFill>
                <a:schemeClr val="tx1"/>
              </a:solidFill>
              <a:round/>
              <a:headEnd/>
              <a:tailEnd/>
            </a:ln>
          </p:spPr>
          <p:txBody>
            <a:bodyPr/>
            <a:lstStyle/>
            <a:p>
              <a:endParaRPr lang="en-US"/>
            </a:p>
          </p:txBody>
        </p:sp>
        <p:sp>
          <p:nvSpPr>
            <p:cNvPr id="101387" name="Line 39"/>
            <p:cNvSpPr>
              <a:spLocks noChangeShapeType="1"/>
            </p:cNvSpPr>
            <p:nvPr/>
          </p:nvSpPr>
          <p:spPr bwMode="auto">
            <a:xfrm flipV="1">
              <a:off x="1160" y="1950"/>
              <a:ext cx="152" cy="84"/>
            </a:xfrm>
            <a:prstGeom prst="line">
              <a:avLst/>
            </a:prstGeom>
            <a:noFill/>
            <a:ln w="7938">
              <a:solidFill>
                <a:schemeClr val="tx1"/>
              </a:solidFill>
              <a:round/>
              <a:headEnd/>
              <a:tailEnd/>
            </a:ln>
          </p:spPr>
          <p:txBody>
            <a:bodyPr/>
            <a:lstStyle/>
            <a:p>
              <a:endParaRPr lang="en-US"/>
            </a:p>
          </p:txBody>
        </p:sp>
        <p:sp>
          <p:nvSpPr>
            <p:cNvPr id="101388" name="Line 40"/>
            <p:cNvSpPr>
              <a:spLocks noChangeShapeType="1"/>
            </p:cNvSpPr>
            <p:nvPr/>
          </p:nvSpPr>
          <p:spPr bwMode="auto">
            <a:xfrm flipV="1">
              <a:off x="1336" y="1764"/>
              <a:ext cx="0" cy="199"/>
            </a:xfrm>
            <a:prstGeom prst="line">
              <a:avLst/>
            </a:prstGeom>
            <a:noFill/>
            <a:ln w="11113">
              <a:solidFill>
                <a:schemeClr val="tx1"/>
              </a:solidFill>
              <a:round/>
              <a:headEnd/>
              <a:tailEnd/>
            </a:ln>
          </p:spPr>
          <p:txBody>
            <a:bodyPr/>
            <a:lstStyle/>
            <a:p>
              <a:endParaRPr lang="en-US"/>
            </a:p>
          </p:txBody>
        </p:sp>
        <p:sp>
          <p:nvSpPr>
            <p:cNvPr id="101389" name="Line 41"/>
            <p:cNvSpPr>
              <a:spLocks noChangeShapeType="1"/>
            </p:cNvSpPr>
            <p:nvPr/>
          </p:nvSpPr>
          <p:spPr bwMode="auto">
            <a:xfrm flipH="1" flipV="1">
              <a:off x="1160" y="1664"/>
              <a:ext cx="176" cy="100"/>
            </a:xfrm>
            <a:prstGeom prst="line">
              <a:avLst/>
            </a:prstGeom>
            <a:noFill/>
            <a:ln w="7938">
              <a:solidFill>
                <a:schemeClr val="tx1"/>
              </a:solidFill>
              <a:round/>
              <a:headEnd/>
              <a:tailEnd/>
            </a:ln>
          </p:spPr>
          <p:txBody>
            <a:bodyPr/>
            <a:lstStyle/>
            <a:p>
              <a:endParaRPr lang="en-US"/>
            </a:p>
          </p:txBody>
        </p:sp>
        <p:sp>
          <p:nvSpPr>
            <p:cNvPr id="101390" name="Line 42"/>
            <p:cNvSpPr>
              <a:spLocks noChangeShapeType="1"/>
            </p:cNvSpPr>
            <p:nvPr/>
          </p:nvSpPr>
          <p:spPr bwMode="auto">
            <a:xfrm flipH="1" flipV="1">
              <a:off x="1160" y="1693"/>
              <a:ext cx="152" cy="86"/>
            </a:xfrm>
            <a:prstGeom prst="line">
              <a:avLst/>
            </a:prstGeom>
            <a:noFill/>
            <a:ln w="7938">
              <a:solidFill>
                <a:schemeClr val="tx1"/>
              </a:solidFill>
              <a:round/>
              <a:headEnd/>
              <a:tailEnd/>
            </a:ln>
          </p:spPr>
          <p:txBody>
            <a:bodyPr/>
            <a:lstStyle/>
            <a:p>
              <a:endParaRPr lang="en-US"/>
            </a:p>
          </p:txBody>
        </p:sp>
        <p:sp>
          <p:nvSpPr>
            <p:cNvPr id="101391" name="Line 43"/>
            <p:cNvSpPr>
              <a:spLocks noChangeShapeType="1"/>
            </p:cNvSpPr>
            <p:nvPr/>
          </p:nvSpPr>
          <p:spPr bwMode="auto">
            <a:xfrm flipV="1">
              <a:off x="984" y="1664"/>
              <a:ext cx="176" cy="100"/>
            </a:xfrm>
            <a:prstGeom prst="line">
              <a:avLst/>
            </a:prstGeom>
            <a:noFill/>
            <a:ln w="7938">
              <a:solidFill>
                <a:schemeClr val="tx1"/>
              </a:solidFill>
              <a:round/>
              <a:headEnd/>
              <a:tailEnd/>
            </a:ln>
          </p:spPr>
          <p:txBody>
            <a:bodyPr/>
            <a:lstStyle/>
            <a:p>
              <a:endParaRPr lang="en-US"/>
            </a:p>
          </p:txBody>
        </p:sp>
        <p:sp>
          <p:nvSpPr>
            <p:cNvPr id="101392" name="Line 44"/>
            <p:cNvSpPr>
              <a:spLocks noChangeShapeType="1"/>
            </p:cNvSpPr>
            <p:nvPr/>
          </p:nvSpPr>
          <p:spPr bwMode="auto">
            <a:xfrm flipV="1">
              <a:off x="1160" y="1507"/>
              <a:ext cx="0" cy="157"/>
            </a:xfrm>
            <a:prstGeom prst="line">
              <a:avLst/>
            </a:prstGeom>
            <a:noFill/>
            <a:ln w="11113">
              <a:solidFill>
                <a:schemeClr val="tx1"/>
              </a:solidFill>
              <a:round/>
              <a:headEnd/>
              <a:tailEnd/>
            </a:ln>
          </p:spPr>
          <p:txBody>
            <a:bodyPr/>
            <a:lstStyle/>
            <a:p>
              <a:endParaRPr lang="en-US"/>
            </a:p>
          </p:txBody>
        </p:sp>
        <p:sp>
          <p:nvSpPr>
            <p:cNvPr id="101393" name="Line 45"/>
            <p:cNvSpPr>
              <a:spLocks noChangeShapeType="1"/>
            </p:cNvSpPr>
            <p:nvPr/>
          </p:nvSpPr>
          <p:spPr bwMode="auto">
            <a:xfrm flipV="1">
              <a:off x="1336" y="1688"/>
              <a:ext cx="136" cy="76"/>
            </a:xfrm>
            <a:prstGeom prst="line">
              <a:avLst/>
            </a:prstGeom>
            <a:noFill/>
            <a:ln w="7938">
              <a:solidFill>
                <a:schemeClr val="tx1"/>
              </a:solidFill>
              <a:round/>
              <a:headEnd/>
              <a:tailEnd/>
            </a:ln>
          </p:spPr>
          <p:txBody>
            <a:bodyPr/>
            <a:lstStyle/>
            <a:p>
              <a:endParaRPr lang="en-US"/>
            </a:p>
          </p:txBody>
        </p:sp>
        <p:sp>
          <p:nvSpPr>
            <p:cNvPr id="101394" name="Line 46"/>
            <p:cNvSpPr>
              <a:spLocks noChangeShapeType="1"/>
            </p:cNvSpPr>
            <p:nvPr/>
          </p:nvSpPr>
          <p:spPr bwMode="auto">
            <a:xfrm flipH="1" flipV="1">
              <a:off x="850" y="1688"/>
              <a:ext cx="134" cy="76"/>
            </a:xfrm>
            <a:prstGeom prst="line">
              <a:avLst/>
            </a:prstGeom>
            <a:noFill/>
            <a:ln w="7938">
              <a:solidFill>
                <a:schemeClr val="tx1"/>
              </a:solidFill>
              <a:round/>
              <a:headEnd/>
              <a:tailEnd/>
            </a:ln>
          </p:spPr>
          <p:txBody>
            <a:bodyPr/>
            <a:lstStyle/>
            <a:p>
              <a:endParaRPr lang="en-US"/>
            </a:p>
          </p:txBody>
        </p:sp>
        <p:sp>
          <p:nvSpPr>
            <p:cNvPr id="101395" name="Line 47"/>
            <p:cNvSpPr>
              <a:spLocks noChangeShapeType="1"/>
            </p:cNvSpPr>
            <p:nvPr/>
          </p:nvSpPr>
          <p:spPr bwMode="auto">
            <a:xfrm>
              <a:off x="1160" y="2063"/>
              <a:ext cx="0" cy="158"/>
            </a:xfrm>
            <a:prstGeom prst="line">
              <a:avLst/>
            </a:prstGeom>
            <a:noFill/>
            <a:ln w="11113">
              <a:solidFill>
                <a:schemeClr val="tx1"/>
              </a:solidFill>
              <a:round/>
              <a:headEnd/>
              <a:tailEnd/>
            </a:ln>
          </p:spPr>
          <p:txBody>
            <a:bodyPr/>
            <a:lstStyle/>
            <a:p>
              <a:endParaRPr lang="en-US"/>
            </a:p>
          </p:txBody>
        </p:sp>
        <p:sp>
          <p:nvSpPr>
            <p:cNvPr id="101396" name="Rectangle 48"/>
            <p:cNvSpPr>
              <a:spLocks noChangeArrowheads="1"/>
            </p:cNvSpPr>
            <p:nvPr/>
          </p:nvSpPr>
          <p:spPr bwMode="auto">
            <a:xfrm>
              <a:off x="1132" y="1403"/>
              <a:ext cx="58" cy="92"/>
            </a:xfrm>
            <a:prstGeom prst="rect">
              <a:avLst/>
            </a:prstGeom>
            <a:noFill/>
            <a:ln w="9525">
              <a:noFill/>
              <a:miter lim="800000"/>
              <a:headEnd/>
              <a:tailEnd/>
            </a:ln>
          </p:spPr>
          <p:txBody>
            <a:bodyPr wrap="none" lIns="0" tIns="0" rIns="0" bIns="0">
              <a:spAutoFit/>
            </a:bodyPr>
            <a:lstStyle/>
            <a:p>
              <a:pPr eaLnBrk="0" hangingPunct="0"/>
              <a:r>
                <a:rPr lang="en-GB" sz="1200" b="1"/>
                <a:t>C</a:t>
              </a:r>
              <a:endParaRPr lang="en-GB" sz="1200"/>
            </a:p>
          </p:txBody>
        </p:sp>
        <p:sp>
          <p:nvSpPr>
            <p:cNvPr id="101397" name="Rectangle 49"/>
            <p:cNvSpPr>
              <a:spLocks noChangeArrowheads="1"/>
            </p:cNvSpPr>
            <p:nvPr/>
          </p:nvSpPr>
          <p:spPr bwMode="auto">
            <a:xfrm>
              <a:off x="1200" y="1403"/>
              <a:ext cx="58" cy="92"/>
            </a:xfrm>
            <a:prstGeom prst="rect">
              <a:avLst/>
            </a:prstGeom>
            <a:noFill/>
            <a:ln w="9525">
              <a:noFill/>
              <a:miter lim="800000"/>
              <a:headEnd/>
              <a:tailEnd/>
            </a:ln>
          </p:spPr>
          <p:txBody>
            <a:bodyPr wrap="none" lIns="0" tIns="0" rIns="0" bIns="0">
              <a:spAutoFit/>
            </a:bodyPr>
            <a:lstStyle/>
            <a:p>
              <a:pPr eaLnBrk="0" hangingPunct="0"/>
              <a:r>
                <a:rPr lang="en-GB" sz="1200" b="1"/>
                <a:t>H</a:t>
              </a:r>
              <a:endParaRPr lang="en-GB" sz="1200"/>
            </a:p>
          </p:txBody>
        </p:sp>
        <p:sp>
          <p:nvSpPr>
            <p:cNvPr id="101398" name="Rectangle 50"/>
            <p:cNvSpPr>
              <a:spLocks noChangeArrowheads="1"/>
            </p:cNvSpPr>
            <p:nvPr/>
          </p:nvSpPr>
          <p:spPr bwMode="auto">
            <a:xfrm>
              <a:off x="1271" y="1462"/>
              <a:ext cx="44" cy="92"/>
            </a:xfrm>
            <a:prstGeom prst="rect">
              <a:avLst/>
            </a:prstGeom>
            <a:noFill/>
            <a:ln w="9525">
              <a:noFill/>
              <a:miter lim="800000"/>
              <a:headEnd/>
              <a:tailEnd/>
            </a:ln>
          </p:spPr>
          <p:txBody>
            <a:bodyPr wrap="none" lIns="0" tIns="0" rIns="0" bIns="0">
              <a:spAutoFit/>
            </a:bodyPr>
            <a:lstStyle/>
            <a:p>
              <a:pPr eaLnBrk="0" hangingPunct="0"/>
              <a:r>
                <a:rPr lang="en-GB" sz="1200" b="1"/>
                <a:t>3</a:t>
              </a:r>
              <a:endParaRPr lang="en-GB" sz="1200"/>
            </a:p>
          </p:txBody>
        </p:sp>
        <p:sp>
          <p:nvSpPr>
            <p:cNvPr id="101399" name="Rectangle 51"/>
            <p:cNvSpPr>
              <a:spLocks noChangeArrowheads="1"/>
            </p:cNvSpPr>
            <p:nvPr/>
          </p:nvSpPr>
          <p:spPr bwMode="auto">
            <a:xfrm>
              <a:off x="1486" y="1621"/>
              <a:ext cx="58" cy="92"/>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01400" name="Rectangle 52"/>
            <p:cNvSpPr>
              <a:spLocks noChangeArrowheads="1"/>
            </p:cNvSpPr>
            <p:nvPr/>
          </p:nvSpPr>
          <p:spPr bwMode="auto">
            <a:xfrm>
              <a:off x="1555" y="1621"/>
              <a:ext cx="63" cy="92"/>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01401" name="Rectangle 53"/>
            <p:cNvSpPr>
              <a:spLocks noChangeArrowheads="1"/>
            </p:cNvSpPr>
            <p:nvPr/>
          </p:nvSpPr>
          <p:spPr bwMode="auto">
            <a:xfrm>
              <a:off x="1633" y="1661"/>
              <a:ext cx="44" cy="92"/>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01402" name="Rectangle 54"/>
            <p:cNvSpPr>
              <a:spLocks noChangeArrowheads="1"/>
            </p:cNvSpPr>
            <p:nvPr/>
          </p:nvSpPr>
          <p:spPr bwMode="auto">
            <a:xfrm>
              <a:off x="654" y="1621"/>
              <a:ext cx="63" cy="92"/>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01403" name="Rectangle 55"/>
            <p:cNvSpPr>
              <a:spLocks noChangeArrowheads="1"/>
            </p:cNvSpPr>
            <p:nvPr/>
          </p:nvSpPr>
          <p:spPr bwMode="auto">
            <a:xfrm>
              <a:off x="728" y="1661"/>
              <a:ext cx="44" cy="92"/>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01404" name="Rectangle 56"/>
            <p:cNvSpPr>
              <a:spLocks noChangeArrowheads="1"/>
            </p:cNvSpPr>
            <p:nvPr/>
          </p:nvSpPr>
          <p:spPr bwMode="auto">
            <a:xfrm>
              <a:off x="779" y="1621"/>
              <a:ext cx="58" cy="92"/>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01405" name="Rectangle 57"/>
            <p:cNvSpPr>
              <a:spLocks noChangeArrowheads="1"/>
            </p:cNvSpPr>
            <p:nvPr/>
          </p:nvSpPr>
          <p:spPr bwMode="auto">
            <a:xfrm>
              <a:off x="1132" y="2218"/>
              <a:ext cx="58" cy="92"/>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01406" name="Rectangle 58"/>
            <p:cNvSpPr>
              <a:spLocks noChangeArrowheads="1"/>
            </p:cNvSpPr>
            <p:nvPr/>
          </p:nvSpPr>
          <p:spPr bwMode="auto">
            <a:xfrm>
              <a:off x="1200" y="2218"/>
              <a:ext cx="63" cy="92"/>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01407" name="Rectangle 59"/>
            <p:cNvSpPr>
              <a:spLocks noChangeArrowheads="1"/>
            </p:cNvSpPr>
            <p:nvPr/>
          </p:nvSpPr>
          <p:spPr bwMode="auto">
            <a:xfrm>
              <a:off x="1276" y="2259"/>
              <a:ext cx="45" cy="92"/>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grpSp>
    </p:spTree>
    <p:extLst>
      <p:ext uri="{BB962C8B-B14F-4D97-AF65-F5344CB8AC3E}">
        <p14:creationId xmlns:p14="http://schemas.microsoft.com/office/powerpoint/2010/main" val="144845323"/>
      </p:ext>
    </p:extLst>
  </p:cSld>
  <p:clrMapOvr>
    <a:masterClrMapping/>
  </p:clrMapOvr>
  <p:transition>
    <p:wipe dir="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5022" name="Rectangle 30"/>
          <p:cNvSpPr>
            <a:spLocks noGrp="1" noChangeArrowheads="1"/>
          </p:cNvSpPr>
          <p:nvPr>
            <p:ph type="title"/>
          </p:nvPr>
        </p:nvSpPr>
        <p:spPr>
          <a:ln w="9525"/>
        </p:spPr>
        <p:txBody>
          <a:bodyPr/>
          <a:lstStyle/>
          <a:p>
            <a:pPr>
              <a:defRPr/>
            </a:pPr>
            <a:r>
              <a:rPr lang="en-GB" smtClean="0"/>
              <a:t>Detonation Products (4)</a:t>
            </a:r>
          </a:p>
        </p:txBody>
      </p:sp>
      <p:grpSp>
        <p:nvGrpSpPr>
          <p:cNvPr id="1574999" name="Group 87"/>
          <p:cNvGrpSpPr>
            <a:grpSpLocks/>
          </p:cNvGrpSpPr>
          <p:nvPr/>
        </p:nvGrpSpPr>
        <p:grpSpPr bwMode="auto">
          <a:xfrm>
            <a:off x="647700" y="2679700"/>
            <a:ext cx="7683500" cy="2692400"/>
            <a:chOff x="752" y="2328"/>
            <a:chExt cx="4840" cy="1696"/>
          </a:xfrm>
        </p:grpSpPr>
        <p:sp>
          <p:nvSpPr>
            <p:cNvPr id="95236" name="Line 5"/>
            <p:cNvSpPr>
              <a:spLocks noChangeShapeType="1"/>
            </p:cNvSpPr>
            <p:nvPr/>
          </p:nvSpPr>
          <p:spPr bwMode="auto">
            <a:xfrm>
              <a:off x="2344" y="2904"/>
              <a:ext cx="1312" cy="0"/>
            </a:xfrm>
            <a:prstGeom prst="line">
              <a:avLst/>
            </a:prstGeom>
            <a:noFill/>
            <a:ln w="15875">
              <a:solidFill>
                <a:schemeClr val="tx2"/>
              </a:solidFill>
              <a:round/>
              <a:headEnd/>
              <a:tailEnd type="triangle" w="med" len="med"/>
            </a:ln>
          </p:spPr>
          <p:txBody>
            <a:bodyPr/>
            <a:lstStyle/>
            <a:p>
              <a:endParaRPr lang="en-US"/>
            </a:p>
          </p:txBody>
        </p:sp>
        <p:sp>
          <p:nvSpPr>
            <p:cNvPr id="95237" name="Text Box 21"/>
            <p:cNvSpPr txBox="1">
              <a:spLocks noChangeArrowheads="1"/>
            </p:cNvSpPr>
            <p:nvPr/>
          </p:nvSpPr>
          <p:spPr bwMode="auto">
            <a:xfrm>
              <a:off x="1176" y="3640"/>
              <a:ext cx="792" cy="212"/>
            </a:xfrm>
            <a:prstGeom prst="rect">
              <a:avLst/>
            </a:prstGeom>
            <a:noFill/>
            <a:ln w="15875">
              <a:noFill/>
              <a:miter lim="800000"/>
              <a:headEnd/>
              <a:tailEnd/>
            </a:ln>
          </p:spPr>
          <p:txBody>
            <a:bodyPr>
              <a:spAutoFit/>
            </a:bodyPr>
            <a:lstStyle/>
            <a:p>
              <a:pPr eaLnBrk="0" hangingPunct="0">
                <a:spcBef>
                  <a:spcPct val="50000"/>
                </a:spcBef>
              </a:pPr>
              <a:r>
                <a:rPr lang="en-GB" sz="1600"/>
                <a:t>C</a:t>
              </a:r>
              <a:r>
                <a:rPr lang="en-GB" sz="1600" baseline="-25000"/>
                <a:t>4</a:t>
              </a:r>
              <a:r>
                <a:rPr lang="en-GB" sz="1600"/>
                <a:t>H</a:t>
              </a:r>
              <a:r>
                <a:rPr lang="en-GB" sz="1600" baseline="-25000"/>
                <a:t>8</a:t>
              </a:r>
              <a:r>
                <a:rPr lang="en-GB" sz="1600"/>
                <a:t>N</a:t>
              </a:r>
              <a:r>
                <a:rPr lang="en-GB" sz="1600" baseline="-25000"/>
                <a:t>8</a:t>
              </a:r>
              <a:r>
                <a:rPr lang="en-GB" sz="1600"/>
                <a:t>O</a:t>
              </a:r>
              <a:r>
                <a:rPr lang="en-GB" sz="1600" baseline="-25000"/>
                <a:t>8</a:t>
              </a:r>
              <a:endParaRPr lang="en-GB" sz="1600"/>
            </a:p>
          </p:txBody>
        </p:sp>
        <p:sp>
          <p:nvSpPr>
            <p:cNvPr id="95238" name="Text Box 29"/>
            <p:cNvSpPr txBox="1">
              <a:spLocks noChangeArrowheads="1"/>
            </p:cNvSpPr>
            <p:nvPr/>
          </p:nvSpPr>
          <p:spPr bwMode="auto">
            <a:xfrm>
              <a:off x="4168" y="3744"/>
              <a:ext cx="256" cy="212"/>
            </a:xfrm>
            <a:prstGeom prst="rect">
              <a:avLst/>
            </a:prstGeom>
            <a:noFill/>
            <a:ln w="15875">
              <a:noFill/>
              <a:miter lim="800000"/>
              <a:headEnd/>
              <a:tailEnd/>
            </a:ln>
          </p:spPr>
          <p:txBody>
            <a:bodyPr>
              <a:spAutoFit/>
            </a:bodyPr>
            <a:lstStyle/>
            <a:p>
              <a:pPr eaLnBrk="0" hangingPunct="0">
                <a:spcBef>
                  <a:spcPct val="50000"/>
                </a:spcBef>
              </a:pPr>
              <a:r>
                <a:rPr lang="en-GB" sz="1600" b="1"/>
                <a:t>+ </a:t>
              </a:r>
            </a:p>
          </p:txBody>
        </p:sp>
        <p:sp>
          <p:nvSpPr>
            <p:cNvPr id="95239" name="WordArt 30"/>
            <p:cNvSpPr>
              <a:spLocks noChangeArrowheads="1" noChangeShapeType="1" noTextEdit="1"/>
            </p:cNvSpPr>
            <p:nvPr/>
          </p:nvSpPr>
          <p:spPr bwMode="auto">
            <a:xfrm>
              <a:off x="4497" y="3664"/>
              <a:ext cx="766" cy="360"/>
            </a:xfrm>
            <a:prstGeom prst="rect">
              <a:avLst/>
            </a:prstGeom>
          </p:spPr>
          <p:txBody>
            <a:bodyPr wrap="none" fromWordArt="1">
              <a:prstTxWarp prst="textPlain">
                <a:avLst>
                  <a:gd name="adj" fmla="val 50000"/>
                </a:avLst>
              </a:prstTxWarp>
            </a:bodyPr>
            <a:lstStyle/>
            <a:p>
              <a:pPr algn="ctr"/>
              <a:r>
                <a:rPr lang="en-US" sz="3600" kern="10">
                  <a:ln w="9525">
                    <a:noFill/>
                    <a:round/>
                    <a:headEnd/>
                    <a:tailEnd/>
                  </a:ln>
                  <a:gradFill rotWithShape="1">
                    <a:gsLst>
                      <a:gs pos="0">
                        <a:srgbClr val="FFFF00"/>
                      </a:gs>
                      <a:gs pos="100000">
                        <a:srgbClr val="FF9933"/>
                      </a:gs>
                    </a:gsLst>
                    <a:path path="rect">
                      <a:fillToRect l="50000" t="50000" r="50000" b="50000"/>
                    </a:path>
                  </a:gradFill>
                  <a:effectLst>
                    <a:outerShdw dist="35921" dir="2700000" algn="ctr" rotWithShape="0">
                      <a:srgbClr val="C0C0C0">
                        <a:alpha val="79999"/>
                      </a:srgbClr>
                    </a:outerShdw>
                  </a:effectLst>
                  <a:latin typeface="Impact"/>
                </a:rPr>
                <a:t>HEAT!</a:t>
              </a:r>
            </a:p>
          </p:txBody>
        </p:sp>
        <p:sp>
          <p:nvSpPr>
            <p:cNvPr id="95240" name="Text Box 31"/>
            <p:cNvSpPr txBox="1">
              <a:spLocks noChangeArrowheads="1"/>
            </p:cNvSpPr>
            <p:nvPr/>
          </p:nvSpPr>
          <p:spPr bwMode="auto">
            <a:xfrm>
              <a:off x="2624" y="2688"/>
              <a:ext cx="992" cy="212"/>
            </a:xfrm>
            <a:prstGeom prst="rect">
              <a:avLst/>
            </a:prstGeom>
            <a:noFill/>
            <a:ln w="15875">
              <a:noFill/>
              <a:miter lim="800000"/>
              <a:headEnd/>
              <a:tailEnd/>
            </a:ln>
          </p:spPr>
          <p:txBody>
            <a:bodyPr>
              <a:spAutoFit/>
            </a:bodyPr>
            <a:lstStyle/>
            <a:p>
              <a:pPr eaLnBrk="0" hangingPunct="0">
                <a:spcBef>
                  <a:spcPct val="50000"/>
                </a:spcBef>
              </a:pPr>
              <a:r>
                <a:rPr lang="en-GB" sz="1600"/>
                <a:t>Detonation</a:t>
              </a:r>
            </a:p>
          </p:txBody>
        </p:sp>
        <p:pic>
          <p:nvPicPr>
            <p:cNvPr id="95241" name="Picture 32"/>
            <p:cNvPicPr>
              <a:picLocks noChangeAspect="1" noChangeArrowheads="1"/>
            </p:cNvPicPr>
            <p:nvPr/>
          </p:nvPicPr>
          <p:blipFill>
            <a:blip r:embed="rId2"/>
            <a:srcRect/>
            <a:stretch>
              <a:fillRect/>
            </a:stretch>
          </p:blipFill>
          <p:spPr bwMode="auto">
            <a:xfrm>
              <a:off x="752" y="2328"/>
              <a:ext cx="1452" cy="1384"/>
            </a:xfrm>
            <a:prstGeom prst="rect">
              <a:avLst/>
            </a:prstGeom>
            <a:noFill/>
            <a:ln w="9525">
              <a:noFill/>
              <a:miter lim="800000"/>
              <a:headEnd/>
              <a:tailEnd/>
            </a:ln>
          </p:spPr>
        </p:pic>
        <p:grpSp>
          <p:nvGrpSpPr>
            <p:cNvPr id="95242" name="Group 68"/>
            <p:cNvGrpSpPr>
              <a:grpSpLocks/>
            </p:cNvGrpSpPr>
            <p:nvPr/>
          </p:nvGrpSpPr>
          <p:grpSpPr bwMode="auto">
            <a:xfrm>
              <a:off x="4076" y="2480"/>
              <a:ext cx="360" cy="112"/>
              <a:chOff x="2452" y="3304"/>
              <a:chExt cx="360" cy="112"/>
            </a:xfrm>
          </p:grpSpPr>
          <p:sp>
            <p:nvSpPr>
              <p:cNvPr id="95258" name="Oval 69"/>
              <p:cNvSpPr>
                <a:spLocks noChangeArrowheads="1"/>
              </p:cNvSpPr>
              <p:nvPr/>
            </p:nvSpPr>
            <p:spPr bwMode="auto">
              <a:xfrm>
                <a:off x="2452" y="3304"/>
                <a:ext cx="108" cy="108"/>
              </a:xfrm>
              <a:prstGeom prst="ellipse">
                <a:avLst/>
              </a:prstGeom>
              <a:solidFill>
                <a:srgbClr val="777777"/>
              </a:solidFill>
              <a:ln w="9525">
                <a:solidFill>
                  <a:srgbClr val="000000"/>
                </a:solidFill>
                <a:round/>
                <a:headEnd/>
                <a:tailEnd/>
              </a:ln>
            </p:spPr>
            <p:txBody>
              <a:bodyPr wrap="none" anchor="ctr"/>
              <a:lstStyle/>
              <a:p>
                <a:pPr eaLnBrk="0" hangingPunct="0"/>
                <a:endParaRPr lang="en-US"/>
              </a:p>
            </p:txBody>
          </p:sp>
          <p:sp>
            <p:nvSpPr>
              <p:cNvPr id="95259" name="Oval 70"/>
              <p:cNvSpPr>
                <a:spLocks noChangeArrowheads="1"/>
              </p:cNvSpPr>
              <p:nvPr/>
            </p:nvSpPr>
            <p:spPr bwMode="auto">
              <a:xfrm>
                <a:off x="2704" y="3308"/>
                <a:ext cx="108" cy="108"/>
              </a:xfrm>
              <a:prstGeom prst="ellipse">
                <a:avLst/>
              </a:prstGeom>
              <a:solidFill>
                <a:schemeClr val="accent1"/>
              </a:solidFill>
              <a:ln w="9525">
                <a:solidFill>
                  <a:srgbClr val="000000"/>
                </a:solidFill>
                <a:round/>
                <a:headEnd/>
                <a:tailEnd/>
              </a:ln>
            </p:spPr>
            <p:txBody>
              <a:bodyPr wrap="none" anchor="ctr"/>
              <a:lstStyle/>
              <a:p>
                <a:pPr eaLnBrk="0" hangingPunct="0"/>
                <a:endParaRPr lang="en-US"/>
              </a:p>
            </p:txBody>
          </p:sp>
          <p:sp>
            <p:nvSpPr>
              <p:cNvPr id="95260" name="Line 71"/>
              <p:cNvSpPr>
                <a:spLocks noChangeShapeType="1"/>
              </p:cNvSpPr>
              <p:nvPr/>
            </p:nvSpPr>
            <p:spPr bwMode="auto">
              <a:xfrm>
                <a:off x="2562" y="3357"/>
                <a:ext cx="141" cy="3"/>
              </a:xfrm>
              <a:prstGeom prst="line">
                <a:avLst/>
              </a:prstGeom>
              <a:noFill/>
              <a:ln w="15875">
                <a:solidFill>
                  <a:schemeClr val="tx2"/>
                </a:solidFill>
                <a:round/>
                <a:headEnd/>
                <a:tailEnd/>
              </a:ln>
            </p:spPr>
            <p:txBody>
              <a:bodyPr/>
              <a:lstStyle/>
              <a:p>
                <a:endParaRPr lang="en-US"/>
              </a:p>
            </p:txBody>
          </p:sp>
        </p:grpSp>
        <p:grpSp>
          <p:nvGrpSpPr>
            <p:cNvPr id="95243" name="Group 72"/>
            <p:cNvGrpSpPr>
              <a:grpSpLocks/>
            </p:cNvGrpSpPr>
            <p:nvPr/>
          </p:nvGrpSpPr>
          <p:grpSpPr bwMode="auto">
            <a:xfrm>
              <a:off x="4031" y="3289"/>
              <a:ext cx="427" cy="212"/>
              <a:chOff x="2287" y="3513"/>
              <a:chExt cx="427" cy="212"/>
            </a:xfrm>
          </p:grpSpPr>
          <p:sp>
            <p:nvSpPr>
              <p:cNvPr id="95253" name="Oval 73"/>
              <p:cNvSpPr>
                <a:spLocks noChangeArrowheads="1"/>
              </p:cNvSpPr>
              <p:nvPr/>
            </p:nvSpPr>
            <p:spPr bwMode="auto">
              <a:xfrm>
                <a:off x="2451" y="3513"/>
                <a:ext cx="114" cy="111"/>
              </a:xfrm>
              <a:prstGeom prst="ellipse">
                <a:avLst/>
              </a:prstGeom>
              <a:solidFill>
                <a:schemeClr val="accent1"/>
              </a:solidFill>
              <a:ln w="9525">
                <a:solidFill>
                  <a:srgbClr val="000000"/>
                </a:solidFill>
                <a:round/>
                <a:headEnd/>
                <a:tailEnd/>
              </a:ln>
            </p:spPr>
            <p:txBody>
              <a:bodyPr wrap="none" anchor="ctr"/>
              <a:lstStyle/>
              <a:p>
                <a:pPr eaLnBrk="0" hangingPunct="0"/>
                <a:endParaRPr lang="en-US"/>
              </a:p>
            </p:txBody>
          </p:sp>
          <p:sp>
            <p:nvSpPr>
              <p:cNvPr id="95254" name="Oval 74"/>
              <p:cNvSpPr>
                <a:spLocks noChangeArrowheads="1"/>
              </p:cNvSpPr>
              <p:nvPr/>
            </p:nvSpPr>
            <p:spPr bwMode="auto">
              <a:xfrm>
                <a:off x="2658" y="3669"/>
                <a:ext cx="56" cy="56"/>
              </a:xfrm>
              <a:prstGeom prst="ellipse">
                <a:avLst/>
              </a:prstGeom>
              <a:solidFill>
                <a:schemeClr val="folHlink"/>
              </a:solidFill>
              <a:ln w="6350">
                <a:solidFill>
                  <a:srgbClr val="000000"/>
                </a:solidFill>
                <a:round/>
                <a:headEnd/>
                <a:tailEnd/>
              </a:ln>
            </p:spPr>
            <p:txBody>
              <a:bodyPr wrap="none" anchor="ctr"/>
              <a:lstStyle/>
              <a:p>
                <a:pPr eaLnBrk="0" hangingPunct="0"/>
                <a:endParaRPr lang="en-US"/>
              </a:p>
            </p:txBody>
          </p:sp>
          <p:sp>
            <p:nvSpPr>
              <p:cNvPr id="95255" name="Oval 75"/>
              <p:cNvSpPr>
                <a:spLocks noChangeArrowheads="1"/>
              </p:cNvSpPr>
              <p:nvPr/>
            </p:nvSpPr>
            <p:spPr bwMode="auto">
              <a:xfrm>
                <a:off x="2287" y="3664"/>
                <a:ext cx="56" cy="56"/>
              </a:xfrm>
              <a:prstGeom prst="ellipse">
                <a:avLst/>
              </a:prstGeom>
              <a:solidFill>
                <a:schemeClr val="folHlink"/>
              </a:solidFill>
              <a:ln w="6350">
                <a:solidFill>
                  <a:srgbClr val="000000"/>
                </a:solidFill>
                <a:round/>
                <a:headEnd/>
                <a:tailEnd/>
              </a:ln>
            </p:spPr>
            <p:txBody>
              <a:bodyPr wrap="none" anchor="ctr"/>
              <a:lstStyle/>
              <a:p>
                <a:pPr eaLnBrk="0" hangingPunct="0"/>
                <a:endParaRPr lang="en-US"/>
              </a:p>
            </p:txBody>
          </p:sp>
          <p:sp>
            <p:nvSpPr>
              <p:cNvPr id="95256" name="Line 76"/>
              <p:cNvSpPr>
                <a:spLocks noChangeShapeType="1"/>
              </p:cNvSpPr>
              <p:nvPr/>
            </p:nvSpPr>
            <p:spPr bwMode="auto">
              <a:xfrm flipV="1">
                <a:off x="2342" y="3598"/>
                <a:ext cx="114" cy="78"/>
              </a:xfrm>
              <a:prstGeom prst="line">
                <a:avLst/>
              </a:prstGeom>
              <a:noFill/>
              <a:ln w="15875">
                <a:solidFill>
                  <a:schemeClr val="tx2"/>
                </a:solidFill>
                <a:round/>
                <a:headEnd/>
                <a:tailEnd/>
              </a:ln>
            </p:spPr>
            <p:txBody>
              <a:bodyPr/>
              <a:lstStyle/>
              <a:p>
                <a:endParaRPr lang="en-US"/>
              </a:p>
            </p:txBody>
          </p:sp>
          <p:sp>
            <p:nvSpPr>
              <p:cNvPr id="95257" name="Line 77"/>
              <p:cNvSpPr>
                <a:spLocks noChangeShapeType="1"/>
              </p:cNvSpPr>
              <p:nvPr/>
            </p:nvSpPr>
            <p:spPr bwMode="auto">
              <a:xfrm>
                <a:off x="2562" y="3594"/>
                <a:ext cx="100" cy="84"/>
              </a:xfrm>
              <a:prstGeom prst="line">
                <a:avLst/>
              </a:prstGeom>
              <a:noFill/>
              <a:ln w="15875">
                <a:solidFill>
                  <a:schemeClr val="tx2"/>
                </a:solidFill>
                <a:round/>
                <a:headEnd/>
                <a:tailEnd/>
              </a:ln>
            </p:spPr>
            <p:txBody>
              <a:bodyPr/>
              <a:lstStyle/>
              <a:p>
                <a:endParaRPr lang="en-US"/>
              </a:p>
            </p:txBody>
          </p:sp>
        </p:grpSp>
        <p:grpSp>
          <p:nvGrpSpPr>
            <p:cNvPr id="95244" name="Group 78"/>
            <p:cNvGrpSpPr>
              <a:grpSpLocks/>
            </p:cNvGrpSpPr>
            <p:nvPr/>
          </p:nvGrpSpPr>
          <p:grpSpPr bwMode="auto">
            <a:xfrm>
              <a:off x="4069" y="2857"/>
              <a:ext cx="358" cy="115"/>
              <a:chOff x="2461" y="3833"/>
              <a:chExt cx="358" cy="115"/>
            </a:xfrm>
          </p:grpSpPr>
          <p:sp>
            <p:nvSpPr>
              <p:cNvPr id="95250" name="Oval 79"/>
              <p:cNvSpPr>
                <a:spLocks noChangeArrowheads="1"/>
              </p:cNvSpPr>
              <p:nvPr/>
            </p:nvSpPr>
            <p:spPr bwMode="auto">
              <a:xfrm>
                <a:off x="2461" y="3833"/>
                <a:ext cx="114" cy="111"/>
              </a:xfrm>
              <a:prstGeom prst="ellipse">
                <a:avLst/>
              </a:prstGeom>
              <a:solidFill>
                <a:srgbClr val="0000FF"/>
              </a:solidFill>
              <a:ln w="6350">
                <a:solidFill>
                  <a:srgbClr val="000000"/>
                </a:solidFill>
                <a:round/>
                <a:headEnd/>
                <a:tailEnd/>
              </a:ln>
            </p:spPr>
            <p:txBody>
              <a:bodyPr wrap="none" anchor="ctr"/>
              <a:lstStyle/>
              <a:p>
                <a:pPr eaLnBrk="0" hangingPunct="0"/>
                <a:endParaRPr lang="en-US"/>
              </a:p>
            </p:txBody>
          </p:sp>
          <p:sp>
            <p:nvSpPr>
              <p:cNvPr id="95251" name="Oval 80"/>
              <p:cNvSpPr>
                <a:spLocks noChangeArrowheads="1"/>
              </p:cNvSpPr>
              <p:nvPr/>
            </p:nvSpPr>
            <p:spPr bwMode="auto">
              <a:xfrm>
                <a:off x="2705" y="3837"/>
                <a:ext cx="114" cy="111"/>
              </a:xfrm>
              <a:prstGeom prst="ellipse">
                <a:avLst/>
              </a:prstGeom>
              <a:solidFill>
                <a:srgbClr val="0000FF"/>
              </a:solidFill>
              <a:ln w="6350">
                <a:solidFill>
                  <a:srgbClr val="000000"/>
                </a:solidFill>
                <a:round/>
                <a:headEnd/>
                <a:tailEnd/>
              </a:ln>
            </p:spPr>
            <p:txBody>
              <a:bodyPr wrap="none" anchor="ctr"/>
              <a:lstStyle/>
              <a:p>
                <a:pPr eaLnBrk="0" hangingPunct="0"/>
                <a:endParaRPr lang="en-US"/>
              </a:p>
            </p:txBody>
          </p:sp>
          <p:sp>
            <p:nvSpPr>
              <p:cNvPr id="95252" name="Line 81"/>
              <p:cNvSpPr>
                <a:spLocks noChangeShapeType="1"/>
              </p:cNvSpPr>
              <p:nvPr/>
            </p:nvSpPr>
            <p:spPr bwMode="auto">
              <a:xfrm>
                <a:off x="2578" y="3888"/>
                <a:ext cx="130" cy="4"/>
              </a:xfrm>
              <a:prstGeom prst="line">
                <a:avLst/>
              </a:prstGeom>
              <a:noFill/>
              <a:ln w="15875">
                <a:solidFill>
                  <a:schemeClr val="tx2"/>
                </a:solidFill>
                <a:round/>
                <a:headEnd/>
                <a:tailEnd/>
              </a:ln>
            </p:spPr>
            <p:txBody>
              <a:bodyPr/>
              <a:lstStyle/>
              <a:p>
                <a:endParaRPr lang="en-US"/>
              </a:p>
            </p:txBody>
          </p:sp>
        </p:grpSp>
        <p:sp>
          <p:nvSpPr>
            <p:cNvPr id="95245" name="Text Box 82"/>
            <p:cNvSpPr txBox="1">
              <a:spLocks noChangeArrowheads="1"/>
            </p:cNvSpPr>
            <p:nvPr/>
          </p:nvSpPr>
          <p:spPr bwMode="auto">
            <a:xfrm>
              <a:off x="4712" y="2400"/>
              <a:ext cx="880" cy="212"/>
            </a:xfrm>
            <a:prstGeom prst="rect">
              <a:avLst/>
            </a:prstGeom>
            <a:noFill/>
            <a:ln w="15875">
              <a:noFill/>
              <a:miter lim="800000"/>
              <a:headEnd/>
              <a:tailEnd/>
            </a:ln>
          </p:spPr>
          <p:txBody>
            <a:bodyPr>
              <a:spAutoFit/>
            </a:bodyPr>
            <a:lstStyle/>
            <a:p>
              <a:pPr eaLnBrk="0" hangingPunct="0">
                <a:spcBef>
                  <a:spcPct val="50000"/>
                </a:spcBef>
              </a:pPr>
              <a:r>
                <a:rPr lang="en-GB" sz="1600"/>
                <a:t>4CO(g)</a:t>
              </a:r>
            </a:p>
          </p:txBody>
        </p:sp>
        <p:sp>
          <p:nvSpPr>
            <p:cNvPr id="95246" name="Text Box 83"/>
            <p:cNvSpPr txBox="1">
              <a:spLocks noChangeArrowheads="1"/>
            </p:cNvSpPr>
            <p:nvPr/>
          </p:nvSpPr>
          <p:spPr bwMode="auto">
            <a:xfrm>
              <a:off x="4704" y="2792"/>
              <a:ext cx="856" cy="212"/>
            </a:xfrm>
            <a:prstGeom prst="rect">
              <a:avLst/>
            </a:prstGeom>
            <a:noFill/>
            <a:ln w="15875">
              <a:noFill/>
              <a:miter lim="800000"/>
              <a:headEnd/>
              <a:tailEnd/>
            </a:ln>
          </p:spPr>
          <p:txBody>
            <a:bodyPr>
              <a:spAutoFit/>
            </a:bodyPr>
            <a:lstStyle/>
            <a:p>
              <a:pPr eaLnBrk="0" hangingPunct="0">
                <a:spcBef>
                  <a:spcPct val="50000"/>
                </a:spcBef>
              </a:pPr>
              <a:r>
                <a:rPr lang="en-GB" sz="1600"/>
                <a:t>4N</a:t>
              </a:r>
              <a:r>
                <a:rPr lang="en-GB" sz="1600" baseline="-25000"/>
                <a:t>2</a:t>
              </a:r>
              <a:r>
                <a:rPr lang="en-GB" sz="1600"/>
                <a:t>(g)</a:t>
              </a:r>
            </a:p>
          </p:txBody>
        </p:sp>
        <p:sp>
          <p:nvSpPr>
            <p:cNvPr id="95247" name="Text Box 84"/>
            <p:cNvSpPr txBox="1">
              <a:spLocks noChangeArrowheads="1"/>
            </p:cNvSpPr>
            <p:nvPr/>
          </p:nvSpPr>
          <p:spPr bwMode="auto">
            <a:xfrm>
              <a:off x="4696" y="3256"/>
              <a:ext cx="744" cy="212"/>
            </a:xfrm>
            <a:prstGeom prst="rect">
              <a:avLst/>
            </a:prstGeom>
            <a:noFill/>
            <a:ln w="15875">
              <a:noFill/>
              <a:miter lim="800000"/>
              <a:headEnd/>
              <a:tailEnd/>
            </a:ln>
          </p:spPr>
          <p:txBody>
            <a:bodyPr>
              <a:spAutoFit/>
            </a:bodyPr>
            <a:lstStyle/>
            <a:p>
              <a:pPr eaLnBrk="0" hangingPunct="0">
                <a:spcBef>
                  <a:spcPct val="50000"/>
                </a:spcBef>
              </a:pPr>
              <a:r>
                <a:rPr lang="en-GB" sz="1600"/>
                <a:t>4H</a:t>
              </a:r>
              <a:r>
                <a:rPr lang="en-GB" sz="1600" baseline="-25000"/>
                <a:t>2</a:t>
              </a:r>
              <a:r>
                <a:rPr lang="en-GB" sz="1600"/>
                <a:t>0(g)</a:t>
              </a:r>
            </a:p>
          </p:txBody>
        </p:sp>
        <p:sp>
          <p:nvSpPr>
            <p:cNvPr id="95248" name="Text Box 85"/>
            <p:cNvSpPr txBox="1">
              <a:spLocks noChangeArrowheads="1"/>
            </p:cNvSpPr>
            <p:nvPr/>
          </p:nvSpPr>
          <p:spPr bwMode="auto">
            <a:xfrm>
              <a:off x="4808" y="2544"/>
              <a:ext cx="296" cy="212"/>
            </a:xfrm>
            <a:prstGeom prst="rect">
              <a:avLst/>
            </a:prstGeom>
            <a:noFill/>
            <a:ln w="15875">
              <a:noFill/>
              <a:miter lim="800000"/>
              <a:headEnd/>
              <a:tailEnd/>
            </a:ln>
          </p:spPr>
          <p:txBody>
            <a:bodyPr>
              <a:spAutoFit/>
            </a:bodyPr>
            <a:lstStyle/>
            <a:p>
              <a:pPr eaLnBrk="0" hangingPunct="0">
                <a:spcBef>
                  <a:spcPct val="50000"/>
                </a:spcBef>
              </a:pPr>
              <a:r>
                <a:rPr lang="en-GB" sz="1600"/>
                <a:t>+</a:t>
              </a:r>
            </a:p>
          </p:txBody>
        </p:sp>
        <p:sp>
          <p:nvSpPr>
            <p:cNvPr id="95249" name="Text Box 86"/>
            <p:cNvSpPr txBox="1">
              <a:spLocks noChangeArrowheads="1"/>
            </p:cNvSpPr>
            <p:nvPr/>
          </p:nvSpPr>
          <p:spPr bwMode="auto">
            <a:xfrm>
              <a:off x="4808" y="3000"/>
              <a:ext cx="296" cy="212"/>
            </a:xfrm>
            <a:prstGeom prst="rect">
              <a:avLst/>
            </a:prstGeom>
            <a:noFill/>
            <a:ln w="15875">
              <a:noFill/>
              <a:miter lim="800000"/>
              <a:headEnd/>
              <a:tailEnd/>
            </a:ln>
          </p:spPr>
          <p:txBody>
            <a:bodyPr>
              <a:spAutoFit/>
            </a:bodyPr>
            <a:lstStyle/>
            <a:p>
              <a:pPr eaLnBrk="0" hangingPunct="0">
                <a:spcBef>
                  <a:spcPct val="50000"/>
                </a:spcBef>
              </a:pPr>
              <a:r>
                <a:rPr lang="en-GB" sz="1600"/>
                <a:t>+</a:t>
              </a:r>
            </a:p>
          </p:txBody>
        </p:sp>
      </p:grpSp>
      <p:sp>
        <p:nvSpPr>
          <p:cNvPr id="95235" name="Text Box 31"/>
          <p:cNvSpPr txBox="1">
            <a:spLocks noChangeArrowheads="1"/>
          </p:cNvSpPr>
          <p:nvPr/>
        </p:nvSpPr>
        <p:spPr bwMode="auto">
          <a:xfrm>
            <a:off x="609600" y="1320800"/>
            <a:ext cx="1866900" cy="396875"/>
          </a:xfrm>
          <a:prstGeom prst="rect">
            <a:avLst/>
          </a:prstGeom>
          <a:noFill/>
          <a:ln w="9525">
            <a:noFill/>
            <a:miter lim="800000"/>
            <a:headEnd/>
            <a:tailEnd/>
          </a:ln>
        </p:spPr>
        <p:txBody>
          <a:bodyPr>
            <a:spAutoFit/>
          </a:bodyPr>
          <a:lstStyle/>
          <a:p>
            <a:pPr>
              <a:spcBef>
                <a:spcPct val="50000"/>
              </a:spcBef>
            </a:pPr>
            <a:r>
              <a:rPr lang="en-GB" sz="2000"/>
              <a:t>HMX</a:t>
            </a:r>
          </a:p>
        </p:txBody>
      </p:sp>
    </p:spTree>
    <p:extLst>
      <p:ext uri="{BB962C8B-B14F-4D97-AF65-F5344CB8AC3E}">
        <p14:creationId xmlns:p14="http://schemas.microsoft.com/office/powerpoint/2010/main" val="169656260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574999"/>
                                        </p:tgtEl>
                                        <p:attrNameLst>
                                          <p:attrName>style.visibility</p:attrName>
                                        </p:attrNameLst>
                                      </p:cBhvr>
                                      <p:to>
                                        <p:strVal val="visible"/>
                                      </p:to>
                                    </p:set>
                                    <p:anim calcmode="lin" valueType="num">
                                      <p:cBhvr additive="base">
                                        <p:cTn id="7" dur="500" fill="hold"/>
                                        <p:tgtEl>
                                          <p:spTgt spid="1574999"/>
                                        </p:tgtEl>
                                        <p:attrNameLst>
                                          <p:attrName>ppt_x</p:attrName>
                                        </p:attrNameLst>
                                      </p:cBhvr>
                                      <p:tavLst>
                                        <p:tav tm="0">
                                          <p:val>
                                            <p:strVal val="0-#ppt_w/2"/>
                                          </p:val>
                                        </p:tav>
                                        <p:tav tm="100000">
                                          <p:val>
                                            <p:strVal val="#ppt_x"/>
                                          </p:val>
                                        </p:tav>
                                      </p:tavLst>
                                    </p:anim>
                                    <p:anim calcmode="lin" valueType="num">
                                      <p:cBhvr additive="base">
                                        <p:cTn id="8" dur="500" fill="hold"/>
                                        <p:tgtEl>
                                          <p:spTgt spid="157499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24" name="Rectangle 4"/>
          <p:cNvSpPr>
            <a:spLocks noGrp="1" noChangeArrowheads="1"/>
          </p:cNvSpPr>
          <p:nvPr>
            <p:ph type="title"/>
          </p:nvPr>
        </p:nvSpPr>
        <p:spPr>
          <a:ln w="9525"/>
        </p:spPr>
        <p:txBody>
          <a:bodyPr/>
          <a:lstStyle/>
          <a:p>
            <a:pPr>
              <a:defRPr/>
            </a:pPr>
            <a:r>
              <a:rPr lang="en-GB" smtClean="0"/>
              <a:t>Detonation Products (3)</a:t>
            </a:r>
          </a:p>
        </p:txBody>
      </p:sp>
      <p:grpSp>
        <p:nvGrpSpPr>
          <p:cNvPr id="1573921" name="Group 33"/>
          <p:cNvGrpSpPr>
            <a:grpSpLocks/>
          </p:cNvGrpSpPr>
          <p:nvPr/>
        </p:nvGrpSpPr>
        <p:grpSpPr bwMode="auto">
          <a:xfrm>
            <a:off x="914400" y="2286000"/>
            <a:ext cx="7658100" cy="2654300"/>
            <a:chOff x="760" y="2320"/>
            <a:chExt cx="4824" cy="1672"/>
          </a:xfrm>
        </p:grpSpPr>
        <p:sp>
          <p:nvSpPr>
            <p:cNvPr id="94213" name="Line 5"/>
            <p:cNvSpPr>
              <a:spLocks noChangeShapeType="1"/>
            </p:cNvSpPr>
            <p:nvPr/>
          </p:nvSpPr>
          <p:spPr bwMode="auto">
            <a:xfrm>
              <a:off x="2344" y="2904"/>
              <a:ext cx="1312" cy="0"/>
            </a:xfrm>
            <a:prstGeom prst="line">
              <a:avLst/>
            </a:prstGeom>
            <a:noFill/>
            <a:ln w="15875">
              <a:solidFill>
                <a:schemeClr val="tx2"/>
              </a:solidFill>
              <a:round/>
              <a:headEnd/>
              <a:tailEnd type="triangle" w="med" len="med"/>
            </a:ln>
          </p:spPr>
          <p:txBody>
            <a:bodyPr/>
            <a:lstStyle/>
            <a:p>
              <a:endParaRPr lang="en-US"/>
            </a:p>
          </p:txBody>
        </p:sp>
        <p:grpSp>
          <p:nvGrpSpPr>
            <p:cNvPr id="94214" name="Group 6"/>
            <p:cNvGrpSpPr>
              <a:grpSpLocks/>
            </p:cNvGrpSpPr>
            <p:nvPr/>
          </p:nvGrpSpPr>
          <p:grpSpPr bwMode="auto">
            <a:xfrm>
              <a:off x="4068" y="2472"/>
              <a:ext cx="360" cy="112"/>
              <a:chOff x="2452" y="3304"/>
              <a:chExt cx="360" cy="112"/>
            </a:xfrm>
          </p:grpSpPr>
          <p:sp>
            <p:nvSpPr>
              <p:cNvPr id="94235" name="Oval 7"/>
              <p:cNvSpPr>
                <a:spLocks noChangeArrowheads="1"/>
              </p:cNvSpPr>
              <p:nvPr/>
            </p:nvSpPr>
            <p:spPr bwMode="auto">
              <a:xfrm>
                <a:off x="2452" y="3304"/>
                <a:ext cx="108" cy="108"/>
              </a:xfrm>
              <a:prstGeom prst="ellipse">
                <a:avLst/>
              </a:prstGeom>
              <a:solidFill>
                <a:srgbClr val="777777"/>
              </a:solidFill>
              <a:ln w="9525">
                <a:solidFill>
                  <a:srgbClr val="000000"/>
                </a:solidFill>
                <a:round/>
                <a:headEnd/>
                <a:tailEnd/>
              </a:ln>
            </p:spPr>
            <p:txBody>
              <a:bodyPr wrap="none" anchor="ctr"/>
              <a:lstStyle/>
              <a:p>
                <a:pPr eaLnBrk="0" hangingPunct="0"/>
                <a:endParaRPr lang="en-US"/>
              </a:p>
            </p:txBody>
          </p:sp>
          <p:sp>
            <p:nvSpPr>
              <p:cNvPr id="94236" name="Oval 8"/>
              <p:cNvSpPr>
                <a:spLocks noChangeArrowheads="1"/>
              </p:cNvSpPr>
              <p:nvPr/>
            </p:nvSpPr>
            <p:spPr bwMode="auto">
              <a:xfrm>
                <a:off x="2704" y="3308"/>
                <a:ext cx="108" cy="108"/>
              </a:xfrm>
              <a:prstGeom prst="ellipse">
                <a:avLst/>
              </a:prstGeom>
              <a:solidFill>
                <a:schemeClr val="accent1"/>
              </a:solidFill>
              <a:ln w="9525">
                <a:solidFill>
                  <a:srgbClr val="000000"/>
                </a:solidFill>
                <a:round/>
                <a:headEnd/>
                <a:tailEnd/>
              </a:ln>
            </p:spPr>
            <p:txBody>
              <a:bodyPr wrap="none" anchor="ctr"/>
              <a:lstStyle/>
              <a:p>
                <a:pPr eaLnBrk="0" hangingPunct="0"/>
                <a:endParaRPr lang="en-US"/>
              </a:p>
            </p:txBody>
          </p:sp>
          <p:sp>
            <p:nvSpPr>
              <p:cNvPr id="94237" name="Line 9"/>
              <p:cNvSpPr>
                <a:spLocks noChangeShapeType="1"/>
              </p:cNvSpPr>
              <p:nvPr/>
            </p:nvSpPr>
            <p:spPr bwMode="auto">
              <a:xfrm>
                <a:off x="2562" y="3357"/>
                <a:ext cx="141" cy="3"/>
              </a:xfrm>
              <a:prstGeom prst="line">
                <a:avLst/>
              </a:prstGeom>
              <a:noFill/>
              <a:ln w="15875">
                <a:solidFill>
                  <a:schemeClr val="tx2"/>
                </a:solidFill>
                <a:round/>
                <a:headEnd/>
                <a:tailEnd/>
              </a:ln>
            </p:spPr>
            <p:txBody>
              <a:bodyPr/>
              <a:lstStyle/>
              <a:p>
                <a:endParaRPr lang="en-US"/>
              </a:p>
            </p:txBody>
          </p:sp>
        </p:grpSp>
        <p:grpSp>
          <p:nvGrpSpPr>
            <p:cNvPr id="94215" name="Group 10"/>
            <p:cNvGrpSpPr>
              <a:grpSpLocks/>
            </p:cNvGrpSpPr>
            <p:nvPr/>
          </p:nvGrpSpPr>
          <p:grpSpPr bwMode="auto">
            <a:xfrm>
              <a:off x="4023" y="3281"/>
              <a:ext cx="427" cy="212"/>
              <a:chOff x="2287" y="3513"/>
              <a:chExt cx="427" cy="212"/>
            </a:xfrm>
          </p:grpSpPr>
          <p:sp>
            <p:nvSpPr>
              <p:cNvPr id="94230" name="Oval 11"/>
              <p:cNvSpPr>
                <a:spLocks noChangeArrowheads="1"/>
              </p:cNvSpPr>
              <p:nvPr/>
            </p:nvSpPr>
            <p:spPr bwMode="auto">
              <a:xfrm>
                <a:off x="2451" y="3513"/>
                <a:ext cx="114" cy="111"/>
              </a:xfrm>
              <a:prstGeom prst="ellipse">
                <a:avLst/>
              </a:prstGeom>
              <a:solidFill>
                <a:schemeClr val="accent1"/>
              </a:solidFill>
              <a:ln w="9525">
                <a:solidFill>
                  <a:srgbClr val="000000"/>
                </a:solidFill>
                <a:round/>
                <a:headEnd/>
                <a:tailEnd/>
              </a:ln>
            </p:spPr>
            <p:txBody>
              <a:bodyPr wrap="none" anchor="ctr"/>
              <a:lstStyle/>
              <a:p>
                <a:pPr eaLnBrk="0" hangingPunct="0"/>
                <a:endParaRPr lang="en-US"/>
              </a:p>
            </p:txBody>
          </p:sp>
          <p:sp>
            <p:nvSpPr>
              <p:cNvPr id="94231" name="Oval 12"/>
              <p:cNvSpPr>
                <a:spLocks noChangeArrowheads="1"/>
              </p:cNvSpPr>
              <p:nvPr/>
            </p:nvSpPr>
            <p:spPr bwMode="auto">
              <a:xfrm>
                <a:off x="2658" y="3669"/>
                <a:ext cx="56" cy="56"/>
              </a:xfrm>
              <a:prstGeom prst="ellipse">
                <a:avLst/>
              </a:prstGeom>
              <a:solidFill>
                <a:schemeClr val="folHlink"/>
              </a:solidFill>
              <a:ln w="6350">
                <a:solidFill>
                  <a:srgbClr val="000000"/>
                </a:solidFill>
                <a:round/>
                <a:headEnd/>
                <a:tailEnd/>
              </a:ln>
            </p:spPr>
            <p:txBody>
              <a:bodyPr wrap="none" anchor="ctr"/>
              <a:lstStyle/>
              <a:p>
                <a:pPr eaLnBrk="0" hangingPunct="0"/>
                <a:endParaRPr lang="en-US"/>
              </a:p>
            </p:txBody>
          </p:sp>
          <p:sp>
            <p:nvSpPr>
              <p:cNvPr id="94232" name="Oval 13"/>
              <p:cNvSpPr>
                <a:spLocks noChangeArrowheads="1"/>
              </p:cNvSpPr>
              <p:nvPr/>
            </p:nvSpPr>
            <p:spPr bwMode="auto">
              <a:xfrm>
                <a:off x="2287" y="3664"/>
                <a:ext cx="56" cy="56"/>
              </a:xfrm>
              <a:prstGeom prst="ellipse">
                <a:avLst/>
              </a:prstGeom>
              <a:solidFill>
                <a:schemeClr val="folHlink"/>
              </a:solidFill>
              <a:ln w="6350">
                <a:solidFill>
                  <a:srgbClr val="000000"/>
                </a:solidFill>
                <a:round/>
                <a:headEnd/>
                <a:tailEnd/>
              </a:ln>
            </p:spPr>
            <p:txBody>
              <a:bodyPr wrap="none" anchor="ctr"/>
              <a:lstStyle/>
              <a:p>
                <a:pPr eaLnBrk="0" hangingPunct="0"/>
                <a:endParaRPr lang="en-US"/>
              </a:p>
            </p:txBody>
          </p:sp>
          <p:sp>
            <p:nvSpPr>
              <p:cNvPr id="94233" name="Line 14"/>
              <p:cNvSpPr>
                <a:spLocks noChangeShapeType="1"/>
              </p:cNvSpPr>
              <p:nvPr/>
            </p:nvSpPr>
            <p:spPr bwMode="auto">
              <a:xfrm flipV="1">
                <a:off x="2342" y="3598"/>
                <a:ext cx="114" cy="78"/>
              </a:xfrm>
              <a:prstGeom prst="line">
                <a:avLst/>
              </a:prstGeom>
              <a:noFill/>
              <a:ln w="15875">
                <a:solidFill>
                  <a:schemeClr val="tx2"/>
                </a:solidFill>
                <a:round/>
                <a:headEnd/>
                <a:tailEnd/>
              </a:ln>
            </p:spPr>
            <p:txBody>
              <a:bodyPr/>
              <a:lstStyle/>
              <a:p>
                <a:endParaRPr lang="en-US"/>
              </a:p>
            </p:txBody>
          </p:sp>
          <p:sp>
            <p:nvSpPr>
              <p:cNvPr id="94234" name="Line 15"/>
              <p:cNvSpPr>
                <a:spLocks noChangeShapeType="1"/>
              </p:cNvSpPr>
              <p:nvPr/>
            </p:nvSpPr>
            <p:spPr bwMode="auto">
              <a:xfrm>
                <a:off x="2562" y="3594"/>
                <a:ext cx="100" cy="84"/>
              </a:xfrm>
              <a:prstGeom prst="line">
                <a:avLst/>
              </a:prstGeom>
              <a:noFill/>
              <a:ln w="15875">
                <a:solidFill>
                  <a:schemeClr val="tx2"/>
                </a:solidFill>
                <a:round/>
                <a:headEnd/>
                <a:tailEnd/>
              </a:ln>
            </p:spPr>
            <p:txBody>
              <a:bodyPr/>
              <a:lstStyle/>
              <a:p>
                <a:endParaRPr lang="en-US"/>
              </a:p>
            </p:txBody>
          </p:sp>
        </p:grpSp>
        <p:grpSp>
          <p:nvGrpSpPr>
            <p:cNvPr id="94216" name="Group 17"/>
            <p:cNvGrpSpPr>
              <a:grpSpLocks/>
            </p:cNvGrpSpPr>
            <p:nvPr/>
          </p:nvGrpSpPr>
          <p:grpSpPr bwMode="auto">
            <a:xfrm>
              <a:off x="4061" y="2849"/>
              <a:ext cx="358" cy="115"/>
              <a:chOff x="2461" y="3833"/>
              <a:chExt cx="358" cy="115"/>
            </a:xfrm>
          </p:grpSpPr>
          <p:sp>
            <p:nvSpPr>
              <p:cNvPr id="94227" name="Oval 18"/>
              <p:cNvSpPr>
                <a:spLocks noChangeArrowheads="1"/>
              </p:cNvSpPr>
              <p:nvPr/>
            </p:nvSpPr>
            <p:spPr bwMode="auto">
              <a:xfrm>
                <a:off x="2461" y="3833"/>
                <a:ext cx="114" cy="111"/>
              </a:xfrm>
              <a:prstGeom prst="ellipse">
                <a:avLst/>
              </a:prstGeom>
              <a:solidFill>
                <a:srgbClr val="0000FF"/>
              </a:solidFill>
              <a:ln w="6350">
                <a:solidFill>
                  <a:srgbClr val="000000"/>
                </a:solidFill>
                <a:round/>
                <a:headEnd/>
                <a:tailEnd/>
              </a:ln>
            </p:spPr>
            <p:txBody>
              <a:bodyPr wrap="none" anchor="ctr"/>
              <a:lstStyle/>
              <a:p>
                <a:pPr eaLnBrk="0" hangingPunct="0"/>
                <a:endParaRPr lang="en-US"/>
              </a:p>
            </p:txBody>
          </p:sp>
          <p:sp>
            <p:nvSpPr>
              <p:cNvPr id="94228" name="Oval 19"/>
              <p:cNvSpPr>
                <a:spLocks noChangeArrowheads="1"/>
              </p:cNvSpPr>
              <p:nvPr/>
            </p:nvSpPr>
            <p:spPr bwMode="auto">
              <a:xfrm>
                <a:off x="2705" y="3837"/>
                <a:ext cx="114" cy="111"/>
              </a:xfrm>
              <a:prstGeom prst="ellipse">
                <a:avLst/>
              </a:prstGeom>
              <a:solidFill>
                <a:srgbClr val="0000FF"/>
              </a:solidFill>
              <a:ln w="6350">
                <a:solidFill>
                  <a:srgbClr val="000000"/>
                </a:solidFill>
                <a:round/>
                <a:headEnd/>
                <a:tailEnd/>
              </a:ln>
            </p:spPr>
            <p:txBody>
              <a:bodyPr wrap="none" anchor="ctr"/>
              <a:lstStyle/>
              <a:p>
                <a:pPr eaLnBrk="0" hangingPunct="0"/>
                <a:endParaRPr lang="en-US"/>
              </a:p>
            </p:txBody>
          </p:sp>
          <p:sp>
            <p:nvSpPr>
              <p:cNvPr id="94229" name="Line 20"/>
              <p:cNvSpPr>
                <a:spLocks noChangeShapeType="1"/>
              </p:cNvSpPr>
              <p:nvPr/>
            </p:nvSpPr>
            <p:spPr bwMode="auto">
              <a:xfrm>
                <a:off x="2578" y="3888"/>
                <a:ext cx="130" cy="4"/>
              </a:xfrm>
              <a:prstGeom prst="line">
                <a:avLst/>
              </a:prstGeom>
              <a:noFill/>
              <a:ln w="15875">
                <a:solidFill>
                  <a:schemeClr val="tx2"/>
                </a:solidFill>
                <a:round/>
                <a:headEnd/>
                <a:tailEnd/>
              </a:ln>
            </p:spPr>
            <p:txBody>
              <a:bodyPr/>
              <a:lstStyle/>
              <a:p>
                <a:endParaRPr lang="en-US"/>
              </a:p>
            </p:txBody>
          </p:sp>
        </p:grpSp>
        <p:sp>
          <p:nvSpPr>
            <p:cNvPr id="94217" name="Text Box 21"/>
            <p:cNvSpPr txBox="1">
              <a:spLocks noChangeArrowheads="1"/>
            </p:cNvSpPr>
            <p:nvPr/>
          </p:nvSpPr>
          <p:spPr bwMode="auto">
            <a:xfrm>
              <a:off x="1176" y="3640"/>
              <a:ext cx="792" cy="212"/>
            </a:xfrm>
            <a:prstGeom prst="rect">
              <a:avLst/>
            </a:prstGeom>
            <a:noFill/>
            <a:ln w="15875">
              <a:noFill/>
              <a:miter lim="800000"/>
              <a:headEnd/>
              <a:tailEnd/>
            </a:ln>
          </p:spPr>
          <p:txBody>
            <a:bodyPr>
              <a:spAutoFit/>
            </a:bodyPr>
            <a:lstStyle/>
            <a:p>
              <a:pPr eaLnBrk="0" hangingPunct="0">
                <a:spcBef>
                  <a:spcPct val="50000"/>
                </a:spcBef>
              </a:pPr>
              <a:r>
                <a:rPr lang="en-GB" sz="1600"/>
                <a:t>C</a:t>
              </a:r>
              <a:r>
                <a:rPr lang="en-GB" sz="1600" baseline="-25000"/>
                <a:t>3</a:t>
              </a:r>
              <a:r>
                <a:rPr lang="en-GB" sz="1600"/>
                <a:t>H</a:t>
              </a:r>
              <a:r>
                <a:rPr lang="en-GB" sz="1600" baseline="-25000"/>
                <a:t>6</a:t>
              </a:r>
              <a:r>
                <a:rPr lang="en-GB" sz="1600"/>
                <a:t>N</a:t>
              </a:r>
              <a:r>
                <a:rPr lang="en-GB" sz="1600" baseline="-25000"/>
                <a:t>6</a:t>
              </a:r>
              <a:r>
                <a:rPr lang="en-GB" sz="1600"/>
                <a:t>O</a:t>
              </a:r>
              <a:r>
                <a:rPr lang="en-GB" sz="1600" baseline="-25000"/>
                <a:t>6</a:t>
              </a:r>
              <a:endParaRPr lang="en-GB" sz="1600"/>
            </a:p>
          </p:txBody>
        </p:sp>
        <p:sp>
          <p:nvSpPr>
            <p:cNvPr id="94218" name="Text Box 22"/>
            <p:cNvSpPr txBox="1">
              <a:spLocks noChangeArrowheads="1"/>
            </p:cNvSpPr>
            <p:nvPr/>
          </p:nvSpPr>
          <p:spPr bwMode="auto">
            <a:xfrm>
              <a:off x="4704" y="2392"/>
              <a:ext cx="880" cy="212"/>
            </a:xfrm>
            <a:prstGeom prst="rect">
              <a:avLst/>
            </a:prstGeom>
            <a:noFill/>
            <a:ln w="15875">
              <a:noFill/>
              <a:miter lim="800000"/>
              <a:headEnd/>
              <a:tailEnd/>
            </a:ln>
          </p:spPr>
          <p:txBody>
            <a:bodyPr>
              <a:spAutoFit/>
            </a:bodyPr>
            <a:lstStyle/>
            <a:p>
              <a:pPr eaLnBrk="0" hangingPunct="0">
                <a:spcBef>
                  <a:spcPct val="50000"/>
                </a:spcBef>
              </a:pPr>
              <a:r>
                <a:rPr lang="en-GB" sz="1600"/>
                <a:t>3CO(g)</a:t>
              </a:r>
            </a:p>
          </p:txBody>
        </p:sp>
        <p:sp>
          <p:nvSpPr>
            <p:cNvPr id="94219" name="Text Box 24"/>
            <p:cNvSpPr txBox="1">
              <a:spLocks noChangeArrowheads="1"/>
            </p:cNvSpPr>
            <p:nvPr/>
          </p:nvSpPr>
          <p:spPr bwMode="auto">
            <a:xfrm>
              <a:off x="4696" y="2784"/>
              <a:ext cx="856" cy="212"/>
            </a:xfrm>
            <a:prstGeom prst="rect">
              <a:avLst/>
            </a:prstGeom>
            <a:noFill/>
            <a:ln w="15875">
              <a:noFill/>
              <a:miter lim="800000"/>
              <a:headEnd/>
              <a:tailEnd/>
            </a:ln>
          </p:spPr>
          <p:txBody>
            <a:bodyPr>
              <a:spAutoFit/>
            </a:bodyPr>
            <a:lstStyle/>
            <a:p>
              <a:pPr eaLnBrk="0" hangingPunct="0">
                <a:spcBef>
                  <a:spcPct val="50000"/>
                </a:spcBef>
              </a:pPr>
              <a:r>
                <a:rPr lang="en-GB" sz="1600"/>
                <a:t>3N</a:t>
              </a:r>
              <a:r>
                <a:rPr lang="en-GB" sz="1600" baseline="-25000"/>
                <a:t>2(g)</a:t>
              </a:r>
              <a:endParaRPr lang="en-GB" sz="1600"/>
            </a:p>
          </p:txBody>
        </p:sp>
        <p:sp>
          <p:nvSpPr>
            <p:cNvPr id="94220" name="Text Box 25"/>
            <p:cNvSpPr txBox="1">
              <a:spLocks noChangeArrowheads="1"/>
            </p:cNvSpPr>
            <p:nvPr/>
          </p:nvSpPr>
          <p:spPr bwMode="auto">
            <a:xfrm>
              <a:off x="4688" y="3248"/>
              <a:ext cx="744" cy="212"/>
            </a:xfrm>
            <a:prstGeom prst="rect">
              <a:avLst/>
            </a:prstGeom>
            <a:noFill/>
            <a:ln w="15875">
              <a:noFill/>
              <a:miter lim="800000"/>
              <a:headEnd/>
              <a:tailEnd/>
            </a:ln>
          </p:spPr>
          <p:txBody>
            <a:bodyPr>
              <a:spAutoFit/>
            </a:bodyPr>
            <a:lstStyle/>
            <a:p>
              <a:pPr eaLnBrk="0" hangingPunct="0">
                <a:spcBef>
                  <a:spcPct val="50000"/>
                </a:spcBef>
              </a:pPr>
              <a:r>
                <a:rPr lang="en-GB" sz="1600"/>
                <a:t>3H</a:t>
              </a:r>
              <a:r>
                <a:rPr lang="en-GB" sz="1600" baseline="-25000"/>
                <a:t>2</a:t>
              </a:r>
              <a:r>
                <a:rPr lang="en-GB" sz="1600"/>
                <a:t>0(g)</a:t>
              </a:r>
            </a:p>
          </p:txBody>
        </p:sp>
        <p:sp>
          <p:nvSpPr>
            <p:cNvPr id="94221" name="Text Box 26"/>
            <p:cNvSpPr txBox="1">
              <a:spLocks noChangeArrowheads="1"/>
            </p:cNvSpPr>
            <p:nvPr/>
          </p:nvSpPr>
          <p:spPr bwMode="auto">
            <a:xfrm>
              <a:off x="4800" y="2536"/>
              <a:ext cx="296" cy="212"/>
            </a:xfrm>
            <a:prstGeom prst="rect">
              <a:avLst/>
            </a:prstGeom>
            <a:noFill/>
            <a:ln w="15875">
              <a:noFill/>
              <a:miter lim="800000"/>
              <a:headEnd/>
              <a:tailEnd/>
            </a:ln>
          </p:spPr>
          <p:txBody>
            <a:bodyPr>
              <a:spAutoFit/>
            </a:bodyPr>
            <a:lstStyle/>
            <a:p>
              <a:pPr eaLnBrk="0" hangingPunct="0">
                <a:spcBef>
                  <a:spcPct val="50000"/>
                </a:spcBef>
              </a:pPr>
              <a:r>
                <a:rPr lang="en-GB" sz="1600"/>
                <a:t>+</a:t>
              </a:r>
            </a:p>
          </p:txBody>
        </p:sp>
        <p:sp>
          <p:nvSpPr>
            <p:cNvPr id="94222" name="Text Box 28"/>
            <p:cNvSpPr txBox="1">
              <a:spLocks noChangeArrowheads="1"/>
            </p:cNvSpPr>
            <p:nvPr/>
          </p:nvSpPr>
          <p:spPr bwMode="auto">
            <a:xfrm>
              <a:off x="4800" y="2992"/>
              <a:ext cx="296" cy="212"/>
            </a:xfrm>
            <a:prstGeom prst="rect">
              <a:avLst/>
            </a:prstGeom>
            <a:noFill/>
            <a:ln w="15875">
              <a:noFill/>
              <a:miter lim="800000"/>
              <a:headEnd/>
              <a:tailEnd/>
            </a:ln>
          </p:spPr>
          <p:txBody>
            <a:bodyPr>
              <a:spAutoFit/>
            </a:bodyPr>
            <a:lstStyle/>
            <a:p>
              <a:pPr eaLnBrk="0" hangingPunct="0">
                <a:spcBef>
                  <a:spcPct val="50000"/>
                </a:spcBef>
              </a:pPr>
              <a:r>
                <a:rPr lang="en-GB" sz="1600"/>
                <a:t>+</a:t>
              </a:r>
            </a:p>
          </p:txBody>
        </p:sp>
        <p:sp>
          <p:nvSpPr>
            <p:cNvPr id="94223" name="Text Box 29"/>
            <p:cNvSpPr txBox="1">
              <a:spLocks noChangeArrowheads="1"/>
            </p:cNvSpPr>
            <p:nvPr/>
          </p:nvSpPr>
          <p:spPr bwMode="auto">
            <a:xfrm>
              <a:off x="4160" y="3720"/>
              <a:ext cx="256" cy="212"/>
            </a:xfrm>
            <a:prstGeom prst="rect">
              <a:avLst/>
            </a:prstGeom>
            <a:noFill/>
            <a:ln w="15875">
              <a:noFill/>
              <a:miter lim="800000"/>
              <a:headEnd/>
              <a:tailEnd/>
            </a:ln>
          </p:spPr>
          <p:txBody>
            <a:bodyPr>
              <a:spAutoFit/>
            </a:bodyPr>
            <a:lstStyle/>
            <a:p>
              <a:pPr eaLnBrk="0" hangingPunct="0">
                <a:spcBef>
                  <a:spcPct val="50000"/>
                </a:spcBef>
              </a:pPr>
              <a:r>
                <a:rPr lang="en-GB" sz="1600" b="1"/>
                <a:t>+ </a:t>
              </a:r>
            </a:p>
          </p:txBody>
        </p:sp>
        <p:sp>
          <p:nvSpPr>
            <p:cNvPr id="94224" name="WordArt 30"/>
            <p:cNvSpPr>
              <a:spLocks noChangeArrowheads="1" noChangeShapeType="1" noTextEdit="1"/>
            </p:cNvSpPr>
            <p:nvPr/>
          </p:nvSpPr>
          <p:spPr bwMode="auto">
            <a:xfrm>
              <a:off x="4529" y="3632"/>
              <a:ext cx="766" cy="360"/>
            </a:xfrm>
            <a:prstGeom prst="rect">
              <a:avLst/>
            </a:prstGeom>
          </p:spPr>
          <p:txBody>
            <a:bodyPr wrap="none" fromWordArt="1">
              <a:prstTxWarp prst="textPlain">
                <a:avLst>
                  <a:gd name="adj" fmla="val 50000"/>
                </a:avLst>
              </a:prstTxWarp>
            </a:bodyPr>
            <a:lstStyle/>
            <a:p>
              <a:pPr algn="ctr"/>
              <a:r>
                <a:rPr lang="en-US" sz="3600" kern="10">
                  <a:ln w="9525">
                    <a:noFill/>
                    <a:round/>
                    <a:headEnd/>
                    <a:tailEnd/>
                  </a:ln>
                  <a:gradFill rotWithShape="1">
                    <a:gsLst>
                      <a:gs pos="0">
                        <a:srgbClr val="FFFF00"/>
                      </a:gs>
                      <a:gs pos="100000">
                        <a:srgbClr val="FF9933"/>
                      </a:gs>
                    </a:gsLst>
                    <a:path path="rect">
                      <a:fillToRect l="50000" t="50000" r="50000" b="50000"/>
                    </a:path>
                  </a:gradFill>
                  <a:effectLst>
                    <a:outerShdw dist="35921" dir="2700000" algn="ctr" rotWithShape="0">
                      <a:srgbClr val="C0C0C0">
                        <a:alpha val="79999"/>
                      </a:srgbClr>
                    </a:outerShdw>
                  </a:effectLst>
                  <a:latin typeface="Impact"/>
                </a:rPr>
                <a:t>HEAT!</a:t>
              </a:r>
            </a:p>
          </p:txBody>
        </p:sp>
        <p:sp>
          <p:nvSpPr>
            <p:cNvPr id="94225" name="Text Box 31"/>
            <p:cNvSpPr txBox="1">
              <a:spLocks noChangeArrowheads="1"/>
            </p:cNvSpPr>
            <p:nvPr/>
          </p:nvSpPr>
          <p:spPr bwMode="auto">
            <a:xfrm>
              <a:off x="2624" y="2688"/>
              <a:ext cx="992" cy="212"/>
            </a:xfrm>
            <a:prstGeom prst="rect">
              <a:avLst/>
            </a:prstGeom>
            <a:noFill/>
            <a:ln w="15875">
              <a:noFill/>
              <a:miter lim="800000"/>
              <a:headEnd/>
              <a:tailEnd/>
            </a:ln>
          </p:spPr>
          <p:txBody>
            <a:bodyPr>
              <a:spAutoFit/>
            </a:bodyPr>
            <a:lstStyle/>
            <a:p>
              <a:pPr eaLnBrk="0" hangingPunct="0">
                <a:spcBef>
                  <a:spcPct val="50000"/>
                </a:spcBef>
              </a:pPr>
              <a:r>
                <a:rPr lang="en-GB" sz="1600"/>
                <a:t>Detonation</a:t>
              </a:r>
            </a:p>
          </p:txBody>
        </p:sp>
        <p:pic>
          <p:nvPicPr>
            <p:cNvPr id="94226" name="Picture 32"/>
            <p:cNvPicPr>
              <a:picLocks noChangeAspect="1" noChangeArrowheads="1"/>
            </p:cNvPicPr>
            <p:nvPr/>
          </p:nvPicPr>
          <p:blipFill>
            <a:blip r:embed="rId2"/>
            <a:srcRect/>
            <a:stretch>
              <a:fillRect/>
            </a:stretch>
          </p:blipFill>
          <p:spPr bwMode="auto">
            <a:xfrm>
              <a:off x="760" y="2320"/>
              <a:ext cx="1396" cy="1354"/>
            </a:xfrm>
            <a:prstGeom prst="rect">
              <a:avLst/>
            </a:prstGeom>
            <a:noFill/>
            <a:ln w="9525">
              <a:noFill/>
              <a:miter lim="800000"/>
              <a:headEnd/>
              <a:tailEnd/>
            </a:ln>
          </p:spPr>
        </p:pic>
      </p:grpSp>
      <p:sp>
        <p:nvSpPr>
          <p:cNvPr id="94211" name="Text Box 31"/>
          <p:cNvSpPr txBox="1">
            <a:spLocks noChangeArrowheads="1"/>
          </p:cNvSpPr>
          <p:nvPr/>
        </p:nvSpPr>
        <p:spPr bwMode="auto">
          <a:xfrm>
            <a:off x="571500" y="1320800"/>
            <a:ext cx="3289300" cy="396875"/>
          </a:xfrm>
          <a:prstGeom prst="rect">
            <a:avLst/>
          </a:prstGeom>
          <a:noFill/>
          <a:ln w="9525">
            <a:noFill/>
            <a:miter lim="800000"/>
            <a:headEnd/>
            <a:tailEnd/>
          </a:ln>
        </p:spPr>
        <p:txBody>
          <a:bodyPr>
            <a:spAutoFit/>
          </a:bodyPr>
          <a:lstStyle/>
          <a:p>
            <a:pPr>
              <a:spcBef>
                <a:spcPct val="50000"/>
              </a:spcBef>
            </a:pPr>
            <a:r>
              <a:rPr lang="en-GB" sz="2000"/>
              <a:t>RDX</a:t>
            </a:r>
          </a:p>
        </p:txBody>
      </p:sp>
      <p:sp>
        <p:nvSpPr>
          <p:cNvPr id="60446" name="Text Box 30"/>
          <p:cNvSpPr txBox="1">
            <a:spLocks noChangeArrowheads="1"/>
          </p:cNvSpPr>
          <p:nvPr/>
        </p:nvSpPr>
        <p:spPr bwMode="auto">
          <a:xfrm>
            <a:off x="977900" y="4622800"/>
            <a:ext cx="6997700" cy="1803400"/>
          </a:xfrm>
          <a:prstGeom prst="rect">
            <a:avLst/>
          </a:prstGeom>
          <a:noFill/>
          <a:ln w="9525">
            <a:noFill/>
            <a:miter lim="800000"/>
            <a:headEnd/>
            <a:tailEnd/>
          </a:ln>
        </p:spPr>
        <p:txBody>
          <a:bodyPr>
            <a:spAutoFit/>
          </a:bodyPr>
          <a:lstStyle/>
          <a:p>
            <a:pPr>
              <a:spcBef>
                <a:spcPct val="50000"/>
              </a:spcBef>
            </a:pPr>
            <a:endParaRPr lang="en-GB" sz="1600"/>
          </a:p>
          <a:p>
            <a:pPr>
              <a:spcBef>
                <a:spcPct val="50000"/>
              </a:spcBef>
              <a:buFontTx/>
              <a:buChar char="•"/>
            </a:pPr>
            <a:r>
              <a:rPr lang="en-GB" sz="1600"/>
              <a:t> Reaction products are different to those of  combustion</a:t>
            </a:r>
          </a:p>
          <a:p>
            <a:pPr>
              <a:spcBef>
                <a:spcPct val="50000"/>
              </a:spcBef>
              <a:buFontTx/>
              <a:buChar char="•"/>
            </a:pPr>
            <a:r>
              <a:rPr lang="en-GB" sz="1600"/>
              <a:t> Most molecular explosives are oxygen deficient</a:t>
            </a:r>
          </a:p>
          <a:p>
            <a:pPr>
              <a:spcBef>
                <a:spcPct val="50000"/>
              </a:spcBef>
              <a:buFontTx/>
              <a:buChar char="•"/>
            </a:pPr>
            <a:r>
              <a:rPr lang="en-GB" sz="1600"/>
              <a:t> Therefore full oxidation does not occur within the timeframe of detonation</a:t>
            </a:r>
          </a:p>
          <a:p>
            <a:pPr>
              <a:spcBef>
                <a:spcPct val="50000"/>
              </a:spcBef>
              <a:buFontTx/>
              <a:buChar char="•"/>
            </a:pPr>
            <a:r>
              <a:rPr lang="en-GB" sz="1600"/>
              <a:t> Process is too fast for atmospheric oxygen to be involved</a:t>
            </a:r>
          </a:p>
        </p:txBody>
      </p:sp>
    </p:spTree>
    <p:extLst>
      <p:ext uri="{BB962C8B-B14F-4D97-AF65-F5344CB8AC3E}">
        <p14:creationId xmlns:p14="http://schemas.microsoft.com/office/powerpoint/2010/main" val="323708945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573921"/>
                                        </p:tgtEl>
                                        <p:attrNameLst>
                                          <p:attrName>style.visibility</p:attrName>
                                        </p:attrNameLst>
                                      </p:cBhvr>
                                      <p:to>
                                        <p:strVal val="visible"/>
                                      </p:to>
                                    </p:set>
                                    <p:anim calcmode="lin" valueType="num">
                                      <p:cBhvr additive="base">
                                        <p:cTn id="7" dur="500" fill="hold"/>
                                        <p:tgtEl>
                                          <p:spTgt spid="1573921"/>
                                        </p:tgtEl>
                                        <p:attrNameLst>
                                          <p:attrName>ppt_x</p:attrName>
                                        </p:attrNameLst>
                                      </p:cBhvr>
                                      <p:tavLst>
                                        <p:tav tm="0">
                                          <p:val>
                                            <p:strVal val="0-#ppt_w/2"/>
                                          </p:val>
                                        </p:tav>
                                        <p:tav tm="100000">
                                          <p:val>
                                            <p:strVal val="#ppt_x"/>
                                          </p:val>
                                        </p:tav>
                                      </p:tavLst>
                                    </p:anim>
                                    <p:anim calcmode="lin" valueType="num">
                                      <p:cBhvr additive="base">
                                        <p:cTn id="8" dur="500" fill="hold"/>
                                        <p:tgtEl>
                                          <p:spTgt spid="1573921"/>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60446">
                                            <p:txEl>
                                              <p:pRg st="1" end="1"/>
                                            </p:txEl>
                                          </p:spTgt>
                                        </p:tgtEl>
                                        <p:attrNameLst>
                                          <p:attrName>style.visibility</p:attrName>
                                        </p:attrNameLst>
                                      </p:cBhvr>
                                      <p:to>
                                        <p:strVal val="visible"/>
                                      </p:to>
                                    </p:set>
                                    <p:anim calcmode="lin" valueType="num">
                                      <p:cBhvr additive="base">
                                        <p:cTn id="11" dur="500" fill="hold"/>
                                        <p:tgtEl>
                                          <p:spTgt spid="60446">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60446">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60446">
                                            <p:txEl>
                                              <p:pRg st="2" end="2"/>
                                            </p:txEl>
                                          </p:spTgt>
                                        </p:tgtEl>
                                        <p:attrNameLst>
                                          <p:attrName>style.visibility</p:attrName>
                                        </p:attrNameLst>
                                      </p:cBhvr>
                                      <p:to>
                                        <p:strVal val="visible"/>
                                      </p:to>
                                    </p:set>
                                    <p:anim calcmode="lin" valueType="num">
                                      <p:cBhvr additive="base">
                                        <p:cTn id="15" dur="500" fill="hold"/>
                                        <p:tgtEl>
                                          <p:spTgt spid="60446">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60446">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60446">
                                            <p:txEl>
                                              <p:pRg st="3" end="3"/>
                                            </p:txEl>
                                          </p:spTgt>
                                        </p:tgtEl>
                                        <p:attrNameLst>
                                          <p:attrName>style.visibility</p:attrName>
                                        </p:attrNameLst>
                                      </p:cBhvr>
                                      <p:to>
                                        <p:strVal val="visible"/>
                                      </p:to>
                                    </p:set>
                                    <p:anim calcmode="lin" valueType="num">
                                      <p:cBhvr additive="base">
                                        <p:cTn id="19" dur="500" fill="hold"/>
                                        <p:tgtEl>
                                          <p:spTgt spid="60446">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60446">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0"/>
                                  </p:stCondLst>
                                  <p:childTnLst>
                                    <p:set>
                                      <p:cBhvr>
                                        <p:cTn id="22" dur="1" fill="hold">
                                          <p:stCondLst>
                                            <p:cond delay="0"/>
                                          </p:stCondLst>
                                        </p:cTn>
                                        <p:tgtEl>
                                          <p:spTgt spid="60446">
                                            <p:txEl>
                                              <p:pRg st="4" end="4"/>
                                            </p:txEl>
                                          </p:spTgt>
                                        </p:tgtEl>
                                        <p:attrNameLst>
                                          <p:attrName>style.visibility</p:attrName>
                                        </p:attrNameLst>
                                      </p:cBhvr>
                                      <p:to>
                                        <p:strVal val="visible"/>
                                      </p:to>
                                    </p:set>
                                    <p:anim calcmode="lin" valueType="num">
                                      <p:cBhvr additive="base">
                                        <p:cTn id="23" dur="500" fill="hold"/>
                                        <p:tgtEl>
                                          <p:spTgt spid="60446">
                                            <p:txEl>
                                              <p:pRg st="4" end="4"/>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60446">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we have RDX</a:t>
            </a:r>
            <a:endParaRPr lang="en-GB"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545" y="991261"/>
            <a:ext cx="3312368" cy="2849154"/>
          </a:xfrm>
          <a:prstGeom prst="rect">
            <a:avLst/>
          </a:prstGeom>
        </p:spPr>
      </p:pic>
      <p:pic>
        <p:nvPicPr>
          <p:cNvPr id="4" name="Picture 3"/>
          <p:cNvPicPr>
            <a:picLocks noChangeAspect="1"/>
          </p:cNvPicPr>
          <p:nvPr/>
        </p:nvPicPr>
        <p:blipFill>
          <a:blip r:embed="rId3"/>
          <a:stretch>
            <a:fillRect/>
          </a:stretch>
        </p:blipFill>
        <p:spPr>
          <a:xfrm>
            <a:off x="4283968" y="1051388"/>
            <a:ext cx="3638533" cy="2728900"/>
          </a:xfrm>
          <a:prstGeom prst="rect">
            <a:avLst/>
          </a:prstGeom>
        </p:spPr>
      </p:pic>
      <p:sp>
        <p:nvSpPr>
          <p:cNvPr id="5" name="Rectangle 4"/>
          <p:cNvSpPr/>
          <p:nvPr/>
        </p:nvSpPr>
        <p:spPr>
          <a:xfrm>
            <a:off x="648072" y="4680564"/>
            <a:ext cx="4572000" cy="646331"/>
          </a:xfrm>
          <a:prstGeom prst="rect">
            <a:avLst/>
          </a:prstGeom>
        </p:spPr>
        <p:txBody>
          <a:bodyPr>
            <a:spAutoFit/>
          </a:bodyPr>
          <a:lstStyle/>
          <a:p>
            <a:pPr algn="ctr"/>
            <a:r>
              <a:rPr lang="en-GB" dirty="0"/>
              <a:t>OB </a:t>
            </a:r>
            <a:r>
              <a:rPr lang="en-GB" dirty="0" smtClean="0"/>
              <a:t>greater than </a:t>
            </a:r>
            <a:r>
              <a:rPr lang="en-GB" dirty="0"/>
              <a:t>than -40%</a:t>
            </a:r>
          </a:p>
          <a:p>
            <a:pPr algn="ctr"/>
            <a:r>
              <a:rPr lang="en-GB" dirty="0" smtClean="0"/>
              <a:t>KW Rules</a:t>
            </a:r>
            <a:endParaRPr lang="en-GB" dirty="0"/>
          </a:p>
        </p:txBody>
      </p:sp>
      <p:pic>
        <p:nvPicPr>
          <p:cNvPr id="6" name="Picture 5"/>
          <p:cNvPicPr>
            <a:picLocks noChangeAspect="1"/>
          </p:cNvPicPr>
          <p:nvPr/>
        </p:nvPicPr>
        <p:blipFill rotWithShape="1">
          <a:blip r:embed="rId4" cstate="print">
            <a:extLst>
              <a:ext uri="{28A0092B-C50C-407E-A947-70E740481C1C}">
                <a14:useLocalDpi xmlns:a14="http://schemas.microsoft.com/office/drawing/2010/main" val="0"/>
              </a:ext>
            </a:extLst>
          </a:blip>
          <a:srcRect l="7577" t="22700" r="16824" b="12201"/>
          <a:stretch/>
        </p:blipFill>
        <p:spPr>
          <a:xfrm>
            <a:off x="5220072" y="4077072"/>
            <a:ext cx="2177112" cy="2499647"/>
          </a:xfrm>
          <a:prstGeom prst="rect">
            <a:avLst/>
          </a:prstGeom>
        </p:spPr>
      </p:pic>
    </p:spTree>
    <p:extLst>
      <p:ext uri="{BB962C8B-B14F-4D97-AF65-F5344CB8AC3E}">
        <p14:creationId xmlns:p14="http://schemas.microsoft.com/office/powerpoint/2010/main" val="1348433922"/>
      </p:ext>
    </p:extLst>
  </p:cSld>
  <p:clrMapOvr>
    <a:masterClrMapping/>
  </p:clrMapOvr>
  <p:transition>
    <p:wipe dir="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350" y="354806"/>
            <a:ext cx="6435725" cy="522287"/>
          </a:xfrm>
        </p:spPr>
        <p:txBody>
          <a:bodyPr/>
          <a:lstStyle/>
          <a:p>
            <a:r>
              <a:rPr lang="en-GB" sz="2000" dirty="0" smtClean="0"/>
              <a:t>Convert all C to CO</a:t>
            </a:r>
            <a:endParaRPr lang="en-GB" sz="2000"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t="17451" r="19063" b="15350"/>
          <a:stretch/>
        </p:blipFill>
        <p:spPr>
          <a:xfrm>
            <a:off x="4139952" y="188641"/>
            <a:ext cx="2796998" cy="3096343"/>
          </a:xfrm>
          <a:prstGeom prst="rect">
            <a:avLst/>
          </a:prstGeom>
        </p:spPr>
      </p:pic>
      <p:sp>
        <p:nvSpPr>
          <p:cNvPr id="4" name="Rectangle 3"/>
          <p:cNvSpPr/>
          <p:nvPr/>
        </p:nvSpPr>
        <p:spPr>
          <a:xfrm>
            <a:off x="354917" y="3449475"/>
            <a:ext cx="4572000" cy="646331"/>
          </a:xfrm>
          <a:prstGeom prst="rect">
            <a:avLst/>
          </a:prstGeom>
        </p:spPr>
        <p:txBody>
          <a:bodyPr>
            <a:spAutoFit/>
          </a:bodyPr>
          <a:lstStyle/>
          <a:p>
            <a:r>
              <a:rPr lang="en-GB" dirty="0"/>
              <a:t>Any Oxygen Remaining? Convert </a:t>
            </a:r>
            <a:br>
              <a:rPr lang="en-GB" dirty="0"/>
            </a:br>
            <a:r>
              <a:rPr lang="en-GB" dirty="0" smtClean="0"/>
              <a:t>Hydrogen to Water.</a:t>
            </a:r>
            <a:endParaRPr lang="en-GB" dirty="0"/>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l="9401" t="26901" r="16401" b="13250"/>
          <a:stretch/>
        </p:blipFill>
        <p:spPr>
          <a:xfrm>
            <a:off x="4168592" y="3449474"/>
            <a:ext cx="2793064" cy="3003861"/>
          </a:xfrm>
          <a:prstGeom prst="rect">
            <a:avLst/>
          </a:prstGeom>
        </p:spPr>
      </p:pic>
    </p:spTree>
    <p:extLst>
      <p:ext uri="{BB962C8B-B14F-4D97-AF65-F5344CB8AC3E}">
        <p14:creationId xmlns:p14="http://schemas.microsoft.com/office/powerpoint/2010/main" val="3083064853"/>
      </p:ext>
    </p:extLst>
  </p:cSld>
  <p:clrMapOvr>
    <a:masterClrMapping/>
  </p:clrMapOvr>
  <p:transition>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bwMode="auto">
          <a:xfrm>
            <a:off x="179512" y="273928"/>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a:lstStyle>
          <a:p>
            <a:r>
              <a:rPr lang="en-GB" sz="2400" smtClean="0"/>
              <a:t>If any oxygen is left convert Carbon Monoxide to Carbon Dioxide</a:t>
            </a:r>
            <a:endParaRPr lang="en-GB" sz="2400" dirty="0"/>
          </a:p>
        </p:txBody>
      </p:sp>
      <p:sp>
        <p:nvSpPr>
          <p:cNvPr id="4" name="TextBox 3"/>
          <p:cNvSpPr txBox="1"/>
          <p:nvPr/>
        </p:nvSpPr>
        <p:spPr>
          <a:xfrm>
            <a:off x="1835696" y="1061554"/>
            <a:ext cx="4104456" cy="584775"/>
          </a:xfrm>
          <a:prstGeom prst="rect">
            <a:avLst/>
          </a:prstGeom>
          <a:noFill/>
        </p:spPr>
        <p:txBody>
          <a:bodyPr wrap="square" rtlCol="0">
            <a:spAutoFit/>
          </a:bodyPr>
          <a:lstStyle/>
          <a:p>
            <a:r>
              <a:rPr lang="en-GB" sz="3200" dirty="0" smtClean="0">
                <a:solidFill>
                  <a:schemeClr val="accent2"/>
                </a:solidFill>
              </a:rPr>
              <a:t>NO OXYGEN LEFT!</a:t>
            </a:r>
            <a:endParaRPr lang="en-GB" sz="3200" dirty="0">
              <a:solidFill>
                <a:schemeClr val="accent2"/>
              </a:solidFill>
            </a:endParaRPr>
          </a:p>
        </p:txBody>
      </p:sp>
      <p:sp>
        <p:nvSpPr>
          <p:cNvPr id="5" name="Rectangle 4"/>
          <p:cNvSpPr/>
          <p:nvPr/>
        </p:nvSpPr>
        <p:spPr>
          <a:xfrm>
            <a:off x="99547" y="1992546"/>
            <a:ext cx="4572000" cy="830997"/>
          </a:xfrm>
          <a:prstGeom prst="rect">
            <a:avLst/>
          </a:prstGeom>
        </p:spPr>
        <p:txBody>
          <a:bodyPr>
            <a:spAutoFit/>
          </a:bodyPr>
          <a:lstStyle/>
          <a:p>
            <a:r>
              <a:rPr lang="en-GB" sz="2400" dirty="0" smtClean="0"/>
              <a:t>Convert remaining Nitrogen to Nitrogen gas (N</a:t>
            </a:r>
            <a:r>
              <a:rPr lang="en-GB" sz="2400" baseline="-25000" dirty="0" smtClean="0"/>
              <a:t>2</a:t>
            </a:r>
            <a:r>
              <a:rPr lang="en-GB" sz="2400" dirty="0" smtClean="0"/>
              <a:t>)</a:t>
            </a:r>
            <a:endParaRPr lang="en-GB" sz="2400" dirty="0"/>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l="26375" t="6951" r="19288" b="19550"/>
          <a:stretch/>
        </p:blipFill>
        <p:spPr>
          <a:xfrm rot="16200000">
            <a:off x="5242705" y="1889037"/>
            <a:ext cx="3123088" cy="3168351"/>
          </a:xfrm>
          <a:prstGeom prst="rect">
            <a:avLst/>
          </a:prstGeom>
        </p:spPr>
      </p:pic>
      <p:sp>
        <p:nvSpPr>
          <p:cNvPr id="7" name="Rectangle 6"/>
          <p:cNvSpPr/>
          <p:nvPr/>
        </p:nvSpPr>
        <p:spPr>
          <a:xfrm>
            <a:off x="1835696" y="5373216"/>
            <a:ext cx="5688632" cy="461665"/>
          </a:xfrm>
          <a:prstGeom prst="rect">
            <a:avLst/>
          </a:prstGeom>
        </p:spPr>
        <p:txBody>
          <a:bodyPr wrap="square">
            <a:spAutoFit/>
          </a:bodyPr>
          <a:lstStyle/>
          <a:p>
            <a:r>
              <a:rPr lang="en-GB" sz="2400" b="1" dirty="0" smtClean="0"/>
              <a:t>C</a:t>
            </a:r>
            <a:r>
              <a:rPr lang="en-GB" sz="2400" b="1" baseline="-25000" dirty="0" smtClean="0"/>
              <a:t>3</a:t>
            </a:r>
            <a:r>
              <a:rPr lang="en-GB" sz="2400" b="1" dirty="0" smtClean="0"/>
              <a:t>H</a:t>
            </a:r>
            <a:r>
              <a:rPr lang="en-GB" sz="2400" b="1" baseline="-25000" dirty="0" smtClean="0"/>
              <a:t>6</a:t>
            </a:r>
            <a:r>
              <a:rPr lang="en-GB" sz="2400" b="1" dirty="0" smtClean="0"/>
              <a:t>N</a:t>
            </a:r>
            <a:r>
              <a:rPr lang="en-GB" sz="2400" b="1" baseline="-25000" dirty="0" smtClean="0"/>
              <a:t>6</a:t>
            </a:r>
            <a:r>
              <a:rPr lang="en-GB" sz="2400" b="1" dirty="0" smtClean="0"/>
              <a:t>O</a:t>
            </a:r>
            <a:r>
              <a:rPr lang="en-GB" sz="2400" b="1" baseline="-25000" dirty="0" smtClean="0"/>
              <a:t>6</a:t>
            </a:r>
            <a:r>
              <a:rPr lang="en-GB" sz="2400" b="1" dirty="0" smtClean="0"/>
              <a:t>        3CO </a:t>
            </a:r>
            <a:r>
              <a:rPr lang="en-GB" sz="2400" b="1" dirty="0"/>
              <a:t>+ </a:t>
            </a:r>
            <a:r>
              <a:rPr lang="en-GB" sz="2400" b="1" dirty="0" smtClean="0"/>
              <a:t>3H</a:t>
            </a:r>
            <a:r>
              <a:rPr lang="en-GB" sz="2400" b="1" baseline="-25000" dirty="0" smtClean="0"/>
              <a:t>2</a:t>
            </a:r>
            <a:r>
              <a:rPr lang="en-GB" sz="2400" b="1" dirty="0" smtClean="0"/>
              <a:t>O </a:t>
            </a:r>
            <a:r>
              <a:rPr lang="en-GB" sz="2400" b="1" dirty="0"/>
              <a:t>+ </a:t>
            </a:r>
            <a:r>
              <a:rPr lang="en-GB" sz="2400" b="1" dirty="0" smtClean="0"/>
              <a:t>3N</a:t>
            </a:r>
            <a:r>
              <a:rPr lang="en-GB" sz="2400" b="1" baseline="-25000" dirty="0" smtClean="0"/>
              <a:t>2</a:t>
            </a:r>
            <a:endParaRPr lang="en-GB" sz="2400" b="1" baseline="-25000" dirty="0"/>
          </a:p>
        </p:txBody>
      </p:sp>
      <p:sp>
        <p:nvSpPr>
          <p:cNvPr id="8" name="Right Arrow 7"/>
          <p:cNvSpPr/>
          <p:nvPr/>
        </p:nvSpPr>
        <p:spPr bwMode="auto">
          <a:xfrm>
            <a:off x="3381463" y="5500975"/>
            <a:ext cx="542465" cy="255518"/>
          </a:xfrm>
          <a:prstGeom prst="rightArrow">
            <a:avLst/>
          </a:prstGeom>
          <a:solidFill>
            <a:schemeClr val="tx1"/>
          </a:solidFill>
          <a:ln>
            <a:noFill/>
          </a:ln>
          <a:effectLs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Tree>
    <p:extLst>
      <p:ext uri="{BB962C8B-B14F-4D97-AF65-F5344CB8AC3E}">
        <p14:creationId xmlns:p14="http://schemas.microsoft.com/office/powerpoint/2010/main" val="225046142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9876" name="Rectangle 4"/>
          <p:cNvSpPr>
            <a:spLocks noGrp="1" noChangeArrowheads="1"/>
          </p:cNvSpPr>
          <p:nvPr>
            <p:ph type="title"/>
          </p:nvPr>
        </p:nvSpPr>
        <p:spPr>
          <a:ln w="9525"/>
        </p:spPr>
        <p:txBody>
          <a:bodyPr/>
          <a:lstStyle/>
          <a:p>
            <a:pPr>
              <a:defRPr/>
            </a:pPr>
            <a:r>
              <a:rPr lang="en-GB" smtClean="0"/>
              <a:t>Detonation Products (5)</a:t>
            </a:r>
          </a:p>
        </p:txBody>
      </p:sp>
      <p:grpSp>
        <p:nvGrpSpPr>
          <p:cNvPr id="1551395" name="Group 35"/>
          <p:cNvGrpSpPr>
            <a:grpSpLocks/>
          </p:cNvGrpSpPr>
          <p:nvPr/>
        </p:nvGrpSpPr>
        <p:grpSpPr bwMode="auto">
          <a:xfrm>
            <a:off x="914400" y="2387600"/>
            <a:ext cx="7416800" cy="2717800"/>
            <a:chOff x="864" y="2344"/>
            <a:chExt cx="4672" cy="1712"/>
          </a:xfrm>
        </p:grpSpPr>
        <p:pic>
          <p:nvPicPr>
            <p:cNvPr id="96260" name="Picture 5"/>
            <p:cNvPicPr>
              <a:picLocks noChangeAspect="1" noChangeArrowheads="1"/>
            </p:cNvPicPr>
            <p:nvPr/>
          </p:nvPicPr>
          <p:blipFill>
            <a:blip r:embed="rId2"/>
            <a:srcRect/>
            <a:stretch>
              <a:fillRect/>
            </a:stretch>
          </p:blipFill>
          <p:spPr bwMode="auto">
            <a:xfrm>
              <a:off x="864" y="2344"/>
              <a:ext cx="1206" cy="1240"/>
            </a:xfrm>
            <a:prstGeom prst="rect">
              <a:avLst/>
            </a:prstGeom>
            <a:noFill/>
            <a:ln w="9525">
              <a:noFill/>
              <a:miter lim="800000"/>
              <a:headEnd/>
              <a:tailEnd/>
            </a:ln>
          </p:spPr>
        </p:pic>
        <p:sp>
          <p:nvSpPr>
            <p:cNvPr id="96261" name="Line 6"/>
            <p:cNvSpPr>
              <a:spLocks noChangeShapeType="1"/>
            </p:cNvSpPr>
            <p:nvPr/>
          </p:nvSpPr>
          <p:spPr bwMode="auto">
            <a:xfrm>
              <a:off x="2344" y="2904"/>
              <a:ext cx="1312" cy="0"/>
            </a:xfrm>
            <a:prstGeom prst="line">
              <a:avLst/>
            </a:prstGeom>
            <a:noFill/>
            <a:ln w="15875">
              <a:solidFill>
                <a:schemeClr val="tx2"/>
              </a:solidFill>
              <a:round/>
              <a:headEnd/>
              <a:tailEnd type="triangle" w="med" len="med"/>
            </a:ln>
          </p:spPr>
          <p:txBody>
            <a:bodyPr/>
            <a:lstStyle/>
            <a:p>
              <a:endParaRPr lang="en-US"/>
            </a:p>
          </p:txBody>
        </p:sp>
        <p:grpSp>
          <p:nvGrpSpPr>
            <p:cNvPr id="96262" name="Group 19"/>
            <p:cNvGrpSpPr>
              <a:grpSpLocks/>
            </p:cNvGrpSpPr>
            <p:nvPr/>
          </p:nvGrpSpPr>
          <p:grpSpPr bwMode="auto">
            <a:xfrm>
              <a:off x="4068" y="2472"/>
              <a:ext cx="360" cy="112"/>
              <a:chOff x="2452" y="3304"/>
              <a:chExt cx="360" cy="112"/>
            </a:xfrm>
          </p:grpSpPr>
          <p:sp>
            <p:nvSpPr>
              <p:cNvPr id="96285" name="Oval 7"/>
              <p:cNvSpPr>
                <a:spLocks noChangeArrowheads="1"/>
              </p:cNvSpPr>
              <p:nvPr/>
            </p:nvSpPr>
            <p:spPr bwMode="auto">
              <a:xfrm>
                <a:off x="2452" y="3304"/>
                <a:ext cx="108" cy="108"/>
              </a:xfrm>
              <a:prstGeom prst="ellipse">
                <a:avLst/>
              </a:prstGeom>
              <a:solidFill>
                <a:srgbClr val="777777"/>
              </a:solidFill>
              <a:ln w="9525">
                <a:solidFill>
                  <a:srgbClr val="000000"/>
                </a:solidFill>
                <a:round/>
                <a:headEnd/>
                <a:tailEnd/>
              </a:ln>
            </p:spPr>
            <p:txBody>
              <a:bodyPr wrap="none" anchor="ctr"/>
              <a:lstStyle/>
              <a:p>
                <a:pPr eaLnBrk="0" hangingPunct="0"/>
                <a:endParaRPr lang="en-US"/>
              </a:p>
            </p:txBody>
          </p:sp>
          <p:sp>
            <p:nvSpPr>
              <p:cNvPr id="96286" name="Oval 8"/>
              <p:cNvSpPr>
                <a:spLocks noChangeArrowheads="1"/>
              </p:cNvSpPr>
              <p:nvPr/>
            </p:nvSpPr>
            <p:spPr bwMode="auto">
              <a:xfrm>
                <a:off x="2704" y="3308"/>
                <a:ext cx="108" cy="108"/>
              </a:xfrm>
              <a:prstGeom prst="ellipse">
                <a:avLst/>
              </a:prstGeom>
              <a:solidFill>
                <a:schemeClr val="accent1"/>
              </a:solidFill>
              <a:ln w="9525">
                <a:solidFill>
                  <a:srgbClr val="000000"/>
                </a:solidFill>
                <a:round/>
                <a:headEnd/>
                <a:tailEnd/>
              </a:ln>
            </p:spPr>
            <p:txBody>
              <a:bodyPr wrap="none" anchor="ctr"/>
              <a:lstStyle/>
              <a:p>
                <a:pPr eaLnBrk="0" hangingPunct="0"/>
                <a:endParaRPr lang="en-US"/>
              </a:p>
            </p:txBody>
          </p:sp>
          <p:sp>
            <p:nvSpPr>
              <p:cNvPr id="96287" name="Line 9"/>
              <p:cNvSpPr>
                <a:spLocks noChangeShapeType="1"/>
              </p:cNvSpPr>
              <p:nvPr/>
            </p:nvSpPr>
            <p:spPr bwMode="auto">
              <a:xfrm>
                <a:off x="2562" y="3357"/>
                <a:ext cx="141" cy="3"/>
              </a:xfrm>
              <a:prstGeom prst="line">
                <a:avLst/>
              </a:prstGeom>
              <a:noFill/>
              <a:ln w="15875">
                <a:solidFill>
                  <a:schemeClr val="tx2"/>
                </a:solidFill>
                <a:round/>
                <a:headEnd/>
                <a:tailEnd/>
              </a:ln>
            </p:spPr>
            <p:txBody>
              <a:bodyPr/>
              <a:lstStyle/>
              <a:p>
                <a:endParaRPr lang="en-US"/>
              </a:p>
            </p:txBody>
          </p:sp>
        </p:grpSp>
        <p:grpSp>
          <p:nvGrpSpPr>
            <p:cNvPr id="96263" name="Group 20"/>
            <p:cNvGrpSpPr>
              <a:grpSpLocks/>
            </p:cNvGrpSpPr>
            <p:nvPr/>
          </p:nvGrpSpPr>
          <p:grpSpPr bwMode="auto">
            <a:xfrm>
              <a:off x="4023" y="3361"/>
              <a:ext cx="427" cy="212"/>
              <a:chOff x="2287" y="3513"/>
              <a:chExt cx="427" cy="212"/>
            </a:xfrm>
          </p:grpSpPr>
          <p:sp>
            <p:nvSpPr>
              <p:cNvPr id="96280" name="Oval 10"/>
              <p:cNvSpPr>
                <a:spLocks noChangeArrowheads="1"/>
              </p:cNvSpPr>
              <p:nvPr/>
            </p:nvSpPr>
            <p:spPr bwMode="auto">
              <a:xfrm>
                <a:off x="2451" y="3513"/>
                <a:ext cx="114" cy="111"/>
              </a:xfrm>
              <a:prstGeom prst="ellipse">
                <a:avLst/>
              </a:prstGeom>
              <a:solidFill>
                <a:schemeClr val="accent1"/>
              </a:solidFill>
              <a:ln w="9525">
                <a:solidFill>
                  <a:srgbClr val="000000"/>
                </a:solidFill>
                <a:round/>
                <a:headEnd/>
                <a:tailEnd/>
              </a:ln>
            </p:spPr>
            <p:txBody>
              <a:bodyPr wrap="none" anchor="ctr"/>
              <a:lstStyle/>
              <a:p>
                <a:pPr eaLnBrk="0" hangingPunct="0"/>
                <a:endParaRPr lang="en-US"/>
              </a:p>
            </p:txBody>
          </p:sp>
          <p:sp>
            <p:nvSpPr>
              <p:cNvPr id="96281" name="Oval 11"/>
              <p:cNvSpPr>
                <a:spLocks noChangeArrowheads="1"/>
              </p:cNvSpPr>
              <p:nvPr/>
            </p:nvSpPr>
            <p:spPr bwMode="auto">
              <a:xfrm>
                <a:off x="2658" y="3669"/>
                <a:ext cx="56" cy="56"/>
              </a:xfrm>
              <a:prstGeom prst="ellipse">
                <a:avLst/>
              </a:prstGeom>
              <a:solidFill>
                <a:schemeClr val="folHlink"/>
              </a:solidFill>
              <a:ln w="6350">
                <a:solidFill>
                  <a:srgbClr val="000000"/>
                </a:solidFill>
                <a:round/>
                <a:headEnd/>
                <a:tailEnd/>
              </a:ln>
            </p:spPr>
            <p:txBody>
              <a:bodyPr wrap="none" anchor="ctr"/>
              <a:lstStyle/>
              <a:p>
                <a:pPr eaLnBrk="0" hangingPunct="0"/>
                <a:endParaRPr lang="en-US"/>
              </a:p>
            </p:txBody>
          </p:sp>
          <p:sp>
            <p:nvSpPr>
              <p:cNvPr id="96282" name="Oval 12"/>
              <p:cNvSpPr>
                <a:spLocks noChangeArrowheads="1"/>
              </p:cNvSpPr>
              <p:nvPr/>
            </p:nvSpPr>
            <p:spPr bwMode="auto">
              <a:xfrm>
                <a:off x="2287" y="3664"/>
                <a:ext cx="56" cy="56"/>
              </a:xfrm>
              <a:prstGeom prst="ellipse">
                <a:avLst/>
              </a:prstGeom>
              <a:solidFill>
                <a:schemeClr val="folHlink"/>
              </a:solidFill>
              <a:ln w="6350">
                <a:solidFill>
                  <a:srgbClr val="000000"/>
                </a:solidFill>
                <a:round/>
                <a:headEnd/>
                <a:tailEnd/>
              </a:ln>
            </p:spPr>
            <p:txBody>
              <a:bodyPr wrap="none" anchor="ctr"/>
              <a:lstStyle/>
              <a:p>
                <a:pPr eaLnBrk="0" hangingPunct="0"/>
                <a:endParaRPr lang="en-US"/>
              </a:p>
            </p:txBody>
          </p:sp>
          <p:sp>
            <p:nvSpPr>
              <p:cNvPr id="96283" name="Line 13"/>
              <p:cNvSpPr>
                <a:spLocks noChangeShapeType="1"/>
              </p:cNvSpPr>
              <p:nvPr/>
            </p:nvSpPr>
            <p:spPr bwMode="auto">
              <a:xfrm flipV="1">
                <a:off x="2342" y="3598"/>
                <a:ext cx="114" cy="78"/>
              </a:xfrm>
              <a:prstGeom prst="line">
                <a:avLst/>
              </a:prstGeom>
              <a:noFill/>
              <a:ln w="15875">
                <a:solidFill>
                  <a:schemeClr val="tx2"/>
                </a:solidFill>
                <a:round/>
                <a:headEnd/>
                <a:tailEnd/>
              </a:ln>
            </p:spPr>
            <p:txBody>
              <a:bodyPr/>
              <a:lstStyle/>
              <a:p>
                <a:endParaRPr lang="en-US"/>
              </a:p>
            </p:txBody>
          </p:sp>
          <p:sp>
            <p:nvSpPr>
              <p:cNvPr id="96284" name="Line 14"/>
              <p:cNvSpPr>
                <a:spLocks noChangeShapeType="1"/>
              </p:cNvSpPr>
              <p:nvPr/>
            </p:nvSpPr>
            <p:spPr bwMode="auto">
              <a:xfrm>
                <a:off x="2562" y="3594"/>
                <a:ext cx="100" cy="84"/>
              </a:xfrm>
              <a:prstGeom prst="line">
                <a:avLst/>
              </a:prstGeom>
              <a:noFill/>
              <a:ln w="15875">
                <a:solidFill>
                  <a:schemeClr val="tx2"/>
                </a:solidFill>
                <a:round/>
                <a:headEnd/>
                <a:tailEnd/>
              </a:ln>
            </p:spPr>
            <p:txBody>
              <a:bodyPr/>
              <a:lstStyle/>
              <a:p>
                <a:endParaRPr lang="en-US"/>
              </a:p>
            </p:txBody>
          </p:sp>
        </p:grpSp>
        <p:sp>
          <p:nvSpPr>
            <p:cNvPr id="96264" name="Oval 15"/>
            <p:cNvSpPr>
              <a:spLocks noChangeArrowheads="1"/>
            </p:cNvSpPr>
            <p:nvPr/>
          </p:nvSpPr>
          <p:spPr bwMode="auto">
            <a:xfrm>
              <a:off x="4184" y="2738"/>
              <a:ext cx="108" cy="108"/>
            </a:xfrm>
            <a:prstGeom prst="ellipse">
              <a:avLst/>
            </a:prstGeom>
            <a:solidFill>
              <a:srgbClr val="777777"/>
            </a:solidFill>
            <a:ln w="9525">
              <a:solidFill>
                <a:srgbClr val="000000"/>
              </a:solidFill>
              <a:round/>
              <a:headEnd/>
              <a:tailEnd/>
            </a:ln>
          </p:spPr>
          <p:txBody>
            <a:bodyPr wrap="none" anchor="ctr"/>
            <a:lstStyle/>
            <a:p>
              <a:pPr eaLnBrk="0" hangingPunct="0"/>
              <a:endParaRPr lang="en-US"/>
            </a:p>
          </p:txBody>
        </p:sp>
        <p:grpSp>
          <p:nvGrpSpPr>
            <p:cNvPr id="96265" name="Group 21"/>
            <p:cNvGrpSpPr>
              <a:grpSpLocks/>
            </p:cNvGrpSpPr>
            <p:nvPr/>
          </p:nvGrpSpPr>
          <p:grpSpPr bwMode="auto">
            <a:xfrm>
              <a:off x="4053" y="3025"/>
              <a:ext cx="358" cy="115"/>
              <a:chOff x="2461" y="3833"/>
              <a:chExt cx="358" cy="115"/>
            </a:xfrm>
          </p:grpSpPr>
          <p:sp>
            <p:nvSpPr>
              <p:cNvPr id="96277" name="Oval 16"/>
              <p:cNvSpPr>
                <a:spLocks noChangeArrowheads="1"/>
              </p:cNvSpPr>
              <p:nvPr/>
            </p:nvSpPr>
            <p:spPr bwMode="auto">
              <a:xfrm>
                <a:off x="2461" y="3833"/>
                <a:ext cx="114" cy="111"/>
              </a:xfrm>
              <a:prstGeom prst="ellipse">
                <a:avLst/>
              </a:prstGeom>
              <a:solidFill>
                <a:srgbClr val="0000FF"/>
              </a:solidFill>
              <a:ln w="6350">
                <a:solidFill>
                  <a:srgbClr val="000000"/>
                </a:solidFill>
                <a:round/>
                <a:headEnd/>
                <a:tailEnd/>
              </a:ln>
            </p:spPr>
            <p:txBody>
              <a:bodyPr wrap="none" anchor="ctr"/>
              <a:lstStyle/>
              <a:p>
                <a:pPr eaLnBrk="0" hangingPunct="0"/>
                <a:endParaRPr lang="en-US"/>
              </a:p>
            </p:txBody>
          </p:sp>
          <p:sp>
            <p:nvSpPr>
              <p:cNvPr id="96278" name="Oval 17"/>
              <p:cNvSpPr>
                <a:spLocks noChangeArrowheads="1"/>
              </p:cNvSpPr>
              <p:nvPr/>
            </p:nvSpPr>
            <p:spPr bwMode="auto">
              <a:xfrm>
                <a:off x="2705" y="3837"/>
                <a:ext cx="114" cy="111"/>
              </a:xfrm>
              <a:prstGeom prst="ellipse">
                <a:avLst/>
              </a:prstGeom>
              <a:solidFill>
                <a:srgbClr val="0000FF"/>
              </a:solidFill>
              <a:ln w="6350">
                <a:solidFill>
                  <a:srgbClr val="000000"/>
                </a:solidFill>
                <a:round/>
                <a:headEnd/>
                <a:tailEnd/>
              </a:ln>
            </p:spPr>
            <p:txBody>
              <a:bodyPr wrap="none" anchor="ctr"/>
              <a:lstStyle/>
              <a:p>
                <a:pPr eaLnBrk="0" hangingPunct="0"/>
                <a:endParaRPr lang="en-US"/>
              </a:p>
            </p:txBody>
          </p:sp>
          <p:sp>
            <p:nvSpPr>
              <p:cNvPr id="96279" name="Line 18"/>
              <p:cNvSpPr>
                <a:spLocks noChangeShapeType="1"/>
              </p:cNvSpPr>
              <p:nvPr/>
            </p:nvSpPr>
            <p:spPr bwMode="auto">
              <a:xfrm>
                <a:off x="2578" y="3888"/>
                <a:ext cx="130" cy="4"/>
              </a:xfrm>
              <a:prstGeom prst="line">
                <a:avLst/>
              </a:prstGeom>
              <a:noFill/>
              <a:ln w="15875">
                <a:solidFill>
                  <a:schemeClr val="tx2"/>
                </a:solidFill>
                <a:round/>
                <a:headEnd/>
                <a:tailEnd/>
              </a:ln>
            </p:spPr>
            <p:txBody>
              <a:bodyPr/>
              <a:lstStyle/>
              <a:p>
                <a:endParaRPr lang="en-US"/>
              </a:p>
            </p:txBody>
          </p:sp>
        </p:grpSp>
        <p:sp>
          <p:nvSpPr>
            <p:cNvPr id="96266" name="Text Box 22"/>
            <p:cNvSpPr txBox="1">
              <a:spLocks noChangeArrowheads="1"/>
            </p:cNvSpPr>
            <p:nvPr/>
          </p:nvSpPr>
          <p:spPr bwMode="auto">
            <a:xfrm>
              <a:off x="1176" y="3640"/>
              <a:ext cx="792" cy="212"/>
            </a:xfrm>
            <a:prstGeom prst="rect">
              <a:avLst/>
            </a:prstGeom>
            <a:noFill/>
            <a:ln w="15875">
              <a:noFill/>
              <a:miter lim="800000"/>
              <a:headEnd/>
              <a:tailEnd/>
            </a:ln>
          </p:spPr>
          <p:txBody>
            <a:bodyPr>
              <a:spAutoFit/>
            </a:bodyPr>
            <a:lstStyle/>
            <a:p>
              <a:pPr eaLnBrk="0" hangingPunct="0">
                <a:spcBef>
                  <a:spcPct val="50000"/>
                </a:spcBef>
              </a:pPr>
              <a:r>
                <a:rPr lang="en-GB" sz="1600"/>
                <a:t>C</a:t>
              </a:r>
              <a:r>
                <a:rPr lang="en-GB" sz="1600" baseline="-25000"/>
                <a:t>7</a:t>
              </a:r>
              <a:r>
                <a:rPr lang="en-GB" sz="1600"/>
                <a:t>H</a:t>
              </a:r>
              <a:r>
                <a:rPr lang="en-GB" sz="1600" baseline="-25000"/>
                <a:t>5</a:t>
              </a:r>
              <a:r>
                <a:rPr lang="en-GB" sz="1600"/>
                <a:t>N</a:t>
              </a:r>
              <a:r>
                <a:rPr lang="en-GB" sz="1600" baseline="-25000"/>
                <a:t>3</a:t>
              </a:r>
              <a:r>
                <a:rPr lang="en-GB" sz="1600"/>
                <a:t>O</a:t>
              </a:r>
              <a:r>
                <a:rPr lang="en-GB" sz="1600" baseline="-25000"/>
                <a:t>6</a:t>
              </a:r>
              <a:endParaRPr lang="en-GB" sz="1600"/>
            </a:p>
          </p:txBody>
        </p:sp>
        <p:sp>
          <p:nvSpPr>
            <p:cNvPr id="96267" name="Text Box 23"/>
            <p:cNvSpPr txBox="1">
              <a:spLocks noChangeArrowheads="1"/>
            </p:cNvSpPr>
            <p:nvPr/>
          </p:nvSpPr>
          <p:spPr bwMode="auto">
            <a:xfrm>
              <a:off x="4648" y="2392"/>
              <a:ext cx="880" cy="212"/>
            </a:xfrm>
            <a:prstGeom prst="rect">
              <a:avLst/>
            </a:prstGeom>
            <a:noFill/>
            <a:ln w="15875">
              <a:noFill/>
              <a:miter lim="800000"/>
              <a:headEnd/>
              <a:tailEnd/>
            </a:ln>
          </p:spPr>
          <p:txBody>
            <a:bodyPr>
              <a:spAutoFit/>
            </a:bodyPr>
            <a:lstStyle/>
            <a:p>
              <a:pPr eaLnBrk="0" hangingPunct="0">
                <a:spcBef>
                  <a:spcPct val="50000"/>
                </a:spcBef>
              </a:pPr>
              <a:r>
                <a:rPr lang="en-GB" sz="1600"/>
                <a:t>3.5CO(g)</a:t>
              </a:r>
            </a:p>
          </p:txBody>
        </p:sp>
        <p:sp>
          <p:nvSpPr>
            <p:cNvPr id="96268" name="Text Box 24"/>
            <p:cNvSpPr txBox="1">
              <a:spLocks noChangeArrowheads="1"/>
            </p:cNvSpPr>
            <p:nvPr/>
          </p:nvSpPr>
          <p:spPr bwMode="auto">
            <a:xfrm>
              <a:off x="4720" y="2696"/>
              <a:ext cx="744" cy="212"/>
            </a:xfrm>
            <a:prstGeom prst="rect">
              <a:avLst/>
            </a:prstGeom>
            <a:noFill/>
            <a:ln w="15875">
              <a:noFill/>
              <a:miter lim="800000"/>
              <a:headEnd/>
              <a:tailEnd/>
            </a:ln>
          </p:spPr>
          <p:txBody>
            <a:bodyPr>
              <a:spAutoFit/>
            </a:bodyPr>
            <a:lstStyle/>
            <a:p>
              <a:pPr eaLnBrk="0" hangingPunct="0">
                <a:spcBef>
                  <a:spcPct val="50000"/>
                </a:spcBef>
              </a:pPr>
              <a:r>
                <a:rPr lang="en-GB" sz="1600"/>
                <a:t>3.5C(s)</a:t>
              </a:r>
            </a:p>
          </p:txBody>
        </p:sp>
        <p:sp>
          <p:nvSpPr>
            <p:cNvPr id="96269" name="Text Box 25"/>
            <p:cNvSpPr txBox="1">
              <a:spLocks noChangeArrowheads="1"/>
            </p:cNvSpPr>
            <p:nvPr/>
          </p:nvSpPr>
          <p:spPr bwMode="auto">
            <a:xfrm>
              <a:off x="4680" y="2992"/>
              <a:ext cx="856" cy="212"/>
            </a:xfrm>
            <a:prstGeom prst="rect">
              <a:avLst/>
            </a:prstGeom>
            <a:noFill/>
            <a:ln w="15875">
              <a:noFill/>
              <a:miter lim="800000"/>
              <a:headEnd/>
              <a:tailEnd/>
            </a:ln>
          </p:spPr>
          <p:txBody>
            <a:bodyPr>
              <a:spAutoFit/>
            </a:bodyPr>
            <a:lstStyle/>
            <a:p>
              <a:pPr eaLnBrk="0" hangingPunct="0">
                <a:spcBef>
                  <a:spcPct val="50000"/>
                </a:spcBef>
              </a:pPr>
              <a:r>
                <a:rPr lang="en-GB" sz="1600"/>
                <a:t>1.5N</a:t>
              </a:r>
              <a:r>
                <a:rPr lang="en-GB" sz="1600" baseline="-25000"/>
                <a:t>2(g)</a:t>
              </a:r>
              <a:endParaRPr lang="en-GB" sz="1600"/>
            </a:p>
          </p:txBody>
        </p:sp>
        <p:sp>
          <p:nvSpPr>
            <p:cNvPr id="96270" name="Text Box 26"/>
            <p:cNvSpPr txBox="1">
              <a:spLocks noChangeArrowheads="1"/>
            </p:cNvSpPr>
            <p:nvPr/>
          </p:nvSpPr>
          <p:spPr bwMode="auto">
            <a:xfrm>
              <a:off x="4672" y="3360"/>
              <a:ext cx="744" cy="212"/>
            </a:xfrm>
            <a:prstGeom prst="rect">
              <a:avLst/>
            </a:prstGeom>
            <a:noFill/>
            <a:ln w="15875">
              <a:noFill/>
              <a:miter lim="800000"/>
              <a:headEnd/>
              <a:tailEnd/>
            </a:ln>
          </p:spPr>
          <p:txBody>
            <a:bodyPr>
              <a:spAutoFit/>
            </a:bodyPr>
            <a:lstStyle/>
            <a:p>
              <a:pPr eaLnBrk="0" hangingPunct="0">
                <a:spcBef>
                  <a:spcPct val="50000"/>
                </a:spcBef>
              </a:pPr>
              <a:r>
                <a:rPr lang="en-GB" sz="1600"/>
                <a:t>2.5H</a:t>
              </a:r>
              <a:r>
                <a:rPr lang="en-GB" sz="1600" baseline="-25000"/>
                <a:t>2</a:t>
              </a:r>
              <a:r>
                <a:rPr lang="en-GB" sz="1600"/>
                <a:t>0(g)</a:t>
              </a:r>
            </a:p>
          </p:txBody>
        </p:sp>
        <p:sp>
          <p:nvSpPr>
            <p:cNvPr id="96271" name="Text Box 28"/>
            <p:cNvSpPr txBox="1">
              <a:spLocks noChangeArrowheads="1"/>
            </p:cNvSpPr>
            <p:nvPr/>
          </p:nvSpPr>
          <p:spPr bwMode="auto">
            <a:xfrm>
              <a:off x="4800" y="2536"/>
              <a:ext cx="296" cy="212"/>
            </a:xfrm>
            <a:prstGeom prst="rect">
              <a:avLst/>
            </a:prstGeom>
            <a:noFill/>
            <a:ln w="15875">
              <a:noFill/>
              <a:miter lim="800000"/>
              <a:headEnd/>
              <a:tailEnd/>
            </a:ln>
          </p:spPr>
          <p:txBody>
            <a:bodyPr>
              <a:spAutoFit/>
            </a:bodyPr>
            <a:lstStyle/>
            <a:p>
              <a:pPr eaLnBrk="0" hangingPunct="0">
                <a:spcBef>
                  <a:spcPct val="50000"/>
                </a:spcBef>
              </a:pPr>
              <a:r>
                <a:rPr lang="en-GB" sz="1600"/>
                <a:t>+</a:t>
              </a:r>
            </a:p>
          </p:txBody>
        </p:sp>
        <p:sp>
          <p:nvSpPr>
            <p:cNvPr id="96272" name="Text Box 30"/>
            <p:cNvSpPr txBox="1">
              <a:spLocks noChangeArrowheads="1"/>
            </p:cNvSpPr>
            <p:nvPr/>
          </p:nvSpPr>
          <p:spPr bwMode="auto">
            <a:xfrm>
              <a:off x="4800" y="2832"/>
              <a:ext cx="296" cy="212"/>
            </a:xfrm>
            <a:prstGeom prst="rect">
              <a:avLst/>
            </a:prstGeom>
            <a:noFill/>
            <a:ln w="15875">
              <a:noFill/>
              <a:miter lim="800000"/>
              <a:headEnd/>
              <a:tailEnd/>
            </a:ln>
          </p:spPr>
          <p:txBody>
            <a:bodyPr>
              <a:spAutoFit/>
            </a:bodyPr>
            <a:lstStyle/>
            <a:p>
              <a:pPr eaLnBrk="0" hangingPunct="0">
                <a:spcBef>
                  <a:spcPct val="50000"/>
                </a:spcBef>
              </a:pPr>
              <a:r>
                <a:rPr lang="en-GB" sz="1600"/>
                <a:t>+</a:t>
              </a:r>
            </a:p>
          </p:txBody>
        </p:sp>
        <p:sp>
          <p:nvSpPr>
            <p:cNvPr id="96273" name="Text Box 31"/>
            <p:cNvSpPr txBox="1">
              <a:spLocks noChangeArrowheads="1"/>
            </p:cNvSpPr>
            <p:nvPr/>
          </p:nvSpPr>
          <p:spPr bwMode="auto">
            <a:xfrm>
              <a:off x="4800" y="3168"/>
              <a:ext cx="296" cy="212"/>
            </a:xfrm>
            <a:prstGeom prst="rect">
              <a:avLst/>
            </a:prstGeom>
            <a:noFill/>
            <a:ln w="15875">
              <a:noFill/>
              <a:miter lim="800000"/>
              <a:headEnd/>
              <a:tailEnd/>
            </a:ln>
          </p:spPr>
          <p:txBody>
            <a:bodyPr>
              <a:spAutoFit/>
            </a:bodyPr>
            <a:lstStyle/>
            <a:p>
              <a:pPr eaLnBrk="0" hangingPunct="0">
                <a:spcBef>
                  <a:spcPct val="50000"/>
                </a:spcBef>
              </a:pPr>
              <a:r>
                <a:rPr lang="en-GB" sz="1600"/>
                <a:t>+</a:t>
              </a:r>
            </a:p>
          </p:txBody>
        </p:sp>
        <p:sp>
          <p:nvSpPr>
            <p:cNvPr id="96274" name="Text Box 32"/>
            <p:cNvSpPr txBox="1">
              <a:spLocks noChangeArrowheads="1"/>
            </p:cNvSpPr>
            <p:nvPr/>
          </p:nvSpPr>
          <p:spPr bwMode="auto">
            <a:xfrm>
              <a:off x="4168" y="3776"/>
              <a:ext cx="256" cy="212"/>
            </a:xfrm>
            <a:prstGeom prst="rect">
              <a:avLst/>
            </a:prstGeom>
            <a:noFill/>
            <a:ln w="15875">
              <a:noFill/>
              <a:miter lim="800000"/>
              <a:headEnd/>
              <a:tailEnd/>
            </a:ln>
          </p:spPr>
          <p:txBody>
            <a:bodyPr>
              <a:spAutoFit/>
            </a:bodyPr>
            <a:lstStyle/>
            <a:p>
              <a:pPr eaLnBrk="0" hangingPunct="0">
                <a:spcBef>
                  <a:spcPct val="50000"/>
                </a:spcBef>
              </a:pPr>
              <a:r>
                <a:rPr lang="en-GB" sz="1600" b="1"/>
                <a:t>+ </a:t>
              </a:r>
            </a:p>
          </p:txBody>
        </p:sp>
        <p:sp>
          <p:nvSpPr>
            <p:cNvPr id="96275" name="WordArt 33"/>
            <p:cNvSpPr>
              <a:spLocks noChangeArrowheads="1" noChangeShapeType="1" noTextEdit="1"/>
            </p:cNvSpPr>
            <p:nvPr/>
          </p:nvSpPr>
          <p:spPr bwMode="auto">
            <a:xfrm>
              <a:off x="4521" y="3696"/>
              <a:ext cx="766" cy="360"/>
            </a:xfrm>
            <a:prstGeom prst="rect">
              <a:avLst/>
            </a:prstGeom>
          </p:spPr>
          <p:txBody>
            <a:bodyPr wrap="none" fromWordArt="1">
              <a:prstTxWarp prst="textPlain">
                <a:avLst>
                  <a:gd name="adj" fmla="val 50000"/>
                </a:avLst>
              </a:prstTxWarp>
            </a:bodyPr>
            <a:lstStyle/>
            <a:p>
              <a:pPr algn="ctr"/>
              <a:r>
                <a:rPr lang="en-US" sz="3600" kern="10">
                  <a:ln w="9525">
                    <a:noFill/>
                    <a:round/>
                    <a:headEnd/>
                    <a:tailEnd/>
                  </a:ln>
                  <a:gradFill rotWithShape="1">
                    <a:gsLst>
                      <a:gs pos="0">
                        <a:srgbClr val="FFFF00"/>
                      </a:gs>
                      <a:gs pos="100000">
                        <a:srgbClr val="FF9933"/>
                      </a:gs>
                    </a:gsLst>
                    <a:path path="rect">
                      <a:fillToRect l="50000" t="50000" r="50000" b="50000"/>
                    </a:path>
                  </a:gradFill>
                  <a:effectLst>
                    <a:outerShdw dist="35921" dir="2700000" algn="ctr" rotWithShape="0">
                      <a:srgbClr val="C0C0C0">
                        <a:alpha val="79999"/>
                      </a:srgbClr>
                    </a:outerShdw>
                  </a:effectLst>
                  <a:latin typeface="Impact"/>
                </a:rPr>
                <a:t>HEAT!</a:t>
              </a:r>
            </a:p>
          </p:txBody>
        </p:sp>
        <p:sp>
          <p:nvSpPr>
            <p:cNvPr id="96276" name="Text Box 34"/>
            <p:cNvSpPr txBox="1">
              <a:spLocks noChangeArrowheads="1"/>
            </p:cNvSpPr>
            <p:nvPr/>
          </p:nvSpPr>
          <p:spPr bwMode="auto">
            <a:xfrm>
              <a:off x="2624" y="2688"/>
              <a:ext cx="992" cy="212"/>
            </a:xfrm>
            <a:prstGeom prst="rect">
              <a:avLst/>
            </a:prstGeom>
            <a:noFill/>
            <a:ln w="15875">
              <a:noFill/>
              <a:miter lim="800000"/>
              <a:headEnd/>
              <a:tailEnd/>
            </a:ln>
          </p:spPr>
          <p:txBody>
            <a:bodyPr>
              <a:spAutoFit/>
            </a:bodyPr>
            <a:lstStyle/>
            <a:p>
              <a:pPr eaLnBrk="0" hangingPunct="0">
                <a:spcBef>
                  <a:spcPct val="50000"/>
                </a:spcBef>
              </a:pPr>
              <a:r>
                <a:rPr lang="en-GB" sz="1600"/>
                <a:t>Detonation</a:t>
              </a:r>
            </a:p>
          </p:txBody>
        </p:sp>
      </p:grpSp>
      <p:sp>
        <p:nvSpPr>
          <p:cNvPr id="96259" name="Text Box 34"/>
          <p:cNvSpPr txBox="1">
            <a:spLocks noChangeArrowheads="1"/>
          </p:cNvSpPr>
          <p:nvPr/>
        </p:nvSpPr>
        <p:spPr bwMode="auto">
          <a:xfrm>
            <a:off x="635000" y="1041400"/>
            <a:ext cx="2362200" cy="396875"/>
          </a:xfrm>
          <a:prstGeom prst="rect">
            <a:avLst/>
          </a:prstGeom>
          <a:noFill/>
          <a:ln w="9525">
            <a:noFill/>
            <a:miter lim="800000"/>
            <a:headEnd/>
            <a:tailEnd/>
          </a:ln>
        </p:spPr>
        <p:txBody>
          <a:bodyPr>
            <a:spAutoFit/>
          </a:bodyPr>
          <a:lstStyle/>
          <a:p>
            <a:pPr>
              <a:spcBef>
                <a:spcPct val="50000"/>
              </a:spcBef>
            </a:pPr>
            <a:r>
              <a:rPr lang="en-GB" sz="2000"/>
              <a:t>TNT</a:t>
            </a:r>
          </a:p>
        </p:txBody>
      </p:sp>
    </p:spTree>
    <p:extLst>
      <p:ext uri="{BB962C8B-B14F-4D97-AF65-F5344CB8AC3E}">
        <p14:creationId xmlns:p14="http://schemas.microsoft.com/office/powerpoint/2010/main" val="162671643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551395"/>
                                        </p:tgtEl>
                                        <p:attrNameLst>
                                          <p:attrName>style.visibility</p:attrName>
                                        </p:attrNameLst>
                                      </p:cBhvr>
                                      <p:to>
                                        <p:strVal val="visible"/>
                                      </p:to>
                                    </p:set>
                                    <p:anim calcmode="lin" valueType="num">
                                      <p:cBhvr additive="base">
                                        <p:cTn id="7" dur="500" fill="hold"/>
                                        <p:tgtEl>
                                          <p:spTgt spid="1551395"/>
                                        </p:tgtEl>
                                        <p:attrNameLst>
                                          <p:attrName>ppt_x</p:attrName>
                                        </p:attrNameLst>
                                      </p:cBhvr>
                                      <p:tavLst>
                                        <p:tav tm="0">
                                          <p:val>
                                            <p:strVal val="0-#ppt_w/2"/>
                                          </p:val>
                                        </p:tav>
                                        <p:tav tm="100000">
                                          <p:val>
                                            <p:strVal val="#ppt_x"/>
                                          </p:val>
                                        </p:tav>
                                      </p:tavLst>
                                    </p:anim>
                                    <p:anim calcmode="lin" valueType="num">
                                      <p:cBhvr additive="base">
                                        <p:cTn id="8" dur="500" fill="hold"/>
                                        <p:tgtEl>
                                          <p:spTgt spid="155139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we have TNT.</a:t>
            </a:r>
            <a:endParaRPr lang="en-GB"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980728"/>
            <a:ext cx="2839628" cy="2735360"/>
          </a:xfrm>
          <a:prstGeom prst="rect">
            <a:avLst/>
          </a:prstGeom>
        </p:spPr>
      </p:pic>
      <p:pic>
        <p:nvPicPr>
          <p:cNvPr id="4" name="Picture 3"/>
          <p:cNvPicPr>
            <a:picLocks noChangeAspect="1"/>
          </p:cNvPicPr>
          <p:nvPr/>
        </p:nvPicPr>
        <p:blipFill rotWithShape="1">
          <a:blip r:embed="rId3"/>
          <a:srcRect l="3149" r="13388" b="22690"/>
          <a:stretch/>
        </p:blipFill>
        <p:spPr>
          <a:xfrm>
            <a:off x="4211959" y="764705"/>
            <a:ext cx="4356861" cy="3026764"/>
          </a:xfrm>
          <a:prstGeom prst="rect">
            <a:avLst/>
          </a:prstGeom>
        </p:spPr>
      </p:pic>
      <p:sp>
        <p:nvSpPr>
          <p:cNvPr id="5" name="TextBox 4"/>
          <p:cNvSpPr txBox="1"/>
          <p:nvPr/>
        </p:nvSpPr>
        <p:spPr>
          <a:xfrm>
            <a:off x="2771800" y="3896200"/>
            <a:ext cx="2108269" cy="646331"/>
          </a:xfrm>
          <a:prstGeom prst="rect">
            <a:avLst/>
          </a:prstGeom>
          <a:noFill/>
        </p:spPr>
        <p:txBody>
          <a:bodyPr wrap="none" rtlCol="0">
            <a:spAutoFit/>
          </a:bodyPr>
          <a:lstStyle/>
          <a:p>
            <a:pPr algn="ctr"/>
            <a:r>
              <a:rPr lang="en-GB" dirty="0" smtClean="0"/>
              <a:t>OB less than -40%</a:t>
            </a:r>
          </a:p>
          <a:p>
            <a:pPr algn="ctr"/>
            <a:r>
              <a:rPr lang="en-GB" dirty="0" smtClean="0"/>
              <a:t>MODIFIED KW</a:t>
            </a:r>
            <a:endParaRPr lang="en-GB" dirty="0"/>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9938" y="4265532"/>
            <a:ext cx="1856641" cy="2407802"/>
          </a:xfrm>
          <a:prstGeom prst="rect">
            <a:avLst/>
          </a:prstGeom>
        </p:spPr>
      </p:pic>
      <p:sp>
        <p:nvSpPr>
          <p:cNvPr id="7" name="Right Arrow 6"/>
          <p:cNvSpPr/>
          <p:nvPr/>
        </p:nvSpPr>
        <p:spPr bwMode="auto">
          <a:xfrm>
            <a:off x="3091148" y="5051366"/>
            <a:ext cx="1626480" cy="737996"/>
          </a:xfrm>
          <a:prstGeom prst="rightArrow">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smtClean="0">
                <a:solidFill>
                  <a:schemeClr val="bg1">
                    <a:lumMod val="50000"/>
                  </a:schemeClr>
                </a:solidFill>
              </a:rPr>
              <a:t>x2</a:t>
            </a:r>
            <a:endParaRPr kumimoji="0" lang="en-GB" sz="1800" b="0" i="0" u="none" strike="noStrike" cap="none" normalizeH="0" baseline="0" dirty="0" smtClean="0">
              <a:ln>
                <a:noFill/>
              </a:ln>
              <a:solidFill>
                <a:schemeClr val="bg1">
                  <a:lumMod val="50000"/>
                </a:schemeClr>
              </a:solidFill>
              <a:effectLst/>
              <a:latin typeface="Arial" panose="020B0604020202020204" pitchFamily="34" charset="0"/>
            </a:endParaRPr>
          </a:p>
        </p:txBody>
      </p:sp>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482924" y="4333956"/>
            <a:ext cx="3464352" cy="2203111"/>
          </a:xfrm>
          <a:prstGeom prst="rect">
            <a:avLst/>
          </a:prstGeom>
        </p:spPr>
      </p:pic>
    </p:spTree>
    <p:extLst>
      <p:ext uri="{BB962C8B-B14F-4D97-AF65-F5344CB8AC3E}">
        <p14:creationId xmlns:p14="http://schemas.microsoft.com/office/powerpoint/2010/main" val="517316497"/>
      </p:ext>
    </p:extLst>
  </p:cSld>
  <p:clrMapOvr>
    <a:masterClrMapping/>
  </p:clrMapOvr>
  <p:transition>
    <p:wipe dir="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03" y="354806"/>
            <a:ext cx="6435725" cy="522287"/>
          </a:xfrm>
        </p:spPr>
        <p:txBody>
          <a:bodyPr/>
          <a:lstStyle/>
          <a:p>
            <a:r>
              <a:rPr lang="en-GB" sz="2400" dirty="0" smtClean="0"/>
              <a:t>Convert all the Hydrogen to Water</a:t>
            </a:r>
            <a:br>
              <a:rPr lang="en-GB" sz="2400" dirty="0" smtClean="0"/>
            </a:br>
            <a:endParaRPr lang="en-GB" sz="2400"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844527"/>
            <a:ext cx="3563396" cy="2769972"/>
          </a:xfrm>
          <a:prstGeom prst="rect">
            <a:avLst/>
          </a:prstGeom>
        </p:spPr>
      </p:pic>
      <p:sp>
        <p:nvSpPr>
          <p:cNvPr id="5" name="Rectangle 4"/>
          <p:cNvSpPr/>
          <p:nvPr/>
        </p:nvSpPr>
        <p:spPr>
          <a:xfrm>
            <a:off x="1619672" y="3754464"/>
            <a:ext cx="4572000" cy="707886"/>
          </a:xfrm>
          <a:prstGeom prst="rect">
            <a:avLst/>
          </a:prstGeom>
        </p:spPr>
        <p:txBody>
          <a:bodyPr>
            <a:spAutoFit/>
          </a:bodyPr>
          <a:lstStyle/>
          <a:p>
            <a:r>
              <a:rPr lang="en-GB" sz="2000" dirty="0" smtClean="0"/>
              <a:t>Any Oxygen Remaining? Convert </a:t>
            </a:r>
            <a:r>
              <a:rPr lang="en-GB" sz="2000" dirty="0"/>
              <a:t/>
            </a:r>
            <a:br>
              <a:rPr lang="en-GB" sz="2000" dirty="0"/>
            </a:br>
            <a:r>
              <a:rPr lang="en-GB" sz="2000" dirty="0" smtClean="0"/>
              <a:t>Carbon to Carbon Monoxide</a:t>
            </a:r>
            <a:endParaRPr lang="en-GB" sz="2000" dirty="0"/>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t="21650" b="10101"/>
          <a:stretch/>
        </p:blipFill>
        <p:spPr>
          <a:xfrm>
            <a:off x="5724128" y="3811962"/>
            <a:ext cx="3096344" cy="2817633"/>
          </a:xfrm>
          <a:prstGeom prst="rect">
            <a:avLst/>
          </a:prstGeom>
        </p:spPr>
      </p:pic>
    </p:spTree>
    <p:extLst>
      <p:ext uri="{BB962C8B-B14F-4D97-AF65-F5344CB8AC3E}">
        <p14:creationId xmlns:p14="http://schemas.microsoft.com/office/powerpoint/2010/main" val="371368578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3928"/>
            <a:ext cx="6435725" cy="522287"/>
          </a:xfrm>
        </p:spPr>
        <p:txBody>
          <a:bodyPr/>
          <a:lstStyle/>
          <a:p>
            <a:r>
              <a:rPr lang="en-GB" sz="2400" dirty="0" smtClean="0"/>
              <a:t>If </a:t>
            </a:r>
            <a:r>
              <a:rPr lang="en-GB" sz="2400" dirty="0"/>
              <a:t>a</a:t>
            </a:r>
            <a:r>
              <a:rPr lang="en-GB" sz="2400" dirty="0" smtClean="0"/>
              <a:t>ny oxygen is left convert Carbon Monoxide to Carbon Dioxide</a:t>
            </a:r>
            <a:endParaRPr lang="en-GB" sz="2400" dirty="0"/>
          </a:p>
        </p:txBody>
      </p:sp>
      <p:sp>
        <p:nvSpPr>
          <p:cNvPr id="3" name="TextBox 2"/>
          <p:cNvSpPr txBox="1"/>
          <p:nvPr/>
        </p:nvSpPr>
        <p:spPr>
          <a:xfrm>
            <a:off x="1835696" y="1061554"/>
            <a:ext cx="4104456" cy="584775"/>
          </a:xfrm>
          <a:prstGeom prst="rect">
            <a:avLst/>
          </a:prstGeom>
          <a:noFill/>
        </p:spPr>
        <p:txBody>
          <a:bodyPr wrap="square" rtlCol="0">
            <a:spAutoFit/>
          </a:bodyPr>
          <a:lstStyle/>
          <a:p>
            <a:r>
              <a:rPr lang="en-GB" sz="3200" dirty="0" smtClean="0">
                <a:solidFill>
                  <a:schemeClr val="accent2"/>
                </a:solidFill>
              </a:rPr>
              <a:t>NO OXYGEN LEFT!</a:t>
            </a:r>
            <a:endParaRPr lang="en-GB" sz="3200" dirty="0">
              <a:solidFill>
                <a:schemeClr val="accent2"/>
              </a:solidFill>
            </a:endParaRPr>
          </a:p>
        </p:txBody>
      </p:sp>
      <p:sp>
        <p:nvSpPr>
          <p:cNvPr id="4" name="Rectangle 3"/>
          <p:cNvSpPr/>
          <p:nvPr/>
        </p:nvSpPr>
        <p:spPr>
          <a:xfrm>
            <a:off x="99547" y="1992546"/>
            <a:ext cx="4572000" cy="830997"/>
          </a:xfrm>
          <a:prstGeom prst="rect">
            <a:avLst/>
          </a:prstGeom>
        </p:spPr>
        <p:txBody>
          <a:bodyPr>
            <a:spAutoFit/>
          </a:bodyPr>
          <a:lstStyle/>
          <a:p>
            <a:r>
              <a:rPr lang="en-GB" sz="2400" dirty="0" smtClean="0"/>
              <a:t>Convert remaining Nitrogen to Nitrogen gas (N</a:t>
            </a:r>
            <a:r>
              <a:rPr lang="en-GB" sz="2400" baseline="-25000" dirty="0" smtClean="0"/>
              <a:t>2</a:t>
            </a:r>
            <a:r>
              <a:rPr lang="en-GB" sz="2400" dirty="0" smtClean="0"/>
              <a:t>)</a:t>
            </a:r>
            <a:endParaRPr lang="en-GB" sz="2400" dirty="0"/>
          </a:p>
        </p:txBody>
      </p:sp>
      <p:sp>
        <p:nvSpPr>
          <p:cNvPr id="5" name="Rectangle 4"/>
          <p:cNvSpPr/>
          <p:nvPr/>
        </p:nvSpPr>
        <p:spPr>
          <a:xfrm>
            <a:off x="94040" y="4466366"/>
            <a:ext cx="4572000" cy="400110"/>
          </a:xfrm>
          <a:prstGeom prst="rect">
            <a:avLst/>
          </a:prstGeom>
        </p:spPr>
        <p:txBody>
          <a:bodyPr>
            <a:spAutoFit/>
          </a:bodyPr>
          <a:lstStyle/>
          <a:p>
            <a:r>
              <a:rPr lang="en-GB" sz="2000" dirty="0" smtClean="0"/>
              <a:t>Unconverted carbon remains as soot.</a:t>
            </a:r>
            <a:endParaRPr lang="en-GB" sz="2000" dirty="0"/>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49968" y="2087739"/>
            <a:ext cx="4321459" cy="3284984"/>
          </a:xfrm>
          <a:prstGeom prst="rect">
            <a:avLst/>
          </a:prstGeom>
        </p:spPr>
      </p:pic>
      <p:grpSp>
        <p:nvGrpSpPr>
          <p:cNvPr id="11" name="Group 10"/>
          <p:cNvGrpSpPr/>
          <p:nvPr/>
        </p:nvGrpSpPr>
        <p:grpSpPr>
          <a:xfrm>
            <a:off x="683569" y="5467916"/>
            <a:ext cx="7626724" cy="1321653"/>
            <a:chOff x="789643" y="5589240"/>
            <a:chExt cx="7520649" cy="1200329"/>
          </a:xfrm>
        </p:grpSpPr>
        <p:sp>
          <p:nvSpPr>
            <p:cNvPr id="7" name="TextBox 6"/>
            <p:cNvSpPr txBox="1"/>
            <p:nvPr/>
          </p:nvSpPr>
          <p:spPr>
            <a:xfrm>
              <a:off x="789643" y="5589240"/>
              <a:ext cx="7520649" cy="1200329"/>
            </a:xfrm>
            <a:prstGeom prst="rect">
              <a:avLst/>
            </a:prstGeom>
            <a:noFill/>
          </p:spPr>
          <p:txBody>
            <a:bodyPr wrap="none" rtlCol="0">
              <a:spAutoFit/>
            </a:bodyPr>
            <a:lstStyle/>
            <a:p>
              <a:r>
                <a:rPr lang="en-GB" sz="2400" b="1" dirty="0" smtClean="0"/>
                <a:t>So……. 2(C</a:t>
              </a:r>
              <a:r>
                <a:rPr lang="en-GB" sz="2400" b="1" baseline="-25000" dirty="0" smtClean="0"/>
                <a:t>7</a:t>
              </a:r>
              <a:r>
                <a:rPr lang="en-GB" sz="2400" b="1" dirty="0" smtClean="0"/>
                <a:t>H</a:t>
              </a:r>
              <a:r>
                <a:rPr lang="en-GB" sz="2400" b="1" baseline="-25000" dirty="0" smtClean="0"/>
                <a:t>5</a:t>
              </a:r>
              <a:r>
                <a:rPr lang="en-GB" sz="2400" b="1" dirty="0" smtClean="0"/>
                <a:t>N</a:t>
              </a:r>
              <a:r>
                <a:rPr lang="en-GB" sz="2400" b="1" baseline="-25000" dirty="0" smtClean="0"/>
                <a:t>3</a:t>
              </a:r>
              <a:r>
                <a:rPr lang="en-GB" sz="2400" b="1" dirty="0" smtClean="0"/>
                <a:t>O</a:t>
              </a:r>
              <a:r>
                <a:rPr lang="en-GB" sz="2400" b="1" baseline="-25000" dirty="0" smtClean="0"/>
                <a:t>6</a:t>
              </a:r>
              <a:r>
                <a:rPr lang="en-GB" sz="2400" b="1" dirty="0" smtClean="0"/>
                <a:t>)       7CO + 7C + 5H</a:t>
              </a:r>
              <a:r>
                <a:rPr lang="en-GB" sz="2400" b="1" baseline="-25000" dirty="0" smtClean="0"/>
                <a:t>2</a:t>
              </a:r>
              <a:r>
                <a:rPr lang="en-GB" sz="2400" b="1" dirty="0" smtClean="0"/>
                <a:t>0 + 3N</a:t>
              </a:r>
              <a:r>
                <a:rPr lang="en-GB" sz="2400" b="1" baseline="-25000" dirty="0" smtClean="0"/>
                <a:t>2</a:t>
              </a:r>
            </a:p>
            <a:p>
              <a:endParaRPr lang="en-GB" sz="2400" b="1" dirty="0" smtClean="0"/>
            </a:p>
            <a:p>
              <a:r>
                <a:rPr lang="en-GB" sz="2400" b="1" dirty="0" smtClean="0"/>
                <a:t>Or   C</a:t>
              </a:r>
              <a:r>
                <a:rPr lang="en-GB" sz="2400" b="1" baseline="-25000" dirty="0" smtClean="0"/>
                <a:t>7</a:t>
              </a:r>
              <a:r>
                <a:rPr lang="en-GB" sz="2400" b="1" dirty="0" smtClean="0"/>
                <a:t>H</a:t>
              </a:r>
              <a:r>
                <a:rPr lang="en-GB" sz="2400" b="1" baseline="-25000" dirty="0" smtClean="0"/>
                <a:t>5</a:t>
              </a:r>
              <a:r>
                <a:rPr lang="en-GB" sz="2400" b="1" dirty="0" smtClean="0"/>
                <a:t>N</a:t>
              </a:r>
              <a:r>
                <a:rPr lang="en-GB" sz="2400" b="1" baseline="-25000" dirty="0" smtClean="0"/>
                <a:t>3</a:t>
              </a:r>
              <a:r>
                <a:rPr lang="en-GB" sz="2400" b="1" dirty="0" smtClean="0"/>
                <a:t>O</a:t>
              </a:r>
              <a:r>
                <a:rPr lang="en-GB" sz="2400" b="1" baseline="-25000" dirty="0" smtClean="0"/>
                <a:t>6</a:t>
              </a:r>
              <a:r>
                <a:rPr lang="en-GB" sz="2400" b="1" dirty="0" smtClean="0"/>
                <a:t>        3</a:t>
              </a:r>
              <a:r>
                <a:rPr lang="en-GB" sz="2400" b="1" baseline="30000" dirty="0" smtClean="0"/>
                <a:t>1</a:t>
              </a:r>
              <a:r>
                <a:rPr lang="en-GB" sz="2400" b="1" dirty="0" smtClean="0"/>
                <a:t>/</a:t>
              </a:r>
              <a:r>
                <a:rPr lang="en-GB" sz="2400" b="1" baseline="-25000" dirty="0" smtClean="0"/>
                <a:t>2</a:t>
              </a:r>
              <a:r>
                <a:rPr lang="en-GB" sz="2400" b="1" dirty="0" smtClean="0"/>
                <a:t>CO + 3</a:t>
              </a:r>
              <a:r>
                <a:rPr lang="en-GB" sz="2400" b="1" baseline="30000" dirty="0" smtClean="0"/>
                <a:t>1</a:t>
              </a:r>
              <a:r>
                <a:rPr lang="en-GB" sz="2400" b="1" dirty="0" smtClean="0"/>
                <a:t>/</a:t>
              </a:r>
              <a:r>
                <a:rPr lang="en-GB" sz="2400" b="1" baseline="-25000" dirty="0" smtClean="0"/>
                <a:t>2</a:t>
              </a:r>
              <a:r>
                <a:rPr lang="en-GB" sz="2400" b="1" dirty="0" smtClean="0"/>
                <a:t>C + 2</a:t>
              </a:r>
              <a:r>
                <a:rPr lang="en-GB" sz="2400" b="1" baseline="30000" dirty="0" smtClean="0"/>
                <a:t>1</a:t>
              </a:r>
              <a:r>
                <a:rPr lang="en-GB" sz="2400" b="1" dirty="0" smtClean="0"/>
                <a:t>/</a:t>
              </a:r>
              <a:r>
                <a:rPr lang="en-GB" sz="2400" b="1" baseline="-25000" dirty="0" smtClean="0"/>
                <a:t>2</a:t>
              </a:r>
              <a:r>
                <a:rPr lang="en-GB" sz="2400" b="1" dirty="0" smtClean="0"/>
                <a:t>H</a:t>
              </a:r>
              <a:r>
                <a:rPr lang="en-GB" sz="2400" b="1" baseline="-25000" dirty="0" smtClean="0"/>
                <a:t>2</a:t>
              </a:r>
              <a:r>
                <a:rPr lang="en-GB" sz="2400" b="1" dirty="0" smtClean="0"/>
                <a:t>O + 1</a:t>
              </a:r>
              <a:r>
                <a:rPr lang="en-GB" sz="2400" b="1" baseline="30000" dirty="0" smtClean="0"/>
                <a:t>1</a:t>
              </a:r>
              <a:r>
                <a:rPr lang="en-GB" sz="2400" b="1" dirty="0" smtClean="0"/>
                <a:t>/</a:t>
              </a:r>
              <a:r>
                <a:rPr lang="en-GB" sz="2400" b="1" baseline="-25000" dirty="0" smtClean="0"/>
                <a:t>2</a:t>
              </a:r>
              <a:r>
                <a:rPr lang="en-GB" sz="2400" b="1" dirty="0" smtClean="0"/>
                <a:t>N</a:t>
              </a:r>
              <a:r>
                <a:rPr lang="en-GB" sz="2400" b="1" baseline="-25000" dirty="0" smtClean="0"/>
                <a:t>2</a:t>
              </a:r>
              <a:endParaRPr lang="en-GB" sz="2400" b="1" baseline="-25000" dirty="0"/>
            </a:p>
          </p:txBody>
        </p:sp>
        <p:sp>
          <p:nvSpPr>
            <p:cNvPr id="8" name="Right Arrow 7"/>
            <p:cNvSpPr/>
            <p:nvPr/>
          </p:nvSpPr>
          <p:spPr bwMode="auto">
            <a:xfrm>
              <a:off x="3887924" y="5757987"/>
              <a:ext cx="402344" cy="162022"/>
            </a:xfrm>
            <a:prstGeom prst="rightArrow">
              <a:avLst/>
            </a:prstGeom>
            <a:solidFill>
              <a:schemeClr val="tx1"/>
            </a:solidFill>
            <a:ln>
              <a:noFill/>
            </a:ln>
            <a:effectLs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
          <p:nvSpPr>
            <p:cNvPr id="9" name="Right Arrow 8"/>
            <p:cNvSpPr/>
            <p:nvPr/>
          </p:nvSpPr>
          <p:spPr bwMode="auto">
            <a:xfrm>
              <a:off x="2966218" y="6404184"/>
              <a:ext cx="402344" cy="162022"/>
            </a:xfrm>
            <a:prstGeom prst="rightArrow">
              <a:avLst/>
            </a:prstGeom>
            <a:solidFill>
              <a:schemeClr val="tx1"/>
            </a:solidFill>
            <a:ln>
              <a:noFill/>
            </a:ln>
            <a:effectLs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grpSp>
    </p:spTree>
    <p:extLst>
      <p:ext uri="{BB962C8B-B14F-4D97-AF65-F5344CB8AC3E}">
        <p14:creationId xmlns:p14="http://schemas.microsoft.com/office/powerpoint/2010/main" val="207894341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z="2400" smtClean="0"/>
              <a:t>Heat of Formation (</a:t>
            </a:r>
            <a:r>
              <a:rPr lang="el-GR" sz="2400" smtClean="0">
                <a:cs typeface="Arial" charset="0"/>
              </a:rPr>
              <a:t>Δ</a:t>
            </a:r>
            <a:r>
              <a:rPr lang="en-GB" sz="2400" smtClean="0">
                <a:cs typeface="Arial" charset="0"/>
              </a:rPr>
              <a:t>H°</a:t>
            </a:r>
            <a:r>
              <a:rPr lang="en-GB" sz="2400" baseline="-25000" smtClean="0">
                <a:cs typeface="Arial" charset="0"/>
              </a:rPr>
              <a:t>f</a:t>
            </a:r>
            <a:r>
              <a:rPr lang="en-GB" sz="2400" smtClean="0">
                <a:cs typeface="Arial" charset="0"/>
              </a:rPr>
              <a:t>)</a:t>
            </a:r>
            <a:endParaRPr lang="el-GR" sz="2400" smtClean="0">
              <a:cs typeface="Arial" charset="0"/>
            </a:endParaRPr>
          </a:p>
        </p:txBody>
      </p:sp>
      <p:sp>
        <p:nvSpPr>
          <p:cNvPr id="105474" name="Rectangle 3"/>
          <p:cNvSpPr>
            <a:spLocks noGrp="1" noChangeArrowheads="1"/>
          </p:cNvSpPr>
          <p:nvPr>
            <p:ph type="body" idx="4294967295"/>
          </p:nvPr>
        </p:nvSpPr>
        <p:spPr>
          <a:xfrm>
            <a:off x="1346200" y="2370138"/>
            <a:ext cx="6807200" cy="3816350"/>
          </a:xfrm>
        </p:spPr>
        <p:txBody>
          <a:bodyPr/>
          <a:lstStyle/>
          <a:p>
            <a:pPr>
              <a:lnSpc>
                <a:spcPct val="80000"/>
              </a:lnSpc>
            </a:pPr>
            <a:r>
              <a:rPr lang="en-GB" sz="2000" smtClean="0"/>
              <a:t>STP currently defined by IUPAC as P = 10</a:t>
            </a:r>
            <a:r>
              <a:rPr lang="en-GB" sz="2000" baseline="30000" smtClean="0"/>
              <a:t>5</a:t>
            </a:r>
            <a:r>
              <a:rPr lang="en-GB" sz="2000" smtClean="0"/>
              <a:t> Pa (=1 bar = 0.9869 atm) and T = 25</a:t>
            </a:r>
            <a:r>
              <a:rPr lang="en-GB" sz="2000" smtClean="0">
                <a:cs typeface="Arial" charset="0"/>
              </a:rPr>
              <a:t>°C (298.15 K)</a:t>
            </a:r>
            <a:br>
              <a:rPr lang="en-GB" sz="2000" smtClean="0">
                <a:cs typeface="Arial" charset="0"/>
              </a:rPr>
            </a:br>
            <a:endParaRPr lang="en-GB" sz="2000" smtClean="0">
              <a:cs typeface="Arial" charset="0"/>
            </a:endParaRPr>
          </a:p>
          <a:p>
            <a:pPr>
              <a:lnSpc>
                <a:spcPct val="80000"/>
              </a:lnSpc>
            </a:pPr>
            <a:r>
              <a:rPr lang="el-GR" sz="2000" smtClean="0">
                <a:cs typeface="Arial" charset="0"/>
              </a:rPr>
              <a:t>Δ</a:t>
            </a:r>
            <a:r>
              <a:rPr lang="en-GB" sz="2000" smtClean="0">
                <a:cs typeface="Arial" charset="0"/>
              </a:rPr>
              <a:t>H°</a:t>
            </a:r>
            <a:r>
              <a:rPr lang="en-GB" sz="2000" baseline="-25000" smtClean="0">
                <a:cs typeface="Arial" charset="0"/>
              </a:rPr>
              <a:t>f </a:t>
            </a:r>
            <a:r>
              <a:rPr lang="en-GB" sz="2000" smtClean="0">
                <a:cs typeface="Arial" charset="0"/>
              </a:rPr>
              <a:t>can be either positive (endothermic reaction) or negative (exothermic reaction)</a:t>
            </a:r>
            <a:br>
              <a:rPr lang="en-GB" sz="2000" smtClean="0">
                <a:cs typeface="Arial" charset="0"/>
              </a:rPr>
            </a:br>
            <a:endParaRPr lang="en-GB" sz="2000" smtClean="0">
              <a:cs typeface="Arial" charset="0"/>
            </a:endParaRPr>
          </a:p>
          <a:p>
            <a:pPr>
              <a:lnSpc>
                <a:spcPct val="80000"/>
              </a:lnSpc>
            </a:pPr>
            <a:r>
              <a:rPr lang="en-GB" sz="2000" smtClean="0">
                <a:cs typeface="Arial" charset="0"/>
              </a:rPr>
              <a:t>E.g. PETN </a:t>
            </a:r>
            <a:r>
              <a:rPr lang="el-GR" sz="2000" smtClean="0">
                <a:cs typeface="Arial" charset="0"/>
              </a:rPr>
              <a:t>Δ</a:t>
            </a:r>
            <a:r>
              <a:rPr lang="en-GB" sz="2000" smtClean="0">
                <a:cs typeface="Arial" charset="0"/>
              </a:rPr>
              <a:t>H°</a:t>
            </a:r>
            <a:r>
              <a:rPr lang="en-GB" sz="2000" baseline="-25000" smtClean="0">
                <a:cs typeface="Arial" charset="0"/>
              </a:rPr>
              <a:t>f </a:t>
            </a:r>
            <a:r>
              <a:rPr lang="en-GB" sz="2000" smtClean="0">
                <a:cs typeface="Arial" charset="0"/>
              </a:rPr>
              <a:t>= -538KJmol</a:t>
            </a:r>
            <a:r>
              <a:rPr lang="en-GB" sz="2000" baseline="30000" smtClean="0">
                <a:cs typeface="Arial" charset="0"/>
              </a:rPr>
              <a:t>-1</a:t>
            </a:r>
            <a:r>
              <a:rPr lang="en-GB" sz="2000" smtClean="0">
                <a:cs typeface="Arial" charset="0"/>
              </a:rPr>
              <a:t>, Pb(N</a:t>
            </a:r>
            <a:r>
              <a:rPr lang="en-GB" sz="2000" baseline="-25000" smtClean="0">
                <a:cs typeface="Arial" charset="0"/>
              </a:rPr>
              <a:t>3</a:t>
            </a:r>
            <a:r>
              <a:rPr lang="en-GB" sz="2000" smtClean="0">
                <a:cs typeface="Arial" charset="0"/>
              </a:rPr>
              <a:t>)</a:t>
            </a:r>
            <a:r>
              <a:rPr lang="en-GB" sz="2000" baseline="-25000" smtClean="0">
                <a:cs typeface="Arial" charset="0"/>
              </a:rPr>
              <a:t>2</a:t>
            </a:r>
            <a:r>
              <a:rPr lang="en-GB" sz="2000" smtClean="0">
                <a:cs typeface="Arial" charset="0"/>
              </a:rPr>
              <a:t> </a:t>
            </a:r>
            <a:r>
              <a:rPr lang="el-GR" sz="2000" smtClean="0">
                <a:cs typeface="Arial" charset="0"/>
              </a:rPr>
              <a:t>Δ</a:t>
            </a:r>
            <a:r>
              <a:rPr lang="en-GB" sz="2000" smtClean="0">
                <a:cs typeface="Arial" charset="0"/>
              </a:rPr>
              <a:t>H°</a:t>
            </a:r>
            <a:r>
              <a:rPr lang="en-GB" sz="2000" baseline="-25000" smtClean="0">
                <a:cs typeface="Arial" charset="0"/>
              </a:rPr>
              <a:t>f </a:t>
            </a:r>
            <a:r>
              <a:rPr lang="en-GB" sz="2000" smtClean="0">
                <a:cs typeface="Arial" charset="0"/>
              </a:rPr>
              <a:t>= +469KJmol</a:t>
            </a:r>
            <a:r>
              <a:rPr lang="en-GB" sz="2000" baseline="30000" smtClean="0">
                <a:cs typeface="Arial" charset="0"/>
              </a:rPr>
              <a:t>-1</a:t>
            </a:r>
            <a:br>
              <a:rPr lang="en-GB" sz="2000" baseline="30000" smtClean="0">
                <a:cs typeface="Arial" charset="0"/>
              </a:rPr>
            </a:br>
            <a:endParaRPr lang="en-GB" sz="2000" smtClean="0">
              <a:cs typeface="Arial" charset="0"/>
            </a:endParaRPr>
          </a:p>
          <a:p>
            <a:pPr>
              <a:lnSpc>
                <a:spcPct val="80000"/>
              </a:lnSpc>
            </a:pPr>
            <a:r>
              <a:rPr lang="en-GB" sz="2000" smtClean="0">
                <a:cs typeface="Arial" charset="0"/>
              </a:rPr>
              <a:t>Allows semi-empirical calculation of the enthalpy of detonation</a:t>
            </a:r>
            <a:br>
              <a:rPr lang="en-GB" sz="2000" smtClean="0">
                <a:cs typeface="Arial" charset="0"/>
              </a:rPr>
            </a:br>
            <a:endParaRPr lang="en-GB" sz="2000" smtClean="0">
              <a:cs typeface="Arial" charset="0"/>
            </a:endParaRPr>
          </a:p>
          <a:p>
            <a:pPr>
              <a:lnSpc>
                <a:spcPct val="80000"/>
              </a:lnSpc>
            </a:pPr>
            <a:r>
              <a:rPr lang="en-GB" sz="2000" smtClean="0">
                <a:cs typeface="Arial" charset="0"/>
              </a:rPr>
              <a:t>The more positive (or less negative) the </a:t>
            </a:r>
            <a:r>
              <a:rPr lang="el-GR" sz="2000" smtClean="0">
                <a:cs typeface="Arial" charset="0"/>
              </a:rPr>
              <a:t>Δ</a:t>
            </a:r>
            <a:r>
              <a:rPr lang="en-GB" sz="2000" smtClean="0">
                <a:cs typeface="Arial" charset="0"/>
              </a:rPr>
              <a:t>H°</a:t>
            </a:r>
            <a:r>
              <a:rPr lang="en-GB" sz="2000" baseline="-25000" smtClean="0">
                <a:cs typeface="Arial" charset="0"/>
              </a:rPr>
              <a:t>f </a:t>
            </a:r>
            <a:r>
              <a:rPr lang="en-GB" sz="2000" smtClean="0">
                <a:cs typeface="Arial" charset="0"/>
              </a:rPr>
              <a:t>of an explosive is, the higher will be its heat of detonation</a:t>
            </a:r>
          </a:p>
          <a:p>
            <a:pPr>
              <a:lnSpc>
                <a:spcPct val="80000"/>
              </a:lnSpc>
            </a:pPr>
            <a:endParaRPr lang="en-GB" sz="2000" smtClean="0">
              <a:cs typeface="Arial" charset="0"/>
            </a:endParaRPr>
          </a:p>
        </p:txBody>
      </p:sp>
      <p:sp>
        <p:nvSpPr>
          <p:cNvPr id="105475" name="Text Box 9"/>
          <p:cNvSpPr txBox="1">
            <a:spLocks noChangeArrowheads="1"/>
          </p:cNvSpPr>
          <p:nvPr/>
        </p:nvSpPr>
        <p:spPr bwMode="auto">
          <a:xfrm>
            <a:off x="889000" y="787400"/>
            <a:ext cx="7493000" cy="1431925"/>
          </a:xfrm>
          <a:prstGeom prst="rect">
            <a:avLst/>
          </a:prstGeom>
          <a:noFill/>
          <a:ln w="15875">
            <a:noFill/>
            <a:miter lim="800000"/>
            <a:headEnd/>
            <a:tailEnd/>
          </a:ln>
        </p:spPr>
        <p:txBody>
          <a:bodyPr>
            <a:spAutoFit/>
          </a:bodyPr>
          <a:lstStyle/>
          <a:p>
            <a:pPr eaLnBrk="0" hangingPunct="0">
              <a:spcBef>
                <a:spcPct val="50000"/>
              </a:spcBef>
            </a:pPr>
            <a:r>
              <a:rPr lang="en-GB" sz="2200"/>
              <a:t>Defined as: “the enthalpy change (i.e. energy change at constant pressure) arising when the compound is formed from its elements in their standard states under standard conditions of temperature and pressure (STP).”</a:t>
            </a:r>
          </a:p>
        </p:txBody>
      </p:sp>
    </p:spTree>
    <p:extLst>
      <p:ext uri="{BB962C8B-B14F-4D97-AF65-F5344CB8AC3E}">
        <p14:creationId xmlns:p14="http://schemas.microsoft.com/office/powerpoint/2010/main" val="1194890273"/>
      </p:ext>
    </p:extLst>
  </p:cSld>
  <p:clrMapOvr>
    <a:masterClrMapping/>
  </p:clrMapOvr>
  <p:transition>
    <p:wipe dir="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mtClean="0"/>
              <a:t>Heat of Explosion (</a:t>
            </a:r>
            <a:r>
              <a:rPr lang="en-GB" i="1" smtClean="0"/>
              <a:t>Q</a:t>
            </a:r>
            <a:r>
              <a:rPr lang="en-GB" smtClean="0"/>
              <a:t>)</a:t>
            </a:r>
            <a:endParaRPr lang="el-GR" i="1" smtClean="0">
              <a:cs typeface="Arial" charset="0"/>
            </a:endParaRPr>
          </a:p>
        </p:txBody>
      </p:sp>
      <p:sp>
        <p:nvSpPr>
          <p:cNvPr id="107522" name="Rectangle 3"/>
          <p:cNvSpPr>
            <a:spLocks noGrp="1" noChangeArrowheads="1"/>
          </p:cNvSpPr>
          <p:nvPr>
            <p:ph type="body" idx="4294967295"/>
          </p:nvPr>
        </p:nvSpPr>
        <p:spPr>
          <a:xfrm>
            <a:off x="1028700" y="2878138"/>
            <a:ext cx="7188200" cy="3130550"/>
          </a:xfrm>
        </p:spPr>
        <p:txBody>
          <a:bodyPr/>
          <a:lstStyle/>
          <a:p>
            <a:pPr>
              <a:lnSpc>
                <a:spcPct val="80000"/>
              </a:lnSpc>
            </a:pPr>
            <a:r>
              <a:rPr lang="en-GB" sz="2000" smtClean="0">
                <a:cs typeface="Arial" charset="0"/>
              </a:rPr>
              <a:t>Provides information about the work capacity of the explosive</a:t>
            </a:r>
            <a:br>
              <a:rPr lang="en-GB" sz="2000" smtClean="0">
                <a:cs typeface="Arial" charset="0"/>
              </a:rPr>
            </a:br>
            <a:endParaRPr lang="en-GB" sz="2000" smtClean="0">
              <a:cs typeface="Arial" charset="0"/>
            </a:endParaRPr>
          </a:p>
          <a:p>
            <a:pPr>
              <a:lnSpc>
                <a:spcPct val="80000"/>
              </a:lnSpc>
            </a:pPr>
            <a:r>
              <a:rPr lang="en-GB" sz="2000" smtClean="0">
                <a:cs typeface="Arial" charset="0"/>
              </a:rPr>
              <a:t>For secondary explosives in detonating devices, the heat of explosion is conventionally expressed  in terms of constant volume conditions, </a:t>
            </a:r>
            <a:r>
              <a:rPr lang="en-GB" sz="2000" i="1" smtClean="0">
                <a:cs typeface="Arial" charset="0"/>
              </a:rPr>
              <a:t>Q</a:t>
            </a:r>
            <a:r>
              <a:rPr lang="en-GB" sz="2000" i="1" baseline="-25000" smtClean="0">
                <a:cs typeface="Arial" charset="0"/>
              </a:rPr>
              <a:t>v </a:t>
            </a:r>
            <a:r>
              <a:rPr lang="en-GB" sz="2000" i="1" smtClean="0">
                <a:cs typeface="Arial" charset="0"/>
              </a:rPr>
              <a:t>.</a:t>
            </a:r>
            <a:br>
              <a:rPr lang="en-GB" sz="2000" i="1" smtClean="0">
                <a:cs typeface="Arial" charset="0"/>
              </a:rPr>
            </a:br>
            <a:r>
              <a:rPr lang="en-GB" sz="2000" smtClean="0">
                <a:cs typeface="Arial" charset="0"/>
              </a:rPr>
              <a:t/>
            </a:r>
            <a:br>
              <a:rPr lang="en-GB" sz="2000" smtClean="0">
                <a:cs typeface="Arial" charset="0"/>
              </a:rPr>
            </a:br>
            <a:endParaRPr lang="en-GB" sz="2000" smtClean="0">
              <a:cs typeface="Arial" charset="0"/>
            </a:endParaRPr>
          </a:p>
          <a:p>
            <a:pPr>
              <a:lnSpc>
                <a:spcPct val="80000"/>
              </a:lnSpc>
            </a:pPr>
            <a:r>
              <a:rPr lang="en-GB" sz="2000" smtClean="0">
                <a:cs typeface="Arial" charset="0"/>
              </a:rPr>
              <a:t>The value for </a:t>
            </a:r>
            <a:r>
              <a:rPr lang="en-GB" sz="2000" i="1" smtClean="0">
                <a:cs typeface="Arial" charset="0"/>
              </a:rPr>
              <a:t>Q</a:t>
            </a:r>
            <a:r>
              <a:rPr lang="en-GB" sz="2000" smtClean="0">
                <a:cs typeface="Arial" charset="0"/>
              </a:rPr>
              <a:t> in kJ kg</a:t>
            </a:r>
            <a:r>
              <a:rPr lang="en-GB" sz="2000" baseline="30000" smtClean="0">
                <a:cs typeface="Arial" charset="0"/>
              </a:rPr>
              <a:t>-1</a:t>
            </a:r>
            <a:r>
              <a:rPr lang="en-GB" sz="2000" smtClean="0">
                <a:cs typeface="Arial" charset="0"/>
              </a:rPr>
              <a:t> is generally derived form the heat of detonation </a:t>
            </a:r>
            <a:r>
              <a:rPr lang="el-GR" sz="2000" smtClean="0">
                <a:cs typeface="Arial" charset="0"/>
              </a:rPr>
              <a:t>Δ</a:t>
            </a:r>
            <a:r>
              <a:rPr lang="en-GB" sz="2000" i="1" smtClean="0">
                <a:cs typeface="Arial" charset="0"/>
              </a:rPr>
              <a:t>H</a:t>
            </a:r>
            <a:r>
              <a:rPr lang="en-GB" sz="2000" baseline="-25000" smtClean="0">
                <a:cs typeface="Arial" charset="0"/>
              </a:rPr>
              <a:t>d</a:t>
            </a:r>
            <a:r>
              <a:rPr lang="en-GB" sz="2000" smtClean="0">
                <a:cs typeface="Arial" charset="0"/>
              </a:rPr>
              <a:t> (kJ mol</a:t>
            </a:r>
            <a:r>
              <a:rPr lang="en-GB" sz="2000" baseline="30000" smtClean="0">
                <a:cs typeface="Arial" charset="0"/>
              </a:rPr>
              <a:t>-1</a:t>
            </a:r>
            <a:r>
              <a:rPr lang="en-GB" sz="2000" smtClean="0">
                <a:cs typeface="Arial" charset="0"/>
              </a:rPr>
              <a:t>)</a:t>
            </a:r>
            <a:endParaRPr lang="el-GR" sz="2000" smtClean="0">
              <a:cs typeface="Arial" charset="0"/>
            </a:endParaRPr>
          </a:p>
          <a:p>
            <a:pPr>
              <a:lnSpc>
                <a:spcPct val="80000"/>
              </a:lnSpc>
            </a:pPr>
            <a:endParaRPr lang="en-GB" sz="2400" smtClean="0">
              <a:cs typeface="Arial" charset="0"/>
            </a:endParaRPr>
          </a:p>
        </p:txBody>
      </p:sp>
      <p:sp>
        <p:nvSpPr>
          <p:cNvPr id="107523" name="Text Box 9"/>
          <p:cNvSpPr txBox="1">
            <a:spLocks noChangeArrowheads="1"/>
          </p:cNvSpPr>
          <p:nvPr/>
        </p:nvSpPr>
        <p:spPr bwMode="auto">
          <a:xfrm>
            <a:off x="863600" y="939800"/>
            <a:ext cx="7493000" cy="1431925"/>
          </a:xfrm>
          <a:prstGeom prst="rect">
            <a:avLst/>
          </a:prstGeom>
          <a:noFill/>
          <a:ln w="15875">
            <a:noFill/>
            <a:miter lim="800000"/>
            <a:headEnd/>
            <a:tailEnd/>
          </a:ln>
        </p:spPr>
        <p:txBody>
          <a:bodyPr>
            <a:spAutoFit/>
          </a:bodyPr>
          <a:lstStyle/>
          <a:p>
            <a:pPr eaLnBrk="0" hangingPunct="0">
              <a:spcBef>
                <a:spcPct val="50000"/>
              </a:spcBef>
            </a:pPr>
            <a:r>
              <a:rPr lang="en-GB" sz="2200"/>
              <a:t>When an explosive is initiated either to burning or detonation, its energy is released in the form of heat.  The liberation of heat under adiabatic conditions is called the ‘heat of explosion’, denoted by the letter </a:t>
            </a:r>
            <a:r>
              <a:rPr lang="en-GB" sz="2200" i="1"/>
              <a:t>Q</a:t>
            </a:r>
            <a:r>
              <a:rPr lang="en-GB" sz="2200"/>
              <a:t>. </a:t>
            </a:r>
          </a:p>
        </p:txBody>
      </p:sp>
    </p:spTree>
    <p:extLst>
      <p:ext uri="{BB962C8B-B14F-4D97-AF65-F5344CB8AC3E}">
        <p14:creationId xmlns:p14="http://schemas.microsoft.com/office/powerpoint/2010/main" val="2527311982"/>
      </p:ext>
    </p:extLst>
  </p:cSld>
  <p:clrMapOvr>
    <a:masterClrMapping/>
  </p:clrMapOvr>
  <p:transition>
    <p:wipe dir="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62" name="Rectangle 2"/>
          <p:cNvSpPr>
            <a:spLocks noGrp="1" noChangeArrowheads="1"/>
          </p:cNvSpPr>
          <p:nvPr>
            <p:ph type="title"/>
          </p:nvPr>
        </p:nvSpPr>
        <p:spPr>
          <a:ln w="9525"/>
        </p:spPr>
        <p:txBody>
          <a:bodyPr/>
          <a:lstStyle/>
          <a:p>
            <a:pPr>
              <a:defRPr/>
            </a:pPr>
            <a:r>
              <a:rPr lang="en-GB" smtClean="0"/>
              <a:t>Heat of Detonation</a:t>
            </a:r>
          </a:p>
        </p:txBody>
      </p:sp>
      <p:sp>
        <p:nvSpPr>
          <p:cNvPr id="109570" name="Rectangle 3"/>
          <p:cNvSpPr>
            <a:spLocks noGrp="1" noChangeArrowheads="1"/>
          </p:cNvSpPr>
          <p:nvPr>
            <p:ph type="body" idx="1"/>
          </p:nvPr>
        </p:nvSpPr>
        <p:spPr>
          <a:xfrm>
            <a:off x="685800" y="1239838"/>
            <a:ext cx="7772400" cy="1593850"/>
          </a:xfrm>
        </p:spPr>
        <p:txBody>
          <a:bodyPr/>
          <a:lstStyle/>
          <a:p>
            <a:pPr>
              <a:lnSpc>
                <a:spcPct val="80000"/>
              </a:lnSpc>
            </a:pPr>
            <a:r>
              <a:rPr lang="en-GB" sz="2000" smtClean="0"/>
              <a:t>Using RDX as an example</a:t>
            </a:r>
            <a:br>
              <a:rPr lang="en-GB" sz="2000" smtClean="0"/>
            </a:br>
            <a:endParaRPr lang="en-GB" sz="2000" smtClean="0"/>
          </a:p>
          <a:p>
            <a:pPr>
              <a:lnSpc>
                <a:spcPct val="80000"/>
              </a:lnSpc>
            </a:pPr>
            <a:r>
              <a:rPr lang="en-GB" sz="2000" smtClean="0"/>
              <a:t>Enthalpy of detonation using Hess’s law:</a:t>
            </a:r>
            <a:br>
              <a:rPr lang="en-GB" sz="2000" smtClean="0"/>
            </a:br>
            <a:r>
              <a:rPr lang="en-GB" sz="1600" smtClean="0"/>
              <a:t/>
            </a:r>
            <a:br>
              <a:rPr lang="en-GB" sz="1600" smtClean="0"/>
            </a:br>
            <a:r>
              <a:rPr lang="en-GB" sz="1600" smtClean="0"/>
              <a:t/>
            </a:r>
            <a:br>
              <a:rPr lang="en-GB" sz="1600" smtClean="0"/>
            </a:br>
            <a:endParaRPr lang="en-GB" sz="1600" smtClean="0"/>
          </a:p>
        </p:txBody>
      </p:sp>
      <p:sp>
        <p:nvSpPr>
          <p:cNvPr id="109571" name="Text Box 4"/>
          <p:cNvSpPr txBox="1">
            <a:spLocks noChangeArrowheads="1"/>
          </p:cNvSpPr>
          <p:nvPr/>
        </p:nvSpPr>
        <p:spPr bwMode="auto">
          <a:xfrm>
            <a:off x="1193800" y="2743200"/>
            <a:ext cx="6883400" cy="1581150"/>
          </a:xfrm>
          <a:prstGeom prst="rect">
            <a:avLst/>
          </a:prstGeom>
          <a:noFill/>
          <a:ln w="9525">
            <a:noFill/>
            <a:miter lim="800000"/>
            <a:headEnd/>
            <a:tailEnd/>
          </a:ln>
        </p:spPr>
        <p:txBody>
          <a:bodyPr>
            <a:spAutoFit/>
          </a:bodyPr>
          <a:lstStyle/>
          <a:p>
            <a:pPr>
              <a:spcBef>
                <a:spcPct val="50000"/>
              </a:spcBef>
            </a:pPr>
            <a:r>
              <a:rPr lang="en-GB" sz="1400"/>
              <a:t>	C</a:t>
            </a:r>
            <a:r>
              <a:rPr lang="en-GB" sz="1400" baseline="-25000"/>
              <a:t>3</a:t>
            </a:r>
            <a:r>
              <a:rPr lang="en-GB" sz="1400"/>
              <a:t>H</a:t>
            </a:r>
            <a:r>
              <a:rPr lang="en-GB" sz="1400" baseline="-25000"/>
              <a:t>6</a:t>
            </a:r>
            <a:r>
              <a:rPr lang="en-GB" sz="1400"/>
              <a:t>N</a:t>
            </a:r>
            <a:r>
              <a:rPr lang="en-GB" sz="1400" baseline="-25000"/>
              <a:t>6</a:t>
            </a:r>
            <a:r>
              <a:rPr lang="en-GB" sz="1400"/>
              <a:t>O</a:t>
            </a:r>
            <a:r>
              <a:rPr lang="en-GB" sz="1400" baseline="-25000"/>
              <a:t>6</a:t>
            </a:r>
            <a:r>
              <a:rPr lang="en-GB" sz="1400"/>
              <a:t>                                    3CO + 3H</a:t>
            </a:r>
            <a:r>
              <a:rPr lang="en-GB" sz="1400" baseline="-25000"/>
              <a:t>2</a:t>
            </a:r>
            <a:r>
              <a:rPr lang="en-GB" sz="1400"/>
              <a:t>O + 3N</a:t>
            </a:r>
            <a:r>
              <a:rPr lang="en-GB" sz="1400" baseline="-25000"/>
              <a:t>2</a:t>
            </a:r>
          </a:p>
          <a:p>
            <a:pPr>
              <a:spcBef>
                <a:spcPct val="50000"/>
              </a:spcBef>
            </a:pPr>
            <a:endParaRPr lang="en-GB" sz="1400"/>
          </a:p>
          <a:p>
            <a:pPr>
              <a:spcBef>
                <a:spcPct val="50000"/>
              </a:spcBef>
            </a:pPr>
            <a:endParaRPr lang="en-GB" sz="1400"/>
          </a:p>
          <a:p>
            <a:pPr>
              <a:spcBef>
                <a:spcPct val="50000"/>
              </a:spcBef>
            </a:pPr>
            <a:endParaRPr lang="en-GB" sz="1400"/>
          </a:p>
          <a:p>
            <a:pPr>
              <a:spcBef>
                <a:spcPct val="50000"/>
              </a:spcBef>
            </a:pPr>
            <a:r>
              <a:rPr lang="en-GB" sz="1400"/>
              <a:t>		3C + 3H</a:t>
            </a:r>
            <a:r>
              <a:rPr lang="en-GB" sz="1400" baseline="-25000"/>
              <a:t>2</a:t>
            </a:r>
            <a:r>
              <a:rPr lang="en-GB" sz="1400"/>
              <a:t> + 3N</a:t>
            </a:r>
            <a:r>
              <a:rPr lang="en-GB" sz="1400" baseline="-25000"/>
              <a:t>2</a:t>
            </a:r>
            <a:r>
              <a:rPr lang="en-GB" sz="1400"/>
              <a:t> + 3O</a:t>
            </a:r>
            <a:r>
              <a:rPr lang="en-GB" sz="1400" baseline="-25000"/>
              <a:t>2</a:t>
            </a:r>
          </a:p>
        </p:txBody>
      </p:sp>
      <p:sp>
        <p:nvSpPr>
          <p:cNvPr id="109572" name="Line 5"/>
          <p:cNvSpPr>
            <a:spLocks noChangeShapeType="1"/>
          </p:cNvSpPr>
          <p:nvPr/>
        </p:nvSpPr>
        <p:spPr bwMode="auto">
          <a:xfrm>
            <a:off x="3721100" y="2908300"/>
            <a:ext cx="812800" cy="0"/>
          </a:xfrm>
          <a:prstGeom prst="line">
            <a:avLst/>
          </a:prstGeom>
          <a:noFill/>
          <a:ln w="19050">
            <a:solidFill>
              <a:schemeClr val="tx1"/>
            </a:solidFill>
            <a:round/>
            <a:headEnd/>
            <a:tailEnd type="triangle" w="med" len="med"/>
          </a:ln>
        </p:spPr>
        <p:txBody>
          <a:bodyPr/>
          <a:lstStyle/>
          <a:p>
            <a:endParaRPr lang="en-US"/>
          </a:p>
        </p:txBody>
      </p:sp>
      <p:sp>
        <p:nvSpPr>
          <p:cNvPr id="109573" name="Line 6"/>
          <p:cNvSpPr>
            <a:spLocks noChangeShapeType="1"/>
          </p:cNvSpPr>
          <p:nvPr/>
        </p:nvSpPr>
        <p:spPr bwMode="auto">
          <a:xfrm flipH="1" flipV="1">
            <a:off x="3060700" y="3276600"/>
            <a:ext cx="584200" cy="584200"/>
          </a:xfrm>
          <a:prstGeom prst="line">
            <a:avLst/>
          </a:prstGeom>
          <a:noFill/>
          <a:ln w="9525">
            <a:solidFill>
              <a:schemeClr val="tx1"/>
            </a:solidFill>
            <a:round/>
            <a:headEnd/>
            <a:tailEnd type="triangle" w="med" len="med"/>
          </a:ln>
        </p:spPr>
        <p:txBody>
          <a:bodyPr/>
          <a:lstStyle/>
          <a:p>
            <a:endParaRPr lang="en-US"/>
          </a:p>
        </p:txBody>
      </p:sp>
      <p:sp>
        <p:nvSpPr>
          <p:cNvPr id="109574" name="Line 7"/>
          <p:cNvSpPr>
            <a:spLocks noChangeShapeType="1"/>
          </p:cNvSpPr>
          <p:nvPr/>
        </p:nvSpPr>
        <p:spPr bwMode="auto">
          <a:xfrm flipV="1">
            <a:off x="4559300" y="3200400"/>
            <a:ext cx="457200" cy="647700"/>
          </a:xfrm>
          <a:prstGeom prst="line">
            <a:avLst/>
          </a:prstGeom>
          <a:noFill/>
          <a:ln w="9525">
            <a:solidFill>
              <a:schemeClr val="tx1"/>
            </a:solidFill>
            <a:round/>
            <a:headEnd/>
            <a:tailEnd type="triangle" w="med" len="med"/>
          </a:ln>
        </p:spPr>
        <p:txBody>
          <a:bodyPr/>
          <a:lstStyle/>
          <a:p>
            <a:endParaRPr lang="en-US"/>
          </a:p>
        </p:txBody>
      </p:sp>
      <p:sp>
        <p:nvSpPr>
          <p:cNvPr id="109575" name="Text Box 8"/>
          <p:cNvSpPr txBox="1">
            <a:spLocks noChangeArrowheads="1"/>
          </p:cNvSpPr>
          <p:nvPr/>
        </p:nvSpPr>
        <p:spPr bwMode="auto">
          <a:xfrm>
            <a:off x="5118100" y="3454400"/>
            <a:ext cx="825500" cy="304800"/>
          </a:xfrm>
          <a:prstGeom prst="rect">
            <a:avLst/>
          </a:prstGeom>
          <a:noFill/>
          <a:ln w="9525">
            <a:noFill/>
            <a:miter lim="800000"/>
            <a:headEnd/>
            <a:tailEnd/>
          </a:ln>
        </p:spPr>
        <p:txBody>
          <a:bodyPr>
            <a:spAutoFit/>
          </a:bodyPr>
          <a:lstStyle/>
          <a:p>
            <a:pPr>
              <a:spcBef>
                <a:spcPct val="50000"/>
              </a:spcBef>
            </a:pPr>
            <a:r>
              <a:rPr lang="en-GB" sz="1400">
                <a:cs typeface="Arial" charset="0"/>
              </a:rPr>
              <a:t>∆ </a:t>
            </a:r>
            <a:r>
              <a:rPr lang="en-GB" sz="1400" i="1">
                <a:cs typeface="Arial" charset="0"/>
              </a:rPr>
              <a:t>H</a:t>
            </a:r>
            <a:r>
              <a:rPr lang="en-GB" sz="1400" baseline="-25000">
                <a:cs typeface="Arial" charset="0"/>
              </a:rPr>
              <a:t>2</a:t>
            </a:r>
          </a:p>
        </p:txBody>
      </p:sp>
      <p:sp>
        <p:nvSpPr>
          <p:cNvPr id="109576" name="Text Box 9"/>
          <p:cNvSpPr txBox="1">
            <a:spLocks noChangeArrowheads="1"/>
          </p:cNvSpPr>
          <p:nvPr/>
        </p:nvSpPr>
        <p:spPr bwMode="auto">
          <a:xfrm>
            <a:off x="3657600" y="2400300"/>
            <a:ext cx="1041400" cy="304800"/>
          </a:xfrm>
          <a:prstGeom prst="rect">
            <a:avLst/>
          </a:prstGeom>
          <a:noFill/>
          <a:ln w="9525">
            <a:noFill/>
            <a:miter lim="800000"/>
            <a:headEnd/>
            <a:tailEnd/>
          </a:ln>
        </p:spPr>
        <p:txBody>
          <a:bodyPr>
            <a:spAutoFit/>
          </a:bodyPr>
          <a:lstStyle/>
          <a:p>
            <a:pPr>
              <a:spcBef>
                <a:spcPct val="50000"/>
              </a:spcBef>
            </a:pPr>
            <a:r>
              <a:rPr lang="en-GB" sz="1400">
                <a:cs typeface="Arial" charset="0"/>
              </a:rPr>
              <a:t>∆ </a:t>
            </a:r>
            <a:r>
              <a:rPr lang="en-GB" sz="1400" i="1">
                <a:cs typeface="Arial" charset="0"/>
              </a:rPr>
              <a:t>H</a:t>
            </a:r>
            <a:r>
              <a:rPr lang="en-GB" sz="1400" baseline="-25000">
                <a:cs typeface="Arial" charset="0"/>
              </a:rPr>
              <a:t>d</a:t>
            </a:r>
          </a:p>
        </p:txBody>
      </p:sp>
      <p:sp>
        <p:nvSpPr>
          <p:cNvPr id="109577" name="Text Box 10"/>
          <p:cNvSpPr txBox="1">
            <a:spLocks noChangeArrowheads="1"/>
          </p:cNvSpPr>
          <p:nvPr/>
        </p:nvSpPr>
        <p:spPr bwMode="auto">
          <a:xfrm>
            <a:off x="2209800" y="3441700"/>
            <a:ext cx="685800" cy="304800"/>
          </a:xfrm>
          <a:prstGeom prst="rect">
            <a:avLst/>
          </a:prstGeom>
          <a:noFill/>
          <a:ln w="9525">
            <a:noFill/>
            <a:miter lim="800000"/>
            <a:headEnd/>
            <a:tailEnd/>
          </a:ln>
        </p:spPr>
        <p:txBody>
          <a:bodyPr>
            <a:spAutoFit/>
          </a:bodyPr>
          <a:lstStyle/>
          <a:p>
            <a:pPr>
              <a:spcBef>
                <a:spcPct val="50000"/>
              </a:spcBef>
            </a:pPr>
            <a:r>
              <a:rPr lang="en-GB" sz="1400">
                <a:cs typeface="Arial" charset="0"/>
              </a:rPr>
              <a:t>∆ </a:t>
            </a:r>
            <a:r>
              <a:rPr lang="en-GB" sz="1400" i="1">
                <a:cs typeface="Arial" charset="0"/>
              </a:rPr>
              <a:t>H</a:t>
            </a:r>
            <a:r>
              <a:rPr lang="en-GB" sz="1400" baseline="-25000">
                <a:cs typeface="Arial" charset="0"/>
              </a:rPr>
              <a:t>1</a:t>
            </a:r>
          </a:p>
        </p:txBody>
      </p:sp>
      <p:sp>
        <p:nvSpPr>
          <p:cNvPr id="109578" name="Text Box 11"/>
          <p:cNvSpPr txBox="1">
            <a:spLocks noChangeArrowheads="1"/>
          </p:cNvSpPr>
          <p:nvPr/>
        </p:nvSpPr>
        <p:spPr bwMode="auto">
          <a:xfrm>
            <a:off x="736600" y="4572000"/>
            <a:ext cx="7759700" cy="1787525"/>
          </a:xfrm>
          <a:prstGeom prst="rect">
            <a:avLst/>
          </a:prstGeom>
          <a:noFill/>
          <a:ln w="9525">
            <a:noFill/>
            <a:miter lim="800000"/>
            <a:headEnd/>
            <a:tailEnd/>
          </a:ln>
        </p:spPr>
        <p:txBody>
          <a:bodyPr>
            <a:spAutoFit/>
          </a:bodyPr>
          <a:lstStyle/>
          <a:p>
            <a:pPr>
              <a:spcBef>
                <a:spcPct val="50000"/>
              </a:spcBef>
              <a:buFontTx/>
              <a:buChar char="•"/>
            </a:pPr>
            <a:r>
              <a:rPr lang="en-GB" sz="1800">
                <a:cs typeface="Arial" charset="0"/>
              </a:rPr>
              <a:t> ∆</a:t>
            </a:r>
            <a:r>
              <a:rPr lang="en-GB" sz="1800" i="1">
                <a:cs typeface="Arial" charset="0"/>
              </a:rPr>
              <a:t>H</a:t>
            </a:r>
            <a:r>
              <a:rPr lang="en-GB" sz="1800" baseline="-25000">
                <a:cs typeface="Arial" charset="0"/>
              </a:rPr>
              <a:t>d</a:t>
            </a:r>
            <a:r>
              <a:rPr lang="en-GB" sz="1800">
                <a:cs typeface="Arial" charset="0"/>
              </a:rPr>
              <a:t> = ∆</a:t>
            </a:r>
            <a:r>
              <a:rPr lang="en-GB" sz="1800" i="1">
                <a:cs typeface="Arial" charset="0"/>
              </a:rPr>
              <a:t>H</a:t>
            </a:r>
            <a:r>
              <a:rPr lang="en-GB" sz="1800" baseline="-25000">
                <a:cs typeface="Arial" charset="0"/>
              </a:rPr>
              <a:t>2 </a:t>
            </a:r>
            <a:r>
              <a:rPr lang="en-GB" sz="1800">
                <a:cs typeface="Arial" charset="0"/>
              </a:rPr>
              <a:t>– ∆</a:t>
            </a:r>
            <a:r>
              <a:rPr lang="en-GB" sz="1800" i="1">
                <a:cs typeface="Arial" charset="0"/>
              </a:rPr>
              <a:t>H</a:t>
            </a:r>
            <a:r>
              <a:rPr lang="en-GB" sz="1800" baseline="-25000">
                <a:cs typeface="Arial" charset="0"/>
              </a:rPr>
              <a:t>1</a:t>
            </a:r>
            <a:r>
              <a:rPr lang="en-GB" sz="1800">
                <a:cs typeface="Arial" charset="0"/>
              </a:rPr>
              <a:t> = -1056.0 – (+ 62) = -1118kJmol</a:t>
            </a:r>
            <a:r>
              <a:rPr lang="en-GB" sz="1800" baseline="30000">
                <a:cs typeface="Arial" charset="0"/>
              </a:rPr>
              <a:t>-1</a:t>
            </a:r>
            <a:br>
              <a:rPr lang="en-GB" sz="1800" baseline="30000">
                <a:cs typeface="Arial" charset="0"/>
              </a:rPr>
            </a:br>
            <a:endParaRPr lang="en-GB" sz="1800" baseline="30000">
              <a:cs typeface="Arial" charset="0"/>
            </a:endParaRPr>
          </a:p>
          <a:p>
            <a:pPr>
              <a:spcBef>
                <a:spcPct val="50000"/>
              </a:spcBef>
              <a:buFontTx/>
              <a:buChar char="•"/>
            </a:pPr>
            <a:r>
              <a:rPr lang="en-GB" sz="1800" baseline="30000">
                <a:cs typeface="Arial" charset="0"/>
              </a:rPr>
              <a:t> </a:t>
            </a:r>
            <a:r>
              <a:rPr lang="en-GB" sz="1800">
                <a:cs typeface="Arial" charset="0"/>
              </a:rPr>
              <a:t>Where</a:t>
            </a:r>
          </a:p>
          <a:p>
            <a:pPr>
              <a:spcBef>
                <a:spcPct val="50000"/>
              </a:spcBef>
              <a:buFontTx/>
              <a:buChar char="•"/>
            </a:pPr>
            <a:r>
              <a:rPr lang="en-GB" sz="1800" baseline="30000">
                <a:cs typeface="Arial" charset="0"/>
              </a:rPr>
              <a:t>  </a:t>
            </a:r>
            <a:r>
              <a:rPr lang="en-GB" sz="1800"/>
              <a:t>∆ </a:t>
            </a:r>
            <a:r>
              <a:rPr lang="en-GB" sz="1800" i="1">
                <a:cs typeface="Arial" charset="0"/>
              </a:rPr>
              <a:t>H</a:t>
            </a:r>
            <a:r>
              <a:rPr lang="en-GB" sz="1800" baseline="-25000">
                <a:cs typeface="Arial" charset="0"/>
              </a:rPr>
              <a:t>1</a:t>
            </a:r>
            <a:r>
              <a:rPr lang="en-GB" sz="1800">
                <a:cs typeface="Arial" charset="0"/>
              </a:rPr>
              <a:t> =  </a:t>
            </a:r>
            <a:r>
              <a:rPr lang="en-GB" sz="1800"/>
              <a:t>∆ </a:t>
            </a:r>
            <a:r>
              <a:rPr lang="en-GB" sz="1800" i="1">
                <a:cs typeface="Arial" charset="0"/>
              </a:rPr>
              <a:t>H</a:t>
            </a:r>
            <a:r>
              <a:rPr lang="en-GB" sz="1800" baseline="-25000">
                <a:cs typeface="Arial" charset="0"/>
              </a:rPr>
              <a:t>f </a:t>
            </a:r>
            <a:r>
              <a:rPr lang="en-GB" sz="1800">
                <a:cs typeface="Arial" charset="0"/>
              </a:rPr>
              <a:t>(RDX) = + 62</a:t>
            </a:r>
            <a:r>
              <a:rPr lang="en-GB" sz="1800"/>
              <a:t>kJmol</a:t>
            </a:r>
            <a:r>
              <a:rPr lang="en-GB" sz="1800" baseline="30000"/>
              <a:t>-1</a:t>
            </a:r>
            <a:r>
              <a:rPr lang="en-GB" sz="1800"/>
              <a:t> </a:t>
            </a:r>
            <a:endParaRPr lang="en-GB" sz="1800" baseline="30000"/>
          </a:p>
          <a:p>
            <a:pPr>
              <a:spcBef>
                <a:spcPct val="50000"/>
              </a:spcBef>
              <a:buFontTx/>
              <a:buChar char="•"/>
            </a:pPr>
            <a:r>
              <a:rPr lang="en-GB" sz="1800"/>
              <a:t> ∆ </a:t>
            </a:r>
            <a:r>
              <a:rPr lang="en-GB" sz="1800" i="1"/>
              <a:t>H</a:t>
            </a:r>
            <a:r>
              <a:rPr lang="en-GB" sz="1800" i="1" baseline="-25000"/>
              <a:t>2</a:t>
            </a:r>
            <a:r>
              <a:rPr lang="en-GB" sz="1800"/>
              <a:t> =   [3 x ∆ </a:t>
            </a:r>
            <a:r>
              <a:rPr lang="en-GB" sz="1800" i="1"/>
              <a:t>H</a:t>
            </a:r>
            <a:r>
              <a:rPr lang="en-GB" sz="1800" baseline="-25000"/>
              <a:t>f </a:t>
            </a:r>
            <a:r>
              <a:rPr lang="en-GB" sz="1800"/>
              <a:t>(CO)] + [3 x  ∆ </a:t>
            </a:r>
            <a:r>
              <a:rPr lang="en-GB" sz="1800" i="1"/>
              <a:t>H</a:t>
            </a:r>
            <a:r>
              <a:rPr lang="en-GB" sz="1800" baseline="-25000"/>
              <a:t>f</a:t>
            </a:r>
            <a:r>
              <a:rPr lang="en-GB" sz="1800"/>
              <a:t> (H</a:t>
            </a:r>
            <a:r>
              <a:rPr lang="en-GB" sz="1800" baseline="-25000"/>
              <a:t>2</a:t>
            </a:r>
            <a:r>
              <a:rPr lang="en-GB" sz="1800"/>
              <a:t>O </a:t>
            </a:r>
            <a:r>
              <a:rPr lang="en-GB" sz="1800" baseline="-25000"/>
              <a:t>(g)</a:t>
            </a:r>
            <a:r>
              <a:rPr lang="en-GB" sz="1800"/>
              <a:t> ) RDX)</a:t>
            </a:r>
            <a:r>
              <a:rPr lang="en-GB"/>
              <a:t> </a:t>
            </a:r>
            <a:r>
              <a:rPr lang="en-GB" sz="1800"/>
              <a:t>] = -1056.0kJmol</a:t>
            </a:r>
            <a:r>
              <a:rPr lang="en-GB" sz="1800" baseline="30000"/>
              <a:t>-1</a:t>
            </a:r>
            <a:r>
              <a:rPr lang="en-GB" sz="1800"/>
              <a:t> </a:t>
            </a:r>
          </a:p>
        </p:txBody>
      </p:sp>
    </p:spTree>
    <p:extLst>
      <p:ext uri="{BB962C8B-B14F-4D97-AF65-F5344CB8AC3E}">
        <p14:creationId xmlns:p14="http://schemas.microsoft.com/office/powerpoint/2010/main" val="2274957797"/>
      </p:ext>
    </p:extLst>
  </p:cSld>
  <p:clrMapOvr>
    <a:masterClrMapping/>
  </p:clrMapOvr>
  <p:transition>
    <p:wipe dir="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z="2400" smtClean="0">
                <a:cs typeface="Arial" charset="0"/>
              </a:rPr>
              <a:t>Volume of Gaseous Products (</a:t>
            </a:r>
            <a:r>
              <a:rPr lang="en-GB" sz="2400" i="1" smtClean="0">
                <a:cs typeface="Arial" charset="0"/>
              </a:rPr>
              <a:t>V</a:t>
            </a:r>
            <a:r>
              <a:rPr lang="en-GB" sz="2400" smtClean="0">
                <a:cs typeface="Arial" charset="0"/>
              </a:rPr>
              <a:t>)</a:t>
            </a:r>
            <a:endParaRPr lang="el-GR" sz="2400" smtClean="0">
              <a:cs typeface="Arial" charset="0"/>
            </a:endParaRPr>
          </a:p>
        </p:txBody>
      </p:sp>
      <p:sp>
        <p:nvSpPr>
          <p:cNvPr id="110594" name="Rectangle 3"/>
          <p:cNvSpPr>
            <a:spLocks noGrp="1" noChangeArrowheads="1"/>
          </p:cNvSpPr>
          <p:nvPr>
            <p:ph type="body" idx="4294967295"/>
          </p:nvPr>
        </p:nvSpPr>
        <p:spPr>
          <a:xfrm>
            <a:off x="952500" y="2052638"/>
            <a:ext cx="7531100" cy="4210050"/>
          </a:xfrm>
        </p:spPr>
        <p:txBody>
          <a:bodyPr/>
          <a:lstStyle/>
          <a:p>
            <a:pPr>
              <a:lnSpc>
                <a:spcPct val="80000"/>
              </a:lnSpc>
            </a:pPr>
            <a:r>
              <a:rPr lang="en-GB" sz="2000" smtClean="0">
                <a:cs typeface="Arial" charset="0"/>
              </a:rPr>
              <a:t>Standard conditions must be established to measure the volume of gas generated</a:t>
            </a:r>
            <a:br>
              <a:rPr lang="en-GB" sz="2000" smtClean="0">
                <a:cs typeface="Arial" charset="0"/>
              </a:rPr>
            </a:br>
            <a:endParaRPr lang="en-GB" sz="2000" smtClean="0">
              <a:cs typeface="Arial" charset="0"/>
            </a:endParaRPr>
          </a:p>
          <a:p>
            <a:pPr>
              <a:lnSpc>
                <a:spcPct val="80000"/>
              </a:lnSpc>
            </a:pPr>
            <a:r>
              <a:rPr lang="en-GB" sz="2000" smtClean="0">
                <a:cs typeface="Arial" charset="0"/>
              </a:rPr>
              <a:t>At 0°C (273.15K) and 1atm pressure, one mole of any gas occupies 22.4 dm</a:t>
            </a:r>
            <a:r>
              <a:rPr lang="en-GB" sz="2000" baseline="30000" smtClean="0">
                <a:cs typeface="Arial" charset="0"/>
              </a:rPr>
              <a:t>3 </a:t>
            </a:r>
            <a:r>
              <a:rPr lang="en-GB" sz="2000" smtClean="0">
                <a:cs typeface="Arial" charset="0"/>
              </a:rPr>
              <a:t>(molar gas volume)</a:t>
            </a:r>
            <a:br>
              <a:rPr lang="en-GB" sz="2000" smtClean="0">
                <a:cs typeface="Arial" charset="0"/>
              </a:rPr>
            </a:br>
            <a:endParaRPr lang="en-GB" sz="2000" smtClean="0">
              <a:cs typeface="Arial" charset="0"/>
            </a:endParaRPr>
          </a:p>
          <a:p>
            <a:pPr>
              <a:lnSpc>
                <a:spcPct val="80000"/>
              </a:lnSpc>
            </a:pPr>
            <a:r>
              <a:rPr lang="en-GB" sz="2000" smtClean="0">
                <a:cs typeface="Arial" charset="0"/>
              </a:rPr>
              <a:t>For RDX:</a:t>
            </a:r>
          </a:p>
          <a:p>
            <a:pPr>
              <a:lnSpc>
                <a:spcPct val="80000"/>
              </a:lnSpc>
              <a:buFont typeface="Wingdings" pitchFamily="2" charset="2"/>
              <a:buNone/>
            </a:pPr>
            <a:r>
              <a:rPr lang="en-GB" sz="2000" smtClean="0">
                <a:cs typeface="Arial" charset="0"/>
              </a:rPr>
              <a:t>             C</a:t>
            </a:r>
            <a:r>
              <a:rPr lang="en-GB" sz="2000" baseline="-25000" smtClean="0">
                <a:cs typeface="Arial" charset="0"/>
              </a:rPr>
              <a:t>3</a:t>
            </a:r>
            <a:r>
              <a:rPr lang="en-GB" sz="2000" smtClean="0">
                <a:cs typeface="Arial" charset="0"/>
              </a:rPr>
              <a:t>H</a:t>
            </a:r>
            <a:r>
              <a:rPr lang="en-GB" sz="2000" baseline="-25000" smtClean="0">
                <a:cs typeface="Arial" charset="0"/>
              </a:rPr>
              <a:t>6</a:t>
            </a:r>
            <a:r>
              <a:rPr lang="en-GB" sz="2000" smtClean="0">
                <a:cs typeface="Arial" charset="0"/>
              </a:rPr>
              <a:t>N</a:t>
            </a:r>
            <a:r>
              <a:rPr lang="en-GB" sz="2000" baseline="-25000" smtClean="0">
                <a:cs typeface="Arial" charset="0"/>
              </a:rPr>
              <a:t>6</a:t>
            </a:r>
            <a:r>
              <a:rPr lang="en-GB" sz="2000" smtClean="0">
                <a:cs typeface="Arial" charset="0"/>
              </a:rPr>
              <a:t>O</a:t>
            </a:r>
            <a:r>
              <a:rPr lang="en-GB" sz="2000" baseline="-25000" smtClean="0">
                <a:cs typeface="Arial" charset="0"/>
              </a:rPr>
              <a:t>6                     		</a:t>
            </a:r>
            <a:r>
              <a:rPr lang="en-GB" sz="2000" smtClean="0">
                <a:cs typeface="Arial" charset="0"/>
              </a:rPr>
              <a:t>3CO + 3H</a:t>
            </a:r>
            <a:r>
              <a:rPr lang="en-GB" sz="2000" baseline="-25000" smtClean="0">
                <a:cs typeface="Arial" charset="0"/>
              </a:rPr>
              <a:t>2</a:t>
            </a:r>
            <a:r>
              <a:rPr lang="en-GB" sz="2000" smtClean="0">
                <a:cs typeface="Arial" charset="0"/>
              </a:rPr>
              <a:t>O + </a:t>
            </a:r>
            <a:r>
              <a:rPr lang="en-GB" sz="2000" baseline="-25000" smtClean="0">
                <a:cs typeface="Arial" charset="0"/>
              </a:rPr>
              <a:t> </a:t>
            </a:r>
            <a:r>
              <a:rPr lang="en-GB" sz="2000" smtClean="0">
                <a:cs typeface="Arial" charset="0"/>
              </a:rPr>
              <a:t>3N</a:t>
            </a:r>
            <a:r>
              <a:rPr lang="en-GB" sz="2000" baseline="-25000" smtClean="0">
                <a:cs typeface="Arial" charset="0"/>
              </a:rPr>
              <a:t>2 </a:t>
            </a:r>
            <a:br>
              <a:rPr lang="en-GB" sz="2000" baseline="-25000" smtClean="0">
                <a:cs typeface="Arial" charset="0"/>
              </a:rPr>
            </a:br>
            <a:endParaRPr lang="en-GB" sz="2000" baseline="-25000" smtClean="0">
              <a:cs typeface="Arial" charset="0"/>
            </a:endParaRPr>
          </a:p>
          <a:p>
            <a:pPr>
              <a:lnSpc>
                <a:spcPct val="80000"/>
              </a:lnSpc>
              <a:buFont typeface="Wingdings" pitchFamily="2" charset="2"/>
              <a:buNone/>
            </a:pPr>
            <a:endParaRPr lang="en-GB" sz="2000" baseline="-25000" smtClean="0">
              <a:cs typeface="Arial" charset="0"/>
            </a:endParaRPr>
          </a:p>
          <a:p>
            <a:pPr>
              <a:lnSpc>
                <a:spcPct val="80000"/>
              </a:lnSpc>
              <a:buFont typeface="Wingdings" pitchFamily="2" charset="2"/>
              <a:buNone/>
            </a:pPr>
            <a:r>
              <a:rPr lang="en-GB" sz="2000" smtClean="0">
                <a:cs typeface="Arial" charset="0"/>
              </a:rPr>
              <a:t>             	    9 moles of gas = 22.4 x 9 = 201.6 dm</a:t>
            </a:r>
            <a:r>
              <a:rPr lang="en-GB" sz="2000" baseline="30000" smtClean="0">
                <a:cs typeface="Arial" charset="0"/>
              </a:rPr>
              <a:t>3</a:t>
            </a:r>
            <a:br>
              <a:rPr lang="en-GB" sz="2000" baseline="30000" smtClean="0">
                <a:cs typeface="Arial" charset="0"/>
              </a:rPr>
            </a:br>
            <a:r>
              <a:rPr lang="en-GB" sz="2000" baseline="30000" smtClean="0">
                <a:cs typeface="Arial" charset="0"/>
              </a:rPr>
              <a:t/>
            </a:r>
            <a:br>
              <a:rPr lang="en-GB" sz="2000" baseline="30000" smtClean="0">
                <a:cs typeface="Arial" charset="0"/>
              </a:rPr>
            </a:br>
            <a:endParaRPr lang="en-GB" sz="2000" baseline="30000" smtClean="0">
              <a:cs typeface="Arial" charset="0"/>
            </a:endParaRPr>
          </a:p>
          <a:p>
            <a:pPr>
              <a:lnSpc>
                <a:spcPct val="80000"/>
              </a:lnSpc>
              <a:buFont typeface="Wingdings" pitchFamily="2" charset="2"/>
              <a:buNone/>
            </a:pPr>
            <a:r>
              <a:rPr lang="en-GB" sz="2000" smtClean="0">
                <a:cs typeface="Arial" charset="0"/>
              </a:rPr>
              <a:t>        1 gram of RDX produces 201.6 = 0.908 dm</a:t>
            </a:r>
            <a:r>
              <a:rPr lang="en-GB" sz="2000" baseline="30000" smtClean="0">
                <a:cs typeface="Arial" charset="0"/>
              </a:rPr>
              <a:t>3 </a:t>
            </a:r>
            <a:r>
              <a:rPr lang="en-GB" sz="2000" smtClean="0">
                <a:cs typeface="Arial" charset="0"/>
              </a:rPr>
              <a:t>g</a:t>
            </a:r>
            <a:r>
              <a:rPr lang="en-GB" sz="2000" baseline="30000" smtClean="0">
                <a:cs typeface="Arial" charset="0"/>
              </a:rPr>
              <a:t>-1</a:t>
            </a:r>
          </a:p>
          <a:p>
            <a:pPr>
              <a:lnSpc>
                <a:spcPct val="80000"/>
              </a:lnSpc>
              <a:buFont typeface="Wingdings" pitchFamily="2" charset="2"/>
              <a:buNone/>
            </a:pPr>
            <a:r>
              <a:rPr lang="en-GB" sz="2000" baseline="30000" smtClean="0">
                <a:cs typeface="Arial" charset="0"/>
              </a:rPr>
              <a:t>                                                                            </a:t>
            </a:r>
            <a:r>
              <a:rPr lang="en-GB" sz="2000" smtClean="0">
                <a:cs typeface="Arial" charset="0"/>
              </a:rPr>
              <a:t>222</a:t>
            </a:r>
          </a:p>
        </p:txBody>
      </p:sp>
      <p:sp>
        <p:nvSpPr>
          <p:cNvPr id="110595" name="Text Box 9"/>
          <p:cNvSpPr txBox="1">
            <a:spLocks noChangeArrowheads="1"/>
          </p:cNvSpPr>
          <p:nvPr/>
        </p:nvSpPr>
        <p:spPr bwMode="auto">
          <a:xfrm>
            <a:off x="889000" y="787400"/>
            <a:ext cx="7493000" cy="1096963"/>
          </a:xfrm>
          <a:prstGeom prst="rect">
            <a:avLst/>
          </a:prstGeom>
          <a:noFill/>
          <a:ln w="15875">
            <a:noFill/>
            <a:miter lim="800000"/>
            <a:headEnd/>
            <a:tailEnd/>
          </a:ln>
        </p:spPr>
        <p:txBody>
          <a:bodyPr>
            <a:spAutoFit/>
          </a:bodyPr>
          <a:lstStyle/>
          <a:p>
            <a:pPr eaLnBrk="0" hangingPunct="0">
              <a:spcBef>
                <a:spcPct val="50000"/>
              </a:spcBef>
            </a:pPr>
            <a:r>
              <a:rPr lang="en-GB" sz="2200"/>
              <a:t>The volume of gas produced (</a:t>
            </a:r>
            <a:r>
              <a:rPr lang="en-GB" sz="2200" i="1"/>
              <a:t>V</a:t>
            </a:r>
            <a:r>
              <a:rPr lang="en-GB" sz="2200"/>
              <a:t>) during an explosion will provide information on the amount of work performed by the explosive. </a:t>
            </a:r>
          </a:p>
        </p:txBody>
      </p:sp>
      <p:grpSp>
        <p:nvGrpSpPr>
          <p:cNvPr id="110596" name="Group 10"/>
          <p:cNvGrpSpPr>
            <a:grpSpLocks/>
          </p:cNvGrpSpPr>
          <p:nvPr/>
        </p:nvGrpSpPr>
        <p:grpSpPr bwMode="auto">
          <a:xfrm>
            <a:off x="3517900" y="4038600"/>
            <a:ext cx="4914900" cy="2395538"/>
            <a:chOff x="2216" y="2544"/>
            <a:chExt cx="3096" cy="1509"/>
          </a:xfrm>
        </p:grpSpPr>
        <p:sp>
          <p:nvSpPr>
            <p:cNvPr id="110597" name="Line 5"/>
            <p:cNvSpPr>
              <a:spLocks noChangeShapeType="1"/>
            </p:cNvSpPr>
            <p:nvPr/>
          </p:nvSpPr>
          <p:spPr bwMode="auto">
            <a:xfrm>
              <a:off x="2216" y="2544"/>
              <a:ext cx="560" cy="0"/>
            </a:xfrm>
            <a:prstGeom prst="line">
              <a:avLst/>
            </a:prstGeom>
            <a:noFill/>
            <a:ln w="9525">
              <a:solidFill>
                <a:schemeClr val="tx1"/>
              </a:solidFill>
              <a:round/>
              <a:headEnd/>
              <a:tailEnd type="triangle" w="med" len="med"/>
            </a:ln>
          </p:spPr>
          <p:txBody>
            <a:bodyPr/>
            <a:lstStyle/>
            <a:p>
              <a:endParaRPr lang="en-US"/>
            </a:p>
          </p:txBody>
        </p:sp>
        <p:sp>
          <p:nvSpPr>
            <p:cNvPr id="110598" name="Text Box 6"/>
            <p:cNvSpPr txBox="1">
              <a:spLocks noChangeArrowheads="1"/>
            </p:cNvSpPr>
            <p:nvPr/>
          </p:nvSpPr>
          <p:spPr bwMode="auto">
            <a:xfrm>
              <a:off x="4248" y="2928"/>
              <a:ext cx="1064" cy="173"/>
            </a:xfrm>
            <a:prstGeom prst="rect">
              <a:avLst/>
            </a:prstGeom>
            <a:noFill/>
            <a:ln w="9525">
              <a:noFill/>
              <a:miter lim="800000"/>
              <a:headEnd/>
              <a:tailEnd/>
            </a:ln>
          </p:spPr>
          <p:txBody>
            <a:bodyPr>
              <a:spAutoFit/>
            </a:bodyPr>
            <a:lstStyle/>
            <a:p>
              <a:pPr>
                <a:spcBef>
                  <a:spcPct val="50000"/>
                </a:spcBef>
              </a:pPr>
              <a:r>
                <a:rPr lang="en-GB" sz="1200"/>
                <a:t>(From 1 mole of RDX)</a:t>
              </a:r>
            </a:p>
          </p:txBody>
        </p:sp>
        <p:sp>
          <p:nvSpPr>
            <p:cNvPr id="110599" name="Line 7"/>
            <p:cNvSpPr>
              <a:spLocks noChangeShapeType="1"/>
            </p:cNvSpPr>
            <p:nvPr/>
          </p:nvSpPr>
          <p:spPr bwMode="auto">
            <a:xfrm>
              <a:off x="2792" y="3472"/>
              <a:ext cx="480" cy="0"/>
            </a:xfrm>
            <a:prstGeom prst="line">
              <a:avLst/>
            </a:prstGeom>
            <a:noFill/>
            <a:ln w="9525">
              <a:solidFill>
                <a:schemeClr val="tx1"/>
              </a:solidFill>
              <a:round/>
              <a:headEnd/>
              <a:tailEnd/>
            </a:ln>
          </p:spPr>
          <p:txBody>
            <a:bodyPr/>
            <a:lstStyle/>
            <a:p>
              <a:endParaRPr lang="en-US"/>
            </a:p>
          </p:txBody>
        </p:sp>
        <p:sp>
          <p:nvSpPr>
            <p:cNvPr id="110600" name="Text Box 8"/>
            <p:cNvSpPr txBox="1">
              <a:spLocks noChangeArrowheads="1"/>
            </p:cNvSpPr>
            <p:nvPr/>
          </p:nvSpPr>
          <p:spPr bwMode="auto">
            <a:xfrm>
              <a:off x="3736" y="3880"/>
              <a:ext cx="1216" cy="173"/>
            </a:xfrm>
            <a:prstGeom prst="rect">
              <a:avLst/>
            </a:prstGeom>
            <a:noFill/>
            <a:ln w="9525">
              <a:noFill/>
              <a:miter lim="800000"/>
              <a:headEnd/>
              <a:tailEnd/>
            </a:ln>
          </p:spPr>
          <p:txBody>
            <a:bodyPr>
              <a:spAutoFit/>
            </a:bodyPr>
            <a:lstStyle/>
            <a:p>
              <a:pPr>
                <a:spcBef>
                  <a:spcPct val="50000"/>
                </a:spcBef>
              </a:pPr>
              <a:r>
                <a:rPr lang="en-GB" sz="1200"/>
                <a:t>molecular mass of RDX </a:t>
              </a:r>
            </a:p>
          </p:txBody>
        </p:sp>
        <p:sp>
          <p:nvSpPr>
            <p:cNvPr id="110601" name="Line 9"/>
            <p:cNvSpPr>
              <a:spLocks noChangeShapeType="1"/>
            </p:cNvSpPr>
            <p:nvPr/>
          </p:nvSpPr>
          <p:spPr bwMode="auto">
            <a:xfrm flipH="1" flipV="1">
              <a:off x="3176" y="3592"/>
              <a:ext cx="504" cy="280"/>
            </a:xfrm>
            <a:prstGeom prst="line">
              <a:avLst/>
            </a:prstGeom>
            <a:noFill/>
            <a:ln w="9525">
              <a:solidFill>
                <a:schemeClr val="tx1"/>
              </a:solidFill>
              <a:round/>
              <a:headEnd/>
              <a:tailEnd type="triangle" w="med" len="med"/>
            </a:ln>
          </p:spPr>
          <p:txBody>
            <a:bodyPr/>
            <a:lstStyle/>
            <a:p>
              <a:endParaRPr lang="en-US"/>
            </a:p>
          </p:txBody>
        </p:sp>
      </p:grpSp>
    </p:spTree>
    <p:extLst>
      <p:ext uri="{BB962C8B-B14F-4D97-AF65-F5344CB8AC3E}">
        <p14:creationId xmlns:p14="http://schemas.microsoft.com/office/powerpoint/2010/main" val="3216774276"/>
      </p:ext>
    </p:extLst>
  </p:cSld>
  <p:clrMapOvr>
    <a:masterClrMapping/>
  </p:clrMapOvr>
  <p:transition>
    <p:wipe dir="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z="2400" smtClean="0">
                <a:cs typeface="Arial" charset="0"/>
              </a:rPr>
              <a:t>Explosive Power and Power Index (1)</a:t>
            </a:r>
            <a:endParaRPr lang="el-GR" sz="2400" smtClean="0">
              <a:cs typeface="Arial" charset="0"/>
            </a:endParaRPr>
          </a:p>
        </p:txBody>
      </p:sp>
      <p:sp>
        <p:nvSpPr>
          <p:cNvPr id="112642" name="Rectangle 3"/>
          <p:cNvSpPr>
            <a:spLocks noGrp="1" noChangeArrowheads="1"/>
          </p:cNvSpPr>
          <p:nvPr>
            <p:ph type="body" idx="4294967295"/>
          </p:nvPr>
        </p:nvSpPr>
        <p:spPr>
          <a:xfrm>
            <a:off x="1397000" y="1798638"/>
            <a:ext cx="6667500" cy="3714750"/>
          </a:xfrm>
        </p:spPr>
        <p:txBody>
          <a:bodyPr/>
          <a:lstStyle/>
          <a:p>
            <a:pPr>
              <a:lnSpc>
                <a:spcPct val="90000"/>
              </a:lnSpc>
            </a:pPr>
            <a:r>
              <a:rPr lang="en-GB" sz="2400" smtClean="0">
                <a:cs typeface="Arial" charset="0"/>
              </a:rPr>
              <a:t>Calculated by:</a:t>
            </a:r>
          </a:p>
          <a:p>
            <a:pPr algn="ctr">
              <a:lnSpc>
                <a:spcPct val="90000"/>
              </a:lnSpc>
              <a:buFont typeface="Wingdings" pitchFamily="2" charset="2"/>
              <a:buNone/>
            </a:pPr>
            <a:r>
              <a:rPr lang="en-GB" sz="2400" smtClean="0">
                <a:cs typeface="Arial" charset="0"/>
              </a:rPr>
              <a:t>Explosive Power = </a:t>
            </a:r>
            <a:r>
              <a:rPr lang="en-GB" sz="2400" i="1" smtClean="0">
                <a:cs typeface="Arial" charset="0"/>
              </a:rPr>
              <a:t>Q </a:t>
            </a:r>
            <a:r>
              <a:rPr lang="en-GB" sz="2400" smtClean="0">
                <a:cs typeface="Arial" charset="0"/>
              </a:rPr>
              <a:t>x </a:t>
            </a:r>
            <a:r>
              <a:rPr lang="en-GB" sz="2400" i="1" smtClean="0">
                <a:cs typeface="Arial" charset="0"/>
              </a:rPr>
              <a:t>V</a:t>
            </a:r>
          </a:p>
          <a:p>
            <a:pPr algn="ctr">
              <a:lnSpc>
                <a:spcPct val="90000"/>
              </a:lnSpc>
              <a:buFont typeface="Wingdings" pitchFamily="2" charset="2"/>
              <a:buNone/>
            </a:pPr>
            <a:endParaRPr lang="en-GB" sz="2400" smtClean="0">
              <a:cs typeface="Arial" charset="0"/>
            </a:endParaRPr>
          </a:p>
          <a:p>
            <a:pPr>
              <a:lnSpc>
                <a:spcPct val="90000"/>
              </a:lnSpc>
            </a:pPr>
            <a:r>
              <a:rPr lang="en-GB" sz="2400" smtClean="0">
                <a:cs typeface="Arial" charset="0"/>
              </a:rPr>
              <a:t>Explosive Power then compared with a standard (picric acid) resulting in the Power Index:</a:t>
            </a:r>
          </a:p>
          <a:p>
            <a:pPr algn="ctr">
              <a:lnSpc>
                <a:spcPct val="90000"/>
              </a:lnSpc>
              <a:buFont typeface="Wingdings" pitchFamily="2" charset="2"/>
              <a:buNone/>
            </a:pPr>
            <a:endParaRPr lang="en-GB" sz="2400" smtClean="0">
              <a:cs typeface="Arial" charset="0"/>
            </a:endParaRPr>
          </a:p>
          <a:p>
            <a:pPr algn="ctr">
              <a:lnSpc>
                <a:spcPct val="90000"/>
              </a:lnSpc>
              <a:buFont typeface="Wingdings" pitchFamily="2" charset="2"/>
              <a:buNone/>
            </a:pPr>
            <a:r>
              <a:rPr lang="en-GB" sz="2400" smtClean="0">
                <a:cs typeface="Arial" charset="0"/>
              </a:rPr>
              <a:t>Power Index =                  </a:t>
            </a:r>
            <a:r>
              <a:rPr lang="en-GB" sz="2400" i="1" smtClean="0">
                <a:cs typeface="Arial" charset="0"/>
              </a:rPr>
              <a:t>Q</a:t>
            </a:r>
            <a:r>
              <a:rPr lang="en-GB" sz="2400" smtClean="0">
                <a:cs typeface="Arial" charset="0"/>
              </a:rPr>
              <a:t> x </a:t>
            </a:r>
            <a:r>
              <a:rPr lang="en-GB" sz="2400" i="1" smtClean="0">
                <a:cs typeface="Arial" charset="0"/>
              </a:rPr>
              <a:t>V                 </a:t>
            </a:r>
            <a:r>
              <a:rPr lang="en-GB" sz="2400" smtClean="0">
                <a:cs typeface="Arial" charset="0"/>
              </a:rPr>
              <a:t>x 100</a:t>
            </a:r>
            <a:r>
              <a:rPr lang="en-GB" sz="2400" i="1" smtClean="0">
                <a:cs typeface="Arial" charset="0"/>
              </a:rPr>
              <a:t>   </a:t>
            </a:r>
          </a:p>
          <a:p>
            <a:pPr>
              <a:lnSpc>
                <a:spcPct val="90000"/>
              </a:lnSpc>
              <a:buFont typeface="Wingdings" pitchFamily="2" charset="2"/>
              <a:buNone/>
            </a:pPr>
            <a:r>
              <a:rPr lang="en-GB" sz="2400" smtClean="0">
                <a:cs typeface="Arial" charset="0"/>
              </a:rPr>
              <a:t>                                 </a:t>
            </a:r>
            <a:r>
              <a:rPr lang="en-GB" sz="2400" i="1" smtClean="0">
                <a:cs typeface="Arial" charset="0"/>
              </a:rPr>
              <a:t>Q</a:t>
            </a:r>
            <a:r>
              <a:rPr lang="en-GB" sz="2400" baseline="-25000" smtClean="0">
                <a:cs typeface="Arial" charset="0"/>
              </a:rPr>
              <a:t>(picric acid)</a:t>
            </a:r>
            <a:r>
              <a:rPr lang="en-GB" sz="2400" smtClean="0">
                <a:cs typeface="Arial" charset="0"/>
              </a:rPr>
              <a:t> x </a:t>
            </a:r>
            <a:r>
              <a:rPr lang="en-GB" sz="2400" i="1" smtClean="0">
                <a:cs typeface="Arial" charset="0"/>
              </a:rPr>
              <a:t>V</a:t>
            </a:r>
            <a:r>
              <a:rPr lang="en-GB" sz="2400" baseline="-25000" smtClean="0">
                <a:cs typeface="Arial" charset="0"/>
              </a:rPr>
              <a:t>(picric acid)</a:t>
            </a:r>
            <a:endParaRPr lang="en-GB" sz="2400" smtClean="0">
              <a:cs typeface="Arial" charset="0"/>
            </a:endParaRPr>
          </a:p>
        </p:txBody>
      </p:sp>
      <p:sp>
        <p:nvSpPr>
          <p:cNvPr id="112643" name="Text Box 9"/>
          <p:cNvSpPr txBox="1">
            <a:spLocks noChangeArrowheads="1"/>
          </p:cNvSpPr>
          <p:nvPr/>
        </p:nvSpPr>
        <p:spPr bwMode="auto">
          <a:xfrm>
            <a:off x="889000" y="787400"/>
            <a:ext cx="7493000" cy="762000"/>
          </a:xfrm>
          <a:prstGeom prst="rect">
            <a:avLst/>
          </a:prstGeom>
          <a:noFill/>
          <a:ln w="15875">
            <a:noFill/>
            <a:miter lim="800000"/>
            <a:headEnd/>
            <a:tailEnd/>
          </a:ln>
        </p:spPr>
        <p:txBody>
          <a:bodyPr>
            <a:spAutoFit/>
          </a:bodyPr>
          <a:lstStyle/>
          <a:p>
            <a:pPr eaLnBrk="0" hangingPunct="0">
              <a:spcBef>
                <a:spcPct val="50000"/>
              </a:spcBef>
            </a:pPr>
            <a:r>
              <a:rPr lang="en-GB" sz="2200"/>
              <a:t>The volume of gas </a:t>
            </a:r>
            <a:r>
              <a:rPr lang="en-GB" sz="2200" i="1"/>
              <a:t>V</a:t>
            </a:r>
            <a:r>
              <a:rPr lang="en-GB" sz="2200"/>
              <a:t>, and the heat of explosion </a:t>
            </a:r>
            <a:r>
              <a:rPr lang="en-GB" sz="2200" i="1"/>
              <a:t>Q</a:t>
            </a:r>
            <a:r>
              <a:rPr lang="en-GB" sz="2200"/>
              <a:t> can be combined to give the value for the Explosive Power. </a:t>
            </a:r>
          </a:p>
        </p:txBody>
      </p:sp>
      <p:sp>
        <p:nvSpPr>
          <p:cNvPr id="112644" name="Line 5"/>
          <p:cNvSpPr>
            <a:spLocks noChangeShapeType="1"/>
          </p:cNvSpPr>
          <p:nvPr/>
        </p:nvSpPr>
        <p:spPr bwMode="auto">
          <a:xfrm>
            <a:off x="4038600" y="4902200"/>
            <a:ext cx="2806700" cy="0"/>
          </a:xfrm>
          <a:prstGeom prst="line">
            <a:avLst/>
          </a:prstGeom>
          <a:noFill/>
          <a:ln w="9525">
            <a:solidFill>
              <a:schemeClr val="tx1"/>
            </a:solidFill>
            <a:round/>
            <a:headEnd/>
            <a:tailEnd/>
          </a:ln>
        </p:spPr>
        <p:txBody>
          <a:bodyPr/>
          <a:lstStyle/>
          <a:p>
            <a:endParaRPr lang="en-US"/>
          </a:p>
        </p:txBody>
      </p:sp>
      <p:sp>
        <p:nvSpPr>
          <p:cNvPr id="112645" name="Text Box 6"/>
          <p:cNvSpPr txBox="1">
            <a:spLocks noChangeArrowheads="1"/>
          </p:cNvSpPr>
          <p:nvPr/>
        </p:nvSpPr>
        <p:spPr bwMode="auto">
          <a:xfrm>
            <a:off x="2184400" y="5410200"/>
            <a:ext cx="977900" cy="274638"/>
          </a:xfrm>
          <a:prstGeom prst="rect">
            <a:avLst/>
          </a:prstGeom>
          <a:noFill/>
          <a:ln w="9525">
            <a:noFill/>
            <a:miter lim="800000"/>
            <a:headEnd/>
            <a:tailEnd/>
          </a:ln>
        </p:spPr>
        <p:txBody>
          <a:bodyPr>
            <a:spAutoFit/>
          </a:bodyPr>
          <a:lstStyle/>
          <a:p>
            <a:pPr>
              <a:spcBef>
                <a:spcPct val="50000"/>
              </a:spcBef>
            </a:pPr>
            <a:r>
              <a:rPr lang="en-GB" sz="1200"/>
              <a:t>3249 Jg</a:t>
            </a:r>
            <a:r>
              <a:rPr lang="en-GB" sz="1200" baseline="30000"/>
              <a:t>-1</a:t>
            </a:r>
            <a:endParaRPr lang="en-GB" sz="1200"/>
          </a:p>
        </p:txBody>
      </p:sp>
      <p:sp>
        <p:nvSpPr>
          <p:cNvPr id="112646" name="Text Box 7"/>
          <p:cNvSpPr txBox="1">
            <a:spLocks noChangeArrowheads="1"/>
          </p:cNvSpPr>
          <p:nvPr/>
        </p:nvSpPr>
        <p:spPr bwMode="auto">
          <a:xfrm>
            <a:off x="7556500" y="5473700"/>
            <a:ext cx="1206500" cy="274638"/>
          </a:xfrm>
          <a:prstGeom prst="rect">
            <a:avLst/>
          </a:prstGeom>
          <a:noFill/>
          <a:ln w="9525">
            <a:noFill/>
            <a:miter lim="800000"/>
            <a:headEnd/>
            <a:tailEnd/>
          </a:ln>
        </p:spPr>
        <p:txBody>
          <a:bodyPr>
            <a:spAutoFit/>
          </a:bodyPr>
          <a:lstStyle/>
          <a:p>
            <a:pPr>
              <a:spcBef>
                <a:spcPct val="50000"/>
              </a:spcBef>
            </a:pPr>
            <a:r>
              <a:rPr lang="en-GB" sz="1200"/>
              <a:t>0.880 dm</a:t>
            </a:r>
            <a:r>
              <a:rPr lang="en-GB" sz="1200" baseline="30000"/>
              <a:t>3</a:t>
            </a:r>
            <a:r>
              <a:rPr lang="en-GB" sz="1200"/>
              <a:t>g</a:t>
            </a:r>
            <a:r>
              <a:rPr lang="en-GB" sz="1200" baseline="30000"/>
              <a:t>-1</a:t>
            </a:r>
            <a:endParaRPr lang="en-GB" sz="1200"/>
          </a:p>
        </p:txBody>
      </p:sp>
      <p:sp>
        <p:nvSpPr>
          <p:cNvPr id="112647" name="Line 8"/>
          <p:cNvSpPr>
            <a:spLocks noChangeShapeType="1"/>
          </p:cNvSpPr>
          <p:nvPr/>
        </p:nvSpPr>
        <p:spPr bwMode="auto">
          <a:xfrm flipV="1">
            <a:off x="3073400" y="5194300"/>
            <a:ext cx="1143000" cy="215900"/>
          </a:xfrm>
          <a:prstGeom prst="line">
            <a:avLst/>
          </a:prstGeom>
          <a:noFill/>
          <a:ln w="9525">
            <a:solidFill>
              <a:schemeClr val="tx1"/>
            </a:solidFill>
            <a:round/>
            <a:headEnd/>
            <a:tailEnd type="triangle" w="med" len="med"/>
          </a:ln>
        </p:spPr>
        <p:txBody>
          <a:bodyPr/>
          <a:lstStyle/>
          <a:p>
            <a:endParaRPr lang="en-US"/>
          </a:p>
        </p:txBody>
      </p:sp>
      <p:sp>
        <p:nvSpPr>
          <p:cNvPr id="112648" name="Line 9"/>
          <p:cNvSpPr>
            <a:spLocks noChangeShapeType="1"/>
          </p:cNvSpPr>
          <p:nvPr/>
        </p:nvSpPr>
        <p:spPr bwMode="auto">
          <a:xfrm flipH="1" flipV="1">
            <a:off x="7150100" y="5257800"/>
            <a:ext cx="635000" cy="177800"/>
          </a:xfrm>
          <a:prstGeom prst="line">
            <a:avLst/>
          </a:prstGeom>
          <a:noFill/>
          <a:ln w="9525">
            <a:solidFill>
              <a:schemeClr val="tx1"/>
            </a:solidFill>
            <a:round/>
            <a:headEnd/>
            <a:tailEnd type="triangle" w="med" len="med"/>
          </a:ln>
        </p:spPr>
        <p:txBody>
          <a:bodyPr/>
          <a:lstStyle/>
          <a:p>
            <a:endParaRPr lang="en-US"/>
          </a:p>
        </p:txBody>
      </p:sp>
    </p:spTree>
    <p:extLst>
      <p:ext uri="{BB962C8B-B14F-4D97-AF65-F5344CB8AC3E}">
        <p14:creationId xmlns:p14="http://schemas.microsoft.com/office/powerpoint/2010/main" val="2674258846"/>
      </p:ext>
    </p:extLst>
  </p:cSld>
  <p:clrMapOvr>
    <a:masterClrMapping/>
  </p:clrMapOvr>
  <p:transition>
    <p:wipe dir="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z="2400" smtClean="0">
                <a:cs typeface="Arial" charset="0"/>
              </a:rPr>
              <a:t>Explosive Power and Power Index (2)</a:t>
            </a:r>
            <a:endParaRPr lang="el-GR" sz="2400" smtClean="0">
              <a:cs typeface="Arial" charset="0"/>
            </a:endParaRPr>
          </a:p>
        </p:txBody>
      </p:sp>
      <p:sp>
        <p:nvSpPr>
          <p:cNvPr id="114690" name="Text Box 9"/>
          <p:cNvSpPr txBox="1">
            <a:spLocks noChangeArrowheads="1"/>
          </p:cNvSpPr>
          <p:nvPr/>
        </p:nvSpPr>
        <p:spPr bwMode="auto">
          <a:xfrm>
            <a:off x="889000" y="787400"/>
            <a:ext cx="7493000" cy="731838"/>
          </a:xfrm>
          <a:prstGeom prst="rect">
            <a:avLst/>
          </a:prstGeom>
          <a:noFill/>
          <a:ln w="15875">
            <a:noFill/>
            <a:miter lim="800000"/>
            <a:headEnd/>
            <a:tailEnd/>
          </a:ln>
        </p:spPr>
        <p:txBody>
          <a:bodyPr>
            <a:spAutoFit/>
          </a:bodyPr>
          <a:lstStyle/>
          <a:p>
            <a:pPr eaLnBrk="0" hangingPunct="0">
              <a:spcBef>
                <a:spcPct val="50000"/>
              </a:spcBef>
            </a:pPr>
            <a:r>
              <a:rPr lang="en-GB" sz="2000"/>
              <a:t>Values for the power and power index of secondary explosives are much higher than the values for primary explosives.</a:t>
            </a:r>
            <a:r>
              <a:rPr lang="en-GB" sz="2200"/>
              <a:t> </a:t>
            </a:r>
          </a:p>
        </p:txBody>
      </p:sp>
      <p:graphicFrame>
        <p:nvGraphicFramePr>
          <p:cNvPr id="1362992" name="Group 48"/>
          <p:cNvGraphicFramePr>
            <a:graphicFrameLocks noGrp="1"/>
          </p:cNvGraphicFramePr>
          <p:nvPr/>
        </p:nvGraphicFramePr>
        <p:xfrm>
          <a:off x="1549400" y="1765300"/>
          <a:ext cx="6096000" cy="4389120"/>
        </p:xfrm>
        <a:graphic>
          <a:graphicData uri="http://schemas.openxmlformats.org/drawingml/2006/table">
            <a:tbl>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12738">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800" b="1" i="0" u="none" strike="noStrike" cap="none" normalizeH="0" baseline="0" smtClean="0">
                          <a:ln>
                            <a:noFill/>
                          </a:ln>
                          <a:solidFill>
                            <a:schemeClr val="tx1"/>
                          </a:solidFill>
                          <a:effectLst/>
                          <a:latin typeface="Arial" charset="0"/>
                        </a:rPr>
                        <a:t>Explosive substance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800" b="1" i="0" u="none" strike="noStrike" cap="none" normalizeH="0" baseline="0" smtClean="0">
                          <a:ln>
                            <a:noFill/>
                          </a:ln>
                          <a:solidFill>
                            <a:schemeClr val="tx1"/>
                          </a:solidFill>
                          <a:effectLst/>
                          <a:latin typeface="Arial" charset="0"/>
                        </a:rPr>
                        <a:t>Power Index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12738">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1" u="none" strike="noStrike" cap="none" normalizeH="0" baseline="0" smtClean="0">
                          <a:ln>
                            <a:noFill/>
                          </a:ln>
                          <a:solidFill>
                            <a:schemeClr val="accent2"/>
                          </a:solidFill>
                          <a:effectLst/>
                          <a:latin typeface="Arial" charset="0"/>
                        </a:rPr>
                        <a:t>Primary explosives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endParaRPr kumimoji="0" lang="en-US" sz="16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12738">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Mercury fulminate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14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12738">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Lead styphnate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21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12738">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Lead azide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13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12738">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1" u="none" strike="noStrike" cap="none" normalizeH="0" baseline="0" smtClean="0">
                          <a:ln>
                            <a:noFill/>
                          </a:ln>
                          <a:solidFill>
                            <a:schemeClr val="hlink"/>
                          </a:solidFill>
                          <a:effectLst/>
                          <a:latin typeface="Arial" charset="0"/>
                        </a:rPr>
                        <a:t>Secondary explosives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endParaRPr kumimoji="0" lang="en-US" sz="16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11150">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Nitroglycerine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171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12738">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PETN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167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12738">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RDX</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169</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312738">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HMX</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168</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312738">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Picric acid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100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r h="312738">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TATB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101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312738">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TNT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itchFamily="2" charset="2"/>
                        <a:buNone/>
                        <a:tabLst/>
                      </a:pPr>
                      <a:r>
                        <a:rPr kumimoji="0" lang="en-GB" sz="1600" b="1" i="0" u="none" strike="noStrike" cap="none" normalizeH="0" baseline="0" smtClean="0">
                          <a:ln>
                            <a:noFill/>
                          </a:ln>
                          <a:solidFill>
                            <a:schemeClr val="tx1"/>
                          </a:solidFill>
                          <a:effectLst/>
                          <a:latin typeface="Arial" charset="0"/>
                        </a:rPr>
                        <a:t>115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bl>
          </a:graphicData>
        </a:graphic>
      </p:graphicFrame>
    </p:spTree>
    <p:extLst>
      <p:ext uri="{BB962C8B-B14F-4D97-AF65-F5344CB8AC3E}">
        <p14:creationId xmlns:p14="http://schemas.microsoft.com/office/powerpoint/2010/main" val="1998185510"/>
      </p:ext>
    </p:extLst>
  </p:cSld>
  <p:clrMapOvr>
    <a:masterClrMapping/>
  </p:clrMapOvr>
  <p:transition>
    <p:wipe dir="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ctrTitle"/>
          </p:nvPr>
        </p:nvSpPr>
        <p:spPr>
          <a:xfrm>
            <a:off x="349250" y="3162300"/>
            <a:ext cx="8102600" cy="1143000"/>
          </a:xfrm>
          <a:ln w="12700"/>
          <a:effectLst>
            <a:outerShdw dist="17961" dir="2700000" algn="ctr" rotWithShape="0">
              <a:schemeClr val="bg2"/>
            </a:outerShdw>
          </a:effectLst>
        </p:spPr>
        <p:txBody>
          <a:bodyPr/>
          <a:lstStyle/>
          <a:p>
            <a:pPr algn="ctr">
              <a:defRPr/>
            </a:pPr>
            <a:r>
              <a:rPr lang="en-GB" smtClean="0"/>
              <a:t>Explosive Manufacture</a:t>
            </a:r>
          </a:p>
        </p:txBody>
      </p:sp>
    </p:spTree>
    <p:extLst>
      <p:ext uri="{BB962C8B-B14F-4D97-AF65-F5344CB8AC3E}">
        <p14:creationId xmlns:p14="http://schemas.microsoft.com/office/powerpoint/2010/main" val="2360705776"/>
      </p:ext>
    </p:extLst>
  </p:cSld>
  <p:clrMapOvr>
    <a:masterClrMapping/>
  </p:clrMapOvr>
  <p:transition>
    <p:wipe dir="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0706" name="Rectangle 2"/>
          <p:cNvSpPr>
            <a:spLocks noGrp="1" noChangeArrowheads="1"/>
          </p:cNvSpPr>
          <p:nvPr>
            <p:ph type="title"/>
          </p:nvPr>
        </p:nvSpPr>
        <p:spPr/>
        <p:txBody>
          <a:bodyPr/>
          <a:lstStyle/>
          <a:p>
            <a:pPr>
              <a:defRPr/>
            </a:pPr>
            <a:r>
              <a:rPr lang="en-GB" sz="2000" smtClean="0"/>
              <a:t>Basic Steps in Explosive Feedstock Manufacture</a:t>
            </a:r>
          </a:p>
        </p:txBody>
      </p:sp>
      <p:sp>
        <p:nvSpPr>
          <p:cNvPr id="153602" name="Rectangle 3"/>
          <p:cNvSpPr>
            <a:spLocks noGrp="1" noChangeArrowheads="1"/>
          </p:cNvSpPr>
          <p:nvPr>
            <p:ph type="body" idx="1"/>
          </p:nvPr>
        </p:nvSpPr>
        <p:spPr>
          <a:xfrm>
            <a:off x="469900" y="985838"/>
            <a:ext cx="7772400" cy="1174750"/>
          </a:xfrm>
        </p:spPr>
        <p:txBody>
          <a:bodyPr/>
          <a:lstStyle/>
          <a:p>
            <a:pPr marL="533400" indent="-533400">
              <a:lnSpc>
                <a:spcPct val="90000"/>
              </a:lnSpc>
            </a:pPr>
            <a:r>
              <a:rPr lang="en-GB" sz="2400" smtClean="0"/>
              <a:t>Generally consists of four steps:</a:t>
            </a:r>
          </a:p>
          <a:p>
            <a:pPr marL="533400" indent="-533400">
              <a:lnSpc>
                <a:spcPct val="90000"/>
              </a:lnSpc>
              <a:buFont typeface="Wingdings" pitchFamily="2" charset="2"/>
              <a:buNone/>
            </a:pPr>
            <a:endParaRPr lang="en-GB" sz="2400" smtClean="0"/>
          </a:p>
          <a:p>
            <a:pPr marL="1036638" lvl="1" indent="-457200">
              <a:lnSpc>
                <a:spcPct val="90000"/>
              </a:lnSpc>
              <a:buFont typeface="Wingdings" pitchFamily="2" charset="2"/>
              <a:buNone/>
            </a:pPr>
            <a:r>
              <a:rPr lang="en-GB" sz="2000" smtClean="0"/>
              <a:t> </a:t>
            </a:r>
          </a:p>
        </p:txBody>
      </p:sp>
      <p:grpSp>
        <p:nvGrpSpPr>
          <p:cNvPr id="153603" name="Group 20"/>
          <p:cNvGrpSpPr>
            <a:grpSpLocks/>
          </p:cNvGrpSpPr>
          <p:nvPr/>
        </p:nvGrpSpPr>
        <p:grpSpPr bwMode="auto">
          <a:xfrm>
            <a:off x="3162300" y="1625600"/>
            <a:ext cx="2692400" cy="1663700"/>
            <a:chOff x="1992" y="1024"/>
            <a:chExt cx="1696" cy="1048"/>
          </a:xfrm>
        </p:grpSpPr>
        <p:sp>
          <p:nvSpPr>
            <p:cNvPr id="153616" name="Oval 4"/>
            <p:cNvSpPr>
              <a:spLocks noChangeArrowheads="1"/>
            </p:cNvSpPr>
            <p:nvPr/>
          </p:nvSpPr>
          <p:spPr bwMode="auto">
            <a:xfrm>
              <a:off x="1992" y="1024"/>
              <a:ext cx="1696" cy="1048"/>
            </a:xfrm>
            <a:prstGeom prst="ellipse">
              <a:avLst/>
            </a:prstGeom>
            <a:solidFill>
              <a:srgbClr val="FFFF99"/>
            </a:solidFill>
            <a:ln w="15875">
              <a:solidFill>
                <a:srgbClr val="000000"/>
              </a:solidFill>
              <a:round/>
              <a:headEnd/>
              <a:tailEnd/>
            </a:ln>
          </p:spPr>
          <p:txBody>
            <a:bodyPr wrap="none" anchor="ctr"/>
            <a:lstStyle/>
            <a:p>
              <a:pPr eaLnBrk="0" hangingPunct="0"/>
              <a:endParaRPr lang="en-US"/>
            </a:p>
          </p:txBody>
        </p:sp>
        <p:sp>
          <p:nvSpPr>
            <p:cNvPr id="153617" name="Text Box 5"/>
            <p:cNvSpPr txBox="1">
              <a:spLocks noChangeArrowheads="1"/>
            </p:cNvSpPr>
            <p:nvPr/>
          </p:nvSpPr>
          <p:spPr bwMode="auto">
            <a:xfrm>
              <a:off x="2128" y="1128"/>
              <a:ext cx="1488" cy="856"/>
            </a:xfrm>
            <a:prstGeom prst="rect">
              <a:avLst/>
            </a:prstGeom>
            <a:noFill/>
            <a:ln w="15875">
              <a:noFill/>
              <a:miter lim="800000"/>
              <a:headEnd/>
              <a:tailEnd/>
            </a:ln>
          </p:spPr>
          <p:txBody>
            <a:bodyPr>
              <a:spAutoFit/>
            </a:bodyPr>
            <a:lstStyle/>
            <a:p>
              <a:pPr algn="ctr" eaLnBrk="0" hangingPunct="0">
                <a:spcBef>
                  <a:spcPct val="50000"/>
                </a:spcBef>
              </a:pPr>
              <a:r>
                <a:rPr lang="en-GB" sz="1800" b="1">
                  <a:solidFill>
                    <a:srgbClr val="000000"/>
                  </a:solidFill>
                </a:rPr>
                <a:t>Step 1</a:t>
              </a:r>
              <a:r>
                <a:rPr lang="en-GB" sz="1800">
                  <a:solidFill>
                    <a:srgbClr val="000000"/>
                  </a:solidFill>
                </a:rPr>
                <a:t>: Nitration.</a:t>
              </a:r>
            </a:p>
            <a:p>
              <a:pPr algn="ctr" eaLnBrk="0" hangingPunct="0">
                <a:spcBef>
                  <a:spcPct val="50000"/>
                </a:spcBef>
                <a:buFontTx/>
                <a:buChar char="•"/>
              </a:pPr>
              <a:r>
                <a:rPr lang="en-GB" sz="1800">
                  <a:solidFill>
                    <a:srgbClr val="000000"/>
                  </a:solidFill>
                </a:rPr>
                <a:t> Crude explosive nitrated using strong acids.</a:t>
              </a:r>
              <a:r>
                <a:rPr lang="en-GB" sz="2000">
                  <a:solidFill>
                    <a:srgbClr val="000000"/>
                  </a:solidFill>
                </a:rPr>
                <a:t> </a:t>
              </a:r>
            </a:p>
          </p:txBody>
        </p:sp>
      </p:grpSp>
      <p:grpSp>
        <p:nvGrpSpPr>
          <p:cNvPr id="153604" name="Group 19"/>
          <p:cNvGrpSpPr>
            <a:grpSpLocks/>
          </p:cNvGrpSpPr>
          <p:nvPr/>
        </p:nvGrpSpPr>
        <p:grpSpPr bwMode="auto">
          <a:xfrm>
            <a:off x="6045200" y="3327400"/>
            <a:ext cx="2857500" cy="1612900"/>
            <a:chOff x="3808" y="2096"/>
            <a:chExt cx="1800" cy="1016"/>
          </a:xfrm>
        </p:grpSpPr>
        <p:sp>
          <p:nvSpPr>
            <p:cNvPr id="153614" name="Rectangle 6"/>
            <p:cNvSpPr>
              <a:spLocks noChangeArrowheads="1"/>
            </p:cNvSpPr>
            <p:nvPr/>
          </p:nvSpPr>
          <p:spPr bwMode="auto">
            <a:xfrm>
              <a:off x="3808" y="2096"/>
              <a:ext cx="1800" cy="1016"/>
            </a:xfrm>
            <a:prstGeom prst="rect">
              <a:avLst/>
            </a:prstGeom>
            <a:solidFill>
              <a:srgbClr val="9999FF"/>
            </a:solidFill>
            <a:ln w="15875">
              <a:solidFill>
                <a:srgbClr val="000000"/>
              </a:solidFill>
              <a:miter lim="800000"/>
              <a:headEnd/>
              <a:tailEnd/>
            </a:ln>
          </p:spPr>
          <p:txBody>
            <a:bodyPr wrap="none" anchor="ctr"/>
            <a:lstStyle/>
            <a:p>
              <a:pPr eaLnBrk="0" hangingPunct="0"/>
              <a:endParaRPr lang="en-US"/>
            </a:p>
          </p:txBody>
        </p:sp>
        <p:sp>
          <p:nvSpPr>
            <p:cNvPr id="153615" name="Text Box 7"/>
            <p:cNvSpPr txBox="1">
              <a:spLocks noChangeArrowheads="1"/>
            </p:cNvSpPr>
            <p:nvPr/>
          </p:nvSpPr>
          <p:spPr bwMode="auto">
            <a:xfrm>
              <a:off x="4256" y="2272"/>
              <a:ext cx="1024" cy="634"/>
            </a:xfrm>
            <a:prstGeom prst="rect">
              <a:avLst/>
            </a:prstGeom>
            <a:noFill/>
            <a:ln w="15875">
              <a:noFill/>
              <a:miter lim="800000"/>
              <a:headEnd/>
              <a:tailEnd/>
            </a:ln>
          </p:spPr>
          <p:txBody>
            <a:bodyPr>
              <a:spAutoFit/>
            </a:bodyPr>
            <a:lstStyle/>
            <a:p>
              <a:pPr algn="ctr" eaLnBrk="0" hangingPunct="0">
                <a:spcBef>
                  <a:spcPct val="50000"/>
                </a:spcBef>
              </a:pPr>
              <a:r>
                <a:rPr lang="en-GB" sz="2000" b="1">
                  <a:solidFill>
                    <a:srgbClr val="000000"/>
                  </a:solidFill>
                </a:rPr>
                <a:t>Step 2</a:t>
              </a:r>
              <a:r>
                <a:rPr lang="en-GB" sz="2000">
                  <a:solidFill>
                    <a:srgbClr val="000000"/>
                  </a:solidFill>
                </a:rPr>
                <a:t>: Removal of excess acid.</a:t>
              </a:r>
              <a:endParaRPr lang="en-GB" sz="2000" b="1">
                <a:solidFill>
                  <a:srgbClr val="000000"/>
                </a:solidFill>
              </a:endParaRPr>
            </a:p>
          </p:txBody>
        </p:sp>
      </p:grpSp>
      <p:grpSp>
        <p:nvGrpSpPr>
          <p:cNvPr id="153605" name="Group 21"/>
          <p:cNvGrpSpPr>
            <a:grpSpLocks/>
          </p:cNvGrpSpPr>
          <p:nvPr/>
        </p:nvGrpSpPr>
        <p:grpSpPr bwMode="auto">
          <a:xfrm>
            <a:off x="3327400" y="4914900"/>
            <a:ext cx="2273300" cy="1612900"/>
            <a:chOff x="2096" y="3096"/>
            <a:chExt cx="1432" cy="1016"/>
          </a:xfrm>
        </p:grpSpPr>
        <p:sp>
          <p:nvSpPr>
            <p:cNvPr id="153612" name="AutoShape 12"/>
            <p:cNvSpPr>
              <a:spLocks noChangeArrowheads="1"/>
            </p:cNvSpPr>
            <p:nvPr/>
          </p:nvSpPr>
          <p:spPr bwMode="auto">
            <a:xfrm>
              <a:off x="2096" y="3096"/>
              <a:ext cx="1432" cy="1016"/>
            </a:xfrm>
            <a:prstGeom prst="triangle">
              <a:avLst>
                <a:gd name="adj" fmla="val 50000"/>
              </a:avLst>
            </a:prstGeom>
            <a:solidFill>
              <a:schemeClr val="hlink"/>
            </a:solidFill>
            <a:ln w="15875">
              <a:solidFill>
                <a:srgbClr val="000000"/>
              </a:solidFill>
              <a:miter lim="800000"/>
              <a:headEnd/>
              <a:tailEnd/>
            </a:ln>
          </p:spPr>
          <p:txBody>
            <a:bodyPr wrap="none" anchor="ctr"/>
            <a:lstStyle/>
            <a:p>
              <a:pPr eaLnBrk="0" hangingPunct="0"/>
              <a:endParaRPr lang="en-US"/>
            </a:p>
          </p:txBody>
        </p:sp>
        <p:sp>
          <p:nvSpPr>
            <p:cNvPr id="153613" name="Text Box 13"/>
            <p:cNvSpPr txBox="1">
              <a:spLocks noChangeArrowheads="1"/>
            </p:cNvSpPr>
            <p:nvPr/>
          </p:nvSpPr>
          <p:spPr bwMode="auto">
            <a:xfrm>
              <a:off x="2392" y="3492"/>
              <a:ext cx="936" cy="520"/>
            </a:xfrm>
            <a:prstGeom prst="rect">
              <a:avLst/>
            </a:prstGeom>
            <a:noFill/>
            <a:ln w="15875">
              <a:noFill/>
              <a:miter lim="800000"/>
              <a:headEnd/>
              <a:tailEnd/>
            </a:ln>
          </p:spPr>
          <p:txBody>
            <a:bodyPr>
              <a:spAutoFit/>
            </a:bodyPr>
            <a:lstStyle/>
            <a:p>
              <a:pPr algn="ctr" eaLnBrk="0" hangingPunct="0">
                <a:spcBef>
                  <a:spcPct val="50000"/>
                </a:spcBef>
              </a:pPr>
              <a:r>
                <a:rPr lang="en-GB" sz="1600" b="1">
                  <a:solidFill>
                    <a:srgbClr val="000000"/>
                  </a:solidFill>
                </a:rPr>
                <a:t>Step 3</a:t>
              </a:r>
              <a:r>
                <a:rPr lang="en-GB" sz="1600">
                  <a:solidFill>
                    <a:srgbClr val="000000"/>
                  </a:solidFill>
                </a:rPr>
                <a:t>: Crystal size modification.</a:t>
              </a:r>
              <a:endParaRPr lang="en-GB" sz="1600" b="1">
                <a:solidFill>
                  <a:srgbClr val="000000"/>
                </a:solidFill>
              </a:endParaRPr>
            </a:p>
          </p:txBody>
        </p:sp>
      </p:grpSp>
      <p:grpSp>
        <p:nvGrpSpPr>
          <p:cNvPr id="153606" name="Group 22"/>
          <p:cNvGrpSpPr>
            <a:grpSpLocks/>
          </p:cNvGrpSpPr>
          <p:nvPr/>
        </p:nvGrpSpPr>
        <p:grpSpPr bwMode="auto">
          <a:xfrm>
            <a:off x="266700" y="2451100"/>
            <a:ext cx="2844800" cy="2540000"/>
            <a:chOff x="168" y="1544"/>
            <a:chExt cx="1792" cy="1600"/>
          </a:xfrm>
        </p:grpSpPr>
        <p:sp>
          <p:nvSpPr>
            <p:cNvPr id="153610" name="AutoShape 14"/>
            <p:cNvSpPr>
              <a:spLocks noChangeArrowheads="1"/>
            </p:cNvSpPr>
            <p:nvPr/>
          </p:nvSpPr>
          <p:spPr bwMode="auto">
            <a:xfrm>
              <a:off x="168" y="1544"/>
              <a:ext cx="1792" cy="1600"/>
            </a:xfrm>
            <a:prstGeom prst="diamond">
              <a:avLst/>
            </a:prstGeom>
            <a:solidFill>
              <a:srgbClr val="FF9966"/>
            </a:solidFill>
            <a:ln w="15875">
              <a:solidFill>
                <a:srgbClr val="000000"/>
              </a:solidFill>
              <a:miter lim="800000"/>
              <a:headEnd/>
              <a:tailEnd/>
            </a:ln>
          </p:spPr>
          <p:txBody>
            <a:bodyPr wrap="none" anchor="ctr"/>
            <a:lstStyle/>
            <a:p>
              <a:pPr eaLnBrk="0" hangingPunct="0"/>
              <a:endParaRPr lang="en-US"/>
            </a:p>
          </p:txBody>
        </p:sp>
        <p:sp>
          <p:nvSpPr>
            <p:cNvPr id="153611" name="Text Box 15"/>
            <p:cNvSpPr txBox="1">
              <a:spLocks noChangeArrowheads="1"/>
            </p:cNvSpPr>
            <p:nvPr/>
          </p:nvSpPr>
          <p:spPr bwMode="auto">
            <a:xfrm>
              <a:off x="192" y="1776"/>
              <a:ext cx="1768" cy="862"/>
            </a:xfrm>
            <a:prstGeom prst="rect">
              <a:avLst/>
            </a:prstGeom>
            <a:noFill/>
            <a:ln w="15875">
              <a:noFill/>
              <a:miter lim="800000"/>
              <a:headEnd/>
              <a:tailEnd/>
            </a:ln>
          </p:spPr>
          <p:txBody>
            <a:bodyPr>
              <a:spAutoFit/>
            </a:bodyPr>
            <a:lstStyle/>
            <a:p>
              <a:pPr algn="ctr" eaLnBrk="0" hangingPunct="0">
                <a:spcBef>
                  <a:spcPct val="50000"/>
                </a:spcBef>
              </a:pPr>
              <a:r>
                <a:rPr lang="en-GB" sz="1400" b="1">
                  <a:solidFill>
                    <a:srgbClr val="000000"/>
                  </a:solidFill>
                </a:rPr>
                <a:t>Step 4</a:t>
              </a:r>
              <a:r>
                <a:rPr lang="en-GB" sz="1400">
                  <a:solidFill>
                    <a:srgbClr val="000000"/>
                  </a:solidFill>
                </a:rPr>
                <a:t>: </a:t>
              </a:r>
              <a:br>
                <a:rPr lang="en-GB" sz="1400">
                  <a:solidFill>
                    <a:srgbClr val="000000"/>
                  </a:solidFill>
                </a:rPr>
              </a:br>
              <a:r>
                <a:rPr lang="en-GB" sz="1400">
                  <a:solidFill>
                    <a:srgbClr val="000000"/>
                  </a:solidFill>
                </a:rPr>
                <a:t>Phlegmatisation.</a:t>
              </a:r>
            </a:p>
            <a:p>
              <a:pPr algn="ctr" eaLnBrk="0" hangingPunct="0">
                <a:spcBef>
                  <a:spcPct val="50000"/>
                </a:spcBef>
                <a:buFontTx/>
                <a:buChar char="•"/>
              </a:pPr>
              <a:r>
                <a:rPr lang="en-GB" sz="1400">
                  <a:solidFill>
                    <a:srgbClr val="000000"/>
                  </a:solidFill>
                </a:rPr>
                <a:t> Coating or desensitising.</a:t>
              </a:r>
            </a:p>
            <a:p>
              <a:pPr algn="ctr" eaLnBrk="0" hangingPunct="0">
                <a:spcBef>
                  <a:spcPct val="50000"/>
                </a:spcBef>
                <a:buFontTx/>
                <a:buChar char="•"/>
              </a:pPr>
              <a:r>
                <a:rPr lang="en-GB" sz="1400">
                  <a:solidFill>
                    <a:srgbClr val="000000"/>
                  </a:solidFill>
                </a:rPr>
                <a:t> Water used as transient desensitiser</a:t>
              </a:r>
            </a:p>
          </p:txBody>
        </p:sp>
      </p:grpSp>
      <p:sp>
        <p:nvSpPr>
          <p:cNvPr id="1480723" name="AutoShape 19"/>
          <p:cNvSpPr>
            <a:spLocks noChangeArrowheads="1"/>
          </p:cNvSpPr>
          <p:nvPr/>
        </p:nvSpPr>
        <p:spPr bwMode="auto">
          <a:xfrm rot="5400000">
            <a:off x="6546850" y="1619250"/>
            <a:ext cx="1041400" cy="23241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rgbClr val="333333"/>
              </a:gs>
              <a:gs pos="50000">
                <a:srgbClr val="969696"/>
              </a:gs>
              <a:gs pos="100000">
                <a:srgbClr val="333333"/>
              </a:gs>
            </a:gsLst>
            <a:lin ang="5400000" scaled="1"/>
          </a:gradFill>
          <a:ln w="15875">
            <a:solidFill>
              <a:srgbClr val="000000"/>
            </a:solidFill>
            <a:miter lim="800000"/>
            <a:headEnd/>
            <a:tailEnd/>
          </a:ln>
        </p:spPr>
        <p:txBody>
          <a:bodyPr wrap="none" anchor="ctr"/>
          <a:lstStyle/>
          <a:p>
            <a:pPr eaLnBrk="0" hangingPunct="0"/>
            <a:endParaRPr lang="en-US"/>
          </a:p>
        </p:txBody>
      </p:sp>
      <p:sp>
        <p:nvSpPr>
          <p:cNvPr id="1480724" name="AutoShape 20"/>
          <p:cNvSpPr>
            <a:spLocks noChangeArrowheads="1"/>
          </p:cNvSpPr>
          <p:nvPr/>
        </p:nvSpPr>
        <p:spPr bwMode="auto">
          <a:xfrm rot="10800000">
            <a:off x="5422900" y="4978400"/>
            <a:ext cx="2413000" cy="14351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rgbClr val="333333"/>
              </a:gs>
              <a:gs pos="50000">
                <a:srgbClr val="969696"/>
              </a:gs>
              <a:gs pos="100000">
                <a:srgbClr val="333333"/>
              </a:gs>
            </a:gsLst>
            <a:lin ang="5400000" scaled="1"/>
          </a:gradFill>
          <a:ln w="15875">
            <a:solidFill>
              <a:srgbClr val="000000"/>
            </a:solidFill>
            <a:miter lim="800000"/>
            <a:headEnd/>
            <a:tailEnd/>
          </a:ln>
        </p:spPr>
        <p:txBody>
          <a:bodyPr wrap="none" anchor="ctr"/>
          <a:lstStyle/>
          <a:p>
            <a:pPr eaLnBrk="0" hangingPunct="0"/>
            <a:endParaRPr lang="en-US"/>
          </a:p>
        </p:txBody>
      </p:sp>
      <p:sp>
        <p:nvSpPr>
          <p:cNvPr id="1480725" name="AutoShape 21"/>
          <p:cNvSpPr>
            <a:spLocks noChangeArrowheads="1"/>
          </p:cNvSpPr>
          <p:nvPr/>
        </p:nvSpPr>
        <p:spPr bwMode="auto">
          <a:xfrm rot="-5400000">
            <a:off x="1701800" y="4508500"/>
            <a:ext cx="1016000" cy="2425700"/>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gradFill rotWithShape="0">
            <a:gsLst>
              <a:gs pos="0">
                <a:srgbClr val="333333"/>
              </a:gs>
              <a:gs pos="50000">
                <a:srgbClr val="969696"/>
              </a:gs>
              <a:gs pos="100000">
                <a:srgbClr val="333333"/>
              </a:gs>
            </a:gsLst>
            <a:lin ang="5400000" scaled="1"/>
          </a:gradFill>
          <a:ln w="15875">
            <a:solidFill>
              <a:srgbClr val="000000"/>
            </a:solidFill>
            <a:miter lim="800000"/>
            <a:headEnd/>
            <a:tailEnd/>
          </a:ln>
        </p:spPr>
        <p:txBody>
          <a:bodyPr wrap="none" anchor="ctr"/>
          <a:lstStyle/>
          <a:p>
            <a:pPr eaLnBrk="0" hangingPunct="0"/>
            <a:endParaRPr lang="en-US"/>
          </a:p>
        </p:txBody>
      </p:sp>
    </p:spTree>
    <p:extLst>
      <p:ext uri="{BB962C8B-B14F-4D97-AF65-F5344CB8AC3E}">
        <p14:creationId xmlns:p14="http://schemas.microsoft.com/office/powerpoint/2010/main" val="74492546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480723"/>
                                        </p:tgtEl>
                                        <p:attrNameLst>
                                          <p:attrName>style.visibility</p:attrName>
                                        </p:attrNameLst>
                                      </p:cBhvr>
                                      <p:to>
                                        <p:strVal val="visible"/>
                                      </p:to>
                                    </p:set>
                                    <p:animEffect transition="in" filter="blinds(horizontal)">
                                      <p:cBhvr>
                                        <p:cTn id="7" dur="500"/>
                                        <p:tgtEl>
                                          <p:spTgt spid="1480723"/>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1480724"/>
                                        </p:tgtEl>
                                        <p:attrNameLst>
                                          <p:attrName>style.visibility</p:attrName>
                                        </p:attrNameLst>
                                      </p:cBhvr>
                                      <p:to>
                                        <p:strVal val="visible"/>
                                      </p:to>
                                    </p:set>
                                    <p:animEffect transition="in" filter="blinds(horizontal)">
                                      <p:cBhvr>
                                        <p:cTn id="10" dur="500"/>
                                        <p:tgtEl>
                                          <p:spTgt spid="1480724"/>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1480725"/>
                                        </p:tgtEl>
                                        <p:attrNameLst>
                                          <p:attrName>style.visibility</p:attrName>
                                        </p:attrNameLst>
                                      </p:cBhvr>
                                      <p:to>
                                        <p:strVal val="visible"/>
                                      </p:to>
                                    </p:set>
                                    <p:animEffect transition="in" filter="blinds(horizontal)">
                                      <p:cBhvr>
                                        <p:cTn id="13" dur="500"/>
                                        <p:tgtEl>
                                          <p:spTgt spid="14807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0723" grpId="0" animBg="1"/>
      <p:bldP spid="1480724" grpId="0" animBg="1"/>
      <p:bldP spid="1480725"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8658" name="Rectangle 2"/>
          <p:cNvSpPr>
            <a:spLocks noGrp="1" noChangeArrowheads="1"/>
          </p:cNvSpPr>
          <p:nvPr>
            <p:ph type="title"/>
          </p:nvPr>
        </p:nvSpPr>
        <p:spPr/>
        <p:txBody>
          <a:bodyPr/>
          <a:lstStyle/>
          <a:p>
            <a:pPr>
              <a:defRPr/>
            </a:pPr>
            <a:r>
              <a:rPr lang="en-GB" sz="2400"/>
              <a:t>RDX Nitration</a:t>
            </a:r>
          </a:p>
        </p:txBody>
      </p:sp>
      <p:sp>
        <p:nvSpPr>
          <p:cNvPr id="155650" name="Rectangle 3"/>
          <p:cNvSpPr>
            <a:spLocks noGrp="1" noChangeArrowheads="1"/>
          </p:cNvSpPr>
          <p:nvPr>
            <p:ph type="body" idx="1"/>
          </p:nvPr>
        </p:nvSpPr>
        <p:spPr>
          <a:xfrm>
            <a:off x="368300" y="962025"/>
            <a:ext cx="6045200" cy="1654175"/>
          </a:xfrm>
        </p:spPr>
        <p:txBody>
          <a:bodyPr/>
          <a:lstStyle/>
          <a:p>
            <a:pPr>
              <a:lnSpc>
                <a:spcPct val="90000"/>
              </a:lnSpc>
            </a:pPr>
            <a:r>
              <a:rPr lang="en-GB" sz="2400" dirty="0" smtClean="0"/>
              <a:t>RDX is made by the nitration of hexamine with concentrated nitric acid (CNA) known as the Woolwich process</a:t>
            </a:r>
            <a:endParaRPr lang="en-GB" sz="4000" dirty="0" smtClean="0"/>
          </a:p>
        </p:txBody>
      </p:sp>
      <p:pic>
        <p:nvPicPr>
          <p:cNvPr id="155651" name="Picture 11"/>
          <p:cNvPicPr>
            <a:picLocks noChangeAspect="1" noChangeArrowheads="1"/>
          </p:cNvPicPr>
          <p:nvPr/>
        </p:nvPicPr>
        <p:blipFill>
          <a:blip r:embed="rId3"/>
          <a:srcRect/>
          <a:stretch>
            <a:fillRect/>
          </a:stretch>
        </p:blipFill>
        <p:spPr bwMode="auto">
          <a:xfrm>
            <a:off x="6400800" y="838200"/>
            <a:ext cx="2436813" cy="2363788"/>
          </a:xfrm>
          <a:prstGeom prst="rect">
            <a:avLst/>
          </a:prstGeom>
          <a:noFill/>
          <a:ln w="9525">
            <a:noFill/>
            <a:miter lim="800000"/>
            <a:headEnd/>
            <a:tailEnd/>
          </a:ln>
        </p:spPr>
      </p:pic>
      <p:sp>
        <p:nvSpPr>
          <p:cNvPr id="155652" name="Text Box 18"/>
          <p:cNvSpPr txBox="1">
            <a:spLocks noChangeArrowheads="1"/>
          </p:cNvSpPr>
          <p:nvPr/>
        </p:nvSpPr>
        <p:spPr bwMode="auto">
          <a:xfrm>
            <a:off x="1622425" y="2794000"/>
            <a:ext cx="673100" cy="261610"/>
          </a:xfrm>
          <a:prstGeom prst="rect">
            <a:avLst/>
          </a:prstGeom>
          <a:noFill/>
          <a:ln w="15875">
            <a:noFill/>
            <a:miter lim="800000"/>
            <a:headEnd/>
            <a:tailEnd/>
          </a:ln>
        </p:spPr>
        <p:txBody>
          <a:bodyPr>
            <a:spAutoFit/>
          </a:bodyPr>
          <a:lstStyle/>
          <a:p>
            <a:pPr eaLnBrk="0" hangingPunct="0">
              <a:spcBef>
                <a:spcPct val="50000"/>
              </a:spcBef>
            </a:pPr>
            <a:r>
              <a:rPr lang="en-GB" sz="1100" dirty="0"/>
              <a:t>CH</a:t>
            </a:r>
            <a:r>
              <a:rPr lang="en-GB" sz="1100" baseline="-25000" dirty="0"/>
              <a:t>2</a:t>
            </a:r>
            <a:endParaRPr lang="en-GB" sz="1100" dirty="0"/>
          </a:p>
        </p:txBody>
      </p:sp>
      <p:sp>
        <p:nvSpPr>
          <p:cNvPr id="155653" name="Line 19"/>
          <p:cNvSpPr>
            <a:spLocks noChangeShapeType="1"/>
          </p:cNvSpPr>
          <p:nvPr/>
        </p:nvSpPr>
        <p:spPr bwMode="auto">
          <a:xfrm>
            <a:off x="1981200" y="2971800"/>
            <a:ext cx="165100" cy="139700"/>
          </a:xfrm>
          <a:prstGeom prst="line">
            <a:avLst/>
          </a:prstGeom>
          <a:noFill/>
          <a:ln w="15875">
            <a:solidFill>
              <a:schemeClr val="tx1"/>
            </a:solidFill>
            <a:round/>
            <a:headEnd/>
            <a:tailEnd/>
          </a:ln>
        </p:spPr>
        <p:txBody>
          <a:bodyPr/>
          <a:lstStyle/>
          <a:p>
            <a:endParaRPr lang="en-US" sz="1100"/>
          </a:p>
        </p:txBody>
      </p:sp>
      <p:sp>
        <p:nvSpPr>
          <p:cNvPr id="155654" name="Line 21"/>
          <p:cNvSpPr>
            <a:spLocks noChangeShapeType="1"/>
          </p:cNvSpPr>
          <p:nvPr/>
        </p:nvSpPr>
        <p:spPr bwMode="auto">
          <a:xfrm flipH="1">
            <a:off x="1498600" y="2990850"/>
            <a:ext cx="165100" cy="139700"/>
          </a:xfrm>
          <a:prstGeom prst="line">
            <a:avLst/>
          </a:prstGeom>
          <a:noFill/>
          <a:ln w="15875">
            <a:solidFill>
              <a:schemeClr val="tx1"/>
            </a:solidFill>
            <a:round/>
            <a:headEnd/>
            <a:tailEnd/>
          </a:ln>
        </p:spPr>
        <p:txBody>
          <a:bodyPr/>
          <a:lstStyle/>
          <a:p>
            <a:endParaRPr lang="en-US" sz="1100"/>
          </a:p>
        </p:txBody>
      </p:sp>
      <p:sp>
        <p:nvSpPr>
          <p:cNvPr id="155655" name="Text Box 22"/>
          <p:cNvSpPr txBox="1">
            <a:spLocks noChangeArrowheads="1"/>
          </p:cNvSpPr>
          <p:nvPr/>
        </p:nvSpPr>
        <p:spPr bwMode="auto">
          <a:xfrm>
            <a:off x="2082800" y="3048000"/>
            <a:ext cx="342900" cy="261610"/>
          </a:xfrm>
          <a:prstGeom prst="rect">
            <a:avLst/>
          </a:prstGeom>
          <a:noFill/>
          <a:ln w="15875">
            <a:noFill/>
            <a:miter lim="800000"/>
            <a:headEnd/>
            <a:tailEnd/>
          </a:ln>
        </p:spPr>
        <p:txBody>
          <a:bodyPr>
            <a:spAutoFit/>
          </a:bodyPr>
          <a:lstStyle/>
          <a:p>
            <a:pPr eaLnBrk="0" hangingPunct="0">
              <a:spcBef>
                <a:spcPct val="50000"/>
              </a:spcBef>
            </a:pPr>
            <a:r>
              <a:rPr lang="en-GB" sz="1100"/>
              <a:t>N</a:t>
            </a:r>
          </a:p>
        </p:txBody>
      </p:sp>
      <p:sp>
        <p:nvSpPr>
          <p:cNvPr id="155656" name="Text Box 23"/>
          <p:cNvSpPr txBox="1">
            <a:spLocks noChangeArrowheads="1"/>
          </p:cNvSpPr>
          <p:nvPr/>
        </p:nvSpPr>
        <p:spPr bwMode="auto">
          <a:xfrm>
            <a:off x="1289050" y="3051175"/>
            <a:ext cx="393700" cy="261610"/>
          </a:xfrm>
          <a:prstGeom prst="rect">
            <a:avLst/>
          </a:prstGeom>
          <a:noFill/>
          <a:ln w="15875">
            <a:noFill/>
            <a:miter lim="800000"/>
            <a:headEnd/>
            <a:tailEnd/>
          </a:ln>
        </p:spPr>
        <p:txBody>
          <a:bodyPr>
            <a:spAutoFit/>
          </a:bodyPr>
          <a:lstStyle/>
          <a:p>
            <a:pPr eaLnBrk="0" hangingPunct="0">
              <a:spcBef>
                <a:spcPct val="50000"/>
              </a:spcBef>
            </a:pPr>
            <a:r>
              <a:rPr lang="en-GB" sz="1100"/>
              <a:t>N</a:t>
            </a:r>
          </a:p>
        </p:txBody>
      </p:sp>
      <p:sp>
        <p:nvSpPr>
          <p:cNvPr id="155657" name="Line 24"/>
          <p:cNvSpPr>
            <a:spLocks noChangeShapeType="1"/>
          </p:cNvSpPr>
          <p:nvPr/>
        </p:nvSpPr>
        <p:spPr bwMode="auto">
          <a:xfrm>
            <a:off x="1476375" y="3228975"/>
            <a:ext cx="66675" cy="66675"/>
          </a:xfrm>
          <a:prstGeom prst="line">
            <a:avLst/>
          </a:prstGeom>
          <a:noFill/>
          <a:ln w="15875">
            <a:solidFill>
              <a:schemeClr val="tx1"/>
            </a:solidFill>
            <a:round/>
            <a:headEnd/>
            <a:tailEnd/>
          </a:ln>
        </p:spPr>
        <p:txBody>
          <a:bodyPr/>
          <a:lstStyle/>
          <a:p>
            <a:endParaRPr lang="en-US" sz="1100"/>
          </a:p>
        </p:txBody>
      </p:sp>
      <p:sp>
        <p:nvSpPr>
          <p:cNvPr id="155658" name="Text Box 25"/>
          <p:cNvSpPr txBox="1">
            <a:spLocks noChangeArrowheads="1"/>
          </p:cNvSpPr>
          <p:nvPr/>
        </p:nvSpPr>
        <p:spPr bwMode="auto">
          <a:xfrm>
            <a:off x="1438275" y="3228975"/>
            <a:ext cx="542925" cy="261610"/>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659" name="Line 26"/>
          <p:cNvSpPr>
            <a:spLocks noChangeShapeType="1"/>
          </p:cNvSpPr>
          <p:nvPr/>
        </p:nvSpPr>
        <p:spPr bwMode="auto">
          <a:xfrm flipH="1">
            <a:off x="2092325" y="3254375"/>
            <a:ext cx="66675" cy="66675"/>
          </a:xfrm>
          <a:prstGeom prst="line">
            <a:avLst/>
          </a:prstGeom>
          <a:noFill/>
          <a:ln w="15875">
            <a:solidFill>
              <a:schemeClr val="tx1"/>
            </a:solidFill>
            <a:round/>
            <a:headEnd/>
            <a:tailEnd/>
          </a:ln>
        </p:spPr>
        <p:txBody>
          <a:bodyPr/>
          <a:lstStyle/>
          <a:p>
            <a:endParaRPr lang="en-US" sz="1100"/>
          </a:p>
        </p:txBody>
      </p:sp>
      <p:sp>
        <p:nvSpPr>
          <p:cNvPr id="155660" name="Text Box 27"/>
          <p:cNvSpPr txBox="1">
            <a:spLocks noChangeArrowheads="1"/>
          </p:cNvSpPr>
          <p:nvPr/>
        </p:nvSpPr>
        <p:spPr bwMode="auto">
          <a:xfrm>
            <a:off x="1892300" y="3263900"/>
            <a:ext cx="542925" cy="261610"/>
          </a:xfrm>
          <a:prstGeom prst="rect">
            <a:avLst/>
          </a:prstGeom>
          <a:noFill/>
          <a:ln w="15875">
            <a:noFill/>
            <a:miter lim="800000"/>
            <a:headEnd/>
            <a:tailEnd/>
          </a:ln>
        </p:spPr>
        <p:txBody>
          <a:bodyPr>
            <a:spAutoFit/>
          </a:bodyPr>
          <a:lstStyle/>
          <a:p>
            <a:pPr eaLnBrk="0" hangingPunct="0">
              <a:spcBef>
                <a:spcPct val="50000"/>
              </a:spcBef>
            </a:pPr>
            <a:r>
              <a:rPr lang="en-GB" sz="1100" dirty="0"/>
              <a:t>CH</a:t>
            </a:r>
            <a:r>
              <a:rPr lang="en-GB" sz="1100" baseline="-25000" dirty="0"/>
              <a:t>2</a:t>
            </a:r>
            <a:endParaRPr lang="en-GB" sz="1100" dirty="0"/>
          </a:p>
        </p:txBody>
      </p:sp>
      <p:sp>
        <p:nvSpPr>
          <p:cNvPr id="155661" name="Text Box 28"/>
          <p:cNvSpPr txBox="1">
            <a:spLocks noChangeArrowheads="1"/>
          </p:cNvSpPr>
          <p:nvPr/>
        </p:nvSpPr>
        <p:spPr bwMode="auto">
          <a:xfrm>
            <a:off x="1708150" y="3449638"/>
            <a:ext cx="287258" cy="261610"/>
          </a:xfrm>
          <a:prstGeom prst="rect">
            <a:avLst/>
          </a:prstGeom>
          <a:noFill/>
          <a:ln w="15875">
            <a:noFill/>
            <a:miter lim="800000"/>
            <a:headEnd/>
            <a:tailEnd/>
          </a:ln>
        </p:spPr>
        <p:txBody>
          <a:bodyPr wrap="none">
            <a:spAutoFit/>
          </a:bodyPr>
          <a:lstStyle/>
          <a:p>
            <a:pPr eaLnBrk="0" hangingPunct="0"/>
            <a:r>
              <a:rPr lang="en-GB" sz="1100"/>
              <a:t>N</a:t>
            </a:r>
          </a:p>
        </p:txBody>
      </p:sp>
      <p:sp>
        <p:nvSpPr>
          <p:cNvPr id="155662" name="Line 31"/>
          <p:cNvSpPr>
            <a:spLocks noChangeShapeType="1"/>
          </p:cNvSpPr>
          <p:nvPr/>
        </p:nvSpPr>
        <p:spPr bwMode="auto">
          <a:xfrm>
            <a:off x="1692275" y="3463925"/>
            <a:ext cx="66675" cy="66675"/>
          </a:xfrm>
          <a:prstGeom prst="line">
            <a:avLst/>
          </a:prstGeom>
          <a:noFill/>
          <a:ln w="15875">
            <a:solidFill>
              <a:schemeClr val="tx1"/>
            </a:solidFill>
            <a:round/>
            <a:headEnd/>
            <a:tailEnd/>
          </a:ln>
        </p:spPr>
        <p:txBody>
          <a:bodyPr/>
          <a:lstStyle/>
          <a:p>
            <a:endParaRPr lang="en-US" sz="1100"/>
          </a:p>
        </p:txBody>
      </p:sp>
      <p:sp>
        <p:nvSpPr>
          <p:cNvPr id="155663" name="Line 32"/>
          <p:cNvSpPr>
            <a:spLocks noChangeShapeType="1"/>
          </p:cNvSpPr>
          <p:nvPr/>
        </p:nvSpPr>
        <p:spPr bwMode="auto">
          <a:xfrm flipH="1">
            <a:off x="1920875" y="3444875"/>
            <a:ext cx="66675" cy="66675"/>
          </a:xfrm>
          <a:prstGeom prst="line">
            <a:avLst/>
          </a:prstGeom>
          <a:noFill/>
          <a:ln w="15875">
            <a:solidFill>
              <a:schemeClr val="tx1"/>
            </a:solidFill>
            <a:round/>
            <a:headEnd/>
            <a:tailEnd/>
          </a:ln>
        </p:spPr>
        <p:txBody>
          <a:bodyPr/>
          <a:lstStyle/>
          <a:p>
            <a:endParaRPr lang="en-US" sz="1100"/>
          </a:p>
        </p:txBody>
      </p:sp>
      <p:sp>
        <p:nvSpPr>
          <p:cNvPr id="155664" name="Line 33"/>
          <p:cNvSpPr>
            <a:spLocks noChangeShapeType="1"/>
          </p:cNvSpPr>
          <p:nvPr/>
        </p:nvSpPr>
        <p:spPr bwMode="auto">
          <a:xfrm>
            <a:off x="1838325" y="3629025"/>
            <a:ext cx="0" cy="95250"/>
          </a:xfrm>
          <a:prstGeom prst="line">
            <a:avLst/>
          </a:prstGeom>
          <a:noFill/>
          <a:ln w="15875">
            <a:solidFill>
              <a:schemeClr val="tx1"/>
            </a:solidFill>
            <a:round/>
            <a:headEnd/>
            <a:tailEnd/>
          </a:ln>
        </p:spPr>
        <p:txBody>
          <a:bodyPr/>
          <a:lstStyle/>
          <a:p>
            <a:endParaRPr lang="en-US" sz="1100"/>
          </a:p>
        </p:txBody>
      </p:sp>
      <p:sp>
        <p:nvSpPr>
          <p:cNvPr id="155665" name="Text Box 34"/>
          <p:cNvSpPr txBox="1">
            <a:spLocks noChangeArrowheads="1"/>
          </p:cNvSpPr>
          <p:nvPr/>
        </p:nvSpPr>
        <p:spPr bwMode="auto">
          <a:xfrm>
            <a:off x="1695450" y="3676650"/>
            <a:ext cx="438150" cy="430887"/>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666" name="Line 35"/>
          <p:cNvSpPr>
            <a:spLocks noChangeShapeType="1"/>
          </p:cNvSpPr>
          <p:nvPr/>
        </p:nvSpPr>
        <p:spPr bwMode="auto">
          <a:xfrm>
            <a:off x="1838325" y="3867150"/>
            <a:ext cx="0" cy="104775"/>
          </a:xfrm>
          <a:prstGeom prst="line">
            <a:avLst/>
          </a:prstGeom>
          <a:noFill/>
          <a:ln w="15875">
            <a:solidFill>
              <a:schemeClr val="tx1"/>
            </a:solidFill>
            <a:round/>
            <a:headEnd/>
            <a:tailEnd/>
          </a:ln>
        </p:spPr>
        <p:txBody>
          <a:bodyPr/>
          <a:lstStyle/>
          <a:p>
            <a:endParaRPr lang="en-US" sz="1100"/>
          </a:p>
        </p:txBody>
      </p:sp>
      <p:sp>
        <p:nvSpPr>
          <p:cNvPr id="155667" name="Text Box 36"/>
          <p:cNvSpPr txBox="1">
            <a:spLocks noChangeArrowheads="1"/>
          </p:cNvSpPr>
          <p:nvPr/>
        </p:nvSpPr>
        <p:spPr bwMode="auto">
          <a:xfrm>
            <a:off x="1704975" y="3914775"/>
            <a:ext cx="266700" cy="261610"/>
          </a:xfrm>
          <a:prstGeom prst="rect">
            <a:avLst/>
          </a:prstGeom>
          <a:noFill/>
          <a:ln w="15875">
            <a:noFill/>
            <a:miter lim="800000"/>
            <a:headEnd/>
            <a:tailEnd/>
          </a:ln>
        </p:spPr>
        <p:txBody>
          <a:bodyPr>
            <a:spAutoFit/>
          </a:bodyPr>
          <a:lstStyle/>
          <a:p>
            <a:pPr eaLnBrk="0" hangingPunct="0">
              <a:spcBef>
                <a:spcPct val="50000"/>
              </a:spcBef>
            </a:pPr>
            <a:r>
              <a:rPr lang="en-GB" sz="1100"/>
              <a:t>N</a:t>
            </a:r>
          </a:p>
        </p:txBody>
      </p:sp>
      <p:sp>
        <p:nvSpPr>
          <p:cNvPr id="155668" name="Line 37"/>
          <p:cNvSpPr>
            <a:spLocks noChangeShapeType="1"/>
          </p:cNvSpPr>
          <p:nvPr/>
        </p:nvSpPr>
        <p:spPr bwMode="auto">
          <a:xfrm>
            <a:off x="1409700" y="3286125"/>
            <a:ext cx="0" cy="466725"/>
          </a:xfrm>
          <a:prstGeom prst="line">
            <a:avLst/>
          </a:prstGeom>
          <a:noFill/>
          <a:ln w="15875">
            <a:solidFill>
              <a:schemeClr val="tx1"/>
            </a:solidFill>
            <a:round/>
            <a:headEnd/>
            <a:tailEnd/>
          </a:ln>
        </p:spPr>
        <p:txBody>
          <a:bodyPr/>
          <a:lstStyle/>
          <a:p>
            <a:endParaRPr lang="en-US" sz="1100"/>
          </a:p>
        </p:txBody>
      </p:sp>
      <p:sp>
        <p:nvSpPr>
          <p:cNvPr id="155669" name="Line 38"/>
          <p:cNvSpPr>
            <a:spLocks noChangeShapeType="1"/>
          </p:cNvSpPr>
          <p:nvPr/>
        </p:nvSpPr>
        <p:spPr bwMode="auto">
          <a:xfrm>
            <a:off x="2219325" y="3276600"/>
            <a:ext cx="0" cy="457200"/>
          </a:xfrm>
          <a:prstGeom prst="line">
            <a:avLst/>
          </a:prstGeom>
          <a:noFill/>
          <a:ln w="15875">
            <a:solidFill>
              <a:schemeClr val="tx1"/>
            </a:solidFill>
            <a:round/>
            <a:headEnd/>
            <a:tailEnd/>
          </a:ln>
        </p:spPr>
        <p:txBody>
          <a:bodyPr/>
          <a:lstStyle/>
          <a:p>
            <a:endParaRPr lang="en-US" sz="1100"/>
          </a:p>
        </p:txBody>
      </p:sp>
      <p:sp>
        <p:nvSpPr>
          <p:cNvPr id="155670" name="Text Box 39"/>
          <p:cNvSpPr txBox="1">
            <a:spLocks noChangeArrowheads="1"/>
          </p:cNvSpPr>
          <p:nvPr/>
        </p:nvSpPr>
        <p:spPr bwMode="auto">
          <a:xfrm>
            <a:off x="2076450" y="3686175"/>
            <a:ext cx="438150" cy="430887"/>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671" name="Text Box 40"/>
          <p:cNvSpPr txBox="1">
            <a:spLocks noChangeArrowheads="1"/>
          </p:cNvSpPr>
          <p:nvPr/>
        </p:nvSpPr>
        <p:spPr bwMode="auto">
          <a:xfrm>
            <a:off x="1133475" y="3695700"/>
            <a:ext cx="542925" cy="261610"/>
          </a:xfrm>
          <a:prstGeom prst="rect">
            <a:avLst/>
          </a:prstGeom>
          <a:noFill/>
          <a:ln w="15875">
            <a:noFill/>
            <a:miter lim="800000"/>
            <a:headEnd/>
            <a:tailEnd/>
          </a:ln>
        </p:spPr>
        <p:txBody>
          <a:bodyPr>
            <a:spAutoFit/>
          </a:bodyPr>
          <a:lstStyle/>
          <a:p>
            <a:pPr eaLnBrk="0" hangingPunct="0">
              <a:spcBef>
                <a:spcPct val="50000"/>
              </a:spcBef>
            </a:pPr>
            <a:r>
              <a:rPr lang="en-GB" sz="1100"/>
              <a:t>H</a:t>
            </a:r>
            <a:r>
              <a:rPr lang="en-GB" sz="1100" baseline="-25000"/>
              <a:t>2</a:t>
            </a:r>
            <a:r>
              <a:rPr lang="en-GB" sz="1100"/>
              <a:t>C</a:t>
            </a:r>
          </a:p>
        </p:txBody>
      </p:sp>
      <p:sp>
        <p:nvSpPr>
          <p:cNvPr id="155672" name="Line 41"/>
          <p:cNvSpPr>
            <a:spLocks noChangeShapeType="1"/>
          </p:cNvSpPr>
          <p:nvPr/>
        </p:nvSpPr>
        <p:spPr bwMode="auto">
          <a:xfrm>
            <a:off x="1476375" y="3838575"/>
            <a:ext cx="276225" cy="200025"/>
          </a:xfrm>
          <a:prstGeom prst="line">
            <a:avLst/>
          </a:prstGeom>
          <a:noFill/>
          <a:ln w="15875">
            <a:solidFill>
              <a:schemeClr val="tx1"/>
            </a:solidFill>
            <a:round/>
            <a:headEnd/>
            <a:tailEnd/>
          </a:ln>
        </p:spPr>
        <p:txBody>
          <a:bodyPr/>
          <a:lstStyle/>
          <a:p>
            <a:endParaRPr lang="en-US" sz="1100"/>
          </a:p>
        </p:txBody>
      </p:sp>
      <p:sp>
        <p:nvSpPr>
          <p:cNvPr id="155673" name="Line 42"/>
          <p:cNvSpPr>
            <a:spLocks noChangeShapeType="1"/>
          </p:cNvSpPr>
          <p:nvPr/>
        </p:nvSpPr>
        <p:spPr bwMode="auto">
          <a:xfrm flipH="1">
            <a:off x="1924050" y="3857625"/>
            <a:ext cx="219075" cy="200025"/>
          </a:xfrm>
          <a:prstGeom prst="line">
            <a:avLst/>
          </a:prstGeom>
          <a:noFill/>
          <a:ln w="15875">
            <a:solidFill>
              <a:schemeClr val="tx1"/>
            </a:solidFill>
            <a:round/>
            <a:headEnd/>
            <a:tailEnd/>
          </a:ln>
        </p:spPr>
        <p:txBody>
          <a:bodyPr/>
          <a:lstStyle/>
          <a:p>
            <a:endParaRPr lang="en-US" sz="1100"/>
          </a:p>
        </p:txBody>
      </p:sp>
      <p:sp>
        <p:nvSpPr>
          <p:cNvPr id="155674" name="Text Box 43"/>
          <p:cNvSpPr txBox="1">
            <a:spLocks noChangeArrowheads="1"/>
          </p:cNvSpPr>
          <p:nvPr/>
        </p:nvSpPr>
        <p:spPr bwMode="auto">
          <a:xfrm>
            <a:off x="3829050" y="2800350"/>
            <a:ext cx="673100" cy="261610"/>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675" name="Line 44"/>
          <p:cNvSpPr>
            <a:spLocks noChangeShapeType="1"/>
          </p:cNvSpPr>
          <p:nvPr/>
        </p:nvSpPr>
        <p:spPr bwMode="auto">
          <a:xfrm>
            <a:off x="4187825" y="2978150"/>
            <a:ext cx="165100" cy="139700"/>
          </a:xfrm>
          <a:prstGeom prst="line">
            <a:avLst/>
          </a:prstGeom>
          <a:noFill/>
          <a:ln w="15875">
            <a:solidFill>
              <a:schemeClr val="tx1"/>
            </a:solidFill>
            <a:round/>
            <a:headEnd/>
            <a:tailEnd/>
          </a:ln>
        </p:spPr>
        <p:txBody>
          <a:bodyPr/>
          <a:lstStyle/>
          <a:p>
            <a:endParaRPr lang="en-US" sz="1100"/>
          </a:p>
        </p:txBody>
      </p:sp>
      <p:sp>
        <p:nvSpPr>
          <p:cNvPr id="155676" name="Line 45"/>
          <p:cNvSpPr>
            <a:spLocks noChangeShapeType="1"/>
          </p:cNvSpPr>
          <p:nvPr/>
        </p:nvSpPr>
        <p:spPr bwMode="auto">
          <a:xfrm flipH="1">
            <a:off x="3705225" y="2997200"/>
            <a:ext cx="165100" cy="139700"/>
          </a:xfrm>
          <a:prstGeom prst="line">
            <a:avLst/>
          </a:prstGeom>
          <a:noFill/>
          <a:ln w="15875">
            <a:solidFill>
              <a:schemeClr val="tx1"/>
            </a:solidFill>
            <a:round/>
            <a:headEnd/>
            <a:tailEnd/>
          </a:ln>
        </p:spPr>
        <p:txBody>
          <a:bodyPr/>
          <a:lstStyle/>
          <a:p>
            <a:endParaRPr lang="en-US" sz="1100"/>
          </a:p>
        </p:txBody>
      </p:sp>
      <p:sp>
        <p:nvSpPr>
          <p:cNvPr id="155677" name="Text Box 46"/>
          <p:cNvSpPr txBox="1">
            <a:spLocks noChangeArrowheads="1"/>
          </p:cNvSpPr>
          <p:nvPr/>
        </p:nvSpPr>
        <p:spPr bwMode="auto">
          <a:xfrm>
            <a:off x="4289425" y="3054350"/>
            <a:ext cx="704850" cy="430887"/>
          </a:xfrm>
          <a:prstGeom prst="rect">
            <a:avLst/>
          </a:prstGeom>
          <a:noFill/>
          <a:ln w="15875">
            <a:noFill/>
            <a:miter lim="800000"/>
            <a:headEnd/>
            <a:tailEnd/>
          </a:ln>
        </p:spPr>
        <p:txBody>
          <a:bodyPr>
            <a:spAutoFit/>
          </a:bodyPr>
          <a:lstStyle/>
          <a:p>
            <a:pPr eaLnBrk="0" hangingPunct="0">
              <a:spcBef>
                <a:spcPct val="50000"/>
              </a:spcBef>
            </a:pPr>
            <a:r>
              <a:rPr lang="en-GB" sz="1100"/>
              <a:t>NH</a:t>
            </a:r>
            <a:r>
              <a:rPr lang="en-GB" sz="1100" baseline="30000"/>
              <a:t>+</a:t>
            </a:r>
            <a:r>
              <a:rPr lang="en-GB" sz="1100"/>
              <a:t>NO</a:t>
            </a:r>
            <a:r>
              <a:rPr lang="en-GB" sz="1100" baseline="-25000"/>
              <a:t>3</a:t>
            </a:r>
            <a:r>
              <a:rPr lang="en-GB" sz="1100" baseline="30000"/>
              <a:t>-</a:t>
            </a:r>
            <a:endParaRPr lang="en-GB" sz="1100"/>
          </a:p>
        </p:txBody>
      </p:sp>
      <p:sp>
        <p:nvSpPr>
          <p:cNvPr id="155678" name="Text Box 47"/>
          <p:cNvSpPr txBox="1">
            <a:spLocks noChangeArrowheads="1"/>
          </p:cNvSpPr>
          <p:nvPr/>
        </p:nvSpPr>
        <p:spPr bwMode="auto">
          <a:xfrm>
            <a:off x="3495675" y="3057525"/>
            <a:ext cx="393700" cy="261610"/>
          </a:xfrm>
          <a:prstGeom prst="rect">
            <a:avLst/>
          </a:prstGeom>
          <a:noFill/>
          <a:ln w="15875">
            <a:noFill/>
            <a:miter lim="800000"/>
            <a:headEnd/>
            <a:tailEnd/>
          </a:ln>
        </p:spPr>
        <p:txBody>
          <a:bodyPr>
            <a:spAutoFit/>
          </a:bodyPr>
          <a:lstStyle/>
          <a:p>
            <a:pPr eaLnBrk="0" hangingPunct="0">
              <a:spcBef>
                <a:spcPct val="50000"/>
              </a:spcBef>
            </a:pPr>
            <a:r>
              <a:rPr lang="en-GB" sz="1100"/>
              <a:t>N</a:t>
            </a:r>
          </a:p>
        </p:txBody>
      </p:sp>
      <p:sp>
        <p:nvSpPr>
          <p:cNvPr id="155679" name="Line 48"/>
          <p:cNvSpPr>
            <a:spLocks noChangeShapeType="1"/>
          </p:cNvSpPr>
          <p:nvPr/>
        </p:nvSpPr>
        <p:spPr bwMode="auto">
          <a:xfrm>
            <a:off x="3683000" y="3235325"/>
            <a:ext cx="66675" cy="66675"/>
          </a:xfrm>
          <a:prstGeom prst="line">
            <a:avLst/>
          </a:prstGeom>
          <a:noFill/>
          <a:ln w="15875">
            <a:solidFill>
              <a:schemeClr val="tx1"/>
            </a:solidFill>
            <a:round/>
            <a:headEnd/>
            <a:tailEnd/>
          </a:ln>
        </p:spPr>
        <p:txBody>
          <a:bodyPr/>
          <a:lstStyle/>
          <a:p>
            <a:endParaRPr lang="en-US" sz="1100"/>
          </a:p>
        </p:txBody>
      </p:sp>
      <p:sp>
        <p:nvSpPr>
          <p:cNvPr id="155680" name="Text Box 49"/>
          <p:cNvSpPr txBox="1">
            <a:spLocks noChangeArrowheads="1"/>
          </p:cNvSpPr>
          <p:nvPr/>
        </p:nvSpPr>
        <p:spPr bwMode="auto">
          <a:xfrm>
            <a:off x="3644900" y="3235325"/>
            <a:ext cx="542925" cy="261610"/>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681" name="Line 50"/>
          <p:cNvSpPr>
            <a:spLocks noChangeShapeType="1"/>
          </p:cNvSpPr>
          <p:nvPr/>
        </p:nvSpPr>
        <p:spPr bwMode="auto">
          <a:xfrm flipH="1">
            <a:off x="4298950" y="3260725"/>
            <a:ext cx="66675" cy="66675"/>
          </a:xfrm>
          <a:prstGeom prst="line">
            <a:avLst/>
          </a:prstGeom>
          <a:noFill/>
          <a:ln w="15875">
            <a:solidFill>
              <a:schemeClr val="tx1"/>
            </a:solidFill>
            <a:round/>
            <a:headEnd/>
            <a:tailEnd/>
          </a:ln>
        </p:spPr>
        <p:txBody>
          <a:bodyPr/>
          <a:lstStyle/>
          <a:p>
            <a:endParaRPr lang="en-US" sz="1100"/>
          </a:p>
        </p:txBody>
      </p:sp>
      <p:sp>
        <p:nvSpPr>
          <p:cNvPr id="155682" name="Text Box 51"/>
          <p:cNvSpPr txBox="1">
            <a:spLocks noChangeArrowheads="1"/>
          </p:cNvSpPr>
          <p:nvPr/>
        </p:nvSpPr>
        <p:spPr bwMode="auto">
          <a:xfrm>
            <a:off x="4098925" y="3270250"/>
            <a:ext cx="542925" cy="261610"/>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683" name="Text Box 52"/>
          <p:cNvSpPr txBox="1">
            <a:spLocks noChangeArrowheads="1"/>
          </p:cNvSpPr>
          <p:nvPr/>
        </p:nvSpPr>
        <p:spPr bwMode="auto">
          <a:xfrm>
            <a:off x="3914775" y="3455988"/>
            <a:ext cx="287258" cy="261610"/>
          </a:xfrm>
          <a:prstGeom prst="rect">
            <a:avLst/>
          </a:prstGeom>
          <a:noFill/>
          <a:ln w="15875">
            <a:noFill/>
            <a:miter lim="800000"/>
            <a:headEnd/>
            <a:tailEnd/>
          </a:ln>
        </p:spPr>
        <p:txBody>
          <a:bodyPr wrap="none">
            <a:spAutoFit/>
          </a:bodyPr>
          <a:lstStyle/>
          <a:p>
            <a:pPr eaLnBrk="0" hangingPunct="0"/>
            <a:r>
              <a:rPr lang="en-GB" sz="1100"/>
              <a:t>N</a:t>
            </a:r>
          </a:p>
        </p:txBody>
      </p:sp>
      <p:sp>
        <p:nvSpPr>
          <p:cNvPr id="155684" name="Line 53"/>
          <p:cNvSpPr>
            <a:spLocks noChangeShapeType="1"/>
          </p:cNvSpPr>
          <p:nvPr/>
        </p:nvSpPr>
        <p:spPr bwMode="auto">
          <a:xfrm>
            <a:off x="3898900" y="3470275"/>
            <a:ext cx="66675" cy="66675"/>
          </a:xfrm>
          <a:prstGeom prst="line">
            <a:avLst/>
          </a:prstGeom>
          <a:noFill/>
          <a:ln w="15875">
            <a:solidFill>
              <a:schemeClr val="tx1"/>
            </a:solidFill>
            <a:round/>
            <a:headEnd/>
            <a:tailEnd/>
          </a:ln>
        </p:spPr>
        <p:txBody>
          <a:bodyPr/>
          <a:lstStyle/>
          <a:p>
            <a:endParaRPr lang="en-US" sz="1100"/>
          </a:p>
        </p:txBody>
      </p:sp>
      <p:sp>
        <p:nvSpPr>
          <p:cNvPr id="155685" name="Line 54"/>
          <p:cNvSpPr>
            <a:spLocks noChangeShapeType="1"/>
          </p:cNvSpPr>
          <p:nvPr/>
        </p:nvSpPr>
        <p:spPr bwMode="auto">
          <a:xfrm flipH="1">
            <a:off x="4127500" y="3451225"/>
            <a:ext cx="66675" cy="66675"/>
          </a:xfrm>
          <a:prstGeom prst="line">
            <a:avLst/>
          </a:prstGeom>
          <a:noFill/>
          <a:ln w="15875">
            <a:solidFill>
              <a:schemeClr val="tx1"/>
            </a:solidFill>
            <a:round/>
            <a:headEnd/>
            <a:tailEnd/>
          </a:ln>
        </p:spPr>
        <p:txBody>
          <a:bodyPr/>
          <a:lstStyle/>
          <a:p>
            <a:endParaRPr lang="en-US" sz="1100"/>
          </a:p>
        </p:txBody>
      </p:sp>
      <p:sp>
        <p:nvSpPr>
          <p:cNvPr id="155686" name="Line 55"/>
          <p:cNvSpPr>
            <a:spLocks noChangeShapeType="1"/>
          </p:cNvSpPr>
          <p:nvPr/>
        </p:nvSpPr>
        <p:spPr bwMode="auto">
          <a:xfrm>
            <a:off x="4044950" y="3635375"/>
            <a:ext cx="0" cy="95250"/>
          </a:xfrm>
          <a:prstGeom prst="line">
            <a:avLst/>
          </a:prstGeom>
          <a:noFill/>
          <a:ln w="15875">
            <a:solidFill>
              <a:schemeClr val="tx1"/>
            </a:solidFill>
            <a:round/>
            <a:headEnd/>
            <a:tailEnd/>
          </a:ln>
        </p:spPr>
        <p:txBody>
          <a:bodyPr/>
          <a:lstStyle/>
          <a:p>
            <a:endParaRPr lang="en-US" sz="1100"/>
          </a:p>
        </p:txBody>
      </p:sp>
      <p:sp>
        <p:nvSpPr>
          <p:cNvPr id="155687" name="Text Box 56"/>
          <p:cNvSpPr txBox="1">
            <a:spLocks noChangeArrowheads="1"/>
          </p:cNvSpPr>
          <p:nvPr/>
        </p:nvSpPr>
        <p:spPr bwMode="auto">
          <a:xfrm>
            <a:off x="3902075" y="3683000"/>
            <a:ext cx="438150" cy="430887"/>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688" name="Line 57"/>
          <p:cNvSpPr>
            <a:spLocks noChangeShapeType="1"/>
          </p:cNvSpPr>
          <p:nvPr/>
        </p:nvSpPr>
        <p:spPr bwMode="auto">
          <a:xfrm>
            <a:off x="4044950" y="3873500"/>
            <a:ext cx="0" cy="104775"/>
          </a:xfrm>
          <a:prstGeom prst="line">
            <a:avLst/>
          </a:prstGeom>
          <a:noFill/>
          <a:ln w="15875">
            <a:solidFill>
              <a:schemeClr val="tx1"/>
            </a:solidFill>
            <a:round/>
            <a:headEnd/>
            <a:tailEnd/>
          </a:ln>
        </p:spPr>
        <p:txBody>
          <a:bodyPr/>
          <a:lstStyle/>
          <a:p>
            <a:endParaRPr lang="en-US" sz="1100"/>
          </a:p>
        </p:txBody>
      </p:sp>
      <p:sp>
        <p:nvSpPr>
          <p:cNvPr id="155689" name="Text Box 58"/>
          <p:cNvSpPr txBox="1">
            <a:spLocks noChangeArrowheads="1"/>
          </p:cNvSpPr>
          <p:nvPr/>
        </p:nvSpPr>
        <p:spPr bwMode="auto">
          <a:xfrm>
            <a:off x="3911600" y="3921125"/>
            <a:ext cx="914400" cy="261610"/>
          </a:xfrm>
          <a:prstGeom prst="rect">
            <a:avLst/>
          </a:prstGeom>
          <a:noFill/>
          <a:ln w="15875">
            <a:noFill/>
            <a:miter lim="800000"/>
            <a:headEnd/>
            <a:tailEnd/>
          </a:ln>
        </p:spPr>
        <p:txBody>
          <a:bodyPr>
            <a:spAutoFit/>
          </a:bodyPr>
          <a:lstStyle/>
          <a:p>
            <a:pPr eaLnBrk="0" hangingPunct="0">
              <a:spcBef>
                <a:spcPct val="50000"/>
              </a:spcBef>
            </a:pPr>
            <a:r>
              <a:rPr lang="en-GB" sz="1100"/>
              <a:t>NH</a:t>
            </a:r>
            <a:r>
              <a:rPr lang="en-GB" sz="1100" baseline="30000"/>
              <a:t>+</a:t>
            </a:r>
            <a:r>
              <a:rPr lang="en-GB" sz="1100"/>
              <a:t>NO</a:t>
            </a:r>
            <a:r>
              <a:rPr lang="en-GB" sz="1100" baseline="-25000"/>
              <a:t>3</a:t>
            </a:r>
            <a:r>
              <a:rPr lang="en-GB" sz="1100" baseline="30000"/>
              <a:t>-</a:t>
            </a:r>
            <a:endParaRPr lang="en-GB" sz="1100"/>
          </a:p>
        </p:txBody>
      </p:sp>
      <p:sp>
        <p:nvSpPr>
          <p:cNvPr id="155690" name="Line 59"/>
          <p:cNvSpPr>
            <a:spLocks noChangeShapeType="1"/>
          </p:cNvSpPr>
          <p:nvPr/>
        </p:nvSpPr>
        <p:spPr bwMode="auto">
          <a:xfrm>
            <a:off x="3616325" y="3292475"/>
            <a:ext cx="0" cy="466725"/>
          </a:xfrm>
          <a:prstGeom prst="line">
            <a:avLst/>
          </a:prstGeom>
          <a:noFill/>
          <a:ln w="15875">
            <a:solidFill>
              <a:schemeClr val="tx1"/>
            </a:solidFill>
            <a:round/>
            <a:headEnd/>
            <a:tailEnd/>
          </a:ln>
        </p:spPr>
        <p:txBody>
          <a:bodyPr/>
          <a:lstStyle/>
          <a:p>
            <a:endParaRPr lang="en-US" sz="1100"/>
          </a:p>
        </p:txBody>
      </p:sp>
      <p:sp>
        <p:nvSpPr>
          <p:cNvPr id="155691" name="Line 60"/>
          <p:cNvSpPr>
            <a:spLocks noChangeShapeType="1"/>
          </p:cNvSpPr>
          <p:nvPr/>
        </p:nvSpPr>
        <p:spPr bwMode="auto">
          <a:xfrm>
            <a:off x="4425950" y="3282950"/>
            <a:ext cx="0" cy="457200"/>
          </a:xfrm>
          <a:prstGeom prst="line">
            <a:avLst/>
          </a:prstGeom>
          <a:noFill/>
          <a:ln w="15875">
            <a:solidFill>
              <a:schemeClr val="tx1"/>
            </a:solidFill>
            <a:round/>
            <a:headEnd/>
            <a:tailEnd/>
          </a:ln>
        </p:spPr>
        <p:txBody>
          <a:bodyPr/>
          <a:lstStyle/>
          <a:p>
            <a:endParaRPr lang="en-US" sz="1100"/>
          </a:p>
        </p:txBody>
      </p:sp>
      <p:sp>
        <p:nvSpPr>
          <p:cNvPr id="155692" name="Text Box 61"/>
          <p:cNvSpPr txBox="1">
            <a:spLocks noChangeArrowheads="1"/>
          </p:cNvSpPr>
          <p:nvPr/>
        </p:nvSpPr>
        <p:spPr bwMode="auto">
          <a:xfrm>
            <a:off x="4283075" y="3692525"/>
            <a:ext cx="438150" cy="430887"/>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693" name="Text Box 62"/>
          <p:cNvSpPr txBox="1">
            <a:spLocks noChangeArrowheads="1"/>
          </p:cNvSpPr>
          <p:nvPr/>
        </p:nvSpPr>
        <p:spPr bwMode="auto">
          <a:xfrm>
            <a:off x="3340100" y="3702050"/>
            <a:ext cx="542925" cy="261610"/>
          </a:xfrm>
          <a:prstGeom prst="rect">
            <a:avLst/>
          </a:prstGeom>
          <a:noFill/>
          <a:ln w="15875">
            <a:noFill/>
            <a:miter lim="800000"/>
            <a:headEnd/>
            <a:tailEnd/>
          </a:ln>
        </p:spPr>
        <p:txBody>
          <a:bodyPr>
            <a:spAutoFit/>
          </a:bodyPr>
          <a:lstStyle/>
          <a:p>
            <a:pPr eaLnBrk="0" hangingPunct="0">
              <a:spcBef>
                <a:spcPct val="50000"/>
              </a:spcBef>
            </a:pPr>
            <a:r>
              <a:rPr lang="en-GB" sz="1100"/>
              <a:t>H</a:t>
            </a:r>
            <a:r>
              <a:rPr lang="en-GB" sz="1100" baseline="-25000"/>
              <a:t>2</a:t>
            </a:r>
            <a:r>
              <a:rPr lang="en-GB" sz="1100"/>
              <a:t>C</a:t>
            </a:r>
          </a:p>
        </p:txBody>
      </p:sp>
      <p:sp>
        <p:nvSpPr>
          <p:cNvPr id="155694" name="Line 63"/>
          <p:cNvSpPr>
            <a:spLocks noChangeShapeType="1"/>
          </p:cNvSpPr>
          <p:nvPr/>
        </p:nvSpPr>
        <p:spPr bwMode="auto">
          <a:xfrm>
            <a:off x="3683000" y="3844925"/>
            <a:ext cx="276225" cy="200025"/>
          </a:xfrm>
          <a:prstGeom prst="line">
            <a:avLst/>
          </a:prstGeom>
          <a:noFill/>
          <a:ln w="15875">
            <a:solidFill>
              <a:schemeClr val="tx1"/>
            </a:solidFill>
            <a:round/>
            <a:headEnd/>
            <a:tailEnd/>
          </a:ln>
        </p:spPr>
        <p:txBody>
          <a:bodyPr/>
          <a:lstStyle/>
          <a:p>
            <a:endParaRPr lang="en-US" sz="1100"/>
          </a:p>
        </p:txBody>
      </p:sp>
      <p:sp>
        <p:nvSpPr>
          <p:cNvPr id="155695" name="Line 64"/>
          <p:cNvSpPr>
            <a:spLocks noChangeShapeType="1"/>
          </p:cNvSpPr>
          <p:nvPr/>
        </p:nvSpPr>
        <p:spPr bwMode="auto">
          <a:xfrm flipH="1">
            <a:off x="4178300" y="3863975"/>
            <a:ext cx="171450" cy="133350"/>
          </a:xfrm>
          <a:prstGeom prst="line">
            <a:avLst/>
          </a:prstGeom>
          <a:noFill/>
          <a:ln w="15875">
            <a:solidFill>
              <a:schemeClr val="tx1"/>
            </a:solidFill>
            <a:round/>
            <a:headEnd/>
            <a:tailEnd/>
          </a:ln>
        </p:spPr>
        <p:txBody>
          <a:bodyPr/>
          <a:lstStyle/>
          <a:p>
            <a:endParaRPr lang="en-US" sz="1100"/>
          </a:p>
        </p:txBody>
      </p:sp>
      <p:sp>
        <p:nvSpPr>
          <p:cNvPr id="155696" name="Text Box 68"/>
          <p:cNvSpPr txBox="1">
            <a:spLocks noChangeArrowheads="1"/>
          </p:cNvSpPr>
          <p:nvPr/>
        </p:nvSpPr>
        <p:spPr bwMode="auto">
          <a:xfrm>
            <a:off x="6858000" y="3032125"/>
            <a:ext cx="704850" cy="261610"/>
          </a:xfrm>
          <a:prstGeom prst="rect">
            <a:avLst/>
          </a:prstGeom>
          <a:noFill/>
          <a:ln w="15875">
            <a:noFill/>
            <a:miter lim="800000"/>
            <a:headEnd/>
            <a:tailEnd/>
          </a:ln>
        </p:spPr>
        <p:txBody>
          <a:bodyPr>
            <a:spAutoFit/>
          </a:bodyPr>
          <a:lstStyle/>
          <a:p>
            <a:pPr eaLnBrk="0" hangingPunct="0">
              <a:spcBef>
                <a:spcPct val="50000"/>
              </a:spcBef>
            </a:pPr>
            <a:r>
              <a:rPr lang="en-GB" sz="1100"/>
              <a:t>N</a:t>
            </a:r>
          </a:p>
        </p:txBody>
      </p:sp>
      <p:sp>
        <p:nvSpPr>
          <p:cNvPr id="155697" name="Text Box 69"/>
          <p:cNvSpPr txBox="1">
            <a:spLocks noChangeArrowheads="1"/>
          </p:cNvSpPr>
          <p:nvPr/>
        </p:nvSpPr>
        <p:spPr bwMode="auto">
          <a:xfrm>
            <a:off x="6064250" y="3035300"/>
            <a:ext cx="393700" cy="261610"/>
          </a:xfrm>
          <a:prstGeom prst="rect">
            <a:avLst/>
          </a:prstGeom>
          <a:noFill/>
          <a:ln w="15875">
            <a:noFill/>
            <a:miter lim="800000"/>
            <a:headEnd/>
            <a:tailEnd/>
          </a:ln>
        </p:spPr>
        <p:txBody>
          <a:bodyPr>
            <a:spAutoFit/>
          </a:bodyPr>
          <a:lstStyle/>
          <a:p>
            <a:pPr eaLnBrk="0" hangingPunct="0">
              <a:spcBef>
                <a:spcPct val="50000"/>
              </a:spcBef>
            </a:pPr>
            <a:r>
              <a:rPr lang="en-GB" sz="1100"/>
              <a:t>N</a:t>
            </a:r>
          </a:p>
        </p:txBody>
      </p:sp>
      <p:sp>
        <p:nvSpPr>
          <p:cNvPr id="155698" name="Line 70"/>
          <p:cNvSpPr>
            <a:spLocks noChangeShapeType="1"/>
          </p:cNvSpPr>
          <p:nvPr/>
        </p:nvSpPr>
        <p:spPr bwMode="auto">
          <a:xfrm>
            <a:off x="6251575" y="3213100"/>
            <a:ext cx="66675" cy="66675"/>
          </a:xfrm>
          <a:prstGeom prst="line">
            <a:avLst/>
          </a:prstGeom>
          <a:noFill/>
          <a:ln w="15875">
            <a:solidFill>
              <a:schemeClr val="tx1"/>
            </a:solidFill>
            <a:round/>
            <a:headEnd/>
            <a:tailEnd/>
          </a:ln>
        </p:spPr>
        <p:txBody>
          <a:bodyPr/>
          <a:lstStyle/>
          <a:p>
            <a:endParaRPr lang="en-US" sz="1100"/>
          </a:p>
        </p:txBody>
      </p:sp>
      <p:sp>
        <p:nvSpPr>
          <p:cNvPr id="155699" name="Text Box 71"/>
          <p:cNvSpPr txBox="1">
            <a:spLocks noChangeArrowheads="1"/>
          </p:cNvSpPr>
          <p:nvPr/>
        </p:nvSpPr>
        <p:spPr bwMode="auto">
          <a:xfrm>
            <a:off x="6213475" y="3213100"/>
            <a:ext cx="542925" cy="261610"/>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700" name="Line 72"/>
          <p:cNvSpPr>
            <a:spLocks noChangeShapeType="1"/>
          </p:cNvSpPr>
          <p:nvPr/>
        </p:nvSpPr>
        <p:spPr bwMode="auto">
          <a:xfrm flipH="1">
            <a:off x="6867525" y="3238500"/>
            <a:ext cx="66675" cy="66675"/>
          </a:xfrm>
          <a:prstGeom prst="line">
            <a:avLst/>
          </a:prstGeom>
          <a:noFill/>
          <a:ln w="15875">
            <a:solidFill>
              <a:schemeClr val="tx1"/>
            </a:solidFill>
            <a:round/>
            <a:headEnd/>
            <a:tailEnd/>
          </a:ln>
        </p:spPr>
        <p:txBody>
          <a:bodyPr/>
          <a:lstStyle/>
          <a:p>
            <a:endParaRPr lang="en-US" sz="1100"/>
          </a:p>
        </p:txBody>
      </p:sp>
      <p:sp>
        <p:nvSpPr>
          <p:cNvPr id="155701" name="Text Box 73"/>
          <p:cNvSpPr txBox="1">
            <a:spLocks noChangeArrowheads="1"/>
          </p:cNvSpPr>
          <p:nvPr/>
        </p:nvSpPr>
        <p:spPr bwMode="auto">
          <a:xfrm>
            <a:off x="6667500" y="3248025"/>
            <a:ext cx="542925" cy="261610"/>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702" name="Text Box 74"/>
          <p:cNvSpPr txBox="1">
            <a:spLocks noChangeArrowheads="1"/>
          </p:cNvSpPr>
          <p:nvPr/>
        </p:nvSpPr>
        <p:spPr bwMode="auto">
          <a:xfrm>
            <a:off x="6483350" y="3433763"/>
            <a:ext cx="287258" cy="261610"/>
          </a:xfrm>
          <a:prstGeom prst="rect">
            <a:avLst/>
          </a:prstGeom>
          <a:noFill/>
          <a:ln w="15875">
            <a:noFill/>
            <a:miter lim="800000"/>
            <a:headEnd/>
            <a:tailEnd/>
          </a:ln>
        </p:spPr>
        <p:txBody>
          <a:bodyPr wrap="none">
            <a:spAutoFit/>
          </a:bodyPr>
          <a:lstStyle/>
          <a:p>
            <a:pPr eaLnBrk="0" hangingPunct="0"/>
            <a:r>
              <a:rPr lang="en-GB" sz="1100"/>
              <a:t>N</a:t>
            </a:r>
          </a:p>
        </p:txBody>
      </p:sp>
      <p:sp>
        <p:nvSpPr>
          <p:cNvPr id="155703" name="Line 75"/>
          <p:cNvSpPr>
            <a:spLocks noChangeShapeType="1"/>
          </p:cNvSpPr>
          <p:nvPr/>
        </p:nvSpPr>
        <p:spPr bwMode="auto">
          <a:xfrm>
            <a:off x="6467475" y="3448050"/>
            <a:ext cx="66675" cy="66675"/>
          </a:xfrm>
          <a:prstGeom prst="line">
            <a:avLst/>
          </a:prstGeom>
          <a:noFill/>
          <a:ln w="15875">
            <a:solidFill>
              <a:schemeClr val="tx1"/>
            </a:solidFill>
            <a:round/>
            <a:headEnd/>
            <a:tailEnd/>
          </a:ln>
        </p:spPr>
        <p:txBody>
          <a:bodyPr/>
          <a:lstStyle/>
          <a:p>
            <a:endParaRPr lang="en-US" sz="1100"/>
          </a:p>
        </p:txBody>
      </p:sp>
      <p:sp>
        <p:nvSpPr>
          <p:cNvPr id="155704" name="Line 76"/>
          <p:cNvSpPr>
            <a:spLocks noChangeShapeType="1"/>
          </p:cNvSpPr>
          <p:nvPr/>
        </p:nvSpPr>
        <p:spPr bwMode="auto">
          <a:xfrm flipH="1">
            <a:off x="6696075" y="3429000"/>
            <a:ext cx="66675" cy="66675"/>
          </a:xfrm>
          <a:prstGeom prst="line">
            <a:avLst/>
          </a:prstGeom>
          <a:noFill/>
          <a:ln w="15875">
            <a:solidFill>
              <a:schemeClr val="tx1"/>
            </a:solidFill>
            <a:round/>
            <a:headEnd/>
            <a:tailEnd/>
          </a:ln>
        </p:spPr>
        <p:txBody>
          <a:bodyPr/>
          <a:lstStyle/>
          <a:p>
            <a:endParaRPr lang="en-US" sz="1100"/>
          </a:p>
        </p:txBody>
      </p:sp>
      <p:sp>
        <p:nvSpPr>
          <p:cNvPr id="155705" name="Line 77"/>
          <p:cNvSpPr>
            <a:spLocks noChangeShapeType="1"/>
          </p:cNvSpPr>
          <p:nvPr/>
        </p:nvSpPr>
        <p:spPr bwMode="auto">
          <a:xfrm>
            <a:off x="6613525" y="3613150"/>
            <a:ext cx="0" cy="95250"/>
          </a:xfrm>
          <a:prstGeom prst="line">
            <a:avLst/>
          </a:prstGeom>
          <a:noFill/>
          <a:ln w="15875">
            <a:solidFill>
              <a:schemeClr val="tx1"/>
            </a:solidFill>
            <a:round/>
            <a:headEnd/>
            <a:tailEnd/>
          </a:ln>
        </p:spPr>
        <p:txBody>
          <a:bodyPr/>
          <a:lstStyle/>
          <a:p>
            <a:endParaRPr lang="en-US" sz="1100"/>
          </a:p>
        </p:txBody>
      </p:sp>
      <p:sp>
        <p:nvSpPr>
          <p:cNvPr id="155706" name="Text Box 78"/>
          <p:cNvSpPr txBox="1">
            <a:spLocks noChangeArrowheads="1"/>
          </p:cNvSpPr>
          <p:nvPr/>
        </p:nvSpPr>
        <p:spPr bwMode="auto">
          <a:xfrm>
            <a:off x="6470650" y="3660775"/>
            <a:ext cx="438150" cy="430887"/>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707" name="Line 79"/>
          <p:cNvSpPr>
            <a:spLocks noChangeShapeType="1"/>
          </p:cNvSpPr>
          <p:nvPr/>
        </p:nvSpPr>
        <p:spPr bwMode="auto">
          <a:xfrm>
            <a:off x="6613525" y="3851275"/>
            <a:ext cx="0" cy="104775"/>
          </a:xfrm>
          <a:prstGeom prst="line">
            <a:avLst/>
          </a:prstGeom>
          <a:noFill/>
          <a:ln w="15875">
            <a:solidFill>
              <a:schemeClr val="tx1"/>
            </a:solidFill>
            <a:round/>
            <a:headEnd/>
            <a:tailEnd/>
          </a:ln>
        </p:spPr>
        <p:txBody>
          <a:bodyPr/>
          <a:lstStyle/>
          <a:p>
            <a:endParaRPr lang="en-US" sz="1100"/>
          </a:p>
        </p:txBody>
      </p:sp>
      <p:sp>
        <p:nvSpPr>
          <p:cNvPr id="155708" name="Text Box 80"/>
          <p:cNvSpPr txBox="1">
            <a:spLocks noChangeArrowheads="1"/>
          </p:cNvSpPr>
          <p:nvPr/>
        </p:nvSpPr>
        <p:spPr bwMode="auto">
          <a:xfrm>
            <a:off x="6480175" y="3898900"/>
            <a:ext cx="914400" cy="261610"/>
          </a:xfrm>
          <a:prstGeom prst="rect">
            <a:avLst/>
          </a:prstGeom>
          <a:noFill/>
          <a:ln w="15875">
            <a:noFill/>
            <a:miter lim="800000"/>
            <a:headEnd/>
            <a:tailEnd/>
          </a:ln>
        </p:spPr>
        <p:txBody>
          <a:bodyPr>
            <a:spAutoFit/>
          </a:bodyPr>
          <a:lstStyle/>
          <a:p>
            <a:pPr eaLnBrk="0" hangingPunct="0">
              <a:spcBef>
                <a:spcPct val="50000"/>
              </a:spcBef>
            </a:pPr>
            <a:r>
              <a:rPr lang="en-GB" sz="1100"/>
              <a:t>NH</a:t>
            </a:r>
            <a:r>
              <a:rPr lang="en-GB" sz="1100" baseline="30000"/>
              <a:t>+</a:t>
            </a:r>
            <a:r>
              <a:rPr lang="en-GB" sz="1100"/>
              <a:t>NO</a:t>
            </a:r>
            <a:r>
              <a:rPr lang="en-GB" sz="1100" baseline="-25000"/>
              <a:t>3</a:t>
            </a:r>
            <a:r>
              <a:rPr lang="en-GB" sz="1100" baseline="30000"/>
              <a:t>-</a:t>
            </a:r>
            <a:endParaRPr lang="en-GB" sz="1100"/>
          </a:p>
        </p:txBody>
      </p:sp>
      <p:sp>
        <p:nvSpPr>
          <p:cNvPr id="155709" name="Line 81"/>
          <p:cNvSpPr>
            <a:spLocks noChangeShapeType="1"/>
          </p:cNvSpPr>
          <p:nvPr/>
        </p:nvSpPr>
        <p:spPr bwMode="auto">
          <a:xfrm>
            <a:off x="6184900" y="3270250"/>
            <a:ext cx="0" cy="466725"/>
          </a:xfrm>
          <a:prstGeom prst="line">
            <a:avLst/>
          </a:prstGeom>
          <a:noFill/>
          <a:ln w="15875">
            <a:solidFill>
              <a:schemeClr val="tx1"/>
            </a:solidFill>
            <a:round/>
            <a:headEnd/>
            <a:tailEnd/>
          </a:ln>
        </p:spPr>
        <p:txBody>
          <a:bodyPr/>
          <a:lstStyle/>
          <a:p>
            <a:endParaRPr lang="en-US" sz="1100"/>
          </a:p>
        </p:txBody>
      </p:sp>
      <p:sp>
        <p:nvSpPr>
          <p:cNvPr id="155710" name="Line 82"/>
          <p:cNvSpPr>
            <a:spLocks noChangeShapeType="1"/>
          </p:cNvSpPr>
          <p:nvPr/>
        </p:nvSpPr>
        <p:spPr bwMode="auto">
          <a:xfrm>
            <a:off x="6994525" y="3260725"/>
            <a:ext cx="0" cy="457200"/>
          </a:xfrm>
          <a:prstGeom prst="line">
            <a:avLst/>
          </a:prstGeom>
          <a:noFill/>
          <a:ln w="15875">
            <a:solidFill>
              <a:schemeClr val="tx1"/>
            </a:solidFill>
            <a:round/>
            <a:headEnd/>
            <a:tailEnd/>
          </a:ln>
        </p:spPr>
        <p:txBody>
          <a:bodyPr/>
          <a:lstStyle/>
          <a:p>
            <a:endParaRPr lang="en-US" sz="1100"/>
          </a:p>
        </p:txBody>
      </p:sp>
      <p:sp>
        <p:nvSpPr>
          <p:cNvPr id="155711" name="Text Box 83"/>
          <p:cNvSpPr txBox="1">
            <a:spLocks noChangeArrowheads="1"/>
          </p:cNvSpPr>
          <p:nvPr/>
        </p:nvSpPr>
        <p:spPr bwMode="auto">
          <a:xfrm>
            <a:off x="6851650" y="3670300"/>
            <a:ext cx="438150" cy="430887"/>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712" name="Text Box 84"/>
          <p:cNvSpPr txBox="1">
            <a:spLocks noChangeArrowheads="1"/>
          </p:cNvSpPr>
          <p:nvPr/>
        </p:nvSpPr>
        <p:spPr bwMode="auto">
          <a:xfrm>
            <a:off x="5908675" y="3679825"/>
            <a:ext cx="542925" cy="261610"/>
          </a:xfrm>
          <a:prstGeom prst="rect">
            <a:avLst/>
          </a:prstGeom>
          <a:noFill/>
          <a:ln w="15875">
            <a:noFill/>
            <a:miter lim="800000"/>
            <a:headEnd/>
            <a:tailEnd/>
          </a:ln>
        </p:spPr>
        <p:txBody>
          <a:bodyPr>
            <a:spAutoFit/>
          </a:bodyPr>
          <a:lstStyle/>
          <a:p>
            <a:pPr eaLnBrk="0" hangingPunct="0">
              <a:spcBef>
                <a:spcPct val="50000"/>
              </a:spcBef>
            </a:pPr>
            <a:r>
              <a:rPr lang="en-GB" sz="1100"/>
              <a:t>H</a:t>
            </a:r>
            <a:r>
              <a:rPr lang="en-GB" sz="1100" baseline="-25000"/>
              <a:t>2</a:t>
            </a:r>
            <a:r>
              <a:rPr lang="en-GB" sz="1100"/>
              <a:t>C</a:t>
            </a:r>
          </a:p>
        </p:txBody>
      </p:sp>
      <p:sp>
        <p:nvSpPr>
          <p:cNvPr id="155713" name="Line 85"/>
          <p:cNvSpPr>
            <a:spLocks noChangeShapeType="1"/>
          </p:cNvSpPr>
          <p:nvPr/>
        </p:nvSpPr>
        <p:spPr bwMode="auto">
          <a:xfrm>
            <a:off x="6251575" y="3822700"/>
            <a:ext cx="276225" cy="200025"/>
          </a:xfrm>
          <a:prstGeom prst="line">
            <a:avLst/>
          </a:prstGeom>
          <a:noFill/>
          <a:ln w="15875">
            <a:solidFill>
              <a:schemeClr val="tx1"/>
            </a:solidFill>
            <a:round/>
            <a:headEnd/>
            <a:tailEnd/>
          </a:ln>
        </p:spPr>
        <p:txBody>
          <a:bodyPr/>
          <a:lstStyle/>
          <a:p>
            <a:endParaRPr lang="en-US" sz="1100"/>
          </a:p>
        </p:txBody>
      </p:sp>
      <p:sp>
        <p:nvSpPr>
          <p:cNvPr id="155714" name="Line 86"/>
          <p:cNvSpPr>
            <a:spLocks noChangeShapeType="1"/>
          </p:cNvSpPr>
          <p:nvPr/>
        </p:nvSpPr>
        <p:spPr bwMode="auto">
          <a:xfrm flipH="1">
            <a:off x="6746875" y="3841750"/>
            <a:ext cx="171450" cy="133350"/>
          </a:xfrm>
          <a:prstGeom prst="line">
            <a:avLst/>
          </a:prstGeom>
          <a:noFill/>
          <a:ln w="15875">
            <a:solidFill>
              <a:schemeClr val="tx1"/>
            </a:solidFill>
            <a:round/>
            <a:headEnd/>
            <a:tailEnd/>
          </a:ln>
        </p:spPr>
        <p:txBody>
          <a:bodyPr/>
          <a:lstStyle/>
          <a:p>
            <a:endParaRPr lang="en-US" sz="1100"/>
          </a:p>
        </p:txBody>
      </p:sp>
      <p:sp>
        <p:nvSpPr>
          <p:cNvPr id="155715" name="Line 87"/>
          <p:cNvSpPr>
            <a:spLocks noChangeShapeType="1"/>
          </p:cNvSpPr>
          <p:nvPr/>
        </p:nvSpPr>
        <p:spPr bwMode="auto">
          <a:xfrm>
            <a:off x="2495550" y="3514725"/>
            <a:ext cx="838200" cy="0"/>
          </a:xfrm>
          <a:prstGeom prst="line">
            <a:avLst/>
          </a:prstGeom>
          <a:noFill/>
          <a:ln w="15875">
            <a:solidFill>
              <a:schemeClr val="tx1"/>
            </a:solidFill>
            <a:round/>
            <a:headEnd/>
            <a:tailEnd type="triangle" w="med" len="med"/>
          </a:ln>
        </p:spPr>
        <p:txBody>
          <a:bodyPr/>
          <a:lstStyle/>
          <a:p>
            <a:endParaRPr lang="en-US" sz="1100"/>
          </a:p>
        </p:txBody>
      </p:sp>
      <p:sp>
        <p:nvSpPr>
          <p:cNvPr id="155716" name="Text Box 88"/>
          <p:cNvSpPr txBox="1">
            <a:spLocks noChangeArrowheads="1"/>
          </p:cNvSpPr>
          <p:nvPr/>
        </p:nvSpPr>
        <p:spPr bwMode="auto">
          <a:xfrm>
            <a:off x="2609850" y="3209925"/>
            <a:ext cx="723900" cy="230832"/>
          </a:xfrm>
          <a:prstGeom prst="rect">
            <a:avLst/>
          </a:prstGeom>
          <a:noFill/>
          <a:ln w="15875">
            <a:noFill/>
            <a:miter lim="800000"/>
            <a:headEnd/>
            <a:tailEnd/>
          </a:ln>
        </p:spPr>
        <p:txBody>
          <a:bodyPr>
            <a:spAutoFit/>
          </a:bodyPr>
          <a:lstStyle/>
          <a:p>
            <a:pPr eaLnBrk="0" hangingPunct="0">
              <a:spcBef>
                <a:spcPct val="50000"/>
              </a:spcBef>
            </a:pPr>
            <a:r>
              <a:rPr lang="en-GB" sz="900"/>
              <a:t>HNO</a:t>
            </a:r>
            <a:r>
              <a:rPr lang="en-GB" sz="900" baseline="-25000"/>
              <a:t>3</a:t>
            </a:r>
            <a:endParaRPr lang="en-GB" sz="900"/>
          </a:p>
        </p:txBody>
      </p:sp>
      <p:sp>
        <p:nvSpPr>
          <p:cNvPr id="155717" name="Line 89"/>
          <p:cNvSpPr>
            <a:spLocks noChangeShapeType="1"/>
          </p:cNvSpPr>
          <p:nvPr/>
        </p:nvSpPr>
        <p:spPr bwMode="auto">
          <a:xfrm>
            <a:off x="4949825" y="3540125"/>
            <a:ext cx="838200" cy="0"/>
          </a:xfrm>
          <a:prstGeom prst="line">
            <a:avLst/>
          </a:prstGeom>
          <a:noFill/>
          <a:ln w="15875">
            <a:solidFill>
              <a:schemeClr val="tx1"/>
            </a:solidFill>
            <a:round/>
            <a:headEnd/>
            <a:tailEnd type="triangle" w="med" len="med"/>
          </a:ln>
        </p:spPr>
        <p:txBody>
          <a:bodyPr/>
          <a:lstStyle/>
          <a:p>
            <a:endParaRPr lang="en-US" sz="1100"/>
          </a:p>
        </p:txBody>
      </p:sp>
      <p:sp>
        <p:nvSpPr>
          <p:cNvPr id="155718" name="Text Box 90"/>
          <p:cNvSpPr txBox="1">
            <a:spLocks noChangeArrowheads="1"/>
          </p:cNvSpPr>
          <p:nvPr/>
        </p:nvSpPr>
        <p:spPr bwMode="auto">
          <a:xfrm>
            <a:off x="5064125" y="3235325"/>
            <a:ext cx="723900" cy="230832"/>
          </a:xfrm>
          <a:prstGeom prst="rect">
            <a:avLst/>
          </a:prstGeom>
          <a:noFill/>
          <a:ln w="15875">
            <a:noFill/>
            <a:miter lim="800000"/>
            <a:headEnd/>
            <a:tailEnd/>
          </a:ln>
        </p:spPr>
        <p:txBody>
          <a:bodyPr>
            <a:spAutoFit/>
          </a:bodyPr>
          <a:lstStyle/>
          <a:p>
            <a:pPr eaLnBrk="0" hangingPunct="0">
              <a:spcBef>
                <a:spcPct val="50000"/>
              </a:spcBef>
            </a:pPr>
            <a:r>
              <a:rPr lang="en-GB" sz="900"/>
              <a:t>HNO</a:t>
            </a:r>
            <a:r>
              <a:rPr lang="en-GB" sz="900" baseline="-25000"/>
              <a:t>3</a:t>
            </a:r>
            <a:endParaRPr lang="en-GB" sz="900"/>
          </a:p>
        </p:txBody>
      </p:sp>
      <p:sp>
        <p:nvSpPr>
          <p:cNvPr id="155719" name="Line 114"/>
          <p:cNvSpPr>
            <a:spLocks noChangeShapeType="1"/>
          </p:cNvSpPr>
          <p:nvPr/>
        </p:nvSpPr>
        <p:spPr bwMode="auto">
          <a:xfrm flipV="1">
            <a:off x="6184900" y="2921000"/>
            <a:ext cx="0" cy="139700"/>
          </a:xfrm>
          <a:prstGeom prst="line">
            <a:avLst/>
          </a:prstGeom>
          <a:noFill/>
          <a:ln w="15875">
            <a:solidFill>
              <a:schemeClr val="tx1"/>
            </a:solidFill>
            <a:round/>
            <a:headEnd/>
            <a:tailEnd/>
          </a:ln>
        </p:spPr>
        <p:txBody>
          <a:bodyPr/>
          <a:lstStyle/>
          <a:p>
            <a:endParaRPr lang="en-US" sz="1100"/>
          </a:p>
        </p:txBody>
      </p:sp>
      <p:sp>
        <p:nvSpPr>
          <p:cNvPr id="155720" name="Line 115"/>
          <p:cNvSpPr>
            <a:spLocks noChangeShapeType="1"/>
          </p:cNvSpPr>
          <p:nvPr/>
        </p:nvSpPr>
        <p:spPr bwMode="auto">
          <a:xfrm flipV="1">
            <a:off x="6985000" y="2908300"/>
            <a:ext cx="0" cy="139700"/>
          </a:xfrm>
          <a:prstGeom prst="line">
            <a:avLst/>
          </a:prstGeom>
          <a:noFill/>
          <a:ln w="15875">
            <a:solidFill>
              <a:schemeClr val="tx1"/>
            </a:solidFill>
            <a:round/>
            <a:headEnd/>
            <a:tailEnd/>
          </a:ln>
        </p:spPr>
        <p:txBody>
          <a:bodyPr/>
          <a:lstStyle/>
          <a:p>
            <a:endParaRPr lang="en-US" sz="1100"/>
          </a:p>
        </p:txBody>
      </p:sp>
      <p:sp>
        <p:nvSpPr>
          <p:cNvPr id="155721" name="Text Box 116"/>
          <p:cNvSpPr txBox="1">
            <a:spLocks noChangeArrowheads="1"/>
          </p:cNvSpPr>
          <p:nvPr/>
        </p:nvSpPr>
        <p:spPr bwMode="auto">
          <a:xfrm>
            <a:off x="6045200" y="2717800"/>
            <a:ext cx="584200" cy="261610"/>
          </a:xfrm>
          <a:prstGeom prst="rect">
            <a:avLst/>
          </a:prstGeom>
          <a:noFill/>
          <a:ln w="15875">
            <a:noFill/>
            <a:miter lim="800000"/>
            <a:headEnd/>
            <a:tailEnd/>
          </a:ln>
        </p:spPr>
        <p:txBody>
          <a:bodyPr>
            <a:spAutoFit/>
          </a:bodyPr>
          <a:lstStyle/>
          <a:p>
            <a:pPr eaLnBrk="0" hangingPunct="0">
              <a:spcBef>
                <a:spcPct val="50000"/>
              </a:spcBef>
            </a:pPr>
            <a:r>
              <a:rPr lang="en-GB" sz="1100"/>
              <a:t>NO</a:t>
            </a:r>
            <a:r>
              <a:rPr lang="en-GB" sz="1100" baseline="-25000"/>
              <a:t>2</a:t>
            </a:r>
            <a:endParaRPr lang="en-GB" sz="1100"/>
          </a:p>
        </p:txBody>
      </p:sp>
      <p:sp>
        <p:nvSpPr>
          <p:cNvPr id="155722" name="Text Box 117"/>
          <p:cNvSpPr txBox="1">
            <a:spLocks noChangeArrowheads="1"/>
          </p:cNvSpPr>
          <p:nvPr/>
        </p:nvSpPr>
        <p:spPr bwMode="auto">
          <a:xfrm>
            <a:off x="6858000" y="2705100"/>
            <a:ext cx="838200" cy="261610"/>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r>
              <a:rPr lang="en-GB" sz="1100"/>
              <a:t>ONO</a:t>
            </a:r>
            <a:r>
              <a:rPr lang="en-GB" sz="1100" baseline="-25000"/>
              <a:t>2</a:t>
            </a:r>
            <a:endParaRPr lang="en-GB" sz="1100"/>
          </a:p>
        </p:txBody>
      </p:sp>
      <p:sp>
        <p:nvSpPr>
          <p:cNvPr id="155723" name="Text Box 118"/>
          <p:cNvSpPr txBox="1">
            <a:spLocks noChangeArrowheads="1"/>
          </p:cNvSpPr>
          <p:nvPr/>
        </p:nvSpPr>
        <p:spPr bwMode="auto">
          <a:xfrm>
            <a:off x="6870700" y="5356225"/>
            <a:ext cx="704850" cy="261610"/>
          </a:xfrm>
          <a:prstGeom prst="rect">
            <a:avLst/>
          </a:prstGeom>
          <a:noFill/>
          <a:ln w="15875">
            <a:noFill/>
            <a:miter lim="800000"/>
            <a:headEnd/>
            <a:tailEnd/>
          </a:ln>
        </p:spPr>
        <p:txBody>
          <a:bodyPr>
            <a:spAutoFit/>
          </a:bodyPr>
          <a:lstStyle/>
          <a:p>
            <a:pPr eaLnBrk="0" hangingPunct="0">
              <a:spcBef>
                <a:spcPct val="50000"/>
              </a:spcBef>
            </a:pPr>
            <a:r>
              <a:rPr lang="en-GB" sz="1100"/>
              <a:t>N</a:t>
            </a:r>
          </a:p>
        </p:txBody>
      </p:sp>
      <p:sp>
        <p:nvSpPr>
          <p:cNvPr id="155724" name="Text Box 119"/>
          <p:cNvSpPr txBox="1">
            <a:spLocks noChangeArrowheads="1"/>
          </p:cNvSpPr>
          <p:nvPr/>
        </p:nvSpPr>
        <p:spPr bwMode="auto">
          <a:xfrm>
            <a:off x="6076950" y="5359400"/>
            <a:ext cx="393700" cy="261610"/>
          </a:xfrm>
          <a:prstGeom prst="rect">
            <a:avLst/>
          </a:prstGeom>
          <a:noFill/>
          <a:ln w="15875">
            <a:noFill/>
            <a:miter lim="800000"/>
            <a:headEnd/>
            <a:tailEnd/>
          </a:ln>
        </p:spPr>
        <p:txBody>
          <a:bodyPr>
            <a:spAutoFit/>
          </a:bodyPr>
          <a:lstStyle/>
          <a:p>
            <a:pPr eaLnBrk="0" hangingPunct="0">
              <a:spcBef>
                <a:spcPct val="50000"/>
              </a:spcBef>
            </a:pPr>
            <a:r>
              <a:rPr lang="en-GB" sz="1100"/>
              <a:t>N</a:t>
            </a:r>
          </a:p>
        </p:txBody>
      </p:sp>
      <p:sp>
        <p:nvSpPr>
          <p:cNvPr id="155725" name="Line 120"/>
          <p:cNvSpPr>
            <a:spLocks noChangeShapeType="1"/>
          </p:cNvSpPr>
          <p:nvPr/>
        </p:nvSpPr>
        <p:spPr bwMode="auto">
          <a:xfrm>
            <a:off x="6264275" y="5537200"/>
            <a:ext cx="66675" cy="66675"/>
          </a:xfrm>
          <a:prstGeom prst="line">
            <a:avLst/>
          </a:prstGeom>
          <a:noFill/>
          <a:ln w="15875">
            <a:solidFill>
              <a:schemeClr val="tx1"/>
            </a:solidFill>
            <a:round/>
            <a:headEnd/>
            <a:tailEnd/>
          </a:ln>
        </p:spPr>
        <p:txBody>
          <a:bodyPr/>
          <a:lstStyle/>
          <a:p>
            <a:endParaRPr lang="en-US" sz="1100"/>
          </a:p>
        </p:txBody>
      </p:sp>
      <p:sp>
        <p:nvSpPr>
          <p:cNvPr id="155726" name="Text Box 121"/>
          <p:cNvSpPr txBox="1">
            <a:spLocks noChangeArrowheads="1"/>
          </p:cNvSpPr>
          <p:nvPr/>
        </p:nvSpPr>
        <p:spPr bwMode="auto">
          <a:xfrm>
            <a:off x="6226175" y="5537200"/>
            <a:ext cx="542925" cy="261610"/>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727" name="Line 122"/>
          <p:cNvSpPr>
            <a:spLocks noChangeShapeType="1"/>
          </p:cNvSpPr>
          <p:nvPr/>
        </p:nvSpPr>
        <p:spPr bwMode="auto">
          <a:xfrm flipH="1">
            <a:off x="6880225" y="5562600"/>
            <a:ext cx="66675" cy="66675"/>
          </a:xfrm>
          <a:prstGeom prst="line">
            <a:avLst/>
          </a:prstGeom>
          <a:noFill/>
          <a:ln w="15875">
            <a:solidFill>
              <a:schemeClr val="tx1"/>
            </a:solidFill>
            <a:round/>
            <a:headEnd/>
            <a:tailEnd/>
          </a:ln>
        </p:spPr>
        <p:txBody>
          <a:bodyPr/>
          <a:lstStyle/>
          <a:p>
            <a:endParaRPr lang="en-US" sz="1100"/>
          </a:p>
        </p:txBody>
      </p:sp>
      <p:sp>
        <p:nvSpPr>
          <p:cNvPr id="155728" name="Text Box 123"/>
          <p:cNvSpPr txBox="1">
            <a:spLocks noChangeArrowheads="1"/>
          </p:cNvSpPr>
          <p:nvPr/>
        </p:nvSpPr>
        <p:spPr bwMode="auto">
          <a:xfrm>
            <a:off x="6680200" y="5572125"/>
            <a:ext cx="542925" cy="261610"/>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729" name="Text Box 124"/>
          <p:cNvSpPr txBox="1">
            <a:spLocks noChangeArrowheads="1"/>
          </p:cNvSpPr>
          <p:nvPr/>
        </p:nvSpPr>
        <p:spPr bwMode="auto">
          <a:xfrm>
            <a:off x="6496050" y="5757863"/>
            <a:ext cx="287258" cy="261610"/>
          </a:xfrm>
          <a:prstGeom prst="rect">
            <a:avLst/>
          </a:prstGeom>
          <a:noFill/>
          <a:ln w="15875">
            <a:noFill/>
            <a:miter lim="800000"/>
            <a:headEnd/>
            <a:tailEnd/>
          </a:ln>
        </p:spPr>
        <p:txBody>
          <a:bodyPr wrap="none">
            <a:spAutoFit/>
          </a:bodyPr>
          <a:lstStyle/>
          <a:p>
            <a:pPr eaLnBrk="0" hangingPunct="0"/>
            <a:r>
              <a:rPr lang="en-GB" sz="1100"/>
              <a:t>N</a:t>
            </a:r>
          </a:p>
        </p:txBody>
      </p:sp>
      <p:sp>
        <p:nvSpPr>
          <p:cNvPr id="155730" name="Line 125"/>
          <p:cNvSpPr>
            <a:spLocks noChangeShapeType="1"/>
          </p:cNvSpPr>
          <p:nvPr/>
        </p:nvSpPr>
        <p:spPr bwMode="auto">
          <a:xfrm>
            <a:off x="6480175" y="5772150"/>
            <a:ext cx="66675" cy="66675"/>
          </a:xfrm>
          <a:prstGeom prst="line">
            <a:avLst/>
          </a:prstGeom>
          <a:noFill/>
          <a:ln w="15875">
            <a:solidFill>
              <a:schemeClr val="tx1"/>
            </a:solidFill>
            <a:round/>
            <a:headEnd/>
            <a:tailEnd/>
          </a:ln>
        </p:spPr>
        <p:txBody>
          <a:bodyPr/>
          <a:lstStyle/>
          <a:p>
            <a:endParaRPr lang="en-US" sz="1100"/>
          </a:p>
        </p:txBody>
      </p:sp>
      <p:sp>
        <p:nvSpPr>
          <p:cNvPr id="155731" name="Line 126"/>
          <p:cNvSpPr>
            <a:spLocks noChangeShapeType="1"/>
          </p:cNvSpPr>
          <p:nvPr/>
        </p:nvSpPr>
        <p:spPr bwMode="auto">
          <a:xfrm flipH="1">
            <a:off x="6708775" y="5753100"/>
            <a:ext cx="66675" cy="66675"/>
          </a:xfrm>
          <a:prstGeom prst="line">
            <a:avLst/>
          </a:prstGeom>
          <a:noFill/>
          <a:ln w="15875">
            <a:solidFill>
              <a:schemeClr val="tx1"/>
            </a:solidFill>
            <a:round/>
            <a:headEnd/>
            <a:tailEnd/>
          </a:ln>
        </p:spPr>
        <p:txBody>
          <a:bodyPr/>
          <a:lstStyle/>
          <a:p>
            <a:endParaRPr lang="en-US" sz="1100"/>
          </a:p>
        </p:txBody>
      </p:sp>
      <p:sp>
        <p:nvSpPr>
          <p:cNvPr id="155732" name="Line 127"/>
          <p:cNvSpPr>
            <a:spLocks noChangeShapeType="1"/>
          </p:cNvSpPr>
          <p:nvPr/>
        </p:nvSpPr>
        <p:spPr bwMode="auto">
          <a:xfrm>
            <a:off x="6626225" y="5937250"/>
            <a:ext cx="0" cy="95250"/>
          </a:xfrm>
          <a:prstGeom prst="line">
            <a:avLst/>
          </a:prstGeom>
          <a:noFill/>
          <a:ln w="15875">
            <a:solidFill>
              <a:schemeClr val="tx1"/>
            </a:solidFill>
            <a:round/>
            <a:headEnd/>
            <a:tailEnd/>
          </a:ln>
        </p:spPr>
        <p:txBody>
          <a:bodyPr/>
          <a:lstStyle/>
          <a:p>
            <a:endParaRPr lang="en-US" sz="1100"/>
          </a:p>
        </p:txBody>
      </p:sp>
      <p:sp>
        <p:nvSpPr>
          <p:cNvPr id="155733" name="Text Box 128"/>
          <p:cNvSpPr txBox="1">
            <a:spLocks noChangeArrowheads="1"/>
          </p:cNvSpPr>
          <p:nvPr/>
        </p:nvSpPr>
        <p:spPr bwMode="auto">
          <a:xfrm>
            <a:off x="6483350" y="5984875"/>
            <a:ext cx="438150" cy="430887"/>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734" name="Line 129"/>
          <p:cNvSpPr>
            <a:spLocks noChangeShapeType="1"/>
          </p:cNvSpPr>
          <p:nvPr/>
        </p:nvSpPr>
        <p:spPr bwMode="auto">
          <a:xfrm>
            <a:off x="6626225" y="6175375"/>
            <a:ext cx="0" cy="104775"/>
          </a:xfrm>
          <a:prstGeom prst="line">
            <a:avLst/>
          </a:prstGeom>
          <a:noFill/>
          <a:ln w="15875">
            <a:solidFill>
              <a:schemeClr val="tx1"/>
            </a:solidFill>
            <a:round/>
            <a:headEnd/>
            <a:tailEnd/>
          </a:ln>
        </p:spPr>
        <p:txBody>
          <a:bodyPr/>
          <a:lstStyle/>
          <a:p>
            <a:endParaRPr lang="en-US" sz="1100"/>
          </a:p>
        </p:txBody>
      </p:sp>
      <p:sp>
        <p:nvSpPr>
          <p:cNvPr id="155735" name="Text Box 130"/>
          <p:cNvSpPr txBox="1">
            <a:spLocks noChangeArrowheads="1"/>
          </p:cNvSpPr>
          <p:nvPr/>
        </p:nvSpPr>
        <p:spPr bwMode="auto">
          <a:xfrm>
            <a:off x="6492875" y="6223000"/>
            <a:ext cx="914400" cy="261610"/>
          </a:xfrm>
          <a:prstGeom prst="rect">
            <a:avLst/>
          </a:prstGeom>
          <a:noFill/>
          <a:ln w="15875">
            <a:noFill/>
            <a:miter lim="800000"/>
            <a:headEnd/>
            <a:tailEnd/>
          </a:ln>
        </p:spPr>
        <p:txBody>
          <a:bodyPr>
            <a:spAutoFit/>
          </a:bodyPr>
          <a:lstStyle/>
          <a:p>
            <a:pPr eaLnBrk="0" hangingPunct="0">
              <a:spcBef>
                <a:spcPct val="50000"/>
              </a:spcBef>
            </a:pPr>
            <a:r>
              <a:rPr lang="en-GB" sz="1100"/>
              <a:t>N</a:t>
            </a:r>
          </a:p>
        </p:txBody>
      </p:sp>
      <p:sp>
        <p:nvSpPr>
          <p:cNvPr id="155736" name="Line 131"/>
          <p:cNvSpPr>
            <a:spLocks noChangeShapeType="1"/>
          </p:cNvSpPr>
          <p:nvPr/>
        </p:nvSpPr>
        <p:spPr bwMode="auto">
          <a:xfrm>
            <a:off x="6197600" y="5594350"/>
            <a:ext cx="0" cy="466725"/>
          </a:xfrm>
          <a:prstGeom prst="line">
            <a:avLst/>
          </a:prstGeom>
          <a:noFill/>
          <a:ln w="15875">
            <a:solidFill>
              <a:schemeClr val="tx1"/>
            </a:solidFill>
            <a:round/>
            <a:headEnd/>
            <a:tailEnd/>
          </a:ln>
        </p:spPr>
        <p:txBody>
          <a:bodyPr/>
          <a:lstStyle/>
          <a:p>
            <a:endParaRPr lang="en-US" sz="1100"/>
          </a:p>
        </p:txBody>
      </p:sp>
      <p:sp>
        <p:nvSpPr>
          <p:cNvPr id="155737" name="Line 134"/>
          <p:cNvSpPr>
            <a:spLocks noChangeShapeType="1"/>
          </p:cNvSpPr>
          <p:nvPr/>
        </p:nvSpPr>
        <p:spPr bwMode="auto">
          <a:xfrm>
            <a:off x="6264275" y="6146800"/>
            <a:ext cx="276225" cy="200025"/>
          </a:xfrm>
          <a:prstGeom prst="line">
            <a:avLst/>
          </a:prstGeom>
          <a:noFill/>
          <a:ln w="15875">
            <a:solidFill>
              <a:schemeClr val="tx1"/>
            </a:solidFill>
            <a:round/>
            <a:headEnd/>
            <a:tailEnd/>
          </a:ln>
        </p:spPr>
        <p:txBody>
          <a:bodyPr/>
          <a:lstStyle/>
          <a:p>
            <a:endParaRPr lang="en-US" sz="1100"/>
          </a:p>
        </p:txBody>
      </p:sp>
      <p:sp>
        <p:nvSpPr>
          <p:cNvPr id="155738" name="Line 136"/>
          <p:cNvSpPr>
            <a:spLocks noChangeShapeType="1"/>
          </p:cNvSpPr>
          <p:nvPr/>
        </p:nvSpPr>
        <p:spPr bwMode="auto">
          <a:xfrm flipV="1">
            <a:off x="6197600" y="5245100"/>
            <a:ext cx="0" cy="139700"/>
          </a:xfrm>
          <a:prstGeom prst="line">
            <a:avLst/>
          </a:prstGeom>
          <a:noFill/>
          <a:ln w="15875">
            <a:solidFill>
              <a:schemeClr val="tx1"/>
            </a:solidFill>
            <a:round/>
            <a:headEnd/>
            <a:tailEnd/>
          </a:ln>
        </p:spPr>
        <p:txBody>
          <a:bodyPr/>
          <a:lstStyle/>
          <a:p>
            <a:endParaRPr lang="en-US" sz="1100"/>
          </a:p>
        </p:txBody>
      </p:sp>
      <p:sp>
        <p:nvSpPr>
          <p:cNvPr id="155739" name="Line 137"/>
          <p:cNvSpPr>
            <a:spLocks noChangeShapeType="1"/>
          </p:cNvSpPr>
          <p:nvPr/>
        </p:nvSpPr>
        <p:spPr bwMode="auto">
          <a:xfrm flipV="1">
            <a:off x="6997700" y="5232400"/>
            <a:ext cx="0" cy="139700"/>
          </a:xfrm>
          <a:prstGeom prst="line">
            <a:avLst/>
          </a:prstGeom>
          <a:noFill/>
          <a:ln w="15875">
            <a:solidFill>
              <a:schemeClr val="tx1"/>
            </a:solidFill>
            <a:round/>
            <a:headEnd/>
            <a:tailEnd/>
          </a:ln>
        </p:spPr>
        <p:txBody>
          <a:bodyPr/>
          <a:lstStyle/>
          <a:p>
            <a:endParaRPr lang="en-US" sz="1100"/>
          </a:p>
        </p:txBody>
      </p:sp>
      <p:sp>
        <p:nvSpPr>
          <p:cNvPr id="155740" name="Text Box 138"/>
          <p:cNvSpPr txBox="1">
            <a:spLocks noChangeArrowheads="1"/>
          </p:cNvSpPr>
          <p:nvPr/>
        </p:nvSpPr>
        <p:spPr bwMode="auto">
          <a:xfrm>
            <a:off x="6057900" y="5041900"/>
            <a:ext cx="584200" cy="261610"/>
          </a:xfrm>
          <a:prstGeom prst="rect">
            <a:avLst/>
          </a:prstGeom>
          <a:noFill/>
          <a:ln w="15875">
            <a:noFill/>
            <a:miter lim="800000"/>
            <a:headEnd/>
            <a:tailEnd/>
          </a:ln>
        </p:spPr>
        <p:txBody>
          <a:bodyPr>
            <a:spAutoFit/>
          </a:bodyPr>
          <a:lstStyle/>
          <a:p>
            <a:pPr eaLnBrk="0" hangingPunct="0">
              <a:spcBef>
                <a:spcPct val="50000"/>
              </a:spcBef>
            </a:pPr>
            <a:r>
              <a:rPr lang="en-GB" sz="1100"/>
              <a:t>NO</a:t>
            </a:r>
            <a:r>
              <a:rPr lang="en-GB" sz="1100" baseline="-25000"/>
              <a:t>2</a:t>
            </a:r>
            <a:endParaRPr lang="en-GB" sz="1100"/>
          </a:p>
        </p:txBody>
      </p:sp>
      <p:sp>
        <p:nvSpPr>
          <p:cNvPr id="155741" name="Text Box 139"/>
          <p:cNvSpPr txBox="1">
            <a:spLocks noChangeArrowheads="1"/>
          </p:cNvSpPr>
          <p:nvPr/>
        </p:nvSpPr>
        <p:spPr bwMode="auto">
          <a:xfrm>
            <a:off x="6870700" y="5029200"/>
            <a:ext cx="838200" cy="261610"/>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r>
              <a:rPr lang="en-GB" sz="1100"/>
              <a:t>ONO</a:t>
            </a:r>
            <a:r>
              <a:rPr lang="en-GB" sz="1100" baseline="-25000"/>
              <a:t>2</a:t>
            </a:r>
            <a:endParaRPr lang="en-GB" sz="1100"/>
          </a:p>
        </p:txBody>
      </p:sp>
      <p:sp>
        <p:nvSpPr>
          <p:cNvPr id="155742" name="Line 140"/>
          <p:cNvSpPr>
            <a:spLocks noChangeShapeType="1"/>
          </p:cNvSpPr>
          <p:nvPr/>
        </p:nvSpPr>
        <p:spPr bwMode="auto">
          <a:xfrm flipV="1">
            <a:off x="6705600" y="6350000"/>
            <a:ext cx="190500" cy="0"/>
          </a:xfrm>
          <a:prstGeom prst="line">
            <a:avLst/>
          </a:prstGeom>
          <a:noFill/>
          <a:ln w="15875">
            <a:solidFill>
              <a:schemeClr val="tx1"/>
            </a:solidFill>
            <a:round/>
            <a:headEnd/>
            <a:tailEnd/>
          </a:ln>
        </p:spPr>
        <p:txBody>
          <a:bodyPr/>
          <a:lstStyle/>
          <a:p>
            <a:endParaRPr lang="en-US" sz="1100"/>
          </a:p>
        </p:txBody>
      </p:sp>
      <p:sp>
        <p:nvSpPr>
          <p:cNvPr id="155743" name="Text Box 141"/>
          <p:cNvSpPr txBox="1">
            <a:spLocks noChangeArrowheads="1"/>
          </p:cNvSpPr>
          <p:nvPr/>
        </p:nvSpPr>
        <p:spPr bwMode="auto">
          <a:xfrm>
            <a:off x="6858000" y="6223000"/>
            <a:ext cx="673100" cy="261610"/>
          </a:xfrm>
          <a:prstGeom prst="rect">
            <a:avLst/>
          </a:prstGeom>
          <a:noFill/>
          <a:ln w="15875">
            <a:noFill/>
            <a:miter lim="800000"/>
            <a:headEnd/>
            <a:tailEnd/>
          </a:ln>
        </p:spPr>
        <p:txBody>
          <a:bodyPr>
            <a:spAutoFit/>
          </a:bodyPr>
          <a:lstStyle/>
          <a:p>
            <a:pPr eaLnBrk="0" hangingPunct="0">
              <a:spcBef>
                <a:spcPct val="50000"/>
              </a:spcBef>
            </a:pPr>
            <a:r>
              <a:rPr lang="en-GB" sz="1100"/>
              <a:t>NO</a:t>
            </a:r>
            <a:r>
              <a:rPr lang="en-GB" sz="1100" baseline="-25000"/>
              <a:t>2</a:t>
            </a:r>
            <a:endParaRPr lang="en-GB" sz="1100"/>
          </a:p>
        </p:txBody>
      </p:sp>
      <p:sp>
        <p:nvSpPr>
          <p:cNvPr id="155744" name="Line 142"/>
          <p:cNvSpPr>
            <a:spLocks noChangeShapeType="1"/>
          </p:cNvSpPr>
          <p:nvPr/>
        </p:nvSpPr>
        <p:spPr bwMode="auto">
          <a:xfrm>
            <a:off x="7073900" y="5473700"/>
            <a:ext cx="190500" cy="0"/>
          </a:xfrm>
          <a:prstGeom prst="line">
            <a:avLst/>
          </a:prstGeom>
          <a:noFill/>
          <a:ln w="15875">
            <a:solidFill>
              <a:schemeClr val="tx1"/>
            </a:solidFill>
            <a:round/>
            <a:headEnd/>
            <a:tailEnd/>
          </a:ln>
        </p:spPr>
        <p:txBody>
          <a:bodyPr/>
          <a:lstStyle/>
          <a:p>
            <a:endParaRPr lang="en-US" sz="1100"/>
          </a:p>
        </p:txBody>
      </p:sp>
      <p:sp>
        <p:nvSpPr>
          <p:cNvPr id="155745" name="Text Box 143"/>
          <p:cNvSpPr txBox="1">
            <a:spLocks noChangeArrowheads="1"/>
          </p:cNvSpPr>
          <p:nvPr/>
        </p:nvSpPr>
        <p:spPr bwMode="auto">
          <a:xfrm>
            <a:off x="7213600" y="5334000"/>
            <a:ext cx="800100" cy="430887"/>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r>
              <a:rPr lang="en-GB" sz="1100"/>
              <a:t>ONO</a:t>
            </a:r>
            <a:r>
              <a:rPr lang="en-GB" sz="1100" baseline="-25000"/>
              <a:t>2</a:t>
            </a:r>
            <a:endParaRPr lang="en-GB" sz="1100"/>
          </a:p>
        </p:txBody>
      </p:sp>
      <p:sp>
        <p:nvSpPr>
          <p:cNvPr id="155746" name="Line 144"/>
          <p:cNvSpPr>
            <a:spLocks noChangeShapeType="1"/>
          </p:cNvSpPr>
          <p:nvPr/>
        </p:nvSpPr>
        <p:spPr bwMode="auto">
          <a:xfrm>
            <a:off x="6667500" y="4267200"/>
            <a:ext cx="0" cy="685800"/>
          </a:xfrm>
          <a:prstGeom prst="line">
            <a:avLst/>
          </a:prstGeom>
          <a:noFill/>
          <a:ln w="15875">
            <a:solidFill>
              <a:schemeClr val="tx1"/>
            </a:solidFill>
            <a:round/>
            <a:headEnd/>
            <a:tailEnd type="triangle" w="med" len="med"/>
          </a:ln>
        </p:spPr>
        <p:txBody>
          <a:bodyPr/>
          <a:lstStyle/>
          <a:p>
            <a:endParaRPr lang="en-US" sz="1100"/>
          </a:p>
        </p:txBody>
      </p:sp>
      <p:sp>
        <p:nvSpPr>
          <p:cNvPr id="155747" name="Text Box 145"/>
          <p:cNvSpPr txBox="1">
            <a:spLocks noChangeArrowheads="1"/>
          </p:cNvSpPr>
          <p:nvPr/>
        </p:nvSpPr>
        <p:spPr bwMode="auto">
          <a:xfrm>
            <a:off x="6642100" y="4445000"/>
            <a:ext cx="1333500" cy="230832"/>
          </a:xfrm>
          <a:prstGeom prst="rect">
            <a:avLst/>
          </a:prstGeom>
          <a:noFill/>
          <a:ln w="15875">
            <a:noFill/>
            <a:miter lim="800000"/>
            <a:headEnd/>
            <a:tailEnd/>
          </a:ln>
        </p:spPr>
        <p:txBody>
          <a:bodyPr>
            <a:spAutoFit/>
          </a:bodyPr>
          <a:lstStyle/>
          <a:p>
            <a:pPr eaLnBrk="0" hangingPunct="0">
              <a:spcBef>
                <a:spcPct val="50000"/>
              </a:spcBef>
            </a:pPr>
            <a:r>
              <a:rPr lang="en-GB" sz="900"/>
              <a:t>Nitrolysis</a:t>
            </a:r>
          </a:p>
        </p:txBody>
      </p:sp>
      <p:sp>
        <p:nvSpPr>
          <p:cNvPr id="155748" name="Line 146"/>
          <p:cNvSpPr>
            <a:spLocks noChangeShapeType="1"/>
          </p:cNvSpPr>
          <p:nvPr/>
        </p:nvSpPr>
        <p:spPr bwMode="auto">
          <a:xfrm flipH="1">
            <a:off x="5029200" y="5676900"/>
            <a:ext cx="952500" cy="0"/>
          </a:xfrm>
          <a:prstGeom prst="line">
            <a:avLst/>
          </a:prstGeom>
          <a:noFill/>
          <a:ln w="15875">
            <a:solidFill>
              <a:schemeClr val="tx1"/>
            </a:solidFill>
            <a:round/>
            <a:headEnd/>
            <a:tailEnd type="triangle" w="med" len="med"/>
          </a:ln>
        </p:spPr>
        <p:txBody>
          <a:bodyPr/>
          <a:lstStyle/>
          <a:p>
            <a:endParaRPr lang="en-US" sz="1100"/>
          </a:p>
        </p:txBody>
      </p:sp>
      <p:sp>
        <p:nvSpPr>
          <p:cNvPr id="155749" name="Text Box 147"/>
          <p:cNvSpPr txBox="1">
            <a:spLocks noChangeArrowheads="1"/>
          </p:cNvSpPr>
          <p:nvPr/>
        </p:nvSpPr>
        <p:spPr bwMode="auto">
          <a:xfrm>
            <a:off x="3073400" y="5283200"/>
            <a:ext cx="330200" cy="261610"/>
          </a:xfrm>
          <a:prstGeom prst="rect">
            <a:avLst/>
          </a:prstGeom>
          <a:noFill/>
          <a:ln w="15875">
            <a:noFill/>
            <a:miter lim="800000"/>
            <a:headEnd/>
            <a:tailEnd/>
          </a:ln>
        </p:spPr>
        <p:txBody>
          <a:bodyPr>
            <a:spAutoFit/>
          </a:bodyPr>
          <a:lstStyle/>
          <a:p>
            <a:pPr eaLnBrk="0" hangingPunct="0">
              <a:spcBef>
                <a:spcPct val="50000"/>
              </a:spcBef>
            </a:pPr>
            <a:r>
              <a:rPr lang="en-GB" sz="1100"/>
              <a:t>N</a:t>
            </a:r>
          </a:p>
        </p:txBody>
      </p:sp>
      <p:sp>
        <p:nvSpPr>
          <p:cNvPr id="155750" name="Line 148"/>
          <p:cNvSpPr>
            <a:spLocks noChangeShapeType="1"/>
          </p:cNvSpPr>
          <p:nvPr/>
        </p:nvSpPr>
        <p:spPr bwMode="auto">
          <a:xfrm>
            <a:off x="3213100" y="5486400"/>
            <a:ext cx="0" cy="152400"/>
          </a:xfrm>
          <a:prstGeom prst="line">
            <a:avLst/>
          </a:prstGeom>
          <a:noFill/>
          <a:ln w="15875">
            <a:solidFill>
              <a:schemeClr val="tx1"/>
            </a:solidFill>
            <a:round/>
            <a:headEnd/>
            <a:tailEnd/>
          </a:ln>
        </p:spPr>
        <p:txBody>
          <a:bodyPr/>
          <a:lstStyle/>
          <a:p>
            <a:endParaRPr lang="en-US" sz="1100"/>
          </a:p>
        </p:txBody>
      </p:sp>
      <p:sp>
        <p:nvSpPr>
          <p:cNvPr id="155751" name="Line 149"/>
          <p:cNvSpPr>
            <a:spLocks noChangeShapeType="1"/>
          </p:cNvSpPr>
          <p:nvPr/>
        </p:nvSpPr>
        <p:spPr bwMode="auto">
          <a:xfrm>
            <a:off x="3276600" y="5410200"/>
            <a:ext cx="139700" cy="0"/>
          </a:xfrm>
          <a:prstGeom prst="line">
            <a:avLst/>
          </a:prstGeom>
          <a:noFill/>
          <a:ln w="15875">
            <a:solidFill>
              <a:schemeClr val="tx1"/>
            </a:solidFill>
            <a:round/>
            <a:headEnd/>
            <a:tailEnd/>
          </a:ln>
        </p:spPr>
        <p:txBody>
          <a:bodyPr/>
          <a:lstStyle/>
          <a:p>
            <a:endParaRPr lang="en-US" sz="1100"/>
          </a:p>
        </p:txBody>
      </p:sp>
      <p:sp>
        <p:nvSpPr>
          <p:cNvPr id="155752" name="Text Box 150"/>
          <p:cNvSpPr txBox="1">
            <a:spLocks noChangeArrowheads="1"/>
          </p:cNvSpPr>
          <p:nvPr/>
        </p:nvSpPr>
        <p:spPr bwMode="auto">
          <a:xfrm>
            <a:off x="3365500" y="5283200"/>
            <a:ext cx="520700" cy="261610"/>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753" name="Line 151"/>
          <p:cNvSpPr>
            <a:spLocks noChangeShapeType="1"/>
          </p:cNvSpPr>
          <p:nvPr/>
        </p:nvSpPr>
        <p:spPr bwMode="auto">
          <a:xfrm>
            <a:off x="3721100" y="5410200"/>
            <a:ext cx="190500" cy="0"/>
          </a:xfrm>
          <a:prstGeom prst="line">
            <a:avLst/>
          </a:prstGeom>
          <a:noFill/>
          <a:ln w="15875">
            <a:solidFill>
              <a:schemeClr val="tx1"/>
            </a:solidFill>
            <a:round/>
            <a:headEnd/>
            <a:tailEnd/>
          </a:ln>
        </p:spPr>
        <p:txBody>
          <a:bodyPr/>
          <a:lstStyle/>
          <a:p>
            <a:endParaRPr lang="en-US" sz="1100"/>
          </a:p>
        </p:txBody>
      </p:sp>
      <p:sp>
        <p:nvSpPr>
          <p:cNvPr id="155754" name="Text Box 152"/>
          <p:cNvSpPr txBox="1">
            <a:spLocks noChangeArrowheads="1"/>
          </p:cNvSpPr>
          <p:nvPr/>
        </p:nvSpPr>
        <p:spPr bwMode="auto">
          <a:xfrm>
            <a:off x="3860800" y="5283200"/>
            <a:ext cx="482600" cy="261610"/>
          </a:xfrm>
          <a:prstGeom prst="rect">
            <a:avLst/>
          </a:prstGeom>
          <a:noFill/>
          <a:ln w="15875">
            <a:noFill/>
            <a:miter lim="800000"/>
            <a:headEnd/>
            <a:tailEnd/>
          </a:ln>
        </p:spPr>
        <p:txBody>
          <a:bodyPr>
            <a:spAutoFit/>
          </a:bodyPr>
          <a:lstStyle/>
          <a:p>
            <a:pPr eaLnBrk="0" hangingPunct="0">
              <a:spcBef>
                <a:spcPct val="50000"/>
              </a:spcBef>
            </a:pPr>
            <a:r>
              <a:rPr lang="en-GB" sz="1100"/>
              <a:t>N</a:t>
            </a:r>
          </a:p>
        </p:txBody>
      </p:sp>
      <p:sp>
        <p:nvSpPr>
          <p:cNvPr id="155755" name="Text Box 154"/>
          <p:cNvSpPr txBox="1">
            <a:spLocks noChangeArrowheads="1"/>
          </p:cNvSpPr>
          <p:nvPr/>
        </p:nvSpPr>
        <p:spPr bwMode="auto">
          <a:xfrm>
            <a:off x="2946400" y="5600700"/>
            <a:ext cx="635000" cy="261610"/>
          </a:xfrm>
          <a:prstGeom prst="rect">
            <a:avLst/>
          </a:prstGeom>
          <a:noFill/>
          <a:ln w="15875">
            <a:noFill/>
            <a:miter lim="800000"/>
            <a:headEnd/>
            <a:tailEnd/>
          </a:ln>
        </p:spPr>
        <p:txBody>
          <a:bodyPr>
            <a:spAutoFit/>
          </a:bodyPr>
          <a:lstStyle/>
          <a:p>
            <a:pPr eaLnBrk="0" hangingPunct="0">
              <a:spcBef>
                <a:spcPct val="50000"/>
              </a:spcBef>
            </a:pPr>
            <a:r>
              <a:rPr lang="en-GB" sz="1100"/>
              <a:t>H</a:t>
            </a:r>
            <a:r>
              <a:rPr lang="en-GB" sz="1100" baseline="-25000"/>
              <a:t>2</a:t>
            </a:r>
            <a:r>
              <a:rPr lang="en-GB" sz="1100"/>
              <a:t>C</a:t>
            </a:r>
          </a:p>
        </p:txBody>
      </p:sp>
      <p:sp>
        <p:nvSpPr>
          <p:cNvPr id="155756" name="Line 155"/>
          <p:cNvSpPr>
            <a:spLocks noChangeShapeType="1"/>
          </p:cNvSpPr>
          <p:nvPr/>
        </p:nvSpPr>
        <p:spPr bwMode="auto">
          <a:xfrm flipV="1">
            <a:off x="3302000" y="5740400"/>
            <a:ext cx="177800" cy="0"/>
          </a:xfrm>
          <a:prstGeom prst="line">
            <a:avLst/>
          </a:prstGeom>
          <a:noFill/>
          <a:ln w="15875">
            <a:solidFill>
              <a:schemeClr val="tx1"/>
            </a:solidFill>
            <a:round/>
            <a:headEnd/>
            <a:tailEnd/>
          </a:ln>
        </p:spPr>
        <p:txBody>
          <a:bodyPr/>
          <a:lstStyle/>
          <a:p>
            <a:endParaRPr lang="en-US" sz="1100"/>
          </a:p>
        </p:txBody>
      </p:sp>
      <p:sp>
        <p:nvSpPr>
          <p:cNvPr id="155757" name="Text Box 156"/>
          <p:cNvSpPr txBox="1">
            <a:spLocks noChangeArrowheads="1"/>
          </p:cNvSpPr>
          <p:nvPr/>
        </p:nvSpPr>
        <p:spPr bwMode="auto">
          <a:xfrm>
            <a:off x="3438525" y="5608638"/>
            <a:ext cx="287258" cy="261610"/>
          </a:xfrm>
          <a:prstGeom prst="rect">
            <a:avLst/>
          </a:prstGeom>
          <a:noFill/>
          <a:ln w="15875">
            <a:noFill/>
            <a:miter lim="800000"/>
            <a:headEnd/>
            <a:tailEnd/>
          </a:ln>
        </p:spPr>
        <p:txBody>
          <a:bodyPr wrap="none">
            <a:spAutoFit/>
          </a:bodyPr>
          <a:lstStyle/>
          <a:p>
            <a:pPr eaLnBrk="0" hangingPunct="0"/>
            <a:r>
              <a:rPr lang="en-GB" sz="1100"/>
              <a:t>N</a:t>
            </a:r>
          </a:p>
        </p:txBody>
      </p:sp>
      <p:sp>
        <p:nvSpPr>
          <p:cNvPr id="155758" name="Line 157"/>
          <p:cNvSpPr>
            <a:spLocks noChangeShapeType="1"/>
          </p:cNvSpPr>
          <p:nvPr/>
        </p:nvSpPr>
        <p:spPr bwMode="auto">
          <a:xfrm flipV="1">
            <a:off x="3657600" y="5740400"/>
            <a:ext cx="203200" cy="0"/>
          </a:xfrm>
          <a:prstGeom prst="line">
            <a:avLst/>
          </a:prstGeom>
          <a:noFill/>
          <a:ln w="15875">
            <a:solidFill>
              <a:schemeClr val="tx1"/>
            </a:solidFill>
            <a:round/>
            <a:headEnd/>
            <a:tailEnd/>
          </a:ln>
        </p:spPr>
        <p:txBody>
          <a:bodyPr/>
          <a:lstStyle/>
          <a:p>
            <a:endParaRPr lang="en-US" sz="1100"/>
          </a:p>
        </p:txBody>
      </p:sp>
      <p:sp>
        <p:nvSpPr>
          <p:cNvPr id="155759" name="Text Box 158"/>
          <p:cNvSpPr txBox="1">
            <a:spLocks noChangeArrowheads="1"/>
          </p:cNvSpPr>
          <p:nvPr/>
        </p:nvSpPr>
        <p:spPr bwMode="auto">
          <a:xfrm>
            <a:off x="3860800" y="5600700"/>
            <a:ext cx="419100" cy="430887"/>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endParaRPr lang="en-GB" sz="1100"/>
          </a:p>
        </p:txBody>
      </p:sp>
      <p:sp>
        <p:nvSpPr>
          <p:cNvPr id="155760" name="Line 159"/>
          <p:cNvSpPr>
            <a:spLocks noChangeShapeType="1"/>
          </p:cNvSpPr>
          <p:nvPr/>
        </p:nvSpPr>
        <p:spPr bwMode="auto">
          <a:xfrm>
            <a:off x="3987800" y="5473700"/>
            <a:ext cx="0" cy="190500"/>
          </a:xfrm>
          <a:prstGeom prst="line">
            <a:avLst/>
          </a:prstGeom>
          <a:noFill/>
          <a:ln w="15875">
            <a:solidFill>
              <a:schemeClr val="tx1"/>
            </a:solidFill>
            <a:round/>
            <a:headEnd/>
            <a:tailEnd/>
          </a:ln>
        </p:spPr>
        <p:txBody>
          <a:bodyPr/>
          <a:lstStyle/>
          <a:p>
            <a:endParaRPr lang="en-US" sz="1100"/>
          </a:p>
        </p:txBody>
      </p:sp>
      <p:sp>
        <p:nvSpPr>
          <p:cNvPr id="155761" name="Line 160"/>
          <p:cNvSpPr>
            <a:spLocks noChangeShapeType="1"/>
          </p:cNvSpPr>
          <p:nvPr/>
        </p:nvSpPr>
        <p:spPr bwMode="auto">
          <a:xfrm flipV="1">
            <a:off x="3213100" y="5194300"/>
            <a:ext cx="0" cy="127000"/>
          </a:xfrm>
          <a:prstGeom prst="line">
            <a:avLst/>
          </a:prstGeom>
          <a:noFill/>
          <a:ln w="15875">
            <a:solidFill>
              <a:schemeClr val="tx1"/>
            </a:solidFill>
            <a:round/>
            <a:headEnd/>
            <a:tailEnd/>
          </a:ln>
        </p:spPr>
        <p:txBody>
          <a:bodyPr/>
          <a:lstStyle/>
          <a:p>
            <a:endParaRPr lang="en-US" sz="1100"/>
          </a:p>
        </p:txBody>
      </p:sp>
      <p:sp>
        <p:nvSpPr>
          <p:cNvPr id="155762" name="Line 161"/>
          <p:cNvSpPr>
            <a:spLocks noChangeShapeType="1"/>
          </p:cNvSpPr>
          <p:nvPr/>
        </p:nvSpPr>
        <p:spPr bwMode="auto">
          <a:xfrm>
            <a:off x="3568700" y="5791200"/>
            <a:ext cx="0" cy="114300"/>
          </a:xfrm>
          <a:prstGeom prst="line">
            <a:avLst/>
          </a:prstGeom>
          <a:noFill/>
          <a:ln w="15875">
            <a:solidFill>
              <a:schemeClr val="tx1"/>
            </a:solidFill>
            <a:round/>
            <a:headEnd/>
            <a:tailEnd/>
          </a:ln>
        </p:spPr>
        <p:txBody>
          <a:bodyPr/>
          <a:lstStyle/>
          <a:p>
            <a:endParaRPr lang="en-US" sz="1100"/>
          </a:p>
        </p:txBody>
      </p:sp>
      <p:sp>
        <p:nvSpPr>
          <p:cNvPr id="155763" name="Line 162"/>
          <p:cNvSpPr>
            <a:spLocks noChangeShapeType="1"/>
          </p:cNvSpPr>
          <p:nvPr/>
        </p:nvSpPr>
        <p:spPr bwMode="auto">
          <a:xfrm>
            <a:off x="4064000" y="5410200"/>
            <a:ext cx="127000" cy="0"/>
          </a:xfrm>
          <a:prstGeom prst="line">
            <a:avLst/>
          </a:prstGeom>
          <a:noFill/>
          <a:ln w="15875">
            <a:solidFill>
              <a:schemeClr val="tx1"/>
            </a:solidFill>
            <a:round/>
            <a:headEnd/>
            <a:tailEnd/>
          </a:ln>
        </p:spPr>
        <p:txBody>
          <a:bodyPr/>
          <a:lstStyle/>
          <a:p>
            <a:endParaRPr lang="en-US" sz="1100"/>
          </a:p>
        </p:txBody>
      </p:sp>
      <p:sp>
        <p:nvSpPr>
          <p:cNvPr id="155764" name="Text Box 163"/>
          <p:cNvSpPr txBox="1">
            <a:spLocks noChangeArrowheads="1"/>
          </p:cNvSpPr>
          <p:nvPr/>
        </p:nvSpPr>
        <p:spPr bwMode="auto">
          <a:xfrm>
            <a:off x="3086100" y="4991100"/>
            <a:ext cx="647700" cy="261610"/>
          </a:xfrm>
          <a:prstGeom prst="rect">
            <a:avLst/>
          </a:prstGeom>
          <a:noFill/>
          <a:ln w="15875">
            <a:noFill/>
            <a:miter lim="800000"/>
            <a:headEnd/>
            <a:tailEnd/>
          </a:ln>
        </p:spPr>
        <p:txBody>
          <a:bodyPr>
            <a:spAutoFit/>
          </a:bodyPr>
          <a:lstStyle/>
          <a:p>
            <a:pPr eaLnBrk="0" hangingPunct="0">
              <a:spcBef>
                <a:spcPct val="50000"/>
              </a:spcBef>
            </a:pPr>
            <a:r>
              <a:rPr lang="en-GB" sz="1100"/>
              <a:t>NO</a:t>
            </a:r>
            <a:r>
              <a:rPr lang="en-GB" sz="1100" baseline="-25000"/>
              <a:t>2</a:t>
            </a:r>
            <a:endParaRPr lang="en-GB" sz="1100"/>
          </a:p>
        </p:txBody>
      </p:sp>
      <p:sp>
        <p:nvSpPr>
          <p:cNvPr id="155765" name="Text Box 165"/>
          <p:cNvSpPr txBox="1">
            <a:spLocks noChangeArrowheads="1"/>
          </p:cNvSpPr>
          <p:nvPr/>
        </p:nvSpPr>
        <p:spPr bwMode="auto">
          <a:xfrm>
            <a:off x="3441700" y="5854700"/>
            <a:ext cx="647700" cy="261610"/>
          </a:xfrm>
          <a:prstGeom prst="rect">
            <a:avLst/>
          </a:prstGeom>
          <a:noFill/>
          <a:ln w="15875">
            <a:noFill/>
            <a:miter lim="800000"/>
            <a:headEnd/>
            <a:tailEnd/>
          </a:ln>
        </p:spPr>
        <p:txBody>
          <a:bodyPr>
            <a:spAutoFit/>
          </a:bodyPr>
          <a:lstStyle/>
          <a:p>
            <a:pPr eaLnBrk="0" hangingPunct="0">
              <a:spcBef>
                <a:spcPct val="50000"/>
              </a:spcBef>
            </a:pPr>
            <a:r>
              <a:rPr lang="en-GB" sz="1100"/>
              <a:t>NO</a:t>
            </a:r>
            <a:r>
              <a:rPr lang="en-GB" sz="1100" baseline="-25000"/>
              <a:t>2</a:t>
            </a:r>
            <a:endParaRPr lang="en-GB" sz="1100"/>
          </a:p>
        </p:txBody>
      </p:sp>
      <p:sp>
        <p:nvSpPr>
          <p:cNvPr id="155766" name="Text Box 166"/>
          <p:cNvSpPr txBox="1">
            <a:spLocks noChangeArrowheads="1"/>
          </p:cNvSpPr>
          <p:nvPr/>
        </p:nvSpPr>
        <p:spPr bwMode="auto">
          <a:xfrm>
            <a:off x="4140200" y="5283200"/>
            <a:ext cx="825500" cy="261610"/>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r>
              <a:rPr lang="en-GB" sz="1100"/>
              <a:t>ONO</a:t>
            </a:r>
            <a:r>
              <a:rPr lang="en-GB" sz="1100" baseline="-25000"/>
              <a:t>2</a:t>
            </a:r>
            <a:endParaRPr lang="en-GB" sz="1100"/>
          </a:p>
        </p:txBody>
      </p:sp>
      <p:sp>
        <p:nvSpPr>
          <p:cNvPr id="155767" name="Text Box 167"/>
          <p:cNvSpPr txBox="1">
            <a:spLocks noChangeArrowheads="1"/>
          </p:cNvSpPr>
          <p:nvPr/>
        </p:nvSpPr>
        <p:spPr bwMode="auto">
          <a:xfrm>
            <a:off x="4216400" y="5816600"/>
            <a:ext cx="825500" cy="515526"/>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r>
              <a:rPr lang="en-GB" sz="1100"/>
              <a:t>ONO</a:t>
            </a:r>
            <a:r>
              <a:rPr lang="en-GB" sz="1100" baseline="-25000"/>
              <a:t>2</a:t>
            </a:r>
          </a:p>
          <a:p>
            <a:pPr eaLnBrk="0" hangingPunct="0">
              <a:spcBef>
                <a:spcPct val="50000"/>
              </a:spcBef>
            </a:pPr>
            <a:endParaRPr lang="en-GB" sz="1100"/>
          </a:p>
        </p:txBody>
      </p:sp>
      <p:sp>
        <p:nvSpPr>
          <p:cNvPr id="155768" name="Text Box 168"/>
          <p:cNvSpPr txBox="1">
            <a:spLocks noChangeArrowheads="1"/>
          </p:cNvSpPr>
          <p:nvPr/>
        </p:nvSpPr>
        <p:spPr bwMode="auto">
          <a:xfrm>
            <a:off x="4216400" y="6311900"/>
            <a:ext cx="825500" cy="261610"/>
          </a:xfrm>
          <a:prstGeom prst="rect">
            <a:avLst/>
          </a:prstGeom>
          <a:noFill/>
          <a:ln w="15875">
            <a:noFill/>
            <a:miter lim="800000"/>
            <a:headEnd/>
            <a:tailEnd/>
          </a:ln>
        </p:spPr>
        <p:txBody>
          <a:bodyPr>
            <a:spAutoFit/>
          </a:bodyPr>
          <a:lstStyle/>
          <a:p>
            <a:pPr eaLnBrk="0" hangingPunct="0">
              <a:spcBef>
                <a:spcPct val="50000"/>
              </a:spcBef>
            </a:pPr>
            <a:r>
              <a:rPr lang="en-GB" sz="1100"/>
              <a:t>CH</a:t>
            </a:r>
            <a:r>
              <a:rPr lang="en-GB" sz="1100" baseline="-25000"/>
              <a:t>2</a:t>
            </a:r>
            <a:r>
              <a:rPr lang="en-GB" sz="1100"/>
              <a:t>ONO</a:t>
            </a:r>
            <a:r>
              <a:rPr lang="en-GB" sz="1100" baseline="-25000"/>
              <a:t>2</a:t>
            </a:r>
            <a:endParaRPr lang="en-GB" sz="1100"/>
          </a:p>
        </p:txBody>
      </p:sp>
      <p:sp>
        <p:nvSpPr>
          <p:cNvPr id="155769" name="Text Box 169"/>
          <p:cNvSpPr txBox="1">
            <a:spLocks noChangeArrowheads="1"/>
          </p:cNvSpPr>
          <p:nvPr/>
        </p:nvSpPr>
        <p:spPr bwMode="auto">
          <a:xfrm>
            <a:off x="4216400" y="6045200"/>
            <a:ext cx="939800" cy="261610"/>
          </a:xfrm>
          <a:prstGeom prst="rect">
            <a:avLst/>
          </a:prstGeom>
          <a:noFill/>
          <a:ln w="15875">
            <a:noFill/>
            <a:miter lim="800000"/>
            <a:headEnd/>
            <a:tailEnd/>
          </a:ln>
        </p:spPr>
        <p:txBody>
          <a:bodyPr>
            <a:spAutoFit/>
          </a:bodyPr>
          <a:lstStyle/>
          <a:p>
            <a:pPr eaLnBrk="0" hangingPunct="0">
              <a:spcBef>
                <a:spcPct val="50000"/>
              </a:spcBef>
            </a:pPr>
            <a:r>
              <a:rPr lang="en-GB" sz="1100"/>
              <a:t>N</a:t>
            </a:r>
          </a:p>
        </p:txBody>
      </p:sp>
      <p:sp>
        <p:nvSpPr>
          <p:cNvPr id="155770" name="Line 170"/>
          <p:cNvSpPr>
            <a:spLocks noChangeShapeType="1"/>
          </p:cNvSpPr>
          <p:nvPr/>
        </p:nvSpPr>
        <p:spPr bwMode="auto">
          <a:xfrm>
            <a:off x="4419600" y="6172200"/>
            <a:ext cx="152400" cy="0"/>
          </a:xfrm>
          <a:prstGeom prst="line">
            <a:avLst/>
          </a:prstGeom>
          <a:noFill/>
          <a:ln w="15875">
            <a:solidFill>
              <a:schemeClr val="tx1"/>
            </a:solidFill>
            <a:round/>
            <a:headEnd/>
            <a:tailEnd/>
          </a:ln>
        </p:spPr>
        <p:txBody>
          <a:bodyPr/>
          <a:lstStyle/>
          <a:p>
            <a:endParaRPr lang="en-US" sz="1100"/>
          </a:p>
        </p:txBody>
      </p:sp>
      <p:sp>
        <p:nvSpPr>
          <p:cNvPr id="155771" name="Text Box 171"/>
          <p:cNvSpPr txBox="1">
            <a:spLocks noChangeArrowheads="1"/>
          </p:cNvSpPr>
          <p:nvPr/>
        </p:nvSpPr>
        <p:spPr bwMode="auto">
          <a:xfrm>
            <a:off x="4521200" y="6045200"/>
            <a:ext cx="596900" cy="261610"/>
          </a:xfrm>
          <a:prstGeom prst="rect">
            <a:avLst/>
          </a:prstGeom>
          <a:noFill/>
          <a:ln w="15875">
            <a:noFill/>
            <a:miter lim="800000"/>
            <a:headEnd/>
            <a:tailEnd/>
          </a:ln>
        </p:spPr>
        <p:txBody>
          <a:bodyPr>
            <a:spAutoFit/>
          </a:bodyPr>
          <a:lstStyle/>
          <a:p>
            <a:pPr eaLnBrk="0" hangingPunct="0">
              <a:spcBef>
                <a:spcPct val="50000"/>
              </a:spcBef>
            </a:pPr>
            <a:r>
              <a:rPr lang="en-GB" sz="1100"/>
              <a:t>NO</a:t>
            </a:r>
            <a:r>
              <a:rPr lang="en-GB" sz="1100" baseline="-25000"/>
              <a:t>2</a:t>
            </a:r>
            <a:endParaRPr lang="en-GB" sz="1100"/>
          </a:p>
        </p:txBody>
      </p:sp>
      <p:sp>
        <p:nvSpPr>
          <p:cNvPr id="155772" name="Line 172"/>
          <p:cNvSpPr>
            <a:spLocks noChangeShapeType="1"/>
          </p:cNvSpPr>
          <p:nvPr/>
        </p:nvSpPr>
        <p:spPr bwMode="auto">
          <a:xfrm flipH="1">
            <a:off x="4343400" y="5994400"/>
            <a:ext cx="0" cy="114300"/>
          </a:xfrm>
          <a:prstGeom prst="line">
            <a:avLst/>
          </a:prstGeom>
          <a:noFill/>
          <a:ln w="15875">
            <a:solidFill>
              <a:schemeClr val="tx1"/>
            </a:solidFill>
            <a:round/>
            <a:headEnd/>
            <a:tailEnd/>
          </a:ln>
        </p:spPr>
        <p:txBody>
          <a:bodyPr/>
          <a:lstStyle/>
          <a:p>
            <a:endParaRPr lang="en-US" sz="1100"/>
          </a:p>
        </p:txBody>
      </p:sp>
      <p:sp>
        <p:nvSpPr>
          <p:cNvPr id="155773" name="Line 173"/>
          <p:cNvSpPr>
            <a:spLocks noChangeShapeType="1"/>
          </p:cNvSpPr>
          <p:nvPr/>
        </p:nvSpPr>
        <p:spPr bwMode="auto">
          <a:xfrm>
            <a:off x="4343400" y="6235700"/>
            <a:ext cx="0" cy="114300"/>
          </a:xfrm>
          <a:prstGeom prst="line">
            <a:avLst/>
          </a:prstGeom>
          <a:noFill/>
          <a:ln w="15875">
            <a:solidFill>
              <a:schemeClr val="tx1"/>
            </a:solidFill>
            <a:round/>
            <a:headEnd/>
            <a:tailEnd/>
          </a:ln>
        </p:spPr>
        <p:txBody>
          <a:bodyPr/>
          <a:lstStyle/>
          <a:p>
            <a:endParaRPr lang="en-US" sz="1100"/>
          </a:p>
        </p:txBody>
      </p:sp>
      <p:sp>
        <p:nvSpPr>
          <p:cNvPr id="155774" name="Text Box 174"/>
          <p:cNvSpPr txBox="1">
            <a:spLocks noChangeArrowheads="1"/>
          </p:cNvSpPr>
          <p:nvPr/>
        </p:nvSpPr>
        <p:spPr bwMode="auto">
          <a:xfrm>
            <a:off x="3987800" y="6070600"/>
            <a:ext cx="279400" cy="246221"/>
          </a:xfrm>
          <a:prstGeom prst="rect">
            <a:avLst/>
          </a:prstGeom>
          <a:noFill/>
          <a:ln w="15875">
            <a:noFill/>
            <a:miter lim="800000"/>
            <a:headEnd/>
            <a:tailEnd/>
          </a:ln>
        </p:spPr>
        <p:txBody>
          <a:bodyPr>
            <a:spAutoFit/>
          </a:bodyPr>
          <a:lstStyle/>
          <a:p>
            <a:pPr eaLnBrk="0" hangingPunct="0">
              <a:spcBef>
                <a:spcPct val="50000"/>
              </a:spcBef>
            </a:pPr>
            <a:r>
              <a:rPr lang="en-GB" sz="1000"/>
              <a:t>+</a:t>
            </a:r>
          </a:p>
        </p:txBody>
      </p:sp>
      <p:sp>
        <p:nvSpPr>
          <p:cNvPr id="155775" name="Line 175"/>
          <p:cNvSpPr>
            <a:spLocks noChangeShapeType="1"/>
          </p:cNvSpPr>
          <p:nvPr/>
        </p:nvSpPr>
        <p:spPr bwMode="auto">
          <a:xfrm flipH="1">
            <a:off x="2120900" y="5740400"/>
            <a:ext cx="685800" cy="0"/>
          </a:xfrm>
          <a:prstGeom prst="line">
            <a:avLst/>
          </a:prstGeom>
          <a:noFill/>
          <a:ln w="15875">
            <a:solidFill>
              <a:schemeClr val="tx1"/>
            </a:solidFill>
            <a:round/>
            <a:headEnd/>
            <a:tailEnd type="triangle" w="med" len="med"/>
          </a:ln>
        </p:spPr>
        <p:txBody>
          <a:bodyPr/>
          <a:lstStyle/>
          <a:p>
            <a:endParaRPr lang="en-US" sz="1100"/>
          </a:p>
        </p:txBody>
      </p:sp>
      <p:grpSp>
        <p:nvGrpSpPr>
          <p:cNvPr id="155776" name="Group 176"/>
          <p:cNvGrpSpPr>
            <a:grpSpLocks/>
          </p:cNvGrpSpPr>
          <p:nvPr/>
        </p:nvGrpSpPr>
        <p:grpSpPr bwMode="auto">
          <a:xfrm>
            <a:off x="420688" y="5035550"/>
            <a:ext cx="1552575" cy="1150938"/>
            <a:chOff x="369" y="1388"/>
            <a:chExt cx="978" cy="725"/>
          </a:xfrm>
        </p:grpSpPr>
        <p:sp>
          <p:nvSpPr>
            <p:cNvPr id="155781" name="AutoShape 177"/>
            <p:cNvSpPr>
              <a:spLocks noChangeAspect="1" noChangeArrowheads="1" noTextEdit="1"/>
            </p:cNvSpPr>
            <p:nvPr/>
          </p:nvSpPr>
          <p:spPr bwMode="auto">
            <a:xfrm>
              <a:off x="384" y="1391"/>
              <a:ext cx="936" cy="711"/>
            </a:xfrm>
            <a:prstGeom prst="rect">
              <a:avLst/>
            </a:prstGeom>
            <a:noFill/>
            <a:ln w="9525">
              <a:noFill/>
              <a:miter lim="800000"/>
              <a:headEnd/>
              <a:tailEnd/>
            </a:ln>
          </p:spPr>
          <p:txBody>
            <a:bodyPr/>
            <a:lstStyle/>
            <a:p>
              <a:endParaRPr lang="en-US" sz="1600"/>
            </a:p>
          </p:txBody>
        </p:sp>
        <p:sp>
          <p:nvSpPr>
            <p:cNvPr id="155782" name="Line 178"/>
            <p:cNvSpPr>
              <a:spLocks noChangeShapeType="1"/>
            </p:cNvSpPr>
            <p:nvPr/>
          </p:nvSpPr>
          <p:spPr bwMode="auto">
            <a:xfrm>
              <a:off x="683" y="1736"/>
              <a:ext cx="0" cy="162"/>
            </a:xfrm>
            <a:prstGeom prst="line">
              <a:avLst/>
            </a:prstGeom>
            <a:noFill/>
            <a:ln w="12700">
              <a:solidFill>
                <a:schemeClr val="tx1"/>
              </a:solidFill>
              <a:round/>
              <a:headEnd/>
              <a:tailEnd/>
            </a:ln>
          </p:spPr>
          <p:txBody>
            <a:bodyPr/>
            <a:lstStyle/>
            <a:p>
              <a:endParaRPr lang="en-US" sz="1600"/>
            </a:p>
          </p:txBody>
        </p:sp>
        <p:sp>
          <p:nvSpPr>
            <p:cNvPr id="155783" name="Line 179"/>
            <p:cNvSpPr>
              <a:spLocks noChangeShapeType="1"/>
            </p:cNvSpPr>
            <p:nvPr/>
          </p:nvSpPr>
          <p:spPr bwMode="auto">
            <a:xfrm>
              <a:off x="724" y="1963"/>
              <a:ext cx="126" cy="76"/>
            </a:xfrm>
            <a:prstGeom prst="line">
              <a:avLst/>
            </a:prstGeom>
            <a:noFill/>
            <a:ln w="9525">
              <a:solidFill>
                <a:schemeClr val="tx1"/>
              </a:solidFill>
              <a:round/>
              <a:headEnd/>
              <a:tailEnd/>
            </a:ln>
          </p:spPr>
          <p:txBody>
            <a:bodyPr/>
            <a:lstStyle/>
            <a:p>
              <a:endParaRPr lang="en-US" sz="1600"/>
            </a:p>
          </p:txBody>
        </p:sp>
        <p:sp>
          <p:nvSpPr>
            <p:cNvPr id="155784" name="Line 180"/>
            <p:cNvSpPr>
              <a:spLocks noChangeShapeType="1"/>
            </p:cNvSpPr>
            <p:nvPr/>
          </p:nvSpPr>
          <p:spPr bwMode="auto">
            <a:xfrm flipV="1">
              <a:off x="850" y="1963"/>
              <a:ext cx="130" cy="76"/>
            </a:xfrm>
            <a:prstGeom prst="line">
              <a:avLst/>
            </a:prstGeom>
            <a:noFill/>
            <a:ln w="9525">
              <a:solidFill>
                <a:schemeClr val="tx1"/>
              </a:solidFill>
              <a:round/>
              <a:headEnd/>
              <a:tailEnd/>
            </a:ln>
          </p:spPr>
          <p:txBody>
            <a:bodyPr/>
            <a:lstStyle/>
            <a:p>
              <a:endParaRPr lang="en-US" sz="1600"/>
            </a:p>
          </p:txBody>
        </p:sp>
        <p:sp>
          <p:nvSpPr>
            <p:cNvPr id="155785" name="Line 181"/>
            <p:cNvSpPr>
              <a:spLocks noChangeShapeType="1"/>
            </p:cNvSpPr>
            <p:nvPr/>
          </p:nvSpPr>
          <p:spPr bwMode="auto">
            <a:xfrm flipV="1">
              <a:off x="1019" y="1736"/>
              <a:ext cx="0" cy="162"/>
            </a:xfrm>
            <a:prstGeom prst="line">
              <a:avLst/>
            </a:prstGeom>
            <a:noFill/>
            <a:ln w="12700">
              <a:solidFill>
                <a:schemeClr val="tx1"/>
              </a:solidFill>
              <a:round/>
              <a:headEnd/>
              <a:tailEnd/>
            </a:ln>
          </p:spPr>
          <p:txBody>
            <a:bodyPr/>
            <a:lstStyle/>
            <a:p>
              <a:endParaRPr lang="en-US" sz="1600"/>
            </a:p>
          </p:txBody>
        </p:sp>
        <p:sp>
          <p:nvSpPr>
            <p:cNvPr id="155786" name="Line 182"/>
            <p:cNvSpPr>
              <a:spLocks noChangeShapeType="1"/>
            </p:cNvSpPr>
            <p:nvPr/>
          </p:nvSpPr>
          <p:spPr bwMode="auto">
            <a:xfrm flipH="1" flipV="1">
              <a:off x="893" y="1661"/>
              <a:ext cx="126" cy="75"/>
            </a:xfrm>
            <a:prstGeom prst="line">
              <a:avLst/>
            </a:prstGeom>
            <a:noFill/>
            <a:ln w="9525">
              <a:solidFill>
                <a:schemeClr val="tx1"/>
              </a:solidFill>
              <a:round/>
              <a:headEnd/>
              <a:tailEnd/>
            </a:ln>
          </p:spPr>
          <p:txBody>
            <a:bodyPr/>
            <a:lstStyle/>
            <a:p>
              <a:endParaRPr lang="en-US" sz="1600"/>
            </a:p>
          </p:txBody>
        </p:sp>
        <p:sp>
          <p:nvSpPr>
            <p:cNvPr id="155787" name="Line 183"/>
            <p:cNvSpPr>
              <a:spLocks noChangeShapeType="1"/>
            </p:cNvSpPr>
            <p:nvPr/>
          </p:nvSpPr>
          <p:spPr bwMode="auto">
            <a:xfrm flipV="1">
              <a:off x="683" y="1659"/>
              <a:ext cx="128" cy="77"/>
            </a:xfrm>
            <a:prstGeom prst="line">
              <a:avLst/>
            </a:prstGeom>
            <a:noFill/>
            <a:ln w="9525">
              <a:solidFill>
                <a:schemeClr val="tx1"/>
              </a:solidFill>
              <a:round/>
              <a:headEnd/>
              <a:tailEnd/>
            </a:ln>
          </p:spPr>
          <p:txBody>
            <a:bodyPr/>
            <a:lstStyle/>
            <a:p>
              <a:endParaRPr lang="en-US" sz="1600"/>
            </a:p>
          </p:txBody>
        </p:sp>
        <p:sp>
          <p:nvSpPr>
            <p:cNvPr id="155788" name="Line 184"/>
            <p:cNvSpPr>
              <a:spLocks noChangeShapeType="1"/>
            </p:cNvSpPr>
            <p:nvPr/>
          </p:nvSpPr>
          <p:spPr bwMode="auto">
            <a:xfrm>
              <a:off x="1060" y="1963"/>
              <a:ext cx="89" cy="54"/>
            </a:xfrm>
            <a:prstGeom prst="line">
              <a:avLst/>
            </a:prstGeom>
            <a:noFill/>
            <a:ln w="9525">
              <a:solidFill>
                <a:schemeClr val="tx1"/>
              </a:solidFill>
              <a:round/>
              <a:headEnd/>
              <a:tailEnd/>
            </a:ln>
          </p:spPr>
          <p:txBody>
            <a:bodyPr/>
            <a:lstStyle/>
            <a:p>
              <a:endParaRPr lang="en-US" sz="1600"/>
            </a:p>
          </p:txBody>
        </p:sp>
        <p:sp>
          <p:nvSpPr>
            <p:cNvPr id="155789" name="Line 185"/>
            <p:cNvSpPr>
              <a:spLocks noChangeShapeType="1"/>
            </p:cNvSpPr>
            <p:nvPr/>
          </p:nvSpPr>
          <p:spPr bwMode="auto">
            <a:xfrm flipV="1">
              <a:off x="850" y="1476"/>
              <a:ext cx="0" cy="119"/>
            </a:xfrm>
            <a:prstGeom prst="line">
              <a:avLst/>
            </a:prstGeom>
            <a:noFill/>
            <a:ln w="12700">
              <a:solidFill>
                <a:schemeClr val="tx1"/>
              </a:solidFill>
              <a:round/>
              <a:headEnd/>
              <a:tailEnd/>
            </a:ln>
          </p:spPr>
          <p:txBody>
            <a:bodyPr/>
            <a:lstStyle/>
            <a:p>
              <a:endParaRPr lang="en-US" sz="1600"/>
            </a:p>
          </p:txBody>
        </p:sp>
        <p:sp>
          <p:nvSpPr>
            <p:cNvPr id="155790" name="Line 186"/>
            <p:cNvSpPr>
              <a:spLocks noChangeShapeType="1"/>
            </p:cNvSpPr>
            <p:nvPr/>
          </p:nvSpPr>
          <p:spPr bwMode="auto">
            <a:xfrm flipH="1">
              <a:off x="553" y="1963"/>
              <a:ext cx="89" cy="52"/>
            </a:xfrm>
            <a:prstGeom prst="line">
              <a:avLst/>
            </a:prstGeom>
            <a:noFill/>
            <a:ln w="9525">
              <a:solidFill>
                <a:schemeClr val="tx1"/>
              </a:solidFill>
              <a:round/>
              <a:headEnd/>
              <a:tailEnd/>
            </a:ln>
          </p:spPr>
          <p:txBody>
            <a:bodyPr/>
            <a:lstStyle/>
            <a:p>
              <a:endParaRPr lang="en-US" sz="1600"/>
            </a:p>
          </p:txBody>
        </p:sp>
        <p:sp>
          <p:nvSpPr>
            <p:cNvPr id="155791" name="Rectangle 187"/>
            <p:cNvSpPr>
              <a:spLocks noChangeArrowheads="1"/>
            </p:cNvSpPr>
            <p:nvPr/>
          </p:nvSpPr>
          <p:spPr bwMode="auto">
            <a:xfrm>
              <a:off x="655" y="1894"/>
              <a:ext cx="65" cy="107"/>
            </a:xfrm>
            <a:prstGeom prst="rect">
              <a:avLst/>
            </a:prstGeom>
            <a:noFill/>
            <a:ln w="9525">
              <a:noFill/>
              <a:miter lim="800000"/>
              <a:headEnd/>
              <a:tailEnd/>
            </a:ln>
          </p:spPr>
          <p:txBody>
            <a:bodyPr wrap="none" lIns="0" tIns="0" rIns="0" bIns="0">
              <a:spAutoFit/>
            </a:bodyPr>
            <a:lstStyle/>
            <a:p>
              <a:pPr eaLnBrk="0" hangingPunct="0"/>
              <a:r>
                <a:rPr lang="en-GB" sz="1100" b="1"/>
                <a:t>N</a:t>
              </a:r>
              <a:endParaRPr lang="en-GB" sz="1100"/>
            </a:p>
          </p:txBody>
        </p:sp>
        <p:sp>
          <p:nvSpPr>
            <p:cNvPr id="155792" name="Rectangle 188"/>
            <p:cNvSpPr>
              <a:spLocks noChangeArrowheads="1"/>
            </p:cNvSpPr>
            <p:nvPr/>
          </p:nvSpPr>
          <p:spPr bwMode="auto">
            <a:xfrm>
              <a:off x="993" y="1894"/>
              <a:ext cx="65" cy="107"/>
            </a:xfrm>
            <a:prstGeom prst="rect">
              <a:avLst/>
            </a:prstGeom>
            <a:noFill/>
            <a:ln w="9525">
              <a:noFill/>
              <a:miter lim="800000"/>
              <a:headEnd/>
              <a:tailEnd/>
            </a:ln>
          </p:spPr>
          <p:txBody>
            <a:bodyPr wrap="none" lIns="0" tIns="0" rIns="0" bIns="0">
              <a:spAutoFit/>
            </a:bodyPr>
            <a:lstStyle/>
            <a:p>
              <a:pPr eaLnBrk="0" hangingPunct="0"/>
              <a:r>
                <a:rPr lang="en-GB" sz="1100" b="1"/>
                <a:t>N</a:t>
              </a:r>
              <a:endParaRPr lang="en-GB" sz="1100"/>
            </a:p>
          </p:txBody>
        </p:sp>
        <p:sp>
          <p:nvSpPr>
            <p:cNvPr id="155793" name="Rectangle 189"/>
            <p:cNvSpPr>
              <a:spLocks noChangeArrowheads="1"/>
            </p:cNvSpPr>
            <p:nvPr/>
          </p:nvSpPr>
          <p:spPr bwMode="auto">
            <a:xfrm>
              <a:off x="824" y="1591"/>
              <a:ext cx="65" cy="107"/>
            </a:xfrm>
            <a:prstGeom prst="rect">
              <a:avLst/>
            </a:prstGeom>
            <a:noFill/>
            <a:ln w="9525">
              <a:noFill/>
              <a:miter lim="800000"/>
              <a:headEnd/>
              <a:tailEnd/>
            </a:ln>
          </p:spPr>
          <p:txBody>
            <a:bodyPr wrap="none" lIns="0" tIns="0" rIns="0" bIns="0">
              <a:spAutoFit/>
            </a:bodyPr>
            <a:lstStyle/>
            <a:p>
              <a:pPr eaLnBrk="0" hangingPunct="0"/>
              <a:r>
                <a:rPr lang="en-GB" sz="1100" b="1"/>
                <a:t>N</a:t>
              </a:r>
              <a:endParaRPr lang="en-GB" sz="1100"/>
            </a:p>
          </p:txBody>
        </p:sp>
        <p:sp>
          <p:nvSpPr>
            <p:cNvPr id="155794" name="Rectangle 190"/>
            <p:cNvSpPr>
              <a:spLocks noChangeArrowheads="1"/>
            </p:cNvSpPr>
            <p:nvPr/>
          </p:nvSpPr>
          <p:spPr bwMode="auto">
            <a:xfrm>
              <a:off x="1162" y="1995"/>
              <a:ext cx="65" cy="107"/>
            </a:xfrm>
            <a:prstGeom prst="rect">
              <a:avLst/>
            </a:prstGeom>
            <a:noFill/>
            <a:ln w="9525">
              <a:noFill/>
              <a:miter lim="800000"/>
              <a:headEnd/>
              <a:tailEnd/>
            </a:ln>
          </p:spPr>
          <p:txBody>
            <a:bodyPr wrap="none" lIns="0" tIns="0" rIns="0" bIns="0">
              <a:spAutoFit/>
            </a:bodyPr>
            <a:lstStyle/>
            <a:p>
              <a:pPr eaLnBrk="0" hangingPunct="0"/>
              <a:r>
                <a:rPr lang="en-GB" sz="1100" b="1"/>
                <a:t>N</a:t>
              </a:r>
              <a:endParaRPr lang="en-GB" sz="1100"/>
            </a:p>
          </p:txBody>
        </p:sp>
        <p:sp>
          <p:nvSpPr>
            <p:cNvPr id="155795" name="Rectangle 191"/>
            <p:cNvSpPr>
              <a:spLocks noChangeArrowheads="1"/>
            </p:cNvSpPr>
            <p:nvPr/>
          </p:nvSpPr>
          <p:spPr bwMode="auto">
            <a:xfrm>
              <a:off x="1231" y="1995"/>
              <a:ext cx="69" cy="107"/>
            </a:xfrm>
            <a:prstGeom prst="rect">
              <a:avLst/>
            </a:prstGeom>
            <a:noFill/>
            <a:ln w="9525">
              <a:noFill/>
              <a:miter lim="800000"/>
              <a:headEnd/>
              <a:tailEnd/>
            </a:ln>
          </p:spPr>
          <p:txBody>
            <a:bodyPr wrap="none" lIns="0" tIns="0" rIns="0" bIns="0">
              <a:spAutoFit/>
            </a:bodyPr>
            <a:lstStyle/>
            <a:p>
              <a:pPr eaLnBrk="0" hangingPunct="0"/>
              <a:r>
                <a:rPr lang="en-GB" sz="1100" b="1"/>
                <a:t>O</a:t>
              </a:r>
              <a:endParaRPr lang="en-GB" sz="1100"/>
            </a:p>
          </p:txBody>
        </p:sp>
        <p:sp>
          <p:nvSpPr>
            <p:cNvPr id="155796" name="Rectangle 192"/>
            <p:cNvSpPr>
              <a:spLocks noChangeArrowheads="1"/>
            </p:cNvSpPr>
            <p:nvPr/>
          </p:nvSpPr>
          <p:spPr bwMode="auto">
            <a:xfrm>
              <a:off x="1311" y="2035"/>
              <a:ext cx="36" cy="78"/>
            </a:xfrm>
            <a:prstGeom prst="rect">
              <a:avLst/>
            </a:prstGeom>
            <a:noFill/>
            <a:ln w="9525">
              <a:noFill/>
              <a:miter lim="800000"/>
              <a:headEnd/>
              <a:tailEnd/>
            </a:ln>
          </p:spPr>
          <p:txBody>
            <a:bodyPr wrap="none" lIns="0" tIns="0" rIns="0" bIns="0">
              <a:spAutoFit/>
            </a:bodyPr>
            <a:lstStyle/>
            <a:p>
              <a:pPr eaLnBrk="0" hangingPunct="0"/>
              <a:r>
                <a:rPr lang="en-GB" sz="800" b="1"/>
                <a:t>2</a:t>
              </a:r>
              <a:endParaRPr lang="en-GB" sz="1100"/>
            </a:p>
          </p:txBody>
        </p:sp>
        <p:sp>
          <p:nvSpPr>
            <p:cNvPr id="155797" name="Rectangle 193"/>
            <p:cNvSpPr>
              <a:spLocks noChangeArrowheads="1"/>
            </p:cNvSpPr>
            <p:nvPr/>
          </p:nvSpPr>
          <p:spPr bwMode="auto">
            <a:xfrm>
              <a:off x="824" y="1388"/>
              <a:ext cx="65" cy="107"/>
            </a:xfrm>
            <a:prstGeom prst="rect">
              <a:avLst/>
            </a:prstGeom>
            <a:noFill/>
            <a:ln w="9525">
              <a:noFill/>
              <a:miter lim="800000"/>
              <a:headEnd/>
              <a:tailEnd/>
            </a:ln>
          </p:spPr>
          <p:txBody>
            <a:bodyPr wrap="none" lIns="0" tIns="0" rIns="0" bIns="0">
              <a:spAutoFit/>
            </a:bodyPr>
            <a:lstStyle/>
            <a:p>
              <a:pPr eaLnBrk="0" hangingPunct="0"/>
              <a:r>
                <a:rPr lang="en-GB" sz="1100" b="1"/>
                <a:t>N</a:t>
              </a:r>
              <a:endParaRPr lang="en-GB" sz="1100"/>
            </a:p>
          </p:txBody>
        </p:sp>
        <p:sp>
          <p:nvSpPr>
            <p:cNvPr id="155798" name="Rectangle 194"/>
            <p:cNvSpPr>
              <a:spLocks noChangeArrowheads="1"/>
            </p:cNvSpPr>
            <p:nvPr/>
          </p:nvSpPr>
          <p:spPr bwMode="auto">
            <a:xfrm>
              <a:off x="893" y="1388"/>
              <a:ext cx="69" cy="107"/>
            </a:xfrm>
            <a:prstGeom prst="rect">
              <a:avLst/>
            </a:prstGeom>
            <a:noFill/>
            <a:ln w="9525">
              <a:noFill/>
              <a:miter lim="800000"/>
              <a:headEnd/>
              <a:tailEnd/>
            </a:ln>
          </p:spPr>
          <p:txBody>
            <a:bodyPr wrap="none" lIns="0" tIns="0" rIns="0" bIns="0">
              <a:spAutoFit/>
            </a:bodyPr>
            <a:lstStyle/>
            <a:p>
              <a:pPr eaLnBrk="0" hangingPunct="0"/>
              <a:r>
                <a:rPr lang="en-GB" sz="1100" b="1"/>
                <a:t>O</a:t>
              </a:r>
              <a:endParaRPr lang="en-GB" sz="1100"/>
            </a:p>
          </p:txBody>
        </p:sp>
        <p:sp>
          <p:nvSpPr>
            <p:cNvPr id="155799" name="Rectangle 195"/>
            <p:cNvSpPr>
              <a:spLocks noChangeArrowheads="1"/>
            </p:cNvSpPr>
            <p:nvPr/>
          </p:nvSpPr>
          <p:spPr bwMode="auto">
            <a:xfrm>
              <a:off x="981" y="1429"/>
              <a:ext cx="36" cy="78"/>
            </a:xfrm>
            <a:prstGeom prst="rect">
              <a:avLst/>
            </a:prstGeom>
            <a:noFill/>
            <a:ln w="9525">
              <a:noFill/>
              <a:miter lim="800000"/>
              <a:headEnd/>
              <a:tailEnd/>
            </a:ln>
          </p:spPr>
          <p:txBody>
            <a:bodyPr wrap="none" lIns="0" tIns="0" rIns="0" bIns="0">
              <a:spAutoFit/>
            </a:bodyPr>
            <a:lstStyle/>
            <a:p>
              <a:pPr eaLnBrk="0" hangingPunct="0"/>
              <a:r>
                <a:rPr lang="en-GB" sz="800" b="1"/>
                <a:t>2</a:t>
              </a:r>
              <a:endParaRPr lang="en-GB" sz="1100"/>
            </a:p>
          </p:txBody>
        </p:sp>
        <p:sp>
          <p:nvSpPr>
            <p:cNvPr id="155800" name="Rectangle 196"/>
            <p:cNvSpPr>
              <a:spLocks noChangeArrowheads="1"/>
            </p:cNvSpPr>
            <p:nvPr/>
          </p:nvSpPr>
          <p:spPr bwMode="auto">
            <a:xfrm>
              <a:off x="369" y="1995"/>
              <a:ext cx="69" cy="107"/>
            </a:xfrm>
            <a:prstGeom prst="rect">
              <a:avLst/>
            </a:prstGeom>
            <a:noFill/>
            <a:ln w="9525">
              <a:noFill/>
              <a:miter lim="800000"/>
              <a:headEnd/>
              <a:tailEnd/>
            </a:ln>
          </p:spPr>
          <p:txBody>
            <a:bodyPr wrap="none" lIns="0" tIns="0" rIns="0" bIns="0">
              <a:spAutoFit/>
            </a:bodyPr>
            <a:lstStyle/>
            <a:p>
              <a:pPr eaLnBrk="0" hangingPunct="0"/>
              <a:r>
                <a:rPr lang="en-GB" sz="1100" b="1"/>
                <a:t>O</a:t>
              </a:r>
              <a:endParaRPr lang="en-GB" sz="1100"/>
            </a:p>
          </p:txBody>
        </p:sp>
        <p:sp>
          <p:nvSpPr>
            <p:cNvPr id="155801" name="Rectangle 197"/>
            <p:cNvSpPr>
              <a:spLocks noChangeArrowheads="1"/>
            </p:cNvSpPr>
            <p:nvPr/>
          </p:nvSpPr>
          <p:spPr bwMode="auto">
            <a:xfrm>
              <a:off x="438" y="2035"/>
              <a:ext cx="36" cy="78"/>
            </a:xfrm>
            <a:prstGeom prst="rect">
              <a:avLst/>
            </a:prstGeom>
            <a:noFill/>
            <a:ln w="9525">
              <a:noFill/>
              <a:miter lim="800000"/>
              <a:headEnd/>
              <a:tailEnd/>
            </a:ln>
          </p:spPr>
          <p:txBody>
            <a:bodyPr wrap="none" lIns="0" tIns="0" rIns="0" bIns="0">
              <a:spAutoFit/>
            </a:bodyPr>
            <a:lstStyle/>
            <a:p>
              <a:pPr eaLnBrk="0" hangingPunct="0"/>
              <a:r>
                <a:rPr lang="en-GB" sz="800" b="1"/>
                <a:t>2</a:t>
              </a:r>
              <a:endParaRPr lang="en-GB" sz="1100"/>
            </a:p>
          </p:txBody>
        </p:sp>
        <p:sp>
          <p:nvSpPr>
            <p:cNvPr id="155802" name="Rectangle 198"/>
            <p:cNvSpPr>
              <a:spLocks noChangeArrowheads="1"/>
            </p:cNvSpPr>
            <p:nvPr/>
          </p:nvSpPr>
          <p:spPr bwMode="auto">
            <a:xfrm>
              <a:off x="486" y="1996"/>
              <a:ext cx="65" cy="107"/>
            </a:xfrm>
            <a:prstGeom prst="rect">
              <a:avLst/>
            </a:prstGeom>
            <a:noFill/>
            <a:ln w="9525">
              <a:noFill/>
              <a:miter lim="800000"/>
              <a:headEnd/>
              <a:tailEnd/>
            </a:ln>
          </p:spPr>
          <p:txBody>
            <a:bodyPr wrap="none" lIns="0" tIns="0" rIns="0" bIns="0">
              <a:spAutoFit/>
            </a:bodyPr>
            <a:lstStyle/>
            <a:p>
              <a:pPr eaLnBrk="0" hangingPunct="0"/>
              <a:r>
                <a:rPr lang="en-GB" sz="1100" b="1"/>
                <a:t>N</a:t>
              </a:r>
              <a:endParaRPr lang="en-GB" sz="1100"/>
            </a:p>
          </p:txBody>
        </p:sp>
      </p:grpSp>
      <p:sp>
        <p:nvSpPr>
          <p:cNvPr id="155777" name="Text Box 199"/>
          <p:cNvSpPr txBox="1">
            <a:spLocks noChangeArrowheads="1"/>
          </p:cNvSpPr>
          <p:nvPr/>
        </p:nvSpPr>
        <p:spPr bwMode="auto">
          <a:xfrm>
            <a:off x="914400" y="6273800"/>
            <a:ext cx="1371600" cy="261610"/>
          </a:xfrm>
          <a:prstGeom prst="rect">
            <a:avLst/>
          </a:prstGeom>
          <a:noFill/>
          <a:ln w="15875">
            <a:noFill/>
            <a:miter lim="800000"/>
            <a:headEnd/>
            <a:tailEnd/>
          </a:ln>
        </p:spPr>
        <p:txBody>
          <a:bodyPr>
            <a:spAutoFit/>
          </a:bodyPr>
          <a:lstStyle/>
          <a:p>
            <a:pPr eaLnBrk="0" hangingPunct="0">
              <a:spcBef>
                <a:spcPct val="50000"/>
              </a:spcBef>
            </a:pPr>
            <a:r>
              <a:rPr lang="en-GB" sz="1000"/>
              <a:t>+ </a:t>
            </a:r>
            <a:r>
              <a:rPr lang="en-GB" sz="1100"/>
              <a:t>CH</a:t>
            </a:r>
            <a:r>
              <a:rPr lang="en-GB" sz="1100" baseline="-25000"/>
              <a:t>2</a:t>
            </a:r>
            <a:r>
              <a:rPr lang="en-GB" sz="1100"/>
              <a:t>O</a:t>
            </a:r>
          </a:p>
        </p:txBody>
      </p:sp>
      <p:sp>
        <p:nvSpPr>
          <p:cNvPr id="155778" name="Text Box 200"/>
          <p:cNvSpPr txBox="1">
            <a:spLocks noChangeArrowheads="1"/>
          </p:cNvSpPr>
          <p:nvPr/>
        </p:nvSpPr>
        <p:spPr bwMode="auto">
          <a:xfrm>
            <a:off x="254000" y="5080000"/>
            <a:ext cx="901700" cy="276999"/>
          </a:xfrm>
          <a:prstGeom prst="rect">
            <a:avLst/>
          </a:prstGeom>
          <a:noFill/>
          <a:ln w="15875">
            <a:noFill/>
            <a:miter lim="800000"/>
            <a:headEnd/>
            <a:tailEnd/>
          </a:ln>
        </p:spPr>
        <p:txBody>
          <a:bodyPr>
            <a:spAutoFit/>
          </a:bodyPr>
          <a:lstStyle/>
          <a:p>
            <a:pPr eaLnBrk="0" hangingPunct="0">
              <a:spcBef>
                <a:spcPct val="50000"/>
              </a:spcBef>
            </a:pPr>
            <a:r>
              <a:rPr lang="en-GB" sz="1200" b="1"/>
              <a:t>RDX</a:t>
            </a:r>
          </a:p>
        </p:txBody>
      </p:sp>
      <p:sp>
        <p:nvSpPr>
          <p:cNvPr id="155779" name="Text Box 201"/>
          <p:cNvSpPr txBox="1">
            <a:spLocks noChangeArrowheads="1"/>
          </p:cNvSpPr>
          <p:nvPr/>
        </p:nvSpPr>
        <p:spPr bwMode="auto">
          <a:xfrm>
            <a:off x="1358900" y="4064000"/>
            <a:ext cx="1181100" cy="246221"/>
          </a:xfrm>
          <a:prstGeom prst="rect">
            <a:avLst/>
          </a:prstGeom>
          <a:noFill/>
          <a:ln w="15875">
            <a:noFill/>
            <a:miter lim="800000"/>
            <a:headEnd/>
            <a:tailEnd/>
          </a:ln>
        </p:spPr>
        <p:txBody>
          <a:bodyPr>
            <a:spAutoFit/>
          </a:bodyPr>
          <a:lstStyle/>
          <a:p>
            <a:pPr eaLnBrk="0" hangingPunct="0">
              <a:spcBef>
                <a:spcPct val="50000"/>
              </a:spcBef>
            </a:pPr>
            <a:r>
              <a:rPr lang="en-GB" sz="1000"/>
              <a:t>Hexamine</a:t>
            </a:r>
          </a:p>
        </p:txBody>
      </p:sp>
      <p:sp>
        <p:nvSpPr>
          <p:cNvPr id="155780" name="Text Box 155"/>
          <p:cNvSpPr txBox="1">
            <a:spLocks noChangeArrowheads="1"/>
          </p:cNvSpPr>
          <p:nvPr/>
        </p:nvSpPr>
        <p:spPr bwMode="auto">
          <a:xfrm>
            <a:off x="5880100" y="6045200"/>
            <a:ext cx="647700" cy="261610"/>
          </a:xfrm>
          <a:prstGeom prst="rect">
            <a:avLst/>
          </a:prstGeom>
          <a:noFill/>
          <a:ln w="9525">
            <a:noFill/>
            <a:miter lim="800000"/>
            <a:headEnd/>
            <a:tailEnd/>
          </a:ln>
        </p:spPr>
        <p:txBody>
          <a:bodyPr>
            <a:spAutoFit/>
          </a:bodyPr>
          <a:lstStyle/>
          <a:p>
            <a:pPr eaLnBrk="0" hangingPunct="0">
              <a:spcBef>
                <a:spcPct val="50000"/>
              </a:spcBef>
            </a:pPr>
            <a:r>
              <a:rPr lang="en-GB" sz="1100"/>
              <a:t>CH</a:t>
            </a:r>
            <a:r>
              <a:rPr lang="en-GB" sz="1100" baseline="-25000"/>
              <a:t>2</a:t>
            </a:r>
          </a:p>
        </p:txBody>
      </p:sp>
    </p:spTree>
    <p:extLst>
      <p:ext uri="{BB962C8B-B14F-4D97-AF65-F5344CB8AC3E}">
        <p14:creationId xmlns:p14="http://schemas.microsoft.com/office/powerpoint/2010/main" val="1962655257"/>
      </p:ext>
    </p:extLst>
  </p:cSld>
  <p:clrMapOvr>
    <a:masterClrMapping/>
  </p:clrMapOvr>
  <p:transition>
    <p:wipe dir="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6178" name="Rectangle 2"/>
          <p:cNvSpPr>
            <a:spLocks noGrp="1" noChangeArrowheads="1"/>
          </p:cNvSpPr>
          <p:nvPr>
            <p:ph type="title"/>
          </p:nvPr>
        </p:nvSpPr>
        <p:spPr/>
        <p:txBody>
          <a:bodyPr/>
          <a:lstStyle/>
          <a:p>
            <a:pPr>
              <a:defRPr/>
            </a:pPr>
            <a:r>
              <a:rPr lang="en-GB"/>
              <a:t>RDX Types</a:t>
            </a:r>
          </a:p>
        </p:txBody>
      </p:sp>
      <p:sp>
        <p:nvSpPr>
          <p:cNvPr id="157698" name="Rectangle 3"/>
          <p:cNvSpPr>
            <a:spLocks noGrp="1" noChangeArrowheads="1"/>
          </p:cNvSpPr>
          <p:nvPr>
            <p:ph type="body" idx="1"/>
          </p:nvPr>
        </p:nvSpPr>
        <p:spPr>
          <a:xfrm>
            <a:off x="304800" y="871538"/>
            <a:ext cx="4914900" cy="5229225"/>
          </a:xfrm>
        </p:spPr>
        <p:txBody>
          <a:bodyPr/>
          <a:lstStyle/>
          <a:p>
            <a:r>
              <a:rPr lang="en-GB" sz="2400" smtClean="0"/>
              <a:t>RDX Type I </a:t>
            </a:r>
          </a:p>
          <a:p>
            <a:pPr lvl="1"/>
            <a:r>
              <a:rPr lang="en-GB" sz="2000" smtClean="0"/>
              <a:t>UK RDX produced by the Woolwich process gives pure RDX</a:t>
            </a:r>
          </a:p>
          <a:p>
            <a:pPr lvl="1"/>
            <a:r>
              <a:rPr lang="en-GB" sz="2000" smtClean="0"/>
              <a:t>Same process used by France, Australia &amp; South Africa</a:t>
            </a:r>
            <a:br>
              <a:rPr lang="en-GB" sz="2000" smtClean="0"/>
            </a:br>
            <a:endParaRPr lang="en-GB" sz="2000" smtClean="0"/>
          </a:p>
          <a:p>
            <a:pPr lvl="1">
              <a:buFont typeface="Wingdings" pitchFamily="2" charset="2"/>
              <a:buNone/>
            </a:pPr>
            <a:endParaRPr lang="en-GB" sz="2000" smtClean="0"/>
          </a:p>
          <a:p>
            <a:r>
              <a:rPr lang="en-GB" sz="2400" smtClean="0"/>
              <a:t>RDX Type II</a:t>
            </a:r>
          </a:p>
          <a:p>
            <a:pPr lvl="1"/>
            <a:r>
              <a:rPr lang="en-GB" sz="2000" smtClean="0"/>
              <a:t>US RDX made by the Bachmann  process gives RDX with HMX as a contaminant (up to 18%)</a:t>
            </a:r>
          </a:p>
          <a:p>
            <a:pPr lvl="1"/>
            <a:r>
              <a:rPr lang="en-GB" sz="2000" smtClean="0"/>
              <a:t>The same process is used in Norway and Sweden.</a:t>
            </a:r>
          </a:p>
        </p:txBody>
      </p:sp>
      <p:pic>
        <p:nvPicPr>
          <p:cNvPr id="157699" name="Picture 4"/>
          <p:cNvPicPr>
            <a:picLocks noChangeAspect="1" noChangeArrowheads="1"/>
          </p:cNvPicPr>
          <p:nvPr/>
        </p:nvPicPr>
        <p:blipFill>
          <a:blip r:embed="rId3"/>
          <a:srcRect/>
          <a:stretch>
            <a:fillRect/>
          </a:stretch>
        </p:blipFill>
        <p:spPr bwMode="auto">
          <a:xfrm>
            <a:off x="5429250" y="2305050"/>
            <a:ext cx="3209925" cy="2387600"/>
          </a:xfrm>
          <a:prstGeom prst="rect">
            <a:avLst/>
          </a:prstGeom>
          <a:noFill/>
          <a:ln w="9525">
            <a:noFill/>
            <a:miter lim="800000"/>
            <a:headEnd/>
            <a:tailEnd/>
          </a:ln>
        </p:spPr>
      </p:pic>
    </p:spTree>
    <p:extLst>
      <p:ext uri="{BB962C8B-B14F-4D97-AF65-F5344CB8AC3E}">
        <p14:creationId xmlns:p14="http://schemas.microsoft.com/office/powerpoint/2010/main" val="365718236"/>
      </p:ext>
    </p:extLst>
  </p:cSld>
  <p:clrMapOvr>
    <a:masterClrMapping/>
  </p:clrMapOvr>
  <p:transition>
    <p:wipe dir="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3106" name="Rectangle 2"/>
          <p:cNvSpPr>
            <a:spLocks noGrp="1" noChangeArrowheads="1"/>
          </p:cNvSpPr>
          <p:nvPr>
            <p:ph type="title"/>
          </p:nvPr>
        </p:nvSpPr>
        <p:spPr/>
        <p:txBody>
          <a:bodyPr/>
          <a:lstStyle/>
          <a:p>
            <a:pPr>
              <a:defRPr/>
            </a:pPr>
            <a:r>
              <a:rPr lang="en-GB"/>
              <a:t>HMX Nitration </a:t>
            </a:r>
          </a:p>
        </p:txBody>
      </p:sp>
      <p:sp>
        <p:nvSpPr>
          <p:cNvPr id="159746" name="Rectangle 4"/>
          <p:cNvSpPr>
            <a:spLocks noGrp="1" noChangeArrowheads="1"/>
          </p:cNvSpPr>
          <p:nvPr>
            <p:ph type="body" idx="1"/>
          </p:nvPr>
        </p:nvSpPr>
        <p:spPr>
          <a:xfrm>
            <a:off x="647700" y="1011238"/>
            <a:ext cx="6146800" cy="1454150"/>
          </a:xfrm>
        </p:spPr>
        <p:txBody>
          <a:bodyPr/>
          <a:lstStyle/>
          <a:p>
            <a:r>
              <a:rPr lang="en-GB" smtClean="0"/>
              <a:t>HMX by the Bachmann process uses Hexamine, Formaldehyde, Nitric and Acetic acid</a:t>
            </a:r>
            <a:endParaRPr lang="en-GB" sz="4300" smtClean="0"/>
          </a:p>
        </p:txBody>
      </p:sp>
      <p:pic>
        <p:nvPicPr>
          <p:cNvPr id="159747" name="Picture 5"/>
          <p:cNvPicPr>
            <a:picLocks noChangeAspect="1" noChangeArrowheads="1"/>
          </p:cNvPicPr>
          <p:nvPr/>
        </p:nvPicPr>
        <p:blipFill>
          <a:blip r:embed="rId2"/>
          <a:srcRect/>
          <a:stretch>
            <a:fillRect/>
          </a:stretch>
        </p:blipFill>
        <p:spPr bwMode="auto">
          <a:xfrm>
            <a:off x="6213475" y="1435100"/>
            <a:ext cx="2632075" cy="2509838"/>
          </a:xfrm>
          <a:prstGeom prst="rect">
            <a:avLst/>
          </a:prstGeom>
          <a:noFill/>
          <a:ln w="9525">
            <a:noFill/>
            <a:miter lim="800000"/>
            <a:headEnd/>
            <a:tailEnd/>
          </a:ln>
        </p:spPr>
      </p:pic>
      <p:sp>
        <p:nvSpPr>
          <p:cNvPr id="159748" name="Text Box 6"/>
          <p:cNvSpPr txBox="1">
            <a:spLocks noChangeArrowheads="1"/>
          </p:cNvSpPr>
          <p:nvPr/>
        </p:nvSpPr>
        <p:spPr bwMode="auto">
          <a:xfrm>
            <a:off x="1368425" y="2463800"/>
            <a:ext cx="673100" cy="276999"/>
          </a:xfrm>
          <a:prstGeom prst="rect">
            <a:avLst/>
          </a:prstGeom>
          <a:noFill/>
          <a:ln w="15875">
            <a:noFill/>
            <a:miter lim="800000"/>
            <a:headEnd/>
            <a:tailEnd/>
          </a:ln>
        </p:spPr>
        <p:txBody>
          <a:bodyPr>
            <a:spAutoFit/>
          </a:bodyPr>
          <a:lstStyle/>
          <a:p>
            <a:pPr eaLnBrk="0" hangingPunct="0">
              <a:spcBef>
                <a:spcPct val="50000"/>
              </a:spcBef>
            </a:pPr>
            <a:r>
              <a:rPr lang="en-GB" sz="1200"/>
              <a:t>CH</a:t>
            </a:r>
            <a:r>
              <a:rPr lang="en-GB" sz="1200" baseline="-25000"/>
              <a:t>2</a:t>
            </a:r>
            <a:endParaRPr lang="en-GB" sz="1200"/>
          </a:p>
        </p:txBody>
      </p:sp>
      <p:sp>
        <p:nvSpPr>
          <p:cNvPr id="159749" name="Line 7"/>
          <p:cNvSpPr>
            <a:spLocks noChangeShapeType="1"/>
          </p:cNvSpPr>
          <p:nvPr/>
        </p:nvSpPr>
        <p:spPr bwMode="auto">
          <a:xfrm>
            <a:off x="1727200" y="2641600"/>
            <a:ext cx="165100" cy="139700"/>
          </a:xfrm>
          <a:prstGeom prst="line">
            <a:avLst/>
          </a:prstGeom>
          <a:noFill/>
          <a:ln w="15875">
            <a:solidFill>
              <a:schemeClr val="tx1"/>
            </a:solidFill>
            <a:round/>
            <a:headEnd/>
            <a:tailEnd/>
          </a:ln>
        </p:spPr>
        <p:txBody>
          <a:bodyPr/>
          <a:lstStyle/>
          <a:p>
            <a:endParaRPr lang="en-US" sz="1200"/>
          </a:p>
        </p:txBody>
      </p:sp>
      <p:sp>
        <p:nvSpPr>
          <p:cNvPr id="159750" name="Line 8"/>
          <p:cNvSpPr>
            <a:spLocks noChangeShapeType="1"/>
          </p:cNvSpPr>
          <p:nvPr/>
        </p:nvSpPr>
        <p:spPr bwMode="auto">
          <a:xfrm flipH="1">
            <a:off x="1244600" y="2660650"/>
            <a:ext cx="165100" cy="139700"/>
          </a:xfrm>
          <a:prstGeom prst="line">
            <a:avLst/>
          </a:prstGeom>
          <a:noFill/>
          <a:ln w="15875">
            <a:solidFill>
              <a:schemeClr val="tx1"/>
            </a:solidFill>
            <a:round/>
            <a:headEnd/>
            <a:tailEnd/>
          </a:ln>
        </p:spPr>
        <p:txBody>
          <a:bodyPr/>
          <a:lstStyle/>
          <a:p>
            <a:endParaRPr lang="en-US" sz="1200"/>
          </a:p>
        </p:txBody>
      </p:sp>
      <p:sp>
        <p:nvSpPr>
          <p:cNvPr id="159751" name="Text Box 9"/>
          <p:cNvSpPr txBox="1">
            <a:spLocks noChangeArrowheads="1"/>
          </p:cNvSpPr>
          <p:nvPr/>
        </p:nvSpPr>
        <p:spPr bwMode="auto">
          <a:xfrm>
            <a:off x="1828800" y="2717800"/>
            <a:ext cx="342900" cy="276999"/>
          </a:xfrm>
          <a:prstGeom prst="rect">
            <a:avLst/>
          </a:prstGeom>
          <a:noFill/>
          <a:ln w="15875">
            <a:noFill/>
            <a:miter lim="800000"/>
            <a:headEnd/>
            <a:tailEnd/>
          </a:ln>
        </p:spPr>
        <p:txBody>
          <a:bodyPr>
            <a:spAutoFit/>
          </a:bodyPr>
          <a:lstStyle/>
          <a:p>
            <a:pPr eaLnBrk="0" hangingPunct="0">
              <a:spcBef>
                <a:spcPct val="50000"/>
              </a:spcBef>
            </a:pPr>
            <a:r>
              <a:rPr lang="en-GB" sz="1200"/>
              <a:t>N</a:t>
            </a:r>
          </a:p>
        </p:txBody>
      </p:sp>
      <p:sp>
        <p:nvSpPr>
          <p:cNvPr id="159752" name="Text Box 10"/>
          <p:cNvSpPr txBox="1">
            <a:spLocks noChangeArrowheads="1"/>
          </p:cNvSpPr>
          <p:nvPr/>
        </p:nvSpPr>
        <p:spPr bwMode="auto">
          <a:xfrm>
            <a:off x="1035050" y="2720975"/>
            <a:ext cx="393700" cy="276999"/>
          </a:xfrm>
          <a:prstGeom prst="rect">
            <a:avLst/>
          </a:prstGeom>
          <a:noFill/>
          <a:ln w="15875">
            <a:noFill/>
            <a:miter lim="800000"/>
            <a:headEnd/>
            <a:tailEnd/>
          </a:ln>
        </p:spPr>
        <p:txBody>
          <a:bodyPr>
            <a:spAutoFit/>
          </a:bodyPr>
          <a:lstStyle/>
          <a:p>
            <a:pPr eaLnBrk="0" hangingPunct="0">
              <a:spcBef>
                <a:spcPct val="50000"/>
              </a:spcBef>
            </a:pPr>
            <a:r>
              <a:rPr lang="en-GB" sz="1200"/>
              <a:t>N</a:t>
            </a:r>
          </a:p>
        </p:txBody>
      </p:sp>
      <p:sp>
        <p:nvSpPr>
          <p:cNvPr id="159753" name="Line 11"/>
          <p:cNvSpPr>
            <a:spLocks noChangeShapeType="1"/>
          </p:cNvSpPr>
          <p:nvPr/>
        </p:nvSpPr>
        <p:spPr bwMode="auto">
          <a:xfrm>
            <a:off x="1222375" y="2898775"/>
            <a:ext cx="66675" cy="66675"/>
          </a:xfrm>
          <a:prstGeom prst="line">
            <a:avLst/>
          </a:prstGeom>
          <a:noFill/>
          <a:ln w="15875">
            <a:solidFill>
              <a:schemeClr val="tx1"/>
            </a:solidFill>
            <a:round/>
            <a:headEnd/>
            <a:tailEnd/>
          </a:ln>
        </p:spPr>
        <p:txBody>
          <a:bodyPr/>
          <a:lstStyle/>
          <a:p>
            <a:endParaRPr lang="en-US" sz="1200"/>
          </a:p>
        </p:txBody>
      </p:sp>
      <p:sp>
        <p:nvSpPr>
          <p:cNvPr id="159754" name="Text Box 12"/>
          <p:cNvSpPr txBox="1">
            <a:spLocks noChangeArrowheads="1"/>
          </p:cNvSpPr>
          <p:nvPr/>
        </p:nvSpPr>
        <p:spPr bwMode="auto">
          <a:xfrm>
            <a:off x="1184275" y="2898775"/>
            <a:ext cx="542925" cy="276999"/>
          </a:xfrm>
          <a:prstGeom prst="rect">
            <a:avLst/>
          </a:prstGeom>
          <a:noFill/>
          <a:ln w="15875">
            <a:noFill/>
            <a:miter lim="800000"/>
            <a:headEnd/>
            <a:tailEnd/>
          </a:ln>
        </p:spPr>
        <p:txBody>
          <a:bodyPr>
            <a:spAutoFit/>
          </a:bodyPr>
          <a:lstStyle/>
          <a:p>
            <a:pPr eaLnBrk="0" hangingPunct="0">
              <a:spcBef>
                <a:spcPct val="50000"/>
              </a:spcBef>
            </a:pPr>
            <a:r>
              <a:rPr lang="en-GB" sz="1200"/>
              <a:t>CH</a:t>
            </a:r>
            <a:r>
              <a:rPr lang="en-GB" sz="1200" baseline="-25000"/>
              <a:t>2</a:t>
            </a:r>
            <a:endParaRPr lang="en-GB" sz="1200"/>
          </a:p>
        </p:txBody>
      </p:sp>
      <p:sp>
        <p:nvSpPr>
          <p:cNvPr id="159755" name="Line 13"/>
          <p:cNvSpPr>
            <a:spLocks noChangeShapeType="1"/>
          </p:cNvSpPr>
          <p:nvPr/>
        </p:nvSpPr>
        <p:spPr bwMode="auto">
          <a:xfrm flipH="1">
            <a:off x="1838325" y="2924175"/>
            <a:ext cx="66675" cy="66675"/>
          </a:xfrm>
          <a:prstGeom prst="line">
            <a:avLst/>
          </a:prstGeom>
          <a:noFill/>
          <a:ln w="15875">
            <a:solidFill>
              <a:schemeClr val="tx1"/>
            </a:solidFill>
            <a:round/>
            <a:headEnd/>
            <a:tailEnd/>
          </a:ln>
        </p:spPr>
        <p:txBody>
          <a:bodyPr/>
          <a:lstStyle/>
          <a:p>
            <a:endParaRPr lang="en-US" sz="1200"/>
          </a:p>
        </p:txBody>
      </p:sp>
      <p:sp>
        <p:nvSpPr>
          <p:cNvPr id="159756" name="Text Box 14"/>
          <p:cNvSpPr txBox="1">
            <a:spLocks noChangeArrowheads="1"/>
          </p:cNvSpPr>
          <p:nvPr/>
        </p:nvSpPr>
        <p:spPr bwMode="auto">
          <a:xfrm>
            <a:off x="1638300" y="2933700"/>
            <a:ext cx="542925" cy="276999"/>
          </a:xfrm>
          <a:prstGeom prst="rect">
            <a:avLst/>
          </a:prstGeom>
          <a:noFill/>
          <a:ln w="15875">
            <a:noFill/>
            <a:miter lim="800000"/>
            <a:headEnd/>
            <a:tailEnd/>
          </a:ln>
        </p:spPr>
        <p:txBody>
          <a:bodyPr>
            <a:spAutoFit/>
          </a:bodyPr>
          <a:lstStyle/>
          <a:p>
            <a:pPr eaLnBrk="0" hangingPunct="0">
              <a:spcBef>
                <a:spcPct val="50000"/>
              </a:spcBef>
            </a:pPr>
            <a:r>
              <a:rPr lang="en-GB" sz="1200"/>
              <a:t>CH</a:t>
            </a:r>
            <a:r>
              <a:rPr lang="en-GB" sz="1200" baseline="-25000"/>
              <a:t>2</a:t>
            </a:r>
            <a:endParaRPr lang="en-GB" sz="1200"/>
          </a:p>
        </p:txBody>
      </p:sp>
      <p:sp>
        <p:nvSpPr>
          <p:cNvPr id="159757" name="Text Box 15"/>
          <p:cNvSpPr txBox="1">
            <a:spLocks noChangeArrowheads="1"/>
          </p:cNvSpPr>
          <p:nvPr/>
        </p:nvSpPr>
        <p:spPr bwMode="auto">
          <a:xfrm>
            <a:off x="1454150" y="3119438"/>
            <a:ext cx="295274" cy="276999"/>
          </a:xfrm>
          <a:prstGeom prst="rect">
            <a:avLst/>
          </a:prstGeom>
          <a:noFill/>
          <a:ln w="15875">
            <a:noFill/>
            <a:miter lim="800000"/>
            <a:headEnd/>
            <a:tailEnd/>
          </a:ln>
        </p:spPr>
        <p:txBody>
          <a:bodyPr wrap="none">
            <a:spAutoFit/>
          </a:bodyPr>
          <a:lstStyle/>
          <a:p>
            <a:pPr eaLnBrk="0" hangingPunct="0"/>
            <a:r>
              <a:rPr lang="en-GB" sz="1200"/>
              <a:t>N</a:t>
            </a:r>
          </a:p>
        </p:txBody>
      </p:sp>
      <p:sp>
        <p:nvSpPr>
          <p:cNvPr id="159758" name="Line 16"/>
          <p:cNvSpPr>
            <a:spLocks noChangeShapeType="1"/>
          </p:cNvSpPr>
          <p:nvPr/>
        </p:nvSpPr>
        <p:spPr bwMode="auto">
          <a:xfrm>
            <a:off x="1438275" y="3133725"/>
            <a:ext cx="66675" cy="66675"/>
          </a:xfrm>
          <a:prstGeom prst="line">
            <a:avLst/>
          </a:prstGeom>
          <a:noFill/>
          <a:ln w="15875">
            <a:solidFill>
              <a:schemeClr val="tx1"/>
            </a:solidFill>
            <a:round/>
            <a:headEnd/>
            <a:tailEnd/>
          </a:ln>
        </p:spPr>
        <p:txBody>
          <a:bodyPr/>
          <a:lstStyle/>
          <a:p>
            <a:endParaRPr lang="en-US" sz="1200"/>
          </a:p>
        </p:txBody>
      </p:sp>
      <p:sp>
        <p:nvSpPr>
          <p:cNvPr id="159759" name="Line 17"/>
          <p:cNvSpPr>
            <a:spLocks noChangeShapeType="1"/>
          </p:cNvSpPr>
          <p:nvPr/>
        </p:nvSpPr>
        <p:spPr bwMode="auto">
          <a:xfrm flipH="1">
            <a:off x="1666875" y="3114675"/>
            <a:ext cx="66675" cy="66675"/>
          </a:xfrm>
          <a:prstGeom prst="line">
            <a:avLst/>
          </a:prstGeom>
          <a:noFill/>
          <a:ln w="15875">
            <a:solidFill>
              <a:schemeClr val="tx1"/>
            </a:solidFill>
            <a:round/>
            <a:headEnd/>
            <a:tailEnd/>
          </a:ln>
        </p:spPr>
        <p:txBody>
          <a:bodyPr/>
          <a:lstStyle/>
          <a:p>
            <a:endParaRPr lang="en-US" sz="1200"/>
          </a:p>
        </p:txBody>
      </p:sp>
      <p:sp>
        <p:nvSpPr>
          <p:cNvPr id="159760" name="Line 18"/>
          <p:cNvSpPr>
            <a:spLocks noChangeShapeType="1"/>
          </p:cNvSpPr>
          <p:nvPr/>
        </p:nvSpPr>
        <p:spPr bwMode="auto">
          <a:xfrm>
            <a:off x="1584325" y="3298825"/>
            <a:ext cx="0" cy="95250"/>
          </a:xfrm>
          <a:prstGeom prst="line">
            <a:avLst/>
          </a:prstGeom>
          <a:noFill/>
          <a:ln w="15875">
            <a:solidFill>
              <a:schemeClr val="tx1"/>
            </a:solidFill>
            <a:round/>
            <a:headEnd/>
            <a:tailEnd/>
          </a:ln>
        </p:spPr>
        <p:txBody>
          <a:bodyPr/>
          <a:lstStyle/>
          <a:p>
            <a:endParaRPr lang="en-US" sz="1200"/>
          </a:p>
        </p:txBody>
      </p:sp>
      <p:sp>
        <p:nvSpPr>
          <p:cNvPr id="159761" name="Text Box 19"/>
          <p:cNvSpPr txBox="1">
            <a:spLocks noChangeArrowheads="1"/>
          </p:cNvSpPr>
          <p:nvPr/>
        </p:nvSpPr>
        <p:spPr bwMode="auto">
          <a:xfrm>
            <a:off x="1441450" y="3346450"/>
            <a:ext cx="438150" cy="461665"/>
          </a:xfrm>
          <a:prstGeom prst="rect">
            <a:avLst/>
          </a:prstGeom>
          <a:noFill/>
          <a:ln w="15875">
            <a:noFill/>
            <a:miter lim="800000"/>
            <a:headEnd/>
            <a:tailEnd/>
          </a:ln>
        </p:spPr>
        <p:txBody>
          <a:bodyPr>
            <a:spAutoFit/>
          </a:bodyPr>
          <a:lstStyle/>
          <a:p>
            <a:pPr eaLnBrk="0" hangingPunct="0">
              <a:spcBef>
                <a:spcPct val="50000"/>
              </a:spcBef>
            </a:pPr>
            <a:r>
              <a:rPr lang="en-GB" sz="1200"/>
              <a:t>CH</a:t>
            </a:r>
            <a:r>
              <a:rPr lang="en-GB" sz="1200" baseline="-25000"/>
              <a:t>2</a:t>
            </a:r>
            <a:endParaRPr lang="en-GB" sz="1200"/>
          </a:p>
        </p:txBody>
      </p:sp>
      <p:sp>
        <p:nvSpPr>
          <p:cNvPr id="159762" name="Line 20"/>
          <p:cNvSpPr>
            <a:spLocks noChangeShapeType="1"/>
          </p:cNvSpPr>
          <p:nvPr/>
        </p:nvSpPr>
        <p:spPr bwMode="auto">
          <a:xfrm>
            <a:off x="1584325" y="3536950"/>
            <a:ext cx="0" cy="104775"/>
          </a:xfrm>
          <a:prstGeom prst="line">
            <a:avLst/>
          </a:prstGeom>
          <a:noFill/>
          <a:ln w="15875">
            <a:solidFill>
              <a:schemeClr val="tx1"/>
            </a:solidFill>
            <a:round/>
            <a:headEnd/>
            <a:tailEnd/>
          </a:ln>
        </p:spPr>
        <p:txBody>
          <a:bodyPr/>
          <a:lstStyle/>
          <a:p>
            <a:endParaRPr lang="en-US" sz="1200"/>
          </a:p>
        </p:txBody>
      </p:sp>
      <p:sp>
        <p:nvSpPr>
          <p:cNvPr id="159763" name="Text Box 21"/>
          <p:cNvSpPr txBox="1">
            <a:spLocks noChangeArrowheads="1"/>
          </p:cNvSpPr>
          <p:nvPr/>
        </p:nvSpPr>
        <p:spPr bwMode="auto">
          <a:xfrm>
            <a:off x="1450975" y="3584575"/>
            <a:ext cx="266700" cy="276999"/>
          </a:xfrm>
          <a:prstGeom prst="rect">
            <a:avLst/>
          </a:prstGeom>
          <a:noFill/>
          <a:ln w="15875">
            <a:noFill/>
            <a:miter lim="800000"/>
            <a:headEnd/>
            <a:tailEnd/>
          </a:ln>
        </p:spPr>
        <p:txBody>
          <a:bodyPr>
            <a:spAutoFit/>
          </a:bodyPr>
          <a:lstStyle/>
          <a:p>
            <a:pPr eaLnBrk="0" hangingPunct="0">
              <a:spcBef>
                <a:spcPct val="50000"/>
              </a:spcBef>
            </a:pPr>
            <a:r>
              <a:rPr lang="en-GB" sz="1200"/>
              <a:t>N</a:t>
            </a:r>
          </a:p>
        </p:txBody>
      </p:sp>
      <p:sp>
        <p:nvSpPr>
          <p:cNvPr id="159764" name="Line 22"/>
          <p:cNvSpPr>
            <a:spLocks noChangeShapeType="1"/>
          </p:cNvSpPr>
          <p:nvPr/>
        </p:nvSpPr>
        <p:spPr bwMode="auto">
          <a:xfrm>
            <a:off x="1155700" y="2955925"/>
            <a:ext cx="0" cy="466725"/>
          </a:xfrm>
          <a:prstGeom prst="line">
            <a:avLst/>
          </a:prstGeom>
          <a:noFill/>
          <a:ln w="15875">
            <a:solidFill>
              <a:schemeClr val="tx1"/>
            </a:solidFill>
            <a:round/>
            <a:headEnd/>
            <a:tailEnd/>
          </a:ln>
        </p:spPr>
        <p:txBody>
          <a:bodyPr/>
          <a:lstStyle/>
          <a:p>
            <a:endParaRPr lang="en-US" sz="1200"/>
          </a:p>
        </p:txBody>
      </p:sp>
      <p:sp>
        <p:nvSpPr>
          <p:cNvPr id="159765" name="Line 23"/>
          <p:cNvSpPr>
            <a:spLocks noChangeShapeType="1"/>
          </p:cNvSpPr>
          <p:nvPr/>
        </p:nvSpPr>
        <p:spPr bwMode="auto">
          <a:xfrm>
            <a:off x="1965325" y="2946400"/>
            <a:ext cx="0" cy="457200"/>
          </a:xfrm>
          <a:prstGeom prst="line">
            <a:avLst/>
          </a:prstGeom>
          <a:noFill/>
          <a:ln w="15875">
            <a:solidFill>
              <a:schemeClr val="tx1"/>
            </a:solidFill>
            <a:round/>
            <a:headEnd/>
            <a:tailEnd/>
          </a:ln>
        </p:spPr>
        <p:txBody>
          <a:bodyPr/>
          <a:lstStyle/>
          <a:p>
            <a:endParaRPr lang="en-US" sz="1200"/>
          </a:p>
        </p:txBody>
      </p:sp>
      <p:sp>
        <p:nvSpPr>
          <p:cNvPr id="159766" name="Text Box 24"/>
          <p:cNvSpPr txBox="1">
            <a:spLocks noChangeArrowheads="1"/>
          </p:cNvSpPr>
          <p:nvPr/>
        </p:nvSpPr>
        <p:spPr bwMode="auto">
          <a:xfrm>
            <a:off x="879475" y="3365500"/>
            <a:ext cx="542925" cy="276999"/>
          </a:xfrm>
          <a:prstGeom prst="rect">
            <a:avLst/>
          </a:prstGeom>
          <a:noFill/>
          <a:ln w="15875">
            <a:noFill/>
            <a:miter lim="800000"/>
            <a:headEnd/>
            <a:tailEnd/>
          </a:ln>
        </p:spPr>
        <p:txBody>
          <a:bodyPr>
            <a:spAutoFit/>
          </a:bodyPr>
          <a:lstStyle/>
          <a:p>
            <a:pPr eaLnBrk="0" hangingPunct="0">
              <a:spcBef>
                <a:spcPct val="50000"/>
              </a:spcBef>
            </a:pPr>
            <a:r>
              <a:rPr lang="en-GB" sz="1200"/>
              <a:t>H</a:t>
            </a:r>
            <a:r>
              <a:rPr lang="en-GB" sz="1200" baseline="-25000"/>
              <a:t>2</a:t>
            </a:r>
            <a:r>
              <a:rPr lang="en-GB" sz="1200"/>
              <a:t>C</a:t>
            </a:r>
          </a:p>
        </p:txBody>
      </p:sp>
      <p:sp>
        <p:nvSpPr>
          <p:cNvPr id="159767" name="Line 25"/>
          <p:cNvSpPr>
            <a:spLocks noChangeShapeType="1"/>
          </p:cNvSpPr>
          <p:nvPr/>
        </p:nvSpPr>
        <p:spPr bwMode="auto">
          <a:xfrm>
            <a:off x="1222375" y="3508375"/>
            <a:ext cx="276225" cy="200025"/>
          </a:xfrm>
          <a:prstGeom prst="line">
            <a:avLst/>
          </a:prstGeom>
          <a:noFill/>
          <a:ln w="15875">
            <a:solidFill>
              <a:schemeClr val="tx1"/>
            </a:solidFill>
            <a:round/>
            <a:headEnd/>
            <a:tailEnd/>
          </a:ln>
        </p:spPr>
        <p:txBody>
          <a:bodyPr/>
          <a:lstStyle/>
          <a:p>
            <a:endParaRPr lang="en-US" sz="1200"/>
          </a:p>
        </p:txBody>
      </p:sp>
      <p:sp>
        <p:nvSpPr>
          <p:cNvPr id="159768" name="Line 26"/>
          <p:cNvSpPr>
            <a:spLocks noChangeShapeType="1"/>
          </p:cNvSpPr>
          <p:nvPr/>
        </p:nvSpPr>
        <p:spPr bwMode="auto">
          <a:xfrm flipH="1">
            <a:off x="1670050" y="3527425"/>
            <a:ext cx="219075" cy="200025"/>
          </a:xfrm>
          <a:prstGeom prst="line">
            <a:avLst/>
          </a:prstGeom>
          <a:noFill/>
          <a:ln w="15875">
            <a:solidFill>
              <a:schemeClr val="tx1"/>
            </a:solidFill>
            <a:round/>
            <a:headEnd/>
            <a:tailEnd/>
          </a:ln>
        </p:spPr>
        <p:txBody>
          <a:bodyPr/>
          <a:lstStyle/>
          <a:p>
            <a:endParaRPr lang="en-US" sz="1200"/>
          </a:p>
        </p:txBody>
      </p:sp>
      <p:sp>
        <p:nvSpPr>
          <p:cNvPr id="159769" name="Text Box 27"/>
          <p:cNvSpPr txBox="1">
            <a:spLocks noChangeArrowheads="1"/>
          </p:cNvSpPr>
          <p:nvPr/>
        </p:nvSpPr>
        <p:spPr bwMode="auto">
          <a:xfrm>
            <a:off x="1828800" y="3365500"/>
            <a:ext cx="584200" cy="276999"/>
          </a:xfrm>
          <a:prstGeom prst="rect">
            <a:avLst/>
          </a:prstGeom>
          <a:noFill/>
          <a:ln w="15875">
            <a:noFill/>
            <a:miter lim="800000"/>
            <a:headEnd/>
            <a:tailEnd/>
          </a:ln>
        </p:spPr>
        <p:txBody>
          <a:bodyPr>
            <a:spAutoFit/>
          </a:bodyPr>
          <a:lstStyle/>
          <a:p>
            <a:pPr eaLnBrk="0" hangingPunct="0">
              <a:spcBef>
                <a:spcPct val="50000"/>
              </a:spcBef>
            </a:pPr>
            <a:r>
              <a:rPr lang="en-GB" sz="1200"/>
              <a:t>CH</a:t>
            </a:r>
            <a:r>
              <a:rPr lang="en-GB" sz="1200" baseline="-25000"/>
              <a:t>2</a:t>
            </a:r>
            <a:endParaRPr lang="en-GB" sz="1200"/>
          </a:p>
        </p:txBody>
      </p:sp>
      <p:sp>
        <p:nvSpPr>
          <p:cNvPr id="159770" name="Text Box 28"/>
          <p:cNvSpPr txBox="1">
            <a:spLocks noChangeArrowheads="1"/>
          </p:cNvSpPr>
          <p:nvPr/>
        </p:nvSpPr>
        <p:spPr bwMode="auto">
          <a:xfrm>
            <a:off x="4953000" y="2701925"/>
            <a:ext cx="704850" cy="276999"/>
          </a:xfrm>
          <a:prstGeom prst="rect">
            <a:avLst/>
          </a:prstGeom>
          <a:noFill/>
          <a:ln w="15875">
            <a:noFill/>
            <a:miter lim="800000"/>
            <a:headEnd/>
            <a:tailEnd/>
          </a:ln>
        </p:spPr>
        <p:txBody>
          <a:bodyPr>
            <a:spAutoFit/>
          </a:bodyPr>
          <a:lstStyle/>
          <a:p>
            <a:pPr eaLnBrk="0" hangingPunct="0">
              <a:spcBef>
                <a:spcPct val="50000"/>
              </a:spcBef>
            </a:pPr>
            <a:r>
              <a:rPr lang="en-GB" sz="1200"/>
              <a:t>N</a:t>
            </a:r>
          </a:p>
        </p:txBody>
      </p:sp>
      <p:sp>
        <p:nvSpPr>
          <p:cNvPr id="159771" name="Text Box 29"/>
          <p:cNvSpPr txBox="1">
            <a:spLocks noChangeArrowheads="1"/>
          </p:cNvSpPr>
          <p:nvPr/>
        </p:nvSpPr>
        <p:spPr bwMode="auto">
          <a:xfrm>
            <a:off x="4159250" y="2705100"/>
            <a:ext cx="393700" cy="276999"/>
          </a:xfrm>
          <a:prstGeom prst="rect">
            <a:avLst/>
          </a:prstGeom>
          <a:noFill/>
          <a:ln w="15875">
            <a:noFill/>
            <a:miter lim="800000"/>
            <a:headEnd/>
            <a:tailEnd/>
          </a:ln>
        </p:spPr>
        <p:txBody>
          <a:bodyPr>
            <a:spAutoFit/>
          </a:bodyPr>
          <a:lstStyle/>
          <a:p>
            <a:pPr eaLnBrk="0" hangingPunct="0">
              <a:spcBef>
                <a:spcPct val="50000"/>
              </a:spcBef>
            </a:pPr>
            <a:r>
              <a:rPr lang="en-GB" sz="1200"/>
              <a:t>N</a:t>
            </a:r>
          </a:p>
        </p:txBody>
      </p:sp>
      <p:sp>
        <p:nvSpPr>
          <p:cNvPr id="159772" name="Line 30"/>
          <p:cNvSpPr>
            <a:spLocks noChangeShapeType="1"/>
          </p:cNvSpPr>
          <p:nvPr/>
        </p:nvSpPr>
        <p:spPr bwMode="auto">
          <a:xfrm>
            <a:off x="4346575" y="2882900"/>
            <a:ext cx="66675" cy="66675"/>
          </a:xfrm>
          <a:prstGeom prst="line">
            <a:avLst/>
          </a:prstGeom>
          <a:noFill/>
          <a:ln w="15875">
            <a:solidFill>
              <a:schemeClr val="tx1"/>
            </a:solidFill>
            <a:round/>
            <a:headEnd/>
            <a:tailEnd/>
          </a:ln>
        </p:spPr>
        <p:txBody>
          <a:bodyPr/>
          <a:lstStyle/>
          <a:p>
            <a:endParaRPr lang="en-US" sz="1200"/>
          </a:p>
        </p:txBody>
      </p:sp>
      <p:sp>
        <p:nvSpPr>
          <p:cNvPr id="159773" name="Text Box 31"/>
          <p:cNvSpPr txBox="1">
            <a:spLocks noChangeArrowheads="1"/>
          </p:cNvSpPr>
          <p:nvPr/>
        </p:nvSpPr>
        <p:spPr bwMode="auto">
          <a:xfrm>
            <a:off x="4308475" y="2882900"/>
            <a:ext cx="542925" cy="276999"/>
          </a:xfrm>
          <a:prstGeom prst="rect">
            <a:avLst/>
          </a:prstGeom>
          <a:noFill/>
          <a:ln w="15875">
            <a:noFill/>
            <a:miter lim="800000"/>
            <a:headEnd/>
            <a:tailEnd/>
          </a:ln>
        </p:spPr>
        <p:txBody>
          <a:bodyPr>
            <a:spAutoFit/>
          </a:bodyPr>
          <a:lstStyle/>
          <a:p>
            <a:pPr eaLnBrk="0" hangingPunct="0">
              <a:spcBef>
                <a:spcPct val="50000"/>
              </a:spcBef>
            </a:pPr>
            <a:r>
              <a:rPr lang="en-GB" sz="1200"/>
              <a:t>CH</a:t>
            </a:r>
            <a:r>
              <a:rPr lang="en-GB" sz="1200" baseline="-25000"/>
              <a:t>2</a:t>
            </a:r>
            <a:endParaRPr lang="en-GB" sz="1200"/>
          </a:p>
        </p:txBody>
      </p:sp>
      <p:sp>
        <p:nvSpPr>
          <p:cNvPr id="159774" name="Line 32"/>
          <p:cNvSpPr>
            <a:spLocks noChangeShapeType="1"/>
          </p:cNvSpPr>
          <p:nvPr/>
        </p:nvSpPr>
        <p:spPr bwMode="auto">
          <a:xfrm flipH="1">
            <a:off x="4962525" y="2908300"/>
            <a:ext cx="66675" cy="66675"/>
          </a:xfrm>
          <a:prstGeom prst="line">
            <a:avLst/>
          </a:prstGeom>
          <a:noFill/>
          <a:ln w="15875">
            <a:solidFill>
              <a:schemeClr val="tx1"/>
            </a:solidFill>
            <a:round/>
            <a:headEnd/>
            <a:tailEnd/>
          </a:ln>
        </p:spPr>
        <p:txBody>
          <a:bodyPr/>
          <a:lstStyle/>
          <a:p>
            <a:endParaRPr lang="en-US" sz="1200"/>
          </a:p>
        </p:txBody>
      </p:sp>
      <p:sp>
        <p:nvSpPr>
          <p:cNvPr id="159775" name="Text Box 33"/>
          <p:cNvSpPr txBox="1">
            <a:spLocks noChangeArrowheads="1"/>
          </p:cNvSpPr>
          <p:nvPr/>
        </p:nvSpPr>
        <p:spPr bwMode="auto">
          <a:xfrm>
            <a:off x="4749800" y="2917825"/>
            <a:ext cx="542925" cy="276999"/>
          </a:xfrm>
          <a:prstGeom prst="rect">
            <a:avLst/>
          </a:prstGeom>
          <a:noFill/>
          <a:ln w="15875">
            <a:noFill/>
            <a:miter lim="800000"/>
            <a:headEnd/>
            <a:tailEnd/>
          </a:ln>
        </p:spPr>
        <p:txBody>
          <a:bodyPr>
            <a:spAutoFit/>
          </a:bodyPr>
          <a:lstStyle/>
          <a:p>
            <a:pPr eaLnBrk="0" hangingPunct="0">
              <a:spcBef>
                <a:spcPct val="50000"/>
              </a:spcBef>
            </a:pPr>
            <a:r>
              <a:rPr lang="en-GB" sz="1200"/>
              <a:t>CH</a:t>
            </a:r>
            <a:r>
              <a:rPr lang="en-GB" sz="1200" baseline="-25000"/>
              <a:t>2</a:t>
            </a:r>
            <a:endParaRPr lang="en-GB" sz="1200"/>
          </a:p>
        </p:txBody>
      </p:sp>
      <p:sp>
        <p:nvSpPr>
          <p:cNvPr id="159776" name="Text Box 34"/>
          <p:cNvSpPr txBox="1">
            <a:spLocks noChangeArrowheads="1"/>
          </p:cNvSpPr>
          <p:nvPr/>
        </p:nvSpPr>
        <p:spPr bwMode="auto">
          <a:xfrm>
            <a:off x="4578350" y="3103563"/>
            <a:ext cx="295274" cy="276999"/>
          </a:xfrm>
          <a:prstGeom prst="rect">
            <a:avLst/>
          </a:prstGeom>
          <a:noFill/>
          <a:ln w="15875">
            <a:noFill/>
            <a:miter lim="800000"/>
            <a:headEnd/>
            <a:tailEnd/>
          </a:ln>
        </p:spPr>
        <p:txBody>
          <a:bodyPr wrap="none">
            <a:spAutoFit/>
          </a:bodyPr>
          <a:lstStyle/>
          <a:p>
            <a:pPr eaLnBrk="0" hangingPunct="0"/>
            <a:r>
              <a:rPr lang="en-GB" sz="1200"/>
              <a:t>N</a:t>
            </a:r>
          </a:p>
        </p:txBody>
      </p:sp>
      <p:sp>
        <p:nvSpPr>
          <p:cNvPr id="159777" name="Line 35"/>
          <p:cNvSpPr>
            <a:spLocks noChangeShapeType="1"/>
          </p:cNvSpPr>
          <p:nvPr/>
        </p:nvSpPr>
        <p:spPr bwMode="auto">
          <a:xfrm>
            <a:off x="4562475" y="3117850"/>
            <a:ext cx="66675" cy="66675"/>
          </a:xfrm>
          <a:prstGeom prst="line">
            <a:avLst/>
          </a:prstGeom>
          <a:noFill/>
          <a:ln w="15875">
            <a:solidFill>
              <a:schemeClr val="tx1"/>
            </a:solidFill>
            <a:round/>
            <a:headEnd/>
            <a:tailEnd/>
          </a:ln>
        </p:spPr>
        <p:txBody>
          <a:bodyPr/>
          <a:lstStyle/>
          <a:p>
            <a:endParaRPr lang="en-US" sz="1200"/>
          </a:p>
        </p:txBody>
      </p:sp>
      <p:sp>
        <p:nvSpPr>
          <p:cNvPr id="159778" name="Line 36"/>
          <p:cNvSpPr>
            <a:spLocks noChangeShapeType="1"/>
          </p:cNvSpPr>
          <p:nvPr/>
        </p:nvSpPr>
        <p:spPr bwMode="auto">
          <a:xfrm flipH="1">
            <a:off x="4791075" y="3098800"/>
            <a:ext cx="66675" cy="66675"/>
          </a:xfrm>
          <a:prstGeom prst="line">
            <a:avLst/>
          </a:prstGeom>
          <a:noFill/>
          <a:ln w="15875">
            <a:solidFill>
              <a:schemeClr val="tx1"/>
            </a:solidFill>
            <a:round/>
            <a:headEnd/>
            <a:tailEnd/>
          </a:ln>
        </p:spPr>
        <p:txBody>
          <a:bodyPr/>
          <a:lstStyle/>
          <a:p>
            <a:endParaRPr lang="en-US" sz="1200"/>
          </a:p>
        </p:txBody>
      </p:sp>
      <p:sp>
        <p:nvSpPr>
          <p:cNvPr id="159779" name="Line 37"/>
          <p:cNvSpPr>
            <a:spLocks noChangeShapeType="1"/>
          </p:cNvSpPr>
          <p:nvPr/>
        </p:nvSpPr>
        <p:spPr bwMode="auto">
          <a:xfrm>
            <a:off x="4708525" y="3282950"/>
            <a:ext cx="0" cy="95250"/>
          </a:xfrm>
          <a:prstGeom prst="line">
            <a:avLst/>
          </a:prstGeom>
          <a:noFill/>
          <a:ln w="15875">
            <a:solidFill>
              <a:schemeClr val="tx1"/>
            </a:solidFill>
            <a:round/>
            <a:headEnd/>
            <a:tailEnd/>
          </a:ln>
        </p:spPr>
        <p:txBody>
          <a:bodyPr/>
          <a:lstStyle/>
          <a:p>
            <a:endParaRPr lang="en-US" sz="1200"/>
          </a:p>
        </p:txBody>
      </p:sp>
      <p:sp>
        <p:nvSpPr>
          <p:cNvPr id="159780" name="Text Box 38"/>
          <p:cNvSpPr txBox="1">
            <a:spLocks noChangeArrowheads="1"/>
          </p:cNvSpPr>
          <p:nvPr/>
        </p:nvSpPr>
        <p:spPr bwMode="auto">
          <a:xfrm>
            <a:off x="4565650" y="3330575"/>
            <a:ext cx="438150" cy="461665"/>
          </a:xfrm>
          <a:prstGeom prst="rect">
            <a:avLst/>
          </a:prstGeom>
          <a:noFill/>
          <a:ln w="15875">
            <a:noFill/>
            <a:miter lim="800000"/>
            <a:headEnd/>
            <a:tailEnd/>
          </a:ln>
        </p:spPr>
        <p:txBody>
          <a:bodyPr>
            <a:spAutoFit/>
          </a:bodyPr>
          <a:lstStyle/>
          <a:p>
            <a:pPr eaLnBrk="0" hangingPunct="0">
              <a:spcBef>
                <a:spcPct val="50000"/>
              </a:spcBef>
            </a:pPr>
            <a:r>
              <a:rPr lang="en-GB" sz="1200"/>
              <a:t>CH</a:t>
            </a:r>
            <a:r>
              <a:rPr lang="en-GB" sz="1200" baseline="-25000"/>
              <a:t>2</a:t>
            </a:r>
            <a:endParaRPr lang="en-GB" sz="1200"/>
          </a:p>
        </p:txBody>
      </p:sp>
      <p:sp>
        <p:nvSpPr>
          <p:cNvPr id="159781" name="Line 39"/>
          <p:cNvSpPr>
            <a:spLocks noChangeShapeType="1"/>
          </p:cNvSpPr>
          <p:nvPr/>
        </p:nvSpPr>
        <p:spPr bwMode="auto">
          <a:xfrm>
            <a:off x="4708525" y="3521075"/>
            <a:ext cx="0" cy="104775"/>
          </a:xfrm>
          <a:prstGeom prst="line">
            <a:avLst/>
          </a:prstGeom>
          <a:noFill/>
          <a:ln w="15875">
            <a:solidFill>
              <a:schemeClr val="tx1"/>
            </a:solidFill>
            <a:round/>
            <a:headEnd/>
            <a:tailEnd/>
          </a:ln>
        </p:spPr>
        <p:txBody>
          <a:bodyPr/>
          <a:lstStyle/>
          <a:p>
            <a:endParaRPr lang="en-US" sz="1200"/>
          </a:p>
        </p:txBody>
      </p:sp>
      <p:sp>
        <p:nvSpPr>
          <p:cNvPr id="159782" name="Text Box 40"/>
          <p:cNvSpPr txBox="1">
            <a:spLocks noChangeArrowheads="1"/>
          </p:cNvSpPr>
          <p:nvPr/>
        </p:nvSpPr>
        <p:spPr bwMode="auto">
          <a:xfrm>
            <a:off x="4575175" y="3568700"/>
            <a:ext cx="914400" cy="276999"/>
          </a:xfrm>
          <a:prstGeom prst="rect">
            <a:avLst/>
          </a:prstGeom>
          <a:noFill/>
          <a:ln w="15875">
            <a:noFill/>
            <a:miter lim="800000"/>
            <a:headEnd/>
            <a:tailEnd/>
          </a:ln>
        </p:spPr>
        <p:txBody>
          <a:bodyPr>
            <a:spAutoFit/>
          </a:bodyPr>
          <a:lstStyle/>
          <a:p>
            <a:pPr eaLnBrk="0" hangingPunct="0">
              <a:spcBef>
                <a:spcPct val="50000"/>
              </a:spcBef>
            </a:pPr>
            <a:r>
              <a:rPr lang="en-GB" sz="1200"/>
              <a:t>N</a:t>
            </a:r>
          </a:p>
        </p:txBody>
      </p:sp>
      <p:sp>
        <p:nvSpPr>
          <p:cNvPr id="159783" name="Line 41"/>
          <p:cNvSpPr>
            <a:spLocks noChangeShapeType="1"/>
          </p:cNvSpPr>
          <p:nvPr/>
        </p:nvSpPr>
        <p:spPr bwMode="auto">
          <a:xfrm>
            <a:off x="4279900" y="2940050"/>
            <a:ext cx="0" cy="466725"/>
          </a:xfrm>
          <a:prstGeom prst="line">
            <a:avLst/>
          </a:prstGeom>
          <a:noFill/>
          <a:ln w="15875">
            <a:solidFill>
              <a:schemeClr val="tx1"/>
            </a:solidFill>
            <a:round/>
            <a:headEnd/>
            <a:tailEnd/>
          </a:ln>
        </p:spPr>
        <p:txBody>
          <a:bodyPr/>
          <a:lstStyle/>
          <a:p>
            <a:endParaRPr lang="en-US" sz="1200"/>
          </a:p>
        </p:txBody>
      </p:sp>
      <p:sp>
        <p:nvSpPr>
          <p:cNvPr id="159784" name="Line 42"/>
          <p:cNvSpPr>
            <a:spLocks noChangeShapeType="1"/>
          </p:cNvSpPr>
          <p:nvPr/>
        </p:nvSpPr>
        <p:spPr bwMode="auto">
          <a:xfrm>
            <a:off x="5089525" y="2930525"/>
            <a:ext cx="0" cy="457200"/>
          </a:xfrm>
          <a:prstGeom prst="line">
            <a:avLst/>
          </a:prstGeom>
          <a:noFill/>
          <a:ln w="15875">
            <a:solidFill>
              <a:schemeClr val="tx1"/>
            </a:solidFill>
            <a:round/>
            <a:headEnd/>
            <a:tailEnd/>
          </a:ln>
        </p:spPr>
        <p:txBody>
          <a:bodyPr/>
          <a:lstStyle/>
          <a:p>
            <a:endParaRPr lang="en-US" sz="1200"/>
          </a:p>
        </p:txBody>
      </p:sp>
      <p:sp>
        <p:nvSpPr>
          <p:cNvPr id="159785" name="Text Box 43"/>
          <p:cNvSpPr txBox="1">
            <a:spLocks noChangeArrowheads="1"/>
          </p:cNvSpPr>
          <p:nvPr/>
        </p:nvSpPr>
        <p:spPr bwMode="auto">
          <a:xfrm>
            <a:off x="4946650" y="3340100"/>
            <a:ext cx="628650" cy="276999"/>
          </a:xfrm>
          <a:prstGeom prst="rect">
            <a:avLst/>
          </a:prstGeom>
          <a:noFill/>
          <a:ln w="15875">
            <a:noFill/>
            <a:miter lim="800000"/>
            <a:headEnd/>
            <a:tailEnd/>
          </a:ln>
        </p:spPr>
        <p:txBody>
          <a:bodyPr wrap="square">
            <a:spAutoFit/>
          </a:bodyPr>
          <a:lstStyle/>
          <a:p>
            <a:pPr eaLnBrk="0" hangingPunct="0">
              <a:spcBef>
                <a:spcPct val="50000"/>
              </a:spcBef>
            </a:pPr>
            <a:r>
              <a:rPr lang="en-GB" sz="1200" dirty="0"/>
              <a:t>CH</a:t>
            </a:r>
            <a:r>
              <a:rPr lang="en-GB" sz="1200" baseline="-25000" dirty="0"/>
              <a:t>2</a:t>
            </a:r>
            <a:endParaRPr lang="en-GB" sz="1200" dirty="0"/>
          </a:p>
        </p:txBody>
      </p:sp>
      <p:sp>
        <p:nvSpPr>
          <p:cNvPr id="159786" name="Text Box 44"/>
          <p:cNvSpPr txBox="1">
            <a:spLocks noChangeArrowheads="1"/>
          </p:cNvSpPr>
          <p:nvPr/>
        </p:nvSpPr>
        <p:spPr bwMode="auto">
          <a:xfrm>
            <a:off x="4003675" y="3349625"/>
            <a:ext cx="542925" cy="276999"/>
          </a:xfrm>
          <a:prstGeom prst="rect">
            <a:avLst/>
          </a:prstGeom>
          <a:noFill/>
          <a:ln w="15875">
            <a:noFill/>
            <a:miter lim="800000"/>
            <a:headEnd/>
            <a:tailEnd/>
          </a:ln>
        </p:spPr>
        <p:txBody>
          <a:bodyPr>
            <a:spAutoFit/>
          </a:bodyPr>
          <a:lstStyle/>
          <a:p>
            <a:pPr eaLnBrk="0" hangingPunct="0">
              <a:spcBef>
                <a:spcPct val="50000"/>
              </a:spcBef>
            </a:pPr>
            <a:r>
              <a:rPr lang="en-GB" sz="1200"/>
              <a:t>H</a:t>
            </a:r>
            <a:r>
              <a:rPr lang="en-GB" sz="1200" baseline="-25000"/>
              <a:t>2</a:t>
            </a:r>
            <a:r>
              <a:rPr lang="en-GB" sz="1200"/>
              <a:t>C</a:t>
            </a:r>
          </a:p>
        </p:txBody>
      </p:sp>
      <p:sp>
        <p:nvSpPr>
          <p:cNvPr id="159787" name="Line 45"/>
          <p:cNvSpPr>
            <a:spLocks noChangeShapeType="1"/>
          </p:cNvSpPr>
          <p:nvPr/>
        </p:nvSpPr>
        <p:spPr bwMode="auto">
          <a:xfrm>
            <a:off x="4346575" y="3492500"/>
            <a:ext cx="276225" cy="200025"/>
          </a:xfrm>
          <a:prstGeom prst="line">
            <a:avLst/>
          </a:prstGeom>
          <a:noFill/>
          <a:ln w="15875">
            <a:solidFill>
              <a:schemeClr val="tx1"/>
            </a:solidFill>
            <a:round/>
            <a:headEnd/>
            <a:tailEnd/>
          </a:ln>
        </p:spPr>
        <p:txBody>
          <a:bodyPr/>
          <a:lstStyle/>
          <a:p>
            <a:endParaRPr lang="en-US" sz="1200"/>
          </a:p>
        </p:txBody>
      </p:sp>
      <p:sp>
        <p:nvSpPr>
          <p:cNvPr id="159788" name="Line 46"/>
          <p:cNvSpPr>
            <a:spLocks noChangeShapeType="1"/>
          </p:cNvSpPr>
          <p:nvPr/>
        </p:nvSpPr>
        <p:spPr bwMode="auto">
          <a:xfrm flipH="1">
            <a:off x="4803775" y="3524250"/>
            <a:ext cx="209550" cy="158750"/>
          </a:xfrm>
          <a:prstGeom prst="line">
            <a:avLst/>
          </a:prstGeom>
          <a:noFill/>
          <a:ln w="15875">
            <a:solidFill>
              <a:schemeClr val="tx1"/>
            </a:solidFill>
            <a:round/>
            <a:headEnd/>
            <a:tailEnd/>
          </a:ln>
        </p:spPr>
        <p:txBody>
          <a:bodyPr/>
          <a:lstStyle/>
          <a:p>
            <a:endParaRPr lang="en-US" sz="1200"/>
          </a:p>
        </p:txBody>
      </p:sp>
      <p:sp>
        <p:nvSpPr>
          <p:cNvPr id="159789" name="Line 47"/>
          <p:cNvSpPr>
            <a:spLocks noChangeShapeType="1"/>
          </p:cNvSpPr>
          <p:nvPr/>
        </p:nvSpPr>
        <p:spPr bwMode="auto">
          <a:xfrm flipV="1">
            <a:off x="4279900" y="2590800"/>
            <a:ext cx="0" cy="139700"/>
          </a:xfrm>
          <a:prstGeom prst="line">
            <a:avLst/>
          </a:prstGeom>
          <a:noFill/>
          <a:ln w="15875">
            <a:solidFill>
              <a:schemeClr val="tx1"/>
            </a:solidFill>
            <a:round/>
            <a:headEnd/>
            <a:tailEnd/>
          </a:ln>
        </p:spPr>
        <p:txBody>
          <a:bodyPr/>
          <a:lstStyle/>
          <a:p>
            <a:endParaRPr lang="en-US" sz="1200"/>
          </a:p>
        </p:txBody>
      </p:sp>
      <p:sp>
        <p:nvSpPr>
          <p:cNvPr id="159790" name="Line 48"/>
          <p:cNvSpPr>
            <a:spLocks noChangeShapeType="1"/>
          </p:cNvSpPr>
          <p:nvPr/>
        </p:nvSpPr>
        <p:spPr bwMode="auto">
          <a:xfrm flipV="1">
            <a:off x="5080000" y="2578100"/>
            <a:ext cx="0" cy="139700"/>
          </a:xfrm>
          <a:prstGeom prst="line">
            <a:avLst/>
          </a:prstGeom>
          <a:noFill/>
          <a:ln w="15875">
            <a:solidFill>
              <a:schemeClr val="tx1"/>
            </a:solidFill>
            <a:round/>
            <a:headEnd/>
            <a:tailEnd/>
          </a:ln>
        </p:spPr>
        <p:txBody>
          <a:bodyPr/>
          <a:lstStyle/>
          <a:p>
            <a:endParaRPr lang="en-US" sz="1200"/>
          </a:p>
        </p:txBody>
      </p:sp>
      <p:sp>
        <p:nvSpPr>
          <p:cNvPr id="159791" name="Text Box 49"/>
          <p:cNvSpPr txBox="1">
            <a:spLocks noChangeArrowheads="1"/>
          </p:cNvSpPr>
          <p:nvPr/>
        </p:nvSpPr>
        <p:spPr bwMode="auto">
          <a:xfrm>
            <a:off x="4140200" y="2387600"/>
            <a:ext cx="584200" cy="276999"/>
          </a:xfrm>
          <a:prstGeom prst="rect">
            <a:avLst/>
          </a:prstGeom>
          <a:noFill/>
          <a:ln w="15875">
            <a:noFill/>
            <a:miter lim="800000"/>
            <a:headEnd/>
            <a:tailEnd/>
          </a:ln>
        </p:spPr>
        <p:txBody>
          <a:bodyPr>
            <a:spAutoFit/>
          </a:bodyPr>
          <a:lstStyle/>
          <a:p>
            <a:pPr eaLnBrk="0" hangingPunct="0">
              <a:spcBef>
                <a:spcPct val="50000"/>
              </a:spcBef>
            </a:pPr>
            <a:r>
              <a:rPr lang="en-GB" sz="1200"/>
              <a:t>NO</a:t>
            </a:r>
            <a:r>
              <a:rPr lang="en-GB" sz="1200" baseline="-25000"/>
              <a:t>2</a:t>
            </a:r>
            <a:endParaRPr lang="en-GB" sz="1200"/>
          </a:p>
        </p:txBody>
      </p:sp>
      <p:sp>
        <p:nvSpPr>
          <p:cNvPr id="159792" name="Text Box 50"/>
          <p:cNvSpPr txBox="1">
            <a:spLocks noChangeArrowheads="1"/>
          </p:cNvSpPr>
          <p:nvPr/>
        </p:nvSpPr>
        <p:spPr bwMode="auto">
          <a:xfrm>
            <a:off x="4953000" y="2374900"/>
            <a:ext cx="838200" cy="276999"/>
          </a:xfrm>
          <a:prstGeom prst="rect">
            <a:avLst/>
          </a:prstGeom>
          <a:noFill/>
          <a:ln w="15875">
            <a:noFill/>
            <a:miter lim="800000"/>
            <a:headEnd/>
            <a:tailEnd/>
          </a:ln>
        </p:spPr>
        <p:txBody>
          <a:bodyPr>
            <a:spAutoFit/>
          </a:bodyPr>
          <a:lstStyle/>
          <a:p>
            <a:pPr eaLnBrk="0" hangingPunct="0">
              <a:spcBef>
                <a:spcPct val="50000"/>
              </a:spcBef>
            </a:pPr>
            <a:r>
              <a:rPr lang="en-GB" sz="1200"/>
              <a:t>NO</a:t>
            </a:r>
            <a:r>
              <a:rPr lang="en-GB" sz="1200" baseline="-25000"/>
              <a:t>2</a:t>
            </a:r>
            <a:endParaRPr lang="en-GB" sz="1200"/>
          </a:p>
        </p:txBody>
      </p:sp>
      <p:sp>
        <p:nvSpPr>
          <p:cNvPr id="159793" name="Line 51"/>
          <p:cNvSpPr>
            <a:spLocks noChangeShapeType="1"/>
          </p:cNvSpPr>
          <p:nvPr/>
        </p:nvSpPr>
        <p:spPr bwMode="auto">
          <a:xfrm>
            <a:off x="2514600" y="3073400"/>
            <a:ext cx="1308100" cy="0"/>
          </a:xfrm>
          <a:prstGeom prst="line">
            <a:avLst/>
          </a:prstGeom>
          <a:noFill/>
          <a:ln w="15875">
            <a:solidFill>
              <a:schemeClr val="tx1"/>
            </a:solidFill>
            <a:round/>
            <a:headEnd/>
            <a:tailEnd type="triangle" w="med" len="med"/>
          </a:ln>
        </p:spPr>
        <p:txBody>
          <a:bodyPr/>
          <a:lstStyle/>
          <a:p>
            <a:endParaRPr lang="en-US" sz="1200"/>
          </a:p>
        </p:txBody>
      </p:sp>
      <p:sp>
        <p:nvSpPr>
          <p:cNvPr id="159794" name="Text Box 52"/>
          <p:cNvSpPr txBox="1">
            <a:spLocks noChangeArrowheads="1"/>
          </p:cNvSpPr>
          <p:nvPr/>
        </p:nvSpPr>
        <p:spPr bwMode="auto">
          <a:xfrm>
            <a:off x="2794000" y="2781300"/>
            <a:ext cx="825500" cy="246221"/>
          </a:xfrm>
          <a:prstGeom prst="rect">
            <a:avLst/>
          </a:prstGeom>
          <a:noFill/>
          <a:ln w="15875">
            <a:noFill/>
            <a:miter lim="800000"/>
            <a:headEnd/>
            <a:tailEnd/>
          </a:ln>
        </p:spPr>
        <p:txBody>
          <a:bodyPr>
            <a:spAutoFit/>
          </a:bodyPr>
          <a:lstStyle/>
          <a:p>
            <a:pPr eaLnBrk="0" hangingPunct="0">
              <a:spcBef>
                <a:spcPct val="50000"/>
              </a:spcBef>
            </a:pPr>
            <a:r>
              <a:rPr lang="en-GB" sz="1000"/>
              <a:t>2HNO</a:t>
            </a:r>
            <a:r>
              <a:rPr lang="en-GB" sz="1000" baseline="-25000"/>
              <a:t>3</a:t>
            </a:r>
            <a:endParaRPr lang="en-GB" sz="1000"/>
          </a:p>
        </p:txBody>
      </p:sp>
      <p:sp>
        <p:nvSpPr>
          <p:cNvPr id="159795" name="Text Box 53"/>
          <p:cNvSpPr txBox="1">
            <a:spLocks noChangeArrowheads="1"/>
          </p:cNvSpPr>
          <p:nvPr/>
        </p:nvSpPr>
        <p:spPr bwMode="auto">
          <a:xfrm>
            <a:off x="5334000" y="3238500"/>
            <a:ext cx="1066800" cy="515526"/>
          </a:xfrm>
          <a:prstGeom prst="rect">
            <a:avLst/>
          </a:prstGeom>
          <a:noFill/>
          <a:ln w="15875">
            <a:noFill/>
            <a:miter lim="800000"/>
            <a:headEnd/>
            <a:tailEnd/>
          </a:ln>
        </p:spPr>
        <p:txBody>
          <a:bodyPr>
            <a:spAutoFit/>
          </a:bodyPr>
          <a:lstStyle/>
          <a:p>
            <a:pPr eaLnBrk="0" hangingPunct="0">
              <a:spcBef>
                <a:spcPct val="50000"/>
              </a:spcBef>
            </a:pPr>
            <a:r>
              <a:rPr lang="en-GB" sz="1050"/>
              <a:t>+</a:t>
            </a:r>
            <a:r>
              <a:rPr lang="en-GB" sz="1000"/>
              <a:t> CH</a:t>
            </a:r>
            <a:r>
              <a:rPr lang="en-GB" sz="1000" baseline="-25000"/>
              <a:t>2</a:t>
            </a:r>
            <a:r>
              <a:rPr lang="en-GB" sz="1000"/>
              <a:t>O</a:t>
            </a:r>
          </a:p>
          <a:p>
            <a:pPr eaLnBrk="0" hangingPunct="0">
              <a:spcBef>
                <a:spcPct val="50000"/>
              </a:spcBef>
            </a:pPr>
            <a:r>
              <a:rPr lang="en-GB" sz="1050"/>
              <a:t>+ </a:t>
            </a:r>
            <a:r>
              <a:rPr lang="en-GB" sz="1000"/>
              <a:t>H</a:t>
            </a:r>
            <a:r>
              <a:rPr lang="en-GB" sz="1000" baseline="-25000"/>
              <a:t>2</a:t>
            </a:r>
            <a:r>
              <a:rPr lang="en-GB" sz="1000"/>
              <a:t>O</a:t>
            </a:r>
          </a:p>
        </p:txBody>
      </p:sp>
      <p:sp>
        <p:nvSpPr>
          <p:cNvPr id="159796" name="Line 55"/>
          <p:cNvSpPr>
            <a:spLocks noChangeShapeType="1"/>
          </p:cNvSpPr>
          <p:nvPr/>
        </p:nvSpPr>
        <p:spPr bwMode="auto">
          <a:xfrm>
            <a:off x="4711700" y="3975100"/>
            <a:ext cx="0" cy="711200"/>
          </a:xfrm>
          <a:prstGeom prst="line">
            <a:avLst/>
          </a:prstGeom>
          <a:noFill/>
          <a:ln w="15875">
            <a:solidFill>
              <a:schemeClr val="tx1"/>
            </a:solidFill>
            <a:round/>
            <a:headEnd/>
            <a:tailEnd type="triangle" w="med" len="med"/>
          </a:ln>
        </p:spPr>
        <p:txBody>
          <a:bodyPr/>
          <a:lstStyle/>
          <a:p>
            <a:endParaRPr lang="en-US" sz="1200"/>
          </a:p>
        </p:txBody>
      </p:sp>
      <p:sp>
        <p:nvSpPr>
          <p:cNvPr id="159797" name="Text Box 56"/>
          <p:cNvSpPr txBox="1">
            <a:spLocks noChangeArrowheads="1"/>
          </p:cNvSpPr>
          <p:nvPr/>
        </p:nvSpPr>
        <p:spPr bwMode="auto">
          <a:xfrm>
            <a:off x="4673600" y="4178300"/>
            <a:ext cx="1028700" cy="246221"/>
          </a:xfrm>
          <a:prstGeom prst="rect">
            <a:avLst/>
          </a:prstGeom>
          <a:noFill/>
          <a:ln w="15875">
            <a:noFill/>
            <a:miter lim="800000"/>
            <a:headEnd/>
            <a:tailEnd/>
          </a:ln>
        </p:spPr>
        <p:txBody>
          <a:bodyPr>
            <a:spAutoFit/>
          </a:bodyPr>
          <a:lstStyle/>
          <a:p>
            <a:pPr eaLnBrk="0" hangingPunct="0">
              <a:spcBef>
                <a:spcPct val="50000"/>
              </a:spcBef>
            </a:pPr>
            <a:r>
              <a:rPr lang="en-GB" sz="1000"/>
              <a:t>2HNO</a:t>
            </a:r>
            <a:r>
              <a:rPr lang="en-GB" sz="1000" baseline="-25000"/>
              <a:t>3</a:t>
            </a:r>
            <a:endParaRPr lang="en-GB" sz="1000"/>
          </a:p>
        </p:txBody>
      </p:sp>
      <p:grpSp>
        <p:nvGrpSpPr>
          <p:cNvPr id="159798" name="Group 57"/>
          <p:cNvGrpSpPr>
            <a:grpSpLocks/>
          </p:cNvGrpSpPr>
          <p:nvPr/>
        </p:nvGrpSpPr>
        <p:grpSpPr bwMode="auto">
          <a:xfrm>
            <a:off x="3919538" y="4735513"/>
            <a:ext cx="1609725" cy="1481137"/>
            <a:chOff x="1925" y="1527"/>
            <a:chExt cx="1014" cy="933"/>
          </a:xfrm>
        </p:grpSpPr>
        <p:sp>
          <p:nvSpPr>
            <p:cNvPr id="159805" name="AutoShape 58"/>
            <p:cNvSpPr>
              <a:spLocks noChangeAspect="1" noChangeArrowheads="1" noTextEdit="1"/>
            </p:cNvSpPr>
            <p:nvPr/>
          </p:nvSpPr>
          <p:spPr bwMode="auto">
            <a:xfrm>
              <a:off x="1942" y="1551"/>
              <a:ext cx="955" cy="880"/>
            </a:xfrm>
            <a:prstGeom prst="rect">
              <a:avLst/>
            </a:prstGeom>
            <a:noFill/>
            <a:ln w="9525">
              <a:noFill/>
              <a:miter lim="800000"/>
              <a:headEnd/>
              <a:tailEnd/>
            </a:ln>
          </p:spPr>
          <p:txBody>
            <a:bodyPr/>
            <a:lstStyle/>
            <a:p>
              <a:endParaRPr lang="en-US"/>
            </a:p>
          </p:txBody>
        </p:sp>
        <p:sp>
          <p:nvSpPr>
            <p:cNvPr id="159806" name="Line 59"/>
            <p:cNvSpPr>
              <a:spLocks noChangeShapeType="1"/>
            </p:cNvSpPr>
            <p:nvPr/>
          </p:nvSpPr>
          <p:spPr bwMode="auto">
            <a:xfrm flipH="1" flipV="1">
              <a:off x="2455" y="1774"/>
              <a:ext cx="114" cy="52"/>
            </a:xfrm>
            <a:prstGeom prst="line">
              <a:avLst/>
            </a:prstGeom>
            <a:noFill/>
            <a:ln w="9525">
              <a:solidFill>
                <a:schemeClr val="tx1"/>
              </a:solidFill>
              <a:round/>
              <a:headEnd/>
              <a:tailEnd/>
            </a:ln>
          </p:spPr>
          <p:txBody>
            <a:bodyPr/>
            <a:lstStyle/>
            <a:p>
              <a:endParaRPr lang="en-US"/>
            </a:p>
          </p:txBody>
        </p:sp>
        <p:sp>
          <p:nvSpPr>
            <p:cNvPr id="159807" name="Line 60"/>
            <p:cNvSpPr>
              <a:spLocks noChangeShapeType="1"/>
            </p:cNvSpPr>
            <p:nvPr/>
          </p:nvSpPr>
          <p:spPr bwMode="auto">
            <a:xfrm flipH="1">
              <a:off x="2273" y="1773"/>
              <a:ext cx="115" cy="49"/>
            </a:xfrm>
            <a:prstGeom prst="line">
              <a:avLst/>
            </a:prstGeom>
            <a:noFill/>
            <a:ln w="9525">
              <a:solidFill>
                <a:schemeClr val="tx1"/>
              </a:solidFill>
              <a:round/>
              <a:headEnd/>
              <a:tailEnd/>
            </a:ln>
          </p:spPr>
          <p:txBody>
            <a:bodyPr/>
            <a:lstStyle/>
            <a:p>
              <a:endParaRPr lang="en-US"/>
            </a:p>
          </p:txBody>
        </p:sp>
        <p:sp>
          <p:nvSpPr>
            <p:cNvPr id="159808" name="Line 61"/>
            <p:cNvSpPr>
              <a:spLocks noChangeShapeType="1"/>
            </p:cNvSpPr>
            <p:nvPr/>
          </p:nvSpPr>
          <p:spPr bwMode="auto">
            <a:xfrm flipH="1">
              <a:off x="2224" y="1822"/>
              <a:ext cx="49" cy="122"/>
            </a:xfrm>
            <a:prstGeom prst="line">
              <a:avLst/>
            </a:prstGeom>
            <a:noFill/>
            <a:ln w="9525">
              <a:solidFill>
                <a:schemeClr val="tx1"/>
              </a:solidFill>
              <a:round/>
              <a:headEnd/>
              <a:tailEnd/>
            </a:ln>
          </p:spPr>
          <p:txBody>
            <a:bodyPr/>
            <a:lstStyle/>
            <a:p>
              <a:endParaRPr lang="en-US"/>
            </a:p>
          </p:txBody>
        </p:sp>
        <p:sp>
          <p:nvSpPr>
            <p:cNvPr id="159809" name="Line 62"/>
            <p:cNvSpPr>
              <a:spLocks noChangeShapeType="1"/>
            </p:cNvSpPr>
            <p:nvPr/>
          </p:nvSpPr>
          <p:spPr bwMode="auto">
            <a:xfrm>
              <a:off x="2224" y="2019"/>
              <a:ext cx="46" cy="120"/>
            </a:xfrm>
            <a:prstGeom prst="line">
              <a:avLst/>
            </a:prstGeom>
            <a:noFill/>
            <a:ln w="9525">
              <a:solidFill>
                <a:schemeClr val="tx1"/>
              </a:solidFill>
              <a:round/>
              <a:headEnd/>
              <a:tailEnd/>
            </a:ln>
          </p:spPr>
          <p:txBody>
            <a:bodyPr/>
            <a:lstStyle/>
            <a:p>
              <a:endParaRPr lang="en-US"/>
            </a:p>
          </p:txBody>
        </p:sp>
        <p:sp>
          <p:nvSpPr>
            <p:cNvPr id="159810" name="Line 63"/>
            <p:cNvSpPr>
              <a:spLocks noChangeShapeType="1"/>
            </p:cNvSpPr>
            <p:nvPr/>
          </p:nvSpPr>
          <p:spPr bwMode="auto">
            <a:xfrm>
              <a:off x="2270" y="2139"/>
              <a:ext cx="115" cy="52"/>
            </a:xfrm>
            <a:prstGeom prst="line">
              <a:avLst/>
            </a:prstGeom>
            <a:noFill/>
            <a:ln w="9525">
              <a:solidFill>
                <a:schemeClr val="tx1"/>
              </a:solidFill>
              <a:round/>
              <a:headEnd/>
              <a:tailEnd/>
            </a:ln>
          </p:spPr>
          <p:txBody>
            <a:bodyPr/>
            <a:lstStyle/>
            <a:p>
              <a:endParaRPr lang="en-US"/>
            </a:p>
          </p:txBody>
        </p:sp>
        <p:sp>
          <p:nvSpPr>
            <p:cNvPr id="159811" name="Line 64"/>
            <p:cNvSpPr>
              <a:spLocks noChangeShapeType="1"/>
            </p:cNvSpPr>
            <p:nvPr/>
          </p:nvSpPr>
          <p:spPr bwMode="auto">
            <a:xfrm flipV="1">
              <a:off x="2451" y="2141"/>
              <a:ext cx="115" cy="51"/>
            </a:xfrm>
            <a:prstGeom prst="line">
              <a:avLst/>
            </a:prstGeom>
            <a:noFill/>
            <a:ln w="9525">
              <a:solidFill>
                <a:schemeClr val="tx1"/>
              </a:solidFill>
              <a:round/>
              <a:headEnd/>
              <a:tailEnd/>
            </a:ln>
          </p:spPr>
          <p:txBody>
            <a:bodyPr/>
            <a:lstStyle/>
            <a:p>
              <a:endParaRPr lang="en-US"/>
            </a:p>
          </p:txBody>
        </p:sp>
        <p:sp>
          <p:nvSpPr>
            <p:cNvPr id="159812" name="Line 65"/>
            <p:cNvSpPr>
              <a:spLocks noChangeShapeType="1"/>
            </p:cNvSpPr>
            <p:nvPr/>
          </p:nvSpPr>
          <p:spPr bwMode="auto">
            <a:xfrm flipV="1">
              <a:off x="2566" y="2024"/>
              <a:ext cx="47" cy="117"/>
            </a:xfrm>
            <a:prstGeom prst="line">
              <a:avLst/>
            </a:prstGeom>
            <a:noFill/>
            <a:ln w="9525">
              <a:solidFill>
                <a:schemeClr val="tx1"/>
              </a:solidFill>
              <a:round/>
              <a:headEnd/>
              <a:tailEnd/>
            </a:ln>
          </p:spPr>
          <p:txBody>
            <a:bodyPr/>
            <a:lstStyle/>
            <a:p>
              <a:endParaRPr lang="en-US"/>
            </a:p>
          </p:txBody>
        </p:sp>
        <p:sp>
          <p:nvSpPr>
            <p:cNvPr id="159813" name="Line 66"/>
            <p:cNvSpPr>
              <a:spLocks noChangeShapeType="1"/>
            </p:cNvSpPr>
            <p:nvPr/>
          </p:nvSpPr>
          <p:spPr bwMode="auto">
            <a:xfrm>
              <a:off x="2569" y="1826"/>
              <a:ext cx="46" cy="122"/>
            </a:xfrm>
            <a:prstGeom prst="line">
              <a:avLst/>
            </a:prstGeom>
            <a:noFill/>
            <a:ln w="9525">
              <a:solidFill>
                <a:schemeClr val="tx1"/>
              </a:solidFill>
              <a:round/>
              <a:headEnd/>
              <a:tailEnd/>
            </a:ln>
          </p:spPr>
          <p:txBody>
            <a:bodyPr/>
            <a:lstStyle/>
            <a:p>
              <a:endParaRPr lang="en-US"/>
            </a:p>
          </p:txBody>
        </p:sp>
        <p:sp>
          <p:nvSpPr>
            <p:cNvPr id="159814" name="Line 67"/>
            <p:cNvSpPr>
              <a:spLocks noChangeShapeType="1"/>
            </p:cNvSpPr>
            <p:nvPr/>
          </p:nvSpPr>
          <p:spPr bwMode="auto">
            <a:xfrm>
              <a:off x="2418" y="2242"/>
              <a:ext cx="0" cy="101"/>
            </a:xfrm>
            <a:prstGeom prst="line">
              <a:avLst/>
            </a:prstGeom>
            <a:noFill/>
            <a:ln w="12700">
              <a:solidFill>
                <a:schemeClr val="tx1"/>
              </a:solidFill>
              <a:round/>
              <a:headEnd/>
              <a:tailEnd/>
            </a:ln>
          </p:spPr>
          <p:txBody>
            <a:bodyPr/>
            <a:lstStyle/>
            <a:p>
              <a:endParaRPr lang="en-US"/>
            </a:p>
          </p:txBody>
        </p:sp>
        <p:sp>
          <p:nvSpPr>
            <p:cNvPr id="159815" name="Line 68"/>
            <p:cNvSpPr>
              <a:spLocks noChangeShapeType="1"/>
            </p:cNvSpPr>
            <p:nvPr/>
          </p:nvSpPr>
          <p:spPr bwMode="auto">
            <a:xfrm flipH="1">
              <a:off x="2093" y="1980"/>
              <a:ext cx="103" cy="0"/>
            </a:xfrm>
            <a:prstGeom prst="line">
              <a:avLst/>
            </a:prstGeom>
            <a:noFill/>
            <a:ln w="12700">
              <a:solidFill>
                <a:schemeClr val="tx1"/>
              </a:solidFill>
              <a:round/>
              <a:headEnd/>
              <a:tailEnd/>
            </a:ln>
          </p:spPr>
          <p:txBody>
            <a:bodyPr/>
            <a:lstStyle/>
            <a:p>
              <a:endParaRPr lang="en-US"/>
            </a:p>
          </p:txBody>
        </p:sp>
        <p:sp>
          <p:nvSpPr>
            <p:cNvPr id="159816" name="Line 69"/>
            <p:cNvSpPr>
              <a:spLocks noChangeShapeType="1"/>
            </p:cNvSpPr>
            <p:nvPr/>
          </p:nvSpPr>
          <p:spPr bwMode="auto">
            <a:xfrm>
              <a:off x="2657" y="1985"/>
              <a:ext cx="103" cy="0"/>
            </a:xfrm>
            <a:prstGeom prst="line">
              <a:avLst/>
            </a:prstGeom>
            <a:noFill/>
            <a:ln w="12700">
              <a:solidFill>
                <a:schemeClr val="tx1"/>
              </a:solidFill>
              <a:round/>
              <a:headEnd/>
              <a:tailEnd/>
            </a:ln>
          </p:spPr>
          <p:txBody>
            <a:bodyPr/>
            <a:lstStyle/>
            <a:p>
              <a:endParaRPr lang="en-US"/>
            </a:p>
          </p:txBody>
        </p:sp>
        <p:sp>
          <p:nvSpPr>
            <p:cNvPr id="159817" name="Line 70"/>
            <p:cNvSpPr>
              <a:spLocks noChangeShapeType="1"/>
            </p:cNvSpPr>
            <p:nvPr/>
          </p:nvSpPr>
          <p:spPr bwMode="auto">
            <a:xfrm flipV="1">
              <a:off x="2422" y="1623"/>
              <a:ext cx="0" cy="101"/>
            </a:xfrm>
            <a:prstGeom prst="line">
              <a:avLst/>
            </a:prstGeom>
            <a:noFill/>
            <a:ln w="12700">
              <a:solidFill>
                <a:schemeClr val="tx1"/>
              </a:solidFill>
              <a:round/>
              <a:headEnd/>
              <a:tailEnd/>
            </a:ln>
          </p:spPr>
          <p:txBody>
            <a:bodyPr/>
            <a:lstStyle/>
            <a:p>
              <a:endParaRPr lang="en-US"/>
            </a:p>
          </p:txBody>
        </p:sp>
        <p:sp>
          <p:nvSpPr>
            <p:cNvPr id="159818" name="Rectangle 71"/>
            <p:cNvSpPr>
              <a:spLocks noChangeArrowheads="1"/>
            </p:cNvSpPr>
            <p:nvPr/>
          </p:nvSpPr>
          <p:spPr bwMode="auto">
            <a:xfrm>
              <a:off x="2390" y="1711"/>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59819" name="Rectangle 72"/>
            <p:cNvSpPr>
              <a:spLocks noChangeArrowheads="1"/>
            </p:cNvSpPr>
            <p:nvPr/>
          </p:nvSpPr>
          <p:spPr bwMode="auto">
            <a:xfrm>
              <a:off x="2196" y="1921"/>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59820" name="Rectangle 73"/>
            <p:cNvSpPr>
              <a:spLocks noChangeArrowheads="1"/>
            </p:cNvSpPr>
            <p:nvPr/>
          </p:nvSpPr>
          <p:spPr bwMode="auto">
            <a:xfrm>
              <a:off x="2390" y="2138"/>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59821" name="Rectangle 74"/>
            <p:cNvSpPr>
              <a:spLocks noChangeArrowheads="1"/>
            </p:cNvSpPr>
            <p:nvPr/>
          </p:nvSpPr>
          <p:spPr bwMode="auto">
            <a:xfrm>
              <a:off x="2588" y="1929"/>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59822" name="Rectangle 75"/>
            <p:cNvSpPr>
              <a:spLocks noChangeArrowheads="1"/>
            </p:cNvSpPr>
            <p:nvPr/>
          </p:nvSpPr>
          <p:spPr bwMode="auto">
            <a:xfrm>
              <a:off x="2396" y="2340"/>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59823" name="Rectangle 76"/>
            <p:cNvSpPr>
              <a:spLocks noChangeArrowheads="1"/>
            </p:cNvSpPr>
            <p:nvPr/>
          </p:nvSpPr>
          <p:spPr bwMode="auto">
            <a:xfrm>
              <a:off x="2462" y="2340"/>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59824" name="Rectangle 77"/>
            <p:cNvSpPr>
              <a:spLocks noChangeArrowheads="1"/>
            </p:cNvSpPr>
            <p:nvPr/>
          </p:nvSpPr>
          <p:spPr bwMode="auto">
            <a:xfrm>
              <a:off x="2543" y="2373"/>
              <a:ext cx="40" cy="87"/>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sp>
          <p:nvSpPr>
            <p:cNvPr id="159825" name="Rectangle 78"/>
            <p:cNvSpPr>
              <a:spLocks noChangeArrowheads="1"/>
            </p:cNvSpPr>
            <p:nvPr/>
          </p:nvSpPr>
          <p:spPr bwMode="auto">
            <a:xfrm>
              <a:off x="1925" y="1943"/>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59826" name="Rectangle 79"/>
            <p:cNvSpPr>
              <a:spLocks noChangeArrowheads="1"/>
            </p:cNvSpPr>
            <p:nvPr/>
          </p:nvSpPr>
          <p:spPr bwMode="auto">
            <a:xfrm>
              <a:off x="1991" y="1977"/>
              <a:ext cx="40" cy="86"/>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sp>
          <p:nvSpPr>
            <p:cNvPr id="159827" name="Rectangle 80"/>
            <p:cNvSpPr>
              <a:spLocks noChangeArrowheads="1"/>
            </p:cNvSpPr>
            <p:nvPr/>
          </p:nvSpPr>
          <p:spPr bwMode="auto">
            <a:xfrm>
              <a:off x="2026" y="1943"/>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59828" name="Rectangle 81"/>
            <p:cNvSpPr>
              <a:spLocks noChangeArrowheads="1"/>
            </p:cNvSpPr>
            <p:nvPr/>
          </p:nvSpPr>
          <p:spPr bwMode="auto">
            <a:xfrm>
              <a:off x="2766" y="1947"/>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59829" name="Rectangle 82"/>
            <p:cNvSpPr>
              <a:spLocks noChangeArrowheads="1"/>
            </p:cNvSpPr>
            <p:nvPr/>
          </p:nvSpPr>
          <p:spPr bwMode="auto">
            <a:xfrm>
              <a:off x="2830" y="1947"/>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59830" name="Rectangle 83"/>
            <p:cNvSpPr>
              <a:spLocks noChangeArrowheads="1"/>
            </p:cNvSpPr>
            <p:nvPr/>
          </p:nvSpPr>
          <p:spPr bwMode="auto">
            <a:xfrm>
              <a:off x="2899" y="1981"/>
              <a:ext cx="40" cy="86"/>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sp>
          <p:nvSpPr>
            <p:cNvPr id="159831" name="Rectangle 84"/>
            <p:cNvSpPr>
              <a:spLocks noChangeArrowheads="1"/>
            </p:cNvSpPr>
            <p:nvPr/>
          </p:nvSpPr>
          <p:spPr bwMode="auto">
            <a:xfrm>
              <a:off x="2390" y="1527"/>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59832" name="Rectangle 85"/>
            <p:cNvSpPr>
              <a:spLocks noChangeArrowheads="1"/>
            </p:cNvSpPr>
            <p:nvPr/>
          </p:nvSpPr>
          <p:spPr bwMode="auto">
            <a:xfrm>
              <a:off x="2463" y="1527"/>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59833" name="Rectangle 86"/>
            <p:cNvSpPr>
              <a:spLocks noChangeArrowheads="1"/>
            </p:cNvSpPr>
            <p:nvPr/>
          </p:nvSpPr>
          <p:spPr bwMode="auto">
            <a:xfrm>
              <a:off x="2537" y="1574"/>
              <a:ext cx="40" cy="86"/>
            </a:xfrm>
            <a:prstGeom prst="rect">
              <a:avLst/>
            </a:prstGeom>
            <a:noFill/>
            <a:ln w="9525">
              <a:noFill/>
              <a:miter lim="800000"/>
              <a:headEnd/>
              <a:tailEnd/>
            </a:ln>
          </p:spPr>
          <p:txBody>
            <a:bodyPr wrap="none" lIns="0" tIns="0" rIns="0" bIns="0">
              <a:spAutoFit/>
            </a:bodyPr>
            <a:lstStyle/>
            <a:p>
              <a:pPr eaLnBrk="0" hangingPunct="0"/>
              <a:r>
                <a:rPr lang="en-GB" sz="900" b="1"/>
                <a:t>2</a:t>
              </a:r>
              <a:endParaRPr lang="en-GB" sz="1200"/>
            </a:p>
          </p:txBody>
        </p:sp>
      </p:grpSp>
      <p:sp>
        <p:nvSpPr>
          <p:cNvPr id="159799" name="Text Box 87"/>
          <p:cNvSpPr txBox="1">
            <a:spLocks noChangeArrowheads="1"/>
          </p:cNvSpPr>
          <p:nvPr/>
        </p:nvSpPr>
        <p:spPr bwMode="auto">
          <a:xfrm>
            <a:off x="3467100" y="4927600"/>
            <a:ext cx="825500" cy="304800"/>
          </a:xfrm>
          <a:prstGeom prst="rect">
            <a:avLst/>
          </a:prstGeom>
          <a:noFill/>
          <a:ln w="15875">
            <a:noFill/>
            <a:miter lim="800000"/>
            <a:headEnd/>
            <a:tailEnd/>
          </a:ln>
        </p:spPr>
        <p:txBody>
          <a:bodyPr>
            <a:spAutoFit/>
          </a:bodyPr>
          <a:lstStyle/>
          <a:p>
            <a:pPr eaLnBrk="0" hangingPunct="0">
              <a:spcBef>
                <a:spcPct val="50000"/>
              </a:spcBef>
            </a:pPr>
            <a:r>
              <a:rPr lang="en-GB" sz="1400" b="1"/>
              <a:t>HMX</a:t>
            </a:r>
          </a:p>
        </p:txBody>
      </p:sp>
      <p:sp>
        <p:nvSpPr>
          <p:cNvPr id="159800" name="Text Box 88"/>
          <p:cNvSpPr txBox="1">
            <a:spLocks noChangeArrowheads="1"/>
          </p:cNvSpPr>
          <p:nvPr/>
        </p:nvSpPr>
        <p:spPr bwMode="auto">
          <a:xfrm>
            <a:off x="5791200" y="5283200"/>
            <a:ext cx="762000" cy="623888"/>
          </a:xfrm>
          <a:prstGeom prst="rect">
            <a:avLst/>
          </a:prstGeom>
          <a:noFill/>
          <a:ln w="15875">
            <a:noFill/>
            <a:miter lim="800000"/>
            <a:headEnd/>
            <a:tailEnd/>
          </a:ln>
        </p:spPr>
        <p:txBody>
          <a:bodyPr>
            <a:spAutoFit/>
          </a:bodyPr>
          <a:lstStyle/>
          <a:p>
            <a:pPr eaLnBrk="0" hangingPunct="0">
              <a:spcBef>
                <a:spcPct val="50000"/>
              </a:spcBef>
            </a:pPr>
            <a:r>
              <a:rPr lang="en-GB" sz="1400"/>
              <a:t>+ </a:t>
            </a:r>
            <a:r>
              <a:rPr lang="en-GB" sz="1200"/>
              <a:t>CH</a:t>
            </a:r>
            <a:r>
              <a:rPr lang="en-GB" sz="1200" baseline="-25000"/>
              <a:t>2</a:t>
            </a:r>
            <a:r>
              <a:rPr lang="en-GB" sz="1200"/>
              <a:t>O</a:t>
            </a:r>
          </a:p>
          <a:p>
            <a:pPr eaLnBrk="0" hangingPunct="0">
              <a:spcBef>
                <a:spcPct val="50000"/>
              </a:spcBef>
            </a:pPr>
            <a:r>
              <a:rPr lang="en-GB" sz="1400"/>
              <a:t>+</a:t>
            </a:r>
            <a:r>
              <a:rPr lang="en-GB" sz="1200"/>
              <a:t> H</a:t>
            </a:r>
            <a:r>
              <a:rPr lang="en-GB" sz="1200" baseline="-25000"/>
              <a:t>2</a:t>
            </a:r>
            <a:r>
              <a:rPr lang="en-GB" sz="1200"/>
              <a:t>O</a:t>
            </a:r>
            <a:endParaRPr lang="en-GB" sz="1400"/>
          </a:p>
        </p:txBody>
      </p:sp>
      <p:sp>
        <p:nvSpPr>
          <p:cNvPr id="159801" name="Text Box 89"/>
          <p:cNvSpPr txBox="1">
            <a:spLocks noChangeArrowheads="1"/>
          </p:cNvSpPr>
          <p:nvPr/>
        </p:nvSpPr>
        <p:spPr bwMode="auto">
          <a:xfrm>
            <a:off x="1130300" y="3835400"/>
            <a:ext cx="1295400" cy="304800"/>
          </a:xfrm>
          <a:prstGeom prst="rect">
            <a:avLst/>
          </a:prstGeom>
          <a:noFill/>
          <a:ln w="15875">
            <a:noFill/>
            <a:miter lim="800000"/>
            <a:headEnd/>
            <a:tailEnd/>
          </a:ln>
        </p:spPr>
        <p:txBody>
          <a:bodyPr>
            <a:spAutoFit/>
          </a:bodyPr>
          <a:lstStyle/>
          <a:p>
            <a:pPr eaLnBrk="0" hangingPunct="0">
              <a:spcBef>
                <a:spcPct val="50000"/>
              </a:spcBef>
            </a:pPr>
            <a:r>
              <a:rPr lang="en-GB" sz="1400"/>
              <a:t>Hexamine</a:t>
            </a:r>
          </a:p>
        </p:txBody>
      </p:sp>
      <p:sp>
        <p:nvSpPr>
          <p:cNvPr id="159802" name="Text Box 88"/>
          <p:cNvSpPr txBox="1">
            <a:spLocks noChangeArrowheads="1"/>
          </p:cNvSpPr>
          <p:nvPr/>
        </p:nvSpPr>
        <p:spPr bwMode="auto">
          <a:xfrm>
            <a:off x="1778000" y="4216400"/>
            <a:ext cx="2451100" cy="274638"/>
          </a:xfrm>
          <a:prstGeom prst="rect">
            <a:avLst/>
          </a:prstGeom>
          <a:noFill/>
          <a:ln w="9525">
            <a:noFill/>
            <a:miter lim="800000"/>
            <a:headEnd/>
            <a:tailEnd/>
          </a:ln>
        </p:spPr>
        <p:txBody>
          <a:bodyPr>
            <a:spAutoFit/>
          </a:bodyPr>
          <a:lstStyle/>
          <a:p>
            <a:pPr>
              <a:spcBef>
                <a:spcPct val="50000"/>
              </a:spcBef>
            </a:pPr>
            <a:r>
              <a:rPr lang="en-GB" sz="1200"/>
              <a:t>In acetic anhydride solution</a:t>
            </a:r>
          </a:p>
        </p:txBody>
      </p:sp>
      <p:sp>
        <p:nvSpPr>
          <p:cNvPr id="159803" name="Text Box 89"/>
          <p:cNvSpPr txBox="1">
            <a:spLocks noChangeArrowheads="1"/>
          </p:cNvSpPr>
          <p:nvPr/>
        </p:nvSpPr>
        <p:spPr bwMode="auto">
          <a:xfrm>
            <a:off x="2692400" y="3390900"/>
            <a:ext cx="495300" cy="276999"/>
          </a:xfrm>
          <a:prstGeom prst="rect">
            <a:avLst/>
          </a:prstGeom>
          <a:noFill/>
          <a:ln w="9525">
            <a:noFill/>
            <a:miter lim="800000"/>
            <a:headEnd/>
            <a:tailEnd/>
          </a:ln>
        </p:spPr>
        <p:txBody>
          <a:bodyPr>
            <a:spAutoFit/>
          </a:bodyPr>
          <a:lstStyle/>
          <a:p>
            <a:pPr>
              <a:spcBef>
                <a:spcPct val="50000"/>
              </a:spcBef>
            </a:pPr>
            <a:endParaRPr lang="en-US" sz="1200"/>
          </a:p>
        </p:txBody>
      </p:sp>
      <p:sp>
        <p:nvSpPr>
          <p:cNvPr id="159804" name="Text Box 90"/>
          <p:cNvSpPr txBox="1">
            <a:spLocks noChangeArrowheads="1"/>
          </p:cNvSpPr>
          <p:nvPr/>
        </p:nvSpPr>
        <p:spPr bwMode="auto">
          <a:xfrm>
            <a:off x="2755900" y="3238500"/>
            <a:ext cx="952500" cy="274638"/>
          </a:xfrm>
          <a:prstGeom prst="rect">
            <a:avLst/>
          </a:prstGeom>
          <a:noFill/>
          <a:ln w="9525">
            <a:noFill/>
            <a:miter lim="800000"/>
            <a:headEnd/>
            <a:tailEnd/>
          </a:ln>
        </p:spPr>
        <p:txBody>
          <a:bodyPr>
            <a:spAutoFit/>
          </a:bodyPr>
          <a:lstStyle/>
          <a:p>
            <a:pPr>
              <a:spcBef>
                <a:spcPct val="50000"/>
              </a:spcBef>
            </a:pPr>
            <a:r>
              <a:rPr lang="en-GB" sz="1200"/>
              <a:t>Acetic acid</a:t>
            </a:r>
          </a:p>
        </p:txBody>
      </p:sp>
    </p:spTree>
    <p:extLst>
      <p:ext uri="{BB962C8B-B14F-4D97-AF65-F5344CB8AC3E}">
        <p14:creationId xmlns:p14="http://schemas.microsoft.com/office/powerpoint/2010/main" val="1570625790"/>
      </p:ext>
    </p:extLst>
  </p:cSld>
  <p:clrMapOvr>
    <a:masterClrMapping/>
  </p:clrMapOvr>
  <p:transition>
    <p:wipe dir="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4130" name="Rectangle 2"/>
          <p:cNvSpPr>
            <a:spLocks noGrp="1" noChangeArrowheads="1"/>
          </p:cNvSpPr>
          <p:nvPr>
            <p:ph type="title"/>
          </p:nvPr>
        </p:nvSpPr>
        <p:spPr/>
        <p:txBody>
          <a:bodyPr/>
          <a:lstStyle/>
          <a:p>
            <a:pPr>
              <a:defRPr/>
            </a:pPr>
            <a:r>
              <a:rPr lang="en-GB"/>
              <a:t>TNT Nitration</a:t>
            </a:r>
          </a:p>
        </p:txBody>
      </p:sp>
      <p:sp>
        <p:nvSpPr>
          <p:cNvPr id="160770" name="Rectangle 4"/>
          <p:cNvSpPr>
            <a:spLocks noGrp="1" noChangeArrowheads="1"/>
          </p:cNvSpPr>
          <p:nvPr>
            <p:ph type="body" idx="1"/>
          </p:nvPr>
        </p:nvSpPr>
        <p:spPr>
          <a:xfrm>
            <a:off x="685800" y="871538"/>
            <a:ext cx="6007100" cy="1238250"/>
          </a:xfrm>
        </p:spPr>
        <p:txBody>
          <a:bodyPr/>
          <a:lstStyle/>
          <a:p>
            <a:r>
              <a:rPr lang="en-GB" sz="2400" smtClean="0"/>
              <a:t>TNT is a classical mixed acid nitration involving concentrated nitric acid and concentrated sulphuric acid acting on Toluene</a:t>
            </a:r>
          </a:p>
          <a:p>
            <a:r>
              <a:rPr lang="en-GB" sz="2400" smtClean="0"/>
              <a:t>Summary of reaction steps:</a:t>
            </a:r>
          </a:p>
        </p:txBody>
      </p:sp>
      <p:pic>
        <p:nvPicPr>
          <p:cNvPr id="160771" name="Picture 5"/>
          <p:cNvPicPr>
            <a:picLocks noChangeAspect="1" noChangeArrowheads="1"/>
          </p:cNvPicPr>
          <p:nvPr/>
        </p:nvPicPr>
        <p:blipFill>
          <a:blip r:embed="rId2"/>
          <a:srcRect/>
          <a:stretch>
            <a:fillRect/>
          </a:stretch>
        </p:blipFill>
        <p:spPr bwMode="auto">
          <a:xfrm>
            <a:off x="6356350" y="965200"/>
            <a:ext cx="2247900" cy="2311400"/>
          </a:xfrm>
          <a:prstGeom prst="rect">
            <a:avLst/>
          </a:prstGeom>
          <a:noFill/>
          <a:ln w="9525">
            <a:noFill/>
            <a:miter lim="800000"/>
            <a:headEnd/>
            <a:tailEnd/>
          </a:ln>
        </p:spPr>
      </p:pic>
      <p:grpSp>
        <p:nvGrpSpPr>
          <p:cNvPr id="160772" name="Group 168"/>
          <p:cNvGrpSpPr>
            <a:grpSpLocks/>
          </p:cNvGrpSpPr>
          <p:nvPr/>
        </p:nvGrpSpPr>
        <p:grpSpPr bwMode="auto">
          <a:xfrm>
            <a:off x="301625" y="4068763"/>
            <a:ext cx="1398588" cy="1293812"/>
            <a:chOff x="182" y="2067"/>
            <a:chExt cx="881" cy="815"/>
          </a:xfrm>
        </p:grpSpPr>
        <p:sp>
          <p:nvSpPr>
            <p:cNvPr id="160891" name="AutoShape 7"/>
            <p:cNvSpPr>
              <a:spLocks noChangeAspect="1" noChangeArrowheads="1" noTextEdit="1"/>
            </p:cNvSpPr>
            <p:nvPr/>
          </p:nvSpPr>
          <p:spPr bwMode="auto">
            <a:xfrm>
              <a:off x="182" y="2093"/>
              <a:ext cx="881" cy="789"/>
            </a:xfrm>
            <a:prstGeom prst="rect">
              <a:avLst/>
            </a:prstGeom>
            <a:noFill/>
            <a:ln w="9525">
              <a:noFill/>
              <a:miter lim="800000"/>
              <a:headEnd/>
              <a:tailEnd/>
            </a:ln>
          </p:spPr>
          <p:txBody>
            <a:bodyPr/>
            <a:lstStyle/>
            <a:p>
              <a:endParaRPr lang="en-US"/>
            </a:p>
          </p:txBody>
        </p:sp>
        <p:sp>
          <p:nvSpPr>
            <p:cNvPr id="160892" name="Line 8"/>
            <p:cNvSpPr>
              <a:spLocks noChangeShapeType="1"/>
            </p:cNvSpPr>
            <p:nvPr/>
          </p:nvSpPr>
          <p:spPr bwMode="auto">
            <a:xfrm>
              <a:off x="463" y="2391"/>
              <a:ext cx="0" cy="175"/>
            </a:xfrm>
            <a:prstGeom prst="line">
              <a:avLst/>
            </a:prstGeom>
            <a:noFill/>
            <a:ln w="11113">
              <a:solidFill>
                <a:schemeClr val="tx1"/>
              </a:solidFill>
              <a:round/>
              <a:headEnd/>
              <a:tailEnd/>
            </a:ln>
          </p:spPr>
          <p:txBody>
            <a:bodyPr/>
            <a:lstStyle/>
            <a:p>
              <a:endParaRPr lang="en-US"/>
            </a:p>
          </p:txBody>
        </p:sp>
        <p:sp>
          <p:nvSpPr>
            <p:cNvPr id="160893" name="Line 9"/>
            <p:cNvSpPr>
              <a:spLocks noChangeShapeType="1"/>
            </p:cNvSpPr>
            <p:nvPr/>
          </p:nvSpPr>
          <p:spPr bwMode="auto">
            <a:xfrm>
              <a:off x="485" y="2405"/>
              <a:ext cx="0" cy="149"/>
            </a:xfrm>
            <a:prstGeom prst="line">
              <a:avLst/>
            </a:prstGeom>
            <a:noFill/>
            <a:ln w="11113">
              <a:solidFill>
                <a:schemeClr val="tx1"/>
              </a:solidFill>
              <a:round/>
              <a:headEnd/>
              <a:tailEnd/>
            </a:ln>
          </p:spPr>
          <p:txBody>
            <a:bodyPr/>
            <a:lstStyle/>
            <a:p>
              <a:endParaRPr lang="en-US"/>
            </a:p>
          </p:txBody>
        </p:sp>
        <p:sp>
          <p:nvSpPr>
            <p:cNvPr id="160894" name="Line 10"/>
            <p:cNvSpPr>
              <a:spLocks noChangeShapeType="1"/>
            </p:cNvSpPr>
            <p:nvPr/>
          </p:nvSpPr>
          <p:spPr bwMode="auto">
            <a:xfrm>
              <a:off x="463" y="2566"/>
              <a:ext cx="158" cy="88"/>
            </a:xfrm>
            <a:prstGeom prst="line">
              <a:avLst/>
            </a:prstGeom>
            <a:noFill/>
            <a:ln w="7938">
              <a:solidFill>
                <a:schemeClr val="tx1"/>
              </a:solidFill>
              <a:round/>
              <a:headEnd/>
              <a:tailEnd/>
            </a:ln>
          </p:spPr>
          <p:txBody>
            <a:bodyPr/>
            <a:lstStyle/>
            <a:p>
              <a:endParaRPr lang="en-US"/>
            </a:p>
          </p:txBody>
        </p:sp>
        <p:sp>
          <p:nvSpPr>
            <p:cNvPr id="160895" name="Line 11"/>
            <p:cNvSpPr>
              <a:spLocks noChangeShapeType="1"/>
            </p:cNvSpPr>
            <p:nvPr/>
          </p:nvSpPr>
          <p:spPr bwMode="auto">
            <a:xfrm flipV="1">
              <a:off x="621" y="2566"/>
              <a:ext cx="159" cy="88"/>
            </a:xfrm>
            <a:prstGeom prst="line">
              <a:avLst/>
            </a:prstGeom>
            <a:noFill/>
            <a:ln w="7938">
              <a:solidFill>
                <a:schemeClr val="tx1"/>
              </a:solidFill>
              <a:round/>
              <a:headEnd/>
              <a:tailEnd/>
            </a:ln>
          </p:spPr>
          <p:txBody>
            <a:bodyPr/>
            <a:lstStyle/>
            <a:p>
              <a:endParaRPr lang="en-US"/>
            </a:p>
          </p:txBody>
        </p:sp>
        <p:sp>
          <p:nvSpPr>
            <p:cNvPr id="160896" name="Line 12"/>
            <p:cNvSpPr>
              <a:spLocks noChangeShapeType="1"/>
            </p:cNvSpPr>
            <p:nvPr/>
          </p:nvSpPr>
          <p:spPr bwMode="auto">
            <a:xfrm flipV="1">
              <a:off x="621" y="2554"/>
              <a:ext cx="137" cy="74"/>
            </a:xfrm>
            <a:prstGeom prst="line">
              <a:avLst/>
            </a:prstGeom>
            <a:noFill/>
            <a:ln w="7938">
              <a:solidFill>
                <a:schemeClr val="tx1"/>
              </a:solidFill>
              <a:round/>
              <a:headEnd/>
              <a:tailEnd/>
            </a:ln>
          </p:spPr>
          <p:txBody>
            <a:bodyPr/>
            <a:lstStyle/>
            <a:p>
              <a:endParaRPr lang="en-US"/>
            </a:p>
          </p:txBody>
        </p:sp>
        <p:sp>
          <p:nvSpPr>
            <p:cNvPr id="160897" name="Line 13"/>
            <p:cNvSpPr>
              <a:spLocks noChangeShapeType="1"/>
            </p:cNvSpPr>
            <p:nvPr/>
          </p:nvSpPr>
          <p:spPr bwMode="auto">
            <a:xfrm flipV="1">
              <a:off x="780" y="2391"/>
              <a:ext cx="0" cy="175"/>
            </a:xfrm>
            <a:prstGeom prst="line">
              <a:avLst/>
            </a:prstGeom>
            <a:noFill/>
            <a:ln w="11113">
              <a:solidFill>
                <a:schemeClr val="tx1"/>
              </a:solidFill>
              <a:round/>
              <a:headEnd/>
              <a:tailEnd/>
            </a:ln>
          </p:spPr>
          <p:txBody>
            <a:bodyPr/>
            <a:lstStyle/>
            <a:p>
              <a:endParaRPr lang="en-US"/>
            </a:p>
          </p:txBody>
        </p:sp>
        <p:sp>
          <p:nvSpPr>
            <p:cNvPr id="160898" name="Line 14"/>
            <p:cNvSpPr>
              <a:spLocks noChangeShapeType="1"/>
            </p:cNvSpPr>
            <p:nvPr/>
          </p:nvSpPr>
          <p:spPr bwMode="auto">
            <a:xfrm flipH="1" flipV="1">
              <a:off x="621" y="2304"/>
              <a:ext cx="159" cy="87"/>
            </a:xfrm>
            <a:prstGeom prst="line">
              <a:avLst/>
            </a:prstGeom>
            <a:noFill/>
            <a:ln w="7938">
              <a:solidFill>
                <a:schemeClr val="tx1"/>
              </a:solidFill>
              <a:round/>
              <a:headEnd/>
              <a:tailEnd/>
            </a:ln>
          </p:spPr>
          <p:txBody>
            <a:bodyPr/>
            <a:lstStyle/>
            <a:p>
              <a:endParaRPr lang="en-US"/>
            </a:p>
          </p:txBody>
        </p:sp>
        <p:sp>
          <p:nvSpPr>
            <p:cNvPr id="160899" name="Line 15"/>
            <p:cNvSpPr>
              <a:spLocks noChangeShapeType="1"/>
            </p:cNvSpPr>
            <p:nvPr/>
          </p:nvSpPr>
          <p:spPr bwMode="auto">
            <a:xfrm flipH="1" flipV="1">
              <a:off x="621" y="2329"/>
              <a:ext cx="137" cy="76"/>
            </a:xfrm>
            <a:prstGeom prst="line">
              <a:avLst/>
            </a:prstGeom>
            <a:noFill/>
            <a:ln w="7938">
              <a:solidFill>
                <a:schemeClr val="tx1"/>
              </a:solidFill>
              <a:round/>
              <a:headEnd/>
              <a:tailEnd/>
            </a:ln>
          </p:spPr>
          <p:txBody>
            <a:bodyPr/>
            <a:lstStyle/>
            <a:p>
              <a:endParaRPr lang="en-US"/>
            </a:p>
          </p:txBody>
        </p:sp>
        <p:sp>
          <p:nvSpPr>
            <p:cNvPr id="160900" name="Line 16"/>
            <p:cNvSpPr>
              <a:spLocks noChangeShapeType="1"/>
            </p:cNvSpPr>
            <p:nvPr/>
          </p:nvSpPr>
          <p:spPr bwMode="auto">
            <a:xfrm flipV="1">
              <a:off x="463" y="2304"/>
              <a:ext cx="158" cy="87"/>
            </a:xfrm>
            <a:prstGeom prst="line">
              <a:avLst/>
            </a:prstGeom>
            <a:noFill/>
            <a:ln w="7938">
              <a:solidFill>
                <a:schemeClr val="tx1"/>
              </a:solidFill>
              <a:round/>
              <a:headEnd/>
              <a:tailEnd/>
            </a:ln>
          </p:spPr>
          <p:txBody>
            <a:bodyPr/>
            <a:lstStyle/>
            <a:p>
              <a:endParaRPr lang="en-US"/>
            </a:p>
          </p:txBody>
        </p:sp>
        <p:sp>
          <p:nvSpPr>
            <p:cNvPr id="160901" name="Line 17"/>
            <p:cNvSpPr>
              <a:spLocks noChangeShapeType="1"/>
            </p:cNvSpPr>
            <p:nvPr/>
          </p:nvSpPr>
          <p:spPr bwMode="auto">
            <a:xfrm flipV="1">
              <a:off x="621" y="2166"/>
              <a:ext cx="0" cy="138"/>
            </a:xfrm>
            <a:prstGeom prst="line">
              <a:avLst/>
            </a:prstGeom>
            <a:noFill/>
            <a:ln w="11113">
              <a:solidFill>
                <a:schemeClr val="tx1"/>
              </a:solidFill>
              <a:round/>
              <a:headEnd/>
              <a:tailEnd/>
            </a:ln>
          </p:spPr>
          <p:txBody>
            <a:bodyPr/>
            <a:lstStyle/>
            <a:p>
              <a:endParaRPr lang="en-US"/>
            </a:p>
          </p:txBody>
        </p:sp>
        <p:sp>
          <p:nvSpPr>
            <p:cNvPr id="160902" name="Rectangle 21"/>
            <p:cNvSpPr>
              <a:spLocks noChangeArrowheads="1"/>
            </p:cNvSpPr>
            <p:nvPr/>
          </p:nvSpPr>
          <p:spPr bwMode="auto">
            <a:xfrm>
              <a:off x="588" y="2067"/>
              <a:ext cx="69" cy="115"/>
            </a:xfrm>
            <a:prstGeom prst="rect">
              <a:avLst/>
            </a:prstGeom>
            <a:noFill/>
            <a:ln w="9525">
              <a:noFill/>
              <a:miter lim="800000"/>
              <a:headEnd/>
              <a:tailEnd/>
            </a:ln>
          </p:spPr>
          <p:txBody>
            <a:bodyPr wrap="none" lIns="0" tIns="0" rIns="0" bIns="0">
              <a:spAutoFit/>
            </a:bodyPr>
            <a:lstStyle/>
            <a:p>
              <a:pPr eaLnBrk="0" hangingPunct="0"/>
              <a:r>
                <a:rPr lang="en-GB" sz="1200" b="1"/>
                <a:t>C</a:t>
              </a:r>
              <a:endParaRPr lang="en-GB" sz="1200"/>
            </a:p>
          </p:txBody>
        </p:sp>
        <p:sp>
          <p:nvSpPr>
            <p:cNvPr id="160903" name="Rectangle 22"/>
            <p:cNvSpPr>
              <a:spLocks noChangeArrowheads="1"/>
            </p:cNvSpPr>
            <p:nvPr/>
          </p:nvSpPr>
          <p:spPr bwMode="auto">
            <a:xfrm>
              <a:off x="657" y="2067"/>
              <a:ext cx="69" cy="115"/>
            </a:xfrm>
            <a:prstGeom prst="rect">
              <a:avLst/>
            </a:prstGeom>
            <a:noFill/>
            <a:ln w="9525">
              <a:noFill/>
              <a:miter lim="800000"/>
              <a:headEnd/>
              <a:tailEnd/>
            </a:ln>
          </p:spPr>
          <p:txBody>
            <a:bodyPr wrap="none" lIns="0" tIns="0" rIns="0" bIns="0">
              <a:spAutoFit/>
            </a:bodyPr>
            <a:lstStyle/>
            <a:p>
              <a:pPr eaLnBrk="0" hangingPunct="0"/>
              <a:r>
                <a:rPr lang="en-GB" sz="1200" b="1"/>
                <a:t>H</a:t>
              </a:r>
              <a:endParaRPr lang="en-GB" sz="1200"/>
            </a:p>
          </p:txBody>
        </p:sp>
        <p:sp>
          <p:nvSpPr>
            <p:cNvPr id="160904" name="Rectangle 23"/>
            <p:cNvSpPr>
              <a:spLocks noChangeArrowheads="1"/>
            </p:cNvSpPr>
            <p:nvPr/>
          </p:nvSpPr>
          <p:spPr bwMode="auto">
            <a:xfrm>
              <a:off x="721" y="2127"/>
              <a:ext cx="53" cy="115"/>
            </a:xfrm>
            <a:prstGeom prst="rect">
              <a:avLst/>
            </a:prstGeom>
            <a:noFill/>
            <a:ln w="9525">
              <a:noFill/>
              <a:miter lim="800000"/>
              <a:headEnd/>
              <a:tailEnd/>
            </a:ln>
          </p:spPr>
          <p:txBody>
            <a:bodyPr wrap="none" lIns="0" tIns="0" rIns="0" bIns="0">
              <a:spAutoFit/>
            </a:bodyPr>
            <a:lstStyle/>
            <a:p>
              <a:pPr eaLnBrk="0" hangingPunct="0"/>
              <a:r>
                <a:rPr lang="en-GB" sz="1200" b="1"/>
                <a:t>3</a:t>
              </a:r>
              <a:endParaRPr lang="en-GB" sz="1200"/>
            </a:p>
          </p:txBody>
        </p:sp>
      </p:grpSp>
      <p:grpSp>
        <p:nvGrpSpPr>
          <p:cNvPr id="160773" name="Group 33"/>
          <p:cNvGrpSpPr>
            <a:grpSpLocks/>
          </p:cNvGrpSpPr>
          <p:nvPr/>
        </p:nvGrpSpPr>
        <p:grpSpPr bwMode="auto">
          <a:xfrm>
            <a:off x="6842125" y="3903663"/>
            <a:ext cx="1601788" cy="1497012"/>
            <a:chOff x="654" y="1403"/>
            <a:chExt cx="1033" cy="975"/>
          </a:xfrm>
        </p:grpSpPr>
        <p:sp>
          <p:nvSpPr>
            <p:cNvPr id="160865" name="AutoShape 34"/>
            <p:cNvSpPr>
              <a:spLocks noChangeAspect="1" noChangeArrowheads="1" noTextEdit="1"/>
            </p:cNvSpPr>
            <p:nvPr/>
          </p:nvSpPr>
          <p:spPr bwMode="auto">
            <a:xfrm>
              <a:off x="672" y="1424"/>
              <a:ext cx="979" cy="900"/>
            </a:xfrm>
            <a:prstGeom prst="rect">
              <a:avLst/>
            </a:prstGeom>
            <a:noFill/>
            <a:ln w="9525">
              <a:noFill/>
              <a:miter lim="800000"/>
              <a:headEnd/>
              <a:tailEnd/>
            </a:ln>
          </p:spPr>
          <p:txBody>
            <a:bodyPr/>
            <a:lstStyle/>
            <a:p>
              <a:endParaRPr lang="en-US"/>
            </a:p>
          </p:txBody>
        </p:sp>
        <p:sp>
          <p:nvSpPr>
            <p:cNvPr id="160866" name="Line 35"/>
            <p:cNvSpPr>
              <a:spLocks noChangeShapeType="1"/>
            </p:cNvSpPr>
            <p:nvPr/>
          </p:nvSpPr>
          <p:spPr bwMode="auto">
            <a:xfrm>
              <a:off x="984" y="1764"/>
              <a:ext cx="0" cy="199"/>
            </a:xfrm>
            <a:prstGeom prst="line">
              <a:avLst/>
            </a:prstGeom>
            <a:noFill/>
            <a:ln w="11113">
              <a:solidFill>
                <a:schemeClr val="tx1"/>
              </a:solidFill>
              <a:round/>
              <a:headEnd/>
              <a:tailEnd/>
            </a:ln>
          </p:spPr>
          <p:txBody>
            <a:bodyPr/>
            <a:lstStyle/>
            <a:p>
              <a:endParaRPr lang="en-US"/>
            </a:p>
          </p:txBody>
        </p:sp>
        <p:sp>
          <p:nvSpPr>
            <p:cNvPr id="160867" name="Line 36"/>
            <p:cNvSpPr>
              <a:spLocks noChangeShapeType="1"/>
            </p:cNvSpPr>
            <p:nvPr/>
          </p:nvSpPr>
          <p:spPr bwMode="auto">
            <a:xfrm>
              <a:off x="1009" y="1779"/>
              <a:ext cx="0" cy="171"/>
            </a:xfrm>
            <a:prstGeom prst="line">
              <a:avLst/>
            </a:prstGeom>
            <a:noFill/>
            <a:ln w="11113">
              <a:solidFill>
                <a:schemeClr val="tx1"/>
              </a:solidFill>
              <a:round/>
              <a:headEnd/>
              <a:tailEnd/>
            </a:ln>
          </p:spPr>
          <p:txBody>
            <a:bodyPr/>
            <a:lstStyle/>
            <a:p>
              <a:endParaRPr lang="en-US"/>
            </a:p>
          </p:txBody>
        </p:sp>
        <p:sp>
          <p:nvSpPr>
            <p:cNvPr id="160868" name="Line 37"/>
            <p:cNvSpPr>
              <a:spLocks noChangeShapeType="1"/>
            </p:cNvSpPr>
            <p:nvPr/>
          </p:nvSpPr>
          <p:spPr bwMode="auto">
            <a:xfrm>
              <a:off x="984" y="1963"/>
              <a:ext cx="176" cy="100"/>
            </a:xfrm>
            <a:prstGeom prst="line">
              <a:avLst/>
            </a:prstGeom>
            <a:noFill/>
            <a:ln w="7938">
              <a:solidFill>
                <a:schemeClr val="tx1"/>
              </a:solidFill>
              <a:round/>
              <a:headEnd/>
              <a:tailEnd/>
            </a:ln>
          </p:spPr>
          <p:txBody>
            <a:bodyPr/>
            <a:lstStyle/>
            <a:p>
              <a:endParaRPr lang="en-US"/>
            </a:p>
          </p:txBody>
        </p:sp>
        <p:sp>
          <p:nvSpPr>
            <p:cNvPr id="160869" name="Line 38"/>
            <p:cNvSpPr>
              <a:spLocks noChangeShapeType="1"/>
            </p:cNvSpPr>
            <p:nvPr/>
          </p:nvSpPr>
          <p:spPr bwMode="auto">
            <a:xfrm flipV="1">
              <a:off x="1160" y="1963"/>
              <a:ext cx="176" cy="100"/>
            </a:xfrm>
            <a:prstGeom prst="line">
              <a:avLst/>
            </a:prstGeom>
            <a:noFill/>
            <a:ln w="7938">
              <a:solidFill>
                <a:schemeClr val="tx1"/>
              </a:solidFill>
              <a:round/>
              <a:headEnd/>
              <a:tailEnd/>
            </a:ln>
          </p:spPr>
          <p:txBody>
            <a:bodyPr/>
            <a:lstStyle/>
            <a:p>
              <a:endParaRPr lang="en-US"/>
            </a:p>
          </p:txBody>
        </p:sp>
        <p:sp>
          <p:nvSpPr>
            <p:cNvPr id="160870" name="Line 39"/>
            <p:cNvSpPr>
              <a:spLocks noChangeShapeType="1"/>
            </p:cNvSpPr>
            <p:nvPr/>
          </p:nvSpPr>
          <p:spPr bwMode="auto">
            <a:xfrm flipV="1">
              <a:off x="1160" y="1950"/>
              <a:ext cx="152" cy="84"/>
            </a:xfrm>
            <a:prstGeom prst="line">
              <a:avLst/>
            </a:prstGeom>
            <a:noFill/>
            <a:ln w="7938">
              <a:solidFill>
                <a:schemeClr val="tx1"/>
              </a:solidFill>
              <a:round/>
              <a:headEnd/>
              <a:tailEnd/>
            </a:ln>
          </p:spPr>
          <p:txBody>
            <a:bodyPr/>
            <a:lstStyle/>
            <a:p>
              <a:endParaRPr lang="en-US"/>
            </a:p>
          </p:txBody>
        </p:sp>
        <p:sp>
          <p:nvSpPr>
            <p:cNvPr id="160871" name="Line 40"/>
            <p:cNvSpPr>
              <a:spLocks noChangeShapeType="1"/>
            </p:cNvSpPr>
            <p:nvPr/>
          </p:nvSpPr>
          <p:spPr bwMode="auto">
            <a:xfrm flipV="1">
              <a:off x="1336" y="1764"/>
              <a:ext cx="0" cy="199"/>
            </a:xfrm>
            <a:prstGeom prst="line">
              <a:avLst/>
            </a:prstGeom>
            <a:noFill/>
            <a:ln w="11113">
              <a:solidFill>
                <a:schemeClr val="tx1"/>
              </a:solidFill>
              <a:round/>
              <a:headEnd/>
              <a:tailEnd/>
            </a:ln>
          </p:spPr>
          <p:txBody>
            <a:bodyPr/>
            <a:lstStyle/>
            <a:p>
              <a:endParaRPr lang="en-US"/>
            </a:p>
          </p:txBody>
        </p:sp>
        <p:sp>
          <p:nvSpPr>
            <p:cNvPr id="160872" name="Line 41"/>
            <p:cNvSpPr>
              <a:spLocks noChangeShapeType="1"/>
            </p:cNvSpPr>
            <p:nvPr/>
          </p:nvSpPr>
          <p:spPr bwMode="auto">
            <a:xfrm flipH="1" flipV="1">
              <a:off x="1160" y="1664"/>
              <a:ext cx="176" cy="100"/>
            </a:xfrm>
            <a:prstGeom prst="line">
              <a:avLst/>
            </a:prstGeom>
            <a:noFill/>
            <a:ln w="7938">
              <a:solidFill>
                <a:schemeClr val="tx1"/>
              </a:solidFill>
              <a:round/>
              <a:headEnd/>
              <a:tailEnd/>
            </a:ln>
          </p:spPr>
          <p:txBody>
            <a:bodyPr/>
            <a:lstStyle/>
            <a:p>
              <a:endParaRPr lang="en-US"/>
            </a:p>
          </p:txBody>
        </p:sp>
        <p:sp>
          <p:nvSpPr>
            <p:cNvPr id="160873" name="Line 42"/>
            <p:cNvSpPr>
              <a:spLocks noChangeShapeType="1"/>
            </p:cNvSpPr>
            <p:nvPr/>
          </p:nvSpPr>
          <p:spPr bwMode="auto">
            <a:xfrm flipH="1" flipV="1">
              <a:off x="1160" y="1693"/>
              <a:ext cx="152" cy="86"/>
            </a:xfrm>
            <a:prstGeom prst="line">
              <a:avLst/>
            </a:prstGeom>
            <a:noFill/>
            <a:ln w="7938">
              <a:solidFill>
                <a:schemeClr val="tx1"/>
              </a:solidFill>
              <a:round/>
              <a:headEnd/>
              <a:tailEnd/>
            </a:ln>
          </p:spPr>
          <p:txBody>
            <a:bodyPr/>
            <a:lstStyle/>
            <a:p>
              <a:endParaRPr lang="en-US"/>
            </a:p>
          </p:txBody>
        </p:sp>
        <p:sp>
          <p:nvSpPr>
            <p:cNvPr id="160874" name="Line 43"/>
            <p:cNvSpPr>
              <a:spLocks noChangeShapeType="1"/>
            </p:cNvSpPr>
            <p:nvPr/>
          </p:nvSpPr>
          <p:spPr bwMode="auto">
            <a:xfrm flipV="1">
              <a:off x="984" y="1664"/>
              <a:ext cx="176" cy="100"/>
            </a:xfrm>
            <a:prstGeom prst="line">
              <a:avLst/>
            </a:prstGeom>
            <a:noFill/>
            <a:ln w="7938">
              <a:solidFill>
                <a:schemeClr val="tx1"/>
              </a:solidFill>
              <a:round/>
              <a:headEnd/>
              <a:tailEnd/>
            </a:ln>
          </p:spPr>
          <p:txBody>
            <a:bodyPr/>
            <a:lstStyle/>
            <a:p>
              <a:endParaRPr lang="en-US"/>
            </a:p>
          </p:txBody>
        </p:sp>
        <p:sp>
          <p:nvSpPr>
            <p:cNvPr id="160875" name="Line 44"/>
            <p:cNvSpPr>
              <a:spLocks noChangeShapeType="1"/>
            </p:cNvSpPr>
            <p:nvPr/>
          </p:nvSpPr>
          <p:spPr bwMode="auto">
            <a:xfrm flipV="1">
              <a:off x="1160" y="1507"/>
              <a:ext cx="0" cy="157"/>
            </a:xfrm>
            <a:prstGeom prst="line">
              <a:avLst/>
            </a:prstGeom>
            <a:noFill/>
            <a:ln w="11113">
              <a:solidFill>
                <a:schemeClr val="tx1"/>
              </a:solidFill>
              <a:round/>
              <a:headEnd/>
              <a:tailEnd/>
            </a:ln>
          </p:spPr>
          <p:txBody>
            <a:bodyPr/>
            <a:lstStyle/>
            <a:p>
              <a:endParaRPr lang="en-US"/>
            </a:p>
          </p:txBody>
        </p:sp>
        <p:sp>
          <p:nvSpPr>
            <p:cNvPr id="160876" name="Line 45"/>
            <p:cNvSpPr>
              <a:spLocks noChangeShapeType="1"/>
            </p:cNvSpPr>
            <p:nvPr/>
          </p:nvSpPr>
          <p:spPr bwMode="auto">
            <a:xfrm flipV="1">
              <a:off x="1336" y="1688"/>
              <a:ext cx="136" cy="76"/>
            </a:xfrm>
            <a:prstGeom prst="line">
              <a:avLst/>
            </a:prstGeom>
            <a:noFill/>
            <a:ln w="7938">
              <a:solidFill>
                <a:schemeClr val="tx1"/>
              </a:solidFill>
              <a:round/>
              <a:headEnd/>
              <a:tailEnd/>
            </a:ln>
          </p:spPr>
          <p:txBody>
            <a:bodyPr/>
            <a:lstStyle/>
            <a:p>
              <a:endParaRPr lang="en-US"/>
            </a:p>
          </p:txBody>
        </p:sp>
        <p:sp>
          <p:nvSpPr>
            <p:cNvPr id="160877" name="Line 46"/>
            <p:cNvSpPr>
              <a:spLocks noChangeShapeType="1"/>
            </p:cNvSpPr>
            <p:nvPr/>
          </p:nvSpPr>
          <p:spPr bwMode="auto">
            <a:xfrm flipH="1" flipV="1">
              <a:off x="850" y="1688"/>
              <a:ext cx="134" cy="76"/>
            </a:xfrm>
            <a:prstGeom prst="line">
              <a:avLst/>
            </a:prstGeom>
            <a:noFill/>
            <a:ln w="7938">
              <a:solidFill>
                <a:schemeClr val="tx1"/>
              </a:solidFill>
              <a:round/>
              <a:headEnd/>
              <a:tailEnd/>
            </a:ln>
          </p:spPr>
          <p:txBody>
            <a:bodyPr/>
            <a:lstStyle/>
            <a:p>
              <a:endParaRPr lang="en-US"/>
            </a:p>
          </p:txBody>
        </p:sp>
        <p:sp>
          <p:nvSpPr>
            <p:cNvPr id="160878" name="Line 47"/>
            <p:cNvSpPr>
              <a:spLocks noChangeShapeType="1"/>
            </p:cNvSpPr>
            <p:nvPr/>
          </p:nvSpPr>
          <p:spPr bwMode="auto">
            <a:xfrm>
              <a:off x="1160" y="2063"/>
              <a:ext cx="0" cy="158"/>
            </a:xfrm>
            <a:prstGeom prst="line">
              <a:avLst/>
            </a:prstGeom>
            <a:noFill/>
            <a:ln w="11113">
              <a:solidFill>
                <a:schemeClr val="tx1"/>
              </a:solidFill>
              <a:round/>
              <a:headEnd/>
              <a:tailEnd/>
            </a:ln>
          </p:spPr>
          <p:txBody>
            <a:bodyPr/>
            <a:lstStyle/>
            <a:p>
              <a:endParaRPr lang="en-US"/>
            </a:p>
          </p:txBody>
        </p:sp>
        <p:sp>
          <p:nvSpPr>
            <p:cNvPr id="160879" name="Rectangle 48"/>
            <p:cNvSpPr>
              <a:spLocks noChangeArrowheads="1"/>
            </p:cNvSpPr>
            <p:nvPr/>
          </p:nvSpPr>
          <p:spPr bwMode="auto">
            <a:xfrm>
              <a:off x="1132" y="1403"/>
              <a:ext cx="71" cy="119"/>
            </a:xfrm>
            <a:prstGeom prst="rect">
              <a:avLst/>
            </a:prstGeom>
            <a:noFill/>
            <a:ln w="9525">
              <a:noFill/>
              <a:miter lim="800000"/>
              <a:headEnd/>
              <a:tailEnd/>
            </a:ln>
          </p:spPr>
          <p:txBody>
            <a:bodyPr wrap="none" lIns="0" tIns="0" rIns="0" bIns="0">
              <a:spAutoFit/>
            </a:bodyPr>
            <a:lstStyle/>
            <a:p>
              <a:pPr eaLnBrk="0" hangingPunct="0"/>
              <a:r>
                <a:rPr lang="en-GB" sz="1200" b="1"/>
                <a:t>C</a:t>
              </a:r>
              <a:endParaRPr lang="en-GB" sz="1200"/>
            </a:p>
          </p:txBody>
        </p:sp>
        <p:sp>
          <p:nvSpPr>
            <p:cNvPr id="160880" name="Rectangle 49"/>
            <p:cNvSpPr>
              <a:spLocks noChangeArrowheads="1"/>
            </p:cNvSpPr>
            <p:nvPr/>
          </p:nvSpPr>
          <p:spPr bwMode="auto">
            <a:xfrm>
              <a:off x="1200" y="1403"/>
              <a:ext cx="70" cy="119"/>
            </a:xfrm>
            <a:prstGeom prst="rect">
              <a:avLst/>
            </a:prstGeom>
            <a:noFill/>
            <a:ln w="9525">
              <a:noFill/>
              <a:miter lim="800000"/>
              <a:headEnd/>
              <a:tailEnd/>
            </a:ln>
          </p:spPr>
          <p:txBody>
            <a:bodyPr wrap="none" lIns="0" tIns="0" rIns="0" bIns="0">
              <a:spAutoFit/>
            </a:bodyPr>
            <a:lstStyle/>
            <a:p>
              <a:pPr eaLnBrk="0" hangingPunct="0"/>
              <a:r>
                <a:rPr lang="en-GB" sz="1200" b="1"/>
                <a:t>H</a:t>
              </a:r>
              <a:endParaRPr lang="en-GB" sz="1200"/>
            </a:p>
          </p:txBody>
        </p:sp>
        <p:sp>
          <p:nvSpPr>
            <p:cNvPr id="160881" name="Rectangle 50"/>
            <p:cNvSpPr>
              <a:spLocks noChangeArrowheads="1"/>
            </p:cNvSpPr>
            <p:nvPr/>
          </p:nvSpPr>
          <p:spPr bwMode="auto">
            <a:xfrm>
              <a:off x="1271" y="1462"/>
              <a:ext cx="55" cy="119"/>
            </a:xfrm>
            <a:prstGeom prst="rect">
              <a:avLst/>
            </a:prstGeom>
            <a:noFill/>
            <a:ln w="9525">
              <a:noFill/>
              <a:miter lim="800000"/>
              <a:headEnd/>
              <a:tailEnd/>
            </a:ln>
          </p:spPr>
          <p:txBody>
            <a:bodyPr wrap="none" lIns="0" tIns="0" rIns="0" bIns="0">
              <a:spAutoFit/>
            </a:bodyPr>
            <a:lstStyle/>
            <a:p>
              <a:pPr eaLnBrk="0" hangingPunct="0"/>
              <a:r>
                <a:rPr lang="en-GB" sz="1200" b="1"/>
                <a:t>3</a:t>
              </a:r>
              <a:endParaRPr lang="en-GB" sz="1200"/>
            </a:p>
          </p:txBody>
        </p:sp>
        <p:sp>
          <p:nvSpPr>
            <p:cNvPr id="160882" name="Rectangle 51"/>
            <p:cNvSpPr>
              <a:spLocks noChangeArrowheads="1"/>
            </p:cNvSpPr>
            <p:nvPr/>
          </p:nvSpPr>
          <p:spPr bwMode="auto">
            <a:xfrm>
              <a:off x="1486" y="1621"/>
              <a:ext cx="71" cy="119"/>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0883" name="Rectangle 52"/>
            <p:cNvSpPr>
              <a:spLocks noChangeArrowheads="1"/>
            </p:cNvSpPr>
            <p:nvPr/>
          </p:nvSpPr>
          <p:spPr bwMode="auto">
            <a:xfrm>
              <a:off x="1555" y="1621"/>
              <a:ext cx="77" cy="119"/>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0884" name="Rectangle 53"/>
            <p:cNvSpPr>
              <a:spLocks noChangeArrowheads="1"/>
            </p:cNvSpPr>
            <p:nvPr/>
          </p:nvSpPr>
          <p:spPr bwMode="auto">
            <a:xfrm>
              <a:off x="1633" y="1661"/>
              <a:ext cx="54" cy="119"/>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0885" name="Rectangle 54"/>
            <p:cNvSpPr>
              <a:spLocks noChangeArrowheads="1"/>
            </p:cNvSpPr>
            <p:nvPr/>
          </p:nvSpPr>
          <p:spPr bwMode="auto">
            <a:xfrm>
              <a:off x="654" y="1621"/>
              <a:ext cx="77" cy="119"/>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0886" name="Rectangle 55"/>
            <p:cNvSpPr>
              <a:spLocks noChangeArrowheads="1"/>
            </p:cNvSpPr>
            <p:nvPr/>
          </p:nvSpPr>
          <p:spPr bwMode="auto">
            <a:xfrm>
              <a:off x="728" y="1661"/>
              <a:ext cx="54" cy="119"/>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0887" name="Rectangle 56"/>
            <p:cNvSpPr>
              <a:spLocks noChangeArrowheads="1"/>
            </p:cNvSpPr>
            <p:nvPr/>
          </p:nvSpPr>
          <p:spPr bwMode="auto">
            <a:xfrm>
              <a:off x="779" y="1621"/>
              <a:ext cx="71" cy="119"/>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0888" name="Rectangle 57"/>
            <p:cNvSpPr>
              <a:spLocks noChangeArrowheads="1"/>
            </p:cNvSpPr>
            <p:nvPr/>
          </p:nvSpPr>
          <p:spPr bwMode="auto">
            <a:xfrm>
              <a:off x="1132" y="2218"/>
              <a:ext cx="71" cy="119"/>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0889" name="Rectangle 58"/>
            <p:cNvSpPr>
              <a:spLocks noChangeArrowheads="1"/>
            </p:cNvSpPr>
            <p:nvPr/>
          </p:nvSpPr>
          <p:spPr bwMode="auto">
            <a:xfrm>
              <a:off x="1200" y="2218"/>
              <a:ext cx="76" cy="119"/>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0890" name="Rectangle 59"/>
            <p:cNvSpPr>
              <a:spLocks noChangeArrowheads="1"/>
            </p:cNvSpPr>
            <p:nvPr/>
          </p:nvSpPr>
          <p:spPr bwMode="auto">
            <a:xfrm>
              <a:off x="1276" y="2259"/>
              <a:ext cx="55" cy="119"/>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grpSp>
      <p:grpSp>
        <p:nvGrpSpPr>
          <p:cNvPr id="160774" name="Group 169"/>
          <p:cNvGrpSpPr>
            <a:grpSpLocks/>
          </p:cNvGrpSpPr>
          <p:nvPr/>
        </p:nvGrpSpPr>
        <p:grpSpPr bwMode="auto">
          <a:xfrm>
            <a:off x="2501900" y="3001963"/>
            <a:ext cx="1090613" cy="1012825"/>
            <a:chOff x="2112" y="1475"/>
            <a:chExt cx="687" cy="638"/>
          </a:xfrm>
        </p:grpSpPr>
        <p:sp>
          <p:nvSpPr>
            <p:cNvPr id="160848" name="Line 62"/>
            <p:cNvSpPr>
              <a:spLocks noChangeShapeType="1"/>
            </p:cNvSpPr>
            <p:nvPr/>
          </p:nvSpPr>
          <p:spPr bwMode="auto">
            <a:xfrm>
              <a:off x="2112" y="1824"/>
              <a:ext cx="0" cy="193"/>
            </a:xfrm>
            <a:prstGeom prst="line">
              <a:avLst/>
            </a:prstGeom>
            <a:noFill/>
            <a:ln w="11113">
              <a:solidFill>
                <a:schemeClr val="tx1"/>
              </a:solidFill>
              <a:round/>
              <a:headEnd/>
              <a:tailEnd/>
            </a:ln>
          </p:spPr>
          <p:txBody>
            <a:bodyPr/>
            <a:lstStyle/>
            <a:p>
              <a:endParaRPr lang="en-US"/>
            </a:p>
          </p:txBody>
        </p:sp>
        <p:sp>
          <p:nvSpPr>
            <p:cNvPr id="160849" name="Line 63"/>
            <p:cNvSpPr>
              <a:spLocks noChangeShapeType="1"/>
            </p:cNvSpPr>
            <p:nvPr/>
          </p:nvSpPr>
          <p:spPr bwMode="auto">
            <a:xfrm>
              <a:off x="2137" y="1839"/>
              <a:ext cx="0" cy="165"/>
            </a:xfrm>
            <a:prstGeom prst="line">
              <a:avLst/>
            </a:prstGeom>
            <a:noFill/>
            <a:ln w="11113">
              <a:solidFill>
                <a:schemeClr val="tx1"/>
              </a:solidFill>
              <a:round/>
              <a:headEnd/>
              <a:tailEnd/>
            </a:ln>
          </p:spPr>
          <p:txBody>
            <a:bodyPr/>
            <a:lstStyle/>
            <a:p>
              <a:endParaRPr lang="en-US"/>
            </a:p>
          </p:txBody>
        </p:sp>
        <p:sp>
          <p:nvSpPr>
            <p:cNvPr id="160850" name="Line 64"/>
            <p:cNvSpPr>
              <a:spLocks noChangeShapeType="1"/>
            </p:cNvSpPr>
            <p:nvPr/>
          </p:nvSpPr>
          <p:spPr bwMode="auto">
            <a:xfrm>
              <a:off x="2112" y="2017"/>
              <a:ext cx="172" cy="96"/>
            </a:xfrm>
            <a:prstGeom prst="line">
              <a:avLst/>
            </a:prstGeom>
            <a:noFill/>
            <a:ln w="7938">
              <a:solidFill>
                <a:schemeClr val="tx1"/>
              </a:solidFill>
              <a:round/>
              <a:headEnd/>
              <a:tailEnd/>
            </a:ln>
          </p:spPr>
          <p:txBody>
            <a:bodyPr/>
            <a:lstStyle/>
            <a:p>
              <a:endParaRPr lang="en-US"/>
            </a:p>
          </p:txBody>
        </p:sp>
        <p:sp>
          <p:nvSpPr>
            <p:cNvPr id="160851" name="Line 65"/>
            <p:cNvSpPr>
              <a:spLocks noChangeShapeType="1"/>
            </p:cNvSpPr>
            <p:nvPr/>
          </p:nvSpPr>
          <p:spPr bwMode="auto">
            <a:xfrm flipV="1">
              <a:off x="2284" y="2017"/>
              <a:ext cx="172" cy="96"/>
            </a:xfrm>
            <a:prstGeom prst="line">
              <a:avLst/>
            </a:prstGeom>
            <a:noFill/>
            <a:ln w="7938">
              <a:solidFill>
                <a:schemeClr val="tx1"/>
              </a:solidFill>
              <a:round/>
              <a:headEnd/>
              <a:tailEnd/>
            </a:ln>
          </p:spPr>
          <p:txBody>
            <a:bodyPr/>
            <a:lstStyle/>
            <a:p>
              <a:endParaRPr lang="en-US"/>
            </a:p>
          </p:txBody>
        </p:sp>
        <p:sp>
          <p:nvSpPr>
            <p:cNvPr id="160852" name="Line 66"/>
            <p:cNvSpPr>
              <a:spLocks noChangeShapeType="1"/>
            </p:cNvSpPr>
            <p:nvPr/>
          </p:nvSpPr>
          <p:spPr bwMode="auto">
            <a:xfrm flipV="1">
              <a:off x="2284" y="2004"/>
              <a:ext cx="149" cy="81"/>
            </a:xfrm>
            <a:prstGeom prst="line">
              <a:avLst/>
            </a:prstGeom>
            <a:noFill/>
            <a:ln w="7938">
              <a:solidFill>
                <a:schemeClr val="tx1"/>
              </a:solidFill>
              <a:round/>
              <a:headEnd/>
              <a:tailEnd/>
            </a:ln>
          </p:spPr>
          <p:txBody>
            <a:bodyPr/>
            <a:lstStyle/>
            <a:p>
              <a:endParaRPr lang="en-US"/>
            </a:p>
          </p:txBody>
        </p:sp>
        <p:sp>
          <p:nvSpPr>
            <p:cNvPr id="160853" name="Line 67"/>
            <p:cNvSpPr>
              <a:spLocks noChangeShapeType="1"/>
            </p:cNvSpPr>
            <p:nvPr/>
          </p:nvSpPr>
          <p:spPr bwMode="auto">
            <a:xfrm flipV="1">
              <a:off x="2456" y="1824"/>
              <a:ext cx="0" cy="193"/>
            </a:xfrm>
            <a:prstGeom prst="line">
              <a:avLst/>
            </a:prstGeom>
            <a:noFill/>
            <a:ln w="11113">
              <a:solidFill>
                <a:schemeClr val="tx1"/>
              </a:solidFill>
              <a:round/>
              <a:headEnd/>
              <a:tailEnd/>
            </a:ln>
          </p:spPr>
          <p:txBody>
            <a:bodyPr/>
            <a:lstStyle/>
            <a:p>
              <a:endParaRPr lang="en-US"/>
            </a:p>
          </p:txBody>
        </p:sp>
        <p:sp>
          <p:nvSpPr>
            <p:cNvPr id="160854" name="Line 68"/>
            <p:cNvSpPr>
              <a:spLocks noChangeShapeType="1"/>
            </p:cNvSpPr>
            <p:nvPr/>
          </p:nvSpPr>
          <p:spPr bwMode="auto">
            <a:xfrm flipH="1" flipV="1">
              <a:off x="2284" y="1727"/>
              <a:ext cx="172" cy="97"/>
            </a:xfrm>
            <a:prstGeom prst="line">
              <a:avLst/>
            </a:prstGeom>
            <a:noFill/>
            <a:ln w="7938">
              <a:solidFill>
                <a:schemeClr val="tx1"/>
              </a:solidFill>
              <a:round/>
              <a:headEnd/>
              <a:tailEnd/>
            </a:ln>
          </p:spPr>
          <p:txBody>
            <a:bodyPr/>
            <a:lstStyle/>
            <a:p>
              <a:endParaRPr lang="en-US"/>
            </a:p>
          </p:txBody>
        </p:sp>
        <p:sp>
          <p:nvSpPr>
            <p:cNvPr id="160855" name="Line 69"/>
            <p:cNvSpPr>
              <a:spLocks noChangeShapeType="1"/>
            </p:cNvSpPr>
            <p:nvPr/>
          </p:nvSpPr>
          <p:spPr bwMode="auto">
            <a:xfrm flipH="1" flipV="1">
              <a:off x="2284" y="1755"/>
              <a:ext cx="149" cy="84"/>
            </a:xfrm>
            <a:prstGeom prst="line">
              <a:avLst/>
            </a:prstGeom>
            <a:noFill/>
            <a:ln w="7938">
              <a:solidFill>
                <a:schemeClr val="tx1"/>
              </a:solidFill>
              <a:round/>
              <a:headEnd/>
              <a:tailEnd/>
            </a:ln>
          </p:spPr>
          <p:txBody>
            <a:bodyPr/>
            <a:lstStyle/>
            <a:p>
              <a:endParaRPr lang="en-US"/>
            </a:p>
          </p:txBody>
        </p:sp>
        <p:sp>
          <p:nvSpPr>
            <p:cNvPr id="160856" name="Line 70"/>
            <p:cNvSpPr>
              <a:spLocks noChangeShapeType="1"/>
            </p:cNvSpPr>
            <p:nvPr/>
          </p:nvSpPr>
          <p:spPr bwMode="auto">
            <a:xfrm flipV="1">
              <a:off x="2112" y="1727"/>
              <a:ext cx="172" cy="97"/>
            </a:xfrm>
            <a:prstGeom prst="line">
              <a:avLst/>
            </a:prstGeom>
            <a:noFill/>
            <a:ln w="7938">
              <a:solidFill>
                <a:schemeClr val="tx1"/>
              </a:solidFill>
              <a:round/>
              <a:headEnd/>
              <a:tailEnd/>
            </a:ln>
          </p:spPr>
          <p:txBody>
            <a:bodyPr/>
            <a:lstStyle/>
            <a:p>
              <a:endParaRPr lang="en-US"/>
            </a:p>
          </p:txBody>
        </p:sp>
        <p:sp>
          <p:nvSpPr>
            <p:cNvPr id="160857" name="Line 71"/>
            <p:cNvSpPr>
              <a:spLocks noChangeShapeType="1"/>
            </p:cNvSpPr>
            <p:nvPr/>
          </p:nvSpPr>
          <p:spPr bwMode="auto">
            <a:xfrm flipV="1">
              <a:off x="2284" y="1576"/>
              <a:ext cx="0" cy="151"/>
            </a:xfrm>
            <a:prstGeom prst="line">
              <a:avLst/>
            </a:prstGeom>
            <a:noFill/>
            <a:ln w="11113">
              <a:solidFill>
                <a:schemeClr val="tx1"/>
              </a:solidFill>
              <a:round/>
              <a:headEnd/>
              <a:tailEnd/>
            </a:ln>
          </p:spPr>
          <p:txBody>
            <a:bodyPr/>
            <a:lstStyle/>
            <a:p>
              <a:endParaRPr lang="en-US"/>
            </a:p>
          </p:txBody>
        </p:sp>
        <p:sp>
          <p:nvSpPr>
            <p:cNvPr id="160858" name="Line 72"/>
            <p:cNvSpPr>
              <a:spLocks noChangeShapeType="1"/>
            </p:cNvSpPr>
            <p:nvPr/>
          </p:nvSpPr>
          <p:spPr bwMode="auto">
            <a:xfrm flipV="1">
              <a:off x="2456" y="1751"/>
              <a:ext cx="133" cy="73"/>
            </a:xfrm>
            <a:prstGeom prst="line">
              <a:avLst/>
            </a:prstGeom>
            <a:noFill/>
            <a:ln w="7938">
              <a:solidFill>
                <a:schemeClr val="tx1"/>
              </a:solidFill>
              <a:round/>
              <a:headEnd/>
              <a:tailEnd/>
            </a:ln>
          </p:spPr>
          <p:txBody>
            <a:bodyPr/>
            <a:lstStyle/>
            <a:p>
              <a:endParaRPr lang="en-US"/>
            </a:p>
          </p:txBody>
        </p:sp>
        <p:sp>
          <p:nvSpPr>
            <p:cNvPr id="160859" name="Rectangle 75"/>
            <p:cNvSpPr>
              <a:spLocks noChangeArrowheads="1"/>
            </p:cNvSpPr>
            <p:nvPr/>
          </p:nvSpPr>
          <p:spPr bwMode="auto">
            <a:xfrm>
              <a:off x="2257" y="1475"/>
              <a:ext cx="69" cy="115"/>
            </a:xfrm>
            <a:prstGeom prst="rect">
              <a:avLst/>
            </a:prstGeom>
            <a:noFill/>
            <a:ln w="9525">
              <a:noFill/>
              <a:miter lim="800000"/>
              <a:headEnd/>
              <a:tailEnd/>
            </a:ln>
          </p:spPr>
          <p:txBody>
            <a:bodyPr wrap="none" lIns="0" tIns="0" rIns="0" bIns="0">
              <a:spAutoFit/>
            </a:bodyPr>
            <a:lstStyle/>
            <a:p>
              <a:pPr eaLnBrk="0" hangingPunct="0"/>
              <a:r>
                <a:rPr lang="en-GB" sz="1200" b="1"/>
                <a:t>C</a:t>
              </a:r>
              <a:endParaRPr lang="en-GB" sz="1200"/>
            </a:p>
          </p:txBody>
        </p:sp>
        <p:sp>
          <p:nvSpPr>
            <p:cNvPr id="160860" name="Rectangle 76"/>
            <p:cNvSpPr>
              <a:spLocks noChangeArrowheads="1"/>
            </p:cNvSpPr>
            <p:nvPr/>
          </p:nvSpPr>
          <p:spPr bwMode="auto">
            <a:xfrm>
              <a:off x="2323" y="1475"/>
              <a:ext cx="69" cy="115"/>
            </a:xfrm>
            <a:prstGeom prst="rect">
              <a:avLst/>
            </a:prstGeom>
            <a:noFill/>
            <a:ln w="9525">
              <a:noFill/>
              <a:miter lim="800000"/>
              <a:headEnd/>
              <a:tailEnd/>
            </a:ln>
          </p:spPr>
          <p:txBody>
            <a:bodyPr wrap="none" lIns="0" tIns="0" rIns="0" bIns="0">
              <a:spAutoFit/>
            </a:bodyPr>
            <a:lstStyle/>
            <a:p>
              <a:pPr eaLnBrk="0" hangingPunct="0"/>
              <a:r>
                <a:rPr lang="en-GB" sz="1200" b="1"/>
                <a:t>H</a:t>
              </a:r>
              <a:endParaRPr lang="en-GB" sz="1200"/>
            </a:p>
          </p:txBody>
        </p:sp>
        <p:sp>
          <p:nvSpPr>
            <p:cNvPr id="160861" name="Rectangle 77"/>
            <p:cNvSpPr>
              <a:spLocks noChangeArrowheads="1"/>
            </p:cNvSpPr>
            <p:nvPr/>
          </p:nvSpPr>
          <p:spPr bwMode="auto">
            <a:xfrm>
              <a:off x="2393" y="1532"/>
              <a:ext cx="53" cy="115"/>
            </a:xfrm>
            <a:prstGeom prst="rect">
              <a:avLst/>
            </a:prstGeom>
            <a:noFill/>
            <a:ln w="9525">
              <a:noFill/>
              <a:miter lim="800000"/>
              <a:headEnd/>
              <a:tailEnd/>
            </a:ln>
          </p:spPr>
          <p:txBody>
            <a:bodyPr wrap="none" lIns="0" tIns="0" rIns="0" bIns="0">
              <a:spAutoFit/>
            </a:bodyPr>
            <a:lstStyle/>
            <a:p>
              <a:pPr eaLnBrk="0" hangingPunct="0"/>
              <a:r>
                <a:rPr lang="en-GB" sz="1200" b="1"/>
                <a:t>3</a:t>
              </a:r>
              <a:endParaRPr lang="en-GB" sz="1200"/>
            </a:p>
          </p:txBody>
        </p:sp>
        <p:sp>
          <p:nvSpPr>
            <p:cNvPr id="160862" name="Rectangle 78"/>
            <p:cNvSpPr>
              <a:spLocks noChangeArrowheads="1"/>
            </p:cNvSpPr>
            <p:nvPr/>
          </p:nvSpPr>
          <p:spPr bwMode="auto">
            <a:xfrm>
              <a:off x="2603" y="1686"/>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0863" name="Rectangle 79"/>
            <p:cNvSpPr>
              <a:spLocks noChangeArrowheads="1"/>
            </p:cNvSpPr>
            <p:nvPr/>
          </p:nvSpPr>
          <p:spPr bwMode="auto">
            <a:xfrm>
              <a:off x="2670" y="1686"/>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0864" name="Rectangle 80"/>
            <p:cNvSpPr>
              <a:spLocks noChangeArrowheads="1"/>
            </p:cNvSpPr>
            <p:nvPr/>
          </p:nvSpPr>
          <p:spPr bwMode="auto">
            <a:xfrm>
              <a:off x="2746" y="1725"/>
              <a:ext cx="53" cy="115"/>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grpSp>
      <p:grpSp>
        <p:nvGrpSpPr>
          <p:cNvPr id="160775" name="Group 171"/>
          <p:cNvGrpSpPr>
            <a:grpSpLocks/>
          </p:cNvGrpSpPr>
          <p:nvPr/>
        </p:nvGrpSpPr>
        <p:grpSpPr bwMode="auto">
          <a:xfrm>
            <a:off x="2489200" y="4716463"/>
            <a:ext cx="546100" cy="1497012"/>
            <a:chOff x="2144" y="2763"/>
            <a:chExt cx="344" cy="943"/>
          </a:xfrm>
        </p:grpSpPr>
        <p:sp>
          <p:nvSpPr>
            <p:cNvPr id="160831" name="Line 89"/>
            <p:cNvSpPr>
              <a:spLocks noChangeShapeType="1"/>
            </p:cNvSpPr>
            <p:nvPr/>
          </p:nvSpPr>
          <p:spPr bwMode="auto">
            <a:xfrm>
              <a:off x="2144" y="3112"/>
              <a:ext cx="0" cy="193"/>
            </a:xfrm>
            <a:prstGeom prst="line">
              <a:avLst/>
            </a:prstGeom>
            <a:noFill/>
            <a:ln w="11113">
              <a:solidFill>
                <a:schemeClr val="tx1"/>
              </a:solidFill>
              <a:round/>
              <a:headEnd/>
              <a:tailEnd/>
            </a:ln>
          </p:spPr>
          <p:txBody>
            <a:bodyPr/>
            <a:lstStyle/>
            <a:p>
              <a:endParaRPr lang="en-US"/>
            </a:p>
          </p:txBody>
        </p:sp>
        <p:sp>
          <p:nvSpPr>
            <p:cNvPr id="160832" name="Line 90"/>
            <p:cNvSpPr>
              <a:spLocks noChangeShapeType="1"/>
            </p:cNvSpPr>
            <p:nvPr/>
          </p:nvSpPr>
          <p:spPr bwMode="auto">
            <a:xfrm>
              <a:off x="2169" y="3127"/>
              <a:ext cx="0" cy="165"/>
            </a:xfrm>
            <a:prstGeom prst="line">
              <a:avLst/>
            </a:prstGeom>
            <a:noFill/>
            <a:ln w="11113">
              <a:solidFill>
                <a:schemeClr val="tx1"/>
              </a:solidFill>
              <a:round/>
              <a:headEnd/>
              <a:tailEnd/>
            </a:ln>
          </p:spPr>
          <p:txBody>
            <a:bodyPr/>
            <a:lstStyle/>
            <a:p>
              <a:endParaRPr lang="en-US"/>
            </a:p>
          </p:txBody>
        </p:sp>
        <p:sp>
          <p:nvSpPr>
            <p:cNvPr id="160833" name="Line 91"/>
            <p:cNvSpPr>
              <a:spLocks noChangeShapeType="1"/>
            </p:cNvSpPr>
            <p:nvPr/>
          </p:nvSpPr>
          <p:spPr bwMode="auto">
            <a:xfrm>
              <a:off x="2144" y="3305"/>
              <a:ext cx="172" cy="96"/>
            </a:xfrm>
            <a:prstGeom prst="line">
              <a:avLst/>
            </a:prstGeom>
            <a:noFill/>
            <a:ln w="7938">
              <a:solidFill>
                <a:schemeClr val="tx1"/>
              </a:solidFill>
              <a:round/>
              <a:headEnd/>
              <a:tailEnd/>
            </a:ln>
          </p:spPr>
          <p:txBody>
            <a:bodyPr/>
            <a:lstStyle/>
            <a:p>
              <a:endParaRPr lang="en-US"/>
            </a:p>
          </p:txBody>
        </p:sp>
        <p:sp>
          <p:nvSpPr>
            <p:cNvPr id="160834" name="Line 92"/>
            <p:cNvSpPr>
              <a:spLocks noChangeShapeType="1"/>
            </p:cNvSpPr>
            <p:nvPr/>
          </p:nvSpPr>
          <p:spPr bwMode="auto">
            <a:xfrm flipV="1">
              <a:off x="2316" y="3305"/>
              <a:ext cx="172" cy="96"/>
            </a:xfrm>
            <a:prstGeom prst="line">
              <a:avLst/>
            </a:prstGeom>
            <a:noFill/>
            <a:ln w="7938">
              <a:solidFill>
                <a:schemeClr val="tx1"/>
              </a:solidFill>
              <a:round/>
              <a:headEnd/>
              <a:tailEnd/>
            </a:ln>
          </p:spPr>
          <p:txBody>
            <a:bodyPr/>
            <a:lstStyle/>
            <a:p>
              <a:endParaRPr lang="en-US"/>
            </a:p>
          </p:txBody>
        </p:sp>
        <p:sp>
          <p:nvSpPr>
            <p:cNvPr id="160835" name="Line 93"/>
            <p:cNvSpPr>
              <a:spLocks noChangeShapeType="1"/>
            </p:cNvSpPr>
            <p:nvPr/>
          </p:nvSpPr>
          <p:spPr bwMode="auto">
            <a:xfrm flipV="1">
              <a:off x="2316" y="3292"/>
              <a:ext cx="149" cy="81"/>
            </a:xfrm>
            <a:prstGeom prst="line">
              <a:avLst/>
            </a:prstGeom>
            <a:noFill/>
            <a:ln w="7938">
              <a:solidFill>
                <a:schemeClr val="tx1"/>
              </a:solidFill>
              <a:round/>
              <a:headEnd/>
              <a:tailEnd/>
            </a:ln>
          </p:spPr>
          <p:txBody>
            <a:bodyPr/>
            <a:lstStyle/>
            <a:p>
              <a:endParaRPr lang="en-US"/>
            </a:p>
          </p:txBody>
        </p:sp>
        <p:sp>
          <p:nvSpPr>
            <p:cNvPr id="160836" name="Line 94"/>
            <p:cNvSpPr>
              <a:spLocks noChangeShapeType="1"/>
            </p:cNvSpPr>
            <p:nvPr/>
          </p:nvSpPr>
          <p:spPr bwMode="auto">
            <a:xfrm flipV="1">
              <a:off x="2488" y="3112"/>
              <a:ext cx="0" cy="193"/>
            </a:xfrm>
            <a:prstGeom prst="line">
              <a:avLst/>
            </a:prstGeom>
            <a:noFill/>
            <a:ln w="11113">
              <a:solidFill>
                <a:schemeClr val="tx1"/>
              </a:solidFill>
              <a:round/>
              <a:headEnd/>
              <a:tailEnd/>
            </a:ln>
          </p:spPr>
          <p:txBody>
            <a:bodyPr/>
            <a:lstStyle/>
            <a:p>
              <a:endParaRPr lang="en-US"/>
            </a:p>
          </p:txBody>
        </p:sp>
        <p:sp>
          <p:nvSpPr>
            <p:cNvPr id="160837" name="Line 95"/>
            <p:cNvSpPr>
              <a:spLocks noChangeShapeType="1"/>
            </p:cNvSpPr>
            <p:nvPr/>
          </p:nvSpPr>
          <p:spPr bwMode="auto">
            <a:xfrm flipH="1" flipV="1">
              <a:off x="2316" y="3015"/>
              <a:ext cx="172" cy="97"/>
            </a:xfrm>
            <a:prstGeom prst="line">
              <a:avLst/>
            </a:prstGeom>
            <a:noFill/>
            <a:ln w="7938">
              <a:solidFill>
                <a:schemeClr val="tx1"/>
              </a:solidFill>
              <a:round/>
              <a:headEnd/>
              <a:tailEnd/>
            </a:ln>
          </p:spPr>
          <p:txBody>
            <a:bodyPr/>
            <a:lstStyle/>
            <a:p>
              <a:endParaRPr lang="en-US"/>
            </a:p>
          </p:txBody>
        </p:sp>
        <p:sp>
          <p:nvSpPr>
            <p:cNvPr id="160838" name="Line 96"/>
            <p:cNvSpPr>
              <a:spLocks noChangeShapeType="1"/>
            </p:cNvSpPr>
            <p:nvPr/>
          </p:nvSpPr>
          <p:spPr bwMode="auto">
            <a:xfrm flipH="1" flipV="1">
              <a:off x="2316" y="3043"/>
              <a:ext cx="149" cy="84"/>
            </a:xfrm>
            <a:prstGeom prst="line">
              <a:avLst/>
            </a:prstGeom>
            <a:noFill/>
            <a:ln w="7938">
              <a:solidFill>
                <a:schemeClr val="tx1"/>
              </a:solidFill>
              <a:round/>
              <a:headEnd/>
              <a:tailEnd/>
            </a:ln>
          </p:spPr>
          <p:txBody>
            <a:bodyPr/>
            <a:lstStyle/>
            <a:p>
              <a:endParaRPr lang="en-US"/>
            </a:p>
          </p:txBody>
        </p:sp>
        <p:sp>
          <p:nvSpPr>
            <p:cNvPr id="160839" name="Line 97"/>
            <p:cNvSpPr>
              <a:spLocks noChangeShapeType="1"/>
            </p:cNvSpPr>
            <p:nvPr/>
          </p:nvSpPr>
          <p:spPr bwMode="auto">
            <a:xfrm flipV="1">
              <a:off x="2144" y="3015"/>
              <a:ext cx="172" cy="97"/>
            </a:xfrm>
            <a:prstGeom prst="line">
              <a:avLst/>
            </a:prstGeom>
            <a:noFill/>
            <a:ln w="7938">
              <a:solidFill>
                <a:schemeClr val="tx1"/>
              </a:solidFill>
              <a:round/>
              <a:headEnd/>
              <a:tailEnd/>
            </a:ln>
          </p:spPr>
          <p:txBody>
            <a:bodyPr/>
            <a:lstStyle/>
            <a:p>
              <a:endParaRPr lang="en-US"/>
            </a:p>
          </p:txBody>
        </p:sp>
        <p:sp>
          <p:nvSpPr>
            <p:cNvPr id="160840" name="Line 98"/>
            <p:cNvSpPr>
              <a:spLocks noChangeShapeType="1"/>
            </p:cNvSpPr>
            <p:nvPr/>
          </p:nvSpPr>
          <p:spPr bwMode="auto">
            <a:xfrm flipV="1">
              <a:off x="2316" y="2864"/>
              <a:ext cx="0" cy="151"/>
            </a:xfrm>
            <a:prstGeom prst="line">
              <a:avLst/>
            </a:prstGeom>
            <a:noFill/>
            <a:ln w="11113">
              <a:solidFill>
                <a:schemeClr val="tx1"/>
              </a:solidFill>
              <a:round/>
              <a:headEnd/>
              <a:tailEnd/>
            </a:ln>
          </p:spPr>
          <p:txBody>
            <a:bodyPr/>
            <a:lstStyle/>
            <a:p>
              <a:endParaRPr lang="en-US"/>
            </a:p>
          </p:txBody>
        </p:sp>
        <p:sp>
          <p:nvSpPr>
            <p:cNvPr id="160841" name="Line 101"/>
            <p:cNvSpPr>
              <a:spLocks noChangeShapeType="1"/>
            </p:cNvSpPr>
            <p:nvPr/>
          </p:nvSpPr>
          <p:spPr bwMode="auto">
            <a:xfrm>
              <a:off x="2316" y="3401"/>
              <a:ext cx="0" cy="153"/>
            </a:xfrm>
            <a:prstGeom prst="line">
              <a:avLst/>
            </a:prstGeom>
            <a:noFill/>
            <a:ln w="11113">
              <a:solidFill>
                <a:schemeClr val="tx1"/>
              </a:solidFill>
              <a:round/>
              <a:headEnd/>
              <a:tailEnd/>
            </a:ln>
          </p:spPr>
          <p:txBody>
            <a:bodyPr/>
            <a:lstStyle/>
            <a:p>
              <a:endParaRPr lang="en-US"/>
            </a:p>
          </p:txBody>
        </p:sp>
        <p:sp>
          <p:nvSpPr>
            <p:cNvPr id="160842" name="Rectangle 102"/>
            <p:cNvSpPr>
              <a:spLocks noChangeArrowheads="1"/>
            </p:cNvSpPr>
            <p:nvPr/>
          </p:nvSpPr>
          <p:spPr bwMode="auto">
            <a:xfrm>
              <a:off x="2289" y="2763"/>
              <a:ext cx="69" cy="115"/>
            </a:xfrm>
            <a:prstGeom prst="rect">
              <a:avLst/>
            </a:prstGeom>
            <a:noFill/>
            <a:ln w="9525">
              <a:noFill/>
              <a:miter lim="800000"/>
              <a:headEnd/>
              <a:tailEnd/>
            </a:ln>
          </p:spPr>
          <p:txBody>
            <a:bodyPr wrap="none" lIns="0" tIns="0" rIns="0" bIns="0">
              <a:spAutoFit/>
            </a:bodyPr>
            <a:lstStyle/>
            <a:p>
              <a:pPr eaLnBrk="0" hangingPunct="0"/>
              <a:r>
                <a:rPr lang="en-GB" sz="1200" b="1"/>
                <a:t>C</a:t>
              </a:r>
              <a:endParaRPr lang="en-GB" sz="1200"/>
            </a:p>
          </p:txBody>
        </p:sp>
        <p:sp>
          <p:nvSpPr>
            <p:cNvPr id="160843" name="Rectangle 103"/>
            <p:cNvSpPr>
              <a:spLocks noChangeArrowheads="1"/>
            </p:cNvSpPr>
            <p:nvPr/>
          </p:nvSpPr>
          <p:spPr bwMode="auto">
            <a:xfrm>
              <a:off x="2355" y="2763"/>
              <a:ext cx="69" cy="115"/>
            </a:xfrm>
            <a:prstGeom prst="rect">
              <a:avLst/>
            </a:prstGeom>
            <a:noFill/>
            <a:ln w="9525">
              <a:noFill/>
              <a:miter lim="800000"/>
              <a:headEnd/>
              <a:tailEnd/>
            </a:ln>
          </p:spPr>
          <p:txBody>
            <a:bodyPr wrap="none" lIns="0" tIns="0" rIns="0" bIns="0">
              <a:spAutoFit/>
            </a:bodyPr>
            <a:lstStyle/>
            <a:p>
              <a:pPr eaLnBrk="0" hangingPunct="0"/>
              <a:r>
                <a:rPr lang="en-GB" sz="1200" b="1"/>
                <a:t>H</a:t>
              </a:r>
              <a:endParaRPr lang="en-GB" sz="1200"/>
            </a:p>
          </p:txBody>
        </p:sp>
        <p:sp>
          <p:nvSpPr>
            <p:cNvPr id="160844" name="Rectangle 104"/>
            <p:cNvSpPr>
              <a:spLocks noChangeArrowheads="1"/>
            </p:cNvSpPr>
            <p:nvPr/>
          </p:nvSpPr>
          <p:spPr bwMode="auto">
            <a:xfrm>
              <a:off x="2425" y="2820"/>
              <a:ext cx="53" cy="115"/>
            </a:xfrm>
            <a:prstGeom prst="rect">
              <a:avLst/>
            </a:prstGeom>
            <a:noFill/>
            <a:ln w="9525">
              <a:noFill/>
              <a:miter lim="800000"/>
              <a:headEnd/>
              <a:tailEnd/>
            </a:ln>
          </p:spPr>
          <p:txBody>
            <a:bodyPr wrap="none" lIns="0" tIns="0" rIns="0" bIns="0">
              <a:spAutoFit/>
            </a:bodyPr>
            <a:lstStyle/>
            <a:p>
              <a:pPr eaLnBrk="0" hangingPunct="0"/>
              <a:r>
                <a:rPr lang="en-GB" sz="1200" b="1"/>
                <a:t>3</a:t>
              </a:r>
              <a:endParaRPr lang="en-GB" sz="1200"/>
            </a:p>
          </p:txBody>
        </p:sp>
        <p:sp>
          <p:nvSpPr>
            <p:cNvPr id="160845" name="Rectangle 111"/>
            <p:cNvSpPr>
              <a:spLocks noChangeArrowheads="1"/>
            </p:cNvSpPr>
            <p:nvPr/>
          </p:nvSpPr>
          <p:spPr bwMode="auto">
            <a:xfrm>
              <a:off x="2289" y="3551"/>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0846" name="Rectangle 112"/>
            <p:cNvSpPr>
              <a:spLocks noChangeArrowheads="1"/>
            </p:cNvSpPr>
            <p:nvPr/>
          </p:nvSpPr>
          <p:spPr bwMode="auto">
            <a:xfrm>
              <a:off x="2355" y="3551"/>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0847" name="Rectangle 113"/>
            <p:cNvSpPr>
              <a:spLocks noChangeArrowheads="1"/>
            </p:cNvSpPr>
            <p:nvPr/>
          </p:nvSpPr>
          <p:spPr bwMode="auto">
            <a:xfrm>
              <a:off x="2430" y="3591"/>
              <a:ext cx="53" cy="115"/>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grpSp>
      <p:grpSp>
        <p:nvGrpSpPr>
          <p:cNvPr id="160776" name="Group 170"/>
          <p:cNvGrpSpPr>
            <a:grpSpLocks/>
          </p:cNvGrpSpPr>
          <p:nvPr/>
        </p:nvGrpSpPr>
        <p:grpSpPr bwMode="auto">
          <a:xfrm>
            <a:off x="4352925" y="2938463"/>
            <a:ext cx="1601788" cy="1414462"/>
            <a:chOff x="3086" y="1491"/>
            <a:chExt cx="1009" cy="891"/>
          </a:xfrm>
        </p:grpSpPr>
        <p:sp>
          <p:nvSpPr>
            <p:cNvPr id="160809" name="AutoShape 115"/>
            <p:cNvSpPr>
              <a:spLocks noChangeAspect="1" noChangeArrowheads="1" noTextEdit="1"/>
            </p:cNvSpPr>
            <p:nvPr/>
          </p:nvSpPr>
          <p:spPr bwMode="auto">
            <a:xfrm>
              <a:off x="3104" y="1511"/>
              <a:ext cx="956" cy="871"/>
            </a:xfrm>
            <a:prstGeom prst="rect">
              <a:avLst/>
            </a:prstGeom>
            <a:noFill/>
            <a:ln w="9525">
              <a:noFill/>
              <a:miter lim="800000"/>
              <a:headEnd/>
              <a:tailEnd/>
            </a:ln>
          </p:spPr>
          <p:txBody>
            <a:bodyPr/>
            <a:lstStyle/>
            <a:p>
              <a:endParaRPr lang="en-US"/>
            </a:p>
          </p:txBody>
        </p:sp>
        <p:sp>
          <p:nvSpPr>
            <p:cNvPr id="160810" name="Line 116"/>
            <p:cNvSpPr>
              <a:spLocks noChangeShapeType="1"/>
            </p:cNvSpPr>
            <p:nvPr/>
          </p:nvSpPr>
          <p:spPr bwMode="auto">
            <a:xfrm>
              <a:off x="3408" y="1840"/>
              <a:ext cx="0" cy="193"/>
            </a:xfrm>
            <a:prstGeom prst="line">
              <a:avLst/>
            </a:prstGeom>
            <a:noFill/>
            <a:ln w="11113">
              <a:solidFill>
                <a:schemeClr val="tx1"/>
              </a:solidFill>
              <a:round/>
              <a:headEnd/>
              <a:tailEnd/>
            </a:ln>
          </p:spPr>
          <p:txBody>
            <a:bodyPr/>
            <a:lstStyle/>
            <a:p>
              <a:endParaRPr lang="en-US"/>
            </a:p>
          </p:txBody>
        </p:sp>
        <p:sp>
          <p:nvSpPr>
            <p:cNvPr id="160811" name="Line 117"/>
            <p:cNvSpPr>
              <a:spLocks noChangeShapeType="1"/>
            </p:cNvSpPr>
            <p:nvPr/>
          </p:nvSpPr>
          <p:spPr bwMode="auto">
            <a:xfrm>
              <a:off x="3433" y="1855"/>
              <a:ext cx="0" cy="165"/>
            </a:xfrm>
            <a:prstGeom prst="line">
              <a:avLst/>
            </a:prstGeom>
            <a:noFill/>
            <a:ln w="11113">
              <a:solidFill>
                <a:schemeClr val="tx1"/>
              </a:solidFill>
              <a:round/>
              <a:headEnd/>
              <a:tailEnd/>
            </a:ln>
          </p:spPr>
          <p:txBody>
            <a:bodyPr/>
            <a:lstStyle/>
            <a:p>
              <a:endParaRPr lang="en-US"/>
            </a:p>
          </p:txBody>
        </p:sp>
        <p:sp>
          <p:nvSpPr>
            <p:cNvPr id="160812" name="Line 118"/>
            <p:cNvSpPr>
              <a:spLocks noChangeShapeType="1"/>
            </p:cNvSpPr>
            <p:nvPr/>
          </p:nvSpPr>
          <p:spPr bwMode="auto">
            <a:xfrm>
              <a:off x="3408" y="2033"/>
              <a:ext cx="172" cy="96"/>
            </a:xfrm>
            <a:prstGeom prst="line">
              <a:avLst/>
            </a:prstGeom>
            <a:noFill/>
            <a:ln w="7938">
              <a:solidFill>
                <a:schemeClr val="tx1"/>
              </a:solidFill>
              <a:round/>
              <a:headEnd/>
              <a:tailEnd/>
            </a:ln>
          </p:spPr>
          <p:txBody>
            <a:bodyPr/>
            <a:lstStyle/>
            <a:p>
              <a:endParaRPr lang="en-US"/>
            </a:p>
          </p:txBody>
        </p:sp>
        <p:sp>
          <p:nvSpPr>
            <p:cNvPr id="160813" name="Line 119"/>
            <p:cNvSpPr>
              <a:spLocks noChangeShapeType="1"/>
            </p:cNvSpPr>
            <p:nvPr/>
          </p:nvSpPr>
          <p:spPr bwMode="auto">
            <a:xfrm flipV="1">
              <a:off x="3580" y="2033"/>
              <a:ext cx="172" cy="96"/>
            </a:xfrm>
            <a:prstGeom prst="line">
              <a:avLst/>
            </a:prstGeom>
            <a:noFill/>
            <a:ln w="7938">
              <a:solidFill>
                <a:schemeClr val="tx1"/>
              </a:solidFill>
              <a:round/>
              <a:headEnd/>
              <a:tailEnd/>
            </a:ln>
          </p:spPr>
          <p:txBody>
            <a:bodyPr/>
            <a:lstStyle/>
            <a:p>
              <a:endParaRPr lang="en-US"/>
            </a:p>
          </p:txBody>
        </p:sp>
        <p:sp>
          <p:nvSpPr>
            <p:cNvPr id="160814" name="Line 120"/>
            <p:cNvSpPr>
              <a:spLocks noChangeShapeType="1"/>
            </p:cNvSpPr>
            <p:nvPr/>
          </p:nvSpPr>
          <p:spPr bwMode="auto">
            <a:xfrm flipV="1">
              <a:off x="3580" y="2020"/>
              <a:ext cx="149" cy="81"/>
            </a:xfrm>
            <a:prstGeom prst="line">
              <a:avLst/>
            </a:prstGeom>
            <a:noFill/>
            <a:ln w="7938">
              <a:solidFill>
                <a:schemeClr val="tx1"/>
              </a:solidFill>
              <a:round/>
              <a:headEnd/>
              <a:tailEnd/>
            </a:ln>
          </p:spPr>
          <p:txBody>
            <a:bodyPr/>
            <a:lstStyle/>
            <a:p>
              <a:endParaRPr lang="en-US"/>
            </a:p>
          </p:txBody>
        </p:sp>
        <p:sp>
          <p:nvSpPr>
            <p:cNvPr id="160815" name="Line 121"/>
            <p:cNvSpPr>
              <a:spLocks noChangeShapeType="1"/>
            </p:cNvSpPr>
            <p:nvPr/>
          </p:nvSpPr>
          <p:spPr bwMode="auto">
            <a:xfrm flipV="1">
              <a:off x="3752" y="1840"/>
              <a:ext cx="0" cy="193"/>
            </a:xfrm>
            <a:prstGeom prst="line">
              <a:avLst/>
            </a:prstGeom>
            <a:noFill/>
            <a:ln w="11113">
              <a:solidFill>
                <a:schemeClr val="tx1"/>
              </a:solidFill>
              <a:round/>
              <a:headEnd/>
              <a:tailEnd/>
            </a:ln>
          </p:spPr>
          <p:txBody>
            <a:bodyPr/>
            <a:lstStyle/>
            <a:p>
              <a:endParaRPr lang="en-US"/>
            </a:p>
          </p:txBody>
        </p:sp>
        <p:sp>
          <p:nvSpPr>
            <p:cNvPr id="160816" name="Line 122"/>
            <p:cNvSpPr>
              <a:spLocks noChangeShapeType="1"/>
            </p:cNvSpPr>
            <p:nvPr/>
          </p:nvSpPr>
          <p:spPr bwMode="auto">
            <a:xfrm flipH="1" flipV="1">
              <a:off x="3580" y="1743"/>
              <a:ext cx="172" cy="97"/>
            </a:xfrm>
            <a:prstGeom prst="line">
              <a:avLst/>
            </a:prstGeom>
            <a:noFill/>
            <a:ln w="7938">
              <a:solidFill>
                <a:schemeClr val="tx1"/>
              </a:solidFill>
              <a:round/>
              <a:headEnd/>
              <a:tailEnd/>
            </a:ln>
          </p:spPr>
          <p:txBody>
            <a:bodyPr/>
            <a:lstStyle/>
            <a:p>
              <a:endParaRPr lang="en-US"/>
            </a:p>
          </p:txBody>
        </p:sp>
        <p:sp>
          <p:nvSpPr>
            <p:cNvPr id="160817" name="Line 123"/>
            <p:cNvSpPr>
              <a:spLocks noChangeShapeType="1"/>
            </p:cNvSpPr>
            <p:nvPr/>
          </p:nvSpPr>
          <p:spPr bwMode="auto">
            <a:xfrm flipH="1" flipV="1">
              <a:off x="3580" y="1771"/>
              <a:ext cx="149" cy="84"/>
            </a:xfrm>
            <a:prstGeom prst="line">
              <a:avLst/>
            </a:prstGeom>
            <a:noFill/>
            <a:ln w="7938">
              <a:solidFill>
                <a:schemeClr val="tx1"/>
              </a:solidFill>
              <a:round/>
              <a:headEnd/>
              <a:tailEnd/>
            </a:ln>
          </p:spPr>
          <p:txBody>
            <a:bodyPr/>
            <a:lstStyle/>
            <a:p>
              <a:endParaRPr lang="en-US"/>
            </a:p>
          </p:txBody>
        </p:sp>
        <p:sp>
          <p:nvSpPr>
            <p:cNvPr id="160818" name="Line 124"/>
            <p:cNvSpPr>
              <a:spLocks noChangeShapeType="1"/>
            </p:cNvSpPr>
            <p:nvPr/>
          </p:nvSpPr>
          <p:spPr bwMode="auto">
            <a:xfrm flipV="1">
              <a:off x="3408" y="1743"/>
              <a:ext cx="172" cy="97"/>
            </a:xfrm>
            <a:prstGeom prst="line">
              <a:avLst/>
            </a:prstGeom>
            <a:noFill/>
            <a:ln w="7938">
              <a:solidFill>
                <a:schemeClr val="tx1"/>
              </a:solidFill>
              <a:round/>
              <a:headEnd/>
              <a:tailEnd/>
            </a:ln>
          </p:spPr>
          <p:txBody>
            <a:bodyPr/>
            <a:lstStyle/>
            <a:p>
              <a:endParaRPr lang="en-US"/>
            </a:p>
          </p:txBody>
        </p:sp>
        <p:sp>
          <p:nvSpPr>
            <p:cNvPr id="160819" name="Line 125"/>
            <p:cNvSpPr>
              <a:spLocks noChangeShapeType="1"/>
            </p:cNvSpPr>
            <p:nvPr/>
          </p:nvSpPr>
          <p:spPr bwMode="auto">
            <a:xfrm flipV="1">
              <a:off x="3580" y="1592"/>
              <a:ext cx="0" cy="151"/>
            </a:xfrm>
            <a:prstGeom prst="line">
              <a:avLst/>
            </a:prstGeom>
            <a:noFill/>
            <a:ln w="11113">
              <a:solidFill>
                <a:schemeClr val="tx1"/>
              </a:solidFill>
              <a:round/>
              <a:headEnd/>
              <a:tailEnd/>
            </a:ln>
          </p:spPr>
          <p:txBody>
            <a:bodyPr/>
            <a:lstStyle/>
            <a:p>
              <a:endParaRPr lang="en-US"/>
            </a:p>
          </p:txBody>
        </p:sp>
        <p:sp>
          <p:nvSpPr>
            <p:cNvPr id="160820" name="Line 126"/>
            <p:cNvSpPr>
              <a:spLocks noChangeShapeType="1"/>
            </p:cNvSpPr>
            <p:nvPr/>
          </p:nvSpPr>
          <p:spPr bwMode="auto">
            <a:xfrm flipV="1">
              <a:off x="3752" y="1767"/>
              <a:ext cx="133" cy="73"/>
            </a:xfrm>
            <a:prstGeom prst="line">
              <a:avLst/>
            </a:prstGeom>
            <a:noFill/>
            <a:ln w="7938">
              <a:solidFill>
                <a:schemeClr val="tx1"/>
              </a:solidFill>
              <a:round/>
              <a:headEnd/>
              <a:tailEnd/>
            </a:ln>
          </p:spPr>
          <p:txBody>
            <a:bodyPr/>
            <a:lstStyle/>
            <a:p>
              <a:endParaRPr lang="en-US"/>
            </a:p>
          </p:txBody>
        </p:sp>
        <p:sp>
          <p:nvSpPr>
            <p:cNvPr id="160821" name="Line 127"/>
            <p:cNvSpPr>
              <a:spLocks noChangeShapeType="1"/>
            </p:cNvSpPr>
            <p:nvPr/>
          </p:nvSpPr>
          <p:spPr bwMode="auto">
            <a:xfrm flipH="1" flipV="1">
              <a:off x="3277" y="1767"/>
              <a:ext cx="131" cy="73"/>
            </a:xfrm>
            <a:prstGeom prst="line">
              <a:avLst/>
            </a:prstGeom>
            <a:noFill/>
            <a:ln w="7938">
              <a:solidFill>
                <a:schemeClr val="tx1"/>
              </a:solidFill>
              <a:round/>
              <a:headEnd/>
              <a:tailEnd/>
            </a:ln>
          </p:spPr>
          <p:txBody>
            <a:bodyPr/>
            <a:lstStyle/>
            <a:p>
              <a:endParaRPr lang="en-US"/>
            </a:p>
          </p:txBody>
        </p:sp>
        <p:sp>
          <p:nvSpPr>
            <p:cNvPr id="160822" name="Rectangle 129"/>
            <p:cNvSpPr>
              <a:spLocks noChangeArrowheads="1"/>
            </p:cNvSpPr>
            <p:nvPr/>
          </p:nvSpPr>
          <p:spPr bwMode="auto">
            <a:xfrm>
              <a:off x="3553" y="1491"/>
              <a:ext cx="69" cy="115"/>
            </a:xfrm>
            <a:prstGeom prst="rect">
              <a:avLst/>
            </a:prstGeom>
            <a:noFill/>
            <a:ln w="9525">
              <a:noFill/>
              <a:miter lim="800000"/>
              <a:headEnd/>
              <a:tailEnd/>
            </a:ln>
          </p:spPr>
          <p:txBody>
            <a:bodyPr wrap="none" lIns="0" tIns="0" rIns="0" bIns="0">
              <a:spAutoFit/>
            </a:bodyPr>
            <a:lstStyle/>
            <a:p>
              <a:pPr eaLnBrk="0" hangingPunct="0"/>
              <a:r>
                <a:rPr lang="en-GB" sz="1200" b="1"/>
                <a:t>C</a:t>
              </a:r>
              <a:endParaRPr lang="en-GB" sz="1200"/>
            </a:p>
          </p:txBody>
        </p:sp>
        <p:sp>
          <p:nvSpPr>
            <p:cNvPr id="160823" name="Rectangle 130"/>
            <p:cNvSpPr>
              <a:spLocks noChangeArrowheads="1"/>
            </p:cNvSpPr>
            <p:nvPr/>
          </p:nvSpPr>
          <p:spPr bwMode="auto">
            <a:xfrm>
              <a:off x="3619" y="1491"/>
              <a:ext cx="69" cy="115"/>
            </a:xfrm>
            <a:prstGeom prst="rect">
              <a:avLst/>
            </a:prstGeom>
            <a:noFill/>
            <a:ln w="9525">
              <a:noFill/>
              <a:miter lim="800000"/>
              <a:headEnd/>
              <a:tailEnd/>
            </a:ln>
          </p:spPr>
          <p:txBody>
            <a:bodyPr wrap="none" lIns="0" tIns="0" rIns="0" bIns="0">
              <a:spAutoFit/>
            </a:bodyPr>
            <a:lstStyle/>
            <a:p>
              <a:pPr eaLnBrk="0" hangingPunct="0"/>
              <a:r>
                <a:rPr lang="en-GB" sz="1200" b="1"/>
                <a:t>H</a:t>
              </a:r>
              <a:endParaRPr lang="en-GB" sz="1200"/>
            </a:p>
          </p:txBody>
        </p:sp>
        <p:sp>
          <p:nvSpPr>
            <p:cNvPr id="160824" name="Rectangle 131"/>
            <p:cNvSpPr>
              <a:spLocks noChangeArrowheads="1"/>
            </p:cNvSpPr>
            <p:nvPr/>
          </p:nvSpPr>
          <p:spPr bwMode="auto">
            <a:xfrm>
              <a:off x="3689" y="1548"/>
              <a:ext cx="53" cy="115"/>
            </a:xfrm>
            <a:prstGeom prst="rect">
              <a:avLst/>
            </a:prstGeom>
            <a:noFill/>
            <a:ln w="9525">
              <a:noFill/>
              <a:miter lim="800000"/>
              <a:headEnd/>
              <a:tailEnd/>
            </a:ln>
          </p:spPr>
          <p:txBody>
            <a:bodyPr wrap="none" lIns="0" tIns="0" rIns="0" bIns="0">
              <a:spAutoFit/>
            </a:bodyPr>
            <a:lstStyle/>
            <a:p>
              <a:pPr eaLnBrk="0" hangingPunct="0"/>
              <a:r>
                <a:rPr lang="en-GB" sz="1200" b="1"/>
                <a:t>3</a:t>
              </a:r>
              <a:endParaRPr lang="en-GB" sz="1200"/>
            </a:p>
          </p:txBody>
        </p:sp>
        <p:sp>
          <p:nvSpPr>
            <p:cNvPr id="160825" name="Rectangle 132"/>
            <p:cNvSpPr>
              <a:spLocks noChangeArrowheads="1"/>
            </p:cNvSpPr>
            <p:nvPr/>
          </p:nvSpPr>
          <p:spPr bwMode="auto">
            <a:xfrm>
              <a:off x="3899" y="1702"/>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0826" name="Rectangle 133"/>
            <p:cNvSpPr>
              <a:spLocks noChangeArrowheads="1"/>
            </p:cNvSpPr>
            <p:nvPr/>
          </p:nvSpPr>
          <p:spPr bwMode="auto">
            <a:xfrm>
              <a:off x="3966" y="1702"/>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0827" name="Rectangle 134"/>
            <p:cNvSpPr>
              <a:spLocks noChangeArrowheads="1"/>
            </p:cNvSpPr>
            <p:nvPr/>
          </p:nvSpPr>
          <p:spPr bwMode="auto">
            <a:xfrm>
              <a:off x="4042" y="1741"/>
              <a:ext cx="53" cy="115"/>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0828" name="Rectangle 135"/>
            <p:cNvSpPr>
              <a:spLocks noChangeArrowheads="1"/>
            </p:cNvSpPr>
            <p:nvPr/>
          </p:nvSpPr>
          <p:spPr bwMode="auto">
            <a:xfrm>
              <a:off x="3086" y="1702"/>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0829" name="Rectangle 136"/>
            <p:cNvSpPr>
              <a:spLocks noChangeArrowheads="1"/>
            </p:cNvSpPr>
            <p:nvPr/>
          </p:nvSpPr>
          <p:spPr bwMode="auto">
            <a:xfrm>
              <a:off x="3158" y="1741"/>
              <a:ext cx="53" cy="115"/>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0830" name="Rectangle 137"/>
            <p:cNvSpPr>
              <a:spLocks noChangeArrowheads="1"/>
            </p:cNvSpPr>
            <p:nvPr/>
          </p:nvSpPr>
          <p:spPr bwMode="auto">
            <a:xfrm>
              <a:off x="3208" y="1702"/>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grpSp>
      <p:sp>
        <p:nvSpPr>
          <p:cNvPr id="160777" name="AutoShape 142"/>
          <p:cNvSpPr>
            <a:spLocks noChangeAspect="1" noChangeArrowheads="1" noTextEdit="1"/>
          </p:cNvSpPr>
          <p:nvPr/>
        </p:nvSpPr>
        <p:spPr bwMode="auto">
          <a:xfrm>
            <a:off x="4064000" y="4252913"/>
            <a:ext cx="1517650" cy="1382712"/>
          </a:xfrm>
          <a:prstGeom prst="rect">
            <a:avLst/>
          </a:prstGeom>
          <a:noFill/>
          <a:ln w="9525">
            <a:noFill/>
            <a:miter lim="800000"/>
            <a:headEnd/>
            <a:tailEnd/>
          </a:ln>
        </p:spPr>
        <p:txBody>
          <a:bodyPr/>
          <a:lstStyle/>
          <a:p>
            <a:endParaRPr lang="en-US"/>
          </a:p>
        </p:txBody>
      </p:sp>
      <p:grpSp>
        <p:nvGrpSpPr>
          <p:cNvPr id="160778" name="Group 172"/>
          <p:cNvGrpSpPr>
            <a:grpSpLocks/>
          </p:cNvGrpSpPr>
          <p:nvPr/>
        </p:nvGrpSpPr>
        <p:grpSpPr bwMode="auto">
          <a:xfrm>
            <a:off x="4876800" y="4678363"/>
            <a:ext cx="1090613" cy="1497012"/>
            <a:chOff x="3536" y="2835"/>
            <a:chExt cx="687" cy="943"/>
          </a:xfrm>
        </p:grpSpPr>
        <p:sp>
          <p:nvSpPr>
            <p:cNvPr id="160788" name="Line 143"/>
            <p:cNvSpPr>
              <a:spLocks noChangeShapeType="1"/>
            </p:cNvSpPr>
            <p:nvPr/>
          </p:nvSpPr>
          <p:spPr bwMode="auto">
            <a:xfrm>
              <a:off x="3536" y="3184"/>
              <a:ext cx="0" cy="193"/>
            </a:xfrm>
            <a:prstGeom prst="line">
              <a:avLst/>
            </a:prstGeom>
            <a:noFill/>
            <a:ln w="11113">
              <a:solidFill>
                <a:schemeClr val="tx1"/>
              </a:solidFill>
              <a:round/>
              <a:headEnd/>
              <a:tailEnd/>
            </a:ln>
          </p:spPr>
          <p:txBody>
            <a:bodyPr/>
            <a:lstStyle/>
            <a:p>
              <a:endParaRPr lang="en-US"/>
            </a:p>
          </p:txBody>
        </p:sp>
        <p:sp>
          <p:nvSpPr>
            <p:cNvPr id="160789" name="Line 144"/>
            <p:cNvSpPr>
              <a:spLocks noChangeShapeType="1"/>
            </p:cNvSpPr>
            <p:nvPr/>
          </p:nvSpPr>
          <p:spPr bwMode="auto">
            <a:xfrm>
              <a:off x="3561" y="3199"/>
              <a:ext cx="0" cy="165"/>
            </a:xfrm>
            <a:prstGeom prst="line">
              <a:avLst/>
            </a:prstGeom>
            <a:noFill/>
            <a:ln w="11113">
              <a:solidFill>
                <a:schemeClr val="tx1"/>
              </a:solidFill>
              <a:round/>
              <a:headEnd/>
              <a:tailEnd/>
            </a:ln>
          </p:spPr>
          <p:txBody>
            <a:bodyPr/>
            <a:lstStyle/>
            <a:p>
              <a:endParaRPr lang="en-US"/>
            </a:p>
          </p:txBody>
        </p:sp>
        <p:sp>
          <p:nvSpPr>
            <p:cNvPr id="160790" name="Line 145"/>
            <p:cNvSpPr>
              <a:spLocks noChangeShapeType="1"/>
            </p:cNvSpPr>
            <p:nvPr/>
          </p:nvSpPr>
          <p:spPr bwMode="auto">
            <a:xfrm>
              <a:off x="3536" y="3377"/>
              <a:ext cx="172" cy="96"/>
            </a:xfrm>
            <a:prstGeom prst="line">
              <a:avLst/>
            </a:prstGeom>
            <a:noFill/>
            <a:ln w="7938">
              <a:solidFill>
                <a:schemeClr val="tx1"/>
              </a:solidFill>
              <a:round/>
              <a:headEnd/>
              <a:tailEnd/>
            </a:ln>
          </p:spPr>
          <p:txBody>
            <a:bodyPr/>
            <a:lstStyle/>
            <a:p>
              <a:endParaRPr lang="en-US"/>
            </a:p>
          </p:txBody>
        </p:sp>
        <p:sp>
          <p:nvSpPr>
            <p:cNvPr id="160791" name="Line 146"/>
            <p:cNvSpPr>
              <a:spLocks noChangeShapeType="1"/>
            </p:cNvSpPr>
            <p:nvPr/>
          </p:nvSpPr>
          <p:spPr bwMode="auto">
            <a:xfrm flipV="1">
              <a:off x="3708" y="3377"/>
              <a:ext cx="172" cy="96"/>
            </a:xfrm>
            <a:prstGeom prst="line">
              <a:avLst/>
            </a:prstGeom>
            <a:noFill/>
            <a:ln w="7938">
              <a:solidFill>
                <a:schemeClr val="tx1"/>
              </a:solidFill>
              <a:round/>
              <a:headEnd/>
              <a:tailEnd/>
            </a:ln>
          </p:spPr>
          <p:txBody>
            <a:bodyPr/>
            <a:lstStyle/>
            <a:p>
              <a:endParaRPr lang="en-US"/>
            </a:p>
          </p:txBody>
        </p:sp>
        <p:sp>
          <p:nvSpPr>
            <p:cNvPr id="160792" name="Line 147"/>
            <p:cNvSpPr>
              <a:spLocks noChangeShapeType="1"/>
            </p:cNvSpPr>
            <p:nvPr/>
          </p:nvSpPr>
          <p:spPr bwMode="auto">
            <a:xfrm flipV="1">
              <a:off x="3708" y="3364"/>
              <a:ext cx="149" cy="81"/>
            </a:xfrm>
            <a:prstGeom prst="line">
              <a:avLst/>
            </a:prstGeom>
            <a:noFill/>
            <a:ln w="7938">
              <a:solidFill>
                <a:schemeClr val="tx1"/>
              </a:solidFill>
              <a:round/>
              <a:headEnd/>
              <a:tailEnd/>
            </a:ln>
          </p:spPr>
          <p:txBody>
            <a:bodyPr/>
            <a:lstStyle/>
            <a:p>
              <a:endParaRPr lang="en-US"/>
            </a:p>
          </p:txBody>
        </p:sp>
        <p:sp>
          <p:nvSpPr>
            <p:cNvPr id="160793" name="Line 148"/>
            <p:cNvSpPr>
              <a:spLocks noChangeShapeType="1"/>
            </p:cNvSpPr>
            <p:nvPr/>
          </p:nvSpPr>
          <p:spPr bwMode="auto">
            <a:xfrm flipV="1">
              <a:off x="3880" y="3184"/>
              <a:ext cx="0" cy="193"/>
            </a:xfrm>
            <a:prstGeom prst="line">
              <a:avLst/>
            </a:prstGeom>
            <a:noFill/>
            <a:ln w="11113">
              <a:solidFill>
                <a:schemeClr val="tx1"/>
              </a:solidFill>
              <a:round/>
              <a:headEnd/>
              <a:tailEnd/>
            </a:ln>
          </p:spPr>
          <p:txBody>
            <a:bodyPr/>
            <a:lstStyle/>
            <a:p>
              <a:endParaRPr lang="en-US"/>
            </a:p>
          </p:txBody>
        </p:sp>
        <p:sp>
          <p:nvSpPr>
            <p:cNvPr id="160794" name="Line 149"/>
            <p:cNvSpPr>
              <a:spLocks noChangeShapeType="1"/>
            </p:cNvSpPr>
            <p:nvPr/>
          </p:nvSpPr>
          <p:spPr bwMode="auto">
            <a:xfrm flipH="1" flipV="1">
              <a:off x="3708" y="3087"/>
              <a:ext cx="172" cy="97"/>
            </a:xfrm>
            <a:prstGeom prst="line">
              <a:avLst/>
            </a:prstGeom>
            <a:noFill/>
            <a:ln w="7938">
              <a:solidFill>
                <a:schemeClr val="tx1"/>
              </a:solidFill>
              <a:round/>
              <a:headEnd/>
              <a:tailEnd/>
            </a:ln>
          </p:spPr>
          <p:txBody>
            <a:bodyPr/>
            <a:lstStyle/>
            <a:p>
              <a:endParaRPr lang="en-US"/>
            </a:p>
          </p:txBody>
        </p:sp>
        <p:sp>
          <p:nvSpPr>
            <p:cNvPr id="160795" name="Line 150"/>
            <p:cNvSpPr>
              <a:spLocks noChangeShapeType="1"/>
            </p:cNvSpPr>
            <p:nvPr/>
          </p:nvSpPr>
          <p:spPr bwMode="auto">
            <a:xfrm flipH="1" flipV="1">
              <a:off x="3708" y="3115"/>
              <a:ext cx="149" cy="84"/>
            </a:xfrm>
            <a:prstGeom prst="line">
              <a:avLst/>
            </a:prstGeom>
            <a:noFill/>
            <a:ln w="7938">
              <a:solidFill>
                <a:schemeClr val="tx1"/>
              </a:solidFill>
              <a:round/>
              <a:headEnd/>
              <a:tailEnd/>
            </a:ln>
          </p:spPr>
          <p:txBody>
            <a:bodyPr/>
            <a:lstStyle/>
            <a:p>
              <a:endParaRPr lang="en-US"/>
            </a:p>
          </p:txBody>
        </p:sp>
        <p:sp>
          <p:nvSpPr>
            <p:cNvPr id="160796" name="Line 151"/>
            <p:cNvSpPr>
              <a:spLocks noChangeShapeType="1"/>
            </p:cNvSpPr>
            <p:nvPr/>
          </p:nvSpPr>
          <p:spPr bwMode="auto">
            <a:xfrm flipV="1">
              <a:off x="3536" y="3087"/>
              <a:ext cx="172" cy="97"/>
            </a:xfrm>
            <a:prstGeom prst="line">
              <a:avLst/>
            </a:prstGeom>
            <a:noFill/>
            <a:ln w="7938">
              <a:solidFill>
                <a:schemeClr val="tx1"/>
              </a:solidFill>
              <a:round/>
              <a:headEnd/>
              <a:tailEnd/>
            </a:ln>
          </p:spPr>
          <p:txBody>
            <a:bodyPr/>
            <a:lstStyle/>
            <a:p>
              <a:endParaRPr lang="en-US"/>
            </a:p>
          </p:txBody>
        </p:sp>
        <p:sp>
          <p:nvSpPr>
            <p:cNvPr id="160797" name="Line 152"/>
            <p:cNvSpPr>
              <a:spLocks noChangeShapeType="1"/>
            </p:cNvSpPr>
            <p:nvPr/>
          </p:nvSpPr>
          <p:spPr bwMode="auto">
            <a:xfrm flipV="1">
              <a:off x="3708" y="2936"/>
              <a:ext cx="0" cy="151"/>
            </a:xfrm>
            <a:prstGeom prst="line">
              <a:avLst/>
            </a:prstGeom>
            <a:noFill/>
            <a:ln w="11113">
              <a:solidFill>
                <a:schemeClr val="tx1"/>
              </a:solidFill>
              <a:round/>
              <a:headEnd/>
              <a:tailEnd/>
            </a:ln>
          </p:spPr>
          <p:txBody>
            <a:bodyPr/>
            <a:lstStyle/>
            <a:p>
              <a:endParaRPr lang="en-US"/>
            </a:p>
          </p:txBody>
        </p:sp>
        <p:sp>
          <p:nvSpPr>
            <p:cNvPr id="160798" name="Line 153"/>
            <p:cNvSpPr>
              <a:spLocks noChangeShapeType="1"/>
            </p:cNvSpPr>
            <p:nvPr/>
          </p:nvSpPr>
          <p:spPr bwMode="auto">
            <a:xfrm flipV="1">
              <a:off x="3880" y="3111"/>
              <a:ext cx="133" cy="73"/>
            </a:xfrm>
            <a:prstGeom prst="line">
              <a:avLst/>
            </a:prstGeom>
            <a:noFill/>
            <a:ln w="7938">
              <a:solidFill>
                <a:schemeClr val="tx1"/>
              </a:solidFill>
              <a:round/>
              <a:headEnd/>
              <a:tailEnd/>
            </a:ln>
          </p:spPr>
          <p:txBody>
            <a:bodyPr/>
            <a:lstStyle/>
            <a:p>
              <a:endParaRPr lang="en-US"/>
            </a:p>
          </p:txBody>
        </p:sp>
        <p:sp>
          <p:nvSpPr>
            <p:cNvPr id="160799" name="Line 155"/>
            <p:cNvSpPr>
              <a:spLocks noChangeShapeType="1"/>
            </p:cNvSpPr>
            <p:nvPr/>
          </p:nvSpPr>
          <p:spPr bwMode="auto">
            <a:xfrm>
              <a:off x="3708" y="3473"/>
              <a:ext cx="0" cy="153"/>
            </a:xfrm>
            <a:prstGeom prst="line">
              <a:avLst/>
            </a:prstGeom>
            <a:noFill/>
            <a:ln w="11113">
              <a:solidFill>
                <a:schemeClr val="tx1"/>
              </a:solidFill>
              <a:round/>
              <a:headEnd/>
              <a:tailEnd/>
            </a:ln>
          </p:spPr>
          <p:txBody>
            <a:bodyPr/>
            <a:lstStyle/>
            <a:p>
              <a:endParaRPr lang="en-US"/>
            </a:p>
          </p:txBody>
        </p:sp>
        <p:sp>
          <p:nvSpPr>
            <p:cNvPr id="160800" name="Rectangle 156"/>
            <p:cNvSpPr>
              <a:spLocks noChangeArrowheads="1"/>
            </p:cNvSpPr>
            <p:nvPr/>
          </p:nvSpPr>
          <p:spPr bwMode="auto">
            <a:xfrm>
              <a:off x="3681" y="2835"/>
              <a:ext cx="69" cy="115"/>
            </a:xfrm>
            <a:prstGeom prst="rect">
              <a:avLst/>
            </a:prstGeom>
            <a:noFill/>
            <a:ln w="9525">
              <a:noFill/>
              <a:miter lim="800000"/>
              <a:headEnd/>
              <a:tailEnd/>
            </a:ln>
          </p:spPr>
          <p:txBody>
            <a:bodyPr wrap="none" lIns="0" tIns="0" rIns="0" bIns="0">
              <a:spAutoFit/>
            </a:bodyPr>
            <a:lstStyle/>
            <a:p>
              <a:pPr eaLnBrk="0" hangingPunct="0"/>
              <a:r>
                <a:rPr lang="en-GB" sz="1200" b="1"/>
                <a:t>C</a:t>
              </a:r>
              <a:endParaRPr lang="en-GB" sz="1200"/>
            </a:p>
          </p:txBody>
        </p:sp>
        <p:sp>
          <p:nvSpPr>
            <p:cNvPr id="160801" name="Rectangle 157"/>
            <p:cNvSpPr>
              <a:spLocks noChangeArrowheads="1"/>
            </p:cNvSpPr>
            <p:nvPr/>
          </p:nvSpPr>
          <p:spPr bwMode="auto">
            <a:xfrm>
              <a:off x="3747" y="2835"/>
              <a:ext cx="69" cy="115"/>
            </a:xfrm>
            <a:prstGeom prst="rect">
              <a:avLst/>
            </a:prstGeom>
            <a:noFill/>
            <a:ln w="9525">
              <a:noFill/>
              <a:miter lim="800000"/>
              <a:headEnd/>
              <a:tailEnd/>
            </a:ln>
          </p:spPr>
          <p:txBody>
            <a:bodyPr wrap="none" lIns="0" tIns="0" rIns="0" bIns="0">
              <a:spAutoFit/>
            </a:bodyPr>
            <a:lstStyle/>
            <a:p>
              <a:pPr eaLnBrk="0" hangingPunct="0"/>
              <a:r>
                <a:rPr lang="en-GB" sz="1200" b="1"/>
                <a:t>H</a:t>
              </a:r>
              <a:endParaRPr lang="en-GB" sz="1200"/>
            </a:p>
          </p:txBody>
        </p:sp>
        <p:sp>
          <p:nvSpPr>
            <p:cNvPr id="160802" name="Rectangle 158"/>
            <p:cNvSpPr>
              <a:spLocks noChangeArrowheads="1"/>
            </p:cNvSpPr>
            <p:nvPr/>
          </p:nvSpPr>
          <p:spPr bwMode="auto">
            <a:xfrm>
              <a:off x="3817" y="2892"/>
              <a:ext cx="53" cy="115"/>
            </a:xfrm>
            <a:prstGeom prst="rect">
              <a:avLst/>
            </a:prstGeom>
            <a:noFill/>
            <a:ln w="9525">
              <a:noFill/>
              <a:miter lim="800000"/>
              <a:headEnd/>
              <a:tailEnd/>
            </a:ln>
          </p:spPr>
          <p:txBody>
            <a:bodyPr wrap="none" lIns="0" tIns="0" rIns="0" bIns="0">
              <a:spAutoFit/>
            </a:bodyPr>
            <a:lstStyle/>
            <a:p>
              <a:pPr eaLnBrk="0" hangingPunct="0"/>
              <a:r>
                <a:rPr lang="en-GB" sz="1200" b="1"/>
                <a:t>3</a:t>
              </a:r>
              <a:endParaRPr lang="en-GB" sz="1200"/>
            </a:p>
          </p:txBody>
        </p:sp>
        <p:sp>
          <p:nvSpPr>
            <p:cNvPr id="160803" name="Rectangle 159"/>
            <p:cNvSpPr>
              <a:spLocks noChangeArrowheads="1"/>
            </p:cNvSpPr>
            <p:nvPr/>
          </p:nvSpPr>
          <p:spPr bwMode="auto">
            <a:xfrm>
              <a:off x="4027" y="3046"/>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0804" name="Rectangle 160"/>
            <p:cNvSpPr>
              <a:spLocks noChangeArrowheads="1"/>
            </p:cNvSpPr>
            <p:nvPr/>
          </p:nvSpPr>
          <p:spPr bwMode="auto">
            <a:xfrm>
              <a:off x="4094" y="3046"/>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0805" name="Rectangle 161"/>
            <p:cNvSpPr>
              <a:spLocks noChangeArrowheads="1"/>
            </p:cNvSpPr>
            <p:nvPr/>
          </p:nvSpPr>
          <p:spPr bwMode="auto">
            <a:xfrm>
              <a:off x="4170" y="3085"/>
              <a:ext cx="53" cy="115"/>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0806" name="Rectangle 165"/>
            <p:cNvSpPr>
              <a:spLocks noChangeArrowheads="1"/>
            </p:cNvSpPr>
            <p:nvPr/>
          </p:nvSpPr>
          <p:spPr bwMode="auto">
            <a:xfrm>
              <a:off x="3681" y="3623"/>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0807" name="Rectangle 166"/>
            <p:cNvSpPr>
              <a:spLocks noChangeArrowheads="1"/>
            </p:cNvSpPr>
            <p:nvPr/>
          </p:nvSpPr>
          <p:spPr bwMode="auto">
            <a:xfrm>
              <a:off x="3747" y="3623"/>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0808" name="Rectangle 167"/>
            <p:cNvSpPr>
              <a:spLocks noChangeArrowheads="1"/>
            </p:cNvSpPr>
            <p:nvPr/>
          </p:nvSpPr>
          <p:spPr bwMode="auto">
            <a:xfrm>
              <a:off x="3822" y="3663"/>
              <a:ext cx="53" cy="115"/>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grpSp>
      <p:sp>
        <p:nvSpPr>
          <p:cNvPr id="160779" name="Line 173"/>
          <p:cNvSpPr>
            <a:spLocks noChangeShapeType="1"/>
          </p:cNvSpPr>
          <p:nvPr/>
        </p:nvSpPr>
        <p:spPr bwMode="auto">
          <a:xfrm flipV="1">
            <a:off x="1485900" y="3949700"/>
            <a:ext cx="825500" cy="457200"/>
          </a:xfrm>
          <a:prstGeom prst="line">
            <a:avLst/>
          </a:prstGeom>
          <a:noFill/>
          <a:ln w="15875">
            <a:solidFill>
              <a:schemeClr val="tx1"/>
            </a:solidFill>
            <a:round/>
            <a:headEnd/>
            <a:tailEnd type="triangle" w="med" len="med"/>
          </a:ln>
        </p:spPr>
        <p:txBody>
          <a:bodyPr/>
          <a:lstStyle/>
          <a:p>
            <a:endParaRPr lang="en-US"/>
          </a:p>
        </p:txBody>
      </p:sp>
      <p:sp>
        <p:nvSpPr>
          <p:cNvPr id="160780" name="Line 174"/>
          <p:cNvSpPr>
            <a:spLocks noChangeShapeType="1"/>
          </p:cNvSpPr>
          <p:nvPr/>
        </p:nvSpPr>
        <p:spPr bwMode="auto">
          <a:xfrm>
            <a:off x="1524000" y="4876800"/>
            <a:ext cx="723900" cy="330200"/>
          </a:xfrm>
          <a:prstGeom prst="line">
            <a:avLst/>
          </a:prstGeom>
          <a:noFill/>
          <a:ln w="15875">
            <a:solidFill>
              <a:schemeClr val="tx1"/>
            </a:solidFill>
            <a:round/>
            <a:headEnd/>
            <a:tailEnd type="triangle" w="med" len="med"/>
          </a:ln>
        </p:spPr>
        <p:txBody>
          <a:bodyPr/>
          <a:lstStyle/>
          <a:p>
            <a:endParaRPr lang="en-US"/>
          </a:p>
        </p:txBody>
      </p:sp>
      <p:sp>
        <p:nvSpPr>
          <p:cNvPr id="160781" name="Line 175"/>
          <p:cNvSpPr>
            <a:spLocks noChangeShapeType="1"/>
          </p:cNvSpPr>
          <p:nvPr/>
        </p:nvSpPr>
        <p:spPr bwMode="auto">
          <a:xfrm>
            <a:off x="3683000" y="3670300"/>
            <a:ext cx="800100" cy="0"/>
          </a:xfrm>
          <a:prstGeom prst="line">
            <a:avLst/>
          </a:prstGeom>
          <a:noFill/>
          <a:ln w="15875">
            <a:solidFill>
              <a:schemeClr val="tx1"/>
            </a:solidFill>
            <a:round/>
            <a:headEnd/>
            <a:tailEnd type="triangle" w="med" len="med"/>
          </a:ln>
        </p:spPr>
        <p:txBody>
          <a:bodyPr/>
          <a:lstStyle/>
          <a:p>
            <a:endParaRPr lang="en-US"/>
          </a:p>
        </p:txBody>
      </p:sp>
      <p:sp>
        <p:nvSpPr>
          <p:cNvPr id="160782" name="Line 176"/>
          <p:cNvSpPr>
            <a:spLocks noChangeShapeType="1"/>
          </p:cNvSpPr>
          <p:nvPr/>
        </p:nvSpPr>
        <p:spPr bwMode="auto">
          <a:xfrm>
            <a:off x="3606800" y="5435600"/>
            <a:ext cx="952500" cy="0"/>
          </a:xfrm>
          <a:prstGeom prst="line">
            <a:avLst/>
          </a:prstGeom>
          <a:noFill/>
          <a:ln w="15875">
            <a:solidFill>
              <a:schemeClr val="tx1"/>
            </a:solidFill>
            <a:round/>
            <a:headEnd/>
            <a:tailEnd type="triangle" w="med" len="med"/>
          </a:ln>
        </p:spPr>
        <p:txBody>
          <a:bodyPr/>
          <a:lstStyle/>
          <a:p>
            <a:endParaRPr lang="en-US"/>
          </a:p>
        </p:txBody>
      </p:sp>
      <p:sp>
        <p:nvSpPr>
          <p:cNvPr id="160783" name="Line 177"/>
          <p:cNvSpPr>
            <a:spLocks noChangeShapeType="1"/>
          </p:cNvSpPr>
          <p:nvPr/>
        </p:nvSpPr>
        <p:spPr bwMode="auto">
          <a:xfrm flipV="1">
            <a:off x="6197600" y="4889500"/>
            <a:ext cx="876300" cy="342900"/>
          </a:xfrm>
          <a:prstGeom prst="line">
            <a:avLst/>
          </a:prstGeom>
          <a:noFill/>
          <a:ln w="15875">
            <a:solidFill>
              <a:schemeClr val="tx1"/>
            </a:solidFill>
            <a:round/>
            <a:headEnd/>
            <a:tailEnd type="triangle" w="med" len="med"/>
          </a:ln>
        </p:spPr>
        <p:txBody>
          <a:bodyPr/>
          <a:lstStyle/>
          <a:p>
            <a:endParaRPr lang="en-US"/>
          </a:p>
        </p:txBody>
      </p:sp>
      <p:sp>
        <p:nvSpPr>
          <p:cNvPr id="160784" name="Line 178"/>
          <p:cNvSpPr>
            <a:spLocks noChangeShapeType="1"/>
          </p:cNvSpPr>
          <p:nvPr/>
        </p:nvSpPr>
        <p:spPr bwMode="auto">
          <a:xfrm>
            <a:off x="6070600" y="3695700"/>
            <a:ext cx="977900" cy="304800"/>
          </a:xfrm>
          <a:prstGeom prst="line">
            <a:avLst/>
          </a:prstGeom>
          <a:noFill/>
          <a:ln w="15875">
            <a:solidFill>
              <a:schemeClr val="tx1"/>
            </a:solidFill>
            <a:round/>
            <a:headEnd/>
            <a:tailEnd type="triangle" w="med" len="med"/>
          </a:ln>
        </p:spPr>
        <p:txBody>
          <a:bodyPr/>
          <a:lstStyle/>
          <a:p>
            <a:endParaRPr lang="en-US"/>
          </a:p>
        </p:txBody>
      </p:sp>
      <p:sp>
        <p:nvSpPr>
          <p:cNvPr id="160785" name="Text Box 179"/>
          <p:cNvSpPr txBox="1">
            <a:spLocks noChangeArrowheads="1"/>
          </p:cNvSpPr>
          <p:nvPr/>
        </p:nvSpPr>
        <p:spPr bwMode="auto">
          <a:xfrm>
            <a:off x="2044700" y="4279900"/>
            <a:ext cx="1727200" cy="274638"/>
          </a:xfrm>
          <a:prstGeom prst="rect">
            <a:avLst/>
          </a:prstGeom>
          <a:noFill/>
          <a:ln w="15875">
            <a:noFill/>
            <a:miter lim="800000"/>
            <a:headEnd/>
            <a:tailEnd/>
          </a:ln>
        </p:spPr>
        <p:txBody>
          <a:bodyPr>
            <a:spAutoFit/>
          </a:bodyPr>
          <a:lstStyle/>
          <a:p>
            <a:pPr eaLnBrk="0" hangingPunct="0">
              <a:spcBef>
                <a:spcPct val="50000"/>
              </a:spcBef>
            </a:pPr>
            <a:r>
              <a:rPr lang="en-GB" sz="1200"/>
              <a:t>Mono-nitrotoluenes</a:t>
            </a:r>
          </a:p>
        </p:txBody>
      </p:sp>
      <p:sp>
        <p:nvSpPr>
          <p:cNvPr id="160786" name="Text Box 181"/>
          <p:cNvSpPr txBox="1">
            <a:spLocks noChangeArrowheads="1"/>
          </p:cNvSpPr>
          <p:nvPr/>
        </p:nvSpPr>
        <p:spPr bwMode="auto">
          <a:xfrm>
            <a:off x="4572000" y="4267200"/>
            <a:ext cx="1549400" cy="274638"/>
          </a:xfrm>
          <a:prstGeom prst="rect">
            <a:avLst/>
          </a:prstGeom>
          <a:noFill/>
          <a:ln w="15875">
            <a:noFill/>
            <a:miter lim="800000"/>
            <a:headEnd/>
            <a:tailEnd/>
          </a:ln>
        </p:spPr>
        <p:txBody>
          <a:bodyPr>
            <a:spAutoFit/>
          </a:bodyPr>
          <a:lstStyle/>
          <a:p>
            <a:pPr eaLnBrk="0" hangingPunct="0">
              <a:spcBef>
                <a:spcPct val="50000"/>
              </a:spcBef>
            </a:pPr>
            <a:r>
              <a:rPr lang="en-GB" sz="1200"/>
              <a:t>Di-nitrotoluenes</a:t>
            </a:r>
          </a:p>
        </p:txBody>
      </p:sp>
      <p:sp>
        <p:nvSpPr>
          <p:cNvPr id="160787" name="Text Box 182"/>
          <p:cNvSpPr txBox="1">
            <a:spLocks noChangeArrowheads="1"/>
          </p:cNvSpPr>
          <p:nvPr/>
        </p:nvSpPr>
        <p:spPr bwMode="auto">
          <a:xfrm>
            <a:off x="6934200" y="5435600"/>
            <a:ext cx="1676400" cy="274638"/>
          </a:xfrm>
          <a:prstGeom prst="rect">
            <a:avLst/>
          </a:prstGeom>
          <a:noFill/>
          <a:ln w="15875">
            <a:noFill/>
            <a:miter lim="800000"/>
            <a:headEnd/>
            <a:tailEnd/>
          </a:ln>
        </p:spPr>
        <p:txBody>
          <a:bodyPr>
            <a:spAutoFit/>
          </a:bodyPr>
          <a:lstStyle/>
          <a:p>
            <a:pPr eaLnBrk="0" hangingPunct="0">
              <a:spcBef>
                <a:spcPct val="50000"/>
              </a:spcBef>
            </a:pPr>
            <a:r>
              <a:rPr lang="en-GB" sz="1200"/>
              <a:t>Trinitrotoluene (TNT)</a:t>
            </a:r>
          </a:p>
        </p:txBody>
      </p:sp>
    </p:spTree>
    <p:extLst>
      <p:ext uri="{BB962C8B-B14F-4D97-AF65-F5344CB8AC3E}">
        <p14:creationId xmlns:p14="http://schemas.microsoft.com/office/powerpoint/2010/main" val="3299606899"/>
      </p:ext>
    </p:extLst>
  </p:cSld>
  <p:clrMapOvr>
    <a:masterClrMapping/>
  </p:clrMapOvr>
  <p:transition>
    <p:wipe dir="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5154" name="Rectangle 2"/>
          <p:cNvSpPr>
            <a:spLocks noGrp="1" noChangeArrowheads="1"/>
          </p:cNvSpPr>
          <p:nvPr>
            <p:ph type="title"/>
          </p:nvPr>
        </p:nvSpPr>
        <p:spPr/>
        <p:txBody>
          <a:bodyPr/>
          <a:lstStyle/>
          <a:p>
            <a:pPr>
              <a:defRPr/>
            </a:pPr>
            <a:r>
              <a:rPr lang="en-GB"/>
              <a:t>TATB Nitration</a:t>
            </a:r>
          </a:p>
        </p:txBody>
      </p:sp>
      <p:sp>
        <p:nvSpPr>
          <p:cNvPr id="161794" name="Rectangle 4"/>
          <p:cNvSpPr>
            <a:spLocks noGrp="1" noChangeArrowheads="1"/>
          </p:cNvSpPr>
          <p:nvPr>
            <p:ph type="body" idx="1"/>
          </p:nvPr>
        </p:nvSpPr>
        <p:spPr>
          <a:xfrm>
            <a:off x="685800" y="973138"/>
            <a:ext cx="5791200" cy="1962150"/>
          </a:xfrm>
        </p:spPr>
        <p:txBody>
          <a:bodyPr/>
          <a:lstStyle/>
          <a:p>
            <a:r>
              <a:rPr lang="en-GB" sz="2000" dirty="0" smtClean="0"/>
              <a:t>TATB uses Oleum and Nitric Acid acting on </a:t>
            </a:r>
            <a:r>
              <a:rPr lang="en-GB" sz="2000" dirty="0" err="1" smtClean="0"/>
              <a:t>Trichlorobenzene</a:t>
            </a:r>
            <a:r>
              <a:rPr lang="en-GB" sz="2000" dirty="0" smtClean="0"/>
              <a:t> (TCB) to form </a:t>
            </a:r>
            <a:r>
              <a:rPr lang="en-GB" sz="2000" dirty="0" err="1" smtClean="0"/>
              <a:t>Trichlorotrinitrobenzene</a:t>
            </a:r>
            <a:r>
              <a:rPr lang="en-GB" sz="2000" dirty="0" smtClean="0"/>
              <a:t> (TCTNB) which is then treated with ammonia to give TATB</a:t>
            </a:r>
            <a:endParaRPr lang="en-GB" sz="1800" dirty="0" smtClean="0"/>
          </a:p>
        </p:txBody>
      </p:sp>
      <p:pic>
        <p:nvPicPr>
          <p:cNvPr id="161795" name="Picture 5"/>
          <p:cNvPicPr>
            <a:picLocks noChangeAspect="1" noChangeArrowheads="1"/>
          </p:cNvPicPr>
          <p:nvPr/>
        </p:nvPicPr>
        <p:blipFill>
          <a:blip r:embed="rId2"/>
          <a:srcRect/>
          <a:stretch>
            <a:fillRect/>
          </a:stretch>
        </p:blipFill>
        <p:spPr bwMode="auto">
          <a:xfrm>
            <a:off x="6540500" y="990600"/>
            <a:ext cx="2420938" cy="2314575"/>
          </a:xfrm>
          <a:prstGeom prst="rect">
            <a:avLst/>
          </a:prstGeom>
          <a:noFill/>
          <a:ln w="9525">
            <a:noFill/>
            <a:miter lim="800000"/>
            <a:headEnd/>
            <a:tailEnd/>
          </a:ln>
        </p:spPr>
      </p:pic>
      <p:sp>
        <p:nvSpPr>
          <p:cNvPr id="161796" name="AutoShape 7"/>
          <p:cNvSpPr>
            <a:spLocks noChangeAspect="1" noChangeArrowheads="1" noTextEdit="1"/>
          </p:cNvSpPr>
          <p:nvPr/>
        </p:nvSpPr>
        <p:spPr bwMode="auto">
          <a:xfrm>
            <a:off x="342900" y="3795713"/>
            <a:ext cx="1762125" cy="1803400"/>
          </a:xfrm>
          <a:prstGeom prst="rect">
            <a:avLst/>
          </a:prstGeom>
          <a:noFill/>
          <a:ln w="9525">
            <a:noFill/>
            <a:miter lim="800000"/>
            <a:headEnd/>
            <a:tailEnd/>
          </a:ln>
        </p:spPr>
        <p:txBody>
          <a:bodyPr/>
          <a:lstStyle/>
          <a:p>
            <a:endParaRPr lang="en-US"/>
          </a:p>
        </p:txBody>
      </p:sp>
      <p:sp>
        <p:nvSpPr>
          <p:cNvPr id="161797" name="Line 8"/>
          <p:cNvSpPr>
            <a:spLocks noChangeShapeType="1"/>
          </p:cNvSpPr>
          <p:nvPr/>
        </p:nvSpPr>
        <p:spPr bwMode="auto">
          <a:xfrm>
            <a:off x="906463" y="4473575"/>
            <a:ext cx="0" cy="400050"/>
          </a:xfrm>
          <a:prstGeom prst="line">
            <a:avLst/>
          </a:prstGeom>
          <a:noFill/>
          <a:ln w="19050">
            <a:solidFill>
              <a:schemeClr val="tx1"/>
            </a:solidFill>
            <a:round/>
            <a:headEnd/>
            <a:tailEnd/>
          </a:ln>
        </p:spPr>
        <p:txBody>
          <a:bodyPr/>
          <a:lstStyle/>
          <a:p>
            <a:endParaRPr lang="en-US"/>
          </a:p>
        </p:txBody>
      </p:sp>
      <p:sp>
        <p:nvSpPr>
          <p:cNvPr id="161798" name="Line 9"/>
          <p:cNvSpPr>
            <a:spLocks noChangeShapeType="1"/>
          </p:cNvSpPr>
          <p:nvPr/>
        </p:nvSpPr>
        <p:spPr bwMode="auto">
          <a:xfrm>
            <a:off x="949325" y="4503738"/>
            <a:ext cx="0" cy="342900"/>
          </a:xfrm>
          <a:prstGeom prst="line">
            <a:avLst/>
          </a:prstGeom>
          <a:noFill/>
          <a:ln w="19050">
            <a:solidFill>
              <a:schemeClr val="tx1"/>
            </a:solidFill>
            <a:round/>
            <a:headEnd/>
            <a:tailEnd/>
          </a:ln>
        </p:spPr>
        <p:txBody>
          <a:bodyPr/>
          <a:lstStyle/>
          <a:p>
            <a:endParaRPr lang="en-US"/>
          </a:p>
        </p:txBody>
      </p:sp>
      <p:sp>
        <p:nvSpPr>
          <p:cNvPr id="161799" name="Line 10"/>
          <p:cNvSpPr>
            <a:spLocks noChangeShapeType="1"/>
          </p:cNvSpPr>
          <p:nvPr/>
        </p:nvSpPr>
        <p:spPr bwMode="auto">
          <a:xfrm>
            <a:off x="906463" y="4873625"/>
            <a:ext cx="315912" cy="200025"/>
          </a:xfrm>
          <a:prstGeom prst="line">
            <a:avLst/>
          </a:prstGeom>
          <a:noFill/>
          <a:ln w="15875">
            <a:solidFill>
              <a:schemeClr val="tx1"/>
            </a:solidFill>
            <a:round/>
            <a:headEnd/>
            <a:tailEnd/>
          </a:ln>
        </p:spPr>
        <p:txBody>
          <a:bodyPr/>
          <a:lstStyle/>
          <a:p>
            <a:endParaRPr lang="en-US"/>
          </a:p>
        </p:txBody>
      </p:sp>
      <p:sp>
        <p:nvSpPr>
          <p:cNvPr id="161800" name="Line 11"/>
          <p:cNvSpPr>
            <a:spLocks noChangeShapeType="1"/>
          </p:cNvSpPr>
          <p:nvPr/>
        </p:nvSpPr>
        <p:spPr bwMode="auto">
          <a:xfrm flipV="1">
            <a:off x="1222375" y="4873625"/>
            <a:ext cx="317500" cy="200025"/>
          </a:xfrm>
          <a:prstGeom prst="line">
            <a:avLst/>
          </a:prstGeom>
          <a:noFill/>
          <a:ln w="15875">
            <a:solidFill>
              <a:schemeClr val="tx1"/>
            </a:solidFill>
            <a:round/>
            <a:headEnd/>
            <a:tailEnd/>
          </a:ln>
        </p:spPr>
        <p:txBody>
          <a:bodyPr/>
          <a:lstStyle/>
          <a:p>
            <a:endParaRPr lang="en-US"/>
          </a:p>
        </p:txBody>
      </p:sp>
      <p:sp>
        <p:nvSpPr>
          <p:cNvPr id="161801" name="Line 12"/>
          <p:cNvSpPr>
            <a:spLocks noChangeShapeType="1"/>
          </p:cNvSpPr>
          <p:nvPr/>
        </p:nvSpPr>
        <p:spPr bwMode="auto">
          <a:xfrm flipV="1">
            <a:off x="1222375" y="4846638"/>
            <a:ext cx="273050" cy="171450"/>
          </a:xfrm>
          <a:prstGeom prst="line">
            <a:avLst/>
          </a:prstGeom>
          <a:noFill/>
          <a:ln w="15875">
            <a:solidFill>
              <a:schemeClr val="tx1"/>
            </a:solidFill>
            <a:round/>
            <a:headEnd/>
            <a:tailEnd/>
          </a:ln>
        </p:spPr>
        <p:txBody>
          <a:bodyPr/>
          <a:lstStyle/>
          <a:p>
            <a:endParaRPr lang="en-US"/>
          </a:p>
        </p:txBody>
      </p:sp>
      <p:sp>
        <p:nvSpPr>
          <p:cNvPr id="161802" name="Line 13"/>
          <p:cNvSpPr>
            <a:spLocks noChangeShapeType="1"/>
          </p:cNvSpPr>
          <p:nvPr/>
        </p:nvSpPr>
        <p:spPr bwMode="auto">
          <a:xfrm flipV="1">
            <a:off x="1539875" y="4473575"/>
            <a:ext cx="0" cy="400050"/>
          </a:xfrm>
          <a:prstGeom prst="line">
            <a:avLst/>
          </a:prstGeom>
          <a:noFill/>
          <a:ln w="19050">
            <a:solidFill>
              <a:schemeClr val="tx1"/>
            </a:solidFill>
            <a:round/>
            <a:headEnd/>
            <a:tailEnd/>
          </a:ln>
        </p:spPr>
        <p:txBody>
          <a:bodyPr/>
          <a:lstStyle/>
          <a:p>
            <a:endParaRPr lang="en-US"/>
          </a:p>
        </p:txBody>
      </p:sp>
      <p:sp>
        <p:nvSpPr>
          <p:cNvPr id="161803" name="Line 14"/>
          <p:cNvSpPr>
            <a:spLocks noChangeShapeType="1"/>
          </p:cNvSpPr>
          <p:nvPr/>
        </p:nvSpPr>
        <p:spPr bwMode="auto">
          <a:xfrm flipH="1" flipV="1">
            <a:off x="1222375" y="4275138"/>
            <a:ext cx="317500" cy="198437"/>
          </a:xfrm>
          <a:prstGeom prst="line">
            <a:avLst/>
          </a:prstGeom>
          <a:noFill/>
          <a:ln w="15875">
            <a:solidFill>
              <a:schemeClr val="tx1"/>
            </a:solidFill>
            <a:round/>
            <a:headEnd/>
            <a:tailEnd/>
          </a:ln>
        </p:spPr>
        <p:txBody>
          <a:bodyPr/>
          <a:lstStyle/>
          <a:p>
            <a:endParaRPr lang="en-US"/>
          </a:p>
        </p:txBody>
      </p:sp>
      <p:sp>
        <p:nvSpPr>
          <p:cNvPr id="161804" name="Line 15"/>
          <p:cNvSpPr>
            <a:spLocks noChangeShapeType="1"/>
          </p:cNvSpPr>
          <p:nvPr/>
        </p:nvSpPr>
        <p:spPr bwMode="auto">
          <a:xfrm flipH="1" flipV="1">
            <a:off x="1222375" y="4330700"/>
            <a:ext cx="273050" cy="173038"/>
          </a:xfrm>
          <a:prstGeom prst="line">
            <a:avLst/>
          </a:prstGeom>
          <a:noFill/>
          <a:ln w="15875">
            <a:solidFill>
              <a:schemeClr val="tx1"/>
            </a:solidFill>
            <a:round/>
            <a:headEnd/>
            <a:tailEnd/>
          </a:ln>
        </p:spPr>
        <p:txBody>
          <a:bodyPr/>
          <a:lstStyle/>
          <a:p>
            <a:endParaRPr lang="en-US"/>
          </a:p>
        </p:txBody>
      </p:sp>
      <p:sp>
        <p:nvSpPr>
          <p:cNvPr id="161805" name="Line 16"/>
          <p:cNvSpPr>
            <a:spLocks noChangeShapeType="1"/>
          </p:cNvSpPr>
          <p:nvPr/>
        </p:nvSpPr>
        <p:spPr bwMode="auto">
          <a:xfrm flipV="1">
            <a:off x="906463" y="4275138"/>
            <a:ext cx="315912" cy="198437"/>
          </a:xfrm>
          <a:prstGeom prst="line">
            <a:avLst/>
          </a:prstGeom>
          <a:noFill/>
          <a:ln w="15875">
            <a:solidFill>
              <a:schemeClr val="tx1"/>
            </a:solidFill>
            <a:round/>
            <a:headEnd/>
            <a:tailEnd/>
          </a:ln>
        </p:spPr>
        <p:txBody>
          <a:bodyPr/>
          <a:lstStyle/>
          <a:p>
            <a:endParaRPr lang="en-US"/>
          </a:p>
        </p:txBody>
      </p:sp>
      <p:sp>
        <p:nvSpPr>
          <p:cNvPr id="161806" name="Line 17"/>
          <p:cNvSpPr>
            <a:spLocks noChangeShapeType="1"/>
          </p:cNvSpPr>
          <p:nvPr/>
        </p:nvSpPr>
        <p:spPr bwMode="auto">
          <a:xfrm flipV="1">
            <a:off x="1222375" y="3960813"/>
            <a:ext cx="0" cy="314325"/>
          </a:xfrm>
          <a:prstGeom prst="line">
            <a:avLst/>
          </a:prstGeom>
          <a:noFill/>
          <a:ln w="19050">
            <a:solidFill>
              <a:schemeClr val="tx1"/>
            </a:solidFill>
            <a:round/>
            <a:headEnd/>
            <a:tailEnd/>
          </a:ln>
        </p:spPr>
        <p:txBody>
          <a:bodyPr/>
          <a:lstStyle/>
          <a:p>
            <a:endParaRPr lang="en-US"/>
          </a:p>
        </p:txBody>
      </p:sp>
      <p:sp>
        <p:nvSpPr>
          <p:cNvPr id="161807" name="Line 19"/>
          <p:cNvSpPr>
            <a:spLocks noChangeShapeType="1"/>
          </p:cNvSpPr>
          <p:nvPr/>
        </p:nvSpPr>
        <p:spPr bwMode="auto">
          <a:xfrm>
            <a:off x="1539875" y="4873625"/>
            <a:ext cx="244475" cy="153988"/>
          </a:xfrm>
          <a:prstGeom prst="line">
            <a:avLst/>
          </a:prstGeom>
          <a:noFill/>
          <a:ln w="15875">
            <a:solidFill>
              <a:schemeClr val="tx1"/>
            </a:solidFill>
            <a:round/>
            <a:headEnd/>
            <a:tailEnd/>
          </a:ln>
        </p:spPr>
        <p:txBody>
          <a:bodyPr/>
          <a:lstStyle/>
          <a:p>
            <a:endParaRPr lang="en-US"/>
          </a:p>
        </p:txBody>
      </p:sp>
      <p:sp>
        <p:nvSpPr>
          <p:cNvPr id="161808" name="Line 21"/>
          <p:cNvSpPr>
            <a:spLocks noChangeShapeType="1"/>
          </p:cNvSpPr>
          <p:nvPr/>
        </p:nvSpPr>
        <p:spPr bwMode="auto">
          <a:xfrm flipH="1">
            <a:off x="660400" y="4873625"/>
            <a:ext cx="246063" cy="150813"/>
          </a:xfrm>
          <a:prstGeom prst="line">
            <a:avLst/>
          </a:prstGeom>
          <a:noFill/>
          <a:ln w="15875">
            <a:solidFill>
              <a:schemeClr val="tx1"/>
            </a:solidFill>
            <a:round/>
            <a:headEnd/>
            <a:tailEnd/>
          </a:ln>
        </p:spPr>
        <p:txBody>
          <a:bodyPr/>
          <a:lstStyle/>
          <a:p>
            <a:endParaRPr lang="en-US"/>
          </a:p>
        </p:txBody>
      </p:sp>
      <p:sp>
        <p:nvSpPr>
          <p:cNvPr id="161809" name="Rectangle 23"/>
          <p:cNvSpPr>
            <a:spLocks noChangeArrowheads="1"/>
          </p:cNvSpPr>
          <p:nvPr/>
        </p:nvSpPr>
        <p:spPr bwMode="auto">
          <a:xfrm>
            <a:off x="1169988" y="3735388"/>
            <a:ext cx="177800" cy="212725"/>
          </a:xfrm>
          <a:prstGeom prst="rect">
            <a:avLst/>
          </a:prstGeom>
          <a:noFill/>
          <a:ln w="9525">
            <a:noFill/>
            <a:miter lim="800000"/>
            <a:headEnd/>
            <a:tailEnd/>
          </a:ln>
        </p:spPr>
        <p:txBody>
          <a:bodyPr wrap="none" lIns="0" tIns="0" rIns="0" bIns="0">
            <a:spAutoFit/>
          </a:bodyPr>
          <a:lstStyle/>
          <a:p>
            <a:pPr eaLnBrk="0" hangingPunct="0"/>
            <a:r>
              <a:rPr lang="en-GB" sz="1400" b="1"/>
              <a:t>Cl</a:t>
            </a:r>
            <a:endParaRPr lang="en-GB" sz="1400"/>
          </a:p>
        </p:txBody>
      </p:sp>
      <p:sp>
        <p:nvSpPr>
          <p:cNvPr id="161810" name="Rectangle 29"/>
          <p:cNvSpPr>
            <a:spLocks noChangeArrowheads="1"/>
          </p:cNvSpPr>
          <p:nvPr/>
        </p:nvSpPr>
        <p:spPr bwMode="auto">
          <a:xfrm>
            <a:off x="1806575" y="4986338"/>
            <a:ext cx="177800" cy="212725"/>
          </a:xfrm>
          <a:prstGeom prst="rect">
            <a:avLst/>
          </a:prstGeom>
          <a:noFill/>
          <a:ln w="9525">
            <a:noFill/>
            <a:miter lim="800000"/>
            <a:headEnd/>
            <a:tailEnd/>
          </a:ln>
        </p:spPr>
        <p:txBody>
          <a:bodyPr wrap="none" lIns="0" tIns="0" rIns="0" bIns="0">
            <a:spAutoFit/>
          </a:bodyPr>
          <a:lstStyle/>
          <a:p>
            <a:pPr eaLnBrk="0" hangingPunct="0"/>
            <a:r>
              <a:rPr lang="en-GB" sz="1400" b="1"/>
              <a:t>Cl</a:t>
            </a:r>
            <a:endParaRPr lang="en-GB" sz="1400"/>
          </a:p>
        </p:txBody>
      </p:sp>
      <p:sp>
        <p:nvSpPr>
          <p:cNvPr id="161811" name="Rectangle 37"/>
          <p:cNvSpPr>
            <a:spLocks noChangeArrowheads="1"/>
          </p:cNvSpPr>
          <p:nvPr/>
        </p:nvSpPr>
        <p:spPr bwMode="auto">
          <a:xfrm>
            <a:off x="473075" y="4999038"/>
            <a:ext cx="177800" cy="212725"/>
          </a:xfrm>
          <a:prstGeom prst="rect">
            <a:avLst/>
          </a:prstGeom>
          <a:noFill/>
          <a:ln w="9525">
            <a:noFill/>
            <a:miter lim="800000"/>
            <a:headEnd/>
            <a:tailEnd/>
          </a:ln>
        </p:spPr>
        <p:txBody>
          <a:bodyPr wrap="none" lIns="0" tIns="0" rIns="0" bIns="0">
            <a:spAutoFit/>
          </a:bodyPr>
          <a:lstStyle/>
          <a:p>
            <a:pPr eaLnBrk="0" hangingPunct="0"/>
            <a:r>
              <a:rPr lang="en-GB" sz="1400" b="1"/>
              <a:t>Cl</a:t>
            </a:r>
            <a:endParaRPr lang="en-GB" sz="1400"/>
          </a:p>
        </p:txBody>
      </p:sp>
      <p:sp>
        <p:nvSpPr>
          <p:cNvPr id="161812" name="AutoShape 44"/>
          <p:cNvSpPr>
            <a:spLocks noChangeAspect="1" noChangeArrowheads="1" noTextEdit="1"/>
          </p:cNvSpPr>
          <p:nvPr/>
        </p:nvSpPr>
        <p:spPr bwMode="auto">
          <a:xfrm>
            <a:off x="3327400" y="3744913"/>
            <a:ext cx="1762125" cy="1803400"/>
          </a:xfrm>
          <a:prstGeom prst="rect">
            <a:avLst/>
          </a:prstGeom>
          <a:noFill/>
          <a:ln w="9525">
            <a:noFill/>
            <a:miter lim="800000"/>
            <a:headEnd/>
            <a:tailEnd/>
          </a:ln>
        </p:spPr>
        <p:txBody>
          <a:bodyPr/>
          <a:lstStyle/>
          <a:p>
            <a:endParaRPr lang="en-US"/>
          </a:p>
        </p:txBody>
      </p:sp>
      <p:sp>
        <p:nvSpPr>
          <p:cNvPr id="161813" name="Line 45"/>
          <p:cNvSpPr>
            <a:spLocks noChangeShapeType="1"/>
          </p:cNvSpPr>
          <p:nvPr/>
        </p:nvSpPr>
        <p:spPr bwMode="auto">
          <a:xfrm>
            <a:off x="3890963" y="4422775"/>
            <a:ext cx="0" cy="400050"/>
          </a:xfrm>
          <a:prstGeom prst="line">
            <a:avLst/>
          </a:prstGeom>
          <a:noFill/>
          <a:ln w="19050">
            <a:solidFill>
              <a:schemeClr val="tx1"/>
            </a:solidFill>
            <a:round/>
            <a:headEnd/>
            <a:tailEnd/>
          </a:ln>
        </p:spPr>
        <p:txBody>
          <a:bodyPr/>
          <a:lstStyle/>
          <a:p>
            <a:endParaRPr lang="en-US"/>
          </a:p>
        </p:txBody>
      </p:sp>
      <p:sp>
        <p:nvSpPr>
          <p:cNvPr id="161814" name="Line 46"/>
          <p:cNvSpPr>
            <a:spLocks noChangeShapeType="1"/>
          </p:cNvSpPr>
          <p:nvPr/>
        </p:nvSpPr>
        <p:spPr bwMode="auto">
          <a:xfrm>
            <a:off x="3933825" y="4452938"/>
            <a:ext cx="0" cy="342900"/>
          </a:xfrm>
          <a:prstGeom prst="line">
            <a:avLst/>
          </a:prstGeom>
          <a:noFill/>
          <a:ln w="19050">
            <a:solidFill>
              <a:schemeClr val="tx1"/>
            </a:solidFill>
            <a:round/>
            <a:headEnd/>
            <a:tailEnd/>
          </a:ln>
        </p:spPr>
        <p:txBody>
          <a:bodyPr/>
          <a:lstStyle/>
          <a:p>
            <a:endParaRPr lang="en-US"/>
          </a:p>
        </p:txBody>
      </p:sp>
      <p:sp>
        <p:nvSpPr>
          <p:cNvPr id="161815" name="Line 47"/>
          <p:cNvSpPr>
            <a:spLocks noChangeShapeType="1"/>
          </p:cNvSpPr>
          <p:nvPr/>
        </p:nvSpPr>
        <p:spPr bwMode="auto">
          <a:xfrm>
            <a:off x="3890963" y="4822825"/>
            <a:ext cx="315912" cy="200025"/>
          </a:xfrm>
          <a:prstGeom prst="line">
            <a:avLst/>
          </a:prstGeom>
          <a:noFill/>
          <a:ln w="15875">
            <a:solidFill>
              <a:schemeClr val="tx1"/>
            </a:solidFill>
            <a:round/>
            <a:headEnd/>
            <a:tailEnd/>
          </a:ln>
        </p:spPr>
        <p:txBody>
          <a:bodyPr/>
          <a:lstStyle/>
          <a:p>
            <a:endParaRPr lang="en-US"/>
          </a:p>
        </p:txBody>
      </p:sp>
      <p:sp>
        <p:nvSpPr>
          <p:cNvPr id="161816" name="Line 48"/>
          <p:cNvSpPr>
            <a:spLocks noChangeShapeType="1"/>
          </p:cNvSpPr>
          <p:nvPr/>
        </p:nvSpPr>
        <p:spPr bwMode="auto">
          <a:xfrm flipV="1">
            <a:off x="4206875" y="4822825"/>
            <a:ext cx="317500" cy="200025"/>
          </a:xfrm>
          <a:prstGeom prst="line">
            <a:avLst/>
          </a:prstGeom>
          <a:noFill/>
          <a:ln w="15875">
            <a:solidFill>
              <a:schemeClr val="tx1"/>
            </a:solidFill>
            <a:round/>
            <a:headEnd/>
            <a:tailEnd/>
          </a:ln>
        </p:spPr>
        <p:txBody>
          <a:bodyPr/>
          <a:lstStyle/>
          <a:p>
            <a:endParaRPr lang="en-US"/>
          </a:p>
        </p:txBody>
      </p:sp>
      <p:sp>
        <p:nvSpPr>
          <p:cNvPr id="161817" name="Line 49"/>
          <p:cNvSpPr>
            <a:spLocks noChangeShapeType="1"/>
          </p:cNvSpPr>
          <p:nvPr/>
        </p:nvSpPr>
        <p:spPr bwMode="auto">
          <a:xfrm flipV="1">
            <a:off x="4206875" y="4795838"/>
            <a:ext cx="273050" cy="171450"/>
          </a:xfrm>
          <a:prstGeom prst="line">
            <a:avLst/>
          </a:prstGeom>
          <a:noFill/>
          <a:ln w="15875">
            <a:solidFill>
              <a:schemeClr val="tx1"/>
            </a:solidFill>
            <a:round/>
            <a:headEnd/>
            <a:tailEnd/>
          </a:ln>
        </p:spPr>
        <p:txBody>
          <a:bodyPr/>
          <a:lstStyle/>
          <a:p>
            <a:endParaRPr lang="en-US"/>
          </a:p>
        </p:txBody>
      </p:sp>
      <p:sp>
        <p:nvSpPr>
          <p:cNvPr id="161818" name="Line 50"/>
          <p:cNvSpPr>
            <a:spLocks noChangeShapeType="1"/>
          </p:cNvSpPr>
          <p:nvPr/>
        </p:nvSpPr>
        <p:spPr bwMode="auto">
          <a:xfrm flipV="1">
            <a:off x="4524375" y="4422775"/>
            <a:ext cx="0" cy="400050"/>
          </a:xfrm>
          <a:prstGeom prst="line">
            <a:avLst/>
          </a:prstGeom>
          <a:noFill/>
          <a:ln w="19050">
            <a:solidFill>
              <a:schemeClr val="tx1"/>
            </a:solidFill>
            <a:round/>
            <a:headEnd/>
            <a:tailEnd/>
          </a:ln>
        </p:spPr>
        <p:txBody>
          <a:bodyPr/>
          <a:lstStyle/>
          <a:p>
            <a:endParaRPr lang="en-US"/>
          </a:p>
        </p:txBody>
      </p:sp>
      <p:sp>
        <p:nvSpPr>
          <p:cNvPr id="161819" name="Line 51"/>
          <p:cNvSpPr>
            <a:spLocks noChangeShapeType="1"/>
          </p:cNvSpPr>
          <p:nvPr/>
        </p:nvSpPr>
        <p:spPr bwMode="auto">
          <a:xfrm flipH="1" flipV="1">
            <a:off x="4206875" y="4224338"/>
            <a:ext cx="317500" cy="198437"/>
          </a:xfrm>
          <a:prstGeom prst="line">
            <a:avLst/>
          </a:prstGeom>
          <a:noFill/>
          <a:ln w="15875">
            <a:solidFill>
              <a:schemeClr val="tx1"/>
            </a:solidFill>
            <a:round/>
            <a:headEnd/>
            <a:tailEnd/>
          </a:ln>
        </p:spPr>
        <p:txBody>
          <a:bodyPr/>
          <a:lstStyle/>
          <a:p>
            <a:endParaRPr lang="en-US"/>
          </a:p>
        </p:txBody>
      </p:sp>
      <p:sp>
        <p:nvSpPr>
          <p:cNvPr id="161820" name="Line 52"/>
          <p:cNvSpPr>
            <a:spLocks noChangeShapeType="1"/>
          </p:cNvSpPr>
          <p:nvPr/>
        </p:nvSpPr>
        <p:spPr bwMode="auto">
          <a:xfrm flipH="1" flipV="1">
            <a:off x="4206875" y="4279900"/>
            <a:ext cx="273050" cy="173038"/>
          </a:xfrm>
          <a:prstGeom prst="line">
            <a:avLst/>
          </a:prstGeom>
          <a:noFill/>
          <a:ln w="15875">
            <a:solidFill>
              <a:schemeClr val="tx1"/>
            </a:solidFill>
            <a:round/>
            <a:headEnd/>
            <a:tailEnd/>
          </a:ln>
        </p:spPr>
        <p:txBody>
          <a:bodyPr/>
          <a:lstStyle/>
          <a:p>
            <a:endParaRPr lang="en-US"/>
          </a:p>
        </p:txBody>
      </p:sp>
      <p:sp>
        <p:nvSpPr>
          <p:cNvPr id="161821" name="Line 53"/>
          <p:cNvSpPr>
            <a:spLocks noChangeShapeType="1"/>
          </p:cNvSpPr>
          <p:nvPr/>
        </p:nvSpPr>
        <p:spPr bwMode="auto">
          <a:xfrm flipV="1">
            <a:off x="3890963" y="4224338"/>
            <a:ext cx="315912" cy="198437"/>
          </a:xfrm>
          <a:prstGeom prst="line">
            <a:avLst/>
          </a:prstGeom>
          <a:noFill/>
          <a:ln w="15875">
            <a:solidFill>
              <a:schemeClr val="tx1"/>
            </a:solidFill>
            <a:round/>
            <a:headEnd/>
            <a:tailEnd/>
          </a:ln>
        </p:spPr>
        <p:txBody>
          <a:bodyPr/>
          <a:lstStyle/>
          <a:p>
            <a:endParaRPr lang="en-US"/>
          </a:p>
        </p:txBody>
      </p:sp>
      <p:sp>
        <p:nvSpPr>
          <p:cNvPr id="161822" name="Line 54"/>
          <p:cNvSpPr>
            <a:spLocks noChangeShapeType="1"/>
          </p:cNvSpPr>
          <p:nvPr/>
        </p:nvSpPr>
        <p:spPr bwMode="auto">
          <a:xfrm flipV="1">
            <a:off x="4206875" y="3910013"/>
            <a:ext cx="0" cy="314325"/>
          </a:xfrm>
          <a:prstGeom prst="line">
            <a:avLst/>
          </a:prstGeom>
          <a:noFill/>
          <a:ln w="19050">
            <a:solidFill>
              <a:schemeClr val="tx1"/>
            </a:solidFill>
            <a:round/>
            <a:headEnd/>
            <a:tailEnd/>
          </a:ln>
        </p:spPr>
        <p:txBody>
          <a:bodyPr/>
          <a:lstStyle/>
          <a:p>
            <a:endParaRPr lang="en-US"/>
          </a:p>
        </p:txBody>
      </p:sp>
      <p:sp>
        <p:nvSpPr>
          <p:cNvPr id="161823" name="Line 55"/>
          <p:cNvSpPr>
            <a:spLocks noChangeShapeType="1"/>
          </p:cNvSpPr>
          <p:nvPr/>
        </p:nvSpPr>
        <p:spPr bwMode="auto">
          <a:xfrm flipV="1">
            <a:off x="4524375" y="4271963"/>
            <a:ext cx="242888" cy="150812"/>
          </a:xfrm>
          <a:prstGeom prst="line">
            <a:avLst/>
          </a:prstGeom>
          <a:noFill/>
          <a:ln w="15875">
            <a:solidFill>
              <a:schemeClr val="tx1"/>
            </a:solidFill>
            <a:round/>
            <a:headEnd/>
            <a:tailEnd/>
          </a:ln>
        </p:spPr>
        <p:txBody>
          <a:bodyPr/>
          <a:lstStyle/>
          <a:p>
            <a:endParaRPr lang="en-US"/>
          </a:p>
        </p:txBody>
      </p:sp>
      <p:sp>
        <p:nvSpPr>
          <p:cNvPr id="161824" name="Line 56"/>
          <p:cNvSpPr>
            <a:spLocks noChangeShapeType="1"/>
          </p:cNvSpPr>
          <p:nvPr/>
        </p:nvSpPr>
        <p:spPr bwMode="auto">
          <a:xfrm>
            <a:off x="4524375" y="4822825"/>
            <a:ext cx="244475" cy="153988"/>
          </a:xfrm>
          <a:prstGeom prst="line">
            <a:avLst/>
          </a:prstGeom>
          <a:noFill/>
          <a:ln w="15875">
            <a:solidFill>
              <a:schemeClr val="tx1"/>
            </a:solidFill>
            <a:round/>
            <a:headEnd/>
            <a:tailEnd/>
          </a:ln>
        </p:spPr>
        <p:txBody>
          <a:bodyPr/>
          <a:lstStyle/>
          <a:p>
            <a:endParaRPr lang="en-US"/>
          </a:p>
        </p:txBody>
      </p:sp>
      <p:sp>
        <p:nvSpPr>
          <p:cNvPr id="161825" name="Line 57"/>
          <p:cNvSpPr>
            <a:spLocks noChangeShapeType="1"/>
          </p:cNvSpPr>
          <p:nvPr/>
        </p:nvSpPr>
        <p:spPr bwMode="auto">
          <a:xfrm>
            <a:off x="4206875" y="5022850"/>
            <a:ext cx="0" cy="319088"/>
          </a:xfrm>
          <a:prstGeom prst="line">
            <a:avLst/>
          </a:prstGeom>
          <a:noFill/>
          <a:ln w="19050">
            <a:solidFill>
              <a:schemeClr val="tx1"/>
            </a:solidFill>
            <a:round/>
            <a:headEnd/>
            <a:tailEnd/>
          </a:ln>
        </p:spPr>
        <p:txBody>
          <a:bodyPr/>
          <a:lstStyle/>
          <a:p>
            <a:endParaRPr lang="en-US"/>
          </a:p>
        </p:txBody>
      </p:sp>
      <p:sp>
        <p:nvSpPr>
          <p:cNvPr id="161826" name="Line 58"/>
          <p:cNvSpPr>
            <a:spLocks noChangeShapeType="1"/>
          </p:cNvSpPr>
          <p:nvPr/>
        </p:nvSpPr>
        <p:spPr bwMode="auto">
          <a:xfrm flipH="1">
            <a:off x="3644900" y="4822825"/>
            <a:ext cx="246063" cy="150813"/>
          </a:xfrm>
          <a:prstGeom prst="line">
            <a:avLst/>
          </a:prstGeom>
          <a:noFill/>
          <a:ln w="15875">
            <a:solidFill>
              <a:schemeClr val="tx1"/>
            </a:solidFill>
            <a:round/>
            <a:headEnd/>
            <a:tailEnd/>
          </a:ln>
        </p:spPr>
        <p:txBody>
          <a:bodyPr/>
          <a:lstStyle/>
          <a:p>
            <a:endParaRPr lang="en-US"/>
          </a:p>
        </p:txBody>
      </p:sp>
      <p:sp>
        <p:nvSpPr>
          <p:cNvPr id="161827" name="Line 59"/>
          <p:cNvSpPr>
            <a:spLocks noChangeShapeType="1"/>
          </p:cNvSpPr>
          <p:nvPr/>
        </p:nvSpPr>
        <p:spPr bwMode="auto">
          <a:xfrm flipH="1" flipV="1">
            <a:off x="3648075" y="4271963"/>
            <a:ext cx="242888" cy="150812"/>
          </a:xfrm>
          <a:prstGeom prst="line">
            <a:avLst/>
          </a:prstGeom>
          <a:noFill/>
          <a:ln w="15875">
            <a:solidFill>
              <a:schemeClr val="tx1"/>
            </a:solidFill>
            <a:round/>
            <a:headEnd/>
            <a:tailEnd/>
          </a:ln>
        </p:spPr>
        <p:txBody>
          <a:bodyPr/>
          <a:lstStyle/>
          <a:p>
            <a:endParaRPr lang="en-US"/>
          </a:p>
        </p:txBody>
      </p:sp>
      <p:sp>
        <p:nvSpPr>
          <p:cNvPr id="161828" name="Rectangle 63"/>
          <p:cNvSpPr>
            <a:spLocks noChangeArrowheads="1"/>
          </p:cNvSpPr>
          <p:nvPr/>
        </p:nvSpPr>
        <p:spPr bwMode="auto">
          <a:xfrm>
            <a:off x="4791075" y="4135438"/>
            <a:ext cx="109538" cy="182562"/>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1829" name="Rectangle 64"/>
          <p:cNvSpPr>
            <a:spLocks noChangeArrowheads="1"/>
          </p:cNvSpPr>
          <p:nvPr/>
        </p:nvSpPr>
        <p:spPr bwMode="auto">
          <a:xfrm>
            <a:off x="4921250" y="4135438"/>
            <a:ext cx="119063" cy="182562"/>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1830" name="Rectangle 65"/>
          <p:cNvSpPr>
            <a:spLocks noChangeArrowheads="1"/>
          </p:cNvSpPr>
          <p:nvPr/>
        </p:nvSpPr>
        <p:spPr bwMode="auto">
          <a:xfrm>
            <a:off x="5059363" y="4216400"/>
            <a:ext cx="84137" cy="182563"/>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1831" name="Rectangle 69"/>
          <p:cNvSpPr>
            <a:spLocks noChangeArrowheads="1"/>
          </p:cNvSpPr>
          <p:nvPr/>
        </p:nvSpPr>
        <p:spPr bwMode="auto">
          <a:xfrm>
            <a:off x="4154488" y="5334000"/>
            <a:ext cx="109537" cy="182563"/>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1832" name="Rectangle 70"/>
          <p:cNvSpPr>
            <a:spLocks noChangeArrowheads="1"/>
          </p:cNvSpPr>
          <p:nvPr/>
        </p:nvSpPr>
        <p:spPr bwMode="auto">
          <a:xfrm>
            <a:off x="4292600" y="5334000"/>
            <a:ext cx="120650" cy="182563"/>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1833" name="Rectangle 71"/>
          <p:cNvSpPr>
            <a:spLocks noChangeArrowheads="1"/>
          </p:cNvSpPr>
          <p:nvPr/>
        </p:nvSpPr>
        <p:spPr bwMode="auto">
          <a:xfrm>
            <a:off x="4422775" y="5414963"/>
            <a:ext cx="82550" cy="182562"/>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1834" name="Rectangle 75"/>
          <p:cNvSpPr>
            <a:spLocks noChangeArrowheads="1"/>
          </p:cNvSpPr>
          <p:nvPr/>
        </p:nvSpPr>
        <p:spPr bwMode="auto">
          <a:xfrm>
            <a:off x="3306763" y="4135438"/>
            <a:ext cx="119062" cy="182562"/>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1835" name="Rectangle 76"/>
          <p:cNvSpPr>
            <a:spLocks noChangeArrowheads="1"/>
          </p:cNvSpPr>
          <p:nvPr/>
        </p:nvSpPr>
        <p:spPr bwMode="auto">
          <a:xfrm>
            <a:off x="3409950" y="4216400"/>
            <a:ext cx="84138" cy="180975"/>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1836" name="Rectangle 77"/>
          <p:cNvSpPr>
            <a:spLocks noChangeArrowheads="1"/>
          </p:cNvSpPr>
          <p:nvPr/>
        </p:nvSpPr>
        <p:spPr bwMode="auto">
          <a:xfrm>
            <a:off x="3521075" y="4135438"/>
            <a:ext cx="109538" cy="182562"/>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grpSp>
        <p:nvGrpSpPr>
          <p:cNvPr id="161837" name="Group 78"/>
          <p:cNvGrpSpPr>
            <a:grpSpLocks/>
          </p:cNvGrpSpPr>
          <p:nvPr/>
        </p:nvGrpSpPr>
        <p:grpSpPr bwMode="auto">
          <a:xfrm>
            <a:off x="6621463" y="3709988"/>
            <a:ext cx="1836737" cy="1862137"/>
            <a:chOff x="1051" y="1953"/>
            <a:chExt cx="1157" cy="1173"/>
          </a:xfrm>
        </p:grpSpPr>
        <p:sp>
          <p:nvSpPr>
            <p:cNvPr id="161846" name="AutoShape 79"/>
            <p:cNvSpPr>
              <a:spLocks noChangeAspect="1" noChangeArrowheads="1" noTextEdit="1"/>
            </p:cNvSpPr>
            <p:nvPr/>
          </p:nvSpPr>
          <p:spPr bwMode="auto">
            <a:xfrm>
              <a:off x="1064" y="1959"/>
              <a:ext cx="1110" cy="1136"/>
            </a:xfrm>
            <a:prstGeom prst="rect">
              <a:avLst/>
            </a:prstGeom>
            <a:noFill/>
            <a:ln w="9525">
              <a:noFill/>
              <a:miter lim="800000"/>
              <a:headEnd/>
              <a:tailEnd/>
            </a:ln>
          </p:spPr>
          <p:txBody>
            <a:bodyPr/>
            <a:lstStyle/>
            <a:p>
              <a:endParaRPr lang="en-US"/>
            </a:p>
          </p:txBody>
        </p:sp>
        <p:sp>
          <p:nvSpPr>
            <p:cNvPr id="161847" name="Line 80"/>
            <p:cNvSpPr>
              <a:spLocks noChangeShapeType="1"/>
            </p:cNvSpPr>
            <p:nvPr/>
          </p:nvSpPr>
          <p:spPr bwMode="auto">
            <a:xfrm>
              <a:off x="1419" y="2386"/>
              <a:ext cx="0" cy="252"/>
            </a:xfrm>
            <a:prstGeom prst="line">
              <a:avLst/>
            </a:prstGeom>
            <a:noFill/>
            <a:ln w="19050">
              <a:solidFill>
                <a:schemeClr val="tx1"/>
              </a:solidFill>
              <a:round/>
              <a:headEnd/>
              <a:tailEnd/>
            </a:ln>
          </p:spPr>
          <p:txBody>
            <a:bodyPr/>
            <a:lstStyle/>
            <a:p>
              <a:endParaRPr lang="en-US"/>
            </a:p>
          </p:txBody>
        </p:sp>
        <p:sp>
          <p:nvSpPr>
            <p:cNvPr id="161848" name="Line 81"/>
            <p:cNvSpPr>
              <a:spLocks noChangeShapeType="1"/>
            </p:cNvSpPr>
            <p:nvPr/>
          </p:nvSpPr>
          <p:spPr bwMode="auto">
            <a:xfrm>
              <a:off x="1446" y="2405"/>
              <a:ext cx="0" cy="216"/>
            </a:xfrm>
            <a:prstGeom prst="line">
              <a:avLst/>
            </a:prstGeom>
            <a:noFill/>
            <a:ln w="19050">
              <a:solidFill>
                <a:schemeClr val="tx1"/>
              </a:solidFill>
              <a:round/>
              <a:headEnd/>
              <a:tailEnd/>
            </a:ln>
          </p:spPr>
          <p:txBody>
            <a:bodyPr/>
            <a:lstStyle/>
            <a:p>
              <a:endParaRPr lang="en-US"/>
            </a:p>
          </p:txBody>
        </p:sp>
        <p:sp>
          <p:nvSpPr>
            <p:cNvPr id="161849" name="Line 82"/>
            <p:cNvSpPr>
              <a:spLocks noChangeShapeType="1"/>
            </p:cNvSpPr>
            <p:nvPr/>
          </p:nvSpPr>
          <p:spPr bwMode="auto">
            <a:xfrm>
              <a:off x="1419" y="2638"/>
              <a:ext cx="199" cy="126"/>
            </a:xfrm>
            <a:prstGeom prst="line">
              <a:avLst/>
            </a:prstGeom>
            <a:noFill/>
            <a:ln w="15875">
              <a:solidFill>
                <a:schemeClr val="tx1"/>
              </a:solidFill>
              <a:round/>
              <a:headEnd/>
              <a:tailEnd/>
            </a:ln>
          </p:spPr>
          <p:txBody>
            <a:bodyPr/>
            <a:lstStyle/>
            <a:p>
              <a:endParaRPr lang="en-US"/>
            </a:p>
          </p:txBody>
        </p:sp>
        <p:sp>
          <p:nvSpPr>
            <p:cNvPr id="161850" name="Line 83"/>
            <p:cNvSpPr>
              <a:spLocks noChangeShapeType="1"/>
            </p:cNvSpPr>
            <p:nvPr/>
          </p:nvSpPr>
          <p:spPr bwMode="auto">
            <a:xfrm flipV="1">
              <a:off x="1618" y="2638"/>
              <a:ext cx="200" cy="126"/>
            </a:xfrm>
            <a:prstGeom prst="line">
              <a:avLst/>
            </a:prstGeom>
            <a:noFill/>
            <a:ln w="15875">
              <a:solidFill>
                <a:schemeClr val="tx1"/>
              </a:solidFill>
              <a:round/>
              <a:headEnd/>
              <a:tailEnd/>
            </a:ln>
          </p:spPr>
          <p:txBody>
            <a:bodyPr/>
            <a:lstStyle/>
            <a:p>
              <a:endParaRPr lang="en-US"/>
            </a:p>
          </p:txBody>
        </p:sp>
        <p:sp>
          <p:nvSpPr>
            <p:cNvPr id="161851" name="Line 84"/>
            <p:cNvSpPr>
              <a:spLocks noChangeShapeType="1"/>
            </p:cNvSpPr>
            <p:nvPr/>
          </p:nvSpPr>
          <p:spPr bwMode="auto">
            <a:xfrm flipV="1">
              <a:off x="1618" y="2621"/>
              <a:ext cx="172" cy="108"/>
            </a:xfrm>
            <a:prstGeom prst="line">
              <a:avLst/>
            </a:prstGeom>
            <a:noFill/>
            <a:ln w="15875">
              <a:solidFill>
                <a:schemeClr val="tx1"/>
              </a:solidFill>
              <a:round/>
              <a:headEnd/>
              <a:tailEnd/>
            </a:ln>
          </p:spPr>
          <p:txBody>
            <a:bodyPr/>
            <a:lstStyle/>
            <a:p>
              <a:endParaRPr lang="en-US"/>
            </a:p>
          </p:txBody>
        </p:sp>
        <p:sp>
          <p:nvSpPr>
            <p:cNvPr id="161852" name="Line 85"/>
            <p:cNvSpPr>
              <a:spLocks noChangeShapeType="1"/>
            </p:cNvSpPr>
            <p:nvPr/>
          </p:nvSpPr>
          <p:spPr bwMode="auto">
            <a:xfrm flipV="1">
              <a:off x="1818" y="2386"/>
              <a:ext cx="0" cy="252"/>
            </a:xfrm>
            <a:prstGeom prst="line">
              <a:avLst/>
            </a:prstGeom>
            <a:noFill/>
            <a:ln w="19050">
              <a:solidFill>
                <a:schemeClr val="tx1"/>
              </a:solidFill>
              <a:round/>
              <a:headEnd/>
              <a:tailEnd/>
            </a:ln>
          </p:spPr>
          <p:txBody>
            <a:bodyPr/>
            <a:lstStyle/>
            <a:p>
              <a:endParaRPr lang="en-US"/>
            </a:p>
          </p:txBody>
        </p:sp>
        <p:sp>
          <p:nvSpPr>
            <p:cNvPr id="161853" name="Line 86"/>
            <p:cNvSpPr>
              <a:spLocks noChangeShapeType="1"/>
            </p:cNvSpPr>
            <p:nvPr/>
          </p:nvSpPr>
          <p:spPr bwMode="auto">
            <a:xfrm flipH="1" flipV="1">
              <a:off x="1618" y="2261"/>
              <a:ext cx="200" cy="125"/>
            </a:xfrm>
            <a:prstGeom prst="line">
              <a:avLst/>
            </a:prstGeom>
            <a:noFill/>
            <a:ln w="15875">
              <a:solidFill>
                <a:schemeClr val="tx1"/>
              </a:solidFill>
              <a:round/>
              <a:headEnd/>
              <a:tailEnd/>
            </a:ln>
          </p:spPr>
          <p:txBody>
            <a:bodyPr/>
            <a:lstStyle/>
            <a:p>
              <a:endParaRPr lang="en-US"/>
            </a:p>
          </p:txBody>
        </p:sp>
        <p:sp>
          <p:nvSpPr>
            <p:cNvPr id="161854" name="Line 87"/>
            <p:cNvSpPr>
              <a:spLocks noChangeShapeType="1"/>
            </p:cNvSpPr>
            <p:nvPr/>
          </p:nvSpPr>
          <p:spPr bwMode="auto">
            <a:xfrm flipH="1" flipV="1">
              <a:off x="1618" y="2296"/>
              <a:ext cx="172" cy="109"/>
            </a:xfrm>
            <a:prstGeom prst="line">
              <a:avLst/>
            </a:prstGeom>
            <a:noFill/>
            <a:ln w="15875">
              <a:solidFill>
                <a:schemeClr val="tx1"/>
              </a:solidFill>
              <a:round/>
              <a:headEnd/>
              <a:tailEnd/>
            </a:ln>
          </p:spPr>
          <p:txBody>
            <a:bodyPr/>
            <a:lstStyle/>
            <a:p>
              <a:endParaRPr lang="en-US"/>
            </a:p>
          </p:txBody>
        </p:sp>
        <p:sp>
          <p:nvSpPr>
            <p:cNvPr id="161855" name="Line 88"/>
            <p:cNvSpPr>
              <a:spLocks noChangeShapeType="1"/>
            </p:cNvSpPr>
            <p:nvPr/>
          </p:nvSpPr>
          <p:spPr bwMode="auto">
            <a:xfrm flipV="1">
              <a:off x="1419" y="2261"/>
              <a:ext cx="199" cy="125"/>
            </a:xfrm>
            <a:prstGeom prst="line">
              <a:avLst/>
            </a:prstGeom>
            <a:noFill/>
            <a:ln w="15875">
              <a:solidFill>
                <a:schemeClr val="tx1"/>
              </a:solidFill>
              <a:round/>
              <a:headEnd/>
              <a:tailEnd/>
            </a:ln>
          </p:spPr>
          <p:txBody>
            <a:bodyPr/>
            <a:lstStyle/>
            <a:p>
              <a:endParaRPr lang="en-US"/>
            </a:p>
          </p:txBody>
        </p:sp>
        <p:sp>
          <p:nvSpPr>
            <p:cNvPr id="161856" name="Line 89"/>
            <p:cNvSpPr>
              <a:spLocks noChangeShapeType="1"/>
            </p:cNvSpPr>
            <p:nvPr/>
          </p:nvSpPr>
          <p:spPr bwMode="auto">
            <a:xfrm flipV="1">
              <a:off x="1618" y="2063"/>
              <a:ext cx="0" cy="198"/>
            </a:xfrm>
            <a:prstGeom prst="line">
              <a:avLst/>
            </a:prstGeom>
            <a:noFill/>
            <a:ln w="19050">
              <a:solidFill>
                <a:schemeClr val="tx1"/>
              </a:solidFill>
              <a:round/>
              <a:headEnd/>
              <a:tailEnd/>
            </a:ln>
          </p:spPr>
          <p:txBody>
            <a:bodyPr/>
            <a:lstStyle/>
            <a:p>
              <a:endParaRPr lang="en-US"/>
            </a:p>
          </p:txBody>
        </p:sp>
        <p:sp>
          <p:nvSpPr>
            <p:cNvPr id="161857" name="Line 90"/>
            <p:cNvSpPr>
              <a:spLocks noChangeShapeType="1"/>
            </p:cNvSpPr>
            <p:nvPr/>
          </p:nvSpPr>
          <p:spPr bwMode="auto">
            <a:xfrm flipV="1">
              <a:off x="1818" y="2291"/>
              <a:ext cx="153" cy="95"/>
            </a:xfrm>
            <a:prstGeom prst="line">
              <a:avLst/>
            </a:prstGeom>
            <a:noFill/>
            <a:ln w="15875">
              <a:solidFill>
                <a:schemeClr val="tx1"/>
              </a:solidFill>
              <a:round/>
              <a:headEnd/>
              <a:tailEnd/>
            </a:ln>
          </p:spPr>
          <p:txBody>
            <a:bodyPr/>
            <a:lstStyle/>
            <a:p>
              <a:endParaRPr lang="en-US"/>
            </a:p>
          </p:txBody>
        </p:sp>
        <p:sp>
          <p:nvSpPr>
            <p:cNvPr id="161858" name="Line 91"/>
            <p:cNvSpPr>
              <a:spLocks noChangeShapeType="1"/>
            </p:cNvSpPr>
            <p:nvPr/>
          </p:nvSpPr>
          <p:spPr bwMode="auto">
            <a:xfrm>
              <a:off x="1818" y="2638"/>
              <a:ext cx="154" cy="97"/>
            </a:xfrm>
            <a:prstGeom prst="line">
              <a:avLst/>
            </a:prstGeom>
            <a:noFill/>
            <a:ln w="15875">
              <a:solidFill>
                <a:schemeClr val="tx1"/>
              </a:solidFill>
              <a:round/>
              <a:headEnd/>
              <a:tailEnd/>
            </a:ln>
          </p:spPr>
          <p:txBody>
            <a:bodyPr/>
            <a:lstStyle/>
            <a:p>
              <a:endParaRPr lang="en-US"/>
            </a:p>
          </p:txBody>
        </p:sp>
        <p:sp>
          <p:nvSpPr>
            <p:cNvPr id="161859" name="Line 92"/>
            <p:cNvSpPr>
              <a:spLocks noChangeShapeType="1"/>
            </p:cNvSpPr>
            <p:nvPr/>
          </p:nvSpPr>
          <p:spPr bwMode="auto">
            <a:xfrm>
              <a:off x="1618" y="2764"/>
              <a:ext cx="0" cy="201"/>
            </a:xfrm>
            <a:prstGeom prst="line">
              <a:avLst/>
            </a:prstGeom>
            <a:noFill/>
            <a:ln w="19050">
              <a:solidFill>
                <a:schemeClr val="tx1"/>
              </a:solidFill>
              <a:round/>
              <a:headEnd/>
              <a:tailEnd/>
            </a:ln>
          </p:spPr>
          <p:txBody>
            <a:bodyPr/>
            <a:lstStyle/>
            <a:p>
              <a:endParaRPr lang="en-US"/>
            </a:p>
          </p:txBody>
        </p:sp>
        <p:sp>
          <p:nvSpPr>
            <p:cNvPr id="161860" name="Line 93"/>
            <p:cNvSpPr>
              <a:spLocks noChangeShapeType="1"/>
            </p:cNvSpPr>
            <p:nvPr/>
          </p:nvSpPr>
          <p:spPr bwMode="auto">
            <a:xfrm flipH="1">
              <a:off x="1264" y="2638"/>
              <a:ext cx="155" cy="95"/>
            </a:xfrm>
            <a:prstGeom prst="line">
              <a:avLst/>
            </a:prstGeom>
            <a:noFill/>
            <a:ln w="15875">
              <a:solidFill>
                <a:schemeClr val="tx1"/>
              </a:solidFill>
              <a:round/>
              <a:headEnd/>
              <a:tailEnd/>
            </a:ln>
          </p:spPr>
          <p:txBody>
            <a:bodyPr/>
            <a:lstStyle/>
            <a:p>
              <a:endParaRPr lang="en-US"/>
            </a:p>
          </p:txBody>
        </p:sp>
        <p:sp>
          <p:nvSpPr>
            <p:cNvPr id="161861" name="Line 94"/>
            <p:cNvSpPr>
              <a:spLocks noChangeShapeType="1"/>
            </p:cNvSpPr>
            <p:nvPr/>
          </p:nvSpPr>
          <p:spPr bwMode="auto">
            <a:xfrm flipH="1" flipV="1">
              <a:off x="1266" y="2291"/>
              <a:ext cx="153" cy="95"/>
            </a:xfrm>
            <a:prstGeom prst="line">
              <a:avLst/>
            </a:prstGeom>
            <a:noFill/>
            <a:ln w="15875">
              <a:solidFill>
                <a:schemeClr val="tx1"/>
              </a:solidFill>
              <a:round/>
              <a:headEnd/>
              <a:tailEnd/>
            </a:ln>
          </p:spPr>
          <p:txBody>
            <a:bodyPr/>
            <a:lstStyle/>
            <a:p>
              <a:endParaRPr lang="en-US"/>
            </a:p>
          </p:txBody>
        </p:sp>
        <p:sp>
          <p:nvSpPr>
            <p:cNvPr id="161862" name="Rectangle 95"/>
            <p:cNvSpPr>
              <a:spLocks noChangeArrowheads="1"/>
            </p:cNvSpPr>
            <p:nvPr/>
          </p:nvSpPr>
          <p:spPr bwMode="auto">
            <a:xfrm>
              <a:off x="1585" y="1953"/>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1863" name="Rectangle 96"/>
            <p:cNvSpPr>
              <a:spLocks noChangeArrowheads="1"/>
            </p:cNvSpPr>
            <p:nvPr/>
          </p:nvSpPr>
          <p:spPr bwMode="auto">
            <a:xfrm>
              <a:off x="1667" y="1953"/>
              <a:ext cx="69" cy="115"/>
            </a:xfrm>
            <a:prstGeom prst="rect">
              <a:avLst/>
            </a:prstGeom>
            <a:noFill/>
            <a:ln w="9525">
              <a:noFill/>
              <a:miter lim="800000"/>
              <a:headEnd/>
              <a:tailEnd/>
            </a:ln>
          </p:spPr>
          <p:txBody>
            <a:bodyPr wrap="none" lIns="0" tIns="0" rIns="0" bIns="0">
              <a:spAutoFit/>
            </a:bodyPr>
            <a:lstStyle/>
            <a:p>
              <a:pPr eaLnBrk="0" hangingPunct="0"/>
              <a:r>
                <a:rPr lang="en-GB" sz="1200" b="1"/>
                <a:t>H</a:t>
              </a:r>
              <a:endParaRPr lang="en-GB" sz="1200"/>
            </a:p>
          </p:txBody>
        </p:sp>
        <p:sp>
          <p:nvSpPr>
            <p:cNvPr id="161864" name="Rectangle 97"/>
            <p:cNvSpPr>
              <a:spLocks noChangeArrowheads="1"/>
            </p:cNvSpPr>
            <p:nvPr/>
          </p:nvSpPr>
          <p:spPr bwMode="auto">
            <a:xfrm>
              <a:off x="1759" y="2004"/>
              <a:ext cx="53" cy="115"/>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1865" name="Rectangle 98"/>
            <p:cNvSpPr>
              <a:spLocks noChangeArrowheads="1"/>
            </p:cNvSpPr>
            <p:nvPr/>
          </p:nvSpPr>
          <p:spPr bwMode="auto">
            <a:xfrm>
              <a:off x="1986" y="2205"/>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1866" name="Rectangle 99"/>
            <p:cNvSpPr>
              <a:spLocks noChangeArrowheads="1"/>
            </p:cNvSpPr>
            <p:nvPr/>
          </p:nvSpPr>
          <p:spPr bwMode="auto">
            <a:xfrm>
              <a:off x="2068" y="2205"/>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1867" name="Rectangle 100"/>
            <p:cNvSpPr>
              <a:spLocks noChangeArrowheads="1"/>
            </p:cNvSpPr>
            <p:nvPr/>
          </p:nvSpPr>
          <p:spPr bwMode="auto">
            <a:xfrm>
              <a:off x="2155" y="2256"/>
              <a:ext cx="53" cy="115"/>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1868" name="Rectangle 101"/>
            <p:cNvSpPr>
              <a:spLocks noChangeArrowheads="1"/>
            </p:cNvSpPr>
            <p:nvPr/>
          </p:nvSpPr>
          <p:spPr bwMode="auto">
            <a:xfrm>
              <a:off x="1986" y="2709"/>
              <a:ext cx="68"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1869" name="Rectangle 102"/>
            <p:cNvSpPr>
              <a:spLocks noChangeArrowheads="1"/>
            </p:cNvSpPr>
            <p:nvPr/>
          </p:nvSpPr>
          <p:spPr bwMode="auto">
            <a:xfrm>
              <a:off x="2068" y="2709"/>
              <a:ext cx="69" cy="115"/>
            </a:xfrm>
            <a:prstGeom prst="rect">
              <a:avLst/>
            </a:prstGeom>
            <a:noFill/>
            <a:ln w="9525">
              <a:noFill/>
              <a:miter lim="800000"/>
              <a:headEnd/>
              <a:tailEnd/>
            </a:ln>
          </p:spPr>
          <p:txBody>
            <a:bodyPr wrap="none" lIns="0" tIns="0" rIns="0" bIns="0">
              <a:spAutoFit/>
            </a:bodyPr>
            <a:lstStyle/>
            <a:p>
              <a:pPr eaLnBrk="0" hangingPunct="0"/>
              <a:r>
                <a:rPr lang="en-GB" sz="1200" b="1"/>
                <a:t>H</a:t>
              </a:r>
              <a:endParaRPr lang="en-GB" sz="1200"/>
            </a:p>
          </p:txBody>
        </p:sp>
        <p:sp>
          <p:nvSpPr>
            <p:cNvPr id="161870" name="Rectangle 103"/>
            <p:cNvSpPr>
              <a:spLocks noChangeArrowheads="1"/>
            </p:cNvSpPr>
            <p:nvPr/>
          </p:nvSpPr>
          <p:spPr bwMode="auto">
            <a:xfrm>
              <a:off x="2149" y="2758"/>
              <a:ext cx="53" cy="115"/>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1871" name="Rectangle 104"/>
            <p:cNvSpPr>
              <a:spLocks noChangeArrowheads="1"/>
            </p:cNvSpPr>
            <p:nvPr/>
          </p:nvSpPr>
          <p:spPr bwMode="auto">
            <a:xfrm>
              <a:off x="1585" y="2960"/>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1872" name="Rectangle 105"/>
            <p:cNvSpPr>
              <a:spLocks noChangeArrowheads="1"/>
            </p:cNvSpPr>
            <p:nvPr/>
          </p:nvSpPr>
          <p:spPr bwMode="auto">
            <a:xfrm>
              <a:off x="1672" y="2960"/>
              <a:ext cx="76"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1873" name="Rectangle 106"/>
            <p:cNvSpPr>
              <a:spLocks noChangeArrowheads="1"/>
            </p:cNvSpPr>
            <p:nvPr/>
          </p:nvSpPr>
          <p:spPr bwMode="auto">
            <a:xfrm>
              <a:off x="1754" y="3011"/>
              <a:ext cx="52" cy="115"/>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1874" name="Rectangle 107"/>
            <p:cNvSpPr>
              <a:spLocks noChangeArrowheads="1"/>
            </p:cNvSpPr>
            <p:nvPr/>
          </p:nvSpPr>
          <p:spPr bwMode="auto">
            <a:xfrm>
              <a:off x="1057" y="2709"/>
              <a:ext cx="69" cy="115"/>
            </a:xfrm>
            <a:prstGeom prst="rect">
              <a:avLst/>
            </a:prstGeom>
            <a:noFill/>
            <a:ln w="9525">
              <a:noFill/>
              <a:miter lim="800000"/>
              <a:headEnd/>
              <a:tailEnd/>
            </a:ln>
          </p:spPr>
          <p:txBody>
            <a:bodyPr wrap="none" lIns="0" tIns="0" rIns="0" bIns="0">
              <a:spAutoFit/>
            </a:bodyPr>
            <a:lstStyle/>
            <a:p>
              <a:pPr eaLnBrk="0" hangingPunct="0"/>
              <a:r>
                <a:rPr lang="en-GB" sz="1200" b="1"/>
                <a:t>H</a:t>
              </a:r>
              <a:endParaRPr lang="en-GB" sz="1200"/>
            </a:p>
          </p:txBody>
        </p:sp>
        <p:sp>
          <p:nvSpPr>
            <p:cNvPr id="161875" name="Rectangle 108"/>
            <p:cNvSpPr>
              <a:spLocks noChangeArrowheads="1"/>
            </p:cNvSpPr>
            <p:nvPr/>
          </p:nvSpPr>
          <p:spPr bwMode="auto">
            <a:xfrm>
              <a:off x="1124" y="2758"/>
              <a:ext cx="53" cy="116"/>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1876" name="Rectangle 109"/>
            <p:cNvSpPr>
              <a:spLocks noChangeArrowheads="1"/>
            </p:cNvSpPr>
            <p:nvPr/>
          </p:nvSpPr>
          <p:spPr bwMode="auto">
            <a:xfrm>
              <a:off x="1186" y="2709"/>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sp>
          <p:nvSpPr>
            <p:cNvPr id="161877" name="Rectangle 110"/>
            <p:cNvSpPr>
              <a:spLocks noChangeArrowheads="1"/>
            </p:cNvSpPr>
            <p:nvPr/>
          </p:nvSpPr>
          <p:spPr bwMode="auto">
            <a:xfrm>
              <a:off x="1051" y="2205"/>
              <a:ext cx="75" cy="115"/>
            </a:xfrm>
            <a:prstGeom prst="rect">
              <a:avLst/>
            </a:prstGeom>
            <a:noFill/>
            <a:ln w="9525">
              <a:noFill/>
              <a:miter lim="800000"/>
              <a:headEnd/>
              <a:tailEnd/>
            </a:ln>
          </p:spPr>
          <p:txBody>
            <a:bodyPr wrap="none" lIns="0" tIns="0" rIns="0" bIns="0">
              <a:spAutoFit/>
            </a:bodyPr>
            <a:lstStyle/>
            <a:p>
              <a:pPr eaLnBrk="0" hangingPunct="0"/>
              <a:r>
                <a:rPr lang="en-GB" sz="1200" b="1"/>
                <a:t>O</a:t>
              </a:r>
              <a:endParaRPr lang="en-GB" sz="1200"/>
            </a:p>
          </p:txBody>
        </p:sp>
        <p:sp>
          <p:nvSpPr>
            <p:cNvPr id="161878" name="Rectangle 111"/>
            <p:cNvSpPr>
              <a:spLocks noChangeArrowheads="1"/>
            </p:cNvSpPr>
            <p:nvPr/>
          </p:nvSpPr>
          <p:spPr bwMode="auto">
            <a:xfrm>
              <a:off x="1116" y="2256"/>
              <a:ext cx="53" cy="114"/>
            </a:xfrm>
            <a:prstGeom prst="rect">
              <a:avLst/>
            </a:prstGeom>
            <a:noFill/>
            <a:ln w="9525">
              <a:noFill/>
              <a:miter lim="800000"/>
              <a:headEnd/>
              <a:tailEnd/>
            </a:ln>
          </p:spPr>
          <p:txBody>
            <a:bodyPr wrap="none" lIns="0" tIns="0" rIns="0" bIns="0">
              <a:spAutoFit/>
            </a:bodyPr>
            <a:lstStyle/>
            <a:p>
              <a:pPr eaLnBrk="0" hangingPunct="0"/>
              <a:r>
                <a:rPr lang="en-GB" sz="1200" b="1"/>
                <a:t>2</a:t>
              </a:r>
              <a:endParaRPr lang="en-GB" sz="1200"/>
            </a:p>
          </p:txBody>
        </p:sp>
        <p:sp>
          <p:nvSpPr>
            <p:cNvPr id="161879" name="Rectangle 112"/>
            <p:cNvSpPr>
              <a:spLocks noChangeArrowheads="1"/>
            </p:cNvSpPr>
            <p:nvPr/>
          </p:nvSpPr>
          <p:spPr bwMode="auto">
            <a:xfrm>
              <a:off x="1186" y="2205"/>
              <a:ext cx="69" cy="115"/>
            </a:xfrm>
            <a:prstGeom prst="rect">
              <a:avLst/>
            </a:prstGeom>
            <a:noFill/>
            <a:ln w="9525">
              <a:noFill/>
              <a:miter lim="800000"/>
              <a:headEnd/>
              <a:tailEnd/>
            </a:ln>
          </p:spPr>
          <p:txBody>
            <a:bodyPr wrap="none" lIns="0" tIns="0" rIns="0" bIns="0">
              <a:spAutoFit/>
            </a:bodyPr>
            <a:lstStyle/>
            <a:p>
              <a:pPr eaLnBrk="0" hangingPunct="0"/>
              <a:r>
                <a:rPr lang="en-GB" sz="1200" b="1"/>
                <a:t>N</a:t>
              </a:r>
              <a:endParaRPr lang="en-GB" sz="1200"/>
            </a:p>
          </p:txBody>
        </p:sp>
      </p:grpSp>
      <p:sp>
        <p:nvSpPr>
          <p:cNvPr id="161838" name="Rectangle 113"/>
          <p:cNvSpPr>
            <a:spLocks noChangeArrowheads="1"/>
          </p:cNvSpPr>
          <p:nvPr/>
        </p:nvSpPr>
        <p:spPr bwMode="auto">
          <a:xfrm>
            <a:off x="4154488" y="3671888"/>
            <a:ext cx="177800" cy="212725"/>
          </a:xfrm>
          <a:prstGeom prst="rect">
            <a:avLst/>
          </a:prstGeom>
          <a:noFill/>
          <a:ln w="9525">
            <a:noFill/>
            <a:miter lim="800000"/>
            <a:headEnd/>
            <a:tailEnd/>
          </a:ln>
        </p:spPr>
        <p:txBody>
          <a:bodyPr wrap="none" lIns="0" tIns="0" rIns="0" bIns="0">
            <a:spAutoFit/>
          </a:bodyPr>
          <a:lstStyle/>
          <a:p>
            <a:pPr eaLnBrk="0" hangingPunct="0"/>
            <a:r>
              <a:rPr lang="en-GB" sz="1400" b="1"/>
              <a:t>Cl</a:t>
            </a:r>
            <a:endParaRPr lang="en-GB" sz="1400"/>
          </a:p>
        </p:txBody>
      </p:sp>
      <p:sp>
        <p:nvSpPr>
          <p:cNvPr id="161839" name="Rectangle 114"/>
          <p:cNvSpPr>
            <a:spLocks noChangeArrowheads="1"/>
          </p:cNvSpPr>
          <p:nvPr/>
        </p:nvSpPr>
        <p:spPr bwMode="auto">
          <a:xfrm>
            <a:off x="4789488" y="4916488"/>
            <a:ext cx="177800" cy="212725"/>
          </a:xfrm>
          <a:prstGeom prst="rect">
            <a:avLst/>
          </a:prstGeom>
          <a:noFill/>
          <a:ln w="9525">
            <a:noFill/>
            <a:miter lim="800000"/>
            <a:headEnd/>
            <a:tailEnd/>
          </a:ln>
        </p:spPr>
        <p:txBody>
          <a:bodyPr wrap="none" lIns="0" tIns="0" rIns="0" bIns="0">
            <a:spAutoFit/>
          </a:bodyPr>
          <a:lstStyle/>
          <a:p>
            <a:pPr eaLnBrk="0" hangingPunct="0"/>
            <a:r>
              <a:rPr lang="en-GB" sz="1400" b="1"/>
              <a:t>Cl</a:t>
            </a:r>
            <a:endParaRPr lang="en-GB" sz="1400"/>
          </a:p>
        </p:txBody>
      </p:sp>
      <p:sp>
        <p:nvSpPr>
          <p:cNvPr id="161840" name="Rectangle 115"/>
          <p:cNvSpPr>
            <a:spLocks noChangeArrowheads="1"/>
          </p:cNvSpPr>
          <p:nvPr/>
        </p:nvSpPr>
        <p:spPr bwMode="auto">
          <a:xfrm>
            <a:off x="3430588" y="4929188"/>
            <a:ext cx="177800" cy="212725"/>
          </a:xfrm>
          <a:prstGeom prst="rect">
            <a:avLst/>
          </a:prstGeom>
          <a:noFill/>
          <a:ln w="9525">
            <a:noFill/>
            <a:miter lim="800000"/>
            <a:headEnd/>
            <a:tailEnd/>
          </a:ln>
        </p:spPr>
        <p:txBody>
          <a:bodyPr wrap="none" lIns="0" tIns="0" rIns="0" bIns="0">
            <a:spAutoFit/>
          </a:bodyPr>
          <a:lstStyle/>
          <a:p>
            <a:pPr eaLnBrk="0" hangingPunct="0"/>
            <a:r>
              <a:rPr lang="en-GB" sz="1400" b="1"/>
              <a:t>Cl</a:t>
            </a:r>
            <a:endParaRPr lang="en-GB" sz="1400"/>
          </a:p>
        </p:txBody>
      </p:sp>
      <p:sp>
        <p:nvSpPr>
          <p:cNvPr id="161841" name="Line 116"/>
          <p:cNvSpPr>
            <a:spLocks noChangeShapeType="1"/>
          </p:cNvSpPr>
          <p:nvPr/>
        </p:nvSpPr>
        <p:spPr bwMode="auto">
          <a:xfrm>
            <a:off x="1930400" y="4686300"/>
            <a:ext cx="1346200" cy="0"/>
          </a:xfrm>
          <a:prstGeom prst="line">
            <a:avLst/>
          </a:prstGeom>
          <a:noFill/>
          <a:ln w="15875">
            <a:solidFill>
              <a:schemeClr val="tx1"/>
            </a:solidFill>
            <a:round/>
            <a:headEnd/>
            <a:tailEnd type="triangle" w="med" len="med"/>
          </a:ln>
        </p:spPr>
        <p:txBody>
          <a:bodyPr/>
          <a:lstStyle/>
          <a:p>
            <a:endParaRPr lang="en-US"/>
          </a:p>
        </p:txBody>
      </p:sp>
      <p:sp>
        <p:nvSpPr>
          <p:cNvPr id="161842" name="Line 117"/>
          <p:cNvSpPr>
            <a:spLocks noChangeShapeType="1"/>
          </p:cNvSpPr>
          <p:nvPr/>
        </p:nvSpPr>
        <p:spPr bwMode="auto">
          <a:xfrm>
            <a:off x="5245100" y="4686300"/>
            <a:ext cx="1181100" cy="0"/>
          </a:xfrm>
          <a:prstGeom prst="line">
            <a:avLst/>
          </a:prstGeom>
          <a:noFill/>
          <a:ln w="15875">
            <a:solidFill>
              <a:schemeClr val="tx1"/>
            </a:solidFill>
            <a:round/>
            <a:headEnd/>
            <a:tailEnd type="triangle" w="med" len="med"/>
          </a:ln>
        </p:spPr>
        <p:txBody>
          <a:bodyPr/>
          <a:lstStyle/>
          <a:p>
            <a:endParaRPr lang="en-US"/>
          </a:p>
        </p:txBody>
      </p:sp>
      <p:sp>
        <p:nvSpPr>
          <p:cNvPr id="161843" name="Text Box 118"/>
          <p:cNvSpPr txBox="1">
            <a:spLocks noChangeArrowheads="1"/>
          </p:cNvSpPr>
          <p:nvPr/>
        </p:nvSpPr>
        <p:spPr bwMode="auto">
          <a:xfrm>
            <a:off x="1905000" y="4403562"/>
            <a:ext cx="1358900" cy="523220"/>
          </a:xfrm>
          <a:prstGeom prst="rect">
            <a:avLst/>
          </a:prstGeom>
          <a:noFill/>
          <a:ln w="15875">
            <a:noFill/>
            <a:miter lim="800000"/>
            <a:headEnd/>
            <a:tailEnd/>
          </a:ln>
        </p:spPr>
        <p:txBody>
          <a:bodyPr>
            <a:spAutoFit/>
          </a:bodyPr>
          <a:lstStyle/>
          <a:p>
            <a:pPr eaLnBrk="0" hangingPunct="0">
              <a:spcBef>
                <a:spcPct val="50000"/>
              </a:spcBef>
            </a:pPr>
            <a:r>
              <a:rPr lang="en-GB" sz="1400" dirty="0"/>
              <a:t>HNO</a:t>
            </a:r>
            <a:r>
              <a:rPr lang="en-GB" sz="1400" baseline="-25000" dirty="0"/>
              <a:t>3</a:t>
            </a:r>
            <a:r>
              <a:rPr lang="en-GB" sz="1400" dirty="0"/>
              <a:t>, conc. H</a:t>
            </a:r>
            <a:r>
              <a:rPr lang="en-GB" sz="1400" baseline="-25000" dirty="0"/>
              <a:t>2</a:t>
            </a:r>
            <a:r>
              <a:rPr lang="en-GB" sz="1400" dirty="0"/>
              <a:t>SO</a:t>
            </a:r>
            <a:r>
              <a:rPr lang="en-GB" sz="1400" baseline="-25000" dirty="0"/>
              <a:t>4</a:t>
            </a:r>
            <a:endParaRPr lang="en-GB" sz="1400" dirty="0"/>
          </a:p>
        </p:txBody>
      </p:sp>
      <p:sp>
        <p:nvSpPr>
          <p:cNvPr id="161844" name="Text Box 119"/>
          <p:cNvSpPr txBox="1">
            <a:spLocks noChangeArrowheads="1"/>
          </p:cNvSpPr>
          <p:nvPr/>
        </p:nvSpPr>
        <p:spPr bwMode="auto">
          <a:xfrm>
            <a:off x="2044700" y="4986338"/>
            <a:ext cx="1320800" cy="307777"/>
          </a:xfrm>
          <a:prstGeom prst="rect">
            <a:avLst/>
          </a:prstGeom>
          <a:noFill/>
          <a:ln w="15875">
            <a:noFill/>
            <a:miter lim="800000"/>
            <a:headEnd/>
            <a:tailEnd/>
          </a:ln>
        </p:spPr>
        <p:txBody>
          <a:bodyPr>
            <a:spAutoFit/>
          </a:bodyPr>
          <a:lstStyle/>
          <a:p>
            <a:pPr eaLnBrk="0" hangingPunct="0">
              <a:spcBef>
                <a:spcPct val="50000"/>
              </a:spcBef>
            </a:pPr>
            <a:r>
              <a:rPr lang="en-GB" sz="1400" dirty="0"/>
              <a:t>135 </a:t>
            </a:r>
            <a:r>
              <a:rPr lang="en-GB" sz="1400" baseline="30000" dirty="0" err="1"/>
              <a:t>o</a:t>
            </a:r>
            <a:r>
              <a:rPr lang="en-GB" sz="1400" dirty="0" err="1"/>
              <a:t>C</a:t>
            </a:r>
            <a:r>
              <a:rPr lang="en-GB" sz="1400" dirty="0"/>
              <a:t>, 18 hrs</a:t>
            </a:r>
          </a:p>
        </p:txBody>
      </p:sp>
      <p:sp>
        <p:nvSpPr>
          <p:cNvPr id="161845" name="Text Box 120"/>
          <p:cNvSpPr txBox="1">
            <a:spLocks noChangeArrowheads="1"/>
          </p:cNvSpPr>
          <p:nvPr/>
        </p:nvSpPr>
        <p:spPr bwMode="auto">
          <a:xfrm>
            <a:off x="5600700" y="4394200"/>
            <a:ext cx="596900" cy="274638"/>
          </a:xfrm>
          <a:prstGeom prst="rect">
            <a:avLst/>
          </a:prstGeom>
          <a:noFill/>
          <a:ln w="15875">
            <a:noFill/>
            <a:miter lim="800000"/>
            <a:headEnd/>
            <a:tailEnd/>
          </a:ln>
        </p:spPr>
        <p:txBody>
          <a:bodyPr>
            <a:spAutoFit/>
          </a:bodyPr>
          <a:lstStyle/>
          <a:p>
            <a:pPr eaLnBrk="0" hangingPunct="0">
              <a:spcBef>
                <a:spcPct val="50000"/>
              </a:spcBef>
            </a:pPr>
            <a:r>
              <a:rPr lang="en-GB" sz="1200"/>
              <a:t>NH</a:t>
            </a:r>
            <a:r>
              <a:rPr lang="en-GB" sz="1200" baseline="-25000"/>
              <a:t>3</a:t>
            </a:r>
            <a:r>
              <a:rPr lang="en-GB"/>
              <a:t> </a:t>
            </a:r>
          </a:p>
        </p:txBody>
      </p:sp>
    </p:spTree>
    <p:extLst>
      <p:ext uri="{BB962C8B-B14F-4D97-AF65-F5344CB8AC3E}">
        <p14:creationId xmlns:p14="http://schemas.microsoft.com/office/powerpoint/2010/main" val="2805339919"/>
      </p:ext>
    </p:extLst>
  </p:cSld>
  <p:clrMapOvr>
    <a:masterClrMapping/>
  </p:clrMapOvr>
  <p:transition>
    <p:wipe dir="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6020" name="Rectangle 4"/>
          <p:cNvSpPr>
            <a:spLocks noGrp="1" noChangeArrowheads="1"/>
          </p:cNvSpPr>
          <p:nvPr>
            <p:ph type="ctrTitle"/>
          </p:nvPr>
        </p:nvSpPr>
        <p:spPr>
          <a:ln w="9525"/>
        </p:spPr>
        <p:txBody>
          <a:bodyPr/>
          <a:lstStyle/>
          <a:p>
            <a:pPr>
              <a:defRPr/>
            </a:pPr>
            <a:r>
              <a:rPr lang="en-GB" smtClean="0"/>
              <a:t>RDX Nitration Plant</a:t>
            </a:r>
          </a:p>
        </p:txBody>
      </p:sp>
      <p:sp>
        <p:nvSpPr>
          <p:cNvPr id="162818" name="Rectangle 5"/>
          <p:cNvSpPr>
            <a:spLocks noGrp="1" noChangeArrowheads="1"/>
          </p:cNvSpPr>
          <p:nvPr>
            <p:ph type="subTitle" idx="1"/>
          </p:nvPr>
        </p:nvSpPr>
        <p:spPr/>
        <p:txBody>
          <a:bodyPr/>
          <a:lstStyle/>
          <a:p>
            <a:endParaRPr lang="en-US" smtClean="0"/>
          </a:p>
        </p:txBody>
      </p:sp>
    </p:spTree>
    <p:extLst>
      <p:ext uri="{BB962C8B-B14F-4D97-AF65-F5344CB8AC3E}">
        <p14:creationId xmlns:p14="http://schemas.microsoft.com/office/powerpoint/2010/main" val="2644584857"/>
      </p:ext>
    </p:extLst>
  </p:cSld>
  <p:clrMapOvr>
    <a:masterClrMapping/>
  </p:clrMapOvr>
  <p:transition>
    <p:wipe dir="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mtClean="0"/>
              <a:t>Control Room (RDX Nitration Plant)</a:t>
            </a:r>
          </a:p>
        </p:txBody>
      </p:sp>
      <p:sp>
        <p:nvSpPr>
          <p:cNvPr id="163842" name="Text Box 9"/>
          <p:cNvSpPr txBox="1">
            <a:spLocks noChangeArrowheads="1"/>
          </p:cNvSpPr>
          <p:nvPr/>
        </p:nvSpPr>
        <p:spPr bwMode="auto">
          <a:xfrm>
            <a:off x="939800" y="1016000"/>
            <a:ext cx="7493000" cy="822325"/>
          </a:xfrm>
          <a:prstGeom prst="rect">
            <a:avLst/>
          </a:prstGeom>
          <a:noFill/>
          <a:ln w="15875">
            <a:noFill/>
            <a:miter lim="800000"/>
            <a:headEnd/>
            <a:tailEnd/>
          </a:ln>
        </p:spPr>
        <p:txBody>
          <a:bodyPr>
            <a:spAutoFit/>
          </a:bodyPr>
          <a:lstStyle/>
          <a:p>
            <a:pPr eaLnBrk="0" hangingPunct="0">
              <a:spcBef>
                <a:spcPct val="50000"/>
              </a:spcBef>
            </a:pPr>
            <a:r>
              <a:rPr lang="en-GB" sz="2400"/>
              <a:t>Enables remote control of feed rate of nitric acid and hexamine, and monitors reaction temperature</a:t>
            </a:r>
          </a:p>
        </p:txBody>
      </p:sp>
      <p:pic>
        <p:nvPicPr>
          <p:cNvPr id="163843" name="Picture 6"/>
          <p:cNvPicPr>
            <a:picLocks noChangeAspect="1" noChangeArrowheads="1"/>
          </p:cNvPicPr>
          <p:nvPr/>
        </p:nvPicPr>
        <p:blipFill>
          <a:blip r:embed="rId3"/>
          <a:srcRect/>
          <a:stretch>
            <a:fillRect/>
          </a:stretch>
        </p:blipFill>
        <p:spPr bwMode="auto">
          <a:xfrm>
            <a:off x="2274888" y="2332038"/>
            <a:ext cx="4265612" cy="3198812"/>
          </a:xfrm>
          <a:prstGeom prst="rect">
            <a:avLst/>
          </a:prstGeom>
          <a:noFill/>
          <a:ln w="9525">
            <a:noFill/>
            <a:miter lim="800000"/>
            <a:headEnd/>
            <a:tailEnd/>
          </a:ln>
        </p:spPr>
      </p:pic>
      <p:sp>
        <p:nvSpPr>
          <p:cNvPr id="163844" name="Text Box 6"/>
          <p:cNvSpPr txBox="1">
            <a:spLocks noChangeArrowheads="1"/>
          </p:cNvSpPr>
          <p:nvPr/>
        </p:nvSpPr>
        <p:spPr bwMode="auto">
          <a:xfrm>
            <a:off x="482600" y="2362200"/>
            <a:ext cx="1498600" cy="639763"/>
          </a:xfrm>
          <a:prstGeom prst="rect">
            <a:avLst/>
          </a:prstGeom>
          <a:noFill/>
          <a:ln w="9525">
            <a:noFill/>
            <a:miter lim="800000"/>
            <a:headEnd/>
            <a:tailEnd/>
          </a:ln>
        </p:spPr>
        <p:txBody>
          <a:bodyPr>
            <a:spAutoFit/>
          </a:bodyPr>
          <a:lstStyle/>
          <a:p>
            <a:pPr>
              <a:spcBef>
                <a:spcPct val="50000"/>
              </a:spcBef>
            </a:pPr>
            <a:r>
              <a:rPr lang="en-GB" sz="1200" b="1"/>
              <a:t>Auto drown handle to quench reaction</a:t>
            </a:r>
          </a:p>
        </p:txBody>
      </p:sp>
      <p:sp>
        <p:nvSpPr>
          <p:cNvPr id="163845" name="Text Box 7"/>
          <p:cNvSpPr txBox="1">
            <a:spLocks noChangeArrowheads="1"/>
          </p:cNvSpPr>
          <p:nvPr/>
        </p:nvSpPr>
        <p:spPr bwMode="auto">
          <a:xfrm>
            <a:off x="5130800" y="1803400"/>
            <a:ext cx="2374900" cy="457200"/>
          </a:xfrm>
          <a:prstGeom prst="rect">
            <a:avLst/>
          </a:prstGeom>
          <a:noFill/>
          <a:ln w="9525">
            <a:noFill/>
            <a:miter lim="800000"/>
            <a:headEnd/>
            <a:tailEnd/>
          </a:ln>
        </p:spPr>
        <p:txBody>
          <a:bodyPr>
            <a:spAutoFit/>
          </a:bodyPr>
          <a:lstStyle/>
          <a:p>
            <a:pPr>
              <a:spcBef>
                <a:spcPct val="50000"/>
              </a:spcBef>
            </a:pPr>
            <a:r>
              <a:rPr lang="en-GB" sz="1200" b="1"/>
              <a:t>Clock for monitoring tea breaks</a:t>
            </a:r>
          </a:p>
        </p:txBody>
      </p:sp>
      <p:sp>
        <p:nvSpPr>
          <p:cNvPr id="163846" name="Text Box 8"/>
          <p:cNvSpPr txBox="1">
            <a:spLocks noChangeArrowheads="1"/>
          </p:cNvSpPr>
          <p:nvPr/>
        </p:nvSpPr>
        <p:spPr bwMode="auto">
          <a:xfrm>
            <a:off x="6921500" y="4038600"/>
            <a:ext cx="2032000" cy="457200"/>
          </a:xfrm>
          <a:prstGeom prst="rect">
            <a:avLst/>
          </a:prstGeom>
          <a:noFill/>
          <a:ln w="9525">
            <a:noFill/>
            <a:miter lim="800000"/>
            <a:headEnd/>
            <a:tailEnd/>
          </a:ln>
        </p:spPr>
        <p:txBody>
          <a:bodyPr>
            <a:spAutoFit/>
          </a:bodyPr>
          <a:lstStyle/>
          <a:p>
            <a:pPr>
              <a:spcBef>
                <a:spcPct val="50000"/>
              </a:spcBef>
            </a:pPr>
            <a:r>
              <a:rPr lang="en-GB" sz="1200" b="1"/>
              <a:t>Control panel for remote operation</a:t>
            </a:r>
          </a:p>
        </p:txBody>
      </p:sp>
      <p:sp>
        <p:nvSpPr>
          <p:cNvPr id="163847" name="Line 9"/>
          <p:cNvSpPr>
            <a:spLocks noChangeShapeType="1"/>
          </p:cNvSpPr>
          <p:nvPr/>
        </p:nvSpPr>
        <p:spPr bwMode="auto">
          <a:xfrm>
            <a:off x="1917700" y="2667000"/>
            <a:ext cx="1485900" cy="190500"/>
          </a:xfrm>
          <a:prstGeom prst="line">
            <a:avLst/>
          </a:prstGeom>
          <a:noFill/>
          <a:ln w="28575">
            <a:solidFill>
              <a:schemeClr val="tx1"/>
            </a:solidFill>
            <a:round/>
            <a:headEnd/>
            <a:tailEnd type="triangle" w="med" len="med"/>
          </a:ln>
        </p:spPr>
        <p:txBody>
          <a:bodyPr/>
          <a:lstStyle/>
          <a:p>
            <a:endParaRPr lang="en-US"/>
          </a:p>
        </p:txBody>
      </p:sp>
      <p:sp>
        <p:nvSpPr>
          <p:cNvPr id="163848" name="Line 10"/>
          <p:cNvSpPr>
            <a:spLocks noChangeShapeType="1"/>
          </p:cNvSpPr>
          <p:nvPr/>
        </p:nvSpPr>
        <p:spPr bwMode="auto">
          <a:xfrm flipH="1">
            <a:off x="5461000" y="4165600"/>
            <a:ext cx="1422400" cy="241300"/>
          </a:xfrm>
          <a:prstGeom prst="line">
            <a:avLst/>
          </a:prstGeom>
          <a:noFill/>
          <a:ln w="28575">
            <a:solidFill>
              <a:schemeClr val="tx1"/>
            </a:solidFill>
            <a:round/>
            <a:headEnd/>
            <a:tailEnd type="triangle" w="med" len="med"/>
          </a:ln>
        </p:spPr>
        <p:txBody>
          <a:bodyPr/>
          <a:lstStyle/>
          <a:p>
            <a:endParaRPr lang="en-US"/>
          </a:p>
        </p:txBody>
      </p:sp>
      <p:sp>
        <p:nvSpPr>
          <p:cNvPr id="163849" name="Line 11"/>
          <p:cNvSpPr>
            <a:spLocks noChangeShapeType="1"/>
          </p:cNvSpPr>
          <p:nvPr/>
        </p:nvSpPr>
        <p:spPr bwMode="auto">
          <a:xfrm flipH="1">
            <a:off x="4292600" y="1943100"/>
            <a:ext cx="825500" cy="469900"/>
          </a:xfrm>
          <a:prstGeom prst="line">
            <a:avLst/>
          </a:prstGeom>
          <a:noFill/>
          <a:ln w="28575">
            <a:solidFill>
              <a:schemeClr val="tx1"/>
            </a:solidFill>
            <a:round/>
            <a:headEnd/>
            <a:tailEnd type="triangle" w="med" len="med"/>
          </a:ln>
        </p:spPr>
        <p:txBody>
          <a:bodyPr/>
          <a:lstStyle/>
          <a:p>
            <a:endParaRPr lang="en-US"/>
          </a:p>
        </p:txBody>
      </p:sp>
      <p:sp>
        <p:nvSpPr>
          <p:cNvPr id="163850" name="Text Box 11"/>
          <p:cNvSpPr txBox="1">
            <a:spLocks noChangeArrowheads="1"/>
          </p:cNvSpPr>
          <p:nvPr/>
        </p:nvSpPr>
        <p:spPr bwMode="auto">
          <a:xfrm>
            <a:off x="571500" y="5867400"/>
            <a:ext cx="7810500" cy="549275"/>
          </a:xfrm>
          <a:prstGeom prst="rect">
            <a:avLst/>
          </a:prstGeom>
          <a:noFill/>
          <a:ln w="9525">
            <a:noFill/>
            <a:miter lim="800000"/>
            <a:headEnd/>
            <a:tailEnd/>
          </a:ln>
        </p:spPr>
        <p:txBody>
          <a:bodyPr>
            <a:spAutoFit/>
          </a:bodyPr>
          <a:lstStyle/>
          <a:p>
            <a:pPr>
              <a:spcBef>
                <a:spcPct val="50000"/>
              </a:spcBef>
            </a:pPr>
            <a:r>
              <a:rPr lang="en-GB" sz="1200" b="1"/>
              <a:t>BW nitration process semi-continuous</a:t>
            </a:r>
          </a:p>
          <a:p>
            <a:pPr lvl="1">
              <a:spcBef>
                <a:spcPct val="50000"/>
              </a:spcBef>
            </a:pPr>
            <a:r>
              <a:rPr lang="en-GB" sz="1200" b="1"/>
              <a:t>- Run for 10 weeks then broken down and cleaned</a:t>
            </a:r>
          </a:p>
        </p:txBody>
      </p:sp>
    </p:spTree>
    <p:extLst>
      <p:ext uri="{BB962C8B-B14F-4D97-AF65-F5344CB8AC3E}">
        <p14:creationId xmlns:p14="http://schemas.microsoft.com/office/powerpoint/2010/main" val="153654117"/>
      </p:ext>
    </p:extLst>
  </p:cSld>
  <p:clrMapOvr>
    <a:masterClrMapping/>
  </p:clrMapOvr>
  <p:transition>
    <p:wipe dir="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mtClean="0"/>
              <a:t>Hexamine feed (RDX nitration plant)</a:t>
            </a:r>
          </a:p>
        </p:txBody>
      </p:sp>
      <p:sp>
        <p:nvSpPr>
          <p:cNvPr id="165890" name="Text Box 9"/>
          <p:cNvSpPr txBox="1">
            <a:spLocks noChangeArrowheads="1"/>
          </p:cNvSpPr>
          <p:nvPr/>
        </p:nvSpPr>
        <p:spPr bwMode="auto">
          <a:xfrm>
            <a:off x="571500" y="863600"/>
            <a:ext cx="8140700" cy="1187450"/>
          </a:xfrm>
          <a:prstGeom prst="rect">
            <a:avLst/>
          </a:prstGeom>
          <a:noFill/>
          <a:ln w="15875">
            <a:noFill/>
            <a:miter lim="800000"/>
            <a:headEnd/>
            <a:tailEnd/>
          </a:ln>
        </p:spPr>
        <p:txBody>
          <a:bodyPr>
            <a:spAutoFit/>
          </a:bodyPr>
          <a:lstStyle/>
          <a:p>
            <a:pPr eaLnBrk="0" hangingPunct="0">
              <a:spcBef>
                <a:spcPct val="50000"/>
              </a:spcBef>
            </a:pPr>
            <a:r>
              <a:rPr lang="en-GB" sz="2400"/>
              <a:t>Hexamine feed is a constant weight feeder, can control feed rate to match that of nitric acid feed. Located on floor above nitration vessels</a:t>
            </a:r>
          </a:p>
        </p:txBody>
      </p:sp>
      <p:pic>
        <p:nvPicPr>
          <p:cNvPr id="165891" name="Picture 6"/>
          <p:cNvPicPr>
            <a:picLocks noChangeAspect="1" noChangeArrowheads="1"/>
          </p:cNvPicPr>
          <p:nvPr/>
        </p:nvPicPr>
        <p:blipFill>
          <a:blip r:embed="rId3"/>
          <a:srcRect/>
          <a:stretch>
            <a:fillRect/>
          </a:stretch>
        </p:blipFill>
        <p:spPr bwMode="auto">
          <a:xfrm>
            <a:off x="2338388" y="2070100"/>
            <a:ext cx="3998912" cy="4383088"/>
          </a:xfrm>
          <a:prstGeom prst="rect">
            <a:avLst/>
          </a:prstGeom>
          <a:noFill/>
          <a:ln w="9525">
            <a:noFill/>
            <a:miter lim="800000"/>
            <a:headEnd/>
            <a:tailEnd/>
          </a:ln>
        </p:spPr>
      </p:pic>
      <p:sp>
        <p:nvSpPr>
          <p:cNvPr id="165892" name="Text Box 6"/>
          <p:cNvSpPr txBox="1">
            <a:spLocks noChangeArrowheads="1"/>
          </p:cNvSpPr>
          <p:nvPr/>
        </p:nvSpPr>
        <p:spPr bwMode="auto">
          <a:xfrm>
            <a:off x="6604000" y="3314700"/>
            <a:ext cx="1422400" cy="639763"/>
          </a:xfrm>
          <a:prstGeom prst="rect">
            <a:avLst/>
          </a:prstGeom>
          <a:noFill/>
          <a:ln w="9525">
            <a:noFill/>
            <a:miter lim="800000"/>
            <a:headEnd/>
            <a:tailEnd/>
          </a:ln>
        </p:spPr>
        <p:txBody>
          <a:bodyPr>
            <a:spAutoFit/>
          </a:bodyPr>
          <a:lstStyle/>
          <a:p>
            <a:pPr>
              <a:spcBef>
                <a:spcPct val="50000"/>
              </a:spcBef>
            </a:pPr>
            <a:r>
              <a:rPr lang="en-GB" sz="1200" b="1"/>
              <a:t>Hexamine flake placed into hopper</a:t>
            </a:r>
          </a:p>
        </p:txBody>
      </p:sp>
      <p:sp>
        <p:nvSpPr>
          <p:cNvPr id="165893" name="Text Box 7"/>
          <p:cNvSpPr txBox="1">
            <a:spLocks noChangeArrowheads="1"/>
          </p:cNvSpPr>
          <p:nvPr/>
        </p:nvSpPr>
        <p:spPr bwMode="auto">
          <a:xfrm>
            <a:off x="1079500" y="4648200"/>
            <a:ext cx="1168400" cy="639763"/>
          </a:xfrm>
          <a:prstGeom prst="rect">
            <a:avLst/>
          </a:prstGeom>
          <a:noFill/>
          <a:ln w="9525">
            <a:noFill/>
            <a:miter lim="800000"/>
            <a:headEnd/>
            <a:tailEnd/>
          </a:ln>
        </p:spPr>
        <p:txBody>
          <a:bodyPr>
            <a:spAutoFit/>
          </a:bodyPr>
          <a:lstStyle/>
          <a:p>
            <a:pPr>
              <a:spcBef>
                <a:spcPct val="50000"/>
              </a:spcBef>
            </a:pPr>
            <a:r>
              <a:rPr lang="en-GB" sz="1200" b="1"/>
              <a:t>Hexamine direction of flow</a:t>
            </a:r>
          </a:p>
        </p:txBody>
      </p:sp>
      <p:sp>
        <p:nvSpPr>
          <p:cNvPr id="165894" name="Text Box 8"/>
          <p:cNvSpPr txBox="1">
            <a:spLocks noChangeArrowheads="1"/>
          </p:cNvSpPr>
          <p:nvPr/>
        </p:nvSpPr>
        <p:spPr bwMode="auto">
          <a:xfrm>
            <a:off x="6502400" y="5524500"/>
            <a:ext cx="1981200" cy="457200"/>
          </a:xfrm>
          <a:prstGeom prst="rect">
            <a:avLst/>
          </a:prstGeom>
          <a:noFill/>
          <a:ln w="9525">
            <a:noFill/>
            <a:miter lim="800000"/>
            <a:headEnd/>
            <a:tailEnd/>
          </a:ln>
        </p:spPr>
        <p:txBody>
          <a:bodyPr>
            <a:spAutoFit/>
          </a:bodyPr>
          <a:lstStyle/>
          <a:p>
            <a:pPr>
              <a:spcBef>
                <a:spcPct val="50000"/>
              </a:spcBef>
            </a:pPr>
            <a:r>
              <a:rPr lang="en-GB" sz="1200" b="1"/>
              <a:t>Moves into nitration vessels on lower floor </a:t>
            </a:r>
          </a:p>
        </p:txBody>
      </p:sp>
      <p:sp>
        <p:nvSpPr>
          <p:cNvPr id="165895" name="AutoShape 10"/>
          <p:cNvSpPr>
            <a:spLocks noChangeArrowheads="1"/>
          </p:cNvSpPr>
          <p:nvPr/>
        </p:nvSpPr>
        <p:spPr bwMode="auto">
          <a:xfrm>
            <a:off x="4267200" y="4724400"/>
            <a:ext cx="88900" cy="990600"/>
          </a:xfrm>
          <a:prstGeom prst="downArrow">
            <a:avLst>
              <a:gd name="adj1" fmla="val 50000"/>
              <a:gd name="adj2" fmla="val 278571"/>
            </a:avLst>
          </a:prstGeom>
          <a:solidFill>
            <a:schemeClr val="accent1"/>
          </a:solidFill>
          <a:ln w="9525">
            <a:solidFill>
              <a:schemeClr val="tx1"/>
            </a:solidFill>
            <a:miter lim="800000"/>
            <a:headEnd/>
            <a:tailEnd/>
          </a:ln>
        </p:spPr>
        <p:txBody>
          <a:bodyPr vert="eaVert" wrap="none" anchor="ctr"/>
          <a:lstStyle/>
          <a:p>
            <a:endParaRPr lang="en-US"/>
          </a:p>
        </p:txBody>
      </p:sp>
      <p:sp>
        <p:nvSpPr>
          <p:cNvPr id="165896" name="Line 12"/>
          <p:cNvSpPr>
            <a:spLocks noChangeShapeType="1"/>
          </p:cNvSpPr>
          <p:nvPr/>
        </p:nvSpPr>
        <p:spPr bwMode="auto">
          <a:xfrm>
            <a:off x="1981200" y="4800600"/>
            <a:ext cx="2286000" cy="279400"/>
          </a:xfrm>
          <a:prstGeom prst="line">
            <a:avLst/>
          </a:prstGeom>
          <a:noFill/>
          <a:ln w="28575">
            <a:solidFill>
              <a:schemeClr val="tx1"/>
            </a:solidFill>
            <a:round/>
            <a:headEnd/>
            <a:tailEnd type="triangle" w="med" len="med"/>
          </a:ln>
        </p:spPr>
        <p:txBody>
          <a:bodyPr/>
          <a:lstStyle/>
          <a:p>
            <a:endParaRPr lang="en-US"/>
          </a:p>
        </p:txBody>
      </p:sp>
      <p:sp>
        <p:nvSpPr>
          <p:cNvPr id="165897" name="Line 13"/>
          <p:cNvSpPr>
            <a:spLocks noChangeShapeType="1"/>
          </p:cNvSpPr>
          <p:nvPr/>
        </p:nvSpPr>
        <p:spPr bwMode="auto">
          <a:xfrm flipH="1">
            <a:off x="4495800" y="3454400"/>
            <a:ext cx="1968500" cy="749300"/>
          </a:xfrm>
          <a:prstGeom prst="line">
            <a:avLst/>
          </a:prstGeom>
          <a:noFill/>
          <a:ln w="28575">
            <a:solidFill>
              <a:schemeClr val="tx1"/>
            </a:solidFill>
            <a:round/>
            <a:headEnd/>
            <a:tailEnd type="triangle" w="med" len="med"/>
          </a:ln>
        </p:spPr>
        <p:txBody>
          <a:bodyPr/>
          <a:lstStyle/>
          <a:p>
            <a:endParaRPr lang="en-US"/>
          </a:p>
        </p:txBody>
      </p:sp>
      <p:sp>
        <p:nvSpPr>
          <p:cNvPr id="165898" name="Line 14"/>
          <p:cNvSpPr>
            <a:spLocks noChangeShapeType="1"/>
          </p:cNvSpPr>
          <p:nvPr/>
        </p:nvSpPr>
        <p:spPr bwMode="auto">
          <a:xfrm flipH="1">
            <a:off x="4406900" y="5664200"/>
            <a:ext cx="2057400" cy="139700"/>
          </a:xfrm>
          <a:prstGeom prst="line">
            <a:avLst/>
          </a:prstGeom>
          <a:noFill/>
          <a:ln w="28575">
            <a:solidFill>
              <a:schemeClr val="tx1"/>
            </a:solidFill>
            <a:round/>
            <a:headEnd/>
            <a:tailEnd type="triangle" w="med" len="med"/>
          </a:ln>
        </p:spPr>
        <p:txBody>
          <a:bodyPr/>
          <a:lstStyle/>
          <a:p>
            <a:endParaRPr lang="en-US"/>
          </a:p>
        </p:txBody>
      </p:sp>
    </p:spTree>
    <p:extLst>
      <p:ext uri="{BB962C8B-B14F-4D97-AF65-F5344CB8AC3E}">
        <p14:creationId xmlns:p14="http://schemas.microsoft.com/office/powerpoint/2010/main" val="1338832942"/>
      </p:ext>
    </p:extLst>
  </p:cSld>
  <p:clrMapOvr>
    <a:masterClrMapping/>
  </p:clrMapOvr>
  <p:transition>
    <p:wipe dir="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z="2400" smtClean="0"/>
              <a:t>Nitrator (Cooling Coil, RDX Nitration Plant)</a:t>
            </a:r>
          </a:p>
        </p:txBody>
      </p:sp>
      <p:sp>
        <p:nvSpPr>
          <p:cNvPr id="167938" name="Text Box 9"/>
          <p:cNvSpPr txBox="1">
            <a:spLocks noChangeArrowheads="1"/>
          </p:cNvSpPr>
          <p:nvPr/>
        </p:nvSpPr>
        <p:spPr bwMode="auto">
          <a:xfrm>
            <a:off x="939800" y="1016000"/>
            <a:ext cx="7493000" cy="1735138"/>
          </a:xfrm>
          <a:prstGeom prst="rect">
            <a:avLst/>
          </a:prstGeom>
          <a:noFill/>
          <a:ln w="15875">
            <a:noFill/>
            <a:miter lim="800000"/>
            <a:headEnd/>
            <a:tailEnd/>
          </a:ln>
        </p:spPr>
        <p:txBody>
          <a:bodyPr>
            <a:spAutoFit/>
          </a:bodyPr>
          <a:lstStyle/>
          <a:p>
            <a:pPr eaLnBrk="0" hangingPunct="0">
              <a:spcBef>
                <a:spcPct val="50000"/>
              </a:spcBef>
            </a:pPr>
            <a:r>
              <a:rPr lang="en-GB" sz="2400"/>
              <a:t>Nitrator coil is a temperature control coil enabling  cooling of hexamine nitration reaction mixture</a:t>
            </a:r>
          </a:p>
          <a:p>
            <a:pPr marL="742950" lvl="1" indent="-285750" eaLnBrk="0" hangingPunct="0">
              <a:spcBef>
                <a:spcPct val="50000"/>
              </a:spcBef>
              <a:buFontTx/>
              <a:buChar char="•"/>
            </a:pPr>
            <a:r>
              <a:rPr lang="en-GB" sz="2400"/>
              <a:t>Common problem - build up of ice on cools with time  </a:t>
            </a:r>
          </a:p>
        </p:txBody>
      </p:sp>
      <p:pic>
        <p:nvPicPr>
          <p:cNvPr id="167939" name="Picture 6"/>
          <p:cNvPicPr>
            <a:picLocks noChangeAspect="1" noChangeArrowheads="1"/>
          </p:cNvPicPr>
          <p:nvPr/>
        </p:nvPicPr>
        <p:blipFill>
          <a:blip r:embed="rId3"/>
          <a:srcRect/>
          <a:stretch>
            <a:fillRect/>
          </a:stretch>
        </p:blipFill>
        <p:spPr bwMode="auto">
          <a:xfrm>
            <a:off x="2273300" y="2554288"/>
            <a:ext cx="4471988" cy="3354387"/>
          </a:xfrm>
          <a:prstGeom prst="rect">
            <a:avLst/>
          </a:prstGeom>
          <a:noFill/>
          <a:ln w="9525">
            <a:noFill/>
            <a:miter lim="800000"/>
            <a:headEnd/>
            <a:tailEnd/>
          </a:ln>
        </p:spPr>
      </p:pic>
      <p:sp>
        <p:nvSpPr>
          <p:cNvPr id="167940" name="Text Box 6"/>
          <p:cNvSpPr txBox="1">
            <a:spLocks noChangeArrowheads="1"/>
          </p:cNvSpPr>
          <p:nvPr/>
        </p:nvSpPr>
        <p:spPr bwMode="auto">
          <a:xfrm>
            <a:off x="863600" y="4470400"/>
            <a:ext cx="1193800" cy="274638"/>
          </a:xfrm>
          <a:prstGeom prst="rect">
            <a:avLst/>
          </a:prstGeom>
          <a:noFill/>
          <a:ln w="9525">
            <a:noFill/>
            <a:miter lim="800000"/>
            <a:headEnd/>
            <a:tailEnd/>
          </a:ln>
        </p:spPr>
        <p:txBody>
          <a:bodyPr>
            <a:spAutoFit/>
          </a:bodyPr>
          <a:lstStyle/>
          <a:p>
            <a:pPr>
              <a:spcBef>
                <a:spcPct val="50000"/>
              </a:spcBef>
            </a:pPr>
            <a:r>
              <a:rPr lang="en-GB" sz="1200" b="1"/>
              <a:t>Mixer blades</a:t>
            </a:r>
          </a:p>
        </p:txBody>
      </p:sp>
      <p:sp>
        <p:nvSpPr>
          <p:cNvPr id="167941" name="Line 7"/>
          <p:cNvSpPr>
            <a:spLocks noChangeShapeType="1"/>
          </p:cNvSpPr>
          <p:nvPr/>
        </p:nvSpPr>
        <p:spPr bwMode="auto">
          <a:xfrm>
            <a:off x="1943100" y="4584700"/>
            <a:ext cx="1384300" cy="596900"/>
          </a:xfrm>
          <a:prstGeom prst="line">
            <a:avLst/>
          </a:prstGeom>
          <a:noFill/>
          <a:ln w="28575">
            <a:solidFill>
              <a:schemeClr val="tx1"/>
            </a:solidFill>
            <a:round/>
            <a:headEnd/>
            <a:tailEnd type="triangle" w="med" len="med"/>
          </a:ln>
        </p:spPr>
        <p:txBody>
          <a:bodyPr/>
          <a:lstStyle/>
          <a:p>
            <a:endParaRPr lang="en-US"/>
          </a:p>
        </p:txBody>
      </p:sp>
      <p:sp>
        <p:nvSpPr>
          <p:cNvPr id="167942" name="Line 8"/>
          <p:cNvSpPr>
            <a:spLocks noChangeShapeType="1"/>
          </p:cNvSpPr>
          <p:nvPr/>
        </p:nvSpPr>
        <p:spPr bwMode="auto">
          <a:xfrm>
            <a:off x="1943100" y="4559300"/>
            <a:ext cx="939800" cy="127000"/>
          </a:xfrm>
          <a:prstGeom prst="line">
            <a:avLst/>
          </a:prstGeom>
          <a:noFill/>
          <a:ln w="28575">
            <a:solidFill>
              <a:schemeClr val="tx1"/>
            </a:solidFill>
            <a:round/>
            <a:headEnd/>
            <a:tailEnd type="triangle" w="med" len="med"/>
          </a:ln>
        </p:spPr>
        <p:txBody>
          <a:bodyPr/>
          <a:lstStyle/>
          <a:p>
            <a:endParaRPr lang="en-US"/>
          </a:p>
        </p:txBody>
      </p:sp>
      <p:sp>
        <p:nvSpPr>
          <p:cNvPr id="167943" name="Text Box 9"/>
          <p:cNvSpPr txBox="1">
            <a:spLocks noChangeArrowheads="1"/>
          </p:cNvSpPr>
          <p:nvPr/>
        </p:nvSpPr>
        <p:spPr bwMode="auto">
          <a:xfrm>
            <a:off x="6934200" y="4940300"/>
            <a:ext cx="1765300" cy="457200"/>
          </a:xfrm>
          <a:prstGeom prst="rect">
            <a:avLst/>
          </a:prstGeom>
          <a:noFill/>
          <a:ln w="9525">
            <a:noFill/>
            <a:miter lim="800000"/>
            <a:headEnd/>
            <a:tailEnd/>
          </a:ln>
        </p:spPr>
        <p:txBody>
          <a:bodyPr>
            <a:spAutoFit/>
          </a:bodyPr>
          <a:lstStyle/>
          <a:p>
            <a:pPr>
              <a:spcBef>
                <a:spcPct val="50000"/>
              </a:spcBef>
            </a:pPr>
            <a:r>
              <a:rPr lang="en-GB" sz="1200" b="1"/>
              <a:t>Heating/cooling coil (water heated/cooled)</a:t>
            </a:r>
          </a:p>
        </p:txBody>
      </p:sp>
      <p:sp>
        <p:nvSpPr>
          <p:cNvPr id="167944" name="Line 10"/>
          <p:cNvSpPr>
            <a:spLocks noChangeShapeType="1"/>
          </p:cNvSpPr>
          <p:nvPr/>
        </p:nvSpPr>
        <p:spPr bwMode="auto">
          <a:xfrm flipH="1" flipV="1">
            <a:off x="5168900" y="4953000"/>
            <a:ext cx="1778000" cy="139700"/>
          </a:xfrm>
          <a:prstGeom prst="line">
            <a:avLst/>
          </a:prstGeom>
          <a:noFill/>
          <a:ln w="28575">
            <a:solidFill>
              <a:schemeClr val="tx1"/>
            </a:solidFill>
            <a:round/>
            <a:headEnd/>
            <a:tailEnd type="triangle" w="med" len="med"/>
          </a:ln>
        </p:spPr>
        <p:txBody>
          <a:bodyPr/>
          <a:lstStyle/>
          <a:p>
            <a:endParaRPr lang="en-US"/>
          </a:p>
        </p:txBody>
      </p:sp>
      <p:sp>
        <p:nvSpPr>
          <p:cNvPr id="167945" name="Text Box 11"/>
          <p:cNvSpPr txBox="1">
            <a:spLocks noChangeArrowheads="1"/>
          </p:cNvSpPr>
          <p:nvPr/>
        </p:nvSpPr>
        <p:spPr bwMode="auto">
          <a:xfrm>
            <a:off x="4864100" y="6134100"/>
            <a:ext cx="1955800" cy="457200"/>
          </a:xfrm>
          <a:prstGeom prst="rect">
            <a:avLst/>
          </a:prstGeom>
          <a:noFill/>
          <a:ln w="9525">
            <a:noFill/>
            <a:miter lim="800000"/>
            <a:headEnd/>
            <a:tailEnd/>
          </a:ln>
        </p:spPr>
        <p:txBody>
          <a:bodyPr>
            <a:spAutoFit/>
          </a:bodyPr>
          <a:lstStyle/>
          <a:p>
            <a:pPr>
              <a:spcBef>
                <a:spcPct val="50000"/>
              </a:spcBef>
            </a:pPr>
            <a:r>
              <a:rPr lang="en-GB" sz="1200" b="1"/>
              <a:t>Hexamine and HNO</a:t>
            </a:r>
            <a:r>
              <a:rPr lang="en-GB" sz="1200" b="1" baseline="-25000"/>
              <a:t>3</a:t>
            </a:r>
            <a:r>
              <a:rPr lang="en-GB" sz="1200" b="1"/>
              <a:t> reaction</a:t>
            </a:r>
          </a:p>
        </p:txBody>
      </p:sp>
      <p:sp>
        <p:nvSpPr>
          <p:cNvPr id="167946" name="Line 12"/>
          <p:cNvSpPr>
            <a:spLocks noChangeShapeType="1"/>
          </p:cNvSpPr>
          <p:nvPr/>
        </p:nvSpPr>
        <p:spPr bwMode="auto">
          <a:xfrm flipH="1" flipV="1">
            <a:off x="3962400" y="5524500"/>
            <a:ext cx="1066800" cy="622300"/>
          </a:xfrm>
          <a:prstGeom prst="line">
            <a:avLst/>
          </a:prstGeom>
          <a:noFill/>
          <a:ln w="28575">
            <a:solidFill>
              <a:schemeClr val="tx1"/>
            </a:solidFill>
            <a:round/>
            <a:headEnd/>
            <a:tailEnd type="triangle" w="med" len="med"/>
          </a:ln>
        </p:spPr>
        <p:txBody>
          <a:bodyPr/>
          <a:lstStyle/>
          <a:p>
            <a:endParaRPr lang="en-US"/>
          </a:p>
        </p:txBody>
      </p:sp>
      <p:sp>
        <p:nvSpPr>
          <p:cNvPr id="167947" name="Text Box 12"/>
          <p:cNvSpPr txBox="1">
            <a:spLocks noChangeArrowheads="1"/>
          </p:cNvSpPr>
          <p:nvPr/>
        </p:nvSpPr>
        <p:spPr bwMode="auto">
          <a:xfrm>
            <a:off x="6858000" y="5651500"/>
            <a:ext cx="2286000" cy="731838"/>
          </a:xfrm>
          <a:prstGeom prst="rect">
            <a:avLst/>
          </a:prstGeom>
          <a:noFill/>
          <a:ln w="9525">
            <a:noFill/>
            <a:miter lim="800000"/>
            <a:headEnd/>
            <a:tailEnd/>
          </a:ln>
        </p:spPr>
        <p:txBody>
          <a:bodyPr>
            <a:spAutoFit/>
          </a:bodyPr>
          <a:lstStyle/>
          <a:p>
            <a:pPr>
              <a:spcBef>
                <a:spcPct val="50000"/>
              </a:spcBef>
            </a:pPr>
            <a:r>
              <a:rPr lang="en-GB" sz="1200" b="1"/>
              <a:t>Typically water cooled at 4</a:t>
            </a:r>
            <a:r>
              <a:rPr lang="en-GB" sz="1200" b="1">
                <a:cs typeface="Arial" charset="0"/>
              </a:rPr>
              <a:t>°</a:t>
            </a:r>
            <a:r>
              <a:rPr lang="en-GB" sz="1200" b="1"/>
              <a:t>C</a:t>
            </a:r>
          </a:p>
          <a:p>
            <a:pPr>
              <a:spcBef>
                <a:spcPct val="50000"/>
              </a:spcBef>
            </a:pPr>
            <a:r>
              <a:rPr lang="en-GB" sz="1200" b="1"/>
              <a:t>Nitration reaction very exothermic</a:t>
            </a:r>
          </a:p>
        </p:txBody>
      </p:sp>
    </p:spTree>
    <p:extLst>
      <p:ext uri="{BB962C8B-B14F-4D97-AF65-F5344CB8AC3E}">
        <p14:creationId xmlns:p14="http://schemas.microsoft.com/office/powerpoint/2010/main" val="669382467"/>
      </p:ext>
    </p:extLst>
  </p:cSld>
  <p:clrMapOvr>
    <a:masterClrMapping/>
  </p:clrMapOvr>
  <p:transition>
    <p:wipe dir="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mtClean="0"/>
              <a:t>Nitrator (Cooler, Diluter)</a:t>
            </a:r>
          </a:p>
        </p:txBody>
      </p:sp>
      <p:sp>
        <p:nvSpPr>
          <p:cNvPr id="169986" name="Text Box 9"/>
          <p:cNvSpPr txBox="1">
            <a:spLocks noChangeArrowheads="1"/>
          </p:cNvSpPr>
          <p:nvPr/>
        </p:nvSpPr>
        <p:spPr bwMode="auto">
          <a:xfrm>
            <a:off x="939800" y="863600"/>
            <a:ext cx="7493000" cy="1187450"/>
          </a:xfrm>
          <a:prstGeom prst="rect">
            <a:avLst/>
          </a:prstGeom>
          <a:noFill/>
          <a:ln w="15875">
            <a:noFill/>
            <a:miter lim="800000"/>
            <a:headEnd/>
            <a:tailEnd/>
          </a:ln>
        </p:spPr>
        <p:txBody>
          <a:bodyPr>
            <a:spAutoFit/>
          </a:bodyPr>
          <a:lstStyle/>
          <a:p>
            <a:pPr eaLnBrk="0" hangingPunct="0">
              <a:spcBef>
                <a:spcPct val="50000"/>
              </a:spcBef>
            </a:pPr>
            <a:r>
              <a:rPr lang="en-GB" sz="2400"/>
              <a:t>From nitration vessels, crude reaction mixture moves into diluter for reaction quenching/diluting and then cooler to reduce reaction mixture temperature</a:t>
            </a:r>
          </a:p>
        </p:txBody>
      </p:sp>
      <p:pic>
        <p:nvPicPr>
          <p:cNvPr id="169987" name="Picture 6"/>
          <p:cNvPicPr>
            <a:picLocks noChangeAspect="1" noChangeArrowheads="1"/>
          </p:cNvPicPr>
          <p:nvPr/>
        </p:nvPicPr>
        <p:blipFill>
          <a:blip r:embed="rId3"/>
          <a:srcRect/>
          <a:stretch>
            <a:fillRect/>
          </a:stretch>
        </p:blipFill>
        <p:spPr bwMode="auto">
          <a:xfrm>
            <a:off x="2808288" y="2076450"/>
            <a:ext cx="3284537" cy="4378325"/>
          </a:xfrm>
          <a:prstGeom prst="rect">
            <a:avLst/>
          </a:prstGeom>
          <a:noFill/>
          <a:ln w="9525">
            <a:noFill/>
            <a:miter lim="800000"/>
            <a:headEnd/>
            <a:tailEnd/>
          </a:ln>
        </p:spPr>
      </p:pic>
      <p:sp>
        <p:nvSpPr>
          <p:cNvPr id="169988" name="Text Box 6"/>
          <p:cNvSpPr txBox="1">
            <a:spLocks noChangeArrowheads="1"/>
          </p:cNvSpPr>
          <p:nvPr/>
        </p:nvSpPr>
        <p:spPr bwMode="auto">
          <a:xfrm>
            <a:off x="508000" y="4813300"/>
            <a:ext cx="1943100" cy="457200"/>
          </a:xfrm>
          <a:prstGeom prst="rect">
            <a:avLst/>
          </a:prstGeom>
          <a:noFill/>
          <a:ln w="9525">
            <a:noFill/>
            <a:miter lim="800000"/>
            <a:headEnd/>
            <a:tailEnd/>
          </a:ln>
        </p:spPr>
        <p:txBody>
          <a:bodyPr>
            <a:spAutoFit/>
          </a:bodyPr>
          <a:lstStyle/>
          <a:p>
            <a:pPr>
              <a:spcBef>
                <a:spcPct val="50000"/>
              </a:spcBef>
            </a:pPr>
            <a:r>
              <a:rPr lang="en-GB" sz="1200" b="1"/>
              <a:t>Nitration vessels (continuous process)</a:t>
            </a:r>
          </a:p>
        </p:txBody>
      </p:sp>
      <p:sp>
        <p:nvSpPr>
          <p:cNvPr id="169989" name="Line 7"/>
          <p:cNvSpPr>
            <a:spLocks noChangeShapeType="1"/>
          </p:cNvSpPr>
          <p:nvPr/>
        </p:nvSpPr>
        <p:spPr bwMode="auto">
          <a:xfrm flipV="1">
            <a:off x="2171700" y="4648200"/>
            <a:ext cx="774700" cy="304800"/>
          </a:xfrm>
          <a:prstGeom prst="line">
            <a:avLst/>
          </a:prstGeom>
          <a:noFill/>
          <a:ln w="28575">
            <a:solidFill>
              <a:schemeClr val="tx1"/>
            </a:solidFill>
            <a:round/>
            <a:headEnd/>
            <a:tailEnd type="triangle" w="med" len="med"/>
          </a:ln>
        </p:spPr>
        <p:txBody>
          <a:bodyPr/>
          <a:lstStyle/>
          <a:p>
            <a:endParaRPr lang="en-US"/>
          </a:p>
        </p:txBody>
      </p:sp>
      <p:sp>
        <p:nvSpPr>
          <p:cNvPr id="169990" name="Line 8"/>
          <p:cNvSpPr>
            <a:spLocks noChangeShapeType="1"/>
          </p:cNvSpPr>
          <p:nvPr/>
        </p:nvSpPr>
        <p:spPr bwMode="auto">
          <a:xfrm flipV="1">
            <a:off x="2222500" y="4876800"/>
            <a:ext cx="1181100" cy="177800"/>
          </a:xfrm>
          <a:prstGeom prst="line">
            <a:avLst/>
          </a:prstGeom>
          <a:noFill/>
          <a:ln w="28575">
            <a:solidFill>
              <a:schemeClr val="tx1"/>
            </a:solidFill>
            <a:round/>
            <a:headEnd/>
            <a:tailEnd type="triangle" w="med" len="med"/>
          </a:ln>
        </p:spPr>
        <p:txBody>
          <a:bodyPr/>
          <a:lstStyle/>
          <a:p>
            <a:endParaRPr lang="en-US"/>
          </a:p>
        </p:txBody>
      </p:sp>
      <p:sp>
        <p:nvSpPr>
          <p:cNvPr id="169991" name="Line 9"/>
          <p:cNvSpPr>
            <a:spLocks noChangeShapeType="1"/>
          </p:cNvSpPr>
          <p:nvPr/>
        </p:nvSpPr>
        <p:spPr bwMode="auto">
          <a:xfrm flipV="1">
            <a:off x="2247900" y="5003800"/>
            <a:ext cx="1625600" cy="139700"/>
          </a:xfrm>
          <a:prstGeom prst="line">
            <a:avLst/>
          </a:prstGeom>
          <a:noFill/>
          <a:ln w="28575">
            <a:solidFill>
              <a:schemeClr val="tx1"/>
            </a:solidFill>
            <a:round/>
            <a:headEnd/>
            <a:tailEnd type="triangle" w="med" len="med"/>
          </a:ln>
        </p:spPr>
        <p:txBody>
          <a:bodyPr/>
          <a:lstStyle/>
          <a:p>
            <a:endParaRPr lang="en-US"/>
          </a:p>
        </p:txBody>
      </p:sp>
      <p:sp>
        <p:nvSpPr>
          <p:cNvPr id="169992" name="Text Box 10"/>
          <p:cNvSpPr txBox="1">
            <a:spLocks noChangeArrowheads="1"/>
          </p:cNvSpPr>
          <p:nvPr/>
        </p:nvSpPr>
        <p:spPr bwMode="auto">
          <a:xfrm>
            <a:off x="6451600" y="2578100"/>
            <a:ext cx="1778000" cy="457200"/>
          </a:xfrm>
          <a:prstGeom prst="rect">
            <a:avLst/>
          </a:prstGeom>
          <a:noFill/>
          <a:ln w="9525">
            <a:noFill/>
            <a:miter lim="800000"/>
            <a:headEnd/>
            <a:tailEnd/>
          </a:ln>
        </p:spPr>
        <p:txBody>
          <a:bodyPr>
            <a:spAutoFit/>
          </a:bodyPr>
          <a:lstStyle/>
          <a:p>
            <a:pPr>
              <a:spcBef>
                <a:spcPct val="50000"/>
              </a:spcBef>
            </a:pPr>
            <a:r>
              <a:rPr lang="en-GB" sz="1200" b="1"/>
              <a:t>Exhaust/fume removal pipes</a:t>
            </a:r>
          </a:p>
        </p:txBody>
      </p:sp>
      <p:sp>
        <p:nvSpPr>
          <p:cNvPr id="169993" name="Line 11"/>
          <p:cNvSpPr>
            <a:spLocks noChangeShapeType="1"/>
          </p:cNvSpPr>
          <p:nvPr/>
        </p:nvSpPr>
        <p:spPr bwMode="auto">
          <a:xfrm flipH="1" flipV="1">
            <a:off x="5461000" y="2667000"/>
            <a:ext cx="1016000" cy="101600"/>
          </a:xfrm>
          <a:prstGeom prst="line">
            <a:avLst/>
          </a:prstGeom>
          <a:noFill/>
          <a:ln w="28575">
            <a:solidFill>
              <a:schemeClr val="tx1"/>
            </a:solidFill>
            <a:round/>
            <a:headEnd/>
            <a:tailEnd type="triangle" w="med" len="med"/>
          </a:ln>
        </p:spPr>
        <p:txBody>
          <a:bodyPr/>
          <a:lstStyle/>
          <a:p>
            <a:endParaRPr lang="en-US"/>
          </a:p>
        </p:txBody>
      </p:sp>
      <p:sp>
        <p:nvSpPr>
          <p:cNvPr id="169994" name="Line 12"/>
          <p:cNvSpPr>
            <a:spLocks noChangeShapeType="1"/>
          </p:cNvSpPr>
          <p:nvPr/>
        </p:nvSpPr>
        <p:spPr bwMode="auto">
          <a:xfrm flipH="1">
            <a:off x="5676900" y="2870200"/>
            <a:ext cx="800100" cy="266700"/>
          </a:xfrm>
          <a:prstGeom prst="line">
            <a:avLst/>
          </a:prstGeom>
          <a:noFill/>
          <a:ln w="28575">
            <a:solidFill>
              <a:schemeClr val="tx1"/>
            </a:solidFill>
            <a:round/>
            <a:headEnd/>
            <a:tailEnd type="triangle" w="med" len="med"/>
          </a:ln>
        </p:spPr>
        <p:txBody>
          <a:bodyPr/>
          <a:lstStyle/>
          <a:p>
            <a:endParaRPr lang="en-US"/>
          </a:p>
        </p:txBody>
      </p:sp>
      <p:sp>
        <p:nvSpPr>
          <p:cNvPr id="169995" name="Text Box 13"/>
          <p:cNvSpPr txBox="1">
            <a:spLocks noChangeArrowheads="1"/>
          </p:cNvSpPr>
          <p:nvPr/>
        </p:nvSpPr>
        <p:spPr bwMode="auto">
          <a:xfrm>
            <a:off x="6502400" y="5600700"/>
            <a:ext cx="1333500" cy="274638"/>
          </a:xfrm>
          <a:prstGeom prst="rect">
            <a:avLst/>
          </a:prstGeom>
          <a:noFill/>
          <a:ln w="9525">
            <a:noFill/>
            <a:miter lim="800000"/>
            <a:headEnd/>
            <a:tailEnd/>
          </a:ln>
        </p:spPr>
        <p:txBody>
          <a:bodyPr>
            <a:spAutoFit/>
          </a:bodyPr>
          <a:lstStyle/>
          <a:p>
            <a:pPr>
              <a:spcBef>
                <a:spcPct val="50000"/>
              </a:spcBef>
            </a:pPr>
            <a:r>
              <a:rPr lang="en-GB" sz="1200" b="1"/>
              <a:t>Diluter</a:t>
            </a:r>
          </a:p>
        </p:txBody>
      </p:sp>
      <p:sp>
        <p:nvSpPr>
          <p:cNvPr id="169996" name="Line 14"/>
          <p:cNvSpPr>
            <a:spLocks noChangeShapeType="1"/>
          </p:cNvSpPr>
          <p:nvPr/>
        </p:nvSpPr>
        <p:spPr bwMode="auto">
          <a:xfrm flipH="1" flipV="1">
            <a:off x="5295900" y="5207000"/>
            <a:ext cx="1231900" cy="520700"/>
          </a:xfrm>
          <a:prstGeom prst="line">
            <a:avLst/>
          </a:prstGeom>
          <a:noFill/>
          <a:ln w="28575">
            <a:solidFill>
              <a:schemeClr val="tx1"/>
            </a:solidFill>
            <a:round/>
            <a:headEnd/>
            <a:tailEnd type="triangle" w="med" len="med"/>
          </a:ln>
        </p:spPr>
        <p:txBody>
          <a:bodyPr/>
          <a:lstStyle/>
          <a:p>
            <a:endParaRPr lang="en-US"/>
          </a:p>
        </p:txBody>
      </p:sp>
      <p:sp>
        <p:nvSpPr>
          <p:cNvPr id="169997" name="Text Box 15"/>
          <p:cNvSpPr txBox="1">
            <a:spLocks noChangeArrowheads="1"/>
          </p:cNvSpPr>
          <p:nvPr/>
        </p:nvSpPr>
        <p:spPr bwMode="auto">
          <a:xfrm>
            <a:off x="6845300" y="4711700"/>
            <a:ext cx="1574800" cy="274638"/>
          </a:xfrm>
          <a:prstGeom prst="rect">
            <a:avLst/>
          </a:prstGeom>
          <a:noFill/>
          <a:ln w="9525">
            <a:noFill/>
            <a:miter lim="800000"/>
            <a:headEnd/>
            <a:tailEnd/>
          </a:ln>
        </p:spPr>
        <p:txBody>
          <a:bodyPr>
            <a:spAutoFit/>
          </a:bodyPr>
          <a:lstStyle/>
          <a:p>
            <a:pPr>
              <a:spcBef>
                <a:spcPct val="50000"/>
              </a:spcBef>
            </a:pPr>
            <a:r>
              <a:rPr lang="en-GB" sz="1200" b="1"/>
              <a:t>Coolers</a:t>
            </a:r>
          </a:p>
        </p:txBody>
      </p:sp>
      <p:sp>
        <p:nvSpPr>
          <p:cNvPr id="169998" name="Line 16"/>
          <p:cNvSpPr>
            <a:spLocks noChangeShapeType="1"/>
          </p:cNvSpPr>
          <p:nvPr/>
        </p:nvSpPr>
        <p:spPr bwMode="auto">
          <a:xfrm flipH="1" flipV="1">
            <a:off x="5740400" y="4495800"/>
            <a:ext cx="1104900" cy="342900"/>
          </a:xfrm>
          <a:prstGeom prst="line">
            <a:avLst/>
          </a:prstGeom>
          <a:noFill/>
          <a:ln w="28575">
            <a:solidFill>
              <a:schemeClr val="tx1"/>
            </a:solidFill>
            <a:round/>
            <a:headEnd/>
            <a:tailEnd type="triangle" w="med" len="med"/>
          </a:ln>
        </p:spPr>
        <p:txBody>
          <a:bodyPr/>
          <a:lstStyle/>
          <a:p>
            <a:endParaRPr lang="en-US"/>
          </a:p>
        </p:txBody>
      </p:sp>
      <p:sp>
        <p:nvSpPr>
          <p:cNvPr id="169999" name="Text Box 17"/>
          <p:cNvSpPr txBox="1">
            <a:spLocks noChangeArrowheads="1"/>
          </p:cNvSpPr>
          <p:nvPr/>
        </p:nvSpPr>
        <p:spPr bwMode="auto">
          <a:xfrm>
            <a:off x="1371600" y="2921000"/>
            <a:ext cx="1193800" cy="457200"/>
          </a:xfrm>
          <a:prstGeom prst="rect">
            <a:avLst/>
          </a:prstGeom>
          <a:noFill/>
          <a:ln w="9525">
            <a:noFill/>
            <a:miter lim="800000"/>
            <a:headEnd/>
            <a:tailEnd/>
          </a:ln>
        </p:spPr>
        <p:txBody>
          <a:bodyPr>
            <a:spAutoFit/>
          </a:bodyPr>
          <a:lstStyle/>
          <a:p>
            <a:pPr>
              <a:spcBef>
                <a:spcPct val="50000"/>
              </a:spcBef>
            </a:pPr>
            <a:r>
              <a:rPr lang="en-GB" sz="1200" b="1"/>
              <a:t>Fume removal</a:t>
            </a:r>
          </a:p>
        </p:txBody>
      </p:sp>
      <p:sp>
        <p:nvSpPr>
          <p:cNvPr id="170000" name="Line 18"/>
          <p:cNvSpPr>
            <a:spLocks noChangeShapeType="1"/>
          </p:cNvSpPr>
          <p:nvPr/>
        </p:nvSpPr>
        <p:spPr bwMode="auto">
          <a:xfrm>
            <a:off x="2146300" y="3162300"/>
            <a:ext cx="1079500" cy="127000"/>
          </a:xfrm>
          <a:prstGeom prst="line">
            <a:avLst/>
          </a:prstGeom>
          <a:noFill/>
          <a:ln w="28575">
            <a:solidFill>
              <a:schemeClr val="tx1"/>
            </a:solidFill>
            <a:round/>
            <a:headEnd/>
            <a:tailEnd type="triangle" w="med" len="med"/>
          </a:ln>
        </p:spPr>
        <p:txBody>
          <a:bodyPr/>
          <a:lstStyle/>
          <a:p>
            <a:endParaRPr lang="en-US"/>
          </a:p>
        </p:txBody>
      </p:sp>
      <p:sp>
        <p:nvSpPr>
          <p:cNvPr id="170001" name="Line 19"/>
          <p:cNvSpPr>
            <a:spLocks noChangeShapeType="1"/>
          </p:cNvSpPr>
          <p:nvPr/>
        </p:nvSpPr>
        <p:spPr bwMode="auto">
          <a:xfrm flipV="1">
            <a:off x="2146300" y="2590800"/>
            <a:ext cx="1397000" cy="457200"/>
          </a:xfrm>
          <a:prstGeom prst="line">
            <a:avLst/>
          </a:prstGeom>
          <a:noFill/>
          <a:ln w="28575">
            <a:solidFill>
              <a:schemeClr val="tx1"/>
            </a:solidFill>
            <a:round/>
            <a:headEnd/>
            <a:tailEnd type="triangle" w="med" len="med"/>
          </a:ln>
        </p:spPr>
        <p:txBody>
          <a:bodyPr/>
          <a:lstStyle/>
          <a:p>
            <a:endParaRPr lang="en-US"/>
          </a:p>
        </p:txBody>
      </p:sp>
    </p:spTree>
    <p:extLst>
      <p:ext uri="{BB962C8B-B14F-4D97-AF65-F5344CB8AC3E}">
        <p14:creationId xmlns:p14="http://schemas.microsoft.com/office/powerpoint/2010/main" val="3084767653"/>
      </p:ext>
    </p:extLst>
  </p:cSld>
  <p:clrMapOvr>
    <a:masterClrMapping/>
  </p:clrMapOvr>
  <p:transition>
    <p:wipe dir="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p:nvPr>
        </p:nvSpPr>
        <p:spPr/>
        <p:txBody>
          <a:bodyPr/>
          <a:lstStyle/>
          <a:p>
            <a:pPr>
              <a:defRPr/>
            </a:pPr>
            <a:r>
              <a:rPr lang="en-GB"/>
              <a:t>Removal of Excess Surface Acid</a:t>
            </a:r>
          </a:p>
        </p:txBody>
      </p:sp>
      <p:sp>
        <p:nvSpPr>
          <p:cNvPr id="172034" name="Rectangle 3"/>
          <p:cNvSpPr>
            <a:spLocks noGrp="1" noChangeArrowheads="1"/>
          </p:cNvSpPr>
          <p:nvPr>
            <p:ph type="body" idx="1"/>
          </p:nvPr>
        </p:nvSpPr>
        <p:spPr>
          <a:xfrm>
            <a:off x="431800" y="1608138"/>
            <a:ext cx="4457700" cy="4730750"/>
          </a:xfrm>
        </p:spPr>
        <p:txBody>
          <a:bodyPr/>
          <a:lstStyle/>
          <a:p>
            <a:pPr>
              <a:lnSpc>
                <a:spcPct val="90000"/>
              </a:lnSpc>
              <a:buFont typeface="Wingdings" pitchFamily="2" charset="2"/>
              <a:buNone/>
            </a:pPr>
            <a:endParaRPr lang="en-GB" sz="2400" smtClean="0"/>
          </a:p>
          <a:p>
            <a:pPr>
              <a:lnSpc>
                <a:spcPct val="90000"/>
              </a:lnSpc>
            </a:pPr>
            <a:r>
              <a:rPr lang="en-GB" sz="2400" smtClean="0"/>
              <a:t>TNT	Drops through water tower &amp; through Acid Wash Unit.</a:t>
            </a:r>
          </a:p>
          <a:p>
            <a:pPr>
              <a:lnSpc>
                <a:spcPct val="90000"/>
              </a:lnSpc>
              <a:buFont typeface="Wingdings" pitchFamily="2" charset="2"/>
              <a:buNone/>
            </a:pPr>
            <a:endParaRPr lang="en-GB" sz="2400" smtClean="0"/>
          </a:p>
          <a:p>
            <a:pPr>
              <a:lnSpc>
                <a:spcPct val="90000"/>
              </a:lnSpc>
            </a:pPr>
            <a:r>
              <a:rPr lang="en-GB" sz="2400" smtClean="0"/>
              <a:t>RDX	Through Primary &amp; Secondary classifiers, slurry tank &amp; then over tertiary classifier.</a:t>
            </a:r>
          </a:p>
          <a:p>
            <a:pPr>
              <a:lnSpc>
                <a:spcPct val="90000"/>
              </a:lnSpc>
              <a:buFont typeface="Wingdings" pitchFamily="2" charset="2"/>
              <a:buNone/>
            </a:pPr>
            <a:endParaRPr lang="en-GB" sz="2400" smtClean="0"/>
          </a:p>
          <a:p>
            <a:pPr>
              <a:lnSpc>
                <a:spcPct val="90000"/>
              </a:lnSpc>
            </a:pPr>
            <a:r>
              <a:rPr lang="en-GB" sz="2400" smtClean="0"/>
              <a:t>HMX	Boiled in water to reduce acid and 	remove RDX.</a:t>
            </a:r>
          </a:p>
        </p:txBody>
      </p:sp>
      <p:sp>
        <p:nvSpPr>
          <p:cNvPr id="172035" name="Text Box 9"/>
          <p:cNvSpPr txBox="1">
            <a:spLocks noChangeArrowheads="1"/>
          </p:cNvSpPr>
          <p:nvPr/>
        </p:nvSpPr>
        <p:spPr bwMode="auto">
          <a:xfrm>
            <a:off x="939800" y="1016000"/>
            <a:ext cx="7493000" cy="519113"/>
          </a:xfrm>
          <a:prstGeom prst="rect">
            <a:avLst/>
          </a:prstGeom>
          <a:noFill/>
          <a:ln w="15875">
            <a:noFill/>
            <a:miter lim="800000"/>
            <a:headEnd/>
            <a:tailEnd/>
          </a:ln>
        </p:spPr>
        <p:txBody>
          <a:bodyPr>
            <a:spAutoFit/>
          </a:bodyPr>
          <a:lstStyle/>
          <a:p>
            <a:pPr eaLnBrk="0" hangingPunct="0">
              <a:spcBef>
                <a:spcPct val="50000"/>
              </a:spcBef>
            </a:pPr>
            <a:r>
              <a:rPr lang="en-GB" sz="2800"/>
              <a:t>Initially this is achieved with water washing</a:t>
            </a:r>
          </a:p>
        </p:txBody>
      </p:sp>
      <p:pic>
        <p:nvPicPr>
          <p:cNvPr id="172036" name="Picture 14"/>
          <p:cNvPicPr>
            <a:picLocks noChangeAspect="1" noChangeArrowheads="1"/>
          </p:cNvPicPr>
          <p:nvPr/>
        </p:nvPicPr>
        <p:blipFill>
          <a:blip r:embed="rId3"/>
          <a:srcRect/>
          <a:stretch>
            <a:fillRect/>
          </a:stretch>
        </p:blipFill>
        <p:spPr bwMode="auto">
          <a:xfrm>
            <a:off x="5373688" y="3784600"/>
            <a:ext cx="3049587" cy="1944688"/>
          </a:xfrm>
          <a:prstGeom prst="rect">
            <a:avLst/>
          </a:prstGeom>
          <a:noFill/>
          <a:ln w="9525">
            <a:noFill/>
            <a:miter lim="800000"/>
            <a:headEnd/>
            <a:tailEnd/>
          </a:ln>
        </p:spPr>
      </p:pic>
      <p:pic>
        <p:nvPicPr>
          <p:cNvPr id="172037" name="Picture 15"/>
          <p:cNvPicPr>
            <a:picLocks noChangeAspect="1" noChangeArrowheads="1"/>
          </p:cNvPicPr>
          <p:nvPr/>
        </p:nvPicPr>
        <p:blipFill>
          <a:blip r:embed="rId4"/>
          <a:srcRect/>
          <a:stretch>
            <a:fillRect/>
          </a:stretch>
        </p:blipFill>
        <p:spPr bwMode="auto">
          <a:xfrm>
            <a:off x="5360988" y="1797050"/>
            <a:ext cx="3063875" cy="1819275"/>
          </a:xfrm>
          <a:prstGeom prst="rect">
            <a:avLst/>
          </a:prstGeom>
          <a:noFill/>
          <a:ln w="9525">
            <a:noFill/>
            <a:miter lim="800000"/>
            <a:headEnd/>
            <a:tailEnd/>
          </a:ln>
        </p:spPr>
      </p:pic>
    </p:spTree>
    <p:extLst>
      <p:ext uri="{BB962C8B-B14F-4D97-AF65-F5344CB8AC3E}">
        <p14:creationId xmlns:p14="http://schemas.microsoft.com/office/powerpoint/2010/main" val="3231765227"/>
      </p:ext>
    </p:extLst>
  </p:cSld>
  <p:clrMapOvr>
    <a:masterClrMapping/>
  </p:clrMapOvr>
  <p:transition>
    <p:wipe dir="r"/>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0" name="Rectangle 2"/>
          <p:cNvSpPr>
            <a:spLocks noGrp="1" noChangeArrowheads="1"/>
          </p:cNvSpPr>
          <p:nvPr>
            <p:ph type="title" idx="4294967295"/>
          </p:nvPr>
        </p:nvSpPr>
        <p:spPr/>
        <p:txBody>
          <a:bodyPr/>
          <a:lstStyle/>
          <a:p>
            <a:pPr>
              <a:defRPr/>
            </a:pPr>
            <a:r>
              <a:rPr lang="en-GB" smtClean="0"/>
              <a:t>Classifiers (RDX Nitration Plant)</a:t>
            </a:r>
          </a:p>
        </p:txBody>
      </p:sp>
      <p:sp>
        <p:nvSpPr>
          <p:cNvPr id="174082" name="Text Box 9"/>
          <p:cNvSpPr txBox="1">
            <a:spLocks noChangeArrowheads="1"/>
          </p:cNvSpPr>
          <p:nvPr/>
        </p:nvSpPr>
        <p:spPr bwMode="auto">
          <a:xfrm>
            <a:off x="939800" y="1016000"/>
            <a:ext cx="7493000" cy="822325"/>
          </a:xfrm>
          <a:prstGeom prst="rect">
            <a:avLst/>
          </a:prstGeom>
          <a:noFill/>
          <a:ln w="15875">
            <a:noFill/>
            <a:miter lim="800000"/>
            <a:headEnd/>
            <a:tailEnd/>
          </a:ln>
        </p:spPr>
        <p:txBody>
          <a:bodyPr>
            <a:spAutoFit/>
          </a:bodyPr>
          <a:lstStyle/>
          <a:p>
            <a:pPr eaLnBrk="0" hangingPunct="0">
              <a:spcBef>
                <a:spcPct val="50000"/>
              </a:spcBef>
            </a:pPr>
            <a:r>
              <a:rPr lang="en-GB" sz="2400"/>
              <a:t>Crude RDX water washed on filter bed to remove residual nitric acid</a:t>
            </a:r>
          </a:p>
        </p:txBody>
      </p:sp>
      <p:pic>
        <p:nvPicPr>
          <p:cNvPr id="174083" name="Picture 7"/>
          <p:cNvPicPr>
            <a:picLocks noChangeAspect="1" noChangeArrowheads="1"/>
          </p:cNvPicPr>
          <p:nvPr/>
        </p:nvPicPr>
        <p:blipFill>
          <a:blip r:embed="rId3"/>
          <a:srcRect/>
          <a:stretch>
            <a:fillRect/>
          </a:stretch>
        </p:blipFill>
        <p:spPr bwMode="auto">
          <a:xfrm>
            <a:off x="2181225" y="1887538"/>
            <a:ext cx="4719638" cy="3540125"/>
          </a:xfrm>
          <a:prstGeom prst="rect">
            <a:avLst/>
          </a:prstGeom>
          <a:noFill/>
          <a:ln w="9525">
            <a:noFill/>
            <a:miter lim="800000"/>
            <a:headEnd/>
            <a:tailEnd/>
          </a:ln>
        </p:spPr>
      </p:pic>
      <p:sp>
        <p:nvSpPr>
          <p:cNvPr id="174084" name="Text Box 6"/>
          <p:cNvSpPr txBox="1">
            <a:spLocks noChangeArrowheads="1"/>
          </p:cNvSpPr>
          <p:nvPr/>
        </p:nvSpPr>
        <p:spPr bwMode="auto">
          <a:xfrm>
            <a:off x="419100" y="2832100"/>
            <a:ext cx="1663700" cy="457200"/>
          </a:xfrm>
          <a:prstGeom prst="rect">
            <a:avLst/>
          </a:prstGeom>
          <a:noFill/>
          <a:ln w="9525">
            <a:noFill/>
            <a:miter lim="800000"/>
            <a:headEnd/>
            <a:tailEnd/>
          </a:ln>
        </p:spPr>
        <p:txBody>
          <a:bodyPr>
            <a:spAutoFit/>
          </a:bodyPr>
          <a:lstStyle/>
          <a:p>
            <a:pPr>
              <a:spcBef>
                <a:spcPct val="50000"/>
              </a:spcBef>
            </a:pPr>
            <a:r>
              <a:rPr lang="en-GB" sz="1200" b="1"/>
              <a:t>Filter beds and water washing</a:t>
            </a:r>
            <a:endParaRPr lang="en-GB" sz="1200"/>
          </a:p>
        </p:txBody>
      </p:sp>
      <p:sp>
        <p:nvSpPr>
          <p:cNvPr id="174085" name="Line 7"/>
          <p:cNvSpPr>
            <a:spLocks noChangeShapeType="1"/>
          </p:cNvSpPr>
          <p:nvPr/>
        </p:nvSpPr>
        <p:spPr bwMode="auto">
          <a:xfrm flipV="1">
            <a:off x="1625600" y="2908300"/>
            <a:ext cx="2070100" cy="38100"/>
          </a:xfrm>
          <a:prstGeom prst="line">
            <a:avLst/>
          </a:prstGeom>
          <a:noFill/>
          <a:ln w="28575">
            <a:solidFill>
              <a:schemeClr val="tx1"/>
            </a:solidFill>
            <a:round/>
            <a:headEnd/>
            <a:tailEnd type="triangle" w="med" len="med"/>
          </a:ln>
        </p:spPr>
        <p:txBody>
          <a:bodyPr/>
          <a:lstStyle/>
          <a:p>
            <a:endParaRPr lang="en-US"/>
          </a:p>
        </p:txBody>
      </p:sp>
      <p:sp>
        <p:nvSpPr>
          <p:cNvPr id="174086" name="Line 8"/>
          <p:cNvSpPr>
            <a:spLocks noChangeShapeType="1"/>
          </p:cNvSpPr>
          <p:nvPr/>
        </p:nvSpPr>
        <p:spPr bwMode="auto">
          <a:xfrm>
            <a:off x="1701800" y="3149600"/>
            <a:ext cx="1536700" cy="927100"/>
          </a:xfrm>
          <a:prstGeom prst="line">
            <a:avLst/>
          </a:prstGeom>
          <a:noFill/>
          <a:ln w="28575">
            <a:solidFill>
              <a:schemeClr val="tx1"/>
            </a:solidFill>
            <a:round/>
            <a:headEnd/>
            <a:tailEnd type="triangle" w="med" len="med"/>
          </a:ln>
        </p:spPr>
        <p:txBody>
          <a:bodyPr/>
          <a:lstStyle/>
          <a:p>
            <a:endParaRPr lang="en-US"/>
          </a:p>
        </p:txBody>
      </p:sp>
      <p:sp>
        <p:nvSpPr>
          <p:cNvPr id="174087" name="Text Box 9"/>
          <p:cNvSpPr txBox="1">
            <a:spLocks noChangeArrowheads="1"/>
          </p:cNvSpPr>
          <p:nvPr/>
        </p:nvSpPr>
        <p:spPr bwMode="auto">
          <a:xfrm>
            <a:off x="7327900" y="3048000"/>
            <a:ext cx="1524000" cy="639763"/>
          </a:xfrm>
          <a:prstGeom prst="rect">
            <a:avLst/>
          </a:prstGeom>
          <a:noFill/>
          <a:ln w="9525">
            <a:noFill/>
            <a:miter lim="800000"/>
            <a:headEnd/>
            <a:tailEnd/>
          </a:ln>
        </p:spPr>
        <p:txBody>
          <a:bodyPr>
            <a:spAutoFit/>
          </a:bodyPr>
          <a:lstStyle/>
          <a:p>
            <a:pPr>
              <a:spcBef>
                <a:spcPct val="50000"/>
              </a:spcBef>
            </a:pPr>
            <a:r>
              <a:rPr lang="en-GB" sz="1200" b="1"/>
              <a:t>Collection of crude water- washed RDX</a:t>
            </a:r>
          </a:p>
        </p:txBody>
      </p:sp>
      <p:sp>
        <p:nvSpPr>
          <p:cNvPr id="174088" name="Line 10"/>
          <p:cNvSpPr>
            <a:spLocks noChangeShapeType="1"/>
          </p:cNvSpPr>
          <p:nvPr/>
        </p:nvSpPr>
        <p:spPr bwMode="auto">
          <a:xfrm flipH="1">
            <a:off x="6477000" y="3200400"/>
            <a:ext cx="812800" cy="381000"/>
          </a:xfrm>
          <a:prstGeom prst="line">
            <a:avLst/>
          </a:prstGeom>
          <a:noFill/>
          <a:ln w="28575">
            <a:solidFill>
              <a:schemeClr val="tx1"/>
            </a:solidFill>
            <a:round/>
            <a:headEnd/>
            <a:tailEnd type="triangle" w="med" len="med"/>
          </a:ln>
        </p:spPr>
        <p:txBody>
          <a:bodyPr/>
          <a:lstStyle/>
          <a:p>
            <a:endParaRPr lang="en-US"/>
          </a:p>
        </p:txBody>
      </p:sp>
      <p:sp>
        <p:nvSpPr>
          <p:cNvPr id="174089" name="Text Box 11"/>
          <p:cNvSpPr txBox="1">
            <a:spLocks noChangeArrowheads="1"/>
          </p:cNvSpPr>
          <p:nvPr/>
        </p:nvSpPr>
        <p:spPr bwMode="auto">
          <a:xfrm>
            <a:off x="7289800" y="5321300"/>
            <a:ext cx="1663700" cy="822325"/>
          </a:xfrm>
          <a:prstGeom prst="rect">
            <a:avLst/>
          </a:prstGeom>
          <a:noFill/>
          <a:ln w="9525">
            <a:noFill/>
            <a:miter lim="800000"/>
            <a:headEnd/>
            <a:tailEnd/>
          </a:ln>
        </p:spPr>
        <p:txBody>
          <a:bodyPr>
            <a:spAutoFit/>
          </a:bodyPr>
          <a:lstStyle/>
          <a:p>
            <a:pPr>
              <a:spcBef>
                <a:spcPct val="50000"/>
              </a:spcBef>
            </a:pPr>
            <a:r>
              <a:rPr lang="en-GB" sz="1200" b="1"/>
              <a:t>Crude RDX moves on for recrystallisation or milling</a:t>
            </a:r>
          </a:p>
        </p:txBody>
      </p:sp>
      <p:sp>
        <p:nvSpPr>
          <p:cNvPr id="174090" name="Line 15"/>
          <p:cNvSpPr>
            <a:spLocks noChangeShapeType="1"/>
          </p:cNvSpPr>
          <p:nvPr/>
        </p:nvSpPr>
        <p:spPr bwMode="auto">
          <a:xfrm>
            <a:off x="6604000" y="4953000"/>
            <a:ext cx="1320800" cy="330200"/>
          </a:xfrm>
          <a:prstGeom prst="line">
            <a:avLst/>
          </a:prstGeom>
          <a:noFill/>
          <a:ln w="28575">
            <a:solidFill>
              <a:schemeClr val="tx1"/>
            </a:solidFill>
            <a:round/>
            <a:headEnd/>
            <a:tailEnd type="triangle" w="med" len="med"/>
          </a:ln>
        </p:spPr>
        <p:txBody>
          <a:bodyPr/>
          <a:lstStyle/>
          <a:p>
            <a:endParaRPr lang="en-US"/>
          </a:p>
        </p:txBody>
      </p:sp>
      <p:sp>
        <p:nvSpPr>
          <p:cNvPr id="174091" name="AutoShape 16"/>
          <p:cNvSpPr>
            <a:spLocks noChangeArrowheads="1"/>
          </p:cNvSpPr>
          <p:nvPr/>
        </p:nvSpPr>
        <p:spPr bwMode="auto">
          <a:xfrm>
            <a:off x="4394200" y="2946400"/>
            <a:ext cx="1727200" cy="88900"/>
          </a:xfrm>
          <a:prstGeom prst="rightArrow">
            <a:avLst>
              <a:gd name="adj1" fmla="val 50000"/>
              <a:gd name="adj2" fmla="val 485714"/>
            </a:avLst>
          </a:prstGeom>
          <a:solidFill>
            <a:schemeClr val="accent1"/>
          </a:solidFill>
          <a:ln w="9525">
            <a:solidFill>
              <a:schemeClr val="tx1"/>
            </a:solidFill>
            <a:miter lim="800000"/>
            <a:headEnd/>
            <a:tailEnd/>
          </a:ln>
        </p:spPr>
        <p:txBody>
          <a:bodyPr wrap="none" anchor="ctr"/>
          <a:lstStyle/>
          <a:p>
            <a:endParaRPr lang="en-US"/>
          </a:p>
        </p:txBody>
      </p:sp>
      <p:sp>
        <p:nvSpPr>
          <p:cNvPr id="174092" name="Text Box 17"/>
          <p:cNvSpPr txBox="1">
            <a:spLocks noChangeArrowheads="1"/>
          </p:cNvSpPr>
          <p:nvPr/>
        </p:nvSpPr>
        <p:spPr bwMode="auto">
          <a:xfrm>
            <a:off x="4394200" y="2755900"/>
            <a:ext cx="1371600" cy="244475"/>
          </a:xfrm>
          <a:prstGeom prst="rect">
            <a:avLst/>
          </a:prstGeom>
          <a:noFill/>
          <a:ln w="9525">
            <a:noFill/>
            <a:miter lim="800000"/>
            <a:headEnd/>
            <a:tailEnd/>
          </a:ln>
        </p:spPr>
        <p:txBody>
          <a:bodyPr>
            <a:spAutoFit/>
          </a:bodyPr>
          <a:lstStyle/>
          <a:p>
            <a:pPr>
              <a:spcBef>
                <a:spcPct val="50000"/>
              </a:spcBef>
            </a:pPr>
            <a:r>
              <a:rPr lang="en-GB" b="1"/>
              <a:t>RDX moves up bed</a:t>
            </a:r>
          </a:p>
        </p:txBody>
      </p:sp>
    </p:spTree>
    <p:extLst>
      <p:ext uri="{BB962C8B-B14F-4D97-AF65-F5344CB8AC3E}">
        <p14:creationId xmlns:p14="http://schemas.microsoft.com/office/powerpoint/2010/main" val="618736048"/>
      </p:ext>
    </p:extLst>
  </p:cSld>
  <p:clrMapOvr>
    <a:masterClrMapping/>
  </p:clrMapOvr>
  <p:transition>
    <p:wipe dir="r"/>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7330" name="Rectangle 2"/>
          <p:cNvSpPr>
            <a:spLocks noGrp="1" noChangeArrowheads="1"/>
          </p:cNvSpPr>
          <p:nvPr>
            <p:ph type="title"/>
          </p:nvPr>
        </p:nvSpPr>
        <p:spPr/>
        <p:txBody>
          <a:bodyPr/>
          <a:lstStyle/>
          <a:p>
            <a:pPr>
              <a:defRPr/>
            </a:pPr>
            <a:r>
              <a:rPr lang="en-GB"/>
              <a:t>Surface Acidity</a:t>
            </a:r>
          </a:p>
        </p:txBody>
      </p:sp>
      <p:sp>
        <p:nvSpPr>
          <p:cNvPr id="1507331" name="Rectangle 3"/>
          <p:cNvSpPr>
            <a:spLocks noGrp="1" noChangeArrowheads="1"/>
          </p:cNvSpPr>
          <p:nvPr>
            <p:ph type="body" idx="1"/>
          </p:nvPr>
        </p:nvSpPr>
        <p:spPr>
          <a:xfrm>
            <a:off x="581025" y="1035050"/>
            <a:ext cx="7772400" cy="4375150"/>
          </a:xfrm>
        </p:spPr>
        <p:txBody>
          <a:bodyPr/>
          <a:lstStyle/>
          <a:p>
            <a:r>
              <a:rPr lang="en-GB" smtClean="0"/>
              <a:t>Water washing processes only remove surface acidity </a:t>
            </a:r>
          </a:p>
          <a:p>
            <a:r>
              <a:rPr lang="en-GB" smtClean="0"/>
              <a:t>There is more acid locked in pockets in the individual crystals.</a:t>
            </a:r>
          </a:p>
          <a:p>
            <a:r>
              <a:rPr lang="en-GB" smtClean="0"/>
              <a:t>Specifications often quote Total Acidity (TA) which is the sum of Surface Acidity (SA) and Occluded Acidity (OA).</a:t>
            </a:r>
          </a:p>
          <a:p>
            <a:r>
              <a:rPr lang="en-GB" smtClean="0"/>
              <a:t>Occluded Acidity cannot be simply washed away.</a:t>
            </a:r>
          </a:p>
        </p:txBody>
      </p:sp>
    </p:spTree>
    <p:extLst>
      <p:ext uri="{BB962C8B-B14F-4D97-AF65-F5344CB8AC3E}">
        <p14:creationId xmlns:p14="http://schemas.microsoft.com/office/powerpoint/2010/main" val="161561256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07331">
                                            <p:txEl>
                                              <p:pRg st="0" end="0"/>
                                            </p:txEl>
                                          </p:spTgt>
                                        </p:tgtEl>
                                        <p:attrNameLst>
                                          <p:attrName>style.visibility</p:attrName>
                                        </p:attrNameLst>
                                      </p:cBhvr>
                                      <p:to>
                                        <p:strVal val="visible"/>
                                      </p:to>
                                    </p:set>
                                    <p:animEffect transition="in" filter="blinds(horizontal)">
                                      <p:cBhvr>
                                        <p:cTn id="7" dur="500"/>
                                        <p:tgtEl>
                                          <p:spTgt spid="15073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507331">
                                            <p:txEl>
                                              <p:pRg st="1" end="1"/>
                                            </p:txEl>
                                          </p:spTgt>
                                        </p:tgtEl>
                                        <p:attrNameLst>
                                          <p:attrName>style.visibility</p:attrName>
                                        </p:attrNameLst>
                                      </p:cBhvr>
                                      <p:to>
                                        <p:strVal val="visible"/>
                                      </p:to>
                                    </p:set>
                                    <p:animEffect transition="in" filter="blinds(horizontal)">
                                      <p:cBhvr>
                                        <p:cTn id="12" dur="500"/>
                                        <p:tgtEl>
                                          <p:spTgt spid="15073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507331">
                                            <p:txEl>
                                              <p:pRg st="2" end="2"/>
                                            </p:txEl>
                                          </p:spTgt>
                                        </p:tgtEl>
                                        <p:attrNameLst>
                                          <p:attrName>style.visibility</p:attrName>
                                        </p:attrNameLst>
                                      </p:cBhvr>
                                      <p:to>
                                        <p:strVal val="visible"/>
                                      </p:to>
                                    </p:set>
                                    <p:animEffect transition="in" filter="blinds(horizontal)">
                                      <p:cBhvr>
                                        <p:cTn id="17" dur="500"/>
                                        <p:tgtEl>
                                          <p:spTgt spid="15073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507331">
                                            <p:txEl>
                                              <p:pRg st="3" end="3"/>
                                            </p:txEl>
                                          </p:spTgt>
                                        </p:tgtEl>
                                        <p:attrNameLst>
                                          <p:attrName>style.visibility</p:attrName>
                                        </p:attrNameLst>
                                      </p:cBhvr>
                                      <p:to>
                                        <p:strVal val="visible"/>
                                      </p:to>
                                    </p:set>
                                    <p:animEffect transition="in" filter="blinds(horizontal)">
                                      <p:cBhvr>
                                        <p:cTn id="22" dur="500"/>
                                        <p:tgtEl>
                                          <p:spTgt spid="15073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07331"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9138" name="Rectangle 2"/>
          <p:cNvSpPr>
            <a:spLocks noGrp="1" noChangeArrowheads="1"/>
          </p:cNvSpPr>
          <p:nvPr>
            <p:ph type="title"/>
          </p:nvPr>
        </p:nvSpPr>
        <p:spPr/>
        <p:txBody>
          <a:bodyPr/>
          <a:lstStyle/>
          <a:p>
            <a:pPr>
              <a:defRPr/>
            </a:pPr>
            <a:r>
              <a:rPr lang="en-GB"/>
              <a:t> </a:t>
            </a:r>
          </a:p>
        </p:txBody>
      </p:sp>
      <p:sp>
        <p:nvSpPr>
          <p:cNvPr id="1499139" name="Rectangle 3"/>
          <p:cNvSpPr>
            <a:spLocks noGrp="1" noChangeArrowheads="1"/>
          </p:cNvSpPr>
          <p:nvPr>
            <p:ph type="body" idx="1"/>
          </p:nvPr>
        </p:nvSpPr>
        <p:spPr>
          <a:xfrm>
            <a:off x="574675" y="1766888"/>
            <a:ext cx="8051800" cy="3670300"/>
          </a:xfrm>
        </p:spPr>
        <p:txBody>
          <a:bodyPr/>
          <a:lstStyle/>
          <a:p>
            <a:pPr>
              <a:lnSpc>
                <a:spcPct val="80000"/>
              </a:lnSpc>
            </a:pPr>
            <a:r>
              <a:rPr lang="en-GB" sz="2400" smtClean="0"/>
              <a:t>Recrystallize from cyclohexanone</a:t>
            </a:r>
          </a:p>
          <a:p>
            <a:pPr>
              <a:lnSpc>
                <a:spcPct val="80000"/>
              </a:lnSpc>
              <a:buFont typeface="Wingdings" pitchFamily="2" charset="2"/>
              <a:buNone/>
            </a:pPr>
            <a:endParaRPr lang="en-GB" sz="2400" smtClean="0"/>
          </a:p>
          <a:p>
            <a:pPr>
              <a:lnSpc>
                <a:spcPct val="80000"/>
              </a:lnSpc>
            </a:pPr>
            <a:r>
              <a:rPr lang="en-GB" sz="2400" smtClean="0"/>
              <a:t>Boiling		Over time leaches out occluded 				acidity</a:t>
            </a:r>
          </a:p>
          <a:p>
            <a:pPr>
              <a:lnSpc>
                <a:spcPct val="80000"/>
              </a:lnSpc>
            </a:pPr>
            <a:endParaRPr lang="en-GB" sz="2400" smtClean="0"/>
          </a:p>
          <a:p>
            <a:pPr>
              <a:lnSpc>
                <a:spcPct val="80000"/>
              </a:lnSpc>
            </a:pPr>
            <a:r>
              <a:rPr lang="en-GB" sz="2400" smtClean="0"/>
              <a:t>Milling		Literally smashes crystals to release 			occluded acidity</a:t>
            </a:r>
          </a:p>
          <a:p>
            <a:pPr>
              <a:lnSpc>
                <a:spcPct val="80000"/>
              </a:lnSpc>
            </a:pPr>
            <a:endParaRPr lang="en-GB" sz="2400" smtClean="0"/>
          </a:p>
          <a:p>
            <a:pPr>
              <a:lnSpc>
                <a:spcPct val="80000"/>
              </a:lnSpc>
            </a:pPr>
            <a:r>
              <a:rPr lang="en-GB" sz="2400" smtClean="0"/>
              <a:t>Micronising	Finer particles with large surface 				area</a:t>
            </a:r>
          </a:p>
        </p:txBody>
      </p:sp>
      <p:sp>
        <p:nvSpPr>
          <p:cNvPr id="178179" name="Text Box 4"/>
          <p:cNvSpPr txBox="1">
            <a:spLocks noChangeArrowheads="1"/>
          </p:cNvSpPr>
          <p:nvPr/>
        </p:nvSpPr>
        <p:spPr bwMode="auto">
          <a:xfrm>
            <a:off x="190500" y="266700"/>
            <a:ext cx="6318250" cy="701675"/>
          </a:xfrm>
          <a:prstGeom prst="rect">
            <a:avLst/>
          </a:prstGeom>
          <a:noFill/>
          <a:ln w="38100" algn="ctr">
            <a:noFill/>
            <a:miter lim="800000"/>
            <a:headEnd/>
            <a:tailEnd/>
          </a:ln>
        </p:spPr>
        <p:txBody>
          <a:bodyPr wrap="none">
            <a:spAutoFit/>
          </a:bodyPr>
          <a:lstStyle/>
          <a:p>
            <a:pPr eaLnBrk="0" hangingPunct="0"/>
            <a:r>
              <a:rPr lang="en-GB" sz="2000" b="1"/>
              <a:t>Occluded Acid Removal &amp; Crystal Size Alterations </a:t>
            </a:r>
          </a:p>
          <a:p>
            <a:pPr eaLnBrk="0" hangingPunct="0"/>
            <a:r>
              <a:rPr lang="en-GB" sz="2000" b="1"/>
              <a:t>	</a:t>
            </a:r>
            <a:endParaRPr lang="en-GB" sz="2400" b="1"/>
          </a:p>
        </p:txBody>
      </p:sp>
      <p:sp>
        <p:nvSpPr>
          <p:cNvPr id="178180" name="Text Box 5"/>
          <p:cNvSpPr txBox="1">
            <a:spLocks noChangeArrowheads="1"/>
          </p:cNvSpPr>
          <p:nvPr/>
        </p:nvSpPr>
        <p:spPr bwMode="auto">
          <a:xfrm>
            <a:off x="609600" y="977900"/>
            <a:ext cx="5041900" cy="457200"/>
          </a:xfrm>
          <a:prstGeom prst="rect">
            <a:avLst/>
          </a:prstGeom>
          <a:noFill/>
          <a:ln w="15875">
            <a:noFill/>
            <a:miter lim="800000"/>
            <a:headEnd/>
            <a:tailEnd/>
          </a:ln>
        </p:spPr>
        <p:txBody>
          <a:bodyPr>
            <a:spAutoFit/>
          </a:bodyPr>
          <a:lstStyle/>
          <a:p>
            <a:pPr eaLnBrk="0" hangingPunct="0">
              <a:spcBef>
                <a:spcPct val="50000"/>
              </a:spcBef>
            </a:pPr>
            <a:r>
              <a:rPr lang="en-GB" sz="2400" b="1"/>
              <a:t>There are four methods for RDX:</a:t>
            </a:r>
          </a:p>
        </p:txBody>
      </p:sp>
    </p:spTree>
    <p:extLst>
      <p:ext uri="{BB962C8B-B14F-4D97-AF65-F5344CB8AC3E}">
        <p14:creationId xmlns:p14="http://schemas.microsoft.com/office/powerpoint/2010/main" val="303149331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99139">
                                            <p:txEl>
                                              <p:pRg st="0" end="0"/>
                                            </p:txEl>
                                          </p:spTgt>
                                        </p:tgtEl>
                                        <p:attrNameLst>
                                          <p:attrName>style.visibility</p:attrName>
                                        </p:attrNameLst>
                                      </p:cBhvr>
                                      <p:to>
                                        <p:strVal val="visible"/>
                                      </p:to>
                                    </p:set>
                                    <p:animEffect transition="in" filter="blinds(horizontal)">
                                      <p:cBhvr>
                                        <p:cTn id="7" dur="500"/>
                                        <p:tgtEl>
                                          <p:spTgt spid="14991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499139">
                                            <p:txEl>
                                              <p:pRg st="2" end="2"/>
                                            </p:txEl>
                                          </p:spTgt>
                                        </p:tgtEl>
                                        <p:attrNameLst>
                                          <p:attrName>style.visibility</p:attrName>
                                        </p:attrNameLst>
                                      </p:cBhvr>
                                      <p:to>
                                        <p:strVal val="visible"/>
                                      </p:to>
                                    </p:set>
                                    <p:animEffect transition="in" filter="blinds(horizontal)">
                                      <p:cBhvr>
                                        <p:cTn id="12" dur="500"/>
                                        <p:tgtEl>
                                          <p:spTgt spid="149913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499139">
                                            <p:txEl>
                                              <p:pRg st="4" end="4"/>
                                            </p:txEl>
                                          </p:spTgt>
                                        </p:tgtEl>
                                        <p:attrNameLst>
                                          <p:attrName>style.visibility</p:attrName>
                                        </p:attrNameLst>
                                      </p:cBhvr>
                                      <p:to>
                                        <p:strVal val="visible"/>
                                      </p:to>
                                    </p:set>
                                    <p:animEffect transition="in" filter="blinds(horizontal)">
                                      <p:cBhvr>
                                        <p:cTn id="17" dur="500"/>
                                        <p:tgtEl>
                                          <p:spTgt spid="1499139">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499139">
                                            <p:txEl>
                                              <p:pRg st="6" end="6"/>
                                            </p:txEl>
                                          </p:spTgt>
                                        </p:tgtEl>
                                        <p:attrNameLst>
                                          <p:attrName>style.visibility</p:attrName>
                                        </p:attrNameLst>
                                      </p:cBhvr>
                                      <p:to>
                                        <p:strVal val="visible"/>
                                      </p:to>
                                    </p:set>
                                    <p:animEffect transition="in" filter="blinds(horizontal)">
                                      <p:cBhvr>
                                        <p:cTn id="22" dur="500"/>
                                        <p:tgtEl>
                                          <p:spTgt spid="149913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9139"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2754" name="Rectangle 2"/>
          <p:cNvSpPr>
            <a:spLocks noGrp="1" noChangeArrowheads="1"/>
          </p:cNvSpPr>
          <p:nvPr>
            <p:ph type="title"/>
          </p:nvPr>
        </p:nvSpPr>
        <p:spPr/>
        <p:txBody>
          <a:bodyPr/>
          <a:lstStyle/>
          <a:p>
            <a:pPr>
              <a:defRPr/>
            </a:pPr>
            <a:r>
              <a:rPr lang="en-GB"/>
              <a:t>Change in Particle Size</a:t>
            </a:r>
          </a:p>
        </p:txBody>
      </p:sp>
      <p:sp>
        <p:nvSpPr>
          <p:cNvPr id="180226" name="Rectangle 3"/>
          <p:cNvSpPr>
            <a:spLocks noGrp="1" noChangeArrowheads="1"/>
          </p:cNvSpPr>
          <p:nvPr>
            <p:ph type="body" idx="1"/>
          </p:nvPr>
        </p:nvSpPr>
        <p:spPr>
          <a:xfrm>
            <a:off x="508000" y="955675"/>
            <a:ext cx="5727700" cy="5289550"/>
          </a:xfrm>
        </p:spPr>
        <p:txBody>
          <a:bodyPr/>
          <a:lstStyle/>
          <a:p>
            <a:pPr marL="533400" indent="-533400">
              <a:lnSpc>
                <a:spcPct val="90000"/>
              </a:lnSpc>
            </a:pPr>
            <a:r>
              <a:rPr lang="en-GB" smtClean="0"/>
              <a:t>Achieved by  </a:t>
            </a:r>
          </a:p>
          <a:p>
            <a:pPr marL="533400" indent="-533400">
              <a:lnSpc>
                <a:spcPct val="90000"/>
              </a:lnSpc>
            </a:pPr>
            <a:r>
              <a:rPr lang="en-GB" smtClean="0"/>
              <a:t>Milling / Micronisation</a:t>
            </a:r>
          </a:p>
          <a:p>
            <a:pPr marL="1036638" lvl="1" indent="-457200">
              <a:lnSpc>
                <a:spcPct val="90000"/>
              </a:lnSpc>
            </a:pPr>
            <a:r>
              <a:rPr lang="en-GB" smtClean="0"/>
              <a:t>Mechanically crushes crystals (also releases occluded acid)</a:t>
            </a:r>
          </a:p>
          <a:p>
            <a:pPr marL="1036638" lvl="1" indent="-457200">
              <a:lnSpc>
                <a:spcPct val="90000"/>
              </a:lnSpc>
            </a:pPr>
            <a:r>
              <a:rPr lang="en-GB" smtClean="0"/>
              <a:t>Can only give smaller crystals</a:t>
            </a:r>
          </a:p>
          <a:p>
            <a:pPr marL="533400" indent="-533400">
              <a:lnSpc>
                <a:spcPct val="90000"/>
              </a:lnSpc>
              <a:buFont typeface="Wingdings" pitchFamily="2" charset="2"/>
              <a:buNone/>
            </a:pPr>
            <a:endParaRPr lang="en-GB" smtClean="0"/>
          </a:p>
          <a:p>
            <a:pPr marL="533400" indent="-533400">
              <a:lnSpc>
                <a:spcPct val="90000"/>
              </a:lnSpc>
              <a:buFont typeface="Wingdings" pitchFamily="2" charset="2"/>
              <a:buNone/>
            </a:pPr>
            <a:endParaRPr lang="en-GB" smtClean="0"/>
          </a:p>
          <a:p>
            <a:pPr marL="533400" indent="-533400">
              <a:lnSpc>
                <a:spcPct val="90000"/>
              </a:lnSpc>
            </a:pPr>
            <a:r>
              <a:rPr lang="en-GB" smtClean="0"/>
              <a:t>Recrystallisation </a:t>
            </a:r>
          </a:p>
          <a:p>
            <a:pPr marL="1036638" lvl="1" indent="-457200">
              <a:lnSpc>
                <a:spcPct val="90000"/>
              </a:lnSpc>
            </a:pPr>
            <a:r>
              <a:rPr lang="en-GB" smtClean="0"/>
              <a:t>Dissolves crystals to release acid and crystallise to a new size</a:t>
            </a:r>
          </a:p>
          <a:p>
            <a:pPr marL="1036638" lvl="1" indent="-457200">
              <a:lnSpc>
                <a:spcPct val="90000"/>
              </a:lnSpc>
            </a:pPr>
            <a:r>
              <a:rPr lang="en-GB" smtClean="0"/>
              <a:t>Can give both larger or smaller crystals depending on conditions</a:t>
            </a:r>
          </a:p>
        </p:txBody>
      </p:sp>
      <p:pic>
        <p:nvPicPr>
          <p:cNvPr id="180227" name="Picture 4"/>
          <p:cNvPicPr>
            <a:picLocks noChangeAspect="1" noChangeArrowheads="1"/>
          </p:cNvPicPr>
          <p:nvPr/>
        </p:nvPicPr>
        <p:blipFill>
          <a:blip r:embed="rId3"/>
          <a:srcRect/>
          <a:stretch>
            <a:fillRect/>
          </a:stretch>
        </p:blipFill>
        <p:spPr bwMode="auto">
          <a:xfrm>
            <a:off x="6186488" y="839788"/>
            <a:ext cx="2722562" cy="3135312"/>
          </a:xfrm>
          <a:prstGeom prst="rect">
            <a:avLst/>
          </a:prstGeom>
          <a:noFill/>
          <a:ln w="9525">
            <a:noFill/>
            <a:miter lim="800000"/>
            <a:headEnd/>
            <a:tailEnd/>
          </a:ln>
        </p:spPr>
      </p:pic>
      <p:pic>
        <p:nvPicPr>
          <p:cNvPr id="180228" name="Picture 6"/>
          <p:cNvPicPr>
            <a:picLocks noChangeAspect="1" noChangeArrowheads="1"/>
          </p:cNvPicPr>
          <p:nvPr/>
        </p:nvPicPr>
        <p:blipFill>
          <a:blip r:embed="rId4"/>
          <a:srcRect/>
          <a:stretch>
            <a:fillRect/>
          </a:stretch>
        </p:blipFill>
        <p:spPr bwMode="auto">
          <a:xfrm>
            <a:off x="6184900" y="3975100"/>
            <a:ext cx="2722563" cy="2044700"/>
          </a:xfrm>
          <a:prstGeom prst="rect">
            <a:avLst/>
          </a:prstGeom>
          <a:noFill/>
          <a:ln w="9525">
            <a:noFill/>
            <a:miter lim="800000"/>
            <a:headEnd/>
            <a:tailEnd/>
          </a:ln>
        </p:spPr>
      </p:pic>
    </p:spTree>
    <p:extLst>
      <p:ext uri="{BB962C8B-B14F-4D97-AF65-F5344CB8AC3E}">
        <p14:creationId xmlns:p14="http://schemas.microsoft.com/office/powerpoint/2010/main" val="2581756279"/>
      </p:ext>
    </p:extLst>
  </p:cSld>
  <p:clrMapOvr>
    <a:masterClrMapping/>
  </p:clrMapOvr>
  <p:transition>
    <p:wipe dir="r"/>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6850" name="Rectangle 2"/>
          <p:cNvSpPr>
            <a:spLocks noGrp="1" noChangeArrowheads="1"/>
          </p:cNvSpPr>
          <p:nvPr>
            <p:ph type="title"/>
          </p:nvPr>
        </p:nvSpPr>
        <p:spPr/>
        <p:txBody>
          <a:bodyPr/>
          <a:lstStyle/>
          <a:p>
            <a:pPr>
              <a:defRPr/>
            </a:pPr>
            <a:r>
              <a:rPr lang="en-GB"/>
              <a:t>Phlegmatisation</a:t>
            </a:r>
          </a:p>
        </p:txBody>
      </p:sp>
      <p:sp>
        <p:nvSpPr>
          <p:cNvPr id="1486851" name="Rectangle 3"/>
          <p:cNvSpPr>
            <a:spLocks noGrp="1" noChangeArrowheads="1"/>
          </p:cNvSpPr>
          <p:nvPr>
            <p:ph type="body" idx="1"/>
          </p:nvPr>
        </p:nvSpPr>
        <p:spPr>
          <a:xfrm>
            <a:off x="685800" y="1239838"/>
            <a:ext cx="7772400" cy="4908550"/>
          </a:xfrm>
        </p:spPr>
        <p:txBody>
          <a:bodyPr/>
          <a:lstStyle/>
          <a:p>
            <a:pPr>
              <a:buFont typeface="Wingdings" pitchFamily="2" charset="2"/>
              <a:buNone/>
            </a:pPr>
            <a:r>
              <a:rPr lang="en-GB" smtClean="0"/>
              <a:t>	</a:t>
            </a:r>
          </a:p>
          <a:p>
            <a:r>
              <a:rPr lang="en-GB" smtClean="0"/>
              <a:t>RDX and HMX are too sensitive to be used in unphlegmatised form </a:t>
            </a:r>
          </a:p>
          <a:p>
            <a:r>
              <a:rPr lang="en-GB" smtClean="0"/>
              <a:t>During processing these explosives are kept wet </a:t>
            </a:r>
          </a:p>
          <a:p>
            <a:r>
              <a:rPr lang="en-GB" smtClean="0"/>
              <a:t>For transportation RDX has 15% water added and HMX 20% water added. </a:t>
            </a:r>
          </a:p>
        </p:txBody>
      </p:sp>
    </p:spTree>
    <p:extLst>
      <p:ext uri="{BB962C8B-B14F-4D97-AF65-F5344CB8AC3E}">
        <p14:creationId xmlns:p14="http://schemas.microsoft.com/office/powerpoint/2010/main" val="417923012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86851">
                                            <p:txEl>
                                              <p:pRg st="0" end="0"/>
                                            </p:txEl>
                                          </p:spTgt>
                                        </p:tgtEl>
                                        <p:attrNameLst>
                                          <p:attrName>style.visibility</p:attrName>
                                        </p:attrNameLst>
                                      </p:cBhvr>
                                      <p:to>
                                        <p:strVal val="visible"/>
                                      </p:to>
                                    </p:set>
                                    <p:anim calcmode="lin" valueType="num">
                                      <p:cBhvr additive="base">
                                        <p:cTn id="7" dur="500" fill="hold"/>
                                        <p:tgtEl>
                                          <p:spTgt spid="14868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868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86851">
                                            <p:txEl>
                                              <p:pRg st="1" end="1"/>
                                            </p:txEl>
                                          </p:spTgt>
                                        </p:tgtEl>
                                        <p:attrNameLst>
                                          <p:attrName>style.visibility</p:attrName>
                                        </p:attrNameLst>
                                      </p:cBhvr>
                                      <p:to>
                                        <p:strVal val="visible"/>
                                      </p:to>
                                    </p:set>
                                    <p:anim calcmode="lin" valueType="num">
                                      <p:cBhvr additive="base">
                                        <p:cTn id="13" dur="500" fill="hold"/>
                                        <p:tgtEl>
                                          <p:spTgt spid="148685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868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86851">
                                            <p:txEl>
                                              <p:pRg st="2" end="2"/>
                                            </p:txEl>
                                          </p:spTgt>
                                        </p:tgtEl>
                                        <p:attrNameLst>
                                          <p:attrName>style.visibility</p:attrName>
                                        </p:attrNameLst>
                                      </p:cBhvr>
                                      <p:to>
                                        <p:strVal val="visible"/>
                                      </p:to>
                                    </p:set>
                                    <p:anim calcmode="lin" valueType="num">
                                      <p:cBhvr additive="base">
                                        <p:cTn id="19" dur="500" fill="hold"/>
                                        <p:tgtEl>
                                          <p:spTgt spid="148685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8685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86851">
                                            <p:txEl>
                                              <p:pRg st="3" end="3"/>
                                            </p:txEl>
                                          </p:spTgt>
                                        </p:tgtEl>
                                        <p:attrNameLst>
                                          <p:attrName>style.visibility</p:attrName>
                                        </p:attrNameLst>
                                      </p:cBhvr>
                                      <p:to>
                                        <p:strVal val="visible"/>
                                      </p:to>
                                    </p:set>
                                    <p:anim calcmode="lin" valueType="num">
                                      <p:cBhvr additive="base">
                                        <p:cTn id="25" dur="500" fill="hold"/>
                                        <p:tgtEl>
                                          <p:spTgt spid="148685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8685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6851"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0946" name="Rectangle 2"/>
          <p:cNvSpPr>
            <a:spLocks noGrp="1" noChangeArrowheads="1"/>
          </p:cNvSpPr>
          <p:nvPr>
            <p:ph type="title"/>
          </p:nvPr>
        </p:nvSpPr>
        <p:spPr/>
        <p:txBody>
          <a:bodyPr/>
          <a:lstStyle/>
          <a:p>
            <a:pPr>
              <a:defRPr/>
            </a:pPr>
            <a:r>
              <a:rPr lang="en-GB"/>
              <a:t>Desensitising Agents</a:t>
            </a:r>
          </a:p>
        </p:txBody>
      </p:sp>
      <p:sp>
        <p:nvSpPr>
          <p:cNvPr id="1490947" name="Rectangle 3"/>
          <p:cNvSpPr>
            <a:spLocks noGrp="1" noChangeArrowheads="1"/>
          </p:cNvSpPr>
          <p:nvPr>
            <p:ph type="body" idx="1"/>
          </p:nvPr>
        </p:nvSpPr>
        <p:spPr>
          <a:xfrm>
            <a:off x="685800" y="1239838"/>
            <a:ext cx="8064500" cy="4984750"/>
          </a:xfrm>
        </p:spPr>
        <p:txBody>
          <a:bodyPr/>
          <a:lstStyle/>
          <a:p>
            <a:pPr marL="533400" indent="-533400">
              <a:buFont typeface="Wingdings" pitchFamily="2" charset="2"/>
              <a:buNone/>
            </a:pPr>
            <a:r>
              <a:rPr lang="en-GB" sz="2400" dirty="0" err="1" smtClean="0"/>
              <a:t>Phlegmatiser</a:t>
            </a:r>
            <a:r>
              <a:rPr lang="en-GB" sz="2400" dirty="0" smtClean="0"/>
              <a:t>			Examples</a:t>
            </a:r>
            <a:br>
              <a:rPr lang="en-GB" sz="2400" dirty="0" smtClean="0"/>
            </a:br>
            <a:endParaRPr lang="en-GB" sz="2400" dirty="0" smtClean="0"/>
          </a:p>
          <a:p>
            <a:pPr marL="533400" indent="-533400"/>
            <a:r>
              <a:rPr lang="en-GB" sz="2400" dirty="0" smtClean="0"/>
              <a:t>Water			Crude explosives</a:t>
            </a:r>
          </a:p>
          <a:p>
            <a:pPr marL="533400" indent="-533400"/>
            <a:r>
              <a:rPr lang="en-GB" sz="2400" dirty="0" smtClean="0"/>
              <a:t>Wax			</a:t>
            </a:r>
            <a:r>
              <a:rPr lang="en-GB" sz="2400" dirty="0" err="1" smtClean="0"/>
              <a:t>Pressable</a:t>
            </a:r>
            <a:r>
              <a:rPr lang="en-GB" sz="2400" dirty="0" smtClean="0"/>
              <a:t> moulding powders</a:t>
            </a:r>
          </a:p>
          <a:p>
            <a:pPr marL="533400" indent="-533400"/>
            <a:r>
              <a:rPr lang="en-GB" sz="2400" dirty="0" smtClean="0"/>
              <a:t>PIB </a:t>
            </a:r>
            <a:r>
              <a:rPr lang="en-GB" sz="1600" dirty="0" smtClean="0"/>
              <a:t>(</a:t>
            </a:r>
            <a:r>
              <a:rPr lang="en-GB" sz="1600" dirty="0" err="1" smtClean="0"/>
              <a:t>Polyisobutylene</a:t>
            </a:r>
            <a:r>
              <a:rPr lang="en-GB" sz="1600" dirty="0" smtClean="0"/>
              <a:t>)   </a:t>
            </a:r>
            <a:r>
              <a:rPr lang="en-GB" sz="2400" dirty="0" smtClean="0"/>
              <a:t>	Sheet &amp; demolition explosives</a:t>
            </a:r>
          </a:p>
          <a:p>
            <a:pPr marL="533400" indent="-533400"/>
            <a:r>
              <a:rPr lang="en-GB" sz="2400" dirty="0" smtClean="0"/>
              <a:t>Grease			Plastic explosives</a:t>
            </a:r>
          </a:p>
          <a:p>
            <a:pPr marL="533400" indent="-533400"/>
            <a:r>
              <a:rPr lang="en-GB" sz="2400" dirty="0" smtClean="0"/>
              <a:t>TNT			Melt-cast explosives</a:t>
            </a:r>
          </a:p>
          <a:p>
            <a:pPr marL="533400" indent="-533400"/>
            <a:r>
              <a:rPr lang="en-GB" sz="2400" dirty="0" smtClean="0"/>
              <a:t>HTPB/DOA		</a:t>
            </a:r>
            <a:r>
              <a:rPr lang="en-GB" sz="2400" dirty="0" err="1" smtClean="0"/>
              <a:t>Castable</a:t>
            </a:r>
            <a:r>
              <a:rPr lang="en-GB" sz="2400" dirty="0" smtClean="0"/>
              <a:t> PBXs</a:t>
            </a:r>
          </a:p>
          <a:p>
            <a:pPr marL="533400" indent="-533400"/>
            <a:r>
              <a:rPr lang="en-GB" sz="2400" dirty="0" smtClean="0"/>
              <a:t>Polymeric lacquers	</a:t>
            </a:r>
            <a:r>
              <a:rPr lang="en-GB" sz="2400" dirty="0" err="1" smtClean="0"/>
              <a:t>Pressable</a:t>
            </a:r>
            <a:r>
              <a:rPr lang="en-GB" sz="2400" dirty="0" smtClean="0"/>
              <a:t> PBXs</a:t>
            </a:r>
          </a:p>
          <a:p>
            <a:pPr marL="533400" indent="-533400"/>
            <a:r>
              <a:rPr lang="en-GB" sz="2400" dirty="0" smtClean="0"/>
              <a:t>Plasticisers		</a:t>
            </a:r>
            <a:r>
              <a:rPr lang="en-GB" sz="2400" dirty="0" err="1" smtClean="0"/>
              <a:t>Nitramine</a:t>
            </a:r>
            <a:r>
              <a:rPr lang="en-GB" sz="2400" dirty="0" smtClean="0"/>
              <a:t> premixes</a:t>
            </a:r>
          </a:p>
        </p:txBody>
      </p:sp>
    </p:spTree>
    <p:extLst>
      <p:ext uri="{BB962C8B-B14F-4D97-AF65-F5344CB8AC3E}">
        <p14:creationId xmlns:p14="http://schemas.microsoft.com/office/powerpoint/2010/main" val="17537465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nodeType="clickEffect">
                                  <p:stCondLst>
                                    <p:cond delay="0"/>
                                  </p:stCondLst>
                                  <p:childTnLst>
                                    <p:set>
                                      <p:cBhvr>
                                        <p:cTn id="6" dur="1" fill="hold">
                                          <p:stCondLst>
                                            <p:cond delay="0"/>
                                          </p:stCondLst>
                                        </p:cTn>
                                        <p:tgtEl>
                                          <p:spTgt spid="1490947">
                                            <p:txEl>
                                              <p:pRg st="1" end="1"/>
                                            </p:txEl>
                                          </p:spTgt>
                                        </p:tgtEl>
                                        <p:attrNameLst>
                                          <p:attrName>style.visibility</p:attrName>
                                        </p:attrNameLst>
                                      </p:cBhvr>
                                      <p:to>
                                        <p:strVal val="visible"/>
                                      </p:to>
                                    </p:set>
                                    <p:anim calcmode="lin" valueType="num">
                                      <p:cBhvr>
                                        <p:cTn id="7" dur="1000" fill="hold"/>
                                        <p:tgtEl>
                                          <p:spTgt spid="1490947">
                                            <p:txEl>
                                              <p:pRg st="1" end="1"/>
                                            </p:txEl>
                                          </p:spTgt>
                                        </p:tgtEl>
                                        <p:attrNameLst>
                                          <p:attrName>ppt_x</p:attrName>
                                        </p:attrNameLst>
                                      </p:cBhvr>
                                      <p:tavLst>
                                        <p:tav tm="0">
                                          <p:val>
                                            <p:strVal val="#ppt_x-.2"/>
                                          </p:val>
                                        </p:tav>
                                        <p:tav tm="100000">
                                          <p:val>
                                            <p:strVal val="#ppt_x"/>
                                          </p:val>
                                        </p:tav>
                                      </p:tavLst>
                                    </p:anim>
                                    <p:anim calcmode="lin" valueType="num">
                                      <p:cBhvr>
                                        <p:cTn id="8" dur="1000" fill="hold"/>
                                        <p:tgtEl>
                                          <p:spTgt spid="1490947">
                                            <p:txEl>
                                              <p:pRg st="1" end="1"/>
                                            </p:txEl>
                                          </p:spTgt>
                                        </p:tgtEl>
                                        <p:attrNameLst>
                                          <p:attrName>ppt_y</p:attrName>
                                        </p:attrNameLst>
                                      </p:cBhvr>
                                      <p:tavLst>
                                        <p:tav tm="0">
                                          <p:val>
                                            <p:strVal val="#ppt_y"/>
                                          </p:val>
                                        </p:tav>
                                        <p:tav tm="100000">
                                          <p:val>
                                            <p:strVal val="#ppt_y"/>
                                          </p:val>
                                        </p:tav>
                                      </p:tavLst>
                                    </p:anim>
                                    <p:animEffect transition="in" filter="wipe(right)" prLst="gradientSize: 0.1">
                                      <p:cBhvr>
                                        <p:cTn id="9" dur="1000"/>
                                        <p:tgtEl>
                                          <p:spTgt spid="1490947">
                                            <p:txEl>
                                              <p:pRg st="1" end="1"/>
                                            </p:txEl>
                                          </p:spTgt>
                                        </p:tgtEl>
                                      </p:cBhvr>
                                    </p:animEffect>
                                  </p:childTnLst>
                                </p:cTn>
                              </p:par>
                            </p:childTnLst>
                          </p:cTn>
                        </p:par>
                        <p:par>
                          <p:cTn id="10" fill="hold">
                            <p:stCondLst>
                              <p:cond delay="1000"/>
                            </p:stCondLst>
                            <p:childTnLst>
                              <p:par>
                                <p:cTn id="11" presetID="29" presetClass="entr" presetSubtype="0" fill="hold" nodeType="afterEffect">
                                  <p:stCondLst>
                                    <p:cond delay="500"/>
                                  </p:stCondLst>
                                  <p:childTnLst>
                                    <p:set>
                                      <p:cBhvr>
                                        <p:cTn id="12" dur="1" fill="hold">
                                          <p:stCondLst>
                                            <p:cond delay="0"/>
                                          </p:stCondLst>
                                        </p:cTn>
                                        <p:tgtEl>
                                          <p:spTgt spid="1490947">
                                            <p:txEl>
                                              <p:pRg st="2" end="2"/>
                                            </p:txEl>
                                          </p:spTgt>
                                        </p:tgtEl>
                                        <p:attrNameLst>
                                          <p:attrName>style.visibility</p:attrName>
                                        </p:attrNameLst>
                                      </p:cBhvr>
                                      <p:to>
                                        <p:strVal val="visible"/>
                                      </p:to>
                                    </p:set>
                                    <p:anim calcmode="lin" valueType="num">
                                      <p:cBhvr>
                                        <p:cTn id="13" dur="1000" fill="hold"/>
                                        <p:tgtEl>
                                          <p:spTgt spid="1490947">
                                            <p:txEl>
                                              <p:pRg st="2" end="2"/>
                                            </p:txEl>
                                          </p:spTgt>
                                        </p:tgtEl>
                                        <p:attrNameLst>
                                          <p:attrName>ppt_x</p:attrName>
                                        </p:attrNameLst>
                                      </p:cBhvr>
                                      <p:tavLst>
                                        <p:tav tm="0">
                                          <p:val>
                                            <p:strVal val="#ppt_x-.2"/>
                                          </p:val>
                                        </p:tav>
                                        <p:tav tm="100000">
                                          <p:val>
                                            <p:strVal val="#ppt_x"/>
                                          </p:val>
                                        </p:tav>
                                      </p:tavLst>
                                    </p:anim>
                                    <p:anim calcmode="lin" valueType="num">
                                      <p:cBhvr>
                                        <p:cTn id="14" dur="1000" fill="hold"/>
                                        <p:tgtEl>
                                          <p:spTgt spid="1490947">
                                            <p:txEl>
                                              <p:pRg st="2" end="2"/>
                                            </p:txEl>
                                          </p:spTgt>
                                        </p:tgtEl>
                                        <p:attrNameLst>
                                          <p:attrName>ppt_y</p:attrName>
                                        </p:attrNameLst>
                                      </p:cBhvr>
                                      <p:tavLst>
                                        <p:tav tm="0">
                                          <p:val>
                                            <p:strVal val="#ppt_y"/>
                                          </p:val>
                                        </p:tav>
                                        <p:tav tm="100000">
                                          <p:val>
                                            <p:strVal val="#ppt_y"/>
                                          </p:val>
                                        </p:tav>
                                      </p:tavLst>
                                    </p:anim>
                                    <p:animEffect transition="in" filter="wipe(right)" prLst="gradientSize: 0.1">
                                      <p:cBhvr>
                                        <p:cTn id="15" dur="1000"/>
                                        <p:tgtEl>
                                          <p:spTgt spid="1490947">
                                            <p:txEl>
                                              <p:pRg st="2" end="2"/>
                                            </p:txEl>
                                          </p:spTgt>
                                        </p:tgtEl>
                                      </p:cBhvr>
                                    </p:animEffect>
                                  </p:childTnLst>
                                </p:cTn>
                              </p:par>
                            </p:childTnLst>
                          </p:cTn>
                        </p:par>
                        <p:par>
                          <p:cTn id="16" fill="hold">
                            <p:stCondLst>
                              <p:cond delay="2500"/>
                            </p:stCondLst>
                            <p:childTnLst>
                              <p:par>
                                <p:cTn id="17" presetID="29" presetClass="entr" presetSubtype="0" fill="hold" nodeType="afterEffect">
                                  <p:stCondLst>
                                    <p:cond delay="500"/>
                                  </p:stCondLst>
                                  <p:childTnLst>
                                    <p:set>
                                      <p:cBhvr>
                                        <p:cTn id="18" dur="1" fill="hold">
                                          <p:stCondLst>
                                            <p:cond delay="0"/>
                                          </p:stCondLst>
                                        </p:cTn>
                                        <p:tgtEl>
                                          <p:spTgt spid="1490947">
                                            <p:txEl>
                                              <p:pRg st="3" end="3"/>
                                            </p:txEl>
                                          </p:spTgt>
                                        </p:tgtEl>
                                        <p:attrNameLst>
                                          <p:attrName>style.visibility</p:attrName>
                                        </p:attrNameLst>
                                      </p:cBhvr>
                                      <p:to>
                                        <p:strVal val="visible"/>
                                      </p:to>
                                    </p:set>
                                    <p:anim calcmode="lin" valueType="num">
                                      <p:cBhvr>
                                        <p:cTn id="19" dur="1000" fill="hold"/>
                                        <p:tgtEl>
                                          <p:spTgt spid="1490947">
                                            <p:txEl>
                                              <p:pRg st="3" end="3"/>
                                            </p:txEl>
                                          </p:spTgt>
                                        </p:tgtEl>
                                        <p:attrNameLst>
                                          <p:attrName>ppt_x</p:attrName>
                                        </p:attrNameLst>
                                      </p:cBhvr>
                                      <p:tavLst>
                                        <p:tav tm="0">
                                          <p:val>
                                            <p:strVal val="#ppt_x-.2"/>
                                          </p:val>
                                        </p:tav>
                                        <p:tav tm="100000">
                                          <p:val>
                                            <p:strVal val="#ppt_x"/>
                                          </p:val>
                                        </p:tav>
                                      </p:tavLst>
                                    </p:anim>
                                    <p:anim calcmode="lin" valueType="num">
                                      <p:cBhvr>
                                        <p:cTn id="20" dur="1000" fill="hold"/>
                                        <p:tgtEl>
                                          <p:spTgt spid="1490947">
                                            <p:txEl>
                                              <p:pRg st="3" end="3"/>
                                            </p:txEl>
                                          </p:spTgt>
                                        </p:tgtEl>
                                        <p:attrNameLst>
                                          <p:attrName>ppt_y</p:attrName>
                                        </p:attrNameLst>
                                      </p:cBhvr>
                                      <p:tavLst>
                                        <p:tav tm="0">
                                          <p:val>
                                            <p:strVal val="#ppt_y"/>
                                          </p:val>
                                        </p:tav>
                                        <p:tav tm="100000">
                                          <p:val>
                                            <p:strVal val="#ppt_y"/>
                                          </p:val>
                                        </p:tav>
                                      </p:tavLst>
                                    </p:anim>
                                    <p:animEffect transition="in" filter="wipe(right)" prLst="gradientSize: 0.1">
                                      <p:cBhvr>
                                        <p:cTn id="21" dur="1000"/>
                                        <p:tgtEl>
                                          <p:spTgt spid="1490947">
                                            <p:txEl>
                                              <p:pRg st="3" end="3"/>
                                            </p:txEl>
                                          </p:spTgt>
                                        </p:tgtEl>
                                      </p:cBhvr>
                                    </p:animEffect>
                                  </p:childTnLst>
                                </p:cTn>
                              </p:par>
                            </p:childTnLst>
                          </p:cTn>
                        </p:par>
                        <p:par>
                          <p:cTn id="22" fill="hold">
                            <p:stCondLst>
                              <p:cond delay="4000"/>
                            </p:stCondLst>
                            <p:childTnLst>
                              <p:par>
                                <p:cTn id="23" presetID="29" presetClass="entr" presetSubtype="0" fill="hold" nodeType="afterEffect">
                                  <p:stCondLst>
                                    <p:cond delay="500"/>
                                  </p:stCondLst>
                                  <p:childTnLst>
                                    <p:set>
                                      <p:cBhvr>
                                        <p:cTn id="24" dur="1" fill="hold">
                                          <p:stCondLst>
                                            <p:cond delay="0"/>
                                          </p:stCondLst>
                                        </p:cTn>
                                        <p:tgtEl>
                                          <p:spTgt spid="1490947">
                                            <p:txEl>
                                              <p:pRg st="4" end="4"/>
                                            </p:txEl>
                                          </p:spTgt>
                                        </p:tgtEl>
                                        <p:attrNameLst>
                                          <p:attrName>style.visibility</p:attrName>
                                        </p:attrNameLst>
                                      </p:cBhvr>
                                      <p:to>
                                        <p:strVal val="visible"/>
                                      </p:to>
                                    </p:set>
                                    <p:anim calcmode="lin" valueType="num">
                                      <p:cBhvr>
                                        <p:cTn id="25" dur="1000" fill="hold"/>
                                        <p:tgtEl>
                                          <p:spTgt spid="1490947">
                                            <p:txEl>
                                              <p:pRg st="4" end="4"/>
                                            </p:txEl>
                                          </p:spTgt>
                                        </p:tgtEl>
                                        <p:attrNameLst>
                                          <p:attrName>ppt_x</p:attrName>
                                        </p:attrNameLst>
                                      </p:cBhvr>
                                      <p:tavLst>
                                        <p:tav tm="0">
                                          <p:val>
                                            <p:strVal val="#ppt_x-.2"/>
                                          </p:val>
                                        </p:tav>
                                        <p:tav tm="100000">
                                          <p:val>
                                            <p:strVal val="#ppt_x"/>
                                          </p:val>
                                        </p:tav>
                                      </p:tavLst>
                                    </p:anim>
                                    <p:anim calcmode="lin" valueType="num">
                                      <p:cBhvr>
                                        <p:cTn id="26" dur="1000" fill="hold"/>
                                        <p:tgtEl>
                                          <p:spTgt spid="1490947">
                                            <p:txEl>
                                              <p:pRg st="4" end="4"/>
                                            </p:txEl>
                                          </p:spTgt>
                                        </p:tgtEl>
                                        <p:attrNameLst>
                                          <p:attrName>ppt_y</p:attrName>
                                        </p:attrNameLst>
                                      </p:cBhvr>
                                      <p:tavLst>
                                        <p:tav tm="0">
                                          <p:val>
                                            <p:strVal val="#ppt_y"/>
                                          </p:val>
                                        </p:tav>
                                        <p:tav tm="100000">
                                          <p:val>
                                            <p:strVal val="#ppt_y"/>
                                          </p:val>
                                        </p:tav>
                                      </p:tavLst>
                                    </p:anim>
                                    <p:animEffect transition="in" filter="wipe(right)" prLst="gradientSize: 0.1">
                                      <p:cBhvr>
                                        <p:cTn id="27" dur="1000"/>
                                        <p:tgtEl>
                                          <p:spTgt spid="1490947">
                                            <p:txEl>
                                              <p:pRg st="4" end="4"/>
                                            </p:txEl>
                                          </p:spTgt>
                                        </p:tgtEl>
                                      </p:cBhvr>
                                    </p:animEffect>
                                  </p:childTnLst>
                                </p:cTn>
                              </p:par>
                            </p:childTnLst>
                          </p:cTn>
                        </p:par>
                        <p:par>
                          <p:cTn id="28" fill="hold">
                            <p:stCondLst>
                              <p:cond delay="5500"/>
                            </p:stCondLst>
                            <p:childTnLst>
                              <p:par>
                                <p:cTn id="29" presetID="29" presetClass="entr" presetSubtype="0" fill="hold" nodeType="afterEffect">
                                  <p:stCondLst>
                                    <p:cond delay="500"/>
                                  </p:stCondLst>
                                  <p:childTnLst>
                                    <p:set>
                                      <p:cBhvr>
                                        <p:cTn id="30" dur="1" fill="hold">
                                          <p:stCondLst>
                                            <p:cond delay="0"/>
                                          </p:stCondLst>
                                        </p:cTn>
                                        <p:tgtEl>
                                          <p:spTgt spid="1490947">
                                            <p:txEl>
                                              <p:pRg st="5" end="5"/>
                                            </p:txEl>
                                          </p:spTgt>
                                        </p:tgtEl>
                                        <p:attrNameLst>
                                          <p:attrName>style.visibility</p:attrName>
                                        </p:attrNameLst>
                                      </p:cBhvr>
                                      <p:to>
                                        <p:strVal val="visible"/>
                                      </p:to>
                                    </p:set>
                                    <p:anim calcmode="lin" valueType="num">
                                      <p:cBhvr>
                                        <p:cTn id="31" dur="1000" fill="hold"/>
                                        <p:tgtEl>
                                          <p:spTgt spid="1490947">
                                            <p:txEl>
                                              <p:pRg st="5" end="5"/>
                                            </p:txEl>
                                          </p:spTgt>
                                        </p:tgtEl>
                                        <p:attrNameLst>
                                          <p:attrName>ppt_x</p:attrName>
                                        </p:attrNameLst>
                                      </p:cBhvr>
                                      <p:tavLst>
                                        <p:tav tm="0">
                                          <p:val>
                                            <p:strVal val="#ppt_x-.2"/>
                                          </p:val>
                                        </p:tav>
                                        <p:tav tm="100000">
                                          <p:val>
                                            <p:strVal val="#ppt_x"/>
                                          </p:val>
                                        </p:tav>
                                      </p:tavLst>
                                    </p:anim>
                                    <p:anim calcmode="lin" valueType="num">
                                      <p:cBhvr>
                                        <p:cTn id="32" dur="1000" fill="hold"/>
                                        <p:tgtEl>
                                          <p:spTgt spid="1490947">
                                            <p:txEl>
                                              <p:pRg st="5" end="5"/>
                                            </p:txEl>
                                          </p:spTgt>
                                        </p:tgtEl>
                                        <p:attrNameLst>
                                          <p:attrName>ppt_y</p:attrName>
                                        </p:attrNameLst>
                                      </p:cBhvr>
                                      <p:tavLst>
                                        <p:tav tm="0">
                                          <p:val>
                                            <p:strVal val="#ppt_y"/>
                                          </p:val>
                                        </p:tav>
                                        <p:tav tm="100000">
                                          <p:val>
                                            <p:strVal val="#ppt_y"/>
                                          </p:val>
                                        </p:tav>
                                      </p:tavLst>
                                    </p:anim>
                                    <p:animEffect transition="in" filter="wipe(right)" prLst="gradientSize: 0.1">
                                      <p:cBhvr>
                                        <p:cTn id="33" dur="1000"/>
                                        <p:tgtEl>
                                          <p:spTgt spid="1490947">
                                            <p:txEl>
                                              <p:pRg st="5" end="5"/>
                                            </p:txEl>
                                          </p:spTgt>
                                        </p:tgtEl>
                                      </p:cBhvr>
                                    </p:animEffect>
                                  </p:childTnLst>
                                </p:cTn>
                              </p:par>
                            </p:childTnLst>
                          </p:cTn>
                        </p:par>
                        <p:par>
                          <p:cTn id="34" fill="hold">
                            <p:stCondLst>
                              <p:cond delay="7000"/>
                            </p:stCondLst>
                            <p:childTnLst>
                              <p:par>
                                <p:cTn id="35" presetID="29" presetClass="entr" presetSubtype="0" fill="hold" nodeType="afterEffect">
                                  <p:stCondLst>
                                    <p:cond delay="500"/>
                                  </p:stCondLst>
                                  <p:childTnLst>
                                    <p:set>
                                      <p:cBhvr>
                                        <p:cTn id="36" dur="1" fill="hold">
                                          <p:stCondLst>
                                            <p:cond delay="0"/>
                                          </p:stCondLst>
                                        </p:cTn>
                                        <p:tgtEl>
                                          <p:spTgt spid="1490947">
                                            <p:txEl>
                                              <p:pRg st="6" end="6"/>
                                            </p:txEl>
                                          </p:spTgt>
                                        </p:tgtEl>
                                        <p:attrNameLst>
                                          <p:attrName>style.visibility</p:attrName>
                                        </p:attrNameLst>
                                      </p:cBhvr>
                                      <p:to>
                                        <p:strVal val="visible"/>
                                      </p:to>
                                    </p:set>
                                    <p:anim calcmode="lin" valueType="num">
                                      <p:cBhvr>
                                        <p:cTn id="37" dur="1000" fill="hold"/>
                                        <p:tgtEl>
                                          <p:spTgt spid="1490947">
                                            <p:txEl>
                                              <p:pRg st="6" end="6"/>
                                            </p:txEl>
                                          </p:spTgt>
                                        </p:tgtEl>
                                        <p:attrNameLst>
                                          <p:attrName>ppt_x</p:attrName>
                                        </p:attrNameLst>
                                      </p:cBhvr>
                                      <p:tavLst>
                                        <p:tav tm="0">
                                          <p:val>
                                            <p:strVal val="#ppt_x-.2"/>
                                          </p:val>
                                        </p:tav>
                                        <p:tav tm="100000">
                                          <p:val>
                                            <p:strVal val="#ppt_x"/>
                                          </p:val>
                                        </p:tav>
                                      </p:tavLst>
                                    </p:anim>
                                    <p:anim calcmode="lin" valueType="num">
                                      <p:cBhvr>
                                        <p:cTn id="38" dur="1000" fill="hold"/>
                                        <p:tgtEl>
                                          <p:spTgt spid="1490947">
                                            <p:txEl>
                                              <p:pRg st="6" end="6"/>
                                            </p:txEl>
                                          </p:spTgt>
                                        </p:tgtEl>
                                        <p:attrNameLst>
                                          <p:attrName>ppt_y</p:attrName>
                                        </p:attrNameLst>
                                      </p:cBhvr>
                                      <p:tavLst>
                                        <p:tav tm="0">
                                          <p:val>
                                            <p:strVal val="#ppt_y"/>
                                          </p:val>
                                        </p:tav>
                                        <p:tav tm="100000">
                                          <p:val>
                                            <p:strVal val="#ppt_y"/>
                                          </p:val>
                                        </p:tav>
                                      </p:tavLst>
                                    </p:anim>
                                    <p:animEffect transition="in" filter="wipe(right)" prLst="gradientSize: 0.1">
                                      <p:cBhvr>
                                        <p:cTn id="39" dur="1000"/>
                                        <p:tgtEl>
                                          <p:spTgt spid="1490947">
                                            <p:txEl>
                                              <p:pRg st="6" end="6"/>
                                            </p:txEl>
                                          </p:spTgt>
                                        </p:tgtEl>
                                      </p:cBhvr>
                                    </p:animEffect>
                                  </p:childTnLst>
                                </p:cTn>
                              </p:par>
                            </p:childTnLst>
                          </p:cTn>
                        </p:par>
                        <p:par>
                          <p:cTn id="40" fill="hold">
                            <p:stCondLst>
                              <p:cond delay="8500"/>
                            </p:stCondLst>
                            <p:childTnLst>
                              <p:par>
                                <p:cTn id="41" presetID="29" presetClass="entr" presetSubtype="0" fill="hold" nodeType="afterEffect">
                                  <p:stCondLst>
                                    <p:cond delay="500"/>
                                  </p:stCondLst>
                                  <p:childTnLst>
                                    <p:set>
                                      <p:cBhvr>
                                        <p:cTn id="42" dur="1" fill="hold">
                                          <p:stCondLst>
                                            <p:cond delay="0"/>
                                          </p:stCondLst>
                                        </p:cTn>
                                        <p:tgtEl>
                                          <p:spTgt spid="1490947">
                                            <p:txEl>
                                              <p:pRg st="7" end="7"/>
                                            </p:txEl>
                                          </p:spTgt>
                                        </p:tgtEl>
                                        <p:attrNameLst>
                                          <p:attrName>style.visibility</p:attrName>
                                        </p:attrNameLst>
                                      </p:cBhvr>
                                      <p:to>
                                        <p:strVal val="visible"/>
                                      </p:to>
                                    </p:set>
                                    <p:anim calcmode="lin" valueType="num">
                                      <p:cBhvr>
                                        <p:cTn id="43" dur="1000" fill="hold"/>
                                        <p:tgtEl>
                                          <p:spTgt spid="1490947">
                                            <p:txEl>
                                              <p:pRg st="7" end="7"/>
                                            </p:txEl>
                                          </p:spTgt>
                                        </p:tgtEl>
                                        <p:attrNameLst>
                                          <p:attrName>ppt_x</p:attrName>
                                        </p:attrNameLst>
                                      </p:cBhvr>
                                      <p:tavLst>
                                        <p:tav tm="0">
                                          <p:val>
                                            <p:strVal val="#ppt_x-.2"/>
                                          </p:val>
                                        </p:tav>
                                        <p:tav tm="100000">
                                          <p:val>
                                            <p:strVal val="#ppt_x"/>
                                          </p:val>
                                        </p:tav>
                                      </p:tavLst>
                                    </p:anim>
                                    <p:anim calcmode="lin" valueType="num">
                                      <p:cBhvr>
                                        <p:cTn id="44" dur="1000" fill="hold"/>
                                        <p:tgtEl>
                                          <p:spTgt spid="1490947">
                                            <p:txEl>
                                              <p:pRg st="7" end="7"/>
                                            </p:txEl>
                                          </p:spTgt>
                                        </p:tgtEl>
                                        <p:attrNameLst>
                                          <p:attrName>ppt_y</p:attrName>
                                        </p:attrNameLst>
                                      </p:cBhvr>
                                      <p:tavLst>
                                        <p:tav tm="0">
                                          <p:val>
                                            <p:strVal val="#ppt_y"/>
                                          </p:val>
                                        </p:tav>
                                        <p:tav tm="100000">
                                          <p:val>
                                            <p:strVal val="#ppt_y"/>
                                          </p:val>
                                        </p:tav>
                                      </p:tavLst>
                                    </p:anim>
                                    <p:animEffect transition="in" filter="wipe(right)" prLst="gradientSize: 0.1">
                                      <p:cBhvr>
                                        <p:cTn id="45" dur="1000"/>
                                        <p:tgtEl>
                                          <p:spTgt spid="1490947">
                                            <p:txEl>
                                              <p:pRg st="7" end="7"/>
                                            </p:txEl>
                                          </p:spTgt>
                                        </p:tgtEl>
                                      </p:cBhvr>
                                    </p:animEffect>
                                  </p:childTnLst>
                                </p:cTn>
                              </p:par>
                            </p:childTnLst>
                          </p:cTn>
                        </p:par>
                        <p:par>
                          <p:cTn id="46" fill="hold">
                            <p:stCondLst>
                              <p:cond delay="10000"/>
                            </p:stCondLst>
                            <p:childTnLst>
                              <p:par>
                                <p:cTn id="47" presetID="29" presetClass="entr" presetSubtype="0" fill="hold" nodeType="afterEffect">
                                  <p:stCondLst>
                                    <p:cond delay="500"/>
                                  </p:stCondLst>
                                  <p:childTnLst>
                                    <p:set>
                                      <p:cBhvr>
                                        <p:cTn id="48" dur="1" fill="hold">
                                          <p:stCondLst>
                                            <p:cond delay="0"/>
                                          </p:stCondLst>
                                        </p:cTn>
                                        <p:tgtEl>
                                          <p:spTgt spid="1490947">
                                            <p:txEl>
                                              <p:pRg st="8" end="8"/>
                                            </p:txEl>
                                          </p:spTgt>
                                        </p:tgtEl>
                                        <p:attrNameLst>
                                          <p:attrName>style.visibility</p:attrName>
                                        </p:attrNameLst>
                                      </p:cBhvr>
                                      <p:to>
                                        <p:strVal val="visible"/>
                                      </p:to>
                                    </p:set>
                                    <p:anim calcmode="lin" valueType="num">
                                      <p:cBhvr>
                                        <p:cTn id="49" dur="1000" fill="hold"/>
                                        <p:tgtEl>
                                          <p:spTgt spid="1490947">
                                            <p:txEl>
                                              <p:pRg st="8" end="8"/>
                                            </p:txEl>
                                          </p:spTgt>
                                        </p:tgtEl>
                                        <p:attrNameLst>
                                          <p:attrName>ppt_x</p:attrName>
                                        </p:attrNameLst>
                                      </p:cBhvr>
                                      <p:tavLst>
                                        <p:tav tm="0">
                                          <p:val>
                                            <p:strVal val="#ppt_x-.2"/>
                                          </p:val>
                                        </p:tav>
                                        <p:tav tm="100000">
                                          <p:val>
                                            <p:strVal val="#ppt_x"/>
                                          </p:val>
                                        </p:tav>
                                      </p:tavLst>
                                    </p:anim>
                                    <p:anim calcmode="lin" valueType="num">
                                      <p:cBhvr>
                                        <p:cTn id="50" dur="1000" fill="hold"/>
                                        <p:tgtEl>
                                          <p:spTgt spid="1490947">
                                            <p:txEl>
                                              <p:pRg st="8" end="8"/>
                                            </p:txEl>
                                          </p:spTgt>
                                        </p:tgtEl>
                                        <p:attrNameLst>
                                          <p:attrName>ppt_y</p:attrName>
                                        </p:attrNameLst>
                                      </p:cBhvr>
                                      <p:tavLst>
                                        <p:tav tm="0">
                                          <p:val>
                                            <p:strVal val="#ppt_y"/>
                                          </p:val>
                                        </p:tav>
                                        <p:tav tm="100000">
                                          <p:val>
                                            <p:strVal val="#ppt_y"/>
                                          </p:val>
                                        </p:tav>
                                      </p:tavLst>
                                    </p:anim>
                                    <p:animEffect transition="in" filter="wipe(right)" prLst="gradientSize: 0.1">
                                      <p:cBhvr>
                                        <p:cTn id="51" dur="1000"/>
                                        <p:tgtEl>
                                          <p:spTgt spid="149094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bwMode="auto">
          <a:xfrm>
            <a:off x="6242382" y="1001366"/>
            <a:ext cx="1891035" cy="2232248"/>
          </a:xfrm>
          <a:prstGeom prst="rect">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
        <p:nvSpPr>
          <p:cNvPr id="2" name="Title 1"/>
          <p:cNvSpPr>
            <a:spLocks noGrp="1"/>
          </p:cNvSpPr>
          <p:nvPr>
            <p:ph type="title"/>
          </p:nvPr>
        </p:nvSpPr>
        <p:spPr>
          <a:xfrm>
            <a:off x="217715" y="259190"/>
            <a:ext cx="6435725" cy="522287"/>
          </a:xfrm>
        </p:spPr>
        <p:txBody>
          <a:bodyPr/>
          <a:lstStyle/>
          <a:p>
            <a:r>
              <a:rPr lang="en-GB" dirty="0" smtClean="0"/>
              <a:t>Melt Cast IMHE</a:t>
            </a:r>
            <a:br>
              <a:rPr lang="en-GB" dirty="0" smtClean="0"/>
            </a:br>
            <a:r>
              <a:rPr lang="en-GB" dirty="0" smtClean="0"/>
              <a:t>(IMX 101 and 104)</a:t>
            </a:r>
            <a:endParaRPr lang="en-GB" dirty="0"/>
          </a:p>
        </p:txBody>
      </p:sp>
      <p:sp>
        <p:nvSpPr>
          <p:cNvPr id="3" name="Content Placeholder 2"/>
          <p:cNvSpPr>
            <a:spLocks noGrp="1"/>
          </p:cNvSpPr>
          <p:nvPr>
            <p:ph idx="1"/>
          </p:nvPr>
        </p:nvSpPr>
        <p:spPr>
          <a:xfrm>
            <a:off x="349697" y="1112838"/>
            <a:ext cx="7772400" cy="4375150"/>
          </a:xfrm>
        </p:spPr>
        <p:txBody>
          <a:bodyPr/>
          <a:lstStyle/>
          <a:p>
            <a:r>
              <a:rPr lang="en-GB" dirty="0" smtClean="0"/>
              <a:t>DNAN</a:t>
            </a:r>
          </a:p>
          <a:p>
            <a:pPr lvl="1"/>
            <a:r>
              <a:rPr lang="en-GB" dirty="0" smtClean="0"/>
              <a:t>2,4-Dinitroanisole</a:t>
            </a:r>
          </a:p>
          <a:p>
            <a:endParaRPr lang="en-GB" dirty="0"/>
          </a:p>
          <a:p>
            <a:endParaRPr lang="en-GB" dirty="0" smtClean="0"/>
          </a:p>
          <a:p>
            <a:endParaRPr lang="en-GB" dirty="0" smtClean="0"/>
          </a:p>
          <a:p>
            <a:r>
              <a:rPr lang="en-GB" dirty="0" smtClean="0"/>
              <a:t>NTO</a:t>
            </a:r>
          </a:p>
          <a:p>
            <a:pPr lvl="1"/>
            <a:r>
              <a:rPr lang="en-GB" dirty="0"/>
              <a:t>Nitrotriazolone</a:t>
            </a:r>
          </a:p>
          <a:p>
            <a:pPr lvl="1"/>
            <a:endParaRPr lang="en-GB" dirty="0"/>
          </a:p>
        </p:txBody>
      </p:sp>
      <p:pic>
        <p:nvPicPr>
          <p:cNvPr id="1026" name="Picture 2" descr="2,4-Dinitroanisol.sv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4584" y="1128874"/>
            <a:ext cx="1666632" cy="197723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051720" y="2182776"/>
            <a:ext cx="4572000" cy="1200329"/>
          </a:xfrm>
          <a:prstGeom prst="rect">
            <a:avLst/>
          </a:prstGeom>
        </p:spPr>
        <p:txBody>
          <a:bodyPr>
            <a:spAutoFit/>
          </a:bodyPr>
          <a:lstStyle/>
          <a:p>
            <a:r>
              <a:rPr lang="en-GB" dirty="0"/>
              <a:t>Appearance	pale yellow needles</a:t>
            </a:r>
          </a:p>
          <a:p>
            <a:r>
              <a:rPr lang="en-GB" dirty="0"/>
              <a:t>Density	1.336 g cm−3</a:t>
            </a:r>
          </a:p>
          <a:p>
            <a:r>
              <a:rPr lang="en-GB" dirty="0"/>
              <a:t>Melting point	</a:t>
            </a:r>
            <a:r>
              <a:rPr lang="en-GB" dirty="0" smtClean="0"/>
              <a:t>94.5 </a:t>
            </a:r>
            <a:r>
              <a:rPr lang="en-GB" dirty="0" err="1" smtClean="0"/>
              <a:t>Deg</a:t>
            </a:r>
            <a:r>
              <a:rPr lang="en-GB" dirty="0" smtClean="0"/>
              <a:t> C</a:t>
            </a:r>
          </a:p>
          <a:p>
            <a:endParaRPr lang="en-GB" dirty="0"/>
          </a:p>
        </p:txBody>
      </p:sp>
      <p:grpSp>
        <p:nvGrpSpPr>
          <p:cNvPr id="8" name="Group 7"/>
          <p:cNvGrpSpPr/>
          <p:nvPr/>
        </p:nvGrpSpPr>
        <p:grpSpPr>
          <a:xfrm>
            <a:off x="6215791" y="3602994"/>
            <a:ext cx="1917626" cy="1008112"/>
            <a:chOff x="4932040" y="4653136"/>
            <a:chExt cx="1944216" cy="1008112"/>
          </a:xfrm>
        </p:grpSpPr>
        <p:sp>
          <p:nvSpPr>
            <p:cNvPr id="7" name="Rectangle 6"/>
            <p:cNvSpPr/>
            <p:nvPr/>
          </p:nvSpPr>
          <p:spPr bwMode="auto">
            <a:xfrm>
              <a:off x="4932040" y="4653136"/>
              <a:ext cx="1944216" cy="1008112"/>
            </a:xfrm>
            <a:prstGeom prst="rect">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pic>
          <p:nvPicPr>
            <p:cNvPr id="1028" name="Picture 4" descr="Nitrotriazolone.sv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15571" y="4653136"/>
              <a:ext cx="1508149" cy="898606"/>
            </a:xfrm>
            <a:prstGeom prst="rect">
              <a:avLst/>
            </a:prstGeom>
            <a:noFill/>
            <a:extLst>
              <a:ext uri="{909E8E84-426E-40DD-AFC4-6F175D3DCCD1}">
                <a14:hiddenFill xmlns:a14="http://schemas.microsoft.com/office/drawing/2010/main">
                  <a:solidFill>
                    <a:srgbClr val="FFFFFF"/>
                  </a:solidFill>
                </a14:hiddenFill>
              </a:ext>
            </a:extLst>
          </p:spPr>
        </p:pic>
      </p:grpSp>
      <p:sp>
        <p:nvSpPr>
          <p:cNvPr id="9" name="TextBox 8"/>
          <p:cNvSpPr txBox="1"/>
          <p:nvPr/>
        </p:nvSpPr>
        <p:spPr>
          <a:xfrm>
            <a:off x="2051720" y="5230128"/>
            <a:ext cx="6814751" cy="369332"/>
          </a:xfrm>
          <a:prstGeom prst="rect">
            <a:avLst/>
          </a:prstGeom>
          <a:noFill/>
        </p:spPr>
        <p:txBody>
          <a:bodyPr wrap="none" rtlCol="0">
            <a:spAutoFit/>
          </a:bodyPr>
          <a:lstStyle/>
          <a:p>
            <a:r>
              <a:rPr lang="en-GB" dirty="0">
                <a:hlinkClick r:id="rId4"/>
              </a:rPr>
              <a:t>https://www.baesystems.com/en/feature/making-explosives-safer</a:t>
            </a:r>
            <a:endParaRPr lang="en-GB" dirty="0"/>
          </a:p>
        </p:txBody>
      </p:sp>
    </p:spTree>
    <p:extLst>
      <p:ext uri="{BB962C8B-B14F-4D97-AF65-F5344CB8AC3E}">
        <p14:creationId xmlns:p14="http://schemas.microsoft.com/office/powerpoint/2010/main" val="1036382435"/>
      </p:ext>
    </p:extLst>
  </p:cSld>
  <p:clrMapOvr>
    <a:masterClrMapping/>
  </p:clrMapOvr>
  <p:transition>
    <p:wipe dir="r"/>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Energetic Binders</a:t>
            </a:r>
            <a:endParaRPr lang="en-GB" dirty="0"/>
          </a:p>
        </p:txBody>
      </p:sp>
      <p:sp>
        <p:nvSpPr>
          <p:cNvPr id="3" name="Content Placeholder 2"/>
          <p:cNvSpPr>
            <a:spLocks noGrp="1"/>
          </p:cNvSpPr>
          <p:nvPr>
            <p:ph idx="1"/>
          </p:nvPr>
        </p:nvSpPr>
        <p:spPr>
          <a:xfrm>
            <a:off x="711503" y="1229016"/>
            <a:ext cx="7772400" cy="4375150"/>
          </a:xfrm>
        </p:spPr>
        <p:txBody>
          <a:bodyPr/>
          <a:lstStyle/>
          <a:p>
            <a:r>
              <a:rPr lang="en-GB" dirty="0"/>
              <a:t>These are polymers, which are nitrated but not </a:t>
            </a:r>
            <a:r>
              <a:rPr lang="en-GB" dirty="0" smtClean="0"/>
              <a:t>explosives </a:t>
            </a:r>
            <a:r>
              <a:rPr lang="en-GB" dirty="0"/>
              <a:t>in their own right, </a:t>
            </a:r>
            <a:endParaRPr lang="en-GB" dirty="0" smtClean="0"/>
          </a:p>
          <a:p>
            <a:r>
              <a:rPr lang="en-GB" dirty="0" smtClean="0"/>
              <a:t>e.g. </a:t>
            </a:r>
            <a:r>
              <a:rPr lang="en-GB" dirty="0" err="1" smtClean="0"/>
              <a:t>PolyNIMMO</a:t>
            </a:r>
            <a:r>
              <a:rPr lang="en-GB" dirty="0" smtClean="0"/>
              <a:t> </a:t>
            </a:r>
          </a:p>
          <a:p>
            <a:endParaRPr lang="en-GB" dirty="0"/>
          </a:p>
          <a:p>
            <a:endParaRPr lang="en-GB" dirty="0" smtClean="0"/>
          </a:p>
          <a:p>
            <a:endParaRPr lang="en-GB" dirty="0"/>
          </a:p>
          <a:p>
            <a:endParaRPr lang="en-GB" dirty="0" smtClean="0"/>
          </a:p>
          <a:p>
            <a:r>
              <a:rPr lang="en-GB" dirty="0"/>
              <a:t>Other examples are </a:t>
            </a:r>
            <a:r>
              <a:rPr lang="en-GB" dirty="0" err="1"/>
              <a:t>PolyGL</a:t>
            </a:r>
            <a:r>
              <a:rPr lang="en-GB" dirty="0"/>
              <a:t> YN and GAP</a:t>
            </a:r>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1800" y="2797142"/>
            <a:ext cx="3269870" cy="1567962"/>
          </a:xfrm>
          <a:prstGeom prst="rect">
            <a:avLst/>
          </a:prstGeom>
        </p:spPr>
      </p:pic>
    </p:spTree>
    <p:extLst>
      <p:ext uri="{BB962C8B-B14F-4D97-AF65-F5344CB8AC3E}">
        <p14:creationId xmlns:p14="http://schemas.microsoft.com/office/powerpoint/2010/main" val="4241528976"/>
      </p:ext>
    </p:extLst>
  </p:cSld>
  <p:clrMapOvr>
    <a:masterClrMapping/>
  </p:clrMapOvr>
  <p:transition>
    <p:wipe dir="r"/>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bwMode="auto">
          <a:xfrm>
            <a:off x="2843808" y="4365104"/>
            <a:ext cx="2808312" cy="2160240"/>
          </a:xfrm>
          <a:prstGeom prst="roundRect">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
        <p:nvSpPr>
          <p:cNvPr id="2" name="Title 1"/>
          <p:cNvSpPr>
            <a:spLocks noGrp="1"/>
          </p:cNvSpPr>
          <p:nvPr>
            <p:ph type="title"/>
          </p:nvPr>
        </p:nvSpPr>
        <p:spPr/>
        <p:txBody>
          <a:bodyPr/>
          <a:lstStyle/>
          <a:p>
            <a:r>
              <a:rPr lang="en-GB" dirty="0"/>
              <a:t>New Explosives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2043357"/>
              </p:ext>
            </p:extLst>
          </p:nvPr>
        </p:nvGraphicFramePr>
        <p:xfrm>
          <a:off x="611560" y="1484784"/>
          <a:ext cx="7990655" cy="2261170"/>
        </p:xfrm>
        <a:graphic>
          <a:graphicData uri="http://schemas.openxmlformats.org/drawingml/2006/table">
            <a:tbl>
              <a:tblPr firstRow="1" bandRow="1">
                <a:tableStyleId>{5C22544A-7EE6-4342-B048-85BDC9FD1C3A}</a:tableStyleId>
              </a:tblPr>
              <a:tblGrid>
                <a:gridCol w="1598131">
                  <a:extLst>
                    <a:ext uri="{9D8B030D-6E8A-4147-A177-3AD203B41FA5}">
                      <a16:colId xmlns:a16="http://schemas.microsoft.com/office/drawing/2014/main" val="2089279323"/>
                    </a:ext>
                  </a:extLst>
                </a:gridCol>
                <a:gridCol w="1598131">
                  <a:extLst>
                    <a:ext uri="{9D8B030D-6E8A-4147-A177-3AD203B41FA5}">
                      <a16:colId xmlns:a16="http://schemas.microsoft.com/office/drawing/2014/main" val="1209126819"/>
                    </a:ext>
                  </a:extLst>
                </a:gridCol>
                <a:gridCol w="1598131">
                  <a:extLst>
                    <a:ext uri="{9D8B030D-6E8A-4147-A177-3AD203B41FA5}">
                      <a16:colId xmlns:a16="http://schemas.microsoft.com/office/drawing/2014/main" val="3131022490"/>
                    </a:ext>
                  </a:extLst>
                </a:gridCol>
                <a:gridCol w="1598131">
                  <a:extLst>
                    <a:ext uri="{9D8B030D-6E8A-4147-A177-3AD203B41FA5}">
                      <a16:colId xmlns:a16="http://schemas.microsoft.com/office/drawing/2014/main" val="3605002856"/>
                    </a:ext>
                  </a:extLst>
                </a:gridCol>
                <a:gridCol w="1598131">
                  <a:extLst>
                    <a:ext uri="{9D8B030D-6E8A-4147-A177-3AD203B41FA5}">
                      <a16:colId xmlns:a16="http://schemas.microsoft.com/office/drawing/2014/main" val="1700941354"/>
                    </a:ext>
                  </a:extLst>
                </a:gridCol>
              </a:tblGrid>
              <a:tr h="452234">
                <a:tc>
                  <a:txBody>
                    <a:bodyPr/>
                    <a:lstStyle/>
                    <a:p>
                      <a:pPr algn="ctr"/>
                      <a:r>
                        <a:rPr lang="en-GB" dirty="0" smtClean="0"/>
                        <a:t>Explosive</a:t>
                      </a:r>
                      <a:endParaRPr lang="en-GB" dirty="0"/>
                    </a:p>
                  </a:txBody>
                  <a:tcPr/>
                </a:tc>
                <a:tc>
                  <a:txBody>
                    <a:bodyPr/>
                    <a:lstStyle/>
                    <a:p>
                      <a:pPr algn="ctr"/>
                      <a:r>
                        <a:rPr lang="en-GB" dirty="0" smtClean="0"/>
                        <a:t>F of I</a:t>
                      </a:r>
                      <a:endParaRPr lang="en-GB" dirty="0"/>
                    </a:p>
                  </a:txBody>
                  <a:tcPr/>
                </a:tc>
                <a:tc>
                  <a:txBody>
                    <a:bodyPr/>
                    <a:lstStyle/>
                    <a:p>
                      <a:pPr algn="ctr"/>
                      <a:r>
                        <a:rPr lang="en-GB" dirty="0" smtClean="0"/>
                        <a:t>Density</a:t>
                      </a:r>
                      <a:endParaRPr lang="en-GB" dirty="0"/>
                    </a:p>
                  </a:txBody>
                  <a:tcPr/>
                </a:tc>
                <a:tc>
                  <a:txBody>
                    <a:bodyPr/>
                    <a:lstStyle/>
                    <a:p>
                      <a:pPr algn="ctr"/>
                      <a:r>
                        <a:rPr lang="en-GB" dirty="0" err="1" smtClean="0"/>
                        <a:t>VoD</a:t>
                      </a:r>
                      <a:r>
                        <a:rPr lang="en-GB" dirty="0" smtClean="0"/>
                        <a:t> m/s</a:t>
                      </a:r>
                      <a:endParaRPr lang="en-GB" dirty="0"/>
                    </a:p>
                  </a:txBody>
                  <a:tcPr/>
                </a:tc>
                <a:tc>
                  <a:txBody>
                    <a:bodyPr/>
                    <a:lstStyle/>
                    <a:p>
                      <a:pPr algn="ctr"/>
                      <a:r>
                        <a:rPr lang="en-GB" dirty="0" smtClean="0"/>
                        <a:t>P </a:t>
                      </a:r>
                      <a:r>
                        <a:rPr lang="en-GB" dirty="0" err="1" smtClean="0"/>
                        <a:t>kbar</a:t>
                      </a:r>
                      <a:endParaRPr lang="en-GB" dirty="0"/>
                    </a:p>
                  </a:txBody>
                  <a:tcPr/>
                </a:tc>
                <a:extLst>
                  <a:ext uri="{0D108BD9-81ED-4DB2-BD59-A6C34878D82A}">
                    <a16:rowId xmlns:a16="http://schemas.microsoft.com/office/drawing/2014/main" val="2132944102"/>
                  </a:ext>
                </a:extLst>
              </a:tr>
              <a:tr h="452234">
                <a:tc>
                  <a:txBody>
                    <a:bodyPr/>
                    <a:lstStyle/>
                    <a:p>
                      <a:pPr algn="ctr"/>
                      <a:r>
                        <a:rPr lang="en-GB" dirty="0" smtClean="0"/>
                        <a:t>HMX</a:t>
                      </a:r>
                      <a:endParaRPr lang="en-GB" dirty="0"/>
                    </a:p>
                  </a:txBody>
                  <a:tcPr/>
                </a:tc>
                <a:tc>
                  <a:txBody>
                    <a:bodyPr/>
                    <a:lstStyle/>
                    <a:p>
                      <a:pPr algn="ctr"/>
                      <a:r>
                        <a:rPr lang="en-GB" dirty="0" smtClean="0"/>
                        <a:t>60</a:t>
                      </a:r>
                      <a:endParaRPr lang="en-GB" dirty="0"/>
                    </a:p>
                  </a:txBody>
                  <a:tcPr/>
                </a:tc>
                <a:tc>
                  <a:txBody>
                    <a:bodyPr/>
                    <a:lstStyle/>
                    <a:p>
                      <a:pPr algn="ctr"/>
                      <a:r>
                        <a:rPr lang="en-GB" dirty="0" smtClean="0"/>
                        <a:t>1.91</a:t>
                      </a:r>
                      <a:endParaRPr lang="en-GB" dirty="0"/>
                    </a:p>
                  </a:txBody>
                  <a:tcPr/>
                </a:tc>
                <a:tc>
                  <a:txBody>
                    <a:bodyPr/>
                    <a:lstStyle/>
                    <a:p>
                      <a:pPr algn="ctr"/>
                      <a:r>
                        <a:rPr lang="en-GB" dirty="0" smtClean="0"/>
                        <a:t>9100</a:t>
                      </a:r>
                      <a:endParaRPr lang="en-GB" dirty="0"/>
                    </a:p>
                  </a:txBody>
                  <a:tcPr/>
                </a:tc>
                <a:tc>
                  <a:txBody>
                    <a:bodyPr/>
                    <a:lstStyle/>
                    <a:p>
                      <a:pPr algn="ctr"/>
                      <a:r>
                        <a:rPr lang="en-GB" dirty="0" smtClean="0"/>
                        <a:t>392</a:t>
                      </a:r>
                      <a:endParaRPr lang="en-GB" dirty="0"/>
                    </a:p>
                  </a:txBody>
                  <a:tcPr/>
                </a:tc>
                <a:extLst>
                  <a:ext uri="{0D108BD9-81ED-4DB2-BD59-A6C34878D82A}">
                    <a16:rowId xmlns:a16="http://schemas.microsoft.com/office/drawing/2014/main" val="4163089444"/>
                  </a:ext>
                </a:extLst>
              </a:tr>
              <a:tr h="452234">
                <a:tc>
                  <a:txBody>
                    <a:bodyPr/>
                    <a:lstStyle/>
                    <a:p>
                      <a:pPr algn="ctr"/>
                      <a:r>
                        <a:rPr lang="en-GB" dirty="0" smtClean="0"/>
                        <a:t>NTO</a:t>
                      </a:r>
                      <a:endParaRPr lang="en-GB" dirty="0"/>
                    </a:p>
                  </a:txBody>
                  <a:tcPr/>
                </a:tc>
                <a:tc>
                  <a:txBody>
                    <a:bodyPr/>
                    <a:lstStyle/>
                    <a:p>
                      <a:pPr algn="ctr"/>
                      <a:r>
                        <a:rPr lang="en-GB" dirty="0" smtClean="0"/>
                        <a:t>90</a:t>
                      </a:r>
                      <a:endParaRPr lang="en-GB" dirty="0"/>
                    </a:p>
                  </a:txBody>
                  <a:tcPr/>
                </a:tc>
                <a:tc>
                  <a:txBody>
                    <a:bodyPr/>
                    <a:lstStyle/>
                    <a:p>
                      <a:pPr algn="ctr"/>
                      <a:r>
                        <a:rPr lang="en-GB" dirty="0" smtClean="0"/>
                        <a:t>1.93</a:t>
                      </a:r>
                      <a:endParaRPr lang="en-GB" dirty="0"/>
                    </a:p>
                  </a:txBody>
                  <a:tcPr/>
                </a:tc>
                <a:tc>
                  <a:txBody>
                    <a:bodyPr/>
                    <a:lstStyle/>
                    <a:p>
                      <a:pPr algn="ctr"/>
                      <a:r>
                        <a:rPr lang="en-GB" dirty="0" smtClean="0"/>
                        <a:t>8590</a:t>
                      </a:r>
                      <a:endParaRPr lang="en-GB" dirty="0"/>
                    </a:p>
                  </a:txBody>
                  <a:tcPr/>
                </a:tc>
                <a:tc>
                  <a:txBody>
                    <a:bodyPr/>
                    <a:lstStyle/>
                    <a:p>
                      <a:pPr algn="ctr"/>
                      <a:r>
                        <a:rPr lang="en-GB" dirty="0" smtClean="0"/>
                        <a:t>349</a:t>
                      </a:r>
                      <a:endParaRPr lang="en-GB" dirty="0"/>
                    </a:p>
                  </a:txBody>
                  <a:tcPr/>
                </a:tc>
                <a:extLst>
                  <a:ext uri="{0D108BD9-81ED-4DB2-BD59-A6C34878D82A}">
                    <a16:rowId xmlns:a16="http://schemas.microsoft.com/office/drawing/2014/main" val="3458089048"/>
                  </a:ext>
                </a:extLst>
              </a:tr>
              <a:tr h="452234">
                <a:tc>
                  <a:txBody>
                    <a:bodyPr/>
                    <a:lstStyle/>
                    <a:p>
                      <a:pPr algn="ctr"/>
                      <a:r>
                        <a:rPr lang="en-GB" dirty="0" smtClean="0"/>
                        <a:t>CL20</a:t>
                      </a:r>
                      <a:endParaRPr lang="en-GB" dirty="0"/>
                    </a:p>
                  </a:txBody>
                  <a:tcPr/>
                </a:tc>
                <a:tc>
                  <a:txBody>
                    <a:bodyPr/>
                    <a:lstStyle/>
                    <a:p>
                      <a:pPr algn="ctr"/>
                      <a:r>
                        <a:rPr lang="en-GB" dirty="0" smtClean="0"/>
                        <a:t>20</a:t>
                      </a:r>
                      <a:endParaRPr lang="en-GB" dirty="0"/>
                    </a:p>
                  </a:txBody>
                  <a:tcPr/>
                </a:tc>
                <a:tc>
                  <a:txBody>
                    <a:bodyPr/>
                    <a:lstStyle/>
                    <a:p>
                      <a:pPr algn="ctr"/>
                      <a:r>
                        <a:rPr lang="en-GB" dirty="0" smtClean="0"/>
                        <a:t>1.98</a:t>
                      </a:r>
                      <a:endParaRPr lang="en-GB" dirty="0"/>
                    </a:p>
                  </a:txBody>
                  <a:tcPr/>
                </a:tc>
                <a:tc>
                  <a:txBody>
                    <a:bodyPr/>
                    <a:lstStyle/>
                    <a:p>
                      <a:pPr algn="ctr"/>
                      <a:r>
                        <a:rPr lang="en-GB" dirty="0" smtClean="0"/>
                        <a:t>9380</a:t>
                      </a:r>
                      <a:endParaRPr lang="en-GB" dirty="0"/>
                    </a:p>
                  </a:txBody>
                  <a:tcPr/>
                </a:tc>
                <a:tc>
                  <a:txBody>
                    <a:bodyPr/>
                    <a:lstStyle/>
                    <a:p>
                      <a:pPr algn="ctr"/>
                      <a:r>
                        <a:rPr lang="en-GB" dirty="0" smtClean="0"/>
                        <a:t>430</a:t>
                      </a:r>
                      <a:endParaRPr lang="en-GB" dirty="0"/>
                    </a:p>
                  </a:txBody>
                  <a:tcPr/>
                </a:tc>
                <a:extLst>
                  <a:ext uri="{0D108BD9-81ED-4DB2-BD59-A6C34878D82A}">
                    <a16:rowId xmlns:a16="http://schemas.microsoft.com/office/drawing/2014/main" val="186967340"/>
                  </a:ext>
                </a:extLst>
              </a:tr>
              <a:tr h="452234">
                <a:tc>
                  <a:txBody>
                    <a:bodyPr/>
                    <a:lstStyle/>
                    <a:p>
                      <a:pPr algn="ctr"/>
                      <a:r>
                        <a:rPr lang="en-GB" dirty="0" smtClean="0"/>
                        <a:t>TATB</a:t>
                      </a:r>
                      <a:endParaRPr lang="en-GB" dirty="0"/>
                    </a:p>
                  </a:txBody>
                  <a:tcPr/>
                </a:tc>
                <a:tc>
                  <a:txBody>
                    <a:bodyPr/>
                    <a:lstStyle/>
                    <a:p>
                      <a:pPr algn="ctr"/>
                      <a:r>
                        <a:rPr lang="en-GB" dirty="0" smtClean="0"/>
                        <a:t>&gt;200</a:t>
                      </a:r>
                      <a:endParaRPr lang="en-GB" dirty="0"/>
                    </a:p>
                  </a:txBody>
                  <a:tcPr/>
                </a:tc>
                <a:tc>
                  <a:txBody>
                    <a:bodyPr/>
                    <a:lstStyle/>
                    <a:p>
                      <a:pPr algn="ctr"/>
                      <a:r>
                        <a:rPr lang="en-GB" dirty="0" smtClean="0"/>
                        <a:t>1.94</a:t>
                      </a:r>
                      <a:endParaRPr lang="en-GB" dirty="0"/>
                    </a:p>
                  </a:txBody>
                  <a:tcPr/>
                </a:tc>
                <a:tc>
                  <a:txBody>
                    <a:bodyPr/>
                    <a:lstStyle/>
                    <a:p>
                      <a:pPr algn="ctr"/>
                      <a:r>
                        <a:rPr lang="en-GB" dirty="0" smtClean="0"/>
                        <a:t>7800</a:t>
                      </a:r>
                      <a:endParaRPr lang="en-GB" dirty="0"/>
                    </a:p>
                  </a:txBody>
                  <a:tcPr/>
                </a:tc>
                <a:tc>
                  <a:txBody>
                    <a:bodyPr/>
                    <a:lstStyle/>
                    <a:p>
                      <a:pPr algn="ctr"/>
                      <a:r>
                        <a:rPr lang="en-GB" dirty="0" smtClean="0"/>
                        <a:t>312</a:t>
                      </a:r>
                      <a:endParaRPr lang="en-GB" dirty="0"/>
                    </a:p>
                  </a:txBody>
                  <a:tcPr/>
                </a:tc>
                <a:extLst>
                  <a:ext uri="{0D108BD9-81ED-4DB2-BD59-A6C34878D82A}">
                    <a16:rowId xmlns:a16="http://schemas.microsoft.com/office/drawing/2014/main" val="2736453364"/>
                  </a:ext>
                </a:extLst>
              </a:tr>
            </a:tbl>
          </a:graphicData>
        </a:graphic>
      </p:graphicFrame>
      <p:pic>
        <p:nvPicPr>
          <p:cNvPr id="1026" name="Picture 2" descr="Partially condensed, stereo, skeletal formula of hexanitrohexaazaisowurtzitan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21609" y="4464281"/>
            <a:ext cx="2561787" cy="1903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2458658"/>
      </p:ext>
    </p:extLst>
  </p:cSld>
  <p:clrMapOvr>
    <a:masterClrMapping/>
  </p:clrMapOvr>
  <p:transition>
    <p:wipe dir="r"/>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t>……..</a:t>
            </a:r>
            <a:r>
              <a:rPr lang="en-GB" dirty="0" smtClean="0">
                <a:hlinkClick r:id="rId2" action="ppaction://hlinkpres?slideindex=1&amp;slidetitle="/>
              </a:rPr>
              <a:t>To be continued!</a:t>
            </a:r>
            <a:endParaRPr lang="en-GB" dirty="0"/>
          </a:p>
        </p:txBody>
      </p:sp>
    </p:spTree>
    <p:extLst>
      <p:ext uri="{BB962C8B-B14F-4D97-AF65-F5344CB8AC3E}">
        <p14:creationId xmlns:p14="http://schemas.microsoft.com/office/powerpoint/2010/main" val="3831773669"/>
      </p:ext>
    </p:extLst>
  </p:cSld>
  <p:clrMapOvr>
    <a:masterClrMapping/>
  </p:clrMapOvr>
  <p:transition>
    <p:wipe dir="r"/>
  </p:transition>
  <p:timing>
    <p:tnLst>
      <p:par>
        <p:cTn id="1" dur="indefinite" restart="never" nodeType="tmRoot"/>
      </p:par>
    </p:tnLst>
  </p:timing>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14489</TotalTime>
  <Words>3917</Words>
  <Application>Microsoft Office PowerPoint</Application>
  <PresentationFormat>On-screen Show (4:3)</PresentationFormat>
  <Paragraphs>1048</Paragraphs>
  <Slides>72</Slides>
  <Notes>39</Notes>
  <HiddenSlides>1</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72</vt:i4>
      </vt:variant>
    </vt:vector>
  </HeadingPairs>
  <TitlesOfParts>
    <vt:vector size="77" baseType="lpstr">
      <vt:lpstr>Arial</vt:lpstr>
      <vt:lpstr>Impact</vt:lpstr>
      <vt:lpstr>Times New Roman</vt:lpstr>
      <vt:lpstr>Wingdings</vt:lpstr>
      <vt:lpstr>2008 Background</vt:lpstr>
      <vt:lpstr>Ordnance, Munitions and Explosives Principles of OME Level 5 ACDA5010  High Explosives Chemistry</vt:lpstr>
      <vt:lpstr>The Military Explosives Timeline</vt:lpstr>
      <vt:lpstr>What is an explosive? What does an explosive do?</vt:lpstr>
      <vt:lpstr>What Does an Explosive Do?</vt:lpstr>
      <vt:lpstr>What is an explosive?(1)</vt:lpstr>
      <vt:lpstr>What is an Explosive (2)</vt:lpstr>
      <vt:lpstr>What is an Explosive? (3)</vt:lpstr>
      <vt:lpstr>What is a detonation? (1)</vt:lpstr>
      <vt:lpstr>What is a detonation? (2)</vt:lpstr>
      <vt:lpstr>What is a detonation? (3)</vt:lpstr>
      <vt:lpstr>The Formulators Challenge</vt:lpstr>
      <vt:lpstr>Secondary Explosive Formulation Principles</vt:lpstr>
      <vt:lpstr>Categories of Explosives</vt:lpstr>
      <vt:lpstr>Some Definitions</vt:lpstr>
      <vt:lpstr>Secondary Explosive Formulations: Energetic Fillers</vt:lpstr>
      <vt:lpstr>Secondary Explosive Formulations: Energetic Fillers</vt:lpstr>
      <vt:lpstr>Components of a Typical PBX</vt:lpstr>
      <vt:lpstr>Some Common Energetic Ingredients</vt:lpstr>
      <vt:lpstr>TATB</vt:lpstr>
      <vt:lpstr>Secondary Explosive Formulations: Binders</vt:lpstr>
      <vt:lpstr>Binders for Secondary Explosives</vt:lpstr>
      <vt:lpstr>Comparison of Cast PBXs and TNT-based Explosives</vt:lpstr>
      <vt:lpstr>Booster and Detonation Transfer Explosives</vt:lpstr>
      <vt:lpstr>Design Criteria for Secondary High Explosives</vt:lpstr>
      <vt:lpstr>Formulation Criteria Interactions and Trade-offs</vt:lpstr>
      <vt:lpstr>Questions</vt:lpstr>
      <vt:lpstr>Explosives Thermo-chemistry</vt:lpstr>
      <vt:lpstr>Oxygen Balance (Ω or OB)</vt:lpstr>
      <vt:lpstr>Oxygen Balance (Ω or OB)</vt:lpstr>
      <vt:lpstr>Oxygen Balance (Ω or OB)</vt:lpstr>
      <vt:lpstr>Oxygen Balance (Ω or OB)</vt:lpstr>
      <vt:lpstr>Detonation Products (1)</vt:lpstr>
      <vt:lpstr>Detonation Products (2)</vt:lpstr>
      <vt:lpstr>Oxygen Balance (Ω or OB)</vt:lpstr>
      <vt:lpstr>Detonation Products (4)</vt:lpstr>
      <vt:lpstr>Detonation Products (3)</vt:lpstr>
      <vt:lpstr>So we have RDX</vt:lpstr>
      <vt:lpstr>Convert all C to CO</vt:lpstr>
      <vt:lpstr>PowerPoint Presentation</vt:lpstr>
      <vt:lpstr>Detonation Products (5)</vt:lpstr>
      <vt:lpstr>So we have TNT.</vt:lpstr>
      <vt:lpstr>Convert all the Hydrogen to Water </vt:lpstr>
      <vt:lpstr>If any oxygen is left convert Carbon Monoxide to Carbon Dioxide</vt:lpstr>
      <vt:lpstr>Heat of Formation (ΔH°f)</vt:lpstr>
      <vt:lpstr>Heat of Explosion (Q)</vt:lpstr>
      <vt:lpstr>Heat of Detonation</vt:lpstr>
      <vt:lpstr>Volume of Gaseous Products (V)</vt:lpstr>
      <vt:lpstr>Explosive Power and Power Index (1)</vt:lpstr>
      <vt:lpstr>Explosive Power and Power Index (2)</vt:lpstr>
      <vt:lpstr>Explosive Manufacture</vt:lpstr>
      <vt:lpstr>Basic Steps in Explosive Feedstock Manufacture</vt:lpstr>
      <vt:lpstr>RDX Nitration</vt:lpstr>
      <vt:lpstr>RDX Types</vt:lpstr>
      <vt:lpstr>HMX Nitration </vt:lpstr>
      <vt:lpstr>TNT Nitration</vt:lpstr>
      <vt:lpstr>TATB Nitration</vt:lpstr>
      <vt:lpstr>RDX Nitration Plant</vt:lpstr>
      <vt:lpstr>Control Room (RDX Nitration Plant)</vt:lpstr>
      <vt:lpstr>Hexamine feed (RDX nitration plant)</vt:lpstr>
      <vt:lpstr>Nitrator (Cooling Coil, RDX Nitration Plant)</vt:lpstr>
      <vt:lpstr>Nitrator (Cooler, Diluter)</vt:lpstr>
      <vt:lpstr>Removal of Excess Surface Acid</vt:lpstr>
      <vt:lpstr>Classifiers (RDX Nitration Plant)</vt:lpstr>
      <vt:lpstr>Surface Acidity</vt:lpstr>
      <vt:lpstr> </vt:lpstr>
      <vt:lpstr>Change in Particle Size</vt:lpstr>
      <vt:lpstr>Phlegmatisation</vt:lpstr>
      <vt:lpstr>Desensitising Agents</vt:lpstr>
      <vt:lpstr>Melt Cast IMHE (IMX 101 and 104)</vt:lpstr>
      <vt:lpstr>Energetic Binders</vt:lpstr>
      <vt:lpstr>New Explosives</vt:lpstr>
      <vt:lpstr>Questions?</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David Holley</cp:lastModifiedBy>
  <cp:revision>798</cp:revision>
  <cp:lastPrinted>2002-11-08T08:36:02Z</cp:lastPrinted>
  <dcterms:created xsi:type="dcterms:W3CDTF">1999-11-24T16:34:17Z</dcterms:created>
  <dcterms:modified xsi:type="dcterms:W3CDTF">2020-10-05T07:44:47Z</dcterms:modified>
</cp:coreProperties>
</file>