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21"/>
  </p:notesMasterIdLst>
  <p:handoutMasterIdLst>
    <p:handoutMasterId r:id="rId22"/>
  </p:handoutMasterIdLst>
  <p:sldIdLst>
    <p:sldId id="257" r:id="rId5"/>
    <p:sldId id="261" r:id="rId6"/>
    <p:sldId id="262" r:id="rId7"/>
    <p:sldId id="264" r:id="rId8"/>
    <p:sldId id="267" r:id="rId9"/>
    <p:sldId id="265" r:id="rId10"/>
    <p:sldId id="268" r:id="rId11"/>
    <p:sldId id="266" r:id="rId12"/>
    <p:sldId id="270" r:id="rId13"/>
    <p:sldId id="271" r:id="rId14"/>
    <p:sldId id="274" r:id="rId15"/>
    <p:sldId id="272" r:id="rId16"/>
    <p:sldId id="273" r:id="rId17"/>
    <p:sldId id="269" r:id="rId18"/>
    <p:sldId id="276" r:id="rId19"/>
    <p:sldId id="275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281772-DB17-C08B-0BEB-821A968001C6}" v="226" dt="2025-03-20T09:50:10.585"/>
    <p1510:client id="{A9F5ADDA-4A5B-8E68-34F6-0D90DA77A577}" v="77" dt="2025-03-19T13:47:47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1" autoAdjust="0"/>
    <p:restoredTop sz="94619" autoAdjust="0"/>
  </p:normalViewPr>
  <p:slideViewPr>
    <p:cSldViewPr snapToGrid="0">
      <p:cViewPr varScale="1">
        <p:scale>
          <a:sx n="109" d="100"/>
          <a:sy n="109" d="100"/>
        </p:scale>
        <p:origin x="55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523E37-1C7E-46BF-AA05-7BE778D19202}" type="datetime1">
              <a:rPr lang="en-GB" smtClean="0"/>
              <a:t>20/03/2025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C2A05-EFCA-4E44-826B-EF2D4F28331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31556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CF375E-25B7-49DA-B950-8DCC678FA91E}" type="datetime1">
              <a:rPr lang="en-GB" noProof="0" smtClean="0"/>
              <a:pPr/>
              <a:t>20/03/2025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FB029-5302-4A20-AF2D-9DE798D3F2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7786821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060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414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A5B65-C360-4C3F-C932-2315E96F0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78DCCE-275C-A2A8-73B5-F41222B582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A15A67-D014-95DD-07F3-B935DF96C0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9BE6A5-DB03-E75B-465E-94E0D89C1A4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5583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ED3036-AE95-3FD9-1DD8-CB103081D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CFB9B0-6BCB-2894-5D0F-32316FC000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02ACCF-7E9D-0524-76B1-4C9A77E3FC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E2A9C-7DFC-9D19-4E51-F338950E58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7681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2C98E-4BBB-354E-A0D0-3DE37F7DB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C9CE53-F1CD-270E-27CB-0D3BB50188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A46AF1-ACF5-6F5C-5307-470058EF33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DFB1F1-E334-B64A-2901-905D43447A2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682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93475-A47D-9803-AE5F-DA0BAA64A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237E0F-C08C-98EF-4FAB-4030998C8E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3690EA-07A8-D78C-3AFB-AB811BCD16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3B687-0C68-27C5-4C3F-857475D306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8750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EDB49-6B12-DBD9-5C48-249980680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1F813D-9173-F519-E9CC-797DE7645A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5B4F0E-FEED-E886-C28D-322CB90796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D75BAB-E8EE-1436-E49B-D8B3CF1FD2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593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817F1-9BC2-B9AA-F539-F0E679913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8AE90E-04FC-98F3-8D0A-2B51AFCA6A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C292CD-CD75-0A35-25DE-758DE03D96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4604EA-E443-838A-09B3-27265278C7A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9898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F3BC4-142E-D3F7-0509-332BFD8E21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A773C8-F295-38AC-C2D7-2A4D233D0C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6125D1-1732-B841-CAF1-44901C7BD7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26392-12B5-DCA2-29ED-D73EE3529E1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2065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F5DC8F-E788-AABA-C3B3-79514ED03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4C2118-C7E3-4E68-C88F-465510310C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E30C8E-A836-A094-ACF9-8888A05809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7B4D0-35BD-2D01-827A-3BFAF984449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556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34FCF1-3CCE-71FF-E3DD-AE246BED7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C3AC9C-CC2F-EA8A-39B7-451A2E1DD7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68D10A-7690-B85A-FD16-8CD91A058A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7377B9-3534-3A29-5B3B-0CBED63645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396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E7D28-7C67-D6F3-8897-6377DACC1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08F693-0ED6-7218-D37C-7EC19E2189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69BB9F-2355-CA5F-9C11-1260035BAA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98594E-D8C5-60D0-03B2-DF5E16A1F01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3680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F29F0-1E92-0A0B-96C4-B84BEF0FE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1DE102-EA84-3C85-76B8-42B3A440BD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C8905A-67F7-7B6F-E6D5-884E472E1E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EEA06-E252-2718-7C9B-EF9B06E6269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5499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F16FF4-7818-5A2B-55D3-BB77FCA00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9663E7-66B6-9B63-36F1-94B666D760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116FE0-7B67-4CC3-3092-0D5F761880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BF60F0-2502-ADF6-0EB0-57CD89953F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5513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4E607-44C8-3C80-EA85-6F2F6FC84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1FA9E-90AC-4BB8-656C-1F0C385CA3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C6BF86-3FD9-D3EE-8171-40D650F4B8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325A11-148B-6CB6-A9D0-BC373DC4F3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7007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4622D-30C4-39B0-FE8F-4588A8B62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54A0EC-7768-27AC-36F7-FB3D27B797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29C427-40A9-AA8B-230F-3A907FFAE4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0CF57-1BAC-35A3-109E-4AD91FE9FC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262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ED6115F0-9005-4698-8658-24530E7C463D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D36950-55DB-4B21-823A-4812F7047F67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423B6DD9-C370-4404-A1ED-B12928B8B205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D6C6C0-27F2-4ADF-9AC3-53D71796114C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B483AC-7F3E-40A0-9B75-17BEE4606ABF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12CF9D-DEA6-496D-9909-F7981616C8C2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A0B491-4655-4F17-AAA2-2AC6FE27355A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EC608D32-7084-41BD-9AA3-726098B38CD9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CBA544E5-1698-4CFF-8A19-C7943B5A39CF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2E37AAD-95EE-4DC9-84EF-FAF180815E0F}" type="datetime1">
              <a:rPr lang="en-GB" noProof="0" smtClean="0"/>
              <a:t>20/03/2025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FBnSmbafC8?start=90&amp;feature=oembed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q5SNLM0gzQ?feature=oembed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ONnXCbReVc?feature=oembed" TargetMode="Externa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pqSnE8R_VQ?feature=oembed" TargetMode="Externa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rdttNHq9tg?start=32&amp;feature=oembed" TargetMode="Externa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r>
              <a:rPr lang="en-GB" sz="4400">
                <a:solidFill>
                  <a:schemeClr val="tx1"/>
                </a:solidFill>
              </a:rPr>
              <a:t>Single Camera Filming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A8BE33A-079B-0146-7206-75DE8F3731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What Is Single Camera Filming? </a:t>
            </a:r>
          </a:p>
        </p:txBody>
      </p:sp>
      <p:pic>
        <p:nvPicPr>
          <p:cNvPr id="26" name="Content Placeholder 25" descr="Learn How to Shoot a Scene with a Single Camera | No Film School">
            <a:extLst>
              <a:ext uri="{FF2B5EF4-FFF2-40B4-BE49-F238E27FC236}">
                <a16:creationId xmlns:a16="http://schemas.microsoft.com/office/drawing/2014/main" id="{1D0E640F-0ACF-C40B-BAD8-9E72F2EEB7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5766" y="2011261"/>
            <a:ext cx="6843888" cy="3849687"/>
          </a:xfrm>
        </p:spPr>
      </p:pic>
      <p:pic>
        <p:nvPicPr>
          <p:cNvPr id="27" name="Picture 26" descr="Single-camera setup - Wikipedia">
            <a:extLst>
              <a:ext uri="{FF2B5EF4-FFF2-40B4-BE49-F238E27FC236}">
                <a16:creationId xmlns:a16="http://schemas.microsoft.com/office/drawing/2014/main" id="{68B97227-EE1B-D049-FAC9-4A707F6BC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248" y="2513908"/>
            <a:ext cx="4563810" cy="2849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C205F4-2AC1-9AF3-9245-A1F44C2DD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950E3-66C3-2A30-6155-D1ABA4E5A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 dirty="0"/>
              <a:t>What Is </a:t>
            </a:r>
            <a:r>
              <a:rPr lang="en-GB"/>
              <a:t>Multi-Camera</a:t>
            </a:r>
            <a:r>
              <a:rPr lang="en-GB" dirty="0"/>
              <a:t> Filming? </a:t>
            </a:r>
          </a:p>
        </p:txBody>
      </p:sp>
      <p:pic>
        <p:nvPicPr>
          <p:cNvPr id="5" name="Content Placeholder 4" descr="Single-Camera vs. Multi-Camera: What's the Difference? | Backstage">
            <a:extLst>
              <a:ext uri="{FF2B5EF4-FFF2-40B4-BE49-F238E27FC236}">
                <a16:creationId xmlns:a16="http://schemas.microsoft.com/office/drawing/2014/main" id="{3A90D2DE-0402-EFF2-32C8-A78586FFA8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3748" y="2017980"/>
            <a:ext cx="6838259" cy="3849687"/>
          </a:xfrm>
        </p:spPr>
      </p:pic>
      <p:pic>
        <p:nvPicPr>
          <p:cNvPr id="6" name="Picture 5" descr="Multi – Camera Techniques - ppt video online download">
            <a:extLst>
              <a:ext uri="{FF2B5EF4-FFF2-40B4-BE49-F238E27FC236}">
                <a16:creationId xmlns:a16="http://schemas.microsoft.com/office/drawing/2014/main" id="{A9697F75-40B5-CAF1-64EA-9C2D625D28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338" t="34375" r="-260" b="-347"/>
          <a:stretch/>
        </p:blipFill>
        <p:spPr>
          <a:xfrm>
            <a:off x="7216926" y="2485758"/>
            <a:ext cx="4608720" cy="290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85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144DC6-F158-9A77-2B08-5F78605FB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722C4C7-412D-42C7-5AC6-D9B417C5F5D3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GB"/>
              <a:t>Multi-Camera Filming- Blocking.</a:t>
            </a:r>
            <a:endParaRPr lang="en-US"/>
          </a:p>
          <a:p>
            <a:pPr algn="ctr"/>
            <a:r>
              <a:rPr lang="en-GB" sz="2800"/>
              <a:t>(Caution, this is an example for fiction)</a:t>
            </a:r>
            <a:r>
              <a:rPr lang="en-GB"/>
              <a:t> </a:t>
            </a:r>
          </a:p>
        </p:txBody>
      </p:sp>
      <p:pic>
        <p:nvPicPr>
          <p:cNvPr id="10" name="Online Media 9" title="How a Director Stages and Blocks a Scene">
            <a:hlinkClick r:id="" action="ppaction://media"/>
            <a:extLst>
              <a:ext uri="{FF2B5EF4-FFF2-40B4-BE49-F238E27FC236}">
                <a16:creationId xmlns:a16="http://schemas.microsoft.com/office/drawing/2014/main" id="{1DB45970-8F19-DCE5-2E4C-95A1D11D5EB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9225" y="2103438"/>
            <a:ext cx="6813550" cy="3849687"/>
          </a:xfrm>
        </p:spPr>
      </p:pic>
    </p:spTree>
    <p:extLst>
      <p:ext uri="{BB962C8B-B14F-4D97-AF65-F5344CB8AC3E}">
        <p14:creationId xmlns:p14="http://schemas.microsoft.com/office/powerpoint/2010/main" val="1137835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1562A4-943C-2CD9-7DD9-737D5CCB72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DDC0C-5A9E-ADE3-6362-A17600354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How To Shoot </a:t>
            </a:r>
          </a:p>
        </p:txBody>
      </p:sp>
      <p:pic>
        <p:nvPicPr>
          <p:cNvPr id="7" name="Online Media 6" title="How To Shoot A Scene With A Single Camera">
            <a:hlinkClick r:id="" action="ppaction://media"/>
            <a:extLst>
              <a:ext uri="{FF2B5EF4-FFF2-40B4-BE49-F238E27FC236}">
                <a16:creationId xmlns:a16="http://schemas.microsoft.com/office/drawing/2014/main" id="{FDAE49E3-A7A3-6FED-0963-ADBF1EF9CF5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9225" y="2103438"/>
            <a:ext cx="6813550" cy="3849687"/>
          </a:xfrm>
        </p:spPr>
      </p:pic>
    </p:spTree>
    <p:extLst>
      <p:ext uri="{BB962C8B-B14F-4D97-AF65-F5344CB8AC3E}">
        <p14:creationId xmlns:p14="http://schemas.microsoft.com/office/powerpoint/2010/main" val="159480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34951C-620F-6C2D-2291-592A9D035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4588D-E5B2-0BAD-8FDF-93F4CBC1F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How To Shoot </a:t>
            </a:r>
          </a:p>
        </p:txBody>
      </p:sp>
      <p:pic>
        <p:nvPicPr>
          <p:cNvPr id="5" name="Online Media 4" title="Film a Multicam Interview with ONLY ONE CAMERA">
            <a:hlinkClick r:id="" action="ppaction://media"/>
            <a:extLst>
              <a:ext uri="{FF2B5EF4-FFF2-40B4-BE49-F238E27FC236}">
                <a16:creationId xmlns:a16="http://schemas.microsoft.com/office/drawing/2014/main" id="{60F0E9D8-0DD2-55D8-11D6-5E017FB622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9225" y="2103438"/>
            <a:ext cx="6813550" cy="3849687"/>
          </a:xfrm>
        </p:spPr>
      </p:pic>
    </p:spTree>
    <p:extLst>
      <p:ext uri="{BB962C8B-B14F-4D97-AF65-F5344CB8AC3E}">
        <p14:creationId xmlns:p14="http://schemas.microsoft.com/office/powerpoint/2010/main" val="487112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2BFAB9-E4D8-3CEB-A7E4-5FF700779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35966-A843-9974-4AED-30A522FA2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General Interview Filming Advice</a:t>
            </a:r>
            <a:r>
              <a:rPr lang="en-GB" dirty="0"/>
              <a:t> </a:t>
            </a:r>
          </a:p>
        </p:txBody>
      </p:sp>
      <p:pic>
        <p:nvPicPr>
          <p:cNvPr id="6" name="Online Media 5" title="Corporate Interview Setup Tutorial | 5 Steps">
            <a:hlinkClick r:id="" action="ppaction://media"/>
            <a:extLst>
              <a:ext uri="{FF2B5EF4-FFF2-40B4-BE49-F238E27FC236}">
                <a16:creationId xmlns:a16="http://schemas.microsoft.com/office/drawing/2014/main" id="{8ABD2493-4878-C9CC-FD65-5B5351B2CB1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9225" y="2103438"/>
            <a:ext cx="6813550" cy="3849687"/>
          </a:xfrm>
        </p:spPr>
      </p:pic>
    </p:spTree>
    <p:extLst>
      <p:ext uri="{BB962C8B-B14F-4D97-AF65-F5344CB8AC3E}">
        <p14:creationId xmlns:p14="http://schemas.microsoft.com/office/powerpoint/2010/main" val="840658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15AE26-51E8-0031-20F0-4BCB0386D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0F70F-CE72-43B9-B2C9-734AC0CE3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Noddy Shot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B3E92-F8E0-F300-A252-2EF32E01F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6116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 dirty="0">
                <a:ea typeface="+mn-lt"/>
                <a:cs typeface="+mn-lt"/>
              </a:rPr>
              <a:t>In the context of television interviews, a "noddy" (also called a "nod shot" or "noddy headshot") is a camera reaction shot of the interviewer, often filmed separately and inserted into the edited footage, showing them nodding or otherwise listening intently. </a:t>
            </a:r>
            <a:endParaRPr lang="en-GB" dirty="0"/>
          </a:p>
          <a:p>
            <a:pPr>
              <a:buClr>
                <a:srgbClr val="262626"/>
              </a:buClr>
            </a:pPr>
            <a:endParaRPr lang="en-GB" sz="1400" dirty="0"/>
          </a:p>
          <a:p>
            <a:pPr>
              <a:buClr>
                <a:srgbClr val="262626"/>
              </a:buClr>
            </a:pPr>
            <a:r>
              <a:rPr lang="en-GB" sz="1400" b="1" dirty="0">
                <a:ea typeface="+mn-lt"/>
                <a:cs typeface="+mn-lt"/>
              </a:rPr>
              <a:t>Purpose: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dirty="0">
                <a:ea typeface="+mn-lt"/>
                <a:cs typeface="+mn-lt"/>
              </a:rPr>
              <a:t>Nod shots are used to create the illusion of a smooth, natural conversation, especially when only one camera is available.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b="1" dirty="0">
                <a:ea typeface="+mn-lt"/>
                <a:cs typeface="+mn-lt"/>
              </a:rPr>
              <a:t>How it works: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dirty="0">
                <a:ea typeface="+mn-lt"/>
                <a:cs typeface="+mn-lt"/>
              </a:rPr>
              <a:t>The interviewer records the shots of them nodding or listening after the main interview is filmed.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b="1" dirty="0">
                <a:ea typeface="+mn-lt"/>
                <a:cs typeface="+mn-lt"/>
              </a:rPr>
              <a:t>Why they are used: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dirty="0">
                <a:ea typeface="+mn-lt"/>
                <a:cs typeface="+mn-lt"/>
              </a:rPr>
              <a:t>They are spliced into the interview during the editing process to mask any cuts or awkward pauses, making the interview appear more seamless and engaging for the audience.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b="1" dirty="0">
                <a:ea typeface="+mn-lt"/>
                <a:cs typeface="+mn-lt"/>
              </a:rPr>
              <a:t>Example:</a:t>
            </a:r>
            <a:endParaRPr lang="en-GB" dirty="0"/>
          </a:p>
          <a:p>
            <a:pPr>
              <a:buClr>
                <a:srgbClr val="262626"/>
              </a:buClr>
            </a:pPr>
            <a:r>
              <a:rPr lang="en-GB" sz="1400" dirty="0">
                <a:ea typeface="+mn-lt"/>
                <a:cs typeface="+mn-lt"/>
              </a:rPr>
              <a:t>Imagine a news interview where the interviewer is listening to a guest. The nod shot would be a quick clip of the interviewer nodding or looking engaged, inserted at a point where there might have been a cut or a pause in the conversation.</a:t>
            </a:r>
            <a:endParaRPr lang="en-GB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858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08B7C0-469D-2C9A-0F21-6718B85A1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92BA7-7225-3A6E-D053-45E54C973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B-Roll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472B1-036E-FE4D-9644-7E40D624E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5295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For interviews, B-roll footage serves as supporting visuals, enhancing the narrative and keeping the audience engaged by adding context, variety, and visual interest to the main interview footage. </a:t>
            </a:r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Here's a breakdown of how to effectively use B-roll for interviews: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What is B-Roll?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B-roll footage is the supporting footage that complements the main "A-roll" footage, which is the primary interview or narrative. </a:t>
            </a:r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It's designed to add context, visual interest, and variety to the video, keeping the audience engaged.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Think of it as the "cutaways" or "visual enhancements" that intercut with the main interview footage. </a:t>
            </a:r>
            <a:endParaRPr lang="en-GB" sz="1800" dirty="0"/>
          </a:p>
          <a:p>
            <a:pPr marL="0" indent="0">
              <a:buClr>
                <a:srgbClr val="262626"/>
              </a:buClr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75898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AABB67-0489-62FC-6260-FD99DB6DF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969E8-09FB-05FD-5915-453CCD4DD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solidFill>
                  <a:srgbClr val="262626"/>
                </a:solidFill>
              </a:rPr>
              <a:t>Why is </a:t>
            </a:r>
            <a:r>
              <a:rPr lang="en-GB" dirty="0">
                <a:solidFill>
                  <a:srgbClr val="262626"/>
                </a:solidFill>
              </a:rPr>
              <a:t>B-Roll</a:t>
            </a:r>
            <a:r>
              <a:rPr lang="en-GB">
                <a:solidFill>
                  <a:srgbClr val="262626"/>
                </a:solidFill>
              </a:rPr>
              <a:t> Important for Interviews?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556770-4ACC-808D-66ED-DE9FEB2A6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6116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Enhances Storytelling:</a:t>
            </a:r>
            <a:endParaRPr lang="en-GB" sz="1800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B-roll can visually reinforce what the interviewee is saying, making the story more comprehensive and engaging.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Adds Context: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B-roll can show the interviewee's surroundings, work environment, or relevant details that provide context to the interview.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Keeps Audience Engaged:</a:t>
            </a:r>
            <a:endParaRPr lang="en-GB" sz="1800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By intercutting with the main interview footage, B-roll helps maintain viewer attention and prevents the video from becoming monotonous. </a:t>
            </a:r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Hides Weaknesses: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dirty="0">
                <a:ea typeface="+mn-lt"/>
                <a:cs typeface="+mn-lt"/>
              </a:rPr>
              <a:t>B-roll can be used to cover up awkward pauses, long answers, or moments where the audio or video quality is poor. </a:t>
            </a:r>
            <a:endParaRPr lang="en-GB" sz="1800" dirty="0"/>
          </a:p>
          <a:p>
            <a:pPr>
              <a:buClr>
                <a:srgbClr val="262626"/>
              </a:buClr>
            </a:pPr>
            <a:endParaRPr lang="en-GB" sz="1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388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39985B-EF3F-9422-7184-4582B7626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F97B8-8AF9-094A-6F7B-09C6E10FC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General Interview Filming Advice</a:t>
            </a:r>
            <a:r>
              <a:rPr lang="en-GB" dirty="0"/>
              <a:t> </a:t>
            </a:r>
          </a:p>
        </p:txBody>
      </p:sp>
      <p:pic>
        <p:nvPicPr>
          <p:cNvPr id="5" name="Online Media 4" title="2 Ways To Shoot B-Roll To Make Talking Head Videos More Interesting">
            <a:hlinkClick r:id="" action="ppaction://media"/>
            <a:extLst>
              <a:ext uri="{FF2B5EF4-FFF2-40B4-BE49-F238E27FC236}">
                <a16:creationId xmlns:a16="http://schemas.microsoft.com/office/drawing/2014/main" id="{116503F1-07F3-9536-9CDC-1E2D56BF994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9225" y="2103438"/>
            <a:ext cx="6813550" cy="3849687"/>
          </a:xfrm>
        </p:spPr>
      </p:pic>
    </p:spTree>
    <p:extLst>
      <p:ext uri="{BB962C8B-B14F-4D97-AF65-F5344CB8AC3E}">
        <p14:creationId xmlns:p14="http://schemas.microsoft.com/office/powerpoint/2010/main" val="3095707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7EDBA3-5744-4D0D-43C5-4CC9611703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43B47-4945-6538-A187-D04CDC8CD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solidFill>
                  <a:srgbClr val="262626"/>
                </a:solidFill>
              </a:rPr>
              <a:t>Examples of B-Roll</a:t>
            </a:r>
            <a:r>
              <a:rPr lang="en-GB" dirty="0">
                <a:solidFill>
                  <a:srgbClr val="262626"/>
                </a:solidFill>
              </a:rPr>
              <a:t> for Interviews</a:t>
            </a:r>
            <a:r>
              <a:rPr lang="en-GB">
                <a:solidFill>
                  <a:srgbClr val="262626"/>
                </a:solidFill>
              </a:rPr>
              <a:t>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FFE705-D1BC-03BC-CD63-7CDFC35E1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6116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Atmospheric Shots: </a:t>
            </a:r>
            <a:r>
              <a:rPr lang="en-GB" sz="1800" dirty="0">
                <a:ea typeface="+mn-lt"/>
                <a:cs typeface="+mn-lt"/>
              </a:rPr>
              <a:t>Shots of the interviewee's workspace, relevant locations, or scenery that relates to the interview topic.</a:t>
            </a:r>
            <a:endParaRPr lang="en-GB" sz="1800" dirty="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Cutaways: </a:t>
            </a:r>
            <a:r>
              <a:rPr lang="en-GB" sz="1800" dirty="0">
                <a:ea typeface="+mn-lt"/>
                <a:cs typeface="+mn-lt"/>
              </a:rPr>
              <a:t>Shots of the interviewer nodding, smiling, or reacting to the interviewee.</a:t>
            </a:r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Close-ups: </a:t>
            </a:r>
            <a:r>
              <a:rPr lang="en-GB" sz="1800" dirty="0">
                <a:ea typeface="+mn-lt"/>
                <a:cs typeface="+mn-lt"/>
              </a:rPr>
              <a:t>Close-up shots of the interviewee's hands, what they're holding, or relevant objects.</a:t>
            </a:r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Footage of the Interviewee Working: </a:t>
            </a:r>
            <a:r>
              <a:rPr lang="en-GB" sz="1800" dirty="0">
                <a:ea typeface="+mn-lt"/>
                <a:cs typeface="+mn-lt"/>
              </a:rPr>
              <a:t>If the interview is about a specific profession or activity, B-roll can show the interviewee performing their job.</a:t>
            </a:r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Reenactments: </a:t>
            </a:r>
            <a:r>
              <a:rPr lang="en-GB" sz="1800" dirty="0">
                <a:ea typeface="+mn-lt"/>
                <a:cs typeface="+mn-lt"/>
              </a:rPr>
              <a:t>If the interview is about a past event, B-roll can include reenactment footage or archival images.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Transitional Shots: </a:t>
            </a:r>
            <a:r>
              <a:rPr lang="en-GB" sz="1800" dirty="0">
                <a:ea typeface="+mn-lt"/>
                <a:cs typeface="+mn-lt"/>
              </a:rPr>
              <a:t>Shots that help transition between different parts of the interview or different locations. </a:t>
            </a:r>
          </a:p>
          <a:p>
            <a:pPr>
              <a:buClr>
                <a:srgbClr val="262626"/>
              </a:buClr>
            </a:pPr>
            <a:endParaRPr lang="en-GB" sz="1800" b="1" dirty="0"/>
          </a:p>
          <a:p>
            <a:pPr>
              <a:buClr>
                <a:srgbClr val="262626"/>
              </a:buClr>
            </a:pPr>
            <a:endParaRPr lang="en-GB" sz="1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794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93D2FD-BC17-2A5B-D051-390A87954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AEDD8-DE68-F6FB-27C9-62075DA1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solidFill>
                  <a:srgbClr val="262626"/>
                </a:solidFill>
              </a:rPr>
              <a:t>Tips </a:t>
            </a:r>
            <a:r>
              <a:rPr lang="en-GB" dirty="0">
                <a:solidFill>
                  <a:srgbClr val="262626"/>
                </a:solidFill>
              </a:rPr>
              <a:t>for </a:t>
            </a:r>
            <a:r>
              <a:rPr lang="en-GB">
                <a:solidFill>
                  <a:srgbClr val="262626"/>
                </a:solidFill>
              </a:rPr>
              <a:t>Shooting B-Roll</a:t>
            </a:r>
            <a:r>
              <a:rPr lang="en-GB" dirty="0">
                <a:solidFill>
                  <a:srgbClr val="262626"/>
                </a:solidFill>
              </a:rPr>
              <a:t>: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B012C1-23B4-F090-568E-A12D8D051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6116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Variety is Key:</a:t>
            </a:r>
            <a:r>
              <a:rPr lang="en-GB" sz="1800" dirty="0">
                <a:ea typeface="+mn-lt"/>
                <a:cs typeface="+mn-lt"/>
              </a:rPr>
              <a:t> Capture a wide range of shots to ensure there's enough variety for the editor to choose from.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Move Around:</a:t>
            </a:r>
            <a:r>
              <a:rPr lang="en-GB" sz="1800" dirty="0">
                <a:ea typeface="+mn-lt"/>
                <a:cs typeface="+mn-lt"/>
              </a:rPr>
              <a:t> Capture shots from different angles and locations to add visual interest.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Capture the Details:</a:t>
            </a:r>
            <a:r>
              <a:rPr lang="en-GB" sz="1800" dirty="0">
                <a:ea typeface="+mn-lt"/>
                <a:cs typeface="+mn-lt"/>
              </a:rPr>
              <a:t> Focus on the details that tell a story and add context.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Shoot Entrances and Exits:</a:t>
            </a:r>
            <a:r>
              <a:rPr lang="en-GB" sz="1800" dirty="0">
                <a:ea typeface="+mn-lt"/>
                <a:cs typeface="+mn-lt"/>
              </a:rPr>
              <a:t> Capture shots of people entering or exiting the location, as these can be used as transitions.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More is Always Better:</a:t>
            </a:r>
            <a:r>
              <a:rPr lang="en-GB" sz="1800" dirty="0">
                <a:ea typeface="+mn-lt"/>
                <a:cs typeface="+mn-lt"/>
              </a:rPr>
              <a:t> Shoot more B-roll than you think you need, as it gives the editor more options. </a:t>
            </a:r>
            <a:endParaRPr lang="en-GB" sz="180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Stabilize Your Shots:</a:t>
            </a:r>
            <a:r>
              <a:rPr lang="en-GB" sz="1800" dirty="0">
                <a:ea typeface="+mn-lt"/>
                <a:cs typeface="+mn-lt"/>
              </a:rPr>
              <a:t> Use a tripod or gimbal to ensure your B-roll footage is steady and professional-looking. </a:t>
            </a:r>
            <a:endParaRPr lang="en-GB" sz="1800" dirty="0"/>
          </a:p>
          <a:p>
            <a:pPr>
              <a:buClr>
                <a:srgbClr val="262626"/>
              </a:buClr>
            </a:pPr>
            <a:r>
              <a:rPr lang="en-GB" sz="1800" b="1" dirty="0">
                <a:ea typeface="+mn-lt"/>
                <a:cs typeface="+mn-lt"/>
              </a:rPr>
              <a:t>Keep B-roll clips short:</a:t>
            </a:r>
            <a:r>
              <a:rPr lang="en-GB" sz="1800" dirty="0">
                <a:ea typeface="+mn-lt"/>
                <a:cs typeface="+mn-lt"/>
              </a:rPr>
              <a:t> The typical duration of B-roll clips in the edit should be around 2-5 seconds. </a:t>
            </a:r>
          </a:p>
          <a:p>
            <a:pPr>
              <a:buClr>
                <a:srgbClr val="262626"/>
              </a:buClr>
            </a:pPr>
            <a:endParaRPr lang="en-GB" sz="1800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endParaRPr lang="en-GB" sz="1800" b="1" dirty="0"/>
          </a:p>
          <a:p>
            <a:pPr>
              <a:buClr>
                <a:srgbClr val="262626"/>
              </a:buClr>
            </a:pPr>
            <a:endParaRPr lang="en-GB" sz="1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992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7DE96E-6AEB-0F86-E8B7-0359DEA300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390F4-46CA-F780-086C-6FFBF5395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/>
              <a:t>How To Shoot </a:t>
            </a:r>
          </a:p>
        </p:txBody>
      </p:sp>
      <p:pic>
        <p:nvPicPr>
          <p:cNvPr id="6" name="Content Placeholder 5" descr="How to Make a Lined Script and Save Your Shot List">
            <a:extLst>
              <a:ext uri="{FF2B5EF4-FFF2-40B4-BE49-F238E27FC236}">
                <a16:creationId xmlns:a16="http://schemas.microsoft.com/office/drawing/2014/main" id="{37C1734E-661F-8832-CB66-D706BA922F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48647" y="2103438"/>
            <a:ext cx="5094705" cy="3849687"/>
          </a:xfrm>
        </p:spPr>
      </p:pic>
    </p:spTree>
    <p:extLst>
      <p:ext uri="{BB962C8B-B14F-4D97-AF65-F5344CB8AC3E}">
        <p14:creationId xmlns:p14="http://schemas.microsoft.com/office/powerpoint/2010/main" val="4089819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A05B13-249A-5261-E1DD-45D9CDB59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A6F2-F697-823D-35E4-88F839E05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solidFill>
                  <a:srgbClr val="262626"/>
                </a:solidFill>
              </a:rPr>
              <a:t>Further Reading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6EAF8F-59DC-0805-EE50-879786297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6116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Clr>
                <a:srgbClr val="262626"/>
              </a:buClr>
              <a:buNone/>
            </a:pPr>
            <a:r>
              <a:rPr lang="en-GB" sz="1800" dirty="0">
                <a:ea typeface="+mn-lt"/>
                <a:cs typeface="+mn-lt"/>
              </a:rPr>
              <a:t>https://www.backstage.com/magazine/article/single-camera-vs-multi-camera-67160/</a:t>
            </a:r>
            <a:br>
              <a:rPr lang="en-GB" sz="1800" dirty="0">
                <a:ea typeface="+mn-lt"/>
                <a:cs typeface="+mn-lt"/>
              </a:rPr>
            </a:b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https://screencraft.org/blog/differences-single-camera-multi-camera-tv-pilot-scripts/</a:t>
            </a:r>
            <a:br>
              <a:rPr lang="en-GB" sz="1800" dirty="0">
                <a:ea typeface="+mn-lt"/>
                <a:cs typeface="+mn-lt"/>
              </a:rPr>
            </a:b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https://routledgetextbooks.com/textbooks/9780415822589/production.php</a:t>
            </a:r>
            <a:br>
              <a:rPr lang="en-GB" sz="1800" dirty="0">
                <a:ea typeface="+mn-lt"/>
                <a:cs typeface="+mn-lt"/>
              </a:rPr>
            </a:b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https://www.studiobinder.com/blog/lined-script-shot-list/</a:t>
            </a:r>
            <a:endParaRPr lang="en-GB" sz="1800" dirty="0"/>
          </a:p>
          <a:p>
            <a:pPr>
              <a:buClr>
                <a:srgbClr val="262626"/>
              </a:buClr>
            </a:pPr>
            <a:endParaRPr lang="en-GB" sz="1800" dirty="0">
              <a:ea typeface="+mn-lt"/>
              <a:cs typeface="+mn-lt"/>
            </a:endParaRPr>
          </a:p>
          <a:p>
            <a:pPr>
              <a:buClr>
                <a:srgbClr val="262626"/>
              </a:buClr>
            </a:pPr>
            <a:endParaRPr lang="en-GB" sz="1800" b="1" dirty="0"/>
          </a:p>
          <a:p>
            <a:pPr>
              <a:buClr>
                <a:srgbClr val="262626"/>
              </a:buClr>
            </a:pPr>
            <a:endParaRPr lang="en-GB" sz="1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980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A5C31C-31B6-6106-196C-46484FA22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70296-2348-E2AB-0B8E-CB1BEF687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solidFill>
                  <a:srgbClr val="262626"/>
                </a:solidFill>
              </a:rPr>
              <a:t>Plan for Shooting Today: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E2105-DC37-51E5-4695-398F4353B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6259"/>
            <a:ext cx="10058400" cy="46116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List questions</a:t>
            </a:r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Block out scenes</a:t>
            </a:r>
          </a:p>
          <a:p>
            <a:pPr>
              <a:buClr>
                <a:srgbClr val="262626"/>
              </a:buClr>
            </a:pPr>
            <a:r>
              <a:rPr lang="en-GB" sz="2400" dirty="0">
                <a:ea typeface="+mn-lt"/>
                <a:cs typeface="+mn-lt"/>
              </a:rPr>
              <a:t>Decide on camera angles</a:t>
            </a:r>
          </a:p>
          <a:p>
            <a:pPr>
              <a:buClr>
                <a:srgbClr val="262626"/>
              </a:buClr>
            </a:pPr>
            <a:r>
              <a:rPr lang="en-GB" sz="2400" dirty="0"/>
              <a:t>List B-roll required</a:t>
            </a:r>
          </a:p>
          <a:p>
            <a:pPr>
              <a:buClr>
                <a:srgbClr val="262626"/>
              </a:buClr>
            </a:pPr>
            <a:r>
              <a:rPr lang="en-GB" sz="2400" dirty="0"/>
              <a:t>Shot list</a:t>
            </a:r>
          </a:p>
          <a:p>
            <a:pPr>
              <a:buClr>
                <a:srgbClr val="262626"/>
              </a:buClr>
            </a:pPr>
            <a:r>
              <a:rPr lang="en-GB" sz="2400" dirty="0"/>
              <a:t>Locations</a:t>
            </a:r>
          </a:p>
          <a:p>
            <a:pPr>
              <a:buClr>
                <a:srgbClr val="262626"/>
              </a:buClr>
            </a:pPr>
            <a:r>
              <a:rPr lang="en-GB" sz="2400" dirty="0"/>
              <a:t>Subject/contributor</a:t>
            </a:r>
          </a:p>
          <a:p>
            <a:pPr>
              <a:buClr>
                <a:srgbClr val="262626"/>
              </a:buClr>
            </a:pPr>
            <a:r>
              <a:rPr lang="en-GB" sz="2400" dirty="0"/>
              <a:t>Equipment</a:t>
            </a:r>
          </a:p>
          <a:p>
            <a:pPr>
              <a:buClr>
                <a:srgbClr val="262626"/>
              </a:buClr>
            </a:pPr>
            <a:r>
              <a:rPr lang="en-GB" sz="2400" dirty="0"/>
              <a:t>Settings</a:t>
            </a:r>
          </a:p>
          <a:p>
            <a:pPr>
              <a:buClr>
                <a:srgbClr val="262626"/>
              </a:buClr>
            </a:pPr>
            <a:endParaRPr lang="en-GB" sz="1800" b="1" dirty="0"/>
          </a:p>
          <a:p>
            <a:pPr>
              <a:buClr>
                <a:srgbClr val="262626"/>
              </a:buClr>
            </a:pPr>
            <a:endParaRPr lang="en-GB" sz="1800" dirty="0"/>
          </a:p>
          <a:p>
            <a:pPr>
              <a:buClr>
                <a:srgbClr val="262626"/>
              </a:buClr>
            </a:pPr>
            <a:endParaRPr lang="en-GB" sz="1800" b="1" dirty="0"/>
          </a:p>
          <a:p>
            <a:pPr>
              <a:buClr>
                <a:srgbClr val="262626"/>
              </a:buClr>
            </a:pPr>
            <a:endParaRPr lang="en-GB" sz="1400" dirty="0"/>
          </a:p>
          <a:p>
            <a:pPr>
              <a:buClr>
                <a:srgbClr val="26262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025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745B92C-4D89-4324-B52D-E1F5F627B7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487CEA-7875-4327-875F-CA3B32E800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228C0C-F774-4270-99CB-314B07EBFBE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tf78438558-1</Template>
  <TotalTime>0</TotalTime>
  <Words>41</Words>
  <Application>Microsoft Office PowerPoint</Application>
  <PresentationFormat>Widescreen</PresentationFormat>
  <Paragraphs>8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SavonVTI</vt:lpstr>
      <vt:lpstr>Single Camera Filming</vt:lpstr>
      <vt:lpstr>What Is Single Camera Filming? </vt:lpstr>
      <vt:lpstr>What Is Multi-Camera Filming? </vt:lpstr>
      <vt:lpstr>PowerPoint Presentation</vt:lpstr>
      <vt:lpstr>How To Shoot </vt:lpstr>
      <vt:lpstr>How To Shoot </vt:lpstr>
      <vt:lpstr>General Interview Filming Advice </vt:lpstr>
      <vt:lpstr>Noddy Shot</vt:lpstr>
      <vt:lpstr>B-Roll</vt:lpstr>
      <vt:lpstr>Why is B-Roll Important for Interviews?</vt:lpstr>
      <vt:lpstr>General Interview Filming Advice </vt:lpstr>
      <vt:lpstr>Examples of B-Roll for Interviews:</vt:lpstr>
      <vt:lpstr>Tips for Shooting B-Roll:</vt:lpstr>
      <vt:lpstr>How To Shoot </vt:lpstr>
      <vt:lpstr>Further Reading</vt:lpstr>
      <vt:lpstr>Plan for Shooting Today: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135</cp:revision>
  <dcterms:created xsi:type="dcterms:W3CDTF">2025-03-19T13:33:36Z</dcterms:created>
  <dcterms:modified xsi:type="dcterms:W3CDTF">2025-03-20T09:50:22Z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