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8" r:id="rId2"/>
    <p:sldId id="259" r:id="rId3"/>
    <p:sldId id="260"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51186" autoAdjust="0"/>
  </p:normalViewPr>
  <p:slideViewPr>
    <p:cSldViewPr snapToGrid="0">
      <p:cViewPr varScale="1">
        <p:scale>
          <a:sx n="24" d="100"/>
          <a:sy n="24" d="100"/>
        </p:scale>
        <p:origin x="1944"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944B9A-8AC0-44AF-8A39-BBC77B41E364}"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050E89-3404-4493-BCD4-1AF4FFFAF923}" type="slidenum">
              <a:rPr lang="en-GB" smtClean="0"/>
              <a:t>‹#›</a:t>
            </a:fld>
            <a:endParaRPr lang="en-GB"/>
          </a:p>
        </p:txBody>
      </p:sp>
    </p:spTree>
    <p:extLst>
      <p:ext uri="{BB962C8B-B14F-4D97-AF65-F5344CB8AC3E}">
        <p14:creationId xmlns:p14="http://schemas.microsoft.com/office/powerpoint/2010/main" val="567567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Innovation has always been a core part of Apple Inc.’s identity. From the launch of the original Macintosh in 1984 to the iPhone revolution in 2007, Apple has consistently set itself apart by creating new technologies or dramatically improving existing ones. This commitment to innovation remains a key reason for the company’s continued success in a highly competitive global technology market.</a:t>
            </a:r>
          </a:p>
          <a:p>
            <a:r>
              <a:rPr lang="en-US" dirty="0"/>
              <a:t>One of Apple’s most significant innovations in recent years has been its move toward designing its own hardware. The introduction of Apple Silicon, starting with the M1 chip, marked a major shift from Intel processors in Macs. These chips significantly improved performance and battery life, allowing Apple to control both hardware and software development more tightly. This level of integration gives Apple a unique advantage—it can optimize the user experience in ways that most competitors cannot.</a:t>
            </a:r>
          </a:p>
          <a:p>
            <a:endParaRPr lang="en-GB" dirty="0"/>
          </a:p>
        </p:txBody>
      </p:sp>
      <p:sp>
        <p:nvSpPr>
          <p:cNvPr id="4" name="Slide Number Placeholder 3"/>
          <p:cNvSpPr>
            <a:spLocks noGrp="1"/>
          </p:cNvSpPr>
          <p:nvPr>
            <p:ph type="sldNum" sz="quarter" idx="5"/>
          </p:nvPr>
        </p:nvSpPr>
        <p:spPr/>
        <p:txBody>
          <a:bodyPr/>
          <a:lstStyle/>
          <a:p>
            <a:fld id="{BE050E89-3404-4493-BCD4-1AF4FFFAF923}" type="slidenum">
              <a:rPr lang="en-GB" smtClean="0"/>
              <a:t>1</a:t>
            </a:fld>
            <a:endParaRPr lang="en-GB"/>
          </a:p>
        </p:txBody>
      </p:sp>
    </p:spTree>
    <p:extLst>
      <p:ext uri="{BB962C8B-B14F-4D97-AF65-F5344CB8AC3E}">
        <p14:creationId xmlns:p14="http://schemas.microsoft.com/office/powerpoint/2010/main" val="2700348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addition to hardware, Apple continues to innovate through its ecosystem of products and services. Devices such as the iPhone, iPad, Mac, Apple Watch, and AirPods are all designed to work seamlessly together. Features like Handoff, </a:t>
            </a:r>
            <a:r>
              <a:rPr lang="en-US" dirty="0" err="1"/>
              <a:t>AirDrop</a:t>
            </a:r>
            <a:r>
              <a:rPr lang="en-US" dirty="0"/>
              <a:t>, and iCloud storage allow users to switch between devices effortlessly. This ecosystem model not only improves convenience for users but also encourages customer loyalty. Once people become accustomed to the Apple experience, they are more likely to stay within the brand and purchase more products and services.</a:t>
            </a:r>
          </a:p>
          <a:p>
            <a:endParaRPr lang="en-GB" dirty="0"/>
          </a:p>
          <a:p>
            <a:r>
              <a:rPr lang="en-US" dirty="0"/>
              <a:t>Innovation at Apple also extends into the services sector. Over the past decade, Apple has expanded into digital content and cloud-based services, including Apple Music, Apple TV+, iCloud, and Apple Pay. These services have become a major source of revenue and are less dependent on the sale of physical products. The bundling of services under Apple One offers additional value to customers while strengthening the company's subscription-based business </a:t>
            </a:r>
            <a:r>
              <a:rPr lang="en-US" dirty="0" err="1"/>
              <a:t>model.Another</a:t>
            </a:r>
            <a:r>
              <a:rPr lang="en-US" dirty="0"/>
              <a:t> important area where innovation plays a role is sustainability. Apple has made strong environmental commitments, such as using recycled materials in its devices and aiming for carbon neutrality across its entire supply chain by 2030. These efforts reflect growing consumer demand for more ethical and environmentally responsible companies, and Apple’s focus on this area helps improve its public image and build trust.</a:t>
            </a:r>
            <a:endParaRPr lang="en-GB" dirty="0"/>
          </a:p>
        </p:txBody>
      </p:sp>
      <p:sp>
        <p:nvSpPr>
          <p:cNvPr id="4" name="Slide Number Placeholder 3"/>
          <p:cNvSpPr>
            <a:spLocks noGrp="1"/>
          </p:cNvSpPr>
          <p:nvPr>
            <p:ph type="sldNum" sz="quarter" idx="5"/>
          </p:nvPr>
        </p:nvSpPr>
        <p:spPr/>
        <p:txBody>
          <a:bodyPr/>
          <a:lstStyle/>
          <a:p>
            <a:fld id="{BE050E89-3404-4493-BCD4-1AF4FFFAF923}" type="slidenum">
              <a:rPr lang="en-GB" smtClean="0"/>
              <a:t>2</a:t>
            </a:fld>
            <a:endParaRPr lang="en-GB"/>
          </a:p>
        </p:txBody>
      </p:sp>
    </p:spTree>
    <p:extLst>
      <p:ext uri="{BB962C8B-B14F-4D97-AF65-F5344CB8AC3E}">
        <p14:creationId xmlns:p14="http://schemas.microsoft.com/office/powerpoint/2010/main" val="206779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Furthermore, the company invests heavily in research and development. In 2024 alone, Apple spent more than $30 billion on R&amp;D. This funding supports emerging technologies like artificial intelligence, health tech, augmented reality, and wearable devices. For example, the recently launched Apple Vision Pro shows Apple’s intent to lead in the mixed reality space. This kind of long-term investment ensures that Apple remains at the forefront of innovation even as consumer trends and technologies continue to evolve.</a:t>
            </a:r>
          </a:p>
          <a:p>
            <a:r>
              <a:rPr lang="en-US" dirty="0"/>
              <a:t>In conclusion, innovation is deeply woven into Apple’s business strategy. It drives product development, improves customer experience, opens up new revenue streams, and supports sustainability goals. By continuously pushing technological boundaries and anticipating future needs, Apple maintains its position as one of the world’s most influential and forward-thinking technology companies.</a:t>
            </a:r>
          </a:p>
          <a:p>
            <a:endParaRPr lang="en-GB" dirty="0"/>
          </a:p>
        </p:txBody>
      </p:sp>
      <p:sp>
        <p:nvSpPr>
          <p:cNvPr id="4" name="Slide Number Placeholder 3"/>
          <p:cNvSpPr>
            <a:spLocks noGrp="1"/>
          </p:cNvSpPr>
          <p:nvPr>
            <p:ph type="sldNum" sz="quarter" idx="5"/>
          </p:nvPr>
        </p:nvSpPr>
        <p:spPr/>
        <p:txBody>
          <a:bodyPr/>
          <a:lstStyle/>
          <a:p>
            <a:fld id="{BE050E89-3404-4493-BCD4-1AF4FFFAF923}" type="slidenum">
              <a:rPr lang="en-GB" smtClean="0"/>
              <a:t>3</a:t>
            </a:fld>
            <a:endParaRPr lang="en-GB"/>
          </a:p>
        </p:txBody>
      </p:sp>
    </p:spTree>
    <p:extLst>
      <p:ext uri="{BB962C8B-B14F-4D97-AF65-F5344CB8AC3E}">
        <p14:creationId xmlns:p14="http://schemas.microsoft.com/office/powerpoint/2010/main" val="80608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2D4E-73FE-2D1F-5597-5F3F2A48C4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C07770-BF69-1D93-13E3-BB676ACC8B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8E0012-86D0-6F60-90A8-65550A184BFC}"/>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5" name="Footer Placeholder 4">
            <a:extLst>
              <a:ext uri="{FF2B5EF4-FFF2-40B4-BE49-F238E27FC236}">
                <a16:creationId xmlns:a16="http://schemas.microsoft.com/office/drawing/2014/main" id="{4146E130-5FC7-2EEB-04B3-4000419C3B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803FEB-14BE-4C60-9B9A-E795D3E46B07}"/>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281875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BB176-4077-0494-2DEF-8A77646641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CF9385-3100-F18B-5B47-946A709CE4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62009-D70D-0EE9-94A6-389457EB75F6}"/>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5" name="Footer Placeholder 4">
            <a:extLst>
              <a:ext uri="{FF2B5EF4-FFF2-40B4-BE49-F238E27FC236}">
                <a16:creationId xmlns:a16="http://schemas.microsoft.com/office/drawing/2014/main" id="{7687CE17-24CB-043F-9F98-9F76895E71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D7E4BB-6D50-0438-F8E5-2A90BD95D88E}"/>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1567891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1AEB7-B1E4-1183-45C6-A051531398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9C68D7-3BDB-3F3E-4F77-D5F4310EE2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43A6F6-3EBE-0D69-F8BA-CD2B5D60D497}"/>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5" name="Footer Placeholder 4">
            <a:extLst>
              <a:ext uri="{FF2B5EF4-FFF2-40B4-BE49-F238E27FC236}">
                <a16:creationId xmlns:a16="http://schemas.microsoft.com/office/drawing/2014/main" id="{7FBD59DE-F7D5-BBE0-611B-89B8D71600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65217-A98B-0AC8-4FA1-2ACD7C0812D9}"/>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1816472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0E0BD-5680-D065-97DF-B62DD3BEEA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B637AB-D6F1-6D05-A37C-5F1F061479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767CC0-4809-F195-2E53-110BA3D64A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7B8123-3C20-FC16-53C1-FCFF34DED007}"/>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6" name="Footer Placeholder 5">
            <a:extLst>
              <a:ext uri="{FF2B5EF4-FFF2-40B4-BE49-F238E27FC236}">
                <a16:creationId xmlns:a16="http://schemas.microsoft.com/office/drawing/2014/main" id="{1CE6D428-1EAC-8DD6-85D6-B4FC4773F4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9496C3-FBD4-F028-30E9-A25F15CD8008}"/>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1637123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68CD4-26D1-C856-3867-FE6CD0B8A0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5FD227-4E88-BE36-682C-AE8689EB94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6DB372-46B3-E25E-3EAB-2BABF9A57B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1540F8-7736-C3DE-4493-770C5CD868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F7115B-9A40-6A88-2B17-2E5D49752D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4D8962D-F181-ED37-36DC-979881226EE1}"/>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8" name="Footer Placeholder 7">
            <a:extLst>
              <a:ext uri="{FF2B5EF4-FFF2-40B4-BE49-F238E27FC236}">
                <a16:creationId xmlns:a16="http://schemas.microsoft.com/office/drawing/2014/main" id="{5318F79C-F8EB-2278-FEAB-385BEFD292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650F43-1DC8-60BA-1A81-47D152A2424E}"/>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1041038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569F7-80C1-FDC7-27B6-D1A122643E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DC9DCD-0077-3877-2CEA-2B7696E14B79}"/>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4" name="Footer Placeholder 3">
            <a:extLst>
              <a:ext uri="{FF2B5EF4-FFF2-40B4-BE49-F238E27FC236}">
                <a16:creationId xmlns:a16="http://schemas.microsoft.com/office/drawing/2014/main" id="{98B53D04-AE79-F279-819A-43F6C259BE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5473A-D7DC-9323-1790-2BC92B55E766}"/>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2111933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F9F7F1-EA2E-93F4-9766-DC668A7095A6}"/>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3" name="Footer Placeholder 2">
            <a:extLst>
              <a:ext uri="{FF2B5EF4-FFF2-40B4-BE49-F238E27FC236}">
                <a16:creationId xmlns:a16="http://schemas.microsoft.com/office/drawing/2014/main" id="{8055AA60-B7A8-9731-EFCE-E30EED45CC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B335A1-5F94-F6E7-E30C-030F977F7E95}"/>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2725907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F52A9-DE8E-1A1E-CFC2-A0540CDB16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3AB35C-C200-A98A-66FF-7D91431428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08DF8C-685F-C12C-6F69-9064FB1E84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28CB36-5AAC-4347-A407-CF23BB95BF9A}"/>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6" name="Footer Placeholder 5">
            <a:extLst>
              <a:ext uri="{FF2B5EF4-FFF2-40B4-BE49-F238E27FC236}">
                <a16:creationId xmlns:a16="http://schemas.microsoft.com/office/drawing/2014/main" id="{2AF30D75-0A4E-E016-2339-07ECF66C9B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49D8CF-B6FB-FE15-E48B-9ECA04A68C10}"/>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2143125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41850-2686-159D-3842-F9F2E671C0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7D5F94-D5C0-2005-3A3E-2644F350FD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76F9DC-E7B3-141B-BF3B-FE2AEC821A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0C0C1B-48F6-3578-1A47-FF9F1A43D0C4}"/>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6" name="Footer Placeholder 5">
            <a:extLst>
              <a:ext uri="{FF2B5EF4-FFF2-40B4-BE49-F238E27FC236}">
                <a16:creationId xmlns:a16="http://schemas.microsoft.com/office/drawing/2014/main" id="{444DA160-232A-CE57-639C-D34AA63D7E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756DB5-0825-3CBB-3ECA-956589A86FE2}"/>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2188793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3A2B5-D226-F636-10CB-627A27D0B8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598713-1C36-8F03-66B0-628F0D3991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F91450-0919-9ED1-A301-E74F1E9C564C}"/>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5" name="Footer Placeholder 4">
            <a:extLst>
              <a:ext uri="{FF2B5EF4-FFF2-40B4-BE49-F238E27FC236}">
                <a16:creationId xmlns:a16="http://schemas.microsoft.com/office/drawing/2014/main" id="{489E582A-86F6-544E-BA4C-8DB703B896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5523DC-AB00-EA63-7951-44D8A361EE60}"/>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3923468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6A3126-0B09-39A0-DD21-CAA05896E6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259D4C-6449-C71E-90A8-E9AD59ECB1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9A9C8-7EE5-E71D-2CD9-0F36051BE3DA}"/>
              </a:ext>
            </a:extLst>
          </p:cNvPr>
          <p:cNvSpPr>
            <a:spLocks noGrp="1"/>
          </p:cNvSpPr>
          <p:nvPr>
            <p:ph type="dt" sz="half" idx="10"/>
          </p:nvPr>
        </p:nvSpPr>
        <p:spPr/>
        <p:txBody>
          <a:bodyPr/>
          <a:lstStyle/>
          <a:p>
            <a:fld id="{04E7A844-9542-4929-9E88-F67A07AFCA39}" type="datetimeFigureOut">
              <a:rPr lang="en-GB" smtClean="0"/>
              <a:t>12/10/2025</a:t>
            </a:fld>
            <a:endParaRPr lang="en-GB"/>
          </a:p>
        </p:txBody>
      </p:sp>
      <p:sp>
        <p:nvSpPr>
          <p:cNvPr id="5" name="Footer Placeholder 4">
            <a:extLst>
              <a:ext uri="{FF2B5EF4-FFF2-40B4-BE49-F238E27FC236}">
                <a16:creationId xmlns:a16="http://schemas.microsoft.com/office/drawing/2014/main" id="{38F73EAC-2DCF-DDFD-292B-B5284A29BE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263680-AEC9-5C89-F4E9-2B4CADAD3E8A}"/>
              </a:ext>
            </a:extLst>
          </p:cNvPr>
          <p:cNvSpPr>
            <a:spLocks noGrp="1"/>
          </p:cNvSpPr>
          <p:nvPr>
            <p:ph type="sldNum" sz="quarter" idx="12"/>
          </p:nvPr>
        </p:nvSpPr>
        <p:spPr/>
        <p:txBody>
          <a:bodyPr/>
          <a:lstStyle/>
          <a:p>
            <a:fld id="{24C93546-6B9D-4DAB-8755-8CC5F9BE709A}" type="slidenum">
              <a:rPr lang="en-GB" smtClean="0"/>
              <a:t>‹#›</a:t>
            </a:fld>
            <a:endParaRPr lang="en-GB"/>
          </a:p>
        </p:txBody>
      </p:sp>
    </p:spTree>
    <p:extLst>
      <p:ext uri="{BB962C8B-B14F-4D97-AF65-F5344CB8AC3E}">
        <p14:creationId xmlns:p14="http://schemas.microsoft.com/office/powerpoint/2010/main" val="1372007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236566-06B9-7806-1D4E-7D42C41904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F29593-5B0C-D3D4-DF28-196BBF756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C153F7-5BCF-31DF-F40C-B01332BCB0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E7A844-9542-4929-9E88-F67A07AFCA39}" type="datetimeFigureOut">
              <a:rPr lang="en-GB" smtClean="0"/>
              <a:t>12/10/2025</a:t>
            </a:fld>
            <a:endParaRPr lang="en-GB"/>
          </a:p>
        </p:txBody>
      </p:sp>
      <p:sp>
        <p:nvSpPr>
          <p:cNvPr id="5" name="Footer Placeholder 4">
            <a:extLst>
              <a:ext uri="{FF2B5EF4-FFF2-40B4-BE49-F238E27FC236}">
                <a16:creationId xmlns:a16="http://schemas.microsoft.com/office/drawing/2014/main" id="{D563FC78-A4E9-888F-82AF-F8A30BC53E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522EC9-C69C-283D-83B4-96485436E9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C93546-6B9D-4DAB-8755-8CC5F9BE709A}" type="slidenum">
              <a:rPr lang="en-GB" smtClean="0"/>
              <a:t>‹#›</a:t>
            </a:fld>
            <a:endParaRPr lang="en-GB"/>
          </a:p>
        </p:txBody>
      </p:sp>
    </p:spTree>
    <p:extLst>
      <p:ext uri="{BB962C8B-B14F-4D97-AF65-F5344CB8AC3E}">
        <p14:creationId xmlns:p14="http://schemas.microsoft.com/office/powerpoint/2010/main" val="38724989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6CC57-C67D-4A36-AE9B-28ADDDBD57E7}"/>
              </a:ext>
            </a:extLst>
          </p:cNvPr>
          <p:cNvSpPr>
            <a:spLocks noGrp="1"/>
          </p:cNvSpPr>
          <p:nvPr>
            <p:ph type="title"/>
          </p:nvPr>
        </p:nvSpPr>
        <p:spPr/>
        <p:txBody>
          <a:bodyPr/>
          <a:lstStyle/>
          <a:p>
            <a:r>
              <a:rPr lang="en-US" b="1" dirty="0"/>
              <a:t>The Influence of Innovation on Apple Inc.</a:t>
            </a:r>
            <a:endParaRPr lang="en-GB" b="1" dirty="0"/>
          </a:p>
        </p:txBody>
      </p:sp>
      <p:sp>
        <p:nvSpPr>
          <p:cNvPr id="3" name="Content Placeholder 2">
            <a:extLst>
              <a:ext uri="{FF2B5EF4-FFF2-40B4-BE49-F238E27FC236}">
                <a16:creationId xmlns:a16="http://schemas.microsoft.com/office/drawing/2014/main" id="{644FD12A-EA24-2879-90B0-042E5A307F81}"/>
              </a:ext>
            </a:extLst>
          </p:cNvPr>
          <p:cNvSpPr>
            <a:spLocks noGrp="1"/>
          </p:cNvSpPr>
          <p:nvPr>
            <p:ph sz="half" idx="1"/>
          </p:nvPr>
        </p:nvSpPr>
        <p:spPr/>
        <p:txBody>
          <a:bodyPr>
            <a:normAutofit/>
          </a:bodyPr>
          <a:lstStyle/>
          <a:p>
            <a:pPr>
              <a:buNone/>
            </a:pPr>
            <a:r>
              <a:rPr lang="en-US" b="1" dirty="0"/>
              <a:t>Content:</a:t>
            </a:r>
            <a:endParaRPr lang="en-US" dirty="0"/>
          </a:p>
          <a:p>
            <a:pPr>
              <a:buFont typeface="Arial" panose="020B0604020202020204" pitchFamily="34" charset="0"/>
              <a:buChar char="•"/>
            </a:pPr>
            <a:r>
              <a:rPr lang="en-US" sz="1600" dirty="0"/>
              <a:t>Apple has built its global reputation on </a:t>
            </a:r>
            <a:r>
              <a:rPr lang="en-US" sz="1600" b="1" dirty="0"/>
              <a:t>continuous innovation</a:t>
            </a:r>
            <a:r>
              <a:rPr lang="en-US" sz="1600" dirty="0"/>
              <a:t>, not just in hardware but in services, design, and sustainability.</a:t>
            </a:r>
          </a:p>
          <a:p>
            <a:pPr>
              <a:buFont typeface="Arial" panose="020B0604020202020204" pitchFamily="34" charset="0"/>
              <a:buChar char="•"/>
            </a:pPr>
            <a:r>
              <a:rPr lang="en-US" sz="1600" dirty="0"/>
              <a:t>Recent innovations include the </a:t>
            </a:r>
            <a:r>
              <a:rPr lang="en-US" sz="1600" b="1" dirty="0"/>
              <a:t>Apple Silicon (M1, M2, M3 chips)</a:t>
            </a:r>
            <a:r>
              <a:rPr lang="en-US" sz="1600" dirty="0"/>
              <a:t>, which deliver major gains in speed, efficiency, and battery life by allowing Apple to fully control its hardware and software.</a:t>
            </a:r>
          </a:p>
          <a:p>
            <a:pPr>
              <a:buFont typeface="Arial" panose="020B0604020202020204" pitchFamily="34" charset="0"/>
              <a:buChar char="•"/>
            </a:pPr>
            <a:r>
              <a:rPr lang="en-US" sz="1600" dirty="0"/>
              <a:t>Apple’s innovation strategy goes beyond individual products – it’s about creating a </a:t>
            </a:r>
            <a:r>
              <a:rPr lang="en-US" sz="1600" b="1" dirty="0"/>
              <a:t>seamless ecosystem</a:t>
            </a:r>
            <a:r>
              <a:rPr lang="en-US" sz="1600" dirty="0"/>
              <a:t>. By tightly integrating hardware, software, and services, Apple makes switching to competitors less attractive.</a:t>
            </a:r>
          </a:p>
          <a:p>
            <a:endParaRPr lang="en-GB" dirty="0"/>
          </a:p>
        </p:txBody>
      </p:sp>
      <p:pic>
        <p:nvPicPr>
          <p:cNvPr id="1028" name="Picture 4" descr="Apple's Ecosystem Helps Deliver a Winning Customer ...">
            <a:extLst>
              <a:ext uri="{FF2B5EF4-FFF2-40B4-BE49-F238E27FC236}">
                <a16:creationId xmlns:a16="http://schemas.microsoft.com/office/drawing/2014/main" id="{C4B2F8F7-BEB9-D08C-BB72-0AAEAB6D694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2183311"/>
            <a:ext cx="5181600" cy="3635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9423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313E5-2DE0-1D29-C9C3-4CBB59DEF735}"/>
              </a:ext>
            </a:extLst>
          </p:cNvPr>
          <p:cNvSpPr>
            <a:spLocks noGrp="1"/>
          </p:cNvSpPr>
          <p:nvPr>
            <p:ph type="title"/>
          </p:nvPr>
        </p:nvSpPr>
        <p:spPr>
          <a:xfrm>
            <a:off x="987552" y="365125"/>
            <a:ext cx="10366248" cy="1325563"/>
          </a:xfrm>
        </p:spPr>
        <p:txBody>
          <a:bodyPr>
            <a:normAutofit/>
          </a:bodyPr>
          <a:lstStyle/>
          <a:p>
            <a:r>
              <a:rPr lang="en-GB" sz="2800" dirty="0"/>
              <a:t>Expanding Innovation Beyond Products</a:t>
            </a:r>
          </a:p>
        </p:txBody>
      </p:sp>
      <p:sp>
        <p:nvSpPr>
          <p:cNvPr id="3" name="Content Placeholder 2">
            <a:extLst>
              <a:ext uri="{FF2B5EF4-FFF2-40B4-BE49-F238E27FC236}">
                <a16:creationId xmlns:a16="http://schemas.microsoft.com/office/drawing/2014/main" id="{A507638B-CB24-6F1A-C56E-E0EFFB9B417B}"/>
              </a:ext>
            </a:extLst>
          </p:cNvPr>
          <p:cNvSpPr>
            <a:spLocks noGrp="1"/>
          </p:cNvSpPr>
          <p:nvPr>
            <p:ph sz="half" idx="1"/>
          </p:nvPr>
        </p:nvSpPr>
        <p:spPr/>
        <p:txBody>
          <a:bodyPr>
            <a:normAutofit/>
          </a:bodyPr>
          <a:lstStyle/>
          <a:p>
            <a:pPr marL="0" indent="0">
              <a:buNone/>
            </a:pPr>
            <a:r>
              <a:rPr lang="en-US" sz="3200" b="1" dirty="0"/>
              <a:t>Content:</a:t>
            </a:r>
            <a:endParaRPr lang="en-US" sz="3200" dirty="0"/>
          </a:p>
          <a:p>
            <a:r>
              <a:rPr lang="en-US" sz="1600" dirty="0"/>
              <a:t>Apple’s innovation extends into </a:t>
            </a:r>
            <a:r>
              <a:rPr lang="en-US" sz="1600" b="1" dirty="0"/>
              <a:t>digital services</a:t>
            </a:r>
            <a:r>
              <a:rPr lang="en-US" sz="1600" dirty="0"/>
              <a:t>: Apple Music, Apple TV+, iCloud, and Apple Pay. These services generate reliable, recurring income and reduce dependence on hardware sales.</a:t>
            </a:r>
          </a:p>
          <a:p>
            <a:r>
              <a:rPr lang="en-US" sz="1600" dirty="0"/>
              <a:t>Bundling through </a:t>
            </a:r>
            <a:r>
              <a:rPr lang="en-US" sz="1600" b="1" dirty="0"/>
              <a:t>Apple One</a:t>
            </a:r>
            <a:r>
              <a:rPr lang="en-US" sz="1600" dirty="0"/>
              <a:t> increases customer retention and value perception.</a:t>
            </a:r>
          </a:p>
          <a:p>
            <a:r>
              <a:rPr lang="en-US" sz="1600" dirty="0"/>
              <a:t>Apple’s design focus—clean interfaces, minimalism, and intuitive usability—has set industry trends (e.g., </a:t>
            </a:r>
            <a:r>
              <a:rPr lang="en-US" sz="1600" b="1" dirty="0"/>
              <a:t>Face ID, Touch ID</a:t>
            </a:r>
            <a:r>
              <a:rPr lang="en-US" sz="1600" dirty="0"/>
              <a:t>, gesture controls).</a:t>
            </a:r>
          </a:p>
          <a:p>
            <a:r>
              <a:rPr lang="en-US" sz="1600" dirty="0"/>
              <a:t>The company is also a leader in </a:t>
            </a:r>
            <a:r>
              <a:rPr lang="en-US" sz="1600" b="1" dirty="0"/>
              <a:t>sustainable innovation</a:t>
            </a:r>
            <a:r>
              <a:rPr lang="en-US" sz="1600" dirty="0"/>
              <a:t>: using recycled materials, minimizing packaging, and targeting full carbon neutrality by 2030.</a:t>
            </a:r>
          </a:p>
          <a:p>
            <a:endParaRPr lang="en-GB" sz="1200" dirty="0"/>
          </a:p>
        </p:txBody>
      </p:sp>
      <p:pic>
        <p:nvPicPr>
          <p:cNvPr id="2050" name="Picture 2" descr="Apple to drop plastic packaging by the end of 2024 – Otarapack">
            <a:extLst>
              <a:ext uri="{FF2B5EF4-FFF2-40B4-BE49-F238E27FC236}">
                <a16:creationId xmlns:a16="http://schemas.microsoft.com/office/drawing/2014/main" id="{03F5E021-819B-0E5E-081E-226B785E20B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84901" y="2130027"/>
            <a:ext cx="4202212" cy="2796381"/>
          </a:xfrm>
          <a:prstGeom prst="rect">
            <a:avLst/>
          </a:prstGeom>
          <a:solidFill>
            <a:srgbClr val="000000">
              <a:shade val="95000"/>
            </a:srgbClr>
          </a:solidFill>
          <a:ln w="444500" cap="sq">
            <a:solidFill>
              <a:schemeClr val="accent6"/>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4091741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ED455-8DA0-16FC-F000-39657C2A6E02}"/>
              </a:ext>
            </a:extLst>
          </p:cNvPr>
          <p:cNvSpPr>
            <a:spLocks noGrp="1"/>
          </p:cNvSpPr>
          <p:nvPr>
            <p:ph type="title"/>
          </p:nvPr>
        </p:nvSpPr>
        <p:spPr/>
        <p:txBody>
          <a:bodyPr>
            <a:normAutofit/>
          </a:bodyPr>
          <a:lstStyle/>
          <a:p>
            <a:r>
              <a:rPr lang="en-US" sz="2800" dirty="0"/>
              <a:t>Innovation Investing in the Future</a:t>
            </a:r>
            <a:endParaRPr lang="en-GB" sz="2800" dirty="0"/>
          </a:p>
        </p:txBody>
      </p:sp>
      <p:sp>
        <p:nvSpPr>
          <p:cNvPr id="3" name="Content Placeholder 2">
            <a:extLst>
              <a:ext uri="{FF2B5EF4-FFF2-40B4-BE49-F238E27FC236}">
                <a16:creationId xmlns:a16="http://schemas.microsoft.com/office/drawing/2014/main" id="{5F548141-8F0A-6BD5-3926-0ACF5C27CADE}"/>
              </a:ext>
            </a:extLst>
          </p:cNvPr>
          <p:cNvSpPr>
            <a:spLocks noGrp="1"/>
          </p:cNvSpPr>
          <p:nvPr>
            <p:ph sz="half" idx="1"/>
          </p:nvPr>
        </p:nvSpPr>
        <p:spPr/>
        <p:txBody>
          <a:bodyPr>
            <a:normAutofit/>
          </a:bodyPr>
          <a:lstStyle/>
          <a:p>
            <a:pPr marL="0" indent="0">
              <a:buNone/>
            </a:pPr>
            <a:r>
              <a:rPr lang="en-US" b="1" dirty="0"/>
              <a:t>Content</a:t>
            </a:r>
            <a:r>
              <a:rPr lang="en-US" sz="1600" b="1" dirty="0"/>
              <a:t>:</a:t>
            </a:r>
            <a:endParaRPr lang="en-US" sz="1600" dirty="0"/>
          </a:p>
          <a:p>
            <a:r>
              <a:rPr lang="en-US" sz="1600" dirty="0"/>
              <a:t>Apple invested </a:t>
            </a:r>
            <a:r>
              <a:rPr lang="en-US" sz="1600" b="1" dirty="0"/>
              <a:t>over $30 billion</a:t>
            </a:r>
            <a:r>
              <a:rPr lang="en-US" sz="1600" dirty="0"/>
              <a:t> in research and development in 2024 alone.</a:t>
            </a:r>
          </a:p>
          <a:p>
            <a:r>
              <a:rPr lang="en-US" sz="1600" dirty="0"/>
              <a:t>This fuels advancements in </a:t>
            </a:r>
            <a:r>
              <a:rPr lang="en-US" sz="1600" b="1" dirty="0"/>
              <a:t>AI, health tech, AR/VR</a:t>
            </a:r>
            <a:r>
              <a:rPr lang="en-US" sz="1600" dirty="0"/>
              <a:t>, and future platforms like the </a:t>
            </a:r>
            <a:r>
              <a:rPr lang="en-US" sz="1600" b="1" dirty="0"/>
              <a:t>Apple Vision Pro</a:t>
            </a:r>
            <a:r>
              <a:rPr lang="en-US" sz="1600" dirty="0"/>
              <a:t>, aiming to lead the next wave of digital experiences.</a:t>
            </a:r>
          </a:p>
          <a:p>
            <a:r>
              <a:rPr lang="en-US" sz="1600" dirty="0"/>
              <a:t>Innovation helps Apple maintain a </a:t>
            </a:r>
            <a:r>
              <a:rPr lang="en-US" sz="1600" b="1" dirty="0"/>
              <a:t>premium brand image</a:t>
            </a:r>
            <a:r>
              <a:rPr lang="en-US" sz="1600" dirty="0"/>
              <a:t>, justify higher pricing, and retain customer trust.</a:t>
            </a:r>
          </a:p>
          <a:p>
            <a:r>
              <a:rPr lang="en-US" sz="1600" dirty="0"/>
              <a:t>It also opens doors to </a:t>
            </a:r>
            <a:r>
              <a:rPr lang="en-US" sz="1600" b="1" dirty="0"/>
              <a:t>new markets</a:t>
            </a:r>
            <a:r>
              <a:rPr lang="en-US" sz="1600" dirty="0"/>
              <a:t>, strengthens environmental leadership, and ensures adaptability in a fast-changing tech industry.</a:t>
            </a:r>
          </a:p>
          <a:p>
            <a:endParaRPr lang="en-GB" dirty="0"/>
          </a:p>
        </p:txBody>
      </p:sp>
      <p:pic>
        <p:nvPicPr>
          <p:cNvPr id="3074" name="Picture 2" descr="4,726 Ai Health Care Icon Stock Vectors and Vector Art | Shutterstock">
            <a:extLst>
              <a:ext uri="{FF2B5EF4-FFF2-40B4-BE49-F238E27FC236}">
                <a16:creationId xmlns:a16="http://schemas.microsoft.com/office/drawing/2014/main" id="{7B14C236-E1EE-5E63-1CA7-092CC7EBAAC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2" y="2188461"/>
            <a:ext cx="5500637" cy="2174692"/>
          </a:xfrm>
          <a:prstGeom prst="roundRect">
            <a:avLst>
              <a:gd name="adj" fmla="val 8594"/>
            </a:avLst>
          </a:prstGeom>
          <a:solidFill>
            <a:srgbClr val="FFFFFF">
              <a:shade val="85000"/>
            </a:srgbClr>
          </a:solidFill>
          <a:ln>
            <a:solidFill>
              <a:schemeClr val="bg2"/>
            </a:solidFill>
          </a:ln>
          <a:effectLst>
            <a:reflection blurRad="12700" stA="38000" endPos="28000" dist="5000" dir="5400000" sy="-100000" algn="bl" rotWithShape="0"/>
          </a:effectLst>
        </p:spPr>
      </p:pic>
    </p:spTree>
    <p:extLst>
      <p:ext uri="{BB962C8B-B14F-4D97-AF65-F5344CB8AC3E}">
        <p14:creationId xmlns:p14="http://schemas.microsoft.com/office/powerpoint/2010/main" val="1045748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847</Words>
  <Application>Microsoft Office PowerPoint</Application>
  <PresentationFormat>Widescreen</PresentationFormat>
  <Paragraphs>27</Paragraphs>
  <Slides>3</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The Influence of Innovation on Apple Inc.</vt:lpstr>
      <vt:lpstr>Expanding Innovation Beyond Products</vt:lpstr>
      <vt:lpstr>Innovation Investing in the Future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Personal-Doc</dc:creator>
  <cp:lastModifiedBy>Florina Petre (2326724)</cp:lastModifiedBy>
  <cp:revision>3</cp:revision>
  <dcterms:created xsi:type="dcterms:W3CDTF">2025-06-14T13:50:01Z</dcterms:created>
  <dcterms:modified xsi:type="dcterms:W3CDTF">2025-10-12T13:03:31Z</dcterms:modified>
</cp:coreProperties>
</file>