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ags/tag1.xml" ContentType="application/vnd.openxmlformats-officedocument.presentationml.tags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71" r:id="rId2"/>
    <p:sldId id="457" r:id="rId3"/>
    <p:sldId id="291" r:id="rId4"/>
    <p:sldId id="296" r:id="rId5"/>
    <p:sldId id="310" r:id="rId6"/>
    <p:sldId id="284" r:id="rId7"/>
    <p:sldId id="455" r:id="rId8"/>
    <p:sldId id="363" r:id="rId9"/>
    <p:sldId id="364" r:id="rId10"/>
    <p:sldId id="450" r:id="rId11"/>
    <p:sldId id="456" r:id="rId12"/>
    <p:sldId id="362" r:id="rId13"/>
    <p:sldId id="451" r:id="rId14"/>
    <p:sldId id="367" r:id="rId15"/>
    <p:sldId id="453" r:id="rId16"/>
    <p:sldId id="368" r:id="rId17"/>
    <p:sldId id="369" r:id="rId18"/>
    <p:sldId id="370" r:id="rId19"/>
    <p:sldId id="365" r:id="rId20"/>
    <p:sldId id="366" r:id="rId21"/>
    <p:sldId id="372" r:id="rId22"/>
    <p:sldId id="373" r:id="rId23"/>
    <p:sldId id="374" r:id="rId24"/>
    <p:sldId id="375" r:id="rId25"/>
    <p:sldId id="376" r:id="rId26"/>
    <p:sldId id="377" r:id="rId27"/>
    <p:sldId id="378" r:id="rId28"/>
    <p:sldId id="379" r:id="rId29"/>
    <p:sldId id="382" r:id="rId3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60" d="100"/>
          <a:sy n="60" d="100"/>
        </p:scale>
        <p:origin x="163" y="3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19208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2025/4/15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3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3.wdp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4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Relationship Id="rId4" Type="http://schemas.microsoft.com/office/2007/relationships/hdphoto" Target="../media/hdphoto2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Relationship Id="rId4" Type="http://schemas.microsoft.com/office/2007/relationships/hdphoto" Target="../media/hdphoto2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Relationship Id="rId4" Type="http://schemas.microsoft.com/office/2007/relationships/hdphoto" Target="../media/hdphoto2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Relationship Id="rId4" Type="http://schemas.microsoft.com/office/2007/relationships/hdphoto" Target="../media/hdphoto2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Relationship Id="rId4" Type="http://schemas.microsoft.com/office/2007/relationships/hdphoto" Target="../media/hdphoto2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2DA59422-5BD1-42C4-8545-156401A4A96A}"/>
              </a:ext>
            </a:extLst>
          </p:cNvPr>
          <p:cNvSpPr txBox="1"/>
          <p:nvPr/>
        </p:nvSpPr>
        <p:spPr>
          <a:xfrm>
            <a:off x="1774726" y="18943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i="1" dirty="0" err="1">
                <a:solidFill>
                  <a:schemeClr val="bg1"/>
                </a:solidFill>
              </a:rPr>
              <a:t>Vajracchedikā-prajñāpāramitā-sūtra</a:t>
            </a:r>
            <a:endParaRPr lang="zh-TW" altLang="en-US" sz="3600" i="1" dirty="0">
              <a:solidFill>
                <a:schemeClr val="bg1"/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644B8FD9-6892-8615-F720-EFAEAC88B8D0}"/>
              </a:ext>
            </a:extLst>
          </p:cNvPr>
          <p:cNvCxnSpPr/>
          <p:nvPr/>
        </p:nvCxnSpPr>
        <p:spPr>
          <a:xfrm>
            <a:off x="1918742" y="765498"/>
            <a:ext cx="93610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10E04F9A-7F74-CBAF-3D0F-928EBEC7144D}"/>
              </a:ext>
            </a:extLst>
          </p:cNvPr>
          <p:cNvCxnSpPr>
            <a:cxnSpLocks/>
          </p:cNvCxnSpPr>
          <p:nvPr/>
        </p:nvCxnSpPr>
        <p:spPr>
          <a:xfrm>
            <a:off x="2206774" y="835765"/>
            <a:ext cx="0" cy="3617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16EA5A6E-6D7E-15B7-40A6-356B12FF07B9}"/>
              </a:ext>
            </a:extLst>
          </p:cNvPr>
          <p:cNvSpPr txBox="1"/>
          <p:nvPr/>
        </p:nvSpPr>
        <p:spPr>
          <a:xfrm>
            <a:off x="1738722" y="1197546"/>
            <a:ext cx="10917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金剛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cxnSp>
        <p:nvCxnSpPr>
          <p:cNvPr id="13" name="直線接點 12">
            <a:extLst>
              <a:ext uri="{FF2B5EF4-FFF2-40B4-BE49-F238E27FC236}">
                <a16:creationId xmlns:a16="http://schemas.microsoft.com/office/drawing/2014/main" id="{06B43925-34EB-FA27-F47F-BEE793D9E55C}"/>
              </a:ext>
            </a:extLst>
          </p:cNvPr>
          <p:cNvCxnSpPr>
            <a:cxnSpLocks/>
          </p:cNvCxnSpPr>
          <p:nvPr/>
        </p:nvCxnSpPr>
        <p:spPr>
          <a:xfrm>
            <a:off x="3070870" y="765498"/>
            <a:ext cx="12961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0AA0DEA6-D5E7-7ED3-355F-63CEBC273030}"/>
              </a:ext>
            </a:extLst>
          </p:cNvPr>
          <p:cNvCxnSpPr>
            <a:cxnSpLocks/>
          </p:cNvCxnSpPr>
          <p:nvPr/>
        </p:nvCxnSpPr>
        <p:spPr>
          <a:xfrm>
            <a:off x="3358902" y="835765"/>
            <a:ext cx="0" cy="3617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53024E48-97EF-37FA-1FA0-2DBEB5465CDF}"/>
              </a:ext>
            </a:extLst>
          </p:cNvPr>
          <p:cNvSpPr txBox="1"/>
          <p:nvPr/>
        </p:nvSpPr>
        <p:spPr>
          <a:xfrm>
            <a:off x="2879230" y="119754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能斷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DA497A72-30CF-7C2F-795A-E6F79F3E9A0B}"/>
              </a:ext>
            </a:extLst>
          </p:cNvPr>
          <p:cNvCxnSpPr>
            <a:cxnSpLocks/>
          </p:cNvCxnSpPr>
          <p:nvPr/>
        </p:nvCxnSpPr>
        <p:spPr>
          <a:xfrm>
            <a:off x="4486646" y="765498"/>
            <a:ext cx="124852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56D6825A-D706-AF97-89CB-078D6108C3AD}"/>
              </a:ext>
            </a:extLst>
          </p:cNvPr>
          <p:cNvCxnSpPr>
            <a:cxnSpLocks/>
          </p:cNvCxnSpPr>
          <p:nvPr/>
        </p:nvCxnSpPr>
        <p:spPr>
          <a:xfrm>
            <a:off x="5062710" y="835765"/>
            <a:ext cx="0" cy="3617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D81CBEE3-9353-38AA-CF0E-595718D88B5A}"/>
              </a:ext>
            </a:extLst>
          </p:cNvPr>
          <p:cNvSpPr txBox="1"/>
          <p:nvPr/>
        </p:nvSpPr>
        <p:spPr>
          <a:xfrm>
            <a:off x="4583038" y="119754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般若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9908711B-AD90-F247-5222-5ABABC17C5B5}"/>
              </a:ext>
            </a:extLst>
          </p:cNvPr>
          <p:cNvCxnSpPr>
            <a:cxnSpLocks/>
          </p:cNvCxnSpPr>
          <p:nvPr/>
        </p:nvCxnSpPr>
        <p:spPr>
          <a:xfrm>
            <a:off x="5807174" y="765498"/>
            <a:ext cx="165618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8888953C-E11B-B5A0-91ED-A143E708D340}"/>
              </a:ext>
            </a:extLst>
          </p:cNvPr>
          <p:cNvCxnSpPr>
            <a:cxnSpLocks/>
          </p:cNvCxnSpPr>
          <p:nvPr/>
        </p:nvCxnSpPr>
        <p:spPr>
          <a:xfrm>
            <a:off x="6383238" y="835765"/>
            <a:ext cx="0" cy="3617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6C363A89-7F7B-37E9-2733-1D3A6AA283BF}"/>
              </a:ext>
            </a:extLst>
          </p:cNvPr>
          <p:cNvSpPr txBox="1"/>
          <p:nvPr/>
        </p:nvSpPr>
        <p:spPr>
          <a:xfrm>
            <a:off x="5903566" y="119754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波羅蜜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C5145FF9-BB2C-F25C-4A9A-10409FEA0C0F}"/>
              </a:ext>
            </a:extLst>
          </p:cNvPr>
          <p:cNvCxnSpPr>
            <a:cxnSpLocks/>
          </p:cNvCxnSpPr>
          <p:nvPr/>
        </p:nvCxnSpPr>
        <p:spPr>
          <a:xfrm>
            <a:off x="7654998" y="765498"/>
            <a:ext cx="9604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0036F779-7A43-D1E8-DD52-519023033A59}"/>
              </a:ext>
            </a:extLst>
          </p:cNvPr>
          <p:cNvCxnSpPr>
            <a:cxnSpLocks/>
          </p:cNvCxnSpPr>
          <p:nvPr/>
        </p:nvCxnSpPr>
        <p:spPr>
          <a:xfrm>
            <a:off x="8159054" y="835765"/>
            <a:ext cx="0" cy="36178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E095B3F8-5E4A-7451-B320-FC025045D8BB}"/>
              </a:ext>
            </a:extLst>
          </p:cNvPr>
          <p:cNvSpPr txBox="1"/>
          <p:nvPr/>
        </p:nvSpPr>
        <p:spPr>
          <a:xfrm>
            <a:off x="7907026" y="1197546"/>
            <a:ext cx="2004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經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graphicFrame>
        <p:nvGraphicFramePr>
          <p:cNvPr id="29" name="表格 28">
            <a:extLst>
              <a:ext uri="{FF2B5EF4-FFF2-40B4-BE49-F238E27FC236}">
                <a16:creationId xmlns:a16="http://schemas.microsoft.com/office/drawing/2014/main" id="{2C7704CE-1E4A-C6EB-F66C-30DE1869C0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293009"/>
              </p:ext>
            </p:extLst>
          </p:nvPr>
        </p:nvGraphicFramePr>
        <p:xfrm>
          <a:off x="118542" y="1895962"/>
          <a:ext cx="11953328" cy="4774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718212302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469903713"/>
                    </a:ext>
                  </a:extLst>
                </a:gridCol>
                <a:gridCol w="4176464">
                  <a:extLst>
                    <a:ext uri="{9D8B030D-6E8A-4147-A177-3AD203B41FA5}">
                      <a16:colId xmlns:a16="http://schemas.microsoft.com/office/drawing/2014/main" val="10360053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187550997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1033043072"/>
                    </a:ext>
                  </a:extLst>
                </a:gridCol>
              </a:tblGrid>
              <a:tr h="55516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朝代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譯者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經名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大正藏般若部中位置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備註</a:t>
                      </a:r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141830"/>
                  </a:ext>
                </a:extLst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姚秦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鳩摩羅什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金剛般若波羅蜜經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第八部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第二三五卷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流傳最廣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1873357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元魏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菩提流支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金剛般若波羅蜜經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b="1" dirty="0"/>
                        <a:t>第八部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第二三</a:t>
                      </a:r>
                      <a:r>
                        <a:rPr lang="zh-CN" altLang="en-US" sz="2400" b="1" dirty="0"/>
                        <a:t>六</a:t>
                      </a:r>
                      <a:r>
                        <a:rPr lang="zh-TW" altLang="en-US" sz="2400" b="1" dirty="0"/>
                        <a:t>卷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大正藏中有兩譯本</a:t>
                      </a:r>
                      <a:r>
                        <a:rPr lang="en-US" altLang="zh-TW" sz="2400" b="1" dirty="0"/>
                        <a:t>236a/236b</a:t>
                      </a:r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0660925"/>
                  </a:ext>
                </a:extLst>
              </a:tr>
              <a:tr h="60495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陳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真諦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金剛般若波羅蜜經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b="1" dirty="0"/>
                        <a:t>第八部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第二三</a:t>
                      </a:r>
                      <a:r>
                        <a:rPr lang="zh-CN" altLang="en-US" sz="2400" b="1" dirty="0"/>
                        <a:t>七</a:t>
                      </a:r>
                      <a:r>
                        <a:rPr lang="zh-TW" altLang="en-US" sz="2400" b="1" dirty="0"/>
                        <a:t>卷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5493636"/>
                  </a:ext>
                </a:extLst>
              </a:tr>
              <a:tr h="60495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隋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達磨笈多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金剛能斷般若波羅蜜經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b="1" dirty="0"/>
                        <a:t>第八部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第二三</a:t>
                      </a:r>
                      <a:r>
                        <a:rPr lang="zh-CN" altLang="en-US" sz="2400" b="1" dirty="0"/>
                        <a:t>八</a:t>
                      </a:r>
                      <a:r>
                        <a:rPr lang="zh-TW" altLang="en-US" sz="2400" b="1" dirty="0"/>
                        <a:t>卷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TW" alt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341269"/>
                  </a:ext>
                </a:extLst>
              </a:tr>
              <a:tr h="493390">
                <a:tc rowSpan="2"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唐</a:t>
                      </a:r>
                      <a:endParaRPr lang="zh-TW" alt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玄奘</a:t>
                      </a:r>
                      <a:endParaRPr lang="zh-TW" altLang="en-US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大般若波羅蜜經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第九會能斷金剛分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第七部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第二二零卷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3660836"/>
                  </a:ext>
                </a:extLst>
              </a:tr>
              <a:tr h="493390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義淨</a:t>
                      </a:r>
                      <a:endParaRPr lang="zh-TW" altLang="en-US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能斷金剛般若波羅蜜多經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zh-TW" altLang="en-US" sz="2400" b="1" dirty="0"/>
                        <a:t>第八部</a:t>
                      </a:r>
                      <a:r>
                        <a:rPr lang="en-US" altLang="zh-TW" sz="2400" b="1" dirty="0"/>
                        <a:t>·</a:t>
                      </a:r>
                      <a:r>
                        <a:rPr lang="zh-TW" altLang="en-US" sz="2400" b="1" dirty="0"/>
                        <a:t>第二三九卷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zh-TW" altLang="en-US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7862605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7820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9" grpId="0"/>
      <p:bldP spid="23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匾額 35" descr="佛學概要十四講表 習講">
            <a:extLst>
              <a:ext uri="{FF2B5EF4-FFF2-40B4-BE49-F238E27FC236}">
                <a16:creationId xmlns:a16="http://schemas.microsoft.com/office/drawing/2014/main" id="{90B757A3-43E5-0383-FA4C-869AE47B7E5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7" name="圖片 36">
            <a:extLst>
              <a:ext uri="{FF2B5EF4-FFF2-40B4-BE49-F238E27FC236}">
                <a16:creationId xmlns:a16="http://schemas.microsoft.com/office/drawing/2014/main" id="{CF269E89-367C-0E5F-B76E-07FEE98032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38" name="文字方塊 37">
            <a:extLst>
              <a:ext uri="{FF2B5EF4-FFF2-40B4-BE49-F238E27FC236}">
                <a16:creationId xmlns:a16="http://schemas.microsoft.com/office/drawing/2014/main" id="{B878F92A-F070-33DC-2ABB-1BF5E15759B3}"/>
              </a:ext>
            </a:extLst>
          </p:cNvPr>
          <p:cNvSpPr txBox="1"/>
          <p:nvPr/>
        </p:nvSpPr>
        <p:spPr>
          <a:xfrm>
            <a:off x="9750313" y="63720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因迷而成六道，因悟而有三乘。</a:t>
            </a:r>
          </a:p>
        </p:txBody>
      </p:sp>
      <p:sp>
        <p:nvSpPr>
          <p:cNvPr id="59" name="文字方塊 58">
            <a:extLst>
              <a:ext uri="{FF2B5EF4-FFF2-40B4-BE49-F238E27FC236}">
                <a16:creationId xmlns:a16="http://schemas.microsoft.com/office/drawing/2014/main" id="{DD35118E-BAA6-637C-82AB-D564E2D034CA}"/>
              </a:ext>
            </a:extLst>
          </p:cNvPr>
          <p:cNvSpPr txBox="1"/>
          <p:nvPr/>
        </p:nvSpPr>
        <p:spPr>
          <a:xfrm>
            <a:off x="4871070" y="614079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六道輪迴從迷</a:t>
            </a:r>
            <a:r>
              <a:rPr lang="zh-CN" altLang="en-US" sz="2800" dirty="0">
                <a:solidFill>
                  <a:srgbClr val="FFFF00"/>
                </a:solidFill>
              </a:rPr>
              <a:t>而</a:t>
            </a:r>
            <a:r>
              <a:rPr lang="zh-TW" altLang="en-US" sz="2800" dirty="0">
                <a:solidFill>
                  <a:srgbClr val="FFFF00"/>
                </a:solidFill>
              </a:rPr>
              <a:t>來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迷得淺是天人，天有二十八層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迷得重的墮落，最重的是地獄。</a:t>
            </a:r>
          </a:p>
        </p:txBody>
      </p:sp>
      <p:sp>
        <p:nvSpPr>
          <p:cNvPr id="60" name="文字方塊 59">
            <a:extLst>
              <a:ext uri="{FF2B5EF4-FFF2-40B4-BE49-F238E27FC236}">
                <a16:creationId xmlns:a16="http://schemas.microsoft.com/office/drawing/2014/main" id="{47B62940-23B8-35ED-9576-D08B5703413A}"/>
              </a:ext>
            </a:extLst>
          </p:cNvPr>
          <p:cNvSpPr txBox="1"/>
          <p:nvPr/>
        </p:nvSpPr>
        <p:spPr>
          <a:xfrm>
            <a:off x="622598" y="626375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覺悟也有究竟、不究竟，淺深不一樣。圓滿覺悟的是佛；少分覺悟的是聲聞、緣覺、菩薩。所以覺悟有三乘。這就說明十法界是依迷悟淺深不同，而說三乘六道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三乘是聲聞、緣覺、菩薩</a:t>
            </a:r>
            <a:r>
              <a:rPr lang="zh-CN" altLang="en-US" sz="2800" dirty="0">
                <a:solidFill>
                  <a:srgbClr val="FFFF00"/>
                </a:solidFill>
              </a:rPr>
              <a:t>乘</a:t>
            </a:r>
            <a:r>
              <a:rPr lang="zh-TW" altLang="en-US" sz="2800" dirty="0">
                <a:solidFill>
                  <a:srgbClr val="FFFF00"/>
                </a:solidFill>
              </a:rPr>
              <a:t>。 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4148504-9FB6-29C3-07A7-6B4E806DB6A2}"/>
              </a:ext>
            </a:extLst>
          </p:cNvPr>
          <p:cNvSpPr txBox="1"/>
          <p:nvPr/>
        </p:nvSpPr>
        <p:spPr>
          <a:xfrm>
            <a:off x="7025736" y="640380"/>
            <a:ext cx="264687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八不者，所謂不生不滅、不斷不常、不來不去、不一不異。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因迷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八不之淺深，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而成六道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因悟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八不之淺深，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而有三乘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231448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5043"/>
    </mc:Choice>
    <mc:Fallback xmlns="">
      <p:transition spd="slow" advTm="75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F488397A-A319-C4DD-8748-8CA0C1B37AC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5" name="圖片 34">
            <a:extLst>
              <a:ext uri="{FF2B5EF4-FFF2-40B4-BE49-F238E27FC236}">
                <a16:creationId xmlns:a16="http://schemas.microsoft.com/office/drawing/2014/main" id="{337B517E-3B46-8164-6E47-75872019F6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6" name="文字方塊 55">
            <a:extLst>
              <a:ext uri="{FF2B5EF4-FFF2-40B4-BE49-F238E27FC236}">
                <a16:creationId xmlns:a16="http://schemas.microsoft.com/office/drawing/2014/main" id="{131E3117-4632-245A-CD62-3C40D97407A0}"/>
              </a:ext>
            </a:extLst>
          </p:cNvPr>
          <p:cNvSpPr txBox="1"/>
          <p:nvPr/>
        </p:nvSpPr>
        <p:spPr>
          <a:xfrm>
            <a:off x="2065693" y="637204"/>
            <a:ext cx="550920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所以本經的目的是幫助我們破妄想、去執著。這就是前面講的情執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情執要是破除，念佛就不難，功夫很容易得力。功夫成片、事一心不亂、理一心不亂，都不難達到。</a:t>
            </a:r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632458DA-14A0-A3CC-6B25-6D02DF46D0B4}"/>
              </a:ext>
            </a:extLst>
          </p:cNvPr>
          <p:cNvSpPr txBox="1"/>
          <p:nvPr/>
        </p:nvSpPr>
        <p:spPr>
          <a:xfrm>
            <a:off x="9729427" y="644192"/>
            <a:ext cx="830997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三、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即金剛般若而明其綱要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8" name="文字方塊 57">
            <a:extLst>
              <a:ext uri="{FF2B5EF4-FFF2-40B4-BE49-F238E27FC236}">
                <a16:creationId xmlns:a16="http://schemas.microsoft.com/office/drawing/2014/main" id="{03EF2765-87C8-EC26-1493-75DFBB39AF8D}"/>
              </a:ext>
            </a:extLst>
          </p:cNvPr>
          <p:cNvSpPr txBox="1"/>
          <p:nvPr/>
        </p:nvSpPr>
        <p:spPr>
          <a:xfrm>
            <a:off x="7913496" y="682835"/>
            <a:ext cx="1477328" cy="519523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本經綱要：遣除妄想執著，念佛淨心之樞要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631AE59-1780-625B-AF63-48349E31BEAB}"/>
              </a:ext>
            </a:extLst>
          </p:cNvPr>
          <p:cNvSpPr txBox="1"/>
          <p:nvPr/>
        </p:nvSpPr>
        <p:spPr>
          <a:xfrm>
            <a:off x="1846735" y="644192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底下解釋這兩句，列一個簡單的表解。</a:t>
            </a:r>
          </a:p>
        </p:txBody>
      </p:sp>
    </p:spTree>
    <p:extLst>
      <p:ext uri="{BB962C8B-B14F-4D97-AF65-F5344CB8AC3E}">
        <p14:creationId xmlns:p14="http://schemas.microsoft.com/office/powerpoint/2010/main" val="36446278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8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7A82F9B6-6EC6-7A3D-7426-3277F75E898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6EB634B-11A1-192E-06A4-8EE9423668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E37FB518-66F1-FF2D-A827-961E63051432}"/>
              </a:ext>
            </a:extLst>
          </p:cNvPr>
          <p:cNvSpPr txBox="1"/>
          <p:nvPr/>
        </p:nvSpPr>
        <p:spPr>
          <a:xfrm>
            <a:off x="1591535" y="566134"/>
            <a:ext cx="4708981" cy="5599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「</a:t>
            </a:r>
            <a:r>
              <a:rPr lang="zh-TW" altLang="en-US" sz="2800" dirty="0">
                <a:solidFill>
                  <a:srgbClr val="FFFF00"/>
                </a:solidFill>
              </a:rPr>
              <a:t>無明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r>
              <a:rPr lang="zh-TW" altLang="en-US" sz="2800" dirty="0">
                <a:solidFill>
                  <a:srgbClr val="FFFF00"/>
                </a:solidFill>
              </a:rPr>
              <a:t>是完全不明瞭宇宙人生真相。</a:t>
            </a:r>
            <a:r>
              <a:rPr lang="zh-CN" altLang="en-US" sz="2800" dirty="0">
                <a:solidFill>
                  <a:srgbClr val="FFFF00"/>
                </a:solidFill>
              </a:rPr>
              <a:t> 「</a:t>
            </a:r>
            <a:r>
              <a:rPr lang="zh-TW" altLang="en-US" sz="2800" dirty="0">
                <a:solidFill>
                  <a:srgbClr val="FFFF00"/>
                </a:solidFill>
              </a:rPr>
              <a:t>無始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r>
              <a:rPr lang="zh-TW" altLang="en-US" sz="2800" dirty="0">
                <a:solidFill>
                  <a:srgbClr val="FFFF00"/>
                </a:solidFill>
              </a:rPr>
              <a:t>這兩個字非常妙，無始不是說很久很久以前，說不出時間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這個無始是沒有開始。</a:t>
            </a:r>
            <a:r>
              <a:rPr lang="zh-CN" altLang="en-US" sz="2800" dirty="0">
                <a:solidFill>
                  <a:srgbClr val="FFFF00"/>
                </a:solidFill>
              </a:rPr>
              <a:t>就像作</a:t>
            </a:r>
            <a:r>
              <a:rPr lang="zh-TW" altLang="en-US" sz="2800" dirty="0">
                <a:solidFill>
                  <a:srgbClr val="FFFF00"/>
                </a:solidFill>
              </a:rPr>
              <a:t>夢也是無始的，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心裡面本來沒有夢，那夢哪有開始！既然當體即空，你怎麼能說它</a:t>
            </a:r>
            <a:r>
              <a:rPr lang="zh-CN" altLang="en-US" sz="2800" dirty="0">
                <a:solidFill>
                  <a:srgbClr val="FFFF00"/>
                </a:solidFill>
              </a:rPr>
              <a:t>有這</a:t>
            </a:r>
            <a:r>
              <a:rPr lang="zh-TW" altLang="en-US" sz="2800" dirty="0">
                <a:solidFill>
                  <a:srgbClr val="FFFF00"/>
                </a:solidFill>
              </a:rPr>
              <a:t>個事實呢？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63C8156A-A907-0EB2-8CB1-2EE030ACA0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9361" y="-1663"/>
            <a:ext cx="3024738" cy="685958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144B3E32-F0B2-094B-E643-73E2F62D50B1}"/>
              </a:ext>
            </a:extLst>
          </p:cNvPr>
          <p:cNvSpPr txBox="1"/>
          <p:nvPr/>
        </p:nvSpPr>
        <p:spPr>
          <a:xfrm>
            <a:off x="6439799" y="566134"/>
            <a:ext cx="830997" cy="20268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無始無明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033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C866EE76-36B0-C79C-51B0-CE0F2B06EAD0}"/>
              </a:ext>
            </a:extLst>
          </p:cNvPr>
          <p:cNvSpPr txBox="1"/>
          <p:nvPr/>
        </p:nvSpPr>
        <p:spPr>
          <a:xfrm>
            <a:off x="4550206" y="737824"/>
            <a:ext cx="490390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無明裡有兩個現象：一是妄想，一是執著。就是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講</a:t>
            </a:r>
            <a:r>
              <a:rPr lang="zh-TW" altLang="en-US" sz="2800" dirty="0">
                <a:solidFill>
                  <a:srgbClr val="FFFF00"/>
                </a:solidFill>
              </a:rPr>
              <a:t>，「但以妄想執著而不能證得」。妄想是分別心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執著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我執</a:t>
            </a:r>
            <a:r>
              <a:rPr lang="zh-CN" altLang="en-US" sz="2800" dirty="0">
                <a:solidFill>
                  <a:srgbClr val="FFFF00"/>
                </a:solidFill>
              </a:rPr>
              <a:t>與</a:t>
            </a:r>
            <a:r>
              <a:rPr lang="zh-TW" altLang="en-US" sz="2800" dirty="0">
                <a:solidFill>
                  <a:srgbClr val="FFFF00"/>
                </a:solidFill>
              </a:rPr>
              <a:t>法執。</a:t>
            </a:r>
            <a:r>
              <a:rPr lang="zh-CN" altLang="en-US" sz="2800" dirty="0">
                <a:solidFill>
                  <a:srgbClr val="FFFF00"/>
                </a:solidFill>
              </a:rPr>
              <a:t>我執</a:t>
            </a:r>
            <a:r>
              <a:rPr lang="zh-TW" altLang="en-US" sz="2800" dirty="0">
                <a:solidFill>
                  <a:srgbClr val="FFFF00"/>
                </a:solidFill>
              </a:rPr>
              <a:t>是執著這個身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能思想見解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是我</a:t>
            </a:r>
            <a:r>
              <a:rPr lang="zh-CN" altLang="en-US" sz="2800" dirty="0">
                <a:solidFill>
                  <a:srgbClr val="FFFF00"/>
                </a:solidFill>
              </a:rPr>
              <a:t>，即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講的「我見、我相」，一切煩惱都從這生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我執</a:t>
            </a:r>
            <a:r>
              <a:rPr lang="zh-CN" altLang="en-US" sz="2800" dirty="0">
                <a:solidFill>
                  <a:srgbClr val="FFFF00"/>
                </a:solidFill>
              </a:rPr>
              <a:t>即</a:t>
            </a:r>
            <a:r>
              <a:rPr lang="zh-TW" altLang="en-US" sz="2800" dirty="0">
                <a:solidFill>
                  <a:srgbClr val="FFFF00"/>
                </a:solidFill>
              </a:rPr>
              <a:t>煩惱障。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CBEE7291-E07D-8EA3-D97D-14B0B16797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37563" y="0"/>
            <a:ext cx="2752850" cy="6859588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55733885-F381-7FE9-0001-F598E65B0D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" y="0"/>
            <a:ext cx="6887295" cy="6742162"/>
          </a:xfrm>
          <a:prstGeom prst="rect">
            <a:avLst/>
          </a:prstGeom>
        </p:spPr>
      </p:pic>
    </p:spTree>
    <p:custDataLst>
      <p:tags r:id="rId2"/>
    </p:custDataLst>
    <p:extLst>
      <p:ext uri="{BB962C8B-B14F-4D97-AF65-F5344CB8AC3E}">
        <p14:creationId xmlns:p14="http://schemas.microsoft.com/office/powerpoint/2010/main" val="2794777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597"/>
    </mc:Choice>
    <mc:Fallback xmlns="">
      <p:transition spd="slow" advTm="176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1483F20-5A0E-5DC9-FF3C-32C091C4EB03}"/>
              </a:ext>
            </a:extLst>
          </p:cNvPr>
          <p:cNvSpPr txBox="1"/>
          <p:nvPr/>
        </p:nvSpPr>
        <p:spPr>
          <a:xfrm>
            <a:off x="4550206" y="737824"/>
            <a:ext cx="490390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無明裡有兩個現象：一是妄想，一是執著。就是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講</a:t>
            </a:r>
            <a:r>
              <a:rPr lang="zh-TW" altLang="en-US" sz="2800" dirty="0">
                <a:solidFill>
                  <a:srgbClr val="FFFF00"/>
                </a:solidFill>
              </a:rPr>
              <a:t>，「但以妄想執著而不能證得」。妄想是分別心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執著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我執</a:t>
            </a:r>
            <a:r>
              <a:rPr lang="zh-CN" altLang="en-US" sz="2800" dirty="0">
                <a:solidFill>
                  <a:srgbClr val="FFFF00"/>
                </a:solidFill>
              </a:rPr>
              <a:t>與</a:t>
            </a:r>
            <a:r>
              <a:rPr lang="zh-TW" altLang="en-US" sz="2800" dirty="0">
                <a:solidFill>
                  <a:srgbClr val="FFFF00"/>
                </a:solidFill>
              </a:rPr>
              <a:t>法執。</a:t>
            </a:r>
            <a:r>
              <a:rPr lang="zh-CN" altLang="en-US" sz="2800" dirty="0">
                <a:solidFill>
                  <a:srgbClr val="FFFF00"/>
                </a:solidFill>
              </a:rPr>
              <a:t>我執</a:t>
            </a:r>
            <a:r>
              <a:rPr lang="zh-TW" altLang="en-US" sz="2800" dirty="0">
                <a:solidFill>
                  <a:srgbClr val="FFFF00"/>
                </a:solidFill>
              </a:rPr>
              <a:t>是執著這個身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能思想見解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是我</a:t>
            </a:r>
            <a:r>
              <a:rPr lang="zh-CN" altLang="en-US" sz="2800" dirty="0">
                <a:solidFill>
                  <a:srgbClr val="FFFF00"/>
                </a:solidFill>
              </a:rPr>
              <a:t>，即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講的「我見、我相」，一切煩惱都從這生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我執</a:t>
            </a:r>
            <a:r>
              <a:rPr lang="zh-CN" altLang="en-US" sz="2800" dirty="0">
                <a:solidFill>
                  <a:srgbClr val="FFFF00"/>
                </a:solidFill>
              </a:rPr>
              <a:t>即</a:t>
            </a:r>
            <a:r>
              <a:rPr lang="zh-TW" altLang="en-US" sz="2800" dirty="0">
                <a:solidFill>
                  <a:srgbClr val="FFFF00"/>
                </a:solidFill>
              </a:rPr>
              <a:t>煩惱障。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B0FCF6E-F312-EC33-64F3-327243B301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7563" y="0"/>
            <a:ext cx="2752850" cy="6859588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E298F4F-B3DB-3AC7-95A2-B8518D785509}"/>
              </a:ext>
            </a:extLst>
          </p:cNvPr>
          <p:cNvSpPr txBox="1"/>
          <p:nvPr/>
        </p:nvSpPr>
        <p:spPr>
          <a:xfrm>
            <a:off x="2062758" y="737824"/>
            <a:ext cx="254428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法執是誤</a:t>
            </a:r>
            <a:r>
              <a:rPr lang="zh-CN" altLang="en-US" sz="2800" dirty="0">
                <a:solidFill>
                  <a:srgbClr val="FFFF00"/>
                </a:solidFill>
              </a:rPr>
              <a:t>認</a:t>
            </a:r>
            <a:r>
              <a:rPr lang="zh-TW" altLang="en-US" sz="2800" dirty="0">
                <a:solidFill>
                  <a:srgbClr val="FFFF00"/>
                </a:solidFill>
              </a:rPr>
              <a:t>一切法真</a:t>
            </a:r>
            <a:r>
              <a:rPr lang="zh-CN" altLang="en-US" sz="2800" dirty="0">
                <a:solidFill>
                  <a:srgbClr val="FFFF00"/>
                </a:solidFill>
              </a:rPr>
              <a:t>實</a:t>
            </a:r>
            <a:r>
              <a:rPr lang="zh-TW" altLang="en-US" sz="2800" dirty="0">
                <a:solidFill>
                  <a:srgbClr val="FFFF00"/>
                </a:solidFill>
              </a:rPr>
              <a:t>存在，不知一切法當體即空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就變成所知障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所知是你應該知道，現在</a:t>
            </a:r>
            <a:r>
              <a:rPr lang="zh-CN" altLang="en-US" sz="2800" dirty="0">
                <a:solidFill>
                  <a:srgbClr val="FFFF00"/>
                </a:solidFill>
              </a:rPr>
              <a:t>受障礙，</a:t>
            </a:r>
            <a:r>
              <a:rPr lang="zh-TW" altLang="en-US" sz="2800" dirty="0">
                <a:solidFill>
                  <a:srgbClr val="FFFF00"/>
                </a:solidFill>
              </a:rPr>
              <a:t>不知道了。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33B8CDE-961B-723D-8ACA-5750F4BA0C45}"/>
              </a:ext>
            </a:extLst>
          </p:cNvPr>
          <p:cNvSpPr txBox="1"/>
          <p:nvPr/>
        </p:nvSpPr>
        <p:spPr>
          <a:xfrm>
            <a:off x="118542" y="693490"/>
            <a:ext cx="19543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「惑、業、苦」</a:t>
            </a:r>
            <a:r>
              <a:rPr lang="zh-CN" altLang="en-US" sz="2800" dirty="0">
                <a:solidFill>
                  <a:srgbClr val="FFFF00"/>
                </a:solidFill>
              </a:rPr>
              <a:t>即</a:t>
            </a:r>
            <a:r>
              <a:rPr lang="zh-TW" altLang="en-US" sz="2800" dirty="0">
                <a:solidFill>
                  <a:srgbClr val="FFFF00"/>
                </a:solidFill>
              </a:rPr>
              <a:t>輪迴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兩種障是迷惑，迷惑就造業，造業就有果報，六道輪迴是果報。</a:t>
            </a:r>
          </a:p>
        </p:txBody>
      </p:sp>
    </p:spTree>
    <p:extLst>
      <p:ext uri="{BB962C8B-B14F-4D97-AF65-F5344CB8AC3E}">
        <p14:creationId xmlns:p14="http://schemas.microsoft.com/office/powerpoint/2010/main" val="4260699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字方塊 9">
            <a:extLst>
              <a:ext uri="{FF2B5EF4-FFF2-40B4-BE49-F238E27FC236}">
                <a16:creationId xmlns:a16="http://schemas.microsoft.com/office/drawing/2014/main" id="{07BD59E2-DE5D-3596-1F73-1B6CED5C403A}"/>
              </a:ext>
            </a:extLst>
          </p:cNvPr>
          <p:cNvSpPr txBox="1"/>
          <p:nvPr/>
        </p:nvSpPr>
        <p:spPr>
          <a:xfrm>
            <a:off x="8219094" y="621482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情執我見，實為愛根。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A7D72A04-D451-1F99-956D-1B82D9B153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7563" y="0"/>
            <a:ext cx="2752850" cy="6859588"/>
          </a:xfrm>
          <a:prstGeom prst="rect">
            <a:avLst/>
          </a:prstGeom>
        </p:spPr>
      </p:pic>
      <p:sp>
        <p:nvSpPr>
          <p:cNvPr id="12" name="文字方塊 11">
            <a:extLst>
              <a:ext uri="{FF2B5EF4-FFF2-40B4-BE49-F238E27FC236}">
                <a16:creationId xmlns:a16="http://schemas.microsoft.com/office/drawing/2014/main" id="{AF237409-0FD5-DD4C-341E-44D603E11FAC}"/>
              </a:ext>
            </a:extLst>
          </p:cNvPr>
          <p:cNvSpPr txBox="1"/>
          <p:nvPr/>
        </p:nvSpPr>
        <p:spPr>
          <a:xfrm>
            <a:off x="5231110" y="621482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這句話要牢牢記住。經上說，「愛不重不生娑婆」，娑婆就是六道輪迴。入輪迴，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愛很重</a:t>
            </a:r>
            <a:r>
              <a:rPr lang="zh-CN" altLang="en-US" sz="2800" dirty="0">
                <a:solidFill>
                  <a:srgbClr val="FFFF00"/>
                </a:solidFill>
              </a:rPr>
              <a:t>；這</a:t>
            </a:r>
            <a:r>
              <a:rPr lang="zh-TW" altLang="en-US" sz="2800" dirty="0">
                <a:solidFill>
                  <a:srgbClr val="FFFF00"/>
                </a:solidFill>
              </a:rPr>
              <a:t>不是好事情，一定要覺悟。</a:t>
            </a: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83BFC8C0-DAC0-C4D3-48D3-E61E1F6E157F}"/>
              </a:ext>
            </a:extLst>
          </p:cNvPr>
          <p:cNvSpPr txBox="1"/>
          <p:nvPr/>
        </p:nvSpPr>
        <p:spPr>
          <a:xfrm>
            <a:off x="3970622" y="621482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愛根不除，心何由淨。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08493DD4-9F94-890F-4CBF-3CAE0FEAAA4E}"/>
              </a:ext>
            </a:extLst>
          </p:cNvPr>
          <p:cNvSpPr txBox="1"/>
          <p:nvPr/>
        </p:nvSpPr>
        <p:spPr>
          <a:xfrm>
            <a:off x="445305" y="621330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貪、瞋、痴、慢都從愛裡生，這個根不拔掉，心不能清淨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心不清淨就不能生淨土。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無量壽經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經題標出修行總綱「清淨、平等、覺」。功夫就在清淨</a:t>
            </a:r>
            <a:r>
              <a:rPr lang="zh-CN" altLang="en-US" sz="2800" dirty="0">
                <a:solidFill>
                  <a:srgbClr val="FFFF00"/>
                </a:solidFill>
              </a:rPr>
              <a:t>心</a:t>
            </a:r>
            <a:r>
              <a:rPr lang="zh-TW" altLang="en-US" sz="2800" dirty="0">
                <a:solidFill>
                  <a:srgbClr val="FFFF00"/>
                </a:solidFill>
              </a:rPr>
              <a:t>上。</a:t>
            </a:r>
          </a:p>
        </p:txBody>
      </p:sp>
    </p:spTree>
    <p:extLst>
      <p:ext uri="{BB962C8B-B14F-4D97-AF65-F5344CB8AC3E}">
        <p14:creationId xmlns:p14="http://schemas.microsoft.com/office/powerpoint/2010/main" val="42316455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81469CDF-188B-10B8-E5B8-5CF2828394C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5E03071-2E6B-B0E2-CFF7-528112C9B4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3619E6B0-39A9-E5CF-E076-D34EBD30FD34}"/>
              </a:ext>
            </a:extLst>
          </p:cNvPr>
          <p:cNvSpPr txBox="1"/>
          <p:nvPr/>
        </p:nvSpPr>
        <p:spPr>
          <a:xfrm>
            <a:off x="7428350" y="63720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般若是佛法的精華，</a:t>
            </a:r>
            <a:r>
              <a:rPr lang="zh-CN" altLang="en-US" sz="2800" dirty="0">
                <a:solidFill>
                  <a:srgbClr val="FFFF00"/>
                </a:solidFill>
              </a:rPr>
              <a:t>但</a:t>
            </a:r>
            <a:r>
              <a:rPr lang="zh-TW" altLang="en-US" sz="2800" dirty="0">
                <a:solidFill>
                  <a:srgbClr val="FFFF00"/>
                </a:solidFill>
              </a:rPr>
              <a:t>我們不能把它看作太深太玄，那就錯了</a:t>
            </a:r>
            <a:r>
              <a:rPr lang="zh-CN" altLang="en-US" sz="2800" dirty="0">
                <a:solidFill>
                  <a:srgbClr val="FFFF00"/>
                </a:solidFill>
              </a:rPr>
              <a:t>；般若</a:t>
            </a:r>
            <a:r>
              <a:rPr lang="zh-TW" altLang="en-US" sz="2800" dirty="0">
                <a:solidFill>
                  <a:srgbClr val="FFFF00"/>
                </a:solidFill>
              </a:rPr>
              <a:t>是我們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自性，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自己真心本性裡面本來具足的。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BB5541E-75DE-D0B0-DEF8-FAB0852E49CF}"/>
              </a:ext>
            </a:extLst>
          </p:cNvPr>
          <p:cNvSpPr txBox="1"/>
          <p:nvPr/>
        </p:nvSpPr>
        <p:spPr>
          <a:xfrm>
            <a:off x="10198339" y="659543"/>
            <a:ext cx="830997" cy="519523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般若是自性本具正智。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52DBB00E-C6BB-71E7-A91A-6C0D395B69BB}"/>
              </a:ext>
            </a:extLst>
          </p:cNvPr>
          <p:cNvSpPr txBox="1"/>
          <p:nvPr/>
        </p:nvSpPr>
        <p:spPr>
          <a:xfrm>
            <a:off x="996835" y="637204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老</a:t>
            </a:r>
            <a:r>
              <a:rPr lang="zh-TW" altLang="en-US" sz="2800" dirty="0">
                <a:solidFill>
                  <a:srgbClr val="FFFF00"/>
                </a:solidFill>
              </a:rPr>
              <a:t>實可貴，</a:t>
            </a:r>
            <a:r>
              <a:rPr lang="zh-CN" altLang="en-US" sz="2800" dirty="0">
                <a:solidFill>
                  <a:srgbClr val="FFFF00"/>
                </a:solidFill>
              </a:rPr>
              <a:t>但</a:t>
            </a:r>
            <a:r>
              <a:rPr lang="zh-TW" altLang="en-US" sz="2800" dirty="0">
                <a:solidFill>
                  <a:srgbClr val="FFFF00"/>
                </a:solidFill>
              </a:rPr>
              <a:t>老實很不容易啊！我們從無量劫來，從來沒有老實過，</a:t>
            </a:r>
            <a:r>
              <a:rPr lang="zh-CN" altLang="en-US" sz="2800" dirty="0">
                <a:solidFill>
                  <a:srgbClr val="FFFF00"/>
                </a:solidFill>
              </a:rPr>
              <a:t>才</a:t>
            </a:r>
            <a:r>
              <a:rPr lang="zh-TW" altLang="en-US" sz="2800" dirty="0">
                <a:solidFill>
                  <a:srgbClr val="FFFF00"/>
                </a:solidFill>
              </a:rPr>
              <a:t>落到今天這樣子。為</a:t>
            </a:r>
            <a:r>
              <a:rPr lang="zh-CN" altLang="en-US" sz="2800" dirty="0">
                <a:solidFill>
                  <a:srgbClr val="FFFF00"/>
                </a:solidFill>
              </a:rPr>
              <a:t>何</a:t>
            </a:r>
            <a:r>
              <a:rPr lang="zh-TW" altLang="en-US" sz="2800" dirty="0">
                <a:solidFill>
                  <a:srgbClr val="FFFF00"/>
                </a:solidFill>
              </a:rPr>
              <a:t>不老實？攀緣，</a:t>
            </a:r>
            <a:r>
              <a:rPr lang="zh-CN" altLang="en-US" sz="2800" dirty="0">
                <a:solidFill>
                  <a:srgbClr val="FFFF00"/>
                </a:solidFill>
              </a:rPr>
              <a:t>也就是</a:t>
            </a:r>
            <a:r>
              <a:rPr lang="zh-TW" altLang="en-US" sz="2800" dirty="0">
                <a:solidFill>
                  <a:srgbClr val="FFFF00"/>
                </a:solidFill>
              </a:rPr>
              <a:t>放不下。這樣也貪，那樣也愛，這就壞了</a:t>
            </a:r>
            <a:r>
              <a:rPr lang="zh-CN" altLang="en-US" sz="2800" dirty="0">
                <a:solidFill>
                  <a:srgbClr val="FFFF00"/>
                </a:solidFill>
              </a:rPr>
              <a:t>！</a:t>
            </a:r>
            <a:r>
              <a:rPr lang="zh-TW" altLang="en-US" sz="2800" dirty="0">
                <a:solidFill>
                  <a:srgbClr val="FFFF00"/>
                </a:solidFill>
              </a:rPr>
              <a:t>老實就是身心世界一切放下。</a:t>
            </a:r>
            <a:endParaRPr lang="en-US" altLang="zh-TW" sz="2800" dirty="0">
              <a:solidFill>
                <a:srgbClr val="FFFF00"/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1621550E-F578-AAC5-2EF1-B563051FB556}"/>
              </a:ext>
            </a:extLst>
          </p:cNvPr>
          <p:cNvSpPr txBox="1"/>
          <p:nvPr/>
        </p:nvSpPr>
        <p:spPr>
          <a:xfrm>
            <a:off x="5114775" y="631336"/>
            <a:ext cx="2123658" cy="519523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老實念佛，則能一心不亂。若不斷世間一切染緣，攀緣不息，何能老實。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3E79FB7-C660-CFB2-9D98-636025CCE5DE}"/>
              </a:ext>
            </a:extLst>
          </p:cNvPr>
          <p:cNvSpPr txBox="1"/>
          <p:nvPr/>
        </p:nvSpPr>
        <p:spPr>
          <a:xfrm>
            <a:off x="181744" y="69270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以上是般若的總綱領。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221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0A99293-1A07-D972-E3BC-363AE8B2A50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A6B89E5-FE5E-1007-FFD8-C57F173A92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D3056679-A772-3453-30B0-D05742961B7B}"/>
              </a:ext>
            </a:extLst>
          </p:cNvPr>
          <p:cNvSpPr txBox="1"/>
          <p:nvPr/>
        </p:nvSpPr>
        <p:spPr>
          <a:xfrm>
            <a:off x="8304419" y="1069244"/>
            <a:ext cx="738664" cy="9923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dirty="0">
                <a:solidFill>
                  <a:schemeClr val="accent6"/>
                </a:solidFill>
              </a:rPr>
              <a:t>綱要</a:t>
            </a:r>
            <a:endParaRPr lang="zh-TW" altLang="en-US" dirty="0">
              <a:solidFill>
                <a:schemeClr val="accent6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26426FC-D42B-17CC-78DB-0AC6FD6565ED}"/>
              </a:ext>
            </a:extLst>
          </p:cNvPr>
          <p:cNvSpPr txBox="1"/>
          <p:nvPr/>
        </p:nvSpPr>
        <p:spPr>
          <a:xfrm>
            <a:off x="9118763" y="1411029"/>
            <a:ext cx="830997" cy="2381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大乘佛法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箭號: 向左 7">
            <a:extLst>
              <a:ext uri="{FF2B5EF4-FFF2-40B4-BE49-F238E27FC236}">
                <a16:creationId xmlns:a16="http://schemas.microsoft.com/office/drawing/2014/main" id="{B24417C7-65A5-70A6-A948-B63DA218A728}"/>
              </a:ext>
            </a:extLst>
          </p:cNvPr>
          <p:cNvSpPr/>
          <p:nvPr/>
        </p:nvSpPr>
        <p:spPr>
          <a:xfrm>
            <a:off x="8111430" y="1989634"/>
            <a:ext cx="830997" cy="504056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5D9CF26-7FAE-C417-3BAE-8CD8FB574EDC}"/>
              </a:ext>
            </a:extLst>
          </p:cNvPr>
          <p:cNvSpPr txBox="1"/>
          <p:nvPr/>
        </p:nvSpPr>
        <p:spPr>
          <a:xfrm>
            <a:off x="7318379" y="1797884"/>
            <a:ext cx="830997" cy="19574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般若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箭號: 向左 9">
            <a:extLst>
              <a:ext uri="{FF2B5EF4-FFF2-40B4-BE49-F238E27FC236}">
                <a16:creationId xmlns:a16="http://schemas.microsoft.com/office/drawing/2014/main" id="{42D7B626-3DC0-4742-79A8-2EDB4A7A5EB8}"/>
              </a:ext>
            </a:extLst>
          </p:cNvPr>
          <p:cNvSpPr/>
          <p:nvPr/>
        </p:nvSpPr>
        <p:spPr>
          <a:xfrm>
            <a:off x="6239222" y="1989634"/>
            <a:ext cx="830997" cy="504056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83613EC3-0B4E-C896-E004-B386D56B10A7}"/>
              </a:ext>
            </a:extLst>
          </p:cNvPr>
          <p:cNvSpPr txBox="1"/>
          <p:nvPr/>
        </p:nvSpPr>
        <p:spPr>
          <a:xfrm>
            <a:off x="5408228" y="1773610"/>
            <a:ext cx="830997" cy="39604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二諦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7785A1E0-7435-3F37-4ECE-8B1C0465208A}"/>
              </a:ext>
            </a:extLst>
          </p:cNvPr>
          <p:cNvSpPr txBox="1"/>
          <p:nvPr/>
        </p:nvSpPr>
        <p:spPr>
          <a:xfrm>
            <a:off x="6455246" y="1061387"/>
            <a:ext cx="738664" cy="9923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dirty="0">
                <a:solidFill>
                  <a:schemeClr val="accent6"/>
                </a:solidFill>
              </a:rPr>
              <a:t>綱要</a:t>
            </a:r>
            <a:endParaRPr lang="zh-TW" altLang="en-US" dirty="0">
              <a:solidFill>
                <a:schemeClr val="accent6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EF4D8612-682C-0B62-472B-AA39F6473E5A}"/>
              </a:ext>
            </a:extLst>
          </p:cNvPr>
          <p:cNvSpPr txBox="1"/>
          <p:nvPr/>
        </p:nvSpPr>
        <p:spPr>
          <a:xfrm>
            <a:off x="4007158" y="1413570"/>
            <a:ext cx="830997" cy="2381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金剛般若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箭號: 向左 13">
            <a:extLst>
              <a:ext uri="{FF2B5EF4-FFF2-40B4-BE49-F238E27FC236}">
                <a16:creationId xmlns:a16="http://schemas.microsoft.com/office/drawing/2014/main" id="{A73171E0-8A95-CCE4-8EEC-08C2DA924EDC}"/>
              </a:ext>
            </a:extLst>
          </p:cNvPr>
          <p:cNvSpPr/>
          <p:nvPr/>
        </p:nvSpPr>
        <p:spPr>
          <a:xfrm>
            <a:off x="2999825" y="1992175"/>
            <a:ext cx="830997" cy="504056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405606E5-F846-4E9C-E69F-2EE700CF12AD}"/>
              </a:ext>
            </a:extLst>
          </p:cNvPr>
          <p:cNvSpPr txBox="1"/>
          <p:nvPr/>
        </p:nvSpPr>
        <p:spPr>
          <a:xfrm>
            <a:off x="2173951" y="1411029"/>
            <a:ext cx="830997" cy="2381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遣除妄想執著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8AC1D5FC-C4AA-FBC4-82D3-E14E8EFD9BA7}"/>
              </a:ext>
            </a:extLst>
          </p:cNvPr>
          <p:cNvSpPr txBox="1"/>
          <p:nvPr/>
        </p:nvSpPr>
        <p:spPr>
          <a:xfrm>
            <a:off x="3214886" y="1069244"/>
            <a:ext cx="738664" cy="9923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dirty="0">
                <a:solidFill>
                  <a:schemeClr val="accent6"/>
                </a:solidFill>
              </a:rPr>
              <a:t>綱要</a:t>
            </a:r>
            <a:endParaRPr lang="zh-TW" alt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679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/>
      <p:bldP spid="10" grpId="0" animBg="1"/>
      <p:bldP spid="11" grpId="0"/>
      <p:bldP spid="12" grpId="0"/>
      <p:bldP spid="13" grpId="0"/>
      <p:bldP spid="14" grpId="0" animBg="1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BA45353-7CA6-54C5-BD17-F3A1354BF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622" y="8169"/>
            <a:ext cx="7344816" cy="5653874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B4705BDF-6D1F-4A9C-296A-EA272C8110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438" y="8169"/>
            <a:ext cx="1080120" cy="5653874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61CD737A-0B77-5B6C-AF1B-323A968DD5D3}"/>
              </a:ext>
            </a:extLst>
          </p:cNvPr>
          <p:cNvSpPr/>
          <p:nvPr/>
        </p:nvSpPr>
        <p:spPr>
          <a:xfrm>
            <a:off x="5015086" y="4561852"/>
            <a:ext cx="864096" cy="1080121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8664461B-D50E-FAF0-C040-7DBCAB160D8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C3304305-5414-E156-8899-36A3079560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2529643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2873D5D2-364A-D18B-7387-FDEC894E92E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E1E99C14-C02E-50EA-69D8-5471A01EC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5C1423F9-2614-2030-5C1E-649B88AF98A5}"/>
              </a:ext>
            </a:extLst>
          </p:cNvPr>
          <p:cNvSpPr txBox="1"/>
          <p:nvPr/>
        </p:nvSpPr>
        <p:spPr>
          <a:xfrm>
            <a:off x="7848389" y="909514"/>
            <a:ext cx="2123658" cy="502597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「金剛般若波羅蜜」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是別題，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「經」叫通題。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別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題七字可分三段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472320D2-4367-4517-DF70-EDF3888AD3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3964" y="1039448"/>
            <a:ext cx="495300" cy="1343025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49C8358B-FF42-A9BC-8B06-C332207C3654}"/>
              </a:ext>
            </a:extLst>
          </p:cNvPr>
          <p:cNvSpPr txBox="1"/>
          <p:nvPr/>
        </p:nvSpPr>
        <p:spPr>
          <a:xfrm>
            <a:off x="622598" y="910015"/>
            <a:ext cx="3416320" cy="502597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「喻般若正智，能破煩惱重障」，這是取它鋒利，能破煩惱。「徹見一切凡情妄相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照破無明」，這是</a:t>
            </a:r>
            <a:r>
              <a:rPr lang="zh-CN" altLang="en-US" sz="2800" dirty="0">
                <a:solidFill>
                  <a:srgbClr val="FFFF00"/>
                </a:solidFill>
              </a:rPr>
              <a:t>取</a:t>
            </a:r>
            <a:r>
              <a:rPr lang="zh-TW" altLang="en-US" sz="2800" dirty="0">
                <a:solidFill>
                  <a:srgbClr val="FFFF00"/>
                </a:solidFill>
              </a:rPr>
              <a:t>它的光明，能照見宇宙人生真相。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6CEEF7D-0563-AA77-7BA6-1B6226331891}"/>
              </a:ext>
            </a:extLst>
          </p:cNvPr>
          <p:cNvSpPr txBox="1"/>
          <p:nvPr/>
        </p:nvSpPr>
        <p:spPr>
          <a:xfrm>
            <a:off x="4255020" y="920794"/>
            <a:ext cx="3416320" cy="502597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金剛是第</a:t>
            </a:r>
            <a:r>
              <a:rPr lang="zh-CN" altLang="en-US" sz="2800" dirty="0">
                <a:solidFill>
                  <a:srgbClr val="FFFF00"/>
                </a:solidFill>
              </a:rPr>
              <a:t>一</a:t>
            </a:r>
            <a:r>
              <a:rPr lang="zh-TW" altLang="en-US" sz="2800" dirty="0">
                <a:solidFill>
                  <a:srgbClr val="FFFF00"/>
                </a:solidFill>
              </a:rPr>
              <a:t>段，是比喻。金剛是金中最精，「最堅最利。能壞一切物，一切物不能壞。」又「金剛寶光明能照數十里」，這是希有之寶物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5943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51B2C2A9-C2CA-EADA-1963-31BFB0A385F7}"/>
              </a:ext>
            </a:extLst>
          </p:cNvPr>
          <p:cNvSpPr txBox="1"/>
          <p:nvPr/>
        </p:nvSpPr>
        <p:spPr>
          <a:xfrm>
            <a:off x="6524149" y="231907"/>
            <a:ext cx="1477328" cy="14545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金剛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（喻）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259005A-C8C1-1781-61CA-AEAAFB64FF9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5A4CB20-5C16-F7C7-0EE4-050BBB0D8C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右大括弧 7">
            <a:extLst>
              <a:ext uri="{FF2B5EF4-FFF2-40B4-BE49-F238E27FC236}">
                <a16:creationId xmlns:a16="http://schemas.microsoft.com/office/drawing/2014/main" id="{08509A88-6628-DA94-215D-147D208205AD}"/>
              </a:ext>
            </a:extLst>
          </p:cNvPr>
          <p:cNvSpPr/>
          <p:nvPr/>
        </p:nvSpPr>
        <p:spPr>
          <a:xfrm rot="16200000">
            <a:off x="7334579" y="-473874"/>
            <a:ext cx="316208" cy="3803066"/>
          </a:xfrm>
          <a:prstGeom prst="rightBrace">
            <a:avLst/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A6AF62B-8E4A-3D4E-A8C1-4B3C5AC37412}"/>
              </a:ext>
            </a:extLst>
          </p:cNvPr>
          <p:cNvSpPr txBox="1"/>
          <p:nvPr/>
        </p:nvSpPr>
        <p:spPr>
          <a:xfrm>
            <a:off x="9084694" y="1705773"/>
            <a:ext cx="830997" cy="8064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堅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FEDC2FEE-53DC-0EBA-41CC-DB81B2529E3F}"/>
              </a:ext>
            </a:extLst>
          </p:cNvPr>
          <p:cNvSpPr txBox="1"/>
          <p:nvPr/>
        </p:nvSpPr>
        <p:spPr>
          <a:xfrm>
            <a:off x="7199139" y="1705773"/>
            <a:ext cx="830997" cy="8064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利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3C875FA0-758B-E167-BE7C-AEF8A6CCDA3D}"/>
              </a:ext>
            </a:extLst>
          </p:cNvPr>
          <p:cNvSpPr txBox="1"/>
          <p:nvPr/>
        </p:nvSpPr>
        <p:spPr>
          <a:xfrm>
            <a:off x="5313584" y="1705773"/>
            <a:ext cx="830997" cy="8064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明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6E32F8C2-4097-262F-4B0E-51864869C3EC}"/>
              </a:ext>
            </a:extLst>
          </p:cNvPr>
          <p:cNvSpPr txBox="1"/>
          <p:nvPr/>
        </p:nvSpPr>
        <p:spPr>
          <a:xfrm>
            <a:off x="8537687" y="2503845"/>
            <a:ext cx="1313180" cy="54257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TW" altLang="en-US" sz="2800" dirty="0">
                <a:solidFill>
                  <a:srgbClr val="FFFF00"/>
                </a:solidFill>
              </a:rPr>
              <a:t>實相般若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隨緣不變，在纏不壞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71130B61-1D69-ECD4-4F77-5B94A8A7735A}"/>
              </a:ext>
            </a:extLst>
          </p:cNvPr>
          <p:cNvSpPr txBox="1"/>
          <p:nvPr/>
        </p:nvSpPr>
        <p:spPr>
          <a:xfrm>
            <a:off x="6654234" y="2468579"/>
            <a:ext cx="1313180" cy="39855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TW" altLang="en-US" sz="2800" dirty="0">
                <a:solidFill>
                  <a:srgbClr val="FFFF00"/>
                </a:solidFill>
              </a:rPr>
              <a:t>觀照般若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無我不破，無惑不斷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A058C0DC-8714-CFF6-6C11-1F39BB0312AC}"/>
              </a:ext>
            </a:extLst>
          </p:cNvPr>
          <p:cNvSpPr txBox="1"/>
          <p:nvPr/>
        </p:nvSpPr>
        <p:spPr>
          <a:xfrm>
            <a:off x="4784528" y="2451957"/>
            <a:ext cx="1313180" cy="39855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TW" altLang="en-US" sz="2800" dirty="0">
                <a:solidFill>
                  <a:srgbClr val="FFFF00"/>
                </a:solidFill>
              </a:rPr>
              <a:t>文字般若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能開解慧，無明得明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465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2357B31A-260D-FEDC-6162-EC10749C0A3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E8455EC-5642-0207-FB64-4AFC617C4A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5" name="文字方塊 14">
            <a:extLst>
              <a:ext uri="{FF2B5EF4-FFF2-40B4-BE49-F238E27FC236}">
                <a16:creationId xmlns:a16="http://schemas.microsoft.com/office/drawing/2014/main" id="{FF02F8FC-F35B-CA7B-046C-A40200FE452E}"/>
              </a:ext>
            </a:extLst>
          </p:cNvPr>
          <p:cNvSpPr txBox="1"/>
          <p:nvPr/>
        </p:nvSpPr>
        <p:spPr>
          <a:xfrm>
            <a:off x="8795009" y="872188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第二段是</a:t>
            </a:r>
            <a:r>
              <a:rPr lang="zh-TW" altLang="en-US" sz="2800" dirty="0">
                <a:solidFill>
                  <a:srgbClr val="FFFF00"/>
                </a:solidFill>
              </a:rPr>
              <a:t>「般若」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梵語音譯</a:t>
            </a:r>
            <a:r>
              <a:rPr lang="zh-CN" altLang="en-US" sz="2800" dirty="0">
                <a:solidFill>
                  <a:srgbClr val="FFFF00"/>
                </a:solidFill>
              </a:rPr>
              <a:t>而</a:t>
            </a:r>
            <a:r>
              <a:rPr lang="zh-TW" altLang="en-US" sz="2800" dirty="0">
                <a:solidFill>
                  <a:srgbClr val="FFFF00"/>
                </a:solidFill>
              </a:rPr>
              <a:t>來，意思是智慧。不翻智慧，還用般若，這叫「尊重不翻」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59BB9541-C157-43AA-81EF-B5543E9B2B63}"/>
              </a:ext>
            </a:extLst>
          </p:cNvPr>
          <p:cNvSpPr txBox="1"/>
          <p:nvPr/>
        </p:nvSpPr>
        <p:spPr>
          <a:xfrm>
            <a:off x="273938" y="872188"/>
            <a:ext cx="8289449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五種不翻：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rgbClr val="FFFF00"/>
                </a:solidFill>
              </a:rPr>
              <a:t>一、</a:t>
            </a:r>
            <a:r>
              <a:rPr lang="zh-TW" altLang="en-US" sz="2800" dirty="0">
                <a:solidFill>
                  <a:srgbClr val="FFFF00"/>
                </a:solidFill>
              </a:rPr>
              <a:t>祕密故不翻：如「陀羅尼」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咒是佛之祕密語，微妙深隱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rgbClr val="FFFF00"/>
                </a:solidFill>
              </a:rPr>
              <a:t>二、</a:t>
            </a:r>
            <a:r>
              <a:rPr lang="zh-TW" altLang="en-US" sz="2800" dirty="0">
                <a:solidFill>
                  <a:srgbClr val="FFFF00"/>
                </a:solidFill>
              </a:rPr>
              <a:t>多含故不翻：如「薄伽梵」，含自在、熾盛、端嚴、名稱、吉祥、尊貴等六義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rgbClr val="FFFF00"/>
                </a:solidFill>
              </a:rPr>
              <a:t>三、</a:t>
            </a:r>
            <a:r>
              <a:rPr lang="zh-TW" altLang="en-US" sz="2800" dirty="0">
                <a:solidFill>
                  <a:srgbClr val="FFFF00"/>
                </a:solidFill>
              </a:rPr>
              <a:t>此無故不翻：如「閻浮樹」，漢地</a:t>
            </a:r>
            <a:r>
              <a:rPr lang="zh-CN" altLang="en-US" sz="2800" dirty="0">
                <a:solidFill>
                  <a:srgbClr val="FFFF00"/>
                </a:solidFill>
              </a:rPr>
              <a:t>所無。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rgbClr val="FFFF00"/>
                </a:solidFill>
              </a:rPr>
              <a:t>四、</a:t>
            </a:r>
            <a:r>
              <a:rPr lang="zh-TW" altLang="en-US" sz="2800" dirty="0">
                <a:solidFill>
                  <a:srgbClr val="FFFF00"/>
                </a:solidFill>
              </a:rPr>
              <a:t>順古故不翻：如「阿耨多羅三藐三菩提」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rgbClr val="FFFF00"/>
                </a:solidFill>
              </a:rPr>
              <a:t>五、生善故不翻：</a:t>
            </a:r>
            <a:r>
              <a:rPr lang="zh-TW" altLang="en-US" sz="2800" dirty="0">
                <a:solidFill>
                  <a:srgbClr val="FFFF00"/>
                </a:solidFill>
              </a:rPr>
              <a:t>如「般若」尊重，智慧輕淺</a:t>
            </a:r>
            <a:r>
              <a:rPr lang="zh-CN" altLang="en-US" sz="2800" dirty="0">
                <a:solidFill>
                  <a:srgbClr val="FFFF00"/>
                </a:solidFill>
              </a:rPr>
              <a:t>；為令人生尊重之心，故採音譯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851124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20E3F1-25C8-A087-6DFE-3F5920343B5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46CD552-B361-7BE5-0804-6DC3E2B3B3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86EAB7F7-10DB-D6CC-015B-D336AF1B2EEF}"/>
              </a:ext>
            </a:extLst>
          </p:cNvPr>
          <p:cNvSpPr txBox="1"/>
          <p:nvPr/>
        </p:nvSpPr>
        <p:spPr>
          <a:xfrm>
            <a:off x="7850109" y="837506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「義為自性本具之正智，所謂佛之知見」，佛與大菩薩對宇宙人生一切事理、因果，看得清楚、明瞭，這種能力叫「般若正智」。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5D1D64B-F764-BEFD-2C96-F4721A83344F}"/>
              </a:ext>
            </a:extLst>
          </p:cNvPr>
          <p:cNvSpPr txBox="1"/>
          <p:nvPr/>
        </p:nvSpPr>
        <p:spPr>
          <a:xfrm>
            <a:off x="1846734" y="73782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「就理體曰覺性」，覺性</a:t>
            </a:r>
            <a:r>
              <a:rPr lang="zh-CN" altLang="en-US" sz="2800" dirty="0">
                <a:solidFill>
                  <a:srgbClr val="FFFF00"/>
                </a:solidFill>
              </a:rPr>
              <a:t>即</a:t>
            </a:r>
            <a:r>
              <a:rPr lang="zh-TW" altLang="en-US" sz="2800" dirty="0">
                <a:solidFill>
                  <a:srgbClr val="FFFF00"/>
                </a:solidFill>
              </a:rPr>
              <a:t>真如本性。本性就有覺的意思。「又名實相般若」，實是真實不虛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般若是真實的，一切現象是虛妄的。這是講它的本體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理體。「就作用曰正智，即觀照般若」</a:t>
            </a:r>
            <a:r>
              <a:rPr lang="zh-CN" altLang="en-US" sz="2800" dirty="0">
                <a:solidFill>
                  <a:srgbClr val="FFFF00"/>
                </a:solidFill>
              </a:rPr>
              <a:t>，依體起用，清淨心起作用就是正智照見，看清宇宙人生真相。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513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7C143AB7-6CCF-605E-369B-504C07513E0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108E886-608E-E339-84B0-5EB9DAE5B7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9" name="文字方塊 18">
            <a:extLst>
              <a:ext uri="{FF2B5EF4-FFF2-40B4-BE49-F238E27FC236}">
                <a16:creationId xmlns:a16="http://schemas.microsoft.com/office/drawing/2014/main" id="{9D703125-725B-5F8B-904A-1E863327D4B9}"/>
              </a:ext>
            </a:extLst>
          </p:cNvPr>
          <p:cNvSpPr txBox="1"/>
          <p:nvPr/>
        </p:nvSpPr>
        <p:spPr>
          <a:xfrm>
            <a:off x="7287398" y="854166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「體用一如，覺照一體，故皆名般若」，體跟用是一不是二。清淨心</a:t>
            </a:r>
            <a:r>
              <a:rPr lang="zh-CN" altLang="en-US" sz="2800" dirty="0">
                <a:solidFill>
                  <a:srgbClr val="FFFF00"/>
                </a:solidFill>
              </a:rPr>
              <a:t>與所</a:t>
            </a:r>
            <a:r>
              <a:rPr lang="zh-TW" altLang="en-US" sz="2800" dirty="0">
                <a:solidFill>
                  <a:srgbClr val="FFFF00"/>
                </a:solidFill>
              </a:rPr>
              <a:t>起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照見作用是一樁事情，不是兩樁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學大乘，要從這</a:t>
            </a:r>
            <a:r>
              <a:rPr lang="zh-CN" altLang="en-US" sz="2800" dirty="0">
                <a:solidFill>
                  <a:srgbClr val="FFFF00"/>
                </a:solidFill>
              </a:rPr>
              <a:t>裡</a:t>
            </a:r>
            <a:r>
              <a:rPr lang="zh-TW" altLang="en-US" sz="2800" dirty="0">
                <a:solidFill>
                  <a:srgbClr val="FFFF00"/>
                </a:solidFill>
              </a:rPr>
              <a:t>去體會。</a:t>
            </a: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AC0AE1C5-F6DE-421D-C973-97ACEC1CE13F}"/>
              </a:ext>
            </a:extLst>
          </p:cNvPr>
          <p:cNvSpPr txBox="1"/>
          <p:nvPr/>
        </p:nvSpPr>
        <p:spPr>
          <a:xfrm>
            <a:off x="550590" y="854166"/>
            <a:ext cx="6647974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「佛為一切眾生，開示大乘，使令悟入者，名文字般若。」</a:t>
            </a:r>
            <a:r>
              <a:rPr lang="zh-CN" altLang="en-US" sz="2800" dirty="0">
                <a:solidFill>
                  <a:srgbClr val="FFFF00"/>
                </a:solidFill>
              </a:rPr>
              <a:t>凡夫眼</a:t>
            </a:r>
            <a:r>
              <a:rPr lang="zh-TW" altLang="en-US" sz="2800" dirty="0">
                <a:solidFill>
                  <a:srgbClr val="FFFF00"/>
                </a:solidFill>
              </a:rPr>
              <a:t>看色相，耳聽音聲，第</a:t>
            </a:r>
            <a:r>
              <a:rPr lang="zh-CN" altLang="en-US" sz="2800" dirty="0">
                <a:solidFill>
                  <a:srgbClr val="FFFF00"/>
                </a:solidFill>
              </a:rPr>
              <a:t>一</a:t>
            </a:r>
            <a:r>
              <a:rPr lang="zh-TW" altLang="en-US" sz="2800" dirty="0">
                <a:solidFill>
                  <a:srgbClr val="FFFF00"/>
                </a:solidFill>
              </a:rPr>
              <a:t>念是真心，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沒有分別、執著。第二念就迷了，起分別</a:t>
            </a:r>
            <a:r>
              <a:rPr lang="zh-CN" altLang="en-US" sz="2800" dirty="0">
                <a:solidFill>
                  <a:srgbClr val="FFFF00"/>
                </a:solidFill>
              </a:rPr>
              <a:t>、執著</a:t>
            </a:r>
            <a:r>
              <a:rPr lang="zh-TW" altLang="en-US" sz="2800" dirty="0">
                <a:solidFill>
                  <a:srgbClr val="FFFF00"/>
                </a:solidFill>
              </a:rPr>
              <a:t>。諸佛菩薩有本事保持第</a:t>
            </a:r>
            <a:r>
              <a:rPr lang="zh-CN" altLang="en-US" sz="2800" dirty="0">
                <a:solidFill>
                  <a:srgbClr val="FFFF00"/>
                </a:solidFill>
              </a:rPr>
              <a:t>一</a:t>
            </a:r>
            <a:r>
              <a:rPr lang="zh-TW" altLang="en-US" sz="2800" dirty="0">
                <a:solidFill>
                  <a:srgbClr val="FFFF00"/>
                </a:solidFill>
              </a:rPr>
              <a:t>念，不墮第二念，他們用真心。佛把事實真相說</a:t>
            </a:r>
            <a:r>
              <a:rPr lang="zh-CN" altLang="en-US" sz="2800" dirty="0">
                <a:solidFill>
                  <a:srgbClr val="FFFF00"/>
                </a:solidFill>
              </a:rPr>
              <a:t>出</a:t>
            </a:r>
            <a:r>
              <a:rPr lang="zh-TW" altLang="en-US" sz="2800" dirty="0">
                <a:solidFill>
                  <a:srgbClr val="FFFF00"/>
                </a:solidFill>
              </a:rPr>
              <a:t>，後人記錄成文字，就叫「文字般若」。文字</a:t>
            </a:r>
            <a:r>
              <a:rPr lang="zh-CN" altLang="en-US" sz="2800" dirty="0">
                <a:solidFill>
                  <a:srgbClr val="FFFF00"/>
                </a:solidFill>
              </a:rPr>
              <a:t>般若</a:t>
            </a:r>
            <a:r>
              <a:rPr lang="zh-TW" altLang="en-US" sz="2800" dirty="0">
                <a:solidFill>
                  <a:srgbClr val="FFFF00"/>
                </a:solidFill>
              </a:rPr>
              <a:t>幫助我們開悟，認識宇宙人生真相。</a:t>
            </a:r>
          </a:p>
        </p:txBody>
      </p:sp>
    </p:spTree>
    <p:extLst>
      <p:ext uri="{BB962C8B-B14F-4D97-AF65-F5344CB8AC3E}">
        <p14:creationId xmlns:p14="http://schemas.microsoft.com/office/powerpoint/2010/main" val="30066560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2BEBECA6-E387-3740-025E-22FB8AB84A9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53C85A27-6835-D3A0-A47D-D01150C44F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0" name="文字方塊 19">
            <a:extLst>
              <a:ext uri="{FF2B5EF4-FFF2-40B4-BE49-F238E27FC236}">
                <a16:creationId xmlns:a16="http://schemas.microsoft.com/office/drawing/2014/main" id="{E082C6E7-4E41-C8E2-310A-CDB040D62E89}"/>
              </a:ext>
            </a:extLst>
          </p:cNvPr>
          <p:cNvSpPr txBox="1"/>
          <p:nvPr/>
        </p:nvSpPr>
        <p:spPr>
          <a:xfrm>
            <a:off x="8831510" y="681296"/>
            <a:ext cx="2123658" cy="56876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第三段是「波羅蜜」。「</a:t>
            </a:r>
            <a:r>
              <a:rPr lang="zh-TW" altLang="en-US" sz="2800" dirty="0">
                <a:solidFill>
                  <a:srgbClr val="FFFF00"/>
                </a:solidFill>
              </a:rPr>
              <a:t>梵語波羅蜜：義為彼岸到。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r>
              <a:rPr lang="zh-TW" altLang="en-US" sz="2800" dirty="0">
                <a:solidFill>
                  <a:srgbClr val="FFFF00"/>
                </a:solidFill>
              </a:rPr>
              <a:t>梵文文法，跟中文相反</a:t>
            </a:r>
            <a:r>
              <a:rPr lang="zh-CN" altLang="en-US" sz="2800" dirty="0">
                <a:solidFill>
                  <a:srgbClr val="FFFF00"/>
                </a:solidFill>
              </a:rPr>
              <a:t>；按</a:t>
            </a:r>
            <a:r>
              <a:rPr lang="zh-TW" altLang="en-US" sz="2800" dirty="0">
                <a:solidFill>
                  <a:srgbClr val="FFFF00"/>
                </a:solidFill>
              </a:rPr>
              <a:t>中</a:t>
            </a:r>
            <a:r>
              <a:rPr lang="zh-CN" altLang="en-US" sz="2800" dirty="0">
                <a:solidFill>
                  <a:srgbClr val="FFFF00"/>
                </a:solidFill>
              </a:rPr>
              <a:t>文</a:t>
            </a:r>
            <a:r>
              <a:rPr lang="zh-TW" altLang="en-US" sz="2800" dirty="0">
                <a:solidFill>
                  <a:srgbClr val="FFFF00"/>
                </a:solidFill>
              </a:rPr>
              <a:t>講「到彼岸」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C5A310C9-1BAE-6589-BA19-95918D13C551}"/>
              </a:ext>
            </a:extLst>
          </p:cNvPr>
          <p:cNvSpPr txBox="1"/>
          <p:nvPr/>
        </p:nvSpPr>
        <p:spPr>
          <a:xfrm>
            <a:off x="7029344" y="710762"/>
            <a:ext cx="1477328" cy="52565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所謂離生死此岸，渡煩惱中流，達涅槃彼岸。</a:t>
            </a: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541C7530-3DA8-D58B-FB54-E6C8E16DA2E1}"/>
              </a:ext>
            </a:extLst>
          </p:cNvPr>
          <p:cNvSpPr txBox="1"/>
          <p:nvPr/>
        </p:nvSpPr>
        <p:spPr>
          <a:xfrm>
            <a:off x="204266" y="737824"/>
            <a:ext cx="6647974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涅槃不生不滅，再也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沒有生死，這叫涅槃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彼岸。涅槃也翻作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圓寂，圓是圓滿，寂是寂滅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滅的是念頭。生死輪迴的根本就是念頭，念頭是生滅。有生滅就有生死，就有輪迴。涅槃沒有生滅的念頭，心真正達到清淨，不生就不滅，真心完全現前。所以叫「了生死、出輪迴」。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A01336B-9062-0177-1369-C758E2D876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2909" y="4717535"/>
            <a:ext cx="1087251" cy="1570474"/>
          </a:xfrm>
          <a:prstGeom prst="rect">
            <a:avLst/>
          </a:prstGeom>
        </p:spPr>
      </p:pic>
      <p:sp>
        <p:nvSpPr>
          <p:cNvPr id="6" name="流程圖: 磁碟 5">
            <a:extLst>
              <a:ext uri="{FF2B5EF4-FFF2-40B4-BE49-F238E27FC236}">
                <a16:creationId xmlns:a16="http://schemas.microsoft.com/office/drawing/2014/main" id="{AE4B1596-3D13-C64E-EC24-B234B10C90CA}"/>
              </a:ext>
            </a:extLst>
          </p:cNvPr>
          <p:cNvSpPr/>
          <p:nvPr/>
        </p:nvSpPr>
        <p:spPr>
          <a:xfrm>
            <a:off x="7102579" y="5805126"/>
            <a:ext cx="890540" cy="298489"/>
          </a:xfrm>
          <a:prstGeom prst="flowChartMagneticDisk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流程圖: 磁碟 6">
            <a:extLst>
              <a:ext uri="{FF2B5EF4-FFF2-40B4-BE49-F238E27FC236}">
                <a16:creationId xmlns:a16="http://schemas.microsoft.com/office/drawing/2014/main" id="{4E9FBD51-135D-BE6C-5444-761E1D24F139}"/>
              </a:ext>
            </a:extLst>
          </p:cNvPr>
          <p:cNvSpPr/>
          <p:nvPr/>
        </p:nvSpPr>
        <p:spPr>
          <a:xfrm>
            <a:off x="4757671" y="5815896"/>
            <a:ext cx="867181" cy="260303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9D1E9DF6-CE07-81EC-D689-E2C6D730E6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391" b="94348" l="6383" r="96049">
                        <a14:foregroundMark x1="31307" y1="56957" x2="31307" y2="56957"/>
                        <a14:foregroundMark x1="31003" y1="51304" x2="31003" y2="51304"/>
                        <a14:foregroundMark x1="6383" y1="58696" x2="6383" y2="58696"/>
                        <a14:foregroundMark x1="51368" y1="29130" x2="51368" y2="29130"/>
                        <a14:foregroundMark x1="51976" y1="28696" x2="51976" y2="28696"/>
                        <a14:foregroundMark x1="68997" y1="93478" x2="68997" y2="93478"/>
                        <a14:foregroundMark x1="16717" y1="94348" x2="16717" y2="94348"/>
                        <a14:foregroundMark x1="26140" y1="80870" x2="26140" y2="80870"/>
                        <a14:foregroundMark x1="44377" y1="43043" x2="44377" y2="43043"/>
                        <a14:foregroundMark x1="49544" y1="38261" x2="49544" y2="38261"/>
                        <a14:foregroundMark x1="49544" y1="39130" x2="49544" y2="39130"/>
                        <a14:foregroundMark x1="63830" y1="40435" x2="63830" y2="40435"/>
                        <a14:foregroundMark x1="66261" y1="37391" x2="66261" y2="37391"/>
                        <a14:foregroundMark x1="69909" y1="37391" x2="69909" y2="37391"/>
                        <a14:foregroundMark x1="79027" y1="30000" x2="79027" y2="30000"/>
                        <a14:foregroundMark x1="79027" y1="32609" x2="79027" y2="32609"/>
                        <a14:foregroundMark x1="79331" y1="30870" x2="79331" y2="30870"/>
                        <a14:foregroundMark x1="56535" y1="28261" x2="56535" y2="28261"/>
                        <a14:foregroundMark x1="53495" y1="29130" x2="53495" y2="29130"/>
                        <a14:foregroundMark x1="50456" y1="29565" x2="50456" y2="29565"/>
                        <a14:foregroundMark x1="70213" y1="37391" x2="70213" y2="37391"/>
                        <a14:foregroundMark x1="66565" y1="37391" x2="66565" y2="37391"/>
                        <a14:foregroundMark x1="67173" y1="7826" x2="67173" y2="7826"/>
                        <a14:foregroundMark x1="96049" y1="53043" x2="96049" y2="53043"/>
                        <a14:foregroundMark x1="31307" y1="41739" x2="31307" y2="41739"/>
                        <a14:foregroundMark x1="33131" y1="35217" x2="33131" y2="35217"/>
                        <a14:foregroundMark x1="37994" y1="29565" x2="37994" y2="29565"/>
                        <a14:foregroundMark x1="52280" y1="28696" x2="52280" y2="28696"/>
                        <a14:foregroundMark x1="78723" y1="29565" x2="78723" y2="29565"/>
                        <a14:backgroundMark x1="17325" y1="27826" x2="17325" y2="27826"/>
                        <a14:backgroundMark x1="17021" y1="27826" x2="17021" y2="27826"/>
                        <a14:backgroundMark x1="37690" y1="45217" x2="37690" y2="45217"/>
                        <a14:backgroundMark x1="47112" y1="42609" x2="47112" y2="42609"/>
                        <a14:backgroundMark x1="67173" y1="40435" x2="67173" y2="40435"/>
                        <a14:backgroundMark x1="61398" y1="59565" x2="61398" y2="59565"/>
                        <a14:backgroundMark x1="68997" y1="71739" x2="68997" y2="71739"/>
                        <a14:backgroundMark x1="66869" y1="85652" x2="66869" y2="85652"/>
                        <a14:backgroundMark x1="93921" y1="93043" x2="93921" y2="93043"/>
                        <a14:backgroundMark x1="89362" y1="21739" x2="89362" y2="21739"/>
                        <a14:backgroundMark x1="5775" y1="85217" x2="5775" y2="8521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6365483" y="5469978"/>
            <a:ext cx="583743" cy="408088"/>
          </a:xfrm>
          <a:prstGeom prst="rect">
            <a:avLst/>
          </a:prstGeom>
          <a:effectLst>
            <a:glow rad="127000">
              <a:srgbClr val="FFFF00">
                <a:alpha val="70000"/>
              </a:srgbClr>
            </a:glow>
          </a:effectLst>
        </p:spPr>
      </p:pic>
    </p:spTree>
    <p:extLst>
      <p:ext uri="{BB962C8B-B14F-4D97-AF65-F5344CB8AC3E}">
        <p14:creationId xmlns:p14="http://schemas.microsoft.com/office/powerpoint/2010/main" val="819765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3C5A610-9D63-50C4-4908-276DAEF482F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A8AFD00-82DA-2874-82A7-29AA700B00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0" name="文字方塊 19">
            <a:extLst>
              <a:ext uri="{FF2B5EF4-FFF2-40B4-BE49-F238E27FC236}">
                <a16:creationId xmlns:a16="http://schemas.microsoft.com/office/drawing/2014/main" id="{5405FEB6-F7A1-4102-52E5-986B25931BAD}"/>
              </a:ext>
            </a:extLst>
          </p:cNvPr>
          <p:cNvSpPr txBox="1"/>
          <p:nvPr/>
        </p:nvSpPr>
        <p:spPr>
          <a:xfrm>
            <a:off x="9335566" y="689482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波羅蜜又有到家、究竟、圓滿諸多義。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57061017-3563-695F-ABE8-B826CC1A2EBC}"/>
              </a:ext>
            </a:extLst>
          </p:cNvPr>
          <p:cNvSpPr txBox="1"/>
          <p:nvPr/>
        </p:nvSpPr>
        <p:spPr>
          <a:xfrm>
            <a:off x="6347809" y="693490"/>
            <a:ext cx="2769989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到家是功夫做到圓滿，我們稱到家了，印度人叫「波羅蜜」，波羅蜜就是到家了。它有究竟圓滿的意思。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A3F04AE1-BA92-02A1-BEBC-42CECD809D39}"/>
              </a:ext>
            </a:extLst>
          </p:cNvPr>
          <p:cNvSpPr txBox="1"/>
          <p:nvPr/>
        </p:nvSpPr>
        <p:spPr>
          <a:xfrm>
            <a:off x="4472113" y="693490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梵語涅槃：義為不生不滅，所謂本自不生，今亦不滅。又翻圓寂。</a:t>
            </a: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38B12294-AE0D-67F2-1261-2D97307FA06F}"/>
              </a:ext>
            </a:extLst>
          </p:cNvPr>
          <p:cNvSpPr txBox="1"/>
          <p:nvPr/>
        </p:nvSpPr>
        <p:spPr>
          <a:xfrm>
            <a:off x="766614" y="721633"/>
            <a:ext cx="3416320" cy="51845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不生不滅就是真心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本性。禪宗講「明心見性，見性成佛」，見性就是不生不滅。真正證得不生不滅，證得清淨心現前，就叫證得涅槃。</a:t>
            </a:r>
            <a:r>
              <a:rPr lang="zh-CN" altLang="en-US" sz="2800" dirty="0">
                <a:solidFill>
                  <a:srgbClr val="FFFF00"/>
                </a:solidFill>
              </a:rPr>
              <a:t>也</a:t>
            </a:r>
            <a:r>
              <a:rPr lang="zh-TW" altLang="en-US" sz="2800" dirty="0">
                <a:solidFill>
                  <a:srgbClr val="FFFF00"/>
                </a:solidFill>
              </a:rPr>
              <a:t>翻</a:t>
            </a:r>
            <a:r>
              <a:rPr lang="zh-CN" altLang="en-US" sz="2800" dirty="0">
                <a:solidFill>
                  <a:srgbClr val="FFFF00"/>
                </a:solidFill>
              </a:rPr>
              <a:t>譯為</a:t>
            </a:r>
            <a:r>
              <a:rPr lang="zh-TW" altLang="en-US" sz="2800" dirty="0">
                <a:solidFill>
                  <a:srgbClr val="FFFF00"/>
                </a:solidFill>
              </a:rPr>
              <a:t>圓寂。</a:t>
            </a:r>
          </a:p>
        </p:txBody>
      </p:sp>
    </p:spTree>
    <p:extLst>
      <p:ext uri="{BB962C8B-B14F-4D97-AF65-F5344CB8AC3E}">
        <p14:creationId xmlns:p14="http://schemas.microsoft.com/office/powerpoint/2010/main" val="24226549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84718AE7-D5B1-D60B-D650-13FBD51F05B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39FF6AE5-08A2-CDC3-AB0F-DE9FA7599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2" name="文字方塊 11">
            <a:extLst>
              <a:ext uri="{FF2B5EF4-FFF2-40B4-BE49-F238E27FC236}">
                <a16:creationId xmlns:a16="http://schemas.microsoft.com/office/drawing/2014/main" id="{BE9AB29D-5B62-C0D0-AF70-4F2EA5C0780D}"/>
              </a:ext>
            </a:extLst>
          </p:cNvPr>
          <p:cNvSpPr txBox="1"/>
          <p:nvPr/>
        </p:nvSpPr>
        <p:spPr>
          <a:xfrm>
            <a:off x="9226393" y="693490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因見思煩惱，而有分段生死。因塵沙無明，而有變易生死。</a:t>
            </a: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AFC98A20-EDEB-F190-C13D-0D42AEF06DAD}"/>
              </a:ext>
            </a:extLst>
          </p:cNvPr>
          <p:cNvSpPr txBox="1"/>
          <p:nvPr/>
        </p:nvSpPr>
        <p:spPr>
          <a:xfrm>
            <a:off x="6623854" y="693490"/>
            <a:ext cx="2441694" cy="51845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佛法講生死有兩種，一是「分段</a:t>
            </a:r>
            <a:r>
              <a:rPr lang="zh-CN" altLang="en-US" sz="2800" dirty="0">
                <a:solidFill>
                  <a:srgbClr val="FFFF00"/>
                </a:solidFill>
              </a:rPr>
              <a:t>生死</a:t>
            </a:r>
            <a:r>
              <a:rPr lang="zh-TW" altLang="en-US" sz="2800" dirty="0">
                <a:solidFill>
                  <a:srgbClr val="FFFF00"/>
                </a:solidFill>
              </a:rPr>
              <a:t>」，分段就是一段、一段的。</a:t>
            </a:r>
            <a:r>
              <a:rPr lang="zh-CN" altLang="en-US" sz="2800" dirty="0">
                <a:solidFill>
                  <a:srgbClr val="FFFF00"/>
                </a:solidFill>
              </a:rPr>
              <a:t>就</a:t>
            </a:r>
            <a:r>
              <a:rPr lang="zh-TW" altLang="en-US" sz="2800" dirty="0">
                <a:solidFill>
                  <a:srgbClr val="FFFF00"/>
                </a:solidFill>
              </a:rPr>
              <a:t>像我們現在這一生，這是一個階段。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D2ED31C-1C72-4513-0ED4-339FB11D67EA}"/>
              </a:ext>
            </a:extLst>
          </p:cNvPr>
          <p:cNvSpPr txBox="1"/>
          <p:nvPr/>
        </p:nvSpPr>
        <p:spPr>
          <a:xfrm>
            <a:off x="1844710" y="621951"/>
            <a:ext cx="469872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變易」是變化。微細的變化在心裡。在佛法裡講變易生死，主要的意思是超凡入聖，他的境界不斷在改變。菩薩證得初信位，初信到二信是一個變化，二信到三信是一個變化。菩薩有五十一個位次，就是五十一次的變易，這叫變易生死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C21343D-ACD7-F9C6-EE2B-A746D0CE3B2F}"/>
              </a:ext>
            </a:extLst>
          </p:cNvPr>
          <p:cNvSpPr txBox="1"/>
          <p:nvPr/>
        </p:nvSpPr>
        <p:spPr>
          <a:xfrm>
            <a:off x="370685" y="621951"/>
            <a:ext cx="131318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這兩種生死，</a:t>
            </a:r>
            <a:r>
              <a:rPr lang="zh-TW" altLang="en-US" sz="2800" dirty="0">
                <a:solidFill>
                  <a:srgbClr val="FFFF00"/>
                </a:solidFill>
              </a:rPr>
              <a:t>一個從煩惱障來，一個從所知障來。</a:t>
            </a:r>
          </a:p>
        </p:txBody>
      </p:sp>
    </p:spTree>
    <p:extLst>
      <p:ext uri="{BB962C8B-B14F-4D97-AF65-F5344CB8AC3E}">
        <p14:creationId xmlns:p14="http://schemas.microsoft.com/office/powerpoint/2010/main" val="13708584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412CE82-10D1-E842-2D5C-02DD16A7836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98AF76ED-F332-6BAC-2BCF-1ABEE3F579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B5FEA8F-E046-3532-D1AD-2B91B7689CC7}"/>
              </a:ext>
            </a:extLst>
          </p:cNvPr>
          <p:cNvSpPr txBox="1"/>
          <p:nvPr/>
        </p:nvSpPr>
        <p:spPr>
          <a:xfrm>
            <a:off x="3502918" y="641333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大論上說，「有、無」這兩種見解，都是此岸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也就是六道輪迴的知見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換句話說，凡是相對的見解都是輪迴見。人我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真妄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善惡都是輪迴</a:t>
            </a:r>
            <a:r>
              <a:rPr lang="zh-CN" altLang="en-US" sz="2800" dirty="0">
                <a:solidFill>
                  <a:srgbClr val="FFFF00"/>
                </a:solidFill>
              </a:rPr>
              <a:t>見</a:t>
            </a:r>
            <a:r>
              <a:rPr lang="zh-TW" altLang="en-US" sz="2800" dirty="0">
                <a:solidFill>
                  <a:srgbClr val="FFFF00"/>
                </a:solidFill>
              </a:rPr>
              <a:t>，也就是情識的知見。真如本性一念不生，哪有對立？離開相對的兩邊，心清淨了</a:t>
            </a:r>
            <a:r>
              <a:rPr lang="zh-CN" altLang="en-US" sz="2800" dirty="0">
                <a:solidFill>
                  <a:srgbClr val="FFFF00"/>
                </a:solidFill>
              </a:rPr>
              <a:t>，就超越</a:t>
            </a:r>
            <a:r>
              <a:rPr lang="zh-TW" altLang="en-US" sz="2800" dirty="0">
                <a:solidFill>
                  <a:srgbClr val="FFFF00"/>
                </a:solidFill>
              </a:rPr>
              <a:t>輪迴。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8D57521-4DE9-F3BB-71A1-4B3D807E0AE6}"/>
              </a:ext>
            </a:extLst>
          </p:cNvPr>
          <p:cNvSpPr txBox="1"/>
          <p:nvPr/>
        </p:nvSpPr>
        <p:spPr>
          <a:xfrm>
            <a:off x="9442414" y="693490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大智度論云：有無二見，皆屬此岸；二執俱空，始達彼岸。</a:t>
            </a:r>
          </a:p>
        </p:txBody>
      </p:sp>
    </p:spTree>
    <p:extLst>
      <p:ext uri="{BB962C8B-B14F-4D97-AF65-F5344CB8AC3E}">
        <p14:creationId xmlns:p14="http://schemas.microsoft.com/office/powerpoint/2010/main" val="747094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0BDD648-010B-079D-B7F4-5DBABC24700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CCE59FC-9F40-025C-B34B-DD1C756752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4996CCA4-A6DC-813A-05B4-5125D79822B5}"/>
              </a:ext>
            </a:extLst>
          </p:cNvPr>
          <p:cNvSpPr txBox="1"/>
          <p:nvPr/>
        </p:nvSpPr>
        <p:spPr>
          <a:xfrm>
            <a:off x="8839246" y="679531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六度中，布施、捨也。若不捨，則不離此界。眾生不肯捨，無觀照正智耳。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5088E254-DC8D-4D8E-0C96-F5ABF97AC03C}"/>
              </a:ext>
            </a:extLst>
          </p:cNvPr>
          <p:cNvSpPr txBox="1"/>
          <p:nvPr/>
        </p:nvSpPr>
        <p:spPr>
          <a:xfrm>
            <a:off x="271020" y="664769"/>
            <a:ext cx="8586966" cy="51845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六度是菩薩日常生活的守則，必須遵守的原則。</a:t>
            </a:r>
            <a:r>
              <a:rPr lang="zh-CN" altLang="en-US" sz="2800" dirty="0">
                <a:solidFill>
                  <a:srgbClr val="FFFF00"/>
                </a:solidFill>
              </a:rPr>
              <a:t>其中</a:t>
            </a:r>
            <a:r>
              <a:rPr lang="zh-TW" altLang="en-US" sz="2800" dirty="0">
                <a:solidFill>
                  <a:srgbClr val="FFFF00"/>
                </a:solidFill>
              </a:rPr>
              <a:t>第</a:t>
            </a:r>
            <a:r>
              <a:rPr lang="zh-CN" altLang="en-US" sz="2800" dirty="0">
                <a:solidFill>
                  <a:srgbClr val="FFFF00"/>
                </a:solidFill>
              </a:rPr>
              <a:t>一條</a:t>
            </a:r>
            <a:r>
              <a:rPr lang="zh-TW" altLang="en-US" sz="2800" dirty="0">
                <a:solidFill>
                  <a:srgbClr val="FFFF00"/>
                </a:solidFill>
              </a:rPr>
              <a:t>是布施。實在說，這六條歸納起來，只有一個布施。布施有三種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財布施、法布施、無畏布施。持戒、忍辱可說是無畏布施；精進、禪定、般若是法布施。一個布施，就把菩薩行門全都包括，所以布施非常重要。布施的真正意思，不是叫你</a:t>
            </a:r>
            <a:r>
              <a:rPr lang="zh-CN" altLang="en-US" sz="2800" dirty="0">
                <a:solidFill>
                  <a:srgbClr val="FFFF00"/>
                </a:solidFill>
              </a:rPr>
              <a:t>捐錢</a:t>
            </a:r>
            <a:r>
              <a:rPr lang="zh-TW" altLang="en-US" sz="2800" dirty="0">
                <a:solidFill>
                  <a:srgbClr val="FFFF00"/>
                </a:solidFill>
              </a:rPr>
              <a:t>。布施是捨，是放下。譬如前面講的有無二見，你要把它捨掉。</a:t>
            </a:r>
            <a:r>
              <a:rPr lang="zh-CN" altLang="en-US" sz="2800" dirty="0">
                <a:solidFill>
                  <a:srgbClr val="FFFF00"/>
                </a:solidFill>
              </a:rPr>
              <a:t>要捨</a:t>
            </a:r>
            <a:r>
              <a:rPr lang="zh-TW" altLang="en-US" sz="2800" dirty="0">
                <a:solidFill>
                  <a:srgbClr val="FFFF00"/>
                </a:solidFill>
              </a:rPr>
              <a:t>我相、人相、眾生相、壽者相，</a:t>
            </a:r>
            <a:r>
              <a:rPr lang="zh-CN" altLang="en-US" sz="2800" dirty="0">
                <a:solidFill>
                  <a:srgbClr val="FFFF00"/>
                </a:solidFill>
              </a:rPr>
              <a:t>才能</a:t>
            </a:r>
            <a:r>
              <a:rPr lang="zh-TW" altLang="en-US" sz="2800" dirty="0">
                <a:solidFill>
                  <a:srgbClr val="FFFF00"/>
                </a:solidFill>
              </a:rPr>
              <a:t>出離六道。</a:t>
            </a:r>
          </a:p>
        </p:txBody>
      </p:sp>
    </p:spTree>
    <p:extLst>
      <p:ext uri="{BB962C8B-B14F-4D97-AF65-F5344CB8AC3E}">
        <p14:creationId xmlns:p14="http://schemas.microsoft.com/office/powerpoint/2010/main" val="3995525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2B187E6-E346-C430-038E-D531921430E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D574A9D-053B-33D1-41FF-E685D0780E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2E1BD4DA-14E3-6800-B0F9-2FC2346C0BC1}"/>
              </a:ext>
            </a:extLst>
          </p:cNvPr>
          <p:cNvSpPr txBox="1"/>
          <p:nvPr/>
        </p:nvSpPr>
        <p:spPr>
          <a:xfrm>
            <a:off x="8399462" y="63720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菩薩修布施，就是放下，就是捨。捨到無可捨，連那個捨的念頭也捨掉，這樣才永脫三界。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3EB4B84-F1A3-292E-8390-0352989628D2}"/>
              </a:ext>
            </a:extLst>
          </p:cNvPr>
          <p:cNvSpPr txBox="1"/>
          <p:nvPr/>
        </p:nvSpPr>
        <p:spPr>
          <a:xfrm>
            <a:off x="278229" y="621482"/>
            <a:ext cx="794063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眾生為什麼放不下？因為他沒有智慧，沒有看破。換句話說，他不明白宇宙人生的真相；如果真的明白了，不需要佛菩薩來勸你，你自自然然就放下了。為什麼自然放下？因為一切法都是虛妄，不是真實，包括我們的身體</a:t>
            </a:r>
            <a:r>
              <a:rPr lang="zh-CN" altLang="en-US" sz="2800" dirty="0">
                <a:solidFill>
                  <a:srgbClr val="FFFF00"/>
                </a:solidFill>
              </a:rPr>
              <a:t>，也</a:t>
            </a:r>
            <a:r>
              <a:rPr lang="zh-TW" altLang="en-US" sz="2800" dirty="0">
                <a:solidFill>
                  <a:srgbClr val="FFFF00"/>
                </a:solidFill>
              </a:rPr>
              <a:t>包括起心動念，</a:t>
            </a:r>
            <a:r>
              <a:rPr lang="zh-CN" altLang="en-US" sz="2800" dirty="0">
                <a:solidFill>
                  <a:srgbClr val="FFFF00"/>
                </a:solidFill>
              </a:rPr>
              <a:t>都</a:t>
            </a:r>
            <a:r>
              <a:rPr lang="zh-TW" altLang="en-US" sz="2800" dirty="0">
                <a:solidFill>
                  <a:srgbClr val="FFFF00"/>
                </a:solidFill>
              </a:rPr>
              <a:t>不是真的。身心世界一切放下，決定不執著，這才恢復清淨心。清淨心是真的，是永恆的，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佛法講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常住真心，這才是自己本來面目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768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B3E6FB9-2B2D-A679-E703-262E24B62B7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AD74448-EA4C-EF85-FDA8-113059AB13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029D3686-8AE8-C09C-3097-67D7E114B2F3}"/>
              </a:ext>
            </a:extLst>
          </p:cNvPr>
          <p:cNvSpPr txBox="1"/>
          <p:nvPr/>
        </p:nvSpPr>
        <p:spPr>
          <a:xfrm>
            <a:off x="9514422" y="693490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般若波羅蜜，因位名圓滿之觀慧；果位則般若即是波羅蜜。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B7AF278-6197-7FB0-16AB-4B3BFC7C7EDF}"/>
              </a:ext>
            </a:extLst>
          </p:cNvPr>
          <p:cNvSpPr txBox="1"/>
          <p:nvPr/>
        </p:nvSpPr>
        <p:spPr>
          <a:xfrm>
            <a:off x="251827" y="712139"/>
            <a:ext cx="9233297" cy="51845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般若跟波羅蜜，前面做</a:t>
            </a:r>
            <a:r>
              <a:rPr lang="zh-CN" altLang="en-US" sz="2800" dirty="0">
                <a:solidFill>
                  <a:srgbClr val="FFFF00"/>
                </a:solidFill>
              </a:rPr>
              <a:t>了</a:t>
            </a:r>
            <a:r>
              <a:rPr lang="zh-TW" altLang="en-US" sz="2800" dirty="0">
                <a:solidFill>
                  <a:srgbClr val="FFFF00"/>
                </a:solidFill>
              </a:rPr>
              <a:t>簡單的解釋。菩薩在修因時，還沒成佛，都叫因地，包括等覺菩薩。般若就是觀慧，就是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心經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講的照見。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心經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講「照見五蘊」，五蘊包括世間一切法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照見五蘊皆空，就是見到宇宙人生的真相。相是有，體是空的，相有體空，那是真正的智慧。到成佛時，般若跟波羅蜜是一個。般若是智慧，波羅蜜是圓滿，智慧達到究竟圓滿。究竟圓滿就是般若智慧，是一不是二。由此可知，在甚深佛法中，假如還有二，就不能成佛。</a:t>
            </a:r>
          </a:p>
        </p:txBody>
      </p:sp>
    </p:spTree>
    <p:extLst>
      <p:ext uri="{BB962C8B-B14F-4D97-AF65-F5344CB8AC3E}">
        <p14:creationId xmlns:p14="http://schemas.microsoft.com/office/powerpoint/2010/main" val="3321149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C58F2FB-6301-7C93-1FFD-4AD35FAC5DE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AE8CF11-709A-D38E-1A89-FE37B274CD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704DDF21-1E9E-FC0A-D539-C6E3EDBF8E36}"/>
              </a:ext>
            </a:extLst>
          </p:cNvPr>
          <p:cNvSpPr txBox="1"/>
          <p:nvPr/>
        </p:nvSpPr>
        <p:spPr>
          <a:xfrm>
            <a:off x="406574" y="737824"/>
            <a:ext cx="105259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印宗法師問</a:t>
            </a:r>
            <a:r>
              <a:rPr lang="zh-CN" altLang="en-US" sz="2800" dirty="0">
                <a:solidFill>
                  <a:srgbClr val="FFFF00"/>
                </a:solidFill>
              </a:rPr>
              <a:t>惠能</a:t>
            </a:r>
            <a:r>
              <a:rPr lang="zh-TW" altLang="en-US" sz="2800" dirty="0">
                <a:solidFill>
                  <a:srgbClr val="FFFF00"/>
                </a:solidFill>
              </a:rPr>
              <a:t>：「黃梅五祖付囑衣法時，是如何指示傳授？」惠能說：「指授是沒有的，只論見性，不論禪定解脫。」印宗說：「為何不論禪定解脫？」惠能說：「因為禪定解脫是二法，不是佛法。佛法是不二之法。」這種答覆極高明，真正說到真實之法。這就說明，菩薩還有二的這個念頭在，就不能夠證果</a:t>
            </a:r>
            <a:r>
              <a:rPr lang="zh-CN" altLang="en-US" sz="2800" dirty="0">
                <a:solidFill>
                  <a:srgbClr val="FFFF00"/>
                </a:solidFill>
              </a:rPr>
              <a:t>，不能分證佛果</a:t>
            </a:r>
            <a:r>
              <a:rPr lang="zh-TW" altLang="en-US" sz="2800" dirty="0">
                <a:solidFill>
                  <a:srgbClr val="FFFF00"/>
                </a:solidFill>
              </a:rPr>
              <a:t>。分證佛果就是法身大士，「破一品無明，見一分法身」，那才得佛法真實的受用。本經說，「法尚應捨，何況非法」。捨就是要離開，不能執著。不是說不要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法我們要，但不能執著。 </a:t>
            </a:r>
          </a:p>
        </p:txBody>
      </p:sp>
    </p:spTree>
    <p:extLst>
      <p:ext uri="{BB962C8B-B14F-4D97-AF65-F5344CB8AC3E}">
        <p14:creationId xmlns:p14="http://schemas.microsoft.com/office/powerpoint/2010/main" val="28601635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30C212B-E76E-33D5-3C35-139B6EAA4C8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F696153-7FD4-1B1B-BFAC-C7CA788AB4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A0337761-B0CC-E584-E6B6-D9C3C2ACD5E9}"/>
              </a:ext>
            </a:extLst>
          </p:cNvPr>
          <p:cNvSpPr txBox="1"/>
          <p:nvPr/>
        </p:nvSpPr>
        <p:spPr>
          <a:xfrm>
            <a:off x="10016737" y="925236"/>
            <a:ext cx="830997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金剛即喻此觀智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758FAD3-851F-F983-56CB-AECDC9EFB38D}"/>
              </a:ext>
            </a:extLst>
          </p:cNvPr>
          <p:cNvSpPr txBox="1"/>
          <p:nvPr/>
        </p:nvSpPr>
        <p:spPr>
          <a:xfrm>
            <a:off x="8467989" y="925236"/>
            <a:ext cx="1477328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經題上金剛是比喻觀察世出世間、照了一切法，這種智慧。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E61D820-9E48-0847-7D76-483B385FA6C3}"/>
              </a:ext>
            </a:extLst>
          </p:cNvPr>
          <p:cNvSpPr txBox="1"/>
          <p:nvPr/>
        </p:nvSpPr>
        <p:spPr>
          <a:xfrm>
            <a:off x="7568465" y="925236"/>
            <a:ext cx="830997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最堅、最利、最明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DC38B18-BC8B-7542-2A34-39E560E39B48}"/>
              </a:ext>
            </a:extLst>
          </p:cNvPr>
          <p:cNvSpPr txBox="1"/>
          <p:nvPr/>
        </p:nvSpPr>
        <p:spPr>
          <a:xfrm>
            <a:off x="231448" y="909514"/>
            <a:ext cx="7294305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在念佛法門來講，最堅固就是比</a:t>
            </a:r>
            <a:r>
              <a:rPr lang="zh-CN" altLang="en-US" sz="2800" dirty="0">
                <a:solidFill>
                  <a:srgbClr val="FFFF00"/>
                </a:solidFill>
              </a:rPr>
              <a:t>喻</a:t>
            </a:r>
            <a:r>
              <a:rPr lang="zh-TW" altLang="en-US" sz="2800" dirty="0">
                <a:solidFill>
                  <a:srgbClr val="FFFF00"/>
                </a:solidFill>
              </a:rPr>
              <a:t>信願。念佛法門有三資糧：信、願、行，信跟願要堅固。行就是執持名號，這一句名號能斷煩惱，就是利；這一句佛號能破無明，那就是明。念佛的功夫要綿密，有同修問，念佛功夫不得力，煩惱、妄想還很多；這是很平常的現象。假如你沒有煩惱、妄想，你就成佛了，你還要念佛嗎？</a:t>
            </a:r>
          </a:p>
        </p:txBody>
      </p:sp>
    </p:spTree>
    <p:extLst>
      <p:ext uri="{BB962C8B-B14F-4D97-AF65-F5344CB8AC3E}">
        <p14:creationId xmlns:p14="http://schemas.microsoft.com/office/powerpoint/2010/main" val="489382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7ABF414-3B26-895C-9FDF-8A7DBE497D2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CEE22DF-7E2E-73EC-521E-9B72A31A1F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EA367B1E-07D5-E822-A004-000F3741FA18}"/>
              </a:ext>
            </a:extLst>
          </p:cNvPr>
          <p:cNvSpPr txBox="1"/>
          <p:nvPr/>
        </p:nvSpPr>
        <p:spPr>
          <a:xfrm>
            <a:off x="5071205" y="73782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就是因為妄想雜念多，才要用念佛的方法克服。為什麼伏不住？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功夫還不到家。你的妄想、煩惱、習氣，無始劫就培養，</a:t>
            </a:r>
            <a:r>
              <a:rPr lang="zh-CN" altLang="en-US" sz="2800" dirty="0">
                <a:solidFill>
                  <a:srgbClr val="FFFF00"/>
                </a:solidFill>
              </a:rPr>
              <a:t>現在</a:t>
            </a:r>
            <a:r>
              <a:rPr lang="zh-TW" altLang="en-US" sz="2800" dirty="0">
                <a:solidFill>
                  <a:srgbClr val="FFFF00"/>
                </a:solidFill>
              </a:rPr>
              <a:t>才念幾天佛，怎麼伏得住？明白這道理，妄想起來不去理它，把精神集中在佛號上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佛號一直念下去，念久了功夫得力，妄想雜念慢慢就少。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872B6AD-E34E-629A-65CE-00D2354AD32B}"/>
              </a:ext>
            </a:extLst>
          </p:cNvPr>
          <p:cNvSpPr txBox="1"/>
          <p:nvPr/>
        </p:nvSpPr>
        <p:spPr>
          <a:xfrm>
            <a:off x="362224" y="737824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幾時到妄想雜念沒有了，只有佛號，這叫事一心不亂，得念佛三昧。再一直念去，念到無明破了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般若智慧現前，就像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心經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說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，你看到一切法的真相，這就是</a:t>
            </a:r>
            <a:r>
              <a:rPr lang="zh-CN" altLang="en-US" sz="2800" dirty="0">
                <a:solidFill>
                  <a:srgbClr val="FFFF00"/>
                </a:solidFill>
              </a:rPr>
              <a:t>理一心不亂，</a:t>
            </a:r>
            <a:r>
              <a:rPr lang="zh-TW" altLang="en-US" sz="2800" dirty="0">
                <a:solidFill>
                  <a:srgbClr val="FFFF00"/>
                </a:solidFill>
              </a:rPr>
              <a:t>就是金剛「堅、利、明」這個明的作用現前了。</a:t>
            </a:r>
          </a:p>
        </p:txBody>
      </p:sp>
    </p:spTree>
    <p:extLst>
      <p:ext uri="{BB962C8B-B14F-4D97-AF65-F5344CB8AC3E}">
        <p14:creationId xmlns:p14="http://schemas.microsoft.com/office/powerpoint/2010/main" val="3830196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E87D5D6-3CA8-E8D1-8A09-DF0679949B2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6E7DD43-CF10-40F2-5B8E-B468377C0C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0C3AF280-E37A-7C64-FF2F-F8F8A6D846F4}"/>
              </a:ext>
            </a:extLst>
          </p:cNvPr>
          <p:cNvSpPr txBox="1"/>
          <p:nvPr/>
        </p:nvSpPr>
        <p:spPr>
          <a:xfrm>
            <a:off x="9872721" y="637204"/>
            <a:ext cx="830997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果位喻如來法身，金剛不壞身也。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737A08B-BB93-4E6D-335A-E98A392880C6}"/>
              </a:ext>
            </a:extLst>
          </p:cNvPr>
          <p:cNvSpPr txBox="1"/>
          <p:nvPr/>
        </p:nvSpPr>
        <p:spPr>
          <a:xfrm>
            <a:off x="4881518" y="909514"/>
            <a:ext cx="4708981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法身大士證得了如來的法身，</a:t>
            </a:r>
            <a:r>
              <a:rPr lang="zh-CN" altLang="en-US" sz="2800" dirty="0">
                <a:solidFill>
                  <a:srgbClr val="FFFF00"/>
                </a:solidFill>
              </a:rPr>
              <a:t>但是還</a:t>
            </a:r>
            <a:r>
              <a:rPr lang="zh-TW" altLang="en-US" sz="2800" dirty="0">
                <a:solidFill>
                  <a:srgbClr val="FFFF00"/>
                </a:solidFill>
              </a:rPr>
              <a:t>不究竟、不圓滿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破一品無明</a:t>
            </a:r>
            <a:r>
              <a:rPr lang="zh-CN" altLang="en-US" sz="2800" dirty="0">
                <a:solidFill>
                  <a:srgbClr val="FFFF00"/>
                </a:solidFill>
              </a:rPr>
              <a:t>就</a:t>
            </a:r>
            <a:r>
              <a:rPr lang="zh-TW" altLang="en-US" sz="2800" dirty="0">
                <a:solidFill>
                  <a:srgbClr val="FFFF00"/>
                </a:solidFill>
              </a:rPr>
              <a:t>證一分法身，一直要把四十一品無明斷盡，</a:t>
            </a:r>
            <a:r>
              <a:rPr lang="zh-CN" altLang="en-US" sz="2800" dirty="0">
                <a:solidFill>
                  <a:srgbClr val="FFFF00"/>
                </a:solidFill>
              </a:rPr>
              <a:t>才</a:t>
            </a:r>
            <a:r>
              <a:rPr lang="zh-TW" altLang="en-US" sz="2800" dirty="0">
                <a:solidFill>
                  <a:srgbClr val="FFFF00"/>
                </a:solidFill>
              </a:rPr>
              <a:t>證到究竟果位，法身才圓滿。初住菩薩證得一分法身，這個法身叫金剛不壞身。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4B3D72F-834B-3C55-43A7-054F16510B13}"/>
              </a:ext>
            </a:extLst>
          </p:cNvPr>
          <p:cNvSpPr txBox="1"/>
          <p:nvPr/>
        </p:nvSpPr>
        <p:spPr>
          <a:xfrm>
            <a:off x="677756" y="909514"/>
            <a:ext cx="4062651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這是經題別題七個字，簡單介紹到此地。這個題對我們的修行，有很大的幫助，我們記住「堅、利、明」。我們修淨土法門，把金剛融會在三資糧之中，這樣念佛功夫自然就得力。</a:t>
            </a:r>
          </a:p>
        </p:txBody>
      </p:sp>
    </p:spTree>
    <p:extLst>
      <p:ext uri="{BB962C8B-B14F-4D97-AF65-F5344CB8AC3E}">
        <p14:creationId xmlns:p14="http://schemas.microsoft.com/office/powerpoint/2010/main" val="28401531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55FA566-B789-3BA5-D004-1D2B38ED8F2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1B50794-6F22-0A0D-948B-0732A76F75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265F1DE2-19D2-82B1-5FD5-A9C110014B44}"/>
              </a:ext>
            </a:extLst>
          </p:cNvPr>
          <p:cNvSpPr txBox="1"/>
          <p:nvPr/>
        </p:nvSpPr>
        <p:spPr>
          <a:xfrm>
            <a:off x="7900556" y="73782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末後「經」字，經是通題，凡是佛所說的一切法都稱之為經。經有很多意思，</a:t>
            </a:r>
            <a:r>
              <a:rPr lang="zh-CN" altLang="en-US" sz="2800" dirty="0">
                <a:solidFill>
                  <a:srgbClr val="FFFF00"/>
                </a:solidFill>
              </a:rPr>
              <a:t>這裡</a:t>
            </a:r>
            <a:r>
              <a:rPr lang="zh-TW" altLang="en-US" sz="2800" dirty="0">
                <a:solidFill>
                  <a:srgbClr val="FFFF00"/>
                </a:solidFill>
              </a:rPr>
              <a:t>只舉四個意思，「貫攝常法」。</a:t>
            </a:r>
            <a:endParaRPr lang="en-US" altLang="zh-TW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A63B137-80C0-C0DC-CA97-E67C42E13832}"/>
              </a:ext>
            </a:extLst>
          </p:cNvPr>
          <p:cNvSpPr txBox="1"/>
          <p:nvPr/>
        </p:nvSpPr>
        <p:spPr>
          <a:xfrm>
            <a:off x="4115816" y="737824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「貫」是貫穿的意思。</a:t>
            </a:r>
            <a:r>
              <a:rPr lang="zh-CN" altLang="en-US" sz="2800" dirty="0">
                <a:solidFill>
                  <a:srgbClr val="FFFF00"/>
                </a:solidFill>
              </a:rPr>
              <a:t>從古人做到科判，可見佛經</a:t>
            </a:r>
            <a:r>
              <a:rPr lang="zh-TW" altLang="en-US" sz="2800" dirty="0">
                <a:solidFill>
                  <a:srgbClr val="FFFF00"/>
                </a:solidFill>
              </a:rPr>
              <a:t>章法結構的嚴密，這是科學的方法。</a:t>
            </a:r>
            <a:r>
              <a:rPr lang="zh-CN" altLang="en-US" sz="2800" dirty="0">
                <a:solidFill>
                  <a:srgbClr val="FFFF00"/>
                </a:solidFill>
              </a:rPr>
              <a:t>從這裡可</a:t>
            </a:r>
            <a:r>
              <a:rPr lang="zh-TW" altLang="en-US" sz="2800" dirty="0">
                <a:solidFill>
                  <a:srgbClr val="FFFF00"/>
                </a:solidFill>
              </a:rPr>
              <a:t>看出它思想細密，條理整齊，這是貫的意思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en-US" altLang="zh-TW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B3A62119-3A73-F7DE-8992-B6F350678DA3}"/>
              </a:ext>
            </a:extLst>
          </p:cNvPr>
          <p:cNvSpPr txBox="1"/>
          <p:nvPr/>
        </p:nvSpPr>
        <p:spPr>
          <a:xfrm>
            <a:off x="1558702" y="73782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「攝」是能夠攝受人心。就是你讀了之後欲罷不能，好像磁鐵一樣，它能夠吸引</a:t>
            </a:r>
            <a:r>
              <a:rPr lang="zh-CN" altLang="en-US" sz="2800" dirty="0">
                <a:solidFill>
                  <a:srgbClr val="FFFF00"/>
                </a:solidFill>
              </a:rPr>
              <a:t>你</a:t>
            </a:r>
            <a:r>
              <a:rPr lang="zh-TW" altLang="en-US" sz="2800" dirty="0">
                <a:solidFill>
                  <a:srgbClr val="FFFF00"/>
                </a:solidFill>
              </a:rPr>
              <a:t>，有這個力量。</a:t>
            </a:r>
            <a:endParaRPr lang="en-US" altLang="zh-TW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555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9341A3-3C8A-5BD6-2D27-F40A6B2A694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320820A-4C11-8D93-2D0E-55A40E4A4B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159998E7-73B9-DE6C-52E9-135D7283663D}"/>
              </a:ext>
            </a:extLst>
          </p:cNvPr>
          <p:cNvSpPr txBox="1"/>
          <p:nvPr/>
        </p:nvSpPr>
        <p:spPr>
          <a:xfrm>
            <a:off x="10016737" y="61141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常則三世不易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113A723-0AF5-8CE6-E5B9-2E66299350B5}"/>
              </a:ext>
            </a:extLst>
          </p:cNvPr>
          <p:cNvSpPr txBox="1"/>
          <p:nvPr/>
        </p:nvSpPr>
        <p:spPr>
          <a:xfrm>
            <a:off x="5935707" y="618705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三世是過去、現在、未來。三千年前講的這些道理，現在還可以用，這就是三世不易。世間典籍就沒有辦法超越時空，現在有用，過幾年就被淘汰。佛的典籍、教訓永恆不變，萬古常新。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3943708-A6F1-2034-6AC1-6CA542814A7C}"/>
              </a:ext>
            </a:extLst>
          </p:cNvPr>
          <p:cNvSpPr txBox="1"/>
          <p:nvPr/>
        </p:nvSpPr>
        <p:spPr>
          <a:xfrm>
            <a:off x="4976177" y="621482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法則十界同遵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B75D415-F07F-3215-B91A-55C3D8086E56}"/>
              </a:ext>
            </a:extLst>
          </p:cNvPr>
          <p:cNvSpPr txBox="1"/>
          <p:nvPr/>
        </p:nvSpPr>
        <p:spPr>
          <a:xfrm>
            <a:off x="248817" y="628773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「法」是講修行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破迷開悟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修行證果的方法。十法界眾生</a:t>
            </a:r>
            <a:r>
              <a:rPr lang="zh-CN" altLang="en-US" sz="2800" dirty="0">
                <a:solidFill>
                  <a:srgbClr val="FFFF00"/>
                </a:solidFill>
              </a:rPr>
              <a:t>都遵守。</a:t>
            </a:r>
            <a:r>
              <a:rPr lang="zh-TW" altLang="en-US" sz="2800" dirty="0">
                <a:solidFill>
                  <a:srgbClr val="FFFF00"/>
                </a:solidFill>
              </a:rPr>
              <a:t>十法界包括佛法界，佛還需要嗎？佛要！因為有不同種類的佛。天台判教，有藏、通、別、圓，藏教佛、通教佛、別教佛還要修行，圓教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才是究竟圓滿。</a:t>
            </a:r>
          </a:p>
        </p:txBody>
      </p:sp>
    </p:spTree>
    <p:extLst>
      <p:ext uri="{BB962C8B-B14F-4D97-AF65-F5344CB8AC3E}">
        <p14:creationId xmlns:p14="http://schemas.microsoft.com/office/powerpoint/2010/main" val="3379955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27050</TotalTime>
  <Words>3763</Words>
  <Application>Microsoft Office PowerPoint</Application>
  <PresentationFormat>自訂</PresentationFormat>
  <Paragraphs>253</Paragraphs>
  <Slides>29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2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706</cp:revision>
  <dcterms:created xsi:type="dcterms:W3CDTF">2019-12-17T19:51:00Z</dcterms:created>
  <dcterms:modified xsi:type="dcterms:W3CDTF">2025-04-15T15:22:53Z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