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56" r:id="rId4"/>
    <p:sldId id="257"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0" r:id="rId24"/>
    <p:sldId id="279" r:id="rId25"/>
    <p:sldId id="278"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4B7A1DE4-C5DD-464A-8BE0-FA338CDBD421}" type="datetimeFigureOut">
              <a:rPr lang="en-GB" smtClean="0"/>
              <a:t>25/02/2016</a:t>
            </a:fld>
            <a:endParaRPr lang="en-GB"/>
          </a:p>
        </p:txBody>
      </p:sp>
      <p:sp>
        <p:nvSpPr>
          <p:cNvPr id="17" name="Footer Placeholder 16"/>
          <p:cNvSpPr>
            <a:spLocks noGrp="1"/>
          </p:cNvSpPr>
          <p:nvPr>
            <p:ph type="ftr" sz="quarter" idx="11"/>
          </p:nvPr>
        </p:nvSpPr>
        <p:spPr>
          <a:xfrm>
            <a:off x="2898648" y="6355080"/>
            <a:ext cx="3474720" cy="365760"/>
          </a:xfrm>
        </p:spPr>
        <p:txBody>
          <a:bodyPr/>
          <a:lstStyle/>
          <a:p>
            <a:endParaRPr lang="en-GB"/>
          </a:p>
        </p:txBody>
      </p:sp>
      <p:sp>
        <p:nvSpPr>
          <p:cNvPr id="29" name="Slide Number Placeholder 28"/>
          <p:cNvSpPr>
            <a:spLocks noGrp="1"/>
          </p:cNvSpPr>
          <p:nvPr>
            <p:ph type="sldNum" sz="quarter" idx="12"/>
          </p:nvPr>
        </p:nvSpPr>
        <p:spPr>
          <a:xfrm>
            <a:off x="1216152" y="6355080"/>
            <a:ext cx="1219200" cy="365760"/>
          </a:xfrm>
        </p:spPr>
        <p:txBody>
          <a:bodyPr/>
          <a:lstStyle/>
          <a:p>
            <a:fld id="{799B2905-F8E1-4DB6-BD3B-672ABFA157C3}" type="slidenum">
              <a:rPr lang="en-GB" smtClean="0"/>
              <a:t>‹#›</a:t>
            </a:fld>
            <a:endParaRPr lang="en-GB"/>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B7A1DE4-C5DD-464A-8BE0-FA338CDBD421}" type="datetimeFigureOut">
              <a:rPr lang="en-GB" smtClean="0"/>
              <a:t>25/02/2016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9B2905-F8E1-4DB6-BD3B-672ABFA157C3}" type="slidenum">
              <a:rPr lang="en-GB" smtClean="0"/>
              <a:t>‹#›</a:t>
            </a:fld>
            <a:endParaRPr lang="en-GB"/>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4B7A1DE4-C5DD-464A-8BE0-FA338CDBD421}" type="datetimeFigureOut">
              <a:rPr lang="en-GB" smtClean="0"/>
              <a:t>25/02/2016</a:t>
            </a:fld>
            <a:endParaRPr lang="en-GB"/>
          </a:p>
        </p:txBody>
      </p:sp>
      <p:sp>
        <p:nvSpPr>
          <p:cNvPr id="5" name="Footer Placeholder 4"/>
          <p:cNvSpPr>
            <a:spLocks noGrp="1"/>
          </p:cNvSpPr>
          <p:nvPr>
            <p:ph type="ftr" sz="quarter" idx="11"/>
          </p:nvPr>
        </p:nvSpPr>
        <p:spPr>
          <a:xfrm>
            <a:off x="2898648" y="6355080"/>
            <a:ext cx="3474720" cy="365760"/>
          </a:xfrm>
        </p:spPr>
        <p:txBody>
          <a:bodyPr/>
          <a:lstStyle/>
          <a:p>
            <a:endParaRPr lang="en-GB"/>
          </a:p>
        </p:txBody>
      </p:sp>
      <p:sp>
        <p:nvSpPr>
          <p:cNvPr id="6" name="Slide Number Placeholder 5"/>
          <p:cNvSpPr>
            <a:spLocks noGrp="1"/>
          </p:cNvSpPr>
          <p:nvPr>
            <p:ph type="sldNum" sz="quarter" idx="12"/>
          </p:nvPr>
        </p:nvSpPr>
        <p:spPr>
          <a:xfrm>
            <a:off x="1069848" y="6355080"/>
            <a:ext cx="1520952" cy="365760"/>
          </a:xfrm>
        </p:spPr>
        <p:txBody>
          <a:bodyPr/>
          <a:lstStyle/>
          <a:p>
            <a:fld id="{799B2905-F8E1-4DB6-BD3B-672ABFA157C3}" type="slidenum">
              <a:rPr lang="en-GB" smtClean="0"/>
              <a:t>‹#›</a:t>
            </a:fld>
            <a:endParaRPr lang="en-GB"/>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B7A1DE4-C5DD-464A-8BE0-FA338CDBD421}" type="datetimeFigureOut">
              <a:rPr lang="en-GB" smtClean="0"/>
              <a:t>25/02/2016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9B2905-F8E1-4DB6-BD3B-672ABFA157C3}" type="slidenum">
              <a:rPr lang="en-GB" smtClean="0"/>
              <a:t>‹#›</a:t>
            </a:fld>
            <a:endParaRPr lang="en-GB"/>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B7A1DE4-C5DD-464A-8BE0-FA338CDBD421}" type="datetimeFigureOut">
              <a:rPr lang="en-GB" smtClean="0"/>
              <a:t>25/02/2016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9B2905-F8E1-4DB6-BD3B-672ABFA157C3}" type="slidenum">
              <a:rPr lang="en-GB" smtClean="0"/>
              <a:t>‹#›</a:t>
            </a:fld>
            <a:endParaRPr lang="en-GB"/>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B7A1DE4-C5DD-464A-8BE0-FA338CDBD421}" type="datetimeFigureOut">
              <a:rPr lang="en-GB" smtClean="0"/>
              <a:t>25/02/2016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9B2905-F8E1-4DB6-BD3B-672ABFA157C3}" type="slidenum">
              <a:rPr lang="en-GB" smtClean="0"/>
              <a:t>‹#›</a:t>
            </a:fld>
            <a:endParaRPr lang="en-GB"/>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7A1DE4-C5DD-464A-8BE0-FA338CDBD421}" type="datetimeFigureOut">
              <a:rPr lang="en-GB" smtClean="0"/>
              <a:t>25/02/2016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9B2905-F8E1-4DB6-BD3B-672ABFA157C3}" type="slidenum">
              <a:rPr lang="en-GB" smtClean="0"/>
              <a:t>‹#›</a:t>
            </a:fld>
            <a:endParaRPr lang="en-GB"/>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B7A1DE4-C5DD-464A-8BE0-FA338CDBD421}" type="datetimeFigureOut">
              <a:rPr lang="en-GB" smtClean="0"/>
              <a:t>25/02/2016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9B2905-F8E1-4DB6-BD3B-672ABFA157C3}"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B7A1DE4-C5DD-464A-8BE0-FA338CDBD421}" type="datetimeFigureOut">
              <a:rPr lang="en-GB" smtClean="0"/>
              <a:t>25/02/2016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9B2905-F8E1-4DB6-BD3B-672ABFA157C3}"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7A1DE4-C5DD-464A-8BE0-FA338CDBD421}" type="datetimeFigureOut">
              <a:rPr lang="en-GB" smtClean="0"/>
              <a:t>25/02/2016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9B2905-F8E1-4DB6-BD3B-672ABFA157C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7A1DE4-C5DD-464A-8BE0-FA338CDBD421}" type="datetimeFigureOut">
              <a:rPr lang="en-GB" smtClean="0"/>
              <a:t>25/02/2016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9B2905-F8E1-4DB6-BD3B-672ABFA157C3}" type="slidenum">
              <a:rPr lang="en-GB" smtClean="0"/>
              <a:t>‹#›</a:t>
            </a:fld>
            <a:endParaRPr lang="en-GB"/>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B7A1DE4-C5DD-464A-8BE0-FA338CDBD421}" type="datetimeFigureOut">
              <a:rPr lang="en-GB" smtClean="0"/>
              <a:t>25/02/2016</a:t>
            </a:fld>
            <a:endParaRPr lang="en-GB"/>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799B2905-F8E1-4DB6-BD3B-672ABFA157C3}" type="slidenum">
              <a:rPr lang="en-GB" smtClean="0"/>
              <a:t>‹#›</a:t>
            </a:fld>
            <a:endParaRPr lang="en-GB"/>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Re-cap</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928416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Last Week</a:t>
            </a:r>
            <a:endParaRPr lang="en-GB" dirty="0"/>
          </a:p>
        </p:txBody>
      </p:sp>
      <p:sp>
        <p:nvSpPr>
          <p:cNvPr id="3" name="Content Placeholder 2"/>
          <p:cNvSpPr>
            <a:spLocks noGrp="1"/>
          </p:cNvSpPr>
          <p:nvPr>
            <p:ph sz="quarter" idx="1"/>
          </p:nvPr>
        </p:nvSpPr>
        <p:spPr/>
        <p:txBody>
          <a:bodyPr/>
          <a:lstStyle/>
          <a:p>
            <a:r>
              <a:rPr lang="en-GB" dirty="0" smtClean="0"/>
              <a:t>Any Questions</a:t>
            </a:r>
            <a:endParaRPr lang="en-GB" dirty="0"/>
          </a:p>
        </p:txBody>
      </p:sp>
    </p:spTree>
    <p:extLst>
      <p:ext uri="{BB962C8B-B14F-4D97-AF65-F5344CB8AC3E}">
        <p14:creationId xmlns:p14="http://schemas.microsoft.com/office/powerpoint/2010/main" val="763526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Crime and Disorder</a:t>
            </a:r>
            <a:endParaRPr lang="en-GB" dirty="0"/>
          </a:p>
        </p:txBody>
      </p:sp>
      <p:sp>
        <p:nvSpPr>
          <p:cNvPr id="3" name="Subtitle 2"/>
          <p:cNvSpPr>
            <a:spLocks noGrp="1"/>
          </p:cNvSpPr>
          <p:nvPr>
            <p:ph type="subTitle" idx="1"/>
          </p:nvPr>
        </p:nvSpPr>
        <p:spPr/>
        <p:txBody>
          <a:bodyPr/>
          <a:lstStyle/>
          <a:p>
            <a:r>
              <a:rPr lang="en-GB" dirty="0" smtClean="0"/>
              <a:t>SJYW4013</a:t>
            </a:r>
            <a:endParaRPr lang="en-GB" dirty="0"/>
          </a:p>
        </p:txBody>
      </p:sp>
    </p:spTree>
    <p:extLst>
      <p:ext uri="{BB962C8B-B14F-4D97-AF65-F5344CB8AC3E}">
        <p14:creationId xmlns:p14="http://schemas.microsoft.com/office/powerpoint/2010/main" val="3271505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Crime and Disorder</a:t>
            </a:r>
            <a:endParaRPr lang="en-GB" dirty="0"/>
          </a:p>
        </p:txBody>
      </p:sp>
      <p:sp>
        <p:nvSpPr>
          <p:cNvPr id="3" name="Content Placeholder 2"/>
          <p:cNvSpPr>
            <a:spLocks noGrp="1"/>
          </p:cNvSpPr>
          <p:nvPr>
            <p:ph sz="quarter" idx="1"/>
          </p:nvPr>
        </p:nvSpPr>
        <p:spPr/>
        <p:txBody>
          <a:bodyPr/>
          <a:lstStyle/>
          <a:p>
            <a:r>
              <a:rPr lang="en-GB" dirty="0" smtClean="0"/>
              <a:t>During the 1990’s there was a good deal of public </a:t>
            </a:r>
            <a:r>
              <a:rPr lang="en-GB" dirty="0" smtClean="0"/>
              <a:t>demand </a:t>
            </a:r>
            <a:r>
              <a:rPr lang="en-GB" dirty="0" smtClean="0"/>
              <a:t>for the government to crack down on what was widely perceived to be increasing lawlessness among young people.</a:t>
            </a:r>
          </a:p>
          <a:p>
            <a:r>
              <a:rPr lang="en-GB" dirty="0" smtClean="0"/>
              <a:t>In 1993, the conviction of two ten year olds for the murder of two-year-old James </a:t>
            </a:r>
            <a:r>
              <a:rPr lang="en-GB" dirty="0" err="1" smtClean="0"/>
              <a:t>Bulger</a:t>
            </a:r>
            <a:r>
              <a:rPr lang="en-GB" dirty="0" smtClean="0"/>
              <a:t> not only caused national outrage but marked the beginning of the end of the assumption in law that ten year olds should be protected from the full force of the criminal law.</a:t>
            </a:r>
          </a:p>
          <a:p>
            <a:r>
              <a:rPr lang="en-GB" dirty="0" smtClean="0"/>
              <a:t> </a:t>
            </a:r>
          </a:p>
        </p:txBody>
      </p:sp>
    </p:spTree>
    <p:extLst>
      <p:ext uri="{BB962C8B-B14F-4D97-AF65-F5344CB8AC3E}">
        <p14:creationId xmlns:p14="http://schemas.microsoft.com/office/powerpoint/2010/main" val="2405730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Crime and Disorder</a:t>
            </a:r>
          </a:p>
        </p:txBody>
      </p:sp>
      <p:sp>
        <p:nvSpPr>
          <p:cNvPr id="3" name="Content Placeholder 2"/>
          <p:cNvSpPr>
            <a:spLocks noGrp="1"/>
          </p:cNvSpPr>
          <p:nvPr>
            <p:ph sz="quarter" idx="1"/>
          </p:nvPr>
        </p:nvSpPr>
        <p:spPr/>
        <p:txBody>
          <a:bodyPr/>
          <a:lstStyle/>
          <a:p>
            <a:r>
              <a:rPr lang="en-GB" dirty="0" smtClean="0"/>
              <a:t>Although the European Commission decided against the UK in 1999 over the fairness of the way the trial had been conducted, it concluded that this did not amount to inhuman and degrading treatment.</a:t>
            </a:r>
          </a:p>
          <a:p>
            <a:r>
              <a:rPr lang="en-GB" dirty="0" smtClean="0"/>
              <a:t>The appetite among the British was, however, for greater levels of control over the behaviour of children and young people.</a:t>
            </a:r>
          </a:p>
          <a:p>
            <a:endParaRPr lang="en-GB" dirty="0"/>
          </a:p>
        </p:txBody>
      </p:sp>
    </p:spTree>
    <p:extLst>
      <p:ext uri="{BB962C8B-B14F-4D97-AF65-F5344CB8AC3E}">
        <p14:creationId xmlns:p14="http://schemas.microsoft.com/office/powerpoint/2010/main" val="2557298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Crime and Disorder</a:t>
            </a:r>
          </a:p>
        </p:txBody>
      </p:sp>
      <p:sp>
        <p:nvSpPr>
          <p:cNvPr id="3" name="Content Placeholder 2"/>
          <p:cNvSpPr>
            <a:spLocks noGrp="1"/>
          </p:cNvSpPr>
          <p:nvPr>
            <p:ph sz="quarter" idx="1"/>
          </p:nvPr>
        </p:nvSpPr>
        <p:spPr/>
        <p:txBody>
          <a:bodyPr/>
          <a:lstStyle/>
          <a:p>
            <a:r>
              <a:rPr lang="en-GB" dirty="0" smtClean="0"/>
              <a:t>The end of the decade saw the creation of a major new piece of legislation which has had a profound impact on the lives of children and young people and, according to most children’s rights commentators, has led to the development of the most draconian system of juvenile justice in Europe.</a:t>
            </a:r>
            <a:endParaRPr lang="en-GB" dirty="0"/>
          </a:p>
        </p:txBody>
      </p:sp>
    </p:spTree>
    <p:extLst>
      <p:ext uri="{BB962C8B-B14F-4D97-AF65-F5344CB8AC3E}">
        <p14:creationId xmlns:p14="http://schemas.microsoft.com/office/powerpoint/2010/main" val="4207735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Crime and Disorder</a:t>
            </a:r>
          </a:p>
        </p:txBody>
      </p:sp>
      <p:sp>
        <p:nvSpPr>
          <p:cNvPr id="3" name="Content Placeholder 2"/>
          <p:cNvSpPr>
            <a:spLocks noGrp="1"/>
          </p:cNvSpPr>
          <p:nvPr>
            <p:ph sz="quarter" idx="1"/>
          </p:nvPr>
        </p:nvSpPr>
        <p:spPr/>
        <p:txBody>
          <a:bodyPr/>
          <a:lstStyle/>
          <a:p>
            <a:r>
              <a:rPr lang="en-GB" dirty="0" smtClean="0"/>
              <a:t>The new law created a crime and disorder reduction partnership in every local authority are to share intelligence and coordinate a response to crime and antisocial behaviour, and a </a:t>
            </a:r>
            <a:r>
              <a:rPr lang="en-GB" dirty="0"/>
              <a:t>Y</a:t>
            </a:r>
            <a:r>
              <a:rPr lang="en-GB" dirty="0" smtClean="0"/>
              <a:t>outh Justice Board to oversee a dedicated youth offending service with a key role in preventing young people from offending.</a:t>
            </a:r>
          </a:p>
          <a:p>
            <a:r>
              <a:rPr lang="en-GB" dirty="0" smtClean="0"/>
              <a:t>The crime and Disorder Act 1998 is also responsible for the creation of the ASBO’s.</a:t>
            </a:r>
            <a:endParaRPr lang="en-GB" dirty="0"/>
          </a:p>
        </p:txBody>
      </p:sp>
    </p:spTree>
    <p:extLst>
      <p:ext uri="{BB962C8B-B14F-4D97-AF65-F5344CB8AC3E}">
        <p14:creationId xmlns:p14="http://schemas.microsoft.com/office/powerpoint/2010/main" val="2047144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Perception</a:t>
            </a:r>
            <a:endParaRPr lang="en-GB" dirty="0"/>
          </a:p>
        </p:txBody>
      </p:sp>
      <p:sp>
        <p:nvSpPr>
          <p:cNvPr id="3" name="Content Placeholder 2"/>
          <p:cNvSpPr>
            <a:spLocks noGrp="1"/>
          </p:cNvSpPr>
          <p:nvPr>
            <p:ph sz="quarter" idx="1"/>
          </p:nvPr>
        </p:nvSpPr>
        <p:spPr/>
        <p:txBody>
          <a:bodyPr/>
          <a:lstStyle/>
          <a:p>
            <a:r>
              <a:rPr lang="en-GB" dirty="0" smtClean="0"/>
              <a:t>Public perception of young people are exacerbated by media treatment such as ‘shop a yob’ campaigns run by The Sun newspaper, the number of young people who are involved in crime is relatively small.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284984"/>
            <a:ext cx="2265040" cy="2688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165004"/>
            <a:ext cx="2160240"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5293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Research undertaken by Morgan (2011) found that 85% of the 1000 boys questioned in a survey believed that they were negatively portrayed by the media.</a:t>
            </a:r>
          </a:p>
          <a:p>
            <a:r>
              <a:rPr lang="en-GB" dirty="0" smtClean="0"/>
              <a:t>This research considered media stories about young people and showed that out of the roughly 8,500 stories about teenage boys in national and regional newspapers run over the previous year over half were about crime.</a:t>
            </a:r>
          </a:p>
          <a:p>
            <a:r>
              <a:rPr lang="en-GB" dirty="0" smtClean="0"/>
              <a:t>The word most commonalty used to describe them was ‘yobs’(591 times), followed by ‘thugs’ (254 times), ‘sick’ (119 times) and ‘feral’ (96 times).</a:t>
            </a:r>
          </a:p>
          <a:p>
            <a:r>
              <a:rPr lang="en-GB" dirty="0" smtClean="0"/>
              <a:t>The research concluded that the best chance a teenager had of receiving sympathetic coverage was if they died.</a:t>
            </a:r>
          </a:p>
          <a:p>
            <a:endParaRPr lang="en-GB" dirty="0"/>
          </a:p>
        </p:txBody>
      </p:sp>
    </p:spTree>
    <p:extLst>
      <p:ext uri="{BB962C8B-B14F-4D97-AF65-F5344CB8AC3E}">
        <p14:creationId xmlns:p14="http://schemas.microsoft.com/office/powerpoint/2010/main" val="603383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sz="quarter" idx="1"/>
          </p:nvPr>
        </p:nvSpPr>
        <p:spPr/>
        <p:txBody>
          <a:bodyPr/>
          <a:lstStyle/>
          <a:p>
            <a:r>
              <a:rPr lang="en-GB" dirty="0" smtClean="0"/>
              <a:t>In comparison to those who are exposed to harm, neglect and persistent bullying, the number of young people who offend is fairly low. </a:t>
            </a:r>
            <a:endParaRPr lang="en-GB" dirty="0"/>
          </a:p>
          <a:p>
            <a:r>
              <a:rPr lang="en-GB" dirty="0" smtClean="0"/>
              <a:t>It is recognised that the many young </a:t>
            </a:r>
            <a:r>
              <a:rPr lang="en-GB" dirty="0" smtClean="0"/>
              <a:t>people </a:t>
            </a:r>
            <a:r>
              <a:rPr lang="en-GB" dirty="0" smtClean="0"/>
              <a:t>exposed to violence in the home and those who are neglected as a result of parental alcohol and substance misuse are often the hidden victims of crime.</a:t>
            </a:r>
            <a:endParaRPr lang="en-GB" dirty="0"/>
          </a:p>
        </p:txBody>
      </p:sp>
    </p:spTree>
    <p:extLst>
      <p:ext uri="{BB962C8B-B14F-4D97-AF65-F5344CB8AC3E}">
        <p14:creationId xmlns:p14="http://schemas.microsoft.com/office/powerpoint/2010/main" val="2187266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It is, however, notoriously difficult to obtain accurate statistics on children who are victims of crime.</a:t>
            </a:r>
          </a:p>
          <a:p>
            <a:r>
              <a:rPr lang="en-GB" dirty="0" smtClean="0"/>
              <a:t>Crimes are generally complied by type of offence rather than the age of the victim, although the government its intention through the Youth Crime Action Plan in 2008 to extend the British Crime Survey to under 16’s for the first time to help quantify the number of young victims more accurately.</a:t>
            </a:r>
          </a:p>
          <a:p>
            <a:r>
              <a:rPr lang="en-GB" dirty="0" smtClean="0"/>
              <a:t>The statistics on young people who have crimes committed against them, who witness crimes, and who are adversely affected by crime in their communities, are unreliable at present.</a:t>
            </a:r>
          </a:p>
          <a:p>
            <a:endParaRPr lang="en-GB" dirty="0"/>
          </a:p>
        </p:txBody>
      </p:sp>
    </p:spTree>
    <p:extLst>
      <p:ext uri="{BB962C8B-B14F-4D97-AF65-F5344CB8AC3E}">
        <p14:creationId xmlns:p14="http://schemas.microsoft.com/office/powerpoint/2010/main" val="2942887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Anecdotal information from young people themselves suggests that anxiety level about crime is vey high among them.</a:t>
            </a:r>
          </a:p>
          <a:p>
            <a:r>
              <a:rPr lang="en-GB" dirty="0"/>
              <a:t>A</a:t>
            </a:r>
            <a:r>
              <a:rPr lang="en-GB" dirty="0" smtClean="0"/>
              <a:t>nd the impact of being bombarded with messages about the risks posed by other young people makes it difficult for them to form relationships with other young people.</a:t>
            </a:r>
          </a:p>
          <a:p>
            <a:r>
              <a:rPr lang="en-GB" dirty="0" smtClean="0"/>
              <a:t>Research (Morgan, 1998) has shown that acquiring the status of victim is more difficult if you are young.</a:t>
            </a:r>
          </a:p>
          <a:p>
            <a:r>
              <a:rPr lang="en-GB" dirty="0" smtClean="0"/>
              <a:t>Some local authority areas have child witness support schemes to enable young people to have additional psychological support should they witness crime, but these schemes are few and far between. </a:t>
            </a:r>
            <a:endParaRPr lang="en-GB" dirty="0"/>
          </a:p>
        </p:txBody>
      </p:sp>
    </p:spTree>
    <p:extLst>
      <p:ext uri="{BB962C8B-B14F-4D97-AF65-F5344CB8AC3E}">
        <p14:creationId xmlns:p14="http://schemas.microsoft.com/office/powerpoint/2010/main" val="4148568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Criminal Justice System</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With levels of witness intimidation being quite high in some areas of the UK, it will come as little surprise to youth work professionals that young people’s confidence in the criminal justice system is low.</a:t>
            </a:r>
          </a:p>
          <a:p>
            <a:r>
              <a:rPr lang="en-GB" dirty="0" smtClean="0"/>
              <a:t>Similarity, systems for recording the follow up action taken with young people living with domestic violence is variable, despite the emphasis though government policy of keeping young people safe.</a:t>
            </a:r>
          </a:p>
          <a:p>
            <a:r>
              <a:rPr lang="en-GB" dirty="0" smtClean="0"/>
              <a:t>The repost by Lord Laming (March 2009) cites the relationships between different professionals as being a major factor in reducing the risk of a young person becoming a victim of crime.</a:t>
            </a:r>
            <a:endParaRPr lang="en-GB" dirty="0"/>
          </a:p>
        </p:txBody>
      </p:sp>
    </p:spTree>
    <p:extLst>
      <p:ext uri="{BB962C8B-B14F-4D97-AF65-F5344CB8AC3E}">
        <p14:creationId xmlns:p14="http://schemas.microsoft.com/office/powerpoint/2010/main" val="589526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Links between being a victim and becoming involved in offending.</a:t>
            </a:r>
            <a:endParaRPr lang="en-GB" dirty="0"/>
          </a:p>
        </p:txBody>
      </p:sp>
      <p:sp>
        <p:nvSpPr>
          <p:cNvPr id="3" name="Content Placeholder 2"/>
          <p:cNvSpPr>
            <a:spLocks noGrp="1"/>
          </p:cNvSpPr>
          <p:nvPr>
            <p:ph sz="quarter" idx="1"/>
          </p:nvPr>
        </p:nvSpPr>
        <p:spPr/>
        <p:txBody>
          <a:bodyPr/>
          <a:lstStyle/>
          <a:p>
            <a:r>
              <a:rPr lang="en-GB" dirty="0" smtClean="0"/>
              <a:t>Not only is exposure to crime harmful to young people’s safety and wellbeing, but there is some evidence to suggest that some types of crimes might make a young person more susceptible to future offending. </a:t>
            </a:r>
          </a:p>
          <a:p>
            <a:r>
              <a:rPr lang="en-GB" dirty="0" smtClean="0"/>
              <a:t>You may well be wary, as a re many professionals working directly with young people, of making such a huge leap, but there is a huge interest among policy makers and professionals in finding ways of preventing offending behaviour and targeting resources more effectively.</a:t>
            </a:r>
            <a:endParaRPr lang="en-GB" dirty="0"/>
          </a:p>
        </p:txBody>
      </p:sp>
    </p:spTree>
    <p:extLst>
      <p:ext uri="{BB962C8B-B14F-4D97-AF65-F5344CB8AC3E}">
        <p14:creationId xmlns:p14="http://schemas.microsoft.com/office/powerpoint/2010/main" val="2790377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Links between being a victim and becoming involved in offending.</a:t>
            </a:r>
          </a:p>
        </p:txBody>
      </p:sp>
      <p:sp>
        <p:nvSpPr>
          <p:cNvPr id="3" name="Content Placeholder 2"/>
          <p:cNvSpPr>
            <a:spLocks noGrp="1"/>
          </p:cNvSpPr>
          <p:nvPr>
            <p:ph sz="quarter" idx="1"/>
          </p:nvPr>
        </p:nvSpPr>
        <p:spPr/>
        <p:txBody>
          <a:bodyPr/>
          <a:lstStyle/>
          <a:p>
            <a:r>
              <a:rPr lang="en-GB" dirty="0" smtClean="0"/>
              <a:t>Consequently much research has focused on finding common sets of factors among existing populations of offenders, to see if it is possible to predict with any degree of accuracy which young people are at highest risk.</a:t>
            </a:r>
          </a:p>
          <a:p>
            <a:r>
              <a:rPr lang="en-GB" dirty="0" smtClean="0"/>
              <a:t>These are known as predictive risk factors.</a:t>
            </a:r>
          </a:p>
          <a:p>
            <a:r>
              <a:rPr lang="en-GB" dirty="0" smtClean="0"/>
              <a:t>The research (Smith and Allen, 2004) shows the strangest link between being the victim of assault with a weapon and robbery and future offending. </a:t>
            </a:r>
          </a:p>
          <a:p>
            <a:r>
              <a:rPr lang="en-GB" dirty="0" smtClean="0"/>
              <a:t>Those who had experiences repeat victimisation presented as being at significantly greater risk.</a:t>
            </a:r>
            <a:endParaRPr lang="en-GB" dirty="0"/>
          </a:p>
        </p:txBody>
      </p:sp>
    </p:spTree>
    <p:extLst>
      <p:ext uri="{BB962C8B-B14F-4D97-AF65-F5344CB8AC3E}">
        <p14:creationId xmlns:p14="http://schemas.microsoft.com/office/powerpoint/2010/main" val="565693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Task </a:t>
            </a:r>
            <a:endParaRPr lang="en-GB" dirty="0"/>
          </a:p>
        </p:txBody>
      </p:sp>
      <p:sp>
        <p:nvSpPr>
          <p:cNvPr id="3" name="Content Placeholder 2"/>
          <p:cNvSpPr>
            <a:spLocks noGrp="1"/>
          </p:cNvSpPr>
          <p:nvPr>
            <p:ph sz="quarter" idx="1"/>
          </p:nvPr>
        </p:nvSpPr>
        <p:spPr/>
        <p:txBody>
          <a:bodyPr/>
          <a:lstStyle/>
          <a:p>
            <a:r>
              <a:rPr lang="en-GB" dirty="0" smtClean="0"/>
              <a:t>In small groups discuss what other factors do you think might increase the risk of future offending?</a:t>
            </a:r>
          </a:p>
          <a:p>
            <a:endParaRPr lang="en-GB" dirty="0"/>
          </a:p>
          <a:p>
            <a:r>
              <a:rPr lang="en-GB" dirty="0" smtClean="0"/>
              <a:t>Secondly do you believe that targeting interventions at young people who present with more than one risk factor justified?</a:t>
            </a:r>
            <a:endParaRPr lang="en-GB" dirty="0"/>
          </a:p>
        </p:txBody>
      </p:sp>
    </p:spTree>
    <p:extLst>
      <p:ext uri="{BB962C8B-B14F-4D97-AF65-F5344CB8AC3E}">
        <p14:creationId xmlns:p14="http://schemas.microsoft.com/office/powerpoint/2010/main" val="27923659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Feedback and Discussion</a:t>
            </a:r>
            <a:endParaRPr lang="en-GB" dirty="0"/>
          </a:p>
        </p:txBody>
      </p:sp>
      <p:sp>
        <p:nvSpPr>
          <p:cNvPr id="3" name="Content Placeholder 2"/>
          <p:cNvSpPr>
            <a:spLocks noGrp="1"/>
          </p:cNvSpPr>
          <p:nvPr>
            <p:ph sz="quarter" idx="1"/>
          </p:nvPr>
        </p:nvSpPr>
        <p:spPr/>
        <p:txBody>
          <a:bodyPr/>
          <a:lstStyle/>
          <a:p>
            <a:r>
              <a:rPr lang="en-GB" dirty="0" smtClean="0"/>
              <a:t>Did you find this activity useful?</a:t>
            </a:r>
          </a:p>
          <a:p>
            <a:r>
              <a:rPr lang="en-GB" dirty="0" smtClean="0"/>
              <a:t>Many youth workers and youth work academics have raised concerns about undertaking targeted intervention work with young people, arguing that this goes against the ethos of youth work.</a:t>
            </a:r>
          </a:p>
          <a:p>
            <a:r>
              <a:rPr lang="en-GB" dirty="0" smtClean="0"/>
              <a:t>You may have found widely divergent opinions amongst the group about the ethics and usefulness of identifying risk factors. </a:t>
            </a:r>
            <a:endParaRPr lang="en-GB" dirty="0"/>
          </a:p>
        </p:txBody>
      </p:sp>
    </p:spTree>
    <p:extLst>
      <p:ext uri="{BB962C8B-B14F-4D97-AF65-F5344CB8AC3E}">
        <p14:creationId xmlns:p14="http://schemas.microsoft.com/office/powerpoint/2010/main" val="4015546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Predicting future Offending</a:t>
            </a:r>
            <a:endParaRPr lang="en-GB" dirty="0"/>
          </a:p>
        </p:txBody>
      </p:sp>
      <p:sp>
        <p:nvSpPr>
          <p:cNvPr id="3" name="Content Placeholder 2"/>
          <p:cNvSpPr>
            <a:spLocks noGrp="1"/>
          </p:cNvSpPr>
          <p:nvPr>
            <p:ph sz="quarter" idx="1"/>
          </p:nvPr>
        </p:nvSpPr>
        <p:spPr/>
        <p:txBody>
          <a:bodyPr>
            <a:normAutofit/>
          </a:bodyPr>
          <a:lstStyle/>
          <a:p>
            <a:r>
              <a:rPr lang="en-GB" dirty="0" smtClean="0"/>
              <a:t>It is widely understood that there are categories of risk that have greater predictive value than others.</a:t>
            </a:r>
          </a:p>
          <a:p>
            <a:r>
              <a:rPr lang="en-GB" dirty="0" smtClean="0"/>
              <a:t>And that presenting with a number of the risk factors incrementally increased the risk of poor outcomes, including involvement in offending</a:t>
            </a:r>
            <a:r>
              <a:rPr lang="en-GB" dirty="0" smtClean="0"/>
              <a:t>.</a:t>
            </a:r>
          </a:p>
          <a:p>
            <a:r>
              <a:rPr lang="en-GB" dirty="0" smtClean="0"/>
              <a:t>It is generally understood that the higher number of predictive risk factors the greater likelihood of becoming involved in offending.</a:t>
            </a:r>
          </a:p>
          <a:p>
            <a:r>
              <a:rPr lang="en-GB" dirty="0" smtClean="0"/>
              <a:t>In 2007 the charity 4Children found that of young people in custody almost half had been in care and nearly three-quarters had been excluded from school at some point.</a:t>
            </a:r>
            <a:endParaRPr lang="en-GB" dirty="0"/>
          </a:p>
        </p:txBody>
      </p:sp>
    </p:spTree>
    <p:extLst>
      <p:ext uri="{BB962C8B-B14F-4D97-AF65-F5344CB8AC3E}">
        <p14:creationId xmlns:p14="http://schemas.microsoft.com/office/powerpoint/2010/main" val="2619332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Predicting future Offending</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146157280"/>
              </p:ext>
            </p:extLst>
          </p:nvPr>
        </p:nvGraphicFramePr>
        <p:xfrm>
          <a:off x="457200" y="1219200"/>
          <a:ext cx="8229600" cy="5394960"/>
        </p:xfrm>
        <a:graphic>
          <a:graphicData uri="http://schemas.openxmlformats.org/drawingml/2006/table">
            <a:tbl>
              <a:tblPr firstRow="1" bandRow="1">
                <a:tableStyleId>{5C22544A-7EE6-4342-B048-85BDC9FD1C3A}</a:tableStyleId>
              </a:tblPr>
              <a:tblGrid>
                <a:gridCol w="4114800"/>
                <a:gridCol w="4114800"/>
              </a:tblGrid>
              <a:tr h="364392">
                <a:tc>
                  <a:txBody>
                    <a:bodyPr/>
                    <a:lstStyle/>
                    <a:p>
                      <a:r>
                        <a:rPr lang="en-GB" dirty="0" smtClean="0"/>
                        <a:t>Domain</a:t>
                      </a:r>
                      <a:endParaRPr lang="en-GB" dirty="0"/>
                    </a:p>
                  </a:txBody>
                  <a:tcPr/>
                </a:tc>
                <a:tc>
                  <a:txBody>
                    <a:bodyPr/>
                    <a:lstStyle/>
                    <a:p>
                      <a:r>
                        <a:rPr lang="en-GB" dirty="0" smtClean="0"/>
                        <a:t>Risk</a:t>
                      </a:r>
                      <a:r>
                        <a:rPr lang="en-GB" baseline="0" dirty="0" smtClean="0"/>
                        <a:t> Factor</a:t>
                      </a:r>
                      <a:endParaRPr lang="en-GB" dirty="0"/>
                    </a:p>
                  </a:txBody>
                  <a:tcPr/>
                </a:tc>
              </a:tr>
              <a:tr h="1437601">
                <a:tc>
                  <a:txBody>
                    <a:bodyPr/>
                    <a:lstStyle/>
                    <a:p>
                      <a:r>
                        <a:rPr lang="en-GB" dirty="0" smtClean="0"/>
                        <a:t>Family</a:t>
                      </a:r>
                      <a:endParaRPr lang="en-GB" dirty="0"/>
                    </a:p>
                  </a:txBody>
                  <a:tcPr/>
                </a:tc>
                <a:tc>
                  <a:txBody>
                    <a:bodyPr/>
                    <a:lstStyle/>
                    <a:p>
                      <a:pPr marL="285750" indent="-285750">
                        <a:buFont typeface="Arial" panose="020B0604020202020204" pitchFamily="34" charset="0"/>
                        <a:buChar char="•"/>
                      </a:pPr>
                      <a:r>
                        <a:rPr lang="en-GB" dirty="0" smtClean="0"/>
                        <a:t>Low income and poor housing</a:t>
                      </a:r>
                    </a:p>
                    <a:p>
                      <a:pPr marL="285750" indent="-285750">
                        <a:buFont typeface="Arial" panose="020B0604020202020204" pitchFamily="34" charset="0"/>
                        <a:buChar char="•"/>
                      </a:pPr>
                      <a:r>
                        <a:rPr lang="en-GB" dirty="0" smtClean="0"/>
                        <a:t>Single parenthood</a:t>
                      </a:r>
                    </a:p>
                    <a:p>
                      <a:pPr marL="285750" indent="-285750">
                        <a:buFont typeface="Arial" panose="020B0604020202020204" pitchFamily="34" charset="0"/>
                        <a:buChar char="•"/>
                      </a:pPr>
                      <a:r>
                        <a:rPr lang="en-GB" dirty="0" smtClean="0"/>
                        <a:t>Family</a:t>
                      </a:r>
                      <a:r>
                        <a:rPr lang="en-GB" baseline="0" dirty="0" smtClean="0"/>
                        <a:t> Conflict</a:t>
                      </a:r>
                    </a:p>
                    <a:p>
                      <a:pPr marL="285750" indent="-285750">
                        <a:buFont typeface="Arial" panose="020B0604020202020204" pitchFamily="34" charset="0"/>
                        <a:buChar char="•"/>
                      </a:pPr>
                      <a:r>
                        <a:rPr lang="en-GB" baseline="0" dirty="0" smtClean="0"/>
                        <a:t>Family member involved in criminality</a:t>
                      </a:r>
                    </a:p>
                    <a:p>
                      <a:pPr marL="285750" indent="-285750">
                        <a:buFont typeface="Arial" panose="020B0604020202020204" pitchFamily="34" charset="0"/>
                        <a:buChar char="•"/>
                      </a:pPr>
                      <a:r>
                        <a:rPr lang="en-GB" baseline="0" dirty="0" smtClean="0"/>
                        <a:t>Poor parental supervision </a:t>
                      </a:r>
                      <a:endParaRPr lang="en-GB" dirty="0"/>
                    </a:p>
                  </a:txBody>
                  <a:tcPr/>
                </a:tc>
              </a:tr>
              <a:tr h="1168051">
                <a:tc>
                  <a:txBody>
                    <a:bodyPr/>
                    <a:lstStyle/>
                    <a:p>
                      <a:r>
                        <a:rPr lang="en-GB" dirty="0" smtClean="0"/>
                        <a:t>School</a:t>
                      </a:r>
                      <a:endParaRPr lang="en-GB" dirty="0"/>
                    </a:p>
                  </a:txBody>
                  <a:tcPr/>
                </a:tc>
                <a:tc>
                  <a:txBody>
                    <a:bodyPr/>
                    <a:lstStyle/>
                    <a:p>
                      <a:pPr marL="285750" indent="-285750">
                        <a:buFont typeface="Arial" panose="020B0604020202020204" pitchFamily="34" charset="0"/>
                        <a:buChar char="•"/>
                      </a:pPr>
                      <a:r>
                        <a:rPr lang="en-GB" dirty="0" smtClean="0"/>
                        <a:t>Poor attendance</a:t>
                      </a:r>
                      <a:r>
                        <a:rPr lang="en-GB" baseline="0" dirty="0" smtClean="0"/>
                        <a:t> and exclusion</a:t>
                      </a:r>
                    </a:p>
                    <a:p>
                      <a:pPr marL="285750" indent="-285750">
                        <a:buFont typeface="Arial" panose="020B0604020202020204" pitchFamily="34" charset="0"/>
                        <a:buChar char="•"/>
                      </a:pPr>
                      <a:r>
                        <a:rPr lang="en-GB" baseline="0" dirty="0" smtClean="0"/>
                        <a:t>Low attainment</a:t>
                      </a:r>
                    </a:p>
                    <a:p>
                      <a:pPr marL="285750" indent="-285750">
                        <a:buFont typeface="Arial" panose="020B0604020202020204" pitchFamily="34" charset="0"/>
                        <a:buChar char="•"/>
                      </a:pPr>
                      <a:r>
                        <a:rPr lang="en-GB" baseline="0" dirty="0" smtClean="0"/>
                        <a:t>Poor school environment</a:t>
                      </a:r>
                    </a:p>
                    <a:p>
                      <a:pPr marL="285750" indent="-285750">
                        <a:buFont typeface="Arial" panose="020B0604020202020204" pitchFamily="34" charset="0"/>
                        <a:buChar char="•"/>
                      </a:pPr>
                      <a:r>
                        <a:rPr lang="en-GB" baseline="0" dirty="0" smtClean="0"/>
                        <a:t>Disruptive or aggressive behaviour</a:t>
                      </a:r>
                      <a:endParaRPr lang="en-GB" dirty="0"/>
                    </a:p>
                  </a:txBody>
                  <a:tcPr/>
                </a:tc>
              </a:tr>
              <a:tr h="898500">
                <a:tc>
                  <a:txBody>
                    <a:bodyPr/>
                    <a:lstStyle/>
                    <a:p>
                      <a:r>
                        <a:rPr lang="en-GB" dirty="0" smtClean="0"/>
                        <a:t>Community</a:t>
                      </a:r>
                      <a:endParaRPr lang="en-GB" dirty="0"/>
                    </a:p>
                  </a:txBody>
                  <a:tcPr/>
                </a:tc>
                <a:tc>
                  <a:txBody>
                    <a:bodyPr/>
                    <a:lstStyle/>
                    <a:p>
                      <a:pPr marL="285750" indent="-285750">
                        <a:buFont typeface="Arial" panose="020B0604020202020204" pitchFamily="34" charset="0"/>
                        <a:buChar char="•"/>
                      </a:pPr>
                      <a:r>
                        <a:rPr lang="en-GB" dirty="0" smtClean="0"/>
                        <a:t>Neighbourhood</a:t>
                      </a:r>
                      <a:r>
                        <a:rPr lang="en-GB" baseline="0" dirty="0" smtClean="0"/>
                        <a:t> neglect</a:t>
                      </a:r>
                    </a:p>
                    <a:p>
                      <a:pPr marL="285750" indent="-285750">
                        <a:buFont typeface="Arial" panose="020B0604020202020204" pitchFamily="34" charset="0"/>
                        <a:buChar char="•"/>
                      </a:pPr>
                      <a:r>
                        <a:rPr lang="en-GB" baseline="0" dirty="0" smtClean="0"/>
                        <a:t>High levels of criminal damage</a:t>
                      </a:r>
                    </a:p>
                    <a:p>
                      <a:pPr marL="285750" indent="-285750">
                        <a:buFont typeface="Arial" panose="020B0604020202020204" pitchFamily="34" charset="0"/>
                        <a:buChar char="•"/>
                      </a:pPr>
                      <a:r>
                        <a:rPr lang="en-GB" baseline="0" dirty="0" smtClean="0"/>
                        <a:t>High levels of drug use</a:t>
                      </a:r>
                      <a:endParaRPr lang="en-GB" dirty="0"/>
                    </a:p>
                  </a:txBody>
                  <a:tcPr/>
                </a:tc>
              </a:tr>
              <a:tr h="1437601">
                <a:tc>
                  <a:txBody>
                    <a:bodyPr/>
                    <a:lstStyle/>
                    <a:p>
                      <a:r>
                        <a:rPr lang="en-GB" dirty="0" smtClean="0"/>
                        <a:t>Peer</a:t>
                      </a:r>
                      <a:endParaRPr lang="en-GB" dirty="0"/>
                    </a:p>
                  </a:txBody>
                  <a:tcPr/>
                </a:tc>
                <a:tc>
                  <a:txBody>
                    <a:bodyPr/>
                    <a:lstStyle/>
                    <a:p>
                      <a:pPr marL="285750" indent="-285750">
                        <a:buFont typeface="Arial" panose="020B0604020202020204" pitchFamily="34" charset="0"/>
                        <a:buChar char="•"/>
                      </a:pPr>
                      <a:r>
                        <a:rPr lang="en-GB" dirty="0" smtClean="0"/>
                        <a:t>Associating with other young people who commit crimes</a:t>
                      </a:r>
                    </a:p>
                    <a:p>
                      <a:pPr marL="285750" indent="-285750">
                        <a:buFont typeface="Arial" panose="020B0604020202020204" pitchFamily="34" charset="0"/>
                        <a:buChar char="•"/>
                      </a:pPr>
                      <a:r>
                        <a:rPr lang="en-GB" dirty="0" smtClean="0"/>
                        <a:t>Bullying</a:t>
                      </a:r>
                    </a:p>
                    <a:p>
                      <a:pPr marL="285750" indent="-285750">
                        <a:buFont typeface="Arial" panose="020B0604020202020204" pitchFamily="34" charset="0"/>
                        <a:buChar char="•"/>
                      </a:pPr>
                      <a:r>
                        <a:rPr lang="en-GB" dirty="0" smtClean="0"/>
                        <a:t>Use of substances including alcohol. </a:t>
                      </a:r>
                    </a:p>
                    <a:p>
                      <a:endParaRPr lang="en-GB" dirty="0"/>
                    </a:p>
                  </a:txBody>
                  <a:tcPr/>
                </a:tc>
              </a:tr>
            </a:tbl>
          </a:graphicData>
        </a:graphic>
      </p:graphicFrame>
    </p:spTree>
    <p:extLst>
      <p:ext uri="{BB962C8B-B14F-4D97-AF65-F5344CB8AC3E}">
        <p14:creationId xmlns:p14="http://schemas.microsoft.com/office/powerpoint/2010/main" val="4032303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Predicting future Offending</a:t>
            </a:r>
          </a:p>
        </p:txBody>
      </p:sp>
      <p:sp>
        <p:nvSpPr>
          <p:cNvPr id="3" name="Content Placeholder 2"/>
          <p:cNvSpPr>
            <a:spLocks noGrp="1"/>
          </p:cNvSpPr>
          <p:nvPr>
            <p:ph sz="quarter" idx="1"/>
          </p:nvPr>
        </p:nvSpPr>
        <p:spPr/>
        <p:txBody>
          <a:bodyPr/>
          <a:lstStyle/>
          <a:p>
            <a:r>
              <a:rPr lang="en-GB" dirty="0" smtClean="0"/>
              <a:t>Therefore, it might be suggested that establishing risk factors helps to target preventative interventions more effectively.</a:t>
            </a:r>
          </a:p>
          <a:p>
            <a:r>
              <a:rPr lang="en-GB" dirty="0" smtClean="0"/>
              <a:t>Targeting young people on the basis of a set of risk factors is not only contentious but it is also misleading.</a:t>
            </a:r>
          </a:p>
          <a:p>
            <a:r>
              <a:rPr lang="en-GB" dirty="0" smtClean="0"/>
              <a:t>To focus simply on risks that are present, albeit to a greater extent in some of the most disadvantaged communities and among some marginalised groups of young people, can have a stigmatising effect.</a:t>
            </a:r>
          </a:p>
          <a:p>
            <a:endParaRPr lang="en-GB" dirty="0"/>
          </a:p>
        </p:txBody>
      </p:sp>
    </p:spTree>
    <p:extLst>
      <p:ext uri="{BB962C8B-B14F-4D97-AF65-F5344CB8AC3E}">
        <p14:creationId xmlns:p14="http://schemas.microsoft.com/office/powerpoint/2010/main" val="2144321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Predicting future Offending</a:t>
            </a:r>
          </a:p>
        </p:txBody>
      </p:sp>
      <p:sp>
        <p:nvSpPr>
          <p:cNvPr id="3" name="Content Placeholder 2"/>
          <p:cNvSpPr>
            <a:spLocks noGrp="1"/>
          </p:cNvSpPr>
          <p:nvPr>
            <p:ph sz="quarter" idx="1"/>
          </p:nvPr>
        </p:nvSpPr>
        <p:spPr/>
        <p:txBody>
          <a:bodyPr/>
          <a:lstStyle/>
          <a:p>
            <a:r>
              <a:rPr lang="en-GB" dirty="0" smtClean="0"/>
              <a:t>You might argue that these factors are presented across the wider population and yet most people do not commit crime.</a:t>
            </a:r>
          </a:p>
          <a:p>
            <a:r>
              <a:rPr lang="en-GB" dirty="0" smtClean="0"/>
              <a:t>The research after all, focused on finding common features among a population of offenders and is, therefore, not reflective of the wider group of vulnerable young people who live crime free lives.</a:t>
            </a:r>
          </a:p>
          <a:p>
            <a:r>
              <a:rPr lang="en-GB" dirty="0" smtClean="0"/>
              <a:t>Therefore, it is important to recognise that these are risk factors not contributing factors.</a:t>
            </a:r>
            <a:endParaRPr lang="en-GB" dirty="0"/>
          </a:p>
        </p:txBody>
      </p:sp>
    </p:spTree>
    <p:extLst>
      <p:ext uri="{BB962C8B-B14F-4D97-AF65-F5344CB8AC3E}">
        <p14:creationId xmlns:p14="http://schemas.microsoft.com/office/powerpoint/2010/main" val="2391996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Public Policy</a:t>
            </a:r>
            <a:endParaRPr lang="en-GB" dirty="0"/>
          </a:p>
        </p:txBody>
      </p:sp>
      <p:sp>
        <p:nvSpPr>
          <p:cNvPr id="3" name="Content Placeholder 2"/>
          <p:cNvSpPr>
            <a:spLocks noGrp="1"/>
          </p:cNvSpPr>
          <p:nvPr>
            <p:ph sz="quarter" idx="1"/>
          </p:nvPr>
        </p:nvSpPr>
        <p:spPr/>
        <p:txBody>
          <a:bodyPr/>
          <a:lstStyle/>
          <a:p>
            <a:r>
              <a:rPr lang="en-GB" dirty="0" smtClean="0"/>
              <a:t>Public policy has seen a shift towards protective factors: those attributes and interventions that reduce the impact of risk factors.</a:t>
            </a:r>
          </a:p>
          <a:p>
            <a:r>
              <a:rPr lang="en-GB" dirty="0" smtClean="0"/>
              <a:t>This means that even when risks are established the focus should be on building in protective factors such as social and emotional skills, positive adult influence, particular positive parenting and educational attainment.</a:t>
            </a:r>
          </a:p>
          <a:p>
            <a:r>
              <a:rPr lang="en-GB" dirty="0" smtClean="0"/>
              <a:t>They are considered to significantly reduce the potentially negative consequences of poor home and school and peer influence on young people.</a:t>
            </a:r>
            <a:endParaRPr lang="en-GB" dirty="0"/>
          </a:p>
        </p:txBody>
      </p:sp>
    </p:spTree>
    <p:extLst>
      <p:ext uri="{BB962C8B-B14F-4D97-AF65-F5344CB8AC3E}">
        <p14:creationId xmlns:p14="http://schemas.microsoft.com/office/powerpoint/2010/main" val="1039458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Comfort Break</a:t>
            </a:r>
            <a:endParaRPr lang="en-GB" dirty="0"/>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17034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Anti-social behaviour</a:t>
            </a:r>
            <a:endParaRPr lang="en-GB" dirty="0"/>
          </a:p>
        </p:txBody>
      </p:sp>
      <p:sp>
        <p:nvSpPr>
          <p:cNvPr id="3" name="Content Placeholder 2"/>
          <p:cNvSpPr>
            <a:spLocks noGrp="1"/>
          </p:cNvSpPr>
          <p:nvPr>
            <p:ph sz="quarter" idx="1"/>
          </p:nvPr>
        </p:nvSpPr>
        <p:spPr/>
        <p:txBody>
          <a:bodyPr/>
          <a:lstStyle/>
          <a:p>
            <a:r>
              <a:rPr lang="en-GB" dirty="0" smtClean="0"/>
              <a:t>Discuss in small groups what this term means to you as a trainee youth worker.</a:t>
            </a:r>
          </a:p>
          <a:p>
            <a:endParaRPr lang="en-GB" dirty="0"/>
          </a:p>
          <a:p>
            <a:r>
              <a:rPr lang="en-GB" dirty="0" smtClean="0"/>
              <a:t>Do you have examples from your practice to share with the group?</a:t>
            </a:r>
          </a:p>
          <a:p>
            <a:pPr marL="0" indent="0">
              <a:buNone/>
            </a:pPr>
            <a:r>
              <a:rPr lang="en-GB" dirty="0" smtClean="0"/>
              <a:t> </a:t>
            </a:r>
          </a:p>
          <a:p>
            <a:endParaRPr lang="en-GB" dirty="0"/>
          </a:p>
          <a:p>
            <a:r>
              <a:rPr lang="en-GB" dirty="0" smtClean="0"/>
              <a:t>Explore a working definition and feedback your discussions.</a:t>
            </a:r>
            <a:endParaRPr lang="en-GB" dirty="0"/>
          </a:p>
        </p:txBody>
      </p:sp>
    </p:spTree>
    <p:extLst>
      <p:ext uri="{BB962C8B-B14F-4D97-AF65-F5344CB8AC3E}">
        <p14:creationId xmlns:p14="http://schemas.microsoft.com/office/powerpoint/2010/main" val="3928878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Crime and Disorder Act 1998</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The Crime and Disorder Act 1998 defines antisocial behaviour as:</a:t>
            </a:r>
          </a:p>
          <a:p>
            <a:endParaRPr lang="en-GB" dirty="0"/>
          </a:p>
          <a:p>
            <a:pPr marL="0" indent="0">
              <a:buNone/>
            </a:pPr>
            <a:r>
              <a:rPr lang="en-GB" dirty="0" smtClean="0"/>
              <a:t>‘Acting in a manner that caused, or was likely to cause harassment, alarm or distress to one or more person, not of the same household as (the perpetrator)’.</a:t>
            </a:r>
          </a:p>
          <a:p>
            <a:pPr marL="0" indent="0">
              <a:buNone/>
            </a:pPr>
            <a:endParaRPr lang="en-GB" dirty="0"/>
          </a:p>
          <a:p>
            <a:r>
              <a:rPr lang="en-GB" dirty="0" smtClean="0"/>
              <a:t>It is a fairly broad definition and is recognised as being difficult to accurately measure given that it can include such a passive activities as hanging around or playing ball to criminal activity such as criminal damage and harassment.</a:t>
            </a:r>
            <a:endParaRPr lang="en-GB" dirty="0"/>
          </a:p>
        </p:txBody>
      </p:sp>
    </p:spTree>
    <p:extLst>
      <p:ext uri="{BB962C8B-B14F-4D97-AF65-F5344CB8AC3E}">
        <p14:creationId xmlns:p14="http://schemas.microsoft.com/office/powerpoint/2010/main" val="2930848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17</a:t>
            </a:r>
            <a:endParaRPr lang="en-GB" dirty="0"/>
          </a:p>
        </p:txBody>
      </p:sp>
      <p:sp>
        <p:nvSpPr>
          <p:cNvPr id="3" name="Content Placeholder 2"/>
          <p:cNvSpPr>
            <a:spLocks noGrp="1"/>
          </p:cNvSpPr>
          <p:nvPr>
            <p:ph sz="quarter" idx="1"/>
          </p:nvPr>
        </p:nvSpPr>
        <p:spPr/>
        <p:txBody>
          <a:bodyPr/>
          <a:lstStyle/>
          <a:p>
            <a:r>
              <a:rPr lang="en-GB" dirty="0" smtClean="0"/>
              <a:t>Section 17 places a legal duty on the local authority to:</a:t>
            </a:r>
          </a:p>
          <a:p>
            <a:pPr marL="0" indent="0">
              <a:buNone/>
            </a:pPr>
            <a:endParaRPr lang="en-GB" dirty="0" smtClean="0"/>
          </a:p>
          <a:p>
            <a:pPr marL="0" indent="0">
              <a:buNone/>
            </a:pPr>
            <a:r>
              <a:rPr lang="en-GB" dirty="0" smtClean="0"/>
              <a:t>Exercise its various function with due regard to the likely effect of the exercise of those functions on, and the need to do all that it reasonably can to prevent crime and disorder in, its area.</a:t>
            </a:r>
          </a:p>
          <a:p>
            <a:pPr marL="0" indent="0">
              <a:buNone/>
            </a:pPr>
            <a:endParaRPr lang="en-GB" dirty="0"/>
          </a:p>
          <a:p>
            <a:r>
              <a:rPr lang="en-GB" dirty="0" smtClean="0"/>
              <a:t>This means that youth work policy and practice must have regard to the impact on crime and disorder within the area. </a:t>
            </a:r>
            <a:endParaRPr lang="en-GB" dirty="0"/>
          </a:p>
        </p:txBody>
      </p:sp>
    </p:spTree>
    <p:extLst>
      <p:ext uri="{BB962C8B-B14F-4D97-AF65-F5344CB8AC3E}">
        <p14:creationId xmlns:p14="http://schemas.microsoft.com/office/powerpoint/2010/main" val="11617513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17</a:t>
            </a:r>
            <a:endParaRPr lang="en-GB" dirty="0"/>
          </a:p>
        </p:txBody>
      </p:sp>
      <p:sp>
        <p:nvSpPr>
          <p:cNvPr id="3" name="Content Placeholder 2"/>
          <p:cNvSpPr>
            <a:spLocks noGrp="1"/>
          </p:cNvSpPr>
          <p:nvPr>
            <p:ph sz="quarter" idx="1"/>
          </p:nvPr>
        </p:nvSpPr>
        <p:spPr/>
        <p:txBody>
          <a:bodyPr>
            <a:normAutofit fontScale="92500" lnSpcReduction="10000"/>
          </a:bodyPr>
          <a:lstStyle/>
          <a:p>
            <a:r>
              <a:rPr lang="en-GB" dirty="0" smtClean="0"/>
              <a:t>Most youth workers employed by the local authority will automatically fall within the provision</a:t>
            </a:r>
          </a:p>
          <a:p>
            <a:r>
              <a:rPr lang="en-GB" dirty="0"/>
              <a:t>H</a:t>
            </a:r>
            <a:r>
              <a:rPr lang="en-GB" dirty="0" smtClean="0"/>
              <a:t>owever, even voluntary youth work agencies which depend on local authority grants to run diversionary programmes for young people are likely to come within the domain of the provision through the contract they have with the local authority to provide the service.</a:t>
            </a:r>
          </a:p>
          <a:p>
            <a:endParaRPr lang="en-GB" dirty="0"/>
          </a:p>
          <a:p>
            <a:r>
              <a:rPr lang="en-GB" dirty="0" smtClean="0"/>
              <a:t>This can cause a dilemma for the youth worker in deciding at what point they are expected to share information with the police and other professional colleagues if they suspect that the behaviour of young people they are working with could be considered by other to be antisocial. </a:t>
            </a:r>
            <a:endParaRPr lang="en-GB" dirty="0"/>
          </a:p>
        </p:txBody>
      </p:sp>
    </p:spTree>
    <p:extLst>
      <p:ext uri="{BB962C8B-B14F-4D97-AF65-F5344CB8AC3E}">
        <p14:creationId xmlns:p14="http://schemas.microsoft.com/office/powerpoint/2010/main" val="3257211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the Youth Worker</a:t>
            </a:r>
            <a:endParaRPr lang="en-GB" dirty="0"/>
          </a:p>
        </p:txBody>
      </p:sp>
      <p:sp>
        <p:nvSpPr>
          <p:cNvPr id="3" name="Content Placeholder 2"/>
          <p:cNvSpPr>
            <a:spLocks noGrp="1"/>
          </p:cNvSpPr>
          <p:nvPr>
            <p:ph sz="quarter" idx="1"/>
          </p:nvPr>
        </p:nvSpPr>
        <p:spPr/>
        <p:txBody>
          <a:bodyPr/>
          <a:lstStyle/>
          <a:p>
            <a:r>
              <a:rPr lang="en-GB" dirty="0" smtClean="0"/>
              <a:t>Youth workers are highly likely to feature as a group of key professionals who are considered to have the skills to undertake specific aspects of the work on prevention of crime.</a:t>
            </a:r>
          </a:p>
          <a:p>
            <a:r>
              <a:rPr lang="en-GB" dirty="0" smtClean="0"/>
              <a:t>These can vary from outreach work with young people who congregate in public places, in order to provide diversionary activities, to finding new ways to engage with and empower young people in a world that is increasingly focused on crime and disorder. </a:t>
            </a:r>
          </a:p>
          <a:p>
            <a:endParaRPr lang="en-GB" dirty="0"/>
          </a:p>
        </p:txBody>
      </p:sp>
    </p:spTree>
    <p:extLst>
      <p:ext uri="{BB962C8B-B14F-4D97-AF65-F5344CB8AC3E}">
        <p14:creationId xmlns:p14="http://schemas.microsoft.com/office/powerpoint/2010/main" val="28857388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role of the Youth Worker </a:t>
            </a:r>
            <a:endParaRPr lang="en-GB" dirty="0"/>
          </a:p>
        </p:txBody>
      </p:sp>
      <p:sp>
        <p:nvSpPr>
          <p:cNvPr id="3" name="Content Placeholder 2"/>
          <p:cNvSpPr>
            <a:spLocks noGrp="1"/>
          </p:cNvSpPr>
          <p:nvPr>
            <p:ph sz="quarter" idx="1"/>
          </p:nvPr>
        </p:nvSpPr>
        <p:spPr/>
        <p:txBody>
          <a:bodyPr/>
          <a:lstStyle/>
          <a:p>
            <a:r>
              <a:rPr lang="en-GB" dirty="0" smtClean="0"/>
              <a:t>One way in which you can be better equipped to empower young people is through an understanding of the scope of the law on antisocial behaviour.</a:t>
            </a:r>
          </a:p>
          <a:p>
            <a:r>
              <a:rPr lang="en-GB" dirty="0" smtClean="0"/>
              <a:t>Coupled with your knowledge of human rights law, UNCRC and your professional skills in engaging with and empowering young people, the role of the professional youth worker is entering a new era with considerable scope for the worker to be fairly creative in their work with vulnerable young people.</a:t>
            </a:r>
          </a:p>
          <a:p>
            <a:endParaRPr lang="en-GB" dirty="0"/>
          </a:p>
        </p:txBody>
      </p:sp>
    </p:spTree>
    <p:extLst>
      <p:ext uri="{BB962C8B-B14F-4D97-AF65-F5344CB8AC3E}">
        <p14:creationId xmlns:p14="http://schemas.microsoft.com/office/powerpoint/2010/main" val="16281159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work of the Youth Offending Service</a:t>
            </a:r>
            <a:endParaRPr lang="en-GB" dirty="0"/>
          </a:p>
        </p:txBody>
      </p:sp>
      <p:sp>
        <p:nvSpPr>
          <p:cNvPr id="3" name="Content Placeholder 2"/>
          <p:cNvSpPr>
            <a:spLocks noGrp="1"/>
          </p:cNvSpPr>
          <p:nvPr>
            <p:ph sz="quarter" idx="1"/>
          </p:nvPr>
        </p:nvSpPr>
        <p:spPr/>
        <p:txBody>
          <a:bodyPr>
            <a:normAutofit fontScale="92500"/>
          </a:bodyPr>
          <a:lstStyle/>
          <a:p>
            <a:r>
              <a:rPr lang="en-GB" dirty="0" smtClean="0"/>
              <a:t>The Youth Offending Service (YOS) was originally established as a multi-agency Youth Offending Team (YOT) in each local authority area.</a:t>
            </a:r>
          </a:p>
          <a:p>
            <a:r>
              <a:rPr lang="en-GB" dirty="0" smtClean="0"/>
              <a:t>These had the responsibility for management of youth offenders.</a:t>
            </a:r>
          </a:p>
          <a:p>
            <a:r>
              <a:rPr lang="en-GB" dirty="0" smtClean="0"/>
              <a:t>With key roles in not only reducing re-offending but in preventing offending, the teams commonly comprise social workers, probation officers, police officers, health and youth workers.</a:t>
            </a:r>
          </a:p>
          <a:p>
            <a:r>
              <a:rPr lang="en-GB" dirty="0" smtClean="0"/>
              <a:t>The YOS prepares plans outlining what they have achieved and what they will achieve in relation to youth offending targets.</a:t>
            </a:r>
          </a:p>
          <a:p>
            <a:r>
              <a:rPr lang="en-GB" dirty="0" smtClean="0"/>
              <a:t>The YOS reports to the Youth Justice Board.</a:t>
            </a:r>
            <a:endParaRPr lang="en-GB" dirty="0"/>
          </a:p>
        </p:txBody>
      </p:sp>
    </p:spTree>
    <p:extLst>
      <p:ext uri="{BB962C8B-B14F-4D97-AF65-F5344CB8AC3E}">
        <p14:creationId xmlns:p14="http://schemas.microsoft.com/office/powerpoint/2010/main" val="318210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Youth Offending Service and the Youth Service</a:t>
            </a:r>
            <a:endParaRPr lang="en-GB" dirty="0"/>
          </a:p>
        </p:txBody>
      </p:sp>
      <p:sp>
        <p:nvSpPr>
          <p:cNvPr id="3" name="Content Placeholder 2"/>
          <p:cNvSpPr>
            <a:spLocks noGrp="1"/>
          </p:cNvSpPr>
          <p:nvPr>
            <p:ph sz="quarter" idx="1"/>
          </p:nvPr>
        </p:nvSpPr>
        <p:spPr/>
        <p:txBody>
          <a:bodyPr/>
          <a:lstStyle/>
          <a:p>
            <a:r>
              <a:rPr lang="en-GB" dirty="0" smtClean="0"/>
              <a:t>Merging Services</a:t>
            </a:r>
          </a:p>
          <a:p>
            <a:r>
              <a:rPr lang="en-GB" dirty="0" smtClean="0"/>
              <a:t>Pembrokeshire/ Carmarthenshire</a:t>
            </a:r>
          </a:p>
          <a:p>
            <a:r>
              <a:rPr lang="en-GB" dirty="0" smtClean="0"/>
              <a:t>Any other examples – further afield..</a:t>
            </a:r>
          </a:p>
          <a:p>
            <a:endParaRPr lang="en-GB" dirty="0"/>
          </a:p>
          <a:p>
            <a:r>
              <a:rPr lang="en-GB" dirty="0" smtClean="0"/>
              <a:t>Diversionary Youth Workers</a:t>
            </a:r>
          </a:p>
          <a:p>
            <a:r>
              <a:rPr lang="en-GB" dirty="0" err="1" smtClean="0"/>
              <a:t>Spalsh</a:t>
            </a:r>
            <a:r>
              <a:rPr lang="en-GB" dirty="0" smtClean="0"/>
              <a:t> Activities</a:t>
            </a:r>
          </a:p>
          <a:p>
            <a:r>
              <a:rPr lang="en-GB" dirty="0" smtClean="0"/>
              <a:t>Outreach/Detached Teams</a:t>
            </a:r>
          </a:p>
          <a:p>
            <a:endParaRPr lang="en-GB" dirty="0"/>
          </a:p>
          <a:p>
            <a:r>
              <a:rPr lang="en-GB" dirty="0" smtClean="0"/>
              <a:t>Discussion</a:t>
            </a:r>
            <a:endParaRPr lang="en-GB" dirty="0"/>
          </a:p>
        </p:txBody>
      </p:sp>
    </p:spTree>
    <p:extLst>
      <p:ext uri="{BB962C8B-B14F-4D97-AF65-F5344CB8AC3E}">
        <p14:creationId xmlns:p14="http://schemas.microsoft.com/office/powerpoint/2010/main" val="28047526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Directed Study</a:t>
            </a:r>
            <a:endParaRPr lang="en-GB" dirty="0"/>
          </a:p>
        </p:txBody>
      </p:sp>
      <p:sp>
        <p:nvSpPr>
          <p:cNvPr id="3" name="Content Placeholder 2"/>
          <p:cNvSpPr>
            <a:spLocks noGrp="1"/>
          </p:cNvSpPr>
          <p:nvPr>
            <p:ph sz="quarter" idx="1"/>
          </p:nvPr>
        </p:nvSpPr>
        <p:spPr/>
        <p:txBody>
          <a:bodyPr/>
          <a:lstStyle/>
          <a:p>
            <a:r>
              <a:rPr lang="en-GB" dirty="0" smtClean="0"/>
              <a:t>Individually or in small groups explore and consider the implications of such services merging.</a:t>
            </a:r>
          </a:p>
          <a:p>
            <a:r>
              <a:rPr lang="en-GB" dirty="0" smtClean="0"/>
              <a:t>What are the advantages/disadvantages</a:t>
            </a:r>
          </a:p>
          <a:p>
            <a:r>
              <a:rPr lang="en-GB" dirty="0" smtClean="0"/>
              <a:t>What does this mean for Youth Work Practitioners?</a:t>
            </a:r>
          </a:p>
          <a:p>
            <a:r>
              <a:rPr lang="en-GB" dirty="0" smtClean="0"/>
              <a:t>What does this mean for Young People?</a:t>
            </a:r>
          </a:p>
          <a:p>
            <a:endParaRPr lang="en-GB" dirty="0"/>
          </a:p>
          <a:p>
            <a:r>
              <a:rPr lang="en-GB" dirty="0" smtClean="0"/>
              <a:t>Feedback </a:t>
            </a:r>
            <a:endParaRPr lang="en-GB" dirty="0"/>
          </a:p>
        </p:txBody>
      </p:sp>
    </p:spTree>
    <p:extLst>
      <p:ext uri="{BB962C8B-B14F-4D97-AF65-F5344CB8AC3E}">
        <p14:creationId xmlns:p14="http://schemas.microsoft.com/office/powerpoint/2010/main" val="3756863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218</TotalTime>
  <Words>2168</Words>
  <Application>Microsoft Office PowerPoint</Application>
  <PresentationFormat>On-screen Show (4:3)</PresentationFormat>
  <Paragraphs>149</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Origin</vt:lpstr>
      <vt:lpstr>Re-cap</vt:lpstr>
      <vt:lpstr>Last Week</vt:lpstr>
      <vt:lpstr>Crime and Disorder</vt:lpstr>
      <vt:lpstr>Crime and Disorder</vt:lpstr>
      <vt:lpstr>Crime and Disorder</vt:lpstr>
      <vt:lpstr>Crime and Disorder</vt:lpstr>
      <vt:lpstr>Crime and Disorder</vt:lpstr>
      <vt:lpstr>Public Perception</vt:lpstr>
      <vt:lpstr>Research</vt:lpstr>
      <vt:lpstr>Research</vt:lpstr>
      <vt:lpstr>Research</vt:lpstr>
      <vt:lpstr>Research</vt:lpstr>
      <vt:lpstr>Criminal Justice System</vt:lpstr>
      <vt:lpstr>Links between being a victim and becoming involved in offending.</vt:lpstr>
      <vt:lpstr>Links between being a victim and becoming involved in offending.</vt:lpstr>
      <vt:lpstr>Group Task </vt:lpstr>
      <vt:lpstr>Feedback and Discussion</vt:lpstr>
      <vt:lpstr>Predicting future Offending</vt:lpstr>
      <vt:lpstr>Predicting future Offending</vt:lpstr>
      <vt:lpstr>Predicting future Offending</vt:lpstr>
      <vt:lpstr>Predicting future Offending</vt:lpstr>
      <vt:lpstr>Public Policy</vt:lpstr>
      <vt:lpstr>Comfort Break</vt:lpstr>
      <vt:lpstr>Anti-social behaviour</vt:lpstr>
      <vt:lpstr>Crime and Disorder Act 1998</vt:lpstr>
      <vt:lpstr>Section 17</vt:lpstr>
      <vt:lpstr>Section 17</vt:lpstr>
      <vt:lpstr>The role of the Youth Worker</vt:lpstr>
      <vt:lpstr>The role of the Youth Worker </vt:lpstr>
      <vt:lpstr>The work of the Youth Offending Service</vt:lpstr>
      <vt:lpstr>Youth Offending Service and the Youth Service</vt:lpstr>
      <vt:lpstr>Directed Study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Re-cap</dc:title>
  <dc:creator>Administrator</dc:creator>
  <cp:lastModifiedBy>Administrator</cp:lastModifiedBy>
  <cp:revision>16</cp:revision>
  <dcterms:created xsi:type="dcterms:W3CDTF">2016-02-24T14:51:44Z</dcterms:created>
  <dcterms:modified xsi:type="dcterms:W3CDTF">2016-02-25T17:04:46Z</dcterms:modified>
</cp:coreProperties>
</file>