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3"/>
    <p:sldMasterId id="2147483675" r:id="rId4"/>
  </p:sldMasterIdLst>
  <p:notesMasterIdLst>
    <p:notesMasterId r:id="rId45"/>
  </p:notesMasterIdLst>
  <p:handoutMasterIdLst>
    <p:handoutMasterId r:id="rId46"/>
  </p:handoutMasterIdLst>
  <p:sldIdLst>
    <p:sldId id="256" r:id="rId5"/>
    <p:sldId id="266" r:id="rId6"/>
    <p:sldId id="313" r:id="rId7"/>
    <p:sldId id="366" r:id="rId8"/>
    <p:sldId id="377" r:id="rId9"/>
    <p:sldId id="325" r:id="rId10"/>
    <p:sldId id="328" r:id="rId11"/>
    <p:sldId id="327" r:id="rId12"/>
    <p:sldId id="329" r:id="rId13"/>
    <p:sldId id="347" r:id="rId14"/>
    <p:sldId id="348" r:id="rId15"/>
    <p:sldId id="324" r:id="rId16"/>
    <p:sldId id="277" r:id="rId17"/>
    <p:sldId id="314" r:id="rId18"/>
    <p:sldId id="312" r:id="rId19"/>
    <p:sldId id="278" r:id="rId20"/>
    <p:sldId id="301" r:id="rId21"/>
    <p:sldId id="315" r:id="rId22"/>
    <p:sldId id="368" r:id="rId23"/>
    <p:sldId id="361" r:id="rId24"/>
    <p:sldId id="362" r:id="rId25"/>
    <p:sldId id="363" r:id="rId26"/>
    <p:sldId id="364" r:id="rId27"/>
    <p:sldId id="365" r:id="rId28"/>
    <p:sldId id="369" r:id="rId29"/>
    <p:sldId id="283" r:id="rId30"/>
    <p:sldId id="357" r:id="rId31"/>
    <p:sldId id="292" r:id="rId32"/>
    <p:sldId id="293" r:id="rId33"/>
    <p:sldId id="294" r:id="rId34"/>
    <p:sldId id="374" r:id="rId35"/>
    <p:sldId id="375" r:id="rId36"/>
    <p:sldId id="373" r:id="rId37"/>
    <p:sldId id="297" r:id="rId38"/>
    <p:sldId id="358" r:id="rId39"/>
    <p:sldId id="376" r:id="rId40"/>
    <p:sldId id="372" r:id="rId41"/>
    <p:sldId id="352" r:id="rId42"/>
    <p:sldId id="262" r:id="rId43"/>
    <p:sldId id="330" r:id="rId44"/>
  </p:sldIdLst>
  <p:sldSz cx="12192000" cy="6858000"/>
  <p:notesSz cx="9774238" cy="67246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5AF3C2-9F78-4DB0-8460-757D942C47FE}" v="2" dt="2023-02-28T13:33:30.2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316" autoAdjust="0"/>
  </p:normalViewPr>
  <p:slideViewPr>
    <p:cSldViewPr snapToGrid="0">
      <p:cViewPr varScale="1">
        <p:scale>
          <a:sx n="86" d="100"/>
          <a:sy n="86" d="100"/>
        </p:scale>
        <p:origin x="576" y="96"/>
      </p:cViewPr>
      <p:guideLst/>
    </p:cSldViewPr>
  </p:slideViewPr>
  <p:outlineViewPr>
    <p:cViewPr>
      <p:scale>
        <a:sx n="33" d="100"/>
        <a:sy n="33" d="100"/>
      </p:scale>
      <p:origin x="0" y="-3858"/>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77" d="100"/>
          <a:sy n="77" d="100"/>
        </p:scale>
        <p:origin x="3144" y="11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2.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slideMaster" Target="slideMasters/slideMaster1.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gan Jones" userId="ef50fa69-c343-416c-94eb-0496b79306ca" providerId="ADAL" clId="{E05AF3C2-9F78-4DB0-8460-757D942C47FE}"/>
    <pc:docChg chg="modNotesMaster modHandout">
      <pc:chgData name="Megan Jones" userId="ef50fa69-c343-416c-94eb-0496b79306ca" providerId="ADAL" clId="{E05AF3C2-9F78-4DB0-8460-757D942C47FE}" dt="2023-02-28T13:33:30.288" v="1"/>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8288F1-EC2E-45B3-8998-B5AF374BE77A}" type="doc">
      <dgm:prSet loTypeId="urn:microsoft.com/office/officeart/2005/8/layout/rings+Icon" loCatId="relationship" qsTypeId="urn:microsoft.com/office/officeart/2005/8/quickstyle/simple1" qsCatId="simple" csTypeId="urn:microsoft.com/office/officeart/2005/8/colors/accent3_4" csCatId="accent3" phldr="1"/>
      <dgm:spPr/>
      <dgm:t>
        <a:bodyPr/>
        <a:lstStyle/>
        <a:p>
          <a:endParaRPr lang="en-US"/>
        </a:p>
      </dgm:t>
    </dgm:pt>
    <dgm:pt modelId="{7D91FAEB-A107-425B-94FB-953D08853B7D}">
      <dgm:prSet phldrT="[Text]" custT="1"/>
      <dgm:spPr>
        <a:ln>
          <a:solidFill>
            <a:schemeClr val="bg1"/>
          </a:solidFill>
        </a:ln>
      </dgm:spPr>
      <dgm:t>
        <a:bodyPr/>
        <a:lstStyle/>
        <a:p>
          <a:r>
            <a:rPr lang="en-US" sz="1300" dirty="0">
              <a:latin typeface="+mj-lt"/>
            </a:rPr>
            <a:t>What type of personal data is collected, where from, where is it stored and for how long?</a:t>
          </a:r>
        </a:p>
      </dgm:t>
    </dgm:pt>
    <dgm:pt modelId="{E91FC83B-AF69-46C4-BFE9-114F63F350B3}" type="parTrans" cxnId="{864F12A1-8FAE-4580-95DF-60B6121F975A}">
      <dgm:prSet/>
      <dgm:spPr/>
      <dgm:t>
        <a:bodyPr/>
        <a:lstStyle/>
        <a:p>
          <a:endParaRPr lang="en-US" sz="1800">
            <a:latin typeface="+mj-lt"/>
          </a:endParaRPr>
        </a:p>
      </dgm:t>
    </dgm:pt>
    <dgm:pt modelId="{6A21B8AA-ED82-4596-B455-350AE51607E1}" type="sibTrans" cxnId="{864F12A1-8FAE-4580-95DF-60B6121F975A}">
      <dgm:prSet/>
      <dgm:spPr/>
      <dgm:t>
        <a:bodyPr/>
        <a:lstStyle/>
        <a:p>
          <a:endParaRPr lang="en-US" sz="1800">
            <a:latin typeface="+mj-lt"/>
          </a:endParaRPr>
        </a:p>
      </dgm:t>
    </dgm:pt>
    <dgm:pt modelId="{88BFA448-6C93-4711-8BB2-85261BD960E6}">
      <dgm:prSet custT="1"/>
      <dgm:spPr>
        <a:ln>
          <a:solidFill>
            <a:schemeClr val="bg1"/>
          </a:solidFill>
        </a:ln>
      </dgm:spPr>
      <dgm:t>
        <a:bodyPr/>
        <a:lstStyle/>
        <a:p>
          <a:r>
            <a:rPr lang="en-US" sz="1300" dirty="0">
              <a:latin typeface="+mj-lt"/>
            </a:rPr>
            <a:t>Review the type of data processing carried out, identify the legal basis for carrying it out, and document it. </a:t>
          </a:r>
        </a:p>
      </dgm:t>
    </dgm:pt>
    <dgm:pt modelId="{60BC28A8-3252-4CA9-B5A9-87520BDE693E}" type="parTrans" cxnId="{6E990428-7F87-4111-B1BE-976E09E939BB}">
      <dgm:prSet/>
      <dgm:spPr/>
      <dgm:t>
        <a:bodyPr/>
        <a:lstStyle/>
        <a:p>
          <a:endParaRPr lang="en-US" sz="1800">
            <a:latin typeface="+mj-lt"/>
          </a:endParaRPr>
        </a:p>
      </dgm:t>
    </dgm:pt>
    <dgm:pt modelId="{B51288AD-00FE-42A2-8199-0D0251691CF5}" type="sibTrans" cxnId="{6E990428-7F87-4111-B1BE-976E09E939BB}">
      <dgm:prSet/>
      <dgm:spPr/>
      <dgm:t>
        <a:bodyPr/>
        <a:lstStyle/>
        <a:p>
          <a:endParaRPr lang="en-US" sz="1800">
            <a:latin typeface="+mj-lt"/>
          </a:endParaRPr>
        </a:p>
      </dgm:t>
    </dgm:pt>
    <dgm:pt modelId="{15B05874-7E3A-412D-B1E9-1F51886A2DDB}">
      <dgm:prSet custT="1"/>
      <dgm:spPr>
        <a:ln>
          <a:solidFill>
            <a:schemeClr val="bg1"/>
          </a:solidFill>
        </a:ln>
      </dgm:spPr>
      <dgm:t>
        <a:bodyPr anchor="ctr"/>
        <a:lstStyle/>
        <a:p>
          <a:pPr algn="ctr"/>
          <a:r>
            <a:rPr lang="en-US" sz="1300" dirty="0">
              <a:latin typeface="+mj-lt"/>
            </a:rPr>
            <a:t>Review current privacy notices/ policies – do they need any changes for transparency requirements?</a:t>
          </a:r>
        </a:p>
      </dgm:t>
    </dgm:pt>
    <dgm:pt modelId="{7C59AAAD-145A-48FB-B7EB-0C12302185F0}" type="parTrans" cxnId="{57B3B0FF-9AF5-45E5-B3EA-573D59B36F2F}">
      <dgm:prSet/>
      <dgm:spPr/>
      <dgm:t>
        <a:bodyPr/>
        <a:lstStyle/>
        <a:p>
          <a:endParaRPr lang="en-US" sz="1800">
            <a:latin typeface="+mj-lt"/>
          </a:endParaRPr>
        </a:p>
      </dgm:t>
    </dgm:pt>
    <dgm:pt modelId="{DA7C39EC-EE41-4D25-B331-6F09B13DB665}" type="sibTrans" cxnId="{57B3B0FF-9AF5-45E5-B3EA-573D59B36F2F}">
      <dgm:prSet/>
      <dgm:spPr/>
      <dgm:t>
        <a:bodyPr/>
        <a:lstStyle/>
        <a:p>
          <a:endParaRPr lang="en-US" sz="1800">
            <a:latin typeface="+mj-lt"/>
          </a:endParaRPr>
        </a:p>
      </dgm:t>
    </dgm:pt>
    <dgm:pt modelId="{DC2F45FE-185C-4418-AB15-F5BD61A0C244}">
      <dgm:prSet custT="1"/>
      <dgm:spPr>
        <a:ln>
          <a:solidFill>
            <a:schemeClr val="bg1"/>
          </a:solidFill>
        </a:ln>
      </dgm:spPr>
      <dgm:t>
        <a:bodyPr/>
        <a:lstStyle/>
        <a:p>
          <a:r>
            <a:rPr lang="en-US" sz="1300" dirty="0">
              <a:latin typeface="+mj-lt"/>
            </a:rPr>
            <a:t>Review if and how consent is sought, obtained and recorded consent, are any changes needed?</a:t>
          </a:r>
        </a:p>
      </dgm:t>
    </dgm:pt>
    <dgm:pt modelId="{82C9CDF6-C677-440A-A953-7CCA7D5E8907}" type="parTrans" cxnId="{AA91378D-540B-4166-BC56-67A95335D56D}">
      <dgm:prSet/>
      <dgm:spPr/>
      <dgm:t>
        <a:bodyPr/>
        <a:lstStyle/>
        <a:p>
          <a:endParaRPr lang="en-US" sz="1800">
            <a:latin typeface="+mj-lt"/>
          </a:endParaRPr>
        </a:p>
      </dgm:t>
    </dgm:pt>
    <dgm:pt modelId="{C301D0B1-14E5-459C-A5D2-81B7699F5D53}" type="sibTrans" cxnId="{AA91378D-540B-4166-BC56-67A95335D56D}">
      <dgm:prSet/>
      <dgm:spPr/>
      <dgm:t>
        <a:bodyPr/>
        <a:lstStyle/>
        <a:p>
          <a:endParaRPr lang="en-US" sz="1800">
            <a:latin typeface="+mj-lt"/>
          </a:endParaRPr>
        </a:p>
      </dgm:t>
    </dgm:pt>
    <dgm:pt modelId="{77BA1EEB-B21B-4F68-87A4-B7F8A6BB4E8A}">
      <dgm:prSet custT="1"/>
      <dgm:spPr>
        <a:ln>
          <a:solidFill>
            <a:schemeClr val="bg1"/>
          </a:solidFill>
        </a:ln>
      </dgm:spPr>
      <dgm:t>
        <a:bodyPr/>
        <a:lstStyle/>
        <a:p>
          <a:r>
            <a:rPr lang="en-US" sz="1300" dirty="0">
              <a:latin typeface="+mj-lt"/>
            </a:rPr>
            <a:t>Review how all applicable individuals’ rights will be handled – can these be readily complied with?</a:t>
          </a:r>
        </a:p>
      </dgm:t>
    </dgm:pt>
    <dgm:pt modelId="{B2D93077-43F7-4C43-896A-E788E20CD72F}" type="parTrans" cxnId="{86FEBED0-0C16-41BA-86D8-03B47FEE86C5}">
      <dgm:prSet/>
      <dgm:spPr/>
      <dgm:t>
        <a:bodyPr/>
        <a:lstStyle/>
        <a:p>
          <a:endParaRPr lang="en-US" sz="1800">
            <a:latin typeface="+mj-lt"/>
          </a:endParaRPr>
        </a:p>
      </dgm:t>
    </dgm:pt>
    <dgm:pt modelId="{A697A03E-5B18-4101-83DD-77132C32E257}" type="sibTrans" cxnId="{86FEBED0-0C16-41BA-86D8-03B47FEE86C5}">
      <dgm:prSet/>
      <dgm:spPr/>
      <dgm:t>
        <a:bodyPr/>
        <a:lstStyle/>
        <a:p>
          <a:endParaRPr lang="en-US" sz="1800">
            <a:latin typeface="+mj-lt"/>
          </a:endParaRPr>
        </a:p>
      </dgm:t>
    </dgm:pt>
    <dgm:pt modelId="{2FAE7E07-0450-4D83-9D67-365B7FD4E578}">
      <dgm:prSet custT="1"/>
      <dgm:spPr>
        <a:ln>
          <a:solidFill>
            <a:schemeClr val="bg1"/>
          </a:solidFill>
        </a:ln>
      </dgm:spPr>
      <dgm:t>
        <a:bodyPr/>
        <a:lstStyle/>
        <a:p>
          <a:r>
            <a:rPr lang="en-US" sz="1300" dirty="0">
              <a:latin typeface="+mj-lt"/>
            </a:rPr>
            <a:t>Review processor/sub processor, supplier, and other third party agreements</a:t>
          </a:r>
        </a:p>
      </dgm:t>
    </dgm:pt>
    <dgm:pt modelId="{653E51F5-FF9E-4D61-A384-F1BDABD136C1}" type="parTrans" cxnId="{8A421BC3-EE73-4D08-B00E-E53FE6CF1BAB}">
      <dgm:prSet/>
      <dgm:spPr/>
      <dgm:t>
        <a:bodyPr/>
        <a:lstStyle/>
        <a:p>
          <a:endParaRPr lang="en-US" sz="1800">
            <a:latin typeface="+mj-lt"/>
          </a:endParaRPr>
        </a:p>
      </dgm:t>
    </dgm:pt>
    <dgm:pt modelId="{3A30172F-206B-4EFC-8C93-2AAD5DF610D7}" type="sibTrans" cxnId="{8A421BC3-EE73-4D08-B00E-E53FE6CF1BAB}">
      <dgm:prSet/>
      <dgm:spPr/>
      <dgm:t>
        <a:bodyPr/>
        <a:lstStyle/>
        <a:p>
          <a:endParaRPr lang="en-US" sz="1800">
            <a:latin typeface="+mj-lt"/>
          </a:endParaRPr>
        </a:p>
      </dgm:t>
    </dgm:pt>
    <dgm:pt modelId="{09305A83-E728-45E0-8A86-9973C9F01823}">
      <dgm:prSet custT="1"/>
      <dgm:spPr>
        <a:ln>
          <a:solidFill>
            <a:schemeClr val="bg1"/>
          </a:solidFill>
        </a:ln>
      </dgm:spPr>
      <dgm:t>
        <a:bodyPr/>
        <a:lstStyle/>
        <a:p>
          <a:endParaRPr lang="en-US" sz="1300" dirty="0">
            <a:latin typeface="+mj-lt"/>
          </a:endParaRPr>
        </a:p>
        <a:p>
          <a:r>
            <a:rPr lang="en-US" sz="1300" dirty="0">
              <a:latin typeface="+mj-lt"/>
            </a:rPr>
            <a:t>Who can access the personal data held, what security measures are in place, do these need to be updated? </a:t>
          </a:r>
        </a:p>
      </dgm:t>
    </dgm:pt>
    <dgm:pt modelId="{18B7C7EF-3997-4418-BFD7-93B6CB4A7996}" type="parTrans" cxnId="{84587D05-D424-4169-BC7E-B38572D75F6C}">
      <dgm:prSet/>
      <dgm:spPr/>
      <dgm:t>
        <a:bodyPr/>
        <a:lstStyle/>
        <a:p>
          <a:endParaRPr lang="en-US" sz="1800">
            <a:latin typeface="+mj-lt"/>
          </a:endParaRPr>
        </a:p>
      </dgm:t>
    </dgm:pt>
    <dgm:pt modelId="{69295097-756B-429A-8208-57623E03F77F}" type="sibTrans" cxnId="{84587D05-D424-4169-BC7E-B38572D75F6C}">
      <dgm:prSet/>
      <dgm:spPr/>
      <dgm:t>
        <a:bodyPr/>
        <a:lstStyle/>
        <a:p>
          <a:endParaRPr lang="en-US" sz="1800">
            <a:latin typeface="+mj-lt"/>
          </a:endParaRPr>
        </a:p>
      </dgm:t>
    </dgm:pt>
    <dgm:pt modelId="{048A6FB9-EEA7-45DC-8860-B72EDA72E3BB}" type="pres">
      <dgm:prSet presAssocID="{428288F1-EC2E-45B3-8998-B5AF374BE77A}" presName="Name0" presStyleCnt="0">
        <dgm:presLayoutVars>
          <dgm:chMax val="7"/>
          <dgm:dir/>
          <dgm:resizeHandles val="exact"/>
        </dgm:presLayoutVars>
      </dgm:prSet>
      <dgm:spPr/>
    </dgm:pt>
    <dgm:pt modelId="{34535635-19AA-41E6-ADA5-D8B4B9127AD0}" type="pres">
      <dgm:prSet presAssocID="{428288F1-EC2E-45B3-8998-B5AF374BE77A}" presName="ellipse1" presStyleLbl="vennNode1" presStyleIdx="0" presStyleCnt="7" custLinFactNeighborY="-5124">
        <dgm:presLayoutVars>
          <dgm:bulletEnabled val="1"/>
        </dgm:presLayoutVars>
      </dgm:prSet>
      <dgm:spPr/>
    </dgm:pt>
    <dgm:pt modelId="{FDAADD3C-BDA0-4A54-AC04-7BCEF2911D3B}" type="pres">
      <dgm:prSet presAssocID="{428288F1-EC2E-45B3-8998-B5AF374BE77A}" presName="ellipse2" presStyleLbl="vennNode1" presStyleIdx="1" presStyleCnt="7">
        <dgm:presLayoutVars>
          <dgm:bulletEnabled val="1"/>
        </dgm:presLayoutVars>
      </dgm:prSet>
      <dgm:spPr/>
    </dgm:pt>
    <dgm:pt modelId="{5C92694D-5F0D-4620-A618-CD8E0EDE1F36}" type="pres">
      <dgm:prSet presAssocID="{428288F1-EC2E-45B3-8998-B5AF374BE77A}" presName="ellipse3" presStyleLbl="vennNode1" presStyleIdx="2" presStyleCnt="7" custLinFactNeighborY="-5124">
        <dgm:presLayoutVars>
          <dgm:bulletEnabled val="1"/>
        </dgm:presLayoutVars>
      </dgm:prSet>
      <dgm:spPr/>
    </dgm:pt>
    <dgm:pt modelId="{D4C3B69A-52F0-4056-A3DE-3DEC3FFFFB58}" type="pres">
      <dgm:prSet presAssocID="{428288F1-EC2E-45B3-8998-B5AF374BE77A}" presName="ellipse4" presStyleLbl="vennNode1" presStyleIdx="3" presStyleCnt="7">
        <dgm:presLayoutVars>
          <dgm:bulletEnabled val="1"/>
        </dgm:presLayoutVars>
      </dgm:prSet>
      <dgm:spPr/>
    </dgm:pt>
    <dgm:pt modelId="{77F00048-7EEF-4736-A59F-6B209818B1C7}" type="pres">
      <dgm:prSet presAssocID="{428288F1-EC2E-45B3-8998-B5AF374BE77A}" presName="ellipse5" presStyleLbl="vennNode1" presStyleIdx="4" presStyleCnt="7" custLinFactNeighborY="-5124">
        <dgm:presLayoutVars>
          <dgm:bulletEnabled val="1"/>
        </dgm:presLayoutVars>
      </dgm:prSet>
      <dgm:spPr/>
    </dgm:pt>
    <dgm:pt modelId="{A7EF5604-7E77-4B81-940A-8656A7880B8F}" type="pres">
      <dgm:prSet presAssocID="{428288F1-EC2E-45B3-8998-B5AF374BE77A}" presName="ellipse6" presStyleLbl="vennNode1" presStyleIdx="5" presStyleCnt="7">
        <dgm:presLayoutVars>
          <dgm:bulletEnabled val="1"/>
        </dgm:presLayoutVars>
      </dgm:prSet>
      <dgm:spPr/>
    </dgm:pt>
    <dgm:pt modelId="{7FBAB1A4-2A91-482B-B2C8-DF32251A6C95}" type="pres">
      <dgm:prSet presAssocID="{428288F1-EC2E-45B3-8998-B5AF374BE77A}" presName="ellipse7" presStyleLbl="vennNode1" presStyleIdx="6" presStyleCnt="7" custLinFactNeighborX="7935" custLinFactNeighborY="-3759">
        <dgm:presLayoutVars>
          <dgm:bulletEnabled val="1"/>
        </dgm:presLayoutVars>
      </dgm:prSet>
      <dgm:spPr/>
    </dgm:pt>
  </dgm:ptLst>
  <dgm:cxnLst>
    <dgm:cxn modelId="{6B520F02-1991-4997-B4F4-5C3103440423}" type="presOf" srcId="{09305A83-E728-45E0-8A86-9973C9F01823}" destId="{FDAADD3C-BDA0-4A54-AC04-7BCEF2911D3B}" srcOrd="0" destOrd="0" presId="urn:microsoft.com/office/officeart/2005/8/layout/rings+Icon"/>
    <dgm:cxn modelId="{84587D05-D424-4169-BC7E-B38572D75F6C}" srcId="{428288F1-EC2E-45B3-8998-B5AF374BE77A}" destId="{09305A83-E728-45E0-8A86-9973C9F01823}" srcOrd="1" destOrd="0" parTransId="{18B7C7EF-3997-4418-BFD7-93B6CB4A7996}" sibTransId="{69295097-756B-429A-8208-57623E03F77F}"/>
    <dgm:cxn modelId="{4238A125-4513-4852-99FF-1128234F1403}" type="presOf" srcId="{2FAE7E07-0450-4D83-9D67-365B7FD4E578}" destId="{7FBAB1A4-2A91-482B-B2C8-DF32251A6C95}" srcOrd="0" destOrd="0" presId="urn:microsoft.com/office/officeart/2005/8/layout/rings+Icon"/>
    <dgm:cxn modelId="{6E990428-7F87-4111-B1BE-976E09E939BB}" srcId="{428288F1-EC2E-45B3-8998-B5AF374BE77A}" destId="{88BFA448-6C93-4711-8BB2-85261BD960E6}" srcOrd="2" destOrd="0" parTransId="{60BC28A8-3252-4CA9-B5A9-87520BDE693E}" sibTransId="{B51288AD-00FE-42A2-8199-0D0251691CF5}"/>
    <dgm:cxn modelId="{21D6602D-9D5F-4CD1-8727-1839BB1F95D6}" type="presOf" srcId="{DC2F45FE-185C-4418-AB15-F5BD61A0C244}" destId="{77F00048-7EEF-4736-A59F-6B209818B1C7}" srcOrd="0" destOrd="0" presId="urn:microsoft.com/office/officeart/2005/8/layout/rings+Icon"/>
    <dgm:cxn modelId="{A0C6EC42-DA87-41EC-8AE2-CE46BC3736A3}" type="presOf" srcId="{77BA1EEB-B21B-4F68-87A4-B7F8A6BB4E8A}" destId="{A7EF5604-7E77-4B81-940A-8656A7880B8F}" srcOrd="0" destOrd="0" presId="urn:microsoft.com/office/officeart/2005/8/layout/rings+Icon"/>
    <dgm:cxn modelId="{AA91378D-540B-4166-BC56-67A95335D56D}" srcId="{428288F1-EC2E-45B3-8998-B5AF374BE77A}" destId="{DC2F45FE-185C-4418-AB15-F5BD61A0C244}" srcOrd="4" destOrd="0" parTransId="{82C9CDF6-C677-440A-A953-7CCA7D5E8907}" sibTransId="{C301D0B1-14E5-459C-A5D2-81B7699F5D53}"/>
    <dgm:cxn modelId="{864F12A1-8FAE-4580-95DF-60B6121F975A}" srcId="{428288F1-EC2E-45B3-8998-B5AF374BE77A}" destId="{7D91FAEB-A107-425B-94FB-953D08853B7D}" srcOrd="0" destOrd="0" parTransId="{E91FC83B-AF69-46C4-BFE9-114F63F350B3}" sibTransId="{6A21B8AA-ED82-4596-B455-350AE51607E1}"/>
    <dgm:cxn modelId="{25ED2BBA-AC68-46C9-83C5-118F324F7369}" type="presOf" srcId="{88BFA448-6C93-4711-8BB2-85261BD960E6}" destId="{5C92694D-5F0D-4620-A618-CD8E0EDE1F36}" srcOrd="0" destOrd="0" presId="urn:microsoft.com/office/officeart/2005/8/layout/rings+Icon"/>
    <dgm:cxn modelId="{C3484DBF-48F6-4E17-8AC2-E5B9FE80616A}" type="presOf" srcId="{428288F1-EC2E-45B3-8998-B5AF374BE77A}" destId="{048A6FB9-EEA7-45DC-8860-B72EDA72E3BB}" srcOrd="0" destOrd="0" presId="urn:microsoft.com/office/officeart/2005/8/layout/rings+Icon"/>
    <dgm:cxn modelId="{8A421BC3-EE73-4D08-B00E-E53FE6CF1BAB}" srcId="{428288F1-EC2E-45B3-8998-B5AF374BE77A}" destId="{2FAE7E07-0450-4D83-9D67-365B7FD4E578}" srcOrd="6" destOrd="0" parTransId="{653E51F5-FF9E-4D61-A384-F1BDABD136C1}" sibTransId="{3A30172F-206B-4EFC-8C93-2AAD5DF610D7}"/>
    <dgm:cxn modelId="{4F7C1AC7-2232-4AF6-A241-D7C902C7CDD1}" type="presOf" srcId="{15B05874-7E3A-412D-B1E9-1F51886A2DDB}" destId="{D4C3B69A-52F0-4056-A3DE-3DEC3FFFFB58}" srcOrd="0" destOrd="0" presId="urn:microsoft.com/office/officeart/2005/8/layout/rings+Icon"/>
    <dgm:cxn modelId="{86FEBED0-0C16-41BA-86D8-03B47FEE86C5}" srcId="{428288F1-EC2E-45B3-8998-B5AF374BE77A}" destId="{77BA1EEB-B21B-4F68-87A4-B7F8A6BB4E8A}" srcOrd="5" destOrd="0" parTransId="{B2D93077-43F7-4C43-896A-E788E20CD72F}" sibTransId="{A697A03E-5B18-4101-83DD-77132C32E257}"/>
    <dgm:cxn modelId="{09D7FCED-A4C9-407E-B636-8E70CC7FAFB5}" type="presOf" srcId="{7D91FAEB-A107-425B-94FB-953D08853B7D}" destId="{34535635-19AA-41E6-ADA5-D8B4B9127AD0}" srcOrd="0" destOrd="0" presId="urn:microsoft.com/office/officeart/2005/8/layout/rings+Icon"/>
    <dgm:cxn modelId="{57B3B0FF-9AF5-45E5-B3EA-573D59B36F2F}" srcId="{428288F1-EC2E-45B3-8998-B5AF374BE77A}" destId="{15B05874-7E3A-412D-B1E9-1F51886A2DDB}" srcOrd="3" destOrd="0" parTransId="{7C59AAAD-145A-48FB-B7EB-0C12302185F0}" sibTransId="{DA7C39EC-EE41-4D25-B331-6F09B13DB665}"/>
    <dgm:cxn modelId="{44DA5CD3-696A-4BF8-B265-CE5F0BBD0B8A}" type="presParOf" srcId="{048A6FB9-EEA7-45DC-8860-B72EDA72E3BB}" destId="{34535635-19AA-41E6-ADA5-D8B4B9127AD0}" srcOrd="0" destOrd="0" presId="urn:microsoft.com/office/officeart/2005/8/layout/rings+Icon"/>
    <dgm:cxn modelId="{6B9113B7-8D72-41C8-9CA6-009E4B3BFBB2}" type="presParOf" srcId="{048A6FB9-EEA7-45DC-8860-B72EDA72E3BB}" destId="{FDAADD3C-BDA0-4A54-AC04-7BCEF2911D3B}" srcOrd="1" destOrd="0" presId="urn:microsoft.com/office/officeart/2005/8/layout/rings+Icon"/>
    <dgm:cxn modelId="{DF4FFA41-8438-48AF-83A9-216D857082BA}" type="presParOf" srcId="{048A6FB9-EEA7-45DC-8860-B72EDA72E3BB}" destId="{5C92694D-5F0D-4620-A618-CD8E0EDE1F36}" srcOrd="2" destOrd="0" presId="urn:microsoft.com/office/officeart/2005/8/layout/rings+Icon"/>
    <dgm:cxn modelId="{440885C3-B8AF-4BAF-9AC0-44A7AB5BD2CF}" type="presParOf" srcId="{048A6FB9-EEA7-45DC-8860-B72EDA72E3BB}" destId="{D4C3B69A-52F0-4056-A3DE-3DEC3FFFFB58}" srcOrd="3" destOrd="0" presId="urn:microsoft.com/office/officeart/2005/8/layout/rings+Icon"/>
    <dgm:cxn modelId="{5DD868CD-ECFD-44AB-A068-1709D2A118E2}" type="presParOf" srcId="{048A6FB9-EEA7-45DC-8860-B72EDA72E3BB}" destId="{77F00048-7EEF-4736-A59F-6B209818B1C7}" srcOrd="4" destOrd="0" presId="urn:microsoft.com/office/officeart/2005/8/layout/rings+Icon"/>
    <dgm:cxn modelId="{1C3BE40E-F3D0-41CC-92E0-E26339DC06FC}" type="presParOf" srcId="{048A6FB9-EEA7-45DC-8860-B72EDA72E3BB}" destId="{A7EF5604-7E77-4B81-940A-8656A7880B8F}" srcOrd="5" destOrd="0" presId="urn:microsoft.com/office/officeart/2005/8/layout/rings+Icon"/>
    <dgm:cxn modelId="{A9733170-2AA2-46A2-9D79-432483C97E6F}" type="presParOf" srcId="{048A6FB9-EEA7-45DC-8860-B72EDA72E3BB}" destId="{7FBAB1A4-2A91-482B-B2C8-DF32251A6C95}" srcOrd="6"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535635-19AA-41E6-ADA5-D8B4B9127AD0}">
      <dsp:nvSpPr>
        <dsp:cNvPr id="0" name=""/>
        <dsp:cNvSpPr/>
      </dsp:nvSpPr>
      <dsp:spPr>
        <a:xfrm>
          <a:off x="0" y="581297"/>
          <a:ext cx="2257173" cy="2257211"/>
        </a:xfrm>
        <a:prstGeom prst="ellipse">
          <a:avLst/>
        </a:prstGeom>
        <a:solidFill>
          <a:schemeClr val="accent3">
            <a:shade val="80000"/>
            <a:alpha val="50000"/>
            <a:hueOff val="0"/>
            <a:satOff val="0"/>
            <a:lumOff val="0"/>
            <a:alphaOff val="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mj-lt"/>
            </a:rPr>
            <a:t>What type of personal data is collected, where from, where is it stored and for how long?</a:t>
          </a:r>
        </a:p>
      </dsp:txBody>
      <dsp:txXfrm>
        <a:off x="330555" y="911858"/>
        <a:ext cx="1596063" cy="1596089"/>
      </dsp:txXfrm>
    </dsp:sp>
    <dsp:sp modelId="{FDAADD3C-BDA0-4A54-AC04-7BCEF2911D3B}">
      <dsp:nvSpPr>
        <dsp:cNvPr id="0" name=""/>
        <dsp:cNvSpPr/>
      </dsp:nvSpPr>
      <dsp:spPr>
        <a:xfrm>
          <a:off x="1155709" y="2357835"/>
          <a:ext cx="2257173" cy="2257211"/>
        </a:xfrm>
        <a:prstGeom prst="ellipse">
          <a:avLst/>
        </a:prstGeom>
        <a:solidFill>
          <a:schemeClr val="accent3">
            <a:shade val="80000"/>
            <a:alpha val="50000"/>
            <a:hueOff val="-169534"/>
            <a:satOff val="-8672"/>
            <a:lumOff val="12443"/>
            <a:alphaOff val="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endParaRPr lang="en-US" sz="1300" kern="1200" dirty="0">
            <a:latin typeface="+mj-lt"/>
          </a:endParaRPr>
        </a:p>
        <a:p>
          <a:pPr marL="0" lvl="0" indent="0" algn="ctr" defTabSz="577850">
            <a:lnSpc>
              <a:spcPct val="90000"/>
            </a:lnSpc>
            <a:spcBef>
              <a:spcPct val="0"/>
            </a:spcBef>
            <a:spcAft>
              <a:spcPct val="35000"/>
            </a:spcAft>
            <a:buNone/>
          </a:pPr>
          <a:r>
            <a:rPr lang="en-US" sz="1300" kern="1200" dirty="0">
              <a:latin typeface="+mj-lt"/>
            </a:rPr>
            <a:t>Who can access the personal data held, what security measures are in place, do these need to be updated? </a:t>
          </a:r>
        </a:p>
      </dsp:txBody>
      <dsp:txXfrm>
        <a:off x="1486264" y="2688396"/>
        <a:ext cx="1596063" cy="1596089"/>
      </dsp:txXfrm>
    </dsp:sp>
    <dsp:sp modelId="{5C92694D-5F0D-4620-A618-CD8E0EDE1F36}">
      <dsp:nvSpPr>
        <dsp:cNvPr id="0" name=""/>
        <dsp:cNvSpPr/>
      </dsp:nvSpPr>
      <dsp:spPr>
        <a:xfrm>
          <a:off x="2312338" y="581297"/>
          <a:ext cx="2257173" cy="2257211"/>
        </a:xfrm>
        <a:prstGeom prst="ellipse">
          <a:avLst/>
        </a:prstGeom>
        <a:solidFill>
          <a:schemeClr val="accent3">
            <a:shade val="80000"/>
            <a:alpha val="50000"/>
            <a:hueOff val="-339069"/>
            <a:satOff val="-17345"/>
            <a:lumOff val="24886"/>
            <a:alphaOff val="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mj-lt"/>
            </a:rPr>
            <a:t>Review the type of data processing carried out, identify the legal basis for carrying it out, and document it. </a:t>
          </a:r>
        </a:p>
      </dsp:txBody>
      <dsp:txXfrm>
        <a:off x="2642893" y="911858"/>
        <a:ext cx="1596063" cy="1596089"/>
      </dsp:txXfrm>
    </dsp:sp>
    <dsp:sp modelId="{D4C3B69A-52F0-4056-A3DE-3DEC3FFFFB58}">
      <dsp:nvSpPr>
        <dsp:cNvPr id="0" name=""/>
        <dsp:cNvSpPr/>
      </dsp:nvSpPr>
      <dsp:spPr>
        <a:xfrm>
          <a:off x="3468047" y="2357835"/>
          <a:ext cx="2257173" cy="2257211"/>
        </a:xfrm>
        <a:prstGeom prst="ellipse">
          <a:avLst/>
        </a:prstGeom>
        <a:solidFill>
          <a:schemeClr val="accent3">
            <a:shade val="80000"/>
            <a:alpha val="50000"/>
            <a:hueOff val="-508603"/>
            <a:satOff val="-26017"/>
            <a:lumOff val="37329"/>
            <a:alphaOff val="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mj-lt"/>
            </a:rPr>
            <a:t>Review current privacy notices/ policies – do they need any changes for transparency requirements?</a:t>
          </a:r>
        </a:p>
      </dsp:txBody>
      <dsp:txXfrm>
        <a:off x="3798602" y="2688396"/>
        <a:ext cx="1596063" cy="1596089"/>
      </dsp:txXfrm>
    </dsp:sp>
    <dsp:sp modelId="{77F00048-7EEF-4736-A59F-6B209818B1C7}">
      <dsp:nvSpPr>
        <dsp:cNvPr id="0" name=""/>
        <dsp:cNvSpPr/>
      </dsp:nvSpPr>
      <dsp:spPr>
        <a:xfrm>
          <a:off x="4624676" y="581297"/>
          <a:ext cx="2257173" cy="2257211"/>
        </a:xfrm>
        <a:prstGeom prst="ellipse">
          <a:avLst/>
        </a:prstGeom>
        <a:solidFill>
          <a:schemeClr val="accent3">
            <a:shade val="80000"/>
            <a:alpha val="50000"/>
            <a:hueOff val="-508603"/>
            <a:satOff val="-26017"/>
            <a:lumOff val="37329"/>
            <a:alphaOff val="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mj-lt"/>
            </a:rPr>
            <a:t>Review if and how consent is sought, obtained and recorded consent, are any changes needed?</a:t>
          </a:r>
        </a:p>
      </dsp:txBody>
      <dsp:txXfrm>
        <a:off x="4955231" y="911858"/>
        <a:ext cx="1596063" cy="1596089"/>
      </dsp:txXfrm>
    </dsp:sp>
    <dsp:sp modelId="{A7EF5604-7E77-4B81-940A-8656A7880B8F}">
      <dsp:nvSpPr>
        <dsp:cNvPr id="0" name=""/>
        <dsp:cNvSpPr/>
      </dsp:nvSpPr>
      <dsp:spPr>
        <a:xfrm>
          <a:off x="5780385" y="2357835"/>
          <a:ext cx="2257173" cy="2257211"/>
        </a:xfrm>
        <a:prstGeom prst="ellipse">
          <a:avLst/>
        </a:prstGeom>
        <a:solidFill>
          <a:schemeClr val="accent3">
            <a:shade val="80000"/>
            <a:alpha val="50000"/>
            <a:hueOff val="-339069"/>
            <a:satOff val="-17345"/>
            <a:lumOff val="24886"/>
            <a:alphaOff val="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mj-lt"/>
            </a:rPr>
            <a:t>Review how all applicable individuals’ rights will be handled – can these be readily complied with?</a:t>
          </a:r>
        </a:p>
      </dsp:txBody>
      <dsp:txXfrm>
        <a:off x="6110940" y="2688396"/>
        <a:ext cx="1596063" cy="1596089"/>
      </dsp:txXfrm>
    </dsp:sp>
    <dsp:sp modelId="{7FBAB1A4-2A91-482B-B2C8-DF32251A6C95}">
      <dsp:nvSpPr>
        <dsp:cNvPr id="0" name=""/>
        <dsp:cNvSpPr/>
      </dsp:nvSpPr>
      <dsp:spPr>
        <a:xfrm>
          <a:off x="6937014" y="612108"/>
          <a:ext cx="2257173" cy="2257211"/>
        </a:xfrm>
        <a:prstGeom prst="ellipse">
          <a:avLst/>
        </a:prstGeom>
        <a:solidFill>
          <a:schemeClr val="accent3">
            <a:shade val="80000"/>
            <a:alpha val="50000"/>
            <a:hueOff val="-169534"/>
            <a:satOff val="-8672"/>
            <a:lumOff val="12443"/>
            <a:alphaOff val="0"/>
          </a:schemeClr>
        </a:solidFill>
        <a:ln w="12700" cap="flat" cmpd="sng" algn="ctr">
          <a:solidFill>
            <a:schemeClr val="bg1"/>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mj-lt"/>
            </a:rPr>
            <a:t>Review processor/sub processor, supplier, and other third party agreements</a:t>
          </a:r>
        </a:p>
      </dsp:txBody>
      <dsp:txXfrm>
        <a:off x="7267569" y="942669"/>
        <a:ext cx="1596063" cy="1596089"/>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E6C159A-BADD-4272-B40C-A7FBA09228AB}"/>
              </a:ext>
            </a:extLst>
          </p:cNvPr>
          <p:cNvSpPr>
            <a:spLocks noGrp="1"/>
          </p:cNvSpPr>
          <p:nvPr>
            <p:ph type="hdr" sz="quarter"/>
          </p:nvPr>
        </p:nvSpPr>
        <p:spPr>
          <a:xfrm>
            <a:off x="1" y="0"/>
            <a:ext cx="4236568" cy="336610"/>
          </a:xfrm>
          <a:prstGeom prst="rect">
            <a:avLst/>
          </a:prstGeom>
        </p:spPr>
        <p:txBody>
          <a:bodyPr vert="horz" lIns="90206" tIns="45103" rIns="90206" bIns="45103" rtlCol="0"/>
          <a:lstStyle>
            <a:lvl1pPr algn="l">
              <a:defRPr sz="1200"/>
            </a:lvl1pPr>
          </a:lstStyle>
          <a:p>
            <a:r>
              <a:rPr lang="en-GB" dirty="0"/>
              <a:t>Data Protection Training</a:t>
            </a:r>
          </a:p>
        </p:txBody>
      </p:sp>
      <p:sp>
        <p:nvSpPr>
          <p:cNvPr id="3" name="Date Placeholder 2">
            <a:extLst>
              <a:ext uri="{FF2B5EF4-FFF2-40B4-BE49-F238E27FC236}">
                <a16:creationId xmlns:a16="http://schemas.microsoft.com/office/drawing/2014/main" id="{6FF863DF-02EF-404B-93D5-FBC3DFA9580C}"/>
              </a:ext>
            </a:extLst>
          </p:cNvPr>
          <p:cNvSpPr>
            <a:spLocks noGrp="1"/>
          </p:cNvSpPr>
          <p:nvPr>
            <p:ph type="dt" sz="quarter" idx="1"/>
          </p:nvPr>
        </p:nvSpPr>
        <p:spPr>
          <a:xfrm>
            <a:off x="5535389" y="0"/>
            <a:ext cx="4236568" cy="336610"/>
          </a:xfrm>
          <a:prstGeom prst="rect">
            <a:avLst/>
          </a:prstGeom>
        </p:spPr>
        <p:txBody>
          <a:bodyPr vert="horz" lIns="90206" tIns="45103" rIns="90206" bIns="45103" rtlCol="0"/>
          <a:lstStyle>
            <a:lvl1pPr algn="r">
              <a:defRPr sz="1200"/>
            </a:lvl1pPr>
          </a:lstStyle>
          <a:p>
            <a:r>
              <a:rPr lang="en-GB" dirty="0"/>
              <a:t>10/05/2019</a:t>
            </a:r>
          </a:p>
        </p:txBody>
      </p:sp>
      <p:sp>
        <p:nvSpPr>
          <p:cNvPr id="4" name="Footer Placeholder 3">
            <a:extLst>
              <a:ext uri="{FF2B5EF4-FFF2-40B4-BE49-F238E27FC236}">
                <a16:creationId xmlns:a16="http://schemas.microsoft.com/office/drawing/2014/main" id="{AFB995F5-D5A3-4A92-9A63-3B83C79593CE}"/>
              </a:ext>
            </a:extLst>
          </p:cNvPr>
          <p:cNvSpPr>
            <a:spLocks noGrp="1"/>
          </p:cNvSpPr>
          <p:nvPr>
            <p:ph type="ftr" sz="quarter" idx="2"/>
          </p:nvPr>
        </p:nvSpPr>
        <p:spPr>
          <a:xfrm>
            <a:off x="1" y="6388041"/>
            <a:ext cx="4236568" cy="336610"/>
          </a:xfrm>
          <a:prstGeom prst="rect">
            <a:avLst/>
          </a:prstGeom>
        </p:spPr>
        <p:txBody>
          <a:bodyPr vert="horz" lIns="90206" tIns="45103" rIns="90206" bIns="45103"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F2BD30E6-EA2E-4251-AE49-7AF14457AD80}"/>
              </a:ext>
            </a:extLst>
          </p:cNvPr>
          <p:cNvSpPr>
            <a:spLocks noGrp="1"/>
          </p:cNvSpPr>
          <p:nvPr>
            <p:ph type="sldNum" sz="quarter" idx="3"/>
          </p:nvPr>
        </p:nvSpPr>
        <p:spPr>
          <a:xfrm>
            <a:off x="5535389" y="6388041"/>
            <a:ext cx="4236568" cy="336610"/>
          </a:xfrm>
          <a:prstGeom prst="rect">
            <a:avLst/>
          </a:prstGeom>
        </p:spPr>
        <p:txBody>
          <a:bodyPr vert="horz" lIns="90206" tIns="45103" rIns="90206" bIns="45103" rtlCol="0" anchor="b"/>
          <a:lstStyle>
            <a:lvl1pPr algn="r">
              <a:defRPr sz="1200"/>
            </a:lvl1pPr>
          </a:lstStyle>
          <a:p>
            <a:fld id="{65F91343-77C8-4F5F-8DE3-9AE7E3590E67}" type="slidenum">
              <a:rPr lang="en-GB" smtClean="0"/>
              <a:t>‹#›</a:t>
            </a:fld>
            <a:endParaRPr lang="en-GB"/>
          </a:p>
        </p:txBody>
      </p:sp>
    </p:spTree>
    <p:extLst>
      <p:ext uri="{BB962C8B-B14F-4D97-AF65-F5344CB8AC3E}">
        <p14:creationId xmlns:p14="http://schemas.microsoft.com/office/powerpoint/2010/main" val="15581183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4235503" cy="337400"/>
          </a:xfrm>
          <a:prstGeom prst="rect">
            <a:avLst/>
          </a:prstGeom>
        </p:spPr>
        <p:txBody>
          <a:bodyPr vert="horz" lIns="90206" tIns="45103" rIns="90206" bIns="45103" rtlCol="0"/>
          <a:lstStyle>
            <a:lvl1pPr algn="l">
              <a:defRPr sz="1200"/>
            </a:lvl1pPr>
          </a:lstStyle>
          <a:p>
            <a:r>
              <a:rPr lang="en-GB" dirty="0"/>
              <a:t>Data Protection Training – Coleg Y </a:t>
            </a:r>
            <a:r>
              <a:rPr lang="en-GB" dirty="0" err="1"/>
              <a:t>Cymoedd</a:t>
            </a:r>
            <a:endParaRPr lang="en-GB" dirty="0"/>
          </a:p>
        </p:txBody>
      </p:sp>
      <p:sp>
        <p:nvSpPr>
          <p:cNvPr id="3" name="Date Placeholder 2"/>
          <p:cNvSpPr>
            <a:spLocks noGrp="1"/>
          </p:cNvSpPr>
          <p:nvPr>
            <p:ph type="dt" idx="1"/>
          </p:nvPr>
        </p:nvSpPr>
        <p:spPr>
          <a:xfrm>
            <a:off x="5536475" y="0"/>
            <a:ext cx="4235503" cy="337400"/>
          </a:xfrm>
          <a:prstGeom prst="rect">
            <a:avLst/>
          </a:prstGeom>
        </p:spPr>
        <p:txBody>
          <a:bodyPr vert="horz" lIns="90206" tIns="45103" rIns="90206" bIns="45103" rtlCol="0"/>
          <a:lstStyle>
            <a:lvl1pPr algn="r">
              <a:defRPr sz="1200"/>
            </a:lvl1pPr>
          </a:lstStyle>
          <a:p>
            <a:r>
              <a:rPr lang="en-GB" dirty="0"/>
              <a:t>10/05/2019</a:t>
            </a:r>
          </a:p>
        </p:txBody>
      </p:sp>
      <p:sp>
        <p:nvSpPr>
          <p:cNvPr id="4" name="Slide Image Placeholder 3"/>
          <p:cNvSpPr>
            <a:spLocks noGrp="1" noRot="1" noChangeAspect="1"/>
          </p:cNvSpPr>
          <p:nvPr>
            <p:ph type="sldImg" idx="2"/>
          </p:nvPr>
        </p:nvSpPr>
        <p:spPr>
          <a:xfrm>
            <a:off x="2871788" y="841375"/>
            <a:ext cx="4030662" cy="2268538"/>
          </a:xfrm>
          <a:prstGeom prst="rect">
            <a:avLst/>
          </a:prstGeom>
          <a:noFill/>
          <a:ln w="12700">
            <a:solidFill>
              <a:prstClr val="black"/>
            </a:solidFill>
          </a:ln>
        </p:spPr>
        <p:txBody>
          <a:bodyPr vert="horz" lIns="90206" tIns="45103" rIns="90206" bIns="45103" rtlCol="0" anchor="ctr"/>
          <a:lstStyle/>
          <a:p>
            <a:endParaRPr lang="en-GB"/>
          </a:p>
        </p:txBody>
      </p:sp>
      <p:sp>
        <p:nvSpPr>
          <p:cNvPr id="5" name="Notes Placeholder 4"/>
          <p:cNvSpPr>
            <a:spLocks noGrp="1"/>
          </p:cNvSpPr>
          <p:nvPr>
            <p:ph type="body" sz="quarter" idx="3"/>
          </p:nvPr>
        </p:nvSpPr>
        <p:spPr>
          <a:xfrm>
            <a:off x="977425" y="3236238"/>
            <a:ext cx="7819390" cy="2647831"/>
          </a:xfrm>
          <a:prstGeom prst="rect">
            <a:avLst/>
          </a:prstGeom>
        </p:spPr>
        <p:txBody>
          <a:bodyPr vert="horz" lIns="90206" tIns="45103" rIns="90206" bIns="4510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6387251"/>
            <a:ext cx="4235503" cy="337400"/>
          </a:xfrm>
          <a:prstGeom prst="rect">
            <a:avLst/>
          </a:prstGeom>
        </p:spPr>
        <p:txBody>
          <a:bodyPr vert="horz" lIns="90206" tIns="45103" rIns="90206" bIns="45103" rtlCol="0" anchor="b"/>
          <a:lstStyle>
            <a:lvl1pPr algn="l">
              <a:defRPr sz="1200"/>
            </a:lvl1pPr>
          </a:lstStyle>
          <a:p>
            <a:endParaRPr lang="en-GB"/>
          </a:p>
        </p:txBody>
      </p:sp>
      <p:sp>
        <p:nvSpPr>
          <p:cNvPr id="7" name="Slide Number Placeholder 6"/>
          <p:cNvSpPr>
            <a:spLocks noGrp="1"/>
          </p:cNvSpPr>
          <p:nvPr>
            <p:ph type="sldNum" sz="quarter" idx="5"/>
          </p:nvPr>
        </p:nvSpPr>
        <p:spPr>
          <a:xfrm>
            <a:off x="5536475" y="6387251"/>
            <a:ext cx="4235503" cy="337400"/>
          </a:xfrm>
          <a:prstGeom prst="rect">
            <a:avLst/>
          </a:prstGeom>
        </p:spPr>
        <p:txBody>
          <a:bodyPr vert="horz" lIns="90206" tIns="45103" rIns="90206" bIns="45103" rtlCol="0" anchor="b"/>
          <a:lstStyle>
            <a:lvl1pPr algn="r">
              <a:defRPr sz="1200"/>
            </a:lvl1pPr>
          </a:lstStyle>
          <a:p>
            <a:fld id="{4D6572E9-1016-40D8-94DC-9EA3AA596F3D}" type="slidenum">
              <a:rPr lang="en-GB" smtClean="0"/>
              <a:t>‹#›</a:t>
            </a:fld>
            <a:endParaRPr lang="en-GB"/>
          </a:p>
        </p:txBody>
      </p:sp>
    </p:spTree>
    <p:extLst>
      <p:ext uri="{BB962C8B-B14F-4D97-AF65-F5344CB8AC3E}">
        <p14:creationId xmlns:p14="http://schemas.microsoft.com/office/powerpoint/2010/main" val="4029790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a:t>
            </a:fld>
            <a:endParaRPr lang="en-GB"/>
          </a:p>
        </p:txBody>
      </p:sp>
    </p:spTree>
    <p:extLst>
      <p:ext uri="{BB962C8B-B14F-4D97-AF65-F5344CB8AC3E}">
        <p14:creationId xmlns:p14="http://schemas.microsoft.com/office/powerpoint/2010/main" val="3377047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6572E9-1016-40D8-94DC-9EA3AA596F3D}" type="slidenum">
              <a:rPr lang="en-GB" smtClean="0"/>
              <a:t>3</a:t>
            </a:fld>
            <a:endParaRPr lang="en-GB"/>
          </a:p>
        </p:txBody>
      </p:sp>
    </p:spTree>
    <p:extLst>
      <p:ext uri="{BB962C8B-B14F-4D97-AF65-F5344CB8AC3E}">
        <p14:creationId xmlns:p14="http://schemas.microsoft.com/office/powerpoint/2010/main" val="22921049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D6572E9-1016-40D8-94DC-9EA3AA596F3D}" type="slidenum">
              <a:rPr lang="en-GB" smtClean="0"/>
              <a:t>4</a:t>
            </a:fld>
            <a:endParaRPr lang="en-GB"/>
          </a:p>
        </p:txBody>
      </p:sp>
    </p:spTree>
    <p:extLst>
      <p:ext uri="{BB962C8B-B14F-4D97-AF65-F5344CB8AC3E}">
        <p14:creationId xmlns:p14="http://schemas.microsoft.com/office/powerpoint/2010/main" val="695520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defTabSz="902056">
              <a:defRPr/>
            </a:pPr>
            <a:fld id="{4D6572E9-1016-40D8-94DC-9EA3AA596F3D}" type="slidenum">
              <a:rPr lang="en-GB">
                <a:solidFill>
                  <a:prstClr val="black"/>
                </a:solidFill>
                <a:latin typeface="Calibri" panose="020F0502020204030204"/>
              </a:rPr>
              <a:pPr defTabSz="902056">
                <a:defRPr/>
              </a:pPr>
              <a:t>5</a:t>
            </a:fld>
            <a:endParaRPr lang="en-GB">
              <a:solidFill>
                <a:prstClr val="black"/>
              </a:solidFill>
              <a:latin typeface="Calibri" panose="020F0502020204030204"/>
            </a:endParaRPr>
          </a:p>
        </p:txBody>
      </p:sp>
    </p:spTree>
    <p:extLst>
      <p:ext uri="{BB962C8B-B14F-4D97-AF65-F5344CB8AC3E}">
        <p14:creationId xmlns:p14="http://schemas.microsoft.com/office/powerpoint/2010/main" val="41014959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it personal data? Sensitive personal data? Neither?</a:t>
            </a:r>
          </a:p>
        </p:txBody>
      </p:sp>
      <p:sp>
        <p:nvSpPr>
          <p:cNvPr id="4" name="Slide Number Placeholder 3"/>
          <p:cNvSpPr>
            <a:spLocks noGrp="1"/>
          </p:cNvSpPr>
          <p:nvPr>
            <p:ph type="sldNum" sz="quarter" idx="5"/>
          </p:nvPr>
        </p:nvSpPr>
        <p:spPr/>
        <p:txBody>
          <a:bodyPr/>
          <a:lstStyle/>
          <a:p>
            <a:fld id="{4D6572E9-1016-40D8-94DC-9EA3AA596F3D}" type="slidenum">
              <a:rPr lang="en-GB" smtClean="0"/>
              <a:t>6</a:t>
            </a:fld>
            <a:endParaRPr lang="en-GB"/>
          </a:p>
        </p:txBody>
      </p:sp>
    </p:spTree>
    <p:extLst>
      <p:ext uri="{BB962C8B-B14F-4D97-AF65-F5344CB8AC3E}">
        <p14:creationId xmlns:p14="http://schemas.microsoft.com/office/powerpoint/2010/main" val="41998833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‘identifiable living individual’ means a </a:t>
            </a:r>
            <a:r>
              <a:rPr lang="en-GB" u="sng" dirty="0"/>
              <a:t>living</a:t>
            </a:r>
            <a:r>
              <a:rPr lang="en-GB" dirty="0"/>
              <a:t> individual who can be identified, directly or indirectly, in particular by reference to either of the following:</a:t>
            </a:r>
          </a:p>
          <a:p>
            <a:pPr marL="169135" indent="-169135">
              <a:buFont typeface="Arial" panose="020B0604020202020204" pitchFamily="34" charset="0"/>
              <a:buChar char="•"/>
            </a:pPr>
            <a:endParaRPr lang="en-GB" dirty="0"/>
          </a:p>
          <a:p>
            <a:pPr marL="169135" indent="-169135">
              <a:buFont typeface="Arial" panose="020B0604020202020204" pitchFamily="34" charset="0"/>
              <a:buChar char="•"/>
            </a:pPr>
            <a:r>
              <a:rPr lang="en-GB" dirty="0"/>
              <a:t>An identifier such as a name, an identification number, location data or an online identifier.</a:t>
            </a:r>
          </a:p>
          <a:p>
            <a:pPr marL="169135" indent="-169135">
              <a:buFont typeface="Arial" panose="020B0604020202020204" pitchFamily="34" charset="0"/>
              <a:buChar char="•"/>
            </a:pPr>
            <a:r>
              <a:rPr lang="en-GB" dirty="0"/>
              <a:t>One or more factors specific to the physical, physiological, genetic, mental, economic, cultural or social identity of the individual.</a:t>
            </a:r>
          </a:p>
        </p:txBody>
      </p:sp>
      <p:sp>
        <p:nvSpPr>
          <p:cNvPr id="4" name="Slide Number Placeholder 3"/>
          <p:cNvSpPr>
            <a:spLocks noGrp="1"/>
          </p:cNvSpPr>
          <p:nvPr>
            <p:ph type="sldNum" sz="quarter" idx="5"/>
          </p:nvPr>
        </p:nvSpPr>
        <p:spPr/>
        <p:txBody>
          <a:bodyPr/>
          <a:lstStyle/>
          <a:p>
            <a:fld id="{4D6572E9-1016-40D8-94DC-9EA3AA596F3D}" type="slidenum">
              <a:rPr lang="en-GB" smtClean="0"/>
              <a:t>7</a:t>
            </a:fld>
            <a:endParaRPr lang="en-GB"/>
          </a:p>
        </p:txBody>
      </p:sp>
    </p:spTree>
    <p:extLst>
      <p:ext uri="{BB962C8B-B14F-4D97-AF65-F5344CB8AC3E}">
        <p14:creationId xmlns:p14="http://schemas.microsoft.com/office/powerpoint/2010/main" val="9310546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Subject to certain exceptions, the UK GDPR prohibits the processing of personal data that reveals the above unless certain conditions apply – of which, more shortly. </a:t>
            </a:r>
          </a:p>
          <a:p>
            <a:endParaRPr lang="en-GB" dirty="0"/>
          </a:p>
          <a:p>
            <a:r>
              <a:rPr lang="en-GB" dirty="0"/>
              <a:t>The commission or alleged commission of any offence and criminal proceedings are no longer included in the special categories of personal data. They are dealt with separately under GDPR article 10and, again, may only be processed if certain conditions apply.</a:t>
            </a:r>
          </a:p>
          <a:p>
            <a:endParaRPr lang="en-GB" dirty="0"/>
          </a:p>
          <a:p>
            <a:endParaRPr lang="en-GB" dirty="0"/>
          </a:p>
        </p:txBody>
      </p:sp>
      <p:sp>
        <p:nvSpPr>
          <p:cNvPr id="4" name="Slide Number Placeholder 3"/>
          <p:cNvSpPr>
            <a:spLocks noGrp="1"/>
          </p:cNvSpPr>
          <p:nvPr>
            <p:ph type="sldNum" sz="quarter" idx="5"/>
          </p:nvPr>
        </p:nvSpPr>
        <p:spPr/>
        <p:txBody>
          <a:bodyPr/>
          <a:lstStyle/>
          <a:p>
            <a:fld id="{4D6572E9-1016-40D8-94DC-9EA3AA596F3D}" type="slidenum">
              <a:rPr lang="en-GB" smtClean="0"/>
              <a:t>8</a:t>
            </a:fld>
            <a:endParaRPr lang="en-GB"/>
          </a:p>
        </p:txBody>
      </p:sp>
    </p:spTree>
    <p:extLst>
      <p:ext uri="{BB962C8B-B14F-4D97-AF65-F5344CB8AC3E}">
        <p14:creationId xmlns:p14="http://schemas.microsoft.com/office/powerpoint/2010/main" val="30062814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Processing – really just anything that you do with personal data. Includes recording a meeting, /taking notes/photographs/videos</a:t>
            </a:r>
          </a:p>
        </p:txBody>
      </p:sp>
      <p:sp>
        <p:nvSpPr>
          <p:cNvPr id="4" name="Slide Number Placeholder 3"/>
          <p:cNvSpPr>
            <a:spLocks noGrp="1"/>
          </p:cNvSpPr>
          <p:nvPr>
            <p:ph type="sldNum" sz="quarter" idx="5"/>
          </p:nvPr>
        </p:nvSpPr>
        <p:spPr/>
        <p:txBody>
          <a:bodyPr/>
          <a:lstStyle/>
          <a:p>
            <a:fld id="{4D6572E9-1016-40D8-94DC-9EA3AA596F3D}" type="slidenum">
              <a:rPr lang="en-GB" smtClean="0"/>
              <a:t>9</a:t>
            </a:fld>
            <a:endParaRPr lang="en-GB"/>
          </a:p>
        </p:txBody>
      </p:sp>
    </p:spTree>
    <p:extLst>
      <p:ext uri="{BB962C8B-B14F-4D97-AF65-F5344CB8AC3E}">
        <p14:creationId xmlns:p14="http://schemas.microsoft.com/office/powerpoint/2010/main" val="5040256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5514" indent="-225514">
              <a:buFont typeface="+mj-lt"/>
              <a:buAutoNum type="arabicPeriod"/>
            </a:pPr>
            <a:r>
              <a:rPr lang="en-GB" dirty="0"/>
              <a:t>No – as long as the report does not refer to a living individual</a:t>
            </a:r>
          </a:p>
          <a:p>
            <a:pPr marL="225514" indent="-225514">
              <a:buFont typeface="+mj-lt"/>
              <a:buAutoNum type="arabicPeriod"/>
            </a:pPr>
            <a:r>
              <a:rPr lang="en-GB" dirty="0"/>
              <a:t>Yes</a:t>
            </a:r>
          </a:p>
          <a:p>
            <a:pPr marL="225514" indent="-225514">
              <a:buFont typeface="+mj-lt"/>
              <a:buAutoNum type="arabicPeriod"/>
            </a:pPr>
            <a:r>
              <a:rPr lang="en-GB" dirty="0"/>
              <a:t>Yes</a:t>
            </a:r>
          </a:p>
          <a:p>
            <a:pPr marL="225514" indent="-225514">
              <a:buFont typeface="+mj-lt"/>
              <a:buAutoNum type="arabicPeriod"/>
            </a:pPr>
            <a:r>
              <a:rPr lang="en-GB" dirty="0"/>
              <a:t>No – because a living individual cannot be identified from this data</a:t>
            </a:r>
          </a:p>
          <a:p>
            <a:pPr marL="225514" indent="-225514">
              <a:buFont typeface="+mj-lt"/>
              <a:buAutoNum type="arabicPeriod"/>
            </a:pPr>
            <a:r>
              <a:rPr lang="en-GB" dirty="0"/>
              <a:t>Yes</a:t>
            </a:r>
          </a:p>
          <a:p>
            <a:pPr marL="225514" indent="-225514">
              <a:buFont typeface="+mj-lt"/>
              <a:buAutoNum type="arabicPeriod"/>
            </a:pPr>
            <a:r>
              <a:rPr lang="en-GB" dirty="0"/>
              <a:t>Yes</a:t>
            </a:r>
          </a:p>
        </p:txBody>
      </p:sp>
      <p:sp>
        <p:nvSpPr>
          <p:cNvPr id="4" name="Slide Number Placeholder 3"/>
          <p:cNvSpPr>
            <a:spLocks noGrp="1"/>
          </p:cNvSpPr>
          <p:nvPr>
            <p:ph type="sldNum" sz="quarter" idx="5"/>
          </p:nvPr>
        </p:nvSpPr>
        <p:spPr/>
        <p:txBody>
          <a:bodyPr/>
          <a:lstStyle/>
          <a:p>
            <a:fld id="{703C78D4-3E6E-7541-B5CD-7881E3C09CC6}" type="slidenum">
              <a:rPr lang="en-GB" smtClean="0"/>
              <a:t>10</a:t>
            </a:fld>
            <a:endParaRPr lang="en-GB" dirty="0"/>
          </a:p>
        </p:txBody>
      </p:sp>
    </p:spTree>
    <p:extLst>
      <p:ext uri="{BB962C8B-B14F-4D97-AF65-F5344CB8AC3E}">
        <p14:creationId xmlns:p14="http://schemas.microsoft.com/office/powerpoint/2010/main" val="16108993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5514" indent="-225514">
              <a:buFont typeface="+mj-lt"/>
              <a:buAutoNum type="arabicPeriod"/>
            </a:pPr>
            <a:r>
              <a:rPr lang="en-GB" dirty="0"/>
              <a:t>Yes – medical information </a:t>
            </a:r>
          </a:p>
          <a:p>
            <a:pPr marL="225514" indent="-225514">
              <a:buFont typeface="+mj-lt"/>
              <a:buAutoNum type="arabicPeriod"/>
            </a:pPr>
            <a:r>
              <a:rPr lang="en-GB" dirty="0"/>
              <a:t>No</a:t>
            </a:r>
          </a:p>
          <a:p>
            <a:pPr marL="225514" indent="-225514">
              <a:buFont typeface="+mj-lt"/>
              <a:buAutoNum type="arabicPeriod"/>
            </a:pPr>
            <a:r>
              <a:rPr lang="en-GB" dirty="0"/>
              <a:t>Yes – biometric data</a:t>
            </a:r>
          </a:p>
          <a:p>
            <a:pPr marL="225514" indent="-225514">
              <a:buFont typeface="+mj-lt"/>
              <a:buAutoNum type="arabicPeriod"/>
            </a:pPr>
            <a:r>
              <a:rPr lang="en-GB" dirty="0"/>
              <a:t>No</a:t>
            </a:r>
          </a:p>
          <a:p>
            <a:pPr marL="225514" indent="-225514">
              <a:buFont typeface="+mj-lt"/>
              <a:buAutoNum type="arabicPeriod"/>
            </a:pPr>
            <a:r>
              <a:rPr lang="en-GB" dirty="0"/>
              <a:t>Yes</a:t>
            </a:r>
          </a:p>
          <a:p>
            <a:pPr marL="225514" indent="-225514" defTabSz="902056">
              <a:buFont typeface="+mj-lt"/>
              <a:buAutoNum type="arabicPeriod"/>
              <a:defRPr/>
            </a:pPr>
            <a:r>
              <a:rPr lang="en-GB" dirty="0"/>
              <a:t>Yes - </a:t>
            </a:r>
            <a:r>
              <a:rPr lang="en-US" b="0" dirty="0"/>
              <a:t>data concerning a natural person's sex life or sexual orientation</a:t>
            </a:r>
          </a:p>
          <a:p>
            <a:pPr marL="225514" indent="-225514">
              <a:buFont typeface="+mj-lt"/>
              <a:buAutoNum type="arabicPeriod"/>
            </a:pPr>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11</a:t>
            </a:fld>
            <a:endParaRPr lang="en-GB" dirty="0"/>
          </a:p>
        </p:txBody>
      </p:sp>
    </p:spTree>
    <p:extLst>
      <p:ext uri="{BB962C8B-B14F-4D97-AF65-F5344CB8AC3E}">
        <p14:creationId xmlns:p14="http://schemas.microsoft.com/office/powerpoint/2010/main" val="32789996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D6572E9-1016-40D8-94DC-9EA3AA596F3D}" type="slidenum">
              <a:rPr lang="en-GB" smtClean="0"/>
              <a:t>12</a:t>
            </a:fld>
            <a:endParaRPr lang="en-GB"/>
          </a:p>
        </p:txBody>
      </p:sp>
    </p:spTree>
    <p:extLst>
      <p:ext uri="{BB962C8B-B14F-4D97-AF65-F5344CB8AC3E}">
        <p14:creationId xmlns:p14="http://schemas.microsoft.com/office/powerpoint/2010/main" val="11855600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accountability requirement is new. It requires employers as data controllers to </a:t>
            </a:r>
            <a:r>
              <a:rPr lang="en-GB" u="sng" dirty="0"/>
              <a:t>demonstrate</a:t>
            </a:r>
            <a:r>
              <a:rPr lang="en-GB" dirty="0"/>
              <a:t> compliance with the GDPR by showing the ICO and individuals how it complies, on an ongoing basis, with its obligations. Employers will need to ensure data protection by design and default which includes:</a:t>
            </a:r>
          </a:p>
          <a:p>
            <a:endParaRPr lang="en-GB" dirty="0"/>
          </a:p>
          <a:p>
            <a:pPr marL="169135" indent="-169135">
              <a:buFont typeface="Arial" panose="020B0604020202020204" pitchFamily="34" charset="0"/>
              <a:buChar char="•"/>
            </a:pPr>
            <a:r>
              <a:rPr lang="en-GB" dirty="0"/>
              <a:t>Ensuring measures are designed to implement data protection principles e.g. where appropriate use pseudonymisation as soon as possible, minimise the processing of personal data, ensure transparency and create and improve security features</a:t>
            </a:r>
          </a:p>
          <a:p>
            <a:pPr marL="169135" indent="-169135">
              <a:buFont typeface="Arial" panose="020B0604020202020204" pitchFamily="34" charset="0"/>
              <a:buChar char="•"/>
            </a:pPr>
            <a:r>
              <a:rPr lang="en-GB" dirty="0"/>
              <a:t>By default only processing personal data necessary for an intended, specific purpose. That will apply to the amount of data collected, the extent to which it is processed, the period for which it is stored and how it can be accessed </a:t>
            </a:r>
          </a:p>
          <a:p>
            <a:pPr marL="169135" indent="-169135">
              <a:buFont typeface="Arial" panose="020B0604020202020204" pitchFamily="34" charset="0"/>
              <a:buChar char="•"/>
            </a:pPr>
            <a:r>
              <a:rPr lang="en-GB" dirty="0"/>
              <a:t>Implement appropriate technical and organisational measures that ensure and demonstrate compliance e.g. undertaking internal audits of processing activities every 12 – 18 months, implementing data protection policies, staff training and updating HR processes</a:t>
            </a:r>
          </a:p>
          <a:p>
            <a:pPr marL="169135" indent="-169135">
              <a:buFont typeface="Arial" panose="020B0604020202020204" pitchFamily="34" charset="0"/>
              <a:buChar char="•"/>
            </a:pPr>
            <a:r>
              <a:rPr lang="en-GB" dirty="0"/>
              <a:t>Undertake data protection impact assessments</a:t>
            </a:r>
          </a:p>
          <a:p>
            <a:pPr marL="169135" indent="-169135">
              <a:buFont typeface="Arial" panose="020B0604020202020204" pitchFamily="34" charset="0"/>
              <a:buChar char="•"/>
            </a:pPr>
            <a:r>
              <a:rPr lang="en-GB" dirty="0"/>
              <a:t>[Keep records on processing activities]. </a:t>
            </a:r>
          </a:p>
          <a:p>
            <a:pPr marL="169135" indent="-169135">
              <a:buFont typeface="Arial" panose="020B0604020202020204" pitchFamily="34" charset="0"/>
              <a:buChar char="•"/>
            </a:pPr>
            <a:r>
              <a:rPr lang="en-GB" dirty="0"/>
              <a:t>Appoint a data manager with specific responsibility for continued oversight of data protection obligations</a:t>
            </a:r>
          </a:p>
        </p:txBody>
      </p:sp>
      <p:sp>
        <p:nvSpPr>
          <p:cNvPr id="4" name="Slide Number Placeholder 3"/>
          <p:cNvSpPr>
            <a:spLocks noGrp="1"/>
          </p:cNvSpPr>
          <p:nvPr>
            <p:ph type="sldNum" sz="quarter" idx="5"/>
          </p:nvPr>
        </p:nvSpPr>
        <p:spPr/>
        <p:txBody>
          <a:bodyPr/>
          <a:lstStyle/>
          <a:p>
            <a:fld id="{703C78D4-3E6E-7541-B5CD-7881E3C09CC6}" type="slidenum">
              <a:rPr lang="en-GB" smtClean="0"/>
              <a:t>13</a:t>
            </a:fld>
            <a:endParaRPr lang="en-GB" dirty="0"/>
          </a:p>
        </p:txBody>
      </p:sp>
    </p:spTree>
    <p:extLst>
      <p:ext uri="{BB962C8B-B14F-4D97-AF65-F5344CB8AC3E}">
        <p14:creationId xmlns:p14="http://schemas.microsoft.com/office/powerpoint/2010/main" val="26122298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process its employees' personal data, an employer must comply with the data protection principles. Accuracy – data controllers are required to take ‘every reasonable step’ to ensure that inaccurate and/or outdated data is deleted/amended</a:t>
            </a:r>
          </a:p>
          <a:p>
            <a:endParaRPr lang="en-GB" dirty="0"/>
          </a:p>
          <a:p>
            <a:r>
              <a:rPr lang="en-GB" dirty="0"/>
              <a:t>Should have a retention policy – review held data regularly and clean databases</a:t>
            </a:r>
          </a:p>
          <a:p>
            <a:endParaRPr lang="en-GB" dirty="0"/>
          </a:p>
          <a:p>
            <a:r>
              <a:rPr lang="en-GB" dirty="0"/>
              <a:t>There are strict breach reporting provisions in the UK GDPR. </a:t>
            </a:r>
          </a:p>
        </p:txBody>
      </p:sp>
      <p:sp>
        <p:nvSpPr>
          <p:cNvPr id="4" name="Slide Number Placeholder 3"/>
          <p:cNvSpPr>
            <a:spLocks noGrp="1"/>
          </p:cNvSpPr>
          <p:nvPr>
            <p:ph type="sldNum" sz="quarter" idx="5"/>
          </p:nvPr>
        </p:nvSpPr>
        <p:spPr/>
        <p:txBody>
          <a:bodyPr/>
          <a:lstStyle/>
          <a:p>
            <a:fld id="{4D6572E9-1016-40D8-94DC-9EA3AA596F3D}" type="slidenum">
              <a:rPr lang="en-GB" smtClean="0"/>
              <a:t>14</a:t>
            </a:fld>
            <a:endParaRPr lang="en-GB"/>
          </a:p>
        </p:txBody>
      </p:sp>
    </p:spTree>
    <p:extLst>
      <p:ext uri="{BB962C8B-B14F-4D97-AF65-F5344CB8AC3E}">
        <p14:creationId xmlns:p14="http://schemas.microsoft.com/office/powerpoint/2010/main" val="28925325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designed to help organisations identify the most effective way to comply with their data protection obligations and meet individuals' expectations of privacy. An effective DPIA will enable an organisation to identify and resolve issues at an early stage. Under the GDPR a data controller must undertake a DPIA "where a type of processing in particular using new technologies, and taking into account the nature, scope, context and purpose of the processing, is likely to result in a high risk to the rights and freedoms of individuals“. Where a DPIA indicates that processing operations involve a high risk which the controller cannot mitigate by appropriate measures in terms of available technology and costs of implementation, the controller should consult the ICO before any processing.</a:t>
            </a:r>
          </a:p>
          <a:p>
            <a:endParaRPr lang="en-GB" dirty="0"/>
          </a:p>
          <a:p>
            <a:endParaRPr lang="en-GB" dirty="0"/>
          </a:p>
        </p:txBody>
      </p:sp>
      <p:sp>
        <p:nvSpPr>
          <p:cNvPr id="4" name="Slide Number Placeholder 3"/>
          <p:cNvSpPr>
            <a:spLocks noGrp="1"/>
          </p:cNvSpPr>
          <p:nvPr>
            <p:ph type="sldNum" sz="quarter" idx="5"/>
          </p:nvPr>
        </p:nvSpPr>
        <p:spPr/>
        <p:txBody>
          <a:bodyPr/>
          <a:lstStyle/>
          <a:p>
            <a:fld id="{4D6572E9-1016-40D8-94DC-9EA3AA596F3D}" type="slidenum">
              <a:rPr lang="en-GB" smtClean="0"/>
              <a:t>15</a:t>
            </a:fld>
            <a:endParaRPr lang="en-GB"/>
          </a:p>
        </p:txBody>
      </p:sp>
    </p:spTree>
    <p:extLst>
      <p:ext uri="{BB962C8B-B14F-4D97-AF65-F5344CB8AC3E}">
        <p14:creationId xmlns:p14="http://schemas.microsoft.com/office/powerpoint/2010/main" val="39858151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DPO </a:t>
            </a:r>
            <a:r>
              <a:rPr lang="en-GB" u="sng" dirty="0"/>
              <a:t>must be appointed </a:t>
            </a:r>
            <a:r>
              <a:rPr lang="en-GB" u="none" dirty="0"/>
              <a:t> in certain circumstances  - [confirm]. However, </a:t>
            </a:r>
            <a:r>
              <a:rPr lang="en-GB" dirty="0"/>
              <a:t>even where these don’t apply it is sensible to designate a data protection manager who can work with managers from other business areas to ensure a co-ordinated and consistent approach to data protection compliance across an organisation.</a:t>
            </a:r>
          </a:p>
          <a:p>
            <a:endParaRPr lang="en-GB" dirty="0"/>
          </a:p>
          <a:p>
            <a:r>
              <a:rPr lang="en-GB" dirty="0"/>
              <a:t>A data protection manager can:</a:t>
            </a:r>
          </a:p>
          <a:p>
            <a:endParaRPr lang="en-GB" dirty="0"/>
          </a:p>
          <a:p>
            <a:pPr marL="169135" indent="-169135">
              <a:buFont typeface="Arial" panose="020B0604020202020204" pitchFamily="34" charset="0"/>
              <a:buChar char="•"/>
            </a:pPr>
            <a:r>
              <a:rPr lang="en-GB" dirty="0"/>
              <a:t>undertake a data protection audit</a:t>
            </a:r>
          </a:p>
          <a:p>
            <a:pPr marL="169135" indent="-169135">
              <a:buFont typeface="Arial" panose="020B0604020202020204" pitchFamily="34" charset="0"/>
              <a:buChar char="•"/>
            </a:pPr>
            <a:r>
              <a:rPr lang="en-GB" dirty="0"/>
              <a:t>shape a data protection policies and staff training</a:t>
            </a:r>
          </a:p>
          <a:p>
            <a:pPr marL="169135" indent="-169135">
              <a:buFont typeface="Arial" panose="020B0604020202020204" pitchFamily="34" charset="0"/>
              <a:buChar char="•"/>
            </a:pPr>
            <a:r>
              <a:rPr lang="en-GB" dirty="0"/>
              <a:t>ensure there is a mechanism for checking that any agreed procedures are followed in practice, such as carrying out occasional audits and spot checks</a:t>
            </a:r>
          </a:p>
          <a:p>
            <a:pPr marL="169135" indent="-169135">
              <a:buFont typeface="Arial" panose="020B0604020202020204" pitchFamily="34" charset="0"/>
              <a:buChar char="•"/>
            </a:pPr>
            <a:r>
              <a:rPr lang="en-GB" dirty="0"/>
              <a:t>require managers to sign compliance statements</a:t>
            </a:r>
            <a:endParaRPr lang="en-GB" u="none" dirty="0"/>
          </a:p>
        </p:txBody>
      </p:sp>
      <p:sp>
        <p:nvSpPr>
          <p:cNvPr id="4" name="Slide Number Placeholder 3"/>
          <p:cNvSpPr>
            <a:spLocks noGrp="1"/>
          </p:cNvSpPr>
          <p:nvPr>
            <p:ph type="sldNum" sz="quarter" idx="5"/>
          </p:nvPr>
        </p:nvSpPr>
        <p:spPr/>
        <p:txBody>
          <a:bodyPr/>
          <a:lstStyle/>
          <a:p>
            <a:fld id="{703C78D4-3E6E-7541-B5CD-7881E3C09CC6}" type="slidenum">
              <a:rPr lang="en-GB" smtClean="0"/>
              <a:t>16</a:t>
            </a:fld>
            <a:endParaRPr lang="en-GB" dirty="0"/>
          </a:p>
        </p:txBody>
      </p:sp>
    </p:spTree>
    <p:extLst>
      <p:ext uri="{BB962C8B-B14F-4D97-AF65-F5344CB8AC3E}">
        <p14:creationId xmlns:p14="http://schemas.microsoft.com/office/powerpoint/2010/main" val="1546432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D6572E9-1016-40D8-94DC-9EA3AA596F3D}" type="slidenum">
              <a:rPr lang="en-GB" smtClean="0"/>
              <a:t>17</a:t>
            </a:fld>
            <a:endParaRPr lang="en-GB"/>
          </a:p>
        </p:txBody>
      </p:sp>
    </p:spTree>
    <p:extLst>
      <p:ext uri="{BB962C8B-B14F-4D97-AF65-F5344CB8AC3E}">
        <p14:creationId xmlns:p14="http://schemas.microsoft.com/office/powerpoint/2010/main" val="14919996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Annual audits should include: </a:t>
            </a:r>
          </a:p>
          <a:p>
            <a:pPr marL="169135" indent="-169135">
              <a:buFont typeface="Arial" panose="020B0604020202020204" pitchFamily="34" charset="0"/>
              <a:buChar char="•"/>
            </a:pPr>
            <a:r>
              <a:rPr lang="en-GB" dirty="0">
                <a:effectLst/>
              </a:rPr>
              <a:t>Providing a description of the data</a:t>
            </a:r>
          </a:p>
          <a:p>
            <a:pPr marL="169135" indent="-169135">
              <a:buFont typeface="Arial" panose="020B0604020202020204" pitchFamily="34" charset="0"/>
              <a:buChar char="•"/>
            </a:pPr>
            <a:r>
              <a:rPr lang="en-GB" dirty="0">
                <a:effectLst/>
              </a:rPr>
              <a:t>What is the data used for?</a:t>
            </a:r>
          </a:p>
          <a:p>
            <a:pPr marL="169135" indent="-169135">
              <a:buFont typeface="Arial" panose="020B0604020202020204" pitchFamily="34" charset="0"/>
              <a:buChar char="•"/>
            </a:pPr>
            <a:r>
              <a:rPr lang="en-GB" dirty="0">
                <a:effectLst/>
              </a:rPr>
              <a:t>Legal basis for processing the data?</a:t>
            </a:r>
          </a:p>
          <a:p>
            <a:pPr marL="169135" indent="-169135">
              <a:buFont typeface="Arial" panose="020B0604020202020204" pitchFamily="34" charset="0"/>
              <a:buChar char="•"/>
            </a:pPr>
            <a:r>
              <a:rPr lang="en-GB" dirty="0">
                <a:effectLst/>
              </a:rPr>
              <a:t>Who holds the data and who can access it?</a:t>
            </a:r>
          </a:p>
          <a:p>
            <a:pPr marL="169135" indent="-169135">
              <a:buFont typeface="Arial" panose="020B0604020202020204" pitchFamily="34" charset="0"/>
              <a:buChar char="•"/>
            </a:pPr>
            <a:r>
              <a:rPr lang="en-GB" dirty="0">
                <a:effectLst/>
              </a:rPr>
              <a:t>What security controls are in place?</a:t>
            </a:r>
          </a:p>
          <a:p>
            <a:pPr marL="169135" indent="-169135">
              <a:buFont typeface="Arial" panose="020B0604020202020204" pitchFamily="34" charset="0"/>
              <a:buChar char="•"/>
            </a:pPr>
            <a:r>
              <a:rPr lang="en-GB" dirty="0">
                <a:effectLst/>
              </a:rPr>
              <a:t>Hold long is the data kept for?</a:t>
            </a:r>
          </a:p>
          <a:p>
            <a:pPr marL="169135" indent="-169135">
              <a:buFont typeface="Arial" panose="020B0604020202020204" pitchFamily="34" charset="0"/>
              <a:buChar char="•"/>
            </a:pPr>
            <a:r>
              <a:rPr lang="en-GB" dirty="0">
                <a:effectLst/>
              </a:rPr>
              <a:t>Is this covered by a Privacy Notice?</a:t>
            </a:r>
          </a:p>
          <a:p>
            <a:pPr marL="169135" indent="-169135">
              <a:buFont typeface="Arial" panose="020B0604020202020204" pitchFamily="34" charset="0"/>
              <a:buChar char="•"/>
            </a:pPr>
            <a:r>
              <a:rPr lang="en-GB" dirty="0">
                <a:effectLst/>
              </a:rPr>
              <a:t>Action required?</a:t>
            </a:r>
          </a:p>
          <a:p>
            <a:endParaRPr lang="en-GB" dirty="0"/>
          </a:p>
        </p:txBody>
      </p:sp>
      <p:sp>
        <p:nvSpPr>
          <p:cNvPr id="4" name="Slide Number Placeholder 3"/>
          <p:cNvSpPr>
            <a:spLocks noGrp="1"/>
          </p:cNvSpPr>
          <p:nvPr>
            <p:ph type="sldNum" sz="quarter" idx="5"/>
          </p:nvPr>
        </p:nvSpPr>
        <p:spPr/>
        <p:txBody>
          <a:bodyPr/>
          <a:lstStyle/>
          <a:p>
            <a:fld id="{4D6572E9-1016-40D8-94DC-9EA3AA596F3D}" type="slidenum">
              <a:rPr lang="en-GB" smtClean="0"/>
              <a:t>18</a:t>
            </a:fld>
            <a:endParaRPr lang="en-GB"/>
          </a:p>
        </p:txBody>
      </p:sp>
    </p:spTree>
    <p:extLst>
      <p:ext uri="{BB962C8B-B14F-4D97-AF65-F5344CB8AC3E}">
        <p14:creationId xmlns:p14="http://schemas.microsoft.com/office/powerpoint/2010/main" val="12760644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D6572E9-1016-40D8-94DC-9EA3AA596F3D}" type="slidenum">
              <a:rPr lang="en-GB" smtClean="0"/>
              <a:t>19</a:t>
            </a:fld>
            <a:endParaRPr lang="en-GB"/>
          </a:p>
        </p:txBody>
      </p:sp>
    </p:spTree>
    <p:extLst>
      <p:ext uri="{BB962C8B-B14F-4D97-AF65-F5344CB8AC3E}">
        <p14:creationId xmlns:p14="http://schemas.microsoft.com/office/powerpoint/2010/main" val="23877289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D6572E9-1016-40D8-94DC-9EA3AA596F3D}" type="slidenum">
              <a:rPr lang="en-GB" smtClean="0"/>
              <a:t>20</a:t>
            </a:fld>
            <a:endParaRPr lang="en-GB"/>
          </a:p>
        </p:txBody>
      </p:sp>
    </p:spTree>
    <p:extLst>
      <p:ext uri="{BB962C8B-B14F-4D97-AF65-F5344CB8AC3E}">
        <p14:creationId xmlns:p14="http://schemas.microsoft.com/office/powerpoint/2010/main" val="384886257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consent is only one of the conditions permitting an employer to process personal data, under the DPA 1998 it was often seen as the "safest" option. However, the ICO had expressed the view that "the extent to which consent can be relied upon in the context of employment is limited", since the unequal nature of the employment relationship meant that consent could not be considered to have been freely given.</a:t>
            </a:r>
          </a:p>
          <a:p>
            <a:endParaRPr lang="en-GB" dirty="0"/>
          </a:p>
          <a:p>
            <a:r>
              <a:rPr lang="en-GB" dirty="0"/>
              <a:t>Employers will find it difficult to rely on consent given the imbalance in the relationship between employer and employee and should therefore avoid relying on consent where possible and look for another legitimate basis for processing. </a:t>
            </a:r>
          </a:p>
          <a:p>
            <a:endParaRPr lang="en-GB" dirty="0"/>
          </a:p>
        </p:txBody>
      </p:sp>
      <p:sp>
        <p:nvSpPr>
          <p:cNvPr id="4" name="Slide Number Placeholder 3"/>
          <p:cNvSpPr>
            <a:spLocks noGrp="1"/>
          </p:cNvSpPr>
          <p:nvPr>
            <p:ph type="sldNum" sz="quarter" idx="5"/>
          </p:nvPr>
        </p:nvSpPr>
        <p:spPr/>
        <p:txBody>
          <a:bodyPr/>
          <a:lstStyle/>
          <a:p>
            <a:fld id="{4D6572E9-1016-40D8-94DC-9EA3AA596F3D}" type="slidenum">
              <a:rPr lang="en-GB" smtClean="0"/>
              <a:t>21</a:t>
            </a:fld>
            <a:endParaRPr lang="en-GB"/>
          </a:p>
        </p:txBody>
      </p:sp>
    </p:spTree>
    <p:extLst>
      <p:ext uri="{BB962C8B-B14F-4D97-AF65-F5344CB8AC3E}">
        <p14:creationId xmlns:p14="http://schemas.microsoft.com/office/powerpoint/2010/main" val="356241216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Verdana" panose="020B0604030504040204" pitchFamily="34" charset="0"/>
              </a:rPr>
              <a:t>Personal data that needs more protection because it is sensitive. </a:t>
            </a:r>
            <a:r>
              <a:rPr lang="en-GB" dirty="0"/>
              <a:t>Where there is a condition for processing, the data controller must have an appropriate policy document in place which:</a:t>
            </a:r>
          </a:p>
          <a:p>
            <a:endParaRPr lang="en-GB" dirty="0"/>
          </a:p>
          <a:p>
            <a:pPr marL="169135" indent="-169135">
              <a:buFont typeface="Arial" panose="020B0604020202020204" pitchFamily="34" charset="0"/>
              <a:buChar char="•"/>
            </a:pPr>
            <a:r>
              <a:rPr lang="en-GB" dirty="0"/>
              <a:t>Explains the employer's procedures for complying with the data protection principles in connection with the processing of the data; </a:t>
            </a:r>
            <a:r>
              <a:rPr lang="en-GB" b="1" dirty="0"/>
              <a:t>and</a:t>
            </a:r>
            <a:endParaRPr lang="en-GB" b="0" dirty="0"/>
          </a:p>
          <a:p>
            <a:pPr marL="169135" indent="-169135">
              <a:buFont typeface="Arial" panose="020B0604020202020204" pitchFamily="34" charset="0"/>
              <a:buChar char="•"/>
            </a:pPr>
            <a:r>
              <a:rPr lang="en-GB" dirty="0"/>
              <a:t>Explains the employer's policies as regards the retention and erasure of personal data processed, giving an indication of how long such personal data is likely to be retained</a:t>
            </a:r>
          </a:p>
          <a:p>
            <a:pPr marL="169135" indent="-169135">
              <a:buFont typeface="Arial" panose="020B0604020202020204" pitchFamily="34" charset="0"/>
              <a:buChar char="•"/>
            </a:pPr>
            <a:endParaRPr lang="en-GB" dirty="0"/>
          </a:p>
          <a:p>
            <a:r>
              <a:rPr lang="en-GB" dirty="0"/>
              <a:t>This will normally be the organisation’s data protection policy (sometimes called a privacy standard) and its retention policy.</a:t>
            </a:r>
          </a:p>
          <a:p>
            <a:endParaRPr lang="en-GB" dirty="0"/>
          </a:p>
        </p:txBody>
      </p:sp>
      <p:sp>
        <p:nvSpPr>
          <p:cNvPr id="4" name="Slide Number Placeholder 3"/>
          <p:cNvSpPr>
            <a:spLocks noGrp="1"/>
          </p:cNvSpPr>
          <p:nvPr>
            <p:ph type="sldNum" sz="quarter" idx="5"/>
          </p:nvPr>
        </p:nvSpPr>
        <p:spPr/>
        <p:txBody>
          <a:bodyPr/>
          <a:lstStyle/>
          <a:p>
            <a:fld id="{4D6572E9-1016-40D8-94DC-9EA3AA596F3D}" type="slidenum">
              <a:rPr lang="en-GB" smtClean="0"/>
              <a:t>22</a:t>
            </a:fld>
            <a:endParaRPr lang="en-GB"/>
          </a:p>
        </p:txBody>
      </p:sp>
    </p:spTree>
    <p:extLst>
      <p:ext uri="{BB962C8B-B14F-4D97-AF65-F5344CB8AC3E}">
        <p14:creationId xmlns:p14="http://schemas.microsoft.com/office/powerpoint/2010/main" val="8417782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an employer has been entitled to obtain information on criminal records (and this will not automatically be the case) it can process personal data relating to criminal convictions and offences or related security measures in the following circumstances, if it has an appropriate policy in place, where the processing is:</a:t>
            </a:r>
          </a:p>
          <a:p>
            <a:endParaRPr lang="en-GB" dirty="0"/>
          </a:p>
          <a:p>
            <a:pPr marL="169135" indent="-169135">
              <a:buFont typeface="Arial" panose="020B0604020202020204" pitchFamily="34" charset="0"/>
              <a:buChar char="•"/>
            </a:pPr>
            <a:r>
              <a:rPr lang="en-GB" dirty="0"/>
              <a:t>necessary in connection with employment</a:t>
            </a:r>
          </a:p>
          <a:p>
            <a:pPr marL="169135" indent="-169135">
              <a:buFont typeface="Arial" panose="020B0604020202020204" pitchFamily="34" charset="0"/>
              <a:buChar char="•"/>
            </a:pPr>
            <a:r>
              <a:rPr lang="en-GB" dirty="0"/>
              <a:t>necessary for reasons of substantial public interest</a:t>
            </a:r>
          </a:p>
        </p:txBody>
      </p:sp>
      <p:sp>
        <p:nvSpPr>
          <p:cNvPr id="4" name="Slide Number Placeholder 3"/>
          <p:cNvSpPr>
            <a:spLocks noGrp="1"/>
          </p:cNvSpPr>
          <p:nvPr>
            <p:ph type="sldNum" sz="quarter" idx="5"/>
          </p:nvPr>
        </p:nvSpPr>
        <p:spPr/>
        <p:txBody>
          <a:bodyPr/>
          <a:lstStyle/>
          <a:p>
            <a:fld id="{4D6572E9-1016-40D8-94DC-9EA3AA596F3D}" type="slidenum">
              <a:rPr lang="en-GB" smtClean="0"/>
              <a:t>23</a:t>
            </a:fld>
            <a:endParaRPr lang="en-GB"/>
          </a:p>
        </p:txBody>
      </p:sp>
    </p:spTree>
    <p:extLst>
      <p:ext uri="{BB962C8B-B14F-4D97-AF65-F5344CB8AC3E}">
        <p14:creationId xmlns:p14="http://schemas.microsoft.com/office/powerpoint/2010/main" val="20147276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D6572E9-1016-40D8-94DC-9EA3AA596F3D}" type="slidenum">
              <a:rPr lang="en-GB" smtClean="0"/>
              <a:t>24</a:t>
            </a:fld>
            <a:endParaRPr lang="en-GB"/>
          </a:p>
        </p:txBody>
      </p:sp>
    </p:spTree>
    <p:extLst>
      <p:ext uri="{BB962C8B-B14F-4D97-AF65-F5344CB8AC3E}">
        <p14:creationId xmlns:p14="http://schemas.microsoft.com/office/powerpoint/2010/main" val="33648874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D6572E9-1016-40D8-94DC-9EA3AA596F3D}" type="slidenum">
              <a:rPr lang="en-GB" smtClean="0"/>
              <a:t>25</a:t>
            </a:fld>
            <a:endParaRPr lang="en-GB"/>
          </a:p>
        </p:txBody>
      </p:sp>
    </p:spTree>
    <p:extLst>
      <p:ext uri="{BB962C8B-B14F-4D97-AF65-F5344CB8AC3E}">
        <p14:creationId xmlns:p14="http://schemas.microsoft.com/office/powerpoint/2010/main" val="25484412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26</a:t>
            </a:fld>
            <a:endParaRPr lang="en-GB" dirty="0"/>
          </a:p>
        </p:txBody>
      </p:sp>
    </p:spTree>
    <p:extLst>
      <p:ext uri="{BB962C8B-B14F-4D97-AF65-F5344CB8AC3E}">
        <p14:creationId xmlns:p14="http://schemas.microsoft.com/office/powerpoint/2010/main" val="33018278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5514" indent="-225514">
              <a:buFont typeface="+mj-lt"/>
              <a:buAutoNum type="arabicPeriod"/>
            </a:pPr>
            <a:r>
              <a:rPr lang="en-GB" dirty="0"/>
              <a:t>The right to restrict processing</a:t>
            </a:r>
          </a:p>
          <a:p>
            <a:pPr marL="225514" indent="-225514">
              <a:buFont typeface="+mj-lt"/>
              <a:buAutoNum type="arabicPeriod"/>
            </a:pPr>
            <a:r>
              <a:rPr lang="en-GB" dirty="0"/>
              <a:t>The right to data potability</a:t>
            </a:r>
          </a:p>
          <a:p>
            <a:pPr marL="225514" indent="-225514">
              <a:buFont typeface="+mj-lt"/>
              <a:buAutoNum type="arabicPeriod"/>
            </a:pPr>
            <a:r>
              <a:rPr lang="en-GB" dirty="0"/>
              <a:t>The right to be informed</a:t>
            </a:r>
          </a:p>
          <a:p>
            <a:pPr marL="225514" indent="-225514">
              <a:buFont typeface="+mj-lt"/>
              <a:buAutoNum type="arabicPeriod"/>
            </a:pPr>
            <a:r>
              <a:rPr lang="en-GB" dirty="0"/>
              <a:t>The right to rectification</a:t>
            </a:r>
          </a:p>
          <a:p>
            <a:pPr marL="225514" indent="-225514">
              <a:buFont typeface="+mj-lt"/>
              <a:buAutoNum type="arabicPeriod"/>
            </a:pPr>
            <a:r>
              <a:rPr lang="en-GB" dirty="0"/>
              <a:t>The right of access</a:t>
            </a:r>
          </a:p>
          <a:p>
            <a:pPr marL="225514" indent="-225514" defTabSz="902056">
              <a:buFont typeface="+mj-lt"/>
              <a:buAutoNum type="arabicPeriod"/>
              <a:defRPr/>
            </a:pPr>
            <a:r>
              <a:rPr lang="en-GB" dirty="0"/>
              <a:t>The right to object to processing</a:t>
            </a:r>
            <a:endParaRPr lang="en-US" b="0" dirty="0"/>
          </a:p>
          <a:p>
            <a:pPr marL="225514" indent="-225514">
              <a:buFont typeface="+mj-lt"/>
              <a:buAutoNum type="arabicPeriod"/>
            </a:pPr>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27</a:t>
            </a:fld>
            <a:endParaRPr lang="en-GB" dirty="0"/>
          </a:p>
        </p:txBody>
      </p:sp>
    </p:spTree>
    <p:extLst>
      <p:ext uri="{BB962C8B-B14F-4D97-AF65-F5344CB8AC3E}">
        <p14:creationId xmlns:p14="http://schemas.microsoft.com/office/powerpoint/2010/main" val="116354457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Must remember the principle of transparency:</a:t>
            </a:r>
          </a:p>
          <a:p>
            <a:pPr marL="169135" indent="-169135">
              <a:buFont typeface="Arial" panose="020B0604020202020204" pitchFamily="34" charset="0"/>
              <a:buChar char="•"/>
            </a:pPr>
            <a:r>
              <a:rPr lang="en-GB" dirty="0"/>
              <a:t>When personal data is collected from the employee</a:t>
            </a:r>
          </a:p>
          <a:p>
            <a:pPr marL="169135" indent="-169135">
              <a:buFont typeface="Arial" panose="020B0604020202020204" pitchFamily="34" charset="0"/>
              <a:buChar char="•"/>
            </a:pPr>
            <a:r>
              <a:rPr lang="en-GB" dirty="0"/>
              <a:t>When personal data is collected from a third party e.g. from an employment agency or from social media</a:t>
            </a:r>
          </a:p>
        </p:txBody>
      </p:sp>
      <p:sp>
        <p:nvSpPr>
          <p:cNvPr id="4" name="Slide Number Placeholder 3"/>
          <p:cNvSpPr>
            <a:spLocks noGrp="1"/>
          </p:cNvSpPr>
          <p:nvPr>
            <p:ph type="sldNum" sz="quarter" idx="5"/>
          </p:nvPr>
        </p:nvSpPr>
        <p:spPr/>
        <p:txBody>
          <a:bodyPr/>
          <a:lstStyle/>
          <a:p>
            <a:fld id="{4D6572E9-1016-40D8-94DC-9EA3AA596F3D}" type="slidenum">
              <a:rPr lang="en-GB" smtClean="0"/>
              <a:t>28</a:t>
            </a:fld>
            <a:endParaRPr lang="en-GB"/>
          </a:p>
        </p:txBody>
      </p:sp>
    </p:spTree>
    <p:extLst>
      <p:ext uri="{BB962C8B-B14F-4D97-AF65-F5344CB8AC3E}">
        <p14:creationId xmlns:p14="http://schemas.microsoft.com/office/powerpoint/2010/main" val="19539641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sure employees are aware of monitoring.</a:t>
            </a:r>
          </a:p>
          <a:p>
            <a:r>
              <a:rPr lang="en-GB" dirty="0"/>
              <a:t>Homeworker policies/clauses</a:t>
            </a:r>
          </a:p>
        </p:txBody>
      </p:sp>
      <p:sp>
        <p:nvSpPr>
          <p:cNvPr id="4" name="Slide Number Placeholder 3"/>
          <p:cNvSpPr>
            <a:spLocks noGrp="1"/>
          </p:cNvSpPr>
          <p:nvPr>
            <p:ph type="sldNum" sz="quarter" idx="5"/>
          </p:nvPr>
        </p:nvSpPr>
        <p:spPr/>
        <p:txBody>
          <a:bodyPr/>
          <a:lstStyle/>
          <a:p>
            <a:fld id="{4D6572E9-1016-40D8-94DC-9EA3AA596F3D}" type="slidenum">
              <a:rPr lang="en-GB" smtClean="0"/>
              <a:t>29</a:t>
            </a:fld>
            <a:endParaRPr lang="en-GB"/>
          </a:p>
        </p:txBody>
      </p:sp>
    </p:spTree>
    <p:extLst>
      <p:ext uri="{BB962C8B-B14F-4D97-AF65-F5344CB8AC3E}">
        <p14:creationId xmlns:p14="http://schemas.microsoft.com/office/powerpoint/2010/main" val="1477840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Must ensure employees are aware of monitoring</a:t>
            </a:r>
          </a:p>
          <a:p>
            <a:endParaRPr lang="en-GB" dirty="0"/>
          </a:p>
          <a:p>
            <a:pPr lvl="0">
              <a:defRPr/>
            </a:pPr>
            <a:r>
              <a:rPr lang="en-GB" dirty="0">
                <a:solidFill>
                  <a:srgbClr val="414042"/>
                </a:solidFill>
                <a:latin typeface="Century Gothic" panose="020B0502020202020204" pitchFamily="34" charset="0"/>
              </a:rPr>
              <a:t>Under the GDPR privacy notices need to contain more detailed information – key transparency requirement. Individuals have the right to be informed about the collection  and use of their personal data. Notice must include info re purposes for processing, retention periods and details of who it will be shared with. Notices must also be regularly reviewed and updated  - ‘mission creep’.</a:t>
            </a:r>
            <a:endParaRPr lang="en-GB" sz="1500" dirty="0">
              <a:solidFill>
                <a:srgbClr val="414042"/>
              </a:solidFill>
              <a:latin typeface="Century Gothic" panose="020B0502020202020204" pitchFamily="34" charset="0"/>
            </a:endParaRPr>
          </a:p>
          <a:p>
            <a:pPr marL="732920" lvl="1" indent="-281892">
              <a:buFont typeface="Courier New" panose="02070309020205020404" pitchFamily="49" charset="0"/>
              <a:buChar char="o"/>
            </a:pPr>
            <a:endParaRPr lang="en-GB" sz="1500" dirty="0">
              <a:solidFill>
                <a:srgbClr val="414042"/>
              </a:solidFill>
              <a:latin typeface="Century Gothic" panose="020B0502020202020204" pitchFamily="34" charset="0"/>
            </a:endParaRPr>
          </a:p>
          <a:p>
            <a:pPr marL="281892" indent="-281892">
              <a:buFont typeface="Arial" panose="020B0604020202020204" pitchFamily="34" charset="0"/>
              <a:buChar char="•"/>
            </a:pPr>
            <a:r>
              <a:rPr lang="en-GB" dirty="0">
                <a:solidFill>
                  <a:srgbClr val="414042"/>
                </a:solidFill>
                <a:latin typeface="Century Gothic" panose="020B0502020202020204" pitchFamily="34" charset="0"/>
              </a:rPr>
              <a:t>To be provided at the point the data is collected, or within a reasonable time of obtaining it from sources other than the data subject..</a:t>
            </a:r>
          </a:p>
          <a:p>
            <a:pPr marL="281892" indent="-281892">
              <a:buFont typeface="Arial" panose="020B0604020202020204" pitchFamily="34" charset="0"/>
              <a:buChar char="•"/>
            </a:pPr>
            <a:endParaRPr lang="en-GB" dirty="0">
              <a:solidFill>
                <a:srgbClr val="414042"/>
              </a:solidFill>
              <a:latin typeface="Century Gothic" panose="020B0502020202020204" pitchFamily="34" charset="0"/>
            </a:endParaRPr>
          </a:p>
          <a:p>
            <a:pPr marL="281892" indent="-281892">
              <a:buFont typeface="Arial" panose="020B0604020202020204" pitchFamily="34" charset="0"/>
              <a:buChar char="•"/>
            </a:pPr>
            <a:r>
              <a:rPr lang="en-GB" dirty="0">
                <a:solidFill>
                  <a:srgbClr val="414042"/>
                </a:solidFill>
                <a:latin typeface="Century Gothic" panose="020B0502020202020204" pitchFamily="34" charset="0"/>
              </a:rPr>
              <a:t>Concise, transparent, intelligible and </a:t>
            </a:r>
          </a:p>
          <a:p>
            <a:r>
              <a:rPr lang="en-GB" dirty="0">
                <a:solidFill>
                  <a:srgbClr val="414042"/>
                </a:solidFill>
                <a:latin typeface="Century Gothic" panose="020B0502020202020204" pitchFamily="34" charset="0"/>
              </a:rPr>
              <a:t>     easily accessible</a:t>
            </a:r>
          </a:p>
          <a:p>
            <a:endParaRPr lang="en-GB" dirty="0">
              <a:solidFill>
                <a:srgbClr val="414042"/>
              </a:solidFill>
              <a:latin typeface="Century Gothic" panose="020B0502020202020204" pitchFamily="34" charset="0"/>
            </a:endParaRPr>
          </a:p>
          <a:p>
            <a:pPr marL="281892" indent="-281892">
              <a:buFont typeface="Arial" panose="020B0604020202020204" pitchFamily="34" charset="0"/>
              <a:buChar char="•"/>
            </a:pPr>
            <a:r>
              <a:rPr lang="en-GB" dirty="0">
                <a:solidFill>
                  <a:srgbClr val="414042"/>
                </a:solidFill>
                <a:latin typeface="Century Gothic" panose="020B0502020202020204" pitchFamily="34" charset="0"/>
              </a:rPr>
              <a:t>Written in clear and plain language</a:t>
            </a:r>
            <a:endParaRPr lang="en-GB" dirty="0">
              <a:solidFill>
                <a:srgbClr val="414042"/>
              </a:solidFill>
            </a:endParaRPr>
          </a:p>
          <a:p>
            <a:pPr marL="732920" lvl="1" indent="-281892">
              <a:buFont typeface="Courier New" panose="02070309020205020404" pitchFamily="49" charset="0"/>
              <a:buChar char="o"/>
            </a:pPr>
            <a:endParaRPr lang="en-GB" sz="1600" b="1" dirty="0">
              <a:solidFill>
                <a:srgbClr val="9F2D79"/>
              </a:solidFill>
              <a:latin typeface="Century Gothic" panose="020B0502020202020204" pitchFamily="34" charset="0"/>
            </a:endParaRPr>
          </a:p>
          <a:p>
            <a:endParaRPr lang="en-GB" dirty="0"/>
          </a:p>
        </p:txBody>
      </p:sp>
      <p:sp>
        <p:nvSpPr>
          <p:cNvPr id="4" name="Slide Number Placeholder 3"/>
          <p:cNvSpPr>
            <a:spLocks noGrp="1"/>
          </p:cNvSpPr>
          <p:nvPr>
            <p:ph type="sldNum" sz="quarter" idx="5"/>
          </p:nvPr>
        </p:nvSpPr>
        <p:spPr/>
        <p:txBody>
          <a:bodyPr/>
          <a:lstStyle/>
          <a:p>
            <a:fld id="{4D6572E9-1016-40D8-94DC-9EA3AA596F3D}" type="slidenum">
              <a:rPr lang="en-GB" smtClean="0"/>
              <a:t>30</a:t>
            </a:fld>
            <a:endParaRPr lang="en-GB"/>
          </a:p>
        </p:txBody>
      </p:sp>
    </p:spTree>
    <p:extLst>
      <p:ext uri="{BB962C8B-B14F-4D97-AF65-F5344CB8AC3E}">
        <p14:creationId xmlns:p14="http://schemas.microsoft.com/office/powerpoint/2010/main" val="30076303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D6572E9-1016-40D8-94DC-9EA3AA596F3D}" type="slidenum">
              <a:rPr lang="en-GB" smtClean="0"/>
              <a:t>31</a:t>
            </a:fld>
            <a:endParaRPr lang="en-GB"/>
          </a:p>
        </p:txBody>
      </p:sp>
    </p:spTree>
    <p:extLst>
      <p:ext uri="{BB962C8B-B14F-4D97-AF65-F5344CB8AC3E}">
        <p14:creationId xmlns:p14="http://schemas.microsoft.com/office/powerpoint/2010/main" val="12391182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D6572E9-1016-40D8-94DC-9EA3AA596F3D}" type="slidenum">
              <a:rPr lang="en-GB" smtClean="0"/>
              <a:t>32</a:t>
            </a:fld>
            <a:endParaRPr lang="en-GB"/>
          </a:p>
        </p:txBody>
      </p:sp>
    </p:spTree>
    <p:extLst>
      <p:ext uri="{BB962C8B-B14F-4D97-AF65-F5344CB8AC3E}">
        <p14:creationId xmlns:p14="http://schemas.microsoft.com/office/powerpoint/2010/main" val="124860529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D6572E9-1016-40D8-94DC-9EA3AA596F3D}" type="slidenum">
              <a:rPr lang="en-GB" smtClean="0"/>
              <a:t>33</a:t>
            </a:fld>
            <a:endParaRPr lang="en-GB"/>
          </a:p>
        </p:txBody>
      </p:sp>
    </p:spTree>
    <p:extLst>
      <p:ext uri="{BB962C8B-B14F-4D97-AF65-F5344CB8AC3E}">
        <p14:creationId xmlns:p14="http://schemas.microsoft.com/office/powerpoint/2010/main" val="11552722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6572E9-1016-40D8-94DC-9EA3AA596F3D}" type="slidenum">
              <a:rPr lang="en-GB" smtClean="0"/>
              <a:t>34</a:t>
            </a:fld>
            <a:endParaRPr lang="en-GB"/>
          </a:p>
        </p:txBody>
      </p:sp>
    </p:spTree>
    <p:extLst>
      <p:ext uri="{BB962C8B-B14F-4D97-AF65-F5344CB8AC3E}">
        <p14:creationId xmlns:p14="http://schemas.microsoft.com/office/powerpoint/2010/main" val="250082624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35</a:t>
            </a:fld>
            <a:endParaRPr lang="en-GB" dirty="0"/>
          </a:p>
        </p:txBody>
      </p:sp>
    </p:spTree>
    <p:extLst>
      <p:ext uri="{BB962C8B-B14F-4D97-AF65-F5344CB8AC3E}">
        <p14:creationId xmlns:p14="http://schemas.microsoft.com/office/powerpoint/2010/main" val="21502485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36</a:t>
            </a:fld>
            <a:endParaRPr lang="en-GB" dirty="0"/>
          </a:p>
        </p:txBody>
      </p:sp>
    </p:spTree>
    <p:extLst>
      <p:ext uri="{BB962C8B-B14F-4D97-AF65-F5344CB8AC3E}">
        <p14:creationId xmlns:p14="http://schemas.microsoft.com/office/powerpoint/2010/main" val="13521471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D6572E9-1016-40D8-94DC-9EA3AA596F3D}" type="slidenum">
              <a:rPr lang="en-GB" smtClean="0"/>
              <a:t>37</a:t>
            </a:fld>
            <a:endParaRPr lang="en-GB"/>
          </a:p>
        </p:txBody>
      </p:sp>
    </p:spTree>
    <p:extLst>
      <p:ext uri="{BB962C8B-B14F-4D97-AF65-F5344CB8AC3E}">
        <p14:creationId xmlns:p14="http://schemas.microsoft.com/office/powerpoint/2010/main" val="229997173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5514" indent="-225514">
              <a:buFont typeface="+mj-lt"/>
              <a:buAutoNum type="arabicPeriod"/>
            </a:pPr>
            <a:r>
              <a:rPr lang="en-GB" dirty="0"/>
              <a:t>No breach – there is legal (regulatory) obligation to continue to process this data</a:t>
            </a:r>
          </a:p>
          <a:p>
            <a:pPr marL="225514" indent="-225514">
              <a:buFont typeface="+mj-lt"/>
              <a:buAutoNum type="arabicPeriod"/>
            </a:pPr>
            <a:r>
              <a:rPr lang="en-GB" dirty="0"/>
              <a:t>Breach – the data subject has the right to withdraw consent at any time</a:t>
            </a:r>
          </a:p>
          <a:p>
            <a:pPr marL="225514" indent="-225514" defTabSz="902056">
              <a:buFont typeface="+mj-lt"/>
              <a:buAutoNum type="arabicPeriod"/>
              <a:defRPr/>
            </a:pPr>
            <a:r>
              <a:rPr lang="en-GB" dirty="0"/>
              <a:t>Breach – </a:t>
            </a:r>
            <a:r>
              <a:rPr lang="en-GB" b="0" dirty="0"/>
              <a:t>this personal data (individual email addresses) has not been processed (emailed) securely, and the processing was unlawful.</a:t>
            </a:r>
          </a:p>
          <a:p>
            <a:pPr marL="225514" indent="-225514" defTabSz="902056">
              <a:buFont typeface="+mj-lt"/>
              <a:buAutoNum type="arabicPeriod"/>
              <a:defRPr/>
            </a:pPr>
            <a:r>
              <a:rPr lang="en-GB" b="0" dirty="0"/>
              <a:t>Breach – this individual clearly has no lawful ground for processing</a:t>
            </a:r>
          </a:p>
          <a:p>
            <a:pPr marL="225514" indent="-225514" defTabSz="902056">
              <a:buFont typeface="+mj-lt"/>
              <a:buAutoNum type="arabicPeriod"/>
              <a:defRPr/>
            </a:pPr>
            <a:r>
              <a:rPr lang="en-GB" b="0" dirty="0"/>
              <a:t>Potentially a breach if the customer personal data cannot be recovered and or it has been lost as a result of hacker action (perhaps as a result of downloading unauthorised software)</a:t>
            </a:r>
          </a:p>
          <a:p>
            <a:pPr marL="225514" indent="-225514">
              <a:buFont typeface="+mj-lt"/>
              <a:buAutoNum type="arabicPeriod"/>
            </a:pPr>
            <a:r>
              <a:rPr lang="en-GB" dirty="0"/>
              <a:t>Breach – personal data has been lost</a:t>
            </a:r>
          </a:p>
          <a:p>
            <a:pPr marL="225514" indent="-225514">
              <a:buFont typeface="+mj-lt"/>
              <a:buAutoNum type="arabicPeriod"/>
            </a:pPr>
            <a:endParaRPr lang="en-GB" dirty="0"/>
          </a:p>
        </p:txBody>
      </p:sp>
      <p:sp>
        <p:nvSpPr>
          <p:cNvPr id="4" name="Slide Number Placeholder 3"/>
          <p:cNvSpPr>
            <a:spLocks noGrp="1"/>
          </p:cNvSpPr>
          <p:nvPr>
            <p:ph type="sldNum" sz="quarter" idx="5"/>
          </p:nvPr>
        </p:nvSpPr>
        <p:spPr/>
        <p:txBody>
          <a:bodyPr/>
          <a:lstStyle/>
          <a:p>
            <a:pPr defTabSz="1202741">
              <a:defRPr/>
            </a:pPr>
            <a:fld id="{703C78D4-3E6E-7541-B5CD-7881E3C09CC6}" type="slidenum">
              <a:rPr lang="en-GB">
                <a:solidFill>
                  <a:prstClr val="black"/>
                </a:solidFill>
                <a:latin typeface="Calibri" panose="020F0502020204030204"/>
              </a:rPr>
              <a:pPr defTabSz="1202741">
                <a:defRPr/>
              </a:pPr>
              <a:t>38</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44040925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defTabSz="1202741">
              <a:defRPr/>
            </a:pPr>
            <a:fld id="{703C78D4-3E6E-7541-B5CD-7881E3C09CC6}" type="slidenum">
              <a:rPr lang="en-GB">
                <a:solidFill>
                  <a:prstClr val="black"/>
                </a:solidFill>
                <a:latin typeface="Calibri" panose="020F0502020204030204"/>
              </a:rPr>
              <a:pPr defTabSz="1202741">
                <a:defRPr/>
              </a:pPr>
              <a:t>39</a:t>
            </a:fld>
            <a:endParaRPr lang="en-GB">
              <a:solidFill>
                <a:prstClr val="black"/>
              </a:solidFill>
              <a:latin typeface="Calibri" panose="020F0502020204030204"/>
            </a:endParaRPr>
          </a:p>
        </p:txBody>
      </p:sp>
    </p:spTree>
    <p:extLst>
      <p:ext uri="{BB962C8B-B14F-4D97-AF65-F5344CB8AC3E}">
        <p14:creationId xmlns:p14="http://schemas.microsoft.com/office/powerpoint/2010/main" val="190241181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defTabSz="1202741">
              <a:defRPr/>
            </a:pPr>
            <a:fld id="{703C78D4-3E6E-7541-B5CD-7881E3C09CC6}" type="slidenum">
              <a:rPr lang="en-GB">
                <a:solidFill>
                  <a:prstClr val="black"/>
                </a:solidFill>
                <a:latin typeface="Calibri" panose="020F0502020204030204"/>
              </a:rPr>
              <a:pPr defTabSz="1202741">
                <a:defRPr/>
              </a:pPr>
              <a:t>40</a:t>
            </a:fld>
            <a:endParaRPr lang="en-GB">
              <a:solidFill>
                <a:prstClr val="black"/>
              </a:solidFill>
              <a:latin typeface="Calibri" panose="020F0502020204030204"/>
            </a:endParaRPr>
          </a:p>
        </p:txBody>
      </p:sp>
    </p:spTree>
    <p:extLst>
      <p:ext uri="{BB962C8B-B14F-4D97-AF65-F5344CB8AC3E}">
        <p14:creationId xmlns:p14="http://schemas.microsoft.com/office/powerpoint/2010/main" val="5594157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75322" y="1668958"/>
            <a:ext cx="6125475" cy="1019318"/>
          </a:xfrm>
        </p:spPr>
        <p:txBody>
          <a:bodyPr anchor="t" anchorCtr="0"/>
          <a:lstStyle>
            <a:lvl1pPr algn="l">
              <a:lnSpc>
                <a:spcPct val="92000"/>
              </a:lnSpc>
              <a:defRPr sz="3600" b="1" i="0">
                <a:solidFill>
                  <a:schemeClr val="tx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483264" y="2669983"/>
            <a:ext cx="6117259" cy="1019318"/>
          </a:xfrm>
        </p:spPr>
        <p:txBody>
          <a:bodyPr wrap="square" anchor="t">
            <a:spAutoFit/>
          </a:bodyPr>
          <a:lstStyle>
            <a:lvl1pPr marL="0" indent="0" algn="l">
              <a:lnSpc>
                <a:spcPct val="92000"/>
              </a:lnSpc>
              <a:buNone/>
              <a:defRPr sz="3600" b="0">
                <a:solidFill>
                  <a:schemeClr val="tx1"/>
                </a:solidFill>
              </a:defRPr>
            </a:lvl1pPr>
            <a:lvl2pPr marL="457139" indent="0" algn="ctr">
              <a:buNone/>
              <a:defRPr sz="2000"/>
            </a:lvl2pPr>
            <a:lvl3pPr marL="914278" indent="0" algn="ctr">
              <a:buNone/>
              <a:defRPr sz="1800"/>
            </a:lvl3pPr>
            <a:lvl4pPr marL="1371417" indent="0" algn="ctr">
              <a:buNone/>
              <a:defRPr sz="1600"/>
            </a:lvl4pPr>
            <a:lvl5pPr marL="1828556" indent="0" algn="ctr">
              <a:buNone/>
              <a:defRPr sz="1600"/>
            </a:lvl5pPr>
            <a:lvl6pPr marL="2285695" indent="0" algn="ctr">
              <a:buNone/>
              <a:defRPr sz="1600"/>
            </a:lvl6pPr>
            <a:lvl7pPr marL="2742834" indent="0" algn="ctr">
              <a:buNone/>
              <a:defRPr sz="1600"/>
            </a:lvl7pPr>
            <a:lvl8pPr marL="3199973" indent="0" algn="ctr">
              <a:buNone/>
              <a:defRPr sz="1600"/>
            </a:lvl8pPr>
            <a:lvl9pPr marL="3657112" indent="0" algn="ctr">
              <a:buNone/>
              <a:defRPr sz="1600"/>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GB"/>
              <a:t>© 2023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480497" y="547095"/>
            <a:ext cx="999918" cy="285565"/>
          </a:xfrm>
          <a:prstGeom prst="rect">
            <a:avLst/>
          </a:prstGeom>
        </p:spPr>
      </p:pic>
      <p:cxnSp>
        <p:nvCxnSpPr>
          <p:cNvPr id="11" name="Straight Connector 10">
            <a:extLst>
              <a:ext uri="{FF2B5EF4-FFF2-40B4-BE49-F238E27FC236}">
                <a16:creationId xmlns:a16="http://schemas.microsoft.com/office/drawing/2014/main" id="{4F98E3AA-1E86-8646-8B05-137B9C861405}"/>
              </a:ext>
            </a:extLst>
          </p:cNvPr>
          <p:cNvCxnSpPr>
            <a:cxnSpLocks/>
          </p:cNvCxnSpPr>
          <p:nvPr userDrawn="1"/>
        </p:nvCxnSpPr>
        <p:spPr>
          <a:xfrm>
            <a:off x="473397" y="3426786"/>
            <a:ext cx="172167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18810676-7FAE-AC49-8346-D249CC865932}"/>
              </a:ext>
            </a:extLst>
          </p:cNvPr>
          <p:cNvSpPr>
            <a:spLocks noGrp="1"/>
          </p:cNvSpPr>
          <p:nvPr>
            <p:ph type="body" sz="quarter" idx="12" hasCustomPrompt="1"/>
          </p:nvPr>
        </p:nvSpPr>
        <p:spPr>
          <a:xfrm>
            <a:off x="482962" y="3492814"/>
            <a:ext cx="1712110" cy="196487"/>
          </a:xfrm>
        </p:spPr>
        <p:txBody>
          <a:bodyPr/>
          <a:lstStyle>
            <a:lvl1pPr>
              <a:defRPr>
                <a:solidFill>
                  <a:schemeClr val="tx1"/>
                </a:solidFill>
              </a:defRPr>
            </a:lvl1pPr>
          </a:lstStyle>
          <a:p>
            <a:pPr lvl="0"/>
            <a:r>
              <a:rPr lang="en-US" dirty="0"/>
              <a:t>date</a:t>
            </a:r>
            <a:endParaRPr lang="en-GB" dirty="0"/>
          </a:p>
        </p:txBody>
      </p:sp>
      <p:sp>
        <p:nvSpPr>
          <p:cNvPr id="15" name="Text Placeholder 14">
            <a:extLst>
              <a:ext uri="{FF2B5EF4-FFF2-40B4-BE49-F238E27FC236}">
                <a16:creationId xmlns:a16="http://schemas.microsoft.com/office/drawing/2014/main" id="{724F486E-DE77-1843-BD39-44AF3B3506E0}"/>
              </a:ext>
            </a:extLst>
          </p:cNvPr>
          <p:cNvSpPr>
            <a:spLocks noGrp="1"/>
          </p:cNvSpPr>
          <p:nvPr>
            <p:ph type="body" sz="quarter" idx="13"/>
          </p:nvPr>
        </p:nvSpPr>
        <p:spPr>
          <a:xfrm>
            <a:off x="478998" y="3858636"/>
            <a:ext cx="2120868" cy="922735"/>
          </a:xfrm>
        </p:spPr>
        <p:txBody>
          <a:bodyPr/>
          <a:lstStyle>
            <a:lvl2pPr>
              <a:defRPr i="1"/>
            </a:lvl2pPr>
            <a:lvl3pPr marL="0" indent="0">
              <a:buNone/>
              <a:defRPr b="0"/>
            </a:lvl3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166051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 2023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480497" y="547095"/>
            <a:ext cx="999918" cy="285565"/>
          </a:xfrm>
          <a:prstGeom prst="rect">
            <a:avLst/>
          </a:prstGeom>
        </p:spPr>
      </p:pic>
      <p:sp>
        <p:nvSpPr>
          <p:cNvPr id="7" name="Title 1">
            <a:extLst>
              <a:ext uri="{FF2B5EF4-FFF2-40B4-BE49-F238E27FC236}">
                <a16:creationId xmlns:a16="http://schemas.microsoft.com/office/drawing/2014/main" id="{EEC36FD5-ECBC-AF4D-9AE4-6E8B8B5399F3}"/>
              </a:ext>
            </a:extLst>
          </p:cNvPr>
          <p:cNvSpPr>
            <a:spLocks noGrp="1"/>
          </p:cNvSpPr>
          <p:nvPr>
            <p:ph type="ctrTitle"/>
          </p:nvPr>
        </p:nvSpPr>
        <p:spPr>
          <a:xfrm>
            <a:off x="475322" y="1668958"/>
            <a:ext cx="6125475" cy="1019318"/>
          </a:xfrm>
        </p:spPr>
        <p:txBody>
          <a:bodyPr anchor="t" anchorCtr="0"/>
          <a:lstStyle>
            <a:lvl1pPr algn="l">
              <a:lnSpc>
                <a:spcPct val="92000"/>
              </a:lnSpc>
              <a:defRPr sz="3600" b="1" i="0">
                <a:solidFill>
                  <a:schemeClr val="tx1"/>
                </a:solidFill>
                <a:latin typeface="+mj-lt"/>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04D4E74E-0012-3040-949B-752A4C805B4A}"/>
              </a:ext>
            </a:extLst>
          </p:cNvPr>
          <p:cNvSpPr>
            <a:spLocks noGrp="1"/>
          </p:cNvSpPr>
          <p:nvPr>
            <p:ph type="subTitle" idx="1"/>
          </p:nvPr>
        </p:nvSpPr>
        <p:spPr>
          <a:xfrm>
            <a:off x="483264" y="2669983"/>
            <a:ext cx="6117259" cy="1019318"/>
          </a:xfrm>
        </p:spPr>
        <p:txBody>
          <a:bodyPr wrap="square" anchor="t">
            <a:spAutoFit/>
          </a:bodyPr>
          <a:lstStyle>
            <a:lvl1pPr marL="0" indent="0" algn="l">
              <a:lnSpc>
                <a:spcPct val="92000"/>
              </a:lnSpc>
              <a:buNone/>
              <a:defRPr sz="3600" b="0">
                <a:solidFill>
                  <a:schemeClr val="tx1"/>
                </a:solidFill>
              </a:defRPr>
            </a:lvl1pPr>
            <a:lvl2pPr marL="457139" indent="0" algn="ctr">
              <a:buNone/>
              <a:defRPr sz="2000"/>
            </a:lvl2pPr>
            <a:lvl3pPr marL="914278" indent="0" algn="ctr">
              <a:buNone/>
              <a:defRPr sz="1800"/>
            </a:lvl3pPr>
            <a:lvl4pPr marL="1371417" indent="0" algn="ctr">
              <a:buNone/>
              <a:defRPr sz="1600"/>
            </a:lvl4pPr>
            <a:lvl5pPr marL="1828556" indent="0" algn="ctr">
              <a:buNone/>
              <a:defRPr sz="1600"/>
            </a:lvl5pPr>
            <a:lvl6pPr marL="2285695" indent="0" algn="ctr">
              <a:buNone/>
              <a:defRPr sz="1600"/>
            </a:lvl6pPr>
            <a:lvl7pPr marL="2742834" indent="0" algn="ctr">
              <a:buNone/>
              <a:defRPr sz="1600"/>
            </a:lvl7pPr>
            <a:lvl8pPr marL="3199973" indent="0" algn="ctr">
              <a:buNone/>
              <a:defRPr sz="1600"/>
            </a:lvl8pPr>
            <a:lvl9pPr marL="3657112" indent="0" algn="ctr">
              <a:buNone/>
              <a:defRPr sz="16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D46A7401-EF49-6644-BF4B-3662228A4EEE}"/>
              </a:ext>
            </a:extLst>
          </p:cNvPr>
          <p:cNvCxnSpPr>
            <a:cxnSpLocks/>
          </p:cNvCxnSpPr>
          <p:nvPr userDrawn="1"/>
        </p:nvCxnSpPr>
        <p:spPr>
          <a:xfrm>
            <a:off x="473397" y="3426786"/>
            <a:ext cx="172167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7">
            <a:extLst>
              <a:ext uri="{FF2B5EF4-FFF2-40B4-BE49-F238E27FC236}">
                <a16:creationId xmlns:a16="http://schemas.microsoft.com/office/drawing/2014/main" id="{A223FA4B-1028-AF49-AE1F-0F64B3D8D348}"/>
              </a:ext>
            </a:extLst>
          </p:cNvPr>
          <p:cNvSpPr>
            <a:spLocks noGrp="1"/>
          </p:cNvSpPr>
          <p:nvPr>
            <p:ph type="body" sz="quarter" idx="12" hasCustomPrompt="1"/>
          </p:nvPr>
        </p:nvSpPr>
        <p:spPr>
          <a:xfrm>
            <a:off x="482962" y="3492814"/>
            <a:ext cx="1712110" cy="196487"/>
          </a:xfrm>
        </p:spPr>
        <p:txBody>
          <a:bodyPr/>
          <a:lstStyle>
            <a:lvl1pPr>
              <a:defRPr>
                <a:solidFill>
                  <a:schemeClr val="tx1"/>
                </a:solidFill>
              </a:defRPr>
            </a:lvl1pPr>
          </a:lstStyle>
          <a:p>
            <a:pPr lvl="0"/>
            <a:r>
              <a:rPr lang="en-US" dirty="0"/>
              <a:t>date</a:t>
            </a:r>
            <a:endParaRPr lang="en-GB" dirty="0"/>
          </a:p>
        </p:txBody>
      </p:sp>
      <p:sp>
        <p:nvSpPr>
          <p:cNvPr id="13" name="Text Placeholder 14">
            <a:extLst>
              <a:ext uri="{FF2B5EF4-FFF2-40B4-BE49-F238E27FC236}">
                <a16:creationId xmlns:a16="http://schemas.microsoft.com/office/drawing/2014/main" id="{B6D1BCC1-C66C-AE41-BC60-15F5BFC96623}"/>
              </a:ext>
            </a:extLst>
          </p:cNvPr>
          <p:cNvSpPr>
            <a:spLocks noGrp="1"/>
          </p:cNvSpPr>
          <p:nvPr>
            <p:ph type="body" sz="quarter" idx="13"/>
          </p:nvPr>
        </p:nvSpPr>
        <p:spPr>
          <a:xfrm>
            <a:off x="2385003" y="3858636"/>
            <a:ext cx="1825827" cy="922735"/>
          </a:xfrm>
        </p:spPr>
        <p:txBody>
          <a:bodyPr/>
          <a:lstStyle>
            <a:lvl2pPr>
              <a:defRPr i="1"/>
            </a:lvl2pPr>
            <a:lvl3pPr marL="0" indent="0">
              <a:buNone/>
              <a:defRPr b="0"/>
            </a:lvl3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14">
            <a:extLst>
              <a:ext uri="{FF2B5EF4-FFF2-40B4-BE49-F238E27FC236}">
                <a16:creationId xmlns:a16="http://schemas.microsoft.com/office/drawing/2014/main" id="{139757AE-9E90-4145-928E-608C85BD9064}"/>
              </a:ext>
            </a:extLst>
          </p:cNvPr>
          <p:cNvSpPr>
            <a:spLocks noGrp="1"/>
          </p:cNvSpPr>
          <p:nvPr>
            <p:ph type="body" sz="quarter" idx="14"/>
          </p:nvPr>
        </p:nvSpPr>
        <p:spPr>
          <a:xfrm>
            <a:off x="478999" y="3858636"/>
            <a:ext cx="1825827" cy="922735"/>
          </a:xfrm>
        </p:spPr>
        <p:txBody>
          <a:bodyPr/>
          <a:lstStyle>
            <a:lvl2pPr>
              <a:defRPr i="1"/>
            </a:lvl2pPr>
            <a:lvl3pPr marL="0" indent="0">
              <a:buNone/>
              <a:defRPr b="0"/>
            </a:lvl3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10157577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1213-871B-F44C-9951-9B97A0A4F87B}"/>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C8D6414B-4366-284C-8BC8-AFB7EB09D525}"/>
              </a:ext>
            </a:extLst>
          </p:cNvPr>
          <p:cNvSpPr>
            <a:spLocks noGrp="1"/>
          </p:cNvSpPr>
          <p:nvPr>
            <p:ph type="ftr" sz="quarter" idx="10"/>
          </p:nvPr>
        </p:nvSpPr>
        <p:spPr/>
        <p:txBody>
          <a:bodyPr/>
          <a:lstStyle/>
          <a:p>
            <a:r>
              <a:rPr lang="en-GB"/>
              <a:t>© 2023 Capital Law Limited</a:t>
            </a:r>
            <a:endParaRPr lang="en-GB" dirty="0"/>
          </a:p>
        </p:txBody>
      </p:sp>
      <p:sp>
        <p:nvSpPr>
          <p:cNvPr id="7" name="Text Placeholder 6">
            <a:extLst>
              <a:ext uri="{FF2B5EF4-FFF2-40B4-BE49-F238E27FC236}">
                <a16:creationId xmlns:a16="http://schemas.microsoft.com/office/drawing/2014/main" id="{EC80A52A-EFA5-8B4C-96C8-BF364FC6159B}"/>
              </a:ext>
            </a:extLst>
          </p:cNvPr>
          <p:cNvSpPr>
            <a:spLocks noGrp="1"/>
          </p:cNvSpPr>
          <p:nvPr>
            <p:ph type="body" sz="quarter" idx="11" hasCustomPrompt="1"/>
          </p:nvPr>
        </p:nvSpPr>
        <p:spPr>
          <a:xfrm>
            <a:off x="492870" y="1468042"/>
            <a:ext cx="11175306" cy="4318397"/>
          </a:xfrm>
        </p:spPr>
        <p:txBody>
          <a:bodyPr numCol="2" spcCol="360000"/>
          <a:lstStyle>
            <a:lvl1pPr marL="476187" indent="-476187">
              <a:spcAft>
                <a:spcPts val="1050"/>
              </a:spcAft>
              <a:buClr>
                <a:schemeClr val="accent3"/>
              </a:buClr>
              <a:buFont typeface="+mj-lt"/>
              <a:buNone/>
              <a:tabLst/>
              <a:defRPr sz="1800" b="0">
                <a:solidFill>
                  <a:schemeClr val="tx1"/>
                </a:solidFill>
              </a:defRPr>
            </a:lvl1pPr>
          </a:lstStyle>
          <a:p>
            <a:pPr lvl="0"/>
            <a:r>
              <a:rPr lang="en-US" dirty="0"/>
              <a:t>01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42607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arge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73397" y="546986"/>
            <a:ext cx="6655862" cy="184666"/>
          </a:xfrm>
        </p:spPr>
        <p:txBody>
          <a:bodyPr/>
          <a:lstStyle/>
          <a:p>
            <a:r>
              <a:rPr lang="en-US"/>
              <a:t>Click to edit Master title style</a:t>
            </a:r>
            <a:endParaRPr lang="en-US" dirty="0"/>
          </a:p>
        </p:txBody>
      </p:sp>
      <p:sp>
        <p:nvSpPr>
          <p:cNvPr id="3" name="Content Placeholder 2"/>
          <p:cNvSpPr>
            <a:spLocks noGrp="1"/>
          </p:cNvSpPr>
          <p:nvPr>
            <p:ph idx="1"/>
          </p:nvPr>
        </p:nvSpPr>
        <p:spPr>
          <a:xfrm>
            <a:off x="475133" y="1479289"/>
            <a:ext cx="5000017" cy="4391276"/>
          </a:xfrm>
        </p:spPr>
        <p:txBody>
          <a:bodyPr/>
          <a:lstStyle>
            <a:lvl1pPr>
              <a:lnSpc>
                <a:spcPct val="91000"/>
              </a:lnSpc>
              <a:defRPr sz="3600" b="0" i="0">
                <a:solidFill>
                  <a:schemeClr val="accent3"/>
                </a:solidFill>
                <a:latin typeface="+mn-lt"/>
              </a:defRPr>
            </a:lvl1pPr>
            <a:lvl2pPr>
              <a:lnSpc>
                <a:spcPct val="91000"/>
              </a:lnSpc>
              <a:defRPr sz="3600" b="1" i="0">
                <a:solidFill>
                  <a:schemeClr val="accent3"/>
                </a:solidFill>
                <a:latin typeface="+mn-lt"/>
              </a:defRPr>
            </a:lvl2pPr>
            <a:lvl3pPr>
              <a:defRPr sz="2550">
                <a:latin typeface="+mn-lt"/>
              </a:defRPr>
            </a:lvl3pPr>
            <a:lvl4pPr>
              <a:defRPr sz="2550">
                <a:latin typeface="+mn-lt"/>
              </a:defRPr>
            </a:lvl4pPr>
            <a:lvl5pPr>
              <a:defRPr sz="255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2023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476195" y="730899"/>
            <a:ext cx="6653064" cy="184666"/>
          </a:xfrm>
        </p:spPr>
        <p:txBody>
          <a:bodyPr wrap="square">
            <a:spAutoFit/>
          </a:bodyPr>
          <a:lstStyle>
            <a:lvl1pPr marL="0" indent="0" algn="l">
              <a:buNone/>
              <a:defRPr sz="1200" b="0">
                <a:solidFill>
                  <a:schemeClr val="tx1"/>
                </a:solidFill>
                <a:latin typeface="+mn-lt"/>
              </a:defRPr>
            </a:lvl1pPr>
            <a:lvl2pPr marL="342854" indent="0" algn="ctr">
              <a:buNone/>
              <a:defRPr sz="1500"/>
            </a:lvl2pPr>
            <a:lvl3pPr marL="685709" indent="0" algn="ctr">
              <a:buNone/>
              <a:defRPr sz="1350"/>
            </a:lvl3pPr>
            <a:lvl4pPr marL="1028563" indent="0" algn="ctr">
              <a:buNone/>
              <a:defRPr sz="1200"/>
            </a:lvl4pPr>
            <a:lvl5pPr marL="1371417" indent="0" algn="ctr">
              <a:buNone/>
              <a:defRPr sz="1200"/>
            </a:lvl5pPr>
            <a:lvl6pPr marL="1714271" indent="0" algn="ctr">
              <a:buNone/>
              <a:defRPr sz="1200"/>
            </a:lvl6pPr>
            <a:lvl7pPr marL="2057126" indent="0" algn="ctr">
              <a:buNone/>
              <a:defRPr sz="1200"/>
            </a:lvl7pPr>
            <a:lvl8pPr marL="2399980" indent="0" algn="ctr">
              <a:buNone/>
              <a:defRPr sz="1200"/>
            </a:lvl8pPr>
            <a:lvl9pPr marL="2742834" indent="0" algn="ctr">
              <a:buNone/>
              <a:defRPr sz="12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6193026" y="1478510"/>
            <a:ext cx="5539437" cy="4157663"/>
          </a:xfrm>
        </p:spPr>
        <p:txBody>
          <a:bodyPr/>
          <a:lstStyle>
            <a:lvl1pPr>
              <a:defRPr sz="1800">
                <a:solidFill>
                  <a:schemeClr val="tx1"/>
                </a:solidFill>
              </a:defRPr>
            </a:lvl1pPr>
            <a:lvl2pPr marL="0" indent="0">
              <a:buFont typeface="Arial" panose="020B0604020202020204" pitchFamily="34" charset="0"/>
              <a:buNone/>
              <a:defRPr sz="1800" b="0"/>
            </a:lvl2pPr>
            <a:lvl3pPr marL="242968" indent="-242968">
              <a:defRPr sz="1800" b="0"/>
            </a:lvl3pPr>
            <a:lvl4pPr marL="257141" indent="-257141">
              <a:buFont typeface=".AppleSystemUIFont"/>
              <a:buChar char="—"/>
              <a:defRPr sz="1800" b="1"/>
            </a:lvl4pPr>
            <a:lvl5pPr>
              <a:defRPr sz="18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12735338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arge Title, content and logo">
    <p:spTree>
      <p:nvGrpSpPr>
        <p:cNvPr id="1" name=""/>
        <p:cNvGrpSpPr/>
        <p:nvPr/>
      </p:nvGrpSpPr>
      <p:grpSpPr>
        <a:xfrm>
          <a:off x="0" y="0"/>
          <a:ext cx="0" cy="0"/>
          <a:chOff x="0" y="0"/>
          <a:chExt cx="0" cy="0"/>
        </a:xfrm>
      </p:grpSpPr>
      <p:sp>
        <p:nvSpPr>
          <p:cNvPr id="2" name="Title 1"/>
          <p:cNvSpPr>
            <a:spLocks noGrp="1"/>
          </p:cNvSpPr>
          <p:nvPr>
            <p:ph type="title"/>
          </p:nvPr>
        </p:nvSpPr>
        <p:spPr>
          <a:xfrm>
            <a:off x="473397" y="546986"/>
            <a:ext cx="6655862" cy="184666"/>
          </a:xfrm>
        </p:spPr>
        <p:txBody>
          <a:bodyPr/>
          <a:lstStyle/>
          <a:p>
            <a:r>
              <a:rPr lang="en-US"/>
              <a:t>Click to edit Master title style</a:t>
            </a:r>
            <a:endParaRPr lang="en-US" dirty="0"/>
          </a:p>
        </p:txBody>
      </p:sp>
      <p:sp>
        <p:nvSpPr>
          <p:cNvPr id="3" name="Content Placeholder 2"/>
          <p:cNvSpPr>
            <a:spLocks noGrp="1"/>
          </p:cNvSpPr>
          <p:nvPr>
            <p:ph idx="1"/>
          </p:nvPr>
        </p:nvSpPr>
        <p:spPr>
          <a:xfrm>
            <a:off x="475133" y="1479289"/>
            <a:ext cx="5000017" cy="4391276"/>
          </a:xfrm>
        </p:spPr>
        <p:txBody>
          <a:bodyPr/>
          <a:lstStyle>
            <a:lvl1pPr>
              <a:lnSpc>
                <a:spcPct val="91000"/>
              </a:lnSpc>
              <a:defRPr sz="3600" b="0" i="0">
                <a:solidFill>
                  <a:schemeClr val="accent3"/>
                </a:solidFill>
                <a:latin typeface="+mn-lt"/>
              </a:defRPr>
            </a:lvl1pPr>
            <a:lvl2pPr>
              <a:lnSpc>
                <a:spcPct val="91000"/>
              </a:lnSpc>
              <a:defRPr sz="3600" b="1" i="0">
                <a:solidFill>
                  <a:schemeClr val="accent3"/>
                </a:solidFill>
                <a:latin typeface="+mn-lt"/>
              </a:defRPr>
            </a:lvl2pPr>
            <a:lvl3pPr>
              <a:defRPr sz="2550">
                <a:latin typeface="+mn-lt"/>
              </a:defRPr>
            </a:lvl3pPr>
            <a:lvl4pPr>
              <a:defRPr sz="2550">
                <a:latin typeface="+mn-lt"/>
              </a:defRPr>
            </a:lvl4pPr>
            <a:lvl5pPr>
              <a:defRPr sz="255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2023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476195" y="730899"/>
            <a:ext cx="6653064" cy="184666"/>
          </a:xfrm>
        </p:spPr>
        <p:txBody>
          <a:bodyPr wrap="square">
            <a:spAutoFit/>
          </a:bodyPr>
          <a:lstStyle>
            <a:lvl1pPr marL="0" indent="0" algn="l">
              <a:buNone/>
              <a:defRPr sz="1200" b="0">
                <a:solidFill>
                  <a:schemeClr val="tx1"/>
                </a:solidFill>
                <a:latin typeface="+mn-lt"/>
              </a:defRPr>
            </a:lvl1pPr>
            <a:lvl2pPr marL="342854" indent="0" algn="ctr">
              <a:buNone/>
              <a:defRPr sz="1500"/>
            </a:lvl2pPr>
            <a:lvl3pPr marL="685709" indent="0" algn="ctr">
              <a:buNone/>
              <a:defRPr sz="1350"/>
            </a:lvl3pPr>
            <a:lvl4pPr marL="1028563" indent="0" algn="ctr">
              <a:buNone/>
              <a:defRPr sz="1200"/>
            </a:lvl4pPr>
            <a:lvl5pPr marL="1371417" indent="0" algn="ctr">
              <a:buNone/>
              <a:defRPr sz="1200"/>
            </a:lvl5pPr>
            <a:lvl6pPr marL="1714271" indent="0" algn="ctr">
              <a:buNone/>
              <a:defRPr sz="1200"/>
            </a:lvl6pPr>
            <a:lvl7pPr marL="2057126" indent="0" algn="ctr">
              <a:buNone/>
              <a:defRPr sz="1200"/>
            </a:lvl7pPr>
            <a:lvl8pPr marL="2399980" indent="0" algn="ctr">
              <a:buNone/>
              <a:defRPr sz="1200"/>
            </a:lvl8pPr>
            <a:lvl9pPr marL="2742834" indent="0" algn="ctr">
              <a:buNone/>
              <a:defRPr sz="12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8110936" y="1478510"/>
            <a:ext cx="3621527" cy="739625"/>
          </a:xfrm>
        </p:spPr>
        <p:txBody>
          <a:bodyPr/>
          <a:lstStyle>
            <a:lvl1pPr>
              <a:defRPr sz="1800" b="0" i="1">
                <a:solidFill>
                  <a:schemeClr val="tx1"/>
                </a:solidFill>
              </a:defRPr>
            </a:lvl1pPr>
            <a:lvl2pPr marL="0" indent="0">
              <a:buFont typeface="Arial" panose="020B0604020202020204" pitchFamily="34" charset="0"/>
              <a:buNone/>
              <a:defRPr sz="1800" b="0"/>
            </a:lvl2pPr>
            <a:lvl3pPr marL="242968" indent="-242968">
              <a:defRPr sz="1800" b="0"/>
            </a:lvl3pPr>
            <a:lvl4pPr marL="257141" indent="-257141">
              <a:buFont typeface=".AppleSystemUIFont"/>
              <a:buChar char="—"/>
              <a:defRPr sz="1800" b="1"/>
            </a:lvl4pPr>
            <a:lvl5pPr>
              <a:defRPr sz="1800"/>
            </a:lvl5pPr>
          </a:lstStyle>
          <a:p>
            <a:pPr lvl="0"/>
            <a:r>
              <a:rPr lang="en-US"/>
              <a:t>Edit Master text styles</a:t>
            </a:r>
          </a:p>
          <a:p>
            <a:pPr lvl="1"/>
            <a:r>
              <a:rPr lang="en-US"/>
              <a:t>Second level</a:t>
            </a:r>
          </a:p>
        </p:txBody>
      </p:sp>
      <p:sp>
        <p:nvSpPr>
          <p:cNvPr id="11" name="Picture Placeholder 10">
            <a:extLst>
              <a:ext uri="{FF2B5EF4-FFF2-40B4-BE49-F238E27FC236}">
                <a16:creationId xmlns:a16="http://schemas.microsoft.com/office/drawing/2014/main" id="{B30A7DD4-3CBD-F246-BC53-6BEBEA133B3A}"/>
              </a:ext>
            </a:extLst>
          </p:cNvPr>
          <p:cNvSpPr>
            <a:spLocks noGrp="1"/>
          </p:cNvSpPr>
          <p:nvPr>
            <p:ph type="pic" sz="quarter" idx="15"/>
          </p:nvPr>
        </p:nvSpPr>
        <p:spPr>
          <a:xfrm>
            <a:off x="6196088" y="1528354"/>
            <a:ext cx="1709435" cy="1150552"/>
          </a:xfrm>
        </p:spPr>
        <p:txBody>
          <a:bodyPr/>
          <a:lstStyle>
            <a:lvl1pPr>
              <a:defRPr b="0">
                <a:solidFill>
                  <a:schemeClr val="tx1"/>
                </a:solidFill>
              </a:defRPr>
            </a:lvl1pPr>
          </a:lstStyle>
          <a:p>
            <a:r>
              <a:rPr lang="en-US" dirty="0"/>
              <a:t>Click icon to add picture</a:t>
            </a:r>
            <a:endParaRPr lang="en-GB" dirty="0"/>
          </a:p>
        </p:txBody>
      </p:sp>
      <p:sp>
        <p:nvSpPr>
          <p:cNvPr id="13" name="Text Placeholder 9">
            <a:extLst>
              <a:ext uri="{FF2B5EF4-FFF2-40B4-BE49-F238E27FC236}">
                <a16:creationId xmlns:a16="http://schemas.microsoft.com/office/drawing/2014/main" id="{1DA8D82E-AEB3-3A45-A5CB-6EB9FF9F0538}"/>
              </a:ext>
            </a:extLst>
          </p:cNvPr>
          <p:cNvSpPr>
            <a:spLocks noGrp="1"/>
          </p:cNvSpPr>
          <p:nvPr>
            <p:ph type="body" sz="quarter" idx="16"/>
          </p:nvPr>
        </p:nvSpPr>
        <p:spPr>
          <a:xfrm>
            <a:off x="8110936" y="2830516"/>
            <a:ext cx="3621527" cy="739625"/>
          </a:xfrm>
        </p:spPr>
        <p:txBody>
          <a:bodyPr/>
          <a:lstStyle>
            <a:lvl1pPr>
              <a:defRPr sz="1800" b="0" i="1">
                <a:solidFill>
                  <a:schemeClr val="tx1"/>
                </a:solidFill>
              </a:defRPr>
            </a:lvl1pPr>
            <a:lvl2pPr marL="0" indent="0">
              <a:buFont typeface="Arial" panose="020B0604020202020204" pitchFamily="34" charset="0"/>
              <a:buNone/>
              <a:defRPr sz="1800" b="0"/>
            </a:lvl2pPr>
            <a:lvl3pPr marL="242968" indent="-242968">
              <a:defRPr sz="1800" b="0"/>
            </a:lvl3pPr>
            <a:lvl4pPr marL="257141" indent="-257141">
              <a:buFont typeface=".AppleSystemUIFont"/>
              <a:buChar char="—"/>
              <a:defRPr sz="1800" b="1"/>
            </a:lvl4pPr>
            <a:lvl5pPr>
              <a:defRPr sz="1800"/>
            </a:lvl5pPr>
          </a:lstStyle>
          <a:p>
            <a:pPr lvl="0"/>
            <a:r>
              <a:rPr lang="en-US"/>
              <a:t>Edit Master text styles</a:t>
            </a:r>
          </a:p>
          <a:p>
            <a:pPr lvl="1"/>
            <a:r>
              <a:rPr lang="en-US"/>
              <a:t>Second level</a:t>
            </a:r>
          </a:p>
        </p:txBody>
      </p:sp>
      <p:sp>
        <p:nvSpPr>
          <p:cNvPr id="14" name="Picture Placeholder 10">
            <a:extLst>
              <a:ext uri="{FF2B5EF4-FFF2-40B4-BE49-F238E27FC236}">
                <a16:creationId xmlns:a16="http://schemas.microsoft.com/office/drawing/2014/main" id="{71A40A3F-DB43-0746-9BDF-2279BF951BC4}"/>
              </a:ext>
            </a:extLst>
          </p:cNvPr>
          <p:cNvSpPr>
            <a:spLocks noGrp="1"/>
          </p:cNvSpPr>
          <p:nvPr>
            <p:ph type="pic" sz="quarter" idx="17"/>
          </p:nvPr>
        </p:nvSpPr>
        <p:spPr>
          <a:xfrm>
            <a:off x="6196088" y="2880360"/>
            <a:ext cx="1709435" cy="1150552"/>
          </a:xfrm>
        </p:spPr>
        <p:txBody>
          <a:bodyPr/>
          <a:lstStyle>
            <a:lvl1pPr>
              <a:defRPr b="0">
                <a:solidFill>
                  <a:schemeClr val="tx1"/>
                </a:solidFill>
              </a:defRPr>
            </a:lvl1pPr>
          </a:lstStyle>
          <a:p>
            <a:r>
              <a:rPr lang="en-US" dirty="0"/>
              <a:t>Click icon to add picture</a:t>
            </a:r>
            <a:endParaRPr lang="en-GB" dirty="0"/>
          </a:p>
        </p:txBody>
      </p:sp>
      <p:sp>
        <p:nvSpPr>
          <p:cNvPr id="15" name="Text Placeholder 9">
            <a:extLst>
              <a:ext uri="{FF2B5EF4-FFF2-40B4-BE49-F238E27FC236}">
                <a16:creationId xmlns:a16="http://schemas.microsoft.com/office/drawing/2014/main" id="{BB65BB96-9728-4C43-BE5A-54FDF86B3593}"/>
              </a:ext>
            </a:extLst>
          </p:cNvPr>
          <p:cNvSpPr>
            <a:spLocks noGrp="1"/>
          </p:cNvSpPr>
          <p:nvPr>
            <p:ph type="body" sz="quarter" idx="18"/>
          </p:nvPr>
        </p:nvSpPr>
        <p:spPr>
          <a:xfrm>
            <a:off x="8110936" y="4182522"/>
            <a:ext cx="3621527" cy="739625"/>
          </a:xfrm>
        </p:spPr>
        <p:txBody>
          <a:bodyPr/>
          <a:lstStyle>
            <a:lvl1pPr>
              <a:defRPr sz="1800" b="0" i="1">
                <a:solidFill>
                  <a:schemeClr val="tx1"/>
                </a:solidFill>
              </a:defRPr>
            </a:lvl1pPr>
            <a:lvl2pPr marL="0" indent="0">
              <a:buFont typeface="Arial" panose="020B0604020202020204" pitchFamily="34" charset="0"/>
              <a:buNone/>
              <a:defRPr sz="1800" b="0"/>
            </a:lvl2pPr>
            <a:lvl3pPr marL="242968" indent="-242968">
              <a:defRPr sz="1800" b="0"/>
            </a:lvl3pPr>
            <a:lvl4pPr marL="257141" indent="-257141">
              <a:buFont typeface=".AppleSystemUIFont"/>
              <a:buChar char="—"/>
              <a:defRPr sz="1800" b="1"/>
            </a:lvl4pPr>
            <a:lvl5pPr>
              <a:defRPr sz="1800"/>
            </a:lvl5pPr>
          </a:lstStyle>
          <a:p>
            <a:pPr lvl="0"/>
            <a:r>
              <a:rPr lang="en-US"/>
              <a:t>Edit Master text styles</a:t>
            </a:r>
          </a:p>
          <a:p>
            <a:pPr lvl="1"/>
            <a:r>
              <a:rPr lang="en-US"/>
              <a:t>Second level</a:t>
            </a:r>
          </a:p>
        </p:txBody>
      </p:sp>
      <p:sp>
        <p:nvSpPr>
          <p:cNvPr id="16" name="Picture Placeholder 10">
            <a:extLst>
              <a:ext uri="{FF2B5EF4-FFF2-40B4-BE49-F238E27FC236}">
                <a16:creationId xmlns:a16="http://schemas.microsoft.com/office/drawing/2014/main" id="{E28A0DD3-F4D7-7E4B-ABE2-85198553A9C1}"/>
              </a:ext>
            </a:extLst>
          </p:cNvPr>
          <p:cNvSpPr>
            <a:spLocks noGrp="1"/>
          </p:cNvSpPr>
          <p:nvPr>
            <p:ph type="pic" sz="quarter" idx="19"/>
          </p:nvPr>
        </p:nvSpPr>
        <p:spPr>
          <a:xfrm>
            <a:off x="6196088" y="4232366"/>
            <a:ext cx="1709435" cy="1150552"/>
          </a:xfrm>
        </p:spPr>
        <p:txBody>
          <a:bodyPr/>
          <a:lstStyle>
            <a:lvl1pPr>
              <a:defRPr b="0">
                <a:solidFill>
                  <a:schemeClr val="tx1"/>
                </a:solidFill>
              </a:defRPr>
            </a:lvl1pPr>
          </a:lstStyle>
          <a:p>
            <a:r>
              <a:rPr lang="en-US" dirty="0"/>
              <a:t>Click icon to add picture</a:t>
            </a:r>
            <a:endParaRPr lang="en-GB" dirty="0"/>
          </a:p>
        </p:txBody>
      </p:sp>
    </p:spTree>
    <p:extLst>
      <p:ext uri="{BB962C8B-B14F-4D97-AF65-F5344CB8AC3E}">
        <p14:creationId xmlns:p14="http://schemas.microsoft.com/office/powerpoint/2010/main" val="2933592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Title and 2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473397" y="546986"/>
            <a:ext cx="6655862" cy="184666"/>
          </a:xfrm>
        </p:spPr>
        <p:txBody>
          <a:bodyPr/>
          <a:lstStyle/>
          <a:p>
            <a:r>
              <a:rPr lang="en-US"/>
              <a:t>Click to edit Master title style</a:t>
            </a:r>
            <a:endParaRPr lang="en-US" dirty="0"/>
          </a:p>
        </p:txBody>
      </p:sp>
      <p:sp>
        <p:nvSpPr>
          <p:cNvPr id="3" name="Content Placeholder 2"/>
          <p:cNvSpPr>
            <a:spLocks noGrp="1"/>
          </p:cNvSpPr>
          <p:nvPr>
            <p:ph idx="1"/>
          </p:nvPr>
        </p:nvSpPr>
        <p:spPr>
          <a:xfrm>
            <a:off x="6197196" y="1497145"/>
            <a:ext cx="2699736" cy="4391276"/>
          </a:xfrm>
        </p:spPr>
        <p:txBody>
          <a:bodyPr/>
          <a:lstStyle>
            <a:lvl1pPr>
              <a:defRPr>
                <a:solidFill>
                  <a:schemeClr val="tx1"/>
                </a:solidFill>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2023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476195" y="730899"/>
            <a:ext cx="6653064" cy="184666"/>
          </a:xfrm>
        </p:spPr>
        <p:txBody>
          <a:bodyPr wrap="square">
            <a:spAutoFit/>
          </a:bodyPr>
          <a:lstStyle>
            <a:lvl1pPr marL="0" indent="0" algn="l">
              <a:buNone/>
              <a:defRPr sz="1200" b="0">
                <a:solidFill>
                  <a:schemeClr val="tx1"/>
                </a:solidFill>
                <a:latin typeface="+mn-lt"/>
              </a:defRPr>
            </a:lvl1pPr>
            <a:lvl2pPr marL="342854" indent="0" algn="ctr">
              <a:buNone/>
              <a:defRPr sz="1500"/>
            </a:lvl2pPr>
            <a:lvl3pPr marL="685709" indent="0" algn="ctr">
              <a:buNone/>
              <a:defRPr sz="1350"/>
            </a:lvl3pPr>
            <a:lvl4pPr marL="1028563" indent="0" algn="ctr">
              <a:buNone/>
              <a:defRPr sz="1200"/>
            </a:lvl4pPr>
            <a:lvl5pPr marL="1371417" indent="0" algn="ctr">
              <a:buNone/>
              <a:defRPr sz="1200"/>
            </a:lvl5pPr>
            <a:lvl6pPr marL="1714271" indent="0" algn="ctr">
              <a:buNone/>
              <a:defRPr sz="1200"/>
            </a:lvl6pPr>
            <a:lvl7pPr marL="2057126" indent="0" algn="ctr">
              <a:buNone/>
              <a:defRPr sz="1200"/>
            </a:lvl7pPr>
            <a:lvl8pPr marL="2399980" indent="0" algn="ctr">
              <a:buNone/>
              <a:defRPr sz="1200"/>
            </a:lvl8pPr>
            <a:lvl9pPr marL="2742834" indent="0" algn="ctr">
              <a:buNone/>
              <a:defRPr sz="12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9053246" y="1497145"/>
            <a:ext cx="2699736" cy="4391276"/>
          </a:xfrm>
        </p:spPr>
        <p:txBody>
          <a:bodyPr/>
          <a:lstStyle>
            <a:lvl1pPr>
              <a:defRPr>
                <a:solidFill>
                  <a:schemeClr val="tx1"/>
                </a:solidFill>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942458AB-7C60-C241-AC53-51EF607B2EC8}"/>
              </a:ext>
            </a:extLst>
          </p:cNvPr>
          <p:cNvSpPr>
            <a:spLocks noGrp="1"/>
          </p:cNvSpPr>
          <p:nvPr>
            <p:ph idx="15"/>
          </p:nvPr>
        </p:nvSpPr>
        <p:spPr>
          <a:xfrm>
            <a:off x="475133" y="1479289"/>
            <a:ext cx="5000017" cy="4391276"/>
          </a:xfrm>
        </p:spPr>
        <p:txBody>
          <a:bodyPr/>
          <a:lstStyle>
            <a:lvl1pPr>
              <a:lnSpc>
                <a:spcPct val="91000"/>
              </a:lnSpc>
              <a:defRPr sz="3600" b="0" i="0">
                <a:solidFill>
                  <a:schemeClr val="accent3"/>
                </a:solidFill>
                <a:latin typeface="+mn-lt"/>
              </a:defRPr>
            </a:lvl1pPr>
            <a:lvl2pPr>
              <a:lnSpc>
                <a:spcPct val="91000"/>
              </a:lnSpc>
              <a:defRPr sz="3600" b="1" i="0">
                <a:solidFill>
                  <a:schemeClr val="accent3"/>
                </a:solidFill>
                <a:latin typeface="+mn-lt"/>
              </a:defRPr>
            </a:lvl2pPr>
            <a:lvl3pPr>
              <a:defRPr sz="2550">
                <a:latin typeface="+mn-lt"/>
              </a:defRPr>
            </a:lvl3pPr>
            <a:lvl4pPr>
              <a:defRPr sz="2550">
                <a:latin typeface="+mn-lt"/>
              </a:defRPr>
            </a:lvl4pPr>
            <a:lvl5pPr>
              <a:defRPr sz="255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335213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statement">
    <p:spTree>
      <p:nvGrpSpPr>
        <p:cNvPr id="1" name=""/>
        <p:cNvGrpSpPr/>
        <p:nvPr/>
      </p:nvGrpSpPr>
      <p:grpSpPr>
        <a:xfrm>
          <a:off x="0" y="0"/>
          <a:ext cx="0" cy="0"/>
          <a:chOff x="0" y="0"/>
          <a:chExt cx="0" cy="0"/>
        </a:xfrm>
      </p:grpSpPr>
      <p:sp>
        <p:nvSpPr>
          <p:cNvPr id="2" name="Title 1"/>
          <p:cNvSpPr>
            <a:spLocks noGrp="1"/>
          </p:cNvSpPr>
          <p:nvPr>
            <p:ph type="title"/>
          </p:nvPr>
        </p:nvSpPr>
        <p:spPr>
          <a:xfrm>
            <a:off x="473397" y="546986"/>
            <a:ext cx="6655862" cy="184666"/>
          </a:xfrm>
        </p:spPr>
        <p:txBody>
          <a:bodyPr/>
          <a:lstStyle/>
          <a:p>
            <a:r>
              <a:rPr lang="en-US"/>
              <a:t>Click to edit Master title style</a:t>
            </a:r>
            <a:endParaRPr lang="en-US" dirty="0"/>
          </a:p>
        </p:txBody>
      </p:sp>
      <p:sp>
        <p:nvSpPr>
          <p:cNvPr id="3" name="Content Placeholder 2"/>
          <p:cNvSpPr>
            <a:spLocks noGrp="1"/>
          </p:cNvSpPr>
          <p:nvPr>
            <p:ph idx="1"/>
          </p:nvPr>
        </p:nvSpPr>
        <p:spPr>
          <a:xfrm>
            <a:off x="6197196" y="1497145"/>
            <a:ext cx="2699736" cy="43912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2023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476195" y="730899"/>
            <a:ext cx="6653064" cy="184666"/>
          </a:xfrm>
        </p:spPr>
        <p:txBody>
          <a:bodyPr wrap="square">
            <a:spAutoFit/>
          </a:bodyPr>
          <a:lstStyle>
            <a:lvl1pPr marL="0" indent="0" algn="l">
              <a:buNone/>
              <a:defRPr sz="1200" b="0">
                <a:solidFill>
                  <a:schemeClr val="tx1"/>
                </a:solidFill>
                <a:latin typeface="+mn-lt"/>
              </a:defRPr>
            </a:lvl1pPr>
            <a:lvl2pPr marL="342854" indent="0" algn="ctr">
              <a:buNone/>
              <a:defRPr sz="1500"/>
            </a:lvl2pPr>
            <a:lvl3pPr marL="685709" indent="0" algn="ctr">
              <a:buNone/>
              <a:defRPr sz="1350"/>
            </a:lvl3pPr>
            <a:lvl4pPr marL="1028563" indent="0" algn="ctr">
              <a:buNone/>
              <a:defRPr sz="1200"/>
            </a:lvl4pPr>
            <a:lvl5pPr marL="1371417" indent="0" algn="ctr">
              <a:buNone/>
              <a:defRPr sz="1200"/>
            </a:lvl5pPr>
            <a:lvl6pPr marL="1714271" indent="0" algn="ctr">
              <a:buNone/>
              <a:defRPr sz="1200"/>
            </a:lvl6pPr>
            <a:lvl7pPr marL="2057126" indent="0" algn="ctr">
              <a:buNone/>
              <a:defRPr sz="1200"/>
            </a:lvl7pPr>
            <a:lvl8pPr marL="2399980" indent="0" algn="ctr">
              <a:buNone/>
              <a:defRPr sz="1200"/>
            </a:lvl8pPr>
            <a:lvl9pPr marL="2742834" indent="0" algn="ctr">
              <a:buNone/>
              <a:defRPr sz="12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9053246" y="1497145"/>
            <a:ext cx="2699736" cy="43912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477203" y="1524309"/>
            <a:ext cx="5166043" cy="4024313"/>
          </a:xfrm>
        </p:spPr>
        <p:txBody>
          <a:bodyPr/>
          <a:lstStyle>
            <a:lvl1pPr>
              <a:lnSpc>
                <a:spcPct val="87000"/>
              </a:lnSpc>
              <a:defRPr sz="4349" b="1" i="0">
                <a:solidFill>
                  <a:schemeClr val="accent3"/>
                </a:solidFill>
                <a:latin typeface="+mj-lt"/>
              </a:defRPr>
            </a:lvl1pPr>
          </a:lstStyle>
          <a:p>
            <a:pPr lvl="0"/>
            <a:r>
              <a:rPr lang="en-US"/>
              <a:t>Edit Master text styles</a:t>
            </a:r>
          </a:p>
        </p:txBody>
      </p:sp>
    </p:spTree>
    <p:extLst>
      <p:ext uri="{BB962C8B-B14F-4D97-AF65-F5344CB8AC3E}">
        <p14:creationId xmlns:p14="http://schemas.microsoft.com/office/powerpoint/2010/main" val="715285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tatement">
    <p:spTree>
      <p:nvGrpSpPr>
        <p:cNvPr id="1" name=""/>
        <p:cNvGrpSpPr/>
        <p:nvPr/>
      </p:nvGrpSpPr>
      <p:grpSpPr>
        <a:xfrm>
          <a:off x="0" y="0"/>
          <a:ext cx="0" cy="0"/>
          <a:chOff x="0" y="0"/>
          <a:chExt cx="0" cy="0"/>
        </a:xfrm>
      </p:grpSpPr>
      <p:sp>
        <p:nvSpPr>
          <p:cNvPr id="2" name="Title 1"/>
          <p:cNvSpPr>
            <a:spLocks noGrp="1"/>
          </p:cNvSpPr>
          <p:nvPr>
            <p:ph type="title"/>
          </p:nvPr>
        </p:nvSpPr>
        <p:spPr>
          <a:xfrm>
            <a:off x="473397" y="546986"/>
            <a:ext cx="6655862" cy="184666"/>
          </a:xfrm>
        </p:spPr>
        <p:txBody>
          <a:bodyPr/>
          <a:lstStyle/>
          <a:p>
            <a:r>
              <a:rPr lang="en-US"/>
              <a:t>Click to edit Master title style</a:t>
            </a:r>
            <a:endParaRPr lang="en-US" dirty="0"/>
          </a:p>
        </p:txBody>
      </p:sp>
      <p:sp>
        <p:nvSpPr>
          <p:cNvPr id="5" name="Footer Placeholder 4"/>
          <p:cNvSpPr>
            <a:spLocks noGrp="1"/>
          </p:cNvSpPr>
          <p:nvPr>
            <p:ph type="ftr" sz="quarter" idx="11"/>
          </p:nvPr>
        </p:nvSpPr>
        <p:spPr/>
        <p:txBody>
          <a:bodyPr/>
          <a:lstStyle/>
          <a:p>
            <a:r>
              <a:rPr lang="en-GB"/>
              <a:t>© 2023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476195" y="730899"/>
            <a:ext cx="6653064" cy="184666"/>
          </a:xfrm>
        </p:spPr>
        <p:txBody>
          <a:bodyPr wrap="square">
            <a:spAutoFit/>
          </a:bodyPr>
          <a:lstStyle>
            <a:lvl1pPr marL="0" indent="0" algn="l">
              <a:buNone/>
              <a:defRPr sz="1200" b="0">
                <a:solidFill>
                  <a:schemeClr val="tx1"/>
                </a:solidFill>
                <a:latin typeface="+mn-lt"/>
              </a:defRPr>
            </a:lvl1pPr>
            <a:lvl2pPr marL="342854" indent="0" algn="ctr">
              <a:buNone/>
              <a:defRPr sz="1500"/>
            </a:lvl2pPr>
            <a:lvl3pPr marL="685709" indent="0" algn="ctr">
              <a:buNone/>
              <a:defRPr sz="1350"/>
            </a:lvl3pPr>
            <a:lvl4pPr marL="1028563" indent="0" algn="ctr">
              <a:buNone/>
              <a:defRPr sz="1200"/>
            </a:lvl4pPr>
            <a:lvl5pPr marL="1371417" indent="0" algn="ctr">
              <a:buNone/>
              <a:defRPr sz="1200"/>
            </a:lvl5pPr>
            <a:lvl6pPr marL="1714271" indent="0" algn="ctr">
              <a:buNone/>
              <a:defRPr sz="1200"/>
            </a:lvl6pPr>
            <a:lvl7pPr marL="2057126" indent="0" algn="ctr">
              <a:buNone/>
              <a:defRPr sz="1200"/>
            </a:lvl7pPr>
            <a:lvl8pPr marL="2399980" indent="0" algn="ctr">
              <a:buNone/>
              <a:defRPr sz="1200"/>
            </a:lvl8pPr>
            <a:lvl9pPr marL="2742834" indent="0" algn="ctr">
              <a:buNone/>
              <a:defRPr sz="1200"/>
            </a:lvl9pPr>
          </a:lstStyle>
          <a:p>
            <a:r>
              <a:rPr lang="en-US"/>
              <a:t>Click to edit Master subtitle style</a:t>
            </a:r>
            <a:endParaRPr lang="en-GB"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477203" y="1489584"/>
            <a:ext cx="5746475" cy="4024313"/>
          </a:xfrm>
        </p:spPr>
        <p:txBody>
          <a:bodyPr/>
          <a:lstStyle>
            <a:lvl1pPr>
              <a:lnSpc>
                <a:spcPct val="87000"/>
              </a:lnSpc>
              <a:defRPr sz="4499" b="1" i="0">
                <a:solidFill>
                  <a:schemeClr val="accent3"/>
                </a:solidFill>
                <a:latin typeface="+mj-lt"/>
              </a:defRPr>
            </a:lvl1pPr>
          </a:lstStyle>
          <a:p>
            <a:pPr lvl="0"/>
            <a:r>
              <a:rPr lang="en-US"/>
              <a:t>Edit Master text styles</a:t>
            </a:r>
          </a:p>
        </p:txBody>
      </p:sp>
    </p:spTree>
    <p:extLst>
      <p:ext uri="{BB962C8B-B14F-4D97-AF65-F5344CB8AC3E}">
        <p14:creationId xmlns:p14="http://schemas.microsoft.com/office/powerpoint/2010/main" val="2666590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3397" y="546986"/>
            <a:ext cx="6655862" cy="184666"/>
          </a:xfrm>
        </p:spPr>
        <p:txBody>
          <a:bodyPr/>
          <a:lstStyle/>
          <a:p>
            <a:r>
              <a:rPr lang="en-US"/>
              <a:t>Click to edit Master title style</a:t>
            </a:r>
            <a:endParaRPr lang="en-US" dirty="0"/>
          </a:p>
        </p:txBody>
      </p:sp>
      <p:sp>
        <p:nvSpPr>
          <p:cNvPr id="3" name="Content Placeholder 2"/>
          <p:cNvSpPr>
            <a:spLocks noGrp="1"/>
          </p:cNvSpPr>
          <p:nvPr>
            <p:ph idx="1"/>
          </p:nvPr>
        </p:nvSpPr>
        <p:spPr>
          <a:xfrm>
            <a:off x="475640" y="1497145"/>
            <a:ext cx="2699736" cy="43912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475217" y="6180120"/>
            <a:ext cx="4114800" cy="138500"/>
          </a:xfrm>
        </p:spPr>
        <p:txBody>
          <a:bodyPr/>
          <a:lstStyle/>
          <a:p>
            <a:r>
              <a:rPr lang="en-GB"/>
              <a:t>© 2023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476195" y="730899"/>
            <a:ext cx="6653064" cy="184666"/>
          </a:xfrm>
        </p:spPr>
        <p:txBody>
          <a:bodyPr wrap="square">
            <a:spAutoFit/>
          </a:bodyPr>
          <a:lstStyle>
            <a:lvl1pPr marL="0" indent="0" algn="l">
              <a:buNone/>
              <a:defRPr sz="1200" b="0">
                <a:solidFill>
                  <a:schemeClr val="tx1"/>
                </a:solidFill>
                <a:latin typeface="+mn-lt"/>
              </a:defRPr>
            </a:lvl1pPr>
            <a:lvl2pPr marL="342854" indent="0" algn="ctr">
              <a:buNone/>
              <a:defRPr sz="1500"/>
            </a:lvl2pPr>
            <a:lvl3pPr marL="685709" indent="0" algn="ctr">
              <a:buNone/>
              <a:defRPr sz="1350"/>
            </a:lvl3pPr>
            <a:lvl4pPr marL="1028563" indent="0" algn="ctr">
              <a:buNone/>
              <a:defRPr sz="1200"/>
            </a:lvl4pPr>
            <a:lvl5pPr marL="1371417" indent="0" algn="ctr">
              <a:buNone/>
              <a:defRPr sz="1200"/>
            </a:lvl5pPr>
            <a:lvl6pPr marL="1714271" indent="0" algn="ctr">
              <a:buNone/>
              <a:defRPr sz="1200"/>
            </a:lvl6pPr>
            <a:lvl7pPr marL="2057126" indent="0" algn="ctr">
              <a:buNone/>
              <a:defRPr sz="1200"/>
            </a:lvl7pPr>
            <a:lvl8pPr marL="2399980" indent="0" algn="ctr">
              <a:buNone/>
              <a:defRPr sz="1200"/>
            </a:lvl8pPr>
            <a:lvl9pPr marL="2742834" indent="0" algn="ctr">
              <a:buNone/>
              <a:defRPr sz="12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3331690" y="1497145"/>
            <a:ext cx="2699736" cy="43912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7056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graph">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3397" y="546986"/>
            <a:ext cx="6655862" cy="184666"/>
          </a:xfrm>
        </p:spPr>
        <p:txBody>
          <a:bodyPr/>
          <a:lstStyle/>
          <a:p>
            <a:r>
              <a:rPr lang="en-US"/>
              <a:t>Click to edit Master title style</a:t>
            </a:r>
            <a:endParaRPr lang="en-US" dirty="0"/>
          </a:p>
        </p:txBody>
      </p:sp>
      <p:sp>
        <p:nvSpPr>
          <p:cNvPr id="3" name="Content Placeholder 2"/>
          <p:cNvSpPr>
            <a:spLocks noGrp="1"/>
          </p:cNvSpPr>
          <p:nvPr>
            <p:ph idx="1"/>
          </p:nvPr>
        </p:nvSpPr>
        <p:spPr>
          <a:xfrm>
            <a:off x="475640" y="1497145"/>
            <a:ext cx="2699736" cy="43912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2023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476195" y="730899"/>
            <a:ext cx="6653064" cy="184666"/>
          </a:xfrm>
        </p:spPr>
        <p:txBody>
          <a:bodyPr wrap="square">
            <a:spAutoFit/>
          </a:bodyPr>
          <a:lstStyle>
            <a:lvl1pPr marL="0" indent="0" algn="l">
              <a:buNone/>
              <a:defRPr sz="1200" b="0">
                <a:solidFill>
                  <a:schemeClr val="tx1"/>
                </a:solidFill>
                <a:latin typeface="+mn-lt"/>
              </a:defRPr>
            </a:lvl1pPr>
            <a:lvl2pPr marL="342854" indent="0" algn="ctr">
              <a:buNone/>
              <a:defRPr sz="1500"/>
            </a:lvl2pPr>
            <a:lvl3pPr marL="685709" indent="0" algn="ctr">
              <a:buNone/>
              <a:defRPr sz="1350"/>
            </a:lvl3pPr>
            <a:lvl4pPr marL="1028563" indent="0" algn="ctr">
              <a:buNone/>
              <a:defRPr sz="1200"/>
            </a:lvl4pPr>
            <a:lvl5pPr marL="1371417" indent="0" algn="ctr">
              <a:buNone/>
              <a:defRPr sz="1200"/>
            </a:lvl5pPr>
            <a:lvl6pPr marL="1714271" indent="0" algn="ctr">
              <a:buNone/>
              <a:defRPr sz="1200"/>
            </a:lvl6pPr>
            <a:lvl7pPr marL="2057126" indent="0" algn="ctr">
              <a:buNone/>
              <a:defRPr sz="1200"/>
            </a:lvl7pPr>
            <a:lvl8pPr marL="2399980" indent="0" algn="ctr">
              <a:buNone/>
              <a:defRPr sz="1200"/>
            </a:lvl8pPr>
            <a:lvl9pPr marL="2742834" indent="0" algn="ctr">
              <a:buNone/>
              <a:defRPr sz="12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3331690" y="1497145"/>
            <a:ext cx="2699736" cy="43912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2859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sp>
        <p:nvSpPr>
          <p:cNvPr id="2" name="Title 1"/>
          <p:cNvSpPr>
            <a:spLocks noGrp="1"/>
          </p:cNvSpPr>
          <p:nvPr>
            <p:ph type="title"/>
          </p:nvPr>
        </p:nvSpPr>
        <p:spPr>
          <a:xfrm>
            <a:off x="473397" y="546986"/>
            <a:ext cx="6655862" cy="184666"/>
          </a:xfrm>
        </p:spPr>
        <p:txBody>
          <a:bodyPr/>
          <a:lstStyle/>
          <a:p>
            <a:r>
              <a:rPr lang="en-US"/>
              <a:t>Click to edit Master title style</a:t>
            </a:r>
            <a:endParaRPr lang="en-US" dirty="0"/>
          </a:p>
        </p:txBody>
      </p:sp>
      <p:sp>
        <p:nvSpPr>
          <p:cNvPr id="3" name="Content Placeholder 2"/>
          <p:cNvSpPr>
            <a:spLocks noGrp="1"/>
          </p:cNvSpPr>
          <p:nvPr>
            <p:ph idx="1"/>
          </p:nvPr>
        </p:nvSpPr>
        <p:spPr>
          <a:xfrm>
            <a:off x="475133" y="1468573"/>
            <a:ext cx="7472626" cy="4391276"/>
          </a:xfrm>
        </p:spPr>
        <p:txBody>
          <a:bodyPr/>
          <a:lstStyle>
            <a:lvl1pPr>
              <a:defRPr sz="2550" b="1" i="0">
                <a:solidFill>
                  <a:schemeClr val="tx1"/>
                </a:solidFill>
                <a:latin typeface="+mn-lt"/>
              </a:defRPr>
            </a:lvl1pPr>
            <a:lvl2pPr>
              <a:defRPr sz="2550" b="0" i="0">
                <a:latin typeface="+mn-lt"/>
              </a:defRPr>
            </a:lvl2pPr>
            <a:lvl3pPr>
              <a:defRPr sz="2550">
                <a:latin typeface="+mn-lt"/>
              </a:defRPr>
            </a:lvl3pPr>
            <a:lvl4pPr>
              <a:defRPr sz="2550">
                <a:latin typeface="+mn-lt"/>
              </a:defRPr>
            </a:lvl4pPr>
            <a:lvl5pPr>
              <a:defRPr sz="2550">
                <a:latin typeface="+mn-lt"/>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2023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476195" y="730899"/>
            <a:ext cx="6653064" cy="184666"/>
          </a:xfrm>
        </p:spPr>
        <p:txBody>
          <a:bodyPr wrap="square">
            <a:spAutoFit/>
          </a:bodyPr>
          <a:lstStyle>
            <a:lvl1pPr marL="0" indent="0" algn="l">
              <a:buNone/>
              <a:defRPr sz="1200" b="0">
                <a:solidFill>
                  <a:schemeClr val="tx1"/>
                </a:solidFill>
                <a:latin typeface="+mn-lt"/>
              </a:defRPr>
            </a:lvl1pPr>
            <a:lvl2pPr marL="342854" indent="0" algn="ctr">
              <a:buNone/>
              <a:defRPr sz="1500"/>
            </a:lvl2pPr>
            <a:lvl3pPr marL="685709" indent="0" algn="ctr">
              <a:buNone/>
              <a:defRPr sz="1350"/>
            </a:lvl3pPr>
            <a:lvl4pPr marL="1028563" indent="0" algn="ctr">
              <a:buNone/>
              <a:defRPr sz="1200"/>
            </a:lvl4pPr>
            <a:lvl5pPr marL="1371417" indent="0" algn="ctr">
              <a:buNone/>
              <a:defRPr sz="1200"/>
            </a:lvl5pPr>
            <a:lvl6pPr marL="1714271" indent="0" algn="ctr">
              <a:buNone/>
              <a:defRPr sz="1200"/>
            </a:lvl6pPr>
            <a:lvl7pPr marL="2057126" indent="0" algn="ctr">
              <a:buNone/>
              <a:defRPr sz="1200"/>
            </a:lvl7pPr>
            <a:lvl8pPr marL="2399980" indent="0" algn="ctr">
              <a:buNone/>
              <a:defRPr sz="1200"/>
            </a:lvl8pPr>
            <a:lvl9pPr marL="2742834" indent="0" algn="ctr">
              <a:buNone/>
              <a:defRPr sz="1200"/>
            </a:lvl9pPr>
          </a:lstStyle>
          <a:p>
            <a:r>
              <a:rPr lang="en-US"/>
              <a:t>Click to edit Master subtitle style</a:t>
            </a:r>
            <a:endParaRPr lang="en-GB" dirty="0"/>
          </a:p>
        </p:txBody>
      </p:sp>
    </p:spTree>
    <p:extLst>
      <p:ext uri="{BB962C8B-B14F-4D97-AF65-F5344CB8AC3E}">
        <p14:creationId xmlns:p14="http://schemas.microsoft.com/office/powerpoint/2010/main" val="22715275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Dvi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75322" y="1843933"/>
            <a:ext cx="7787198" cy="3614451"/>
          </a:xfrm>
        </p:spPr>
        <p:txBody>
          <a:bodyPr anchor="t" anchorCtr="0"/>
          <a:lstStyle>
            <a:lvl1pPr algn="l">
              <a:lnSpc>
                <a:spcPct val="87000"/>
              </a:lnSpc>
              <a:defRPr sz="8999" b="1" i="0">
                <a:solidFill>
                  <a:schemeClr val="bg1"/>
                </a:solidFill>
                <a:latin typeface="+mj-lt"/>
              </a:defRPr>
            </a:lvl1pPr>
          </a:lstStyle>
          <a:p>
            <a:r>
              <a:rPr lang="en-US"/>
              <a:t>Click to edit Master title style</a:t>
            </a:r>
            <a:endParaRPr lang="en-US"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 2023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480497" y="547095"/>
            <a:ext cx="999917" cy="285565"/>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475217" y="6180121"/>
            <a:ext cx="4114800" cy="138499"/>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sz="900" dirty="0">
                <a:solidFill>
                  <a:schemeClr val="bg1"/>
                </a:solidFill>
              </a:rPr>
              <a:t>© 2018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473397" y="473962"/>
            <a:ext cx="1123809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473397" y="6380155"/>
            <a:ext cx="1123809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63085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vider 2">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73397" y="1878658"/>
            <a:ext cx="7641058" cy="1204689"/>
          </a:xfrm>
        </p:spPr>
        <p:txBody>
          <a:bodyPr anchor="t" anchorCtr="0"/>
          <a:lstStyle>
            <a:lvl1pPr algn="l">
              <a:lnSpc>
                <a:spcPct val="87000"/>
              </a:lnSpc>
              <a:defRPr sz="4499" b="1" i="0">
                <a:solidFill>
                  <a:schemeClr val="bg1"/>
                </a:solidFill>
                <a:latin typeface="+mj-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480497" y="547095"/>
            <a:ext cx="999917" cy="285565"/>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475217" y="6180121"/>
            <a:ext cx="4114800" cy="138499"/>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sz="900" dirty="0">
                <a:solidFill>
                  <a:schemeClr val="bg1"/>
                </a:solidFill>
              </a:rPr>
              <a:t>© 2018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473397" y="473962"/>
            <a:ext cx="1123809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473397" y="6380155"/>
            <a:ext cx="1123809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2678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Dvider">
    <p:bg>
      <p:bgPr>
        <a:solidFill>
          <a:srgbClr val="D6D1CA"/>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1"/>
                </a:solidFill>
              </a:defRPr>
            </a:lvl1pPr>
          </a:lstStyle>
          <a:p>
            <a:r>
              <a:rPr lang="en-GB"/>
              <a:t>© 2023 Capital Law Limited</a:t>
            </a:r>
            <a:endParaRPr lang="en-GB" dirty="0"/>
          </a:p>
        </p:txBody>
      </p:sp>
      <p:pic>
        <p:nvPicPr>
          <p:cNvPr id="11" name="Picture 10">
            <a:extLst>
              <a:ext uri="{FF2B5EF4-FFF2-40B4-BE49-F238E27FC236}">
                <a16:creationId xmlns:a16="http://schemas.microsoft.com/office/drawing/2014/main" id="{7CF09D3C-B006-5442-8D1A-4818BC22D5B2}"/>
              </a:ext>
            </a:extLst>
          </p:cNvPr>
          <p:cNvPicPr>
            <a:picLocks noChangeAspect="1"/>
          </p:cNvPicPr>
          <p:nvPr userDrawn="1"/>
        </p:nvPicPr>
        <p:blipFill>
          <a:blip r:embed="rId2"/>
          <a:stretch>
            <a:fillRect/>
          </a:stretch>
        </p:blipFill>
        <p:spPr>
          <a:xfrm>
            <a:off x="480497" y="547095"/>
            <a:ext cx="999918" cy="285565"/>
          </a:xfrm>
          <a:prstGeom prst="rect">
            <a:avLst/>
          </a:prstGeom>
        </p:spPr>
      </p:pic>
      <p:sp>
        <p:nvSpPr>
          <p:cNvPr id="6" name="Title 1">
            <a:extLst>
              <a:ext uri="{FF2B5EF4-FFF2-40B4-BE49-F238E27FC236}">
                <a16:creationId xmlns:a16="http://schemas.microsoft.com/office/drawing/2014/main" id="{C78B413B-295E-1D49-B228-D082B6013891}"/>
              </a:ext>
            </a:extLst>
          </p:cNvPr>
          <p:cNvSpPr>
            <a:spLocks noGrp="1"/>
          </p:cNvSpPr>
          <p:nvPr>
            <p:ph type="ctrTitle"/>
          </p:nvPr>
        </p:nvSpPr>
        <p:spPr>
          <a:xfrm>
            <a:off x="475322" y="1843933"/>
            <a:ext cx="7787198" cy="3614451"/>
          </a:xfrm>
        </p:spPr>
        <p:txBody>
          <a:bodyPr anchor="t" anchorCtr="0"/>
          <a:lstStyle>
            <a:lvl1pPr algn="l">
              <a:lnSpc>
                <a:spcPct val="87000"/>
              </a:lnSpc>
              <a:defRPr sz="8999" b="1" i="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5745753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75322" y="1668958"/>
            <a:ext cx="6125475" cy="1019318"/>
          </a:xfrm>
        </p:spPr>
        <p:txBody>
          <a:bodyPr anchor="t" anchorCtr="0"/>
          <a:lstStyle>
            <a:lvl1pPr algn="l">
              <a:lnSpc>
                <a:spcPct val="92000"/>
              </a:lnSpc>
              <a:defRPr sz="3600" b="1" i="0">
                <a:solidFill>
                  <a:schemeClr val="tx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483264" y="2669983"/>
            <a:ext cx="6117259" cy="1019318"/>
          </a:xfrm>
        </p:spPr>
        <p:txBody>
          <a:bodyPr wrap="square" anchor="t">
            <a:spAutoFit/>
          </a:bodyPr>
          <a:lstStyle>
            <a:lvl1pPr marL="0" indent="0" algn="l">
              <a:lnSpc>
                <a:spcPct val="92000"/>
              </a:lnSpc>
              <a:buNone/>
              <a:defRPr sz="3600" b="0">
                <a:solidFill>
                  <a:schemeClr val="tx1"/>
                </a:solidFill>
              </a:defRPr>
            </a:lvl1pPr>
            <a:lvl2pPr marL="457139" indent="0" algn="ctr">
              <a:buNone/>
              <a:defRPr sz="2000"/>
            </a:lvl2pPr>
            <a:lvl3pPr marL="914278" indent="0" algn="ctr">
              <a:buNone/>
              <a:defRPr sz="1800"/>
            </a:lvl3pPr>
            <a:lvl4pPr marL="1371417" indent="0" algn="ctr">
              <a:buNone/>
              <a:defRPr sz="1600"/>
            </a:lvl4pPr>
            <a:lvl5pPr marL="1828556" indent="0" algn="ctr">
              <a:buNone/>
              <a:defRPr sz="1600"/>
            </a:lvl5pPr>
            <a:lvl6pPr marL="2285695" indent="0" algn="ctr">
              <a:buNone/>
              <a:defRPr sz="1600"/>
            </a:lvl6pPr>
            <a:lvl7pPr marL="2742834" indent="0" algn="ctr">
              <a:buNone/>
              <a:defRPr sz="1600"/>
            </a:lvl7pPr>
            <a:lvl8pPr marL="3199973" indent="0" algn="ctr">
              <a:buNone/>
              <a:defRPr sz="1600"/>
            </a:lvl8pPr>
            <a:lvl9pPr marL="3657112" indent="0" algn="ctr">
              <a:buNone/>
              <a:defRPr sz="1600"/>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GB" dirty="0"/>
              <a:t>© 2023 Capital Law Limited</a:t>
            </a:r>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480497" y="547095"/>
            <a:ext cx="999918" cy="285565"/>
          </a:xfrm>
          <a:prstGeom prst="rect">
            <a:avLst/>
          </a:prstGeom>
        </p:spPr>
      </p:pic>
      <p:cxnSp>
        <p:nvCxnSpPr>
          <p:cNvPr id="11" name="Straight Connector 10">
            <a:extLst>
              <a:ext uri="{FF2B5EF4-FFF2-40B4-BE49-F238E27FC236}">
                <a16:creationId xmlns:a16="http://schemas.microsoft.com/office/drawing/2014/main" id="{4F98E3AA-1E86-8646-8B05-137B9C861405}"/>
              </a:ext>
            </a:extLst>
          </p:cNvPr>
          <p:cNvCxnSpPr>
            <a:cxnSpLocks/>
          </p:cNvCxnSpPr>
          <p:nvPr userDrawn="1"/>
        </p:nvCxnSpPr>
        <p:spPr>
          <a:xfrm>
            <a:off x="473397" y="3426786"/>
            <a:ext cx="172167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18810676-7FAE-AC49-8346-D249CC865932}"/>
              </a:ext>
            </a:extLst>
          </p:cNvPr>
          <p:cNvSpPr>
            <a:spLocks noGrp="1"/>
          </p:cNvSpPr>
          <p:nvPr>
            <p:ph type="body" sz="quarter" idx="12" hasCustomPrompt="1"/>
          </p:nvPr>
        </p:nvSpPr>
        <p:spPr>
          <a:xfrm>
            <a:off x="482962" y="3492814"/>
            <a:ext cx="1712110" cy="196487"/>
          </a:xfrm>
        </p:spPr>
        <p:txBody>
          <a:bodyPr/>
          <a:lstStyle>
            <a:lvl1pPr>
              <a:defRPr>
                <a:solidFill>
                  <a:schemeClr val="tx1"/>
                </a:solidFill>
              </a:defRPr>
            </a:lvl1pPr>
          </a:lstStyle>
          <a:p>
            <a:pPr lvl="0"/>
            <a:r>
              <a:rPr lang="en-US" dirty="0"/>
              <a:t>date</a:t>
            </a:r>
            <a:endParaRPr lang="en-GB" dirty="0"/>
          </a:p>
        </p:txBody>
      </p:sp>
      <p:sp>
        <p:nvSpPr>
          <p:cNvPr id="15" name="Text Placeholder 14">
            <a:extLst>
              <a:ext uri="{FF2B5EF4-FFF2-40B4-BE49-F238E27FC236}">
                <a16:creationId xmlns:a16="http://schemas.microsoft.com/office/drawing/2014/main" id="{724F486E-DE77-1843-BD39-44AF3B3506E0}"/>
              </a:ext>
            </a:extLst>
          </p:cNvPr>
          <p:cNvSpPr>
            <a:spLocks noGrp="1"/>
          </p:cNvSpPr>
          <p:nvPr>
            <p:ph type="body" sz="quarter" idx="13"/>
          </p:nvPr>
        </p:nvSpPr>
        <p:spPr>
          <a:xfrm>
            <a:off x="478998" y="3858636"/>
            <a:ext cx="2120868" cy="922735"/>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38486163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 2023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480497" y="547095"/>
            <a:ext cx="999918" cy="285565"/>
          </a:xfrm>
          <a:prstGeom prst="rect">
            <a:avLst/>
          </a:prstGeom>
        </p:spPr>
      </p:pic>
      <p:sp>
        <p:nvSpPr>
          <p:cNvPr id="7" name="Title 1">
            <a:extLst>
              <a:ext uri="{FF2B5EF4-FFF2-40B4-BE49-F238E27FC236}">
                <a16:creationId xmlns:a16="http://schemas.microsoft.com/office/drawing/2014/main" id="{EEC36FD5-ECBC-AF4D-9AE4-6E8B8B5399F3}"/>
              </a:ext>
            </a:extLst>
          </p:cNvPr>
          <p:cNvSpPr>
            <a:spLocks noGrp="1"/>
          </p:cNvSpPr>
          <p:nvPr>
            <p:ph type="ctrTitle"/>
          </p:nvPr>
        </p:nvSpPr>
        <p:spPr>
          <a:xfrm>
            <a:off x="475322" y="1668958"/>
            <a:ext cx="6125475" cy="1019318"/>
          </a:xfrm>
        </p:spPr>
        <p:txBody>
          <a:bodyPr anchor="t" anchorCtr="0"/>
          <a:lstStyle>
            <a:lvl1pPr algn="l">
              <a:lnSpc>
                <a:spcPct val="92000"/>
              </a:lnSpc>
              <a:defRPr sz="3600" b="1" i="0">
                <a:solidFill>
                  <a:schemeClr val="tx1"/>
                </a:solidFill>
                <a:latin typeface="+mj-lt"/>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04D4E74E-0012-3040-949B-752A4C805B4A}"/>
              </a:ext>
            </a:extLst>
          </p:cNvPr>
          <p:cNvSpPr>
            <a:spLocks noGrp="1"/>
          </p:cNvSpPr>
          <p:nvPr>
            <p:ph type="subTitle" idx="1"/>
          </p:nvPr>
        </p:nvSpPr>
        <p:spPr>
          <a:xfrm>
            <a:off x="483264" y="2669983"/>
            <a:ext cx="6117259" cy="1019318"/>
          </a:xfrm>
        </p:spPr>
        <p:txBody>
          <a:bodyPr wrap="square" anchor="t">
            <a:spAutoFit/>
          </a:bodyPr>
          <a:lstStyle>
            <a:lvl1pPr marL="0" indent="0" algn="l">
              <a:lnSpc>
                <a:spcPct val="92000"/>
              </a:lnSpc>
              <a:buNone/>
              <a:defRPr sz="3600" b="0">
                <a:solidFill>
                  <a:schemeClr val="tx1"/>
                </a:solidFill>
              </a:defRPr>
            </a:lvl1pPr>
            <a:lvl2pPr marL="457139" indent="0" algn="ctr">
              <a:buNone/>
              <a:defRPr sz="2000"/>
            </a:lvl2pPr>
            <a:lvl3pPr marL="914278" indent="0" algn="ctr">
              <a:buNone/>
              <a:defRPr sz="1800"/>
            </a:lvl3pPr>
            <a:lvl4pPr marL="1371417" indent="0" algn="ctr">
              <a:buNone/>
              <a:defRPr sz="1600"/>
            </a:lvl4pPr>
            <a:lvl5pPr marL="1828556" indent="0" algn="ctr">
              <a:buNone/>
              <a:defRPr sz="1600"/>
            </a:lvl5pPr>
            <a:lvl6pPr marL="2285695" indent="0" algn="ctr">
              <a:buNone/>
              <a:defRPr sz="1600"/>
            </a:lvl6pPr>
            <a:lvl7pPr marL="2742834" indent="0" algn="ctr">
              <a:buNone/>
              <a:defRPr sz="1600"/>
            </a:lvl7pPr>
            <a:lvl8pPr marL="3199973" indent="0" algn="ctr">
              <a:buNone/>
              <a:defRPr sz="1600"/>
            </a:lvl8pPr>
            <a:lvl9pPr marL="3657112" indent="0" algn="ctr">
              <a:buNone/>
              <a:defRPr sz="16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D46A7401-EF49-6644-BF4B-3662228A4EEE}"/>
              </a:ext>
            </a:extLst>
          </p:cNvPr>
          <p:cNvCxnSpPr>
            <a:cxnSpLocks/>
          </p:cNvCxnSpPr>
          <p:nvPr userDrawn="1"/>
        </p:nvCxnSpPr>
        <p:spPr>
          <a:xfrm>
            <a:off x="473397" y="3426786"/>
            <a:ext cx="172167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7">
            <a:extLst>
              <a:ext uri="{FF2B5EF4-FFF2-40B4-BE49-F238E27FC236}">
                <a16:creationId xmlns:a16="http://schemas.microsoft.com/office/drawing/2014/main" id="{A223FA4B-1028-AF49-AE1F-0F64B3D8D348}"/>
              </a:ext>
            </a:extLst>
          </p:cNvPr>
          <p:cNvSpPr>
            <a:spLocks noGrp="1"/>
          </p:cNvSpPr>
          <p:nvPr>
            <p:ph type="body" sz="quarter" idx="12" hasCustomPrompt="1"/>
          </p:nvPr>
        </p:nvSpPr>
        <p:spPr>
          <a:xfrm>
            <a:off x="482962" y="3492814"/>
            <a:ext cx="1712110" cy="196487"/>
          </a:xfrm>
        </p:spPr>
        <p:txBody>
          <a:bodyPr/>
          <a:lstStyle>
            <a:lvl1pPr>
              <a:defRPr>
                <a:solidFill>
                  <a:schemeClr val="tx1"/>
                </a:solidFill>
              </a:defRPr>
            </a:lvl1pPr>
          </a:lstStyle>
          <a:p>
            <a:pPr lvl="0"/>
            <a:r>
              <a:rPr lang="en-US" dirty="0"/>
              <a:t>date</a:t>
            </a:r>
            <a:endParaRPr lang="en-GB" dirty="0"/>
          </a:p>
        </p:txBody>
      </p:sp>
      <p:sp>
        <p:nvSpPr>
          <p:cNvPr id="13" name="Text Placeholder 14">
            <a:extLst>
              <a:ext uri="{FF2B5EF4-FFF2-40B4-BE49-F238E27FC236}">
                <a16:creationId xmlns:a16="http://schemas.microsoft.com/office/drawing/2014/main" id="{B6D1BCC1-C66C-AE41-BC60-15F5BFC96623}"/>
              </a:ext>
            </a:extLst>
          </p:cNvPr>
          <p:cNvSpPr>
            <a:spLocks noGrp="1"/>
          </p:cNvSpPr>
          <p:nvPr>
            <p:ph type="body" sz="quarter" idx="13"/>
          </p:nvPr>
        </p:nvSpPr>
        <p:spPr>
          <a:xfrm>
            <a:off x="2385003" y="3858636"/>
            <a:ext cx="1825827" cy="922735"/>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14">
            <a:extLst>
              <a:ext uri="{FF2B5EF4-FFF2-40B4-BE49-F238E27FC236}">
                <a16:creationId xmlns:a16="http://schemas.microsoft.com/office/drawing/2014/main" id="{139757AE-9E90-4145-928E-608C85BD9064}"/>
              </a:ext>
            </a:extLst>
          </p:cNvPr>
          <p:cNvSpPr>
            <a:spLocks noGrp="1"/>
          </p:cNvSpPr>
          <p:nvPr>
            <p:ph type="body" sz="quarter" idx="14"/>
          </p:nvPr>
        </p:nvSpPr>
        <p:spPr>
          <a:xfrm>
            <a:off x="478999" y="3858636"/>
            <a:ext cx="1825827" cy="922735"/>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32313742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1213-871B-F44C-9951-9B97A0A4F87B}"/>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C8D6414B-4366-284C-8BC8-AFB7EB09D525}"/>
              </a:ext>
            </a:extLst>
          </p:cNvPr>
          <p:cNvSpPr>
            <a:spLocks noGrp="1"/>
          </p:cNvSpPr>
          <p:nvPr>
            <p:ph type="ftr" sz="quarter" idx="10"/>
          </p:nvPr>
        </p:nvSpPr>
        <p:spPr/>
        <p:txBody>
          <a:bodyPr/>
          <a:lstStyle/>
          <a:p>
            <a:r>
              <a:rPr lang="en-GB"/>
              <a:t>© 2023 Capital Law Limited</a:t>
            </a:r>
            <a:endParaRPr lang="en-GB" dirty="0"/>
          </a:p>
        </p:txBody>
      </p:sp>
      <p:sp>
        <p:nvSpPr>
          <p:cNvPr id="7" name="Text Placeholder 6">
            <a:extLst>
              <a:ext uri="{FF2B5EF4-FFF2-40B4-BE49-F238E27FC236}">
                <a16:creationId xmlns:a16="http://schemas.microsoft.com/office/drawing/2014/main" id="{EC80A52A-EFA5-8B4C-96C8-BF364FC6159B}"/>
              </a:ext>
            </a:extLst>
          </p:cNvPr>
          <p:cNvSpPr>
            <a:spLocks noGrp="1"/>
          </p:cNvSpPr>
          <p:nvPr>
            <p:ph type="body" sz="quarter" idx="11" hasCustomPrompt="1"/>
          </p:nvPr>
        </p:nvSpPr>
        <p:spPr>
          <a:xfrm>
            <a:off x="492870" y="1468042"/>
            <a:ext cx="11175306" cy="4318397"/>
          </a:xfrm>
        </p:spPr>
        <p:txBody>
          <a:bodyPr numCol="2" spcCol="360000"/>
          <a:lstStyle>
            <a:lvl1pPr marL="476187" indent="-476187">
              <a:spcAft>
                <a:spcPts val="1050"/>
              </a:spcAft>
              <a:buClr>
                <a:schemeClr val="accent3"/>
              </a:buClr>
              <a:buFont typeface="+mj-lt"/>
              <a:buNone/>
              <a:tabLst/>
              <a:defRPr sz="1800" b="0">
                <a:solidFill>
                  <a:schemeClr val="tx1"/>
                </a:solidFill>
              </a:defRPr>
            </a:lvl1pPr>
          </a:lstStyle>
          <a:p>
            <a:pPr lvl="0"/>
            <a:r>
              <a:rPr lang="en-US" dirty="0"/>
              <a:t>01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7767353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arge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73397" y="546986"/>
            <a:ext cx="6655862" cy="184666"/>
          </a:xfrm>
        </p:spPr>
        <p:txBody>
          <a:bodyPr/>
          <a:lstStyle/>
          <a:p>
            <a:r>
              <a:rPr lang="en-US"/>
              <a:t>Click to edit Master title style</a:t>
            </a:r>
            <a:endParaRPr lang="en-US" dirty="0"/>
          </a:p>
        </p:txBody>
      </p:sp>
      <p:sp>
        <p:nvSpPr>
          <p:cNvPr id="3" name="Content Placeholder 2"/>
          <p:cNvSpPr>
            <a:spLocks noGrp="1"/>
          </p:cNvSpPr>
          <p:nvPr>
            <p:ph idx="1"/>
          </p:nvPr>
        </p:nvSpPr>
        <p:spPr>
          <a:xfrm>
            <a:off x="475133" y="1479289"/>
            <a:ext cx="5000017" cy="4391276"/>
          </a:xfrm>
        </p:spPr>
        <p:txBody>
          <a:bodyPr/>
          <a:lstStyle>
            <a:lvl1pPr>
              <a:lnSpc>
                <a:spcPct val="91000"/>
              </a:lnSpc>
              <a:defRPr sz="3600" b="0" i="0">
                <a:solidFill>
                  <a:schemeClr val="accent3"/>
                </a:solidFill>
                <a:latin typeface="+mn-lt"/>
              </a:defRPr>
            </a:lvl1pPr>
            <a:lvl2pPr>
              <a:lnSpc>
                <a:spcPct val="91000"/>
              </a:lnSpc>
              <a:defRPr sz="3600" b="1" i="0">
                <a:solidFill>
                  <a:schemeClr val="accent3"/>
                </a:solidFill>
                <a:latin typeface="+mn-lt"/>
              </a:defRPr>
            </a:lvl2pPr>
            <a:lvl3pPr>
              <a:defRPr sz="2550">
                <a:latin typeface="+mn-lt"/>
              </a:defRPr>
            </a:lvl3pPr>
            <a:lvl4pPr>
              <a:defRPr sz="2550">
                <a:latin typeface="+mn-lt"/>
              </a:defRPr>
            </a:lvl4pPr>
            <a:lvl5pPr>
              <a:defRPr sz="25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2023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476195" y="730899"/>
            <a:ext cx="6653064" cy="184666"/>
          </a:xfrm>
        </p:spPr>
        <p:txBody>
          <a:bodyPr wrap="square">
            <a:spAutoFit/>
          </a:bodyPr>
          <a:lstStyle>
            <a:lvl1pPr marL="0" indent="0" algn="l">
              <a:buNone/>
              <a:defRPr sz="1200" b="0">
                <a:solidFill>
                  <a:schemeClr val="tx1"/>
                </a:solidFill>
                <a:latin typeface="+mn-lt"/>
              </a:defRPr>
            </a:lvl1pPr>
            <a:lvl2pPr marL="342854" indent="0" algn="ctr">
              <a:buNone/>
              <a:defRPr sz="1500"/>
            </a:lvl2pPr>
            <a:lvl3pPr marL="685709" indent="0" algn="ctr">
              <a:buNone/>
              <a:defRPr sz="1350"/>
            </a:lvl3pPr>
            <a:lvl4pPr marL="1028563" indent="0" algn="ctr">
              <a:buNone/>
              <a:defRPr sz="1200"/>
            </a:lvl4pPr>
            <a:lvl5pPr marL="1371417" indent="0" algn="ctr">
              <a:buNone/>
              <a:defRPr sz="1200"/>
            </a:lvl5pPr>
            <a:lvl6pPr marL="1714271" indent="0" algn="ctr">
              <a:buNone/>
              <a:defRPr sz="1200"/>
            </a:lvl6pPr>
            <a:lvl7pPr marL="2057126" indent="0" algn="ctr">
              <a:buNone/>
              <a:defRPr sz="1200"/>
            </a:lvl7pPr>
            <a:lvl8pPr marL="2399980" indent="0" algn="ctr">
              <a:buNone/>
              <a:defRPr sz="1200"/>
            </a:lvl8pPr>
            <a:lvl9pPr marL="2742834" indent="0" algn="ctr">
              <a:buNone/>
              <a:defRPr sz="12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6193026" y="1478510"/>
            <a:ext cx="5539437" cy="4157663"/>
          </a:xfrm>
        </p:spPr>
        <p:txBody>
          <a:bodyPr/>
          <a:lstStyle>
            <a:lvl1pPr>
              <a:spcAft>
                <a:spcPts val="787"/>
              </a:spcAft>
              <a:defRPr sz="1800">
                <a:solidFill>
                  <a:schemeClr val="tx1"/>
                </a:solidFill>
              </a:defRPr>
            </a:lvl1pPr>
            <a:lvl2pPr marL="0" indent="0">
              <a:spcAft>
                <a:spcPts val="787"/>
              </a:spcAft>
              <a:buFont typeface="Arial" panose="020B0604020202020204" pitchFamily="34" charset="0"/>
              <a:buNone/>
              <a:defRPr sz="1800" b="0"/>
            </a:lvl2pPr>
            <a:lvl3pPr marL="242968" indent="-242968">
              <a:spcAft>
                <a:spcPts val="787"/>
              </a:spcAft>
              <a:defRPr sz="1800" b="0"/>
            </a:lvl3pPr>
            <a:lvl4pPr marL="257141" indent="-257141">
              <a:spcAft>
                <a:spcPts val="787"/>
              </a:spcAft>
              <a:buFont typeface=".AppleSystemUIFont"/>
              <a:buChar char="—"/>
              <a:defRPr sz="1800" b="1"/>
            </a:lvl4pPr>
            <a:lvl5pPr>
              <a:spcAft>
                <a:spcPts val="787"/>
              </a:spcAft>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40874217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arge Title, content and logo">
    <p:spTree>
      <p:nvGrpSpPr>
        <p:cNvPr id="1" name=""/>
        <p:cNvGrpSpPr/>
        <p:nvPr/>
      </p:nvGrpSpPr>
      <p:grpSpPr>
        <a:xfrm>
          <a:off x="0" y="0"/>
          <a:ext cx="0" cy="0"/>
          <a:chOff x="0" y="0"/>
          <a:chExt cx="0" cy="0"/>
        </a:xfrm>
      </p:grpSpPr>
      <p:sp>
        <p:nvSpPr>
          <p:cNvPr id="2" name="Title 1"/>
          <p:cNvSpPr>
            <a:spLocks noGrp="1"/>
          </p:cNvSpPr>
          <p:nvPr>
            <p:ph type="title"/>
          </p:nvPr>
        </p:nvSpPr>
        <p:spPr>
          <a:xfrm>
            <a:off x="473397" y="546986"/>
            <a:ext cx="6655862" cy="184666"/>
          </a:xfrm>
        </p:spPr>
        <p:txBody>
          <a:bodyPr/>
          <a:lstStyle/>
          <a:p>
            <a:r>
              <a:rPr lang="en-US"/>
              <a:t>Click to edit Master title style</a:t>
            </a:r>
            <a:endParaRPr lang="en-US" dirty="0"/>
          </a:p>
        </p:txBody>
      </p:sp>
      <p:sp>
        <p:nvSpPr>
          <p:cNvPr id="3" name="Content Placeholder 2"/>
          <p:cNvSpPr>
            <a:spLocks noGrp="1"/>
          </p:cNvSpPr>
          <p:nvPr>
            <p:ph idx="1"/>
          </p:nvPr>
        </p:nvSpPr>
        <p:spPr>
          <a:xfrm>
            <a:off x="475133" y="1479289"/>
            <a:ext cx="5000017" cy="4391276"/>
          </a:xfrm>
        </p:spPr>
        <p:txBody>
          <a:bodyPr/>
          <a:lstStyle>
            <a:lvl1pPr>
              <a:lnSpc>
                <a:spcPct val="91000"/>
              </a:lnSpc>
              <a:defRPr sz="3600" b="0" i="0">
                <a:solidFill>
                  <a:schemeClr val="accent3"/>
                </a:solidFill>
                <a:latin typeface="+mn-lt"/>
              </a:defRPr>
            </a:lvl1pPr>
            <a:lvl2pPr>
              <a:lnSpc>
                <a:spcPct val="91000"/>
              </a:lnSpc>
              <a:defRPr sz="3600" b="1" i="0">
                <a:solidFill>
                  <a:schemeClr val="accent3"/>
                </a:solidFill>
                <a:latin typeface="+mn-lt"/>
              </a:defRPr>
            </a:lvl2pPr>
            <a:lvl3pPr>
              <a:defRPr sz="2550">
                <a:latin typeface="+mn-lt"/>
              </a:defRPr>
            </a:lvl3pPr>
            <a:lvl4pPr>
              <a:defRPr sz="2550">
                <a:latin typeface="+mn-lt"/>
              </a:defRPr>
            </a:lvl4pPr>
            <a:lvl5pPr>
              <a:defRPr sz="25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2023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476195" y="730899"/>
            <a:ext cx="6653064" cy="184666"/>
          </a:xfrm>
        </p:spPr>
        <p:txBody>
          <a:bodyPr wrap="square">
            <a:spAutoFit/>
          </a:bodyPr>
          <a:lstStyle>
            <a:lvl1pPr marL="0" indent="0" algn="l">
              <a:buNone/>
              <a:defRPr sz="1200" b="0">
                <a:solidFill>
                  <a:schemeClr val="tx1"/>
                </a:solidFill>
                <a:latin typeface="+mn-lt"/>
              </a:defRPr>
            </a:lvl1pPr>
            <a:lvl2pPr marL="342854" indent="0" algn="ctr">
              <a:buNone/>
              <a:defRPr sz="1500"/>
            </a:lvl2pPr>
            <a:lvl3pPr marL="685709" indent="0" algn="ctr">
              <a:buNone/>
              <a:defRPr sz="1350"/>
            </a:lvl3pPr>
            <a:lvl4pPr marL="1028563" indent="0" algn="ctr">
              <a:buNone/>
              <a:defRPr sz="1200"/>
            </a:lvl4pPr>
            <a:lvl5pPr marL="1371417" indent="0" algn="ctr">
              <a:buNone/>
              <a:defRPr sz="1200"/>
            </a:lvl5pPr>
            <a:lvl6pPr marL="1714271" indent="0" algn="ctr">
              <a:buNone/>
              <a:defRPr sz="1200"/>
            </a:lvl6pPr>
            <a:lvl7pPr marL="2057126" indent="0" algn="ctr">
              <a:buNone/>
              <a:defRPr sz="1200"/>
            </a:lvl7pPr>
            <a:lvl8pPr marL="2399980" indent="0" algn="ctr">
              <a:buNone/>
              <a:defRPr sz="1200"/>
            </a:lvl8pPr>
            <a:lvl9pPr marL="2742834" indent="0" algn="ctr">
              <a:buNone/>
              <a:defRPr sz="12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8110936" y="1478510"/>
            <a:ext cx="3621527" cy="739625"/>
          </a:xfrm>
        </p:spPr>
        <p:txBody>
          <a:bodyPr/>
          <a:lstStyle>
            <a:lvl1pPr>
              <a:defRPr sz="1800" b="0" i="1">
                <a:solidFill>
                  <a:schemeClr val="tx1"/>
                </a:solidFill>
              </a:defRPr>
            </a:lvl1pPr>
            <a:lvl2pPr marL="0" indent="0">
              <a:buFont typeface="Arial" panose="020B0604020202020204" pitchFamily="34" charset="0"/>
              <a:buNone/>
              <a:defRPr sz="1800" b="0"/>
            </a:lvl2pPr>
            <a:lvl3pPr marL="242968" indent="-242968">
              <a:defRPr sz="1800" b="0"/>
            </a:lvl3pPr>
            <a:lvl4pPr marL="257141" indent="-257141">
              <a:buFont typeface=".AppleSystemUIFont"/>
              <a:buChar char="—"/>
              <a:defRPr sz="1800" b="1"/>
            </a:lvl4pPr>
            <a:lvl5pPr>
              <a:defRPr sz="1800"/>
            </a:lvl5pPr>
          </a:lstStyle>
          <a:p>
            <a:pPr lvl="0"/>
            <a:r>
              <a:rPr lang="en-US"/>
              <a:t>Click to edit Master text styles</a:t>
            </a:r>
          </a:p>
          <a:p>
            <a:pPr lvl="1"/>
            <a:r>
              <a:rPr lang="en-US"/>
              <a:t>Second level</a:t>
            </a:r>
          </a:p>
        </p:txBody>
      </p:sp>
      <p:sp>
        <p:nvSpPr>
          <p:cNvPr id="11" name="Picture Placeholder 10">
            <a:extLst>
              <a:ext uri="{FF2B5EF4-FFF2-40B4-BE49-F238E27FC236}">
                <a16:creationId xmlns:a16="http://schemas.microsoft.com/office/drawing/2014/main" id="{B30A7DD4-3CBD-F246-BC53-6BEBEA133B3A}"/>
              </a:ext>
            </a:extLst>
          </p:cNvPr>
          <p:cNvSpPr>
            <a:spLocks noGrp="1"/>
          </p:cNvSpPr>
          <p:nvPr>
            <p:ph type="pic" sz="quarter" idx="15"/>
          </p:nvPr>
        </p:nvSpPr>
        <p:spPr>
          <a:xfrm>
            <a:off x="6196088" y="1528354"/>
            <a:ext cx="1709435" cy="1150552"/>
          </a:xfrm>
        </p:spPr>
        <p:txBody>
          <a:bodyPr/>
          <a:lstStyle>
            <a:lvl1pPr>
              <a:defRPr b="0">
                <a:solidFill>
                  <a:schemeClr val="tx1"/>
                </a:solidFill>
              </a:defRPr>
            </a:lvl1pPr>
          </a:lstStyle>
          <a:p>
            <a:r>
              <a:rPr lang="en-US"/>
              <a:t>Click icon to add picture</a:t>
            </a:r>
            <a:endParaRPr lang="en-GB"/>
          </a:p>
        </p:txBody>
      </p:sp>
      <p:sp>
        <p:nvSpPr>
          <p:cNvPr id="13" name="Text Placeholder 9">
            <a:extLst>
              <a:ext uri="{FF2B5EF4-FFF2-40B4-BE49-F238E27FC236}">
                <a16:creationId xmlns:a16="http://schemas.microsoft.com/office/drawing/2014/main" id="{1DA8D82E-AEB3-3A45-A5CB-6EB9FF9F0538}"/>
              </a:ext>
            </a:extLst>
          </p:cNvPr>
          <p:cNvSpPr>
            <a:spLocks noGrp="1"/>
          </p:cNvSpPr>
          <p:nvPr>
            <p:ph type="body" sz="quarter" idx="16"/>
          </p:nvPr>
        </p:nvSpPr>
        <p:spPr>
          <a:xfrm>
            <a:off x="8110936" y="2830516"/>
            <a:ext cx="3621527" cy="739625"/>
          </a:xfrm>
        </p:spPr>
        <p:txBody>
          <a:bodyPr/>
          <a:lstStyle>
            <a:lvl1pPr>
              <a:defRPr sz="1800" b="0" i="1">
                <a:solidFill>
                  <a:schemeClr val="tx1"/>
                </a:solidFill>
              </a:defRPr>
            </a:lvl1pPr>
            <a:lvl2pPr marL="0" indent="0">
              <a:buFont typeface="Arial" panose="020B0604020202020204" pitchFamily="34" charset="0"/>
              <a:buNone/>
              <a:defRPr sz="1800" b="0"/>
            </a:lvl2pPr>
            <a:lvl3pPr marL="242968" indent="-242968">
              <a:defRPr sz="1800" b="0"/>
            </a:lvl3pPr>
            <a:lvl4pPr marL="257141" indent="-257141">
              <a:buFont typeface=".AppleSystemUIFont"/>
              <a:buChar char="—"/>
              <a:defRPr sz="1800" b="1"/>
            </a:lvl4pPr>
            <a:lvl5pPr>
              <a:defRPr sz="1800"/>
            </a:lvl5pPr>
          </a:lstStyle>
          <a:p>
            <a:pPr lvl="0"/>
            <a:r>
              <a:rPr lang="en-US"/>
              <a:t>Click to edit Master text styles</a:t>
            </a:r>
          </a:p>
          <a:p>
            <a:pPr lvl="1"/>
            <a:r>
              <a:rPr lang="en-US"/>
              <a:t>Second level</a:t>
            </a:r>
          </a:p>
        </p:txBody>
      </p:sp>
      <p:sp>
        <p:nvSpPr>
          <p:cNvPr id="14" name="Picture Placeholder 10">
            <a:extLst>
              <a:ext uri="{FF2B5EF4-FFF2-40B4-BE49-F238E27FC236}">
                <a16:creationId xmlns:a16="http://schemas.microsoft.com/office/drawing/2014/main" id="{71A40A3F-DB43-0746-9BDF-2279BF951BC4}"/>
              </a:ext>
            </a:extLst>
          </p:cNvPr>
          <p:cNvSpPr>
            <a:spLocks noGrp="1"/>
          </p:cNvSpPr>
          <p:nvPr>
            <p:ph type="pic" sz="quarter" idx="17"/>
          </p:nvPr>
        </p:nvSpPr>
        <p:spPr>
          <a:xfrm>
            <a:off x="6196088" y="2880360"/>
            <a:ext cx="1709435" cy="1150552"/>
          </a:xfrm>
        </p:spPr>
        <p:txBody>
          <a:bodyPr/>
          <a:lstStyle>
            <a:lvl1pPr>
              <a:defRPr b="0">
                <a:solidFill>
                  <a:schemeClr val="tx1"/>
                </a:solidFill>
              </a:defRPr>
            </a:lvl1pPr>
          </a:lstStyle>
          <a:p>
            <a:r>
              <a:rPr lang="en-US"/>
              <a:t>Click icon to add picture</a:t>
            </a:r>
            <a:endParaRPr lang="en-GB"/>
          </a:p>
        </p:txBody>
      </p:sp>
      <p:sp>
        <p:nvSpPr>
          <p:cNvPr id="15" name="Text Placeholder 9">
            <a:extLst>
              <a:ext uri="{FF2B5EF4-FFF2-40B4-BE49-F238E27FC236}">
                <a16:creationId xmlns:a16="http://schemas.microsoft.com/office/drawing/2014/main" id="{BB65BB96-9728-4C43-BE5A-54FDF86B3593}"/>
              </a:ext>
            </a:extLst>
          </p:cNvPr>
          <p:cNvSpPr>
            <a:spLocks noGrp="1"/>
          </p:cNvSpPr>
          <p:nvPr>
            <p:ph type="body" sz="quarter" idx="18"/>
          </p:nvPr>
        </p:nvSpPr>
        <p:spPr>
          <a:xfrm>
            <a:off x="8110936" y="4182522"/>
            <a:ext cx="3621527" cy="739625"/>
          </a:xfrm>
        </p:spPr>
        <p:txBody>
          <a:bodyPr/>
          <a:lstStyle>
            <a:lvl1pPr>
              <a:defRPr sz="1800" b="0" i="1">
                <a:solidFill>
                  <a:schemeClr val="tx1"/>
                </a:solidFill>
              </a:defRPr>
            </a:lvl1pPr>
            <a:lvl2pPr marL="0" indent="0">
              <a:buFont typeface="Arial" panose="020B0604020202020204" pitchFamily="34" charset="0"/>
              <a:buNone/>
              <a:defRPr sz="1800" b="0"/>
            </a:lvl2pPr>
            <a:lvl3pPr marL="242968" indent="-242968">
              <a:defRPr sz="1800" b="0"/>
            </a:lvl3pPr>
            <a:lvl4pPr marL="257141" indent="-257141">
              <a:buFont typeface=".AppleSystemUIFont"/>
              <a:buChar char="—"/>
              <a:defRPr sz="1800" b="1"/>
            </a:lvl4pPr>
            <a:lvl5pPr>
              <a:defRPr sz="1800"/>
            </a:lvl5pPr>
          </a:lstStyle>
          <a:p>
            <a:pPr lvl="0"/>
            <a:r>
              <a:rPr lang="en-US"/>
              <a:t>Click to edit Master text styles</a:t>
            </a:r>
          </a:p>
          <a:p>
            <a:pPr lvl="1"/>
            <a:r>
              <a:rPr lang="en-US"/>
              <a:t>Second level</a:t>
            </a:r>
          </a:p>
        </p:txBody>
      </p:sp>
      <p:sp>
        <p:nvSpPr>
          <p:cNvPr id="16" name="Picture Placeholder 10">
            <a:extLst>
              <a:ext uri="{FF2B5EF4-FFF2-40B4-BE49-F238E27FC236}">
                <a16:creationId xmlns:a16="http://schemas.microsoft.com/office/drawing/2014/main" id="{E28A0DD3-F4D7-7E4B-ABE2-85198553A9C1}"/>
              </a:ext>
            </a:extLst>
          </p:cNvPr>
          <p:cNvSpPr>
            <a:spLocks noGrp="1"/>
          </p:cNvSpPr>
          <p:nvPr>
            <p:ph type="pic" sz="quarter" idx="19"/>
          </p:nvPr>
        </p:nvSpPr>
        <p:spPr>
          <a:xfrm>
            <a:off x="6196088" y="4232366"/>
            <a:ext cx="1709435" cy="1150552"/>
          </a:xfrm>
        </p:spPr>
        <p:txBody>
          <a:bodyPr/>
          <a:lstStyle>
            <a:lvl1pPr>
              <a:defRPr b="0">
                <a:solidFill>
                  <a:schemeClr val="tx1"/>
                </a:solidFill>
              </a:defRPr>
            </a:lvl1pPr>
          </a:lstStyle>
          <a:p>
            <a:r>
              <a:rPr lang="en-US"/>
              <a:t>Click icon to add picture</a:t>
            </a:r>
            <a:endParaRPr lang="en-GB"/>
          </a:p>
        </p:txBody>
      </p:sp>
    </p:spTree>
    <p:extLst>
      <p:ext uri="{BB962C8B-B14F-4D97-AF65-F5344CB8AC3E}">
        <p14:creationId xmlns:p14="http://schemas.microsoft.com/office/powerpoint/2010/main" val="33031939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arge Title and 2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473397" y="546986"/>
            <a:ext cx="6655862" cy="184666"/>
          </a:xfrm>
        </p:spPr>
        <p:txBody>
          <a:bodyPr/>
          <a:lstStyle/>
          <a:p>
            <a:r>
              <a:rPr lang="en-US"/>
              <a:t>Click to edit Master title style</a:t>
            </a:r>
            <a:endParaRPr lang="en-US" dirty="0"/>
          </a:p>
        </p:txBody>
      </p:sp>
      <p:sp>
        <p:nvSpPr>
          <p:cNvPr id="3" name="Content Placeholder 2"/>
          <p:cNvSpPr>
            <a:spLocks noGrp="1"/>
          </p:cNvSpPr>
          <p:nvPr>
            <p:ph idx="1"/>
          </p:nvPr>
        </p:nvSpPr>
        <p:spPr>
          <a:xfrm>
            <a:off x="6197196" y="1497145"/>
            <a:ext cx="2699736" cy="4391276"/>
          </a:xfrm>
        </p:spPr>
        <p:txBody>
          <a:bodyPr/>
          <a:lstStyle>
            <a:lvl1pPr>
              <a:spcAft>
                <a:spcPts val="787"/>
              </a:spcAft>
              <a:defRPr>
                <a:solidFill>
                  <a:schemeClr val="tx1"/>
                </a:solidFill>
              </a:defRPr>
            </a:lvl1pPr>
            <a:lvl2pPr>
              <a:spcAft>
                <a:spcPts val="787"/>
              </a:spcAft>
              <a:defRPr/>
            </a:lvl2pPr>
            <a:lvl3pPr>
              <a:spcAft>
                <a:spcPts val="787"/>
              </a:spcAft>
              <a:defRPr/>
            </a:lvl3pPr>
            <a:lvl4pPr>
              <a:spcAft>
                <a:spcPts val="787"/>
              </a:spcAft>
              <a:defRPr/>
            </a:lvl4pPr>
            <a:lvl5pPr>
              <a:spcAft>
                <a:spcPts val="787"/>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2023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476195" y="730899"/>
            <a:ext cx="6653064" cy="184666"/>
          </a:xfrm>
        </p:spPr>
        <p:txBody>
          <a:bodyPr wrap="square">
            <a:spAutoFit/>
          </a:bodyPr>
          <a:lstStyle>
            <a:lvl1pPr marL="0" indent="0" algn="l">
              <a:buNone/>
              <a:defRPr sz="1200" b="0">
                <a:solidFill>
                  <a:schemeClr val="tx1"/>
                </a:solidFill>
                <a:latin typeface="+mn-lt"/>
              </a:defRPr>
            </a:lvl1pPr>
            <a:lvl2pPr marL="342854" indent="0" algn="ctr">
              <a:buNone/>
              <a:defRPr sz="1500"/>
            </a:lvl2pPr>
            <a:lvl3pPr marL="685709" indent="0" algn="ctr">
              <a:buNone/>
              <a:defRPr sz="1350"/>
            </a:lvl3pPr>
            <a:lvl4pPr marL="1028563" indent="0" algn="ctr">
              <a:buNone/>
              <a:defRPr sz="1200"/>
            </a:lvl4pPr>
            <a:lvl5pPr marL="1371417" indent="0" algn="ctr">
              <a:buNone/>
              <a:defRPr sz="1200"/>
            </a:lvl5pPr>
            <a:lvl6pPr marL="1714271" indent="0" algn="ctr">
              <a:buNone/>
              <a:defRPr sz="1200"/>
            </a:lvl6pPr>
            <a:lvl7pPr marL="2057126" indent="0" algn="ctr">
              <a:buNone/>
              <a:defRPr sz="1200"/>
            </a:lvl7pPr>
            <a:lvl8pPr marL="2399980" indent="0" algn="ctr">
              <a:buNone/>
              <a:defRPr sz="1200"/>
            </a:lvl8pPr>
            <a:lvl9pPr marL="2742834" indent="0" algn="ctr">
              <a:buNone/>
              <a:defRPr sz="12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9053246" y="1497145"/>
            <a:ext cx="2699736" cy="4391276"/>
          </a:xfrm>
        </p:spPr>
        <p:txBody>
          <a:bodyPr/>
          <a:lstStyle>
            <a:lvl1pPr>
              <a:spcAft>
                <a:spcPts val="787"/>
              </a:spcAft>
              <a:defRPr>
                <a:solidFill>
                  <a:schemeClr val="tx1"/>
                </a:solidFill>
              </a:defRPr>
            </a:lvl1pPr>
            <a:lvl2pPr>
              <a:spcAft>
                <a:spcPts val="787"/>
              </a:spcAft>
              <a:defRPr/>
            </a:lvl2pPr>
            <a:lvl3pPr>
              <a:spcAft>
                <a:spcPts val="787"/>
              </a:spcAft>
              <a:defRPr/>
            </a:lvl3pPr>
            <a:lvl4pPr>
              <a:spcAft>
                <a:spcPts val="787"/>
              </a:spcAft>
              <a:defRPr/>
            </a:lvl4pPr>
            <a:lvl5pPr>
              <a:spcAft>
                <a:spcPts val="787"/>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942458AB-7C60-C241-AC53-51EF607B2EC8}"/>
              </a:ext>
            </a:extLst>
          </p:cNvPr>
          <p:cNvSpPr>
            <a:spLocks noGrp="1"/>
          </p:cNvSpPr>
          <p:nvPr>
            <p:ph idx="15"/>
          </p:nvPr>
        </p:nvSpPr>
        <p:spPr>
          <a:xfrm>
            <a:off x="475133" y="1479289"/>
            <a:ext cx="5000017" cy="4391276"/>
          </a:xfrm>
        </p:spPr>
        <p:txBody>
          <a:bodyPr/>
          <a:lstStyle>
            <a:lvl1pPr>
              <a:lnSpc>
                <a:spcPct val="91000"/>
              </a:lnSpc>
              <a:defRPr sz="3600" b="0" i="0">
                <a:solidFill>
                  <a:schemeClr val="accent3"/>
                </a:solidFill>
                <a:latin typeface="+mn-lt"/>
              </a:defRPr>
            </a:lvl1pPr>
            <a:lvl2pPr>
              <a:lnSpc>
                <a:spcPct val="91000"/>
              </a:lnSpc>
              <a:defRPr sz="3600" b="1" i="0">
                <a:solidFill>
                  <a:schemeClr val="accent3"/>
                </a:solidFill>
                <a:latin typeface="+mn-lt"/>
              </a:defRPr>
            </a:lvl2pPr>
            <a:lvl3pPr>
              <a:defRPr sz="2550">
                <a:latin typeface="+mn-lt"/>
              </a:defRPr>
            </a:lvl3pPr>
            <a:lvl4pPr>
              <a:defRPr sz="2550">
                <a:latin typeface="+mn-lt"/>
              </a:defRPr>
            </a:lvl4pPr>
            <a:lvl5pPr>
              <a:defRPr sz="25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4590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Content and statement">
    <p:spTree>
      <p:nvGrpSpPr>
        <p:cNvPr id="1" name=""/>
        <p:cNvGrpSpPr/>
        <p:nvPr/>
      </p:nvGrpSpPr>
      <p:grpSpPr>
        <a:xfrm>
          <a:off x="0" y="0"/>
          <a:ext cx="0" cy="0"/>
          <a:chOff x="0" y="0"/>
          <a:chExt cx="0" cy="0"/>
        </a:xfrm>
      </p:grpSpPr>
      <p:sp>
        <p:nvSpPr>
          <p:cNvPr id="2" name="Title 1"/>
          <p:cNvSpPr>
            <a:spLocks noGrp="1"/>
          </p:cNvSpPr>
          <p:nvPr>
            <p:ph type="title"/>
          </p:nvPr>
        </p:nvSpPr>
        <p:spPr>
          <a:xfrm>
            <a:off x="473397" y="546986"/>
            <a:ext cx="6655862" cy="184666"/>
          </a:xfrm>
        </p:spPr>
        <p:txBody>
          <a:bodyPr/>
          <a:lstStyle/>
          <a:p>
            <a:r>
              <a:rPr lang="en-US"/>
              <a:t>Click to edit Master title style</a:t>
            </a:r>
            <a:endParaRPr lang="en-US" dirty="0"/>
          </a:p>
        </p:txBody>
      </p:sp>
      <p:sp>
        <p:nvSpPr>
          <p:cNvPr id="3" name="Content Placeholder 2"/>
          <p:cNvSpPr>
            <a:spLocks noGrp="1"/>
          </p:cNvSpPr>
          <p:nvPr>
            <p:ph idx="1"/>
          </p:nvPr>
        </p:nvSpPr>
        <p:spPr>
          <a:xfrm>
            <a:off x="6197196" y="1497145"/>
            <a:ext cx="2699736" cy="4391276"/>
          </a:xfrm>
        </p:spPr>
        <p:txBody>
          <a:bodyPr/>
          <a:lstStyle>
            <a:lvl1pPr>
              <a:spcAft>
                <a:spcPts val="787"/>
              </a:spcAft>
              <a:defRPr/>
            </a:lvl1pPr>
            <a:lvl2pPr>
              <a:spcAft>
                <a:spcPts val="787"/>
              </a:spcAft>
              <a:defRPr/>
            </a:lvl2pPr>
            <a:lvl3pPr>
              <a:spcAft>
                <a:spcPts val="787"/>
              </a:spcAft>
              <a:defRPr/>
            </a:lvl3pPr>
            <a:lvl4pPr>
              <a:spcAft>
                <a:spcPts val="787"/>
              </a:spcAft>
              <a:defRPr/>
            </a:lvl4pPr>
            <a:lvl5pPr>
              <a:spcAft>
                <a:spcPts val="787"/>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2023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476195" y="730899"/>
            <a:ext cx="6653064" cy="184666"/>
          </a:xfrm>
        </p:spPr>
        <p:txBody>
          <a:bodyPr wrap="square">
            <a:spAutoFit/>
          </a:bodyPr>
          <a:lstStyle>
            <a:lvl1pPr marL="0" indent="0" algn="l">
              <a:buNone/>
              <a:defRPr sz="1200" b="0">
                <a:solidFill>
                  <a:schemeClr val="tx1"/>
                </a:solidFill>
                <a:latin typeface="+mn-lt"/>
              </a:defRPr>
            </a:lvl1pPr>
            <a:lvl2pPr marL="342854" indent="0" algn="ctr">
              <a:buNone/>
              <a:defRPr sz="1500"/>
            </a:lvl2pPr>
            <a:lvl3pPr marL="685709" indent="0" algn="ctr">
              <a:buNone/>
              <a:defRPr sz="1350"/>
            </a:lvl3pPr>
            <a:lvl4pPr marL="1028563" indent="0" algn="ctr">
              <a:buNone/>
              <a:defRPr sz="1200"/>
            </a:lvl4pPr>
            <a:lvl5pPr marL="1371417" indent="0" algn="ctr">
              <a:buNone/>
              <a:defRPr sz="1200"/>
            </a:lvl5pPr>
            <a:lvl6pPr marL="1714271" indent="0" algn="ctr">
              <a:buNone/>
              <a:defRPr sz="1200"/>
            </a:lvl6pPr>
            <a:lvl7pPr marL="2057126" indent="0" algn="ctr">
              <a:buNone/>
              <a:defRPr sz="1200"/>
            </a:lvl7pPr>
            <a:lvl8pPr marL="2399980" indent="0" algn="ctr">
              <a:buNone/>
              <a:defRPr sz="1200"/>
            </a:lvl8pPr>
            <a:lvl9pPr marL="2742834" indent="0" algn="ctr">
              <a:buNone/>
              <a:defRPr sz="12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9053246" y="1497145"/>
            <a:ext cx="2699736" cy="4391276"/>
          </a:xfrm>
        </p:spPr>
        <p:txBody>
          <a:bodyPr/>
          <a:lstStyle>
            <a:lvl1pPr>
              <a:spcAft>
                <a:spcPts val="787"/>
              </a:spcAft>
              <a:defRPr/>
            </a:lvl1pPr>
            <a:lvl2pPr>
              <a:spcAft>
                <a:spcPts val="787"/>
              </a:spcAft>
              <a:defRPr/>
            </a:lvl2pPr>
            <a:lvl3pPr>
              <a:spcAft>
                <a:spcPts val="787"/>
              </a:spcAft>
              <a:defRPr/>
            </a:lvl3pPr>
            <a:lvl4pPr>
              <a:spcAft>
                <a:spcPts val="787"/>
              </a:spcAft>
              <a:defRPr/>
            </a:lvl4pPr>
            <a:lvl5pPr>
              <a:spcAft>
                <a:spcPts val="787"/>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477203" y="1524309"/>
            <a:ext cx="5166043" cy="4024313"/>
          </a:xfrm>
        </p:spPr>
        <p:txBody>
          <a:bodyPr/>
          <a:lstStyle>
            <a:lvl1pPr>
              <a:lnSpc>
                <a:spcPct val="87000"/>
              </a:lnSpc>
              <a:defRPr sz="4349"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25666914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statement">
    <p:spTree>
      <p:nvGrpSpPr>
        <p:cNvPr id="1" name=""/>
        <p:cNvGrpSpPr/>
        <p:nvPr/>
      </p:nvGrpSpPr>
      <p:grpSpPr>
        <a:xfrm>
          <a:off x="0" y="0"/>
          <a:ext cx="0" cy="0"/>
          <a:chOff x="0" y="0"/>
          <a:chExt cx="0" cy="0"/>
        </a:xfrm>
      </p:grpSpPr>
      <p:sp>
        <p:nvSpPr>
          <p:cNvPr id="2" name="Title 1"/>
          <p:cNvSpPr>
            <a:spLocks noGrp="1"/>
          </p:cNvSpPr>
          <p:nvPr>
            <p:ph type="title"/>
          </p:nvPr>
        </p:nvSpPr>
        <p:spPr>
          <a:xfrm>
            <a:off x="473397" y="546986"/>
            <a:ext cx="6655862" cy="184666"/>
          </a:xfrm>
        </p:spPr>
        <p:txBody>
          <a:bodyPr/>
          <a:lstStyle/>
          <a:p>
            <a:r>
              <a:rPr lang="en-US"/>
              <a:t>Click to edit Master title style</a:t>
            </a:r>
            <a:endParaRPr lang="en-US" dirty="0"/>
          </a:p>
        </p:txBody>
      </p:sp>
      <p:sp>
        <p:nvSpPr>
          <p:cNvPr id="5" name="Footer Placeholder 4"/>
          <p:cNvSpPr>
            <a:spLocks noGrp="1"/>
          </p:cNvSpPr>
          <p:nvPr>
            <p:ph type="ftr" sz="quarter" idx="11"/>
          </p:nvPr>
        </p:nvSpPr>
        <p:spPr/>
        <p:txBody>
          <a:bodyPr/>
          <a:lstStyle/>
          <a:p>
            <a:r>
              <a:rPr lang="en-GB"/>
              <a:t>© 2023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476195" y="730899"/>
            <a:ext cx="6653064" cy="184666"/>
          </a:xfrm>
        </p:spPr>
        <p:txBody>
          <a:bodyPr wrap="square">
            <a:spAutoFit/>
          </a:bodyPr>
          <a:lstStyle>
            <a:lvl1pPr marL="0" indent="0" algn="l">
              <a:buNone/>
              <a:defRPr sz="1200" b="0">
                <a:solidFill>
                  <a:schemeClr val="tx1"/>
                </a:solidFill>
                <a:latin typeface="+mn-lt"/>
              </a:defRPr>
            </a:lvl1pPr>
            <a:lvl2pPr marL="342854" indent="0" algn="ctr">
              <a:buNone/>
              <a:defRPr sz="1500"/>
            </a:lvl2pPr>
            <a:lvl3pPr marL="685709" indent="0" algn="ctr">
              <a:buNone/>
              <a:defRPr sz="1350"/>
            </a:lvl3pPr>
            <a:lvl4pPr marL="1028563" indent="0" algn="ctr">
              <a:buNone/>
              <a:defRPr sz="1200"/>
            </a:lvl4pPr>
            <a:lvl5pPr marL="1371417" indent="0" algn="ctr">
              <a:buNone/>
              <a:defRPr sz="1200"/>
            </a:lvl5pPr>
            <a:lvl6pPr marL="1714271" indent="0" algn="ctr">
              <a:buNone/>
              <a:defRPr sz="1200"/>
            </a:lvl6pPr>
            <a:lvl7pPr marL="2057126" indent="0" algn="ctr">
              <a:buNone/>
              <a:defRPr sz="1200"/>
            </a:lvl7pPr>
            <a:lvl8pPr marL="2399980" indent="0" algn="ctr">
              <a:buNone/>
              <a:defRPr sz="1200"/>
            </a:lvl8pPr>
            <a:lvl9pPr marL="2742834" indent="0" algn="ctr">
              <a:buNone/>
              <a:defRPr sz="1200"/>
            </a:lvl9pPr>
          </a:lstStyle>
          <a:p>
            <a:r>
              <a:rPr lang="en-US"/>
              <a:t>Click to edit Master subtitle style</a:t>
            </a:r>
            <a:endParaRPr lang="en-GB"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477203" y="1489584"/>
            <a:ext cx="5746475" cy="4024313"/>
          </a:xfrm>
        </p:spPr>
        <p:txBody>
          <a:bodyPr/>
          <a:lstStyle>
            <a:lvl1pPr>
              <a:lnSpc>
                <a:spcPct val="87000"/>
              </a:lnSpc>
              <a:defRPr sz="4499"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13212553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3397" y="546986"/>
            <a:ext cx="6655862" cy="184666"/>
          </a:xfrm>
        </p:spPr>
        <p:txBody>
          <a:bodyPr/>
          <a:lstStyle/>
          <a:p>
            <a:r>
              <a:rPr lang="en-US"/>
              <a:t>Click to edit Master title style</a:t>
            </a:r>
            <a:endParaRPr lang="en-US" dirty="0"/>
          </a:p>
        </p:txBody>
      </p:sp>
      <p:sp>
        <p:nvSpPr>
          <p:cNvPr id="3" name="Content Placeholder 2"/>
          <p:cNvSpPr>
            <a:spLocks noGrp="1"/>
          </p:cNvSpPr>
          <p:nvPr>
            <p:ph idx="1"/>
          </p:nvPr>
        </p:nvSpPr>
        <p:spPr>
          <a:xfrm>
            <a:off x="475640" y="1497145"/>
            <a:ext cx="2699736" cy="4391276"/>
          </a:xfrm>
        </p:spPr>
        <p:txBody>
          <a:bodyPr/>
          <a:lstStyle>
            <a:lvl1pPr>
              <a:spcAft>
                <a:spcPts val="787"/>
              </a:spcAft>
              <a:defRPr/>
            </a:lvl1pPr>
            <a:lvl2pPr>
              <a:spcAft>
                <a:spcPts val="787"/>
              </a:spcAft>
              <a:defRPr/>
            </a:lvl2pPr>
            <a:lvl3pPr>
              <a:spcAft>
                <a:spcPts val="787"/>
              </a:spcAft>
              <a:defRPr/>
            </a:lvl3pPr>
            <a:lvl4pPr>
              <a:spcAft>
                <a:spcPts val="787"/>
              </a:spcAft>
              <a:defRPr/>
            </a:lvl4pPr>
            <a:lvl5pPr>
              <a:spcAft>
                <a:spcPts val="787"/>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475217" y="6180120"/>
            <a:ext cx="4114800" cy="138500"/>
          </a:xfrm>
        </p:spPr>
        <p:txBody>
          <a:bodyPr/>
          <a:lstStyle/>
          <a:p>
            <a:r>
              <a:rPr lang="en-GB"/>
              <a:t>© 2023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476195" y="730899"/>
            <a:ext cx="6653064" cy="184666"/>
          </a:xfrm>
        </p:spPr>
        <p:txBody>
          <a:bodyPr wrap="square">
            <a:spAutoFit/>
          </a:bodyPr>
          <a:lstStyle>
            <a:lvl1pPr marL="0" indent="0" algn="l">
              <a:buNone/>
              <a:defRPr sz="1200" b="0">
                <a:solidFill>
                  <a:schemeClr val="tx1"/>
                </a:solidFill>
                <a:latin typeface="+mn-lt"/>
              </a:defRPr>
            </a:lvl1pPr>
            <a:lvl2pPr marL="342854" indent="0" algn="ctr">
              <a:buNone/>
              <a:defRPr sz="1500"/>
            </a:lvl2pPr>
            <a:lvl3pPr marL="685709" indent="0" algn="ctr">
              <a:buNone/>
              <a:defRPr sz="1350"/>
            </a:lvl3pPr>
            <a:lvl4pPr marL="1028563" indent="0" algn="ctr">
              <a:buNone/>
              <a:defRPr sz="1200"/>
            </a:lvl4pPr>
            <a:lvl5pPr marL="1371417" indent="0" algn="ctr">
              <a:buNone/>
              <a:defRPr sz="1200"/>
            </a:lvl5pPr>
            <a:lvl6pPr marL="1714271" indent="0" algn="ctr">
              <a:buNone/>
              <a:defRPr sz="1200"/>
            </a:lvl6pPr>
            <a:lvl7pPr marL="2057126" indent="0" algn="ctr">
              <a:buNone/>
              <a:defRPr sz="1200"/>
            </a:lvl7pPr>
            <a:lvl8pPr marL="2399980" indent="0" algn="ctr">
              <a:buNone/>
              <a:defRPr sz="1200"/>
            </a:lvl8pPr>
            <a:lvl9pPr marL="2742834" indent="0" algn="ctr">
              <a:buNone/>
              <a:defRPr sz="12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3331690" y="1497145"/>
            <a:ext cx="2699736" cy="4391276"/>
          </a:xfrm>
        </p:spPr>
        <p:txBody>
          <a:bodyPr/>
          <a:lstStyle>
            <a:lvl1pPr>
              <a:spcAft>
                <a:spcPts val="787"/>
              </a:spcAft>
              <a:defRPr/>
            </a:lvl1pPr>
            <a:lvl2pPr>
              <a:spcAft>
                <a:spcPts val="787"/>
              </a:spcAft>
              <a:defRPr/>
            </a:lvl2pPr>
            <a:lvl3pPr>
              <a:spcAft>
                <a:spcPts val="787"/>
              </a:spcAft>
              <a:defRPr/>
            </a:lvl3pPr>
            <a:lvl4pPr>
              <a:spcAft>
                <a:spcPts val="787"/>
              </a:spcAft>
              <a:defRPr/>
            </a:lvl4pPr>
            <a:lvl5pPr>
              <a:spcAft>
                <a:spcPts val="787"/>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386918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and graph">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3397" y="546986"/>
            <a:ext cx="6655862" cy="184666"/>
          </a:xfrm>
        </p:spPr>
        <p:txBody>
          <a:bodyPr/>
          <a:lstStyle/>
          <a:p>
            <a:r>
              <a:rPr lang="en-US"/>
              <a:t>Click to edit Master title style</a:t>
            </a:r>
            <a:endParaRPr lang="en-US" dirty="0"/>
          </a:p>
        </p:txBody>
      </p:sp>
      <p:sp>
        <p:nvSpPr>
          <p:cNvPr id="3" name="Content Placeholder 2"/>
          <p:cNvSpPr>
            <a:spLocks noGrp="1"/>
          </p:cNvSpPr>
          <p:nvPr>
            <p:ph idx="1"/>
          </p:nvPr>
        </p:nvSpPr>
        <p:spPr>
          <a:xfrm>
            <a:off x="475640" y="1497145"/>
            <a:ext cx="2699736" cy="4391276"/>
          </a:xfrm>
        </p:spPr>
        <p:txBody>
          <a:bodyPr/>
          <a:lstStyle>
            <a:lvl1pPr>
              <a:spcAft>
                <a:spcPts val="787"/>
              </a:spcAft>
              <a:defRPr/>
            </a:lvl1pPr>
            <a:lvl2pPr>
              <a:spcAft>
                <a:spcPts val="787"/>
              </a:spcAft>
              <a:defRPr/>
            </a:lvl2pPr>
            <a:lvl3pPr>
              <a:spcAft>
                <a:spcPts val="787"/>
              </a:spcAft>
              <a:defRPr/>
            </a:lvl3pPr>
            <a:lvl4pPr>
              <a:spcAft>
                <a:spcPts val="787"/>
              </a:spcAft>
              <a:defRPr/>
            </a:lvl4pPr>
            <a:lvl5pPr>
              <a:spcAft>
                <a:spcPts val="787"/>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2023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476195" y="730899"/>
            <a:ext cx="6653064" cy="184666"/>
          </a:xfrm>
        </p:spPr>
        <p:txBody>
          <a:bodyPr wrap="square">
            <a:spAutoFit/>
          </a:bodyPr>
          <a:lstStyle>
            <a:lvl1pPr marL="0" indent="0" algn="l">
              <a:buNone/>
              <a:defRPr sz="1200" b="0">
                <a:solidFill>
                  <a:schemeClr val="tx1"/>
                </a:solidFill>
                <a:latin typeface="+mn-lt"/>
              </a:defRPr>
            </a:lvl1pPr>
            <a:lvl2pPr marL="342854" indent="0" algn="ctr">
              <a:buNone/>
              <a:defRPr sz="1500"/>
            </a:lvl2pPr>
            <a:lvl3pPr marL="685709" indent="0" algn="ctr">
              <a:buNone/>
              <a:defRPr sz="1350"/>
            </a:lvl3pPr>
            <a:lvl4pPr marL="1028563" indent="0" algn="ctr">
              <a:buNone/>
              <a:defRPr sz="1200"/>
            </a:lvl4pPr>
            <a:lvl5pPr marL="1371417" indent="0" algn="ctr">
              <a:buNone/>
              <a:defRPr sz="1200"/>
            </a:lvl5pPr>
            <a:lvl6pPr marL="1714271" indent="0" algn="ctr">
              <a:buNone/>
              <a:defRPr sz="1200"/>
            </a:lvl6pPr>
            <a:lvl7pPr marL="2057126" indent="0" algn="ctr">
              <a:buNone/>
              <a:defRPr sz="1200"/>
            </a:lvl7pPr>
            <a:lvl8pPr marL="2399980" indent="0" algn="ctr">
              <a:buNone/>
              <a:defRPr sz="1200"/>
            </a:lvl8pPr>
            <a:lvl9pPr marL="2742834" indent="0" algn="ctr">
              <a:buNone/>
              <a:defRPr sz="12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3331690" y="1497145"/>
            <a:ext cx="2699736" cy="4391276"/>
          </a:xfrm>
        </p:spPr>
        <p:txBody>
          <a:bodyPr/>
          <a:lstStyle>
            <a:lvl1pPr>
              <a:spcAft>
                <a:spcPts val="787"/>
              </a:spcAft>
              <a:defRPr/>
            </a:lvl1pPr>
            <a:lvl2pPr>
              <a:spcAft>
                <a:spcPts val="787"/>
              </a:spcAft>
              <a:defRPr/>
            </a:lvl2pPr>
            <a:lvl3pPr>
              <a:spcAft>
                <a:spcPts val="787"/>
              </a:spcAft>
              <a:defRPr/>
            </a:lvl3pPr>
            <a:lvl4pPr>
              <a:spcAft>
                <a:spcPts val="787"/>
              </a:spcAft>
              <a:defRPr/>
            </a:lvl4pPr>
            <a:lvl5pPr>
              <a:spcAft>
                <a:spcPts val="787"/>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002259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sp>
        <p:nvSpPr>
          <p:cNvPr id="2" name="Title 1"/>
          <p:cNvSpPr>
            <a:spLocks noGrp="1"/>
          </p:cNvSpPr>
          <p:nvPr>
            <p:ph type="title"/>
          </p:nvPr>
        </p:nvSpPr>
        <p:spPr>
          <a:xfrm>
            <a:off x="473397" y="546986"/>
            <a:ext cx="6655862" cy="184666"/>
          </a:xfrm>
        </p:spPr>
        <p:txBody>
          <a:bodyPr/>
          <a:lstStyle/>
          <a:p>
            <a:r>
              <a:rPr lang="en-US"/>
              <a:t>Click to edit Master title style</a:t>
            </a:r>
            <a:endParaRPr lang="en-US" dirty="0"/>
          </a:p>
        </p:txBody>
      </p:sp>
      <p:sp>
        <p:nvSpPr>
          <p:cNvPr id="3" name="Content Placeholder 2"/>
          <p:cNvSpPr>
            <a:spLocks noGrp="1"/>
          </p:cNvSpPr>
          <p:nvPr>
            <p:ph idx="1"/>
          </p:nvPr>
        </p:nvSpPr>
        <p:spPr>
          <a:xfrm>
            <a:off x="475133" y="1468573"/>
            <a:ext cx="7472626" cy="4391276"/>
          </a:xfrm>
        </p:spPr>
        <p:txBody>
          <a:bodyPr/>
          <a:lstStyle>
            <a:lvl1pPr>
              <a:defRPr sz="2550" b="1" i="0">
                <a:solidFill>
                  <a:schemeClr val="tx1"/>
                </a:solidFill>
                <a:latin typeface="+mn-lt"/>
              </a:defRPr>
            </a:lvl1pPr>
            <a:lvl2pPr>
              <a:defRPr sz="2550" b="0" i="0">
                <a:latin typeface="+mn-lt"/>
              </a:defRPr>
            </a:lvl2pPr>
            <a:lvl3pPr>
              <a:defRPr sz="2550">
                <a:latin typeface="+mn-lt"/>
              </a:defRPr>
            </a:lvl3pPr>
            <a:lvl4pPr>
              <a:defRPr sz="2550">
                <a:latin typeface="+mn-lt"/>
              </a:defRPr>
            </a:lvl4pPr>
            <a:lvl5pPr>
              <a:defRPr sz="25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2023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476195" y="730899"/>
            <a:ext cx="6653064" cy="184666"/>
          </a:xfrm>
        </p:spPr>
        <p:txBody>
          <a:bodyPr wrap="square">
            <a:spAutoFit/>
          </a:bodyPr>
          <a:lstStyle>
            <a:lvl1pPr marL="0" indent="0" algn="l">
              <a:buNone/>
              <a:defRPr sz="1200" b="0">
                <a:solidFill>
                  <a:schemeClr val="tx1"/>
                </a:solidFill>
                <a:latin typeface="+mn-lt"/>
              </a:defRPr>
            </a:lvl1pPr>
            <a:lvl2pPr marL="342854" indent="0" algn="ctr">
              <a:buNone/>
              <a:defRPr sz="1500"/>
            </a:lvl2pPr>
            <a:lvl3pPr marL="685709" indent="0" algn="ctr">
              <a:buNone/>
              <a:defRPr sz="1350"/>
            </a:lvl3pPr>
            <a:lvl4pPr marL="1028563" indent="0" algn="ctr">
              <a:buNone/>
              <a:defRPr sz="1200"/>
            </a:lvl4pPr>
            <a:lvl5pPr marL="1371417" indent="0" algn="ctr">
              <a:buNone/>
              <a:defRPr sz="1200"/>
            </a:lvl5pPr>
            <a:lvl6pPr marL="1714271" indent="0" algn="ctr">
              <a:buNone/>
              <a:defRPr sz="1200"/>
            </a:lvl6pPr>
            <a:lvl7pPr marL="2057126" indent="0" algn="ctr">
              <a:buNone/>
              <a:defRPr sz="1200"/>
            </a:lvl7pPr>
            <a:lvl8pPr marL="2399980" indent="0" algn="ctr">
              <a:buNone/>
              <a:defRPr sz="1200"/>
            </a:lvl8pPr>
            <a:lvl9pPr marL="2742834" indent="0" algn="ctr">
              <a:buNone/>
              <a:defRPr sz="1200"/>
            </a:lvl9pPr>
          </a:lstStyle>
          <a:p>
            <a:r>
              <a:rPr lang="en-US"/>
              <a:t>Click to edit Master subtitle style</a:t>
            </a:r>
            <a:endParaRPr lang="en-GB" dirty="0"/>
          </a:p>
        </p:txBody>
      </p:sp>
    </p:spTree>
    <p:extLst>
      <p:ext uri="{BB962C8B-B14F-4D97-AF65-F5344CB8AC3E}">
        <p14:creationId xmlns:p14="http://schemas.microsoft.com/office/powerpoint/2010/main" val="31977663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Dvi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75322" y="1843933"/>
            <a:ext cx="7787198" cy="3614451"/>
          </a:xfrm>
        </p:spPr>
        <p:txBody>
          <a:bodyPr anchor="t" anchorCtr="0"/>
          <a:lstStyle>
            <a:lvl1pPr algn="l">
              <a:lnSpc>
                <a:spcPct val="87000"/>
              </a:lnSpc>
              <a:defRPr sz="8999" b="1" i="0">
                <a:solidFill>
                  <a:schemeClr val="bg1"/>
                </a:solidFill>
                <a:latin typeface="+mj-lt"/>
              </a:defRPr>
            </a:lvl1pPr>
          </a:lstStyle>
          <a:p>
            <a:r>
              <a:rPr lang="en-US"/>
              <a:t>Click to edit Master title style</a:t>
            </a:r>
            <a:endParaRPr lang="en-US"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 2023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480497" y="547095"/>
            <a:ext cx="999917" cy="285565"/>
          </a:xfrm>
          <a:prstGeom prst="rect">
            <a:avLst/>
          </a:prstGeom>
        </p:spPr>
      </p:pic>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473397" y="473962"/>
            <a:ext cx="1123809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473397" y="6380155"/>
            <a:ext cx="1123809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58708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Dvider 2">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73397" y="1878658"/>
            <a:ext cx="7641058" cy="1204689"/>
          </a:xfrm>
        </p:spPr>
        <p:txBody>
          <a:bodyPr anchor="t" anchorCtr="0"/>
          <a:lstStyle>
            <a:lvl1pPr algn="l">
              <a:lnSpc>
                <a:spcPct val="87000"/>
              </a:lnSpc>
              <a:defRPr sz="4499" b="1" i="0">
                <a:solidFill>
                  <a:schemeClr val="bg1"/>
                </a:solidFill>
                <a:latin typeface="+mj-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480497" y="547095"/>
            <a:ext cx="999917" cy="285565"/>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475217" y="6180121"/>
            <a:ext cx="4114800" cy="138499"/>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sz="900" dirty="0">
                <a:solidFill>
                  <a:schemeClr val="bg1"/>
                </a:solidFill>
              </a:rPr>
              <a:t>© 2020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473397" y="473962"/>
            <a:ext cx="1123809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473397" y="6380155"/>
            <a:ext cx="1123809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75656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Dvider">
    <p:bg>
      <p:bgPr>
        <a:solidFill>
          <a:srgbClr val="D6D1CA"/>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1"/>
                </a:solidFill>
              </a:defRPr>
            </a:lvl1pPr>
          </a:lstStyle>
          <a:p>
            <a:r>
              <a:rPr lang="en-GB"/>
              <a:t>© 2023 Capital Law Limited</a:t>
            </a:r>
            <a:endParaRPr lang="en-GB" dirty="0"/>
          </a:p>
        </p:txBody>
      </p:sp>
      <p:pic>
        <p:nvPicPr>
          <p:cNvPr id="11" name="Picture 10">
            <a:extLst>
              <a:ext uri="{FF2B5EF4-FFF2-40B4-BE49-F238E27FC236}">
                <a16:creationId xmlns:a16="http://schemas.microsoft.com/office/drawing/2014/main" id="{7CF09D3C-B006-5442-8D1A-4818BC22D5B2}"/>
              </a:ext>
            </a:extLst>
          </p:cNvPr>
          <p:cNvPicPr>
            <a:picLocks noChangeAspect="1"/>
          </p:cNvPicPr>
          <p:nvPr userDrawn="1"/>
        </p:nvPicPr>
        <p:blipFill>
          <a:blip r:embed="rId2"/>
          <a:stretch>
            <a:fillRect/>
          </a:stretch>
        </p:blipFill>
        <p:spPr>
          <a:xfrm>
            <a:off x="480497" y="547095"/>
            <a:ext cx="999918" cy="285565"/>
          </a:xfrm>
          <a:prstGeom prst="rect">
            <a:avLst/>
          </a:prstGeom>
        </p:spPr>
      </p:pic>
      <p:sp>
        <p:nvSpPr>
          <p:cNvPr id="6" name="Title 1">
            <a:extLst>
              <a:ext uri="{FF2B5EF4-FFF2-40B4-BE49-F238E27FC236}">
                <a16:creationId xmlns:a16="http://schemas.microsoft.com/office/drawing/2014/main" id="{C78B413B-295E-1D49-B228-D082B6013891}"/>
              </a:ext>
            </a:extLst>
          </p:cNvPr>
          <p:cNvSpPr>
            <a:spLocks noGrp="1"/>
          </p:cNvSpPr>
          <p:nvPr>
            <p:ph type="ctrTitle"/>
          </p:nvPr>
        </p:nvSpPr>
        <p:spPr>
          <a:xfrm>
            <a:off x="475322" y="1843933"/>
            <a:ext cx="7787198" cy="3614451"/>
          </a:xfrm>
        </p:spPr>
        <p:txBody>
          <a:bodyPr anchor="t" anchorCtr="0"/>
          <a:lstStyle>
            <a:lvl1pPr algn="l">
              <a:lnSpc>
                <a:spcPct val="87000"/>
              </a:lnSpc>
              <a:defRPr sz="8999" b="1" i="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3443875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theme" Target="../theme/theme2.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3396" y="546986"/>
            <a:ext cx="3016093" cy="184666"/>
          </a:xfrm>
          <a:prstGeom prst="rect">
            <a:avLst/>
          </a:prstGeom>
        </p:spPr>
        <p:txBody>
          <a:bodyPr vert="horz" wrap="square" lIns="0" tIns="0" rIns="0" bIns="0" rtlCol="0" anchor="t">
            <a:spAutoFit/>
          </a:bodyPr>
          <a:lstStyle/>
          <a:p>
            <a:r>
              <a:rPr lang="en-US"/>
              <a:t>Click to edit Master title style</a:t>
            </a:r>
            <a:endParaRPr lang="en-US" dirty="0"/>
          </a:p>
        </p:txBody>
      </p:sp>
      <p:sp>
        <p:nvSpPr>
          <p:cNvPr id="3" name="Text Placeholder 2"/>
          <p:cNvSpPr>
            <a:spLocks noGrp="1"/>
          </p:cNvSpPr>
          <p:nvPr>
            <p:ph type="body" idx="1"/>
          </p:nvPr>
        </p:nvSpPr>
        <p:spPr>
          <a:xfrm>
            <a:off x="475640" y="1497145"/>
            <a:ext cx="2699736" cy="4351338"/>
          </a:xfrm>
          <a:prstGeom prst="rect">
            <a:avLst/>
          </a:prstGeom>
        </p:spPr>
        <p:txBody>
          <a:bodyPr vert="horz" lIns="0" tIns="0" rIns="0" bIns="0" rtlCol="0">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p:cNvSpPr>
            <a:spLocks noGrp="1"/>
          </p:cNvSpPr>
          <p:nvPr>
            <p:ph type="ftr" sz="quarter" idx="3"/>
          </p:nvPr>
        </p:nvSpPr>
        <p:spPr>
          <a:xfrm>
            <a:off x="475217" y="6180120"/>
            <a:ext cx="4114800" cy="138500"/>
          </a:xfrm>
          <a:prstGeom prst="rect">
            <a:avLst/>
          </a:prstGeom>
        </p:spPr>
        <p:txBody>
          <a:bodyPr vert="horz" lIns="0" tIns="0" rIns="0" bIns="0" rtlCol="0" anchor="ctr">
            <a:spAutoFit/>
          </a:bodyPr>
          <a:lstStyle>
            <a:lvl1pPr algn="l">
              <a:defRPr sz="900">
                <a:solidFill>
                  <a:schemeClr val="tx1"/>
                </a:solidFill>
              </a:defRPr>
            </a:lvl1pPr>
          </a:lstStyle>
          <a:p>
            <a:r>
              <a:rPr lang="en-GB"/>
              <a:t>© 2023 Capital Law Limited</a:t>
            </a:r>
            <a:endParaRPr lang="en-GB" dirty="0"/>
          </a:p>
        </p:txBody>
      </p:sp>
      <p:cxnSp>
        <p:nvCxnSpPr>
          <p:cNvPr id="9" name="Straight Connector 8">
            <a:extLst>
              <a:ext uri="{FF2B5EF4-FFF2-40B4-BE49-F238E27FC236}">
                <a16:creationId xmlns:a16="http://schemas.microsoft.com/office/drawing/2014/main" id="{96B8CF0A-056C-954C-B7C5-5FF3D3967816}"/>
              </a:ext>
            </a:extLst>
          </p:cNvPr>
          <p:cNvCxnSpPr>
            <a:cxnSpLocks/>
          </p:cNvCxnSpPr>
          <p:nvPr userDrawn="1"/>
        </p:nvCxnSpPr>
        <p:spPr>
          <a:xfrm>
            <a:off x="473397" y="473962"/>
            <a:ext cx="112380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77F08E-A8DE-344E-8B35-65E3BC9261F1}"/>
              </a:ext>
            </a:extLst>
          </p:cNvPr>
          <p:cNvCxnSpPr>
            <a:cxnSpLocks/>
          </p:cNvCxnSpPr>
          <p:nvPr userDrawn="1"/>
        </p:nvCxnSpPr>
        <p:spPr>
          <a:xfrm>
            <a:off x="473397" y="6380155"/>
            <a:ext cx="112380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63264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hf sldNum="0" hdr="0" dt="0"/>
  <p:txStyles>
    <p:titleStyle>
      <a:lvl1pPr algn="l" defTabSz="914278" rtl="0" eaLnBrk="1" latinLnBrk="0" hangingPunct="1">
        <a:lnSpc>
          <a:spcPct val="100000"/>
        </a:lnSpc>
        <a:spcBef>
          <a:spcPct val="0"/>
        </a:spcBef>
        <a:buNone/>
        <a:defRPr sz="1200" b="1" kern="1200">
          <a:solidFill>
            <a:schemeClr val="tx1"/>
          </a:solidFill>
          <a:latin typeface="+mj-lt"/>
          <a:ea typeface="+mj-ea"/>
          <a:cs typeface="+mj-cs"/>
        </a:defRPr>
      </a:lvl1pPr>
    </p:titleStyle>
    <p:bodyStyle>
      <a:lvl1pPr marL="0" indent="0" algn="l" defTabSz="914278" rtl="0" eaLnBrk="1" latinLnBrk="0" hangingPunct="1">
        <a:lnSpc>
          <a:spcPct val="100000"/>
        </a:lnSpc>
        <a:spcBef>
          <a:spcPts val="0"/>
        </a:spcBef>
        <a:buFont typeface="Arial" panose="020B0604020202020204" pitchFamily="34" charset="0"/>
        <a:buNone/>
        <a:tabLst/>
        <a:defRPr sz="1200" b="1" kern="1200">
          <a:solidFill>
            <a:schemeClr val="accent3"/>
          </a:solidFill>
          <a:latin typeface="+mj-lt"/>
          <a:ea typeface="+mn-ea"/>
          <a:cs typeface="+mn-cs"/>
        </a:defRPr>
      </a:lvl1pPr>
      <a:lvl2pPr marL="0" indent="0" algn="l" defTabSz="914278" rtl="0" eaLnBrk="1" latinLnBrk="0" hangingPunct="1">
        <a:lnSpc>
          <a:spcPct val="100000"/>
        </a:lnSpc>
        <a:spcBef>
          <a:spcPts val="0"/>
        </a:spcBef>
        <a:buFont typeface="Arial" panose="020B0604020202020204" pitchFamily="34" charset="0"/>
        <a:buNone/>
        <a:tabLst/>
        <a:defRPr sz="1200" kern="1200">
          <a:solidFill>
            <a:schemeClr val="tx1"/>
          </a:solidFill>
          <a:latin typeface="+mn-lt"/>
          <a:ea typeface="+mn-ea"/>
          <a:cs typeface="+mn-cs"/>
        </a:defRPr>
      </a:lvl2pPr>
      <a:lvl3pPr marL="170237" indent="-170237" algn="l" defTabSz="914278" rtl="0" eaLnBrk="1" latinLnBrk="0" hangingPunct="1">
        <a:lnSpc>
          <a:spcPct val="100000"/>
        </a:lnSpc>
        <a:spcBef>
          <a:spcPts val="0"/>
        </a:spcBef>
        <a:buFont typeface=".AppleSystemUIFont"/>
        <a:buChar char="—"/>
        <a:tabLst/>
        <a:defRPr sz="1200" b="1" kern="1200">
          <a:solidFill>
            <a:schemeClr val="tx1"/>
          </a:solidFill>
          <a:latin typeface="+mj-lt"/>
          <a:ea typeface="+mn-ea"/>
          <a:cs typeface="+mn-cs"/>
        </a:defRPr>
      </a:lvl3pPr>
      <a:lvl4pPr marL="0" indent="0" algn="l" defTabSz="914278" rtl="0" eaLnBrk="1" latinLnBrk="0" hangingPunct="1">
        <a:lnSpc>
          <a:spcPct val="100000"/>
        </a:lnSpc>
        <a:spcBef>
          <a:spcPts val="0"/>
        </a:spcBef>
        <a:buFont typeface="Arial" panose="020B0604020202020204" pitchFamily="34" charset="0"/>
        <a:buNone/>
        <a:tabLst/>
        <a:defRPr sz="1200" kern="1200">
          <a:solidFill>
            <a:schemeClr val="tx1"/>
          </a:solidFill>
          <a:latin typeface="+mn-lt"/>
          <a:ea typeface="+mn-ea"/>
          <a:cs typeface="+mn-cs"/>
        </a:defRPr>
      </a:lvl4pPr>
      <a:lvl5pPr marL="0" indent="0" algn="l" defTabSz="914278" rtl="0" eaLnBrk="1" latinLnBrk="0" hangingPunct="1">
        <a:lnSpc>
          <a:spcPct val="100000"/>
        </a:lnSpc>
        <a:spcBef>
          <a:spcPts val="0"/>
        </a:spcBef>
        <a:buFont typeface="Arial" panose="020B0604020202020204" pitchFamily="34" charset="0"/>
        <a:buNone/>
        <a:tabLst/>
        <a:defRPr sz="1200" kern="1200">
          <a:solidFill>
            <a:schemeClr val="tx1"/>
          </a:solidFill>
          <a:latin typeface="+mn-lt"/>
          <a:ea typeface="+mn-ea"/>
          <a:cs typeface="+mn-cs"/>
        </a:defRPr>
      </a:lvl5pPr>
      <a:lvl6pPr marL="2514265" indent="-228570" algn="l" defTabSz="91427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404" indent="-228570" algn="l" defTabSz="91427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543" indent="-228570" algn="l" defTabSz="91427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682" indent="-228570" algn="l" defTabSz="91427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278" rtl="0" eaLnBrk="1" latinLnBrk="0" hangingPunct="1">
        <a:defRPr sz="1800" kern="1200">
          <a:solidFill>
            <a:schemeClr val="tx1"/>
          </a:solidFill>
          <a:latin typeface="+mn-lt"/>
          <a:ea typeface="+mn-ea"/>
          <a:cs typeface="+mn-cs"/>
        </a:defRPr>
      </a:lvl1pPr>
      <a:lvl2pPr marL="457139" algn="l" defTabSz="914278" rtl="0" eaLnBrk="1" latinLnBrk="0" hangingPunct="1">
        <a:defRPr sz="1800" kern="1200">
          <a:solidFill>
            <a:schemeClr val="tx1"/>
          </a:solidFill>
          <a:latin typeface="+mn-lt"/>
          <a:ea typeface="+mn-ea"/>
          <a:cs typeface="+mn-cs"/>
        </a:defRPr>
      </a:lvl2pPr>
      <a:lvl3pPr marL="914278" algn="l" defTabSz="914278" rtl="0" eaLnBrk="1" latinLnBrk="0" hangingPunct="1">
        <a:defRPr sz="1800" kern="1200">
          <a:solidFill>
            <a:schemeClr val="tx1"/>
          </a:solidFill>
          <a:latin typeface="+mn-lt"/>
          <a:ea typeface="+mn-ea"/>
          <a:cs typeface="+mn-cs"/>
        </a:defRPr>
      </a:lvl3pPr>
      <a:lvl4pPr marL="1371417" algn="l" defTabSz="914278" rtl="0" eaLnBrk="1" latinLnBrk="0" hangingPunct="1">
        <a:defRPr sz="1800" kern="1200">
          <a:solidFill>
            <a:schemeClr val="tx1"/>
          </a:solidFill>
          <a:latin typeface="+mn-lt"/>
          <a:ea typeface="+mn-ea"/>
          <a:cs typeface="+mn-cs"/>
        </a:defRPr>
      </a:lvl4pPr>
      <a:lvl5pPr marL="1828556" algn="l" defTabSz="914278" rtl="0" eaLnBrk="1" latinLnBrk="0" hangingPunct="1">
        <a:defRPr sz="1800" kern="1200">
          <a:solidFill>
            <a:schemeClr val="tx1"/>
          </a:solidFill>
          <a:latin typeface="+mn-lt"/>
          <a:ea typeface="+mn-ea"/>
          <a:cs typeface="+mn-cs"/>
        </a:defRPr>
      </a:lvl5pPr>
      <a:lvl6pPr marL="2285695" algn="l" defTabSz="914278" rtl="0" eaLnBrk="1" latinLnBrk="0" hangingPunct="1">
        <a:defRPr sz="1800" kern="1200">
          <a:solidFill>
            <a:schemeClr val="tx1"/>
          </a:solidFill>
          <a:latin typeface="+mn-lt"/>
          <a:ea typeface="+mn-ea"/>
          <a:cs typeface="+mn-cs"/>
        </a:defRPr>
      </a:lvl6pPr>
      <a:lvl7pPr marL="2742834" algn="l" defTabSz="914278" rtl="0" eaLnBrk="1" latinLnBrk="0" hangingPunct="1">
        <a:defRPr sz="1800" kern="1200">
          <a:solidFill>
            <a:schemeClr val="tx1"/>
          </a:solidFill>
          <a:latin typeface="+mn-lt"/>
          <a:ea typeface="+mn-ea"/>
          <a:cs typeface="+mn-cs"/>
        </a:defRPr>
      </a:lvl7pPr>
      <a:lvl8pPr marL="3199973" algn="l" defTabSz="914278" rtl="0" eaLnBrk="1" latinLnBrk="0" hangingPunct="1">
        <a:defRPr sz="1800" kern="1200">
          <a:solidFill>
            <a:schemeClr val="tx1"/>
          </a:solidFill>
          <a:latin typeface="+mn-lt"/>
          <a:ea typeface="+mn-ea"/>
          <a:cs typeface="+mn-cs"/>
        </a:defRPr>
      </a:lvl8pPr>
      <a:lvl9pPr marL="3657112" algn="l" defTabSz="914278"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3396" y="546986"/>
            <a:ext cx="3016093" cy="184666"/>
          </a:xfrm>
          <a:prstGeom prst="rect">
            <a:avLst/>
          </a:prstGeom>
        </p:spPr>
        <p:txBody>
          <a:bodyPr vert="horz" wrap="square" lIns="0" tIns="0" rIns="0" bIns="0" rtlCol="0" anchor="t">
            <a:spAutoFit/>
          </a:bodyPr>
          <a:lstStyle/>
          <a:p>
            <a:r>
              <a:rPr lang="en-US"/>
              <a:t>Click to edit Master title style</a:t>
            </a:r>
            <a:endParaRPr lang="en-US" dirty="0"/>
          </a:p>
        </p:txBody>
      </p:sp>
      <p:sp>
        <p:nvSpPr>
          <p:cNvPr id="3" name="Text Placeholder 2"/>
          <p:cNvSpPr>
            <a:spLocks noGrp="1"/>
          </p:cNvSpPr>
          <p:nvPr>
            <p:ph type="body" idx="1"/>
          </p:nvPr>
        </p:nvSpPr>
        <p:spPr>
          <a:xfrm>
            <a:off x="475640" y="1497145"/>
            <a:ext cx="2699736"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75217" y="6180120"/>
            <a:ext cx="4114800" cy="138500"/>
          </a:xfrm>
          <a:prstGeom prst="rect">
            <a:avLst/>
          </a:prstGeom>
        </p:spPr>
        <p:txBody>
          <a:bodyPr vert="horz" lIns="0" tIns="0" rIns="0" bIns="0" rtlCol="0" anchor="ctr">
            <a:spAutoFit/>
          </a:bodyPr>
          <a:lstStyle>
            <a:lvl1pPr algn="l">
              <a:defRPr sz="900">
                <a:solidFill>
                  <a:schemeClr val="tx1"/>
                </a:solidFill>
              </a:defRPr>
            </a:lvl1pPr>
          </a:lstStyle>
          <a:p>
            <a:r>
              <a:rPr lang="en-GB"/>
              <a:t>© 2023 Capital Law Limited</a:t>
            </a:r>
            <a:endParaRPr lang="en-GB" dirty="0"/>
          </a:p>
        </p:txBody>
      </p:sp>
      <p:cxnSp>
        <p:nvCxnSpPr>
          <p:cNvPr id="9" name="Straight Connector 8">
            <a:extLst>
              <a:ext uri="{FF2B5EF4-FFF2-40B4-BE49-F238E27FC236}">
                <a16:creationId xmlns:a16="http://schemas.microsoft.com/office/drawing/2014/main" id="{96B8CF0A-056C-954C-B7C5-5FF3D3967816}"/>
              </a:ext>
            </a:extLst>
          </p:cNvPr>
          <p:cNvCxnSpPr>
            <a:cxnSpLocks/>
          </p:cNvCxnSpPr>
          <p:nvPr userDrawn="1"/>
        </p:nvCxnSpPr>
        <p:spPr>
          <a:xfrm>
            <a:off x="473397" y="473962"/>
            <a:ext cx="112380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77F08E-A8DE-344E-8B35-65E3BC9261F1}"/>
              </a:ext>
            </a:extLst>
          </p:cNvPr>
          <p:cNvCxnSpPr>
            <a:cxnSpLocks/>
          </p:cNvCxnSpPr>
          <p:nvPr userDrawn="1"/>
        </p:nvCxnSpPr>
        <p:spPr>
          <a:xfrm>
            <a:off x="473397" y="6380155"/>
            <a:ext cx="1123809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026773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Lst>
  <p:hf sldNum="0" hdr="0" dt="0"/>
  <p:txStyles>
    <p:titleStyle>
      <a:lvl1pPr algn="l" defTabSz="914278" rtl="0" eaLnBrk="1" latinLnBrk="0" hangingPunct="1">
        <a:lnSpc>
          <a:spcPct val="100000"/>
        </a:lnSpc>
        <a:spcBef>
          <a:spcPct val="0"/>
        </a:spcBef>
        <a:buNone/>
        <a:defRPr sz="1200" b="1" kern="1200">
          <a:solidFill>
            <a:schemeClr val="tx1"/>
          </a:solidFill>
          <a:latin typeface="+mj-lt"/>
          <a:ea typeface="+mj-ea"/>
          <a:cs typeface="+mj-cs"/>
        </a:defRPr>
      </a:lvl1pPr>
    </p:titleStyle>
    <p:bodyStyle>
      <a:lvl1pPr marL="0" indent="0" algn="l" defTabSz="914278" rtl="0" eaLnBrk="1" latinLnBrk="0" hangingPunct="1">
        <a:lnSpc>
          <a:spcPct val="100000"/>
        </a:lnSpc>
        <a:spcBef>
          <a:spcPts val="0"/>
        </a:spcBef>
        <a:buFont typeface="Arial" panose="020B0604020202020204" pitchFamily="34" charset="0"/>
        <a:buNone/>
        <a:tabLst/>
        <a:defRPr sz="1200" b="1" kern="1200">
          <a:solidFill>
            <a:schemeClr val="accent3"/>
          </a:solidFill>
          <a:latin typeface="+mj-lt"/>
          <a:ea typeface="+mn-ea"/>
          <a:cs typeface="+mn-cs"/>
        </a:defRPr>
      </a:lvl1pPr>
      <a:lvl2pPr marL="0" indent="0" algn="l" defTabSz="914278" rtl="0" eaLnBrk="1" latinLnBrk="0" hangingPunct="1">
        <a:lnSpc>
          <a:spcPct val="100000"/>
        </a:lnSpc>
        <a:spcBef>
          <a:spcPts val="0"/>
        </a:spcBef>
        <a:buFont typeface="Arial" panose="020B0604020202020204" pitchFamily="34" charset="0"/>
        <a:buNone/>
        <a:tabLst/>
        <a:defRPr sz="1200" kern="1200">
          <a:solidFill>
            <a:schemeClr val="tx1"/>
          </a:solidFill>
          <a:latin typeface="+mn-lt"/>
          <a:ea typeface="+mn-ea"/>
          <a:cs typeface="+mn-cs"/>
        </a:defRPr>
      </a:lvl2pPr>
      <a:lvl3pPr marL="170237" indent="-170237" algn="l" defTabSz="914278" rtl="0" eaLnBrk="1" latinLnBrk="0" hangingPunct="1">
        <a:lnSpc>
          <a:spcPct val="100000"/>
        </a:lnSpc>
        <a:spcBef>
          <a:spcPts val="0"/>
        </a:spcBef>
        <a:buFont typeface=".AppleSystemUIFont"/>
        <a:buChar char="—"/>
        <a:tabLst/>
        <a:defRPr sz="1200" b="1" kern="1200">
          <a:solidFill>
            <a:schemeClr val="tx1"/>
          </a:solidFill>
          <a:latin typeface="+mj-lt"/>
          <a:ea typeface="+mn-ea"/>
          <a:cs typeface="+mn-cs"/>
        </a:defRPr>
      </a:lvl3pPr>
      <a:lvl4pPr marL="0" indent="0" algn="l" defTabSz="914278" rtl="0" eaLnBrk="1" latinLnBrk="0" hangingPunct="1">
        <a:lnSpc>
          <a:spcPct val="100000"/>
        </a:lnSpc>
        <a:spcBef>
          <a:spcPts val="0"/>
        </a:spcBef>
        <a:buFont typeface="Arial" panose="020B0604020202020204" pitchFamily="34" charset="0"/>
        <a:buNone/>
        <a:tabLst/>
        <a:defRPr sz="1200" kern="1200">
          <a:solidFill>
            <a:schemeClr val="tx1"/>
          </a:solidFill>
          <a:latin typeface="+mn-lt"/>
          <a:ea typeface="+mn-ea"/>
          <a:cs typeface="+mn-cs"/>
        </a:defRPr>
      </a:lvl4pPr>
      <a:lvl5pPr marL="0" indent="0" algn="l" defTabSz="914278" rtl="0" eaLnBrk="1" latinLnBrk="0" hangingPunct="1">
        <a:lnSpc>
          <a:spcPct val="100000"/>
        </a:lnSpc>
        <a:spcBef>
          <a:spcPts val="0"/>
        </a:spcBef>
        <a:buFont typeface="Arial" panose="020B0604020202020204" pitchFamily="34" charset="0"/>
        <a:buNone/>
        <a:tabLst/>
        <a:defRPr sz="1200" kern="1200">
          <a:solidFill>
            <a:schemeClr val="tx1"/>
          </a:solidFill>
          <a:latin typeface="+mn-lt"/>
          <a:ea typeface="+mn-ea"/>
          <a:cs typeface="+mn-cs"/>
        </a:defRPr>
      </a:lvl5pPr>
      <a:lvl6pPr marL="2514265" indent="-228570" algn="l" defTabSz="91427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404" indent="-228570" algn="l" defTabSz="91427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543" indent="-228570" algn="l" defTabSz="91427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5682" indent="-228570" algn="l" defTabSz="914278"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278" rtl="0" eaLnBrk="1" latinLnBrk="0" hangingPunct="1">
        <a:defRPr sz="1800" kern="1200">
          <a:solidFill>
            <a:schemeClr val="tx1"/>
          </a:solidFill>
          <a:latin typeface="+mn-lt"/>
          <a:ea typeface="+mn-ea"/>
          <a:cs typeface="+mn-cs"/>
        </a:defRPr>
      </a:lvl1pPr>
      <a:lvl2pPr marL="457139" algn="l" defTabSz="914278" rtl="0" eaLnBrk="1" latinLnBrk="0" hangingPunct="1">
        <a:defRPr sz="1800" kern="1200">
          <a:solidFill>
            <a:schemeClr val="tx1"/>
          </a:solidFill>
          <a:latin typeface="+mn-lt"/>
          <a:ea typeface="+mn-ea"/>
          <a:cs typeface="+mn-cs"/>
        </a:defRPr>
      </a:lvl2pPr>
      <a:lvl3pPr marL="914278" algn="l" defTabSz="914278" rtl="0" eaLnBrk="1" latinLnBrk="0" hangingPunct="1">
        <a:defRPr sz="1800" kern="1200">
          <a:solidFill>
            <a:schemeClr val="tx1"/>
          </a:solidFill>
          <a:latin typeface="+mn-lt"/>
          <a:ea typeface="+mn-ea"/>
          <a:cs typeface="+mn-cs"/>
        </a:defRPr>
      </a:lvl3pPr>
      <a:lvl4pPr marL="1371417" algn="l" defTabSz="914278" rtl="0" eaLnBrk="1" latinLnBrk="0" hangingPunct="1">
        <a:defRPr sz="1800" kern="1200">
          <a:solidFill>
            <a:schemeClr val="tx1"/>
          </a:solidFill>
          <a:latin typeface="+mn-lt"/>
          <a:ea typeface="+mn-ea"/>
          <a:cs typeface="+mn-cs"/>
        </a:defRPr>
      </a:lvl4pPr>
      <a:lvl5pPr marL="1828556" algn="l" defTabSz="914278" rtl="0" eaLnBrk="1" latinLnBrk="0" hangingPunct="1">
        <a:defRPr sz="1800" kern="1200">
          <a:solidFill>
            <a:schemeClr val="tx1"/>
          </a:solidFill>
          <a:latin typeface="+mn-lt"/>
          <a:ea typeface="+mn-ea"/>
          <a:cs typeface="+mn-cs"/>
        </a:defRPr>
      </a:lvl5pPr>
      <a:lvl6pPr marL="2285695" algn="l" defTabSz="914278" rtl="0" eaLnBrk="1" latinLnBrk="0" hangingPunct="1">
        <a:defRPr sz="1800" kern="1200">
          <a:solidFill>
            <a:schemeClr val="tx1"/>
          </a:solidFill>
          <a:latin typeface="+mn-lt"/>
          <a:ea typeface="+mn-ea"/>
          <a:cs typeface="+mn-cs"/>
        </a:defRPr>
      </a:lvl6pPr>
      <a:lvl7pPr marL="2742834" algn="l" defTabSz="914278" rtl="0" eaLnBrk="1" latinLnBrk="0" hangingPunct="1">
        <a:defRPr sz="1800" kern="1200">
          <a:solidFill>
            <a:schemeClr val="tx1"/>
          </a:solidFill>
          <a:latin typeface="+mn-lt"/>
          <a:ea typeface="+mn-ea"/>
          <a:cs typeface="+mn-cs"/>
        </a:defRPr>
      </a:lvl7pPr>
      <a:lvl8pPr marL="3199973" algn="l" defTabSz="914278" rtl="0" eaLnBrk="1" latinLnBrk="0" hangingPunct="1">
        <a:defRPr sz="1800" kern="1200">
          <a:solidFill>
            <a:schemeClr val="tx1"/>
          </a:solidFill>
          <a:latin typeface="+mn-lt"/>
          <a:ea typeface="+mn-ea"/>
          <a:cs typeface="+mn-cs"/>
        </a:defRPr>
      </a:lvl8pPr>
      <a:lvl9pPr marL="3657112" algn="l" defTabSz="914278"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7.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6.xml"/></Relationships>
</file>

<file path=ppt/slides/_rels/slide40.xml.rels><?xml version="1.0" encoding="UTF-8" standalone="yes"?>
<Relationships xmlns="http://schemas.openxmlformats.org/package/2006/relationships"><Relationship Id="rId3" Type="http://schemas.openxmlformats.org/officeDocument/2006/relationships/hyperlink" Target="https://ico.org.uk/for-organisations/guide-to-data-protection/guide-to-the-general-data-protection-regulation-gdpr/" TargetMode="External"/><Relationship Id="rId2" Type="http://schemas.openxmlformats.org/officeDocument/2006/relationships/notesSlide" Target="../notesSlides/notesSlide39.xml"/><Relationship Id="rId1" Type="http://schemas.openxmlformats.org/officeDocument/2006/relationships/slideLayout" Target="../slideLayouts/slideLayout26.xml"/><Relationship Id="rId6" Type="http://schemas.openxmlformats.org/officeDocument/2006/relationships/hyperlink" Target="https://www.personneltoday.com/" TargetMode="External"/><Relationship Id="rId5" Type="http://schemas.openxmlformats.org/officeDocument/2006/relationships/hyperlink" Target="https://www.enforcementtracker.com/" TargetMode="External"/><Relationship Id="rId4" Type="http://schemas.openxmlformats.org/officeDocument/2006/relationships/hyperlink" Target="https://www.gov.uk/government/publications/guide-to-the-general-data-protection-regul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pPr defTabSz="914278"/>
            <a:r>
              <a:rPr lang="en-GB" dirty="0">
                <a:solidFill>
                  <a:srgbClr val="000000"/>
                </a:solidFill>
                <a:latin typeface="Georgia" panose="02040502050405020303"/>
              </a:rPr>
              <a:t>© 2023 Capital Law Limited</a:t>
            </a:r>
          </a:p>
        </p:txBody>
      </p:sp>
      <p:sp>
        <p:nvSpPr>
          <p:cNvPr id="14" name="Title 20">
            <a:extLst>
              <a:ext uri="{FF2B5EF4-FFF2-40B4-BE49-F238E27FC236}">
                <a16:creationId xmlns:a16="http://schemas.microsoft.com/office/drawing/2014/main" id="{AD87713C-B03A-4F9C-896E-85FA4571F440}"/>
              </a:ext>
            </a:extLst>
          </p:cNvPr>
          <p:cNvSpPr>
            <a:spLocks noGrp="1"/>
          </p:cNvSpPr>
          <p:nvPr>
            <p:ph type="ctrTitle"/>
          </p:nvPr>
        </p:nvSpPr>
        <p:spPr>
          <a:xfrm>
            <a:off x="483264" y="1860331"/>
            <a:ext cx="6125475" cy="1528827"/>
          </a:xfrm>
        </p:spPr>
        <p:txBody>
          <a:bodyPr/>
          <a:lstStyle/>
          <a:p>
            <a:r>
              <a:rPr lang="en-GB" dirty="0"/>
              <a:t>Employment Law MA/PGDip in HRM</a:t>
            </a:r>
            <a:br>
              <a:rPr lang="en-GB" dirty="0"/>
            </a:br>
            <a:r>
              <a:rPr lang="en-GB" dirty="0"/>
              <a:t>- Level 7</a:t>
            </a:r>
          </a:p>
        </p:txBody>
      </p:sp>
      <p:pic>
        <p:nvPicPr>
          <p:cNvPr id="5" name="Picture 2" descr="University of Wales Trinity Saint David (@UWTSD) | Twitter">
            <a:extLst>
              <a:ext uri="{FF2B5EF4-FFF2-40B4-BE49-F238E27FC236}">
                <a16:creationId xmlns:a16="http://schemas.microsoft.com/office/drawing/2014/main" id="{4F52CC8A-44D4-4C04-9D79-6E89F13A04F5}"/>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6842548" y="1484900"/>
            <a:ext cx="2702157" cy="270215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CA2C8C0-8CC9-429C-B304-1862F4E95917}"/>
              </a:ext>
            </a:extLst>
          </p:cNvPr>
          <p:cNvPicPr>
            <a:picLocks noChangeAspect="1"/>
          </p:cNvPicPr>
          <p:nvPr/>
        </p:nvPicPr>
        <p:blipFill>
          <a:blip r:embed="rId3"/>
          <a:stretch>
            <a:fillRect/>
          </a:stretch>
        </p:blipFill>
        <p:spPr>
          <a:xfrm>
            <a:off x="9422761" y="2163988"/>
            <a:ext cx="2285975" cy="1106412"/>
          </a:xfrm>
          <a:prstGeom prst="rect">
            <a:avLst/>
          </a:prstGeom>
        </p:spPr>
      </p:pic>
    </p:spTree>
    <p:extLst>
      <p:ext uri="{BB962C8B-B14F-4D97-AF65-F5344CB8AC3E}">
        <p14:creationId xmlns:p14="http://schemas.microsoft.com/office/powerpoint/2010/main" val="2201741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2023 Capital Law Limited</a:t>
            </a:r>
            <a:endParaRPr lang="en-GB" dirty="0"/>
          </a:p>
        </p:txBody>
      </p:sp>
      <p:sp>
        <p:nvSpPr>
          <p:cNvPr id="17" name="Text Placeholder 16">
            <a:extLst>
              <a:ext uri="{FF2B5EF4-FFF2-40B4-BE49-F238E27FC236}">
                <a16:creationId xmlns:a16="http://schemas.microsoft.com/office/drawing/2014/main" id="{A58AD08F-CB7E-6542-A5E3-B09DB09D43A9}"/>
              </a:ext>
            </a:extLst>
          </p:cNvPr>
          <p:cNvSpPr>
            <a:spLocks noGrp="1"/>
          </p:cNvSpPr>
          <p:nvPr>
            <p:ph type="body" sz="quarter" idx="12"/>
          </p:nvPr>
        </p:nvSpPr>
        <p:spPr>
          <a:xfrm>
            <a:off x="482962" y="3565362"/>
            <a:ext cx="1712110" cy="123939"/>
          </a:xfrm>
        </p:spPr>
        <p:txBody>
          <a:bodyPr/>
          <a:lstStyle/>
          <a:p>
            <a:r>
              <a:rPr lang="en-GB" dirty="0"/>
              <a:t>28.02.2023</a:t>
            </a:r>
          </a:p>
        </p:txBody>
      </p:sp>
      <p:sp>
        <p:nvSpPr>
          <p:cNvPr id="13" name="Text Placeholder 12">
            <a:extLst>
              <a:ext uri="{FF2B5EF4-FFF2-40B4-BE49-F238E27FC236}">
                <a16:creationId xmlns:a16="http://schemas.microsoft.com/office/drawing/2014/main" id="{CD1298E1-C826-6246-8156-3DD0153072B1}"/>
              </a:ext>
            </a:extLst>
          </p:cNvPr>
          <p:cNvSpPr>
            <a:spLocks noGrp="1"/>
          </p:cNvSpPr>
          <p:nvPr>
            <p:ph type="body" sz="quarter" idx="14"/>
          </p:nvPr>
        </p:nvSpPr>
        <p:spPr>
          <a:xfrm>
            <a:off x="478998" y="3858594"/>
            <a:ext cx="2298655" cy="922645"/>
          </a:xfrm>
        </p:spPr>
        <p:txBody>
          <a:bodyPr/>
          <a:lstStyle/>
          <a:p>
            <a:r>
              <a:rPr lang="en-GB" dirty="0"/>
              <a:t>Mary Goldsbrough</a:t>
            </a:r>
          </a:p>
          <a:p>
            <a:pPr lvl="1"/>
            <a:r>
              <a:rPr lang="en-GB" dirty="0"/>
              <a:t>Senior Associate</a:t>
            </a:r>
          </a:p>
          <a:p>
            <a:pPr lvl="2"/>
            <a:r>
              <a:rPr lang="en-GB" dirty="0"/>
              <a:t>Employment &amp; Immigration</a:t>
            </a:r>
          </a:p>
          <a:p>
            <a:pPr lvl="2"/>
            <a:r>
              <a:rPr lang="en-GB" b="1" dirty="0"/>
              <a:t>Capital Law</a:t>
            </a:r>
          </a:p>
          <a:p>
            <a:endParaRPr lang="en-GB" dirty="0"/>
          </a:p>
        </p:txBody>
      </p:sp>
      <p:sp>
        <p:nvSpPr>
          <p:cNvPr id="14" name="Title 20">
            <a:extLst>
              <a:ext uri="{FF2B5EF4-FFF2-40B4-BE49-F238E27FC236}">
                <a16:creationId xmlns:a16="http://schemas.microsoft.com/office/drawing/2014/main" id="{9477C585-E566-4A76-855D-194796C0D196}"/>
              </a:ext>
            </a:extLst>
          </p:cNvPr>
          <p:cNvSpPr>
            <a:spLocks noGrp="1"/>
          </p:cNvSpPr>
          <p:nvPr>
            <p:ph type="ctrTitle"/>
          </p:nvPr>
        </p:nvSpPr>
        <p:spPr>
          <a:xfrm>
            <a:off x="475322" y="2277667"/>
            <a:ext cx="6125475" cy="509609"/>
          </a:xfrm>
        </p:spPr>
        <p:txBody>
          <a:bodyPr/>
          <a:lstStyle/>
          <a:p>
            <a:r>
              <a:rPr lang="en-GB" dirty="0"/>
              <a:t>Employment Law</a:t>
            </a:r>
          </a:p>
        </p:txBody>
      </p:sp>
      <p:sp>
        <p:nvSpPr>
          <p:cNvPr id="16" name="Subtitle 22">
            <a:extLst>
              <a:ext uri="{FF2B5EF4-FFF2-40B4-BE49-F238E27FC236}">
                <a16:creationId xmlns:a16="http://schemas.microsoft.com/office/drawing/2014/main" id="{E5F6AA8F-D304-4790-A5F8-5F9AF3EDA985}"/>
              </a:ext>
            </a:extLst>
          </p:cNvPr>
          <p:cNvSpPr>
            <a:spLocks noGrp="1"/>
          </p:cNvSpPr>
          <p:nvPr>
            <p:ph type="subTitle" idx="1"/>
          </p:nvPr>
        </p:nvSpPr>
        <p:spPr>
          <a:xfrm>
            <a:off x="475217" y="2783030"/>
            <a:ext cx="6117259" cy="509609"/>
          </a:xfrm>
        </p:spPr>
        <p:txBody>
          <a:bodyPr/>
          <a:lstStyle/>
          <a:p>
            <a:r>
              <a:rPr lang="en-GB" dirty="0"/>
              <a:t>Data Protection</a:t>
            </a:r>
          </a:p>
        </p:txBody>
      </p:sp>
    </p:spTree>
    <p:extLst>
      <p:ext uri="{BB962C8B-B14F-4D97-AF65-F5344CB8AC3E}">
        <p14:creationId xmlns:p14="http://schemas.microsoft.com/office/powerpoint/2010/main" val="1514679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4F634F5-4CEA-8944-A4CF-0D701A22E1D5}"/>
              </a:ext>
            </a:extLst>
          </p:cNvPr>
          <p:cNvSpPr>
            <a:spLocks noGrp="1"/>
          </p:cNvSpPr>
          <p:nvPr>
            <p:ph type="title"/>
          </p:nvPr>
        </p:nvSpPr>
        <p:spPr>
          <a:xfrm>
            <a:off x="473396" y="547267"/>
            <a:ext cx="3016093" cy="323165"/>
          </a:xfrm>
        </p:spPr>
        <p:txBody>
          <a:bodyPr/>
          <a:lstStyle/>
          <a:p>
            <a:r>
              <a:rPr lang="en-GB" sz="2100" dirty="0"/>
              <a:t>Agenda</a:t>
            </a:r>
          </a:p>
        </p:txBody>
      </p:sp>
      <p:sp>
        <p:nvSpPr>
          <p:cNvPr id="2" name="Footer Placeholder 1">
            <a:extLst>
              <a:ext uri="{FF2B5EF4-FFF2-40B4-BE49-F238E27FC236}">
                <a16:creationId xmlns:a16="http://schemas.microsoft.com/office/drawing/2014/main" id="{8C9C4223-71BA-EE42-8977-9EA02C4F28B8}"/>
              </a:ext>
            </a:extLst>
          </p:cNvPr>
          <p:cNvSpPr>
            <a:spLocks noGrp="1"/>
          </p:cNvSpPr>
          <p:nvPr>
            <p:ph type="ftr" sz="quarter" idx="10"/>
          </p:nvPr>
        </p:nvSpPr>
        <p:spPr/>
        <p:txBody>
          <a:bodyPr/>
          <a:lstStyle/>
          <a:p>
            <a:r>
              <a:rPr lang="en-GB"/>
              <a:t>© 2023 Capital Law Limited</a:t>
            </a:r>
            <a:endParaRPr lang="en-GB" dirty="0"/>
          </a:p>
        </p:txBody>
      </p:sp>
      <p:sp>
        <p:nvSpPr>
          <p:cNvPr id="9" name="Text Placeholder 8">
            <a:extLst>
              <a:ext uri="{FF2B5EF4-FFF2-40B4-BE49-F238E27FC236}">
                <a16:creationId xmlns:a16="http://schemas.microsoft.com/office/drawing/2014/main" id="{28B216CC-4118-CC4D-BC42-F6B9C33CF96A}"/>
              </a:ext>
            </a:extLst>
          </p:cNvPr>
          <p:cNvSpPr>
            <a:spLocks noGrp="1"/>
          </p:cNvSpPr>
          <p:nvPr>
            <p:ph type="body" sz="quarter" idx="11"/>
          </p:nvPr>
        </p:nvSpPr>
        <p:spPr>
          <a:xfrm>
            <a:off x="508346" y="1322363"/>
            <a:ext cx="11175307" cy="4996257"/>
          </a:xfrm>
        </p:spPr>
        <p:txBody>
          <a:bodyPr spcCol="360000"/>
          <a:lstStyle/>
          <a:p>
            <a:pPr>
              <a:spcAft>
                <a:spcPts val="450"/>
              </a:spcAft>
            </a:pPr>
            <a:r>
              <a:rPr lang="en-GB" dirty="0">
                <a:solidFill>
                  <a:schemeClr val="accent3"/>
                </a:solidFill>
              </a:rPr>
              <a:t>01</a:t>
            </a:r>
            <a:r>
              <a:rPr lang="en-GB" dirty="0"/>
              <a:t> 	</a:t>
            </a:r>
            <a:r>
              <a:rPr lang="en-GB" b="1" dirty="0"/>
              <a:t>Introduction</a:t>
            </a:r>
          </a:p>
          <a:p>
            <a:pPr lvl="0" indent="-7143">
              <a:spcAft>
                <a:spcPts val="450"/>
              </a:spcAft>
              <a:buClrTx/>
              <a:buFont typeface="Georgia" panose="02040502050405020303" pitchFamily="18" charset="0"/>
              <a:buChar char="—"/>
            </a:pPr>
            <a:r>
              <a:rPr lang="en-US" dirty="0">
                <a:solidFill>
                  <a:srgbClr val="000000"/>
                </a:solidFill>
              </a:rPr>
              <a:t> What is personal data?</a:t>
            </a:r>
          </a:p>
          <a:p>
            <a:pPr lvl="0" indent="-7143">
              <a:spcAft>
                <a:spcPts val="450"/>
              </a:spcAft>
              <a:buClrTx/>
              <a:buFont typeface="Georgia" panose="02040502050405020303" pitchFamily="18" charset="0"/>
              <a:buChar char="—"/>
            </a:pPr>
            <a:r>
              <a:rPr lang="en-US" dirty="0">
                <a:solidFill>
                  <a:srgbClr val="000000"/>
                </a:solidFill>
              </a:rPr>
              <a:t> Special category data</a:t>
            </a:r>
          </a:p>
          <a:p>
            <a:pPr lvl="0" indent="-7143">
              <a:spcAft>
                <a:spcPts val="450"/>
              </a:spcAft>
              <a:buClrTx/>
              <a:buFont typeface="Georgia" panose="02040502050405020303" pitchFamily="18" charset="0"/>
              <a:buChar char="—"/>
            </a:pPr>
            <a:r>
              <a:rPr lang="en-US" dirty="0">
                <a:solidFill>
                  <a:srgbClr val="000000"/>
                </a:solidFill>
              </a:rPr>
              <a:t> Key definitions</a:t>
            </a:r>
          </a:p>
          <a:p>
            <a:pPr>
              <a:spcAft>
                <a:spcPts val="450"/>
              </a:spcAft>
            </a:pPr>
            <a:endParaRPr lang="en-GB" dirty="0">
              <a:solidFill>
                <a:srgbClr val="FF0000"/>
              </a:solidFill>
            </a:endParaRPr>
          </a:p>
          <a:p>
            <a:pPr>
              <a:spcAft>
                <a:spcPts val="450"/>
              </a:spcAft>
            </a:pPr>
            <a:r>
              <a:rPr lang="en-GB" dirty="0">
                <a:solidFill>
                  <a:srgbClr val="FF0000"/>
                </a:solidFill>
              </a:rPr>
              <a:t>02	</a:t>
            </a:r>
            <a:r>
              <a:rPr lang="en-GB" b="1" dirty="0"/>
              <a:t>Accountability</a:t>
            </a:r>
          </a:p>
          <a:p>
            <a:pPr marL="726184" indent="-257141">
              <a:spcAft>
                <a:spcPts val="450"/>
              </a:spcAft>
              <a:buClrTx/>
              <a:buFont typeface="Georgia" panose="02040502050405020303" pitchFamily="18" charset="0"/>
              <a:buChar char="—"/>
            </a:pPr>
            <a:r>
              <a:rPr lang="en-US" dirty="0"/>
              <a:t>Principles and demonstrating compliance</a:t>
            </a:r>
          </a:p>
          <a:p>
            <a:pPr marL="726184" indent="-257141">
              <a:spcAft>
                <a:spcPts val="450"/>
              </a:spcAft>
              <a:buClrTx/>
              <a:buFont typeface="Georgia" panose="02040502050405020303" pitchFamily="18" charset="0"/>
              <a:buChar char="—"/>
            </a:pPr>
            <a:r>
              <a:rPr lang="en-US" dirty="0"/>
              <a:t>Data protection impact assessments</a:t>
            </a:r>
          </a:p>
          <a:p>
            <a:pPr marL="726184" indent="-257141">
              <a:spcAft>
                <a:spcPts val="450"/>
              </a:spcAft>
              <a:buClrTx/>
              <a:buFont typeface="Georgia" panose="02040502050405020303" pitchFamily="18" charset="0"/>
              <a:buChar char="—"/>
            </a:pPr>
            <a:r>
              <a:rPr lang="en-US" dirty="0"/>
              <a:t>Audits and gap analysis</a:t>
            </a:r>
          </a:p>
          <a:p>
            <a:pPr marL="726184" indent="-257141">
              <a:spcAft>
                <a:spcPts val="450"/>
              </a:spcAft>
              <a:buClrTx/>
              <a:buFont typeface="Georgia" panose="02040502050405020303" pitchFamily="18" charset="0"/>
              <a:buChar char="—"/>
            </a:pPr>
            <a:r>
              <a:rPr lang="en-US" dirty="0"/>
              <a:t>Ongoing monitoring and maintenance</a:t>
            </a:r>
          </a:p>
          <a:p>
            <a:pPr>
              <a:spcAft>
                <a:spcPts val="450"/>
              </a:spcAft>
            </a:pPr>
            <a:endParaRPr lang="en-GB" dirty="0">
              <a:solidFill>
                <a:schemeClr val="accent3"/>
              </a:solidFill>
            </a:endParaRPr>
          </a:p>
          <a:p>
            <a:pPr>
              <a:spcAft>
                <a:spcPts val="450"/>
              </a:spcAft>
            </a:pPr>
            <a:endParaRPr lang="en-GB" b="1" dirty="0"/>
          </a:p>
          <a:p>
            <a:pPr>
              <a:spcAft>
                <a:spcPts val="450"/>
              </a:spcAft>
            </a:pPr>
            <a:endParaRPr lang="en-GB" b="1" dirty="0"/>
          </a:p>
          <a:p>
            <a:pPr>
              <a:spcAft>
                <a:spcPts val="450"/>
              </a:spcAft>
            </a:pPr>
            <a:endParaRPr lang="en-GB" b="1" dirty="0"/>
          </a:p>
          <a:p>
            <a:pPr>
              <a:spcAft>
                <a:spcPts val="450"/>
              </a:spcAft>
            </a:pPr>
            <a:endParaRPr lang="en-GB" b="1" dirty="0"/>
          </a:p>
          <a:p>
            <a:pPr>
              <a:spcAft>
                <a:spcPts val="450"/>
              </a:spcAft>
            </a:pPr>
            <a:r>
              <a:rPr lang="en-GB" dirty="0">
                <a:solidFill>
                  <a:schemeClr val="accent3"/>
                </a:solidFill>
              </a:rPr>
              <a:t>03 </a:t>
            </a:r>
            <a:r>
              <a:rPr lang="en-GB" dirty="0"/>
              <a:t>	</a:t>
            </a:r>
            <a:r>
              <a:rPr lang="en-GB" b="1" dirty="0"/>
              <a:t>Legal basis for processing </a:t>
            </a:r>
          </a:p>
          <a:p>
            <a:pPr marL="726184" indent="-257141">
              <a:spcAft>
                <a:spcPts val="450"/>
              </a:spcAft>
              <a:buClrTx/>
              <a:buFont typeface="Georgia" panose="02040502050405020303" pitchFamily="18" charset="0"/>
              <a:buChar char="—"/>
            </a:pPr>
            <a:r>
              <a:rPr lang="en-GB" dirty="0"/>
              <a:t>Legal basis for processing personal data</a:t>
            </a:r>
          </a:p>
          <a:p>
            <a:pPr marL="726184" indent="-257141">
              <a:spcAft>
                <a:spcPts val="450"/>
              </a:spcAft>
              <a:buClrTx/>
              <a:buFont typeface="Georgia" panose="02040502050405020303" pitchFamily="18" charset="0"/>
              <a:buChar char="—"/>
            </a:pPr>
            <a:r>
              <a:rPr lang="en-GB" dirty="0"/>
              <a:t>Special category/criminal conviction data </a:t>
            </a:r>
          </a:p>
          <a:p>
            <a:pPr marL="726184" indent="-257141">
              <a:spcAft>
                <a:spcPts val="450"/>
              </a:spcAft>
              <a:buClrTx/>
              <a:buFont typeface="Georgia" panose="02040502050405020303" pitchFamily="18" charset="0"/>
              <a:buChar char="—"/>
            </a:pPr>
            <a:r>
              <a:rPr lang="en-GB" dirty="0"/>
              <a:t>Sharing personal data</a:t>
            </a:r>
          </a:p>
          <a:p>
            <a:pPr marL="726184" indent="-257141">
              <a:spcAft>
                <a:spcPts val="450"/>
              </a:spcAft>
              <a:buClrTx/>
              <a:buFont typeface="Georgia" panose="02040502050405020303" pitchFamily="18" charset="0"/>
              <a:buChar char="—"/>
            </a:pPr>
            <a:endParaRPr lang="en-GB" dirty="0"/>
          </a:p>
          <a:p>
            <a:pPr>
              <a:spcAft>
                <a:spcPts val="450"/>
              </a:spcAft>
            </a:pPr>
            <a:r>
              <a:rPr lang="en-GB" dirty="0">
                <a:solidFill>
                  <a:srgbClr val="E63200"/>
                </a:solidFill>
              </a:rPr>
              <a:t>04 </a:t>
            </a:r>
            <a:r>
              <a:rPr lang="en-GB" b="1" dirty="0"/>
              <a:t>GDPR in the context of employment</a:t>
            </a:r>
          </a:p>
          <a:p>
            <a:pPr indent="-7143">
              <a:spcAft>
                <a:spcPts val="450"/>
              </a:spcAft>
              <a:buClrTx/>
              <a:buFont typeface="Georgia" panose="02040502050405020303" pitchFamily="18" charset="0"/>
              <a:buChar char="—"/>
            </a:pPr>
            <a:r>
              <a:rPr lang="en-GB" dirty="0"/>
              <a:t> Data subject rights</a:t>
            </a:r>
          </a:p>
          <a:p>
            <a:pPr indent="-7143">
              <a:spcAft>
                <a:spcPts val="450"/>
              </a:spcAft>
              <a:buClrTx/>
              <a:buFont typeface="Georgia" panose="02040502050405020303" pitchFamily="18" charset="0"/>
              <a:buChar char="—"/>
            </a:pPr>
            <a:r>
              <a:rPr lang="en-US" dirty="0"/>
              <a:t>Recruitment</a:t>
            </a:r>
          </a:p>
          <a:p>
            <a:pPr indent="-7143">
              <a:spcAft>
                <a:spcPts val="450"/>
              </a:spcAft>
              <a:buClrTx/>
              <a:buFont typeface="Georgia" panose="02040502050405020303" pitchFamily="18" charset="0"/>
              <a:buChar char="—"/>
            </a:pPr>
            <a:r>
              <a:rPr lang="en-US" dirty="0"/>
              <a:t> Employment</a:t>
            </a:r>
          </a:p>
          <a:p>
            <a:pPr indent="-7143">
              <a:spcAft>
                <a:spcPts val="450"/>
              </a:spcAft>
              <a:buClrTx/>
              <a:buFont typeface="Georgia" panose="02040502050405020303" pitchFamily="18" charset="0"/>
              <a:buChar char="—"/>
            </a:pPr>
            <a:r>
              <a:rPr lang="en-US" dirty="0"/>
              <a:t> Termination</a:t>
            </a:r>
            <a:endParaRPr lang="en-GB" dirty="0"/>
          </a:p>
          <a:p>
            <a:pPr indent="-7143">
              <a:spcAft>
                <a:spcPts val="450"/>
              </a:spcAft>
              <a:buClrTx/>
              <a:buFont typeface="Georgia" panose="02040502050405020303" pitchFamily="18" charset="0"/>
              <a:buChar char="—"/>
            </a:pPr>
            <a:endParaRPr lang="en-GB" dirty="0"/>
          </a:p>
          <a:p>
            <a:pPr>
              <a:spcAft>
                <a:spcPts val="450"/>
              </a:spcAft>
            </a:pPr>
            <a:r>
              <a:rPr lang="en-GB" dirty="0">
                <a:solidFill>
                  <a:schemeClr val="accent3"/>
                </a:solidFill>
              </a:rPr>
              <a:t>05 </a:t>
            </a:r>
            <a:r>
              <a:rPr lang="en-GB" dirty="0"/>
              <a:t>	</a:t>
            </a:r>
            <a:r>
              <a:rPr lang="en-GB" b="1" dirty="0"/>
              <a:t>Dealing with breaches</a:t>
            </a:r>
          </a:p>
          <a:p>
            <a:pPr marL="607138" indent="-138094">
              <a:spcAft>
                <a:spcPts val="450"/>
              </a:spcAft>
              <a:buClrTx/>
              <a:buFont typeface="Georgia" panose="02040502050405020303" pitchFamily="18" charset="0"/>
              <a:buChar char="—"/>
            </a:pPr>
            <a:r>
              <a:rPr lang="en-US" dirty="0"/>
              <a:t> Notification requirements and implications</a:t>
            </a:r>
          </a:p>
          <a:p>
            <a:pPr marL="607138" indent="-138094">
              <a:spcAft>
                <a:spcPts val="450"/>
              </a:spcAft>
              <a:buClrTx/>
              <a:buFont typeface="Georgia" panose="02040502050405020303" pitchFamily="18" charset="0"/>
              <a:buChar char="—"/>
            </a:pPr>
            <a:endParaRPr lang="en-GB" dirty="0"/>
          </a:p>
          <a:p>
            <a:endParaRPr lang="en-GB" dirty="0"/>
          </a:p>
        </p:txBody>
      </p:sp>
    </p:spTree>
    <p:extLst>
      <p:ext uri="{BB962C8B-B14F-4D97-AF65-F5344CB8AC3E}">
        <p14:creationId xmlns:p14="http://schemas.microsoft.com/office/powerpoint/2010/main" val="2322658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C0A6FE49-94B5-4ED2-A57C-E9C33DAA0089}"/>
              </a:ext>
            </a:extLst>
          </p:cNvPr>
          <p:cNvSpPr>
            <a:spLocks noGrp="1"/>
          </p:cNvSpPr>
          <p:nvPr>
            <p:ph type="ftr" sz="quarter" idx="11"/>
          </p:nvPr>
        </p:nvSpPr>
        <p:spPr/>
        <p:txBody>
          <a:bodyPr/>
          <a:lstStyle/>
          <a:p>
            <a:r>
              <a:rPr lang="en-GB"/>
              <a:t>© 2023 Capital Law Limited</a:t>
            </a:r>
            <a:endParaRPr lang="en-GB" dirty="0"/>
          </a:p>
        </p:txBody>
      </p:sp>
      <p:sp>
        <p:nvSpPr>
          <p:cNvPr id="14" name="Title 13">
            <a:extLst>
              <a:ext uri="{FF2B5EF4-FFF2-40B4-BE49-F238E27FC236}">
                <a16:creationId xmlns:a16="http://schemas.microsoft.com/office/drawing/2014/main" id="{F59FBB65-BA18-4745-843B-9FAE773BDD33}"/>
              </a:ext>
            </a:extLst>
          </p:cNvPr>
          <p:cNvSpPr>
            <a:spLocks noGrp="1"/>
          </p:cNvSpPr>
          <p:nvPr>
            <p:ph type="ctrTitle"/>
          </p:nvPr>
        </p:nvSpPr>
        <p:spPr>
          <a:xfrm>
            <a:off x="475322" y="1843933"/>
            <a:ext cx="10124616" cy="1204817"/>
          </a:xfrm>
        </p:spPr>
        <p:txBody>
          <a:bodyPr/>
          <a:lstStyle/>
          <a:p>
            <a:r>
              <a:rPr lang="en-US" dirty="0"/>
              <a:t>Introduction</a:t>
            </a:r>
            <a:endParaRPr lang="en-GB" dirty="0"/>
          </a:p>
        </p:txBody>
      </p:sp>
    </p:spTree>
    <p:extLst>
      <p:ext uri="{BB962C8B-B14F-4D97-AF65-F5344CB8AC3E}">
        <p14:creationId xmlns:p14="http://schemas.microsoft.com/office/powerpoint/2010/main" val="3897057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BD566-44EF-4876-8360-8393BD4575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D617004-7767-401E-B108-52B5C823017B}"/>
              </a:ext>
            </a:extLst>
          </p:cNvPr>
          <p:cNvSpPr>
            <a:spLocks noGrp="1"/>
          </p:cNvSpPr>
          <p:nvPr>
            <p:ph idx="1"/>
          </p:nvPr>
        </p:nvSpPr>
        <p:spPr/>
        <p:txBody>
          <a:bodyPr/>
          <a:lstStyle/>
          <a:p>
            <a:r>
              <a:rPr lang="en-GB" b="1" dirty="0"/>
              <a:t>What is the UK GDPR?</a:t>
            </a:r>
          </a:p>
        </p:txBody>
      </p:sp>
      <p:sp>
        <p:nvSpPr>
          <p:cNvPr id="4" name="Footer Placeholder 3">
            <a:extLst>
              <a:ext uri="{FF2B5EF4-FFF2-40B4-BE49-F238E27FC236}">
                <a16:creationId xmlns:a16="http://schemas.microsoft.com/office/drawing/2014/main" id="{6874D709-5D60-438E-837C-8DDABA0CF7F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srgbClr val="000000"/>
                </a:solidFill>
                <a:effectLst/>
                <a:uLnTx/>
                <a:uFillTx/>
                <a:latin typeface="Georgia" panose="02040502050405020303"/>
                <a:ea typeface="+mn-ea"/>
                <a:cs typeface="+mn-cs"/>
              </a:rPr>
              <a:t>© 2023 Capital Law Limited</a:t>
            </a:r>
            <a:endParaRPr kumimoji="0" lang="en-GB" sz="900" b="0" i="0" u="none" strike="noStrike" kern="1200" cap="none" spc="0" normalizeH="0" baseline="0" noProof="0" dirty="0">
              <a:ln>
                <a:noFill/>
              </a:ln>
              <a:solidFill>
                <a:srgbClr val="000000"/>
              </a:solidFill>
              <a:effectLst/>
              <a:uLnTx/>
              <a:uFillTx/>
              <a:latin typeface="Georgia" panose="02040502050405020303"/>
              <a:ea typeface="+mn-ea"/>
              <a:cs typeface="+mn-cs"/>
            </a:endParaRPr>
          </a:p>
        </p:txBody>
      </p:sp>
      <p:sp>
        <p:nvSpPr>
          <p:cNvPr id="5" name="Subtitle 4">
            <a:extLst>
              <a:ext uri="{FF2B5EF4-FFF2-40B4-BE49-F238E27FC236}">
                <a16:creationId xmlns:a16="http://schemas.microsoft.com/office/drawing/2014/main" id="{52EBA46E-4A01-4E2B-A8A2-700543B6084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7B78036C-A499-4B78-98E8-0F6E1197146B}"/>
              </a:ext>
            </a:extLst>
          </p:cNvPr>
          <p:cNvSpPr>
            <a:spLocks noGrp="1"/>
          </p:cNvSpPr>
          <p:nvPr>
            <p:ph type="body" sz="quarter" idx="14"/>
          </p:nvPr>
        </p:nvSpPr>
        <p:spPr>
          <a:xfrm>
            <a:off x="6193026" y="1479290"/>
            <a:ext cx="5539437" cy="4156884"/>
          </a:xfrm>
        </p:spPr>
        <p:txBody>
          <a:bodyPr/>
          <a:lstStyle/>
          <a:p>
            <a:pPr marL="285750" indent="-285750">
              <a:buFont typeface="Georgia" panose="02040502050405020303" pitchFamily="18" charset="0"/>
              <a:buChar char="−"/>
            </a:pPr>
            <a:r>
              <a:rPr lang="en-GB" b="0" dirty="0"/>
              <a:t>The General Data Protection Regulation (2016/679 EU) (EU GDPR) is the governing legislation for collecting and processing personal data in the EU.</a:t>
            </a:r>
          </a:p>
          <a:p>
            <a:pPr marL="285750" indent="-285750">
              <a:buFont typeface="Georgia" panose="02040502050405020303" pitchFamily="18" charset="0"/>
              <a:buChar char="−"/>
            </a:pPr>
            <a:endParaRPr lang="en-GB" b="0" dirty="0"/>
          </a:p>
          <a:p>
            <a:pPr marL="285750" indent="-285750">
              <a:buFont typeface="Georgia" panose="02040502050405020303" pitchFamily="18" charset="0"/>
              <a:buChar char="−"/>
            </a:pPr>
            <a:r>
              <a:rPr lang="en-GB" b="0" dirty="0"/>
              <a:t>Following the end of the Brexit transition period on 31 December 2020, most of the EU GDPR was retained in UK law by the European Union (Withdrawal) Act 2018. </a:t>
            </a:r>
          </a:p>
          <a:p>
            <a:pPr marL="285750" indent="-285750">
              <a:buFont typeface="Georgia" panose="02040502050405020303" pitchFamily="18" charset="0"/>
              <a:buChar char="−"/>
            </a:pPr>
            <a:endParaRPr lang="en-GB" b="0" dirty="0"/>
          </a:p>
          <a:p>
            <a:pPr marL="285750" indent="-285750">
              <a:buFont typeface="Georgia" panose="02040502050405020303" pitchFamily="18" charset="0"/>
              <a:buChar char="−"/>
            </a:pPr>
            <a:r>
              <a:rPr lang="en-GB" b="0" dirty="0"/>
              <a:t>The retained GDPR is known as the "UK GDPR". </a:t>
            </a:r>
          </a:p>
          <a:p>
            <a:endParaRPr lang="en-GB" b="0" dirty="0"/>
          </a:p>
          <a:p>
            <a:pPr marL="285750" indent="-285750">
              <a:buFont typeface="Georgia" panose="02040502050405020303" pitchFamily="18" charset="0"/>
              <a:buChar char="−"/>
            </a:pPr>
            <a:r>
              <a:rPr lang="en-GB" b="0" dirty="0"/>
              <a:t>The Data Protection Act 2018 (the DPA) sits alongside and supplements the UK GDPR.</a:t>
            </a:r>
          </a:p>
          <a:p>
            <a:pPr marL="285750" indent="-285750">
              <a:buFont typeface="Georgia" panose="02040502050405020303" pitchFamily="18" charset="0"/>
              <a:buChar char="−"/>
            </a:pPr>
            <a:endParaRPr lang="en-GB" b="0" dirty="0"/>
          </a:p>
        </p:txBody>
      </p:sp>
    </p:spTree>
    <p:extLst>
      <p:ext uri="{BB962C8B-B14F-4D97-AF65-F5344CB8AC3E}">
        <p14:creationId xmlns:p14="http://schemas.microsoft.com/office/powerpoint/2010/main" val="3958719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D35C9-BFBC-44D9-BA5B-83FB45D60A9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FD72119-F8BB-4D28-ADE6-D219AA789AE4}"/>
              </a:ext>
            </a:extLst>
          </p:cNvPr>
          <p:cNvSpPr>
            <a:spLocks noGrp="1"/>
          </p:cNvSpPr>
          <p:nvPr>
            <p:ph idx="1"/>
          </p:nvPr>
        </p:nvSpPr>
        <p:spPr/>
        <p:txBody>
          <a:bodyPr/>
          <a:lstStyle/>
          <a:p>
            <a:r>
              <a:rPr lang="en-GB" b="1" dirty="0"/>
              <a:t>What is personal data?</a:t>
            </a:r>
          </a:p>
        </p:txBody>
      </p:sp>
      <p:sp>
        <p:nvSpPr>
          <p:cNvPr id="4" name="Footer Placeholder 3">
            <a:extLst>
              <a:ext uri="{FF2B5EF4-FFF2-40B4-BE49-F238E27FC236}">
                <a16:creationId xmlns:a16="http://schemas.microsoft.com/office/drawing/2014/main" id="{F328DD47-DD4F-4177-AEF3-C33D0720902E}"/>
              </a:ext>
            </a:extLst>
          </p:cNvPr>
          <p:cNvSpPr>
            <a:spLocks noGrp="1"/>
          </p:cNvSpPr>
          <p:nvPr>
            <p:ph type="ftr" sz="quarter" idx="11"/>
          </p:nvPr>
        </p:nvSpPr>
        <p:spPr/>
        <p:txBody>
          <a:bodyPr/>
          <a:lstStyle/>
          <a:p>
            <a:r>
              <a:rPr lang="en-GB"/>
              <a:t>© 2023 Capital Law Limited</a:t>
            </a:r>
            <a:endParaRPr lang="en-GB" dirty="0"/>
          </a:p>
        </p:txBody>
      </p:sp>
      <p:sp>
        <p:nvSpPr>
          <p:cNvPr id="5" name="Subtitle 4">
            <a:extLst>
              <a:ext uri="{FF2B5EF4-FFF2-40B4-BE49-F238E27FC236}">
                <a16:creationId xmlns:a16="http://schemas.microsoft.com/office/drawing/2014/main" id="{6781F124-DB2B-497B-9F29-18521DB570C9}"/>
              </a:ext>
            </a:extLst>
          </p:cNvPr>
          <p:cNvSpPr>
            <a:spLocks noGrp="1"/>
          </p:cNvSpPr>
          <p:nvPr>
            <p:ph type="subTitle" idx="13"/>
          </p:nvPr>
        </p:nvSpPr>
        <p:spPr/>
        <p:txBody>
          <a:bodyPr/>
          <a:lstStyle/>
          <a:p>
            <a:endParaRPr lang="en-GB"/>
          </a:p>
        </p:txBody>
      </p:sp>
      <p:sp>
        <p:nvSpPr>
          <p:cNvPr id="7" name="Rounded Rectangle 6">
            <a:extLst>
              <a:ext uri="{FF2B5EF4-FFF2-40B4-BE49-F238E27FC236}">
                <a16:creationId xmlns:a16="http://schemas.microsoft.com/office/drawing/2014/main" id="{4FD49A02-37A7-41DA-91FB-250838452283}"/>
              </a:ext>
            </a:extLst>
          </p:cNvPr>
          <p:cNvSpPr/>
          <p:nvPr/>
        </p:nvSpPr>
        <p:spPr>
          <a:xfrm>
            <a:off x="270029" y="2596226"/>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Opinions </a:t>
            </a:r>
          </a:p>
        </p:txBody>
      </p:sp>
      <p:sp>
        <p:nvSpPr>
          <p:cNvPr id="8" name="Rounded Rectangle 7">
            <a:extLst>
              <a:ext uri="{FF2B5EF4-FFF2-40B4-BE49-F238E27FC236}">
                <a16:creationId xmlns:a16="http://schemas.microsoft.com/office/drawing/2014/main" id="{AADC5875-D40F-4BC5-AE1C-AD383F99FD4B}"/>
              </a:ext>
            </a:extLst>
          </p:cNvPr>
          <p:cNvSpPr/>
          <p:nvPr/>
        </p:nvSpPr>
        <p:spPr>
          <a:xfrm>
            <a:off x="7954039" y="620942"/>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425" b="1" dirty="0">
                <a:latin typeface="+mj-lt"/>
              </a:rPr>
              <a:t>Marital status</a:t>
            </a:r>
          </a:p>
        </p:txBody>
      </p:sp>
      <p:sp>
        <p:nvSpPr>
          <p:cNvPr id="9" name="Rounded Rectangle 8">
            <a:extLst>
              <a:ext uri="{FF2B5EF4-FFF2-40B4-BE49-F238E27FC236}">
                <a16:creationId xmlns:a16="http://schemas.microsoft.com/office/drawing/2014/main" id="{42968C7C-23D4-4167-B350-ABD257E24777}"/>
              </a:ext>
            </a:extLst>
          </p:cNvPr>
          <p:cNvSpPr/>
          <p:nvPr/>
        </p:nvSpPr>
        <p:spPr>
          <a:xfrm>
            <a:off x="6017083" y="547444"/>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Absence record</a:t>
            </a:r>
          </a:p>
        </p:txBody>
      </p:sp>
      <p:sp>
        <p:nvSpPr>
          <p:cNvPr id="10" name="Rounded Rectangle 9">
            <a:extLst>
              <a:ext uri="{FF2B5EF4-FFF2-40B4-BE49-F238E27FC236}">
                <a16:creationId xmlns:a16="http://schemas.microsoft.com/office/drawing/2014/main" id="{C4677B76-3254-4836-B510-59F033E5EC46}"/>
              </a:ext>
            </a:extLst>
          </p:cNvPr>
          <p:cNvSpPr/>
          <p:nvPr/>
        </p:nvSpPr>
        <p:spPr>
          <a:xfrm>
            <a:off x="9924638" y="632796"/>
            <a:ext cx="2068674"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pPr marL="130951" lvl="1" indent="5953">
              <a:defRPr/>
            </a:pPr>
            <a:r>
              <a:rPr lang="en-GB" sz="1500" b="1" dirty="0">
                <a:latin typeface="+mj-lt"/>
              </a:rPr>
              <a:t>Sexual orientation</a:t>
            </a:r>
            <a:endParaRPr lang="en-GB" sz="1450" b="1" dirty="0">
              <a:latin typeface="+mj-lt"/>
            </a:endParaRPr>
          </a:p>
        </p:txBody>
      </p:sp>
      <p:sp>
        <p:nvSpPr>
          <p:cNvPr id="11" name="Rounded Rectangle 10">
            <a:extLst>
              <a:ext uri="{FF2B5EF4-FFF2-40B4-BE49-F238E27FC236}">
                <a16:creationId xmlns:a16="http://schemas.microsoft.com/office/drawing/2014/main" id="{38C87FA2-1A34-492B-9CA6-BD19B39EE656}"/>
              </a:ext>
            </a:extLst>
          </p:cNvPr>
          <p:cNvSpPr/>
          <p:nvPr/>
        </p:nvSpPr>
        <p:spPr>
          <a:xfrm>
            <a:off x="8315220" y="1984226"/>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Finger print </a:t>
            </a:r>
          </a:p>
        </p:txBody>
      </p:sp>
      <p:sp>
        <p:nvSpPr>
          <p:cNvPr id="12" name="Rounded Rectangle 11">
            <a:extLst>
              <a:ext uri="{FF2B5EF4-FFF2-40B4-BE49-F238E27FC236}">
                <a16:creationId xmlns:a16="http://schemas.microsoft.com/office/drawing/2014/main" id="{8B97FFB3-B6D8-4030-B38A-E77A64862DD8}"/>
              </a:ext>
            </a:extLst>
          </p:cNvPr>
          <p:cNvSpPr/>
          <p:nvPr/>
        </p:nvSpPr>
        <p:spPr>
          <a:xfrm>
            <a:off x="6220493" y="3444689"/>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Name</a:t>
            </a:r>
          </a:p>
        </p:txBody>
      </p:sp>
      <p:sp>
        <p:nvSpPr>
          <p:cNvPr id="13" name="Rounded Rectangle 8">
            <a:extLst>
              <a:ext uri="{FF2B5EF4-FFF2-40B4-BE49-F238E27FC236}">
                <a16:creationId xmlns:a16="http://schemas.microsoft.com/office/drawing/2014/main" id="{3D2BB8CF-06BA-4A40-8781-49C39376FBFE}"/>
              </a:ext>
            </a:extLst>
          </p:cNvPr>
          <p:cNvSpPr/>
          <p:nvPr/>
        </p:nvSpPr>
        <p:spPr>
          <a:xfrm>
            <a:off x="8315220" y="3444689"/>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Bank details</a:t>
            </a:r>
          </a:p>
        </p:txBody>
      </p:sp>
      <p:sp>
        <p:nvSpPr>
          <p:cNvPr id="14" name="Rounded Rectangle 8">
            <a:extLst>
              <a:ext uri="{FF2B5EF4-FFF2-40B4-BE49-F238E27FC236}">
                <a16:creationId xmlns:a16="http://schemas.microsoft.com/office/drawing/2014/main" id="{926E2522-0D05-43EE-8A76-ED8FE24227DD}"/>
              </a:ext>
            </a:extLst>
          </p:cNvPr>
          <p:cNvSpPr/>
          <p:nvPr/>
        </p:nvSpPr>
        <p:spPr>
          <a:xfrm>
            <a:off x="2121811" y="3575408"/>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Next of kin</a:t>
            </a:r>
          </a:p>
        </p:txBody>
      </p:sp>
      <p:sp>
        <p:nvSpPr>
          <p:cNvPr id="15" name="Rounded Rectangle 8">
            <a:extLst>
              <a:ext uri="{FF2B5EF4-FFF2-40B4-BE49-F238E27FC236}">
                <a16:creationId xmlns:a16="http://schemas.microsoft.com/office/drawing/2014/main" id="{2FEAF03B-85CD-46AB-9791-33AEB2215DEA}"/>
              </a:ext>
            </a:extLst>
          </p:cNvPr>
          <p:cNvSpPr/>
          <p:nvPr/>
        </p:nvSpPr>
        <p:spPr>
          <a:xfrm>
            <a:off x="188707" y="4154711"/>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Date of birth</a:t>
            </a:r>
          </a:p>
        </p:txBody>
      </p:sp>
      <p:sp>
        <p:nvSpPr>
          <p:cNvPr id="16" name="Rounded Rectangle 8">
            <a:extLst>
              <a:ext uri="{FF2B5EF4-FFF2-40B4-BE49-F238E27FC236}">
                <a16:creationId xmlns:a16="http://schemas.microsoft.com/office/drawing/2014/main" id="{E77B0AB8-5DCD-46C4-B4EA-BD4D97E54705}"/>
              </a:ext>
            </a:extLst>
          </p:cNvPr>
          <p:cNvSpPr/>
          <p:nvPr/>
        </p:nvSpPr>
        <p:spPr>
          <a:xfrm>
            <a:off x="2372975" y="2148764"/>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Religion </a:t>
            </a:r>
          </a:p>
        </p:txBody>
      </p:sp>
      <p:sp>
        <p:nvSpPr>
          <p:cNvPr id="17" name="Rounded Rectangle 8">
            <a:extLst>
              <a:ext uri="{FF2B5EF4-FFF2-40B4-BE49-F238E27FC236}">
                <a16:creationId xmlns:a16="http://schemas.microsoft.com/office/drawing/2014/main" id="{D3531988-841D-4D5B-9C1A-061554A07147}"/>
              </a:ext>
            </a:extLst>
          </p:cNvPr>
          <p:cNvSpPr/>
          <p:nvPr/>
        </p:nvSpPr>
        <p:spPr>
          <a:xfrm>
            <a:off x="6269835" y="1954899"/>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Passport copy</a:t>
            </a:r>
          </a:p>
        </p:txBody>
      </p:sp>
      <p:sp>
        <p:nvSpPr>
          <p:cNvPr id="18" name="Rounded Rectangle 8">
            <a:extLst>
              <a:ext uri="{FF2B5EF4-FFF2-40B4-BE49-F238E27FC236}">
                <a16:creationId xmlns:a16="http://schemas.microsoft.com/office/drawing/2014/main" id="{8EA005E3-8E0A-44FC-8C0F-8F34DA3D3393}"/>
              </a:ext>
            </a:extLst>
          </p:cNvPr>
          <p:cNvSpPr/>
          <p:nvPr/>
        </p:nvSpPr>
        <p:spPr>
          <a:xfrm>
            <a:off x="3694160" y="4918526"/>
            <a:ext cx="2067416"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Employment contract</a:t>
            </a:r>
          </a:p>
        </p:txBody>
      </p:sp>
      <p:sp>
        <p:nvSpPr>
          <p:cNvPr id="20" name="Rounded Rectangle 8">
            <a:extLst>
              <a:ext uri="{FF2B5EF4-FFF2-40B4-BE49-F238E27FC236}">
                <a16:creationId xmlns:a16="http://schemas.microsoft.com/office/drawing/2014/main" id="{2BB5F515-166E-435E-BF7F-7E55F60B721C}"/>
              </a:ext>
            </a:extLst>
          </p:cNvPr>
          <p:cNvSpPr/>
          <p:nvPr/>
        </p:nvSpPr>
        <p:spPr>
          <a:xfrm>
            <a:off x="8335712" y="4947257"/>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Appraisal record</a:t>
            </a:r>
          </a:p>
        </p:txBody>
      </p:sp>
      <p:sp>
        <p:nvSpPr>
          <p:cNvPr id="21" name="Rounded Rectangle 8">
            <a:extLst>
              <a:ext uri="{FF2B5EF4-FFF2-40B4-BE49-F238E27FC236}">
                <a16:creationId xmlns:a16="http://schemas.microsoft.com/office/drawing/2014/main" id="{A45CAC8A-48B2-4648-BAA4-7B9E041845DD}"/>
              </a:ext>
            </a:extLst>
          </p:cNvPr>
          <p:cNvSpPr/>
          <p:nvPr/>
        </p:nvSpPr>
        <p:spPr>
          <a:xfrm>
            <a:off x="10265312" y="2004455"/>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Child’s name</a:t>
            </a:r>
          </a:p>
        </p:txBody>
      </p:sp>
      <p:sp>
        <p:nvSpPr>
          <p:cNvPr id="22" name="Rounded Rectangle 8">
            <a:extLst>
              <a:ext uri="{FF2B5EF4-FFF2-40B4-BE49-F238E27FC236}">
                <a16:creationId xmlns:a16="http://schemas.microsoft.com/office/drawing/2014/main" id="{5E6EE602-5160-4B26-88BF-1E3539CB2180}"/>
              </a:ext>
            </a:extLst>
          </p:cNvPr>
          <p:cNvSpPr/>
          <p:nvPr/>
        </p:nvSpPr>
        <p:spPr>
          <a:xfrm>
            <a:off x="10283677" y="4956120"/>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Political opinions</a:t>
            </a:r>
          </a:p>
        </p:txBody>
      </p:sp>
      <p:sp>
        <p:nvSpPr>
          <p:cNvPr id="23" name="Rounded Rectangle 8">
            <a:extLst>
              <a:ext uri="{FF2B5EF4-FFF2-40B4-BE49-F238E27FC236}">
                <a16:creationId xmlns:a16="http://schemas.microsoft.com/office/drawing/2014/main" id="{8FEAE423-A94C-4FF1-8543-850E09B43CE9}"/>
              </a:ext>
            </a:extLst>
          </p:cNvPr>
          <p:cNvSpPr/>
          <p:nvPr/>
        </p:nvSpPr>
        <p:spPr>
          <a:xfrm>
            <a:off x="10265312" y="3492711"/>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Criminal record</a:t>
            </a:r>
          </a:p>
        </p:txBody>
      </p:sp>
      <p:sp>
        <p:nvSpPr>
          <p:cNvPr id="24" name="Rounded Rectangle 8">
            <a:extLst>
              <a:ext uri="{FF2B5EF4-FFF2-40B4-BE49-F238E27FC236}">
                <a16:creationId xmlns:a16="http://schemas.microsoft.com/office/drawing/2014/main" id="{B18CF970-CA63-4378-9135-1132AA45E838}"/>
              </a:ext>
            </a:extLst>
          </p:cNvPr>
          <p:cNvSpPr/>
          <p:nvPr/>
        </p:nvSpPr>
        <p:spPr>
          <a:xfrm>
            <a:off x="1679734" y="5087014"/>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Disability access needs</a:t>
            </a:r>
          </a:p>
        </p:txBody>
      </p:sp>
      <p:sp>
        <p:nvSpPr>
          <p:cNvPr id="25" name="Rounded Rectangle 8">
            <a:extLst>
              <a:ext uri="{FF2B5EF4-FFF2-40B4-BE49-F238E27FC236}">
                <a16:creationId xmlns:a16="http://schemas.microsoft.com/office/drawing/2014/main" id="{FD138422-C83A-4D6D-B11C-FB33617BD4CC}"/>
              </a:ext>
            </a:extLst>
          </p:cNvPr>
          <p:cNvSpPr/>
          <p:nvPr/>
        </p:nvSpPr>
        <p:spPr>
          <a:xfrm>
            <a:off x="4282064" y="3384971"/>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Telephone numbers</a:t>
            </a:r>
          </a:p>
        </p:txBody>
      </p:sp>
      <p:sp>
        <p:nvSpPr>
          <p:cNvPr id="26" name="Rounded Rectangle 8">
            <a:extLst>
              <a:ext uri="{FF2B5EF4-FFF2-40B4-BE49-F238E27FC236}">
                <a16:creationId xmlns:a16="http://schemas.microsoft.com/office/drawing/2014/main" id="{9628FD8A-BEAD-4E48-9029-64C37CAE449F}"/>
              </a:ext>
            </a:extLst>
          </p:cNvPr>
          <p:cNvSpPr/>
          <p:nvPr/>
        </p:nvSpPr>
        <p:spPr>
          <a:xfrm>
            <a:off x="6226039" y="4947257"/>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Social media</a:t>
            </a:r>
          </a:p>
        </p:txBody>
      </p:sp>
      <p:sp>
        <p:nvSpPr>
          <p:cNvPr id="27" name="Rounded Rectangle 8">
            <a:extLst>
              <a:ext uri="{FF2B5EF4-FFF2-40B4-BE49-F238E27FC236}">
                <a16:creationId xmlns:a16="http://schemas.microsoft.com/office/drawing/2014/main" id="{8AA55B99-019B-48E2-89BE-FB3AD77B0C06}"/>
              </a:ext>
            </a:extLst>
          </p:cNvPr>
          <p:cNvSpPr/>
          <p:nvPr/>
        </p:nvSpPr>
        <p:spPr>
          <a:xfrm>
            <a:off x="4323067" y="1856796"/>
            <a:ext cx="1728000" cy="1224000"/>
          </a:xfrm>
          <a:prstGeom prst="ellipse">
            <a:avLst/>
          </a:prstGeom>
          <a:ln/>
        </p:spPr>
        <p:style>
          <a:lnRef idx="2">
            <a:schemeClr val="accent3"/>
          </a:lnRef>
          <a:fillRef idx="1">
            <a:schemeClr val="lt1"/>
          </a:fillRef>
          <a:effectRef idx="0">
            <a:schemeClr val="accent3"/>
          </a:effectRef>
          <a:fontRef idx="minor">
            <a:schemeClr val="dk1"/>
          </a:fontRef>
        </p:style>
        <p:txBody>
          <a:bodyPr rtlCol="0" anchor="ctr"/>
          <a:lstStyle/>
          <a:p>
            <a:r>
              <a:rPr lang="en-GB" sz="1500" b="1" dirty="0">
                <a:latin typeface="+mj-lt"/>
              </a:rPr>
              <a:t>Retina scan</a:t>
            </a:r>
          </a:p>
        </p:txBody>
      </p:sp>
    </p:spTree>
    <p:extLst>
      <p:ext uri="{BB962C8B-B14F-4D97-AF65-F5344CB8AC3E}">
        <p14:creationId xmlns:p14="http://schemas.microsoft.com/office/powerpoint/2010/main" val="809021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6"/>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3"/>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8"/>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6"/>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7"/>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20"/>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grpId="0" nodeType="clickEffect">
                                  <p:stCondLst>
                                    <p:cond delay="0"/>
                                  </p:stCondLst>
                                  <p:childTnLst>
                                    <p:set>
                                      <p:cBhvr>
                                        <p:cTn id="74" dur="1" fill="hold">
                                          <p:stCondLst>
                                            <p:cond delay="0"/>
                                          </p:stCondLst>
                                        </p:cTn>
                                        <p:tgtEl>
                                          <p:spTgt spid="25"/>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15"/>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20" grpId="0" animBg="1"/>
      <p:bldP spid="21" grpId="0" animBg="1"/>
      <p:bldP spid="22" grpId="0" animBg="1"/>
      <p:bldP spid="23" grpId="0" animBg="1"/>
      <p:bldP spid="24" grpId="0" animBg="1"/>
      <p:bldP spid="25" grpId="0" animBg="1"/>
      <p:bldP spid="26" grpId="0" animBg="1"/>
      <p:bldP spid="27"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BD566-44EF-4876-8360-8393BD4575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D617004-7767-401E-B108-52B5C823017B}"/>
              </a:ext>
            </a:extLst>
          </p:cNvPr>
          <p:cNvSpPr>
            <a:spLocks noGrp="1"/>
          </p:cNvSpPr>
          <p:nvPr>
            <p:ph idx="1"/>
          </p:nvPr>
        </p:nvSpPr>
        <p:spPr/>
        <p:txBody>
          <a:bodyPr/>
          <a:lstStyle/>
          <a:p>
            <a:r>
              <a:rPr lang="en-GB" b="1" dirty="0"/>
              <a:t>The UK GDPR defines personal data as being:</a:t>
            </a:r>
          </a:p>
        </p:txBody>
      </p:sp>
      <p:sp>
        <p:nvSpPr>
          <p:cNvPr id="4" name="Footer Placeholder 3">
            <a:extLst>
              <a:ext uri="{FF2B5EF4-FFF2-40B4-BE49-F238E27FC236}">
                <a16:creationId xmlns:a16="http://schemas.microsoft.com/office/drawing/2014/main" id="{6874D709-5D60-438E-837C-8DDABA0CF7FC}"/>
              </a:ext>
            </a:extLst>
          </p:cNvPr>
          <p:cNvSpPr>
            <a:spLocks noGrp="1"/>
          </p:cNvSpPr>
          <p:nvPr>
            <p:ph type="ftr" sz="quarter" idx="11"/>
          </p:nvPr>
        </p:nvSpPr>
        <p:spPr/>
        <p:txBody>
          <a:bodyPr/>
          <a:lstStyle/>
          <a:p>
            <a:r>
              <a:rPr lang="en-GB"/>
              <a:t>© 2023 Capital Law Limited</a:t>
            </a:r>
            <a:endParaRPr lang="en-GB" dirty="0"/>
          </a:p>
        </p:txBody>
      </p:sp>
      <p:sp>
        <p:nvSpPr>
          <p:cNvPr id="5" name="Subtitle 4">
            <a:extLst>
              <a:ext uri="{FF2B5EF4-FFF2-40B4-BE49-F238E27FC236}">
                <a16:creationId xmlns:a16="http://schemas.microsoft.com/office/drawing/2014/main" id="{52EBA46E-4A01-4E2B-A8A2-700543B6084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7B78036C-A499-4B78-98E8-0F6E1197146B}"/>
              </a:ext>
            </a:extLst>
          </p:cNvPr>
          <p:cNvSpPr>
            <a:spLocks noGrp="1"/>
          </p:cNvSpPr>
          <p:nvPr>
            <p:ph type="body" sz="quarter" idx="14"/>
          </p:nvPr>
        </p:nvSpPr>
        <p:spPr>
          <a:xfrm>
            <a:off x="6193026" y="2096086"/>
            <a:ext cx="5539437" cy="3540087"/>
          </a:xfrm>
        </p:spPr>
        <p:txBody>
          <a:bodyPr/>
          <a:lstStyle/>
          <a:p>
            <a:r>
              <a:rPr lang="en-GB" b="0" dirty="0"/>
              <a:t>“any information relating to an identified or identifiable natural person ("data subject"); </a:t>
            </a:r>
          </a:p>
          <a:p>
            <a:r>
              <a:rPr lang="en-GB" b="0" dirty="0"/>
              <a:t>an identifiable natural person is one who can be identified, directly or indirectly, in particular by reference to an identifier such as a name, an identification number, location data, an online identifier or to one or more factors specific to the physical, physiological, genetic, mental, economic, cultural or social identity of that natural person”.</a:t>
            </a:r>
          </a:p>
          <a:p>
            <a:endParaRPr lang="en-GB" dirty="0"/>
          </a:p>
        </p:txBody>
      </p:sp>
    </p:spTree>
    <p:extLst>
      <p:ext uri="{BB962C8B-B14F-4D97-AF65-F5344CB8AC3E}">
        <p14:creationId xmlns:p14="http://schemas.microsoft.com/office/powerpoint/2010/main" val="2578219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42FA3C-F29E-4C4F-B47C-BE52AB5B19C4}"/>
              </a:ext>
            </a:extLst>
          </p:cNvPr>
          <p:cNvSpPr>
            <a:spLocks noGrp="1"/>
          </p:cNvSpPr>
          <p:nvPr>
            <p:ph idx="1"/>
          </p:nvPr>
        </p:nvSpPr>
        <p:spPr>
          <a:xfrm>
            <a:off x="475133" y="1479289"/>
            <a:ext cx="5000017" cy="4391276"/>
          </a:xfrm>
        </p:spPr>
        <p:txBody>
          <a:bodyPr/>
          <a:lstStyle/>
          <a:p>
            <a:r>
              <a:rPr lang="en-GB" b="1" dirty="0"/>
              <a:t>Special category personal data</a:t>
            </a:r>
          </a:p>
          <a:p>
            <a:endParaRPr lang="en-GB" dirty="0"/>
          </a:p>
        </p:txBody>
      </p:sp>
      <p:sp>
        <p:nvSpPr>
          <p:cNvPr id="4" name="Footer Placeholder 3">
            <a:extLst>
              <a:ext uri="{FF2B5EF4-FFF2-40B4-BE49-F238E27FC236}">
                <a16:creationId xmlns:a16="http://schemas.microsoft.com/office/drawing/2014/main" id="{B8663F9F-2FF7-4C62-B630-1A983DDB6780}"/>
              </a:ext>
            </a:extLst>
          </p:cNvPr>
          <p:cNvSpPr>
            <a:spLocks noGrp="1"/>
          </p:cNvSpPr>
          <p:nvPr>
            <p:ph type="ftr" sz="quarter" idx="11"/>
          </p:nvPr>
        </p:nvSpPr>
        <p:spPr/>
        <p:txBody>
          <a:bodyPr/>
          <a:lstStyle/>
          <a:p>
            <a:r>
              <a:rPr lang="en-GB"/>
              <a:t>© 2023 Capital Law Limited</a:t>
            </a:r>
            <a:endParaRPr lang="en-GB" dirty="0"/>
          </a:p>
        </p:txBody>
      </p:sp>
      <p:sp>
        <p:nvSpPr>
          <p:cNvPr id="6" name="Text Placeholder 5">
            <a:extLst>
              <a:ext uri="{FF2B5EF4-FFF2-40B4-BE49-F238E27FC236}">
                <a16:creationId xmlns:a16="http://schemas.microsoft.com/office/drawing/2014/main" id="{6917614F-B0F2-4677-A920-CF48EFD8DDF8}"/>
              </a:ext>
            </a:extLst>
          </p:cNvPr>
          <p:cNvSpPr>
            <a:spLocks noGrp="1"/>
          </p:cNvSpPr>
          <p:nvPr>
            <p:ph type="body" sz="quarter" idx="14"/>
          </p:nvPr>
        </p:nvSpPr>
        <p:spPr>
          <a:xfrm>
            <a:off x="6193026" y="1478510"/>
            <a:ext cx="5539437" cy="4157663"/>
          </a:xfrm>
        </p:spPr>
        <p:txBody>
          <a:bodyPr/>
          <a:lstStyle/>
          <a:p>
            <a:pPr lvl="1"/>
            <a:r>
              <a:rPr lang="en-GB" b="1" dirty="0"/>
              <a:t>Personal data revealing:</a:t>
            </a:r>
          </a:p>
          <a:p>
            <a:pPr lvl="1"/>
            <a:endParaRPr lang="en-GB" b="1" dirty="0"/>
          </a:p>
          <a:p>
            <a:pPr marL="285750" lvl="1" indent="-285750">
              <a:buFontTx/>
              <a:buChar char="-"/>
            </a:pPr>
            <a:r>
              <a:rPr lang="en-GB" dirty="0"/>
              <a:t>racial or ethnic origin</a:t>
            </a:r>
          </a:p>
          <a:p>
            <a:pPr marL="285750" lvl="1" indent="-285750">
              <a:buFontTx/>
              <a:buChar char="-"/>
            </a:pPr>
            <a:r>
              <a:rPr lang="en-GB" dirty="0"/>
              <a:t>political opinions</a:t>
            </a:r>
          </a:p>
          <a:p>
            <a:pPr marL="285750" lvl="1" indent="-285750">
              <a:buFontTx/>
              <a:buChar char="-"/>
            </a:pPr>
            <a:r>
              <a:rPr lang="en-GB" dirty="0"/>
              <a:t>religious or philosophical beliefs</a:t>
            </a:r>
          </a:p>
          <a:p>
            <a:pPr marL="285750" lvl="1" indent="-285750">
              <a:buFontTx/>
              <a:buChar char="-"/>
            </a:pPr>
            <a:r>
              <a:rPr lang="en-GB" dirty="0"/>
              <a:t>trade union membership</a:t>
            </a:r>
          </a:p>
          <a:p>
            <a:pPr marL="285750" lvl="1" indent="-285750">
              <a:buFontTx/>
              <a:buChar char="-"/>
            </a:pPr>
            <a:r>
              <a:rPr lang="en-GB" dirty="0"/>
              <a:t>genetic data</a:t>
            </a:r>
          </a:p>
          <a:p>
            <a:pPr marL="285750" lvl="1" indent="-285750">
              <a:buFontTx/>
              <a:buChar char="-"/>
            </a:pPr>
            <a:r>
              <a:rPr lang="en-GB" dirty="0"/>
              <a:t>biometric data for the purpose of uniquely identifying a natural person</a:t>
            </a:r>
          </a:p>
          <a:p>
            <a:pPr marL="285750" lvl="1" indent="-285750">
              <a:buFontTx/>
              <a:buChar char="-"/>
            </a:pPr>
            <a:r>
              <a:rPr lang="en-GB" dirty="0"/>
              <a:t>data concerning health</a:t>
            </a:r>
          </a:p>
          <a:p>
            <a:pPr marL="285750" lvl="1" indent="-285750">
              <a:buFontTx/>
              <a:buChar char="-"/>
            </a:pPr>
            <a:r>
              <a:rPr lang="en-GB" dirty="0"/>
              <a:t>data concerning a natural person's sex life or sexual orientation</a:t>
            </a:r>
          </a:p>
          <a:p>
            <a:pPr marL="257141" indent="-257141">
              <a:buFont typeface="Georgia" panose="02040502050405020303" pitchFamily="18" charset="0"/>
              <a:buChar char="—"/>
            </a:pPr>
            <a:r>
              <a:rPr lang="en-US" b="0" dirty="0"/>
              <a:t>criminal records </a:t>
            </a:r>
            <a:r>
              <a:rPr lang="en-US" b="0" i="1" dirty="0"/>
              <a:t>(although under a separate article)</a:t>
            </a:r>
            <a:endParaRPr lang="en-US" b="0" dirty="0"/>
          </a:p>
          <a:p>
            <a:pPr marL="257141" indent="-257141">
              <a:buFont typeface="Georgia" panose="02040502050405020303" pitchFamily="18" charset="0"/>
              <a:buChar char="—"/>
            </a:pPr>
            <a:endParaRPr lang="en-US" b="0" dirty="0"/>
          </a:p>
          <a:p>
            <a:r>
              <a:rPr lang="en-US" dirty="0"/>
              <a:t>All are subject to additional requirements for processing.</a:t>
            </a:r>
          </a:p>
          <a:p>
            <a:pPr marL="285750" lvl="1" indent="-285750">
              <a:buFontTx/>
              <a:buChar char="-"/>
            </a:pPr>
            <a:endParaRPr lang="en-GB" dirty="0"/>
          </a:p>
          <a:p>
            <a:pPr marL="285750" lvl="1" indent="-285750">
              <a:buFontTx/>
              <a:buChar char="-"/>
            </a:pPr>
            <a:endParaRPr lang="en-GB" dirty="0"/>
          </a:p>
          <a:p>
            <a:endParaRPr lang="en-GB" dirty="0"/>
          </a:p>
        </p:txBody>
      </p:sp>
    </p:spTree>
    <p:extLst>
      <p:ext uri="{BB962C8B-B14F-4D97-AF65-F5344CB8AC3E}">
        <p14:creationId xmlns:p14="http://schemas.microsoft.com/office/powerpoint/2010/main" val="4149133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00CCC80A-D82F-4F5C-83F4-D3D924F3642C}"/>
              </a:ext>
            </a:extLst>
          </p:cNvPr>
          <p:cNvSpPr>
            <a:spLocks noGrp="1"/>
          </p:cNvSpPr>
          <p:nvPr>
            <p:ph idx="1"/>
          </p:nvPr>
        </p:nvSpPr>
        <p:spPr/>
        <p:txBody>
          <a:bodyPr/>
          <a:lstStyle/>
          <a:p>
            <a:r>
              <a:rPr lang="en-US" b="1" dirty="0"/>
              <a:t>Key definitions</a:t>
            </a:r>
            <a:endParaRPr lang="en-GB" b="1" dirty="0"/>
          </a:p>
        </p:txBody>
      </p:sp>
      <p:sp>
        <p:nvSpPr>
          <p:cNvPr id="4" name="Footer Placeholder 3">
            <a:extLst>
              <a:ext uri="{FF2B5EF4-FFF2-40B4-BE49-F238E27FC236}">
                <a16:creationId xmlns:a16="http://schemas.microsoft.com/office/drawing/2014/main" id="{8E2214FD-769F-482E-AE6B-BB093E49642E}"/>
              </a:ext>
            </a:extLst>
          </p:cNvPr>
          <p:cNvSpPr>
            <a:spLocks noGrp="1"/>
          </p:cNvSpPr>
          <p:nvPr>
            <p:ph type="ftr" sz="quarter" idx="11"/>
          </p:nvPr>
        </p:nvSpPr>
        <p:spPr/>
        <p:txBody>
          <a:bodyPr/>
          <a:lstStyle/>
          <a:p>
            <a:r>
              <a:rPr lang="en-GB"/>
              <a:t>© 2023 Capital Law Limited</a:t>
            </a:r>
            <a:endParaRPr lang="en-GB" dirty="0"/>
          </a:p>
        </p:txBody>
      </p:sp>
      <p:sp>
        <p:nvSpPr>
          <p:cNvPr id="13" name="Text Placeholder 12">
            <a:extLst>
              <a:ext uri="{FF2B5EF4-FFF2-40B4-BE49-F238E27FC236}">
                <a16:creationId xmlns:a16="http://schemas.microsoft.com/office/drawing/2014/main" id="{53546E68-768E-4609-AF93-B86CB21F7819}"/>
              </a:ext>
            </a:extLst>
          </p:cNvPr>
          <p:cNvSpPr>
            <a:spLocks noGrp="1"/>
          </p:cNvSpPr>
          <p:nvPr>
            <p:ph type="body" sz="quarter" idx="14"/>
          </p:nvPr>
        </p:nvSpPr>
        <p:spPr>
          <a:xfrm>
            <a:off x="6193026" y="1478700"/>
            <a:ext cx="5852416" cy="4157257"/>
          </a:xfrm>
        </p:spPr>
        <p:txBody>
          <a:bodyPr/>
          <a:lstStyle/>
          <a:p>
            <a:r>
              <a:rPr lang="en-US" dirty="0"/>
              <a:t>Data controller</a:t>
            </a:r>
          </a:p>
          <a:p>
            <a:r>
              <a:rPr lang="en-GB" b="0" dirty="0"/>
              <a:t>A person (including a company) who determines the purposes and means of processing personal data. Most data protection obligations fall on controllers.</a:t>
            </a:r>
          </a:p>
          <a:p>
            <a:endParaRPr lang="en-US" b="0" dirty="0"/>
          </a:p>
          <a:p>
            <a:r>
              <a:rPr lang="en-US" dirty="0"/>
              <a:t>Data processor</a:t>
            </a:r>
          </a:p>
          <a:p>
            <a:r>
              <a:rPr lang="en-GB" b="0" dirty="0"/>
              <a:t>Any person (including a company), other than an employee of the controller, who processes personal data on behalf of the controller. </a:t>
            </a:r>
          </a:p>
          <a:p>
            <a:endParaRPr lang="en-GB" b="0" dirty="0"/>
          </a:p>
          <a:p>
            <a:r>
              <a:rPr lang="en-US" dirty="0"/>
              <a:t>Processing</a:t>
            </a:r>
          </a:p>
          <a:p>
            <a:r>
              <a:rPr lang="en-US" b="0" dirty="0"/>
              <a:t>Very </a:t>
            </a:r>
            <a:r>
              <a:rPr lang="en-GB" b="0" dirty="0"/>
              <a:t>widely defined and includes collecting, recording, storage, use and erasure or destruction of data. Simply having the name of an identifiable individual on a database will amount to processing personal data.</a:t>
            </a:r>
            <a:endParaRPr lang="en-US" b="0" dirty="0"/>
          </a:p>
          <a:p>
            <a:pPr marL="257141" indent="-257141">
              <a:buFontTx/>
              <a:buChar char="-"/>
            </a:pPr>
            <a:endParaRPr lang="en-US" b="0" dirty="0"/>
          </a:p>
          <a:p>
            <a:endParaRPr lang="en-US" b="0" dirty="0"/>
          </a:p>
          <a:p>
            <a:endParaRPr lang="en-GB" b="0" dirty="0"/>
          </a:p>
        </p:txBody>
      </p:sp>
    </p:spTree>
    <p:extLst>
      <p:ext uri="{BB962C8B-B14F-4D97-AF65-F5344CB8AC3E}">
        <p14:creationId xmlns:p14="http://schemas.microsoft.com/office/powerpoint/2010/main" val="228128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D35C9-BFBC-44D9-BA5B-83FB45D60A9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FD72119-F8BB-4D28-ADE6-D219AA789AE4}"/>
              </a:ext>
            </a:extLst>
          </p:cNvPr>
          <p:cNvSpPr>
            <a:spLocks noGrp="1"/>
          </p:cNvSpPr>
          <p:nvPr>
            <p:ph idx="1"/>
          </p:nvPr>
        </p:nvSpPr>
        <p:spPr/>
        <p:txBody>
          <a:bodyPr/>
          <a:lstStyle/>
          <a:p>
            <a:r>
              <a:rPr lang="en-GB" b="1" dirty="0"/>
              <a:t>Which of these constitute personal data?</a:t>
            </a:r>
          </a:p>
        </p:txBody>
      </p:sp>
      <p:sp>
        <p:nvSpPr>
          <p:cNvPr id="4" name="Footer Placeholder 3">
            <a:extLst>
              <a:ext uri="{FF2B5EF4-FFF2-40B4-BE49-F238E27FC236}">
                <a16:creationId xmlns:a16="http://schemas.microsoft.com/office/drawing/2014/main" id="{F328DD47-DD4F-4177-AEF3-C33D0720902E}"/>
              </a:ext>
            </a:extLst>
          </p:cNvPr>
          <p:cNvSpPr>
            <a:spLocks noGrp="1"/>
          </p:cNvSpPr>
          <p:nvPr>
            <p:ph type="ftr" sz="quarter" idx="11"/>
          </p:nvPr>
        </p:nvSpPr>
        <p:spPr/>
        <p:txBody>
          <a:bodyPr/>
          <a:lstStyle/>
          <a:p>
            <a:r>
              <a:rPr lang="en-GB"/>
              <a:t>© 2023 Capital Law Limited</a:t>
            </a:r>
            <a:endParaRPr lang="en-GB" dirty="0"/>
          </a:p>
        </p:txBody>
      </p:sp>
      <p:sp>
        <p:nvSpPr>
          <p:cNvPr id="5" name="Subtitle 4">
            <a:extLst>
              <a:ext uri="{FF2B5EF4-FFF2-40B4-BE49-F238E27FC236}">
                <a16:creationId xmlns:a16="http://schemas.microsoft.com/office/drawing/2014/main" id="{6781F124-DB2B-497B-9F29-18521DB570C9}"/>
              </a:ext>
            </a:extLst>
          </p:cNvPr>
          <p:cNvSpPr>
            <a:spLocks noGrp="1"/>
          </p:cNvSpPr>
          <p:nvPr>
            <p:ph type="subTitle" idx="13"/>
          </p:nvPr>
        </p:nvSpPr>
        <p:spPr/>
        <p:txBody>
          <a:bodyPr/>
          <a:lstStyle/>
          <a:p>
            <a:endParaRPr lang="en-GB" dirty="0"/>
          </a:p>
        </p:txBody>
      </p:sp>
      <p:sp>
        <p:nvSpPr>
          <p:cNvPr id="7" name="Rounded Rectangle 6">
            <a:extLst>
              <a:ext uri="{FF2B5EF4-FFF2-40B4-BE49-F238E27FC236}">
                <a16:creationId xmlns:a16="http://schemas.microsoft.com/office/drawing/2014/main" id="{4FD49A02-37A7-41DA-91FB-250838452283}"/>
              </a:ext>
            </a:extLst>
          </p:cNvPr>
          <p:cNvSpPr/>
          <p:nvPr/>
        </p:nvSpPr>
        <p:spPr>
          <a:xfrm>
            <a:off x="6193026" y="1479480"/>
            <a:ext cx="1724724" cy="1214216"/>
          </a:xfrm>
          <a:prstGeom prst="roundRect">
            <a:avLst/>
          </a:prstGeom>
          <a:solidFill>
            <a:schemeClr val="accent2">
              <a:lumMod val="20000"/>
              <a:lumOff val="80000"/>
            </a:schemeClr>
          </a:solidFill>
          <a:ln/>
        </p:spPr>
        <p:style>
          <a:lnRef idx="2">
            <a:schemeClr val="accent3"/>
          </a:lnRef>
          <a:fillRef idx="1">
            <a:schemeClr val="lt1"/>
          </a:fillRef>
          <a:effectRef idx="0">
            <a:schemeClr val="accent3"/>
          </a:effectRef>
          <a:fontRef idx="minor">
            <a:schemeClr val="dk1"/>
          </a:fontRef>
        </p:style>
        <p:txBody>
          <a:bodyPr rtlCol="0" anchor="ctr"/>
          <a:lstStyle/>
          <a:p>
            <a:endParaRPr lang="en-US" sz="1500" b="1" dirty="0">
              <a:solidFill>
                <a:schemeClr val="accent3"/>
              </a:solidFill>
              <a:latin typeface="+mj-lt"/>
            </a:endParaRPr>
          </a:p>
          <a:p>
            <a:r>
              <a:rPr lang="en-US" sz="1500" b="1" dirty="0">
                <a:solidFill>
                  <a:schemeClr val="accent3"/>
                </a:solidFill>
                <a:latin typeface="+mj-lt"/>
              </a:rPr>
              <a:t>01</a:t>
            </a:r>
            <a:endParaRPr lang="en-GB" sz="1500" b="1" dirty="0">
              <a:solidFill>
                <a:schemeClr val="accent3"/>
              </a:solidFill>
              <a:latin typeface="+mj-lt"/>
            </a:endParaRPr>
          </a:p>
          <a:p>
            <a:r>
              <a:rPr lang="en-GB" sz="1500" b="1" dirty="0">
                <a:latin typeface="+mj-lt"/>
              </a:rPr>
              <a:t>Company’s annual report?</a:t>
            </a:r>
          </a:p>
        </p:txBody>
      </p:sp>
      <p:sp>
        <p:nvSpPr>
          <p:cNvPr id="8" name="Rounded Rectangle 7">
            <a:extLst>
              <a:ext uri="{FF2B5EF4-FFF2-40B4-BE49-F238E27FC236}">
                <a16:creationId xmlns:a16="http://schemas.microsoft.com/office/drawing/2014/main" id="{AADC5875-D40F-4BC5-AE1C-AD383F99FD4B}"/>
              </a:ext>
            </a:extLst>
          </p:cNvPr>
          <p:cNvSpPr/>
          <p:nvPr/>
        </p:nvSpPr>
        <p:spPr>
          <a:xfrm>
            <a:off x="10007740" y="3053855"/>
            <a:ext cx="1724724" cy="1264808"/>
          </a:xfrm>
          <a:prstGeom prst="roundRect">
            <a:avLst/>
          </a:prstGeom>
          <a:solidFill>
            <a:schemeClr val="accent2">
              <a:lumMod val="40000"/>
              <a:lumOff val="60000"/>
            </a:schemeClr>
          </a:solidFill>
          <a:ln/>
        </p:spPr>
        <p:style>
          <a:lnRef idx="2">
            <a:schemeClr val="accent3"/>
          </a:lnRef>
          <a:fillRef idx="1">
            <a:schemeClr val="lt1"/>
          </a:fillRef>
          <a:effectRef idx="0">
            <a:schemeClr val="accent3"/>
          </a:effectRef>
          <a:fontRef idx="minor">
            <a:schemeClr val="dk1"/>
          </a:fontRef>
        </p:style>
        <p:txBody>
          <a:bodyPr rtlCol="0" anchor="ctr"/>
          <a:lstStyle/>
          <a:p>
            <a:r>
              <a:rPr lang="en-US" sz="1425" b="1" dirty="0">
                <a:solidFill>
                  <a:schemeClr val="accent3"/>
                </a:solidFill>
                <a:latin typeface="+mj-lt"/>
              </a:rPr>
              <a:t>06</a:t>
            </a:r>
            <a:endParaRPr lang="en-GB" sz="1425" b="1" dirty="0">
              <a:solidFill>
                <a:schemeClr val="accent3"/>
              </a:solidFill>
              <a:latin typeface="+mj-lt"/>
            </a:endParaRPr>
          </a:p>
          <a:p>
            <a:r>
              <a:rPr lang="en-GB" sz="1425" b="1" dirty="0">
                <a:latin typeface="+mj-lt"/>
              </a:rPr>
              <a:t>A CCTV recording of you?</a:t>
            </a:r>
          </a:p>
        </p:txBody>
      </p:sp>
      <p:sp>
        <p:nvSpPr>
          <p:cNvPr id="9" name="Rounded Rectangle 8">
            <a:extLst>
              <a:ext uri="{FF2B5EF4-FFF2-40B4-BE49-F238E27FC236}">
                <a16:creationId xmlns:a16="http://schemas.microsoft.com/office/drawing/2014/main" id="{42968C7C-23D4-4167-B350-ABD257E24777}"/>
              </a:ext>
            </a:extLst>
          </p:cNvPr>
          <p:cNvSpPr/>
          <p:nvPr/>
        </p:nvSpPr>
        <p:spPr>
          <a:xfrm>
            <a:off x="8087746" y="1495400"/>
            <a:ext cx="1724724" cy="1214216"/>
          </a:xfrm>
          <a:prstGeom prst="roundRect">
            <a:avLst/>
          </a:prstGeom>
          <a:solidFill>
            <a:schemeClr val="accent3">
              <a:lumMod val="20000"/>
              <a:lumOff val="80000"/>
            </a:schemeClr>
          </a:solidFill>
          <a:ln/>
        </p:spPr>
        <p:style>
          <a:lnRef idx="2">
            <a:schemeClr val="accent3"/>
          </a:lnRef>
          <a:fillRef idx="1">
            <a:schemeClr val="lt1"/>
          </a:fillRef>
          <a:effectRef idx="0">
            <a:schemeClr val="accent3"/>
          </a:effectRef>
          <a:fontRef idx="minor">
            <a:schemeClr val="dk1"/>
          </a:fontRef>
        </p:style>
        <p:txBody>
          <a:bodyPr rtlCol="0" anchor="ctr"/>
          <a:lstStyle/>
          <a:p>
            <a:r>
              <a:rPr lang="en-US" sz="1500" b="1" dirty="0">
                <a:solidFill>
                  <a:schemeClr val="accent3"/>
                </a:solidFill>
                <a:latin typeface="+mj-lt"/>
              </a:rPr>
              <a:t>02</a:t>
            </a:r>
            <a:endParaRPr lang="en-GB" sz="1500" b="1" dirty="0">
              <a:solidFill>
                <a:schemeClr val="accent3"/>
              </a:solidFill>
              <a:latin typeface="+mj-lt"/>
            </a:endParaRPr>
          </a:p>
          <a:p>
            <a:r>
              <a:rPr lang="en-GB" sz="1500" b="1" dirty="0">
                <a:latin typeface="+mj-lt"/>
              </a:rPr>
              <a:t>Salary details?</a:t>
            </a:r>
          </a:p>
        </p:txBody>
      </p:sp>
      <p:sp>
        <p:nvSpPr>
          <p:cNvPr id="11" name="Rounded Rectangle 10">
            <a:extLst>
              <a:ext uri="{FF2B5EF4-FFF2-40B4-BE49-F238E27FC236}">
                <a16:creationId xmlns:a16="http://schemas.microsoft.com/office/drawing/2014/main" id="{38C87FA2-1A34-492B-9CA6-BD19B39EE656}"/>
              </a:ext>
            </a:extLst>
          </p:cNvPr>
          <p:cNvSpPr/>
          <p:nvPr/>
        </p:nvSpPr>
        <p:spPr>
          <a:xfrm>
            <a:off x="8103342" y="3115832"/>
            <a:ext cx="1784197" cy="1214215"/>
          </a:xfrm>
          <a:prstGeom prst="roundRect">
            <a:avLst/>
          </a:prstGeom>
          <a:solidFill>
            <a:schemeClr val="accent3">
              <a:lumMod val="40000"/>
              <a:lumOff val="60000"/>
            </a:schemeClr>
          </a:solidFill>
          <a:ln/>
        </p:spPr>
        <p:style>
          <a:lnRef idx="2">
            <a:schemeClr val="accent3"/>
          </a:lnRef>
          <a:fillRef idx="1">
            <a:schemeClr val="lt1"/>
          </a:fillRef>
          <a:effectRef idx="0">
            <a:schemeClr val="accent3"/>
          </a:effectRef>
          <a:fontRef idx="minor">
            <a:schemeClr val="dk1"/>
          </a:fontRef>
        </p:style>
        <p:txBody>
          <a:bodyPr rtlCol="0" anchor="ctr"/>
          <a:lstStyle/>
          <a:p>
            <a:r>
              <a:rPr lang="en-US" sz="1500" b="1" dirty="0">
                <a:solidFill>
                  <a:schemeClr val="accent3"/>
                </a:solidFill>
                <a:latin typeface="+mj-lt"/>
              </a:rPr>
              <a:t>05</a:t>
            </a:r>
            <a:endParaRPr lang="en-GB" sz="1500" b="1" dirty="0">
              <a:solidFill>
                <a:schemeClr val="accent3"/>
              </a:solidFill>
              <a:latin typeface="+mj-lt"/>
            </a:endParaRPr>
          </a:p>
          <a:p>
            <a:r>
              <a:rPr lang="en-GB" sz="1500" b="1" dirty="0">
                <a:latin typeface="+mj-lt"/>
              </a:rPr>
              <a:t>Medical information?</a:t>
            </a:r>
          </a:p>
        </p:txBody>
      </p:sp>
      <p:sp>
        <p:nvSpPr>
          <p:cNvPr id="12" name="Rounded Rectangle 11">
            <a:extLst>
              <a:ext uri="{FF2B5EF4-FFF2-40B4-BE49-F238E27FC236}">
                <a16:creationId xmlns:a16="http://schemas.microsoft.com/office/drawing/2014/main" id="{8B97FFB3-B6D8-4030-B38A-E77A64862DD8}"/>
              </a:ext>
            </a:extLst>
          </p:cNvPr>
          <p:cNvSpPr/>
          <p:nvPr/>
        </p:nvSpPr>
        <p:spPr>
          <a:xfrm>
            <a:off x="6208622" y="3115830"/>
            <a:ext cx="1724724" cy="1214216"/>
          </a:xfrm>
          <a:prstGeom prst="roundRect">
            <a:avLst/>
          </a:prstGeom>
          <a:solidFill>
            <a:schemeClr val="accent6">
              <a:lumMod val="40000"/>
              <a:lumOff val="60000"/>
            </a:schemeClr>
          </a:solidFill>
          <a:ln/>
        </p:spPr>
        <p:style>
          <a:lnRef idx="2">
            <a:schemeClr val="accent3"/>
          </a:lnRef>
          <a:fillRef idx="1">
            <a:schemeClr val="lt1"/>
          </a:fillRef>
          <a:effectRef idx="0">
            <a:schemeClr val="accent3"/>
          </a:effectRef>
          <a:fontRef idx="minor">
            <a:schemeClr val="dk1"/>
          </a:fontRef>
        </p:style>
        <p:txBody>
          <a:bodyPr rtlCol="0" anchor="ctr"/>
          <a:lstStyle/>
          <a:p>
            <a:r>
              <a:rPr lang="en-US" sz="1500" b="1" dirty="0">
                <a:solidFill>
                  <a:schemeClr val="accent3"/>
                </a:solidFill>
                <a:latin typeface="+mj-lt"/>
              </a:rPr>
              <a:t>04</a:t>
            </a:r>
            <a:endParaRPr lang="en-GB" sz="1500" b="1" dirty="0">
              <a:solidFill>
                <a:schemeClr val="accent3"/>
              </a:solidFill>
              <a:latin typeface="+mj-lt"/>
            </a:endParaRPr>
          </a:p>
          <a:p>
            <a:r>
              <a:rPr lang="en-GB" sz="1500" b="1" dirty="0">
                <a:latin typeface="+mj-lt"/>
              </a:rPr>
              <a:t>An anonymous response to a survey?</a:t>
            </a:r>
          </a:p>
        </p:txBody>
      </p:sp>
      <p:sp>
        <p:nvSpPr>
          <p:cNvPr id="15" name="Rounded Rectangle 9">
            <a:extLst>
              <a:ext uri="{FF2B5EF4-FFF2-40B4-BE49-F238E27FC236}">
                <a16:creationId xmlns:a16="http://schemas.microsoft.com/office/drawing/2014/main" id="{A468A578-CBD9-444B-BC59-65997B3631B6}"/>
              </a:ext>
            </a:extLst>
          </p:cNvPr>
          <p:cNvSpPr/>
          <p:nvPr/>
        </p:nvSpPr>
        <p:spPr>
          <a:xfrm>
            <a:off x="10007740" y="1495400"/>
            <a:ext cx="1724724" cy="1214216"/>
          </a:xfrm>
          <a:prstGeom prst="roundRect">
            <a:avLst/>
          </a:prstGeom>
          <a:solidFill>
            <a:schemeClr val="accent6">
              <a:lumMod val="20000"/>
              <a:lumOff val="80000"/>
            </a:schemeClr>
          </a:solidFill>
          <a:ln/>
        </p:spPr>
        <p:style>
          <a:lnRef idx="2">
            <a:schemeClr val="accent3"/>
          </a:lnRef>
          <a:fillRef idx="1">
            <a:schemeClr val="lt1"/>
          </a:fillRef>
          <a:effectRef idx="0">
            <a:schemeClr val="accent3"/>
          </a:effectRef>
          <a:fontRef idx="minor">
            <a:schemeClr val="dk1"/>
          </a:fontRef>
        </p:style>
        <p:txBody>
          <a:bodyPr rtlCol="0" anchor="ctr"/>
          <a:lstStyle/>
          <a:p>
            <a:pPr marL="130951" lvl="1" indent="5953">
              <a:defRPr/>
            </a:pPr>
            <a:r>
              <a:rPr lang="en-US" sz="1500" b="1" dirty="0">
                <a:solidFill>
                  <a:schemeClr val="accent3"/>
                </a:solidFill>
                <a:latin typeface="+mj-lt"/>
              </a:rPr>
              <a:t>03</a:t>
            </a:r>
            <a:endParaRPr lang="en-GB" sz="1500" b="1" dirty="0">
              <a:solidFill>
                <a:schemeClr val="accent3"/>
              </a:solidFill>
              <a:latin typeface="+mj-lt"/>
            </a:endParaRPr>
          </a:p>
          <a:p>
            <a:pPr marL="130951" lvl="1" indent="5953">
              <a:defRPr/>
            </a:pPr>
            <a:r>
              <a:rPr lang="en-GB" sz="1500" b="1" dirty="0">
                <a:latin typeface="+mj-lt"/>
              </a:rPr>
              <a:t>Fingerprints/retina scans?</a:t>
            </a:r>
          </a:p>
        </p:txBody>
      </p:sp>
    </p:spTree>
    <p:extLst>
      <p:ext uri="{BB962C8B-B14F-4D97-AF65-F5344CB8AC3E}">
        <p14:creationId xmlns:p14="http://schemas.microsoft.com/office/powerpoint/2010/main" val="3222607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500" fill="hold"/>
                                        <p:tgtEl>
                                          <p:spTgt spid="15"/>
                                        </p:tgtEl>
                                        <p:attrNameLst>
                                          <p:attrName>ppt_x</p:attrName>
                                        </p:attrNameLst>
                                      </p:cBhvr>
                                      <p:tavLst>
                                        <p:tav tm="0">
                                          <p:val>
                                            <p:strVal val="#ppt_x"/>
                                          </p:val>
                                        </p:tav>
                                        <p:tav tm="100000">
                                          <p:val>
                                            <p:strVal val="#ppt_x"/>
                                          </p:val>
                                        </p:tav>
                                      </p:tavLst>
                                    </p:anim>
                                    <p:anim calcmode="lin" valueType="num">
                                      <p:cBhvr additive="base">
                                        <p:cTn id="1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animBg="1"/>
      <p:bldP spid="1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D35C9-BFBC-44D9-BA5B-83FB45D60A9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FD72119-F8BB-4D28-ADE6-D219AA789AE4}"/>
              </a:ext>
            </a:extLst>
          </p:cNvPr>
          <p:cNvSpPr>
            <a:spLocks noGrp="1"/>
          </p:cNvSpPr>
          <p:nvPr>
            <p:ph idx="1"/>
          </p:nvPr>
        </p:nvSpPr>
        <p:spPr/>
        <p:txBody>
          <a:bodyPr/>
          <a:lstStyle/>
          <a:p>
            <a:r>
              <a:rPr lang="en-GB" b="1" dirty="0"/>
              <a:t>Which of these constitute special category personal data?</a:t>
            </a:r>
          </a:p>
        </p:txBody>
      </p:sp>
      <p:sp>
        <p:nvSpPr>
          <p:cNvPr id="4" name="Footer Placeholder 3">
            <a:extLst>
              <a:ext uri="{FF2B5EF4-FFF2-40B4-BE49-F238E27FC236}">
                <a16:creationId xmlns:a16="http://schemas.microsoft.com/office/drawing/2014/main" id="{F328DD47-DD4F-4177-AEF3-C33D0720902E}"/>
              </a:ext>
            </a:extLst>
          </p:cNvPr>
          <p:cNvSpPr>
            <a:spLocks noGrp="1"/>
          </p:cNvSpPr>
          <p:nvPr>
            <p:ph type="ftr" sz="quarter" idx="11"/>
          </p:nvPr>
        </p:nvSpPr>
        <p:spPr/>
        <p:txBody>
          <a:bodyPr/>
          <a:lstStyle/>
          <a:p>
            <a:r>
              <a:rPr lang="en-GB"/>
              <a:t>© 2023 Capital Law Limited</a:t>
            </a:r>
            <a:endParaRPr lang="en-GB" dirty="0"/>
          </a:p>
        </p:txBody>
      </p:sp>
      <p:sp>
        <p:nvSpPr>
          <p:cNvPr id="5" name="Subtitle 4">
            <a:extLst>
              <a:ext uri="{FF2B5EF4-FFF2-40B4-BE49-F238E27FC236}">
                <a16:creationId xmlns:a16="http://schemas.microsoft.com/office/drawing/2014/main" id="{6781F124-DB2B-497B-9F29-18521DB570C9}"/>
              </a:ext>
            </a:extLst>
          </p:cNvPr>
          <p:cNvSpPr>
            <a:spLocks noGrp="1"/>
          </p:cNvSpPr>
          <p:nvPr>
            <p:ph type="subTitle" idx="13"/>
          </p:nvPr>
        </p:nvSpPr>
        <p:spPr/>
        <p:txBody>
          <a:bodyPr/>
          <a:lstStyle/>
          <a:p>
            <a:endParaRPr lang="en-GB" dirty="0"/>
          </a:p>
        </p:txBody>
      </p:sp>
      <p:sp>
        <p:nvSpPr>
          <p:cNvPr id="7" name="Rounded Rectangle 6">
            <a:extLst>
              <a:ext uri="{FF2B5EF4-FFF2-40B4-BE49-F238E27FC236}">
                <a16:creationId xmlns:a16="http://schemas.microsoft.com/office/drawing/2014/main" id="{4FD49A02-37A7-41DA-91FB-250838452283}"/>
              </a:ext>
            </a:extLst>
          </p:cNvPr>
          <p:cNvSpPr/>
          <p:nvPr/>
        </p:nvSpPr>
        <p:spPr>
          <a:xfrm>
            <a:off x="6193026" y="1479480"/>
            <a:ext cx="1724724" cy="1214216"/>
          </a:xfrm>
          <a:prstGeom prst="roundRect">
            <a:avLst/>
          </a:prstGeom>
          <a:solidFill>
            <a:schemeClr val="accent2">
              <a:lumMod val="20000"/>
              <a:lumOff val="80000"/>
            </a:schemeClr>
          </a:solidFill>
          <a:ln/>
        </p:spPr>
        <p:style>
          <a:lnRef idx="2">
            <a:schemeClr val="accent3"/>
          </a:lnRef>
          <a:fillRef idx="1">
            <a:schemeClr val="lt1"/>
          </a:fillRef>
          <a:effectRef idx="0">
            <a:schemeClr val="accent3"/>
          </a:effectRef>
          <a:fontRef idx="minor">
            <a:schemeClr val="dk1"/>
          </a:fontRef>
        </p:style>
        <p:txBody>
          <a:bodyPr rtlCol="0" anchor="ctr"/>
          <a:lstStyle/>
          <a:p>
            <a:endParaRPr lang="en-US" sz="1500" b="1" dirty="0">
              <a:solidFill>
                <a:schemeClr val="accent3"/>
              </a:solidFill>
              <a:latin typeface="+mj-lt"/>
            </a:endParaRPr>
          </a:p>
          <a:p>
            <a:r>
              <a:rPr lang="en-US" sz="1500" b="1" dirty="0">
                <a:solidFill>
                  <a:schemeClr val="accent3"/>
                </a:solidFill>
                <a:latin typeface="+mj-lt"/>
              </a:rPr>
              <a:t>01</a:t>
            </a:r>
            <a:endParaRPr lang="en-GB" sz="1500" b="1" dirty="0">
              <a:solidFill>
                <a:schemeClr val="accent3"/>
              </a:solidFill>
              <a:latin typeface="+mj-lt"/>
            </a:endParaRPr>
          </a:p>
          <a:p>
            <a:r>
              <a:rPr lang="en-GB" sz="1500" b="1" dirty="0">
                <a:latin typeface="+mj-lt"/>
              </a:rPr>
              <a:t>Allergy information?</a:t>
            </a:r>
          </a:p>
        </p:txBody>
      </p:sp>
      <p:sp>
        <p:nvSpPr>
          <p:cNvPr id="8" name="Rounded Rectangle 7">
            <a:extLst>
              <a:ext uri="{FF2B5EF4-FFF2-40B4-BE49-F238E27FC236}">
                <a16:creationId xmlns:a16="http://schemas.microsoft.com/office/drawing/2014/main" id="{AADC5875-D40F-4BC5-AE1C-AD383F99FD4B}"/>
              </a:ext>
            </a:extLst>
          </p:cNvPr>
          <p:cNvSpPr/>
          <p:nvPr/>
        </p:nvSpPr>
        <p:spPr>
          <a:xfrm>
            <a:off x="10007740" y="3053855"/>
            <a:ext cx="1724724" cy="1264808"/>
          </a:xfrm>
          <a:prstGeom prst="roundRect">
            <a:avLst/>
          </a:prstGeom>
          <a:solidFill>
            <a:schemeClr val="accent2">
              <a:lumMod val="40000"/>
              <a:lumOff val="60000"/>
            </a:schemeClr>
          </a:solidFill>
          <a:ln/>
        </p:spPr>
        <p:style>
          <a:lnRef idx="2">
            <a:schemeClr val="accent3"/>
          </a:lnRef>
          <a:fillRef idx="1">
            <a:schemeClr val="lt1"/>
          </a:fillRef>
          <a:effectRef idx="0">
            <a:schemeClr val="accent3"/>
          </a:effectRef>
          <a:fontRef idx="minor">
            <a:schemeClr val="dk1"/>
          </a:fontRef>
        </p:style>
        <p:txBody>
          <a:bodyPr rtlCol="0" anchor="ctr"/>
          <a:lstStyle/>
          <a:p>
            <a:r>
              <a:rPr lang="en-US" sz="1425" b="1" dirty="0">
                <a:solidFill>
                  <a:schemeClr val="accent3"/>
                </a:solidFill>
                <a:latin typeface="+mj-lt"/>
              </a:rPr>
              <a:t>06</a:t>
            </a:r>
            <a:endParaRPr lang="en-GB" sz="1425" b="1" dirty="0">
              <a:solidFill>
                <a:schemeClr val="accent3"/>
              </a:solidFill>
              <a:latin typeface="+mj-lt"/>
            </a:endParaRPr>
          </a:p>
          <a:p>
            <a:r>
              <a:rPr lang="en-GB" sz="1425" b="1" dirty="0">
                <a:latin typeface="+mj-lt"/>
              </a:rPr>
              <a:t>Gender reassignment?</a:t>
            </a:r>
          </a:p>
        </p:txBody>
      </p:sp>
      <p:sp>
        <p:nvSpPr>
          <p:cNvPr id="9" name="Rounded Rectangle 8">
            <a:extLst>
              <a:ext uri="{FF2B5EF4-FFF2-40B4-BE49-F238E27FC236}">
                <a16:creationId xmlns:a16="http://schemas.microsoft.com/office/drawing/2014/main" id="{42968C7C-23D4-4167-B350-ABD257E24777}"/>
              </a:ext>
            </a:extLst>
          </p:cNvPr>
          <p:cNvSpPr/>
          <p:nvPr/>
        </p:nvSpPr>
        <p:spPr>
          <a:xfrm>
            <a:off x="8087746" y="1495400"/>
            <a:ext cx="1724724" cy="1214216"/>
          </a:xfrm>
          <a:prstGeom prst="roundRect">
            <a:avLst/>
          </a:prstGeom>
          <a:solidFill>
            <a:schemeClr val="accent3">
              <a:lumMod val="20000"/>
              <a:lumOff val="80000"/>
            </a:schemeClr>
          </a:solidFill>
          <a:ln/>
        </p:spPr>
        <p:style>
          <a:lnRef idx="2">
            <a:schemeClr val="accent3"/>
          </a:lnRef>
          <a:fillRef idx="1">
            <a:schemeClr val="lt1"/>
          </a:fillRef>
          <a:effectRef idx="0">
            <a:schemeClr val="accent3"/>
          </a:effectRef>
          <a:fontRef idx="minor">
            <a:schemeClr val="dk1"/>
          </a:fontRef>
        </p:style>
        <p:txBody>
          <a:bodyPr rtlCol="0" anchor="ctr"/>
          <a:lstStyle/>
          <a:p>
            <a:r>
              <a:rPr lang="en-US" sz="1500" b="1" dirty="0">
                <a:solidFill>
                  <a:schemeClr val="accent3"/>
                </a:solidFill>
                <a:latin typeface="+mj-lt"/>
              </a:rPr>
              <a:t>02</a:t>
            </a:r>
            <a:endParaRPr lang="en-GB" sz="1500" b="1" dirty="0">
              <a:solidFill>
                <a:schemeClr val="accent3"/>
              </a:solidFill>
              <a:latin typeface="+mj-lt"/>
            </a:endParaRPr>
          </a:p>
          <a:p>
            <a:r>
              <a:rPr lang="en-GB" sz="1500" b="1" dirty="0">
                <a:latin typeface="+mj-lt"/>
              </a:rPr>
              <a:t>Shoe size?</a:t>
            </a:r>
          </a:p>
        </p:txBody>
      </p:sp>
      <p:sp>
        <p:nvSpPr>
          <p:cNvPr id="11" name="Rounded Rectangle 10">
            <a:extLst>
              <a:ext uri="{FF2B5EF4-FFF2-40B4-BE49-F238E27FC236}">
                <a16:creationId xmlns:a16="http://schemas.microsoft.com/office/drawing/2014/main" id="{38C87FA2-1A34-492B-9CA6-BD19B39EE656}"/>
              </a:ext>
            </a:extLst>
          </p:cNvPr>
          <p:cNvSpPr/>
          <p:nvPr/>
        </p:nvSpPr>
        <p:spPr>
          <a:xfrm>
            <a:off x="8103342" y="3115832"/>
            <a:ext cx="1784197" cy="1214215"/>
          </a:xfrm>
          <a:prstGeom prst="roundRect">
            <a:avLst/>
          </a:prstGeom>
          <a:solidFill>
            <a:schemeClr val="accent3">
              <a:lumMod val="40000"/>
              <a:lumOff val="60000"/>
            </a:schemeClr>
          </a:solidFill>
          <a:ln/>
        </p:spPr>
        <p:style>
          <a:lnRef idx="2">
            <a:schemeClr val="accent3"/>
          </a:lnRef>
          <a:fillRef idx="1">
            <a:schemeClr val="lt1"/>
          </a:fillRef>
          <a:effectRef idx="0">
            <a:schemeClr val="accent3"/>
          </a:effectRef>
          <a:fontRef idx="minor">
            <a:schemeClr val="dk1"/>
          </a:fontRef>
        </p:style>
        <p:txBody>
          <a:bodyPr rtlCol="0" anchor="ctr"/>
          <a:lstStyle/>
          <a:p>
            <a:r>
              <a:rPr lang="en-US" sz="1500" b="1" dirty="0">
                <a:solidFill>
                  <a:schemeClr val="accent3"/>
                </a:solidFill>
                <a:latin typeface="+mj-lt"/>
              </a:rPr>
              <a:t>05</a:t>
            </a:r>
            <a:endParaRPr lang="en-GB" sz="1500" b="1" dirty="0">
              <a:solidFill>
                <a:schemeClr val="accent3"/>
              </a:solidFill>
              <a:latin typeface="+mj-lt"/>
            </a:endParaRPr>
          </a:p>
          <a:p>
            <a:r>
              <a:rPr lang="en-GB" sz="1500" b="1" dirty="0">
                <a:latin typeface="+mj-lt"/>
              </a:rPr>
              <a:t>Political opinions?</a:t>
            </a:r>
          </a:p>
        </p:txBody>
      </p:sp>
      <p:sp>
        <p:nvSpPr>
          <p:cNvPr id="12" name="Rounded Rectangle 11">
            <a:extLst>
              <a:ext uri="{FF2B5EF4-FFF2-40B4-BE49-F238E27FC236}">
                <a16:creationId xmlns:a16="http://schemas.microsoft.com/office/drawing/2014/main" id="{8B97FFB3-B6D8-4030-B38A-E77A64862DD8}"/>
              </a:ext>
            </a:extLst>
          </p:cNvPr>
          <p:cNvSpPr/>
          <p:nvPr/>
        </p:nvSpPr>
        <p:spPr>
          <a:xfrm>
            <a:off x="6208622" y="3115830"/>
            <a:ext cx="1724724" cy="1214216"/>
          </a:xfrm>
          <a:prstGeom prst="roundRect">
            <a:avLst/>
          </a:prstGeom>
          <a:solidFill>
            <a:schemeClr val="accent6">
              <a:lumMod val="40000"/>
              <a:lumOff val="60000"/>
            </a:schemeClr>
          </a:solidFill>
          <a:ln/>
        </p:spPr>
        <p:style>
          <a:lnRef idx="2">
            <a:schemeClr val="accent3"/>
          </a:lnRef>
          <a:fillRef idx="1">
            <a:schemeClr val="lt1"/>
          </a:fillRef>
          <a:effectRef idx="0">
            <a:schemeClr val="accent3"/>
          </a:effectRef>
          <a:fontRef idx="minor">
            <a:schemeClr val="dk1"/>
          </a:fontRef>
        </p:style>
        <p:txBody>
          <a:bodyPr rtlCol="0" anchor="ctr"/>
          <a:lstStyle/>
          <a:p>
            <a:r>
              <a:rPr lang="en-US" sz="1500" b="1" dirty="0">
                <a:solidFill>
                  <a:schemeClr val="accent3"/>
                </a:solidFill>
                <a:latin typeface="+mj-lt"/>
              </a:rPr>
              <a:t>04</a:t>
            </a:r>
            <a:endParaRPr lang="en-GB" sz="1500" b="1" dirty="0">
              <a:solidFill>
                <a:schemeClr val="accent3"/>
              </a:solidFill>
              <a:latin typeface="+mj-lt"/>
            </a:endParaRPr>
          </a:p>
          <a:p>
            <a:r>
              <a:rPr lang="en-GB" sz="1500" b="1" dirty="0">
                <a:latin typeface="+mj-lt"/>
              </a:rPr>
              <a:t>Eye colour?</a:t>
            </a:r>
          </a:p>
        </p:txBody>
      </p:sp>
      <p:sp>
        <p:nvSpPr>
          <p:cNvPr id="15" name="Rounded Rectangle 9">
            <a:extLst>
              <a:ext uri="{FF2B5EF4-FFF2-40B4-BE49-F238E27FC236}">
                <a16:creationId xmlns:a16="http://schemas.microsoft.com/office/drawing/2014/main" id="{A468A578-CBD9-444B-BC59-65997B3631B6}"/>
              </a:ext>
            </a:extLst>
          </p:cNvPr>
          <p:cNvSpPr/>
          <p:nvPr/>
        </p:nvSpPr>
        <p:spPr>
          <a:xfrm>
            <a:off x="10007740" y="1495400"/>
            <a:ext cx="1724724" cy="1214216"/>
          </a:xfrm>
          <a:prstGeom prst="roundRect">
            <a:avLst/>
          </a:prstGeom>
          <a:solidFill>
            <a:schemeClr val="accent6">
              <a:lumMod val="20000"/>
              <a:lumOff val="80000"/>
            </a:schemeClr>
          </a:solidFill>
          <a:ln/>
        </p:spPr>
        <p:style>
          <a:lnRef idx="2">
            <a:schemeClr val="accent3"/>
          </a:lnRef>
          <a:fillRef idx="1">
            <a:schemeClr val="lt1"/>
          </a:fillRef>
          <a:effectRef idx="0">
            <a:schemeClr val="accent3"/>
          </a:effectRef>
          <a:fontRef idx="minor">
            <a:schemeClr val="dk1"/>
          </a:fontRef>
        </p:style>
        <p:txBody>
          <a:bodyPr rtlCol="0" anchor="ctr"/>
          <a:lstStyle/>
          <a:p>
            <a:pPr marL="130951" lvl="1" indent="5953">
              <a:defRPr/>
            </a:pPr>
            <a:r>
              <a:rPr lang="en-US" sz="1500" b="1" dirty="0">
                <a:solidFill>
                  <a:schemeClr val="accent3"/>
                </a:solidFill>
                <a:latin typeface="+mj-lt"/>
              </a:rPr>
              <a:t>03</a:t>
            </a:r>
            <a:endParaRPr lang="en-GB" sz="1500" b="1" dirty="0">
              <a:solidFill>
                <a:schemeClr val="accent3"/>
              </a:solidFill>
              <a:latin typeface="+mj-lt"/>
            </a:endParaRPr>
          </a:p>
          <a:p>
            <a:pPr marL="130951" lvl="1" indent="5953">
              <a:defRPr/>
            </a:pPr>
            <a:r>
              <a:rPr lang="en-GB" sz="1500" b="1" dirty="0">
                <a:latin typeface="+mj-lt"/>
              </a:rPr>
              <a:t>Fingerprints/retina scans?</a:t>
            </a:r>
          </a:p>
        </p:txBody>
      </p:sp>
    </p:spTree>
    <p:extLst>
      <p:ext uri="{BB962C8B-B14F-4D97-AF65-F5344CB8AC3E}">
        <p14:creationId xmlns:p14="http://schemas.microsoft.com/office/powerpoint/2010/main" val="1926642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1+#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1+#ppt_w/2"/>
                                          </p:val>
                                        </p:tav>
                                        <p:tav tm="100000">
                                          <p:val>
                                            <p:strVal val="#ppt_x"/>
                                          </p:val>
                                        </p:tav>
                                      </p:tavLst>
                                    </p:anim>
                                    <p:anim calcmode="lin" valueType="num">
                                      <p:cBhvr additive="base">
                                        <p:cTn id="14"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1+#ppt_w/2"/>
                                          </p:val>
                                        </p:tav>
                                        <p:tav tm="100000">
                                          <p:val>
                                            <p:strVal val="#ppt_x"/>
                                          </p:val>
                                        </p:tav>
                                      </p:tavLst>
                                    </p:anim>
                                    <p:anim calcmode="lin" valueType="num">
                                      <p:cBhvr additive="base">
                                        <p:cTn id="20"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1+#ppt_w/2"/>
                                          </p:val>
                                        </p:tav>
                                        <p:tav tm="100000">
                                          <p:val>
                                            <p:strVal val="#ppt_x"/>
                                          </p:val>
                                        </p:tav>
                                      </p:tavLst>
                                    </p:anim>
                                    <p:anim calcmode="lin" valueType="num">
                                      <p:cBhvr additive="base">
                                        <p:cTn id="26"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1+#ppt_w/2"/>
                                          </p:val>
                                        </p:tav>
                                        <p:tav tm="100000">
                                          <p:val>
                                            <p:strVal val="#ppt_x"/>
                                          </p:val>
                                        </p:tav>
                                      </p:tavLst>
                                    </p:anim>
                                    <p:anim calcmode="lin" valueType="num">
                                      <p:cBhvr additive="base">
                                        <p:cTn id="32"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1+#ppt_w/2"/>
                                          </p:val>
                                        </p:tav>
                                        <p:tav tm="100000">
                                          <p:val>
                                            <p:strVal val="#ppt_x"/>
                                          </p:val>
                                        </p:tav>
                                      </p:tavLst>
                                    </p:anim>
                                    <p:anim calcmode="lin" valueType="num">
                                      <p:cBhvr additive="base">
                                        <p:cTn id="38"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1" grpId="0" animBg="1"/>
      <p:bldP spid="12" grpId="0" animBg="1"/>
      <p:bldP spid="1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C0A6FE49-94B5-4ED2-A57C-E9C33DAA0089}"/>
              </a:ext>
            </a:extLst>
          </p:cNvPr>
          <p:cNvSpPr>
            <a:spLocks noGrp="1"/>
          </p:cNvSpPr>
          <p:nvPr>
            <p:ph type="ftr" sz="quarter" idx="11"/>
          </p:nvPr>
        </p:nvSpPr>
        <p:spPr/>
        <p:txBody>
          <a:bodyPr/>
          <a:lstStyle/>
          <a:p>
            <a:r>
              <a:rPr lang="en-GB"/>
              <a:t>© 2023 Capital Law Limited</a:t>
            </a:r>
            <a:endParaRPr lang="en-GB" dirty="0"/>
          </a:p>
        </p:txBody>
      </p:sp>
      <p:sp>
        <p:nvSpPr>
          <p:cNvPr id="14" name="Title 13">
            <a:extLst>
              <a:ext uri="{FF2B5EF4-FFF2-40B4-BE49-F238E27FC236}">
                <a16:creationId xmlns:a16="http://schemas.microsoft.com/office/drawing/2014/main" id="{F59FBB65-BA18-4745-843B-9FAE773BDD33}"/>
              </a:ext>
            </a:extLst>
          </p:cNvPr>
          <p:cNvSpPr>
            <a:spLocks noGrp="1"/>
          </p:cNvSpPr>
          <p:nvPr>
            <p:ph type="ctrTitle"/>
          </p:nvPr>
        </p:nvSpPr>
        <p:spPr>
          <a:xfrm>
            <a:off x="475322" y="1843933"/>
            <a:ext cx="8766332" cy="2409634"/>
          </a:xfrm>
        </p:spPr>
        <p:txBody>
          <a:bodyPr/>
          <a:lstStyle/>
          <a:p>
            <a:r>
              <a:rPr lang="en-US" dirty="0"/>
              <a:t>Accountability</a:t>
            </a:r>
            <a:endParaRPr lang="en-GB" dirty="0"/>
          </a:p>
        </p:txBody>
      </p:sp>
    </p:spTree>
    <p:extLst>
      <p:ext uri="{BB962C8B-B14F-4D97-AF65-F5344CB8AC3E}">
        <p14:creationId xmlns:p14="http://schemas.microsoft.com/office/powerpoint/2010/main" val="4005176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526A6E-AA5A-405C-9DDE-58902BF73682}"/>
              </a:ext>
            </a:extLst>
          </p:cNvPr>
          <p:cNvSpPr>
            <a:spLocks noGrp="1"/>
          </p:cNvSpPr>
          <p:nvPr>
            <p:ph idx="1"/>
          </p:nvPr>
        </p:nvSpPr>
        <p:spPr/>
        <p:txBody>
          <a:bodyPr/>
          <a:lstStyle/>
          <a:p>
            <a:r>
              <a:rPr lang="en-GB" b="1" dirty="0"/>
              <a:t>Data Protection Principles</a:t>
            </a:r>
          </a:p>
        </p:txBody>
      </p:sp>
      <p:sp>
        <p:nvSpPr>
          <p:cNvPr id="4" name="Footer Placeholder 3">
            <a:extLst>
              <a:ext uri="{FF2B5EF4-FFF2-40B4-BE49-F238E27FC236}">
                <a16:creationId xmlns:a16="http://schemas.microsoft.com/office/drawing/2014/main" id="{53961CF3-754D-426C-8669-082B8477BD7B}"/>
              </a:ext>
            </a:extLst>
          </p:cNvPr>
          <p:cNvSpPr>
            <a:spLocks noGrp="1"/>
          </p:cNvSpPr>
          <p:nvPr>
            <p:ph type="ftr" sz="quarter" idx="11"/>
          </p:nvPr>
        </p:nvSpPr>
        <p:spPr/>
        <p:txBody>
          <a:bodyPr/>
          <a:lstStyle/>
          <a:p>
            <a:r>
              <a:rPr lang="en-GB"/>
              <a:t>© 2023 Capital Law Limited</a:t>
            </a:r>
            <a:endParaRPr lang="en-GB" dirty="0"/>
          </a:p>
        </p:txBody>
      </p:sp>
      <p:sp>
        <p:nvSpPr>
          <p:cNvPr id="6" name="Text Placeholder 5">
            <a:extLst>
              <a:ext uri="{FF2B5EF4-FFF2-40B4-BE49-F238E27FC236}">
                <a16:creationId xmlns:a16="http://schemas.microsoft.com/office/drawing/2014/main" id="{D1B2E084-6F1C-4815-A717-FB1FD472E6D7}"/>
              </a:ext>
            </a:extLst>
          </p:cNvPr>
          <p:cNvSpPr>
            <a:spLocks noGrp="1"/>
          </p:cNvSpPr>
          <p:nvPr>
            <p:ph type="body" sz="quarter" idx="14"/>
          </p:nvPr>
        </p:nvSpPr>
        <p:spPr/>
        <p:txBody>
          <a:bodyPr/>
          <a:lstStyle/>
          <a:p>
            <a:r>
              <a:rPr lang="en-US" dirty="0"/>
              <a:t>Accountability</a:t>
            </a:r>
            <a:endParaRPr lang="en-GB" dirty="0"/>
          </a:p>
        </p:txBody>
      </p:sp>
      <p:sp>
        <p:nvSpPr>
          <p:cNvPr id="9" name="Freeform: Shape 8">
            <a:extLst>
              <a:ext uri="{FF2B5EF4-FFF2-40B4-BE49-F238E27FC236}">
                <a16:creationId xmlns:a16="http://schemas.microsoft.com/office/drawing/2014/main" id="{F862A143-EC66-4BF8-B7E6-A715C57ED152}"/>
              </a:ext>
            </a:extLst>
          </p:cNvPr>
          <p:cNvSpPr/>
          <p:nvPr/>
        </p:nvSpPr>
        <p:spPr>
          <a:xfrm>
            <a:off x="6195797" y="2147580"/>
            <a:ext cx="5437424" cy="403611"/>
          </a:xfrm>
          <a:custGeom>
            <a:avLst/>
            <a:gdLst>
              <a:gd name="connsiteX0" fmla="*/ 0 w 7250606"/>
              <a:gd name="connsiteY0" fmla="*/ 89702 h 538200"/>
              <a:gd name="connsiteX1" fmla="*/ 89702 w 7250606"/>
              <a:gd name="connsiteY1" fmla="*/ 0 h 538200"/>
              <a:gd name="connsiteX2" fmla="*/ 7160904 w 7250606"/>
              <a:gd name="connsiteY2" fmla="*/ 0 h 538200"/>
              <a:gd name="connsiteX3" fmla="*/ 7250606 w 7250606"/>
              <a:gd name="connsiteY3" fmla="*/ 89702 h 538200"/>
              <a:gd name="connsiteX4" fmla="*/ 7250606 w 7250606"/>
              <a:gd name="connsiteY4" fmla="*/ 448498 h 538200"/>
              <a:gd name="connsiteX5" fmla="*/ 7160904 w 7250606"/>
              <a:gd name="connsiteY5" fmla="*/ 538200 h 538200"/>
              <a:gd name="connsiteX6" fmla="*/ 89702 w 7250606"/>
              <a:gd name="connsiteY6" fmla="*/ 538200 h 538200"/>
              <a:gd name="connsiteX7" fmla="*/ 0 w 7250606"/>
              <a:gd name="connsiteY7" fmla="*/ 448498 h 538200"/>
              <a:gd name="connsiteX8" fmla="*/ 0 w 7250606"/>
              <a:gd name="connsiteY8" fmla="*/ 89702 h 538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50606" h="538200">
                <a:moveTo>
                  <a:pt x="0" y="89702"/>
                </a:moveTo>
                <a:cubicBezTo>
                  <a:pt x="0" y="40161"/>
                  <a:pt x="40161" y="0"/>
                  <a:pt x="89702" y="0"/>
                </a:cubicBezTo>
                <a:lnTo>
                  <a:pt x="7160904" y="0"/>
                </a:lnTo>
                <a:cubicBezTo>
                  <a:pt x="7210445" y="0"/>
                  <a:pt x="7250606" y="40161"/>
                  <a:pt x="7250606" y="89702"/>
                </a:cubicBezTo>
                <a:lnTo>
                  <a:pt x="7250606" y="448498"/>
                </a:lnTo>
                <a:cubicBezTo>
                  <a:pt x="7250606" y="498039"/>
                  <a:pt x="7210445" y="538200"/>
                  <a:pt x="7160904" y="538200"/>
                </a:cubicBezTo>
                <a:lnTo>
                  <a:pt x="89702" y="538200"/>
                </a:lnTo>
                <a:cubicBezTo>
                  <a:pt x="40161" y="538200"/>
                  <a:pt x="0" y="498039"/>
                  <a:pt x="0" y="448498"/>
                </a:cubicBezTo>
                <a:lnTo>
                  <a:pt x="0" y="89702"/>
                </a:lnTo>
                <a:close/>
              </a:path>
            </a:pathLst>
          </a:custGeom>
          <a:solidFill>
            <a:schemeClr val="tx2">
              <a:lumMod val="10000"/>
            </a:schemeClr>
          </a:solidFill>
        </p:spPr>
        <p:style>
          <a:lnRef idx="2">
            <a:schemeClr val="lt1">
              <a:hueOff val="0"/>
              <a:satOff val="0"/>
              <a:lumOff val="0"/>
              <a:alphaOff val="0"/>
            </a:schemeClr>
          </a:lnRef>
          <a:fillRef idx="1">
            <a:scrgbClr r="0" g="0" b="0"/>
          </a:fillRef>
          <a:effectRef idx="0">
            <a:schemeClr val="accent4">
              <a:shade val="80000"/>
              <a:hueOff val="0"/>
              <a:satOff val="0"/>
              <a:lumOff val="0"/>
              <a:alphaOff val="0"/>
            </a:schemeClr>
          </a:effectRef>
          <a:fontRef idx="minor">
            <a:schemeClr val="lt1"/>
          </a:fontRef>
        </p:style>
        <p:txBody>
          <a:bodyPr spcFirstLastPara="0" vert="horz" wrap="square" lIns="76847" tIns="76847" rIns="76847" bIns="76847" numCol="1" spcCol="1270" anchor="ctr" anchorCtr="0">
            <a:noAutofit/>
          </a:bodyPr>
          <a:lstStyle/>
          <a:p>
            <a:pPr defTabSz="666661">
              <a:lnSpc>
                <a:spcPct val="90000"/>
              </a:lnSpc>
              <a:spcBef>
                <a:spcPct val="0"/>
              </a:spcBef>
              <a:spcAft>
                <a:spcPct val="35000"/>
              </a:spcAft>
            </a:pPr>
            <a:r>
              <a:rPr lang="en-US" sz="1500" b="1" dirty="0">
                <a:latin typeface="+mj-lt"/>
              </a:rPr>
              <a:t>Being responsible and demonstrating compliance</a:t>
            </a:r>
          </a:p>
        </p:txBody>
      </p:sp>
      <p:sp>
        <p:nvSpPr>
          <p:cNvPr id="10" name="Freeform: Shape 9">
            <a:extLst>
              <a:ext uri="{FF2B5EF4-FFF2-40B4-BE49-F238E27FC236}">
                <a16:creationId xmlns:a16="http://schemas.microsoft.com/office/drawing/2014/main" id="{46A6454C-0C45-48EA-95E8-717CB4740CB1}"/>
              </a:ext>
            </a:extLst>
          </p:cNvPr>
          <p:cNvSpPr/>
          <p:nvPr/>
        </p:nvSpPr>
        <p:spPr>
          <a:xfrm>
            <a:off x="6195797" y="2608954"/>
            <a:ext cx="5437424" cy="403611"/>
          </a:xfrm>
          <a:custGeom>
            <a:avLst/>
            <a:gdLst>
              <a:gd name="connsiteX0" fmla="*/ 0 w 7250606"/>
              <a:gd name="connsiteY0" fmla="*/ 89702 h 538200"/>
              <a:gd name="connsiteX1" fmla="*/ 89702 w 7250606"/>
              <a:gd name="connsiteY1" fmla="*/ 0 h 538200"/>
              <a:gd name="connsiteX2" fmla="*/ 7160904 w 7250606"/>
              <a:gd name="connsiteY2" fmla="*/ 0 h 538200"/>
              <a:gd name="connsiteX3" fmla="*/ 7250606 w 7250606"/>
              <a:gd name="connsiteY3" fmla="*/ 89702 h 538200"/>
              <a:gd name="connsiteX4" fmla="*/ 7250606 w 7250606"/>
              <a:gd name="connsiteY4" fmla="*/ 448498 h 538200"/>
              <a:gd name="connsiteX5" fmla="*/ 7160904 w 7250606"/>
              <a:gd name="connsiteY5" fmla="*/ 538200 h 538200"/>
              <a:gd name="connsiteX6" fmla="*/ 89702 w 7250606"/>
              <a:gd name="connsiteY6" fmla="*/ 538200 h 538200"/>
              <a:gd name="connsiteX7" fmla="*/ 0 w 7250606"/>
              <a:gd name="connsiteY7" fmla="*/ 448498 h 538200"/>
              <a:gd name="connsiteX8" fmla="*/ 0 w 7250606"/>
              <a:gd name="connsiteY8" fmla="*/ 89702 h 538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50606" h="538200">
                <a:moveTo>
                  <a:pt x="0" y="89702"/>
                </a:moveTo>
                <a:cubicBezTo>
                  <a:pt x="0" y="40161"/>
                  <a:pt x="40161" y="0"/>
                  <a:pt x="89702" y="0"/>
                </a:cubicBezTo>
                <a:lnTo>
                  <a:pt x="7160904" y="0"/>
                </a:lnTo>
                <a:cubicBezTo>
                  <a:pt x="7210445" y="0"/>
                  <a:pt x="7250606" y="40161"/>
                  <a:pt x="7250606" y="89702"/>
                </a:cubicBezTo>
                <a:lnTo>
                  <a:pt x="7250606" y="448498"/>
                </a:lnTo>
                <a:cubicBezTo>
                  <a:pt x="7250606" y="498039"/>
                  <a:pt x="7210445" y="538200"/>
                  <a:pt x="7160904" y="538200"/>
                </a:cubicBezTo>
                <a:lnTo>
                  <a:pt x="89702" y="538200"/>
                </a:lnTo>
                <a:cubicBezTo>
                  <a:pt x="40161" y="538200"/>
                  <a:pt x="0" y="498039"/>
                  <a:pt x="0" y="448498"/>
                </a:cubicBezTo>
                <a:lnTo>
                  <a:pt x="0" y="89702"/>
                </a:lnTo>
                <a:close/>
              </a:path>
            </a:pathLst>
          </a:custGeom>
          <a:solidFill>
            <a:schemeClr val="tx2">
              <a:lumMod val="25000"/>
            </a:schemeClr>
          </a:solidFill>
        </p:spPr>
        <p:style>
          <a:lnRef idx="2">
            <a:schemeClr val="lt1">
              <a:hueOff val="0"/>
              <a:satOff val="0"/>
              <a:lumOff val="0"/>
              <a:alphaOff val="0"/>
            </a:schemeClr>
          </a:lnRef>
          <a:fillRef idx="1">
            <a:scrgbClr r="0" g="0" b="0"/>
          </a:fillRef>
          <a:effectRef idx="0">
            <a:schemeClr val="accent4">
              <a:shade val="80000"/>
              <a:hueOff val="22816"/>
              <a:satOff val="-1381"/>
              <a:lumOff val="9446"/>
              <a:alphaOff val="0"/>
            </a:schemeClr>
          </a:effectRef>
          <a:fontRef idx="minor">
            <a:schemeClr val="lt1"/>
          </a:fontRef>
        </p:style>
        <p:txBody>
          <a:bodyPr spcFirstLastPara="0" vert="horz" wrap="square" lIns="76847" tIns="76847" rIns="76847" bIns="76847" numCol="1" spcCol="1270" anchor="ctr" anchorCtr="0">
            <a:noAutofit/>
          </a:bodyPr>
          <a:lstStyle/>
          <a:p>
            <a:pPr defTabSz="666661">
              <a:lnSpc>
                <a:spcPct val="90000"/>
              </a:lnSpc>
              <a:spcBef>
                <a:spcPct val="0"/>
              </a:spcBef>
              <a:spcAft>
                <a:spcPct val="35000"/>
              </a:spcAft>
            </a:pPr>
            <a:r>
              <a:rPr lang="en-US" sz="1500" b="1" dirty="0">
                <a:latin typeface="+mj-lt"/>
              </a:rPr>
              <a:t>Technical and </a:t>
            </a:r>
            <a:r>
              <a:rPr lang="en-US" sz="1500" b="1" dirty="0" err="1">
                <a:latin typeface="+mj-lt"/>
              </a:rPr>
              <a:t>organisational</a:t>
            </a:r>
            <a:r>
              <a:rPr lang="en-US" sz="1500" b="1" dirty="0">
                <a:latin typeface="+mj-lt"/>
              </a:rPr>
              <a:t> measures</a:t>
            </a:r>
          </a:p>
        </p:txBody>
      </p:sp>
      <p:sp>
        <p:nvSpPr>
          <p:cNvPr id="11" name="Freeform: Shape 10">
            <a:extLst>
              <a:ext uri="{FF2B5EF4-FFF2-40B4-BE49-F238E27FC236}">
                <a16:creationId xmlns:a16="http://schemas.microsoft.com/office/drawing/2014/main" id="{4DD5ABB3-DE7A-41DF-BABA-266F61A86EE4}"/>
              </a:ext>
            </a:extLst>
          </p:cNvPr>
          <p:cNvSpPr/>
          <p:nvPr/>
        </p:nvSpPr>
        <p:spPr>
          <a:xfrm>
            <a:off x="6195797" y="3062240"/>
            <a:ext cx="5437424" cy="403611"/>
          </a:xfrm>
          <a:custGeom>
            <a:avLst/>
            <a:gdLst>
              <a:gd name="connsiteX0" fmla="*/ 0 w 7250606"/>
              <a:gd name="connsiteY0" fmla="*/ 89702 h 538200"/>
              <a:gd name="connsiteX1" fmla="*/ 89702 w 7250606"/>
              <a:gd name="connsiteY1" fmla="*/ 0 h 538200"/>
              <a:gd name="connsiteX2" fmla="*/ 7160904 w 7250606"/>
              <a:gd name="connsiteY2" fmla="*/ 0 h 538200"/>
              <a:gd name="connsiteX3" fmla="*/ 7250606 w 7250606"/>
              <a:gd name="connsiteY3" fmla="*/ 89702 h 538200"/>
              <a:gd name="connsiteX4" fmla="*/ 7250606 w 7250606"/>
              <a:gd name="connsiteY4" fmla="*/ 448498 h 538200"/>
              <a:gd name="connsiteX5" fmla="*/ 7160904 w 7250606"/>
              <a:gd name="connsiteY5" fmla="*/ 538200 h 538200"/>
              <a:gd name="connsiteX6" fmla="*/ 89702 w 7250606"/>
              <a:gd name="connsiteY6" fmla="*/ 538200 h 538200"/>
              <a:gd name="connsiteX7" fmla="*/ 0 w 7250606"/>
              <a:gd name="connsiteY7" fmla="*/ 448498 h 538200"/>
              <a:gd name="connsiteX8" fmla="*/ 0 w 7250606"/>
              <a:gd name="connsiteY8" fmla="*/ 89702 h 538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50606" h="538200">
                <a:moveTo>
                  <a:pt x="0" y="89702"/>
                </a:moveTo>
                <a:cubicBezTo>
                  <a:pt x="0" y="40161"/>
                  <a:pt x="40161" y="0"/>
                  <a:pt x="89702" y="0"/>
                </a:cubicBezTo>
                <a:lnTo>
                  <a:pt x="7160904" y="0"/>
                </a:lnTo>
                <a:cubicBezTo>
                  <a:pt x="7210445" y="0"/>
                  <a:pt x="7250606" y="40161"/>
                  <a:pt x="7250606" y="89702"/>
                </a:cubicBezTo>
                <a:lnTo>
                  <a:pt x="7250606" y="448498"/>
                </a:lnTo>
                <a:cubicBezTo>
                  <a:pt x="7250606" y="498039"/>
                  <a:pt x="7210445" y="538200"/>
                  <a:pt x="7160904" y="538200"/>
                </a:cubicBezTo>
                <a:lnTo>
                  <a:pt x="89702" y="538200"/>
                </a:lnTo>
                <a:cubicBezTo>
                  <a:pt x="40161" y="538200"/>
                  <a:pt x="0" y="498039"/>
                  <a:pt x="0" y="448498"/>
                </a:cubicBezTo>
                <a:lnTo>
                  <a:pt x="0" y="89702"/>
                </a:lnTo>
                <a:close/>
              </a:path>
            </a:pathLst>
          </a:custGeom>
          <a:solidFill>
            <a:schemeClr val="tx2">
              <a:lumMod val="50000"/>
            </a:schemeClr>
          </a:solidFill>
        </p:spPr>
        <p:style>
          <a:lnRef idx="2">
            <a:schemeClr val="lt1">
              <a:hueOff val="0"/>
              <a:satOff val="0"/>
              <a:lumOff val="0"/>
              <a:alphaOff val="0"/>
            </a:schemeClr>
          </a:lnRef>
          <a:fillRef idx="1">
            <a:scrgbClr r="0" g="0" b="0"/>
          </a:fillRef>
          <a:effectRef idx="0">
            <a:schemeClr val="accent4">
              <a:shade val="80000"/>
              <a:hueOff val="45633"/>
              <a:satOff val="-2761"/>
              <a:lumOff val="18893"/>
              <a:alphaOff val="0"/>
            </a:schemeClr>
          </a:effectRef>
          <a:fontRef idx="minor">
            <a:schemeClr val="lt1"/>
          </a:fontRef>
        </p:style>
        <p:txBody>
          <a:bodyPr spcFirstLastPara="0" vert="horz" wrap="square" lIns="76847" tIns="76847" rIns="76847" bIns="76847" numCol="1" spcCol="1270" anchor="ctr" anchorCtr="0">
            <a:noAutofit/>
          </a:bodyPr>
          <a:lstStyle/>
          <a:p>
            <a:pPr defTabSz="666661">
              <a:lnSpc>
                <a:spcPct val="90000"/>
              </a:lnSpc>
              <a:spcBef>
                <a:spcPct val="0"/>
              </a:spcBef>
              <a:spcAft>
                <a:spcPct val="35000"/>
              </a:spcAft>
            </a:pPr>
            <a:r>
              <a:rPr lang="en-US" sz="1500" b="1" dirty="0">
                <a:latin typeface="+mj-lt"/>
              </a:rPr>
              <a:t>Data Protection by design and by default </a:t>
            </a:r>
          </a:p>
        </p:txBody>
      </p:sp>
      <p:sp>
        <p:nvSpPr>
          <p:cNvPr id="12" name="Freeform: Shape 11">
            <a:extLst>
              <a:ext uri="{FF2B5EF4-FFF2-40B4-BE49-F238E27FC236}">
                <a16:creationId xmlns:a16="http://schemas.microsoft.com/office/drawing/2014/main" id="{BC182BA5-6AA4-4A0E-87B5-B63BDEE24CD1}"/>
              </a:ext>
            </a:extLst>
          </p:cNvPr>
          <p:cNvSpPr/>
          <p:nvPr/>
        </p:nvSpPr>
        <p:spPr>
          <a:xfrm>
            <a:off x="6195797" y="3515526"/>
            <a:ext cx="5437424" cy="403611"/>
          </a:xfrm>
          <a:custGeom>
            <a:avLst/>
            <a:gdLst>
              <a:gd name="connsiteX0" fmla="*/ 0 w 7250606"/>
              <a:gd name="connsiteY0" fmla="*/ 89702 h 538200"/>
              <a:gd name="connsiteX1" fmla="*/ 89702 w 7250606"/>
              <a:gd name="connsiteY1" fmla="*/ 0 h 538200"/>
              <a:gd name="connsiteX2" fmla="*/ 7160904 w 7250606"/>
              <a:gd name="connsiteY2" fmla="*/ 0 h 538200"/>
              <a:gd name="connsiteX3" fmla="*/ 7250606 w 7250606"/>
              <a:gd name="connsiteY3" fmla="*/ 89702 h 538200"/>
              <a:gd name="connsiteX4" fmla="*/ 7250606 w 7250606"/>
              <a:gd name="connsiteY4" fmla="*/ 448498 h 538200"/>
              <a:gd name="connsiteX5" fmla="*/ 7160904 w 7250606"/>
              <a:gd name="connsiteY5" fmla="*/ 538200 h 538200"/>
              <a:gd name="connsiteX6" fmla="*/ 89702 w 7250606"/>
              <a:gd name="connsiteY6" fmla="*/ 538200 h 538200"/>
              <a:gd name="connsiteX7" fmla="*/ 0 w 7250606"/>
              <a:gd name="connsiteY7" fmla="*/ 448498 h 538200"/>
              <a:gd name="connsiteX8" fmla="*/ 0 w 7250606"/>
              <a:gd name="connsiteY8" fmla="*/ 89702 h 538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50606" h="538200">
                <a:moveTo>
                  <a:pt x="0" y="89702"/>
                </a:moveTo>
                <a:cubicBezTo>
                  <a:pt x="0" y="40161"/>
                  <a:pt x="40161" y="0"/>
                  <a:pt x="89702" y="0"/>
                </a:cubicBezTo>
                <a:lnTo>
                  <a:pt x="7160904" y="0"/>
                </a:lnTo>
                <a:cubicBezTo>
                  <a:pt x="7210445" y="0"/>
                  <a:pt x="7250606" y="40161"/>
                  <a:pt x="7250606" y="89702"/>
                </a:cubicBezTo>
                <a:lnTo>
                  <a:pt x="7250606" y="448498"/>
                </a:lnTo>
                <a:cubicBezTo>
                  <a:pt x="7250606" y="498039"/>
                  <a:pt x="7210445" y="538200"/>
                  <a:pt x="7160904" y="538200"/>
                </a:cubicBezTo>
                <a:lnTo>
                  <a:pt x="89702" y="538200"/>
                </a:lnTo>
                <a:cubicBezTo>
                  <a:pt x="40161" y="538200"/>
                  <a:pt x="0" y="498039"/>
                  <a:pt x="0" y="448498"/>
                </a:cubicBezTo>
                <a:lnTo>
                  <a:pt x="0" y="89702"/>
                </a:lnTo>
                <a:close/>
              </a:path>
            </a:pathLst>
          </a:custGeom>
          <a:solidFill>
            <a:schemeClr val="tx2">
              <a:lumMod val="75000"/>
            </a:schemeClr>
          </a:solidFill>
        </p:spPr>
        <p:style>
          <a:lnRef idx="2">
            <a:schemeClr val="lt1">
              <a:hueOff val="0"/>
              <a:satOff val="0"/>
              <a:lumOff val="0"/>
              <a:alphaOff val="0"/>
            </a:schemeClr>
          </a:lnRef>
          <a:fillRef idx="1">
            <a:scrgbClr r="0" g="0" b="0"/>
          </a:fillRef>
          <a:effectRef idx="0">
            <a:schemeClr val="accent4">
              <a:shade val="80000"/>
              <a:hueOff val="68449"/>
              <a:satOff val="-4142"/>
              <a:lumOff val="28339"/>
              <a:alphaOff val="0"/>
            </a:schemeClr>
          </a:effectRef>
          <a:fontRef idx="minor">
            <a:schemeClr val="lt1"/>
          </a:fontRef>
        </p:style>
        <p:txBody>
          <a:bodyPr spcFirstLastPara="0" vert="horz" wrap="square" lIns="76847" tIns="76847" rIns="76847" bIns="76847" numCol="1" spcCol="1270" anchor="ctr" anchorCtr="0">
            <a:noAutofit/>
          </a:bodyPr>
          <a:lstStyle/>
          <a:p>
            <a:pPr defTabSz="666661">
              <a:lnSpc>
                <a:spcPct val="90000"/>
              </a:lnSpc>
              <a:spcBef>
                <a:spcPct val="0"/>
              </a:spcBef>
              <a:spcAft>
                <a:spcPct val="35000"/>
              </a:spcAft>
            </a:pPr>
            <a:r>
              <a:rPr lang="en-US" sz="1500" b="1" dirty="0">
                <a:latin typeface="+mj-lt"/>
              </a:rPr>
              <a:t>Data Protection Impact Assessments</a:t>
            </a:r>
          </a:p>
        </p:txBody>
      </p:sp>
      <p:sp>
        <p:nvSpPr>
          <p:cNvPr id="13" name="Freeform: Shape 12">
            <a:extLst>
              <a:ext uri="{FF2B5EF4-FFF2-40B4-BE49-F238E27FC236}">
                <a16:creationId xmlns:a16="http://schemas.microsoft.com/office/drawing/2014/main" id="{907659E5-4E03-428C-8E5F-FC4663FAF240}"/>
              </a:ext>
            </a:extLst>
          </p:cNvPr>
          <p:cNvSpPr/>
          <p:nvPr/>
        </p:nvSpPr>
        <p:spPr>
          <a:xfrm>
            <a:off x="6193026" y="3968812"/>
            <a:ext cx="5437424" cy="403611"/>
          </a:xfrm>
          <a:custGeom>
            <a:avLst/>
            <a:gdLst>
              <a:gd name="connsiteX0" fmla="*/ 0 w 7250606"/>
              <a:gd name="connsiteY0" fmla="*/ 89702 h 538200"/>
              <a:gd name="connsiteX1" fmla="*/ 89702 w 7250606"/>
              <a:gd name="connsiteY1" fmla="*/ 0 h 538200"/>
              <a:gd name="connsiteX2" fmla="*/ 7160904 w 7250606"/>
              <a:gd name="connsiteY2" fmla="*/ 0 h 538200"/>
              <a:gd name="connsiteX3" fmla="*/ 7250606 w 7250606"/>
              <a:gd name="connsiteY3" fmla="*/ 89702 h 538200"/>
              <a:gd name="connsiteX4" fmla="*/ 7250606 w 7250606"/>
              <a:gd name="connsiteY4" fmla="*/ 448498 h 538200"/>
              <a:gd name="connsiteX5" fmla="*/ 7160904 w 7250606"/>
              <a:gd name="connsiteY5" fmla="*/ 538200 h 538200"/>
              <a:gd name="connsiteX6" fmla="*/ 89702 w 7250606"/>
              <a:gd name="connsiteY6" fmla="*/ 538200 h 538200"/>
              <a:gd name="connsiteX7" fmla="*/ 0 w 7250606"/>
              <a:gd name="connsiteY7" fmla="*/ 448498 h 538200"/>
              <a:gd name="connsiteX8" fmla="*/ 0 w 7250606"/>
              <a:gd name="connsiteY8" fmla="*/ 89702 h 538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50606" h="538200">
                <a:moveTo>
                  <a:pt x="0" y="89702"/>
                </a:moveTo>
                <a:cubicBezTo>
                  <a:pt x="0" y="40161"/>
                  <a:pt x="40161" y="0"/>
                  <a:pt x="89702" y="0"/>
                </a:cubicBezTo>
                <a:lnTo>
                  <a:pt x="7160904" y="0"/>
                </a:lnTo>
                <a:cubicBezTo>
                  <a:pt x="7210445" y="0"/>
                  <a:pt x="7250606" y="40161"/>
                  <a:pt x="7250606" y="89702"/>
                </a:cubicBezTo>
                <a:lnTo>
                  <a:pt x="7250606" y="448498"/>
                </a:lnTo>
                <a:cubicBezTo>
                  <a:pt x="7250606" y="498039"/>
                  <a:pt x="7210445" y="538200"/>
                  <a:pt x="7160904" y="538200"/>
                </a:cubicBezTo>
                <a:lnTo>
                  <a:pt x="89702" y="538200"/>
                </a:lnTo>
                <a:cubicBezTo>
                  <a:pt x="40161" y="538200"/>
                  <a:pt x="0" y="498039"/>
                  <a:pt x="0" y="448498"/>
                </a:cubicBezTo>
                <a:lnTo>
                  <a:pt x="0" y="89702"/>
                </a:lnTo>
                <a:close/>
              </a:path>
            </a:pathLst>
          </a:custGeom>
          <a:solidFill>
            <a:schemeClr val="tx2">
              <a:lumMod val="90000"/>
            </a:schemeClr>
          </a:solidFill>
        </p:spPr>
        <p:style>
          <a:lnRef idx="2">
            <a:schemeClr val="lt1">
              <a:hueOff val="0"/>
              <a:satOff val="0"/>
              <a:lumOff val="0"/>
              <a:alphaOff val="0"/>
            </a:schemeClr>
          </a:lnRef>
          <a:fillRef idx="1">
            <a:scrgbClr r="0" g="0" b="0"/>
          </a:fillRef>
          <a:effectRef idx="0">
            <a:schemeClr val="accent4">
              <a:shade val="80000"/>
              <a:hueOff val="0"/>
              <a:satOff val="0"/>
              <a:lumOff val="0"/>
              <a:alphaOff val="0"/>
            </a:schemeClr>
          </a:effectRef>
          <a:fontRef idx="minor">
            <a:schemeClr val="lt1"/>
          </a:fontRef>
        </p:style>
        <p:txBody>
          <a:bodyPr spcFirstLastPara="0" vert="horz" wrap="square" lIns="76847" tIns="76847" rIns="76847" bIns="76847" numCol="1" spcCol="1270" anchor="ctr" anchorCtr="0">
            <a:noAutofit/>
          </a:bodyPr>
          <a:lstStyle/>
          <a:p>
            <a:pPr defTabSz="666661">
              <a:lnSpc>
                <a:spcPct val="90000"/>
              </a:lnSpc>
              <a:spcBef>
                <a:spcPct val="0"/>
              </a:spcBef>
              <a:spcAft>
                <a:spcPct val="35000"/>
              </a:spcAft>
            </a:pPr>
            <a:r>
              <a:rPr lang="en-US" sz="1500" b="1" dirty="0">
                <a:solidFill>
                  <a:schemeClr val="tx2">
                    <a:lumMod val="50000"/>
                  </a:schemeClr>
                </a:solidFill>
                <a:latin typeface="+mj-lt"/>
              </a:rPr>
              <a:t>Data Protection Officer (legal requirement for some </a:t>
            </a:r>
            <a:r>
              <a:rPr lang="en-US" sz="1500" b="1" dirty="0" err="1">
                <a:solidFill>
                  <a:schemeClr val="tx2">
                    <a:lumMod val="50000"/>
                  </a:schemeClr>
                </a:solidFill>
                <a:latin typeface="+mj-lt"/>
              </a:rPr>
              <a:t>organisations</a:t>
            </a:r>
            <a:r>
              <a:rPr lang="en-US" sz="1500" b="1" dirty="0">
                <a:solidFill>
                  <a:schemeClr val="tx2">
                    <a:lumMod val="50000"/>
                  </a:schemeClr>
                </a:solidFill>
                <a:latin typeface="+mj-lt"/>
              </a:rPr>
              <a:t>)</a:t>
            </a:r>
          </a:p>
        </p:txBody>
      </p:sp>
    </p:spTree>
    <p:extLst>
      <p:ext uri="{BB962C8B-B14F-4D97-AF65-F5344CB8AC3E}">
        <p14:creationId xmlns:p14="http://schemas.microsoft.com/office/powerpoint/2010/main" val="789929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anim calcmode="lin" valueType="num">
                                      <p:cBhvr additive="base">
                                        <p:cTn id="13" dur="500" fill="hold"/>
                                        <p:tgtEl>
                                          <p:spTgt spid="10"/>
                                        </p:tgtEl>
                                        <p:attrNameLst>
                                          <p:attrName>ppt_x</p:attrName>
                                        </p:attrNameLst>
                                      </p:cBhvr>
                                      <p:tavLst>
                                        <p:tav tm="0">
                                          <p:val>
                                            <p:strVal val="#ppt_x"/>
                                          </p:val>
                                        </p:tav>
                                        <p:tav tm="100000">
                                          <p:val>
                                            <p:strVal val="#ppt_x"/>
                                          </p:val>
                                        </p:tav>
                                      </p:tavLst>
                                    </p:anim>
                                    <p:anim calcmode="lin" valueType="num">
                                      <p:cBhvr additive="base">
                                        <p:cTn id="1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additive="base">
                                        <p:cTn id="31" dur="500" fill="hold"/>
                                        <p:tgtEl>
                                          <p:spTgt spid="13"/>
                                        </p:tgtEl>
                                        <p:attrNameLst>
                                          <p:attrName>ppt_x</p:attrName>
                                        </p:attrNameLst>
                                      </p:cBhvr>
                                      <p:tavLst>
                                        <p:tav tm="0">
                                          <p:val>
                                            <p:strVal val="#ppt_x"/>
                                          </p:val>
                                        </p:tav>
                                        <p:tav tm="100000">
                                          <p:val>
                                            <p:strVal val="#ppt_x"/>
                                          </p:val>
                                        </p:tav>
                                      </p:tavLst>
                                    </p:anim>
                                    <p:anim calcmode="lin" valueType="num">
                                      <p:cBhvr additive="base">
                                        <p:cTn id="3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D35C9-BFBC-44D9-BA5B-83FB45D60A9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FD72119-F8BB-4D28-ADE6-D219AA789AE4}"/>
              </a:ext>
            </a:extLst>
          </p:cNvPr>
          <p:cNvSpPr>
            <a:spLocks noGrp="1"/>
          </p:cNvSpPr>
          <p:nvPr>
            <p:ph idx="1"/>
          </p:nvPr>
        </p:nvSpPr>
        <p:spPr/>
        <p:txBody>
          <a:bodyPr/>
          <a:lstStyle/>
          <a:p>
            <a:r>
              <a:rPr lang="en-GB" b="1" dirty="0"/>
              <a:t>Data Protection Principles</a:t>
            </a:r>
          </a:p>
        </p:txBody>
      </p:sp>
      <p:sp>
        <p:nvSpPr>
          <p:cNvPr id="4" name="Footer Placeholder 3">
            <a:extLst>
              <a:ext uri="{FF2B5EF4-FFF2-40B4-BE49-F238E27FC236}">
                <a16:creationId xmlns:a16="http://schemas.microsoft.com/office/drawing/2014/main" id="{F328DD47-DD4F-4177-AEF3-C33D0720902E}"/>
              </a:ext>
            </a:extLst>
          </p:cNvPr>
          <p:cNvSpPr>
            <a:spLocks noGrp="1"/>
          </p:cNvSpPr>
          <p:nvPr>
            <p:ph type="ftr" sz="quarter" idx="11"/>
          </p:nvPr>
        </p:nvSpPr>
        <p:spPr/>
        <p:txBody>
          <a:bodyPr/>
          <a:lstStyle/>
          <a:p>
            <a:r>
              <a:rPr lang="en-GB"/>
              <a:t>© 2023 Capital Law Limited</a:t>
            </a:r>
            <a:endParaRPr lang="en-GB" dirty="0"/>
          </a:p>
        </p:txBody>
      </p:sp>
      <p:sp>
        <p:nvSpPr>
          <p:cNvPr id="5" name="Subtitle 4">
            <a:extLst>
              <a:ext uri="{FF2B5EF4-FFF2-40B4-BE49-F238E27FC236}">
                <a16:creationId xmlns:a16="http://schemas.microsoft.com/office/drawing/2014/main" id="{6781F124-DB2B-497B-9F29-18521DB570C9}"/>
              </a:ext>
            </a:extLst>
          </p:cNvPr>
          <p:cNvSpPr>
            <a:spLocks noGrp="1"/>
          </p:cNvSpPr>
          <p:nvPr>
            <p:ph type="subTitle" idx="13"/>
          </p:nvPr>
        </p:nvSpPr>
        <p:spPr/>
        <p:txBody>
          <a:bodyPr/>
          <a:lstStyle/>
          <a:p>
            <a:endParaRPr lang="en-GB"/>
          </a:p>
        </p:txBody>
      </p:sp>
      <p:sp>
        <p:nvSpPr>
          <p:cNvPr id="7" name="Rounded Rectangle 6">
            <a:extLst>
              <a:ext uri="{FF2B5EF4-FFF2-40B4-BE49-F238E27FC236}">
                <a16:creationId xmlns:a16="http://schemas.microsoft.com/office/drawing/2014/main" id="{4FD49A02-37A7-41DA-91FB-250838452283}"/>
              </a:ext>
            </a:extLst>
          </p:cNvPr>
          <p:cNvSpPr/>
          <p:nvPr/>
        </p:nvSpPr>
        <p:spPr>
          <a:xfrm>
            <a:off x="6174153" y="1479289"/>
            <a:ext cx="1728000" cy="1224000"/>
          </a:xfrm>
          <a:prstGeom prst="roundRect">
            <a:avLst/>
          </a:prstGeom>
          <a:ln/>
        </p:spPr>
        <p:style>
          <a:lnRef idx="2">
            <a:schemeClr val="accent3"/>
          </a:lnRef>
          <a:fillRef idx="1">
            <a:schemeClr val="lt1"/>
          </a:fillRef>
          <a:effectRef idx="0">
            <a:schemeClr val="accent3"/>
          </a:effectRef>
          <a:fontRef idx="minor">
            <a:schemeClr val="dk1"/>
          </a:fontRef>
        </p:style>
        <p:txBody>
          <a:bodyPr rtlCol="0" anchor="ctr"/>
          <a:lstStyle/>
          <a:p>
            <a:endParaRPr lang="en-US" sz="1500" b="1" dirty="0">
              <a:solidFill>
                <a:schemeClr val="accent3"/>
              </a:solidFill>
              <a:latin typeface="+mj-lt"/>
            </a:endParaRPr>
          </a:p>
          <a:p>
            <a:r>
              <a:rPr lang="en-US" sz="1500" b="1" dirty="0">
                <a:solidFill>
                  <a:schemeClr val="accent3"/>
                </a:solidFill>
                <a:latin typeface="+mj-lt"/>
              </a:rPr>
              <a:t>01</a:t>
            </a:r>
            <a:endParaRPr lang="en-GB" sz="1500" b="1" dirty="0">
              <a:solidFill>
                <a:schemeClr val="accent3"/>
              </a:solidFill>
              <a:latin typeface="+mj-lt"/>
            </a:endParaRPr>
          </a:p>
          <a:p>
            <a:r>
              <a:rPr lang="en-GB" sz="1500" b="1" dirty="0">
                <a:latin typeface="+mj-lt"/>
              </a:rPr>
              <a:t>Lawfulness, fairness and transparency</a:t>
            </a:r>
          </a:p>
        </p:txBody>
      </p:sp>
      <p:sp>
        <p:nvSpPr>
          <p:cNvPr id="8" name="Rounded Rectangle 7">
            <a:extLst>
              <a:ext uri="{FF2B5EF4-FFF2-40B4-BE49-F238E27FC236}">
                <a16:creationId xmlns:a16="http://schemas.microsoft.com/office/drawing/2014/main" id="{AADC5875-D40F-4BC5-AE1C-AD383F99FD4B}"/>
              </a:ext>
            </a:extLst>
          </p:cNvPr>
          <p:cNvSpPr/>
          <p:nvPr/>
        </p:nvSpPr>
        <p:spPr>
          <a:xfrm>
            <a:off x="9988867" y="3115639"/>
            <a:ext cx="1728000" cy="1224000"/>
          </a:xfrm>
          <a:prstGeom prst="roundRect">
            <a:avLst/>
          </a:prstGeom>
          <a:ln/>
        </p:spPr>
        <p:style>
          <a:lnRef idx="2">
            <a:schemeClr val="accent3"/>
          </a:lnRef>
          <a:fillRef idx="1">
            <a:schemeClr val="lt1"/>
          </a:fillRef>
          <a:effectRef idx="0">
            <a:schemeClr val="accent3"/>
          </a:effectRef>
          <a:fontRef idx="minor">
            <a:schemeClr val="dk1"/>
          </a:fontRef>
        </p:style>
        <p:txBody>
          <a:bodyPr rtlCol="0" anchor="ctr"/>
          <a:lstStyle/>
          <a:p>
            <a:r>
              <a:rPr lang="en-US" sz="1425" b="1" dirty="0">
                <a:solidFill>
                  <a:schemeClr val="accent3"/>
                </a:solidFill>
                <a:latin typeface="+mj-lt"/>
              </a:rPr>
              <a:t>06</a:t>
            </a:r>
            <a:endParaRPr lang="en-GB" sz="1425" b="1" dirty="0">
              <a:solidFill>
                <a:schemeClr val="accent3"/>
              </a:solidFill>
              <a:latin typeface="+mj-lt"/>
            </a:endParaRPr>
          </a:p>
          <a:p>
            <a:r>
              <a:rPr lang="en-GB" sz="1425" b="1" dirty="0">
                <a:latin typeface="+mj-lt"/>
              </a:rPr>
              <a:t>Integrity and confidentiality</a:t>
            </a:r>
          </a:p>
        </p:txBody>
      </p:sp>
      <p:sp>
        <p:nvSpPr>
          <p:cNvPr id="9" name="Rounded Rectangle 8">
            <a:extLst>
              <a:ext uri="{FF2B5EF4-FFF2-40B4-BE49-F238E27FC236}">
                <a16:creationId xmlns:a16="http://schemas.microsoft.com/office/drawing/2014/main" id="{42968C7C-23D4-4167-B350-ABD257E24777}"/>
              </a:ext>
            </a:extLst>
          </p:cNvPr>
          <p:cNvSpPr/>
          <p:nvPr/>
        </p:nvSpPr>
        <p:spPr>
          <a:xfrm>
            <a:off x="8068873" y="1495209"/>
            <a:ext cx="1728000" cy="1224000"/>
          </a:xfrm>
          <a:prstGeom prst="roundRect">
            <a:avLst/>
          </a:prstGeom>
          <a:ln/>
        </p:spPr>
        <p:style>
          <a:lnRef idx="2">
            <a:schemeClr val="accent3"/>
          </a:lnRef>
          <a:fillRef idx="1">
            <a:schemeClr val="lt1"/>
          </a:fillRef>
          <a:effectRef idx="0">
            <a:schemeClr val="accent3"/>
          </a:effectRef>
          <a:fontRef idx="minor">
            <a:schemeClr val="dk1"/>
          </a:fontRef>
        </p:style>
        <p:txBody>
          <a:bodyPr rtlCol="0" anchor="ctr"/>
          <a:lstStyle/>
          <a:p>
            <a:r>
              <a:rPr lang="en-US" sz="1500" b="1" dirty="0">
                <a:solidFill>
                  <a:schemeClr val="accent3"/>
                </a:solidFill>
                <a:latin typeface="+mj-lt"/>
              </a:rPr>
              <a:t>02</a:t>
            </a:r>
            <a:endParaRPr lang="en-GB" sz="1500" b="1" dirty="0">
              <a:solidFill>
                <a:schemeClr val="accent3"/>
              </a:solidFill>
              <a:latin typeface="+mj-lt"/>
            </a:endParaRPr>
          </a:p>
          <a:p>
            <a:r>
              <a:rPr lang="en-GB" sz="1500" b="1" dirty="0">
                <a:latin typeface="+mj-lt"/>
              </a:rPr>
              <a:t>Purpose limitation</a:t>
            </a:r>
          </a:p>
        </p:txBody>
      </p:sp>
      <p:sp>
        <p:nvSpPr>
          <p:cNvPr id="10" name="Rounded Rectangle 9">
            <a:extLst>
              <a:ext uri="{FF2B5EF4-FFF2-40B4-BE49-F238E27FC236}">
                <a16:creationId xmlns:a16="http://schemas.microsoft.com/office/drawing/2014/main" id="{C4677B76-3254-4836-B510-59F033E5EC46}"/>
              </a:ext>
            </a:extLst>
          </p:cNvPr>
          <p:cNvSpPr/>
          <p:nvPr/>
        </p:nvSpPr>
        <p:spPr>
          <a:xfrm>
            <a:off x="9973271" y="1479289"/>
            <a:ext cx="1728000" cy="1224000"/>
          </a:xfrm>
          <a:prstGeom prst="roundRect">
            <a:avLst/>
          </a:prstGeom>
          <a:ln/>
        </p:spPr>
        <p:style>
          <a:lnRef idx="2">
            <a:schemeClr val="accent3"/>
          </a:lnRef>
          <a:fillRef idx="1">
            <a:schemeClr val="lt1"/>
          </a:fillRef>
          <a:effectRef idx="0">
            <a:schemeClr val="accent3"/>
          </a:effectRef>
          <a:fontRef idx="minor">
            <a:schemeClr val="dk1"/>
          </a:fontRef>
        </p:style>
        <p:txBody>
          <a:bodyPr rtlCol="0" anchor="ctr"/>
          <a:lstStyle/>
          <a:p>
            <a:pPr marL="130951" lvl="1" indent="5953">
              <a:defRPr/>
            </a:pPr>
            <a:r>
              <a:rPr lang="en-US" sz="1500" b="1" dirty="0">
                <a:solidFill>
                  <a:schemeClr val="accent3"/>
                </a:solidFill>
                <a:latin typeface="+mj-lt"/>
              </a:rPr>
              <a:t>03</a:t>
            </a:r>
            <a:endParaRPr lang="en-GB" sz="1500" b="1" dirty="0">
              <a:solidFill>
                <a:schemeClr val="accent3"/>
              </a:solidFill>
              <a:latin typeface="+mj-lt"/>
            </a:endParaRPr>
          </a:p>
          <a:p>
            <a:pPr marL="130951" lvl="1" indent="5953">
              <a:defRPr/>
            </a:pPr>
            <a:r>
              <a:rPr lang="en-GB" sz="1500" b="1" dirty="0">
                <a:latin typeface="+mj-lt"/>
              </a:rPr>
              <a:t>Data </a:t>
            </a:r>
            <a:r>
              <a:rPr lang="en-GB" sz="1450" b="1" dirty="0">
                <a:latin typeface="+mj-lt"/>
              </a:rPr>
              <a:t>minimisation</a:t>
            </a:r>
          </a:p>
        </p:txBody>
      </p:sp>
      <p:sp>
        <p:nvSpPr>
          <p:cNvPr id="11" name="Rounded Rectangle 10">
            <a:extLst>
              <a:ext uri="{FF2B5EF4-FFF2-40B4-BE49-F238E27FC236}">
                <a16:creationId xmlns:a16="http://schemas.microsoft.com/office/drawing/2014/main" id="{38C87FA2-1A34-492B-9CA6-BD19B39EE656}"/>
              </a:ext>
            </a:extLst>
          </p:cNvPr>
          <p:cNvSpPr/>
          <p:nvPr/>
        </p:nvSpPr>
        <p:spPr>
          <a:xfrm>
            <a:off x="8084469" y="3115640"/>
            <a:ext cx="1728000" cy="1224000"/>
          </a:xfrm>
          <a:prstGeom prst="roundRect">
            <a:avLst/>
          </a:prstGeom>
          <a:ln/>
        </p:spPr>
        <p:style>
          <a:lnRef idx="2">
            <a:schemeClr val="accent3"/>
          </a:lnRef>
          <a:fillRef idx="1">
            <a:schemeClr val="lt1"/>
          </a:fillRef>
          <a:effectRef idx="0">
            <a:schemeClr val="accent3"/>
          </a:effectRef>
          <a:fontRef idx="minor">
            <a:schemeClr val="dk1"/>
          </a:fontRef>
        </p:style>
        <p:txBody>
          <a:bodyPr rtlCol="0" anchor="ctr"/>
          <a:lstStyle/>
          <a:p>
            <a:r>
              <a:rPr lang="en-US" sz="1500" b="1" dirty="0">
                <a:solidFill>
                  <a:schemeClr val="accent3"/>
                </a:solidFill>
                <a:latin typeface="+mj-lt"/>
              </a:rPr>
              <a:t>05</a:t>
            </a:r>
            <a:endParaRPr lang="en-GB" sz="1500" b="1" dirty="0">
              <a:solidFill>
                <a:schemeClr val="accent3"/>
              </a:solidFill>
              <a:latin typeface="+mj-lt"/>
            </a:endParaRPr>
          </a:p>
          <a:p>
            <a:r>
              <a:rPr lang="en-GB" sz="1500" b="1" dirty="0">
                <a:latin typeface="+mj-lt"/>
              </a:rPr>
              <a:t>Storage limitation</a:t>
            </a:r>
          </a:p>
        </p:txBody>
      </p:sp>
      <p:sp>
        <p:nvSpPr>
          <p:cNvPr id="12" name="Rounded Rectangle 11">
            <a:extLst>
              <a:ext uri="{FF2B5EF4-FFF2-40B4-BE49-F238E27FC236}">
                <a16:creationId xmlns:a16="http://schemas.microsoft.com/office/drawing/2014/main" id="{8B97FFB3-B6D8-4030-B38A-E77A64862DD8}"/>
              </a:ext>
            </a:extLst>
          </p:cNvPr>
          <p:cNvSpPr/>
          <p:nvPr/>
        </p:nvSpPr>
        <p:spPr>
          <a:xfrm>
            <a:off x="6189749" y="3115639"/>
            <a:ext cx="1728000" cy="1224000"/>
          </a:xfrm>
          <a:prstGeom prst="roundRect">
            <a:avLst/>
          </a:prstGeom>
          <a:ln/>
        </p:spPr>
        <p:style>
          <a:lnRef idx="2">
            <a:schemeClr val="accent3"/>
          </a:lnRef>
          <a:fillRef idx="1">
            <a:schemeClr val="lt1"/>
          </a:fillRef>
          <a:effectRef idx="0">
            <a:schemeClr val="accent3"/>
          </a:effectRef>
          <a:fontRef idx="minor">
            <a:schemeClr val="dk1"/>
          </a:fontRef>
        </p:style>
        <p:txBody>
          <a:bodyPr rtlCol="0" anchor="ctr"/>
          <a:lstStyle/>
          <a:p>
            <a:r>
              <a:rPr lang="en-US" sz="1500" b="1" dirty="0">
                <a:solidFill>
                  <a:schemeClr val="accent3"/>
                </a:solidFill>
                <a:latin typeface="+mj-lt"/>
              </a:rPr>
              <a:t>04</a:t>
            </a:r>
            <a:endParaRPr lang="en-GB" sz="1500" b="1" dirty="0">
              <a:solidFill>
                <a:schemeClr val="accent3"/>
              </a:solidFill>
              <a:latin typeface="+mj-lt"/>
            </a:endParaRPr>
          </a:p>
          <a:p>
            <a:r>
              <a:rPr lang="en-GB" sz="1500" b="1" dirty="0">
                <a:latin typeface="+mj-lt"/>
              </a:rPr>
              <a:t>Accuracy</a:t>
            </a:r>
          </a:p>
        </p:txBody>
      </p:sp>
    </p:spTree>
    <p:extLst>
      <p:ext uri="{BB962C8B-B14F-4D97-AF65-F5344CB8AC3E}">
        <p14:creationId xmlns:p14="http://schemas.microsoft.com/office/powerpoint/2010/main" val="16457705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42FA3C-F29E-4C4F-B47C-BE52AB5B19C4}"/>
              </a:ext>
            </a:extLst>
          </p:cNvPr>
          <p:cNvSpPr>
            <a:spLocks noGrp="1"/>
          </p:cNvSpPr>
          <p:nvPr>
            <p:ph idx="1"/>
          </p:nvPr>
        </p:nvSpPr>
        <p:spPr/>
        <p:txBody>
          <a:bodyPr/>
          <a:lstStyle/>
          <a:p>
            <a:pPr lvl="1"/>
            <a:r>
              <a:rPr lang="en-GB" dirty="0"/>
              <a:t>Data protection impact assessments (DPIA)</a:t>
            </a:r>
          </a:p>
          <a:p>
            <a:endParaRPr lang="en-GB" dirty="0"/>
          </a:p>
        </p:txBody>
      </p:sp>
      <p:sp>
        <p:nvSpPr>
          <p:cNvPr id="4" name="Footer Placeholder 3">
            <a:extLst>
              <a:ext uri="{FF2B5EF4-FFF2-40B4-BE49-F238E27FC236}">
                <a16:creationId xmlns:a16="http://schemas.microsoft.com/office/drawing/2014/main" id="{B8663F9F-2FF7-4C62-B630-1A983DDB6780}"/>
              </a:ext>
            </a:extLst>
          </p:cNvPr>
          <p:cNvSpPr>
            <a:spLocks noGrp="1"/>
          </p:cNvSpPr>
          <p:nvPr>
            <p:ph type="ftr" sz="quarter" idx="11"/>
          </p:nvPr>
        </p:nvSpPr>
        <p:spPr/>
        <p:txBody>
          <a:bodyPr/>
          <a:lstStyle/>
          <a:p>
            <a:r>
              <a:rPr lang="en-GB"/>
              <a:t>© 2023 Capital Law Limited</a:t>
            </a:r>
            <a:endParaRPr lang="en-GB" dirty="0"/>
          </a:p>
        </p:txBody>
      </p:sp>
      <p:sp>
        <p:nvSpPr>
          <p:cNvPr id="6" name="Text Placeholder 5">
            <a:extLst>
              <a:ext uri="{FF2B5EF4-FFF2-40B4-BE49-F238E27FC236}">
                <a16:creationId xmlns:a16="http://schemas.microsoft.com/office/drawing/2014/main" id="{6917614F-B0F2-4677-A920-CF48EFD8DDF8}"/>
              </a:ext>
            </a:extLst>
          </p:cNvPr>
          <p:cNvSpPr>
            <a:spLocks noGrp="1"/>
          </p:cNvSpPr>
          <p:nvPr>
            <p:ph type="body" sz="quarter" idx="14"/>
          </p:nvPr>
        </p:nvSpPr>
        <p:spPr>
          <a:xfrm>
            <a:off x="6193026" y="1478510"/>
            <a:ext cx="5539437" cy="4157663"/>
          </a:xfrm>
        </p:spPr>
        <p:txBody>
          <a:bodyPr/>
          <a:lstStyle/>
          <a:p>
            <a:pPr marL="285750" lvl="1" indent="-285750">
              <a:buFontTx/>
              <a:buChar char="-"/>
            </a:pPr>
            <a:r>
              <a:rPr lang="en-GB" dirty="0"/>
              <a:t>Process to identify and minimise data protection risks of a project</a:t>
            </a:r>
          </a:p>
          <a:p>
            <a:pPr marL="285750" lvl="1" indent="-285750">
              <a:buFontTx/>
              <a:buChar char="-"/>
            </a:pPr>
            <a:r>
              <a:rPr lang="en-GB" dirty="0"/>
              <a:t>Requirement where processing is </a:t>
            </a:r>
            <a:r>
              <a:rPr lang="en-GB" b="1" dirty="0"/>
              <a:t>likely to result in a high risk</a:t>
            </a:r>
            <a:r>
              <a:rPr lang="en-GB" dirty="0"/>
              <a:t> to individuals</a:t>
            </a:r>
          </a:p>
          <a:p>
            <a:pPr marL="285750" lvl="1" indent="-285750">
              <a:buFontTx/>
              <a:buChar char="-"/>
            </a:pPr>
            <a:endParaRPr lang="en-GB" dirty="0"/>
          </a:p>
          <a:p>
            <a:pPr lvl="1"/>
            <a:r>
              <a:rPr lang="en-GB" b="1" dirty="0"/>
              <a:t>DPIA Content:</a:t>
            </a:r>
          </a:p>
          <a:p>
            <a:pPr marL="285750" lvl="1" indent="-285750">
              <a:buFontTx/>
              <a:buChar char="-"/>
            </a:pPr>
            <a:r>
              <a:rPr lang="en-GB" dirty="0"/>
              <a:t>Describe the nature, scope, context and purposes of the processing</a:t>
            </a:r>
          </a:p>
          <a:p>
            <a:pPr marL="285750" lvl="1" indent="-285750">
              <a:buFontTx/>
              <a:buChar char="-"/>
            </a:pPr>
            <a:r>
              <a:rPr lang="en-GB" dirty="0"/>
              <a:t>Assess necessity, proportionality and compliance measures</a:t>
            </a:r>
          </a:p>
          <a:p>
            <a:pPr marL="285750" lvl="1" indent="-285750">
              <a:buFontTx/>
              <a:buChar char="-"/>
            </a:pPr>
            <a:r>
              <a:rPr lang="en-GB" dirty="0"/>
              <a:t>Identify and assess risks to individuals</a:t>
            </a:r>
          </a:p>
          <a:p>
            <a:pPr marL="285750" lvl="1" indent="-285750">
              <a:buFontTx/>
              <a:buChar char="-"/>
            </a:pPr>
            <a:r>
              <a:rPr lang="en-GB" dirty="0"/>
              <a:t>Identify any additional measures to mitigate those risks</a:t>
            </a:r>
          </a:p>
          <a:p>
            <a:pPr marL="285750" lvl="1" indent="-285750">
              <a:buFontTx/>
              <a:buChar char="-"/>
            </a:pPr>
            <a:endParaRPr lang="en-GB" dirty="0"/>
          </a:p>
          <a:p>
            <a:pPr marL="285750" lvl="1" indent="-285750">
              <a:buFontTx/>
              <a:buChar char="-"/>
            </a:pPr>
            <a:r>
              <a:rPr lang="en-GB" dirty="0"/>
              <a:t>Unable to mitigate risks – contact the ICO</a:t>
            </a:r>
          </a:p>
          <a:p>
            <a:endParaRPr lang="en-GB" dirty="0"/>
          </a:p>
        </p:txBody>
      </p:sp>
    </p:spTree>
    <p:extLst>
      <p:ext uri="{BB962C8B-B14F-4D97-AF65-F5344CB8AC3E}">
        <p14:creationId xmlns:p14="http://schemas.microsoft.com/office/powerpoint/2010/main" val="1162970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3584E7-DCAC-4A4F-B639-74F5BBB84885}"/>
              </a:ext>
            </a:extLst>
          </p:cNvPr>
          <p:cNvSpPr>
            <a:spLocks noGrp="1"/>
          </p:cNvSpPr>
          <p:nvPr>
            <p:ph idx="1"/>
          </p:nvPr>
        </p:nvSpPr>
        <p:spPr/>
        <p:txBody>
          <a:bodyPr/>
          <a:lstStyle/>
          <a:p>
            <a:r>
              <a:rPr lang="en-GB" b="1" dirty="0"/>
              <a:t>Data Protection Officer</a:t>
            </a:r>
            <a:endParaRPr lang="en-GB" dirty="0"/>
          </a:p>
        </p:txBody>
      </p:sp>
      <p:sp>
        <p:nvSpPr>
          <p:cNvPr id="4" name="Footer Placeholder 3">
            <a:extLst>
              <a:ext uri="{FF2B5EF4-FFF2-40B4-BE49-F238E27FC236}">
                <a16:creationId xmlns:a16="http://schemas.microsoft.com/office/drawing/2014/main" id="{B16418F0-44FE-4EA1-B08A-1772637ECF9E}"/>
              </a:ext>
            </a:extLst>
          </p:cNvPr>
          <p:cNvSpPr>
            <a:spLocks noGrp="1"/>
          </p:cNvSpPr>
          <p:nvPr>
            <p:ph type="ftr" sz="quarter" idx="11"/>
          </p:nvPr>
        </p:nvSpPr>
        <p:spPr/>
        <p:txBody>
          <a:bodyPr/>
          <a:lstStyle/>
          <a:p>
            <a:r>
              <a:rPr lang="en-GB"/>
              <a:t>© 2023 Capital Law Limited</a:t>
            </a:r>
            <a:endParaRPr lang="en-GB" dirty="0"/>
          </a:p>
        </p:txBody>
      </p:sp>
      <p:sp>
        <p:nvSpPr>
          <p:cNvPr id="6" name="Text Placeholder 5">
            <a:extLst>
              <a:ext uri="{FF2B5EF4-FFF2-40B4-BE49-F238E27FC236}">
                <a16:creationId xmlns:a16="http://schemas.microsoft.com/office/drawing/2014/main" id="{2A3AB2C1-4B5F-4440-920E-A012965CA717}"/>
              </a:ext>
            </a:extLst>
          </p:cNvPr>
          <p:cNvSpPr>
            <a:spLocks noGrp="1"/>
          </p:cNvSpPr>
          <p:nvPr>
            <p:ph type="body" sz="quarter" idx="14"/>
          </p:nvPr>
        </p:nvSpPr>
        <p:spPr/>
        <p:txBody>
          <a:bodyPr/>
          <a:lstStyle/>
          <a:p>
            <a:r>
              <a:rPr lang="en-US" dirty="0"/>
              <a:t>Data Protection Officer</a:t>
            </a:r>
          </a:p>
          <a:p>
            <a:endParaRPr lang="en-US" dirty="0"/>
          </a:p>
          <a:p>
            <a:pPr marL="257141" indent="-257141">
              <a:buFont typeface="Georgia" panose="02040502050405020303" pitchFamily="18" charset="0"/>
              <a:buChar char="—"/>
            </a:pPr>
            <a:r>
              <a:rPr lang="en-US" b="0" dirty="0"/>
              <a:t>Independent and easily accessible point of contact</a:t>
            </a:r>
          </a:p>
          <a:p>
            <a:pPr marL="257141" indent="-257141">
              <a:buFont typeface="Georgia" panose="02040502050405020303" pitchFamily="18" charset="0"/>
              <a:buChar char="—"/>
            </a:pPr>
            <a:r>
              <a:rPr lang="en-US" b="0" dirty="0"/>
              <a:t>Monitor internal compliance</a:t>
            </a:r>
          </a:p>
          <a:p>
            <a:pPr marL="257141" indent="-257141">
              <a:buFont typeface="Georgia" panose="02040502050405020303" pitchFamily="18" charset="0"/>
              <a:buChar char="—"/>
            </a:pPr>
            <a:r>
              <a:rPr lang="en-US" b="0" dirty="0"/>
              <a:t>Promote a culture of data protection awareness</a:t>
            </a:r>
          </a:p>
          <a:p>
            <a:pPr marL="257141" indent="-257141">
              <a:buFont typeface="Georgia" panose="02040502050405020303" pitchFamily="18" charset="0"/>
              <a:buChar char="—"/>
            </a:pPr>
            <a:r>
              <a:rPr lang="en-US" b="0" dirty="0"/>
              <a:t>Manage compliance obligations</a:t>
            </a:r>
          </a:p>
          <a:p>
            <a:pPr marL="257141" indent="-257141">
              <a:buFont typeface="Georgia" panose="02040502050405020303" pitchFamily="18" charset="0"/>
              <a:buChar char="—"/>
            </a:pPr>
            <a:r>
              <a:rPr lang="en-US" b="0" dirty="0"/>
              <a:t>Promote training</a:t>
            </a:r>
          </a:p>
          <a:p>
            <a:pPr marL="257141" indent="-257141">
              <a:buFont typeface="Georgia" panose="02040502050405020303" pitchFamily="18" charset="0"/>
              <a:buChar char="—"/>
            </a:pPr>
            <a:r>
              <a:rPr lang="en-US" b="0" dirty="0"/>
              <a:t>Process audits</a:t>
            </a:r>
          </a:p>
          <a:p>
            <a:pPr marL="257141" indent="-257141">
              <a:buFont typeface="Georgia" panose="02040502050405020303" pitchFamily="18" charset="0"/>
              <a:buChar char="—"/>
            </a:pPr>
            <a:r>
              <a:rPr lang="en-US" b="0" dirty="0"/>
              <a:t>Conduct DPIAs and know when they are necessary</a:t>
            </a:r>
          </a:p>
          <a:p>
            <a:pPr marL="257141" indent="-257141">
              <a:buFont typeface="Georgia" panose="02040502050405020303" pitchFamily="18" charset="0"/>
              <a:buChar char="—"/>
            </a:pPr>
            <a:endParaRPr lang="en-US" b="0" dirty="0"/>
          </a:p>
          <a:p>
            <a:r>
              <a:rPr lang="en-US" dirty="0"/>
              <a:t>Should be involved, in a timely manner, in all data protection issues</a:t>
            </a:r>
          </a:p>
          <a:p>
            <a:endParaRPr lang="en-US" dirty="0"/>
          </a:p>
          <a:p>
            <a:endParaRPr lang="en-GB" dirty="0"/>
          </a:p>
        </p:txBody>
      </p:sp>
    </p:spTree>
    <p:extLst>
      <p:ext uri="{BB962C8B-B14F-4D97-AF65-F5344CB8AC3E}">
        <p14:creationId xmlns:p14="http://schemas.microsoft.com/office/powerpoint/2010/main" val="17224113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00CCC80A-D82F-4F5C-83F4-D3D924F3642C}"/>
              </a:ext>
            </a:extLst>
          </p:cNvPr>
          <p:cNvSpPr>
            <a:spLocks noGrp="1"/>
          </p:cNvSpPr>
          <p:nvPr>
            <p:ph idx="1"/>
          </p:nvPr>
        </p:nvSpPr>
        <p:spPr/>
        <p:txBody>
          <a:bodyPr/>
          <a:lstStyle/>
          <a:p>
            <a:r>
              <a:rPr lang="en-US" b="1" dirty="0"/>
              <a:t>Maintaining Compliance </a:t>
            </a:r>
            <a:endParaRPr lang="en-GB" b="1" dirty="0"/>
          </a:p>
        </p:txBody>
      </p:sp>
      <p:sp>
        <p:nvSpPr>
          <p:cNvPr id="4" name="Footer Placeholder 3">
            <a:extLst>
              <a:ext uri="{FF2B5EF4-FFF2-40B4-BE49-F238E27FC236}">
                <a16:creationId xmlns:a16="http://schemas.microsoft.com/office/drawing/2014/main" id="{8E2214FD-769F-482E-AE6B-BB093E49642E}"/>
              </a:ext>
            </a:extLst>
          </p:cNvPr>
          <p:cNvSpPr>
            <a:spLocks noGrp="1"/>
          </p:cNvSpPr>
          <p:nvPr>
            <p:ph type="ftr" sz="quarter" idx="11"/>
          </p:nvPr>
        </p:nvSpPr>
        <p:spPr/>
        <p:txBody>
          <a:bodyPr/>
          <a:lstStyle/>
          <a:p>
            <a:r>
              <a:rPr lang="en-GB"/>
              <a:t>© 2023 Capital Law Limited</a:t>
            </a:r>
            <a:endParaRPr lang="en-GB" dirty="0"/>
          </a:p>
        </p:txBody>
      </p:sp>
      <p:sp>
        <p:nvSpPr>
          <p:cNvPr id="13" name="Text Placeholder 12">
            <a:extLst>
              <a:ext uri="{FF2B5EF4-FFF2-40B4-BE49-F238E27FC236}">
                <a16:creationId xmlns:a16="http://schemas.microsoft.com/office/drawing/2014/main" id="{53546E68-768E-4609-AF93-B86CB21F7819}"/>
              </a:ext>
            </a:extLst>
          </p:cNvPr>
          <p:cNvSpPr>
            <a:spLocks noGrp="1"/>
          </p:cNvSpPr>
          <p:nvPr>
            <p:ph type="body" sz="quarter" idx="14"/>
          </p:nvPr>
        </p:nvSpPr>
        <p:spPr>
          <a:xfrm>
            <a:off x="6193026" y="1478700"/>
            <a:ext cx="5852416" cy="4157257"/>
          </a:xfrm>
        </p:spPr>
        <p:txBody>
          <a:bodyPr/>
          <a:lstStyle/>
          <a:p>
            <a:r>
              <a:rPr lang="en-US" dirty="0"/>
              <a:t>Induction and ongoing staff training</a:t>
            </a:r>
          </a:p>
          <a:p>
            <a:pPr marL="257141" indent="-257141">
              <a:buFont typeface="Georgia" panose="02040502050405020303" pitchFamily="18" charset="0"/>
              <a:buChar char="—"/>
            </a:pPr>
            <a:r>
              <a:rPr lang="en-US" b="0" dirty="0"/>
              <a:t>Adopt a proactive strategy and engage with the GDPR</a:t>
            </a:r>
          </a:p>
          <a:p>
            <a:pPr marL="257141" indent="-257141">
              <a:buFont typeface="Georgia" panose="02040502050405020303" pitchFamily="18" charset="0"/>
              <a:buChar char="—"/>
            </a:pPr>
            <a:r>
              <a:rPr lang="en-US" b="0" dirty="0"/>
              <a:t>Data protection included in induction process</a:t>
            </a:r>
          </a:p>
          <a:p>
            <a:pPr marL="257141" indent="-257141">
              <a:buFont typeface="Georgia" panose="02040502050405020303" pitchFamily="18" charset="0"/>
              <a:buChar char="—"/>
            </a:pPr>
            <a:r>
              <a:rPr lang="en-US" b="0" dirty="0"/>
              <a:t>Annual or bi-annual refresher training</a:t>
            </a:r>
          </a:p>
          <a:p>
            <a:pPr marL="257141" indent="-257141">
              <a:buFont typeface="Georgia" panose="02040502050405020303" pitchFamily="18" charset="0"/>
              <a:buChar char="—"/>
            </a:pPr>
            <a:endParaRPr lang="en-US" b="0" dirty="0"/>
          </a:p>
          <a:p>
            <a:r>
              <a:rPr lang="en-US" dirty="0"/>
              <a:t>Annual audit and gap analysis</a:t>
            </a:r>
          </a:p>
          <a:p>
            <a:pPr marL="257141" lvl="0" indent="-257141">
              <a:buFont typeface="Georgia" panose="02040502050405020303" pitchFamily="18" charset="0"/>
              <a:buChar char="—"/>
            </a:pPr>
            <a:r>
              <a:rPr lang="en-US" b="0" dirty="0"/>
              <a:t>Carry out a broad data protection audit of the organisation</a:t>
            </a:r>
          </a:p>
          <a:p>
            <a:pPr marL="257141" lvl="0" indent="-257141">
              <a:buFont typeface="Georgia" panose="02040502050405020303" pitchFamily="18" charset="0"/>
              <a:buChar char="—"/>
            </a:pPr>
            <a:r>
              <a:rPr lang="en-US" b="0" dirty="0" err="1"/>
              <a:t>Analyse</a:t>
            </a:r>
            <a:r>
              <a:rPr lang="en-US" b="0" dirty="0"/>
              <a:t> current position and whether there are any gaps in compliance</a:t>
            </a:r>
          </a:p>
          <a:p>
            <a:endParaRPr lang="en-US" dirty="0"/>
          </a:p>
          <a:p>
            <a:r>
              <a:rPr lang="en-US" dirty="0"/>
              <a:t>Review the breach procedure / recovery plan</a:t>
            </a:r>
          </a:p>
          <a:p>
            <a:pPr marL="257141" indent="-257141">
              <a:buFont typeface="Georgia" panose="02040502050405020303" pitchFamily="18" charset="0"/>
              <a:buChar char="—"/>
            </a:pPr>
            <a:r>
              <a:rPr lang="en-US" b="0" dirty="0"/>
              <a:t>Is the breach register up to date?</a:t>
            </a:r>
          </a:p>
          <a:p>
            <a:pPr marL="257141" indent="-257141">
              <a:buFont typeface="Georgia" panose="02040502050405020303" pitchFamily="18" charset="0"/>
              <a:buChar char="—"/>
            </a:pPr>
            <a:r>
              <a:rPr lang="en-US" b="0" dirty="0"/>
              <a:t>Have there been any breaches which demonstrated the breach plan needed to be amended?</a:t>
            </a:r>
          </a:p>
          <a:p>
            <a:pPr marL="257141" indent="-257141">
              <a:buFontTx/>
              <a:buChar char="-"/>
            </a:pPr>
            <a:endParaRPr lang="en-US" b="0" dirty="0"/>
          </a:p>
          <a:p>
            <a:r>
              <a:rPr lang="en-US" b="0" dirty="0"/>
              <a:t>Prepare &gt; Detect &gt; Verify &gt; Contain &gt; Mitigate &gt; Review</a:t>
            </a:r>
          </a:p>
          <a:p>
            <a:endParaRPr lang="en-US" b="0" dirty="0"/>
          </a:p>
          <a:p>
            <a:endParaRPr lang="en-GB" b="0" dirty="0"/>
          </a:p>
        </p:txBody>
      </p:sp>
    </p:spTree>
    <p:extLst>
      <p:ext uri="{BB962C8B-B14F-4D97-AF65-F5344CB8AC3E}">
        <p14:creationId xmlns:p14="http://schemas.microsoft.com/office/powerpoint/2010/main" val="2008651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C8306E9D-19BE-4AC5-9CC9-A09EAAC344A7}"/>
              </a:ext>
            </a:extLst>
          </p:cNvPr>
          <p:cNvSpPr>
            <a:spLocks noGrp="1"/>
          </p:cNvSpPr>
          <p:nvPr>
            <p:ph idx="1"/>
          </p:nvPr>
        </p:nvSpPr>
        <p:spPr>
          <a:xfrm>
            <a:off x="546154" y="793870"/>
            <a:ext cx="8115707" cy="4391276"/>
          </a:xfrm>
        </p:spPr>
        <p:txBody>
          <a:bodyPr/>
          <a:lstStyle/>
          <a:p>
            <a:r>
              <a:rPr lang="en-GB" sz="3600" dirty="0">
                <a:solidFill>
                  <a:schemeClr val="accent3"/>
                </a:solidFill>
              </a:rPr>
              <a:t>Data</a:t>
            </a:r>
            <a:r>
              <a:rPr lang="en-US" sz="3600" dirty="0">
                <a:solidFill>
                  <a:schemeClr val="accent3"/>
                </a:solidFill>
              </a:rPr>
              <a:t> Audits</a:t>
            </a:r>
          </a:p>
          <a:p>
            <a:r>
              <a:rPr lang="en-US" b="0" dirty="0"/>
              <a:t>Understand the life-cycle of the personal data held</a:t>
            </a:r>
            <a:endParaRPr lang="en-GB" b="0" dirty="0"/>
          </a:p>
        </p:txBody>
      </p:sp>
      <p:sp>
        <p:nvSpPr>
          <p:cNvPr id="2" name="Footer Placeholder 1">
            <a:extLst>
              <a:ext uri="{FF2B5EF4-FFF2-40B4-BE49-F238E27FC236}">
                <a16:creationId xmlns:a16="http://schemas.microsoft.com/office/drawing/2014/main" id="{2EBDC5F7-89DF-4288-872B-CCEA1FC12A95}"/>
              </a:ext>
            </a:extLst>
          </p:cNvPr>
          <p:cNvSpPr>
            <a:spLocks noGrp="1"/>
          </p:cNvSpPr>
          <p:nvPr>
            <p:ph type="ftr" sz="quarter" idx="11"/>
          </p:nvPr>
        </p:nvSpPr>
        <p:spPr/>
        <p:txBody>
          <a:bodyPr/>
          <a:lstStyle/>
          <a:p>
            <a:r>
              <a:rPr lang="en-GB"/>
              <a:t>© 2023 Capital Law Limited</a:t>
            </a:r>
            <a:endParaRPr lang="en-GB" dirty="0"/>
          </a:p>
        </p:txBody>
      </p:sp>
      <p:graphicFrame>
        <p:nvGraphicFramePr>
          <p:cNvPr id="12" name="Diagram 11">
            <a:extLst>
              <a:ext uri="{FF2B5EF4-FFF2-40B4-BE49-F238E27FC236}">
                <a16:creationId xmlns:a16="http://schemas.microsoft.com/office/drawing/2014/main" id="{727BB818-733D-496E-B3B9-75E6EDC6F00F}"/>
              </a:ext>
            </a:extLst>
          </p:cNvPr>
          <p:cNvGraphicFramePr/>
          <p:nvPr>
            <p:extLst>
              <p:ext uri="{D42A27DB-BD31-4B8C-83A1-F6EECF244321}">
                <p14:modId xmlns:p14="http://schemas.microsoft.com/office/powerpoint/2010/main" val="4205788800"/>
              </p:ext>
            </p:extLst>
          </p:nvPr>
        </p:nvGraphicFramePr>
        <p:xfrm>
          <a:off x="2669162" y="1545996"/>
          <a:ext cx="9194188" cy="53120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68412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C0A6FE49-94B5-4ED2-A57C-E9C33DAA0089}"/>
              </a:ext>
            </a:extLst>
          </p:cNvPr>
          <p:cNvSpPr>
            <a:spLocks noGrp="1"/>
          </p:cNvSpPr>
          <p:nvPr>
            <p:ph type="ftr" sz="quarter" idx="11"/>
          </p:nvPr>
        </p:nvSpPr>
        <p:spPr/>
        <p:txBody>
          <a:bodyPr/>
          <a:lstStyle/>
          <a:p>
            <a:r>
              <a:rPr lang="en-GB"/>
              <a:t>© 2023 Capital Law Limited</a:t>
            </a:r>
            <a:endParaRPr lang="en-GB" dirty="0"/>
          </a:p>
        </p:txBody>
      </p:sp>
      <p:sp>
        <p:nvSpPr>
          <p:cNvPr id="14" name="Title 13">
            <a:extLst>
              <a:ext uri="{FF2B5EF4-FFF2-40B4-BE49-F238E27FC236}">
                <a16:creationId xmlns:a16="http://schemas.microsoft.com/office/drawing/2014/main" id="{F59FBB65-BA18-4745-843B-9FAE773BDD33}"/>
              </a:ext>
            </a:extLst>
          </p:cNvPr>
          <p:cNvSpPr>
            <a:spLocks noGrp="1"/>
          </p:cNvSpPr>
          <p:nvPr>
            <p:ph type="ctrTitle"/>
          </p:nvPr>
        </p:nvSpPr>
        <p:spPr>
          <a:xfrm>
            <a:off x="475322" y="1843933"/>
            <a:ext cx="10124616" cy="2409634"/>
          </a:xfrm>
        </p:spPr>
        <p:txBody>
          <a:bodyPr/>
          <a:lstStyle/>
          <a:p>
            <a:r>
              <a:rPr lang="en-US" dirty="0"/>
              <a:t>Legal basis for processing</a:t>
            </a:r>
            <a:endParaRPr lang="en-GB" dirty="0"/>
          </a:p>
        </p:txBody>
      </p:sp>
    </p:spTree>
    <p:extLst>
      <p:ext uri="{BB962C8B-B14F-4D97-AF65-F5344CB8AC3E}">
        <p14:creationId xmlns:p14="http://schemas.microsoft.com/office/powerpoint/2010/main" val="38235169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AB5EF0-AE78-49BD-A9BE-1A1122F7C037}"/>
              </a:ext>
            </a:extLst>
          </p:cNvPr>
          <p:cNvSpPr>
            <a:spLocks noGrp="1"/>
          </p:cNvSpPr>
          <p:nvPr>
            <p:ph idx="1"/>
          </p:nvPr>
        </p:nvSpPr>
        <p:spPr/>
        <p:txBody>
          <a:bodyPr/>
          <a:lstStyle/>
          <a:p>
            <a:r>
              <a:rPr lang="en-GB" b="1" dirty="0"/>
              <a:t>Legal basis for processing </a:t>
            </a:r>
            <a:br>
              <a:rPr lang="en-GB" b="1" dirty="0"/>
            </a:br>
            <a:r>
              <a:rPr lang="en-GB" b="1" dirty="0"/>
              <a:t>personal data</a:t>
            </a:r>
            <a:endParaRPr lang="en-GB" dirty="0"/>
          </a:p>
        </p:txBody>
      </p:sp>
      <p:sp>
        <p:nvSpPr>
          <p:cNvPr id="4" name="Footer Placeholder 3">
            <a:extLst>
              <a:ext uri="{FF2B5EF4-FFF2-40B4-BE49-F238E27FC236}">
                <a16:creationId xmlns:a16="http://schemas.microsoft.com/office/drawing/2014/main" id="{4EDCD23D-1599-4EA6-9EF4-ECE108261070}"/>
              </a:ext>
            </a:extLst>
          </p:cNvPr>
          <p:cNvSpPr>
            <a:spLocks noGrp="1"/>
          </p:cNvSpPr>
          <p:nvPr>
            <p:ph type="ftr" sz="quarter" idx="11"/>
          </p:nvPr>
        </p:nvSpPr>
        <p:spPr/>
        <p:txBody>
          <a:bodyPr/>
          <a:lstStyle/>
          <a:p>
            <a:r>
              <a:rPr lang="en-GB"/>
              <a:t>© 2023 Capital Law Limited</a:t>
            </a:r>
            <a:endParaRPr lang="en-GB" dirty="0"/>
          </a:p>
        </p:txBody>
      </p:sp>
      <p:sp>
        <p:nvSpPr>
          <p:cNvPr id="6" name="Text Placeholder 5">
            <a:extLst>
              <a:ext uri="{FF2B5EF4-FFF2-40B4-BE49-F238E27FC236}">
                <a16:creationId xmlns:a16="http://schemas.microsoft.com/office/drawing/2014/main" id="{7AD1ACB0-0506-4527-B45A-41F0FC42B0A5}"/>
              </a:ext>
            </a:extLst>
          </p:cNvPr>
          <p:cNvSpPr>
            <a:spLocks noGrp="1"/>
          </p:cNvSpPr>
          <p:nvPr>
            <p:ph type="body" sz="quarter" idx="14"/>
          </p:nvPr>
        </p:nvSpPr>
        <p:spPr/>
        <p:txBody>
          <a:bodyPr/>
          <a:lstStyle/>
          <a:p>
            <a:r>
              <a:rPr lang="en-US" dirty="0"/>
              <a:t>Processing: </a:t>
            </a:r>
            <a:r>
              <a:rPr lang="en-US" b="0" dirty="0"/>
              <a:t>Consider and document </a:t>
            </a:r>
            <a:r>
              <a:rPr lang="en-US" dirty="0">
                <a:solidFill>
                  <a:schemeClr val="accent3"/>
                </a:solidFill>
              </a:rPr>
              <a:t>what </a:t>
            </a:r>
            <a:r>
              <a:rPr lang="en-US" dirty="0"/>
              <a:t>(data type) </a:t>
            </a:r>
            <a:r>
              <a:rPr lang="en-US" b="0" dirty="0"/>
              <a:t>and </a:t>
            </a:r>
            <a:r>
              <a:rPr lang="en-US" dirty="0">
                <a:solidFill>
                  <a:schemeClr val="accent3"/>
                </a:solidFill>
              </a:rPr>
              <a:t>why</a:t>
            </a:r>
            <a:r>
              <a:rPr lang="en-US" b="0" dirty="0"/>
              <a:t> </a:t>
            </a:r>
            <a:r>
              <a:rPr lang="en-US" dirty="0"/>
              <a:t>(legal basis)</a:t>
            </a:r>
          </a:p>
          <a:p>
            <a:endParaRPr lang="en-US" b="0" dirty="0"/>
          </a:p>
          <a:p>
            <a:r>
              <a:rPr lang="en-US" dirty="0"/>
              <a:t>Six legal bases under which personal data can be processed (Article 6):</a:t>
            </a:r>
          </a:p>
          <a:p>
            <a:pPr marL="257141" indent="-257141">
              <a:buFont typeface="Georgia" panose="02040502050405020303" pitchFamily="18" charset="0"/>
              <a:buChar char="—"/>
            </a:pPr>
            <a:endParaRPr lang="en-US" b="0" dirty="0"/>
          </a:p>
          <a:p>
            <a:r>
              <a:rPr lang="en-US" b="0" dirty="0"/>
              <a:t>[Consent] … </a:t>
            </a:r>
            <a:r>
              <a:rPr lang="en-US" dirty="0"/>
              <a:t>or</a:t>
            </a:r>
          </a:p>
          <a:p>
            <a:r>
              <a:rPr lang="en-US" b="0" dirty="0"/>
              <a:t>Necessary for: </a:t>
            </a:r>
          </a:p>
          <a:p>
            <a:pPr marL="342900" indent="-342900">
              <a:buFont typeface="+mj-lt"/>
              <a:buAutoNum type="arabicPeriod"/>
            </a:pPr>
            <a:r>
              <a:rPr lang="en-US" b="0" dirty="0"/>
              <a:t>Performance of a contract with the data subject</a:t>
            </a:r>
          </a:p>
          <a:p>
            <a:pPr marL="342900" indent="-342900">
              <a:buFont typeface="+mj-lt"/>
              <a:buAutoNum type="arabicPeriod"/>
            </a:pPr>
            <a:r>
              <a:rPr lang="en-US" b="0" dirty="0"/>
              <a:t>Compliance with a legal obligation</a:t>
            </a:r>
          </a:p>
          <a:p>
            <a:pPr marL="342900" indent="-342900">
              <a:buFont typeface="+mj-lt"/>
              <a:buAutoNum type="arabicPeriod"/>
            </a:pPr>
            <a:r>
              <a:rPr lang="en-US" b="0" dirty="0"/>
              <a:t>To protect the vital interests of the data subject</a:t>
            </a:r>
          </a:p>
          <a:p>
            <a:pPr marL="342900" indent="-342900">
              <a:buFont typeface="+mj-lt"/>
              <a:buAutoNum type="arabicPeriod"/>
            </a:pPr>
            <a:r>
              <a:rPr lang="en-US" b="0" dirty="0"/>
              <a:t>Performance of task carried out in the public interest </a:t>
            </a:r>
          </a:p>
          <a:p>
            <a:pPr marL="342900" indent="-342900">
              <a:buFont typeface="+mj-lt"/>
              <a:buAutoNum type="arabicPeriod"/>
            </a:pPr>
            <a:r>
              <a:rPr lang="en-US" b="0" dirty="0"/>
              <a:t>Legitimate interests pursued by the controller or third party</a:t>
            </a:r>
          </a:p>
          <a:p>
            <a:endParaRPr lang="en-US" b="0" dirty="0"/>
          </a:p>
          <a:p>
            <a:endParaRPr lang="en-GB" dirty="0"/>
          </a:p>
        </p:txBody>
      </p:sp>
    </p:spTree>
    <p:extLst>
      <p:ext uri="{BB962C8B-B14F-4D97-AF65-F5344CB8AC3E}">
        <p14:creationId xmlns:p14="http://schemas.microsoft.com/office/powerpoint/2010/main" val="37533797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588A1044-F7AE-4DEB-BCB7-A92A1872E657}"/>
              </a:ext>
            </a:extLst>
          </p:cNvPr>
          <p:cNvSpPr>
            <a:spLocks noGrp="1"/>
          </p:cNvSpPr>
          <p:nvPr>
            <p:ph type="title"/>
          </p:nvPr>
        </p:nvSpPr>
        <p:spPr>
          <a:xfrm>
            <a:off x="473396" y="547267"/>
            <a:ext cx="6655863" cy="184648"/>
          </a:xfrm>
        </p:spPr>
        <p:txBody>
          <a:bodyPr/>
          <a:lstStyle/>
          <a:p>
            <a:endParaRPr lang="en-GB" dirty="0"/>
          </a:p>
        </p:txBody>
      </p:sp>
      <p:sp>
        <p:nvSpPr>
          <p:cNvPr id="5" name="Content Placeholder 4">
            <a:extLst>
              <a:ext uri="{FF2B5EF4-FFF2-40B4-BE49-F238E27FC236}">
                <a16:creationId xmlns:a16="http://schemas.microsoft.com/office/drawing/2014/main" id="{9DE3B5B9-9D38-4359-A26F-E03943FB9E88}"/>
              </a:ext>
            </a:extLst>
          </p:cNvPr>
          <p:cNvSpPr>
            <a:spLocks noGrp="1"/>
          </p:cNvSpPr>
          <p:nvPr>
            <p:ph idx="1"/>
          </p:nvPr>
        </p:nvSpPr>
        <p:spPr/>
        <p:txBody>
          <a:bodyPr/>
          <a:lstStyle/>
          <a:p>
            <a:r>
              <a:rPr lang="en-GB" b="1" dirty="0"/>
              <a:t>Legal basis for processing </a:t>
            </a:r>
            <a:br>
              <a:rPr lang="en-GB" b="1" dirty="0"/>
            </a:br>
            <a:r>
              <a:rPr lang="en-GB" b="1" dirty="0"/>
              <a:t>personal data - </a:t>
            </a:r>
            <a:endParaRPr lang="en-GB" dirty="0"/>
          </a:p>
          <a:p>
            <a:r>
              <a:rPr lang="en-US" b="1" dirty="0"/>
              <a:t>Consent:</a:t>
            </a:r>
          </a:p>
          <a:p>
            <a:endParaRPr lang="en-GB" dirty="0"/>
          </a:p>
        </p:txBody>
      </p:sp>
      <p:sp>
        <p:nvSpPr>
          <p:cNvPr id="3" name="Footer Placeholder 2">
            <a:extLst>
              <a:ext uri="{FF2B5EF4-FFF2-40B4-BE49-F238E27FC236}">
                <a16:creationId xmlns:a16="http://schemas.microsoft.com/office/drawing/2014/main" id="{668DA28F-1E2C-4B96-AE7B-D65A4F6944DE}"/>
              </a:ext>
            </a:extLst>
          </p:cNvPr>
          <p:cNvSpPr>
            <a:spLocks noGrp="1"/>
          </p:cNvSpPr>
          <p:nvPr>
            <p:ph type="ftr" sz="quarter" idx="11"/>
          </p:nvPr>
        </p:nvSpPr>
        <p:spPr/>
        <p:txBody>
          <a:bodyPr/>
          <a:lstStyle/>
          <a:p>
            <a:r>
              <a:rPr lang="en-GB"/>
              <a:t>© 2023 Capital Law Limited</a:t>
            </a:r>
            <a:endParaRPr lang="en-GB" dirty="0"/>
          </a:p>
        </p:txBody>
      </p:sp>
      <p:sp>
        <p:nvSpPr>
          <p:cNvPr id="10" name="Subtitle 9">
            <a:extLst>
              <a:ext uri="{FF2B5EF4-FFF2-40B4-BE49-F238E27FC236}">
                <a16:creationId xmlns:a16="http://schemas.microsoft.com/office/drawing/2014/main" id="{F39A1980-5124-4E61-B68C-792C46054944}"/>
              </a:ext>
            </a:extLst>
          </p:cNvPr>
          <p:cNvSpPr>
            <a:spLocks noGrp="1"/>
          </p:cNvSpPr>
          <p:nvPr>
            <p:ph type="subTitle" idx="13"/>
          </p:nvPr>
        </p:nvSpPr>
        <p:spPr/>
        <p:txBody>
          <a:bodyPr/>
          <a:lstStyle/>
          <a:p>
            <a:endParaRPr lang="en-GB"/>
          </a:p>
        </p:txBody>
      </p:sp>
      <p:sp>
        <p:nvSpPr>
          <p:cNvPr id="7" name="Text Placeholder 6">
            <a:extLst>
              <a:ext uri="{FF2B5EF4-FFF2-40B4-BE49-F238E27FC236}">
                <a16:creationId xmlns:a16="http://schemas.microsoft.com/office/drawing/2014/main" id="{BCAA4F6A-6495-4104-88D2-CC3DB213CC62}"/>
              </a:ext>
            </a:extLst>
          </p:cNvPr>
          <p:cNvSpPr>
            <a:spLocks noGrp="1"/>
          </p:cNvSpPr>
          <p:nvPr>
            <p:ph type="body" sz="quarter" idx="14"/>
          </p:nvPr>
        </p:nvSpPr>
        <p:spPr>
          <a:xfrm>
            <a:off x="7482301" y="1478700"/>
            <a:ext cx="4182483" cy="4157257"/>
          </a:xfrm>
        </p:spPr>
        <p:txBody>
          <a:bodyPr/>
          <a:lstStyle/>
          <a:p>
            <a:pPr>
              <a:lnSpc>
                <a:spcPct val="150000"/>
              </a:lnSpc>
              <a:spcAft>
                <a:spcPts val="787"/>
              </a:spcAft>
            </a:pPr>
            <a:r>
              <a:rPr lang="en-US" b="0" i="1" dirty="0"/>
              <a:t>any </a:t>
            </a:r>
            <a:r>
              <a:rPr lang="en-US" i="1" dirty="0"/>
              <a:t>freely given, specific, informed </a:t>
            </a:r>
            <a:r>
              <a:rPr lang="en-US" b="0" i="1" dirty="0"/>
              <a:t>and </a:t>
            </a:r>
            <a:r>
              <a:rPr lang="en-US" i="1" dirty="0"/>
              <a:t>unambiguous</a:t>
            </a:r>
            <a:r>
              <a:rPr lang="en-US" b="0" i="1" dirty="0"/>
              <a:t> indication of his or her wishes by which the data subject, either by a </a:t>
            </a:r>
            <a:r>
              <a:rPr lang="en-US" i="1" dirty="0"/>
              <a:t>statement or</a:t>
            </a:r>
            <a:r>
              <a:rPr lang="en-US" b="0" i="1" dirty="0"/>
              <a:t> by </a:t>
            </a:r>
            <a:r>
              <a:rPr lang="en-US" i="1" dirty="0"/>
              <a:t>a clear affirmative action</a:t>
            </a:r>
            <a:r>
              <a:rPr lang="en-US" b="0" i="1" dirty="0"/>
              <a:t>, signifies agreement to personal data relating to them bring processed</a:t>
            </a:r>
            <a:endParaRPr lang="en-GB" b="0" i="1" dirty="0"/>
          </a:p>
        </p:txBody>
      </p:sp>
      <p:pic>
        <p:nvPicPr>
          <p:cNvPr id="14" name="Picture 13">
            <a:extLst>
              <a:ext uri="{FF2B5EF4-FFF2-40B4-BE49-F238E27FC236}">
                <a16:creationId xmlns:a16="http://schemas.microsoft.com/office/drawing/2014/main" id="{3FAD5C07-BEDD-4264-860F-21D21D99CC0E}"/>
              </a:ext>
            </a:extLst>
          </p:cNvPr>
          <p:cNvPicPr>
            <a:picLocks noChangeAspect="1"/>
          </p:cNvPicPr>
          <p:nvPr/>
        </p:nvPicPr>
        <p:blipFill>
          <a:blip r:embed="rId3"/>
          <a:stretch>
            <a:fillRect/>
          </a:stretch>
        </p:blipFill>
        <p:spPr>
          <a:xfrm>
            <a:off x="6023976" y="1443979"/>
            <a:ext cx="1385752" cy="1071458"/>
          </a:xfrm>
          <a:prstGeom prst="rect">
            <a:avLst/>
          </a:prstGeom>
        </p:spPr>
      </p:pic>
    </p:spTree>
    <p:extLst>
      <p:ext uri="{BB962C8B-B14F-4D97-AF65-F5344CB8AC3E}">
        <p14:creationId xmlns:p14="http://schemas.microsoft.com/office/powerpoint/2010/main" val="14010772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DA33A-D16A-4379-B6D0-F87CA7CA70B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4CCC8F69-BA21-4592-876F-C61249E548FB}"/>
              </a:ext>
            </a:extLst>
          </p:cNvPr>
          <p:cNvSpPr>
            <a:spLocks noGrp="1"/>
          </p:cNvSpPr>
          <p:nvPr>
            <p:ph idx="1"/>
          </p:nvPr>
        </p:nvSpPr>
        <p:spPr/>
        <p:txBody>
          <a:bodyPr/>
          <a:lstStyle/>
          <a:p>
            <a:r>
              <a:rPr lang="en-US" b="1" dirty="0"/>
              <a:t>Legal basis for processing </a:t>
            </a:r>
            <a:br>
              <a:rPr lang="en-US" b="1" dirty="0"/>
            </a:br>
            <a:r>
              <a:rPr lang="en-US" b="1" dirty="0"/>
              <a:t>special (sensitive) category personal data</a:t>
            </a:r>
            <a:endParaRPr lang="en-GB" b="1" dirty="0"/>
          </a:p>
        </p:txBody>
      </p:sp>
      <p:sp>
        <p:nvSpPr>
          <p:cNvPr id="4" name="Footer Placeholder 3">
            <a:extLst>
              <a:ext uri="{FF2B5EF4-FFF2-40B4-BE49-F238E27FC236}">
                <a16:creationId xmlns:a16="http://schemas.microsoft.com/office/drawing/2014/main" id="{C19C2695-DC7B-43E2-ABE9-FE6F12EA37ED}"/>
              </a:ext>
            </a:extLst>
          </p:cNvPr>
          <p:cNvSpPr>
            <a:spLocks noGrp="1"/>
          </p:cNvSpPr>
          <p:nvPr>
            <p:ph type="ftr" sz="quarter" idx="11"/>
          </p:nvPr>
        </p:nvSpPr>
        <p:spPr/>
        <p:txBody>
          <a:bodyPr/>
          <a:lstStyle/>
          <a:p>
            <a:r>
              <a:rPr lang="en-GB"/>
              <a:t>© 2023 Capital Law Limited</a:t>
            </a:r>
            <a:endParaRPr lang="en-GB" dirty="0"/>
          </a:p>
        </p:txBody>
      </p:sp>
      <p:sp>
        <p:nvSpPr>
          <p:cNvPr id="5" name="Subtitle 4">
            <a:extLst>
              <a:ext uri="{FF2B5EF4-FFF2-40B4-BE49-F238E27FC236}">
                <a16:creationId xmlns:a16="http://schemas.microsoft.com/office/drawing/2014/main" id="{EF47A5B2-868E-432E-A22F-07DF7D05041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A147CECC-625F-48BD-9499-CB7661F1CEF1}"/>
              </a:ext>
            </a:extLst>
          </p:cNvPr>
          <p:cNvSpPr>
            <a:spLocks noGrp="1"/>
          </p:cNvSpPr>
          <p:nvPr>
            <p:ph type="body" sz="quarter" idx="14"/>
          </p:nvPr>
        </p:nvSpPr>
        <p:spPr>
          <a:xfrm>
            <a:off x="6193026" y="1478700"/>
            <a:ext cx="5662937" cy="5207531"/>
          </a:xfrm>
        </p:spPr>
        <p:txBody>
          <a:bodyPr/>
          <a:lstStyle/>
          <a:p>
            <a:r>
              <a:rPr lang="en-US" b="0" dirty="0"/>
              <a:t>Find legal basis (Article 6), then condition for processing (Article 9): </a:t>
            </a:r>
          </a:p>
          <a:p>
            <a:endParaRPr lang="en-US" dirty="0"/>
          </a:p>
          <a:p>
            <a:pPr marL="342900" indent="-342900">
              <a:buFont typeface="+mj-lt"/>
              <a:buAutoNum type="arabicPeriod"/>
            </a:pPr>
            <a:r>
              <a:rPr lang="en-US" b="0" dirty="0"/>
              <a:t>Explicit consent</a:t>
            </a:r>
          </a:p>
          <a:p>
            <a:pPr marL="342900" indent="-342900">
              <a:buFont typeface="+mj-lt"/>
              <a:buAutoNum type="arabicPeriod"/>
            </a:pPr>
            <a:r>
              <a:rPr lang="en-US" b="0" dirty="0"/>
              <a:t>Manifestly made public by the data subject</a:t>
            </a:r>
          </a:p>
          <a:p>
            <a:pPr marL="342900" indent="-342900">
              <a:buFont typeface="+mj-lt"/>
              <a:buAutoNum type="arabicPeriod"/>
            </a:pPr>
            <a:r>
              <a:rPr lang="en-US" b="0" dirty="0"/>
              <a:t>Necessary for:</a:t>
            </a:r>
          </a:p>
          <a:p>
            <a:pPr marL="514282" lvl="3">
              <a:buFont typeface="Georgia" panose="02040502050405020303" pitchFamily="18" charset="0"/>
              <a:buChar char="—"/>
            </a:pPr>
            <a:r>
              <a:rPr lang="en-US" b="0" dirty="0"/>
              <a:t>obligations under employment, social security or social protection law</a:t>
            </a:r>
          </a:p>
          <a:p>
            <a:pPr marL="514282" lvl="3">
              <a:buFont typeface="Georgia" panose="02040502050405020303" pitchFamily="18" charset="0"/>
              <a:buChar char="—"/>
            </a:pPr>
            <a:r>
              <a:rPr lang="en-US" b="0" dirty="0"/>
              <a:t>protecting vital interests, where data subject is physically or legally incapable of giving consent</a:t>
            </a:r>
          </a:p>
          <a:p>
            <a:pPr marL="514282" lvl="3">
              <a:buFont typeface="Georgia" panose="02040502050405020303" pitchFamily="18" charset="0"/>
              <a:buChar char="—"/>
            </a:pPr>
            <a:r>
              <a:rPr lang="en-US" b="0" dirty="0"/>
              <a:t>the establishment, exercise or defence of legal claims</a:t>
            </a:r>
          </a:p>
          <a:p>
            <a:pPr marL="514282" lvl="3">
              <a:buFont typeface="Georgia" panose="02040502050405020303" pitchFamily="18" charset="0"/>
              <a:buChar char="—"/>
            </a:pPr>
            <a:r>
              <a:rPr lang="en-US" b="0" dirty="0"/>
              <a:t>reasons of substantial public interest (on the basis of UK law)</a:t>
            </a:r>
          </a:p>
          <a:p>
            <a:pPr marL="514282" lvl="3">
              <a:buFont typeface="Georgia" panose="02040502050405020303" pitchFamily="18" charset="0"/>
              <a:buChar char="—"/>
            </a:pPr>
            <a:r>
              <a:rPr lang="en-US" b="0" dirty="0"/>
              <a:t>the purposes of preventative or occupational medicine</a:t>
            </a:r>
          </a:p>
          <a:p>
            <a:endParaRPr lang="en-US" dirty="0"/>
          </a:p>
          <a:p>
            <a:endParaRPr lang="en-GB" dirty="0"/>
          </a:p>
        </p:txBody>
      </p:sp>
    </p:spTree>
    <p:extLst>
      <p:ext uri="{BB962C8B-B14F-4D97-AF65-F5344CB8AC3E}">
        <p14:creationId xmlns:p14="http://schemas.microsoft.com/office/powerpoint/2010/main" val="29823970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572FB-1DFE-4E12-B820-BED62B47047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2EB3479-C2CA-4C79-AE05-B09B178D1DAD}"/>
              </a:ext>
            </a:extLst>
          </p:cNvPr>
          <p:cNvSpPr>
            <a:spLocks noGrp="1"/>
          </p:cNvSpPr>
          <p:nvPr>
            <p:ph idx="1"/>
          </p:nvPr>
        </p:nvSpPr>
        <p:spPr/>
        <p:txBody>
          <a:bodyPr/>
          <a:lstStyle/>
          <a:p>
            <a:r>
              <a:rPr lang="en-US" b="1" dirty="0"/>
              <a:t>Legal basis for processing </a:t>
            </a:r>
            <a:br>
              <a:rPr lang="en-US" b="1" dirty="0"/>
            </a:br>
            <a:r>
              <a:rPr lang="en-US" b="1" dirty="0"/>
              <a:t>personal data</a:t>
            </a:r>
          </a:p>
          <a:p>
            <a:endParaRPr lang="en-GB" dirty="0"/>
          </a:p>
        </p:txBody>
      </p:sp>
      <p:sp>
        <p:nvSpPr>
          <p:cNvPr id="4" name="Footer Placeholder 3">
            <a:extLst>
              <a:ext uri="{FF2B5EF4-FFF2-40B4-BE49-F238E27FC236}">
                <a16:creationId xmlns:a16="http://schemas.microsoft.com/office/drawing/2014/main" id="{1B50629B-CB37-49DA-81D9-A825FAEFF281}"/>
              </a:ext>
            </a:extLst>
          </p:cNvPr>
          <p:cNvSpPr>
            <a:spLocks noGrp="1"/>
          </p:cNvSpPr>
          <p:nvPr>
            <p:ph type="ftr" sz="quarter" idx="11"/>
          </p:nvPr>
        </p:nvSpPr>
        <p:spPr/>
        <p:txBody>
          <a:bodyPr/>
          <a:lstStyle/>
          <a:p>
            <a:r>
              <a:rPr lang="en-GB"/>
              <a:t>© 2023 Capital Law Limited</a:t>
            </a:r>
            <a:endParaRPr lang="en-GB" dirty="0"/>
          </a:p>
        </p:txBody>
      </p:sp>
      <p:sp>
        <p:nvSpPr>
          <p:cNvPr id="5" name="Subtitle 4">
            <a:extLst>
              <a:ext uri="{FF2B5EF4-FFF2-40B4-BE49-F238E27FC236}">
                <a16:creationId xmlns:a16="http://schemas.microsoft.com/office/drawing/2014/main" id="{792E160A-E8CF-4A07-921E-6DFDFE8AF77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E86A37FE-2A4C-4AF9-B60D-A161904E864B}"/>
              </a:ext>
            </a:extLst>
          </p:cNvPr>
          <p:cNvSpPr>
            <a:spLocks noGrp="1"/>
          </p:cNvSpPr>
          <p:nvPr>
            <p:ph type="body" sz="quarter" idx="14"/>
          </p:nvPr>
        </p:nvSpPr>
        <p:spPr/>
        <p:txBody>
          <a:bodyPr/>
          <a:lstStyle/>
          <a:p>
            <a:r>
              <a:rPr lang="en-US" dirty="0"/>
              <a:t>Processing criminal conviction data – find legal basis (Article 6) then the condition for processing (Article 10)</a:t>
            </a:r>
          </a:p>
          <a:p>
            <a:endParaRPr lang="en-US" dirty="0"/>
          </a:p>
          <a:p>
            <a:pPr marL="257141" indent="-257141">
              <a:buFont typeface="Georgia" panose="02040502050405020303" pitchFamily="18" charset="0"/>
              <a:buChar char="—"/>
            </a:pPr>
            <a:r>
              <a:rPr lang="en-US" b="0" dirty="0"/>
              <a:t>Processing of criminal convictions data is prohibited unless it is carried out under the control of official, or if it is authorised by UK law</a:t>
            </a:r>
          </a:p>
          <a:p>
            <a:pPr marL="257141" indent="-257141">
              <a:buFont typeface="Georgia" panose="02040502050405020303" pitchFamily="18" charset="0"/>
              <a:buChar char="—"/>
            </a:pPr>
            <a:endParaRPr lang="en-US" b="0" dirty="0"/>
          </a:p>
          <a:p>
            <a:pPr marL="257141" indent="-257141">
              <a:buFont typeface="Georgia" panose="02040502050405020303" pitchFamily="18" charset="0"/>
              <a:buChar char="—"/>
            </a:pPr>
            <a:r>
              <a:rPr lang="en-US" b="0" dirty="0"/>
              <a:t>Data Protection Act 2018 contains provisions permitting the processing of criminal conviction data if specific conditions are met and appropriate safeguards are in place</a:t>
            </a:r>
          </a:p>
          <a:p>
            <a:endParaRPr lang="en-GB" dirty="0"/>
          </a:p>
        </p:txBody>
      </p:sp>
    </p:spTree>
    <p:extLst>
      <p:ext uri="{BB962C8B-B14F-4D97-AF65-F5344CB8AC3E}">
        <p14:creationId xmlns:p14="http://schemas.microsoft.com/office/powerpoint/2010/main" val="24679683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41251A-61EC-4D4F-9CB0-10FC83DA7E9E}"/>
              </a:ext>
            </a:extLst>
          </p:cNvPr>
          <p:cNvSpPr>
            <a:spLocks noGrp="1"/>
          </p:cNvSpPr>
          <p:nvPr>
            <p:ph idx="1"/>
          </p:nvPr>
        </p:nvSpPr>
        <p:spPr/>
        <p:txBody>
          <a:bodyPr/>
          <a:lstStyle/>
          <a:p>
            <a:r>
              <a:rPr lang="en-GB" b="1" dirty="0"/>
              <a:t>Sharing </a:t>
            </a:r>
            <a:br>
              <a:rPr lang="en-GB" b="1" dirty="0"/>
            </a:br>
            <a:r>
              <a:rPr lang="en-GB" b="1" dirty="0"/>
              <a:t>personal data</a:t>
            </a:r>
          </a:p>
        </p:txBody>
      </p:sp>
      <p:sp>
        <p:nvSpPr>
          <p:cNvPr id="4" name="Footer Placeholder 3">
            <a:extLst>
              <a:ext uri="{FF2B5EF4-FFF2-40B4-BE49-F238E27FC236}">
                <a16:creationId xmlns:a16="http://schemas.microsoft.com/office/drawing/2014/main" id="{E0AE084A-F218-46A4-B0A0-F1A37063024A}"/>
              </a:ext>
            </a:extLst>
          </p:cNvPr>
          <p:cNvSpPr>
            <a:spLocks noGrp="1"/>
          </p:cNvSpPr>
          <p:nvPr>
            <p:ph type="ftr" sz="quarter" idx="11"/>
          </p:nvPr>
        </p:nvSpPr>
        <p:spPr/>
        <p:txBody>
          <a:bodyPr/>
          <a:lstStyle/>
          <a:p>
            <a:r>
              <a:rPr lang="en-GB"/>
              <a:t>© 2023 Capital Law Limited</a:t>
            </a:r>
            <a:endParaRPr lang="en-GB" dirty="0"/>
          </a:p>
        </p:txBody>
      </p:sp>
      <p:sp>
        <p:nvSpPr>
          <p:cNvPr id="6" name="Text Placeholder 5">
            <a:extLst>
              <a:ext uri="{FF2B5EF4-FFF2-40B4-BE49-F238E27FC236}">
                <a16:creationId xmlns:a16="http://schemas.microsoft.com/office/drawing/2014/main" id="{B686C4CC-0E07-40A7-AFB2-72EFCFEF614A}"/>
              </a:ext>
            </a:extLst>
          </p:cNvPr>
          <p:cNvSpPr>
            <a:spLocks noGrp="1"/>
          </p:cNvSpPr>
          <p:nvPr>
            <p:ph type="body" sz="quarter" idx="14"/>
          </p:nvPr>
        </p:nvSpPr>
        <p:spPr/>
        <p:txBody>
          <a:bodyPr/>
          <a:lstStyle/>
          <a:p>
            <a:r>
              <a:rPr lang="en-US" dirty="0"/>
              <a:t>Document who the personal data is shared with and the legal basis for doing so</a:t>
            </a:r>
          </a:p>
          <a:p>
            <a:endParaRPr lang="en-US" dirty="0"/>
          </a:p>
          <a:p>
            <a:r>
              <a:rPr lang="en-US" dirty="0"/>
              <a:t>Key third parties could include:</a:t>
            </a:r>
          </a:p>
          <a:p>
            <a:endParaRPr lang="en-US" dirty="0"/>
          </a:p>
          <a:p>
            <a:pPr marL="257141" indent="-257141">
              <a:buFont typeface="Georgia" panose="02040502050405020303" pitchFamily="18" charset="0"/>
              <a:buChar char="—"/>
            </a:pPr>
            <a:r>
              <a:rPr lang="en-US" b="0" dirty="0"/>
              <a:t>Payroll providers</a:t>
            </a:r>
          </a:p>
          <a:p>
            <a:pPr marL="257141" indent="-257141">
              <a:buFont typeface="Georgia" panose="02040502050405020303" pitchFamily="18" charset="0"/>
              <a:buChar char="—"/>
            </a:pPr>
            <a:r>
              <a:rPr lang="en-US" b="0" dirty="0"/>
              <a:t>HMRC</a:t>
            </a:r>
          </a:p>
          <a:p>
            <a:pPr marL="257141" indent="-257141">
              <a:buFont typeface="Georgia" panose="02040502050405020303" pitchFamily="18" charset="0"/>
              <a:buChar char="—"/>
            </a:pPr>
            <a:r>
              <a:rPr lang="en-US" b="0" dirty="0"/>
              <a:t>Employer group companies</a:t>
            </a:r>
          </a:p>
          <a:p>
            <a:pPr marL="257141" indent="-257141">
              <a:buFont typeface="Georgia" panose="02040502050405020303" pitchFamily="18" charset="0"/>
              <a:buChar char="—"/>
            </a:pPr>
            <a:r>
              <a:rPr lang="en-US" b="0" dirty="0"/>
              <a:t>Recruitment agencies</a:t>
            </a:r>
          </a:p>
          <a:p>
            <a:pPr marL="257141" indent="-257141">
              <a:buFont typeface="Georgia" panose="02040502050405020303" pitchFamily="18" charset="0"/>
              <a:buChar char="—"/>
            </a:pPr>
            <a:r>
              <a:rPr lang="en-US" b="0" dirty="0"/>
              <a:t>Occupational health providers</a:t>
            </a:r>
          </a:p>
          <a:p>
            <a:pPr marL="257141" indent="-257141">
              <a:buFont typeface="Georgia" panose="02040502050405020303" pitchFamily="18" charset="0"/>
              <a:buChar char="—"/>
            </a:pPr>
            <a:endParaRPr lang="en-US" b="0" dirty="0"/>
          </a:p>
          <a:p>
            <a:r>
              <a:rPr lang="en-US" b="0" dirty="0"/>
              <a:t>Third party data processor - contracts </a:t>
            </a:r>
          </a:p>
          <a:p>
            <a:endParaRPr lang="en-GB" dirty="0"/>
          </a:p>
        </p:txBody>
      </p:sp>
    </p:spTree>
    <p:extLst>
      <p:ext uri="{BB962C8B-B14F-4D97-AF65-F5344CB8AC3E}">
        <p14:creationId xmlns:p14="http://schemas.microsoft.com/office/powerpoint/2010/main" val="4834899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C0A6FE49-94B5-4ED2-A57C-E9C33DAA0089}"/>
              </a:ext>
            </a:extLst>
          </p:cNvPr>
          <p:cNvSpPr>
            <a:spLocks noGrp="1"/>
          </p:cNvSpPr>
          <p:nvPr>
            <p:ph type="ftr" sz="quarter" idx="11"/>
          </p:nvPr>
        </p:nvSpPr>
        <p:spPr/>
        <p:txBody>
          <a:bodyPr/>
          <a:lstStyle/>
          <a:p>
            <a:r>
              <a:rPr lang="en-GB"/>
              <a:t>© 2023 Capital Law Limited</a:t>
            </a:r>
            <a:endParaRPr lang="en-GB" dirty="0"/>
          </a:p>
        </p:txBody>
      </p:sp>
      <p:sp>
        <p:nvSpPr>
          <p:cNvPr id="14" name="Title 13">
            <a:extLst>
              <a:ext uri="{FF2B5EF4-FFF2-40B4-BE49-F238E27FC236}">
                <a16:creationId xmlns:a16="http://schemas.microsoft.com/office/drawing/2014/main" id="{F59FBB65-BA18-4745-843B-9FAE773BDD33}"/>
              </a:ext>
            </a:extLst>
          </p:cNvPr>
          <p:cNvSpPr>
            <a:spLocks noGrp="1"/>
          </p:cNvSpPr>
          <p:nvPr>
            <p:ph type="ctrTitle"/>
          </p:nvPr>
        </p:nvSpPr>
        <p:spPr>
          <a:xfrm>
            <a:off x="475322" y="1843933"/>
            <a:ext cx="10124616" cy="1204817"/>
          </a:xfrm>
        </p:spPr>
        <p:txBody>
          <a:bodyPr/>
          <a:lstStyle/>
          <a:p>
            <a:r>
              <a:rPr lang="en-US" dirty="0"/>
              <a:t>Employment</a:t>
            </a:r>
            <a:endParaRPr lang="en-GB" dirty="0"/>
          </a:p>
        </p:txBody>
      </p:sp>
    </p:spTree>
    <p:extLst>
      <p:ext uri="{BB962C8B-B14F-4D97-AF65-F5344CB8AC3E}">
        <p14:creationId xmlns:p14="http://schemas.microsoft.com/office/powerpoint/2010/main" val="6702026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C5F12-04BB-4861-8AFB-C2765A84B5B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48627E1-DD82-4F3F-9484-AB87DD25538E}"/>
              </a:ext>
            </a:extLst>
          </p:cNvPr>
          <p:cNvSpPr>
            <a:spLocks noGrp="1"/>
          </p:cNvSpPr>
          <p:nvPr>
            <p:ph idx="1"/>
          </p:nvPr>
        </p:nvSpPr>
        <p:spPr/>
        <p:txBody>
          <a:bodyPr/>
          <a:lstStyle/>
          <a:p>
            <a:r>
              <a:rPr lang="en-GB" b="1" dirty="0"/>
              <a:t>Data Subject Rights</a:t>
            </a:r>
          </a:p>
        </p:txBody>
      </p:sp>
      <p:sp>
        <p:nvSpPr>
          <p:cNvPr id="4" name="Footer Placeholder 3">
            <a:extLst>
              <a:ext uri="{FF2B5EF4-FFF2-40B4-BE49-F238E27FC236}">
                <a16:creationId xmlns:a16="http://schemas.microsoft.com/office/drawing/2014/main" id="{5AA23A43-CECF-4D3A-A530-6953CC7C9ADC}"/>
              </a:ext>
            </a:extLst>
          </p:cNvPr>
          <p:cNvSpPr>
            <a:spLocks noGrp="1"/>
          </p:cNvSpPr>
          <p:nvPr>
            <p:ph type="ftr" sz="quarter" idx="11"/>
          </p:nvPr>
        </p:nvSpPr>
        <p:spPr/>
        <p:txBody>
          <a:bodyPr/>
          <a:lstStyle/>
          <a:p>
            <a:r>
              <a:rPr lang="en-GB"/>
              <a:t>© 2023 Capital Law Limited</a:t>
            </a:r>
            <a:endParaRPr lang="en-GB" dirty="0"/>
          </a:p>
        </p:txBody>
      </p:sp>
      <p:sp>
        <p:nvSpPr>
          <p:cNvPr id="5" name="Subtitle 4">
            <a:extLst>
              <a:ext uri="{FF2B5EF4-FFF2-40B4-BE49-F238E27FC236}">
                <a16:creationId xmlns:a16="http://schemas.microsoft.com/office/drawing/2014/main" id="{8E7CE4E1-D68E-416C-AE08-EB17B265E8A8}"/>
              </a:ext>
            </a:extLst>
          </p:cNvPr>
          <p:cNvSpPr>
            <a:spLocks noGrp="1"/>
          </p:cNvSpPr>
          <p:nvPr>
            <p:ph type="subTitle" idx="13"/>
          </p:nvPr>
        </p:nvSpPr>
        <p:spPr/>
        <p:txBody>
          <a:bodyPr/>
          <a:lstStyle/>
          <a:p>
            <a:endParaRPr lang="en-GB" dirty="0"/>
          </a:p>
        </p:txBody>
      </p:sp>
      <p:sp>
        <p:nvSpPr>
          <p:cNvPr id="7" name="Freeform: Shape 6">
            <a:extLst>
              <a:ext uri="{FF2B5EF4-FFF2-40B4-BE49-F238E27FC236}">
                <a16:creationId xmlns:a16="http://schemas.microsoft.com/office/drawing/2014/main" id="{99B5132D-774A-43E3-8982-C05718CB988D}"/>
              </a:ext>
            </a:extLst>
          </p:cNvPr>
          <p:cNvSpPr/>
          <p:nvPr/>
        </p:nvSpPr>
        <p:spPr>
          <a:xfrm>
            <a:off x="5790635" y="1479748"/>
            <a:ext cx="331507" cy="473582"/>
          </a:xfrm>
          <a:custGeom>
            <a:avLst/>
            <a:gdLst>
              <a:gd name="connsiteX0" fmla="*/ 0 w 631503"/>
              <a:gd name="connsiteY0" fmla="*/ 0 h 442052"/>
              <a:gd name="connsiteX1" fmla="*/ 410477 w 631503"/>
              <a:gd name="connsiteY1" fmla="*/ 0 h 442052"/>
              <a:gd name="connsiteX2" fmla="*/ 631503 w 631503"/>
              <a:gd name="connsiteY2" fmla="*/ 221026 h 442052"/>
              <a:gd name="connsiteX3" fmla="*/ 410477 w 631503"/>
              <a:gd name="connsiteY3" fmla="*/ 442052 h 442052"/>
              <a:gd name="connsiteX4" fmla="*/ 0 w 631503"/>
              <a:gd name="connsiteY4" fmla="*/ 442052 h 442052"/>
              <a:gd name="connsiteX5" fmla="*/ 221026 w 631503"/>
              <a:gd name="connsiteY5" fmla="*/ 221026 h 442052"/>
              <a:gd name="connsiteX6" fmla="*/ 0 w 631503"/>
              <a:gd name="connsiteY6" fmla="*/ 0 h 442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503" h="442052">
                <a:moveTo>
                  <a:pt x="631502" y="0"/>
                </a:moveTo>
                <a:lnTo>
                  <a:pt x="631502" y="287334"/>
                </a:lnTo>
                <a:lnTo>
                  <a:pt x="315752" y="442052"/>
                </a:lnTo>
                <a:lnTo>
                  <a:pt x="1" y="287334"/>
                </a:lnTo>
                <a:lnTo>
                  <a:pt x="1" y="0"/>
                </a:lnTo>
                <a:lnTo>
                  <a:pt x="315752" y="154718"/>
                </a:lnTo>
                <a:lnTo>
                  <a:pt x="631502" y="0"/>
                </a:lnTo>
                <a:close/>
              </a:path>
            </a:pathLst>
          </a:custGeom>
          <a:solidFill>
            <a:srgbClr val="00853E"/>
          </a:solidFill>
        </p:spPr>
        <p:style>
          <a:lnRef idx="2">
            <a:schemeClr val="accent1">
              <a:shade val="50000"/>
              <a:hueOff val="0"/>
              <a:satOff val="0"/>
              <a:lumOff val="0"/>
              <a:alphaOff val="0"/>
            </a:schemeClr>
          </a:lnRef>
          <a:fillRef idx="1">
            <a:scrgbClr r="0" g="0" b="0"/>
          </a:fillRef>
          <a:effectRef idx="0">
            <a:schemeClr val="accent1">
              <a:shade val="50000"/>
              <a:hueOff val="0"/>
              <a:satOff val="0"/>
              <a:lumOff val="0"/>
              <a:alphaOff val="0"/>
            </a:schemeClr>
          </a:effectRef>
          <a:fontRef idx="minor">
            <a:schemeClr val="lt1"/>
          </a:fontRef>
        </p:style>
        <p:txBody>
          <a:bodyPr spcFirstLastPara="0" vert="horz" wrap="square" lIns="6668" tIns="172420" rIns="6667" bIns="172421" numCol="1" spcCol="1270" anchor="ctr" anchorCtr="0">
            <a:noAutofit/>
          </a:bodyPr>
          <a:lstStyle/>
          <a:p>
            <a:pPr algn="ctr" defTabSz="466663">
              <a:lnSpc>
                <a:spcPct val="90000"/>
              </a:lnSpc>
              <a:spcBef>
                <a:spcPct val="0"/>
              </a:spcBef>
              <a:spcAft>
                <a:spcPct val="35000"/>
              </a:spcAft>
            </a:pPr>
            <a:endParaRPr lang="en-GB" sz="1050" dirty="0">
              <a:latin typeface="+mj-lt"/>
            </a:endParaRPr>
          </a:p>
        </p:txBody>
      </p:sp>
      <p:sp>
        <p:nvSpPr>
          <p:cNvPr id="8" name="Freeform: Shape 7">
            <a:extLst>
              <a:ext uri="{FF2B5EF4-FFF2-40B4-BE49-F238E27FC236}">
                <a16:creationId xmlns:a16="http://schemas.microsoft.com/office/drawing/2014/main" id="{EBB1B912-B05C-4BC9-A038-4C925F571085}"/>
              </a:ext>
            </a:extLst>
          </p:cNvPr>
          <p:cNvSpPr/>
          <p:nvPr/>
        </p:nvSpPr>
        <p:spPr>
          <a:xfrm>
            <a:off x="6122141" y="1479749"/>
            <a:ext cx="5452198" cy="307828"/>
          </a:xfrm>
          <a:custGeom>
            <a:avLst/>
            <a:gdLst>
              <a:gd name="connsiteX0" fmla="*/ 68414 w 410477"/>
              <a:gd name="connsiteY0" fmla="*/ 0 h 7270307"/>
              <a:gd name="connsiteX1" fmla="*/ 342063 w 410477"/>
              <a:gd name="connsiteY1" fmla="*/ 0 h 7270307"/>
              <a:gd name="connsiteX2" fmla="*/ 410477 w 410477"/>
              <a:gd name="connsiteY2" fmla="*/ 68414 h 7270307"/>
              <a:gd name="connsiteX3" fmla="*/ 410477 w 410477"/>
              <a:gd name="connsiteY3" fmla="*/ 7270307 h 7270307"/>
              <a:gd name="connsiteX4" fmla="*/ 410477 w 410477"/>
              <a:gd name="connsiteY4" fmla="*/ 7270307 h 7270307"/>
              <a:gd name="connsiteX5" fmla="*/ 0 w 410477"/>
              <a:gd name="connsiteY5" fmla="*/ 7270307 h 7270307"/>
              <a:gd name="connsiteX6" fmla="*/ 0 w 410477"/>
              <a:gd name="connsiteY6" fmla="*/ 7270307 h 7270307"/>
              <a:gd name="connsiteX7" fmla="*/ 0 w 410477"/>
              <a:gd name="connsiteY7" fmla="*/ 68414 h 7270307"/>
              <a:gd name="connsiteX8" fmla="*/ 68414 w 410477"/>
              <a:gd name="connsiteY8" fmla="*/ 0 h 7270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0477" h="7270307">
                <a:moveTo>
                  <a:pt x="410477" y="1211744"/>
                </a:moveTo>
                <a:lnTo>
                  <a:pt x="410477" y="6058563"/>
                </a:lnTo>
                <a:cubicBezTo>
                  <a:pt x="410477" y="6727786"/>
                  <a:pt x="408748" y="7270298"/>
                  <a:pt x="406614" y="7270298"/>
                </a:cubicBezTo>
                <a:lnTo>
                  <a:pt x="0" y="7270298"/>
                </a:lnTo>
                <a:lnTo>
                  <a:pt x="0" y="7270298"/>
                </a:lnTo>
                <a:lnTo>
                  <a:pt x="0" y="9"/>
                </a:lnTo>
                <a:lnTo>
                  <a:pt x="0" y="9"/>
                </a:lnTo>
                <a:lnTo>
                  <a:pt x="406614" y="9"/>
                </a:lnTo>
                <a:cubicBezTo>
                  <a:pt x="408748" y="9"/>
                  <a:pt x="410477" y="542521"/>
                  <a:pt x="410477" y="1211744"/>
                </a:cubicBezTo>
                <a:close/>
              </a:path>
            </a:pathLst>
          </a:custGeom>
        </p:spPr>
        <p:style>
          <a:lnRef idx="2">
            <a:schemeClr val="accent1">
              <a:shade val="50000"/>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6003" tIns="23599" rIns="23599" bIns="23599" numCol="1" spcCol="1270" anchor="ctr" anchorCtr="0">
            <a:noAutofit/>
          </a:bodyPr>
          <a:lstStyle/>
          <a:p>
            <a:pPr marL="0" lvl="1" defTabSz="433330">
              <a:lnSpc>
                <a:spcPct val="90000"/>
              </a:lnSpc>
              <a:spcBef>
                <a:spcPct val="0"/>
              </a:spcBef>
              <a:spcAft>
                <a:spcPct val="15000"/>
              </a:spcAft>
              <a:defRPr/>
            </a:pPr>
            <a:r>
              <a:rPr lang="en-GB" sz="1350" dirty="0">
                <a:latin typeface="+mj-lt"/>
              </a:rPr>
              <a:t>The right to be informed (e.g. through privacy notices and policies)</a:t>
            </a:r>
          </a:p>
        </p:txBody>
      </p:sp>
      <p:sp>
        <p:nvSpPr>
          <p:cNvPr id="9" name="Freeform: Shape 8">
            <a:extLst>
              <a:ext uri="{FF2B5EF4-FFF2-40B4-BE49-F238E27FC236}">
                <a16:creationId xmlns:a16="http://schemas.microsoft.com/office/drawing/2014/main" id="{829FFF62-026F-414F-866E-8EB3F30D635F}"/>
              </a:ext>
            </a:extLst>
          </p:cNvPr>
          <p:cNvSpPr/>
          <p:nvPr/>
        </p:nvSpPr>
        <p:spPr>
          <a:xfrm>
            <a:off x="5790635" y="1897328"/>
            <a:ext cx="331507" cy="473582"/>
          </a:xfrm>
          <a:custGeom>
            <a:avLst/>
            <a:gdLst>
              <a:gd name="connsiteX0" fmla="*/ 0 w 631503"/>
              <a:gd name="connsiteY0" fmla="*/ 0 h 442052"/>
              <a:gd name="connsiteX1" fmla="*/ 410477 w 631503"/>
              <a:gd name="connsiteY1" fmla="*/ 0 h 442052"/>
              <a:gd name="connsiteX2" fmla="*/ 631503 w 631503"/>
              <a:gd name="connsiteY2" fmla="*/ 221026 h 442052"/>
              <a:gd name="connsiteX3" fmla="*/ 410477 w 631503"/>
              <a:gd name="connsiteY3" fmla="*/ 442052 h 442052"/>
              <a:gd name="connsiteX4" fmla="*/ 0 w 631503"/>
              <a:gd name="connsiteY4" fmla="*/ 442052 h 442052"/>
              <a:gd name="connsiteX5" fmla="*/ 221026 w 631503"/>
              <a:gd name="connsiteY5" fmla="*/ 221026 h 442052"/>
              <a:gd name="connsiteX6" fmla="*/ 0 w 631503"/>
              <a:gd name="connsiteY6" fmla="*/ 0 h 442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503" h="442052">
                <a:moveTo>
                  <a:pt x="631502" y="0"/>
                </a:moveTo>
                <a:lnTo>
                  <a:pt x="631502" y="287334"/>
                </a:lnTo>
                <a:lnTo>
                  <a:pt x="315752" y="442052"/>
                </a:lnTo>
                <a:lnTo>
                  <a:pt x="1" y="287334"/>
                </a:lnTo>
                <a:lnTo>
                  <a:pt x="1" y="0"/>
                </a:lnTo>
                <a:lnTo>
                  <a:pt x="315752" y="154718"/>
                </a:lnTo>
                <a:lnTo>
                  <a:pt x="631502" y="0"/>
                </a:lnTo>
                <a:close/>
              </a:path>
            </a:pathLst>
          </a:custGeom>
          <a:solidFill>
            <a:srgbClr val="009246"/>
          </a:solidFill>
        </p:spPr>
        <p:style>
          <a:lnRef idx="2">
            <a:schemeClr val="accent1">
              <a:shade val="50000"/>
              <a:hueOff val="24814"/>
              <a:satOff val="-1696"/>
              <a:lumOff val="11651"/>
              <a:alphaOff val="0"/>
            </a:schemeClr>
          </a:lnRef>
          <a:fillRef idx="1">
            <a:scrgbClr r="0" g="0" b="0"/>
          </a:fillRef>
          <a:effectRef idx="0">
            <a:schemeClr val="accent1">
              <a:shade val="50000"/>
              <a:hueOff val="24814"/>
              <a:satOff val="-1696"/>
              <a:lumOff val="11651"/>
              <a:alphaOff val="0"/>
            </a:schemeClr>
          </a:effectRef>
          <a:fontRef idx="minor">
            <a:schemeClr val="lt1"/>
          </a:fontRef>
        </p:style>
        <p:txBody>
          <a:bodyPr spcFirstLastPara="0" vert="horz" wrap="square" lIns="6668" tIns="172420" rIns="6667" bIns="172421" numCol="1" spcCol="1270" anchor="ctr" anchorCtr="0">
            <a:noAutofit/>
          </a:bodyPr>
          <a:lstStyle/>
          <a:p>
            <a:pPr algn="ctr" defTabSz="466663">
              <a:lnSpc>
                <a:spcPct val="90000"/>
              </a:lnSpc>
              <a:spcBef>
                <a:spcPct val="0"/>
              </a:spcBef>
              <a:spcAft>
                <a:spcPct val="35000"/>
              </a:spcAft>
            </a:pPr>
            <a:endParaRPr lang="en-GB" sz="1050" dirty="0">
              <a:latin typeface="+mj-lt"/>
            </a:endParaRPr>
          </a:p>
        </p:txBody>
      </p:sp>
      <p:sp>
        <p:nvSpPr>
          <p:cNvPr id="10" name="Freeform: Shape 9">
            <a:extLst>
              <a:ext uri="{FF2B5EF4-FFF2-40B4-BE49-F238E27FC236}">
                <a16:creationId xmlns:a16="http://schemas.microsoft.com/office/drawing/2014/main" id="{C6CE6928-17B6-4313-AFE8-21025842BA61}"/>
              </a:ext>
            </a:extLst>
          </p:cNvPr>
          <p:cNvSpPr/>
          <p:nvPr/>
        </p:nvSpPr>
        <p:spPr>
          <a:xfrm>
            <a:off x="6122141" y="1897329"/>
            <a:ext cx="5452198" cy="307828"/>
          </a:xfrm>
          <a:custGeom>
            <a:avLst/>
            <a:gdLst>
              <a:gd name="connsiteX0" fmla="*/ 68414 w 410477"/>
              <a:gd name="connsiteY0" fmla="*/ 0 h 7270307"/>
              <a:gd name="connsiteX1" fmla="*/ 342063 w 410477"/>
              <a:gd name="connsiteY1" fmla="*/ 0 h 7270307"/>
              <a:gd name="connsiteX2" fmla="*/ 410477 w 410477"/>
              <a:gd name="connsiteY2" fmla="*/ 68414 h 7270307"/>
              <a:gd name="connsiteX3" fmla="*/ 410477 w 410477"/>
              <a:gd name="connsiteY3" fmla="*/ 7270307 h 7270307"/>
              <a:gd name="connsiteX4" fmla="*/ 410477 w 410477"/>
              <a:gd name="connsiteY4" fmla="*/ 7270307 h 7270307"/>
              <a:gd name="connsiteX5" fmla="*/ 0 w 410477"/>
              <a:gd name="connsiteY5" fmla="*/ 7270307 h 7270307"/>
              <a:gd name="connsiteX6" fmla="*/ 0 w 410477"/>
              <a:gd name="connsiteY6" fmla="*/ 7270307 h 7270307"/>
              <a:gd name="connsiteX7" fmla="*/ 0 w 410477"/>
              <a:gd name="connsiteY7" fmla="*/ 68414 h 7270307"/>
              <a:gd name="connsiteX8" fmla="*/ 68414 w 410477"/>
              <a:gd name="connsiteY8" fmla="*/ 0 h 7270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0477" h="7270307">
                <a:moveTo>
                  <a:pt x="410477" y="1211744"/>
                </a:moveTo>
                <a:lnTo>
                  <a:pt x="410477" y="6058563"/>
                </a:lnTo>
                <a:cubicBezTo>
                  <a:pt x="410477" y="6727786"/>
                  <a:pt x="408748" y="7270298"/>
                  <a:pt x="406614" y="7270298"/>
                </a:cubicBezTo>
                <a:lnTo>
                  <a:pt x="0" y="7270298"/>
                </a:lnTo>
                <a:lnTo>
                  <a:pt x="0" y="7270298"/>
                </a:lnTo>
                <a:lnTo>
                  <a:pt x="0" y="9"/>
                </a:lnTo>
                <a:lnTo>
                  <a:pt x="0" y="9"/>
                </a:lnTo>
                <a:lnTo>
                  <a:pt x="406614" y="9"/>
                </a:lnTo>
                <a:cubicBezTo>
                  <a:pt x="408748" y="9"/>
                  <a:pt x="410477" y="542521"/>
                  <a:pt x="410477" y="1211744"/>
                </a:cubicBezTo>
                <a:close/>
              </a:path>
            </a:pathLst>
          </a:custGeom>
        </p:spPr>
        <p:style>
          <a:lnRef idx="2">
            <a:schemeClr val="accent1">
              <a:shade val="50000"/>
              <a:hueOff val="24814"/>
              <a:satOff val="-1696"/>
              <a:lumOff val="11651"/>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6003" tIns="23599" rIns="23599" bIns="23599" numCol="1" spcCol="1270" anchor="ctr" anchorCtr="0">
            <a:noAutofit/>
          </a:bodyPr>
          <a:lstStyle/>
          <a:p>
            <a:pPr marL="128570" lvl="1" indent="-128570" defTabSz="599995">
              <a:lnSpc>
                <a:spcPct val="90000"/>
              </a:lnSpc>
              <a:spcBef>
                <a:spcPct val="0"/>
              </a:spcBef>
              <a:spcAft>
                <a:spcPct val="15000"/>
              </a:spcAft>
            </a:pPr>
            <a:r>
              <a:rPr lang="en-GB" sz="1350" dirty="0">
                <a:latin typeface="+mj-lt"/>
              </a:rPr>
              <a:t>The right of access (subject access requests)</a:t>
            </a:r>
          </a:p>
        </p:txBody>
      </p:sp>
      <p:sp>
        <p:nvSpPr>
          <p:cNvPr id="11" name="Freeform: Shape 10">
            <a:extLst>
              <a:ext uri="{FF2B5EF4-FFF2-40B4-BE49-F238E27FC236}">
                <a16:creationId xmlns:a16="http://schemas.microsoft.com/office/drawing/2014/main" id="{58C0258F-44C0-4C14-B86A-E71202617E8E}"/>
              </a:ext>
            </a:extLst>
          </p:cNvPr>
          <p:cNvSpPr/>
          <p:nvPr/>
        </p:nvSpPr>
        <p:spPr>
          <a:xfrm>
            <a:off x="5790635" y="2314908"/>
            <a:ext cx="331507" cy="473582"/>
          </a:xfrm>
          <a:custGeom>
            <a:avLst/>
            <a:gdLst>
              <a:gd name="connsiteX0" fmla="*/ 0 w 631503"/>
              <a:gd name="connsiteY0" fmla="*/ 0 h 442052"/>
              <a:gd name="connsiteX1" fmla="*/ 410477 w 631503"/>
              <a:gd name="connsiteY1" fmla="*/ 0 h 442052"/>
              <a:gd name="connsiteX2" fmla="*/ 631503 w 631503"/>
              <a:gd name="connsiteY2" fmla="*/ 221026 h 442052"/>
              <a:gd name="connsiteX3" fmla="*/ 410477 w 631503"/>
              <a:gd name="connsiteY3" fmla="*/ 442052 h 442052"/>
              <a:gd name="connsiteX4" fmla="*/ 0 w 631503"/>
              <a:gd name="connsiteY4" fmla="*/ 442052 h 442052"/>
              <a:gd name="connsiteX5" fmla="*/ 221026 w 631503"/>
              <a:gd name="connsiteY5" fmla="*/ 221026 h 442052"/>
              <a:gd name="connsiteX6" fmla="*/ 0 w 631503"/>
              <a:gd name="connsiteY6" fmla="*/ 0 h 442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503" h="442052">
                <a:moveTo>
                  <a:pt x="631502" y="0"/>
                </a:moveTo>
                <a:lnTo>
                  <a:pt x="631502" y="287334"/>
                </a:lnTo>
                <a:lnTo>
                  <a:pt x="315752" y="442052"/>
                </a:lnTo>
                <a:lnTo>
                  <a:pt x="1" y="287334"/>
                </a:lnTo>
                <a:lnTo>
                  <a:pt x="1" y="0"/>
                </a:lnTo>
                <a:lnTo>
                  <a:pt x="315752" y="154718"/>
                </a:lnTo>
                <a:lnTo>
                  <a:pt x="631502" y="0"/>
                </a:lnTo>
                <a:close/>
              </a:path>
            </a:pathLst>
          </a:custGeom>
          <a:solidFill>
            <a:srgbClr val="00A44E"/>
          </a:solidFill>
        </p:spPr>
        <p:style>
          <a:lnRef idx="2">
            <a:schemeClr val="accent1">
              <a:shade val="50000"/>
              <a:hueOff val="49627"/>
              <a:satOff val="-3393"/>
              <a:lumOff val="23302"/>
              <a:alphaOff val="0"/>
            </a:schemeClr>
          </a:lnRef>
          <a:fillRef idx="1">
            <a:scrgbClr r="0" g="0" b="0"/>
          </a:fillRef>
          <a:effectRef idx="0">
            <a:schemeClr val="accent1">
              <a:shade val="50000"/>
              <a:hueOff val="49627"/>
              <a:satOff val="-3393"/>
              <a:lumOff val="23302"/>
              <a:alphaOff val="0"/>
            </a:schemeClr>
          </a:effectRef>
          <a:fontRef idx="minor">
            <a:schemeClr val="lt1"/>
          </a:fontRef>
        </p:style>
        <p:txBody>
          <a:bodyPr spcFirstLastPara="0" vert="horz" wrap="square" lIns="6668" tIns="172420" rIns="6667" bIns="172421" numCol="1" spcCol="1270" anchor="ctr" anchorCtr="0">
            <a:noAutofit/>
          </a:bodyPr>
          <a:lstStyle/>
          <a:p>
            <a:pPr algn="ctr" defTabSz="466663">
              <a:lnSpc>
                <a:spcPct val="90000"/>
              </a:lnSpc>
              <a:spcBef>
                <a:spcPct val="0"/>
              </a:spcBef>
              <a:spcAft>
                <a:spcPct val="35000"/>
              </a:spcAft>
            </a:pPr>
            <a:endParaRPr lang="en-GB" sz="1050" dirty="0">
              <a:latin typeface="+mj-lt"/>
            </a:endParaRPr>
          </a:p>
        </p:txBody>
      </p:sp>
      <p:sp>
        <p:nvSpPr>
          <p:cNvPr id="12" name="Freeform: Shape 11">
            <a:extLst>
              <a:ext uri="{FF2B5EF4-FFF2-40B4-BE49-F238E27FC236}">
                <a16:creationId xmlns:a16="http://schemas.microsoft.com/office/drawing/2014/main" id="{F8F19481-68F1-4222-B249-2AD81B83DEC5}"/>
              </a:ext>
            </a:extLst>
          </p:cNvPr>
          <p:cNvSpPr/>
          <p:nvPr/>
        </p:nvSpPr>
        <p:spPr>
          <a:xfrm>
            <a:off x="6122141" y="2314909"/>
            <a:ext cx="5452198" cy="307828"/>
          </a:xfrm>
          <a:custGeom>
            <a:avLst/>
            <a:gdLst>
              <a:gd name="connsiteX0" fmla="*/ 68414 w 410477"/>
              <a:gd name="connsiteY0" fmla="*/ 0 h 7270307"/>
              <a:gd name="connsiteX1" fmla="*/ 342063 w 410477"/>
              <a:gd name="connsiteY1" fmla="*/ 0 h 7270307"/>
              <a:gd name="connsiteX2" fmla="*/ 410477 w 410477"/>
              <a:gd name="connsiteY2" fmla="*/ 68414 h 7270307"/>
              <a:gd name="connsiteX3" fmla="*/ 410477 w 410477"/>
              <a:gd name="connsiteY3" fmla="*/ 7270307 h 7270307"/>
              <a:gd name="connsiteX4" fmla="*/ 410477 w 410477"/>
              <a:gd name="connsiteY4" fmla="*/ 7270307 h 7270307"/>
              <a:gd name="connsiteX5" fmla="*/ 0 w 410477"/>
              <a:gd name="connsiteY5" fmla="*/ 7270307 h 7270307"/>
              <a:gd name="connsiteX6" fmla="*/ 0 w 410477"/>
              <a:gd name="connsiteY6" fmla="*/ 7270307 h 7270307"/>
              <a:gd name="connsiteX7" fmla="*/ 0 w 410477"/>
              <a:gd name="connsiteY7" fmla="*/ 68414 h 7270307"/>
              <a:gd name="connsiteX8" fmla="*/ 68414 w 410477"/>
              <a:gd name="connsiteY8" fmla="*/ 0 h 7270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0477" h="7270307">
                <a:moveTo>
                  <a:pt x="410477" y="1211744"/>
                </a:moveTo>
                <a:lnTo>
                  <a:pt x="410477" y="6058563"/>
                </a:lnTo>
                <a:cubicBezTo>
                  <a:pt x="410477" y="6727786"/>
                  <a:pt x="408748" y="7270298"/>
                  <a:pt x="406614" y="7270298"/>
                </a:cubicBezTo>
                <a:lnTo>
                  <a:pt x="0" y="7270298"/>
                </a:lnTo>
                <a:lnTo>
                  <a:pt x="0" y="7270298"/>
                </a:lnTo>
                <a:lnTo>
                  <a:pt x="0" y="9"/>
                </a:lnTo>
                <a:lnTo>
                  <a:pt x="0" y="9"/>
                </a:lnTo>
                <a:lnTo>
                  <a:pt x="406614" y="9"/>
                </a:lnTo>
                <a:cubicBezTo>
                  <a:pt x="408748" y="9"/>
                  <a:pt x="410477" y="542521"/>
                  <a:pt x="410477" y="1211744"/>
                </a:cubicBezTo>
                <a:close/>
              </a:path>
            </a:pathLst>
          </a:custGeom>
        </p:spPr>
        <p:style>
          <a:lnRef idx="2">
            <a:schemeClr val="accent1">
              <a:shade val="50000"/>
              <a:hueOff val="49627"/>
              <a:satOff val="-3393"/>
              <a:lumOff val="23302"/>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6003" tIns="23599" rIns="23599" bIns="23599" numCol="1" spcCol="1270" anchor="ctr" anchorCtr="0">
            <a:noAutofit/>
          </a:bodyPr>
          <a:lstStyle/>
          <a:p>
            <a:pPr marL="0" lvl="1" defTabSz="685709">
              <a:spcBef>
                <a:spcPct val="0"/>
              </a:spcBef>
              <a:defRPr/>
            </a:pPr>
            <a:r>
              <a:rPr lang="en-GB" sz="1350" dirty="0">
                <a:latin typeface="+mj-lt"/>
              </a:rPr>
              <a:t>The right to rectification</a:t>
            </a:r>
          </a:p>
        </p:txBody>
      </p:sp>
      <p:sp>
        <p:nvSpPr>
          <p:cNvPr id="13" name="Freeform: Shape 12">
            <a:extLst>
              <a:ext uri="{FF2B5EF4-FFF2-40B4-BE49-F238E27FC236}">
                <a16:creationId xmlns:a16="http://schemas.microsoft.com/office/drawing/2014/main" id="{DE991248-ED84-4E2E-87FB-37470146C790}"/>
              </a:ext>
            </a:extLst>
          </p:cNvPr>
          <p:cNvSpPr/>
          <p:nvPr/>
        </p:nvSpPr>
        <p:spPr>
          <a:xfrm>
            <a:off x="5790635" y="2732487"/>
            <a:ext cx="331507" cy="473582"/>
          </a:xfrm>
          <a:custGeom>
            <a:avLst/>
            <a:gdLst>
              <a:gd name="connsiteX0" fmla="*/ 0 w 631503"/>
              <a:gd name="connsiteY0" fmla="*/ 0 h 442052"/>
              <a:gd name="connsiteX1" fmla="*/ 410477 w 631503"/>
              <a:gd name="connsiteY1" fmla="*/ 0 h 442052"/>
              <a:gd name="connsiteX2" fmla="*/ 631503 w 631503"/>
              <a:gd name="connsiteY2" fmla="*/ 221026 h 442052"/>
              <a:gd name="connsiteX3" fmla="*/ 410477 w 631503"/>
              <a:gd name="connsiteY3" fmla="*/ 442052 h 442052"/>
              <a:gd name="connsiteX4" fmla="*/ 0 w 631503"/>
              <a:gd name="connsiteY4" fmla="*/ 442052 h 442052"/>
              <a:gd name="connsiteX5" fmla="*/ 221026 w 631503"/>
              <a:gd name="connsiteY5" fmla="*/ 221026 h 442052"/>
              <a:gd name="connsiteX6" fmla="*/ 0 w 631503"/>
              <a:gd name="connsiteY6" fmla="*/ 0 h 442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503" h="442052">
                <a:moveTo>
                  <a:pt x="631502" y="0"/>
                </a:moveTo>
                <a:lnTo>
                  <a:pt x="631502" y="287334"/>
                </a:lnTo>
                <a:lnTo>
                  <a:pt x="315752" y="442052"/>
                </a:lnTo>
                <a:lnTo>
                  <a:pt x="1" y="287334"/>
                </a:lnTo>
                <a:lnTo>
                  <a:pt x="1" y="0"/>
                </a:lnTo>
                <a:lnTo>
                  <a:pt x="315752" y="154718"/>
                </a:lnTo>
                <a:lnTo>
                  <a:pt x="631502" y="0"/>
                </a:lnTo>
                <a:close/>
              </a:path>
            </a:pathLst>
          </a:custGeom>
          <a:solidFill>
            <a:srgbClr val="00B858"/>
          </a:solidFill>
        </p:spPr>
        <p:style>
          <a:lnRef idx="2">
            <a:schemeClr val="accent1">
              <a:shade val="50000"/>
              <a:hueOff val="74441"/>
              <a:satOff val="-5089"/>
              <a:lumOff val="34953"/>
              <a:alphaOff val="0"/>
            </a:schemeClr>
          </a:lnRef>
          <a:fillRef idx="1">
            <a:scrgbClr r="0" g="0" b="0"/>
          </a:fillRef>
          <a:effectRef idx="0">
            <a:schemeClr val="accent1">
              <a:shade val="50000"/>
              <a:hueOff val="74441"/>
              <a:satOff val="-5089"/>
              <a:lumOff val="34953"/>
              <a:alphaOff val="0"/>
            </a:schemeClr>
          </a:effectRef>
          <a:fontRef idx="minor">
            <a:schemeClr val="lt1"/>
          </a:fontRef>
        </p:style>
        <p:txBody>
          <a:bodyPr spcFirstLastPara="0" vert="horz" wrap="square" lIns="6668" tIns="172420" rIns="6667" bIns="172421" numCol="1" spcCol="1270" anchor="ctr" anchorCtr="0">
            <a:noAutofit/>
          </a:bodyPr>
          <a:lstStyle/>
          <a:p>
            <a:pPr algn="ctr" defTabSz="466663">
              <a:lnSpc>
                <a:spcPct val="90000"/>
              </a:lnSpc>
              <a:spcBef>
                <a:spcPct val="0"/>
              </a:spcBef>
              <a:spcAft>
                <a:spcPct val="35000"/>
              </a:spcAft>
            </a:pPr>
            <a:endParaRPr lang="en-GB" sz="1050" dirty="0">
              <a:latin typeface="+mj-lt"/>
            </a:endParaRPr>
          </a:p>
        </p:txBody>
      </p:sp>
      <p:sp>
        <p:nvSpPr>
          <p:cNvPr id="14" name="Freeform: Shape 13">
            <a:extLst>
              <a:ext uri="{FF2B5EF4-FFF2-40B4-BE49-F238E27FC236}">
                <a16:creationId xmlns:a16="http://schemas.microsoft.com/office/drawing/2014/main" id="{C7AE3D39-B5AE-4199-BA9C-FF483DB87ECE}"/>
              </a:ext>
            </a:extLst>
          </p:cNvPr>
          <p:cNvSpPr/>
          <p:nvPr/>
        </p:nvSpPr>
        <p:spPr>
          <a:xfrm>
            <a:off x="6122141" y="2732488"/>
            <a:ext cx="5452198" cy="307828"/>
          </a:xfrm>
          <a:custGeom>
            <a:avLst/>
            <a:gdLst>
              <a:gd name="connsiteX0" fmla="*/ 68414 w 410477"/>
              <a:gd name="connsiteY0" fmla="*/ 0 h 7270307"/>
              <a:gd name="connsiteX1" fmla="*/ 342063 w 410477"/>
              <a:gd name="connsiteY1" fmla="*/ 0 h 7270307"/>
              <a:gd name="connsiteX2" fmla="*/ 410477 w 410477"/>
              <a:gd name="connsiteY2" fmla="*/ 68414 h 7270307"/>
              <a:gd name="connsiteX3" fmla="*/ 410477 w 410477"/>
              <a:gd name="connsiteY3" fmla="*/ 7270307 h 7270307"/>
              <a:gd name="connsiteX4" fmla="*/ 410477 w 410477"/>
              <a:gd name="connsiteY4" fmla="*/ 7270307 h 7270307"/>
              <a:gd name="connsiteX5" fmla="*/ 0 w 410477"/>
              <a:gd name="connsiteY5" fmla="*/ 7270307 h 7270307"/>
              <a:gd name="connsiteX6" fmla="*/ 0 w 410477"/>
              <a:gd name="connsiteY6" fmla="*/ 7270307 h 7270307"/>
              <a:gd name="connsiteX7" fmla="*/ 0 w 410477"/>
              <a:gd name="connsiteY7" fmla="*/ 68414 h 7270307"/>
              <a:gd name="connsiteX8" fmla="*/ 68414 w 410477"/>
              <a:gd name="connsiteY8" fmla="*/ 0 h 7270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0477" h="7270307">
                <a:moveTo>
                  <a:pt x="410477" y="1211744"/>
                </a:moveTo>
                <a:lnTo>
                  <a:pt x="410477" y="6058563"/>
                </a:lnTo>
                <a:cubicBezTo>
                  <a:pt x="410477" y="6727786"/>
                  <a:pt x="408748" y="7270298"/>
                  <a:pt x="406614" y="7270298"/>
                </a:cubicBezTo>
                <a:lnTo>
                  <a:pt x="0" y="7270298"/>
                </a:lnTo>
                <a:lnTo>
                  <a:pt x="0" y="7270298"/>
                </a:lnTo>
                <a:lnTo>
                  <a:pt x="0" y="9"/>
                </a:lnTo>
                <a:lnTo>
                  <a:pt x="0" y="9"/>
                </a:lnTo>
                <a:lnTo>
                  <a:pt x="406614" y="9"/>
                </a:lnTo>
                <a:cubicBezTo>
                  <a:pt x="408748" y="9"/>
                  <a:pt x="410477" y="542521"/>
                  <a:pt x="410477" y="1211744"/>
                </a:cubicBezTo>
                <a:close/>
              </a:path>
            </a:pathLst>
          </a:custGeom>
        </p:spPr>
        <p:style>
          <a:lnRef idx="2">
            <a:schemeClr val="accent1">
              <a:shade val="50000"/>
              <a:hueOff val="74441"/>
              <a:satOff val="-5089"/>
              <a:lumOff val="34953"/>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6003" tIns="23599" rIns="23599" bIns="23599" numCol="1" spcCol="1270" anchor="ctr" anchorCtr="0">
            <a:noAutofit/>
          </a:bodyPr>
          <a:lstStyle/>
          <a:p>
            <a:pPr marL="0" lvl="1" defTabSz="685709">
              <a:spcBef>
                <a:spcPct val="0"/>
              </a:spcBef>
              <a:defRPr/>
            </a:pPr>
            <a:r>
              <a:rPr lang="en-GB" sz="1350" dirty="0">
                <a:latin typeface="+mj-lt"/>
              </a:rPr>
              <a:t>The right of erasure (right to be forgotten)</a:t>
            </a:r>
          </a:p>
        </p:txBody>
      </p:sp>
      <p:sp>
        <p:nvSpPr>
          <p:cNvPr id="15" name="Freeform: Shape 14">
            <a:extLst>
              <a:ext uri="{FF2B5EF4-FFF2-40B4-BE49-F238E27FC236}">
                <a16:creationId xmlns:a16="http://schemas.microsoft.com/office/drawing/2014/main" id="{DF56C063-76B1-4BB5-8901-440DD54B223D}"/>
              </a:ext>
            </a:extLst>
          </p:cNvPr>
          <p:cNvSpPr/>
          <p:nvPr/>
        </p:nvSpPr>
        <p:spPr>
          <a:xfrm>
            <a:off x="5790635" y="3150067"/>
            <a:ext cx="331507" cy="473582"/>
          </a:xfrm>
          <a:custGeom>
            <a:avLst/>
            <a:gdLst>
              <a:gd name="connsiteX0" fmla="*/ 0 w 631503"/>
              <a:gd name="connsiteY0" fmla="*/ 0 h 442052"/>
              <a:gd name="connsiteX1" fmla="*/ 410477 w 631503"/>
              <a:gd name="connsiteY1" fmla="*/ 0 h 442052"/>
              <a:gd name="connsiteX2" fmla="*/ 631503 w 631503"/>
              <a:gd name="connsiteY2" fmla="*/ 221026 h 442052"/>
              <a:gd name="connsiteX3" fmla="*/ 410477 w 631503"/>
              <a:gd name="connsiteY3" fmla="*/ 442052 h 442052"/>
              <a:gd name="connsiteX4" fmla="*/ 0 w 631503"/>
              <a:gd name="connsiteY4" fmla="*/ 442052 h 442052"/>
              <a:gd name="connsiteX5" fmla="*/ 221026 w 631503"/>
              <a:gd name="connsiteY5" fmla="*/ 221026 h 442052"/>
              <a:gd name="connsiteX6" fmla="*/ 0 w 631503"/>
              <a:gd name="connsiteY6" fmla="*/ 0 h 442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503" h="442052">
                <a:moveTo>
                  <a:pt x="631502" y="0"/>
                </a:moveTo>
                <a:lnTo>
                  <a:pt x="631502" y="287334"/>
                </a:lnTo>
                <a:lnTo>
                  <a:pt x="315752" y="442052"/>
                </a:lnTo>
                <a:lnTo>
                  <a:pt x="1" y="287334"/>
                </a:lnTo>
                <a:lnTo>
                  <a:pt x="1" y="0"/>
                </a:lnTo>
                <a:lnTo>
                  <a:pt x="315752" y="154718"/>
                </a:lnTo>
                <a:lnTo>
                  <a:pt x="631502" y="0"/>
                </a:lnTo>
                <a:close/>
              </a:path>
            </a:pathLst>
          </a:custGeom>
          <a:solidFill>
            <a:srgbClr val="00C45D"/>
          </a:solidFill>
        </p:spPr>
        <p:style>
          <a:lnRef idx="2">
            <a:schemeClr val="accent1">
              <a:shade val="50000"/>
              <a:hueOff val="99254"/>
              <a:satOff val="-6786"/>
              <a:lumOff val="46604"/>
              <a:alphaOff val="0"/>
            </a:schemeClr>
          </a:lnRef>
          <a:fillRef idx="1">
            <a:scrgbClr r="0" g="0" b="0"/>
          </a:fillRef>
          <a:effectRef idx="0">
            <a:schemeClr val="accent1">
              <a:shade val="50000"/>
              <a:hueOff val="99254"/>
              <a:satOff val="-6786"/>
              <a:lumOff val="46604"/>
              <a:alphaOff val="0"/>
            </a:schemeClr>
          </a:effectRef>
          <a:fontRef idx="minor">
            <a:schemeClr val="lt1"/>
          </a:fontRef>
        </p:style>
        <p:txBody>
          <a:bodyPr spcFirstLastPara="0" vert="horz" wrap="square" lIns="6668" tIns="172420" rIns="6667" bIns="172421" numCol="1" spcCol="1270" anchor="ctr" anchorCtr="0">
            <a:noAutofit/>
          </a:bodyPr>
          <a:lstStyle/>
          <a:p>
            <a:pPr algn="ctr" defTabSz="466663">
              <a:lnSpc>
                <a:spcPct val="90000"/>
              </a:lnSpc>
              <a:spcBef>
                <a:spcPct val="0"/>
              </a:spcBef>
              <a:spcAft>
                <a:spcPct val="35000"/>
              </a:spcAft>
            </a:pPr>
            <a:endParaRPr lang="en-GB" sz="1050" dirty="0">
              <a:latin typeface="+mj-lt"/>
            </a:endParaRPr>
          </a:p>
        </p:txBody>
      </p:sp>
      <p:sp>
        <p:nvSpPr>
          <p:cNvPr id="17" name="Freeform: Shape 16">
            <a:extLst>
              <a:ext uri="{FF2B5EF4-FFF2-40B4-BE49-F238E27FC236}">
                <a16:creationId xmlns:a16="http://schemas.microsoft.com/office/drawing/2014/main" id="{F30D4067-C4F0-40AC-A7FA-B9515BFA1A3D}"/>
              </a:ext>
            </a:extLst>
          </p:cNvPr>
          <p:cNvSpPr/>
          <p:nvPr/>
        </p:nvSpPr>
        <p:spPr>
          <a:xfrm>
            <a:off x="6122141" y="3150069"/>
            <a:ext cx="5452198" cy="307828"/>
          </a:xfrm>
          <a:custGeom>
            <a:avLst/>
            <a:gdLst>
              <a:gd name="connsiteX0" fmla="*/ 68414 w 410477"/>
              <a:gd name="connsiteY0" fmla="*/ 0 h 7270307"/>
              <a:gd name="connsiteX1" fmla="*/ 342063 w 410477"/>
              <a:gd name="connsiteY1" fmla="*/ 0 h 7270307"/>
              <a:gd name="connsiteX2" fmla="*/ 410477 w 410477"/>
              <a:gd name="connsiteY2" fmla="*/ 68414 h 7270307"/>
              <a:gd name="connsiteX3" fmla="*/ 410477 w 410477"/>
              <a:gd name="connsiteY3" fmla="*/ 7270307 h 7270307"/>
              <a:gd name="connsiteX4" fmla="*/ 410477 w 410477"/>
              <a:gd name="connsiteY4" fmla="*/ 7270307 h 7270307"/>
              <a:gd name="connsiteX5" fmla="*/ 0 w 410477"/>
              <a:gd name="connsiteY5" fmla="*/ 7270307 h 7270307"/>
              <a:gd name="connsiteX6" fmla="*/ 0 w 410477"/>
              <a:gd name="connsiteY6" fmla="*/ 7270307 h 7270307"/>
              <a:gd name="connsiteX7" fmla="*/ 0 w 410477"/>
              <a:gd name="connsiteY7" fmla="*/ 68414 h 7270307"/>
              <a:gd name="connsiteX8" fmla="*/ 68414 w 410477"/>
              <a:gd name="connsiteY8" fmla="*/ 0 h 7270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0477" h="7270307">
                <a:moveTo>
                  <a:pt x="410477" y="1211744"/>
                </a:moveTo>
                <a:lnTo>
                  <a:pt x="410477" y="6058563"/>
                </a:lnTo>
                <a:cubicBezTo>
                  <a:pt x="410477" y="6727786"/>
                  <a:pt x="408748" y="7270298"/>
                  <a:pt x="406614" y="7270298"/>
                </a:cubicBezTo>
                <a:lnTo>
                  <a:pt x="0" y="7270298"/>
                </a:lnTo>
                <a:lnTo>
                  <a:pt x="0" y="7270298"/>
                </a:lnTo>
                <a:lnTo>
                  <a:pt x="0" y="9"/>
                </a:lnTo>
                <a:lnTo>
                  <a:pt x="0" y="9"/>
                </a:lnTo>
                <a:lnTo>
                  <a:pt x="406614" y="9"/>
                </a:lnTo>
                <a:cubicBezTo>
                  <a:pt x="408748" y="9"/>
                  <a:pt x="410477" y="542521"/>
                  <a:pt x="410477" y="1211744"/>
                </a:cubicBezTo>
                <a:close/>
              </a:path>
            </a:pathLst>
          </a:custGeom>
        </p:spPr>
        <p:style>
          <a:lnRef idx="2">
            <a:schemeClr val="accent1">
              <a:shade val="50000"/>
              <a:hueOff val="99254"/>
              <a:satOff val="-6786"/>
              <a:lumOff val="46604"/>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6003" tIns="23599" rIns="23599" bIns="23599" numCol="1" spcCol="1270" anchor="ctr" anchorCtr="0">
            <a:noAutofit/>
          </a:bodyPr>
          <a:lstStyle/>
          <a:p>
            <a:pPr marL="0" lvl="1" defTabSz="685709">
              <a:spcBef>
                <a:spcPct val="0"/>
              </a:spcBef>
              <a:defRPr/>
            </a:pPr>
            <a:r>
              <a:rPr lang="en-GB" sz="1350" dirty="0">
                <a:latin typeface="+mj-lt"/>
              </a:rPr>
              <a:t>The right to restrict processing</a:t>
            </a:r>
          </a:p>
        </p:txBody>
      </p:sp>
      <p:sp>
        <p:nvSpPr>
          <p:cNvPr id="18" name="Freeform: Shape 17">
            <a:extLst>
              <a:ext uri="{FF2B5EF4-FFF2-40B4-BE49-F238E27FC236}">
                <a16:creationId xmlns:a16="http://schemas.microsoft.com/office/drawing/2014/main" id="{40D593FC-D5FD-4E0F-A2B7-A30A748FA5A8}"/>
              </a:ext>
            </a:extLst>
          </p:cNvPr>
          <p:cNvSpPr/>
          <p:nvPr/>
        </p:nvSpPr>
        <p:spPr>
          <a:xfrm>
            <a:off x="5790635" y="3567647"/>
            <a:ext cx="331507" cy="473582"/>
          </a:xfrm>
          <a:custGeom>
            <a:avLst/>
            <a:gdLst>
              <a:gd name="connsiteX0" fmla="*/ 0 w 631503"/>
              <a:gd name="connsiteY0" fmla="*/ 0 h 442052"/>
              <a:gd name="connsiteX1" fmla="*/ 410477 w 631503"/>
              <a:gd name="connsiteY1" fmla="*/ 0 h 442052"/>
              <a:gd name="connsiteX2" fmla="*/ 631503 w 631503"/>
              <a:gd name="connsiteY2" fmla="*/ 221026 h 442052"/>
              <a:gd name="connsiteX3" fmla="*/ 410477 w 631503"/>
              <a:gd name="connsiteY3" fmla="*/ 442052 h 442052"/>
              <a:gd name="connsiteX4" fmla="*/ 0 w 631503"/>
              <a:gd name="connsiteY4" fmla="*/ 442052 h 442052"/>
              <a:gd name="connsiteX5" fmla="*/ 221026 w 631503"/>
              <a:gd name="connsiteY5" fmla="*/ 221026 h 442052"/>
              <a:gd name="connsiteX6" fmla="*/ 0 w 631503"/>
              <a:gd name="connsiteY6" fmla="*/ 0 h 442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503" h="442052">
                <a:moveTo>
                  <a:pt x="631502" y="0"/>
                </a:moveTo>
                <a:lnTo>
                  <a:pt x="631502" y="287334"/>
                </a:lnTo>
                <a:lnTo>
                  <a:pt x="315752" y="442052"/>
                </a:lnTo>
                <a:lnTo>
                  <a:pt x="1" y="287334"/>
                </a:lnTo>
                <a:lnTo>
                  <a:pt x="1" y="0"/>
                </a:lnTo>
                <a:lnTo>
                  <a:pt x="315752" y="154718"/>
                </a:lnTo>
                <a:lnTo>
                  <a:pt x="631502" y="0"/>
                </a:lnTo>
                <a:close/>
              </a:path>
            </a:pathLst>
          </a:custGeom>
          <a:solidFill>
            <a:srgbClr val="00B858"/>
          </a:solidFill>
        </p:spPr>
        <p:style>
          <a:lnRef idx="2">
            <a:schemeClr val="accent1">
              <a:shade val="50000"/>
              <a:hueOff val="74441"/>
              <a:satOff val="-5089"/>
              <a:lumOff val="34953"/>
              <a:alphaOff val="0"/>
            </a:schemeClr>
          </a:lnRef>
          <a:fillRef idx="1">
            <a:scrgbClr r="0" g="0" b="0"/>
          </a:fillRef>
          <a:effectRef idx="0">
            <a:schemeClr val="accent1">
              <a:shade val="50000"/>
              <a:hueOff val="74441"/>
              <a:satOff val="-5089"/>
              <a:lumOff val="34953"/>
              <a:alphaOff val="0"/>
            </a:schemeClr>
          </a:effectRef>
          <a:fontRef idx="minor">
            <a:schemeClr val="lt1"/>
          </a:fontRef>
        </p:style>
        <p:txBody>
          <a:bodyPr spcFirstLastPara="0" vert="horz" wrap="square" lIns="6668" tIns="172420" rIns="6667" bIns="172421" numCol="1" spcCol="1270" anchor="ctr" anchorCtr="0">
            <a:noAutofit/>
          </a:bodyPr>
          <a:lstStyle/>
          <a:p>
            <a:pPr algn="ctr" defTabSz="466663">
              <a:lnSpc>
                <a:spcPct val="90000"/>
              </a:lnSpc>
              <a:spcBef>
                <a:spcPct val="0"/>
              </a:spcBef>
              <a:spcAft>
                <a:spcPct val="35000"/>
              </a:spcAft>
            </a:pPr>
            <a:endParaRPr lang="en-GB" sz="1050" dirty="0">
              <a:latin typeface="+mj-lt"/>
            </a:endParaRPr>
          </a:p>
        </p:txBody>
      </p:sp>
      <p:sp>
        <p:nvSpPr>
          <p:cNvPr id="19" name="Freeform: Shape 18">
            <a:extLst>
              <a:ext uri="{FF2B5EF4-FFF2-40B4-BE49-F238E27FC236}">
                <a16:creationId xmlns:a16="http://schemas.microsoft.com/office/drawing/2014/main" id="{F1384BD1-BA83-4000-AB25-96A9BF36F29D}"/>
              </a:ext>
            </a:extLst>
          </p:cNvPr>
          <p:cNvSpPr/>
          <p:nvPr/>
        </p:nvSpPr>
        <p:spPr>
          <a:xfrm>
            <a:off x="6122141" y="3567648"/>
            <a:ext cx="5452198" cy="307828"/>
          </a:xfrm>
          <a:custGeom>
            <a:avLst/>
            <a:gdLst>
              <a:gd name="connsiteX0" fmla="*/ 68414 w 410477"/>
              <a:gd name="connsiteY0" fmla="*/ 0 h 7270307"/>
              <a:gd name="connsiteX1" fmla="*/ 342063 w 410477"/>
              <a:gd name="connsiteY1" fmla="*/ 0 h 7270307"/>
              <a:gd name="connsiteX2" fmla="*/ 410477 w 410477"/>
              <a:gd name="connsiteY2" fmla="*/ 68414 h 7270307"/>
              <a:gd name="connsiteX3" fmla="*/ 410477 w 410477"/>
              <a:gd name="connsiteY3" fmla="*/ 7270307 h 7270307"/>
              <a:gd name="connsiteX4" fmla="*/ 410477 w 410477"/>
              <a:gd name="connsiteY4" fmla="*/ 7270307 h 7270307"/>
              <a:gd name="connsiteX5" fmla="*/ 0 w 410477"/>
              <a:gd name="connsiteY5" fmla="*/ 7270307 h 7270307"/>
              <a:gd name="connsiteX6" fmla="*/ 0 w 410477"/>
              <a:gd name="connsiteY6" fmla="*/ 7270307 h 7270307"/>
              <a:gd name="connsiteX7" fmla="*/ 0 w 410477"/>
              <a:gd name="connsiteY7" fmla="*/ 68414 h 7270307"/>
              <a:gd name="connsiteX8" fmla="*/ 68414 w 410477"/>
              <a:gd name="connsiteY8" fmla="*/ 0 h 7270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0477" h="7270307">
                <a:moveTo>
                  <a:pt x="410477" y="1211744"/>
                </a:moveTo>
                <a:lnTo>
                  <a:pt x="410477" y="6058563"/>
                </a:lnTo>
                <a:cubicBezTo>
                  <a:pt x="410477" y="6727786"/>
                  <a:pt x="408748" y="7270298"/>
                  <a:pt x="406614" y="7270298"/>
                </a:cubicBezTo>
                <a:lnTo>
                  <a:pt x="0" y="7270298"/>
                </a:lnTo>
                <a:lnTo>
                  <a:pt x="0" y="7270298"/>
                </a:lnTo>
                <a:lnTo>
                  <a:pt x="0" y="9"/>
                </a:lnTo>
                <a:lnTo>
                  <a:pt x="0" y="9"/>
                </a:lnTo>
                <a:lnTo>
                  <a:pt x="406614" y="9"/>
                </a:lnTo>
                <a:cubicBezTo>
                  <a:pt x="408748" y="9"/>
                  <a:pt x="410477" y="542521"/>
                  <a:pt x="410477" y="1211744"/>
                </a:cubicBezTo>
                <a:close/>
              </a:path>
            </a:pathLst>
          </a:custGeom>
        </p:spPr>
        <p:style>
          <a:lnRef idx="2">
            <a:schemeClr val="accent1">
              <a:shade val="50000"/>
              <a:hueOff val="74441"/>
              <a:satOff val="-5089"/>
              <a:lumOff val="34953"/>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6003" tIns="23599" rIns="23599" bIns="23599" numCol="1" spcCol="1270" anchor="ctr" anchorCtr="0">
            <a:noAutofit/>
          </a:bodyPr>
          <a:lstStyle/>
          <a:p>
            <a:pPr marL="0" lvl="1" defTabSz="685709">
              <a:spcBef>
                <a:spcPct val="0"/>
              </a:spcBef>
              <a:defRPr/>
            </a:pPr>
            <a:r>
              <a:rPr lang="en-GB" sz="1350" dirty="0">
                <a:latin typeface="+mj-lt"/>
              </a:rPr>
              <a:t>Rights related to automated decision-making and profiling </a:t>
            </a:r>
          </a:p>
        </p:txBody>
      </p:sp>
      <p:sp>
        <p:nvSpPr>
          <p:cNvPr id="20" name="Freeform: Shape 19">
            <a:extLst>
              <a:ext uri="{FF2B5EF4-FFF2-40B4-BE49-F238E27FC236}">
                <a16:creationId xmlns:a16="http://schemas.microsoft.com/office/drawing/2014/main" id="{CD4BDA96-F99C-4D7A-99F5-1CE294D5D478}"/>
              </a:ext>
            </a:extLst>
          </p:cNvPr>
          <p:cNvSpPr/>
          <p:nvPr/>
        </p:nvSpPr>
        <p:spPr>
          <a:xfrm>
            <a:off x="5790635" y="3985227"/>
            <a:ext cx="331507" cy="473582"/>
          </a:xfrm>
          <a:custGeom>
            <a:avLst/>
            <a:gdLst>
              <a:gd name="connsiteX0" fmla="*/ 0 w 631503"/>
              <a:gd name="connsiteY0" fmla="*/ 0 h 442052"/>
              <a:gd name="connsiteX1" fmla="*/ 410477 w 631503"/>
              <a:gd name="connsiteY1" fmla="*/ 0 h 442052"/>
              <a:gd name="connsiteX2" fmla="*/ 631503 w 631503"/>
              <a:gd name="connsiteY2" fmla="*/ 221026 h 442052"/>
              <a:gd name="connsiteX3" fmla="*/ 410477 w 631503"/>
              <a:gd name="connsiteY3" fmla="*/ 442052 h 442052"/>
              <a:gd name="connsiteX4" fmla="*/ 0 w 631503"/>
              <a:gd name="connsiteY4" fmla="*/ 442052 h 442052"/>
              <a:gd name="connsiteX5" fmla="*/ 221026 w 631503"/>
              <a:gd name="connsiteY5" fmla="*/ 221026 h 442052"/>
              <a:gd name="connsiteX6" fmla="*/ 0 w 631503"/>
              <a:gd name="connsiteY6" fmla="*/ 0 h 442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503" h="442052">
                <a:moveTo>
                  <a:pt x="631502" y="0"/>
                </a:moveTo>
                <a:lnTo>
                  <a:pt x="631502" y="287334"/>
                </a:lnTo>
                <a:lnTo>
                  <a:pt x="315752" y="442052"/>
                </a:lnTo>
                <a:lnTo>
                  <a:pt x="1" y="287334"/>
                </a:lnTo>
                <a:lnTo>
                  <a:pt x="1" y="0"/>
                </a:lnTo>
                <a:lnTo>
                  <a:pt x="315752" y="154718"/>
                </a:lnTo>
                <a:lnTo>
                  <a:pt x="631502" y="0"/>
                </a:lnTo>
                <a:close/>
              </a:path>
            </a:pathLst>
          </a:custGeom>
          <a:solidFill>
            <a:srgbClr val="00A44E"/>
          </a:solidFill>
        </p:spPr>
        <p:style>
          <a:lnRef idx="2">
            <a:schemeClr val="accent1">
              <a:shade val="50000"/>
              <a:hueOff val="49627"/>
              <a:satOff val="-3393"/>
              <a:lumOff val="23302"/>
              <a:alphaOff val="0"/>
            </a:schemeClr>
          </a:lnRef>
          <a:fillRef idx="1">
            <a:scrgbClr r="0" g="0" b="0"/>
          </a:fillRef>
          <a:effectRef idx="0">
            <a:schemeClr val="accent1">
              <a:shade val="50000"/>
              <a:hueOff val="49627"/>
              <a:satOff val="-3393"/>
              <a:lumOff val="23302"/>
              <a:alphaOff val="0"/>
            </a:schemeClr>
          </a:effectRef>
          <a:fontRef idx="minor">
            <a:schemeClr val="lt1"/>
          </a:fontRef>
        </p:style>
        <p:txBody>
          <a:bodyPr spcFirstLastPara="0" vert="horz" wrap="square" lIns="6668" tIns="172420" rIns="6667" bIns="172421" numCol="1" spcCol="1270" anchor="ctr" anchorCtr="0">
            <a:noAutofit/>
          </a:bodyPr>
          <a:lstStyle/>
          <a:p>
            <a:pPr algn="ctr" defTabSz="466663">
              <a:lnSpc>
                <a:spcPct val="90000"/>
              </a:lnSpc>
              <a:spcBef>
                <a:spcPct val="0"/>
              </a:spcBef>
              <a:spcAft>
                <a:spcPct val="35000"/>
              </a:spcAft>
            </a:pPr>
            <a:endParaRPr lang="en-GB" sz="1050" dirty="0">
              <a:latin typeface="+mj-lt"/>
            </a:endParaRPr>
          </a:p>
        </p:txBody>
      </p:sp>
      <p:sp>
        <p:nvSpPr>
          <p:cNvPr id="21" name="Freeform: Shape 20">
            <a:extLst>
              <a:ext uri="{FF2B5EF4-FFF2-40B4-BE49-F238E27FC236}">
                <a16:creationId xmlns:a16="http://schemas.microsoft.com/office/drawing/2014/main" id="{C1C96DBC-2D71-4735-8B1E-BF6A51A5D4DB}"/>
              </a:ext>
            </a:extLst>
          </p:cNvPr>
          <p:cNvSpPr/>
          <p:nvPr/>
        </p:nvSpPr>
        <p:spPr>
          <a:xfrm>
            <a:off x="6122141" y="3985228"/>
            <a:ext cx="5452198" cy="307828"/>
          </a:xfrm>
          <a:custGeom>
            <a:avLst/>
            <a:gdLst>
              <a:gd name="connsiteX0" fmla="*/ 68414 w 410477"/>
              <a:gd name="connsiteY0" fmla="*/ 0 h 7270307"/>
              <a:gd name="connsiteX1" fmla="*/ 342063 w 410477"/>
              <a:gd name="connsiteY1" fmla="*/ 0 h 7270307"/>
              <a:gd name="connsiteX2" fmla="*/ 410477 w 410477"/>
              <a:gd name="connsiteY2" fmla="*/ 68414 h 7270307"/>
              <a:gd name="connsiteX3" fmla="*/ 410477 w 410477"/>
              <a:gd name="connsiteY3" fmla="*/ 7270307 h 7270307"/>
              <a:gd name="connsiteX4" fmla="*/ 410477 w 410477"/>
              <a:gd name="connsiteY4" fmla="*/ 7270307 h 7270307"/>
              <a:gd name="connsiteX5" fmla="*/ 0 w 410477"/>
              <a:gd name="connsiteY5" fmla="*/ 7270307 h 7270307"/>
              <a:gd name="connsiteX6" fmla="*/ 0 w 410477"/>
              <a:gd name="connsiteY6" fmla="*/ 7270307 h 7270307"/>
              <a:gd name="connsiteX7" fmla="*/ 0 w 410477"/>
              <a:gd name="connsiteY7" fmla="*/ 68414 h 7270307"/>
              <a:gd name="connsiteX8" fmla="*/ 68414 w 410477"/>
              <a:gd name="connsiteY8" fmla="*/ 0 h 7270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0477" h="7270307">
                <a:moveTo>
                  <a:pt x="410477" y="1211744"/>
                </a:moveTo>
                <a:lnTo>
                  <a:pt x="410477" y="6058563"/>
                </a:lnTo>
                <a:cubicBezTo>
                  <a:pt x="410477" y="6727786"/>
                  <a:pt x="408748" y="7270298"/>
                  <a:pt x="406614" y="7270298"/>
                </a:cubicBezTo>
                <a:lnTo>
                  <a:pt x="0" y="7270298"/>
                </a:lnTo>
                <a:lnTo>
                  <a:pt x="0" y="7270298"/>
                </a:lnTo>
                <a:lnTo>
                  <a:pt x="0" y="9"/>
                </a:lnTo>
                <a:lnTo>
                  <a:pt x="0" y="9"/>
                </a:lnTo>
                <a:lnTo>
                  <a:pt x="406614" y="9"/>
                </a:lnTo>
                <a:cubicBezTo>
                  <a:pt x="408748" y="9"/>
                  <a:pt x="410477" y="542521"/>
                  <a:pt x="410477" y="1211744"/>
                </a:cubicBezTo>
                <a:close/>
              </a:path>
            </a:pathLst>
          </a:custGeom>
        </p:spPr>
        <p:style>
          <a:lnRef idx="2">
            <a:schemeClr val="accent1">
              <a:shade val="50000"/>
              <a:hueOff val="49627"/>
              <a:satOff val="-3393"/>
              <a:lumOff val="23302"/>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6003" tIns="23599" rIns="23599" bIns="23599" numCol="1" spcCol="1270" anchor="ctr" anchorCtr="0">
            <a:noAutofit/>
          </a:bodyPr>
          <a:lstStyle/>
          <a:p>
            <a:pPr marL="0" lvl="1" defTabSz="685709">
              <a:spcBef>
                <a:spcPct val="0"/>
              </a:spcBef>
              <a:defRPr/>
            </a:pPr>
            <a:r>
              <a:rPr lang="en-GB" sz="1350" dirty="0">
                <a:latin typeface="+mj-lt"/>
              </a:rPr>
              <a:t>The right to data portability</a:t>
            </a:r>
          </a:p>
        </p:txBody>
      </p:sp>
      <p:sp>
        <p:nvSpPr>
          <p:cNvPr id="22" name="Freeform: Shape 21">
            <a:extLst>
              <a:ext uri="{FF2B5EF4-FFF2-40B4-BE49-F238E27FC236}">
                <a16:creationId xmlns:a16="http://schemas.microsoft.com/office/drawing/2014/main" id="{7EAE933D-26D0-46D2-A05E-87953E0F0CBA}"/>
              </a:ext>
            </a:extLst>
          </p:cNvPr>
          <p:cNvSpPr/>
          <p:nvPr/>
        </p:nvSpPr>
        <p:spPr>
          <a:xfrm>
            <a:off x="5790635" y="4402807"/>
            <a:ext cx="331507" cy="473582"/>
          </a:xfrm>
          <a:custGeom>
            <a:avLst/>
            <a:gdLst>
              <a:gd name="connsiteX0" fmla="*/ 0 w 631503"/>
              <a:gd name="connsiteY0" fmla="*/ 0 h 442052"/>
              <a:gd name="connsiteX1" fmla="*/ 410477 w 631503"/>
              <a:gd name="connsiteY1" fmla="*/ 0 h 442052"/>
              <a:gd name="connsiteX2" fmla="*/ 631503 w 631503"/>
              <a:gd name="connsiteY2" fmla="*/ 221026 h 442052"/>
              <a:gd name="connsiteX3" fmla="*/ 410477 w 631503"/>
              <a:gd name="connsiteY3" fmla="*/ 442052 h 442052"/>
              <a:gd name="connsiteX4" fmla="*/ 0 w 631503"/>
              <a:gd name="connsiteY4" fmla="*/ 442052 h 442052"/>
              <a:gd name="connsiteX5" fmla="*/ 221026 w 631503"/>
              <a:gd name="connsiteY5" fmla="*/ 221026 h 442052"/>
              <a:gd name="connsiteX6" fmla="*/ 0 w 631503"/>
              <a:gd name="connsiteY6" fmla="*/ 0 h 442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503" h="442052">
                <a:moveTo>
                  <a:pt x="631502" y="0"/>
                </a:moveTo>
                <a:lnTo>
                  <a:pt x="631502" y="287334"/>
                </a:lnTo>
                <a:lnTo>
                  <a:pt x="315752" y="442052"/>
                </a:lnTo>
                <a:lnTo>
                  <a:pt x="1" y="287334"/>
                </a:lnTo>
                <a:lnTo>
                  <a:pt x="1" y="0"/>
                </a:lnTo>
                <a:lnTo>
                  <a:pt x="315752" y="154718"/>
                </a:lnTo>
                <a:lnTo>
                  <a:pt x="631502" y="0"/>
                </a:lnTo>
                <a:close/>
              </a:path>
            </a:pathLst>
          </a:custGeom>
          <a:solidFill>
            <a:srgbClr val="009246"/>
          </a:solidFill>
        </p:spPr>
        <p:style>
          <a:lnRef idx="2">
            <a:schemeClr val="accent1">
              <a:shade val="50000"/>
              <a:hueOff val="24814"/>
              <a:satOff val="-1696"/>
              <a:lumOff val="11651"/>
              <a:alphaOff val="0"/>
            </a:schemeClr>
          </a:lnRef>
          <a:fillRef idx="1">
            <a:scrgbClr r="0" g="0" b="0"/>
          </a:fillRef>
          <a:effectRef idx="0">
            <a:schemeClr val="accent1">
              <a:shade val="50000"/>
              <a:hueOff val="24814"/>
              <a:satOff val="-1696"/>
              <a:lumOff val="11651"/>
              <a:alphaOff val="0"/>
            </a:schemeClr>
          </a:effectRef>
          <a:fontRef idx="minor">
            <a:schemeClr val="lt1"/>
          </a:fontRef>
        </p:style>
        <p:txBody>
          <a:bodyPr spcFirstLastPara="0" vert="horz" wrap="square" lIns="8572" tIns="174325" rIns="8572" bIns="174326" numCol="1" spcCol="1270" anchor="ctr" anchorCtr="0">
            <a:noAutofit/>
          </a:bodyPr>
          <a:lstStyle/>
          <a:p>
            <a:pPr algn="ctr" defTabSz="685709">
              <a:spcBef>
                <a:spcPct val="0"/>
              </a:spcBef>
              <a:defRPr/>
            </a:pPr>
            <a:endParaRPr lang="en-GB" sz="1350" dirty="0">
              <a:latin typeface="+mj-lt"/>
            </a:endParaRPr>
          </a:p>
        </p:txBody>
      </p:sp>
      <p:sp>
        <p:nvSpPr>
          <p:cNvPr id="23" name="Freeform: Shape 22">
            <a:extLst>
              <a:ext uri="{FF2B5EF4-FFF2-40B4-BE49-F238E27FC236}">
                <a16:creationId xmlns:a16="http://schemas.microsoft.com/office/drawing/2014/main" id="{8D022EBB-1962-4203-A525-95BB2B430348}"/>
              </a:ext>
            </a:extLst>
          </p:cNvPr>
          <p:cNvSpPr/>
          <p:nvPr/>
        </p:nvSpPr>
        <p:spPr>
          <a:xfrm>
            <a:off x="6122141" y="4402806"/>
            <a:ext cx="5452198" cy="307828"/>
          </a:xfrm>
          <a:custGeom>
            <a:avLst/>
            <a:gdLst>
              <a:gd name="connsiteX0" fmla="*/ 68414 w 410477"/>
              <a:gd name="connsiteY0" fmla="*/ 0 h 7270307"/>
              <a:gd name="connsiteX1" fmla="*/ 342063 w 410477"/>
              <a:gd name="connsiteY1" fmla="*/ 0 h 7270307"/>
              <a:gd name="connsiteX2" fmla="*/ 410477 w 410477"/>
              <a:gd name="connsiteY2" fmla="*/ 68414 h 7270307"/>
              <a:gd name="connsiteX3" fmla="*/ 410477 w 410477"/>
              <a:gd name="connsiteY3" fmla="*/ 7270307 h 7270307"/>
              <a:gd name="connsiteX4" fmla="*/ 410477 w 410477"/>
              <a:gd name="connsiteY4" fmla="*/ 7270307 h 7270307"/>
              <a:gd name="connsiteX5" fmla="*/ 0 w 410477"/>
              <a:gd name="connsiteY5" fmla="*/ 7270307 h 7270307"/>
              <a:gd name="connsiteX6" fmla="*/ 0 w 410477"/>
              <a:gd name="connsiteY6" fmla="*/ 7270307 h 7270307"/>
              <a:gd name="connsiteX7" fmla="*/ 0 w 410477"/>
              <a:gd name="connsiteY7" fmla="*/ 68414 h 7270307"/>
              <a:gd name="connsiteX8" fmla="*/ 68414 w 410477"/>
              <a:gd name="connsiteY8" fmla="*/ 0 h 72703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0477" h="7270307">
                <a:moveTo>
                  <a:pt x="410477" y="1211744"/>
                </a:moveTo>
                <a:lnTo>
                  <a:pt x="410477" y="6058563"/>
                </a:lnTo>
                <a:cubicBezTo>
                  <a:pt x="410477" y="6727786"/>
                  <a:pt x="408748" y="7270298"/>
                  <a:pt x="406614" y="7270298"/>
                </a:cubicBezTo>
                <a:lnTo>
                  <a:pt x="0" y="7270298"/>
                </a:lnTo>
                <a:lnTo>
                  <a:pt x="0" y="7270298"/>
                </a:lnTo>
                <a:lnTo>
                  <a:pt x="0" y="9"/>
                </a:lnTo>
                <a:lnTo>
                  <a:pt x="0" y="9"/>
                </a:lnTo>
                <a:lnTo>
                  <a:pt x="406614" y="9"/>
                </a:lnTo>
                <a:cubicBezTo>
                  <a:pt x="408748" y="9"/>
                  <a:pt x="410477" y="542521"/>
                  <a:pt x="410477" y="1211744"/>
                </a:cubicBezTo>
                <a:close/>
              </a:path>
            </a:pathLst>
          </a:custGeom>
        </p:spPr>
        <p:style>
          <a:lnRef idx="2">
            <a:schemeClr val="accent1">
              <a:shade val="50000"/>
              <a:hueOff val="24814"/>
              <a:satOff val="-1696"/>
              <a:lumOff val="11651"/>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6003" tIns="23599" rIns="23599" bIns="23599" numCol="1" spcCol="1270" anchor="ctr" anchorCtr="0">
            <a:noAutofit/>
          </a:bodyPr>
          <a:lstStyle/>
          <a:p>
            <a:pPr marL="128570" lvl="1" indent="-128570" defTabSz="599995">
              <a:lnSpc>
                <a:spcPct val="90000"/>
              </a:lnSpc>
              <a:spcBef>
                <a:spcPct val="0"/>
              </a:spcBef>
              <a:spcAft>
                <a:spcPct val="15000"/>
              </a:spcAft>
            </a:pPr>
            <a:r>
              <a:rPr lang="en-US" sz="1350" dirty="0">
                <a:latin typeface="+mj-lt"/>
              </a:rPr>
              <a:t>The right to object to processing</a:t>
            </a:r>
            <a:endParaRPr lang="en-GB" sz="1350" dirty="0">
              <a:latin typeface="+mj-lt"/>
            </a:endParaRPr>
          </a:p>
        </p:txBody>
      </p:sp>
    </p:spTree>
    <p:extLst>
      <p:ext uri="{BB962C8B-B14F-4D97-AF65-F5344CB8AC3E}">
        <p14:creationId xmlns:p14="http://schemas.microsoft.com/office/powerpoint/2010/main" val="112182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0-#ppt_h/2"/>
                                          </p:val>
                                        </p:tav>
                                        <p:tav tm="100000">
                                          <p:val>
                                            <p:strVal val="#ppt_y"/>
                                          </p:val>
                                        </p:tav>
                                      </p:tavLst>
                                    </p:anim>
                                  </p:childTnLst>
                                </p:cTn>
                              </p:par>
                              <p:par>
                                <p:cTn id="9" presetID="2" presetClass="entr" presetSubtype="1"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0-#ppt_h/2"/>
                                          </p:val>
                                        </p:tav>
                                        <p:tav tm="100000">
                                          <p:val>
                                            <p:strVal val="#ppt_y"/>
                                          </p:val>
                                        </p:tav>
                                      </p:tavLst>
                                    </p:anim>
                                  </p:childTnLst>
                                </p:cTn>
                              </p:par>
                              <p:par>
                                <p:cTn id="19" presetID="2" presetClass="entr" presetSubtype="1"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additive="base">
                                        <p:cTn id="21" dur="500" fill="hold"/>
                                        <p:tgtEl>
                                          <p:spTgt spid="9"/>
                                        </p:tgtEl>
                                        <p:attrNameLst>
                                          <p:attrName>ppt_x</p:attrName>
                                        </p:attrNameLst>
                                      </p:cBhvr>
                                      <p:tavLst>
                                        <p:tav tm="0">
                                          <p:val>
                                            <p:strVal val="#ppt_x"/>
                                          </p:val>
                                        </p:tav>
                                        <p:tav tm="100000">
                                          <p:val>
                                            <p:strVal val="#ppt_x"/>
                                          </p:val>
                                        </p:tav>
                                      </p:tavLst>
                                    </p:anim>
                                    <p:anim calcmode="lin" valueType="num">
                                      <p:cBhvr additive="base">
                                        <p:cTn id="22" dur="500" fill="hold"/>
                                        <p:tgtEl>
                                          <p:spTgt spid="9"/>
                                        </p:tgtEl>
                                        <p:attrNameLst>
                                          <p:attrName>ppt_y</p:attrName>
                                        </p:attrNameLst>
                                      </p:cBhvr>
                                      <p:tavLst>
                                        <p:tav tm="0">
                                          <p:val>
                                            <p:strVal val="0-#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1"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additive="base">
                                        <p:cTn id="27" dur="500" fill="hold"/>
                                        <p:tgtEl>
                                          <p:spTgt spid="11"/>
                                        </p:tgtEl>
                                        <p:attrNameLst>
                                          <p:attrName>ppt_x</p:attrName>
                                        </p:attrNameLst>
                                      </p:cBhvr>
                                      <p:tavLst>
                                        <p:tav tm="0">
                                          <p:val>
                                            <p:strVal val="#ppt_x"/>
                                          </p:val>
                                        </p:tav>
                                        <p:tav tm="100000">
                                          <p:val>
                                            <p:strVal val="#ppt_x"/>
                                          </p:val>
                                        </p:tav>
                                      </p:tavLst>
                                    </p:anim>
                                    <p:anim calcmode="lin" valueType="num">
                                      <p:cBhvr additive="base">
                                        <p:cTn id="28" dur="500" fill="hold"/>
                                        <p:tgtEl>
                                          <p:spTgt spid="11"/>
                                        </p:tgtEl>
                                        <p:attrNameLst>
                                          <p:attrName>ppt_y</p:attrName>
                                        </p:attrNameLst>
                                      </p:cBhvr>
                                      <p:tavLst>
                                        <p:tav tm="0">
                                          <p:val>
                                            <p:strVal val="0-#ppt_h/2"/>
                                          </p:val>
                                        </p:tav>
                                        <p:tav tm="100000">
                                          <p:val>
                                            <p:strVal val="#ppt_y"/>
                                          </p:val>
                                        </p:tav>
                                      </p:tavLst>
                                    </p:anim>
                                  </p:childTnLst>
                                </p:cTn>
                              </p:par>
                              <p:par>
                                <p:cTn id="29" presetID="2" presetClass="entr" presetSubtype="1"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0-#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500" fill="hold"/>
                                        <p:tgtEl>
                                          <p:spTgt spid="13"/>
                                        </p:tgtEl>
                                        <p:attrNameLst>
                                          <p:attrName>ppt_x</p:attrName>
                                        </p:attrNameLst>
                                      </p:cBhvr>
                                      <p:tavLst>
                                        <p:tav tm="0">
                                          <p:val>
                                            <p:strVal val="#ppt_x"/>
                                          </p:val>
                                        </p:tav>
                                        <p:tav tm="100000">
                                          <p:val>
                                            <p:strVal val="#ppt_x"/>
                                          </p:val>
                                        </p:tav>
                                      </p:tavLst>
                                    </p:anim>
                                    <p:anim calcmode="lin" valueType="num">
                                      <p:cBhvr additive="base">
                                        <p:cTn id="38" dur="500" fill="hold"/>
                                        <p:tgtEl>
                                          <p:spTgt spid="13"/>
                                        </p:tgtEl>
                                        <p:attrNameLst>
                                          <p:attrName>ppt_y</p:attrName>
                                        </p:attrNameLst>
                                      </p:cBhvr>
                                      <p:tavLst>
                                        <p:tav tm="0">
                                          <p:val>
                                            <p:strVal val="0-#ppt_h/2"/>
                                          </p:val>
                                        </p:tav>
                                        <p:tav tm="100000">
                                          <p:val>
                                            <p:strVal val="#ppt_y"/>
                                          </p:val>
                                        </p:tav>
                                      </p:tavLst>
                                    </p:anim>
                                  </p:childTnLst>
                                </p:cTn>
                              </p:par>
                              <p:par>
                                <p:cTn id="39" presetID="2" presetClass="entr" presetSubtype="1" fill="hold" grpId="0" nodeType="withEffect">
                                  <p:stCondLst>
                                    <p:cond delay="0"/>
                                  </p:stCondLst>
                                  <p:childTnLst>
                                    <p:set>
                                      <p:cBhvr>
                                        <p:cTn id="40" dur="1" fill="hold">
                                          <p:stCondLst>
                                            <p:cond delay="0"/>
                                          </p:stCondLst>
                                        </p:cTn>
                                        <p:tgtEl>
                                          <p:spTgt spid="14"/>
                                        </p:tgtEl>
                                        <p:attrNameLst>
                                          <p:attrName>style.visibility</p:attrName>
                                        </p:attrNameLst>
                                      </p:cBhvr>
                                      <p:to>
                                        <p:strVal val="visible"/>
                                      </p:to>
                                    </p:set>
                                    <p:anim calcmode="lin" valueType="num">
                                      <p:cBhvr additive="base">
                                        <p:cTn id="41" dur="500" fill="hold"/>
                                        <p:tgtEl>
                                          <p:spTgt spid="14"/>
                                        </p:tgtEl>
                                        <p:attrNameLst>
                                          <p:attrName>ppt_x</p:attrName>
                                        </p:attrNameLst>
                                      </p:cBhvr>
                                      <p:tavLst>
                                        <p:tav tm="0">
                                          <p:val>
                                            <p:strVal val="#ppt_x"/>
                                          </p:val>
                                        </p:tav>
                                        <p:tav tm="100000">
                                          <p:val>
                                            <p:strVal val="#ppt_x"/>
                                          </p:val>
                                        </p:tav>
                                      </p:tavLst>
                                    </p:anim>
                                    <p:anim calcmode="lin" valueType="num">
                                      <p:cBhvr additive="base">
                                        <p:cTn id="42"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1"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 calcmode="lin" valueType="num">
                                      <p:cBhvr additive="base">
                                        <p:cTn id="47" dur="500" fill="hold"/>
                                        <p:tgtEl>
                                          <p:spTgt spid="15"/>
                                        </p:tgtEl>
                                        <p:attrNameLst>
                                          <p:attrName>ppt_x</p:attrName>
                                        </p:attrNameLst>
                                      </p:cBhvr>
                                      <p:tavLst>
                                        <p:tav tm="0">
                                          <p:val>
                                            <p:strVal val="#ppt_x"/>
                                          </p:val>
                                        </p:tav>
                                        <p:tav tm="100000">
                                          <p:val>
                                            <p:strVal val="#ppt_x"/>
                                          </p:val>
                                        </p:tav>
                                      </p:tavLst>
                                    </p:anim>
                                    <p:anim calcmode="lin" valueType="num">
                                      <p:cBhvr additive="base">
                                        <p:cTn id="48" dur="500" fill="hold"/>
                                        <p:tgtEl>
                                          <p:spTgt spid="15"/>
                                        </p:tgtEl>
                                        <p:attrNameLst>
                                          <p:attrName>ppt_y</p:attrName>
                                        </p:attrNameLst>
                                      </p:cBhvr>
                                      <p:tavLst>
                                        <p:tav tm="0">
                                          <p:val>
                                            <p:strVal val="0-#ppt_h/2"/>
                                          </p:val>
                                        </p:tav>
                                        <p:tav tm="100000">
                                          <p:val>
                                            <p:strVal val="#ppt_y"/>
                                          </p:val>
                                        </p:tav>
                                      </p:tavLst>
                                    </p:anim>
                                  </p:childTnLst>
                                </p:cTn>
                              </p:par>
                              <p:par>
                                <p:cTn id="49" presetID="2" presetClass="entr" presetSubtype="1" fill="hold" grpId="0" nodeType="withEffect">
                                  <p:stCondLst>
                                    <p:cond delay="0"/>
                                  </p:stCondLst>
                                  <p:childTnLst>
                                    <p:set>
                                      <p:cBhvr>
                                        <p:cTn id="50" dur="1" fill="hold">
                                          <p:stCondLst>
                                            <p:cond delay="0"/>
                                          </p:stCondLst>
                                        </p:cTn>
                                        <p:tgtEl>
                                          <p:spTgt spid="17"/>
                                        </p:tgtEl>
                                        <p:attrNameLst>
                                          <p:attrName>style.visibility</p:attrName>
                                        </p:attrNameLst>
                                      </p:cBhvr>
                                      <p:to>
                                        <p:strVal val="visible"/>
                                      </p:to>
                                    </p:set>
                                    <p:anim calcmode="lin" valueType="num">
                                      <p:cBhvr additive="base">
                                        <p:cTn id="51" dur="500" fill="hold"/>
                                        <p:tgtEl>
                                          <p:spTgt spid="17"/>
                                        </p:tgtEl>
                                        <p:attrNameLst>
                                          <p:attrName>ppt_x</p:attrName>
                                        </p:attrNameLst>
                                      </p:cBhvr>
                                      <p:tavLst>
                                        <p:tav tm="0">
                                          <p:val>
                                            <p:strVal val="#ppt_x"/>
                                          </p:val>
                                        </p:tav>
                                        <p:tav tm="100000">
                                          <p:val>
                                            <p:strVal val="#ppt_x"/>
                                          </p:val>
                                        </p:tav>
                                      </p:tavLst>
                                    </p:anim>
                                    <p:anim calcmode="lin" valueType="num">
                                      <p:cBhvr additive="base">
                                        <p:cTn id="52" dur="500" fill="hold"/>
                                        <p:tgtEl>
                                          <p:spTgt spid="17"/>
                                        </p:tgtEl>
                                        <p:attrNameLst>
                                          <p:attrName>ppt_y</p:attrName>
                                        </p:attrNameLst>
                                      </p:cBhvr>
                                      <p:tavLst>
                                        <p:tav tm="0">
                                          <p:val>
                                            <p:strVal val="0-#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1" fill="hold" grpId="0" nodeType="clickEffect">
                                  <p:stCondLst>
                                    <p:cond delay="0"/>
                                  </p:stCondLst>
                                  <p:childTnLst>
                                    <p:set>
                                      <p:cBhvr>
                                        <p:cTn id="56" dur="1" fill="hold">
                                          <p:stCondLst>
                                            <p:cond delay="0"/>
                                          </p:stCondLst>
                                        </p:cTn>
                                        <p:tgtEl>
                                          <p:spTgt spid="18"/>
                                        </p:tgtEl>
                                        <p:attrNameLst>
                                          <p:attrName>style.visibility</p:attrName>
                                        </p:attrNameLst>
                                      </p:cBhvr>
                                      <p:to>
                                        <p:strVal val="visible"/>
                                      </p:to>
                                    </p:set>
                                    <p:anim calcmode="lin" valueType="num">
                                      <p:cBhvr additive="base">
                                        <p:cTn id="57" dur="500" fill="hold"/>
                                        <p:tgtEl>
                                          <p:spTgt spid="18"/>
                                        </p:tgtEl>
                                        <p:attrNameLst>
                                          <p:attrName>ppt_x</p:attrName>
                                        </p:attrNameLst>
                                      </p:cBhvr>
                                      <p:tavLst>
                                        <p:tav tm="0">
                                          <p:val>
                                            <p:strVal val="#ppt_x"/>
                                          </p:val>
                                        </p:tav>
                                        <p:tav tm="100000">
                                          <p:val>
                                            <p:strVal val="#ppt_x"/>
                                          </p:val>
                                        </p:tav>
                                      </p:tavLst>
                                    </p:anim>
                                    <p:anim calcmode="lin" valueType="num">
                                      <p:cBhvr additive="base">
                                        <p:cTn id="58" dur="500" fill="hold"/>
                                        <p:tgtEl>
                                          <p:spTgt spid="18"/>
                                        </p:tgtEl>
                                        <p:attrNameLst>
                                          <p:attrName>ppt_y</p:attrName>
                                        </p:attrNameLst>
                                      </p:cBhvr>
                                      <p:tavLst>
                                        <p:tav tm="0">
                                          <p:val>
                                            <p:strVal val="0-#ppt_h/2"/>
                                          </p:val>
                                        </p:tav>
                                        <p:tav tm="100000">
                                          <p:val>
                                            <p:strVal val="#ppt_y"/>
                                          </p:val>
                                        </p:tav>
                                      </p:tavLst>
                                    </p:anim>
                                  </p:childTnLst>
                                </p:cTn>
                              </p:par>
                              <p:par>
                                <p:cTn id="59" presetID="2" presetClass="entr" presetSubtype="1" fill="hold" grpId="0" nodeType="withEffect">
                                  <p:stCondLst>
                                    <p:cond delay="0"/>
                                  </p:stCondLst>
                                  <p:childTnLst>
                                    <p:set>
                                      <p:cBhvr>
                                        <p:cTn id="60" dur="1" fill="hold">
                                          <p:stCondLst>
                                            <p:cond delay="0"/>
                                          </p:stCondLst>
                                        </p:cTn>
                                        <p:tgtEl>
                                          <p:spTgt spid="19"/>
                                        </p:tgtEl>
                                        <p:attrNameLst>
                                          <p:attrName>style.visibility</p:attrName>
                                        </p:attrNameLst>
                                      </p:cBhvr>
                                      <p:to>
                                        <p:strVal val="visible"/>
                                      </p:to>
                                    </p:set>
                                    <p:anim calcmode="lin" valueType="num">
                                      <p:cBhvr additive="base">
                                        <p:cTn id="61" dur="500" fill="hold"/>
                                        <p:tgtEl>
                                          <p:spTgt spid="19"/>
                                        </p:tgtEl>
                                        <p:attrNameLst>
                                          <p:attrName>ppt_x</p:attrName>
                                        </p:attrNameLst>
                                      </p:cBhvr>
                                      <p:tavLst>
                                        <p:tav tm="0">
                                          <p:val>
                                            <p:strVal val="#ppt_x"/>
                                          </p:val>
                                        </p:tav>
                                        <p:tav tm="100000">
                                          <p:val>
                                            <p:strVal val="#ppt_x"/>
                                          </p:val>
                                        </p:tav>
                                      </p:tavLst>
                                    </p:anim>
                                    <p:anim calcmode="lin" valueType="num">
                                      <p:cBhvr additive="base">
                                        <p:cTn id="62" dur="500" fill="hold"/>
                                        <p:tgtEl>
                                          <p:spTgt spid="19"/>
                                        </p:tgtEl>
                                        <p:attrNameLst>
                                          <p:attrName>ppt_y</p:attrName>
                                        </p:attrNameLst>
                                      </p:cBhvr>
                                      <p:tavLst>
                                        <p:tav tm="0">
                                          <p:val>
                                            <p:strVal val="0-#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1" fill="hold" grpId="0" nodeType="clickEffect">
                                  <p:stCondLst>
                                    <p:cond delay="0"/>
                                  </p:stCondLst>
                                  <p:childTnLst>
                                    <p:set>
                                      <p:cBhvr>
                                        <p:cTn id="66" dur="1" fill="hold">
                                          <p:stCondLst>
                                            <p:cond delay="0"/>
                                          </p:stCondLst>
                                        </p:cTn>
                                        <p:tgtEl>
                                          <p:spTgt spid="20"/>
                                        </p:tgtEl>
                                        <p:attrNameLst>
                                          <p:attrName>style.visibility</p:attrName>
                                        </p:attrNameLst>
                                      </p:cBhvr>
                                      <p:to>
                                        <p:strVal val="visible"/>
                                      </p:to>
                                    </p:set>
                                    <p:anim calcmode="lin" valueType="num">
                                      <p:cBhvr additive="base">
                                        <p:cTn id="67" dur="500" fill="hold"/>
                                        <p:tgtEl>
                                          <p:spTgt spid="20"/>
                                        </p:tgtEl>
                                        <p:attrNameLst>
                                          <p:attrName>ppt_x</p:attrName>
                                        </p:attrNameLst>
                                      </p:cBhvr>
                                      <p:tavLst>
                                        <p:tav tm="0">
                                          <p:val>
                                            <p:strVal val="#ppt_x"/>
                                          </p:val>
                                        </p:tav>
                                        <p:tav tm="100000">
                                          <p:val>
                                            <p:strVal val="#ppt_x"/>
                                          </p:val>
                                        </p:tav>
                                      </p:tavLst>
                                    </p:anim>
                                    <p:anim calcmode="lin" valueType="num">
                                      <p:cBhvr additive="base">
                                        <p:cTn id="68" dur="500" fill="hold"/>
                                        <p:tgtEl>
                                          <p:spTgt spid="20"/>
                                        </p:tgtEl>
                                        <p:attrNameLst>
                                          <p:attrName>ppt_y</p:attrName>
                                        </p:attrNameLst>
                                      </p:cBhvr>
                                      <p:tavLst>
                                        <p:tav tm="0">
                                          <p:val>
                                            <p:strVal val="0-#ppt_h/2"/>
                                          </p:val>
                                        </p:tav>
                                        <p:tav tm="100000">
                                          <p:val>
                                            <p:strVal val="#ppt_y"/>
                                          </p:val>
                                        </p:tav>
                                      </p:tavLst>
                                    </p:anim>
                                  </p:childTnLst>
                                </p:cTn>
                              </p:par>
                              <p:par>
                                <p:cTn id="69" presetID="2" presetClass="entr" presetSubtype="1" fill="hold" grpId="0" nodeType="withEffect">
                                  <p:stCondLst>
                                    <p:cond delay="0"/>
                                  </p:stCondLst>
                                  <p:childTnLst>
                                    <p:set>
                                      <p:cBhvr>
                                        <p:cTn id="70" dur="1" fill="hold">
                                          <p:stCondLst>
                                            <p:cond delay="0"/>
                                          </p:stCondLst>
                                        </p:cTn>
                                        <p:tgtEl>
                                          <p:spTgt spid="21"/>
                                        </p:tgtEl>
                                        <p:attrNameLst>
                                          <p:attrName>style.visibility</p:attrName>
                                        </p:attrNameLst>
                                      </p:cBhvr>
                                      <p:to>
                                        <p:strVal val="visible"/>
                                      </p:to>
                                    </p:set>
                                    <p:anim calcmode="lin" valueType="num">
                                      <p:cBhvr additive="base">
                                        <p:cTn id="71" dur="500" fill="hold"/>
                                        <p:tgtEl>
                                          <p:spTgt spid="21"/>
                                        </p:tgtEl>
                                        <p:attrNameLst>
                                          <p:attrName>ppt_x</p:attrName>
                                        </p:attrNameLst>
                                      </p:cBhvr>
                                      <p:tavLst>
                                        <p:tav tm="0">
                                          <p:val>
                                            <p:strVal val="#ppt_x"/>
                                          </p:val>
                                        </p:tav>
                                        <p:tav tm="100000">
                                          <p:val>
                                            <p:strVal val="#ppt_x"/>
                                          </p:val>
                                        </p:tav>
                                      </p:tavLst>
                                    </p:anim>
                                    <p:anim calcmode="lin" valueType="num">
                                      <p:cBhvr additive="base">
                                        <p:cTn id="72" dur="500" fill="hold"/>
                                        <p:tgtEl>
                                          <p:spTgt spid="21"/>
                                        </p:tgtEl>
                                        <p:attrNameLst>
                                          <p:attrName>ppt_y</p:attrName>
                                        </p:attrNameLst>
                                      </p:cBhvr>
                                      <p:tavLst>
                                        <p:tav tm="0">
                                          <p:val>
                                            <p:strVal val="0-#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1" fill="hold" grpId="0" nodeType="clickEffect">
                                  <p:stCondLst>
                                    <p:cond delay="0"/>
                                  </p:stCondLst>
                                  <p:childTnLst>
                                    <p:set>
                                      <p:cBhvr>
                                        <p:cTn id="76" dur="1" fill="hold">
                                          <p:stCondLst>
                                            <p:cond delay="0"/>
                                          </p:stCondLst>
                                        </p:cTn>
                                        <p:tgtEl>
                                          <p:spTgt spid="22"/>
                                        </p:tgtEl>
                                        <p:attrNameLst>
                                          <p:attrName>style.visibility</p:attrName>
                                        </p:attrNameLst>
                                      </p:cBhvr>
                                      <p:to>
                                        <p:strVal val="visible"/>
                                      </p:to>
                                    </p:set>
                                    <p:anim calcmode="lin" valueType="num">
                                      <p:cBhvr additive="base">
                                        <p:cTn id="77" dur="500" fill="hold"/>
                                        <p:tgtEl>
                                          <p:spTgt spid="22"/>
                                        </p:tgtEl>
                                        <p:attrNameLst>
                                          <p:attrName>ppt_x</p:attrName>
                                        </p:attrNameLst>
                                      </p:cBhvr>
                                      <p:tavLst>
                                        <p:tav tm="0">
                                          <p:val>
                                            <p:strVal val="#ppt_x"/>
                                          </p:val>
                                        </p:tav>
                                        <p:tav tm="100000">
                                          <p:val>
                                            <p:strVal val="#ppt_x"/>
                                          </p:val>
                                        </p:tav>
                                      </p:tavLst>
                                    </p:anim>
                                    <p:anim calcmode="lin" valueType="num">
                                      <p:cBhvr additive="base">
                                        <p:cTn id="78" dur="500" fill="hold"/>
                                        <p:tgtEl>
                                          <p:spTgt spid="22"/>
                                        </p:tgtEl>
                                        <p:attrNameLst>
                                          <p:attrName>ppt_y</p:attrName>
                                        </p:attrNameLst>
                                      </p:cBhvr>
                                      <p:tavLst>
                                        <p:tav tm="0">
                                          <p:val>
                                            <p:strVal val="0-#ppt_h/2"/>
                                          </p:val>
                                        </p:tav>
                                        <p:tav tm="100000">
                                          <p:val>
                                            <p:strVal val="#ppt_y"/>
                                          </p:val>
                                        </p:tav>
                                      </p:tavLst>
                                    </p:anim>
                                  </p:childTnLst>
                                </p:cTn>
                              </p:par>
                              <p:par>
                                <p:cTn id="79" presetID="2" presetClass="entr" presetSubtype="1" fill="hold" grpId="0" nodeType="withEffect">
                                  <p:stCondLst>
                                    <p:cond delay="0"/>
                                  </p:stCondLst>
                                  <p:childTnLst>
                                    <p:set>
                                      <p:cBhvr>
                                        <p:cTn id="80" dur="1" fill="hold">
                                          <p:stCondLst>
                                            <p:cond delay="0"/>
                                          </p:stCondLst>
                                        </p:cTn>
                                        <p:tgtEl>
                                          <p:spTgt spid="23"/>
                                        </p:tgtEl>
                                        <p:attrNameLst>
                                          <p:attrName>style.visibility</p:attrName>
                                        </p:attrNameLst>
                                      </p:cBhvr>
                                      <p:to>
                                        <p:strVal val="visible"/>
                                      </p:to>
                                    </p:set>
                                    <p:anim calcmode="lin" valueType="num">
                                      <p:cBhvr additive="base">
                                        <p:cTn id="81" dur="500" fill="hold"/>
                                        <p:tgtEl>
                                          <p:spTgt spid="23"/>
                                        </p:tgtEl>
                                        <p:attrNameLst>
                                          <p:attrName>ppt_x</p:attrName>
                                        </p:attrNameLst>
                                      </p:cBhvr>
                                      <p:tavLst>
                                        <p:tav tm="0">
                                          <p:val>
                                            <p:strVal val="#ppt_x"/>
                                          </p:val>
                                        </p:tav>
                                        <p:tav tm="100000">
                                          <p:val>
                                            <p:strVal val="#ppt_x"/>
                                          </p:val>
                                        </p:tav>
                                      </p:tavLst>
                                    </p:anim>
                                    <p:anim calcmode="lin" valueType="num">
                                      <p:cBhvr additive="base">
                                        <p:cTn id="82" dur="500" fill="hold"/>
                                        <p:tgtEl>
                                          <p:spTgt spid="2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P spid="12" grpId="0" animBg="1"/>
      <p:bldP spid="13" grpId="0" animBg="1"/>
      <p:bldP spid="14" grpId="0" animBg="1"/>
      <p:bldP spid="15" grpId="0" animBg="1"/>
      <p:bldP spid="17" grpId="0" animBg="1"/>
      <p:bldP spid="18" grpId="0" animBg="1"/>
      <p:bldP spid="19" grpId="0" animBg="1"/>
      <p:bldP spid="20" grpId="0" animBg="1"/>
      <p:bldP spid="21" grpId="0" animBg="1"/>
      <p:bldP spid="22" grpId="0" animBg="1"/>
      <p:bldP spid="2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D35C9-BFBC-44D9-BA5B-83FB45D60A9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FD72119-F8BB-4D28-ADE6-D219AA789AE4}"/>
              </a:ext>
            </a:extLst>
          </p:cNvPr>
          <p:cNvSpPr>
            <a:spLocks noGrp="1"/>
          </p:cNvSpPr>
          <p:nvPr>
            <p:ph idx="1"/>
          </p:nvPr>
        </p:nvSpPr>
        <p:spPr/>
        <p:txBody>
          <a:bodyPr/>
          <a:lstStyle/>
          <a:p>
            <a:r>
              <a:rPr lang="en-GB" b="1" dirty="0"/>
              <a:t>Which rights are data subjects exercising here?</a:t>
            </a:r>
          </a:p>
        </p:txBody>
      </p:sp>
      <p:sp>
        <p:nvSpPr>
          <p:cNvPr id="4" name="Footer Placeholder 3">
            <a:extLst>
              <a:ext uri="{FF2B5EF4-FFF2-40B4-BE49-F238E27FC236}">
                <a16:creationId xmlns:a16="http://schemas.microsoft.com/office/drawing/2014/main" id="{F328DD47-DD4F-4177-AEF3-C33D0720902E}"/>
              </a:ext>
            </a:extLst>
          </p:cNvPr>
          <p:cNvSpPr>
            <a:spLocks noGrp="1"/>
          </p:cNvSpPr>
          <p:nvPr>
            <p:ph type="ftr" sz="quarter" idx="11"/>
          </p:nvPr>
        </p:nvSpPr>
        <p:spPr/>
        <p:txBody>
          <a:bodyPr/>
          <a:lstStyle/>
          <a:p>
            <a:r>
              <a:rPr lang="en-GB"/>
              <a:t>© 2023 Capital Law Limited</a:t>
            </a:r>
            <a:endParaRPr lang="en-GB" dirty="0"/>
          </a:p>
        </p:txBody>
      </p:sp>
      <p:sp>
        <p:nvSpPr>
          <p:cNvPr id="5" name="Subtitle 4">
            <a:extLst>
              <a:ext uri="{FF2B5EF4-FFF2-40B4-BE49-F238E27FC236}">
                <a16:creationId xmlns:a16="http://schemas.microsoft.com/office/drawing/2014/main" id="{6781F124-DB2B-497B-9F29-18521DB570C9}"/>
              </a:ext>
            </a:extLst>
          </p:cNvPr>
          <p:cNvSpPr>
            <a:spLocks noGrp="1"/>
          </p:cNvSpPr>
          <p:nvPr>
            <p:ph type="subTitle" idx="13"/>
          </p:nvPr>
        </p:nvSpPr>
        <p:spPr/>
        <p:txBody>
          <a:bodyPr/>
          <a:lstStyle/>
          <a:p>
            <a:endParaRPr lang="en-GB" dirty="0"/>
          </a:p>
        </p:txBody>
      </p:sp>
      <p:sp>
        <p:nvSpPr>
          <p:cNvPr id="7" name="Rounded Rectangle 6">
            <a:extLst>
              <a:ext uri="{FF2B5EF4-FFF2-40B4-BE49-F238E27FC236}">
                <a16:creationId xmlns:a16="http://schemas.microsoft.com/office/drawing/2014/main" id="{4FD49A02-37A7-41DA-91FB-250838452283}"/>
              </a:ext>
            </a:extLst>
          </p:cNvPr>
          <p:cNvSpPr/>
          <p:nvPr/>
        </p:nvSpPr>
        <p:spPr>
          <a:xfrm>
            <a:off x="6129967" y="1479480"/>
            <a:ext cx="1910315" cy="1703222"/>
          </a:xfrm>
          <a:prstGeom prst="roundRect">
            <a:avLst/>
          </a:prstGeom>
          <a:solidFill>
            <a:schemeClr val="accent2">
              <a:lumMod val="20000"/>
              <a:lumOff val="80000"/>
            </a:schemeClr>
          </a:solidFill>
          <a:ln/>
        </p:spPr>
        <p:style>
          <a:lnRef idx="2">
            <a:schemeClr val="accent3"/>
          </a:lnRef>
          <a:fillRef idx="1">
            <a:schemeClr val="lt1"/>
          </a:fillRef>
          <a:effectRef idx="0">
            <a:schemeClr val="accent3"/>
          </a:effectRef>
          <a:fontRef idx="minor">
            <a:schemeClr val="dk1"/>
          </a:fontRef>
        </p:style>
        <p:txBody>
          <a:bodyPr rtlCol="0" anchor="ctr"/>
          <a:lstStyle/>
          <a:p>
            <a:endParaRPr lang="en-US" sz="1500" b="1" dirty="0">
              <a:solidFill>
                <a:schemeClr val="accent3"/>
              </a:solidFill>
              <a:latin typeface="+mj-lt"/>
            </a:endParaRPr>
          </a:p>
          <a:p>
            <a:r>
              <a:rPr lang="en-US" sz="1500" b="1" dirty="0">
                <a:solidFill>
                  <a:schemeClr val="accent3"/>
                </a:solidFill>
                <a:latin typeface="+mj-lt"/>
              </a:rPr>
              <a:t>01</a:t>
            </a:r>
            <a:endParaRPr lang="en-GB" sz="1500" b="1" dirty="0">
              <a:solidFill>
                <a:schemeClr val="accent3"/>
              </a:solidFill>
              <a:latin typeface="+mj-lt"/>
            </a:endParaRPr>
          </a:p>
          <a:p>
            <a:r>
              <a:rPr lang="en-GB" sz="1500" dirty="0">
                <a:latin typeface="+mj-lt"/>
              </a:rPr>
              <a:t>I don’t want to receive your marketing letters and promotions</a:t>
            </a:r>
          </a:p>
        </p:txBody>
      </p:sp>
      <p:sp>
        <p:nvSpPr>
          <p:cNvPr id="8" name="Rounded Rectangle 7">
            <a:extLst>
              <a:ext uri="{FF2B5EF4-FFF2-40B4-BE49-F238E27FC236}">
                <a16:creationId xmlns:a16="http://schemas.microsoft.com/office/drawing/2014/main" id="{AADC5875-D40F-4BC5-AE1C-AD383F99FD4B}"/>
              </a:ext>
            </a:extLst>
          </p:cNvPr>
          <p:cNvSpPr/>
          <p:nvPr/>
        </p:nvSpPr>
        <p:spPr>
          <a:xfrm>
            <a:off x="10007740" y="3580041"/>
            <a:ext cx="1699450" cy="1762914"/>
          </a:xfrm>
          <a:prstGeom prst="roundRect">
            <a:avLst/>
          </a:prstGeom>
          <a:solidFill>
            <a:schemeClr val="accent2">
              <a:lumMod val="40000"/>
              <a:lumOff val="60000"/>
            </a:schemeClr>
          </a:solidFill>
          <a:ln/>
        </p:spPr>
        <p:style>
          <a:lnRef idx="2">
            <a:schemeClr val="accent3"/>
          </a:lnRef>
          <a:fillRef idx="1">
            <a:schemeClr val="lt1"/>
          </a:fillRef>
          <a:effectRef idx="0">
            <a:schemeClr val="accent3"/>
          </a:effectRef>
          <a:fontRef idx="minor">
            <a:schemeClr val="dk1"/>
          </a:fontRef>
        </p:style>
        <p:txBody>
          <a:bodyPr rtlCol="0" anchor="ctr"/>
          <a:lstStyle/>
          <a:p>
            <a:r>
              <a:rPr lang="en-US" sz="1425" b="1" dirty="0">
                <a:solidFill>
                  <a:schemeClr val="accent3"/>
                </a:solidFill>
                <a:latin typeface="+mj-lt"/>
              </a:rPr>
              <a:t>06</a:t>
            </a:r>
            <a:endParaRPr lang="en-GB" sz="1425" b="1" dirty="0">
              <a:solidFill>
                <a:schemeClr val="accent3"/>
              </a:solidFill>
              <a:latin typeface="+mj-lt"/>
            </a:endParaRPr>
          </a:p>
          <a:p>
            <a:r>
              <a:rPr lang="en-GB" sz="1425" dirty="0">
                <a:latin typeface="+mj-lt"/>
              </a:rPr>
              <a:t>Please stop using my data until you’ve checked there is a legitimate purpose</a:t>
            </a:r>
          </a:p>
        </p:txBody>
      </p:sp>
      <p:sp>
        <p:nvSpPr>
          <p:cNvPr id="9" name="Rounded Rectangle 8">
            <a:extLst>
              <a:ext uri="{FF2B5EF4-FFF2-40B4-BE49-F238E27FC236}">
                <a16:creationId xmlns:a16="http://schemas.microsoft.com/office/drawing/2014/main" id="{42968C7C-23D4-4167-B350-ABD257E24777}"/>
              </a:ext>
            </a:extLst>
          </p:cNvPr>
          <p:cNvSpPr/>
          <p:nvPr/>
        </p:nvSpPr>
        <p:spPr>
          <a:xfrm>
            <a:off x="8193179" y="1479479"/>
            <a:ext cx="1724724" cy="1703222"/>
          </a:xfrm>
          <a:prstGeom prst="roundRect">
            <a:avLst/>
          </a:prstGeom>
          <a:solidFill>
            <a:schemeClr val="accent3">
              <a:lumMod val="20000"/>
              <a:lumOff val="80000"/>
            </a:schemeClr>
          </a:solidFill>
          <a:ln/>
        </p:spPr>
        <p:style>
          <a:lnRef idx="2">
            <a:schemeClr val="accent3"/>
          </a:lnRef>
          <a:fillRef idx="1">
            <a:schemeClr val="lt1"/>
          </a:fillRef>
          <a:effectRef idx="0">
            <a:schemeClr val="accent3"/>
          </a:effectRef>
          <a:fontRef idx="minor">
            <a:schemeClr val="dk1"/>
          </a:fontRef>
        </p:style>
        <p:txBody>
          <a:bodyPr rtlCol="0" anchor="ctr"/>
          <a:lstStyle/>
          <a:p>
            <a:r>
              <a:rPr lang="en-US" sz="1500" b="1" dirty="0">
                <a:solidFill>
                  <a:schemeClr val="accent3"/>
                </a:solidFill>
                <a:latin typeface="+mj-lt"/>
              </a:rPr>
              <a:t>02</a:t>
            </a:r>
            <a:endParaRPr lang="en-GB" sz="1500" b="1" dirty="0">
              <a:solidFill>
                <a:schemeClr val="accent3"/>
              </a:solidFill>
              <a:latin typeface="+mj-lt"/>
            </a:endParaRPr>
          </a:p>
          <a:p>
            <a:r>
              <a:rPr lang="en-GB" sz="1500" dirty="0">
                <a:latin typeface="+mj-lt"/>
              </a:rPr>
              <a:t>I want to be able to take my data and reuse it on other platforms</a:t>
            </a:r>
          </a:p>
        </p:txBody>
      </p:sp>
      <p:sp>
        <p:nvSpPr>
          <p:cNvPr id="11" name="Rounded Rectangle 10">
            <a:extLst>
              <a:ext uri="{FF2B5EF4-FFF2-40B4-BE49-F238E27FC236}">
                <a16:creationId xmlns:a16="http://schemas.microsoft.com/office/drawing/2014/main" id="{38C87FA2-1A34-492B-9CA6-BD19B39EE656}"/>
              </a:ext>
            </a:extLst>
          </p:cNvPr>
          <p:cNvSpPr/>
          <p:nvPr/>
        </p:nvSpPr>
        <p:spPr>
          <a:xfrm>
            <a:off x="8163443" y="3621392"/>
            <a:ext cx="1724724" cy="1703222"/>
          </a:xfrm>
          <a:prstGeom prst="roundRect">
            <a:avLst/>
          </a:prstGeom>
          <a:solidFill>
            <a:schemeClr val="accent3">
              <a:lumMod val="40000"/>
              <a:lumOff val="60000"/>
            </a:schemeClr>
          </a:solidFill>
          <a:ln/>
        </p:spPr>
        <p:style>
          <a:lnRef idx="2">
            <a:schemeClr val="accent3"/>
          </a:lnRef>
          <a:fillRef idx="1">
            <a:schemeClr val="lt1"/>
          </a:fillRef>
          <a:effectRef idx="0">
            <a:schemeClr val="accent3"/>
          </a:effectRef>
          <a:fontRef idx="minor">
            <a:schemeClr val="dk1"/>
          </a:fontRef>
        </p:style>
        <p:txBody>
          <a:bodyPr rtlCol="0" anchor="ctr"/>
          <a:lstStyle/>
          <a:p>
            <a:r>
              <a:rPr lang="en-US" sz="1500" b="1" dirty="0">
                <a:solidFill>
                  <a:schemeClr val="accent3"/>
                </a:solidFill>
                <a:latin typeface="+mj-lt"/>
              </a:rPr>
              <a:t>05</a:t>
            </a:r>
            <a:endParaRPr lang="en-GB" sz="1500" b="1" dirty="0">
              <a:solidFill>
                <a:schemeClr val="accent3"/>
              </a:solidFill>
              <a:latin typeface="+mj-lt"/>
            </a:endParaRPr>
          </a:p>
          <a:p>
            <a:r>
              <a:rPr lang="en-GB" sz="1500" dirty="0">
                <a:latin typeface="+mj-lt"/>
              </a:rPr>
              <a:t>I want to find out what data you have about me and how you’re using it</a:t>
            </a:r>
          </a:p>
        </p:txBody>
      </p:sp>
      <p:sp>
        <p:nvSpPr>
          <p:cNvPr id="12" name="Rounded Rectangle 11">
            <a:extLst>
              <a:ext uri="{FF2B5EF4-FFF2-40B4-BE49-F238E27FC236}">
                <a16:creationId xmlns:a16="http://schemas.microsoft.com/office/drawing/2014/main" id="{8B97FFB3-B6D8-4030-B38A-E77A64862DD8}"/>
              </a:ext>
            </a:extLst>
          </p:cNvPr>
          <p:cNvSpPr/>
          <p:nvPr/>
        </p:nvSpPr>
        <p:spPr>
          <a:xfrm>
            <a:off x="6129967" y="3639733"/>
            <a:ext cx="1910315" cy="1703222"/>
          </a:xfrm>
          <a:prstGeom prst="roundRect">
            <a:avLst/>
          </a:prstGeom>
          <a:solidFill>
            <a:schemeClr val="accent6">
              <a:lumMod val="40000"/>
              <a:lumOff val="60000"/>
            </a:schemeClr>
          </a:solidFill>
          <a:ln/>
        </p:spPr>
        <p:style>
          <a:lnRef idx="2">
            <a:schemeClr val="accent3"/>
          </a:lnRef>
          <a:fillRef idx="1">
            <a:schemeClr val="lt1"/>
          </a:fillRef>
          <a:effectRef idx="0">
            <a:schemeClr val="accent3"/>
          </a:effectRef>
          <a:fontRef idx="minor">
            <a:schemeClr val="dk1"/>
          </a:fontRef>
        </p:style>
        <p:txBody>
          <a:bodyPr rtlCol="0" anchor="ctr"/>
          <a:lstStyle/>
          <a:p>
            <a:r>
              <a:rPr lang="en-US" sz="1500" b="1" dirty="0">
                <a:solidFill>
                  <a:schemeClr val="accent3"/>
                </a:solidFill>
                <a:latin typeface="+mj-lt"/>
              </a:rPr>
              <a:t>04</a:t>
            </a:r>
            <a:endParaRPr lang="en-GB" sz="1500" b="1" dirty="0">
              <a:solidFill>
                <a:schemeClr val="accent3"/>
              </a:solidFill>
              <a:latin typeface="+mj-lt"/>
            </a:endParaRPr>
          </a:p>
          <a:p>
            <a:r>
              <a:rPr lang="en-GB" sz="1500" dirty="0">
                <a:latin typeface="+mj-lt"/>
              </a:rPr>
              <a:t>I want to have any errors corrected</a:t>
            </a:r>
          </a:p>
        </p:txBody>
      </p:sp>
      <p:sp>
        <p:nvSpPr>
          <p:cNvPr id="15" name="Rounded Rectangle 9">
            <a:extLst>
              <a:ext uri="{FF2B5EF4-FFF2-40B4-BE49-F238E27FC236}">
                <a16:creationId xmlns:a16="http://schemas.microsoft.com/office/drawing/2014/main" id="{A468A578-CBD9-444B-BC59-65997B3631B6}"/>
              </a:ext>
            </a:extLst>
          </p:cNvPr>
          <p:cNvSpPr/>
          <p:nvPr/>
        </p:nvSpPr>
        <p:spPr>
          <a:xfrm>
            <a:off x="10017417" y="1479479"/>
            <a:ext cx="1699450" cy="1703222"/>
          </a:xfrm>
          <a:prstGeom prst="roundRect">
            <a:avLst/>
          </a:prstGeom>
          <a:solidFill>
            <a:schemeClr val="accent6">
              <a:lumMod val="20000"/>
              <a:lumOff val="80000"/>
            </a:schemeClr>
          </a:solidFill>
          <a:ln/>
        </p:spPr>
        <p:style>
          <a:lnRef idx="2">
            <a:schemeClr val="accent3"/>
          </a:lnRef>
          <a:fillRef idx="1">
            <a:schemeClr val="lt1"/>
          </a:fillRef>
          <a:effectRef idx="0">
            <a:schemeClr val="accent3"/>
          </a:effectRef>
          <a:fontRef idx="minor">
            <a:schemeClr val="dk1"/>
          </a:fontRef>
        </p:style>
        <p:txBody>
          <a:bodyPr rtlCol="0" anchor="ctr"/>
          <a:lstStyle/>
          <a:p>
            <a:pPr marL="130951" lvl="1" indent="5953">
              <a:defRPr/>
            </a:pPr>
            <a:r>
              <a:rPr lang="en-US" sz="1500" b="1" dirty="0">
                <a:solidFill>
                  <a:schemeClr val="accent3"/>
                </a:solidFill>
                <a:latin typeface="+mj-lt"/>
              </a:rPr>
              <a:t>03</a:t>
            </a:r>
            <a:endParaRPr lang="en-GB" sz="1500" b="1" dirty="0">
              <a:solidFill>
                <a:schemeClr val="accent3"/>
              </a:solidFill>
              <a:latin typeface="+mj-lt"/>
            </a:endParaRPr>
          </a:p>
          <a:p>
            <a:pPr marL="130951" lvl="1" indent="5953">
              <a:defRPr/>
            </a:pPr>
            <a:r>
              <a:rPr lang="en-GB" sz="1300" dirty="0">
                <a:latin typeface="+mj-lt"/>
              </a:rPr>
              <a:t>Did I agree to that? I didn’t see a privacy notice on your website when I typed in my details</a:t>
            </a:r>
          </a:p>
        </p:txBody>
      </p:sp>
    </p:spTree>
    <p:extLst>
      <p:ext uri="{BB962C8B-B14F-4D97-AF65-F5344CB8AC3E}">
        <p14:creationId xmlns:p14="http://schemas.microsoft.com/office/powerpoint/2010/main" val="3126966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1+#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1+#ppt_w/2"/>
                                          </p:val>
                                        </p:tav>
                                        <p:tav tm="100000">
                                          <p:val>
                                            <p:strVal val="#ppt_x"/>
                                          </p:val>
                                        </p:tav>
                                      </p:tavLst>
                                    </p:anim>
                                    <p:anim calcmode="lin" valueType="num">
                                      <p:cBhvr additive="base">
                                        <p:cTn id="14"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1+#ppt_w/2"/>
                                          </p:val>
                                        </p:tav>
                                        <p:tav tm="100000">
                                          <p:val>
                                            <p:strVal val="#ppt_x"/>
                                          </p:val>
                                        </p:tav>
                                      </p:tavLst>
                                    </p:anim>
                                    <p:anim calcmode="lin" valueType="num">
                                      <p:cBhvr additive="base">
                                        <p:cTn id="20"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1+#ppt_w/2"/>
                                          </p:val>
                                        </p:tav>
                                        <p:tav tm="100000">
                                          <p:val>
                                            <p:strVal val="#ppt_x"/>
                                          </p:val>
                                        </p:tav>
                                      </p:tavLst>
                                    </p:anim>
                                    <p:anim calcmode="lin" valueType="num">
                                      <p:cBhvr additive="base">
                                        <p:cTn id="26"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1+#ppt_w/2"/>
                                          </p:val>
                                        </p:tav>
                                        <p:tav tm="100000">
                                          <p:val>
                                            <p:strVal val="#ppt_x"/>
                                          </p:val>
                                        </p:tav>
                                      </p:tavLst>
                                    </p:anim>
                                    <p:anim calcmode="lin" valueType="num">
                                      <p:cBhvr additive="base">
                                        <p:cTn id="32"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1+#ppt_w/2"/>
                                          </p:val>
                                        </p:tav>
                                        <p:tav tm="100000">
                                          <p:val>
                                            <p:strVal val="#ppt_x"/>
                                          </p:val>
                                        </p:tav>
                                      </p:tavLst>
                                    </p:anim>
                                    <p:anim calcmode="lin" valueType="num">
                                      <p:cBhvr additive="base">
                                        <p:cTn id="38"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1" grpId="0" animBg="1"/>
      <p:bldP spid="12" grpId="0" animBg="1"/>
      <p:bldP spid="1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6123AC78-5FF4-4D64-9218-77AFEE86221F}"/>
              </a:ext>
            </a:extLst>
          </p:cNvPr>
          <p:cNvSpPr>
            <a:spLocks noGrp="1"/>
          </p:cNvSpPr>
          <p:nvPr>
            <p:ph idx="1"/>
          </p:nvPr>
        </p:nvSpPr>
        <p:spPr/>
        <p:txBody>
          <a:bodyPr/>
          <a:lstStyle/>
          <a:p>
            <a:r>
              <a:rPr lang="en-GB" b="1" dirty="0"/>
              <a:t>Data protection during recruitment</a:t>
            </a:r>
          </a:p>
        </p:txBody>
      </p:sp>
      <p:sp>
        <p:nvSpPr>
          <p:cNvPr id="2" name="Footer Placeholder 1">
            <a:extLst>
              <a:ext uri="{FF2B5EF4-FFF2-40B4-BE49-F238E27FC236}">
                <a16:creationId xmlns:a16="http://schemas.microsoft.com/office/drawing/2014/main" id="{1F6A2AC8-D6A6-4825-9393-4164A0ADCC0D}"/>
              </a:ext>
            </a:extLst>
          </p:cNvPr>
          <p:cNvSpPr>
            <a:spLocks noGrp="1"/>
          </p:cNvSpPr>
          <p:nvPr>
            <p:ph type="ftr" sz="quarter" idx="11"/>
          </p:nvPr>
        </p:nvSpPr>
        <p:spPr/>
        <p:txBody>
          <a:bodyPr/>
          <a:lstStyle/>
          <a:p>
            <a:r>
              <a:rPr lang="en-GB"/>
              <a:t>© 2023 Capital Law Limited</a:t>
            </a:r>
            <a:endParaRPr lang="en-GB" dirty="0"/>
          </a:p>
        </p:txBody>
      </p:sp>
      <p:sp>
        <p:nvSpPr>
          <p:cNvPr id="7" name="Text Placeholder 6">
            <a:extLst>
              <a:ext uri="{FF2B5EF4-FFF2-40B4-BE49-F238E27FC236}">
                <a16:creationId xmlns:a16="http://schemas.microsoft.com/office/drawing/2014/main" id="{F0A9D94D-EF90-49DF-A3BE-906876F39D7F}"/>
              </a:ext>
            </a:extLst>
          </p:cNvPr>
          <p:cNvSpPr>
            <a:spLocks noGrp="1"/>
          </p:cNvSpPr>
          <p:nvPr>
            <p:ph type="body" sz="quarter" idx="14"/>
          </p:nvPr>
        </p:nvSpPr>
        <p:spPr/>
        <p:txBody>
          <a:bodyPr/>
          <a:lstStyle/>
          <a:p>
            <a:pPr marL="257141" indent="-257141">
              <a:buFont typeface="Georgia" panose="02040502050405020303" pitchFamily="18" charset="0"/>
              <a:buChar char="—"/>
            </a:pPr>
            <a:r>
              <a:rPr lang="en-US" b="0" dirty="0"/>
              <a:t>Advertising</a:t>
            </a:r>
          </a:p>
          <a:p>
            <a:pPr marL="257141" indent="-257141">
              <a:buFont typeface="Georgia" panose="02040502050405020303" pitchFamily="18" charset="0"/>
              <a:buChar char="—"/>
            </a:pPr>
            <a:endParaRPr lang="en-US" b="0" dirty="0"/>
          </a:p>
          <a:p>
            <a:pPr marL="257141" indent="-257141">
              <a:buFont typeface="Georgia" panose="02040502050405020303" pitchFamily="18" charset="0"/>
              <a:buChar char="—"/>
            </a:pPr>
            <a:r>
              <a:rPr lang="en-US" b="0" dirty="0"/>
              <a:t>Applications</a:t>
            </a:r>
          </a:p>
          <a:p>
            <a:pPr marL="257141" indent="-257141">
              <a:buFont typeface="Georgia" panose="02040502050405020303" pitchFamily="18" charset="0"/>
              <a:buChar char="—"/>
            </a:pPr>
            <a:endParaRPr lang="en-US" b="0" dirty="0"/>
          </a:p>
          <a:p>
            <a:pPr marL="257141" indent="-257141">
              <a:buFont typeface="Georgia" panose="02040502050405020303" pitchFamily="18" charset="0"/>
              <a:buChar char="—"/>
            </a:pPr>
            <a:r>
              <a:rPr lang="en-US" b="0" dirty="0"/>
              <a:t>Agencies </a:t>
            </a:r>
          </a:p>
          <a:p>
            <a:pPr marL="257141" indent="-257141">
              <a:buFont typeface="Georgia" panose="02040502050405020303" pitchFamily="18" charset="0"/>
              <a:buChar char="—"/>
            </a:pPr>
            <a:endParaRPr lang="en-US" b="0" dirty="0"/>
          </a:p>
          <a:p>
            <a:pPr marL="257141" indent="-257141">
              <a:buFont typeface="Georgia" panose="02040502050405020303" pitchFamily="18" charset="0"/>
              <a:buChar char="—"/>
            </a:pPr>
            <a:r>
              <a:rPr lang="en-US" b="0" dirty="0"/>
              <a:t>Verification – social media snooping</a:t>
            </a:r>
          </a:p>
          <a:p>
            <a:pPr marL="257141" indent="-257141">
              <a:buFont typeface="Georgia" panose="02040502050405020303" pitchFamily="18" charset="0"/>
              <a:buChar char="—"/>
            </a:pPr>
            <a:endParaRPr lang="en-US" b="0" dirty="0"/>
          </a:p>
          <a:p>
            <a:pPr marL="257141" indent="-257141">
              <a:buFont typeface="Georgia" panose="02040502050405020303" pitchFamily="18" charset="0"/>
              <a:buChar char="—"/>
            </a:pPr>
            <a:r>
              <a:rPr lang="en-US" b="0" dirty="0"/>
              <a:t>Short listing/Interviewing</a:t>
            </a:r>
          </a:p>
          <a:p>
            <a:pPr marL="257141" indent="-257141">
              <a:buFont typeface="Georgia" panose="02040502050405020303" pitchFamily="18" charset="0"/>
              <a:buChar char="—"/>
            </a:pPr>
            <a:endParaRPr lang="en-US" b="0" dirty="0"/>
          </a:p>
          <a:p>
            <a:pPr marL="257141" indent="-257141">
              <a:buFont typeface="Georgia" panose="02040502050405020303" pitchFamily="18" charset="0"/>
              <a:buChar char="—"/>
            </a:pPr>
            <a:r>
              <a:rPr lang="en-US" b="0" dirty="0"/>
              <a:t>Retention</a:t>
            </a:r>
          </a:p>
          <a:p>
            <a:endParaRPr lang="en-GB" dirty="0"/>
          </a:p>
        </p:txBody>
      </p:sp>
    </p:spTree>
    <p:extLst>
      <p:ext uri="{BB962C8B-B14F-4D97-AF65-F5344CB8AC3E}">
        <p14:creationId xmlns:p14="http://schemas.microsoft.com/office/powerpoint/2010/main" val="25542244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5B27A24-B5B7-43C1-A45F-69344A8339DE}"/>
              </a:ext>
            </a:extLst>
          </p:cNvPr>
          <p:cNvSpPr>
            <a:spLocks noGrp="1"/>
          </p:cNvSpPr>
          <p:nvPr>
            <p:ph idx="1"/>
          </p:nvPr>
        </p:nvSpPr>
        <p:spPr/>
        <p:txBody>
          <a:bodyPr/>
          <a:lstStyle/>
          <a:p>
            <a:r>
              <a:rPr lang="en-GB" b="1" dirty="0"/>
              <a:t>Data protection during employment</a:t>
            </a:r>
          </a:p>
        </p:txBody>
      </p:sp>
      <p:sp>
        <p:nvSpPr>
          <p:cNvPr id="4" name="Footer Placeholder 3">
            <a:extLst>
              <a:ext uri="{FF2B5EF4-FFF2-40B4-BE49-F238E27FC236}">
                <a16:creationId xmlns:a16="http://schemas.microsoft.com/office/drawing/2014/main" id="{4900A508-4B79-419E-9439-3462BEA7251C}"/>
              </a:ext>
            </a:extLst>
          </p:cNvPr>
          <p:cNvSpPr>
            <a:spLocks noGrp="1"/>
          </p:cNvSpPr>
          <p:nvPr>
            <p:ph type="ftr" sz="quarter" idx="11"/>
          </p:nvPr>
        </p:nvSpPr>
        <p:spPr/>
        <p:txBody>
          <a:bodyPr/>
          <a:lstStyle/>
          <a:p>
            <a:r>
              <a:rPr lang="en-GB"/>
              <a:t>© 2023 Capital Law Limited</a:t>
            </a:r>
            <a:endParaRPr lang="en-GB" dirty="0"/>
          </a:p>
        </p:txBody>
      </p:sp>
      <p:sp>
        <p:nvSpPr>
          <p:cNvPr id="6" name="Text Placeholder 5">
            <a:extLst>
              <a:ext uri="{FF2B5EF4-FFF2-40B4-BE49-F238E27FC236}">
                <a16:creationId xmlns:a16="http://schemas.microsoft.com/office/drawing/2014/main" id="{1495C4CB-3B4C-4B9E-822D-B9BCD3BE2DD6}"/>
              </a:ext>
            </a:extLst>
          </p:cNvPr>
          <p:cNvSpPr>
            <a:spLocks noGrp="1"/>
          </p:cNvSpPr>
          <p:nvPr>
            <p:ph type="body" sz="quarter" idx="14"/>
          </p:nvPr>
        </p:nvSpPr>
        <p:spPr>
          <a:xfrm>
            <a:off x="6193026" y="1478700"/>
            <a:ext cx="5539438" cy="4648137"/>
          </a:xfrm>
        </p:spPr>
        <p:txBody>
          <a:bodyPr/>
          <a:lstStyle/>
          <a:p>
            <a:r>
              <a:rPr lang="en-US" dirty="0"/>
              <a:t>Employee data</a:t>
            </a:r>
          </a:p>
          <a:p>
            <a:pPr marL="257141" indent="-257141">
              <a:buFont typeface="Georgia" panose="02040502050405020303" pitchFamily="18" charset="0"/>
              <a:buChar char="—"/>
            </a:pPr>
            <a:r>
              <a:rPr lang="en-US" b="0" dirty="0"/>
              <a:t>Issues with consent in the employment relationship</a:t>
            </a:r>
          </a:p>
          <a:p>
            <a:pPr marL="257141" indent="-257141">
              <a:buFont typeface="Georgia" panose="02040502050405020303" pitchFamily="18" charset="0"/>
              <a:buChar char="—"/>
            </a:pPr>
            <a:r>
              <a:rPr lang="en-US" b="0" dirty="0"/>
              <a:t>Documentation: records of processing activities</a:t>
            </a:r>
          </a:p>
          <a:p>
            <a:endParaRPr lang="en-US" dirty="0"/>
          </a:p>
          <a:p>
            <a:r>
              <a:rPr lang="en-US" dirty="0"/>
              <a:t>BYOD</a:t>
            </a:r>
          </a:p>
          <a:p>
            <a:pPr marL="257141" indent="-257141">
              <a:buFont typeface="Georgia" panose="02040502050405020303" pitchFamily="18" charset="0"/>
              <a:buChar char="—"/>
            </a:pPr>
            <a:r>
              <a:rPr lang="en-US" b="0" dirty="0"/>
              <a:t>Ability for BYOD to broaden the organisation’s vulnerability </a:t>
            </a:r>
          </a:p>
          <a:p>
            <a:pPr marL="257141" indent="-257141">
              <a:buFont typeface="Georgia" panose="02040502050405020303" pitchFamily="18" charset="0"/>
              <a:buChar char="—"/>
            </a:pPr>
            <a:r>
              <a:rPr lang="en-US" b="0" dirty="0"/>
              <a:t>What governance is in pace regarding data protection on personal devices—keeping it within your control</a:t>
            </a:r>
          </a:p>
          <a:p>
            <a:pPr marL="257141" indent="-257141">
              <a:buFont typeface="Georgia" panose="02040502050405020303" pitchFamily="18" charset="0"/>
              <a:buChar char="—"/>
            </a:pPr>
            <a:r>
              <a:rPr lang="en-US" b="0" dirty="0"/>
              <a:t>Connected devices </a:t>
            </a:r>
          </a:p>
          <a:p>
            <a:endParaRPr lang="en-US" dirty="0"/>
          </a:p>
          <a:p>
            <a:r>
              <a:rPr lang="en-US" dirty="0"/>
              <a:t>Agile workers</a:t>
            </a:r>
          </a:p>
          <a:p>
            <a:pPr marL="257141" indent="-257141">
              <a:buFont typeface="Georgia" panose="02040502050405020303" pitchFamily="18" charset="0"/>
              <a:buChar char="—"/>
            </a:pPr>
            <a:r>
              <a:rPr lang="en-US" b="0" dirty="0"/>
              <a:t>Security of data in the home or remote locations</a:t>
            </a:r>
          </a:p>
          <a:p>
            <a:pPr marL="257141" indent="-257141">
              <a:buFont typeface="Georgia" panose="02040502050405020303" pitchFamily="18" charset="0"/>
              <a:buChar char="—"/>
            </a:pPr>
            <a:r>
              <a:rPr lang="en-US" b="0" dirty="0"/>
              <a:t>Policies for agile works need to address data protection</a:t>
            </a:r>
          </a:p>
          <a:p>
            <a:endParaRPr lang="en-GB" dirty="0"/>
          </a:p>
        </p:txBody>
      </p:sp>
    </p:spTree>
    <p:extLst>
      <p:ext uri="{BB962C8B-B14F-4D97-AF65-F5344CB8AC3E}">
        <p14:creationId xmlns:p14="http://schemas.microsoft.com/office/powerpoint/2010/main" val="12997205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EF929A-4A3D-4425-9380-329C7A025E91}"/>
              </a:ext>
            </a:extLst>
          </p:cNvPr>
          <p:cNvSpPr>
            <a:spLocks noGrp="1"/>
          </p:cNvSpPr>
          <p:nvPr>
            <p:ph idx="1"/>
          </p:nvPr>
        </p:nvSpPr>
        <p:spPr/>
        <p:txBody>
          <a:bodyPr/>
          <a:lstStyle/>
          <a:p>
            <a:r>
              <a:rPr lang="en-GB" b="1" dirty="0"/>
              <a:t>Data protection during employment: policies and procedures</a:t>
            </a:r>
          </a:p>
          <a:p>
            <a:endParaRPr lang="en-GB" b="1" dirty="0"/>
          </a:p>
        </p:txBody>
      </p:sp>
      <p:sp>
        <p:nvSpPr>
          <p:cNvPr id="4" name="Footer Placeholder 3">
            <a:extLst>
              <a:ext uri="{FF2B5EF4-FFF2-40B4-BE49-F238E27FC236}">
                <a16:creationId xmlns:a16="http://schemas.microsoft.com/office/drawing/2014/main" id="{7FF67549-3F52-4E84-AB54-11A605BE8E11}"/>
              </a:ext>
            </a:extLst>
          </p:cNvPr>
          <p:cNvSpPr>
            <a:spLocks noGrp="1"/>
          </p:cNvSpPr>
          <p:nvPr>
            <p:ph type="ftr" sz="quarter" idx="11"/>
          </p:nvPr>
        </p:nvSpPr>
        <p:spPr/>
        <p:txBody>
          <a:bodyPr/>
          <a:lstStyle/>
          <a:p>
            <a:r>
              <a:rPr lang="en-GB"/>
              <a:t>© 2023 Capital Law Limited</a:t>
            </a:r>
            <a:endParaRPr lang="en-GB" dirty="0"/>
          </a:p>
        </p:txBody>
      </p:sp>
      <p:sp>
        <p:nvSpPr>
          <p:cNvPr id="6" name="Text Placeholder 5">
            <a:extLst>
              <a:ext uri="{FF2B5EF4-FFF2-40B4-BE49-F238E27FC236}">
                <a16:creationId xmlns:a16="http://schemas.microsoft.com/office/drawing/2014/main" id="{2CD22555-742F-49D8-A877-65BBE5496B48}"/>
              </a:ext>
            </a:extLst>
          </p:cNvPr>
          <p:cNvSpPr>
            <a:spLocks noGrp="1"/>
          </p:cNvSpPr>
          <p:nvPr>
            <p:ph type="body" sz="quarter" idx="14"/>
          </p:nvPr>
        </p:nvSpPr>
        <p:spPr>
          <a:xfrm>
            <a:off x="6193026" y="1080656"/>
            <a:ext cx="5539437" cy="4555518"/>
          </a:xfrm>
        </p:spPr>
        <p:txBody>
          <a:bodyPr/>
          <a:lstStyle/>
          <a:p>
            <a:pPr marL="257141" indent="-257141">
              <a:buFont typeface="Georgia" panose="02040502050405020303" pitchFamily="18" charset="0"/>
              <a:buChar char="—"/>
            </a:pPr>
            <a:r>
              <a:rPr lang="en-US" b="0" dirty="0"/>
              <a:t>Importance of data protection policies setting out how the organisation handles other people’s data</a:t>
            </a:r>
          </a:p>
          <a:p>
            <a:pPr marL="257141" indent="-257141">
              <a:buFont typeface="Georgia" panose="02040502050405020303" pitchFamily="18" charset="0"/>
              <a:buChar char="—"/>
            </a:pPr>
            <a:endParaRPr lang="en-US" b="0" dirty="0"/>
          </a:p>
          <a:p>
            <a:pPr marL="257141" indent="-257141">
              <a:buFont typeface="Georgia" panose="02040502050405020303" pitchFamily="18" charset="0"/>
              <a:buChar char="—"/>
            </a:pPr>
            <a:r>
              <a:rPr lang="en-US" b="0" dirty="0"/>
              <a:t>Importance of privacy notices for processing employee data</a:t>
            </a:r>
          </a:p>
          <a:p>
            <a:pPr marL="257141" indent="-257141">
              <a:buFont typeface="Georgia" panose="02040502050405020303" pitchFamily="18" charset="0"/>
              <a:buChar char="—"/>
            </a:pPr>
            <a:endParaRPr lang="en-US" b="0" dirty="0"/>
          </a:p>
          <a:p>
            <a:pPr marL="257141" indent="-257141">
              <a:buFont typeface="Georgia" panose="02040502050405020303" pitchFamily="18" charset="0"/>
              <a:buChar char="—"/>
            </a:pPr>
            <a:r>
              <a:rPr lang="en-US" b="0" dirty="0"/>
              <a:t>Interaction with other policies—IT monitoring, social media, </a:t>
            </a:r>
            <a:r>
              <a:rPr lang="en-GB" b="0" dirty="0"/>
              <a:t>social media, disclosure to third parties</a:t>
            </a:r>
          </a:p>
          <a:p>
            <a:pPr marL="257141" indent="-257141">
              <a:buFont typeface="Georgia" panose="02040502050405020303" pitchFamily="18" charset="0"/>
              <a:buChar char="—"/>
            </a:pPr>
            <a:endParaRPr lang="en-US" b="0" dirty="0"/>
          </a:p>
          <a:p>
            <a:pPr marL="257141" indent="-257141">
              <a:buFont typeface="Georgia" panose="02040502050405020303" pitchFamily="18" charset="0"/>
              <a:buChar char="—"/>
            </a:pPr>
            <a:r>
              <a:rPr lang="en-US" b="0" dirty="0"/>
              <a:t>Subject access request procedure</a:t>
            </a:r>
          </a:p>
          <a:p>
            <a:pPr marL="257141" indent="-257141">
              <a:buFont typeface="Georgia" panose="02040502050405020303" pitchFamily="18" charset="0"/>
              <a:buChar char="—"/>
            </a:pPr>
            <a:endParaRPr lang="en-US" b="0" dirty="0"/>
          </a:p>
          <a:p>
            <a:pPr marL="257141" indent="-257141">
              <a:buFont typeface="Georgia" panose="02040502050405020303" pitchFamily="18" charset="0"/>
              <a:buChar char="—"/>
            </a:pPr>
            <a:r>
              <a:rPr lang="en-US" b="0" dirty="0"/>
              <a:t>Use of personal data in internal processes (e.g. disciplinary and grievance)</a:t>
            </a:r>
          </a:p>
          <a:p>
            <a:pPr marL="257141" indent="-257141">
              <a:buFont typeface="Georgia" panose="02040502050405020303" pitchFamily="18" charset="0"/>
              <a:buChar char="—"/>
            </a:pPr>
            <a:endParaRPr lang="en-US" b="0" dirty="0"/>
          </a:p>
          <a:p>
            <a:pPr marL="257141" indent="-257141">
              <a:buFont typeface="Georgia" panose="02040502050405020303" pitchFamily="18" charset="0"/>
              <a:buChar char="—"/>
            </a:pPr>
            <a:r>
              <a:rPr lang="en-US" b="0" dirty="0"/>
              <a:t>Staff training to reduce liability</a:t>
            </a:r>
          </a:p>
          <a:p>
            <a:pPr marL="257141" indent="-257141">
              <a:buFont typeface="Georgia" panose="02040502050405020303" pitchFamily="18" charset="0"/>
              <a:buChar char="—"/>
            </a:pPr>
            <a:endParaRPr lang="en-US" b="0" dirty="0"/>
          </a:p>
          <a:p>
            <a:pPr marL="257141" indent="-257141">
              <a:buFont typeface="Georgia" panose="02040502050405020303" pitchFamily="18" charset="0"/>
              <a:buChar char="—"/>
            </a:pPr>
            <a:r>
              <a:rPr lang="en-US" b="0" dirty="0"/>
              <a:t>Personal data breach notification procedure</a:t>
            </a:r>
            <a:r>
              <a:rPr lang="en-GB" b="0" dirty="0">
                <a:solidFill>
                  <a:srgbClr val="414042"/>
                </a:solidFill>
              </a:rPr>
              <a:t> </a:t>
            </a:r>
            <a:endParaRPr lang="en-US" b="0" dirty="0"/>
          </a:p>
          <a:p>
            <a:endParaRPr lang="en-GB" dirty="0"/>
          </a:p>
        </p:txBody>
      </p:sp>
    </p:spTree>
    <p:extLst>
      <p:ext uri="{BB962C8B-B14F-4D97-AF65-F5344CB8AC3E}">
        <p14:creationId xmlns:p14="http://schemas.microsoft.com/office/powerpoint/2010/main" val="3072100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572FB-1DFE-4E12-B820-BED62B47047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2EB3479-C2CA-4C79-AE05-B09B178D1DAD}"/>
              </a:ext>
            </a:extLst>
          </p:cNvPr>
          <p:cNvSpPr>
            <a:spLocks noGrp="1"/>
          </p:cNvSpPr>
          <p:nvPr>
            <p:ph idx="1"/>
          </p:nvPr>
        </p:nvSpPr>
        <p:spPr/>
        <p:txBody>
          <a:bodyPr/>
          <a:lstStyle/>
          <a:p>
            <a:r>
              <a:rPr lang="en-US" b="1" dirty="0"/>
              <a:t>Privacy notices</a:t>
            </a:r>
          </a:p>
          <a:p>
            <a:endParaRPr lang="en-GB" dirty="0"/>
          </a:p>
        </p:txBody>
      </p:sp>
      <p:sp>
        <p:nvSpPr>
          <p:cNvPr id="4" name="Footer Placeholder 3">
            <a:extLst>
              <a:ext uri="{FF2B5EF4-FFF2-40B4-BE49-F238E27FC236}">
                <a16:creationId xmlns:a16="http://schemas.microsoft.com/office/drawing/2014/main" id="{1B50629B-CB37-49DA-81D9-A825FAEFF281}"/>
              </a:ext>
            </a:extLst>
          </p:cNvPr>
          <p:cNvSpPr>
            <a:spLocks noGrp="1"/>
          </p:cNvSpPr>
          <p:nvPr>
            <p:ph type="ftr" sz="quarter" idx="11"/>
          </p:nvPr>
        </p:nvSpPr>
        <p:spPr/>
        <p:txBody>
          <a:bodyPr/>
          <a:lstStyle/>
          <a:p>
            <a:r>
              <a:rPr lang="en-GB"/>
              <a:t>© 2023 Capital Law Limited</a:t>
            </a:r>
            <a:endParaRPr lang="en-GB" dirty="0"/>
          </a:p>
        </p:txBody>
      </p:sp>
      <p:sp>
        <p:nvSpPr>
          <p:cNvPr id="5" name="Subtitle 4">
            <a:extLst>
              <a:ext uri="{FF2B5EF4-FFF2-40B4-BE49-F238E27FC236}">
                <a16:creationId xmlns:a16="http://schemas.microsoft.com/office/drawing/2014/main" id="{792E160A-E8CF-4A07-921E-6DFDFE8AF77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E86A37FE-2A4C-4AF9-B60D-A161904E864B}"/>
              </a:ext>
            </a:extLst>
          </p:cNvPr>
          <p:cNvSpPr>
            <a:spLocks noGrp="1"/>
          </p:cNvSpPr>
          <p:nvPr>
            <p:ph type="body" sz="quarter" idx="14"/>
          </p:nvPr>
        </p:nvSpPr>
        <p:spPr/>
        <p:txBody>
          <a:bodyPr/>
          <a:lstStyle/>
          <a:p>
            <a:r>
              <a:rPr lang="en-GB" dirty="0">
                <a:solidFill>
                  <a:srgbClr val="414042"/>
                </a:solidFill>
              </a:rPr>
              <a:t>Organisations are required to provide data subjects (employees, job applicants, clients, etc) with a privacy notice setting out certain information. </a:t>
            </a:r>
          </a:p>
          <a:p>
            <a:endParaRPr lang="en-GB" b="0" dirty="0">
              <a:solidFill>
                <a:srgbClr val="414042"/>
              </a:solidFill>
              <a:latin typeface="Century Gothic" panose="020B0502020202020204" pitchFamily="34" charset="0"/>
            </a:endParaRPr>
          </a:p>
          <a:p>
            <a:pPr marL="285750" indent="-285750">
              <a:buFontTx/>
              <a:buChar char="-"/>
            </a:pPr>
            <a:r>
              <a:rPr lang="en-GB" b="0" dirty="0">
                <a:solidFill>
                  <a:srgbClr val="414042"/>
                </a:solidFill>
              </a:rPr>
              <a:t>To be provided at the point the data is collected, or within a reasonable time of obtaining it.</a:t>
            </a:r>
          </a:p>
          <a:p>
            <a:pPr marL="285750" indent="-285750">
              <a:buFontTx/>
              <a:buChar char="-"/>
            </a:pPr>
            <a:endParaRPr lang="en-GB" b="0" dirty="0">
              <a:solidFill>
                <a:srgbClr val="414042"/>
              </a:solidFill>
            </a:endParaRPr>
          </a:p>
          <a:p>
            <a:pPr marL="285750" indent="-285750">
              <a:buFontTx/>
              <a:buChar char="-"/>
            </a:pPr>
            <a:r>
              <a:rPr lang="en-GB" b="0" dirty="0">
                <a:solidFill>
                  <a:srgbClr val="414042"/>
                </a:solidFill>
              </a:rPr>
              <a:t>Concise, transparent, intelligible and easily accessible.</a:t>
            </a:r>
          </a:p>
          <a:p>
            <a:pPr marL="285750" indent="-285750">
              <a:buFontTx/>
              <a:buChar char="-"/>
            </a:pPr>
            <a:endParaRPr lang="en-GB" b="0" dirty="0">
              <a:solidFill>
                <a:srgbClr val="414042"/>
              </a:solidFill>
            </a:endParaRPr>
          </a:p>
          <a:p>
            <a:pPr marL="285750" indent="-285750">
              <a:buFontTx/>
              <a:buChar char="-"/>
            </a:pPr>
            <a:r>
              <a:rPr lang="en-GB" b="0" dirty="0">
                <a:solidFill>
                  <a:srgbClr val="414042"/>
                </a:solidFill>
              </a:rPr>
              <a:t>Written in clear and plain language </a:t>
            </a:r>
          </a:p>
          <a:p>
            <a:pPr marL="285750" indent="-285750">
              <a:buFontTx/>
              <a:buChar char="-"/>
            </a:pPr>
            <a:endParaRPr lang="en-GB" b="0" dirty="0">
              <a:solidFill>
                <a:srgbClr val="414042"/>
              </a:solidFill>
            </a:endParaRPr>
          </a:p>
          <a:p>
            <a:pPr marL="285750" indent="-285750">
              <a:buFontTx/>
              <a:buChar char="-"/>
            </a:pPr>
            <a:r>
              <a:rPr lang="en-GB" b="0" dirty="0" err="1">
                <a:solidFill>
                  <a:srgbClr val="414042"/>
                </a:solidFill>
              </a:rPr>
              <a:t>ICO</a:t>
            </a:r>
            <a:r>
              <a:rPr lang="en-GB" b="0" dirty="0">
                <a:solidFill>
                  <a:srgbClr val="414042"/>
                </a:solidFill>
              </a:rPr>
              <a:t> guidance on privacy notices </a:t>
            </a:r>
          </a:p>
          <a:p>
            <a:endParaRPr lang="en-GB" dirty="0"/>
          </a:p>
        </p:txBody>
      </p:sp>
    </p:spTree>
    <p:extLst>
      <p:ext uri="{BB962C8B-B14F-4D97-AF65-F5344CB8AC3E}">
        <p14:creationId xmlns:p14="http://schemas.microsoft.com/office/powerpoint/2010/main" val="880260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572FB-1DFE-4E12-B820-BED62B47047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12EB3479-C2CA-4C79-AE05-B09B178D1DAD}"/>
              </a:ext>
            </a:extLst>
          </p:cNvPr>
          <p:cNvSpPr>
            <a:spLocks noGrp="1"/>
          </p:cNvSpPr>
          <p:nvPr>
            <p:ph idx="1"/>
          </p:nvPr>
        </p:nvSpPr>
        <p:spPr/>
        <p:txBody>
          <a:bodyPr/>
          <a:lstStyle/>
          <a:p>
            <a:r>
              <a:rPr lang="en-US" b="1" dirty="0"/>
              <a:t>Retention of records</a:t>
            </a:r>
          </a:p>
          <a:p>
            <a:endParaRPr lang="en-GB" dirty="0"/>
          </a:p>
        </p:txBody>
      </p:sp>
      <p:sp>
        <p:nvSpPr>
          <p:cNvPr id="4" name="Footer Placeholder 3">
            <a:extLst>
              <a:ext uri="{FF2B5EF4-FFF2-40B4-BE49-F238E27FC236}">
                <a16:creationId xmlns:a16="http://schemas.microsoft.com/office/drawing/2014/main" id="{1B50629B-CB37-49DA-81D9-A825FAEFF281}"/>
              </a:ext>
            </a:extLst>
          </p:cNvPr>
          <p:cNvSpPr>
            <a:spLocks noGrp="1"/>
          </p:cNvSpPr>
          <p:nvPr>
            <p:ph type="ftr" sz="quarter" idx="11"/>
          </p:nvPr>
        </p:nvSpPr>
        <p:spPr/>
        <p:txBody>
          <a:bodyPr/>
          <a:lstStyle/>
          <a:p>
            <a:r>
              <a:rPr lang="en-GB"/>
              <a:t>© 2023 Capital Law Limited</a:t>
            </a:r>
            <a:endParaRPr lang="en-GB" dirty="0"/>
          </a:p>
        </p:txBody>
      </p:sp>
      <p:sp>
        <p:nvSpPr>
          <p:cNvPr id="5" name="Subtitle 4">
            <a:extLst>
              <a:ext uri="{FF2B5EF4-FFF2-40B4-BE49-F238E27FC236}">
                <a16:creationId xmlns:a16="http://schemas.microsoft.com/office/drawing/2014/main" id="{792E160A-E8CF-4A07-921E-6DFDFE8AF772}"/>
              </a:ext>
            </a:extLst>
          </p:cNvPr>
          <p:cNvSpPr>
            <a:spLocks noGrp="1"/>
          </p:cNvSpPr>
          <p:nvPr>
            <p:ph type="subTitle" idx="13"/>
          </p:nvPr>
        </p:nvSpPr>
        <p:spPr/>
        <p:txBody>
          <a:bodyPr/>
          <a:lstStyle/>
          <a:p>
            <a:endParaRPr lang="en-GB" dirty="0"/>
          </a:p>
        </p:txBody>
      </p:sp>
      <p:sp>
        <p:nvSpPr>
          <p:cNvPr id="6" name="Text Placeholder 5">
            <a:extLst>
              <a:ext uri="{FF2B5EF4-FFF2-40B4-BE49-F238E27FC236}">
                <a16:creationId xmlns:a16="http://schemas.microsoft.com/office/drawing/2014/main" id="{E86A37FE-2A4C-4AF9-B60D-A161904E864B}"/>
              </a:ext>
            </a:extLst>
          </p:cNvPr>
          <p:cNvSpPr>
            <a:spLocks noGrp="1"/>
          </p:cNvSpPr>
          <p:nvPr>
            <p:ph type="body" sz="quarter" idx="14"/>
          </p:nvPr>
        </p:nvSpPr>
        <p:spPr/>
        <p:txBody>
          <a:bodyPr/>
          <a:lstStyle/>
          <a:p>
            <a:r>
              <a:rPr lang="en-GB" dirty="0">
                <a:solidFill>
                  <a:srgbClr val="414042"/>
                </a:solidFill>
              </a:rPr>
              <a:t>Retention Policy: </a:t>
            </a:r>
          </a:p>
          <a:p>
            <a:endParaRPr lang="en-GB" b="0" dirty="0">
              <a:solidFill>
                <a:srgbClr val="414042"/>
              </a:solidFill>
            </a:endParaRPr>
          </a:p>
          <a:p>
            <a:pPr marL="285750" indent="-285750">
              <a:buFontTx/>
              <a:buChar char="-"/>
            </a:pPr>
            <a:r>
              <a:rPr lang="en-GB" sz="1800" b="0" dirty="0"/>
              <a:t>Personal data is retained “for no longer than is </a:t>
            </a:r>
            <a:r>
              <a:rPr lang="en-GB" sz="1800" b="0" u="sng" dirty="0"/>
              <a:t>necessary”</a:t>
            </a:r>
            <a:r>
              <a:rPr lang="en-GB" b="0" dirty="0">
                <a:solidFill>
                  <a:srgbClr val="414042"/>
                </a:solidFill>
              </a:rPr>
              <a:t>.</a:t>
            </a:r>
          </a:p>
          <a:p>
            <a:pPr marL="285750" indent="-285750">
              <a:buFontTx/>
              <a:buChar char="-"/>
            </a:pPr>
            <a:endParaRPr lang="en-GB" b="0" dirty="0">
              <a:solidFill>
                <a:srgbClr val="414042"/>
              </a:solidFill>
            </a:endParaRPr>
          </a:p>
          <a:p>
            <a:pPr marL="285750" indent="-285750">
              <a:buFontTx/>
              <a:buChar char="-"/>
            </a:pPr>
            <a:r>
              <a:rPr lang="en-GB" sz="1800" b="0" dirty="0"/>
              <a:t>Timescales for erasure of different categories of data</a:t>
            </a:r>
            <a:r>
              <a:rPr lang="en-GB" b="0" dirty="0">
                <a:solidFill>
                  <a:srgbClr val="414042"/>
                </a:solidFill>
              </a:rPr>
              <a:t>.</a:t>
            </a:r>
          </a:p>
          <a:p>
            <a:pPr marL="285750" indent="-285750">
              <a:buFontTx/>
              <a:buChar char="-"/>
            </a:pPr>
            <a:endParaRPr lang="en-GB" b="0" dirty="0">
              <a:solidFill>
                <a:srgbClr val="414042"/>
              </a:solidFill>
            </a:endParaRPr>
          </a:p>
          <a:p>
            <a:pPr marL="285750" indent="-285750">
              <a:buFontTx/>
              <a:buChar char="-"/>
            </a:pPr>
            <a:r>
              <a:rPr lang="en-GB" b="0" dirty="0"/>
              <a:t>Employees should be aware of their </a:t>
            </a:r>
            <a:r>
              <a:rPr lang="en-GB" sz="1800" b="0" dirty="0"/>
              <a:t>retention policy and ensure compliance</a:t>
            </a:r>
            <a:r>
              <a:rPr lang="en-GB" b="0" dirty="0">
                <a:solidFill>
                  <a:srgbClr val="414042"/>
                </a:solidFill>
              </a:rPr>
              <a:t> </a:t>
            </a:r>
          </a:p>
          <a:p>
            <a:pPr marL="285750" indent="-285750">
              <a:buFontTx/>
              <a:buChar char="-"/>
            </a:pPr>
            <a:endParaRPr lang="en-GB" b="0" dirty="0">
              <a:solidFill>
                <a:srgbClr val="414042"/>
              </a:solidFill>
            </a:endParaRPr>
          </a:p>
          <a:p>
            <a:pPr marL="285750" indent="-285750">
              <a:buFontTx/>
              <a:buChar char="-"/>
            </a:pPr>
            <a:r>
              <a:rPr lang="en-GB" b="0" dirty="0"/>
              <a:t>Use c</a:t>
            </a:r>
            <a:r>
              <a:rPr lang="en-GB" sz="1800" b="0" dirty="0"/>
              <a:t>entralised data storage to ensure compliance with retention policy</a:t>
            </a:r>
            <a:endParaRPr lang="en-GB" b="0" dirty="0"/>
          </a:p>
        </p:txBody>
      </p:sp>
    </p:spTree>
    <p:extLst>
      <p:ext uri="{BB962C8B-B14F-4D97-AF65-F5344CB8AC3E}">
        <p14:creationId xmlns:p14="http://schemas.microsoft.com/office/powerpoint/2010/main" val="24586716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C0A6FE49-94B5-4ED2-A57C-E9C33DAA0089}"/>
              </a:ext>
            </a:extLst>
          </p:cNvPr>
          <p:cNvSpPr>
            <a:spLocks noGrp="1"/>
          </p:cNvSpPr>
          <p:nvPr>
            <p:ph type="ftr" sz="quarter" idx="11"/>
          </p:nvPr>
        </p:nvSpPr>
        <p:spPr/>
        <p:txBody>
          <a:bodyPr/>
          <a:lstStyle/>
          <a:p>
            <a:r>
              <a:rPr lang="en-GB"/>
              <a:t>© 2023 Capital Law Limited</a:t>
            </a:r>
            <a:endParaRPr lang="en-GB" dirty="0"/>
          </a:p>
        </p:txBody>
      </p:sp>
      <p:sp>
        <p:nvSpPr>
          <p:cNvPr id="14" name="Title 13">
            <a:extLst>
              <a:ext uri="{FF2B5EF4-FFF2-40B4-BE49-F238E27FC236}">
                <a16:creationId xmlns:a16="http://schemas.microsoft.com/office/drawing/2014/main" id="{F59FBB65-BA18-4745-843B-9FAE773BDD33}"/>
              </a:ext>
            </a:extLst>
          </p:cNvPr>
          <p:cNvSpPr>
            <a:spLocks noGrp="1"/>
          </p:cNvSpPr>
          <p:nvPr>
            <p:ph type="ctrTitle"/>
          </p:nvPr>
        </p:nvSpPr>
        <p:spPr>
          <a:xfrm>
            <a:off x="475322" y="1843933"/>
            <a:ext cx="10124616" cy="2409634"/>
          </a:xfrm>
        </p:spPr>
        <p:txBody>
          <a:bodyPr/>
          <a:lstStyle/>
          <a:p>
            <a:r>
              <a:rPr lang="en-US" dirty="0"/>
              <a:t>Personal data breaches</a:t>
            </a:r>
            <a:endParaRPr lang="en-GB" dirty="0"/>
          </a:p>
        </p:txBody>
      </p:sp>
    </p:spTree>
    <p:extLst>
      <p:ext uri="{BB962C8B-B14F-4D97-AF65-F5344CB8AC3E}">
        <p14:creationId xmlns:p14="http://schemas.microsoft.com/office/powerpoint/2010/main" val="21638559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C74719E8-DAF9-427F-A277-1EB4E022E3F3}"/>
              </a:ext>
            </a:extLst>
          </p:cNvPr>
          <p:cNvSpPr>
            <a:spLocks noGrp="1"/>
          </p:cNvSpPr>
          <p:nvPr>
            <p:ph idx="1"/>
          </p:nvPr>
        </p:nvSpPr>
        <p:spPr>
          <a:xfrm>
            <a:off x="459536" y="933856"/>
            <a:ext cx="5000017" cy="4391276"/>
          </a:xfrm>
        </p:spPr>
        <p:txBody>
          <a:bodyPr/>
          <a:lstStyle/>
          <a:p>
            <a:endParaRPr lang="en-GB" b="1" dirty="0"/>
          </a:p>
          <a:p>
            <a:r>
              <a:rPr lang="en-GB" b="1" dirty="0"/>
              <a:t>What is a Personal Data Breach?</a:t>
            </a:r>
          </a:p>
        </p:txBody>
      </p:sp>
      <p:sp>
        <p:nvSpPr>
          <p:cNvPr id="2" name="Footer Placeholder 1">
            <a:extLst>
              <a:ext uri="{FF2B5EF4-FFF2-40B4-BE49-F238E27FC236}">
                <a16:creationId xmlns:a16="http://schemas.microsoft.com/office/drawing/2014/main" id="{646DD7CD-1FEF-4A8A-A54D-07A36E176B2A}"/>
              </a:ext>
            </a:extLst>
          </p:cNvPr>
          <p:cNvSpPr>
            <a:spLocks noGrp="1"/>
          </p:cNvSpPr>
          <p:nvPr>
            <p:ph type="ftr" sz="quarter" idx="11"/>
          </p:nvPr>
        </p:nvSpPr>
        <p:spPr/>
        <p:txBody>
          <a:bodyPr/>
          <a:lstStyle/>
          <a:p>
            <a:r>
              <a:rPr lang="en-GB"/>
              <a:t>© 2023 Capital Law Limited</a:t>
            </a:r>
            <a:endParaRPr lang="en-GB" dirty="0"/>
          </a:p>
        </p:txBody>
      </p:sp>
      <p:sp>
        <p:nvSpPr>
          <p:cNvPr id="7" name="Text Placeholder 6">
            <a:extLst>
              <a:ext uri="{FF2B5EF4-FFF2-40B4-BE49-F238E27FC236}">
                <a16:creationId xmlns:a16="http://schemas.microsoft.com/office/drawing/2014/main" id="{19E0BA54-7219-492D-B7AF-167FEEB93E75}"/>
              </a:ext>
            </a:extLst>
          </p:cNvPr>
          <p:cNvSpPr>
            <a:spLocks noGrp="1"/>
          </p:cNvSpPr>
          <p:nvPr>
            <p:ph type="body" sz="quarter" idx="14"/>
          </p:nvPr>
        </p:nvSpPr>
        <p:spPr>
          <a:xfrm>
            <a:off x="7409728" y="933856"/>
            <a:ext cx="4322736" cy="5245996"/>
          </a:xfrm>
        </p:spPr>
        <p:txBody>
          <a:bodyPr/>
          <a:lstStyle/>
          <a:p>
            <a:endParaRPr lang="en-US" dirty="0"/>
          </a:p>
          <a:p>
            <a:endParaRPr lang="en-US" dirty="0"/>
          </a:p>
          <a:p>
            <a:pPr>
              <a:lnSpc>
                <a:spcPct val="200000"/>
              </a:lnSpc>
            </a:pPr>
            <a:r>
              <a:rPr lang="en-GB" sz="1800" b="0" i="1" dirty="0"/>
              <a:t>a breach of security leading to the accidental or unlawful destruction, loss, alteration (without permission), unauthorised disclosure of, or access to, personal data</a:t>
            </a:r>
          </a:p>
          <a:p>
            <a:endParaRPr lang="en-GB" dirty="0"/>
          </a:p>
        </p:txBody>
      </p:sp>
      <p:pic>
        <p:nvPicPr>
          <p:cNvPr id="6" name="Picture 5">
            <a:extLst>
              <a:ext uri="{FF2B5EF4-FFF2-40B4-BE49-F238E27FC236}">
                <a16:creationId xmlns:a16="http://schemas.microsoft.com/office/drawing/2014/main" id="{6DE5D4ED-A4E6-4E36-99BC-C99DDEA54BBB}"/>
              </a:ext>
            </a:extLst>
          </p:cNvPr>
          <p:cNvPicPr>
            <a:picLocks noChangeAspect="1"/>
          </p:cNvPicPr>
          <p:nvPr/>
        </p:nvPicPr>
        <p:blipFill>
          <a:blip r:embed="rId3"/>
          <a:stretch>
            <a:fillRect/>
          </a:stretch>
        </p:blipFill>
        <p:spPr>
          <a:xfrm>
            <a:off x="6023976" y="1443979"/>
            <a:ext cx="1385752" cy="1071458"/>
          </a:xfrm>
          <a:prstGeom prst="rect">
            <a:avLst/>
          </a:prstGeom>
        </p:spPr>
      </p:pic>
    </p:spTree>
    <p:extLst>
      <p:ext uri="{BB962C8B-B14F-4D97-AF65-F5344CB8AC3E}">
        <p14:creationId xmlns:p14="http://schemas.microsoft.com/office/powerpoint/2010/main" val="30461445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D830FE-428E-4208-9190-71E8B854D1A6}"/>
              </a:ext>
            </a:extLst>
          </p:cNvPr>
          <p:cNvSpPr>
            <a:spLocks noGrp="1"/>
          </p:cNvSpPr>
          <p:nvPr>
            <p:ph type="title"/>
          </p:nvPr>
        </p:nvSpPr>
        <p:spPr/>
        <p:txBody>
          <a:bodyPr/>
          <a:lstStyle/>
          <a:p>
            <a:endParaRPr lang="en-GB" dirty="0"/>
          </a:p>
        </p:txBody>
      </p:sp>
      <p:sp>
        <p:nvSpPr>
          <p:cNvPr id="5" name="Content Placeholder 4">
            <a:extLst>
              <a:ext uri="{FF2B5EF4-FFF2-40B4-BE49-F238E27FC236}">
                <a16:creationId xmlns:a16="http://schemas.microsoft.com/office/drawing/2014/main" id="{C74719E8-DAF9-427F-A277-1EB4E022E3F3}"/>
              </a:ext>
            </a:extLst>
          </p:cNvPr>
          <p:cNvSpPr>
            <a:spLocks noGrp="1"/>
          </p:cNvSpPr>
          <p:nvPr>
            <p:ph idx="1"/>
          </p:nvPr>
        </p:nvSpPr>
        <p:spPr/>
        <p:txBody>
          <a:bodyPr/>
          <a:lstStyle/>
          <a:p>
            <a:r>
              <a:rPr lang="en-GB" b="1" dirty="0"/>
              <a:t>Personal Data Breach: </a:t>
            </a:r>
            <a:endParaRPr lang="en-GB" sz="3000" b="1" dirty="0"/>
          </a:p>
        </p:txBody>
      </p:sp>
      <p:sp>
        <p:nvSpPr>
          <p:cNvPr id="2" name="Footer Placeholder 1">
            <a:extLst>
              <a:ext uri="{FF2B5EF4-FFF2-40B4-BE49-F238E27FC236}">
                <a16:creationId xmlns:a16="http://schemas.microsoft.com/office/drawing/2014/main" id="{646DD7CD-1FEF-4A8A-A54D-07A36E176B2A}"/>
              </a:ext>
            </a:extLst>
          </p:cNvPr>
          <p:cNvSpPr>
            <a:spLocks noGrp="1"/>
          </p:cNvSpPr>
          <p:nvPr>
            <p:ph type="ftr" sz="quarter" idx="11"/>
          </p:nvPr>
        </p:nvSpPr>
        <p:spPr/>
        <p:txBody>
          <a:bodyPr/>
          <a:lstStyle/>
          <a:p>
            <a:r>
              <a:rPr lang="en-GB"/>
              <a:t>© 2023 Capital Law Limited</a:t>
            </a:r>
            <a:endParaRPr lang="en-GB" dirty="0"/>
          </a:p>
        </p:txBody>
      </p:sp>
      <p:sp>
        <p:nvSpPr>
          <p:cNvPr id="6" name="Subtitle 5">
            <a:extLst>
              <a:ext uri="{FF2B5EF4-FFF2-40B4-BE49-F238E27FC236}">
                <a16:creationId xmlns:a16="http://schemas.microsoft.com/office/drawing/2014/main" id="{EBE79199-D803-4B72-AC10-9EE5522C21D5}"/>
              </a:ext>
            </a:extLst>
          </p:cNvPr>
          <p:cNvSpPr>
            <a:spLocks noGrp="1"/>
          </p:cNvSpPr>
          <p:nvPr>
            <p:ph type="subTitle" idx="13"/>
          </p:nvPr>
        </p:nvSpPr>
        <p:spPr/>
        <p:txBody>
          <a:bodyPr/>
          <a:lstStyle/>
          <a:p>
            <a:endParaRPr lang="en-GB" dirty="0"/>
          </a:p>
        </p:txBody>
      </p:sp>
      <p:sp>
        <p:nvSpPr>
          <p:cNvPr id="7" name="Text Placeholder 6">
            <a:extLst>
              <a:ext uri="{FF2B5EF4-FFF2-40B4-BE49-F238E27FC236}">
                <a16:creationId xmlns:a16="http://schemas.microsoft.com/office/drawing/2014/main" id="{19E0BA54-7219-492D-B7AF-167FEEB93E75}"/>
              </a:ext>
            </a:extLst>
          </p:cNvPr>
          <p:cNvSpPr>
            <a:spLocks noGrp="1"/>
          </p:cNvSpPr>
          <p:nvPr>
            <p:ph type="body" sz="quarter" idx="14"/>
          </p:nvPr>
        </p:nvSpPr>
        <p:spPr>
          <a:xfrm>
            <a:off x="6193026" y="1478700"/>
            <a:ext cx="5539438" cy="4701151"/>
          </a:xfrm>
        </p:spPr>
        <p:txBody>
          <a:bodyPr/>
          <a:lstStyle/>
          <a:p>
            <a:pPr>
              <a:lnSpc>
                <a:spcPct val="200000"/>
              </a:lnSpc>
            </a:pPr>
            <a:r>
              <a:rPr lang="en-US" dirty="0"/>
              <a:t>Breach notification: </a:t>
            </a:r>
          </a:p>
          <a:p>
            <a:pPr marL="257141" indent="-257141">
              <a:lnSpc>
                <a:spcPct val="200000"/>
              </a:lnSpc>
              <a:buFont typeface="Georgia" panose="02040502050405020303" pitchFamily="18" charset="0"/>
              <a:buChar char="—"/>
            </a:pPr>
            <a:r>
              <a:rPr lang="en-US" b="0" dirty="0"/>
              <a:t>Duty to self report to the relevant authority and individuals affected</a:t>
            </a:r>
          </a:p>
          <a:p>
            <a:pPr marL="257141" indent="-257141">
              <a:lnSpc>
                <a:spcPct val="200000"/>
              </a:lnSpc>
              <a:buFont typeface="Georgia" panose="02040502050405020303" pitchFamily="18" charset="0"/>
              <a:buChar char="—"/>
            </a:pPr>
            <a:r>
              <a:rPr lang="en-US" b="0" dirty="0"/>
              <a:t>Within 72 hours of becoming aware of the breach – importance of breach notification procedures</a:t>
            </a:r>
          </a:p>
          <a:p>
            <a:pPr marL="257141" indent="-257141">
              <a:lnSpc>
                <a:spcPct val="200000"/>
              </a:lnSpc>
              <a:buFont typeface="Georgia" panose="02040502050405020303" pitchFamily="18" charset="0"/>
              <a:buChar char="—"/>
            </a:pPr>
            <a:r>
              <a:rPr lang="en-US" b="0" dirty="0"/>
              <a:t>Failure to notify—Fine—Maximum  £8.7 Million or 2% global turnover</a:t>
            </a:r>
          </a:p>
          <a:p>
            <a:endParaRPr lang="en-US" dirty="0"/>
          </a:p>
          <a:p>
            <a:endParaRPr lang="en-GB" dirty="0"/>
          </a:p>
        </p:txBody>
      </p:sp>
    </p:spTree>
    <p:extLst>
      <p:ext uri="{BB962C8B-B14F-4D97-AF65-F5344CB8AC3E}">
        <p14:creationId xmlns:p14="http://schemas.microsoft.com/office/powerpoint/2010/main" val="13745888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D830FE-428E-4208-9190-71E8B854D1A6}"/>
              </a:ext>
            </a:extLst>
          </p:cNvPr>
          <p:cNvSpPr>
            <a:spLocks noGrp="1"/>
          </p:cNvSpPr>
          <p:nvPr>
            <p:ph type="title"/>
          </p:nvPr>
        </p:nvSpPr>
        <p:spPr/>
        <p:txBody>
          <a:bodyPr/>
          <a:lstStyle/>
          <a:p>
            <a:endParaRPr lang="en-GB" dirty="0"/>
          </a:p>
        </p:txBody>
      </p:sp>
      <p:sp>
        <p:nvSpPr>
          <p:cNvPr id="5" name="Content Placeholder 4">
            <a:extLst>
              <a:ext uri="{FF2B5EF4-FFF2-40B4-BE49-F238E27FC236}">
                <a16:creationId xmlns:a16="http://schemas.microsoft.com/office/drawing/2014/main" id="{C74719E8-DAF9-427F-A277-1EB4E022E3F3}"/>
              </a:ext>
            </a:extLst>
          </p:cNvPr>
          <p:cNvSpPr>
            <a:spLocks noGrp="1"/>
          </p:cNvSpPr>
          <p:nvPr>
            <p:ph idx="1"/>
          </p:nvPr>
        </p:nvSpPr>
        <p:spPr/>
        <p:txBody>
          <a:bodyPr/>
          <a:lstStyle/>
          <a:p>
            <a:r>
              <a:rPr lang="en-GB" b="1" dirty="0"/>
              <a:t>Personal Data Breach: </a:t>
            </a:r>
            <a:endParaRPr lang="en-GB" sz="3000" b="1" dirty="0"/>
          </a:p>
        </p:txBody>
      </p:sp>
      <p:sp>
        <p:nvSpPr>
          <p:cNvPr id="2" name="Footer Placeholder 1">
            <a:extLst>
              <a:ext uri="{FF2B5EF4-FFF2-40B4-BE49-F238E27FC236}">
                <a16:creationId xmlns:a16="http://schemas.microsoft.com/office/drawing/2014/main" id="{646DD7CD-1FEF-4A8A-A54D-07A36E176B2A}"/>
              </a:ext>
            </a:extLst>
          </p:cNvPr>
          <p:cNvSpPr>
            <a:spLocks noGrp="1"/>
          </p:cNvSpPr>
          <p:nvPr>
            <p:ph type="ftr" sz="quarter" idx="11"/>
          </p:nvPr>
        </p:nvSpPr>
        <p:spPr/>
        <p:txBody>
          <a:bodyPr/>
          <a:lstStyle/>
          <a:p>
            <a:r>
              <a:rPr lang="en-GB"/>
              <a:t>© 2023 Capital Law Limited</a:t>
            </a:r>
            <a:endParaRPr lang="en-GB" dirty="0"/>
          </a:p>
        </p:txBody>
      </p:sp>
      <p:sp>
        <p:nvSpPr>
          <p:cNvPr id="6" name="Subtitle 5">
            <a:extLst>
              <a:ext uri="{FF2B5EF4-FFF2-40B4-BE49-F238E27FC236}">
                <a16:creationId xmlns:a16="http://schemas.microsoft.com/office/drawing/2014/main" id="{EBE79199-D803-4B72-AC10-9EE5522C21D5}"/>
              </a:ext>
            </a:extLst>
          </p:cNvPr>
          <p:cNvSpPr>
            <a:spLocks noGrp="1"/>
          </p:cNvSpPr>
          <p:nvPr>
            <p:ph type="subTitle" idx="13"/>
          </p:nvPr>
        </p:nvSpPr>
        <p:spPr/>
        <p:txBody>
          <a:bodyPr/>
          <a:lstStyle/>
          <a:p>
            <a:endParaRPr lang="en-GB" dirty="0"/>
          </a:p>
        </p:txBody>
      </p:sp>
      <p:sp>
        <p:nvSpPr>
          <p:cNvPr id="7" name="Text Placeholder 6">
            <a:extLst>
              <a:ext uri="{FF2B5EF4-FFF2-40B4-BE49-F238E27FC236}">
                <a16:creationId xmlns:a16="http://schemas.microsoft.com/office/drawing/2014/main" id="{19E0BA54-7219-492D-B7AF-167FEEB93E75}"/>
              </a:ext>
            </a:extLst>
          </p:cNvPr>
          <p:cNvSpPr>
            <a:spLocks noGrp="1"/>
          </p:cNvSpPr>
          <p:nvPr>
            <p:ph type="body" sz="quarter" idx="14"/>
          </p:nvPr>
        </p:nvSpPr>
        <p:spPr>
          <a:xfrm>
            <a:off x="6193026" y="1478700"/>
            <a:ext cx="5539438" cy="4701151"/>
          </a:xfrm>
        </p:spPr>
        <p:txBody>
          <a:bodyPr/>
          <a:lstStyle/>
          <a:p>
            <a:endParaRPr lang="en-US" dirty="0"/>
          </a:p>
          <a:p>
            <a:pPr>
              <a:lnSpc>
                <a:spcPct val="200000"/>
              </a:lnSpc>
            </a:pPr>
            <a:r>
              <a:rPr lang="en-US" dirty="0"/>
              <a:t>Breach implications: </a:t>
            </a:r>
          </a:p>
          <a:p>
            <a:pPr marL="257141" indent="-257141">
              <a:lnSpc>
                <a:spcPct val="200000"/>
              </a:lnSpc>
              <a:buFont typeface="Georgia" panose="02040502050405020303" pitchFamily="18" charset="0"/>
              <a:buChar char="—"/>
            </a:pPr>
            <a:r>
              <a:rPr lang="en-US" b="0" dirty="0"/>
              <a:t>Breach is wider than just “loss” of data</a:t>
            </a:r>
          </a:p>
          <a:p>
            <a:pPr marL="257141" indent="-257141">
              <a:lnSpc>
                <a:spcPct val="200000"/>
              </a:lnSpc>
              <a:buFont typeface="Georgia" panose="02040502050405020303" pitchFamily="18" charset="0"/>
              <a:buChar char="—"/>
            </a:pPr>
            <a:r>
              <a:rPr lang="en-US" b="0" dirty="0"/>
              <a:t>New sanction powers for ICO including fines for breach up to a maximum of 4% global turnover / £17.5 million </a:t>
            </a:r>
          </a:p>
          <a:p>
            <a:pPr marL="257141" indent="-257141">
              <a:lnSpc>
                <a:spcPct val="200000"/>
              </a:lnSpc>
              <a:buFont typeface="Georgia" panose="02040502050405020303" pitchFamily="18" charset="0"/>
              <a:buChar char="—"/>
            </a:pPr>
            <a:r>
              <a:rPr lang="en-US" b="0" dirty="0"/>
              <a:t>Civil action by individuals (no need to show financial loss)</a:t>
            </a:r>
          </a:p>
          <a:p>
            <a:pPr marL="257141" indent="-257141">
              <a:lnSpc>
                <a:spcPct val="200000"/>
              </a:lnSpc>
              <a:buFont typeface="Georgia" panose="02040502050405020303" pitchFamily="18" charset="0"/>
              <a:buChar char="—"/>
            </a:pPr>
            <a:r>
              <a:rPr lang="en-US" b="0" dirty="0"/>
              <a:t>Reputational damage</a:t>
            </a:r>
          </a:p>
          <a:p>
            <a:endParaRPr lang="en-GB" dirty="0"/>
          </a:p>
        </p:txBody>
      </p:sp>
    </p:spTree>
    <p:extLst>
      <p:ext uri="{BB962C8B-B14F-4D97-AF65-F5344CB8AC3E}">
        <p14:creationId xmlns:p14="http://schemas.microsoft.com/office/powerpoint/2010/main" val="26968942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787E20A4-819D-433B-867D-0E150F3DA4B7}"/>
              </a:ext>
            </a:extLst>
          </p:cNvPr>
          <p:cNvSpPr>
            <a:spLocks noGrp="1"/>
          </p:cNvSpPr>
          <p:nvPr>
            <p:ph type="title"/>
          </p:nvPr>
        </p:nvSpPr>
        <p:spPr/>
        <p:txBody>
          <a:bodyPr/>
          <a:lstStyle/>
          <a:p>
            <a:endParaRPr lang="en-GB"/>
          </a:p>
        </p:txBody>
      </p:sp>
      <p:sp>
        <p:nvSpPr>
          <p:cNvPr id="13" name="Content Placeholder 12">
            <a:extLst>
              <a:ext uri="{FF2B5EF4-FFF2-40B4-BE49-F238E27FC236}">
                <a16:creationId xmlns:a16="http://schemas.microsoft.com/office/drawing/2014/main" id="{BC93A8EF-B285-474B-8D8B-007BCFC7A511}"/>
              </a:ext>
            </a:extLst>
          </p:cNvPr>
          <p:cNvSpPr>
            <a:spLocks noGrp="1"/>
          </p:cNvSpPr>
          <p:nvPr>
            <p:ph idx="1"/>
          </p:nvPr>
        </p:nvSpPr>
        <p:spPr>
          <a:xfrm>
            <a:off x="473397" y="1168291"/>
            <a:ext cx="7472626" cy="4391276"/>
          </a:xfrm>
        </p:spPr>
        <p:txBody>
          <a:bodyPr/>
          <a:lstStyle/>
          <a:p>
            <a:r>
              <a:rPr lang="en-US" dirty="0"/>
              <a:t>Data Protection breach examples</a:t>
            </a:r>
            <a:endParaRPr lang="en-GB" dirty="0"/>
          </a:p>
        </p:txBody>
      </p:sp>
      <p:sp>
        <p:nvSpPr>
          <p:cNvPr id="4" name="Footer Placeholder 3">
            <a:extLst>
              <a:ext uri="{FF2B5EF4-FFF2-40B4-BE49-F238E27FC236}">
                <a16:creationId xmlns:a16="http://schemas.microsoft.com/office/drawing/2014/main" id="{D56F8C5F-2600-4B99-BE17-E4F1F3E51D8C}"/>
              </a:ext>
            </a:extLst>
          </p:cNvPr>
          <p:cNvSpPr>
            <a:spLocks noGrp="1"/>
          </p:cNvSpPr>
          <p:nvPr>
            <p:ph type="ftr" sz="quarter" idx="11"/>
          </p:nvPr>
        </p:nvSpPr>
        <p:spPr/>
        <p:txBody>
          <a:bodyPr/>
          <a:lstStyle/>
          <a:p>
            <a:r>
              <a:rPr lang="en-GB"/>
              <a:t>© 2023 Capital Law Limited</a:t>
            </a:r>
            <a:endParaRPr lang="en-GB" dirty="0"/>
          </a:p>
        </p:txBody>
      </p:sp>
      <p:sp>
        <p:nvSpPr>
          <p:cNvPr id="14" name="Subtitle 13">
            <a:extLst>
              <a:ext uri="{FF2B5EF4-FFF2-40B4-BE49-F238E27FC236}">
                <a16:creationId xmlns:a16="http://schemas.microsoft.com/office/drawing/2014/main" id="{8445DB54-0E72-4AFF-8C03-001D36E4E0E0}"/>
              </a:ext>
            </a:extLst>
          </p:cNvPr>
          <p:cNvSpPr>
            <a:spLocks noGrp="1"/>
          </p:cNvSpPr>
          <p:nvPr>
            <p:ph type="subTitle" idx="13"/>
          </p:nvPr>
        </p:nvSpPr>
        <p:spPr/>
        <p:txBody>
          <a:bodyPr/>
          <a:lstStyle/>
          <a:p>
            <a:endParaRPr lang="en-GB"/>
          </a:p>
        </p:txBody>
      </p:sp>
      <p:sp>
        <p:nvSpPr>
          <p:cNvPr id="15" name="Rounded Rectangle 6">
            <a:extLst>
              <a:ext uri="{FF2B5EF4-FFF2-40B4-BE49-F238E27FC236}">
                <a16:creationId xmlns:a16="http://schemas.microsoft.com/office/drawing/2014/main" id="{DAF26A17-6988-44E3-A9B5-C00CA081D612}"/>
              </a:ext>
            </a:extLst>
          </p:cNvPr>
          <p:cNvSpPr/>
          <p:nvPr/>
        </p:nvSpPr>
        <p:spPr>
          <a:xfrm>
            <a:off x="3317105" y="1669771"/>
            <a:ext cx="2656344" cy="2473147"/>
          </a:xfrm>
          <a:prstGeom prst="ellipse">
            <a:avLst/>
          </a:prstGeom>
          <a:solidFill>
            <a:schemeClr val="accent3">
              <a:lumMod val="20000"/>
              <a:lumOff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mj-lt"/>
              </a:rPr>
              <a:t>Greater Manchester police fined £150,000 after 3 DVDs containing extremely sensitive interview footage got lost in the post. </a:t>
            </a:r>
          </a:p>
        </p:txBody>
      </p:sp>
      <p:sp>
        <p:nvSpPr>
          <p:cNvPr id="16" name="Rounded Rectangle 7">
            <a:extLst>
              <a:ext uri="{FF2B5EF4-FFF2-40B4-BE49-F238E27FC236}">
                <a16:creationId xmlns:a16="http://schemas.microsoft.com/office/drawing/2014/main" id="{E9DD16F3-26D9-49B6-BD3A-D0A82A004129}"/>
              </a:ext>
            </a:extLst>
          </p:cNvPr>
          <p:cNvSpPr/>
          <p:nvPr/>
        </p:nvSpPr>
        <p:spPr>
          <a:xfrm>
            <a:off x="8079233" y="3730134"/>
            <a:ext cx="2656344" cy="2603741"/>
          </a:xfrm>
          <a:prstGeom prst="ellipse">
            <a:avLst/>
          </a:prstGeom>
          <a:solidFill>
            <a:schemeClr val="accent3">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defRPr/>
            </a:pPr>
            <a:r>
              <a:rPr lang="en-GB" sz="1200" dirty="0">
                <a:solidFill>
                  <a:schemeClr val="tx1"/>
                </a:solidFill>
                <a:latin typeface="+mj-lt"/>
              </a:rPr>
              <a:t>A council worker was fined for unlawfully emailing the data (including sensitive personal data) of 349 service users, to his personal email address without his employer’s consent. </a:t>
            </a:r>
          </a:p>
        </p:txBody>
      </p:sp>
      <p:sp>
        <p:nvSpPr>
          <p:cNvPr id="17" name="Rounded Rectangle 8">
            <a:extLst>
              <a:ext uri="{FF2B5EF4-FFF2-40B4-BE49-F238E27FC236}">
                <a16:creationId xmlns:a16="http://schemas.microsoft.com/office/drawing/2014/main" id="{0A8F9C4B-BDFA-42D9-AC10-BAE4DDE28C6E}"/>
              </a:ext>
            </a:extLst>
          </p:cNvPr>
          <p:cNvSpPr/>
          <p:nvPr/>
        </p:nvSpPr>
        <p:spPr>
          <a:xfrm>
            <a:off x="5670539" y="1698052"/>
            <a:ext cx="2656344" cy="2473147"/>
          </a:xfrm>
          <a:prstGeom prst="ellipse">
            <a:avLst/>
          </a:prstGeom>
          <a:solidFill>
            <a:schemeClr val="accent3">
              <a:lumMod val="40000"/>
              <a:lumOff val="6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mj-lt"/>
              </a:rPr>
              <a:t>A Council left files that included sensitive information about children in a cabinet sent to a second hand shop. The council was fined £60,000.</a:t>
            </a:r>
          </a:p>
        </p:txBody>
      </p:sp>
      <p:sp>
        <p:nvSpPr>
          <p:cNvPr id="18" name="Rounded Rectangle 9">
            <a:extLst>
              <a:ext uri="{FF2B5EF4-FFF2-40B4-BE49-F238E27FC236}">
                <a16:creationId xmlns:a16="http://schemas.microsoft.com/office/drawing/2014/main" id="{9E72D8C2-CE05-4315-8469-BE25C14AD4F6}"/>
              </a:ext>
            </a:extLst>
          </p:cNvPr>
          <p:cNvSpPr/>
          <p:nvPr/>
        </p:nvSpPr>
        <p:spPr>
          <a:xfrm>
            <a:off x="8079233" y="1669770"/>
            <a:ext cx="2656344" cy="2473147"/>
          </a:xfrm>
          <a:prstGeom prst="ellipse">
            <a:avLst/>
          </a:prstGeom>
          <a:solidFill>
            <a:schemeClr val="accent3">
              <a:lumMod val="60000"/>
              <a:lumOff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30951" lvl="1" indent="-130951" algn="ctr">
              <a:defRPr/>
            </a:pPr>
            <a:r>
              <a:rPr lang="en-GB" sz="1200" dirty="0">
                <a:solidFill>
                  <a:schemeClr val="tx1"/>
                </a:solidFill>
                <a:latin typeface="+mj-lt"/>
              </a:rPr>
              <a:t>A former nursing auxiliary was fined for unlawfully accessing a patient and her neighbour’s medical records without a </a:t>
            </a:r>
            <a:br>
              <a:rPr lang="en-GB" sz="1200" dirty="0">
                <a:solidFill>
                  <a:schemeClr val="tx1"/>
                </a:solidFill>
                <a:latin typeface="+mj-lt"/>
              </a:rPr>
            </a:br>
            <a:r>
              <a:rPr lang="en-GB" sz="1200" dirty="0">
                <a:solidFill>
                  <a:schemeClr val="tx1"/>
                </a:solidFill>
                <a:latin typeface="+mj-lt"/>
              </a:rPr>
              <a:t>valid reason.</a:t>
            </a:r>
          </a:p>
        </p:txBody>
      </p:sp>
      <p:sp>
        <p:nvSpPr>
          <p:cNvPr id="19" name="Rounded Rectangle 10">
            <a:extLst>
              <a:ext uri="{FF2B5EF4-FFF2-40B4-BE49-F238E27FC236}">
                <a16:creationId xmlns:a16="http://schemas.microsoft.com/office/drawing/2014/main" id="{E877A880-4770-4933-B0E9-7E52E729D47A}"/>
              </a:ext>
            </a:extLst>
          </p:cNvPr>
          <p:cNvSpPr/>
          <p:nvPr/>
        </p:nvSpPr>
        <p:spPr>
          <a:xfrm>
            <a:off x="5624740" y="3714968"/>
            <a:ext cx="2747942" cy="2596046"/>
          </a:xfrm>
          <a:prstGeom prst="ellipse">
            <a:avLst/>
          </a:prstGeom>
          <a:solidFill>
            <a:schemeClr val="accent3">
              <a:lumMod val="20000"/>
              <a:lumOff val="8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mj-lt"/>
              </a:rPr>
              <a:t>Basildon Council was fined £150,000 after publishing planning application documents online that included a family’s health issues, personal details and the location of </a:t>
            </a:r>
            <a:br>
              <a:rPr lang="en-GB" sz="1200" dirty="0">
                <a:solidFill>
                  <a:schemeClr val="tx1"/>
                </a:solidFill>
                <a:latin typeface="+mj-lt"/>
              </a:rPr>
            </a:br>
            <a:r>
              <a:rPr lang="en-GB" sz="1200" dirty="0">
                <a:solidFill>
                  <a:schemeClr val="tx1"/>
                </a:solidFill>
                <a:latin typeface="+mj-lt"/>
              </a:rPr>
              <a:t>their home.</a:t>
            </a:r>
          </a:p>
        </p:txBody>
      </p:sp>
      <p:sp>
        <p:nvSpPr>
          <p:cNvPr id="20" name="Rounded Rectangle 11">
            <a:extLst>
              <a:ext uri="{FF2B5EF4-FFF2-40B4-BE49-F238E27FC236}">
                <a16:creationId xmlns:a16="http://schemas.microsoft.com/office/drawing/2014/main" id="{D33B515C-FCB5-4217-80E7-5B3CCF9A18B1}"/>
              </a:ext>
            </a:extLst>
          </p:cNvPr>
          <p:cNvSpPr/>
          <p:nvPr/>
        </p:nvSpPr>
        <p:spPr>
          <a:xfrm>
            <a:off x="3317105" y="3737829"/>
            <a:ext cx="2656344" cy="2596046"/>
          </a:xfrm>
          <a:prstGeom prst="ellipse">
            <a:avLst/>
          </a:prstGeom>
          <a:solidFill>
            <a:schemeClr val="accent3">
              <a:lumMod val="60000"/>
              <a:lumOff val="40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tx1"/>
                </a:solidFill>
                <a:latin typeface="+mj-lt"/>
              </a:rPr>
              <a:t>A council was fined £70,000 for leaving vulnerable people’s personal information exposed online </a:t>
            </a:r>
            <a:br>
              <a:rPr lang="en-GB" sz="1200" dirty="0">
                <a:solidFill>
                  <a:schemeClr val="tx1"/>
                </a:solidFill>
                <a:latin typeface="+mj-lt"/>
              </a:rPr>
            </a:br>
            <a:r>
              <a:rPr lang="en-GB" sz="1200" dirty="0">
                <a:solidFill>
                  <a:schemeClr val="tx1"/>
                </a:solidFill>
                <a:latin typeface="+mj-lt"/>
              </a:rPr>
              <a:t>for five years.</a:t>
            </a:r>
          </a:p>
        </p:txBody>
      </p:sp>
    </p:spTree>
    <p:extLst>
      <p:ext uri="{BB962C8B-B14F-4D97-AF65-F5344CB8AC3E}">
        <p14:creationId xmlns:p14="http://schemas.microsoft.com/office/powerpoint/2010/main" val="1303890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fade">
                                      <p:cBhvr>
                                        <p:cTn id="3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8" grpId="0" animBg="1"/>
      <p:bldP spid="19" grpId="0" animBg="1"/>
      <p:bldP spid="20"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D35C9-BFBC-44D9-BA5B-83FB45D60A9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FD72119-F8BB-4D28-ADE6-D219AA789AE4}"/>
              </a:ext>
            </a:extLst>
          </p:cNvPr>
          <p:cNvSpPr>
            <a:spLocks noGrp="1"/>
          </p:cNvSpPr>
          <p:nvPr>
            <p:ph idx="1"/>
          </p:nvPr>
        </p:nvSpPr>
        <p:spPr/>
        <p:txBody>
          <a:bodyPr/>
          <a:lstStyle/>
          <a:p>
            <a:r>
              <a:rPr lang="en-GB" b="1" dirty="0"/>
              <a:t>Which of these are data breaches?</a:t>
            </a:r>
          </a:p>
        </p:txBody>
      </p:sp>
      <p:sp>
        <p:nvSpPr>
          <p:cNvPr id="4" name="Footer Placeholder 3">
            <a:extLst>
              <a:ext uri="{FF2B5EF4-FFF2-40B4-BE49-F238E27FC236}">
                <a16:creationId xmlns:a16="http://schemas.microsoft.com/office/drawing/2014/main" id="{F328DD47-DD4F-4177-AEF3-C33D0720902E}"/>
              </a:ext>
            </a:extLst>
          </p:cNvPr>
          <p:cNvSpPr>
            <a:spLocks noGrp="1"/>
          </p:cNvSpPr>
          <p:nvPr>
            <p:ph type="ftr" sz="quarter" idx="11"/>
          </p:nvPr>
        </p:nvSpPr>
        <p:spPr/>
        <p:txBody>
          <a:bodyPr/>
          <a:lstStyle/>
          <a:p>
            <a:pPr defTabSz="914278">
              <a:defRPr/>
            </a:pPr>
            <a:r>
              <a:rPr lang="en-GB">
                <a:solidFill>
                  <a:srgbClr val="000000"/>
                </a:solidFill>
                <a:latin typeface="Georgia" panose="02040502050405020303"/>
              </a:rPr>
              <a:t>© 2023 Capital Law Limited</a:t>
            </a:r>
            <a:endParaRPr lang="en-GB" dirty="0">
              <a:solidFill>
                <a:srgbClr val="000000"/>
              </a:solidFill>
              <a:latin typeface="Georgia" panose="02040502050405020303"/>
            </a:endParaRPr>
          </a:p>
        </p:txBody>
      </p:sp>
      <p:sp>
        <p:nvSpPr>
          <p:cNvPr id="5" name="Subtitle 4">
            <a:extLst>
              <a:ext uri="{FF2B5EF4-FFF2-40B4-BE49-F238E27FC236}">
                <a16:creationId xmlns:a16="http://schemas.microsoft.com/office/drawing/2014/main" id="{6781F124-DB2B-497B-9F29-18521DB570C9}"/>
              </a:ext>
            </a:extLst>
          </p:cNvPr>
          <p:cNvSpPr>
            <a:spLocks noGrp="1"/>
          </p:cNvSpPr>
          <p:nvPr>
            <p:ph type="subTitle" idx="13"/>
          </p:nvPr>
        </p:nvSpPr>
        <p:spPr/>
        <p:txBody>
          <a:bodyPr/>
          <a:lstStyle/>
          <a:p>
            <a:endParaRPr lang="en-GB" dirty="0"/>
          </a:p>
        </p:txBody>
      </p:sp>
      <p:sp>
        <p:nvSpPr>
          <p:cNvPr id="7" name="Rounded Rectangle 6">
            <a:extLst>
              <a:ext uri="{FF2B5EF4-FFF2-40B4-BE49-F238E27FC236}">
                <a16:creationId xmlns:a16="http://schemas.microsoft.com/office/drawing/2014/main" id="{4FD49A02-37A7-41DA-91FB-250838452283}"/>
              </a:ext>
            </a:extLst>
          </p:cNvPr>
          <p:cNvSpPr/>
          <p:nvPr/>
        </p:nvSpPr>
        <p:spPr>
          <a:xfrm>
            <a:off x="6129967" y="1479479"/>
            <a:ext cx="1910315" cy="1949521"/>
          </a:xfrm>
          <a:prstGeom prst="roundRect">
            <a:avLst/>
          </a:prstGeom>
          <a:solidFill>
            <a:schemeClr val="accent2">
              <a:lumMod val="20000"/>
              <a:lumOff val="80000"/>
            </a:schemeClr>
          </a:solidFill>
          <a:ln/>
        </p:spPr>
        <p:style>
          <a:lnRef idx="2">
            <a:schemeClr val="accent3"/>
          </a:lnRef>
          <a:fillRef idx="1">
            <a:schemeClr val="lt1"/>
          </a:fillRef>
          <a:effectRef idx="0">
            <a:schemeClr val="accent3"/>
          </a:effectRef>
          <a:fontRef idx="minor">
            <a:schemeClr val="dk1"/>
          </a:fontRef>
        </p:style>
        <p:txBody>
          <a:bodyPr rtlCol="0" anchor="ctr"/>
          <a:lstStyle/>
          <a:p>
            <a:pPr defTabSz="914278">
              <a:defRPr/>
            </a:pPr>
            <a:endParaRPr lang="en-US" sz="1500" b="1" dirty="0">
              <a:solidFill>
                <a:srgbClr val="E63200"/>
              </a:solidFill>
              <a:latin typeface="Georgia" panose="02040502050405020303"/>
            </a:endParaRPr>
          </a:p>
          <a:p>
            <a:pPr defTabSz="914278">
              <a:defRPr/>
            </a:pPr>
            <a:r>
              <a:rPr lang="en-US" sz="1500" b="1" dirty="0">
                <a:solidFill>
                  <a:srgbClr val="E63200"/>
                </a:solidFill>
                <a:latin typeface="Georgia" panose="02040502050405020303"/>
              </a:rPr>
              <a:t>01</a:t>
            </a:r>
            <a:endParaRPr lang="en-GB" sz="1500" b="1" dirty="0">
              <a:solidFill>
                <a:srgbClr val="E63200"/>
              </a:solidFill>
              <a:latin typeface="Georgia" panose="02040502050405020303"/>
            </a:endParaRPr>
          </a:p>
          <a:p>
            <a:pPr>
              <a:spcAft>
                <a:spcPts val="450"/>
              </a:spcAft>
              <a:buClr>
                <a:srgbClr val="13E248"/>
              </a:buClr>
            </a:pPr>
            <a:r>
              <a:rPr lang="en-US" sz="1400" dirty="0">
                <a:solidFill>
                  <a:srgbClr val="333538"/>
                </a:solidFill>
                <a:latin typeface="+mj-lt"/>
                <a:ea typeface="Source Sans Pro" charset="0"/>
                <a:cs typeface="Source Sans Pro" charset="0"/>
              </a:rPr>
              <a:t>“She asked me to remove her information from our systems – but it’s required for regulatory reasons so I refused”</a:t>
            </a:r>
          </a:p>
        </p:txBody>
      </p:sp>
      <p:sp>
        <p:nvSpPr>
          <p:cNvPr id="8" name="Rounded Rectangle 7">
            <a:extLst>
              <a:ext uri="{FF2B5EF4-FFF2-40B4-BE49-F238E27FC236}">
                <a16:creationId xmlns:a16="http://schemas.microsoft.com/office/drawing/2014/main" id="{AADC5875-D40F-4BC5-AE1C-AD383F99FD4B}"/>
              </a:ext>
            </a:extLst>
          </p:cNvPr>
          <p:cNvSpPr/>
          <p:nvPr/>
        </p:nvSpPr>
        <p:spPr>
          <a:xfrm>
            <a:off x="10007740" y="3580041"/>
            <a:ext cx="1699450" cy="1762914"/>
          </a:xfrm>
          <a:prstGeom prst="roundRect">
            <a:avLst/>
          </a:prstGeom>
          <a:solidFill>
            <a:schemeClr val="accent2">
              <a:lumMod val="40000"/>
              <a:lumOff val="60000"/>
            </a:schemeClr>
          </a:solidFill>
          <a:ln/>
        </p:spPr>
        <p:style>
          <a:lnRef idx="2">
            <a:schemeClr val="accent3"/>
          </a:lnRef>
          <a:fillRef idx="1">
            <a:schemeClr val="lt1"/>
          </a:fillRef>
          <a:effectRef idx="0">
            <a:schemeClr val="accent3"/>
          </a:effectRef>
          <a:fontRef idx="minor">
            <a:schemeClr val="dk1"/>
          </a:fontRef>
        </p:style>
        <p:txBody>
          <a:bodyPr rtlCol="0" anchor="ctr"/>
          <a:lstStyle/>
          <a:p>
            <a:pPr defTabSz="914278">
              <a:defRPr/>
            </a:pPr>
            <a:r>
              <a:rPr lang="en-US" sz="1425" b="1" dirty="0">
                <a:solidFill>
                  <a:srgbClr val="E63200"/>
                </a:solidFill>
                <a:latin typeface="Georgia" panose="02040502050405020303"/>
              </a:rPr>
              <a:t>06</a:t>
            </a:r>
            <a:endParaRPr lang="en-GB" sz="1425" b="1" dirty="0">
              <a:solidFill>
                <a:srgbClr val="E63200"/>
              </a:solidFill>
              <a:latin typeface="Georgia" panose="02040502050405020303"/>
            </a:endParaRPr>
          </a:p>
          <a:p>
            <a:pPr defTabSz="914278">
              <a:defRPr/>
            </a:pPr>
            <a:r>
              <a:rPr lang="en-GB" sz="1425" dirty="0">
                <a:solidFill>
                  <a:srgbClr val="000000"/>
                </a:solidFill>
                <a:latin typeface="Georgia" panose="02040502050405020303"/>
              </a:rPr>
              <a:t>“My car’s been broken into and all my customer work files have gone”</a:t>
            </a:r>
          </a:p>
        </p:txBody>
      </p:sp>
      <p:sp>
        <p:nvSpPr>
          <p:cNvPr id="9" name="Rounded Rectangle 8">
            <a:extLst>
              <a:ext uri="{FF2B5EF4-FFF2-40B4-BE49-F238E27FC236}">
                <a16:creationId xmlns:a16="http://schemas.microsoft.com/office/drawing/2014/main" id="{42968C7C-23D4-4167-B350-ABD257E24777}"/>
              </a:ext>
            </a:extLst>
          </p:cNvPr>
          <p:cNvSpPr/>
          <p:nvPr/>
        </p:nvSpPr>
        <p:spPr>
          <a:xfrm>
            <a:off x="8193179" y="1479479"/>
            <a:ext cx="1724724" cy="1949520"/>
          </a:xfrm>
          <a:prstGeom prst="roundRect">
            <a:avLst/>
          </a:prstGeom>
          <a:solidFill>
            <a:schemeClr val="accent3">
              <a:lumMod val="20000"/>
              <a:lumOff val="80000"/>
            </a:schemeClr>
          </a:solidFill>
          <a:ln/>
        </p:spPr>
        <p:style>
          <a:lnRef idx="2">
            <a:schemeClr val="accent3"/>
          </a:lnRef>
          <a:fillRef idx="1">
            <a:schemeClr val="lt1"/>
          </a:fillRef>
          <a:effectRef idx="0">
            <a:schemeClr val="accent3"/>
          </a:effectRef>
          <a:fontRef idx="minor">
            <a:schemeClr val="dk1"/>
          </a:fontRef>
        </p:style>
        <p:txBody>
          <a:bodyPr rtlCol="0" anchor="ctr"/>
          <a:lstStyle/>
          <a:p>
            <a:pPr defTabSz="914278">
              <a:defRPr/>
            </a:pPr>
            <a:r>
              <a:rPr lang="en-US" sz="1500" b="1" dirty="0">
                <a:solidFill>
                  <a:srgbClr val="E63200"/>
                </a:solidFill>
                <a:latin typeface="Georgia" panose="02040502050405020303"/>
              </a:rPr>
              <a:t>02</a:t>
            </a:r>
            <a:endParaRPr lang="en-GB" sz="1500" b="1" dirty="0">
              <a:solidFill>
                <a:srgbClr val="E63200"/>
              </a:solidFill>
              <a:latin typeface="Georgia" panose="02040502050405020303"/>
            </a:endParaRPr>
          </a:p>
          <a:p>
            <a:pPr lvl="0"/>
            <a:r>
              <a:rPr lang="en-GB" sz="1400" dirty="0">
                <a:solidFill>
                  <a:srgbClr val="000000"/>
                </a:solidFill>
                <a:latin typeface="+mj-lt"/>
              </a:rPr>
              <a:t>“At first, he gave us his consent to use his data but then he changed his mind – I told him that it wasn’t allowed”</a:t>
            </a:r>
          </a:p>
        </p:txBody>
      </p:sp>
      <p:sp>
        <p:nvSpPr>
          <p:cNvPr id="11" name="Rounded Rectangle 10">
            <a:extLst>
              <a:ext uri="{FF2B5EF4-FFF2-40B4-BE49-F238E27FC236}">
                <a16:creationId xmlns:a16="http://schemas.microsoft.com/office/drawing/2014/main" id="{38C87FA2-1A34-492B-9CA6-BD19B39EE656}"/>
              </a:ext>
            </a:extLst>
          </p:cNvPr>
          <p:cNvSpPr/>
          <p:nvPr/>
        </p:nvSpPr>
        <p:spPr>
          <a:xfrm>
            <a:off x="8163443" y="3621392"/>
            <a:ext cx="1724724" cy="1703222"/>
          </a:xfrm>
          <a:prstGeom prst="roundRect">
            <a:avLst/>
          </a:prstGeom>
          <a:solidFill>
            <a:schemeClr val="accent3">
              <a:lumMod val="40000"/>
              <a:lumOff val="60000"/>
            </a:schemeClr>
          </a:solidFill>
          <a:ln/>
        </p:spPr>
        <p:style>
          <a:lnRef idx="2">
            <a:schemeClr val="accent3"/>
          </a:lnRef>
          <a:fillRef idx="1">
            <a:schemeClr val="lt1"/>
          </a:fillRef>
          <a:effectRef idx="0">
            <a:schemeClr val="accent3"/>
          </a:effectRef>
          <a:fontRef idx="minor">
            <a:schemeClr val="dk1"/>
          </a:fontRef>
        </p:style>
        <p:txBody>
          <a:bodyPr rtlCol="0" anchor="ctr"/>
          <a:lstStyle/>
          <a:p>
            <a:pPr defTabSz="914278">
              <a:defRPr/>
            </a:pPr>
            <a:r>
              <a:rPr lang="en-US" sz="1500" b="1" dirty="0">
                <a:solidFill>
                  <a:srgbClr val="E63200"/>
                </a:solidFill>
                <a:latin typeface="Georgia" panose="02040502050405020303"/>
              </a:rPr>
              <a:t>05</a:t>
            </a:r>
            <a:endParaRPr lang="en-GB" sz="1500" b="1" dirty="0">
              <a:solidFill>
                <a:srgbClr val="E63200"/>
              </a:solidFill>
              <a:latin typeface="Georgia" panose="02040502050405020303"/>
            </a:endParaRPr>
          </a:p>
          <a:p>
            <a:pPr defTabSz="914278">
              <a:defRPr/>
            </a:pPr>
            <a:r>
              <a:rPr lang="en-GB" sz="1500" dirty="0">
                <a:solidFill>
                  <a:srgbClr val="000000"/>
                </a:solidFill>
                <a:latin typeface="Georgia" panose="02040502050405020303"/>
              </a:rPr>
              <a:t>“Hi IT – I seem to have lost all my customer files”</a:t>
            </a:r>
          </a:p>
        </p:txBody>
      </p:sp>
      <p:sp>
        <p:nvSpPr>
          <p:cNvPr id="12" name="Rounded Rectangle 11">
            <a:extLst>
              <a:ext uri="{FF2B5EF4-FFF2-40B4-BE49-F238E27FC236}">
                <a16:creationId xmlns:a16="http://schemas.microsoft.com/office/drawing/2014/main" id="{8B97FFB3-B6D8-4030-B38A-E77A64862DD8}"/>
              </a:ext>
            </a:extLst>
          </p:cNvPr>
          <p:cNvSpPr/>
          <p:nvPr/>
        </p:nvSpPr>
        <p:spPr>
          <a:xfrm>
            <a:off x="6129967" y="3639733"/>
            <a:ext cx="1910315" cy="1703222"/>
          </a:xfrm>
          <a:prstGeom prst="roundRect">
            <a:avLst/>
          </a:prstGeom>
          <a:solidFill>
            <a:schemeClr val="accent6">
              <a:lumMod val="40000"/>
              <a:lumOff val="60000"/>
            </a:schemeClr>
          </a:solidFill>
          <a:ln/>
        </p:spPr>
        <p:style>
          <a:lnRef idx="2">
            <a:schemeClr val="accent3"/>
          </a:lnRef>
          <a:fillRef idx="1">
            <a:schemeClr val="lt1"/>
          </a:fillRef>
          <a:effectRef idx="0">
            <a:schemeClr val="accent3"/>
          </a:effectRef>
          <a:fontRef idx="minor">
            <a:schemeClr val="dk1"/>
          </a:fontRef>
        </p:style>
        <p:txBody>
          <a:bodyPr rtlCol="0" anchor="ctr"/>
          <a:lstStyle/>
          <a:p>
            <a:pPr defTabSz="914278">
              <a:defRPr/>
            </a:pPr>
            <a:r>
              <a:rPr lang="en-US" sz="1500" b="1" dirty="0">
                <a:solidFill>
                  <a:srgbClr val="E63200"/>
                </a:solidFill>
                <a:latin typeface="Georgia" panose="02040502050405020303"/>
              </a:rPr>
              <a:t>04</a:t>
            </a:r>
            <a:endParaRPr lang="en-GB" sz="1500" b="1" dirty="0">
              <a:solidFill>
                <a:srgbClr val="E63200"/>
              </a:solidFill>
              <a:latin typeface="Georgia" panose="02040502050405020303"/>
            </a:endParaRPr>
          </a:p>
          <a:p>
            <a:pPr defTabSz="914278">
              <a:defRPr/>
            </a:pPr>
            <a:r>
              <a:rPr lang="en-GB" sz="1500" dirty="0">
                <a:solidFill>
                  <a:srgbClr val="000000"/>
                </a:solidFill>
                <a:latin typeface="+mj-lt"/>
              </a:rPr>
              <a:t>“You’ll be sorry you sacked me, I’m going to publish employee payroll details on the internet”</a:t>
            </a:r>
          </a:p>
        </p:txBody>
      </p:sp>
      <p:sp>
        <p:nvSpPr>
          <p:cNvPr id="15" name="Rounded Rectangle 9">
            <a:extLst>
              <a:ext uri="{FF2B5EF4-FFF2-40B4-BE49-F238E27FC236}">
                <a16:creationId xmlns:a16="http://schemas.microsoft.com/office/drawing/2014/main" id="{A468A578-CBD9-444B-BC59-65997B3631B6}"/>
              </a:ext>
            </a:extLst>
          </p:cNvPr>
          <p:cNvSpPr/>
          <p:nvPr/>
        </p:nvSpPr>
        <p:spPr>
          <a:xfrm>
            <a:off x="10017417" y="1479479"/>
            <a:ext cx="1699450" cy="1949521"/>
          </a:xfrm>
          <a:prstGeom prst="roundRect">
            <a:avLst/>
          </a:prstGeom>
          <a:solidFill>
            <a:schemeClr val="accent6">
              <a:lumMod val="20000"/>
              <a:lumOff val="80000"/>
            </a:schemeClr>
          </a:solidFill>
          <a:ln/>
        </p:spPr>
        <p:style>
          <a:lnRef idx="2">
            <a:schemeClr val="accent3"/>
          </a:lnRef>
          <a:fillRef idx="1">
            <a:schemeClr val="lt1"/>
          </a:fillRef>
          <a:effectRef idx="0">
            <a:schemeClr val="accent3"/>
          </a:effectRef>
          <a:fontRef idx="minor">
            <a:schemeClr val="dk1"/>
          </a:fontRef>
        </p:style>
        <p:txBody>
          <a:bodyPr rtlCol="0" anchor="ctr"/>
          <a:lstStyle/>
          <a:p>
            <a:pPr marL="130951" lvl="1" indent="5953" defTabSz="914278">
              <a:defRPr/>
            </a:pPr>
            <a:r>
              <a:rPr lang="en-US" sz="1500" b="1" dirty="0">
                <a:solidFill>
                  <a:srgbClr val="E63200"/>
                </a:solidFill>
                <a:latin typeface="Georgia" panose="02040502050405020303"/>
              </a:rPr>
              <a:t>03</a:t>
            </a:r>
            <a:endParaRPr lang="en-GB" sz="1500" b="1" dirty="0">
              <a:solidFill>
                <a:srgbClr val="E63200"/>
              </a:solidFill>
              <a:latin typeface="Georgia" panose="02040502050405020303"/>
            </a:endParaRPr>
          </a:p>
          <a:p>
            <a:pPr marL="130951" lvl="1" indent="5953" defTabSz="914278">
              <a:defRPr/>
            </a:pPr>
            <a:r>
              <a:rPr lang="en-GB" sz="1500" dirty="0">
                <a:solidFill>
                  <a:srgbClr val="000000"/>
                </a:solidFill>
                <a:latin typeface="+mj-lt"/>
              </a:rPr>
              <a:t>“</a:t>
            </a:r>
            <a:r>
              <a:rPr lang="en-GB" sz="1500" dirty="0" err="1">
                <a:solidFill>
                  <a:srgbClr val="000000"/>
                </a:solidFill>
                <a:latin typeface="+mj-lt"/>
              </a:rPr>
              <a:t>Ooops</a:t>
            </a:r>
            <a:r>
              <a:rPr lang="en-GB" sz="1500" dirty="0">
                <a:solidFill>
                  <a:srgbClr val="000000"/>
                </a:solidFill>
                <a:latin typeface="+mj-lt"/>
              </a:rPr>
              <a:t>, I meant to blind copy these customers …”</a:t>
            </a:r>
          </a:p>
        </p:txBody>
      </p:sp>
    </p:spTree>
    <p:extLst>
      <p:ext uri="{BB962C8B-B14F-4D97-AF65-F5344CB8AC3E}">
        <p14:creationId xmlns:p14="http://schemas.microsoft.com/office/powerpoint/2010/main" val="790295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1+#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1+#ppt_w/2"/>
                                          </p:val>
                                        </p:tav>
                                        <p:tav tm="100000">
                                          <p:val>
                                            <p:strVal val="#ppt_x"/>
                                          </p:val>
                                        </p:tav>
                                      </p:tavLst>
                                    </p:anim>
                                    <p:anim calcmode="lin" valueType="num">
                                      <p:cBhvr additive="base">
                                        <p:cTn id="14"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 calcmode="lin" valueType="num">
                                      <p:cBhvr additive="base">
                                        <p:cTn id="19" dur="500" fill="hold"/>
                                        <p:tgtEl>
                                          <p:spTgt spid="15"/>
                                        </p:tgtEl>
                                        <p:attrNameLst>
                                          <p:attrName>ppt_x</p:attrName>
                                        </p:attrNameLst>
                                      </p:cBhvr>
                                      <p:tavLst>
                                        <p:tav tm="0">
                                          <p:val>
                                            <p:strVal val="1+#ppt_w/2"/>
                                          </p:val>
                                        </p:tav>
                                        <p:tav tm="100000">
                                          <p:val>
                                            <p:strVal val="#ppt_x"/>
                                          </p:val>
                                        </p:tav>
                                      </p:tavLst>
                                    </p:anim>
                                    <p:anim calcmode="lin" valueType="num">
                                      <p:cBhvr additive="base">
                                        <p:cTn id="20"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1+#ppt_w/2"/>
                                          </p:val>
                                        </p:tav>
                                        <p:tav tm="100000">
                                          <p:val>
                                            <p:strVal val="#ppt_x"/>
                                          </p:val>
                                        </p:tav>
                                      </p:tavLst>
                                    </p:anim>
                                    <p:anim calcmode="lin" valueType="num">
                                      <p:cBhvr additive="base">
                                        <p:cTn id="26" dur="500" fill="hold"/>
                                        <p:tgtEl>
                                          <p:spTgt spid="12"/>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1+#ppt_w/2"/>
                                          </p:val>
                                        </p:tav>
                                        <p:tav tm="100000">
                                          <p:val>
                                            <p:strVal val="#ppt_x"/>
                                          </p:val>
                                        </p:tav>
                                      </p:tavLst>
                                    </p:anim>
                                    <p:anim calcmode="lin" valueType="num">
                                      <p:cBhvr additive="base">
                                        <p:cTn id="32"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1+#ppt_w/2"/>
                                          </p:val>
                                        </p:tav>
                                        <p:tav tm="100000">
                                          <p:val>
                                            <p:strVal val="#ppt_x"/>
                                          </p:val>
                                        </p:tav>
                                      </p:tavLst>
                                    </p:anim>
                                    <p:anim calcmode="lin" valueType="num">
                                      <p:cBhvr additive="base">
                                        <p:cTn id="38"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1" grpId="0" animBg="1"/>
      <p:bldP spid="12" grpId="0" animBg="1"/>
      <p:bldP spid="15"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475322" y="1844088"/>
            <a:ext cx="7787198" cy="3614483"/>
          </a:xfrm>
        </p:spPr>
        <p:txBody>
          <a:bodyPr/>
          <a:lstStyle/>
          <a:p>
            <a:r>
              <a:rPr lang="en-GB" dirty="0"/>
              <a:t>Thank you,</a:t>
            </a:r>
            <a:br>
              <a:rPr lang="en-GB" dirty="0"/>
            </a:br>
            <a:r>
              <a:rPr lang="en-GB" dirty="0"/>
              <a:t>any questions?</a:t>
            </a:r>
          </a:p>
        </p:txBody>
      </p:sp>
      <p:sp>
        <p:nvSpPr>
          <p:cNvPr id="2" name="Footer Placeholder 1">
            <a:extLst>
              <a:ext uri="{FF2B5EF4-FFF2-40B4-BE49-F238E27FC236}">
                <a16:creationId xmlns:a16="http://schemas.microsoft.com/office/drawing/2014/main" id="{01A2935B-6BF3-4552-AB14-6D823ABBC0F6}"/>
              </a:ext>
            </a:extLst>
          </p:cNvPr>
          <p:cNvSpPr>
            <a:spLocks noGrp="1"/>
          </p:cNvSpPr>
          <p:nvPr>
            <p:ph type="ftr" sz="quarter" idx="11"/>
          </p:nvPr>
        </p:nvSpPr>
        <p:spPr/>
        <p:txBody>
          <a:bodyPr/>
          <a:lstStyle/>
          <a:p>
            <a:pPr defTabSz="914278"/>
            <a:r>
              <a:rPr lang="en-GB">
                <a:solidFill>
                  <a:srgbClr val="FFFFFF"/>
                </a:solidFill>
                <a:latin typeface="Georgia" panose="02040502050405020303"/>
              </a:rPr>
              <a:t>© 2023 Capital Law Limited</a:t>
            </a:r>
            <a:endParaRPr lang="en-GB" dirty="0">
              <a:solidFill>
                <a:srgbClr val="FFFFFF"/>
              </a:solidFill>
              <a:latin typeface="Georgia" panose="02040502050405020303"/>
            </a:endParaRPr>
          </a:p>
        </p:txBody>
      </p:sp>
    </p:spTree>
    <p:extLst>
      <p:ext uri="{BB962C8B-B14F-4D97-AF65-F5344CB8AC3E}">
        <p14:creationId xmlns:p14="http://schemas.microsoft.com/office/powerpoint/2010/main" val="8455356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6088F-52F0-416C-B048-3D557D969F75}"/>
              </a:ext>
            </a:extLst>
          </p:cNvPr>
          <p:cNvSpPr>
            <a:spLocks noGrp="1"/>
          </p:cNvSpPr>
          <p:nvPr>
            <p:ph type="ctrTitle"/>
          </p:nvPr>
        </p:nvSpPr>
        <p:spPr>
          <a:xfrm>
            <a:off x="475218" y="1268027"/>
            <a:ext cx="7787198" cy="1204828"/>
          </a:xfrm>
        </p:spPr>
        <p:txBody>
          <a:bodyPr/>
          <a:lstStyle/>
          <a:p>
            <a:r>
              <a:rPr lang="en-GB" dirty="0"/>
              <a:t>Resources</a:t>
            </a:r>
          </a:p>
        </p:txBody>
      </p:sp>
      <p:sp>
        <p:nvSpPr>
          <p:cNvPr id="3" name="Footer Placeholder 2">
            <a:extLst>
              <a:ext uri="{FF2B5EF4-FFF2-40B4-BE49-F238E27FC236}">
                <a16:creationId xmlns:a16="http://schemas.microsoft.com/office/drawing/2014/main" id="{80989BC1-37FC-460D-BE01-3003198A5DDC}"/>
              </a:ext>
            </a:extLst>
          </p:cNvPr>
          <p:cNvSpPr>
            <a:spLocks noGrp="1"/>
          </p:cNvSpPr>
          <p:nvPr>
            <p:ph type="ftr" sz="quarter" idx="11"/>
          </p:nvPr>
        </p:nvSpPr>
        <p:spPr/>
        <p:txBody>
          <a:bodyPr/>
          <a:lstStyle/>
          <a:p>
            <a:pPr defTabSz="914278"/>
            <a:r>
              <a:rPr lang="en-GB">
                <a:solidFill>
                  <a:srgbClr val="FFFFFF"/>
                </a:solidFill>
                <a:latin typeface="Georgia" panose="02040502050405020303"/>
              </a:rPr>
              <a:t>© 2023 Capital Law Limited</a:t>
            </a:r>
            <a:endParaRPr lang="en-GB" dirty="0">
              <a:solidFill>
                <a:srgbClr val="FFFFFF"/>
              </a:solidFill>
              <a:latin typeface="Georgia" panose="02040502050405020303"/>
            </a:endParaRPr>
          </a:p>
        </p:txBody>
      </p:sp>
      <p:sp>
        <p:nvSpPr>
          <p:cNvPr id="4" name="TextBox 3">
            <a:extLst>
              <a:ext uri="{FF2B5EF4-FFF2-40B4-BE49-F238E27FC236}">
                <a16:creationId xmlns:a16="http://schemas.microsoft.com/office/drawing/2014/main" id="{E198125B-CEE0-46B3-BA52-F250339FC1D2}"/>
              </a:ext>
            </a:extLst>
          </p:cNvPr>
          <p:cNvSpPr txBox="1"/>
          <p:nvPr/>
        </p:nvSpPr>
        <p:spPr>
          <a:xfrm>
            <a:off x="914312" y="2503333"/>
            <a:ext cx="10255518" cy="2308324"/>
          </a:xfrm>
          <a:prstGeom prst="rect">
            <a:avLst/>
          </a:prstGeom>
          <a:noFill/>
        </p:spPr>
        <p:txBody>
          <a:bodyPr wrap="square" rtlCol="0">
            <a:spAutoFit/>
          </a:bodyPr>
          <a:lstStyle/>
          <a:p>
            <a:pPr marL="257141" indent="-257141" defTabSz="914278">
              <a:buFont typeface="Arial" panose="020B0604020202020204" pitchFamily="34" charset="0"/>
              <a:buChar char="•"/>
            </a:pPr>
            <a:r>
              <a:rPr lang="en-GB" dirty="0">
                <a:solidFill>
                  <a:srgbClr val="FFFFFF"/>
                </a:solidFill>
                <a:latin typeface="Georgia" panose="02040502050405020303"/>
              </a:rPr>
              <a:t>The ICO guidance on the UK GDPR: </a:t>
            </a:r>
            <a:r>
              <a:rPr lang="en-GB" dirty="0">
                <a:solidFill>
                  <a:srgbClr val="FFFFFF"/>
                </a:solidFill>
                <a:latin typeface="Georgia" panose="02040502050405020303"/>
                <a:hlinkClick r:id="rId3"/>
              </a:rPr>
              <a:t>https://ico.org.uk/for-organisations/guide-to-data-protection/guide-to-the-general-data-protection-regulation-gdpr/</a:t>
            </a:r>
            <a:r>
              <a:rPr lang="en-GB" dirty="0">
                <a:solidFill>
                  <a:srgbClr val="FFFFFF"/>
                </a:solidFill>
                <a:latin typeface="Georgia" panose="02040502050405020303"/>
              </a:rPr>
              <a:t> </a:t>
            </a:r>
          </a:p>
          <a:p>
            <a:pPr marL="257141" indent="-257141" defTabSz="914278">
              <a:buFont typeface="Arial" panose="020B0604020202020204" pitchFamily="34" charset="0"/>
              <a:buChar char="•"/>
            </a:pPr>
            <a:r>
              <a:rPr lang="en-GB" dirty="0">
                <a:solidFill>
                  <a:srgbClr val="FFFFFF"/>
                </a:solidFill>
                <a:latin typeface="Georgia" panose="02040502050405020303"/>
              </a:rPr>
              <a:t>GOV.UK Guidance:  </a:t>
            </a:r>
            <a:r>
              <a:rPr lang="en-GB" dirty="0">
                <a:solidFill>
                  <a:srgbClr val="FFFFFF"/>
                </a:solidFill>
                <a:latin typeface="Georgia" panose="02040502050405020303"/>
                <a:hlinkClick r:id="rId4"/>
              </a:rPr>
              <a:t>https://www.gov.uk/government/publications/guide-to-the-general-data-protection-regulation</a:t>
            </a:r>
            <a:endParaRPr lang="en-GB" dirty="0">
              <a:solidFill>
                <a:srgbClr val="FFFFFF"/>
              </a:solidFill>
              <a:latin typeface="Georgia" panose="02040502050405020303"/>
            </a:endParaRPr>
          </a:p>
          <a:p>
            <a:pPr marL="257141" indent="-257141" defTabSz="914278">
              <a:buFont typeface="Arial" panose="020B0604020202020204" pitchFamily="34" charset="0"/>
              <a:buChar char="•"/>
            </a:pPr>
            <a:r>
              <a:rPr lang="en-GB" dirty="0">
                <a:solidFill>
                  <a:srgbClr val="FFFFFF"/>
                </a:solidFill>
                <a:latin typeface="Georgia" panose="02040502050405020303"/>
              </a:rPr>
              <a:t>GDPR enforcement tracker: </a:t>
            </a:r>
            <a:r>
              <a:rPr lang="en-GB" dirty="0">
                <a:solidFill>
                  <a:srgbClr val="FFFFFF"/>
                </a:solidFill>
                <a:latin typeface="Georgia" panose="02040502050405020303"/>
                <a:hlinkClick r:id="rId5"/>
              </a:rPr>
              <a:t>https://www.enforcementtracker.com/</a:t>
            </a:r>
            <a:r>
              <a:rPr lang="en-GB" dirty="0">
                <a:solidFill>
                  <a:srgbClr val="FFFFFF"/>
                </a:solidFill>
                <a:latin typeface="Georgia" panose="02040502050405020303"/>
              </a:rPr>
              <a:t> </a:t>
            </a:r>
          </a:p>
          <a:p>
            <a:pPr marL="257141" indent="-257141" defTabSz="914278">
              <a:buFont typeface="Arial" panose="020B0604020202020204" pitchFamily="34" charset="0"/>
              <a:buChar char="•"/>
            </a:pPr>
            <a:r>
              <a:rPr lang="en-GB" dirty="0">
                <a:solidFill>
                  <a:srgbClr val="FFFFFF"/>
                </a:solidFill>
                <a:latin typeface="Georgia" panose="02040502050405020303"/>
                <a:hlinkClick r:id="rId6">
                  <a:extLst>
                    <a:ext uri="{A12FA001-AC4F-418D-AE19-62706E023703}">
                      <ahyp:hlinkClr xmlns:ahyp="http://schemas.microsoft.com/office/drawing/2018/hyperlinkcolor" val="tx"/>
                    </a:ext>
                  </a:extLst>
                </a:hlinkClick>
              </a:rPr>
              <a:t>https://www.personneltoday.com/</a:t>
            </a:r>
            <a:r>
              <a:rPr lang="en-GB" dirty="0">
                <a:solidFill>
                  <a:srgbClr val="FFFFFF"/>
                </a:solidFill>
                <a:latin typeface="Georgia" panose="02040502050405020303"/>
              </a:rPr>
              <a:t> (useful HR resource) </a:t>
            </a:r>
          </a:p>
          <a:p>
            <a:pPr defTabSz="914278"/>
            <a:endParaRPr lang="en-GB" dirty="0">
              <a:solidFill>
                <a:srgbClr val="000000"/>
              </a:solidFill>
              <a:latin typeface="Georgia" panose="02040502050405020303"/>
            </a:endParaRPr>
          </a:p>
          <a:p>
            <a:pPr defTabSz="914278"/>
            <a:endParaRPr lang="en-GB" dirty="0">
              <a:solidFill>
                <a:srgbClr val="000000"/>
              </a:solidFill>
              <a:latin typeface="Georgia" panose="02040502050405020303"/>
            </a:endParaRPr>
          </a:p>
        </p:txBody>
      </p:sp>
    </p:spTree>
    <p:extLst>
      <p:ext uri="{BB962C8B-B14F-4D97-AF65-F5344CB8AC3E}">
        <p14:creationId xmlns:p14="http://schemas.microsoft.com/office/powerpoint/2010/main" val="226771263"/>
      </p:ext>
    </p:extLst>
  </p:cSld>
  <p:clrMapOvr>
    <a:masterClrMapping/>
  </p:clrMapOvr>
</p:sld>
</file>

<file path=ppt/theme/theme1.xml><?xml version="1.0" encoding="utf-8"?>
<a:theme xmlns:a="http://schemas.openxmlformats.org/drawingml/2006/main" name="1_Office Theme">
  <a:themeElements>
    <a:clrScheme name="Custom 33">
      <a:dk1>
        <a:srgbClr val="000000"/>
      </a:dk1>
      <a:lt1>
        <a:srgbClr val="FFFFFF"/>
      </a:lt1>
      <a:dk2>
        <a:srgbClr val="F2F2F2"/>
      </a:dk2>
      <a:lt2>
        <a:srgbClr val="FFFFFF"/>
      </a:lt2>
      <a:accent1>
        <a:srgbClr val="5B6670"/>
      </a:accent1>
      <a:accent2>
        <a:srgbClr val="FFBA40"/>
      </a:accent2>
      <a:accent3>
        <a:srgbClr val="E63200"/>
      </a:accent3>
      <a:accent4>
        <a:srgbClr val="656D78"/>
      </a:accent4>
      <a:accent5>
        <a:srgbClr val="26A3A8"/>
      </a:accent5>
      <a:accent6>
        <a:srgbClr val="8F9E52"/>
      </a:accent6>
      <a:hlink>
        <a:srgbClr val="000000"/>
      </a:hlink>
      <a:folHlink>
        <a:srgbClr val="00000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apital Law_Template_MASTER" id="{2D594CBD-67E3-4CCB-BCF6-0F83CD5A86CA}" vid="{82B5EC3C-45A1-46AC-878B-E97735FD403F}"/>
    </a:ext>
  </a:extLst>
</a:theme>
</file>

<file path=ppt/theme/theme2.xml><?xml version="1.0" encoding="utf-8"?>
<a:theme xmlns:a="http://schemas.openxmlformats.org/drawingml/2006/main" name="Office Theme">
  <a:themeElements>
    <a:clrScheme name="Custom 33">
      <a:dk1>
        <a:srgbClr val="000000"/>
      </a:dk1>
      <a:lt1>
        <a:srgbClr val="FFFFFF"/>
      </a:lt1>
      <a:dk2>
        <a:srgbClr val="F2F2F2"/>
      </a:dk2>
      <a:lt2>
        <a:srgbClr val="FFFFFF"/>
      </a:lt2>
      <a:accent1>
        <a:srgbClr val="5B6670"/>
      </a:accent1>
      <a:accent2>
        <a:srgbClr val="FFBA40"/>
      </a:accent2>
      <a:accent3>
        <a:srgbClr val="E63200"/>
      </a:accent3>
      <a:accent4>
        <a:srgbClr val="656D78"/>
      </a:accent4>
      <a:accent5>
        <a:srgbClr val="26A3A8"/>
      </a:accent5>
      <a:accent6>
        <a:srgbClr val="8F9E52"/>
      </a:accent6>
      <a:hlink>
        <a:srgbClr val="000000"/>
      </a:hlink>
      <a:folHlink>
        <a:srgbClr val="00000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6E236BB5-96D6-45E2-B3F9-04B6235318D2}" vid="{5017343E-A41F-4E89-B6B2-5234F1A91A2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5" ma:contentTypeDescription="Create a new document." ma:contentTypeScope="" ma:versionID="fcfd66f45db58e6b7f3294efb02d8f9a">
  <xsd:schema xmlns:xsd="http://www.w3.org/2001/XMLSchema" xmlns:xs="http://www.w3.org/2001/XMLSchema" xmlns:p="http://schemas.microsoft.com/office/2006/metadata/properties" xmlns:ns2="7b371449-43eb-435e-a0a2-287b0bfa5005" targetNamespace="http://schemas.microsoft.com/office/2006/metadata/properties" ma:root="true" ma:fieldsID="d531aded19878172a0defbb669d82f39"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4147DF6-C4FE-4BA2-950A-10FB47ABECCB}">
  <ds:schemaRefs>
    <ds:schemaRef ds:uri="http://schemas.microsoft.com/sharepoint/v3/contenttype/forms"/>
  </ds:schemaRefs>
</ds:datastoreItem>
</file>

<file path=customXml/itemProps2.xml><?xml version="1.0" encoding="utf-8"?>
<ds:datastoreItem xmlns:ds="http://schemas.openxmlformats.org/officeDocument/2006/customXml" ds:itemID="{3FD22D64-18E5-4E25-8358-4F3D79CC5C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371449-43eb-435e-a0a2-287b0bfa500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3897</Words>
  <Application>Microsoft Office PowerPoint</Application>
  <PresentationFormat>Widescreen</PresentationFormat>
  <Paragraphs>538</Paragraphs>
  <Slides>40</Slides>
  <Notes>39</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40</vt:i4>
      </vt:variant>
    </vt:vector>
  </HeadingPairs>
  <TitlesOfParts>
    <vt:vector size="49" baseType="lpstr">
      <vt:lpstr>.AppleSystemUIFont</vt:lpstr>
      <vt:lpstr>Arial</vt:lpstr>
      <vt:lpstr>Calibri</vt:lpstr>
      <vt:lpstr>Century Gothic</vt:lpstr>
      <vt:lpstr>Courier New</vt:lpstr>
      <vt:lpstr>Georgia</vt:lpstr>
      <vt:lpstr>Verdana</vt:lpstr>
      <vt:lpstr>1_Office Theme</vt:lpstr>
      <vt:lpstr>Office Theme</vt:lpstr>
      <vt:lpstr>Employment Law MA/PGDip in HRM - Level 7</vt:lpstr>
      <vt:lpstr>Employment Law</vt:lpstr>
      <vt:lpstr>Agenda</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Accountability</vt:lpstr>
      <vt:lpstr>PowerPoint Presentation</vt:lpstr>
      <vt:lpstr>PowerPoint Presentation</vt:lpstr>
      <vt:lpstr>PowerPoint Presentation</vt:lpstr>
      <vt:lpstr>PowerPoint Presentation</vt:lpstr>
      <vt:lpstr>PowerPoint Presentation</vt:lpstr>
      <vt:lpstr>PowerPoint Presentation</vt:lpstr>
      <vt:lpstr>Legal basis for processing</vt:lpstr>
      <vt:lpstr>PowerPoint Presentation</vt:lpstr>
      <vt:lpstr>PowerPoint Presentation</vt:lpstr>
      <vt:lpstr>PowerPoint Presentation</vt:lpstr>
      <vt:lpstr>PowerPoint Presentation</vt:lpstr>
      <vt:lpstr>PowerPoint Presentation</vt:lpstr>
      <vt:lpstr>Employment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Personal data breaches</vt:lpstr>
      <vt:lpstr>PowerPoint Presentation</vt:lpstr>
      <vt:lpstr>PowerPoint Presentation</vt:lpstr>
      <vt:lpstr>PowerPoint Presentation</vt:lpstr>
      <vt:lpstr>PowerPoint Presentation</vt:lpstr>
      <vt:lpstr>PowerPoint Presentation</vt:lpstr>
      <vt:lpstr>Thank you, any questions?</vt:lpstr>
      <vt:lpstr>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General Data Protection Regulation</dc:title>
  <dc:creator>Roberts, Lowri</dc:creator>
  <cp:lastModifiedBy>Megan Jones (2220031)</cp:lastModifiedBy>
  <cp:revision>71</cp:revision>
  <cp:lastPrinted>2019-05-09T14:20:32Z</cp:lastPrinted>
  <dcterms:created xsi:type="dcterms:W3CDTF">2019-04-17T19:49:48Z</dcterms:created>
  <dcterms:modified xsi:type="dcterms:W3CDTF">2023-02-28T13:33:35Z</dcterms:modified>
</cp:coreProperties>
</file>