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8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4630400" cy="8229600"/>
  <p:notesSz cx="8229600" cy="146304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Poppins Light" panose="00000400000000000000" pitchFamily="2" charset="0"/>
      <p:regular r:id="rId23"/>
    </p:embeddedFont>
    <p:embeddedFont>
      <p:font typeface="Roboto" panose="02000000000000000000" pitchFamily="2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0078" autoAdjust="0"/>
  </p:normalViewPr>
  <p:slideViewPr>
    <p:cSldViewPr snapToGrid="0" snapToObjects="1">
      <p:cViewPr varScale="1">
        <p:scale>
          <a:sx n="55" d="100"/>
          <a:sy n="55" d="100"/>
        </p:scale>
        <p:origin x="9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notesMaster" Target="notesMasters/notesMaster1.xml" /><Relationship Id="rId26" Type="http://schemas.openxmlformats.org/officeDocument/2006/relationships/viewProps" Target="viewProps.xml" /><Relationship Id="rId3" Type="http://schemas.openxmlformats.org/officeDocument/2006/relationships/slide" Target="slides/slide2.xml" /><Relationship Id="rId21" Type="http://schemas.openxmlformats.org/officeDocument/2006/relationships/font" Target="fonts/font3.fntdata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font" Target="fonts/font2.fntdata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font" Target="fonts/font6.fntdata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font" Target="fonts/font5.fntdata" /><Relationship Id="rId28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font" Target="fonts/font1.fntdata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font" Target="fonts/font4.fntdata" /><Relationship Id="rId27" Type="http://schemas.openxmlformats.org/officeDocument/2006/relationships/theme" Target="theme/theme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6144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6E6E6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4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5.xml" /><Relationship Id="rId4" Type="http://schemas.openxmlformats.org/officeDocument/2006/relationships/image" Target="../media/image4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6.xml" /><Relationship Id="rId6" Type="http://schemas.openxmlformats.org/officeDocument/2006/relationships/image" Target="../media/image8.svg" /><Relationship Id="rId5" Type="http://schemas.openxmlformats.org/officeDocument/2006/relationships/image" Target="../media/image7.svg" /><Relationship Id="rId4" Type="http://schemas.openxmlformats.org/officeDocument/2006/relationships/image" Target="../media/image6.sv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0.png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8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9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0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1.xml" /><Relationship Id="rId6" Type="http://schemas.openxmlformats.org/officeDocument/2006/relationships/image" Target="../media/image15.svg" /><Relationship Id="rId5" Type="http://schemas.openxmlformats.org/officeDocument/2006/relationships/image" Target="../media/image14.svg" /><Relationship Id="rId4" Type="http://schemas.openxmlformats.org/officeDocument/2006/relationships/image" Target="../media/image13.sv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2.xml" /><Relationship Id="rId6" Type="http://schemas.openxmlformats.org/officeDocument/2006/relationships/image" Target="../media/image19.png" /><Relationship Id="rId5" Type="http://schemas.openxmlformats.org/officeDocument/2006/relationships/image" Target="../media/image18.png" /><Relationship Id="rId4" Type="http://schemas.openxmlformats.org/officeDocument/2006/relationships/image" Target="../media/image17.png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13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14.xml" 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incident-reporting-system/?utm_source" TargetMode="External" /><Relationship Id="rId3" Type="http://schemas.openxmlformats.org/officeDocument/2006/relationships/hyperlink" Target="https://www.cqc.org.uk/contact-us/report-concern/report-concern-if-you-are-member-staff?utm_source" TargetMode="External" /><Relationship Id="rId7" Type="http://schemas.openxmlformats.org/officeDocument/2006/relationships/hyperlink" Target="https://www.england.nhs.uk/patient-safety/patient-safety-insight/incident-response-framework/?utm_source" TargetMode="External" /><Relationship Id="rId12" Type="http://schemas.openxmlformats.org/officeDocument/2006/relationships/hyperlink" Target="https://psnet.ahrq.gov/perspective/impact-system-failures-healthcare-workers" TargetMode="External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15.xml" /><Relationship Id="rId6" Type="http://schemas.openxmlformats.org/officeDocument/2006/relationships/hyperlink" Target="https://www.theguardian.com/uk-news/article/2024/sep/08/a-superbug-doctor-shortages-and-a-neonatal-unit-out-of-its-depth-failures-at-lucy-letby-hospital-revealed" TargetMode="External" /><Relationship Id="rId11" Type="http://schemas.openxmlformats.org/officeDocument/2006/relationships/hyperlink" Target="https://doi.org/10.1155/jonm/6893336" TargetMode="External" /><Relationship Id="rId5" Type="http://schemas.openxmlformats.org/officeDocument/2006/relationships/hyperlink" Target="https://doi.org/10.1186/s12913-023-10135-0" TargetMode="External" /><Relationship Id="rId10" Type="http://schemas.openxmlformats.org/officeDocument/2006/relationships/hyperlink" Target="https://pmc.ncbi.nlm.nih.gov/articles/PMC8514562/pdf/nihms-1651282.pdf" TargetMode="External" /><Relationship Id="rId4" Type="http://schemas.openxmlformats.org/officeDocument/2006/relationships/hyperlink" Target="https://doi.org/10.1016/S2468-2667(24)00003-3" TargetMode="External" /><Relationship Id="rId9" Type="http://schemas.openxmlformats.org/officeDocument/2006/relationships/hyperlink" Target="https://doi.org/10.1177/25160435231212956" TargetMode="Externa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1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/>
          <a:stretch>
            <a:fillRect/>
          </a:stretch>
        </p:blipFill>
        <p:spPr>
          <a:xfrm>
            <a:off x="3657600" y="241422"/>
            <a:ext cx="4921861" cy="283588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657600" y="2738270"/>
            <a:ext cx="8124092" cy="31639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Quality Assurance and Service Improvement</a:t>
            </a:r>
            <a:endParaRPr lang="en-US" sz="2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Module code : LCHS7006</a:t>
            </a:r>
            <a:endParaRPr lang="en-US" sz="2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300"/>
              </a:spcAft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Student Name : </a:t>
            </a:r>
            <a:r>
              <a:rPr lang="en-GB" sz="2400" dirty="0" err="1">
                <a:latin typeface="Arial" panose="020B0604020202020204" pitchFamily="34" charset="0"/>
                <a:ea typeface="Arial" panose="020B0604020202020204" pitchFamily="34" charset="0"/>
              </a:rPr>
              <a:t>Nirav</a:t>
            </a: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 J. Mistry</a:t>
            </a:r>
            <a:endParaRPr lang="en-US" sz="2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300"/>
              </a:spcAft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Student ID : 2436886</a:t>
            </a:r>
            <a:endParaRPr lang="en-US" sz="2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300"/>
              </a:spcAft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Title : Component 1 Individual </a:t>
            </a:r>
            <a:r>
              <a:rPr lang="en-GB" sz="2400" dirty="0" err="1">
                <a:latin typeface="Arial" panose="020B0604020202020204" pitchFamily="34" charset="0"/>
                <a:ea typeface="Arial" panose="020B0604020202020204" pitchFamily="34" charset="0"/>
              </a:rPr>
              <a:t>Presantation</a:t>
            </a:r>
            <a:endParaRPr lang="en-US" sz="2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300"/>
              </a:spcAft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Lecturer Name : </a:t>
            </a:r>
            <a:r>
              <a:rPr lang="en-GB" sz="2400" dirty="0" err="1">
                <a:latin typeface="Arial" panose="020B0604020202020204" pitchFamily="34" charset="0"/>
                <a:ea typeface="Arial" panose="020B0604020202020204" pitchFamily="34" charset="0"/>
              </a:rPr>
              <a:t>Dr.</a:t>
            </a: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Arial" panose="020B0604020202020204" pitchFamily="34" charset="0"/>
              </a:rPr>
              <a:t>Arif</a:t>
            </a: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 Ahmed</a:t>
            </a:r>
            <a:endParaRPr lang="en-US" sz="24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Submission Date : 24</a:t>
            </a:r>
            <a:r>
              <a:rPr lang="en-GB" sz="2400" baseline="30000" dirty="0">
                <a:latin typeface="Arial" panose="020B0604020202020204" pitchFamily="34" charset="0"/>
                <a:ea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</a:rPr>
              <a:t> March 2026, (2PM)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1988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877026"/>
            <a:ext cx="7556421" cy="18602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Systemic Failures in the Neonatal Unit: Lucy Letby Case</a:t>
            </a:r>
            <a:endParaRPr lang="en-US" sz="3900" dirty="0"/>
          </a:p>
        </p:txBody>
      </p:sp>
      <p:sp>
        <p:nvSpPr>
          <p:cNvPr id="4" name="Text 1"/>
          <p:cNvSpPr/>
          <p:nvPr/>
        </p:nvSpPr>
        <p:spPr>
          <a:xfrm>
            <a:off x="6280190" y="5034915"/>
            <a:ext cx="75564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Countess of Chester Hospital, UK</a:t>
            </a:r>
            <a:endParaRPr lang="en-US" sz="15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06592"/>
            <a:ext cx="581525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Introduction &amp; Context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93790" y="2323505"/>
            <a:ext cx="6422231" cy="1506736"/>
          </a:xfrm>
          <a:prstGeom prst="roundRect">
            <a:avLst>
              <a:gd name="adj" fmla="val 7282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Shape 2"/>
          <p:cNvSpPr/>
          <p:nvPr/>
        </p:nvSpPr>
        <p:spPr>
          <a:xfrm>
            <a:off x="770930" y="2323505"/>
            <a:ext cx="91440" cy="150673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1083588" y="2544723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The Case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1083588" y="2973943"/>
            <a:ext cx="591121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Lucy Letby Case happened in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2015–2016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in neonatal unit in Countess Chester Hospital, UK </a:t>
            </a:r>
            <a:r>
              <a:rPr lang="en-US" sz="15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(Lawrence and Conn, 2025)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7414379" y="2323505"/>
            <a:ext cx="6422231" cy="1506736"/>
          </a:xfrm>
          <a:prstGeom prst="roundRect">
            <a:avLst>
              <a:gd name="adj" fmla="val 7282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7391519" y="2323505"/>
            <a:ext cx="91440" cy="150673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7704177" y="2544723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The Crimes</a:t>
            </a:r>
            <a:endParaRPr lang="en-US" sz="1950" dirty="0"/>
          </a:p>
        </p:txBody>
      </p:sp>
      <p:sp>
        <p:nvSpPr>
          <p:cNvPr id="10" name="Text 8"/>
          <p:cNvSpPr/>
          <p:nvPr/>
        </p:nvSpPr>
        <p:spPr>
          <a:xfrm>
            <a:off x="7704177" y="2973943"/>
            <a:ext cx="591121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Neonatal nurse Lucy Letby </a:t>
            </a:r>
            <a:r>
              <a:rPr lang="en-US" sz="1550" b="1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murdered 7 infants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 attempted murder of 6 others</a:t>
            </a:r>
            <a:endParaRPr lang="en-US" sz="1550" dirty="0"/>
          </a:p>
        </p:txBody>
      </p:sp>
      <p:sp>
        <p:nvSpPr>
          <p:cNvPr id="11" name="Shape 9"/>
          <p:cNvSpPr/>
          <p:nvPr/>
        </p:nvSpPr>
        <p:spPr>
          <a:xfrm>
            <a:off x="793790" y="4028599"/>
            <a:ext cx="6422231" cy="1506736"/>
          </a:xfrm>
          <a:prstGeom prst="roundRect">
            <a:avLst>
              <a:gd name="adj" fmla="val 7282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Shape 10"/>
          <p:cNvSpPr/>
          <p:nvPr/>
        </p:nvSpPr>
        <p:spPr>
          <a:xfrm>
            <a:off x="770930" y="4028599"/>
            <a:ext cx="91440" cy="150673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1083588" y="4249817"/>
            <a:ext cx="248138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Leadership Failures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1083588" y="4679037"/>
            <a:ext cx="591121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Leadership concerns were raised but remain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unaddressed</a:t>
            </a:r>
            <a:endParaRPr lang="en-US" sz="1550" dirty="0"/>
          </a:p>
        </p:txBody>
      </p:sp>
      <p:sp>
        <p:nvSpPr>
          <p:cNvPr id="15" name="Shape 13"/>
          <p:cNvSpPr/>
          <p:nvPr/>
        </p:nvSpPr>
        <p:spPr>
          <a:xfrm>
            <a:off x="7414379" y="4028599"/>
            <a:ext cx="6422231" cy="1506736"/>
          </a:xfrm>
          <a:prstGeom prst="roundRect">
            <a:avLst>
              <a:gd name="adj" fmla="val 7282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Shape 14"/>
          <p:cNvSpPr/>
          <p:nvPr/>
        </p:nvSpPr>
        <p:spPr>
          <a:xfrm>
            <a:off x="7391519" y="4028599"/>
            <a:ext cx="91440" cy="150673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7704177" y="4249817"/>
            <a:ext cx="269188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Systemic Breakdown</a:t>
            </a:r>
            <a:endParaRPr lang="en-US" sz="1950" dirty="0"/>
          </a:p>
        </p:txBody>
      </p:sp>
      <p:sp>
        <p:nvSpPr>
          <p:cNvPr id="18" name="Text 16"/>
          <p:cNvSpPr/>
          <p:nvPr/>
        </p:nvSpPr>
        <p:spPr>
          <a:xfrm>
            <a:off x="7704177" y="4679037"/>
            <a:ext cx="591121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Breakdown in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quality assurance systems, clinical governance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 incident reporting </a:t>
            </a:r>
            <a:r>
              <a:rPr lang="en-US" sz="15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(Whiteing, 2024)</a:t>
            </a:r>
            <a:endParaRPr lang="en-US" sz="1550" dirty="0"/>
          </a:p>
        </p:txBody>
      </p:sp>
      <p:sp>
        <p:nvSpPr>
          <p:cNvPr id="19" name="Shape 17"/>
          <p:cNvSpPr/>
          <p:nvPr/>
        </p:nvSpPr>
        <p:spPr>
          <a:xfrm>
            <a:off x="793790" y="5733693"/>
            <a:ext cx="6422231" cy="1189196"/>
          </a:xfrm>
          <a:prstGeom prst="roundRect">
            <a:avLst>
              <a:gd name="adj" fmla="val 9227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Shape 18"/>
          <p:cNvSpPr/>
          <p:nvPr/>
        </p:nvSpPr>
        <p:spPr>
          <a:xfrm>
            <a:off x="770930" y="5733693"/>
            <a:ext cx="91440" cy="118919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1083588" y="5954911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Policy Gaps</a:t>
            </a:r>
            <a:endParaRPr lang="en-US" sz="1950" dirty="0"/>
          </a:p>
        </p:txBody>
      </p:sp>
      <p:sp>
        <p:nvSpPr>
          <p:cNvPr id="22" name="Text 20"/>
          <p:cNvSpPr/>
          <p:nvPr/>
        </p:nvSpPr>
        <p:spPr>
          <a:xfrm>
            <a:off x="1083588" y="6384131"/>
            <a:ext cx="591121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Lack of staff and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whistle blowing policies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7414379" y="5733693"/>
            <a:ext cx="6422231" cy="1189196"/>
          </a:xfrm>
          <a:prstGeom prst="roundRect">
            <a:avLst>
              <a:gd name="adj" fmla="val 9227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Shape 22"/>
          <p:cNvSpPr/>
          <p:nvPr/>
        </p:nvSpPr>
        <p:spPr>
          <a:xfrm>
            <a:off x="7391519" y="5733693"/>
            <a:ext cx="91440" cy="118919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7704177" y="5954911"/>
            <a:ext cx="276379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Investigation Failures</a:t>
            </a:r>
            <a:endParaRPr lang="en-US" sz="1950" dirty="0"/>
          </a:p>
        </p:txBody>
      </p:sp>
      <p:sp>
        <p:nvSpPr>
          <p:cNvPr id="26" name="Text 24"/>
          <p:cNvSpPr/>
          <p:nvPr/>
        </p:nvSpPr>
        <p:spPr>
          <a:xfrm>
            <a:off x="7704177" y="6384131"/>
            <a:ext cx="591121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Absence of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timely root cause analysis</a:t>
            </a:r>
            <a:endParaRPr lang="en-US" sz="15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189678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Case Significance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93790" y="3206591"/>
            <a:ext cx="4215289" cy="1476256"/>
          </a:xfrm>
          <a:prstGeom prst="roundRect">
            <a:avLst>
              <a:gd name="adj" fmla="val 5647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999768" y="3412569"/>
            <a:ext cx="323552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Beyond Individual Failure</a:t>
            </a:r>
            <a:endParaRPr lang="en-US" sz="1950" dirty="0"/>
          </a:p>
        </p:txBody>
      </p:sp>
      <p:sp>
        <p:nvSpPr>
          <p:cNvPr id="5" name="Text 3"/>
          <p:cNvSpPr/>
          <p:nvPr/>
        </p:nvSpPr>
        <p:spPr>
          <a:xfrm>
            <a:off x="999768" y="3841790"/>
            <a:ext cx="3803333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Not only individual failure but also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systemic breakdown</a:t>
            </a:r>
            <a:endParaRPr lang="en-US" sz="1550" dirty="0"/>
          </a:p>
        </p:txBody>
      </p:sp>
      <p:sp>
        <p:nvSpPr>
          <p:cNvPr id="6" name="Shape 4"/>
          <p:cNvSpPr/>
          <p:nvPr/>
        </p:nvSpPr>
        <p:spPr>
          <a:xfrm>
            <a:off x="5207437" y="3206591"/>
            <a:ext cx="4215408" cy="1476256"/>
          </a:xfrm>
          <a:prstGeom prst="roundRect">
            <a:avLst>
              <a:gd name="adj" fmla="val 5647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5413415" y="341256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Ignored Warnings</a:t>
            </a:r>
            <a:endParaRPr lang="en-US" sz="1950" dirty="0"/>
          </a:p>
        </p:txBody>
      </p:sp>
      <p:sp>
        <p:nvSpPr>
          <p:cNvPr id="8" name="Text 6"/>
          <p:cNvSpPr/>
          <p:nvPr/>
        </p:nvSpPr>
        <p:spPr>
          <a:xfrm>
            <a:off x="5413415" y="3841790"/>
            <a:ext cx="3803452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No action taken after </a:t>
            </a:r>
            <a:r>
              <a:rPr lang="en-US" sz="1550" b="1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repeated clinical warnings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9621203" y="3206591"/>
            <a:ext cx="4215289" cy="1476256"/>
          </a:xfrm>
          <a:prstGeom prst="roundRect">
            <a:avLst>
              <a:gd name="adj" fmla="val 5647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9827181" y="341256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Safety Culture</a:t>
            </a:r>
            <a:endParaRPr lang="en-US" sz="1950" dirty="0"/>
          </a:p>
        </p:txBody>
      </p:sp>
      <p:sp>
        <p:nvSpPr>
          <p:cNvPr id="11" name="Text 9"/>
          <p:cNvSpPr/>
          <p:nvPr/>
        </p:nvSpPr>
        <p:spPr>
          <a:xfrm>
            <a:off x="9827181" y="3841790"/>
            <a:ext cx="3803333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Weak culture for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patient safety</a:t>
            </a: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</a:t>
            </a:r>
            <a:r>
              <a:rPr lang="en-US" sz="1550" i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(Lawrence and Conn, 2025)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793790" y="4881205"/>
            <a:ext cx="6422112" cy="1158716"/>
          </a:xfrm>
          <a:prstGeom prst="roundRect">
            <a:avLst>
              <a:gd name="adj" fmla="val 7194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999768" y="5087183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Accountability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999768" y="5516404"/>
            <a:ext cx="6010156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Lack of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accountability and leadership</a:t>
            </a:r>
            <a:endParaRPr lang="en-US" sz="1550" dirty="0"/>
          </a:p>
        </p:txBody>
      </p:sp>
      <p:sp>
        <p:nvSpPr>
          <p:cNvPr id="15" name="Shape 13"/>
          <p:cNvSpPr/>
          <p:nvPr/>
        </p:nvSpPr>
        <p:spPr>
          <a:xfrm>
            <a:off x="7414260" y="4881205"/>
            <a:ext cx="6422231" cy="1158716"/>
          </a:xfrm>
          <a:prstGeom prst="roundRect">
            <a:avLst>
              <a:gd name="adj" fmla="val 7194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7620238" y="5087183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Relevance</a:t>
            </a:r>
            <a:endParaRPr lang="en-US" sz="1950" dirty="0"/>
          </a:p>
        </p:txBody>
      </p:sp>
      <p:sp>
        <p:nvSpPr>
          <p:cNvPr id="17" name="Text 15"/>
          <p:cNvSpPr/>
          <p:nvPr/>
        </p:nvSpPr>
        <p:spPr>
          <a:xfrm>
            <a:off x="7620238" y="5516404"/>
            <a:ext cx="601027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Highly relevant to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quality management and governance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26024"/>
            <a:ext cx="6430447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Root Cause Identification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93790" y="2542937"/>
            <a:ext cx="1892498" cy="373142"/>
          </a:xfrm>
          <a:prstGeom prst="roundRect">
            <a:avLst>
              <a:gd name="adj" fmla="val 17872"/>
            </a:avLst>
          </a:prstGeom>
          <a:solidFill>
            <a:srgbClr val="FAD1D5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912852" y="2602468"/>
            <a:ext cx="1654373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SWISS CHEESE MODEL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650915" y="3139321"/>
            <a:ext cx="6715600" cy="3863645"/>
          </a:xfrm>
          <a:prstGeom prst="roundRect">
            <a:avLst>
              <a:gd name="adj" fmla="val 4009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49273" y="3337679"/>
            <a:ext cx="307431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The Swiss Cheese Model</a:t>
            </a:r>
            <a:endParaRPr lang="en-US" sz="1950" dirty="0"/>
          </a:p>
        </p:txBody>
      </p:sp>
      <p:sp>
        <p:nvSpPr>
          <p:cNvPr id="7" name="Text 5"/>
          <p:cNvSpPr/>
          <p:nvPr/>
        </p:nvSpPr>
        <p:spPr>
          <a:xfrm>
            <a:off x="849273" y="3846195"/>
            <a:ext cx="6168390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 Swiss Cheese Model describes the system failures in the health system </a:t>
            </a:r>
            <a:r>
              <a:rPr lang="en-US" sz="1550" i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(Wiegmann et al., 2022)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849273" y="4659868"/>
            <a:ext cx="6168390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 harm occurs due to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failure of multiple defence layers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849273" y="5156002"/>
            <a:ext cx="6168390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This case was termed as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"Corporate Manslaughter"</a:t>
            </a: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</a:t>
            </a:r>
            <a:r>
              <a:rPr lang="en-US" sz="1550" i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(Whiteing, 2024)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7564874" y="333767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Layers of Failure</a:t>
            </a:r>
            <a:endParaRPr lang="en-US" sz="1950" dirty="0"/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39288" y="3880842"/>
            <a:ext cx="297656" cy="297656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8209717" y="3871079"/>
            <a:ext cx="563451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Failures in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monitoring, escalation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 timely reporting</a:t>
            </a:r>
            <a:endParaRPr lang="en-US" sz="1550" dirty="0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39288" y="4882872"/>
            <a:ext cx="297656" cy="297656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8209717" y="4873109"/>
            <a:ext cx="563451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Lack of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staff and coordination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between teams</a:t>
            </a:r>
            <a:endParaRPr lang="en-US" sz="1550" dirty="0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39288" y="5884902"/>
            <a:ext cx="297656" cy="297656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8209717" y="5875139"/>
            <a:ext cx="563451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These gaps led to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adverse outcomes</a:t>
            </a:r>
            <a:endParaRPr lang="en-US" sz="1550" dirty="0"/>
          </a:p>
        </p:txBody>
      </p:sp>
      <p:pic>
        <p:nvPicPr>
          <p:cNvPr id="17" name="image1.png">
            <a:extLst>
              <a:ext uri="{FF2B5EF4-FFF2-40B4-BE49-F238E27FC236}">
                <a16:creationId xmlns:a16="http://schemas.microsoft.com/office/drawing/2014/main" id="{B6DEB5EA-6FAD-29BE-DD81-4C4CBF4263DF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9306124" y="271225"/>
            <a:ext cx="4267636" cy="3066454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502337"/>
            <a:ext cx="7073979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System Failures Breakdown</a:t>
            </a:r>
            <a:endParaRPr lang="en-US" sz="39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3790" y="3519249"/>
            <a:ext cx="496133" cy="49613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537930" y="3519249"/>
            <a:ext cx="508194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Poor Clinical Governance and Oversight</a:t>
            </a:r>
            <a:endParaRPr lang="en-US" sz="1950" dirty="0"/>
          </a:p>
        </p:txBody>
      </p:sp>
      <p:sp>
        <p:nvSpPr>
          <p:cNvPr id="5" name="Text 2"/>
          <p:cNvSpPr/>
          <p:nvPr/>
        </p:nvSpPr>
        <p:spPr>
          <a:xfrm>
            <a:off x="1537930" y="3948470"/>
            <a:ext cx="565320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Poor clinical governance and oversight across the neonatal unit</a:t>
            </a:r>
            <a:endParaRPr lang="en-US" sz="15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9144" y="3519249"/>
            <a:ext cx="496133" cy="496133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8183285" y="3519249"/>
            <a:ext cx="252424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Leadership Inaction</a:t>
            </a:r>
            <a:endParaRPr lang="en-US" sz="1950" dirty="0"/>
          </a:p>
        </p:txBody>
      </p:sp>
      <p:sp>
        <p:nvSpPr>
          <p:cNvPr id="8" name="Text 4"/>
          <p:cNvSpPr/>
          <p:nvPr/>
        </p:nvSpPr>
        <p:spPr>
          <a:xfrm>
            <a:off x="8183285" y="3948470"/>
            <a:ext cx="5653326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 leaders did not act on the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raised concerns</a:t>
            </a:r>
            <a:endParaRPr lang="en-US" sz="15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3790" y="4662845"/>
            <a:ext cx="496133" cy="496133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537930" y="4662845"/>
            <a:ext cx="523220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Lack of Communication &amp; Accountability</a:t>
            </a:r>
            <a:endParaRPr lang="en-US" sz="1950" dirty="0"/>
          </a:p>
        </p:txBody>
      </p:sp>
      <p:sp>
        <p:nvSpPr>
          <p:cNvPr id="11" name="Text 6"/>
          <p:cNvSpPr/>
          <p:nvPr/>
        </p:nvSpPr>
        <p:spPr>
          <a:xfrm>
            <a:off x="1537930" y="5092065"/>
            <a:ext cx="5653207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Lack of communication &amp; accountability among staff</a:t>
            </a:r>
            <a:endParaRPr lang="en-US" sz="15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39144" y="4662845"/>
            <a:ext cx="496133" cy="496133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8183285" y="4662845"/>
            <a:ext cx="5119211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Lack of Supervision &amp; Incident Reporting</a:t>
            </a:r>
            <a:endParaRPr lang="en-US" sz="1950" dirty="0"/>
          </a:p>
        </p:txBody>
      </p:sp>
      <p:sp>
        <p:nvSpPr>
          <p:cNvPr id="14" name="Text 8"/>
          <p:cNvSpPr/>
          <p:nvPr/>
        </p:nvSpPr>
        <p:spPr>
          <a:xfrm>
            <a:off x="8183285" y="5092065"/>
            <a:ext cx="565332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Lack of supervision and incident reporting systems </a:t>
            </a:r>
            <a:r>
              <a:rPr lang="en-US" sz="15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(Zangaro et al., 2023)</a:t>
            </a:r>
            <a:endParaRPr lang="en-US" sz="15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60452"/>
            <a:ext cx="523422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Benchmarking Gaps</a:t>
            </a:r>
            <a:endParaRPr lang="en-US" sz="39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1901428"/>
            <a:ext cx="7063851" cy="4486156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90" y="1901428"/>
            <a:ext cx="6257939" cy="448615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9323308" y="1856780"/>
            <a:ext cx="4520803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endParaRPr lang="en-US" sz="1550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4BB51E4-0D4F-AC70-33A5-DBF478C383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83048"/>
              </p:ext>
            </p:extLst>
          </p:nvPr>
        </p:nvGraphicFramePr>
        <p:xfrm>
          <a:off x="8110060" y="1492566"/>
          <a:ext cx="6257939" cy="488025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52974">
                  <a:extLst>
                    <a:ext uri="{9D8B030D-6E8A-4147-A177-3AD203B41FA5}">
                      <a16:colId xmlns:a16="http://schemas.microsoft.com/office/drawing/2014/main" val="2567711684"/>
                    </a:ext>
                  </a:extLst>
                </a:gridCol>
                <a:gridCol w="2722592">
                  <a:extLst>
                    <a:ext uri="{9D8B030D-6E8A-4147-A177-3AD203B41FA5}">
                      <a16:colId xmlns:a16="http://schemas.microsoft.com/office/drawing/2014/main" val="1332215521"/>
                    </a:ext>
                  </a:extLst>
                </a:gridCol>
                <a:gridCol w="2182373">
                  <a:extLst>
                    <a:ext uri="{9D8B030D-6E8A-4147-A177-3AD203B41FA5}">
                      <a16:colId xmlns:a16="http://schemas.microsoft.com/office/drawing/2014/main" val="3972613959"/>
                    </a:ext>
                  </a:extLst>
                </a:gridCol>
              </a:tblGrid>
              <a:tr h="64338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Benchmark Domain</a:t>
                      </a:r>
                      <a:endParaRPr lang="en-GB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NHS Standard (Expected)</a:t>
                      </a:r>
                      <a:endParaRPr lang="en-GB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GB" sz="1200" b="1" dirty="0">
                          <a:effectLst/>
                        </a:rPr>
                        <a:t>Actual Performance (Lucy Letby Case)</a:t>
                      </a:r>
                      <a:endParaRPr lang="en-GB" sz="11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10015659"/>
                  </a:ext>
                </a:extLst>
              </a:tr>
              <a:tr h="98337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Patient Safety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Zero tolerance for avoidable harm; continuous monitoring (NHS England, 2026)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Multiple infant deaths occurred without timely intervention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311913741"/>
                  </a:ext>
                </a:extLst>
              </a:tr>
              <a:tr h="98337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Incident Reporting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Immediate reporting and investigation of unusual incidents (CQC UK, 2024)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Delays in recognising and escalating repeated incidents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41791281"/>
                  </a:ext>
                </a:extLst>
              </a:tr>
              <a:tr h="98337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Clinical Governance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Strong oversight and accountability systems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Weak governance; leadership failed to act on warnings (Lawrence and Conn, 2025)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17667683"/>
                  </a:ext>
                </a:extLst>
              </a:tr>
              <a:tr h="64338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Whistleblowing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Safe culture for staff to raise concerns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Consultants’ concerns ignored or delayed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31470608"/>
                  </a:ext>
                </a:extLst>
              </a:tr>
              <a:tr h="64338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Staffing &amp; Supervision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Adequate staffing and skilled supervision required (NHS UK, 2026)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Concerns about staffing and oversight in neonatal unit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2264158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15747"/>
            <a:ext cx="7112675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Donabedian Model Analysis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93790" y="2232660"/>
            <a:ext cx="2899291" cy="388382"/>
          </a:xfrm>
          <a:prstGeom prst="roundRect">
            <a:avLst>
              <a:gd name="adj" fmla="val 17171"/>
            </a:avLst>
          </a:prstGeom>
          <a:noFill/>
          <a:ln w="7620">
            <a:solidFill>
              <a:srgbClr val="E72F3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920472" y="2299811"/>
            <a:ext cx="2645926" cy="2540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STRUCTURE · PROCESS · OUTCOMES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793790" y="2844284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Donabedian Model: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structure, process and outcomes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</a:t>
            </a:r>
            <a:r>
              <a:rPr lang="en-US" sz="15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(Yang et al., 2025)</a:t>
            </a:r>
            <a:endParaRPr lang="en-US" sz="1550" dirty="0"/>
          </a:p>
        </p:txBody>
      </p:sp>
      <p:sp>
        <p:nvSpPr>
          <p:cNvPr id="6" name="Shape 4"/>
          <p:cNvSpPr/>
          <p:nvPr/>
        </p:nvSpPr>
        <p:spPr>
          <a:xfrm>
            <a:off x="2967514" y="3385066"/>
            <a:ext cx="2173724" cy="1143476"/>
          </a:xfrm>
          <a:prstGeom prst="roundRect">
            <a:avLst>
              <a:gd name="adj" fmla="val 7290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3914775" y="3782378"/>
            <a:ext cx="279083" cy="3488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5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1</a:t>
            </a:r>
            <a:endParaRPr lang="en-US" sz="2150" dirty="0"/>
          </a:p>
        </p:txBody>
      </p:sp>
      <p:sp>
        <p:nvSpPr>
          <p:cNvPr id="8" name="Text 6"/>
          <p:cNvSpPr/>
          <p:nvPr/>
        </p:nvSpPr>
        <p:spPr>
          <a:xfrm>
            <a:off x="5339596" y="3583424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Outcomes</a:t>
            </a:r>
            <a:endParaRPr lang="en-US" sz="1950" dirty="0"/>
          </a:p>
        </p:txBody>
      </p:sp>
      <p:sp>
        <p:nvSpPr>
          <p:cNvPr id="9" name="Text 7"/>
          <p:cNvSpPr/>
          <p:nvPr/>
        </p:nvSpPr>
        <p:spPr>
          <a:xfrm>
            <a:off x="5339596" y="4012644"/>
            <a:ext cx="356044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b="1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Harm and death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of the neonatal patients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5240417" y="4519017"/>
            <a:ext cx="8497014" cy="11430"/>
          </a:xfrm>
          <a:prstGeom prst="roundRect">
            <a:avLst>
              <a:gd name="adj" fmla="val 729302"/>
            </a:avLst>
          </a:prstGeom>
          <a:solidFill>
            <a:srgbClr val="E0B7B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1880592" y="4627721"/>
            <a:ext cx="4347567" cy="1143476"/>
          </a:xfrm>
          <a:prstGeom prst="roundRect">
            <a:avLst>
              <a:gd name="adj" fmla="val 7290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3914775" y="5025033"/>
            <a:ext cx="279083" cy="3488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5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2</a:t>
            </a:r>
            <a:endParaRPr lang="en-US" sz="2150" dirty="0"/>
          </a:p>
        </p:txBody>
      </p:sp>
      <p:sp>
        <p:nvSpPr>
          <p:cNvPr id="13" name="Text 11"/>
          <p:cNvSpPr/>
          <p:nvPr/>
        </p:nvSpPr>
        <p:spPr>
          <a:xfrm>
            <a:off x="6426518" y="482607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Process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6426518" y="5255300"/>
            <a:ext cx="320016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Poor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escalation and communication</a:t>
            </a:r>
            <a:endParaRPr lang="en-US" sz="1550" dirty="0"/>
          </a:p>
        </p:txBody>
      </p:sp>
      <p:sp>
        <p:nvSpPr>
          <p:cNvPr id="15" name="Shape 13"/>
          <p:cNvSpPr/>
          <p:nvPr/>
        </p:nvSpPr>
        <p:spPr>
          <a:xfrm>
            <a:off x="6327338" y="5761673"/>
            <a:ext cx="7410093" cy="11430"/>
          </a:xfrm>
          <a:prstGeom prst="roundRect">
            <a:avLst>
              <a:gd name="adj" fmla="val 729302"/>
            </a:avLst>
          </a:prstGeom>
          <a:solidFill>
            <a:srgbClr val="E0B7B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Shape 14"/>
          <p:cNvSpPr/>
          <p:nvPr/>
        </p:nvSpPr>
        <p:spPr>
          <a:xfrm>
            <a:off x="793790" y="5870377"/>
            <a:ext cx="6521410" cy="1143476"/>
          </a:xfrm>
          <a:prstGeom prst="roundRect">
            <a:avLst>
              <a:gd name="adj" fmla="val 7290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3914894" y="6267688"/>
            <a:ext cx="279083" cy="3488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5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3</a:t>
            </a:r>
            <a:endParaRPr lang="en-US" sz="2150" dirty="0"/>
          </a:p>
        </p:txBody>
      </p:sp>
      <p:sp>
        <p:nvSpPr>
          <p:cNvPr id="18" name="Text 16"/>
          <p:cNvSpPr/>
          <p:nvPr/>
        </p:nvSpPr>
        <p:spPr>
          <a:xfrm>
            <a:off x="7513558" y="606873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Structure</a:t>
            </a:r>
            <a:endParaRPr lang="en-US" sz="1950" dirty="0"/>
          </a:p>
        </p:txBody>
      </p:sp>
      <p:sp>
        <p:nvSpPr>
          <p:cNvPr id="19" name="Text 17"/>
          <p:cNvSpPr/>
          <p:nvPr/>
        </p:nvSpPr>
        <p:spPr>
          <a:xfrm>
            <a:off x="7513558" y="6497955"/>
            <a:ext cx="360033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Poor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staffing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 ineffective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governance</a:t>
            </a:r>
            <a:endParaRPr lang="en-US" sz="15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434114"/>
            <a:ext cx="519612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Root Cause Analysis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93790" y="3451027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868204" y="3488234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1</a:t>
            </a:r>
            <a:endParaRPr lang="en-US" sz="2300" dirty="0"/>
          </a:p>
        </p:txBody>
      </p:sp>
      <p:sp>
        <p:nvSpPr>
          <p:cNvPr id="5" name="Text 3"/>
          <p:cNvSpPr/>
          <p:nvPr/>
        </p:nvSpPr>
        <p:spPr>
          <a:xfrm>
            <a:off x="1438632" y="3519249"/>
            <a:ext cx="477119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Identification of System Issues in RCA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1438632" y="3948470"/>
            <a:ext cx="575250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Identification of system issues in RCA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7439144" y="3451027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7513558" y="3488234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2</a:t>
            </a:r>
            <a:endParaRPr lang="en-US" sz="2300" dirty="0"/>
          </a:p>
        </p:txBody>
      </p:sp>
      <p:sp>
        <p:nvSpPr>
          <p:cNvPr id="9" name="Text 7"/>
          <p:cNvSpPr/>
          <p:nvPr/>
        </p:nvSpPr>
        <p:spPr>
          <a:xfrm>
            <a:off x="8083987" y="3519249"/>
            <a:ext cx="362021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Unaddressed Warning Signs</a:t>
            </a:r>
            <a:endParaRPr lang="en-US" sz="1950" dirty="0"/>
          </a:p>
        </p:txBody>
      </p:sp>
      <p:sp>
        <p:nvSpPr>
          <p:cNvPr id="10" name="Text 8"/>
          <p:cNvSpPr/>
          <p:nvPr/>
        </p:nvSpPr>
        <p:spPr>
          <a:xfrm>
            <a:off x="8083987" y="3948470"/>
            <a:ext cx="575262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Unaddressed warning signs throughout the period of harm</a:t>
            </a:r>
            <a:endParaRPr lang="en-US" sz="1550" dirty="0"/>
          </a:p>
        </p:txBody>
      </p:sp>
      <p:sp>
        <p:nvSpPr>
          <p:cNvPr id="11" name="Shape 9"/>
          <p:cNvSpPr/>
          <p:nvPr/>
        </p:nvSpPr>
        <p:spPr>
          <a:xfrm>
            <a:off x="793790" y="4662845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868204" y="4700052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3</a:t>
            </a:r>
            <a:endParaRPr lang="en-US" sz="2300" dirty="0"/>
          </a:p>
        </p:txBody>
      </p:sp>
      <p:sp>
        <p:nvSpPr>
          <p:cNvPr id="13" name="Text 11"/>
          <p:cNvSpPr/>
          <p:nvPr/>
        </p:nvSpPr>
        <p:spPr>
          <a:xfrm>
            <a:off x="1438632" y="4731068"/>
            <a:ext cx="291167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Delay in Investigations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1438632" y="5160288"/>
            <a:ext cx="575250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Delay in investigations </a:t>
            </a:r>
            <a:r>
              <a:rPr lang="en-US" sz="15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(Jalilvand et al., 2024)</a:t>
            </a:r>
            <a:endParaRPr lang="en-US" sz="1550" dirty="0"/>
          </a:p>
        </p:txBody>
      </p:sp>
      <p:sp>
        <p:nvSpPr>
          <p:cNvPr id="15" name="Shape 13"/>
          <p:cNvSpPr/>
          <p:nvPr/>
        </p:nvSpPr>
        <p:spPr>
          <a:xfrm>
            <a:off x="7439144" y="4662845"/>
            <a:ext cx="446484" cy="446484"/>
          </a:xfrm>
          <a:prstGeom prst="roundRect">
            <a:avLst>
              <a:gd name="adj" fmla="val 18670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7513558" y="4700052"/>
            <a:ext cx="29765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4</a:t>
            </a:r>
            <a:endParaRPr lang="en-US" sz="2300" dirty="0"/>
          </a:p>
        </p:txBody>
      </p:sp>
      <p:sp>
        <p:nvSpPr>
          <p:cNvPr id="17" name="Text 15"/>
          <p:cNvSpPr/>
          <p:nvPr/>
        </p:nvSpPr>
        <p:spPr>
          <a:xfrm>
            <a:off x="8083987" y="4731068"/>
            <a:ext cx="387667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Lack of Organisational Culture</a:t>
            </a:r>
            <a:endParaRPr lang="en-US" sz="1950" dirty="0"/>
          </a:p>
        </p:txBody>
      </p:sp>
      <p:sp>
        <p:nvSpPr>
          <p:cNvPr id="18" name="Text 16"/>
          <p:cNvSpPr/>
          <p:nvPr/>
        </p:nvSpPr>
        <p:spPr>
          <a:xfrm>
            <a:off x="8083987" y="5160288"/>
            <a:ext cx="575262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Lack of organisational culture supporting safety and accountability</a:t>
            </a:r>
            <a:endParaRPr lang="en-US" sz="15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980003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Policy Issues</a:t>
            </a:r>
            <a:endParaRPr lang="en-US" sz="3900" dirty="0"/>
          </a:p>
        </p:txBody>
      </p:sp>
      <p:sp>
        <p:nvSpPr>
          <p:cNvPr id="4" name="Shape 1"/>
          <p:cNvSpPr/>
          <p:nvPr/>
        </p:nvSpPr>
        <p:spPr>
          <a:xfrm>
            <a:off x="793790" y="1897737"/>
            <a:ext cx="7556421" cy="1189196"/>
          </a:xfrm>
          <a:prstGeom prst="roundRect">
            <a:avLst>
              <a:gd name="adj" fmla="val 9227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2"/>
          <p:cNvSpPr/>
          <p:nvPr/>
        </p:nvSpPr>
        <p:spPr>
          <a:xfrm>
            <a:off x="770930" y="1897737"/>
            <a:ext cx="91440" cy="118919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3"/>
          <p:cNvSpPr/>
          <p:nvPr/>
        </p:nvSpPr>
        <p:spPr>
          <a:xfrm>
            <a:off x="1083588" y="2118955"/>
            <a:ext cx="3644741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Poor Whistleblowing Policies</a:t>
            </a:r>
            <a:endParaRPr lang="en-US" sz="1950" dirty="0"/>
          </a:p>
        </p:txBody>
      </p:sp>
      <p:sp>
        <p:nvSpPr>
          <p:cNvPr id="7" name="Text 4"/>
          <p:cNvSpPr/>
          <p:nvPr/>
        </p:nvSpPr>
        <p:spPr>
          <a:xfrm>
            <a:off x="1083588" y="2548176"/>
            <a:ext cx="704540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Poor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whistleblowing policies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failed to protect staff who raised concerns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793790" y="3285292"/>
            <a:ext cx="7556421" cy="1189196"/>
          </a:xfrm>
          <a:prstGeom prst="roundRect">
            <a:avLst>
              <a:gd name="adj" fmla="val 9227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770930" y="3285292"/>
            <a:ext cx="91440" cy="118919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1083588" y="3506510"/>
            <a:ext cx="382035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Weak Regulatory Governance</a:t>
            </a:r>
            <a:endParaRPr lang="en-US" sz="1950" dirty="0"/>
          </a:p>
        </p:txBody>
      </p:sp>
      <p:sp>
        <p:nvSpPr>
          <p:cNvPr id="11" name="Text 8"/>
          <p:cNvSpPr/>
          <p:nvPr/>
        </p:nvSpPr>
        <p:spPr>
          <a:xfrm>
            <a:off x="1083588" y="3935730"/>
            <a:ext cx="704540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Weak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regulatory governance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at institutional and national levels</a:t>
            </a:r>
            <a:endParaRPr lang="en-US" sz="1550" dirty="0"/>
          </a:p>
        </p:txBody>
      </p:sp>
      <p:sp>
        <p:nvSpPr>
          <p:cNvPr id="12" name="Shape 9"/>
          <p:cNvSpPr/>
          <p:nvPr/>
        </p:nvSpPr>
        <p:spPr>
          <a:xfrm>
            <a:off x="793790" y="4672846"/>
            <a:ext cx="7556421" cy="1189196"/>
          </a:xfrm>
          <a:prstGeom prst="roundRect">
            <a:avLst>
              <a:gd name="adj" fmla="val 9227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0"/>
          <p:cNvSpPr/>
          <p:nvPr/>
        </p:nvSpPr>
        <p:spPr>
          <a:xfrm>
            <a:off x="770930" y="4672846"/>
            <a:ext cx="91440" cy="118919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1083588" y="4894064"/>
            <a:ext cx="348484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Lack of Staff Accountability</a:t>
            </a:r>
            <a:endParaRPr lang="en-US" sz="1950" dirty="0"/>
          </a:p>
        </p:txBody>
      </p:sp>
      <p:sp>
        <p:nvSpPr>
          <p:cNvPr id="15" name="Text 12"/>
          <p:cNvSpPr/>
          <p:nvPr/>
        </p:nvSpPr>
        <p:spPr>
          <a:xfrm>
            <a:off x="1083588" y="5323284"/>
            <a:ext cx="704540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Lack of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accountability of staff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</a:t>
            </a:r>
            <a:r>
              <a:rPr lang="en-US" sz="15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(Jalilvand et al., 2024)</a:t>
            </a:r>
            <a:endParaRPr lang="en-US" sz="1550" dirty="0"/>
          </a:p>
        </p:txBody>
      </p:sp>
      <p:sp>
        <p:nvSpPr>
          <p:cNvPr id="16" name="Shape 13"/>
          <p:cNvSpPr/>
          <p:nvPr/>
        </p:nvSpPr>
        <p:spPr>
          <a:xfrm>
            <a:off x="793790" y="6060400"/>
            <a:ext cx="7556421" cy="1189196"/>
          </a:xfrm>
          <a:prstGeom prst="roundRect">
            <a:avLst>
              <a:gd name="adj" fmla="val 9227"/>
            </a:avLst>
          </a:prstGeom>
          <a:solidFill>
            <a:srgbClr val="FFFFFF"/>
          </a:solidFill>
          <a:ln w="2286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Shape 14"/>
          <p:cNvSpPr/>
          <p:nvPr/>
        </p:nvSpPr>
        <p:spPr>
          <a:xfrm>
            <a:off x="770930" y="6060400"/>
            <a:ext cx="91440" cy="1189196"/>
          </a:xfrm>
          <a:prstGeom prst="roundRect">
            <a:avLst>
              <a:gd name="adj" fmla="val 91163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5"/>
          <p:cNvSpPr/>
          <p:nvPr/>
        </p:nvSpPr>
        <p:spPr>
          <a:xfrm>
            <a:off x="1083588" y="6281618"/>
            <a:ext cx="541853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Failure to Apply National Safety Guidelines</a:t>
            </a:r>
            <a:endParaRPr lang="en-US" sz="1950" dirty="0"/>
          </a:p>
        </p:txBody>
      </p:sp>
      <p:sp>
        <p:nvSpPr>
          <p:cNvPr id="19" name="Text 16"/>
          <p:cNvSpPr/>
          <p:nvPr/>
        </p:nvSpPr>
        <p:spPr>
          <a:xfrm>
            <a:off x="1083588" y="6710839"/>
            <a:ext cx="704540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Failure to apply </a:t>
            </a:r>
            <a:r>
              <a:rPr lang="en-US" sz="1550" b="1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national safety guidelines</a:t>
            </a:r>
            <a:endParaRPr lang="en-US" sz="15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96008"/>
            <a:ext cx="7067550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Impact on Service Provision</a:t>
            </a:r>
            <a:endParaRPr lang="en-US" sz="3900" dirty="0"/>
          </a:p>
        </p:txBody>
      </p:sp>
      <p:sp>
        <p:nvSpPr>
          <p:cNvPr id="3" name="Shape 1"/>
          <p:cNvSpPr/>
          <p:nvPr/>
        </p:nvSpPr>
        <p:spPr>
          <a:xfrm>
            <a:off x="793790" y="2412921"/>
            <a:ext cx="6422231" cy="1952387"/>
          </a:xfrm>
          <a:prstGeom prst="roundRect">
            <a:avLst>
              <a:gd name="adj" fmla="val 4270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Shape 2"/>
          <p:cNvSpPr/>
          <p:nvPr/>
        </p:nvSpPr>
        <p:spPr>
          <a:xfrm>
            <a:off x="999768" y="2618899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63479" y="2782491"/>
            <a:ext cx="267891" cy="26789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99768" y="3412569"/>
            <a:ext cx="435554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Reduced Patient Safety Standards</a:t>
            </a:r>
            <a:endParaRPr lang="en-US" sz="1950" dirty="0"/>
          </a:p>
        </p:txBody>
      </p:sp>
      <p:sp>
        <p:nvSpPr>
          <p:cNvPr id="7" name="Text 4"/>
          <p:cNvSpPr/>
          <p:nvPr/>
        </p:nvSpPr>
        <p:spPr>
          <a:xfrm>
            <a:off x="999768" y="3841790"/>
            <a:ext cx="601027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Reduced patient safety standards across the unit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7414379" y="2412921"/>
            <a:ext cx="6422231" cy="1952387"/>
          </a:xfrm>
          <a:prstGeom prst="roundRect">
            <a:avLst>
              <a:gd name="adj" fmla="val 4270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7620357" y="2618899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84068" y="2782491"/>
            <a:ext cx="267891" cy="267891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620357" y="341256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Public Trust Lost</a:t>
            </a:r>
            <a:endParaRPr lang="en-US" sz="1950" dirty="0"/>
          </a:p>
        </p:txBody>
      </p:sp>
      <p:sp>
        <p:nvSpPr>
          <p:cNvPr id="12" name="Text 8"/>
          <p:cNvSpPr/>
          <p:nvPr/>
        </p:nvSpPr>
        <p:spPr>
          <a:xfrm>
            <a:off x="7620357" y="3841790"/>
            <a:ext cx="601027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Public trust lost in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healthcare services</a:t>
            </a:r>
            <a:endParaRPr lang="en-US" sz="1550" dirty="0"/>
          </a:p>
        </p:txBody>
      </p:sp>
      <p:sp>
        <p:nvSpPr>
          <p:cNvPr id="13" name="Shape 9"/>
          <p:cNvSpPr/>
          <p:nvPr/>
        </p:nvSpPr>
        <p:spPr>
          <a:xfrm>
            <a:off x="793790" y="4563666"/>
            <a:ext cx="6422231" cy="2269927"/>
          </a:xfrm>
          <a:prstGeom prst="roundRect">
            <a:avLst>
              <a:gd name="adj" fmla="val 3672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0"/>
          <p:cNvSpPr/>
          <p:nvPr/>
        </p:nvSpPr>
        <p:spPr>
          <a:xfrm>
            <a:off x="999768" y="4769644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63479" y="4933236"/>
            <a:ext cx="267891" cy="267891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999768" y="5563314"/>
            <a:ext cx="283606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Staff Morale Impacted</a:t>
            </a:r>
            <a:endParaRPr lang="en-US" sz="1950" dirty="0"/>
          </a:p>
        </p:txBody>
      </p:sp>
      <p:sp>
        <p:nvSpPr>
          <p:cNvPr id="17" name="Text 12"/>
          <p:cNvSpPr/>
          <p:nvPr/>
        </p:nvSpPr>
        <p:spPr>
          <a:xfrm>
            <a:off x="999768" y="5992535"/>
            <a:ext cx="6010275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Morale of staff </a:t>
            </a:r>
            <a:r>
              <a:rPr lang="en-US" sz="1550" b="1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negatively impacted</a:t>
            </a: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</a:t>
            </a:r>
            <a:r>
              <a:rPr lang="en-US" sz="1550" i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(Goodair and Reeves, 2024)</a:t>
            </a:r>
            <a:endParaRPr lang="en-US" sz="1550" dirty="0"/>
          </a:p>
        </p:txBody>
      </p:sp>
      <p:sp>
        <p:nvSpPr>
          <p:cNvPr id="18" name="Shape 13"/>
          <p:cNvSpPr/>
          <p:nvPr/>
        </p:nvSpPr>
        <p:spPr>
          <a:xfrm>
            <a:off x="7414379" y="4563666"/>
            <a:ext cx="6422231" cy="2269927"/>
          </a:xfrm>
          <a:prstGeom prst="roundRect">
            <a:avLst>
              <a:gd name="adj" fmla="val 3672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Shape 14"/>
          <p:cNvSpPr/>
          <p:nvPr/>
        </p:nvSpPr>
        <p:spPr>
          <a:xfrm>
            <a:off x="7620357" y="4769644"/>
            <a:ext cx="595313" cy="595313"/>
          </a:xfrm>
          <a:prstGeom prst="roundRect">
            <a:avLst>
              <a:gd name="adj" fmla="val 15358451"/>
            </a:avLst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84068" y="4933236"/>
            <a:ext cx="267891" cy="267891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7620357" y="5563314"/>
            <a:ext cx="438804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Excessive Organisational Pressure</a:t>
            </a:r>
            <a:endParaRPr lang="en-US" sz="1950" dirty="0"/>
          </a:p>
        </p:txBody>
      </p:sp>
      <p:sp>
        <p:nvSpPr>
          <p:cNvPr id="22" name="Text 16"/>
          <p:cNvSpPr/>
          <p:nvPr/>
        </p:nvSpPr>
        <p:spPr>
          <a:xfrm>
            <a:off x="7620357" y="5992535"/>
            <a:ext cx="6010275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Excessive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organisational pressure</a:t>
            </a: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on remaining staff and management</a:t>
            </a:r>
            <a:endParaRPr lang="en-US" sz="15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69018"/>
            <a:ext cx="12651938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Impact on Quality, Efficiency, and Equity of Health</a:t>
            </a:r>
            <a:endParaRPr lang="en-US" sz="39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685931"/>
            <a:ext cx="6521410" cy="79379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92148" y="367807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Quality</a:t>
            </a:r>
            <a:endParaRPr lang="en-US" sz="1950" dirty="0"/>
          </a:p>
        </p:txBody>
      </p:sp>
      <p:sp>
        <p:nvSpPr>
          <p:cNvPr id="5" name="Text 2"/>
          <p:cNvSpPr/>
          <p:nvPr/>
        </p:nvSpPr>
        <p:spPr>
          <a:xfrm>
            <a:off x="992148" y="4107299"/>
            <a:ext cx="612469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Poor care and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clinical failures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</a:t>
            </a:r>
            <a:r>
              <a:rPr lang="en-US" sz="15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(Goodair and Reeves, 2024)</a:t>
            </a:r>
            <a:endParaRPr lang="en-US" sz="15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2685931"/>
            <a:ext cx="6521410" cy="79379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513558" y="367807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Efficiency</a:t>
            </a:r>
            <a:endParaRPr lang="en-US" sz="1950" dirty="0"/>
          </a:p>
        </p:txBody>
      </p:sp>
      <p:sp>
        <p:nvSpPr>
          <p:cNvPr id="8" name="Text 4"/>
          <p:cNvSpPr/>
          <p:nvPr/>
        </p:nvSpPr>
        <p:spPr>
          <a:xfrm>
            <a:off x="7513558" y="4107299"/>
            <a:ext cx="612469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Misuse of resources and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increased operational costs</a:t>
            </a:r>
            <a:endParaRPr lang="en-US" sz="15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4623197"/>
            <a:ext cx="6521410" cy="79379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92148" y="561534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Equity</a:t>
            </a:r>
            <a:endParaRPr lang="en-US" sz="1950" dirty="0"/>
          </a:p>
        </p:txBody>
      </p:sp>
      <p:sp>
        <p:nvSpPr>
          <p:cNvPr id="11" name="Text 6"/>
          <p:cNvSpPr/>
          <p:nvPr/>
        </p:nvSpPr>
        <p:spPr>
          <a:xfrm>
            <a:off x="992148" y="6044565"/>
            <a:ext cx="612469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Families were </a:t>
            </a:r>
            <a:r>
              <a:rPr lang="en-US" sz="1550" b="1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not given attention</a:t>
            </a:r>
            <a:endParaRPr lang="en-US" sz="15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4623197"/>
            <a:ext cx="6521410" cy="793790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513558" y="561534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Long-Term Impact</a:t>
            </a:r>
            <a:endParaRPr lang="en-US" sz="1950" dirty="0"/>
          </a:p>
        </p:txBody>
      </p:sp>
      <p:sp>
        <p:nvSpPr>
          <p:cNvPr id="14" name="Text 8"/>
          <p:cNvSpPr/>
          <p:nvPr/>
        </p:nvSpPr>
        <p:spPr>
          <a:xfrm>
            <a:off x="7513558" y="6044565"/>
            <a:ext cx="612469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Long term </a:t>
            </a:r>
            <a:r>
              <a:rPr lang="en-US" sz="1550" b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emotional and social impact</a:t>
            </a: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on families and communities</a:t>
            </a:r>
            <a:endParaRPr lang="en-US" sz="15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838444"/>
            <a:ext cx="8823365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Structure of Report (Component 2)</a:t>
            </a:r>
            <a:endParaRPr lang="en-US" sz="3900" dirty="0"/>
          </a:p>
        </p:txBody>
      </p:sp>
      <p:sp>
        <p:nvSpPr>
          <p:cNvPr id="3" name="Text 1"/>
          <p:cNvSpPr/>
          <p:nvPr/>
        </p:nvSpPr>
        <p:spPr>
          <a:xfrm>
            <a:off x="793790" y="2855357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Poppins Light" pitchFamily="34" charset="0"/>
                <a:ea typeface="Poppins Light" pitchFamily="34" charset="-122"/>
                <a:cs typeface="Poppins Light" pitchFamily="34" charset="-120"/>
              </a:rPr>
              <a:t>01</a:t>
            </a:r>
            <a:endParaRPr lang="en-US" sz="1550" dirty="0"/>
          </a:p>
        </p:txBody>
      </p:sp>
      <p:sp>
        <p:nvSpPr>
          <p:cNvPr id="4" name="Shape 2"/>
          <p:cNvSpPr/>
          <p:nvPr/>
        </p:nvSpPr>
        <p:spPr>
          <a:xfrm>
            <a:off x="793790" y="3169682"/>
            <a:ext cx="4215289" cy="22860"/>
          </a:xfrm>
          <a:prstGeom prst="rect">
            <a:avLst/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793790" y="3314581"/>
            <a:ext cx="307538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Introduction to the Case</a:t>
            </a:r>
            <a:endParaRPr lang="en-US" sz="1950" dirty="0"/>
          </a:p>
        </p:txBody>
      </p:sp>
      <p:sp>
        <p:nvSpPr>
          <p:cNvPr id="6" name="Text 4"/>
          <p:cNvSpPr/>
          <p:nvPr/>
        </p:nvSpPr>
        <p:spPr>
          <a:xfrm>
            <a:off x="793790" y="3743801"/>
            <a:ext cx="4215289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Introduction to the case and its background context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5207437" y="2855357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Poppins Light" pitchFamily="34" charset="0"/>
                <a:ea typeface="Poppins Light" pitchFamily="34" charset="-122"/>
                <a:cs typeface="Poppins Light" pitchFamily="34" charset="-120"/>
              </a:rPr>
              <a:t>02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5207437" y="3169682"/>
            <a:ext cx="4215408" cy="22860"/>
          </a:xfrm>
          <a:prstGeom prst="rect">
            <a:avLst/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5207437" y="3314581"/>
            <a:ext cx="4215408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Application of Theories and Models</a:t>
            </a:r>
            <a:endParaRPr lang="en-US" sz="1950" dirty="0"/>
          </a:p>
        </p:txBody>
      </p:sp>
      <p:sp>
        <p:nvSpPr>
          <p:cNvPr id="10" name="Text 8"/>
          <p:cNvSpPr/>
          <p:nvPr/>
        </p:nvSpPr>
        <p:spPr>
          <a:xfrm>
            <a:off x="5207437" y="4053959"/>
            <a:ext cx="4215408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Application of theories and models including Swiss Cheese and Donabedian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9621203" y="2855357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Poppins Light" pitchFamily="34" charset="0"/>
                <a:ea typeface="Poppins Light" pitchFamily="34" charset="-122"/>
                <a:cs typeface="Poppins Light" pitchFamily="34" charset="-120"/>
              </a:rPr>
              <a:t>03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9621203" y="3169682"/>
            <a:ext cx="4215289" cy="22860"/>
          </a:xfrm>
          <a:prstGeom prst="rect">
            <a:avLst/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9621203" y="3314581"/>
            <a:ext cx="4215289" cy="6203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Analysis of Policy and Governance Issues</a:t>
            </a:r>
            <a:endParaRPr lang="en-US" sz="1950" dirty="0"/>
          </a:p>
        </p:txBody>
      </p:sp>
      <p:sp>
        <p:nvSpPr>
          <p:cNvPr id="14" name="Text 12"/>
          <p:cNvSpPr/>
          <p:nvPr/>
        </p:nvSpPr>
        <p:spPr>
          <a:xfrm>
            <a:off x="9621203" y="4053959"/>
            <a:ext cx="4215289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Analysis of policy and governance issues at institutional and national levels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793790" y="5036225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Poppins Light" pitchFamily="34" charset="0"/>
                <a:ea typeface="Poppins Light" pitchFamily="34" charset="-122"/>
                <a:cs typeface="Poppins Light" pitchFamily="34" charset="-120"/>
              </a:rPr>
              <a:t>04</a:t>
            </a:r>
            <a:endParaRPr lang="en-US" sz="1550" dirty="0"/>
          </a:p>
        </p:txBody>
      </p:sp>
      <p:sp>
        <p:nvSpPr>
          <p:cNvPr id="16" name="Shape 14"/>
          <p:cNvSpPr/>
          <p:nvPr/>
        </p:nvSpPr>
        <p:spPr>
          <a:xfrm>
            <a:off x="793790" y="5350550"/>
            <a:ext cx="6422112" cy="22860"/>
          </a:xfrm>
          <a:prstGeom prst="rect">
            <a:avLst/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793790" y="5495449"/>
            <a:ext cx="449199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Impact on Service and Patient Care</a:t>
            </a:r>
            <a:endParaRPr lang="en-US" sz="1950" dirty="0"/>
          </a:p>
        </p:txBody>
      </p:sp>
      <p:sp>
        <p:nvSpPr>
          <p:cNvPr id="18" name="Text 16"/>
          <p:cNvSpPr/>
          <p:nvPr/>
        </p:nvSpPr>
        <p:spPr>
          <a:xfrm>
            <a:off x="793790" y="5924669"/>
            <a:ext cx="6422112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Impact on service and patient care across quality, efficiency and equity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7414260" y="5036225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Poppins Light" pitchFamily="34" charset="0"/>
                <a:ea typeface="Poppins Light" pitchFamily="34" charset="-122"/>
                <a:cs typeface="Poppins Light" pitchFamily="34" charset="-120"/>
              </a:rPr>
              <a:t>05</a:t>
            </a:r>
            <a:endParaRPr lang="en-US" sz="1550" dirty="0"/>
          </a:p>
        </p:txBody>
      </p:sp>
      <p:sp>
        <p:nvSpPr>
          <p:cNvPr id="20" name="Shape 18"/>
          <p:cNvSpPr/>
          <p:nvPr/>
        </p:nvSpPr>
        <p:spPr>
          <a:xfrm>
            <a:off x="7414260" y="5350550"/>
            <a:ext cx="6422231" cy="22860"/>
          </a:xfrm>
          <a:prstGeom prst="rect">
            <a:avLst/>
          </a:prstGeom>
          <a:solidFill>
            <a:srgbClr val="E72F3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7414260" y="5495449"/>
            <a:ext cx="418611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737277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Recommendations &amp; Conclusion</a:t>
            </a:r>
            <a:endParaRPr lang="en-US" sz="1950" dirty="0"/>
          </a:p>
        </p:txBody>
      </p:sp>
      <p:sp>
        <p:nvSpPr>
          <p:cNvPr id="22" name="Text 20"/>
          <p:cNvSpPr/>
          <p:nvPr/>
        </p:nvSpPr>
        <p:spPr>
          <a:xfrm>
            <a:off x="7414260" y="5924669"/>
            <a:ext cx="642223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Recommendations &amp; Conclusion for systemic improvement</a:t>
            </a:r>
            <a:endParaRPr lang="en-US" sz="15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040963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Conclusion</a:t>
            </a:r>
            <a:endParaRPr lang="en-US" sz="3900" dirty="0"/>
          </a:p>
        </p:txBody>
      </p:sp>
      <p:sp>
        <p:nvSpPr>
          <p:cNvPr id="4" name="Shape 1"/>
          <p:cNvSpPr/>
          <p:nvPr/>
        </p:nvSpPr>
        <p:spPr>
          <a:xfrm>
            <a:off x="793790" y="1958697"/>
            <a:ext cx="7556421" cy="1158716"/>
          </a:xfrm>
          <a:prstGeom prst="roundRect">
            <a:avLst>
              <a:gd name="adj" fmla="val 7194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2"/>
          <p:cNvSpPr/>
          <p:nvPr/>
        </p:nvSpPr>
        <p:spPr>
          <a:xfrm>
            <a:off x="999768" y="2164675"/>
            <a:ext cx="3727847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Systemic Healthcare Failures</a:t>
            </a:r>
            <a:endParaRPr lang="en-US" sz="1950" dirty="0"/>
          </a:p>
        </p:txBody>
      </p:sp>
      <p:sp>
        <p:nvSpPr>
          <p:cNvPr id="6" name="Text 3"/>
          <p:cNvSpPr/>
          <p:nvPr/>
        </p:nvSpPr>
        <p:spPr>
          <a:xfrm>
            <a:off x="999768" y="2593896"/>
            <a:ext cx="71444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Highlights the </a:t>
            </a:r>
            <a:r>
              <a:rPr lang="en-US" sz="1550" b="1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systemic healthcare failures</a:t>
            </a: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exposed by the Lucy Letby case</a:t>
            </a:r>
            <a:endParaRPr lang="en-US" sz="1550" dirty="0"/>
          </a:p>
        </p:txBody>
      </p:sp>
      <p:sp>
        <p:nvSpPr>
          <p:cNvPr id="7" name="Shape 4"/>
          <p:cNvSpPr/>
          <p:nvPr/>
        </p:nvSpPr>
        <p:spPr>
          <a:xfrm>
            <a:off x="793790" y="3315772"/>
            <a:ext cx="7556421" cy="1158716"/>
          </a:xfrm>
          <a:prstGeom prst="roundRect">
            <a:avLst>
              <a:gd name="adj" fmla="val 7194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5"/>
          <p:cNvSpPr/>
          <p:nvPr/>
        </p:nvSpPr>
        <p:spPr>
          <a:xfrm>
            <a:off x="999768" y="3521750"/>
            <a:ext cx="362688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Strong Governance Systems</a:t>
            </a:r>
            <a:endParaRPr lang="en-US" sz="1950" dirty="0"/>
          </a:p>
        </p:txBody>
      </p:sp>
      <p:sp>
        <p:nvSpPr>
          <p:cNvPr id="9" name="Text 6"/>
          <p:cNvSpPr/>
          <p:nvPr/>
        </p:nvSpPr>
        <p:spPr>
          <a:xfrm>
            <a:off x="999768" y="3950970"/>
            <a:ext cx="71444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Significance of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strong governance systems</a:t>
            </a: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in preventing harm</a:t>
            </a:r>
            <a:endParaRPr lang="en-US" sz="1550" dirty="0"/>
          </a:p>
        </p:txBody>
      </p:sp>
      <p:sp>
        <p:nvSpPr>
          <p:cNvPr id="10" name="Shape 7"/>
          <p:cNvSpPr/>
          <p:nvPr/>
        </p:nvSpPr>
        <p:spPr>
          <a:xfrm>
            <a:off x="793790" y="4672846"/>
            <a:ext cx="7556421" cy="1158716"/>
          </a:xfrm>
          <a:prstGeom prst="roundRect">
            <a:avLst>
              <a:gd name="adj" fmla="val 7194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999768" y="4878824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Role of Leadership</a:t>
            </a:r>
            <a:endParaRPr lang="en-US" sz="1950" dirty="0"/>
          </a:p>
        </p:txBody>
      </p:sp>
      <p:sp>
        <p:nvSpPr>
          <p:cNvPr id="12" name="Text 9"/>
          <p:cNvSpPr/>
          <p:nvPr/>
        </p:nvSpPr>
        <p:spPr>
          <a:xfrm>
            <a:off x="999768" y="5308044"/>
            <a:ext cx="71444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Role of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leadership</a:t>
            </a: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to ensure patient safety at every level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793790" y="6029920"/>
            <a:ext cx="7556421" cy="1158716"/>
          </a:xfrm>
          <a:prstGeom prst="roundRect">
            <a:avLst>
              <a:gd name="adj" fmla="val 7194"/>
            </a:avLst>
          </a:prstGeom>
          <a:solidFill>
            <a:srgbClr val="FAD1D5"/>
          </a:solidFill>
          <a:ln w="7620">
            <a:solidFill>
              <a:srgbClr val="E0B7B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999768" y="6235898"/>
            <a:ext cx="3229570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50" b="1" dirty="0">
                <a:solidFill>
                  <a:srgbClr val="000000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Lessons for Improvement</a:t>
            </a:r>
            <a:endParaRPr lang="en-US" sz="1950" dirty="0"/>
          </a:p>
        </p:txBody>
      </p:sp>
      <p:sp>
        <p:nvSpPr>
          <p:cNvPr id="15" name="Text 12"/>
          <p:cNvSpPr/>
          <p:nvPr/>
        </p:nvSpPr>
        <p:spPr>
          <a:xfrm>
            <a:off x="999768" y="6665119"/>
            <a:ext cx="7144464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Lessons for </a:t>
            </a:r>
            <a:r>
              <a:rPr lang="en-US" sz="1550" b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further improvement</a:t>
            </a:r>
            <a:r>
              <a:rPr lang="en-US" sz="155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in neonatal and wider healthcare settings</a:t>
            </a:r>
            <a:endParaRPr lang="en-US" sz="15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10816"/>
            <a:ext cx="3969425" cy="4961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References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793790" y="1560909"/>
            <a:ext cx="1304282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CQC UK., 2024. Report a concern if you are a member of staff - Care Quality Commission.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https://www.cqc.org.uk/contact-us/report-concern/report-concern-if-you-are-member-staff?utm_source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(Accessed: March 19, 2026).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793790" y="2160984"/>
            <a:ext cx="1304282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Goodair, B. and Reeves, A., 2024. The effect of health-care privatisation on the quality of care. </a:t>
            </a:r>
            <a:r>
              <a:rPr lang="en-US" sz="12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 Lancet Public Health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9(3), pp.e199-e206.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https://doi.org/10.1016/S2468-2667(24)00003-3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793790" y="2761059"/>
            <a:ext cx="1304282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Jalilvand, M.A., Raeisi, A.R. and Shaarbafchizadeh, N., 2024. Hospital governance accountability structure: a scoping review. </a:t>
            </a:r>
            <a:r>
              <a:rPr lang="en-US" sz="12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BMC Health Services Research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24(1), p.47.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https://doi.org/10.1186/s12913-023-10135-0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793790" y="3361134"/>
            <a:ext cx="13042821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Lawrence, F. and Conn, D., 2025. 'A superbug, doctor shortages and a neonatal unit 'out of its depth': failures at Lucy Letby Hospital revealed,' </a:t>
            </a:r>
            <a:r>
              <a:rPr lang="en-US" sz="12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 Guardian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2 April.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https://www.theguardian.com/uk-news/article/2024/sep/08/a-superbug-doctor-shortages-and-a-neonatal-unit-out-of-its-depth-failures-at-lucy-letby-hospital-revealed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 (Accessed on: March 19, 2026)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793790" y="4189809"/>
            <a:ext cx="1304282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NHS England., 2026. NHS England » Patient Safety Incident Response Framework.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https://www.england.nhs.uk/patient-safety/patient-safety-insight/incident-response-framework/?utm_source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(Accessed: March 19, 2026).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793790" y="4789884"/>
            <a:ext cx="13042821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NHS UK., 2026a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  <a:r>
              <a:rPr lang="en-US" sz="125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NHS England » Incident reporting system.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https://www.england.nhs.uk/long-read/incident-reporting-system/?utm_source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(Accessed: March 19, 2026).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793790" y="5161359"/>
            <a:ext cx="1304282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Whiteing, P., 2024. Lucy Letby inquiry could be a missed opportunity if it does not look at the wider issue. </a:t>
            </a:r>
            <a:r>
              <a:rPr lang="en-US" sz="12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Journal of Patient Safety and Risk Management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29(1), pp.5-7.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https://doi.org/10.1177/25160435231212956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793790" y="5761434"/>
            <a:ext cx="1304282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Wiegmann, D.A., Wood, L.J., Cohen, T.N. and Shappell, S.A., 2022. Understanding the "Swiss Cheese Model" and its application to patient safety. </a:t>
            </a:r>
            <a:r>
              <a:rPr lang="en-US" sz="12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Journal of patient safety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18(2), pp.119-123.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https://pmc.ncbi.nlm.nih.gov/articles/PMC8514562/pdf/nihms-1651282.pdf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793790" y="6361509"/>
            <a:ext cx="1304282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Yang, J., Liu, F., Yang, C., Wei, J., Ma, Y., Xu, L., Xie, J. and Wang, J., 2025. Application of Donabedian Three‐Dimensional Model in Outpatient Care Quality: A Scoping Review. </a:t>
            </a:r>
            <a:r>
              <a:rPr lang="en-US" sz="12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Journal of nursing management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2025(1), p.6893336.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https://doi.org/10.1155/jonm/6893336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793790" y="6961584"/>
            <a:ext cx="1304282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Zangaro, G., Van, C.M. and Mossburg, S., 2023. Impact of system failures on healthcare workers. </a:t>
            </a:r>
            <a:r>
              <a:rPr lang="en-US" sz="12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Impact of System Failures on Healthcare Workers</a:t>
            </a:r>
            <a:r>
              <a:rPr lang="en-US" sz="12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 </a:t>
            </a:r>
            <a:r>
              <a:rPr lang="en-US" sz="1250" u="sng" dirty="0">
                <a:solidFill>
                  <a:srgbClr val="E72F3E"/>
                </a:solidFill>
                <a:latin typeface="Roboto" pitchFamily="34" charset="0"/>
                <a:ea typeface="Roboto" pitchFamily="34" charset="-122"/>
                <a:cs typeface="Roboto" pitchFamily="34" charset="-12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https://psnet.ahrq.gov/perspective/impact-system-failures-healthcare-workers</a:t>
            </a:r>
            <a:endParaRPr lang="en-US" sz="12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791301"/>
            <a:ext cx="6847284" cy="8558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700"/>
              </a:lnSpc>
              <a:buNone/>
            </a:pPr>
            <a:r>
              <a:rPr lang="en-US" sz="5350" b="1" dirty="0">
                <a:solidFill>
                  <a:srgbClr val="E72F3E"/>
                </a:solidFill>
                <a:latin typeface="Poppins Bold" pitchFamily="34" charset="0"/>
                <a:ea typeface="Poppins Bold" pitchFamily="34" charset="-122"/>
                <a:cs typeface="Poppins Bold" pitchFamily="34" charset="-120"/>
              </a:rPr>
              <a:t>Thank You</a:t>
            </a:r>
            <a:endParaRPr lang="en-US" sz="5350" dirty="0"/>
          </a:p>
        </p:txBody>
      </p:sp>
      <p:sp>
        <p:nvSpPr>
          <p:cNvPr id="4" name="Text 1"/>
          <p:cNvSpPr/>
          <p:nvPr/>
        </p:nvSpPr>
        <p:spPr>
          <a:xfrm>
            <a:off x="6280190" y="3944779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Systemic Failures in the Neonatal Unit: Lucy Letby Case — Countess of Chester Hospital, UK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6280190" y="4803100"/>
            <a:ext cx="75564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i="1" dirty="0">
                <a:solidFill>
                  <a:srgbClr val="73727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Questions &amp; Discussion Welcome</a:t>
            </a:r>
            <a:endParaRPr lang="en-US" sz="15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1263</Words>
  <Application>Microsoft Office PowerPoint</Application>
  <PresentationFormat>Custom</PresentationFormat>
  <Paragraphs>177</Paragraphs>
  <Slides>16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lastModifiedBy>Nirav Mistry</cp:lastModifiedBy>
  <cp:revision>2</cp:revision>
  <dcterms:created xsi:type="dcterms:W3CDTF">2026-03-21T08:56:55Z</dcterms:created>
  <dcterms:modified xsi:type="dcterms:W3CDTF">2026-03-23T12:47:53Z</dcterms:modified>
</cp:coreProperties>
</file>