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7" r:id="rId5"/>
    <p:sldId id="323" r:id="rId6"/>
    <p:sldId id="325" r:id="rId7"/>
    <p:sldId id="327" r:id="rId8"/>
    <p:sldId id="328" r:id="rId9"/>
    <p:sldId id="329" r:id="rId10"/>
    <p:sldId id="330" r:id="rId11"/>
    <p:sldId id="331" r:id="rId12"/>
    <p:sldId id="332" r:id="rId13"/>
    <p:sldId id="333" r:id="rId14"/>
    <p:sldId id="336" r:id="rId15"/>
    <p:sldId id="337" r:id="rId16"/>
    <p:sldId id="338" r:id="rId17"/>
    <p:sldId id="339" r:id="rId18"/>
    <p:sldId id="341" r:id="rId19"/>
    <p:sldId id="340" r:id="rId20"/>
    <p:sldId id="342" r:id="rId21"/>
    <p:sldId id="343" r:id="rId22"/>
    <p:sldId id="344" r:id="rId23"/>
    <p:sldId id="321" r:id="rId24"/>
    <p:sldId id="304"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5282" autoAdjust="0"/>
  </p:normalViewPr>
  <p:slideViewPr>
    <p:cSldViewPr snapToGrid="0">
      <p:cViewPr varScale="1">
        <p:scale>
          <a:sx n="111" d="100"/>
          <a:sy n="111" d="100"/>
        </p:scale>
        <p:origin x="900" y="10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2" d="100"/>
          <a:sy n="82" d="100"/>
        </p:scale>
        <p:origin x="3972" y="84"/>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14/03/2017</a:t>
            </a:fld>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4D0546C-25D5-441B-A719-570C871FDDA2}" type="datetimeFigureOut">
              <a:rPr lang="en-GB" smtClean="0"/>
              <a:t>14/03/2017</a:t>
            </a:fld>
            <a:endParaRPr lang="en-GB" dirty="0"/>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dirty="0"/>
          </a:p>
        </p:txBody>
      </p:sp>
    </p:spTree>
    <p:extLst>
      <p:ext uri="{BB962C8B-B14F-4D97-AF65-F5344CB8AC3E}">
        <p14:creationId xmlns:p14="http://schemas.microsoft.com/office/powerpoint/2010/main" val="202791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dirty="0"/>
          </a:p>
        </p:txBody>
      </p:sp>
    </p:spTree>
    <p:extLst>
      <p:ext uri="{BB962C8B-B14F-4D97-AF65-F5344CB8AC3E}">
        <p14:creationId xmlns:p14="http://schemas.microsoft.com/office/powerpoint/2010/main" val="786876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a:t>
            </a:fld>
            <a:endParaRPr lang="en-GB" dirty="0"/>
          </a:p>
        </p:txBody>
      </p:sp>
    </p:spTree>
    <p:extLst>
      <p:ext uri="{BB962C8B-B14F-4D97-AF65-F5344CB8AC3E}">
        <p14:creationId xmlns:p14="http://schemas.microsoft.com/office/powerpoint/2010/main" val="2635015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a:t>
            </a:fld>
            <a:endParaRPr lang="en-GB" dirty="0"/>
          </a:p>
        </p:txBody>
      </p:sp>
    </p:spTree>
    <p:extLst>
      <p:ext uri="{BB962C8B-B14F-4D97-AF65-F5344CB8AC3E}">
        <p14:creationId xmlns:p14="http://schemas.microsoft.com/office/powerpoint/2010/main" val="187122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a:t>
            </a:fld>
            <a:endParaRPr lang="en-GB" dirty="0"/>
          </a:p>
        </p:txBody>
      </p:sp>
    </p:spTree>
    <p:extLst>
      <p:ext uri="{BB962C8B-B14F-4D97-AF65-F5344CB8AC3E}">
        <p14:creationId xmlns:p14="http://schemas.microsoft.com/office/powerpoint/2010/main" val="10002523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a:t>
            </a:fld>
            <a:endParaRPr lang="en-GB" dirty="0"/>
          </a:p>
        </p:txBody>
      </p:sp>
    </p:spTree>
    <p:extLst>
      <p:ext uri="{BB962C8B-B14F-4D97-AF65-F5344CB8AC3E}">
        <p14:creationId xmlns:p14="http://schemas.microsoft.com/office/powerpoint/2010/main" val="794562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dirty="0"/>
          </a:p>
        </p:txBody>
      </p:sp>
    </p:spTree>
    <p:extLst>
      <p:ext uri="{BB962C8B-B14F-4D97-AF65-F5344CB8AC3E}">
        <p14:creationId xmlns:p14="http://schemas.microsoft.com/office/powerpoint/2010/main" val="2747207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dirty="0"/>
          </a:p>
        </p:txBody>
      </p:sp>
    </p:spTree>
    <p:extLst>
      <p:ext uri="{BB962C8B-B14F-4D97-AF65-F5344CB8AC3E}">
        <p14:creationId xmlns:p14="http://schemas.microsoft.com/office/powerpoint/2010/main" val="1852262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dirty="0"/>
          </a:p>
        </p:txBody>
      </p:sp>
    </p:spTree>
    <p:extLst>
      <p:ext uri="{BB962C8B-B14F-4D97-AF65-F5344CB8AC3E}">
        <p14:creationId xmlns:p14="http://schemas.microsoft.com/office/powerpoint/2010/main" val="3421968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10</a:t>
            </a:fld>
            <a:endParaRPr lang="en-GB" dirty="0"/>
          </a:p>
        </p:txBody>
      </p:sp>
    </p:spTree>
    <p:extLst>
      <p:ext uri="{BB962C8B-B14F-4D97-AF65-F5344CB8AC3E}">
        <p14:creationId xmlns:p14="http://schemas.microsoft.com/office/powerpoint/2010/main" val="14964839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11</a:t>
            </a:fld>
            <a:endParaRPr lang="en-GB" dirty="0"/>
          </a:p>
        </p:txBody>
      </p:sp>
    </p:spTree>
    <p:extLst>
      <p:ext uri="{BB962C8B-B14F-4D97-AF65-F5344CB8AC3E}">
        <p14:creationId xmlns:p14="http://schemas.microsoft.com/office/powerpoint/2010/main" val="3077176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dirty="0"/>
          </a:p>
        </p:txBody>
      </p:sp>
    </p:spTree>
    <p:extLst>
      <p:ext uri="{BB962C8B-B14F-4D97-AF65-F5344CB8AC3E}">
        <p14:creationId xmlns:p14="http://schemas.microsoft.com/office/powerpoint/2010/main" val="1141478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dirty="0"/>
          </a:p>
        </p:txBody>
      </p:sp>
    </p:spTree>
    <p:extLst>
      <p:ext uri="{BB962C8B-B14F-4D97-AF65-F5344CB8AC3E}">
        <p14:creationId xmlns:p14="http://schemas.microsoft.com/office/powerpoint/2010/main" val="9993615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14</a:t>
            </a:fld>
            <a:endParaRPr lang="en-GB" dirty="0"/>
          </a:p>
        </p:txBody>
      </p:sp>
    </p:spTree>
    <p:extLst>
      <p:ext uri="{BB962C8B-B14F-4D97-AF65-F5344CB8AC3E}">
        <p14:creationId xmlns:p14="http://schemas.microsoft.com/office/powerpoint/2010/main" val="16306069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dirty="0"/>
          </a:p>
        </p:txBody>
      </p:sp>
    </p:spTree>
    <p:extLst>
      <p:ext uri="{BB962C8B-B14F-4D97-AF65-F5344CB8AC3E}">
        <p14:creationId xmlns:p14="http://schemas.microsoft.com/office/powerpoint/2010/main" val="18314339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16</a:t>
            </a:fld>
            <a:endParaRPr lang="en-GB" dirty="0"/>
          </a:p>
        </p:txBody>
      </p:sp>
    </p:spTree>
    <p:extLst>
      <p:ext uri="{BB962C8B-B14F-4D97-AF65-F5344CB8AC3E}">
        <p14:creationId xmlns:p14="http://schemas.microsoft.com/office/powerpoint/2010/main" val="15011600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dirty="0"/>
          </a:p>
        </p:txBody>
      </p:sp>
    </p:spTree>
    <p:extLst>
      <p:ext uri="{BB962C8B-B14F-4D97-AF65-F5344CB8AC3E}">
        <p14:creationId xmlns:p14="http://schemas.microsoft.com/office/powerpoint/2010/main" val="882376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dirty="0"/>
          </a:p>
        </p:txBody>
      </p:sp>
    </p:spTree>
    <p:extLst>
      <p:ext uri="{BB962C8B-B14F-4D97-AF65-F5344CB8AC3E}">
        <p14:creationId xmlns:p14="http://schemas.microsoft.com/office/powerpoint/2010/main" val="2412791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19</a:t>
            </a:fld>
            <a:endParaRPr lang="en-GB" dirty="0"/>
          </a:p>
        </p:txBody>
      </p:sp>
    </p:spTree>
    <p:extLst>
      <p:ext uri="{BB962C8B-B14F-4D97-AF65-F5344CB8AC3E}">
        <p14:creationId xmlns:p14="http://schemas.microsoft.com/office/powerpoint/2010/main" val="2986711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20</a:t>
            </a:fld>
            <a:endParaRPr lang="en-GB" dirty="0"/>
          </a:p>
        </p:txBody>
      </p:sp>
    </p:spTree>
    <p:extLst>
      <p:ext uri="{BB962C8B-B14F-4D97-AF65-F5344CB8AC3E}">
        <p14:creationId xmlns:p14="http://schemas.microsoft.com/office/powerpoint/2010/main" val="1072878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21</a:t>
            </a:fld>
            <a:endParaRPr lang="en-GB" dirty="0"/>
          </a:p>
        </p:txBody>
      </p:sp>
    </p:spTree>
    <p:extLst>
      <p:ext uri="{BB962C8B-B14F-4D97-AF65-F5344CB8AC3E}">
        <p14:creationId xmlns:p14="http://schemas.microsoft.com/office/powerpoint/2010/main" val="20976615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14/03/2017</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14/03/2017</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14/03/2017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14/03/2017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14/03/2017</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14/03/2017</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14/03/2017</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14/03/2017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www.insidermedia.com/insider/yorkshire/146312-insider-football-finance-championship-debt-hits-11bn/" TargetMode="External"/><Relationship Id="rId3" Type="http://schemas.openxmlformats.org/officeDocument/2006/relationships/hyperlink" Target="http://www2.deloitte.com/uk/en/pages/sports-business-group/articles/annual-review-of-football-finance.html" TargetMode="External"/><Relationship Id="rId7" Type="http://schemas.openxmlformats.org/officeDocument/2006/relationships/hyperlink" Target="http://hubpages.com/sports/Anti-Glazer-Campaign-What-are-the-Green-and-Gold-Scarves-at-Manchester-United"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deloitte.com/assets/Dcom-UnitedKingdom/Local%20Assets/Documents/Industries/Sports%20Business%20Group/uk-deloitte-sbg-dfml-2014.pdf" TargetMode="External"/><Relationship Id="rId5" Type="http://schemas.openxmlformats.org/officeDocument/2006/relationships/hyperlink" Target="http://www.deloitte.com/assets/Dcom-Poland/Local%20Assets/Documents/Raporty,%20badania,%20rankingi/pl_kluby_pilkarskie_finanse_ARFF_2014_Highlights.pdf" TargetMode="External"/><Relationship Id="rId4" Type="http://schemas.openxmlformats.org/officeDocument/2006/relationships/hyperlink" Target="http://www2.deloitte.com/uk/en/pages/sports-business-group/articles/deloitte-football-money-leagu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
            <a:ext cx="9135875" cy="5733257"/>
          </a:xfrm>
          <a:prstGeom prst="rect">
            <a:avLst/>
          </a:prstGeom>
        </p:spPr>
      </p:pic>
      <p:sp>
        <p:nvSpPr>
          <p:cNvPr id="2" name="Title 1"/>
          <p:cNvSpPr>
            <a:spLocks noGrp="1"/>
          </p:cNvSpPr>
          <p:nvPr>
            <p:ph type="title"/>
          </p:nvPr>
        </p:nvSpPr>
        <p:spPr>
          <a:xfrm>
            <a:off x="387626" y="115699"/>
            <a:ext cx="8229600" cy="957727"/>
          </a:xfrm>
        </p:spPr>
        <p:txBody>
          <a:bodyPr>
            <a:noAutofit/>
          </a:bodyPr>
          <a:lstStyle/>
          <a:p>
            <a:r>
              <a:rPr lang="en-GB" sz="2500" b="1" dirty="0">
                <a:solidFill>
                  <a:schemeClr val="accent3">
                    <a:lumMod val="40000"/>
                    <a:lumOff val="60000"/>
                  </a:schemeClr>
                </a:solidFill>
              </a:rPr>
              <a:t/>
            </a:r>
            <a:br>
              <a:rPr lang="en-GB" sz="2500" b="1" dirty="0">
                <a:solidFill>
                  <a:schemeClr val="accent3">
                    <a:lumMod val="40000"/>
                    <a:lumOff val="60000"/>
                  </a:schemeClr>
                </a:solidFill>
              </a:rPr>
            </a:br>
            <a:r>
              <a:rPr lang="en-GB" sz="2500" b="1" dirty="0">
                <a:solidFill>
                  <a:schemeClr val="accent2"/>
                </a:solidFill>
              </a:rPr>
              <a:t/>
            </a:r>
            <a:br>
              <a:rPr lang="en-GB" sz="2500" b="1" dirty="0">
                <a:solidFill>
                  <a:schemeClr val="accent2"/>
                </a:solidFill>
              </a:rPr>
            </a:br>
            <a:r>
              <a:rPr lang="en-GB" sz="2500" b="1" dirty="0" smtClean="0">
                <a:solidFill>
                  <a:schemeClr val="accent2"/>
                </a:solidFill>
              </a:rPr>
              <a:t>International Sport Market M6X02095  </a:t>
            </a:r>
            <a:endParaRPr lang="en-GB" sz="2500" b="1" dirty="0">
              <a:solidFill>
                <a:schemeClr val="accent2"/>
              </a:solidFill>
            </a:endParaRPr>
          </a:p>
        </p:txBody>
      </p:sp>
      <p:sp>
        <p:nvSpPr>
          <p:cNvPr id="5" name="Content Placeholder 4"/>
          <p:cNvSpPr>
            <a:spLocks noGrp="1"/>
          </p:cNvSpPr>
          <p:nvPr>
            <p:ph idx="1"/>
          </p:nvPr>
        </p:nvSpPr>
        <p:spPr/>
        <p:txBody>
          <a:bodyPr/>
          <a:lstStyle/>
          <a:p>
            <a:endParaRPr lang="en-GB"/>
          </a:p>
        </p:txBody>
      </p:sp>
    </p:spTree>
    <p:extLst>
      <p:ext uri="{BB962C8B-B14F-4D97-AF65-F5344CB8AC3E}">
        <p14:creationId xmlns:p14="http://schemas.microsoft.com/office/powerpoint/2010/main" val="1947463288"/>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9086"/>
            <a:ext cx="8229600" cy="900803"/>
          </a:xfrm>
        </p:spPr>
        <p:txBody>
          <a:bodyPr/>
          <a:lstStyle/>
          <a:p>
            <a:r>
              <a:rPr lang="en-GB" b="1" u="sng" dirty="0" smtClean="0"/>
              <a:t>What is professional sport?</a:t>
            </a:r>
            <a:endParaRPr lang="en-GB" b="1" u="sng" dirty="0"/>
          </a:p>
        </p:txBody>
      </p:sp>
      <p:sp>
        <p:nvSpPr>
          <p:cNvPr id="3" name="Content Placeholder 2"/>
          <p:cNvSpPr>
            <a:spLocks noGrp="1"/>
          </p:cNvSpPr>
          <p:nvPr>
            <p:ph idx="1"/>
          </p:nvPr>
        </p:nvSpPr>
        <p:spPr>
          <a:xfrm>
            <a:off x="457200" y="1049889"/>
            <a:ext cx="8229600" cy="3917032"/>
          </a:xfrm>
        </p:spPr>
        <p:txBody>
          <a:bodyPr>
            <a:noAutofit/>
          </a:bodyPr>
          <a:lstStyle/>
          <a:p>
            <a:pPr marL="0" indent="0">
              <a:buNone/>
            </a:pPr>
            <a:r>
              <a:rPr lang="en-GB" sz="2400" i="1" dirty="0" smtClean="0"/>
              <a:t>“Professional sport, wherever it is played, is the most expensive, most visible and most watched sporting activity.  It captures the lion’s share of media coverage, as well as almost all sponsorship revenue and corporate support that is on offer,” </a:t>
            </a:r>
            <a:r>
              <a:rPr lang="en-GB" sz="2400" dirty="0" err="1" smtClean="0"/>
              <a:t>Hoye</a:t>
            </a:r>
            <a:r>
              <a:rPr lang="en-GB" sz="2400" dirty="0" smtClean="0"/>
              <a:t> et al (2012, p. 54)</a:t>
            </a:r>
          </a:p>
          <a:p>
            <a:pPr marL="0" indent="0">
              <a:buNone/>
            </a:pPr>
            <a:endParaRPr lang="en-GB" sz="1400" dirty="0" smtClean="0"/>
          </a:p>
          <a:p>
            <a:pPr marL="0" indent="0">
              <a:buNone/>
            </a:pPr>
            <a:r>
              <a:rPr lang="en-GB" sz="2400" i="1" dirty="0" smtClean="0"/>
              <a:t>“At its best, professional sport is the peak of the sports industry that supports those organisations below it by generating financial resources and cultural cachet.  At its worst, it a rapacious commercial animal with an insatiable appetite for financial, cultural and social resources</a:t>
            </a:r>
            <a:r>
              <a:rPr lang="en-GB" sz="2400" dirty="0" smtClean="0"/>
              <a:t>,” </a:t>
            </a:r>
            <a:r>
              <a:rPr lang="en-GB" sz="2400" dirty="0" err="1" smtClean="0"/>
              <a:t>Hoye</a:t>
            </a:r>
            <a:r>
              <a:rPr lang="en-GB" sz="2400" dirty="0" smtClean="0"/>
              <a:t> et al (ibid).  </a:t>
            </a:r>
          </a:p>
          <a:p>
            <a:pPr marL="0" indent="0">
              <a:buNone/>
            </a:pPr>
            <a:r>
              <a:rPr lang="en-GB" sz="2400" dirty="0" smtClean="0"/>
              <a:t> </a:t>
            </a:r>
            <a:endParaRPr lang="en-GB" sz="2400" dirty="0"/>
          </a:p>
        </p:txBody>
      </p:sp>
    </p:spTree>
    <p:extLst>
      <p:ext uri="{BB962C8B-B14F-4D97-AF65-F5344CB8AC3E}">
        <p14:creationId xmlns:p14="http://schemas.microsoft.com/office/powerpoint/2010/main" val="27489509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239" y="188842"/>
            <a:ext cx="8895522" cy="692081"/>
          </a:xfrm>
        </p:spPr>
        <p:txBody>
          <a:bodyPr>
            <a:normAutofit/>
          </a:bodyPr>
          <a:lstStyle/>
          <a:p>
            <a:r>
              <a:rPr lang="en-GB" sz="3000" b="1" u="sng" dirty="0" smtClean="0"/>
              <a:t>Professional Sport– An overview</a:t>
            </a:r>
            <a:endParaRPr lang="en-GB" sz="3000" b="1" u="sng" dirty="0"/>
          </a:p>
        </p:txBody>
      </p:sp>
      <p:sp>
        <p:nvSpPr>
          <p:cNvPr id="3" name="Content Placeholder 2"/>
          <p:cNvSpPr>
            <a:spLocks noGrp="1"/>
          </p:cNvSpPr>
          <p:nvPr>
            <p:ph idx="1"/>
          </p:nvPr>
        </p:nvSpPr>
        <p:spPr>
          <a:xfrm>
            <a:off x="457200" y="983974"/>
            <a:ext cx="8229600" cy="4611755"/>
          </a:xfrm>
        </p:spPr>
        <p:txBody>
          <a:bodyPr>
            <a:normAutofit fontScale="85000" lnSpcReduction="20000"/>
          </a:bodyPr>
          <a:lstStyle/>
          <a:p>
            <a:pPr marL="0" indent="0">
              <a:buNone/>
            </a:pPr>
            <a:r>
              <a:rPr lang="en-GB" sz="2000" i="1" dirty="0" smtClean="0"/>
              <a:t>“The constancy and consistency of professional sport leagues has been the foundation on which their popularity has been built.” </a:t>
            </a:r>
            <a:r>
              <a:rPr lang="en-GB" sz="2000" dirty="0" err="1" smtClean="0"/>
              <a:t>Hoye</a:t>
            </a:r>
            <a:r>
              <a:rPr lang="en-GB" sz="2000" dirty="0" smtClean="0"/>
              <a:t> et al (2012, p.54).  e.g. college football in USA.</a:t>
            </a:r>
          </a:p>
          <a:p>
            <a:pPr marL="0" indent="0">
              <a:buNone/>
            </a:pPr>
            <a:endParaRPr lang="en-GB" sz="2000" dirty="0" smtClean="0"/>
          </a:p>
          <a:p>
            <a:pPr marL="0" indent="0">
              <a:buNone/>
            </a:pPr>
            <a:r>
              <a:rPr lang="en-GB" sz="2000" dirty="0" smtClean="0"/>
              <a:t>Professional sports leagues have become “an ingrained part of what it means to belong to a culture or social group,” (</a:t>
            </a:r>
            <a:r>
              <a:rPr lang="en-GB" sz="2000" dirty="0" err="1" smtClean="0"/>
              <a:t>Hoye</a:t>
            </a:r>
            <a:r>
              <a:rPr lang="en-GB" sz="2000" dirty="0" smtClean="0"/>
              <a:t> et al, ibid), thus they help people, fans especially, define who they are.   </a:t>
            </a:r>
          </a:p>
          <a:p>
            <a:pPr marL="0" indent="0">
              <a:buNone/>
            </a:pPr>
            <a:endParaRPr lang="en-GB" sz="2000" dirty="0"/>
          </a:p>
          <a:p>
            <a:pPr marL="0" indent="0">
              <a:buNone/>
            </a:pPr>
            <a:r>
              <a:rPr lang="en-GB" sz="2000" i="1" dirty="0" smtClean="0"/>
              <a:t>“Professional sports event have become part of our “cultural and commercial consumption” </a:t>
            </a:r>
            <a:r>
              <a:rPr lang="en-GB" sz="2000" dirty="0" err="1" smtClean="0"/>
              <a:t>Hoye</a:t>
            </a:r>
            <a:r>
              <a:rPr lang="en-GB" sz="2000" dirty="0" smtClean="0"/>
              <a:t> et al (ibid). </a:t>
            </a:r>
          </a:p>
          <a:p>
            <a:pPr marL="0" indent="0">
              <a:buNone/>
            </a:pPr>
            <a:endParaRPr lang="en-GB" sz="2000" dirty="0" smtClean="0"/>
          </a:p>
          <a:p>
            <a:pPr marL="0" indent="0">
              <a:buNone/>
            </a:pPr>
            <a:r>
              <a:rPr lang="en-GB" sz="2000" dirty="0" smtClean="0"/>
              <a:t>Professional sport is now BIG business. </a:t>
            </a:r>
          </a:p>
          <a:p>
            <a:pPr marL="0" indent="0">
              <a:buNone/>
            </a:pPr>
            <a:endParaRPr lang="en-GB" sz="2000" dirty="0" smtClean="0"/>
          </a:p>
          <a:p>
            <a:pPr marL="0" indent="0">
              <a:buNone/>
            </a:pPr>
            <a:r>
              <a:rPr lang="en-GB" sz="2000" dirty="0" err="1" smtClean="0"/>
              <a:t>Hoye</a:t>
            </a:r>
            <a:r>
              <a:rPr lang="en-GB" sz="2000" dirty="0" smtClean="0"/>
              <a:t> et al (2012, p.55):  Professional sport organisations have two key features that define them:</a:t>
            </a:r>
          </a:p>
          <a:p>
            <a:pPr marL="0" indent="0">
              <a:buNone/>
            </a:pPr>
            <a:r>
              <a:rPr lang="en-GB" sz="2000" dirty="0" smtClean="0"/>
              <a:t>1.  “They share a scale of operations (particularly commercial and financial) that means they exist at the apex of the sports industry.”</a:t>
            </a:r>
          </a:p>
          <a:p>
            <a:pPr marL="0" indent="0">
              <a:buNone/>
            </a:pPr>
            <a:r>
              <a:rPr lang="en-GB" sz="2000" dirty="0" smtClean="0"/>
              <a:t>2. All the players or athletes are ‘professionals’  - sport is their job and they are paid to train and play full time.” </a:t>
            </a:r>
            <a:endParaRPr lang="en-GB" sz="2000" dirty="0"/>
          </a:p>
          <a:p>
            <a:pPr marL="0" indent="0">
              <a:buNone/>
            </a:pPr>
            <a:endParaRPr lang="en-GB" sz="2000" dirty="0" smtClean="0"/>
          </a:p>
          <a:p>
            <a:pPr marL="0" indent="0">
              <a:buNone/>
            </a:pPr>
            <a:endParaRPr lang="en-GB" sz="2000" dirty="0" smtClean="0"/>
          </a:p>
          <a:p>
            <a:pPr marL="0" indent="0">
              <a:buNone/>
            </a:pPr>
            <a:endParaRPr lang="en-GB" sz="2000" dirty="0"/>
          </a:p>
        </p:txBody>
      </p:sp>
    </p:spTree>
    <p:extLst>
      <p:ext uri="{BB962C8B-B14F-4D97-AF65-F5344CB8AC3E}">
        <p14:creationId xmlns:p14="http://schemas.microsoft.com/office/powerpoint/2010/main" val="346434217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Unusual characteristics of professional team sports</a:t>
            </a:r>
            <a:endParaRPr lang="en-GB" b="1" u="sng" dirty="0"/>
          </a:p>
        </p:txBody>
      </p:sp>
      <p:sp>
        <p:nvSpPr>
          <p:cNvPr id="3" name="Content Placeholder 2"/>
          <p:cNvSpPr>
            <a:spLocks noGrp="1"/>
          </p:cNvSpPr>
          <p:nvPr>
            <p:ph idx="1"/>
          </p:nvPr>
        </p:nvSpPr>
        <p:spPr/>
        <p:txBody>
          <a:bodyPr>
            <a:normAutofit fontScale="85000" lnSpcReduction="20000"/>
          </a:bodyPr>
          <a:lstStyle/>
          <a:p>
            <a:r>
              <a:rPr lang="en-GB" dirty="0" smtClean="0"/>
              <a:t>Teams perform in leagues on which they are dependent.</a:t>
            </a:r>
          </a:p>
          <a:p>
            <a:r>
              <a:rPr lang="en-GB" dirty="0" smtClean="0"/>
              <a:t>Fans consume the product but are also part of it.</a:t>
            </a:r>
          </a:p>
          <a:p>
            <a:r>
              <a:rPr lang="en-GB" dirty="0" smtClean="0"/>
              <a:t>Fan loyalty provides a deep sense of identity, usually rooted in a geographical place. </a:t>
            </a:r>
          </a:p>
          <a:p>
            <a:r>
              <a:rPr lang="en-GB" dirty="0" smtClean="0"/>
              <a:t>As a business, relegation and promotion adds to excitement, but the economic consequences makes business planning very difficult.  </a:t>
            </a:r>
          </a:p>
          <a:p>
            <a:pPr marL="0" indent="0">
              <a:buNone/>
            </a:pPr>
            <a:r>
              <a:rPr lang="en-GB" dirty="0"/>
              <a:t>	</a:t>
            </a:r>
            <a:r>
              <a:rPr lang="en-GB" dirty="0" smtClean="0"/>
              <a:t>- US sport model avoids this by having closed 	leagues.</a:t>
            </a:r>
            <a:endParaRPr lang="en-GB" dirty="0"/>
          </a:p>
        </p:txBody>
      </p:sp>
    </p:spTree>
    <p:extLst>
      <p:ext uri="{BB962C8B-B14F-4D97-AF65-F5344CB8AC3E}">
        <p14:creationId xmlns:p14="http://schemas.microsoft.com/office/powerpoint/2010/main" val="18572976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368"/>
            <a:ext cx="8229600" cy="778910"/>
          </a:xfrm>
        </p:spPr>
        <p:txBody>
          <a:bodyPr>
            <a:normAutofit/>
          </a:bodyPr>
          <a:lstStyle/>
          <a:p>
            <a:r>
              <a:rPr lang="en-GB" sz="3500" b="1" u="sng" dirty="0" smtClean="0"/>
              <a:t>Ownership and Outcome Models</a:t>
            </a:r>
            <a:endParaRPr lang="en-GB" sz="3500" b="1" u="sng" dirty="0"/>
          </a:p>
        </p:txBody>
      </p:sp>
      <p:sp>
        <p:nvSpPr>
          <p:cNvPr id="4" name="TextBox 3"/>
          <p:cNvSpPr txBox="1"/>
          <p:nvPr/>
        </p:nvSpPr>
        <p:spPr>
          <a:xfrm>
            <a:off x="457200" y="934278"/>
            <a:ext cx="8417859" cy="4493538"/>
          </a:xfrm>
          <a:prstGeom prst="rect">
            <a:avLst/>
          </a:prstGeom>
          <a:noFill/>
        </p:spPr>
        <p:txBody>
          <a:bodyPr wrap="square" rtlCol="0">
            <a:spAutoFit/>
          </a:bodyPr>
          <a:lstStyle/>
          <a:p>
            <a:r>
              <a:rPr lang="en-GB" sz="3200" b="1" dirty="0"/>
              <a:t>Profit maximisation/profit </a:t>
            </a:r>
            <a:r>
              <a:rPr lang="en-GB" sz="3200" b="1" dirty="0" err="1"/>
              <a:t>maximisers</a:t>
            </a:r>
            <a:endParaRPr lang="en-GB" sz="3200" b="1" dirty="0"/>
          </a:p>
          <a:p>
            <a:pPr marL="342900" indent="-342900">
              <a:buFont typeface="Wingdings" panose="05000000000000000000" pitchFamily="2" charset="2"/>
              <a:buChar char="§"/>
            </a:pPr>
            <a:r>
              <a:rPr lang="en-GB" sz="2000" dirty="0"/>
              <a:t>Typically American professional sports leagues</a:t>
            </a:r>
          </a:p>
          <a:p>
            <a:pPr marL="342900" indent="-342900">
              <a:buFont typeface="Wingdings" panose="05000000000000000000" pitchFamily="2" charset="2"/>
              <a:buChar char="§"/>
            </a:pPr>
            <a:r>
              <a:rPr lang="en-GB" sz="2000" dirty="0"/>
              <a:t>Owned and run by individuals or businesses who seek to maximise the financial return on investment – just like in other industries.     </a:t>
            </a:r>
          </a:p>
          <a:p>
            <a:endParaRPr lang="en-GB" i="1" dirty="0"/>
          </a:p>
          <a:p>
            <a:r>
              <a:rPr lang="en-GB" sz="2200" i="1" dirty="0"/>
              <a:t>“The North American literature has tended to de-emphasise utility maximisation on the grounds that there is no evidence that the owners, whether they are sports fans or publicly traded corporations, have received less than the market share rate of return on their investment.  Hardly any North American team in the four major leagues loses money over a series of years.  In contrast, in Europe hardly any soccer, rugby or cricket club makes consistent profits,”</a:t>
            </a:r>
            <a:r>
              <a:rPr lang="en-GB" sz="2200" dirty="0"/>
              <a:t> Sandy, Sloane and </a:t>
            </a:r>
            <a:r>
              <a:rPr lang="en-GB" sz="2200" dirty="0" err="1"/>
              <a:t>Rosentraub</a:t>
            </a:r>
            <a:r>
              <a:rPr lang="en-GB" sz="2200" dirty="0"/>
              <a:t> (2004, p.12).    </a:t>
            </a:r>
          </a:p>
        </p:txBody>
      </p:sp>
    </p:spTree>
    <p:extLst>
      <p:ext uri="{BB962C8B-B14F-4D97-AF65-F5344CB8AC3E}">
        <p14:creationId xmlns:p14="http://schemas.microsoft.com/office/powerpoint/2010/main" val="32744795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81963" y="115746"/>
            <a:ext cx="8229600" cy="925976"/>
          </a:xfrm>
        </p:spPr>
        <p:txBody>
          <a:bodyPr>
            <a:normAutofit fontScale="90000"/>
          </a:bodyPr>
          <a:lstStyle/>
          <a:p>
            <a:r>
              <a:rPr lang="en-GB" b="1" u="sng" dirty="0" smtClean="0"/>
              <a:t>Ownership and Outcome Models</a:t>
            </a:r>
            <a:endParaRPr lang="en-GB" b="1" u="sng" dirty="0"/>
          </a:p>
        </p:txBody>
      </p:sp>
      <p:sp>
        <p:nvSpPr>
          <p:cNvPr id="5" name="TextBox 4"/>
          <p:cNvSpPr txBox="1"/>
          <p:nvPr/>
        </p:nvSpPr>
        <p:spPr>
          <a:xfrm>
            <a:off x="544008" y="931501"/>
            <a:ext cx="7905509" cy="5201424"/>
          </a:xfrm>
          <a:prstGeom prst="rect">
            <a:avLst/>
          </a:prstGeom>
          <a:noFill/>
        </p:spPr>
        <p:txBody>
          <a:bodyPr wrap="square" rtlCol="0">
            <a:spAutoFit/>
          </a:bodyPr>
          <a:lstStyle/>
          <a:p>
            <a:r>
              <a:rPr lang="en-GB" sz="3200" b="1" u="sng" dirty="0" smtClean="0"/>
              <a:t>Utility maximisation or ‘win </a:t>
            </a:r>
            <a:r>
              <a:rPr lang="en-GB" sz="3200" b="1" u="sng" dirty="0" err="1" smtClean="0"/>
              <a:t>maximisers’</a:t>
            </a:r>
            <a:endParaRPr lang="en-GB" sz="3200" b="1" u="sng" dirty="0"/>
          </a:p>
          <a:p>
            <a:pPr marL="342900" indent="-342900">
              <a:buFont typeface="Wingdings" panose="05000000000000000000" pitchFamily="2" charset="2"/>
              <a:buChar char="§"/>
            </a:pPr>
            <a:r>
              <a:rPr lang="en-GB" sz="2000" dirty="0" smtClean="0"/>
              <a:t>Typically found in European and Australian professional sports leagues, where the need to win is a greater priority that the need to make a profit. </a:t>
            </a:r>
          </a:p>
          <a:p>
            <a:pPr marL="342900" indent="-342900">
              <a:buFont typeface="Wingdings" panose="05000000000000000000" pitchFamily="2" charset="2"/>
              <a:buChar char="§"/>
            </a:pPr>
            <a:r>
              <a:rPr lang="en-GB" sz="2000" dirty="0" smtClean="0"/>
              <a:t>In some instances, utility maximising clubs will place themselves in financial jeopardy, by purchasing players they cannot afford – remember Leeds United, Portsmouth FC.</a:t>
            </a:r>
          </a:p>
          <a:p>
            <a:pPr marL="342900" indent="-342900">
              <a:buFont typeface="Wingdings" panose="05000000000000000000" pitchFamily="2" charset="2"/>
              <a:buChar char="§"/>
            </a:pPr>
            <a:endParaRPr lang="en-GB" i="1" dirty="0"/>
          </a:p>
          <a:p>
            <a:r>
              <a:rPr lang="en-GB" sz="2000" i="1" dirty="0"/>
              <a:t>“The extreme version of the utility maximisation hypothesis is the assumption that the owner’s objective is to maximise the number of games won, regardless of financial constraints.  A more plausible assumption is the maximisation of games won subject to minimum profits ( or maximum loss) constraint, with the prediction that where opportunities for strengthening exist only minimum profits will be earned,” </a:t>
            </a:r>
            <a:r>
              <a:rPr lang="en-GB" sz="2000" dirty="0"/>
              <a:t>Sandy, Sloane and </a:t>
            </a:r>
            <a:r>
              <a:rPr lang="en-GB" sz="2000" dirty="0" err="1"/>
              <a:t>Rosentraub</a:t>
            </a:r>
            <a:r>
              <a:rPr lang="en-GB" sz="2000" dirty="0"/>
              <a:t> (2004, p.16).    </a:t>
            </a:r>
          </a:p>
          <a:p>
            <a:endParaRPr lang="en-GB" sz="2200" dirty="0"/>
          </a:p>
        </p:txBody>
      </p:sp>
    </p:spTree>
    <p:extLst>
      <p:ext uri="{BB962C8B-B14F-4D97-AF65-F5344CB8AC3E}">
        <p14:creationId xmlns:p14="http://schemas.microsoft.com/office/powerpoint/2010/main" val="27766484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22" y="274638"/>
            <a:ext cx="9062977" cy="1143000"/>
          </a:xfrm>
        </p:spPr>
        <p:txBody>
          <a:bodyPr>
            <a:normAutofit fontScale="90000"/>
          </a:bodyPr>
          <a:lstStyle/>
          <a:p>
            <a:r>
              <a:rPr lang="en-GB" b="1" u="sng" dirty="0" smtClean="0"/>
              <a:t>Economics of Professional Team Sports</a:t>
            </a:r>
            <a:endParaRPr lang="en-GB" b="1" u="sng" dirty="0"/>
          </a:p>
        </p:txBody>
      </p:sp>
      <p:sp>
        <p:nvSpPr>
          <p:cNvPr id="3" name="Content Placeholder 2"/>
          <p:cNvSpPr>
            <a:spLocks noGrp="1"/>
          </p:cNvSpPr>
          <p:nvPr>
            <p:ph idx="1"/>
          </p:nvPr>
        </p:nvSpPr>
        <p:spPr>
          <a:xfrm>
            <a:off x="497710" y="1417638"/>
            <a:ext cx="8229600" cy="3917032"/>
          </a:xfrm>
        </p:spPr>
        <p:txBody>
          <a:bodyPr/>
          <a:lstStyle/>
          <a:p>
            <a:pPr marL="0" indent="0">
              <a:buNone/>
            </a:pPr>
            <a:r>
              <a:rPr lang="en-GB" dirty="0" smtClean="0"/>
              <a:t>Professional team sports rely on the following economic characteristics:</a:t>
            </a:r>
          </a:p>
          <a:p>
            <a:pPr marL="514350" indent="-514350">
              <a:buAutoNum type="arabicPeriod"/>
            </a:pPr>
            <a:r>
              <a:rPr lang="en-GB" dirty="0" smtClean="0"/>
              <a:t>Uncertainty of outcome – maintenance of competitive balance. </a:t>
            </a:r>
          </a:p>
          <a:p>
            <a:pPr marL="514350" indent="-514350">
              <a:buAutoNum type="arabicPeriod"/>
            </a:pPr>
            <a:r>
              <a:rPr lang="en-GB" dirty="0" smtClean="0"/>
              <a:t>Restricted markets</a:t>
            </a:r>
          </a:p>
          <a:p>
            <a:pPr marL="514350" indent="-514350">
              <a:buAutoNum type="arabicPeriod"/>
            </a:pPr>
            <a:r>
              <a:rPr lang="en-GB" dirty="0" smtClean="0"/>
              <a:t>Near zero cross-price elasticity of demand</a:t>
            </a:r>
            <a:r>
              <a:rPr lang="en-GB" dirty="0" smtClean="0"/>
              <a:t>.</a:t>
            </a:r>
            <a:endParaRPr lang="en-GB" dirty="0"/>
          </a:p>
        </p:txBody>
      </p:sp>
    </p:spTree>
    <p:extLst>
      <p:ext uri="{BB962C8B-B14F-4D97-AF65-F5344CB8AC3E}">
        <p14:creationId xmlns:p14="http://schemas.microsoft.com/office/powerpoint/2010/main" val="158893087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3">
                                            <p:txEl>
                                              <p:pRg st="1" end="1"/>
                                            </p:txEl>
                                          </p:spTgt>
                                        </p:tgtEl>
                                        <p:attrNameLst>
                                          <p:attrName>style.color</p:attrName>
                                        </p:attrNameLst>
                                      </p:cBhvr>
                                      <p:to>
                                        <a:srgbClr val="FF0000"/>
                                      </p:to>
                                    </p:animClr>
                                  </p:childTnLst>
                                </p:cTn>
                              </p:par>
                              <p:par>
                                <p:cTn id="7" presetID="3" presetClass="emph" presetSubtype="2" fill="hold" grpId="0" nodeType="withEffect">
                                  <p:stCondLst>
                                    <p:cond delay="0"/>
                                  </p:stCondLst>
                                  <p:childTnLst>
                                    <p:animClr clrSpc="rgb" dir="cw">
                                      <p:cBhvr override="childStyle">
                                        <p:cTn id="8" dur="2000" fill="hold"/>
                                        <p:tgtEl>
                                          <p:spTgt spid="3">
                                            <p:txEl>
                                              <p:pRg st="2" end="2"/>
                                            </p:txEl>
                                          </p:spTgt>
                                        </p:tgtEl>
                                        <p:attrNameLst>
                                          <p:attrName>style.color</p:attrName>
                                        </p:attrNameLst>
                                      </p:cBhvr>
                                      <p:to>
                                        <a:srgbClr val="FF0000"/>
                                      </p:to>
                                    </p:animClr>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177" y="112593"/>
            <a:ext cx="8229600" cy="929129"/>
          </a:xfrm>
        </p:spPr>
        <p:txBody>
          <a:bodyPr/>
          <a:lstStyle/>
          <a:p>
            <a:pPr algn="l"/>
            <a:r>
              <a:rPr lang="en-GB" u="sng" dirty="0" smtClean="0"/>
              <a:t>1. Uncertainty of Outcome</a:t>
            </a:r>
            <a:endParaRPr lang="en-GB" u="sng" dirty="0"/>
          </a:p>
        </p:txBody>
      </p:sp>
      <p:sp>
        <p:nvSpPr>
          <p:cNvPr id="3" name="Content Placeholder 2"/>
          <p:cNvSpPr>
            <a:spLocks noGrp="1"/>
          </p:cNvSpPr>
          <p:nvPr>
            <p:ph idx="1"/>
          </p:nvPr>
        </p:nvSpPr>
        <p:spPr>
          <a:xfrm>
            <a:off x="376177" y="928869"/>
            <a:ext cx="8420582" cy="3917032"/>
          </a:xfrm>
        </p:spPr>
        <p:txBody>
          <a:bodyPr>
            <a:noAutofit/>
          </a:bodyPr>
          <a:lstStyle/>
          <a:p>
            <a:r>
              <a:rPr lang="en-GB" sz="2200" dirty="0" smtClean="0"/>
              <a:t>Maintenance of competitive balance is a </a:t>
            </a:r>
            <a:r>
              <a:rPr lang="en-GB" sz="2200" b="1" dirty="0" smtClean="0"/>
              <a:t>major factor </a:t>
            </a:r>
            <a:r>
              <a:rPr lang="en-GB" sz="2200" dirty="0" smtClean="0"/>
              <a:t>in determining attendances, revenue and the profitability of all professional clubs.</a:t>
            </a:r>
          </a:p>
          <a:p>
            <a:r>
              <a:rPr lang="en-GB" sz="2200" dirty="0" smtClean="0"/>
              <a:t>League organisers have role of controlling the relative strength of teams so than no one team becomes dominant.  </a:t>
            </a:r>
          </a:p>
          <a:p>
            <a:r>
              <a:rPr lang="en-GB" sz="2200" dirty="0" smtClean="0"/>
              <a:t>In the US, league organisers devised draft picks, making it much harder for one team to dominant for long periods, such as Man </a:t>
            </a:r>
            <a:r>
              <a:rPr lang="en-GB" sz="2200" dirty="0" err="1" smtClean="0"/>
              <a:t>Utd</a:t>
            </a:r>
            <a:r>
              <a:rPr lang="en-GB" sz="2200" dirty="0"/>
              <a:t> </a:t>
            </a:r>
            <a:r>
              <a:rPr lang="en-GB" sz="2200" dirty="0" smtClean="0"/>
              <a:t>in England under Alex Ferguson. </a:t>
            </a:r>
          </a:p>
          <a:p>
            <a:pPr marL="0" indent="0">
              <a:buNone/>
            </a:pPr>
            <a:endParaRPr lang="en-GB" sz="1200" i="1" dirty="0" smtClean="0"/>
          </a:p>
          <a:p>
            <a:pPr marL="0" indent="0">
              <a:buNone/>
            </a:pPr>
            <a:r>
              <a:rPr lang="en-GB" sz="2200" i="1" dirty="0" smtClean="0"/>
              <a:t>“</a:t>
            </a:r>
            <a:r>
              <a:rPr lang="en-GB" sz="2200" i="1" dirty="0"/>
              <a:t>The essential feature of a sporting contest is uncertainty of outcome,” </a:t>
            </a:r>
            <a:r>
              <a:rPr lang="en-GB" sz="2200" dirty="0"/>
              <a:t>Sandy, Sloane and </a:t>
            </a:r>
            <a:r>
              <a:rPr lang="en-GB" sz="2200" dirty="0" err="1"/>
              <a:t>Rosentraub</a:t>
            </a:r>
            <a:r>
              <a:rPr lang="en-GB" sz="2200" dirty="0"/>
              <a:t> (2004, p.5).    </a:t>
            </a:r>
          </a:p>
          <a:p>
            <a:pPr marL="0" indent="0">
              <a:buNone/>
            </a:pPr>
            <a:endParaRPr lang="en-GB" sz="1200" dirty="0"/>
          </a:p>
          <a:p>
            <a:pPr marL="0" indent="0">
              <a:buNone/>
            </a:pPr>
            <a:r>
              <a:rPr lang="en-GB" sz="2200" i="1" dirty="0"/>
              <a:t>“Sport is unlike any other business in that it requires a competitor</a:t>
            </a:r>
            <a:r>
              <a:rPr lang="en-GB" sz="2200" dirty="0"/>
              <a:t>,” Sandy, Sloane and </a:t>
            </a:r>
            <a:r>
              <a:rPr lang="en-GB" sz="2200" dirty="0" err="1"/>
              <a:t>Rosentraub</a:t>
            </a:r>
            <a:r>
              <a:rPr lang="en-GB" sz="2200" dirty="0"/>
              <a:t> (2004, p.6).    </a:t>
            </a:r>
          </a:p>
        </p:txBody>
      </p:sp>
    </p:spTree>
    <p:extLst>
      <p:ext uri="{BB962C8B-B14F-4D97-AF65-F5344CB8AC3E}">
        <p14:creationId xmlns:p14="http://schemas.microsoft.com/office/powerpoint/2010/main" val="41705639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3195" y="891251"/>
            <a:ext cx="6057609" cy="3685368"/>
          </a:xfrm>
          <a:prstGeom prst="rect">
            <a:avLst/>
          </a:prstGeom>
        </p:spPr>
      </p:pic>
      <p:sp>
        <p:nvSpPr>
          <p:cNvPr id="2" name="Title 1"/>
          <p:cNvSpPr>
            <a:spLocks noGrp="1"/>
          </p:cNvSpPr>
          <p:nvPr>
            <p:ph type="title"/>
          </p:nvPr>
        </p:nvSpPr>
        <p:spPr>
          <a:xfrm>
            <a:off x="457200" y="119640"/>
            <a:ext cx="8229600" cy="771611"/>
          </a:xfrm>
        </p:spPr>
        <p:txBody>
          <a:bodyPr>
            <a:normAutofit/>
          </a:bodyPr>
          <a:lstStyle/>
          <a:p>
            <a:r>
              <a:rPr lang="en-GB" sz="3400" b="1" u="sng" dirty="0" smtClean="0"/>
              <a:t>What do you think?</a:t>
            </a:r>
            <a:endParaRPr lang="en-GB" sz="3400" b="1" u="sng" dirty="0"/>
          </a:p>
        </p:txBody>
      </p:sp>
      <p:sp>
        <p:nvSpPr>
          <p:cNvPr id="3" name="Content Placeholder 2"/>
          <p:cNvSpPr>
            <a:spLocks noGrp="1"/>
          </p:cNvSpPr>
          <p:nvPr>
            <p:ph idx="1"/>
          </p:nvPr>
        </p:nvSpPr>
        <p:spPr>
          <a:xfrm>
            <a:off x="202557" y="4664597"/>
            <a:ext cx="8686800" cy="925976"/>
          </a:xfrm>
        </p:spPr>
        <p:txBody>
          <a:bodyPr>
            <a:normAutofit fontScale="92500" lnSpcReduction="20000"/>
          </a:bodyPr>
          <a:lstStyle/>
          <a:p>
            <a:pPr marL="0" indent="0" algn="ctr">
              <a:buNone/>
            </a:pPr>
            <a:r>
              <a:rPr lang="en-GB" sz="1600" b="1" dirty="0" smtClean="0"/>
              <a:t>Do you think uncertainty of outcome is important to British sports fans?</a:t>
            </a:r>
          </a:p>
          <a:p>
            <a:pPr marL="0" indent="0" algn="ctr">
              <a:buNone/>
            </a:pPr>
            <a:endParaRPr lang="en-GB" sz="1600" b="1" dirty="0"/>
          </a:p>
          <a:p>
            <a:pPr marL="0" indent="0" algn="ctr">
              <a:buNone/>
            </a:pPr>
            <a:r>
              <a:rPr lang="en-GB" sz="1600" b="1" dirty="0" smtClean="0"/>
              <a:t>Does a professional sports league lose its appeal if the same team/handful of teams win all the time?</a:t>
            </a:r>
          </a:p>
          <a:p>
            <a:pPr marL="0" indent="0" algn="ctr">
              <a:buNone/>
            </a:pPr>
            <a:endParaRPr lang="en-GB" sz="1600" b="1" dirty="0"/>
          </a:p>
          <a:p>
            <a:pPr marL="0" indent="0" algn="ctr">
              <a:buNone/>
            </a:pPr>
            <a:endParaRPr lang="en-GB" sz="1600" b="1" dirty="0"/>
          </a:p>
        </p:txBody>
      </p:sp>
    </p:spTree>
    <p:extLst>
      <p:ext uri="{BB962C8B-B14F-4D97-AF65-F5344CB8AC3E}">
        <p14:creationId xmlns:p14="http://schemas.microsoft.com/office/powerpoint/2010/main" val="4192458409"/>
      </p:ext>
    </p:extLst>
  </p:cSld>
  <p:clrMapOvr>
    <a:masterClrMapping/>
  </p:clrMapOvr>
  <p:transition spd="slow">
    <p:push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516" y="889662"/>
            <a:ext cx="8732871" cy="3917032"/>
          </a:xfrm>
        </p:spPr>
        <p:txBody>
          <a:bodyPr>
            <a:noAutofit/>
          </a:bodyPr>
          <a:lstStyle/>
          <a:p>
            <a:r>
              <a:rPr lang="en-GB" sz="2000" dirty="0" smtClean="0"/>
              <a:t>Leagues provide the structure for competition, without which there is no product, but they can also restrict competition and thus keep up prices, as in US baseball. </a:t>
            </a:r>
          </a:p>
          <a:p>
            <a:r>
              <a:rPr lang="en-GB" sz="2000" dirty="0" smtClean="0"/>
              <a:t>League organisers and clubs are mutually dependent, and entry to the ‘market’ is restricted.   Should leagues do more to regulate the game e.g. greater revenue sharing could make the Premier League competitive. </a:t>
            </a:r>
          </a:p>
          <a:p>
            <a:r>
              <a:rPr lang="en-GB" sz="2000" dirty="0" smtClean="0"/>
              <a:t>A league can negotiate media rights for its members, and will generally be in a stronger position than an individual club.  PL is the prime example of collective negotiation of TV rights deal.  </a:t>
            </a:r>
          </a:p>
          <a:p>
            <a:pPr marL="0" indent="0">
              <a:buNone/>
            </a:pPr>
            <a:endParaRPr lang="en-GB" sz="1200" dirty="0" smtClean="0"/>
          </a:p>
          <a:p>
            <a:pPr marL="0" indent="0">
              <a:buNone/>
            </a:pPr>
            <a:r>
              <a:rPr lang="en-GB" sz="2000" i="1" dirty="0"/>
              <a:t>“Think of what the National Collegiate Athletic Association (NCAA) tournament in the USA has done to the popularity of college basketball.  For a contrary example, think of how having four of five different world champions in boxing has diluted interest in that sport,”</a:t>
            </a:r>
            <a:r>
              <a:rPr lang="en-GB" sz="2000" dirty="0"/>
              <a:t> Sandy, Sloane and </a:t>
            </a:r>
            <a:r>
              <a:rPr lang="en-GB" sz="2000" dirty="0" err="1"/>
              <a:t>Rosentraub</a:t>
            </a:r>
            <a:r>
              <a:rPr lang="en-GB" sz="2000" dirty="0"/>
              <a:t>, 2004, p. 6.</a:t>
            </a:r>
          </a:p>
          <a:p>
            <a:pPr marL="0" indent="0">
              <a:buNone/>
            </a:pPr>
            <a:endParaRPr lang="en-GB" sz="2000" dirty="0"/>
          </a:p>
        </p:txBody>
      </p:sp>
      <p:sp>
        <p:nvSpPr>
          <p:cNvPr id="4" name="Title 1"/>
          <p:cNvSpPr>
            <a:spLocks noGrp="1"/>
          </p:cNvSpPr>
          <p:nvPr>
            <p:ph type="title"/>
          </p:nvPr>
        </p:nvSpPr>
        <p:spPr>
          <a:xfrm>
            <a:off x="468775" y="105443"/>
            <a:ext cx="8229600" cy="882830"/>
          </a:xfrm>
        </p:spPr>
        <p:txBody>
          <a:bodyPr>
            <a:normAutofit/>
          </a:bodyPr>
          <a:lstStyle/>
          <a:p>
            <a:pPr algn="l"/>
            <a:r>
              <a:rPr lang="en-GB" u="sng" dirty="0" smtClean="0"/>
              <a:t>2. Restricted Markets</a:t>
            </a:r>
            <a:endParaRPr lang="en-GB" u="sng" dirty="0"/>
          </a:p>
        </p:txBody>
      </p:sp>
    </p:spTree>
    <p:extLst>
      <p:ext uri="{BB962C8B-B14F-4D97-AF65-F5344CB8AC3E}">
        <p14:creationId xmlns:p14="http://schemas.microsoft.com/office/powerpoint/2010/main" val="4143857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382" y="217488"/>
            <a:ext cx="8919482" cy="819376"/>
          </a:xfrm>
        </p:spPr>
        <p:txBody>
          <a:bodyPr>
            <a:noAutofit/>
          </a:bodyPr>
          <a:lstStyle/>
          <a:p>
            <a:r>
              <a:rPr lang="en-GB" sz="2500" b="1" u="sng" dirty="0" smtClean="0"/>
              <a:t>What evidence is there for profit maximisation by US team owners?</a:t>
            </a:r>
            <a:endParaRPr lang="en-GB" sz="2500" b="1" u="sng" dirty="0"/>
          </a:p>
        </p:txBody>
      </p:sp>
      <p:sp>
        <p:nvSpPr>
          <p:cNvPr id="3" name="Content Placeholder 2"/>
          <p:cNvSpPr>
            <a:spLocks noGrp="1"/>
          </p:cNvSpPr>
          <p:nvPr>
            <p:ph idx="1"/>
          </p:nvPr>
        </p:nvSpPr>
        <p:spPr>
          <a:xfrm>
            <a:off x="463323" y="1077686"/>
            <a:ext cx="8229600" cy="3917032"/>
          </a:xfrm>
        </p:spPr>
        <p:txBody>
          <a:bodyPr>
            <a:noAutofit/>
          </a:bodyPr>
          <a:lstStyle/>
          <a:p>
            <a:r>
              <a:rPr lang="en-GB" sz="2200" dirty="0" smtClean="0"/>
              <a:t>Owners have relocated teams to new cities for financial gain e.g. subsidies, stadium deals, larger populations.   The Raiders have moved several times.</a:t>
            </a:r>
          </a:p>
          <a:p>
            <a:r>
              <a:rPr lang="en-GB" sz="2200" dirty="0" smtClean="0"/>
              <a:t>Sandy, Sloane </a:t>
            </a:r>
            <a:r>
              <a:rPr lang="en-GB" sz="2200" dirty="0" err="1" smtClean="0"/>
              <a:t>Rosentraub</a:t>
            </a:r>
            <a:r>
              <a:rPr lang="en-GB" sz="2200" dirty="0" smtClean="0"/>
              <a:t> report that since 1980 there have been no more than 3 exceptions to profit maximisation in the USA. </a:t>
            </a:r>
          </a:p>
          <a:p>
            <a:r>
              <a:rPr lang="en-GB" sz="2200" dirty="0" smtClean="0"/>
              <a:t>Is there a tension between Profit Max. and what the fans want – Man </a:t>
            </a:r>
            <a:r>
              <a:rPr lang="en-GB" sz="2200" dirty="0" err="1" smtClean="0"/>
              <a:t>Utd</a:t>
            </a:r>
            <a:r>
              <a:rPr lang="en-GB" sz="2200" dirty="0" smtClean="0"/>
              <a:t> and Glazers.  Man </a:t>
            </a:r>
            <a:r>
              <a:rPr lang="en-GB" sz="2200" dirty="0" err="1" smtClean="0"/>
              <a:t>Utd</a:t>
            </a:r>
            <a:r>
              <a:rPr lang="en-GB" sz="2200" dirty="0" smtClean="0"/>
              <a:t> for so long seem to succeed at both profit maximisation and utility maximisation until recently. </a:t>
            </a:r>
          </a:p>
          <a:p>
            <a:pPr marL="0" indent="0">
              <a:buNone/>
            </a:pPr>
            <a:r>
              <a:rPr lang="en-GB" sz="2200" dirty="0" err="1" smtClean="0"/>
              <a:t>n.b.</a:t>
            </a:r>
            <a:r>
              <a:rPr lang="en-GB" sz="2200" dirty="0" smtClean="0"/>
              <a:t> many US teams are part of large corps. </a:t>
            </a:r>
            <a:r>
              <a:rPr lang="en-GB" sz="2200" dirty="0"/>
              <a:t>w</a:t>
            </a:r>
            <a:r>
              <a:rPr lang="en-GB" sz="2200" dirty="0" smtClean="0"/>
              <a:t>here profits and losses can be moved around different division for financial advantage, so true picture can be difficult to gauge.   </a:t>
            </a:r>
            <a:endParaRPr lang="en-GB" sz="2200" dirty="0"/>
          </a:p>
        </p:txBody>
      </p:sp>
    </p:spTree>
    <p:extLst>
      <p:ext uri="{BB962C8B-B14F-4D97-AF65-F5344CB8AC3E}">
        <p14:creationId xmlns:p14="http://schemas.microsoft.com/office/powerpoint/2010/main" val="94452387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What constraints are there on utility maximising clubs?</a:t>
            </a:r>
            <a:endParaRPr lang="en-GB" b="1" u="sng" dirty="0"/>
          </a:p>
        </p:txBody>
      </p:sp>
      <p:sp>
        <p:nvSpPr>
          <p:cNvPr id="3" name="Content Placeholder 2"/>
          <p:cNvSpPr>
            <a:spLocks noGrp="1"/>
          </p:cNvSpPr>
          <p:nvPr>
            <p:ph idx="1"/>
          </p:nvPr>
        </p:nvSpPr>
        <p:spPr>
          <a:xfrm>
            <a:off x="457200" y="1510554"/>
            <a:ext cx="8229600" cy="3917032"/>
          </a:xfrm>
        </p:spPr>
        <p:txBody>
          <a:bodyPr>
            <a:noAutofit/>
          </a:bodyPr>
          <a:lstStyle/>
          <a:p>
            <a:r>
              <a:rPr lang="en-GB" sz="2000" dirty="0" smtClean="0"/>
              <a:t>Publically traded clubs face pressure from shareholders.   Trend in Europe towards clubs becoming PLCs, which in theory should shift them more towards the profit maximisation model – but few still record a profit.</a:t>
            </a:r>
          </a:p>
          <a:p>
            <a:r>
              <a:rPr lang="en-GB" sz="2000" dirty="0" smtClean="0"/>
              <a:t>Immobility of clubs – could argue there are too many clubs in Europe given the population size.   Difficult therefore for clubs to relocate to more profitable locations.   Only football example is Milton Keynes Dons, and in rugby Wasps moving to Coventry.</a:t>
            </a:r>
          </a:p>
          <a:p>
            <a:r>
              <a:rPr lang="en-GB" sz="2000" dirty="0" smtClean="0"/>
              <a:t>Whereas, in US under-provision of teams enables them to consider moving to cities that will pay the most – US cities are forced into paying most of the costs of stadiums, whereas British clubs are forced into borrowing huge sums e.g. Arsenal borrowed £260m from a ‘flotilla of banks’  (Conn, The Independent, 2004).  </a:t>
            </a:r>
          </a:p>
        </p:txBody>
      </p:sp>
    </p:spTree>
    <p:extLst>
      <p:ext uri="{BB962C8B-B14F-4D97-AF65-F5344CB8AC3E}">
        <p14:creationId xmlns:p14="http://schemas.microsoft.com/office/powerpoint/2010/main" val="312078964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189" y="247744"/>
            <a:ext cx="8552329" cy="1143000"/>
          </a:xfrm>
        </p:spPr>
        <p:txBody>
          <a:bodyPr>
            <a:normAutofit fontScale="90000"/>
          </a:bodyPr>
          <a:lstStyle/>
          <a:p>
            <a:r>
              <a:rPr lang="en-GB" b="1" u="sng" dirty="0" smtClean="0"/>
              <a:t>2 fundamental differences (Sandy, Sloane and </a:t>
            </a:r>
            <a:r>
              <a:rPr lang="en-GB" b="1" u="sng" dirty="0" err="1" smtClean="0"/>
              <a:t>Rosentraub</a:t>
            </a:r>
            <a:r>
              <a:rPr lang="en-GB" b="1" u="sng" dirty="0" smtClean="0"/>
              <a:t>, 2004)</a:t>
            </a:r>
            <a:endParaRPr lang="en-GB" b="1" u="sng"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US professional teams are typically local monopolies with permanent major league status – there is no threat of relegation unlike in European leagues.</a:t>
            </a:r>
          </a:p>
          <a:p>
            <a:pPr marL="514350" indent="-514350">
              <a:buFont typeface="+mj-lt"/>
              <a:buAutoNum type="arabicPeriod"/>
              <a:tabLst>
                <a:tab pos="5380038" algn="l"/>
              </a:tabLst>
            </a:pPr>
            <a:r>
              <a:rPr lang="en-GB" dirty="0" smtClean="0"/>
              <a:t>US leagues will not allow another member of the league to locate within a team’s exclusive territory. </a:t>
            </a:r>
            <a:endParaRPr lang="en-GB" dirty="0"/>
          </a:p>
        </p:txBody>
      </p:sp>
    </p:spTree>
    <p:extLst>
      <p:ext uri="{BB962C8B-B14F-4D97-AF65-F5344CB8AC3E}">
        <p14:creationId xmlns:p14="http://schemas.microsoft.com/office/powerpoint/2010/main" val="27530527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643" y="258308"/>
            <a:ext cx="8964386" cy="419326"/>
          </a:xfrm>
        </p:spPr>
        <p:txBody>
          <a:bodyPr>
            <a:noAutofit/>
          </a:bodyPr>
          <a:lstStyle/>
          <a:p>
            <a:r>
              <a:rPr lang="en-GB" sz="2500" b="1" u="sng" dirty="0" smtClean="0"/>
              <a:t>Key Features of British and American Professional Team Sports</a:t>
            </a:r>
            <a:endParaRPr lang="en-GB" sz="2500" b="1" u="sng" dirty="0"/>
          </a:p>
        </p:txBody>
      </p:sp>
      <p:graphicFrame>
        <p:nvGraphicFramePr>
          <p:cNvPr id="4" name="Table 3"/>
          <p:cNvGraphicFramePr>
            <a:graphicFrameLocks noGrp="1"/>
          </p:cNvGraphicFramePr>
          <p:nvPr>
            <p:extLst>
              <p:ext uri="{D42A27DB-BD31-4B8C-83A1-F6EECF244321}">
                <p14:modId xmlns:p14="http://schemas.microsoft.com/office/powerpoint/2010/main" val="3838001760"/>
              </p:ext>
            </p:extLst>
          </p:nvPr>
        </p:nvGraphicFramePr>
        <p:xfrm>
          <a:off x="775607" y="926760"/>
          <a:ext cx="7184572" cy="4308650"/>
        </p:xfrm>
        <a:graphic>
          <a:graphicData uri="http://schemas.openxmlformats.org/drawingml/2006/table">
            <a:tbl>
              <a:tblPr>
                <a:tableStyleId>{5C22544A-7EE6-4342-B048-85BDC9FD1C3A}</a:tableStyleId>
              </a:tblPr>
              <a:tblGrid>
                <a:gridCol w="3546176">
                  <a:extLst>
                    <a:ext uri="{9D8B030D-6E8A-4147-A177-3AD203B41FA5}">
                      <a16:colId xmlns:a16="http://schemas.microsoft.com/office/drawing/2014/main" xmlns="" val="63760935"/>
                    </a:ext>
                  </a:extLst>
                </a:gridCol>
                <a:gridCol w="3638396">
                  <a:extLst>
                    <a:ext uri="{9D8B030D-6E8A-4147-A177-3AD203B41FA5}">
                      <a16:colId xmlns:a16="http://schemas.microsoft.com/office/drawing/2014/main" xmlns="" val="3869140847"/>
                    </a:ext>
                  </a:extLst>
                </a:gridCol>
              </a:tblGrid>
              <a:tr h="273967">
                <a:tc>
                  <a:txBody>
                    <a:bodyPr/>
                    <a:lstStyle/>
                    <a:p>
                      <a:pPr algn="ctr">
                        <a:lnSpc>
                          <a:spcPts val="1200"/>
                        </a:lnSpc>
                        <a:spcAft>
                          <a:spcPts val="0"/>
                        </a:spcAft>
                      </a:pPr>
                      <a:r>
                        <a:rPr lang="en-GB" sz="1300" dirty="0">
                          <a:effectLst/>
                        </a:rPr>
                        <a:t>British</a:t>
                      </a:r>
                      <a:endParaRPr lang="en-GB" sz="1300" dirty="0">
                        <a:effectLst/>
                        <a:latin typeface="Times New Roman" panose="02020603050405020304" pitchFamily="18" charset="0"/>
                        <a:ea typeface="Times New Roman" panose="02020603050405020304" pitchFamily="18" charset="0"/>
                      </a:endParaRPr>
                    </a:p>
                  </a:txBody>
                  <a:tcPr marL="62942" marR="62942" marT="0" marB="0"/>
                </a:tc>
                <a:tc>
                  <a:txBody>
                    <a:bodyPr/>
                    <a:lstStyle/>
                    <a:p>
                      <a:pPr algn="ctr">
                        <a:lnSpc>
                          <a:spcPts val="1200"/>
                        </a:lnSpc>
                        <a:spcAft>
                          <a:spcPts val="0"/>
                        </a:spcAft>
                      </a:pPr>
                      <a:r>
                        <a:rPr lang="en-GB" sz="1300" dirty="0">
                          <a:effectLst/>
                        </a:rPr>
                        <a:t>American</a:t>
                      </a:r>
                      <a:endParaRPr lang="en-GB" sz="1300" dirty="0">
                        <a:effectLst/>
                        <a:latin typeface="Times New Roman" panose="02020603050405020304" pitchFamily="18" charset="0"/>
                        <a:ea typeface="Times New Roman" panose="02020603050405020304" pitchFamily="18" charset="0"/>
                      </a:endParaRPr>
                    </a:p>
                  </a:txBody>
                  <a:tcPr marL="62942" marR="62942" marT="0" marB="0"/>
                </a:tc>
                <a:extLst>
                  <a:ext uri="{0D108BD9-81ED-4DB2-BD59-A6C34878D82A}">
                    <a16:rowId xmlns:a16="http://schemas.microsoft.com/office/drawing/2014/main" xmlns="" val="3596067024"/>
                  </a:ext>
                </a:extLst>
              </a:tr>
              <a:tr h="4034683">
                <a:tc>
                  <a:txBody>
                    <a:bodyPr/>
                    <a:lstStyle/>
                    <a:p>
                      <a:pPr marL="342900" lvl="0" indent="-342900">
                        <a:lnSpc>
                          <a:spcPts val="1200"/>
                        </a:lnSpc>
                        <a:spcAft>
                          <a:spcPts val="0"/>
                        </a:spcAft>
                        <a:buFont typeface="Symbol" panose="05050102010706020507" pitchFamily="18" charset="2"/>
                        <a:buChar char=""/>
                        <a:tabLst>
                          <a:tab pos="228600" algn="l"/>
                        </a:tabLst>
                      </a:pPr>
                      <a:r>
                        <a:rPr lang="en-GB" sz="1400" spc="100" baseline="0" dirty="0">
                          <a:effectLst/>
                        </a:rPr>
                        <a:t>Playing success has traditionally been the prime motive of owners rather than profit </a:t>
                      </a:r>
                      <a:r>
                        <a:rPr lang="en-GB" sz="1400" spc="100" baseline="0" dirty="0" smtClean="0">
                          <a:effectLst/>
                        </a:rPr>
                        <a:t>maximisation</a:t>
                      </a:r>
                      <a:endParaRPr lang="en-GB" sz="1400" spc="100" baseline="0" dirty="0">
                        <a:effectLst/>
                      </a:endParaRPr>
                    </a:p>
                    <a:p>
                      <a:pPr marL="342900" lvl="0" indent="-342900">
                        <a:lnSpc>
                          <a:spcPts val="1200"/>
                        </a:lnSpc>
                        <a:spcAft>
                          <a:spcPts val="0"/>
                        </a:spcAft>
                        <a:buFont typeface="Symbol" panose="05050102010706020507" pitchFamily="18" charset="2"/>
                        <a:buChar char=""/>
                        <a:tabLst>
                          <a:tab pos="228600" algn="l"/>
                        </a:tabLst>
                      </a:pPr>
                      <a:r>
                        <a:rPr lang="en-GB" sz="1400" spc="100" baseline="0" dirty="0">
                          <a:effectLst/>
                        </a:rPr>
                        <a:t>Large numbers of teams in relation to population</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effectLst/>
                        </a:rPr>
                        <a:t>No movement of franchises between cities /towns because of strong community attachment</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effectLst/>
                        </a:rPr>
                        <a:t>No attempt to maintain ‘uncertainty of outcome’ or to share revenue</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effectLst/>
                        </a:rPr>
                        <a:t>Until recently, small influence of TV</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effectLst/>
                        </a:rPr>
                        <a:t>Recent role of TV driven by objective of increasing subscriptions to pay-per-view sports channels</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effectLst/>
                        </a:rPr>
                        <a:t>BskyB owns most of sports broadcasting rights but has restricted audience</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effectLst/>
                        </a:rPr>
                        <a:t>Only football has substantial coverage on free-to-air channels as well as BskyB</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effectLst/>
                        </a:rPr>
                        <a:t>International club competitions (e.g. Champions League) and internationals are very important. </a:t>
                      </a:r>
                    </a:p>
                  </a:txBody>
                  <a:tcPr marL="62942" marR="62942" marT="0" marB="0"/>
                </a:tc>
                <a:tc>
                  <a:txBody>
                    <a:bodyPr/>
                    <a:lstStyle/>
                    <a:p>
                      <a:pPr marL="342900" lvl="0" indent="-342900">
                        <a:lnSpc>
                          <a:spcPts val="1200"/>
                        </a:lnSpc>
                        <a:spcAft>
                          <a:spcPts val="0"/>
                        </a:spcAft>
                        <a:buFont typeface="Symbol" panose="05050102010706020507" pitchFamily="18" charset="2"/>
                        <a:buChar char=""/>
                        <a:tabLst>
                          <a:tab pos="228600" algn="l"/>
                        </a:tabLst>
                      </a:pPr>
                      <a:r>
                        <a:rPr lang="en-GB" sz="1400" spc="100" baseline="0" dirty="0">
                          <a:solidFill>
                            <a:srgbClr val="FF0000"/>
                          </a:solidFill>
                          <a:effectLst/>
                        </a:rPr>
                        <a:t>Profit maximisation the prime motive of owners</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effectLst/>
                        </a:rPr>
                        <a:t>Relatively small number of teams in relation to population size</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solidFill>
                            <a:srgbClr val="FF0000"/>
                          </a:solidFill>
                          <a:effectLst/>
                        </a:rPr>
                        <a:t>Movement of franchises to cities of larger populations</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effectLst/>
                        </a:rPr>
                        <a:t>Restriction of competition to maintain ‘uncertainty of outcome’ (</a:t>
                      </a:r>
                      <a:r>
                        <a:rPr lang="en-GB" sz="1400" spc="100" baseline="0" dirty="0" err="1">
                          <a:effectLst/>
                        </a:rPr>
                        <a:t>n.b.</a:t>
                      </a:r>
                      <a:r>
                        <a:rPr lang="en-GB" sz="1400" spc="100" baseline="0" dirty="0">
                          <a:effectLst/>
                        </a:rPr>
                        <a:t> draft system)</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solidFill>
                            <a:srgbClr val="FF0000"/>
                          </a:solidFill>
                          <a:effectLst/>
                        </a:rPr>
                        <a:t>Revenue sharing among clubs</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effectLst/>
                        </a:rPr>
                        <a:t>Large role for TV, and big deals in TV rights e.g. 1998 $18 billion for NFL over 8 years</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solidFill>
                            <a:srgbClr val="FF0000"/>
                          </a:solidFill>
                          <a:effectLst/>
                        </a:rPr>
                        <a:t>Broadcasting rights owned mainly by big four networks (ABC, NBC, CBS, Fox)</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effectLst/>
                        </a:rPr>
                        <a:t>Main motivation of TV is ability to sell advertising to massive audiences (e.g. 130 million to </a:t>
                      </a:r>
                      <a:r>
                        <a:rPr lang="en-GB" sz="1400" spc="100" baseline="0" dirty="0" err="1">
                          <a:effectLst/>
                        </a:rPr>
                        <a:t>Superbowl</a:t>
                      </a:r>
                      <a:r>
                        <a:rPr lang="en-GB" sz="1400" spc="100" baseline="0" dirty="0">
                          <a:effectLst/>
                        </a:rPr>
                        <a:t>).</a:t>
                      </a:r>
                    </a:p>
                    <a:p>
                      <a:pPr marL="342900" lvl="0" indent="-342900">
                        <a:lnSpc>
                          <a:spcPts val="1200"/>
                        </a:lnSpc>
                        <a:spcAft>
                          <a:spcPts val="0"/>
                        </a:spcAft>
                        <a:buFont typeface="Symbol" panose="05050102010706020507" pitchFamily="18" charset="2"/>
                        <a:buChar char=""/>
                        <a:tabLst>
                          <a:tab pos="228600" algn="l"/>
                        </a:tabLst>
                      </a:pPr>
                      <a:r>
                        <a:rPr lang="en-GB" sz="1400" spc="100" baseline="0" dirty="0">
                          <a:solidFill>
                            <a:srgbClr val="FF0000"/>
                          </a:solidFill>
                          <a:effectLst/>
                        </a:rPr>
                        <a:t>Domestic team competition paramount.  Little or no international competition for clubs or country</a:t>
                      </a:r>
                      <a:r>
                        <a:rPr lang="en-GB" sz="1400" spc="100" baseline="0" dirty="0">
                          <a:effectLst/>
                        </a:rPr>
                        <a:t>.  </a:t>
                      </a:r>
                      <a:endParaRPr lang="en-GB" sz="1400" spc="100" baseline="0" dirty="0">
                        <a:effectLst/>
                        <a:latin typeface="Times New Roman" panose="02020603050405020304" pitchFamily="18" charset="0"/>
                        <a:ea typeface="Times New Roman" panose="02020603050405020304" pitchFamily="18" charset="0"/>
                      </a:endParaRPr>
                    </a:p>
                  </a:txBody>
                  <a:tcPr marL="62942" marR="62942" marT="0" marB="0"/>
                </a:tc>
                <a:extLst>
                  <a:ext uri="{0D108BD9-81ED-4DB2-BD59-A6C34878D82A}">
                    <a16:rowId xmlns:a16="http://schemas.microsoft.com/office/drawing/2014/main" xmlns="" val="2036392666"/>
                  </a:ext>
                </a:extLst>
              </a:tr>
            </a:tbl>
          </a:graphicData>
        </a:graphic>
      </p:graphicFrame>
    </p:spTree>
    <p:extLst>
      <p:ext uri="{BB962C8B-B14F-4D97-AF65-F5344CB8AC3E}">
        <p14:creationId xmlns:p14="http://schemas.microsoft.com/office/powerpoint/2010/main" val="4195950371"/>
      </p:ext>
    </p:extLst>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Group Discussion: USA v UK</a:t>
            </a:r>
            <a:endParaRPr lang="en-GB" b="1" u="sng"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Based on the preceding analysis of the business and governance of professional teams sports…</a:t>
            </a:r>
          </a:p>
          <a:p>
            <a:pPr marL="0" indent="0">
              <a:buNone/>
            </a:pPr>
            <a:r>
              <a:rPr lang="en-GB" dirty="0" smtClean="0"/>
              <a:t> </a:t>
            </a:r>
          </a:p>
          <a:p>
            <a:pPr marL="0" indent="0">
              <a:buNone/>
            </a:pPr>
            <a:r>
              <a:rPr lang="en-GB" dirty="0" smtClean="0"/>
              <a:t>Where would you rather be a sport fan?</a:t>
            </a:r>
          </a:p>
          <a:p>
            <a:pPr marL="0" indent="0">
              <a:buNone/>
            </a:pPr>
            <a:endParaRPr lang="en-GB" dirty="0" smtClean="0"/>
          </a:p>
          <a:p>
            <a:pPr marL="0" indent="0">
              <a:buNone/>
            </a:pPr>
            <a:r>
              <a:rPr lang="en-GB" dirty="0" smtClean="0"/>
              <a:t>Where would you rather be a team owner?</a:t>
            </a:r>
          </a:p>
          <a:p>
            <a:pPr marL="0" indent="0">
              <a:buNone/>
            </a:pPr>
            <a:endParaRPr lang="en-GB" dirty="0"/>
          </a:p>
          <a:p>
            <a:pPr marL="0" indent="0">
              <a:buNone/>
            </a:pPr>
            <a:r>
              <a:rPr lang="en-GB" dirty="0" smtClean="0"/>
              <a:t>And, which type of league would be more interesting to compete in?</a:t>
            </a:r>
            <a:endParaRPr lang="en-GB" dirty="0"/>
          </a:p>
        </p:txBody>
      </p:sp>
    </p:spTree>
    <p:extLst>
      <p:ext uri="{BB962C8B-B14F-4D97-AF65-F5344CB8AC3E}">
        <p14:creationId xmlns:p14="http://schemas.microsoft.com/office/powerpoint/2010/main" val="3276018496"/>
      </p:ext>
    </p:extLst>
  </p:cSld>
  <p:clrMapOvr>
    <a:masterClrMapping/>
  </p:clrMapOvr>
  <p:transition spd="slow">
    <p:push dir="u"/>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1202"/>
            <a:ext cx="8229600" cy="1143000"/>
          </a:xfrm>
        </p:spPr>
        <p:txBody>
          <a:bodyPr>
            <a:noAutofit/>
          </a:bodyPr>
          <a:lstStyle/>
          <a:p>
            <a:r>
              <a:rPr lang="en-GB" sz="4000" b="1" u="sng" dirty="0" smtClean="0"/>
              <a:t>Recent Trends in English and European Club Football </a:t>
            </a:r>
            <a:endParaRPr lang="en-GB" sz="4000" b="1" u="sng" dirty="0"/>
          </a:p>
        </p:txBody>
      </p:sp>
      <p:sp>
        <p:nvSpPr>
          <p:cNvPr id="3" name="Content Placeholder 2"/>
          <p:cNvSpPr>
            <a:spLocks noGrp="1"/>
          </p:cNvSpPr>
          <p:nvPr>
            <p:ph idx="1"/>
          </p:nvPr>
        </p:nvSpPr>
        <p:spPr>
          <a:xfrm>
            <a:off x="457200" y="1429872"/>
            <a:ext cx="8229600" cy="3917032"/>
          </a:xfrm>
        </p:spPr>
        <p:txBody>
          <a:bodyPr>
            <a:noAutofit/>
          </a:bodyPr>
          <a:lstStyle/>
          <a:p>
            <a:pPr marL="514350" indent="-514350">
              <a:buFont typeface="+mj-lt"/>
              <a:buAutoNum type="arabicPeriod"/>
            </a:pPr>
            <a:r>
              <a:rPr lang="en-GB" sz="2100" b="1" dirty="0" smtClean="0"/>
              <a:t>Rising player salaries.  </a:t>
            </a:r>
          </a:p>
          <a:p>
            <a:pPr>
              <a:buFont typeface="Wingdings" panose="05000000000000000000" pitchFamily="2" charset="2"/>
              <a:buChar char="§"/>
            </a:pPr>
            <a:r>
              <a:rPr lang="en-GB" sz="2100" dirty="0" smtClean="0"/>
              <a:t>Deloitte (2010) bemoaned the lack if control over wage bills, concluding that clubs are driven to maximise wages rather than profitability in a “classic example of competitive game theory”.   </a:t>
            </a:r>
          </a:p>
          <a:p>
            <a:pPr>
              <a:buFont typeface="Wingdings" panose="05000000000000000000" pitchFamily="2" charset="2"/>
              <a:buChar char="§"/>
            </a:pPr>
            <a:r>
              <a:rPr lang="en-GB" sz="2100" dirty="0" smtClean="0"/>
              <a:t>Deloitte (2010) recommended a </a:t>
            </a:r>
            <a:r>
              <a:rPr lang="en-GB" sz="2100" dirty="0" err="1" smtClean="0"/>
              <a:t>wage:revenue</a:t>
            </a:r>
            <a:r>
              <a:rPr lang="en-GB" sz="2100" dirty="0" smtClean="0"/>
              <a:t> ratio of 55% - only Arsenal and Man </a:t>
            </a:r>
            <a:r>
              <a:rPr lang="en-GB" sz="2100" dirty="0" err="1" smtClean="0"/>
              <a:t>Utd</a:t>
            </a:r>
            <a:r>
              <a:rPr lang="en-GB" sz="2100" dirty="0" smtClean="0"/>
              <a:t> at the time were below this.   </a:t>
            </a:r>
          </a:p>
          <a:p>
            <a:pPr>
              <a:buFont typeface="Wingdings" panose="05000000000000000000" pitchFamily="2" charset="2"/>
              <a:buChar char="§"/>
            </a:pPr>
            <a:r>
              <a:rPr lang="en-GB" sz="2100" dirty="0" smtClean="0"/>
              <a:t>Portsmouth’s ratio of 109% contributed to its financial meltdown in 2009/10.  </a:t>
            </a:r>
          </a:p>
          <a:p>
            <a:pPr>
              <a:buFont typeface="Wingdings" panose="05000000000000000000" pitchFamily="2" charset="2"/>
              <a:buChar char="§"/>
            </a:pPr>
            <a:r>
              <a:rPr lang="en-GB" sz="2100" dirty="0" smtClean="0"/>
              <a:t>Situation has improved since 2010 thanks to PL’s Short Term Cost Control rules and UEFA’s Financial Fair Play Regulations. </a:t>
            </a:r>
          </a:p>
          <a:p>
            <a:pPr>
              <a:buFont typeface="Wingdings" panose="05000000000000000000" pitchFamily="2" charset="2"/>
              <a:buChar char="§"/>
            </a:pPr>
            <a:r>
              <a:rPr lang="en-GB" sz="2100" dirty="0" smtClean="0"/>
              <a:t>Would a salary cap, as there is in North American Leagues, be a good idea?</a:t>
            </a:r>
          </a:p>
          <a:p>
            <a:pPr marL="514350" indent="-514350">
              <a:buFont typeface="+mj-lt"/>
              <a:buAutoNum type="arabicPeriod"/>
            </a:pPr>
            <a:endParaRPr lang="en-GB" sz="2100" dirty="0" smtClean="0"/>
          </a:p>
          <a:p>
            <a:pPr marL="514350" indent="-514350">
              <a:buFont typeface="+mj-lt"/>
              <a:buAutoNum type="arabicPeriod"/>
            </a:pPr>
            <a:endParaRPr lang="en-GB" sz="2100" dirty="0" smtClean="0"/>
          </a:p>
          <a:p>
            <a:pPr marL="514350" indent="-514350">
              <a:buFont typeface="+mj-lt"/>
              <a:buAutoNum type="arabicPeriod"/>
            </a:pPr>
            <a:endParaRPr lang="en-GB" sz="2100" dirty="0"/>
          </a:p>
        </p:txBody>
      </p:sp>
    </p:spTree>
    <p:extLst>
      <p:ext uri="{BB962C8B-B14F-4D97-AF65-F5344CB8AC3E}">
        <p14:creationId xmlns:p14="http://schemas.microsoft.com/office/powerpoint/2010/main" val="23539162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1203"/>
            <a:ext cx="8229600" cy="1143000"/>
          </a:xfrm>
        </p:spPr>
        <p:txBody>
          <a:bodyPr>
            <a:noAutofit/>
          </a:bodyPr>
          <a:lstStyle/>
          <a:p>
            <a:r>
              <a:rPr lang="en-GB" sz="3500" b="1" u="sng" dirty="0" smtClean="0"/>
              <a:t>Recent Trends in English and European Club Football </a:t>
            </a:r>
            <a:endParaRPr lang="en-GB" sz="3500" b="1" u="sng" dirty="0"/>
          </a:p>
        </p:txBody>
      </p:sp>
      <p:sp>
        <p:nvSpPr>
          <p:cNvPr id="3" name="Content Placeholder 2"/>
          <p:cNvSpPr>
            <a:spLocks noGrp="1"/>
          </p:cNvSpPr>
          <p:nvPr>
            <p:ph idx="1"/>
          </p:nvPr>
        </p:nvSpPr>
        <p:spPr>
          <a:xfrm>
            <a:off x="457200" y="1385048"/>
            <a:ext cx="8382000" cy="3917032"/>
          </a:xfrm>
        </p:spPr>
        <p:txBody>
          <a:bodyPr>
            <a:noAutofit/>
          </a:bodyPr>
          <a:lstStyle/>
          <a:p>
            <a:pPr marL="514350" indent="-514350">
              <a:buFont typeface="+mj-lt"/>
              <a:buAutoNum type="arabicPeriod" startAt="2"/>
            </a:pPr>
            <a:r>
              <a:rPr lang="en-GB" sz="2100" b="1" dirty="0" smtClean="0"/>
              <a:t>A new ‘transnational order’ (King, 2003).</a:t>
            </a:r>
          </a:p>
          <a:p>
            <a:pPr>
              <a:buFont typeface="Wingdings" panose="05000000000000000000" pitchFamily="2" charset="2"/>
              <a:buChar char="§"/>
            </a:pPr>
            <a:r>
              <a:rPr lang="en-GB" sz="2100" dirty="0" smtClean="0"/>
              <a:t>Greater transnational competition has demanded new strategies.</a:t>
            </a:r>
          </a:p>
          <a:p>
            <a:pPr>
              <a:buFont typeface="Wingdings" panose="05000000000000000000" pitchFamily="2" charset="2"/>
              <a:buChar char="§"/>
            </a:pPr>
            <a:r>
              <a:rPr lang="en-GB" sz="2100" dirty="0" smtClean="0"/>
              <a:t>Bigger clubs have developed closer relationships with each other – like the major European cities.</a:t>
            </a:r>
          </a:p>
          <a:p>
            <a:pPr>
              <a:buFont typeface="Wingdings" panose="05000000000000000000" pitchFamily="2" charset="2"/>
              <a:buChar char="§"/>
            </a:pPr>
            <a:r>
              <a:rPr lang="en-GB" sz="2100" dirty="0" smtClean="0"/>
              <a:t>Indicators – European League, Atlantic League of b-list clubs.</a:t>
            </a:r>
          </a:p>
          <a:p>
            <a:pPr>
              <a:buFont typeface="Wingdings" panose="05000000000000000000" pitchFamily="2" charset="2"/>
              <a:buChar char="§"/>
            </a:pPr>
            <a:r>
              <a:rPr lang="en-GB" sz="2100" dirty="0" smtClean="0"/>
              <a:t>Big clubs establishing ties with smaller feeder clubs e.g. Man </a:t>
            </a:r>
            <a:r>
              <a:rPr lang="en-GB" sz="2100" dirty="0" err="1" smtClean="0"/>
              <a:t>Utd</a:t>
            </a:r>
            <a:r>
              <a:rPr lang="en-GB" sz="2100" dirty="0" smtClean="0"/>
              <a:t> and Royal Antwerp in Belgium.</a:t>
            </a:r>
          </a:p>
          <a:p>
            <a:pPr>
              <a:buFont typeface="Wingdings" panose="05000000000000000000" pitchFamily="2" charset="2"/>
              <a:buChar char="§"/>
            </a:pPr>
            <a:r>
              <a:rPr lang="en-GB" sz="2100" dirty="0" smtClean="0"/>
              <a:t>Clubs have become more focussed on developing local talent through youth systems and academies. </a:t>
            </a:r>
          </a:p>
          <a:p>
            <a:pPr marL="0" indent="0">
              <a:buNone/>
            </a:pPr>
            <a:r>
              <a:rPr lang="en-GB" sz="2100" dirty="0" smtClean="0"/>
              <a:t>“We are going in the direction which is close to the American system where you have the top clubs and the farm teams,” Umberto </a:t>
            </a:r>
            <a:r>
              <a:rPr lang="en-GB" sz="2100" dirty="0" err="1" smtClean="0"/>
              <a:t>Gandini</a:t>
            </a:r>
            <a:r>
              <a:rPr lang="en-GB" sz="2100" dirty="0" smtClean="0"/>
              <a:t>, director of AC Milan, quoted in King (2003). </a:t>
            </a:r>
          </a:p>
          <a:p>
            <a:pPr marL="514350" indent="-514350">
              <a:buFont typeface="+mj-lt"/>
              <a:buAutoNum type="arabicPeriod"/>
            </a:pPr>
            <a:endParaRPr lang="en-GB" sz="2100" dirty="0" smtClean="0"/>
          </a:p>
          <a:p>
            <a:pPr marL="514350" indent="-514350">
              <a:buFont typeface="+mj-lt"/>
              <a:buAutoNum type="arabicPeriod"/>
            </a:pPr>
            <a:endParaRPr lang="en-GB" sz="2100" dirty="0"/>
          </a:p>
        </p:txBody>
      </p:sp>
    </p:spTree>
    <p:extLst>
      <p:ext uri="{BB962C8B-B14F-4D97-AF65-F5344CB8AC3E}">
        <p14:creationId xmlns:p14="http://schemas.microsoft.com/office/powerpoint/2010/main" val="23890332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616" y="30796"/>
            <a:ext cx="8229600" cy="517842"/>
          </a:xfrm>
        </p:spPr>
        <p:txBody>
          <a:bodyPr>
            <a:noAutofit/>
          </a:bodyPr>
          <a:lstStyle/>
          <a:p>
            <a:pPr algn="l"/>
            <a:r>
              <a:rPr lang="en-GB" sz="2000" b="1" u="sng" dirty="0" smtClean="0"/>
              <a:t>Recent Trends in English and European Club Football </a:t>
            </a:r>
            <a:endParaRPr lang="en-GB" sz="2000" b="1" u="sng" dirty="0"/>
          </a:p>
        </p:txBody>
      </p:sp>
      <p:sp>
        <p:nvSpPr>
          <p:cNvPr id="3" name="Content Placeholder 2"/>
          <p:cNvSpPr>
            <a:spLocks noGrp="1"/>
          </p:cNvSpPr>
          <p:nvPr>
            <p:ph idx="1"/>
          </p:nvPr>
        </p:nvSpPr>
        <p:spPr>
          <a:xfrm>
            <a:off x="226422" y="450027"/>
            <a:ext cx="8725987" cy="5730241"/>
          </a:xfrm>
        </p:spPr>
        <p:txBody>
          <a:bodyPr>
            <a:noAutofit/>
          </a:bodyPr>
          <a:lstStyle/>
          <a:p>
            <a:pPr marL="514350" indent="-514350">
              <a:buFont typeface="+mj-lt"/>
              <a:buAutoNum type="arabicPeriod" startAt="3"/>
            </a:pPr>
            <a:r>
              <a:rPr lang="en-GB" sz="1500" b="1" dirty="0" smtClean="0"/>
              <a:t>Floating </a:t>
            </a:r>
          </a:p>
          <a:p>
            <a:pPr>
              <a:buFont typeface="Wingdings" panose="05000000000000000000" pitchFamily="2" charset="2"/>
              <a:buChar char="§"/>
            </a:pPr>
            <a:r>
              <a:rPr lang="en-GB" sz="1500" dirty="0" smtClean="0"/>
              <a:t>Clubs adopted this strategy in res4.ponse to competitive pressures and to sustain financial position. </a:t>
            </a:r>
          </a:p>
          <a:p>
            <a:pPr marL="514350" indent="-514350">
              <a:buFont typeface="+mj-lt"/>
              <a:buAutoNum type="arabicPeriod" startAt="4"/>
            </a:pPr>
            <a:r>
              <a:rPr lang="en-GB" sz="1500" b="1" dirty="0" smtClean="0"/>
              <a:t>Merchandising and Sponsorship</a:t>
            </a:r>
          </a:p>
          <a:p>
            <a:pPr marL="0" indent="0">
              <a:buNone/>
            </a:pPr>
            <a:r>
              <a:rPr lang="en-GB" sz="1500" dirty="0" smtClean="0"/>
              <a:t>The exploitation of brand has become an important strategy for European football clubs. </a:t>
            </a:r>
          </a:p>
          <a:p>
            <a:pPr marL="514350" indent="-514350">
              <a:buFont typeface="+mj-lt"/>
              <a:buAutoNum type="arabicPeriod" startAt="5"/>
            </a:pPr>
            <a:r>
              <a:rPr lang="en-GB" sz="1500" b="1" dirty="0" smtClean="0"/>
              <a:t>Widening income gap between rich and poor clubs. </a:t>
            </a:r>
          </a:p>
          <a:p>
            <a:pPr>
              <a:buFont typeface="Wingdings" panose="05000000000000000000" pitchFamily="2" charset="2"/>
              <a:buChar char="§"/>
            </a:pPr>
            <a:r>
              <a:rPr lang="en-GB" sz="1500" dirty="0" smtClean="0"/>
              <a:t>Especially the gap between the PL clubs and the other 72 football league clubs.</a:t>
            </a:r>
          </a:p>
          <a:p>
            <a:pPr>
              <a:buFont typeface="Wingdings" panose="05000000000000000000" pitchFamily="2" charset="2"/>
              <a:buChar char="§"/>
            </a:pPr>
            <a:r>
              <a:rPr lang="en-GB" sz="1500" dirty="0" smtClean="0"/>
              <a:t>Commercialisation of football has also widened the gap between the top PL clubs and the rest of the PL sides e.g. Swansea City. </a:t>
            </a:r>
            <a:endParaRPr lang="en-GB" sz="1500" dirty="0"/>
          </a:p>
          <a:p>
            <a:pPr marL="0" indent="0">
              <a:buNone/>
            </a:pPr>
            <a:r>
              <a:rPr lang="en-GB" sz="1500" b="1" i="1" dirty="0" smtClean="0">
                <a:solidFill>
                  <a:srgbClr val="002060"/>
                </a:solidFill>
              </a:rPr>
              <a:t>“</a:t>
            </a:r>
            <a:r>
              <a:rPr lang="en-GB" sz="1500" b="1" i="1" dirty="0">
                <a:solidFill>
                  <a:srgbClr val="002060"/>
                </a:solidFill>
              </a:rPr>
              <a:t>The rest of the football world, the Football League Clubs, the non-leagues, the grass roots – schools and park teams – which were suffering severe decline in funding and facilities, could only gape as enormous money came into football to be pocketed entirely by the top clubs.  And the wider world gaped a little as well.  The arrival of £300m into an industry of only 22 companies was not to be sneered at.  It was pure profit, paid for just being part of the Premier League, no costs involved,”</a:t>
            </a:r>
            <a:r>
              <a:rPr lang="en-GB" sz="1500" b="1" dirty="0">
                <a:solidFill>
                  <a:srgbClr val="002060"/>
                </a:solidFill>
              </a:rPr>
              <a:t> </a:t>
            </a:r>
            <a:r>
              <a:rPr lang="en-GB" sz="1500" dirty="0"/>
              <a:t>Conn, 1998, p. 156, describing the reaction to the first Sky deal.   </a:t>
            </a:r>
          </a:p>
          <a:p>
            <a:pPr>
              <a:buFont typeface="Wingdings" panose="05000000000000000000" pitchFamily="2" charset="2"/>
              <a:buChar char="§"/>
            </a:pPr>
            <a:r>
              <a:rPr lang="en-GB" sz="1500" dirty="0" smtClean="0"/>
              <a:t>Not surprisingly, after the formation of the PL, some Football League clubs began to invest heavily in an attempt to gain promotion to the PL.  This became one of the driving forces behind the ever-growing mountains of debt. </a:t>
            </a:r>
          </a:p>
          <a:p>
            <a:pPr>
              <a:buFont typeface="Wingdings" panose="05000000000000000000" pitchFamily="2" charset="2"/>
              <a:buChar char="§"/>
            </a:pPr>
            <a:r>
              <a:rPr lang="en-GB" sz="1500" dirty="0" smtClean="0"/>
              <a:t>In the PL, the top four clubs each year gain much more revenue from the Champions League TV rights, which further widens the gap, which may cause a tension with the uncertainty of outcome in the league.  (Leicester City apart!)</a:t>
            </a:r>
          </a:p>
          <a:p>
            <a:pPr marL="0" indent="0">
              <a:buNone/>
            </a:pPr>
            <a:endParaRPr lang="en-GB" sz="1500" dirty="0" smtClean="0"/>
          </a:p>
          <a:p>
            <a:pPr marL="0" indent="0">
              <a:buNone/>
            </a:pPr>
            <a:endParaRPr lang="en-GB" sz="1500" dirty="0"/>
          </a:p>
          <a:p>
            <a:pPr marL="514350" indent="-514350">
              <a:buFont typeface="+mj-lt"/>
              <a:buAutoNum type="arabicPeriod"/>
            </a:pPr>
            <a:endParaRPr lang="en-GB" sz="1500" dirty="0" smtClean="0"/>
          </a:p>
          <a:p>
            <a:pPr marL="514350" indent="-514350">
              <a:buFont typeface="+mj-lt"/>
              <a:buAutoNum type="arabicPeriod"/>
            </a:pPr>
            <a:endParaRPr lang="en-GB" sz="1500" dirty="0"/>
          </a:p>
        </p:txBody>
      </p:sp>
    </p:spTree>
    <p:extLst>
      <p:ext uri="{BB962C8B-B14F-4D97-AF65-F5344CB8AC3E}">
        <p14:creationId xmlns:p14="http://schemas.microsoft.com/office/powerpoint/2010/main" val="313674057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0306" y="640848"/>
            <a:ext cx="8229600" cy="4382588"/>
          </a:xfrm>
        </p:spPr>
        <p:txBody>
          <a:bodyPr>
            <a:noAutofit/>
          </a:bodyPr>
          <a:lstStyle/>
          <a:p>
            <a:pPr marL="514350" indent="-514350">
              <a:buFont typeface="+mj-lt"/>
              <a:buAutoNum type="arabicPeriod" startAt="6"/>
            </a:pPr>
            <a:r>
              <a:rPr lang="en-GB" sz="2100" dirty="0" smtClean="0"/>
              <a:t>Increased income from TV broadcast rights</a:t>
            </a:r>
          </a:p>
          <a:p>
            <a:pPr lvl="1">
              <a:buFont typeface="Wingdings" panose="05000000000000000000" pitchFamily="2" charset="2"/>
              <a:buChar char="§"/>
            </a:pPr>
            <a:r>
              <a:rPr lang="en-GB" sz="2100" dirty="0" smtClean="0"/>
              <a:t>Broadcasting revenue is now the main proportion of total revenue for PL clubs (54% in 2013-14).</a:t>
            </a:r>
          </a:p>
          <a:p>
            <a:pPr lvl="1">
              <a:buFont typeface="Wingdings" panose="05000000000000000000" pitchFamily="2" charset="2"/>
              <a:buChar char="§"/>
            </a:pPr>
            <a:r>
              <a:rPr lang="en-GB" sz="2100" dirty="0" smtClean="0"/>
              <a:t>Deregulation of TV across Europe has introduced ferocious competition into the market for football rights.  </a:t>
            </a:r>
          </a:p>
          <a:p>
            <a:pPr lvl="1">
              <a:buFont typeface="Wingdings" panose="05000000000000000000" pitchFamily="2" charset="2"/>
              <a:buChar char="§"/>
            </a:pPr>
            <a:r>
              <a:rPr lang="en-GB" sz="2100" dirty="0" smtClean="0"/>
              <a:t>BSkyB saw sport a loss leader between 1992-7 in capturing a broadcasting market. </a:t>
            </a:r>
          </a:p>
          <a:p>
            <a:pPr marL="514350" indent="-514350">
              <a:buFont typeface="+mj-lt"/>
              <a:buAutoNum type="arabicPeriod" startAt="7"/>
            </a:pPr>
            <a:r>
              <a:rPr lang="en-GB" sz="2100" dirty="0" smtClean="0"/>
              <a:t>Internationalisation of media coverage – global brands.   40% of PL rights fees are from international sources. </a:t>
            </a:r>
          </a:p>
          <a:p>
            <a:pPr marL="514350" indent="-514350">
              <a:buFont typeface="+mj-lt"/>
              <a:buAutoNum type="arabicPeriod" startAt="7"/>
            </a:pPr>
            <a:r>
              <a:rPr lang="en-GB" sz="2100" dirty="0" smtClean="0"/>
              <a:t>Stadiums – ownership, expansion, relocation, naming rights </a:t>
            </a:r>
          </a:p>
          <a:p>
            <a:pPr marL="0" indent="0">
              <a:buNone/>
            </a:pPr>
            <a:endParaRPr lang="en-GB" sz="1000" dirty="0" smtClean="0"/>
          </a:p>
          <a:p>
            <a:pPr marL="0" indent="0">
              <a:buNone/>
            </a:pPr>
            <a:r>
              <a:rPr lang="en-GB" sz="1600" i="1" dirty="0" smtClean="0">
                <a:solidFill>
                  <a:srgbClr val="0070C0"/>
                </a:solidFill>
              </a:rPr>
              <a:t>“English clubs have serious advantage over their European rivals in one significant area: they own their own grounds.  In the rest of Europe, the grounds are typically owned by the local council , which leases this facility to the clubs,”  </a:t>
            </a:r>
            <a:r>
              <a:rPr lang="en-GB" sz="1600" dirty="0" smtClean="0"/>
              <a:t>King (2003, p.129).  E.g.  San Siro Stadium leased to AC and Inter Milan.</a:t>
            </a:r>
            <a:endParaRPr lang="en-GB" sz="1600" dirty="0"/>
          </a:p>
        </p:txBody>
      </p:sp>
      <p:sp>
        <p:nvSpPr>
          <p:cNvPr id="4" name="Title 1"/>
          <p:cNvSpPr>
            <a:spLocks noGrp="1"/>
          </p:cNvSpPr>
          <p:nvPr>
            <p:ph type="title"/>
          </p:nvPr>
        </p:nvSpPr>
        <p:spPr>
          <a:xfrm>
            <a:off x="367553" y="149132"/>
            <a:ext cx="8229600" cy="491716"/>
          </a:xfrm>
        </p:spPr>
        <p:txBody>
          <a:bodyPr>
            <a:noAutofit/>
          </a:bodyPr>
          <a:lstStyle/>
          <a:p>
            <a:pPr algn="l"/>
            <a:r>
              <a:rPr lang="en-GB" sz="2000" b="1" u="sng" dirty="0" smtClean="0"/>
              <a:t>Recent Trends in English and European Club Football </a:t>
            </a:r>
            <a:endParaRPr lang="en-GB" sz="2000" b="1" u="sng" dirty="0"/>
          </a:p>
        </p:txBody>
      </p:sp>
    </p:spTree>
    <p:extLst>
      <p:ext uri="{BB962C8B-B14F-4D97-AF65-F5344CB8AC3E}">
        <p14:creationId xmlns:p14="http://schemas.microsoft.com/office/powerpoint/2010/main" val="5210082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626" y="1576664"/>
            <a:ext cx="8229600" cy="1143000"/>
          </a:xfrm>
        </p:spPr>
        <p:txBody>
          <a:bodyPr/>
          <a:lstStyle/>
          <a:p>
            <a:r>
              <a:rPr lang="en-GB" dirty="0" smtClean="0"/>
              <a:t>Any questions?</a:t>
            </a:r>
            <a:endParaRPr lang="en-GB" dirty="0"/>
          </a:p>
        </p:txBody>
      </p:sp>
    </p:spTree>
    <p:extLst>
      <p:ext uri="{BB962C8B-B14F-4D97-AF65-F5344CB8AC3E}">
        <p14:creationId xmlns:p14="http://schemas.microsoft.com/office/powerpoint/2010/main" val="1072405801"/>
      </p:ext>
    </p:extLst>
  </p:cSld>
  <p:clrMapOvr>
    <a:masterClrMapping/>
  </p:clrMapOvr>
  <p:transition spd="slow">
    <p:push dir="u"/>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447" y="70382"/>
            <a:ext cx="8229600" cy="270277"/>
          </a:xfrm>
        </p:spPr>
        <p:txBody>
          <a:bodyPr>
            <a:normAutofit fontScale="90000"/>
          </a:bodyPr>
          <a:lstStyle/>
          <a:p>
            <a:pPr algn="l"/>
            <a:r>
              <a:rPr lang="en-GB" sz="2000" b="1" u="sng" dirty="0" smtClean="0"/>
              <a:t>References and additional reading</a:t>
            </a:r>
            <a:endParaRPr lang="en-GB" sz="2000" b="1" u="sng" dirty="0"/>
          </a:p>
        </p:txBody>
      </p:sp>
      <p:sp>
        <p:nvSpPr>
          <p:cNvPr id="3" name="Content Placeholder 2"/>
          <p:cNvSpPr>
            <a:spLocks noGrp="1"/>
          </p:cNvSpPr>
          <p:nvPr>
            <p:ph idx="1"/>
          </p:nvPr>
        </p:nvSpPr>
        <p:spPr>
          <a:xfrm>
            <a:off x="394446" y="513310"/>
            <a:ext cx="8597153" cy="4532495"/>
          </a:xfrm>
        </p:spPr>
        <p:txBody>
          <a:bodyPr>
            <a:noAutofit/>
          </a:bodyPr>
          <a:lstStyle/>
          <a:p>
            <a:pPr marL="0" indent="0">
              <a:buNone/>
            </a:pPr>
            <a:r>
              <a:rPr lang="en-GB" sz="900" dirty="0" err="1" smtClean="0"/>
              <a:t>Hoye</a:t>
            </a:r>
            <a:r>
              <a:rPr lang="en-GB" sz="900" dirty="0" smtClean="0"/>
              <a:t>, R., Smith, </a:t>
            </a:r>
            <a:r>
              <a:rPr lang="en-GB" sz="900" dirty="0" err="1" smtClean="0"/>
              <a:t>A.C.T.,Nicholson</a:t>
            </a:r>
            <a:r>
              <a:rPr lang="en-GB" sz="900" dirty="0" smtClean="0"/>
              <a:t>, M., Stewart, B., and </a:t>
            </a:r>
            <a:r>
              <a:rPr lang="en-GB" sz="900" dirty="0" err="1" smtClean="0"/>
              <a:t>Westerbeek</a:t>
            </a:r>
            <a:r>
              <a:rPr lang="en-GB" sz="900" dirty="0" smtClean="0"/>
              <a:t>, H. (2012). Sport Management: Principles and Applications. Third Ed. Oxon: Routledge</a:t>
            </a:r>
          </a:p>
          <a:p>
            <a:pPr marL="0" indent="0">
              <a:buNone/>
            </a:pPr>
            <a:r>
              <a:rPr lang="en-GB" sz="900" dirty="0"/>
              <a:t>King, A., The European Ritual – Football in the New Europe, </a:t>
            </a:r>
            <a:r>
              <a:rPr lang="en-GB" sz="900" dirty="0" err="1"/>
              <a:t>Ashgate</a:t>
            </a:r>
            <a:r>
              <a:rPr lang="en-GB" sz="900" dirty="0"/>
              <a:t> Publishing, 2003. Several relevant chapters e.g. Bosman, TV, The New Business of Football.</a:t>
            </a:r>
          </a:p>
          <a:p>
            <a:pPr marL="0" indent="0">
              <a:buNone/>
            </a:pPr>
            <a:r>
              <a:rPr lang="en-GB" sz="900" dirty="0" smtClean="0"/>
              <a:t>Sandy</a:t>
            </a:r>
            <a:r>
              <a:rPr lang="en-GB" sz="900" dirty="0"/>
              <a:t>, R., Sloane, P.J., and </a:t>
            </a:r>
            <a:r>
              <a:rPr lang="en-GB" sz="900" dirty="0" err="1"/>
              <a:t>Rosentraub</a:t>
            </a:r>
            <a:r>
              <a:rPr lang="en-GB" sz="900" dirty="0"/>
              <a:t>, M.S., The Economics of Sport: An International Perspective, Palgrave Macmillan, 2004.  Thorough examination of sports economics. Contains chapter on profit versus utility maximisation. </a:t>
            </a:r>
          </a:p>
          <a:p>
            <a:pPr marL="0" indent="0">
              <a:buNone/>
            </a:pPr>
            <a:r>
              <a:rPr lang="en-GB" altLang="en-US" sz="900" b="1" u="sng" dirty="0" smtClean="0"/>
              <a:t>General Reading</a:t>
            </a:r>
          </a:p>
          <a:p>
            <a:pPr marL="0" indent="0">
              <a:buNone/>
            </a:pPr>
            <a:r>
              <a:rPr lang="en-GB" sz="900" dirty="0" err="1"/>
              <a:t>Rosner</a:t>
            </a:r>
            <a:r>
              <a:rPr lang="en-GB" sz="900" dirty="0"/>
              <a:t>, S. and </a:t>
            </a:r>
            <a:r>
              <a:rPr lang="en-GB" sz="900" dirty="0" err="1"/>
              <a:t>Shopshire</a:t>
            </a:r>
            <a:r>
              <a:rPr lang="en-GB" sz="900" dirty="0"/>
              <a:t>, K.L. (2011) </a:t>
            </a:r>
            <a:r>
              <a:rPr lang="en-GB" sz="900" i="1" dirty="0"/>
              <a:t>The Business of Sports</a:t>
            </a:r>
            <a:r>
              <a:rPr lang="en-GB" sz="900" dirty="0"/>
              <a:t> (2nd edition) London: Jones and Bartlett learning.  </a:t>
            </a:r>
          </a:p>
          <a:p>
            <a:pPr marL="0" indent="0">
              <a:buNone/>
            </a:pPr>
            <a:r>
              <a:rPr lang="en-GB" sz="900" u="sng" dirty="0"/>
              <a:t>An overview of the relationship between the different sectors of sport. </a:t>
            </a:r>
            <a:endParaRPr lang="en-GB" sz="900" dirty="0"/>
          </a:p>
          <a:p>
            <a:pPr marL="0" indent="0">
              <a:buNone/>
            </a:pPr>
            <a:r>
              <a:rPr lang="en-GB" sz="900" dirty="0" smtClean="0"/>
              <a:t>Szymanski</a:t>
            </a:r>
            <a:r>
              <a:rPr lang="en-GB" sz="900" dirty="0"/>
              <a:t>, S.  (2011)  Sport financing and governance in Europe.  In: W. </a:t>
            </a:r>
            <a:r>
              <a:rPr lang="en-GB" sz="900" dirty="0" err="1"/>
              <a:t>Andreff</a:t>
            </a:r>
            <a:r>
              <a:rPr lang="en-GB" sz="900" dirty="0"/>
              <a:t> (</a:t>
            </a:r>
            <a:r>
              <a:rPr lang="en-GB" sz="900" dirty="0" err="1"/>
              <a:t>ed</a:t>
            </a:r>
            <a:r>
              <a:rPr lang="en-GB" sz="900" dirty="0"/>
              <a:t>) </a:t>
            </a:r>
            <a:r>
              <a:rPr lang="en-GB" sz="900" i="1" dirty="0"/>
              <a:t>Contemporary issues in sports economics; participation and professional team sports</a:t>
            </a:r>
            <a:r>
              <a:rPr lang="en-GB" sz="900" i="1" dirty="0" smtClean="0"/>
              <a:t>. </a:t>
            </a:r>
            <a:r>
              <a:rPr lang="en-GB" sz="900" dirty="0" smtClean="0"/>
              <a:t>Cheltenham</a:t>
            </a:r>
            <a:r>
              <a:rPr lang="en-GB" sz="900" dirty="0"/>
              <a:t>: Edward Elgar.  Pp 65 – 79. </a:t>
            </a:r>
          </a:p>
          <a:p>
            <a:pPr marL="0" indent="0">
              <a:buNone/>
            </a:pPr>
            <a:r>
              <a:rPr lang="en-GB" sz="900" b="1" u="sng" dirty="0" smtClean="0"/>
              <a:t>The </a:t>
            </a:r>
            <a:r>
              <a:rPr lang="en-GB" sz="900" b="1" u="sng" dirty="0"/>
              <a:t>North American model</a:t>
            </a:r>
            <a:endParaRPr lang="en-GB" sz="900" b="1" dirty="0"/>
          </a:p>
          <a:p>
            <a:pPr marL="0" indent="0">
              <a:buNone/>
            </a:pPr>
            <a:r>
              <a:rPr lang="en-GB" sz="900" dirty="0" smtClean="0"/>
              <a:t>Barros</a:t>
            </a:r>
            <a:r>
              <a:rPr lang="en-GB" sz="900" dirty="0"/>
              <a:t>, C., </a:t>
            </a:r>
            <a:r>
              <a:rPr lang="en-GB" sz="900" dirty="0" err="1"/>
              <a:t>Ibrahimo</a:t>
            </a:r>
            <a:r>
              <a:rPr lang="en-GB" sz="900" dirty="0"/>
              <a:t>, M. and Szymanski, S. (2002) Transatlantic Sport: the comparative economics of North American and European Sport.  Cheltenham; E Elgar</a:t>
            </a:r>
            <a:r>
              <a:rPr lang="en-GB" sz="900" dirty="0" smtClean="0"/>
              <a:t>.</a:t>
            </a:r>
          </a:p>
          <a:p>
            <a:pPr marL="0" indent="0">
              <a:buNone/>
            </a:pPr>
            <a:r>
              <a:rPr lang="en-GB" sz="900" dirty="0" smtClean="0"/>
              <a:t>Crompton </a:t>
            </a:r>
            <a:r>
              <a:rPr lang="en-GB" sz="900" dirty="0"/>
              <a:t>J.L. &amp; Howard D.R., The American experience with facility naming rights: opportunities for English professional football teams.  Managing Leisure, Vol 8 No 4, October 2003.  This article outlines the historical development of stadium naming rights (US) and shirt naming rights (UK) and the merits of each.  The potential for English football clubs to pursue stadium naming rights is assessed.  </a:t>
            </a:r>
            <a:r>
              <a:rPr lang="en-GB" sz="900" dirty="0" smtClean="0"/>
              <a:t>   </a:t>
            </a:r>
            <a:endParaRPr lang="en-GB" sz="900" dirty="0"/>
          </a:p>
          <a:p>
            <a:pPr marL="0" indent="0">
              <a:buNone/>
            </a:pPr>
            <a:r>
              <a:rPr lang="en-GB" sz="900" dirty="0"/>
              <a:t>Quirk J. and Fort R.D., Pay Dirt: the business of professional team sports, Princeton University Press, 1992</a:t>
            </a:r>
          </a:p>
          <a:p>
            <a:pPr marL="0" indent="0">
              <a:buNone/>
            </a:pPr>
            <a:r>
              <a:rPr lang="en-GB" sz="900" dirty="0" smtClean="0"/>
              <a:t>Hoehn </a:t>
            </a:r>
            <a:r>
              <a:rPr lang="en-GB" sz="900" dirty="0"/>
              <a:t>T. &amp; Szymanski S., The Americanization of European Football, </a:t>
            </a:r>
            <a:r>
              <a:rPr lang="en-GB" sz="900" i="1" dirty="0"/>
              <a:t>Economic Policy</a:t>
            </a:r>
            <a:r>
              <a:rPr lang="en-GB" sz="900" dirty="0"/>
              <a:t>, 28, 1999</a:t>
            </a:r>
          </a:p>
          <a:p>
            <a:pPr marL="0" indent="0">
              <a:buNone/>
            </a:pPr>
            <a:r>
              <a:rPr lang="en-GB" sz="900" dirty="0" smtClean="0"/>
              <a:t>Howard </a:t>
            </a:r>
            <a:r>
              <a:rPr lang="en-GB" sz="900" dirty="0"/>
              <a:t>D.R. &amp; Crompton J.L., The growth and financial status of professional sports in North America – insights for English soccer leagues? Managing Leisure, 7, 3, July 2002 (NB electronic access</a:t>
            </a:r>
            <a:r>
              <a:rPr lang="en-GB" sz="900" dirty="0" smtClean="0"/>
              <a:t>)</a:t>
            </a:r>
            <a:endParaRPr lang="en-GB" sz="900" dirty="0"/>
          </a:p>
          <a:p>
            <a:pPr marL="0" indent="0">
              <a:buNone/>
            </a:pPr>
            <a:r>
              <a:rPr lang="en-GB" sz="900" dirty="0"/>
              <a:t>Frank P. </a:t>
            </a:r>
            <a:r>
              <a:rPr lang="en-GB" sz="900" dirty="0" err="1"/>
              <a:t>Jozsa</a:t>
            </a:r>
            <a:r>
              <a:rPr lang="en-GB" sz="900" dirty="0"/>
              <a:t> (2004)  Sports capitalism: the foreign business of American Professional Leagues   </a:t>
            </a:r>
            <a:r>
              <a:rPr lang="en-GB" sz="900" dirty="0" err="1"/>
              <a:t>Ashgate</a:t>
            </a:r>
            <a:r>
              <a:rPr lang="en-GB" sz="900" dirty="0"/>
              <a:t>: Hants  </a:t>
            </a:r>
          </a:p>
          <a:p>
            <a:pPr marL="0" indent="0">
              <a:buNone/>
            </a:pPr>
            <a:r>
              <a:rPr lang="en-GB" altLang="en-US" sz="900" b="1" u="sng" dirty="0" smtClean="0"/>
              <a:t>Web based reading</a:t>
            </a:r>
          </a:p>
          <a:p>
            <a:pPr marL="0" indent="0">
              <a:buNone/>
            </a:pPr>
            <a:r>
              <a:rPr lang="en-GB" sz="900" dirty="0" smtClean="0"/>
              <a:t>Annual </a:t>
            </a:r>
            <a:r>
              <a:rPr lang="en-GB" sz="900" dirty="0"/>
              <a:t>Review of Football Finance 2016’  freely available on a web site.  </a:t>
            </a:r>
          </a:p>
          <a:p>
            <a:pPr marL="0" indent="0">
              <a:buNone/>
            </a:pPr>
            <a:r>
              <a:rPr lang="en-GB" sz="900" u="sng" dirty="0">
                <a:hlinkClick r:id="rId3"/>
              </a:rPr>
              <a:t>http://www2.deloitte.com/uk/en/pages/sports-business-group/articles/annual-review-of-football-finance.html</a:t>
            </a:r>
            <a:endParaRPr lang="en-GB" sz="900" dirty="0"/>
          </a:p>
          <a:p>
            <a:pPr marL="0" indent="0">
              <a:buNone/>
            </a:pPr>
            <a:r>
              <a:rPr lang="en-GB" sz="900" dirty="0" smtClean="0"/>
              <a:t>Deloitte </a:t>
            </a:r>
            <a:r>
              <a:rPr lang="en-GB" sz="900" dirty="0"/>
              <a:t>Annual Review of Football Finance 2015</a:t>
            </a:r>
          </a:p>
          <a:p>
            <a:pPr marL="0" indent="0">
              <a:buNone/>
            </a:pPr>
            <a:r>
              <a:rPr lang="en-GB" sz="900" u="sng" dirty="0">
                <a:hlinkClick r:id="rId3"/>
              </a:rPr>
              <a:t>http://www2.deloitte.com/uk/en/pages/sports-business-group/articles/annual-review-of-football-finance.html</a:t>
            </a:r>
            <a:endParaRPr lang="en-GB" sz="900" dirty="0"/>
          </a:p>
          <a:p>
            <a:pPr marL="0" indent="0">
              <a:buNone/>
            </a:pPr>
            <a:r>
              <a:rPr lang="en-GB" sz="900" dirty="0" smtClean="0"/>
              <a:t>Deloitte </a:t>
            </a:r>
            <a:r>
              <a:rPr lang="en-GB" sz="900" dirty="0"/>
              <a:t>Football Money League 2015</a:t>
            </a:r>
          </a:p>
          <a:p>
            <a:pPr marL="0" indent="0">
              <a:buNone/>
            </a:pPr>
            <a:r>
              <a:rPr lang="en-GB" sz="900" u="sng" dirty="0">
                <a:hlinkClick r:id="rId4"/>
              </a:rPr>
              <a:t>http://www2.deloitte.com/uk/en/pages/sports-business-group/articles/deloitte-football-money-league.html</a:t>
            </a:r>
            <a:endParaRPr lang="en-GB" sz="900" dirty="0"/>
          </a:p>
          <a:p>
            <a:pPr marL="0" indent="0">
              <a:buNone/>
            </a:pPr>
            <a:r>
              <a:rPr lang="en-GB" sz="900" dirty="0" smtClean="0"/>
              <a:t>Deloitte </a:t>
            </a:r>
            <a:r>
              <a:rPr lang="en-GB" sz="900" dirty="0"/>
              <a:t>Annual Review of Football Finance 2014</a:t>
            </a:r>
          </a:p>
          <a:p>
            <a:pPr marL="0" indent="0">
              <a:buNone/>
            </a:pPr>
            <a:r>
              <a:rPr lang="en-GB" sz="900" u="sng" dirty="0">
                <a:hlinkClick r:id="rId5"/>
              </a:rPr>
              <a:t>http://www.deloitte.com/assets/Dcom-Poland/Local%20Assets/Documents/Raporty,%20badania,%20rankingi/pl_kluby_pilkarskie_finanse_ARFF_2014_Highlights.pdf</a:t>
            </a:r>
            <a:endParaRPr lang="en-GB" sz="900" dirty="0"/>
          </a:p>
          <a:p>
            <a:pPr marL="0" indent="0">
              <a:buNone/>
            </a:pPr>
            <a:r>
              <a:rPr lang="en-GB" sz="900" dirty="0" smtClean="0"/>
              <a:t>Deloitte </a:t>
            </a:r>
            <a:r>
              <a:rPr lang="en-GB" sz="900" dirty="0"/>
              <a:t>Football Money League 2014</a:t>
            </a:r>
          </a:p>
          <a:p>
            <a:pPr marL="0" indent="0">
              <a:buNone/>
            </a:pPr>
            <a:r>
              <a:rPr lang="en-GB" sz="900" u="sng" dirty="0">
                <a:hlinkClick r:id="rId6"/>
              </a:rPr>
              <a:t>https://</a:t>
            </a:r>
            <a:r>
              <a:rPr lang="en-GB" sz="900" u="sng" dirty="0" smtClean="0">
                <a:hlinkClick r:id="rId6"/>
              </a:rPr>
              <a:t>www.deloitte.com/assets/Dcom-UnitedKingdom/Local%20Assets/Documents/Industries/Sports%20Business%20Group/uk-deloitte-sbg-dfml-2014.pdf</a:t>
            </a:r>
            <a:endParaRPr lang="en-GB" altLang="en-US" sz="900" dirty="0"/>
          </a:p>
          <a:p>
            <a:pPr marL="0" indent="0">
              <a:buNone/>
            </a:pPr>
            <a:r>
              <a:rPr lang="en-GB" altLang="en-US" sz="900" dirty="0">
                <a:hlinkClick r:id="rId7"/>
              </a:rPr>
              <a:t>http://</a:t>
            </a:r>
            <a:r>
              <a:rPr lang="en-GB" altLang="en-US" sz="900" dirty="0" smtClean="0">
                <a:hlinkClick r:id="rId7"/>
              </a:rPr>
              <a:t>hubpages.com/sports/Anti-Glazer-Campaign-What-are-the-Green-and-Gold-Scarves-at-Manchester-United</a:t>
            </a:r>
            <a:endParaRPr lang="en-GB" altLang="en-US" sz="900" dirty="0" smtClean="0"/>
          </a:p>
          <a:p>
            <a:pPr marL="0" indent="0">
              <a:buNone/>
            </a:pPr>
            <a:r>
              <a:rPr lang="en-GB" altLang="en-US" sz="900" dirty="0">
                <a:hlinkClick r:id="rId8"/>
              </a:rPr>
              <a:t>http://www.insidermedia.com/insider/yorkshire/146312-insider-football-finance-championship-debt-hits-11bn</a:t>
            </a:r>
            <a:r>
              <a:rPr lang="en-GB" altLang="en-US" sz="900" dirty="0" smtClean="0">
                <a:hlinkClick r:id="rId8"/>
              </a:rPr>
              <a:t>/</a:t>
            </a:r>
            <a:endParaRPr lang="en-GB" altLang="en-US" sz="900" dirty="0" smtClean="0"/>
          </a:p>
          <a:p>
            <a:pPr marL="0" indent="0">
              <a:buNone/>
            </a:pPr>
            <a:endParaRPr lang="en-GB" altLang="en-US" sz="900" dirty="0" smtClean="0"/>
          </a:p>
          <a:p>
            <a:pPr marL="0" indent="0">
              <a:buNone/>
            </a:pPr>
            <a:endParaRPr lang="en-GB" altLang="en-US" sz="900" dirty="0"/>
          </a:p>
        </p:txBody>
      </p:sp>
    </p:spTree>
    <p:extLst>
      <p:ext uri="{BB962C8B-B14F-4D97-AF65-F5344CB8AC3E}">
        <p14:creationId xmlns:p14="http://schemas.microsoft.com/office/powerpoint/2010/main" val="598894743"/>
      </p:ext>
    </p:extLst>
  </p:cSld>
  <p:clrMapOvr>
    <a:masterClrMapping/>
  </p:clrMapOvr>
  <p:transition spd="slow">
    <p:push dir="u"/>
  </p:transition>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purl.org/dc/terms/"/>
    <ds:schemaRef ds:uri="http://www.w3.org/XML/1998/namespace"/>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2340</TotalTime>
  <Words>2832</Words>
  <Application>Microsoft Office PowerPoint</Application>
  <PresentationFormat>On-screen Show (4:3)</PresentationFormat>
  <Paragraphs>189</Paragraphs>
  <Slides>21</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Myriad Pro</vt:lpstr>
      <vt:lpstr>Symbol</vt:lpstr>
      <vt:lpstr>Times New Roman</vt:lpstr>
      <vt:lpstr>Wingdings</vt:lpstr>
      <vt:lpstr>20140311PresentationUWTSDTemplate</vt:lpstr>
      <vt:lpstr>  International Sport Market M6X02095  </vt:lpstr>
      <vt:lpstr>What is professional sport?</vt:lpstr>
      <vt:lpstr>Professional Sport– An overview</vt:lpstr>
      <vt:lpstr>Unusual characteristics of professional team sports</vt:lpstr>
      <vt:lpstr>Ownership and Outcome Models</vt:lpstr>
      <vt:lpstr>Ownership and Outcome Models</vt:lpstr>
      <vt:lpstr>Economics of Professional Team Sports</vt:lpstr>
      <vt:lpstr>1. Uncertainty of Outcome</vt:lpstr>
      <vt:lpstr>What do you think?</vt:lpstr>
      <vt:lpstr>2. Restricted Markets</vt:lpstr>
      <vt:lpstr>What evidence is there for profit maximisation by US team owners?</vt:lpstr>
      <vt:lpstr>What constraints are there on utility maximising clubs?</vt:lpstr>
      <vt:lpstr>2 fundamental differences (Sandy, Sloane and Rosentraub, 2004)</vt:lpstr>
      <vt:lpstr>Key Features of British and American Professional Team Sports</vt:lpstr>
      <vt:lpstr>Group Discussion: USA v UK</vt:lpstr>
      <vt:lpstr>Recent Trends in English and European Club Football </vt:lpstr>
      <vt:lpstr>Recent Trends in English and European Club Football </vt:lpstr>
      <vt:lpstr>Recent Trends in English and European Club Football </vt:lpstr>
      <vt:lpstr>Recent Trends in English and European Club Football </vt:lpstr>
      <vt:lpstr>Any questions?</vt:lpstr>
      <vt:lpstr>References and additional reading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James Prosser</cp:lastModifiedBy>
  <cp:revision>132</cp:revision>
  <cp:lastPrinted>2016-10-14T10:08:56Z</cp:lastPrinted>
  <dcterms:modified xsi:type="dcterms:W3CDTF">2017-03-14T08:38:17Z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