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 ContentType="image/t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9"/>
  </p:notesMasterIdLst>
  <p:sldIdLst>
    <p:sldId id="304" r:id="rId2"/>
    <p:sldId id="285" r:id="rId3"/>
    <p:sldId id="286" r:id="rId4"/>
    <p:sldId id="259" r:id="rId5"/>
    <p:sldId id="279" r:id="rId6"/>
    <p:sldId id="280" r:id="rId7"/>
    <p:sldId id="282" r:id="rId8"/>
    <p:sldId id="283" r:id="rId9"/>
    <p:sldId id="287" r:id="rId10"/>
    <p:sldId id="289" r:id="rId11"/>
    <p:sldId id="290" r:id="rId12"/>
    <p:sldId id="292" r:id="rId13"/>
    <p:sldId id="303" r:id="rId14"/>
    <p:sldId id="270" r:id="rId15"/>
    <p:sldId id="276" r:id="rId16"/>
    <p:sldId id="271" r:id="rId17"/>
    <p:sldId id="295" r:id="rId18"/>
    <p:sldId id="296" r:id="rId19"/>
    <p:sldId id="261" r:id="rId20"/>
    <p:sldId id="302" r:id="rId21"/>
    <p:sldId id="264" r:id="rId22"/>
    <p:sldId id="265" r:id="rId23"/>
    <p:sldId id="294" r:id="rId24"/>
    <p:sldId id="297" r:id="rId25"/>
    <p:sldId id="299" r:id="rId26"/>
    <p:sldId id="301" r:id="rId27"/>
    <p:sldId id="27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893"/>
    <a:srgbClr val="0432FF"/>
    <a:srgbClr val="005493"/>
    <a:srgbClr val="929000"/>
    <a:srgbClr val="941651"/>
    <a:srgbClr val="FF2F92"/>
    <a:srgbClr val="9437FF"/>
    <a:srgbClr val="009193"/>
    <a:srgbClr val="7A81FF"/>
    <a:srgbClr val="5E5E5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750" autoAdjust="0"/>
    <p:restoredTop sz="94681"/>
  </p:normalViewPr>
  <p:slideViewPr>
    <p:cSldViewPr snapToGrid="0" snapToObjects="1">
      <p:cViewPr varScale="1">
        <p:scale>
          <a:sx n="109" d="100"/>
          <a:sy n="109" d="100"/>
        </p:scale>
        <p:origin x="456" y="10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8DF4E4-56DD-E74B-AAD1-DA3B364B64D8}" type="datetimeFigureOut">
              <a:rPr lang="en-US" smtClean="0"/>
              <a:pPr/>
              <a:t>11/5/2018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A643A2-D4C3-2644-8BF4-335DAAE46266}" type="slidenum">
              <a:rPr lang="en-US" smtClean="0"/>
              <a:pPr/>
              <a:t>‹#›</a:t>
            </a:fld>
            <a:endParaRPr lang="en-US"/>
          </a:p>
        </p:txBody>
      </p:sp>
    </p:spTree>
    <p:extLst>
      <p:ext uri="{BB962C8B-B14F-4D97-AF65-F5344CB8AC3E}">
        <p14:creationId xmlns:p14="http://schemas.microsoft.com/office/powerpoint/2010/main" val="24025917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5A643A2-D4C3-2644-8BF4-335DAAE46266}" type="slidenum">
              <a:rPr lang="en-US" smtClean="0"/>
              <a:pPr/>
              <a:t>8</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4439d5f299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4439d5f299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4439d5f299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4439d5f299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A643A2-D4C3-2644-8BF4-335DAAE46266}" type="slidenum">
              <a:rPr lang="en-US" smtClean="0"/>
              <a:pPr/>
              <a:t>24</a:t>
            </a:fld>
            <a:endParaRPr lang="en-US"/>
          </a:p>
        </p:txBody>
      </p:sp>
    </p:spTree>
    <p:extLst>
      <p:ext uri="{BB962C8B-B14F-4D97-AF65-F5344CB8AC3E}">
        <p14:creationId xmlns:p14="http://schemas.microsoft.com/office/powerpoint/2010/main" val="3150110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F52AA-968A-9843-9751-7D631BB6005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43DFFE-8D82-1F4D-88A3-2EA5D30BD8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CFFBD3C-60DA-A44C-BEC5-CC49102D8A83}"/>
              </a:ext>
            </a:extLst>
          </p:cNvPr>
          <p:cNvSpPr>
            <a:spLocks noGrp="1"/>
          </p:cNvSpPr>
          <p:nvPr>
            <p:ph type="dt" sz="half" idx="10"/>
          </p:nvPr>
        </p:nvSpPr>
        <p:spPr/>
        <p:txBody>
          <a:bodyPr/>
          <a:lstStyle/>
          <a:p>
            <a:fld id="{58F746B5-FBE1-B942-9897-0AF1DF924496}" type="datetimeFigureOut">
              <a:rPr lang="en-US" smtClean="0"/>
              <a:pPr/>
              <a:t>11/5/2018</a:t>
            </a:fld>
            <a:endParaRPr lang="en-US"/>
          </a:p>
        </p:txBody>
      </p:sp>
      <p:sp>
        <p:nvSpPr>
          <p:cNvPr id="5" name="Footer Placeholder 4">
            <a:extLst>
              <a:ext uri="{FF2B5EF4-FFF2-40B4-BE49-F238E27FC236}">
                <a16:creationId xmlns:a16="http://schemas.microsoft.com/office/drawing/2014/main" id="{AD41C461-C8D9-EF42-B088-9029CD1B1D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0F08D8-3158-A240-98BB-AC1E21A51D44}"/>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560685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1ADFC-FE4D-CE4E-B89E-E6E1E08E5F5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441836B-9AE7-EA40-BDAB-D0A033506D7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C6B95E-3F3C-304B-8EA7-1DD49BAF94DA}"/>
              </a:ext>
            </a:extLst>
          </p:cNvPr>
          <p:cNvSpPr>
            <a:spLocks noGrp="1"/>
          </p:cNvSpPr>
          <p:nvPr>
            <p:ph type="dt" sz="half" idx="10"/>
          </p:nvPr>
        </p:nvSpPr>
        <p:spPr/>
        <p:txBody>
          <a:bodyPr/>
          <a:lstStyle/>
          <a:p>
            <a:fld id="{58F746B5-FBE1-B942-9897-0AF1DF924496}" type="datetimeFigureOut">
              <a:rPr lang="en-US" smtClean="0"/>
              <a:pPr/>
              <a:t>11/5/2018</a:t>
            </a:fld>
            <a:endParaRPr lang="en-US"/>
          </a:p>
        </p:txBody>
      </p:sp>
      <p:sp>
        <p:nvSpPr>
          <p:cNvPr id="5" name="Footer Placeholder 4">
            <a:extLst>
              <a:ext uri="{FF2B5EF4-FFF2-40B4-BE49-F238E27FC236}">
                <a16:creationId xmlns:a16="http://schemas.microsoft.com/office/drawing/2014/main" id="{0413209A-C805-054E-8D79-62FD9582ED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F320E9-DEB9-8F44-B8C1-18AA2B97079F}"/>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2901672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7D2E5-848B-384C-9264-6E1FC1C568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439158-DC94-D442-BA62-3B5CA0D6689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B7387C5-B46C-554B-9A0D-6490B09ED747}"/>
              </a:ext>
            </a:extLst>
          </p:cNvPr>
          <p:cNvSpPr>
            <a:spLocks noGrp="1"/>
          </p:cNvSpPr>
          <p:nvPr>
            <p:ph type="dt" sz="half" idx="10"/>
          </p:nvPr>
        </p:nvSpPr>
        <p:spPr/>
        <p:txBody>
          <a:bodyPr/>
          <a:lstStyle/>
          <a:p>
            <a:fld id="{58F746B5-FBE1-B942-9897-0AF1DF924496}" type="datetimeFigureOut">
              <a:rPr lang="en-US" smtClean="0"/>
              <a:pPr/>
              <a:t>11/5/2018</a:t>
            </a:fld>
            <a:endParaRPr lang="en-US"/>
          </a:p>
        </p:txBody>
      </p:sp>
      <p:sp>
        <p:nvSpPr>
          <p:cNvPr id="5" name="Footer Placeholder 4">
            <a:extLst>
              <a:ext uri="{FF2B5EF4-FFF2-40B4-BE49-F238E27FC236}">
                <a16:creationId xmlns:a16="http://schemas.microsoft.com/office/drawing/2014/main" id="{74171ADF-0327-3C40-8BA6-EA45993EB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305FE73-34FF-3746-8EE5-F6B0EC0CA556}"/>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505139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20970-7206-E842-A8D9-5AF46284E6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264A932-A125-D041-A0A0-41775279173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64BE550-E421-A149-B066-511356E5B315}"/>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DEFEEDC-D34F-6645-91BE-9A3EDF6A3015}"/>
              </a:ext>
            </a:extLst>
          </p:cNvPr>
          <p:cNvSpPr>
            <a:spLocks noGrp="1"/>
          </p:cNvSpPr>
          <p:nvPr>
            <p:ph type="dt" sz="half" idx="10"/>
          </p:nvPr>
        </p:nvSpPr>
        <p:spPr/>
        <p:txBody>
          <a:bodyPr/>
          <a:lstStyle/>
          <a:p>
            <a:fld id="{58F746B5-FBE1-B942-9897-0AF1DF924496}" type="datetimeFigureOut">
              <a:rPr lang="en-US" smtClean="0"/>
              <a:pPr/>
              <a:t>11/5/2018</a:t>
            </a:fld>
            <a:endParaRPr lang="en-US"/>
          </a:p>
        </p:txBody>
      </p:sp>
      <p:sp>
        <p:nvSpPr>
          <p:cNvPr id="6" name="Footer Placeholder 5">
            <a:extLst>
              <a:ext uri="{FF2B5EF4-FFF2-40B4-BE49-F238E27FC236}">
                <a16:creationId xmlns:a16="http://schemas.microsoft.com/office/drawing/2014/main" id="{0A3BCE4B-B386-2148-B7B1-184574BA15F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B405928-A7EA-6F4A-BFE9-50706359CC6C}"/>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40978914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C3E54-A398-F040-83F4-FD9DB58AB7C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2D3E432-E88B-DC4B-8760-8B279594E6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EFB27D9C-C506-FD4A-B52C-BAF7A507959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7ED07C9-A9F7-2A48-AF56-8AEE84141C7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F683C22-138C-874F-BB00-E4B1F2A646D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12FD0B-224E-6F49-B7BC-C5A2D41980E5}"/>
              </a:ext>
            </a:extLst>
          </p:cNvPr>
          <p:cNvSpPr>
            <a:spLocks noGrp="1"/>
          </p:cNvSpPr>
          <p:nvPr>
            <p:ph type="dt" sz="half" idx="10"/>
          </p:nvPr>
        </p:nvSpPr>
        <p:spPr/>
        <p:txBody>
          <a:bodyPr/>
          <a:lstStyle/>
          <a:p>
            <a:fld id="{58F746B5-FBE1-B942-9897-0AF1DF924496}" type="datetimeFigureOut">
              <a:rPr lang="en-US" smtClean="0"/>
              <a:pPr/>
              <a:t>11/5/2018</a:t>
            </a:fld>
            <a:endParaRPr lang="en-US"/>
          </a:p>
        </p:txBody>
      </p:sp>
      <p:sp>
        <p:nvSpPr>
          <p:cNvPr id="8" name="Footer Placeholder 7">
            <a:extLst>
              <a:ext uri="{FF2B5EF4-FFF2-40B4-BE49-F238E27FC236}">
                <a16:creationId xmlns:a16="http://schemas.microsoft.com/office/drawing/2014/main" id="{9B0C4B31-DEDB-4246-AFE2-A2A77A1DB8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C50F53B-B766-7E41-A524-EECB364FE03C}"/>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5624565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EE219-28E6-8C42-8301-7F22E70BA00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5999610-99CC-3347-8964-13BADACBA103}"/>
              </a:ext>
            </a:extLst>
          </p:cNvPr>
          <p:cNvSpPr>
            <a:spLocks noGrp="1"/>
          </p:cNvSpPr>
          <p:nvPr>
            <p:ph type="dt" sz="half" idx="10"/>
          </p:nvPr>
        </p:nvSpPr>
        <p:spPr/>
        <p:txBody>
          <a:bodyPr/>
          <a:lstStyle/>
          <a:p>
            <a:fld id="{58F746B5-FBE1-B942-9897-0AF1DF924496}" type="datetimeFigureOut">
              <a:rPr lang="en-US" smtClean="0"/>
              <a:pPr/>
              <a:t>11/5/2018</a:t>
            </a:fld>
            <a:endParaRPr lang="en-US"/>
          </a:p>
        </p:txBody>
      </p:sp>
      <p:sp>
        <p:nvSpPr>
          <p:cNvPr id="4" name="Footer Placeholder 3">
            <a:extLst>
              <a:ext uri="{FF2B5EF4-FFF2-40B4-BE49-F238E27FC236}">
                <a16:creationId xmlns:a16="http://schemas.microsoft.com/office/drawing/2014/main" id="{02DCC580-B2FF-E341-9114-232F32CF554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D5D2C55-5AFF-9D48-8A5D-38357DCDD8DD}"/>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409332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891B9B-5706-7E49-97A8-30F94A0A0F0B}"/>
              </a:ext>
            </a:extLst>
          </p:cNvPr>
          <p:cNvSpPr>
            <a:spLocks noGrp="1"/>
          </p:cNvSpPr>
          <p:nvPr>
            <p:ph type="dt" sz="half" idx="10"/>
          </p:nvPr>
        </p:nvSpPr>
        <p:spPr/>
        <p:txBody>
          <a:bodyPr/>
          <a:lstStyle/>
          <a:p>
            <a:fld id="{58F746B5-FBE1-B942-9897-0AF1DF924496}" type="datetimeFigureOut">
              <a:rPr lang="en-US" smtClean="0"/>
              <a:pPr/>
              <a:t>11/5/2018</a:t>
            </a:fld>
            <a:endParaRPr lang="en-US"/>
          </a:p>
        </p:txBody>
      </p:sp>
      <p:sp>
        <p:nvSpPr>
          <p:cNvPr id="3" name="Footer Placeholder 2">
            <a:extLst>
              <a:ext uri="{FF2B5EF4-FFF2-40B4-BE49-F238E27FC236}">
                <a16:creationId xmlns:a16="http://schemas.microsoft.com/office/drawing/2014/main" id="{91FE0D19-4CAA-024C-80B6-4295921F320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2E9A26E-1333-4C4E-BA18-6EA9A1A6819B}"/>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336549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9C7F9-E412-7141-96E6-B5E5162E3B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198115D-1A61-9A43-8547-CA7FFD0579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438F87A-9E5A-844C-A4EF-D228100AFC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3CA8EDC-A59D-804F-82A5-B177DF77F528}"/>
              </a:ext>
            </a:extLst>
          </p:cNvPr>
          <p:cNvSpPr>
            <a:spLocks noGrp="1"/>
          </p:cNvSpPr>
          <p:nvPr>
            <p:ph type="dt" sz="half" idx="10"/>
          </p:nvPr>
        </p:nvSpPr>
        <p:spPr/>
        <p:txBody>
          <a:bodyPr/>
          <a:lstStyle/>
          <a:p>
            <a:fld id="{58F746B5-FBE1-B942-9897-0AF1DF924496}" type="datetimeFigureOut">
              <a:rPr lang="en-US" smtClean="0"/>
              <a:pPr/>
              <a:t>11/5/2018</a:t>
            </a:fld>
            <a:endParaRPr lang="en-US"/>
          </a:p>
        </p:txBody>
      </p:sp>
      <p:sp>
        <p:nvSpPr>
          <p:cNvPr id="6" name="Footer Placeholder 5">
            <a:extLst>
              <a:ext uri="{FF2B5EF4-FFF2-40B4-BE49-F238E27FC236}">
                <a16:creationId xmlns:a16="http://schemas.microsoft.com/office/drawing/2014/main" id="{FF651CD4-35A6-B643-B9E4-6B64567839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03441D-D7E1-C749-A89F-26FA116559D3}"/>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7960943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DCCD-037E-A04E-9995-5F5992BD2AD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EF41D23-BD46-F947-AE59-8551865286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93BA2BB-4C19-F04F-A740-057B1CCF6E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6AD317F-CBC8-A242-A060-AE0E73C1C8FD}"/>
              </a:ext>
            </a:extLst>
          </p:cNvPr>
          <p:cNvSpPr>
            <a:spLocks noGrp="1"/>
          </p:cNvSpPr>
          <p:nvPr>
            <p:ph type="dt" sz="half" idx="10"/>
          </p:nvPr>
        </p:nvSpPr>
        <p:spPr/>
        <p:txBody>
          <a:bodyPr/>
          <a:lstStyle/>
          <a:p>
            <a:fld id="{58F746B5-FBE1-B942-9897-0AF1DF924496}" type="datetimeFigureOut">
              <a:rPr lang="en-US" smtClean="0"/>
              <a:pPr/>
              <a:t>11/5/2018</a:t>
            </a:fld>
            <a:endParaRPr lang="en-US"/>
          </a:p>
        </p:txBody>
      </p:sp>
      <p:sp>
        <p:nvSpPr>
          <p:cNvPr id="6" name="Footer Placeholder 5">
            <a:extLst>
              <a:ext uri="{FF2B5EF4-FFF2-40B4-BE49-F238E27FC236}">
                <a16:creationId xmlns:a16="http://schemas.microsoft.com/office/drawing/2014/main" id="{089E8AF5-6B68-DB42-A1B3-F0C05F6F2E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57DAAF-641D-7D43-AE7B-0FBE4D05FD64}"/>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81908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65479-1909-EF4C-84C0-6E4D481FB59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2F3C580-83D2-1F4D-8DB4-BA2B37FC9F3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D44FDF6-08B3-A843-995C-9B5A07A5E657}"/>
              </a:ext>
            </a:extLst>
          </p:cNvPr>
          <p:cNvSpPr>
            <a:spLocks noGrp="1"/>
          </p:cNvSpPr>
          <p:nvPr>
            <p:ph type="dt" sz="half" idx="10"/>
          </p:nvPr>
        </p:nvSpPr>
        <p:spPr/>
        <p:txBody>
          <a:bodyPr/>
          <a:lstStyle/>
          <a:p>
            <a:fld id="{58F746B5-FBE1-B942-9897-0AF1DF924496}" type="datetimeFigureOut">
              <a:rPr lang="en-US" smtClean="0"/>
              <a:pPr/>
              <a:t>11/5/2018</a:t>
            </a:fld>
            <a:endParaRPr lang="en-US"/>
          </a:p>
        </p:txBody>
      </p:sp>
      <p:sp>
        <p:nvSpPr>
          <p:cNvPr id="5" name="Footer Placeholder 4">
            <a:extLst>
              <a:ext uri="{FF2B5EF4-FFF2-40B4-BE49-F238E27FC236}">
                <a16:creationId xmlns:a16="http://schemas.microsoft.com/office/drawing/2014/main" id="{1366D68C-625D-F24F-9908-0F652FF7B5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180E89F-C9D8-F241-BFF5-E969FB57916F}"/>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4127104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037C4EF-7F76-284D-AE4D-5D5AFC167BA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940A0AC-8D56-674C-B7D1-394A0F96319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2D23B-84E8-B142-89EC-79A0E60ABB06}"/>
              </a:ext>
            </a:extLst>
          </p:cNvPr>
          <p:cNvSpPr>
            <a:spLocks noGrp="1"/>
          </p:cNvSpPr>
          <p:nvPr>
            <p:ph type="dt" sz="half" idx="10"/>
          </p:nvPr>
        </p:nvSpPr>
        <p:spPr/>
        <p:txBody>
          <a:bodyPr/>
          <a:lstStyle/>
          <a:p>
            <a:fld id="{58F746B5-FBE1-B942-9897-0AF1DF924496}" type="datetimeFigureOut">
              <a:rPr lang="en-US" smtClean="0"/>
              <a:pPr/>
              <a:t>11/5/2018</a:t>
            </a:fld>
            <a:endParaRPr lang="en-US"/>
          </a:p>
        </p:txBody>
      </p:sp>
      <p:sp>
        <p:nvSpPr>
          <p:cNvPr id="5" name="Footer Placeholder 4">
            <a:extLst>
              <a:ext uri="{FF2B5EF4-FFF2-40B4-BE49-F238E27FC236}">
                <a16:creationId xmlns:a16="http://schemas.microsoft.com/office/drawing/2014/main" id="{20337609-53EF-3840-8D67-31F91B659D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2B0B72-61B0-EA48-ACD2-0C324B9124F1}"/>
              </a:ext>
            </a:extLst>
          </p:cNvPr>
          <p:cNvSpPr>
            <a:spLocks noGrp="1"/>
          </p:cNvSpPr>
          <p:nvPr>
            <p:ph type="sldNum" sz="quarter" idx="12"/>
          </p:nvPr>
        </p:nvSpPr>
        <p:spPr/>
        <p:txBody>
          <a:bodyPr/>
          <a:lstStyle/>
          <a:p>
            <a:fld id="{66683BBB-3EEB-AE44-B971-C3C1628DED88}" type="slidenum">
              <a:rPr lang="en-US" smtClean="0"/>
              <a:pPr/>
              <a:t>‹#›</a:t>
            </a:fld>
            <a:endParaRPr lang="en-US"/>
          </a:p>
        </p:txBody>
      </p:sp>
    </p:spTree>
    <p:extLst>
      <p:ext uri="{BB962C8B-B14F-4D97-AF65-F5344CB8AC3E}">
        <p14:creationId xmlns:p14="http://schemas.microsoft.com/office/powerpoint/2010/main" val="37289544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body" type="tx">
  <p:cSld name="Title and 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415600" y="593367"/>
            <a:ext cx="11360800" cy="763600"/>
          </a:xfrm>
          <a:prstGeom prst="rect">
            <a:avLst/>
          </a:prstGeom>
        </p:spPr>
        <p:txBody>
          <a:bodyPr spcFirstLastPara="1" wrap="square" lIns="91425" tIns="91425" rIns="91425" bIns="91425" anchor="t" anchorCtr="0"/>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415600" y="1536633"/>
            <a:ext cx="11360800" cy="4555200"/>
          </a:xfrm>
          <a:prstGeom prst="rect">
            <a:avLst/>
          </a:prstGeom>
        </p:spPr>
        <p:txBody>
          <a:bodyPr spcFirstLastPara="1" wrap="square" lIns="91425" tIns="91425" rIns="91425" bIns="91425" anchor="t" anchorCtr="0"/>
          <a:lstStyle>
            <a:lvl1pPr marL="609585" lvl="0" indent="-457189">
              <a:spcBef>
                <a:spcPts val="0"/>
              </a:spcBef>
              <a:spcAft>
                <a:spcPts val="0"/>
              </a:spcAft>
              <a:buSzPts val="1800"/>
              <a:buChar char="●"/>
              <a:defRPr/>
            </a:lvl1pPr>
            <a:lvl2pPr marL="1219170" lvl="1" indent="-423323">
              <a:spcBef>
                <a:spcPts val="2133"/>
              </a:spcBef>
              <a:spcAft>
                <a:spcPts val="0"/>
              </a:spcAft>
              <a:buSzPts val="1400"/>
              <a:buChar char="○"/>
              <a:defRPr/>
            </a:lvl2pPr>
            <a:lvl3pPr marL="1828754" lvl="2" indent="-423323">
              <a:spcBef>
                <a:spcPts val="2133"/>
              </a:spcBef>
              <a:spcAft>
                <a:spcPts val="0"/>
              </a:spcAft>
              <a:buSzPts val="1400"/>
              <a:buChar char="■"/>
              <a:defRPr/>
            </a:lvl3pPr>
            <a:lvl4pPr marL="2438339" lvl="3" indent="-423323">
              <a:spcBef>
                <a:spcPts val="2133"/>
              </a:spcBef>
              <a:spcAft>
                <a:spcPts val="0"/>
              </a:spcAft>
              <a:buSzPts val="1400"/>
              <a:buChar char="●"/>
              <a:defRPr/>
            </a:lvl4pPr>
            <a:lvl5pPr marL="3047924" lvl="4" indent="-423323">
              <a:spcBef>
                <a:spcPts val="2133"/>
              </a:spcBef>
              <a:spcAft>
                <a:spcPts val="0"/>
              </a:spcAft>
              <a:buSzPts val="1400"/>
              <a:buChar char="○"/>
              <a:defRPr/>
            </a:lvl5pPr>
            <a:lvl6pPr marL="3657509" lvl="5" indent="-423323">
              <a:spcBef>
                <a:spcPts val="2133"/>
              </a:spcBef>
              <a:spcAft>
                <a:spcPts val="0"/>
              </a:spcAft>
              <a:buSzPts val="1400"/>
              <a:buChar char="■"/>
              <a:defRPr/>
            </a:lvl6pPr>
            <a:lvl7pPr marL="4267093" lvl="6" indent="-423323">
              <a:spcBef>
                <a:spcPts val="2133"/>
              </a:spcBef>
              <a:spcAft>
                <a:spcPts val="0"/>
              </a:spcAft>
              <a:buSzPts val="1400"/>
              <a:buChar char="●"/>
              <a:defRPr/>
            </a:lvl7pPr>
            <a:lvl8pPr marL="4876678" lvl="7" indent="-423323">
              <a:spcBef>
                <a:spcPts val="2133"/>
              </a:spcBef>
              <a:spcAft>
                <a:spcPts val="0"/>
              </a:spcAft>
              <a:buSzPts val="1400"/>
              <a:buChar char="○"/>
              <a:defRPr/>
            </a:lvl8pPr>
            <a:lvl9pPr marL="5486263" lvl="8" indent="-423323">
              <a:spcBef>
                <a:spcPts val="2133"/>
              </a:spcBef>
              <a:spcAft>
                <a:spcPts val="2133"/>
              </a:spcAft>
              <a:buSzPts val="1400"/>
              <a:buChar char="■"/>
              <a:defRPr/>
            </a:lvl9pPr>
          </a:lstStyle>
          <a:p>
            <a:endParaRPr/>
          </a:p>
        </p:txBody>
      </p:sp>
      <p:sp>
        <p:nvSpPr>
          <p:cNvPr id="19" name="Google Shape;19;p4"/>
          <p:cNvSpPr txBox="1">
            <a:spLocks noGrp="1"/>
          </p:cNvSpPr>
          <p:nvPr>
            <p:ph type="sldNum" idx="12"/>
          </p:nvPr>
        </p:nvSpPr>
        <p:spPr>
          <a:xfrm>
            <a:off x="11296611" y="6217623"/>
            <a:ext cx="731600" cy="5248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9082447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0"/>
                <a:lumOff val="100000"/>
              </a:schemeClr>
            </a:gs>
            <a:gs pos="35000">
              <a:schemeClr val="accent3">
                <a:lumMod val="0"/>
                <a:lumOff val="100000"/>
              </a:schemeClr>
            </a:gs>
            <a:gs pos="100000">
              <a:schemeClr val="accent3">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4502AF-91EA-8C45-95F6-08BFCE22AAB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6C16500-4BEB-4141-B6BF-E70395D688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D25FCF-E2F6-B548-81D5-D16E9FAC0E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8F746B5-FBE1-B942-9897-0AF1DF924496}" type="datetimeFigureOut">
              <a:rPr lang="en-US" smtClean="0"/>
              <a:pPr/>
              <a:t>11/5/2018</a:t>
            </a:fld>
            <a:endParaRPr lang="en-US"/>
          </a:p>
        </p:txBody>
      </p:sp>
      <p:sp>
        <p:nvSpPr>
          <p:cNvPr id="5" name="Footer Placeholder 4">
            <a:extLst>
              <a:ext uri="{FF2B5EF4-FFF2-40B4-BE49-F238E27FC236}">
                <a16:creationId xmlns:a16="http://schemas.microsoft.com/office/drawing/2014/main" id="{1978CBD9-7C94-9540-A15B-35E4B23B91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85485A5-196F-0047-A72F-D20FFA1ACD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683BBB-3EEB-AE44-B971-C3C1628DED88}" type="slidenum">
              <a:rPr lang="en-US" smtClean="0"/>
              <a:pPr/>
              <a:t>‹#›</a:t>
            </a:fld>
            <a:endParaRPr lang="en-US"/>
          </a:p>
        </p:txBody>
      </p:sp>
    </p:spTree>
    <p:extLst>
      <p:ext uri="{BB962C8B-B14F-4D97-AF65-F5344CB8AC3E}">
        <p14:creationId xmlns:p14="http://schemas.microsoft.com/office/powerpoint/2010/main" val="14019105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6.xml"/><Relationship Id="rId5" Type="http://schemas.openxmlformats.org/officeDocument/2006/relationships/image" Target="../media/image8.pn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6.xml"/><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tif"/><Relationship Id="rId2" Type="http://schemas.openxmlformats.org/officeDocument/2006/relationships/image" Target="../media/image18.ti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8.xml"/><Relationship Id="rId5" Type="http://schemas.openxmlformats.org/officeDocument/2006/relationships/image" Target="../media/image31.pn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6.xml"/><Relationship Id="rId5" Type="http://schemas.openxmlformats.org/officeDocument/2006/relationships/image" Target="../media/image35.jpeg"/><Relationship Id="rId4" Type="http://schemas.openxmlformats.org/officeDocument/2006/relationships/image" Target="../media/image34.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reference.com/business-finance/monitoring-performance-important-c88aa134363c231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6EBFF0-7B4B-4123-BC62-A1C542F98AFE}"/>
              </a:ext>
            </a:extLst>
          </p:cNvPr>
          <p:cNvPicPr>
            <a:picLocks noChangeAspect="1"/>
          </p:cNvPicPr>
          <p:nvPr/>
        </p:nvPicPr>
        <p:blipFill>
          <a:blip r:embed="rId2"/>
          <a:stretch>
            <a:fillRect/>
          </a:stretch>
        </p:blipFill>
        <p:spPr>
          <a:xfrm>
            <a:off x="762" y="428"/>
            <a:ext cx="12190476" cy="6857143"/>
          </a:xfrm>
          <a:prstGeom prst="rect">
            <a:avLst/>
          </a:prstGeom>
        </p:spPr>
      </p:pic>
    </p:spTree>
    <p:extLst>
      <p:ext uri="{BB962C8B-B14F-4D97-AF65-F5344CB8AC3E}">
        <p14:creationId xmlns:p14="http://schemas.microsoft.com/office/powerpoint/2010/main" val="35218203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B06DE37-4936-4C68-B859-6CEFB1BF36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4146" y="4050980"/>
            <a:ext cx="4230345" cy="2431873"/>
          </a:xfrm>
          <a:prstGeom prst="rect">
            <a:avLst/>
          </a:prstGeom>
          <a:noFill/>
          <a:effectLst>
            <a:softEdge rad="50800"/>
          </a:effectLst>
        </p:spPr>
      </p:pic>
      <p:sp>
        <p:nvSpPr>
          <p:cNvPr id="10" name="TextBox 9">
            <a:extLst>
              <a:ext uri="{FF2B5EF4-FFF2-40B4-BE49-F238E27FC236}">
                <a16:creationId xmlns:a16="http://schemas.microsoft.com/office/drawing/2014/main" id="{C394EC92-AE6C-406B-B220-933577E8C547}"/>
              </a:ext>
            </a:extLst>
          </p:cNvPr>
          <p:cNvSpPr txBox="1"/>
          <p:nvPr/>
        </p:nvSpPr>
        <p:spPr>
          <a:xfrm>
            <a:off x="1036982" y="583299"/>
            <a:ext cx="9843053" cy="769441"/>
          </a:xfrm>
          <a:prstGeom prst="rect">
            <a:avLst/>
          </a:prstGeom>
          <a:noFill/>
          <a:effectLst/>
        </p:spPr>
        <p:txBody>
          <a:bodyPr wrap="square" rtlCol="0">
            <a:spAutoFit/>
          </a:bodyPr>
          <a:lstStyle/>
          <a:p>
            <a:pPr algn="ctr"/>
            <a:r>
              <a:rPr lang="en-GB" sz="4400" u="sng" dirty="0">
                <a:solidFill>
                  <a:srgbClr val="005493"/>
                </a:solidFill>
                <a:latin typeface="Chalkduster"/>
              </a:rPr>
              <a:t>Introduction</a:t>
            </a:r>
          </a:p>
        </p:txBody>
      </p:sp>
      <p:sp>
        <p:nvSpPr>
          <p:cNvPr id="11" name="TextBox 10">
            <a:extLst>
              <a:ext uri="{FF2B5EF4-FFF2-40B4-BE49-F238E27FC236}">
                <a16:creationId xmlns:a16="http://schemas.microsoft.com/office/drawing/2014/main" id="{F43404C3-C210-4821-9DD9-292A88544395}"/>
              </a:ext>
            </a:extLst>
          </p:cNvPr>
          <p:cNvSpPr txBox="1"/>
          <p:nvPr/>
        </p:nvSpPr>
        <p:spPr>
          <a:xfrm>
            <a:off x="245165" y="2090172"/>
            <a:ext cx="11701669" cy="2677656"/>
          </a:xfrm>
          <a:prstGeom prst="rect">
            <a:avLst/>
          </a:prstGeom>
          <a:noFill/>
        </p:spPr>
        <p:txBody>
          <a:bodyPr wrap="square" rtlCol="0">
            <a:spAutoFit/>
          </a:bodyPr>
          <a:lstStyle/>
          <a:p>
            <a:r>
              <a:rPr lang="en-GB" sz="2800" dirty="0">
                <a:solidFill>
                  <a:srgbClr val="FF0000"/>
                </a:solidFill>
              </a:rPr>
              <a:t>This is an online Islamic bookstore specifically targeted for children. </a:t>
            </a:r>
          </a:p>
          <a:p>
            <a:endParaRPr lang="en-GB" sz="2800" dirty="0">
              <a:solidFill>
                <a:srgbClr val="FF0000"/>
              </a:solidFill>
            </a:endParaRPr>
          </a:p>
          <a:p>
            <a:r>
              <a:rPr lang="en-GB" sz="2800" dirty="0">
                <a:solidFill>
                  <a:srgbClr val="FF0000"/>
                </a:solidFill>
              </a:rPr>
              <a:t>It is in partnership between 5 people. Samad Uddin, Farzana Hussen, Soyful Khan, Sufia Khan and Shamsur Rahman.</a:t>
            </a:r>
          </a:p>
          <a:p>
            <a:endParaRPr lang="en-GB" sz="2800" dirty="0"/>
          </a:p>
          <a:p>
            <a:r>
              <a:rPr lang="en-GB" sz="2800" dirty="0"/>
              <a:t>. </a:t>
            </a:r>
          </a:p>
        </p:txBody>
      </p:sp>
    </p:spTree>
    <p:extLst>
      <p:ext uri="{BB962C8B-B14F-4D97-AF65-F5344CB8AC3E}">
        <p14:creationId xmlns:p14="http://schemas.microsoft.com/office/powerpoint/2010/main" val="847248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72594B-54A2-4DDE-B74A-A16D452097F5}"/>
              </a:ext>
            </a:extLst>
          </p:cNvPr>
          <p:cNvSpPr txBox="1"/>
          <p:nvPr/>
        </p:nvSpPr>
        <p:spPr>
          <a:xfrm>
            <a:off x="2589618" y="379411"/>
            <a:ext cx="7447721" cy="769441"/>
          </a:xfrm>
          <a:prstGeom prst="rect">
            <a:avLst/>
          </a:prstGeom>
          <a:noFill/>
          <a:effectLst/>
        </p:spPr>
        <p:txBody>
          <a:bodyPr wrap="square" rtlCol="0">
            <a:spAutoFit/>
          </a:bodyPr>
          <a:lstStyle/>
          <a:p>
            <a:pPr algn="ctr"/>
            <a:r>
              <a:rPr lang="en-GB" sz="4400" u="sng" dirty="0">
                <a:solidFill>
                  <a:srgbClr val="005493"/>
                </a:solidFill>
                <a:latin typeface="Chalkduster"/>
              </a:rPr>
              <a:t>Overview</a:t>
            </a:r>
          </a:p>
        </p:txBody>
      </p:sp>
      <p:sp>
        <p:nvSpPr>
          <p:cNvPr id="5" name="TextBox 4">
            <a:extLst>
              <a:ext uri="{FF2B5EF4-FFF2-40B4-BE49-F238E27FC236}">
                <a16:creationId xmlns:a16="http://schemas.microsoft.com/office/drawing/2014/main" id="{FDEC60E7-0FBE-4C1B-9C44-F15150BD00EC}"/>
              </a:ext>
            </a:extLst>
          </p:cNvPr>
          <p:cNvSpPr txBox="1"/>
          <p:nvPr/>
        </p:nvSpPr>
        <p:spPr>
          <a:xfrm>
            <a:off x="168813" y="1294228"/>
            <a:ext cx="11558954" cy="5878532"/>
          </a:xfrm>
          <a:prstGeom prst="rect">
            <a:avLst/>
          </a:prstGeom>
          <a:noFill/>
        </p:spPr>
        <p:txBody>
          <a:bodyPr wrap="square" rtlCol="0">
            <a:spAutoFit/>
          </a:bodyPr>
          <a:lstStyle/>
          <a:p>
            <a:r>
              <a:rPr lang="en-GB" sz="2400" b="1" dirty="0">
                <a:solidFill>
                  <a:srgbClr val="FF0000"/>
                </a:solidFill>
              </a:rPr>
              <a:t>Mission Statement:  </a:t>
            </a:r>
            <a:r>
              <a:rPr lang="en-GB" sz="2400" dirty="0">
                <a:solidFill>
                  <a:srgbClr val="FF0000"/>
                </a:solidFill>
              </a:rPr>
              <a:t>We are committed to offer a quality selection of affordable books as well as gifts and educational items aimed at young people  to fill their hearts with a deep love and understanding of Islam.</a:t>
            </a:r>
          </a:p>
          <a:p>
            <a:endParaRPr lang="en-GB" sz="2400" dirty="0"/>
          </a:p>
          <a:p>
            <a:r>
              <a:rPr lang="en-GB" sz="2400" b="1" dirty="0">
                <a:solidFill>
                  <a:srgbClr val="C00000"/>
                </a:solidFill>
              </a:rPr>
              <a:t>Aim:  </a:t>
            </a:r>
            <a:r>
              <a:rPr lang="en-GB" sz="2400" dirty="0">
                <a:solidFill>
                  <a:srgbClr val="C00000"/>
                </a:solidFill>
              </a:rPr>
              <a:t>We aim to cater to the needs of our customers by offering  a variety of  Islamic quality products and gifts at affordable prices.</a:t>
            </a:r>
          </a:p>
          <a:p>
            <a:r>
              <a:rPr lang="en-GB" sz="2400" dirty="0">
                <a:solidFill>
                  <a:srgbClr val="C00000"/>
                </a:solidFill>
              </a:rPr>
              <a:t>         </a:t>
            </a:r>
            <a:r>
              <a:rPr lang="en-GB" sz="2400" b="1" dirty="0">
                <a:solidFill>
                  <a:srgbClr val="C00000"/>
                </a:solidFill>
              </a:rPr>
              <a:t>:</a:t>
            </a:r>
            <a:r>
              <a:rPr lang="en-GB" sz="2400" dirty="0">
                <a:solidFill>
                  <a:srgbClr val="C00000"/>
                </a:solidFill>
              </a:rPr>
              <a:t>  To be able to offer  affordable and vibrant illustration books that are child friendly.</a:t>
            </a:r>
          </a:p>
          <a:p>
            <a:r>
              <a:rPr lang="en-GB" sz="2400" dirty="0">
                <a:solidFill>
                  <a:srgbClr val="C00000"/>
                </a:solidFill>
              </a:rPr>
              <a:t>         </a:t>
            </a:r>
            <a:r>
              <a:rPr lang="en-GB" sz="2400" b="1" dirty="0">
                <a:solidFill>
                  <a:srgbClr val="C00000"/>
                </a:solidFill>
              </a:rPr>
              <a:t>:</a:t>
            </a:r>
            <a:r>
              <a:rPr lang="en-GB" sz="2400" dirty="0">
                <a:solidFill>
                  <a:srgbClr val="C00000"/>
                </a:solidFill>
              </a:rPr>
              <a:t>  To satisfy the needs of  Muslim families within the UK who are searching for such literature and gifts that we are offering.</a:t>
            </a:r>
          </a:p>
          <a:p>
            <a:endParaRPr lang="en-GB" sz="2400" b="1" dirty="0"/>
          </a:p>
          <a:p>
            <a:r>
              <a:rPr lang="en-GB" sz="2400" b="1" dirty="0">
                <a:solidFill>
                  <a:srgbClr val="7030A0"/>
                </a:solidFill>
              </a:rPr>
              <a:t>Objective: </a:t>
            </a:r>
            <a:r>
              <a:rPr lang="en-GB" sz="2400" dirty="0">
                <a:solidFill>
                  <a:srgbClr val="7030A0"/>
                </a:solidFill>
              </a:rPr>
              <a:t>To create an online bookstore that will allow users to search and                        purchase books - 2 Months. </a:t>
            </a:r>
          </a:p>
          <a:p>
            <a:r>
              <a:rPr lang="en-GB" sz="2800" dirty="0">
                <a:solidFill>
                  <a:srgbClr val="7030A0"/>
                </a:solidFill>
              </a:rPr>
              <a:t>                    </a:t>
            </a:r>
            <a:r>
              <a:rPr lang="en-GB" sz="2800" b="1" dirty="0">
                <a:solidFill>
                  <a:srgbClr val="7030A0"/>
                </a:solidFill>
              </a:rPr>
              <a:t>:</a:t>
            </a:r>
            <a:r>
              <a:rPr lang="en-GB" sz="2800" dirty="0">
                <a:solidFill>
                  <a:srgbClr val="7030A0"/>
                </a:solidFill>
              </a:rPr>
              <a:t> </a:t>
            </a:r>
            <a:r>
              <a:rPr lang="en-GB" sz="2400" dirty="0">
                <a:solidFill>
                  <a:srgbClr val="7030A0"/>
                </a:solidFill>
              </a:rPr>
              <a:t>To be able to make the customers experience of purchasing books and other items enjoyable with a fast delivery service – 3 Months.</a:t>
            </a:r>
          </a:p>
          <a:p>
            <a:endParaRPr lang="en-GB" sz="3600" dirty="0"/>
          </a:p>
        </p:txBody>
      </p:sp>
    </p:spTree>
    <p:extLst>
      <p:ext uri="{BB962C8B-B14F-4D97-AF65-F5344CB8AC3E}">
        <p14:creationId xmlns:p14="http://schemas.microsoft.com/office/powerpoint/2010/main" val="107814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6EBAAB-66E3-4A94-8AF8-D727B924116D}"/>
              </a:ext>
            </a:extLst>
          </p:cNvPr>
          <p:cNvSpPr txBox="1"/>
          <p:nvPr/>
        </p:nvSpPr>
        <p:spPr>
          <a:xfrm>
            <a:off x="172278" y="1201193"/>
            <a:ext cx="9223513" cy="4893647"/>
          </a:xfrm>
          <a:prstGeom prst="rect">
            <a:avLst/>
          </a:prstGeom>
          <a:noFill/>
        </p:spPr>
        <p:txBody>
          <a:bodyPr wrap="square" rtlCol="0">
            <a:spAutoFit/>
          </a:bodyPr>
          <a:lstStyle/>
          <a:p>
            <a:pPr marL="342900" indent="-342900">
              <a:buFont typeface="Wingdings" panose="05000000000000000000" pitchFamily="2" charset="2"/>
              <a:buChar char="ü"/>
            </a:pPr>
            <a:r>
              <a:rPr lang="en-GB" sz="2400" dirty="0">
                <a:solidFill>
                  <a:srgbClr val="00B050"/>
                </a:solidFill>
              </a:rPr>
              <a:t>The products and services that has been chosen is by keeping the parents and children's in mind so that they can attain knowledge about the religion, diversity, equality and stay closer to their religion. </a:t>
            </a:r>
          </a:p>
          <a:p>
            <a:pPr marL="342900" indent="-342900">
              <a:buFont typeface="Wingdings" panose="05000000000000000000" pitchFamily="2" charset="2"/>
              <a:buChar char="ü"/>
            </a:pPr>
            <a:r>
              <a:rPr lang="en-GB" sz="2400" dirty="0">
                <a:solidFill>
                  <a:schemeClr val="accent5">
                    <a:lumMod val="75000"/>
                  </a:schemeClr>
                </a:solidFill>
              </a:rPr>
              <a:t>The products we will be selling are storybooks, educational books, Islamic essentials, educational toys and modest wear.</a:t>
            </a:r>
          </a:p>
          <a:p>
            <a:pPr marL="342900" indent="-342900">
              <a:buFont typeface="Wingdings" panose="05000000000000000000" pitchFamily="2" charset="2"/>
              <a:buChar char="ü"/>
            </a:pPr>
            <a:r>
              <a:rPr lang="en-GB" sz="2400" dirty="0">
                <a:solidFill>
                  <a:srgbClr val="FF0000"/>
                </a:solidFill>
              </a:rPr>
              <a:t>We have chosen these because there is a limited number of online bookstores that can be accessed easily to get essentials for Muslim children’s. It is difficult for the parents to be able to find the appropriate books that not only are vibrant and colourful but are educational as well. </a:t>
            </a:r>
          </a:p>
          <a:p>
            <a:pPr marL="342900" indent="-342900">
              <a:buFont typeface="Wingdings" panose="05000000000000000000" pitchFamily="2" charset="2"/>
              <a:buChar char="ü"/>
            </a:pPr>
            <a:r>
              <a:rPr lang="en-GB" sz="2400" dirty="0">
                <a:solidFill>
                  <a:srgbClr val="7030A0"/>
                </a:solidFill>
              </a:rPr>
              <a:t>We believe by opening an online bookstore we can help reach all the Muslim families and help them educate their children to bring them closer to their religion. </a:t>
            </a:r>
          </a:p>
        </p:txBody>
      </p:sp>
      <p:sp>
        <p:nvSpPr>
          <p:cNvPr id="5" name="TextBox 4">
            <a:extLst>
              <a:ext uri="{FF2B5EF4-FFF2-40B4-BE49-F238E27FC236}">
                <a16:creationId xmlns:a16="http://schemas.microsoft.com/office/drawing/2014/main" id="{777EBD14-187E-476E-9463-2B555B872E1A}"/>
              </a:ext>
            </a:extLst>
          </p:cNvPr>
          <p:cNvSpPr txBox="1"/>
          <p:nvPr/>
        </p:nvSpPr>
        <p:spPr>
          <a:xfrm>
            <a:off x="3224967" y="379481"/>
            <a:ext cx="6824870" cy="769441"/>
          </a:xfrm>
          <a:prstGeom prst="rect">
            <a:avLst/>
          </a:prstGeom>
          <a:noFill/>
          <a:effectLst/>
        </p:spPr>
        <p:txBody>
          <a:bodyPr wrap="square" rtlCol="0">
            <a:spAutoFit/>
          </a:bodyPr>
          <a:lstStyle/>
          <a:p>
            <a:r>
              <a:rPr lang="en-GB" sz="4400" u="sng" dirty="0">
                <a:solidFill>
                  <a:srgbClr val="005493"/>
                </a:solidFill>
                <a:latin typeface="Chalkduster"/>
              </a:rPr>
              <a:t>Products and services</a:t>
            </a:r>
          </a:p>
        </p:txBody>
      </p:sp>
      <p:pic>
        <p:nvPicPr>
          <p:cNvPr id="7" name="Picture 6">
            <a:extLst>
              <a:ext uri="{FF2B5EF4-FFF2-40B4-BE49-F238E27FC236}">
                <a16:creationId xmlns:a16="http://schemas.microsoft.com/office/drawing/2014/main" id="{5C03D4F5-0475-421E-9ECF-755FF050BB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08435" y="1459173"/>
            <a:ext cx="2471530" cy="1820303"/>
          </a:xfrm>
          <a:prstGeom prst="rect">
            <a:avLst/>
          </a:prstGeom>
          <a:effectLst>
            <a:softEdge rad="63500"/>
          </a:effectLst>
        </p:spPr>
      </p:pic>
      <p:pic>
        <p:nvPicPr>
          <p:cNvPr id="9" name="Picture 8">
            <a:extLst>
              <a:ext uri="{FF2B5EF4-FFF2-40B4-BE49-F238E27FC236}">
                <a16:creationId xmlns:a16="http://schemas.microsoft.com/office/drawing/2014/main" id="{4DC01975-D8AF-4365-82C4-862A85A5304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93940" y="4017348"/>
            <a:ext cx="2486025" cy="2076450"/>
          </a:xfrm>
          <a:prstGeom prst="rect">
            <a:avLst/>
          </a:prstGeom>
          <a:effectLst>
            <a:softEdge rad="38100"/>
          </a:effectLst>
        </p:spPr>
      </p:pic>
    </p:spTree>
    <p:extLst>
      <p:ext uri="{BB962C8B-B14F-4D97-AF65-F5344CB8AC3E}">
        <p14:creationId xmlns:p14="http://schemas.microsoft.com/office/powerpoint/2010/main" val="1736110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31520" y="2112964"/>
            <a:ext cx="10958731" cy="3231654"/>
          </a:xfrm>
          <a:prstGeom prst="rect">
            <a:avLst/>
          </a:prstGeom>
          <a:noFill/>
        </p:spPr>
        <p:txBody>
          <a:bodyPr wrap="square" rtlCol="0" anchor="t">
            <a:spAutoFit/>
          </a:bodyPr>
          <a:lstStyle/>
          <a:p>
            <a:r>
              <a:rPr lang="en-GB" sz="2800" dirty="0">
                <a:solidFill>
                  <a:srgbClr val="FF0000"/>
                </a:solidFill>
              </a:rPr>
              <a:t>It is a clicks business venture which will be in a rented warehouse. Fire, health and safety regulations will be applied. It will be located in Swansea city centre making it convenient for employees to travel back and forth.</a:t>
            </a:r>
            <a:r>
              <a:rPr lang="en-GB" dirty="0"/>
              <a:t/>
            </a:r>
            <a:br>
              <a:rPr lang="en-GB" dirty="0"/>
            </a:br>
            <a:r>
              <a:rPr lang="en-GB" sz="2800" dirty="0">
                <a:solidFill>
                  <a:schemeClr val="accent1"/>
                </a:solidFill>
              </a:rPr>
              <a:t>The equipment's required are desks, chairs, telephone, </a:t>
            </a:r>
            <a:r>
              <a:rPr lang="en-GB" sz="2800" dirty="0" smtClean="0">
                <a:solidFill>
                  <a:schemeClr val="accent1"/>
                </a:solidFill>
              </a:rPr>
              <a:t>packaging, stock </a:t>
            </a:r>
            <a:r>
              <a:rPr lang="en-GB" sz="2800" dirty="0">
                <a:solidFill>
                  <a:schemeClr val="accent1"/>
                </a:solidFill>
              </a:rPr>
              <a:t>control system and a computer linked to all employees personal computers.</a:t>
            </a:r>
            <a:endParaRPr lang="en-GB" sz="2800" dirty="0">
              <a:solidFill>
                <a:schemeClr val="accent1"/>
              </a:solidFill>
              <a:cs typeface="Calibri"/>
            </a:endParaRPr>
          </a:p>
          <a:p>
            <a:r>
              <a:rPr lang="en-GB" dirty="0"/>
              <a:t/>
            </a:r>
            <a:br>
              <a:rPr lang="en-GB" dirty="0"/>
            </a:br>
            <a:endParaRPr lang="en-GB" dirty="0"/>
          </a:p>
        </p:txBody>
      </p:sp>
      <p:pic>
        <p:nvPicPr>
          <p:cNvPr id="2050" name="Picture 2" descr="Image result for clip art pc"/>
          <p:cNvPicPr>
            <a:picLocks noChangeAspect="1" noChangeArrowheads="1"/>
          </p:cNvPicPr>
          <p:nvPr/>
        </p:nvPicPr>
        <p:blipFill>
          <a:blip r:embed="rId2"/>
          <a:srcRect/>
          <a:stretch>
            <a:fillRect/>
          </a:stretch>
        </p:blipFill>
        <p:spPr bwMode="auto">
          <a:xfrm>
            <a:off x="279365" y="93663"/>
            <a:ext cx="2899933" cy="1690688"/>
          </a:xfrm>
          <a:prstGeom prst="rect">
            <a:avLst/>
          </a:prstGeom>
          <a:noFill/>
          <a:effectLst>
            <a:softEdge rad="63500"/>
          </a:effectLst>
        </p:spPr>
      </p:pic>
      <p:pic>
        <p:nvPicPr>
          <p:cNvPr id="2054" name="Picture 6" descr="Image result for telephone clip art"/>
          <p:cNvPicPr>
            <a:picLocks noChangeAspect="1" noChangeArrowheads="1"/>
          </p:cNvPicPr>
          <p:nvPr/>
        </p:nvPicPr>
        <p:blipFill>
          <a:blip r:embed="rId3"/>
          <a:srcRect/>
          <a:stretch>
            <a:fillRect/>
          </a:stretch>
        </p:blipFill>
        <p:spPr bwMode="auto">
          <a:xfrm>
            <a:off x="431411" y="5420377"/>
            <a:ext cx="1974164" cy="1204131"/>
          </a:xfrm>
          <a:prstGeom prst="rect">
            <a:avLst/>
          </a:prstGeom>
          <a:noFill/>
          <a:effectLst>
            <a:softEdge rad="25400"/>
          </a:effectLst>
        </p:spPr>
      </p:pic>
      <p:sp>
        <p:nvSpPr>
          <p:cNvPr id="2056" name="AutoShape 8" descr="Image result for automatic stock control"/>
          <p:cNvSpPr>
            <a:spLocks noChangeAspect="1" noChangeArrowheads="1"/>
          </p:cNvSpPr>
          <p:nvPr/>
        </p:nvSpPr>
        <p:spPr bwMode="auto">
          <a:xfrm>
            <a:off x="63500" y="-754063"/>
            <a:ext cx="24765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58" name="AutoShape 10" descr="Image result for automatic stock control"/>
          <p:cNvSpPr>
            <a:spLocks noChangeAspect="1" noChangeArrowheads="1"/>
          </p:cNvSpPr>
          <p:nvPr/>
        </p:nvSpPr>
        <p:spPr bwMode="auto">
          <a:xfrm>
            <a:off x="63500" y="-754063"/>
            <a:ext cx="24765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60" name="AutoShape 12" descr="Image result for automatic stock control"/>
          <p:cNvSpPr>
            <a:spLocks noChangeAspect="1" noChangeArrowheads="1"/>
          </p:cNvSpPr>
          <p:nvPr/>
        </p:nvSpPr>
        <p:spPr bwMode="auto">
          <a:xfrm>
            <a:off x="63500" y="-754063"/>
            <a:ext cx="24765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62" name="AutoShape 14" descr="Image result for automatic stock control"/>
          <p:cNvSpPr>
            <a:spLocks noChangeAspect="1" noChangeArrowheads="1"/>
          </p:cNvSpPr>
          <p:nvPr/>
        </p:nvSpPr>
        <p:spPr bwMode="auto">
          <a:xfrm>
            <a:off x="63500" y="-754063"/>
            <a:ext cx="24765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2064" name="AutoShape 16" descr="Image result for automatic stock control"/>
          <p:cNvSpPr>
            <a:spLocks noChangeAspect="1" noChangeArrowheads="1"/>
          </p:cNvSpPr>
          <p:nvPr/>
        </p:nvSpPr>
        <p:spPr bwMode="auto">
          <a:xfrm>
            <a:off x="63500" y="-754063"/>
            <a:ext cx="2476500" cy="15811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66" name="Picture 18" descr="Image result for pc connected to laptop"/>
          <p:cNvPicPr>
            <a:picLocks noChangeAspect="1" noChangeArrowheads="1"/>
          </p:cNvPicPr>
          <p:nvPr/>
        </p:nvPicPr>
        <p:blipFill>
          <a:blip r:embed="rId4"/>
          <a:srcRect/>
          <a:stretch>
            <a:fillRect/>
          </a:stretch>
        </p:blipFill>
        <p:spPr bwMode="auto">
          <a:xfrm>
            <a:off x="9312812" y="5294428"/>
            <a:ext cx="2377439" cy="1525680"/>
          </a:xfrm>
          <a:prstGeom prst="rect">
            <a:avLst/>
          </a:prstGeom>
          <a:noFill/>
          <a:effectLst>
            <a:softEdge rad="63500"/>
          </a:effectLst>
        </p:spPr>
      </p:pic>
      <p:sp>
        <p:nvSpPr>
          <p:cNvPr id="7170" name="AutoShape 2" descr="Image result for image of desk and chairs"/>
          <p:cNvSpPr>
            <a:spLocks noChangeAspect="1" noChangeArrowheads="1"/>
          </p:cNvSpPr>
          <p:nvPr/>
        </p:nvSpPr>
        <p:spPr bwMode="auto">
          <a:xfrm>
            <a:off x="63500" y="-966788"/>
            <a:ext cx="2800350" cy="20193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72" name="AutoShape 4" descr="Image result for image of desk and chairs"/>
          <p:cNvSpPr>
            <a:spLocks noChangeAspect="1" noChangeArrowheads="1"/>
          </p:cNvSpPr>
          <p:nvPr/>
        </p:nvSpPr>
        <p:spPr bwMode="auto">
          <a:xfrm>
            <a:off x="63500" y="-966788"/>
            <a:ext cx="2800350" cy="20193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74" name="AutoShape 6" descr="Image result for image of desk and chairs"/>
          <p:cNvSpPr>
            <a:spLocks noChangeAspect="1" noChangeArrowheads="1"/>
          </p:cNvSpPr>
          <p:nvPr/>
        </p:nvSpPr>
        <p:spPr bwMode="auto">
          <a:xfrm>
            <a:off x="63500" y="-966788"/>
            <a:ext cx="2800350" cy="20193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76" name="AutoShape 8" descr="Image result for image of desk and chairs"/>
          <p:cNvSpPr>
            <a:spLocks noChangeAspect="1" noChangeArrowheads="1"/>
          </p:cNvSpPr>
          <p:nvPr/>
        </p:nvSpPr>
        <p:spPr bwMode="auto">
          <a:xfrm>
            <a:off x="63500" y="-852488"/>
            <a:ext cx="2466975" cy="1781176"/>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78" name="AutoShape 10" descr="Image result for Images of School Desks and Chairs"/>
          <p:cNvSpPr>
            <a:spLocks noChangeAspect="1" noChangeArrowheads="1"/>
          </p:cNvSpPr>
          <p:nvPr/>
        </p:nvSpPr>
        <p:spPr bwMode="auto">
          <a:xfrm>
            <a:off x="63500" y="-1004888"/>
            <a:ext cx="2019300" cy="20955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80" name="AutoShape 12" descr="Image result for Images of School Desks and Chairs"/>
          <p:cNvSpPr>
            <a:spLocks noChangeAspect="1" noChangeArrowheads="1"/>
          </p:cNvSpPr>
          <p:nvPr/>
        </p:nvSpPr>
        <p:spPr bwMode="auto">
          <a:xfrm>
            <a:off x="63500" y="-1004888"/>
            <a:ext cx="2019300" cy="20955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82" name="AutoShape 14" descr="Image result for Images of School Desks and Chairs"/>
          <p:cNvSpPr>
            <a:spLocks noChangeAspect="1" noChangeArrowheads="1"/>
          </p:cNvSpPr>
          <p:nvPr/>
        </p:nvSpPr>
        <p:spPr bwMode="auto">
          <a:xfrm>
            <a:off x="63500" y="-1004888"/>
            <a:ext cx="2019300" cy="20955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84" name="AutoShape 16" descr="Image result for stock control system device"/>
          <p:cNvSpPr>
            <a:spLocks noChangeAspect="1" noChangeArrowheads="1"/>
          </p:cNvSpPr>
          <p:nvPr/>
        </p:nvSpPr>
        <p:spPr bwMode="auto">
          <a:xfrm>
            <a:off x="63500" y="-617538"/>
            <a:ext cx="1962150" cy="12954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86" name="AutoShape 18" descr="Image result for stock control system device"/>
          <p:cNvSpPr>
            <a:spLocks noChangeAspect="1" noChangeArrowheads="1"/>
          </p:cNvSpPr>
          <p:nvPr/>
        </p:nvSpPr>
        <p:spPr bwMode="auto">
          <a:xfrm>
            <a:off x="63500" y="-617538"/>
            <a:ext cx="1962150" cy="12954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88" name="AutoShape 20" descr="Image result for stock control system device"/>
          <p:cNvSpPr>
            <a:spLocks noChangeAspect="1" noChangeArrowheads="1"/>
          </p:cNvSpPr>
          <p:nvPr/>
        </p:nvSpPr>
        <p:spPr bwMode="auto">
          <a:xfrm>
            <a:off x="63500" y="-617538"/>
            <a:ext cx="1962150" cy="12954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190" name="AutoShape 22" descr="Image result for stock control system device"/>
          <p:cNvSpPr>
            <a:spLocks noChangeAspect="1" noChangeArrowheads="1"/>
          </p:cNvSpPr>
          <p:nvPr/>
        </p:nvSpPr>
        <p:spPr bwMode="auto">
          <a:xfrm>
            <a:off x="63500" y="-617538"/>
            <a:ext cx="1962150" cy="12954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194" name="Picture 26" descr="http://www.waspbarcode.co.uk/~/media/images/waspbarcode/testing/mobile-asset-hero-0115.ashx?h=411&amp;la=en-GB&amp;w=728"/>
          <p:cNvPicPr>
            <a:picLocks noChangeAspect="1" noChangeArrowheads="1"/>
          </p:cNvPicPr>
          <p:nvPr/>
        </p:nvPicPr>
        <p:blipFill>
          <a:blip r:embed="rId5"/>
          <a:srcRect/>
          <a:stretch>
            <a:fillRect/>
          </a:stretch>
        </p:blipFill>
        <p:spPr bwMode="auto">
          <a:xfrm>
            <a:off x="8299938" y="155968"/>
            <a:ext cx="3390313" cy="1703021"/>
          </a:xfrm>
          <a:prstGeom prst="rect">
            <a:avLst/>
          </a:prstGeom>
          <a:noFill/>
        </p:spPr>
      </p:pic>
      <p:sp>
        <p:nvSpPr>
          <p:cNvPr id="2" name="Rectangle 1"/>
          <p:cNvSpPr/>
          <p:nvPr/>
        </p:nvSpPr>
        <p:spPr>
          <a:xfrm>
            <a:off x="3815862" y="818268"/>
            <a:ext cx="4062045" cy="584775"/>
          </a:xfrm>
          <a:prstGeom prst="rect">
            <a:avLst/>
          </a:prstGeom>
        </p:spPr>
        <p:txBody>
          <a:bodyPr wrap="square">
            <a:spAutoFit/>
          </a:bodyPr>
          <a:lstStyle/>
          <a:p>
            <a:r>
              <a:rPr lang="en-US" sz="3200" u="sng" dirty="0">
                <a:solidFill>
                  <a:srgbClr val="005493"/>
                </a:solidFill>
                <a:latin typeface="Chalkduster" panose="03050602040202020205" pitchFamily="66" charset="77"/>
              </a:rPr>
              <a:t>Physical Resources</a:t>
            </a:r>
            <a:endParaRPr lang="en-GB" sz="3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a:r>
          </a:p>
        </p:txBody>
      </p:sp>
      <p:sp>
        <p:nvSpPr>
          <p:cNvPr id="3" name="Rectangle 2"/>
          <p:cNvSpPr/>
          <p:nvPr/>
        </p:nvSpPr>
        <p:spPr>
          <a:xfrm>
            <a:off x="492369" y="644576"/>
            <a:ext cx="9176287" cy="6309420"/>
          </a:xfrm>
          <a:prstGeom prst="rect">
            <a:avLst/>
          </a:prstGeom>
        </p:spPr>
        <p:txBody>
          <a:bodyPr wrap="square">
            <a:spAutoFit/>
          </a:bodyPr>
          <a:lstStyle/>
          <a:p>
            <a:r>
              <a:rPr lang="en-GB" sz="2800" u="sng" dirty="0">
                <a:solidFill>
                  <a:schemeClr val="accent1"/>
                </a:solidFill>
                <a:latin typeface="Chalkduster" panose="03050602040202020205"/>
              </a:rPr>
              <a:t>Service standards</a:t>
            </a:r>
            <a:r>
              <a:rPr lang="en-GB" b="1" dirty="0">
                <a:solidFill>
                  <a:srgbClr val="00B050"/>
                </a:solidFill>
              </a:rPr>
              <a:t/>
            </a:r>
            <a:br>
              <a:rPr lang="en-GB" b="1" dirty="0">
                <a:solidFill>
                  <a:srgbClr val="00B050"/>
                </a:solidFill>
              </a:rPr>
            </a:br>
            <a:r>
              <a:rPr lang="en-GB" sz="2400" dirty="0">
                <a:solidFill>
                  <a:srgbClr val="00B050"/>
                </a:solidFill>
              </a:rPr>
              <a:t>According to The institute of customer service.com, “Service standards are important for customers, potential customers, employees and the management of a business.”</a:t>
            </a:r>
          </a:p>
          <a:p>
            <a:endParaRPr lang="en-GB" sz="2400" b="1" u="sng" dirty="0">
              <a:solidFill>
                <a:srgbClr val="FF0000"/>
              </a:solidFill>
              <a:latin typeface="Chalkduster" panose="03050602040202020205"/>
            </a:endParaRPr>
          </a:p>
          <a:p>
            <a:r>
              <a:rPr lang="en-GB" sz="2800" u="sng" dirty="0">
                <a:solidFill>
                  <a:srgbClr val="FF0000"/>
                </a:solidFill>
                <a:latin typeface="Chalkduster" panose="03050602040202020205"/>
              </a:rPr>
              <a:t>Defining service standards</a:t>
            </a:r>
            <a:endParaRPr lang="en-GB" sz="2800" dirty="0">
              <a:latin typeface="Chalkduster" panose="03050602040202020205"/>
            </a:endParaRPr>
          </a:p>
          <a:p>
            <a:r>
              <a:rPr lang="en-GB" sz="2400" dirty="0">
                <a:solidFill>
                  <a:srgbClr val="FF0000"/>
                </a:solidFill>
              </a:rPr>
              <a:t>Timelines: Delivery dates need to be defined precisely.</a:t>
            </a:r>
          </a:p>
          <a:p>
            <a:endParaRPr lang="en-GB" sz="2400" dirty="0">
              <a:solidFill>
                <a:schemeClr val="accent1"/>
              </a:solidFill>
            </a:endParaRPr>
          </a:p>
          <a:p>
            <a:endParaRPr lang="en-GB" sz="2400" dirty="0">
              <a:solidFill>
                <a:schemeClr val="accent1"/>
              </a:solidFill>
            </a:endParaRPr>
          </a:p>
          <a:p>
            <a:r>
              <a:rPr lang="en-GB" sz="2400" dirty="0">
                <a:solidFill>
                  <a:schemeClr val="accent1"/>
                </a:solidFill>
              </a:rPr>
              <a:t>Accuracy: Accuracy of delivery dates is essence of service standards.</a:t>
            </a:r>
          </a:p>
          <a:p>
            <a:endParaRPr lang="en-GB" sz="2400" dirty="0">
              <a:solidFill>
                <a:srgbClr val="011893"/>
              </a:solidFill>
            </a:endParaRPr>
          </a:p>
          <a:p>
            <a:endParaRPr lang="en-GB" sz="2400" dirty="0">
              <a:solidFill>
                <a:srgbClr val="011893"/>
              </a:solidFill>
            </a:endParaRPr>
          </a:p>
          <a:p>
            <a:r>
              <a:rPr lang="en-GB" sz="2400" dirty="0">
                <a:solidFill>
                  <a:srgbClr val="011893"/>
                </a:solidFill>
              </a:rPr>
              <a:t>Appropriateness: Ensuring customers are happy with the product/services and enquiries.</a:t>
            </a:r>
          </a:p>
          <a:p>
            <a:pPr fontAlgn="base"/>
            <a:r>
              <a:rPr lang="en-GB" sz="2400" dirty="0">
                <a:solidFill>
                  <a:schemeClr val="accent2">
                    <a:lumMod val="50000"/>
                  </a:schemeClr>
                </a:solidFill>
              </a:rPr>
              <a:t/>
            </a:r>
            <a:br>
              <a:rPr lang="en-GB" sz="2400" dirty="0">
                <a:solidFill>
                  <a:schemeClr val="accent2">
                    <a:lumMod val="50000"/>
                  </a:schemeClr>
                </a:solidFill>
              </a:rPr>
            </a:br>
            <a:r>
              <a:rPr lang="en-GB" dirty="0"/>
              <a:t/>
            </a:r>
            <a:br>
              <a:rPr lang="en-GB" dirty="0"/>
            </a:br>
            <a:endParaRPr lang="en-GB" dirty="0"/>
          </a:p>
        </p:txBody>
      </p:sp>
      <p:pic>
        <p:nvPicPr>
          <p:cNvPr id="5" name="Picture 2" descr="C:\Users\owner\AppData\Local\Microsoft\Windows\INetCache\IE\4L7UTR5H\tiempo[1].jpg">
            <a:extLst>
              <a:ext uri="{FF2B5EF4-FFF2-40B4-BE49-F238E27FC236}">
                <a16:creationId xmlns:a16="http://schemas.microsoft.com/office/drawing/2014/main" id="{A5DDD5C5-D1B0-4EDB-8710-F081DB038FF1}"/>
              </a:ext>
            </a:extLst>
          </p:cNvPr>
          <p:cNvPicPr>
            <a:picLocks noChangeAspect="1" noChangeArrowheads="1"/>
          </p:cNvPicPr>
          <p:nvPr/>
        </p:nvPicPr>
        <p:blipFill>
          <a:blip r:embed="rId2"/>
          <a:srcRect/>
          <a:stretch>
            <a:fillRect/>
          </a:stretch>
        </p:blipFill>
        <p:spPr bwMode="auto">
          <a:xfrm>
            <a:off x="7803861" y="2374316"/>
            <a:ext cx="1864795" cy="1462254"/>
          </a:xfrm>
          <a:prstGeom prst="rect">
            <a:avLst/>
          </a:prstGeom>
          <a:noFill/>
          <a:effectLst>
            <a:softEdge rad="50800"/>
          </a:effectLst>
        </p:spPr>
      </p:pic>
      <p:pic>
        <p:nvPicPr>
          <p:cNvPr id="6" name="Picture 3" descr="C:\Users\owner\AppData\Local\Microsoft\Windows\INetCache\IE\6X1XJZU8\target-1414775_960_720[1].png">
            <a:extLst>
              <a:ext uri="{FF2B5EF4-FFF2-40B4-BE49-F238E27FC236}">
                <a16:creationId xmlns:a16="http://schemas.microsoft.com/office/drawing/2014/main" id="{B474250F-EA1C-46BA-AD4E-082BD2793961}"/>
              </a:ext>
            </a:extLst>
          </p:cNvPr>
          <p:cNvPicPr>
            <a:picLocks noChangeAspect="1" noChangeArrowheads="1"/>
          </p:cNvPicPr>
          <p:nvPr/>
        </p:nvPicPr>
        <p:blipFill>
          <a:blip r:embed="rId3"/>
          <a:srcRect/>
          <a:stretch>
            <a:fillRect/>
          </a:stretch>
        </p:blipFill>
        <p:spPr bwMode="auto">
          <a:xfrm>
            <a:off x="9891546" y="3591215"/>
            <a:ext cx="1462254" cy="1462254"/>
          </a:xfrm>
          <a:prstGeom prst="rect">
            <a:avLst/>
          </a:prstGeom>
          <a:noFill/>
        </p:spPr>
      </p:pic>
      <p:pic>
        <p:nvPicPr>
          <p:cNvPr id="7" name="Picture 7" descr="C:\Users\owner\AppData\Local\Microsoft\Windows\INetCache\IE\CWII0YZA\smiley-face[1].jpg">
            <a:extLst>
              <a:ext uri="{FF2B5EF4-FFF2-40B4-BE49-F238E27FC236}">
                <a16:creationId xmlns:a16="http://schemas.microsoft.com/office/drawing/2014/main" id="{6F4B3813-F3DA-4205-99CA-556424BDEB9D}"/>
              </a:ext>
            </a:extLst>
          </p:cNvPr>
          <p:cNvPicPr>
            <a:picLocks noChangeAspect="1" noChangeArrowheads="1"/>
          </p:cNvPicPr>
          <p:nvPr/>
        </p:nvPicPr>
        <p:blipFill>
          <a:blip r:embed="rId4"/>
          <a:srcRect/>
          <a:stretch>
            <a:fillRect/>
          </a:stretch>
        </p:blipFill>
        <p:spPr bwMode="auto">
          <a:xfrm>
            <a:off x="8052900" y="4864582"/>
            <a:ext cx="1366715" cy="1366715"/>
          </a:xfrm>
          <a:prstGeom prst="rect">
            <a:avLst/>
          </a:prstGeom>
          <a:noFill/>
          <a:effectLst>
            <a:softEdge rad="2540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704" y="611469"/>
            <a:ext cx="10677378" cy="1023228"/>
          </a:xfrm>
        </p:spPr>
        <p:txBody>
          <a:bodyPr/>
          <a:lstStyle/>
          <a:p>
            <a:r>
              <a:rPr lang="en-GB" dirty="0">
                <a:solidFill>
                  <a:srgbClr val="005493"/>
                </a:solidFill>
                <a:latin typeface="Chalkduster"/>
              </a:rPr>
              <a:t>Implementation of service standards.</a:t>
            </a:r>
          </a:p>
        </p:txBody>
      </p:sp>
      <p:sp>
        <p:nvSpPr>
          <p:cNvPr id="7" name="Rectangle 6"/>
          <p:cNvSpPr/>
          <p:nvPr/>
        </p:nvSpPr>
        <p:spPr>
          <a:xfrm>
            <a:off x="858129" y="2464411"/>
            <a:ext cx="10916529" cy="2862322"/>
          </a:xfrm>
          <a:prstGeom prst="rect">
            <a:avLst/>
          </a:prstGeom>
        </p:spPr>
        <p:txBody>
          <a:bodyPr wrap="square">
            <a:spAutoFit/>
          </a:bodyPr>
          <a:lstStyle/>
          <a:p>
            <a:pPr marL="342900" indent="-342900">
              <a:buFont typeface="Wingdings" panose="05000000000000000000" pitchFamily="2" charset="2"/>
              <a:buChar char="ü"/>
            </a:pPr>
            <a:r>
              <a:rPr lang="en-GB" sz="2400" dirty="0">
                <a:solidFill>
                  <a:srgbClr val="FF0000"/>
                </a:solidFill>
              </a:rPr>
              <a:t>Ownership: Management will be focusing on standards in employee briefings.</a:t>
            </a:r>
          </a:p>
          <a:p>
            <a:pPr marL="342900" indent="-342900">
              <a:buFont typeface="Wingdings" panose="05000000000000000000" pitchFamily="2" charset="2"/>
              <a:buChar char="ü"/>
            </a:pPr>
            <a:endParaRPr lang="en-GB" sz="2400" dirty="0">
              <a:solidFill>
                <a:srgbClr val="FF0000"/>
              </a:solidFill>
            </a:endParaRPr>
          </a:p>
          <a:p>
            <a:pPr marL="342900" indent="-342900">
              <a:buFont typeface="Wingdings" panose="05000000000000000000" pitchFamily="2" charset="2"/>
              <a:buChar char="ü"/>
            </a:pPr>
            <a:r>
              <a:rPr lang="en-GB" sz="2400" dirty="0">
                <a:solidFill>
                  <a:schemeClr val="accent6"/>
                </a:solidFill>
              </a:rPr>
              <a:t>Visibility: Customer service standards and current performance against standards will be communicated on a timely basis</a:t>
            </a:r>
            <a:r>
              <a:rPr lang="en-GB" sz="2400" dirty="0"/>
              <a:t>.</a:t>
            </a:r>
          </a:p>
          <a:p>
            <a:pPr marL="342900" indent="-342900">
              <a:buFont typeface="Wingdings" panose="05000000000000000000" pitchFamily="2" charset="2"/>
              <a:buChar char="ü"/>
            </a:pPr>
            <a:endParaRPr lang="en-GB" sz="2400" dirty="0"/>
          </a:p>
          <a:p>
            <a:pPr marL="342900" indent="-342900">
              <a:buFont typeface="Wingdings" panose="05000000000000000000" pitchFamily="2" charset="2"/>
              <a:buChar char="ü"/>
            </a:pPr>
            <a:r>
              <a:rPr lang="en-GB" sz="2400" dirty="0">
                <a:solidFill>
                  <a:srgbClr val="941651"/>
                </a:solidFill>
              </a:rPr>
              <a:t>Commitment: The customer service applies to all employees.</a:t>
            </a:r>
          </a:p>
          <a:p>
            <a:r>
              <a:rPr lang="en-GB" dirty="0"/>
              <a:t/>
            </a:r>
            <a:br>
              <a:rPr lang="en-GB" dirty="0"/>
            </a:b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04273" y="706314"/>
            <a:ext cx="3145888" cy="1083847"/>
          </a:xfrm>
        </p:spPr>
        <p:txBody>
          <a:bodyPr/>
          <a:lstStyle/>
          <a:p>
            <a:r>
              <a:rPr lang="en-GB" dirty="0">
                <a:solidFill>
                  <a:srgbClr val="005493"/>
                </a:solidFill>
                <a:latin typeface="Chalkduster" panose="03050602040202020205"/>
              </a:rPr>
              <a:t>Monitoring</a:t>
            </a:r>
          </a:p>
        </p:txBody>
      </p:sp>
      <p:sp>
        <p:nvSpPr>
          <p:cNvPr id="3" name="Rectangle 2"/>
          <p:cNvSpPr/>
          <p:nvPr/>
        </p:nvSpPr>
        <p:spPr>
          <a:xfrm>
            <a:off x="1968500" y="1690689"/>
            <a:ext cx="8407400" cy="3600986"/>
          </a:xfrm>
          <a:prstGeom prst="rect">
            <a:avLst/>
          </a:prstGeom>
        </p:spPr>
        <p:txBody>
          <a:bodyPr wrap="square">
            <a:spAutoFit/>
          </a:bodyPr>
          <a:lstStyle/>
          <a:p>
            <a:endParaRPr lang="en-GB" dirty="0"/>
          </a:p>
          <a:p>
            <a:r>
              <a:rPr lang="en-GB" dirty="0"/>
              <a:t/>
            </a:r>
            <a:br>
              <a:rPr lang="en-GB" dirty="0"/>
            </a:br>
            <a:r>
              <a:rPr lang="en-GB" b="1" i="1" dirty="0">
                <a:solidFill>
                  <a:srgbClr val="0070C0"/>
                </a:solidFill>
              </a:rPr>
              <a:t/>
            </a:r>
            <a:br>
              <a:rPr lang="en-GB" b="1" i="1" dirty="0">
                <a:solidFill>
                  <a:srgbClr val="0070C0"/>
                </a:solidFill>
              </a:rPr>
            </a:br>
            <a:r>
              <a:rPr lang="en-GB" sz="2400" dirty="0">
                <a:solidFill>
                  <a:srgbClr val="0070C0"/>
                </a:solidFill>
              </a:rPr>
              <a:t>According to reference.com, monitoring performance helps companies determine their efficiency, allows management to catch mistakes early and make changes to benefit the company.</a:t>
            </a:r>
          </a:p>
          <a:p>
            <a:r>
              <a:rPr lang="en-GB" dirty="0">
                <a:solidFill>
                  <a:srgbClr val="FF2F92"/>
                </a:solidFill>
              </a:rPr>
              <a:t/>
            </a:r>
            <a:br>
              <a:rPr lang="en-GB" dirty="0">
                <a:solidFill>
                  <a:srgbClr val="FF2F92"/>
                </a:solidFill>
              </a:rPr>
            </a:br>
            <a:r>
              <a:rPr lang="en-GB" sz="2400" dirty="0">
                <a:solidFill>
                  <a:srgbClr val="FF2F92"/>
                </a:solidFill>
              </a:rPr>
              <a:t>Management will be monitoring: Sales, feedback from reviews, rate our product/ services and complaints</a:t>
            </a:r>
            <a:r>
              <a:rPr lang="en-GB" sz="2400" b="1" i="1" dirty="0">
                <a:solidFill>
                  <a:srgbClr val="FF2F92"/>
                </a:solidFill>
              </a:rPr>
              <a:t>.</a:t>
            </a:r>
          </a:p>
          <a:p>
            <a:r>
              <a:rPr lang="en-GB" dirty="0"/>
              <a:t/>
            </a:r>
            <a:br>
              <a:rPr lang="en-GB" dirty="0"/>
            </a:br>
            <a:endParaRPr lang="en-GB" dirty="0"/>
          </a:p>
        </p:txBody>
      </p:sp>
      <p:pic>
        <p:nvPicPr>
          <p:cNvPr id="33794" name="Picture 2" descr="C:\Users\owner\AppData\Local\Microsoft\Windows\INetCache\IE\4L7UTR5H\monitoring[1].jpg"/>
          <p:cNvPicPr>
            <a:picLocks noChangeAspect="1" noChangeArrowheads="1"/>
          </p:cNvPicPr>
          <p:nvPr/>
        </p:nvPicPr>
        <p:blipFill>
          <a:blip r:embed="rId3"/>
          <a:srcRect/>
          <a:stretch>
            <a:fillRect/>
          </a:stretch>
        </p:blipFill>
        <p:spPr bwMode="auto">
          <a:xfrm>
            <a:off x="9573169" y="217734"/>
            <a:ext cx="2276475" cy="2276475"/>
          </a:xfrm>
          <a:prstGeom prst="rect">
            <a:avLst/>
          </a:prstGeom>
          <a:noFill/>
          <a:effectLst>
            <a:softEdge rad="63500"/>
          </a:effectLst>
        </p:spPr>
      </p:pic>
      <p:pic>
        <p:nvPicPr>
          <p:cNvPr id="33796" name="Picture 4" descr="C:\Users\owner\AppData\Local\Microsoft\Windows\INetCache\IE\6X1XJZU8\evaluacion[1].jpg"/>
          <p:cNvPicPr>
            <a:picLocks noChangeAspect="1" noChangeArrowheads="1"/>
          </p:cNvPicPr>
          <p:nvPr/>
        </p:nvPicPr>
        <p:blipFill>
          <a:blip r:embed="rId4"/>
          <a:srcRect/>
          <a:stretch>
            <a:fillRect/>
          </a:stretch>
        </p:blipFill>
        <p:spPr bwMode="auto">
          <a:xfrm rot="21340655">
            <a:off x="9642540" y="4605909"/>
            <a:ext cx="2141094" cy="1921633"/>
          </a:xfrm>
          <a:prstGeom prst="rect">
            <a:avLst/>
          </a:prstGeom>
          <a:noFill/>
          <a:effectLst>
            <a:softEdge rad="50800"/>
          </a:effectLst>
        </p:spPr>
      </p:pic>
      <p:pic>
        <p:nvPicPr>
          <p:cNvPr id="33797" name="Picture 5" descr="C:\Users\owner\AppData\Local\Microsoft\Windows\INetCache\IE\6X1XJZU8\mobile_monitoring-512[1].png"/>
          <p:cNvPicPr>
            <a:picLocks noChangeAspect="1" noChangeArrowheads="1"/>
          </p:cNvPicPr>
          <p:nvPr/>
        </p:nvPicPr>
        <p:blipFill>
          <a:blip r:embed="rId5"/>
          <a:srcRect/>
          <a:stretch>
            <a:fillRect/>
          </a:stretch>
        </p:blipFill>
        <p:spPr bwMode="auto">
          <a:xfrm>
            <a:off x="1" y="4733778"/>
            <a:ext cx="2124222" cy="2124222"/>
          </a:xfrm>
          <a:prstGeom prst="rect">
            <a:avLst/>
          </a:prstGeom>
          <a:noFill/>
        </p:spPr>
      </p:pic>
      <p:pic>
        <p:nvPicPr>
          <p:cNvPr id="33804" name="Picture 12" descr="C:\Users\owner\AppData\Local\Microsoft\Windows\INetCache\IE\SFD20WZ4\monitoring[2].jpg"/>
          <p:cNvPicPr>
            <a:picLocks noChangeAspect="1" noChangeArrowheads="1"/>
          </p:cNvPicPr>
          <p:nvPr/>
        </p:nvPicPr>
        <p:blipFill>
          <a:blip r:embed="rId6"/>
          <a:srcRect/>
          <a:stretch>
            <a:fillRect/>
          </a:stretch>
        </p:blipFill>
        <p:spPr bwMode="auto">
          <a:xfrm>
            <a:off x="253999" y="259714"/>
            <a:ext cx="2319119" cy="1977049"/>
          </a:xfrm>
          <a:prstGeom prst="rect">
            <a:avLst/>
          </a:prstGeom>
          <a:noFill/>
          <a:effectLst>
            <a:softEdge rad="38100"/>
          </a:effectLst>
        </p:spPr>
      </p:pic>
      <p:sp>
        <p:nvSpPr>
          <p:cNvPr id="4" name="Rectangle 3">
            <a:extLst>
              <a:ext uri="{FF2B5EF4-FFF2-40B4-BE49-F238E27FC236}">
                <a16:creationId xmlns:a16="http://schemas.microsoft.com/office/drawing/2014/main" id="{E568993A-7DB6-4787-A034-D4E938631FB0}"/>
              </a:ext>
            </a:extLst>
          </p:cNvPr>
          <p:cNvSpPr/>
          <p:nvPr/>
        </p:nvSpPr>
        <p:spPr>
          <a:xfrm>
            <a:off x="5977217" y="3244334"/>
            <a:ext cx="237566" cy="369332"/>
          </a:xfrm>
          <a:prstGeom prst="rect">
            <a:avLst/>
          </a:prstGeom>
        </p:spPr>
        <p:txBody>
          <a:bodyPr wrap="none">
            <a:spAutoFit/>
          </a:bodyPr>
          <a:lstStyle/>
          <a:p>
            <a:r>
              <a:rPr lang="en-GB" dirty="0"/>
              <a:t> </a:t>
            </a:r>
          </a:p>
        </p:txBody>
      </p:sp>
      <p:sp>
        <p:nvSpPr>
          <p:cNvPr id="5" name="Rectangle 4">
            <a:extLst>
              <a:ext uri="{FF2B5EF4-FFF2-40B4-BE49-F238E27FC236}">
                <a16:creationId xmlns:a16="http://schemas.microsoft.com/office/drawing/2014/main" id="{41B3D456-7A47-44C6-8877-C2A93F832504}"/>
              </a:ext>
            </a:extLst>
          </p:cNvPr>
          <p:cNvSpPr/>
          <p:nvPr/>
        </p:nvSpPr>
        <p:spPr>
          <a:xfrm>
            <a:off x="5977217" y="3244334"/>
            <a:ext cx="237566" cy="369332"/>
          </a:xfrm>
          <a:prstGeom prst="rect">
            <a:avLst/>
          </a:prstGeom>
        </p:spPr>
        <p:txBody>
          <a:bodyPr wrap="none">
            <a:spAutoFit/>
          </a:bodyPr>
          <a:lstStyle/>
          <a:p>
            <a:r>
              <a:rPr lang="en-GB" dirty="0"/>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2419642" y="384367"/>
            <a:ext cx="6613557" cy="763600"/>
          </a:xfrm>
          <a:prstGeom prst="rect">
            <a:avLst/>
          </a:prstGeom>
        </p:spPr>
        <p:txBody>
          <a:bodyPr spcFirstLastPara="1" vert="horz" wrap="square" lIns="121900" tIns="121900" rIns="121900" bIns="121900" rtlCol="0" anchor="t" anchorCtr="0">
            <a:noAutofit/>
          </a:bodyPr>
          <a:lstStyle/>
          <a:p>
            <a:pPr algn="ctr"/>
            <a:r>
              <a:rPr lang="en-GB" u="sng" dirty="0">
                <a:solidFill>
                  <a:srgbClr val="005493"/>
                </a:solidFill>
                <a:latin typeface="Chalkduster" panose="03050602040202020205"/>
              </a:rPr>
              <a:t>Financial resources</a:t>
            </a:r>
            <a:endParaRPr u="sng" dirty="0">
              <a:solidFill>
                <a:srgbClr val="005493"/>
              </a:solidFill>
              <a:latin typeface="Chalkduster" panose="03050602040202020205"/>
            </a:endParaRPr>
          </a:p>
        </p:txBody>
      </p:sp>
      <p:sp>
        <p:nvSpPr>
          <p:cNvPr id="61" name="Google Shape;61;p14"/>
          <p:cNvSpPr txBox="1">
            <a:spLocks noGrp="1"/>
          </p:cNvSpPr>
          <p:nvPr>
            <p:ph type="body" idx="1"/>
          </p:nvPr>
        </p:nvSpPr>
        <p:spPr>
          <a:xfrm>
            <a:off x="415600" y="1625423"/>
            <a:ext cx="11360800" cy="4848210"/>
          </a:xfrm>
          <a:prstGeom prst="rect">
            <a:avLst/>
          </a:prstGeom>
        </p:spPr>
        <p:txBody>
          <a:bodyPr spcFirstLastPara="1" vert="horz" wrap="square" lIns="121900" tIns="121900" rIns="121900" bIns="121900" rtlCol="0" anchor="t" anchorCtr="0">
            <a:noAutofit/>
          </a:bodyPr>
          <a:lstStyle/>
          <a:p>
            <a:pPr marL="0" indent="0">
              <a:buNone/>
            </a:pPr>
            <a:r>
              <a:rPr lang="en-GB" sz="2400" dirty="0">
                <a:solidFill>
                  <a:srgbClr val="C00000"/>
                </a:solidFill>
              </a:rPr>
              <a:t>Business viability depends on cash inflows from sales and cash outflows attendant to starting and operating the business.(Valentine,2017)</a:t>
            </a:r>
            <a:endParaRPr sz="2400" dirty="0">
              <a:solidFill>
                <a:srgbClr val="C00000"/>
              </a:solidFill>
            </a:endParaRPr>
          </a:p>
          <a:p>
            <a:pPr marL="0" indent="0">
              <a:spcBef>
                <a:spcPts val="2133"/>
              </a:spcBef>
              <a:spcAft>
                <a:spcPts val="2133"/>
              </a:spcAft>
              <a:buNone/>
            </a:pPr>
            <a:r>
              <a:rPr lang="en-GB" sz="2400" dirty="0">
                <a:solidFill>
                  <a:srgbClr val="941651"/>
                </a:solidFill>
              </a:rPr>
              <a:t>Our start-up expenses come to 15k, which are investment money associated with opening an online shop. We have chosen this type of funding as we will be investing our own savings and if there’s any loss in the business it will be ours.</a:t>
            </a:r>
          </a:p>
          <a:p>
            <a:pPr marL="0" indent="0">
              <a:spcBef>
                <a:spcPts val="2133"/>
              </a:spcBef>
              <a:spcAft>
                <a:spcPts val="2133"/>
              </a:spcAft>
              <a:buNone/>
            </a:pPr>
            <a:r>
              <a:rPr lang="en-GB" sz="2400" dirty="0">
                <a:solidFill>
                  <a:srgbClr val="0432FF"/>
                </a:solidFill>
              </a:rPr>
              <a:t>The overall cost to set up the business would be around 15k because we want to start up by opening a small online business to see how it appeals to the customers and will therefore expand as we grow further. </a:t>
            </a:r>
          </a:p>
          <a:p>
            <a:pPr marL="0" indent="0">
              <a:spcBef>
                <a:spcPts val="2133"/>
              </a:spcBef>
              <a:spcAft>
                <a:spcPts val="2133"/>
              </a:spcAft>
              <a:buNone/>
            </a:pPr>
            <a:endParaRPr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2" name="Google Shape;72;p16"/>
          <p:cNvSpPr txBox="1">
            <a:spLocks noGrp="1"/>
          </p:cNvSpPr>
          <p:nvPr>
            <p:ph type="body" idx="1"/>
          </p:nvPr>
        </p:nvSpPr>
        <p:spPr>
          <a:xfrm>
            <a:off x="415600" y="1536633"/>
            <a:ext cx="11360800" cy="4555200"/>
          </a:xfrm>
          <a:prstGeom prst="rect">
            <a:avLst/>
          </a:prstGeom>
        </p:spPr>
        <p:txBody>
          <a:bodyPr spcFirstLastPara="1" vert="horz" wrap="square" lIns="121900" tIns="121900" rIns="121900" bIns="121900" rtlCol="0" anchor="t" anchorCtr="0">
            <a:noAutofit/>
          </a:bodyPr>
          <a:lstStyle/>
          <a:p>
            <a:pPr marL="0" indent="0">
              <a:buNone/>
            </a:pPr>
            <a:r>
              <a:rPr lang="en-GB" dirty="0">
                <a:solidFill>
                  <a:srgbClr val="005493"/>
                </a:solidFill>
              </a:rPr>
              <a:t>We will need to deal with ‘hard to find’ shoppers as these customers have very specific needs, before purchasing a book they will look for good prints and quality in the book. To build customers satisfaction we will need to build significant customer loyalty by selling good quality goods.</a:t>
            </a:r>
            <a:endParaRPr dirty="0">
              <a:solidFill>
                <a:srgbClr val="005493"/>
              </a:solidFill>
            </a:endParaRPr>
          </a:p>
          <a:p>
            <a:pPr marL="0" indent="0">
              <a:spcBef>
                <a:spcPts val="2133"/>
              </a:spcBef>
              <a:spcAft>
                <a:spcPts val="2133"/>
              </a:spcAft>
              <a:buNone/>
            </a:pPr>
            <a:r>
              <a:rPr lang="en-GB" dirty="0">
                <a:solidFill>
                  <a:srgbClr val="C00000"/>
                </a:solidFill>
              </a:rPr>
              <a:t>Advantage is that we will be investing our own savings and will not require any grants/loans. </a:t>
            </a:r>
            <a:endParaRPr dirty="0">
              <a:solidFill>
                <a:srgbClr val="C00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 name="Human resource is a department of a company which is responsible for personal records. Company benefits hiring and training of employees, etc. It is a limited company."/>
          <p:cNvSpPr txBox="1"/>
          <p:nvPr/>
        </p:nvSpPr>
        <p:spPr>
          <a:xfrm>
            <a:off x="327842" y="1986911"/>
            <a:ext cx="11336698" cy="4381008"/>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9" tIns="35719" rIns="35719" bIns="35719" anchor="ctr">
            <a:spAutoFit/>
          </a:bodyPr>
          <a:lstStyle/>
          <a:p>
            <a:r>
              <a:rPr sz="2800" dirty="0">
                <a:solidFill>
                  <a:srgbClr val="FF0000"/>
                </a:solidFill>
              </a:rPr>
              <a:t>Human resource</a:t>
            </a:r>
            <a:r>
              <a:rPr lang="en-GB" sz="2800" dirty="0">
                <a:solidFill>
                  <a:srgbClr val="FF0000"/>
                </a:solidFill>
              </a:rPr>
              <a:t> </a:t>
            </a:r>
            <a:r>
              <a:rPr sz="2800" dirty="0">
                <a:solidFill>
                  <a:srgbClr val="FF0000"/>
                </a:solidFill>
              </a:rPr>
              <a:t>is responsible for personal records. Company benefits</a:t>
            </a:r>
            <a:r>
              <a:rPr lang="en-GB" sz="2800" dirty="0">
                <a:solidFill>
                  <a:srgbClr val="FF0000"/>
                </a:solidFill>
              </a:rPr>
              <a:t>,</a:t>
            </a:r>
            <a:r>
              <a:rPr sz="2800" dirty="0">
                <a:solidFill>
                  <a:srgbClr val="FF0000"/>
                </a:solidFill>
              </a:rPr>
              <a:t> hiring and training of employees</a:t>
            </a:r>
            <a:r>
              <a:rPr lang="en-GB" sz="2800" dirty="0">
                <a:solidFill>
                  <a:srgbClr val="FF0000"/>
                </a:solidFill>
              </a:rPr>
              <a:t> </a:t>
            </a:r>
            <a:r>
              <a:rPr sz="2800" dirty="0">
                <a:solidFill>
                  <a:srgbClr val="FF0000"/>
                </a:solidFill>
              </a:rPr>
              <a:t>etc. </a:t>
            </a:r>
            <a:endParaRPr lang="en-GB" sz="2800" dirty="0">
              <a:solidFill>
                <a:srgbClr val="FF0000"/>
              </a:solidFill>
            </a:endParaRPr>
          </a:p>
          <a:p>
            <a:pPr algn="ctr"/>
            <a:endParaRPr lang="en-GB" sz="2800" u="sng" dirty="0">
              <a:solidFill>
                <a:srgbClr val="005493"/>
              </a:solidFill>
              <a:latin typeface="Chalkduster" panose="03050602040202020205"/>
            </a:endParaRPr>
          </a:p>
          <a:p>
            <a:pPr algn="ctr"/>
            <a:r>
              <a:rPr lang="en-GB" sz="2800" u="sng" dirty="0">
                <a:solidFill>
                  <a:srgbClr val="005493"/>
                </a:solidFill>
                <a:latin typeface="Chalkduster" panose="03050602040202020205"/>
              </a:rPr>
              <a:t>Employees</a:t>
            </a:r>
          </a:p>
          <a:p>
            <a:pPr algn="ctr"/>
            <a:endParaRPr lang="en-GB" sz="2800" u="sng" dirty="0">
              <a:solidFill>
                <a:srgbClr val="005493"/>
              </a:solidFill>
              <a:latin typeface="Chalkduster" panose="03050602040202020205"/>
            </a:endParaRPr>
          </a:p>
          <a:p>
            <a:r>
              <a:rPr lang="en-GB" sz="2800" dirty="0">
                <a:solidFill>
                  <a:srgbClr val="929000"/>
                </a:solidFill>
              </a:rPr>
              <a:t>Samad Uddin- Experience of taking orders in warehouses </a:t>
            </a:r>
          </a:p>
          <a:p>
            <a:r>
              <a:rPr lang="en-GB" sz="2800" dirty="0">
                <a:solidFill>
                  <a:srgbClr val="929000"/>
                </a:solidFill>
              </a:rPr>
              <a:t>Soyful Khan- Experience in managing</a:t>
            </a:r>
          </a:p>
          <a:p>
            <a:r>
              <a:rPr lang="en-GB" sz="2800" dirty="0">
                <a:solidFill>
                  <a:srgbClr val="929000"/>
                </a:solidFill>
              </a:rPr>
              <a:t>Shamsur Rahman - Experience in running a business. </a:t>
            </a:r>
          </a:p>
          <a:p>
            <a:r>
              <a:rPr lang="en-GB" sz="2800" dirty="0">
                <a:solidFill>
                  <a:srgbClr val="929000"/>
                </a:solidFill>
              </a:rPr>
              <a:t>Sufia Khan- Sales manager and sales assistant </a:t>
            </a:r>
          </a:p>
          <a:p>
            <a:r>
              <a:rPr lang="en-GB" sz="2800" dirty="0">
                <a:solidFill>
                  <a:srgbClr val="929000"/>
                </a:solidFill>
              </a:rPr>
              <a:t>Farzana Hussen - Active on social media  </a:t>
            </a:r>
          </a:p>
        </p:txBody>
      </p:sp>
      <p:sp>
        <p:nvSpPr>
          <p:cNvPr id="120" name="Human Resources"/>
          <p:cNvSpPr txBox="1"/>
          <p:nvPr/>
        </p:nvSpPr>
        <p:spPr>
          <a:xfrm>
            <a:off x="3666226" y="438388"/>
            <a:ext cx="4659930" cy="74924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r>
              <a:rPr sz="4400" u="sng" dirty="0">
                <a:solidFill>
                  <a:srgbClr val="005493"/>
                </a:solidFill>
                <a:latin typeface="Chalkduster" panose="03050602040202020205"/>
              </a:rPr>
              <a:t>Human Resources</a:t>
            </a:r>
          </a:p>
        </p:txBody>
      </p:sp>
      <p:pic>
        <p:nvPicPr>
          <p:cNvPr id="121" name="Screen Shot 2018-10-29 at 19.06.01.png" descr="Screen Shot 2018-10-29 at 19.06.01.png"/>
          <p:cNvPicPr>
            <a:picLocks noChangeAspect="1"/>
          </p:cNvPicPr>
          <p:nvPr/>
        </p:nvPicPr>
        <p:blipFill>
          <a:blip r:embed="rId2">
            <a:extLst/>
          </a:blip>
          <a:srcRect l="2433" t="3362" r="535" b="379"/>
          <a:stretch>
            <a:fillRect/>
          </a:stretch>
        </p:blipFill>
        <p:spPr>
          <a:xfrm>
            <a:off x="8553157" y="154703"/>
            <a:ext cx="3311001" cy="1845737"/>
          </a:xfrm>
          <a:prstGeom prst="rect">
            <a:avLst/>
          </a:prstGeom>
          <a:ln w="12700">
            <a:miter lim="400000"/>
          </a:ln>
          <a:effectLst>
            <a:softEdge rad="76200"/>
          </a:effectLst>
        </p:spPr>
      </p:pic>
      <p:sp>
        <p:nvSpPr>
          <p:cNvPr id="6" name="Farzana Hussen - Active in social media">
            <a:extLst>
              <a:ext uri="{FF2B5EF4-FFF2-40B4-BE49-F238E27FC236}">
                <a16:creationId xmlns:a16="http://schemas.microsoft.com/office/drawing/2014/main" id="{7A45DB06-A3AF-48D4-AAC1-4C75B42A8A12}"/>
              </a:ext>
            </a:extLst>
          </p:cNvPr>
          <p:cNvSpPr txBox="1"/>
          <p:nvPr/>
        </p:nvSpPr>
        <p:spPr>
          <a:xfrm>
            <a:off x="2054323" y="1733507"/>
            <a:ext cx="4524607"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35719" tIns="35719" rIns="35719" bIns="35719" anchor="ctr">
            <a:spAutoFit/>
          </a:bodyPr>
          <a:lstStyle/>
          <a:p>
            <a:endParaRPr sz="1266" dirty="0"/>
          </a:p>
        </p:txBody>
      </p:sp>
      <p:sp>
        <p:nvSpPr>
          <p:cNvPr id="7" name="Soyful Khan- Experience in managing">
            <a:extLst>
              <a:ext uri="{FF2B5EF4-FFF2-40B4-BE49-F238E27FC236}">
                <a16:creationId xmlns:a16="http://schemas.microsoft.com/office/drawing/2014/main" id="{62E3CA3E-570E-4767-938F-57B4F8CBD57F}"/>
              </a:ext>
            </a:extLst>
          </p:cNvPr>
          <p:cNvSpPr txBox="1"/>
          <p:nvPr/>
        </p:nvSpPr>
        <p:spPr>
          <a:xfrm>
            <a:off x="2201885" y="2339012"/>
            <a:ext cx="72200"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endParaRPr sz="1266" dirty="0"/>
          </a:p>
        </p:txBody>
      </p:sp>
      <p:sp>
        <p:nvSpPr>
          <p:cNvPr id="8" name="Samad Miah- Experience of taking orders in warehouses">
            <a:extLst>
              <a:ext uri="{FF2B5EF4-FFF2-40B4-BE49-F238E27FC236}">
                <a16:creationId xmlns:a16="http://schemas.microsoft.com/office/drawing/2014/main" id="{44633796-7263-4EFA-A067-9AD1494D48CA}"/>
              </a:ext>
            </a:extLst>
          </p:cNvPr>
          <p:cNvSpPr txBox="1"/>
          <p:nvPr/>
        </p:nvSpPr>
        <p:spPr>
          <a:xfrm>
            <a:off x="2163128" y="2795334"/>
            <a:ext cx="72200"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endParaRPr sz="1266" dirty="0"/>
          </a:p>
        </p:txBody>
      </p:sp>
      <p:sp>
        <p:nvSpPr>
          <p:cNvPr id="9" name="Sufia Khan- Sales manager and sales assistant">
            <a:extLst>
              <a:ext uri="{FF2B5EF4-FFF2-40B4-BE49-F238E27FC236}">
                <a16:creationId xmlns:a16="http://schemas.microsoft.com/office/drawing/2014/main" id="{3125D648-9872-4C9A-8FE9-517F51062A00}"/>
              </a:ext>
            </a:extLst>
          </p:cNvPr>
          <p:cNvSpPr txBox="1"/>
          <p:nvPr/>
        </p:nvSpPr>
        <p:spPr>
          <a:xfrm>
            <a:off x="2263697" y="3295534"/>
            <a:ext cx="72200"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endParaRPr sz="1266" dirty="0"/>
          </a:p>
        </p:txBody>
      </p:sp>
      <p:pic>
        <p:nvPicPr>
          <p:cNvPr id="10" name="Screen Shot 2018-10-29 at 19.32.51.png" descr="Screen Shot 2018-10-29 at 19.32.51.png">
            <a:extLst>
              <a:ext uri="{FF2B5EF4-FFF2-40B4-BE49-F238E27FC236}">
                <a16:creationId xmlns:a16="http://schemas.microsoft.com/office/drawing/2014/main" id="{2165ADAB-A817-42BB-8A06-73188B0A14E5}"/>
              </a:ext>
            </a:extLst>
          </p:cNvPr>
          <p:cNvPicPr>
            <a:picLocks noChangeAspect="1"/>
          </p:cNvPicPr>
          <p:nvPr/>
        </p:nvPicPr>
        <p:blipFill>
          <a:blip r:embed="rId3">
            <a:extLst/>
          </a:blip>
          <a:srcRect l="910" r="910"/>
          <a:stretch>
            <a:fillRect/>
          </a:stretch>
        </p:blipFill>
        <p:spPr>
          <a:xfrm>
            <a:off x="8362589" y="4752402"/>
            <a:ext cx="3501569" cy="1615517"/>
          </a:xfrm>
          <a:prstGeom prst="rect">
            <a:avLst/>
          </a:prstGeom>
          <a:ln w="12700">
            <a:miter lim="400000"/>
          </a:ln>
          <a:effectLst>
            <a:softEdge rad="63500"/>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 name="We will interview people on there traits and skills that we will need,"/>
          <p:cNvSpPr txBox="1"/>
          <p:nvPr/>
        </p:nvSpPr>
        <p:spPr>
          <a:xfrm>
            <a:off x="307517" y="1690923"/>
            <a:ext cx="11576967" cy="4575804"/>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square" lIns="35719" tIns="35719" rIns="35719" bIns="35719" anchor="ctr">
            <a:spAutoFit/>
          </a:bodyPr>
          <a:lstStyle/>
          <a:p>
            <a:r>
              <a:rPr sz="2800" dirty="0">
                <a:solidFill>
                  <a:srgbClr val="941651"/>
                </a:solidFill>
              </a:rPr>
              <a:t>We will interview people on there traits and skills that we will </a:t>
            </a:r>
            <a:r>
              <a:rPr lang="en-GB" sz="2800" dirty="0">
                <a:solidFill>
                  <a:srgbClr val="941651"/>
                </a:solidFill>
              </a:rPr>
              <a:t>require.</a:t>
            </a:r>
          </a:p>
          <a:p>
            <a:endParaRPr lang="en-GB" sz="2800" dirty="0">
              <a:solidFill>
                <a:srgbClr val="941651"/>
              </a:solidFill>
            </a:endParaRPr>
          </a:p>
          <a:p>
            <a:pPr marL="457200" indent="-457200">
              <a:buFont typeface="Wingdings" panose="05000000000000000000" pitchFamily="2" charset="2"/>
              <a:buChar char="ü"/>
            </a:pPr>
            <a:r>
              <a:rPr lang="en-GB" sz="2800" dirty="0">
                <a:solidFill>
                  <a:srgbClr val="941651"/>
                </a:solidFill>
              </a:rPr>
              <a:t>Excellent communicator </a:t>
            </a:r>
          </a:p>
          <a:p>
            <a:pPr marL="457200" indent="-457200">
              <a:buFont typeface="Wingdings" panose="05000000000000000000" pitchFamily="2" charset="2"/>
              <a:buChar char="ü"/>
            </a:pPr>
            <a:r>
              <a:rPr lang="en-GB" sz="2800" dirty="0">
                <a:solidFill>
                  <a:srgbClr val="941651"/>
                </a:solidFill>
              </a:rPr>
              <a:t>Negotiator </a:t>
            </a:r>
          </a:p>
          <a:p>
            <a:pPr marL="457200" indent="-457200">
              <a:buFont typeface="Wingdings" panose="05000000000000000000" pitchFamily="2" charset="2"/>
              <a:buChar char="ü"/>
            </a:pPr>
            <a:r>
              <a:rPr lang="en-GB" sz="2800" dirty="0">
                <a:solidFill>
                  <a:srgbClr val="941651"/>
                </a:solidFill>
              </a:rPr>
              <a:t>Networker</a:t>
            </a:r>
            <a:endParaRPr lang="en-GB" sz="2800" dirty="0"/>
          </a:p>
          <a:p>
            <a:r>
              <a:rPr lang="en-GB" sz="2800" dirty="0">
                <a:solidFill>
                  <a:srgbClr val="002060"/>
                </a:solidFill>
              </a:rPr>
              <a:t>We will recruit candidates by advertising on newspapers and job centres, looking for people with good qualification and skills. </a:t>
            </a:r>
          </a:p>
          <a:p>
            <a:r>
              <a:rPr lang="en-GB" sz="2800" dirty="0">
                <a:solidFill>
                  <a:srgbClr val="002060"/>
                </a:solidFill>
              </a:rPr>
              <a:t>Candidate should keep in mind the </a:t>
            </a:r>
          </a:p>
          <a:p>
            <a:r>
              <a:rPr lang="en-GB" sz="2800" dirty="0">
                <a:solidFill>
                  <a:srgbClr val="002060"/>
                </a:solidFill>
              </a:rPr>
              <a:t>ultimate goal of the company.</a:t>
            </a:r>
          </a:p>
          <a:p>
            <a:pPr marL="457200" indent="-457200">
              <a:buFont typeface="Wingdings" panose="05000000000000000000" pitchFamily="2" charset="2"/>
              <a:buChar char="ü"/>
            </a:pPr>
            <a:endParaRPr lang="en-GB" sz="2800" dirty="0"/>
          </a:p>
          <a:p>
            <a:endParaRPr sz="1266" dirty="0"/>
          </a:p>
        </p:txBody>
      </p:sp>
      <p:sp>
        <p:nvSpPr>
          <p:cNvPr id="133" name="Negotiation"/>
          <p:cNvSpPr txBox="1"/>
          <p:nvPr/>
        </p:nvSpPr>
        <p:spPr>
          <a:xfrm>
            <a:off x="3075337" y="2385184"/>
            <a:ext cx="72200"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endParaRPr sz="1266" dirty="0"/>
          </a:p>
        </p:txBody>
      </p:sp>
      <p:sp>
        <p:nvSpPr>
          <p:cNvPr id="134" name="Networking skill"/>
          <p:cNvSpPr txBox="1"/>
          <p:nvPr/>
        </p:nvSpPr>
        <p:spPr>
          <a:xfrm>
            <a:off x="2071747" y="2969600"/>
            <a:ext cx="72200" cy="26693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wrap="none" lIns="35719" tIns="35719" rIns="35719" bIns="35719" anchor="ctr">
            <a:spAutoFit/>
          </a:bodyPr>
          <a:lstStyle/>
          <a:p>
            <a:endParaRPr sz="1266" dirty="0"/>
          </a:p>
        </p:txBody>
      </p:sp>
      <p:pic>
        <p:nvPicPr>
          <p:cNvPr id="135" name="Image" descr="Image"/>
          <p:cNvPicPr>
            <a:picLocks noChangeAspect="1"/>
          </p:cNvPicPr>
          <p:nvPr/>
        </p:nvPicPr>
        <p:blipFill>
          <a:blip r:embed="rId2">
            <a:extLst/>
          </a:blip>
          <a:stretch>
            <a:fillRect/>
          </a:stretch>
        </p:blipFill>
        <p:spPr>
          <a:xfrm>
            <a:off x="5084737" y="2289769"/>
            <a:ext cx="2855366" cy="1626593"/>
          </a:xfrm>
          <a:prstGeom prst="rect">
            <a:avLst/>
          </a:prstGeom>
          <a:ln w="12700">
            <a:miter lim="400000"/>
          </a:ln>
        </p:spPr>
      </p:pic>
      <p:sp>
        <p:nvSpPr>
          <p:cNvPr id="2" name="TextBox 1">
            <a:extLst>
              <a:ext uri="{FF2B5EF4-FFF2-40B4-BE49-F238E27FC236}">
                <a16:creationId xmlns:a16="http://schemas.microsoft.com/office/drawing/2014/main" id="{025B5A3E-6D52-4374-AB21-9D989768DCE1}"/>
              </a:ext>
            </a:extLst>
          </p:cNvPr>
          <p:cNvSpPr txBox="1"/>
          <p:nvPr/>
        </p:nvSpPr>
        <p:spPr>
          <a:xfrm>
            <a:off x="3632178" y="490595"/>
            <a:ext cx="4588628" cy="769441"/>
          </a:xfrm>
          <a:prstGeom prst="rect">
            <a:avLst/>
          </a:prstGeom>
          <a:noFill/>
        </p:spPr>
        <p:txBody>
          <a:bodyPr wrap="square" rtlCol="0">
            <a:spAutoFit/>
          </a:bodyPr>
          <a:lstStyle/>
          <a:p>
            <a:pPr algn="ctr"/>
            <a:r>
              <a:rPr lang="en-GB" sz="4400" dirty="0">
                <a:solidFill>
                  <a:srgbClr val="005493"/>
                </a:solidFill>
                <a:latin typeface="Chalkduster"/>
              </a:rPr>
              <a:t>Interview</a:t>
            </a:r>
          </a:p>
        </p:txBody>
      </p:sp>
      <p:pic>
        <p:nvPicPr>
          <p:cNvPr id="10" name="Image" descr="Image">
            <a:extLst>
              <a:ext uri="{FF2B5EF4-FFF2-40B4-BE49-F238E27FC236}">
                <a16:creationId xmlns:a16="http://schemas.microsoft.com/office/drawing/2014/main" id="{C9A25031-0C43-4DAD-A6F1-7C52010B8D3B}"/>
              </a:ext>
            </a:extLst>
          </p:cNvPr>
          <p:cNvPicPr>
            <a:picLocks noChangeAspect="1"/>
          </p:cNvPicPr>
          <p:nvPr/>
        </p:nvPicPr>
        <p:blipFill>
          <a:blip r:embed="rId3">
            <a:extLst/>
          </a:blip>
          <a:stretch>
            <a:fillRect/>
          </a:stretch>
        </p:blipFill>
        <p:spPr>
          <a:xfrm>
            <a:off x="8220806" y="4643496"/>
            <a:ext cx="3472004" cy="2054118"/>
          </a:xfrm>
          <a:prstGeom prst="rect">
            <a:avLst/>
          </a:prstGeom>
          <a:ln w="12700">
            <a:miter lim="400000"/>
          </a:ln>
          <a:effectLst>
            <a:softEdge rad="63500"/>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3A4D9FB-8B10-48F4-9768-E97BDBFF8BCB}"/>
              </a:ext>
            </a:extLst>
          </p:cNvPr>
          <p:cNvSpPr>
            <a:spLocks noGrp="1"/>
          </p:cNvSpPr>
          <p:nvPr>
            <p:ph idx="1"/>
          </p:nvPr>
        </p:nvSpPr>
        <p:spPr>
          <a:xfrm>
            <a:off x="4974492" y="1776050"/>
            <a:ext cx="6836899" cy="3776209"/>
          </a:xfrm>
        </p:spPr>
        <p:txBody>
          <a:bodyPr anchor="ctr">
            <a:noAutofit/>
          </a:bodyPr>
          <a:lstStyle/>
          <a:p>
            <a:pPr marL="0" indent="0">
              <a:buNone/>
            </a:pPr>
            <a:r>
              <a:rPr lang="en-US" sz="2400" dirty="0">
                <a:solidFill>
                  <a:srgbClr val="C00000"/>
                </a:solidFill>
                <a:latin typeface="Chalkduster" panose="03050602040202020205" pitchFamily="66" charset="77"/>
              </a:rPr>
              <a:t>Marketing is:</a:t>
            </a:r>
          </a:p>
          <a:p>
            <a:pPr marL="0" indent="0">
              <a:buNone/>
            </a:pPr>
            <a:endParaRPr lang="en-US" sz="2400" dirty="0">
              <a:solidFill>
                <a:srgbClr val="C00000"/>
              </a:solidFill>
              <a:latin typeface="Chalkduster" panose="03050602040202020205" pitchFamily="66" charset="77"/>
            </a:endParaRPr>
          </a:p>
          <a:p>
            <a:pPr>
              <a:buFont typeface="Wingdings" panose="05000000000000000000" pitchFamily="2" charset="2"/>
              <a:buChar char="ü"/>
            </a:pPr>
            <a:r>
              <a:rPr lang="en-US" sz="2400" dirty="0">
                <a:solidFill>
                  <a:srgbClr val="00B050"/>
                </a:solidFill>
                <a:latin typeface="Chalkduster" panose="03050602040202020205" pitchFamily="66" charset="77"/>
              </a:rPr>
              <a:t>Enticing and encouraging customers to change their needs into wants.</a:t>
            </a:r>
          </a:p>
          <a:p>
            <a:pPr>
              <a:buFont typeface="Wingdings" panose="05000000000000000000" pitchFamily="2" charset="2"/>
              <a:buChar char="ü"/>
            </a:pPr>
            <a:r>
              <a:rPr lang="en-US" sz="2400" dirty="0">
                <a:solidFill>
                  <a:srgbClr val="0070C0"/>
                </a:solidFill>
                <a:latin typeface="Chalkduster" panose="03050602040202020205" pitchFamily="66" charset="77"/>
              </a:rPr>
              <a:t>Persuading consumers with the attractive branding and packaging.</a:t>
            </a:r>
          </a:p>
          <a:p>
            <a:pPr marL="0" indent="0" algn="ctr">
              <a:buNone/>
            </a:pPr>
            <a:endParaRPr lang="en-US" sz="2400" dirty="0">
              <a:solidFill>
                <a:srgbClr val="C00000"/>
              </a:solidFill>
            </a:endParaRPr>
          </a:p>
        </p:txBody>
      </p:sp>
      <p:sp>
        <p:nvSpPr>
          <p:cNvPr id="5" name="TextBox 4">
            <a:extLst>
              <a:ext uri="{FF2B5EF4-FFF2-40B4-BE49-F238E27FC236}">
                <a16:creationId xmlns:a16="http://schemas.microsoft.com/office/drawing/2014/main" id="{7C9998A0-9116-43E2-959E-F2560B8F175F}"/>
              </a:ext>
            </a:extLst>
          </p:cNvPr>
          <p:cNvSpPr txBox="1"/>
          <p:nvPr/>
        </p:nvSpPr>
        <p:spPr>
          <a:xfrm>
            <a:off x="4079347" y="575030"/>
            <a:ext cx="5641145" cy="769441"/>
          </a:xfrm>
          <a:prstGeom prst="rect">
            <a:avLst/>
          </a:prstGeom>
          <a:noFill/>
        </p:spPr>
        <p:txBody>
          <a:bodyPr wrap="square" rtlCol="0">
            <a:spAutoFit/>
          </a:bodyPr>
          <a:lstStyle/>
          <a:p>
            <a:pPr algn="ctr"/>
            <a:r>
              <a:rPr lang="en-GB" sz="4400" u="sng" dirty="0">
                <a:solidFill>
                  <a:srgbClr val="011893"/>
                </a:solidFill>
                <a:latin typeface="Chalkduster" panose="03050602040202020205"/>
              </a:rPr>
              <a:t>Marketing </a:t>
            </a:r>
          </a:p>
        </p:txBody>
      </p:sp>
      <p:pic>
        <p:nvPicPr>
          <p:cNvPr id="6" name="Picture 5">
            <a:extLst>
              <a:ext uri="{FF2B5EF4-FFF2-40B4-BE49-F238E27FC236}">
                <a16:creationId xmlns:a16="http://schemas.microsoft.com/office/drawing/2014/main" id="{C90A0664-5132-414A-BE33-49A8342F4CF3}"/>
              </a:ext>
            </a:extLst>
          </p:cNvPr>
          <p:cNvPicPr>
            <a:picLocks noChangeAspect="1"/>
          </p:cNvPicPr>
          <p:nvPr/>
        </p:nvPicPr>
        <p:blipFill rotWithShape="1">
          <a:blip r:embed="rId2">
            <a:alphaModFix/>
            <a:extLst/>
          </a:blip>
          <a:srcRect l="13727" r="6972" b="-1"/>
          <a:stretch/>
        </p:blipFill>
        <p:spPr>
          <a:xfrm>
            <a:off x="20" y="1132285"/>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63500"/>
          </a:effectLst>
        </p:spPr>
      </p:pic>
    </p:spTree>
    <p:extLst>
      <p:ext uri="{BB962C8B-B14F-4D97-AF65-F5344CB8AC3E}">
        <p14:creationId xmlns:p14="http://schemas.microsoft.com/office/powerpoint/2010/main" val="2526091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46598C5-0FE7-1E46-9750-726D4C7F6C6F}"/>
              </a:ext>
            </a:extLst>
          </p:cNvPr>
          <p:cNvSpPr txBox="1">
            <a:spLocks/>
          </p:cNvSpPr>
          <p:nvPr/>
        </p:nvSpPr>
        <p:spPr>
          <a:xfrm>
            <a:off x="2509646" y="675248"/>
            <a:ext cx="7172707" cy="518085"/>
          </a:xfrm>
          <a:prstGeom prst="rect">
            <a:avLst/>
          </a:prstGeom>
        </p:spPr>
        <p:txBody>
          <a:bodyP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7600" dirty="0">
                <a:solidFill>
                  <a:srgbClr val="011893"/>
                </a:solidFill>
                <a:latin typeface="Chalkduster" panose="03050602040202020205" pitchFamily="66" charset="77"/>
              </a:rPr>
              <a:t>Target Market</a:t>
            </a:r>
            <a:r>
              <a:rPr lang="en-US" sz="2100" dirty="0">
                <a:solidFill>
                  <a:srgbClr val="011893"/>
                </a:solidFill>
                <a:latin typeface="Chalkduster" panose="03050602040202020205" pitchFamily="66" charset="77"/>
              </a:rPr>
              <a:t/>
            </a:r>
            <a:br>
              <a:rPr lang="en-US" sz="2100" dirty="0">
                <a:solidFill>
                  <a:srgbClr val="011893"/>
                </a:solidFill>
                <a:latin typeface="Chalkduster" panose="03050602040202020205" pitchFamily="66" charset="77"/>
              </a:rPr>
            </a:br>
            <a:r>
              <a:rPr lang="en-US" sz="2100" dirty="0">
                <a:solidFill>
                  <a:srgbClr val="011893"/>
                </a:solidFill>
              </a:rPr>
              <a:t/>
            </a:r>
            <a:br>
              <a:rPr lang="en-US" sz="2100" dirty="0">
                <a:solidFill>
                  <a:srgbClr val="011893"/>
                </a:solidFill>
              </a:rPr>
            </a:br>
            <a:endParaRPr lang="en-US" sz="2100" dirty="0">
              <a:solidFill>
                <a:srgbClr val="011893"/>
              </a:solidFill>
            </a:endParaRPr>
          </a:p>
        </p:txBody>
      </p:sp>
      <p:sp>
        <p:nvSpPr>
          <p:cNvPr id="5" name="Content Placeholder 2">
            <a:extLst>
              <a:ext uri="{FF2B5EF4-FFF2-40B4-BE49-F238E27FC236}">
                <a16:creationId xmlns:a16="http://schemas.microsoft.com/office/drawing/2014/main" id="{BACC91C7-053F-7A4F-B27F-2146BFBE9A6B}"/>
              </a:ext>
            </a:extLst>
          </p:cNvPr>
          <p:cNvSpPr txBox="1">
            <a:spLocks/>
          </p:cNvSpPr>
          <p:nvPr/>
        </p:nvSpPr>
        <p:spPr>
          <a:xfrm>
            <a:off x="337624" y="1579538"/>
            <a:ext cx="8315325" cy="441483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i="1" dirty="0">
                <a:solidFill>
                  <a:srgbClr val="7030A0"/>
                </a:solidFill>
              </a:rPr>
              <a:t>Target Market means a set of buyers who share common needs or characteristics that a company decides to serve</a:t>
            </a:r>
            <a:r>
              <a:rPr lang="en-US" dirty="0">
                <a:solidFill>
                  <a:srgbClr val="7030A0"/>
                </a:solidFill>
              </a:rPr>
              <a:t>. Kotler. B, Armstrong. G, </a:t>
            </a:r>
            <a:r>
              <a:rPr lang="en-US" dirty="0" err="1">
                <a:solidFill>
                  <a:srgbClr val="7030A0"/>
                </a:solidFill>
              </a:rPr>
              <a:t>Opresnik</a:t>
            </a:r>
            <a:r>
              <a:rPr lang="en-US" dirty="0">
                <a:solidFill>
                  <a:srgbClr val="7030A0"/>
                </a:solidFill>
              </a:rPr>
              <a:t>. M.O, (2017) p222.</a:t>
            </a:r>
          </a:p>
          <a:p>
            <a:pPr marL="0" indent="0">
              <a:buNone/>
            </a:pPr>
            <a:endParaRPr lang="en-US" dirty="0">
              <a:solidFill>
                <a:srgbClr val="7030A0"/>
              </a:solidFill>
            </a:endParaRPr>
          </a:p>
          <a:p>
            <a:pPr>
              <a:buFont typeface="Wingdings" panose="05000000000000000000" pitchFamily="2" charset="2"/>
              <a:buChar char="ü"/>
            </a:pPr>
            <a:r>
              <a:rPr lang="en-US" dirty="0">
                <a:solidFill>
                  <a:schemeClr val="accent2">
                    <a:lumMod val="75000"/>
                  </a:schemeClr>
                </a:solidFill>
              </a:rPr>
              <a:t>children, parents, individuals </a:t>
            </a:r>
          </a:p>
          <a:p>
            <a:pPr>
              <a:buFont typeface="Wingdings" panose="05000000000000000000" pitchFamily="2" charset="2"/>
              <a:buChar char="ü"/>
            </a:pPr>
            <a:r>
              <a:rPr lang="en-US" dirty="0">
                <a:solidFill>
                  <a:srgbClr val="FF2F92"/>
                </a:solidFill>
              </a:rPr>
              <a:t>Schools, madrasah, Libraries </a:t>
            </a:r>
          </a:p>
          <a:p>
            <a:pPr>
              <a:buFont typeface="Wingdings" panose="05000000000000000000" pitchFamily="2" charset="2"/>
              <a:buChar char="ü"/>
            </a:pPr>
            <a:r>
              <a:rPr lang="en-US" dirty="0">
                <a:solidFill>
                  <a:srgbClr val="005493"/>
                </a:solidFill>
              </a:rPr>
              <a:t>diversity and equality is what Aisha’s wisdom  promoting </a:t>
            </a:r>
          </a:p>
        </p:txBody>
      </p:sp>
      <p:pic>
        <p:nvPicPr>
          <p:cNvPr id="6" name="Picture 5">
            <a:extLst>
              <a:ext uri="{FF2B5EF4-FFF2-40B4-BE49-F238E27FC236}">
                <a16:creationId xmlns:a16="http://schemas.microsoft.com/office/drawing/2014/main" id="{04643A3F-97A3-234B-BABE-1B0A161FA37B}"/>
              </a:ext>
            </a:extLst>
          </p:cNvPr>
          <p:cNvPicPr>
            <a:picLocks noChangeAspect="1"/>
          </p:cNvPicPr>
          <p:nvPr/>
        </p:nvPicPr>
        <p:blipFill rotWithShape="1">
          <a:blip r:embed="rId2"/>
          <a:srcRect l="16518" r="3959"/>
          <a:stretch/>
        </p:blipFill>
        <p:spPr>
          <a:xfrm>
            <a:off x="8502844" y="1271598"/>
            <a:ext cx="3689156" cy="5457815"/>
          </a:xfrm>
          <a:prstGeom prst="rect">
            <a:avLst/>
          </a:prstGeom>
          <a:effectLst>
            <a:softEdge rad="101600"/>
          </a:effectLst>
        </p:spPr>
      </p:pic>
    </p:spTree>
    <p:extLst>
      <p:ext uri="{BB962C8B-B14F-4D97-AF65-F5344CB8AC3E}">
        <p14:creationId xmlns:p14="http://schemas.microsoft.com/office/powerpoint/2010/main" val="2285739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DEE022A-1DE4-8543-936F-200A54A4FD90}"/>
              </a:ext>
            </a:extLst>
          </p:cNvPr>
          <p:cNvPicPr>
            <a:picLocks noChangeAspect="1"/>
          </p:cNvPicPr>
          <p:nvPr/>
        </p:nvPicPr>
        <p:blipFill>
          <a:blip r:embed="rId2"/>
          <a:stretch>
            <a:fillRect/>
          </a:stretch>
        </p:blipFill>
        <p:spPr>
          <a:xfrm>
            <a:off x="5927788" y="2580401"/>
            <a:ext cx="5608892" cy="4277599"/>
          </a:xfrm>
          <a:prstGeom prst="rect">
            <a:avLst/>
          </a:prstGeom>
          <a:effectLst>
            <a:softEdge rad="63500"/>
          </a:effectLst>
        </p:spPr>
      </p:pic>
      <p:sp>
        <p:nvSpPr>
          <p:cNvPr id="4" name="Title 3">
            <a:extLst>
              <a:ext uri="{FF2B5EF4-FFF2-40B4-BE49-F238E27FC236}">
                <a16:creationId xmlns:a16="http://schemas.microsoft.com/office/drawing/2014/main" id="{9283FA7C-3E6F-1546-B7A9-CC3D8D8D5CCF}"/>
              </a:ext>
            </a:extLst>
          </p:cNvPr>
          <p:cNvSpPr>
            <a:spLocks noGrp="1"/>
          </p:cNvSpPr>
          <p:nvPr>
            <p:ph type="title"/>
          </p:nvPr>
        </p:nvSpPr>
        <p:spPr>
          <a:xfrm>
            <a:off x="795173" y="446332"/>
            <a:ext cx="10265229" cy="5346358"/>
          </a:xfrm>
        </p:spPr>
        <p:txBody>
          <a:bodyPr>
            <a:normAutofit/>
          </a:bodyPr>
          <a:lstStyle/>
          <a:p>
            <a:r>
              <a:rPr lang="en-US" sz="2800" dirty="0">
                <a:solidFill>
                  <a:srgbClr val="0432FF"/>
                </a:solidFill>
                <a:latin typeface="+mn-lt"/>
              </a:rPr>
              <a:t>To achieve customer satisfaction, analysis has been performed, to evaluate if the target market is trending and that has been identified by doing: </a:t>
            </a:r>
            <a:br>
              <a:rPr lang="en-US" sz="2800" dirty="0">
                <a:solidFill>
                  <a:srgbClr val="0432FF"/>
                </a:solidFill>
                <a:latin typeface="+mn-lt"/>
              </a:rPr>
            </a:br>
            <a:r>
              <a:rPr lang="en-US" sz="2800" dirty="0">
                <a:solidFill>
                  <a:srgbClr val="0432FF"/>
                </a:solidFill>
                <a:latin typeface="+mn-lt"/>
              </a:rPr>
              <a:t/>
            </a:r>
            <a:br>
              <a:rPr lang="en-US" sz="2800" dirty="0">
                <a:solidFill>
                  <a:srgbClr val="0432FF"/>
                </a:solidFill>
                <a:latin typeface="+mn-lt"/>
              </a:rPr>
            </a:br>
            <a:r>
              <a:rPr lang="en-US" sz="2800" dirty="0">
                <a:solidFill>
                  <a:srgbClr val="00B050"/>
                </a:solidFill>
                <a:latin typeface="+mn-lt"/>
              </a:rPr>
              <a:t>Online research</a:t>
            </a:r>
            <a:br>
              <a:rPr lang="en-US" sz="2800" dirty="0">
                <a:solidFill>
                  <a:srgbClr val="00B050"/>
                </a:solidFill>
                <a:latin typeface="+mn-lt"/>
              </a:rPr>
            </a:br>
            <a:r>
              <a:rPr lang="en-US" sz="2800" dirty="0">
                <a:solidFill>
                  <a:srgbClr val="FF0000"/>
                </a:solidFill>
                <a:latin typeface="+mn-lt"/>
              </a:rPr>
              <a:t>Producing questionnaires </a:t>
            </a:r>
            <a:br>
              <a:rPr lang="en-US" sz="2800" dirty="0">
                <a:solidFill>
                  <a:srgbClr val="FF0000"/>
                </a:solidFill>
                <a:latin typeface="+mn-lt"/>
              </a:rPr>
            </a:br>
            <a:r>
              <a:rPr lang="en-US" sz="2800" dirty="0">
                <a:solidFill>
                  <a:srgbClr val="FF2F92"/>
                </a:solidFill>
                <a:latin typeface="+mn-lt"/>
              </a:rPr>
              <a:t>Competitors</a:t>
            </a:r>
            <a:r>
              <a:rPr lang="en-US" sz="3600" dirty="0">
                <a:solidFill>
                  <a:srgbClr val="FF2F92"/>
                </a:solidFill>
                <a:latin typeface="Chalkduster" panose="03050602040202020205" pitchFamily="66" charset="77"/>
              </a:rPr>
              <a:t/>
            </a:r>
            <a:br>
              <a:rPr lang="en-US" sz="3600" dirty="0">
                <a:solidFill>
                  <a:srgbClr val="FF2F92"/>
                </a:solidFill>
                <a:latin typeface="Chalkduster" panose="03050602040202020205" pitchFamily="66" charset="77"/>
              </a:rPr>
            </a:br>
            <a:r>
              <a:rPr lang="en-US" sz="3600" dirty="0">
                <a:solidFill>
                  <a:srgbClr val="FF2F92"/>
                </a:solidFill>
                <a:latin typeface="Chalkduster" panose="03050602040202020205" pitchFamily="66" charset="77"/>
              </a:rPr>
              <a:t/>
            </a:r>
            <a:br>
              <a:rPr lang="en-US" sz="3600" dirty="0">
                <a:solidFill>
                  <a:srgbClr val="FF2F92"/>
                </a:solidFill>
                <a:latin typeface="Chalkduster" panose="03050602040202020205" pitchFamily="66" charset="77"/>
              </a:rPr>
            </a:br>
            <a:endParaRPr lang="en-US" sz="2000" dirty="0"/>
          </a:p>
        </p:txBody>
      </p:sp>
    </p:spTree>
    <p:extLst>
      <p:ext uri="{BB962C8B-B14F-4D97-AF65-F5344CB8AC3E}">
        <p14:creationId xmlns:p14="http://schemas.microsoft.com/office/powerpoint/2010/main" val="503703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
                                        <p:tgtEl>
                                          <p:spTgt spid="6"/>
                                        </p:tgtEl>
                                      </p:cBhvr>
                                    </p:animEffect>
                                    <p:anim calcmode="lin" valueType="num">
                                      <p:cBhvr>
                                        <p:cTn id="8" dur="400" fill="hold"/>
                                        <p:tgtEl>
                                          <p:spTgt spid="6"/>
                                        </p:tgtEl>
                                        <p:attrNameLst>
                                          <p:attrName>ppt_x</p:attrName>
                                        </p:attrNameLst>
                                      </p:cBhvr>
                                      <p:tavLst>
                                        <p:tav tm="0">
                                          <p:val>
                                            <p:strVal val="#ppt_x"/>
                                          </p:val>
                                        </p:tav>
                                        <p:tav tm="100000">
                                          <p:val>
                                            <p:strVal val="#ppt_x"/>
                                          </p:val>
                                        </p:tav>
                                      </p:tavLst>
                                    </p:anim>
                                    <p:anim calcmode="lin" valueType="num">
                                      <p:cBhvr>
                                        <p:cTn id="9" dur="400" fill="hold"/>
                                        <p:tgtEl>
                                          <p:spTgt spid="6"/>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6"/>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6"/>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312EE-D44C-0E4C-B39F-BD3C0D32D04E}"/>
              </a:ext>
            </a:extLst>
          </p:cNvPr>
          <p:cNvSpPr txBox="1">
            <a:spLocks/>
          </p:cNvSpPr>
          <p:nvPr/>
        </p:nvSpPr>
        <p:spPr>
          <a:xfrm>
            <a:off x="591192" y="1326644"/>
            <a:ext cx="10680866" cy="5144494"/>
          </a:xfrm>
          <a:prstGeom prst="rect">
            <a:avLst/>
          </a:prstGeom>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600" dirty="0">
                <a:solidFill>
                  <a:srgbClr val="FF2F92"/>
                </a:solidFill>
                <a:latin typeface="+mn-lt"/>
              </a:rPr>
              <a:t/>
            </a:r>
            <a:br>
              <a:rPr lang="en-US" sz="4600" dirty="0">
                <a:solidFill>
                  <a:srgbClr val="FF2F92"/>
                </a:solidFill>
                <a:latin typeface="+mn-lt"/>
              </a:rPr>
            </a:br>
            <a:r>
              <a:rPr lang="en-US" sz="3100" dirty="0">
                <a:solidFill>
                  <a:srgbClr val="C00000"/>
                </a:solidFill>
                <a:latin typeface="+mn-lt"/>
              </a:rPr>
              <a:t>Marketing segmentation involves grouping customers within a market into smaller segments based on similarities in needs, attitudes or behaviors that marketing can address. Wood, M.B (2017) p70.</a:t>
            </a:r>
          </a:p>
          <a:p>
            <a:endParaRPr lang="en-US" sz="3100" dirty="0">
              <a:solidFill>
                <a:schemeClr val="accent6">
                  <a:lumMod val="75000"/>
                </a:schemeClr>
              </a:solidFill>
              <a:latin typeface="+mn-lt"/>
            </a:endParaRPr>
          </a:p>
          <a:p>
            <a:r>
              <a:rPr lang="en-US" sz="3100" dirty="0">
                <a:solidFill>
                  <a:schemeClr val="accent6">
                    <a:lumMod val="75000"/>
                  </a:schemeClr>
                </a:solidFill>
                <a:latin typeface="+mn-lt"/>
              </a:rPr>
              <a:t>Market segmentation is external we believe that:</a:t>
            </a:r>
          </a:p>
          <a:p>
            <a:pPr marL="685800" indent="-685800">
              <a:buFont typeface="Wingdings" panose="05000000000000000000" pitchFamily="2" charset="2"/>
              <a:buChar char="ü"/>
            </a:pPr>
            <a:endParaRPr lang="en-US" sz="3100" dirty="0">
              <a:solidFill>
                <a:schemeClr val="accent6">
                  <a:lumMod val="75000"/>
                </a:schemeClr>
              </a:solidFill>
              <a:latin typeface="+mn-lt"/>
            </a:endParaRPr>
          </a:p>
          <a:p>
            <a:pPr marL="685800" indent="-685800">
              <a:buFont typeface="Wingdings" panose="05000000000000000000" pitchFamily="2" charset="2"/>
              <a:buChar char="ü"/>
            </a:pPr>
            <a:r>
              <a:rPr lang="en-US" sz="3100" dirty="0">
                <a:solidFill>
                  <a:schemeClr val="accent4">
                    <a:lumMod val="75000"/>
                  </a:schemeClr>
                </a:solidFill>
                <a:latin typeface="+mn-lt"/>
              </a:rPr>
              <a:t>Customers choice are the key to successful sales</a:t>
            </a:r>
          </a:p>
          <a:p>
            <a:pPr marL="685800" indent="-685800">
              <a:buFont typeface="Wingdings" panose="05000000000000000000" pitchFamily="2" charset="2"/>
              <a:buChar char="ü"/>
            </a:pPr>
            <a:r>
              <a:rPr lang="en-US" sz="3100" dirty="0">
                <a:solidFill>
                  <a:schemeClr val="accent2">
                    <a:lumMod val="75000"/>
                  </a:schemeClr>
                </a:solidFill>
                <a:latin typeface="+mn-lt"/>
              </a:rPr>
              <a:t>Be prepared for forthcoming market changes and sudden demands</a:t>
            </a:r>
          </a:p>
          <a:p>
            <a:pPr marL="685800" indent="-685800">
              <a:buFont typeface="Wingdings" panose="05000000000000000000" pitchFamily="2" charset="2"/>
              <a:buChar char="ü"/>
            </a:pPr>
            <a:r>
              <a:rPr lang="en-US" sz="3100" dirty="0">
                <a:solidFill>
                  <a:schemeClr val="accent1">
                    <a:lumMod val="75000"/>
                  </a:schemeClr>
                </a:solidFill>
                <a:latin typeface="+mn-lt"/>
              </a:rPr>
              <a:t>Analyze competition</a:t>
            </a:r>
          </a:p>
          <a:p>
            <a:pPr marL="685800" indent="-685800">
              <a:buFont typeface="Wingdings" panose="05000000000000000000" pitchFamily="2" charset="2"/>
              <a:buChar char="ü"/>
            </a:pPr>
            <a:r>
              <a:rPr lang="en-US" sz="3100" dirty="0">
                <a:solidFill>
                  <a:schemeClr val="tx2">
                    <a:lumMod val="75000"/>
                  </a:schemeClr>
                </a:solidFill>
                <a:latin typeface="+mn-lt"/>
              </a:rPr>
              <a:t>Offer promotional deals Eid, birthdays, newborn.</a:t>
            </a:r>
            <a:endParaRPr lang="en-US" sz="2500" dirty="0">
              <a:solidFill>
                <a:srgbClr val="C00000"/>
              </a:solidFill>
              <a:latin typeface="+mn-lt"/>
            </a:endParaRPr>
          </a:p>
        </p:txBody>
      </p:sp>
      <p:sp>
        <p:nvSpPr>
          <p:cNvPr id="3" name="TextBox 2">
            <a:extLst>
              <a:ext uri="{FF2B5EF4-FFF2-40B4-BE49-F238E27FC236}">
                <a16:creationId xmlns:a16="http://schemas.microsoft.com/office/drawing/2014/main" id="{8B37C747-315F-417E-9728-F1EBABC0AC53}"/>
              </a:ext>
            </a:extLst>
          </p:cNvPr>
          <p:cNvSpPr txBox="1"/>
          <p:nvPr/>
        </p:nvSpPr>
        <p:spPr>
          <a:xfrm>
            <a:off x="3263704" y="576775"/>
            <a:ext cx="5908431" cy="769441"/>
          </a:xfrm>
          <a:prstGeom prst="rect">
            <a:avLst/>
          </a:prstGeom>
          <a:noFill/>
        </p:spPr>
        <p:txBody>
          <a:bodyPr wrap="square" rtlCol="0">
            <a:spAutoFit/>
          </a:bodyPr>
          <a:lstStyle/>
          <a:p>
            <a:pPr algn="ctr"/>
            <a:r>
              <a:rPr lang="en-US" sz="4400" dirty="0">
                <a:solidFill>
                  <a:srgbClr val="011893"/>
                </a:solidFill>
                <a:latin typeface="Chalkduster" panose="03050602040202020205" pitchFamily="66" charset="77"/>
              </a:rPr>
              <a:t>Market Segmentation</a:t>
            </a:r>
            <a:endParaRPr lang="en-GB" sz="4400" dirty="0">
              <a:solidFill>
                <a:srgbClr val="011893"/>
              </a:solidFill>
            </a:endParaRPr>
          </a:p>
        </p:txBody>
      </p:sp>
    </p:spTree>
    <p:extLst>
      <p:ext uri="{BB962C8B-B14F-4D97-AF65-F5344CB8AC3E}">
        <p14:creationId xmlns:p14="http://schemas.microsoft.com/office/powerpoint/2010/main" val="3241700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A95203E-8B95-436E-8F35-86C5E35D57FD}"/>
              </a:ext>
            </a:extLst>
          </p:cNvPr>
          <p:cNvPicPr>
            <a:picLocks noChangeAspect="1"/>
          </p:cNvPicPr>
          <p:nvPr/>
        </p:nvPicPr>
        <p:blipFill rotWithShape="1">
          <a:blip r:embed="rId2"/>
          <a:srcRect l="28846" t="26860" r="12077" b="14854"/>
          <a:stretch/>
        </p:blipFill>
        <p:spPr>
          <a:xfrm>
            <a:off x="1263748" y="1322363"/>
            <a:ext cx="9664504" cy="5233181"/>
          </a:xfrm>
          <a:prstGeom prst="rect">
            <a:avLst/>
          </a:prstGeom>
          <a:effectLst>
            <a:softEdge rad="88900"/>
          </a:effectLst>
        </p:spPr>
      </p:pic>
      <p:sp>
        <p:nvSpPr>
          <p:cNvPr id="5" name="TextBox 4">
            <a:extLst>
              <a:ext uri="{FF2B5EF4-FFF2-40B4-BE49-F238E27FC236}">
                <a16:creationId xmlns:a16="http://schemas.microsoft.com/office/drawing/2014/main" id="{58241100-838B-4EE5-9B5F-D2630B78FC4D}"/>
              </a:ext>
            </a:extLst>
          </p:cNvPr>
          <p:cNvSpPr txBox="1"/>
          <p:nvPr/>
        </p:nvSpPr>
        <p:spPr>
          <a:xfrm>
            <a:off x="3826412" y="486866"/>
            <a:ext cx="4712677" cy="769441"/>
          </a:xfrm>
          <a:prstGeom prst="rect">
            <a:avLst/>
          </a:prstGeom>
          <a:noFill/>
        </p:spPr>
        <p:txBody>
          <a:bodyPr wrap="square" rtlCol="0">
            <a:spAutoFit/>
          </a:bodyPr>
          <a:lstStyle/>
          <a:p>
            <a:r>
              <a:rPr lang="en-GB" sz="4400" dirty="0">
                <a:solidFill>
                  <a:srgbClr val="011893"/>
                </a:solidFill>
                <a:latin typeface="Chalkduster" panose="03050602040202020205"/>
              </a:rPr>
              <a:t>Pricing Strategy</a:t>
            </a:r>
          </a:p>
        </p:txBody>
      </p:sp>
    </p:spTree>
    <p:extLst>
      <p:ext uri="{BB962C8B-B14F-4D97-AF65-F5344CB8AC3E}">
        <p14:creationId xmlns:p14="http://schemas.microsoft.com/office/powerpoint/2010/main" val="25254985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78C89-69A3-413F-855D-4D7E0CEF15E8}"/>
              </a:ext>
            </a:extLst>
          </p:cNvPr>
          <p:cNvSpPr>
            <a:spLocks noGrp="1"/>
          </p:cNvSpPr>
          <p:nvPr>
            <p:ph type="title"/>
          </p:nvPr>
        </p:nvSpPr>
        <p:spPr>
          <a:xfrm>
            <a:off x="2470052" y="365125"/>
            <a:ext cx="7532077" cy="1325563"/>
          </a:xfrm>
        </p:spPr>
        <p:txBody>
          <a:bodyPr/>
          <a:lstStyle/>
          <a:p>
            <a:pPr algn="ctr"/>
            <a:r>
              <a:rPr lang="en-US" dirty="0">
                <a:solidFill>
                  <a:srgbClr val="011893"/>
                </a:solidFill>
                <a:latin typeface="Chalkduster" panose="03050602040202020205" pitchFamily="66" charset="77"/>
              </a:rPr>
              <a:t>Marketing Mix Products</a:t>
            </a:r>
            <a:endParaRPr lang="en-GB" dirty="0">
              <a:solidFill>
                <a:srgbClr val="011893"/>
              </a:solidFill>
            </a:endParaRPr>
          </a:p>
        </p:txBody>
      </p:sp>
      <p:sp>
        <p:nvSpPr>
          <p:cNvPr id="4" name="Rectangle 3">
            <a:extLst>
              <a:ext uri="{FF2B5EF4-FFF2-40B4-BE49-F238E27FC236}">
                <a16:creationId xmlns:a16="http://schemas.microsoft.com/office/drawing/2014/main" id="{3AECE531-43A0-4429-8964-14ACA8D0C5FB}"/>
              </a:ext>
            </a:extLst>
          </p:cNvPr>
          <p:cNvSpPr/>
          <p:nvPr/>
        </p:nvSpPr>
        <p:spPr>
          <a:xfrm>
            <a:off x="923778" y="1832207"/>
            <a:ext cx="6096000" cy="2246769"/>
          </a:xfrm>
          <a:prstGeom prst="rect">
            <a:avLst/>
          </a:prstGeom>
        </p:spPr>
        <p:txBody>
          <a:bodyPr>
            <a:spAutoFit/>
          </a:bodyPr>
          <a:lstStyle/>
          <a:p>
            <a:pPr marL="457200" indent="-457200">
              <a:buFont typeface="Wingdings" panose="05000000000000000000" pitchFamily="2" charset="2"/>
              <a:buChar char="ü"/>
            </a:pPr>
            <a:r>
              <a:rPr lang="en-US" sz="2800" dirty="0">
                <a:solidFill>
                  <a:srgbClr val="FF0000"/>
                </a:solidFill>
              </a:rPr>
              <a:t>Educational story books</a:t>
            </a:r>
          </a:p>
          <a:p>
            <a:pPr marL="457200" indent="-457200">
              <a:buFont typeface="Wingdings" panose="05000000000000000000" pitchFamily="2" charset="2"/>
              <a:buChar char="ü"/>
            </a:pPr>
            <a:r>
              <a:rPr lang="en-US" sz="2800" dirty="0">
                <a:solidFill>
                  <a:srgbClr val="FF0000"/>
                </a:solidFill>
              </a:rPr>
              <a:t>Baby and nursery </a:t>
            </a:r>
          </a:p>
          <a:p>
            <a:pPr marL="457200" indent="-457200">
              <a:buFont typeface="Wingdings" panose="05000000000000000000" pitchFamily="2" charset="2"/>
              <a:buChar char="ü"/>
            </a:pPr>
            <a:r>
              <a:rPr lang="en-US" sz="2800" dirty="0">
                <a:solidFill>
                  <a:srgbClr val="FF0000"/>
                </a:solidFill>
              </a:rPr>
              <a:t>Dolls and pillows</a:t>
            </a:r>
          </a:p>
          <a:p>
            <a:pPr marL="457200" indent="-457200">
              <a:buFont typeface="Wingdings" panose="05000000000000000000" pitchFamily="2" charset="2"/>
              <a:buChar char="ü"/>
            </a:pPr>
            <a:r>
              <a:rPr lang="en-US" sz="2800" dirty="0">
                <a:solidFill>
                  <a:srgbClr val="FF0000"/>
                </a:solidFill>
              </a:rPr>
              <a:t>Stationary</a:t>
            </a:r>
          </a:p>
          <a:p>
            <a:pPr marL="457200" indent="-457200">
              <a:buFont typeface="Wingdings" panose="05000000000000000000" pitchFamily="2" charset="2"/>
              <a:buChar char="ü"/>
            </a:pPr>
            <a:r>
              <a:rPr lang="en-US" sz="2800" dirty="0">
                <a:solidFill>
                  <a:srgbClr val="FF0000"/>
                </a:solidFill>
              </a:rPr>
              <a:t>modest clothing </a:t>
            </a:r>
          </a:p>
        </p:txBody>
      </p:sp>
      <p:pic>
        <p:nvPicPr>
          <p:cNvPr id="5" name="Picture 4">
            <a:extLst>
              <a:ext uri="{FF2B5EF4-FFF2-40B4-BE49-F238E27FC236}">
                <a16:creationId xmlns:a16="http://schemas.microsoft.com/office/drawing/2014/main" id="{2A218819-5D59-4B4D-A940-BB722ABB734C}"/>
              </a:ext>
            </a:extLst>
          </p:cNvPr>
          <p:cNvPicPr>
            <a:picLocks noChangeAspect="1"/>
          </p:cNvPicPr>
          <p:nvPr/>
        </p:nvPicPr>
        <p:blipFill rotWithShape="1">
          <a:blip r:embed="rId2">
            <a:extLst/>
          </a:blip>
          <a:srcRect l="18567" r="14054" b="-1"/>
          <a:stretch/>
        </p:blipFill>
        <p:spPr>
          <a:xfrm>
            <a:off x="7494948" y="1335776"/>
            <a:ext cx="3271354" cy="2743200"/>
          </a:xfrm>
          <a:custGeom>
            <a:avLst/>
            <a:gdLst>
              <a:gd name="connsiteX0" fmla="*/ 267865 w 3913376"/>
              <a:gd name="connsiteY0" fmla="*/ 0 h 3281569"/>
              <a:gd name="connsiteX1" fmla="*/ 3913376 w 3913376"/>
              <a:gd name="connsiteY1" fmla="*/ 0 h 3281569"/>
              <a:gd name="connsiteX2" fmla="*/ 3913376 w 3913376"/>
              <a:gd name="connsiteY2" fmla="*/ 2499938 h 3281569"/>
              <a:gd name="connsiteX3" fmla="*/ 3794714 w 3913376"/>
              <a:gd name="connsiteY3" fmla="*/ 2630499 h 3281569"/>
              <a:gd name="connsiteX4" fmla="*/ 2222892 w 3913376"/>
              <a:gd name="connsiteY4" fmla="*/ 3281569 h 3281569"/>
              <a:gd name="connsiteX5" fmla="*/ 0 w 3913376"/>
              <a:gd name="connsiteY5" fmla="*/ 1058677 h 3281569"/>
              <a:gd name="connsiteX6" fmla="*/ 174686 w 3913376"/>
              <a:gd name="connsiteY6" fmla="*/ 193427 h 3281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pic>
        <p:nvPicPr>
          <p:cNvPr id="6" name="Picture 5">
            <a:extLst>
              <a:ext uri="{FF2B5EF4-FFF2-40B4-BE49-F238E27FC236}">
                <a16:creationId xmlns:a16="http://schemas.microsoft.com/office/drawing/2014/main" id="{AB2A8FC8-48A8-41DD-919D-475F77190057}"/>
              </a:ext>
            </a:extLst>
          </p:cNvPr>
          <p:cNvPicPr>
            <a:picLocks noChangeAspect="1"/>
          </p:cNvPicPr>
          <p:nvPr/>
        </p:nvPicPr>
        <p:blipFill rotWithShape="1">
          <a:blip r:embed="rId3"/>
          <a:srcRect/>
          <a:stretch/>
        </p:blipFill>
        <p:spPr>
          <a:xfrm>
            <a:off x="4962963" y="3739111"/>
            <a:ext cx="3271354" cy="2743200"/>
          </a:xfrm>
          <a:custGeom>
            <a:avLst/>
            <a:gdLst>
              <a:gd name="connsiteX0" fmla="*/ 1417320 w 2834640"/>
              <a:gd name="connsiteY0" fmla="*/ 0 h 2834640"/>
              <a:gd name="connsiteX1" fmla="*/ 2834640 w 2834640"/>
              <a:gd name="connsiteY1" fmla="*/ 1417320 h 2834640"/>
              <a:gd name="connsiteX2" fmla="*/ 1417320 w 2834640"/>
              <a:gd name="connsiteY2" fmla="*/ 2834640 h 2834640"/>
              <a:gd name="connsiteX3" fmla="*/ 0 w 2834640"/>
              <a:gd name="connsiteY3" fmla="*/ 1417320 h 2834640"/>
              <a:gd name="connsiteX4" fmla="*/ 1417320 w 2834640"/>
              <a:gd name="connsiteY4" fmla="*/ 0 h 28346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8" name="Picture 7">
            <a:extLst>
              <a:ext uri="{FF2B5EF4-FFF2-40B4-BE49-F238E27FC236}">
                <a16:creationId xmlns:a16="http://schemas.microsoft.com/office/drawing/2014/main" id="{8A708B97-2513-4984-AF46-D8B68310594B}"/>
              </a:ext>
            </a:extLst>
          </p:cNvPr>
          <p:cNvPicPr>
            <a:picLocks noChangeAspect="1"/>
          </p:cNvPicPr>
          <p:nvPr/>
        </p:nvPicPr>
        <p:blipFill rotWithShape="1">
          <a:blip r:embed="rId4"/>
          <a:srcRect t="14234" r="-4" b="-4"/>
          <a:stretch/>
        </p:blipFill>
        <p:spPr>
          <a:xfrm>
            <a:off x="8564092" y="3992704"/>
            <a:ext cx="3050725" cy="2616512"/>
          </a:xfrm>
          <a:custGeom>
            <a:avLst/>
            <a:gdLst>
              <a:gd name="connsiteX0" fmla="*/ 1837818 w 3178912"/>
              <a:gd name="connsiteY0" fmla="*/ 0 h 2726454"/>
              <a:gd name="connsiteX1" fmla="*/ 3137352 w 3178912"/>
              <a:gd name="connsiteY1" fmla="*/ 538285 h 2726454"/>
              <a:gd name="connsiteX2" fmla="*/ 3178912 w 3178912"/>
              <a:gd name="connsiteY2" fmla="*/ 584013 h 2726454"/>
              <a:gd name="connsiteX3" fmla="*/ 3178912 w 3178912"/>
              <a:gd name="connsiteY3" fmla="*/ 2726454 h 2726454"/>
              <a:gd name="connsiteX4" fmla="*/ 229483 w 3178912"/>
              <a:gd name="connsiteY4" fmla="*/ 2726454 h 2726454"/>
              <a:gd name="connsiteX5" fmla="*/ 221815 w 3178912"/>
              <a:gd name="connsiteY5" fmla="*/ 2713832 h 2726454"/>
              <a:gd name="connsiteX6" fmla="*/ 0 w 3178912"/>
              <a:gd name="connsiteY6" fmla="*/ 1837818 h 2726454"/>
              <a:gd name="connsiteX7" fmla="*/ 1837818 w 3178912"/>
              <a:gd name="connsiteY7" fmla="*/ 0 h 272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Tree>
    <p:extLst>
      <p:ext uri="{BB962C8B-B14F-4D97-AF65-F5344CB8AC3E}">
        <p14:creationId xmlns:p14="http://schemas.microsoft.com/office/powerpoint/2010/main" val="826700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93E0ECB7-5997-5F44-B751-22F51C0DF558}"/>
              </a:ext>
            </a:extLst>
          </p:cNvPr>
          <p:cNvSpPr>
            <a:spLocks noGrp="1"/>
          </p:cNvSpPr>
          <p:nvPr>
            <p:ph type="body" idx="1"/>
          </p:nvPr>
        </p:nvSpPr>
        <p:spPr>
          <a:xfrm>
            <a:off x="626427" y="589121"/>
            <a:ext cx="5157787" cy="823912"/>
          </a:xfrm>
        </p:spPr>
        <p:txBody>
          <a:bodyPr>
            <a:normAutofit/>
          </a:bodyPr>
          <a:lstStyle/>
          <a:p>
            <a:r>
              <a:rPr lang="en-US" sz="3600" b="0" dirty="0">
                <a:solidFill>
                  <a:srgbClr val="00B050"/>
                </a:solidFill>
                <a:latin typeface="Chalkduster" panose="03050602040202020205" pitchFamily="66" charset="77"/>
              </a:rPr>
              <a:t>Aisha’s Pricelist:</a:t>
            </a:r>
            <a:endParaRPr lang="en-US" sz="3600" b="0" dirty="0"/>
          </a:p>
        </p:txBody>
      </p:sp>
      <p:sp>
        <p:nvSpPr>
          <p:cNvPr id="8" name="Content Placeholder 7">
            <a:extLst>
              <a:ext uri="{FF2B5EF4-FFF2-40B4-BE49-F238E27FC236}">
                <a16:creationId xmlns:a16="http://schemas.microsoft.com/office/drawing/2014/main" id="{456F1770-50CD-244B-A53D-B24C3CE65498}"/>
              </a:ext>
            </a:extLst>
          </p:cNvPr>
          <p:cNvSpPr>
            <a:spLocks noGrp="1"/>
          </p:cNvSpPr>
          <p:nvPr>
            <p:ph sz="half" idx="2"/>
          </p:nvPr>
        </p:nvSpPr>
        <p:spPr>
          <a:xfrm>
            <a:off x="626427" y="1703835"/>
            <a:ext cx="3549487" cy="1834197"/>
          </a:xfrm>
        </p:spPr>
        <p:txBody>
          <a:bodyPr>
            <a:normAutofit/>
          </a:bodyPr>
          <a:lstStyle/>
          <a:p>
            <a:pPr>
              <a:buFont typeface="Wingdings" panose="05000000000000000000" pitchFamily="2" charset="2"/>
              <a:buChar char="ü"/>
            </a:pPr>
            <a:r>
              <a:rPr lang="en-US" dirty="0">
                <a:solidFill>
                  <a:srgbClr val="0432FF"/>
                </a:solidFill>
              </a:rPr>
              <a:t>Competitive </a:t>
            </a:r>
          </a:p>
          <a:p>
            <a:pPr>
              <a:buFont typeface="Wingdings" panose="05000000000000000000" pitchFamily="2" charset="2"/>
              <a:buChar char="ü"/>
            </a:pPr>
            <a:r>
              <a:rPr lang="en-US" dirty="0">
                <a:solidFill>
                  <a:srgbClr val="FF0000"/>
                </a:solidFill>
              </a:rPr>
              <a:t>Open to negotiation </a:t>
            </a:r>
          </a:p>
          <a:p>
            <a:pPr>
              <a:buFont typeface="Wingdings" panose="05000000000000000000" pitchFamily="2" charset="2"/>
              <a:buChar char="ü"/>
            </a:pPr>
            <a:r>
              <a:rPr lang="en-US" dirty="0">
                <a:solidFill>
                  <a:srgbClr val="FF2F92"/>
                </a:solidFill>
              </a:rPr>
              <a:t>Price Match</a:t>
            </a:r>
            <a:endParaRPr lang="en-US" dirty="0"/>
          </a:p>
        </p:txBody>
      </p:sp>
      <p:sp>
        <p:nvSpPr>
          <p:cNvPr id="11" name="Content Placeholder 10">
            <a:extLst>
              <a:ext uri="{FF2B5EF4-FFF2-40B4-BE49-F238E27FC236}">
                <a16:creationId xmlns:a16="http://schemas.microsoft.com/office/drawing/2014/main" id="{3DC22415-5CA3-4443-B214-CB186B59464E}"/>
              </a:ext>
            </a:extLst>
          </p:cNvPr>
          <p:cNvSpPr>
            <a:spLocks noGrp="1"/>
          </p:cNvSpPr>
          <p:nvPr>
            <p:ph sz="quarter" idx="4"/>
          </p:nvPr>
        </p:nvSpPr>
        <p:spPr>
          <a:xfrm>
            <a:off x="6240942" y="1703835"/>
            <a:ext cx="5183188" cy="2376243"/>
          </a:xfrm>
        </p:spPr>
        <p:txBody>
          <a:bodyPr>
            <a:normAutofit lnSpcReduction="10000"/>
          </a:bodyPr>
          <a:lstStyle/>
          <a:p>
            <a:pPr marL="0" indent="0">
              <a:buNone/>
            </a:pPr>
            <a:r>
              <a:rPr lang="en-US" dirty="0">
                <a:solidFill>
                  <a:srgbClr val="C00000"/>
                </a:solidFill>
              </a:rPr>
              <a:t>The exchange of sale will be online</a:t>
            </a:r>
            <a:r>
              <a:rPr lang="en-US" dirty="0"/>
              <a:t> </a:t>
            </a:r>
            <a:r>
              <a:rPr lang="en-US" dirty="0">
                <a:solidFill>
                  <a:srgbClr val="C00000"/>
                </a:solidFill>
              </a:rPr>
              <a:t>the benefits are:</a:t>
            </a:r>
          </a:p>
          <a:p>
            <a:pPr>
              <a:buFont typeface="Wingdings" panose="05000000000000000000" pitchFamily="2" charset="2"/>
              <a:buChar char="ü"/>
            </a:pPr>
            <a:r>
              <a:rPr lang="en-US" dirty="0">
                <a:solidFill>
                  <a:srgbClr val="FF2F92"/>
                </a:solidFill>
              </a:rPr>
              <a:t>Convenience</a:t>
            </a:r>
          </a:p>
          <a:p>
            <a:pPr>
              <a:buFont typeface="Wingdings" panose="05000000000000000000" pitchFamily="2" charset="2"/>
              <a:buChar char="ü"/>
            </a:pPr>
            <a:r>
              <a:rPr lang="en-US" dirty="0">
                <a:solidFill>
                  <a:srgbClr val="FF2F92"/>
                </a:solidFill>
              </a:rPr>
              <a:t>Comparison</a:t>
            </a:r>
          </a:p>
          <a:p>
            <a:pPr>
              <a:buFont typeface="Wingdings" panose="05000000000000000000" pitchFamily="2" charset="2"/>
              <a:buChar char="ü"/>
            </a:pPr>
            <a:r>
              <a:rPr lang="en-US" dirty="0">
                <a:solidFill>
                  <a:srgbClr val="0432FF"/>
                </a:solidFill>
              </a:rPr>
              <a:t>No crowd</a:t>
            </a:r>
          </a:p>
          <a:p>
            <a:endParaRPr lang="en-US" dirty="0"/>
          </a:p>
        </p:txBody>
      </p:sp>
      <p:sp>
        <p:nvSpPr>
          <p:cNvPr id="6" name="Content Placeholder 2">
            <a:extLst>
              <a:ext uri="{FF2B5EF4-FFF2-40B4-BE49-F238E27FC236}">
                <a16:creationId xmlns:a16="http://schemas.microsoft.com/office/drawing/2014/main" id="{46184947-9351-CD4E-BD99-0FD4E9673CA2}"/>
              </a:ext>
            </a:extLst>
          </p:cNvPr>
          <p:cNvSpPr txBox="1">
            <a:spLocks/>
          </p:cNvSpPr>
          <p:nvPr/>
        </p:nvSpPr>
        <p:spPr>
          <a:xfrm>
            <a:off x="3581400" y="1505585"/>
            <a:ext cx="537972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3200" dirty="0">
              <a:solidFill>
                <a:srgbClr val="FF2F92"/>
              </a:solidFill>
              <a:latin typeface="Chalkduster" panose="03050602040202020205" pitchFamily="66" charset="77"/>
            </a:endParaRPr>
          </a:p>
        </p:txBody>
      </p:sp>
      <p:pic>
        <p:nvPicPr>
          <p:cNvPr id="19" name="Picture 18">
            <a:extLst>
              <a:ext uri="{FF2B5EF4-FFF2-40B4-BE49-F238E27FC236}">
                <a16:creationId xmlns:a16="http://schemas.microsoft.com/office/drawing/2014/main" id="{49362888-5CE3-8E41-86D5-1C2DA02AB987}"/>
              </a:ext>
            </a:extLst>
          </p:cNvPr>
          <p:cNvPicPr>
            <a:picLocks noChangeAspect="1"/>
          </p:cNvPicPr>
          <p:nvPr/>
        </p:nvPicPr>
        <p:blipFill>
          <a:blip r:embed="rId2"/>
          <a:stretch>
            <a:fillRect/>
          </a:stretch>
        </p:blipFill>
        <p:spPr>
          <a:xfrm>
            <a:off x="2546513" y="3060756"/>
            <a:ext cx="3549487" cy="3684589"/>
          </a:xfrm>
          <a:prstGeom prst="rect">
            <a:avLst/>
          </a:prstGeom>
        </p:spPr>
      </p:pic>
      <p:sp>
        <p:nvSpPr>
          <p:cNvPr id="2" name="Rectangle 1">
            <a:extLst>
              <a:ext uri="{FF2B5EF4-FFF2-40B4-BE49-F238E27FC236}">
                <a16:creationId xmlns:a16="http://schemas.microsoft.com/office/drawing/2014/main" id="{27FB9E47-BF59-4AAF-A095-AAEBCC95B821}"/>
              </a:ext>
            </a:extLst>
          </p:cNvPr>
          <p:cNvSpPr/>
          <p:nvPr/>
        </p:nvSpPr>
        <p:spPr>
          <a:xfrm>
            <a:off x="6240942" y="715693"/>
            <a:ext cx="1645104" cy="707886"/>
          </a:xfrm>
          <a:prstGeom prst="rect">
            <a:avLst/>
          </a:prstGeom>
        </p:spPr>
        <p:txBody>
          <a:bodyPr wrap="square">
            <a:spAutoFit/>
          </a:bodyPr>
          <a:lstStyle/>
          <a:p>
            <a:r>
              <a:rPr lang="en-US" sz="3600" dirty="0">
                <a:solidFill>
                  <a:srgbClr val="009193"/>
                </a:solidFill>
                <a:latin typeface="Chalkduster" panose="03050602040202020205" pitchFamily="66" charset="77"/>
              </a:rPr>
              <a:t>Place</a:t>
            </a:r>
            <a:r>
              <a:rPr lang="en-US" sz="4000" dirty="0">
                <a:solidFill>
                  <a:srgbClr val="009193"/>
                </a:solidFill>
                <a:latin typeface="Chalkduster" panose="03050602040202020205" pitchFamily="66" charset="77"/>
              </a:rPr>
              <a:t>: </a:t>
            </a:r>
          </a:p>
        </p:txBody>
      </p:sp>
    </p:spTree>
    <p:extLst>
      <p:ext uri="{BB962C8B-B14F-4D97-AF65-F5344CB8AC3E}">
        <p14:creationId xmlns:p14="http://schemas.microsoft.com/office/powerpoint/2010/main" val="2787822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100"/>
                                        <p:tgtEl>
                                          <p:spTgt spid="19"/>
                                        </p:tgtEl>
                                      </p:cBhvr>
                                    </p:animEffect>
                                    <p:anim calcmode="lin" valueType="num">
                                      <p:cBhvr>
                                        <p:cTn id="8" dur="400" fill="hold"/>
                                        <p:tgtEl>
                                          <p:spTgt spid="19"/>
                                        </p:tgtEl>
                                        <p:attrNameLst>
                                          <p:attrName>ppt_x</p:attrName>
                                        </p:attrNameLst>
                                      </p:cBhvr>
                                      <p:tavLst>
                                        <p:tav tm="0">
                                          <p:val>
                                            <p:strVal val="#ppt_x"/>
                                          </p:val>
                                        </p:tav>
                                        <p:tav tm="100000">
                                          <p:val>
                                            <p:strVal val="#ppt_x"/>
                                          </p:val>
                                        </p:tav>
                                      </p:tavLst>
                                    </p:anim>
                                    <p:anim calcmode="lin" valueType="num">
                                      <p:cBhvr>
                                        <p:cTn id="9" dur="400" fill="hold"/>
                                        <p:tgtEl>
                                          <p:spTgt spid="19"/>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19"/>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19"/>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6">
            <a:extLst>
              <a:ext uri="{FF2B5EF4-FFF2-40B4-BE49-F238E27FC236}">
                <a16:creationId xmlns:a16="http://schemas.microsoft.com/office/drawing/2014/main" id="{01851B9D-E909-4D6A-81DC-69AE65358558}"/>
              </a:ext>
            </a:extLst>
          </p:cNvPr>
          <p:cNvSpPr txBox="1">
            <a:spLocks/>
          </p:cNvSpPr>
          <p:nvPr/>
        </p:nvSpPr>
        <p:spPr>
          <a:xfrm>
            <a:off x="545774" y="1738823"/>
            <a:ext cx="7017314" cy="3610857"/>
          </a:xfrm>
          <a:prstGeom prst="rect">
            <a:avLst/>
          </a:prstGeom>
        </p:spPr>
        <p:txBody>
          <a:bodyPr vert="horz" lIns="91440" tIns="45720" rIns="91440" bIns="45720" rtlCol="0"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4350" indent="-457200">
              <a:buFont typeface="Wingdings" panose="05000000000000000000" pitchFamily="2" charset="2"/>
              <a:buChar char="ü"/>
            </a:pPr>
            <a:r>
              <a:rPr lang="en-US" sz="3200" dirty="0">
                <a:solidFill>
                  <a:srgbClr val="941651"/>
                </a:solidFill>
              </a:rPr>
              <a:t>PR packaging to public figures, influencers, bloggers</a:t>
            </a:r>
          </a:p>
          <a:p>
            <a:pPr marL="514350" indent="-457200">
              <a:buFont typeface="Wingdings" panose="05000000000000000000" pitchFamily="2" charset="2"/>
              <a:buChar char="ü"/>
            </a:pPr>
            <a:r>
              <a:rPr lang="en-US" sz="3200" dirty="0">
                <a:solidFill>
                  <a:srgbClr val="FF0000"/>
                </a:solidFill>
              </a:rPr>
              <a:t>Social media </a:t>
            </a:r>
          </a:p>
          <a:p>
            <a:pPr marL="514350" indent="-457200">
              <a:buFont typeface="Wingdings" panose="05000000000000000000" pitchFamily="2" charset="2"/>
              <a:buChar char="ü"/>
            </a:pPr>
            <a:r>
              <a:rPr lang="en-US" sz="3200" dirty="0">
                <a:solidFill>
                  <a:srgbClr val="011893"/>
                </a:solidFill>
              </a:rPr>
              <a:t>Flyers</a:t>
            </a:r>
          </a:p>
          <a:p>
            <a:pPr marL="57150"/>
            <a:endParaRPr lang="en-US" sz="1800" dirty="0">
              <a:solidFill>
                <a:srgbClr val="00B050"/>
              </a:solidFill>
              <a:latin typeface="Chalkduster" panose="03050602040202020205" pitchFamily="66" charset="77"/>
            </a:endParaRPr>
          </a:p>
        </p:txBody>
      </p:sp>
      <p:sp>
        <p:nvSpPr>
          <p:cNvPr id="6" name="Title 4">
            <a:extLst>
              <a:ext uri="{FF2B5EF4-FFF2-40B4-BE49-F238E27FC236}">
                <a16:creationId xmlns:a16="http://schemas.microsoft.com/office/drawing/2014/main" id="{0513F40B-2441-47F8-9B89-1A946AA403AF}"/>
              </a:ext>
            </a:extLst>
          </p:cNvPr>
          <p:cNvSpPr>
            <a:spLocks noGrp="1"/>
          </p:cNvSpPr>
          <p:nvPr>
            <p:ph type="title"/>
          </p:nvPr>
        </p:nvSpPr>
        <p:spPr>
          <a:xfrm>
            <a:off x="1043198" y="1028971"/>
            <a:ext cx="4133690" cy="958697"/>
          </a:xfrm>
        </p:spPr>
        <p:txBody>
          <a:bodyPr vert="horz" lIns="91440" tIns="45720" rIns="91440" bIns="45720" rtlCol="0" anchor="ctr">
            <a:normAutofit/>
          </a:bodyPr>
          <a:lstStyle/>
          <a:p>
            <a:r>
              <a:rPr lang="en-US" sz="4400" dirty="0">
                <a:solidFill>
                  <a:srgbClr val="011893"/>
                </a:solidFill>
                <a:latin typeface="Chalkduster" panose="03050602040202020205" pitchFamily="66" charset="77"/>
              </a:rPr>
              <a:t>Promotion</a:t>
            </a:r>
          </a:p>
        </p:txBody>
      </p:sp>
      <p:pic>
        <p:nvPicPr>
          <p:cNvPr id="7" name="Picture 6">
            <a:extLst>
              <a:ext uri="{FF2B5EF4-FFF2-40B4-BE49-F238E27FC236}">
                <a16:creationId xmlns:a16="http://schemas.microsoft.com/office/drawing/2014/main" id="{24CD482D-6FD1-4714-AD6C-63B37A55EE91}"/>
              </a:ext>
            </a:extLst>
          </p:cNvPr>
          <p:cNvPicPr>
            <a:picLocks noChangeAspect="1"/>
          </p:cNvPicPr>
          <p:nvPr/>
        </p:nvPicPr>
        <p:blipFill>
          <a:blip r:embed="rId2"/>
          <a:stretch>
            <a:fillRect/>
          </a:stretch>
        </p:blipFill>
        <p:spPr>
          <a:xfrm>
            <a:off x="7054909" y="1053954"/>
            <a:ext cx="1593101" cy="1593101"/>
          </a:xfrm>
          <a:prstGeom prst="rect">
            <a:avLst/>
          </a:prstGeom>
          <a:effectLst>
            <a:softEdge rad="76200"/>
          </a:effectLst>
        </p:spPr>
      </p:pic>
      <p:pic>
        <p:nvPicPr>
          <p:cNvPr id="8" name="Picture 7">
            <a:extLst>
              <a:ext uri="{FF2B5EF4-FFF2-40B4-BE49-F238E27FC236}">
                <a16:creationId xmlns:a16="http://schemas.microsoft.com/office/drawing/2014/main" id="{ABB40674-7C92-4BA8-86E1-2E44E0DAD8E6}"/>
              </a:ext>
            </a:extLst>
          </p:cNvPr>
          <p:cNvPicPr>
            <a:picLocks noChangeAspect="1"/>
          </p:cNvPicPr>
          <p:nvPr/>
        </p:nvPicPr>
        <p:blipFill>
          <a:blip r:embed="rId3"/>
          <a:stretch>
            <a:fillRect/>
          </a:stretch>
        </p:blipFill>
        <p:spPr>
          <a:xfrm>
            <a:off x="9441109" y="683615"/>
            <a:ext cx="2329741" cy="2319387"/>
          </a:xfrm>
          <a:prstGeom prst="rect">
            <a:avLst/>
          </a:prstGeom>
          <a:effectLst>
            <a:softEdge rad="317500"/>
          </a:effectLst>
        </p:spPr>
      </p:pic>
      <p:pic>
        <p:nvPicPr>
          <p:cNvPr id="9" name="Picture 8">
            <a:extLst>
              <a:ext uri="{FF2B5EF4-FFF2-40B4-BE49-F238E27FC236}">
                <a16:creationId xmlns:a16="http://schemas.microsoft.com/office/drawing/2014/main" id="{666C7169-B977-4F11-B172-779C7EE32C88}"/>
              </a:ext>
            </a:extLst>
          </p:cNvPr>
          <p:cNvPicPr>
            <a:picLocks noChangeAspect="1"/>
          </p:cNvPicPr>
          <p:nvPr/>
        </p:nvPicPr>
        <p:blipFill>
          <a:blip r:embed="rId4"/>
          <a:stretch>
            <a:fillRect/>
          </a:stretch>
        </p:blipFill>
        <p:spPr>
          <a:xfrm>
            <a:off x="6866713" y="3343410"/>
            <a:ext cx="1735071" cy="1735071"/>
          </a:xfrm>
          <a:prstGeom prst="rect">
            <a:avLst/>
          </a:prstGeom>
          <a:effectLst>
            <a:softEdge rad="114300"/>
          </a:effectLst>
        </p:spPr>
      </p:pic>
      <p:pic>
        <p:nvPicPr>
          <p:cNvPr id="10" name="Picture 9">
            <a:extLst>
              <a:ext uri="{FF2B5EF4-FFF2-40B4-BE49-F238E27FC236}">
                <a16:creationId xmlns:a16="http://schemas.microsoft.com/office/drawing/2014/main" id="{DAB8AB1F-33AC-4427-BD3F-72D4C1F8AC55}"/>
              </a:ext>
            </a:extLst>
          </p:cNvPr>
          <p:cNvPicPr>
            <a:picLocks noChangeAspect="1"/>
          </p:cNvPicPr>
          <p:nvPr/>
        </p:nvPicPr>
        <p:blipFill>
          <a:blip r:embed="rId5"/>
          <a:stretch>
            <a:fillRect/>
          </a:stretch>
        </p:blipFill>
        <p:spPr>
          <a:xfrm>
            <a:off x="9089611" y="4482144"/>
            <a:ext cx="2828518" cy="1735071"/>
          </a:xfrm>
          <a:prstGeom prst="rect">
            <a:avLst/>
          </a:prstGeom>
          <a:effectLst>
            <a:softEdge rad="88900"/>
          </a:effectLst>
        </p:spPr>
      </p:pic>
    </p:spTree>
    <p:extLst>
      <p:ext uri="{BB962C8B-B14F-4D97-AF65-F5344CB8AC3E}">
        <p14:creationId xmlns:p14="http://schemas.microsoft.com/office/powerpoint/2010/main" val="2741805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57A1D7F-8047-7C46-B3AC-2660D3A931D9}"/>
              </a:ext>
            </a:extLst>
          </p:cNvPr>
          <p:cNvSpPr>
            <a:spLocks noGrp="1"/>
          </p:cNvSpPr>
          <p:nvPr>
            <p:ph type="title"/>
          </p:nvPr>
        </p:nvSpPr>
        <p:spPr>
          <a:xfrm>
            <a:off x="4654294" y="4522156"/>
            <a:ext cx="5804155" cy="1950082"/>
          </a:xfrm>
        </p:spPr>
        <p:txBody>
          <a:bodyPr vert="horz" lIns="91440" tIns="45720" rIns="91440" bIns="45720" rtlCol="0" anchor="t">
            <a:noAutofit/>
          </a:bodyPr>
          <a:lstStyle/>
          <a:p>
            <a:pPr algn="ctr"/>
            <a:r>
              <a:rPr lang="en-US" sz="9600" kern="1200" dirty="0">
                <a:solidFill>
                  <a:srgbClr val="011893"/>
                </a:solidFill>
                <a:latin typeface="Chalkduster" panose="03050602040202020205" pitchFamily="66" charset="77"/>
              </a:rPr>
              <a:t>People</a:t>
            </a:r>
            <a:r>
              <a:rPr lang="en-US" sz="9600" kern="1200" dirty="0">
                <a:solidFill>
                  <a:schemeClr val="tx1"/>
                </a:solidFill>
                <a:latin typeface="Chalkduster" panose="03050602040202020205" pitchFamily="66" charset="77"/>
              </a:rPr>
              <a:t/>
            </a:r>
            <a:br>
              <a:rPr lang="en-US" sz="9600" kern="1200" dirty="0">
                <a:solidFill>
                  <a:schemeClr val="tx1"/>
                </a:solidFill>
                <a:latin typeface="Chalkduster" panose="03050602040202020205" pitchFamily="66" charset="77"/>
              </a:rPr>
            </a:br>
            <a:endParaRPr lang="en-US" sz="9600" kern="1200" dirty="0">
              <a:solidFill>
                <a:schemeClr val="tx1"/>
              </a:solidFill>
              <a:latin typeface="Chalkduster" panose="03050602040202020205" pitchFamily="66" charset="77"/>
            </a:endParaRPr>
          </a:p>
        </p:txBody>
      </p:sp>
      <p:pic>
        <p:nvPicPr>
          <p:cNvPr id="18" name="Picture 17">
            <a:extLst>
              <a:ext uri="{FF2B5EF4-FFF2-40B4-BE49-F238E27FC236}">
                <a16:creationId xmlns:a16="http://schemas.microsoft.com/office/drawing/2014/main" id="{70F19B5F-682B-B149-BDA0-9A1596CAE771}"/>
              </a:ext>
            </a:extLst>
          </p:cNvPr>
          <p:cNvPicPr>
            <a:picLocks noChangeAspect="1"/>
          </p:cNvPicPr>
          <p:nvPr/>
        </p:nvPicPr>
        <p:blipFill rotWithShape="1">
          <a:blip r:embed="rId2"/>
          <a:srcRect t="18325" r="-1" b="31745"/>
          <a:stretch/>
        </p:blipFill>
        <p:spPr>
          <a:xfrm>
            <a:off x="1246574" y="10"/>
            <a:ext cx="3913632" cy="228522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p:spPr>
      </p:pic>
      <p:pic>
        <p:nvPicPr>
          <p:cNvPr id="22" name="Picture 21">
            <a:extLst>
              <a:ext uri="{FF2B5EF4-FFF2-40B4-BE49-F238E27FC236}">
                <a16:creationId xmlns:a16="http://schemas.microsoft.com/office/drawing/2014/main" id="{7B627BF2-DF7D-8440-B63D-DCD4FC0576E7}"/>
              </a:ext>
            </a:extLst>
          </p:cNvPr>
          <p:cNvPicPr>
            <a:picLocks noChangeAspect="1"/>
          </p:cNvPicPr>
          <p:nvPr/>
        </p:nvPicPr>
        <p:blipFill rotWithShape="1">
          <a:blip r:embed="rId3"/>
          <a:srcRect t="23307" r="-2" b="1433"/>
          <a:stretch/>
        </p:blipFill>
        <p:spPr>
          <a:xfrm>
            <a:off x="20" y="2279205"/>
            <a:ext cx="356461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p:spPr>
      </p:pic>
      <p:pic>
        <p:nvPicPr>
          <p:cNvPr id="10" name="Picture 9">
            <a:extLst>
              <a:ext uri="{FF2B5EF4-FFF2-40B4-BE49-F238E27FC236}">
                <a16:creationId xmlns:a16="http://schemas.microsoft.com/office/drawing/2014/main" id="{E46BE326-0FFB-A948-AF2F-031C7FA6EBE3}"/>
              </a:ext>
            </a:extLst>
          </p:cNvPr>
          <p:cNvPicPr>
            <a:picLocks noChangeAspect="1"/>
          </p:cNvPicPr>
          <p:nvPr/>
        </p:nvPicPr>
        <p:blipFill rotWithShape="1">
          <a:blip r:embed="rId4">
            <a:extLst/>
          </a:blip>
          <a:srcRect r="3" b="25002"/>
          <a:stretch/>
        </p:blipFill>
        <p:spPr>
          <a:xfrm>
            <a:off x="5511871" y="780500"/>
            <a:ext cx="2852928" cy="2852928"/>
          </a:xfrm>
          <a:custGeom>
            <a:avLst/>
            <a:gdLst>
              <a:gd name="connsiteX0" fmla="*/ 1426464 w 2852928"/>
              <a:gd name="connsiteY0" fmla="*/ 0 h 2852928"/>
              <a:gd name="connsiteX1" fmla="*/ 2852928 w 2852928"/>
              <a:gd name="connsiteY1" fmla="*/ 1426464 h 2852928"/>
              <a:gd name="connsiteX2" fmla="*/ 1426464 w 2852928"/>
              <a:gd name="connsiteY2" fmla="*/ 2852928 h 2852928"/>
              <a:gd name="connsiteX3" fmla="*/ 0 w 2852928"/>
              <a:gd name="connsiteY3" fmla="*/ 1426464 h 2852928"/>
              <a:gd name="connsiteX4" fmla="*/ 1426464 w 2852928"/>
              <a:gd name="connsiteY4" fmla="*/ 0 h 28529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p:spPr>
      </p:pic>
      <p:pic>
        <p:nvPicPr>
          <p:cNvPr id="7" name="Picture 6">
            <a:extLst>
              <a:ext uri="{FF2B5EF4-FFF2-40B4-BE49-F238E27FC236}">
                <a16:creationId xmlns:a16="http://schemas.microsoft.com/office/drawing/2014/main" id="{4D787EB2-C2FB-AD49-B336-901E893B2B83}"/>
              </a:ext>
            </a:extLst>
          </p:cNvPr>
          <p:cNvPicPr>
            <a:picLocks noChangeAspect="1"/>
          </p:cNvPicPr>
          <p:nvPr/>
        </p:nvPicPr>
        <p:blipFill rotWithShape="1">
          <a:blip r:embed="rId5">
            <a:extLst/>
          </a:blip>
          <a:srcRect l="552" r="323" b="-5"/>
          <a:stretch/>
        </p:blipFill>
        <p:spPr>
          <a:xfrm>
            <a:off x="8918761" y="-4331"/>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p:spPr>
      </p:pic>
    </p:spTree>
    <p:extLst>
      <p:ext uri="{BB962C8B-B14F-4D97-AF65-F5344CB8AC3E}">
        <p14:creationId xmlns:p14="http://schemas.microsoft.com/office/powerpoint/2010/main" val="5405087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6" presetClass="entr" presetSubtype="16"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circle(in)">
                                      <p:cBhvr>
                                        <p:cTn id="13" dur="2000"/>
                                        <p:tgtEl>
                                          <p:spTgt spid="10"/>
                                        </p:tgtEl>
                                      </p:cBhvr>
                                    </p:animEffect>
                                  </p:childTnLst>
                                </p:cTn>
                              </p:par>
                            </p:childTnLst>
                          </p:cTn>
                        </p:par>
                      </p:childTnLst>
                    </p:cTn>
                  </p:par>
                  <p:par>
                    <p:cTn id="14" fill="hold">
                      <p:stCondLst>
                        <p:cond delay="indefinite"/>
                      </p:stCondLst>
                      <p:childTnLst>
                        <p:par>
                          <p:cTn id="15" fill="hold">
                            <p:stCondLst>
                              <p:cond delay="0"/>
                            </p:stCondLst>
                            <p:childTnLst>
                              <p:par>
                                <p:cTn id="16" presetID="26" presetClass="entr" presetSubtype="0" fill="hold" nodeType="clickEffect">
                                  <p:stCondLst>
                                    <p:cond delay="0"/>
                                  </p:stCondLst>
                                  <p:childTnLst>
                                    <p:set>
                                      <p:cBhvr>
                                        <p:cTn id="17" dur="1" fill="hold">
                                          <p:stCondLst>
                                            <p:cond delay="0"/>
                                          </p:stCondLst>
                                        </p:cTn>
                                        <p:tgtEl>
                                          <p:spTgt spid="22"/>
                                        </p:tgtEl>
                                        <p:attrNameLst>
                                          <p:attrName>style.visibility</p:attrName>
                                        </p:attrNameLst>
                                      </p:cBhvr>
                                      <p:to>
                                        <p:strVal val="visible"/>
                                      </p:to>
                                    </p:set>
                                    <p:animEffect transition="in" filter="wipe(down)">
                                      <p:cBhvr>
                                        <p:cTn id="18" dur="580">
                                          <p:stCondLst>
                                            <p:cond delay="0"/>
                                          </p:stCondLst>
                                        </p:cTn>
                                        <p:tgtEl>
                                          <p:spTgt spid="22"/>
                                        </p:tgtEl>
                                      </p:cBhvr>
                                    </p:animEffect>
                                    <p:anim calcmode="lin" valueType="num">
                                      <p:cBhvr>
                                        <p:cTn id="19" dur="1822"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20" dur="664"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21" dur="664" tmFilter="0, 0; 0.125,0.2665; 0.25,0.4; 0.375,0.465; 0.5,0.5;  0.625,0.535; 0.75,0.6; 0.875,0.7335; 1,1">
                                          <p:stCondLst>
                                            <p:cond delay="664"/>
                                          </p:stCondLst>
                                        </p:cTn>
                                        <p:tgtEl>
                                          <p:spTgt spid="22"/>
                                        </p:tgtEl>
                                        <p:attrNameLst>
                                          <p:attrName>ppt_y</p:attrName>
                                        </p:attrNameLst>
                                      </p:cBhvr>
                                      <p:tavLst>
                                        <p:tav tm="0" fmla="#ppt_y-sin(pi*$)/9">
                                          <p:val>
                                            <p:fltVal val="0"/>
                                          </p:val>
                                        </p:tav>
                                        <p:tav tm="100000">
                                          <p:val>
                                            <p:fltVal val="1"/>
                                          </p:val>
                                        </p:tav>
                                      </p:tavLst>
                                    </p:anim>
                                    <p:anim calcmode="lin" valueType="num">
                                      <p:cBhvr>
                                        <p:cTn id="22" dur="332" tmFilter="0, 0; 0.125,0.2665; 0.25,0.4; 0.375,0.465; 0.5,0.5;  0.625,0.535; 0.75,0.6; 0.875,0.7335; 1,1">
                                          <p:stCondLst>
                                            <p:cond delay="1324"/>
                                          </p:stCondLst>
                                        </p:cTn>
                                        <p:tgtEl>
                                          <p:spTgt spid="22"/>
                                        </p:tgtEl>
                                        <p:attrNameLst>
                                          <p:attrName>ppt_y</p:attrName>
                                        </p:attrNameLst>
                                      </p:cBhvr>
                                      <p:tavLst>
                                        <p:tav tm="0" fmla="#ppt_y-sin(pi*$)/27">
                                          <p:val>
                                            <p:fltVal val="0"/>
                                          </p:val>
                                        </p:tav>
                                        <p:tav tm="100000">
                                          <p:val>
                                            <p:fltVal val="1"/>
                                          </p:val>
                                        </p:tav>
                                      </p:tavLst>
                                    </p:anim>
                                    <p:anim calcmode="lin" valueType="num">
                                      <p:cBhvr>
                                        <p:cTn id="23" dur="164" tmFilter="0, 0; 0.125,0.2665; 0.25,0.4; 0.375,0.465; 0.5,0.5;  0.625,0.535; 0.75,0.6; 0.875,0.7335; 1,1">
                                          <p:stCondLst>
                                            <p:cond delay="1656"/>
                                          </p:stCondLst>
                                        </p:cTn>
                                        <p:tgtEl>
                                          <p:spTgt spid="22"/>
                                        </p:tgtEl>
                                        <p:attrNameLst>
                                          <p:attrName>ppt_y</p:attrName>
                                        </p:attrNameLst>
                                      </p:cBhvr>
                                      <p:tavLst>
                                        <p:tav tm="0" fmla="#ppt_y-sin(pi*$)/81">
                                          <p:val>
                                            <p:fltVal val="0"/>
                                          </p:val>
                                        </p:tav>
                                        <p:tav tm="100000">
                                          <p:val>
                                            <p:fltVal val="1"/>
                                          </p:val>
                                        </p:tav>
                                      </p:tavLst>
                                    </p:anim>
                                    <p:animScale>
                                      <p:cBhvr>
                                        <p:cTn id="24" dur="26">
                                          <p:stCondLst>
                                            <p:cond delay="650"/>
                                          </p:stCondLst>
                                        </p:cTn>
                                        <p:tgtEl>
                                          <p:spTgt spid="22"/>
                                        </p:tgtEl>
                                      </p:cBhvr>
                                      <p:to x="100000" y="60000"/>
                                    </p:animScale>
                                    <p:animScale>
                                      <p:cBhvr>
                                        <p:cTn id="25" dur="166" decel="50000">
                                          <p:stCondLst>
                                            <p:cond delay="676"/>
                                          </p:stCondLst>
                                        </p:cTn>
                                        <p:tgtEl>
                                          <p:spTgt spid="22"/>
                                        </p:tgtEl>
                                      </p:cBhvr>
                                      <p:to x="100000" y="100000"/>
                                    </p:animScale>
                                    <p:animScale>
                                      <p:cBhvr>
                                        <p:cTn id="26" dur="26">
                                          <p:stCondLst>
                                            <p:cond delay="1312"/>
                                          </p:stCondLst>
                                        </p:cTn>
                                        <p:tgtEl>
                                          <p:spTgt spid="22"/>
                                        </p:tgtEl>
                                      </p:cBhvr>
                                      <p:to x="100000" y="80000"/>
                                    </p:animScale>
                                    <p:animScale>
                                      <p:cBhvr>
                                        <p:cTn id="27" dur="166" decel="50000">
                                          <p:stCondLst>
                                            <p:cond delay="1338"/>
                                          </p:stCondLst>
                                        </p:cTn>
                                        <p:tgtEl>
                                          <p:spTgt spid="22"/>
                                        </p:tgtEl>
                                      </p:cBhvr>
                                      <p:to x="100000" y="100000"/>
                                    </p:animScale>
                                    <p:animScale>
                                      <p:cBhvr>
                                        <p:cTn id="28" dur="26">
                                          <p:stCondLst>
                                            <p:cond delay="1642"/>
                                          </p:stCondLst>
                                        </p:cTn>
                                        <p:tgtEl>
                                          <p:spTgt spid="22"/>
                                        </p:tgtEl>
                                      </p:cBhvr>
                                      <p:to x="100000" y="90000"/>
                                    </p:animScale>
                                    <p:animScale>
                                      <p:cBhvr>
                                        <p:cTn id="29" dur="166" decel="50000">
                                          <p:stCondLst>
                                            <p:cond delay="1668"/>
                                          </p:stCondLst>
                                        </p:cTn>
                                        <p:tgtEl>
                                          <p:spTgt spid="22"/>
                                        </p:tgtEl>
                                      </p:cBhvr>
                                      <p:to x="100000" y="100000"/>
                                    </p:animScale>
                                    <p:animScale>
                                      <p:cBhvr>
                                        <p:cTn id="30" dur="26">
                                          <p:stCondLst>
                                            <p:cond delay="1808"/>
                                          </p:stCondLst>
                                        </p:cTn>
                                        <p:tgtEl>
                                          <p:spTgt spid="22"/>
                                        </p:tgtEl>
                                      </p:cBhvr>
                                      <p:to x="100000" y="95000"/>
                                    </p:animScale>
                                    <p:animScale>
                                      <p:cBhvr>
                                        <p:cTn id="31" dur="166" decel="50000">
                                          <p:stCondLst>
                                            <p:cond delay="1834"/>
                                          </p:stCondLst>
                                        </p:cTn>
                                        <p:tgtEl>
                                          <p:spTgt spid="22"/>
                                        </p:tgtEl>
                                      </p:cBhvr>
                                      <p:to x="100000" y="100000"/>
                                    </p:animScale>
                                  </p:childTnLst>
                                </p:cTn>
                              </p:par>
                            </p:childTnLst>
                          </p:cTn>
                        </p:par>
                      </p:childTnLst>
                    </p:cTn>
                  </p:par>
                  <p:par>
                    <p:cTn id="32" fill="hold">
                      <p:stCondLst>
                        <p:cond delay="indefinite"/>
                      </p:stCondLst>
                      <p:childTnLst>
                        <p:par>
                          <p:cTn id="33" fill="hold">
                            <p:stCondLst>
                              <p:cond delay="0"/>
                            </p:stCondLst>
                            <p:childTnLst>
                              <p:par>
                                <p:cTn id="34" presetID="30" presetClass="entr" presetSubtype="0" fill="hold" nodeType="clickEffect">
                                  <p:stCondLst>
                                    <p:cond delay="0"/>
                                  </p:stCondLst>
                                  <p:childTnLst>
                                    <p:set>
                                      <p:cBhvr>
                                        <p:cTn id="35" dur="1" fill="hold">
                                          <p:stCondLst>
                                            <p:cond delay="0"/>
                                          </p:stCondLst>
                                        </p:cTn>
                                        <p:tgtEl>
                                          <p:spTgt spid="18"/>
                                        </p:tgtEl>
                                        <p:attrNameLst>
                                          <p:attrName>style.visibility</p:attrName>
                                        </p:attrNameLst>
                                      </p:cBhvr>
                                      <p:to>
                                        <p:strVal val="visible"/>
                                      </p:to>
                                    </p:set>
                                    <p:animEffect transition="in" filter="fade">
                                      <p:cBhvr>
                                        <p:cTn id="36" dur="800" decel="100000"/>
                                        <p:tgtEl>
                                          <p:spTgt spid="18"/>
                                        </p:tgtEl>
                                      </p:cBhvr>
                                    </p:animEffect>
                                    <p:anim calcmode="lin" valueType="num">
                                      <p:cBhvr>
                                        <p:cTn id="37" dur="800" decel="100000" fill="hold"/>
                                        <p:tgtEl>
                                          <p:spTgt spid="18"/>
                                        </p:tgtEl>
                                        <p:attrNameLst>
                                          <p:attrName>style.rotation</p:attrName>
                                        </p:attrNameLst>
                                      </p:cBhvr>
                                      <p:tavLst>
                                        <p:tav tm="0">
                                          <p:val>
                                            <p:fltVal val="-90"/>
                                          </p:val>
                                        </p:tav>
                                        <p:tav tm="100000">
                                          <p:val>
                                            <p:fltVal val="0"/>
                                          </p:val>
                                        </p:tav>
                                      </p:tavLst>
                                    </p:anim>
                                    <p:anim calcmode="lin" valueType="num">
                                      <p:cBhvr>
                                        <p:cTn id="38" dur="800" decel="100000" fill="hold"/>
                                        <p:tgtEl>
                                          <p:spTgt spid="18"/>
                                        </p:tgtEl>
                                        <p:attrNameLst>
                                          <p:attrName>ppt_x</p:attrName>
                                        </p:attrNameLst>
                                      </p:cBhvr>
                                      <p:tavLst>
                                        <p:tav tm="0">
                                          <p:val>
                                            <p:strVal val="#ppt_x+0.4"/>
                                          </p:val>
                                        </p:tav>
                                        <p:tav tm="100000">
                                          <p:val>
                                            <p:strVal val="#ppt_x-0.05"/>
                                          </p:val>
                                        </p:tav>
                                      </p:tavLst>
                                    </p:anim>
                                    <p:anim calcmode="lin" valueType="num">
                                      <p:cBhvr>
                                        <p:cTn id="39" dur="800" decel="100000" fill="hold"/>
                                        <p:tgtEl>
                                          <p:spTgt spid="18"/>
                                        </p:tgtEl>
                                        <p:attrNameLst>
                                          <p:attrName>ppt_y</p:attrName>
                                        </p:attrNameLst>
                                      </p:cBhvr>
                                      <p:tavLst>
                                        <p:tav tm="0">
                                          <p:val>
                                            <p:strVal val="#ppt_y-0.4"/>
                                          </p:val>
                                        </p:tav>
                                        <p:tav tm="100000">
                                          <p:val>
                                            <p:strVal val="#ppt_y+0.1"/>
                                          </p:val>
                                        </p:tav>
                                      </p:tavLst>
                                    </p:anim>
                                    <p:anim calcmode="lin" valueType="num">
                                      <p:cBhvr>
                                        <p:cTn id="40" dur="200" accel="100000" fill="hold">
                                          <p:stCondLst>
                                            <p:cond delay="800"/>
                                          </p:stCondLst>
                                        </p:cTn>
                                        <p:tgtEl>
                                          <p:spTgt spid="18"/>
                                        </p:tgtEl>
                                        <p:attrNameLst>
                                          <p:attrName>ppt_x</p:attrName>
                                        </p:attrNameLst>
                                      </p:cBhvr>
                                      <p:tavLst>
                                        <p:tav tm="0">
                                          <p:val>
                                            <p:strVal val="#ppt_x-0.05"/>
                                          </p:val>
                                        </p:tav>
                                        <p:tav tm="100000">
                                          <p:val>
                                            <p:strVal val="#ppt_x"/>
                                          </p:val>
                                        </p:tav>
                                      </p:tavLst>
                                    </p:anim>
                                    <p:anim calcmode="lin" valueType="num">
                                      <p:cBhvr>
                                        <p:cTn id="41" dur="200" accel="100000" fill="hold">
                                          <p:stCondLst>
                                            <p:cond delay="800"/>
                                          </p:stCondLst>
                                        </p:cTn>
                                        <p:tgtEl>
                                          <p:spTgt spid="18"/>
                                        </p:tgtEl>
                                        <p:attrNameLst>
                                          <p:attrName>ppt_y</p:attrName>
                                        </p:attrNameLst>
                                      </p:cBhvr>
                                      <p:tavLst>
                                        <p:tav tm="0">
                                          <p:val>
                                            <p:strVal val="#ppt_y+0.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AA8EE-BF3F-DA4E-9A86-E2AD3BF188D6}"/>
              </a:ext>
            </a:extLst>
          </p:cNvPr>
          <p:cNvSpPr>
            <a:spLocks noGrp="1"/>
          </p:cNvSpPr>
          <p:nvPr>
            <p:ph type="title"/>
          </p:nvPr>
        </p:nvSpPr>
        <p:spPr>
          <a:xfrm>
            <a:off x="4255184" y="616969"/>
            <a:ext cx="3278360" cy="899513"/>
          </a:xfrm>
        </p:spPr>
        <p:txBody>
          <a:bodyPr/>
          <a:lstStyle/>
          <a:p>
            <a:pPr algn="ctr"/>
            <a:r>
              <a:rPr lang="en-US" dirty="0">
                <a:solidFill>
                  <a:srgbClr val="011893"/>
                </a:solidFill>
                <a:latin typeface="Chalkduster" panose="03050602040202020205" pitchFamily="66" charset="77"/>
              </a:rPr>
              <a:t>Process</a:t>
            </a:r>
          </a:p>
        </p:txBody>
      </p:sp>
      <p:sp>
        <p:nvSpPr>
          <p:cNvPr id="4" name="Content Placeholder 3">
            <a:extLst>
              <a:ext uri="{FF2B5EF4-FFF2-40B4-BE49-F238E27FC236}">
                <a16:creationId xmlns:a16="http://schemas.microsoft.com/office/drawing/2014/main" id="{BEDC530C-8527-A045-8039-E6FB4D0F96D1}"/>
              </a:ext>
            </a:extLst>
          </p:cNvPr>
          <p:cNvSpPr>
            <a:spLocks noGrp="1"/>
          </p:cNvSpPr>
          <p:nvPr>
            <p:ph idx="1"/>
          </p:nvPr>
        </p:nvSpPr>
        <p:spPr>
          <a:xfrm>
            <a:off x="350520" y="1825517"/>
            <a:ext cx="11490960" cy="2737338"/>
          </a:xfrm>
        </p:spPr>
        <p:txBody>
          <a:bodyPr>
            <a:normAutofit/>
          </a:bodyPr>
          <a:lstStyle/>
          <a:p>
            <a:pPr marL="0" indent="0" algn="just">
              <a:buNone/>
            </a:pPr>
            <a:r>
              <a:rPr lang="en-US" dirty="0">
                <a:solidFill>
                  <a:srgbClr val="C00000"/>
                </a:solidFill>
              </a:rPr>
              <a:t>Process is about customer experience in offers and incentives for purchasing merchandise from the business: </a:t>
            </a:r>
          </a:p>
          <a:p>
            <a:pPr algn="just"/>
            <a:r>
              <a:rPr lang="en-US" dirty="0">
                <a:solidFill>
                  <a:srgbClr val="FF2F92"/>
                </a:solidFill>
              </a:rPr>
              <a:t>Newsletter offers</a:t>
            </a:r>
          </a:p>
          <a:p>
            <a:pPr algn="just"/>
            <a:r>
              <a:rPr lang="en-US" dirty="0">
                <a:solidFill>
                  <a:srgbClr val="0432FF"/>
                </a:solidFill>
              </a:rPr>
              <a:t>Seasonal</a:t>
            </a:r>
          </a:p>
          <a:p>
            <a:r>
              <a:rPr lang="en-US" dirty="0">
                <a:solidFill>
                  <a:srgbClr val="011893"/>
                </a:solidFill>
              </a:rPr>
              <a:t>Discount for School/Madrasha </a:t>
            </a:r>
          </a:p>
        </p:txBody>
      </p:sp>
    </p:spTree>
    <p:extLst>
      <p:ext uri="{BB962C8B-B14F-4D97-AF65-F5344CB8AC3E}">
        <p14:creationId xmlns:p14="http://schemas.microsoft.com/office/powerpoint/2010/main" val="5622189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B3F05-50AB-4ED6-B5C9-4BE6F12507E7}"/>
              </a:ext>
            </a:extLst>
          </p:cNvPr>
          <p:cNvSpPr>
            <a:spLocks noGrp="1"/>
          </p:cNvSpPr>
          <p:nvPr>
            <p:ph type="title"/>
          </p:nvPr>
        </p:nvSpPr>
        <p:spPr>
          <a:xfrm>
            <a:off x="3699802" y="505802"/>
            <a:ext cx="4543863" cy="985373"/>
          </a:xfrm>
        </p:spPr>
        <p:txBody>
          <a:bodyPr/>
          <a:lstStyle/>
          <a:p>
            <a:pPr algn="ctr"/>
            <a:r>
              <a:rPr lang="en-GB" u="sng" dirty="0">
                <a:solidFill>
                  <a:srgbClr val="011893"/>
                </a:solidFill>
                <a:latin typeface="Chalkduster"/>
              </a:rPr>
              <a:t>CONCLUSION</a:t>
            </a:r>
          </a:p>
        </p:txBody>
      </p:sp>
      <p:sp>
        <p:nvSpPr>
          <p:cNvPr id="3" name="Content Placeholder 2">
            <a:extLst>
              <a:ext uri="{FF2B5EF4-FFF2-40B4-BE49-F238E27FC236}">
                <a16:creationId xmlns:a16="http://schemas.microsoft.com/office/drawing/2014/main" id="{B5279510-E58A-4358-AC3C-CACFDDF916DD}"/>
              </a:ext>
            </a:extLst>
          </p:cNvPr>
          <p:cNvSpPr>
            <a:spLocks noGrp="1"/>
          </p:cNvSpPr>
          <p:nvPr>
            <p:ph idx="1"/>
          </p:nvPr>
        </p:nvSpPr>
        <p:spPr/>
        <p:txBody>
          <a:bodyPr/>
          <a:lstStyle/>
          <a:p>
            <a:pPr>
              <a:buFont typeface="Wingdings" panose="05000000000000000000" pitchFamily="2" charset="2"/>
              <a:buChar char="ü"/>
            </a:pPr>
            <a:r>
              <a:rPr lang="en-GB" dirty="0">
                <a:solidFill>
                  <a:srgbClr val="C00000"/>
                </a:solidFill>
              </a:rPr>
              <a:t>We covered all the different aspects of opening up our business online. The online bookstore will be offering suitable products, gifts and clothing for children. However as we grow further we will be expanding the business and will be keeping in mind Muslim adults.</a:t>
            </a:r>
          </a:p>
          <a:p>
            <a:pPr>
              <a:buFont typeface="Wingdings" panose="05000000000000000000" pitchFamily="2" charset="2"/>
              <a:buChar char="ü"/>
            </a:pPr>
            <a:r>
              <a:rPr lang="en-GB" dirty="0">
                <a:solidFill>
                  <a:srgbClr val="0432FF"/>
                </a:solidFill>
              </a:rPr>
              <a:t>We are aiming to be able to offer great service and value for money for every parent to educate their children as well as themselves about Islam with the guidance and help of our books. </a:t>
            </a:r>
          </a:p>
        </p:txBody>
      </p:sp>
    </p:spTree>
    <p:extLst>
      <p:ext uri="{BB962C8B-B14F-4D97-AF65-F5344CB8AC3E}">
        <p14:creationId xmlns:p14="http://schemas.microsoft.com/office/powerpoint/2010/main" val="26629943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6B2C970-E5F8-4B40-A56D-82B33E628E47}"/>
              </a:ext>
            </a:extLst>
          </p:cNvPr>
          <p:cNvPicPr>
            <a:picLocks noChangeAspect="1"/>
          </p:cNvPicPr>
          <p:nvPr/>
        </p:nvPicPr>
        <p:blipFill rotWithShape="1">
          <a:blip r:embed="rId3"/>
          <a:srcRect l="27231" t="21524" r="9307" b="13829"/>
          <a:stretch/>
        </p:blipFill>
        <p:spPr>
          <a:xfrm>
            <a:off x="0" y="1055077"/>
            <a:ext cx="12192000" cy="5802923"/>
          </a:xfrm>
          <a:prstGeom prst="rect">
            <a:avLst/>
          </a:prstGeom>
        </p:spPr>
      </p:pic>
      <p:sp>
        <p:nvSpPr>
          <p:cNvPr id="6" name="TextBox 5">
            <a:extLst>
              <a:ext uri="{FF2B5EF4-FFF2-40B4-BE49-F238E27FC236}">
                <a16:creationId xmlns:a16="http://schemas.microsoft.com/office/drawing/2014/main" id="{4A9A0DEF-D9BB-466B-B3F5-FA113C9E5DD2}"/>
              </a:ext>
            </a:extLst>
          </p:cNvPr>
          <p:cNvSpPr txBox="1"/>
          <p:nvPr/>
        </p:nvSpPr>
        <p:spPr>
          <a:xfrm>
            <a:off x="3924886" y="281354"/>
            <a:ext cx="3924886" cy="769441"/>
          </a:xfrm>
          <a:prstGeom prst="rect">
            <a:avLst/>
          </a:prstGeom>
          <a:noFill/>
        </p:spPr>
        <p:txBody>
          <a:bodyPr wrap="square" rtlCol="0">
            <a:spAutoFit/>
          </a:bodyPr>
          <a:lstStyle/>
          <a:p>
            <a:pPr algn="ctr"/>
            <a:r>
              <a:rPr lang="en-GB" sz="4400" dirty="0">
                <a:solidFill>
                  <a:srgbClr val="011893"/>
                </a:solidFill>
                <a:latin typeface="Chalkduster"/>
              </a:rPr>
              <a:t>SWOT</a:t>
            </a:r>
          </a:p>
        </p:txBody>
      </p:sp>
    </p:spTree>
    <p:extLst>
      <p:ext uri="{BB962C8B-B14F-4D97-AF65-F5344CB8AC3E}">
        <p14:creationId xmlns:p14="http://schemas.microsoft.com/office/powerpoint/2010/main" val="12109776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F7DD622-AE94-4193-8DD0-5DA3C2B298E9}"/>
              </a:ext>
            </a:extLst>
          </p:cNvPr>
          <p:cNvPicPr>
            <a:picLocks noChangeAspect="1"/>
          </p:cNvPicPr>
          <p:nvPr/>
        </p:nvPicPr>
        <p:blipFill rotWithShape="1">
          <a:blip r:embed="rId2"/>
          <a:srcRect l="27346" t="22140" r="9423" b="12802"/>
          <a:stretch/>
        </p:blipFill>
        <p:spPr>
          <a:xfrm>
            <a:off x="1" y="901205"/>
            <a:ext cx="12192000" cy="5956795"/>
          </a:xfrm>
          <a:prstGeom prst="rect">
            <a:avLst/>
          </a:prstGeom>
        </p:spPr>
      </p:pic>
      <p:sp>
        <p:nvSpPr>
          <p:cNvPr id="5" name="TextBox 4">
            <a:extLst>
              <a:ext uri="{FF2B5EF4-FFF2-40B4-BE49-F238E27FC236}">
                <a16:creationId xmlns:a16="http://schemas.microsoft.com/office/drawing/2014/main" id="{031B6F42-E5B3-4CEB-B201-5002AC29286D}"/>
              </a:ext>
            </a:extLst>
          </p:cNvPr>
          <p:cNvSpPr txBox="1"/>
          <p:nvPr/>
        </p:nvSpPr>
        <p:spPr>
          <a:xfrm>
            <a:off x="4515728" y="179251"/>
            <a:ext cx="3545059" cy="707886"/>
          </a:xfrm>
          <a:prstGeom prst="rect">
            <a:avLst/>
          </a:prstGeom>
          <a:noFill/>
        </p:spPr>
        <p:txBody>
          <a:bodyPr wrap="square" rtlCol="0">
            <a:spAutoFit/>
          </a:bodyPr>
          <a:lstStyle/>
          <a:p>
            <a:r>
              <a:rPr lang="en-GB" sz="4000" dirty="0">
                <a:solidFill>
                  <a:srgbClr val="011893"/>
                </a:solidFill>
                <a:latin typeface="Chalkduster"/>
              </a:rPr>
              <a:t>Action Plan</a:t>
            </a:r>
          </a:p>
        </p:txBody>
      </p:sp>
    </p:spTree>
    <p:extLst>
      <p:ext uri="{BB962C8B-B14F-4D97-AF65-F5344CB8AC3E}">
        <p14:creationId xmlns:p14="http://schemas.microsoft.com/office/powerpoint/2010/main" val="41948892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B740059-0A66-4BAE-BC19-3C8D55ABCD21}"/>
              </a:ext>
            </a:extLst>
          </p:cNvPr>
          <p:cNvPicPr>
            <a:picLocks noChangeAspect="1"/>
          </p:cNvPicPr>
          <p:nvPr/>
        </p:nvPicPr>
        <p:blipFill rotWithShape="1">
          <a:blip r:embed="rId2"/>
          <a:srcRect l="27116" t="21729" r="9306" b="15060"/>
          <a:stretch/>
        </p:blipFill>
        <p:spPr>
          <a:xfrm>
            <a:off x="0" y="984738"/>
            <a:ext cx="12192000" cy="5873262"/>
          </a:xfrm>
          <a:prstGeom prst="rect">
            <a:avLst/>
          </a:prstGeom>
        </p:spPr>
      </p:pic>
      <p:sp>
        <p:nvSpPr>
          <p:cNvPr id="5" name="TextBox 4">
            <a:extLst>
              <a:ext uri="{FF2B5EF4-FFF2-40B4-BE49-F238E27FC236}">
                <a16:creationId xmlns:a16="http://schemas.microsoft.com/office/drawing/2014/main" id="{0D3F14CC-E33C-4176-A352-561AE3FA27D8}"/>
              </a:ext>
            </a:extLst>
          </p:cNvPr>
          <p:cNvSpPr txBox="1"/>
          <p:nvPr/>
        </p:nvSpPr>
        <p:spPr>
          <a:xfrm>
            <a:off x="3943643" y="116823"/>
            <a:ext cx="4304714" cy="769441"/>
          </a:xfrm>
          <a:prstGeom prst="rect">
            <a:avLst/>
          </a:prstGeom>
          <a:noFill/>
        </p:spPr>
        <p:txBody>
          <a:bodyPr wrap="square" rtlCol="0">
            <a:spAutoFit/>
          </a:bodyPr>
          <a:lstStyle/>
          <a:p>
            <a:pPr algn="ctr"/>
            <a:r>
              <a:rPr lang="en-GB" sz="4400" dirty="0">
                <a:solidFill>
                  <a:srgbClr val="011893"/>
                </a:solidFill>
                <a:latin typeface="Chalkduster"/>
              </a:rPr>
              <a:t>Gantt Chart</a:t>
            </a:r>
          </a:p>
        </p:txBody>
      </p:sp>
    </p:spTree>
    <p:extLst>
      <p:ext uri="{BB962C8B-B14F-4D97-AF65-F5344CB8AC3E}">
        <p14:creationId xmlns:p14="http://schemas.microsoft.com/office/powerpoint/2010/main" val="9238213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7AFC3-749B-0C4E-AD83-506099830459}"/>
              </a:ext>
            </a:extLst>
          </p:cNvPr>
          <p:cNvSpPr>
            <a:spLocks noGrp="1"/>
          </p:cNvSpPr>
          <p:nvPr>
            <p:ph type="title"/>
          </p:nvPr>
        </p:nvSpPr>
        <p:spPr>
          <a:xfrm>
            <a:off x="3169334" y="373103"/>
            <a:ext cx="5608906" cy="989990"/>
          </a:xfrm>
        </p:spPr>
        <p:txBody>
          <a:bodyPr/>
          <a:lstStyle/>
          <a:p>
            <a:pPr algn="ctr"/>
            <a:r>
              <a:rPr lang="en-US" u="sng" dirty="0">
                <a:solidFill>
                  <a:srgbClr val="011893"/>
                </a:solidFill>
                <a:latin typeface="Chalkduster"/>
              </a:rPr>
              <a:t>Reference List</a:t>
            </a:r>
          </a:p>
        </p:txBody>
      </p:sp>
      <p:sp>
        <p:nvSpPr>
          <p:cNvPr id="3" name="Content Placeholder 2">
            <a:extLst>
              <a:ext uri="{FF2B5EF4-FFF2-40B4-BE49-F238E27FC236}">
                <a16:creationId xmlns:a16="http://schemas.microsoft.com/office/drawing/2014/main" id="{9FD089B0-3695-B04A-A1BD-3E7F264997C1}"/>
              </a:ext>
            </a:extLst>
          </p:cNvPr>
          <p:cNvSpPr>
            <a:spLocks noGrp="1"/>
          </p:cNvSpPr>
          <p:nvPr>
            <p:ph idx="1"/>
          </p:nvPr>
        </p:nvSpPr>
        <p:spPr>
          <a:xfrm>
            <a:off x="655320" y="1638564"/>
            <a:ext cx="10515600" cy="4351338"/>
          </a:xfrm>
        </p:spPr>
        <p:txBody>
          <a:bodyPr>
            <a:normAutofit/>
          </a:bodyPr>
          <a:lstStyle/>
          <a:p>
            <a:pPr>
              <a:buFont typeface="Wingdings" panose="05000000000000000000" pitchFamily="2" charset="2"/>
              <a:buChar char="ü"/>
            </a:pPr>
            <a:r>
              <a:rPr lang="en-US" dirty="0"/>
              <a:t>Kotler, P. Armstrong, G. </a:t>
            </a:r>
            <a:r>
              <a:rPr lang="en-US" dirty="0" err="1"/>
              <a:t>Oprensik</a:t>
            </a:r>
            <a:r>
              <a:rPr lang="en-US" dirty="0"/>
              <a:t>, M.C. (2017) </a:t>
            </a:r>
            <a:r>
              <a:rPr lang="en-US" i="1" dirty="0"/>
              <a:t>Principles Of Marketing </a:t>
            </a:r>
            <a:r>
              <a:rPr lang="en-US" dirty="0"/>
              <a:t>Global Ed. Harlow: </a:t>
            </a:r>
            <a:r>
              <a:rPr lang="en-US" dirty="0" err="1"/>
              <a:t>Pearsons</a:t>
            </a:r>
            <a:r>
              <a:rPr lang="en-US" dirty="0"/>
              <a:t> Education M.U.A</a:t>
            </a:r>
          </a:p>
          <a:p>
            <a:pPr>
              <a:buFont typeface="Wingdings" panose="05000000000000000000" pitchFamily="2" charset="2"/>
              <a:buChar char="ü"/>
            </a:pPr>
            <a:r>
              <a:rPr lang="en-GB" dirty="0"/>
              <a:t>Reference.com(online)Available at:</a:t>
            </a:r>
            <a:r>
              <a:rPr lang="en-GB" dirty="0">
                <a:hlinkClick r:id="rId2"/>
              </a:rPr>
              <a:t> </a:t>
            </a:r>
            <a:r>
              <a:rPr lang="en-GB" u="sng" dirty="0">
                <a:hlinkClick r:id="rId2"/>
              </a:rPr>
              <a:t>https://www.reference.com/business-finance/monitoring performance-important-c88aa134363c2314</a:t>
            </a:r>
            <a:r>
              <a:rPr lang="en-GB" dirty="0"/>
              <a:t> Accessed: 26/10/18, 21.29</a:t>
            </a:r>
          </a:p>
          <a:p>
            <a:pPr>
              <a:buFont typeface="Wingdings" panose="05000000000000000000" pitchFamily="2" charset="2"/>
              <a:buChar char="ü"/>
            </a:pPr>
            <a:r>
              <a:rPr lang="en-GB" dirty="0"/>
              <a:t>Valentin,E.(2017) Certificate in Higher Education: Skills for the Workplace Student Yearbook.London. Sage Publications</a:t>
            </a:r>
          </a:p>
          <a:p>
            <a:pPr>
              <a:buFont typeface="Wingdings" panose="05000000000000000000" pitchFamily="2" charset="2"/>
              <a:buChar char="ü"/>
            </a:pPr>
            <a:r>
              <a:rPr lang="en-US" dirty="0"/>
              <a:t>Wood, M.B. (2017) </a:t>
            </a:r>
            <a:r>
              <a:rPr lang="en-US" i="1" dirty="0"/>
              <a:t>Essential guide to marketing planning </a:t>
            </a:r>
            <a:r>
              <a:rPr lang="en-US" dirty="0"/>
              <a:t>4</a:t>
            </a:r>
            <a:r>
              <a:rPr lang="en-US" baseline="30000" dirty="0"/>
              <a:t>th</a:t>
            </a:r>
            <a:r>
              <a:rPr lang="en-US" dirty="0"/>
              <a:t> Ed, Harlow: </a:t>
            </a:r>
            <a:r>
              <a:rPr lang="en-US" dirty="0" err="1"/>
              <a:t>Pearsons</a:t>
            </a:r>
            <a:r>
              <a:rPr lang="en-US" dirty="0"/>
              <a:t> Education M.U.A</a:t>
            </a:r>
          </a:p>
          <a:p>
            <a:pPr>
              <a:buFont typeface="Wingdings" panose="05000000000000000000" pitchFamily="2" charset="2"/>
              <a:buChar char="ü"/>
            </a:pPr>
            <a:endParaRPr lang="en-GB" dirty="0"/>
          </a:p>
          <a:p>
            <a:pPr>
              <a:buNone/>
            </a:pPr>
            <a:endParaRPr lang="en-GB" dirty="0"/>
          </a:p>
          <a:p>
            <a:pPr>
              <a:buNone/>
            </a:pPr>
            <a:endParaRPr lang="en-GB" dirty="0"/>
          </a:p>
          <a:p>
            <a:pPr marL="0" indent="0" algn="just">
              <a:buNone/>
            </a:pPr>
            <a:endParaRPr lang="en-US" dirty="0"/>
          </a:p>
          <a:p>
            <a:pPr marL="0" indent="0" algn="just">
              <a:buNone/>
            </a:pPr>
            <a:endParaRPr lang="en-US" dirty="0"/>
          </a:p>
        </p:txBody>
      </p:sp>
      <p:sp>
        <p:nvSpPr>
          <p:cNvPr id="4" name="Google Shape;78;p17">
            <a:extLst>
              <a:ext uri="{FF2B5EF4-FFF2-40B4-BE49-F238E27FC236}">
                <a16:creationId xmlns:a16="http://schemas.microsoft.com/office/drawing/2014/main" id="{8E33BDC5-A36C-48FC-BBAE-5DE3BD76B325}"/>
              </a:ext>
            </a:extLst>
          </p:cNvPr>
          <p:cNvSpPr txBox="1">
            <a:spLocks/>
          </p:cNvSpPr>
          <p:nvPr/>
        </p:nvSpPr>
        <p:spPr>
          <a:xfrm>
            <a:off x="415600" y="1536633"/>
            <a:ext cx="11360800" cy="4555200"/>
          </a:xfrm>
          <a:prstGeom prst="rect">
            <a:avLst/>
          </a:prstGeom>
        </p:spPr>
        <p:txBody>
          <a:bodyPr spcFirstLastPara="1" vert="horz" wrap="square" lIns="121900" tIns="121900" rIns="121900" bIns="121900" rtlCol="0" anchor="t" anchorCtr="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ts val="2133"/>
              </a:spcBef>
              <a:spcAft>
                <a:spcPts val="2133"/>
              </a:spcAft>
              <a:buFont typeface="Arial" panose="020B0604020202020204" pitchFamily="34" charset="0"/>
              <a:buNone/>
            </a:pPr>
            <a:endParaRPr lang="en-GB" dirty="0"/>
          </a:p>
        </p:txBody>
      </p:sp>
    </p:spTree>
    <p:extLst>
      <p:ext uri="{BB962C8B-B14F-4D97-AF65-F5344CB8AC3E}">
        <p14:creationId xmlns:p14="http://schemas.microsoft.com/office/powerpoint/2010/main" val="1689408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733</TotalTime>
  <Words>1074</Words>
  <Application>Microsoft Office PowerPoint</Application>
  <PresentationFormat>Widescreen</PresentationFormat>
  <Paragraphs>137</Paragraphs>
  <Slides>27</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Calibri Light</vt:lpstr>
      <vt:lpstr>Chalkduster</vt:lpstr>
      <vt:lpstr>Wingdings</vt:lpstr>
      <vt:lpstr>Office Theme</vt:lpstr>
      <vt:lpstr>PowerPoint Presentation</vt:lpstr>
      <vt:lpstr>PowerPoint Presentation</vt:lpstr>
      <vt:lpstr>PowerPoint Presentation</vt:lpstr>
      <vt:lpstr>PowerPoint Presentation</vt:lpstr>
      <vt:lpstr>PowerPoint Presentation</vt:lpstr>
      <vt:lpstr>.</vt:lpstr>
      <vt:lpstr>Implementation of service standards.</vt:lpstr>
      <vt:lpstr>Monitoring</vt:lpstr>
      <vt:lpstr>Financial resources</vt:lpstr>
      <vt:lpstr>PowerPoint Presentation</vt:lpstr>
      <vt:lpstr>PowerPoint Presentation</vt:lpstr>
      <vt:lpstr>PowerPoint Presentation</vt:lpstr>
      <vt:lpstr>PowerPoint Presentation</vt:lpstr>
      <vt:lpstr>PowerPoint Presentation</vt:lpstr>
      <vt:lpstr>To achieve customer satisfaction, analysis has been performed, to evaluate if the target market is trending and that has been identified by doing:   Online research Producing questionnaires  Competitors  </vt:lpstr>
      <vt:lpstr>PowerPoint Presentation</vt:lpstr>
      <vt:lpstr>PowerPoint Presentation</vt:lpstr>
      <vt:lpstr>Marketing Mix Products</vt:lpstr>
      <vt:lpstr>PowerPoint Presentation</vt:lpstr>
      <vt:lpstr>Promotion</vt:lpstr>
      <vt:lpstr>People </vt:lpstr>
      <vt:lpstr>Process</vt:lpstr>
      <vt:lpstr>CONCLUSION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Farzana Hussen (1709301)</dc:creator>
  <cp:lastModifiedBy>Samad Uddin (1710009)</cp:lastModifiedBy>
  <cp:revision>60</cp:revision>
  <dcterms:created xsi:type="dcterms:W3CDTF">2018-10-23T17:47:33Z</dcterms:created>
  <dcterms:modified xsi:type="dcterms:W3CDTF">2018-11-05T13:23:57Z</dcterms:modified>
</cp:coreProperties>
</file>