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22"/>
  </p:handoutMasterIdLst>
  <p:sldIdLst>
    <p:sldId id="256" r:id="rId2"/>
    <p:sldId id="282" r:id="rId3"/>
    <p:sldId id="281" r:id="rId4"/>
    <p:sldId id="283" r:id="rId5"/>
    <p:sldId id="284" r:id="rId6"/>
    <p:sldId id="276" r:id="rId7"/>
    <p:sldId id="272" r:id="rId8"/>
    <p:sldId id="273" r:id="rId9"/>
    <p:sldId id="285" r:id="rId10"/>
    <p:sldId id="286" r:id="rId11"/>
    <p:sldId id="293" r:id="rId12"/>
    <p:sldId id="274" r:id="rId13"/>
    <p:sldId id="275" r:id="rId14"/>
    <p:sldId id="271" r:id="rId15"/>
    <p:sldId id="277" r:id="rId16"/>
    <p:sldId id="288" r:id="rId17"/>
    <p:sldId id="278" r:id="rId18"/>
    <p:sldId id="280" r:id="rId19"/>
    <p:sldId id="290" r:id="rId20"/>
    <p:sldId id="292" r:id="rId21"/>
  </p:sldIdLst>
  <p:sldSz cx="9144000" cy="6858000" type="screen4x3"/>
  <p:notesSz cx="6797675" cy="992822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902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B17186-B58A-4C36-B9C5-2C00843B8432}" type="datetimeFigureOut">
              <a:rPr lang="en-GB" smtClean="0"/>
              <a:pPr/>
              <a:t>02/02/2013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EE4FD6-527C-499E-B3B3-D453996C60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6823800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圆角矩形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圆角矩形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圆角矩形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矩形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圆角矩形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1C48BA3-7034-4BD5-B656-DA8D4F406F24}" type="datetimeFigureOut">
              <a:rPr lang="zh-CN" altLang="en-US" smtClean="0"/>
              <a:pPr/>
              <a:t>2013/2/2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zh-CN" dirty="0" smtClean="0"/>
              <a:t>Making an appointment</a:t>
            </a: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err="1" smtClean="0"/>
              <a:t>Jīntiān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yuè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hào</a:t>
            </a:r>
            <a:r>
              <a:rPr lang="en-US" altLang="zh-CN" dirty="0" smtClean="0"/>
              <a:t> </a:t>
            </a:r>
            <a:r>
              <a:rPr lang="zh-CN" altLang="en-US" dirty="0" smtClean="0"/>
              <a:t>？今天几月几号？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Picture 2" descr="C:\Users\LENOVO\Desktop\images101212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357298"/>
            <a:ext cx="6332538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矩形 3"/>
          <p:cNvSpPr/>
          <p:nvPr/>
        </p:nvSpPr>
        <p:spPr>
          <a:xfrm>
            <a:off x="3419872" y="1571612"/>
            <a:ext cx="5724128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 smtClean="0"/>
              <a:t>shàng</a:t>
            </a:r>
            <a:r>
              <a:rPr lang="en-US" altLang="zh-CN" sz="2800" b="1" dirty="0" smtClean="0"/>
              <a:t> k</a:t>
            </a:r>
            <a:r>
              <a:rPr lang="it-IT" altLang="zh-CN" sz="2800" b="1" dirty="0" smtClean="0"/>
              <a:t>è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上课  </a:t>
            </a:r>
            <a:r>
              <a:rPr lang="en-US" altLang="zh-CN" sz="2800" b="1" dirty="0" smtClean="0"/>
              <a:t>to go to class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 smtClean="0"/>
              <a:t>xià</a:t>
            </a:r>
            <a:r>
              <a:rPr lang="en-US" altLang="zh-CN" sz="2800" b="1" dirty="0" smtClean="0"/>
              <a:t> k</a:t>
            </a:r>
            <a:r>
              <a:rPr lang="it-IT" altLang="zh-CN" sz="2800" b="1" dirty="0" smtClean="0"/>
              <a:t>è </a:t>
            </a:r>
            <a:r>
              <a:rPr lang="en-US" altLang="zh-CN" sz="2800" b="1" dirty="0" smtClean="0"/>
              <a:t>  </a:t>
            </a:r>
            <a:r>
              <a:rPr lang="zh-CN" altLang="en-US" sz="2800" b="1" dirty="0" smtClean="0"/>
              <a:t>下课      </a:t>
            </a:r>
            <a:r>
              <a:rPr lang="en-US" altLang="zh-CN" sz="2800" b="1" dirty="0" smtClean="0"/>
              <a:t>class is over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/>
              <a:t>shàng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bān</a:t>
            </a:r>
            <a:r>
              <a:rPr lang="en-US" altLang="zh-CN" sz="2800" b="1" dirty="0" smtClean="0"/>
              <a:t>  </a:t>
            </a:r>
            <a:r>
              <a:rPr lang="zh-CN" altLang="en-US" sz="2800" b="1" dirty="0" smtClean="0"/>
              <a:t>上班 </a:t>
            </a:r>
            <a:r>
              <a:rPr lang="en-US" altLang="zh-CN" sz="2800" b="1" dirty="0" smtClean="0"/>
              <a:t>to go to work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/>
              <a:t>xià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bān</a:t>
            </a:r>
            <a:r>
              <a:rPr lang="en-US" altLang="zh-CN" sz="2800" b="1" dirty="0" smtClean="0"/>
              <a:t>   </a:t>
            </a:r>
            <a:r>
              <a:rPr lang="zh-CN" altLang="en-US" sz="2800" b="1" dirty="0" smtClean="0"/>
              <a:t>下班 </a:t>
            </a:r>
            <a:r>
              <a:rPr lang="en-US" altLang="zh-CN" sz="2800" b="1" dirty="0" smtClean="0"/>
              <a:t>to get off work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 smtClean="0"/>
              <a:t>shuì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jiào</a:t>
            </a:r>
            <a:r>
              <a:rPr lang="en-US" altLang="zh-CN" sz="2800" b="1" dirty="0" smtClean="0"/>
              <a:t>  </a:t>
            </a:r>
            <a:r>
              <a:rPr lang="zh-CN" altLang="en-US" sz="2800" b="1" dirty="0" smtClean="0"/>
              <a:t>睡觉    </a:t>
            </a:r>
            <a:r>
              <a:rPr lang="en-US" altLang="zh-CN" sz="2800" b="1" dirty="0" smtClean="0"/>
              <a:t>to go to bed 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smtClean="0"/>
              <a:t>q</a:t>
            </a:r>
            <a:r>
              <a:rPr lang="it-IT" altLang="zh-CN" sz="2800" b="1" dirty="0" smtClean="0"/>
              <a:t>ǐ </a:t>
            </a:r>
            <a:r>
              <a:rPr lang="en-US" altLang="zh-CN" sz="2800" b="1" dirty="0" err="1" smtClean="0"/>
              <a:t>chuáng</a:t>
            </a:r>
            <a:r>
              <a:rPr lang="zh-CN" altLang="en-US" sz="2800" b="1" dirty="0" smtClean="0"/>
              <a:t>  起床   </a:t>
            </a:r>
            <a:r>
              <a:rPr lang="en-US" altLang="zh-CN" sz="2800" b="1" dirty="0" smtClean="0"/>
              <a:t>to get up 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 smtClean="0"/>
              <a:t>huí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jiā</a:t>
            </a:r>
            <a:r>
              <a:rPr lang="en-US" altLang="zh-CN" sz="2800" b="1" dirty="0" smtClean="0"/>
              <a:t>  </a:t>
            </a:r>
            <a:r>
              <a:rPr lang="zh-CN" altLang="en-US" sz="2800" b="1" dirty="0" smtClean="0"/>
              <a:t>回家   </a:t>
            </a:r>
            <a:r>
              <a:rPr lang="en-US" altLang="zh-CN" sz="2800" b="1" dirty="0" smtClean="0"/>
              <a:t>to go home</a:t>
            </a:r>
          </a:p>
        </p:txBody>
      </p:sp>
      <p:sp>
        <p:nvSpPr>
          <p:cNvPr id="5" name="矩形 4"/>
          <p:cNvSpPr/>
          <p:nvPr/>
        </p:nvSpPr>
        <p:spPr>
          <a:xfrm>
            <a:off x="214282" y="2071678"/>
            <a:ext cx="350046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2800" b="1" dirty="0" err="1" smtClean="0">
                <a:solidFill>
                  <a:srgbClr val="C00000"/>
                </a:solidFill>
              </a:rPr>
              <a:t>sh</a:t>
            </a:r>
            <a:r>
              <a:rPr lang="en-GB" altLang="zh-CN" sz="2800" b="1" dirty="0" smtClean="0">
                <a:solidFill>
                  <a:srgbClr val="C00000"/>
                </a:solidFill>
              </a:rPr>
              <a:t>é</a:t>
            </a:r>
            <a:r>
              <a:rPr lang="en-US" altLang="zh-CN" sz="2800" b="1" dirty="0" err="1" smtClean="0">
                <a:solidFill>
                  <a:srgbClr val="C00000"/>
                </a:solidFill>
              </a:rPr>
              <a:t>nme</a:t>
            </a:r>
            <a:r>
              <a:rPr lang="en-US" altLang="zh-CN" sz="2800" b="1" dirty="0" smtClean="0">
                <a:solidFill>
                  <a:srgbClr val="C00000"/>
                </a:solidFill>
              </a:rPr>
              <a:t> </a:t>
            </a:r>
            <a:r>
              <a:rPr lang="en-US" altLang="zh-CN" sz="2800" b="1" dirty="0" err="1" smtClean="0">
                <a:solidFill>
                  <a:srgbClr val="C00000"/>
                </a:solidFill>
              </a:rPr>
              <a:t>Shíhou</a:t>
            </a:r>
            <a:r>
              <a:rPr lang="en-US" altLang="zh-CN" sz="2800" b="1" dirty="0" smtClean="0">
                <a:solidFill>
                  <a:srgbClr val="C00000"/>
                </a:solidFill>
              </a:rPr>
              <a:t> </a:t>
            </a:r>
          </a:p>
          <a:p>
            <a:pPr>
              <a:buFontTx/>
              <a:buNone/>
            </a:pPr>
            <a:r>
              <a:rPr lang="zh-CN" altLang="en-US" sz="2800" b="1" dirty="0" smtClean="0">
                <a:solidFill>
                  <a:srgbClr val="C00000"/>
                </a:solidFill>
              </a:rPr>
              <a:t>什么时候</a:t>
            </a:r>
          </a:p>
          <a:p>
            <a:pPr>
              <a:buFontTx/>
              <a:buNone/>
            </a:pPr>
            <a:r>
              <a:rPr lang="en-US" altLang="zh-CN" sz="2800" b="1" dirty="0" smtClean="0">
                <a:solidFill>
                  <a:srgbClr val="C00000"/>
                </a:solidFill>
              </a:rPr>
              <a:t>when</a:t>
            </a:r>
          </a:p>
          <a:p>
            <a:pPr>
              <a:buFontTx/>
              <a:buNone/>
            </a:pPr>
            <a:endParaRPr lang="en-US" altLang="zh-CN" sz="2800" b="1" dirty="0" smtClean="0">
              <a:solidFill>
                <a:srgbClr val="C00000"/>
              </a:solidFill>
            </a:endParaRPr>
          </a:p>
          <a:p>
            <a:pPr>
              <a:buFontTx/>
              <a:buNone/>
            </a:pPr>
            <a:r>
              <a:rPr lang="en-US" altLang="zh-CN" sz="2800" b="1" dirty="0" smtClean="0">
                <a:solidFill>
                  <a:srgbClr val="C00000"/>
                </a:solidFill>
              </a:rPr>
              <a:t>j</a:t>
            </a:r>
            <a:r>
              <a:rPr lang="it-IT" altLang="zh-CN" sz="2800" b="1" dirty="0" smtClean="0">
                <a:solidFill>
                  <a:srgbClr val="C00000"/>
                </a:solidFill>
              </a:rPr>
              <a:t>ǐ</a:t>
            </a:r>
            <a:r>
              <a:rPr lang="en-US" altLang="zh-CN" sz="2800" b="1" dirty="0" smtClean="0">
                <a:solidFill>
                  <a:srgbClr val="C00000"/>
                </a:solidFill>
              </a:rPr>
              <a:t> </a:t>
            </a:r>
            <a:r>
              <a:rPr lang="en-US" altLang="zh-CN" sz="2800" b="1" dirty="0" err="1" smtClean="0">
                <a:solidFill>
                  <a:srgbClr val="C00000"/>
                </a:solidFill>
              </a:rPr>
              <a:t>diǎn</a:t>
            </a:r>
            <a:r>
              <a:rPr lang="en-US" altLang="zh-CN" sz="2800" b="1" dirty="0" smtClean="0">
                <a:solidFill>
                  <a:srgbClr val="C00000"/>
                </a:solidFill>
              </a:rPr>
              <a:t>  </a:t>
            </a:r>
            <a:r>
              <a:rPr lang="zh-CN" altLang="en-US" sz="2800" b="1" dirty="0" smtClean="0">
                <a:solidFill>
                  <a:srgbClr val="C00000"/>
                </a:solidFill>
              </a:rPr>
              <a:t>几点</a:t>
            </a:r>
          </a:p>
          <a:p>
            <a:pPr>
              <a:buFontTx/>
              <a:buNone/>
            </a:pPr>
            <a:r>
              <a:rPr lang="en-US" altLang="zh-CN" sz="2800" b="1" dirty="0" smtClean="0">
                <a:solidFill>
                  <a:srgbClr val="C00000"/>
                </a:solidFill>
              </a:rPr>
              <a:t>What time</a:t>
            </a:r>
            <a:endParaRPr lang="en-US" altLang="zh-CN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8" name="Oval 4"/>
          <p:cNvSpPr>
            <a:spLocks noChangeArrowheads="1"/>
          </p:cNvSpPr>
          <p:nvPr/>
        </p:nvSpPr>
        <p:spPr bwMode="auto">
          <a:xfrm>
            <a:off x="1000100" y="2428868"/>
            <a:ext cx="6985000" cy="33845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zh-CN" altLang="zh-CN">
              <a:solidFill>
                <a:schemeClr val="bg1"/>
              </a:solidFill>
            </a:endParaRPr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428750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endParaRPr lang="zh-CN" altLang="en-US" dirty="0"/>
          </a:p>
          <a:p>
            <a:pPr>
              <a:buFontTx/>
              <a:buNone/>
            </a:pPr>
            <a:endParaRPr lang="zh-CN" altLang="en-US" dirty="0"/>
          </a:p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r>
              <a:rPr lang="it-IT" altLang="zh-CN" dirty="0" smtClean="0"/>
              <a:t> </a:t>
            </a:r>
            <a:r>
              <a:rPr lang="en-US" altLang="zh-CN" dirty="0" smtClean="0"/>
              <a:t>                                  </a:t>
            </a:r>
            <a:endParaRPr lang="en-US" altLang="zh-CN" dirty="0"/>
          </a:p>
          <a:p>
            <a:pPr>
              <a:buFontTx/>
              <a:buNone/>
            </a:pPr>
            <a:r>
              <a:rPr lang="en-US" altLang="zh-CN" dirty="0"/>
              <a:t>                                     </a:t>
            </a:r>
            <a:r>
              <a:rPr lang="en-US" altLang="zh-CN" dirty="0" smtClean="0"/>
              <a:t>                  </a:t>
            </a:r>
            <a:endParaRPr lang="en-US" altLang="zh-CN" dirty="0"/>
          </a:p>
        </p:txBody>
      </p:sp>
      <p:sp>
        <p:nvSpPr>
          <p:cNvPr id="118789" name="Line 5"/>
          <p:cNvSpPr>
            <a:spLocks noChangeShapeType="1"/>
          </p:cNvSpPr>
          <p:nvPr/>
        </p:nvSpPr>
        <p:spPr bwMode="auto">
          <a:xfrm flipH="1">
            <a:off x="4357686" y="2643182"/>
            <a:ext cx="73025" cy="35290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18790" name="Rectangle 6"/>
          <p:cNvSpPr>
            <a:spLocks noChangeArrowheads="1"/>
          </p:cNvSpPr>
          <p:nvPr/>
        </p:nvSpPr>
        <p:spPr bwMode="auto">
          <a:xfrm>
            <a:off x="7143736" y="3571876"/>
            <a:ext cx="2000264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altLang="zh-CN" sz="3200" b="1" dirty="0"/>
              <a:t>  </a:t>
            </a:r>
            <a:r>
              <a:rPr lang="en-US" altLang="zh-CN" sz="3200" b="1" dirty="0" smtClean="0"/>
              <a:t>y</a:t>
            </a:r>
            <a:r>
              <a:rPr lang="it-IT" altLang="zh-CN" sz="3200" b="1" dirty="0" smtClean="0"/>
              <a:t>í</a:t>
            </a:r>
            <a:r>
              <a:rPr lang="en-US" altLang="zh-CN" sz="3200" b="1" dirty="0" err="1" smtClean="0"/>
              <a:t>nháng</a:t>
            </a:r>
            <a:endParaRPr lang="en-US" altLang="zh-CN" sz="3200" b="1" dirty="0" smtClean="0"/>
          </a:p>
          <a:p>
            <a:pPr algn="ctr"/>
            <a:r>
              <a:rPr lang="zh-CN" altLang="en-US" sz="3200" b="1" dirty="0" smtClean="0"/>
              <a:t>银行</a:t>
            </a:r>
            <a:r>
              <a:rPr lang="en-US" altLang="zh-CN" sz="3200" b="1" dirty="0" smtClean="0"/>
              <a:t> </a:t>
            </a:r>
            <a:r>
              <a:rPr lang="en-US" altLang="zh-CN" sz="3200" i="1" dirty="0" smtClean="0"/>
              <a:t> </a:t>
            </a:r>
            <a:endParaRPr lang="en-US" altLang="zh-CN" sz="3200" i="1" dirty="0"/>
          </a:p>
        </p:txBody>
      </p:sp>
      <p:sp>
        <p:nvSpPr>
          <p:cNvPr id="118792" name="Oval 8"/>
          <p:cNvSpPr>
            <a:spLocks noChangeArrowheads="1"/>
          </p:cNvSpPr>
          <p:nvPr/>
        </p:nvSpPr>
        <p:spPr bwMode="auto">
          <a:xfrm>
            <a:off x="3133723" y="1318476"/>
            <a:ext cx="2447925" cy="1293814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altLang="zh-CN" sz="3600" b="1" kern="2000" dirty="0" err="1" smtClean="0"/>
              <a:t>yóujú</a:t>
            </a:r>
            <a:endParaRPr lang="en-GB" altLang="zh-CN" sz="3600" b="1" kern="2000" dirty="0" smtClean="0"/>
          </a:p>
          <a:p>
            <a:pPr algn="ctr"/>
            <a:r>
              <a:rPr lang="zh-CN" altLang="en-US" sz="3600" b="1" kern="2000" dirty="0" smtClean="0"/>
              <a:t>邮局</a:t>
            </a:r>
            <a:endParaRPr lang="en-US" altLang="zh-CN" sz="3600" b="1" dirty="0"/>
          </a:p>
        </p:txBody>
      </p:sp>
      <p:sp>
        <p:nvSpPr>
          <p:cNvPr id="118793" name="Rectangle 9"/>
          <p:cNvSpPr>
            <a:spLocks noChangeArrowheads="1"/>
          </p:cNvSpPr>
          <p:nvPr/>
        </p:nvSpPr>
        <p:spPr bwMode="auto">
          <a:xfrm>
            <a:off x="3214678" y="5715016"/>
            <a:ext cx="2571768" cy="1142984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altLang="zh-CN" sz="3600" b="1" dirty="0" err="1"/>
              <a:t>c</a:t>
            </a:r>
            <a:r>
              <a:rPr lang="en-US" altLang="zh-CN" sz="3600" b="1" dirty="0" err="1" smtClean="0"/>
              <a:t>hāosh</a:t>
            </a:r>
            <a:r>
              <a:rPr lang="it-IT" altLang="zh-CN" sz="3600" b="1" dirty="0"/>
              <a:t>ì</a:t>
            </a:r>
            <a:r>
              <a:rPr lang="it-IT" altLang="zh-CN" dirty="0"/>
              <a:t> </a:t>
            </a:r>
            <a:endParaRPr lang="it-IT" altLang="zh-CN" dirty="0" smtClean="0"/>
          </a:p>
          <a:p>
            <a:pPr algn="ctr"/>
            <a:r>
              <a:rPr lang="en-US" altLang="zh-CN" sz="2800" b="1" dirty="0" smtClean="0"/>
              <a:t>supermarket</a:t>
            </a:r>
            <a:endParaRPr lang="en-US" altLang="zh-CN" sz="2800" b="1" dirty="0"/>
          </a:p>
        </p:txBody>
      </p:sp>
      <p:sp>
        <p:nvSpPr>
          <p:cNvPr id="118794" name="Rectangle 10"/>
          <p:cNvSpPr>
            <a:spLocks noChangeArrowheads="1"/>
          </p:cNvSpPr>
          <p:nvPr/>
        </p:nvSpPr>
        <p:spPr bwMode="auto">
          <a:xfrm>
            <a:off x="611560" y="3679033"/>
            <a:ext cx="1571636" cy="857256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altLang="zh-CN" sz="3600" dirty="0" err="1" smtClean="0"/>
              <a:t>jiā</a:t>
            </a:r>
            <a:r>
              <a:rPr lang="zh-CN" altLang="en-US" sz="3600" dirty="0" smtClean="0"/>
              <a:t>家</a:t>
            </a:r>
            <a:endParaRPr lang="en-US" altLang="zh-CN" sz="3600" dirty="0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3357554" y="3500438"/>
            <a:ext cx="2232025" cy="1214446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altLang="zh-CN" sz="3600" b="1" kern="2000" dirty="0" err="1" smtClean="0"/>
              <a:t>xuéxiào</a:t>
            </a:r>
            <a:endParaRPr lang="en-GB" altLang="zh-CN" sz="3600" b="1" kern="2000" dirty="0" smtClean="0"/>
          </a:p>
          <a:p>
            <a:pPr algn="ctr"/>
            <a:r>
              <a:rPr lang="zh-CN" altLang="en-US" sz="3600" b="1" kern="2000" dirty="0" smtClean="0"/>
              <a:t>学校</a:t>
            </a:r>
            <a:endParaRPr lang="en-US" altLang="zh-CN" dirty="0"/>
          </a:p>
        </p:txBody>
      </p:sp>
      <p:sp>
        <p:nvSpPr>
          <p:cNvPr id="11" name="Line 5"/>
          <p:cNvSpPr>
            <a:spLocks noChangeShapeType="1"/>
          </p:cNvSpPr>
          <p:nvPr/>
        </p:nvSpPr>
        <p:spPr bwMode="auto">
          <a:xfrm flipV="1">
            <a:off x="2357422" y="4071940"/>
            <a:ext cx="4714908" cy="45719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854147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US" altLang="zh-CN" sz="4400" dirty="0" smtClean="0">
                <a:solidFill>
                  <a:schemeClr val="tx1"/>
                </a:solidFill>
              </a:rPr>
              <a:t>······</a:t>
            </a:r>
            <a:r>
              <a:rPr lang="en-US" altLang="zh-CN" sz="4400" dirty="0" err="1" smtClean="0">
                <a:solidFill>
                  <a:schemeClr val="tx1"/>
                </a:solidFill>
              </a:rPr>
              <a:t>zài</a:t>
            </a:r>
            <a:r>
              <a:rPr lang="en-US" altLang="zh-CN" sz="4400" dirty="0" smtClean="0">
                <a:solidFill>
                  <a:schemeClr val="tx1"/>
                </a:solidFill>
              </a:rPr>
              <a:t> </a:t>
            </a:r>
            <a:r>
              <a:rPr lang="en-US" altLang="zh-CN" sz="4400" dirty="0" err="1">
                <a:solidFill>
                  <a:schemeClr val="tx1"/>
                </a:solidFill>
              </a:rPr>
              <a:t>nǎr</a:t>
            </a:r>
            <a:r>
              <a:rPr lang="en-US" altLang="zh-CN" sz="4400" dirty="0">
                <a:solidFill>
                  <a:schemeClr val="tx1"/>
                </a:solidFill>
              </a:rPr>
              <a:t> </a:t>
            </a:r>
            <a:r>
              <a:rPr lang="zh-CN" altLang="en-US" sz="4400" dirty="0">
                <a:solidFill>
                  <a:schemeClr val="tx1"/>
                </a:solidFill>
              </a:rPr>
              <a:t>？</a:t>
            </a:r>
            <a:r>
              <a:rPr lang="en-US" altLang="zh-CN" sz="4400" dirty="0"/>
              <a:t/>
            </a:r>
            <a:br>
              <a:rPr lang="en-US" altLang="zh-CN" sz="4400" dirty="0"/>
            </a:br>
            <a:endParaRPr lang="zh-CN" altLang="en-US" dirty="0"/>
          </a:p>
        </p:txBody>
      </p:sp>
      <p:pic>
        <p:nvPicPr>
          <p:cNvPr id="28675" name="Picture 2" descr="C:\Users\LENOVO\Desktop\maptext.gi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123728" y="1412776"/>
            <a:ext cx="4286280" cy="5143536"/>
          </a:xfrm>
          <a:noFill/>
        </p:spPr>
      </p:pic>
      <p:sp>
        <p:nvSpPr>
          <p:cNvPr id="3" name="Rectangle 2"/>
          <p:cNvSpPr/>
          <p:nvPr/>
        </p:nvSpPr>
        <p:spPr>
          <a:xfrm>
            <a:off x="6588224" y="5013176"/>
            <a:ext cx="12939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err="1"/>
              <a:t>Yīnggélán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109027" y="2564904"/>
            <a:ext cx="10631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err="1"/>
              <a:t>Sūgélán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864095" y="5661248"/>
            <a:ext cx="14545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09728" indent="0">
              <a:buNone/>
            </a:pPr>
            <a:r>
              <a:rPr lang="en-US" altLang="zh-CN" b="1" dirty="0" err="1" smtClean="0"/>
              <a:t>Wēi`ěrshì</a:t>
            </a:r>
            <a:r>
              <a:rPr lang="en-US" altLang="zh-CN" b="1" dirty="0" smtClean="0"/>
              <a:t> </a:t>
            </a:r>
            <a:endParaRPr lang="en-US" altLang="zh-CN" b="1" dirty="0"/>
          </a:p>
        </p:txBody>
      </p:sp>
      <p:sp>
        <p:nvSpPr>
          <p:cNvPr id="6" name="Rectangle 5"/>
          <p:cNvSpPr/>
          <p:nvPr/>
        </p:nvSpPr>
        <p:spPr>
          <a:xfrm>
            <a:off x="2086478" y="3244334"/>
            <a:ext cx="15552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err="1"/>
              <a:t>Běi`ài`ěrlán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57158" y="3214686"/>
            <a:ext cx="8429684" cy="2786082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altLang="zh-CN" sz="3600" b="1" kern="2000" dirty="0" err="1" smtClean="0">
                <a:solidFill>
                  <a:schemeClr val="tx1"/>
                </a:solidFill>
              </a:rPr>
              <a:t>Nǐde</a:t>
            </a:r>
            <a:r>
              <a:rPr lang="en-GB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GB" altLang="zh-CN" sz="3600" b="1" kern="2000" dirty="0" err="1" smtClean="0">
                <a:solidFill>
                  <a:schemeClr val="tx1"/>
                </a:solidFill>
              </a:rPr>
              <a:t>diànhuà</a:t>
            </a:r>
            <a:r>
              <a:rPr lang="en-GB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GB" altLang="zh-CN" sz="3600" b="1" kern="2000" dirty="0" err="1" smtClean="0">
                <a:solidFill>
                  <a:schemeClr val="tx1"/>
                </a:solidFill>
              </a:rPr>
              <a:t>hàomǎ</a:t>
            </a:r>
            <a:r>
              <a:rPr lang="en-GB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GB" altLang="zh-CN" sz="3600" b="1" kern="2000" dirty="0" err="1" smtClean="0">
                <a:solidFill>
                  <a:schemeClr val="tx1"/>
                </a:solidFill>
              </a:rPr>
              <a:t>shì</a:t>
            </a:r>
            <a:r>
              <a:rPr lang="en-GB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GB" altLang="zh-CN" sz="3600" b="1" kern="2000" dirty="0" err="1" smtClean="0">
                <a:solidFill>
                  <a:schemeClr val="tx1"/>
                </a:solidFill>
              </a:rPr>
              <a:t>duōshao</a:t>
            </a:r>
            <a:r>
              <a:rPr lang="en-GB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zh-CN" altLang="en-GB" sz="3600" b="1" kern="2000" dirty="0" smtClean="0">
                <a:solidFill>
                  <a:schemeClr val="tx1"/>
                </a:solidFill>
              </a:rPr>
              <a:t>？</a:t>
            </a:r>
          </a:p>
          <a:p>
            <a:pPr>
              <a:lnSpc>
                <a:spcPct val="120000"/>
              </a:lnSpc>
            </a:pPr>
            <a:r>
              <a:rPr lang="zh-CN" altLang="en-US" sz="3600" b="1" kern="2000" dirty="0" smtClean="0">
                <a:solidFill>
                  <a:schemeClr val="tx1"/>
                </a:solidFill>
              </a:rPr>
              <a:t>你的电话号码是多少？</a:t>
            </a:r>
            <a:endParaRPr lang="zh-CN" altLang="en-GB" sz="3600" b="1" kern="2000" dirty="0" smtClean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sz="3600" b="1" kern="2000" dirty="0" smtClean="0">
                <a:solidFill>
                  <a:schemeClr val="tx1"/>
                </a:solidFill>
              </a:rPr>
              <a:t>What is your telephone number?</a:t>
            </a:r>
            <a:endParaRPr lang="en-GB" altLang="zh-CN" sz="3600" b="1" kern="2000" dirty="0" smtClean="0">
              <a:solidFill>
                <a:schemeClr val="tx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pic>
        <p:nvPicPr>
          <p:cNvPr id="22530" name="Picture 2" descr="电话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42852"/>
            <a:ext cx="5715000" cy="30718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90631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401080" cy="457855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diànhuà</a:t>
            </a:r>
            <a:r>
              <a:rPr lang="en-GB" altLang="zh-CN" sz="3200" b="1" dirty="0" smtClean="0"/>
              <a:t>   </a:t>
            </a:r>
            <a:r>
              <a:rPr lang="zh-CN" altLang="en-US" sz="3200" b="1" dirty="0" smtClean="0"/>
              <a:t>   电话       </a:t>
            </a:r>
            <a:r>
              <a:rPr lang="en-US" altLang="zh-CN" sz="3200" b="1" dirty="0" smtClean="0"/>
              <a:t>telephone    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shǒujī</a:t>
            </a:r>
            <a:r>
              <a:rPr lang="en-US" altLang="zh-CN" sz="3200" b="1" dirty="0" smtClean="0"/>
              <a:t>         </a:t>
            </a:r>
            <a:r>
              <a:rPr lang="zh-CN" altLang="en-US" sz="3200" b="1" dirty="0" smtClean="0"/>
              <a:t>手机       </a:t>
            </a:r>
            <a:r>
              <a:rPr lang="en-US" altLang="zh-CN" sz="3200" b="1" dirty="0" smtClean="0"/>
              <a:t> mobile phone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hàomǎ</a:t>
            </a:r>
            <a:r>
              <a:rPr lang="en-US" altLang="zh-CN" sz="3200" b="1" dirty="0" smtClean="0"/>
              <a:t>        </a:t>
            </a:r>
            <a:r>
              <a:rPr lang="zh-CN" altLang="en-US" sz="3200" b="1" dirty="0" smtClean="0"/>
              <a:t>号码      </a:t>
            </a:r>
            <a:r>
              <a:rPr lang="en-US" altLang="zh-CN" sz="3200" b="1" dirty="0" smtClean="0"/>
              <a:t>  number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duōshao</a:t>
            </a:r>
            <a:r>
              <a:rPr lang="en-US" altLang="zh-CN" sz="3200" b="1" dirty="0" smtClean="0"/>
              <a:t>     </a:t>
            </a:r>
            <a:r>
              <a:rPr lang="zh-CN" altLang="en-US" sz="3200" b="1" dirty="0" smtClean="0"/>
              <a:t>多少  </a:t>
            </a:r>
            <a:r>
              <a:rPr lang="en-US" altLang="zh-CN" sz="3200" b="1" dirty="0" smtClean="0"/>
              <a:t>how many, how much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zuìjìn</a:t>
            </a:r>
            <a:r>
              <a:rPr lang="en-US" altLang="zh-CN" sz="3200" b="1" dirty="0" smtClean="0"/>
              <a:t>          </a:t>
            </a:r>
            <a:r>
              <a:rPr lang="zh-CN" altLang="en-US" sz="3200" b="1" dirty="0" smtClean="0"/>
              <a:t>最近      </a:t>
            </a:r>
            <a:r>
              <a:rPr lang="en-US" altLang="zh-CN" sz="3200" b="1" dirty="0" smtClean="0"/>
              <a:t>  recently  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máng</a:t>
            </a:r>
            <a:r>
              <a:rPr lang="en-US" altLang="zh-CN" sz="3200" b="1" dirty="0" smtClean="0"/>
              <a:t>           </a:t>
            </a:r>
            <a:r>
              <a:rPr lang="zh-CN" altLang="en-US" sz="3200" b="1" dirty="0" smtClean="0"/>
              <a:t>忙      </a:t>
            </a:r>
            <a:r>
              <a:rPr lang="en-US" altLang="zh-CN" sz="3200" b="1" dirty="0" smtClean="0"/>
              <a:t>      busy</a:t>
            </a:r>
          </a:p>
        </p:txBody>
      </p:sp>
    </p:spTree>
    <p:extLst>
      <p:ext uri="{BB962C8B-B14F-4D97-AF65-F5344CB8AC3E}">
        <p14:creationId xmlns="" xmlns:p14="http://schemas.microsoft.com/office/powerpoint/2010/main" val="2393452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214422"/>
            <a:ext cx="8229600" cy="479286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qù</a:t>
            </a:r>
            <a:r>
              <a:rPr lang="en-US" altLang="zh-CN" sz="3200" b="1" dirty="0" smtClean="0"/>
              <a:t>          </a:t>
            </a:r>
            <a:r>
              <a:rPr lang="zh-CN" altLang="en-US" sz="3200" b="1" dirty="0" smtClean="0"/>
              <a:t>      去   </a:t>
            </a:r>
            <a:r>
              <a:rPr lang="en-US" altLang="zh-CN" sz="3200" b="1" dirty="0" smtClean="0"/>
              <a:t>         to go</a:t>
            </a:r>
            <a:endParaRPr lang="en-GB" altLang="zh-CN" sz="3200" b="1" kern="2000" dirty="0" smtClean="0"/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yǒu</a:t>
            </a:r>
            <a:r>
              <a:rPr lang="en-US" altLang="zh-CN" sz="3200" b="1" dirty="0" smtClean="0"/>
              <a:t>          </a:t>
            </a:r>
            <a:r>
              <a:rPr lang="zh-CN" altLang="en-US" sz="3200" b="1" dirty="0" smtClean="0"/>
              <a:t>    有        </a:t>
            </a:r>
            <a:r>
              <a:rPr lang="en-US" altLang="zh-CN" sz="3200" b="1" dirty="0" smtClean="0"/>
              <a:t>    to have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kòngr</a:t>
            </a:r>
            <a:r>
              <a:rPr lang="en-US" altLang="zh-CN" sz="3200" b="1" dirty="0" smtClean="0"/>
              <a:t>           </a:t>
            </a:r>
            <a:r>
              <a:rPr lang="zh-CN" altLang="en-US" sz="3200" b="1" dirty="0" smtClean="0"/>
              <a:t>空儿         </a:t>
            </a:r>
            <a:r>
              <a:rPr lang="en-US" altLang="zh-CN" sz="3200" b="1" dirty="0" smtClean="0"/>
              <a:t> free time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yǒu</a:t>
            </a:r>
            <a:r>
              <a:rPr lang="en-GB" altLang="zh-CN" sz="3200" b="1" kern="2000" dirty="0" smtClean="0"/>
              <a:t> </a:t>
            </a:r>
            <a:r>
              <a:rPr lang="en-GB" altLang="zh-CN" sz="3200" b="1" kern="2000" dirty="0" err="1" smtClean="0"/>
              <a:t>kòngr</a:t>
            </a:r>
            <a:r>
              <a:rPr lang="en-GB" altLang="zh-CN" sz="3200" b="1" kern="2000" dirty="0" smtClean="0"/>
              <a:t>    </a:t>
            </a:r>
            <a:r>
              <a:rPr lang="zh-CN" altLang="en-US" sz="3200" b="1" kern="2000" dirty="0" smtClean="0"/>
              <a:t>有空儿   </a:t>
            </a:r>
            <a:r>
              <a:rPr lang="en-US" altLang="zh-CN" sz="3200" b="1" kern="2000" dirty="0" smtClean="0"/>
              <a:t>to have free time</a:t>
            </a:r>
            <a:endParaRPr lang="en-GB" altLang="zh-CN" sz="3200" b="1" kern="2000" dirty="0" smtClean="0"/>
          </a:p>
          <a:p>
            <a:pPr>
              <a:lnSpc>
                <a:spcPct val="150000"/>
              </a:lnSpc>
            </a:pPr>
            <a:r>
              <a:rPr lang="en-GB" altLang="zh-CN" sz="3200" b="1" kern="2000" dirty="0" smtClean="0"/>
              <a:t> </a:t>
            </a:r>
            <a:r>
              <a:rPr lang="en-GB" altLang="zh-CN" sz="3200" b="1" kern="2000" dirty="0" err="1" smtClean="0"/>
              <a:t>gěi</a:t>
            </a:r>
            <a:r>
              <a:rPr lang="en-GB" altLang="zh-CN" sz="3200" b="1" kern="2000" dirty="0" smtClean="0"/>
              <a:t>         </a:t>
            </a:r>
            <a:r>
              <a:rPr lang="en-US" altLang="zh-CN" sz="3200" b="1" dirty="0" smtClean="0"/>
              <a:t>   </a:t>
            </a:r>
            <a:r>
              <a:rPr lang="zh-CN" altLang="en-US" sz="3200" b="1" dirty="0" smtClean="0"/>
              <a:t>   给     </a:t>
            </a:r>
            <a:r>
              <a:rPr lang="en-US" altLang="zh-CN" sz="3200" b="1" dirty="0" smtClean="0"/>
              <a:t>        to, for 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dǎ</a:t>
            </a:r>
            <a:r>
              <a:rPr lang="en-US" altLang="zh-CN" sz="3200" b="1" dirty="0" smtClean="0"/>
              <a:t>                 </a:t>
            </a:r>
            <a:r>
              <a:rPr lang="zh-CN" altLang="en-US" sz="3200" b="1" dirty="0" smtClean="0"/>
              <a:t>打 </a:t>
            </a:r>
            <a:r>
              <a:rPr lang="en-US" altLang="zh-CN" sz="3200" b="1" dirty="0" smtClean="0"/>
              <a:t>  to make a phone call</a:t>
            </a:r>
          </a:p>
        </p:txBody>
      </p:sp>
    </p:spTree>
    <p:extLst>
      <p:ext uri="{BB962C8B-B14F-4D97-AF65-F5344CB8AC3E}">
        <p14:creationId xmlns="" xmlns:p14="http://schemas.microsoft.com/office/powerpoint/2010/main" val="1007310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150" name="Picture 6" descr="emai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85325">
            <a:off x="4452013" y="3927350"/>
            <a:ext cx="1779588" cy="2349500"/>
          </a:xfrm>
          <a:prstGeom prst="rect">
            <a:avLst/>
          </a:prstGeom>
          <a:noFill/>
        </p:spPr>
      </p:pic>
      <p:pic>
        <p:nvPicPr>
          <p:cNvPr id="134151" name="Picture 7" descr="mail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3571876"/>
            <a:ext cx="2700338" cy="2681287"/>
          </a:xfrm>
          <a:prstGeom prst="rect">
            <a:avLst/>
          </a:prstGeom>
          <a:noFill/>
        </p:spPr>
      </p:pic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000" b="1" dirty="0" err="1"/>
              <a:t>Dǎ</a:t>
            </a:r>
            <a:r>
              <a:rPr lang="en-US" altLang="zh-CN" sz="4000" b="1" dirty="0"/>
              <a:t>  </a:t>
            </a:r>
            <a:r>
              <a:rPr lang="en-US" altLang="zh-CN" sz="4000" b="1" dirty="0" err="1"/>
              <a:t>diànhuà</a:t>
            </a:r>
            <a:r>
              <a:rPr lang="en-US" altLang="zh-CN" sz="4000" b="1" dirty="0"/>
              <a:t> / </a:t>
            </a:r>
            <a:r>
              <a:rPr lang="en-US" altLang="zh-CN" sz="4000" b="1" dirty="0" err="1"/>
              <a:t>fā</a:t>
            </a:r>
            <a:r>
              <a:rPr lang="en-US" altLang="zh-CN" sz="4000" b="1" dirty="0"/>
              <a:t> e-mail</a:t>
            </a:r>
            <a:r>
              <a:rPr lang="en-US" altLang="zh-CN" sz="4000" dirty="0"/>
              <a:t> </a:t>
            </a:r>
            <a:br>
              <a:rPr lang="en-US" altLang="zh-CN" sz="4000" dirty="0"/>
            </a:br>
            <a:r>
              <a:rPr lang="zh-CN" altLang="en-US" sz="4000" dirty="0"/>
              <a:t>打电话</a:t>
            </a:r>
            <a:r>
              <a:rPr lang="en-US" altLang="zh-CN" sz="4000" dirty="0"/>
              <a:t>/</a:t>
            </a:r>
            <a:r>
              <a:rPr lang="zh-CN" altLang="en-US" sz="4000" dirty="0"/>
              <a:t>发</a:t>
            </a:r>
            <a:r>
              <a:rPr lang="en-US" altLang="zh-CN" sz="4000" dirty="0"/>
              <a:t>e-mail </a:t>
            </a:r>
          </a:p>
        </p:txBody>
      </p:sp>
      <p:sp>
        <p:nvSpPr>
          <p:cNvPr id="1341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zh-CN" dirty="0"/>
              <a:t>             </a:t>
            </a:r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r>
              <a:rPr lang="en-US" altLang="zh-CN" dirty="0"/>
              <a:t>                    </a:t>
            </a:r>
            <a:r>
              <a:rPr lang="en-US" altLang="zh-CN" sz="4800" b="1" dirty="0"/>
              <a:t>g</a:t>
            </a:r>
            <a:r>
              <a:rPr lang="it-IT" altLang="zh-CN" sz="4800" b="1" dirty="0"/>
              <a:t>ě</a:t>
            </a:r>
            <a:r>
              <a:rPr lang="en-US" altLang="zh-CN" sz="4800" b="1" dirty="0" err="1"/>
              <a:t>i</a:t>
            </a:r>
            <a:r>
              <a:rPr lang="en-US" altLang="zh-CN" sz="4800" b="1" dirty="0"/>
              <a:t>               </a:t>
            </a:r>
          </a:p>
          <a:p>
            <a:pPr>
              <a:buFontTx/>
              <a:buNone/>
            </a:pPr>
            <a:r>
              <a:rPr lang="en-US" altLang="zh-CN" sz="4800" b="1" dirty="0"/>
              <a:t>             </a:t>
            </a:r>
            <a:r>
              <a:rPr lang="zh-CN" altLang="en-US" sz="4800" b="1" dirty="0"/>
              <a:t>给 </a:t>
            </a:r>
            <a:r>
              <a:rPr lang="en-US" altLang="zh-CN" sz="3600" b="1" dirty="0"/>
              <a:t>to</a:t>
            </a:r>
          </a:p>
        </p:txBody>
      </p:sp>
      <p:pic>
        <p:nvPicPr>
          <p:cNvPr id="134148" name="Picture 4" descr="call 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85852" y="1643050"/>
            <a:ext cx="1536700" cy="1871662"/>
          </a:xfrm>
          <a:prstGeom prst="rect">
            <a:avLst/>
          </a:prstGeom>
          <a:noFill/>
        </p:spPr>
      </p:pic>
      <p:pic>
        <p:nvPicPr>
          <p:cNvPr id="134149" name="Picture 5" descr="call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234342">
            <a:off x="4204994" y="1490359"/>
            <a:ext cx="1873250" cy="1873250"/>
          </a:xfrm>
          <a:prstGeom prst="rect">
            <a:avLst/>
          </a:prstGeom>
          <a:noFill/>
        </p:spPr>
      </p:pic>
      <p:sp>
        <p:nvSpPr>
          <p:cNvPr id="134152" name="Line 8"/>
          <p:cNvSpPr>
            <a:spLocks noChangeShapeType="1"/>
          </p:cNvSpPr>
          <p:nvPr/>
        </p:nvSpPr>
        <p:spPr bwMode="auto">
          <a:xfrm flipV="1">
            <a:off x="2928926" y="2143116"/>
            <a:ext cx="1223963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34153" name="Line 9"/>
          <p:cNvSpPr>
            <a:spLocks noChangeShapeType="1"/>
          </p:cNvSpPr>
          <p:nvPr/>
        </p:nvSpPr>
        <p:spPr bwMode="auto">
          <a:xfrm>
            <a:off x="2143108" y="4429132"/>
            <a:ext cx="2232025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zh-CN" sz="2800" b="1" kern="2000" dirty="0" err="1" smtClean="0"/>
              <a:t>Yuǎn</a:t>
            </a:r>
            <a:r>
              <a:rPr lang="en-GB" altLang="zh-CN" sz="2800" b="1" kern="2000" dirty="0" smtClean="0"/>
              <a:t> b</a:t>
            </a:r>
            <a:r>
              <a:rPr lang="en-US" altLang="zh-CN" sz="2800" b="1" dirty="0" smtClean="0"/>
              <a:t>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yuǎn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      </a:t>
            </a:r>
            <a:r>
              <a:rPr lang="zh-CN" altLang="en-US" sz="2800" b="1" kern="2000" dirty="0" smtClean="0"/>
              <a:t>远不远？</a:t>
            </a:r>
            <a:endParaRPr lang="en-US" altLang="zh-CN" sz="2800" b="1" kern="2000" dirty="0" smtClean="0"/>
          </a:p>
          <a:p>
            <a:r>
              <a:rPr lang="en-GB" altLang="zh-CN" sz="2800" b="1" kern="2000" dirty="0" err="1" smtClean="0"/>
              <a:t>Yuǎn</a:t>
            </a:r>
            <a:r>
              <a:rPr lang="en-GB" altLang="zh-CN" sz="2800" b="1" kern="2000" dirty="0" smtClean="0"/>
              <a:t> ma?                 </a:t>
            </a:r>
            <a:r>
              <a:rPr lang="zh-CN" altLang="en-US" sz="2800" b="1" kern="2000" dirty="0" smtClean="0"/>
              <a:t>远吗？</a:t>
            </a:r>
            <a:endParaRPr lang="en-GB" altLang="zh-CN" sz="2800" b="1" kern="2000" dirty="0" smtClean="0"/>
          </a:p>
          <a:p>
            <a:endParaRPr lang="en-GB" altLang="zh-CN" sz="2800" b="1" kern="2000" dirty="0" smtClean="0"/>
          </a:p>
          <a:p>
            <a:r>
              <a:rPr lang="en-GB" altLang="zh-CN" sz="2800" b="1" kern="2000" dirty="0" err="1" smtClean="0"/>
              <a:t>Máng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bu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máng</a:t>
            </a:r>
            <a:r>
              <a:rPr lang="zh-CN" altLang="en-US" sz="2800" b="1" kern="2000" dirty="0" smtClean="0"/>
              <a:t>？</a:t>
            </a:r>
            <a:r>
              <a:rPr lang="en-GB" altLang="zh-CN" sz="2800" b="1" kern="2000" dirty="0" smtClean="0"/>
              <a:t>    </a:t>
            </a:r>
            <a:r>
              <a:rPr lang="zh-CN" altLang="en-US" sz="2800" b="1" kern="2000" dirty="0" smtClean="0"/>
              <a:t>忙不忙？</a:t>
            </a:r>
            <a:endParaRPr lang="en-US" altLang="zh-CN" sz="2800" b="1" dirty="0" smtClean="0"/>
          </a:p>
          <a:p>
            <a:r>
              <a:rPr lang="en-GB" altLang="zh-CN" sz="2800" b="1" kern="2000" dirty="0" err="1" smtClean="0"/>
              <a:t>Máng</a:t>
            </a:r>
            <a:r>
              <a:rPr lang="en-GB" altLang="zh-CN" sz="2800" b="1" kern="2000" dirty="0" smtClean="0"/>
              <a:t>  ma?               </a:t>
            </a:r>
            <a:r>
              <a:rPr lang="zh-CN" altLang="en-US" sz="2800" b="1" kern="2000" dirty="0" smtClean="0"/>
              <a:t>忙吗？</a:t>
            </a:r>
            <a:endParaRPr lang="en-US" altLang="zh-CN" sz="2800" b="1" kern="2000" dirty="0" smtClean="0"/>
          </a:p>
          <a:p>
            <a:endParaRPr lang="en-GB" altLang="zh-CN" sz="2800" b="1" kern="2000" dirty="0" smtClean="0"/>
          </a:p>
          <a:p>
            <a:r>
              <a:rPr lang="en-GB" altLang="zh-CN" sz="2800" b="1" kern="2000" dirty="0" err="1"/>
              <a:t>H</a:t>
            </a:r>
            <a:r>
              <a:rPr lang="en-GB" altLang="zh-CN" sz="2800" b="1" kern="2000" dirty="0" err="1" smtClean="0"/>
              <a:t>ǎo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bu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hǎo</a:t>
            </a:r>
            <a:r>
              <a:rPr lang="en-GB" altLang="zh-CN" sz="2800" b="1" kern="2000" dirty="0" smtClean="0"/>
              <a:t>?            </a:t>
            </a:r>
            <a:r>
              <a:rPr lang="zh-CN" altLang="en-US" sz="2800" b="1" kern="2000" dirty="0" smtClean="0"/>
              <a:t>好不好</a:t>
            </a:r>
            <a:r>
              <a:rPr lang="en-GB" altLang="zh-CN" sz="2800" b="1" kern="2000" dirty="0" smtClean="0"/>
              <a:t> ?</a:t>
            </a:r>
          </a:p>
          <a:p>
            <a:r>
              <a:rPr lang="en-GB" altLang="zh-CN" sz="2800" b="1" kern="2000" dirty="0" err="1" smtClean="0"/>
              <a:t>Hǎo</a:t>
            </a:r>
            <a:r>
              <a:rPr lang="en-GB" altLang="zh-CN" sz="2800" b="1" kern="2000" dirty="0" smtClean="0"/>
              <a:t> ma?                  </a:t>
            </a:r>
            <a:r>
              <a:rPr lang="zh-CN" altLang="en-US" sz="2800" b="1" kern="2000" dirty="0" smtClean="0"/>
              <a:t>好吗？</a:t>
            </a:r>
            <a:endParaRPr lang="en-US" altLang="zh-CN" sz="2800" b="1" kern="2000" dirty="0" smtClean="0"/>
          </a:p>
          <a:p>
            <a:endParaRPr lang="en-US" altLang="zh-CN" sz="2800" b="1" kern="2000" dirty="0" smtClean="0"/>
          </a:p>
          <a:p>
            <a:r>
              <a:rPr lang="en-GB" altLang="zh-CN" sz="2800" b="1" kern="2000" dirty="0" err="1" smtClean="0"/>
              <a:t>Yǒu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méi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yǒu</a:t>
            </a:r>
            <a:r>
              <a:rPr lang="zh-CN" altLang="en-US" sz="2800" b="1" kern="2000" dirty="0" smtClean="0"/>
              <a:t>？          有没有？</a:t>
            </a:r>
            <a:endParaRPr lang="en-US" altLang="zh-CN" sz="2800" b="1" kern="2000" dirty="0" smtClean="0"/>
          </a:p>
          <a:p>
            <a:r>
              <a:rPr lang="en-GB" altLang="zh-CN" sz="2800" b="1" kern="2000" dirty="0" err="1" smtClean="0"/>
              <a:t>Yǒu</a:t>
            </a:r>
            <a:r>
              <a:rPr lang="en-GB" altLang="zh-CN" sz="2800" b="1" kern="2000" dirty="0" smtClean="0"/>
              <a:t> ma?                    </a:t>
            </a:r>
            <a:r>
              <a:rPr lang="zh-CN" altLang="en-US" sz="2800" b="1" kern="2000" dirty="0" smtClean="0"/>
              <a:t>有吗？</a:t>
            </a:r>
            <a:endParaRPr lang="en-US" altLang="zh-CN" sz="2800" b="1" kern="2000" dirty="0" smtClean="0"/>
          </a:p>
          <a:p>
            <a:endParaRPr lang="en-US" altLang="zh-CN" sz="2800" b="1" kern="2000" dirty="0" smtClean="0"/>
          </a:p>
          <a:p>
            <a:endParaRPr lang="en-US" altLang="zh-CN" sz="2800" b="1" kern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How to read number: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sz="3200" dirty="0"/>
              <a:t>0:  </a:t>
            </a:r>
            <a:r>
              <a:rPr lang="en-US" sz="3200" dirty="0" err="1"/>
              <a:t>líng</a:t>
            </a:r>
            <a:r>
              <a:rPr lang="en-US" sz="3200" dirty="0"/>
              <a:t> </a:t>
            </a:r>
          </a:p>
          <a:p>
            <a:r>
              <a:rPr lang="en-US" sz="3200" dirty="0" smtClean="0"/>
              <a:t>1:  </a:t>
            </a:r>
            <a:r>
              <a:rPr lang="en-US" sz="3200" dirty="0" err="1" smtClean="0"/>
              <a:t>yāo</a:t>
            </a:r>
            <a:r>
              <a:rPr lang="en-US" sz="3200" dirty="0" smtClean="0"/>
              <a:t> </a:t>
            </a:r>
          </a:p>
          <a:p>
            <a:endParaRPr lang="en-US" dirty="0" smtClean="0"/>
          </a:p>
          <a:p>
            <a:r>
              <a:rPr lang="en-US" sz="3200" dirty="0" smtClean="0"/>
              <a:t>2187709</a:t>
            </a:r>
          </a:p>
          <a:p>
            <a:r>
              <a:rPr lang="en-US" sz="3200" dirty="0" smtClean="0"/>
              <a:t>18942369971</a:t>
            </a:r>
          </a:p>
          <a:p>
            <a:r>
              <a:rPr lang="en-US" sz="3200" dirty="0" smtClean="0"/>
              <a:t>02480593436</a:t>
            </a:r>
          </a:p>
          <a:p>
            <a:r>
              <a:rPr lang="en-US" sz="3200" dirty="0" smtClean="0"/>
              <a:t>07552759811</a:t>
            </a:r>
            <a:endParaRPr lang="en-GB" sz="3200" dirty="0"/>
          </a:p>
        </p:txBody>
      </p:sp>
    </p:spTree>
    <p:extLst>
      <p:ext uri="{BB962C8B-B14F-4D97-AF65-F5344CB8AC3E}">
        <p14:creationId xmlns="" xmlns:p14="http://schemas.microsoft.com/office/powerpoint/2010/main" val="71961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0" y="1357298"/>
            <a:ext cx="9144000" cy="4649993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zuìjìn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máng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bu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máng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</a:t>
            </a:r>
            <a:r>
              <a:rPr lang="zh-CN" altLang="en-US" sz="2800" b="1" kern="2000" dirty="0" smtClean="0"/>
              <a:t>   你最近忙不忙</a:t>
            </a:r>
            <a:r>
              <a:rPr lang="zh-CN" altLang="en-US" sz="2800" b="1" dirty="0" smtClean="0"/>
              <a:t>？</a:t>
            </a:r>
            <a:endParaRPr lang="zh-CN" altLang="en-GB" sz="2800" b="1" dirty="0" smtClean="0"/>
          </a:p>
          <a:p>
            <a:pPr>
              <a:lnSpc>
                <a:spcPct val="150000"/>
              </a:lnSpc>
            </a:pPr>
            <a:r>
              <a:rPr lang="en-US" altLang="zh-CN" sz="2800" b="1" dirty="0" smtClean="0">
                <a:solidFill>
                  <a:srgbClr val="C00000"/>
                </a:solidFill>
              </a:rPr>
              <a:t>Have you been busy recently ?</a:t>
            </a:r>
            <a:endParaRPr lang="zh-CN" altLang="en-GB" sz="2800" b="1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CN" sz="2800" b="1" kern="2000" dirty="0" smtClean="0"/>
              <a:t>W</a:t>
            </a:r>
            <a:r>
              <a:rPr lang="en-GB" altLang="zh-CN" sz="2800" b="1" kern="2000" dirty="0" smtClean="0"/>
              <a:t>ǒ </a:t>
            </a:r>
            <a:r>
              <a:rPr lang="en-GB" altLang="zh-CN" sz="2800" b="1" kern="2000" dirty="0" err="1" smtClean="0"/>
              <a:t>xiànzài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qù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shàng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kè</a:t>
            </a:r>
            <a:r>
              <a:rPr lang="zh-CN" altLang="en-US" sz="2800" b="1" kern="2000" dirty="0" smtClean="0"/>
              <a:t>。</a:t>
            </a:r>
            <a:r>
              <a:rPr lang="zh-CN" altLang="en-GB" sz="2800" b="1" kern="2000" dirty="0" smtClean="0"/>
              <a:t>  </a:t>
            </a:r>
            <a:r>
              <a:rPr lang="zh-CN" altLang="en-US" sz="2800" b="1" kern="2000" dirty="0" smtClean="0"/>
              <a:t>我现在去上课。</a:t>
            </a:r>
            <a:endParaRPr lang="en-US" altLang="zh-CN" sz="2800" b="1" kern="2000" dirty="0" smtClean="0"/>
          </a:p>
          <a:p>
            <a:pPr>
              <a:lnSpc>
                <a:spcPct val="150000"/>
              </a:lnSpc>
            </a:pPr>
            <a:r>
              <a:rPr lang="en-US" altLang="zh-CN" sz="2800" b="1" kern="2000" dirty="0" smtClean="0">
                <a:solidFill>
                  <a:srgbClr val="C00000"/>
                </a:solidFill>
              </a:rPr>
              <a:t>I have to go to class now.</a:t>
            </a:r>
          </a:p>
          <a:p>
            <a:pPr>
              <a:lnSpc>
                <a:spcPct val="150000"/>
              </a:lnSpc>
            </a:pP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yǒu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kòngr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gěi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wǒ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dǎ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diànhuà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</a:t>
            </a:r>
            <a:r>
              <a:rPr lang="zh-CN" altLang="en-US" sz="2800" b="1" kern="2000" dirty="0" smtClean="0"/>
              <a:t>你有空儿给我打电话。</a:t>
            </a:r>
            <a:endParaRPr lang="en-GB" altLang="zh-CN" sz="2800" b="1" kern="2000" dirty="0" smtClean="0"/>
          </a:p>
          <a:p>
            <a:pPr>
              <a:lnSpc>
                <a:spcPct val="150000"/>
              </a:lnSpc>
            </a:pPr>
            <a:r>
              <a:rPr lang="en-US" altLang="zh-CN" sz="2800" b="1" kern="2000" dirty="0" smtClean="0">
                <a:solidFill>
                  <a:srgbClr val="C00000"/>
                </a:solidFill>
              </a:rPr>
              <a:t>Please call me when you are free.</a:t>
            </a:r>
            <a:endParaRPr lang="en-GB" altLang="zh-CN" sz="2800" b="1" kern="2000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en-GB" altLang="zh-CN" sz="2800" b="1" kern="2000" dirty="0" err="1" smtClean="0"/>
              <a:t>Nǐde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diànhuà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hàomǎ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shì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duōshao</a:t>
            </a:r>
            <a:r>
              <a:rPr lang="zh-CN" altLang="en-GB" sz="2800" b="1" kern="2000" dirty="0" smtClean="0"/>
              <a:t>？</a:t>
            </a:r>
            <a:r>
              <a:rPr lang="zh-CN" altLang="en-US" sz="2800" b="1" kern="2000" dirty="0" smtClean="0"/>
              <a:t>你的电话号码是多少？</a:t>
            </a:r>
            <a:endParaRPr lang="en-US" altLang="zh-CN" sz="2800" b="1" kern="2000" dirty="0" smtClean="0"/>
          </a:p>
          <a:p>
            <a:pPr>
              <a:lnSpc>
                <a:spcPct val="150000"/>
              </a:lnSpc>
            </a:pPr>
            <a:r>
              <a:rPr lang="en-US" altLang="zh-CN" sz="2800" b="1" kern="2000" dirty="0" smtClean="0">
                <a:solidFill>
                  <a:srgbClr val="C00000"/>
                </a:solidFill>
              </a:rPr>
              <a:t>What`s your telephone number? </a:t>
            </a:r>
          </a:p>
          <a:p>
            <a:pPr>
              <a:lnSpc>
                <a:spcPct val="150000"/>
              </a:lnSpc>
            </a:pPr>
            <a:endParaRPr lang="en-US" sz="2800" b="1" kern="2000" dirty="0" smtClean="0"/>
          </a:p>
          <a:p>
            <a:pPr>
              <a:lnSpc>
                <a:spcPct val="150000"/>
              </a:lnSpc>
            </a:pPr>
            <a:endParaRPr lang="en-GB" sz="3200" b="1" dirty="0"/>
          </a:p>
        </p:txBody>
      </p:sp>
    </p:spTree>
    <p:extLst>
      <p:ext uri="{BB962C8B-B14F-4D97-AF65-F5344CB8AC3E}">
        <p14:creationId xmlns="" xmlns:p14="http://schemas.microsoft.com/office/powerpoint/2010/main" val="2462618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dirty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14282" y="1285860"/>
            <a:ext cx="8715436" cy="500066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hǎo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Mǎkè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！     </a:t>
            </a:r>
            <a:r>
              <a:rPr lang="zh-CN" altLang="en-US" sz="2800" b="1" kern="2000" dirty="0" smtClean="0"/>
              <a:t>你好，马克！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hǎo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Dàwèi</a:t>
            </a:r>
            <a:r>
              <a:rPr lang="zh-CN" altLang="en-GB" sz="2800" b="1" kern="2000" dirty="0" smtClean="0"/>
              <a:t>！     </a:t>
            </a:r>
            <a:r>
              <a:rPr lang="zh-CN" altLang="en-US" sz="2800" b="1" kern="2000" dirty="0" smtClean="0"/>
              <a:t>你好，大卫！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zuìjìn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máng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bu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máng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</a:t>
            </a:r>
            <a:r>
              <a:rPr lang="zh-CN" altLang="en-US" sz="2800" b="1" kern="2000" dirty="0" smtClean="0"/>
              <a:t>你最近忙不忙？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bù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máng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</a:t>
            </a:r>
            <a:r>
              <a:rPr lang="en-GB" altLang="zh-CN" sz="2800" b="1" kern="2000" dirty="0" err="1" smtClean="0"/>
              <a:t>Nǐne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  </a:t>
            </a:r>
            <a:r>
              <a:rPr lang="zh-CN" altLang="en-US" sz="2800" b="1" kern="2000" dirty="0" smtClean="0"/>
              <a:t>不忙，你呢？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</a:t>
            </a:r>
            <a:r>
              <a:rPr lang="en-GB" altLang="zh-CN" sz="2800" b="1" kern="2000" dirty="0" smtClean="0">
                <a:solidFill>
                  <a:srgbClr val="C00000"/>
                </a:solidFill>
              </a:rPr>
              <a:t> </a:t>
            </a:r>
            <a:r>
              <a:rPr lang="en-GB" altLang="zh-CN" sz="2800" b="1" kern="2000" dirty="0" err="1" smtClean="0"/>
              <a:t>Wǒ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hěn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máng</a:t>
            </a:r>
            <a:r>
              <a:rPr lang="zh-CN" altLang="en-GB" sz="2800" b="1" kern="2000" dirty="0" smtClean="0"/>
              <a:t>。</a:t>
            </a:r>
            <a:r>
              <a:rPr lang="en-US" altLang="zh-CN" sz="2800" b="1" kern="2000" dirty="0" smtClean="0"/>
              <a:t>W</a:t>
            </a:r>
            <a:r>
              <a:rPr lang="en-GB" altLang="zh-CN" sz="2800" b="1" kern="2000" dirty="0" smtClean="0"/>
              <a:t>ǒ </a:t>
            </a:r>
            <a:r>
              <a:rPr lang="en-GB" altLang="zh-CN" sz="2800" b="1" kern="2000" dirty="0" err="1" smtClean="0"/>
              <a:t>xiànzài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qù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shàng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kè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yǒu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kòngr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gěi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wǒ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dǎ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diànhuà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  <a:buNone/>
            </a:pPr>
            <a:r>
              <a:rPr lang="en-US" altLang="zh-CN" sz="2800" b="1" kern="2000" dirty="0" smtClean="0"/>
              <a:t>   </a:t>
            </a:r>
            <a:r>
              <a:rPr lang="zh-CN" altLang="en-US" sz="2800" b="1" kern="2000" dirty="0" smtClean="0"/>
              <a:t>我很忙。我现在去上课，你有空儿给我打电话。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</a:t>
            </a:r>
            <a:r>
              <a:rPr lang="en-GB" altLang="zh-CN" sz="2800" b="1" kern="2000" dirty="0" smtClean="0">
                <a:solidFill>
                  <a:srgbClr val="C00000"/>
                </a:solidFill>
              </a:rPr>
              <a:t> </a:t>
            </a:r>
            <a:r>
              <a:rPr lang="en-GB" altLang="zh-CN" sz="2800" b="1" kern="2000" dirty="0" err="1" smtClean="0"/>
              <a:t>Nǐde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diànhuà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hàomǎ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shì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duōshǎo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  <a:buNone/>
            </a:pPr>
            <a:r>
              <a:rPr lang="en-US" altLang="zh-CN" sz="2800" b="1" kern="2000" dirty="0" smtClean="0"/>
              <a:t>   </a:t>
            </a:r>
            <a:r>
              <a:rPr lang="zh-CN" altLang="en-US" sz="2800" b="1" kern="2000" dirty="0" smtClean="0"/>
              <a:t>你的电话号码是多少？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Wǒde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shǒujī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hàomǎ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shì</a:t>
            </a:r>
            <a:r>
              <a:rPr lang="en-GB" altLang="zh-CN" sz="2800" b="1" kern="2000" dirty="0" smtClean="0"/>
              <a:t> 13400665217</a:t>
            </a:r>
            <a:r>
              <a:rPr lang="zh-CN" altLang="en-US" sz="2800" b="1" kern="2000" dirty="0" smtClean="0"/>
              <a:t>。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  <a:buNone/>
            </a:pPr>
            <a:r>
              <a:rPr lang="en-US" altLang="zh-CN" sz="2800" b="1" kern="2000" dirty="0" smtClean="0"/>
              <a:t>   </a:t>
            </a:r>
            <a:r>
              <a:rPr lang="zh-CN" altLang="en-US" sz="2800" b="1" kern="2000" dirty="0" smtClean="0"/>
              <a:t>我的手机号码是</a:t>
            </a:r>
            <a:r>
              <a:rPr lang="en-US" altLang="zh-CN" sz="2800" b="1" kern="2000" dirty="0" smtClean="0"/>
              <a:t>13400665217</a:t>
            </a:r>
            <a:r>
              <a:rPr lang="zh-CN" altLang="en-US" sz="2800" b="1" kern="2000" dirty="0" smtClean="0"/>
              <a:t>。</a:t>
            </a:r>
            <a:endParaRPr lang="en-GB" altLang="zh-CN" sz="2800" b="1" kern="2000" dirty="0" smtClean="0"/>
          </a:p>
          <a:p>
            <a:pPr>
              <a:lnSpc>
                <a:spcPct val="120000"/>
              </a:lnSpc>
            </a:pPr>
            <a:endParaRPr lang="en-GB" altLang="zh-CN" sz="2800" b="1" kern="2000" dirty="0" smtClean="0">
              <a:solidFill>
                <a:srgbClr val="C00000"/>
              </a:solidFill>
            </a:endParaRPr>
          </a:p>
          <a:p>
            <a:pPr>
              <a:lnSpc>
                <a:spcPct val="200000"/>
              </a:lnSpc>
            </a:pPr>
            <a:endParaRPr lang="en-GB" sz="2800" b="1" kern="2000" dirty="0"/>
          </a:p>
        </p:txBody>
      </p:sp>
    </p:spTree>
    <p:extLst>
      <p:ext uri="{BB962C8B-B14F-4D97-AF65-F5344CB8AC3E}">
        <p14:creationId xmlns="" xmlns:p14="http://schemas.microsoft.com/office/powerpoint/2010/main" val="3748839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57158" y="3214686"/>
            <a:ext cx="8429684" cy="2786082"/>
          </a:xfrm>
        </p:spPr>
        <p:txBody>
          <a:bodyPr>
            <a:normAutofit/>
          </a:bodyPr>
          <a:lstStyle/>
          <a:p>
            <a:r>
              <a:rPr lang="en-US" altLang="zh-CN" sz="2800" b="1" dirty="0" err="1" smtClean="0">
                <a:solidFill>
                  <a:schemeClr val="tx1"/>
                </a:solidFill>
              </a:rPr>
              <a:t>Wǒmen</a:t>
            </a:r>
            <a:r>
              <a:rPr lang="en-US" altLang="zh-CN" sz="2800" b="1" dirty="0" smtClean="0">
                <a:solidFill>
                  <a:schemeClr val="tx1"/>
                </a:solidFill>
              </a:rPr>
              <a:t> </a:t>
            </a:r>
            <a:r>
              <a:rPr lang="en-US" altLang="zh-CN" sz="2800" b="1" dirty="0" err="1" smtClean="0">
                <a:solidFill>
                  <a:schemeClr val="tx1"/>
                </a:solidFill>
              </a:rPr>
              <a:t>liùdiǎn</a:t>
            </a:r>
            <a:r>
              <a:rPr lang="en-US" altLang="zh-CN" sz="2800" b="1" dirty="0" smtClean="0">
                <a:solidFill>
                  <a:schemeClr val="tx1"/>
                </a:solidFill>
              </a:rPr>
              <a:t> </a:t>
            </a:r>
            <a:r>
              <a:rPr lang="en-US" altLang="zh-CN" sz="2800" b="1" dirty="0" err="1" smtClean="0">
                <a:solidFill>
                  <a:schemeClr val="tx1"/>
                </a:solidFill>
              </a:rPr>
              <a:t>zài</a:t>
            </a:r>
            <a:r>
              <a:rPr lang="en-US" altLang="zh-CN" sz="2800" b="1" dirty="0" smtClean="0">
                <a:solidFill>
                  <a:schemeClr val="tx1"/>
                </a:solidFill>
              </a:rPr>
              <a:t> </a:t>
            </a:r>
            <a:r>
              <a:rPr lang="en-US" altLang="zh-CN" sz="2800" b="1" dirty="0" err="1" smtClean="0">
                <a:solidFill>
                  <a:schemeClr val="tx1"/>
                </a:solidFill>
              </a:rPr>
              <a:t>xuéxiào</a:t>
            </a:r>
            <a:r>
              <a:rPr lang="en-US" altLang="zh-CN" sz="2800" b="1" dirty="0" smtClean="0">
                <a:solidFill>
                  <a:schemeClr val="tx1"/>
                </a:solidFill>
              </a:rPr>
              <a:t> </a:t>
            </a:r>
            <a:r>
              <a:rPr lang="en-US" altLang="zh-CN" sz="2800" b="1" dirty="0" err="1" smtClean="0">
                <a:solidFill>
                  <a:schemeClr val="tx1"/>
                </a:solidFill>
              </a:rPr>
              <a:t>ménkǒu</a:t>
            </a:r>
            <a:r>
              <a:rPr lang="en-US" altLang="zh-CN" sz="2800" b="1" dirty="0" smtClean="0">
                <a:solidFill>
                  <a:schemeClr val="tx1"/>
                </a:solidFill>
              </a:rPr>
              <a:t> </a:t>
            </a:r>
            <a:r>
              <a:rPr lang="en-US" altLang="zh-CN" sz="2800" b="1" dirty="0" err="1" smtClean="0">
                <a:solidFill>
                  <a:schemeClr val="tx1"/>
                </a:solidFill>
              </a:rPr>
              <a:t>jiàn</a:t>
            </a:r>
            <a:r>
              <a:rPr lang="en-US" altLang="zh-CN" sz="2800" b="1" dirty="0" smtClean="0">
                <a:solidFill>
                  <a:schemeClr val="tx1"/>
                </a:solidFill>
              </a:rPr>
              <a:t> </a:t>
            </a:r>
            <a:r>
              <a:rPr lang="en-US" altLang="zh-CN" sz="2800" b="1" dirty="0" err="1" smtClean="0">
                <a:solidFill>
                  <a:schemeClr val="tx1"/>
                </a:solidFill>
              </a:rPr>
              <a:t>miàn</a:t>
            </a:r>
            <a:r>
              <a:rPr lang="en-US" altLang="zh-CN" sz="2800" b="1" dirty="0" smtClean="0">
                <a:solidFill>
                  <a:schemeClr val="tx1"/>
                </a:solidFill>
              </a:rPr>
              <a:t>. </a:t>
            </a:r>
          </a:p>
          <a:p>
            <a:r>
              <a:rPr lang="zh-CN" altLang="en-US" sz="3600" b="1" dirty="0" smtClean="0">
                <a:solidFill>
                  <a:schemeClr val="tx1"/>
                </a:solidFill>
              </a:rPr>
              <a:t>我们六点在学校门口见面。</a:t>
            </a:r>
            <a:endParaRPr lang="en-US" altLang="zh-CN" sz="3600" b="1" dirty="0" smtClean="0">
              <a:solidFill>
                <a:schemeClr val="tx1"/>
              </a:solidFill>
            </a:endParaRPr>
          </a:p>
          <a:p>
            <a:r>
              <a:rPr lang="en-US" altLang="zh-CN" sz="2800" b="1" dirty="0" smtClean="0">
                <a:solidFill>
                  <a:schemeClr val="tx1"/>
                </a:solidFill>
              </a:rPr>
              <a:t>We`ll meet at the school gate at 6 o`clock. </a:t>
            </a: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pic>
        <p:nvPicPr>
          <p:cNvPr id="17410" name="Picture 2" descr="http://img1.3lian.com/img2011/05/76/s/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285728"/>
            <a:ext cx="2309815" cy="2857520"/>
          </a:xfrm>
          <a:prstGeom prst="rect">
            <a:avLst/>
          </a:prstGeom>
          <a:noFill/>
        </p:spPr>
      </p:pic>
      <p:pic>
        <p:nvPicPr>
          <p:cNvPr id="4" name="Picture 2" descr="http://img1.3lian.com/img2011/w09/920/2/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1071546"/>
            <a:ext cx="3357586" cy="19288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12513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85720" y="1214422"/>
            <a:ext cx="8643998" cy="4792869"/>
          </a:xfrm>
        </p:spPr>
        <p:txBody>
          <a:bodyPr>
            <a:noAutofit/>
          </a:bodyPr>
          <a:lstStyle/>
          <a:p>
            <a:r>
              <a:rPr lang="en-GB" altLang="zh-CN" sz="3200" b="1" kern="2000" dirty="0" err="1" smtClean="0"/>
              <a:t>wéi</a:t>
            </a:r>
            <a:r>
              <a:rPr lang="en-US" altLang="zh-CN" sz="3200" b="1" dirty="0" smtClean="0"/>
              <a:t>                  </a:t>
            </a:r>
            <a:r>
              <a:rPr lang="zh-CN" altLang="en-US" sz="3200" b="1" dirty="0" smtClean="0"/>
              <a:t>喂         </a:t>
            </a:r>
            <a:r>
              <a:rPr lang="en-US" altLang="zh-CN" sz="3200" b="1" dirty="0" smtClean="0"/>
              <a:t>    hello</a:t>
            </a:r>
          </a:p>
          <a:p>
            <a:r>
              <a:rPr lang="en-GB" altLang="zh-CN" sz="3200" b="1" kern="2000" dirty="0" err="1" smtClean="0"/>
              <a:t>shíjiān</a:t>
            </a:r>
            <a:r>
              <a:rPr lang="en-US" altLang="zh-CN" sz="3200" b="1" dirty="0" smtClean="0"/>
              <a:t>            </a:t>
            </a:r>
            <a:r>
              <a:rPr lang="zh-CN" altLang="en-US" sz="3200" b="1" dirty="0" smtClean="0"/>
              <a:t>时间</a:t>
            </a:r>
            <a:r>
              <a:rPr lang="en-US" altLang="zh-CN" sz="3200" b="1" dirty="0" smtClean="0"/>
              <a:t>           time</a:t>
            </a:r>
          </a:p>
          <a:p>
            <a:r>
              <a:rPr lang="en-GB" altLang="zh-CN" sz="3200" b="1" kern="2000" dirty="0" err="1" smtClean="0"/>
              <a:t>yǒu</a:t>
            </a:r>
            <a:r>
              <a:rPr lang="en-GB" altLang="zh-CN" sz="3200" b="1" kern="2000" dirty="0" smtClean="0"/>
              <a:t> </a:t>
            </a:r>
            <a:r>
              <a:rPr lang="en-GB" altLang="zh-CN" sz="3200" b="1" kern="2000" dirty="0" err="1" smtClean="0"/>
              <a:t>shíjiān</a:t>
            </a:r>
            <a:r>
              <a:rPr lang="en-GB" altLang="zh-CN" sz="3200" b="1" kern="2000" dirty="0" smtClean="0"/>
              <a:t>    </a:t>
            </a:r>
            <a:r>
              <a:rPr lang="zh-CN" altLang="en-US" sz="3200" b="1" kern="2000" dirty="0" smtClean="0"/>
              <a:t>有时间   </a:t>
            </a:r>
            <a:r>
              <a:rPr lang="en-US" altLang="zh-CN" sz="3200" b="1" kern="2000" dirty="0" smtClean="0"/>
              <a:t>to have free time</a:t>
            </a:r>
            <a:endParaRPr lang="en-GB" altLang="zh-CN" sz="3200" b="1" kern="2000" dirty="0" smtClean="0"/>
          </a:p>
          <a:p>
            <a:r>
              <a:rPr lang="en-GB" altLang="zh-CN" sz="3200" b="1" kern="2000" dirty="0" smtClean="0"/>
              <a:t>y</a:t>
            </a:r>
            <a:r>
              <a:rPr lang="en-US" altLang="zh-CN" sz="3200" b="1" dirty="0" smtClean="0"/>
              <a:t>ì</a:t>
            </a:r>
            <a:r>
              <a:rPr lang="en-GB" altLang="zh-CN" sz="3200" b="1" kern="2000" dirty="0" err="1" smtClean="0"/>
              <a:t>qǐ</a:t>
            </a:r>
            <a:r>
              <a:rPr lang="en-GB" altLang="zh-CN" sz="3200" b="1" kern="2000" dirty="0" smtClean="0"/>
              <a:t>                 </a:t>
            </a:r>
            <a:r>
              <a:rPr lang="zh-CN" altLang="en-US" sz="3200" b="1" kern="2000" dirty="0" smtClean="0"/>
              <a:t>一起     </a:t>
            </a:r>
            <a:r>
              <a:rPr lang="zh-CN" altLang="en-US" sz="3200" b="1" dirty="0" smtClean="0"/>
              <a:t>     </a:t>
            </a:r>
            <a:r>
              <a:rPr lang="en-US" altLang="zh-CN" sz="3200" b="1" dirty="0" smtClean="0"/>
              <a:t> together</a:t>
            </a:r>
          </a:p>
          <a:p>
            <a:r>
              <a:rPr lang="en-GB" altLang="zh-CN" sz="3200" b="1" kern="2000" dirty="0" err="1" smtClean="0"/>
              <a:t>chī</a:t>
            </a:r>
            <a:r>
              <a:rPr lang="en-GB" altLang="zh-CN" sz="3200" b="1" kern="2000" dirty="0" smtClean="0"/>
              <a:t> </a:t>
            </a:r>
            <a:r>
              <a:rPr lang="en-GB" altLang="zh-CN" sz="3200" b="1" kern="2000" dirty="0" err="1" smtClean="0"/>
              <a:t>fàn</a:t>
            </a:r>
            <a:r>
              <a:rPr lang="en-GB" altLang="zh-CN" sz="3200" b="1" kern="2000" dirty="0" smtClean="0"/>
              <a:t>            </a:t>
            </a:r>
            <a:r>
              <a:rPr lang="zh-CN" altLang="en-US" sz="3200" b="1" kern="2000" dirty="0" smtClean="0"/>
              <a:t>吃饭        </a:t>
            </a:r>
            <a:r>
              <a:rPr lang="en-US" altLang="zh-CN" sz="3200" b="1" kern="2000" dirty="0" smtClean="0"/>
              <a:t>  to eat meal</a:t>
            </a:r>
          </a:p>
          <a:p>
            <a:r>
              <a:rPr lang="en-US" altLang="zh-CN" sz="3200" b="1" kern="2000" dirty="0" err="1" smtClean="0"/>
              <a:t>zǎoshang</a:t>
            </a:r>
            <a:r>
              <a:rPr lang="en-US" altLang="zh-CN" sz="3200" b="1" kern="2000" dirty="0" smtClean="0"/>
              <a:t>       </a:t>
            </a:r>
            <a:r>
              <a:rPr lang="zh-CN" altLang="en-US" sz="3200" b="1" kern="2000" dirty="0" smtClean="0">
                <a:solidFill>
                  <a:srgbClr val="FF0000"/>
                </a:solidFill>
              </a:rPr>
              <a:t>早上</a:t>
            </a:r>
            <a:r>
              <a:rPr lang="zh-CN" altLang="en-US" sz="3200" b="1" kern="2000" dirty="0" smtClean="0"/>
              <a:t>     </a:t>
            </a:r>
            <a:r>
              <a:rPr lang="en-US" altLang="zh-CN" sz="3200" b="1" kern="2000" dirty="0" smtClean="0"/>
              <a:t>in the morning</a:t>
            </a:r>
          </a:p>
          <a:p>
            <a:r>
              <a:rPr lang="en-US" altLang="zh-CN" sz="3200" b="1" dirty="0" err="1" smtClean="0"/>
              <a:t>chī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zǎo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fàn</a:t>
            </a:r>
            <a:r>
              <a:rPr lang="en-US" altLang="zh-CN" sz="3200" b="1" dirty="0" smtClean="0"/>
              <a:t>     </a:t>
            </a:r>
            <a:r>
              <a:rPr lang="zh-CN" altLang="en-US" sz="3200" b="1" dirty="0" smtClean="0"/>
              <a:t>吃</a:t>
            </a:r>
            <a:r>
              <a:rPr lang="zh-CN" altLang="en-US" sz="3200" b="1" dirty="0" smtClean="0">
                <a:solidFill>
                  <a:srgbClr val="FF0000"/>
                </a:solidFill>
              </a:rPr>
              <a:t>早</a:t>
            </a:r>
            <a:r>
              <a:rPr lang="zh-CN" altLang="en-US" sz="3200" b="1" dirty="0" smtClean="0"/>
              <a:t>饭  </a:t>
            </a:r>
            <a:r>
              <a:rPr lang="en-US" altLang="zh-CN" sz="3200" b="1" dirty="0" smtClean="0"/>
              <a:t>to have breakfast</a:t>
            </a:r>
          </a:p>
        </p:txBody>
      </p:sp>
    </p:spTree>
    <p:extLst>
      <p:ext uri="{BB962C8B-B14F-4D97-AF65-F5344CB8AC3E}">
        <p14:creationId xmlns="" xmlns:p14="http://schemas.microsoft.com/office/powerpoint/2010/main" val="741299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altLang="zh-CN" sz="2800" b="1" dirty="0" err="1" smtClean="0"/>
              <a:t>zhōngwǔ</a:t>
            </a:r>
            <a:r>
              <a:rPr lang="en-US" altLang="zh-CN" sz="2800" b="1" dirty="0" smtClean="0"/>
              <a:t>       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中午</a:t>
            </a:r>
            <a:r>
              <a:rPr lang="zh-CN" altLang="en-US" sz="2800" b="1" dirty="0" smtClean="0"/>
              <a:t>        </a:t>
            </a:r>
            <a:r>
              <a:rPr lang="en-US" altLang="zh-CN" sz="2800" b="1" dirty="0" smtClean="0"/>
              <a:t>at noon </a:t>
            </a:r>
          </a:p>
          <a:p>
            <a:r>
              <a:rPr lang="en-US" altLang="zh-CN" sz="2800" b="1" dirty="0" err="1" smtClean="0"/>
              <a:t>chī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wǔ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fàn</a:t>
            </a:r>
            <a:r>
              <a:rPr lang="en-US" altLang="zh-CN" sz="2800" b="1" dirty="0" smtClean="0"/>
              <a:t>      </a:t>
            </a:r>
            <a:r>
              <a:rPr lang="zh-CN" altLang="en-US" sz="2800" b="1" dirty="0" smtClean="0"/>
              <a:t>吃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午</a:t>
            </a:r>
            <a:r>
              <a:rPr lang="zh-CN" altLang="en-US" sz="2800" b="1" dirty="0" smtClean="0"/>
              <a:t>饭     </a:t>
            </a:r>
            <a:r>
              <a:rPr lang="en-US" altLang="zh-CN" sz="2800" b="1" dirty="0" smtClean="0"/>
              <a:t>to have lunch</a:t>
            </a:r>
          </a:p>
          <a:p>
            <a:r>
              <a:rPr lang="en-US" altLang="zh-CN" sz="2800" b="1" dirty="0" err="1" smtClean="0"/>
              <a:t>wǎnshang</a:t>
            </a:r>
            <a:r>
              <a:rPr lang="en-US" altLang="zh-CN" sz="2800" b="1" dirty="0" smtClean="0"/>
              <a:t>      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晚上</a:t>
            </a:r>
            <a:r>
              <a:rPr lang="zh-CN" altLang="en-US" sz="2800" b="1" dirty="0" smtClean="0"/>
              <a:t>        </a:t>
            </a:r>
            <a:r>
              <a:rPr lang="en-US" altLang="zh-CN" sz="2800" b="1" dirty="0" smtClean="0"/>
              <a:t>in the evening </a:t>
            </a:r>
          </a:p>
          <a:p>
            <a:r>
              <a:rPr lang="en-US" altLang="zh-CN" sz="2800" b="1" dirty="0" err="1" smtClean="0"/>
              <a:t>chī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wǎn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fàn</a:t>
            </a:r>
            <a:r>
              <a:rPr lang="en-US" altLang="zh-CN" sz="2800" b="1" dirty="0" smtClean="0"/>
              <a:t>    </a:t>
            </a:r>
            <a:r>
              <a:rPr lang="zh-CN" altLang="en-US" sz="2800" b="1" dirty="0" smtClean="0"/>
              <a:t>吃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晚</a:t>
            </a:r>
            <a:r>
              <a:rPr lang="zh-CN" altLang="en-US" sz="2800" b="1" dirty="0" smtClean="0"/>
              <a:t>饭     </a:t>
            </a:r>
            <a:r>
              <a:rPr lang="en-US" altLang="zh-CN" sz="2800" b="1" dirty="0" smtClean="0"/>
              <a:t>to have dinner</a:t>
            </a:r>
          </a:p>
          <a:p>
            <a:endParaRPr lang="en-GB" altLang="zh-CN" sz="2800" b="1" kern="2000" dirty="0" smtClean="0"/>
          </a:p>
          <a:p>
            <a:r>
              <a:rPr lang="en-GB" altLang="zh-CN" sz="2800" b="1" kern="2000" dirty="0" err="1" smtClean="0"/>
              <a:t>jiàn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miàn</a:t>
            </a:r>
            <a:r>
              <a:rPr lang="en-US" altLang="zh-CN" sz="2800" b="1" dirty="0" smtClean="0"/>
              <a:t>        </a:t>
            </a:r>
            <a:r>
              <a:rPr lang="zh-CN" altLang="en-US" sz="2800" b="1" dirty="0" smtClean="0"/>
              <a:t>见面         </a:t>
            </a:r>
            <a:r>
              <a:rPr lang="en-US" altLang="zh-CN" sz="2800" b="1" dirty="0" smtClean="0"/>
              <a:t> to meet </a:t>
            </a:r>
          </a:p>
          <a:p>
            <a:r>
              <a:rPr lang="en-GB" altLang="zh-CN" sz="2800" b="1" kern="2000" dirty="0" err="1" smtClean="0"/>
              <a:t>ménkǒu</a:t>
            </a:r>
            <a:r>
              <a:rPr lang="en-US" altLang="zh-CN" sz="2800" b="1" dirty="0" smtClean="0"/>
              <a:t>          </a:t>
            </a:r>
            <a:r>
              <a:rPr lang="zh-CN" altLang="en-US" sz="2800" b="1" dirty="0" smtClean="0"/>
              <a:t>门口            </a:t>
            </a:r>
            <a:r>
              <a:rPr lang="en-US" altLang="zh-CN" sz="2800" b="1" dirty="0" smtClean="0"/>
              <a:t>gate</a:t>
            </a:r>
          </a:p>
          <a:p>
            <a:r>
              <a:rPr lang="en-GB" altLang="zh-CN" sz="2800" b="1" kern="2000" dirty="0" err="1" smtClean="0"/>
              <a:t>míngtiān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jiàn</a:t>
            </a:r>
            <a:r>
              <a:rPr lang="en-GB" altLang="zh-CN" sz="2800" b="1" kern="2000" dirty="0" smtClean="0"/>
              <a:t>  </a:t>
            </a:r>
            <a:r>
              <a:rPr lang="zh-CN" altLang="en-US" sz="2800" b="1" kern="2000" dirty="0" smtClean="0"/>
              <a:t>明天见  </a:t>
            </a:r>
            <a:r>
              <a:rPr lang="en-US" altLang="zh-CN" sz="2800" b="1" kern="2000" dirty="0" smtClean="0"/>
              <a:t>see you tomorrow</a:t>
            </a:r>
            <a:r>
              <a:rPr lang="en-GB" altLang="zh-CN" sz="2800" b="1" kern="2000" dirty="0" smtClean="0"/>
              <a:t>  </a:t>
            </a:r>
            <a:endParaRPr lang="en-US" altLang="zh-CN" sz="2800" b="1" dirty="0" smtClean="0"/>
          </a:p>
          <a:p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85720" y="1214422"/>
            <a:ext cx="8572560" cy="479286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GB" altLang="zh-CN" sz="2400" b="1" kern="2000" dirty="0" err="1" smtClean="0"/>
              <a:t>Nǐ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míngtiān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wǎnshang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yǒu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méi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yǒu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shíjiān</a:t>
            </a:r>
            <a:r>
              <a:rPr lang="zh-CN" altLang="en-GB" sz="2400" b="1" kern="2000" dirty="0" smtClean="0"/>
              <a:t>？</a:t>
            </a:r>
            <a:r>
              <a:rPr lang="zh-CN" altLang="en-US" sz="2400" b="1" kern="2000" dirty="0" smtClean="0"/>
              <a:t>你明天晚上有没有时间？</a:t>
            </a:r>
            <a:r>
              <a:rPr lang="zh-CN" altLang="en-GB" sz="2400" b="1" kern="2000" dirty="0" smtClean="0"/>
              <a:t> </a:t>
            </a:r>
            <a:endParaRPr lang="en-US" altLang="zh-CN" sz="2400" b="1" kern="2000" dirty="0" smtClean="0"/>
          </a:p>
          <a:p>
            <a:pPr>
              <a:lnSpc>
                <a:spcPct val="120000"/>
              </a:lnSpc>
            </a:pPr>
            <a:r>
              <a:rPr lang="en-US" altLang="zh-CN" sz="2400" b="1" kern="2000" dirty="0" smtClean="0">
                <a:solidFill>
                  <a:srgbClr val="C00000"/>
                </a:solidFill>
              </a:rPr>
              <a:t>Do you have free time tomorrow evening?</a:t>
            </a:r>
            <a:endParaRPr lang="en-GB" altLang="zh-CN" sz="24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400" b="1" kern="2000" dirty="0" err="1" smtClean="0"/>
              <a:t>Wǒmen</a:t>
            </a:r>
            <a:r>
              <a:rPr lang="en-GB" altLang="zh-CN" sz="2400" b="1" kern="2000" dirty="0" smtClean="0"/>
              <a:t> y</a:t>
            </a:r>
            <a:r>
              <a:rPr lang="en-US" altLang="zh-CN" sz="2400" b="1" dirty="0" smtClean="0"/>
              <a:t>ì</a:t>
            </a:r>
            <a:r>
              <a:rPr lang="en-GB" altLang="zh-CN" sz="2400" b="1" kern="2000" dirty="0" err="1" smtClean="0"/>
              <a:t>qǐ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chī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fàn</a:t>
            </a:r>
            <a:r>
              <a:rPr lang="en-GB" altLang="zh-CN" sz="2400" b="1" kern="2000" dirty="0" smtClean="0"/>
              <a:t> , </a:t>
            </a:r>
            <a:r>
              <a:rPr lang="en-GB" altLang="zh-CN" sz="2400" b="1" kern="2000" dirty="0" err="1" smtClean="0"/>
              <a:t>hǎo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bu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hǎo</a:t>
            </a:r>
            <a:r>
              <a:rPr lang="zh-CN" altLang="en-GB" sz="2400" b="1" kern="2000" dirty="0" smtClean="0"/>
              <a:t>？</a:t>
            </a:r>
            <a:r>
              <a:rPr lang="zh-CN" altLang="en-US" sz="2400" b="1" kern="2000" dirty="0" smtClean="0"/>
              <a:t>我们一起吃饭</a:t>
            </a:r>
            <a:r>
              <a:rPr lang="en-US" altLang="zh-CN" sz="2400" b="1" kern="2000" dirty="0" smtClean="0"/>
              <a:t>,</a:t>
            </a:r>
            <a:r>
              <a:rPr lang="zh-CN" altLang="en-US" sz="2400" b="1" kern="2000" dirty="0" smtClean="0"/>
              <a:t>好不好？</a:t>
            </a:r>
            <a:endParaRPr lang="zh-CN" altLang="en-GB" sz="2400" b="1" kern="2000" dirty="0"/>
          </a:p>
          <a:p>
            <a:pPr>
              <a:lnSpc>
                <a:spcPct val="150000"/>
              </a:lnSpc>
            </a:pPr>
            <a:r>
              <a:rPr lang="en-US" sz="2400" b="1" kern="2000" dirty="0" smtClean="0">
                <a:solidFill>
                  <a:srgbClr val="C00000"/>
                </a:solidFill>
              </a:rPr>
              <a:t>Would you like to have dinner with me?</a:t>
            </a:r>
            <a:endParaRPr lang="en-GB" altLang="zh-CN" sz="2400" b="1" kern="2000" dirty="0" smtClean="0"/>
          </a:p>
          <a:p>
            <a:pPr>
              <a:lnSpc>
                <a:spcPct val="150000"/>
              </a:lnSpc>
            </a:pPr>
            <a:r>
              <a:rPr lang="en-GB" altLang="zh-CN" sz="2400" b="1" kern="2000" dirty="0" err="1" smtClean="0"/>
              <a:t>Zài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nǎr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jiàn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miàn</a:t>
            </a:r>
            <a:r>
              <a:rPr lang="en-GB" altLang="zh-CN" sz="2400" b="1" kern="2000" dirty="0" smtClean="0"/>
              <a:t> </a:t>
            </a:r>
            <a:r>
              <a:rPr lang="zh-CN" altLang="en-GB" sz="2400" b="1" kern="2000" dirty="0" smtClean="0"/>
              <a:t>？</a:t>
            </a:r>
            <a:r>
              <a:rPr lang="zh-CN" altLang="en-US" sz="2400" b="1" kern="2000" dirty="0" smtClean="0"/>
              <a:t>在哪儿见面？</a:t>
            </a:r>
            <a:endParaRPr lang="en-US" altLang="zh-CN" sz="2400" b="1" kern="2000" dirty="0" smtClean="0"/>
          </a:p>
          <a:p>
            <a:pPr>
              <a:lnSpc>
                <a:spcPct val="150000"/>
              </a:lnSpc>
            </a:pPr>
            <a:r>
              <a:rPr lang="en-US" sz="2400" b="1" kern="2000" dirty="0" smtClean="0">
                <a:solidFill>
                  <a:srgbClr val="C00000"/>
                </a:solidFill>
              </a:rPr>
              <a:t>Where shall we meet?</a:t>
            </a:r>
            <a:endParaRPr lang="en-US" sz="2400" b="1" kern="2000" dirty="0" smtClean="0"/>
          </a:p>
          <a:p>
            <a:pPr>
              <a:lnSpc>
                <a:spcPct val="150000"/>
              </a:lnSpc>
            </a:pPr>
            <a:r>
              <a:rPr lang="en-GB" altLang="zh-CN" sz="2400" b="1" kern="2000" dirty="0" err="1" smtClean="0"/>
              <a:t>Zài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xuéxiào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ménkǒu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jiàn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miàn</a:t>
            </a:r>
            <a:r>
              <a:rPr lang="en-GB" altLang="zh-CN" sz="2400" b="1" kern="2000" dirty="0" smtClean="0"/>
              <a:t> </a:t>
            </a:r>
            <a:r>
              <a:rPr lang="zh-CN" altLang="en-GB" sz="2400" b="1" kern="2000" dirty="0" smtClean="0"/>
              <a:t>。</a:t>
            </a:r>
            <a:r>
              <a:rPr lang="zh-CN" altLang="en-US" sz="2400" b="1" kern="2000" dirty="0" smtClean="0"/>
              <a:t>在学校门口见面。</a:t>
            </a:r>
            <a:endParaRPr lang="en-US" altLang="zh-CN" sz="2400" b="1" kern="2000" dirty="0" smtClean="0"/>
          </a:p>
          <a:p>
            <a:pPr>
              <a:lnSpc>
                <a:spcPct val="150000"/>
              </a:lnSpc>
            </a:pPr>
            <a:r>
              <a:rPr lang="en-US" sz="2400" b="1" kern="2000" dirty="0" smtClean="0">
                <a:solidFill>
                  <a:srgbClr val="C00000"/>
                </a:solidFill>
              </a:rPr>
              <a:t>We`ll meet at the school gate.</a:t>
            </a:r>
          </a:p>
          <a:p>
            <a:pPr>
              <a:lnSpc>
                <a:spcPct val="150000"/>
              </a:lnSpc>
            </a:pPr>
            <a:endParaRPr lang="en-GB" sz="2400" b="1" dirty="0"/>
          </a:p>
        </p:txBody>
      </p:sp>
    </p:spTree>
    <p:extLst>
      <p:ext uri="{BB962C8B-B14F-4D97-AF65-F5344CB8AC3E}">
        <p14:creationId xmlns="" xmlns:p14="http://schemas.microsoft.com/office/powerpoint/2010/main" val="2139445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zh-CN" dirty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14282" y="1285860"/>
            <a:ext cx="8715436" cy="500066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Wéi</a:t>
            </a:r>
            <a:r>
              <a:rPr lang="zh-CN" altLang="en-GB" sz="2800" b="1" kern="2000" dirty="0" smtClean="0"/>
              <a:t>！ </a:t>
            </a:r>
            <a:r>
              <a:rPr lang="zh-CN" altLang="en-US" sz="2800" b="1" kern="2000" dirty="0" smtClean="0"/>
              <a:t>喂！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hǎo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Mǎkè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wǒ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shì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Dàwèi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 </a:t>
            </a:r>
            <a:r>
              <a:rPr lang="zh-CN" altLang="en-US" sz="2800" b="1" kern="2000" dirty="0" smtClean="0"/>
              <a:t>你好，马克，我是大卫。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hǎo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Dàwèi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</a:t>
            </a:r>
            <a:r>
              <a:rPr lang="zh-CN" altLang="en-US" sz="2800" b="1" kern="2000" dirty="0" smtClean="0"/>
              <a:t>你好，大卫。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</a:t>
            </a:r>
            <a:r>
              <a:rPr lang="en-GB" altLang="zh-CN" sz="2800" b="1" kern="2000" dirty="0" smtClean="0">
                <a:solidFill>
                  <a:srgbClr val="C00000"/>
                </a:solidFill>
              </a:rPr>
              <a:t> </a:t>
            </a: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míngtiān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wǎnshang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yǒu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méi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yǒu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shíjiān</a:t>
            </a:r>
            <a:r>
              <a:rPr lang="zh-CN" altLang="en-GB" sz="2800" b="1" kern="2000" dirty="0" smtClean="0"/>
              <a:t>？</a:t>
            </a:r>
            <a:r>
              <a:rPr lang="zh-CN" altLang="en-US" sz="2800" b="1" kern="2000" dirty="0" smtClean="0"/>
              <a:t>你明天晚上有没有时间？</a:t>
            </a:r>
            <a:r>
              <a:rPr lang="zh-CN" altLang="en-GB" sz="2800" b="1" kern="2000" dirty="0" smtClean="0"/>
              <a:t> 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</a:t>
            </a:r>
            <a:r>
              <a:rPr lang="en-GB" altLang="zh-CN" sz="2800" b="1" kern="2000" dirty="0" smtClean="0">
                <a:solidFill>
                  <a:srgbClr val="C00000"/>
                </a:solidFill>
              </a:rPr>
              <a:t> </a:t>
            </a:r>
            <a:r>
              <a:rPr lang="en-GB" altLang="zh-CN" sz="2800" b="1" kern="2000" dirty="0" err="1" smtClean="0"/>
              <a:t>Yǒu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    </a:t>
            </a:r>
            <a:r>
              <a:rPr lang="zh-CN" altLang="en-US" sz="2800" b="1" kern="2000" dirty="0" smtClean="0"/>
              <a:t>有。</a:t>
            </a:r>
            <a:r>
              <a:rPr lang="zh-CN" altLang="en-GB" sz="2800" b="1" kern="2000" dirty="0" smtClean="0"/>
              <a:t> 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Wǒmen</a:t>
            </a:r>
            <a:r>
              <a:rPr lang="en-GB" altLang="zh-CN" sz="2800" b="1" kern="2000" dirty="0" smtClean="0"/>
              <a:t> y</a:t>
            </a:r>
            <a:r>
              <a:rPr lang="en-US" altLang="zh-CN" sz="2800" b="1" dirty="0" smtClean="0"/>
              <a:t>ì</a:t>
            </a:r>
            <a:r>
              <a:rPr lang="en-GB" altLang="zh-CN" sz="2800" b="1" kern="2000" dirty="0" err="1" smtClean="0"/>
              <a:t>qǐ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chī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fàn</a:t>
            </a:r>
            <a:r>
              <a:rPr lang="en-GB" altLang="zh-CN" sz="2800" b="1" kern="2000" dirty="0" smtClean="0"/>
              <a:t>, </a:t>
            </a:r>
            <a:r>
              <a:rPr lang="en-GB" altLang="zh-CN" sz="2800" b="1" kern="2000" dirty="0" err="1" smtClean="0"/>
              <a:t>hǎo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bu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hǎo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</a:t>
            </a:r>
            <a:r>
              <a:rPr lang="zh-CN" altLang="en-US" sz="2800" b="1" kern="2000" dirty="0" smtClean="0"/>
              <a:t>我们一起吃饭，好不好？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Hǎo</a:t>
            </a:r>
            <a:r>
              <a:rPr lang="zh-CN" altLang="en-GB" sz="2800" b="1" kern="2000" dirty="0" smtClean="0"/>
              <a:t>。</a:t>
            </a:r>
            <a:r>
              <a:rPr lang="en-GB" altLang="zh-CN" sz="2800" b="1" kern="2000" dirty="0" err="1" smtClean="0"/>
              <a:t>Jǐ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diǎn</a:t>
            </a:r>
            <a:r>
              <a:rPr lang="zh-CN" altLang="en-GB" sz="2800" b="1" kern="2000" dirty="0" smtClean="0"/>
              <a:t>？     </a:t>
            </a:r>
            <a:r>
              <a:rPr lang="zh-CN" altLang="en-US" sz="2800" b="1" kern="2000" dirty="0" smtClean="0"/>
              <a:t>好。 几点？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Liù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diǎn</a:t>
            </a:r>
            <a:r>
              <a:rPr lang="zh-CN" altLang="en-GB" sz="2800" b="1" kern="2000" dirty="0" smtClean="0"/>
              <a:t>。         </a:t>
            </a:r>
            <a:r>
              <a:rPr lang="zh-CN" altLang="en-US" sz="2800" b="1" kern="2000" dirty="0" smtClean="0"/>
              <a:t>六点。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Zài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nǎr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jiàn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miàn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     </a:t>
            </a:r>
            <a:r>
              <a:rPr lang="zh-CN" altLang="en-US" sz="2800" b="1" kern="2000" dirty="0" smtClean="0"/>
              <a:t>在哪儿见面？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</a:t>
            </a:r>
            <a:r>
              <a:rPr lang="en-GB" altLang="zh-CN" sz="2800" b="1" kern="2000" dirty="0" smtClean="0">
                <a:solidFill>
                  <a:srgbClr val="C00000"/>
                </a:solidFill>
              </a:rPr>
              <a:t> </a:t>
            </a:r>
            <a:r>
              <a:rPr lang="en-GB" altLang="zh-CN" sz="2800" b="1" kern="2000" dirty="0" err="1" smtClean="0"/>
              <a:t>Zài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xuéxiào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ménkǒu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jiàn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miàn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</a:t>
            </a:r>
            <a:r>
              <a:rPr lang="zh-CN" altLang="en-US" sz="2800" b="1" kern="2000" dirty="0" smtClean="0"/>
              <a:t>在学校门口见面。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</a:t>
            </a:r>
            <a:r>
              <a:rPr lang="en-GB" altLang="zh-CN" sz="2800" b="1" kern="2000" dirty="0" smtClean="0">
                <a:solidFill>
                  <a:srgbClr val="C00000"/>
                </a:solidFill>
              </a:rPr>
              <a:t> </a:t>
            </a:r>
            <a:r>
              <a:rPr lang="en-GB" altLang="zh-CN" sz="2800" b="1" kern="2000" dirty="0" err="1" smtClean="0"/>
              <a:t>Hǎo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</a:t>
            </a:r>
            <a:r>
              <a:rPr lang="en-GB" altLang="zh-CN" sz="2800" b="1" kern="2000" dirty="0" err="1" smtClean="0"/>
              <a:t>Míngtiān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jiàn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！      </a:t>
            </a:r>
            <a:r>
              <a:rPr lang="zh-CN" altLang="en-US" sz="2800" b="1" kern="2000" dirty="0" smtClean="0"/>
              <a:t>好。明天见！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Míngtiān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jiàn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！          </a:t>
            </a:r>
            <a:r>
              <a:rPr lang="zh-CN" altLang="en-US" sz="2800" b="1" kern="2000" dirty="0" smtClean="0"/>
              <a:t>明天见！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endParaRPr lang="en-US" altLang="zh-CN" sz="2800" b="1" kern="2000" dirty="0" smtClean="0"/>
          </a:p>
          <a:p>
            <a:pPr>
              <a:lnSpc>
                <a:spcPct val="120000"/>
              </a:lnSpc>
            </a:pP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endParaRPr lang="en-GB" altLang="zh-CN" sz="2800" b="1" kern="2000" dirty="0" smtClean="0">
              <a:solidFill>
                <a:srgbClr val="C00000"/>
              </a:solidFill>
            </a:endParaRPr>
          </a:p>
          <a:p>
            <a:pPr>
              <a:lnSpc>
                <a:spcPct val="200000"/>
              </a:lnSpc>
            </a:pPr>
            <a:endParaRPr lang="en-GB" sz="2800" b="1" kern="2000" dirty="0"/>
          </a:p>
        </p:txBody>
      </p:sp>
    </p:spTree>
    <p:extLst>
      <p:ext uri="{BB962C8B-B14F-4D97-AF65-F5344CB8AC3E}">
        <p14:creationId xmlns="" xmlns:p14="http://schemas.microsoft.com/office/powerpoint/2010/main" val="3748839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altLang="zh-CN" sz="4000" dirty="0"/>
              <a:t>Narrative principle:</a:t>
            </a:r>
            <a:br>
              <a:rPr lang="en-US" altLang="zh-CN" sz="4000" dirty="0"/>
            </a:br>
            <a:r>
              <a:rPr lang="en-US" altLang="zh-CN" sz="4000" dirty="0"/>
              <a:t> by the order of events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zh-CN" sz="2800" dirty="0"/>
              <a:t>             </a:t>
            </a:r>
            <a:r>
              <a:rPr lang="en-US" altLang="zh-CN" sz="2800" dirty="0">
                <a:latin typeface="Times New Roman" pitchFamily="18" charset="0"/>
                <a:ea typeface="DotumChe" pitchFamily="49" charset="-127"/>
              </a:rPr>
              <a:t>             </a:t>
            </a:r>
            <a:endParaRPr lang="en-US" altLang="zh-CN" sz="2800" dirty="0"/>
          </a:p>
          <a:p>
            <a:pPr>
              <a:buFontTx/>
              <a:buNone/>
            </a:pPr>
            <a:r>
              <a:rPr lang="en-US" altLang="zh-CN" sz="2800" b="1" dirty="0"/>
              <a:t>Person(s) </a:t>
            </a:r>
            <a:r>
              <a:rPr lang="en-US" altLang="zh-CN" sz="2800" b="1" i="1" dirty="0">
                <a:solidFill>
                  <a:srgbClr val="0033CC"/>
                </a:solidFill>
              </a:rPr>
              <a:t>time (1st) </a:t>
            </a:r>
            <a:r>
              <a:rPr lang="en-US" altLang="zh-CN" sz="2800" b="1" dirty="0"/>
              <a:t> action (2nd) .</a:t>
            </a:r>
          </a:p>
          <a:p>
            <a:pPr>
              <a:buFontTx/>
              <a:buNone/>
            </a:pPr>
            <a:endParaRPr lang="en-US" altLang="zh-CN" sz="2800" b="1" dirty="0"/>
          </a:p>
          <a:p>
            <a:pPr>
              <a:buFontTx/>
              <a:buNone/>
            </a:pPr>
            <a:r>
              <a:rPr lang="en-US" altLang="zh-CN" sz="2800" b="1" dirty="0"/>
              <a:t>Person(s) </a:t>
            </a:r>
            <a:r>
              <a:rPr lang="en-US" altLang="zh-CN" sz="2800" b="1" dirty="0" err="1">
                <a:solidFill>
                  <a:srgbClr val="009900"/>
                </a:solidFill>
              </a:rPr>
              <a:t>zài</a:t>
            </a:r>
            <a:r>
              <a:rPr lang="en-US" altLang="zh-CN" sz="2800" b="1" dirty="0"/>
              <a:t> </a:t>
            </a:r>
            <a:r>
              <a:rPr lang="zh-CN" altLang="en-US" sz="2800" b="1" dirty="0">
                <a:solidFill>
                  <a:srgbClr val="009900"/>
                </a:solidFill>
              </a:rPr>
              <a:t>在 </a:t>
            </a:r>
            <a:r>
              <a:rPr lang="en-US" altLang="zh-CN" sz="2800" b="1" dirty="0">
                <a:solidFill>
                  <a:srgbClr val="0033CC"/>
                </a:solidFill>
              </a:rPr>
              <a:t>place</a:t>
            </a:r>
            <a:r>
              <a:rPr lang="en-US" altLang="zh-CN" sz="2800" b="1" i="1" dirty="0">
                <a:solidFill>
                  <a:srgbClr val="0033CC"/>
                </a:solidFill>
              </a:rPr>
              <a:t> (1st) </a:t>
            </a:r>
            <a:r>
              <a:rPr lang="en-US" altLang="zh-CN" sz="2800" b="1" dirty="0"/>
              <a:t>action (2nd) .</a:t>
            </a:r>
          </a:p>
          <a:p>
            <a:pPr>
              <a:buFontTx/>
              <a:buNone/>
            </a:pPr>
            <a:endParaRPr lang="en-US" altLang="zh-CN" sz="2800" b="1" dirty="0"/>
          </a:p>
          <a:p>
            <a:pPr>
              <a:buFontTx/>
              <a:buNone/>
            </a:pPr>
            <a:r>
              <a:rPr lang="en-US" altLang="zh-CN" b="1" dirty="0"/>
              <a:t>Person(s) </a:t>
            </a:r>
            <a:r>
              <a:rPr lang="en-US" altLang="zh-CN" b="1" i="1" u="sng" dirty="0">
                <a:solidFill>
                  <a:srgbClr val="0033CC"/>
                </a:solidFill>
              </a:rPr>
              <a:t>time</a:t>
            </a:r>
            <a:r>
              <a:rPr lang="en-US" altLang="zh-CN" b="1" i="1" dirty="0">
                <a:solidFill>
                  <a:srgbClr val="0033CC"/>
                </a:solidFill>
              </a:rPr>
              <a:t>  </a:t>
            </a:r>
            <a:r>
              <a:rPr lang="en-US" altLang="zh-CN" b="1" i="1" u="sng" dirty="0" err="1">
                <a:solidFill>
                  <a:srgbClr val="009900"/>
                </a:solidFill>
              </a:rPr>
              <a:t>zài</a:t>
            </a:r>
            <a:r>
              <a:rPr lang="en-US" altLang="zh-CN" b="1" i="1" u="sng" dirty="0"/>
              <a:t> </a:t>
            </a:r>
            <a:r>
              <a:rPr lang="zh-CN" altLang="en-US" b="1" i="1" u="sng" dirty="0">
                <a:solidFill>
                  <a:srgbClr val="009900"/>
                </a:solidFill>
              </a:rPr>
              <a:t>在 </a:t>
            </a:r>
            <a:r>
              <a:rPr lang="en-US" altLang="zh-CN" b="1" i="1" u="sng" dirty="0">
                <a:solidFill>
                  <a:srgbClr val="0033CC"/>
                </a:solidFill>
              </a:rPr>
              <a:t>place</a:t>
            </a:r>
            <a:r>
              <a:rPr lang="en-US" altLang="zh-CN" b="1" i="1" dirty="0">
                <a:solidFill>
                  <a:srgbClr val="0033CC"/>
                </a:solidFill>
              </a:rPr>
              <a:t> </a:t>
            </a:r>
            <a:r>
              <a:rPr lang="en-US" altLang="zh-CN" b="1" dirty="0"/>
              <a:t>do something</a:t>
            </a:r>
            <a:r>
              <a:rPr lang="en-US" altLang="zh-CN" b="1" i="1" dirty="0">
                <a:solidFill>
                  <a:srgbClr val="0033CC"/>
                </a:solidFill>
              </a:rPr>
              <a:t>.</a:t>
            </a:r>
          </a:p>
          <a:p>
            <a:pPr>
              <a:buFontTx/>
              <a:buNone/>
            </a:pPr>
            <a:r>
              <a:rPr lang="en-US" altLang="zh-CN" dirty="0"/>
              <a:t>                    </a:t>
            </a:r>
            <a:r>
              <a:rPr lang="en-US" altLang="zh-CN" dirty="0">
                <a:latin typeface="DotumChe" pitchFamily="49" charset="-127"/>
                <a:ea typeface="DotumChe" pitchFamily="49" charset="-127"/>
              </a:rPr>
              <a:t>①</a:t>
            </a:r>
            <a:r>
              <a:rPr lang="en-US" altLang="zh-CN" dirty="0"/>
              <a:t>      </a:t>
            </a:r>
            <a:r>
              <a:rPr lang="en-US" altLang="zh-CN" dirty="0">
                <a:latin typeface="DotumChe" pitchFamily="49" charset="-127"/>
                <a:ea typeface="DotumChe" pitchFamily="49" charset="-127"/>
              </a:rPr>
              <a:t>②         </a:t>
            </a:r>
            <a:r>
              <a:rPr lang="en-US" altLang="zh-CN" b="1" dirty="0">
                <a:latin typeface="DotumChe" pitchFamily="49" charset="-127"/>
                <a:ea typeface="DotumChe" pitchFamily="49" charset="-127"/>
              </a:rPr>
              <a:t>verb</a:t>
            </a:r>
          </a:p>
          <a:p>
            <a:pPr>
              <a:buFontTx/>
              <a:buNone/>
            </a:pPr>
            <a:r>
              <a:rPr lang="en-US" altLang="zh-CN" sz="2800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Text Box 2"/>
          <p:cNvSpPr txBox="1">
            <a:spLocks noChangeArrowheads="1"/>
          </p:cNvSpPr>
          <p:nvPr/>
        </p:nvSpPr>
        <p:spPr bwMode="auto">
          <a:xfrm>
            <a:off x="0" y="990600"/>
            <a:ext cx="853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zh-CN" altLang="en-US">
                <a:ea typeface="宋体" charset="-122"/>
              </a:rPr>
              <a:t>　</a:t>
            </a:r>
            <a:endParaRPr lang="zh-CN" altLang="en-US" b="1">
              <a:solidFill>
                <a:schemeClr val="accent2"/>
              </a:solidFill>
            </a:endParaRPr>
          </a:p>
        </p:txBody>
      </p:sp>
      <p:sp>
        <p:nvSpPr>
          <p:cNvPr id="412675" name="Rectangle 3"/>
          <p:cNvSpPr>
            <a:spLocks noChangeArrowheads="1"/>
          </p:cNvSpPr>
          <p:nvPr/>
        </p:nvSpPr>
        <p:spPr bwMode="auto">
          <a:xfrm>
            <a:off x="990600" y="1066800"/>
            <a:ext cx="609600" cy="381000"/>
          </a:xfrm>
          <a:prstGeom prst="rect">
            <a:avLst/>
          </a:prstGeom>
          <a:gradFill rotWithShape="0">
            <a:gsLst>
              <a:gs pos="0">
                <a:srgbClr val="CC0000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6" name="Rectangle 4"/>
          <p:cNvSpPr>
            <a:spLocks noChangeArrowheads="1"/>
          </p:cNvSpPr>
          <p:nvPr/>
        </p:nvSpPr>
        <p:spPr bwMode="auto">
          <a:xfrm>
            <a:off x="685800" y="1219200"/>
            <a:ext cx="609600" cy="38100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6699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7" name="Rectangle 5"/>
          <p:cNvSpPr>
            <a:spLocks noChangeArrowheads="1"/>
          </p:cNvSpPr>
          <p:nvPr/>
        </p:nvSpPr>
        <p:spPr bwMode="auto">
          <a:xfrm>
            <a:off x="1219200" y="1371600"/>
            <a:ext cx="609600" cy="381000"/>
          </a:xfrm>
          <a:prstGeom prst="rect">
            <a:avLst/>
          </a:prstGeom>
          <a:gradFill rotWithShape="0">
            <a:gsLst>
              <a:gs pos="0">
                <a:srgbClr val="FFCC00"/>
              </a:gs>
              <a:gs pos="100000">
                <a:srgbClr val="FFFF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8" name="Line 6"/>
          <p:cNvSpPr>
            <a:spLocks noChangeShapeType="1"/>
          </p:cNvSpPr>
          <p:nvPr/>
        </p:nvSpPr>
        <p:spPr bwMode="auto">
          <a:xfrm>
            <a:off x="914400" y="1447800"/>
            <a:ext cx="62484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79" name="Line 7"/>
          <p:cNvSpPr>
            <a:spLocks noChangeShapeType="1"/>
          </p:cNvSpPr>
          <p:nvPr/>
        </p:nvSpPr>
        <p:spPr bwMode="auto">
          <a:xfrm>
            <a:off x="1219200" y="1143000"/>
            <a:ext cx="0" cy="403860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80" name="Text Box 8"/>
          <p:cNvSpPr txBox="1">
            <a:spLocks noChangeArrowheads="1"/>
          </p:cNvSpPr>
          <p:nvPr/>
        </p:nvSpPr>
        <p:spPr bwMode="auto">
          <a:xfrm>
            <a:off x="2667000" y="2533650"/>
            <a:ext cx="36337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altLang="zh-CN" sz="4000" b="1" dirty="0">
                <a:solidFill>
                  <a:srgbClr val="A50021"/>
                </a:solidFill>
                <a:latin typeface="楷体_GB2312" pitchFamily="49" charset="-122"/>
              </a:rPr>
              <a:t> </a:t>
            </a:r>
            <a:r>
              <a:rPr lang="zh-CN" altLang="en-US" sz="4000" b="1" dirty="0">
                <a:solidFill>
                  <a:srgbClr val="A50021"/>
                </a:solidFill>
                <a:latin typeface="楷体_GB2312" pitchFamily="49" charset="-122"/>
              </a:rPr>
              <a:t>再    见！</a:t>
            </a:r>
          </a:p>
          <a:p>
            <a:pPr algn="l">
              <a:spcBef>
                <a:spcPct val="50000"/>
              </a:spcBef>
            </a:pPr>
            <a:r>
              <a:rPr lang="zh-CN" altLang="en-US" sz="4000" b="1" dirty="0">
                <a:solidFill>
                  <a:srgbClr val="A50021"/>
                </a:solidFill>
              </a:rPr>
              <a:t>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zài</a:t>
            </a:r>
            <a:r>
              <a:rPr lang="en-US" altLang="zh-CN" sz="4000" b="1" dirty="0">
                <a:solidFill>
                  <a:srgbClr val="A50021"/>
                </a:solidFill>
                <a:latin typeface="宋体" charset="-122"/>
                <a:ea typeface="宋体" charset="-122"/>
              </a:rPr>
              <a:t>  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jiàn</a:t>
            </a:r>
            <a:endParaRPr lang="en-US" altLang="zh-CN" sz="4000" b="1" dirty="0">
              <a:solidFill>
                <a:srgbClr val="A50021"/>
              </a:solidFill>
              <a:latin typeface="宋体" charset="-122"/>
              <a:ea typeface="宋体" charset="-122"/>
            </a:endParaRPr>
          </a:p>
        </p:txBody>
      </p:sp>
      <p:pic>
        <p:nvPicPr>
          <p:cNvPr id="11" name="Picture 2" descr="青蛙 再见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4643446"/>
            <a:ext cx="1143000" cy="8572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4083863"/>
      </p:ext>
    </p:extLst>
  </p:cSld>
  <p:clrMapOvr>
    <a:masterClrMapping/>
  </p:clrMapOvr>
  <p:transition>
    <p:blinds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平衡">
  <a:themeElements>
    <a:clrScheme name="平衡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平衡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平衡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795</TotalTime>
  <Words>832</Words>
  <Application>Microsoft Office PowerPoint</Application>
  <PresentationFormat>全屏显示(4:3)</PresentationFormat>
  <Paragraphs>153</Paragraphs>
  <Slides>20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20</vt:i4>
      </vt:variant>
    </vt:vector>
  </HeadingPairs>
  <TitlesOfParts>
    <vt:vector size="21" baseType="lpstr">
      <vt:lpstr>平衡</vt:lpstr>
      <vt:lpstr>Making an appointment</vt:lpstr>
      <vt:lpstr>Jīntiān jǐ yuè jǐ hào ？今天几月几号？</vt:lpstr>
      <vt:lpstr>幻灯片 3</vt:lpstr>
      <vt:lpstr>幻灯片 4</vt:lpstr>
      <vt:lpstr>······zài nǎr ？ </vt:lpstr>
      <vt:lpstr>  </vt:lpstr>
      <vt:lpstr> shēngcí     生词      New words </vt:lpstr>
      <vt:lpstr> shēngcí     生词      New words </vt:lpstr>
      <vt:lpstr>Dǎ  diànhuà / fā e-mail  打电话/发e-mail </vt:lpstr>
      <vt:lpstr>幻灯片 10</vt:lpstr>
      <vt:lpstr>How to read number:</vt:lpstr>
      <vt:lpstr>     jùzi      句子      Sentences</vt:lpstr>
      <vt:lpstr>     huìhuà      会话      Conversation</vt:lpstr>
      <vt:lpstr>  </vt:lpstr>
      <vt:lpstr> shēngcí     生词      New words </vt:lpstr>
      <vt:lpstr>幻灯片 16</vt:lpstr>
      <vt:lpstr>     jùzi      句子      Sentences</vt:lpstr>
      <vt:lpstr>     huìhuà      会话      Conversation</vt:lpstr>
      <vt:lpstr>Narrative principle:  by the order of events</vt:lpstr>
      <vt:lpstr>幻灯片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Apple-07</dc:creator>
  <cp:lastModifiedBy>LENOVO</cp:lastModifiedBy>
  <cp:revision>187</cp:revision>
  <cp:lastPrinted>2012-12-12T14:33:24Z</cp:lastPrinted>
  <dcterms:created xsi:type="dcterms:W3CDTF">2012-11-19T18:23:30Z</dcterms:created>
  <dcterms:modified xsi:type="dcterms:W3CDTF">2013-02-02T12:16:13Z</dcterms:modified>
</cp:coreProperties>
</file>