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11" r:id="rId2"/>
  </p:sldMasterIdLst>
  <p:notesMasterIdLst>
    <p:notesMasterId r:id="rId53"/>
  </p:notesMasterIdLst>
  <p:sldIdLst>
    <p:sldId id="256" r:id="rId3"/>
    <p:sldId id="833" r:id="rId4"/>
    <p:sldId id="834" r:id="rId5"/>
    <p:sldId id="835" r:id="rId6"/>
    <p:sldId id="836" r:id="rId7"/>
    <p:sldId id="673" r:id="rId8"/>
    <p:sldId id="257" r:id="rId9"/>
    <p:sldId id="270" r:id="rId10"/>
    <p:sldId id="383" r:id="rId11"/>
    <p:sldId id="283" r:id="rId12"/>
    <p:sldId id="340" r:id="rId13"/>
    <p:sldId id="288" r:id="rId14"/>
    <p:sldId id="286" r:id="rId15"/>
    <p:sldId id="464" r:id="rId16"/>
    <p:sldId id="313" r:id="rId17"/>
    <p:sldId id="429" r:id="rId18"/>
    <p:sldId id="332" r:id="rId19"/>
    <p:sldId id="436" r:id="rId20"/>
    <p:sldId id="648" r:id="rId21"/>
    <p:sldId id="650" r:id="rId22"/>
    <p:sldId id="651" r:id="rId23"/>
    <p:sldId id="425" r:id="rId24"/>
    <p:sldId id="759" r:id="rId25"/>
    <p:sldId id="767" r:id="rId26"/>
    <p:sldId id="792" r:id="rId27"/>
    <p:sldId id="315" r:id="rId28"/>
    <p:sldId id="447" r:id="rId29"/>
    <p:sldId id="449" r:id="rId30"/>
    <p:sldId id="443" r:id="rId31"/>
    <p:sldId id="463" r:id="rId32"/>
    <p:sldId id="444" r:id="rId33"/>
    <p:sldId id="445" r:id="rId34"/>
    <p:sldId id="450" r:id="rId35"/>
    <p:sldId id="466" r:id="rId36"/>
    <p:sldId id="454" r:id="rId37"/>
    <p:sldId id="453" r:id="rId38"/>
    <p:sldId id="456" r:id="rId39"/>
    <p:sldId id="292" r:id="rId40"/>
    <p:sldId id="293" r:id="rId41"/>
    <p:sldId id="294" r:id="rId42"/>
    <p:sldId id="295" r:id="rId43"/>
    <p:sldId id="793" r:id="rId44"/>
    <p:sldId id="794" r:id="rId45"/>
    <p:sldId id="795" r:id="rId46"/>
    <p:sldId id="797" r:id="rId47"/>
    <p:sldId id="798" r:id="rId48"/>
    <p:sldId id="799" r:id="rId49"/>
    <p:sldId id="411" r:id="rId50"/>
    <p:sldId id="432" r:id="rId51"/>
    <p:sldId id="423" r:id="rId52"/>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874337-8176-41C1-A606-EFB1204A9049}" v="13" dt="2021-11-25T15:31:23.3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2557" autoAdjust="0"/>
    <p:restoredTop sz="94660"/>
  </p:normalViewPr>
  <p:slideViewPr>
    <p:cSldViewPr snapToGrid="0">
      <p:cViewPr varScale="1">
        <p:scale>
          <a:sx n="65" d="100"/>
          <a:sy n="65" d="100"/>
        </p:scale>
        <p:origin x="52" y="372"/>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ableStyles" Target="tableStyle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userId="acfce3dd-66c2-4b6d-8e85-a3a71175ae38" providerId="ADAL" clId="{0A874337-8176-41C1-A606-EFB1204A9049}"/>
    <pc:docChg chg="undo custSel addSld delSld modSld sldOrd">
      <pc:chgData name="Simon" userId="acfce3dd-66c2-4b6d-8e85-a3a71175ae38" providerId="ADAL" clId="{0A874337-8176-41C1-A606-EFB1204A9049}" dt="2021-11-25T15:31:23.374" v="687"/>
      <pc:docMkLst>
        <pc:docMk/>
      </pc:docMkLst>
      <pc:sldChg chg="modSp mod">
        <pc:chgData name="Simon" userId="acfce3dd-66c2-4b6d-8e85-a3a71175ae38" providerId="ADAL" clId="{0A874337-8176-41C1-A606-EFB1204A9049}" dt="2021-11-25T14:41:42.370" v="25" actId="14100"/>
        <pc:sldMkLst>
          <pc:docMk/>
          <pc:sldMk cId="1249596452" sldId="256"/>
        </pc:sldMkLst>
        <pc:spChg chg="mod">
          <ac:chgData name="Simon" userId="acfce3dd-66c2-4b6d-8e85-a3a71175ae38" providerId="ADAL" clId="{0A874337-8176-41C1-A606-EFB1204A9049}" dt="2021-11-25T14:41:42.370" v="25" actId="14100"/>
          <ac:spMkLst>
            <pc:docMk/>
            <pc:sldMk cId="1249596452" sldId="256"/>
            <ac:spMk id="2" creationId="{00000000-0000-0000-0000-000000000000}"/>
          </ac:spMkLst>
        </pc:spChg>
      </pc:sldChg>
      <pc:sldChg chg="modSp mod">
        <pc:chgData name="Simon" userId="acfce3dd-66c2-4b6d-8e85-a3a71175ae38" providerId="ADAL" clId="{0A874337-8176-41C1-A606-EFB1204A9049}" dt="2021-11-25T15:19:03.467" v="508" actId="5793"/>
        <pc:sldMkLst>
          <pc:docMk/>
          <pc:sldMk cId="299391740" sldId="257"/>
        </pc:sldMkLst>
        <pc:spChg chg="mod">
          <ac:chgData name="Simon" userId="acfce3dd-66c2-4b6d-8e85-a3a71175ae38" providerId="ADAL" clId="{0A874337-8176-41C1-A606-EFB1204A9049}" dt="2021-11-25T15:19:03.467" v="508" actId="5793"/>
          <ac:spMkLst>
            <pc:docMk/>
            <pc:sldMk cId="299391740" sldId="257"/>
            <ac:spMk id="3" creationId="{00000000-0000-0000-0000-000000000000}"/>
          </ac:spMkLst>
        </pc:spChg>
      </pc:sldChg>
      <pc:sldChg chg="modSp mod">
        <pc:chgData name="Simon" userId="acfce3dd-66c2-4b6d-8e85-a3a71175ae38" providerId="ADAL" clId="{0A874337-8176-41C1-A606-EFB1204A9049}" dt="2021-11-25T15:21:39.079" v="675" actId="20577"/>
        <pc:sldMkLst>
          <pc:docMk/>
          <pc:sldMk cId="1152078634" sldId="313"/>
        </pc:sldMkLst>
        <pc:spChg chg="mod">
          <ac:chgData name="Simon" userId="acfce3dd-66c2-4b6d-8e85-a3a71175ae38" providerId="ADAL" clId="{0A874337-8176-41C1-A606-EFB1204A9049}" dt="2021-11-25T15:21:39.079" v="675" actId="20577"/>
          <ac:spMkLst>
            <pc:docMk/>
            <pc:sldMk cId="1152078634" sldId="313"/>
            <ac:spMk id="3" creationId="{00000000-0000-0000-0000-000000000000}"/>
          </ac:spMkLst>
        </pc:spChg>
      </pc:sldChg>
      <pc:sldChg chg="modSp mod">
        <pc:chgData name="Simon" userId="acfce3dd-66c2-4b6d-8e85-a3a71175ae38" providerId="ADAL" clId="{0A874337-8176-41C1-A606-EFB1204A9049}" dt="2021-11-25T14:43:17.463" v="104" actId="20577"/>
        <pc:sldMkLst>
          <pc:docMk/>
          <pc:sldMk cId="269989837" sldId="429"/>
        </pc:sldMkLst>
        <pc:spChg chg="mod">
          <ac:chgData name="Simon" userId="acfce3dd-66c2-4b6d-8e85-a3a71175ae38" providerId="ADAL" clId="{0A874337-8176-41C1-A606-EFB1204A9049}" dt="2021-11-25T14:43:17.463" v="104" actId="20577"/>
          <ac:spMkLst>
            <pc:docMk/>
            <pc:sldMk cId="269989837" sldId="429"/>
            <ac:spMk id="6" creationId="{00000000-0000-0000-0000-000000000000}"/>
          </ac:spMkLst>
        </pc:spChg>
      </pc:sldChg>
      <pc:sldChg chg="del">
        <pc:chgData name="Simon" userId="acfce3dd-66c2-4b6d-8e85-a3a71175ae38" providerId="ADAL" clId="{0A874337-8176-41C1-A606-EFB1204A9049}" dt="2021-11-25T14:39:36.197" v="1" actId="47"/>
        <pc:sldMkLst>
          <pc:docMk/>
          <pc:sldMk cId="0" sldId="431"/>
        </pc:sldMkLst>
      </pc:sldChg>
      <pc:sldChg chg="modSp mod">
        <pc:chgData name="Simon" userId="acfce3dd-66c2-4b6d-8e85-a3a71175ae38" providerId="ADAL" clId="{0A874337-8176-41C1-A606-EFB1204A9049}" dt="2021-11-25T15:27:05.947" v="683" actId="255"/>
        <pc:sldMkLst>
          <pc:docMk/>
          <pc:sldMk cId="2397135456" sldId="453"/>
        </pc:sldMkLst>
        <pc:spChg chg="mod">
          <ac:chgData name="Simon" userId="acfce3dd-66c2-4b6d-8e85-a3a71175ae38" providerId="ADAL" clId="{0A874337-8176-41C1-A606-EFB1204A9049}" dt="2021-11-25T15:27:05.947" v="683" actId="255"/>
          <ac:spMkLst>
            <pc:docMk/>
            <pc:sldMk cId="2397135456" sldId="453"/>
            <ac:spMk id="15" creationId="{00000000-0000-0000-0000-000000000000}"/>
          </ac:spMkLst>
        </pc:spChg>
        <pc:picChg chg="mod">
          <ac:chgData name="Simon" userId="acfce3dd-66c2-4b6d-8e85-a3a71175ae38" providerId="ADAL" clId="{0A874337-8176-41C1-A606-EFB1204A9049}" dt="2021-11-25T15:26:55.473" v="681" actId="14100"/>
          <ac:picMkLst>
            <pc:docMk/>
            <pc:sldMk cId="2397135456" sldId="453"/>
            <ac:picMk id="14" creationId="{00000000-0000-0000-0000-000000000000}"/>
          </ac:picMkLst>
        </pc:picChg>
      </pc:sldChg>
      <pc:sldChg chg="del">
        <pc:chgData name="Simon" userId="acfce3dd-66c2-4b6d-8e85-a3a71175ae38" providerId="ADAL" clId="{0A874337-8176-41C1-A606-EFB1204A9049}" dt="2021-11-25T14:39:36.197" v="1" actId="47"/>
        <pc:sldMkLst>
          <pc:docMk/>
          <pc:sldMk cId="0" sldId="455"/>
        </pc:sldMkLst>
      </pc:sldChg>
      <pc:sldChg chg="del">
        <pc:chgData name="Simon" userId="acfce3dd-66c2-4b6d-8e85-a3a71175ae38" providerId="ADAL" clId="{0A874337-8176-41C1-A606-EFB1204A9049}" dt="2021-11-25T14:39:36.197" v="1" actId="47"/>
        <pc:sldMkLst>
          <pc:docMk/>
          <pc:sldMk cId="0" sldId="459"/>
        </pc:sldMkLst>
      </pc:sldChg>
      <pc:sldChg chg="del">
        <pc:chgData name="Simon" userId="acfce3dd-66c2-4b6d-8e85-a3a71175ae38" providerId="ADAL" clId="{0A874337-8176-41C1-A606-EFB1204A9049}" dt="2021-11-25T14:39:36.197" v="1" actId="47"/>
        <pc:sldMkLst>
          <pc:docMk/>
          <pc:sldMk cId="0" sldId="460"/>
        </pc:sldMkLst>
      </pc:sldChg>
      <pc:sldChg chg="del">
        <pc:chgData name="Simon" userId="acfce3dd-66c2-4b6d-8e85-a3a71175ae38" providerId="ADAL" clId="{0A874337-8176-41C1-A606-EFB1204A9049}" dt="2021-11-25T14:39:32.689" v="0" actId="47"/>
        <pc:sldMkLst>
          <pc:docMk/>
          <pc:sldMk cId="0" sldId="599"/>
        </pc:sldMkLst>
      </pc:sldChg>
      <pc:sldChg chg="del">
        <pc:chgData name="Simon" userId="acfce3dd-66c2-4b6d-8e85-a3a71175ae38" providerId="ADAL" clId="{0A874337-8176-41C1-A606-EFB1204A9049}" dt="2021-11-25T14:39:32.689" v="0" actId="47"/>
        <pc:sldMkLst>
          <pc:docMk/>
          <pc:sldMk cId="0" sldId="607"/>
        </pc:sldMkLst>
      </pc:sldChg>
      <pc:sldChg chg="del">
        <pc:chgData name="Simon" userId="acfce3dd-66c2-4b6d-8e85-a3a71175ae38" providerId="ADAL" clId="{0A874337-8176-41C1-A606-EFB1204A9049}" dt="2021-11-25T14:39:32.689" v="0" actId="47"/>
        <pc:sldMkLst>
          <pc:docMk/>
          <pc:sldMk cId="0" sldId="609"/>
        </pc:sldMkLst>
      </pc:sldChg>
      <pc:sldChg chg="del">
        <pc:chgData name="Simon" userId="acfce3dd-66c2-4b6d-8e85-a3a71175ae38" providerId="ADAL" clId="{0A874337-8176-41C1-A606-EFB1204A9049}" dt="2021-11-25T14:39:36.197" v="1" actId="47"/>
        <pc:sldMkLst>
          <pc:docMk/>
          <pc:sldMk cId="0" sldId="638"/>
        </pc:sldMkLst>
      </pc:sldChg>
      <pc:sldChg chg="del">
        <pc:chgData name="Simon" userId="acfce3dd-66c2-4b6d-8e85-a3a71175ae38" providerId="ADAL" clId="{0A874337-8176-41C1-A606-EFB1204A9049}" dt="2021-11-25T15:18:53.179" v="461" actId="47"/>
        <pc:sldMkLst>
          <pc:docMk/>
          <pc:sldMk cId="0" sldId="647"/>
        </pc:sldMkLst>
      </pc:sldChg>
      <pc:sldChg chg="del">
        <pc:chgData name="Simon" userId="acfce3dd-66c2-4b6d-8e85-a3a71175ae38" providerId="ADAL" clId="{0A874337-8176-41C1-A606-EFB1204A9049}" dt="2021-11-25T15:23:42.384" v="676" actId="47"/>
        <pc:sldMkLst>
          <pc:docMk/>
          <pc:sldMk cId="901495242" sldId="649"/>
        </pc:sldMkLst>
      </pc:sldChg>
      <pc:sldChg chg="del">
        <pc:chgData name="Simon" userId="acfce3dd-66c2-4b6d-8e85-a3a71175ae38" providerId="ADAL" clId="{0A874337-8176-41C1-A606-EFB1204A9049}" dt="2021-11-25T14:50:50.888" v="108" actId="47"/>
        <pc:sldMkLst>
          <pc:docMk/>
          <pc:sldMk cId="481746090" sldId="652"/>
        </pc:sldMkLst>
      </pc:sldChg>
      <pc:sldChg chg="add">
        <pc:chgData name="Simon" userId="acfce3dd-66c2-4b6d-8e85-a3a71175ae38" providerId="ADAL" clId="{0A874337-8176-41C1-A606-EFB1204A9049}" dt="2021-11-25T15:31:23.374" v="687"/>
        <pc:sldMkLst>
          <pc:docMk/>
          <pc:sldMk cId="0" sldId="673"/>
        </pc:sldMkLst>
      </pc:sldChg>
      <pc:sldChg chg="add">
        <pc:chgData name="Simon" userId="acfce3dd-66c2-4b6d-8e85-a3a71175ae38" providerId="ADAL" clId="{0A874337-8176-41C1-A606-EFB1204A9049}" dt="2021-11-25T14:49:00.509" v="106"/>
        <pc:sldMkLst>
          <pc:docMk/>
          <pc:sldMk cId="0" sldId="759"/>
        </pc:sldMkLst>
      </pc:sldChg>
      <pc:sldChg chg="add">
        <pc:chgData name="Simon" userId="acfce3dd-66c2-4b6d-8e85-a3a71175ae38" providerId="ADAL" clId="{0A874337-8176-41C1-A606-EFB1204A9049}" dt="2021-11-25T14:49:28.674" v="107"/>
        <pc:sldMkLst>
          <pc:docMk/>
          <pc:sldMk cId="0" sldId="767"/>
        </pc:sldMkLst>
      </pc:sldChg>
      <pc:sldChg chg="add ord">
        <pc:chgData name="Simon" userId="acfce3dd-66c2-4b6d-8e85-a3a71175ae38" providerId="ADAL" clId="{0A874337-8176-41C1-A606-EFB1204A9049}" dt="2021-11-25T14:51:23.643" v="110"/>
        <pc:sldMkLst>
          <pc:docMk/>
          <pc:sldMk cId="0" sldId="792"/>
        </pc:sldMkLst>
      </pc:sldChg>
      <pc:sldChg chg="addSp delSp modSp new mod setBg modClrScheme chgLayout">
        <pc:chgData name="Simon" userId="acfce3dd-66c2-4b6d-8e85-a3a71175ae38" providerId="ADAL" clId="{0A874337-8176-41C1-A606-EFB1204A9049}" dt="2021-11-25T15:10:15.318" v="202"/>
        <pc:sldMkLst>
          <pc:docMk/>
          <pc:sldMk cId="382672460" sldId="793"/>
        </pc:sldMkLst>
        <pc:spChg chg="del">
          <ac:chgData name="Simon" userId="acfce3dd-66c2-4b6d-8e85-a3a71175ae38" providerId="ADAL" clId="{0A874337-8176-41C1-A606-EFB1204A9049}" dt="2021-11-25T14:54:53.442" v="112" actId="700"/>
          <ac:spMkLst>
            <pc:docMk/>
            <pc:sldMk cId="382672460" sldId="793"/>
            <ac:spMk id="2" creationId="{9E5FCF9D-56A5-4B7B-B8CB-E75263349D7F}"/>
          </ac:spMkLst>
        </pc:spChg>
        <pc:spChg chg="del">
          <ac:chgData name="Simon" userId="acfce3dd-66c2-4b6d-8e85-a3a71175ae38" providerId="ADAL" clId="{0A874337-8176-41C1-A606-EFB1204A9049}" dt="2021-11-25T14:54:53.442" v="112" actId="700"/>
          <ac:spMkLst>
            <pc:docMk/>
            <pc:sldMk cId="382672460" sldId="793"/>
            <ac:spMk id="3" creationId="{113C0822-8438-486E-8F13-F7980F3F70CF}"/>
          </ac:spMkLst>
        </pc:spChg>
        <pc:picChg chg="add mod">
          <ac:chgData name="Simon" userId="acfce3dd-66c2-4b6d-8e85-a3a71175ae38" providerId="ADAL" clId="{0A874337-8176-41C1-A606-EFB1204A9049}" dt="2021-11-25T15:01:00.931" v="138" actId="14100"/>
          <ac:picMkLst>
            <pc:docMk/>
            <pc:sldMk cId="382672460" sldId="793"/>
            <ac:picMk id="5" creationId="{FE152B7B-90A8-42F7-92AD-8247063F7320}"/>
          </ac:picMkLst>
        </pc:picChg>
        <pc:picChg chg="add del mod">
          <ac:chgData name="Simon" userId="acfce3dd-66c2-4b6d-8e85-a3a71175ae38" providerId="ADAL" clId="{0A874337-8176-41C1-A606-EFB1204A9049}" dt="2021-11-25T14:57:26.576" v="125" actId="21"/>
          <ac:picMkLst>
            <pc:docMk/>
            <pc:sldMk cId="382672460" sldId="793"/>
            <ac:picMk id="7" creationId="{7940475E-87C0-4CC4-A9A5-F10016D4FB4D}"/>
          </ac:picMkLst>
        </pc:picChg>
        <pc:picChg chg="add mod">
          <ac:chgData name="Simon" userId="acfce3dd-66c2-4b6d-8e85-a3a71175ae38" providerId="ADAL" clId="{0A874337-8176-41C1-A606-EFB1204A9049}" dt="2021-11-25T15:01:07.987" v="140" actId="14100"/>
          <ac:picMkLst>
            <pc:docMk/>
            <pc:sldMk cId="382672460" sldId="793"/>
            <ac:picMk id="9" creationId="{61BF8640-D7D7-4AA2-A64B-9AC62A234950}"/>
          </ac:picMkLst>
        </pc:picChg>
      </pc:sldChg>
      <pc:sldChg chg="addSp delSp modSp new mod setBg">
        <pc:chgData name="Simon" userId="acfce3dd-66c2-4b6d-8e85-a3a71175ae38" providerId="ADAL" clId="{0A874337-8176-41C1-A606-EFB1204A9049}" dt="2021-11-25T15:10:31.931" v="203" actId="14100"/>
        <pc:sldMkLst>
          <pc:docMk/>
          <pc:sldMk cId="3568777498" sldId="794"/>
        </pc:sldMkLst>
        <pc:picChg chg="add del mod">
          <ac:chgData name="Simon" userId="acfce3dd-66c2-4b6d-8e85-a3a71175ae38" providerId="ADAL" clId="{0A874337-8176-41C1-A606-EFB1204A9049}" dt="2021-11-25T15:07:46.723" v="179" actId="478"/>
          <ac:picMkLst>
            <pc:docMk/>
            <pc:sldMk cId="3568777498" sldId="794"/>
            <ac:picMk id="3" creationId="{804D7925-C3B7-49CF-9D33-1254ADA55AE1}"/>
          </ac:picMkLst>
        </pc:picChg>
        <pc:picChg chg="add del mod">
          <ac:chgData name="Simon" userId="acfce3dd-66c2-4b6d-8e85-a3a71175ae38" providerId="ADAL" clId="{0A874337-8176-41C1-A606-EFB1204A9049}" dt="2021-11-25T15:01:55.383" v="142" actId="478"/>
          <ac:picMkLst>
            <pc:docMk/>
            <pc:sldMk cId="3568777498" sldId="794"/>
            <ac:picMk id="4" creationId="{1F5B413C-78AB-4688-8CAA-16D8BBEE88B9}"/>
          </ac:picMkLst>
        </pc:picChg>
        <pc:picChg chg="add del mod">
          <ac:chgData name="Simon" userId="acfce3dd-66c2-4b6d-8e85-a3a71175ae38" providerId="ADAL" clId="{0A874337-8176-41C1-A606-EFB1204A9049}" dt="2021-11-25T15:07:44.871" v="178" actId="478"/>
          <ac:picMkLst>
            <pc:docMk/>
            <pc:sldMk cId="3568777498" sldId="794"/>
            <ac:picMk id="6" creationId="{893A456D-6B82-42D9-8CEB-73318BF96750}"/>
          </ac:picMkLst>
        </pc:picChg>
        <pc:picChg chg="add mod">
          <ac:chgData name="Simon" userId="acfce3dd-66c2-4b6d-8e85-a3a71175ae38" providerId="ADAL" clId="{0A874337-8176-41C1-A606-EFB1204A9049}" dt="2021-11-25T15:10:31.931" v="203" actId="14100"/>
          <ac:picMkLst>
            <pc:docMk/>
            <pc:sldMk cId="3568777498" sldId="794"/>
            <ac:picMk id="8" creationId="{2AB237E9-F4D2-417E-B373-0CCEFEB5AFD5}"/>
          </ac:picMkLst>
        </pc:picChg>
        <pc:picChg chg="add mod">
          <ac:chgData name="Simon" userId="acfce3dd-66c2-4b6d-8e85-a3a71175ae38" providerId="ADAL" clId="{0A874337-8176-41C1-A606-EFB1204A9049}" dt="2021-11-25T15:09:02.691" v="191" actId="1076"/>
          <ac:picMkLst>
            <pc:docMk/>
            <pc:sldMk cId="3568777498" sldId="794"/>
            <ac:picMk id="10" creationId="{CDA608C0-0053-4545-B182-656DB0005319}"/>
          </ac:picMkLst>
        </pc:picChg>
      </pc:sldChg>
      <pc:sldChg chg="addSp delSp modSp new mod setBg">
        <pc:chgData name="Simon" userId="acfce3dd-66c2-4b6d-8e85-a3a71175ae38" providerId="ADAL" clId="{0A874337-8176-41C1-A606-EFB1204A9049}" dt="2021-11-25T15:10:00.118" v="200"/>
        <pc:sldMkLst>
          <pc:docMk/>
          <pc:sldMk cId="4228861140" sldId="795"/>
        </pc:sldMkLst>
        <pc:picChg chg="add del mod">
          <ac:chgData name="Simon" userId="acfce3dd-66c2-4b6d-8e85-a3a71175ae38" providerId="ADAL" clId="{0A874337-8176-41C1-A606-EFB1204A9049}" dt="2021-11-25T15:09:14.508" v="193" actId="478"/>
          <ac:picMkLst>
            <pc:docMk/>
            <pc:sldMk cId="4228861140" sldId="795"/>
            <ac:picMk id="3" creationId="{9609C7FE-F0FD-4721-916C-1F205A858E77}"/>
          </ac:picMkLst>
        </pc:picChg>
        <pc:picChg chg="add mod">
          <ac:chgData name="Simon" userId="acfce3dd-66c2-4b6d-8e85-a3a71175ae38" providerId="ADAL" clId="{0A874337-8176-41C1-A606-EFB1204A9049}" dt="2021-11-25T15:09:43.187" v="198" actId="1076"/>
          <ac:picMkLst>
            <pc:docMk/>
            <pc:sldMk cId="4228861140" sldId="795"/>
            <ac:picMk id="5" creationId="{AA6B18FE-BFAB-4A2F-887E-9881594C5BFF}"/>
          </ac:picMkLst>
        </pc:picChg>
        <pc:picChg chg="add del">
          <ac:chgData name="Simon" userId="acfce3dd-66c2-4b6d-8e85-a3a71175ae38" providerId="ADAL" clId="{0A874337-8176-41C1-A606-EFB1204A9049}" dt="2021-11-25T15:09:11.280" v="192" actId="478"/>
          <ac:picMkLst>
            <pc:docMk/>
            <pc:sldMk cId="4228861140" sldId="795"/>
            <ac:picMk id="7" creationId="{3FBB5967-A433-4A8E-B428-E1D9982D70C4}"/>
          </ac:picMkLst>
        </pc:picChg>
        <pc:picChg chg="add mod">
          <ac:chgData name="Simon" userId="acfce3dd-66c2-4b6d-8e85-a3a71175ae38" providerId="ADAL" clId="{0A874337-8176-41C1-A606-EFB1204A9049}" dt="2021-11-25T15:09:38.668" v="197" actId="1076"/>
          <ac:picMkLst>
            <pc:docMk/>
            <pc:sldMk cId="4228861140" sldId="795"/>
            <ac:picMk id="8" creationId="{77CE1EC7-1D02-41E1-A7CD-30C2B896B808}"/>
          </ac:picMkLst>
        </pc:picChg>
      </pc:sldChg>
      <pc:sldChg chg="addSp delSp modSp new del mod">
        <pc:chgData name="Simon" userId="acfce3dd-66c2-4b6d-8e85-a3a71175ae38" providerId="ADAL" clId="{0A874337-8176-41C1-A606-EFB1204A9049}" dt="2021-11-25T15:09:46.734" v="199" actId="47"/>
        <pc:sldMkLst>
          <pc:docMk/>
          <pc:sldMk cId="806491231" sldId="796"/>
        </pc:sldMkLst>
        <pc:picChg chg="add del mod">
          <ac:chgData name="Simon" userId="acfce3dd-66c2-4b6d-8e85-a3a71175ae38" providerId="ADAL" clId="{0A874337-8176-41C1-A606-EFB1204A9049}" dt="2021-11-25T15:09:31.601" v="195" actId="21"/>
          <ac:picMkLst>
            <pc:docMk/>
            <pc:sldMk cId="806491231" sldId="796"/>
            <ac:picMk id="3" creationId="{B69970AE-2777-4184-8344-FBF4A3514873}"/>
          </ac:picMkLst>
        </pc:picChg>
      </pc:sldChg>
      <pc:sldChg chg="addSp delSp modSp new mod setBg">
        <pc:chgData name="Simon" userId="acfce3dd-66c2-4b6d-8e85-a3a71175ae38" providerId="ADAL" clId="{0A874337-8176-41C1-A606-EFB1204A9049}" dt="2021-11-25T15:06:55.282" v="177" actId="14100"/>
        <pc:sldMkLst>
          <pc:docMk/>
          <pc:sldMk cId="3274436854" sldId="797"/>
        </pc:sldMkLst>
        <pc:spChg chg="add del">
          <ac:chgData name="Simon" userId="acfce3dd-66c2-4b6d-8e85-a3a71175ae38" providerId="ADAL" clId="{0A874337-8176-41C1-A606-EFB1204A9049}" dt="2021-11-25T15:06:23.092" v="171" actId="26606"/>
          <ac:spMkLst>
            <pc:docMk/>
            <pc:sldMk cId="3274436854" sldId="797"/>
            <ac:spMk id="8" creationId="{32BC26D8-82FB-445E-AA49-62A77D7C1EE0}"/>
          </ac:spMkLst>
        </pc:spChg>
        <pc:spChg chg="add del">
          <ac:chgData name="Simon" userId="acfce3dd-66c2-4b6d-8e85-a3a71175ae38" providerId="ADAL" clId="{0A874337-8176-41C1-A606-EFB1204A9049}" dt="2021-11-25T15:06:23.092" v="171" actId="26606"/>
          <ac:spMkLst>
            <pc:docMk/>
            <pc:sldMk cId="3274436854" sldId="797"/>
            <ac:spMk id="10" creationId="{CB44330D-EA18-4254-AA95-EB49948539B8}"/>
          </ac:spMkLst>
        </pc:spChg>
        <pc:picChg chg="add mod">
          <ac:chgData name="Simon" userId="acfce3dd-66c2-4b6d-8e85-a3a71175ae38" providerId="ADAL" clId="{0A874337-8176-41C1-A606-EFB1204A9049}" dt="2021-11-25T15:06:55.282" v="177" actId="14100"/>
          <ac:picMkLst>
            <pc:docMk/>
            <pc:sldMk cId="3274436854" sldId="797"/>
            <ac:picMk id="3" creationId="{4020FA04-0541-464D-9933-F8F110F37815}"/>
          </ac:picMkLst>
        </pc:picChg>
      </pc:sldChg>
      <pc:sldChg chg="addSp delSp modSp new mod setBg modClrScheme chgLayout">
        <pc:chgData name="Simon" userId="acfce3dd-66c2-4b6d-8e85-a3a71175ae38" providerId="ADAL" clId="{0A874337-8176-41C1-A606-EFB1204A9049}" dt="2021-11-25T15:14:43.862" v="257" actId="14100"/>
        <pc:sldMkLst>
          <pc:docMk/>
          <pc:sldMk cId="3916407777" sldId="798"/>
        </pc:sldMkLst>
        <pc:spChg chg="add mod ord">
          <ac:chgData name="Simon" userId="acfce3dd-66c2-4b6d-8e85-a3a71175ae38" providerId="ADAL" clId="{0A874337-8176-41C1-A606-EFB1204A9049}" dt="2021-11-25T15:14:31.328" v="253" actId="26606"/>
          <ac:spMkLst>
            <pc:docMk/>
            <pc:sldMk cId="3916407777" sldId="798"/>
            <ac:spMk id="2" creationId="{ECB2A378-0CB7-4F36-8A70-97BC8F1688FA}"/>
          </ac:spMkLst>
        </pc:spChg>
        <pc:spChg chg="add del mod">
          <ac:chgData name="Simon" userId="acfce3dd-66c2-4b6d-8e85-a3a71175ae38" providerId="ADAL" clId="{0A874337-8176-41C1-A606-EFB1204A9049}" dt="2021-11-25T15:13:13.318" v="237" actId="478"/>
          <ac:spMkLst>
            <pc:docMk/>
            <pc:sldMk cId="3916407777" sldId="798"/>
            <ac:spMk id="3" creationId="{FA931E8C-B23F-470C-A539-E24756E26A1A}"/>
          </ac:spMkLst>
        </pc:spChg>
        <pc:spChg chg="add del mod">
          <ac:chgData name="Simon" userId="acfce3dd-66c2-4b6d-8e85-a3a71175ae38" providerId="ADAL" clId="{0A874337-8176-41C1-A606-EFB1204A9049}" dt="2021-11-25T15:13:16.480" v="238"/>
          <ac:spMkLst>
            <pc:docMk/>
            <pc:sldMk cId="3916407777" sldId="798"/>
            <ac:spMk id="4" creationId="{40030FEA-7519-4766-B579-877F19A367A4}"/>
          </ac:spMkLst>
        </pc:spChg>
        <pc:spChg chg="add del mod ord">
          <ac:chgData name="Simon" userId="acfce3dd-66c2-4b6d-8e85-a3a71175ae38" providerId="ADAL" clId="{0A874337-8176-41C1-A606-EFB1204A9049}" dt="2021-11-25T15:14:31.328" v="253" actId="26606"/>
          <ac:spMkLst>
            <pc:docMk/>
            <pc:sldMk cId="3916407777" sldId="798"/>
            <ac:spMk id="6" creationId="{C14C5A2E-4A9C-4E89-8536-48276F31C2D1}"/>
          </ac:spMkLst>
        </pc:spChg>
        <pc:spChg chg="add">
          <ac:chgData name="Simon" userId="acfce3dd-66c2-4b6d-8e85-a3a71175ae38" providerId="ADAL" clId="{0A874337-8176-41C1-A606-EFB1204A9049}" dt="2021-11-25T15:14:31.328" v="253" actId="26606"/>
          <ac:spMkLst>
            <pc:docMk/>
            <pc:sldMk cId="3916407777" sldId="798"/>
            <ac:spMk id="12" creationId="{42285737-90EE-47DC-AC80-8AE156B11969}"/>
          </ac:spMkLst>
        </pc:spChg>
        <pc:grpChg chg="add">
          <ac:chgData name="Simon" userId="acfce3dd-66c2-4b6d-8e85-a3a71175ae38" providerId="ADAL" clId="{0A874337-8176-41C1-A606-EFB1204A9049}" dt="2021-11-25T15:14:31.328" v="253" actId="26606"/>
          <ac:grpSpMkLst>
            <pc:docMk/>
            <pc:sldMk cId="3916407777" sldId="798"/>
            <ac:grpSpMk id="14" creationId="{B57BDC17-F1B3-455F-BBF1-680AA1F25C06}"/>
          </ac:grpSpMkLst>
        </pc:grpChg>
        <pc:graphicFrameChg chg="add del mod ord modGraphic">
          <ac:chgData name="Simon" userId="acfce3dd-66c2-4b6d-8e85-a3a71175ae38" providerId="ADAL" clId="{0A874337-8176-41C1-A606-EFB1204A9049}" dt="2021-11-25T15:14:31.328" v="253" actId="26606"/>
          <ac:graphicFrameMkLst>
            <pc:docMk/>
            <pc:sldMk cId="3916407777" sldId="798"/>
            <ac:graphicFrameMk id="5" creationId="{F9D93D67-1C2D-458C-9249-CA11DE75D910}"/>
          </ac:graphicFrameMkLst>
        </pc:graphicFrameChg>
        <pc:graphicFrameChg chg="add mod modGraphic">
          <ac:chgData name="Simon" userId="acfce3dd-66c2-4b6d-8e85-a3a71175ae38" providerId="ADAL" clId="{0A874337-8176-41C1-A606-EFB1204A9049}" dt="2021-11-25T15:14:43.862" v="257" actId="14100"/>
          <ac:graphicFrameMkLst>
            <pc:docMk/>
            <pc:sldMk cId="3916407777" sldId="798"/>
            <ac:graphicFrameMk id="9" creationId="{F9D93D67-1C2D-458C-9249-CA11DE75D910}"/>
          </ac:graphicFrameMkLst>
        </pc:graphicFrameChg>
      </pc:sldChg>
      <pc:sldChg chg="addSp delSp modSp add mod">
        <pc:chgData name="Simon" userId="acfce3dd-66c2-4b6d-8e85-a3a71175ae38" providerId="ADAL" clId="{0A874337-8176-41C1-A606-EFB1204A9049}" dt="2021-11-25T15:18:19.346" v="460" actId="1076"/>
        <pc:sldMkLst>
          <pc:docMk/>
          <pc:sldMk cId="2604797182" sldId="799"/>
        </pc:sldMkLst>
        <pc:spChg chg="add mod">
          <ac:chgData name="Simon" userId="acfce3dd-66c2-4b6d-8e85-a3a71175ae38" providerId="ADAL" clId="{0A874337-8176-41C1-A606-EFB1204A9049}" dt="2021-11-25T15:18:19.346" v="460" actId="1076"/>
          <ac:spMkLst>
            <pc:docMk/>
            <pc:sldMk cId="2604797182" sldId="799"/>
            <ac:spMk id="4" creationId="{D73E53C9-9FCB-44D1-A566-69A2A9AAFC4D}"/>
          </ac:spMkLst>
        </pc:spChg>
        <pc:graphicFrameChg chg="del">
          <ac:chgData name="Simon" userId="acfce3dd-66c2-4b6d-8e85-a3a71175ae38" providerId="ADAL" clId="{0A874337-8176-41C1-A606-EFB1204A9049}" dt="2021-11-25T15:14:54.346" v="259" actId="478"/>
          <ac:graphicFrameMkLst>
            <pc:docMk/>
            <pc:sldMk cId="2604797182" sldId="799"/>
            <ac:graphicFrameMk id="9" creationId="{F9D93D67-1C2D-458C-9249-CA11DE75D910}"/>
          </ac:graphicFrameMkLst>
        </pc:graphicFrameChg>
      </pc:sldChg>
      <pc:sldChg chg="new del">
        <pc:chgData name="Simon" userId="acfce3dd-66c2-4b6d-8e85-a3a71175ae38" providerId="ADAL" clId="{0A874337-8176-41C1-A606-EFB1204A9049}" dt="2021-11-25T15:26:25.661" v="678" actId="47"/>
        <pc:sldMkLst>
          <pc:docMk/>
          <pc:sldMk cId="3937219302" sldId="800"/>
        </pc:sldMkLst>
      </pc:sldChg>
      <pc:sldChg chg="modSp mod">
        <pc:chgData name="Simon" userId="acfce3dd-66c2-4b6d-8e85-a3a71175ae38" providerId="ADAL" clId="{0A874337-8176-41C1-A606-EFB1204A9049}" dt="2021-11-25T15:29:42.662" v="684" actId="13926"/>
        <pc:sldMkLst>
          <pc:docMk/>
          <pc:sldMk cId="0" sldId="833"/>
        </pc:sldMkLst>
        <pc:spChg chg="mod">
          <ac:chgData name="Simon" userId="acfce3dd-66c2-4b6d-8e85-a3a71175ae38" providerId="ADAL" clId="{0A874337-8176-41C1-A606-EFB1204A9049}" dt="2021-11-25T15:29:42.662" v="684" actId="13926"/>
          <ac:spMkLst>
            <pc:docMk/>
            <pc:sldMk cId="0" sldId="833"/>
            <ac:spMk id="2" creationId="{721D4EF9-662A-4876-A2B8-3F64AA48B975}"/>
          </ac:spMkLst>
        </pc:spChg>
      </pc:sldChg>
      <pc:sldChg chg="modSp mod">
        <pc:chgData name="Simon" userId="acfce3dd-66c2-4b6d-8e85-a3a71175ae38" providerId="ADAL" clId="{0A874337-8176-41C1-A606-EFB1204A9049}" dt="2021-11-25T15:29:59.643" v="686" actId="13926"/>
        <pc:sldMkLst>
          <pc:docMk/>
          <pc:sldMk cId="0" sldId="834"/>
        </pc:sldMkLst>
        <pc:spChg chg="mod">
          <ac:chgData name="Simon" userId="acfce3dd-66c2-4b6d-8e85-a3a71175ae38" providerId="ADAL" clId="{0A874337-8176-41C1-A606-EFB1204A9049}" dt="2021-11-25T15:29:59.643" v="686" actId="13926"/>
          <ac:spMkLst>
            <pc:docMk/>
            <pc:sldMk cId="0" sldId="834"/>
            <ac:spMk id="2" creationId="{3D6D3760-B485-4E96-A798-A9AD39FFB7E6}"/>
          </ac:spMkLst>
        </pc:spChg>
      </pc:sldChg>
      <pc:sldMasterChg chg="delSldLayout">
        <pc:chgData name="Simon" userId="acfce3dd-66c2-4b6d-8e85-a3a71175ae38" providerId="ADAL" clId="{0A874337-8176-41C1-A606-EFB1204A9049}" dt="2021-11-25T14:39:36.197" v="1" actId="47"/>
        <pc:sldMasterMkLst>
          <pc:docMk/>
          <pc:sldMasterMk cId="201054694" sldId="2147483648"/>
        </pc:sldMasterMkLst>
        <pc:sldLayoutChg chg="del">
          <pc:chgData name="Simon" userId="acfce3dd-66c2-4b6d-8e85-a3a71175ae38" providerId="ADAL" clId="{0A874337-8176-41C1-A606-EFB1204A9049}" dt="2021-11-25T14:39:36.197" v="1" actId="47"/>
          <pc:sldLayoutMkLst>
            <pc:docMk/>
            <pc:sldMasterMk cId="201054694" sldId="2147483648"/>
            <pc:sldLayoutMk cId="385555253" sldId="214748371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754FFAD5-60E2-46D0-A09E-63D51CD74A5D}" type="datetimeFigureOut">
              <a:rPr lang="en-GB" smtClean="0"/>
              <a:t>25/11/2021</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7AEB770C-72CC-4EB4-BB8D-FA8A6410C3E4}" type="slidenum">
              <a:rPr lang="en-GB" smtClean="0"/>
              <a:t>‹#›</a:t>
            </a:fld>
            <a:endParaRPr lang="en-GB"/>
          </a:p>
        </p:txBody>
      </p:sp>
    </p:spTree>
    <p:extLst>
      <p:ext uri="{BB962C8B-B14F-4D97-AF65-F5344CB8AC3E}">
        <p14:creationId xmlns:p14="http://schemas.microsoft.com/office/powerpoint/2010/main" val="240728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1</a:t>
            </a:fld>
            <a:endParaRPr lang="en-GB"/>
          </a:p>
        </p:txBody>
      </p:sp>
    </p:spTree>
    <p:extLst>
      <p:ext uri="{BB962C8B-B14F-4D97-AF65-F5344CB8AC3E}">
        <p14:creationId xmlns:p14="http://schemas.microsoft.com/office/powerpoint/2010/main" val="8024576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86144FB0-87C8-47C9-838C-352C2DDF65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5F2055A-AFA7-460C-9FA0-A075CBBCD30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9155" name="Rectangle 2">
            <a:extLst>
              <a:ext uri="{FF2B5EF4-FFF2-40B4-BE49-F238E27FC236}">
                <a16:creationId xmlns:a16="http://schemas.microsoft.com/office/drawing/2014/main" id="{2AE4A791-647A-42D6-BEEB-1923506508B5}"/>
              </a:ext>
            </a:extLst>
          </p:cNvPr>
          <p:cNvSpPr>
            <a:spLocks noRot="1" noChangeArrowheads="1" noTextEdit="1"/>
          </p:cNvSpPr>
          <p:nvPr>
            <p:ph type="sldImg"/>
          </p:nvPr>
        </p:nvSpPr>
        <p:spPr>
          <a:ln/>
        </p:spPr>
      </p:sp>
      <p:sp>
        <p:nvSpPr>
          <p:cNvPr id="49156" name="Rectangle 3">
            <a:extLst>
              <a:ext uri="{FF2B5EF4-FFF2-40B4-BE49-F238E27FC236}">
                <a16:creationId xmlns:a16="http://schemas.microsoft.com/office/drawing/2014/main" id="{3E58F25F-A83E-4E7E-BDD4-DA33805BD575}"/>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7</a:t>
            </a:fld>
            <a:endParaRPr lang="en-GB"/>
          </a:p>
        </p:txBody>
      </p:sp>
    </p:spTree>
    <p:extLst>
      <p:ext uri="{BB962C8B-B14F-4D97-AF65-F5344CB8AC3E}">
        <p14:creationId xmlns:p14="http://schemas.microsoft.com/office/powerpoint/2010/main" val="4192533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8</a:t>
            </a:fld>
            <a:endParaRPr lang="en-GB"/>
          </a:p>
        </p:txBody>
      </p:sp>
    </p:spTree>
    <p:extLst>
      <p:ext uri="{BB962C8B-B14F-4D97-AF65-F5344CB8AC3E}">
        <p14:creationId xmlns:p14="http://schemas.microsoft.com/office/powerpoint/2010/main" val="2531674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9</a:t>
            </a:fld>
            <a:endParaRPr lang="en-GB"/>
          </a:p>
        </p:txBody>
      </p:sp>
    </p:spTree>
    <p:extLst>
      <p:ext uri="{BB962C8B-B14F-4D97-AF65-F5344CB8AC3E}">
        <p14:creationId xmlns:p14="http://schemas.microsoft.com/office/powerpoint/2010/main" val="2243576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10</a:t>
            </a:fld>
            <a:endParaRPr lang="en-GB"/>
          </a:p>
        </p:txBody>
      </p:sp>
    </p:spTree>
    <p:extLst>
      <p:ext uri="{BB962C8B-B14F-4D97-AF65-F5344CB8AC3E}">
        <p14:creationId xmlns:p14="http://schemas.microsoft.com/office/powerpoint/2010/main" val="1806859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11</a:t>
            </a:fld>
            <a:endParaRPr lang="en-GB"/>
          </a:p>
        </p:txBody>
      </p:sp>
    </p:spTree>
    <p:extLst>
      <p:ext uri="{BB962C8B-B14F-4D97-AF65-F5344CB8AC3E}">
        <p14:creationId xmlns:p14="http://schemas.microsoft.com/office/powerpoint/2010/main" val="1709217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12</a:t>
            </a:fld>
            <a:endParaRPr lang="en-GB"/>
          </a:p>
        </p:txBody>
      </p:sp>
    </p:spTree>
    <p:extLst>
      <p:ext uri="{BB962C8B-B14F-4D97-AF65-F5344CB8AC3E}">
        <p14:creationId xmlns:p14="http://schemas.microsoft.com/office/powerpoint/2010/main" val="147503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13</a:t>
            </a:fld>
            <a:endParaRPr lang="en-GB"/>
          </a:p>
        </p:txBody>
      </p:sp>
    </p:spTree>
    <p:extLst>
      <p:ext uri="{BB962C8B-B14F-4D97-AF65-F5344CB8AC3E}">
        <p14:creationId xmlns:p14="http://schemas.microsoft.com/office/powerpoint/2010/main" val="1745275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14</a:t>
            </a:fld>
            <a:endParaRPr lang="en-GB"/>
          </a:p>
        </p:txBody>
      </p:sp>
    </p:spTree>
    <p:extLst>
      <p:ext uri="{BB962C8B-B14F-4D97-AF65-F5344CB8AC3E}">
        <p14:creationId xmlns:p14="http://schemas.microsoft.com/office/powerpoint/2010/main" val="3688983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15</a:t>
            </a:fld>
            <a:endParaRPr lang="en-GB"/>
          </a:p>
        </p:txBody>
      </p:sp>
    </p:spTree>
    <p:extLst>
      <p:ext uri="{BB962C8B-B14F-4D97-AF65-F5344CB8AC3E}">
        <p14:creationId xmlns:p14="http://schemas.microsoft.com/office/powerpoint/2010/main" val="2242384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16</a:t>
            </a:fld>
            <a:endParaRPr lang="en-GB"/>
          </a:p>
        </p:txBody>
      </p:sp>
    </p:spTree>
    <p:extLst>
      <p:ext uri="{BB962C8B-B14F-4D97-AF65-F5344CB8AC3E}">
        <p14:creationId xmlns:p14="http://schemas.microsoft.com/office/powerpoint/2010/main" val="1838263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17</a:t>
            </a:fld>
            <a:endParaRPr lang="en-GB"/>
          </a:p>
        </p:txBody>
      </p:sp>
    </p:spTree>
    <p:extLst>
      <p:ext uri="{BB962C8B-B14F-4D97-AF65-F5344CB8AC3E}">
        <p14:creationId xmlns:p14="http://schemas.microsoft.com/office/powerpoint/2010/main" val="10764368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18</a:t>
            </a:fld>
            <a:endParaRPr lang="en-GB"/>
          </a:p>
        </p:txBody>
      </p:sp>
    </p:spTree>
    <p:extLst>
      <p:ext uri="{BB962C8B-B14F-4D97-AF65-F5344CB8AC3E}">
        <p14:creationId xmlns:p14="http://schemas.microsoft.com/office/powerpoint/2010/main" val="81915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21</a:t>
            </a:fld>
            <a:endParaRPr lang="en-GB"/>
          </a:p>
        </p:txBody>
      </p:sp>
    </p:spTree>
    <p:extLst>
      <p:ext uri="{BB962C8B-B14F-4D97-AF65-F5344CB8AC3E}">
        <p14:creationId xmlns:p14="http://schemas.microsoft.com/office/powerpoint/2010/main" val="1256439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22</a:t>
            </a:fld>
            <a:endParaRPr lang="en-GB"/>
          </a:p>
        </p:txBody>
      </p:sp>
    </p:spTree>
    <p:extLst>
      <p:ext uri="{BB962C8B-B14F-4D97-AF65-F5344CB8AC3E}">
        <p14:creationId xmlns:p14="http://schemas.microsoft.com/office/powerpoint/2010/main" val="14356089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59CBD403-60D3-4DC7-8AAD-08C18EA7970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3683154-A2B4-434F-BF80-C600B7FC153C}" type="slidenum">
              <a:rPr lang="en-GB" altLang="en-US" smtClean="0">
                <a:solidFill>
                  <a:srgbClr val="000000"/>
                </a:solidFill>
              </a:rPr>
              <a:pPr>
                <a:spcBef>
                  <a:spcPct val="0"/>
                </a:spcBef>
              </a:pPr>
              <a:t>23</a:t>
            </a:fld>
            <a:endParaRPr lang="en-GB" altLang="en-US">
              <a:solidFill>
                <a:srgbClr val="000000"/>
              </a:solidFill>
            </a:endParaRPr>
          </a:p>
        </p:txBody>
      </p:sp>
      <p:sp>
        <p:nvSpPr>
          <p:cNvPr id="61443" name="Rectangle 2">
            <a:extLst>
              <a:ext uri="{FF2B5EF4-FFF2-40B4-BE49-F238E27FC236}">
                <a16:creationId xmlns:a16="http://schemas.microsoft.com/office/drawing/2014/main" id="{5553304D-EBAD-4902-BA94-B5557C23B5CF}"/>
              </a:ext>
            </a:extLst>
          </p:cNvPr>
          <p:cNvSpPr>
            <a:spLocks noRot="1" noChangeArrowheads="1" noTextEdit="1"/>
          </p:cNvSpPr>
          <p:nvPr>
            <p:ph type="sldImg"/>
          </p:nvPr>
        </p:nvSpPr>
        <p:spPr>
          <a:ln/>
        </p:spPr>
      </p:sp>
      <p:sp>
        <p:nvSpPr>
          <p:cNvPr id="61444" name="Rectangle 3">
            <a:extLst>
              <a:ext uri="{FF2B5EF4-FFF2-40B4-BE49-F238E27FC236}">
                <a16:creationId xmlns:a16="http://schemas.microsoft.com/office/drawing/2014/main" id="{DC92C0EE-5AD4-4272-9439-A00A05E1E2F8}"/>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0A2F626F-2BE6-4675-80B8-21B4A0AABAA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163985C-4BFD-47CA-BD6A-5A1253CD8AE1}" type="slidenum">
              <a:rPr lang="en-GB" altLang="en-US" smtClean="0">
                <a:solidFill>
                  <a:srgbClr val="000000"/>
                </a:solidFill>
              </a:rPr>
              <a:pPr>
                <a:spcBef>
                  <a:spcPct val="0"/>
                </a:spcBef>
              </a:pPr>
              <a:t>24</a:t>
            </a:fld>
            <a:endParaRPr lang="en-GB" altLang="en-US">
              <a:solidFill>
                <a:srgbClr val="000000"/>
              </a:solidFill>
            </a:endParaRPr>
          </a:p>
        </p:txBody>
      </p:sp>
      <p:sp>
        <p:nvSpPr>
          <p:cNvPr id="76803" name="Rectangle 2">
            <a:extLst>
              <a:ext uri="{FF2B5EF4-FFF2-40B4-BE49-F238E27FC236}">
                <a16:creationId xmlns:a16="http://schemas.microsoft.com/office/drawing/2014/main" id="{E1A3CCFF-2250-4B16-ADBB-CD38A3A3A819}"/>
              </a:ext>
            </a:extLst>
          </p:cNvPr>
          <p:cNvSpPr>
            <a:spLocks noRot="1" noChangeArrowheads="1" noTextEdit="1"/>
          </p:cNvSpPr>
          <p:nvPr>
            <p:ph type="sldImg"/>
          </p:nvPr>
        </p:nvSpPr>
        <p:spPr>
          <a:xfrm>
            <a:off x="1798638" y="685800"/>
            <a:ext cx="3275012" cy="2455863"/>
          </a:xfrm>
          <a:ln/>
        </p:spPr>
      </p:sp>
      <p:sp>
        <p:nvSpPr>
          <p:cNvPr id="76804" name="Rectangle 3">
            <a:extLst>
              <a:ext uri="{FF2B5EF4-FFF2-40B4-BE49-F238E27FC236}">
                <a16:creationId xmlns:a16="http://schemas.microsoft.com/office/drawing/2014/main" id="{DECE97EF-A967-49F3-886E-2C47D37ADEEC}"/>
              </a:ext>
            </a:extLst>
          </p:cNvPr>
          <p:cNvSpPr>
            <a:spLocks noGrp="1" noChangeArrowheads="1"/>
          </p:cNvSpPr>
          <p:nvPr>
            <p:ph type="body" idx="1"/>
          </p:nvPr>
        </p:nvSpPr>
        <p:spPr>
          <a:xfrm>
            <a:off x="912813" y="3346450"/>
            <a:ext cx="5032375" cy="49895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CA" altLang="en-US" b="1">
                <a:latin typeface="Arial" panose="020B0604020202020204" pitchFamily="34" charset="0"/>
                <a:cs typeface="Times New Roman" panose="02020603050405020304" pitchFamily="18" charset="0"/>
              </a:rPr>
              <a:t>Abdominal Fat Accumulation in Obese Men</a:t>
            </a:r>
          </a:p>
          <a:p>
            <a:pPr eaLnBrk="1" hangingPunct="1"/>
            <a:r>
              <a:rPr lang="en-CA" altLang="en-US">
                <a:latin typeface="Arial" panose="020B0604020202020204" pitchFamily="34" charset="0"/>
                <a:cs typeface="Times New Roman" panose="02020603050405020304" pitchFamily="18" charset="0"/>
              </a:rPr>
              <a:t>One simple approach is to compare individuals with the same amount of total body fat but with low and high levels of visceral adipose tissue (VAT). Computed tomography determines high or low accumulation of VAT in abdominal scans of two male subjects who have the same age, same body mass index (BMI), and same amount of total body fat (fat mass). The VAT is highlighted in white on the right panels of the slide. The subject on the top panel had a greater accumulation of visceral fat than the subject on the bottom panel, despite the fact that both men had exactly the same amount of total body fat. </a:t>
            </a:r>
            <a:r>
              <a:rPr lang="en-US" altLang="en-US">
                <a:latin typeface="Arial" panose="020B0604020202020204" pitchFamily="34" charset="0"/>
                <a:cs typeface="Times New Roman" panose="02020603050405020304" pitchFamily="18" charset="0"/>
              </a:rPr>
              <a:t>Therefore, the </a:t>
            </a:r>
            <a:r>
              <a:rPr lang="en-CA" altLang="en-US">
                <a:latin typeface="Arial" panose="020B0604020202020204" pitchFamily="34" charset="0"/>
                <a:cs typeface="Times New Roman" panose="02020603050405020304" pitchFamily="18" charset="0"/>
              </a:rPr>
              <a:t>subject on the top panel </a:t>
            </a:r>
            <a:r>
              <a:rPr lang="en-US" altLang="en-US">
                <a:latin typeface="Arial" panose="020B0604020202020204" pitchFamily="34" charset="0"/>
                <a:cs typeface="Times New Roman" panose="02020603050405020304" pitchFamily="18" charset="0"/>
              </a:rPr>
              <a:t>was at greater risk of diabetes and cardiovascular disease, but such elevated risk would not have been detected even by a very precise measurement of total body fatness.</a:t>
            </a:r>
            <a:r>
              <a:rPr lang="en-US" altLang="en-US">
                <a:latin typeface="Arial" panose="020B0604020202020204" pitchFamily="34" charset="0"/>
              </a:rPr>
              <a:t> </a:t>
            </a:r>
            <a:endParaRPr lang="en-CA" altLang="en-US">
              <a:latin typeface="Arial" panose="020B0604020202020204" pitchFamily="34" charset="0"/>
              <a:cs typeface="Times New Roman" panose="02020603050405020304" pitchFamily="18" charset="0"/>
            </a:endParaRPr>
          </a:p>
          <a:p>
            <a:pPr eaLnBrk="1" hangingPunct="1"/>
            <a:endParaRPr lang="en-CA" altLang="en-US">
              <a:latin typeface="Arial" panose="020B0604020202020204" pitchFamily="34" charset="0"/>
              <a:cs typeface="Times New Roman" panose="02020603050405020304" pitchFamily="18" charset="0"/>
            </a:endParaRPr>
          </a:p>
          <a:p>
            <a:pPr eaLnBrk="1" hangingPunct="1"/>
            <a:r>
              <a:rPr lang="en-US" altLang="en-US">
                <a:latin typeface="Arial" panose="020B0604020202020204" pitchFamily="34" charset="0"/>
              </a:rPr>
              <a:t>Reference:</a:t>
            </a:r>
          </a:p>
          <a:p>
            <a:pPr eaLnBrk="1" hangingPunct="1"/>
            <a:r>
              <a:rPr lang="en-US" altLang="en-US">
                <a:latin typeface="Arial" panose="020B0604020202020204" pitchFamily="34" charset="0"/>
              </a:rPr>
              <a:t>Adapted from Després JP, Ross R, Lemieux S. Imaging techniques applied to the measurement of human body composition. In: Roche AF, Heymsfield SB, Lohman TG, eds. </a:t>
            </a:r>
            <a:r>
              <a:rPr lang="en-US" altLang="en-US" i="1">
                <a:latin typeface="Arial" panose="020B0604020202020204" pitchFamily="34" charset="0"/>
              </a:rPr>
              <a:t>Human Body Composition.</a:t>
            </a:r>
            <a:r>
              <a:rPr lang="en-US" altLang="en-US">
                <a:latin typeface="Arial" panose="020B0604020202020204" pitchFamily="34" charset="0"/>
              </a:rPr>
              <a:t> Champaign, IL: Human Kinetics; 1996:149-166.</a:t>
            </a:r>
            <a:endParaRPr lang="en-CA" altLang="en-US" i="1">
              <a:latin typeface="Arial" panose="020B0604020202020204" pitchFamily="34" charset="0"/>
              <a:cs typeface="Times New Roman" panose="02020603050405020304"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26</a:t>
            </a:fld>
            <a:endParaRPr lang="en-GB"/>
          </a:p>
        </p:txBody>
      </p:sp>
    </p:spTree>
    <p:extLst>
      <p:ext uri="{BB962C8B-B14F-4D97-AF65-F5344CB8AC3E}">
        <p14:creationId xmlns:p14="http://schemas.microsoft.com/office/powerpoint/2010/main" val="7512816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27</a:t>
            </a:fld>
            <a:endParaRPr lang="en-GB"/>
          </a:p>
        </p:txBody>
      </p:sp>
    </p:spTree>
    <p:extLst>
      <p:ext uri="{BB962C8B-B14F-4D97-AF65-F5344CB8AC3E}">
        <p14:creationId xmlns:p14="http://schemas.microsoft.com/office/powerpoint/2010/main" val="8869498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28</a:t>
            </a:fld>
            <a:endParaRPr lang="en-GB"/>
          </a:p>
        </p:txBody>
      </p:sp>
    </p:spTree>
    <p:extLst>
      <p:ext uri="{BB962C8B-B14F-4D97-AF65-F5344CB8AC3E}">
        <p14:creationId xmlns:p14="http://schemas.microsoft.com/office/powerpoint/2010/main" val="28512434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29</a:t>
            </a:fld>
            <a:endParaRPr lang="en-GB"/>
          </a:p>
        </p:txBody>
      </p:sp>
    </p:spTree>
    <p:extLst>
      <p:ext uri="{BB962C8B-B14F-4D97-AF65-F5344CB8AC3E}">
        <p14:creationId xmlns:p14="http://schemas.microsoft.com/office/powerpoint/2010/main" val="4192864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30</a:t>
            </a:fld>
            <a:endParaRPr lang="en-GB"/>
          </a:p>
        </p:txBody>
      </p:sp>
    </p:spTree>
    <p:extLst>
      <p:ext uri="{BB962C8B-B14F-4D97-AF65-F5344CB8AC3E}">
        <p14:creationId xmlns:p14="http://schemas.microsoft.com/office/powerpoint/2010/main" val="27481127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31</a:t>
            </a:fld>
            <a:endParaRPr lang="en-GB"/>
          </a:p>
        </p:txBody>
      </p:sp>
    </p:spTree>
    <p:extLst>
      <p:ext uri="{BB962C8B-B14F-4D97-AF65-F5344CB8AC3E}">
        <p14:creationId xmlns:p14="http://schemas.microsoft.com/office/powerpoint/2010/main" val="4688910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Espace réservé de l'image des diapositives 1"/>
          <p:cNvSpPr>
            <a:spLocks noGrp="1" noRot="1" noChangeAspect="1" noTextEdit="1"/>
          </p:cNvSpPr>
          <p:nvPr>
            <p:ph type="sldImg"/>
          </p:nvPr>
        </p:nvSpPr>
        <p:spPr>
          <a:ln/>
        </p:spPr>
      </p:sp>
      <p:sp>
        <p:nvSpPr>
          <p:cNvPr id="74755" name="Espace réservé des commentaires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fr-CA" altLang="en-US"/>
          </a:p>
        </p:txBody>
      </p:sp>
      <p:sp>
        <p:nvSpPr>
          <p:cNvPr id="74756" name="Espace réservé du numéro de diapositive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85150" indent="-301981" eaLnBrk="0" hangingPunct="0">
              <a:defRPr>
                <a:solidFill>
                  <a:schemeClr val="tx1"/>
                </a:solidFill>
                <a:latin typeface="Arial" panose="020B0604020202020204" pitchFamily="34" charset="0"/>
                <a:cs typeface="Arial" panose="020B0604020202020204" pitchFamily="34" charset="0"/>
              </a:defRPr>
            </a:lvl2pPr>
            <a:lvl3pPr marL="1207922" indent="-241584" eaLnBrk="0" hangingPunct="0">
              <a:defRPr>
                <a:solidFill>
                  <a:schemeClr val="tx1"/>
                </a:solidFill>
                <a:latin typeface="Arial" panose="020B0604020202020204" pitchFamily="34" charset="0"/>
                <a:cs typeface="Arial" panose="020B0604020202020204" pitchFamily="34" charset="0"/>
              </a:defRPr>
            </a:lvl3pPr>
            <a:lvl4pPr marL="1691091" indent="-241584" eaLnBrk="0" hangingPunct="0">
              <a:defRPr>
                <a:solidFill>
                  <a:schemeClr val="tx1"/>
                </a:solidFill>
                <a:latin typeface="Arial" panose="020B0604020202020204" pitchFamily="34" charset="0"/>
                <a:cs typeface="Arial" panose="020B0604020202020204" pitchFamily="34" charset="0"/>
              </a:defRPr>
            </a:lvl4pPr>
            <a:lvl5pPr marL="2174260" indent="-241584" eaLnBrk="0" hangingPunct="0">
              <a:defRPr>
                <a:solidFill>
                  <a:schemeClr val="tx1"/>
                </a:solidFill>
                <a:latin typeface="Arial" panose="020B0604020202020204" pitchFamily="34" charset="0"/>
                <a:cs typeface="Arial" panose="020B0604020202020204" pitchFamily="34" charset="0"/>
              </a:defRPr>
            </a:lvl5pPr>
            <a:lvl6pPr marL="2657429" indent="-24158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140598" indent="-24158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623767" indent="-24158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106936" indent="-24158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2379CEB-0BAC-445D-AF4C-B1846040F42F}" type="slidenum">
              <a:rPr lang="en-US" altLang="en-US">
                <a:solidFill>
                  <a:srgbClr val="000000"/>
                </a:solidFill>
              </a:rPr>
              <a:pPr eaLnBrk="1" hangingPunct="1"/>
              <a:t>32</a:t>
            </a:fld>
            <a:endParaRPr lang="en-US" altLang="en-US">
              <a:solidFill>
                <a:srgbClr val="000000"/>
              </a:solidFill>
            </a:endParaRPr>
          </a:p>
        </p:txBody>
      </p:sp>
    </p:spTree>
    <p:extLst>
      <p:ext uri="{BB962C8B-B14F-4D97-AF65-F5344CB8AC3E}">
        <p14:creationId xmlns:p14="http://schemas.microsoft.com/office/powerpoint/2010/main" val="30630952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33</a:t>
            </a:fld>
            <a:endParaRPr lang="en-GB"/>
          </a:p>
        </p:txBody>
      </p:sp>
    </p:spTree>
    <p:extLst>
      <p:ext uri="{BB962C8B-B14F-4D97-AF65-F5344CB8AC3E}">
        <p14:creationId xmlns:p14="http://schemas.microsoft.com/office/powerpoint/2010/main" val="32961839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34</a:t>
            </a:fld>
            <a:endParaRPr lang="en-GB"/>
          </a:p>
        </p:txBody>
      </p:sp>
    </p:spTree>
    <p:extLst>
      <p:ext uri="{BB962C8B-B14F-4D97-AF65-F5344CB8AC3E}">
        <p14:creationId xmlns:p14="http://schemas.microsoft.com/office/powerpoint/2010/main" val="2095711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35</a:t>
            </a:fld>
            <a:endParaRPr lang="en-GB"/>
          </a:p>
        </p:txBody>
      </p:sp>
    </p:spTree>
    <p:extLst>
      <p:ext uri="{BB962C8B-B14F-4D97-AF65-F5344CB8AC3E}">
        <p14:creationId xmlns:p14="http://schemas.microsoft.com/office/powerpoint/2010/main" val="15925137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36</a:t>
            </a:fld>
            <a:endParaRPr lang="en-GB"/>
          </a:p>
        </p:txBody>
      </p:sp>
    </p:spTree>
    <p:extLst>
      <p:ext uri="{BB962C8B-B14F-4D97-AF65-F5344CB8AC3E}">
        <p14:creationId xmlns:p14="http://schemas.microsoft.com/office/powerpoint/2010/main" val="41205283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37</a:t>
            </a:fld>
            <a:endParaRPr lang="en-GB"/>
          </a:p>
        </p:txBody>
      </p:sp>
    </p:spTree>
    <p:extLst>
      <p:ext uri="{BB962C8B-B14F-4D97-AF65-F5344CB8AC3E}">
        <p14:creationId xmlns:p14="http://schemas.microsoft.com/office/powerpoint/2010/main" val="32398196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38</a:t>
            </a:fld>
            <a:endParaRPr lang="en-GB"/>
          </a:p>
        </p:txBody>
      </p:sp>
    </p:spTree>
    <p:extLst>
      <p:ext uri="{BB962C8B-B14F-4D97-AF65-F5344CB8AC3E}">
        <p14:creationId xmlns:p14="http://schemas.microsoft.com/office/powerpoint/2010/main" val="10920794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39</a:t>
            </a:fld>
            <a:endParaRPr lang="en-GB"/>
          </a:p>
        </p:txBody>
      </p:sp>
    </p:spTree>
    <p:extLst>
      <p:ext uri="{BB962C8B-B14F-4D97-AF65-F5344CB8AC3E}">
        <p14:creationId xmlns:p14="http://schemas.microsoft.com/office/powerpoint/2010/main" val="33499018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40</a:t>
            </a:fld>
            <a:endParaRPr lang="en-GB"/>
          </a:p>
        </p:txBody>
      </p:sp>
    </p:spTree>
    <p:extLst>
      <p:ext uri="{BB962C8B-B14F-4D97-AF65-F5344CB8AC3E}">
        <p14:creationId xmlns:p14="http://schemas.microsoft.com/office/powerpoint/2010/main" val="36424358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41</a:t>
            </a:fld>
            <a:endParaRPr lang="en-GB"/>
          </a:p>
        </p:txBody>
      </p:sp>
    </p:spTree>
    <p:extLst>
      <p:ext uri="{BB962C8B-B14F-4D97-AF65-F5344CB8AC3E}">
        <p14:creationId xmlns:p14="http://schemas.microsoft.com/office/powerpoint/2010/main" val="6760898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48</a:t>
            </a:fld>
            <a:endParaRPr lang="en-GB"/>
          </a:p>
        </p:txBody>
      </p:sp>
    </p:spTree>
    <p:extLst>
      <p:ext uri="{BB962C8B-B14F-4D97-AF65-F5344CB8AC3E}">
        <p14:creationId xmlns:p14="http://schemas.microsoft.com/office/powerpoint/2010/main" val="42863878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49</a:t>
            </a:fld>
            <a:endParaRPr lang="en-GB"/>
          </a:p>
        </p:txBody>
      </p:sp>
    </p:spTree>
    <p:extLst>
      <p:ext uri="{BB962C8B-B14F-4D97-AF65-F5344CB8AC3E}">
        <p14:creationId xmlns:p14="http://schemas.microsoft.com/office/powerpoint/2010/main" val="21793682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EB770C-72CC-4EB4-BB8D-FA8A6410C3E4}" type="slidenum">
              <a:rPr lang="en-GB" smtClean="0"/>
              <a:t>50</a:t>
            </a:fld>
            <a:endParaRPr lang="en-GB"/>
          </a:p>
        </p:txBody>
      </p:sp>
    </p:spTree>
    <p:extLst>
      <p:ext uri="{BB962C8B-B14F-4D97-AF65-F5344CB8AC3E}">
        <p14:creationId xmlns:p14="http://schemas.microsoft.com/office/powerpoint/2010/main" val="4104583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myhealthywaist.org/" TargetMode="Externa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7DC79BB-0B42-4D61-AB44-1678A40006E3}"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A4EF55-C23E-42C1-AD7E-8958184B244C}" type="slidenum">
              <a:rPr lang="en-GB" smtClean="0"/>
              <a:t>‹#›</a:t>
            </a:fld>
            <a:endParaRPr lang="en-GB"/>
          </a:p>
        </p:txBody>
      </p:sp>
    </p:spTree>
    <p:extLst>
      <p:ext uri="{BB962C8B-B14F-4D97-AF65-F5344CB8AC3E}">
        <p14:creationId xmlns:p14="http://schemas.microsoft.com/office/powerpoint/2010/main" val="575843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DC79BB-0B42-4D61-AB44-1678A40006E3}"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A4EF55-C23E-42C1-AD7E-8958184B244C}" type="slidenum">
              <a:rPr lang="en-GB" smtClean="0"/>
              <a:t>‹#›</a:t>
            </a:fld>
            <a:endParaRPr lang="en-GB"/>
          </a:p>
        </p:txBody>
      </p:sp>
    </p:spTree>
    <p:extLst>
      <p:ext uri="{BB962C8B-B14F-4D97-AF65-F5344CB8AC3E}">
        <p14:creationId xmlns:p14="http://schemas.microsoft.com/office/powerpoint/2010/main" val="252141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DC79BB-0B42-4D61-AB44-1678A40006E3}"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A4EF55-C23E-42C1-AD7E-8958184B244C}" type="slidenum">
              <a:rPr lang="en-GB" smtClean="0"/>
              <a:t>‹#›</a:t>
            </a:fld>
            <a:endParaRPr lang="en-GB"/>
          </a:p>
        </p:txBody>
      </p:sp>
    </p:spTree>
    <p:extLst>
      <p:ext uri="{BB962C8B-B14F-4D97-AF65-F5344CB8AC3E}">
        <p14:creationId xmlns:p14="http://schemas.microsoft.com/office/powerpoint/2010/main" val="3026075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7DC79BB-0B42-4D61-AB44-1678A40006E3}" type="datetimeFigureOut">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A4EF55-C23E-42C1-AD7E-8958184B244C}" type="slidenum">
              <a:rPr lang="en-GB" smtClean="0"/>
              <a:t>‹#›</a:t>
            </a:fld>
            <a:endParaRPr lang="en-GB"/>
          </a:p>
        </p:txBody>
      </p:sp>
    </p:spTree>
    <p:extLst>
      <p:ext uri="{BB962C8B-B14F-4D97-AF65-F5344CB8AC3E}">
        <p14:creationId xmlns:p14="http://schemas.microsoft.com/office/powerpoint/2010/main" val="3777271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7DC79BB-0B42-4D61-AB44-1678A40006E3}" type="datetimeFigureOut">
              <a:rPr lang="en-GB" smtClean="0"/>
              <a:t>25/11/2021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A4EF55-C23E-42C1-AD7E-8958184B244C}" type="slidenum">
              <a:rPr lang="en-GB" smtClean="0"/>
              <a:t>‹#›</a:t>
            </a:fld>
            <a:endParaRPr lang="en-GB"/>
          </a:p>
        </p:txBody>
      </p:sp>
    </p:spTree>
    <p:extLst>
      <p:ext uri="{BB962C8B-B14F-4D97-AF65-F5344CB8AC3E}">
        <p14:creationId xmlns:p14="http://schemas.microsoft.com/office/powerpoint/2010/main" val="2266269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7DC79BB-0B42-4D61-AB44-1678A40006E3}" type="datetimeFigureOut">
              <a:rPr lang="en-GB" smtClean="0"/>
              <a:t>25/11/2021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A4EF55-C23E-42C1-AD7E-8958184B244C}" type="slidenum">
              <a:rPr lang="en-GB" smtClean="0"/>
              <a:t>‹#›</a:t>
            </a:fld>
            <a:endParaRPr lang="en-GB"/>
          </a:p>
        </p:txBody>
      </p:sp>
    </p:spTree>
    <p:extLst>
      <p:ext uri="{BB962C8B-B14F-4D97-AF65-F5344CB8AC3E}">
        <p14:creationId xmlns:p14="http://schemas.microsoft.com/office/powerpoint/2010/main" val="335755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DC79BB-0B42-4D61-AB44-1678A40006E3}" type="datetimeFigureOut">
              <a:rPr lang="en-GB" smtClean="0"/>
              <a:t>25/11/2021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A4EF55-C23E-42C1-AD7E-8958184B244C}" type="slidenum">
              <a:rPr lang="en-GB" smtClean="0"/>
              <a:t>‹#›</a:t>
            </a:fld>
            <a:endParaRPr lang="en-GB"/>
          </a:p>
        </p:txBody>
      </p:sp>
    </p:spTree>
    <p:extLst>
      <p:ext uri="{BB962C8B-B14F-4D97-AF65-F5344CB8AC3E}">
        <p14:creationId xmlns:p14="http://schemas.microsoft.com/office/powerpoint/2010/main" val="949338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DC79BB-0B42-4D61-AB44-1678A40006E3}" type="datetimeFigureOut">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A4EF55-C23E-42C1-AD7E-8958184B244C}" type="slidenum">
              <a:rPr lang="en-GB" smtClean="0"/>
              <a:t>‹#›</a:t>
            </a:fld>
            <a:endParaRPr lang="en-GB"/>
          </a:p>
        </p:txBody>
      </p:sp>
    </p:spTree>
    <p:extLst>
      <p:ext uri="{BB962C8B-B14F-4D97-AF65-F5344CB8AC3E}">
        <p14:creationId xmlns:p14="http://schemas.microsoft.com/office/powerpoint/2010/main" val="696083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DC79BB-0B42-4D61-AB44-1678A40006E3}" type="datetimeFigureOut">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A4EF55-C23E-42C1-AD7E-8958184B244C}" type="slidenum">
              <a:rPr lang="en-GB" smtClean="0"/>
              <a:t>‹#›</a:t>
            </a:fld>
            <a:endParaRPr lang="en-GB"/>
          </a:p>
        </p:txBody>
      </p:sp>
    </p:spTree>
    <p:extLst>
      <p:ext uri="{BB962C8B-B14F-4D97-AF65-F5344CB8AC3E}">
        <p14:creationId xmlns:p14="http://schemas.microsoft.com/office/powerpoint/2010/main" val="966782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DC79BB-0B42-4D61-AB44-1678A40006E3}"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A4EF55-C23E-42C1-AD7E-8958184B244C}" type="slidenum">
              <a:rPr lang="en-GB" smtClean="0"/>
              <a:t>‹#›</a:t>
            </a:fld>
            <a:endParaRPr lang="en-GB"/>
          </a:p>
        </p:txBody>
      </p:sp>
    </p:spTree>
    <p:extLst>
      <p:ext uri="{BB962C8B-B14F-4D97-AF65-F5344CB8AC3E}">
        <p14:creationId xmlns:p14="http://schemas.microsoft.com/office/powerpoint/2010/main" val="27557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DC79BB-0B42-4D61-AB44-1678A40006E3}"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A4EF55-C23E-42C1-AD7E-8958184B244C}" type="slidenum">
              <a:rPr lang="en-GB" smtClean="0"/>
              <a:t>‹#›</a:t>
            </a:fld>
            <a:endParaRPr lang="en-GB"/>
          </a:p>
        </p:txBody>
      </p:sp>
    </p:spTree>
    <p:extLst>
      <p:ext uri="{BB962C8B-B14F-4D97-AF65-F5344CB8AC3E}">
        <p14:creationId xmlns:p14="http://schemas.microsoft.com/office/powerpoint/2010/main" val="3492606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Graphique">
    <p:spTree>
      <p:nvGrpSpPr>
        <p:cNvPr id="1" name=""/>
        <p:cNvGrpSpPr/>
        <p:nvPr/>
      </p:nvGrpSpPr>
      <p:grpSpPr>
        <a:xfrm>
          <a:off x="0" y="0"/>
          <a:ext cx="0" cy="0"/>
          <a:chOff x="0" y="0"/>
          <a:chExt cx="0" cy="0"/>
        </a:xfrm>
      </p:grpSpPr>
      <p:sp>
        <p:nvSpPr>
          <p:cNvPr id="5" name="Rectangle 4"/>
          <p:cNvSpPr/>
          <p:nvPr/>
        </p:nvSpPr>
        <p:spPr>
          <a:xfrm>
            <a:off x="215901" y="819150"/>
            <a:ext cx="11976100" cy="6038850"/>
          </a:xfrm>
          <a:prstGeom prst="rect">
            <a:avLst/>
          </a:prstGeom>
          <a:gradFill>
            <a:gsLst>
              <a:gs pos="0">
                <a:srgbClr val="BEE0EE"/>
              </a:gs>
              <a:gs pos="100000">
                <a:srgbClr val="EAF4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fr-CA" sz="1800">
              <a:solidFill>
                <a:srgbClr val="FFFFFF"/>
              </a:solidFill>
            </a:endParaRPr>
          </a:p>
        </p:txBody>
      </p:sp>
      <p:sp>
        <p:nvSpPr>
          <p:cNvPr id="6" name="Rectangle 5">
            <a:hlinkClick r:id="rId2"/>
          </p:cNvPr>
          <p:cNvSpPr/>
          <p:nvPr/>
        </p:nvSpPr>
        <p:spPr>
          <a:xfrm>
            <a:off x="628651" y="6602413"/>
            <a:ext cx="1725152" cy="246221"/>
          </a:xfrm>
          <a:prstGeom prst="rect">
            <a:avLst/>
          </a:prstGeom>
        </p:spPr>
        <p:txBody>
          <a:bodyPr wrap="none">
            <a:spAutoFit/>
          </a:bodyPr>
          <a:lstStyle/>
          <a:p>
            <a:pPr fontAlgn="base">
              <a:spcBef>
                <a:spcPct val="0"/>
              </a:spcBef>
              <a:spcAft>
                <a:spcPct val="0"/>
              </a:spcAft>
              <a:defRPr/>
            </a:pPr>
            <a:r>
              <a:rPr lang="fr-CA" sz="1000" dirty="0">
                <a:solidFill>
                  <a:srgbClr val="000000"/>
                </a:solidFill>
                <a:latin typeface="Arial Narrow" pitchFamily="34" charset="0"/>
                <a:cs typeface="Arial" panose="020B0604020202020204" pitchFamily="34" charset="0"/>
              </a:rPr>
              <a:t>Source: www.myhealthywaist.org</a:t>
            </a:r>
          </a:p>
        </p:txBody>
      </p:sp>
      <p:pic>
        <p:nvPicPr>
          <p:cNvPr id="7" name="Image 15" descr="LogoProducedBy.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7701" y="6118225"/>
            <a:ext cx="2087033"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6045200" y="6115050"/>
            <a:ext cx="5867400" cy="533400"/>
          </a:xfrm>
          <a:prstGeom prst="rect">
            <a:avLst/>
          </a:prstGeom>
          <a:gradFill>
            <a:gsLst>
              <a:gs pos="0">
                <a:schemeClr val="bg1">
                  <a:alpha val="0"/>
                </a:schemeClr>
              </a:gs>
              <a:gs pos="50000">
                <a:schemeClr val="bg1"/>
              </a:gs>
              <a:gs pos="10000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fr-CA" sz="1800">
              <a:solidFill>
                <a:srgbClr val="FFFFFF"/>
              </a:solidFill>
            </a:endParaRPr>
          </a:p>
        </p:txBody>
      </p:sp>
      <p:sp>
        <p:nvSpPr>
          <p:cNvPr id="2" name="Titre 1"/>
          <p:cNvSpPr>
            <a:spLocks noGrp="1"/>
          </p:cNvSpPr>
          <p:nvPr>
            <p:ph type="title"/>
          </p:nvPr>
        </p:nvSpPr>
        <p:spPr/>
        <p:txBody>
          <a:bodyPr/>
          <a:lstStyle/>
          <a:p>
            <a:r>
              <a:rPr lang="fr-FR"/>
              <a:t>Cliquez pour modifier le style du titre</a:t>
            </a:r>
            <a:endParaRPr lang="fr-CA" dirty="0"/>
          </a:p>
        </p:txBody>
      </p:sp>
      <p:sp>
        <p:nvSpPr>
          <p:cNvPr id="3" name="Espace réservé du contenu 2"/>
          <p:cNvSpPr>
            <a:spLocks noGrp="1"/>
          </p:cNvSpPr>
          <p:nvPr>
            <p:ph idx="1"/>
          </p:nvPr>
        </p:nvSpPr>
        <p:spPr/>
        <p:txBody>
          <a:bodyPr/>
          <a:lstStyle>
            <a:lvl1pPr>
              <a:buClr>
                <a:srgbClr val="333333"/>
              </a:buClr>
              <a:buFont typeface="Arial" pitchFamily="34" charset="0"/>
              <a:buChar char="•"/>
              <a:defRPr/>
            </a:lvl1pPr>
            <a:lvl2pPr>
              <a:buFont typeface="Arial" pitchFamily="34" charset="0"/>
              <a:buChar char="•"/>
              <a:defRPr/>
            </a:lvl2pPr>
            <a:lvl4pPr>
              <a:buFont typeface="Arial" pitchFamily="34" charset="0"/>
              <a:buChar char="•"/>
              <a:defRPr/>
            </a:lvl4pPr>
            <a:lvl5pPr>
              <a:buFont typeface="Arial" pitchFamily="34" charset="0"/>
              <a:buChar char="•"/>
              <a:defRPr/>
            </a:lvl5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CA" dirty="0"/>
          </a:p>
        </p:txBody>
      </p:sp>
      <p:sp>
        <p:nvSpPr>
          <p:cNvPr id="17" name="Espace réservé du texte 16"/>
          <p:cNvSpPr>
            <a:spLocks noGrp="1"/>
          </p:cNvSpPr>
          <p:nvPr>
            <p:ph type="body" sz="quarter" idx="10"/>
          </p:nvPr>
        </p:nvSpPr>
        <p:spPr>
          <a:xfrm>
            <a:off x="2832100" y="6105525"/>
            <a:ext cx="9067801" cy="552450"/>
          </a:xfrm>
        </p:spPr>
        <p:txBody>
          <a:bodyPr anchorCtr="0"/>
          <a:lstStyle>
            <a:lvl1pPr marL="0" indent="0" algn="r">
              <a:spcBef>
                <a:spcPts val="0"/>
              </a:spcBef>
              <a:buNone/>
              <a:defRPr lang="fr-CA" sz="1000" dirty="0"/>
            </a:lvl1pPr>
          </a:lstStyle>
          <a:p>
            <a:pPr lvl="0"/>
            <a:r>
              <a:rPr lang="fr-FR"/>
              <a:t>Cliquez pour modifier les styles du texte du masque</a:t>
            </a:r>
          </a:p>
        </p:txBody>
      </p:sp>
    </p:spTree>
    <p:extLst>
      <p:ext uri="{BB962C8B-B14F-4D97-AF65-F5344CB8AC3E}">
        <p14:creationId xmlns:p14="http://schemas.microsoft.com/office/powerpoint/2010/main" val="41475496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30725"/>
          </a:xfrm>
        </p:spPr>
        <p:txBody>
          <a:bodyPr/>
          <a:lstStyle/>
          <a:p>
            <a:pPr lvl="0"/>
            <a:endParaRPr lang="en-GB" noProof="0"/>
          </a:p>
        </p:txBody>
      </p:sp>
      <p:sp>
        <p:nvSpPr>
          <p:cNvPr id="4" name="Rectangle 44"/>
          <p:cNvSpPr>
            <a:spLocks noGrp="1" noChangeArrowheads="1"/>
          </p:cNvSpPr>
          <p:nvPr>
            <p:ph type="dt" sz="half" idx="10"/>
          </p:nvPr>
        </p:nvSpPr>
        <p:spPr>
          <a:ln/>
        </p:spPr>
        <p:txBody>
          <a:bodyPr/>
          <a:lstStyle>
            <a:lvl1pPr>
              <a:defRPr/>
            </a:lvl1pPr>
          </a:lstStyle>
          <a:p>
            <a:pPr>
              <a:defRPr/>
            </a:pPr>
            <a:endParaRPr lang="en-GB"/>
          </a:p>
        </p:txBody>
      </p:sp>
      <p:sp>
        <p:nvSpPr>
          <p:cNvPr id="5" name="Rectangle 45"/>
          <p:cNvSpPr>
            <a:spLocks noGrp="1" noChangeArrowheads="1"/>
          </p:cNvSpPr>
          <p:nvPr>
            <p:ph type="ftr" sz="quarter" idx="11"/>
          </p:nvPr>
        </p:nvSpPr>
        <p:spPr>
          <a:ln/>
        </p:spPr>
        <p:txBody>
          <a:bodyPr/>
          <a:lstStyle>
            <a:lvl1pPr>
              <a:defRPr/>
            </a:lvl1pPr>
          </a:lstStyle>
          <a:p>
            <a:pPr>
              <a:defRPr/>
            </a:pPr>
            <a:endParaRPr lang="en-GB"/>
          </a:p>
        </p:txBody>
      </p:sp>
      <p:sp>
        <p:nvSpPr>
          <p:cNvPr id="6" name="Rectangle 46"/>
          <p:cNvSpPr>
            <a:spLocks noGrp="1" noChangeArrowheads="1"/>
          </p:cNvSpPr>
          <p:nvPr>
            <p:ph type="sldNum" sz="quarter" idx="12"/>
          </p:nvPr>
        </p:nvSpPr>
        <p:spPr>
          <a:ln/>
        </p:spPr>
        <p:txBody>
          <a:bodyPr/>
          <a:lstStyle>
            <a:lvl1pPr>
              <a:defRPr/>
            </a:lvl1pPr>
          </a:lstStyle>
          <a:p>
            <a:fld id="{CB576575-E5A4-44F5-9EF4-4C5EC1AF93DD}" type="slidenum">
              <a:rPr lang="en-GB" altLang="en-US"/>
              <a:pPr/>
              <a:t>‹#›</a:t>
            </a:fld>
            <a:endParaRPr lang="en-GB" altLang="en-US"/>
          </a:p>
        </p:txBody>
      </p:sp>
    </p:spTree>
    <p:extLst>
      <p:ext uri="{BB962C8B-B14F-4D97-AF65-F5344CB8AC3E}">
        <p14:creationId xmlns:p14="http://schemas.microsoft.com/office/powerpoint/2010/main" val="17554857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1A0BC490-A13D-43A8-A282-C177511BBB90}"/>
              </a:ext>
            </a:extLst>
          </p:cNvPr>
          <p:cNvGrpSpPr>
            <a:grpSpLocks/>
          </p:cNvGrpSpPr>
          <p:nvPr/>
        </p:nvGrpSpPr>
        <p:grpSpPr bwMode="auto">
          <a:xfrm>
            <a:off x="0" y="1"/>
            <a:ext cx="12192000" cy="6856413"/>
            <a:chOff x="0" y="0"/>
            <a:chExt cx="5760" cy="4319"/>
          </a:xfrm>
        </p:grpSpPr>
        <p:sp>
          <p:nvSpPr>
            <p:cNvPr id="5" name="Freeform 3">
              <a:extLst>
                <a:ext uri="{FF2B5EF4-FFF2-40B4-BE49-F238E27FC236}">
                  <a16:creationId xmlns:a16="http://schemas.microsoft.com/office/drawing/2014/main" id="{FFD270C0-4CEB-494C-BD59-452000A4AE57}"/>
                </a:ext>
              </a:extLst>
            </p:cNvPr>
            <p:cNvSpPr>
              <a:spLocks/>
            </p:cNvSpPr>
            <p:nvPr/>
          </p:nvSpPr>
          <p:spPr bwMode="hidden">
            <a:xfrm>
              <a:off x="0" y="12"/>
              <a:ext cx="5758" cy="3273"/>
            </a:xfrm>
            <a:custGeom>
              <a:avLst/>
              <a:gdLst/>
              <a:ahLst/>
              <a:cxnLst>
                <a:cxn ang="0">
                  <a:pos x="3193" y="1816"/>
                </a:cxn>
                <a:cxn ang="0">
                  <a:pos x="0" y="0"/>
                </a:cxn>
                <a:cxn ang="0">
                  <a:pos x="0" y="522"/>
                </a:cxn>
                <a:cxn ang="0">
                  <a:pos x="3037" y="1978"/>
                </a:cxn>
                <a:cxn ang="0">
                  <a:pos x="5740" y="3273"/>
                </a:cxn>
                <a:cxn ang="0">
                  <a:pos x="5740" y="3267"/>
                </a:cxn>
                <a:cxn ang="0">
                  <a:pos x="3193" y="1816"/>
                </a:cxn>
                <a:cxn ang="0">
                  <a:pos x="3193" y="1816"/>
                </a:cxn>
              </a:cxnLst>
              <a:rect l="0" t="0" r="r" b="b"/>
              <a:pathLst>
                <a:path w="5740" h="3273">
                  <a:moveTo>
                    <a:pt x="3193" y="1816"/>
                  </a:moveTo>
                  <a:lnTo>
                    <a:pt x="0" y="0"/>
                  </a:lnTo>
                  <a:lnTo>
                    <a:pt x="0" y="522"/>
                  </a:lnTo>
                  <a:lnTo>
                    <a:pt x="3037" y="1978"/>
                  </a:lnTo>
                  <a:lnTo>
                    <a:pt x="5740" y="3273"/>
                  </a:lnTo>
                  <a:lnTo>
                    <a:pt x="5740" y="3267"/>
                  </a:lnTo>
                  <a:lnTo>
                    <a:pt x="3193" y="1816"/>
                  </a:lnTo>
                  <a:lnTo>
                    <a:pt x="3193" y="1816"/>
                  </a:lnTo>
                  <a:close/>
                </a:path>
              </a:pathLst>
            </a:custGeom>
            <a:gradFill rotWithShape="0">
              <a:gsLst>
                <a:gs pos="0">
                  <a:schemeClr val="bg2">
                    <a:gamma/>
                    <a:shade val="63529"/>
                    <a:invGamma/>
                  </a:schemeClr>
                </a:gs>
                <a:gs pos="100000">
                  <a:schemeClr val="bg2"/>
                </a:gs>
              </a:gsLst>
              <a:lin ang="0" scaled="1"/>
            </a:gradFill>
            <a:ln w="9525">
              <a:noFill/>
              <a:round/>
              <a:headEnd/>
              <a:tailEnd/>
            </a:ln>
          </p:spPr>
          <p:txBody>
            <a:bodyPr/>
            <a:lstStyle/>
            <a:p>
              <a:pPr eaLnBrk="1" hangingPunct="1">
                <a:defRPr/>
              </a:pPr>
              <a:endParaRPr lang="en-GB" sz="1800">
                <a:latin typeface="Arial" charset="0"/>
              </a:endParaRPr>
            </a:p>
          </p:txBody>
        </p:sp>
        <p:sp>
          <p:nvSpPr>
            <p:cNvPr id="6" name="Freeform 4">
              <a:extLst>
                <a:ext uri="{FF2B5EF4-FFF2-40B4-BE49-F238E27FC236}">
                  <a16:creationId xmlns:a16="http://schemas.microsoft.com/office/drawing/2014/main" id="{28DAE7CE-A15F-4A0E-A940-47CF525D68E9}"/>
                </a:ext>
              </a:extLst>
            </p:cNvPr>
            <p:cNvSpPr>
              <a:spLocks/>
            </p:cNvSpPr>
            <p:nvPr/>
          </p:nvSpPr>
          <p:spPr bwMode="hidden">
            <a:xfrm>
              <a:off x="149" y="0"/>
              <a:ext cx="5609" cy="3243"/>
            </a:xfrm>
            <a:custGeom>
              <a:avLst/>
              <a:gdLst/>
              <a:ahLst/>
              <a:cxnLst>
                <a:cxn ang="0">
                  <a:pos x="3163" y="1714"/>
                </a:cxn>
                <a:cxn ang="0">
                  <a:pos x="431" y="0"/>
                </a:cxn>
                <a:cxn ang="0">
                  <a:pos x="0" y="0"/>
                </a:cxn>
                <a:cxn ang="0">
                  <a:pos x="3086" y="1786"/>
                </a:cxn>
                <a:cxn ang="0">
                  <a:pos x="5591" y="3243"/>
                </a:cxn>
                <a:cxn ang="0">
                  <a:pos x="5591" y="3237"/>
                </a:cxn>
                <a:cxn ang="0">
                  <a:pos x="3163" y="1714"/>
                </a:cxn>
                <a:cxn ang="0">
                  <a:pos x="3163" y="1714"/>
                </a:cxn>
              </a:cxnLst>
              <a:rect l="0" t="0" r="r" b="b"/>
              <a:pathLst>
                <a:path w="5591" h="3243">
                  <a:moveTo>
                    <a:pt x="3163" y="1714"/>
                  </a:moveTo>
                  <a:lnTo>
                    <a:pt x="431" y="0"/>
                  </a:lnTo>
                  <a:lnTo>
                    <a:pt x="0" y="0"/>
                  </a:lnTo>
                  <a:lnTo>
                    <a:pt x="3086" y="1786"/>
                  </a:lnTo>
                  <a:lnTo>
                    <a:pt x="5591" y="3243"/>
                  </a:lnTo>
                  <a:lnTo>
                    <a:pt x="5591" y="3237"/>
                  </a:lnTo>
                  <a:lnTo>
                    <a:pt x="3163" y="1714"/>
                  </a:lnTo>
                  <a:lnTo>
                    <a:pt x="3163" y="1714"/>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7" name="Freeform 5">
              <a:extLst>
                <a:ext uri="{FF2B5EF4-FFF2-40B4-BE49-F238E27FC236}">
                  <a16:creationId xmlns:a16="http://schemas.microsoft.com/office/drawing/2014/main" id="{BCB3E55B-1C64-47AA-BEED-29B1B15AF897}"/>
                </a:ext>
              </a:extLst>
            </p:cNvPr>
            <p:cNvSpPr>
              <a:spLocks/>
            </p:cNvSpPr>
            <p:nvPr/>
          </p:nvSpPr>
          <p:spPr bwMode="hidden">
            <a:xfrm>
              <a:off x="0" y="3433"/>
              <a:ext cx="4038" cy="191"/>
            </a:xfrm>
            <a:custGeom>
              <a:avLst/>
              <a:gdLst/>
              <a:ahLst/>
              <a:cxnLst>
                <a:cxn ang="0">
                  <a:pos x="0" y="156"/>
                </a:cxn>
                <a:cxn ang="0">
                  <a:pos x="4042" y="192"/>
                </a:cxn>
                <a:cxn ang="0">
                  <a:pos x="4042" y="144"/>
                </a:cxn>
                <a:cxn ang="0">
                  <a:pos x="0" y="0"/>
                </a:cxn>
                <a:cxn ang="0">
                  <a:pos x="0" y="156"/>
                </a:cxn>
                <a:cxn ang="0">
                  <a:pos x="0" y="156"/>
                </a:cxn>
              </a:cxnLst>
              <a:rect l="0" t="0" r="r" b="b"/>
              <a:pathLst>
                <a:path w="4042" h="192">
                  <a:moveTo>
                    <a:pt x="0" y="156"/>
                  </a:moveTo>
                  <a:lnTo>
                    <a:pt x="4042" y="192"/>
                  </a:lnTo>
                  <a:lnTo>
                    <a:pt x="4042" y="144"/>
                  </a:lnTo>
                  <a:lnTo>
                    <a:pt x="0" y="0"/>
                  </a:lnTo>
                  <a:lnTo>
                    <a:pt x="0" y="156"/>
                  </a:lnTo>
                  <a:lnTo>
                    <a:pt x="0" y="156"/>
                  </a:lnTo>
                  <a:close/>
                </a:path>
              </a:pathLst>
            </a:custGeom>
            <a:gradFill rotWithShape="0">
              <a:gsLst>
                <a:gs pos="0">
                  <a:schemeClr val="bg2">
                    <a:gamma/>
                    <a:shade val="75686"/>
                    <a:invGamma/>
                  </a:schemeClr>
                </a:gs>
                <a:gs pos="100000">
                  <a:schemeClr val="bg2"/>
                </a:gs>
              </a:gsLst>
              <a:lin ang="0" scaled="1"/>
            </a:gradFill>
            <a:ln w="9525">
              <a:noFill/>
              <a:round/>
              <a:headEnd/>
              <a:tailEnd/>
            </a:ln>
          </p:spPr>
          <p:txBody>
            <a:bodyPr/>
            <a:lstStyle/>
            <a:p>
              <a:pPr eaLnBrk="1" hangingPunct="1">
                <a:defRPr/>
              </a:pPr>
              <a:endParaRPr lang="en-GB" sz="1800">
                <a:latin typeface="Arial" charset="0"/>
              </a:endParaRPr>
            </a:p>
          </p:txBody>
        </p:sp>
        <p:sp>
          <p:nvSpPr>
            <p:cNvPr id="8" name="Freeform 6">
              <a:extLst>
                <a:ext uri="{FF2B5EF4-FFF2-40B4-BE49-F238E27FC236}">
                  <a16:creationId xmlns:a16="http://schemas.microsoft.com/office/drawing/2014/main" id="{E27A8EFC-9923-4AB4-B08F-95793FC6E40D}"/>
                </a:ext>
              </a:extLst>
            </p:cNvPr>
            <p:cNvSpPr>
              <a:spLocks/>
            </p:cNvSpPr>
            <p:nvPr/>
          </p:nvSpPr>
          <p:spPr bwMode="hidden">
            <a:xfrm>
              <a:off x="4038" y="3577"/>
              <a:ext cx="1720" cy="65"/>
            </a:xfrm>
            <a:custGeom>
              <a:avLst/>
              <a:gdLst>
                <a:gd name="T0" fmla="*/ 1696 w 1722"/>
                <a:gd name="T1" fmla="*/ 53 h 66"/>
                <a:gd name="T2" fmla="*/ 1696 w 1722"/>
                <a:gd name="T3" fmla="*/ 47 h 66"/>
                <a:gd name="T4" fmla="*/ 0 w 1722"/>
                <a:gd name="T5" fmla="*/ 0 h 66"/>
                <a:gd name="T6" fmla="*/ 0 w 1722"/>
                <a:gd name="T7" fmla="*/ 35 h 66"/>
                <a:gd name="T8" fmla="*/ 1696 w 1722"/>
                <a:gd name="T9" fmla="*/ 53 h 66"/>
                <a:gd name="T10" fmla="*/ 1696 w 1722"/>
                <a:gd name="T11" fmla="*/ 53 h 6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2" h="66">
                  <a:moveTo>
                    <a:pt x="1722" y="66"/>
                  </a:moveTo>
                  <a:lnTo>
                    <a:pt x="1722" y="60"/>
                  </a:lnTo>
                  <a:lnTo>
                    <a:pt x="0" y="0"/>
                  </a:lnTo>
                  <a:lnTo>
                    <a:pt x="0" y="48"/>
                  </a:lnTo>
                  <a:lnTo>
                    <a:pt x="1722" y="66"/>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9" name="Freeform 7">
              <a:extLst>
                <a:ext uri="{FF2B5EF4-FFF2-40B4-BE49-F238E27FC236}">
                  <a16:creationId xmlns:a16="http://schemas.microsoft.com/office/drawing/2014/main" id="{6C871316-6309-4C85-AE6A-14A50536CB34}"/>
                </a:ext>
              </a:extLst>
            </p:cNvPr>
            <p:cNvSpPr>
              <a:spLocks/>
            </p:cNvSpPr>
            <p:nvPr/>
          </p:nvSpPr>
          <p:spPr bwMode="hidden">
            <a:xfrm>
              <a:off x="0" y="3726"/>
              <a:ext cx="4784" cy="329"/>
            </a:xfrm>
            <a:custGeom>
              <a:avLst/>
              <a:gdLst/>
              <a:ahLst/>
              <a:cxnLst>
                <a:cxn ang="0">
                  <a:pos x="0" y="329"/>
                </a:cxn>
                <a:cxn ang="0">
                  <a:pos x="4789" y="77"/>
                </a:cxn>
                <a:cxn ang="0">
                  <a:pos x="4789" y="0"/>
                </a:cxn>
                <a:cxn ang="0">
                  <a:pos x="0" y="107"/>
                </a:cxn>
                <a:cxn ang="0">
                  <a:pos x="0" y="329"/>
                </a:cxn>
                <a:cxn ang="0">
                  <a:pos x="0" y="329"/>
                </a:cxn>
              </a:cxnLst>
              <a:rect l="0" t="0" r="r" b="b"/>
              <a:pathLst>
                <a:path w="4789" h="329">
                  <a:moveTo>
                    <a:pt x="0" y="329"/>
                  </a:moveTo>
                  <a:lnTo>
                    <a:pt x="4789" y="77"/>
                  </a:lnTo>
                  <a:lnTo>
                    <a:pt x="4789" y="0"/>
                  </a:lnTo>
                  <a:lnTo>
                    <a:pt x="0" y="107"/>
                  </a:lnTo>
                  <a:lnTo>
                    <a:pt x="0" y="329"/>
                  </a:lnTo>
                  <a:lnTo>
                    <a:pt x="0" y="329"/>
                  </a:lnTo>
                  <a:close/>
                </a:path>
              </a:pathLst>
            </a:custGeom>
            <a:gradFill rotWithShape="0">
              <a:gsLst>
                <a:gs pos="0">
                  <a:schemeClr val="bg1">
                    <a:gamma/>
                    <a:shade val="81961"/>
                    <a:invGamma/>
                  </a:schemeClr>
                </a:gs>
                <a:gs pos="100000">
                  <a:schemeClr val="bg1"/>
                </a:gs>
              </a:gsLst>
              <a:lin ang="0" scaled="1"/>
            </a:gradFill>
            <a:ln w="9525" cap="flat" cmpd="sng">
              <a:noFill/>
              <a:prstDash val="solid"/>
              <a:round/>
              <a:headEnd type="none" w="med" len="med"/>
              <a:tailEnd type="none" w="med" len="med"/>
            </a:ln>
            <a:effectLst/>
          </p:spPr>
          <p:txBody>
            <a:bodyPr/>
            <a:lstStyle/>
            <a:p>
              <a:pPr eaLnBrk="1" hangingPunct="1">
                <a:defRPr/>
              </a:pPr>
              <a:endParaRPr lang="en-GB" sz="1800">
                <a:latin typeface="Arial" charset="0"/>
              </a:endParaRPr>
            </a:p>
          </p:txBody>
        </p:sp>
        <p:sp>
          <p:nvSpPr>
            <p:cNvPr id="10" name="Freeform 8">
              <a:extLst>
                <a:ext uri="{FF2B5EF4-FFF2-40B4-BE49-F238E27FC236}">
                  <a16:creationId xmlns:a16="http://schemas.microsoft.com/office/drawing/2014/main" id="{E274C631-941F-40D7-B891-4D455463738B}"/>
                </a:ext>
              </a:extLst>
            </p:cNvPr>
            <p:cNvSpPr>
              <a:spLocks/>
            </p:cNvSpPr>
            <p:nvPr/>
          </p:nvSpPr>
          <p:spPr bwMode="hidden">
            <a:xfrm>
              <a:off x="4784" y="3702"/>
              <a:ext cx="974" cy="101"/>
            </a:xfrm>
            <a:custGeom>
              <a:avLst/>
              <a:gdLst>
                <a:gd name="T0" fmla="*/ 962 w 975"/>
                <a:gd name="T1" fmla="*/ 48 h 101"/>
                <a:gd name="T2" fmla="*/ 962 w 975"/>
                <a:gd name="T3" fmla="*/ 0 h 101"/>
                <a:gd name="T4" fmla="*/ 0 w 975"/>
                <a:gd name="T5" fmla="*/ 24 h 101"/>
                <a:gd name="T6" fmla="*/ 0 w 975"/>
                <a:gd name="T7" fmla="*/ 101 h 101"/>
                <a:gd name="T8" fmla="*/ 962 w 975"/>
                <a:gd name="T9" fmla="*/ 48 h 101"/>
                <a:gd name="T10" fmla="*/ 962 w 975"/>
                <a:gd name="T11" fmla="*/ 48 h 1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75" h="101">
                  <a:moveTo>
                    <a:pt x="975" y="48"/>
                  </a:moveTo>
                  <a:lnTo>
                    <a:pt x="975" y="0"/>
                  </a:lnTo>
                  <a:lnTo>
                    <a:pt x="0" y="24"/>
                  </a:lnTo>
                  <a:lnTo>
                    <a:pt x="0" y="101"/>
                  </a:lnTo>
                  <a:lnTo>
                    <a:pt x="975" y="4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1" name="Freeform 9">
              <a:extLst>
                <a:ext uri="{FF2B5EF4-FFF2-40B4-BE49-F238E27FC236}">
                  <a16:creationId xmlns:a16="http://schemas.microsoft.com/office/drawing/2014/main" id="{2BBC17CD-6794-4355-9CC7-220F02203C95}"/>
                </a:ext>
              </a:extLst>
            </p:cNvPr>
            <p:cNvSpPr>
              <a:spLocks/>
            </p:cNvSpPr>
            <p:nvPr/>
          </p:nvSpPr>
          <p:spPr bwMode="hidden">
            <a:xfrm>
              <a:off x="3619" y="3815"/>
              <a:ext cx="2139" cy="198"/>
            </a:xfrm>
            <a:custGeom>
              <a:avLst/>
              <a:gdLst>
                <a:gd name="T0" fmla="*/ 2115 w 2141"/>
                <a:gd name="T1" fmla="*/ 0 h 198"/>
                <a:gd name="T2" fmla="*/ 0 w 2141"/>
                <a:gd name="T3" fmla="*/ 156 h 198"/>
                <a:gd name="T4" fmla="*/ 0 w 2141"/>
                <a:gd name="T5" fmla="*/ 198 h 198"/>
                <a:gd name="T6" fmla="*/ 2115 w 2141"/>
                <a:gd name="T7" fmla="*/ 0 h 198"/>
                <a:gd name="T8" fmla="*/ 2115 w 2141"/>
                <a:gd name="T9" fmla="*/ 0 h 19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41" h="198">
                  <a:moveTo>
                    <a:pt x="2141" y="0"/>
                  </a:moveTo>
                  <a:lnTo>
                    <a:pt x="0" y="156"/>
                  </a:lnTo>
                  <a:lnTo>
                    <a:pt x="0" y="198"/>
                  </a:lnTo>
                  <a:lnTo>
                    <a:pt x="2141"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2" name="Freeform 10">
              <a:extLst>
                <a:ext uri="{FF2B5EF4-FFF2-40B4-BE49-F238E27FC236}">
                  <a16:creationId xmlns:a16="http://schemas.microsoft.com/office/drawing/2014/main" id="{2267F384-DED1-44F1-A780-8A0EE5C7B874}"/>
                </a:ext>
              </a:extLst>
            </p:cNvPr>
            <p:cNvSpPr>
              <a:spLocks/>
            </p:cNvSpPr>
            <p:nvPr/>
          </p:nvSpPr>
          <p:spPr bwMode="hidden">
            <a:xfrm>
              <a:off x="0" y="3971"/>
              <a:ext cx="3619" cy="348"/>
            </a:xfrm>
            <a:custGeom>
              <a:avLst/>
              <a:gdLst/>
              <a:ahLst/>
              <a:cxnLst>
                <a:cxn ang="0">
                  <a:pos x="0" y="348"/>
                </a:cxn>
                <a:cxn ang="0">
                  <a:pos x="311" y="348"/>
                </a:cxn>
                <a:cxn ang="0">
                  <a:pos x="3623" y="42"/>
                </a:cxn>
                <a:cxn ang="0">
                  <a:pos x="3623" y="0"/>
                </a:cxn>
                <a:cxn ang="0">
                  <a:pos x="0" y="264"/>
                </a:cxn>
                <a:cxn ang="0">
                  <a:pos x="0" y="348"/>
                </a:cxn>
                <a:cxn ang="0">
                  <a:pos x="0" y="348"/>
                </a:cxn>
              </a:cxnLst>
              <a:rect l="0" t="0" r="r" b="b"/>
              <a:pathLst>
                <a:path w="3623" h="348">
                  <a:moveTo>
                    <a:pt x="0" y="348"/>
                  </a:moveTo>
                  <a:lnTo>
                    <a:pt x="311" y="348"/>
                  </a:lnTo>
                  <a:lnTo>
                    <a:pt x="3623" y="42"/>
                  </a:lnTo>
                  <a:lnTo>
                    <a:pt x="3623" y="0"/>
                  </a:lnTo>
                  <a:lnTo>
                    <a:pt x="0" y="264"/>
                  </a:lnTo>
                  <a:lnTo>
                    <a:pt x="0" y="348"/>
                  </a:lnTo>
                  <a:lnTo>
                    <a:pt x="0" y="348"/>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eaLnBrk="1" hangingPunct="1">
                <a:defRPr/>
              </a:pPr>
              <a:endParaRPr lang="en-GB" sz="1800">
                <a:latin typeface="Arial" charset="0"/>
              </a:endParaRPr>
            </a:p>
          </p:txBody>
        </p:sp>
        <p:sp>
          <p:nvSpPr>
            <p:cNvPr id="13" name="Freeform 11">
              <a:extLst>
                <a:ext uri="{FF2B5EF4-FFF2-40B4-BE49-F238E27FC236}">
                  <a16:creationId xmlns:a16="http://schemas.microsoft.com/office/drawing/2014/main" id="{F811FD6A-8607-47DE-B203-D5D9BC0E9735}"/>
                </a:ext>
              </a:extLst>
            </p:cNvPr>
            <p:cNvSpPr>
              <a:spLocks/>
            </p:cNvSpPr>
            <p:nvPr/>
          </p:nvSpPr>
          <p:spPr bwMode="hidden">
            <a:xfrm>
              <a:off x="2097" y="4043"/>
              <a:ext cx="2514" cy="276"/>
            </a:xfrm>
            <a:custGeom>
              <a:avLst/>
              <a:gdLst>
                <a:gd name="T0" fmla="*/ 2143 w 2517"/>
                <a:gd name="T1" fmla="*/ 276 h 276"/>
                <a:gd name="T2" fmla="*/ 2478 w 2517"/>
                <a:gd name="T3" fmla="*/ 204 h 276"/>
                <a:gd name="T4" fmla="*/ 2221 w 2517"/>
                <a:gd name="T5" fmla="*/ 0 h 276"/>
                <a:gd name="T6" fmla="*/ 0 w 2517"/>
                <a:gd name="T7" fmla="*/ 276 h 276"/>
                <a:gd name="T8" fmla="*/ 2143 w 2517"/>
                <a:gd name="T9" fmla="*/ 276 h 276"/>
                <a:gd name="T10" fmla="*/ 2143 w 2517"/>
                <a:gd name="T11" fmla="*/ 276 h 27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7" h="276">
                  <a:moveTo>
                    <a:pt x="2182" y="276"/>
                  </a:moveTo>
                  <a:lnTo>
                    <a:pt x="2517" y="204"/>
                  </a:lnTo>
                  <a:lnTo>
                    <a:pt x="2260" y="0"/>
                  </a:lnTo>
                  <a:lnTo>
                    <a:pt x="0" y="276"/>
                  </a:lnTo>
                  <a:lnTo>
                    <a:pt x="2182" y="276"/>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4" name="Freeform 12">
              <a:extLst>
                <a:ext uri="{FF2B5EF4-FFF2-40B4-BE49-F238E27FC236}">
                  <a16:creationId xmlns:a16="http://schemas.microsoft.com/office/drawing/2014/main" id="{F57551AE-EF83-468D-B3CC-94DBC2A2DFBB}"/>
                </a:ext>
              </a:extLst>
            </p:cNvPr>
            <p:cNvSpPr>
              <a:spLocks/>
            </p:cNvSpPr>
            <p:nvPr/>
          </p:nvSpPr>
          <p:spPr bwMode="hidden">
            <a:xfrm>
              <a:off x="4354" y="3869"/>
              <a:ext cx="1404" cy="378"/>
            </a:xfrm>
            <a:custGeom>
              <a:avLst/>
              <a:gdLst/>
              <a:ahLst/>
              <a:cxnLst>
                <a:cxn ang="0">
                  <a:pos x="1405" y="126"/>
                </a:cxn>
                <a:cxn ang="0">
                  <a:pos x="1405" y="0"/>
                </a:cxn>
                <a:cxn ang="0">
                  <a:pos x="0" y="174"/>
                </a:cxn>
                <a:cxn ang="0">
                  <a:pos x="257" y="378"/>
                </a:cxn>
                <a:cxn ang="0">
                  <a:pos x="1405" y="126"/>
                </a:cxn>
                <a:cxn ang="0">
                  <a:pos x="1405" y="126"/>
                </a:cxn>
              </a:cxnLst>
              <a:rect l="0" t="0" r="r" b="b"/>
              <a:pathLst>
                <a:path w="1405" h="378">
                  <a:moveTo>
                    <a:pt x="1405" y="126"/>
                  </a:moveTo>
                  <a:lnTo>
                    <a:pt x="1405" y="0"/>
                  </a:lnTo>
                  <a:lnTo>
                    <a:pt x="0" y="174"/>
                  </a:lnTo>
                  <a:lnTo>
                    <a:pt x="257" y="378"/>
                  </a:lnTo>
                  <a:lnTo>
                    <a:pt x="1405" y="126"/>
                  </a:lnTo>
                  <a:lnTo>
                    <a:pt x="1405" y="126"/>
                  </a:lnTo>
                  <a:close/>
                </a:path>
              </a:pathLst>
            </a:custGeom>
            <a:gradFill rotWithShape="0">
              <a:gsLst>
                <a:gs pos="0">
                  <a:schemeClr val="bg1"/>
                </a:gs>
                <a:gs pos="100000">
                  <a:schemeClr val="bg1">
                    <a:gamma/>
                    <a:tint val="96863"/>
                    <a:invGamma/>
                  </a:schemeClr>
                </a:gs>
              </a:gsLst>
              <a:lin ang="0" scaled="1"/>
            </a:gradFill>
            <a:ln w="9525">
              <a:noFill/>
              <a:round/>
              <a:headEnd/>
              <a:tailEnd/>
            </a:ln>
          </p:spPr>
          <p:txBody>
            <a:bodyPr/>
            <a:lstStyle/>
            <a:p>
              <a:pPr eaLnBrk="1" hangingPunct="1">
                <a:defRPr/>
              </a:pPr>
              <a:endParaRPr lang="en-GB" sz="1800">
                <a:latin typeface="Arial" charset="0"/>
              </a:endParaRPr>
            </a:p>
          </p:txBody>
        </p:sp>
        <p:sp>
          <p:nvSpPr>
            <p:cNvPr id="15" name="Freeform 13">
              <a:extLst>
                <a:ext uri="{FF2B5EF4-FFF2-40B4-BE49-F238E27FC236}">
                  <a16:creationId xmlns:a16="http://schemas.microsoft.com/office/drawing/2014/main" id="{0002CA81-BBD8-4BE0-83B5-41668097B61B}"/>
                </a:ext>
              </a:extLst>
            </p:cNvPr>
            <p:cNvSpPr>
              <a:spLocks/>
            </p:cNvSpPr>
            <p:nvPr/>
          </p:nvSpPr>
          <p:spPr bwMode="hidden">
            <a:xfrm>
              <a:off x="5030" y="3151"/>
              <a:ext cx="728" cy="240"/>
            </a:xfrm>
            <a:custGeom>
              <a:avLst/>
              <a:gdLst>
                <a:gd name="T0" fmla="*/ 716 w 729"/>
                <a:gd name="T1" fmla="*/ 240 h 240"/>
                <a:gd name="T2" fmla="*/ 0 w 729"/>
                <a:gd name="T3" fmla="*/ 0 h 240"/>
                <a:gd name="T4" fmla="*/ 0 w 729"/>
                <a:gd name="T5" fmla="*/ 6 h 240"/>
                <a:gd name="T6" fmla="*/ 716 w 729"/>
                <a:gd name="T7" fmla="*/ 240 h 240"/>
                <a:gd name="T8" fmla="*/ 716 w 729"/>
                <a:gd name="T9" fmla="*/ 240 h 2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29" h="240">
                  <a:moveTo>
                    <a:pt x="729" y="240"/>
                  </a:moveTo>
                  <a:lnTo>
                    <a:pt x="0" y="0"/>
                  </a:lnTo>
                  <a:lnTo>
                    <a:pt x="0" y="6"/>
                  </a:lnTo>
                  <a:lnTo>
                    <a:pt x="729" y="24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6" name="Freeform 14">
              <a:extLst>
                <a:ext uri="{FF2B5EF4-FFF2-40B4-BE49-F238E27FC236}">
                  <a16:creationId xmlns:a16="http://schemas.microsoft.com/office/drawing/2014/main" id="{86CB8212-8914-4EC4-9224-A14AB41A873E}"/>
                </a:ext>
              </a:extLst>
            </p:cNvPr>
            <p:cNvSpPr>
              <a:spLocks/>
            </p:cNvSpPr>
            <p:nvPr/>
          </p:nvSpPr>
          <p:spPr bwMode="hidden">
            <a:xfrm>
              <a:off x="0" y="1486"/>
              <a:ext cx="5030" cy="1671"/>
            </a:xfrm>
            <a:custGeom>
              <a:avLst/>
              <a:gdLst/>
              <a:ahLst/>
              <a:cxnLst>
                <a:cxn ang="0">
                  <a:pos x="0" y="72"/>
                </a:cxn>
                <a:cxn ang="0">
                  <a:pos x="5035" y="1672"/>
                </a:cxn>
                <a:cxn ang="0">
                  <a:pos x="5035" y="1666"/>
                </a:cxn>
                <a:cxn ang="0">
                  <a:pos x="0" y="0"/>
                </a:cxn>
                <a:cxn ang="0">
                  <a:pos x="0" y="72"/>
                </a:cxn>
                <a:cxn ang="0">
                  <a:pos x="0" y="72"/>
                </a:cxn>
              </a:cxnLst>
              <a:rect l="0" t="0" r="r" b="b"/>
              <a:pathLst>
                <a:path w="5035" h="1672">
                  <a:moveTo>
                    <a:pt x="0" y="72"/>
                  </a:moveTo>
                  <a:lnTo>
                    <a:pt x="5035" y="1672"/>
                  </a:lnTo>
                  <a:lnTo>
                    <a:pt x="5035" y="1666"/>
                  </a:lnTo>
                  <a:lnTo>
                    <a:pt x="0" y="0"/>
                  </a:lnTo>
                  <a:lnTo>
                    <a:pt x="0" y="72"/>
                  </a:lnTo>
                  <a:lnTo>
                    <a:pt x="0" y="72"/>
                  </a:lnTo>
                  <a:close/>
                </a:path>
              </a:pathLst>
            </a:custGeom>
            <a:gradFill rotWithShape="0">
              <a:gsLst>
                <a:gs pos="0">
                  <a:schemeClr val="bg1">
                    <a:gamma/>
                    <a:shade val="54510"/>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17" name="Freeform 15">
              <a:extLst>
                <a:ext uri="{FF2B5EF4-FFF2-40B4-BE49-F238E27FC236}">
                  <a16:creationId xmlns:a16="http://schemas.microsoft.com/office/drawing/2014/main" id="{5F17C0FA-0668-48CB-87A5-998DF2921C93}"/>
                </a:ext>
              </a:extLst>
            </p:cNvPr>
            <p:cNvSpPr>
              <a:spLocks/>
            </p:cNvSpPr>
            <p:nvPr/>
          </p:nvSpPr>
          <p:spPr bwMode="hidden">
            <a:xfrm>
              <a:off x="5030" y="3049"/>
              <a:ext cx="728" cy="318"/>
            </a:xfrm>
            <a:custGeom>
              <a:avLst/>
              <a:gdLst>
                <a:gd name="T0" fmla="*/ 716 w 729"/>
                <a:gd name="T1" fmla="*/ 318 h 318"/>
                <a:gd name="T2" fmla="*/ 716 w 729"/>
                <a:gd name="T3" fmla="*/ 312 h 318"/>
                <a:gd name="T4" fmla="*/ 0 w 729"/>
                <a:gd name="T5" fmla="*/ 0 h 318"/>
                <a:gd name="T6" fmla="*/ 0 w 729"/>
                <a:gd name="T7" fmla="*/ 54 h 318"/>
                <a:gd name="T8" fmla="*/ 716 w 729"/>
                <a:gd name="T9" fmla="*/ 318 h 318"/>
                <a:gd name="T10" fmla="*/ 716 w 729"/>
                <a:gd name="T11" fmla="*/ 318 h 31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29" h="318">
                  <a:moveTo>
                    <a:pt x="729" y="318"/>
                  </a:moveTo>
                  <a:lnTo>
                    <a:pt x="729" y="312"/>
                  </a:lnTo>
                  <a:lnTo>
                    <a:pt x="0" y="0"/>
                  </a:lnTo>
                  <a:lnTo>
                    <a:pt x="0" y="54"/>
                  </a:lnTo>
                  <a:lnTo>
                    <a:pt x="729" y="318"/>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8" name="Freeform 16">
              <a:extLst>
                <a:ext uri="{FF2B5EF4-FFF2-40B4-BE49-F238E27FC236}">
                  <a16:creationId xmlns:a16="http://schemas.microsoft.com/office/drawing/2014/main" id="{11E8797D-6FE1-49DD-8284-A45760ADBD07}"/>
                </a:ext>
              </a:extLst>
            </p:cNvPr>
            <p:cNvSpPr>
              <a:spLocks/>
            </p:cNvSpPr>
            <p:nvPr/>
          </p:nvSpPr>
          <p:spPr bwMode="hidden">
            <a:xfrm>
              <a:off x="0" y="916"/>
              <a:ext cx="5030" cy="2187"/>
            </a:xfrm>
            <a:custGeom>
              <a:avLst/>
              <a:gdLst/>
              <a:ahLst/>
              <a:cxnLst>
                <a:cxn ang="0">
                  <a:pos x="0" y="396"/>
                </a:cxn>
                <a:cxn ang="0">
                  <a:pos x="5035" y="2188"/>
                </a:cxn>
                <a:cxn ang="0">
                  <a:pos x="5035" y="2134"/>
                </a:cxn>
                <a:cxn ang="0">
                  <a:pos x="0" y="0"/>
                </a:cxn>
                <a:cxn ang="0">
                  <a:pos x="0" y="396"/>
                </a:cxn>
                <a:cxn ang="0">
                  <a:pos x="0" y="396"/>
                </a:cxn>
              </a:cxnLst>
              <a:rect l="0" t="0" r="r" b="b"/>
              <a:pathLst>
                <a:path w="5035" h="2188">
                  <a:moveTo>
                    <a:pt x="0" y="396"/>
                  </a:moveTo>
                  <a:lnTo>
                    <a:pt x="5035" y="2188"/>
                  </a:lnTo>
                  <a:lnTo>
                    <a:pt x="5035" y="2134"/>
                  </a:lnTo>
                  <a:lnTo>
                    <a:pt x="0" y="0"/>
                  </a:lnTo>
                  <a:lnTo>
                    <a:pt x="0" y="396"/>
                  </a:lnTo>
                  <a:lnTo>
                    <a:pt x="0" y="396"/>
                  </a:lnTo>
                  <a:close/>
                </a:path>
              </a:pathLst>
            </a:custGeom>
            <a:gradFill rotWithShape="0">
              <a:gsLst>
                <a:gs pos="0">
                  <a:schemeClr val="bg2">
                    <a:gamma/>
                    <a:shade val="66667"/>
                    <a:invGamma/>
                  </a:schemeClr>
                </a:gs>
                <a:gs pos="100000">
                  <a:schemeClr val="bg2"/>
                </a:gs>
              </a:gsLst>
              <a:lin ang="0" scaled="1"/>
            </a:gradFill>
            <a:ln w="9525">
              <a:noFill/>
              <a:round/>
              <a:headEnd/>
              <a:tailEnd/>
            </a:ln>
          </p:spPr>
          <p:txBody>
            <a:bodyPr/>
            <a:lstStyle/>
            <a:p>
              <a:pPr eaLnBrk="1" hangingPunct="1">
                <a:defRPr/>
              </a:pPr>
              <a:endParaRPr lang="en-GB" sz="1800">
                <a:latin typeface="Arial" charset="0"/>
              </a:endParaRPr>
            </a:p>
          </p:txBody>
        </p:sp>
        <p:sp>
          <p:nvSpPr>
            <p:cNvPr id="19" name="Freeform 17">
              <a:extLst>
                <a:ext uri="{FF2B5EF4-FFF2-40B4-BE49-F238E27FC236}">
                  <a16:creationId xmlns:a16="http://schemas.microsoft.com/office/drawing/2014/main" id="{3BC86971-5C3B-4488-837D-7D489D91A479}"/>
                </a:ext>
              </a:extLst>
            </p:cNvPr>
            <p:cNvSpPr>
              <a:spLocks/>
            </p:cNvSpPr>
            <p:nvPr/>
          </p:nvSpPr>
          <p:spPr bwMode="hidden">
            <a:xfrm>
              <a:off x="2294" y="0"/>
              <a:ext cx="3159" cy="2725"/>
            </a:xfrm>
            <a:custGeom>
              <a:avLst/>
              <a:gdLst/>
              <a:ahLst/>
              <a:cxnLst>
                <a:cxn ang="0">
                  <a:pos x="0" y="0"/>
                </a:cxn>
                <a:cxn ang="0">
                  <a:pos x="3145" y="2727"/>
                </a:cxn>
                <a:cxn ang="0">
                  <a:pos x="3163" y="2704"/>
                </a:cxn>
                <a:cxn ang="0">
                  <a:pos x="102" y="0"/>
                </a:cxn>
                <a:cxn ang="0">
                  <a:pos x="0" y="0"/>
                </a:cxn>
                <a:cxn ang="0">
                  <a:pos x="0" y="0"/>
                </a:cxn>
              </a:cxnLst>
              <a:rect l="0" t="0" r="r" b="b"/>
              <a:pathLst>
                <a:path w="3163" h="2727">
                  <a:moveTo>
                    <a:pt x="0" y="0"/>
                  </a:moveTo>
                  <a:lnTo>
                    <a:pt x="3145" y="2727"/>
                  </a:lnTo>
                  <a:lnTo>
                    <a:pt x="3163" y="2704"/>
                  </a:lnTo>
                  <a:lnTo>
                    <a:pt x="102" y="0"/>
                  </a:lnTo>
                  <a:lnTo>
                    <a:pt x="0" y="0"/>
                  </a:lnTo>
                  <a:lnTo>
                    <a:pt x="0" y="0"/>
                  </a:lnTo>
                  <a:close/>
                </a:path>
              </a:pathLst>
            </a:custGeom>
            <a:gradFill rotWithShape="0">
              <a:gsLst>
                <a:gs pos="0">
                  <a:schemeClr val="bg1">
                    <a:gamma/>
                    <a:shade val="69804"/>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20" name="Freeform 18">
              <a:extLst>
                <a:ext uri="{FF2B5EF4-FFF2-40B4-BE49-F238E27FC236}">
                  <a16:creationId xmlns:a16="http://schemas.microsoft.com/office/drawing/2014/main" id="{A591258B-6E6D-4AAE-B08F-C0AB9BB41EDA}"/>
                </a:ext>
              </a:extLst>
            </p:cNvPr>
            <p:cNvSpPr>
              <a:spLocks/>
            </p:cNvSpPr>
            <p:nvPr/>
          </p:nvSpPr>
          <p:spPr bwMode="hidden">
            <a:xfrm>
              <a:off x="5435" y="2702"/>
              <a:ext cx="323" cy="299"/>
            </a:xfrm>
            <a:custGeom>
              <a:avLst/>
              <a:gdLst/>
              <a:ahLst/>
              <a:cxnLst>
                <a:cxn ang="0">
                  <a:pos x="323" y="299"/>
                </a:cxn>
                <a:cxn ang="0">
                  <a:pos x="323" y="263"/>
                </a:cxn>
                <a:cxn ang="0">
                  <a:pos x="18" y="0"/>
                </a:cxn>
                <a:cxn ang="0">
                  <a:pos x="0" y="23"/>
                </a:cxn>
                <a:cxn ang="0">
                  <a:pos x="323" y="299"/>
                </a:cxn>
                <a:cxn ang="0">
                  <a:pos x="323" y="299"/>
                </a:cxn>
              </a:cxnLst>
              <a:rect l="0" t="0" r="r" b="b"/>
              <a:pathLst>
                <a:path w="323" h="299">
                  <a:moveTo>
                    <a:pt x="323" y="299"/>
                  </a:moveTo>
                  <a:lnTo>
                    <a:pt x="323" y="263"/>
                  </a:lnTo>
                  <a:lnTo>
                    <a:pt x="18" y="0"/>
                  </a:lnTo>
                  <a:lnTo>
                    <a:pt x="0" y="23"/>
                  </a:lnTo>
                  <a:lnTo>
                    <a:pt x="323" y="299"/>
                  </a:lnTo>
                  <a:lnTo>
                    <a:pt x="323" y="299"/>
                  </a:lnTo>
                  <a:close/>
                </a:path>
              </a:pathLst>
            </a:custGeom>
            <a:gradFill rotWithShape="0">
              <a:gsLst>
                <a:gs pos="0">
                  <a:schemeClr val="bg1"/>
                </a:gs>
                <a:gs pos="100000">
                  <a:schemeClr val="bg1">
                    <a:gamma/>
                    <a:tint val="94118"/>
                    <a:invGamma/>
                  </a:schemeClr>
                </a:gs>
              </a:gsLst>
              <a:lin ang="2700000" scaled="1"/>
            </a:gradFill>
            <a:ln w="9525">
              <a:noFill/>
              <a:round/>
              <a:headEnd/>
              <a:tailEnd/>
            </a:ln>
          </p:spPr>
          <p:txBody>
            <a:bodyPr/>
            <a:lstStyle/>
            <a:p>
              <a:pPr eaLnBrk="1" hangingPunct="1">
                <a:defRPr/>
              </a:pPr>
              <a:endParaRPr lang="en-GB" sz="1800">
                <a:latin typeface="Arial" charset="0"/>
              </a:endParaRPr>
            </a:p>
          </p:txBody>
        </p:sp>
        <p:sp>
          <p:nvSpPr>
            <p:cNvPr id="21" name="Freeform 19">
              <a:extLst>
                <a:ext uri="{FF2B5EF4-FFF2-40B4-BE49-F238E27FC236}">
                  <a16:creationId xmlns:a16="http://schemas.microsoft.com/office/drawing/2014/main" id="{73E80427-5DCD-4FE5-A749-39BB182BA9EB}"/>
                </a:ext>
              </a:extLst>
            </p:cNvPr>
            <p:cNvSpPr>
              <a:spLocks/>
            </p:cNvSpPr>
            <p:nvPr/>
          </p:nvSpPr>
          <p:spPr bwMode="hidden">
            <a:xfrm>
              <a:off x="5477" y="2588"/>
              <a:ext cx="281" cy="335"/>
            </a:xfrm>
            <a:custGeom>
              <a:avLst/>
              <a:gdLst>
                <a:gd name="T0" fmla="*/ 281 w 281"/>
                <a:gd name="T1" fmla="*/ 335 h 335"/>
                <a:gd name="T2" fmla="*/ 281 w 281"/>
                <a:gd name="T3" fmla="*/ 173 h 335"/>
                <a:gd name="T4" fmla="*/ 96 w 281"/>
                <a:gd name="T5" fmla="*/ 0 h 335"/>
                <a:gd name="T6" fmla="*/ 0 w 281"/>
                <a:gd name="T7" fmla="*/ 90 h 335"/>
                <a:gd name="T8" fmla="*/ 281 w 281"/>
                <a:gd name="T9" fmla="*/ 335 h 335"/>
                <a:gd name="T10" fmla="*/ 281 w 281"/>
                <a:gd name="T11" fmla="*/ 335 h 3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81" h="335">
                  <a:moveTo>
                    <a:pt x="281" y="335"/>
                  </a:moveTo>
                  <a:lnTo>
                    <a:pt x="281" y="173"/>
                  </a:lnTo>
                  <a:lnTo>
                    <a:pt x="96" y="0"/>
                  </a:lnTo>
                  <a:lnTo>
                    <a:pt x="0" y="90"/>
                  </a:lnTo>
                  <a:lnTo>
                    <a:pt x="281" y="335"/>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22" name="Freeform 20">
              <a:extLst>
                <a:ext uri="{FF2B5EF4-FFF2-40B4-BE49-F238E27FC236}">
                  <a16:creationId xmlns:a16="http://schemas.microsoft.com/office/drawing/2014/main" id="{AF228965-E0A5-40CF-8643-FD7886703688}"/>
                </a:ext>
              </a:extLst>
            </p:cNvPr>
            <p:cNvSpPr>
              <a:spLocks/>
            </p:cNvSpPr>
            <p:nvPr/>
          </p:nvSpPr>
          <p:spPr bwMode="hidden">
            <a:xfrm>
              <a:off x="2454" y="0"/>
              <a:ext cx="3119" cy="2678"/>
            </a:xfrm>
            <a:custGeom>
              <a:avLst/>
              <a:gdLst/>
              <a:ahLst/>
              <a:cxnLst>
                <a:cxn ang="0">
                  <a:pos x="0" y="0"/>
                </a:cxn>
                <a:cxn ang="0">
                  <a:pos x="3026" y="2680"/>
                </a:cxn>
                <a:cxn ang="0">
                  <a:pos x="3122" y="2590"/>
                </a:cxn>
                <a:cxn ang="0">
                  <a:pos x="383" y="0"/>
                </a:cxn>
                <a:cxn ang="0">
                  <a:pos x="0" y="0"/>
                </a:cxn>
                <a:cxn ang="0">
                  <a:pos x="0" y="0"/>
                </a:cxn>
              </a:cxnLst>
              <a:rect l="0" t="0" r="r" b="b"/>
              <a:pathLst>
                <a:path w="3122" h="2680">
                  <a:moveTo>
                    <a:pt x="0" y="0"/>
                  </a:moveTo>
                  <a:lnTo>
                    <a:pt x="3026" y="2680"/>
                  </a:lnTo>
                  <a:lnTo>
                    <a:pt x="3122" y="2590"/>
                  </a:lnTo>
                  <a:lnTo>
                    <a:pt x="383" y="0"/>
                  </a:lnTo>
                  <a:lnTo>
                    <a:pt x="0" y="0"/>
                  </a:lnTo>
                  <a:lnTo>
                    <a:pt x="0" y="0"/>
                  </a:lnTo>
                  <a:close/>
                </a:path>
              </a:pathLst>
            </a:custGeom>
            <a:gradFill rotWithShape="0">
              <a:gsLst>
                <a:gs pos="0">
                  <a:schemeClr val="bg1">
                    <a:gamma/>
                    <a:shade val="46275"/>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23" name="Freeform 21">
              <a:extLst>
                <a:ext uri="{FF2B5EF4-FFF2-40B4-BE49-F238E27FC236}">
                  <a16:creationId xmlns:a16="http://schemas.microsoft.com/office/drawing/2014/main" id="{204E2D1A-D438-4F5E-B531-862A717BDE69}"/>
                </a:ext>
              </a:extLst>
            </p:cNvPr>
            <p:cNvSpPr>
              <a:spLocks/>
            </p:cNvSpPr>
            <p:nvPr/>
          </p:nvSpPr>
          <p:spPr bwMode="hidden">
            <a:xfrm>
              <a:off x="5626" y="2534"/>
              <a:ext cx="132" cy="132"/>
            </a:xfrm>
            <a:custGeom>
              <a:avLst/>
              <a:gdLst>
                <a:gd name="T0" fmla="*/ 132 w 132"/>
                <a:gd name="T1" fmla="*/ 132 h 132"/>
                <a:gd name="T2" fmla="*/ 0 w 132"/>
                <a:gd name="T3" fmla="*/ 0 h 132"/>
                <a:gd name="T4" fmla="*/ 0 w 132"/>
                <a:gd name="T5" fmla="*/ 0 h 132"/>
                <a:gd name="T6" fmla="*/ 132 w 132"/>
                <a:gd name="T7" fmla="*/ 132 h 132"/>
                <a:gd name="T8" fmla="*/ 132 w 132"/>
                <a:gd name="T9" fmla="*/ 132 h 1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2" h="132">
                  <a:moveTo>
                    <a:pt x="132" y="132"/>
                  </a:moveTo>
                  <a:lnTo>
                    <a:pt x="0" y="0"/>
                  </a:lnTo>
                  <a:lnTo>
                    <a:pt x="132" y="132"/>
                  </a:lnTo>
                  <a:close/>
                </a:path>
              </a:pathLst>
            </a:custGeom>
            <a:solidFill>
              <a:srgbClr val="FF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24" name="Freeform 22">
              <a:extLst>
                <a:ext uri="{FF2B5EF4-FFF2-40B4-BE49-F238E27FC236}">
                  <a16:creationId xmlns:a16="http://schemas.microsoft.com/office/drawing/2014/main" id="{E2533D5C-97AB-45C0-9D85-303A9FA10EF4}"/>
                </a:ext>
              </a:extLst>
            </p:cNvPr>
            <p:cNvSpPr>
              <a:spLocks/>
            </p:cNvSpPr>
            <p:nvPr/>
          </p:nvSpPr>
          <p:spPr bwMode="hidden">
            <a:xfrm>
              <a:off x="3112" y="0"/>
              <a:ext cx="2514" cy="2534"/>
            </a:xfrm>
            <a:custGeom>
              <a:avLst/>
              <a:gdLst/>
              <a:ahLst/>
              <a:cxnLst>
                <a:cxn ang="0">
                  <a:pos x="0" y="0"/>
                </a:cxn>
                <a:cxn ang="0">
                  <a:pos x="2517" y="2536"/>
                </a:cxn>
                <a:cxn ang="0">
                  <a:pos x="2517" y="2536"/>
                </a:cxn>
                <a:cxn ang="0">
                  <a:pos x="66" y="0"/>
                </a:cxn>
                <a:cxn ang="0">
                  <a:pos x="0" y="0"/>
                </a:cxn>
                <a:cxn ang="0">
                  <a:pos x="0" y="0"/>
                </a:cxn>
              </a:cxnLst>
              <a:rect l="0" t="0" r="r" b="b"/>
              <a:pathLst>
                <a:path w="2517" h="2536">
                  <a:moveTo>
                    <a:pt x="0" y="0"/>
                  </a:moveTo>
                  <a:lnTo>
                    <a:pt x="2517" y="2536"/>
                  </a:lnTo>
                  <a:lnTo>
                    <a:pt x="2517" y="2536"/>
                  </a:lnTo>
                  <a:lnTo>
                    <a:pt x="66" y="0"/>
                  </a:lnTo>
                  <a:lnTo>
                    <a:pt x="0" y="0"/>
                  </a:lnTo>
                  <a:lnTo>
                    <a:pt x="0" y="0"/>
                  </a:lnTo>
                  <a:close/>
                </a:path>
              </a:pathLst>
            </a:custGeom>
            <a:gradFill rotWithShape="0">
              <a:gsLst>
                <a:gs pos="0">
                  <a:schemeClr val="bg1">
                    <a:gamma/>
                    <a:shade val="51373"/>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25" name="Freeform 23">
              <a:extLst>
                <a:ext uri="{FF2B5EF4-FFF2-40B4-BE49-F238E27FC236}">
                  <a16:creationId xmlns:a16="http://schemas.microsoft.com/office/drawing/2014/main" id="{163B527B-DD8B-4593-8E32-0C7E4671F5A6}"/>
                </a:ext>
              </a:extLst>
            </p:cNvPr>
            <p:cNvSpPr>
              <a:spLocks/>
            </p:cNvSpPr>
            <p:nvPr/>
          </p:nvSpPr>
          <p:spPr bwMode="hidden">
            <a:xfrm>
              <a:off x="3488" y="0"/>
              <a:ext cx="2198" cy="2480"/>
            </a:xfrm>
            <a:custGeom>
              <a:avLst/>
              <a:gdLst/>
              <a:ahLst/>
              <a:cxnLst>
                <a:cxn ang="0">
                  <a:pos x="0" y="0"/>
                </a:cxn>
                <a:cxn ang="0">
                  <a:pos x="2188" y="2482"/>
                </a:cxn>
                <a:cxn ang="0">
                  <a:pos x="2200" y="2476"/>
                </a:cxn>
                <a:cxn ang="0">
                  <a:pos x="317" y="0"/>
                </a:cxn>
                <a:cxn ang="0">
                  <a:pos x="0" y="0"/>
                </a:cxn>
                <a:cxn ang="0">
                  <a:pos x="0" y="0"/>
                </a:cxn>
              </a:cxnLst>
              <a:rect l="0" t="0" r="r" b="b"/>
              <a:pathLst>
                <a:path w="2200" h="2482">
                  <a:moveTo>
                    <a:pt x="0" y="0"/>
                  </a:moveTo>
                  <a:lnTo>
                    <a:pt x="2188" y="2482"/>
                  </a:lnTo>
                  <a:lnTo>
                    <a:pt x="2200" y="2476"/>
                  </a:lnTo>
                  <a:lnTo>
                    <a:pt x="317" y="0"/>
                  </a:lnTo>
                  <a:lnTo>
                    <a:pt x="0" y="0"/>
                  </a:lnTo>
                  <a:lnTo>
                    <a:pt x="0" y="0"/>
                  </a:lnTo>
                  <a:close/>
                </a:path>
              </a:pathLst>
            </a:custGeom>
            <a:gradFill rotWithShape="0">
              <a:gsLst>
                <a:gs pos="0">
                  <a:schemeClr val="bg2">
                    <a:gamma/>
                    <a:shade val="78824"/>
                    <a:invGamma/>
                  </a:schemeClr>
                </a:gs>
                <a:gs pos="100000">
                  <a:schemeClr val="bg2"/>
                </a:gs>
              </a:gsLst>
              <a:lin ang="5400000" scaled="1"/>
            </a:gradFill>
            <a:ln w="9525" cap="flat" cmpd="sng">
              <a:noFill/>
              <a:prstDash val="solid"/>
              <a:round/>
              <a:headEnd type="none" w="med" len="med"/>
              <a:tailEnd type="none" w="med" len="med"/>
            </a:ln>
            <a:effectLst/>
          </p:spPr>
          <p:txBody>
            <a:bodyPr/>
            <a:lstStyle/>
            <a:p>
              <a:pPr eaLnBrk="1" hangingPunct="1">
                <a:defRPr/>
              </a:pPr>
              <a:endParaRPr lang="en-GB" sz="1800">
                <a:latin typeface="Arial" charset="0"/>
              </a:endParaRPr>
            </a:p>
          </p:txBody>
        </p:sp>
        <p:sp>
          <p:nvSpPr>
            <p:cNvPr id="26" name="Freeform 24">
              <a:extLst>
                <a:ext uri="{FF2B5EF4-FFF2-40B4-BE49-F238E27FC236}">
                  <a16:creationId xmlns:a16="http://schemas.microsoft.com/office/drawing/2014/main" id="{8CD5C57D-A22A-4BBD-8805-477F956654E1}"/>
                </a:ext>
              </a:extLst>
            </p:cNvPr>
            <p:cNvSpPr>
              <a:spLocks/>
            </p:cNvSpPr>
            <p:nvPr/>
          </p:nvSpPr>
          <p:spPr bwMode="hidden">
            <a:xfrm>
              <a:off x="5674" y="2474"/>
              <a:ext cx="84" cy="96"/>
            </a:xfrm>
            <a:custGeom>
              <a:avLst/>
              <a:gdLst/>
              <a:ahLst/>
              <a:cxnLst>
                <a:cxn ang="0">
                  <a:pos x="84" y="96"/>
                </a:cxn>
                <a:cxn ang="0">
                  <a:pos x="84" y="90"/>
                </a:cxn>
                <a:cxn ang="0">
                  <a:pos x="12" y="0"/>
                </a:cxn>
                <a:cxn ang="0">
                  <a:pos x="0" y="6"/>
                </a:cxn>
                <a:cxn ang="0">
                  <a:pos x="84" y="96"/>
                </a:cxn>
                <a:cxn ang="0">
                  <a:pos x="84" y="96"/>
                </a:cxn>
              </a:cxnLst>
              <a:rect l="0" t="0" r="r" b="b"/>
              <a:pathLst>
                <a:path w="84" h="96">
                  <a:moveTo>
                    <a:pt x="84" y="96"/>
                  </a:moveTo>
                  <a:lnTo>
                    <a:pt x="84" y="90"/>
                  </a:lnTo>
                  <a:lnTo>
                    <a:pt x="12" y="0"/>
                  </a:lnTo>
                  <a:lnTo>
                    <a:pt x="0" y="6"/>
                  </a:lnTo>
                  <a:lnTo>
                    <a:pt x="84" y="96"/>
                  </a:lnTo>
                  <a:lnTo>
                    <a:pt x="84" y="96"/>
                  </a:lnTo>
                  <a:close/>
                </a:path>
              </a:pathLst>
            </a:custGeom>
            <a:gradFill rotWithShape="0">
              <a:gsLst>
                <a:gs pos="0">
                  <a:schemeClr val="bg1"/>
                </a:gs>
                <a:gs pos="100000">
                  <a:schemeClr val="bg1">
                    <a:gamma/>
                    <a:tint val="90980"/>
                    <a:invGamma/>
                  </a:schemeClr>
                </a:gs>
              </a:gsLst>
              <a:lin ang="2700000" scaled="1"/>
            </a:gradFill>
            <a:ln w="9525">
              <a:noFill/>
              <a:round/>
              <a:headEnd/>
              <a:tailEnd/>
            </a:ln>
          </p:spPr>
          <p:txBody>
            <a:bodyPr/>
            <a:lstStyle/>
            <a:p>
              <a:pPr eaLnBrk="1" hangingPunct="1">
                <a:defRPr/>
              </a:pPr>
              <a:endParaRPr lang="en-GB" sz="1800">
                <a:latin typeface="Arial" charset="0"/>
              </a:endParaRPr>
            </a:p>
          </p:txBody>
        </p:sp>
        <p:sp>
          <p:nvSpPr>
            <p:cNvPr id="27" name="Freeform 25">
              <a:extLst>
                <a:ext uri="{FF2B5EF4-FFF2-40B4-BE49-F238E27FC236}">
                  <a16:creationId xmlns:a16="http://schemas.microsoft.com/office/drawing/2014/main" id="{56969FD8-4199-4199-86AA-B2ACB75B02C4}"/>
                </a:ext>
              </a:extLst>
            </p:cNvPr>
            <p:cNvSpPr>
              <a:spLocks/>
            </p:cNvSpPr>
            <p:nvPr/>
          </p:nvSpPr>
          <p:spPr bwMode="hidden">
            <a:xfrm>
              <a:off x="5603" y="850"/>
              <a:ext cx="155" cy="516"/>
            </a:xfrm>
            <a:custGeom>
              <a:avLst/>
              <a:gdLst>
                <a:gd name="T0" fmla="*/ 155 w 155"/>
                <a:gd name="T1" fmla="*/ 516 h 516"/>
                <a:gd name="T2" fmla="*/ 155 w 155"/>
                <a:gd name="T3" fmla="*/ 204 h 516"/>
                <a:gd name="T4" fmla="*/ 77 w 155"/>
                <a:gd name="T5" fmla="*/ 0 h 516"/>
                <a:gd name="T6" fmla="*/ 0 w 155"/>
                <a:gd name="T7" fmla="*/ 192 h 516"/>
                <a:gd name="T8" fmla="*/ 155 w 155"/>
                <a:gd name="T9" fmla="*/ 516 h 516"/>
                <a:gd name="T10" fmla="*/ 155 w 155"/>
                <a:gd name="T11" fmla="*/ 516 h 51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5" h="516">
                  <a:moveTo>
                    <a:pt x="155" y="516"/>
                  </a:moveTo>
                  <a:lnTo>
                    <a:pt x="155" y="204"/>
                  </a:lnTo>
                  <a:lnTo>
                    <a:pt x="77" y="0"/>
                  </a:lnTo>
                  <a:lnTo>
                    <a:pt x="0" y="192"/>
                  </a:lnTo>
                  <a:lnTo>
                    <a:pt x="155" y="51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28" name="Freeform 26">
              <a:extLst>
                <a:ext uri="{FF2B5EF4-FFF2-40B4-BE49-F238E27FC236}">
                  <a16:creationId xmlns:a16="http://schemas.microsoft.com/office/drawing/2014/main" id="{7FE23FAC-68B0-4E9F-9657-7FBCA6506864}"/>
                </a:ext>
              </a:extLst>
            </p:cNvPr>
            <p:cNvSpPr>
              <a:spLocks/>
            </p:cNvSpPr>
            <p:nvPr/>
          </p:nvSpPr>
          <p:spPr bwMode="hidden">
            <a:xfrm>
              <a:off x="5107" y="0"/>
              <a:ext cx="573" cy="1042"/>
            </a:xfrm>
            <a:custGeom>
              <a:avLst/>
              <a:gdLst/>
              <a:ahLst/>
              <a:cxnLst>
                <a:cxn ang="0">
                  <a:pos x="0" y="0"/>
                </a:cxn>
                <a:cxn ang="0">
                  <a:pos x="497" y="1043"/>
                </a:cxn>
                <a:cxn ang="0">
                  <a:pos x="574" y="851"/>
                </a:cxn>
                <a:cxn ang="0">
                  <a:pos x="251" y="0"/>
                </a:cxn>
                <a:cxn ang="0">
                  <a:pos x="0" y="0"/>
                </a:cxn>
                <a:cxn ang="0">
                  <a:pos x="0" y="0"/>
                </a:cxn>
              </a:cxnLst>
              <a:rect l="0" t="0" r="r" b="b"/>
              <a:pathLst>
                <a:path w="574" h="1043">
                  <a:moveTo>
                    <a:pt x="0" y="0"/>
                  </a:moveTo>
                  <a:lnTo>
                    <a:pt x="497" y="1043"/>
                  </a:lnTo>
                  <a:lnTo>
                    <a:pt x="574" y="851"/>
                  </a:lnTo>
                  <a:lnTo>
                    <a:pt x="251" y="0"/>
                  </a:lnTo>
                  <a:lnTo>
                    <a:pt x="0" y="0"/>
                  </a:lnTo>
                  <a:lnTo>
                    <a:pt x="0" y="0"/>
                  </a:lnTo>
                  <a:close/>
                </a:path>
              </a:pathLst>
            </a:custGeom>
            <a:gradFill rotWithShape="0">
              <a:gsLst>
                <a:gs pos="0">
                  <a:schemeClr val="bg2">
                    <a:gamma/>
                    <a:shade val="66667"/>
                    <a:invGamma/>
                  </a:schemeClr>
                </a:gs>
                <a:gs pos="100000">
                  <a:schemeClr val="bg2"/>
                </a:gs>
              </a:gsLst>
              <a:lin ang="5400000" scaled="1"/>
            </a:gradFill>
            <a:ln w="9525">
              <a:noFill/>
              <a:round/>
              <a:headEnd/>
              <a:tailEnd/>
            </a:ln>
          </p:spPr>
          <p:txBody>
            <a:bodyPr/>
            <a:lstStyle/>
            <a:p>
              <a:pPr eaLnBrk="1" hangingPunct="1">
                <a:defRPr/>
              </a:pPr>
              <a:endParaRPr lang="en-GB" sz="1800">
                <a:latin typeface="Arial" charset="0"/>
              </a:endParaRPr>
            </a:p>
          </p:txBody>
        </p:sp>
        <p:sp>
          <p:nvSpPr>
            <p:cNvPr id="29" name="Freeform 27">
              <a:extLst>
                <a:ext uri="{FF2B5EF4-FFF2-40B4-BE49-F238E27FC236}">
                  <a16:creationId xmlns:a16="http://schemas.microsoft.com/office/drawing/2014/main" id="{E428687D-5ED0-487B-B4FC-27916BE3CD86}"/>
                </a:ext>
              </a:extLst>
            </p:cNvPr>
            <p:cNvSpPr>
              <a:spLocks/>
            </p:cNvSpPr>
            <p:nvPr/>
          </p:nvSpPr>
          <p:spPr bwMode="hidden">
            <a:xfrm>
              <a:off x="5411" y="0"/>
              <a:ext cx="341" cy="796"/>
            </a:xfrm>
            <a:custGeom>
              <a:avLst/>
              <a:gdLst/>
              <a:ahLst/>
              <a:cxnLst>
                <a:cxn ang="0">
                  <a:pos x="144" y="0"/>
                </a:cxn>
                <a:cxn ang="0">
                  <a:pos x="0" y="0"/>
                </a:cxn>
                <a:cxn ang="0">
                  <a:pos x="287" y="797"/>
                </a:cxn>
                <a:cxn ang="0">
                  <a:pos x="341" y="653"/>
                </a:cxn>
                <a:cxn ang="0">
                  <a:pos x="144" y="0"/>
                </a:cxn>
                <a:cxn ang="0">
                  <a:pos x="144" y="0"/>
                </a:cxn>
              </a:cxnLst>
              <a:rect l="0" t="0" r="r" b="b"/>
              <a:pathLst>
                <a:path w="341" h="797">
                  <a:moveTo>
                    <a:pt x="144" y="0"/>
                  </a:moveTo>
                  <a:lnTo>
                    <a:pt x="0" y="0"/>
                  </a:lnTo>
                  <a:lnTo>
                    <a:pt x="287" y="797"/>
                  </a:lnTo>
                  <a:lnTo>
                    <a:pt x="341" y="653"/>
                  </a:lnTo>
                  <a:lnTo>
                    <a:pt x="144" y="0"/>
                  </a:lnTo>
                  <a:lnTo>
                    <a:pt x="144" y="0"/>
                  </a:lnTo>
                  <a:close/>
                </a:path>
              </a:pathLst>
            </a:custGeom>
            <a:gradFill rotWithShape="0">
              <a:gsLst>
                <a:gs pos="0">
                  <a:schemeClr val="bg2">
                    <a:gamma/>
                    <a:shade val="69804"/>
                    <a:invGamma/>
                  </a:schemeClr>
                </a:gs>
                <a:gs pos="100000">
                  <a:schemeClr val="bg2"/>
                </a:gs>
              </a:gsLst>
              <a:lin ang="5400000" scaled="1"/>
            </a:gradFill>
            <a:ln w="9525">
              <a:noFill/>
              <a:round/>
              <a:headEnd/>
              <a:tailEnd/>
            </a:ln>
          </p:spPr>
          <p:txBody>
            <a:bodyPr/>
            <a:lstStyle/>
            <a:p>
              <a:pPr eaLnBrk="1" hangingPunct="1">
                <a:defRPr/>
              </a:pPr>
              <a:endParaRPr lang="en-GB" sz="1800">
                <a:latin typeface="Arial" charset="0"/>
              </a:endParaRPr>
            </a:p>
          </p:txBody>
        </p:sp>
        <p:sp>
          <p:nvSpPr>
            <p:cNvPr id="30" name="Freeform 28">
              <a:extLst>
                <a:ext uri="{FF2B5EF4-FFF2-40B4-BE49-F238E27FC236}">
                  <a16:creationId xmlns:a16="http://schemas.microsoft.com/office/drawing/2014/main" id="{9DB40345-33C0-467D-98D7-7AF7E34FBEB2}"/>
                </a:ext>
              </a:extLst>
            </p:cNvPr>
            <p:cNvSpPr>
              <a:spLocks/>
            </p:cNvSpPr>
            <p:nvPr/>
          </p:nvSpPr>
          <p:spPr bwMode="hidden">
            <a:xfrm>
              <a:off x="5698" y="653"/>
              <a:ext cx="60" cy="311"/>
            </a:xfrm>
            <a:custGeom>
              <a:avLst/>
              <a:gdLst>
                <a:gd name="T0" fmla="*/ 0 w 60"/>
                <a:gd name="T1" fmla="*/ 144 h 312"/>
                <a:gd name="T2" fmla="*/ 60 w 60"/>
                <a:gd name="T3" fmla="*/ 299 h 312"/>
                <a:gd name="T4" fmla="*/ 60 w 60"/>
                <a:gd name="T5" fmla="*/ 6 h 312"/>
                <a:gd name="T6" fmla="*/ 54 w 60"/>
                <a:gd name="T7" fmla="*/ 0 h 312"/>
                <a:gd name="T8" fmla="*/ 0 w 60"/>
                <a:gd name="T9" fmla="*/ 144 h 312"/>
                <a:gd name="T10" fmla="*/ 0 w 60"/>
                <a:gd name="T11" fmla="*/ 144 h 3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0" h="312">
                  <a:moveTo>
                    <a:pt x="0" y="144"/>
                  </a:moveTo>
                  <a:lnTo>
                    <a:pt x="60" y="312"/>
                  </a:lnTo>
                  <a:lnTo>
                    <a:pt x="60" y="6"/>
                  </a:lnTo>
                  <a:lnTo>
                    <a:pt x="54" y="0"/>
                  </a:lnTo>
                  <a:lnTo>
                    <a:pt x="0" y="14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1" name="Freeform 29">
              <a:extLst>
                <a:ext uri="{FF2B5EF4-FFF2-40B4-BE49-F238E27FC236}">
                  <a16:creationId xmlns:a16="http://schemas.microsoft.com/office/drawing/2014/main" id="{06B61CE6-E895-4F95-8079-4D8D7240115F}"/>
                </a:ext>
              </a:extLst>
            </p:cNvPr>
            <p:cNvSpPr>
              <a:spLocks/>
            </p:cNvSpPr>
            <p:nvPr/>
          </p:nvSpPr>
          <p:spPr bwMode="hidden">
            <a:xfrm>
              <a:off x="2" y="1601"/>
              <a:ext cx="5752" cy="1864"/>
            </a:xfrm>
            <a:custGeom>
              <a:avLst/>
              <a:gdLst/>
              <a:ahLst/>
              <a:cxnLst>
                <a:cxn ang="0">
                  <a:pos x="0" y="371"/>
                </a:cxn>
                <a:cxn ang="0">
                  <a:pos x="5740" y="1864"/>
                </a:cxn>
                <a:cxn ang="0">
                  <a:pos x="5740" y="1834"/>
                </a:cxn>
                <a:cxn ang="0">
                  <a:pos x="0" y="0"/>
                </a:cxn>
                <a:cxn ang="0">
                  <a:pos x="0" y="371"/>
                </a:cxn>
                <a:cxn ang="0">
                  <a:pos x="0" y="371"/>
                </a:cxn>
              </a:cxnLst>
              <a:rect l="0" t="0" r="r" b="b"/>
              <a:pathLst>
                <a:path w="5740" h="1864">
                  <a:moveTo>
                    <a:pt x="0" y="371"/>
                  </a:moveTo>
                  <a:lnTo>
                    <a:pt x="5740" y="1864"/>
                  </a:lnTo>
                  <a:lnTo>
                    <a:pt x="5740" y="1834"/>
                  </a:lnTo>
                  <a:lnTo>
                    <a:pt x="0" y="0"/>
                  </a:lnTo>
                  <a:lnTo>
                    <a:pt x="0" y="371"/>
                  </a:lnTo>
                  <a:lnTo>
                    <a:pt x="0" y="371"/>
                  </a:lnTo>
                  <a:close/>
                </a:path>
              </a:pathLst>
            </a:custGeom>
            <a:gradFill rotWithShape="0">
              <a:gsLst>
                <a:gs pos="0">
                  <a:schemeClr val="bg1">
                    <a:gamma/>
                    <a:shade val="63529"/>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2" name="Freeform 30">
              <a:extLst>
                <a:ext uri="{FF2B5EF4-FFF2-40B4-BE49-F238E27FC236}">
                  <a16:creationId xmlns:a16="http://schemas.microsoft.com/office/drawing/2014/main" id="{4AFDE2D8-BF17-462E-A7F0-4B60BA3CEDF0}"/>
                </a:ext>
              </a:extLst>
            </p:cNvPr>
            <p:cNvSpPr>
              <a:spLocks/>
            </p:cNvSpPr>
            <p:nvPr/>
          </p:nvSpPr>
          <p:spPr bwMode="hidden">
            <a:xfrm>
              <a:off x="5754" y="3483"/>
              <a:ext cx="6" cy="6"/>
            </a:xfrm>
            <a:custGeom>
              <a:avLst/>
              <a:gdLst>
                <a:gd name="T0" fmla="*/ 6 w 6"/>
                <a:gd name="T1" fmla="*/ 6 h 6"/>
                <a:gd name="T2" fmla="*/ 0 w 6"/>
                <a:gd name="T3" fmla="*/ 0 h 6"/>
                <a:gd name="T4" fmla="*/ 0 w 6"/>
                <a:gd name="T5" fmla="*/ 6 h 6"/>
                <a:gd name="T6" fmla="*/ 6 w 6"/>
                <a:gd name="T7" fmla="*/ 6 h 6"/>
                <a:gd name="T8" fmla="*/ 6 w 6"/>
                <a:gd name="T9" fmla="*/ 6 h 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 h="6">
                  <a:moveTo>
                    <a:pt x="6" y="6"/>
                  </a:moveTo>
                  <a:lnTo>
                    <a:pt x="0" y="0"/>
                  </a:lnTo>
                  <a:lnTo>
                    <a:pt x="0" y="6"/>
                  </a:lnTo>
                  <a:lnTo>
                    <a:pt x="6" y="6"/>
                  </a:lnTo>
                  <a:close/>
                </a:path>
              </a:pathLst>
            </a:custGeom>
            <a:solidFill>
              <a:srgbClr val="18F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3" name="Freeform 31">
              <a:extLst>
                <a:ext uri="{FF2B5EF4-FFF2-40B4-BE49-F238E27FC236}">
                  <a16:creationId xmlns:a16="http://schemas.microsoft.com/office/drawing/2014/main" id="{0C052C02-6A31-4FAC-99C3-16C2632A0C25}"/>
                </a:ext>
              </a:extLst>
            </p:cNvPr>
            <p:cNvSpPr>
              <a:spLocks/>
            </p:cNvSpPr>
            <p:nvPr/>
          </p:nvSpPr>
          <p:spPr bwMode="hidden">
            <a:xfrm>
              <a:off x="2" y="2152"/>
              <a:ext cx="5752" cy="1337"/>
            </a:xfrm>
            <a:custGeom>
              <a:avLst/>
              <a:gdLst/>
              <a:ahLst/>
              <a:cxnLst>
                <a:cxn ang="0">
                  <a:pos x="0" y="366"/>
                </a:cxn>
                <a:cxn ang="0">
                  <a:pos x="5740" y="1337"/>
                </a:cxn>
                <a:cxn ang="0">
                  <a:pos x="5740" y="1331"/>
                </a:cxn>
                <a:cxn ang="0">
                  <a:pos x="0" y="0"/>
                </a:cxn>
                <a:cxn ang="0">
                  <a:pos x="0" y="366"/>
                </a:cxn>
                <a:cxn ang="0">
                  <a:pos x="0" y="366"/>
                </a:cxn>
              </a:cxnLst>
              <a:rect l="0" t="0" r="r" b="b"/>
              <a:pathLst>
                <a:path w="5740" h="1337">
                  <a:moveTo>
                    <a:pt x="0" y="366"/>
                  </a:moveTo>
                  <a:lnTo>
                    <a:pt x="5740" y="1337"/>
                  </a:lnTo>
                  <a:lnTo>
                    <a:pt x="5740" y="1331"/>
                  </a:lnTo>
                  <a:lnTo>
                    <a:pt x="0" y="0"/>
                  </a:lnTo>
                  <a:lnTo>
                    <a:pt x="0" y="366"/>
                  </a:lnTo>
                  <a:lnTo>
                    <a:pt x="0" y="366"/>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4" name="Freeform 32">
              <a:extLst>
                <a:ext uri="{FF2B5EF4-FFF2-40B4-BE49-F238E27FC236}">
                  <a16:creationId xmlns:a16="http://schemas.microsoft.com/office/drawing/2014/main" id="{7C83B015-5C36-4939-B023-1E754ACEB6ED}"/>
                </a:ext>
              </a:extLst>
            </p:cNvPr>
            <p:cNvSpPr>
              <a:spLocks/>
            </p:cNvSpPr>
            <p:nvPr/>
          </p:nvSpPr>
          <p:spPr bwMode="hidden">
            <a:xfrm>
              <a:off x="2" y="3177"/>
              <a:ext cx="5752" cy="414"/>
            </a:xfrm>
            <a:custGeom>
              <a:avLst/>
              <a:gdLst/>
              <a:ahLst/>
              <a:cxnLst>
                <a:cxn ang="0">
                  <a:pos x="0" y="48"/>
                </a:cxn>
                <a:cxn ang="0">
                  <a:pos x="5740" y="414"/>
                </a:cxn>
                <a:cxn ang="0">
                  <a:pos x="5740" y="402"/>
                </a:cxn>
                <a:cxn ang="0">
                  <a:pos x="0" y="0"/>
                </a:cxn>
                <a:cxn ang="0">
                  <a:pos x="0" y="48"/>
                </a:cxn>
                <a:cxn ang="0">
                  <a:pos x="0" y="48"/>
                </a:cxn>
              </a:cxnLst>
              <a:rect l="0" t="0" r="r" b="b"/>
              <a:pathLst>
                <a:path w="5740" h="414">
                  <a:moveTo>
                    <a:pt x="0" y="48"/>
                  </a:moveTo>
                  <a:lnTo>
                    <a:pt x="5740" y="414"/>
                  </a:lnTo>
                  <a:lnTo>
                    <a:pt x="5740" y="402"/>
                  </a:lnTo>
                  <a:lnTo>
                    <a:pt x="0" y="0"/>
                  </a:lnTo>
                  <a:lnTo>
                    <a:pt x="0" y="48"/>
                  </a:lnTo>
                  <a:lnTo>
                    <a:pt x="0" y="48"/>
                  </a:lnTo>
                  <a:close/>
                </a:path>
              </a:pathLst>
            </a:custGeom>
            <a:gradFill rotWithShape="0">
              <a:gsLst>
                <a:gs pos="0">
                  <a:schemeClr val="bg1">
                    <a:gamma/>
                    <a:shade val="84706"/>
                    <a:invGamma/>
                  </a:schemeClr>
                </a:gs>
                <a:gs pos="100000">
                  <a:schemeClr val="bg1"/>
                </a:gs>
              </a:gsLst>
              <a:lin ang="0" scaled="1"/>
            </a:gradFill>
            <a:ln w="9525">
              <a:noFill/>
              <a:round/>
              <a:headEnd/>
              <a:tailEnd/>
            </a:ln>
          </p:spPr>
          <p:txBody>
            <a:bodyPr/>
            <a:lstStyle/>
            <a:p>
              <a:pPr eaLnBrk="1" hangingPunct="1">
                <a:defRPr/>
              </a:pPr>
              <a:endParaRPr lang="en-GB" sz="1800">
                <a:latin typeface="Arial" charset="0"/>
              </a:endParaRPr>
            </a:p>
          </p:txBody>
        </p:sp>
        <p:sp>
          <p:nvSpPr>
            <p:cNvPr id="35" name="Freeform 33">
              <a:extLst>
                <a:ext uri="{FF2B5EF4-FFF2-40B4-BE49-F238E27FC236}">
                  <a16:creationId xmlns:a16="http://schemas.microsoft.com/office/drawing/2014/main" id="{FD3E2E41-9D10-4DA1-A95C-D899288E9A67}"/>
                </a:ext>
              </a:extLst>
            </p:cNvPr>
            <p:cNvSpPr>
              <a:spLocks/>
            </p:cNvSpPr>
            <p:nvPr/>
          </p:nvSpPr>
          <p:spPr bwMode="hidden">
            <a:xfrm>
              <a:off x="1297" y="0"/>
              <a:ext cx="4457" cy="3177"/>
            </a:xfrm>
            <a:custGeom>
              <a:avLst/>
              <a:gdLst/>
              <a:ahLst/>
              <a:cxnLst>
                <a:cxn ang="0">
                  <a:pos x="0" y="0"/>
                </a:cxn>
                <a:cxn ang="0">
                  <a:pos x="4448" y="3177"/>
                </a:cxn>
                <a:cxn ang="0">
                  <a:pos x="4448" y="3153"/>
                </a:cxn>
                <a:cxn ang="0">
                  <a:pos x="125" y="0"/>
                </a:cxn>
                <a:cxn ang="0">
                  <a:pos x="0" y="0"/>
                </a:cxn>
                <a:cxn ang="0">
                  <a:pos x="0" y="0"/>
                </a:cxn>
              </a:cxnLst>
              <a:rect l="0" t="0" r="r" b="b"/>
              <a:pathLst>
                <a:path w="4448" h="3177">
                  <a:moveTo>
                    <a:pt x="0" y="0"/>
                  </a:moveTo>
                  <a:lnTo>
                    <a:pt x="4448" y="3177"/>
                  </a:lnTo>
                  <a:lnTo>
                    <a:pt x="4448" y="3153"/>
                  </a:lnTo>
                  <a:lnTo>
                    <a:pt x="125" y="0"/>
                  </a:lnTo>
                  <a:lnTo>
                    <a:pt x="0" y="0"/>
                  </a:lnTo>
                  <a:lnTo>
                    <a:pt x="0" y="0"/>
                  </a:lnTo>
                  <a:close/>
                </a:path>
              </a:pathLst>
            </a:custGeom>
            <a:gradFill rotWithShape="0">
              <a:gsLst>
                <a:gs pos="0">
                  <a:schemeClr val="bg1">
                    <a:gamma/>
                    <a:shade val="48627"/>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6" name="Freeform 34">
              <a:extLst>
                <a:ext uri="{FF2B5EF4-FFF2-40B4-BE49-F238E27FC236}">
                  <a16:creationId xmlns:a16="http://schemas.microsoft.com/office/drawing/2014/main" id="{2943FEE8-ABD8-461C-969F-76880F39CC33}"/>
                </a:ext>
              </a:extLst>
            </p:cNvPr>
            <p:cNvSpPr>
              <a:spLocks/>
            </p:cNvSpPr>
            <p:nvPr/>
          </p:nvSpPr>
          <p:spPr bwMode="hidden">
            <a:xfrm>
              <a:off x="3321" y="0"/>
              <a:ext cx="2433" cy="2614"/>
            </a:xfrm>
            <a:custGeom>
              <a:avLst/>
              <a:gdLst/>
              <a:ahLst/>
              <a:cxnLst>
                <a:cxn ang="0">
                  <a:pos x="0" y="0"/>
                </a:cxn>
                <a:cxn ang="0">
                  <a:pos x="2428" y="2614"/>
                </a:cxn>
                <a:cxn ang="0">
                  <a:pos x="2428" y="2608"/>
                </a:cxn>
                <a:cxn ang="0">
                  <a:pos x="66" y="0"/>
                </a:cxn>
                <a:cxn ang="0">
                  <a:pos x="0" y="0"/>
                </a:cxn>
                <a:cxn ang="0">
                  <a:pos x="0" y="0"/>
                </a:cxn>
              </a:cxnLst>
              <a:rect l="0" t="0" r="r" b="b"/>
              <a:pathLst>
                <a:path w="2428" h="2614">
                  <a:moveTo>
                    <a:pt x="0" y="0"/>
                  </a:moveTo>
                  <a:lnTo>
                    <a:pt x="2428" y="2614"/>
                  </a:lnTo>
                  <a:lnTo>
                    <a:pt x="2428" y="2608"/>
                  </a:lnTo>
                  <a:lnTo>
                    <a:pt x="66" y="0"/>
                  </a:lnTo>
                  <a:lnTo>
                    <a:pt x="0" y="0"/>
                  </a:lnTo>
                  <a:lnTo>
                    <a:pt x="0" y="0"/>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7" name="Freeform 35">
              <a:extLst>
                <a:ext uri="{FF2B5EF4-FFF2-40B4-BE49-F238E27FC236}">
                  <a16:creationId xmlns:a16="http://schemas.microsoft.com/office/drawing/2014/main" id="{322E85F9-8BAB-49BF-87A5-4D655B31366F}"/>
                </a:ext>
              </a:extLst>
            </p:cNvPr>
            <p:cNvSpPr>
              <a:spLocks/>
            </p:cNvSpPr>
            <p:nvPr/>
          </p:nvSpPr>
          <p:spPr bwMode="hidden">
            <a:xfrm>
              <a:off x="3950" y="0"/>
              <a:ext cx="1804" cy="2464"/>
            </a:xfrm>
            <a:custGeom>
              <a:avLst/>
              <a:gdLst/>
              <a:ahLst/>
              <a:cxnLst>
                <a:cxn ang="0">
                  <a:pos x="485" y="0"/>
                </a:cxn>
                <a:cxn ang="0">
                  <a:pos x="0" y="0"/>
                </a:cxn>
                <a:cxn ang="0">
                  <a:pos x="1800" y="2464"/>
                </a:cxn>
                <a:cxn ang="0">
                  <a:pos x="1800" y="2248"/>
                </a:cxn>
                <a:cxn ang="0">
                  <a:pos x="1794" y="2248"/>
                </a:cxn>
                <a:cxn ang="0">
                  <a:pos x="485" y="0"/>
                </a:cxn>
                <a:cxn ang="0">
                  <a:pos x="485" y="0"/>
                </a:cxn>
              </a:cxnLst>
              <a:rect l="0" t="0" r="r" b="b"/>
              <a:pathLst>
                <a:path w="1800" h="2464">
                  <a:moveTo>
                    <a:pt x="485" y="0"/>
                  </a:moveTo>
                  <a:lnTo>
                    <a:pt x="0" y="0"/>
                  </a:lnTo>
                  <a:lnTo>
                    <a:pt x="1800" y="2464"/>
                  </a:lnTo>
                  <a:lnTo>
                    <a:pt x="1800" y="2248"/>
                  </a:lnTo>
                  <a:lnTo>
                    <a:pt x="1794" y="2248"/>
                  </a:lnTo>
                  <a:lnTo>
                    <a:pt x="485" y="0"/>
                  </a:lnTo>
                  <a:lnTo>
                    <a:pt x="485" y="0"/>
                  </a:lnTo>
                  <a:close/>
                </a:path>
              </a:pathLst>
            </a:custGeom>
            <a:gradFill rotWithShape="0">
              <a:gsLst>
                <a:gs pos="0">
                  <a:schemeClr val="bg2">
                    <a:gamma/>
                    <a:shade val="78824"/>
                    <a:invGamma/>
                  </a:schemeClr>
                </a:gs>
                <a:gs pos="100000">
                  <a:schemeClr val="bg2"/>
                </a:gs>
              </a:gsLst>
              <a:lin ang="5400000" scaled="1"/>
            </a:gradFill>
            <a:ln w="9525">
              <a:noFill/>
              <a:round/>
              <a:headEnd/>
              <a:tailEnd/>
            </a:ln>
          </p:spPr>
          <p:txBody>
            <a:bodyPr/>
            <a:lstStyle/>
            <a:p>
              <a:pPr eaLnBrk="1" hangingPunct="1">
                <a:defRPr/>
              </a:pPr>
              <a:endParaRPr lang="en-GB" sz="1800">
                <a:latin typeface="Arial" charset="0"/>
              </a:endParaRPr>
            </a:p>
          </p:txBody>
        </p:sp>
        <p:sp>
          <p:nvSpPr>
            <p:cNvPr id="38" name="Freeform 36">
              <a:extLst>
                <a:ext uri="{FF2B5EF4-FFF2-40B4-BE49-F238E27FC236}">
                  <a16:creationId xmlns:a16="http://schemas.microsoft.com/office/drawing/2014/main" id="{19DD46BE-FB66-49DA-B639-FFB57A74E2F9}"/>
                </a:ext>
              </a:extLst>
            </p:cNvPr>
            <p:cNvSpPr>
              <a:spLocks/>
            </p:cNvSpPr>
            <p:nvPr/>
          </p:nvSpPr>
          <p:spPr bwMode="hidden">
            <a:xfrm>
              <a:off x="4519" y="0"/>
              <a:ext cx="1235" cy="2074"/>
            </a:xfrm>
            <a:custGeom>
              <a:avLst/>
              <a:gdLst/>
              <a:ahLst/>
              <a:cxnLst>
                <a:cxn ang="0">
                  <a:pos x="0" y="0"/>
                </a:cxn>
                <a:cxn ang="0">
                  <a:pos x="1232" y="2074"/>
                </a:cxn>
                <a:cxn ang="0">
                  <a:pos x="1232" y="2038"/>
                </a:cxn>
                <a:cxn ang="0">
                  <a:pos x="42" y="0"/>
                </a:cxn>
                <a:cxn ang="0">
                  <a:pos x="0" y="0"/>
                </a:cxn>
                <a:cxn ang="0">
                  <a:pos x="0" y="0"/>
                </a:cxn>
              </a:cxnLst>
              <a:rect l="0" t="0" r="r" b="b"/>
              <a:pathLst>
                <a:path w="1232" h="2074">
                  <a:moveTo>
                    <a:pt x="0" y="0"/>
                  </a:moveTo>
                  <a:lnTo>
                    <a:pt x="1232" y="2074"/>
                  </a:lnTo>
                  <a:lnTo>
                    <a:pt x="1232" y="2038"/>
                  </a:lnTo>
                  <a:lnTo>
                    <a:pt x="42" y="0"/>
                  </a:lnTo>
                  <a:lnTo>
                    <a:pt x="0" y="0"/>
                  </a:lnTo>
                  <a:lnTo>
                    <a:pt x="0" y="0"/>
                  </a:lnTo>
                  <a:close/>
                </a:path>
              </a:pathLst>
            </a:custGeom>
            <a:gradFill rotWithShape="0">
              <a:gsLst>
                <a:gs pos="0">
                  <a:schemeClr val="bg1">
                    <a:gamma/>
                    <a:shade val="57647"/>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9" name="Freeform 37">
              <a:extLst>
                <a:ext uri="{FF2B5EF4-FFF2-40B4-BE49-F238E27FC236}">
                  <a16:creationId xmlns:a16="http://schemas.microsoft.com/office/drawing/2014/main" id="{F0699494-C2F6-4F1E-9E19-23901D8EEEE7}"/>
                </a:ext>
              </a:extLst>
            </p:cNvPr>
            <p:cNvSpPr>
              <a:spLocks/>
            </p:cNvSpPr>
            <p:nvPr/>
          </p:nvSpPr>
          <p:spPr bwMode="hidden">
            <a:xfrm>
              <a:off x="4694" y="0"/>
              <a:ext cx="1060" cy="1936"/>
            </a:xfrm>
            <a:custGeom>
              <a:avLst/>
              <a:gdLst/>
              <a:ahLst/>
              <a:cxnLst>
                <a:cxn ang="0">
                  <a:pos x="0" y="0"/>
                </a:cxn>
                <a:cxn ang="0">
                  <a:pos x="1058" y="1936"/>
                </a:cxn>
                <a:cxn ang="0">
                  <a:pos x="1058" y="1930"/>
                </a:cxn>
                <a:cxn ang="0">
                  <a:pos x="54" y="0"/>
                </a:cxn>
                <a:cxn ang="0">
                  <a:pos x="0" y="0"/>
                </a:cxn>
                <a:cxn ang="0">
                  <a:pos x="0" y="0"/>
                </a:cxn>
              </a:cxnLst>
              <a:rect l="0" t="0" r="r" b="b"/>
              <a:pathLst>
                <a:path w="1058" h="1936">
                  <a:moveTo>
                    <a:pt x="0" y="0"/>
                  </a:moveTo>
                  <a:lnTo>
                    <a:pt x="1058" y="1936"/>
                  </a:lnTo>
                  <a:lnTo>
                    <a:pt x="1058" y="1930"/>
                  </a:lnTo>
                  <a:lnTo>
                    <a:pt x="54" y="0"/>
                  </a:lnTo>
                  <a:lnTo>
                    <a:pt x="0" y="0"/>
                  </a:lnTo>
                  <a:lnTo>
                    <a:pt x="0" y="0"/>
                  </a:lnTo>
                  <a:close/>
                </a:path>
              </a:pathLst>
            </a:custGeom>
            <a:gradFill rotWithShape="0">
              <a:gsLst>
                <a:gs pos="0">
                  <a:schemeClr val="bg1">
                    <a:gamma/>
                    <a:shade val="72549"/>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40" name="Freeform 38">
              <a:extLst>
                <a:ext uri="{FF2B5EF4-FFF2-40B4-BE49-F238E27FC236}">
                  <a16:creationId xmlns:a16="http://schemas.microsoft.com/office/drawing/2014/main" id="{6E7D8021-1275-47F8-A55B-7D2C1D19E2D6}"/>
                </a:ext>
              </a:extLst>
            </p:cNvPr>
            <p:cNvSpPr>
              <a:spLocks/>
            </p:cNvSpPr>
            <p:nvPr/>
          </p:nvSpPr>
          <p:spPr bwMode="hidden">
            <a:xfrm>
              <a:off x="4981" y="0"/>
              <a:ext cx="773" cy="1487"/>
            </a:xfrm>
            <a:custGeom>
              <a:avLst/>
              <a:gdLst/>
              <a:ahLst/>
              <a:cxnLst>
                <a:cxn ang="0">
                  <a:pos x="771" y="1433"/>
                </a:cxn>
                <a:cxn ang="0">
                  <a:pos x="42" y="0"/>
                </a:cxn>
                <a:cxn ang="0">
                  <a:pos x="0" y="0"/>
                </a:cxn>
                <a:cxn ang="0">
                  <a:pos x="771" y="1487"/>
                </a:cxn>
                <a:cxn ang="0">
                  <a:pos x="771" y="1433"/>
                </a:cxn>
                <a:cxn ang="0">
                  <a:pos x="771" y="1433"/>
                </a:cxn>
              </a:cxnLst>
              <a:rect l="0" t="0" r="r" b="b"/>
              <a:pathLst>
                <a:path w="771" h="1487">
                  <a:moveTo>
                    <a:pt x="771" y="1433"/>
                  </a:moveTo>
                  <a:lnTo>
                    <a:pt x="42" y="0"/>
                  </a:lnTo>
                  <a:lnTo>
                    <a:pt x="0" y="0"/>
                  </a:lnTo>
                  <a:lnTo>
                    <a:pt x="771" y="1487"/>
                  </a:lnTo>
                  <a:lnTo>
                    <a:pt x="771" y="1433"/>
                  </a:lnTo>
                  <a:lnTo>
                    <a:pt x="771" y="1433"/>
                  </a:lnTo>
                  <a:close/>
                </a:path>
              </a:pathLst>
            </a:custGeom>
            <a:gradFill rotWithShape="0">
              <a:gsLst>
                <a:gs pos="0">
                  <a:schemeClr val="bg1">
                    <a:gamma/>
                    <a:shade val="78824"/>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grpSp>
          <p:nvGrpSpPr>
            <p:cNvPr id="41" name="Group 39">
              <a:extLst>
                <a:ext uri="{FF2B5EF4-FFF2-40B4-BE49-F238E27FC236}">
                  <a16:creationId xmlns:a16="http://schemas.microsoft.com/office/drawing/2014/main" id="{643EFFBE-7EC6-4998-8213-61E9B310112B}"/>
                </a:ext>
              </a:extLst>
            </p:cNvPr>
            <p:cNvGrpSpPr>
              <a:grpSpLocks/>
            </p:cNvGrpSpPr>
            <p:nvPr userDrawn="1"/>
          </p:nvGrpSpPr>
          <p:grpSpPr bwMode="auto">
            <a:xfrm>
              <a:off x="0" y="1632"/>
              <a:ext cx="5758" cy="1858"/>
              <a:chOff x="0" y="1632"/>
              <a:chExt cx="5758" cy="1858"/>
            </a:xfrm>
          </p:grpSpPr>
          <p:sp>
            <p:nvSpPr>
              <p:cNvPr id="42" name="Freeform 40">
                <a:extLst>
                  <a:ext uri="{FF2B5EF4-FFF2-40B4-BE49-F238E27FC236}">
                    <a16:creationId xmlns:a16="http://schemas.microsoft.com/office/drawing/2014/main" id="{60278E76-23C1-4FE8-AE33-1C43096CAE11}"/>
                  </a:ext>
                </a:extLst>
              </p:cNvPr>
              <p:cNvSpPr>
                <a:spLocks/>
              </p:cNvSpPr>
              <p:nvPr/>
            </p:nvSpPr>
            <p:spPr bwMode="hidden">
              <a:xfrm>
                <a:off x="0" y="1632"/>
                <a:ext cx="3670" cy="1313"/>
              </a:xfrm>
              <a:custGeom>
                <a:avLst/>
                <a:gdLst/>
                <a:ahLst/>
                <a:cxnLst>
                  <a:cxn ang="0">
                    <a:pos x="0" y="0"/>
                  </a:cxn>
                  <a:cxn ang="0">
                    <a:pos x="0" y="366"/>
                  </a:cxn>
                  <a:cxn ang="0">
                    <a:pos x="3635" y="1313"/>
                  </a:cxn>
                  <a:cxn ang="0">
                    <a:pos x="3647" y="1235"/>
                  </a:cxn>
                  <a:cxn ang="0">
                    <a:pos x="3659" y="1163"/>
                  </a:cxn>
                  <a:cxn ang="0">
                    <a:pos x="0" y="0"/>
                  </a:cxn>
                  <a:cxn ang="0">
                    <a:pos x="0" y="0"/>
                  </a:cxn>
                </a:cxnLst>
                <a:rect l="0" t="0" r="r" b="b"/>
                <a:pathLst>
                  <a:path w="3659" h="1313">
                    <a:moveTo>
                      <a:pt x="0" y="0"/>
                    </a:moveTo>
                    <a:lnTo>
                      <a:pt x="0" y="366"/>
                    </a:lnTo>
                    <a:lnTo>
                      <a:pt x="3635" y="1313"/>
                    </a:lnTo>
                    <a:lnTo>
                      <a:pt x="3647" y="1235"/>
                    </a:lnTo>
                    <a:lnTo>
                      <a:pt x="3659" y="1163"/>
                    </a:lnTo>
                    <a:lnTo>
                      <a:pt x="0" y="0"/>
                    </a:lnTo>
                    <a:lnTo>
                      <a:pt x="0" y="0"/>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eaLnBrk="1" hangingPunct="1">
                  <a:defRPr/>
                </a:pPr>
                <a:endParaRPr lang="en-GB" sz="1800">
                  <a:latin typeface="Arial" charset="0"/>
                </a:endParaRPr>
              </a:p>
            </p:txBody>
          </p:sp>
          <p:sp>
            <p:nvSpPr>
              <p:cNvPr id="43" name="Freeform 41">
                <a:extLst>
                  <a:ext uri="{FF2B5EF4-FFF2-40B4-BE49-F238E27FC236}">
                    <a16:creationId xmlns:a16="http://schemas.microsoft.com/office/drawing/2014/main" id="{67F4303F-3ED1-4CD0-AF96-4D0CE8140853}"/>
                  </a:ext>
                </a:extLst>
              </p:cNvPr>
              <p:cNvSpPr>
                <a:spLocks/>
              </p:cNvSpPr>
              <p:nvPr/>
            </p:nvSpPr>
            <p:spPr bwMode="hidden">
              <a:xfrm>
                <a:off x="3646" y="2795"/>
                <a:ext cx="2112" cy="695"/>
              </a:xfrm>
              <a:custGeom>
                <a:avLst/>
                <a:gdLst/>
                <a:ahLst/>
                <a:cxnLst>
                  <a:cxn ang="0">
                    <a:pos x="2105" y="665"/>
                  </a:cxn>
                  <a:cxn ang="0">
                    <a:pos x="24" y="0"/>
                  </a:cxn>
                  <a:cxn ang="0">
                    <a:pos x="12" y="72"/>
                  </a:cxn>
                  <a:cxn ang="0">
                    <a:pos x="0" y="150"/>
                  </a:cxn>
                  <a:cxn ang="0">
                    <a:pos x="2105" y="695"/>
                  </a:cxn>
                  <a:cxn ang="0">
                    <a:pos x="2105" y="665"/>
                  </a:cxn>
                  <a:cxn ang="0">
                    <a:pos x="2105" y="665"/>
                  </a:cxn>
                </a:cxnLst>
                <a:rect l="0" t="0" r="r" b="b"/>
                <a:pathLst>
                  <a:path w="2105" h="695">
                    <a:moveTo>
                      <a:pt x="2105" y="665"/>
                    </a:moveTo>
                    <a:lnTo>
                      <a:pt x="24" y="0"/>
                    </a:lnTo>
                    <a:lnTo>
                      <a:pt x="12" y="72"/>
                    </a:lnTo>
                    <a:lnTo>
                      <a:pt x="0" y="150"/>
                    </a:lnTo>
                    <a:lnTo>
                      <a:pt x="2105" y="695"/>
                    </a:lnTo>
                    <a:lnTo>
                      <a:pt x="2105" y="665"/>
                    </a:lnTo>
                    <a:lnTo>
                      <a:pt x="2105" y="665"/>
                    </a:lnTo>
                    <a:close/>
                  </a:path>
                </a:pathLst>
              </a:custGeom>
              <a:gradFill rotWithShape="0">
                <a:gsLst>
                  <a:gs pos="0">
                    <a:schemeClr val="bg1"/>
                  </a:gs>
                  <a:gs pos="100000">
                    <a:schemeClr val="bg1">
                      <a:gamma/>
                      <a:tint val="90980"/>
                      <a:invGamma/>
                    </a:schemeClr>
                  </a:gs>
                </a:gsLst>
                <a:lin ang="0" scaled="1"/>
              </a:gradFill>
              <a:ln w="9525">
                <a:noFill/>
                <a:round/>
                <a:headEnd/>
                <a:tailEnd/>
              </a:ln>
            </p:spPr>
            <p:txBody>
              <a:bodyPr/>
              <a:lstStyle/>
              <a:p>
                <a:pPr eaLnBrk="1" hangingPunct="1">
                  <a:defRPr/>
                </a:pPr>
                <a:endParaRPr lang="en-GB" sz="1800">
                  <a:latin typeface="Arial" charset="0"/>
                </a:endParaRPr>
              </a:p>
            </p:txBody>
          </p:sp>
        </p:grpSp>
      </p:grpSp>
      <p:sp>
        <p:nvSpPr>
          <p:cNvPr id="38954" name="Rectangle 42"/>
          <p:cNvSpPr>
            <a:spLocks noGrp="1" noChangeArrowheads="1"/>
          </p:cNvSpPr>
          <p:nvPr>
            <p:ph type="ctrTitle" sz="quarter"/>
          </p:nvPr>
        </p:nvSpPr>
        <p:spPr>
          <a:xfrm>
            <a:off x="609600" y="1600200"/>
            <a:ext cx="10972800" cy="1828800"/>
          </a:xfrm>
        </p:spPr>
        <p:txBody>
          <a:bodyPr/>
          <a:lstStyle>
            <a:lvl1pPr>
              <a:defRPr sz="4800"/>
            </a:lvl1pPr>
          </a:lstStyle>
          <a:p>
            <a:r>
              <a:rPr lang="en-GB"/>
              <a:t>Click to edit Master title style</a:t>
            </a:r>
          </a:p>
        </p:txBody>
      </p:sp>
      <p:sp>
        <p:nvSpPr>
          <p:cNvPr id="38955" name="Rectangle 43"/>
          <p:cNvSpPr>
            <a:spLocks noGrp="1" noChangeArrowheads="1"/>
          </p:cNvSpPr>
          <p:nvPr>
            <p:ph type="subTitle" sz="quarter" idx="1"/>
          </p:nvPr>
        </p:nvSpPr>
        <p:spPr>
          <a:xfrm>
            <a:off x="1828800" y="3886200"/>
            <a:ext cx="8534400" cy="1752600"/>
          </a:xfrm>
        </p:spPr>
        <p:txBody>
          <a:bodyPr/>
          <a:lstStyle>
            <a:lvl1pPr marL="0" indent="0" algn="ctr">
              <a:buFont typeface="Wingdings" pitchFamily="2" charset="2"/>
              <a:buNone/>
              <a:defRPr sz="3600"/>
            </a:lvl1pPr>
          </a:lstStyle>
          <a:p>
            <a:r>
              <a:rPr lang="en-GB"/>
              <a:t>Click to edit Master subtitle style</a:t>
            </a:r>
          </a:p>
        </p:txBody>
      </p:sp>
      <p:sp>
        <p:nvSpPr>
          <p:cNvPr id="44" name="Rectangle 44">
            <a:extLst>
              <a:ext uri="{FF2B5EF4-FFF2-40B4-BE49-F238E27FC236}">
                <a16:creationId xmlns:a16="http://schemas.microsoft.com/office/drawing/2014/main" id="{2815CB22-AC0A-4AC8-952C-7EF5BD5EAB73}"/>
              </a:ext>
            </a:extLst>
          </p:cNvPr>
          <p:cNvSpPr>
            <a:spLocks noGrp="1" noChangeArrowheads="1"/>
          </p:cNvSpPr>
          <p:nvPr>
            <p:ph type="dt" sz="quarter" idx="10"/>
          </p:nvPr>
        </p:nvSpPr>
        <p:spPr/>
        <p:txBody>
          <a:bodyPr/>
          <a:lstStyle>
            <a:lvl1pPr>
              <a:defRPr/>
            </a:lvl1pPr>
          </a:lstStyle>
          <a:p>
            <a:pPr>
              <a:defRPr/>
            </a:pPr>
            <a:endParaRPr lang="en-GB"/>
          </a:p>
        </p:txBody>
      </p:sp>
      <p:sp>
        <p:nvSpPr>
          <p:cNvPr id="45" name="Rectangle 45">
            <a:extLst>
              <a:ext uri="{FF2B5EF4-FFF2-40B4-BE49-F238E27FC236}">
                <a16:creationId xmlns:a16="http://schemas.microsoft.com/office/drawing/2014/main" id="{9F7301D2-355D-426F-BAB0-619DECD3F4F3}"/>
              </a:ext>
            </a:extLst>
          </p:cNvPr>
          <p:cNvSpPr>
            <a:spLocks noGrp="1" noChangeArrowheads="1"/>
          </p:cNvSpPr>
          <p:nvPr>
            <p:ph type="ftr" sz="quarter" idx="11"/>
          </p:nvPr>
        </p:nvSpPr>
        <p:spPr/>
        <p:txBody>
          <a:bodyPr/>
          <a:lstStyle>
            <a:lvl1pPr>
              <a:defRPr/>
            </a:lvl1pPr>
          </a:lstStyle>
          <a:p>
            <a:pPr>
              <a:defRPr/>
            </a:pPr>
            <a:endParaRPr lang="en-GB"/>
          </a:p>
        </p:txBody>
      </p:sp>
      <p:sp>
        <p:nvSpPr>
          <p:cNvPr id="46" name="Rectangle 46">
            <a:extLst>
              <a:ext uri="{FF2B5EF4-FFF2-40B4-BE49-F238E27FC236}">
                <a16:creationId xmlns:a16="http://schemas.microsoft.com/office/drawing/2014/main" id="{FD6AC0CD-3A63-42C3-B255-6B116B8E8789}"/>
              </a:ext>
            </a:extLst>
          </p:cNvPr>
          <p:cNvSpPr>
            <a:spLocks noGrp="1" noChangeArrowheads="1"/>
          </p:cNvSpPr>
          <p:nvPr>
            <p:ph type="sldNum" sz="quarter" idx="12"/>
          </p:nvPr>
        </p:nvSpPr>
        <p:spPr/>
        <p:txBody>
          <a:bodyPr/>
          <a:lstStyle>
            <a:lvl1pPr>
              <a:defRPr/>
            </a:lvl1pPr>
          </a:lstStyle>
          <a:p>
            <a:pPr>
              <a:defRPr/>
            </a:pPr>
            <a:fld id="{DBDB9EB2-5C2C-4AD0-80D5-EBA58F76EC56}" type="slidenum">
              <a:rPr lang="en-GB" altLang="en-US"/>
              <a:pPr>
                <a:defRPr/>
              </a:pPr>
              <a:t>‹#›</a:t>
            </a:fld>
            <a:endParaRPr lang="en-GB" altLang="en-US"/>
          </a:p>
        </p:txBody>
      </p:sp>
    </p:spTree>
    <p:extLst>
      <p:ext uri="{BB962C8B-B14F-4D97-AF65-F5344CB8AC3E}">
        <p14:creationId xmlns:p14="http://schemas.microsoft.com/office/powerpoint/2010/main" val="3799343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4">
            <a:extLst>
              <a:ext uri="{FF2B5EF4-FFF2-40B4-BE49-F238E27FC236}">
                <a16:creationId xmlns:a16="http://schemas.microsoft.com/office/drawing/2014/main" id="{3FEDD619-26AA-4277-BA1D-C569ABCE4797}"/>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5B4714E9-2A15-4796-8A86-38A0E2B5A5E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B13F4F8E-A7A6-41BC-8CAC-870A0F5DF8FA}"/>
              </a:ext>
            </a:extLst>
          </p:cNvPr>
          <p:cNvSpPr>
            <a:spLocks noGrp="1" noChangeArrowheads="1"/>
          </p:cNvSpPr>
          <p:nvPr>
            <p:ph type="sldNum" sz="quarter" idx="12"/>
          </p:nvPr>
        </p:nvSpPr>
        <p:spPr>
          <a:ln/>
        </p:spPr>
        <p:txBody>
          <a:bodyPr/>
          <a:lstStyle>
            <a:lvl1pPr>
              <a:defRPr/>
            </a:lvl1pPr>
          </a:lstStyle>
          <a:p>
            <a:pPr>
              <a:defRPr/>
            </a:pPr>
            <a:fld id="{75FF22BF-2379-40F4-9E73-2754C695B192}" type="slidenum">
              <a:rPr lang="en-GB" altLang="en-US"/>
              <a:pPr>
                <a:defRPr/>
              </a:pPr>
              <a:t>‹#›</a:t>
            </a:fld>
            <a:endParaRPr lang="en-GB" altLang="en-US"/>
          </a:p>
        </p:txBody>
      </p:sp>
    </p:spTree>
    <p:extLst>
      <p:ext uri="{BB962C8B-B14F-4D97-AF65-F5344CB8AC3E}">
        <p14:creationId xmlns:p14="http://schemas.microsoft.com/office/powerpoint/2010/main" val="1577989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4">
            <a:extLst>
              <a:ext uri="{FF2B5EF4-FFF2-40B4-BE49-F238E27FC236}">
                <a16:creationId xmlns:a16="http://schemas.microsoft.com/office/drawing/2014/main" id="{BE8E1C01-CD9A-46AB-96A0-77DC3D78776A}"/>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F402BE7E-244B-4640-9B91-DBE819DA20A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3C96D4F9-B8A6-4AC4-8ABC-E22BED503812}"/>
              </a:ext>
            </a:extLst>
          </p:cNvPr>
          <p:cNvSpPr>
            <a:spLocks noGrp="1" noChangeArrowheads="1"/>
          </p:cNvSpPr>
          <p:nvPr>
            <p:ph type="sldNum" sz="quarter" idx="12"/>
          </p:nvPr>
        </p:nvSpPr>
        <p:spPr>
          <a:ln/>
        </p:spPr>
        <p:txBody>
          <a:bodyPr/>
          <a:lstStyle>
            <a:lvl1pPr>
              <a:defRPr/>
            </a:lvl1pPr>
          </a:lstStyle>
          <a:p>
            <a:pPr>
              <a:defRPr/>
            </a:pPr>
            <a:fld id="{3CB4E4FA-4986-412C-9D19-3CF8B17B802D}" type="slidenum">
              <a:rPr lang="en-GB" altLang="en-US"/>
              <a:pPr>
                <a:defRPr/>
              </a:pPr>
              <a:t>‹#›</a:t>
            </a:fld>
            <a:endParaRPr lang="en-GB" altLang="en-US"/>
          </a:p>
        </p:txBody>
      </p:sp>
    </p:spTree>
    <p:extLst>
      <p:ext uri="{BB962C8B-B14F-4D97-AF65-F5344CB8AC3E}">
        <p14:creationId xmlns:p14="http://schemas.microsoft.com/office/powerpoint/2010/main" val="37041639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4">
            <a:extLst>
              <a:ext uri="{FF2B5EF4-FFF2-40B4-BE49-F238E27FC236}">
                <a16:creationId xmlns:a16="http://schemas.microsoft.com/office/drawing/2014/main" id="{4A975D9A-09C9-41F9-B9AA-5C5987EE2A87}"/>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45">
            <a:extLst>
              <a:ext uri="{FF2B5EF4-FFF2-40B4-BE49-F238E27FC236}">
                <a16:creationId xmlns:a16="http://schemas.microsoft.com/office/drawing/2014/main" id="{5D7A3363-7015-430D-911C-722594412F2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46">
            <a:extLst>
              <a:ext uri="{FF2B5EF4-FFF2-40B4-BE49-F238E27FC236}">
                <a16:creationId xmlns:a16="http://schemas.microsoft.com/office/drawing/2014/main" id="{F6466194-310A-42F4-8F4F-FF23FAE78831}"/>
              </a:ext>
            </a:extLst>
          </p:cNvPr>
          <p:cNvSpPr>
            <a:spLocks noGrp="1" noChangeArrowheads="1"/>
          </p:cNvSpPr>
          <p:nvPr>
            <p:ph type="sldNum" sz="quarter" idx="12"/>
          </p:nvPr>
        </p:nvSpPr>
        <p:spPr>
          <a:ln/>
        </p:spPr>
        <p:txBody>
          <a:bodyPr/>
          <a:lstStyle>
            <a:lvl1pPr>
              <a:defRPr/>
            </a:lvl1pPr>
          </a:lstStyle>
          <a:p>
            <a:pPr>
              <a:defRPr/>
            </a:pPr>
            <a:fld id="{E4D50FA1-37FE-4384-B88B-0C4094027835}" type="slidenum">
              <a:rPr lang="en-GB" altLang="en-US"/>
              <a:pPr>
                <a:defRPr/>
              </a:pPr>
              <a:t>‹#›</a:t>
            </a:fld>
            <a:endParaRPr lang="en-GB" altLang="en-US"/>
          </a:p>
        </p:txBody>
      </p:sp>
    </p:spTree>
    <p:extLst>
      <p:ext uri="{BB962C8B-B14F-4D97-AF65-F5344CB8AC3E}">
        <p14:creationId xmlns:p14="http://schemas.microsoft.com/office/powerpoint/2010/main" val="11177807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4">
            <a:extLst>
              <a:ext uri="{FF2B5EF4-FFF2-40B4-BE49-F238E27FC236}">
                <a16:creationId xmlns:a16="http://schemas.microsoft.com/office/drawing/2014/main" id="{8BEECA8D-0B6E-4A43-9FB6-9CFF873F44AA}"/>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45">
            <a:extLst>
              <a:ext uri="{FF2B5EF4-FFF2-40B4-BE49-F238E27FC236}">
                <a16:creationId xmlns:a16="http://schemas.microsoft.com/office/drawing/2014/main" id="{15600D71-0972-434F-B298-635DA3A2654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46">
            <a:extLst>
              <a:ext uri="{FF2B5EF4-FFF2-40B4-BE49-F238E27FC236}">
                <a16:creationId xmlns:a16="http://schemas.microsoft.com/office/drawing/2014/main" id="{D90D6202-3F3A-46A8-B00B-534BA7736BDF}"/>
              </a:ext>
            </a:extLst>
          </p:cNvPr>
          <p:cNvSpPr>
            <a:spLocks noGrp="1" noChangeArrowheads="1"/>
          </p:cNvSpPr>
          <p:nvPr>
            <p:ph type="sldNum" sz="quarter" idx="12"/>
          </p:nvPr>
        </p:nvSpPr>
        <p:spPr>
          <a:ln/>
        </p:spPr>
        <p:txBody>
          <a:bodyPr/>
          <a:lstStyle>
            <a:lvl1pPr>
              <a:defRPr/>
            </a:lvl1pPr>
          </a:lstStyle>
          <a:p>
            <a:pPr>
              <a:defRPr/>
            </a:pPr>
            <a:fld id="{37932C2C-98ED-4733-94C2-D2DB1EE12143}" type="slidenum">
              <a:rPr lang="en-GB" altLang="en-US"/>
              <a:pPr>
                <a:defRPr/>
              </a:pPr>
              <a:t>‹#›</a:t>
            </a:fld>
            <a:endParaRPr lang="en-GB" altLang="en-US"/>
          </a:p>
        </p:txBody>
      </p:sp>
    </p:spTree>
    <p:extLst>
      <p:ext uri="{BB962C8B-B14F-4D97-AF65-F5344CB8AC3E}">
        <p14:creationId xmlns:p14="http://schemas.microsoft.com/office/powerpoint/2010/main" val="2897661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4">
            <a:extLst>
              <a:ext uri="{FF2B5EF4-FFF2-40B4-BE49-F238E27FC236}">
                <a16:creationId xmlns:a16="http://schemas.microsoft.com/office/drawing/2014/main" id="{A8EF6CBE-D723-48E2-9286-E4959B7D9389}"/>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45">
            <a:extLst>
              <a:ext uri="{FF2B5EF4-FFF2-40B4-BE49-F238E27FC236}">
                <a16:creationId xmlns:a16="http://schemas.microsoft.com/office/drawing/2014/main" id="{D3BDCB5B-FEF8-498B-8A9A-9B4D01C159A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46">
            <a:extLst>
              <a:ext uri="{FF2B5EF4-FFF2-40B4-BE49-F238E27FC236}">
                <a16:creationId xmlns:a16="http://schemas.microsoft.com/office/drawing/2014/main" id="{FDE8E495-A41D-40AD-98DE-3BC9C2E4EEFE}"/>
              </a:ext>
            </a:extLst>
          </p:cNvPr>
          <p:cNvSpPr>
            <a:spLocks noGrp="1" noChangeArrowheads="1"/>
          </p:cNvSpPr>
          <p:nvPr>
            <p:ph type="sldNum" sz="quarter" idx="12"/>
          </p:nvPr>
        </p:nvSpPr>
        <p:spPr>
          <a:ln/>
        </p:spPr>
        <p:txBody>
          <a:bodyPr/>
          <a:lstStyle>
            <a:lvl1pPr>
              <a:defRPr/>
            </a:lvl1pPr>
          </a:lstStyle>
          <a:p>
            <a:pPr>
              <a:defRPr/>
            </a:pPr>
            <a:fld id="{D0112597-B285-4CAB-92D9-AB8F102AAFEC}" type="slidenum">
              <a:rPr lang="en-GB" altLang="en-US"/>
              <a:pPr>
                <a:defRPr/>
              </a:pPr>
              <a:t>‹#›</a:t>
            </a:fld>
            <a:endParaRPr lang="en-GB" altLang="en-US"/>
          </a:p>
        </p:txBody>
      </p:sp>
    </p:spTree>
    <p:extLst>
      <p:ext uri="{BB962C8B-B14F-4D97-AF65-F5344CB8AC3E}">
        <p14:creationId xmlns:p14="http://schemas.microsoft.com/office/powerpoint/2010/main" val="24923318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4">
            <a:extLst>
              <a:ext uri="{FF2B5EF4-FFF2-40B4-BE49-F238E27FC236}">
                <a16:creationId xmlns:a16="http://schemas.microsoft.com/office/drawing/2014/main" id="{F1361863-F2EF-4A1F-B076-70151D260273}"/>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45">
            <a:extLst>
              <a:ext uri="{FF2B5EF4-FFF2-40B4-BE49-F238E27FC236}">
                <a16:creationId xmlns:a16="http://schemas.microsoft.com/office/drawing/2014/main" id="{F2F4019C-3074-4EEE-9D5E-821C14695F5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46">
            <a:extLst>
              <a:ext uri="{FF2B5EF4-FFF2-40B4-BE49-F238E27FC236}">
                <a16:creationId xmlns:a16="http://schemas.microsoft.com/office/drawing/2014/main" id="{B249DC78-0794-42C2-B204-AF6A8AF0E524}"/>
              </a:ext>
            </a:extLst>
          </p:cNvPr>
          <p:cNvSpPr>
            <a:spLocks noGrp="1" noChangeArrowheads="1"/>
          </p:cNvSpPr>
          <p:nvPr>
            <p:ph type="sldNum" sz="quarter" idx="12"/>
          </p:nvPr>
        </p:nvSpPr>
        <p:spPr>
          <a:ln/>
        </p:spPr>
        <p:txBody>
          <a:bodyPr/>
          <a:lstStyle>
            <a:lvl1pPr>
              <a:defRPr/>
            </a:lvl1pPr>
          </a:lstStyle>
          <a:p>
            <a:pPr>
              <a:defRPr/>
            </a:pPr>
            <a:fld id="{7046FA5E-0355-4256-A51F-B2ADF3D9772C}" type="slidenum">
              <a:rPr lang="en-GB" altLang="en-US"/>
              <a:pPr>
                <a:defRPr/>
              </a:pPr>
              <a:t>‹#›</a:t>
            </a:fld>
            <a:endParaRPr lang="en-GB" altLang="en-US"/>
          </a:p>
        </p:txBody>
      </p:sp>
    </p:spTree>
    <p:extLst>
      <p:ext uri="{BB962C8B-B14F-4D97-AF65-F5344CB8AC3E}">
        <p14:creationId xmlns:p14="http://schemas.microsoft.com/office/powerpoint/2010/main" val="41469975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4">
            <a:extLst>
              <a:ext uri="{FF2B5EF4-FFF2-40B4-BE49-F238E27FC236}">
                <a16:creationId xmlns:a16="http://schemas.microsoft.com/office/drawing/2014/main" id="{C0BFF295-FAAB-49CD-AF5E-29608235E192}"/>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45">
            <a:extLst>
              <a:ext uri="{FF2B5EF4-FFF2-40B4-BE49-F238E27FC236}">
                <a16:creationId xmlns:a16="http://schemas.microsoft.com/office/drawing/2014/main" id="{031A6716-AE96-4F4E-9D0F-524410C93A6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46">
            <a:extLst>
              <a:ext uri="{FF2B5EF4-FFF2-40B4-BE49-F238E27FC236}">
                <a16:creationId xmlns:a16="http://schemas.microsoft.com/office/drawing/2014/main" id="{54A9DA40-31DD-403A-8B87-002D55AB68A5}"/>
              </a:ext>
            </a:extLst>
          </p:cNvPr>
          <p:cNvSpPr>
            <a:spLocks noGrp="1" noChangeArrowheads="1"/>
          </p:cNvSpPr>
          <p:nvPr>
            <p:ph type="sldNum" sz="quarter" idx="12"/>
          </p:nvPr>
        </p:nvSpPr>
        <p:spPr>
          <a:ln/>
        </p:spPr>
        <p:txBody>
          <a:bodyPr/>
          <a:lstStyle>
            <a:lvl1pPr>
              <a:defRPr/>
            </a:lvl1pPr>
          </a:lstStyle>
          <a:p>
            <a:pPr>
              <a:defRPr/>
            </a:pPr>
            <a:fld id="{1F5F1F42-8D81-424C-895B-BCFC04753A6B}" type="slidenum">
              <a:rPr lang="en-GB" altLang="en-US"/>
              <a:pPr>
                <a:defRPr/>
              </a:pPr>
              <a:t>‹#›</a:t>
            </a:fld>
            <a:endParaRPr lang="en-GB" altLang="en-US"/>
          </a:p>
        </p:txBody>
      </p:sp>
    </p:spTree>
    <p:extLst>
      <p:ext uri="{BB962C8B-B14F-4D97-AF65-F5344CB8AC3E}">
        <p14:creationId xmlns:p14="http://schemas.microsoft.com/office/powerpoint/2010/main" val="29027657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4">
            <a:extLst>
              <a:ext uri="{FF2B5EF4-FFF2-40B4-BE49-F238E27FC236}">
                <a16:creationId xmlns:a16="http://schemas.microsoft.com/office/drawing/2014/main" id="{AF3936EA-45B4-441B-95DA-36BEDF3E16B4}"/>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45">
            <a:extLst>
              <a:ext uri="{FF2B5EF4-FFF2-40B4-BE49-F238E27FC236}">
                <a16:creationId xmlns:a16="http://schemas.microsoft.com/office/drawing/2014/main" id="{55833055-4AE6-44BE-9FC1-6C594C33EB37}"/>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46">
            <a:extLst>
              <a:ext uri="{FF2B5EF4-FFF2-40B4-BE49-F238E27FC236}">
                <a16:creationId xmlns:a16="http://schemas.microsoft.com/office/drawing/2014/main" id="{1A4691E8-6259-4470-9C00-3966D2D89326}"/>
              </a:ext>
            </a:extLst>
          </p:cNvPr>
          <p:cNvSpPr>
            <a:spLocks noGrp="1" noChangeArrowheads="1"/>
          </p:cNvSpPr>
          <p:nvPr>
            <p:ph type="sldNum" sz="quarter" idx="12"/>
          </p:nvPr>
        </p:nvSpPr>
        <p:spPr>
          <a:ln/>
        </p:spPr>
        <p:txBody>
          <a:bodyPr/>
          <a:lstStyle>
            <a:lvl1pPr>
              <a:defRPr/>
            </a:lvl1pPr>
          </a:lstStyle>
          <a:p>
            <a:pPr>
              <a:defRPr/>
            </a:pPr>
            <a:fld id="{CE2571F6-254D-498A-BF78-6FB50655B369}" type="slidenum">
              <a:rPr lang="en-GB" altLang="en-US"/>
              <a:pPr>
                <a:defRPr/>
              </a:pPr>
              <a:t>‹#›</a:t>
            </a:fld>
            <a:endParaRPr lang="en-GB" altLang="en-US"/>
          </a:p>
        </p:txBody>
      </p:sp>
    </p:spTree>
    <p:extLst>
      <p:ext uri="{BB962C8B-B14F-4D97-AF65-F5344CB8AC3E}">
        <p14:creationId xmlns:p14="http://schemas.microsoft.com/office/powerpoint/2010/main" val="30486815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4">
            <a:extLst>
              <a:ext uri="{FF2B5EF4-FFF2-40B4-BE49-F238E27FC236}">
                <a16:creationId xmlns:a16="http://schemas.microsoft.com/office/drawing/2014/main" id="{65F8E96F-817E-491D-A39A-9338A55D64D3}"/>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38F85EA2-FE07-4351-BB9F-02CEE01907A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09AA3427-CD2D-4AA1-A780-A2256AC026CE}"/>
              </a:ext>
            </a:extLst>
          </p:cNvPr>
          <p:cNvSpPr>
            <a:spLocks noGrp="1" noChangeArrowheads="1"/>
          </p:cNvSpPr>
          <p:nvPr>
            <p:ph type="sldNum" sz="quarter" idx="12"/>
          </p:nvPr>
        </p:nvSpPr>
        <p:spPr>
          <a:ln/>
        </p:spPr>
        <p:txBody>
          <a:bodyPr/>
          <a:lstStyle>
            <a:lvl1pPr>
              <a:defRPr/>
            </a:lvl1pPr>
          </a:lstStyle>
          <a:p>
            <a:pPr>
              <a:defRPr/>
            </a:pPr>
            <a:fld id="{5EDABD07-A46F-4C91-9B28-4623C8F7AACE}" type="slidenum">
              <a:rPr lang="en-GB" altLang="en-US"/>
              <a:pPr>
                <a:defRPr/>
              </a:pPr>
              <a:t>‹#›</a:t>
            </a:fld>
            <a:endParaRPr lang="en-GB" altLang="en-US"/>
          </a:p>
        </p:txBody>
      </p:sp>
    </p:spTree>
    <p:extLst>
      <p:ext uri="{BB962C8B-B14F-4D97-AF65-F5344CB8AC3E}">
        <p14:creationId xmlns:p14="http://schemas.microsoft.com/office/powerpoint/2010/main" val="16058331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4">
            <a:extLst>
              <a:ext uri="{FF2B5EF4-FFF2-40B4-BE49-F238E27FC236}">
                <a16:creationId xmlns:a16="http://schemas.microsoft.com/office/drawing/2014/main" id="{77111810-5663-4479-B0C3-D866E0724AE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D246F55C-DF98-4A85-A8D7-61083E3E0D3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4CF83B82-B0F6-4BE7-A452-6B4583AB0B94}"/>
              </a:ext>
            </a:extLst>
          </p:cNvPr>
          <p:cNvSpPr>
            <a:spLocks noGrp="1" noChangeArrowheads="1"/>
          </p:cNvSpPr>
          <p:nvPr>
            <p:ph type="sldNum" sz="quarter" idx="12"/>
          </p:nvPr>
        </p:nvSpPr>
        <p:spPr>
          <a:ln/>
        </p:spPr>
        <p:txBody>
          <a:bodyPr/>
          <a:lstStyle>
            <a:lvl1pPr>
              <a:defRPr/>
            </a:lvl1pPr>
          </a:lstStyle>
          <a:p>
            <a:pPr>
              <a:defRPr/>
            </a:pPr>
            <a:fld id="{2D74390D-1DAF-45B8-848F-356AA41875E2}" type="slidenum">
              <a:rPr lang="en-GB" altLang="en-US"/>
              <a:pPr>
                <a:defRPr/>
              </a:pPr>
              <a:t>‹#›</a:t>
            </a:fld>
            <a:endParaRPr lang="en-GB" altLang="en-US"/>
          </a:p>
        </p:txBody>
      </p:sp>
    </p:spTree>
    <p:extLst>
      <p:ext uri="{BB962C8B-B14F-4D97-AF65-F5344CB8AC3E}">
        <p14:creationId xmlns:p14="http://schemas.microsoft.com/office/powerpoint/2010/main" val="2475345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609600" y="1600201"/>
            <a:ext cx="10972800" cy="4530725"/>
          </a:xfrm>
        </p:spPr>
        <p:txBody>
          <a:bodyPr/>
          <a:lstStyle/>
          <a:p>
            <a:pPr lvl="0"/>
            <a:endParaRPr lang="en-GB" noProof="0"/>
          </a:p>
        </p:txBody>
      </p:sp>
      <p:sp>
        <p:nvSpPr>
          <p:cNvPr id="4" name="Rectangle 44">
            <a:extLst>
              <a:ext uri="{FF2B5EF4-FFF2-40B4-BE49-F238E27FC236}">
                <a16:creationId xmlns:a16="http://schemas.microsoft.com/office/drawing/2014/main" id="{BD432849-A84B-473D-B5AA-416BF4FDA7C1}"/>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1119D8AA-EC91-4152-B6A4-138919A31BAD}"/>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8964CFF1-910A-4AC2-8954-15AD25CEDB97}"/>
              </a:ext>
            </a:extLst>
          </p:cNvPr>
          <p:cNvSpPr>
            <a:spLocks noGrp="1" noChangeArrowheads="1"/>
          </p:cNvSpPr>
          <p:nvPr>
            <p:ph type="sldNum" sz="quarter" idx="12"/>
          </p:nvPr>
        </p:nvSpPr>
        <p:spPr>
          <a:ln/>
        </p:spPr>
        <p:txBody>
          <a:bodyPr/>
          <a:lstStyle>
            <a:lvl1pPr>
              <a:defRPr/>
            </a:lvl1pPr>
          </a:lstStyle>
          <a:p>
            <a:pPr>
              <a:defRPr/>
            </a:pPr>
            <a:fld id="{EBA1AC9C-D56B-421C-BA91-28D662DDB98B}" type="slidenum">
              <a:rPr lang="en-GB" altLang="en-US"/>
              <a:pPr>
                <a:defRPr/>
              </a:pPr>
              <a:t>‹#›</a:t>
            </a:fld>
            <a:endParaRPr lang="en-GB" altLang="en-US"/>
          </a:p>
        </p:txBody>
      </p:sp>
    </p:spTree>
    <p:extLst>
      <p:ext uri="{BB962C8B-B14F-4D97-AF65-F5344CB8AC3E}">
        <p14:creationId xmlns:p14="http://schemas.microsoft.com/office/powerpoint/2010/main" val="26099925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4">
            <a:extLst>
              <a:ext uri="{FF2B5EF4-FFF2-40B4-BE49-F238E27FC236}">
                <a16:creationId xmlns:a16="http://schemas.microsoft.com/office/drawing/2014/main" id="{70842E0A-E348-40EE-8220-914BB3A8EEA5}"/>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45">
            <a:extLst>
              <a:ext uri="{FF2B5EF4-FFF2-40B4-BE49-F238E27FC236}">
                <a16:creationId xmlns:a16="http://schemas.microsoft.com/office/drawing/2014/main" id="{9F2EE7AD-921D-4AC1-9C39-DC05353A6C9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46">
            <a:extLst>
              <a:ext uri="{FF2B5EF4-FFF2-40B4-BE49-F238E27FC236}">
                <a16:creationId xmlns:a16="http://schemas.microsoft.com/office/drawing/2014/main" id="{C16BE0BA-49B3-40A1-B99C-FA0BF40795AA}"/>
              </a:ext>
            </a:extLst>
          </p:cNvPr>
          <p:cNvSpPr>
            <a:spLocks noGrp="1" noChangeArrowheads="1"/>
          </p:cNvSpPr>
          <p:nvPr>
            <p:ph type="sldNum" sz="quarter" idx="12"/>
          </p:nvPr>
        </p:nvSpPr>
        <p:spPr>
          <a:ln/>
        </p:spPr>
        <p:txBody>
          <a:bodyPr/>
          <a:lstStyle>
            <a:lvl1pPr>
              <a:defRPr/>
            </a:lvl1pPr>
          </a:lstStyle>
          <a:p>
            <a:pPr>
              <a:defRPr/>
            </a:pPr>
            <a:fld id="{7CBA5772-CDD8-44F5-BBF9-D929DDFEA271}" type="slidenum">
              <a:rPr lang="en-GB" altLang="en-US"/>
              <a:pPr>
                <a:defRPr/>
              </a:pPr>
              <a:t>‹#›</a:t>
            </a:fld>
            <a:endParaRPr lang="en-GB" altLang="en-US"/>
          </a:p>
        </p:txBody>
      </p:sp>
    </p:spTree>
    <p:extLst>
      <p:ext uri="{BB962C8B-B14F-4D97-AF65-F5344CB8AC3E}">
        <p14:creationId xmlns:p14="http://schemas.microsoft.com/office/powerpoint/2010/main" val="20002582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600201"/>
            <a:ext cx="5384800" cy="4530725"/>
          </a:xfrm>
        </p:spPr>
        <p:txBody>
          <a:bodyPr/>
          <a:lstStyle/>
          <a:p>
            <a:pPr lvl="0"/>
            <a:endParaRPr lang="en-GB" noProof="0"/>
          </a:p>
        </p:txBody>
      </p:sp>
      <p:sp>
        <p:nvSpPr>
          <p:cNvPr id="5" name="Rectangle 44">
            <a:extLst>
              <a:ext uri="{FF2B5EF4-FFF2-40B4-BE49-F238E27FC236}">
                <a16:creationId xmlns:a16="http://schemas.microsoft.com/office/drawing/2014/main" id="{14CBB014-4E46-465B-8714-FD702C5F075D}"/>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45">
            <a:extLst>
              <a:ext uri="{FF2B5EF4-FFF2-40B4-BE49-F238E27FC236}">
                <a16:creationId xmlns:a16="http://schemas.microsoft.com/office/drawing/2014/main" id="{714F7993-0147-4E0D-B8F2-C260D0D4ABAA}"/>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46">
            <a:extLst>
              <a:ext uri="{FF2B5EF4-FFF2-40B4-BE49-F238E27FC236}">
                <a16:creationId xmlns:a16="http://schemas.microsoft.com/office/drawing/2014/main" id="{79727AE4-C78D-406E-A92F-0582CC29F90A}"/>
              </a:ext>
            </a:extLst>
          </p:cNvPr>
          <p:cNvSpPr>
            <a:spLocks noGrp="1" noChangeArrowheads="1"/>
          </p:cNvSpPr>
          <p:nvPr>
            <p:ph type="sldNum" sz="quarter" idx="12"/>
          </p:nvPr>
        </p:nvSpPr>
        <p:spPr>
          <a:ln/>
        </p:spPr>
        <p:txBody>
          <a:bodyPr/>
          <a:lstStyle>
            <a:lvl1pPr>
              <a:defRPr/>
            </a:lvl1pPr>
          </a:lstStyle>
          <a:p>
            <a:pPr>
              <a:defRPr/>
            </a:pPr>
            <a:fld id="{BE50ECE8-2ED1-4BC8-99C0-2D81059BE923}" type="slidenum">
              <a:rPr lang="en-GB" altLang="en-US"/>
              <a:pPr>
                <a:defRPr/>
              </a:pPr>
              <a:t>‹#›</a:t>
            </a:fld>
            <a:endParaRPr lang="en-GB" altLang="en-US"/>
          </a:p>
        </p:txBody>
      </p:sp>
    </p:spTree>
    <p:extLst>
      <p:ext uri="{BB962C8B-B14F-4D97-AF65-F5344CB8AC3E}">
        <p14:creationId xmlns:p14="http://schemas.microsoft.com/office/powerpoint/2010/main" val="29619492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30725"/>
          </a:xfrm>
        </p:spPr>
        <p:txBody>
          <a:bodyPr/>
          <a:lstStyle/>
          <a:p>
            <a:pPr lvl="0"/>
            <a:endParaRPr lang="en-GB" noProof="0"/>
          </a:p>
        </p:txBody>
      </p:sp>
      <p:sp>
        <p:nvSpPr>
          <p:cNvPr id="4" name="Rectangle 44">
            <a:extLst>
              <a:ext uri="{FF2B5EF4-FFF2-40B4-BE49-F238E27FC236}">
                <a16:creationId xmlns:a16="http://schemas.microsoft.com/office/drawing/2014/main" id="{5F68BC8A-C422-414E-A9C9-AD159E30301F}"/>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E239765B-F75C-47C0-8F06-501CAD3AE6C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BE33B52C-C11A-432F-A141-291CCF539DFD}"/>
              </a:ext>
            </a:extLst>
          </p:cNvPr>
          <p:cNvSpPr>
            <a:spLocks noGrp="1" noChangeArrowheads="1"/>
          </p:cNvSpPr>
          <p:nvPr>
            <p:ph type="sldNum" sz="quarter" idx="12"/>
          </p:nvPr>
        </p:nvSpPr>
        <p:spPr>
          <a:ln/>
        </p:spPr>
        <p:txBody>
          <a:bodyPr/>
          <a:lstStyle>
            <a:lvl1pPr>
              <a:defRPr/>
            </a:lvl1pPr>
          </a:lstStyle>
          <a:p>
            <a:pPr>
              <a:defRPr/>
            </a:pPr>
            <a:fld id="{C6DB06A7-F931-46EA-8672-64A4CA08ADE4}" type="slidenum">
              <a:rPr lang="en-GB" altLang="en-US"/>
              <a:pPr>
                <a:defRPr/>
              </a:pPr>
              <a:t>‹#›</a:t>
            </a:fld>
            <a:endParaRPr lang="en-GB" altLang="en-US"/>
          </a:p>
        </p:txBody>
      </p:sp>
    </p:spTree>
    <p:extLst>
      <p:ext uri="{BB962C8B-B14F-4D97-AF65-F5344CB8AC3E}">
        <p14:creationId xmlns:p14="http://schemas.microsoft.com/office/powerpoint/2010/main" val="1346726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image" Target="../media/image2.png"/><Relationship Id="rId2" Type="http://schemas.openxmlformats.org/officeDocument/2006/relationships/slideLayout" Target="../slideLayouts/slideLayout15.xml"/><Relationship Id="rId16" Type="http://schemas.openxmlformats.org/officeDocument/2006/relationships/theme" Target="../theme/theme2.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19" Type="http://schemas.openxmlformats.org/officeDocument/2006/relationships/image" Target="../media/image4.png"/><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DC79BB-0B42-4D61-AB44-1678A40006E3}" type="datetimeFigureOut">
              <a:rPr lang="en-GB" smtClean="0"/>
              <a:t>25/11/2021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A4EF55-C23E-42C1-AD7E-8958184B244C}" type="slidenum">
              <a:rPr lang="en-GB" smtClean="0"/>
              <a:t>‹#›</a:t>
            </a:fld>
            <a:endParaRPr lang="en-GB"/>
          </a:p>
        </p:txBody>
      </p:sp>
    </p:spTree>
    <p:extLst>
      <p:ext uri="{BB962C8B-B14F-4D97-AF65-F5344CB8AC3E}">
        <p14:creationId xmlns:p14="http://schemas.microsoft.com/office/powerpoint/2010/main" val="2010546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09" r:id="rId12"/>
    <p:sldLayoutId id="2147483710"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000058"/>
            </a:gs>
            <a:gs pos="100000">
              <a:schemeClr val="bg1"/>
            </a:gs>
          </a:gsLst>
          <a:lin ang="2700000" scaled="1"/>
        </a:gra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FBCA8253-D525-4B13-8898-62BCD5FF7412}"/>
              </a:ext>
            </a:extLst>
          </p:cNvPr>
          <p:cNvGrpSpPr>
            <a:grpSpLocks/>
          </p:cNvGrpSpPr>
          <p:nvPr/>
        </p:nvGrpSpPr>
        <p:grpSpPr bwMode="auto">
          <a:xfrm>
            <a:off x="0" y="1"/>
            <a:ext cx="12192000" cy="6856413"/>
            <a:chOff x="0" y="0"/>
            <a:chExt cx="5760" cy="4319"/>
          </a:xfrm>
        </p:grpSpPr>
        <p:sp>
          <p:nvSpPr>
            <p:cNvPr id="37891" name="Freeform 3">
              <a:extLst>
                <a:ext uri="{FF2B5EF4-FFF2-40B4-BE49-F238E27FC236}">
                  <a16:creationId xmlns:a16="http://schemas.microsoft.com/office/drawing/2014/main" id="{2943F6DD-229E-4E0C-BF15-6D15C189146E}"/>
                </a:ext>
              </a:extLst>
            </p:cNvPr>
            <p:cNvSpPr>
              <a:spLocks/>
            </p:cNvSpPr>
            <p:nvPr/>
          </p:nvSpPr>
          <p:spPr bwMode="hidden">
            <a:xfrm>
              <a:off x="0" y="12"/>
              <a:ext cx="5758" cy="3273"/>
            </a:xfrm>
            <a:custGeom>
              <a:avLst/>
              <a:gdLst/>
              <a:ahLst/>
              <a:cxnLst>
                <a:cxn ang="0">
                  <a:pos x="3193" y="1816"/>
                </a:cxn>
                <a:cxn ang="0">
                  <a:pos x="0" y="0"/>
                </a:cxn>
                <a:cxn ang="0">
                  <a:pos x="0" y="522"/>
                </a:cxn>
                <a:cxn ang="0">
                  <a:pos x="3037" y="1978"/>
                </a:cxn>
                <a:cxn ang="0">
                  <a:pos x="5740" y="3273"/>
                </a:cxn>
                <a:cxn ang="0">
                  <a:pos x="5740" y="3267"/>
                </a:cxn>
                <a:cxn ang="0">
                  <a:pos x="3193" y="1816"/>
                </a:cxn>
                <a:cxn ang="0">
                  <a:pos x="3193" y="1816"/>
                </a:cxn>
              </a:cxnLst>
              <a:rect l="0" t="0" r="r" b="b"/>
              <a:pathLst>
                <a:path w="5740" h="3273">
                  <a:moveTo>
                    <a:pt x="3193" y="1816"/>
                  </a:moveTo>
                  <a:lnTo>
                    <a:pt x="0" y="0"/>
                  </a:lnTo>
                  <a:lnTo>
                    <a:pt x="0" y="522"/>
                  </a:lnTo>
                  <a:lnTo>
                    <a:pt x="3037" y="1978"/>
                  </a:lnTo>
                  <a:lnTo>
                    <a:pt x="5740" y="3273"/>
                  </a:lnTo>
                  <a:lnTo>
                    <a:pt x="5740" y="3267"/>
                  </a:lnTo>
                  <a:lnTo>
                    <a:pt x="3193" y="1816"/>
                  </a:lnTo>
                  <a:lnTo>
                    <a:pt x="3193" y="1816"/>
                  </a:lnTo>
                  <a:close/>
                </a:path>
              </a:pathLst>
            </a:custGeom>
            <a:gradFill rotWithShape="0">
              <a:gsLst>
                <a:gs pos="0">
                  <a:schemeClr val="bg2">
                    <a:gamma/>
                    <a:shade val="63529"/>
                    <a:invGamma/>
                  </a:schemeClr>
                </a:gs>
                <a:gs pos="100000">
                  <a:schemeClr val="bg2"/>
                </a:gs>
              </a:gsLst>
              <a:lin ang="0" scaled="1"/>
            </a:gradFill>
            <a:ln w="9525">
              <a:noFill/>
              <a:round/>
              <a:headEnd/>
              <a:tailEnd/>
            </a:ln>
          </p:spPr>
          <p:txBody>
            <a:bodyPr/>
            <a:lstStyle/>
            <a:p>
              <a:pPr eaLnBrk="1" hangingPunct="1">
                <a:defRPr/>
              </a:pPr>
              <a:endParaRPr lang="en-GB" sz="1800">
                <a:latin typeface="Arial" charset="0"/>
              </a:endParaRPr>
            </a:p>
          </p:txBody>
        </p:sp>
        <p:sp>
          <p:nvSpPr>
            <p:cNvPr id="37892" name="Freeform 4">
              <a:extLst>
                <a:ext uri="{FF2B5EF4-FFF2-40B4-BE49-F238E27FC236}">
                  <a16:creationId xmlns:a16="http://schemas.microsoft.com/office/drawing/2014/main" id="{EE45F9B0-9006-4579-8793-0398903CF5E1}"/>
                </a:ext>
              </a:extLst>
            </p:cNvPr>
            <p:cNvSpPr>
              <a:spLocks/>
            </p:cNvSpPr>
            <p:nvPr/>
          </p:nvSpPr>
          <p:spPr bwMode="hidden">
            <a:xfrm>
              <a:off x="149" y="0"/>
              <a:ext cx="5609" cy="3243"/>
            </a:xfrm>
            <a:custGeom>
              <a:avLst/>
              <a:gdLst/>
              <a:ahLst/>
              <a:cxnLst>
                <a:cxn ang="0">
                  <a:pos x="3163" y="1714"/>
                </a:cxn>
                <a:cxn ang="0">
                  <a:pos x="431" y="0"/>
                </a:cxn>
                <a:cxn ang="0">
                  <a:pos x="0" y="0"/>
                </a:cxn>
                <a:cxn ang="0">
                  <a:pos x="3086" y="1786"/>
                </a:cxn>
                <a:cxn ang="0">
                  <a:pos x="5591" y="3243"/>
                </a:cxn>
                <a:cxn ang="0">
                  <a:pos x="5591" y="3237"/>
                </a:cxn>
                <a:cxn ang="0">
                  <a:pos x="3163" y="1714"/>
                </a:cxn>
                <a:cxn ang="0">
                  <a:pos x="3163" y="1714"/>
                </a:cxn>
              </a:cxnLst>
              <a:rect l="0" t="0" r="r" b="b"/>
              <a:pathLst>
                <a:path w="5591" h="3243">
                  <a:moveTo>
                    <a:pt x="3163" y="1714"/>
                  </a:moveTo>
                  <a:lnTo>
                    <a:pt x="431" y="0"/>
                  </a:lnTo>
                  <a:lnTo>
                    <a:pt x="0" y="0"/>
                  </a:lnTo>
                  <a:lnTo>
                    <a:pt x="3086" y="1786"/>
                  </a:lnTo>
                  <a:lnTo>
                    <a:pt x="5591" y="3243"/>
                  </a:lnTo>
                  <a:lnTo>
                    <a:pt x="5591" y="3237"/>
                  </a:lnTo>
                  <a:lnTo>
                    <a:pt x="3163" y="1714"/>
                  </a:lnTo>
                  <a:lnTo>
                    <a:pt x="3163" y="1714"/>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7893" name="Freeform 5">
              <a:extLst>
                <a:ext uri="{FF2B5EF4-FFF2-40B4-BE49-F238E27FC236}">
                  <a16:creationId xmlns:a16="http://schemas.microsoft.com/office/drawing/2014/main" id="{5609407B-9880-4671-BD7D-4C74732FDB09}"/>
                </a:ext>
              </a:extLst>
            </p:cNvPr>
            <p:cNvSpPr>
              <a:spLocks/>
            </p:cNvSpPr>
            <p:nvPr/>
          </p:nvSpPr>
          <p:spPr bwMode="hidden">
            <a:xfrm>
              <a:off x="0" y="3433"/>
              <a:ext cx="4038" cy="191"/>
            </a:xfrm>
            <a:custGeom>
              <a:avLst/>
              <a:gdLst/>
              <a:ahLst/>
              <a:cxnLst>
                <a:cxn ang="0">
                  <a:pos x="0" y="156"/>
                </a:cxn>
                <a:cxn ang="0">
                  <a:pos x="4042" y="192"/>
                </a:cxn>
                <a:cxn ang="0">
                  <a:pos x="4042" y="144"/>
                </a:cxn>
                <a:cxn ang="0">
                  <a:pos x="0" y="0"/>
                </a:cxn>
                <a:cxn ang="0">
                  <a:pos x="0" y="156"/>
                </a:cxn>
                <a:cxn ang="0">
                  <a:pos x="0" y="156"/>
                </a:cxn>
              </a:cxnLst>
              <a:rect l="0" t="0" r="r" b="b"/>
              <a:pathLst>
                <a:path w="4042" h="192">
                  <a:moveTo>
                    <a:pt x="0" y="156"/>
                  </a:moveTo>
                  <a:lnTo>
                    <a:pt x="4042" y="192"/>
                  </a:lnTo>
                  <a:lnTo>
                    <a:pt x="4042" y="144"/>
                  </a:lnTo>
                  <a:lnTo>
                    <a:pt x="0" y="0"/>
                  </a:lnTo>
                  <a:lnTo>
                    <a:pt x="0" y="156"/>
                  </a:lnTo>
                  <a:lnTo>
                    <a:pt x="0" y="156"/>
                  </a:lnTo>
                  <a:close/>
                </a:path>
              </a:pathLst>
            </a:custGeom>
            <a:gradFill rotWithShape="0">
              <a:gsLst>
                <a:gs pos="0">
                  <a:schemeClr val="bg2">
                    <a:gamma/>
                    <a:shade val="75686"/>
                    <a:invGamma/>
                  </a:schemeClr>
                </a:gs>
                <a:gs pos="100000">
                  <a:schemeClr val="bg2"/>
                </a:gs>
              </a:gsLst>
              <a:lin ang="0" scaled="1"/>
            </a:gradFill>
            <a:ln w="9525">
              <a:noFill/>
              <a:round/>
              <a:headEnd/>
              <a:tailEnd/>
            </a:ln>
          </p:spPr>
          <p:txBody>
            <a:bodyPr/>
            <a:lstStyle/>
            <a:p>
              <a:pPr eaLnBrk="1" hangingPunct="1">
                <a:defRPr/>
              </a:pPr>
              <a:endParaRPr lang="en-GB" sz="1800">
                <a:latin typeface="Arial" charset="0"/>
              </a:endParaRPr>
            </a:p>
          </p:txBody>
        </p:sp>
        <p:sp>
          <p:nvSpPr>
            <p:cNvPr id="1035" name="Freeform 6">
              <a:extLst>
                <a:ext uri="{FF2B5EF4-FFF2-40B4-BE49-F238E27FC236}">
                  <a16:creationId xmlns:a16="http://schemas.microsoft.com/office/drawing/2014/main" id="{707F017A-4F98-49FA-B136-31002BF37F40}"/>
                </a:ext>
              </a:extLst>
            </p:cNvPr>
            <p:cNvSpPr>
              <a:spLocks/>
            </p:cNvSpPr>
            <p:nvPr/>
          </p:nvSpPr>
          <p:spPr bwMode="hidden">
            <a:xfrm>
              <a:off x="4038" y="3577"/>
              <a:ext cx="1720" cy="65"/>
            </a:xfrm>
            <a:custGeom>
              <a:avLst/>
              <a:gdLst>
                <a:gd name="T0" fmla="*/ 1696 w 1722"/>
                <a:gd name="T1" fmla="*/ 53 h 66"/>
                <a:gd name="T2" fmla="*/ 1696 w 1722"/>
                <a:gd name="T3" fmla="*/ 47 h 66"/>
                <a:gd name="T4" fmla="*/ 0 w 1722"/>
                <a:gd name="T5" fmla="*/ 0 h 66"/>
                <a:gd name="T6" fmla="*/ 0 w 1722"/>
                <a:gd name="T7" fmla="*/ 35 h 66"/>
                <a:gd name="T8" fmla="*/ 1696 w 1722"/>
                <a:gd name="T9" fmla="*/ 53 h 66"/>
                <a:gd name="T10" fmla="*/ 1696 w 1722"/>
                <a:gd name="T11" fmla="*/ 53 h 6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2" h="66">
                  <a:moveTo>
                    <a:pt x="1722" y="66"/>
                  </a:moveTo>
                  <a:lnTo>
                    <a:pt x="1722" y="60"/>
                  </a:lnTo>
                  <a:lnTo>
                    <a:pt x="0" y="0"/>
                  </a:lnTo>
                  <a:lnTo>
                    <a:pt x="0" y="48"/>
                  </a:lnTo>
                  <a:lnTo>
                    <a:pt x="1722" y="66"/>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7895" name="Freeform 7">
              <a:extLst>
                <a:ext uri="{FF2B5EF4-FFF2-40B4-BE49-F238E27FC236}">
                  <a16:creationId xmlns:a16="http://schemas.microsoft.com/office/drawing/2014/main" id="{C189FA96-5385-4F58-9BE9-47EB2EF57148}"/>
                </a:ext>
              </a:extLst>
            </p:cNvPr>
            <p:cNvSpPr>
              <a:spLocks/>
            </p:cNvSpPr>
            <p:nvPr/>
          </p:nvSpPr>
          <p:spPr bwMode="hidden">
            <a:xfrm>
              <a:off x="0" y="3726"/>
              <a:ext cx="4784" cy="329"/>
            </a:xfrm>
            <a:custGeom>
              <a:avLst/>
              <a:gdLst/>
              <a:ahLst/>
              <a:cxnLst>
                <a:cxn ang="0">
                  <a:pos x="0" y="329"/>
                </a:cxn>
                <a:cxn ang="0">
                  <a:pos x="4789" y="77"/>
                </a:cxn>
                <a:cxn ang="0">
                  <a:pos x="4789" y="0"/>
                </a:cxn>
                <a:cxn ang="0">
                  <a:pos x="0" y="107"/>
                </a:cxn>
                <a:cxn ang="0">
                  <a:pos x="0" y="329"/>
                </a:cxn>
                <a:cxn ang="0">
                  <a:pos x="0" y="329"/>
                </a:cxn>
              </a:cxnLst>
              <a:rect l="0" t="0" r="r" b="b"/>
              <a:pathLst>
                <a:path w="4789" h="329">
                  <a:moveTo>
                    <a:pt x="0" y="329"/>
                  </a:moveTo>
                  <a:lnTo>
                    <a:pt x="4789" y="77"/>
                  </a:lnTo>
                  <a:lnTo>
                    <a:pt x="4789" y="0"/>
                  </a:lnTo>
                  <a:lnTo>
                    <a:pt x="0" y="107"/>
                  </a:lnTo>
                  <a:lnTo>
                    <a:pt x="0" y="329"/>
                  </a:lnTo>
                  <a:lnTo>
                    <a:pt x="0" y="329"/>
                  </a:lnTo>
                  <a:close/>
                </a:path>
              </a:pathLst>
            </a:custGeom>
            <a:gradFill rotWithShape="0">
              <a:gsLst>
                <a:gs pos="0">
                  <a:schemeClr val="bg1">
                    <a:gamma/>
                    <a:shade val="81961"/>
                    <a:invGamma/>
                  </a:schemeClr>
                </a:gs>
                <a:gs pos="100000">
                  <a:schemeClr val="bg1"/>
                </a:gs>
              </a:gsLst>
              <a:lin ang="0" scaled="1"/>
            </a:gradFill>
            <a:ln w="9525" cap="flat" cmpd="sng">
              <a:noFill/>
              <a:prstDash val="solid"/>
              <a:round/>
              <a:headEnd type="none" w="med" len="med"/>
              <a:tailEnd type="none" w="med" len="med"/>
            </a:ln>
            <a:effectLst/>
          </p:spPr>
          <p:txBody>
            <a:bodyPr/>
            <a:lstStyle/>
            <a:p>
              <a:pPr eaLnBrk="1" hangingPunct="1">
                <a:defRPr/>
              </a:pPr>
              <a:endParaRPr lang="en-GB" sz="1800">
                <a:latin typeface="Arial" charset="0"/>
              </a:endParaRPr>
            </a:p>
          </p:txBody>
        </p:sp>
        <p:sp>
          <p:nvSpPr>
            <p:cNvPr id="1037" name="Freeform 8">
              <a:extLst>
                <a:ext uri="{FF2B5EF4-FFF2-40B4-BE49-F238E27FC236}">
                  <a16:creationId xmlns:a16="http://schemas.microsoft.com/office/drawing/2014/main" id="{ABB2BA9E-2717-425B-9F30-88B41C2D75A1}"/>
                </a:ext>
              </a:extLst>
            </p:cNvPr>
            <p:cNvSpPr>
              <a:spLocks/>
            </p:cNvSpPr>
            <p:nvPr/>
          </p:nvSpPr>
          <p:spPr bwMode="hidden">
            <a:xfrm>
              <a:off x="4784" y="3702"/>
              <a:ext cx="974" cy="101"/>
            </a:xfrm>
            <a:custGeom>
              <a:avLst/>
              <a:gdLst>
                <a:gd name="T0" fmla="*/ 962 w 975"/>
                <a:gd name="T1" fmla="*/ 48 h 101"/>
                <a:gd name="T2" fmla="*/ 962 w 975"/>
                <a:gd name="T3" fmla="*/ 0 h 101"/>
                <a:gd name="T4" fmla="*/ 0 w 975"/>
                <a:gd name="T5" fmla="*/ 24 h 101"/>
                <a:gd name="T6" fmla="*/ 0 w 975"/>
                <a:gd name="T7" fmla="*/ 101 h 101"/>
                <a:gd name="T8" fmla="*/ 962 w 975"/>
                <a:gd name="T9" fmla="*/ 48 h 101"/>
                <a:gd name="T10" fmla="*/ 962 w 975"/>
                <a:gd name="T11" fmla="*/ 48 h 1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75" h="101">
                  <a:moveTo>
                    <a:pt x="975" y="48"/>
                  </a:moveTo>
                  <a:lnTo>
                    <a:pt x="975" y="0"/>
                  </a:lnTo>
                  <a:lnTo>
                    <a:pt x="0" y="24"/>
                  </a:lnTo>
                  <a:lnTo>
                    <a:pt x="0" y="101"/>
                  </a:lnTo>
                  <a:lnTo>
                    <a:pt x="975" y="4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8" name="Freeform 9">
              <a:extLst>
                <a:ext uri="{FF2B5EF4-FFF2-40B4-BE49-F238E27FC236}">
                  <a16:creationId xmlns:a16="http://schemas.microsoft.com/office/drawing/2014/main" id="{DCDBC610-75DD-4F8A-A7DD-DBB0CACF7AC9}"/>
                </a:ext>
              </a:extLst>
            </p:cNvPr>
            <p:cNvSpPr>
              <a:spLocks/>
            </p:cNvSpPr>
            <p:nvPr/>
          </p:nvSpPr>
          <p:spPr bwMode="hidden">
            <a:xfrm>
              <a:off x="3619" y="3815"/>
              <a:ext cx="2139" cy="198"/>
            </a:xfrm>
            <a:custGeom>
              <a:avLst/>
              <a:gdLst>
                <a:gd name="T0" fmla="*/ 2115 w 2141"/>
                <a:gd name="T1" fmla="*/ 0 h 198"/>
                <a:gd name="T2" fmla="*/ 0 w 2141"/>
                <a:gd name="T3" fmla="*/ 156 h 198"/>
                <a:gd name="T4" fmla="*/ 0 w 2141"/>
                <a:gd name="T5" fmla="*/ 198 h 198"/>
                <a:gd name="T6" fmla="*/ 2115 w 2141"/>
                <a:gd name="T7" fmla="*/ 0 h 198"/>
                <a:gd name="T8" fmla="*/ 2115 w 2141"/>
                <a:gd name="T9" fmla="*/ 0 h 19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41" h="198">
                  <a:moveTo>
                    <a:pt x="2141" y="0"/>
                  </a:moveTo>
                  <a:lnTo>
                    <a:pt x="0" y="156"/>
                  </a:lnTo>
                  <a:lnTo>
                    <a:pt x="0" y="198"/>
                  </a:lnTo>
                  <a:lnTo>
                    <a:pt x="2141"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7898" name="Freeform 10">
              <a:extLst>
                <a:ext uri="{FF2B5EF4-FFF2-40B4-BE49-F238E27FC236}">
                  <a16:creationId xmlns:a16="http://schemas.microsoft.com/office/drawing/2014/main" id="{67FB3D8F-17D0-4F11-A478-DA463AE5F937}"/>
                </a:ext>
              </a:extLst>
            </p:cNvPr>
            <p:cNvSpPr>
              <a:spLocks/>
            </p:cNvSpPr>
            <p:nvPr/>
          </p:nvSpPr>
          <p:spPr bwMode="hidden">
            <a:xfrm>
              <a:off x="0" y="3971"/>
              <a:ext cx="3619" cy="348"/>
            </a:xfrm>
            <a:custGeom>
              <a:avLst/>
              <a:gdLst/>
              <a:ahLst/>
              <a:cxnLst>
                <a:cxn ang="0">
                  <a:pos x="0" y="348"/>
                </a:cxn>
                <a:cxn ang="0">
                  <a:pos x="311" y="348"/>
                </a:cxn>
                <a:cxn ang="0">
                  <a:pos x="3623" y="42"/>
                </a:cxn>
                <a:cxn ang="0">
                  <a:pos x="3623" y="0"/>
                </a:cxn>
                <a:cxn ang="0">
                  <a:pos x="0" y="264"/>
                </a:cxn>
                <a:cxn ang="0">
                  <a:pos x="0" y="348"/>
                </a:cxn>
                <a:cxn ang="0">
                  <a:pos x="0" y="348"/>
                </a:cxn>
              </a:cxnLst>
              <a:rect l="0" t="0" r="r" b="b"/>
              <a:pathLst>
                <a:path w="3623" h="348">
                  <a:moveTo>
                    <a:pt x="0" y="348"/>
                  </a:moveTo>
                  <a:lnTo>
                    <a:pt x="311" y="348"/>
                  </a:lnTo>
                  <a:lnTo>
                    <a:pt x="3623" y="42"/>
                  </a:lnTo>
                  <a:lnTo>
                    <a:pt x="3623" y="0"/>
                  </a:lnTo>
                  <a:lnTo>
                    <a:pt x="0" y="264"/>
                  </a:lnTo>
                  <a:lnTo>
                    <a:pt x="0" y="348"/>
                  </a:lnTo>
                  <a:lnTo>
                    <a:pt x="0" y="348"/>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eaLnBrk="1" hangingPunct="1">
                <a:defRPr/>
              </a:pPr>
              <a:endParaRPr lang="en-GB" sz="1800">
                <a:latin typeface="Arial" charset="0"/>
              </a:endParaRPr>
            </a:p>
          </p:txBody>
        </p:sp>
        <p:sp>
          <p:nvSpPr>
            <p:cNvPr id="1040" name="Freeform 11">
              <a:extLst>
                <a:ext uri="{FF2B5EF4-FFF2-40B4-BE49-F238E27FC236}">
                  <a16:creationId xmlns:a16="http://schemas.microsoft.com/office/drawing/2014/main" id="{F733AFCB-8EE8-41BE-8D92-9D3CDD9EFCCD}"/>
                </a:ext>
              </a:extLst>
            </p:cNvPr>
            <p:cNvSpPr>
              <a:spLocks/>
            </p:cNvSpPr>
            <p:nvPr/>
          </p:nvSpPr>
          <p:spPr bwMode="hidden">
            <a:xfrm>
              <a:off x="2097" y="4043"/>
              <a:ext cx="2514" cy="276"/>
            </a:xfrm>
            <a:custGeom>
              <a:avLst/>
              <a:gdLst>
                <a:gd name="T0" fmla="*/ 2143 w 2517"/>
                <a:gd name="T1" fmla="*/ 276 h 276"/>
                <a:gd name="T2" fmla="*/ 2478 w 2517"/>
                <a:gd name="T3" fmla="*/ 204 h 276"/>
                <a:gd name="T4" fmla="*/ 2221 w 2517"/>
                <a:gd name="T5" fmla="*/ 0 h 276"/>
                <a:gd name="T6" fmla="*/ 0 w 2517"/>
                <a:gd name="T7" fmla="*/ 276 h 276"/>
                <a:gd name="T8" fmla="*/ 2143 w 2517"/>
                <a:gd name="T9" fmla="*/ 276 h 276"/>
                <a:gd name="T10" fmla="*/ 2143 w 2517"/>
                <a:gd name="T11" fmla="*/ 276 h 27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7" h="276">
                  <a:moveTo>
                    <a:pt x="2182" y="276"/>
                  </a:moveTo>
                  <a:lnTo>
                    <a:pt x="2517" y="204"/>
                  </a:lnTo>
                  <a:lnTo>
                    <a:pt x="2260" y="0"/>
                  </a:lnTo>
                  <a:lnTo>
                    <a:pt x="0" y="276"/>
                  </a:lnTo>
                  <a:lnTo>
                    <a:pt x="2182" y="276"/>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7900" name="Freeform 12">
              <a:extLst>
                <a:ext uri="{FF2B5EF4-FFF2-40B4-BE49-F238E27FC236}">
                  <a16:creationId xmlns:a16="http://schemas.microsoft.com/office/drawing/2014/main" id="{7334C065-D128-41E9-AC12-98F8F10A508D}"/>
                </a:ext>
              </a:extLst>
            </p:cNvPr>
            <p:cNvSpPr>
              <a:spLocks/>
            </p:cNvSpPr>
            <p:nvPr/>
          </p:nvSpPr>
          <p:spPr bwMode="hidden">
            <a:xfrm>
              <a:off x="4354" y="3869"/>
              <a:ext cx="1404" cy="378"/>
            </a:xfrm>
            <a:custGeom>
              <a:avLst/>
              <a:gdLst/>
              <a:ahLst/>
              <a:cxnLst>
                <a:cxn ang="0">
                  <a:pos x="1405" y="126"/>
                </a:cxn>
                <a:cxn ang="0">
                  <a:pos x="1405" y="0"/>
                </a:cxn>
                <a:cxn ang="0">
                  <a:pos x="0" y="174"/>
                </a:cxn>
                <a:cxn ang="0">
                  <a:pos x="257" y="378"/>
                </a:cxn>
                <a:cxn ang="0">
                  <a:pos x="1405" y="126"/>
                </a:cxn>
                <a:cxn ang="0">
                  <a:pos x="1405" y="126"/>
                </a:cxn>
              </a:cxnLst>
              <a:rect l="0" t="0" r="r" b="b"/>
              <a:pathLst>
                <a:path w="1405" h="378">
                  <a:moveTo>
                    <a:pt x="1405" y="126"/>
                  </a:moveTo>
                  <a:lnTo>
                    <a:pt x="1405" y="0"/>
                  </a:lnTo>
                  <a:lnTo>
                    <a:pt x="0" y="174"/>
                  </a:lnTo>
                  <a:lnTo>
                    <a:pt x="257" y="378"/>
                  </a:lnTo>
                  <a:lnTo>
                    <a:pt x="1405" y="126"/>
                  </a:lnTo>
                  <a:lnTo>
                    <a:pt x="1405" y="126"/>
                  </a:lnTo>
                  <a:close/>
                </a:path>
              </a:pathLst>
            </a:custGeom>
            <a:gradFill rotWithShape="0">
              <a:gsLst>
                <a:gs pos="0">
                  <a:schemeClr val="bg1"/>
                </a:gs>
                <a:gs pos="100000">
                  <a:schemeClr val="bg1">
                    <a:gamma/>
                    <a:tint val="96863"/>
                    <a:invGamma/>
                  </a:schemeClr>
                </a:gs>
              </a:gsLst>
              <a:lin ang="0" scaled="1"/>
            </a:gradFill>
            <a:ln w="9525">
              <a:noFill/>
              <a:round/>
              <a:headEnd/>
              <a:tailEnd/>
            </a:ln>
          </p:spPr>
          <p:txBody>
            <a:bodyPr/>
            <a:lstStyle/>
            <a:p>
              <a:pPr eaLnBrk="1" hangingPunct="1">
                <a:defRPr/>
              </a:pPr>
              <a:endParaRPr lang="en-GB" sz="1800">
                <a:latin typeface="Arial" charset="0"/>
              </a:endParaRPr>
            </a:p>
          </p:txBody>
        </p:sp>
        <p:sp>
          <p:nvSpPr>
            <p:cNvPr id="1042" name="Freeform 13">
              <a:extLst>
                <a:ext uri="{FF2B5EF4-FFF2-40B4-BE49-F238E27FC236}">
                  <a16:creationId xmlns:a16="http://schemas.microsoft.com/office/drawing/2014/main" id="{98961AE9-C659-4F8F-8528-2EF9691D03F3}"/>
                </a:ext>
              </a:extLst>
            </p:cNvPr>
            <p:cNvSpPr>
              <a:spLocks/>
            </p:cNvSpPr>
            <p:nvPr/>
          </p:nvSpPr>
          <p:spPr bwMode="hidden">
            <a:xfrm>
              <a:off x="5030" y="3151"/>
              <a:ext cx="728" cy="240"/>
            </a:xfrm>
            <a:custGeom>
              <a:avLst/>
              <a:gdLst>
                <a:gd name="T0" fmla="*/ 716 w 729"/>
                <a:gd name="T1" fmla="*/ 240 h 240"/>
                <a:gd name="T2" fmla="*/ 0 w 729"/>
                <a:gd name="T3" fmla="*/ 0 h 240"/>
                <a:gd name="T4" fmla="*/ 0 w 729"/>
                <a:gd name="T5" fmla="*/ 6 h 240"/>
                <a:gd name="T6" fmla="*/ 716 w 729"/>
                <a:gd name="T7" fmla="*/ 240 h 240"/>
                <a:gd name="T8" fmla="*/ 716 w 729"/>
                <a:gd name="T9" fmla="*/ 240 h 2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29" h="240">
                  <a:moveTo>
                    <a:pt x="729" y="240"/>
                  </a:moveTo>
                  <a:lnTo>
                    <a:pt x="0" y="0"/>
                  </a:lnTo>
                  <a:lnTo>
                    <a:pt x="0" y="6"/>
                  </a:lnTo>
                  <a:lnTo>
                    <a:pt x="729" y="24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7902" name="Freeform 14">
              <a:extLst>
                <a:ext uri="{FF2B5EF4-FFF2-40B4-BE49-F238E27FC236}">
                  <a16:creationId xmlns:a16="http://schemas.microsoft.com/office/drawing/2014/main" id="{8B4A3035-4773-48C6-A1BF-2429D7125B7C}"/>
                </a:ext>
              </a:extLst>
            </p:cNvPr>
            <p:cNvSpPr>
              <a:spLocks/>
            </p:cNvSpPr>
            <p:nvPr/>
          </p:nvSpPr>
          <p:spPr bwMode="hidden">
            <a:xfrm>
              <a:off x="0" y="1486"/>
              <a:ext cx="5030" cy="1671"/>
            </a:xfrm>
            <a:custGeom>
              <a:avLst/>
              <a:gdLst/>
              <a:ahLst/>
              <a:cxnLst>
                <a:cxn ang="0">
                  <a:pos x="0" y="72"/>
                </a:cxn>
                <a:cxn ang="0">
                  <a:pos x="5035" y="1672"/>
                </a:cxn>
                <a:cxn ang="0">
                  <a:pos x="5035" y="1666"/>
                </a:cxn>
                <a:cxn ang="0">
                  <a:pos x="0" y="0"/>
                </a:cxn>
                <a:cxn ang="0">
                  <a:pos x="0" y="72"/>
                </a:cxn>
                <a:cxn ang="0">
                  <a:pos x="0" y="72"/>
                </a:cxn>
              </a:cxnLst>
              <a:rect l="0" t="0" r="r" b="b"/>
              <a:pathLst>
                <a:path w="5035" h="1672">
                  <a:moveTo>
                    <a:pt x="0" y="72"/>
                  </a:moveTo>
                  <a:lnTo>
                    <a:pt x="5035" y="1672"/>
                  </a:lnTo>
                  <a:lnTo>
                    <a:pt x="5035" y="1666"/>
                  </a:lnTo>
                  <a:lnTo>
                    <a:pt x="0" y="0"/>
                  </a:lnTo>
                  <a:lnTo>
                    <a:pt x="0" y="72"/>
                  </a:lnTo>
                  <a:lnTo>
                    <a:pt x="0" y="72"/>
                  </a:lnTo>
                  <a:close/>
                </a:path>
              </a:pathLst>
            </a:custGeom>
            <a:gradFill rotWithShape="0">
              <a:gsLst>
                <a:gs pos="0">
                  <a:schemeClr val="bg1">
                    <a:gamma/>
                    <a:shade val="54510"/>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1044" name="Freeform 15">
              <a:extLst>
                <a:ext uri="{FF2B5EF4-FFF2-40B4-BE49-F238E27FC236}">
                  <a16:creationId xmlns:a16="http://schemas.microsoft.com/office/drawing/2014/main" id="{97CFAC72-7364-490B-9012-6838012A0D08}"/>
                </a:ext>
              </a:extLst>
            </p:cNvPr>
            <p:cNvSpPr>
              <a:spLocks/>
            </p:cNvSpPr>
            <p:nvPr/>
          </p:nvSpPr>
          <p:spPr bwMode="hidden">
            <a:xfrm>
              <a:off x="5030" y="3049"/>
              <a:ext cx="728" cy="318"/>
            </a:xfrm>
            <a:custGeom>
              <a:avLst/>
              <a:gdLst>
                <a:gd name="T0" fmla="*/ 716 w 729"/>
                <a:gd name="T1" fmla="*/ 318 h 318"/>
                <a:gd name="T2" fmla="*/ 716 w 729"/>
                <a:gd name="T3" fmla="*/ 312 h 318"/>
                <a:gd name="T4" fmla="*/ 0 w 729"/>
                <a:gd name="T5" fmla="*/ 0 h 318"/>
                <a:gd name="T6" fmla="*/ 0 w 729"/>
                <a:gd name="T7" fmla="*/ 54 h 318"/>
                <a:gd name="T8" fmla="*/ 716 w 729"/>
                <a:gd name="T9" fmla="*/ 318 h 318"/>
                <a:gd name="T10" fmla="*/ 716 w 729"/>
                <a:gd name="T11" fmla="*/ 318 h 31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29" h="318">
                  <a:moveTo>
                    <a:pt x="729" y="318"/>
                  </a:moveTo>
                  <a:lnTo>
                    <a:pt x="729" y="312"/>
                  </a:lnTo>
                  <a:lnTo>
                    <a:pt x="0" y="0"/>
                  </a:lnTo>
                  <a:lnTo>
                    <a:pt x="0" y="54"/>
                  </a:lnTo>
                  <a:lnTo>
                    <a:pt x="729" y="318"/>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7904" name="Freeform 16">
              <a:extLst>
                <a:ext uri="{FF2B5EF4-FFF2-40B4-BE49-F238E27FC236}">
                  <a16:creationId xmlns:a16="http://schemas.microsoft.com/office/drawing/2014/main" id="{B4DFE1DB-E329-4320-B165-33A0B4F188F8}"/>
                </a:ext>
              </a:extLst>
            </p:cNvPr>
            <p:cNvSpPr>
              <a:spLocks/>
            </p:cNvSpPr>
            <p:nvPr/>
          </p:nvSpPr>
          <p:spPr bwMode="hidden">
            <a:xfrm>
              <a:off x="0" y="916"/>
              <a:ext cx="5030" cy="2187"/>
            </a:xfrm>
            <a:custGeom>
              <a:avLst/>
              <a:gdLst/>
              <a:ahLst/>
              <a:cxnLst>
                <a:cxn ang="0">
                  <a:pos x="0" y="396"/>
                </a:cxn>
                <a:cxn ang="0">
                  <a:pos x="5035" y="2188"/>
                </a:cxn>
                <a:cxn ang="0">
                  <a:pos x="5035" y="2134"/>
                </a:cxn>
                <a:cxn ang="0">
                  <a:pos x="0" y="0"/>
                </a:cxn>
                <a:cxn ang="0">
                  <a:pos x="0" y="396"/>
                </a:cxn>
                <a:cxn ang="0">
                  <a:pos x="0" y="396"/>
                </a:cxn>
              </a:cxnLst>
              <a:rect l="0" t="0" r="r" b="b"/>
              <a:pathLst>
                <a:path w="5035" h="2188">
                  <a:moveTo>
                    <a:pt x="0" y="396"/>
                  </a:moveTo>
                  <a:lnTo>
                    <a:pt x="5035" y="2188"/>
                  </a:lnTo>
                  <a:lnTo>
                    <a:pt x="5035" y="2134"/>
                  </a:lnTo>
                  <a:lnTo>
                    <a:pt x="0" y="0"/>
                  </a:lnTo>
                  <a:lnTo>
                    <a:pt x="0" y="396"/>
                  </a:lnTo>
                  <a:lnTo>
                    <a:pt x="0" y="396"/>
                  </a:lnTo>
                  <a:close/>
                </a:path>
              </a:pathLst>
            </a:custGeom>
            <a:gradFill rotWithShape="0">
              <a:gsLst>
                <a:gs pos="0">
                  <a:schemeClr val="bg2">
                    <a:gamma/>
                    <a:shade val="66667"/>
                    <a:invGamma/>
                  </a:schemeClr>
                </a:gs>
                <a:gs pos="100000">
                  <a:schemeClr val="bg2"/>
                </a:gs>
              </a:gsLst>
              <a:lin ang="0" scaled="1"/>
            </a:gradFill>
            <a:ln w="9525">
              <a:noFill/>
              <a:round/>
              <a:headEnd/>
              <a:tailEnd/>
            </a:ln>
          </p:spPr>
          <p:txBody>
            <a:bodyPr/>
            <a:lstStyle/>
            <a:p>
              <a:pPr eaLnBrk="1" hangingPunct="1">
                <a:defRPr/>
              </a:pPr>
              <a:endParaRPr lang="en-GB" sz="1800">
                <a:latin typeface="Arial" charset="0"/>
              </a:endParaRPr>
            </a:p>
          </p:txBody>
        </p:sp>
        <p:sp>
          <p:nvSpPr>
            <p:cNvPr id="37905" name="Freeform 17">
              <a:extLst>
                <a:ext uri="{FF2B5EF4-FFF2-40B4-BE49-F238E27FC236}">
                  <a16:creationId xmlns:a16="http://schemas.microsoft.com/office/drawing/2014/main" id="{61E196EC-F61C-4A22-AF48-1048382EBF25}"/>
                </a:ext>
              </a:extLst>
            </p:cNvPr>
            <p:cNvSpPr>
              <a:spLocks/>
            </p:cNvSpPr>
            <p:nvPr/>
          </p:nvSpPr>
          <p:spPr bwMode="hidden">
            <a:xfrm>
              <a:off x="2294" y="0"/>
              <a:ext cx="3159" cy="2725"/>
            </a:xfrm>
            <a:custGeom>
              <a:avLst/>
              <a:gdLst/>
              <a:ahLst/>
              <a:cxnLst>
                <a:cxn ang="0">
                  <a:pos x="0" y="0"/>
                </a:cxn>
                <a:cxn ang="0">
                  <a:pos x="3145" y="2727"/>
                </a:cxn>
                <a:cxn ang="0">
                  <a:pos x="3163" y="2704"/>
                </a:cxn>
                <a:cxn ang="0">
                  <a:pos x="102" y="0"/>
                </a:cxn>
                <a:cxn ang="0">
                  <a:pos x="0" y="0"/>
                </a:cxn>
                <a:cxn ang="0">
                  <a:pos x="0" y="0"/>
                </a:cxn>
              </a:cxnLst>
              <a:rect l="0" t="0" r="r" b="b"/>
              <a:pathLst>
                <a:path w="3163" h="2727">
                  <a:moveTo>
                    <a:pt x="0" y="0"/>
                  </a:moveTo>
                  <a:lnTo>
                    <a:pt x="3145" y="2727"/>
                  </a:lnTo>
                  <a:lnTo>
                    <a:pt x="3163" y="2704"/>
                  </a:lnTo>
                  <a:lnTo>
                    <a:pt x="102" y="0"/>
                  </a:lnTo>
                  <a:lnTo>
                    <a:pt x="0" y="0"/>
                  </a:lnTo>
                  <a:lnTo>
                    <a:pt x="0" y="0"/>
                  </a:lnTo>
                  <a:close/>
                </a:path>
              </a:pathLst>
            </a:custGeom>
            <a:gradFill rotWithShape="0">
              <a:gsLst>
                <a:gs pos="0">
                  <a:schemeClr val="bg1">
                    <a:gamma/>
                    <a:shade val="69804"/>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7906" name="Freeform 18">
              <a:extLst>
                <a:ext uri="{FF2B5EF4-FFF2-40B4-BE49-F238E27FC236}">
                  <a16:creationId xmlns:a16="http://schemas.microsoft.com/office/drawing/2014/main" id="{F56ED802-6C95-46E1-A860-A606A53FCB87}"/>
                </a:ext>
              </a:extLst>
            </p:cNvPr>
            <p:cNvSpPr>
              <a:spLocks/>
            </p:cNvSpPr>
            <p:nvPr/>
          </p:nvSpPr>
          <p:spPr bwMode="hidden">
            <a:xfrm>
              <a:off x="5435" y="2702"/>
              <a:ext cx="323" cy="299"/>
            </a:xfrm>
            <a:custGeom>
              <a:avLst/>
              <a:gdLst/>
              <a:ahLst/>
              <a:cxnLst>
                <a:cxn ang="0">
                  <a:pos x="323" y="299"/>
                </a:cxn>
                <a:cxn ang="0">
                  <a:pos x="323" y="263"/>
                </a:cxn>
                <a:cxn ang="0">
                  <a:pos x="18" y="0"/>
                </a:cxn>
                <a:cxn ang="0">
                  <a:pos x="0" y="23"/>
                </a:cxn>
                <a:cxn ang="0">
                  <a:pos x="323" y="299"/>
                </a:cxn>
                <a:cxn ang="0">
                  <a:pos x="323" y="299"/>
                </a:cxn>
              </a:cxnLst>
              <a:rect l="0" t="0" r="r" b="b"/>
              <a:pathLst>
                <a:path w="323" h="299">
                  <a:moveTo>
                    <a:pt x="323" y="299"/>
                  </a:moveTo>
                  <a:lnTo>
                    <a:pt x="323" y="263"/>
                  </a:lnTo>
                  <a:lnTo>
                    <a:pt x="18" y="0"/>
                  </a:lnTo>
                  <a:lnTo>
                    <a:pt x="0" y="23"/>
                  </a:lnTo>
                  <a:lnTo>
                    <a:pt x="323" y="299"/>
                  </a:lnTo>
                  <a:lnTo>
                    <a:pt x="323" y="299"/>
                  </a:lnTo>
                  <a:close/>
                </a:path>
              </a:pathLst>
            </a:custGeom>
            <a:gradFill rotWithShape="0">
              <a:gsLst>
                <a:gs pos="0">
                  <a:schemeClr val="bg1"/>
                </a:gs>
                <a:gs pos="100000">
                  <a:schemeClr val="bg1">
                    <a:gamma/>
                    <a:tint val="94118"/>
                    <a:invGamma/>
                  </a:schemeClr>
                </a:gs>
              </a:gsLst>
              <a:lin ang="2700000" scaled="1"/>
            </a:gradFill>
            <a:ln w="9525">
              <a:noFill/>
              <a:round/>
              <a:headEnd/>
              <a:tailEnd/>
            </a:ln>
          </p:spPr>
          <p:txBody>
            <a:bodyPr/>
            <a:lstStyle/>
            <a:p>
              <a:pPr eaLnBrk="1" hangingPunct="1">
                <a:defRPr/>
              </a:pPr>
              <a:endParaRPr lang="en-GB" sz="1800">
                <a:latin typeface="Arial" charset="0"/>
              </a:endParaRPr>
            </a:p>
          </p:txBody>
        </p:sp>
        <p:sp>
          <p:nvSpPr>
            <p:cNvPr id="1048" name="Freeform 19">
              <a:extLst>
                <a:ext uri="{FF2B5EF4-FFF2-40B4-BE49-F238E27FC236}">
                  <a16:creationId xmlns:a16="http://schemas.microsoft.com/office/drawing/2014/main" id="{FF77EA23-3EAA-433C-AA4B-8371ABFA36FD}"/>
                </a:ext>
              </a:extLst>
            </p:cNvPr>
            <p:cNvSpPr>
              <a:spLocks/>
            </p:cNvSpPr>
            <p:nvPr/>
          </p:nvSpPr>
          <p:spPr bwMode="hidden">
            <a:xfrm>
              <a:off x="5477" y="2588"/>
              <a:ext cx="281" cy="335"/>
            </a:xfrm>
            <a:custGeom>
              <a:avLst/>
              <a:gdLst>
                <a:gd name="T0" fmla="*/ 281 w 281"/>
                <a:gd name="T1" fmla="*/ 335 h 335"/>
                <a:gd name="T2" fmla="*/ 281 w 281"/>
                <a:gd name="T3" fmla="*/ 173 h 335"/>
                <a:gd name="T4" fmla="*/ 96 w 281"/>
                <a:gd name="T5" fmla="*/ 0 h 335"/>
                <a:gd name="T6" fmla="*/ 0 w 281"/>
                <a:gd name="T7" fmla="*/ 90 h 335"/>
                <a:gd name="T8" fmla="*/ 281 w 281"/>
                <a:gd name="T9" fmla="*/ 335 h 335"/>
                <a:gd name="T10" fmla="*/ 281 w 281"/>
                <a:gd name="T11" fmla="*/ 335 h 3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81" h="335">
                  <a:moveTo>
                    <a:pt x="281" y="335"/>
                  </a:moveTo>
                  <a:lnTo>
                    <a:pt x="281" y="173"/>
                  </a:lnTo>
                  <a:lnTo>
                    <a:pt x="96" y="0"/>
                  </a:lnTo>
                  <a:lnTo>
                    <a:pt x="0" y="90"/>
                  </a:lnTo>
                  <a:lnTo>
                    <a:pt x="281" y="335"/>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7908" name="Freeform 20">
              <a:extLst>
                <a:ext uri="{FF2B5EF4-FFF2-40B4-BE49-F238E27FC236}">
                  <a16:creationId xmlns:a16="http://schemas.microsoft.com/office/drawing/2014/main" id="{FF89C359-4532-4C4C-B33F-77A869B1D396}"/>
                </a:ext>
              </a:extLst>
            </p:cNvPr>
            <p:cNvSpPr>
              <a:spLocks/>
            </p:cNvSpPr>
            <p:nvPr/>
          </p:nvSpPr>
          <p:spPr bwMode="hidden">
            <a:xfrm>
              <a:off x="2454" y="0"/>
              <a:ext cx="3119" cy="2678"/>
            </a:xfrm>
            <a:custGeom>
              <a:avLst/>
              <a:gdLst/>
              <a:ahLst/>
              <a:cxnLst>
                <a:cxn ang="0">
                  <a:pos x="0" y="0"/>
                </a:cxn>
                <a:cxn ang="0">
                  <a:pos x="3026" y="2680"/>
                </a:cxn>
                <a:cxn ang="0">
                  <a:pos x="3122" y="2590"/>
                </a:cxn>
                <a:cxn ang="0">
                  <a:pos x="383" y="0"/>
                </a:cxn>
                <a:cxn ang="0">
                  <a:pos x="0" y="0"/>
                </a:cxn>
                <a:cxn ang="0">
                  <a:pos x="0" y="0"/>
                </a:cxn>
              </a:cxnLst>
              <a:rect l="0" t="0" r="r" b="b"/>
              <a:pathLst>
                <a:path w="3122" h="2680">
                  <a:moveTo>
                    <a:pt x="0" y="0"/>
                  </a:moveTo>
                  <a:lnTo>
                    <a:pt x="3026" y="2680"/>
                  </a:lnTo>
                  <a:lnTo>
                    <a:pt x="3122" y="2590"/>
                  </a:lnTo>
                  <a:lnTo>
                    <a:pt x="383" y="0"/>
                  </a:lnTo>
                  <a:lnTo>
                    <a:pt x="0" y="0"/>
                  </a:lnTo>
                  <a:lnTo>
                    <a:pt x="0" y="0"/>
                  </a:lnTo>
                  <a:close/>
                </a:path>
              </a:pathLst>
            </a:custGeom>
            <a:gradFill rotWithShape="0">
              <a:gsLst>
                <a:gs pos="0">
                  <a:schemeClr val="bg1">
                    <a:gamma/>
                    <a:shade val="46275"/>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1050" name="Freeform 21">
              <a:extLst>
                <a:ext uri="{FF2B5EF4-FFF2-40B4-BE49-F238E27FC236}">
                  <a16:creationId xmlns:a16="http://schemas.microsoft.com/office/drawing/2014/main" id="{D78C9749-C74F-4D49-A53F-F59884656141}"/>
                </a:ext>
              </a:extLst>
            </p:cNvPr>
            <p:cNvSpPr>
              <a:spLocks/>
            </p:cNvSpPr>
            <p:nvPr/>
          </p:nvSpPr>
          <p:spPr bwMode="hidden">
            <a:xfrm>
              <a:off x="5626" y="2534"/>
              <a:ext cx="132" cy="132"/>
            </a:xfrm>
            <a:custGeom>
              <a:avLst/>
              <a:gdLst>
                <a:gd name="T0" fmla="*/ 132 w 132"/>
                <a:gd name="T1" fmla="*/ 132 h 132"/>
                <a:gd name="T2" fmla="*/ 0 w 132"/>
                <a:gd name="T3" fmla="*/ 0 h 132"/>
                <a:gd name="T4" fmla="*/ 0 w 132"/>
                <a:gd name="T5" fmla="*/ 0 h 132"/>
                <a:gd name="T6" fmla="*/ 132 w 132"/>
                <a:gd name="T7" fmla="*/ 132 h 132"/>
                <a:gd name="T8" fmla="*/ 132 w 132"/>
                <a:gd name="T9" fmla="*/ 132 h 1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2" h="132">
                  <a:moveTo>
                    <a:pt x="132" y="132"/>
                  </a:moveTo>
                  <a:lnTo>
                    <a:pt x="0" y="0"/>
                  </a:lnTo>
                  <a:lnTo>
                    <a:pt x="132" y="132"/>
                  </a:lnTo>
                  <a:close/>
                </a:path>
              </a:pathLst>
            </a:custGeom>
            <a:solidFill>
              <a:srgbClr val="FF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7910" name="Freeform 22">
              <a:extLst>
                <a:ext uri="{FF2B5EF4-FFF2-40B4-BE49-F238E27FC236}">
                  <a16:creationId xmlns:a16="http://schemas.microsoft.com/office/drawing/2014/main" id="{80959639-5F58-4DAD-928B-F2B576958BB2}"/>
                </a:ext>
              </a:extLst>
            </p:cNvPr>
            <p:cNvSpPr>
              <a:spLocks/>
            </p:cNvSpPr>
            <p:nvPr/>
          </p:nvSpPr>
          <p:spPr bwMode="hidden">
            <a:xfrm>
              <a:off x="3112" y="0"/>
              <a:ext cx="2514" cy="2534"/>
            </a:xfrm>
            <a:custGeom>
              <a:avLst/>
              <a:gdLst/>
              <a:ahLst/>
              <a:cxnLst>
                <a:cxn ang="0">
                  <a:pos x="0" y="0"/>
                </a:cxn>
                <a:cxn ang="0">
                  <a:pos x="2517" y="2536"/>
                </a:cxn>
                <a:cxn ang="0">
                  <a:pos x="2517" y="2536"/>
                </a:cxn>
                <a:cxn ang="0">
                  <a:pos x="66" y="0"/>
                </a:cxn>
                <a:cxn ang="0">
                  <a:pos x="0" y="0"/>
                </a:cxn>
                <a:cxn ang="0">
                  <a:pos x="0" y="0"/>
                </a:cxn>
              </a:cxnLst>
              <a:rect l="0" t="0" r="r" b="b"/>
              <a:pathLst>
                <a:path w="2517" h="2536">
                  <a:moveTo>
                    <a:pt x="0" y="0"/>
                  </a:moveTo>
                  <a:lnTo>
                    <a:pt x="2517" y="2536"/>
                  </a:lnTo>
                  <a:lnTo>
                    <a:pt x="2517" y="2536"/>
                  </a:lnTo>
                  <a:lnTo>
                    <a:pt x="66" y="0"/>
                  </a:lnTo>
                  <a:lnTo>
                    <a:pt x="0" y="0"/>
                  </a:lnTo>
                  <a:lnTo>
                    <a:pt x="0" y="0"/>
                  </a:lnTo>
                  <a:close/>
                </a:path>
              </a:pathLst>
            </a:custGeom>
            <a:gradFill rotWithShape="0">
              <a:gsLst>
                <a:gs pos="0">
                  <a:schemeClr val="bg1">
                    <a:gamma/>
                    <a:shade val="51373"/>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7911" name="Freeform 23">
              <a:extLst>
                <a:ext uri="{FF2B5EF4-FFF2-40B4-BE49-F238E27FC236}">
                  <a16:creationId xmlns:a16="http://schemas.microsoft.com/office/drawing/2014/main" id="{9A2076D3-374A-4D8A-A869-79B537E39118}"/>
                </a:ext>
              </a:extLst>
            </p:cNvPr>
            <p:cNvSpPr>
              <a:spLocks/>
            </p:cNvSpPr>
            <p:nvPr/>
          </p:nvSpPr>
          <p:spPr bwMode="hidden">
            <a:xfrm>
              <a:off x="3488" y="0"/>
              <a:ext cx="2198" cy="2480"/>
            </a:xfrm>
            <a:custGeom>
              <a:avLst/>
              <a:gdLst/>
              <a:ahLst/>
              <a:cxnLst>
                <a:cxn ang="0">
                  <a:pos x="0" y="0"/>
                </a:cxn>
                <a:cxn ang="0">
                  <a:pos x="2188" y="2482"/>
                </a:cxn>
                <a:cxn ang="0">
                  <a:pos x="2200" y="2476"/>
                </a:cxn>
                <a:cxn ang="0">
                  <a:pos x="317" y="0"/>
                </a:cxn>
                <a:cxn ang="0">
                  <a:pos x="0" y="0"/>
                </a:cxn>
                <a:cxn ang="0">
                  <a:pos x="0" y="0"/>
                </a:cxn>
              </a:cxnLst>
              <a:rect l="0" t="0" r="r" b="b"/>
              <a:pathLst>
                <a:path w="2200" h="2482">
                  <a:moveTo>
                    <a:pt x="0" y="0"/>
                  </a:moveTo>
                  <a:lnTo>
                    <a:pt x="2188" y="2482"/>
                  </a:lnTo>
                  <a:lnTo>
                    <a:pt x="2200" y="2476"/>
                  </a:lnTo>
                  <a:lnTo>
                    <a:pt x="317" y="0"/>
                  </a:lnTo>
                  <a:lnTo>
                    <a:pt x="0" y="0"/>
                  </a:lnTo>
                  <a:lnTo>
                    <a:pt x="0" y="0"/>
                  </a:lnTo>
                  <a:close/>
                </a:path>
              </a:pathLst>
            </a:custGeom>
            <a:gradFill rotWithShape="0">
              <a:gsLst>
                <a:gs pos="0">
                  <a:schemeClr val="bg2">
                    <a:gamma/>
                    <a:shade val="78824"/>
                    <a:invGamma/>
                  </a:schemeClr>
                </a:gs>
                <a:gs pos="100000">
                  <a:schemeClr val="bg2"/>
                </a:gs>
              </a:gsLst>
              <a:lin ang="5400000" scaled="1"/>
            </a:gradFill>
            <a:ln w="9525" cap="flat" cmpd="sng">
              <a:noFill/>
              <a:prstDash val="solid"/>
              <a:round/>
              <a:headEnd type="none" w="med" len="med"/>
              <a:tailEnd type="none" w="med" len="med"/>
            </a:ln>
            <a:effectLst/>
          </p:spPr>
          <p:txBody>
            <a:bodyPr/>
            <a:lstStyle/>
            <a:p>
              <a:pPr eaLnBrk="1" hangingPunct="1">
                <a:defRPr/>
              </a:pPr>
              <a:endParaRPr lang="en-GB" sz="1800">
                <a:latin typeface="Arial" charset="0"/>
              </a:endParaRPr>
            </a:p>
          </p:txBody>
        </p:sp>
        <p:sp>
          <p:nvSpPr>
            <p:cNvPr id="37912" name="Freeform 24">
              <a:extLst>
                <a:ext uri="{FF2B5EF4-FFF2-40B4-BE49-F238E27FC236}">
                  <a16:creationId xmlns:a16="http://schemas.microsoft.com/office/drawing/2014/main" id="{D4BC3487-2989-4A26-BD56-099645B6E877}"/>
                </a:ext>
              </a:extLst>
            </p:cNvPr>
            <p:cNvSpPr>
              <a:spLocks/>
            </p:cNvSpPr>
            <p:nvPr/>
          </p:nvSpPr>
          <p:spPr bwMode="hidden">
            <a:xfrm>
              <a:off x="5674" y="2474"/>
              <a:ext cx="84" cy="96"/>
            </a:xfrm>
            <a:custGeom>
              <a:avLst/>
              <a:gdLst/>
              <a:ahLst/>
              <a:cxnLst>
                <a:cxn ang="0">
                  <a:pos x="84" y="96"/>
                </a:cxn>
                <a:cxn ang="0">
                  <a:pos x="84" y="90"/>
                </a:cxn>
                <a:cxn ang="0">
                  <a:pos x="12" y="0"/>
                </a:cxn>
                <a:cxn ang="0">
                  <a:pos x="0" y="6"/>
                </a:cxn>
                <a:cxn ang="0">
                  <a:pos x="84" y="96"/>
                </a:cxn>
                <a:cxn ang="0">
                  <a:pos x="84" y="96"/>
                </a:cxn>
              </a:cxnLst>
              <a:rect l="0" t="0" r="r" b="b"/>
              <a:pathLst>
                <a:path w="84" h="96">
                  <a:moveTo>
                    <a:pt x="84" y="96"/>
                  </a:moveTo>
                  <a:lnTo>
                    <a:pt x="84" y="90"/>
                  </a:lnTo>
                  <a:lnTo>
                    <a:pt x="12" y="0"/>
                  </a:lnTo>
                  <a:lnTo>
                    <a:pt x="0" y="6"/>
                  </a:lnTo>
                  <a:lnTo>
                    <a:pt x="84" y="96"/>
                  </a:lnTo>
                  <a:lnTo>
                    <a:pt x="84" y="96"/>
                  </a:lnTo>
                  <a:close/>
                </a:path>
              </a:pathLst>
            </a:custGeom>
            <a:gradFill rotWithShape="0">
              <a:gsLst>
                <a:gs pos="0">
                  <a:schemeClr val="bg1"/>
                </a:gs>
                <a:gs pos="100000">
                  <a:schemeClr val="bg1">
                    <a:gamma/>
                    <a:tint val="90980"/>
                    <a:invGamma/>
                  </a:schemeClr>
                </a:gs>
              </a:gsLst>
              <a:lin ang="2700000" scaled="1"/>
            </a:gradFill>
            <a:ln w="9525">
              <a:noFill/>
              <a:round/>
              <a:headEnd/>
              <a:tailEnd/>
            </a:ln>
          </p:spPr>
          <p:txBody>
            <a:bodyPr/>
            <a:lstStyle/>
            <a:p>
              <a:pPr eaLnBrk="1" hangingPunct="1">
                <a:defRPr/>
              </a:pPr>
              <a:endParaRPr lang="en-GB" sz="1800">
                <a:latin typeface="Arial" charset="0"/>
              </a:endParaRPr>
            </a:p>
          </p:txBody>
        </p:sp>
        <p:sp>
          <p:nvSpPr>
            <p:cNvPr id="1054" name="Freeform 25">
              <a:extLst>
                <a:ext uri="{FF2B5EF4-FFF2-40B4-BE49-F238E27FC236}">
                  <a16:creationId xmlns:a16="http://schemas.microsoft.com/office/drawing/2014/main" id="{7F48E63A-AED2-48D9-911D-5A8A6F30F537}"/>
                </a:ext>
              </a:extLst>
            </p:cNvPr>
            <p:cNvSpPr>
              <a:spLocks/>
            </p:cNvSpPr>
            <p:nvPr/>
          </p:nvSpPr>
          <p:spPr bwMode="hidden">
            <a:xfrm>
              <a:off x="5603" y="850"/>
              <a:ext cx="155" cy="516"/>
            </a:xfrm>
            <a:custGeom>
              <a:avLst/>
              <a:gdLst>
                <a:gd name="T0" fmla="*/ 155 w 155"/>
                <a:gd name="T1" fmla="*/ 516 h 516"/>
                <a:gd name="T2" fmla="*/ 155 w 155"/>
                <a:gd name="T3" fmla="*/ 204 h 516"/>
                <a:gd name="T4" fmla="*/ 77 w 155"/>
                <a:gd name="T5" fmla="*/ 0 h 516"/>
                <a:gd name="T6" fmla="*/ 0 w 155"/>
                <a:gd name="T7" fmla="*/ 192 h 516"/>
                <a:gd name="T8" fmla="*/ 155 w 155"/>
                <a:gd name="T9" fmla="*/ 516 h 516"/>
                <a:gd name="T10" fmla="*/ 155 w 155"/>
                <a:gd name="T11" fmla="*/ 516 h 51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5" h="516">
                  <a:moveTo>
                    <a:pt x="155" y="516"/>
                  </a:moveTo>
                  <a:lnTo>
                    <a:pt x="155" y="204"/>
                  </a:lnTo>
                  <a:lnTo>
                    <a:pt x="77" y="0"/>
                  </a:lnTo>
                  <a:lnTo>
                    <a:pt x="0" y="192"/>
                  </a:lnTo>
                  <a:lnTo>
                    <a:pt x="155" y="51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7914" name="Freeform 26">
              <a:extLst>
                <a:ext uri="{FF2B5EF4-FFF2-40B4-BE49-F238E27FC236}">
                  <a16:creationId xmlns:a16="http://schemas.microsoft.com/office/drawing/2014/main" id="{FED69FEA-8BB9-42FA-9044-42E2E4E05F13}"/>
                </a:ext>
              </a:extLst>
            </p:cNvPr>
            <p:cNvSpPr>
              <a:spLocks/>
            </p:cNvSpPr>
            <p:nvPr/>
          </p:nvSpPr>
          <p:spPr bwMode="hidden">
            <a:xfrm>
              <a:off x="5107" y="0"/>
              <a:ext cx="573" cy="1042"/>
            </a:xfrm>
            <a:custGeom>
              <a:avLst/>
              <a:gdLst/>
              <a:ahLst/>
              <a:cxnLst>
                <a:cxn ang="0">
                  <a:pos x="0" y="0"/>
                </a:cxn>
                <a:cxn ang="0">
                  <a:pos x="497" y="1043"/>
                </a:cxn>
                <a:cxn ang="0">
                  <a:pos x="574" y="851"/>
                </a:cxn>
                <a:cxn ang="0">
                  <a:pos x="251" y="0"/>
                </a:cxn>
                <a:cxn ang="0">
                  <a:pos x="0" y="0"/>
                </a:cxn>
                <a:cxn ang="0">
                  <a:pos x="0" y="0"/>
                </a:cxn>
              </a:cxnLst>
              <a:rect l="0" t="0" r="r" b="b"/>
              <a:pathLst>
                <a:path w="574" h="1043">
                  <a:moveTo>
                    <a:pt x="0" y="0"/>
                  </a:moveTo>
                  <a:lnTo>
                    <a:pt x="497" y="1043"/>
                  </a:lnTo>
                  <a:lnTo>
                    <a:pt x="574" y="851"/>
                  </a:lnTo>
                  <a:lnTo>
                    <a:pt x="251" y="0"/>
                  </a:lnTo>
                  <a:lnTo>
                    <a:pt x="0" y="0"/>
                  </a:lnTo>
                  <a:lnTo>
                    <a:pt x="0" y="0"/>
                  </a:lnTo>
                  <a:close/>
                </a:path>
              </a:pathLst>
            </a:custGeom>
            <a:gradFill rotWithShape="0">
              <a:gsLst>
                <a:gs pos="0">
                  <a:schemeClr val="bg2">
                    <a:gamma/>
                    <a:shade val="66667"/>
                    <a:invGamma/>
                  </a:schemeClr>
                </a:gs>
                <a:gs pos="100000">
                  <a:schemeClr val="bg2"/>
                </a:gs>
              </a:gsLst>
              <a:lin ang="5400000" scaled="1"/>
            </a:gradFill>
            <a:ln w="9525">
              <a:noFill/>
              <a:round/>
              <a:headEnd/>
              <a:tailEnd/>
            </a:ln>
          </p:spPr>
          <p:txBody>
            <a:bodyPr/>
            <a:lstStyle/>
            <a:p>
              <a:pPr eaLnBrk="1" hangingPunct="1">
                <a:defRPr/>
              </a:pPr>
              <a:endParaRPr lang="en-GB" sz="1800">
                <a:latin typeface="Arial" charset="0"/>
              </a:endParaRPr>
            </a:p>
          </p:txBody>
        </p:sp>
        <p:sp>
          <p:nvSpPr>
            <p:cNvPr id="37915" name="Freeform 27">
              <a:extLst>
                <a:ext uri="{FF2B5EF4-FFF2-40B4-BE49-F238E27FC236}">
                  <a16:creationId xmlns:a16="http://schemas.microsoft.com/office/drawing/2014/main" id="{DED92A66-6A51-4C00-B441-724C33BDF932}"/>
                </a:ext>
              </a:extLst>
            </p:cNvPr>
            <p:cNvSpPr>
              <a:spLocks/>
            </p:cNvSpPr>
            <p:nvPr/>
          </p:nvSpPr>
          <p:spPr bwMode="hidden">
            <a:xfrm>
              <a:off x="5411" y="0"/>
              <a:ext cx="341" cy="796"/>
            </a:xfrm>
            <a:custGeom>
              <a:avLst/>
              <a:gdLst/>
              <a:ahLst/>
              <a:cxnLst>
                <a:cxn ang="0">
                  <a:pos x="144" y="0"/>
                </a:cxn>
                <a:cxn ang="0">
                  <a:pos x="0" y="0"/>
                </a:cxn>
                <a:cxn ang="0">
                  <a:pos x="287" y="797"/>
                </a:cxn>
                <a:cxn ang="0">
                  <a:pos x="341" y="653"/>
                </a:cxn>
                <a:cxn ang="0">
                  <a:pos x="144" y="0"/>
                </a:cxn>
                <a:cxn ang="0">
                  <a:pos x="144" y="0"/>
                </a:cxn>
              </a:cxnLst>
              <a:rect l="0" t="0" r="r" b="b"/>
              <a:pathLst>
                <a:path w="341" h="797">
                  <a:moveTo>
                    <a:pt x="144" y="0"/>
                  </a:moveTo>
                  <a:lnTo>
                    <a:pt x="0" y="0"/>
                  </a:lnTo>
                  <a:lnTo>
                    <a:pt x="287" y="797"/>
                  </a:lnTo>
                  <a:lnTo>
                    <a:pt x="341" y="653"/>
                  </a:lnTo>
                  <a:lnTo>
                    <a:pt x="144" y="0"/>
                  </a:lnTo>
                  <a:lnTo>
                    <a:pt x="144" y="0"/>
                  </a:lnTo>
                  <a:close/>
                </a:path>
              </a:pathLst>
            </a:custGeom>
            <a:gradFill rotWithShape="0">
              <a:gsLst>
                <a:gs pos="0">
                  <a:schemeClr val="bg2">
                    <a:gamma/>
                    <a:shade val="69804"/>
                    <a:invGamma/>
                  </a:schemeClr>
                </a:gs>
                <a:gs pos="100000">
                  <a:schemeClr val="bg2"/>
                </a:gs>
              </a:gsLst>
              <a:lin ang="5400000" scaled="1"/>
            </a:gradFill>
            <a:ln w="9525">
              <a:noFill/>
              <a:round/>
              <a:headEnd/>
              <a:tailEnd/>
            </a:ln>
          </p:spPr>
          <p:txBody>
            <a:bodyPr/>
            <a:lstStyle/>
            <a:p>
              <a:pPr eaLnBrk="1" hangingPunct="1">
                <a:defRPr/>
              </a:pPr>
              <a:endParaRPr lang="en-GB" sz="1800">
                <a:latin typeface="Arial" charset="0"/>
              </a:endParaRPr>
            </a:p>
          </p:txBody>
        </p:sp>
        <p:sp>
          <p:nvSpPr>
            <p:cNvPr id="1057" name="Freeform 28">
              <a:extLst>
                <a:ext uri="{FF2B5EF4-FFF2-40B4-BE49-F238E27FC236}">
                  <a16:creationId xmlns:a16="http://schemas.microsoft.com/office/drawing/2014/main" id="{35C6AEFC-D62E-43F9-896C-F22462A9DA64}"/>
                </a:ext>
              </a:extLst>
            </p:cNvPr>
            <p:cNvSpPr>
              <a:spLocks/>
            </p:cNvSpPr>
            <p:nvPr/>
          </p:nvSpPr>
          <p:spPr bwMode="hidden">
            <a:xfrm>
              <a:off x="5698" y="653"/>
              <a:ext cx="60" cy="311"/>
            </a:xfrm>
            <a:custGeom>
              <a:avLst/>
              <a:gdLst>
                <a:gd name="T0" fmla="*/ 0 w 60"/>
                <a:gd name="T1" fmla="*/ 144 h 312"/>
                <a:gd name="T2" fmla="*/ 60 w 60"/>
                <a:gd name="T3" fmla="*/ 299 h 312"/>
                <a:gd name="T4" fmla="*/ 60 w 60"/>
                <a:gd name="T5" fmla="*/ 6 h 312"/>
                <a:gd name="T6" fmla="*/ 54 w 60"/>
                <a:gd name="T7" fmla="*/ 0 h 312"/>
                <a:gd name="T8" fmla="*/ 0 w 60"/>
                <a:gd name="T9" fmla="*/ 144 h 312"/>
                <a:gd name="T10" fmla="*/ 0 w 60"/>
                <a:gd name="T11" fmla="*/ 144 h 3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0" h="312">
                  <a:moveTo>
                    <a:pt x="0" y="144"/>
                  </a:moveTo>
                  <a:lnTo>
                    <a:pt x="60" y="312"/>
                  </a:lnTo>
                  <a:lnTo>
                    <a:pt x="60" y="6"/>
                  </a:lnTo>
                  <a:lnTo>
                    <a:pt x="54" y="0"/>
                  </a:lnTo>
                  <a:lnTo>
                    <a:pt x="0" y="14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7917" name="Freeform 29">
              <a:extLst>
                <a:ext uri="{FF2B5EF4-FFF2-40B4-BE49-F238E27FC236}">
                  <a16:creationId xmlns:a16="http://schemas.microsoft.com/office/drawing/2014/main" id="{DD3D4B0F-786A-4E5C-A169-F27D278792DD}"/>
                </a:ext>
              </a:extLst>
            </p:cNvPr>
            <p:cNvSpPr>
              <a:spLocks/>
            </p:cNvSpPr>
            <p:nvPr/>
          </p:nvSpPr>
          <p:spPr bwMode="hidden">
            <a:xfrm>
              <a:off x="2" y="1601"/>
              <a:ext cx="5752" cy="1864"/>
            </a:xfrm>
            <a:custGeom>
              <a:avLst/>
              <a:gdLst/>
              <a:ahLst/>
              <a:cxnLst>
                <a:cxn ang="0">
                  <a:pos x="0" y="371"/>
                </a:cxn>
                <a:cxn ang="0">
                  <a:pos x="5740" y="1864"/>
                </a:cxn>
                <a:cxn ang="0">
                  <a:pos x="5740" y="1834"/>
                </a:cxn>
                <a:cxn ang="0">
                  <a:pos x="0" y="0"/>
                </a:cxn>
                <a:cxn ang="0">
                  <a:pos x="0" y="371"/>
                </a:cxn>
                <a:cxn ang="0">
                  <a:pos x="0" y="371"/>
                </a:cxn>
              </a:cxnLst>
              <a:rect l="0" t="0" r="r" b="b"/>
              <a:pathLst>
                <a:path w="5740" h="1864">
                  <a:moveTo>
                    <a:pt x="0" y="371"/>
                  </a:moveTo>
                  <a:lnTo>
                    <a:pt x="5740" y="1864"/>
                  </a:lnTo>
                  <a:lnTo>
                    <a:pt x="5740" y="1834"/>
                  </a:lnTo>
                  <a:lnTo>
                    <a:pt x="0" y="0"/>
                  </a:lnTo>
                  <a:lnTo>
                    <a:pt x="0" y="371"/>
                  </a:lnTo>
                  <a:lnTo>
                    <a:pt x="0" y="371"/>
                  </a:lnTo>
                  <a:close/>
                </a:path>
              </a:pathLst>
            </a:custGeom>
            <a:gradFill rotWithShape="0">
              <a:gsLst>
                <a:gs pos="0">
                  <a:schemeClr val="bg1">
                    <a:gamma/>
                    <a:shade val="63529"/>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1059" name="Freeform 30">
              <a:extLst>
                <a:ext uri="{FF2B5EF4-FFF2-40B4-BE49-F238E27FC236}">
                  <a16:creationId xmlns:a16="http://schemas.microsoft.com/office/drawing/2014/main" id="{5E0D3AF1-86B8-4F36-9D5B-C5EA6BDBEFB5}"/>
                </a:ext>
              </a:extLst>
            </p:cNvPr>
            <p:cNvSpPr>
              <a:spLocks/>
            </p:cNvSpPr>
            <p:nvPr/>
          </p:nvSpPr>
          <p:spPr bwMode="hidden">
            <a:xfrm>
              <a:off x="5754" y="3483"/>
              <a:ext cx="6" cy="6"/>
            </a:xfrm>
            <a:custGeom>
              <a:avLst/>
              <a:gdLst>
                <a:gd name="T0" fmla="*/ 6 w 6"/>
                <a:gd name="T1" fmla="*/ 6 h 6"/>
                <a:gd name="T2" fmla="*/ 0 w 6"/>
                <a:gd name="T3" fmla="*/ 0 h 6"/>
                <a:gd name="T4" fmla="*/ 0 w 6"/>
                <a:gd name="T5" fmla="*/ 6 h 6"/>
                <a:gd name="T6" fmla="*/ 6 w 6"/>
                <a:gd name="T7" fmla="*/ 6 h 6"/>
                <a:gd name="T8" fmla="*/ 6 w 6"/>
                <a:gd name="T9" fmla="*/ 6 h 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 h="6">
                  <a:moveTo>
                    <a:pt x="6" y="6"/>
                  </a:moveTo>
                  <a:lnTo>
                    <a:pt x="0" y="0"/>
                  </a:lnTo>
                  <a:lnTo>
                    <a:pt x="0" y="6"/>
                  </a:lnTo>
                  <a:lnTo>
                    <a:pt x="6" y="6"/>
                  </a:lnTo>
                  <a:close/>
                </a:path>
              </a:pathLst>
            </a:custGeom>
            <a:solidFill>
              <a:srgbClr val="18F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37919" name="Freeform 31">
              <a:extLst>
                <a:ext uri="{FF2B5EF4-FFF2-40B4-BE49-F238E27FC236}">
                  <a16:creationId xmlns:a16="http://schemas.microsoft.com/office/drawing/2014/main" id="{375BB90E-51B1-4B7C-AA61-9BF5A2C6CAE1}"/>
                </a:ext>
              </a:extLst>
            </p:cNvPr>
            <p:cNvSpPr>
              <a:spLocks/>
            </p:cNvSpPr>
            <p:nvPr/>
          </p:nvSpPr>
          <p:spPr bwMode="hidden">
            <a:xfrm>
              <a:off x="2" y="2152"/>
              <a:ext cx="5752" cy="1337"/>
            </a:xfrm>
            <a:custGeom>
              <a:avLst/>
              <a:gdLst/>
              <a:ahLst/>
              <a:cxnLst>
                <a:cxn ang="0">
                  <a:pos x="0" y="366"/>
                </a:cxn>
                <a:cxn ang="0">
                  <a:pos x="5740" y="1337"/>
                </a:cxn>
                <a:cxn ang="0">
                  <a:pos x="5740" y="1331"/>
                </a:cxn>
                <a:cxn ang="0">
                  <a:pos x="0" y="0"/>
                </a:cxn>
                <a:cxn ang="0">
                  <a:pos x="0" y="366"/>
                </a:cxn>
                <a:cxn ang="0">
                  <a:pos x="0" y="366"/>
                </a:cxn>
              </a:cxnLst>
              <a:rect l="0" t="0" r="r" b="b"/>
              <a:pathLst>
                <a:path w="5740" h="1337">
                  <a:moveTo>
                    <a:pt x="0" y="366"/>
                  </a:moveTo>
                  <a:lnTo>
                    <a:pt x="5740" y="1337"/>
                  </a:lnTo>
                  <a:lnTo>
                    <a:pt x="5740" y="1331"/>
                  </a:lnTo>
                  <a:lnTo>
                    <a:pt x="0" y="0"/>
                  </a:lnTo>
                  <a:lnTo>
                    <a:pt x="0" y="366"/>
                  </a:lnTo>
                  <a:lnTo>
                    <a:pt x="0" y="366"/>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7920" name="Freeform 32">
              <a:extLst>
                <a:ext uri="{FF2B5EF4-FFF2-40B4-BE49-F238E27FC236}">
                  <a16:creationId xmlns:a16="http://schemas.microsoft.com/office/drawing/2014/main" id="{6C7A9430-4650-44D2-BBF9-FA5B826CAB2D}"/>
                </a:ext>
              </a:extLst>
            </p:cNvPr>
            <p:cNvSpPr>
              <a:spLocks/>
            </p:cNvSpPr>
            <p:nvPr/>
          </p:nvSpPr>
          <p:spPr bwMode="hidden">
            <a:xfrm>
              <a:off x="2" y="3177"/>
              <a:ext cx="5752" cy="414"/>
            </a:xfrm>
            <a:custGeom>
              <a:avLst/>
              <a:gdLst/>
              <a:ahLst/>
              <a:cxnLst>
                <a:cxn ang="0">
                  <a:pos x="0" y="48"/>
                </a:cxn>
                <a:cxn ang="0">
                  <a:pos x="5740" y="414"/>
                </a:cxn>
                <a:cxn ang="0">
                  <a:pos x="5740" y="402"/>
                </a:cxn>
                <a:cxn ang="0">
                  <a:pos x="0" y="0"/>
                </a:cxn>
                <a:cxn ang="0">
                  <a:pos x="0" y="48"/>
                </a:cxn>
                <a:cxn ang="0">
                  <a:pos x="0" y="48"/>
                </a:cxn>
              </a:cxnLst>
              <a:rect l="0" t="0" r="r" b="b"/>
              <a:pathLst>
                <a:path w="5740" h="414">
                  <a:moveTo>
                    <a:pt x="0" y="48"/>
                  </a:moveTo>
                  <a:lnTo>
                    <a:pt x="5740" y="414"/>
                  </a:lnTo>
                  <a:lnTo>
                    <a:pt x="5740" y="402"/>
                  </a:lnTo>
                  <a:lnTo>
                    <a:pt x="0" y="0"/>
                  </a:lnTo>
                  <a:lnTo>
                    <a:pt x="0" y="48"/>
                  </a:lnTo>
                  <a:lnTo>
                    <a:pt x="0" y="48"/>
                  </a:lnTo>
                  <a:close/>
                </a:path>
              </a:pathLst>
            </a:custGeom>
            <a:gradFill rotWithShape="0">
              <a:gsLst>
                <a:gs pos="0">
                  <a:schemeClr val="bg1">
                    <a:gamma/>
                    <a:shade val="84706"/>
                    <a:invGamma/>
                  </a:schemeClr>
                </a:gs>
                <a:gs pos="100000">
                  <a:schemeClr val="bg1"/>
                </a:gs>
              </a:gsLst>
              <a:lin ang="0" scaled="1"/>
            </a:gradFill>
            <a:ln w="9525">
              <a:noFill/>
              <a:round/>
              <a:headEnd/>
              <a:tailEnd/>
            </a:ln>
          </p:spPr>
          <p:txBody>
            <a:bodyPr/>
            <a:lstStyle/>
            <a:p>
              <a:pPr eaLnBrk="1" hangingPunct="1">
                <a:defRPr/>
              </a:pPr>
              <a:endParaRPr lang="en-GB" sz="1800">
                <a:latin typeface="Arial" charset="0"/>
              </a:endParaRPr>
            </a:p>
          </p:txBody>
        </p:sp>
        <p:sp>
          <p:nvSpPr>
            <p:cNvPr id="37921" name="Freeform 33">
              <a:extLst>
                <a:ext uri="{FF2B5EF4-FFF2-40B4-BE49-F238E27FC236}">
                  <a16:creationId xmlns:a16="http://schemas.microsoft.com/office/drawing/2014/main" id="{B6A0BD46-6E35-492D-856B-0735C96B1858}"/>
                </a:ext>
              </a:extLst>
            </p:cNvPr>
            <p:cNvSpPr>
              <a:spLocks/>
            </p:cNvSpPr>
            <p:nvPr/>
          </p:nvSpPr>
          <p:spPr bwMode="hidden">
            <a:xfrm>
              <a:off x="1297" y="0"/>
              <a:ext cx="4457" cy="3177"/>
            </a:xfrm>
            <a:custGeom>
              <a:avLst/>
              <a:gdLst/>
              <a:ahLst/>
              <a:cxnLst>
                <a:cxn ang="0">
                  <a:pos x="0" y="0"/>
                </a:cxn>
                <a:cxn ang="0">
                  <a:pos x="4448" y="3177"/>
                </a:cxn>
                <a:cxn ang="0">
                  <a:pos x="4448" y="3153"/>
                </a:cxn>
                <a:cxn ang="0">
                  <a:pos x="125" y="0"/>
                </a:cxn>
                <a:cxn ang="0">
                  <a:pos x="0" y="0"/>
                </a:cxn>
                <a:cxn ang="0">
                  <a:pos x="0" y="0"/>
                </a:cxn>
              </a:cxnLst>
              <a:rect l="0" t="0" r="r" b="b"/>
              <a:pathLst>
                <a:path w="4448" h="3177">
                  <a:moveTo>
                    <a:pt x="0" y="0"/>
                  </a:moveTo>
                  <a:lnTo>
                    <a:pt x="4448" y="3177"/>
                  </a:lnTo>
                  <a:lnTo>
                    <a:pt x="4448" y="3153"/>
                  </a:lnTo>
                  <a:lnTo>
                    <a:pt x="125" y="0"/>
                  </a:lnTo>
                  <a:lnTo>
                    <a:pt x="0" y="0"/>
                  </a:lnTo>
                  <a:lnTo>
                    <a:pt x="0" y="0"/>
                  </a:lnTo>
                  <a:close/>
                </a:path>
              </a:pathLst>
            </a:custGeom>
            <a:gradFill rotWithShape="0">
              <a:gsLst>
                <a:gs pos="0">
                  <a:schemeClr val="bg1">
                    <a:gamma/>
                    <a:shade val="48627"/>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7922" name="Freeform 34">
              <a:extLst>
                <a:ext uri="{FF2B5EF4-FFF2-40B4-BE49-F238E27FC236}">
                  <a16:creationId xmlns:a16="http://schemas.microsoft.com/office/drawing/2014/main" id="{5A467B98-E701-44B7-B98E-3132959E60B3}"/>
                </a:ext>
              </a:extLst>
            </p:cNvPr>
            <p:cNvSpPr>
              <a:spLocks/>
            </p:cNvSpPr>
            <p:nvPr/>
          </p:nvSpPr>
          <p:spPr bwMode="hidden">
            <a:xfrm>
              <a:off x="3321" y="0"/>
              <a:ext cx="2433" cy="2614"/>
            </a:xfrm>
            <a:custGeom>
              <a:avLst/>
              <a:gdLst/>
              <a:ahLst/>
              <a:cxnLst>
                <a:cxn ang="0">
                  <a:pos x="0" y="0"/>
                </a:cxn>
                <a:cxn ang="0">
                  <a:pos x="2428" y="2614"/>
                </a:cxn>
                <a:cxn ang="0">
                  <a:pos x="2428" y="2608"/>
                </a:cxn>
                <a:cxn ang="0">
                  <a:pos x="66" y="0"/>
                </a:cxn>
                <a:cxn ang="0">
                  <a:pos x="0" y="0"/>
                </a:cxn>
                <a:cxn ang="0">
                  <a:pos x="0" y="0"/>
                </a:cxn>
              </a:cxnLst>
              <a:rect l="0" t="0" r="r" b="b"/>
              <a:pathLst>
                <a:path w="2428" h="2614">
                  <a:moveTo>
                    <a:pt x="0" y="0"/>
                  </a:moveTo>
                  <a:lnTo>
                    <a:pt x="2428" y="2614"/>
                  </a:lnTo>
                  <a:lnTo>
                    <a:pt x="2428" y="2608"/>
                  </a:lnTo>
                  <a:lnTo>
                    <a:pt x="66" y="0"/>
                  </a:lnTo>
                  <a:lnTo>
                    <a:pt x="0" y="0"/>
                  </a:lnTo>
                  <a:lnTo>
                    <a:pt x="0" y="0"/>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7923" name="Freeform 35">
              <a:extLst>
                <a:ext uri="{FF2B5EF4-FFF2-40B4-BE49-F238E27FC236}">
                  <a16:creationId xmlns:a16="http://schemas.microsoft.com/office/drawing/2014/main" id="{A1B5B59B-1052-4458-94BE-31482819B47F}"/>
                </a:ext>
              </a:extLst>
            </p:cNvPr>
            <p:cNvSpPr>
              <a:spLocks/>
            </p:cNvSpPr>
            <p:nvPr/>
          </p:nvSpPr>
          <p:spPr bwMode="hidden">
            <a:xfrm>
              <a:off x="3950" y="0"/>
              <a:ext cx="1804" cy="2464"/>
            </a:xfrm>
            <a:custGeom>
              <a:avLst/>
              <a:gdLst/>
              <a:ahLst/>
              <a:cxnLst>
                <a:cxn ang="0">
                  <a:pos x="485" y="0"/>
                </a:cxn>
                <a:cxn ang="0">
                  <a:pos x="0" y="0"/>
                </a:cxn>
                <a:cxn ang="0">
                  <a:pos x="1800" y="2464"/>
                </a:cxn>
                <a:cxn ang="0">
                  <a:pos x="1800" y="2248"/>
                </a:cxn>
                <a:cxn ang="0">
                  <a:pos x="1794" y="2248"/>
                </a:cxn>
                <a:cxn ang="0">
                  <a:pos x="485" y="0"/>
                </a:cxn>
                <a:cxn ang="0">
                  <a:pos x="485" y="0"/>
                </a:cxn>
              </a:cxnLst>
              <a:rect l="0" t="0" r="r" b="b"/>
              <a:pathLst>
                <a:path w="1800" h="2464">
                  <a:moveTo>
                    <a:pt x="485" y="0"/>
                  </a:moveTo>
                  <a:lnTo>
                    <a:pt x="0" y="0"/>
                  </a:lnTo>
                  <a:lnTo>
                    <a:pt x="1800" y="2464"/>
                  </a:lnTo>
                  <a:lnTo>
                    <a:pt x="1800" y="2248"/>
                  </a:lnTo>
                  <a:lnTo>
                    <a:pt x="1794" y="2248"/>
                  </a:lnTo>
                  <a:lnTo>
                    <a:pt x="485" y="0"/>
                  </a:lnTo>
                  <a:lnTo>
                    <a:pt x="485" y="0"/>
                  </a:lnTo>
                  <a:close/>
                </a:path>
              </a:pathLst>
            </a:custGeom>
            <a:gradFill rotWithShape="0">
              <a:gsLst>
                <a:gs pos="0">
                  <a:schemeClr val="bg2">
                    <a:gamma/>
                    <a:shade val="78824"/>
                    <a:invGamma/>
                  </a:schemeClr>
                </a:gs>
                <a:gs pos="100000">
                  <a:schemeClr val="bg2"/>
                </a:gs>
              </a:gsLst>
              <a:lin ang="5400000" scaled="1"/>
            </a:gradFill>
            <a:ln w="9525">
              <a:noFill/>
              <a:round/>
              <a:headEnd/>
              <a:tailEnd/>
            </a:ln>
          </p:spPr>
          <p:txBody>
            <a:bodyPr/>
            <a:lstStyle/>
            <a:p>
              <a:pPr eaLnBrk="1" hangingPunct="1">
                <a:defRPr/>
              </a:pPr>
              <a:endParaRPr lang="en-GB" sz="1800">
                <a:latin typeface="Arial" charset="0"/>
              </a:endParaRPr>
            </a:p>
          </p:txBody>
        </p:sp>
        <p:sp>
          <p:nvSpPr>
            <p:cNvPr id="37924" name="Freeform 36">
              <a:extLst>
                <a:ext uri="{FF2B5EF4-FFF2-40B4-BE49-F238E27FC236}">
                  <a16:creationId xmlns:a16="http://schemas.microsoft.com/office/drawing/2014/main" id="{8EC68916-3493-45CC-A540-752498E7E685}"/>
                </a:ext>
              </a:extLst>
            </p:cNvPr>
            <p:cNvSpPr>
              <a:spLocks/>
            </p:cNvSpPr>
            <p:nvPr/>
          </p:nvSpPr>
          <p:spPr bwMode="hidden">
            <a:xfrm>
              <a:off x="4519" y="0"/>
              <a:ext cx="1235" cy="2074"/>
            </a:xfrm>
            <a:custGeom>
              <a:avLst/>
              <a:gdLst/>
              <a:ahLst/>
              <a:cxnLst>
                <a:cxn ang="0">
                  <a:pos x="0" y="0"/>
                </a:cxn>
                <a:cxn ang="0">
                  <a:pos x="1232" y="2074"/>
                </a:cxn>
                <a:cxn ang="0">
                  <a:pos x="1232" y="2038"/>
                </a:cxn>
                <a:cxn ang="0">
                  <a:pos x="42" y="0"/>
                </a:cxn>
                <a:cxn ang="0">
                  <a:pos x="0" y="0"/>
                </a:cxn>
                <a:cxn ang="0">
                  <a:pos x="0" y="0"/>
                </a:cxn>
              </a:cxnLst>
              <a:rect l="0" t="0" r="r" b="b"/>
              <a:pathLst>
                <a:path w="1232" h="2074">
                  <a:moveTo>
                    <a:pt x="0" y="0"/>
                  </a:moveTo>
                  <a:lnTo>
                    <a:pt x="1232" y="2074"/>
                  </a:lnTo>
                  <a:lnTo>
                    <a:pt x="1232" y="2038"/>
                  </a:lnTo>
                  <a:lnTo>
                    <a:pt x="42" y="0"/>
                  </a:lnTo>
                  <a:lnTo>
                    <a:pt x="0" y="0"/>
                  </a:lnTo>
                  <a:lnTo>
                    <a:pt x="0" y="0"/>
                  </a:lnTo>
                  <a:close/>
                </a:path>
              </a:pathLst>
            </a:custGeom>
            <a:gradFill rotWithShape="0">
              <a:gsLst>
                <a:gs pos="0">
                  <a:schemeClr val="bg1">
                    <a:gamma/>
                    <a:shade val="57647"/>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7925" name="Freeform 37">
              <a:extLst>
                <a:ext uri="{FF2B5EF4-FFF2-40B4-BE49-F238E27FC236}">
                  <a16:creationId xmlns:a16="http://schemas.microsoft.com/office/drawing/2014/main" id="{A2D9967D-3443-4F8E-9DDF-2FEFCBE695DC}"/>
                </a:ext>
              </a:extLst>
            </p:cNvPr>
            <p:cNvSpPr>
              <a:spLocks/>
            </p:cNvSpPr>
            <p:nvPr/>
          </p:nvSpPr>
          <p:spPr bwMode="hidden">
            <a:xfrm>
              <a:off x="4694" y="0"/>
              <a:ext cx="1060" cy="1936"/>
            </a:xfrm>
            <a:custGeom>
              <a:avLst/>
              <a:gdLst/>
              <a:ahLst/>
              <a:cxnLst>
                <a:cxn ang="0">
                  <a:pos x="0" y="0"/>
                </a:cxn>
                <a:cxn ang="0">
                  <a:pos x="1058" y="1936"/>
                </a:cxn>
                <a:cxn ang="0">
                  <a:pos x="1058" y="1930"/>
                </a:cxn>
                <a:cxn ang="0">
                  <a:pos x="54" y="0"/>
                </a:cxn>
                <a:cxn ang="0">
                  <a:pos x="0" y="0"/>
                </a:cxn>
                <a:cxn ang="0">
                  <a:pos x="0" y="0"/>
                </a:cxn>
              </a:cxnLst>
              <a:rect l="0" t="0" r="r" b="b"/>
              <a:pathLst>
                <a:path w="1058" h="1936">
                  <a:moveTo>
                    <a:pt x="0" y="0"/>
                  </a:moveTo>
                  <a:lnTo>
                    <a:pt x="1058" y="1936"/>
                  </a:lnTo>
                  <a:lnTo>
                    <a:pt x="1058" y="1930"/>
                  </a:lnTo>
                  <a:lnTo>
                    <a:pt x="54" y="0"/>
                  </a:lnTo>
                  <a:lnTo>
                    <a:pt x="0" y="0"/>
                  </a:lnTo>
                  <a:lnTo>
                    <a:pt x="0" y="0"/>
                  </a:lnTo>
                  <a:close/>
                </a:path>
              </a:pathLst>
            </a:custGeom>
            <a:gradFill rotWithShape="0">
              <a:gsLst>
                <a:gs pos="0">
                  <a:schemeClr val="bg1">
                    <a:gamma/>
                    <a:shade val="72549"/>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sp>
          <p:nvSpPr>
            <p:cNvPr id="37926" name="Freeform 38">
              <a:extLst>
                <a:ext uri="{FF2B5EF4-FFF2-40B4-BE49-F238E27FC236}">
                  <a16:creationId xmlns:a16="http://schemas.microsoft.com/office/drawing/2014/main" id="{38D4DB67-6668-41CD-9657-F533797B26F6}"/>
                </a:ext>
              </a:extLst>
            </p:cNvPr>
            <p:cNvSpPr>
              <a:spLocks/>
            </p:cNvSpPr>
            <p:nvPr/>
          </p:nvSpPr>
          <p:spPr bwMode="hidden">
            <a:xfrm>
              <a:off x="4981" y="0"/>
              <a:ext cx="773" cy="1487"/>
            </a:xfrm>
            <a:custGeom>
              <a:avLst/>
              <a:gdLst/>
              <a:ahLst/>
              <a:cxnLst>
                <a:cxn ang="0">
                  <a:pos x="771" y="1433"/>
                </a:cxn>
                <a:cxn ang="0">
                  <a:pos x="42" y="0"/>
                </a:cxn>
                <a:cxn ang="0">
                  <a:pos x="0" y="0"/>
                </a:cxn>
                <a:cxn ang="0">
                  <a:pos x="771" y="1487"/>
                </a:cxn>
                <a:cxn ang="0">
                  <a:pos x="771" y="1433"/>
                </a:cxn>
                <a:cxn ang="0">
                  <a:pos x="771" y="1433"/>
                </a:cxn>
              </a:cxnLst>
              <a:rect l="0" t="0" r="r" b="b"/>
              <a:pathLst>
                <a:path w="771" h="1487">
                  <a:moveTo>
                    <a:pt x="771" y="1433"/>
                  </a:moveTo>
                  <a:lnTo>
                    <a:pt x="42" y="0"/>
                  </a:lnTo>
                  <a:lnTo>
                    <a:pt x="0" y="0"/>
                  </a:lnTo>
                  <a:lnTo>
                    <a:pt x="771" y="1487"/>
                  </a:lnTo>
                  <a:lnTo>
                    <a:pt x="771" y="1433"/>
                  </a:lnTo>
                  <a:lnTo>
                    <a:pt x="771" y="1433"/>
                  </a:lnTo>
                  <a:close/>
                </a:path>
              </a:pathLst>
            </a:custGeom>
            <a:gradFill rotWithShape="0">
              <a:gsLst>
                <a:gs pos="0">
                  <a:schemeClr val="bg1">
                    <a:gamma/>
                    <a:shade val="78824"/>
                    <a:invGamma/>
                  </a:schemeClr>
                </a:gs>
                <a:gs pos="100000">
                  <a:schemeClr val="bg1"/>
                </a:gs>
              </a:gsLst>
              <a:lin ang="2700000" scaled="1"/>
            </a:gradFill>
            <a:ln w="9525">
              <a:noFill/>
              <a:round/>
              <a:headEnd/>
              <a:tailEnd/>
            </a:ln>
          </p:spPr>
          <p:txBody>
            <a:bodyPr/>
            <a:lstStyle/>
            <a:p>
              <a:pPr eaLnBrk="1" hangingPunct="1">
                <a:defRPr/>
              </a:pPr>
              <a:endParaRPr lang="en-GB" sz="1800">
                <a:latin typeface="Arial" charset="0"/>
              </a:endParaRPr>
            </a:p>
          </p:txBody>
        </p:sp>
        <p:grpSp>
          <p:nvGrpSpPr>
            <p:cNvPr id="1068" name="Group 39">
              <a:extLst>
                <a:ext uri="{FF2B5EF4-FFF2-40B4-BE49-F238E27FC236}">
                  <a16:creationId xmlns:a16="http://schemas.microsoft.com/office/drawing/2014/main" id="{11431E4A-211C-4919-9A0E-56771934B1C5}"/>
                </a:ext>
              </a:extLst>
            </p:cNvPr>
            <p:cNvGrpSpPr>
              <a:grpSpLocks/>
            </p:cNvGrpSpPr>
            <p:nvPr userDrawn="1"/>
          </p:nvGrpSpPr>
          <p:grpSpPr bwMode="auto">
            <a:xfrm>
              <a:off x="0" y="1632"/>
              <a:ext cx="5758" cy="1858"/>
              <a:chOff x="0" y="1632"/>
              <a:chExt cx="5758" cy="1858"/>
            </a:xfrm>
          </p:grpSpPr>
          <p:sp>
            <p:nvSpPr>
              <p:cNvPr id="37928" name="Freeform 40">
                <a:extLst>
                  <a:ext uri="{FF2B5EF4-FFF2-40B4-BE49-F238E27FC236}">
                    <a16:creationId xmlns:a16="http://schemas.microsoft.com/office/drawing/2014/main" id="{0C0A9583-7BDD-4095-A41B-F4EF260DBAF8}"/>
                  </a:ext>
                </a:extLst>
              </p:cNvPr>
              <p:cNvSpPr>
                <a:spLocks/>
              </p:cNvSpPr>
              <p:nvPr/>
            </p:nvSpPr>
            <p:spPr bwMode="hidden">
              <a:xfrm>
                <a:off x="0" y="1632"/>
                <a:ext cx="3670" cy="1313"/>
              </a:xfrm>
              <a:custGeom>
                <a:avLst/>
                <a:gdLst/>
                <a:ahLst/>
                <a:cxnLst>
                  <a:cxn ang="0">
                    <a:pos x="0" y="0"/>
                  </a:cxn>
                  <a:cxn ang="0">
                    <a:pos x="0" y="366"/>
                  </a:cxn>
                  <a:cxn ang="0">
                    <a:pos x="3635" y="1313"/>
                  </a:cxn>
                  <a:cxn ang="0">
                    <a:pos x="3647" y="1235"/>
                  </a:cxn>
                  <a:cxn ang="0">
                    <a:pos x="3659" y="1163"/>
                  </a:cxn>
                  <a:cxn ang="0">
                    <a:pos x="0" y="0"/>
                  </a:cxn>
                  <a:cxn ang="0">
                    <a:pos x="0" y="0"/>
                  </a:cxn>
                </a:cxnLst>
                <a:rect l="0" t="0" r="r" b="b"/>
                <a:pathLst>
                  <a:path w="3659" h="1313">
                    <a:moveTo>
                      <a:pt x="0" y="0"/>
                    </a:moveTo>
                    <a:lnTo>
                      <a:pt x="0" y="366"/>
                    </a:lnTo>
                    <a:lnTo>
                      <a:pt x="3635" y="1313"/>
                    </a:lnTo>
                    <a:lnTo>
                      <a:pt x="3647" y="1235"/>
                    </a:lnTo>
                    <a:lnTo>
                      <a:pt x="3659" y="1163"/>
                    </a:lnTo>
                    <a:lnTo>
                      <a:pt x="0" y="0"/>
                    </a:lnTo>
                    <a:lnTo>
                      <a:pt x="0" y="0"/>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eaLnBrk="1" hangingPunct="1">
                  <a:defRPr/>
                </a:pPr>
                <a:endParaRPr lang="en-GB" sz="1800">
                  <a:latin typeface="Arial" charset="0"/>
                </a:endParaRPr>
              </a:p>
            </p:txBody>
          </p:sp>
          <p:sp>
            <p:nvSpPr>
              <p:cNvPr id="37929" name="Freeform 41">
                <a:extLst>
                  <a:ext uri="{FF2B5EF4-FFF2-40B4-BE49-F238E27FC236}">
                    <a16:creationId xmlns:a16="http://schemas.microsoft.com/office/drawing/2014/main" id="{CD41AA0C-8F92-4F6A-8F9B-9821FF8CC7B8}"/>
                  </a:ext>
                </a:extLst>
              </p:cNvPr>
              <p:cNvSpPr>
                <a:spLocks/>
              </p:cNvSpPr>
              <p:nvPr/>
            </p:nvSpPr>
            <p:spPr bwMode="hidden">
              <a:xfrm>
                <a:off x="3646" y="2795"/>
                <a:ext cx="2112" cy="695"/>
              </a:xfrm>
              <a:custGeom>
                <a:avLst/>
                <a:gdLst/>
                <a:ahLst/>
                <a:cxnLst>
                  <a:cxn ang="0">
                    <a:pos x="2105" y="665"/>
                  </a:cxn>
                  <a:cxn ang="0">
                    <a:pos x="24" y="0"/>
                  </a:cxn>
                  <a:cxn ang="0">
                    <a:pos x="12" y="72"/>
                  </a:cxn>
                  <a:cxn ang="0">
                    <a:pos x="0" y="150"/>
                  </a:cxn>
                  <a:cxn ang="0">
                    <a:pos x="2105" y="695"/>
                  </a:cxn>
                  <a:cxn ang="0">
                    <a:pos x="2105" y="665"/>
                  </a:cxn>
                  <a:cxn ang="0">
                    <a:pos x="2105" y="665"/>
                  </a:cxn>
                </a:cxnLst>
                <a:rect l="0" t="0" r="r" b="b"/>
                <a:pathLst>
                  <a:path w="2105" h="695">
                    <a:moveTo>
                      <a:pt x="2105" y="665"/>
                    </a:moveTo>
                    <a:lnTo>
                      <a:pt x="24" y="0"/>
                    </a:lnTo>
                    <a:lnTo>
                      <a:pt x="12" y="72"/>
                    </a:lnTo>
                    <a:lnTo>
                      <a:pt x="0" y="150"/>
                    </a:lnTo>
                    <a:lnTo>
                      <a:pt x="2105" y="695"/>
                    </a:lnTo>
                    <a:lnTo>
                      <a:pt x="2105" y="665"/>
                    </a:lnTo>
                    <a:lnTo>
                      <a:pt x="2105" y="665"/>
                    </a:lnTo>
                    <a:close/>
                  </a:path>
                </a:pathLst>
              </a:custGeom>
              <a:gradFill rotWithShape="0">
                <a:gsLst>
                  <a:gs pos="0">
                    <a:schemeClr val="bg1"/>
                  </a:gs>
                  <a:gs pos="100000">
                    <a:schemeClr val="bg1">
                      <a:gamma/>
                      <a:tint val="90980"/>
                      <a:invGamma/>
                    </a:schemeClr>
                  </a:gs>
                </a:gsLst>
                <a:lin ang="0" scaled="1"/>
              </a:gradFill>
              <a:ln w="9525">
                <a:noFill/>
                <a:round/>
                <a:headEnd/>
                <a:tailEnd/>
              </a:ln>
            </p:spPr>
            <p:txBody>
              <a:bodyPr/>
              <a:lstStyle/>
              <a:p>
                <a:pPr eaLnBrk="1" hangingPunct="1">
                  <a:defRPr/>
                </a:pPr>
                <a:endParaRPr lang="en-GB" sz="1800">
                  <a:latin typeface="Arial" charset="0"/>
                </a:endParaRPr>
              </a:p>
            </p:txBody>
          </p:sp>
        </p:grpSp>
      </p:grpSp>
      <p:sp>
        <p:nvSpPr>
          <p:cNvPr id="37930" name="Rectangle 42">
            <a:extLst>
              <a:ext uri="{FF2B5EF4-FFF2-40B4-BE49-F238E27FC236}">
                <a16:creationId xmlns:a16="http://schemas.microsoft.com/office/drawing/2014/main" id="{74FD277A-B5E4-42B2-917D-A4C70371475E}"/>
              </a:ext>
            </a:extLst>
          </p:cNvPr>
          <p:cNvSpPr>
            <a:spLocks noGrp="1" noChangeArrowheads="1"/>
          </p:cNvSpPr>
          <p:nvPr>
            <p:ph type="title"/>
          </p:nvPr>
        </p:nvSpPr>
        <p:spPr bwMode="auto">
          <a:xfrm>
            <a:off x="609600" y="277813"/>
            <a:ext cx="109728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37931" name="Rectangle 43">
            <a:extLst>
              <a:ext uri="{FF2B5EF4-FFF2-40B4-BE49-F238E27FC236}">
                <a16:creationId xmlns:a16="http://schemas.microsoft.com/office/drawing/2014/main" id="{D2A13CC0-B853-44C6-B056-17D705022606}"/>
              </a:ext>
            </a:extLst>
          </p:cNvPr>
          <p:cNvSpPr>
            <a:spLocks noGrp="1" noChangeArrowheads="1"/>
          </p:cNvSpPr>
          <p:nvPr>
            <p:ph type="body" idx="1"/>
          </p:nvPr>
        </p:nvSpPr>
        <p:spPr bwMode="auto">
          <a:xfrm>
            <a:off x="609600" y="1600201"/>
            <a:ext cx="10972800" cy="45307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7932" name="Rectangle 44">
            <a:extLst>
              <a:ext uri="{FF2B5EF4-FFF2-40B4-BE49-F238E27FC236}">
                <a16:creationId xmlns:a16="http://schemas.microsoft.com/office/drawing/2014/main" id="{EE1424CE-208E-4BF3-BCE2-E5490CFB1819}"/>
              </a:ext>
            </a:extLst>
          </p:cNvPr>
          <p:cNvSpPr>
            <a:spLocks noGrp="1" noChangeArrowheads="1"/>
          </p:cNvSpPr>
          <p:nvPr>
            <p:ph type="dt" sz="half" idx="2"/>
          </p:nvPr>
        </p:nvSpPr>
        <p:spPr bwMode="auto">
          <a:xfrm>
            <a:off x="609600" y="6243638"/>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effectLst>
                  <a:outerShdw blurRad="38100" dist="38100" dir="2700000" algn="tl">
                    <a:srgbClr val="000000"/>
                  </a:outerShdw>
                </a:effectLst>
                <a:latin typeface="Arial" charset="0"/>
              </a:defRPr>
            </a:lvl1pPr>
          </a:lstStyle>
          <a:p>
            <a:pPr>
              <a:defRPr/>
            </a:pPr>
            <a:endParaRPr lang="en-GB"/>
          </a:p>
        </p:txBody>
      </p:sp>
      <p:sp>
        <p:nvSpPr>
          <p:cNvPr id="37933" name="Rectangle 45">
            <a:extLst>
              <a:ext uri="{FF2B5EF4-FFF2-40B4-BE49-F238E27FC236}">
                <a16:creationId xmlns:a16="http://schemas.microsoft.com/office/drawing/2014/main" id="{6255D048-6CA1-4F11-B9B1-0BA99D6E9BA5}"/>
              </a:ext>
            </a:extLst>
          </p:cNvPr>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effectLst>
                  <a:outerShdw blurRad="38100" dist="38100" dir="2700000" algn="tl">
                    <a:srgbClr val="000000"/>
                  </a:outerShdw>
                </a:effectLst>
                <a:latin typeface="Arial" charset="0"/>
              </a:defRPr>
            </a:lvl1pPr>
          </a:lstStyle>
          <a:p>
            <a:pPr>
              <a:defRPr/>
            </a:pPr>
            <a:endParaRPr lang="en-GB"/>
          </a:p>
        </p:txBody>
      </p:sp>
      <p:sp>
        <p:nvSpPr>
          <p:cNvPr id="37934" name="Rectangle 46">
            <a:extLst>
              <a:ext uri="{FF2B5EF4-FFF2-40B4-BE49-F238E27FC236}">
                <a16:creationId xmlns:a16="http://schemas.microsoft.com/office/drawing/2014/main" id="{802E190A-694F-4E7D-9171-C0C46512BFDC}"/>
              </a:ext>
            </a:extLst>
          </p:cNvPr>
          <p:cNvSpPr>
            <a:spLocks noGrp="1" noChangeArrowheads="1"/>
          </p:cNvSpPr>
          <p:nvPr>
            <p:ph type="sldNum" sz="quarter" idx="4"/>
          </p:nvPr>
        </p:nvSpPr>
        <p:spPr bwMode="auto">
          <a:xfrm>
            <a:off x="8737600" y="6243638"/>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effectLst>
                  <a:outerShdw blurRad="38100" dist="38100" dir="2700000" algn="tl">
                    <a:srgbClr val="000000"/>
                  </a:outerShdw>
                </a:effectLst>
              </a:defRPr>
            </a:lvl1pPr>
          </a:lstStyle>
          <a:p>
            <a:pPr>
              <a:defRPr/>
            </a:pPr>
            <a:fld id="{E22D25BC-A233-431F-B15B-A5259182FE10}" type="slidenum">
              <a:rPr lang="en-GB" altLang="en-US"/>
              <a:pPr>
                <a:defRPr/>
              </a:pPr>
              <a:t>‹#›</a:t>
            </a:fld>
            <a:endParaRPr lang="en-GB" altLang="en-US"/>
          </a:p>
        </p:txBody>
      </p:sp>
    </p:spTree>
    <p:extLst>
      <p:ext uri="{BB962C8B-B14F-4D97-AF65-F5344CB8AC3E}">
        <p14:creationId xmlns:p14="http://schemas.microsoft.com/office/powerpoint/2010/main" val="3311030023"/>
      </p:ext>
    </p:extLst>
  </p:cSld>
  <p:clrMap bg1="dk2" tx1="lt1" bg2="dk1"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9pPr>
    </p:titleStyle>
    <p:bodyStyle>
      <a:lvl1pPr marL="342900" indent="-342900" algn="l" rtl="0" eaLnBrk="0" fontAlgn="base" hangingPunct="0">
        <a:spcBef>
          <a:spcPct val="20000"/>
        </a:spcBef>
        <a:spcAft>
          <a:spcPct val="0"/>
        </a:spcAft>
        <a:buClr>
          <a:schemeClr val="hlink"/>
        </a:buClr>
        <a:buSzPct val="90000"/>
        <a:buFont typeface="Wingdings" panose="05000000000000000000" pitchFamily="2" charset="2"/>
        <a:buBlip>
          <a:blip r:embed="rId17"/>
        </a:buBlip>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90000"/>
        <a:buFont typeface="Wingdings" panose="05000000000000000000" pitchFamily="2" charset="2"/>
        <a:buBlip>
          <a:blip r:embed="rId18"/>
        </a:buBlip>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90000"/>
        <a:buFont typeface="Wingdings" panose="05000000000000000000" pitchFamily="2" charset="2"/>
        <a:buBlip>
          <a:blip r:embed="rId19"/>
        </a:buBlip>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90000"/>
        <a:buFont typeface="Wingdings" pitchFamily="2" charset="2"/>
        <a:buBlip>
          <a:blip r:embed="rId19"/>
        </a:buBlip>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90000"/>
        <a:buFont typeface="Wingdings" pitchFamily="2" charset="2"/>
        <a:buBlip>
          <a:blip r:embed="rId19"/>
        </a:buBlip>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90000"/>
        <a:buFont typeface="Wingdings" pitchFamily="2" charset="2"/>
        <a:buBlip>
          <a:blip r:embed="rId19"/>
        </a:buBlip>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90000"/>
        <a:buFont typeface="Wingdings" pitchFamily="2" charset="2"/>
        <a:buBlip>
          <a:blip r:embed="rId19"/>
        </a:buBlip>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0.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emf"/></Relationships>
</file>

<file path=ppt/slides/_rels/slide1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emf"/></Relationships>
</file>

<file path=ppt/slides/_rels/slide1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emf"/></Relationships>
</file>

<file path=ppt/slides/_rels/slide1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1.jp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jp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jpg"/><Relationship Id="rId4" Type="http://schemas.openxmlformats.org/officeDocument/2006/relationships/image" Target="../media/image23.jpg"/></Relationships>
</file>

<file path=ppt/slides/_rels/slide18.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w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8.wmf"/><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png"/><Relationship Id="rId7"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34.png"/></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39.png"/><Relationship Id="rId5" Type="http://schemas.openxmlformats.org/officeDocument/2006/relationships/image" Target="../media/image38.jpeg"/><Relationship Id="rId4" Type="http://schemas.openxmlformats.org/officeDocument/2006/relationships/image" Target="../media/image37.jpeg"/></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3.xml"/><Relationship Id="rId1" Type="http://schemas.openxmlformats.org/officeDocument/2006/relationships/slideLayout" Target="../slideLayouts/slideLayout12.xml"/><Relationship Id="rId6" Type="http://schemas.openxmlformats.org/officeDocument/2006/relationships/image" Target="../media/image44.png"/><Relationship Id="rId5" Type="http://schemas.openxmlformats.org/officeDocument/2006/relationships/oleObject" Target="../embeddings/oleObject2.bin"/><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4.xml"/><Relationship Id="rId1" Type="http://schemas.openxmlformats.org/officeDocument/2006/relationships/slideLayout" Target="../slideLayouts/slideLayout12.xml"/><Relationship Id="rId6" Type="http://schemas.openxmlformats.org/officeDocument/2006/relationships/image" Target="../media/image46.png"/><Relationship Id="rId5" Type="http://schemas.openxmlformats.org/officeDocument/2006/relationships/oleObject" Target="../embeddings/oleObject4.bin"/><Relationship Id="rId4" Type="http://schemas.openxmlformats.org/officeDocument/2006/relationships/image" Target="../media/image45.png"/></Relationships>
</file>

<file path=ppt/slides/_rels/slide32.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25.xml"/><Relationship Id="rId1" Type="http://schemas.openxmlformats.org/officeDocument/2006/relationships/slideLayout" Target="../slideLayouts/slideLayout12.xml"/><Relationship Id="rId6" Type="http://schemas.openxmlformats.org/officeDocument/2006/relationships/image" Target="../media/image48.png"/><Relationship Id="rId5" Type="http://schemas.openxmlformats.org/officeDocument/2006/relationships/oleObject" Target="../embeddings/oleObject6.bin"/><Relationship Id="rId4" Type="http://schemas.openxmlformats.org/officeDocument/2006/relationships/image" Target="../media/image47.png"/></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51.emf"/></Relationships>
</file>

<file path=ppt/slides/_rels/slide3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9.xml"/><Relationship Id="rId1" Type="http://schemas.openxmlformats.org/officeDocument/2006/relationships/slideLayout" Target="../slideLayouts/slideLayout4.xml"/><Relationship Id="rId5" Type="http://schemas.openxmlformats.org/officeDocument/2006/relationships/image" Target="../media/image54.png"/><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0.xml"/><Relationship Id="rId1" Type="http://schemas.openxmlformats.org/officeDocument/2006/relationships/slideLayout" Target="../slideLayouts/slideLayout4.xml"/><Relationship Id="rId5" Type="http://schemas.openxmlformats.org/officeDocument/2006/relationships/image" Target="../media/image56.png"/><Relationship Id="rId4" Type="http://schemas.openxmlformats.org/officeDocument/2006/relationships/image" Target="../media/image55.png"/></Relationships>
</file>

<file path=ppt/slides/_rels/slide38.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58.emf"/></Relationships>
</file>

<file path=ppt/slides/_rels/slide39.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59.emf"/><Relationship Id="rId4" Type="http://schemas.openxmlformats.org/officeDocument/2006/relationships/image" Target="../media/image58.emf"/></Relationships>
</file>

<file path=ppt/slides/_rels/slide40.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60.emf"/><Relationship Id="rId4" Type="http://schemas.openxmlformats.org/officeDocument/2006/relationships/image" Target="../media/image58.emf"/></Relationships>
</file>

<file path=ppt/slides/_rels/slide41.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58.emf"/></Relationships>
</file>

<file path=ppt/slides/_rels/slide42.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image" Target="../media/image61.emf"/><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image" Target="../media/image63.emf"/><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6.emf"/><Relationship Id="rId2" Type="http://schemas.openxmlformats.org/officeDocument/2006/relationships/image" Target="../media/image65.emf"/><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67.emf"/><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8.emf"/><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69.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9328" y="1864474"/>
            <a:ext cx="10753344" cy="1331010"/>
          </a:xfrm>
        </p:spPr>
        <p:txBody>
          <a:bodyPr>
            <a:normAutofit/>
          </a:bodyPr>
          <a:lstStyle/>
          <a:p>
            <a:r>
              <a:rPr lang="en-GB" b="1" dirty="0">
                <a:effectLst>
                  <a:outerShdw blurRad="38100" dist="38100" dir="2700000" algn="tl">
                    <a:srgbClr val="000000">
                      <a:alpha val="43137"/>
                    </a:srgbClr>
                  </a:outerShdw>
                </a:effectLst>
              </a:rPr>
              <a:t>Exercise and Obesity</a:t>
            </a:r>
          </a:p>
        </p:txBody>
      </p:sp>
      <p:sp>
        <p:nvSpPr>
          <p:cNvPr id="3" name="Subtitle 2"/>
          <p:cNvSpPr>
            <a:spLocks noGrp="1"/>
          </p:cNvSpPr>
          <p:nvPr>
            <p:ph type="subTitle" idx="1"/>
          </p:nvPr>
        </p:nvSpPr>
        <p:spPr>
          <a:xfrm>
            <a:off x="1524000" y="5249600"/>
            <a:ext cx="9144000" cy="1163669"/>
          </a:xfrm>
        </p:spPr>
        <p:txBody>
          <a:bodyPr/>
          <a:lstStyle/>
          <a:p>
            <a:endParaRPr lang="en-GB" dirty="0"/>
          </a:p>
        </p:txBody>
      </p:sp>
    </p:spTree>
    <p:extLst>
      <p:ext uri="{BB962C8B-B14F-4D97-AF65-F5344CB8AC3E}">
        <p14:creationId xmlns:p14="http://schemas.microsoft.com/office/powerpoint/2010/main" val="1249596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D4EF9-662A-4876-A2B8-3F64AA48B975}"/>
              </a:ext>
            </a:extLst>
          </p:cNvPr>
          <p:cNvSpPr>
            <a:spLocks noGrp="1"/>
          </p:cNvSpPr>
          <p:nvPr>
            <p:ph type="title"/>
          </p:nvPr>
        </p:nvSpPr>
        <p:spPr/>
        <p:txBody>
          <a:bodyPr/>
          <a:lstStyle/>
          <a:p>
            <a:pPr>
              <a:defRPr/>
            </a:pPr>
            <a:r>
              <a:rPr lang="en-US" dirty="0">
                <a:solidFill>
                  <a:srgbClr val="FFFF00"/>
                </a:solidFill>
                <a:highlight>
                  <a:srgbClr val="000000"/>
                </a:highlight>
              </a:rPr>
              <a:t>What is obesity?</a:t>
            </a:r>
            <a:endParaRPr lang="en-GB" dirty="0">
              <a:solidFill>
                <a:srgbClr val="FFFF00"/>
              </a:solidFill>
              <a:highlight>
                <a:srgbClr val="000000"/>
              </a:highlight>
            </a:endParaRPr>
          </a:p>
        </p:txBody>
      </p:sp>
      <p:sp>
        <p:nvSpPr>
          <p:cNvPr id="3" name="Content Placeholder 2">
            <a:extLst>
              <a:ext uri="{FF2B5EF4-FFF2-40B4-BE49-F238E27FC236}">
                <a16:creationId xmlns:a16="http://schemas.microsoft.com/office/drawing/2014/main" id="{DBF0D057-3B0D-4F75-9931-6BF3F31404ED}"/>
              </a:ext>
            </a:extLst>
          </p:cNvPr>
          <p:cNvSpPr>
            <a:spLocks noGrp="1"/>
          </p:cNvSpPr>
          <p:nvPr>
            <p:ph idx="1"/>
          </p:nvPr>
        </p:nvSpPr>
        <p:spPr/>
        <p:txBody>
          <a:bodyPr/>
          <a:lstStyle/>
          <a:p>
            <a:pPr>
              <a:defRPr/>
            </a:pPr>
            <a:r>
              <a:rPr lang="en-US" dirty="0"/>
              <a:t>The World Health Organization defines obesity as ‘a condition of abnormal or excessive fat accumulation in adipose tissue, to the extent that health may be impaired’.</a:t>
            </a:r>
          </a:p>
          <a:p>
            <a:pPr>
              <a:defRPr/>
            </a:pPr>
            <a:r>
              <a:rPr lang="en-US" dirty="0"/>
              <a:t>A chronic relapsing disease with environmental, biological, social and </a:t>
            </a:r>
            <a:r>
              <a:rPr lang="en-US" dirty="0" err="1"/>
              <a:t>behavioural</a:t>
            </a:r>
            <a:r>
              <a:rPr lang="en-US" dirty="0"/>
              <a:t> causes.</a:t>
            </a:r>
          </a:p>
          <a:p>
            <a:pPr>
              <a:defRP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D3760-B485-4E96-A798-A9AD39FFB7E6}"/>
              </a:ext>
            </a:extLst>
          </p:cNvPr>
          <p:cNvSpPr>
            <a:spLocks noGrp="1"/>
          </p:cNvSpPr>
          <p:nvPr>
            <p:ph type="title"/>
          </p:nvPr>
        </p:nvSpPr>
        <p:spPr>
          <a:xfrm>
            <a:off x="838200" y="345461"/>
            <a:ext cx="10515600" cy="1325563"/>
          </a:xfrm>
        </p:spPr>
        <p:txBody>
          <a:bodyPr/>
          <a:lstStyle/>
          <a:p>
            <a:pPr>
              <a:defRPr/>
            </a:pPr>
            <a:r>
              <a:rPr lang="en-US" dirty="0">
                <a:solidFill>
                  <a:srgbClr val="FFFF00"/>
                </a:solidFill>
                <a:highlight>
                  <a:srgbClr val="000000"/>
                </a:highlight>
              </a:rPr>
              <a:t>What obesity isn’t</a:t>
            </a:r>
            <a:endParaRPr lang="en-GB" dirty="0">
              <a:solidFill>
                <a:srgbClr val="FFFF00"/>
              </a:solidFill>
              <a:highlight>
                <a:srgbClr val="000000"/>
              </a:highlight>
            </a:endParaRPr>
          </a:p>
        </p:txBody>
      </p:sp>
      <p:sp>
        <p:nvSpPr>
          <p:cNvPr id="3" name="Content Placeholder 2">
            <a:extLst>
              <a:ext uri="{FF2B5EF4-FFF2-40B4-BE49-F238E27FC236}">
                <a16:creationId xmlns:a16="http://schemas.microsoft.com/office/drawing/2014/main" id="{BB0D6FAA-8AB7-47E8-A733-A869B6AAAB51}"/>
              </a:ext>
            </a:extLst>
          </p:cNvPr>
          <p:cNvSpPr>
            <a:spLocks noGrp="1"/>
          </p:cNvSpPr>
          <p:nvPr>
            <p:ph idx="1"/>
          </p:nvPr>
        </p:nvSpPr>
        <p:spPr/>
        <p:txBody>
          <a:bodyPr/>
          <a:lstStyle/>
          <a:p>
            <a:pPr>
              <a:defRPr/>
            </a:pPr>
            <a:r>
              <a:rPr lang="en-US" dirty="0"/>
              <a:t>A simple condition that is the result of laziness and greed.</a:t>
            </a:r>
          </a:p>
          <a:p>
            <a:pPr>
              <a:defRPr/>
            </a:pPr>
            <a:r>
              <a:rPr lang="en-US" dirty="0"/>
              <a:t>A condition of individual </a:t>
            </a:r>
            <a:r>
              <a:rPr lang="en-US" dirty="0" err="1"/>
              <a:t>behavioural</a:t>
            </a:r>
            <a:r>
              <a:rPr lang="en-US" dirty="0"/>
              <a:t> failure.</a:t>
            </a:r>
          </a:p>
          <a:p>
            <a:pPr>
              <a:defRPr/>
            </a:pPr>
            <a:r>
              <a:rPr lang="en-US" dirty="0"/>
              <a:t>A BMI &gt;30 kg/m</a:t>
            </a:r>
            <a:r>
              <a:rPr lang="en-US" baseline="30000" dirty="0"/>
              <a:t>2</a:t>
            </a:r>
            <a:r>
              <a:rPr lang="en-US" dirty="0"/>
              <a:t>.</a:t>
            </a:r>
          </a:p>
          <a:p>
            <a:pPr>
              <a:defRPr/>
            </a:pPr>
            <a:r>
              <a:rPr lang="en-US" dirty="0"/>
              <a:t>A condition that is easy to treat and prevent.</a:t>
            </a:r>
          </a:p>
          <a:p>
            <a:pPr>
              <a:defRPr/>
            </a:pPr>
            <a:r>
              <a:rPr lang="en-US" dirty="0"/>
              <a:t>A condition to be ashamed of.</a:t>
            </a:r>
          </a:p>
          <a:p>
            <a:pPr>
              <a:defRPr/>
            </a:pPr>
            <a:endParaRPr lang="en-US" dirty="0"/>
          </a:p>
          <a:p>
            <a:pPr>
              <a:defRPr/>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4" descr="See the source image">
            <a:extLst>
              <a:ext uri="{FF2B5EF4-FFF2-40B4-BE49-F238E27FC236}">
                <a16:creationId xmlns:a16="http://schemas.microsoft.com/office/drawing/2014/main" id="{33CE94E8-44F8-4729-A8E4-8EA3CA2264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3338" y="519114"/>
            <a:ext cx="3960812" cy="564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7" name="Picture 8" descr="See the source image">
            <a:extLst>
              <a:ext uri="{FF2B5EF4-FFF2-40B4-BE49-F238E27FC236}">
                <a16:creationId xmlns:a16="http://schemas.microsoft.com/office/drawing/2014/main" id="{507EF84B-8EC3-4E93-BED9-266608D51D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3288" y="3303588"/>
            <a:ext cx="3490912" cy="314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10" descr="See the source image">
            <a:extLst>
              <a:ext uri="{FF2B5EF4-FFF2-40B4-BE49-F238E27FC236}">
                <a16:creationId xmlns:a16="http://schemas.microsoft.com/office/drawing/2014/main" id="{B0EF27A9-CFDB-4F8F-B4D6-FD1310700F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73288" y="188914"/>
            <a:ext cx="3490912"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See the source image">
            <a:extLst>
              <a:ext uri="{FF2B5EF4-FFF2-40B4-BE49-F238E27FC236}">
                <a16:creationId xmlns:a16="http://schemas.microsoft.com/office/drawing/2014/main" id="{FF865DAF-352F-446E-B41D-12B60D2B17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6276" y="260350"/>
            <a:ext cx="5472113" cy="633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Rectangle 2">
            <a:extLst>
              <a:ext uri="{FF2B5EF4-FFF2-40B4-BE49-F238E27FC236}">
                <a16:creationId xmlns:a16="http://schemas.microsoft.com/office/drawing/2014/main" id="{788CC7A5-40DC-4ADF-842F-78EDA3B7253F}"/>
              </a:ext>
            </a:extLst>
          </p:cNvPr>
          <p:cNvSpPr>
            <a:spLocks noChangeArrowheads="1"/>
          </p:cNvSpPr>
          <p:nvPr/>
        </p:nvSpPr>
        <p:spPr bwMode="auto">
          <a:xfrm>
            <a:off x="3863975" y="2060576"/>
            <a:ext cx="2305050" cy="57467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800" b="1">
                <a:solidFill>
                  <a:srgbClr val="FFFFFF"/>
                </a:solidFill>
              </a:rPr>
              <a:t>Energy intake</a:t>
            </a:r>
          </a:p>
        </p:txBody>
      </p:sp>
      <p:sp>
        <p:nvSpPr>
          <p:cNvPr id="249859" name="AutoShape 3">
            <a:extLst>
              <a:ext uri="{FF2B5EF4-FFF2-40B4-BE49-F238E27FC236}">
                <a16:creationId xmlns:a16="http://schemas.microsoft.com/office/drawing/2014/main" id="{903CFF6F-5257-4082-A2B6-B786E693CF0A}"/>
              </a:ext>
            </a:extLst>
          </p:cNvPr>
          <p:cNvSpPr>
            <a:spLocks noChangeArrowheads="1"/>
          </p:cNvSpPr>
          <p:nvPr/>
        </p:nvSpPr>
        <p:spPr bwMode="auto">
          <a:xfrm>
            <a:off x="3935413" y="2133600"/>
            <a:ext cx="215900" cy="361950"/>
          </a:xfrm>
          <a:prstGeom prst="upArrow">
            <a:avLst>
              <a:gd name="adj1" fmla="val 50000"/>
              <a:gd name="adj2" fmla="val 41912"/>
            </a:avLst>
          </a:prstGeom>
          <a:solidFill>
            <a:schemeClr val="tx1"/>
          </a:solidFill>
          <a:ln w="9525">
            <a:solidFill>
              <a:schemeClr val="tx1"/>
            </a:solidFill>
            <a:miter lim="800000"/>
            <a:headEnd/>
            <a:tailEnd/>
          </a:ln>
        </p:spPr>
        <p:txBody>
          <a:bodyPr vert="eaVert"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fontAlgn="base">
              <a:spcBef>
                <a:spcPct val="0"/>
              </a:spcBef>
              <a:spcAft>
                <a:spcPct val="0"/>
              </a:spcAft>
              <a:buClrTx/>
              <a:buSzTx/>
              <a:buNone/>
            </a:pPr>
            <a:endParaRPr lang="en-US" altLang="en-US" sz="1800">
              <a:solidFill>
                <a:srgbClr val="FFFFFF"/>
              </a:solidFill>
            </a:endParaRPr>
          </a:p>
        </p:txBody>
      </p:sp>
      <p:sp>
        <p:nvSpPr>
          <p:cNvPr id="249860" name="Rectangle 4">
            <a:extLst>
              <a:ext uri="{FF2B5EF4-FFF2-40B4-BE49-F238E27FC236}">
                <a16:creationId xmlns:a16="http://schemas.microsoft.com/office/drawing/2014/main" id="{EDED5336-4AFF-46C3-85E3-E88AAC9CE8E4}"/>
              </a:ext>
            </a:extLst>
          </p:cNvPr>
          <p:cNvSpPr>
            <a:spLocks noChangeArrowheads="1"/>
          </p:cNvSpPr>
          <p:nvPr/>
        </p:nvSpPr>
        <p:spPr bwMode="auto">
          <a:xfrm>
            <a:off x="3935413" y="4149726"/>
            <a:ext cx="2089150"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800" b="1">
                <a:solidFill>
                  <a:srgbClr val="FFFFFF"/>
                </a:solidFill>
              </a:rPr>
              <a:t>Energy </a:t>
            </a:r>
          </a:p>
          <a:p>
            <a:pPr algn="ctr" fontAlgn="base">
              <a:spcBef>
                <a:spcPct val="0"/>
              </a:spcBef>
              <a:spcAft>
                <a:spcPct val="0"/>
              </a:spcAft>
              <a:buClrTx/>
              <a:buSzTx/>
              <a:buNone/>
            </a:pPr>
            <a:r>
              <a:rPr lang="en-GB" altLang="en-US" sz="1800" b="1">
                <a:solidFill>
                  <a:srgbClr val="FFFFFF"/>
                </a:solidFill>
              </a:rPr>
              <a:t>expenditure</a:t>
            </a:r>
          </a:p>
        </p:txBody>
      </p:sp>
      <p:sp>
        <p:nvSpPr>
          <p:cNvPr id="249861" name="AutoShape 5">
            <a:extLst>
              <a:ext uri="{FF2B5EF4-FFF2-40B4-BE49-F238E27FC236}">
                <a16:creationId xmlns:a16="http://schemas.microsoft.com/office/drawing/2014/main" id="{D19A374A-446B-4234-9B0A-B622519FDBB1}"/>
              </a:ext>
            </a:extLst>
          </p:cNvPr>
          <p:cNvSpPr>
            <a:spLocks noChangeArrowheads="1"/>
          </p:cNvSpPr>
          <p:nvPr/>
        </p:nvSpPr>
        <p:spPr bwMode="auto">
          <a:xfrm rot="10800000">
            <a:off x="4008438" y="4292600"/>
            <a:ext cx="215900" cy="287338"/>
          </a:xfrm>
          <a:prstGeom prst="upArrow">
            <a:avLst>
              <a:gd name="adj1" fmla="val 50000"/>
              <a:gd name="adj2" fmla="val 33272"/>
            </a:avLst>
          </a:prstGeom>
          <a:solidFill>
            <a:schemeClr val="tx1"/>
          </a:solidFill>
          <a:ln w="9525">
            <a:solidFill>
              <a:schemeClr val="tx1"/>
            </a:solidFill>
            <a:miter lim="800000"/>
            <a:headEnd/>
            <a:tailEnd/>
          </a:ln>
        </p:spPr>
        <p:txBody>
          <a:bodyPr vert="eaVert"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fontAlgn="base">
              <a:spcBef>
                <a:spcPct val="0"/>
              </a:spcBef>
              <a:spcAft>
                <a:spcPct val="0"/>
              </a:spcAft>
              <a:buClrTx/>
              <a:buSzTx/>
              <a:buNone/>
            </a:pPr>
            <a:endParaRPr lang="en-US" altLang="en-US" sz="1800">
              <a:solidFill>
                <a:srgbClr val="FFFFFF"/>
              </a:solidFill>
            </a:endParaRPr>
          </a:p>
        </p:txBody>
      </p:sp>
      <p:sp>
        <p:nvSpPr>
          <p:cNvPr id="249862" name="AutoShape 6">
            <a:extLst>
              <a:ext uri="{FF2B5EF4-FFF2-40B4-BE49-F238E27FC236}">
                <a16:creationId xmlns:a16="http://schemas.microsoft.com/office/drawing/2014/main" id="{DAC707CF-0F33-4577-B172-C9870E780EF7}"/>
              </a:ext>
            </a:extLst>
          </p:cNvPr>
          <p:cNvSpPr>
            <a:spLocks/>
          </p:cNvSpPr>
          <p:nvPr/>
        </p:nvSpPr>
        <p:spPr bwMode="auto">
          <a:xfrm>
            <a:off x="5951539" y="1916114"/>
            <a:ext cx="865187" cy="2808287"/>
          </a:xfrm>
          <a:prstGeom prst="rightBrace">
            <a:avLst>
              <a:gd name="adj1" fmla="val 27049"/>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fontAlgn="base">
              <a:spcBef>
                <a:spcPct val="0"/>
              </a:spcBef>
              <a:spcAft>
                <a:spcPct val="0"/>
              </a:spcAft>
              <a:buClrTx/>
              <a:buSzTx/>
              <a:buNone/>
            </a:pPr>
            <a:endParaRPr lang="en-US" altLang="en-US" sz="1800">
              <a:solidFill>
                <a:srgbClr val="FFFFFF"/>
              </a:solidFill>
            </a:endParaRPr>
          </a:p>
        </p:txBody>
      </p:sp>
      <p:sp>
        <p:nvSpPr>
          <p:cNvPr id="249863" name="Text Box 7">
            <a:extLst>
              <a:ext uri="{FF2B5EF4-FFF2-40B4-BE49-F238E27FC236}">
                <a16:creationId xmlns:a16="http://schemas.microsoft.com/office/drawing/2014/main" id="{1D02865B-9663-4A24-811A-CB41D25FBA8C}"/>
              </a:ext>
            </a:extLst>
          </p:cNvPr>
          <p:cNvSpPr txBox="1">
            <a:spLocks noChangeArrowheads="1"/>
          </p:cNvSpPr>
          <p:nvPr/>
        </p:nvSpPr>
        <p:spPr bwMode="auto">
          <a:xfrm>
            <a:off x="6672263" y="2997200"/>
            <a:ext cx="13906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fontAlgn="base">
              <a:spcBef>
                <a:spcPct val="0"/>
              </a:spcBef>
              <a:spcAft>
                <a:spcPct val="0"/>
              </a:spcAft>
              <a:buClrTx/>
              <a:buSzTx/>
              <a:buNone/>
            </a:pPr>
            <a:r>
              <a:rPr lang="en-GB" altLang="en-US" sz="1800" b="1">
                <a:solidFill>
                  <a:srgbClr val="FFFFFF"/>
                </a:solidFill>
              </a:rPr>
              <a:t>overweight</a:t>
            </a:r>
          </a:p>
          <a:p>
            <a:pPr fontAlgn="base">
              <a:spcBef>
                <a:spcPct val="0"/>
              </a:spcBef>
              <a:spcAft>
                <a:spcPct val="0"/>
              </a:spcAft>
              <a:buClrTx/>
              <a:buSzTx/>
              <a:buNone/>
            </a:pPr>
            <a:r>
              <a:rPr lang="en-GB" altLang="en-US" sz="1800" b="1">
                <a:solidFill>
                  <a:srgbClr val="FFFFFF"/>
                </a:solidFill>
              </a:rPr>
              <a:t>&amp; obesity</a:t>
            </a:r>
          </a:p>
        </p:txBody>
      </p:sp>
      <p:sp>
        <p:nvSpPr>
          <p:cNvPr id="249864" name="Oval 8">
            <a:extLst>
              <a:ext uri="{FF2B5EF4-FFF2-40B4-BE49-F238E27FC236}">
                <a16:creationId xmlns:a16="http://schemas.microsoft.com/office/drawing/2014/main" id="{3FB45193-A56C-408B-B2AB-3BBA649D109D}"/>
              </a:ext>
            </a:extLst>
          </p:cNvPr>
          <p:cNvSpPr>
            <a:spLocks noChangeArrowheads="1"/>
          </p:cNvSpPr>
          <p:nvPr/>
        </p:nvSpPr>
        <p:spPr bwMode="auto">
          <a:xfrm>
            <a:off x="3935413" y="3068639"/>
            <a:ext cx="2087562" cy="649287"/>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800" b="1">
                <a:solidFill>
                  <a:srgbClr val="FF0000"/>
                </a:solidFill>
              </a:rPr>
              <a:t>GENES</a:t>
            </a:r>
          </a:p>
        </p:txBody>
      </p:sp>
      <p:sp>
        <p:nvSpPr>
          <p:cNvPr id="249865" name="Line 9">
            <a:extLst>
              <a:ext uri="{FF2B5EF4-FFF2-40B4-BE49-F238E27FC236}">
                <a16:creationId xmlns:a16="http://schemas.microsoft.com/office/drawing/2014/main" id="{1B7F89E3-7DB8-4F16-B6E8-1092BBDA4E44}"/>
              </a:ext>
            </a:extLst>
          </p:cNvPr>
          <p:cNvSpPr>
            <a:spLocks noChangeShapeType="1"/>
          </p:cNvSpPr>
          <p:nvPr/>
        </p:nvSpPr>
        <p:spPr bwMode="auto">
          <a:xfrm flipV="1">
            <a:off x="4943475" y="2781301"/>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GB">
              <a:solidFill>
                <a:srgbClr val="FFFFFF"/>
              </a:solidFill>
              <a:latin typeface="Arial" panose="020B0604020202020204" pitchFamily="34" charset="0"/>
            </a:endParaRPr>
          </a:p>
        </p:txBody>
      </p:sp>
      <p:sp>
        <p:nvSpPr>
          <p:cNvPr id="249866" name="Line 10">
            <a:extLst>
              <a:ext uri="{FF2B5EF4-FFF2-40B4-BE49-F238E27FC236}">
                <a16:creationId xmlns:a16="http://schemas.microsoft.com/office/drawing/2014/main" id="{8AD32AE3-C519-467B-9107-C47B1FC9DF4F}"/>
              </a:ext>
            </a:extLst>
          </p:cNvPr>
          <p:cNvSpPr>
            <a:spLocks noChangeShapeType="1"/>
          </p:cNvSpPr>
          <p:nvPr/>
        </p:nvSpPr>
        <p:spPr bwMode="auto">
          <a:xfrm>
            <a:off x="4943475" y="3716339"/>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GB">
              <a:solidFill>
                <a:srgbClr val="FFFFFF"/>
              </a:solidFill>
              <a:latin typeface="Arial" panose="020B0604020202020204" pitchFamily="34" charset="0"/>
            </a:endParaRPr>
          </a:p>
        </p:txBody>
      </p:sp>
      <p:sp>
        <p:nvSpPr>
          <p:cNvPr id="48139" name="Rectangle 11">
            <a:extLst>
              <a:ext uri="{FF2B5EF4-FFF2-40B4-BE49-F238E27FC236}">
                <a16:creationId xmlns:a16="http://schemas.microsoft.com/office/drawing/2014/main" id="{973EE233-D7D5-4A2B-AC57-2384705BCC6C}"/>
              </a:ext>
            </a:extLst>
          </p:cNvPr>
          <p:cNvSpPr>
            <a:spLocks noChangeArrowheads="1"/>
          </p:cNvSpPr>
          <p:nvPr/>
        </p:nvSpPr>
        <p:spPr bwMode="auto">
          <a:xfrm rot="5400000">
            <a:off x="8212932" y="2248694"/>
            <a:ext cx="1311275" cy="50323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Larger portions</a:t>
            </a:r>
          </a:p>
        </p:txBody>
      </p:sp>
      <p:sp>
        <p:nvSpPr>
          <p:cNvPr id="48140" name="Rectangle 12">
            <a:extLst>
              <a:ext uri="{FF2B5EF4-FFF2-40B4-BE49-F238E27FC236}">
                <a16:creationId xmlns:a16="http://schemas.microsoft.com/office/drawing/2014/main" id="{8E2F636A-4BA1-4626-8DC3-9A1A2C1E2CE6}"/>
              </a:ext>
            </a:extLst>
          </p:cNvPr>
          <p:cNvSpPr>
            <a:spLocks noChangeArrowheads="1"/>
          </p:cNvSpPr>
          <p:nvPr/>
        </p:nvSpPr>
        <p:spPr bwMode="auto">
          <a:xfrm rot="5400000">
            <a:off x="8860632" y="3977482"/>
            <a:ext cx="1311275" cy="50323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Absence of</a:t>
            </a:r>
          </a:p>
          <a:p>
            <a:pPr algn="ctr" fontAlgn="base">
              <a:spcBef>
                <a:spcPct val="0"/>
              </a:spcBef>
              <a:spcAft>
                <a:spcPct val="0"/>
              </a:spcAft>
              <a:buClrTx/>
              <a:buSzTx/>
              <a:buNone/>
            </a:pPr>
            <a:r>
              <a:rPr lang="en-GB" altLang="en-US" sz="1200" b="1">
                <a:solidFill>
                  <a:srgbClr val="FFFFFF"/>
                </a:solidFill>
              </a:rPr>
              <a:t>Breast feeding</a:t>
            </a:r>
          </a:p>
        </p:txBody>
      </p:sp>
      <p:sp>
        <p:nvSpPr>
          <p:cNvPr id="48141" name="Rectangle 13">
            <a:extLst>
              <a:ext uri="{FF2B5EF4-FFF2-40B4-BE49-F238E27FC236}">
                <a16:creationId xmlns:a16="http://schemas.microsoft.com/office/drawing/2014/main" id="{CE68D8CF-1054-4F7B-81E1-EB8BD5AD419A}"/>
              </a:ext>
            </a:extLst>
          </p:cNvPr>
          <p:cNvSpPr>
            <a:spLocks noChangeArrowheads="1"/>
          </p:cNvSpPr>
          <p:nvPr/>
        </p:nvSpPr>
        <p:spPr bwMode="auto">
          <a:xfrm rot="5400000">
            <a:off x="8832851" y="620713"/>
            <a:ext cx="1366837" cy="50323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More sedentary</a:t>
            </a:r>
          </a:p>
        </p:txBody>
      </p:sp>
      <p:sp>
        <p:nvSpPr>
          <p:cNvPr id="48142" name="Rectangle 14">
            <a:extLst>
              <a:ext uri="{FF2B5EF4-FFF2-40B4-BE49-F238E27FC236}">
                <a16:creationId xmlns:a16="http://schemas.microsoft.com/office/drawing/2014/main" id="{869483D4-926D-47C1-B341-9E2AC6961B7C}"/>
              </a:ext>
            </a:extLst>
          </p:cNvPr>
          <p:cNvSpPr>
            <a:spLocks noChangeArrowheads="1"/>
          </p:cNvSpPr>
          <p:nvPr/>
        </p:nvSpPr>
        <p:spPr bwMode="auto">
          <a:xfrm rot="5400000">
            <a:off x="9480551" y="620713"/>
            <a:ext cx="1366837" cy="50323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Maternal/foetal</a:t>
            </a:r>
          </a:p>
          <a:p>
            <a:pPr algn="ctr" fontAlgn="base">
              <a:spcBef>
                <a:spcPct val="0"/>
              </a:spcBef>
              <a:spcAft>
                <a:spcPct val="0"/>
              </a:spcAft>
              <a:buClrTx/>
              <a:buSzTx/>
              <a:buNone/>
            </a:pPr>
            <a:r>
              <a:rPr lang="en-GB" altLang="en-US" sz="1200" b="1">
                <a:solidFill>
                  <a:srgbClr val="FFFFFF"/>
                </a:solidFill>
              </a:rPr>
              <a:t>nutrition</a:t>
            </a:r>
          </a:p>
        </p:txBody>
      </p:sp>
      <p:sp>
        <p:nvSpPr>
          <p:cNvPr id="48143" name="Rectangle 15">
            <a:extLst>
              <a:ext uri="{FF2B5EF4-FFF2-40B4-BE49-F238E27FC236}">
                <a16:creationId xmlns:a16="http://schemas.microsoft.com/office/drawing/2014/main" id="{0F1EA51F-2976-4043-93C2-BE2EC2572FE7}"/>
              </a:ext>
            </a:extLst>
          </p:cNvPr>
          <p:cNvSpPr>
            <a:spLocks noChangeArrowheads="1"/>
          </p:cNvSpPr>
          <p:nvPr/>
        </p:nvSpPr>
        <p:spPr bwMode="auto">
          <a:xfrm rot="5400000">
            <a:off x="8292307" y="3969544"/>
            <a:ext cx="1152525" cy="50323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Some </a:t>
            </a:r>
          </a:p>
          <a:p>
            <a:pPr algn="ctr" fontAlgn="base">
              <a:spcBef>
                <a:spcPct val="0"/>
              </a:spcBef>
              <a:spcAft>
                <a:spcPct val="0"/>
              </a:spcAft>
              <a:buClrTx/>
              <a:buSzTx/>
              <a:buNone/>
            </a:pPr>
            <a:r>
              <a:rPr lang="en-GB" altLang="en-US" sz="1200" b="1">
                <a:solidFill>
                  <a:srgbClr val="FFFFFF"/>
                </a:solidFill>
              </a:rPr>
              <a:t>medications</a:t>
            </a:r>
          </a:p>
        </p:txBody>
      </p:sp>
      <p:sp>
        <p:nvSpPr>
          <p:cNvPr id="48144" name="Rectangle 16">
            <a:extLst>
              <a:ext uri="{FF2B5EF4-FFF2-40B4-BE49-F238E27FC236}">
                <a16:creationId xmlns:a16="http://schemas.microsoft.com/office/drawing/2014/main" id="{72C60198-A136-443C-9F40-5908FE852CE9}"/>
              </a:ext>
            </a:extLst>
          </p:cNvPr>
          <p:cNvSpPr>
            <a:spLocks noChangeArrowheads="1"/>
          </p:cNvSpPr>
          <p:nvPr/>
        </p:nvSpPr>
        <p:spPr bwMode="auto">
          <a:xfrm rot="5400000">
            <a:off x="8724107" y="2240757"/>
            <a:ext cx="1584325" cy="50323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Calorie dense</a:t>
            </a:r>
          </a:p>
          <a:p>
            <a:pPr algn="ctr" fontAlgn="base">
              <a:spcBef>
                <a:spcPct val="0"/>
              </a:spcBef>
              <a:spcAft>
                <a:spcPct val="0"/>
              </a:spcAft>
              <a:buClrTx/>
              <a:buSzTx/>
              <a:buNone/>
            </a:pPr>
            <a:r>
              <a:rPr lang="en-GB" altLang="en-US" sz="1200" b="1">
                <a:solidFill>
                  <a:srgbClr val="FFFFFF"/>
                </a:solidFill>
              </a:rPr>
              <a:t>foods</a:t>
            </a:r>
          </a:p>
        </p:txBody>
      </p:sp>
      <p:sp>
        <p:nvSpPr>
          <p:cNvPr id="48145" name="Rectangle 17">
            <a:extLst>
              <a:ext uri="{FF2B5EF4-FFF2-40B4-BE49-F238E27FC236}">
                <a16:creationId xmlns:a16="http://schemas.microsoft.com/office/drawing/2014/main" id="{265601B0-E836-40BB-94CF-E92542C943F0}"/>
              </a:ext>
            </a:extLst>
          </p:cNvPr>
          <p:cNvSpPr>
            <a:spLocks noChangeArrowheads="1"/>
          </p:cNvSpPr>
          <p:nvPr/>
        </p:nvSpPr>
        <p:spPr bwMode="auto">
          <a:xfrm rot="5400000">
            <a:off x="9371807" y="3969544"/>
            <a:ext cx="1584325" cy="50323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Smoking cessation</a:t>
            </a:r>
          </a:p>
        </p:txBody>
      </p:sp>
      <p:sp>
        <p:nvSpPr>
          <p:cNvPr id="48146" name="Rectangle 18">
            <a:extLst>
              <a:ext uri="{FF2B5EF4-FFF2-40B4-BE49-F238E27FC236}">
                <a16:creationId xmlns:a16="http://schemas.microsoft.com/office/drawing/2014/main" id="{EEC84100-B46A-47DC-8B52-B0C1A1354391}"/>
              </a:ext>
            </a:extLst>
          </p:cNvPr>
          <p:cNvSpPr>
            <a:spLocks noChangeArrowheads="1"/>
          </p:cNvSpPr>
          <p:nvPr/>
        </p:nvSpPr>
        <p:spPr bwMode="auto">
          <a:xfrm rot="5400000">
            <a:off x="8724107" y="5553869"/>
            <a:ext cx="1584325" cy="50323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High fructose</a:t>
            </a:r>
          </a:p>
          <a:p>
            <a:pPr algn="ctr" fontAlgn="base">
              <a:spcBef>
                <a:spcPct val="0"/>
              </a:spcBef>
              <a:spcAft>
                <a:spcPct val="0"/>
              </a:spcAft>
              <a:buClrTx/>
              <a:buSzTx/>
              <a:buNone/>
            </a:pPr>
            <a:r>
              <a:rPr lang="en-GB" altLang="en-US" sz="1200" b="1">
                <a:solidFill>
                  <a:srgbClr val="FFFFFF"/>
                </a:solidFill>
              </a:rPr>
              <a:t>corn syrup</a:t>
            </a:r>
          </a:p>
        </p:txBody>
      </p:sp>
      <p:sp>
        <p:nvSpPr>
          <p:cNvPr id="48147" name="Rectangle 19">
            <a:extLst>
              <a:ext uri="{FF2B5EF4-FFF2-40B4-BE49-F238E27FC236}">
                <a16:creationId xmlns:a16="http://schemas.microsoft.com/office/drawing/2014/main" id="{569AAA84-BBDC-463E-8AFD-9E2C316818DA}"/>
              </a:ext>
            </a:extLst>
          </p:cNvPr>
          <p:cNvSpPr>
            <a:spLocks noChangeArrowheads="1"/>
          </p:cNvSpPr>
          <p:nvPr/>
        </p:nvSpPr>
        <p:spPr bwMode="auto">
          <a:xfrm rot="5400000">
            <a:off x="9371807" y="5625307"/>
            <a:ext cx="1584325" cy="50323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High fat </a:t>
            </a:r>
          </a:p>
          <a:p>
            <a:pPr algn="ctr" fontAlgn="base">
              <a:spcBef>
                <a:spcPct val="0"/>
              </a:spcBef>
              <a:spcAft>
                <a:spcPct val="0"/>
              </a:spcAft>
              <a:buClrTx/>
              <a:buSzTx/>
              <a:buNone/>
            </a:pPr>
            <a:r>
              <a:rPr lang="en-GB" altLang="en-US" sz="1200" b="1">
                <a:solidFill>
                  <a:srgbClr val="FFFFFF"/>
                </a:solidFill>
              </a:rPr>
              <a:t>diets</a:t>
            </a:r>
          </a:p>
        </p:txBody>
      </p:sp>
      <p:sp>
        <p:nvSpPr>
          <p:cNvPr id="48148" name="Rectangle 20">
            <a:extLst>
              <a:ext uri="{FF2B5EF4-FFF2-40B4-BE49-F238E27FC236}">
                <a16:creationId xmlns:a16="http://schemas.microsoft.com/office/drawing/2014/main" id="{73111B98-A5C8-4888-BDCC-AF12B05E72F2}"/>
              </a:ext>
            </a:extLst>
          </p:cNvPr>
          <p:cNvSpPr>
            <a:spLocks noChangeArrowheads="1"/>
          </p:cNvSpPr>
          <p:nvPr/>
        </p:nvSpPr>
        <p:spPr bwMode="auto">
          <a:xfrm rot="5400000">
            <a:off x="9371807" y="2240757"/>
            <a:ext cx="1584325" cy="50323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TV watching</a:t>
            </a:r>
          </a:p>
        </p:txBody>
      </p:sp>
      <p:sp>
        <p:nvSpPr>
          <p:cNvPr id="48149" name="Rectangle 21">
            <a:extLst>
              <a:ext uri="{FF2B5EF4-FFF2-40B4-BE49-F238E27FC236}">
                <a16:creationId xmlns:a16="http://schemas.microsoft.com/office/drawing/2014/main" id="{07E5F2C3-8BB1-4FB8-ADE7-627BB35B4BB7}"/>
              </a:ext>
            </a:extLst>
          </p:cNvPr>
          <p:cNvSpPr>
            <a:spLocks noChangeArrowheads="1"/>
          </p:cNvSpPr>
          <p:nvPr/>
        </p:nvSpPr>
        <p:spPr bwMode="auto">
          <a:xfrm>
            <a:off x="1774826" y="188913"/>
            <a:ext cx="1312863"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Urban design</a:t>
            </a:r>
          </a:p>
        </p:txBody>
      </p:sp>
      <p:sp>
        <p:nvSpPr>
          <p:cNvPr id="48150" name="Rectangle 22">
            <a:extLst>
              <a:ext uri="{FF2B5EF4-FFF2-40B4-BE49-F238E27FC236}">
                <a16:creationId xmlns:a16="http://schemas.microsoft.com/office/drawing/2014/main" id="{E4B2D358-0BEE-4CB6-85D2-185CB227C1BD}"/>
              </a:ext>
            </a:extLst>
          </p:cNvPr>
          <p:cNvSpPr>
            <a:spLocks noChangeArrowheads="1"/>
          </p:cNvSpPr>
          <p:nvPr/>
        </p:nvSpPr>
        <p:spPr bwMode="auto">
          <a:xfrm>
            <a:off x="3287713" y="188913"/>
            <a:ext cx="1420812"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Building design</a:t>
            </a:r>
          </a:p>
        </p:txBody>
      </p:sp>
      <p:sp>
        <p:nvSpPr>
          <p:cNvPr id="48151" name="Rectangle 23">
            <a:extLst>
              <a:ext uri="{FF2B5EF4-FFF2-40B4-BE49-F238E27FC236}">
                <a16:creationId xmlns:a16="http://schemas.microsoft.com/office/drawing/2014/main" id="{81AE2EC3-1BF9-4486-82B9-CD85F500E7CA}"/>
              </a:ext>
            </a:extLst>
          </p:cNvPr>
          <p:cNvSpPr>
            <a:spLocks noChangeArrowheads="1"/>
          </p:cNvSpPr>
          <p:nvPr/>
        </p:nvSpPr>
        <p:spPr bwMode="auto">
          <a:xfrm>
            <a:off x="6888163" y="692151"/>
            <a:ext cx="15113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Absence of </a:t>
            </a:r>
          </a:p>
          <a:p>
            <a:pPr algn="ctr" fontAlgn="base">
              <a:spcBef>
                <a:spcPct val="0"/>
              </a:spcBef>
              <a:spcAft>
                <a:spcPct val="0"/>
              </a:spcAft>
              <a:buClrTx/>
              <a:buSzTx/>
              <a:buNone/>
            </a:pPr>
            <a:r>
              <a:rPr lang="en-GB" altLang="en-US" sz="1200" b="1">
                <a:solidFill>
                  <a:srgbClr val="FFFFFF"/>
                </a:solidFill>
              </a:rPr>
              <a:t>pavements &amp; cycle</a:t>
            </a:r>
          </a:p>
          <a:p>
            <a:pPr algn="ctr" fontAlgn="base">
              <a:spcBef>
                <a:spcPct val="0"/>
              </a:spcBef>
              <a:spcAft>
                <a:spcPct val="0"/>
              </a:spcAft>
              <a:buClrTx/>
              <a:buSzTx/>
              <a:buNone/>
            </a:pPr>
            <a:r>
              <a:rPr lang="en-GB" altLang="en-US" sz="1200" b="1">
                <a:solidFill>
                  <a:srgbClr val="FFFFFF"/>
                </a:solidFill>
              </a:rPr>
              <a:t>paths</a:t>
            </a:r>
          </a:p>
        </p:txBody>
      </p:sp>
      <p:sp>
        <p:nvSpPr>
          <p:cNvPr id="48152" name="Rectangle 24">
            <a:extLst>
              <a:ext uri="{FF2B5EF4-FFF2-40B4-BE49-F238E27FC236}">
                <a16:creationId xmlns:a16="http://schemas.microsoft.com/office/drawing/2014/main" id="{9C9D955D-BC9C-4072-B9AC-9602A93AE183}"/>
              </a:ext>
            </a:extLst>
          </p:cNvPr>
          <p:cNvSpPr>
            <a:spLocks noChangeArrowheads="1"/>
          </p:cNvSpPr>
          <p:nvPr/>
        </p:nvSpPr>
        <p:spPr bwMode="auto">
          <a:xfrm>
            <a:off x="3432175" y="692150"/>
            <a:ext cx="1366838"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Anti-social</a:t>
            </a:r>
          </a:p>
          <a:p>
            <a:pPr algn="ctr" fontAlgn="base">
              <a:spcBef>
                <a:spcPct val="0"/>
              </a:spcBef>
              <a:spcAft>
                <a:spcPct val="0"/>
              </a:spcAft>
              <a:buClrTx/>
              <a:buSzTx/>
              <a:buNone/>
            </a:pPr>
            <a:r>
              <a:rPr lang="en-GB" altLang="en-US" sz="1200" b="1">
                <a:solidFill>
                  <a:srgbClr val="FFFFFF"/>
                </a:solidFill>
              </a:rPr>
              <a:t>behaviour</a:t>
            </a:r>
          </a:p>
        </p:txBody>
      </p:sp>
      <p:sp>
        <p:nvSpPr>
          <p:cNvPr id="48153" name="Rectangle 25">
            <a:extLst>
              <a:ext uri="{FF2B5EF4-FFF2-40B4-BE49-F238E27FC236}">
                <a16:creationId xmlns:a16="http://schemas.microsoft.com/office/drawing/2014/main" id="{486E9A0C-32A1-4AFE-8696-D7033D32DB8A}"/>
              </a:ext>
            </a:extLst>
          </p:cNvPr>
          <p:cNvSpPr>
            <a:spLocks noChangeArrowheads="1"/>
          </p:cNvSpPr>
          <p:nvPr/>
        </p:nvSpPr>
        <p:spPr bwMode="auto">
          <a:xfrm>
            <a:off x="4872039" y="188913"/>
            <a:ext cx="1584325"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Proliferation of </a:t>
            </a:r>
          </a:p>
          <a:p>
            <a:pPr algn="ctr" fontAlgn="base">
              <a:spcBef>
                <a:spcPct val="0"/>
              </a:spcBef>
              <a:spcAft>
                <a:spcPct val="0"/>
              </a:spcAft>
              <a:buClrTx/>
              <a:buSzTx/>
              <a:buNone/>
            </a:pPr>
            <a:r>
              <a:rPr lang="en-GB" altLang="en-US" sz="1200" b="1">
                <a:solidFill>
                  <a:srgbClr val="FFFFFF"/>
                </a:solidFill>
              </a:rPr>
              <a:t>the motor car</a:t>
            </a:r>
          </a:p>
        </p:txBody>
      </p:sp>
      <p:sp>
        <p:nvSpPr>
          <p:cNvPr id="48154" name="Rectangle 26">
            <a:extLst>
              <a:ext uri="{FF2B5EF4-FFF2-40B4-BE49-F238E27FC236}">
                <a16:creationId xmlns:a16="http://schemas.microsoft.com/office/drawing/2014/main" id="{9260C562-7B4B-4C58-8673-826D5CEB6CE1}"/>
              </a:ext>
            </a:extLst>
          </p:cNvPr>
          <p:cNvSpPr>
            <a:spLocks noChangeArrowheads="1"/>
          </p:cNvSpPr>
          <p:nvPr/>
        </p:nvSpPr>
        <p:spPr bwMode="auto">
          <a:xfrm>
            <a:off x="6816726" y="188913"/>
            <a:ext cx="1584325"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Environmental</a:t>
            </a:r>
          </a:p>
          <a:p>
            <a:pPr algn="ctr" fontAlgn="base">
              <a:spcBef>
                <a:spcPct val="0"/>
              </a:spcBef>
              <a:spcAft>
                <a:spcPct val="0"/>
              </a:spcAft>
              <a:buClrTx/>
              <a:buSzTx/>
              <a:buNone/>
            </a:pPr>
            <a:r>
              <a:rPr lang="en-GB" altLang="en-US" sz="1200" b="1">
                <a:solidFill>
                  <a:srgbClr val="FFFFFF"/>
                </a:solidFill>
              </a:rPr>
              <a:t>pollution</a:t>
            </a:r>
          </a:p>
        </p:txBody>
      </p:sp>
      <p:sp>
        <p:nvSpPr>
          <p:cNvPr id="48155" name="Rectangle 27">
            <a:extLst>
              <a:ext uri="{FF2B5EF4-FFF2-40B4-BE49-F238E27FC236}">
                <a16:creationId xmlns:a16="http://schemas.microsoft.com/office/drawing/2014/main" id="{560D7E23-01C3-4AA7-AC9C-B0BA60622CE7}"/>
              </a:ext>
            </a:extLst>
          </p:cNvPr>
          <p:cNvSpPr>
            <a:spLocks noChangeArrowheads="1"/>
          </p:cNvSpPr>
          <p:nvPr/>
        </p:nvSpPr>
        <p:spPr bwMode="auto">
          <a:xfrm>
            <a:off x="5016500" y="692150"/>
            <a:ext cx="1695450"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Safe places to play</a:t>
            </a:r>
          </a:p>
        </p:txBody>
      </p:sp>
      <p:sp>
        <p:nvSpPr>
          <p:cNvPr id="48156" name="Rectangle 28">
            <a:extLst>
              <a:ext uri="{FF2B5EF4-FFF2-40B4-BE49-F238E27FC236}">
                <a16:creationId xmlns:a16="http://schemas.microsoft.com/office/drawing/2014/main" id="{8B9D9CCA-F99C-41BE-BAB3-0F85BC8A65B8}"/>
              </a:ext>
            </a:extLst>
          </p:cNvPr>
          <p:cNvSpPr>
            <a:spLocks noChangeArrowheads="1"/>
          </p:cNvSpPr>
          <p:nvPr/>
        </p:nvSpPr>
        <p:spPr bwMode="auto">
          <a:xfrm rot="16200000">
            <a:off x="1324769" y="1215232"/>
            <a:ext cx="1439863" cy="53975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Pressure to be</a:t>
            </a:r>
          </a:p>
          <a:p>
            <a:pPr algn="ctr" fontAlgn="base">
              <a:spcBef>
                <a:spcPct val="0"/>
              </a:spcBef>
              <a:spcAft>
                <a:spcPct val="0"/>
              </a:spcAft>
              <a:buClrTx/>
              <a:buSzTx/>
              <a:buNone/>
            </a:pPr>
            <a:r>
              <a:rPr lang="en-GB" altLang="en-US" sz="1200" b="1">
                <a:solidFill>
                  <a:srgbClr val="FFFFFF"/>
                </a:solidFill>
              </a:rPr>
              <a:t>sedentary</a:t>
            </a:r>
          </a:p>
        </p:txBody>
      </p:sp>
      <p:sp>
        <p:nvSpPr>
          <p:cNvPr id="48157" name="Rectangle 29">
            <a:extLst>
              <a:ext uri="{FF2B5EF4-FFF2-40B4-BE49-F238E27FC236}">
                <a16:creationId xmlns:a16="http://schemas.microsoft.com/office/drawing/2014/main" id="{897CC059-A746-4703-B278-61E2AF6EBF76}"/>
              </a:ext>
            </a:extLst>
          </p:cNvPr>
          <p:cNvSpPr>
            <a:spLocks noChangeArrowheads="1"/>
          </p:cNvSpPr>
          <p:nvPr/>
        </p:nvSpPr>
        <p:spPr bwMode="auto">
          <a:xfrm rot="16200000">
            <a:off x="1360488" y="2763838"/>
            <a:ext cx="1368425" cy="53975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Pressure to</a:t>
            </a:r>
          </a:p>
          <a:p>
            <a:pPr algn="ctr" fontAlgn="base">
              <a:spcBef>
                <a:spcPct val="0"/>
              </a:spcBef>
              <a:spcAft>
                <a:spcPct val="0"/>
              </a:spcAft>
              <a:buClrTx/>
              <a:buSzTx/>
              <a:buNone/>
            </a:pPr>
            <a:r>
              <a:rPr lang="en-GB" altLang="en-US" sz="1200" b="1">
                <a:solidFill>
                  <a:srgbClr val="FFFFFF"/>
                </a:solidFill>
              </a:rPr>
              <a:t>consume</a:t>
            </a:r>
          </a:p>
          <a:p>
            <a:pPr algn="ctr" fontAlgn="base">
              <a:spcBef>
                <a:spcPct val="0"/>
              </a:spcBef>
              <a:spcAft>
                <a:spcPct val="0"/>
              </a:spcAft>
              <a:buClrTx/>
              <a:buSzTx/>
              <a:buNone/>
            </a:pPr>
            <a:r>
              <a:rPr lang="en-GB" altLang="en-US" sz="1200" b="1">
                <a:solidFill>
                  <a:srgbClr val="FFFFFF"/>
                </a:solidFill>
              </a:rPr>
              <a:t>(advertising)</a:t>
            </a:r>
          </a:p>
        </p:txBody>
      </p:sp>
      <p:sp>
        <p:nvSpPr>
          <p:cNvPr id="48158" name="Rectangle 30">
            <a:extLst>
              <a:ext uri="{FF2B5EF4-FFF2-40B4-BE49-F238E27FC236}">
                <a16:creationId xmlns:a16="http://schemas.microsoft.com/office/drawing/2014/main" id="{3A7EEB5E-C483-4131-ADB3-B1E6B2C78149}"/>
              </a:ext>
            </a:extLst>
          </p:cNvPr>
          <p:cNvSpPr>
            <a:spLocks noChangeArrowheads="1"/>
          </p:cNvSpPr>
          <p:nvPr/>
        </p:nvSpPr>
        <p:spPr bwMode="auto">
          <a:xfrm rot="16200000">
            <a:off x="1397000" y="4167188"/>
            <a:ext cx="1295400" cy="53975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Fewer meals at</a:t>
            </a:r>
          </a:p>
          <a:p>
            <a:pPr algn="ctr" fontAlgn="base">
              <a:spcBef>
                <a:spcPct val="0"/>
              </a:spcBef>
              <a:spcAft>
                <a:spcPct val="0"/>
              </a:spcAft>
              <a:buClrTx/>
              <a:buSzTx/>
              <a:buNone/>
            </a:pPr>
            <a:r>
              <a:rPr lang="en-GB" altLang="en-US" sz="1200" b="1">
                <a:solidFill>
                  <a:srgbClr val="FFFFFF"/>
                </a:solidFill>
              </a:rPr>
              <a:t>home</a:t>
            </a:r>
          </a:p>
        </p:txBody>
      </p:sp>
      <p:sp>
        <p:nvSpPr>
          <p:cNvPr id="48159" name="Rectangle 31">
            <a:extLst>
              <a:ext uri="{FF2B5EF4-FFF2-40B4-BE49-F238E27FC236}">
                <a16:creationId xmlns:a16="http://schemas.microsoft.com/office/drawing/2014/main" id="{5EA20698-F4E0-4303-A0F7-E1938A6DCC6A}"/>
              </a:ext>
            </a:extLst>
          </p:cNvPr>
          <p:cNvSpPr>
            <a:spLocks noChangeArrowheads="1"/>
          </p:cNvSpPr>
          <p:nvPr/>
        </p:nvSpPr>
        <p:spPr bwMode="auto">
          <a:xfrm rot="16200000">
            <a:off x="2154238" y="4203700"/>
            <a:ext cx="1079500" cy="53975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More </a:t>
            </a:r>
          </a:p>
          <a:p>
            <a:pPr algn="ctr" fontAlgn="base">
              <a:spcBef>
                <a:spcPct val="0"/>
              </a:spcBef>
              <a:spcAft>
                <a:spcPct val="0"/>
              </a:spcAft>
              <a:buClrTx/>
              <a:buSzTx/>
              <a:buNone/>
            </a:pPr>
            <a:r>
              <a:rPr lang="en-GB" altLang="en-US" sz="1200" b="1">
                <a:solidFill>
                  <a:srgbClr val="FFFFFF"/>
                </a:solidFill>
              </a:rPr>
              <a:t>recreational</a:t>
            </a:r>
          </a:p>
          <a:p>
            <a:pPr algn="ctr" fontAlgn="base">
              <a:spcBef>
                <a:spcPct val="0"/>
              </a:spcBef>
              <a:spcAft>
                <a:spcPct val="0"/>
              </a:spcAft>
              <a:buClrTx/>
              <a:buSzTx/>
              <a:buNone/>
            </a:pPr>
            <a:r>
              <a:rPr lang="en-GB" altLang="en-US" sz="1200" b="1">
                <a:solidFill>
                  <a:srgbClr val="FFFFFF"/>
                </a:solidFill>
              </a:rPr>
              <a:t>eating</a:t>
            </a:r>
          </a:p>
        </p:txBody>
      </p:sp>
      <p:sp>
        <p:nvSpPr>
          <p:cNvPr id="48160" name="Rectangle 32">
            <a:extLst>
              <a:ext uri="{FF2B5EF4-FFF2-40B4-BE49-F238E27FC236}">
                <a16:creationId xmlns:a16="http://schemas.microsoft.com/office/drawing/2014/main" id="{B5216AE6-DB2B-4B59-A415-A243E5B95AB6}"/>
              </a:ext>
            </a:extLst>
          </p:cNvPr>
          <p:cNvSpPr>
            <a:spLocks noChangeArrowheads="1"/>
          </p:cNvSpPr>
          <p:nvPr/>
        </p:nvSpPr>
        <p:spPr bwMode="auto">
          <a:xfrm rot="16200000">
            <a:off x="1974057" y="1215232"/>
            <a:ext cx="1439863" cy="53975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Eating on the run</a:t>
            </a:r>
          </a:p>
        </p:txBody>
      </p:sp>
      <p:sp>
        <p:nvSpPr>
          <p:cNvPr id="48161" name="Rectangle 33">
            <a:extLst>
              <a:ext uri="{FF2B5EF4-FFF2-40B4-BE49-F238E27FC236}">
                <a16:creationId xmlns:a16="http://schemas.microsoft.com/office/drawing/2014/main" id="{B45C1671-37E9-45BD-A732-0540620EC217}"/>
              </a:ext>
            </a:extLst>
          </p:cNvPr>
          <p:cNvSpPr>
            <a:spLocks noChangeArrowheads="1"/>
          </p:cNvSpPr>
          <p:nvPr/>
        </p:nvSpPr>
        <p:spPr bwMode="auto">
          <a:xfrm rot="16200000">
            <a:off x="1938338" y="2835275"/>
            <a:ext cx="1511300" cy="53975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More ‘fast food’</a:t>
            </a:r>
          </a:p>
        </p:txBody>
      </p:sp>
      <p:sp>
        <p:nvSpPr>
          <p:cNvPr id="48162" name="Rectangle 34">
            <a:extLst>
              <a:ext uri="{FF2B5EF4-FFF2-40B4-BE49-F238E27FC236}">
                <a16:creationId xmlns:a16="http://schemas.microsoft.com/office/drawing/2014/main" id="{A0E04A2E-9DE2-45A9-82D9-0ED0E310FCAF}"/>
              </a:ext>
            </a:extLst>
          </p:cNvPr>
          <p:cNvSpPr>
            <a:spLocks noChangeArrowheads="1"/>
          </p:cNvSpPr>
          <p:nvPr/>
        </p:nvSpPr>
        <p:spPr bwMode="auto">
          <a:xfrm>
            <a:off x="1703388" y="5157788"/>
            <a:ext cx="5975350"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Regulators of adipogenesis and fat accretion:  PPAR-</a:t>
            </a:r>
            <a:r>
              <a:rPr lang="el-GR" altLang="en-US" sz="1200" b="1">
                <a:solidFill>
                  <a:srgbClr val="FFFFFF"/>
                </a:solidFill>
                <a:cs typeface="Arial" panose="020B0604020202020204" pitchFamily="34" charset="0"/>
              </a:rPr>
              <a:t>γ</a:t>
            </a:r>
            <a:r>
              <a:rPr lang="en-GB" altLang="en-US" sz="1200" b="1">
                <a:solidFill>
                  <a:srgbClr val="FFFFFF"/>
                </a:solidFill>
                <a:cs typeface="Arial" panose="020B0604020202020204" pitchFamily="34" charset="0"/>
              </a:rPr>
              <a:t>, C/EBP, SREBP-/c,</a:t>
            </a:r>
          </a:p>
          <a:p>
            <a:pPr algn="ctr" fontAlgn="base">
              <a:spcBef>
                <a:spcPct val="0"/>
              </a:spcBef>
              <a:spcAft>
                <a:spcPct val="0"/>
              </a:spcAft>
              <a:buClrTx/>
              <a:buSzTx/>
              <a:buNone/>
            </a:pPr>
            <a:r>
              <a:rPr lang="en-GB" altLang="en-US" sz="1200" b="1">
                <a:solidFill>
                  <a:srgbClr val="FFFFFF"/>
                </a:solidFill>
                <a:cs typeface="Arial" panose="020B0604020202020204" pitchFamily="34" charset="0"/>
              </a:rPr>
              <a:t>                                                                                PGC-</a:t>
            </a:r>
            <a:r>
              <a:rPr lang="el-GR" altLang="en-US" sz="1200" b="1">
                <a:solidFill>
                  <a:srgbClr val="FFFFFF"/>
                </a:solidFill>
                <a:cs typeface="Arial" panose="020B0604020202020204" pitchFamily="34" charset="0"/>
              </a:rPr>
              <a:t>γ</a:t>
            </a:r>
            <a:r>
              <a:rPr lang="en-GB" altLang="en-US" sz="1200" b="1">
                <a:solidFill>
                  <a:srgbClr val="FFFFFF"/>
                </a:solidFill>
                <a:cs typeface="Arial" panose="020B0604020202020204" pitchFamily="34" charset="0"/>
              </a:rPr>
              <a:t>, RAR, RXR, LPL, etc</a:t>
            </a:r>
            <a:endParaRPr lang="el-GR" altLang="en-US" sz="1200" b="1">
              <a:solidFill>
                <a:srgbClr val="FFFFFF"/>
              </a:solidFill>
              <a:cs typeface="Arial" panose="020B0604020202020204" pitchFamily="34" charset="0"/>
            </a:endParaRPr>
          </a:p>
        </p:txBody>
      </p:sp>
      <p:sp>
        <p:nvSpPr>
          <p:cNvPr id="48163" name="Rectangle 35">
            <a:extLst>
              <a:ext uri="{FF2B5EF4-FFF2-40B4-BE49-F238E27FC236}">
                <a16:creationId xmlns:a16="http://schemas.microsoft.com/office/drawing/2014/main" id="{4EB8B2FD-4526-40F1-921C-930DFAA33574}"/>
              </a:ext>
            </a:extLst>
          </p:cNvPr>
          <p:cNvSpPr>
            <a:spLocks noChangeArrowheads="1"/>
          </p:cNvSpPr>
          <p:nvPr/>
        </p:nvSpPr>
        <p:spPr bwMode="auto">
          <a:xfrm>
            <a:off x="8112125" y="5157788"/>
            <a:ext cx="858838"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Viruses</a:t>
            </a:r>
          </a:p>
        </p:txBody>
      </p:sp>
      <p:sp>
        <p:nvSpPr>
          <p:cNvPr id="48164" name="Rectangle 36">
            <a:extLst>
              <a:ext uri="{FF2B5EF4-FFF2-40B4-BE49-F238E27FC236}">
                <a16:creationId xmlns:a16="http://schemas.microsoft.com/office/drawing/2014/main" id="{D7C4BDFB-797F-4B98-954B-0C251B0822EA}"/>
              </a:ext>
            </a:extLst>
          </p:cNvPr>
          <p:cNvSpPr>
            <a:spLocks noChangeArrowheads="1"/>
          </p:cNvSpPr>
          <p:nvPr/>
        </p:nvSpPr>
        <p:spPr bwMode="auto">
          <a:xfrm>
            <a:off x="1774826" y="5734050"/>
            <a:ext cx="6183313"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Regulators of appetite (peripheral): leptin, insulin, ghrelin, CCK, GLP-1,</a:t>
            </a:r>
          </a:p>
          <a:p>
            <a:pPr algn="ctr" fontAlgn="base">
              <a:spcBef>
                <a:spcPct val="0"/>
              </a:spcBef>
              <a:spcAft>
                <a:spcPct val="0"/>
              </a:spcAft>
              <a:buClrTx/>
              <a:buSzTx/>
              <a:buNone/>
            </a:pPr>
            <a:r>
              <a:rPr lang="en-GB" altLang="en-US" sz="1200" b="1">
                <a:solidFill>
                  <a:srgbClr val="FFFFFF"/>
                </a:solidFill>
              </a:rPr>
              <a:t>PYY 3-36, etc</a:t>
            </a:r>
            <a:endParaRPr lang="el-GR" altLang="en-US" sz="1200" b="1">
              <a:solidFill>
                <a:srgbClr val="FFFFFF"/>
              </a:solidFill>
              <a:cs typeface="Arial" panose="020B0604020202020204" pitchFamily="34" charset="0"/>
            </a:endParaRPr>
          </a:p>
        </p:txBody>
      </p:sp>
      <p:sp>
        <p:nvSpPr>
          <p:cNvPr id="48165" name="Rectangle 37">
            <a:extLst>
              <a:ext uri="{FF2B5EF4-FFF2-40B4-BE49-F238E27FC236}">
                <a16:creationId xmlns:a16="http://schemas.microsoft.com/office/drawing/2014/main" id="{CBD5CCB6-8E33-4A9B-BA03-30F93089073E}"/>
              </a:ext>
            </a:extLst>
          </p:cNvPr>
          <p:cNvSpPr>
            <a:spLocks noChangeArrowheads="1"/>
          </p:cNvSpPr>
          <p:nvPr/>
        </p:nvSpPr>
        <p:spPr bwMode="auto">
          <a:xfrm>
            <a:off x="1774825" y="6237288"/>
            <a:ext cx="5932488"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Regulators of appetite (central): NPY, </a:t>
            </a:r>
            <a:r>
              <a:rPr lang="el-GR" altLang="en-US" sz="1200" b="1">
                <a:solidFill>
                  <a:srgbClr val="FFFFFF"/>
                </a:solidFill>
                <a:cs typeface="Arial" panose="020B0604020202020204" pitchFamily="34" charset="0"/>
              </a:rPr>
              <a:t>α</a:t>
            </a:r>
            <a:r>
              <a:rPr lang="en-GB" altLang="en-US" sz="1200" b="1">
                <a:solidFill>
                  <a:srgbClr val="FFFFFF"/>
                </a:solidFill>
                <a:cs typeface="Arial" panose="020B0604020202020204" pitchFamily="34" charset="0"/>
              </a:rPr>
              <a:t>-MSH, CART, orexins, agouti, MC4-R, </a:t>
            </a:r>
          </a:p>
          <a:p>
            <a:pPr algn="ctr" fontAlgn="base">
              <a:spcBef>
                <a:spcPct val="0"/>
              </a:spcBef>
              <a:spcAft>
                <a:spcPct val="0"/>
              </a:spcAft>
              <a:buClrTx/>
              <a:buSzTx/>
              <a:buNone/>
            </a:pPr>
            <a:r>
              <a:rPr lang="en-GB" altLang="en-US" sz="1200" b="1">
                <a:solidFill>
                  <a:srgbClr val="FFFFFF"/>
                </a:solidFill>
                <a:cs typeface="Arial" panose="020B0604020202020204" pitchFamily="34" charset="0"/>
              </a:rPr>
              <a:t>MCH, etc</a:t>
            </a:r>
            <a:endParaRPr lang="el-GR" altLang="en-US" sz="1200" b="1">
              <a:solidFill>
                <a:srgbClr val="FFFFFF"/>
              </a:solidFill>
              <a:cs typeface="Arial" panose="020B0604020202020204" pitchFamily="34" charset="0"/>
            </a:endParaRPr>
          </a:p>
        </p:txBody>
      </p:sp>
      <p:sp>
        <p:nvSpPr>
          <p:cNvPr id="48166" name="Rectangle 38">
            <a:extLst>
              <a:ext uri="{FF2B5EF4-FFF2-40B4-BE49-F238E27FC236}">
                <a16:creationId xmlns:a16="http://schemas.microsoft.com/office/drawing/2014/main" id="{FA8A6330-A9DC-4BDF-8D5C-FFC512BA3210}"/>
              </a:ext>
            </a:extLst>
          </p:cNvPr>
          <p:cNvSpPr>
            <a:spLocks noChangeArrowheads="1"/>
          </p:cNvSpPr>
          <p:nvPr/>
        </p:nvSpPr>
        <p:spPr bwMode="auto">
          <a:xfrm>
            <a:off x="8040689" y="5734050"/>
            <a:ext cx="1074737"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DIT and RMR</a:t>
            </a:r>
          </a:p>
        </p:txBody>
      </p:sp>
      <p:sp>
        <p:nvSpPr>
          <p:cNvPr id="48167" name="Rectangle 39">
            <a:extLst>
              <a:ext uri="{FF2B5EF4-FFF2-40B4-BE49-F238E27FC236}">
                <a16:creationId xmlns:a16="http://schemas.microsoft.com/office/drawing/2014/main" id="{0E154DEC-2925-48AC-B1F8-28F3CB5CFE1E}"/>
              </a:ext>
            </a:extLst>
          </p:cNvPr>
          <p:cNvSpPr>
            <a:spLocks noChangeArrowheads="1"/>
          </p:cNvSpPr>
          <p:nvPr/>
        </p:nvSpPr>
        <p:spPr bwMode="auto">
          <a:xfrm>
            <a:off x="7824788" y="6237288"/>
            <a:ext cx="1217612"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ctr" fontAlgn="base">
              <a:spcBef>
                <a:spcPct val="0"/>
              </a:spcBef>
              <a:spcAft>
                <a:spcPct val="0"/>
              </a:spcAft>
              <a:buClrTx/>
              <a:buSzTx/>
              <a:buNone/>
            </a:pPr>
            <a:r>
              <a:rPr lang="en-GB" altLang="en-US" sz="1200" b="1">
                <a:solidFill>
                  <a:srgbClr val="FFFFFF"/>
                </a:solidFill>
              </a:rPr>
              <a:t>Lipid oxidation</a:t>
            </a:r>
          </a:p>
        </p:txBody>
      </p:sp>
      <p:sp>
        <p:nvSpPr>
          <p:cNvPr id="48168" name="AutoShape 40">
            <a:extLst>
              <a:ext uri="{FF2B5EF4-FFF2-40B4-BE49-F238E27FC236}">
                <a16:creationId xmlns:a16="http://schemas.microsoft.com/office/drawing/2014/main" id="{D514261D-9BD2-438F-BFD5-13E0C0701610}"/>
              </a:ext>
            </a:extLst>
          </p:cNvPr>
          <p:cNvSpPr>
            <a:spLocks noChangeArrowheads="1"/>
          </p:cNvSpPr>
          <p:nvPr/>
        </p:nvSpPr>
        <p:spPr bwMode="auto">
          <a:xfrm>
            <a:off x="4656139" y="4724401"/>
            <a:ext cx="1150937" cy="360363"/>
          </a:xfrm>
          <a:prstGeom prst="upArrow">
            <a:avLst>
              <a:gd name="adj1" fmla="val 50000"/>
              <a:gd name="adj2" fmla="val 25000"/>
            </a:avLst>
          </a:prstGeom>
          <a:solidFill>
            <a:schemeClr val="bg2"/>
          </a:solidFill>
          <a:ln w="9525">
            <a:solidFill>
              <a:schemeClr val="tx1"/>
            </a:solidFill>
            <a:miter lim="800000"/>
            <a:headEnd/>
            <a:tailEnd/>
          </a:ln>
        </p:spPr>
        <p:txBody>
          <a:bodyPr vert="eaVert"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fontAlgn="base">
              <a:spcBef>
                <a:spcPct val="0"/>
              </a:spcBef>
              <a:spcAft>
                <a:spcPct val="0"/>
              </a:spcAft>
              <a:buClrTx/>
              <a:buSzTx/>
              <a:buNone/>
            </a:pPr>
            <a:endParaRPr lang="en-US" altLang="en-US" sz="1800">
              <a:solidFill>
                <a:srgbClr val="FFFFFF"/>
              </a:solidFill>
            </a:endParaRPr>
          </a:p>
        </p:txBody>
      </p:sp>
      <p:sp>
        <p:nvSpPr>
          <p:cNvPr id="48169" name="AutoShape 41">
            <a:extLst>
              <a:ext uri="{FF2B5EF4-FFF2-40B4-BE49-F238E27FC236}">
                <a16:creationId xmlns:a16="http://schemas.microsoft.com/office/drawing/2014/main" id="{80901F8E-97F3-4022-B378-CB686FA032F3}"/>
              </a:ext>
            </a:extLst>
          </p:cNvPr>
          <p:cNvSpPr>
            <a:spLocks noChangeArrowheads="1"/>
          </p:cNvSpPr>
          <p:nvPr/>
        </p:nvSpPr>
        <p:spPr bwMode="auto">
          <a:xfrm rot="5400000">
            <a:off x="2710656" y="2848769"/>
            <a:ext cx="1150938" cy="431800"/>
          </a:xfrm>
          <a:prstGeom prst="upArrow">
            <a:avLst>
              <a:gd name="adj1" fmla="val 50000"/>
              <a:gd name="adj2" fmla="val 25000"/>
            </a:avLst>
          </a:prstGeom>
          <a:solidFill>
            <a:schemeClr val="bg2"/>
          </a:solidFill>
          <a:ln w="9525">
            <a:solidFill>
              <a:schemeClr val="tx1"/>
            </a:solidFill>
            <a:miter lim="800000"/>
            <a:headEnd/>
            <a:tailEnd/>
          </a:ln>
        </p:spPr>
        <p:txBody>
          <a:bodyPr vert="eaVert"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fontAlgn="base">
              <a:spcBef>
                <a:spcPct val="0"/>
              </a:spcBef>
              <a:spcAft>
                <a:spcPct val="0"/>
              </a:spcAft>
              <a:buClrTx/>
              <a:buSzTx/>
              <a:buNone/>
            </a:pPr>
            <a:endParaRPr lang="en-US" altLang="en-US" sz="1800">
              <a:solidFill>
                <a:srgbClr val="FFFFFF"/>
              </a:solidFill>
            </a:endParaRPr>
          </a:p>
        </p:txBody>
      </p:sp>
      <p:sp>
        <p:nvSpPr>
          <p:cNvPr id="48170" name="AutoShape 42">
            <a:extLst>
              <a:ext uri="{FF2B5EF4-FFF2-40B4-BE49-F238E27FC236}">
                <a16:creationId xmlns:a16="http://schemas.microsoft.com/office/drawing/2014/main" id="{31F2A909-A31E-4CCF-8191-3FEC744F6A34}"/>
              </a:ext>
            </a:extLst>
          </p:cNvPr>
          <p:cNvSpPr>
            <a:spLocks noChangeArrowheads="1"/>
          </p:cNvSpPr>
          <p:nvPr/>
        </p:nvSpPr>
        <p:spPr bwMode="auto">
          <a:xfrm rot="10800000">
            <a:off x="4656139" y="1268413"/>
            <a:ext cx="1150937" cy="360362"/>
          </a:xfrm>
          <a:prstGeom prst="upArrow">
            <a:avLst>
              <a:gd name="adj1" fmla="val 50000"/>
              <a:gd name="adj2" fmla="val 25000"/>
            </a:avLst>
          </a:prstGeom>
          <a:solidFill>
            <a:schemeClr val="bg2"/>
          </a:solidFill>
          <a:ln w="9525">
            <a:solidFill>
              <a:schemeClr val="tx1"/>
            </a:solidFill>
            <a:miter lim="800000"/>
            <a:headEnd/>
            <a:tailEnd/>
          </a:ln>
        </p:spPr>
        <p:txBody>
          <a:bodyPr vert="eaVert"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fontAlgn="base">
              <a:spcBef>
                <a:spcPct val="0"/>
              </a:spcBef>
              <a:spcAft>
                <a:spcPct val="0"/>
              </a:spcAft>
              <a:buClrTx/>
              <a:buSzTx/>
              <a:buNone/>
            </a:pPr>
            <a:endParaRPr lang="en-US" altLang="en-US" sz="1800">
              <a:solidFill>
                <a:srgbClr val="FFFFFF"/>
              </a:solidFill>
            </a:endParaRPr>
          </a:p>
        </p:txBody>
      </p:sp>
      <p:sp>
        <p:nvSpPr>
          <p:cNvPr id="48171" name="AutoShape 43">
            <a:extLst>
              <a:ext uri="{FF2B5EF4-FFF2-40B4-BE49-F238E27FC236}">
                <a16:creationId xmlns:a16="http://schemas.microsoft.com/office/drawing/2014/main" id="{EFDDAFD6-0C40-45EB-87D6-BD71AF846E05}"/>
              </a:ext>
            </a:extLst>
          </p:cNvPr>
          <p:cNvSpPr>
            <a:spLocks noChangeArrowheads="1"/>
          </p:cNvSpPr>
          <p:nvPr/>
        </p:nvSpPr>
        <p:spPr bwMode="auto">
          <a:xfrm rot="16200000">
            <a:off x="7716839" y="3032126"/>
            <a:ext cx="1150937" cy="360363"/>
          </a:xfrm>
          <a:prstGeom prst="upArrow">
            <a:avLst>
              <a:gd name="adj1" fmla="val 50000"/>
              <a:gd name="adj2" fmla="val 25000"/>
            </a:avLst>
          </a:prstGeom>
          <a:solidFill>
            <a:schemeClr val="bg2"/>
          </a:solidFill>
          <a:ln w="9525">
            <a:solidFill>
              <a:schemeClr val="tx1"/>
            </a:solidFill>
            <a:miter lim="800000"/>
            <a:headEnd/>
            <a:tailEnd/>
          </a:ln>
        </p:spPr>
        <p:txBody>
          <a:bodyPr vert="eaVert"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fontAlgn="base">
              <a:spcBef>
                <a:spcPct val="0"/>
              </a:spcBef>
              <a:spcAft>
                <a:spcPct val="0"/>
              </a:spcAft>
              <a:buClrTx/>
              <a:buSzTx/>
              <a:buNone/>
            </a:pPr>
            <a:endParaRPr lang="en-US" altLang="en-US" sz="180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24986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986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986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4986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986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986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4986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985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498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58" grpId="0" animBg="1"/>
      <p:bldP spid="249859" grpId="0" animBg="1"/>
      <p:bldP spid="249860" grpId="0" animBg="1"/>
      <p:bldP spid="249861" grpId="0" animBg="1"/>
      <p:bldP spid="249862" grpId="0" animBg="1"/>
      <p:bldP spid="249863" grpId="0"/>
      <p:bldP spid="24986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a:xfrm>
            <a:off x="906087" y="1825625"/>
            <a:ext cx="10099964" cy="4125232"/>
          </a:xfrm>
        </p:spPr>
        <p:txBody>
          <a:bodyPr/>
          <a:lstStyle/>
          <a:p>
            <a:pPr marL="0" indent="0">
              <a:buNone/>
            </a:pPr>
            <a:endParaRPr lang="en-GB" dirty="0"/>
          </a:p>
          <a:p>
            <a:pPr marL="514350" indent="-514350">
              <a:buFont typeface="+mj-lt"/>
              <a:buAutoNum type="arabicPeriod"/>
            </a:pPr>
            <a:r>
              <a:rPr lang="en-GB" dirty="0"/>
              <a:t>Consider the review level evidence for the effectiveness of physical activity/exercise for weight loss.</a:t>
            </a:r>
          </a:p>
          <a:p>
            <a:pPr marL="514350" indent="-514350">
              <a:buFont typeface="+mj-lt"/>
              <a:buAutoNum type="arabicPeriod"/>
            </a:pPr>
            <a:r>
              <a:rPr lang="en-GB" dirty="0"/>
              <a:t>Consider the benefits of exercise beyond weight loss.</a:t>
            </a:r>
          </a:p>
        </p:txBody>
      </p:sp>
    </p:spTree>
    <p:extLst>
      <p:ext uri="{BB962C8B-B14F-4D97-AF65-F5344CB8AC3E}">
        <p14:creationId xmlns:p14="http://schemas.microsoft.com/office/powerpoint/2010/main" val="299391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96276" y="2238705"/>
            <a:ext cx="10058400" cy="1431925"/>
          </a:xfrm>
        </p:spPr>
        <p:txBody>
          <a:bodyPr/>
          <a:lstStyle/>
          <a:p>
            <a:r>
              <a:rPr lang="en-GB" dirty="0"/>
              <a:t>Systematic Reviews of Physical Activity/Exercise and Weight or BMI Loss</a:t>
            </a:r>
          </a:p>
        </p:txBody>
      </p:sp>
    </p:spTree>
    <p:extLst>
      <p:ext uri="{BB962C8B-B14F-4D97-AF65-F5344CB8AC3E}">
        <p14:creationId xmlns:p14="http://schemas.microsoft.com/office/powerpoint/2010/main" val="3182862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185" y="1166715"/>
            <a:ext cx="4722585" cy="1624282"/>
          </a:xfrm>
        </p:spPr>
        <p:txBody>
          <a:bodyPr>
            <a:normAutofit fontScale="90000"/>
          </a:bodyPr>
          <a:lstStyle/>
          <a:p>
            <a:r>
              <a:rPr lang="en-GB" sz="2400" b="1" dirty="0" err="1"/>
              <a:t>Garrow</a:t>
            </a:r>
            <a:r>
              <a:rPr lang="en-GB" sz="2400" b="1" dirty="0"/>
              <a:t> and </a:t>
            </a:r>
            <a:r>
              <a:rPr lang="en-GB" sz="2400" b="1" dirty="0" err="1"/>
              <a:t>Summerbell</a:t>
            </a:r>
            <a:r>
              <a:rPr lang="en-GB" sz="2400" b="1" dirty="0"/>
              <a:t> – Meta-analysis: effect of exercise, with or without dieting, on the body composition of overweight subjects</a:t>
            </a:r>
            <a:br>
              <a:rPr lang="en-GB" sz="2400" b="1" dirty="0"/>
            </a:br>
            <a:r>
              <a:rPr lang="en-GB" sz="2400" b="1" dirty="0"/>
              <a:t>EJCN 49 (1); 1995</a:t>
            </a:r>
          </a:p>
        </p:txBody>
      </p:sp>
      <p:sp>
        <p:nvSpPr>
          <p:cNvPr id="3" name="Content Placeholder 2"/>
          <p:cNvSpPr>
            <a:spLocks noGrp="1"/>
          </p:cNvSpPr>
          <p:nvPr>
            <p:ph idx="1"/>
          </p:nvPr>
        </p:nvSpPr>
        <p:spPr>
          <a:xfrm>
            <a:off x="559023" y="3375393"/>
            <a:ext cx="4260248" cy="999744"/>
          </a:xfrm>
        </p:spPr>
        <p:txBody>
          <a:bodyPr>
            <a:normAutofit lnSpcReduction="10000"/>
          </a:bodyPr>
          <a:lstStyle/>
          <a:p>
            <a:pPr marL="0" indent="0">
              <a:buNone/>
            </a:pPr>
            <a:r>
              <a:rPr lang="en-GB" sz="2400" dirty="0"/>
              <a:t>“Aerobic exercise causes a </a:t>
            </a:r>
            <a:r>
              <a:rPr lang="en-GB" sz="2400" u="sng" dirty="0"/>
              <a:t>modest loss </a:t>
            </a:r>
            <a:r>
              <a:rPr lang="en-GB" sz="2400" dirty="0"/>
              <a:t>in weight without dieting”</a:t>
            </a:r>
          </a:p>
          <a:p>
            <a:pPr lvl="1"/>
            <a:endParaRPr lang="en-GB" dirty="0"/>
          </a:p>
          <a:p>
            <a:endParaRPr lang="en-GB" dirty="0"/>
          </a:p>
        </p:txBody>
      </p:sp>
      <p:pic>
        <p:nvPicPr>
          <p:cNvPr id="4" name="Picture 3"/>
          <p:cNvPicPr>
            <a:picLocks noChangeAspect="1"/>
          </p:cNvPicPr>
          <p:nvPr/>
        </p:nvPicPr>
        <p:blipFill>
          <a:blip r:embed="rId3"/>
          <a:stretch>
            <a:fillRect/>
          </a:stretch>
        </p:blipFill>
        <p:spPr>
          <a:xfrm>
            <a:off x="5835721" y="1166714"/>
            <a:ext cx="6158611" cy="1325563"/>
          </a:xfrm>
          <a:prstGeom prst="rect">
            <a:avLst/>
          </a:prstGeom>
        </p:spPr>
      </p:pic>
      <p:pic>
        <p:nvPicPr>
          <p:cNvPr id="5" name="Picture 4"/>
          <p:cNvPicPr>
            <a:picLocks noChangeAspect="1"/>
          </p:cNvPicPr>
          <p:nvPr/>
        </p:nvPicPr>
        <p:blipFill>
          <a:blip r:embed="rId4"/>
          <a:stretch>
            <a:fillRect/>
          </a:stretch>
        </p:blipFill>
        <p:spPr>
          <a:xfrm>
            <a:off x="9149532" y="2651048"/>
            <a:ext cx="2844800" cy="470640"/>
          </a:xfrm>
          <a:prstGeom prst="rect">
            <a:avLst/>
          </a:prstGeom>
        </p:spPr>
      </p:pic>
      <p:sp>
        <p:nvSpPr>
          <p:cNvPr id="6" name="Rectangle 5"/>
          <p:cNvSpPr/>
          <p:nvPr/>
        </p:nvSpPr>
        <p:spPr>
          <a:xfrm>
            <a:off x="5640512" y="3206051"/>
            <a:ext cx="6353820" cy="3046988"/>
          </a:xfrm>
          <a:prstGeom prst="rect">
            <a:avLst/>
          </a:prstGeom>
        </p:spPr>
        <p:txBody>
          <a:bodyPr wrap="square">
            <a:spAutoFit/>
          </a:bodyPr>
          <a:lstStyle/>
          <a:p>
            <a:pPr lvl="1"/>
            <a:r>
              <a:rPr lang="en-GB" sz="2400" dirty="0"/>
              <a:t>“…(in relation to body composition changes) </a:t>
            </a:r>
            <a:r>
              <a:rPr lang="en-GB" sz="2400" u="sng" dirty="0"/>
              <a:t>exercise programs were clearly less effective</a:t>
            </a:r>
            <a:r>
              <a:rPr lang="en-GB" sz="2400" dirty="0"/>
              <a:t> than diet or diet &amp; exercise programs”.</a:t>
            </a:r>
          </a:p>
          <a:p>
            <a:pPr lvl="1"/>
            <a:r>
              <a:rPr lang="en-GB" sz="2400" dirty="0"/>
              <a:t>“With respect to clinical application…diet and exercise programs would be most beneficial on a short term basis…(however) clinicians should consider an exercise component as part of the intervention and/or follow-up”.</a:t>
            </a:r>
          </a:p>
        </p:txBody>
      </p:sp>
    </p:spTree>
    <p:extLst>
      <p:ext uri="{BB962C8B-B14F-4D97-AF65-F5344CB8AC3E}">
        <p14:creationId xmlns:p14="http://schemas.microsoft.com/office/powerpoint/2010/main" val="61595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pic>
        <p:nvPicPr>
          <p:cNvPr id="4" name="Content Placeholder 3"/>
          <p:cNvPicPr>
            <a:picLocks noGrp="1" noChangeAspect="1"/>
          </p:cNvPicPr>
          <p:nvPr>
            <p:ph idx="1"/>
          </p:nvPr>
        </p:nvPicPr>
        <p:blipFill>
          <a:blip r:embed="rId3"/>
          <a:stretch>
            <a:fillRect/>
          </a:stretch>
        </p:blipFill>
        <p:spPr>
          <a:xfrm>
            <a:off x="838200" y="365124"/>
            <a:ext cx="10515600" cy="3040228"/>
          </a:xfrm>
          <a:prstGeom prst="rect">
            <a:avLst/>
          </a:prstGeom>
        </p:spPr>
      </p:pic>
      <p:sp>
        <p:nvSpPr>
          <p:cNvPr id="3" name="TextBox 2"/>
          <p:cNvSpPr txBox="1"/>
          <p:nvPr/>
        </p:nvSpPr>
        <p:spPr>
          <a:xfrm>
            <a:off x="571958" y="3405352"/>
            <a:ext cx="10621626" cy="2062103"/>
          </a:xfrm>
          <a:prstGeom prst="rect">
            <a:avLst/>
          </a:prstGeom>
          <a:noFill/>
        </p:spPr>
        <p:txBody>
          <a:bodyPr wrap="none" rtlCol="0">
            <a:spAutoFit/>
          </a:bodyPr>
          <a:lstStyle/>
          <a:p>
            <a:r>
              <a:rPr lang="en-GB" sz="3200" dirty="0"/>
              <a:t>“The results of this review support the use of exercise as a</a:t>
            </a:r>
          </a:p>
          <a:p>
            <a:r>
              <a:rPr lang="en-GB" sz="3200" dirty="0"/>
              <a:t>   weight loss intervention, </a:t>
            </a:r>
            <a:r>
              <a:rPr lang="en-GB" sz="3200" u="sng" dirty="0"/>
              <a:t>particularly when combined with</a:t>
            </a:r>
          </a:p>
          <a:p>
            <a:r>
              <a:rPr lang="en-GB" sz="3200" u="sng" dirty="0"/>
              <a:t>   dietary change</a:t>
            </a:r>
            <a:r>
              <a:rPr lang="en-GB" sz="3200" dirty="0"/>
              <a:t>. Exercise is associated with improved</a:t>
            </a:r>
          </a:p>
          <a:p>
            <a:r>
              <a:rPr lang="en-GB" sz="3200" dirty="0"/>
              <a:t>   cardiovascular disease risk factors even if no weight is lost”.</a:t>
            </a:r>
          </a:p>
        </p:txBody>
      </p:sp>
    </p:spTree>
    <p:extLst>
      <p:ext uri="{BB962C8B-B14F-4D97-AF65-F5344CB8AC3E}">
        <p14:creationId xmlns:p14="http://schemas.microsoft.com/office/powerpoint/2010/main" val="1693012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13242" y="260980"/>
            <a:ext cx="8760638" cy="1450080"/>
          </a:xfrm>
          <a:prstGeom prst="rect">
            <a:avLst/>
          </a:prstGeom>
        </p:spPr>
      </p:pic>
      <p:sp>
        <p:nvSpPr>
          <p:cNvPr id="5" name="TextBox 4"/>
          <p:cNvSpPr txBox="1"/>
          <p:nvPr/>
        </p:nvSpPr>
        <p:spPr>
          <a:xfrm>
            <a:off x="9250326" y="616688"/>
            <a:ext cx="2174378" cy="369332"/>
          </a:xfrm>
          <a:prstGeom prst="rect">
            <a:avLst/>
          </a:prstGeom>
          <a:noFill/>
        </p:spPr>
        <p:txBody>
          <a:bodyPr wrap="none" rtlCol="0">
            <a:spAutoFit/>
          </a:bodyPr>
          <a:lstStyle/>
          <a:p>
            <a:r>
              <a:rPr lang="en-GB" dirty="0"/>
              <a:t>J Am Diet </a:t>
            </a:r>
            <a:r>
              <a:rPr lang="en-GB" dirty="0" err="1"/>
              <a:t>Assoc</a:t>
            </a:r>
            <a:r>
              <a:rPr lang="en-GB" dirty="0"/>
              <a:t> 2007</a:t>
            </a:r>
          </a:p>
        </p:txBody>
      </p:sp>
      <p:sp>
        <p:nvSpPr>
          <p:cNvPr id="7" name="TextBox 6"/>
          <p:cNvSpPr txBox="1"/>
          <p:nvPr/>
        </p:nvSpPr>
        <p:spPr>
          <a:xfrm>
            <a:off x="8772209" y="2036357"/>
            <a:ext cx="3130612" cy="4124206"/>
          </a:xfrm>
          <a:prstGeom prst="rect">
            <a:avLst/>
          </a:prstGeom>
          <a:noFill/>
        </p:spPr>
        <p:txBody>
          <a:bodyPr wrap="square" rtlCol="0">
            <a:spAutoFit/>
          </a:bodyPr>
          <a:lstStyle/>
          <a:p>
            <a:r>
              <a:rPr lang="en-GB" sz="2000" u="sng" dirty="0"/>
              <a:t>Mean weight losses at 6 months</a:t>
            </a:r>
          </a:p>
          <a:p>
            <a:r>
              <a:rPr lang="en-GB" dirty="0"/>
              <a:t>Diet alone = 4.9 kg (5%)</a:t>
            </a:r>
          </a:p>
          <a:p>
            <a:r>
              <a:rPr lang="en-GB" dirty="0"/>
              <a:t>Diet and exercise = 7.9 kg (8.5%)</a:t>
            </a:r>
          </a:p>
          <a:p>
            <a:r>
              <a:rPr lang="en-GB" dirty="0"/>
              <a:t>Exercise alone = 2.4 kg (2.7%)</a:t>
            </a:r>
          </a:p>
          <a:p>
            <a:endParaRPr lang="en-GB" dirty="0"/>
          </a:p>
          <a:p>
            <a:endParaRPr lang="en-GB" dirty="0"/>
          </a:p>
          <a:p>
            <a:r>
              <a:rPr lang="en-GB" dirty="0"/>
              <a:t>“</a:t>
            </a:r>
            <a:r>
              <a:rPr lang="en-GB" sz="2400" u="sng" dirty="0"/>
              <a:t>Exercise alone, without a focus on food intake, was not very  effective</a:t>
            </a:r>
            <a:r>
              <a:rPr lang="en-GB" dirty="0"/>
              <a:t>”.</a:t>
            </a:r>
          </a:p>
          <a:p>
            <a:r>
              <a:rPr lang="en-GB" dirty="0"/>
              <a:t> </a:t>
            </a:r>
          </a:p>
        </p:txBody>
      </p:sp>
      <p:pic>
        <p:nvPicPr>
          <p:cNvPr id="8" name="Picture 7"/>
          <p:cNvPicPr>
            <a:picLocks noChangeAspect="1"/>
          </p:cNvPicPr>
          <p:nvPr/>
        </p:nvPicPr>
        <p:blipFill>
          <a:blip r:embed="rId4"/>
          <a:stretch>
            <a:fillRect/>
          </a:stretch>
        </p:blipFill>
        <p:spPr>
          <a:xfrm>
            <a:off x="380999" y="1711060"/>
            <a:ext cx="8391210" cy="4774800"/>
          </a:xfrm>
          <a:prstGeom prst="rect">
            <a:avLst/>
          </a:prstGeom>
        </p:spPr>
      </p:pic>
    </p:spTree>
    <p:extLst>
      <p:ext uri="{BB962C8B-B14F-4D97-AF65-F5344CB8AC3E}">
        <p14:creationId xmlns:p14="http://schemas.microsoft.com/office/powerpoint/2010/main" val="1887510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5234" y="141375"/>
            <a:ext cx="9100738" cy="1634873"/>
          </a:xfrm>
          <a:prstGeom prst="rect">
            <a:avLst/>
          </a:prstGeom>
        </p:spPr>
      </p:pic>
      <p:sp>
        <p:nvSpPr>
          <p:cNvPr id="3" name="Content Placeholder 2"/>
          <p:cNvSpPr>
            <a:spLocks noGrp="1"/>
          </p:cNvSpPr>
          <p:nvPr>
            <p:ph idx="1"/>
          </p:nvPr>
        </p:nvSpPr>
        <p:spPr>
          <a:xfrm>
            <a:off x="838200" y="2354317"/>
            <a:ext cx="10515600" cy="3822646"/>
          </a:xfrm>
        </p:spPr>
        <p:txBody>
          <a:bodyPr>
            <a:normAutofit fontScale="92500" lnSpcReduction="10000"/>
          </a:bodyPr>
          <a:lstStyle/>
          <a:p>
            <a:r>
              <a:rPr lang="en-GB" dirty="0"/>
              <a:t>12 RCTs (published 1995-2006), at least 1-year follow-up after the intervention or intervention had to last at least 12 months</a:t>
            </a:r>
          </a:p>
          <a:p>
            <a:r>
              <a:rPr lang="en-GB" dirty="0"/>
              <a:t>Aerobic training with or without some resistance training</a:t>
            </a:r>
          </a:p>
          <a:p>
            <a:r>
              <a:rPr lang="en-GB" dirty="0"/>
              <a:t>Outcomes – weight and/or body composition (n=3), maximal oxygen uptake</a:t>
            </a:r>
          </a:p>
          <a:p>
            <a:r>
              <a:rPr lang="en-GB" dirty="0"/>
              <a:t>Conclusion:</a:t>
            </a:r>
          </a:p>
          <a:p>
            <a:pPr marL="0" indent="0">
              <a:buNone/>
            </a:pPr>
            <a:r>
              <a:rPr lang="en-GB" dirty="0"/>
              <a:t>“Treatment with training alone </a:t>
            </a:r>
            <a:r>
              <a:rPr lang="en-GB" u="sng" dirty="0"/>
              <a:t>cannot be expected to lead to any significant weight loss, regardless of the type of training or exercise plan</a:t>
            </a:r>
            <a:r>
              <a:rPr lang="en-GB" dirty="0"/>
              <a:t>…Physical activity alone can also produce good health results and very positive metabolic effects can be achieved with even small weight loss”.</a:t>
            </a:r>
          </a:p>
        </p:txBody>
      </p:sp>
      <p:pic>
        <p:nvPicPr>
          <p:cNvPr id="5" name="Picture 4"/>
          <p:cNvPicPr>
            <a:picLocks noChangeAspect="1"/>
          </p:cNvPicPr>
          <p:nvPr/>
        </p:nvPicPr>
        <p:blipFill>
          <a:blip r:embed="rId4"/>
          <a:stretch>
            <a:fillRect/>
          </a:stretch>
        </p:blipFill>
        <p:spPr>
          <a:xfrm>
            <a:off x="6096000" y="1273165"/>
            <a:ext cx="4704672" cy="528078"/>
          </a:xfrm>
          <a:prstGeom prst="rect">
            <a:avLst/>
          </a:prstGeom>
        </p:spPr>
      </p:pic>
    </p:spTree>
    <p:extLst>
      <p:ext uri="{BB962C8B-B14F-4D97-AF65-F5344CB8AC3E}">
        <p14:creationId xmlns:p14="http://schemas.microsoft.com/office/powerpoint/2010/main" val="1055375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
            <a:ext cx="12191999" cy="2292438"/>
          </a:xfrm>
          <a:prstGeom prst="rect">
            <a:avLst/>
          </a:prstGeom>
        </p:spPr>
      </p:pic>
      <p:sp>
        <p:nvSpPr>
          <p:cNvPr id="4" name="Content Placeholder 3"/>
          <p:cNvSpPr>
            <a:spLocks noGrp="1"/>
          </p:cNvSpPr>
          <p:nvPr>
            <p:ph idx="1"/>
          </p:nvPr>
        </p:nvSpPr>
        <p:spPr>
          <a:xfrm>
            <a:off x="838200" y="2421228"/>
            <a:ext cx="10515600" cy="4134118"/>
          </a:xfrm>
        </p:spPr>
        <p:txBody>
          <a:bodyPr>
            <a:normAutofit/>
          </a:bodyPr>
          <a:lstStyle/>
          <a:p>
            <a:pPr marL="0" indent="0">
              <a:buNone/>
            </a:pPr>
            <a:r>
              <a:rPr lang="en-GB" dirty="0"/>
              <a:t>Conclusion</a:t>
            </a:r>
          </a:p>
          <a:p>
            <a:pPr marL="0" indent="0">
              <a:buNone/>
            </a:pPr>
            <a:r>
              <a:rPr lang="en-GB" dirty="0"/>
              <a:t>“An isolated, moderate-intensity aerobic exercise program is an </a:t>
            </a:r>
            <a:r>
              <a:rPr lang="en-GB" u="sng" dirty="0"/>
              <a:t>ineffective</a:t>
            </a:r>
            <a:r>
              <a:rPr lang="en-GB" dirty="0"/>
              <a:t> weight loss intervention for overweight and obese populations. Aerobic exercise programs of 12 weeks to 12 months in length resulted in </a:t>
            </a:r>
            <a:r>
              <a:rPr lang="en-GB" u="sng" dirty="0"/>
              <a:t>modest</a:t>
            </a:r>
            <a:r>
              <a:rPr lang="en-GB" dirty="0"/>
              <a:t> weight and waist circumference reduction. Aerobic exercise does provide </a:t>
            </a:r>
            <a:r>
              <a:rPr lang="en-GB" u="sng" dirty="0"/>
              <a:t>modest</a:t>
            </a:r>
            <a:r>
              <a:rPr lang="en-GB" dirty="0"/>
              <a:t> improvements in cardiovascular risk and lipid levels and may have value </a:t>
            </a:r>
            <a:r>
              <a:rPr lang="en-GB" u="sng" dirty="0"/>
              <a:t>as part of a combination program with diets</a:t>
            </a:r>
            <a:r>
              <a:rPr lang="en-GB" dirty="0"/>
              <a:t>. Patients and health care workers, however, should be aware that its value as an </a:t>
            </a:r>
            <a:r>
              <a:rPr lang="en-GB" u="sng" dirty="0"/>
              <a:t>independent weight loss intervention for overweight and obese populations is limited</a:t>
            </a:r>
            <a:r>
              <a:rPr lang="en-GB" dirty="0"/>
              <a:t>”.</a:t>
            </a:r>
          </a:p>
        </p:txBody>
      </p:sp>
    </p:spTree>
    <p:extLst>
      <p:ext uri="{BB962C8B-B14F-4D97-AF65-F5344CB8AC3E}">
        <p14:creationId xmlns:p14="http://schemas.microsoft.com/office/powerpoint/2010/main" val="910454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116894" y="504119"/>
            <a:ext cx="10477500" cy="1956858"/>
          </a:xfrm>
          <a:prstGeom prst="rect">
            <a:avLst/>
          </a:prstGeom>
        </p:spPr>
      </p:pic>
      <p:pic>
        <p:nvPicPr>
          <p:cNvPr id="6" name="Content Placeholder 5"/>
          <p:cNvPicPr>
            <a:picLocks noGrp="1" noChangeAspect="1"/>
          </p:cNvPicPr>
          <p:nvPr>
            <p:ph idx="1"/>
          </p:nvPr>
        </p:nvPicPr>
        <p:blipFill>
          <a:blip r:embed="rId4"/>
          <a:stretch>
            <a:fillRect/>
          </a:stretch>
        </p:blipFill>
        <p:spPr>
          <a:xfrm>
            <a:off x="1603023" y="2833511"/>
            <a:ext cx="8635999" cy="2122311"/>
          </a:xfrm>
          <a:prstGeom prst="rect">
            <a:avLst/>
          </a:prstGeom>
        </p:spPr>
      </p:pic>
      <p:pic>
        <p:nvPicPr>
          <p:cNvPr id="5" name="Picture 4"/>
          <p:cNvPicPr>
            <a:picLocks noChangeAspect="1"/>
          </p:cNvPicPr>
          <p:nvPr/>
        </p:nvPicPr>
        <p:blipFill>
          <a:blip r:embed="rId5"/>
          <a:stretch>
            <a:fillRect/>
          </a:stretch>
        </p:blipFill>
        <p:spPr>
          <a:xfrm>
            <a:off x="7109997" y="6073422"/>
            <a:ext cx="4382798" cy="387173"/>
          </a:xfrm>
          <a:prstGeom prst="rect">
            <a:avLst/>
          </a:prstGeom>
        </p:spPr>
      </p:pic>
    </p:spTree>
    <p:extLst>
      <p:ext uri="{BB962C8B-B14F-4D97-AF65-F5344CB8AC3E}">
        <p14:creationId xmlns:p14="http://schemas.microsoft.com/office/powerpoint/2010/main" val="2200707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912" y="404096"/>
            <a:ext cx="9382944" cy="1143000"/>
          </a:xfrm>
        </p:spPr>
        <p:txBody>
          <a:bodyPr>
            <a:normAutofit/>
          </a:bodyPr>
          <a:lstStyle/>
          <a:p>
            <a:r>
              <a:rPr lang="en-GB" dirty="0"/>
              <a:t>Why These ‘Disappointing’ Results?</a:t>
            </a:r>
          </a:p>
        </p:txBody>
      </p:sp>
      <p:sp>
        <p:nvSpPr>
          <p:cNvPr id="3" name="Rectangle 2"/>
          <p:cNvSpPr/>
          <p:nvPr/>
        </p:nvSpPr>
        <p:spPr>
          <a:xfrm>
            <a:off x="695459" y="2204864"/>
            <a:ext cx="10109916" cy="4401205"/>
          </a:xfrm>
          <a:prstGeom prst="rect">
            <a:avLst/>
          </a:prstGeom>
        </p:spPr>
        <p:txBody>
          <a:bodyPr wrap="square">
            <a:spAutoFit/>
          </a:bodyPr>
          <a:lstStyle/>
          <a:p>
            <a:pPr>
              <a:buFont typeface="Arial" pitchFamily="34" charset="0"/>
              <a:buChar char="•"/>
            </a:pPr>
            <a:r>
              <a:rPr lang="en-GB" sz="2800" dirty="0">
                <a:solidFill>
                  <a:prstClr val="black"/>
                </a:solidFill>
              </a:rPr>
              <a:t> Inadequate exercise programme.</a:t>
            </a:r>
          </a:p>
          <a:p>
            <a:pPr>
              <a:buFont typeface="Arial" pitchFamily="34" charset="0"/>
              <a:buChar char="•"/>
            </a:pPr>
            <a:r>
              <a:rPr lang="en-GB" sz="2800" dirty="0">
                <a:solidFill>
                  <a:prstClr val="black"/>
                </a:solidFill>
              </a:rPr>
              <a:t> Compensatory increase in energy intake.</a:t>
            </a:r>
          </a:p>
          <a:p>
            <a:pPr>
              <a:buFont typeface="Arial" pitchFamily="34" charset="0"/>
              <a:buChar char="•"/>
            </a:pPr>
            <a:r>
              <a:rPr lang="en-GB" sz="2800" dirty="0">
                <a:solidFill>
                  <a:prstClr val="black"/>
                </a:solidFill>
              </a:rPr>
              <a:t> Inter-individual variation in the response to exercise.</a:t>
            </a:r>
          </a:p>
          <a:p>
            <a:pPr>
              <a:buFont typeface="Arial" pitchFamily="34" charset="0"/>
              <a:buChar char="•"/>
            </a:pPr>
            <a:r>
              <a:rPr lang="en-GB" sz="2800" dirty="0">
                <a:solidFill>
                  <a:prstClr val="black"/>
                </a:solidFill>
              </a:rPr>
              <a:t> Reduction in resting energy expenditure.</a:t>
            </a:r>
          </a:p>
          <a:p>
            <a:pPr>
              <a:buFont typeface="Arial" pitchFamily="34" charset="0"/>
              <a:buChar char="•"/>
            </a:pPr>
            <a:r>
              <a:rPr lang="en-GB" sz="2800" dirty="0">
                <a:solidFill>
                  <a:prstClr val="black"/>
                </a:solidFill>
              </a:rPr>
              <a:t> Increase in lean tissue.</a:t>
            </a:r>
          </a:p>
          <a:p>
            <a:pPr>
              <a:buFont typeface="Arial" pitchFamily="34" charset="0"/>
              <a:buChar char="•"/>
            </a:pPr>
            <a:r>
              <a:rPr lang="en-GB" sz="2800" dirty="0">
                <a:solidFill>
                  <a:prstClr val="black"/>
                </a:solidFill>
              </a:rPr>
              <a:t> Decrease in non-exercise physical activity.</a:t>
            </a:r>
          </a:p>
          <a:p>
            <a:pPr>
              <a:buFont typeface="Arial" pitchFamily="34" charset="0"/>
              <a:buChar char="•"/>
            </a:pPr>
            <a:endParaRPr lang="en-GB" sz="2800" dirty="0">
              <a:solidFill>
                <a:prstClr val="black"/>
              </a:solidFill>
            </a:endParaRPr>
          </a:p>
          <a:p>
            <a:r>
              <a:rPr lang="en-GB" sz="2800" dirty="0">
                <a:solidFill>
                  <a:prstClr val="black"/>
                </a:solidFill>
              </a:rPr>
              <a:t>NOTE: 1lb of fat contains ~3500 kcal, but a caloric deficit of 3500 kcal does not result in the loss of 1lb.</a:t>
            </a:r>
          </a:p>
          <a:p>
            <a:endParaRPr lang="en-GB" sz="2800" dirty="0">
              <a:solidFill>
                <a:prstClr val="black"/>
              </a:solidFill>
            </a:endParaRPr>
          </a:p>
        </p:txBody>
      </p:sp>
    </p:spTree>
    <p:extLst>
      <p:ext uri="{BB962C8B-B14F-4D97-AF65-F5344CB8AC3E}">
        <p14:creationId xmlns:p14="http://schemas.microsoft.com/office/powerpoint/2010/main" val="1152078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799" y="1490132"/>
            <a:ext cx="5764312" cy="523804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51026" y="1490132"/>
            <a:ext cx="5515196" cy="5238045"/>
          </a:xfrm>
          <a:prstGeom prst="rect">
            <a:avLst/>
          </a:prstGeom>
        </p:spPr>
      </p:pic>
      <p:sp>
        <p:nvSpPr>
          <p:cNvPr id="6" name="TextBox 5"/>
          <p:cNvSpPr txBox="1"/>
          <p:nvPr/>
        </p:nvSpPr>
        <p:spPr>
          <a:xfrm>
            <a:off x="474133" y="485422"/>
            <a:ext cx="11024365" cy="830997"/>
          </a:xfrm>
          <a:prstGeom prst="rect">
            <a:avLst/>
          </a:prstGeom>
          <a:noFill/>
        </p:spPr>
        <p:txBody>
          <a:bodyPr wrap="none" rtlCol="0">
            <a:spAutoFit/>
          </a:bodyPr>
          <a:lstStyle/>
          <a:p>
            <a:r>
              <a:rPr lang="en-GB" sz="2400" dirty="0">
                <a:solidFill>
                  <a:srgbClr val="FF0000"/>
                </a:solidFill>
              </a:rPr>
              <a:t>In the context of obesity and weight management, physical activity is often considered </a:t>
            </a:r>
          </a:p>
          <a:p>
            <a:r>
              <a:rPr lang="en-GB" sz="2400" dirty="0">
                <a:solidFill>
                  <a:srgbClr val="FF0000"/>
                </a:solidFill>
              </a:rPr>
              <a:t>just for its calorie expenditure </a:t>
            </a:r>
          </a:p>
        </p:txBody>
      </p:sp>
    </p:spTree>
    <p:extLst>
      <p:ext uri="{BB962C8B-B14F-4D97-AF65-F5344CB8AC3E}">
        <p14:creationId xmlns:p14="http://schemas.microsoft.com/office/powerpoint/2010/main" val="269989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252175" y="2888669"/>
            <a:ext cx="4062485" cy="3969332"/>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14660" y="0"/>
            <a:ext cx="3861783" cy="685800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997"/>
            <a:ext cx="4125433" cy="5069067"/>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5295820"/>
            <a:ext cx="4315968" cy="1562180"/>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140989" y="3578"/>
            <a:ext cx="4173671" cy="2885090"/>
          </a:xfrm>
          <a:prstGeom prst="rect">
            <a:avLst/>
          </a:prstGeom>
        </p:spPr>
      </p:pic>
    </p:spTree>
    <p:extLst>
      <p:ext uri="{BB962C8B-B14F-4D97-AF65-F5344CB8AC3E}">
        <p14:creationId xmlns:p14="http://schemas.microsoft.com/office/powerpoint/2010/main" val="4158076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49412" y="223543"/>
            <a:ext cx="9365109" cy="1825552"/>
          </a:xfrm>
          <a:prstGeom prst="rect">
            <a:avLst/>
          </a:prstGeom>
        </p:spPr>
      </p:pic>
      <p:sp>
        <p:nvSpPr>
          <p:cNvPr id="3" name="Content Placeholder 2"/>
          <p:cNvSpPr>
            <a:spLocks noGrp="1"/>
          </p:cNvSpPr>
          <p:nvPr>
            <p:ph idx="1"/>
          </p:nvPr>
        </p:nvSpPr>
        <p:spPr>
          <a:xfrm>
            <a:off x="838200" y="2299063"/>
            <a:ext cx="10515600" cy="4232366"/>
          </a:xfrm>
        </p:spPr>
        <p:txBody>
          <a:bodyPr>
            <a:normAutofit fontScale="92500" lnSpcReduction="10000"/>
          </a:bodyPr>
          <a:lstStyle/>
          <a:p>
            <a:r>
              <a:rPr lang="en-GB" dirty="0"/>
              <a:t>Does labelling exercise as fat-burning liberate individuals to consume more food after they have finished exercising?</a:t>
            </a:r>
          </a:p>
          <a:p>
            <a:r>
              <a:rPr lang="en-GB" dirty="0"/>
              <a:t>96 subjects (students aged ~26 years) randomised to either ‘fat burning’ or ‘endurance’ exercise.</a:t>
            </a:r>
          </a:p>
          <a:p>
            <a:pPr lvl="1"/>
            <a:r>
              <a:rPr lang="en-GB" dirty="0"/>
              <a:t>“fat burning exercise – developing training software for exercise in the fat-burning zone”</a:t>
            </a:r>
          </a:p>
          <a:p>
            <a:pPr lvl="1"/>
            <a:r>
              <a:rPr lang="en-GB" dirty="0"/>
              <a:t>“endurance exercise – developing training software for exercise in the endurance zone’.</a:t>
            </a:r>
          </a:p>
          <a:p>
            <a:r>
              <a:rPr lang="en-GB" dirty="0"/>
              <a:t>20 minutes of cycling at 55-65% VO</a:t>
            </a:r>
            <a:r>
              <a:rPr lang="en-GB" sz="2200" baseline="-25000" dirty="0"/>
              <a:t>2</a:t>
            </a:r>
            <a:r>
              <a:rPr lang="en-GB" sz="1700" dirty="0"/>
              <a:t>max</a:t>
            </a:r>
            <a:r>
              <a:rPr lang="en-GB" dirty="0"/>
              <a:t> in both groups (i.e. same duration and intensity and energy expenditure).</a:t>
            </a:r>
          </a:p>
          <a:p>
            <a:r>
              <a:rPr lang="en-GB" dirty="0"/>
              <a:t>Post-exercise, participants were provided with ad-libitum water and Pretzel Pieces – ‘fat burners’ consumed more</a:t>
            </a:r>
          </a:p>
          <a:p>
            <a:endParaRPr lang="en-GB" dirty="0"/>
          </a:p>
        </p:txBody>
      </p:sp>
    </p:spTree>
    <p:extLst>
      <p:ext uri="{BB962C8B-B14F-4D97-AF65-F5344CB8AC3E}">
        <p14:creationId xmlns:p14="http://schemas.microsoft.com/office/powerpoint/2010/main" val="14842232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4955-7DDF-4676-80B9-6DF4D2E557B0}"/>
              </a:ext>
            </a:extLst>
          </p:cNvPr>
          <p:cNvSpPr>
            <a:spLocks noGrp="1"/>
          </p:cNvSpPr>
          <p:nvPr>
            <p:ph type="title"/>
          </p:nvPr>
        </p:nvSpPr>
        <p:spPr>
          <a:xfrm>
            <a:off x="1981200" y="908051"/>
            <a:ext cx="8229600" cy="785838"/>
          </a:xfrm>
        </p:spPr>
        <p:txBody>
          <a:bodyPr>
            <a:normAutofit fontScale="90000"/>
          </a:bodyPr>
          <a:lstStyle/>
          <a:p>
            <a:pPr>
              <a:defRPr/>
            </a:pPr>
            <a:r>
              <a:rPr lang="en-GB" dirty="0"/>
              <a:t>Physical Activity and Food Intake</a:t>
            </a:r>
            <a:br>
              <a:rPr lang="en-GB" dirty="0"/>
            </a:br>
            <a:endParaRPr lang="en-GB" dirty="0"/>
          </a:p>
        </p:txBody>
      </p:sp>
      <p:sp>
        <p:nvSpPr>
          <p:cNvPr id="3" name="Content Placeholder 2">
            <a:extLst>
              <a:ext uri="{FF2B5EF4-FFF2-40B4-BE49-F238E27FC236}">
                <a16:creationId xmlns:a16="http://schemas.microsoft.com/office/drawing/2014/main" id="{45C3716E-8185-4BDB-ABEA-88D2B18870DF}"/>
              </a:ext>
            </a:extLst>
          </p:cNvPr>
          <p:cNvSpPr>
            <a:spLocks noGrp="1"/>
          </p:cNvSpPr>
          <p:nvPr>
            <p:ph idx="1"/>
          </p:nvPr>
        </p:nvSpPr>
        <p:spPr/>
        <p:txBody>
          <a:bodyPr/>
          <a:lstStyle/>
          <a:p>
            <a:pPr lvl="1">
              <a:buFont typeface="Arial" pitchFamily="34" charset="0"/>
              <a:buChar char="•"/>
              <a:defRPr/>
            </a:pPr>
            <a:r>
              <a:rPr lang="en-GB" dirty="0"/>
              <a:t>A new area of research</a:t>
            </a:r>
          </a:p>
          <a:p>
            <a:pPr lvl="1">
              <a:buFont typeface="Arial" pitchFamily="34" charset="0"/>
              <a:buChar char="•"/>
              <a:defRPr/>
            </a:pPr>
            <a:r>
              <a:rPr lang="en-GB" dirty="0"/>
              <a:t>Another way in which physical activity may prevent weight gain and obesity? </a:t>
            </a:r>
          </a:p>
        </p:txBody>
      </p:sp>
    </p:spTree>
    <p:extLst>
      <p:ext uri="{BB962C8B-B14F-4D97-AF65-F5344CB8AC3E}">
        <p14:creationId xmlns:p14="http://schemas.microsoft.com/office/powerpoint/2010/main" val="4149913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a:extLst>
              <a:ext uri="{FF2B5EF4-FFF2-40B4-BE49-F238E27FC236}">
                <a16:creationId xmlns:a16="http://schemas.microsoft.com/office/drawing/2014/main" id="{36AE341A-2EED-474F-BB42-54069973C5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1" y="3224214"/>
            <a:ext cx="6918325" cy="363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1" name="Picture 3">
            <a:extLst>
              <a:ext uri="{FF2B5EF4-FFF2-40B4-BE49-F238E27FC236}">
                <a16:creationId xmlns:a16="http://schemas.microsoft.com/office/drawing/2014/main" id="{0691DB6F-66A5-46D0-AF94-611068E51F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3750" y="0"/>
            <a:ext cx="8224838" cy="306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Text Box 4">
            <a:extLst>
              <a:ext uri="{FF2B5EF4-FFF2-40B4-BE49-F238E27FC236}">
                <a16:creationId xmlns:a16="http://schemas.microsoft.com/office/drawing/2014/main" id="{45A92051-0F89-46C4-A3F8-D5D5AAD19518}"/>
              </a:ext>
            </a:extLst>
          </p:cNvPr>
          <p:cNvSpPr txBox="1">
            <a:spLocks noChangeArrowheads="1"/>
          </p:cNvSpPr>
          <p:nvPr/>
        </p:nvSpPr>
        <p:spPr bwMode="auto">
          <a:xfrm>
            <a:off x="9099550" y="3732213"/>
            <a:ext cx="16017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rgbClr val="FF0000"/>
                </a:solidFill>
                <a:latin typeface="Tahoma" panose="020B0604030504040204" pitchFamily="34" charset="0"/>
              </a:rPr>
              <a:t>Why the large</a:t>
            </a:r>
          </a:p>
          <a:p>
            <a:pPr eaLnBrk="1" hangingPunct="1"/>
            <a:r>
              <a:rPr lang="en-GB" altLang="en-US">
                <a:solidFill>
                  <a:srgbClr val="FF0000"/>
                </a:solidFill>
                <a:latin typeface="Tahoma" panose="020B0604030504040204" pitchFamily="34" charset="0"/>
              </a:rPr>
              <a:t>variability?</a:t>
            </a:r>
          </a:p>
        </p:txBody>
      </p:sp>
    </p:spTree>
    <p:extLst>
      <p:ext uri="{BB962C8B-B14F-4D97-AF65-F5344CB8AC3E}">
        <p14:creationId xmlns:p14="http://schemas.microsoft.com/office/powerpoint/2010/main" val="16524149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161" y="2406571"/>
            <a:ext cx="10645928" cy="4174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304" y="-1"/>
            <a:ext cx="12045696" cy="240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Connector 2"/>
          <p:cNvCxnSpPr/>
          <p:nvPr/>
        </p:nvCxnSpPr>
        <p:spPr>
          <a:xfrm>
            <a:off x="2257778" y="3860800"/>
            <a:ext cx="9121422" cy="0"/>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430996" y="3537634"/>
            <a:ext cx="1813958" cy="646331"/>
          </a:xfrm>
          <a:prstGeom prst="rect">
            <a:avLst/>
          </a:prstGeom>
          <a:noFill/>
        </p:spPr>
        <p:txBody>
          <a:bodyPr wrap="none" rtlCol="0">
            <a:spAutoFit/>
          </a:bodyPr>
          <a:lstStyle/>
          <a:p>
            <a:r>
              <a:rPr lang="en-GB" dirty="0"/>
              <a:t>mean weight loss</a:t>
            </a:r>
          </a:p>
          <a:p>
            <a:r>
              <a:rPr lang="en-GB" dirty="0"/>
              <a:t>3.7 kg</a:t>
            </a:r>
          </a:p>
        </p:txBody>
      </p:sp>
      <p:sp>
        <p:nvSpPr>
          <p:cNvPr id="5" name="TextBox 4"/>
          <p:cNvSpPr txBox="1"/>
          <p:nvPr/>
        </p:nvSpPr>
        <p:spPr>
          <a:xfrm>
            <a:off x="4278489" y="5350933"/>
            <a:ext cx="4647426" cy="646331"/>
          </a:xfrm>
          <a:prstGeom prst="rect">
            <a:avLst/>
          </a:prstGeom>
          <a:noFill/>
        </p:spPr>
        <p:txBody>
          <a:bodyPr wrap="none" rtlCol="0">
            <a:spAutoFit/>
          </a:bodyPr>
          <a:lstStyle/>
          <a:p>
            <a:r>
              <a:rPr lang="en-GB" dirty="0">
                <a:solidFill>
                  <a:srgbClr val="FF0000"/>
                </a:solidFill>
              </a:rPr>
              <a:t>‘Compensators’ increased EI by 268 Kcal/d</a:t>
            </a:r>
          </a:p>
          <a:p>
            <a:r>
              <a:rPr lang="en-GB" dirty="0">
                <a:solidFill>
                  <a:srgbClr val="FF0000"/>
                </a:solidFill>
              </a:rPr>
              <a:t>‘Non-compensators’ decreased EI by 130 Kcal/d</a:t>
            </a:r>
          </a:p>
        </p:txBody>
      </p:sp>
    </p:spTree>
    <p:extLst>
      <p:ext uri="{BB962C8B-B14F-4D97-AF65-F5344CB8AC3E}">
        <p14:creationId xmlns:p14="http://schemas.microsoft.com/office/powerpoint/2010/main" val="32928129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70608"/>
            <a:ext cx="10515600" cy="1325563"/>
          </a:xfrm>
        </p:spPr>
        <p:txBody>
          <a:bodyPr/>
          <a:lstStyle/>
          <a:p>
            <a:r>
              <a:rPr lang="en-GB" dirty="0"/>
              <a:t>What is the most important outcome in the treatment of obesity?</a:t>
            </a:r>
          </a:p>
        </p:txBody>
      </p:sp>
      <p:sp>
        <p:nvSpPr>
          <p:cNvPr id="3" name="Content Placeholder 2"/>
          <p:cNvSpPr>
            <a:spLocks noGrp="1"/>
          </p:cNvSpPr>
          <p:nvPr>
            <p:ph idx="1"/>
          </p:nvPr>
        </p:nvSpPr>
        <p:spPr>
          <a:xfrm>
            <a:off x="838200" y="2101508"/>
            <a:ext cx="10515600" cy="3729521"/>
          </a:xfrm>
        </p:spPr>
        <p:txBody>
          <a:bodyPr>
            <a:normAutofit lnSpcReduction="10000"/>
          </a:bodyPr>
          <a:lstStyle/>
          <a:p>
            <a:r>
              <a:rPr lang="en-GB" dirty="0"/>
              <a:t>Reduction in body weight or BMI</a:t>
            </a:r>
          </a:p>
          <a:p>
            <a:r>
              <a:rPr lang="en-GB" dirty="0"/>
              <a:t>Reduction in body fat </a:t>
            </a:r>
          </a:p>
          <a:p>
            <a:r>
              <a:rPr lang="en-GB" dirty="0"/>
              <a:t>Reduction in visceral fat</a:t>
            </a:r>
          </a:p>
          <a:p>
            <a:r>
              <a:rPr lang="en-GB" dirty="0"/>
              <a:t>Reduction in ectopic fat</a:t>
            </a:r>
          </a:p>
          <a:p>
            <a:r>
              <a:rPr lang="en-GB" dirty="0"/>
              <a:t>Improvement in overall cardiovascular risk profile</a:t>
            </a:r>
          </a:p>
          <a:p>
            <a:r>
              <a:rPr lang="en-GB" dirty="0"/>
              <a:t>Improvement in cardiorespiratory fitness</a:t>
            </a:r>
          </a:p>
          <a:p>
            <a:r>
              <a:rPr lang="en-GB" dirty="0"/>
              <a:t>Increase in physical activity</a:t>
            </a:r>
          </a:p>
          <a:p>
            <a:r>
              <a:rPr lang="en-GB" dirty="0"/>
              <a:t>Other…</a:t>
            </a:r>
          </a:p>
        </p:txBody>
      </p:sp>
    </p:spTree>
    <p:extLst>
      <p:ext uri="{BB962C8B-B14F-4D97-AF65-F5344CB8AC3E}">
        <p14:creationId xmlns:p14="http://schemas.microsoft.com/office/powerpoint/2010/main" val="2186192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a:extLst>
              <a:ext uri="{FF2B5EF4-FFF2-40B4-BE49-F238E27FC236}">
                <a16:creationId xmlns:a16="http://schemas.microsoft.com/office/drawing/2014/main" id="{651E96A3-6397-48E2-A312-B91F9091D227}"/>
              </a:ext>
            </a:extLst>
          </p:cNvPr>
          <p:cNvSpPr>
            <a:spLocks noGrp="1" noChangeArrowheads="1"/>
          </p:cNvSpPr>
          <p:nvPr>
            <p:ph type="title"/>
          </p:nvPr>
        </p:nvSpPr>
        <p:spPr>
          <a:xfrm>
            <a:off x="2057400" y="381000"/>
            <a:ext cx="8305800" cy="1143000"/>
          </a:xfrm>
        </p:spPr>
        <p:txBody>
          <a:bodyPr/>
          <a:lstStyle/>
          <a:p>
            <a:pPr eaLnBrk="1" hangingPunct="1">
              <a:defRPr/>
            </a:pPr>
            <a:r>
              <a:rPr lang="en-GB">
                <a:solidFill>
                  <a:schemeClr val="hlink"/>
                </a:solidFill>
              </a:rPr>
              <a:t>Variations in human obesity</a:t>
            </a:r>
          </a:p>
        </p:txBody>
      </p:sp>
      <p:pic>
        <p:nvPicPr>
          <p:cNvPr id="60419" name="Picture 3">
            <a:extLst>
              <a:ext uri="{FF2B5EF4-FFF2-40B4-BE49-F238E27FC236}">
                <a16:creationId xmlns:a16="http://schemas.microsoft.com/office/drawing/2014/main" id="{BF139F84-96E2-4F0E-BF84-4AC5AB673976}"/>
              </a:ext>
            </a:extLst>
          </p:cNvPr>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209800" y="1752600"/>
            <a:ext cx="7772400" cy="4800600"/>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AutoShape 2">
            <a:extLst>
              <a:ext uri="{FF2B5EF4-FFF2-40B4-BE49-F238E27FC236}">
                <a16:creationId xmlns:a16="http://schemas.microsoft.com/office/drawing/2014/main" id="{5FD36CF4-B55E-4A85-997B-07F296A5EC93}"/>
              </a:ext>
            </a:extLst>
          </p:cNvPr>
          <p:cNvSpPr>
            <a:spLocks noChangeArrowheads="1"/>
          </p:cNvSpPr>
          <p:nvPr/>
        </p:nvSpPr>
        <p:spPr bwMode="auto">
          <a:xfrm>
            <a:off x="2095500" y="4140200"/>
            <a:ext cx="7448550" cy="1676400"/>
          </a:xfrm>
          <a:prstGeom prst="roundRect">
            <a:avLst>
              <a:gd name="adj" fmla="val 23269"/>
            </a:avLst>
          </a:prstGeom>
          <a:solidFill>
            <a:srgbClr val="000066"/>
          </a:solidFill>
          <a:ln w="38100">
            <a:solidFill>
              <a:srgbClr val="66FF99"/>
            </a:solidFill>
            <a:round/>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solidFill>
                <a:srgbClr val="FFFFFF"/>
              </a:solidFill>
            </a:endParaRPr>
          </a:p>
        </p:txBody>
      </p:sp>
      <p:sp>
        <p:nvSpPr>
          <p:cNvPr id="291843" name="Text Box 3">
            <a:extLst>
              <a:ext uri="{FF2B5EF4-FFF2-40B4-BE49-F238E27FC236}">
                <a16:creationId xmlns:a16="http://schemas.microsoft.com/office/drawing/2014/main" id="{F380E582-6663-455A-ACDE-2AFEF7AA4091}"/>
              </a:ext>
            </a:extLst>
          </p:cNvPr>
          <p:cNvSpPr txBox="1">
            <a:spLocks noChangeArrowheads="1"/>
          </p:cNvSpPr>
          <p:nvPr/>
        </p:nvSpPr>
        <p:spPr bwMode="auto">
          <a:xfrm>
            <a:off x="2270125" y="4270375"/>
            <a:ext cx="1943100" cy="1415772"/>
          </a:xfrm>
          <a:prstGeom prst="rect">
            <a:avLst/>
          </a:prstGeom>
          <a:noFill/>
          <a:ln w="9525">
            <a:noFill/>
            <a:miter lim="800000"/>
            <a:headEnd/>
            <a:tailEnd/>
          </a:ln>
          <a:effectLst/>
        </p:spPr>
        <p:txBody>
          <a:bodyPr>
            <a:spAutoFit/>
          </a:bodyPr>
          <a:lstStyle/>
          <a:p>
            <a:pPr>
              <a:lnSpc>
                <a:spcPct val="95000"/>
              </a:lnSpc>
              <a:spcBef>
                <a:spcPct val="50000"/>
              </a:spcBef>
              <a:defRPr/>
            </a:pPr>
            <a:r>
              <a:rPr lang="en-US" sz="2000" b="1">
                <a:solidFill>
                  <a:srgbClr val="FFCC66"/>
                </a:solidFill>
                <a:effectLst>
                  <a:outerShdw blurRad="38100" dist="38100" dir="2700000" algn="tl">
                    <a:srgbClr val="000000"/>
                  </a:outerShdw>
                </a:effectLst>
                <a:latin typeface="Verdana" pitchFamily="34" charset="0"/>
              </a:rPr>
              <a:t>Fat Mass:</a:t>
            </a:r>
            <a:r>
              <a:rPr lang="en-US" sz="2000" b="1">
                <a:solidFill>
                  <a:srgbClr val="FFFFFF"/>
                </a:solidFill>
                <a:effectLst>
                  <a:outerShdw blurRad="38100" dist="38100" dir="2700000" algn="tl">
                    <a:srgbClr val="000000"/>
                  </a:outerShdw>
                </a:effectLst>
                <a:latin typeface="Verdana" pitchFamily="34" charset="0"/>
              </a:rPr>
              <a:t> </a:t>
            </a:r>
            <a:br>
              <a:rPr lang="en-US" sz="2000" b="1">
                <a:solidFill>
                  <a:srgbClr val="FFFFFF"/>
                </a:solidFill>
                <a:effectLst>
                  <a:outerShdw blurRad="38100" dist="38100" dir="2700000" algn="tl">
                    <a:srgbClr val="000000"/>
                  </a:outerShdw>
                </a:effectLst>
                <a:latin typeface="Verdana" pitchFamily="34" charset="0"/>
              </a:rPr>
            </a:br>
            <a:r>
              <a:rPr lang="en-US" sz="2000" b="1">
                <a:solidFill>
                  <a:srgbClr val="FFFFFF"/>
                </a:solidFill>
                <a:effectLst>
                  <a:outerShdw blurRad="38100" dist="38100" dir="2700000" algn="tl">
                    <a:srgbClr val="000000"/>
                  </a:outerShdw>
                </a:effectLst>
                <a:latin typeface="Verdana" pitchFamily="34" charset="0"/>
              </a:rPr>
              <a:t>19.8 kg</a:t>
            </a:r>
          </a:p>
          <a:p>
            <a:pPr>
              <a:lnSpc>
                <a:spcPct val="95000"/>
              </a:lnSpc>
              <a:spcBef>
                <a:spcPct val="50000"/>
              </a:spcBef>
              <a:defRPr/>
            </a:pPr>
            <a:r>
              <a:rPr lang="en-US" sz="2000" b="1">
                <a:solidFill>
                  <a:srgbClr val="FFCC66"/>
                </a:solidFill>
                <a:effectLst>
                  <a:outerShdw blurRad="38100" dist="38100" dir="2700000" algn="tl">
                    <a:srgbClr val="000000"/>
                  </a:outerShdw>
                </a:effectLst>
                <a:latin typeface="Verdana" pitchFamily="34" charset="0"/>
              </a:rPr>
              <a:t>VAT:</a:t>
            </a:r>
            <a:r>
              <a:rPr lang="en-US" sz="2000" b="1">
                <a:solidFill>
                  <a:srgbClr val="FFFFFF"/>
                </a:solidFill>
                <a:effectLst>
                  <a:outerShdw blurRad="38100" dist="38100" dir="2700000" algn="tl">
                    <a:srgbClr val="000000"/>
                  </a:outerShdw>
                </a:effectLst>
                <a:latin typeface="Verdana" pitchFamily="34" charset="0"/>
              </a:rPr>
              <a:t> </a:t>
            </a:r>
            <a:br>
              <a:rPr lang="en-US" sz="2000" b="1">
                <a:solidFill>
                  <a:srgbClr val="FFFFFF"/>
                </a:solidFill>
                <a:effectLst>
                  <a:outerShdw blurRad="38100" dist="38100" dir="2700000" algn="tl">
                    <a:srgbClr val="000000"/>
                  </a:outerShdw>
                </a:effectLst>
                <a:latin typeface="Verdana" pitchFamily="34" charset="0"/>
              </a:rPr>
            </a:br>
            <a:r>
              <a:rPr lang="en-US" sz="2000" b="1">
                <a:solidFill>
                  <a:srgbClr val="FFFFFF"/>
                </a:solidFill>
                <a:effectLst>
                  <a:outerShdw blurRad="38100" dist="38100" dir="2700000" algn="tl">
                    <a:srgbClr val="000000"/>
                  </a:outerShdw>
                </a:effectLst>
                <a:latin typeface="Verdana" pitchFamily="34" charset="0"/>
              </a:rPr>
              <a:t>96 cm</a:t>
            </a:r>
            <a:r>
              <a:rPr lang="en-US" sz="2000" b="1" baseline="20000">
                <a:solidFill>
                  <a:srgbClr val="FFFFFF"/>
                </a:solidFill>
                <a:effectLst>
                  <a:outerShdw blurRad="38100" dist="38100" dir="2700000" algn="tl">
                    <a:srgbClr val="000000"/>
                  </a:outerShdw>
                </a:effectLst>
                <a:latin typeface="Verdana" pitchFamily="34" charset="0"/>
              </a:rPr>
              <a:t>2</a:t>
            </a:r>
          </a:p>
        </p:txBody>
      </p:sp>
      <p:sp>
        <p:nvSpPr>
          <p:cNvPr id="75780" name="AutoShape 4">
            <a:extLst>
              <a:ext uri="{FF2B5EF4-FFF2-40B4-BE49-F238E27FC236}">
                <a16:creationId xmlns:a16="http://schemas.microsoft.com/office/drawing/2014/main" id="{46CCFC8A-2DA1-407D-A079-D813D00F64ED}"/>
              </a:ext>
            </a:extLst>
          </p:cNvPr>
          <p:cNvSpPr>
            <a:spLocks noChangeArrowheads="1"/>
          </p:cNvSpPr>
          <p:nvPr/>
        </p:nvSpPr>
        <p:spPr bwMode="auto">
          <a:xfrm>
            <a:off x="2095500" y="1644650"/>
            <a:ext cx="7448550" cy="1676400"/>
          </a:xfrm>
          <a:prstGeom prst="roundRect">
            <a:avLst>
              <a:gd name="adj" fmla="val 23269"/>
            </a:avLst>
          </a:prstGeom>
          <a:solidFill>
            <a:srgbClr val="000066"/>
          </a:solidFill>
          <a:ln w="38100">
            <a:solidFill>
              <a:schemeClr val="accent1"/>
            </a:solidFill>
            <a:round/>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solidFill>
                <a:srgbClr val="FFFFFF"/>
              </a:solidFill>
            </a:endParaRPr>
          </a:p>
        </p:txBody>
      </p:sp>
      <p:sp>
        <p:nvSpPr>
          <p:cNvPr id="291845" name="Rectangle 5">
            <a:extLst>
              <a:ext uri="{FF2B5EF4-FFF2-40B4-BE49-F238E27FC236}">
                <a16:creationId xmlns:a16="http://schemas.microsoft.com/office/drawing/2014/main" id="{E2F9011D-C855-4E69-B168-44EA33FA1A1F}"/>
              </a:ext>
            </a:extLst>
          </p:cNvPr>
          <p:cNvSpPr>
            <a:spLocks noGrp="1" noChangeArrowheads="1"/>
          </p:cNvSpPr>
          <p:nvPr>
            <p:ph type="title"/>
          </p:nvPr>
        </p:nvSpPr>
        <p:spPr>
          <a:xfrm>
            <a:off x="2014539" y="333376"/>
            <a:ext cx="7419975" cy="1095375"/>
          </a:xfrm>
        </p:spPr>
        <p:txBody>
          <a:bodyPr vert="horz" lIns="0" tIns="0" rIns="0" bIns="0" rtlCol="0" anchor="t">
            <a:normAutofit/>
          </a:bodyPr>
          <a:lstStyle/>
          <a:p>
            <a:pPr eaLnBrk="1" hangingPunct="1">
              <a:lnSpc>
                <a:spcPct val="90000"/>
              </a:lnSpc>
              <a:defRPr/>
            </a:pPr>
            <a:r>
              <a:rPr lang="en-US" sz="3600"/>
              <a:t>Abdominal Fat Accumulation in Obese Men</a:t>
            </a:r>
          </a:p>
        </p:txBody>
      </p:sp>
      <p:sp>
        <p:nvSpPr>
          <p:cNvPr id="291846" name="Text Box 6">
            <a:extLst>
              <a:ext uri="{FF2B5EF4-FFF2-40B4-BE49-F238E27FC236}">
                <a16:creationId xmlns:a16="http://schemas.microsoft.com/office/drawing/2014/main" id="{A5865174-7D93-4337-9528-EBCB18A87E3D}"/>
              </a:ext>
            </a:extLst>
          </p:cNvPr>
          <p:cNvSpPr txBox="1">
            <a:spLocks noChangeArrowheads="1"/>
          </p:cNvSpPr>
          <p:nvPr/>
        </p:nvSpPr>
        <p:spPr bwMode="auto">
          <a:xfrm>
            <a:off x="2270125" y="1774825"/>
            <a:ext cx="1943100" cy="1415772"/>
          </a:xfrm>
          <a:prstGeom prst="rect">
            <a:avLst/>
          </a:prstGeom>
          <a:noFill/>
          <a:ln w="9525">
            <a:noFill/>
            <a:miter lim="800000"/>
            <a:headEnd/>
            <a:tailEnd/>
          </a:ln>
          <a:effectLst/>
        </p:spPr>
        <p:txBody>
          <a:bodyPr>
            <a:spAutoFit/>
          </a:bodyPr>
          <a:lstStyle/>
          <a:p>
            <a:pPr>
              <a:lnSpc>
                <a:spcPct val="95000"/>
              </a:lnSpc>
              <a:spcBef>
                <a:spcPct val="50000"/>
              </a:spcBef>
              <a:defRPr/>
            </a:pPr>
            <a:r>
              <a:rPr lang="en-US" sz="2000" b="1">
                <a:solidFill>
                  <a:srgbClr val="FFCC66"/>
                </a:solidFill>
                <a:effectLst>
                  <a:outerShdw blurRad="38100" dist="38100" dir="2700000" algn="tl">
                    <a:srgbClr val="000000"/>
                  </a:outerShdw>
                </a:effectLst>
                <a:latin typeface="Verdana" pitchFamily="34" charset="0"/>
              </a:rPr>
              <a:t>Fat Mass:</a:t>
            </a:r>
            <a:r>
              <a:rPr lang="en-US" sz="2000" b="1">
                <a:solidFill>
                  <a:srgbClr val="FFFFFF"/>
                </a:solidFill>
                <a:effectLst>
                  <a:outerShdw blurRad="38100" dist="38100" dir="2700000" algn="tl">
                    <a:srgbClr val="000000"/>
                  </a:outerShdw>
                </a:effectLst>
                <a:latin typeface="Verdana" pitchFamily="34" charset="0"/>
              </a:rPr>
              <a:t> </a:t>
            </a:r>
            <a:br>
              <a:rPr lang="en-US" sz="2000" b="1">
                <a:solidFill>
                  <a:srgbClr val="FFFFFF"/>
                </a:solidFill>
                <a:effectLst>
                  <a:outerShdw blurRad="38100" dist="38100" dir="2700000" algn="tl">
                    <a:srgbClr val="000000"/>
                  </a:outerShdw>
                </a:effectLst>
                <a:latin typeface="Verdana" pitchFamily="34" charset="0"/>
              </a:rPr>
            </a:br>
            <a:r>
              <a:rPr lang="en-US" sz="2000" b="1">
                <a:solidFill>
                  <a:srgbClr val="FFFFFF"/>
                </a:solidFill>
                <a:effectLst>
                  <a:outerShdw blurRad="38100" dist="38100" dir="2700000" algn="tl">
                    <a:srgbClr val="000000"/>
                  </a:outerShdw>
                </a:effectLst>
                <a:latin typeface="Verdana" pitchFamily="34" charset="0"/>
              </a:rPr>
              <a:t>19.8 kg</a:t>
            </a:r>
          </a:p>
          <a:p>
            <a:pPr>
              <a:lnSpc>
                <a:spcPct val="95000"/>
              </a:lnSpc>
              <a:spcBef>
                <a:spcPct val="50000"/>
              </a:spcBef>
              <a:defRPr/>
            </a:pPr>
            <a:r>
              <a:rPr lang="en-US" sz="2000" b="1">
                <a:solidFill>
                  <a:srgbClr val="FFCC66"/>
                </a:solidFill>
                <a:effectLst>
                  <a:outerShdw blurRad="38100" dist="38100" dir="2700000" algn="tl">
                    <a:srgbClr val="000000"/>
                  </a:outerShdw>
                </a:effectLst>
                <a:latin typeface="Verdana" pitchFamily="34" charset="0"/>
              </a:rPr>
              <a:t>VAT:</a:t>
            </a:r>
            <a:r>
              <a:rPr lang="en-US" sz="2000" b="1">
                <a:solidFill>
                  <a:srgbClr val="FFFFFF"/>
                </a:solidFill>
                <a:effectLst>
                  <a:outerShdw blurRad="38100" dist="38100" dir="2700000" algn="tl">
                    <a:srgbClr val="000000"/>
                  </a:outerShdw>
                </a:effectLst>
                <a:latin typeface="Verdana" pitchFamily="34" charset="0"/>
              </a:rPr>
              <a:t> </a:t>
            </a:r>
            <a:br>
              <a:rPr lang="en-US" sz="2000" b="1">
                <a:solidFill>
                  <a:srgbClr val="FFFFFF"/>
                </a:solidFill>
                <a:effectLst>
                  <a:outerShdw blurRad="38100" dist="38100" dir="2700000" algn="tl">
                    <a:srgbClr val="000000"/>
                  </a:outerShdw>
                </a:effectLst>
                <a:latin typeface="Verdana" pitchFamily="34" charset="0"/>
              </a:rPr>
            </a:br>
            <a:r>
              <a:rPr lang="en-US" sz="2000" b="1">
                <a:solidFill>
                  <a:srgbClr val="FFFFFF"/>
                </a:solidFill>
                <a:effectLst>
                  <a:outerShdw blurRad="38100" dist="38100" dir="2700000" algn="tl">
                    <a:srgbClr val="000000"/>
                  </a:outerShdw>
                </a:effectLst>
                <a:latin typeface="Verdana" pitchFamily="34" charset="0"/>
              </a:rPr>
              <a:t>155 cm</a:t>
            </a:r>
            <a:r>
              <a:rPr lang="en-US" sz="2000" b="1" baseline="20000">
                <a:solidFill>
                  <a:srgbClr val="FFFFFF"/>
                </a:solidFill>
                <a:effectLst>
                  <a:outerShdw blurRad="38100" dist="38100" dir="2700000" algn="tl">
                    <a:srgbClr val="000000"/>
                  </a:outerShdw>
                </a:effectLst>
                <a:latin typeface="Verdana" pitchFamily="34" charset="0"/>
              </a:rPr>
              <a:t>2</a:t>
            </a:r>
          </a:p>
        </p:txBody>
      </p:sp>
      <p:sp>
        <p:nvSpPr>
          <p:cNvPr id="75783" name="AutoShape 7">
            <a:extLst>
              <a:ext uri="{FF2B5EF4-FFF2-40B4-BE49-F238E27FC236}">
                <a16:creationId xmlns:a16="http://schemas.microsoft.com/office/drawing/2014/main" id="{ADF1CEB5-ECCE-44CD-A8FF-82338C601A08}"/>
              </a:ext>
            </a:extLst>
          </p:cNvPr>
          <p:cNvSpPr>
            <a:spLocks noChangeArrowheads="1"/>
          </p:cNvSpPr>
          <p:nvPr/>
        </p:nvSpPr>
        <p:spPr bwMode="auto">
          <a:xfrm>
            <a:off x="4411663" y="1365251"/>
            <a:ext cx="2862262" cy="2193925"/>
          </a:xfrm>
          <a:prstGeom prst="bevel">
            <a:avLst>
              <a:gd name="adj" fmla="val 3944"/>
            </a:avLst>
          </a:prstGeom>
          <a:gradFill rotWithShape="1">
            <a:gsLst>
              <a:gs pos="0">
                <a:srgbClr val="000079"/>
              </a:gs>
              <a:gs pos="100000">
                <a:srgbClr val="000099"/>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solidFill>
                <a:srgbClr val="FFFFFF"/>
              </a:solidFill>
            </a:endParaRPr>
          </a:p>
        </p:txBody>
      </p:sp>
      <p:pic>
        <p:nvPicPr>
          <p:cNvPr id="75784" name="Picture 8" descr="xray top left">
            <a:extLst>
              <a:ext uri="{FF2B5EF4-FFF2-40B4-BE49-F238E27FC236}">
                <a16:creationId xmlns:a16="http://schemas.microsoft.com/office/drawing/2014/main" id="{823FD5B4-6F58-4682-8934-DEF4C268194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37064" y="1457326"/>
            <a:ext cx="2790825" cy="210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85" name="AutoShape 9">
            <a:extLst>
              <a:ext uri="{FF2B5EF4-FFF2-40B4-BE49-F238E27FC236}">
                <a16:creationId xmlns:a16="http://schemas.microsoft.com/office/drawing/2014/main" id="{8F7E0B24-F153-49DD-9865-2FC61696CE3F}"/>
              </a:ext>
            </a:extLst>
          </p:cNvPr>
          <p:cNvSpPr>
            <a:spLocks noChangeArrowheads="1"/>
          </p:cNvSpPr>
          <p:nvPr/>
        </p:nvSpPr>
        <p:spPr bwMode="auto">
          <a:xfrm>
            <a:off x="7273926" y="1365251"/>
            <a:ext cx="2860675" cy="2193925"/>
          </a:xfrm>
          <a:prstGeom prst="bevel">
            <a:avLst>
              <a:gd name="adj" fmla="val 3944"/>
            </a:avLst>
          </a:prstGeom>
          <a:gradFill rotWithShape="1">
            <a:gsLst>
              <a:gs pos="0">
                <a:srgbClr val="000079"/>
              </a:gs>
              <a:gs pos="100000">
                <a:srgbClr val="000099"/>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solidFill>
                <a:srgbClr val="FFFFFF"/>
              </a:solidFill>
            </a:endParaRPr>
          </a:p>
        </p:txBody>
      </p:sp>
      <p:pic>
        <p:nvPicPr>
          <p:cNvPr id="75786" name="Picture 10" descr="xray top right">
            <a:extLst>
              <a:ext uri="{FF2B5EF4-FFF2-40B4-BE49-F238E27FC236}">
                <a16:creationId xmlns:a16="http://schemas.microsoft.com/office/drawing/2014/main" id="{1628B919-56FB-43A5-A0A8-5FA984FB185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46964" y="1498601"/>
            <a:ext cx="2549525" cy="193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5787" name="Group 11">
            <a:extLst>
              <a:ext uri="{FF2B5EF4-FFF2-40B4-BE49-F238E27FC236}">
                <a16:creationId xmlns:a16="http://schemas.microsoft.com/office/drawing/2014/main" id="{A532C9FF-0637-4BD3-B4AD-28F3DFDA1F3F}"/>
              </a:ext>
            </a:extLst>
          </p:cNvPr>
          <p:cNvGrpSpPr>
            <a:grpSpLocks/>
          </p:cNvGrpSpPr>
          <p:nvPr/>
        </p:nvGrpSpPr>
        <p:grpSpPr bwMode="auto">
          <a:xfrm>
            <a:off x="4411664" y="3870326"/>
            <a:ext cx="5722937" cy="2193925"/>
            <a:chOff x="1819" y="2361"/>
            <a:chExt cx="3605" cy="1382"/>
          </a:xfrm>
        </p:grpSpPr>
        <p:sp>
          <p:nvSpPr>
            <p:cNvPr id="75790" name="AutoShape 12">
              <a:extLst>
                <a:ext uri="{FF2B5EF4-FFF2-40B4-BE49-F238E27FC236}">
                  <a16:creationId xmlns:a16="http://schemas.microsoft.com/office/drawing/2014/main" id="{EA2FDCBC-FFFA-4208-B5B9-15A0CEF7A7A3}"/>
                </a:ext>
              </a:extLst>
            </p:cNvPr>
            <p:cNvSpPr>
              <a:spLocks noChangeArrowheads="1"/>
            </p:cNvSpPr>
            <p:nvPr/>
          </p:nvSpPr>
          <p:spPr bwMode="auto">
            <a:xfrm>
              <a:off x="1819" y="2361"/>
              <a:ext cx="1803" cy="1382"/>
            </a:xfrm>
            <a:prstGeom prst="bevel">
              <a:avLst>
                <a:gd name="adj" fmla="val 3944"/>
              </a:avLst>
            </a:prstGeom>
            <a:gradFill rotWithShape="1">
              <a:gsLst>
                <a:gs pos="0">
                  <a:srgbClr val="000079"/>
                </a:gs>
                <a:gs pos="100000">
                  <a:srgbClr val="000099"/>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solidFill>
                  <a:srgbClr val="FFFFFF"/>
                </a:solidFill>
              </a:endParaRPr>
            </a:p>
          </p:txBody>
        </p:sp>
        <p:pic>
          <p:nvPicPr>
            <p:cNvPr id="75791" name="Picture 13" descr="xray bot left">
              <a:extLst>
                <a:ext uri="{FF2B5EF4-FFF2-40B4-BE49-F238E27FC236}">
                  <a16:creationId xmlns:a16="http://schemas.microsoft.com/office/drawing/2014/main" id="{BCAA8C09-BE9D-4DB7-A852-BD9E92D5CFA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07" y="2514"/>
              <a:ext cx="1640" cy="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92" name="AutoShape 14">
              <a:extLst>
                <a:ext uri="{FF2B5EF4-FFF2-40B4-BE49-F238E27FC236}">
                  <a16:creationId xmlns:a16="http://schemas.microsoft.com/office/drawing/2014/main" id="{68A76FC4-92AE-4B59-B756-3C0DD41E0554}"/>
                </a:ext>
              </a:extLst>
            </p:cNvPr>
            <p:cNvSpPr>
              <a:spLocks noChangeArrowheads="1"/>
            </p:cNvSpPr>
            <p:nvPr/>
          </p:nvSpPr>
          <p:spPr bwMode="auto">
            <a:xfrm>
              <a:off x="3622" y="2361"/>
              <a:ext cx="1802" cy="1382"/>
            </a:xfrm>
            <a:prstGeom prst="bevel">
              <a:avLst>
                <a:gd name="adj" fmla="val 3944"/>
              </a:avLst>
            </a:prstGeom>
            <a:gradFill rotWithShape="1">
              <a:gsLst>
                <a:gs pos="0">
                  <a:srgbClr val="000079"/>
                </a:gs>
                <a:gs pos="100000">
                  <a:srgbClr val="000099"/>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solidFill>
                  <a:srgbClr val="FFFFFF"/>
                </a:solidFill>
              </a:endParaRPr>
            </a:p>
          </p:txBody>
        </p:sp>
        <p:pic>
          <p:nvPicPr>
            <p:cNvPr id="75793" name="Picture 15" descr="xray bot right">
              <a:extLst>
                <a:ext uri="{FF2B5EF4-FFF2-40B4-BE49-F238E27FC236}">
                  <a16:creationId xmlns:a16="http://schemas.microsoft.com/office/drawing/2014/main" id="{EFF13529-C30C-48E5-9A9E-34A0644FCE8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693" y="2500"/>
              <a:ext cx="1647" cy="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5788" name="Rectangle 16">
            <a:extLst>
              <a:ext uri="{FF2B5EF4-FFF2-40B4-BE49-F238E27FC236}">
                <a16:creationId xmlns:a16="http://schemas.microsoft.com/office/drawing/2014/main" id="{6C709712-751A-40C1-B22C-8FB50BA312DE}"/>
              </a:ext>
            </a:extLst>
          </p:cNvPr>
          <p:cNvSpPr>
            <a:spLocks noChangeArrowheads="1"/>
          </p:cNvSpPr>
          <p:nvPr/>
        </p:nvSpPr>
        <p:spPr bwMode="auto">
          <a:xfrm>
            <a:off x="1814513" y="6391275"/>
            <a:ext cx="62150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b">
            <a:spAutoFit/>
          </a:bodyP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spcBef>
                <a:spcPct val="0"/>
              </a:spcBef>
              <a:buClrTx/>
              <a:buSzTx/>
              <a:buFontTx/>
              <a:buNone/>
            </a:pPr>
            <a:r>
              <a:rPr lang="fr-CA" altLang="en-US" sz="1200">
                <a:solidFill>
                  <a:srgbClr val="FFFFFF"/>
                </a:solidFill>
                <a:latin typeface="Verdana" panose="020B0604030504040204" pitchFamily="34" charset="0"/>
              </a:rPr>
              <a:t>Adapted from Després JP, et al. In: </a:t>
            </a:r>
            <a:r>
              <a:rPr lang="fr-CA" altLang="en-US" sz="1200" i="1">
                <a:solidFill>
                  <a:srgbClr val="FFFFFF"/>
                </a:solidFill>
                <a:latin typeface="Verdana" panose="020B0604030504040204" pitchFamily="34" charset="0"/>
              </a:rPr>
              <a:t>Human Body Composition. </a:t>
            </a:r>
            <a:r>
              <a:rPr lang="fr-CA" altLang="en-US" sz="1200">
                <a:solidFill>
                  <a:srgbClr val="FFFFFF"/>
                </a:solidFill>
                <a:latin typeface="Verdana" panose="020B0604030504040204" pitchFamily="34" charset="0"/>
              </a:rPr>
              <a:t>1996:149-166.</a:t>
            </a:r>
            <a:endParaRPr lang="en-US" altLang="en-US" sz="1200">
              <a:solidFill>
                <a:srgbClr val="FFFFFF"/>
              </a:solidFill>
              <a:latin typeface="Verdana" panose="020B0604030504040204" pitchFamily="34" charset="0"/>
            </a:endParaRPr>
          </a:p>
        </p:txBody>
      </p:sp>
      <p:sp>
        <p:nvSpPr>
          <p:cNvPr id="75789" name="Text Box 17">
            <a:extLst>
              <a:ext uri="{FF2B5EF4-FFF2-40B4-BE49-F238E27FC236}">
                <a16:creationId xmlns:a16="http://schemas.microsoft.com/office/drawing/2014/main" id="{BC43FD3B-CBB6-4C66-B693-D274685A5619}"/>
              </a:ext>
            </a:extLst>
          </p:cNvPr>
          <p:cNvSpPr txBox="1">
            <a:spLocks noChangeArrowheads="1"/>
          </p:cNvSpPr>
          <p:nvPr/>
        </p:nvSpPr>
        <p:spPr bwMode="auto">
          <a:xfrm>
            <a:off x="1947863" y="3522663"/>
            <a:ext cx="326231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algn="r">
              <a:spcBef>
                <a:spcPct val="0"/>
              </a:spcBef>
              <a:buClrTx/>
              <a:buSzTx/>
              <a:buFontTx/>
              <a:buNone/>
            </a:pPr>
            <a:r>
              <a:rPr lang="en-US" altLang="en-US" sz="1600" i="1">
                <a:solidFill>
                  <a:srgbClr val="FFFFFF"/>
                </a:solidFill>
                <a:latin typeface="Verdana" panose="020B0604030504040204" pitchFamily="34" charset="0"/>
              </a:rPr>
              <a:t>VAT = visceral adipose tissue</a:t>
            </a:r>
            <a:r>
              <a:rPr lang="en-US" altLang="en-US" sz="1600" b="1">
                <a:solidFill>
                  <a:srgbClr val="FFFFFF"/>
                </a:solidFill>
                <a:latin typeface="Verdana" panose="020B0604030504040204" pitchFamily="34" charset="0"/>
              </a:rPr>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a:extLst>
              <a:ext uri="{FF2B5EF4-FFF2-40B4-BE49-F238E27FC236}">
                <a16:creationId xmlns:a16="http://schemas.microsoft.com/office/drawing/2014/main" id="{2DEEE440-1970-4B3F-9603-5C146B6C21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9288" y="333376"/>
            <a:ext cx="8655050" cy="626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5360" y="2743200"/>
            <a:ext cx="10094976" cy="1438656"/>
          </a:xfrm>
        </p:spPr>
        <p:txBody>
          <a:bodyPr>
            <a:normAutofit fontScale="90000"/>
          </a:bodyPr>
          <a:lstStyle/>
          <a:p>
            <a:pPr algn="ctr"/>
            <a:r>
              <a:rPr lang="en-GB" sz="3600" dirty="0">
                <a:solidFill>
                  <a:schemeClr val="tx1"/>
                </a:solidFill>
              </a:rPr>
              <a:t>What is the effect of exercise training on visceral and ectopic fat, </a:t>
            </a:r>
            <a:r>
              <a:rPr lang="en-GB" sz="3600" dirty="0" err="1">
                <a:solidFill>
                  <a:schemeClr val="tx1"/>
                </a:solidFill>
              </a:rPr>
              <a:t>cardiometabolic</a:t>
            </a:r>
            <a:r>
              <a:rPr lang="en-GB" sz="3600" dirty="0">
                <a:solidFill>
                  <a:schemeClr val="tx1"/>
                </a:solidFill>
              </a:rPr>
              <a:t> risk factors and cardiorespiratory fitness?</a:t>
            </a:r>
          </a:p>
        </p:txBody>
      </p:sp>
      <p:pic>
        <p:nvPicPr>
          <p:cNvPr id="4" name="Picture 8" descr="http://survivalfarm.files.wordpress.com/2010/10/prime-boneless-rib-eye.jpg"/>
          <p:cNvPicPr>
            <a:picLocks noChangeAspect="1" noChangeArrowheads="1"/>
          </p:cNvPicPr>
          <p:nvPr/>
        </p:nvPicPr>
        <p:blipFill>
          <a:blip r:embed="rId3" cstate="print"/>
          <a:srcRect/>
          <a:stretch>
            <a:fillRect/>
          </a:stretch>
        </p:blipFill>
        <p:spPr bwMode="auto">
          <a:xfrm>
            <a:off x="139504" y="97536"/>
            <a:ext cx="3152336" cy="2645664"/>
          </a:xfrm>
          <a:prstGeom prst="rect">
            <a:avLst/>
          </a:prstGeom>
          <a:noFill/>
        </p:spPr>
      </p:pic>
      <p:pic>
        <p:nvPicPr>
          <p:cNvPr id="5" name="Picture 2" descr="http://2.bp.blogspot.com/_EhPVuiZadcA/SwN--MBoZDI/AAAAAAAAAOo/d9k8unCLzfE/s1600/VAT.jpg"/>
          <p:cNvPicPr>
            <a:picLocks noChangeAspect="1" noChangeArrowheads="1"/>
          </p:cNvPicPr>
          <p:nvPr/>
        </p:nvPicPr>
        <p:blipFill>
          <a:blip r:embed="rId4" cstate="print"/>
          <a:srcRect/>
          <a:stretch>
            <a:fillRect/>
          </a:stretch>
        </p:blipFill>
        <p:spPr bwMode="auto">
          <a:xfrm>
            <a:off x="8802624" y="97536"/>
            <a:ext cx="3103568" cy="2645664"/>
          </a:xfrm>
          <a:prstGeom prst="rect">
            <a:avLst/>
          </a:prstGeom>
          <a:noFill/>
        </p:spPr>
      </p:pic>
      <p:pic>
        <p:nvPicPr>
          <p:cNvPr id="6" name="Picture 6" descr="http://www.drsharma.ca/wp-content/uploads/sharma-obesity-fatty-liver-disease1.jpg"/>
          <p:cNvPicPr>
            <a:picLocks noChangeAspect="1" noChangeArrowheads="1"/>
          </p:cNvPicPr>
          <p:nvPr/>
        </p:nvPicPr>
        <p:blipFill>
          <a:blip r:embed="rId5" cstate="print"/>
          <a:srcRect/>
          <a:stretch>
            <a:fillRect/>
          </a:stretch>
        </p:blipFill>
        <p:spPr bwMode="auto">
          <a:xfrm>
            <a:off x="4298416" y="97536"/>
            <a:ext cx="3406928" cy="2645664"/>
          </a:xfrm>
          <a:prstGeom prst="rect">
            <a:avLst/>
          </a:prstGeom>
          <a:noFill/>
        </p:spPr>
      </p:pic>
      <p:pic>
        <p:nvPicPr>
          <p:cNvPr id="7" name="Picture 4" descr="http://mywellness2u.com/wp-content/uploads/2010/03/LookSlimButFat-Inside.bmp"/>
          <p:cNvPicPr>
            <a:picLocks noChangeAspect="1" noChangeArrowheads="1"/>
          </p:cNvPicPr>
          <p:nvPr/>
        </p:nvPicPr>
        <p:blipFill>
          <a:blip r:embed="rId6" cstate="print"/>
          <a:srcRect/>
          <a:stretch>
            <a:fillRect/>
          </a:stretch>
        </p:blipFill>
        <p:spPr bwMode="auto">
          <a:xfrm>
            <a:off x="3677440" y="4212336"/>
            <a:ext cx="4248472" cy="2645664"/>
          </a:xfrm>
          <a:prstGeom prst="rect">
            <a:avLst/>
          </a:prstGeom>
          <a:noFill/>
        </p:spPr>
      </p:pic>
    </p:spTree>
    <p:extLst>
      <p:ext uri="{BB962C8B-B14F-4D97-AF65-F5344CB8AC3E}">
        <p14:creationId xmlns:p14="http://schemas.microsoft.com/office/powerpoint/2010/main" val="17431136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9970" y="439648"/>
            <a:ext cx="5773551" cy="1165402"/>
          </a:xfrm>
          <a:prstGeom prst="rect">
            <a:avLst/>
          </a:prstGeom>
        </p:spPr>
      </p:pic>
      <p:sp>
        <p:nvSpPr>
          <p:cNvPr id="3" name="TextBox 2"/>
          <p:cNvSpPr txBox="1"/>
          <p:nvPr/>
        </p:nvSpPr>
        <p:spPr>
          <a:xfrm>
            <a:off x="690737" y="2020711"/>
            <a:ext cx="5890685" cy="4093428"/>
          </a:xfrm>
          <a:prstGeom prst="rect">
            <a:avLst/>
          </a:prstGeom>
          <a:noFill/>
        </p:spPr>
        <p:txBody>
          <a:bodyPr wrap="square" rtlCol="0">
            <a:spAutoFit/>
          </a:bodyPr>
          <a:lstStyle/>
          <a:p>
            <a:r>
              <a:rPr lang="en-GB" sz="2000" dirty="0"/>
              <a:t>52 men with obesity</a:t>
            </a:r>
          </a:p>
          <a:p>
            <a:r>
              <a:rPr lang="en-GB" sz="2000" dirty="0"/>
              <a:t>Mean BMI = 31.3 ± 2.0 kg/m</a:t>
            </a:r>
            <a:r>
              <a:rPr lang="en-GB" sz="2000" baseline="30000" dirty="0"/>
              <a:t>2</a:t>
            </a:r>
          </a:p>
          <a:p>
            <a:r>
              <a:rPr lang="en-GB" sz="2000" dirty="0"/>
              <a:t>Mean waist girth = 110.1 ± 5.8 cm</a:t>
            </a:r>
          </a:p>
          <a:p>
            <a:r>
              <a:rPr lang="en-GB" sz="2000" dirty="0"/>
              <a:t>12 week intervention</a:t>
            </a:r>
          </a:p>
          <a:p>
            <a:pPr marL="285750" indent="-285750">
              <a:buFont typeface="Arial" panose="020B0604020202020204" pitchFamily="34" charset="0"/>
              <a:buChar char="•"/>
            </a:pPr>
            <a:r>
              <a:rPr lang="en-GB" sz="2000" b="1" dirty="0"/>
              <a:t>Control</a:t>
            </a:r>
          </a:p>
          <a:p>
            <a:pPr marL="285750" indent="-285750">
              <a:buFont typeface="Arial" panose="020B0604020202020204" pitchFamily="34" charset="0"/>
              <a:buChar char="•"/>
            </a:pPr>
            <a:r>
              <a:rPr lang="en-GB" sz="2000" b="1" dirty="0"/>
              <a:t>Diet &amp; weight loss (aim of 0.60 kg/</a:t>
            </a:r>
            <a:r>
              <a:rPr lang="en-GB" sz="2000" b="1" dirty="0" err="1"/>
              <a:t>wk</a:t>
            </a:r>
            <a:r>
              <a:rPr lang="en-GB" sz="2000" b="1" dirty="0"/>
              <a:t>)</a:t>
            </a:r>
            <a:r>
              <a:rPr lang="en-GB" sz="2000" dirty="0"/>
              <a:t>:</a:t>
            </a:r>
          </a:p>
          <a:p>
            <a:r>
              <a:rPr lang="en-GB" sz="2000" dirty="0"/>
              <a:t>-700 Kcal/d deficit</a:t>
            </a:r>
          </a:p>
          <a:p>
            <a:pPr marL="285750" indent="-285750">
              <a:buFont typeface="Arial" panose="020B0604020202020204" pitchFamily="34" charset="0"/>
              <a:buChar char="•"/>
            </a:pPr>
            <a:r>
              <a:rPr lang="en-GB" sz="2000" b="1" dirty="0"/>
              <a:t>Exercise (treadmill walk/jog) &amp; weight loss</a:t>
            </a:r>
            <a:r>
              <a:rPr lang="en-GB" sz="2000" dirty="0"/>
              <a:t>:</a:t>
            </a:r>
          </a:p>
          <a:p>
            <a:r>
              <a:rPr lang="en-GB" sz="2000" dirty="0"/>
              <a:t>-700 Kcal/d deficit</a:t>
            </a:r>
          </a:p>
          <a:p>
            <a:pPr marL="285750" indent="-285750">
              <a:buFont typeface="Arial" panose="020B0604020202020204" pitchFamily="34" charset="0"/>
              <a:buChar char="•"/>
            </a:pPr>
            <a:r>
              <a:rPr lang="en-GB" sz="2000" b="1" dirty="0"/>
              <a:t>Exercise &amp; no weight loss</a:t>
            </a:r>
            <a:r>
              <a:rPr lang="en-GB" sz="2000" dirty="0"/>
              <a:t>:</a:t>
            </a:r>
          </a:p>
          <a:p>
            <a:r>
              <a:rPr lang="en-GB" sz="2000" dirty="0"/>
              <a:t>-700 Kcal/d exercise + 700 Kcal/d replacement</a:t>
            </a:r>
          </a:p>
          <a:p>
            <a:endParaRPr lang="en-GB" sz="2000" dirty="0"/>
          </a:p>
          <a:p>
            <a:r>
              <a:rPr lang="en-GB" sz="2000" i="1" dirty="0"/>
              <a:t>Ann. Intern. Med. 2000</a:t>
            </a:r>
          </a:p>
        </p:txBody>
      </p:sp>
      <p:pic>
        <p:nvPicPr>
          <p:cNvPr id="4" name="Picture 3"/>
          <p:cNvPicPr>
            <a:picLocks noChangeAspect="1"/>
          </p:cNvPicPr>
          <p:nvPr/>
        </p:nvPicPr>
        <p:blipFill>
          <a:blip r:embed="rId4"/>
          <a:stretch>
            <a:fillRect/>
          </a:stretch>
        </p:blipFill>
        <p:spPr>
          <a:xfrm>
            <a:off x="6661679" y="439648"/>
            <a:ext cx="4829175" cy="1304925"/>
          </a:xfrm>
          <a:prstGeom prst="rect">
            <a:avLst/>
          </a:prstGeom>
        </p:spPr>
      </p:pic>
      <p:sp>
        <p:nvSpPr>
          <p:cNvPr id="5" name="TextBox 4"/>
          <p:cNvSpPr txBox="1"/>
          <p:nvPr/>
        </p:nvSpPr>
        <p:spPr>
          <a:xfrm>
            <a:off x="6661679" y="2009422"/>
            <a:ext cx="5225521" cy="4093428"/>
          </a:xfrm>
          <a:prstGeom prst="rect">
            <a:avLst/>
          </a:prstGeom>
          <a:noFill/>
        </p:spPr>
        <p:txBody>
          <a:bodyPr wrap="square" rtlCol="0">
            <a:spAutoFit/>
          </a:bodyPr>
          <a:lstStyle/>
          <a:p>
            <a:r>
              <a:rPr lang="en-GB" sz="2000" dirty="0"/>
              <a:t>54 premenopausal women</a:t>
            </a:r>
          </a:p>
          <a:p>
            <a:r>
              <a:rPr lang="en-GB" sz="2000" dirty="0"/>
              <a:t>Mean BMI = 31.3 ± 2.0 kg/m</a:t>
            </a:r>
            <a:r>
              <a:rPr lang="en-GB" sz="2000" baseline="30000" dirty="0"/>
              <a:t>2</a:t>
            </a:r>
          </a:p>
          <a:p>
            <a:r>
              <a:rPr lang="en-GB" sz="2000" dirty="0"/>
              <a:t>Mean waist girth = 110.1 ± 5.8 cm</a:t>
            </a:r>
          </a:p>
          <a:p>
            <a:r>
              <a:rPr lang="en-GB" sz="2000" dirty="0"/>
              <a:t>14 week intervention</a:t>
            </a:r>
          </a:p>
          <a:p>
            <a:pPr marL="285750" indent="-285750">
              <a:buFont typeface="Arial" panose="020B0604020202020204" pitchFamily="34" charset="0"/>
              <a:buChar char="•"/>
            </a:pPr>
            <a:r>
              <a:rPr lang="en-GB" sz="2000" b="1" dirty="0"/>
              <a:t>Control</a:t>
            </a:r>
          </a:p>
          <a:p>
            <a:pPr marL="285750" indent="-285750">
              <a:buFont typeface="Arial" panose="020B0604020202020204" pitchFamily="34" charset="0"/>
              <a:buChar char="•"/>
            </a:pPr>
            <a:r>
              <a:rPr lang="en-GB" sz="2000" b="1" dirty="0"/>
              <a:t>Diet &amp; weight loss (aim of 0.45 kg/</a:t>
            </a:r>
            <a:r>
              <a:rPr lang="en-GB" sz="2000" b="1" dirty="0" err="1"/>
              <a:t>wk</a:t>
            </a:r>
            <a:r>
              <a:rPr lang="en-GB" sz="2000" b="1" dirty="0"/>
              <a:t>)</a:t>
            </a:r>
            <a:r>
              <a:rPr lang="en-GB" sz="2000" dirty="0"/>
              <a:t>:</a:t>
            </a:r>
          </a:p>
          <a:p>
            <a:r>
              <a:rPr lang="en-GB" sz="2000" dirty="0"/>
              <a:t>-500 Kcal/d deficit</a:t>
            </a:r>
          </a:p>
          <a:p>
            <a:pPr marL="285750" indent="-285750">
              <a:buFont typeface="Arial" panose="020B0604020202020204" pitchFamily="34" charset="0"/>
              <a:buChar char="•"/>
            </a:pPr>
            <a:r>
              <a:rPr lang="en-GB" sz="2000" b="1" dirty="0"/>
              <a:t>Exercise (treadmill walk/jog) &amp; weight loss</a:t>
            </a:r>
            <a:r>
              <a:rPr lang="en-GB" sz="2000" dirty="0"/>
              <a:t>:</a:t>
            </a:r>
          </a:p>
          <a:p>
            <a:r>
              <a:rPr lang="en-GB" sz="2000" dirty="0"/>
              <a:t>-500 Kcal/d deficit</a:t>
            </a:r>
          </a:p>
          <a:p>
            <a:pPr marL="285750" indent="-285750">
              <a:buFont typeface="Arial" panose="020B0604020202020204" pitchFamily="34" charset="0"/>
              <a:buChar char="•"/>
            </a:pPr>
            <a:r>
              <a:rPr lang="en-GB" sz="2000" b="1" dirty="0"/>
              <a:t>Exercise &amp; no weight loss</a:t>
            </a:r>
            <a:r>
              <a:rPr lang="en-GB" sz="2000" dirty="0"/>
              <a:t>:</a:t>
            </a:r>
          </a:p>
          <a:p>
            <a:r>
              <a:rPr lang="en-GB" sz="2000" dirty="0"/>
              <a:t>-500 Kcal/d exercise + 700 Kcal/d replacement</a:t>
            </a:r>
          </a:p>
          <a:p>
            <a:endParaRPr lang="en-GB" sz="2000" dirty="0"/>
          </a:p>
          <a:p>
            <a:r>
              <a:rPr lang="en-GB" sz="2000" i="1" dirty="0" err="1"/>
              <a:t>Obes</a:t>
            </a:r>
            <a:r>
              <a:rPr lang="en-GB" sz="2000" i="1" dirty="0"/>
              <a:t>. Res. 2004</a:t>
            </a:r>
          </a:p>
        </p:txBody>
      </p:sp>
    </p:spTree>
    <p:extLst>
      <p:ext uri="{BB962C8B-B14F-4D97-AF65-F5344CB8AC3E}">
        <p14:creationId xmlns:p14="http://schemas.microsoft.com/office/powerpoint/2010/main" val="3221046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9703" y="134848"/>
            <a:ext cx="8925274" cy="1287552"/>
          </a:xfrm>
          <a:prstGeom prst="rect">
            <a:avLst/>
          </a:prstGeom>
        </p:spPr>
      </p:pic>
      <p:pic>
        <p:nvPicPr>
          <p:cNvPr id="6" name="Picture 5"/>
          <p:cNvPicPr>
            <a:picLocks noChangeAspect="1"/>
          </p:cNvPicPr>
          <p:nvPr/>
        </p:nvPicPr>
        <p:blipFill>
          <a:blip r:embed="rId4"/>
          <a:stretch>
            <a:fillRect/>
          </a:stretch>
        </p:blipFill>
        <p:spPr>
          <a:xfrm>
            <a:off x="462844" y="1907821"/>
            <a:ext cx="10476089" cy="4605867"/>
          </a:xfrm>
          <a:prstGeom prst="rect">
            <a:avLst/>
          </a:prstGeom>
        </p:spPr>
      </p:pic>
      <p:sp>
        <p:nvSpPr>
          <p:cNvPr id="8" name="Rectangle 7"/>
          <p:cNvSpPr/>
          <p:nvPr/>
        </p:nvSpPr>
        <p:spPr>
          <a:xfrm>
            <a:off x="3928532" y="2844801"/>
            <a:ext cx="1117600" cy="180622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881510" y="2844801"/>
            <a:ext cx="1117600" cy="180622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962397" y="5588002"/>
            <a:ext cx="5520269" cy="21448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8365066" y="2844803"/>
            <a:ext cx="1117600" cy="45155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8365066" y="3505200"/>
            <a:ext cx="1117600" cy="29351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39867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 name="Rectangle 419"/>
          <p:cNvSpPr/>
          <p:nvPr/>
        </p:nvSpPr>
        <p:spPr>
          <a:xfrm>
            <a:off x="7415214" y="2566989"/>
            <a:ext cx="2644775" cy="2503487"/>
          </a:xfrm>
          <a:prstGeom prst="rect">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fr-CA">
              <a:solidFill>
                <a:srgbClr val="FFFFFF"/>
              </a:solidFill>
            </a:endParaRPr>
          </a:p>
        </p:txBody>
      </p:sp>
      <p:sp>
        <p:nvSpPr>
          <p:cNvPr id="419" name="Rectangle 418"/>
          <p:cNvSpPr/>
          <p:nvPr/>
        </p:nvSpPr>
        <p:spPr>
          <a:xfrm>
            <a:off x="2497138" y="2636839"/>
            <a:ext cx="3213100" cy="2422525"/>
          </a:xfrm>
          <a:prstGeom prst="rect">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fr-CA">
              <a:solidFill>
                <a:srgbClr val="FFFFFF"/>
              </a:solidFill>
            </a:endParaRPr>
          </a:p>
        </p:txBody>
      </p:sp>
      <p:sp>
        <p:nvSpPr>
          <p:cNvPr id="424" name="Rectangle à coins arrondis 423"/>
          <p:cNvSpPr/>
          <p:nvPr/>
        </p:nvSpPr>
        <p:spPr bwMode="auto">
          <a:xfrm>
            <a:off x="4610100" y="966788"/>
            <a:ext cx="2971800" cy="1109662"/>
          </a:xfrm>
          <a:prstGeom prst="roundRect">
            <a:avLst/>
          </a:prstGeom>
          <a:solidFill>
            <a:schemeClr val="bg1"/>
          </a:solidFill>
          <a:ln w="19050">
            <a:solidFill>
              <a:schemeClr val="accent1"/>
            </a:solidFill>
            <a:round/>
            <a:headEnd/>
            <a:tailEnd/>
          </a:ln>
        </p:spPr>
        <p:txBody>
          <a:bodyPr tIns="0" bIns="0" anchor="ctr"/>
          <a:lstStyle/>
          <a:p>
            <a:pPr fontAlgn="base">
              <a:lnSpc>
                <a:spcPct val="150000"/>
              </a:lnSpc>
              <a:spcBef>
                <a:spcPct val="0"/>
              </a:spcBef>
              <a:spcAft>
                <a:spcPct val="0"/>
              </a:spcAft>
              <a:defRPr/>
            </a:pPr>
            <a:endParaRPr lang="fr-CA" sz="950">
              <a:solidFill>
                <a:srgbClr val="3F3F3F"/>
              </a:solidFill>
              <a:cs typeface="Arial" charset="0"/>
              <a:sym typeface="Symbol" pitchFamily="18" charset="2"/>
            </a:endParaRPr>
          </a:p>
        </p:txBody>
      </p:sp>
      <p:sp>
        <p:nvSpPr>
          <p:cNvPr id="31749" name="Rectangle 9"/>
          <p:cNvSpPr>
            <a:spLocks noChangeArrowheads="1"/>
          </p:cNvSpPr>
          <p:nvPr/>
        </p:nvSpPr>
        <p:spPr bwMode="auto">
          <a:xfrm>
            <a:off x="4995864" y="1001713"/>
            <a:ext cx="636393"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400" b="1">
                <a:solidFill>
                  <a:srgbClr val="3F3F3F"/>
                </a:solidFill>
              </a:rPr>
              <a:t>Control</a:t>
            </a:r>
          </a:p>
        </p:txBody>
      </p:sp>
      <p:sp>
        <p:nvSpPr>
          <p:cNvPr id="31750" name="Rectangle 12"/>
          <p:cNvSpPr>
            <a:spLocks noChangeArrowheads="1"/>
          </p:cNvSpPr>
          <p:nvPr/>
        </p:nvSpPr>
        <p:spPr bwMode="auto">
          <a:xfrm>
            <a:off x="4995864" y="1270000"/>
            <a:ext cx="13604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400" b="1">
                <a:solidFill>
                  <a:srgbClr val="3F3F3F"/>
                </a:solidFill>
              </a:rPr>
              <a:t>Diet weight loss</a:t>
            </a:r>
          </a:p>
        </p:txBody>
      </p:sp>
      <p:sp>
        <p:nvSpPr>
          <p:cNvPr id="31751" name="Rectangle 15"/>
          <p:cNvSpPr>
            <a:spLocks noChangeArrowheads="1"/>
          </p:cNvSpPr>
          <p:nvPr/>
        </p:nvSpPr>
        <p:spPr bwMode="auto">
          <a:xfrm>
            <a:off x="4995864" y="1539875"/>
            <a:ext cx="18176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400" b="1">
                <a:solidFill>
                  <a:srgbClr val="3F3F3F"/>
                </a:solidFill>
              </a:rPr>
              <a:t>Exercise weight loss</a:t>
            </a:r>
          </a:p>
        </p:txBody>
      </p:sp>
      <p:sp>
        <p:nvSpPr>
          <p:cNvPr id="31752" name="Line 7"/>
          <p:cNvSpPr>
            <a:spLocks noChangeShapeType="1"/>
          </p:cNvSpPr>
          <p:nvPr/>
        </p:nvSpPr>
        <p:spPr bwMode="auto">
          <a:xfrm>
            <a:off x="4725988" y="1117600"/>
            <a:ext cx="228600" cy="0"/>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753" name="Freeform 8"/>
          <p:cNvSpPr>
            <a:spLocks/>
          </p:cNvSpPr>
          <p:nvPr/>
        </p:nvSpPr>
        <p:spPr bwMode="auto">
          <a:xfrm>
            <a:off x="4797425" y="1071564"/>
            <a:ext cx="77788" cy="90487"/>
          </a:xfrm>
          <a:custGeom>
            <a:avLst/>
            <a:gdLst>
              <a:gd name="T0" fmla="*/ 1111 w 70"/>
              <a:gd name="T1" fmla="*/ 0 h 74"/>
              <a:gd name="T2" fmla="*/ 1111 w 70"/>
              <a:gd name="T3" fmla="*/ 2445 h 74"/>
              <a:gd name="T4" fmla="*/ 1111 w 70"/>
              <a:gd name="T5" fmla="*/ 2445 h 74"/>
              <a:gd name="T6" fmla="*/ 0 w 70"/>
              <a:gd name="T7" fmla="*/ 2445 h 74"/>
              <a:gd name="T8" fmla="*/ 1111 w 70"/>
              <a:gd name="T9" fmla="*/ 0 h 74"/>
              <a:gd name="T10" fmla="*/ 0 60000 65536"/>
              <a:gd name="T11" fmla="*/ 0 60000 65536"/>
              <a:gd name="T12" fmla="*/ 0 60000 65536"/>
              <a:gd name="T13" fmla="*/ 0 60000 65536"/>
              <a:gd name="T14" fmla="*/ 0 60000 65536"/>
              <a:gd name="T15" fmla="*/ 0 w 70"/>
              <a:gd name="T16" fmla="*/ 0 h 74"/>
              <a:gd name="T17" fmla="*/ 70 w 70"/>
              <a:gd name="T18" fmla="*/ 74 h 74"/>
            </a:gdLst>
            <a:ahLst/>
            <a:cxnLst>
              <a:cxn ang="T10">
                <a:pos x="T0" y="T1"/>
              </a:cxn>
              <a:cxn ang="T11">
                <a:pos x="T2" y="T3"/>
              </a:cxn>
              <a:cxn ang="T12">
                <a:pos x="T4" y="T5"/>
              </a:cxn>
              <a:cxn ang="T13">
                <a:pos x="T6" y="T7"/>
              </a:cxn>
              <a:cxn ang="T14">
                <a:pos x="T8" y="T9"/>
              </a:cxn>
            </a:cxnLst>
            <a:rect l="T15" t="T16" r="T17" b="T18"/>
            <a:pathLst>
              <a:path w="70" h="74">
                <a:moveTo>
                  <a:pt x="35" y="0"/>
                </a:moveTo>
                <a:lnTo>
                  <a:pt x="70" y="37"/>
                </a:lnTo>
                <a:lnTo>
                  <a:pt x="35" y="74"/>
                </a:lnTo>
                <a:lnTo>
                  <a:pt x="0" y="37"/>
                </a:lnTo>
                <a:lnTo>
                  <a:pt x="35" y="0"/>
                </a:lnTo>
                <a:close/>
              </a:path>
            </a:pathLst>
          </a:custGeom>
          <a:solidFill>
            <a:srgbClr val="A50021"/>
          </a:solidFill>
          <a:ln w="11176">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47515" name="Line 10"/>
          <p:cNvSpPr>
            <a:spLocks noChangeShapeType="1"/>
          </p:cNvSpPr>
          <p:nvPr/>
        </p:nvSpPr>
        <p:spPr bwMode="auto">
          <a:xfrm>
            <a:off x="4725988" y="1385889"/>
            <a:ext cx="228600" cy="1587"/>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516" name="Rectangle 11"/>
          <p:cNvSpPr>
            <a:spLocks noChangeArrowheads="1"/>
          </p:cNvSpPr>
          <p:nvPr/>
        </p:nvSpPr>
        <p:spPr bwMode="auto">
          <a:xfrm>
            <a:off x="4805363" y="1341438"/>
            <a:ext cx="69850" cy="80962"/>
          </a:xfrm>
          <a:prstGeom prst="rect">
            <a:avLst/>
          </a:prstGeom>
          <a:solidFill>
            <a:schemeClr val="accent3"/>
          </a:solidFill>
          <a:ln w="11176">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518" name="Line 13"/>
          <p:cNvSpPr>
            <a:spLocks noChangeShapeType="1"/>
          </p:cNvSpPr>
          <p:nvPr/>
        </p:nvSpPr>
        <p:spPr bwMode="auto">
          <a:xfrm>
            <a:off x="4725988" y="1655764"/>
            <a:ext cx="228600" cy="1587"/>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519" name="Freeform 14"/>
          <p:cNvSpPr>
            <a:spLocks/>
          </p:cNvSpPr>
          <p:nvPr/>
        </p:nvSpPr>
        <p:spPr bwMode="auto">
          <a:xfrm>
            <a:off x="4797425" y="1611313"/>
            <a:ext cx="77788" cy="88900"/>
          </a:xfrm>
          <a:custGeom>
            <a:avLst/>
            <a:gdLst>
              <a:gd name="T0" fmla="*/ 1 w 70"/>
              <a:gd name="T1" fmla="*/ 0 h 73"/>
              <a:gd name="T2" fmla="*/ 1 w 70"/>
              <a:gd name="T3" fmla="*/ 2 h 73"/>
              <a:gd name="T4" fmla="*/ 0 w 70"/>
              <a:gd name="T5" fmla="*/ 2 h 73"/>
              <a:gd name="T6" fmla="*/ 1 w 70"/>
              <a:gd name="T7" fmla="*/ 0 h 73"/>
              <a:gd name="T8" fmla="*/ 0 60000 65536"/>
              <a:gd name="T9" fmla="*/ 0 60000 65536"/>
              <a:gd name="T10" fmla="*/ 0 60000 65536"/>
              <a:gd name="T11" fmla="*/ 0 60000 65536"/>
              <a:gd name="T12" fmla="*/ 0 w 70"/>
              <a:gd name="T13" fmla="*/ 0 h 73"/>
              <a:gd name="T14" fmla="*/ 70 w 70"/>
              <a:gd name="T15" fmla="*/ 73 h 73"/>
            </a:gdLst>
            <a:ahLst/>
            <a:cxnLst>
              <a:cxn ang="T8">
                <a:pos x="T0" y="T1"/>
              </a:cxn>
              <a:cxn ang="T9">
                <a:pos x="T2" y="T3"/>
              </a:cxn>
              <a:cxn ang="T10">
                <a:pos x="T4" y="T5"/>
              </a:cxn>
              <a:cxn ang="T11">
                <a:pos x="T6" y="T7"/>
              </a:cxn>
            </a:cxnLst>
            <a:rect l="T12" t="T13" r="T14" b="T15"/>
            <a:pathLst>
              <a:path w="70" h="73">
                <a:moveTo>
                  <a:pt x="35" y="0"/>
                </a:moveTo>
                <a:lnTo>
                  <a:pt x="70" y="73"/>
                </a:lnTo>
                <a:lnTo>
                  <a:pt x="0" y="73"/>
                </a:lnTo>
                <a:lnTo>
                  <a:pt x="35" y="0"/>
                </a:lnTo>
                <a:close/>
              </a:path>
            </a:pathLst>
          </a:custGeom>
          <a:solidFill>
            <a:schemeClr val="accent5"/>
          </a:solidFill>
          <a:ln w="11176">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521" name="Line 16"/>
          <p:cNvSpPr>
            <a:spLocks noChangeShapeType="1"/>
          </p:cNvSpPr>
          <p:nvPr/>
        </p:nvSpPr>
        <p:spPr bwMode="auto">
          <a:xfrm>
            <a:off x="4725988" y="1925638"/>
            <a:ext cx="228600" cy="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1759" name="Rectangle 17"/>
          <p:cNvSpPr>
            <a:spLocks noChangeArrowheads="1"/>
          </p:cNvSpPr>
          <p:nvPr/>
        </p:nvSpPr>
        <p:spPr bwMode="auto">
          <a:xfrm>
            <a:off x="4797426" y="1879601"/>
            <a:ext cx="85725" cy="9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523" name="Line 18"/>
          <p:cNvSpPr>
            <a:spLocks noChangeShapeType="1"/>
          </p:cNvSpPr>
          <p:nvPr/>
        </p:nvSpPr>
        <p:spPr bwMode="auto">
          <a:xfrm flipH="1" flipV="1">
            <a:off x="4797425" y="1879600"/>
            <a:ext cx="39688" cy="4603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524" name="Line 19"/>
          <p:cNvSpPr>
            <a:spLocks noChangeShapeType="1"/>
          </p:cNvSpPr>
          <p:nvPr/>
        </p:nvSpPr>
        <p:spPr bwMode="auto">
          <a:xfrm>
            <a:off x="4837113" y="1925638"/>
            <a:ext cx="38100" cy="4445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525" name="Line 20"/>
          <p:cNvSpPr>
            <a:spLocks noChangeShapeType="1"/>
          </p:cNvSpPr>
          <p:nvPr/>
        </p:nvSpPr>
        <p:spPr bwMode="auto">
          <a:xfrm flipH="1">
            <a:off x="4797425" y="1925638"/>
            <a:ext cx="39688" cy="4445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526" name="Line 21"/>
          <p:cNvSpPr>
            <a:spLocks noChangeShapeType="1"/>
          </p:cNvSpPr>
          <p:nvPr/>
        </p:nvSpPr>
        <p:spPr bwMode="auto">
          <a:xfrm flipV="1">
            <a:off x="4837113" y="1879600"/>
            <a:ext cx="38100" cy="4603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1764" name="Rectangle 22"/>
          <p:cNvSpPr>
            <a:spLocks noChangeArrowheads="1"/>
          </p:cNvSpPr>
          <p:nvPr/>
        </p:nvSpPr>
        <p:spPr bwMode="auto">
          <a:xfrm>
            <a:off x="4995864" y="1808163"/>
            <a:ext cx="2530475"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400" b="1">
                <a:solidFill>
                  <a:srgbClr val="3F3F3F"/>
                </a:solidFill>
              </a:rPr>
              <a:t>Exercise without weight loss</a:t>
            </a:r>
          </a:p>
        </p:txBody>
      </p:sp>
      <p:sp>
        <p:nvSpPr>
          <p:cNvPr id="31765" name="Text Box 24"/>
          <p:cNvSpPr txBox="1">
            <a:spLocks noChangeArrowheads="1"/>
          </p:cNvSpPr>
          <p:nvPr/>
        </p:nvSpPr>
        <p:spPr bwMode="auto">
          <a:xfrm>
            <a:off x="1822450" y="5948363"/>
            <a:ext cx="184150" cy="29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sz="1300" b="1">
              <a:solidFill>
                <a:srgbClr val="3F3F3F"/>
              </a:solidFill>
            </a:endParaRPr>
          </a:p>
        </p:txBody>
      </p:sp>
      <p:sp>
        <p:nvSpPr>
          <p:cNvPr id="47110" name="Rectangle 25"/>
          <p:cNvSpPr>
            <a:spLocks noChangeArrowheads="1"/>
          </p:cNvSpPr>
          <p:nvPr/>
        </p:nvSpPr>
        <p:spPr bwMode="auto">
          <a:xfrm>
            <a:off x="3902076" y="5483226"/>
            <a:ext cx="530225" cy="244475"/>
          </a:xfrm>
          <a:prstGeom prst="rect">
            <a:avLst/>
          </a:prstGeom>
          <a:noFill/>
          <a:ln w="9525">
            <a:noFill/>
            <a:miter lim="800000"/>
            <a:headEnd/>
            <a:tailEnd/>
          </a:ln>
        </p:spPr>
        <p:txBody>
          <a:bodyPr wrap="none" lIns="0" tIns="0" rIns="0" bIns="0">
            <a:spAutoFit/>
          </a:bodyPr>
          <a:lstStyle/>
          <a:p>
            <a:pPr fontAlgn="base">
              <a:spcBef>
                <a:spcPct val="0"/>
              </a:spcBef>
              <a:spcAft>
                <a:spcPct val="0"/>
              </a:spcAft>
              <a:defRPr/>
            </a:pPr>
            <a:r>
              <a:rPr lang="en-US" sz="1600" b="1" dirty="0">
                <a:solidFill>
                  <a:srgbClr val="316598">
                    <a:lumMod val="50000"/>
                  </a:srgbClr>
                </a:solidFill>
                <a:cs typeface="Arial" charset="0"/>
              </a:rPr>
              <a:t>Week</a:t>
            </a:r>
          </a:p>
        </p:txBody>
      </p:sp>
      <p:grpSp>
        <p:nvGrpSpPr>
          <p:cNvPr id="31767" name="Groupe 417"/>
          <p:cNvGrpSpPr>
            <a:grpSpLocks/>
          </p:cNvGrpSpPr>
          <p:nvPr/>
        </p:nvGrpSpPr>
        <p:grpSpPr bwMode="auto">
          <a:xfrm>
            <a:off x="7131050" y="2468564"/>
            <a:ext cx="3030538" cy="2898775"/>
            <a:chOff x="5606568" y="2468814"/>
            <a:chExt cx="3030484" cy="2898934"/>
          </a:xfrm>
        </p:grpSpPr>
        <p:sp>
          <p:nvSpPr>
            <p:cNvPr id="31941" name="Text Box 27"/>
            <p:cNvSpPr txBox="1">
              <a:spLocks noChangeArrowheads="1"/>
            </p:cNvSpPr>
            <p:nvPr/>
          </p:nvSpPr>
          <p:spPr bwMode="auto">
            <a:xfrm>
              <a:off x="7482994" y="4650039"/>
              <a:ext cx="84613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600" b="1">
                  <a:solidFill>
                    <a:srgbClr val="3F3F3F"/>
                  </a:solidFill>
                </a:rPr>
                <a:t>(≈6 kg)</a:t>
              </a:r>
            </a:p>
          </p:txBody>
        </p:sp>
        <p:sp>
          <p:nvSpPr>
            <p:cNvPr id="31942" name="Line 28"/>
            <p:cNvSpPr>
              <a:spLocks noChangeShapeType="1"/>
            </p:cNvSpPr>
            <p:nvPr/>
          </p:nvSpPr>
          <p:spPr bwMode="auto">
            <a:xfrm>
              <a:off x="5899252" y="2891173"/>
              <a:ext cx="264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43" name="Line 29"/>
            <p:cNvSpPr>
              <a:spLocks noChangeShapeType="1"/>
            </p:cNvSpPr>
            <p:nvPr/>
          </p:nvSpPr>
          <p:spPr bwMode="auto">
            <a:xfrm>
              <a:off x="5889143" y="2557631"/>
              <a:ext cx="3175" cy="250507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44" name="Line 30"/>
            <p:cNvSpPr>
              <a:spLocks noChangeShapeType="1"/>
            </p:cNvSpPr>
            <p:nvPr/>
          </p:nvSpPr>
          <p:spPr bwMode="auto">
            <a:xfrm>
              <a:off x="5843189" y="5069139"/>
              <a:ext cx="55562" cy="1588"/>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45" name="Line 31"/>
            <p:cNvSpPr>
              <a:spLocks noChangeShapeType="1"/>
            </p:cNvSpPr>
            <p:nvPr/>
          </p:nvSpPr>
          <p:spPr bwMode="auto">
            <a:xfrm>
              <a:off x="5835168" y="4756402"/>
              <a:ext cx="55562"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46" name="Line 32"/>
            <p:cNvSpPr>
              <a:spLocks noChangeShapeType="1"/>
            </p:cNvSpPr>
            <p:nvPr/>
          </p:nvSpPr>
          <p:spPr bwMode="auto">
            <a:xfrm>
              <a:off x="5835168" y="4442077"/>
              <a:ext cx="55562" cy="15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47" name="Line 33"/>
            <p:cNvSpPr>
              <a:spLocks noChangeShapeType="1"/>
            </p:cNvSpPr>
            <p:nvPr/>
          </p:nvSpPr>
          <p:spPr bwMode="auto">
            <a:xfrm>
              <a:off x="5835168" y="4127752"/>
              <a:ext cx="55562" cy="15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48" name="Line 34"/>
            <p:cNvSpPr>
              <a:spLocks noChangeShapeType="1"/>
            </p:cNvSpPr>
            <p:nvPr/>
          </p:nvSpPr>
          <p:spPr bwMode="auto">
            <a:xfrm>
              <a:off x="5835168" y="3824539"/>
              <a:ext cx="55562"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49" name="Line 35"/>
            <p:cNvSpPr>
              <a:spLocks noChangeShapeType="1"/>
            </p:cNvSpPr>
            <p:nvPr/>
          </p:nvSpPr>
          <p:spPr bwMode="auto">
            <a:xfrm>
              <a:off x="5835168" y="3510214"/>
              <a:ext cx="55562" cy="1588"/>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50" name="Line 36"/>
            <p:cNvSpPr>
              <a:spLocks noChangeShapeType="1"/>
            </p:cNvSpPr>
            <p:nvPr/>
          </p:nvSpPr>
          <p:spPr bwMode="auto">
            <a:xfrm>
              <a:off x="5835168" y="3194302"/>
              <a:ext cx="55562" cy="15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51" name="Line 37"/>
            <p:cNvSpPr>
              <a:spLocks noChangeShapeType="1"/>
            </p:cNvSpPr>
            <p:nvPr/>
          </p:nvSpPr>
          <p:spPr bwMode="auto">
            <a:xfrm>
              <a:off x="5835168" y="2881564"/>
              <a:ext cx="55562"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52" name="Line 38"/>
            <p:cNvSpPr>
              <a:spLocks noChangeShapeType="1"/>
            </p:cNvSpPr>
            <p:nvPr/>
          </p:nvSpPr>
          <p:spPr bwMode="auto">
            <a:xfrm>
              <a:off x="5835168" y="2575260"/>
              <a:ext cx="55562" cy="1588"/>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53" name="Line 39"/>
            <p:cNvSpPr>
              <a:spLocks noChangeShapeType="1"/>
            </p:cNvSpPr>
            <p:nvPr/>
          </p:nvSpPr>
          <p:spPr bwMode="auto">
            <a:xfrm>
              <a:off x="5890730" y="5069139"/>
              <a:ext cx="2646000" cy="0"/>
            </a:xfrm>
            <a:prstGeom prst="line">
              <a:avLst/>
            </a:prstGeom>
            <a:noFill/>
            <a:ln w="23876">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54" name="Line 41"/>
            <p:cNvSpPr>
              <a:spLocks noChangeShapeType="1"/>
            </p:cNvSpPr>
            <p:nvPr/>
          </p:nvSpPr>
          <p:spPr bwMode="auto">
            <a:xfrm flipV="1">
              <a:off x="6025167" y="5016752"/>
              <a:ext cx="1587"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55" name="Line 42"/>
            <p:cNvSpPr>
              <a:spLocks noChangeShapeType="1"/>
            </p:cNvSpPr>
            <p:nvPr/>
          </p:nvSpPr>
          <p:spPr bwMode="auto">
            <a:xfrm flipV="1">
              <a:off x="6204423" y="5016752"/>
              <a:ext cx="1588"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56" name="Line 43"/>
            <p:cNvSpPr>
              <a:spLocks noChangeShapeType="1"/>
            </p:cNvSpPr>
            <p:nvPr/>
          </p:nvSpPr>
          <p:spPr bwMode="auto">
            <a:xfrm flipV="1">
              <a:off x="6383680" y="5016752"/>
              <a:ext cx="1587"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57" name="Line 44"/>
            <p:cNvSpPr>
              <a:spLocks noChangeShapeType="1"/>
            </p:cNvSpPr>
            <p:nvPr/>
          </p:nvSpPr>
          <p:spPr bwMode="auto">
            <a:xfrm flipV="1">
              <a:off x="6562936" y="5016752"/>
              <a:ext cx="1588"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58" name="Line 45"/>
            <p:cNvSpPr>
              <a:spLocks noChangeShapeType="1"/>
            </p:cNvSpPr>
            <p:nvPr/>
          </p:nvSpPr>
          <p:spPr bwMode="auto">
            <a:xfrm flipV="1">
              <a:off x="6742193" y="5016752"/>
              <a:ext cx="1587"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59" name="Line 46"/>
            <p:cNvSpPr>
              <a:spLocks noChangeShapeType="1"/>
            </p:cNvSpPr>
            <p:nvPr/>
          </p:nvSpPr>
          <p:spPr bwMode="auto">
            <a:xfrm flipV="1">
              <a:off x="6921449" y="5016752"/>
              <a:ext cx="1588"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60" name="Line 47"/>
            <p:cNvSpPr>
              <a:spLocks noChangeShapeType="1"/>
            </p:cNvSpPr>
            <p:nvPr/>
          </p:nvSpPr>
          <p:spPr bwMode="auto">
            <a:xfrm flipV="1">
              <a:off x="7100706" y="5016752"/>
              <a:ext cx="1587"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61" name="Line 48"/>
            <p:cNvSpPr>
              <a:spLocks noChangeShapeType="1"/>
            </p:cNvSpPr>
            <p:nvPr/>
          </p:nvSpPr>
          <p:spPr bwMode="auto">
            <a:xfrm flipV="1">
              <a:off x="7279962" y="5016752"/>
              <a:ext cx="0"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62" name="Line 49"/>
            <p:cNvSpPr>
              <a:spLocks noChangeShapeType="1"/>
            </p:cNvSpPr>
            <p:nvPr/>
          </p:nvSpPr>
          <p:spPr bwMode="auto">
            <a:xfrm flipV="1">
              <a:off x="7457631" y="5016752"/>
              <a:ext cx="0"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63" name="Line 50"/>
            <p:cNvSpPr>
              <a:spLocks noChangeShapeType="1"/>
            </p:cNvSpPr>
            <p:nvPr/>
          </p:nvSpPr>
          <p:spPr bwMode="auto">
            <a:xfrm flipV="1">
              <a:off x="7635300" y="5016752"/>
              <a:ext cx="0"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64" name="Line 51"/>
            <p:cNvSpPr>
              <a:spLocks noChangeShapeType="1"/>
            </p:cNvSpPr>
            <p:nvPr/>
          </p:nvSpPr>
          <p:spPr bwMode="auto">
            <a:xfrm flipV="1">
              <a:off x="7812969" y="5016752"/>
              <a:ext cx="0"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65" name="Line 52"/>
            <p:cNvSpPr>
              <a:spLocks noChangeShapeType="1"/>
            </p:cNvSpPr>
            <p:nvPr/>
          </p:nvSpPr>
          <p:spPr bwMode="auto">
            <a:xfrm flipV="1">
              <a:off x="7990638" y="5016752"/>
              <a:ext cx="1588"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66" name="Line 53"/>
            <p:cNvSpPr>
              <a:spLocks noChangeShapeType="1"/>
            </p:cNvSpPr>
            <p:nvPr/>
          </p:nvSpPr>
          <p:spPr bwMode="auto">
            <a:xfrm flipV="1">
              <a:off x="8169895" y="5016752"/>
              <a:ext cx="1587"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67" name="Line 54"/>
            <p:cNvSpPr>
              <a:spLocks noChangeShapeType="1"/>
            </p:cNvSpPr>
            <p:nvPr/>
          </p:nvSpPr>
          <p:spPr bwMode="auto">
            <a:xfrm flipV="1">
              <a:off x="8349151" y="5016752"/>
              <a:ext cx="1588"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68" name="Line 55"/>
            <p:cNvSpPr>
              <a:spLocks noChangeShapeType="1"/>
            </p:cNvSpPr>
            <p:nvPr/>
          </p:nvSpPr>
          <p:spPr bwMode="auto">
            <a:xfrm flipV="1">
              <a:off x="8528405" y="5016752"/>
              <a:ext cx="1587" cy="523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69" name="Line 58"/>
            <p:cNvSpPr>
              <a:spLocks noChangeShapeType="1"/>
            </p:cNvSpPr>
            <p:nvPr/>
          </p:nvSpPr>
          <p:spPr bwMode="auto">
            <a:xfrm>
              <a:off x="5978043" y="2881564"/>
              <a:ext cx="182562" cy="63500"/>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70" name="Line 59"/>
            <p:cNvSpPr>
              <a:spLocks noChangeShapeType="1"/>
            </p:cNvSpPr>
            <p:nvPr/>
          </p:nvSpPr>
          <p:spPr bwMode="auto">
            <a:xfrm>
              <a:off x="6160605" y="2945064"/>
              <a:ext cx="180975" cy="25400"/>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71" name="Line 60"/>
            <p:cNvSpPr>
              <a:spLocks noChangeShapeType="1"/>
            </p:cNvSpPr>
            <p:nvPr/>
          </p:nvSpPr>
          <p:spPr bwMode="auto">
            <a:xfrm flipV="1">
              <a:off x="6341580" y="2756152"/>
              <a:ext cx="182563" cy="214312"/>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72" name="Line 61"/>
            <p:cNvSpPr>
              <a:spLocks noChangeShapeType="1"/>
            </p:cNvSpPr>
            <p:nvPr/>
          </p:nvSpPr>
          <p:spPr bwMode="auto">
            <a:xfrm>
              <a:off x="6524143" y="2756152"/>
              <a:ext cx="182562" cy="26987"/>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73" name="Line 62"/>
            <p:cNvSpPr>
              <a:spLocks noChangeShapeType="1"/>
            </p:cNvSpPr>
            <p:nvPr/>
          </p:nvSpPr>
          <p:spPr bwMode="auto">
            <a:xfrm>
              <a:off x="6706705" y="2783139"/>
              <a:ext cx="182563" cy="44450"/>
            </a:xfrm>
            <a:prstGeom prst="line">
              <a:avLst/>
            </a:prstGeom>
            <a:noFill/>
            <a:ln w="11176">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74" name="Line 63"/>
            <p:cNvSpPr>
              <a:spLocks noChangeShapeType="1"/>
            </p:cNvSpPr>
            <p:nvPr/>
          </p:nvSpPr>
          <p:spPr bwMode="auto">
            <a:xfrm flipV="1">
              <a:off x="6889268" y="2756152"/>
              <a:ext cx="174625" cy="71437"/>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75" name="Line 64"/>
            <p:cNvSpPr>
              <a:spLocks noChangeShapeType="1"/>
            </p:cNvSpPr>
            <p:nvPr/>
          </p:nvSpPr>
          <p:spPr bwMode="auto">
            <a:xfrm flipV="1">
              <a:off x="7063893" y="2702177"/>
              <a:ext cx="182562" cy="53975"/>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76" name="Line 65"/>
            <p:cNvSpPr>
              <a:spLocks noChangeShapeType="1"/>
            </p:cNvSpPr>
            <p:nvPr/>
          </p:nvSpPr>
          <p:spPr bwMode="auto">
            <a:xfrm>
              <a:off x="7246455" y="2702177"/>
              <a:ext cx="182563" cy="7937"/>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77" name="Line 66"/>
            <p:cNvSpPr>
              <a:spLocks noChangeShapeType="1"/>
            </p:cNvSpPr>
            <p:nvPr/>
          </p:nvSpPr>
          <p:spPr bwMode="auto">
            <a:xfrm flipV="1">
              <a:off x="7429019" y="2665664"/>
              <a:ext cx="182562" cy="44450"/>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78" name="Line 67"/>
            <p:cNvSpPr>
              <a:spLocks noChangeShapeType="1"/>
            </p:cNvSpPr>
            <p:nvPr/>
          </p:nvSpPr>
          <p:spPr bwMode="auto">
            <a:xfrm>
              <a:off x="7611581" y="2665664"/>
              <a:ext cx="182563" cy="63500"/>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79" name="Line 68"/>
            <p:cNvSpPr>
              <a:spLocks noChangeShapeType="1"/>
            </p:cNvSpPr>
            <p:nvPr/>
          </p:nvSpPr>
          <p:spPr bwMode="auto">
            <a:xfrm flipV="1">
              <a:off x="7794144" y="2665664"/>
              <a:ext cx="174625" cy="63500"/>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80" name="Line 69"/>
            <p:cNvSpPr>
              <a:spLocks noChangeShapeType="1"/>
            </p:cNvSpPr>
            <p:nvPr/>
          </p:nvSpPr>
          <p:spPr bwMode="auto">
            <a:xfrm>
              <a:off x="7968769" y="2665664"/>
              <a:ext cx="180975" cy="44450"/>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81" name="Line 70"/>
            <p:cNvSpPr>
              <a:spLocks noChangeShapeType="1"/>
            </p:cNvSpPr>
            <p:nvPr/>
          </p:nvSpPr>
          <p:spPr bwMode="auto">
            <a:xfrm>
              <a:off x="8149744" y="2710114"/>
              <a:ext cx="182562" cy="1588"/>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982" name="Line 71"/>
            <p:cNvSpPr>
              <a:spLocks noChangeShapeType="1"/>
            </p:cNvSpPr>
            <p:nvPr/>
          </p:nvSpPr>
          <p:spPr bwMode="auto">
            <a:xfrm>
              <a:off x="8332306" y="2710114"/>
              <a:ext cx="182563" cy="63500"/>
            </a:xfrm>
            <a:prstGeom prst="line">
              <a:avLst/>
            </a:prstGeom>
            <a:noFill/>
            <a:ln w="11113">
              <a:solidFill>
                <a:srgbClr val="A5002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47330" name="Line 72"/>
            <p:cNvSpPr>
              <a:spLocks noChangeShapeType="1"/>
            </p:cNvSpPr>
            <p:nvPr/>
          </p:nvSpPr>
          <p:spPr bwMode="auto">
            <a:xfrm>
              <a:off x="5978036" y="2881587"/>
              <a:ext cx="182560" cy="304817"/>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31" name="Line 73"/>
            <p:cNvSpPr>
              <a:spLocks noChangeShapeType="1"/>
            </p:cNvSpPr>
            <p:nvPr/>
          </p:nvSpPr>
          <p:spPr bwMode="auto">
            <a:xfrm>
              <a:off x="6160596" y="3186403"/>
              <a:ext cx="180972" cy="80966"/>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32" name="Line 74"/>
            <p:cNvSpPr>
              <a:spLocks noChangeShapeType="1"/>
            </p:cNvSpPr>
            <p:nvPr/>
          </p:nvSpPr>
          <p:spPr bwMode="auto">
            <a:xfrm>
              <a:off x="6341568" y="3267370"/>
              <a:ext cx="182559" cy="134945"/>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33" name="Line 75"/>
            <p:cNvSpPr>
              <a:spLocks noChangeShapeType="1"/>
            </p:cNvSpPr>
            <p:nvPr/>
          </p:nvSpPr>
          <p:spPr bwMode="auto">
            <a:xfrm>
              <a:off x="6524127" y="3402315"/>
              <a:ext cx="182560" cy="88905"/>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34" name="Line 76"/>
            <p:cNvSpPr>
              <a:spLocks noChangeShapeType="1"/>
            </p:cNvSpPr>
            <p:nvPr/>
          </p:nvSpPr>
          <p:spPr bwMode="auto">
            <a:xfrm>
              <a:off x="6706686" y="3491220"/>
              <a:ext cx="182559" cy="61915"/>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35" name="Line 77"/>
            <p:cNvSpPr>
              <a:spLocks noChangeShapeType="1"/>
            </p:cNvSpPr>
            <p:nvPr/>
          </p:nvSpPr>
          <p:spPr bwMode="auto">
            <a:xfrm>
              <a:off x="6889245" y="3553135"/>
              <a:ext cx="174622" cy="63503"/>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36" name="Line 78"/>
            <p:cNvSpPr>
              <a:spLocks noChangeShapeType="1"/>
            </p:cNvSpPr>
            <p:nvPr/>
          </p:nvSpPr>
          <p:spPr bwMode="auto">
            <a:xfrm>
              <a:off x="7063867" y="3616639"/>
              <a:ext cx="182560" cy="152408"/>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37" name="Line 79"/>
            <p:cNvSpPr>
              <a:spLocks noChangeShapeType="1"/>
            </p:cNvSpPr>
            <p:nvPr/>
          </p:nvSpPr>
          <p:spPr bwMode="auto">
            <a:xfrm>
              <a:off x="7246427" y="3769047"/>
              <a:ext cx="182559" cy="90493"/>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38" name="Line 80"/>
            <p:cNvSpPr>
              <a:spLocks noChangeShapeType="1"/>
            </p:cNvSpPr>
            <p:nvPr/>
          </p:nvSpPr>
          <p:spPr bwMode="auto">
            <a:xfrm>
              <a:off x="7428986" y="3859540"/>
              <a:ext cx="182560" cy="115893"/>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39" name="Line 81"/>
            <p:cNvSpPr>
              <a:spLocks noChangeShapeType="1"/>
            </p:cNvSpPr>
            <p:nvPr/>
          </p:nvSpPr>
          <p:spPr bwMode="auto">
            <a:xfrm>
              <a:off x="7611545" y="3975434"/>
              <a:ext cx="182559" cy="9526"/>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40" name="Line 82"/>
            <p:cNvSpPr>
              <a:spLocks noChangeShapeType="1"/>
            </p:cNvSpPr>
            <p:nvPr/>
          </p:nvSpPr>
          <p:spPr bwMode="auto">
            <a:xfrm>
              <a:off x="7794104" y="3984959"/>
              <a:ext cx="174622" cy="179398"/>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41" name="Line 83"/>
            <p:cNvSpPr>
              <a:spLocks noChangeShapeType="1"/>
            </p:cNvSpPr>
            <p:nvPr/>
          </p:nvSpPr>
          <p:spPr bwMode="auto">
            <a:xfrm>
              <a:off x="7968726" y="4164357"/>
              <a:ext cx="180972" cy="125419"/>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42" name="Line 84"/>
            <p:cNvSpPr>
              <a:spLocks noChangeShapeType="1"/>
            </p:cNvSpPr>
            <p:nvPr/>
          </p:nvSpPr>
          <p:spPr bwMode="auto">
            <a:xfrm>
              <a:off x="8149698" y="4289776"/>
              <a:ext cx="182560" cy="90493"/>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43" name="Line 85"/>
            <p:cNvSpPr>
              <a:spLocks noChangeShapeType="1"/>
            </p:cNvSpPr>
            <p:nvPr/>
          </p:nvSpPr>
          <p:spPr bwMode="auto">
            <a:xfrm>
              <a:off x="8332257" y="4380269"/>
              <a:ext cx="182559" cy="125419"/>
            </a:xfrm>
            <a:prstGeom prst="line">
              <a:avLst/>
            </a:prstGeom>
            <a:noFill/>
            <a:ln w="11113">
              <a:solidFill>
                <a:schemeClr val="accent3"/>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44" name="Line 86"/>
            <p:cNvSpPr>
              <a:spLocks noChangeShapeType="1"/>
            </p:cNvSpPr>
            <p:nvPr/>
          </p:nvSpPr>
          <p:spPr bwMode="auto">
            <a:xfrm>
              <a:off x="5978036" y="2881587"/>
              <a:ext cx="182560" cy="287353"/>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45" name="Line 87"/>
            <p:cNvSpPr>
              <a:spLocks noChangeShapeType="1"/>
            </p:cNvSpPr>
            <p:nvPr/>
          </p:nvSpPr>
          <p:spPr bwMode="auto">
            <a:xfrm>
              <a:off x="6160596" y="3168939"/>
              <a:ext cx="180972" cy="0"/>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46" name="Line 88"/>
            <p:cNvSpPr>
              <a:spLocks noChangeShapeType="1"/>
            </p:cNvSpPr>
            <p:nvPr/>
          </p:nvSpPr>
          <p:spPr bwMode="auto">
            <a:xfrm>
              <a:off x="6341568" y="3168939"/>
              <a:ext cx="182559" cy="241313"/>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47" name="Line 89"/>
            <p:cNvSpPr>
              <a:spLocks noChangeShapeType="1"/>
            </p:cNvSpPr>
            <p:nvPr/>
          </p:nvSpPr>
          <p:spPr bwMode="auto">
            <a:xfrm>
              <a:off x="6524127" y="3410253"/>
              <a:ext cx="182560" cy="198449"/>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48" name="Line 90"/>
            <p:cNvSpPr>
              <a:spLocks noChangeShapeType="1"/>
            </p:cNvSpPr>
            <p:nvPr/>
          </p:nvSpPr>
          <p:spPr bwMode="auto">
            <a:xfrm>
              <a:off x="6706686" y="3608702"/>
              <a:ext cx="182559" cy="98430"/>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49" name="Line 91"/>
            <p:cNvSpPr>
              <a:spLocks noChangeShapeType="1"/>
            </p:cNvSpPr>
            <p:nvPr/>
          </p:nvSpPr>
          <p:spPr bwMode="auto">
            <a:xfrm>
              <a:off x="6889245" y="3707132"/>
              <a:ext cx="174622" cy="106368"/>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50" name="Line 92"/>
            <p:cNvSpPr>
              <a:spLocks noChangeShapeType="1"/>
            </p:cNvSpPr>
            <p:nvPr/>
          </p:nvSpPr>
          <p:spPr bwMode="auto">
            <a:xfrm>
              <a:off x="7063867" y="3813500"/>
              <a:ext cx="182560" cy="171459"/>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51" name="Line 93"/>
            <p:cNvSpPr>
              <a:spLocks noChangeShapeType="1"/>
            </p:cNvSpPr>
            <p:nvPr/>
          </p:nvSpPr>
          <p:spPr bwMode="auto">
            <a:xfrm>
              <a:off x="7246427" y="3984959"/>
              <a:ext cx="182559" cy="152408"/>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52" name="Line 94"/>
            <p:cNvSpPr>
              <a:spLocks noChangeShapeType="1"/>
            </p:cNvSpPr>
            <p:nvPr/>
          </p:nvSpPr>
          <p:spPr bwMode="auto">
            <a:xfrm>
              <a:off x="7428986" y="4137368"/>
              <a:ext cx="182560" cy="71442"/>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53" name="Line 95"/>
            <p:cNvSpPr>
              <a:spLocks noChangeShapeType="1"/>
            </p:cNvSpPr>
            <p:nvPr/>
          </p:nvSpPr>
          <p:spPr bwMode="auto">
            <a:xfrm>
              <a:off x="7611545" y="4208809"/>
              <a:ext cx="182559" cy="134944"/>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54" name="Line 96"/>
            <p:cNvSpPr>
              <a:spLocks noChangeShapeType="1"/>
            </p:cNvSpPr>
            <p:nvPr/>
          </p:nvSpPr>
          <p:spPr bwMode="auto">
            <a:xfrm>
              <a:off x="7794104" y="4343754"/>
              <a:ext cx="174622" cy="134945"/>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55" name="Line 97"/>
            <p:cNvSpPr>
              <a:spLocks noChangeShapeType="1"/>
            </p:cNvSpPr>
            <p:nvPr/>
          </p:nvSpPr>
          <p:spPr bwMode="auto">
            <a:xfrm>
              <a:off x="7968726" y="4478699"/>
              <a:ext cx="180972" cy="90492"/>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56" name="Line 98"/>
            <p:cNvSpPr>
              <a:spLocks noChangeShapeType="1"/>
            </p:cNvSpPr>
            <p:nvPr/>
          </p:nvSpPr>
          <p:spPr bwMode="auto">
            <a:xfrm>
              <a:off x="8149698" y="4569191"/>
              <a:ext cx="182560" cy="160347"/>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57" name="Line 99"/>
            <p:cNvSpPr>
              <a:spLocks noChangeShapeType="1"/>
            </p:cNvSpPr>
            <p:nvPr/>
          </p:nvSpPr>
          <p:spPr bwMode="auto">
            <a:xfrm>
              <a:off x="8332257" y="4729538"/>
              <a:ext cx="182559" cy="63503"/>
            </a:xfrm>
            <a:prstGeom prst="line">
              <a:avLst/>
            </a:prstGeom>
            <a:noFill/>
            <a:ln w="11113">
              <a:solidFill>
                <a:schemeClr val="accent5"/>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58" name="Line 100"/>
            <p:cNvSpPr>
              <a:spLocks noChangeShapeType="1"/>
            </p:cNvSpPr>
            <p:nvPr/>
          </p:nvSpPr>
          <p:spPr bwMode="auto">
            <a:xfrm flipV="1">
              <a:off x="5978036" y="2819670"/>
              <a:ext cx="182560" cy="61916"/>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59" name="Line 101"/>
            <p:cNvSpPr>
              <a:spLocks noChangeShapeType="1"/>
            </p:cNvSpPr>
            <p:nvPr/>
          </p:nvSpPr>
          <p:spPr bwMode="auto">
            <a:xfrm flipV="1">
              <a:off x="6160596" y="2783156"/>
              <a:ext cx="180972" cy="36514"/>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60" name="Line 102"/>
            <p:cNvSpPr>
              <a:spLocks noChangeShapeType="1"/>
            </p:cNvSpPr>
            <p:nvPr/>
          </p:nvSpPr>
          <p:spPr bwMode="auto">
            <a:xfrm>
              <a:off x="6341568" y="2783156"/>
              <a:ext cx="182559"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61" name="Line 103"/>
            <p:cNvSpPr>
              <a:spLocks noChangeShapeType="1"/>
            </p:cNvSpPr>
            <p:nvPr/>
          </p:nvSpPr>
          <p:spPr bwMode="auto">
            <a:xfrm>
              <a:off x="6524127" y="2827609"/>
              <a:ext cx="182560" cy="63503"/>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62" name="Line 104"/>
            <p:cNvSpPr>
              <a:spLocks noChangeShapeType="1"/>
            </p:cNvSpPr>
            <p:nvPr/>
          </p:nvSpPr>
          <p:spPr bwMode="auto">
            <a:xfrm>
              <a:off x="6706686" y="2891112"/>
              <a:ext cx="182559" cy="160346"/>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63" name="Line 105"/>
            <p:cNvSpPr>
              <a:spLocks noChangeShapeType="1"/>
            </p:cNvSpPr>
            <p:nvPr/>
          </p:nvSpPr>
          <p:spPr bwMode="auto">
            <a:xfrm>
              <a:off x="6889245" y="3051458"/>
              <a:ext cx="174622" cy="9526"/>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64" name="Line 106"/>
            <p:cNvSpPr>
              <a:spLocks noChangeShapeType="1"/>
            </p:cNvSpPr>
            <p:nvPr/>
          </p:nvSpPr>
          <p:spPr bwMode="auto">
            <a:xfrm flipV="1">
              <a:off x="7063867" y="2989543"/>
              <a:ext cx="182560" cy="71441"/>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65" name="Line 107"/>
            <p:cNvSpPr>
              <a:spLocks noChangeShapeType="1"/>
            </p:cNvSpPr>
            <p:nvPr/>
          </p:nvSpPr>
          <p:spPr bwMode="auto">
            <a:xfrm>
              <a:off x="7246427" y="2989543"/>
              <a:ext cx="182559" cy="17463"/>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66" name="Line 108"/>
            <p:cNvSpPr>
              <a:spLocks noChangeShapeType="1"/>
            </p:cNvSpPr>
            <p:nvPr/>
          </p:nvSpPr>
          <p:spPr bwMode="auto">
            <a:xfrm>
              <a:off x="7428986" y="3007006"/>
              <a:ext cx="182560" cy="5397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67" name="Line 109"/>
            <p:cNvSpPr>
              <a:spLocks noChangeShapeType="1"/>
            </p:cNvSpPr>
            <p:nvPr/>
          </p:nvSpPr>
          <p:spPr bwMode="auto">
            <a:xfrm>
              <a:off x="7611545" y="3060983"/>
              <a:ext cx="182559" cy="61916"/>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68" name="Line 110"/>
            <p:cNvSpPr>
              <a:spLocks noChangeShapeType="1"/>
            </p:cNvSpPr>
            <p:nvPr/>
          </p:nvSpPr>
          <p:spPr bwMode="auto">
            <a:xfrm flipV="1">
              <a:off x="7794104" y="3024469"/>
              <a:ext cx="174622" cy="9843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69" name="Line 111"/>
            <p:cNvSpPr>
              <a:spLocks noChangeShapeType="1"/>
            </p:cNvSpPr>
            <p:nvPr/>
          </p:nvSpPr>
          <p:spPr bwMode="auto">
            <a:xfrm>
              <a:off x="7968726" y="3024469"/>
              <a:ext cx="180972" cy="9049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70" name="Line 112"/>
            <p:cNvSpPr>
              <a:spLocks noChangeShapeType="1"/>
            </p:cNvSpPr>
            <p:nvPr/>
          </p:nvSpPr>
          <p:spPr bwMode="auto">
            <a:xfrm>
              <a:off x="8149698" y="3114961"/>
              <a:ext cx="182560" cy="793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371" name="Line 113"/>
            <p:cNvSpPr>
              <a:spLocks noChangeShapeType="1"/>
            </p:cNvSpPr>
            <p:nvPr/>
          </p:nvSpPr>
          <p:spPr bwMode="auto">
            <a:xfrm>
              <a:off x="8332257" y="3122900"/>
              <a:ext cx="182559" cy="4604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025" name="Freeform 115"/>
            <p:cNvSpPr>
              <a:spLocks/>
            </p:cNvSpPr>
            <p:nvPr/>
          </p:nvSpPr>
          <p:spPr bwMode="auto">
            <a:xfrm>
              <a:off x="6120918" y="2899027"/>
              <a:ext cx="79375" cy="90487"/>
            </a:xfrm>
            <a:custGeom>
              <a:avLst/>
              <a:gdLst>
                <a:gd name="T0" fmla="*/ 1397309633 w 71"/>
                <a:gd name="T1" fmla="*/ 0 h 74"/>
                <a:gd name="T2" fmla="*/ 1397309633 w 71"/>
                <a:gd name="T3" fmla="*/ 2147483647 h 74"/>
                <a:gd name="T4" fmla="*/ 1397309633 w 71"/>
                <a:gd name="T5" fmla="*/ 2147483647 h 74"/>
                <a:gd name="T6" fmla="*/ 0 w 71"/>
                <a:gd name="T7" fmla="*/ 2147483647 h 74"/>
                <a:gd name="T8" fmla="*/ 1397309633 w 71"/>
                <a:gd name="T9" fmla="*/ 0 h 74"/>
                <a:gd name="T10" fmla="*/ 0 60000 65536"/>
                <a:gd name="T11" fmla="*/ 0 60000 65536"/>
                <a:gd name="T12" fmla="*/ 0 60000 65536"/>
                <a:gd name="T13" fmla="*/ 0 60000 65536"/>
                <a:gd name="T14" fmla="*/ 0 60000 65536"/>
                <a:gd name="T15" fmla="*/ 0 w 71"/>
                <a:gd name="T16" fmla="*/ 0 h 74"/>
                <a:gd name="T17" fmla="*/ 71 w 71"/>
                <a:gd name="T18" fmla="*/ 74 h 74"/>
              </a:gdLst>
              <a:ahLst/>
              <a:cxnLst>
                <a:cxn ang="T10">
                  <a:pos x="T0" y="T1"/>
                </a:cxn>
                <a:cxn ang="T11">
                  <a:pos x="T2" y="T3"/>
                </a:cxn>
                <a:cxn ang="T12">
                  <a:pos x="T4" y="T5"/>
                </a:cxn>
                <a:cxn ang="T13">
                  <a:pos x="T6" y="T7"/>
                </a:cxn>
                <a:cxn ang="T14">
                  <a:pos x="T8" y="T9"/>
                </a:cxn>
              </a:cxnLst>
              <a:rect l="T15" t="T16" r="T17" b="T18"/>
              <a:pathLst>
                <a:path w="71" h="74">
                  <a:moveTo>
                    <a:pt x="36" y="0"/>
                  </a:moveTo>
                  <a:lnTo>
                    <a:pt x="71" y="37"/>
                  </a:lnTo>
                  <a:lnTo>
                    <a:pt x="36" y="74"/>
                  </a:lnTo>
                  <a:lnTo>
                    <a:pt x="0" y="37"/>
                  </a:lnTo>
                  <a:lnTo>
                    <a:pt x="36"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26" name="Freeform 116"/>
            <p:cNvSpPr>
              <a:spLocks/>
            </p:cNvSpPr>
            <p:nvPr/>
          </p:nvSpPr>
          <p:spPr bwMode="auto">
            <a:xfrm>
              <a:off x="6303480" y="2926014"/>
              <a:ext cx="79375" cy="90488"/>
            </a:xfrm>
            <a:custGeom>
              <a:avLst/>
              <a:gdLst>
                <a:gd name="T0" fmla="*/ 1397309633 w 71"/>
                <a:gd name="T1" fmla="*/ 0 h 74"/>
                <a:gd name="T2" fmla="*/ 1397309633 w 71"/>
                <a:gd name="T3" fmla="*/ 2147483647 h 74"/>
                <a:gd name="T4" fmla="*/ 1397309633 w 71"/>
                <a:gd name="T5" fmla="*/ 2147483647 h 74"/>
                <a:gd name="T6" fmla="*/ 0 w 71"/>
                <a:gd name="T7" fmla="*/ 2147483647 h 74"/>
                <a:gd name="T8" fmla="*/ 1397309633 w 71"/>
                <a:gd name="T9" fmla="*/ 0 h 74"/>
                <a:gd name="T10" fmla="*/ 0 60000 65536"/>
                <a:gd name="T11" fmla="*/ 0 60000 65536"/>
                <a:gd name="T12" fmla="*/ 0 60000 65536"/>
                <a:gd name="T13" fmla="*/ 0 60000 65536"/>
                <a:gd name="T14" fmla="*/ 0 60000 65536"/>
                <a:gd name="T15" fmla="*/ 0 w 71"/>
                <a:gd name="T16" fmla="*/ 0 h 74"/>
                <a:gd name="T17" fmla="*/ 71 w 71"/>
                <a:gd name="T18" fmla="*/ 74 h 74"/>
              </a:gdLst>
              <a:ahLst/>
              <a:cxnLst>
                <a:cxn ang="T10">
                  <a:pos x="T0" y="T1"/>
                </a:cxn>
                <a:cxn ang="T11">
                  <a:pos x="T2" y="T3"/>
                </a:cxn>
                <a:cxn ang="T12">
                  <a:pos x="T4" y="T5"/>
                </a:cxn>
                <a:cxn ang="T13">
                  <a:pos x="T6" y="T7"/>
                </a:cxn>
                <a:cxn ang="T14">
                  <a:pos x="T8" y="T9"/>
                </a:cxn>
              </a:cxnLst>
              <a:rect l="T15" t="T16" r="T17" b="T18"/>
              <a:pathLst>
                <a:path w="71" h="74">
                  <a:moveTo>
                    <a:pt x="35" y="0"/>
                  </a:moveTo>
                  <a:lnTo>
                    <a:pt x="71" y="37"/>
                  </a:lnTo>
                  <a:lnTo>
                    <a:pt x="35" y="74"/>
                  </a:lnTo>
                  <a:lnTo>
                    <a:pt x="0" y="37"/>
                  </a:lnTo>
                  <a:lnTo>
                    <a:pt x="35"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27" name="Freeform 117"/>
            <p:cNvSpPr>
              <a:spLocks/>
            </p:cNvSpPr>
            <p:nvPr/>
          </p:nvSpPr>
          <p:spPr bwMode="auto">
            <a:xfrm>
              <a:off x="6486043" y="2710114"/>
              <a:ext cx="79375" cy="90488"/>
            </a:xfrm>
            <a:custGeom>
              <a:avLst/>
              <a:gdLst>
                <a:gd name="T0" fmla="*/ 1397309633 w 71"/>
                <a:gd name="T1" fmla="*/ 0 h 74"/>
                <a:gd name="T2" fmla="*/ 1397309633 w 71"/>
                <a:gd name="T3" fmla="*/ 2147483647 h 74"/>
                <a:gd name="T4" fmla="*/ 1397309633 w 71"/>
                <a:gd name="T5" fmla="*/ 2147483647 h 74"/>
                <a:gd name="T6" fmla="*/ 0 w 71"/>
                <a:gd name="T7" fmla="*/ 2147483647 h 74"/>
                <a:gd name="T8" fmla="*/ 1397309633 w 71"/>
                <a:gd name="T9" fmla="*/ 0 h 74"/>
                <a:gd name="T10" fmla="*/ 0 60000 65536"/>
                <a:gd name="T11" fmla="*/ 0 60000 65536"/>
                <a:gd name="T12" fmla="*/ 0 60000 65536"/>
                <a:gd name="T13" fmla="*/ 0 60000 65536"/>
                <a:gd name="T14" fmla="*/ 0 60000 65536"/>
                <a:gd name="T15" fmla="*/ 0 w 71"/>
                <a:gd name="T16" fmla="*/ 0 h 74"/>
                <a:gd name="T17" fmla="*/ 71 w 71"/>
                <a:gd name="T18" fmla="*/ 74 h 74"/>
              </a:gdLst>
              <a:ahLst/>
              <a:cxnLst>
                <a:cxn ang="T10">
                  <a:pos x="T0" y="T1"/>
                </a:cxn>
                <a:cxn ang="T11">
                  <a:pos x="T2" y="T3"/>
                </a:cxn>
                <a:cxn ang="T12">
                  <a:pos x="T4" y="T5"/>
                </a:cxn>
                <a:cxn ang="T13">
                  <a:pos x="T6" y="T7"/>
                </a:cxn>
                <a:cxn ang="T14">
                  <a:pos x="T8" y="T9"/>
                </a:cxn>
              </a:cxnLst>
              <a:rect l="T15" t="T16" r="T17" b="T18"/>
              <a:pathLst>
                <a:path w="71" h="74">
                  <a:moveTo>
                    <a:pt x="35" y="0"/>
                  </a:moveTo>
                  <a:lnTo>
                    <a:pt x="71" y="37"/>
                  </a:lnTo>
                  <a:lnTo>
                    <a:pt x="35" y="74"/>
                  </a:lnTo>
                  <a:lnTo>
                    <a:pt x="0" y="37"/>
                  </a:lnTo>
                  <a:lnTo>
                    <a:pt x="35" y="0"/>
                  </a:lnTo>
                  <a:close/>
                </a:path>
              </a:pathLst>
            </a:custGeom>
            <a:solidFill>
              <a:srgbClr val="A50021"/>
            </a:solidFill>
            <a:ln w="11176">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28" name="Freeform 118"/>
            <p:cNvSpPr>
              <a:spLocks/>
            </p:cNvSpPr>
            <p:nvPr/>
          </p:nvSpPr>
          <p:spPr bwMode="auto">
            <a:xfrm>
              <a:off x="6667018" y="2737102"/>
              <a:ext cx="79375" cy="90487"/>
            </a:xfrm>
            <a:custGeom>
              <a:avLst/>
              <a:gdLst>
                <a:gd name="T0" fmla="*/ 1397309633 w 71"/>
                <a:gd name="T1" fmla="*/ 0 h 74"/>
                <a:gd name="T2" fmla="*/ 1397309633 w 71"/>
                <a:gd name="T3" fmla="*/ 2147483647 h 74"/>
                <a:gd name="T4" fmla="*/ 1397309633 w 71"/>
                <a:gd name="T5" fmla="*/ 2147483647 h 74"/>
                <a:gd name="T6" fmla="*/ 0 w 71"/>
                <a:gd name="T7" fmla="*/ 2147483647 h 74"/>
                <a:gd name="T8" fmla="*/ 1397309633 w 71"/>
                <a:gd name="T9" fmla="*/ 0 h 74"/>
                <a:gd name="T10" fmla="*/ 0 60000 65536"/>
                <a:gd name="T11" fmla="*/ 0 60000 65536"/>
                <a:gd name="T12" fmla="*/ 0 60000 65536"/>
                <a:gd name="T13" fmla="*/ 0 60000 65536"/>
                <a:gd name="T14" fmla="*/ 0 60000 65536"/>
                <a:gd name="T15" fmla="*/ 0 w 71"/>
                <a:gd name="T16" fmla="*/ 0 h 74"/>
                <a:gd name="T17" fmla="*/ 71 w 71"/>
                <a:gd name="T18" fmla="*/ 74 h 74"/>
              </a:gdLst>
              <a:ahLst/>
              <a:cxnLst>
                <a:cxn ang="T10">
                  <a:pos x="T0" y="T1"/>
                </a:cxn>
                <a:cxn ang="T11">
                  <a:pos x="T2" y="T3"/>
                </a:cxn>
                <a:cxn ang="T12">
                  <a:pos x="T4" y="T5"/>
                </a:cxn>
                <a:cxn ang="T13">
                  <a:pos x="T6" y="T7"/>
                </a:cxn>
                <a:cxn ang="T14">
                  <a:pos x="T8" y="T9"/>
                </a:cxn>
              </a:cxnLst>
              <a:rect l="T15" t="T16" r="T17" b="T18"/>
              <a:pathLst>
                <a:path w="71" h="74">
                  <a:moveTo>
                    <a:pt x="35" y="0"/>
                  </a:moveTo>
                  <a:lnTo>
                    <a:pt x="71" y="37"/>
                  </a:lnTo>
                  <a:lnTo>
                    <a:pt x="35" y="74"/>
                  </a:lnTo>
                  <a:lnTo>
                    <a:pt x="0" y="37"/>
                  </a:lnTo>
                  <a:lnTo>
                    <a:pt x="35"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29" name="Freeform 119"/>
            <p:cNvSpPr>
              <a:spLocks/>
            </p:cNvSpPr>
            <p:nvPr/>
          </p:nvSpPr>
          <p:spPr bwMode="auto">
            <a:xfrm>
              <a:off x="6849580" y="2783139"/>
              <a:ext cx="79375" cy="88900"/>
            </a:xfrm>
            <a:custGeom>
              <a:avLst/>
              <a:gdLst>
                <a:gd name="T0" fmla="*/ 1397309633 w 71"/>
                <a:gd name="T1" fmla="*/ 0 h 74"/>
                <a:gd name="T2" fmla="*/ 1397309633 w 71"/>
                <a:gd name="T3" fmla="*/ 2147483647 h 74"/>
                <a:gd name="T4" fmla="*/ 1397309633 w 71"/>
                <a:gd name="T5" fmla="*/ 2147483647 h 74"/>
                <a:gd name="T6" fmla="*/ 0 w 71"/>
                <a:gd name="T7" fmla="*/ 2147483647 h 74"/>
                <a:gd name="T8" fmla="*/ 1397309633 w 71"/>
                <a:gd name="T9" fmla="*/ 0 h 74"/>
                <a:gd name="T10" fmla="*/ 0 60000 65536"/>
                <a:gd name="T11" fmla="*/ 0 60000 65536"/>
                <a:gd name="T12" fmla="*/ 0 60000 65536"/>
                <a:gd name="T13" fmla="*/ 0 60000 65536"/>
                <a:gd name="T14" fmla="*/ 0 60000 65536"/>
                <a:gd name="T15" fmla="*/ 0 w 71"/>
                <a:gd name="T16" fmla="*/ 0 h 74"/>
                <a:gd name="T17" fmla="*/ 71 w 71"/>
                <a:gd name="T18" fmla="*/ 74 h 74"/>
              </a:gdLst>
              <a:ahLst/>
              <a:cxnLst>
                <a:cxn ang="T10">
                  <a:pos x="T0" y="T1"/>
                </a:cxn>
                <a:cxn ang="T11">
                  <a:pos x="T2" y="T3"/>
                </a:cxn>
                <a:cxn ang="T12">
                  <a:pos x="T4" y="T5"/>
                </a:cxn>
                <a:cxn ang="T13">
                  <a:pos x="T6" y="T7"/>
                </a:cxn>
                <a:cxn ang="T14">
                  <a:pos x="T8" y="T9"/>
                </a:cxn>
              </a:cxnLst>
              <a:rect l="T15" t="T16" r="T17" b="T18"/>
              <a:pathLst>
                <a:path w="71" h="74">
                  <a:moveTo>
                    <a:pt x="35" y="0"/>
                  </a:moveTo>
                  <a:lnTo>
                    <a:pt x="71" y="37"/>
                  </a:lnTo>
                  <a:lnTo>
                    <a:pt x="35" y="74"/>
                  </a:lnTo>
                  <a:lnTo>
                    <a:pt x="0" y="37"/>
                  </a:lnTo>
                  <a:lnTo>
                    <a:pt x="35"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30" name="Freeform 120"/>
            <p:cNvSpPr>
              <a:spLocks/>
            </p:cNvSpPr>
            <p:nvPr/>
          </p:nvSpPr>
          <p:spPr bwMode="auto">
            <a:xfrm>
              <a:off x="7024205" y="2710114"/>
              <a:ext cx="79375" cy="90488"/>
            </a:xfrm>
            <a:custGeom>
              <a:avLst/>
              <a:gdLst>
                <a:gd name="T0" fmla="*/ 1397309633 w 71"/>
                <a:gd name="T1" fmla="*/ 0 h 74"/>
                <a:gd name="T2" fmla="*/ 1397309633 w 71"/>
                <a:gd name="T3" fmla="*/ 2147483647 h 74"/>
                <a:gd name="T4" fmla="*/ 1397309633 w 71"/>
                <a:gd name="T5" fmla="*/ 2147483647 h 74"/>
                <a:gd name="T6" fmla="*/ 0 w 71"/>
                <a:gd name="T7" fmla="*/ 2147483647 h 74"/>
                <a:gd name="T8" fmla="*/ 1397309633 w 71"/>
                <a:gd name="T9" fmla="*/ 0 h 74"/>
                <a:gd name="T10" fmla="*/ 0 60000 65536"/>
                <a:gd name="T11" fmla="*/ 0 60000 65536"/>
                <a:gd name="T12" fmla="*/ 0 60000 65536"/>
                <a:gd name="T13" fmla="*/ 0 60000 65536"/>
                <a:gd name="T14" fmla="*/ 0 60000 65536"/>
                <a:gd name="T15" fmla="*/ 0 w 71"/>
                <a:gd name="T16" fmla="*/ 0 h 74"/>
                <a:gd name="T17" fmla="*/ 71 w 71"/>
                <a:gd name="T18" fmla="*/ 74 h 74"/>
              </a:gdLst>
              <a:ahLst/>
              <a:cxnLst>
                <a:cxn ang="T10">
                  <a:pos x="T0" y="T1"/>
                </a:cxn>
                <a:cxn ang="T11">
                  <a:pos x="T2" y="T3"/>
                </a:cxn>
                <a:cxn ang="T12">
                  <a:pos x="T4" y="T5"/>
                </a:cxn>
                <a:cxn ang="T13">
                  <a:pos x="T6" y="T7"/>
                </a:cxn>
                <a:cxn ang="T14">
                  <a:pos x="T8" y="T9"/>
                </a:cxn>
              </a:cxnLst>
              <a:rect l="T15" t="T16" r="T17" b="T18"/>
              <a:pathLst>
                <a:path w="71" h="74">
                  <a:moveTo>
                    <a:pt x="35" y="0"/>
                  </a:moveTo>
                  <a:lnTo>
                    <a:pt x="71" y="37"/>
                  </a:lnTo>
                  <a:lnTo>
                    <a:pt x="35" y="74"/>
                  </a:lnTo>
                  <a:lnTo>
                    <a:pt x="0" y="37"/>
                  </a:lnTo>
                  <a:lnTo>
                    <a:pt x="35"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31" name="Freeform 121"/>
            <p:cNvSpPr>
              <a:spLocks/>
            </p:cNvSpPr>
            <p:nvPr/>
          </p:nvSpPr>
          <p:spPr bwMode="auto">
            <a:xfrm>
              <a:off x="7206768" y="2657727"/>
              <a:ext cx="79375" cy="88900"/>
            </a:xfrm>
            <a:custGeom>
              <a:avLst/>
              <a:gdLst>
                <a:gd name="T0" fmla="*/ 1458090333 w 70"/>
                <a:gd name="T1" fmla="*/ 0 h 74"/>
                <a:gd name="T2" fmla="*/ 1458090333 w 70"/>
                <a:gd name="T3" fmla="*/ 2147483647 h 74"/>
                <a:gd name="T4" fmla="*/ 1458090333 w 70"/>
                <a:gd name="T5" fmla="*/ 2147483647 h 74"/>
                <a:gd name="T6" fmla="*/ 0 w 70"/>
                <a:gd name="T7" fmla="*/ 2147483647 h 74"/>
                <a:gd name="T8" fmla="*/ 1458090333 w 70"/>
                <a:gd name="T9" fmla="*/ 0 h 74"/>
                <a:gd name="T10" fmla="*/ 0 60000 65536"/>
                <a:gd name="T11" fmla="*/ 0 60000 65536"/>
                <a:gd name="T12" fmla="*/ 0 60000 65536"/>
                <a:gd name="T13" fmla="*/ 0 60000 65536"/>
                <a:gd name="T14" fmla="*/ 0 60000 65536"/>
                <a:gd name="T15" fmla="*/ 0 w 70"/>
                <a:gd name="T16" fmla="*/ 0 h 74"/>
                <a:gd name="T17" fmla="*/ 70 w 70"/>
                <a:gd name="T18" fmla="*/ 74 h 74"/>
              </a:gdLst>
              <a:ahLst/>
              <a:cxnLst>
                <a:cxn ang="T10">
                  <a:pos x="T0" y="T1"/>
                </a:cxn>
                <a:cxn ang="T11">
                  <a:pos x="T2" y="T3"/>
                </a:cxn>
                <a:cxn ang="T12">
                  <a:pos x="T4" y="T5"/>
                </a:cxn>
                <a:cxn ang="T13">
                  <a:pos x="T6" y="T7"/>
                </a:cxn>
                <a:cxn ang="T14">
                  <a:pos x="T8" y="T9"/>
                </a:cxn>
              </a:cxnLst>
              <a:rect l="T15" t="T16" r="T17" b="T18"/>
              <a:pathLst>
                <a:path w="70" h="74">
                  <a:moveTo>
                    <a:pt x="35" y="0"/>
                  </a:moveTo>
                  <a:lnTo>
                    <a:pt x="70" y="37"/>
                  </a:lnTo>
                  <a:lnTo>
                    <a:pt x="35" y="74"/>
                  </a:lnTo>
                  <a:lnTo>
                    <a:pt x="0" y="37"/>
                  </a:lnTo>
                  <a:lnTo>
                    <a:pt x="35"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32" name="Freeform 122"/>
            <p:cNvSpPr>
              <a:spLocks/>
            </p:cNvSpPr>
            <p:nvPr/>
          </p:nvSpPr>
          <p:spPr bwMode="auto">
            <a:xfrm>
              <a:off x="7389331" y="2665664"/>
              <a:ext cx="77788" cy="90488"/>
            </a:xfrm>
            <a:custGeom>
              <a:avLst/>
              <a:gdLst>
                <a:gd name="T0" fmla="*/ 1371965805 w 70"/>
                <a:gd name="T1" fmla="*/ 0 h 74"/>
                <a:gd name="T2" fmla="*/ 1371965805 w 70"/>
                <a:gd name="T3" fmla="*/ 2147483647 h 74"/>
                <a:gd name="T4" fmla="*/ 1371965805 w 70"/>
                <a:gd name="T5" fmla="*/ 2147483647 h 74"/>
                <a:gd name="T6" fmla="*/ 0 w 70"/>
                <a:gd name="T7" fmla="*/ 2147483647 h 74"/>
                <a:gd name="T8" fmla="*/ 1371965805 w 70"/>
                <a:gd name="T9" fmla="*/ 0 h 74"/>
                <a:gd name="T10" fmla="*/ 0 60000 65536"/>
                <a:gd name="T11" fmla="*/ 0 60000 65536"/>
                <a:gd name="T12" fmla="*/ 0 60000 65536"/>
                <a:gd name="T13" fmla="*/ 0 60000 65536"/>
                <a:gd name="T14" fmla="*/ 0 60000 65536"/>
                <a:gd name="T15" fmla="*/ 0 w 70"/>
                <a:gd name="T16" fmla="*/ 0 h 74"/>
                <a:gd name="T17" fmla="*/ 70 w 70"/>
                <a:gd name="T18" fmla="*/ 74 h 74"/>
              </a:gdLst>
              <a:ahLst/>
              <a:cxnLst>
                <a:cxn ang="T10">
                  <a:pos x="T0" y="T1"/>
                </a:cxn>
                <a:cxn ang="T11">
                  <a:pos x="T2" y="T3"/>
                </a:cxn>
                <a:cxn ang="T12">
                  <a:pos x="T4" y="T5"/>
                </a:cxn>
                <a:cxn ang="T13">
                  <a:pos x="T6" y="T7"/>
                </a:cxn>
                <a:cxn ang="T14">
                  <a:pos x="T8" y="T9"/>
                </a:cxn>
              </a:cxnLst>
              <a:rect l="T15" t="T16" r="T17" b="T18"/>
              <a:pathLst>
                <a:path w="70" h="74">
                  <a:moveTo>
                    <a:pt x="35" y="0"/>
                  </a:moveTo>
                  <a:lnTo>
                    <a:pt x="70" y="37"/>
                  </a:lnTo>
                  <a:lnTo>
                    <a:pt x="35" y="74"/>
                  </a:lnTo>
                  <a:lnTo>
                    <a:pt x="0" y="37"/>
                  </a:lnTo>
                  <a:lnTo>
                    <a:pt x="35"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33" name="Freeform 123"/>
            <p:cNvSpPr>
              <a:spLocks/>
            </p:cNvSpPr>
            <p:nvPr/>
          </p:nvSpPr>
          <p:spPr bwMode="auto">
            <a:xfrm>
              <a:off x="7570306" y="2621214"/>
              <a:ext cx="79375" cy="88900"/>
            </a:xfrm>
            <a:custGeom>
              <a:avLst/>
              <a:gdLst>
                <a:gd name="T0" fmla="*/ 1397309633 w 71"/>
                <a:gd name="T1" fmla="*/ 0 h 73"/>
                <a:gd name="T2" fmla="*/ 1397309633 w 71"/>
                <a:gd name="T3" fmla="*/ 2147483647 h 73"/>
                <a:gd name="T4" fmla="*/ 1397309633 w 71"/>
                <a:gd name="T5" fmla="*/ 2147483647 h 73"/>
                <a:gd name="T6" fmla="*/ 0 w 71"/>
                <a:gd name="T7" fmla="*/ 2147483647 h 73"/>
                <a:gd name="T8" fmla="*/ 1397309633 w 71"/>
                <a:gd name="T9" fmla="*/ 0 h 73"/>
                <a:gd name="T10" fmla="*/ 0 60000 65536"/>
                <a:gd name="T11" fmla="*/ 0 60000 65536"/>
                <a:gd name="T12" fmla="*/ 0 60000 65536"/>
                <a:gd name="T13" fmla="*/ 0 60000 65536"/>
                <a:gd name="T14" fmla="*/ 0 60000 65536"/>
                <a:gd name="T15" fmla="*/ 0 w 71"/>
                <a:gd name="T16" fmla="*/ 0 h 73"/>
                <a:gd name="T17" fmla="*/ 71 w 71"/>
                <a:gd name="T18" fmla="*/ 73 h 73"/>
              </a:gdLst>
              <a:ahLst/>
              <a:cxnLst>
                <a:cxn ang="T10">
                  <a:pos x="T0" y="T1"/>
                </a:cxn>
                <a:cxn ang="T11">
                  <a:pos x="T2" y="T3"/>
                </a:cxn>
                <a:cxn ang="T12">
                  <a:pos x="T4" y="T5"/>
                </a:cxn>
                <a:cxn ang="T13">
                  <a:pos x="T6" y="T7"/>
                </a:cxn>
                <a:cxn ang="T14">
                  <a:pos x="T8" y="T9"/>
                </a:cxn>
              </a:cxnLst>
              <a:rect l="T15" t="T16" r="T17" b="T18"/>
              <a:pathLst>
                <a:path w="71" h="73">
                  <a:moveTo>
                    <a:pt x="36" y="0"/>
                  </a:moveTo>
                  <a:lnTo>
                    <a:pt x="71" y="36"/>
                  </a:lnTo>
                  <a:lnTo>
                    <a:pt x="36" y="73"/>
                  </a:lnTo>
                  <a:lnTo>
                    <a:pt x="0" y="36"/>
                  </a:lnTo>
                  <a:lnTo>
                    <a:pt x="36"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34" name="Freeform 124"/>
            <p:cNvSpPr>
              <a:spLocks/>
            </p:cNvSpPr>
            <p:nvPr/>
          </p:nvSpPr>
          <p:spPr bwMode="auto">
            <a:xfrm>
              <a:off x="7752869" y="2684714"/>
              <a:ext cx="79375" cy="88900"/>
            </a:xfrm>
            <a:custGeom>
              <a:avLst/>
              <a:gdLst>
                <a:gd name="T0" fmla="*/ 1397309633 w 71"/>
                <a:gd name="T1" fmla="*/ 0 h 74"/>
                <a:gd name="T2" fmla="*/ 1397309633 w 71"/>
                <a:gd name="T3" fmla="*/ 2147483647 h 74"/>
                <a:gd name="T4" fmla="*/ 1397309633 w 71"/>
                <a:gd name="T5" fmla="*/ 2147483647 h 74"/>
                <a:gd name="T6" fmla="*/ 0 w 71"/>
                <a:gd name="T7" fmla="*/ 2147483647 h 74"/>
                <a:gd name="T8" fmla="*/ 1397309633 w 71"/>
                <a:gd name="T9" fmla="*/ 0 h 74"/>
                <a:gd name="T10" fmla="*/ 0 60000 65536"/>
                <a:gd name="T11" fmla="*/ 0 60000 65536"/>
                <a:gd name="T12" fmla="*/ 0 60000 65536"/>
                <a:gd name="T13" fmla="*/ 0 60000 65536"/>
                <a:gd name="T14" fmla="*/ 0 60000 65536"/>
                <a:gd name="T15" fmla="*/ 0 w 71"/>
                <a:gd name="T16" fmla="*/ 0 h 74"/>
                <a:gd name="T17" fmla="*/ 71 w 71"/>
                <a:gd name="T18" fmla="*/ 74 h 74"/>
              </a:gdLst>
              <a:ahLst/>
              <a:cxnLst>
                <a:cxn ang="T10">
                  <a:pos x="T0" y="T1"/>
                </a:cxn>
                <a:cxn ang="T11">
                  <a:pos x="T2" y="T3"/>
                </a:cxn>
                <a:cxn ang="T12">
                  <a:pos x="T4" y="T5"/>
                </a:cxn>
                <a:cxn ang="T13">
                  <a:pos x="T6" y="T7"/>
                </a:cxn>
                <a:cxn ang="T14">
                  <a:pos x="T8" y="T9"/>
                </a:cxn>
              </a:cxnLst>
              <a:rect l="T15" t="T16" r="T17" b="T18"/>
              <a:pathLst>
                <a:path w="71" h="74">
                  <a:moveTo>
                    <a:pt x="36" y="0"/>
                  </a:moveTo>
                  <a:lnTo>
                    <a:pt x="71" y="37"/>
                  </a:lnTo>
                  <a:lnTo>
                    <a:pt x="36" y="74"/>
                  </a:lnTo>
                  <a:lnTo>
                    <a:pt x="0" y="37"/>
                  </a:lnTo>
                  <a:lnTo>
                    <a:pt x="36"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35" name="Freeform 125"/>
            <p:cNvSpPr>
              <a:spLocks/>
            </p:cNvSpPr>
            <p:nvPr/>
          </p:nvSpPr>
          <p:spPr bwMode="auto">
            <a:xfrm>
              <a:off x="7927494" y="2621214"/>
              <a:ext cx="79375" cy="88900"/>
            </a:xfrm>
            <a:custGeom>
              <a:avLst/>
              <a:gdLst>
                <a:gd name="T0" fmla="*/ 1397309633 w 71"/>
                <a:gd name="T1" fmla="*/ 0 h 73"/>
                <a:gd name="T2" fmla="*/ 1397309633 w 71"/>
                <a:gd name="T3" fmla="*/ 2147483647 h 73"/>
                <a:gd name="T4" fmla="*/ 1397309633 w 71"/>
                <a:gd name="T5" fmla="*/ 2147483647 h 73"/>
                <a:gd name="T6" fmla="*/ 0 w 71"/>
                <a:gd name="T7" fmla="*/ 2147483647 h 73"/>
                <a:gd name="T8" fmla="*/ 1397309633 w 71"/>
                <a:gd name="T9" fmla="*/ 0 h 73"/>
                <a:gd name="T10" fmla="*/ 0 60000 65536"/>
                <a:gd name="T11" fmla="*/ 0 60000 65536"/>
                <a:gd name="T12" fmla="*/ 0 60000 65536"/>
                <a:gd name="T13" fmla="*/ 0 60000 65536"/>
                <a:gd name="T14" fmla="*/ 0 60000 65536"/>
                <a:gd name="T15" fmla="*/ 0 w 71"/>
                <a:gd name="T16" fmla="*/ 0 h 73"/>
                <a:gd name="T17" fmla="*/ 71 w 71"/>
                <a:gd name="T18" fmla="*/ 73 h 73"/>
              </a:gdLst>
              <a:ahLst/>
              <a:cxnLst>
                <a:cxn ang="T10">
                  <a:pos x="T0" y="T1"/>
                </a:cxn>
                <a:cxn ang="T11">
                  <a:pos x="T2" y="T3"/>
                </a:cxn>
                <a:cxn ang="T12">
                  <a:pos x="T4" y="T5"/>
                </a:cxn>
                <a:cxn ang="T13">
                  <a:pos x="T6" y="T7"/>
                </a:cxn>
                <a:cxn ang="T14">
                  <a:pos x="T8" y="T9"/>
                </a:cxn>
              </a:cxnLst>
              <a:rect l="T15" t="T16" r="T17" b="T18"/>
              <a:pathLst>
                <a:path w="71" h="73">
                  <a:moveTo>
                    <a:pt x="36" y="0"/>
                  </a:moveTo>
                  <a:lnTo>
                    <a:pt x="71" y="36"/>
                  </a:lnTo>
                  <a:lnTo>
                    <a:pt x="36" y="73"/>
                  </a:lnTo>
                  <a:lnTo>
                    <a:pt x="0" y="36"/>
                  </a:lnTo>
                  <a:lnTo>
                    <a:pt x="36"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36" name="Freeform 126"/>
            <p:cNvSpPr>
              <a:spLocks/>
            </p:cNvSpPr>
            <p:nvPr/>
          </p:nvSpPr>
          <p:spPr bwMode="auto">
            <a:xfrm>
              <a:off x="8110056" y="2665664"/>
              <a:ext cx="79375" cy="90488"/>
            </a:xfrm>
            <a:custGeom>
              <a:avLst/>
              <a:gdLst>
                <a:gd name="T0" fmla="*/ 1397309633 w 71"/>
                <a:gd name="T1" fmla="*/ 0 h 74"/>
                <a:gd name="T2" fmla="*/ 1397309633 w 71"/>
                <a:gd name="T3" fmla="*/ 2147483647 h 74"/>
                <a:gd name="T4" fmla="*/ 1397309633 w 71"/>
                <a:gd name="T5" fmla="*/ 2147483647 h 74"/>
                <a:gd name="T6" fmla="*/ 0 w 71"/>
                <a:gd name="T7" fmla="*/ 2147483647 h 74"/>
                <a:gd name="T8" fmla="*/ 1397309633 w 71"/>
                <a:gd name="T9" fmla="*/ 0 h 74"/>
                <a:gd name="T10" fmla="*/ 0 60000 65536"/>
                <a:gd name="T11" fmla="*/ 0 60000 65536"/>
                <a:gd name="T12" fmla="*/ 0 60000 65536"/>
                <a:gd name="T13" fmla="*/ 0 60000 65536"/>
                <a:gd name="T14" fmla="*/ 0 60000 65536"/>
                <a:gd name="T15" fmla="*/ 0 w 71"/>
                <a:gd name="T16" fmla="*/ 0 h 74"/>
                <a:gd name="T17" fmla="*/ 71 w 71"/>
                <a:gd name="T18" fmla="*/ 74 h 74"/>
              </a:gdLst>
              <a:ahLst/>
              <a:cxnLst>
                <a:cxn ang="T10">
                  <a:pos x="T0" y="T1"/>
                </a:cxn>
                <a:cxn ang="T11">
                  <a:pos x="T2" y="T3"/>
                </a:cxn>
                <a:cxn ang="T12">
                  <a:pos x="T4" y="T5"/>
                </a:cxn>
                <a:cxn ang="T13">
                  <a:pos x="T6" y="T7"/>
                </a:cxn>
                <a:cxn ang="T14">
                  <a:pos x="T8" y="T9"/>
                </a:cxn>
              </a:cxnLst>
              <a:rect l="T15" t="T16" r="T17" b="T18"/>
              <a:pathLst>
                <a:path w="71" h="74">
                  <a:moveTo>
                    <a:pt x="36" y="0"/>
                  </a:moveTo>
                  <a:lnTo>
                    <a:pt x="71" y="37"/>
                  </a:lnTo>
                  <a:lnTo>
                    <a:pt x="36" y="74"/>
                  </a:lnTo>
                  <a:lnTo>
                    <a:pt x="0" y="37"/>
                  </a:lnTo>
                  <a:lnTo>
                    <a:pt x="36"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37" name="Freeform 127"/>
            <p:cNvSpPr>
              <a:spLocks/>
            </p:cNvSpPr>
            <p:nvPr/>
          </p:nvSpPr>
          <p:spPr bwMode="auto">
            <a:xfrm>
              <a:off x="8292619" y="2665664"/>
              <a:ext cx="79375" cy="90488"/>
            </a:xfrm>
            <a:custGeom>
              <a:avLst/>
              <a:gdLst>
                <a:gd name="T0" fmla="*/ 1397309633 w 71"/>
                <a:gd name="T1" fmla="*/ 0 h 74"/>
                <a:gd name="T2" fmla="*/ 1397309633 w 71"/>
                <a:gd name="T3" fmla="*/ 2147483647 h 74"/>
                <a:gd name="T4" fmla="*/ 1397309633 w 71"/>
                <a:gd name="T5" fmla="*/ 2147483647 h 74"/>
                <a:gd name="T6" fmla="*/ 0 w 71"/>
                <a:gd name="T7" fmla="*/ 2147483647 h 74"/>
                <a:gd name="T8" fmla="*/ 1397309633 w 71"/>
                <a:gd name="T9" fmla="*/ 0 h 74"/>
                <a:gd name="T10" fmla="*/ 0 60000 65536"/>
                <a:gd name="T11" fmla="*/ 0 60000 65536"/>
                <a:gd name="T12" fmla="*/ 0 60000 65536"/>
                <a:gd name="T13" fmla="*/ 0 60000 65536"/>
                <a:gd name="T14" fmla="*/ 0 60000 65536"/>
                <a:gd name="T15" fmla="*/ 0 w 71"/>
                <a:gd name="T16" fmla="*/ 0 h 74"/>
                <a:gd name="T17" fmla="*/ 71 w 71"/>
                <a:gd name="T18" fmla="*/ 74 h 74"/>
              </a:gdLst>
              <a:ahLst/>
              <a:cxnLst>
                <a:cxn ang="T10">
                  <a:pos x="T0" y="T1"/>
                </a:cxn>
                <a:cxn ang="T11">
                  <a:pos x="T2" y="T3"/>
                </a:cxn>
                <a:cxn ang="T12">
                  <a:pos x="T4" y="T5"/>
                </a:cxn>
                <a:cxn ang="T13">
                  <a:pos x="T6" y="T7"/>
                </a:cxn>
                <a:cxn ang="T14">
                  <a:pos x="T8" y="T9"/>
                </a:cxn>
              </a:cxnLst>
              <a:rect l="T15" t="T16" r="T17" b="T18"/>
              <a:pathLst>
                <a:path w="71" h="74">
                  <a:moveTo>
                    <a:pt x="36" y="0"/>
                  </a:moveTo>
                  <a:lnTo>
                    <a:pt x="71" y="37"/>
                  </a:lnTo>
                  <a:lnTo>
                    <a:pt x="36" y="74"/>
                  </a:lnTo>
                  <a:lnTo>
                    <a:pt x="0" y="37"/>
                  </a:lnTo>
                  <a:lnTo>
                    <a:pt x="36"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2038" name="Freeform 128"/>
            <p:cNvSpPr>
              <a:spLocks/>
            </p:cNvSpPr>
            <p:nvPr/>
          </p:nvSpPr>
          <p:spPr bwMode="auto">
            <a:xfrm>
              <a:off x="8475181" y="2729164"/>
              <a:ext cx="79375" cy="90488"/>
            </a:xfrm>
            <a:custGeom>
              <a:avLst/>
              <a:gdLst>
                <a:gd name="T0" fmla="*/ 1397309633 w 71"/>
                <a:gd name="T1" fmla="*/ 0 h 74"/>
                <a:gd name="T2" fmla="*/ 1397309633 w 71"/>
                <a:gd name="T3" fmla="*/ 2147483647 h 74"/>
                <a:gd name="T4" fmla="*/ 1397309633 w 71"/>
                <a:gd name="T5" fmla="*/ 2147483647 h 74"/>
                <a:gd name="T6" fmla="*/ 0 w 71"/>
                <a:gd name="T7" fmla="*/ 2147483647 h 74"/>
                <a:gd name="T8" fmla="*/ 1397309633 w 71"/>
                <a:gd name="T9" fmla="*/ 0 h 74"/>
                <a:gd name="T10" fmla="*/ 0 60000 65536"/>
                <a:gd name="T11" fmla="*/ 0 60000 65536"/>
                <a:gd name="T12" fmla="*/ 0 60000 65536"/>
                <a:gd name="T13" fmla="*/ 0 60000 65536"/>
                <a:gd name="T14" fmla="*/ 0 60000 65536"/>
                <a:gd name="T15" fmla="*/ 0 w 71"/>
                <a:gd name="T16" fmla="*/ 0 h 74"/>
                <a:gd name="T17" fmla="*/ 71 w 71"/>
                <a:gd name="T18" fmla="*/ 74 h 74"/>
              </a:gdLst>
              <a:ahLst/>
              <a:cxnLst>
                <a:cxn ang="T10">
                  <a:pos x="T0" y="T1"/>
                </a:cxn>
                <a:cxn ang="T11">
                  <a:pos x="T2" y="T3"/>
                </a:cxn>
                <a:cxn ang="T12">
                  <a:pos x="T4" y="T5"/>
                </a:cxn>
                <a:cxn ang="T13">
                  <a:pos x="T6" y="T7"/>
                </a:cxn>
                <a:cxn ang="T14">
                  <a:pos x="T8" y="T9"/>
                </a:cxn>
              </a:cxnLst>
              <a:rect l="T15" t="T16" r="T17" b="T18"/>
              <a:pathLst>
                <a:path w="71" h="74">
                  <a:moveTo>
                    <a:pt x="35" y="0"/>
                  </a:moveTo>
                  <a:lnTo>
                    <a:pt x="71" y="37"/>
                  </a:lnTo>
                  <a:lnTo>
                    <a:pt x="35" y="74"/>
                  </a:lnTo>
                  <a:lnTo>
                    <a:pt x="0" y="37"/>
                  </a:lnTo>
                  <a:lnTo>
                    <a:pt x="35" y="0"/>
                  </a:lnTo>
                  <a:close/>
                </a:path>
              </a:pathLst>
            </a:custGeom>
            <a:solidFill>
              <a:srgbClr val="A50021"/>
            </a:solidFill>
            <a:ln w="11113">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47388" name="Rectangle 130"/>
            <p:cNvSpPr>
              <a:spLocks noChangeArrowheads="1"/>
            </p:cNvSpPr>
            <p:nvPr/>
          </p:nvSpPr>
          <p:spPr bwMode="auto">
            <a:xfrm>
              <a:off x="6120909" y="3141951"/>
              <a:ext cx="71437" cy="80966"/>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389" name="Rectangle 131"/>
            <p:cNvSpPr>
              <a:spLocks noChangeArrowheads="1"/>
            </p:cNvSpPr>
            <p:nvPr/>
          </p:nvSpPr>
          <p:spPr bwMode="auto">
            <a:xfrm>
              <a:off x="6303469" y="3222917"/>
              <a:ext cx="71436" cy="80967"/>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390" name="Rectangle 132"/>
            <p:cNvSpPr>
              <a:spLocks noChangeArrowheads="1"/>
            </p:cNvSpPr>
            <p:nvPr/>
          </p:nvSpPr>
          <p:spPr bwMode="auto">
            <a:xfrm>
              <a:off x="6486027" y="3356275"/>
              <a:ext cx="71437" cy="8255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391" name="Rectangle 133"/>
            <p:cNvSpPr>
              <a:spLocks noChangeArrowheads="1"/>
            </p:cNvSpPr>
            <p:nvPr/>
          </p:nvSpPr>
          <p:spPr bwMode="auto">
            <a:xfrm>
              <a:off x="6666999" y="3446768"/>
              <a:ext cx="73024" cy="80966"/>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392" name="Rectangle 134"/>
            <p:cNvSpPr>
              <a:spLocks noChangeArrowheads="1"/>
            </p:cNvSpPr>
            <p:nvPr/>
          </p:nvSpPr>
          <p:spPr bwMode="auto">
            <a:xfrm>
              <a:off x="6849559" y="3510271"/>
              <a:ext cx="71436" cy="79379"/>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393" name="Rectangle 135"/>
            <p:cNvSpPr>
              <a:spLocks noChangeArrowheads="1"/>
            </p:cNvSpPr>
            <p:nvPr/>
          </p:nvSpPr>
          <p:spPr bwMode="auto">
            <a:xfrm>
              <a:off x="7024181" y="3572187"/>
              <a:ext cx="71436" cy="80967"/>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394" name="Rectangle 136"/>
            <p:cNvSpPr>
              <a:spLocks noChangeArrowheads="1"/>
            </p:cNvSpPr>
            <p:nvPr/>
          </p:nvSpPr>
          <p:spPr bwMode="auto">
            <a:xfrm>
              <a:off x="7206739" y="3724595"/>
              <a:ext cx="71437" cy="80967"/>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395" name="Rectangle 137"/>
            <p:cNvSpPr>
              <a:spLocks noChangeArrowheads="1"/>
            </p:cNvSpPr>
            <p:nvPr/>
          </p:nvSpPr>
          <p:spPr bwMode="auto">
            <a:xfrm>
              <a:off x="7389299" y="3813500"/>
              <a:ext cx="71436" cy="8255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396" name="Rectangle 138"/>
            <p:cNvSpPr>
              <a:spLocks noChangeArrowheads="1"/>
            </p:cNvSpPr>
            <p:nvPr/>
          </p:nvSpPr>
          <p:spPr bwMode="auto">
            <a:xfrm>
              <a:off x="7570271" y="3930981"/>
              <a:ext cx="71436" cy="80967"/>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397" name="Rectangle 139"/>
            <p:cNvSpPr>
              <a:spLocks noChangeArrowheads="1"/>
            </p:cNvSpPr>
            <p:nvPr/>
          </p:nvSpPr>
          <p:spPr bwMode="auto">
            <a:xfrm>
              <a:off x="7752830" y="3938920"/>
              <a:ext cx="71437" cy="8255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398" name="Rectangle 140"/>
            <p:cNvSpPr>
              <a:spLocks noChangeArrowheads="1"/>
            </p:cNvSpPr>
            <p:nvPr/>
          </p:nvSpPr>
          <p:spPr bwMode="auto">
            <a:xfrm>
              <a:off x="7927452" y="4119905"/>
              <a:ext cx="71437" cy="79379"/>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399" name="Rectangle 141"/>
            <p:cNvSpPr>
              <a:spLocks noChangeArrowheads="1"/>
            </p:cNvSpPr>
            <p:nvPr/>
          </p:nvSpPr>
          <p:spPr bwMode="auto">
            <a:xfrm>
              <a:off x="8110011" y="4245323"/>
              <a:ext cx="71436" cy="79379"/>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400" name="Rectangle 142"/>
            <p:cNvSpPr>
              <a:spLocks noChangeArrowheads="1"/>
            </p:cNvSpPr>
            <p:nvPr/>
          </p:nvSpPr>
          <p:spPr bwMode="auto">
            <a:xfrm>
              <a:off x="8292570" y="4334228"/>
              <a:ext cx="71437" cy="80967"/>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401" name="Rectangle 143"/>
            <p:cNvSpPr>
              <a:spLocks noChangeArrowheads="1"/>
            </p:cNvSpPr>
            <p:nvPr/>
          </p:nvSpPr>
          <p:spPr bwMode="auto">
            <a:xfrm>
              <a:off x="8475130" y="4459648"/>
              <a:ext cx="71436" cy="80966"/>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32053" name="Freeform 144"/>
            <p:cNvSpPr>
              <a:spLocks/>
            </p:cNvSpPr>
            <p:nvPr/>
          </p:nvSpPr>
          <p:spPr bwMode="auto">
            <a:xfrm>
              <a:off x="5938355" y="2837114"/>
              <a:ext cx="79375" cy="88900"/>
            </a:xfrm>
            <a:custGeom>
              <a:avLst/>
              <a:gdLst>
                <a:gd name="T0" fmla="*/ 1397309633 w 71"/>
                <a:gd name="T1" fmla="*/ 0 h 73"/>
                <a:gd name="T2" fmla="*/ 1397309633 w 71"/>
                <a:gd name="T3" fmla="*/ 2147483647 h 73"/>
                <a:gd name="T4" fmla="*/ 0 w 71"/>
                <a:gd name="T5" fmla="*/ 2147483647 h 73"/>
                <a:gd name="T6" fmla="*/ 1397309633 w 71"/>
                <a:gd name="T7" fmla="*/ 0 h 73"/>
                <a:gd name="T8" fmla="*/ 0 60000 65536"/>
                <a:gd name="T9" fmla="*/ 0 60000 65536"/>
                <a:gd name="T10" fmla="*/ 0 60000 65536"/>
                <a:gd name="T11" fmla="*/ 0 60000 65536"/>
                <a:gd name="T12" fmla="*/ 0 w 71"/>
                <a:gd name="T13" fmla="*/ 0 h 73"/>
                <a:gd name="T14" fmla="*/ 71 w 71"/>
                <a:gd name="T15" fmla="*/ 73 h 73"/>
              </a:gdLst>
              <a:ahLst/>
              <a:cxnLst>
                <a:cxn ang="T8">
                  <a:pos x="T0" y="T1"/>
                </a:cxn>
                <a:cxn ang="T9">
                  <a:pos x="T2" y="T3"/>
                </a:cxn>
                <a:cxn ang="T10">
                  <a:pos x="T4" y="T5"/>
                </a:cxn>
                <a:cxn ang="T11">
                  <a:pos x="T6" y="T7"/>
                </a:cxn>
              </a:cxnLst>
              <a:rect l="T12" t="T13" r="T14" b="T15"/>
              <a:pathLst>
                <a:path w="71" h="73">
                  <a:moveTo>
                    <a:pt x="36" y="0"/>
                  </a:moveTo>
                  <a:lnTo>
                    <a:pt x="71" y="73"/>
                  </a:lnTo>
                  <a:lnTo>
                    <a:pt x="0" y="73"/>
                  </a:lnTo>
                  <a:lnTo>
                    <a:pt x="36" y="0"/>
                  </a:lnTo>
                  <a:close/>
                </a:path>
              </a:pathLst>
            </a:custGeom>
            <a:solidFill>
              <a:schemeClr val="folHlink"/>
            </a:solidFill>
            <a:ln w="11113">
              <a:solidFill>
                <a:schemeClr val="folHlink"/>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47403" name="Freeform 145"/>
            <p:cNvSpPr>
              <a:spLocks/>
            </p:cNvSpPr>
            <p:nvPr/>
          </p:nvSpPr>
          <p:spPr bwMode="auto">
            <a:xfrm>
              <a:off x="6120909" y="3122900"/>
              <a:ext cx="79374" cy="90492"/>
            </a:xfrm>
            <a:custGeom>
              <a:avLst/>
              <a:gdLst>
                <a:gd name="T0" fmla="*/ 1249877 w 71"/>
                <a:gd name="T1" fmla="*/ 0 h 74"/>
                <a:gd name="T2" fmla="*/ 1249877 w 71"/>
                <a:gd name="T3" fmla="*/ 2990995 h 74"/>
                <a:gd name="T4" fmla="*/ 0 w 71"/>
                <a:gd name="T5" fmla="*/ 2990995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6" y="0"/>
                  </a:moveTo>
                  <a:lnTo>
                    <a:pt x="71" y="74"/>
                  </a:lnTo>
                  <a:lnTo>
                    <a:pt x="0" y="74"/>
                  </a:lnTo>
                  <a:lnTo>
                    <a:pt x="36"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04" name="Freeform 146"/>
            <p:cNvSpPr>
              <a:spLocks/>
            </p:cNvSpPr>
            <p:nvPr/>
          </p:nvSpPr>
          <p:spPr bwMode="auto">
            <a:xfrm>
              <a:off x="6303469" y="3122900"/>
              <a:ext cx="79374" cy="90492"/>
            </a:xfrm>
            <a:custGeom>
              <a:avLst/>
              <a:gdLst>
                <a:gd name="T0" fmla="*/ 1249877 w 71"/>
                <a:gd name="T1" fmla="*/ 0 h 74"/>
                <a:gd name="T2" fmla="*/ 1249877 w 71"/>
                <a:gd name="T3" fmla="*/ 2990995 h 74"/>
                <a:gd name="T4" fmla="*/ 0 w 71"/>
                <a:gd name="T5" fmla="*/ 2990995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05" name="Freeform 147"/>
            <p:cNvSpPr>
              <a:spLocks/>
            </p:cNvSpPr>
            <p:nvPr/>
          </p:nvSpPr>
          <p:spPr bwMode="auto">
            <a:xfrm>
              <a:off x="6486027" y="3365800"/>
              <a:ext cx="79374" cy="88905"/>
            </a:xfrm>
            <a:custGeom>
              <a:avLst/>
              <a:gdLst>
                <a:gd name="T0" fmla="*/ 1249877 w 71"/>
                <a:gd name="T1" fmla="*/ 0 h 73"/>
                <a:gd name="T2" fmla="*/ 1249877 w 71"/>
                <a:gd name="T3" fmla="*/ 2966581 h 73"/>
                <a:gd name="T4" fmla="*/ 0 w 71"/>
                <a:gd name="T5" fmla="*/ 2966581 h 73"/>
                <a:gd name="T6" fmla="*/ 1249877 w 71"/>
                <a:gd name="T7" fmla="*/ 0 h 73"/>
                <a:gd name="T8" fmla="*/ 0 60000 65536"/>
                <a:gd name="T9" fmla="*/ 0 60000 65536"/>
                <a:gd name="T10" fmla="*/ 0 60000 65536"/>
                <a:gd name="T11" fmla="*/ 0 60000 65536"/>
                <a:gd name="T12" fmla="*/ 0 w 71"/>
                <a:gd name="T13" fmla="*/ 0 h 73"/>
                <a:gd name="T14" fmla="*/ 71 w 71"/>
                <a:gd name="T15" fmla="*/ 73 h 73"/>
              </a:gdLst>
              <a:ahLst/>
              <a:cxnLst>
                <a:cxn ang="T8">
                  <a:pos x="T0" y="T1"/>
                </a:cxn>
                <a:cxn ang="T9">
                  <a:pos x="T2" y="T3"/>
                </a:cxn>
                <a:cxn ang="T10">
                  <a:pos x="T4" y="T5"/>
                </a:cxn>
                <a:cxn ang="T11">
                  <a:pos x="T6" y="T7"/>
                </a:cxn>
              </a:cxnLst>
              <a:rect l="T12" t="T13" r="T14" b="T15"/>
              <a:pathLst>
                <a:path w="71" h="73">
                  <a:moveTo>
                    <a:pt x="35" y="0"/>
                  </a:moveTo>
                  <a:lnTo>
                    <a:pt x="71" y="73"/>
                  </a:lnTo>
                  <a:lnTo>
                    <a:pt x="0" y="73"/>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06" name="Freeform 148"/>
            <p:cNvSpPr>
              <a:spLocks/>
            </p:cNvSpPr>
            <p:nvPr/>
          </p:nvSpPr>
          <p:spPr bwMode="auto">
            <a:xfrm>
              <a:off x="6666999" y="3564249"/>
              <a:ext cx="79374" cy="88905"/>
            </a:xfrm>
            <a:custGeom>
              <a:avLst/>
              <a:gdLst>
                <a:gd name="T0" fmla="*/ 1249877 w 71"/>
                <a:gd name="T1" fmla="*/ 0 h 73"/>
                <a:gd name="T2" fmla="*/ 1249877 w 71"/>
                <a:gd name="T3" fmla="*/ 2966581 h 73"/>
                <a:gd name="T4" fmla="*/ 0 w 71"/>
                <a:gd name="T5" fmla="*/ 2966581 h 73"/>
                <a:gd name="T6" fmla="*/ 1249877 w 71"/>
                <a:gd name="T7" fmla="*/ 0 h 73"/>
                <a:gd name="T8" fmla="*/ 0 60000 65536"/>
                <a:gd name="T9" fmla="*/ 0 60000 65536"/>
                <a:gd name="T10" fmla="*/ 0 60000 65536"/>
                <a:gd name="T11" fmla="*/ 0 60000 65536"/>
                <a:gd name="T12" fmla="*/ 0 w 71"/>
                <a:gd name="T13" fmla="*/ 0 h 73"/>
                <a:gd name="T14" fmla="*/ 71 w 71"/>
                <a:gd name="T15" fmla="*/ 73 h 73"/>
              </a:gdLst>
              <a:ahLst/>
              <a:cxnLst>
                <a:cxn ang="T8">
                  <a:pos x="T0" y="T1"/>
                </a:cxn>
                <a:cxn ang="T9">
                  <a:pos x="T2" y="T3"/>
                </a:cxn>
                <a:cxn ang="T10">
                  <a:pos x="T4" y="T5"/>
                </a:cxn>
                <a:cxn ang="T11">
                  <a:pos x="T6" y="T7"/>
                </a:cxn>
              </a:cxnLst>
              <a:rect l="T12" t="T13" r="T14" b="T15"/>
              <a:pathLst>
                <a:path w="71" h="73">
                  <a:moveTo>
                    <a:pt x="35" y="0"/>
                  </a:moveTo>
                  <a:lnTo>
                    <a:pt x="71" y="73"/>
                  </a:lnTo>
                  <a:lnTo>
                    <a:pt x="0" y="73"/>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07" name="Freeform 149"/>
            <p:cNvSpPr>
              <a:spLocks/>
            </p:cNvSpPr>
            <p:nvPr/>
          </p:nvSpPr>
          <p:spPr bwMode="auto">
            <a:xfrm>
              <a:off x="6849559" y="3662679"/>
              <a:ext cx="79374" cy="88905"/>
            </a:xfrm>
            <a:custGeom>
              <a:avLst/>
              <a:gdLst>
                <a:gd name="T0" fmla="*/ 1249877 w 71"/>
                <a:gd name="T1" fmla="*/ 0 h 74"/>
                <a:gd name="T2" fmla="*/ 1249877 w 71"/>
                <a:gd name="T3" fmla="*/ 2886847 h 74"/>
                <a:gd name="T4" fmla="*/ 0 w 71"/>
                <a:gd name="T5" fmla="*/ 2886847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08" name="Freeform 150"/>
            <p:cNvSpPr>
              <a:spLocks/>
            </p:cNvSpPr>
            <p:nvPr/>
          </p:nvSpPr>
          <p:spPr bwMode="auto">
            <a:xfrm>
              <a:off x="7024181" y="3769047"/>
              <a:ext cx="79374" cy="90493"/>
            </a:xfrm>
            <a:custGeom>
              <a:avLst/>
              <a:gdLst>
                <a:gd name="T0" fmla="*/ 1249877 w 71"/>
                <a:gd name="T1" fmla="*/ 0 h 74"/>
                <a:gd name="T2" fmla="*/ 1249877 w 71"/>
                <a:gd name="T3" fmla="*/ 2990962 h 74"/>
                <a:gd name="T4" fmla="*/ 0 w 71"/>
                <a:gd name="T5" fmla="*/ 2990962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09" name="Freeform 151"/>
            <p:cNvSpPr>
              <a:spLocks/>
            </p:cNvSpPr>
            <p:nvPr/>
          </p:nvSpPr>
          <p:spPr bwMode="auto">
            <a:xfrm>
              <a:off x="7206739" y="3938920"/>
              <a:ext cx="79374" cy="90492"/>
            </a:xfrm>
            <a:custGeom>
              <a:avLst/>
              <a:gdLst>
                <a:gd name="T0" fmla="*/ 1285875 w 70"/>
                <a:gd name="T1" fmla="*/ 0 h 74"/>
                <a:gd name="T2" fmla="*/ 1285875 w 70"/>
                <a:gd name="T3" fmla="*/ 2990995 h 74"/>
                <a:gd name="T4" fmla="*/ 0 w 70"/>
                <a:gd name="T5" fmla="*/ 2990995 h 74"/>
                <a:gd name="T6" fmla="*/ 1285875 w 70"/>
                <a:gd name="T7" fmla="*/ 0 h 74"/>
                <a:gd name="T8" fmla="*/ 0 60000 65536"/>
                <a:gd name="T9" fmla="*/ 0 60000 65536"/>
                <a:gd name="T10" fmla="*/ 0 60000 65536"/>
                <a:gd name="T11" fmla="*/ 0 60000 65536"/>
                <a:gd name="T12" fmla="*/ 0 w 70"/>
                <a:gd name="T13" fmla="*/ 0 h 74"/>
                <a:gd name="T14" fmla="*/ 70 w 70"/>
                <a:gd name="T15" fmla="*/ 74 h 74"/>
              </a:gdLst>
              <a:ahLst/>
              <a:cxnLst>
                <a:cxn ang="T8">
                  <a:pos x="T0" y="T1"/>
                </a:cxn>
                <a:cxn ang="T9">
                  <a:pos x="T2" y="T3"/>
                </a:cxn>
                <a:cxn ang="T10">
                  <a:pos x="T4" y="T5"/>
                </a:cxn>
                <a:cxn ang="T11">
                  <a:pos x="T6" y="T7"/>
                </a:cxn>
              </a:cxnLst>
              <a:rect l="T12" t="T13" r="T14" b="T15"/>
              <a:pathLst>
                <a:path w="70" h="74">
                  <a:moveTo>
                    <a:pt x="35" y="0"/>
                  </a:moveTo>
                  <a:lnTo>
                    <a:pt x="70"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10" name="Freeform 152"/>
            <p:cNvSpPr>
              <a:spLocks/>
            </p:cNvSpPr>
            <p:nvPr/>
          </p:nvSpPr>
          <p:spPr bwMode="auto">
            <a:xfrm>
              <a:off x="7389299" y="4092915"/>
              <a:ext cx="77786" cy="90493"/>
            </a:xfrm>
            <a:custGeom>
              <a:avLst/>
              <a:gdLst>
                <a:gd name="T0" fmla="*/ 1234607 w 70"/>
                <a:gd name="T1" fmla="*/ 0 h 74"/>
                <a:gd name="T2" fmla="*/ 1234607 w 70"/>
                <a:gd name="T3" fmla="*/ 2990962 h 74"/>
                <a:gd name="T4" fmla="*/ 0 w 70"/>
                <a:gd name="T5" fmla="*/ 2990962 h 74"/>
                <a:gd name="T6" fmla="*/ 1234607 w 70"/>
                <a:gd name="T7" fmla="*/ 0 h 74"/>
                <a:gd name="T8" fmla="*/ 0 60000 65536"/>
                <a:gd name="T9" fmla="*/ 0 60000 65536"/>
                <a:gd name="T10" fmla="*/ 0 60000 65536"/>
                <a:gd name="T11" fmla="*/ 0 60000 65536"/>
                <a:gd name="T12" fmla="*/ 0 w 70"/>
                <a:gd name="T13" fmla="*/ 0 h 74"/>
                <a:gd name="T14" fmla="*/ 70 w 70"/>
                <a:gd name="T15" fmla="*/ 74 h 74"/>
              </a:gdLst>
              <a:ahLst/>
              <a:cxnLst>
                <a:cxn ang="T8">
                  <a:pos x="T0" y="T1"/>
                </a:cxn>
                <a:cxn ang="T9">
                  <a:pos x="T2" y="T3"/>
                </a:cxn>
                <a:cxn ang="T10">
                  <a:pos x="T4" y="T5"/>
                </a:cxn>
                <a:cxn ang="T11">
                  <a:pos x="T6" y="T7"/>
                </a:cxn>
              </a:cxnLst>
              <a:rect l="T12" t="T13" r="T14" b="T15"/>
              <a:pathLst>
                <a:path w="70" h="74">
                  <a:moveTo>
                    <a:pt x="35" y="0"/>
                  </a:moveTo>
                  <a:lnTo>
                    <a:pt x="70"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11" name="Freeform 153"/>
            <p:cNvSpPr>
              <a:spLocks/>
            </p:cNvSpPr>
            <p:nvPr/>
          </p:nvSpPr>
          <p:spPr bwMode="auto">
            <a:xfrm>
              <a:off x="7570271" y="4164357"/>
              <a:ext cx="79374" cy="90492"/>
            </a:xfrm>
            <a:custGeom>
              <a:avLst/>
              <a:gdLst>
                <a:gd name="T0" fmla="*/ 1249877 w 71"/>
                <a:gd name="T1" fmla="*/ 0 h 74"/>
                <a:gd name="T2" fmla="*/ 1249877 w 71"/>
                <a:gd name="T3" fmla="*/ 2990995 h 74"/>
                <a:gd name="T4" fmla="*/ 0 w 71"/>
                <a:gd name="T5" fmla="*/ 2990995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6" y="0"/>
                  </a:moveTo>
                  <a:lnTo>
                    <a:pt x="71" y="74"/>
                  </a:lnTo>
                  <a:lnTo>
                    <a:pt x="0" y="74"/>
                  </a:lnTo>
                  <a:lnTo>
                    <a:pt x="36"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12" name="Freeform 154"/>
            <p:cNvSpPr>
              <a:spLocks/>
            </p:cNvSpPr>
            <p:nvPr/>
          </p:nvSpPr>
          <p:spPr bwMode="auto">
            <a:xfrm>
              <a:off x="7752830" y="4297714"/>
              <a:ext cx="79374" cy="90492"/>
            </a:xfrm>
            <a:custGeom>
              <a:avLst/>
              <a:gdLst>
                <a:gd name="T0" fmla="*/ 1249877 w 71"/>
                <a:gd name="T1" fmla="*/ 0 h 74"/>
                <a:gd name="T2" fmla="*/ 1249877 w 71"/>
                <a:gd name="T3" fmla="*/ 2990995 h 74"/>
                <a:gd name="T4" fmla="*/ 0 w 71"/>
                <a:gd name="T5" fmla="*/ 2990995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6" y="0"/>
                  </a:moveTo>
                  <a:lnTo>
                    <a:pt x="71" y="74"/>
                  </a:lnTo>
                  <a:lnTo>
                    <a:pt x="0" y="74"/>
                  </a:lnTo>
                  <a:lnTo>
                    <a:pt x="36"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13" name="Freeform 155"/>
            <p:cNvSpPr>
              <a:spLocks/>
            </p:cNvSpPr>
            <p:nvPr/>
          </p:nvSpPr>
          <p:spPr bwMode="auto">
            <a:xfrm>
              <a:off x="7927452" y="4432659"/>
              <a:ext cx="79374" cy="90493"/>
            </a:xfrm>
            <a:custGeom>
              <a:avLst/>
              <a:gdLst>
                <a:gd name="T0" fmla="*/ 1249877 w 71"/>
                <a:gd name="T1" fmla="*/ 0 h 74"/>
                <a:gd name="T2" fmla="*/ 1249877 w 71"/>
                <a:gd name="T3" fmla="*/ 2990962 h 74"/>
                <a:gd name="T4" fmla="*/ 0 w 71"/>
                <a:gd name="T5" fmla="*/ 2990962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6" y="0"/>
                  </a:moveTo>
                  <a:lnTo>
                    <a:pt x="71" y="74"/>
                  </a:lnTo>
                  <a:lnTo>
                    <a:pt x="0" y="74"/>
                  </a:lnTo>
                  <a:lnTo>
                    <a:pt x="36"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14" name="Freeform 156"/>
            <p:cNvSpPr>
              <a:spLocks/>
            </p:cNvSpPr>
            <p:nvPr/>
          </p:nvSpPr>
          <p:spPr bwMode="auto">
            <a:xfrm>
              <a:off x="8110011" y="4523152"/>
              <a:ext cx="79374" cy="88905"/>
            </a:xfrm>
            <a:custGeom>
              <a:avLst/>
              <a:gdLst>
                <a:gd name="T0" fmla="*/ 1249877 w 71"/>
                <a:gd name="T1" fmla="*/ 0 h 73"/>
                <a:gd name="T2" fmla="*/ 1249877 w 71"/>
                <a:gd name="T3" fmla="*/ 2966581 h 73"/>
                <a:gd name="T4" fmla="*/ 0 w 71"/>
                <a:gd name="T5" fmla="*/ 2966581 h 73"/>
                <a:gd name="T6" fmla="*/ 1249877 w 71"/>
                <a:gd name="T7" fmla="*/ 0 h 73"/>
                <a:gd name="T8" fmla="*/ 0 60000 65536"/>
                <a:gd name="T9" fmla="*/ 0 60000 65536"/>
                <a:gd name="T10" fmla="*/ 0 60000 65536"/>
                <a:gd name="T11" fmla="*/ 0 60000 65536"/>
                <a:gd name="T12" fmla="*/ 0 w 71"/>
                <a:gd name="T13" fmla="*/ 0 h 73"/>
                <a:gd name="T14" fmla="*/ 71 w 71"/>
                <a:gd name="T15" fmla="*/ 73 h 73"/>
              </a:gdLst>
              <a:ahLst/>
              <a:cxnLst>
                <a:cxn ang="T8">
                  <a:pos x="T0" y="T1"/>
                </a:cxn>
                <a:cxn ang="T9">
                  <a:pos x="T2" y="T3"/>
                </a:cxn>
                <a:cxn ang="T10">
                  <a:pos x="T4" y="T5"/>
                </a:cxn>
                <a:cxn ang="T11">
                  <a:pos x="T6" y="T7"/>
                </a:cxn>
              </a:cxnLst>
              <a:rect l="T12" t="T13" r="T14" b="T15"/>
              <a:pathLst>
                <a:path w="71" h="73">
                  <a:moveTo>
                    <a:pt x="36" y="0"/>
                  </a:moveTo>
                  <a:lnTo>
                    <a:pt x="71" y="73"/>
                  </a:lnTo>
                  <a:lnTo>
                    <a:pt x="0" y="73"/>
                  </a:lnTo>
                  <a:lnTo>
                    <a:pt x="36"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15" name="Freeform 157"/>
            <p:cNvSpPr>
              <a:spLocks/>
            </p:cNvSpPr>
            <p:nvPr/>
          </p:nvSpPr>
          <p:spPr bwMode="auto">
            <a:xfrm>
              <a:off x="8292570" y="4683497"/>
              <a:ext cx="79374" cy="90493"/>
            </a:xfrm>
            <a:custGeom>
              <a:avLst/>
              <a:gdLst>
                <a:gd name="T0" fmla="*/ 1249877 w 71"/>
                <a:gd name="T1" fmla="*/ 0 h 74"/>
                <a:gd name="T2" fmla="*/ 1249877 w 71"/>
                <a:gd name="T3" fmla="*/ 2990962 h 74"/>
                <a:gd name="T4" fmla="*/ 0 w 71"/>
                <a:gd name="T5" fmla="*/ 2990962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6" y="0"/>
                  </a:moveTo>
                  <a:lnTo>
                    <a:pt x="71" y="74"/>
                  </a:lnTo>
                  <a:lnTo>
                    <a:pt x="0" y="74"/>
                  </a:lnTo>
                  <a:lnTo>
                    <a:pt x="36"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16" name="Freeform 158"/>
            <p:cNvSpPr>
              <a:spLocks/>
            </p:cNvSpPr>
            <p:nvPr/>
          </p:nvSpPr>
          <p:spPr bwMode="auto">
            <a:xfrm>
              <a:off x="8475130" y="4747001"/>
              <a:ext cx="79374" cy="90493"/>
            </a:xfrm>
            <a:custGeom>
              <a:avLst/>
              <a:gdLst>
                <a:gd name="T0" fmla="*/ 1249877 w 71"/>
                <a:gd name="T1" fmla="*/ 0 h 74"/>
                <a:gd name="T2" fmla="*/ 1249877 w 71"/>
                <a:gd name="T3" fmla="*/ 2990962 h 74"/>
                <a:gd name="T4" fmla="*/ 0 w 71"/>
                <a:gd name="T5" fmla="*/ 2990962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17" name="Rectangle 159"/>
            <p:cNvSpPr>
              <a:spLocks noChangeArrowheads="1"/>
            </p:cNvSpPr>
            <p:nvPr/>
          </p:nvSpPr>
          <p:spPr bwMode="auto">
            <a:xfrm>
              <a:off x="5933587" y="2837134"/>
              <a:ext cx="87311" cy="98430"/>
            </a:xfrm>
            <a:prstGeom prst="rect">
              <a:avLst/>
            </a:prstGeom>
            <a:solidFill>
              <a:schemeClr val="accent3"/>
            </a:solidFill>
            <a:ln w="9525">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418" name="Line 160"/>
            <p:cNvSpPr>
              <a:spLocks noChangeShapeType="1"/>
            </p:cNvSpPr>
            <p:nvPr/>
          </p:nvSpPr>
          <p:spPr bwMode="auto">
            <a:xfrm flipH="1" flipV="1">
              <a:off x="5938350" y="2837134"/>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19" name="Line 161"/>
            <p:cNvSpPr>
              <a:spLocks noChangeShapeType="1"/>
            </p:cNvSpPr>
            <p:nvPr/>
          </p:nvSpPr>
          <p:spPr bwMode="auto">
            <a:xfrm>
              <a:off x="5978036" y="2881587"/>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20" name="Line 162"/>
            <p:cNvSpPr>
              <a:spLocks noChangeShapeType="1"/>
            </p:cNvSpPr>
            <p:nvPr/>
          </p:nvSpPr>
          <p:spPr bwMode="auto">
            <a:xfrm flipH="1">
              <a:off x="5938350" y="2881587"/>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21" name="Line 163"/>
            <p:cNvSpPr>
              <a:spLocks noChangeShapeType="1"/>
            </p:cNvSpPr>
            <p:nvPr/>
          </p:nvSpPr>
          <p:spPr bwMode="auto">
            <a:xfrm flipV="1">
              <a:off x="5978036" y="2837134"/>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073" name="Rectangle 164"/>
            <p:cNvSpPr>
              <a:spLocks noChangeArrowheads="1"/>
            </p:cNvSpPr>
            <p:nvPr/>
          </p:nvSpPr>
          <p:spPr bwMode="auto">
            <a:xfrm>
              <a:off x="6120918" y="2773614"/>
              <a:ext cx="87312" cy="9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23" name="Line 165"/>
            <p:cNvSpPr>
              <a:spLocks noChangeShapeType="1"/>
            </p:cNvSpPr>
            <p:nvPr/>
          </p:nvSpPr>
          <p:spPr bwMode="auto">
            <a:xfrm flipH="1" flipV="1">
              <a:off x="6120909" y="2773631"/>
              <a:ext cx="39687" cy="4604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24" name="Line 166"/>
            <p:cNvSpPr>
              <a:spLocks noChangeShapeType="1"/>
            </p:cNvSpPr>
            <p:nvPr/>
          </p:nvSpPr>
          <p:spPr bwMode="auto">
            <a:xfrm>
              <a:off x="6160596" y="2819670"/>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25" name="Line 167"/>
            <p:cNvSpPr>
              <a:spLocks noChangeShapeType="1"/>
            </p:cNvSpPr>
            <p:nvPr/>
          </p:nvSpPr>
          <p:spPr bwMode="auto">
            <a:xfrm flipH="1">
              <a:off x="6120909" y="2819670"/>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26" name="Line 168"/>
            <p:cNvSpPr>
              <a:spLocks noChangeShapeType="1"/>
            </p:cNvSpPr>
            <p:nvPr/>
          </p:nvSpPr>
          <p:spPr bwMode="auto">
            <a:xfrm flipV="1">
              <a:off x="6160596" y="2773631"/>
              <a:ext cx="39686" cy="4604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078" name="Rectangle 169"/>
            <p:cNvSpPr>
              <a:spLocks noChangeArrowheads="1"/>
            </p:cNvSpPr>
            <p:nvPr/>
          </p:nvSpPr>
          <p:spPr bwMode="auto">
            <a:xfrm>
              <a:off x="6303480" y="2737102"/>
              <a:ext cx="87313" cy="10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28" name="Line 170"/>
            <p:cNvSpPr>
              <a:spLocks noChangeShapeType="1"/>
            </p:cNvSpPr>
            <p:nvPr/>
          </p:nvSpPr>
          <p:spPr bwMode="auto">
            <a:xfrm flipH="1" flipV="1">
              <a:off x="6303469" y="2737116"/>
              <a:ext cx="38099" cy="46041"/>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29" name="Line 171"/>
            <p:cNvSpPr>
              <a:spLocks noChangeShapeType="1"/>
            </p:cNvSpPr>
            <p:nvPr/>
          </p:nvSpPr>
          <p:spPr bwMode="auto">
            <a:xfrm>
              <a:off x="6341568" y="2783156"/>
              <a:ext cx="41274"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30" name="Line 172"/>
            <p:cNvSpPr>
              <a:spLocks noChangeShapeType="1"/>
            </p:cNvSpPr>
            <p:nvPr/>
          </p:nvSpPr>
          <p:spPr bwMode="auto">
            <a:xfrm flipH="1">
              <a:off x="6303469" y="2783156"/>
              <a:ext cx="38099"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31" name="Line 173"/>
            <p:cNvSpPr>
              <a:spLocks noChangeShapeType="1"/>
            </p:cNvSpPr>
            <p:nvPr/>
          </p:nvSpPr>
          <p:spPr bwMode="auto">
            <a:xfrm flipV="1">
              <a:off x="6341568" y="2737116"/>
              <a:ext cx="41274" cy="46041"/>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083" name="Rectangle 174"/>
            <p:cNvSpPr>
              <a:spLocks noChangeArrowheads="1"/>
            </p:cNvSpPr>
            <p:nvPr/>
          </p:nvSpPr>
          <p:spPr bwMode="auto">
            <a:xfrm>
              <a:off x="6486043" y="2783139"/>
              <a:ext cx="87312" cy="9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33" name="Line 175"/>
            <p:cNvSpPr>
              <a:spLocks noChangeShapeType="1"/>
            </p:cNvSpPr>
            <p:nvPr/>
          </p:nvSpPr>
          <p:spPr bwMode="auto">
            <a:xfrm flipH="1" flipV="1">
              <a:off x="6486027" y="2783156"/>
              <a:ext cx="38099"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34" name="Line 176"/>
            <p:cNvSpPr>
              <a:spLocks noChangeShapeType="1"/>
            </p:cNvSpPr>
            <p:nvPr/>
          </p:nvSpPr>
          <p:spPr bwMode="auto">
            <a:xfrm>
              <a:off x="6524127" y="2827609"/>
              <a:ext cx="41274"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35" name="Line 177"/>
            <p:cNvSpPr>
              <a:spLocks noChangeShapeType="1"/>
            </p:cNvSpPr>
            <p:nvPr/>
          </p:nvSpPr>
          <p:spPr bwMode="auto">
            <a:xfrm flipH="1">
              <a:off x="6486027" y="2827609"/>
              <a:ext cx="38099"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36" name="Line 178"/>
            <p:cNvSpPr>
              <a:spLocks noChangeShapeType="1"/>
            </p:cNvSpPr>
            <p:nvPr/>
          </p:nvSpPr>
          <p:spPr bwMode="auto">
            <a:xfrm flipV="1">
              <a:off x="6524127" y="2783156"/>
              <a:ext cx="41274"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088" name="Rectangle 179"/>
            <p:cNvSpPr>
              <a:spLocks noChangeArrowheads="1"/>
            </p:cNvSpPr>
            <p:nvPr/>
          </p:nvSpPr>
          <p:spPr bwMode="auto">
            <a:xfrm>
              <a:off x="6667018" y="2845052"/>
              <a:ext cx="87312" cy="10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38" name="Line 180"/>
            <p:cNvSpPr>
              <a:spLocks noChangeShapeType="1"/>
            </p:cNvSpPr>
            <p:nvPr/>
          </p:nvSpPr>
          <p:spPr bwMode="auto">
            <a:xfrm flipH="1" flipV="1">
              <a:off x="6666999" y="2845072"/>
              <a:ext cx="39687" cy="46041"/>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39" name="Line 181"/>
            <p:cNvSpPr>
              <a:spLocks noChangeShapeType="1"/>
            </p:cNvSpPr>
            <p:nvPr/>
          </p:nvSpPr>
          <p:spPr bwMode="auto">
            <a:xfrm>
              <a:off x="6706686" y="2891112"/>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40" name="Line 182"/>
            <p:cNvSpPr>
              <a:spLocks noChangeShapeType="1"/>
            </p:cNvSpPr>
            <p:nvPr/>
          </p:nvSpPr>
          <p:spPr bwMode="auto">
            <a:xfrm flipH="1">
              <a:off x="6666999" y="2891112"/>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41" name="Line 183"/>
            <p:cNvSpPr>
              <a:spLocks noChangeShapeType="1"/>
            </p:cNvSpPr>
            <p:nvPr/>
          </p:nvSpPr>
          <p:spPr bwMode="auto">
            <a:xfrm flipV="1">
              <a:off x="6706686" y="2845072"/>
              <a:ext cx="39686" cy="46041"/>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093" name="Rectangle 184"/>
            <p:cNvSpPr>
              <a:spLocks noChangeArrowheads="1"/>
            </p:cNvSpPr>
            <p:nvPr/>
          </p:nvSpPr>
          <p:spPr bwMode="auto">
            <a:xfrm>
              <a:off x="6849580" y="3006977"/>
              <a:ext cx="87313" cy="9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43" name="Line 185"/>
            <p:cNvSpPr>
              <a:spLocks noChangeShapeType="1"/>
            </p:cNvSpPr>
            <p:nvPr/>
          </p:nvSpPr>
          <p:spPr bwMode="auto">
            <a:xfrm flipH="1" flipV="1">
              <a:off x="6849559" y="3007006"/>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44" name="Line 186"/>
            <p:cNvSpPr>
              <a:spLocks noChangeShapeType="1"/>
            </p:cNvSpPr>
            <p:nvPr/>
          </p:nvSpPr>
          <p:spPr bwMode="auto">
            <a:xfrm>
              <a:off x="6889245" y="3051458"/>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45" name="Line 187"/>
            <p:cNvSpPr>
              <a:spLocks noChangeShapeType="1"/>
            </p:cNvSpPr>
            <p:nvPr/>
          </p:nvSpPr>
          <p:spPr bwMode="auto">
            <a:xfrm flipH="1">
              <a:off x="6849559" y="3051458"/>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46" name="Line 188"/>
            <p:cNvSpPr>
              <a:spLocks noChangeShapeType="1"/>
            </p:cNvSpPr>
            <p:nvPr/>
          </p:nvSpPr>
          <p:spPr bwMode="auto">
            <a:xfrm flipV="1">
              <a:off x="6889245" y="3007006"/>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098" name="Rectangle 189"/>
            <p:cNvSpPr>
              <a:spLocks noChangeArrowheads="1"/>
            </p:cNvSpPr>
            <p:nvPr/>
          </p:nvSpPr>
          <p:spPr bwMode="auto">
            <a:xfrm>
              <a:off x="7024205" y="3016502"/>
              <a:ext cx="87313" cy="9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48" name="Line 190"/>
            <p:cNvSpPr>
              <a:spLocks noChangeShapeType="1"/>
            </p:cNvSpPr>
            <p:nvPr/>
          </p:nvSpPr>
          <p:spPr bwMode="auto">
            <a:xfrm flipH="1" flipV="1">
              <a:off x="7024181" y="3016531"/>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49" name="Line 191"/>
            <p:cNvSpPr>
              <a:spLocks noChangeShapeType="1"/>
            </p:cNvSpPr>
            <p:nvPr/>
          </p:nvSpPr>
          <p:spPr bwMode="auto">
            <a:xfrm>
              <a:off x="7063867" y="3060983"/>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50" name="Line 192"/>
            <p:cNvSpPr>
              <a:spLocks noChangeShapeType="1"/>
            </p:cNvSpPr>
            <p:nvPr/>
          </p:nvSpPr>
          <p:spPr bwMode="auto">
            <a:xfrm flipH="1">
              <a:off x="7024181" y="3060983"/>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51" name="Line 193"/>
            <p:cNvSpPr>
              <a:spLocks noChangeShapeType="1"/>
            </p:cNvSpPr>
            <p:nvPr/>
          </p:nvSpPr>
          <p:spPr bwMode="auto">
            <a:xfrm flipV="1">
              <a:off x="7063867" y="3016531"/>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103" name="Rectangle 194"/>
            <p:cNvSpPr>
              <a:spLocks noChangeArrowheads="1"/>
            </p:cNvSpPr>
            <p:nvPr/>
          </p:nvSpPr>
          <p:spPr bwMode="auto">
            <a:xfrm>
              <a:off x="7206768" y="2945064"/>
              <a:ext cx="87312" cy="9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53" name="Line 195"/>
            <p:cNvSpPr>
              <a:spLocks noChangeShapeType="1"/>
            </p:cNvSpPr>
            <p:nvPr/>
          </p:nvSpPr>
          <p:spPr bwMode="auto">
            <a:xfrm flipH="1" flipV="1">
              <a:off x="7206739" y="2945090"/>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54" name="Line 196"/>
            <p:cNvSpPr>
              <a:spLocks noChangeShapeType="1"/>
            </p:cNvSpPr>
            <p:nvPr/>
          </p:nvSpPr>
          <p:spPr bwMode="auto">
            <a:xfrm>
              <a:off x="7246427" y="2989543"/>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55" name="Line 197"/>
            <p:cNvSpPr>
              <a:spLocks noChangeShapeType="1"/>
            </p:cNvSpPr>
            <p:nvPr/>
          </p:nvSpPr>
          <p:spPr bwMode="auto">
            <a:xfrm flipH="1">
              <a:off x="7206739" y="2989543"/>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56" name="Line 198"/>
            <p:cNvSpPr>
              <a:spLocks noChangeShapeType="1"/>
            </p:cNvSpPr>
            <p:nvPr/>
          </p:nvSpPr>
          <p:spPr bwMode="auto">
            <a:xfrm flipV="1">
              <a:off x="7246427" y="2945090"/>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108" name="Rectangle 199"/>
            <p:cNvSpPr>
              <a:spLocks noChangeArrowheads="1"/>
            </p:cNvSpPr>
            <p:nvPr/>
          </p:nvSpPr>
          <p:spPr bwMode="auto">
            <a:xfrm>
              <a:off x="7389331" y="2962527"/>
              <a:ext cx="85725" cy="9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58" name="Line 200"/>
            <p:cNvSpPr>
              <a:spLocks noChangeShapeType="1"/>
            </p:cNvSpPr>
            <p:nvPr/>
          </p:nvSpPr>
          <p:spPr bwMode="auto">
            <a:xfrm flipH="1" flipV="1">
              <a:off x="7389299" y="2962553"/>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59" name="Line 201"/>
            <p:cNvSpPr>
              <a:spLocks noChangeShapeType="1"/>
            </p:cNvSpPr>
            <p:nvPr/>
          </p:nvSpPr>
          <p:spPr bwMode="auto">
            <a:xfrm>
              <a:off x="7428986" y="3007006"/>
              <a:ext cx="38099"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60" name="Line 202"/>
            <p:cNvSpPr>
              <a:spLocks noChangeShapeType="1"/>
            </p:cNvSpPr>
            <p:nvPr/>
          </p:nvSpPr>
          <p:spPr bwMode="auto">
            <a:xfrm flipH="1">
              <a:off x="7389299" y="3007006"/>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61" name="Line 203"/>
            <p:cNvSpPr>
              <a:spLocks noChangeShapeType="1"/>
            </p:cNvSpPr>
            <p:nvPr/>
          </p:nvSpPr>
          <p:spPr bwMode="auto">
            <a:xfrm flipV="1">
              <a:off x="7428986" y="2962553"/>
              <a:ext cx="38099"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113" name="Rectangle 204"/>
            <p:cNvSpPr>
              <a:spLocks noChangeArrowheads="1"/>
            </p:cNvSpPr>
            <p:nvPr/>
          </p:nvSpPr>
          <p:spPr bwMode="auto">
            <a:xfrm>
              <a:off x="7570306" y="3016502"/>
              <a:ext cx="87313" cy="9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grpSp>
          <p:nvGrpSpPr>
            <p:cNvPr id="32114" name="Group 206"/>
            <p:cNvGrpSpPr>
              <a:grpSpLocks/>
            </p:cNvGrpSpPr>
            <p:nvPr/>
          </p:nvGrpSpPr>
          <p:grpSpPr bwMode="auto">
            <a:xfrm>
              <a:off x="7570306" y="3016502"/>
              <a:ext cx="79375" cy="88900"/>
              <a:chOff x="4586" y="2041"/>
              <a:chExt cx="50" cy="56"/>
            </a:xfrm>
          </p:grpSpPr>
          <p:sp>
            <p:nvSpPr>
              <p:cNvPr id="47506"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507"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508"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509"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sp>
          <p:nvSpPr>
            <p:cNvPr id="32115" name="Rectangle 209"/>
            <p:cNvSpPr>
              <a:spLocks noChangeArrowheads="1"/>
            </p:cNvSpPr>
            <p:nvPr/>
          </p:nvSpPr>
          <p:spPr bwMode="auto">
            <a:xfrm>
              <a:off x="7752869" y="3080002"/>
              <a:ext cx="87312" cy="9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65" name="Line 210"/>
            <p:cNvSpPr>
              <a:spLocks noChangeShapeType="1"/>
            </p:cNvSpPr>
            <p:nvPr/>
          </p:nvSpPr>
          <p:spPr bwMode="auto">
            <a:xfrm flipH="1" flipV="1">
              <a:off x="7752830" y="3080035"/>
              <a:ext cx="41274" cy="42865"/>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66" name="Line 211"/>
            <p:cNvSpPr>
              <a:spLocks noChangeShapeType="1"/>
            </p:cNvSpPr>
            <p:nvPr/>
          </p:nvSpPr>
          <p:spPr bwMode="auto">
            <a:xfrm>
              <a:off x="7794104" y="3122900"/>
              <a:ext cx="38099" cy="4604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67" name="Line 212"/>
            <p:cNvSpPr>
              <a:spLocks noChangeShapeType="1"/>
            </p:cNvSpPr>
            <p:nvPr/>
          </p:nvSpPr>
          <p:spPr bwMode="auto">
            <a:xfrm flipH="1">
              <a:off x="7752830" y="3122900"/>
              <a:ext cx="41274" cy="4604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68" name="Line 213"/>
            <p:cNvSpPr>
              <a:spLocks noChangeShapeType="1"/>
            </p:cNvSpPr>
            <p:nvPr/>
          </p:nvSpPr>
          <p:spPr bwMode="auto">
            <a:xfrm flipV="1">
              <a:off x="7794104" y="3080035"/>
              <a:ext cx="38099" cy="42865"/>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120" name="Rectangle 214"/>
            <p:cNvSpPr>
              <a:spLocks noChangeArrowheads="1"/>
            </p:cNvSpPr>
            <p:nvPr/>
          </p:nvSpPr>
          <p:spPr bwMode="auto">
            <a:xfrm>
              <a:off x="7927494" y="2979989"/>
              <a:ext cx="87312" cy="100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70" name="Line 215"/>
            <p:cNvSpPr>
              <a:spLocks noChangeShapeType="1"/>
            </p:cNvSpPr>
            <p:nvPr/>
          </p:nvSpPr>
          <p:spPr bwMode="auto">
            <a:xfrm flipH="1" flipV="1">
              <a:off x="7927452" y="2980017"/>
              <a:ext cx="41274"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71" name="Line 216"/>
            <p:cNvSpPr>
              <a:spLocks noChangeShapeType="1"/>
            </p:cNvSpPr>
            <p:nvPr/>
          </p:nvSpPr>
          <p:spPr bwMode="auto">
            <a:xfrm>
              <a:off x="7968726" y="3024469"/>
              <a:ext cx="38099"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72" name="Line 217"/>
            <p:cNvSpPr>
              <a:spLocks noChangeShapeType="1"/>
            </p:cNvSpPr>
            <p:nvPr/>
          </p:nvSpPr>
          <p:spPr bwMode="auto">
            <a:xfrm flipH="1">
              <a:off x="7927452" y="3024469"/>
              <a:ext cx="41274"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73" name="Line 218"/>
            <p:cNvSpPr>
              <a:spLocks noChangeShapeType="1"/>
            </p:cNvSpPr>
            <p:nvPr/>
          </p:nvSpPr>
          <p:spPr bwMode="auto">
            <a:xfrm flipV="1">
              <a:off x="7968726" y="2980017"/>
              <a:ext cx="38099"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125" name="Rectangle 219"/>
            <p:cNvSpPr>
              <a:spLocks noChangeArrowheads="1"/>
            </p:cNvSpPr>
            <p:nvPr/>
          </p:nvSpPr>
          <p:spPr bwMode="auto">
            <a:xfrm>
              <a:off x="8110056" y="3068889"/>
              <a:ext cx="87313" cy="100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75" name="Line 220"/>
            <p:cNvSpPr>
              <a:spLocks noChangeShapeType="1"/>
            </p:cNvSpPr>
            <p:nvPr/>
          </p:nvSpPr>
          <p:spPr bwMode="auto">
            <a:xfrm flipH="1" flipV="1">
              <a:off x="8110011" y="3068922"/>
              <a:ext cx="39686" cy="4604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76" name="Line 221"/>
            <p:cNvSpPr>
              <a:spLocks noChangeShapeType="1"/>
            </p:cNvSpPr>
            <p:nvPr/>
          </p:nvSpPr>
          <p:spPr bwMode="auto">
            <a:xfrm>
              <a:off x="8149698" y="3114961"/>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77" name="Line 222"/>
            <p:cNvSpPr>
              <a:spLocks noChangeShapeType="1"/>
            </p:cNvSpPr>
            <p:nvPr/>
          </p:nvSpPr>
          <p:spPr bwMode="auto">
            <a:xfrm flipH="1">
              <a:off x="8110011" y="3114961"/>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78" name="Line 223"/>
            <p:cNvSpPr>
              <a:spLocks noChangeShapeType="1"/>
            </p:cNvSpPr>
            <p:nvPr/>
          </p:nvSpPr>
          <p:spPr bwMode="auto">
            <a:xfrm flipV="1">
              <a:off x="8149698" y="3068922"/>
              <a:ext cx="39687" cy="4604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130" name="Rectangle 224"/>
            <p:cNvSpPr>
              <a:spLocks noChangeArrowheads="1"/>
            </p:cNvSpPr>
            <p:nvPr/>
          </p:nvSpPr>
          <p:spPr bwMode="auto">
            <a:xfrm>
              <a:off x="8292619" y="3080002"/>
              <a:ext cx="87312" cy="9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80" name="Line 225"/>
            <p:cNvSpPr>
              <a:spLocks noChangeShapeType="1"/>
            </p:cNvSpPr>
            <p:nvPr/>
          </p:nvSpPr>
          <p:spPr bwMode="auto">
            <a:xfrm flipH="1" flipV="1">
              <a:off x="8292570" y="3080035"/>
              <a:ext cx="39687" cy="42865"/>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81" name="Line 226"/>
            <p:cNvSpPr>
              <a:spLocks noChangeShapeType="1"/>
            </p:cNvSpPr>
            <p:nvPr/>
          </p:nvSpPr>
          <p:spPr bwMode="auto">
            <a:xfrm>
              <a:off x="8332257" y="3122900"/>
              <a:ext cx="39686" cy="4604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82" name="Line 227"/>
            <p:cNvSpPr>
              <a:spLocks noChangeShapeType="1"/>
            </p:cNvSpPr>
            <p:nvPr/>
          </p:nvSpPr>
          <p:spPr bwMode="auto">
            <a:xfrm flipH="1">
              <a:off x="8292570" y="3122900"/>
              <a:ext cx="39687" cy="4604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83" name="Line 228"/>
            <p:cNvSpPr>
              <a:spLocks noChangeShapeType="1"/>
            </p:cNvSpPr>
            <p:nvPr/>
          </p:nvSpPr>
          <p:spPr bwMode="auto">
            <a:xfrm flipV="1">
              <a:off x="8332257" y="3080035"/>
              <a:ext cx="39686" cy="42865"/>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135" name="Rectangle 229"/>
            <p:cNvSpPr>
              <a:spLocks noChangeArrowheads="1"/>
            </p:cNvSpPr>
            <p:nvPr/>
          </p:nvSpPr>
          <p:spPr bwMode="auto">
            <a:xfrm>
              <a:off x="8475181" y="3122864"/>
              <a:ext cx="87313" cy="100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47485" name="Line 230"/>
            <p:cNvSpPr>
              <a:spLocks noChangeShapeType="1"/>
            </p:cNvSpPr>
            <p:nvPr/>
          </p:nvSpPr>
          <p:spPr bwMode="auto">
            <a:xfrm flipH="1" flipV="1">
              <a:off x="8475130" y="3122900"/>
              <a:ext cx="39686" cy="4604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86" name="Line 231"/>
            <p:cNvSpPr>
              <a:spLocks noChangeShapeType="1"/>
            </p:cNvSpPr>
            <p:nvPr/>
          </p:nvSpPr>
          <p:spPr bwMode="auto">
            <a:xfrm>
              <a:off x="8514816" y="3168939"/>
              <a:ext cx="39687"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87" name="Line 232"/>
            <p:cNvSpPr>
              <a:spLocks noChangeShapeType="1"/>
            </p:cNvSpPr>
            <p:nvPr/>
          </p:nvSpPr>
          <p:spPr bwMode="auto">
            <a:xfrm flipH="1">
              <a:off x="8475130" y="3168939"/>
              <a:ext cx="39686" cy="44452"/>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488" name="Line 233"/>
            <p:cNvSpPr>
              <a:spLocks noChangeShapeType="1"/>
            </p:cNvSpPr>
            <p:nvPr/>
          </p:nvSpPr>
          <p:spPr bwMode="auto">
            <a:xfrm flipV="1">
              <a:off x="8514816" y="3122900"/>
              <a:ext cx="39687" cy="46040"/>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2140" name="Rectangle 234"/>
            <p:cNvSpPr>
              <a:spLocks noChangeArrowheads="1"/>
            </p:cNvSpPr>
            <p:nvPr/>
          </p:nvSpPr>
          <p:spPr bwMode="auto">
            <a:xfrm>
              <a:off x="5606568" y="4970714"/>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-7</a:t>
              </a:r>
            </a:p>
          </p:txBody>
        </p:sp>
        <p:sp>
          <p:nvSpPr>
            <p:cNvPr id="32141" name="Rectangle 235"/>
            <p:cNvSpPr>
              <a:spLocks noChangeArrowheads="1"/>
            </p:cNvSpPr>
            <p:nvPr/>
          </p:nvSpPr>
          <p:spPr bwMode="auto">
            <a:xfrm>
              <a:off x="5606568" y="4657977"/>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-6</a:t>
              </a:r>
            </a:p>
          </p:txBody>
        </p:sp>
        <p:sp>
          <p:nvSpPr>
            <p:cNvPr id="32142" name="Rectangle 236"/>
            <p:cNvSpPr>
              <a:spLocks noChangeArrowheads="1"/>
            </p:cNvSpPr>
            <p:nvPr/>
          </p:nvSpPr>
          <p:spPr bwMode="auto">
            <a:xfrm>
              <a:off x="5606568" y="4343652"/>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-5</a:t>
              </a:r>
            </a:p>
          </p:txBody>
        </p:sp>
        <p:sp>
          <p:nvSpPr>
            <p:cNvPr id="32143" name="Rectangle 237"/>
            <p:cNvSpPr>
              <a:spLocks noChangeArrowheads="1"/>
            </p:cNvSpPr>
            <p:nvPr/>
          </p:nvSpPr>
          <p:spPr bwMode="auto">
            <a:xfrm>
              <a:off x="5606568" y="4029327"/>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-4</a:t>
              </a:r>
            </a:p>
          </p:txBody>
        </p:sp>
        <p:sp>
          <p:nvSpPr>
            <p:cNvPr id="32144" name="Rectangle 238"/>
            <p:cNvSpPr>
              <a:spLocks noChangeArrowheads="1"/>
            </p:cNvSpPr>
            <p:nvPr/>
          </p:nvSpPr>
          <p:spPr bwMode="auto">
            <a:xfrm>
              <a:off x="5606568" y="3724527"/>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-3</a:t>
              </a:r>
            </a:p>
          </p:txBody>
        </p:sp>
        <p:sp>
          <p:nvSpPr>
            <p:cNvPr id="32145" name="Rectangle 239"/>
            <p:cNvSpPr>
              <a:spLocks noChangeArrowheads="1"/>
            </p:cNvSpPr>
            <p:nvPr/>
          </p:nvSpPr>
          <p:spPr bwMode="auto">
            <a:xfrm>
              <a:off x="5606568" y="3410202"/>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-2</a:t>
              </a:r>
            </a:p>
          </p:txBody>
        </p:sp>
        <p:sp>
          <p:nvSpPr>
            <p:cNvPr id="32146" name="Rectangle 240"/>
            <p:cNvSpPr>
              <a:spLocks noChangeArrowheads="1"/>
            </p:cNvSpPr>
            <p:nvPr/>
          </p:nvSpPr>
          <p:spPr bwMode="auto">
            <a:xfrm>
              <a:off x="5606568" y="3095877"/>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-1</a:t>
              </a:r>
            </a:p>
          </p:txBody>
        </p:sp>
        <p:sp>
          <p:nvSpPr>
            <p:cNvPr id="32147" name="Rectangle 241"/>
            <p:cNvSpPr>
              <a:spLocks noChangeArrowheads="1"/>
            </p:cNvSpPr>
            <p:nvPr/>
          </p:nvSpPr>
          <p:spPr bwMode="auto">
            <a:xfrm>
              <a:off x="5673729" y="2783139"/>
              <a:ext cx="113814"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0</a:t>
              </a:r>
            </a:p>
          </p:txBody>
        </p:sp>
        <p:sp>
          <p:nvSpPr>
            <p:cNvPr id="32148" name="Rectangle 242"/>
            <p:cNvSpPr>
              <a:spLocks noChangeArrowheads="1"/>
            </p:cNvSpPr>
            <p:nvPr/>
          </p:nvSpPr>
          <p:spPr bwMode="auto">
            <a:xfrm>
              <a:off x="5673729" y="2468814"/>
              <a:ext cx="113814"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1</a:t>
              </a:r>
            </a:p>
          </p:txBody>
        </p:sp>
        <p:sp>
          <p:nvSpPr>
            <p:cNvPr id="32149" name="Rectangle 243"/>
            <p:cNvSpPr>
              <a:spLocks noChangeArrowheads="1"/>
            </p:cNvSpPr>
            <p:nvPr/>
          </p:nvSpPr>
          <p:spPr bwMode="auto">
            <a:xfrm>
              <a:off x="5951055" y="5121527"/>
              <a:ext cx="113814"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0</a:t>
              </a:r>
            </a:p>
          </p:txBody>
        </p:sp>
        <p:sp>
          <p:nvSpPr>
            <p:cNvPr id="32150" name="Rectangle 244"/>
            <p:cNvSpPr>
              <a:spLocks noChangeArrowheads="1"/>
            </p:cNvSpPr>
            <p:nvPr/>
          </p:nvSpPr>
          <p:spPr bwMode="auto">
            <a:xfrm>
              <a:off x="6316180" y="5121527"/>
              <a:ext cx="113814"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2</a:t>
              </a:r>
            </a:p>
          </p:txBody>
        </p:sp>
        <p:sp>
          <p:nvSpPr>
            <p:cNvPr id="32151" name="Rectangle 245"/>
            <p:cNvSpPr>
              <a:spLocks noChangeArrowheads="1"/>
            </p:cNvSpPr>
            <p:nvPr/>
          </p:nvSpPr>
          <p:spPr bwMode="auto">
            <a:xfrm>
              <a:off x="6681305" y="5121527"/>
              <a:ext cx="113814"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4</a:t>
              </a:r>
            </a:p>
          </p:txBody>
        </p:sp>
        <p:sp>
          <p:nvSpPr>
            <p:cNvPr id="32152" name="Rectangle 246"/>
            <p:cNvSpPr>
              <a:spLocks noChangeArrowheads="1"/>
            </p:cNvSpPr>
            <p:nvPr/>
          </p:nvSpPr>
          <p:spPr bwMode="auto">
            <a:xfrm>
              <a:off x="7038493" y="5121527"/>
              <a:ext cx="113814"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6</a:t>
              </a:r>
            </a:p>
          </p:txBody>
        </p:sp>
        <p:sp>
          <p:nvSpPr>
            <p:cNvPr id="32153" name="Rectangle 247"/>
            <p:cNvSpPr>
              <a:spLocks noChangeArrowheads="1"/>
            </p:cNvSpPr>
            <p:nvPr/>
          </p:nvSpPr>
          <p:spPr bwMode="auto">
            <a:xfrm>
              <a:off x="7402031" y="5121527"/>
              <a:ext cx="113814"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8</a:t>
              </a:r>
            </a:p>
          </p:txBody>
        </p:sp>
        <p:sp>
          <p:nvSpPr>
            <p:cNvPr id="32154" name="Rectangle 248"/>
            <p:cNvSpPr>
              <a:spLocks noChangeArrowheads="1"/>
            </p:cNvSpPr>
            <p:nvPr/>
          </p:nvSpPr>
          <p:spPr bwMode="auto">
            <a:xfrm>
              <a:off x="7703489" y="5121527"/>
              <a:ext cx="227626"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10</a:t>
              </a:r>
            </a:p>
          </p:txBody>
        </p:sp>
        <p:sp>
          <p:nvSpPr>
            <p:cNvPr id="32155" name="Rectangle 249"/>
            <p:cNvSpPr>
              <a:spLocks noChangeArrowheads="1"/>
            </p:cNvSpPr>
            <p:nvPr/>
          </p:nvSpPr>
          <p:spPr bwMode="auto">
            <a:xfrm>
              <a:off x="8065356" y="5121527"/>
              <a:ext cx="227626"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12</a:t>
              </a:r>
            </a:p>
          </p:txBody>
        </p:sp>
        <p:sp>
          <p:nvSpPr>
            <p:cNvPr id="32156" name="Rectangle 250"/>
            <p:cNvSpPr>
              <a:spLocks noChangeArrowheads="1"/>
            </p:cNvSpPr>
            <p:nvPr/>
          </p:nvSpPr>
          <p:spPr bwMode="auto">
            <a:xfrm>
              <a:off x="8409426" y="5121527"/>
              <a:ext cx="227626"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14</a:t>
              </a:r>
            </a:p>
          </p:txBody>
        </p:sp>
      </p:grpSp>
      <p:sp>
        <p:nvSpPr>
          <p:cNvPr id="31768" name="Text Box 251"/>
          <p:cNvSpPr txBox="1">
            <a:spLocks noChangeArrowheads="1"/>
          </p:cNvSpPr>
          <p:nvPr/>
        </p:nvSpPr>
        <p:spPr bwMode="auto">
          <a:xfrm>
            <a:off x="8166101" y="2106614"/>
            <a:ext cx="11858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b="1">
                <a:solidFill>
                  <a:srgbClr val="3F3F3F"/>
                </a:solidFill>
              </a:rPr>
              <a:t>WOMEN</a:t>
            </a:r>
          </a:p>
        </p:txBody>
      </p:sp>
      <p:sp>
        <p:nvSpPr>
          <p:cNvPr id="31769" name="Text Box 354"/>
          <p:cNvSpPr txBox="1">
            <a:spLocks noChangeArrowheads="1"/>
          </p:cNvSpPr>
          <p:nvPr/>
        </p:nvSpPr>
        <p:spPr bwMode="auto">
          <a:xfrm>
            <a:off x="3675063" y="2106614"/>
            <a:ext cx="7493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b="1">
                <a:solidFill>
                  <a:srgbClr val="3F3F3F"/>
                </a:solidFill>
              </a:rPr>
              <a:t>MEN</a:t>
            </a:r>
          </a:p>
        </p:txBody>
      </p:sp>
      <p:sp>
        <p:nvSpPr>
          <p:cNvPr id="47114" name="Text Box 355"/>
          <p:cNvSpPr txBox="1">
            <a:spLocks noChangeArrowheads="1"/>
          </p:cNvSpPr>
          <p:nvPr/>
        </p:nvSpPr>
        <p:spPr bwMode="auto">
          <a:xfrm rot="-5400000">
            <a:off x="717551" y="3638551"/>
            <a:ext cx="2479675" cy="336550"/>
          </a:xfrm>
          <a:prstGeom prst="rect">
            <a:avLst/>
          </a:prstGeom>
          <a:noFill/>
          <a:ln w="9525">
            <a:noFill/>
            <a:miter lim="800000"/>
            <a:headEnd/>
            <a:tailEnd/>
          </a:ln>
        </p:spPr>
        <p:txBody>
          <a:bodyPr wrap="none">
            <a:spAutoFit/>
          </a:bodyPr>
          <a:lstStyle/>
          <a:p>
            <a:pPr fontAlgn="base">
              <a:spcBef>
                <a:spcPct val="0"/>
              </a:spcBef>
              <a:spcAft>
                <a:spcPct val="0"/>
              </a:spcAft>
              <a:defRPr/>
            </a:pPr>
            <a:r>
              <a:rPr lang="en-US" sz="1600" b="1" dirty="0">
                <a:solidFill>
                  <a:srgbClr val="316598">
                    <a:lumMod val="50000"/>
                  </a:srgbClr>
                </a:solidFill>
                <a:cs typeface="Arial" charset="0"/>
              </a:rPr>
              <a:t>Weekly weight loss (kg)</a:t>
            </a:r>
          </a:p>
        </p:txBody>
      </p:sp>
      <p:sp>
        <p:nvSpPr>
          <p:cNvPr id="47115" name="Rectangle 356"/>
          <p:cNvSpPr>
            <a:spLocks noChangeArrowheads="1"/>
          </p:cNvSpPr>
          <p:nvPr/>
        </p:nvSpPr>
        <p:spPr bwMode="auto">
          <a:xfrm>
            <a:off x="8553451" y="5483226"/>
            <a:ext cx="530225" cy="244475"/>
          </a:xfrm>
          <a:prstGeom prst="rect">
            <a:avLst/>
          </a:prstGeom>
          <a:noFill/>
          <a:ln w="9525">
            <a:noFill/>
            <a:miter lim="800000"/>
            <a:headEnd/>
            <a:tailEnd/>
          </a:ln>
        </p:spPr>
        <p:txBody>
          <a:bodyPr wrap="none" lIns="0" tIns="0" rIns="0" bIns="0">
            <a:spAutoFit/>
          </a:bodyPr>
          <a:lstStyle/>
          <a:p>
            <a:pPr fontAlgn="base">
              <a:spcBef>
                <a:spcPct val="0"/>
              </a:spcBef>
              <a:spcAft>
                <a:spcPct val="0"/>
              </a:spcAft>
              <a:defRPr/>
            </a:pPr>
            <a:r>
              <a:rPr lang="en-US" sz="1600" b="1" dirty="0">
                <a:solidFill>
                  <a:srgbClr val="316598">
                    <a:lumMod val="50000"/>
                  </a:srgbClr>
                </a:solidFill>
                <a:cs typeface="Arial" charset="0"/>
              </a:rPr>
              <a:t>Week</a:t>
            </a:r>
          </a:p>
        </p:txBody>
      </p:sp>
      <p:sp>
        <p:nvSpPr>
          <p:cNvPr id="31772" name="Text Box 275"/>
          <p:cNvSpPr txBox="1">
            <a:spLocks noChangeArrowheads="1"/>
          </p:cNvSpPr>
          <p:nvPr/>
        </p:nvSpPr>
        <p:spPr bwMode="auto">
          <a:xfrm>
            <a:off x="4443413" y="4665663"/>
            <a:ext cx="10160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600" b="1">
                <a:solidFill>
                  <a:srgbClr val="3F3F3F"/>
                </a:solidFill>
              </a:rPr>
              <a:t>(≈7.5 kg)</a:t>
            </a:r>
          </a:p>
        </p:txBody>
      </p:sp>
      <p:grpSp>
        <p:nvGrpSpPr>
          <p:cNvPr id="31773" name="Groupe 416"/>
          <p:cNvGrpSpPr>
            <a:grpSpLocks/>
          </p:cNvGrpSpPr>
          <p:nvPr/>
        </p:nvGrpSpPr>
        <p:grpSpPr bwMode="auto">
          <a:xfrm>
            <a:off x="2230438" y="2509839"/>
            <a:ext cx="3714750" cy="2911475"/>
            <a:chOff x="706688" y="2509755"/>
            <a:chExt cx="3714247" cy="2912226"/>
          </a:xfrm>
        </p:grpSpPr>
        <p:sp>
          <p:nvSpPr>
            <p:cNvPr id="31777" name="Line 285"/>
            <p:cNvSpPr>
              <a:spLocks noChangeShapeType="1"/>
            </p:cNvSpPr>
            <p:nvPr/>
          </p:nvSpPr>
          <p:spPr bwMode="auto">
            <a:xfrm>
              <a:off x="974975" y="2910139"/>
              <a:ext cx="72000" cy="1588"/>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47121" name="Rectangle 134"/>
            <p:cNvSpPr>
              <a:spLocks noChangeArrowheads="1"/>
            </p:cNvSpPr>
            <p:nvPr/>
          </p:nvSpPr>
          <p:spPr bwMode="auto">
            <a:xfrm>
              <a:off x="1071764" y="2878150"/>
              <a:ext cx="71427"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31779" name="Line 287"/>
            <p:cNvSpPr>
              <a:spLocks noChangeShapeType="1"/>
            </p:cNvSpPr>
            <p:nvPr/>
          </p:nvSpPr>
          <p:spPr bwMode="auto">
            <a:xfrm>
              <a:off x="974975" y="2910139"/>
              <a:ext cx="3240000" cy="1588"/>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47123" name="Freeform 146"/>
            <p:cNvSpPr>
              <a:spLocks/>
            </p:cNvSpPr>
            <p:nvPr/>
          </p:nvSpPr>
          <p:spPr bwMode="auto">
            <a:xfrm>
              <a:off x="1060652" y="2847979"/>
              <a:ext cx="79364" cy="90511"/>
            </a:xfrm>
            <a:custGeom>
              <a:avLst/>
              <a:gdLst>
                <a:gd name="T0" fmla="*/ 1249877 w 71"/>
                <a:gd name="T1" fmla="*/ 0 h 74"/>
                <a:gd name="T2" fmla="*/ 1249877 w 71"/>
                <a:gd name="T3" fmla="*/ 2990962 h 74"/>
                <a:gd name="T4" fmla="*/ 0 w 71"/>
                <a:gd name="T5" fmla="*/ 2990962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1781" name="Line 254"/>
            <p:cNvSpPr>
              <a:spLocks noChangeShapeType="1"/>
            </p:cNvSpPr>
            <p:nvPr/>
          </p:nvSpPr>
          <p:spPr bwMode="auto">
            <a:xfrm>
              <a:off x="973388" y="5064751"/>
              <a:ext cx="3236912" cy="2801"/>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grpSp>
          <p:nvGrpSpPr>
            <p:cNvPr id="31782" name="Groupe 420"/>
            <p:cNvGrpSpPr>
              <a:grpSpLocks/>
            </p:cNvGrpSpPr>
            <p:nvPr/>
          </p:nvGrpSpPr>
          <p:grpSpPr bwMode="auto">
            <a:xfrm>
              <a:off x="1101238" y="5000710"/>
              <a:ext cx="3084900" cy="51360"/>
              <a:chOff x="1171161" y="4402477"/>
              <a:chExt cx="3084900" cy="51360"/>
            </a:xfrm>
          </p:grpSpPr>
          <p:sp>
            <p:nvSpPr>
              <p:cNvPr id="31928" name="Line 255"/>
              <p:cNvSpPr>
                <a:spLocks noChangeShapeType="1"/>
              </p:cNvSpPr>
              <p:nvPr/>
            </p:nvSpPr>
            <p:spPr bwMode="auto">
              <a:xfrm flipV="1">
                <a:off x="1171161"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29" name="Line 256"/>
              <p:cNvSpPr>
                <a:spLocks noChangeShapeType="1"/>
              </p:cNvSpPr>
              <p:nvPr/>
            </p:nvSpPr>
            <p:spPr bwMode="auto">
              <a:xfrm flipV="1">
                <a:off x="1685311"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30" name="Line 257"/>
              <p:cNvSpPr>
                <a:spLocks noChangeShapeType="1"/>
              </p:cNvSpPr>
              <p:nvPr/>
            </p:nvSpPr>
            <p:spPr bwMode="auto">
              <a:xfrm flipV="1">
                <a:off x="1942386"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31" name="Line 258"/>
              <p:cNvSpPr>
                <a:spLocks noChangeShapeType="1"/>
              </p:cNvSpPr>
              <p:nvPr/>
            </p:nvSpPr>
            <p:spPr bwMode="auto">
              <a:xfrm flipV="1">
                <a:off x="2456536"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32" name="Line 259"/>
              <p:cNvSpPr>
                <a:spLocks noChangeShapeType="1"/>
              </p:cNvSpPr>
              <p:nvPr/>
            </p:nvSpPr>
            <p:spPr bwMode="auto">
              <a:xfrm flipV="1">
                <a:off x="2199461"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33" name="Line 260"/>
              <p:cNvSpPr>
                <a:spLocks noChangeShapeType="1"/>
              </p:cNvSpPr>
              <p:nvPr/>
            </p:nvSpPr>
            <p:spPr bwMode="auto">
              <a:xfrm flipV="1">
                <a:off x="2713611"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34" name="Line 261"/>
              <p:cNvSpPr>
                <a:spLocks noChangeShapeType="1"/>
              </p:cNvSpPr>
              <p:nvPr/>
            </p:nvSpPr>
            <p:spPr bwMode="auto">
              <a:xfrm flipV="1">
                <a:off x="2970686"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35" name="Line 262"/>
              <p:cNvSpPr>
                <a:spLocks noChangeShapeType="1"/>
              </p:cNvSpPr>
              <p:nvPr/>
            </p:nvSpPr>
            <p:spPr bwMode="auto">
              <a:xfrm flipV="1">
                <a:off x="3227761"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36" name="Line 263"/>
              <p:cNvSpPr>
                <a:spLocks noChangeShapeType="1"/>
              </p:cNvSpPr>
              <p:nvPr/>
            </p:nvSpPr>
            <p:spPr bwMode="auto">
              <a:xfrm flipV="1">
                <a:off x="3484836"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37" name="Line 264"/>
              <p:cNvSpPr>
                <a:spLocks noChangeShapeType="1"/>
              </p:cNvSpPr>
              <p:nvPr/>
            </p:nvSpPr>
            <p:spPr bwMode="auto">
              <a:xfrm flipV="1">
                <a:off x="3741911"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38" name="Line 265"/>
              <p:cNvSpPr>
                <a:spLocks noChangeShapeType="1"/>
              </p:cNvSpPr>
              <p:nvPr/>
            </p:nvSpPr>
            <p:spPr bwMode="auto">
              <a:xfrm flipV="1">
                <a:off x="3998986"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39" name="Line 266"/>
              <p:cNvSpPr>
                <a:spLocks noChangeShapeType="1"/>
              </p:cNvSpPr>
              <p:nvPr/>
            </p:nvSpPr>
            <p:spPr bwMode="auto">
              <a:xfrm flipV="1">
                <a:off x="1428236"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sp>
            <p:nvSpPr>
              <p:cNvPr id="31940" name="Line 267"/>
              <p:cNvSpPr>
                <a:spLocks noChangeShapeType="1"/>
              </p:cNvSpPr>
              <p:nvPr/>
            </p:nvSpPr>
            <p:spPr bwMode="auto">
              <a:xfrm flipV="1">
                <a:off x="4256061" y="4402477"/>
                <a:ext cx="0" cy="51360"/>
              </a:xfrm>
              <a:prstGeom prst="line">
                <a:avLst/>
              </a:prstGeom>
              <a:noFill/>
              <a:ln w="34925">
                <a:solidFill>
                  <a:schemeClr val="tx2"/>
                </a:solidFill>
                <a:round/>
                <a:headEnd/>
                <a:tailEnd/>
              </a:ln>
              <a:extLst>
                <a:ext uri="{909E8E84-426E-40DD-AFC4-6F175D3DCCD1}">
                  <a14:hiddenFill xmlns:a14="http://schemas.microsoft.com/office/drawing/2010/main">
                    <a:noFill/>
                  </a14:hiddenFill>
                </a:ext>
              </a:extLst>
            </p:spPr>
            <p:txBody>
              <a:bodyPr wrap="none" anchor="ctr"/>
              <a:lstStyle/>
              <a:p>
                <a:pPr fontAlgn="base">
                  <a:spcBef>
                    <a:spcPct val="0"/>
                  </a:spcBef>
                  <a:spcAft>
                    <a:spcPct val="0"/>
                  </a:spcAft>
                </a:pPr>
                <a:endParaRPr lang="en-GB">
                  <a:solidFill>
                    <a:srgbClr val="3F3F3F"/>
                  </a:solidFill>
                  <a:cs typeface="Arial" panose="020B0604020202020204" pitchFamily="34" charset="0"/>
                </a:endParaRPr>
              </a:p>
            </p:txBody>
          </p:sp>
        </p:grpSp>
        <p:sp>
          <p:nvSpPr>
            <p:cNvPr id="31783" name="Text Box 268"/>
            <p:cNvSpPr txBox="1">
              <a:spLocks noChangeArrowheads="1"/>
            </p:cNvSpPr>
            <p:nvPr/>
          </p:nvSpPr>
          <p:spPr bwMode="auto">
            <a:xfrm>
              <a:off x="940217" y="5083427"/>
              <a:ext cx="29848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600" b="1">
                  <a:solidFill>
                    <a:srgbClr val="316598"/>
                  </a:solidFill>
                </a:rPr>
                <a:t>0</a:t>
              </a:r>
            </a:p>
          </p:txBody>
        </p:sp>
        <p:sp>
          <p:nvSpPr>
            <p:cNvPr id="31784" name="Text Box 269"/>
            <p:cNvSpPr txBox="1">
              <a:spLocks noChangeArrowheads="1"/>
            </p:cNvSpPr>
            <p:nvPr/>
          </p:nvSpPr>
          <p:spPr bwMode="auto">
            <a:xfrm>
              <a:off x="1454566" y="5083427"/>
              <a:ext cx="228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600" b="1">
                  <a:solidFill>
                    <a:srgbClr val="316598"/>
                  </a:solidFill>
                </a:rPr>
                <a:t>2</a:t>
              </a:r>
            </a:p>
          </p:txBody>
        </p:sp>
        <p:sp>
          <p:nvSpPr>
            <p:cNvPr id="31785" name="Text Box 270"/>
            <p:cNvSpPr txBox="1">
              <a:spLocks noChangeArrowheads="1"/>
            </p:cNvSpPr>
            <p:nvPr/>
          </p:nvSpPr>
          <p:spPr bwMode="auto">
            <a:xfrm>
              <a:off x="1961647" y="5083427"/>
              <a:ext cx="228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600" b="1">
                  <a:solidFill>
                    <a:srgbClr val="316598"/>
                  </a:solidFill>
                </a:rPr>
                <a:t>4</a:t>
              </a:r>
            </a:p>
          </p:txBody>
        </p:sp>
        <p:sp>
          <p:nvSpPr>
            <p:cNvPr id="31786" name="Text Box 271"/>
            <p:cNvSpPr txBox="1">
              <a:spLocks noChangeArrowheads="1"/>
            </p:cNvSpPr>
            <p:nvPr/>
          </p:nvSpPr>
          <p:spPr bwMode="auto">
            <a:xfrm>
              <a:off x="2490702" y="5083427"/>
              <a:ext cx="228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600" b="1">
                  <a:solidFill>
                    <a:srgbClr val="316598"/>
                  </a:solidFill>
                </a:rPr>
                <a:t>6</a:t>
              </a:r>
            </a:p>
          </p:txBody>
        </p:sp>
        <p:sp>
          <p:nvSpPr>
            <p:cNvPr id="31787" name="Text Box 272"/>
            <p:cNvSpPr txBox="1">
              <a:spLocks noChangeArrowheads="1"/>
            </p:cNvSpPr>
            <p:nvPr/>
          </p:nvSpPr>
          <p:spPr bwMode="auto">
            <a:xfrm>
              <a:off x="3011485" y="5083427"/>
              <a:ext cx="227013"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600" b="1">
                  <a:solidFill>
                    <a:srgbClr val="316598"/>
                  </a:solidFill>
                </a:rPr>
                <a:t>8</a:t>
              </a:r>
            </a:p>
          </p:txBody>
        </p:sp>
        <p:sp>
          <p:nvSpPr>
            <p:cNvPr id="31788" name="Text Box 273"/>
            <p:cNvSpPr txBox="1">
              <a:spLocks noChangeArrowheads="1"/>
            </p:cNvSpPr>
            <p:nvPr/>
          </p:nvSpPr>
          <p:spPr bwMode="auto">
            <a:xfrm>
              <a:off x="3450805" y="5083427"/>
              <a:ext cx="462883"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600" b="1">
                  <a:solidFill>
                    <a:srgbClr val="316598"/>
                  </a:solidFill>
                </a:rPr>
                <a:t>10</a:t>
              </a:r>
            </a:p>
          </p:txBody>
        </p:sp>
        <p:sp>
          <p:nvSpPr>
            <p:cNvPr id="31789" name="Text Box 274"/>
            <p:cNvSpPr txBox="1">
              <a:spLocks noChangeArrowheads="1"/>
            </p:cNvSpPr>
            <p:nvPr/>
          </p:nvSpPr>
          <p:spPr bwMode="auto">
            <a:xfrm>
              <a:off x="3939922" y="5082117"/>
              <a:ext cx="481013"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600" b="1">
                  <a:solidFill>
                    <a:srgbClr val="316598"/>
                  </a:solidFill>
                </a:rPr>
                <a:t>12</a:t>
              </a:r>
            </a:p>
          </p:txBody>
        </p:sp>
        <p:sp>
          <p:nvSpPr>
            <p:cNvPr id="31790" name="Line 276"/>
            <p:cNvSpPr>
              <a:spLocks noChangeShapeType="1"/>
            </p:cNvSpPr>
            <p:nvPr/>
          </p:nvSpPr>
          <p:spPr bwMode="auto">
            <a:xfrm>
              <a:off x="974975" y="2637089"/>
              <a:ext cx="1588" cy="2422525"/>
            </a:xfrm>
            <a:prstGeom prst="line">
              <a:avLst/>
            </a:prstGeom>
            <a:noFill/>
            <a:ln w="23876">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791" name="Line 277"/>
            <p:cNvSpPr>
              <a:spLocks noChangeShapeType="1"/>
            </p:cNvSpPr>
            <p:nvPr/>
          </p:nvSpPr>
          <p:spPr bwMode="auto">
            <a:xfrm>
              <a:off x="974975" y="5059614"/>
              <a:ext cx="72000" cy="1588"/>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792" name="Line 278"/>
            <p:cNvSpPr>
              <a:spLocks noChangeShapeType="1"/>
            </p:cNvSpPr>
            <p:nvPr/>
          </p:nvSpPr>
          <p:spPr bwMode="auto">
            <a:xfrm>
              <a:off x="974975" y="4786564"/>
              <a:ext cx="72000" cy="1588"/>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793" name="Line 279"/>
            <p:cNvSpPr>
              <a:spLocks noChangeShapeType="1"/>
            </p:cNvSpPr>
            <p:nvPr/>
          </p:nvSpPr>
          <p:spPr bwMode="auto">
            <a:xfrm>
              <a:off x="974975" y="4521452"/>
              <a:ext cx="72000" cy="15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794" name="Line 280"/>
            <p:cNvSpPr>
              <a:spLocks noChangeShapeType="1"/>
            </p:cNvSpPr>
            <p:nvPr/>
          </p:nvSpPr>
          <p:spPr bwMode="auto">
            <a:xfrm>
              <a:off x="974975" y="4249989"/>
              <a:ext cx="72000" cy="1588"/>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795" name="Line 281"/>
            <p:cNvSpPr>
              <a:spLocks noChangeShapeType="1"/>
            </p:cNvSpPr>
            <p:nvPr/>
          </p:nvSpPr>
          <p:spPr bwMode="auto">
            <a:xfrm>
              <a:off x="974975" y="3984877"/>
              <a:ext cx="72000" cy="15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796" name="Line 282"/>
            <p:cNvSpPr>
              <a:spLocks noChangeShapeType="1"/>
            </p:cNvSpPr>
            <p:nvPr/>
          </p:nvSpPr>
          <p:spPr bwMode="auto">
            <a:xfrm>
              <a:off x="974975" y="3711827"/>
              <a:ext cx="72000" cy="15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797" name="Line 283"/>
            <p:cNvSpPr>
              <a:spLocks noChangeShapeType="1"/>
            </p:cNvSpPr>
            <p:nvPr/>
          </p:nvSpPr>
          <p:spPr bwMode="auto">
            <a:xfrm>
              <a:off x="974975" y="3446714"/>
              <a:ext cx="72000" cy="1588"/>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798" name="Line 284"/>
            <p:cNvSpPr>
              <a:spLocks noChangeShapeType="1"/>
            </p:cNvSpPr>
            <p:nvPr/>
          </p:nvSpPr>
          <p:spPr bwMode="auto">
            <a:xfrm>
              <a:off x="974975" y="3175252"/>
              <a:ext cx="72000" cy="1587"/>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799" name="Line 286"/>
            <p:cNvSpPr>
              <a:spLocks noChangeShapeType="1"/>
            </p:cNvSpPr>
            <p:nvPr/>
          </p:nvSpPr>
          <p:spPr bwMode="auto">
            <a:xfrm>
              <a:off x="974975" y="2653131"/>
              <a:ext cx="72000" cy="1588"/>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00" name="Freeform 288"/>
            <p:cNvSpPr>
              <a:spLocks/>
            </p:cNvSpPr>
            <p:nvPr/>
          </p:nvSpPr>
          <p:spPr bwMode="auto">
            <a:xfrm>
              <a:off x="1105150" y="2759327"/>
              <a:ext cx="3081338" cy="219075"/>
            </a:xfrm>
            <a:custGeom>
              <a:avLst/>
              <a:gdLst>
                <a:gd name="T0" fmla="*/ 0 w 521"/>
                <a:gd name="T1" fmla="*/ 2147483647 h 32"/>
                <a:gd name="T2" fmla="*/ 2147483647 w 521"/>
                <a:gd name="T3" fmla="*/ 2147483647 h 32"/>
                <a:gd name="T4" fmla="*/ 2147483647 w 521"/>
                <a:gd name="T5" fmla="*/ 2147483647 h 32"/>
                <a:gd name="T6" fmla="*/ 2147483647 w 521"/>
                <a:gd name="T7" fmla="*/ 2147483647 h 32"/>
                <a:gd name="T8" fmla="*/ 2147483647 w 521"/>
                <a:gd name="T9" fmla="*/ 2147483647 h 32"/>
                <a:gd name="T10" fmla="*/ 2147483647 w 521"/>
                <a:gd name="T11" fmla="*/ 2147483647 h 32"/>
                <a:gd name="T12" fmla="*/ 2147483647 w 521"/>
                <a:gd name="T13" fmla="*/ 2147483647 h 32"/>
                <a:gd name="T14" fmla="*/ 2147483647 w 521"/>
                <a:gd name="T15" fmla="*/ 2147483647 h 32"/>
                <a:gd name="T16" fmla="*/ 2147483647 w 521"/>
                <a:gd name="T17" fmla="*/ 2147483647 h 32"/>
                <a:gd name="T18" fmla="*/ 2147483647 w 521"/>
                <a:gd name="T19" fmla="*/ 2147483647 h 32"/>
                <a:gd name="T20" fmla="*/ 2147483647 w 521"/>
                <a:gd name="T21" fmla="*/ 2147483647 h 32"/>
                <a:gd name="T22" fmla="*/ 2147483647 w 521"/>
                <a:gd name="T23" fmla="*/ 0 h 32"/>
                <a:gd name="T24" fmla="*/ 2147483647 w 521"/>
                <a:gd name="T25" fmla="*/ 2147483647 h 3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21"/>
                <a:gd name="T40" fmla="*/ 0 h 32"/>
                <a:gd name="T41" fmla="*/ 521 w 521"/>
                <a:gd name="T42" fmla="*/ 32 h 3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21" h="32">
                  <a:moveTo>
                    <a:pt x="0" y="22"/>
                  </a:moveTo>
                  <a:lnTo>
                    <a:pt x="43" y="15"/>
                  </a:lnTo>
                  <a:lnTo>
                    <a:pt x="87" y="11"/>
                  </a:lnTo>
                  <a:lnTo>
                    <a:pt x="130" y="22"/>
                  </a:lnTo>
                  <a:lnTo>
                    <a:pt x="174" y="20"/>
                  </a:lnTo>
                  <a:lnTo>
                    <a:pt x="217" y="22"/>
                  </a:lnTo>
                  <a:lnTo>
                    <a:pt x="261" y="32"/>
                  </a:lnTo>
                  <a:lnTo>
                    <a:pt x="304" y="27"/>
                  </a:lnTo>
                  <a:lnTo>
                    <a:pt x="347" y="28"/>
                  </a:lnTo>
                  <a:lnTo>
                    <a:pt x="391" y="26"/>
                  </a:lnTo>
                  <a:lnTo>
                    <a:pt x="434" y="6"/>
                  </a:lnTo>
                  <a:lnTo>
                    <a:pt x="478" y="0"/>
                  </a:lnTo>
                  <a:lnTo>
                    <a:pt x="521" y="19"/>
                  </a:lnTo>
                </a:path>
              </a:pathLst>
            </a:custGeom>
            <a:noFill/>
            <a:ln w="11176">
              <a:solidFill>
                <a:srgbClr val="A50021"/>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01" name="Freeform 293"/>
            <p:cNvSpPr>
              <a:spLocks/>
            </p:cNvSpPr>
            <p:nvPr/>
          </p:nvSpPr>
          <p:spPr bwMode="auto">
            <a:xfrm>
              <a:off x="1328988" y="2827589"/>
              <a:ext cx="79375" cy="90488"/>
            </a:xfrm>
            <a:custGeom>
              <a:avLst/>
              <a:gdLst>
                <a:gd name="T0" fmla="*/ 87441214 w 37"/>
                <a:gd name="T1" fmla="*/ 0 h 43"/>
                <a:gd name="T2" fmla="*/ 170280825 w 37"/>
                <a:gd name="T3" fmla="*/ 97424009 h 43"/>
                <a:gd name="T4" fmla="*/ 87441214 w 37"/>
                <a:gd name="T5" fmla="*/ 190420420 h 43"/>
                <a:gd name="T6" fmla="*/ 0 w 37"/>
                <a:gd name="T7" fmla="*/ 97424009 h 43"/>
                <a:gd name="T8" fmla="*/ 87441214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9" y="0"/>
                  </a:moveTo>
                  <a:lnTo>
                    <a:pt x="37" y="22"/>
                  </a:lnTo>
                  <a:lnTo>
                    <a:pt x="19" y="43"/>
                  </a:lnTo>
                  <a:lnTo>
                    <a:pt x="0" y="22"/>
                  </a:lnTo>
                  <a:lnTo>
                    <a:pt x="19"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02" name="Freeform 294"/>
            <p:cNvSpPr>
              <a:spLocks/>
            </p:cNvSpPr>
            <p:nvPr/>
          </p:nvSpPr>
          <p:spPr bwMode="auto">
            <a:xfrm>
              <a:off x="1589338" y="2800602"/>
              <a:ext cx="79375" cy="90487"/>
            </a:xfrm>
            <a:custGeom>
              <a:avLst/>
              <a:gdLst>
                <a:gd name="T0" fmla="*/ 87441214 w 37"/>
                <a:gd name="T1" fmla="*/ 0 h 43"/>
                <a:gd name="T2" fmla="*/ 170280825 w 37"/>
                <a:gd name="T3" fmla="*/ 97422932 h 43"/>
                <a:gd name="T4" fmla="*/ 87441214 w 37"/>
                <a:gd name="T5" fmla="*/ 190416211 h 43"/>
                <a:gd name="T6" fmla="*/ 0 w 37"/>
                <a:gd name="T7" fmla="*/ 97422932 h 43"/>
                <a:gd name="T8" fmla="*/ 87441214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9" y="0"/>
                  </a:moveTo>
                  <a:lnTo>
                    <a:pt x="37" y="22"/>
                  </a:lnTo>
                  <a:lnTo>
                    <a:pt x="19" y="43"/>
                  </a:lnTo>
                  <a:lnTo>
                    <a:pt x="0" y="22"/>
                  </a:lnTo>
                  <a:lnTo>
                    <a:pt x="19"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03" name="Freeform 295"/>
            <p:cNvSpPr>
              <a:spLocks/>
            </p:cNvSpPr>
            <p:nvPr/>
          </p:nvSpPr>
          <p:spPr bwMode="auto">
            <a:xfrm>
              <a:off x="1843338" y="2875214"/>
              <a:ext cx="79375" cy="90488"/>
            </a:xfrm>
            <a:custGeom>
              <a:avLst/>
              <a:gdLst>
                <a:gd name="T0" fmla="*/ 82900920 w 38"/>
                <a:gd name="T1" fmla="*/ 0 h 43"/>
                <a:gd name="T2" fmla="*/ 165799752 w 38"/>
                <a:gd name="T3" fmla="*/ 97424009 h 43"/>
                <a:gd name="T4" fmla="*/ 82900920 w 38"/>
                <a:gd name="T5" fmla="*/ 190420420 h 43"/>
                <a:gd name="T6" fmla="*/ 0 w 38"/>
                <a:gd name="T7" fmla="*/ 97424009 h 43"/>
                <a:gd name="T8" fmla="*/ 82900920 w 38"/>
                <a:gd name="T9" fmla="*/ 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9" y="0"/>
                  </a:moveTo>
                  <a:lnTo>
                    <a:pt x="38" y="22"/>
                  </a:lnTo>
                  <a:lnTo>
                    <a:pt x="19" y="43"/>
                  </a:lnTo>
                  <a:lnTo>
                    <a:pt x="0" y="22"/>
                  </a:lnTo>
                  <a:lnTo>
                    <a:pt x="19"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04" name="Freeform 296"/>
            <p:cNvSpPr>
              <a:spLocks/>
            </p:cNvSpPr>
            <p:nvPr/>
          </p:nvSpPr>
          <p:spPr bwMode="auto">
            <a:xfrm>
              <a:off x="2103688" y="2862514"/>
              <a:ext cx="79375" cy="90488"/>
            </a:xfrm>
            <a:custGeom>
              <a:avLst/>
              <a:gdLst>
                <a:gd name="T0" fmla="*/ 82900920 w 38"/>
                <a:gd name="T1" fmla="*/ 0 h 43"/>
                <a:gd name="T2" fmla="*/ 165799752 w 38"/>
                <a:gd name="T3" fmla="*/ 92996411 h 43"/>
                <a:gd name="T4" fmla="*/ 82900920 w 38"/>
                <a:gd name="T5" fmla="*/ 190420420 h 43"/>
                <a:gd name="T6" fmla="*/ 0 w 38"/>
                <a:gd name="T7" fmla="*/ 92996411 h 43"/>
                <a:gd name="T8" fmla="*/ 82900920 w 38"/>
                <a:gd name="T9" fmla="*/ 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9" y="0"/>
                  </a:moveTo>
                  <a:lnTo>
                    <a:pt x="38" y="21"/>
                  </a:lnTo>
                  <a:lnTo>
                    <a:pt x="19" y="43"/>
                  </a:lnTo>
                  <a:lnTo>
                    <a:pt x="0" y="21"/>
                  </a:lnTo>
                  <a:lnTo>
                    <a:pt x="19"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05" name="Freeform 297"/>
            <p:cNvSpPr>
              <a:spLocks/>
            </p:cNvSpPr>
            <p:nvPr/>
          </p:nvSpPr>
          <p:spPr bwMode="auto">
            <a:xfrm>
              <a:off x="2359275" y="2875214"/>
              <a:ext cx="79375" cy="90488"/>
            </a:xfrm>
            <a:custGeom>
              <a:avLst/>
              <a:gdLst>
                <a:gd name="T0" fmla="*/ 82839611 w 37"/>
                <a:gd name="T1" fmla="*/ 0 h 43"/>
                <a:gd name="T2" fmla="*/ 170280825 w 37"/>
                <a:gd name="T3" fmla="*/ 97424009 h 43"/>
                <a:gd name="T4" fmla="*/ 82839611 w 37"/>
                <a:gd name="T5" fmla="*/ 190420420 h 43"/>
                <a:gd name="T6" fmla="*/ 0 w 37"/>
                <a:gd name="T7" fmla="*/ 97424009 h 43"/>
                <a:gd name="T8" fmla="*/ 82839611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8" y="0"/>
                  </a:moveTo>
                  <a:lnTo>
                    <a:pt x="37" y="22"/>
                  </a:lnTo>
                  <a:lnTo>
                    <a:pt x="18" y="43"/>
                  </a:lnTo>
                  <a:lnTo>
                    <a:pt x="0" y="22"/>
                  </a:lnTo>
                  <a:lnTo>
                    <a:pt x="18"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06" name="Freeform 298"/>
            <p:cNvSpPr>
              <a:spLocks/>
            </p:cNvSpPr>
            <p:nvPr/>
          </p:nvSpPr>
          <p:spPr bwMode="auto">
            <a:xfrm>
              <a:off x="2619625" y="2943477"/>
              <a:ext cx="79375" cy="90487"/>
            </a:xfrm>
            <a:custGeom>
              <a:avLst/>
              <a:gdLst>
                <a:gd name="T0" fmla="*/ 82839611 w 37"/>
                <a:gd name="T1" fmla="*/ 0 h 43"/>
                <a:gd name="T2" fmla="*/ 170280825 w 37"/>
                <a:gd name="T3" fmla="*/ 97422932 h 43"/>
                <a:gd name="T4" fmla="*/ 82839611 w 37"/>
                <a:gd name="T5" fmla="*/ 190416211 h 43"/>
                <a:gd name="T6" fmla="*/ 0 w 37"/>
                <a:gd name="T7" fmla="*/ 97422932 h 43"/>
                <a:gd name="T8" fmla="*/ 82839611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8" y="0"/>
                  </a:moveTo>
                  <a:lnTo>
                    <a:pt x="37" y="22"/>
                  </a:lnTo>
                  <a:lnTo>
                    <a:pt x="18" y="43"/>
                  </a:lnTo>
                  <a:lnTo>
                    <a:pt x="0" y="22"/>
                  </a:lnTo>
                  <a:lnTo>
                    <a:pt x="18"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07" name="Freeform 299"/>
            <p:cNvSpPr>
              <a:spLocks/>
            </p:cNvSpPr>
            <p:nvPr/>
          </p:nvSpPr>
          <p:spPr bwMode="auto">
            <a:xfrm>
              <a:off x="2873625" y="2910139"/>
              <a:ext cx="79375" cy="90488"/>
            </a:xfrm>
            <a:custGeom>
              <a:avLst/>
              <a:gdLst>
                <a:gd name="T0" fmla="*/ 82839611 w 37"/>
                <a:gd name="T1" fmla="*/ 0 h 43"/>
                <a:gd name="T2" fmla="*/ 170280825 w 37"/>
                <a:gd name="T3" fmla="*/ 92996411 h 43"/>
                <a:gd name="T4" fmla="*/ 82839611 w 37"/>
                <a:gd name="T5" fmla="*/ 190420420 h 43"/>
                <a:gd name="T6" fmla="*/ 0 w 37"/>
                <a:gd name="T7" fmla="*/ 92996411 h 43"/>
                <a:gd name="T8" fmla="*/ 82839611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8" y="0"/>
                  </a:moveTo>
                  <a:lnTo>
                    <a:pt x="37" y="21"/>
                  </a:lnTo>
                  <a:lnTo>
                    <a:pt x="18" y="43"/>
                  </a:lnTo>
                  <a:lnTo>
                    <a:pt x="0" y="21"/>
                  </a:lnTo>
                  <a:lnTo>
                    <a:pt x="18"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08" name="Freeform 300"/>
            <p:cNvSpPr>
              <a:spLocks/>
            </p:cNvSpPr>
            <p:nvPr/>
          </p:nvSpPr>
          <p:spPr bwMode="auto">
            <a:xfrm>
              <a:off x="3127625" y="2916489"/>
              <a:ext cx="79375" cy="90488"/>
            </a:xfrm>
            <a:custGeom>
              <a:avLst/>
              <a:gdLst>
                <a:gd name="T0" fmla="*/ 87441214 w 37"/>
                <a:gd name="T1" fmla="*/ 0 h 43"/>
                <a:gd name="T2" fmla="*/ 170280825 w 37"/>
                <a:gd name="T3" fmla="*/ 92996411 h 43"/>
                <a:gd name="T4" fmla="*/ 87441214 w 37"/>
                <a:gd name="T5" fmla="*/ 190420420 h 43"/>
                <a:gd name="T6" fmla="*/ 0 w 37"/>
                <a:gd name="T7" fmla="*/ 92996411 h 43"/>
                <a:gd name="T8" fmla="*/ 87441214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9" y="0"/>
                  </a:moveTo>
                  <a:lnTo>
                    <a:pt x="37" y="21"/>
                  </a:lnTo>
                  <a:lnTo>
                    <a:pt x="19" y="43"/>
                  </a:lnTo>
                  <a:lnTo>
                    <a:pt x="0" y="21"/>
                  </a:lnTo>
                  <a:lnTo>
                    <a:pt x="19"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09" name="Freeform 301"/>
            <p:cNvSpPr>
              <a:spLocks/>
            </p:cNvSpPr>
            <p:nvPr/>
          </p:nvSpPr>
          <p:spPr bwMode="auto">
            <a:xfrm>
              <a:off x="3387975" y="2902202"/>
              <a:ext cx="79375" cy="90487"/>
            </a:xfrm>
            <a:custGeom>
              <a:avLst/>
              <a:gdLst>
                <a:gd name="T0" fmla="*/ 87441214 w 37"/>
                <a:gd name="T1" fmla="*/ 0 h 43"/>
                <a:gd name="T2" fmla="*/ 170280825 w 37"/>
                <a:gd name="T3" fmla="*/ 97422932 h 43"/>
                <a:gd name="T4" fmla="*/ 87441214 w 37"/>
                <a:gd name="T5" fmla="*/ 190416211 h 43"/>
                <a:gd name="T6" fmla="*/ 0 w 37"/>
                <a:gd name="T7" fmla="*/ 97422932 h 43"/>
                <a:gd name="T8" fmla="*/ 87441214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9" y="0"/>
                  </a:moveTo>
                  <a:lnTo>
                    <a:pt x="37" y="22"/>
                  </a:lnTo>
                  <a:lnTo>
                    <a:pt x="19" y="43"/>
                  </a:lnTo>
                  <a:lnTo>
                    <a:pt x="0" y="22"/>
                  </a:lnTo>
                  <a:lnTo>
                    <a:pt x="19"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10" name="Freeform 302"/>
            <p:cNvSpPr>
              <a:spLocks/>
            </p:cNvSpPr>
            <p:nvPr/>
          </p:nvSpPr>
          <p:spPr bwMode="auto">
            <a:xfrm>
              <a:off x="3641975" y="2767264"/>
              <a:ext cx="79375" cy="90488"/>
            </a:xfrm>
            <a:custGeom>
              <a:avLst/>
              <a:gdLst>
                <a:gd name="T0" fmla="*/ 82900920 w 38"/>
                <a:gd name="T1" fmla="*/ 0 h 43"/>
                <a:gd name="T2" fmla="*/ 165799752 w 38"/>
                <a:gd name="T3" fmla="*/ 92996411 h 43"/>
                <a:gd name="T4" fmla="*/ 82900920 w 38"/>
                <a:gd name="T5" fmla="*/ 190420420 h 43"/>
                <a:gd name="T6" fmla="*/ 0 w 38"/>
                <a:gd name="T7" fmla="*/ 92996411 h 43"/>
                <a:gd name="T8" fmla="*/ 82900920 w 38"/>
                <a:gd name="T9" fmla="*/ 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9" y="0"/>
                  </a:moveTo>
                  <a:lnTo>
                    <a:pt x="38" y="21"/>
                  </a:lnTo>
                  <a:lnTo>
                    <a:pt x="19" y="43"/>
                  </a:lnTo>
                  <a:lnTo>
                    <a:pt x="0" y="21"/>
                  </a:lnTo>
                  <a:lnTo>
                    <a:pt x="19"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11" name="Freeform 303"/>
            <p:cNvSpPr>
              <a:spLocks/>
            </p:cNvSpPr>
            <p:nvPr/>
          </p:nvSpPr>
          <p:spPr bwMode="auto">
            <a:xfrm>
              <a:off x="3902325" y="2725989"/>
              <a:ext cx="79375" cy="90488"/>
            </a:xfrm>
            <a:custGeom>
              <a:avLst/>
              <a:gdLst>
                <a:gd name="T0" fmla="*/ 82900920 w 38"/>
                <a:gd name="T1" fmla="*/ 0 h 43"/>
                <a:gd name="T2" fmla="*/ 165799752 w 38"/>
                <a:gd name="T3" fmla="*/ 92996411 h 43"/>
                <a:gd name="T4" fmla="*/ 82900920 w 38"/>
                <a:gd name="T5" fmla="*/ 190420420 h 43"/>
                <a:gd name="T6" fmla="*/ 0 w 38"/>
                <a:gd name="T7" fmla="*/ 92996411 h 43"/>
                <a:gd name="T8" fmla="*/ 82900920 w 38"/>
                <a:gd name="T9" fmla="*/ 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9" y="0"/>
                  </a:moveTo>
                  <a:lnTo>
                    <a:pt x="38" y="21"/>
                  </a:lnTo>
                  <a:lnTo>
                    <a:pt x="19" y="43"/>
                  </a:lnTo>
                  <a:lnTo>
                    <a:pt x="0" y="21"/>
                  </a:lnTo>
                  <a:lnTo>
                    <a:pt x="19"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12" name="Freeform 304"/>
            <p:cNvSpPr>
              <a:spLocks/>
            </p:cNvSpPr>
            <p:nvPr/>
          </p:nvSpPr>
          <p:spPr bwMode="auto">
            <a:xfrm>
              <a:off x="4156325" y="2854577"/>
              <a:ext cx="79375" cy="90487"/>
            </a:xfrm>
            <a:custGeom>
              <a:avLst/>
              <a:gdLst>
                <a:gd name="T0" fmla="*/ 82900920 w 38"/>
                <a:gd name="T1" fmla="*/ 0 h 43"/>
                <a:gd name="T2" fmla="*/ 165799752 w 38"/>
                <a:gd name="T3" fmla="*/ 97422932 h 43"/>
                <a:gd name="T4" fmla="*/ 82900920 w 38"/>
                <a:gd name="T5" fmla="*/ 190416211 h 43"/>
                <a:gd name="T6" fmla="*/ 0 w 38"/>
                <a:gd name="T7" fmla="*/ 97422932 h 43"/>
                <a:gd name="T8" fmla="*/ 82900920 w 38"/>
                <a:gd name="T9" fmla="*/ 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9" y="0"/>
                  </a:moveTo>
                  <a:lnTo>
                    <a:pt x="38" y="22"/>
                  </a:lnTo>
                  <a:lnTo>
                    <a:pt x="19" y="43"/>
                  </a:lnTo>
                  <a:lnTo>
                    <a:pt x="0" y="22"/>
                  </a:lnTo>
                  <a:lnTo>
                    <a:pt x="19" y="0"/>
                  </a:lnTo>
                  <a:close/>
                </a:path>
              </a:pathLst>
            </a:custGeom>
            <a:solidFill>
              <a:srgbClr val="A50021"/>
            </a:solidFill>
            <a:ln w="6350">
              <a:solidFill>
                <a:srgbClr val="A50021"/>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47156" name="Freeform 289"/>
            <p:cNvSpPr>
              <a:spLocks/>
            </p:cNvSpPr>
            <p:nvPr/>
          </p:nvSpPr>
          <p:spPr bwMode="auto">
            <a:xfrm>
              <a:off x="1105096" y="2909908"/>
              <a:ext cx="3080921" cy="1986474"/>
            </a:xfrm>
            <a:custGeom>
              <a:avLst/>
              <a:gdLst>
                <a:gd name="T0" fmla="*/ 0 w 521"/>
                <a:gd name="T1" fmla="*/ 0 h 292"/>
                <a:gd name="T2" fmla="*/ 2147483647 w 521"/>
                <a:gd name="T3" fmla="*/ 2147483647 h 292"/>
                <a:gd name="T4" fmla="*/ 2147483647 w 521"/>
                <a:gd name="T5" fmla="*/ 2147483647 h 292"/>
                <a:gd name="T6" fmla="*/ 2147483647 w 521"/>
                <a:gd name="T7" fmla="*/ 2147483647 h 292"/>
                <a:gd name="T8" fmla="*/ 2147483647 w 521"/>
                <a:gd name="T9" fmla="*/ 2147483647 h 292"/>
                <a:gd name="T10" fmla="*/ 2147483647 w 521"/>
                <a:gd name="T11" fmla="*/ 2147483647 h 292"/>
                <a:gd name="T12" fmla="*/ 2147483647 w 521"/>
                <a:gd name="T13" fmla="*/ 2147483647 h 292"/>
                <a:gd name="T14" fmla="*/ 2147483647 w 521"/>
                <a:gd name="T15" fmla="*/ 2147483647 h 292"/>
                <a:gd name="T16" fmla="*/ 2147483647 w 521"/>
                <a:gd name="T17" fmla="*/ 2147483647 h 292"/>
                <a:gd name="T18" fmla="*/ 2147483647 w 521"/>
                <a:gd name="T19" fmla="*/ 2147483647 h 292"/>
                <a:gd name="T20" fmla="*/ 2147483647 w 521"/>
                <a:gd name="T21" fmla="*/ 2147483647 h 292"/>
                <a:gd name="T22" fmla="*/ 2147483647 w 521"/>
                <a:gd name="T23" fmla="*/ 2147483647 h 292"/>
                <a:gd name="T24" fmla="*/ 2147483647 w 521"/>
                <a:gd name="T25" fmla="*/ 2147483647 h 2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21"/>
                <a:gd name="T40" fmla="*/ 0 h 292"/>
                <a:gd name="T41" fmla="*/ 521 w 521"/>
                <a:gd name="T42" fmla="*/ 292 h 29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21" h="292">
                  <a:moveTo>
                    <a:pt x="0" y="0"/>
                  </a:moveTo>
                  <a:lnTo>
                    <a:pt x="43" y="31"/>
                  </a:lnTo>
                  <a:lnTo>
                    <a:pt x="87" y="50"/>
                  </a:lnTo>
                  <a:lnTo>
                    <a:pt x="130" y="65"/>
                  </a:lnTo>
                  <a:lnTo>
                    <a:pt x="174" y="91"/>
                  </a:lnTo>
                  <a:lnTo>
                    <a:pt x="217" y="121"/>
                  </a:lnTo>
                  <a:lnTo>
                    <a:pt x="261" y="132"/>
                  </a:lnTo>
                  <a:lnTo>
                    <a:pt x="304" y="158"/>
                  </a:lnTo>
                  <a:lnTo>
                    <a:pt x="347" y="187"/>
                  </a:lnTo>
                  <a:lnTo>
                    <a:pt x="391" y="195"/>
                  </a:lnTo>
                  <a:lnTo>
                    <a:pt x="434" y="232"/>
                  </a:lnTo>
                  <a:lnTo>
                    <a:pt x="478" y="255"/>
                  </a:lnTo>
                  <a:lnTo>
                    <a:pt x="521" y="292"/>
                  </a:lnTo>
                </a:path>
              </a:pathLst>
            </a:custGeom>
            <a:noFill/>
            <a:ln w="11176">
              <a:solidFill>
                <a:schemeClr val="accent3"/>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1814" name="Freeform 306"/>
            <p:cNvSpPr>
              <a:spLocks/>
            </p:cNvSpPr>
            <p:nvPr/>
          </p:nvSpPr>
          <p:spPr bwMode="auto">
            <a:xfrm>
              <a:off x="1328988" y="3086352"/>
              <a:ext cx="58737" cy="68262"/>
            </a:xfrm>
            <a:custGeom>
              <a:avLst/>
              <a:gdLst>
                <a:gd name="T0" fmla="*/ 47881760 w 37"/>
                <a:gd name="T1" fmla="*/ 0 h 43"/>
                <a:gd name="T2" fmla="*/ 93244180 w 37"/>
                <a:gd name="T3" fmla="*/ 55443037 h 43"/>
                <a:gd name="T4" fmla="*/ 47881760 w 37"/>
                <a:gd name="T5" fmla="*/ 108365142 h 43"/>
                <a:gd name="T6" fmla="*/ 0 w 37"/>
                <a:gd name="T7" fmla="*/ 55443037 h 43"/>
                <a:gd name="T8" fmla="*/ 47881760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9" y="0"/>
                  </a:moveTo>
                  <a:lnTo>
                    <a:pt x="37" y="22"/>
                  </a:lnTo>
                  <a:lnTo>
                    <a:pt x="19" y="43"/>
                  </a:lnTo>
                  <a:lnTo>
                    <a:pt x="0" y="22"/>
                  </a:lnTo>
                  <a:lnTo>
                    <a:pt x="19"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15" name="Freeform 307"/>
            <p:cNvSpPr>
              <a:spLocks/>
            </p:cNvSpPr>
            <p:nvPr/>
          </p:nvSpPr>
          <p:spPr bwMode="auto">
            <a:xfrm>
              <a:off x="1589338" y="3214939"/>
              <a:ext cx="58737" cy="68263"/>
            </a:xfrm>
            <a:custGeom>
              <a:avLst/>
              <a:gdLst>
                <a:gd name="T0" fmla="*/ 47881760 w 37"/>
                <a:gd name="T1" fmla="*/ 0 h 43"/>
                <a:gd name="T2" fmla="*/ 93244180 w 37"/>
                <a:gd name="T3" fmla="*/ 55443849 h 43"/>
                <a:gd name="T4" fmla="*/ 47881760 w 37"/>
                <a:gd name="T5" fmla="*/ 108368317 h 43"/>
                <a:gd name="T6" fmla="*/ 0 w 37"/>
                <a:gd name="T7" fmla="*/ 55443849 h 43"/>
                <a:gd name="T8" fmla="*/ 47881760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9" y="0"/>
                  </a:moveTo>
                  <a:lnTo>
                    <a:pt x="37" y="22"/>
                  </a:lnTo>
                  <a:lnTo>
                    <a:pt x="19" y="43"/>
                  </a:lnTo>
                  <a:lnTo>
                    <a:pt x="0" y="22"/>
                  </a:lnTo>
                  <a:lnTo>
                    <a:pt x="19"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16" name="Freeform 308"/>
            <p:cNvSpPr>
              <a:spLocks/>
            </p:cNvSpPr>
            <p:nvPr/>
          </p:nvSpPr>
          <p:spPr bwMode="auto">
            <a:xfrm>
              <a:off x="1843338" y="3318127"/>
              <a:ext cx="60325" cy="68262"/>
            </a:xfrm>
            <a:custGeom>
              <a:avLst/>
              <a:gdLst>
                <a:gd name="T0" fmla="*/ 47883756 w 38"/>
                <a:gd name="T1" fmla="*/ 0 h 43"/>
                <a:gd name="T2" fmla="*/ 95765924 w 38"/>
                <a:gd name="T3" fmla="*/ 52922106 h 43"/>
                <a:gd name="T4" fmla="*/ 47883756 w 38"/>
                <a:gd name="T5" fmla="*/ 108365142 h 43"/>
                <a:gd name="T6" fmla="*/ 0 w 38"/>
                <a:gd name="T7" fmla="*/ 52922106 h 43"/>
                <a:gd name="T8" fmla="*/ 47883756 w 38"/>
                <a:gd name="T9" fmla="*/ 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9" y="0"/>
                  </a:moveTo>
                  <a:lnTo>
                    <a:pt x="38" y="21"/>
                  </a:lnTo>
                  <a:lnTo>
                    <a:pt x="19" y="43"/>
                  </a:lnTo>
                  <a:lnTo>
                    <a:pt x="0" y="21"/>
                  </a:lnTo>
                  <a:lnTo>
                    <a:pt x="19"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17" name="Freeform 309"/>
            <p:cNvSpPr>
              <a:spLocks/>
            </p:cNvSpPr>
            <p:nvPr/>
          </p:nvSpPr>
          <p:spPr bwMode="auto">
            <a:xfrm>
              <a:off x="2103688" y="3494339"/>
              <a:ext cx="60325" cy="68263"/>
            </a:xfrm>
            <a:custGeom>
              <a:avLst/>
              <a:gdLst>
                <a:gd name="T0" fmla="*/ 47883756 w 38"/>
                <a:gd name="T1" fmla="*/ 0 h 43"/>
                <a:gd name="T2" fmla="*/ 95765924 w 38"/>
                <a:gd name="T3" fmla="*/ 55443849 h 43"/>
                <a:gd name="T4" fmla="*/ 47883756 w 38"/>
                <a:gd name="T5" fmla="*/ 108368317 h 43"/>
                <a:gd name="T6" fmla="*/ 0 w 38"/>
                <a:gd name="T7" fmla="*/ 55443849 h 43"/>
                <a:gd name="T8" fmla="*/ 47883756 w 38"/>
                <a:gd name="T9" fmla="*/ 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9" y="0"/>
                  </a:moveTo>
                  <a:lnTo>
                    <a:pt x="38" y="22"/>
                  </a:lnTo>
                  <a:lnTo>
                    <a:pt x="19" y="43"/>
                  </a:lnTo>
                  <a:lnTo>
                    <a:pt x="0" y="22"/>
                  </a:lnTo>
                  <a:lnTo>
                    <a:pt x="19"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18" name="Freeform 310"/>
            <p:cNvSpPr>
              <a:spLocks/>
            </p:cNvSpPr>
            <p:nvPr/>
          </p:nvSpPr>
          <p:spPr bwMode="auto">
            <a:xfrm>
              <a:off x="2359275" y="3699127"/>
              <a:ext cx="58738" cy="68262"/>
            </a:xfrm>
            <a:custGeom>
              <a:avLst/>
              <a:gdLst>
                <a:gd name="T0" fmla="*/ 45363192 w 37"/>
                <a:gd name="T1" fmla="*/ 0 h 43"/>
                <a:gd name="T2" fmla="*/ 93247355 w 37"/>
                <a:gd name="T3" fmla="*/ 52922106 h 43"/>
                <a:gd name="T4" fmla="*/ 45363192 w 37"/>
                <a:gd name="T5" fmla="*/ 108365142 h 43"/>
                <a:gd name="T6" fmla="*/ 0 w 37"/>
                <a:gd name="T7" fmla="*/ 52922106 h 43"/>
                <a:gd name="T8" fmla="*/ 45363192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8" y="0"/>
                  </a:moveTo>
                  <a:lnTo>
                    <a:pt x="37" y="21"/>
                  </a:lnTo>
                  <a:lnTo>
                    <a:pt x="18" y="43"/>
                  </a:lnTo>
                  <a:lnTo>
                    <a:pt x="0" y="21"/>
                  </a:lnTo>
                  <a:lnTo>
                    <a:pt x="18"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19" name="Freeform 311"/>
            <p:cNvSpPr>
              <a:spLocks/>
            </p:cNvSpPr>
            <p:nvPr/>
          </p:nvSpPr>
          <p:spPr bwMode="auto">
            <a:xfrm>
              <a:off x="2619625" y="3773739"/>
              <a:ext cx="58738" cy="68263"/>
            </a:xfrm>
            <a:custGeom>
              <a:avLst/>
              <a:gdLst>
                <a:gd name="T0" fmla="*/ 45363192 w 37"/>
                <a:gd name="T1" fmla="*/ 0 h 43"/>
                <a:gd name="T2" fmla="*/ 93247355 w 37"/>
                <a:gd name="T3" fmla="*/ 52924469 h 43"/>
                <a:gd name="T4" fmla="*/ 45363192 w 37"/>
                <a:gd name="T5" fmla="*/ 108368317 h 43"/>
                <a:gd name="T6" fmla="*/ 0 w 37"/>
                <a:gd name="T7" fmla="*/ 52924469 h 43"/>
                <a:gd name="T8" fmla="*/ 45363192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8" y="0"/>
                  </a:moveTo>
                  <a:lnTo>
                    <a:pt x="37" y="21"/>
                  </a:lnTo>
                  <a:lnTo>
                    <a:pt x="18" y="43"/>
                  </a:lnTo>
                  <a:lnTo>
                    <a:pt x="0" y="21"/>
                  </a:lnTo>
                  <a:lnTo>
                    <a:pt x="18"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20" name="Freeform 312"/>
            <p:cNvSpPr>
              <a:spLocks/>
            </p:cNvSpPr>
            <p:nvPr/>
          </p:nvSpPr>
          <p:spPr bwMode="auto">
            <a:xfrm>
              <a:off x="2873625" y="3949952"/>
              <a:ext cx="58738" cy="68262"/>
            </a:xfrm>
            <a:custGeom>
              <a:avLst/>
              <a:gdLst>
                <a:gd name="T0" fmla="*/ 45363192 w 37"/>
                <a:gd name="T1" fmla="*/ 0 h 43"/>
                <a:gd name="T2" fmla="*/ 93247355 w 37"/>
                <a:gd name="T3" fmla="*/ 55443037 h 43"/>
                <a:gd name="T4" fmla="*/ 45363192 w 37"/>
                <a:gd name="T5" fmla="*/ 108365142 h 43"/>
                <a:gd name="T6" fmla="*/ 0 w 37"/>
                <a:gd name="T7" fmla="*/ 55443037 h 43"/>
                <a:gd name="T8" fmla="*/ 45363192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8" y="0"/>
                  </a:moveTo>
                  <a:lnTo>
                    <a:pt x="37" y="22"/>
                  </a:lnTo>
                  <a:lnTo>
                    <a:pt x="18" y="43"/>
                  </a:lnTo>
                  <a:lnTo>
                    <a:pt x="0" y="22"/>
                  </a:lnTo>
                  <a:lnTo>
                    <a:pt x="18"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21" name="Freeform 313"/>
            <p:cNvSpPr>
              <a:spLocks/>
            </p:cNvSpPr>
            <p:nvPr/>
          </p:nvSpPr>
          <p:spPr bwMode="auto">
            <a:xfrm>
              <a:off x="3127625" y="4148389"/>
              <a:ext cx="58738" cy="66675"/>
            </a:xfrm>
            <a:custGeom>
              <a:avLst/>
              <a:gdLst>
                <a:gd name="T0" fmla="*/ 47884163 w 37"/>
                <a:gd name="T1" fmla="*/ 0 h 42"/>
                <a:gd name="T2" fmla="*/ 93247355 w 37"/>
                <a:gd name="T3" fmla="*/ 52924081 h 42"/>
                <a:gd name="T4" fmla="*/ 47884163 w 37"/>
                <a:gd name="T5" fmla="*/ 105846574 h 42"/>
                <a:gd name="T6" fmla="*/ 0 w 37"/>
                <a:gd name="T7" fmla="*/ 52924081 h 42"/>
                <a:gd name="T8" fmla="*/ 47884163 w 37"/>
                <a:gd name="T9" fmla="*/ 0 h 42"/>
                <a:gd name="T10" fmla="*/ 0 60000 65536"/>
                <a:gd name="T11" fmla="*/ 0 60000 65536"/>
                <a:gd name="T12" fmla="*/ 0 60000 65536"/>
                <a:gd name="T13" fmla="*/ 0 60000 65536"/>
                <a:gd name="T14" fmla="*/ 0 60000 65536"/>
                <a:gd name="T15" fmla="*/ 0 w 37"/>
                <a:gd name="T16" fmla="*/ 0 h 42"/>
                <a:gd name="T17" fmla="*/ 37 w 37"/>
                <a:gd name="T18" fmla="*/ 42 h 42"/>
              </a:gdLst>
              <a:ahLst/>
              <a:cxnLst>
                <a:cxn ang="T10">
                  <a:pos x="T0" y="T1"/>
                </a:cxn>
                <a:cxn ang="T11">
                  <a:pos x="T2" y="T3"/>
                </a:cxn>
                <a:cxn ang="T12">
                  <a:pos x="T4" y="T5"/>
                </a:cxn>
                <a:cxn ang="T13">
                  <a:pos x="T6" y="T7"/>
                </a:cxn>
                <a:cxn ang="T14">
                  <a:pos x="T8" y="T9"/>
                </a:cxn>
              </a:cxnLst>
              <a:rect l="T15" t="T16" r="T17" b="T18"/>
              <a:pathLst>
                <a:path w="37" h="42">
                  <a:moveTo>
                    <a:pt x="19" y="0"/>
                  </a:moveTo>
                  <a:lnTo>
                    <a:pt x="37" y="21"/>
                  </a:lnTo>
                  <a:lnTo>
                    <a:pt x="19" y="42"/>
                  </a:lnTo>
                  <a:lnTo>
                    <a:pt x="0" y="21"/>
                  </a:lnTo>
                  <a:lnTo>
                    <a:pt x="19"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22" name="Freeform 314"/>
            <p:cNvSpPr>
              <a:spLocks/>
            </p:cNvSpPr>
            <p:nvPr/>
          </p:nvSpPr>
          <p:spPr bwMode="auto">
            <a:xfrm>
              <a:off x="3387975" y="4202364"/>
              <a:ext cx="58738" cy="68263"/>
            </a:xfrm>
            <a:custGeom>
              <a:avLst/>
              <a:gdLst>
                <a:gd name="T0" fmla="*/ 47884163 w 37"/>
                <a:gd name="T1" fmla="*/ 0 h 43"/>
                <a:gd name="T2" fmla="*/ 93247355 w 37"/>
                <a:gd name="T3" fmla="*/ 52924469 h 43"/>
                <a:gd name="T4" fmla="*/ 47884163 w 37"/>
                <a:gd name="T5" fmla="*/ 108368317 h 43"/>
                <a:gd name="T6" fmla="*/ 0 w 37"/>
                <a:gd name="T7" fmla="*/ 52924469 h 43"/>
                <a:gd name="T8" fmla="*/ 47884163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9" y="0"/>
                  </a:moveTo>
                  <a:lnTo>
                    <a:pt x="37" y="21"/>
                  </a:lnTo>
                  <a:lnTo>
                    <a:pt x="19" y="43"/>
                  </a:lnTo>
                  <a:lnTo>
                    <a:pt x="0" y="21"/>
                  </a:lnTo>
                  <a:lnTo>
                    <a:pt x="19"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23" name="Freeform 315"/>
            <p:cNvSpPr>
              <a:spLocks/>
            </p:cNvSpPr>
            <p:nvPr/>
          </p:nvSpPr>
          <p:spPr bwMode="auto">
            <a:xfrm>
              <a:off x="3641975" y="4453189"/>
              <a:ext cx="60325" cy="68263"/>
            </a:xfrm>
            <a:custGeom>
              <a:avLst/>
              <a:gdLst>
                <a:gd name="T0" fmla="*/ 47883756 w 38"/>
                <a:gd name="T1" fmla="*/ 0 h 43"/>
                <a:gd name="T2" fmla="*/ 95765924 w 38"/>
                <a:gd name="T3" fmla="*/ 55443849 h 43"/>
                <a:gd name="T4" fmla="*/ 47883756 w 38"/>
                <a:gd name="T5" fmla="*/ 108368317 h 43"/>
                <a:gd name="T6" fmla="*/ 0 w 38"/>
                <a:gd name="T7" fmla="*/ 55443849 h 43"/>
                <a:gd name="T8" fmla="*/ 47883756 w 38"/>
                <a:gd name="T9" fmla="*/ 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9" y="0"/>
                  </a:moveTo>
                  <a:lnTo>
                    <a:pt x="38" y="22"/>
                  </a:lnTo>
                  <a:lnTo>
                    <a:pt x="19" y="43"/>
                  </a:lnTo>
                  <a:lnTo>
                    <a:pt x="0" y="22"/>
                  </a:lnTo>
                  <a:lnTo>
                    <a:pt x="19"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24" name="Freeform 316"/>
            <p:cNvSpPr>
              <a:spLocks/>
            </p:cNvSpPr>
            <p:nvPr/>
          </p:nvSpPr>
          <p:spPr bwMode="auto">
            <a:xfrm>
              <a:off x="3902325" y="4610352"/>
              <a:ext cx="60325" cy="68262"/>
            </a:xfrm>
            <a:custGeom>
              <a:avLst/>
              <a:gdLst>
                <a:gd name="T0" fmla="*/ 47883756 w 38"/>
                <a:gd name="T1" fmla="*/ 0 h 43"/>
                <a:gd name="T2" fmla="*/ 95765924 w 38"/>
                <a:gd name="T3" fmla="*/ 52922106 h 43"/>
                <a:gd name="T4" fmla="*/ 47883756 w 38"/>
                <a:gd name="T5" fmla="*/ 108365142 h 43"/>
                <a:gd name="T6" fmla="*/ 0 w 38"/>
                <a:gd name="T7" fmla="*/ 52922106 h 43"/>
                <a:gd name="T8" fmla="*/ 47883756 w 38"/>
                <a:gd name="T9" fmla="*/ 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9" y="0"/>
                  </a:moveTo>
                  <a:lnTo>
                    <a:pt x="38" y="21"/>
                  </a:lnTo>
                  <a:lnTo>
                    <a:pt x="19" y="43"/>
                  </a:lnTo>
                  <a:lnTo>
                    <a:pt x="0" y="21"/>
                  </a:lnTo>
                  <a:lnTo>
                    <a:pt x="19"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1825" name="Freeform 317"/>
            <p:cNvSpPr>
              <a:spLocks/>
            </p:cNvSpPr>
            <p:nvPr/>
          </p:nvSpPr>
          <p:spPr bwMode="auto">
            <a:xfrm>
              <a:off x="4156325" y="4861177"/>
              <a:ext cx="60325" cy="68262"/>
            </a:xfrm>
            <a:custGeom>
              <a:avLst/>
              <a:gdLst>
                <a:gd name="T0" fmla="*/ 47883756 w 38"/>
                <a:gd name="T1" fmla="*/ 0 h 43"/>
                <a:gd name="T2" fmla="*/ 95765924 w 38"/>
                <a:gd name="T3" fmla="*/ 55443037 h 43"/>
                <a:gd name="T4" fmla="*/ 47883756 w 38"/>
                <a:gd name="T5" fmla="*/ 108365142 h 43"/>
                <a:gd name="T6" fmla="*/ 0 w 38"/>
                <a:gd name="T7" fmla="*/ 55443037 h 43"/>
                <a:gd name="T8" fmla="*/ 47883756 w 38"/>
                <a:gd name="T9" fmla="*/ 0 h 43"/>
                <a:gd name="T10" fmla="*/ 0 60000 65536"/>
                <a:gd name="T11" fmla="*/ 0 60000 65536"/>
                <a:gd name="T12" fmla="*/ 0 60000 65536"/>
                <a:gd name="T13" fmla="*/ 0 60000 65536"/>
                <a:gd name="T14" fmla="*/ 0 60000 65536"/>
                <a:gd name="T15" fmla="*/ 0 w 38"/>
                <a:gd name="T16" fmla="*/ 0 h 43"/>
                <a:gd name="T17" fmla="*/ 38 w 38"/>
                <a:gd name="T18" fmla="*/ 43 h 43"/>
              </a:gdLst>
              <a:ahLst/>
              <a:cxnLst>
                <a:cxn ang="T10">
                  <a:pos x="T0" y="T1"/>
                </a:cxn>
                <a:cxn ang="T11">
                  <a:pos x="T2" y="T3"/>
                </a:cxn>
                <a:cxn ang="T12">
                  <a:pos x="T4" y="T5"/>
                </a:cxn>
                <a:cxn ang="T13">
                  <a:pos x="T6" y="T7"/>
                </a:cxn>
                <a:cxn ang="T14">
                  <a:pos x="T8" y="T9"/>
                </a:cxn>
              </a:cxnLst>
              <a:rect l="T15" t="T16" r="T17" b="T18"/>
              <a:pathLst>
                <a:path w="38" h="43">
                  <a:moveTo>
                    <a:pt x="19" y="0"/>
                  </a:moveTo>
                  <a:lnTo>
                    <a:pt x="38" y="22"/>
                  </a:lnTo>
                  <a:lnTo>
                    <a:pt x="19" y="43"/>
                  </a:lnTo>
                  <a:lnTo>
                    <a:pt x="0" y="22"/>
                  </a:lnTo>
                  <a:lnTo>
                    <a:pt x="19" y="0"/>
                  </a:lnTo>
                  <a:close/>
                </a:path>
              </a:pathLst>
            </a:custGeom>
            <a:solidFill>
              <a:srgbClr val="FF9933"/>
            </a:solidFill>
            <a:ln w="6350">
              <a:solidFill>
                <a:srgbClr val="FF9933"/>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47169" name="Freeform 290"/>
            <p:cNvSpPr>
              <a:spLocks/>
            </p:cNvSpPr>
            <p:nvPr/>
          </p:nvSpPr>
          <p:spPr bwMode="auto">
            <a:xfrm>
              <a:off x="1105096" y="2909908"/>
              <a:ext cx="3080921" cy="2040463"/>
            </a:xfrm>
            <a:custGeom>
              <a:avLst/>
              <a:gdLst>
                <a:gd name="T0" fmla="*/ 0 w 521"/>
                <a:gd name="T1" fmla="*/ 0 h 300"/>
                <a:gd name="T2" fmla="*/ 2147483647 w 521"/>
                <a:gd name="T3" fmla="*/ 2147483647 h 300"/>
                <a:gd name="T4" fmla="*/ 2147483647 w 521"/>
                <a:gd name="T5" fmla="*/ 2147483647 h 300"/>
                <a:gd name="T6" fmla="*/ 2147483647 w 521"/>
                <a:gd name="T7" fmla="*/ 2147483647 h 300"/>
                <a:gd name="T8" fmla="*/ 2147483647 w 521"/>
                <a:gd name="T9" fmla="*/ 2147483647 h 300"/>
                <a:gd name="T10" fmla="*/ 2147483647 w 521"/>
                <a:gd name="T11" fmla="*/ 2147483647 h 300"/>
                <a:gd name="T12" fmla="*/ 2147483647 w 521"/>
                <a:gd name="T13" fmla="*/ 2147483647 h 300"/>
                <a:gd name="T14" fmla="*/ 2147483647 w 521"/>
                <a:gd name="T15" fmla="*/ 2147483647 h 300"/>
                <a:gd name="T16" fmla="*/ 2147483647 w 521"/>
                <a:gd name="T17" fmla="*/ 2147483647 h 300"/>
                <a:gd name="T18" fmla="*/ 2147483647 w 521"/>
                <a:gd name="T19" fmla="*/ 2147483647 h 300"/>
                <a:gd name="T20" fmla="*/ 2147483647 w 521"/>
                <a:gd name="T21" fmla="*/ 2147483647 h 300"/>
                <a:gd name="T22" fmla="*/ 2147483647 w 521"/>
                <a:gd name="T23" fmla="*/ 2147483647 h 300"/>
                <a:gd name="T24" fmla="*/ 2147483647 w 521"/>
                <a:gd name="T25" fmla="*/ 2147483647 h 3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21"/>
                <a:gd name="T40" fmla="*/ 0 h 300"/>
                <a:gd name="T41" fmla="*/ 521 w 521"/>
                <a:gd name="T42" fmla="*/ 300 h 30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21" h="300">
                  <a:moveTo>
                    <a:pt x="0" y="0"/>
                  </a:moveTo>
                  <a:lnTo>
                    <a:pt x="43" y="24"/>
                  </a:lnTo>
                  <a:lnTo>
                    <a:pt x="87" y="62"/>
                  </a:lnTo>
                  <a:lnTo>
                    <a:pt x="130" y="85"/>
                  </a:lnTo>
                  <a:lnTo>
                    <a:pt x="174" y="105"/>
                  </a:lnTo>
                  <a:lnTo>
                    <a:pt x="217" y="132"/>
                  </a:lnTo>
                  <a:lnTo>
                    <a:pt x="261" y="148"/>
                  </a:lnTo>
                  <a:lnTo>
                    <a:pt x="304" y="185"/>
                  </a:lnTo>
                  <a:lnTo>
                    <a:pt x="347" y="204"/>
                  </a:lnTo>
                  <a:lnTo>
                    <a:pt x="391" y="228"/>
                  </a:lnTo>
                  <a:lnTo>
                    <a:pt x="434" y="250"/>
                  </a:lnTo>
                  <a:lnTo>
                    <a:pt x="478" y="275"/>
                  </a:lnTo>
                  <a:lnTo>
                    <a:pt x="521" y="300"/>
                  </a:lnTo>
                </a:path>
              </a:pathLst>
            </a:custGeom>
            <a:noFill/>
            <a:ln w="11176">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1827" name="Freeform 319"/>
            <p:cNvSpPr>
              <a:spLocks/>
            </p:cNvSpPr>
            <p:nvPr/>
          </p:nvSpPr>
          <p:spPr bwMode="auto">
            <a:xfrm>
              <a:off x="1328988" y="3038727"/>
              <a:ext cx="58737" cy="68262"/>
            </a:xfrm>
            <a:custGeom>
              <a:avLst/>
              <a:gdLst>
                <a:gd name="T0" fmla="*/ 47881760 w 37"/>
                <a:gd name="T1" fmla="*/ 0 h 43"/>
                <a:gd name="T2" fmla="*/ 93244180 w 37"/>
                <a:gd name="T3" fmla="*/ 55443037 h 43"/>
                <a:gd name="T4" fmla="*/ 47881760 w 37"/>
                <a:gd name="T5" fmla="*/ 108365142 h 43"/>
                <a:gd name="T6" fmla="*/ 0 w 37"/>
                <a:gd name="T7" fmla="*/ 55443037 h 43"/>
                <a:gd name="T8" fmla="*/ 47881760 w 37"/>
                <a:gd name="T9" fmla="*/ 0 h 43"/>
                <a:gd name="T10" fmla="*/ 0 60000 65536"/>
                <a:gd name="T11" fmla="*/ 0 60000 65536"/>
                <a:gd name="T12" fmla="*/ 0 60000 65536"/>
                <a:gd name="T13" fmla="*/ 0 60000 65536"/>
                <a:gd name="T14" fmla="*/ 0 60000 65536"/>
                <a:gd name="T15" fmla="*/ 0 w 37"/>
                <a:gd name="T16" fmla="*/ 0 h 43"/>
                <a:gd name="T17" fmla="*/ 37 w 37"/>
                <a:gd name="T18" fmla="*/ 43 h 43"/>
              </a:gdLst>
              <a:ahLst/>
              <a:cxnLst>
                <a:cxn ang="T10">
                  <a:pos x="T0" y="T1"/>
                </a:cxn>
                <a:cxn ang="T11">
                  <a:pos x="T2" y="T3"/>
                </a:cxn>
                <a:cxn ang="T12">
                  <a:pos x="T4" y="T5"/>
                </a:cxn>
                <a:cxn ang="T13">
                  <a:pos x="T6" y="T7"/>
                </a:cxn>
                <a:cxn ang="T14">
                  <a:pos x="T8" y="T9"/>
                </a:cxn>
              </a:cxnLst>
              <a:rect l="T15" t="T16" r="T17" b="T18"/>
              <a:pathLst>
                <a:path w="37" h="43">
                  <a:moveTo>
                    <a:pt x="19" y="0"/>
                  </a:moveTo>
                  <a:lnTo>
                    <a:pt x="37" y="22"/>
                  </a:lnTo>
                  <a:lnTo>
                    <a:pt x="19" y="43"/>
                  </a:lnTo>
                  <a:lnTo>
                    <a:pt x="0" y="22"/>
                  </a:lnTo>
                  <a:lnTo>
                    <a:pt x="19" y="0"/>
                  </a:lnTo>
                  <a:close/>
                </a:path>
              </a:pathLst>
            </a:custGeom>
            <a:solidFill>
              <a:schemeClr val="folHlink"/>
            </a:solidFill>
            <a:ln w="6350">
              <a:solidFill>
                <a:schemeClr val="folHlink"/>
              </a:solidFill>
              <a:prstDash val="solid"/>
              <a:round/>
              <a:headEnd/>
              <a:tailEnd/>
            </a:ln>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47171" name="Freeform 291"/>
            <p:cNvSpPr>
              <a:spLocks/>
            </p:cNvSpPr>
            <p:nvPr/>
          </p:nvSpPr>
          <p:spPr bwMode="auto">
            <a:xfrm>
              <a:off x="1105096" y="2909908"/>
              <a:ext cx="3080921" cy="250890"/>
            </a:xfrm>
            <a:custGeom>
              <a:avLst/>
              <a:gdLst>
                <a:gd name="T0" fmla="*/ 0 w 521"/>
                <a:gd name="T1" fmla="*/ 0 h 37"/>
                <a:gd name="T2" fmla="*/ 2147483647 w 521"/>
                <a:gd name="T3" fmla="*/ 0 h 37"/>
                <a:gd name="T4" fmla="*/ 2147483647 w 521"/>
                <a:gd name="T5" fmla="*/ 2147483647 h 37"/>
                <a:gd name="T6" fmla="*/ 2147483647 w 521"/>
                <a:gd name="T7" fmla="*/ 2147483647 h 37"/>
                <a:gd name="T8" fmla="*/ 2147483647 w 521"/>
                <a:gd name="T9" fmla="*/ 2147483647 h 37"/>
                <a:gd name="T10" fmla="*/ 2147483647 w 521"/>
                <a:gd name="T11" fmla="*/ 2147483647 h 37"/>
                <a:gd name="T12" fmla="*/ 2147483647 w 521"/>
                <a:gd name="T13" fmla="*/ 2147483647 h 37"/>
                <a:gd name="T14" fmla="*/ 2147483647 w 521"/>
                <a:gd name="T15" fmla="*/ 2147483647 h 37"/>
                <a:gd name="T16" fmla="*/ 2147483647 w 521"/>
                <a:gd name="T17" fmla="*/ 2147483647 h 37"/>
                <a:gd name="T18" fmla="*/ 2147483647 w 521"/>
                <a:gd name="T19" fmla="*/ 2147483647 h 37"/>
                <a:gd name="T20" fmla="*/ 2147483647 w 521"/>
                <a:gd name="T21" fmla="*/ 2147483647 h 37"/>
                <a:gd name="T22" fmla="*/ 2147483647 w 521"/>
                <a:gd name="T23" fmla="*/ 2147483647 h 37"/>
                <a:gd name="T24" fmla="*/ 2147483647 w 521"/>
                <a:gd name="T25" fmla="*/ 2147483647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21"/>
                <a:gd name="T40" fmla="*/ 0 h 37"/>
                <a:gd name="T41" fmla="*/ 521 w 521"/>
                <a:gd name="T42" fmla="*/ 37 h 3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21" h="37">
                  <a:moveTo>
                    <a:pt x="0" y="0"/>
                  </a:moveTo>
                  <a:lnTo>
                    <a:pt x="43" y="0"/>
                  </a:lnTo>
                  <a:lnTo>
                    <a:pt x="87" y="5"/>
                  </a:lnTo>
                  <a:lnTo>
                    <a:pt x="130" y="6"/>
                  </a:lnTo>
                  <a:lnTo>
                    <a:pt x="174" y="15"/>
                  </a:lnTo>
                  <a:lnTo>
                    <a:pt x="217" y="20"/>
                  </a:lnTo>
                  <a:lnTo>
                    <a:pt x="261" y="28"/>
                  </a:lnTo>
                  <a:lnTo>
                    <a:pt x="304" y="37"/>
                  </a:lnTo>
                  <a:lnTo>
                    <a:pt x="347" y="24"/>
                  </a:lnTo>
                  <a:lnTo>
                    <a:pt x="391" y="14"/>
                  </a:lnTo>
                  <a:lnTo>
                    <a:pt x="434" y="14"/>
                  </a:lnTo>
                  <a:lnTo>
                    <a:pt x="478" y="19"/>
                  </a:lnTo>
                  <a:lnTo>
                    <a:pt x="521" y="23"/>
                  </a:lnTo>
                </a:path>
              </a:pathLst>
            </a:custGeom>
            <a:noFill/>
            <a:ln w="19050">
              <a:solidFill>
                <a:schemeClr val="accent4"/>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31829" name="Rectangle 344"/>
            <p:cNvSpPr>
              <a:spLocks noChangeArrowheads="1"/>
            </p:cNvSpPr>
            <p:nvPr/>
          </p:nvSpPr>
          <p:spPr bwMode="auto">
            <a:xfrm>
              <a:off x="706688" y="4932280"/>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-8</a:t>
              </a:r>
              <a:endParaRPr lang="en-US" altLang="en-US" sz="1600">
                <a:solidFill>
                  <a:srgbClr val="316598"/>
                </a:solidFill>
              </a:endParaRPr>
            </a:p>
          </p:txBody>
        </p:sp>
        <p:sp>
          <p:nvSpPr>
            <p:cNvPr id="31830" name="Rectangle 345"/>
            <p:cNvSpPr>
              <a:spLocks noChangeArrowheads="1"/>
            </p:cNvSpPr>
            <p:nvPr/>
          </p:nvSpPr>
          <p:spPr bwMode="auto">
            <a:xfrm>
              <a:off x="706688" y="4659230"/>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-7</a:t>
              </a:r>
              <a:endParaRPr lang="en-US" altLang="en-US" sz="1600">
                <a:solidFill>
                  <a:srgbClr val="316598"/>
                </a:solidFill>
              </a:endParaRPr>
            </a:p>
          </p:txBody>
        </p:sp>
        <p:sp>
          <p:nvSpPr>
            <p:cNvPr id="31831" name="Rectangle 346"/>
            <p:cNvSpPr>
              <a:spLocks noChangeArrowheads="1"/>
            </p:cNvSpPr>
            <p:nvPr/>
          </p:nvSpPr>
          <p:spPr bwMode="auto">
            <a:xfrm>
              <a:off x="706688" y="4394118"/>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-6</a:t>
              </a:r>
              <a:endParaRPr lang="en-US" altLang="en-US" sz="1600">
                <a:solidFill>
                  <a:srgbClr val="316598"/>
                </a:solidFill>
              </a:endParaRPr>
            </a:p>
          </p:txBody>
        </p:sp>
        <p:sp>
          <p:nvSpPr>
            <p:cNvPr id="31832" name="Rectangle 347"/>
            <p:cNvSpPr>
              <a:spLocks noChangeArrowheads="1"/>
            </p:cNvSpPr>
            <p:nvPr/>
          </p:nvSpPr>
          <p:spPr bwMode="auto">
            <a:xfrm>
              <a:off x="706688" y="4122655"/>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-5</a:t>
              </a:r>
              <a:endParaRPr lang="en-US" altLang="en-US" sz="1600">
                <a:solidFill>
                  <a:srgbClr val="316598"/>
                </a:solidFill>
              </a:endParaRPr>
            </a:p>
          </p:txBody>
        </p:sp>
        <p:sp>
          <p:nvSpPr>
            <p:cNvPr id="31833" name="Rectangle 348"/>
            <p:cNvSpPr>
              <a:spLocks noChangeArrowheads="1"/>
            </p:cNvSpPr>
            <p:nvPr/>
          </p:nvSpPr>
          <p:spPr bwMode="auto">
            <a:xfrm>
              <a:off x="706688" y="3857543"/>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-4</a:t>
              </a:r>
              <a:endParaRPr lang="en-US" altLang="en-US" sz="1600">
                <a:solidFill>
                  <a:srgbClr val="316598"/>
                </a:solidFill>
              </a:endParaRPr>
            </a:p>
          </p:txBody>
        </p:sp>
        <p:sp>
          <p:nvSpPr>
            <p:cNvPr id="31834" name="Rectangle 349"/>
            <p:cNvSpPr>
              <a:spLocks noChangeArrowheads="1"/>
            </p:cNvSpPr>
            <p:nvPr/>
          </p:nvSpPr>
          <p:spPr bwMode="auto">
            <a:xfrm>
              <a:off x="706688" y="3584493"/>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-3</a:t>
              </a:r>
              <a:endParaRPr lang="en-US" altLang="en-US" sz="1600">
                <a:solidFill>
                  <a:srgbClr val="316598"/>
                </a:solidFill>
              </a:endParaRPr>
            </a:p>
          </p:txBody>
        </p:sp>
        <p:sp>
          <p:nvSpPr>
            <p:cNvPr id="31835" name="Rectangle 350"/>
            <p:cNvSpPr>
              <a:spLocks noChangeArrowheads="1"/>
            </p:cNvSpPr>
            <p:nvPr/>
          </p:nvSpPr>
          <p:spPr bwMode="auto">
            <a:xfrm>
              <a:off x="706688" y="3319380"/>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-2</a:t>
              </a:r>
              <a:endParaRPr lang="en-US" altLang="en-US" sz="1600">
                <a:solidFill>
                  <a:srgbClr val="316598"/>
                </a:solidFill>
              </a:endParaRPr>
            </a:p>
          </p:txBody>
        </p:sp>
        <p:sp>
          <p:nvSpPr>
            <p:cNvPr id="31836" name="Rectangle 351"/>
            <p:cNvSpPr>
              <a:spLocks noChangeArrowheads="1"/>
            </p:cNvSpPr>
            <p:nvPr/>
          </p:nvSpPr>
          <p:spPr bwMode="auto">
            <a:xfrm>
              <a:off x="706688" y="3047918"/>
              <a:ext cx="1809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-1</a:t>
              </a:r>
              <a:endParaRPr lang="en-US" altLang="en-US" sz="1600">
                <a:solidFill>
                  <a:srgbClr val="316598"/>
                </a:solidFill>
              </a:endParaRPr>
            </a:p>
          </p:txBody>
        </p:sp>
        <p:sp>
          <p:nvSpPr>
            <p:cNvPr id="31837" name="Rectangle 352"/>
            <p:cNvSpPr>
              <a:spLocks noChangeArrowheads="1"/>
            </p:cNvSpPr>
            <p:nvPr/>
          </p:nvSpPr>
          <p:spPr bwMode="auto">
            <a:xfrm>
              <a:off x="773849" y="2782805"/>
              <a:ext cx="113814"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0</a:t>
              </a:r>
              <a:endParaRPr lang="en-US" altLang="en-US" sz="1600">
                <a:solidFill>
                  <a:srgbClr val="316598"/>
                </a:solidFill>
              </a:endParaRPr>
            </a:p>
          </p:txBody>
        </p:sp>
        <p:sp>
          <p:nvSpPr>
            <p:cNvPr id="31838" name="Rectangle 353"/>
            <p:cNvSpPr>
              <a:spLocks noChangeArrowheads="1"/>
            </p:cNvSpPr>
            <p:nvPr/>
          </p:nvSpPr>
          <p:spPr bwMode="auto">
            <a:xfrm>
              <a:off x="773849" y="2509755"/>
              <a:ext cx="113814"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600" b="1">
                  <a:solidFill>
                    <a:srgbClr val="316598"/>
                  </a:solidFill>
                </a:rPr>
                <a:t>1</a:t>
              </a:r>
              <a:endParaRPr lang="en-US" altLang="en-US" sz="1600">
                <a:solidFill>
                  <a:srgbClr val="316598"/>
                </a:solidFill>
              </a:endParaRPr>
            </a:p>
          </p:txBody>
        </p:sp>
        <p:grpSp>
          <p:nvGrpSpPr>
            <p:cNvPr id="31839" name="Group 331"/>
            <p:cNvGrpSpPr>
              <a:grpSpLocks/>
            </p:cNvGrpSpPr>
            <p:nvPr/>
          </p:nvGrpSpPr>
          <p:grpSpPr bwMode="auto">
            <a:xfrm>
              <a:off x="4146800" y="3021264"/>
              <a:ext cx="79375" cy="88900"/>
              <a:chOff x="4586" y="2041"/>
              <a:chExt cx="50" cy="56"/>
            </a:xfrm>
          </p:grpSpPr>
          <p:sp>
            <p:nvSpPr>
              <p:cNvPr id="47267"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68"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69"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70"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40" name="Group 336"/>
            <p:cNvGrpSpPr>
              <a:grpSpLocks/>
            </p:cNvGrpSpPr>
            <p:nvPr/>
          </p:nvGrpSpPr>
          <p:grpSpPr bwMode="auto">
            <a:xfrm>
              <a:off x="3895975" y="2994277"/>
              <a:ext cx="79375" cy="88900"/>
              <a:chOff x="4586" y="2041"/>
              <a:chExt cx="50" cy="56"/>
            </a:xfrm>
          </p:grpSpPr>
          <p:sp>
            <p:nvSpPr>
              <p:cNvPr id="47263"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64"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65"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66"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41" name="Group 341"/>
            <p:cNvGrpSpPr>
              <a:grpSpLocks/>
            </p:cNvGrpSpPr>
            <p:nvPr/>
          </p:nvGrpSpPr>
          <p:grpSpPr bwMode="auto">
            <a:xfrm>
              <a:off x="3630863" y="2956177"/>
              <a:ext cx="79375" cy="88900"/>
              <a:chOff x="4586" y="2041"/>
              <a:chExt cx="50" cy="56"/>
            </a:xfrm>
          </p:grpSpPr>
          <p:sp>
            <p:nvSpPr>
              <p:cNvPr id="47259"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60"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61"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62"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42" name="Group 346"/>
            <p:cNvGrpSpPr>
              <a:grpSpLocks/>
            </p:cNvGrpSpPr>
            <p:nvPr/>
          </p:nvGrpSpPr>
          <p:grpSpPr bwMode="auto">
            <a:xfrm>
              <a:off x="3381625" y="2962527"/>
              <a:ext cx="79375" cy="88900"/>
              <a:chOff x="4586" y="2041"/>
              <a:chExt cx="50" cy="56"/>
            </a:xfrm>
          </p:grpSpPr>
          <p:sp>
            <p:nvSpPr>
              <p:cNvPr id="47255"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56"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57"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58"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43" name="Group 351"/>
            <p:cNvGrpSpPr>
              <a:grpSpLocks/>
            </p:cNvGrpSpPr>
            <p:nvPr/>
          </p:nvGrpSpPr>
          <p:grpSpPr bwMode="auto">
            <a:xfrm>
              <a:off x="3106988" y="3035552"/>
              <a:ext cx="79375" cy="88900"/>
              <a:chOff x="4586" y="2041"/>
              <a:chExt cx="50" cy="56"/>
            </a:xfrm>
          </p:grpSpPr>
          <p:sp>
            <p:nvSpPr>
              <p:cNvPr id="47251"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52"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53"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54"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44" name="Group 356"/>
            <p:cNvGrpSpPr>
              <a:grpSpLocks/>
            </p:cNvGrpSpPr>
            <p:nvPr/>
          </p:nvGrpSpPr>
          <p:grpSpPr bwMode="auto">
            <a:xfrm>
              <a:off x="2862513" y="3110164"/>
              <a:ext cx="79375" cy="88900"/>
              <a:chOff x="4586" y="2041"/>
              <a:chExt cx="50" cy="56"/>
            </a:xfrm>
          </p:grpSpPr>
          <p:sp>
            <p:nvSpPr>
              <p:cNvPr id="47247"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48"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49"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50"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45" name="Group 361"/>
            <p:cNvGrpSpPr>
              <a:grpSpLocks/>
            </p:cNvGrpSpPr>
            <p:nvPr/>
          </p:nvGrpSpPr>
          <p:grpSpPr bwMode="auto">
            <a:xfrm>
              <a:off x="2611688" y="3054602"/>
              <a:ext cx="79375" cy="88900"/>
              <a:chOff x="4586" y="2041"/>
              <a:chExt cx="50" cy="56"/>
            </a:xfrm>
          </p:grpSpPr>
          <p:sp>
            <p:nvSpPr>
              <p:cNvPr id="47243"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44"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45"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46"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46" name="Group 366"/>
            <p:cNvGrpSpPr>
              <a:grpSpLocks/>
            </p:cNvGrpSpPr>
            <p:nvPr/>
          </p:nvGrpSpPr>
          <p:grpSpPr bwMode="auto">
            <a:xfrm>
              <a:off x="2344988" y="3003802"/>
              <a:ext cx="79375" cy="88900"/>
              <a:chOff x="4586" y="2041"/>
              <a:chExt cx="50" cy="56"/>
            </a:xfrm>
          </p:grpSpPr>
          <p:sp>
            <p:nvSpPr>
              <p:cNvPr id="47239"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40"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41"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42"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47" name="Group 371"/>
            <p:cNvGrpSpPr>
              <a:grpSpLocks/>
            </p:cNvGrpSpPr>
            <p:nvPr/>
          </p:nvGrpSpPr>
          <p:grpSpPr bwMode="auto">
            <a:xfrm>
              <a:off x="2094163" y="2973639"/>
              <a:ext cx="79375" cy="88900"/>
              <a:chOff x="4586" y="2041"/>
              <a:chExt cx="50" cy="56"/>
            </a:xfrm>
          </p:grpSpPr>
          <p:sp>
            <p:nvSpPr>
              <p:cNvPr id="47235"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36"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37"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38"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48" name="Group 376"/>
            <p:cNvGrpSpPr>
              <a:grpSpLocks/>
            </p:cNvGrpSpPr>
            <p:nvPr/>
          </p:nvGrpSpPr>
          <p:grpSpPr bwMode="auto">
            <a:xfrm>
              <a:off x="1824288" y="2911727"/>
              <a:ext cx="79375" cy="88900"/>
              <a:chOff x="4586" y="2041"/>
              <a:chExt cx="50" cy="56"/>
            </a:xfrm>
          </p:grpSpPr>
          <p:sp>
            <p:nvSpPr>
              <p:cNvPr id="47231"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32"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33"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34"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49" name="Group 381"/>
            <p:cNvGrpSpPr>
              <a:grpSpLocks/>
            </p:cNvGrpSpPr>
            <p:nvPr/>
          </p:nvGrpSpPr>
          <p:grpSpPr bwMode="auto">
            <a:xfrm>
              <a:off x="1575050" y="2902202"/>
              <a:ext cx="79375" cy="88900"/>
              <a:chOff x="4586" y="2041"/>
              <a:chExt cx="50" cy="56"/>
            </a:xfrm>
          </p:grpSpPr>
          <p:sp>
            <p:nvSpPr>
              <p:cNvPr id="47227"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28"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29"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30"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50" name="Group 386"/>
            <p:cNvGrpSpPr>
              <a:grpSpLocks/>
            </p:cNvGrpSpPr>
            <p:nvPr/>
          </p:nvGrpSpPr>
          <p:grpSpPr bwMode="auto">
            <a:xfrm>
              <a:off x="1314700" y="2867277"/>
              <a:ext cx="79375" cy="88900"/>
              <a:chOff x="4586" y="2041"/>
              <a:chExt cx="50" cy="56"/>
            </a:xfrm>
          </p:grpSpPr>
          <p:sp>
            <p:nvSpPr>
              <p:cNvPr id="47223"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24"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25"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26"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grpSp>
          <p:nvGrpSpPr>
            <p:cNvPr id="31851" name="Group 391"/>
            <p:cNvGrpSpPr>
              <a:grpSpLocks/>
            </p:cNvGrpSpPr>
            <p:nvPr/>
          </p:nvGrpSpPr>
          <p:grpSpPr bwMode="auto">
            <a:xfrm>
              <a:off x="1067050" y="2862514"/>
              <a:ext cx="79375" cy="88900"/>
              <a:chOff x="4586" y="2041"/>
              <a:chExt cx="50" cy="56"/>
            </a:xfrm>
          </p:grpSpPr>
          <p:sp>
            <p:nvSpPr>
              <p:cNvPr id="47219" name="Line 205"/>
              <p:cNvSpPr>
                <a:spLocks noChangeShapeType="1"/>
              </p:cNvSpPr>
              <p:nvPr/>
            </p:nvSpPr>
            <p:spPr bwMode="auto">
              <a:xfrm flipH="1" flipV="1">
                <a:off x="4586" y="2041"/>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20" name="Line 206"/>
              <p:cNvSpPr>
                <a:spLocks noChangeShapeType="1"/>
              </p:cNvSpPr>
              <p:nvPr/>
            </p:nvSpPr>
            <p:spPr bwMode="auto">
              <a:xfrm>
                <a:off x="4612" y="2069"/>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21" name="Line 207"/>
              <p:cNvSpPr>
                <a:spLocks noChangeShapeType="1"/>
              </p:cNvSpPr>
              <p:nvPr/>
            </p:nvSpPr>
            <p:spPr bwMode="auto">
              <a:xfrm flipH="1">
                <a:off x="4586" y="2069"/>
                <a:ext cx="26"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22" name="Line 208"/>
              <p:cNvSpPr>
                <a:spLocks noChangeShapeType="1"/>
              </p:cNvSpPr>
              <p:nvPr/>
            </p:nvSpPr>
            <p:spPr bwMode="auto">
              <a:xfrm flipV="1">
                <a:off x="4612" y="2041"/>
                <a:ext cx="24" cy="28"/>
              </a:xfrm>
              <a:prstGeom prst="line">
                <a:avLst/>
              </a:prstGeom>
              <a:noFill/>
              <a:ln w="19050">
                <a:solidFill>
                  <a:schemeClr val="accent4"/>
                </a:solidFill>
                <a:round/>
                <a:headEnd/>
                <a:tailEnd/>
              </a:ln>
            </p:spPr>
            <p:txBody>
              <a:bodyPr/>
              <a:lstStyle/>
              <a:p>
                <a:pPr fontAlgn="base">
                  <a:spcBef>
                    <a:spcPct val="0"/>
                  </a:spcBef>
                  <a:spcAft>
                    <a:spcPct val="0"/>
                  </a:spcAft>
                  <a:defRPr/>
                </a:pPr>
                <a:endParaRPr lang="fr-FR">
                  <a:solidFill>
                    <a:srgbClr val="3F3F3F"/>
                  </a:solidFill>
                  <a:cs typeface="Arial" charset="0"/>
                </a:endParaRPr>
              </a:p>
            </p:txBody>
          </p:sp>
        </p:grpSp>
        <p:sp>
          <p:nvSpPr>
            <p:cNvPr id="47195" name="Freeform 146"/>
            <p:cNvSpPr>
              <a:spLocks/>
            </p:cNvSpPr>
            <p:nvPr/>
          </p:nvSpPr>
          <p:spPr bwMode="auto">
            <a:xfrm>
              <a:off x="1835247" y="3430743"/>
              <a:ext cx="79364" cy="90510"/>
            </a:xfrm>
            <a:custGeom>
              <a:avLst/>
              <a:gdLst>
                <a:gd name="T0" fmla="*/ 1249877 w 71"/>
                <a:gd name="T1" fmla="*/ 0 h 74"/>
                <a:gd name="T2" fmla="*/ 1249877 w 71"/>
                <a:gd name="T3" fmla="*/ 2990995 h 74"/>
                <a:gd name="T4" fmla="*/ 0 w 71"/>
                <a:gd name="T5" fmla="*/ 2990995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196" name="Freeform 146"/>
            <p:cNvSpPr>
              <a:spLocks/>
            </p:cNvSpPr>
            <p:nvPr/>
          </p:nvSpPr>
          <p:spPr bwMode="auto">
            <a:xfrm>
              <a:off x="2095562" y="3567303"/>
              <a:ext cx="79364" cy="90510"/>
            </a:xfrm>
            <a:custGeom>
              <a:avLst/>
              <a:gdLst>
                <a:gd name="T0" fmla="*/ 1249877 w 71"/>
                <a:gd name="T1" fmla="*/ 0 h 74"/>
                <a:gd name="T2" fmla="*/ 1249877 w 71"/>
                <a:gd name="T3" fmla="*/ 2990995 h 74"/>
                <a:gd name="T4" fmla="*/ 0 w 71"/>
                <a:gd name="T5" fmla="*/ 2990995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197" name="Freeform 146"/>
            <p:cNvSpPr>
              <a:spLocks/>
            </p:cNvSpPr>
            <p:nvPr/>
          </p:nvSpPr>
          <p:spPr bwMode="auto">
            <a:xfrm>
              <a:off x="1574932" y="3268776"/>
              <a:ext cx="79364" cy="90510"/>
            </a:xfrm>
            <a:custGeom>
              <a:avLst/>
              <a:gdLst>
                <a:gd name="T0" fmla="*/ 1249877 w 71"/>
                <a:gd name="T1" fmla="*/ 0 h 74"/>
                <a:gd name="T2" fmla="*/ 1249877 w 71"/>
                <a:gd name="T3" fmla="*/ 2990995 h 74"/>
                <a:gd name="T4" fmla="*/ 0 w 71"/>
                <a:gd name="T5" fmla="*/ 2990995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198" name="Freeform 146"/>
            <p:cNvSpPr>
              <a:spLocks/>
            </p:cNvSpPr>
            <p:nvPr/>
          </p:nvSpPr>
          <p:spPr bwMode="auto">
            <a:xfrm>
              <a:off x="2346353" y="3746736"/>
              <a:ext cx="79364" cy="90511"/>
            </a:xfrm>
            <a:custGeom>
              <a:avLst/>
              <a:gdLst>
                <a:gd name="T0" fmla="*/ 1249877 w 71"/>
                <a:gd name="T1" fmla="*/ 0 h 74"/>
                <a:gd name="T2" fmla="*/ 1249877 w 71"/>
                <a:gd name="T3" fmla="*/ 2990962 h 74"/>
                <a:gd name="T4" fmla="*/ 0 w 71"/>
                <a:gd name="T5" fmla="*/ 2990962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199" name="Freeform 146"/>
            <p:cNvSpPr>
              <a:spLocks/>
            </p:cNvSpPr>
            <p:nvPr/>
          </p:nvSpPr>
          <p:spPr bwMode="auto">
            <a:xfrm>
              <a:off x="2598732" y="3853126"/>
              <a:ext cx="79364" cy="90510"/>
            </a:xfrm>
            <a:custGeom>
              <a:avLst/>
              <a:gdLst>
                <a:gd name="T0" fmla="*/ 1249877 w 71"/>
                <a:gd name="T1" fmla="*/ 0 h 74"/>
                <a:gd name="T2" fmla="*/ 1249877 w 71"/>
                <a:gd name="T3" fmla="*/ 2990995 h 74"/>
                <a:gd name="T4" fmla="*/ 0 w 71"/>
                <a:gd name="T5" fmla="*/ 2990995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00" name="Freeform 146"/>
            <p:cNvSpPr>
              <a:spLocks/>
            </p:cNvSpPr>
            <p:nvPr/>
          </p:nvSpPr>
          <p:spPr bwMode="auto">
            <a:xfrm>
              <a:off x="2863808" y="4111955"/>
              <a:ext cx="79364" cy="90511"/>
            </a:xfrm>
            <a:custGeom>
              <a:avLst/>
              <a:gdLst>
                <a:gd name="T0" fmla="*/ 1249877 w 71"/>
                <a:gd name="T1" fmla="*/ 0 h 74"/>
                <a:gd name="T2" fmla="*/ 1249877 w 71"/>
                <a:gd name="T3" fmla="*/ 2990962 h 74"/>
                <a:gd name="T4" fmla="*/ 0 w 71"/>
                <a:gd name="T5" fmla="*/ 2990962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01" name="Freeform 146"/>
            <p:cNvSpPr>
              <a:spLocks/>
            </p:cNvSpPr>
            <p:nvPr/>
          </p:nvSpPr>
          <p:spPr bwMode="auto">
            <a:xfrm>
              <a:off x="3127297" y="4246928"/>
              <a:ext cx="79364" cy="90510"/>
            </a:xfrm>
            <a:custGeom>
              <a:avLst/>
              <a:gdLst>
                <a:gd name="T0" fmla="*/ 1249877 w 71"/>
                <a:gd name="T1" fmla="*/ 0 h 74"/>
                <a:gd name="T2" fmla="*/ 1249877 w 71"/>
                <a:gd name="T3" fmla="*/ 2990995 h 74"/>
                <a:gd name="T4" fmla="*/ 0 w 71"/>
                <a:gd name="T5" fmla="*/ 2990995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02" name="Freeform 146"/>
            <p:cNvSpPr>
              <a:spLocks/>
            </p:cNvSpPr>
            <p:nvPr/>
          </p:nvSpPr>
          <p:spPr bwMode="auto">
            <a:xfrm>
              <a:off x="3366978" y="4407306"/>
              <a:ext cx="79364" cy="90511"/>
            </a:xfrm>
            <a:custGeom>
              <a:avLst/>
              <a:gdLst>
                <a:gd name="T0" fmla="*/ 1249877 w 71"/>
                <a:gd name="T1" fmla="*/ 0 h 74"/>
                <a:gd name="T2" fmla="*/ 1249877 w 71"/>
                <a:gd name="T3" fmla="*/ 2990962 h 74"/>
                <a:gd name="T4" fmla="*/ 0 w 71"/>
                <a:gd name="T5" fmla="*/ 2990962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03" name="Freeform 146"/>
            <p:cNvSpPr>
              <a:spLocks/>
            </p:cNvSpPr>
            <p:nvPr/>
          </p:nvSpPr>
          <p:spPr bwMode="auto">
            <a:xfrm>
              <a:off x="3628879" y="4556570"/>
              <a:ext cx="79364" cy="90511"/>
            </a:xfrm>
            <a:custGeom>
              <a:avLst/>
              <a:gdLst>
                <a:gd name="T0" fmla="*/ 1249877 w 71"/>
                <a:gd name="T1" fmla="*/ 0 h 74"/>
                <a:gd name="T2" fmla="*/ 1249877 w 71"/>
                <a:gd name="T3" fmla="*/ 2990962 h 74"/>
                <a:gd name="T4" fmla="*/ 0 w 71"/>
                <a:gd name="T5" fmla="*/ 2990962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04" name="Freeform 146"/>
            <p:cNvSpPr>
              <a:spLocks/>
            </p:cNvSpPr>
            <p:nvPr/>
          </p:nvSpPr>
          <p:spPr bwMode="auto">
            <a:xfrm>
              <a:off x="3889194" y="4726477"/>
              <a:ext cx="79364" cy="90510"/>
            </a:xfrm>
            <a:custGeom>
              <a:avLst/>
              <a:gdLst>
                <a:gd name="T0" fmla="*/ 1249877 w 71"/>
                <a:gd name="T1" fmla="*/ 0 h 74"/>
                <a:gd name="T2" fmla="*/ 1249877 w 71"/>
                <a:gd name="T3" fmla="*/ 2990995 h 74"/>
                <a:gd name="T4" fmla="*/ 0 w 71"/>
                <a:gd name="T5" fmla="*/ 2990995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05" name="Freeform 146"/>
            <p:cNvSpPr>
              <a:spLocks/>
            </p:cNvSpPr>
            <p:nvPr/>
          </p:nvSpPr>
          <p:spPr bwMode="auto">
            <a:xfrm>
              <a:off x="4136810" y="4896382"/>
              <a:ext cx="79364" cy="90511"/>
            </a:xfrm>
            <a:custGeom>
              <a:avLst/>
              <a:gdLst>
                <a:gd name="T0" fmla="*/ 1249877 w 71"/>
                <a:gd name="T1" fmla="*/ 0 h 74"/>
                <a:gd name="T2" fmla="*/ 1249877 w 71"/>
                <a:gd name="T3" fmla="*/ 2990962 h 74"/>
                <a:gd name="T4" fmla="*/ 0 w 71"/>
                <a:gd name="T5" fmla="*/ 2990962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06" name="Rectangle 134"/>
            <p:cNvSpPr>
              <a:spLocks noChangeArrowheads="1"/>
            </p:cNvSpPr>
            <p:nvPr/>
          </p:nvSpPr>
          <p:spPr bwMode="auto">
            <a:xfrm>
              <a:off x="1317792" y="3086166"/>
              <a:ext cx="71428"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207" name="Freeform 146"/>
            <p:cNvSpPr>
              <a:spLocks/>
            </p:cNvSpPr>
            <p:nvPr/>
          </p:nvSpPr>
          <p:spPr bwMode="auto">
            <a:xfrm>
              <a:off x="1317792" y="3009946"/>
              <a:ext cx="79364" cy="90511"/>
            </a:xfrm>
            <a:custGeom>
              <a:avLst/>
              <a:gdLst>
                <a:gd name="T0" fmla="*/ 1249877 w 71"/>
                <a:gd name="T1" fmla="*/ 0 h 74"/>
                <a:gd name="T2" fmla="*/ 1249877 w 71"/>
                <a:gd name="T3" fmla="*/ 2990962 h 74"/>
                <a:gd name="T4" fmla="*/ 0 w 71"/>
                <a:gd name="T5" fmla="*/ 2990962 h 74"/>
                <a:gd name="T6" fmla="*/ 1249877 w 71"/>
                <a:gd name="T7" fmla="*/ 0 h 74"/>
                <a:gd name="T8" fmla="*/ 0 60000 65536"/>
                <a:gd name="T9" fmla="*/ 0 60000 65536"/>
                <a:gd name="T10" fmla="*/ 0 60000 65536"/>
                <a:gd name="T11" fmla="*/ 0 60000 65536"/>
                <a:gd name="T12" fmla="*/ 0 w 71"/>
                <a:gd name="T13" fmla="*/ 0 h 74"/>
                <a:gd name="T14" fmla="*/ 71 w 71"/>
                <a:gd name="T15" fmla="*/ 74 h 74"/>
              </a:gdLst>
              <a:ahLst/>
              <a:cxnLst>
                <a:cxn ang="T8">
                  <a:pos x="T0" y="T1"/>
                </a:cxn>
                <a:cxn ang="T9">
                  <a:pos x="T2" y="T3"/>
                </a:cxn>
                <a:cxn ang="T10">
                  <a:pos x="T4" y="T5"/>
                </a:cxn>
                <a:cxn ang="T11">
                  <a:pos x="T6" y="T7"/>
                </a:cxn>
              </a:cxnLst>
              <a:rect l="T12" t="T13" r="T14" b="T15"/>
              <a:pathLst>
                <a:path w="71" h="74">
                  <a:moveTo>
                    <a:pt x="35" y="0"/>
                  </a:moveTo>
                  <a:lnTo>
                    <a:pt x="71" y="74"/>
                  </a:lnTo>
                  <a:lnTo>
                    <a:pt x="0" y="74"/>
                  </a:lnTo>
                  <a:lnTo>
                    <a:pt x="35" y="0"/>
                  </a:lnTo>
                  <a:close/>
                </a:path>
              </a:pathLst>
            </a:custGeom>
            <a:solidFill>
              <a:schemeClr val="accent5"/>
            </a:solidFill>
            <a:ln w="11113">
              <a:solidFill>
                <a:schemeClr val="accent5"/>
              </a:solidFill>
              <a:prstDash val="solid"/>
              <a:round/>
              <a:headEnd/>
              <a:tailEnd/>
            </a:ln>
          </p:spPr>
          <p:txBody>
            <a:bodyPr/>
            <a:lstStyle/>
            <a:p>
              <a:pPr fontAlgn="base">
                <a:spcBef>
                  <a:spcPct val="0"/>
                </a:spcBef>
                <a:spcAft>
                  <a:spcPct val="0"/>
                </a:spcAft>
                <a:defRPr/>
              </a:pPr>
              <a:endParaRPr lang="fr-FR">
                <a:solidFill>
                  <a:srgbClr val="3F3F3F"/>
                </a:solidFill>
                <a:cs typeface="Arial" charset="0"/>
              </a:endParaRPr>
            </a:p>
          </p:txBody>
        </p:sp>
        <p:sp>
          <p:nvSpPr>
            <p:cNvPr id="47208" name="Rectangle 134"/>
            <p:cNvSpPr>
              <a:spLocks noChangeArrowheads="1"/>
            </p:cNvSpPr>
            <p:nvPr/>
          </p:nvSpPr>
          <p:spPr bwMode="auto">
            <a:xfrm>
              <a:off x="1582869" y="3202084"/>
              <a:ext cx="71427"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209" name="Rectangle 134"/>
            <p:cNvSpPr>
              <a:spLocks noChangeArrowheads="1"/>
            </p:cNvSpPr>
            <p:nvPr/>
          </p:nvSpPr>
          <p:spPr bwMode="auto">
            <a:xfrm>
              <a:off x="1835247" y="3306886"/>
              <a:ext cx="71428"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210" name="Rectangle 134"/>
            <p:cNvSpPr>
              <a:spLocks noChangeArrowheads="1"/>
            </p:cNvSpPr>
            <p:nvPr/>
          </p:nvSpPr>
          <p:spPr bwMode="auto">
            <a:xfrm>
              <a:off x="2101911" y="3487907"/>
              <a:ext cx="71428"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211" name="Rectangle 134"/>
            <p:cNvSpPr>
              <a:spLocks noChangeArrowheads="1"/>
            </p:cNvSpPr>
            <p:nvPr/>
          </p:nvSpPr>
          <p:spPr bwMode="auto">
            <a:xfrm>
              <a:off x="2354290" y="3687984"/>
              <a:ext cx="71427"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212" name="Rectangle 134"/>
            <p:cNvSpPr>
              <a:spLocks noChangeArrowheads="1"/>
            </p:cNvSpPr>
            <p:nvPr/>
          </p:nvSpPr>
          <p:spPr bwMode="auto">
            <a:xfrm>
              <a:off x="2611430" y="3762615"/>
              <a:ext cx="71427"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213" name="Rectangle 134"/>
            <p:cNvSpPr>
              <a:spLocks noChangeArrowheads="1"/>
            </p:cNvSpPr>
            <p:nvPr/>
          </p:nvSpPr>
          <p:spPr bwMode="auto">
            <a:xfrm>
              <a:off x="2873332" y="3938874"/>
              <a:ext cx="71428"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214" name="Rectangle 134"/>
            <p:cNvSpPr>
              <a:spLocks noChangeArrowheads="1"/>
            </p:cNvSpPr>
            <p:nvPr/>
          </p:nvSpPr>
          <p:spPr bwMode="auto">
            <a:xfrm>
              <a:off x="3114599" y="4134186"/>
              <a:ext cx="71428"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215" name="Rectangle 134"/>
            <p:cNvSpPr>
              <a:spLocks noChangeArrowheads="1"/>
            </p:cNvSpPr>
            <p:nvPr/>
          </p:nvSpPr>
          <p:spPr bwMode="auto">
            <a:xfrm>
              <a:off x="3381263" y="4197702"/>
              <a:ext cx="71428"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216" name="Rectangle 134"/>
            <p:cNvSpPr>
              <a:spLocks noChangeArrowheads="1"/>
            </p:cNvSpPr>
            <p:nvPr/>
          </p:nvSpPr>
          <p:spPr bwMode="auto">
            <a:xfrm>
              <a:off x="3636816" y="4447005"/>
              <a:ext cx="71427"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217" name="Rectangle 134"/>
            <p:cNvSpPr>
              <a:spLocks noChangeArrowheads="1"/>
            </p:cNvSpPr>
            <p:nvPr/>
          </p:nvSpPr>
          <p:spPr bwMode="auto">
            <a:xfrm>
              <a:off x="3897131" y="4599444"/>
              <a:ext cx="71427"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sp>
          <p:nvSpPr>
            <p:cNvPr id="47218" name="Rectangle 134"/>
            <p:cNvSpPr>
              <a:spLocks noChangeArrowheads="1"/>
            </p:cNvSpPr>
            <p:nvPr/>
          </p:nvSpPr>
          <p:spPr bwMode="auto">
            <a:xfrm>
              <a:off x="4146334" y="4850334"/>
              <a:ext cx="71428" cy="79395"/>
            </a:xfrm>
            <a:prstGeom prst="rect">
              <a:avLst/>
            </a:prstGeom>
            <a:solidFill>
              <a:schemeClr val="accent3"/>
            </a:solidFill>
            <a:ln w="11113">
              <a:solidFill>
                <a:schemeClr val="accent3"/>
              </a:solidFill>
              <a:miter lim="800000"/>
              <a:headEnd/>
              <a:tailEnd/>
            </a:ln>
          </p:spPr>
          <p:txBody>
            <a:bodyPr/>
            <a:lstStyle/>
            <a:p>
              <a:pPr fontAlgn="base">
                <a:spcBef>
                  <a:spcPct val="0"/>
                </a:spcBef>
                <a:spcAft>
                  <a:spcPct val="0"/>
                </a:spcAft>
                <a:defRPr/>
              </a:pPr>
              <a:endParaRPr lang="en-US">
                <a:solidFill>
                  <a:srgbClr val="3F3F3F"/>
                </a:solidFill>
                <a:cs typeface="Arial" charset="0"/>
              </a:endParaRPr>
            </a:p>
          </p:txBody>
        </p:sp>
      </p:grpSp>
      <p:sp>
        <p:nvSpPr>
          <p:cNvPr id="47119" name="Text Box 355"/>
          <p:cNvSpPr txBox="1">
            <a:spLocks noChangeArrowheads="1"/>
          </p:cNvSpPr>
          <p:nvPr/>
        </p:nvSpPr>
        <p:spPr bwMode="auto">
          <a:xfrm rot="-5400000">
            <a:off x="5645151" y="3638551"/>
            <a:ext cx="2479675" cy="336550"/>
          </a:xfrm>
          <a:prstGeom prst="rect">
            <a:avLst/>
          </a:prstGeom>
          <a:noFill/>
          <a:ln w="9525">
            <a:noFill/>
            <a:miter lim="800000"/>
            <a:headEnd/>
            <a:tailEnd/>
          </a:ln>
        </p:spPr>
        <p:txBody>
          <a:bodyPr wrap="none">
            <a:spAutoFit/>
          </a:bodyPr>
          <a:lstStyle/>
          <a:p>
            <a:pPr fontAlgn="base">
              <a:spcBef>
                <a:spcPct val="0"/>
              </a:spcBef>
              <a:spcAft>
                <a:spcPct val="0"/>
              </a:spcAft>
              <a:defRPr/>
            </a:pPr>
            <a:r>
              <a:rPr lang="en-US" sz="1600" b="1" dirty="0">
                <a:solidFill>
                  <a:srgbClr val="316598">
                    <a:lumMod val="50000"/>
                  </a:srgbClr>
                </a:solidFill>
                <a:cs typeface="Arial" charset="0"/>
              </a:rPr>
              <a:t>Weekly weight loss (kg)</a:t>
            </a:r>
          </a:p>
        </p:txBody>
      </p:sp>
      <p:sp>
        <p:nvSpPr>
          <p:cNvPr id="31775" name="Titre 425"/>
          <p:cNvSpPr>
            <a:spLocks noGrp="1"/>
          </p:cNvSpPr>
          <p:nvPr>
            <p:ph type="title"/>
          </p:nvPr>
        </p:nvSpPr>
        <p:spPr>
          <a:xfrm>
            <a:off x="2543176" y="46454"/>
            <a:ext cx="7686675" cy="831850"/>
          </a:xfrm>
        </p:spPr>
        <p:txBody>
          <a:bodyPr/>
          <a:lstStyle/>
          <a:p>
            <a:r>
              <a:rPr lang="en-US" altLang="en-US" sz="2400" dirty="0"/>
              <a:t>Effects of Diet or Exercise on Weight Loss</a:t>
            </a:r>
            <a:endParaRPr lang="fr-CA" altLang="en-US" sz="2400" dirty="0"/>
          </a:p>
        </p:txBody>
      </p:sp>
      <p:sp>
        <p:nvSpPr>
          <p:cNvPr id="31776" name="Espace réservé du texte 427"/>
          <p:cNvSpPr>
            <a:spLocks noGrp="1"/>
          </p:cNvSpPr>
          <p:nvPr>
            <p:ph type="body" sz="quarter" idx="10"/>
          </p:nvPr>
        </p:nvSpPr>
        <p:spPr>
          <a:xfrm>
            <a:off x="3648075" y="6105525"/>
            <a:ext cx="6800850" cy="552450"/>
          </a:xfrm>
        </p:spPr>
        <p:txBody>
          <a:bodyPr/>
          <a:lstStyle/>
          <a:p>
            <a:pPr>
              <a:spcBef>
                <a:spcPct val="0"/>
              </a:spcBef>
            </a:pPr>
            <a:r>
              <a:rPr lang="en-US" altLang="en-US">
                <a:solidFill>
                  <a:srgbClr val="000000"/>
                </a:solidFill>
              </a:rPr>
              <a:t>Adapted from Ross R et al. Ann Intern Med 2000;133:92-103 </a:t>
            </a:r>
          </a:p>
          <a:p>
            <a:pPr>
              <a:spcBef>
                <a:spcPct val="0"/>
              </a:spcBef>
            </a:pPr>
            <a:r>
              <a:rPr lang="en-US" altLang="en-US">
                <a:solidFill>
                  <a:srgbClr val="000000"/>
                </a:solidFill>
              </a:rPr>
              <a:t>and Ross R et al. Obes Res 2004;12:789-98 </a:t>
            </a:r>
            <a:endParaRPr lang="da-DK" altLang="en-US"/>
          </a:p>
        </p:txBody>
      </p:sp>
    </p:spTree>
    <p:extLst>
      <p:ext uri="{BB962C8B-B14F-4D97-AF65-F5344CB8AC3E}">
        <p14:creationId xmlns:p14="http://schemas.microsoft.com/office/powerpoint/2010/main" val="3349603614"/>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Text Box 4"/>
          <p:cNvSpPr txBox="1">
            <a:spLocks noChangeArrowheads="1"/>
          </p:cNvSpPr>
          <p:nvPr/>
        </p:nvSpPr>
        <p:spPr bwMode="auto">
          <a:xfrm rot="16200000" flipH="1">
            <a:off x="523876" y="2652713"/>
            <a:ext cx="3001962" cy="322263"/>
          </a:xfrm>
          <a:prstGeom prst="rect">
            <a:avLst/>
          </a:prstGeom>
          <a:noFill/>
          <a:ln w="9525">
            <a:noFill/>
            <a:miter lim="800000"/>
            <a:headEnd/>
            <a:tailEnd/>
          </a:ln>
        </p:spPr>
        <p:txBody>
          <a:bodyPr>
            <a:spAutoFit/>
          </a:bodyPr>
          <a:lstStyle/>
          <a:p>
            <a:pPr algn="ctr" eaLnBrk="0" fontAlgn="base" hangingPunct="0">
              <a:spcBef>
                <a:spcPct val="0"/>
              </a:spcBef>
              <a:spcAft>
                <a:spcPct val="0"/>
              </a:spcAft>
              <a:defRPr/>
            </a:pPr>
            <a:r>
              <a:rPr lang="en-US" sz="1500" b="1" dirty="0">
                <a:solidFill>
                  <a:srgbClr val="316598">
                    <a:lumMod val="50000"/>
                  </a:srgbClr>
                </a:solidFill>
                <a:cs typeface="Arial" charset="0"/>
              </a:rPr>
              <a:t>Change in skeletal muscle (kg)</a:t>
            </a:r>
          </a:p>
        </p:txBody>
      </p:sp>
      <p:sp>
        <p:nvSpPr>
          <p:cNvPr id="34819" name="Titre 42"/>
          <p:cNvSpPr>
            <a:spLocks noGrp="1"/>
          </p:cNvSpPr>
          <p:nvPr>
            <p:ph type="title"/>
          </p:nvPr>
        </p:nvSpPr>
        <p:spPr>
          <a:xfrm>
            <a:off x="2543176" y="1588"/>
            <a:ext cx="7686675" cy="831850"/>
          </a:xfrm>
        </p:spPr>
        <p:txBody>
          <a:bodyPr/>
          <a:lstStyle/>
          <a:p>
            <a:r>
              <a:rPr lang="en-US" altLang="en-US" sz="2400"/>
              <a:t>Exercise With or Without Weight Loss on Skeletal Muscle Mass in Obese Men and Women</a:t>
            </a:r>
            <a:endParaRPr lang="fr-CA" altLang="en-US" sz="2400"/>
          </a:p>
        </p:txBody>
      </p:sp>
      <p:sp>
        <p:nvSpPr>
          <p:cNvPr id="34820" name="Espace réservé du texte 44"/>
          <p:cNvSpPr>
            <a:spLocks noGrp="1"/>
          </p:cNvSpPr>
          <p:nvPr>
            <p:ph type="body" sz="quarter" idx="10"/>
          </p:nvPr>
        </p:nvSpPr>
        <p:spPr>
          <a:xfrm>
            <a:off x="3648075" y="6105525"/>
            <a:ext cx="6800850" cy="552450"/>
          </a:xfrm>
        </p:spPr>
        <p:txBody>
          <a:bodyPr/>
          <a:lstStyle/>
          <a:p>
            <a:pPr>
              <a:spcBef>
                <a:spcPct val="0"/>
              </a:spcBef>
            </a:pPr>
            <a:r>
              <a:rPr lang="en-US" altLang="en-US">
                <a:solidFill>
                  <a:srgbClr val="000000"/>
                </a:solidFill>
              </a:rPr>
              <a:t>Adapted from Ross R et al. Ann Intern Med 2000;133:92-103 </a:t>
            </a:r>
          </a:p>
          <a:p>
            <a:pPr>
              <a:spcBef>
                <a:spcPct val="0"/>
              </a:spcBef>
            </a:pPr>
            <a:r>
              <a:rPr lang="en-US" altLang="en-US">
                <a:solidFill>
                  <a:srgbClr val="000000"/>
                </a:solidFill>
              </a:rPr>
              <a:t>and Ross R et al. Obes Res 2004;12:789-98 </a:t>
            </a:r>
            <a:endParaRPr lang="da-DK" altLang="en-US"/>
          </a:p>
        </p:txBody>
      </p:sp>
      <p:graphicFrame>
        <p:nvGraphicFramePr>
          <p:cNvPr id="34821" name="Graphique 41"/>
          <p:cNvGraphicFramePr>
            <a:graphicFrameLocks/>
          </p:cNvGraphicFramePr>
          <p:nvPr/>
        </p:nvGraphicFramePr>
        <p:xfrm>
          <a:off x="2178050" y="1423988"/>
          <a:ext cx="3714750" cy="2786062"/>
        </p:xfrm>
        <a:graphic>
          <a:graphicData uri="http://schemas.openxmlformats.org/presentationml/2006/ole">
            <mc:AlternateContent xmlns:mc="http://schemas.openxmlformats.org/markup-compatibility/2006">
              <mc:Choice xmlns:v="urn:schemas-microsoft-com:vml" Requires="v">
                <p:oleObj r:id="rId3" imgW="3718882" imgH="2786113" progId="Excel.Chart.8">
                  <p:embed/>
                </p:oleObj>
              </mc:Choice>
              <mc:Fallback>
                <p:oleObj r:id="rId3" imgW="3718882" imgH="2786113" progId="Excel.Chart.8">
                  <p:embed/>
                  <p:pic>
                    <p:nvPicPr>
                      <p:cNvPr id="34821" name="Graphique 41"/>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78050" y="1423988"/>
                        <a:ext cx="3714750" cy="27860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6" name="Text Box 5"/>
          <p:cNvSpPr txBox="1">
            <a:spLocks noChangeArrowheads="1"/>
          </p:cNvSpPr>
          <p:nvPr/>
        </p:nvSpPr>
        <p:spPr bwMode="auto">
          <a:xfrm>
            <a:off x="3067050" y="4043364"/>
            <a:ext cx="368300"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C</a:t>
            </a:r>
          </a:p>
        </p:txBody>
      </p:sp>
      <p:sp>
        <p:nvSpPr>
          <p:cNvPr id="47" name="Text Box 6"/>
          <p:cNvSpPr txBox="1">
            <a:spLocks noChangeArrowheads="1"/>
          </p:cNvSpPr>
          <p:nvPr/>
        </p:nvSpPr>
        <p:spPr bwMode="auto">
          <a:xfrm>
            <a:off x="4327525" y="4043364"/>
            <a:ext cx="749300"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EWL</a:t>
            </a:r>
          </a:p>
        </p:txBody>
      </p:sp>
      <p:sp>
        <p:nvSpPr>
          <p:cNvPr id="48" name="Text Box 36"/>
          <p:cNvSpPr txBox="1">
            <a:spLocks noChangeArrowheads="1"/>
          </p:cNvSpPr>
          <p:nvPr/>
        </p:nvSpPr>
        <p:spPr bwMode="auto">
          <a:xfrm>
            <a:off x="4992689" y="4043364"/>
            <a:ext cx="833437"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EWW</a:t>
            </a:r>
          </a:p>
        </p:txBody>
      </p:sp>
      <p:sp>
        <p:nvSpPr>
          <p:cNvPr id="49" name="Text Box 37"/>
          <p:cNvSpPr txBox="1">
            <a:spLocks noChangeArrowheads="1"/>
          </p:cNvSpPr>
          <p:nvPr/>
        </p:nvSpPr>
        <p:spPr bwMode="auto">
          <a:xfrm>
            <a:off x="3581400" y="4043364"/>
            <a:ext cx="763588"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DWL</a:t>
            </a:r>
          </a:p>
        </p:txBody>
      </p:sp>
      <p:sp>
        <p:nvSpPr>
          <p:cNvPr id="50" name="Rectangle à coins arrondis 49"/>
          <p:cNvSpPr/>
          <p:nvPr/>
        </p:nvSpPr>
        <p:spPr>
          <a:xfrm>
            <a:off x="1755776" y="5437189"/>
            <a:ext cx="6202363" cy="434975"/>
          </a:xfrm>
          <a:prstGeom prst="roundRect">
            <a:avLst/>
          </a:prstGeom>
          <a:ln w="9525"/>
        </p:spPr>
        <p:style>
          <a:lnRef idx="2">
            <a:schemeClr val="accent1"/>
          </a:lnRef>
          <a:fillRef idx="1">
            <a:schemeClr val="lt1"/>
          </a:fillRef>
          <a:effectRef idx="0">
            <a:schemeClr val="accent1"/>
          </a:effectRef>
          <a:fontRef idx="minor">
            <a:schemeClr val="dk1"/>
          </a:fontRef>
        </p:style>
        <p:txBody>
          <a:bodyPr anchor="ctr"/>
          <a:lstStyle/>
          <a:p>
            <a:pPr algn="ctr" fontAlgn="base">
              <a:spcBef>
                <a:spcPct val="0"/>
              </a:spcBef>
              <a:spcAft>
                <a:spcPct val="0"/>
              </a:spcAft>
              <a:defRPr/>
            </a:pPr>
            <a:endParaRPr lang="fr-CA">
              <a:solidFill>
                <a:srgbClr val="3F3F3F"/>
              </a:solidFill>
            </a:endParaRPr>
          </a:p>
        </p:txBody>
      </p:sp>
      <p:sp>
        <p:nvSpPr>
          <p:cNvPr id="34827" name="Text Box 2"/>
          <p:cNvSpPr txBox="1">
            <a:spLocks noChangeArrowheads="1"/>
          </p:cNvSpPr>
          <p:nvPr/>
        </p:nvSpPr>
        <p:spPr bwMode="auto">
          <a:xfrm>
            <a:off x="1746251" y="5435601"/>
            <a:ext cx="64547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200">
                <a:solidFill>
                  <a:srgbClr val="3F3F3F"/>
                </a:solidFill>
              </a:rPr>
              <a:t>* Significant treatment differences (pre vs. post) compared with control (p&lt;0.05)</a:t>
            </a:r>
          </a:p>
          <a:p>
            <a:pPr eaLnBrk="1" fontAlgn="base" hangingPunct="1">
              <a:spcBef>
                <a:spcPct val="0"/>
              </a:spcBef>
              <a:spcAft>
                <a:spcPct val="0"/>
              </a:spcAft>
            </a:pPr>
            <a:r>
              <a:rPr lang="en-US" altLang="en-US" sz="1200" baseline="30000">
                <a:solidFill>
                  <a:srgbClr val="3F3F3F"/>
                </a:solidFill>
                <a:cs typeface="Times New Roman" panose="02020603050405020304" pitchFamily="18" charset="0"/>
              </a:rPr>
              <a:t>†</a:t>
            </a:r>
            <a:r>
              <a:rPr lang="en-US" altLang="en-US" sz="1200">
                <a:solidFill>
                  <a:srgbClr val="3F3F3F"/>
                </a:solidFill>
              </a:rPr>
              <a:t> Significant treatment differences (pre vs. post) compared with diet weight loss (p&lt;0.05)</a:t>
            </a:r>
          </a:p>
        </p:txBody>
      </p:sp>
      <p:sp>
        <p:nvSpPr>
          <p:cNvPr id="34828" name="Text Box 19"/>
          <p:cNvSpPr txBox="1">
            <a:spLocks noChangeArrowheads="1"/>
          </p:cNvSpPr>
          <p:nvPr/>
        </p:nvSpPr>
        <p:spPr bwMode="auto">
          <a:xfrm>
            <a:off x="3817938" y="3786188"/>
            <a:ext cx="28416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3F3F3F"/>
                </a:solidFill>
              </a:rPr>
              <a:t>*</a:t>
            </a:r>
          </a:p>
        </p:txBody>
      </p:sp>
      <p:sp>
        <p:nvSpPr>
          <p:cNvPr id="56" name="Text Box 4"/>
          <p:cNvSpPr txBox="1">
            <a:spLocks noChangeArrowheads="1"/>
          </p:cNvSpPr>
          <p:nvPr/>
        </p:nvSpPr>
        <p:spPr bwMode="auto">
          <a:xfrm rot="16200000" flipH="1">
            <a:off x="5045076" y="2652713"/>
            <a:ext cx="3001962" cy="322263"/>
          </a:xfrm>
          <a:prstGeom prst="rect">
            <a:avLst/>
          </a:prstGeom>
          <a:noFill/>
          <a:ln w="9525">
            <a:noFill/>
            <a:miter lim="800000"/>
            <a:headEnd/>
            <a:tailEnd/>
          </a:ln>
        </p:spPr>
        <p:txBody>
          <a:bodyPr>
            <a:spAutoFit/>
          </a:bodyPr>
          <a:lstStyle/>
          <a:p>
            <a:pPr algn="ctr" eaLnBrk="0" fontAlgn="base" hangingPunct="0">
              <a:spcBef>
                <a:spcPct val="0"/>
              </a:spcBef>
              <a:spcAft>
                <a:spcPct val="0"/>
              </a:spcAft>
              <a:defRPr/>
            </a:pPr>
            <a:r>
              <a:rPr lang="en-US" sz="1500" b="1" dirty="0">
                <a:solidFill>
                  <a:srgbClr val="316598">
                    <a:lumMod val="50000"/>
                  </a:srgbClr>
                </a:solidFill>
                <a:cs typeface="Arial" charset="0"/>
              </a:rPr>
              <a:t>Change in skeletal muscle (kg)</a:t>
            </a:r>
          </a:p>
        </p:txBody>
      </p:sp>
      <p:graphicFrame>
        <p:nvGraphicFramePr>
          <p:cNvPr id="34830" name="Graphique 56"/>
          <p:cNvGraphicFramePr>
            <a:graphicFrameLocks/>
          </p:cNvGraphicFramePr>
          <p:nvPr/>
        </p:nvGraphicFramePr>
        <p:xfrm>
          <a:off x="6700838" y="1423988"/>
          <a:ext cx="3714750" cy="2786062"/>
        </p:xfrm>
        <a:graphic>
          <a:graphicData uri="http://schemas.openxmlformats.org/presentationml/2006/ole">
            <mc:AlternateContent xmlns:mc="http://schemas.openxmlformats.org/markup-compatibility/2006">
              <mc:Choice xmlns:v="urn:schemas-microsoft-com:vml" Requires="v">
                <p:oleObj r:id="rId5" imgW="3718882" imgH="2786113" progId="Excel.Chart.8">
                  <p:embed/>
                </p:oleObj>
              </mc:Choice>
              <mc:Fallback>
                <p:oleObj r:id="rId5" imgW="3718882" imgH="2786113" progId="Excel.Chart.8">
                  <p:embed/>
                  <p:pic>
                    <p:nvPicPr>
                      <p:cNvPr id="34830" name="Graphique 56"/>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0838" y="1423988"/>
                        <a:ext cx="3714750" cy="27860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8" name="Text Box 5"/>
          <p:cNvSpPr txBox="1">
            <a:spLocks noChangeArrowheads="1"/>
          </p:cNvSpPr>
          <p:nvPr/>
        </p:nvSpPr>
        <p:spPr bwMode="auto">
          <a:xfrm>
            <a:off x="7589838" y="4043364"/>
            <a:ext cx="368300"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C</a:t>
            </a:r>
          </a:p>
        </p:txBody>
      </p:sp>
      <p:sp>
        <p:nvSpPr>
          <p:cNvPr id="59" name="Text Box 6"/>
          <p:cNvSpPr txBox="1">
            <a:spLocks noChangeArrowheads="1"/>
          </p:cNvSpPr>
          <p:nvPr/>
        </p:nvSpPr>
        <p:spPr bwMode="auto">
          <a:xfrm>
            <a:off x="8850313" y="4043364"/>
            <a:ext cx="749300"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EWL</a:t>
            </a:r>
          </a:p>
        </p:txBody>
      </p:sp>
      <p:sp>
        <p:nvSpPr>
          <p:cNvPr id="60" name="Text Box 36"/>
          <p:cNvSpPr txBox="1">
            <a:spLocks noChangeArrowheads="1"/>
          </p:cNvSpPr>
          <p:nvPr/>
        </p:nvSpPr>
        <p:spPr bwMode="auto">
          <a:xfrm>
            <a:off x="9515475" y="4043364"/>
            <a:ext cx="833438"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EWW</a:t>
            </a:r>
          </a:p>
        </p:txBody>
      </p:sp>
      <p:sp>
        <p:nvSpPr>
          <p:cNvPr id="61" name="Text Box 37"/>
          <p:cNvSpPr txBox="1">
            <a:spLocks noChangeArrowheads="1"/>
          </p:cNvSpPr>
          <p:nvPr/>
        </p:nvSpPr>
        <p:spPr bwMode="auto">
          <a:xfrm>
            <a:off x="8104189" y="4043364"/>
            <a:ext cx="763587"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DWL</a:t>
            </a:r>
          </a:p>
        </p:txBody>
      </p:sp>
      <p:sp>
        <p:nvSpPr>
          <p:cNvPr id="34835" name="Text Box 19"/>
          <p:cNvSpPr txBox="1">
            <a:spLocks noChangeArrowheads="1"/>
          </p:cNvSpPr>
          <p:nvPr/>
        </p:nvSpPr>
        <p:spPr bwMode="auto">
          <a:xfrm>
            <a:off x="9783763" y="1576389"/>
            <a:ext cx="2841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400">
                <a:solidFill>
                  <a:srgbClr val="3F3F3F"/>
                </a:solidFill>
              </a:rPr>
              <a:t>†</a:t>
            </a:r>
          </a:p>
        </p:txBody>
      </p:sp>
      <p:sp>
        <p:nvSpPr>
          <p:cNvPr id="63" name="Text Box 24"/>
          <p:cNvSpPr txBox="1">
            <a:spLocks noChangeArrowheads="1"/>
          </p:cNvSpPr>
          <p:nvPr/>
        </p:nvSpPr>
        <p:spPr bwMode="auto">
          <a:xfrm>
            <a:off x="3460750" y="1090613"/>
            <a:ext cx="1722438" cy="461962"/>
          </a:xfrm>
          <a:prstGeom prst="rect">
            <a:avLst/>
          </a:prstGeom>
          <a:noFill/>
          <a:ln w="9525">
            <a:noFill/>
            <a:miter lim="800000"/>
            <a:headEnd/>
            <a:tailEnd/>
          </a:ln>
        </p:spPr>
        <p:txBody>
          <a:bodyPr wrap="none">
            <a:spAutoFit/>
          </a:bodyPr>
          <a:lstStyle/>
          <a:p>
            <a:pPr algn="ctr" eaLnBrk="0" fontAlgn="base" hangingPunct="0">
              <a:spcBef>
                <a:spcPct val="0"/>
              </a:spcBef>
              <a:spcAft>
                <a:spcPct val="0"/>
              </a:spcAft>
              <a:defRPr/>
            </a:pPr>
            <a:r>
              <a:rPr lang="en-US" sz="2400" b="1" cap="small" dirty="0">
                <a:solidFill>
                  <a:srgbClr val="3F3F3F"/>
                </a:solidFill>
                <a:cs typeface="Arial" charset="0"/>
              </a:rPr>
              <a:t>Obese men</a:t>
            </a:r>
            <a:endParaRPr lang="en-US" sz="2400" b="1" i="1" cap="small" dirty="0">
              <a:solidFill>
                <a:srgbClr val="3F3F3F"/>
              </a:solidFill>
              <a:cs typeface="Arial" charset="0"/>
            </a:endParaRPr>
          </a:p>
        </p:txBody>
      </p:sp>
      <p:sp>
        <p:nvSpPr>
          <p:cNvPr id="64" name="Text Box 56"/>
          <p:cNvSpPr txBox="1">
            <a:spLocks noChangeArrowheads="1"/>
          </p:cNvSpPr>
          <p:nvPr/>
        </p:nvSpPr>
        <p:spPr bwMode="auto">
          <a:xfrm>
            <a:off x="7762875" y="1090613"/>
            <a:ext cx="2146300" cy="461962"/>
          </a:xfrm>
          <a:prstGeom prst="rect">
            <a:avLst/>
          </a:prstGeom>
          <a:noFill/>
          <a:ln w="9525">
            <a:noFill/>
            <a:miter lim="800000"/>
            <a:headEnd/>
            <a:tailEnd/>
          </a:ln>
        </p:spPr>
        <p:txBody>
          <a:bodyPr wrap="none">
            <a:spAutoFit/>
          </a:bodyPr>
          <a:lstStyle/>
          <a:p>
            <a:pPr algn="ctr" eaLnBrk="0" fontAlgn="base" hangingPunct="0">
              <a:spcBef>
                <a:spcPct val="0"/>
              </a:spcBef>
              <a:spcAft>
                <a:spcPct val="0"/>
              </a:spcAft>
              <a:defRPr/>
            </a:pPr>
            <a:r>
              <a:rPr lang="en-US" sz="2400" b="1" cap="small" dirty="0">
                <a:solidFill>
                  <a:srgbClr val="3F3F3F"/>
                </a:solidFill>
                <a:cs typeface="Arial" charset="0"/>
              </a:rPr>
              <a:t>Obese women</a:t>
            </a:r>
            <a:endParaRPr lang="en-US" sz="2400" b="1" i="1" cap="small" dirty="0">
              <a:solidFill>
                <a:srgbClr val="3F3F3F"/>
              </a:solidFill>
              <a:cs typeface="Arial" charset="0"/>
            </a:endParaRPr>
          </a:p>
        </p:txBody>
      </p:sp>
      <p:grpSp>
        <p:nvGrpSpPr>
          <p:cNvPr id="34838" name="Groupe 64"/>
          <p:cNvGrpSpPr>
            <a:grpSpLocks/>
          </p:cNvGrpSpPr>
          <p:nvPr/>
        </p:nvGrpSpPr>
        <p:grpSpPr bwMode="auto">
          <a:xfrm>
            <a:off x="9126538" y="2574925"/>
            <a:ext cx="107950" cy="71438"/>
            <a:chOff x="588404" y="4441377"/>
            <a:chExt cx="218858" cy="218858"/>
          </a:xfrm>
        </p:grpSpPr>
        <p:cxnSp>
          <p:nvCxnSpPr>
            <p:cNvPr id="66" name="Connecteur droit 65"/>
            <p:cNvCxnSpPr/>
            <p:nvPr/>
          </p:nvCxnSpPr>
          <p:spPr>
            <a:xfrm rot="5400000">
              <a:off x="588404" y="4550806"/>
              <a:ext cx="218858"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7" name="Connecteur droit 66"/>
            <p:cNvCxnSpPr/>
            <p:nvPr/>
          </p:nvCxnSpPr>
          <p:spPr>
            <a:xfrm>
              <a:off x="588404" y="4441377"/>
              <a:ext cx="218858" cy="0"/>
            </a:xfrm>
            <a:prstGeom prst="line">
              <a:avLst/>
            </a:prstGeom>
            <a:ln w="12700"/>
          </p:spPr>
          <p:style>
            <a:lnRef idx="1">
              <a:schemeClr val="dk1"/>
            </a:lnRef>
            <a:fillRef idx="0">
              <a:schemeClr val="dk1"/>
            </a:fillRef>
            <a:effectRef idx="0">
              <a:schemeClr val="dk1"/>
            </a:effectRef>
            <a:fontRef idx="minor">
              <a:schemeClr val="tx1"/>
            </a:fontRef>
          </p:style>
        </p:cxnSp>
      </p:grpSp>
      <p:sp>
        <p:nvSpPr>
          <p:cNvPr id="34839" name="AutoShape 105"/>
          <p:cNvSpPr>
            <a:spLocks noChangeArrowheads="1"/>
          </p:cNvSpPr>
          <p:nvPr/>
        </p:nvSpPr>
        <p:spPr bwMode="auto">
          <a:xfrm>
            <a:off x="8001000" y="4899026"/>
            <a:ext cx="2578100" cy="1000125"/>
          </a:xfrm>
          <a:prstGeom prst="roundRect">
            <a:avLst>
              <a:gd name="adj" fmla="val 16667"/>
            </a:avLst>
          </a:prstGeom>
          <a:solidFill>
            <a:schemeClr val="bg1"/>
          </a:solidFill>
          <a:ln w="19050">
            <a:solidFill>
              <a:schemeClr val="accent1"/>
            </a:solidFill>
            <a:round/>
            <a:headEnd/>
            <a:tailEnd/>
          </a:ln>
        </p:spPr>
        <p:txBody>
          <a:bodyPr t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sz="900">
              <a:solidFill>
                <a:srgbClr val="3F3F3F"/>
              </a:solidFill>
              <a:sym typeface="Symbol" panose="05050102010706020507" pitchFamily="18" charset="2"/>
            </a:endParaRPr>
          </a:p>
        </p:txBody>
      </p:sp>
      <p:sp>
        <p:nvSpPr>
          <p:cNvPr id="34840" name="ZoneTexte 68"/>
          <p:cNvSpPr txBox="1">
            <a:spLocks noChangeArrowheads="1"/>
          </p:cNvSpPr>
          <p:nvPr/>
        </p:nvSpPr>
        <p:spPr bwMode="auto">
          <a:xfrm>
            <a:off x="8013700" y="4875213"/>
            <a:ext cx="2565400" cy="10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200">
                <a:solidFill>
                  <a:srgbClr val="3F3F3F"/>
                </a:solidFill>
                <a:sym typeface="Symbol" panose="05050102010706020507" pitchFamily="18" charset="2"/>
              </a:rPr>
              <a:t>C: control</a:t>
            </a:r>
          </a:p>
          <a:p>
            <a:pPr eaLnBrk="1" fontAlgn="base" hangingPunct="1">
              <a:spcBef>
                <a:spcPct val="0"/>
              </a:spcBef>
              <a:spcAft>
                <a:spcPct val="0"/>
              </a:spcAft>
            </a:pPr>
            <a:r>
              <a:rPr lang="en-US" altLang="en-US" sz="1200">
                <a:solidFill>
                  <a:srgbClr val="333333"/>
                </a:solidFill>
                <a:sym typeface="Symbol" panose="05050102010706020507" pitchFamily="18" charset="2"/>
              </a:rPr>
              <a:t>DWL: diet weight loss</a:t>
            </a:r>
            <a:r>
              <a:rPr lang="en-US" altLang="en-US" sz="1200">
                <a:solidFill>
                  <a:srgbClr val="333333"/>
                </a:solidFill>
              </a:rPr>
              <a:t> (6 kg)</a:t>
            </a:r>
          </a:p>
          <a:p>
            <a:pPr eaLnBrk="1" fontAlgn="base" hangingPunct="1">
              <a:spcBef>
                <a:spcPct val="0"/>
              </a:spcBef>
              <a:spcAft>
                <a:spcPct val="0"/>
              </a:spcAft>
            </a:pPr>
            <a:r>
              <a:rPr lang="en-US" altLang="en-US" sz="1200">
                <a:solidFill>
                  <a:srgbClr val="333333"/>
                </a:solidFill>
                <a:sym typeface="Symbol" panose="05050102010706020507" pitchFamily="18" charset="2"/>
              </a:rPr>
              <a:t>EWL: exercise weight loss </a:t>
            </a:r>
            <a:r>
              <a:rPr lang="en-US" altLang="en-US" sz="1200">
                <a:solidFill>
                  <a:srgbClr val="333333"/>
                </a:solidFill>
              </a:rPr>
              <a:t>(6 kg)</a:t>
            </a:r>
          </a:p>
          <a:p>
            <a:pPr eaLnBrk="1" fontAlgn="base" hangingPunct="1">
              <a:spcBef>
                <a:spcPct val="0"/>
              </a:spcBef>
              <a:spcAft>
                <a:spcPct val="0"/>
              </a:spcAft>
            </a:pPr>
            <a:r>
              <a:rPr lang="en-US" altLang="en-US" sz="1200">
                <a:solidFill>
                  <a:srgbClr val="333333"/>
                </a:solidFill>
                <a:sym typeface="Symbol" panose="05050102010706020507" pitchFamily="18" charset="2"/>
              </a:rPr>
              <a:t>EWW: exercise without weight loss</a:t>
            </a:r>
          </a:p>
          <a:p>
            <a:pPr eaLnBrk="1" fontAlgn="base" hangingPunct="1">
              <a:spcBef>
                <a:spcPct val="0"/>
              </a:spcBef>
              <a:spcAft>
                <a:spcPct val="0"/>
              </a:spcAft>
            </a:pPr>
            <a:r>
              <a:rPr lang="en-US" altLang="en-US" sz="1200">
                <a:solidFill>
                  <a:srgbClr val="333333"/>
                </a:solidFill>
                <a:sym typeface="Symbol" panose="05050102010706020507" pitchFamily="18" charset="2"/>
              </a:rPr>
              <a:t>MRI: magnetic resonance imaging</a:t>
            </a:r>
            <a:endParaRPr lang="fr-CA" altLang="en-US" sz="1200">
              <a:solidFill>
                <a:srgbClr val="333333"/>
              </a:solidFill>
              <a:sym typeface="Symbol" panose="05050102010706020507" pitchFamily="18" charset="2"/>
            </a:endParaRPr>
          </a:p>
        </p:txBody>
      </p:sp>
      <p:grpSp>
        <p:nvGrpSpPr>
          <p:cNvPr id="34841" name="Groupe 28"/>
          <p:cNvGrpSpPr>
            <a:grpSpLocks/>
          </p:cNvGrpSpPr>
          <p:nvPr/>
        </p:nvGrpSpPr>
        <p:grpSpPr bwMode="auto">
          <a:xfrm>
            <a:off x="7724775" y="2574925"/>
            <a:ext cx="107950" cy="71438"/>
            <a:chOff x="588404" y="4441377"/>
            <a:chExt cx="218858" cy="218858"/>
          </a:xfrm>
        </p:grpSpPr>
        <p:cxnSp>
          <p:nvCxnSpPr>
            <p:cNvPr id="30" name="Connecteur droit 29"/>
            <p:cNvCxnSpPr/>
            <p:nvPr/>
          </p:nvCxnSpPr>
          <p:spPr>
            <a:xfrm rot="5400000">
              <a:off x="588404" y="4550806"/>
              <a:ext cx="218858"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31" name="Connecteur droit 30"/>
            <p:cNvCxnSpPr/>
            <p:nvPr/>
          </p:nvCxnSpPr>
          <p:spPr>
            <a:xfrm>
              <a:off x="588404" y="4441377"/>
              <a:ext cx="218858" cy="0"/>
            </a:xfrm>
            <a:prstGeom prst="line">
              <a:avLst/>
            </a:prstGeom>
            <a:ln w="12700"/>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2921060862"/>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Rectangle à coins arrondis 70"/>
          <p:cNvSpPr/>
          <p:nvPr/>
        </p:nvSpPr>
        <p:spPr>
          <a:xfrm>
            <a:off x="1763713" y="5580064"/>
            <a:ext cx="6450012" cy="504825"/>
          </a:xfrm>
          <a:prstGeom prst="roundRect">
            <a:avLst/>
          </a:prstGeom>
          <a:ln w="9525"/>
        </p:spPr>
        <p:style>
          <a:lnRef idx="2">
            <a:schemeClr val="accent1"/>
          </a:lnRef>
          <a:fillRef idx="1">
            <a:schemeClr val="lt1"/>
          </a:fillRef>
          <a:effectRef idx="0">
            <a:schemeClr val="accent1"/>
          </a:effectRef>
          <a:fontRef idx="minor">
            <a:schemeClr val="dk1"/>
          </a:fontRef>
        </p:style>
        <p:txBody>
          <a:bodyPr anchor="ctr"/>
          <a:lstStyle/>
          <a:p>
            <a:pPr algn="ctr" fontAlgn="base">
              <a:spcBef>
                <a:spcPct val="0"/>
              </a:spcBef>
              <a:spcAft>
                <a:spcPct val="0"/>
              </a:spcAft>
              <a:defRPr/>
            </a:pPr>
            <a:endParaRPr lang="fr-CA">
              <a:solidFill>
                <a:srgbClr val="3F3F3F"/>
              </a:solidFill>
            </a:endParaRPr>
          </a:p>
        </p:txBody>
      </p:sp>
      <p:sp>
        <p:nvSpPr>
          <p:cNvPr id="48133" name="Text Box 6"/>
          <p:cNvSpPr txBox="1">
            <a:spLocks noChangeArrowheads="1"/>
          </p:cNvSpPr>
          <p:nvPr/>
        </p:nvSpPr>
        <p:spPr bwMode="auto">
          <a:xfrm rot="16200000" flipH="1">
            <a:off x="677864" y="2501901"/>
            <a:ext cx="3227387" cy="646113"/>
          </a:xfrm>
          <a:prstGeom prst="rect">
            <a:avLst/>
          </a:prstGeom>
          <a:noFill/>
          <a:ln w="9525">
            <a:noFill/>
            <a:miter lim="800000"/>
            <a:headEnd/>
            <a:tailEnd/>
          </a:ln>
        </p:spPr>
        <p:txBody>
          <a:bodyPr>
            <a:spAutoFit/>
          </a:bodyPr>
          <a:lstStyle/>
          <a:p>
            <a:pPr algn="ctr" eaLnBrk="0" fontAlgn="base" hangingPunct="0">
              <a:spcBef>
                <a:spcPct val="0"/>
              </a:spcBef>
              <a:spcAft>
                <a:spcPct val="0"/>
              </a:spcAft>
              <a:defRPr/>
            </a:pPr>
            <a:r>
              <a:rPr lang="en-US" b="1" dirty="0">
                <a:solidFill>
                  <a:srgbClr val="316598">
                    <a:lumMod val="50000"/>
                  </a:srgbClr>
                </a:solidFill>
                <a:cs typeface="Arial" charset="0"/>
              </a:rPr>
              <a:t> Change in</a:t>
            </a:r>
          </a:p>
          <a:p>
            <a:pPr algn="ctr" eaLnBrk="0" fontAlgn="base" hangingPunct="0">
              <a:spcBef>
                <a:spcPct val="0"/>
              </a:spcBef>
              <a:spcAft>
                <a:spcPct val="0"/>
              </a:spcAft>
              <a:defRPr/>
            </a:pPr>
            <a:r>
              <a:rPr lang="en-US" b="1" dirty="0">
                <a:solidFill>
                  <a:srgbClr val="316598">
                    <a:lumMod val="50000"/>
                  </a:srgbClr>
                </a:solidFill>
                <a:cs typeface="Arial" charset="0"/>
              </a:rPr>
              <a:t>waist circumference (cm)</a:t>
            </a:r>
          </a:p>
        </p:txBody>
      </p:sp>
      <p:sp>
        <p:nvSpPr>
          <p:cNvPr id="51220" name="Text Box 24"/>
          <p:cNvSpPr txBox="1">
            <a:spLocks noChangeArrowheads="1"/>
          </p:cNvSpPr>
          <p:nvPr/>
        </p:nvSpPr>
        <p:spPr bwMode="auto">
          <a:xfrm>
            <a:off x="3535364" y="800101"/>
            <a:ext cx="1722437" cy="461963"/>
          </a:xfrm>
          <a:prstGeom prst="rect">
            <a:avLst/>
          </a:prstGeom>
          <a:noFill/>
          <a:ln w="9525">
            <a:noFill/>
            <a:miter lim="800000"/>
            <a:headEnd/>
            <a:tailEnd/>
          </a:ln>
        </p:spPr>
        <p:txBody>
          <a:bodyPr wrap="none">
            <a:spAutoFit/>
          </a:bodyPr>
          <a:lstStyle/>
          <a:p>
            <a:pPr algn="ctr" eaLnBrk="0" fontAlgn="base" hangingPunct="0">
              <a:spcBef>
                <a:spcPct val="0"/>
              </a:spcBef>
              <a:spcAft>
                <a:spcPct val="0"/>
              </a:spcAft>
              <a:defRPr/>
            </a:pPr>
            <a:r>
              <a:rPr lang="en-US" sz="2400" b="1" cap="small" dirty="0">
                <a:solidFill>
                  <a:srgbClr val="3F3F3F"/>
                </a:solidFill>
                <a:cs typeface="Arial" charset="0"/>
              </a:rPr>
              <a:t>Obese men</a:t>
            </a:r>
            <a:endParaRPr lang="en-US" sz="2400" b="1" i="1" cap="small" dirty="0">
              <a:solidFill>
                <a:srgbClr val="3F3F3F"/>
              </a:solidFill>
              <a:cs typeface="Arial" charset="0"/>
            </a:endParaRPr>
          </a:p>
        </p:txBody>
      </p:sp>
      <p:sp>
        <p:nvSpPr>
          <p:cNvPr id="51247" name="Text Box 56"/>
          <p:cNvSpPr txBox="1">
            <a:spLocks noChangeArrowheads="1"/>
          </p:cNvSpPr>
          <p:nvPr/>
        </p:nvSpPr>
        <p:spPr bwMode="auto">
          <a:xfrm>
            <a:off x="7778750" y="800101"/>
            <a:ext cx="2146300" cy="461963"/>
          </a:xfrm>
          <a:prstGeom prst="rect">
            <a:avLst/>
          </a:prstGeom>
          <a:noFill/>
          <a:ln w="9525">
            <a:noFill/>
            <a:miter lim="800000"/>
            <a:headEnd/>
            <a:tailEnd/>
          </a:ln>
        </p:spPr>
        <p:txBody>
          <a:bodyPr wrap="none">
            <a:spAutoFit/>
          </a:bodyPr>
          <a:lstStyle/>
          <a:p>
            <a:pPr algn="ctr" eaLnBrk="0" fontAlgn="base" hangingPunct="0">
              <a:spcBef>
                <a:spcPct val="0"/>
              </a:spcBef>
              <a:spcAft>
                <a:spcPct val="0"/>
              </a:spcAft>
              <a:defRPr/>
            </a:pPr>
            <a:r>
              <a:rPr lang="en-US" sz="2400" b="1" cap="small" dirty="0">
                <a:solidFill>
                  <a:srgbClr val="3F3F3F"/>
                </a:solidFill>
                <a:cs typeface="Arial" charset="0"/>
              </a:rPr>
              <a:t>Obese women</a:t>
            </a:r>
            <a:endParaRPr lang="en-US" sz="2400" b="1" i="1" cap="small" dirty="0">
              <a:solidFill>
                <a:srgbClr val="3F3F3F"/>
              </a:solidFill>
              <a:cs typeface="Arial" charset="0"/>
            </a:endParaRPr>
          </a:p>
        </p:txBody>
      </p:sp>
      <p:sp>
        <p:nvSpPr>
          <p:cNvPr id="32774" name="Text Box 67"/>
          <p:cNvSpPr txBox="1">
            <a:spLocks noChangeArrowheads="1"/>
          </p:cNvSpPr>
          <p:nvPr/>
        </p:nvSpPr>
        <p:spPr bwMode="auto">
          <a:xfrm>
            <a:off x="9251951" y="5087939"/>
            <a:ext cx="12541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600" b="1">
                <a:solidFill>
                  <a:srgbClr val="316598"/>
                </a:solidFill>
              </a:rPr>
              <a:t>No change</a:t>
            </a:r>
          </a:p>
          <a:p>
            <a:pPr algn="ctr" eaLnBrk="1" fontAlgn="base" hangingPunct="1">
              <a:spcBef>
                <a:spcPct val="0"/>
              </a:spcBef>
              <a:spcAft>
                <a:spcPct val="0"/>
              </a:spcAft>
            </a:pPr>
            <a:r>
              <a:rPr lang="en-US" altLang="en-US" sz="1600" b="1">
                <a:solidFill>
                  <a:srgbClr val="316598"/>
                </a:solidFill>
              </a:rPr>
              <a:t>in BMI</a:t>
            </a:r>
          </a:p>
        </p:txBody>
      </p:sp>
      <p:sp>
        <p:nvSpPr>
          <p:cNvPr id="32775" name="Text Box 72"/>
          <p:cNvSpPr txBox="1">
            <a:spLocks noChangeArrowheads="1"/>
          </p:cNvSpPr>
          <p:nvPr/>
        </p:nvSpPr>
        <p:spPr bwMode="auto">
          <a:xfrm>
            <a:off x="4814889" y="5000626"/>
            <a:ext cx="12541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600" b="1">
                <a:solidFill>
                  <a:srgbClr val="316598"/>
                </a:solidFill>
              </a:rPr>
              <a:t>No change</a:t>
            </a:r>
          </a:p>
          <a:p>
            <a:pPr algn="ctr" eaLnBrk="1" fontAlgn="base" hangingPunct="1">
              <a:spcBef>
                <a:spcPct val="0"/>
              </a:spcBef>
              <a:spcAft>
                <a:spcPct val="0"/>
              </a:spcAft>
            </a:pPr>
            <a:r>
              <a:rPr lang="en-US" altLang="en-US" sz="1600" b="1">
                <a:solidFill>
                  <a:srgbClr val="316598"/>
                </a:solidFill>
              </a:rPr>
              <a:t>in BMI</a:t>
            </a:r>
          </a:p>
        </p:txBody>
      </p:sp>
      <p:grpSp>
        <p:nvGrpSpPr>
          <p:cNvPr id="32776" name="Group 27"/>
          <p:cNvGrpSpPr>
            <a:grpSpLocks/>
          </p:cNvGrpSpPr>
          <p:nvPr/>
        </p:nvGrpSpPr>
        <p:grpSpPr bwMode="auto">
          <a:xfrm>
            <a:off x="3092451" y="4075114"/>
            <a:ext cx="2771775" cy="930275"/>
            <a:chOff x="895" y="3206"/>
            <a:chExt cx="1854" cy="586"/>
          </a:xfrm>
        </p:grpSpPr>
        <p:sp>
          <p:nvSpPr>
            <p:cNvPr id="48190" name="Rectangle 28"/>
            <p:cNvSpPr>
              <a:spLocks noChangeArrowheads="1"/>
            </p:cNvSpPr>
            <p:nvPr/>
          </p:nvSpPr>
          <p:spPr bwMode="auto">
            <a:xfrm>
              <a:off x="895" y="3206"/>
              <a:ext cx="488" cy="155"/>
            </a:xfrm>
            <a:prstGeom prst="rect">
              <a:avLst/>
            </a:prstGeom>
            <a:noFill/>
            <a:ln w="9525">
              <a:noFill/>
              <a:miter lim="800000"/>
              <a:headEnd/>
              <a:tailEnd/>
            </a:ln>
          </p:spPr>
          <p:txBody>
            <a:bodyPr wrap="none" lIns="0" tIns="0" rIns="0" bIns="0">
              <a:spAutoFit/>
            </a:bodyPr>
            <a:lstStyle/>
            <a:p>
              <a:pPr fontAlgn="base">
                <a:spcBef>
                  <a:spcPct val="0"/>
                </a:spcBef>
                <a:spcAft>
                  <a:spcPct val="0"/>
                </a:spcAft>
                <a:defRPr/>
              </a:pPr>
              <a:r>
                <a:rPr lang="en-US" sz="1600" b="1">
                  <a:solidFill>
                    <a:srgbClr val="316598">
                      <a:lumMod val="50000"/>
                    </a:srgbClr>
                  </a:solidFill>
                  <a:cs typeface="Arial" charset="0"/>
                </a:rPr>
                <a:t>Control</a:t>
              </a:r>
            </a:p>
          </p:txBody>
        </p:sp>
        <p:sp>
          <p:nvSpPr>
            <p:cNvPr id="48191" name="Rectangle 29"/>
            <p:cNvSpPr>
              <a:spLocks noChangeArrowheads="1"/>
            </p:cNvSpPr>
            <p:nvPr/>
          </p:nvSpPr>
          <p:spPr bwMode="auto">
            <a:xfrm>
              <a:off x="1542" y="3206"/>
              <a:ext cx="457" cy="310"/>
            </a:xfrm>
            <a:prstGeom prst="rect">
              <a:avLst/>
            </a:prstGeom>
            <a:noFill/>
            <a:ln w="9525">
              <a:noFill/>
              <a:miter lim="800000"/>
              <a:headEnd/>
              <a:tailEnd/>
            </a:ln>
          </p:spPr>
          <p:txBody>
            <a:bodyPr wrap="none" lIns="0" tIns="0" rIns="0" bIns="0">
              <a:spAutoFit/>
            </a:bodyPr>
            <a:lstStyle/>
            <a:p>
              <a:pPr algn="ctr" fontAlgn="base">
                <a:spcBef>
                  <a:spcPct val="0"/>
                </a:spcBef>
                <a:spcAft>
                  <a:spcPct val="0"/>
                </a:spcAft>
                <a:defRPr/>
              </a:pPr>
              <a:r>
                <a:rPr lang="en-US" sz="1600" b="1" dirty="0">
                  <a:solidFill>
                    <a:srgbClr val="316598">
                      <a:lumMod val="50000"/>
                    </a:srgbClr>
                  </a:solidFill>
                  <a:cs typeface="Arial" charset="0"/>
                </a:rPr>
                <a:t>Weight</a:t>
              </a:r>
            </a:p>
            <a:p>
              <a:pPr algn="ctr" fontAlgn="base">
                <a:spcBef>
                  <a:spcPct val="0"/>
                </a:spcBef>
                <a:spcAft>
                  <a:spcPct val="0"/>
                </a:spcAft>
                <a:defRPr/>
              </a:pPr>
              <a:r>
                <a:rPr lang="en-US" sz="1600" b="1" dirty="0">
                  <a:solidFill>
                    <a:srgbClr val="316598">
                      <a:lumMod val="50000"/>
                    </a:srgbClr>
                  </a:solidFill>
                  <a:cs typeface="Arial" charset="0"/>
                </a:rPr>
                <a:t>loss</a:t>
              </a:r>
            </a:p>
          </p:txBody>
        </p:sp>
        <p:sp>
          <p:nvSpPr>
            <p:cNvPr id="48192" name="Rectangle 30"/>
            <p:cNvSpPr>
              <a:spLocks noChangeArrowheads="1"/>
            </p:cNvSpPr>
            <p:nvPr/>
          </p:nvSpPr>
          <p:spPr bwMode="auto">
            <a:xfrm>
              <a:off x="2072" y="3206"/>
              <a:ext cx="677" cy="310"/>
            </a:xfrm>
            <a:prstGeom prst="rect">
              <a:avLst/>
            </a:prstGeom>
            <a:noFill/>
            <a:ln w="9525">
              <a:noFill/>
              <a:miter lim="800000"/>
              <a:headEnd/>
              <a:tailEnd/>
            </a:ln>
          </p:spPr>
          <p:txBody>
            <a:bodyPr wrap="none" lIns="0" tIns="0" rIns="0" bIns="0">
              <a:spAutoFit/>
            </a:bodyPr>
            <a:lstStyle/>
            <a:p>
              <a:pPr algn="ctr" fontAlgn="base">
                <a:spcBef>
                  <a:spcPct val="0"/>
                </a:spcBef>
                <a:spcAft>
                  <a:spcPct val="0"/>
                </a:spcAft>
                <a:defRPr/>
              </a:pPr>
              <a:r>
                <a:rPr lang="en-US" sz="1600" b="1" dirty="0">
                  <a:solidFill>
                    <a:srgbClr val="316598">
                      <a:lumMod val="50000"/>
                    </a:srgbClr>
                  </a:solidFill>
                  <a:cs typeface="Arial" charset="0"/>
                </a:rPr>
                <a:t>No weight</a:t>
              </a:r>
            </a:p>
            <a:p>
              <a:pPr algn="ctr" fontAlgn="base">
                <a:spcBef>
                  <a:spcPct val="0"/>
                </a:spcBef>
                <a:spcAft>
                  <a:spcPct val="0"/>
                </a:spcAft>
                <a:defRPr/>
              </a:pPr>
              <a:r>
                <a:rPr lang="en-US" sz="1600" b="1" dirty="0">
                  <a:solidFill>
                    <a:srgbClr val="316598">
                      <a:lumMod val="50000"/>
                    </a:srgbClr>
                  </a:solidFill>
                  <a:cs typeface="Arial" charset="0"/>
                </a:rPr>
                <a:t>loss</a:t>
              </a:r>
            </a:p>
          </p:txBody>
        </p:sp>
        <p:sp>
          <p:nvSpPr>
            <p:cNvPr id="48193" name="Text Box 31"/>
            <p:cNvSpPr txBox="1">
              <a:spLocks noChangeArrowheads="1"/>
            </p:cNvSpPr>
            <p:nvPr/>
          </p:nvSpPr>
          <p:spPr bwMode="auto">
            <a:xfrm>
              <a:off x="1657" y="3540"/>
              <a:ext cx="828" cy="252"/>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b="1" dirty="0">
                  <a:solidFill>
                    <a:srgbClr val="316598">
                      <a:lumMod val="50000"/>
                    </a:srgbClr>
                  </a:solidFill>
                  <a:cs typeface="Arial" charset="0"/>
                </a:rPr>
                <a:t>Exercise</a:t>
              </a:r>
            </a:p>
          </p:txBody>
        </p:sp>
      </p:grpSp>
      <p:grpSp>
        <p:nvGrpSpPr>
          <p:cNvPr id="32777" name="Group 69"/>
          <p:cNvGrpSpPr>
            <a:grpSpLocks/>
          </p:cNvGrpSpPr>
          <p:nvPr/>
        </p:nvGrpSpPr>
        <p:grpSpPr bwMode="auto">
          <a:xfrm>
            <a:off x="4805364" y="4052888"/>
            <a:ext cx="1100137" cy="976312"/>
            <a:chOff x="4888" y="3204"/>
            <a:chExt cx="736" cy="615"/>
          </a:xfrm>
        </p:grpSpPr>
        <p:sp>
          <p:nvSpPr>
            <p:cNvPr id="32795" name="Rectangle 70"/>
            <p:cNvSpPr>
              <a:spLocks noChangeArrowheads="1"/>
            </p:cNvSpPr>
            <p:nvPr/>
          </p:nvSpPr>
          <p:spPr bwMode="auto">
            <a:xfrm>
              <a:off x="4888" y="3204"/>
              <a:ext cx="736" cy="325"/>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sz="2000">
                <a:solidFill>
                  <a:srgbClr val="000000"/>
                </a:solidFill>
              </a:endParaRPr>
            </a:p>
          </p:txBody>
        </p:sp>
        <p:sp>
          <p:nvSpPr>
            <p:cNvPr id="32796" name="Line 71"/>
            <p:cNvSpPr>
              <a:spLocks noChangeShapeType="1"/>
            </p:cNvSpPr>
            <p:nvPr/>
          </p:nvSpPr>
          <p:spPr bwMode="auto">
            <a:xfrm>
              <a:off x="5307" y="3538"/>
              <a:ext cx="0" cy="281"/>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grpSp>
      <p:sp>
        <p:nvSpPr>
          <p:cNvPr id="48160" name="Text Box 6"/>
          <p:cNvSpPr txBox="1">
            <a:spLocks noChangeArrowheads="1"/>
          </p:cNvSpPr>
          <p:nvPr/>
        </p:nvSpPr>
        <p:spPr bwMode="auto">
          <a:xfrm rot="16200000" flipH="1">
            <a:off x="5006181" y="2401094"/>
            <a:ext cx="3227388" cy="647700"/>
          </a:xfrm>
          <a:prstGeom prst="rect">
            <a:avLst/>
          </a:prstGeom>
          <a:noFill/>
          <a:ln w="9525">
            <a:noFill/>
            <a:miter lim="800000"/>
            <a:headEnd/>
            <a:tailEnd/>
          </a:ln>
        </p:spPr>
        <p:txBody>
          <a:bodyPr>
            <a:spAutoFit/>
          </a:bodyPr>
          <a:lstStyle/>
          <a:p>
            <a:pPr algn="ctr" eaLnBrk="0" fontAlgn="base" hangingPunct="0">
              <a:spcBef>
                <a:spcPct val="0"/>
              </a:spcBef>
              <a:spcAft>
                <a:spcPct val="0"/>
              </a:spcAft>
              <a:defRPr/>
            </a:pPr>
            <a:r>
              <a:rPr lang="en-US" b="1" dirty="0">
                <a:solidFill>
                  <a:srgbClr val="316598">
                    <a:lumMod val="50000"/>
                  </a:srgbClr>
                </a:solidFill>
                <a:cs typeface="Arial" charset="0"/>
              </a:rPr>
              <a:t> Change in</a:t>
            </a:r>
          </a:p>
          <a:p>
            <a:pPr algn="ctr" eaLnBrk="0" fontAlgn="base" hangingPunct="0">
              <a:spcBef>
                <a:spcPct val="0"/>
              </a:spcBef>
              <a:spcAft>
                <a:spcPct val="0"/>
              </a:spcAft>
              <a:defRPr/>
            </a:pPr>
            <a:r>
              <a:rPr lang="en-US" b="1" dirty="0">
                <a:solidFill>
                  <a:srgbClr val="316598">
                    <a:lumMod val="50000"/>
                  </a:srgbClr>
                </a:solidFill>
                <a:cs typeface="Arial" charset="0"/>
              </a:rPr>
              <a:t>waist circumference (cm)</a:t>
            </a:r>
          </a:p>
        </p:txBody>
      </p:sp>
      <p:sp>
        <p:nvSpPr>
          <p:cNvPr id="48161" name="Rectangle 28"/>
          <p:cNvSpPr>
            <a:spLocks noChangeArrowheads="1"/>
          </p:cNvSpPr>
          <p:nvPr/>
        </p:nvSpPr>
        <p:spPr bwMode="auto">
          <a:xfrm>
            <a:off x="7513638" y="4170363"/>
            <a:ext cx="730250" cy="246062"/>
          </a:xfrm>
          <a:prstGeom prst="rect">
            <a:avLst/>
          </a:prstGeom>
          <a:noFill/>
          <a:ln w="9525">
            <a:noFill/>
            <a:miter lim="800000"/>
            <a:headEnd/>
            <a:tailEnd/>
          </a:ln>
        </p:spPr>
        <p:txBody>
          <a:bodyPr wrap="none" lIns="0" tIns="0" rIns="0" bIns="0">
            <a:spAutoFit/>
          </a:bodyPr>
          <a:lstStyle/>
          <a:p>
            <a:pPr fontAlgn="base">
              <a:spcBef>
                <a:spcPct val="0"/>
              </a:spcBef>
              <a:spcAft>
                <a:spcPct val="0"/>
              </a:spcAft>
              <a:defRPr/>
            </a:pPr>
            <a:r>
              <a:rPr lang="en-US" sz="1600" b="1" dirty="0">
                <a:solidFill>
                  <a:srgbClr val="316598">
                    <a:lumMod val="50000"/>
                  </a:srgbClr>
                </a:solidFill>
                <a:cs typeface="Arial" charset="0"/>
              </a:rPr>
              <a:t>Control</a:t>
            </a:r>
          </a:p>
        </p:txBody>
      </p:sp>
      <p:sp>
        <p:nvSpPr>
          <p:cNvPr id="48162" name="Rectangle 29"/>
          <p:cNvSpPr>
            <a:spLocks noChangeArrowheads="1"/>
          </p:cNvSpPr>
          <p:nvPr/>
        </p:nvSpPr>
        <p:spPr bwMode="auto">
          <a:xfrm>
            <a:off x="8480425" y="4170364"/>
            <a:ext cx="681038" cy="492125"/>
          </a:xfrm>
          <a:prstGeom prst="rect">
            <a:avLst/>
          </a:prstGeom>
          <a:noFill/>
          <a:ln w="9525">
            <a:noFill/>
            <a:miter lim="800000"/>
            <a:headEnd/>
            <a:tailEnd/>
          </a:ln>
        </p:spPr>
        <p:txBody>
          <a:bodyPr wrap="none" lIns="0" tIns="0" rIns="0" bIns="0">
            <a:spAutoFit/>
          </a:bodyPr>
          <a:lstStyle/>
          <a:p>
            <a:pPr algn="ctr" fontAlgn="base">
              <a:spcBef>
                <a:spcPct val="0"/>
              </a:spcBef>
              <a:spcAft>
                <a:spcPct val="0"/>
              </a:spcAft>
              <a:defRPr/>
            </a:pPr>
            <a:r>
              <a:rPr lang="en-US" sz="1600" b="1" dirty="0">
                <a:solidFill>
                  <a:srgbClr val="316598">
                    <a:lumMod val="50000"/>
                  </a:srgbClr>
                </a:solidFill>
                <a:cs typeface="Arial" charset="0"/>
              </a:rPr>
              <a:t>Weight</a:t>
            </a:r>
          </a:p>
          <a:p>
            <a:pPr algn="ctr" fontAlgn="base">
              <a:spcBef>
                <a:spcPct val="0"/>
              </a:spcBef>
              <a:spcAft>
                <a:spcPct val="0"/>
              </a:spcAft>
              <a:defRPr/>
            </a:pPr>
            <a:r>
              <a:rPr lang="en-US" sz="1600" b="1" dirty="0">
                <a:solidFill>
                  <a:srgbClr val="316598">
                    <a:lumMod val="50000"/>
                  </a:srgbClr>
                </a:solidFill>
                <a:cs typeface="Arial" charset="0"/>
              </a:rPr>
              <a:t>loss</a:t>
            </a:r>
          </a:p>
        </p:txBody>
      </p:sp>
      <p:sp>
        <p:nvSpPr>
          <p:cNvPr id="48163" name="Rectangle 30"/>
          <p:cNvSpPr>
            <a:spLocks noChangeArrowheads="1"/>
          </p:cNvSpPr>
          <p:nvPr/>
        </p:nvSpPr>
        <p:spPr bwMode="auto">
          <a:xfrm>
            <a:off x="9285289" y="4170364"/>
            <a:ext cx="1011237" cy="492125"/>
          </a:xfrm>
          <a:prstGeom prst="rect">
            <a:avLst/>
          </a:prstGeom>
          <a:noFill/>
          <a:ln w="9525">
            <a:noFill/>
            <a:miter lim="800000"/>
            <a:headEnd/>
            <a:tailEnd/>
          </a:ln>
        </p:spPr>
        <p:txBody>
          <a:bodyPr wrap="none" lIns="0" tIns="0" rIns="0" bIns="0">
            <a:spAutoFit/>
          </a:bodyPr>
          <a:lstStyle/>
          <a:p>
            <a:pPr algn="ctr" fontAlgn="base">
              <a:spcBef>
                <a:spcPct val="0"/>
              </a:spcBef>
              <a:spcAft>
                <a:spcPct val="0"/>
              </a:spcAft>
              <a:defRPr/>
            </a:pPr>
            <a:r>
              <a:rPr lang="en-US" sz="1600" b="1" dirty="0">
                <a:solidFill>
                  <a:srgbClr val="316598">
                    <a:lumMod val="50000"/>
                  </a:srgbClr>
                </a:solidFill>
                <a:cs typeface="Arial" charset="0"/>
              </a:rPr>
              <a:t>No weight</a:t>
            </a:r>
          </a:p>
          <a:p>
            <a:pPr algn="ctr" fontAlgn="base">
              <a:spcBef>
                <a:spcPct val="0"/>
              </a:spcBef>
              <a:spcAft>
                <a:spcPct val="0"/>
              </a:spcAft>
              <a:defRPr/>
            </a:pPr>
            <a:r>
              <a:rPr lang="en-US" sz="1600" b="1" dirty="0">
                <a:solidFill>
                  <a:srgbClr val="316598">
                    <a:lumMod val="50000"/>
                  </a:srgbClr>
                </a:solidFill>
                <a:cs typeface="Arial" charset="0"/>
              </a:rPr>
              <a:t>loss</a:t>
            </a:r>
          </a:p>
        </p:txBody>
      </p:sp>
      <p:sp>
        <p:nvSpPr>
          <p:cNvPr id="48164" name="Text Box 31"/>
          <p:cNvSpPr txBox="1">
            <a:spLocks noChangeArrowheads="1"/>
          </p:cNvSpPr>
          <p:nvPr/>
        </p:nvSpPr>
        <p:spPr bwMode="auto">
          <a:xfrm>
            <a:off x="8670925" y="4689475"/>
            <a:ext cx="1238250" cy="400050"/>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b="1" dirty="0">
                <a:solidFill>
                  <a:srgbClr val="316598">
                    <a:lumMod val="50000"/>
                  </a:srgbClr>
                </a:solidFill>
                <a:cs typeface="Arial" charset="0"/>
              </a:rPr>
              <a:t>Exercise</a:t>
            </a:r>
          </a:p>
        </p:txBody>
      </p:sp>
      <p:sp>
        <p:nvSpPr>
          <p:cNvPr id="32783" name="Rectangle 70"/>
          <p:cNvSpPr>
            <a:spLocks noChangeArrowheads="1"/>
          </p:cNvSpPr>
          <p:nvPr/>
        </p:nvSpPr>
        <p:spPr bwMode="auto">
          <a:xfrm>
            <a:off x="9239250" y="4146550"/>
            <a:ext cx="1100138" cy="5159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sz="2000">
              <a:solidFill>
                <a:srgbClr val="000000"/>
              </a:solidFill>
            </a:endParaRPr>
          </a:p>
        </p:txBody>
      </p:sp>
      <p:sp>
        <p:nvSpPr>
          <p:cNvPr id="32784" name="Line 71"/>
          <p:cNvSpPr>
            <a:spLocks noChangeShapeType="1"/>
          </p:cNvSpPr>
          <p:nvPr/>
        </p:nvSpPr>
        <p:spPr bwMode="auto">
          <a:xfrm>
            <a:off x="9866313" y="4676775"/>
            <a:ext cx="0" cy="446088"/>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67" name="Text Box 3"/>
          <p:cNvSpPr txBox="1">
            <a:spLocks noChangeArrowheads="1"/>
          </p:cNvSpPr>
          <p:nvPr/>
        </p:nvSpPr>
        <p:spPr bwMode="auto">
          <a:xfrm>
            <a:off x="1733550" y="5602288"/>
            <a:ext cx="6510338" cy="461962"/>
          </a:xfrm>
          <a:prstGeom prst="rect">
            <a:avLst/>
          </a:prstGeom>
          <a:noFill/>
          <a:ln w="9525">
            <a:noFill/>
            <a:miter lim="800000"/>
            <a:headEnd/>
            <a:tailEnd/>
          </a:ln>
        </p:spPr>
        <p:txBody>
          <a:bodyPr>
            <a:spAutoFit/>
          </a:bodyPr>
          <a:lstStyle/>
          <a:p>
            <a:pPr fontAlgn="base">
              <a:spcAft>
                <a:spcPct val="0"/>
              </a:spcAft>
              <a:defRPr/>
            </a:pPr>
            <a:r>
              <a:rPr lang="en-US" sz="1200" dirty="0">
                <a:solidFill>
                  <a:srgbClr val="3F3F3F"/>
                </a:solidFill>
                <a:cs typeface="Arial" charset="0"/>
              </a:rPr>
              <a:t>* Significant treatment differences (pre vs. post) compared with control (p&lt;0.05)</a:t>
            </a:r>
          </a:p>
          <a:p>
            <a:pPr fontAlgn="base">
              <a:spcAft>
                <a:spcPct val="0"/>
              </a:spcAft>
              <a:defRPr/>
            </a:pPr>
            <a:r>
              <a:rPr lang="en-US" sz="1200" baseline="30000" dirty="0">
                <a:solidFill>
                  <a:srgbClr val="3F3F3F"/>
                </a:solidFill>
                <a:cs typeface="Arial" charset="0"/>
              </a:rPr>
              <a:t>†</a:t>
            </a:r>
            <a:r>
              <a:rPr lang="en-US" sz="1200" dirty="0">
                <a:solidFill>
                  <a:srgbClr val="3F3F3F"/>
                </a:solidFill>
                <a:cs typeface="Arial" charset="0"/>
              </a:rPr>
              <a:t> Significant treatment differences (pre vs. post) compared with exercise weight loss (p&lt;0.05)</a:t>
            </a:r>
            <a:endParaRPr lang="en-US" sz="1200" baseline="30000" dirty="0">
              <a:solidFill>
                <a:srgbClr val="3F3F3F"/>
              </a:solidFill>
              <a:cs typeface="Arial" charset="0"/>
            </a:endParaRPr>
          </a:p>
        </p:txBody>
      </p:sp>
      <p:sp>
        <p:nvSpPr>
          <p:cNvPr id="32786" name="Titre 64"/>
          <p:cNvSpPr>
            <a:spLocks noGrp="1"/>
          </p:cNvSpPr>
          <p:nvPr>
            <p:ph type="title"/>
          </p:nvPr>
        </p:nvSpPr>
        <p:spPr>
          <a:xfrm>
            <a:off x="2543176" y="1588"/>
            <a:ext cx="7686675" cy="831850"/>
          </a:xfrm>
        </p:spPr>
        <p:txBody>
          <a:bodyPr>
            <a:normAutofit/>
          </a:bodyPr>
          <a:lstStyle/>
          <a:p>
            <a:r>
              <a:rPr lang="en-US" altLang="en-US" sz="2400" dirty="0"/>
              <a:t>Effects of Aerobic Exercise With or Without Weight </a:t>
            </a:r>
            <a:br>
              <a:rPr lang="en-US" altLang="en-US" sz="2400" dirty="0"/>
            </a:br>
            <a:r>
              <a:rPr lang="en-US" altLang="en-US" sz="2400" dirty="0"/>
              <a:t>Loss on Waist Circumference in Obese Men and Women</a:t>
            </a:r>
            <a:endParaRPr lang="fr-CA" altLang="en-US" sz="2400" dirty="0"/>
          </a:p>
        </p:txBody>
      </p:sp>
      <p:sp>
        <p:nvSpPr>
          <p:cNvPr id="32787" name="Espace réservé du texte 69"/>
          <p:cNvSpPr>
            <a:spLocks noGrp="1"/>
          </p:cNvSpPr>
          <p:nvPr>
            <p:ph type="body" sz="quarter" idx="10"/>
          </p:nvPr>
        </p:nvSpPr>
        <p:spPr>
          <a:xfrm>
            <a:off x="3648075" y="6105525"/>
            <a:ext cx="6800850" cy="552450"/>
          </a:xfrm>
        </p:spPr>
        <p:txBody>
          <a:bodyPr/>
          <a:lstStyle/>
          <a:p>
            <a:pPr>
              <a:spcBef>
                <a:spcPct val="0"/>
              </a:spcBef>
            </a:pPr>
            <a:r>
              <a:rPr lang="en-US" altLang="en-US">
                <a:solidFill>
                  <a:srgbClr val="000000"/>
                </a:solidFill>
              </a:rPr>
              <a:t>Adapted from Ross R et al. Ann Intern Med 2000;133:92-103 </a:t>
            </a:r>
          </a:p>
          <a:p>
            <a:pPr>
              <a:spcBef>
                <a:spcPct val="0"/>
              </a:spcBef>
            </a:pPr>
            <a:r>
              <a:rPr lang="en-US" altLang="en-US">
                <a:solidFill>
                  <a:srgbClr val="000000"/>
                </a:solidFill>
              </a:rPr>
              <a:t>and Ross R et al. Obes Res 2004;12:789-98 </a:t>
            </a:r>
            <a:endParaRPr lang="da-DK" altLang="en-US"/>
          </a:p>
        </p:txBody>
      </p:sp>
      <p:graphicFrame>
        <p:nvGraphicFramePr>
          <p:cNvPr id="32788" name="Graphique 62"/>
          <p:cNvGraphicFramePr>
            <a:graphicFrameLocks/>
          </p:cNvGraphicFramePr>
          <p:nvPr/>
        </p:nvGraphicFramePr>
        <p:xfrm>
          <a:off x="2535238" y="1512888"/>
          <a:ext cx="3433762" cy="2786062"/>
        </p:xfrm>
        <a:graphic>
          <a:graphicData uri="http://schemas.openxmlformats.org/presentationml/2006/ole">
            <mc:AlternateContent xmlns:mc="http://schemas.openxmlformats.org/markup-compatibility/2006">
              <mc:Choice xmlns:v="urn:schemas-microsoft-com:vml" Requires="v">
                <p:oleObj r:id="rId3" imgW="3432345" imgH="2786113" progId="Excel.Chart.8">
                  <p:embed/>
                </p:oleObj>
              </mc:Choice>
              <mc:Fallback>
                <p:oleObj r:id="rId3" imgW="3432345" imgH="2786113" progId="Excel.Chart.8">
                  <p:embed/>
                  <p:pic>
                    <p:nvPicPr>
                      <p:cNvPr id="32788" name="Graphique 62"/>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5238" y="1512888"/>
                        <a:ext cx="3433762" cy="27860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2789" name="Graphique 63"/>
          <p:cNvGraphicFramePr>
            <a:graphicFrameLocks/>
          </p:cNvGraphicFramePr>
          <p:nvPr/>
        </p:nvGraphicFramePr>
        <p:xfrm>
          <a:off x="6954839" y="1027113"/>
          <a:ext cx="3432175" cy="3378200"/>
        </p:xfrm>
        <a:graphic>
          <a:graphicData uri="http://schemas.openxmlformats.org/presentationml/2006/ole">
            <mc:AlternateContent xmlns:mc="http://schemas.openxmlformats.org/markup-compatibility/2006">
              <mc:Choice xmlns:v="urn:schemas-microsoft-com:vml" Requires="v">
                <p:oleObj r:id="rId5" imgW="3432345" imgH="3383573" progId="Excel.Chart.8">
                  <p:embed/>
                </p:oleObj>
              </mc:Choice>
              <mc:Fallback>
                <p:oleObj r:id="rId5" imgW="3432345" imgH="3383573" progId="Excel.Chart.8">
                  <p:embed/>
                  <p:pic>
                    <p:nvPicPr>
                      <p:cNvPr id="32789" name="Graphique 63"/>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54839" y="1027113"/>
                        <a:ext cx="3432175" cy="3378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2790" name="Text Box 26"/>
          <p:cNvSpPr txBox="1">
            <a:spLocks noChangeArrowheads="1"/>
          </p:cNvSpPr>
          <p:nvPr/>
        </p:nvSpPr>
        <p:spPr bwMode="auto">
          <a:xfrm>
            <a:off x="5173664" y="2222501"/>
            <a:ext cx="3714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400">
                <a:solidFill>
                  <a:srgbClr val="3F3F3F"/>
                </a:solidFill>
              </a:rPr>
              <a:t> †</a:t>
            </a:r>
          </a:p>
        </p:txBody>
      </p:sp>
      <p:sp>
        <p:nvSpPr>
          <p:cNvPr id="32791" name="Text Box 54"/>
          <p:cNvSpPr txBox="1">
            <a:spLocks noChangeArrowheads="1"/>
          </p:cNvSpPr>
          <p:nvPr/>
        </p:nvSpPr>
        <p:spPr bwMode="auto">
          <a:xfrm>
            <a:off x="9505951" y="2684463"/>
            <a:ext cx="3667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pPr>
            <a:r>
              <a:rPr lang="en-US" altLang="en-US" sz="2000">
                <a:solidFill>
                  <a:srgbClr val="3F3F3F"/>
                </a:solidFill>
              </a:rPr>
              <a:t> *</a:t>
            </a:r>
          </a:p>
        </p:txBody>
      </p:sp>
      <p:sp>
        <p:nvSpPr>
          <p:cNvPr id="32792" name="Rectangle 55"/>
          <p:cNvSpPr>
            <a:spLocks noChangeArrowheads="1"/>
          </p:cNvSpPr>
          <p:nvPr/>
        </p:nvSpPr>
        <p:spPr bwMode="auto">
          <a:xfrm>
            <a:off x="8720138" y="3668713"/>
            <a:ext cx="28416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pPr>
            <a:r>
              <a:rPr lang="en-US" altLang="en-US" sz="2000">
                <a:solidFill>
                  <a:srgbClr val="3F3F3F"/>
                </a:solidFill>
              </a:rPr>
              <a:t>*</a:t>
            </a:r>
          </a:p>
        </p:txBody>
      </p:sp>
      <p:sp>
        <p:nvSpPr>
          <p:cNvPr id="32793" name="Text Box 26"/>
          <p:cNvSpPr txBox="1">
            <a:spLocks noChangeArrowheads="1"/>
          </p:cNvSpPr>
          <p:nvPr/>
        </p:nvSpPr>
        <p:spPr bwMode="auto">
          <a:xfrm>
            <a:off x="9548814" y="2676526"/>
            <a:ext cx="5540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spcBef>
                <a:spcPct val="0"/>
              </a:spcBef>
              <a:spcAft>
                <a:spcPct val="0"/>
              </a:spcAft>
            </a:pPr>
            <a:r>
              <a:rPr lang="en-US" altLang="en-US" sz="1400">
                <a:solidFill>
                  <a:srgbClr val="3F3F3F"/>
                </a:solidFill>
              </a:rPr>
              <a:t> †</a:t>
            </a:r>
          </a:p>
        </p:txBody>
      </p:sp>
      <p:sp>
        <p:nvSpPr>
          <p:cNvPr id="32794" name="Text Box 25"/>
          <p:cNvSpPr txBox="1">
            <a:spLocks noChangeArrowheads="1"/>
          </p:cNvSpPr>
          <p:nvPr/>
        </p:nvSpPr>
        <p:spPr bwMode="auto">
          <a:xfrm>
            <a:off x="4229100" y="3625850"/>
            <a:ext cx="3825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2000">
                <a:solidFill>
                  <a:srgbClr val="3F3F3F"/>
                </a:solidFill>
              </a:rPr>
              <a:t> *</a:t>
            </a:r>
          </a:p>
        </p:txBody>
      </p:sp>
    </p:spTree>
    <p:extLst>
      <p:ext uri="{BB962C8B-B14F-4D97-AF65-F5344CB8AC3E}">
        <p14:creationId xmlns:p14="http://schemas.microsoft.com/office/powerpoint/2010/main" val="2563497405"/>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AutoShape 105"/>
          <p:cNvSpPr>
            <a:spLocks noChangeArrowheads="1"/>
          </p:cNvSpPr>
          <p:nvPr/>
        </p:nvSpPr>
        <p:spPr bwMode="auto">
          <a:xfrm>
            <a:off x="7524750" y="852489"/>
            <a:ext cx="2603500" cy="617537"/>
          </a:xfrm>
          <a:prstGeom prst="roundRect">
            <a:avLst>
              <a:gd name="adj" fmla="val 16667"/>
            </a:avLst>
          </a:prstGeom>
          <a:solidFill>
            <a:schemeClr val="bg1"/>
          </a:solidFill>
          <a:ln w="19050">
            <a:solidFill>
              <a:schemeClr val="accent1"/>
            </a:solidFill>
            <a:round/>
            <a:headEnd/>
            <a:tailEnd/>
          </a:ln>
        </p:spPr>
        <p:txBody>
          <a:bodyPr t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sz="900">
              <a:solidFill>
                <a:srgbClr val="3F3F3F"/>
              </a:solidFill>
              <a:sym typeface="Symbol" panose="05050102010706020507" pitchFamily="18" charset="2"/>
            </a:endParaRPr>
          </a:p>
        </p:txBody>
      </p:sp>
      <p:sp>
        <p:nvSpPr>
          <p:cNvPr id="94" name="Rectangle à coins arrondis 93"/>
          <p:cNvSpPr/>
          <p:nvPr/>
        </p:nvSpPr>
        <p:spPr>
          <a:xfrm>
            <a:off x="1758951" y="4984750"/>
            <a:ext cx="6372225" cy="611188"/>
          </a:xfrm>
          <a:prstGeom prst="roundRect">
            <a:avLst/>
          </a:prstGeom>
          <a:ln w="9525"/>
        </p:spPr>
        <p:style>
          <a:lnRef idx="2">
            <a:schemeClr val="accent1"/>
          </a:lnRef>
          <a:fillRef idx="1">
            <a:schemeClr val="lt1"/>
          </a:fillRef>
          <a:effectRef idx="0">
            <a:schemeClr val="accent1"/>
          </a:effectRef>
          <a:fontRef idx="minor">
            <a:schemeClr val="dk1"/>
          </a:fontRef>
        </p:style>
        <p:txBody>
          <a:bodyPr anchor="ctr"/>
          <a:lstStyle/>
          <a:p>
            <a:pPr algn="ctr" fontAlgn="base">
              <a:spcBef>
                <a:spcPct val="0"/>
              </a:spcBef>
              <a:spcAft>
                <a:spcPct val="0"/>
              </a:spcAft>
              <a:defRPr/>
            </a:pPr>
            <a:endParaRPr lang="fr-CA">
              <a:solidFill>
                <a:srgbClr val="3F3F3F"/>
              </a:solidFill>
            </a:endParaRPr>
          </a:p>
        </p:txBody>
      </p:sp>
      <p:sp>
        <p:nvSpPr>
          <p:cNvPr id="49156" name="Text Box 4"/>
          <p:cNvSpPr txBox="1">
            <a:spLocks noChangeArrowheads="1"/>
          </p:cNvSpPr>
          <p:nvPr/>
        </p:nvSpPr>
        <p:spPr bwMode="auto">
          <a:xfrm rot="16200000" flipH="1">
            <a:off x="227807" y="2231232"/>
            <a:ext cx="3367087" cy="323850"/>
          </a:xfrm>
          <a:prstGeom prst="rect">
            <a:avLst/>
          </a:prstGeom>
          <a:noFill/>
          <a:ln w="9525">
            <a:noFill/>
            <a:miter lim="800000"/>
            <a:headEnd/>
            <a:tailEnd/>
          </a:ln>
        </p:spPr>
        <p:txBody>
          <a:bodyPr>
            <a:spAutoFit/>
          </a:bodyPr>
          <a:lstStyle/>
          <a:p>
            <a:pPr algn="ctr" fontAlgn="base">
              <a:spcBef>
                <a:spcPct val="0"/>
              </a:spcBef>
              <a:spcAft>
                <a:spcPct val="0"/>
              </a:spcAft>
              <a:defRPr/>
            </a:pPr>
            <a:r>
              <a:rPr lang="en-US" sz="1500" b="1" dirty="0">
                <a:solidFill>
                  <a:srgbClr val="316598">
                    <a:lumMod val="50000"/>
                  </a:srgbClr>
                </a:solidFill>
                <a:cs typeface="Arial" charset="0"/>
              </a:rPr>
              <a:t>Change in abdominal fat (kg)</a:t>
            </a:r>
          </a:p>
        </p:txBody>
      </p:sp>
      <p:sp>
        <p:nvSpPr>
          <p:cNvPr id="49157" name="Text Box 5"/>
          <p:cNvSpPr txBox="1">
            <a:spLocks noChangeArrowheads="1"/>
          </p:cNvSpPr>
          <p:nvPr/>
        </p:nvSpPr>
        <p:spPr bwMode="auto">
          <a:xfrm>
            <a:off x="2801938" y="3690939"/>
            <a:ext cx="368300"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C</a:t>
            </a:r>
          </a:p>
        </p:txBody>
      </p:sp>
      <p:sp>
        <p:nvSpPr>
          <p:cNvPr id="49158" name="Text Box 6"/>
          <p:cNvSpPr txBox="1">
            <a:spLocks noChangeArrowheads="1"/>
          </p:cNvSpPr>
          <p:nvPr/>
        </p:nvSpPr>
        <p:spPr bwMode="auto">
          <a:xfrm>
            <a:off x="4073525" y="3705226"/>
            <a:ext cx="749300"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EWL</a:t>
            </a:r>
          </a:p>
        </p:txBody>
      </p:sp>
      <p:sp>
        <p:nvSpPr>
          <p:cNvPr id="49174" name="Text Box 36"/>
          <p:cNvSpPr txBox="1">
            <a:spLocks noChangeArrowheads="1"/>
          </p:cNvSpPr>
          <p:nvPr/>
        </p:nvSpPr>
        <p:spPr bwMode="auto">
          <a:xfrm>
            <a:off x="4767264" y="3722689"/>
            <a:ext cx="833437"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EWW</a:t>
            </a:r>
          </a:p>
        </p:txBody>
      </p:sp>
      <p:sp>
        <p:nvSpPr>
          <p:cNvPr id="49175" name="Text Box 37"/>
          <p:cNvSpPr txBox="1">
            <a:spLocks noChangeArrowheads="1"/>
          </p:cNvSpPr>
          <p:nvPr/>
        </p:nvSpPr>
        <p:spPr bwMode="auto">
          <a:xfrm>
            <a:off x="3324225" y="3716339"/>
            <a:ext cx="763588"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DWL</a:t>
            </a:r>
          </a:p>
        </p:txBody>
      </p:sp>
      <p:sp>
        <p:nvSpPr>
          <p:cNvPr id="49176" name="Text Box 40"/>
          <p:cNvSpPr txBox="1">
            <a:spLocks noChangeArrowheads="1"/>
          </p:cNvSpPr>
          <p:nvPr/>
        </p:nvSpPr>
        <p:spPr bwMode="auto">
          <a:xfrm>
            <a:off x="7366000" y="3910014"/>
            <a:ext cx="368300"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C</a:t>
            </a:r>
          </a:p>
        </p:txBody>
      </p:sp>
      <p:sp>
        <p:nvSpPr>
          <p:cNvPr id="49177" name="Text Box 41"/>
          <p:cNvSpPr txBox="1">
            <a:spLocks noChangeArrowheads="1"/>
          </p:cNvSpPr>
          <p:nvPr/>
        </p:nvSpPr>
        <p:spPr bwMode="auto">
          <a:xfrm>
            <a:off x="9494839" y="3910014"/>
            <a:ext cx="833437"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EWW</a:t>
            </a:r>
          </a:p>
        </p:txBody>
      </p:sp>
      <p:sp>
        <p:nvSpPr>
          <p:cNvPr id="49178" name="Text Box 42"/>
          <p:cNvSpPr txBox="1">
            <a:spLocks noChangeArrowheads="1"/>
          </p:cNvSpPr>
          <p:nvPr/>
        </p:nvSpPr>
        <p:spPr bwMode="auto">
          <a:xfrm>
            <a:off x="7954964" y="3903664"/>
            <a:ext cx="763587"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DWL</a:t>
            </a:r>
          </a:p>
        </p:txBody>
      </p:sp>
      <p:sp>
        <p:nvSpPr>
          <p:cNvPr id="49179" name="Text Box 43"/>
          <p:cNvSpPr txBox="1">
            <a:spLocks noChangeArrowheads="1"/>
          </p:cNvSpPr>
          <p:nvPr/>
        </p:nvSpPr>
        <p:spPr bwMode="auto">
          <a:xfrm>
            <a:off x="8775700" y="3910014"/>
            <a:ext cx="749300" cy="396875"/>
          </a:xfrm>
          <a:prstGeom prst="rect">
            <a:avLst/>
          </a:prstGeom>
          <a:noFill/>
          <a:ln w="9525">
            <a:noFill/>
            <a:miter lim="800000"/>
            <a:headEnd/>
            <a:tailEnd/>
          </a:ln>
        </p:spPr>
        <p:txBody>
          <a:bodyPr wrap="none">
            <a:spAutoFit/>
          </a:bodyPr>
          <a:lstStyle/>
          <a:p>
            <a:pPr fontAlgn="base">
              <a:spcBef>
                <a:spcPct val="0"/>
              </a:spcBef>
              <a:spcAft>
                <a:spcPct val="0"/>
              </a:spcAft>
              <a:defRPr/>
            </a:pPr>
            <a:r>
              <a:rPr lang="en-US" sz="2000" dirty="0">
                <a:solidFill>
                  <a:srgbClr val="316598">
                    <a:lumMod val="50000"/>
                  </a:srgbClr>
                </a:solidFill>
                <a:cs typeface="Arial" charset="0"/>
              </a:rPr>
              <a:t>EWL</a:t>
            </a:r>
          </a:p>
        </p:txBody>
      </p:sp>
      <p:sp>
        <p:nvSpPr>
          <p:cNvPr id="49180" name="Text Box 44"/>
          <p:cNvSpPr txBox="1">
            <a:spLocks noChangeArrowheads="1"/>
          </p:cNvSpPr>
          <p:nvPr/>
        </p:nvSpPr>
        <p:spPr bwMode="auto">
          <a:xfrm rot="16200000" flipH="1">
            <a:off x="4438650" y="2251075"/>
            <a:ext cx="3829050" cy="552450"/>
          </a:xfrm>
          <a:prstGeom prst="rect">
            <a:avLst/>
          </a:prstGeom>
          <a:noFill/>
          <a:ln w="9525">
            <a:noFill/>
            <a:miter lim="800000"/>
            <a:headEnd/>
            <a:tailEnd/>
          </a:ln>
        </p:spPr>
        <p:txBody>
          <a:bodyPr>
            <a:spAutoFit/>
          </a:bodyPr>
          <a:lstStyle/>
          <a:p>
            <a:pPr algn="ctr" fontAlgn="base">
              <a:spcBef>
                <a:spcPct val="0"/>
              </a:spcBef>
              <a:spcAft>
                <a:spcPct val="0"/>
              </a:spcAft>
              <a:defRPr/>
            </a:pPr>
            <a:r>
              <a:rPr lang="en-US" sz="1500" b="1" dirty="0">
                <a:solidFill>
                  <a:srgbClr val="316598">
                    <a:lumMod val="50000"/>
                  </a:srgbClr>
                </a:solidFill>
                <a:cs typeface="Arial" charset="0"/>
              </a:rPr>
              <a:t>Change in abdominal </a:t>
            </a:r>
          </a:p>
          <a:p>
            <a:pPr algn="ctr" fontAlgn="base">
              <a:spcBef>
                <a:spcPct val="0"/>
              </a:spcBef>
              <a:spcAft>
                <a:spcPct val="0"/>
              </a:spcAft>
              <a:defRPr/>
            </a:pPr>
            <a:r>
              <a:rPr lang="en-US" sz="1500" b="1" dirty="0">
                <a:solidFill>
                  <a:srgbClr val="316598">
                    <a:lumMod val="50000"/>
                  </a:srgbClr>
                </a:solidFill>
                <a:cs typeface="Arial" charset="0"/>
              </a:rPr>
              <a:t>subcutaneous and visceral fat (kg)</a:t>
            </a:r>
          </a:p>
        </p:txBody>
      </p:sp>
      <p:sp>
        <p:nvSpPr>
          <p:cNvPr id="33806" name="Rectangle 48"/>
          <p:cNvSpPr>
            <a:spLocks noChangeArrowheads="1"/>
          </p:cNvSpPr>
          <p:nvPr/>
        </p:nvSpPr>
        <p:spPr bwMode="auto">
          <a:xfrm>
            <a:off x="7656514" y="950914"/>
            <a:ext cx="180975" cy="180975"/>
          </a:xfrm>
          <a:prstGeom prst="rect">
            <a:avLst/>
          </a:prstGeom>
          <a:solidFill>
            <a:schemeClr val="accent1"/>
          </a:solidFill>
          <a:ln w="9525">
            <a:solidFill>
              <a:schemeClr val="tx1"/>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33807" name="Rectangle 49"/>
          <p:cNvSpPr>
            <a:spLocks noChangeArrowheads="1"/>
          </p:cNvSpPr>
          <p:nvPr/>
        </p:nvSpPr>
        <p:spPr bwMode="auto">
          <a:xfrm>
            <a:off x="7656514" y="1187450"/>
            <a:ext cx="180975" cy="179388"/>
          </a:xfrm>
          <a:prstGeom prst="rect">
            <a:avLst/>
          </a:prstGeom>
          <a:solidFill>
            <a:srgbClr val="C00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33808" name="Text Box 50"/>
          <p:cNvSpPr txBox="1">
            <a:spLocks noChangeArrowheads="1"/>
          </p:cNvSpPr>
          <p:nvPr/>
        </p:nvSpPr>
        <p:spPr bwMode="auto">
          <a:xfrm>
            <a:off x="7834313" y="904875"/>
            <a:ext cx="22780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200" b="1">
                <a:solidFill>
                  <a:srgbClr val="3F3F3F"/>
                </a:solidFill>
              </a:rPr>
              <a:t>Abdominal subcutaneous fat</a:t>
            </a:r>
          </a:p>
        </p:txBody>
      </p:sp>
      <p:sp>
        <p:nvSpPr>
          <p:cNvPr id="33809" name="Text Box 51"/>
          <p:cNvSpPr txBox="1">
            <a:spLocks noChangeArrowheads="1"/>
          </p:cNvSpPr>
          <p:nvPr/>
        </p:nvSpPr>
        <p:spPr bwMode="auto">
          <a:xfrm>
            <a:off x="7834314" y="1149351"/>
            <a:ext cx="228758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200" b="1">
                <a:solidFill>
                  <a:srgbClr val="3F3F3F"/>
                </a:solidFill>
              </a:rPr>
              <a:t>Intra-abdominal (visceral) fat</a:t>
            </a:r>
          </a:p>
        </p:txBody>
      </p:sp>
      <p:grpSp>
        <p:nvGrpSpPr>
          <p:cNvPr id="33810" name="Group 96"/>
          <p:cNvGrpSpPr>
            <a:grpSpLocks/>
          </p:cNvGrpSpPr>
          <p:nvPr/>
        </p:nvGrpSpPr>
        <p:grpSpPr bwMode="auto">
          <a:xfrm>
            <a:off x="7902575" y="3854451"/>
            <a:ext cx="2419350" cy="1211263"/>
            <a:chOff x="1041" y="3387"/>
            <a:chExt cx="1524" cy="763"/>
          </a:xfrm>
        </p:grpSpPr>
        <p:sp>
          <p:nvSpPr>
            <p:cNvPr id="49199" name="Text Box 97"/>
            <p:cNvSpPr txBox="1">
              <a:spLocks noChangeArrowheads="1"/>
            </p:cNvSpPr>
            <p:nvPr/>
          </p:nvSpPr>
          <p:spPr bwMode="auto">
            <a:xfrm>
              <a:off x="1387" y="3980"/>
              <a:ext cx="873" cy="170"/>
            </a:xfrm>
            <a:prstGeom prst="rect">
              <a:avLst/>
            </a:prstGeom>
            <a:noFill/>
            <a:ln w="9525">
              <a:noFill/>
              <a:miter lim="800000"/>
              <a:headEnd/>
              <a:tailEnd/>
            </a:ln>
          </p:spPr>
          <p:txBody>
            <a:bodyPr wrap="none">
              <a:spAutoFit/>
            </a:bodyPr>
            <a:lstStyle/>
            <a:p>
              <a:pPr fontAlgn="base">
                <a:spcBef>
                  <a:spcPct val="0"/>
                </a:spcBef>
                <a:spcAft>
                  <a:spcPct val="0"/>
                </a:spcAft>
                <a:defRPr/>
              </a:pPr>
              <a:r>
                <a:rPr lang="en-US" sz="1150" b="1" dirty="0">
                  <a:solidFill>
                    <a:srgbClr val="3F3F3F"/>
                  </a:solidFill>
                  <a:cs typeface="Arial" charset="0"/>
                </a:rPr>
                <a:t>NO DIFFERENCE</a:t>
              </a:r>
            </a:p>
          </p:txBody>
        </p:sp>
        <p:grpSp>
          <p:nvGrpSpPr>
            <p:cNvPr id="33845" name="Group 98"/>
            <p:cNvGrpSpPr>
              <a:grpSpLocks/>
            </p:cNvGrpSpPr>
            <p:nvPr/>
          </p:nvGrpSpPr>
          <p:grpSpPr bwMode="auto">
            <a:xfrm>
              <a:off x="1041" y="3387"/>
              <a:ext cx="1524" cy="679"/>
              <a:chOff x="1041" y="3387"/>
              <a:chExt cx="1524" cy="679"/>
            </a:xfrm>
          </p:grpSpPr>
          <p:sp>
            <p:nvSpPr>
              <p:cNvPr id="33846" name="Oval 99"/>
              <p:cNvSpPr>
                <a:spLocks noChangeArrowheads="1"/>
              </p:cNvSpPr>
              <p:nvPr/>
            </p:nvSpPr>
            <p:spPr bwMode="auto">
              <a:xfrm>
                <a:off x="1041" y="3395"/>
                <a:ext cx="522" cy="320"/>
              </a:xfrm>
              <a:prstGeom prst="ellipse">
                <a:avLst/>
              </a:pr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33847" name="Oval 100"/>
              <p:cNvSpPr>
                <a:spLocks noChangeArrowheads="1"/>
              </p:cNvSpPr>
              <p:nvPr/>
            </p:nvSpPr>
            <p:spPr bwMode="auto">
              <a:xfrm>
                <a:off x="2043" y="3387"/>
                <a:ext cx="522" cy="320"/>
              </a:xfrm>
              <a:prstGeom prst="ellipse">
                <a:avLst/>
              </a:pr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33848" name="Line 101"/>
              <p:cNvSpPr>
                <a:spLocks noChangeShapeType="1"/>
              </p:cNvSpPr>
              <p:nvPr/>
            </p:nvSpPr>
            <p:spPr bwMode="auto">
              <a:xfrm>
                <a:off x="1293" y="4063"/>
                <a:ext cx="109" cy="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3849" name="Line 102"/>
              <p:cNvSpPr>
                <a:spLocks noChangeShapeType="1"/>
              </p:cNvSpPr>
              <p:nvPr/>
            </p:nvSpPr>
            <p:spPr bwMode="auto">
              <a:xfrm>
                <a:off x="1301" y="3719"/>
                <a:ext cx="0" cy="347"/>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3850" name="Line 103"/>
              <p:cNvSpPr>
                <a:spLocks noChangeShapeType="1"/>
              </p:cNvSpPr>
              <p:nvPr/>
            </p:nvSpPr>
            <p:spPr bwMode="auto">
              <a:xfrm>
                <a:off x="2322" y="3710"/>
                <a:ext cx="0" cy="347"/>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3851" name="Line 104"/>
              <p:cNvSpPr>
                <a:spLocks noChangeShapeType="1"/>
              </p:cNvSpPr>
              <p:nvPr/>
            </p:nvSpPr>
            <p:spPr bwMode="auto">
              <a:xfrm>
                <a:off x="2214" y="4058"/>
                <a:ext cx="109" cy="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grpSp>
      </p:grpSp>
      <p:sp>
        <p:nvSpPr>
          <p:cNvPr id="49191" name="Text Box 106"/>
          <p:cNvSpPr txBox="1">
            <a:spLocks noChangeArrowheads="1"/>
          </p:cNvSpPr>
          <p:nvPr/>
        </p:nvSpPr>
        <p:spPr bwMode="auto">
          <a:xfrm>
            <a:off x="3767139" y="4594225"/>
            <a:ext cx="1385887" cy="268288"/>
          </a:xfrm>
          <a:prstGeom prst="rect">
            <a:avLst/>
          </a:prstGeom>
          <a:noFill/>
          <a:ln w="9525">
            <a:noFill/>
            <a:miter lim="800000"/>
            <a:headEnd/>
            <a:tailEnd/>
          </a:ln>
        </p:spPr>
        <p:txBody>
          <a:bodyPr wrap="none">
            <a:spAutoFit/>
          </a:bodyPr>
          <a:lstStyle/>
          <a:p>
            <a:pPr fontAlgn="base">
              <a:spcBef>
                <a:spcPct val="0"/>
              </a:spcBef>
              <a:spcAft>
                <a:spcPct val="0"/>
              </a:spcAft>
              <a:defRPr/>
            </a:pPr>
            <a:r>
              <a:rPr lang="en-US" sz="1150" b="1" dirty="0">
                <a:solidFill>
                  <a:srgbClr val="3F3F3F"/>
                </a:solidFill>
                <a:cs typeface="Arial" charset="0"/>
              </a:rPr>
              <a:t>NO DIFFERENCE</a:t>
            </a:r>
          </a:p>
        </p:txBody>
      </p:sp>
      <p:grpSp>
        <p:nvGrpSpPr>
          <p:cNvPr id="33812" name="Groupe 88"/>
          <p:cNvGrpSpPr>
            <a:grpSpLocks/>
          </p:cNvGrpSpPr>
          <p:nvPr/>
        </p:nvGrpSpPr>
        <p:grpSpPr bwMode="auto">
          <a:xfrm>
            <a:off x="3270251" y="3659188"/>
            <a:ext cx="828675" cy="1065212"/>
            <a:chOff x="1746018" y="3852863"/>
            <a:chExt cx="828675" cy="1065213"/>
          </a:xfrm>
        </p:grpSpPr>
        <p:sp>
          <p:nvSpPr>
            <p:cNvPr id="33841" name="Oval 108"/>
            <p:cNvSpPr>
              <a:spLocks noChangeArrowheads="1"/>
            </p:cNvSpPr>
            <p:nvPr/>
          </p:nvSpPr>
          <p:spPr bwMode="auto">
            <a:xfrm>
              <a:off x="1746018" y="3852863"/>
              <a:ext cx="828675" cy="508000"/>
            </a:xfrm>
            <a:prstGeom prst="ellipse">
              <a:avLst/>
            </a:pr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33842" name="Line 110"/>
            <p:cNvSpPr>
              <a:spLocks noChangeShapeType="1"/>
            </p:cNvSpPr>
            <p:nvPr/>
          </p:nvSpPr>
          <p:spPr bwMode="auto">
            <a:xfrm>
              <a:off x="2128606" y="4913313"/>
              <a:ext cx="173038" cy="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3843" name="Line 111"/>
            <p:cNvSpPr>
              <a:spLocks noChangeShapeType="1"/>
            </p:cNvSpPr>
            <p:nvPr/>
          </p:nvSpPr>
          <p:spPr bwMode="auto">
            <a:xfrm>
              <a:off x="2131781" y="4367213"/>
              <a:ext cx="0" cy="550863"/>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grpSp>
      <p:grpSp>
        <p:nvGrpSpPr>
          <p:cNvPr id="33813" name="Groupe 86"/>
          <p:cNvGrpSpPr>
            <a:grpSpLocks/>
          </p:cNvGrpSpPr>
          <p:nvPr/>
        </p:nvGrpSpPr>
        <p:grpSpPr bwMode="auto">
          <a:xfrm>
            <a:off x="4783139" y="3654425"/>
            <a:ext cx="828675" cy="1074738"/>
            <a:chOff x="3487279" y="3848100"/>
            <a:chExt cx="828675" cy="1074738"/>
          </a:xfrm>
        </p:grpSpPr>
        <p:sp>
          <p:nvSpPr>
            <p:cNvPr id="33838" name="Oval 109"/>
            <p:cNvSpPr>
              <a:spLocks noChangeArrowheads="1"/>
            </p:cNvSpPr>
            <p:nvPr/>
          </p:nvSpPr>
          <p:spPr bwMode="auto">
            <a:xfrm>
              <a:off x="3487279" y="3848100"/>
              <a:ext cx="828675" cy="508000"/>
            </a:xfrm>
            <a:prstGeom prst="ellipse">
              <a:avLst/>
            </a:pr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a:solidFill>
                  <a:srgbClr val="3F3F3F"/>
                </a:solidFill>
              </a:endParaRPr>
            </a:p>
          </p:txBody>
        </p:sp>
        <p:sp>
          <p:nvSpPr>
            <p:cNvPr id="33839" name="Line 112"/>
            <p:cNvSpPr>
              <a:spLocks noChangeShapeType="1"/>
            </p:cNvSpPr>
            <p:nvPr/>
          </p:nvSpPr>
          <p:spPr bwMode="auto">
            <a:xfrm>
              <a:off x="3949468" y="4370388"/>
              <a:ext cx="0" cy="550863"/>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sp>
          <p:nvSpPr>
            <p:cNvPr id="33840" name="Line 113"/>
            <p:cNvSpPr>
              <a:spLocks noChangeShapeType="1"/>
            </p:cNvSpPr>
            <p:nvPr/>
          </p:nvSpPr>
          <p:spPr bwMode="auto">
            <a:xfrm>
              <a:off x="3778018" y="4922838"/>
              <a:ext cx="173038" cy="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3F3F3F"/>
                </a:solidFill>
                <a:cs typeface="Arial" panose="020B0604020202020204" pitchFamily="34" charset="0"/>
              </a:endParaRPr>
            </a:p>
          </p:txBody>
        </p:sp>
      </p:grpSp>
      <p:sp>
        <p:nvSpPr>
          <p:cNvPr id="33814" name="Text Box 2"/>
          <p:cNvSpPr txBox="1">
            <a:spLocks noChangeArrowheads="1"/>
          </p:cNvSpPr>
          <p:nvPr/>
        </p:nvSpPr>
        <p:spPr bwMode="auto">
          <a:xfrm>
            <a:off x="1746251" y="4967288"/>
            <a:ext cx="64547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200">
                <a:solidFill>
                  <a:srgbClr val="3F3F3F"/>
                </a:solidFill>
              </a:rPr>
              <a:t>* Significant treatment differences (pre vs. post) compared with control (p&lt;0.05)</a:t>
            </a:r>
          </a:p>
          <a:p>
            <a:pPr eaLnBrk="1" fontAlgn="base" hangingPunct="1">
              <a:spcBef>
                <a:spcPct val="0"/>
              </a:spcBef>
              <a:spcAft>
                <a:spcPct val="0"/>
              </a:spcAft>
            </a:pPr>
            <a:r>
              <a:rPr lang="en-US" altLang="en-US" sz="1200" baseline="30000">
                <a:solidFill>
                  <a:srgbClr val="3F3F3F"/>
                </a:solidFill>
                <a:cs typeface="Times New Roman" panose="02020603050405020304" pitchFamily="18" charset="0"/>
              </a:rPr>
              <a:t>†</a:t>
            </a:r>
            <a:r>
              <a:rPr lang="en-US" altLang="en-US" sz="1200">
                <a:solidFill>
                  <a:srgbClr val="3F3F3F"/>
                </a:solidFill>
              </a:rPr>
              <a:t> Significant treatment differences (pre vs. post) compared with diet weight loss (p&lt;0.05)</a:t>
            </a:r>
          </a:p>
          <a:p>
            <a:pPr eaLnBrk="1" fontAlgn="base" hangingPunct="1">
              <a:spcBef>
                <a:spcPct val="0"/>
              </a:spcBef>
              <a:spcAft>
                <a:spcPct val="0"/>
              </a:spcAft>
            </a:pPr>
            <a:r>
              <a:rPr lang="en-US" altLang="en-US" sz="1200" baseline="30000">
                <a:solidFill>
                  <a:srgbClr val="3F3F3F"/>
                </a:solidFill>
              </a:rPr>
              <a:t>‡ </a:t>
            </a:r>
            <a:r>
              <a:rPr lang="en-US" altLang="en-US" sz="1200">
                <a:solidFill>
                  <a:srgbClr val="3F3F3F"/>
                </a:solidFill>
              </a:rPr>
              <a:t>Significant treatment differences (pre vs. post) compared with exercise weight loss (p&lt;0.05)</a:t>
            </a:r>
          </a:p>
        </p:txBody>
      </p:sp>
      <p:sp>
        <p:nvSpPr>
          <p:cNvPr id="33815" name="Titre 85"/>
          <p:cNvSpPr>
            <a:spLocks noGrp="1"/>
          </p:cNvSpPr>
          <p:nvPr>
            <p:ph type="title"/>
          </p:nvPr>
        </p:nvSpPr>
        <p:spPr>
          <a:xfrm>
            <a:off x="2543176" y="1588"/>
            <a:ext cx="7686675" cy="831850"/>
          </a:xfrm>
        </p:spPr>
        <p:txBody>
          <a:bodyPr/>
          <a:lstStyle/>
          <a:p>
            <a:r>
              <a:rPr lang="en-US" altLang="en-US" sz="2400"/>
              <a:t>Influence of Equivalent Diet- or Exercise-Induced Weight Loss on Abdominal Fat (MRI) in Obese Women</a:t>
            </a:r>
            <a:endParaRPr lang="fr-CA" altLang="en-US" sz="2400"/>
          </a:p>
        </p:txBody>
      </p:sp>
      <p:sp>
        <p:nvSpPr>
          <p:cNvPr id="33816" name="Espace réservé du texte 87"/>
          <p:cNvSpPr>
            <a:spLocks noGrp="1"/>
          </p:cNvSpPr>
          <p:nvPr>
            <p:ph type="body" sz="quarter" idx="10"/>
          </p:nvPr>
        </p:nvSpPr>
        <p:spPr>
          <a:xfrm>
            <a:off x="3648075" y="6105525"/>
            <a:ext cx="6800850" cy="552450"/>
          </a:xfrm>
        </p:spPr>
        <p:txBody>
          <a:bodyPr/>
          <a:lstStyle/>
          <a:p>
            <a:pPr>
              <a:spcBef>
                <a:spcPct val="0"/>
              </a:spcBef>
            </a:pPr>
            <a:r>
              <a:rPr lang="en-US" altLang="en-US">
                <a:solidFill>
                  <a:srgbClr val="000000"/>
                </a:solidFill>
              </a:rPr>
              <a:t>Adapted from Ross R et al. Obes Res 2004;12:789-98 </a:t>
            </a:r>
            <a:endParaRPr lang="da-DK" altLang="en-US"/>
          </a:p>
        </p:txBody>
      </p:sp>
      <p:graphicFrame>
        <p:nvGraphicFramePr>
          <p:cNvPr id="33817" name="Graphique 83"/>
          <p:cNvGraphicFramePr>
            <a:graphicFrameLocks/>
          </p:cNvGraphicFramePr>
          <p:nvPr/>
        </p:nvGraphicFramePr>
        <p:xfrm>
          <a:off x="1970088" y="1000126"/>
          <a:ext cx="3714750" cy="2786063"/>
        </p:xfrm>
        <a:graphic>
          <a:graphicData uri="http://schemas.openxmlformats.org/presentationml/2006/ole">
            <mc:AlternateContent xmlns:mc="http://schemas.openxmlformats.org/markup-compatibility/2006">
              <mc:Choice xmlns:v="urn:schemas-microsoft-com:vml" Requires="v">
                <p:oleObj r:id="rId3" imgW="3718882" imgH="2786113" progId="Excel.Chart.8">
                  <p:embed/>
                </p:oleObj>
              </mc:Choice>
              <mc:Fallback>
                <p:oleObj r:id="rId3" imgW="3718882" imgH="2786113" progId="Excel.Chart.8">
                  <p:embed/>
                  <p:pic>
                    <p:nvPicPr>
                      <p:cNvPr id="33817" name="Graphique 83"/>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0088" y="1000126"/>
                        <a:ext cx="3714750" cy="27860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3818" name="Graphique 89"/>
          <p:cNvGraphicFramePr>
            <a:graphicFrameLocks/>
          </p:cNvGraphicFramePr>
          <p:nvPr/>
        </p:nvGraphicFramePr>
        <p:xfrm>
          <a:off x="6515101" y="1309688"/>
          <a:ext cx="3933825" cy="2786062"/>
        </p:xfrm>
        <a:graphic>
          <a:graphicData uri="http://schemas.openxmlformats.org/presentationml/2006/ole">
            <mc:AlternateContent xmlns:mc="http://schemas.openxmlformats.org/markup-compatibility/2006">
              <mc:Choice xmlns:v="urn:schemas-microsoft-com:vml" Requires="v">
                <p:oleObj r:id="rId5" imgW="3932261" imgH="2786113" progId="Excel.Chart.8">
                  <p:embed/>
                </p:oleObj>
              </mc:Choice>
              <mc:Fallback>
                <p:oleObj r:id="rId5" imgW="3932261" imgH="2786113" progId="Excel.Chart.8">
                  <p:embed/>
                  <p:pic>
                    <p:nvPicPr>
                      <p:cNvPr id="33818" name="Graphique 89"/>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5101" y="1309688"/>
                        <a:ext cx="3933825" cy="27860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3819" name="Text Box 19"/>
          <p:cNvSpPr txBox="1">
            <a:spLocks noChangeArrowheads="1"/>
          </p:cNvSpPr>
          <p:nvPr/>
        </p:nvSpPr>
        <p:spPr bwMode="auto">
          <a:xfrm>
            <a:off x="3621089" y="2263775"/>
            <a:ext cx="2746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a:solidFill>
                  <a:srgbClr val="3F3F3F"/>
                </a:solidFill>
              </a:rPr>
              <a:t>*</a:t>
            </a:r>
          </a:p>
        </p:txBody>
      </p:sp>
      <p:sp>
        <p:nvSpPr>
          <p:cNvPr id="33820" name="Text Box 20"/>
          <p:cNvSpPr txBox="1">
            <a:spLocks noChangeArrowheads="1"/>
          </p:cNvSpPr>
          <p:nvPr/>
        </p:nvSpPr>
        <p:spPr bwMode="auto">
          <a:xfrm>
            <a:off x="4991100" y="2147889"/>
            <a:ext cx="2746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a:solidFill>
                  <a:srgbClr val="3F3F3F"/>
                </a:solidFill>
              </a:rPr>
              <a:t>*</a:t>
            </a:r>
          </a:p>
        </p:txBody>
      </p:sp>
      <p:sp>
        <p:nvSpPr>
          <p:cNvPr id="33821" name="Text Box 22"/>
          <p:cNvSpPr txBox="1">
            <a:spLocks noChangeArrowheads="1"/>
          </p:cNvSpPr>
          <p:nvPr/>
        </p:nvSpPr>
        <p:spPr bwMode="auto">
          <a:xfrm>
            <a:off x="4265614" y="3195638"/>
            <a:ext cx="2746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a:solidFill>
                  <a:srgbClr val="3F3F3F"/>
                </a:solidFill>
              </a:rPr>
              <a:t>*</a:t>
            </a:r>
          </a:p>
        </p:txBody>
      </p:sp>
      <p:sp>
        <p:nvSpPr>
          <p:cNvPr id="33822" name="Text Box 23"/>
          <p:cNvSpPr txBox="1">
            <a:spLocks noChangeArrowheads="1"/>
          </p:cNvSpPr>
          <p:nvPr/>
        </p:nvSpPr>
        <p:spPr bwMode="auto">
          <a:xfrm>
            <a:off x="4354514" y="3206750"/>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baseline="30000">
                <a:solidFill>
                  <a:srgbClr val="3F3F3F"/>
                </a:solidFill>
                <a:cs typeface="Times New Roman" panose="02020603050405020304" pitchFamily="18" charset="0"/>
              </a:rPr>
              <a:t> †</a:t>
            </a:r>
            <a:endParaRPr lang="en-US" altLang="en-US">
              <a:solidFill>
                <a:srgbClr val="3F3F3F"/>
              </a:solidFill>
            </a:endParaRPr>
          </a:p>
        </p:txBody>
      </p:sp>
      <p:sp>
        <p:nvSpPr>
          <p:cNvPr id="33823" name="Text Box 73"/>
          <p:cNvSpPr txBox="1">
            <a:spLocks noChangeArrowheads="1"/>
          </p:cNvSpPr>
          <p:nvPr/>
        </p:nvSpPr>
        <p:spPr bwMode="auto">
          <a:xfrm>
            <a:off x="8081963" y="2651125"/>
            <a:ext cx="28405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3F3F3F"/>
                </a:solidFill>
              </a:rPr>
              <a:t>*</a:t>
            </a:r>
          </a:p>
        </p:txBody>
      </p:sp>
      <p:sp>
        <p:nvSpPr>
          <p:cNvPr id="33824" name="Text Box 74"/>
          <p:cNvSpPr txBox="1">
            <a:spLocks noChangeArrowheads="1"/>
          </p:cNvSpPr>
          <p:nvPr/>
        </p:nvSpPr>
        <p:spPr bwMode="auto">
          <a:xfrm>
            <a:off x="9617075" y="2300288"/>
            <a:ext cx="28405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3F3F3F"/>
                </a:solidFill>
              </a:rPr>
              <a:t>*</a:t>
            </a:r>
          </a:p>
        </p:txBody>
      </p:sp>
      <p:sp>
        <p:nvSpPr>
          <p:cNvPr id="33825" name="Text Box 75"/>
          <p:cNvSpPr txBox="1">
            <a:spLocks noChangeArrowheads="1"/>
          </p:cNvSpPr>
          <p:nvPr/>
        </p:nvSpPr>
        <p:spPr bwMode="auto">
          <a:xfrm>
            <a:off x="8408988" y="2651125"/>
            <a:ext cx="28405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3F3F3F"/>
                </a:solidFill>
              </a:rPr>
              <a:t>*</a:t>
            </a:r>
          </a:p>
        </p:txBody>
      </p:sp>
      <p:sp>
        <p:nvSpPr>
          <p:cNvPr id="33826" name="Text Box 76"/>
          <p:cNvSpPr txBox="1">
            <a:spLocks noChangeArrowheads="1"/>
          </p:cNvSpPr>
          <p:nvPr/>
        </p:nvSpPr>
        <p:spPr bwMode="auto">
          <a:xfrm>
            <a:off x="9967913" y="2486025"/>
            <a:ext cx="28405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3F3F3F"/>
                </a:solidFill>
              </a:rPr>
              <a:t>*</a:t>
            </a:r>
          </a:p>
        </p:txBody>
      </p:sp>
      <p:sp>
        <p:nvSpPr>
          <p:cNvPr id="33827" name="Text Box 77"/>
          <p:cNvSpPr txBox="1">
            <a:spLocks noChangeArrowheads="1"/>
          </p:cNvSpPr>
          <p:nvPr/>
        </p:nvSpPr>
        <p:spPr bwMode="auto">
          <a:xfrm>
            <a:off x="8786813" y="3678238"/>
            <a:ext cx="28416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3F3F3F"/>
                </a:solidFill>
              </a:rPr>
              <a:t>*</a:t>
            </a:r>
          </a:p>
        </p:txBody>
      </p:sp>
      <p:sp>
        <p:nvSpPr>
          <p:cNvPr id="33828" name="Text Box 79"/>
          <p:cNvSpPr txBox="1">
            <a:spLocks noChangeArrowheads="1"/>
          </p:cNvSpPr>
          <p:nvPr/>
        </p:nvSpPr>
        <p:spPr bwMode="auto">
          <a:xfrm>
            <a:off x="9178925" y="2998788"/>
            <a:ext cx="28405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3F3F3F"/>
                </a:solidFill>
              </a:rPr>
              <a:t>*</a:t>
            </a:r>
          </a:p>
        </p:txBody>
      </p:sp>
      <p:sp>
        <p:nvSpPr>
          <p:cNvPr id="33829" name="Text Box 80"/>
          <p:cNvSpPr txBox="1">
            <a:spLocks noChangeArrowheads="1"/>
          </p:cNvSpPr>
          <p:nvPr/>
        </p:nvSpPr>
        <p:spPr bwMode="auto">
          <a:xfrm>
            <a:off x="8888414" y="3689350"/>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baseline="30000">
                <a:solidFill>
                  <a:srgbClr val="3F3F3F"/>
                </a:solidFill>
                <a:cs typeface="Times New Roman" panose="02020603050405020304" pitchFamily="18" charset="0"/>
              </a:rPr>
              <a:t> †</a:t>
            </a:r>
            <a:endParaRPr lang="en-US" altLang="en-US">
              <a:solidFill>
                <a:srgbClr val="3F3F3F"/>
              </a:solidFill>
            </a:endParaRPr>
          </a:p>
        </p:txBody>
      </p:sp>
      <p:sp>
        <p:nvSpPr>
          <p:cNvPr id="33830" name="Text Box 23"/>
          <p:cNvSpPr txBox="1">
            <a:spLocks noChangeArrowheads="1"/>
          </p:cNvSpPr>
          <p:nvPr/>
        </p:nvSpPr>
        <p:spPr bwMode="auto">
          <a:xfrm>
            <a:off x="5080000" y="2147888"/>
            <a:ext cx="3127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baseline="30000">
                <a:solidFill>
                  <a:srgbClr val="3F3F3F"/>
                </a:solidFill>
                <a:cs typeface="Times New Roman" panose="02020603050405020304" pitchFamily="18" charset="0"/>
              </a:rPr>
              <a:t> ‡</a:t>
            </a:r>
            <a:endParaRPr lang="en-US" altLang="en-US">
              <a:solidFill>
                <a:srgbClr val="3F3F3F"/>
              </a:solidFill>
            </a:endParaRPr>
          </a:p>
        </p:txBody>
      </p:sp>
      <p:grpSp>
        <p:nvGrpSpPr>
          <p:cNvPr id="33831" name="Groupe 61"/>
          <p:cNvGrpSpPr>
            <a:grpSpLocks/>
          </p:cNvGrpSpPr>
          <p:nvPr/>
        </p:nvGrpSpPr>
        <p:grpSpPr bwMode="auto">
          <a:xfrm flipV="1">
            <a:off x="2978150" y="1196976"/>
            <a:ext cx="107950" cy="73025"/>
            <a:chOff x="588404" y="4441377"/>
            <a:chExt cx="218858" cy="218858"/>
          </a:xfrm>
        </p:grpSpPr>
        <p:cxnSp>
          <p:nvCxnSpPr>
            <p:cNvPr id="58" name="Connecteur droit 57"/>
            <p:cNvCxnSpPr/>
            <p:nvPr/>
          </p:nvCxnSpPr>
          <p:spPr>
            <a:xfrm rot="5400000">
              <a:off x="588403" y="4550805"/>
              <a:ext cx="218858"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1" name="Connecteur droit 60"/>
            <p:cNvCxnSpPr/>
            <p:nvPr/>
          </p:nvCxnSpPr>
          <p:spPr>
            <a:xfrm>
              <a:off x="588404" y="4441377"/>
              <a:ext cx="218858" cy="0"/>
            </a:xfrm>
            <a:prstGeom prst="line">
              <a:avLst/>
            </a:prstGeom>
            <a:ln w="12700"/>
          </p:spPr>
          <p:style>
            <a:lnRef idx="1">
              <a:schemeClr val="dk1"/>
            </a:lnRef>
            <a:fillRef idx="0">
              <a:schemeClr val="dk1"/>
            </a:fillRef>
            <a:effectRef idx="0">
              <a:schemeClr val="dk1"/>
            </a:effectRef>
            <a:fontRef idx="minor">
              <a:schemeClr val="tx1"/>
            </a:fontRef>
          </p:style>
        </p:cxnSp>
      </p:grpSp>
      <p:sp>
        <p:nvSpPr>
          <p:cNvPr id="33832" name="AutoShape 105"/>
          <p:cNvSpPr>
            <a:spLocks noChangeArrowheads="1"/>
          </p:cNvSpPr>
          <p:nvPr/>
        </p:nvSpPr>
        <p:spPr bwMode="auto">
          <a:xfrm>
            <a:off x="1766889" y="5645150"/>
            <a:ext cx="7100887" cy="433388"/>
          </a:xfrm>
          <a:prstGeom prst="roundRect">
            <a:avLst>
              <a:gd name="adj" fmla="val 16667"/>
            </a:avLst>
          </a:prstGeom>
          <a:solidFill>
            <a:schemeClr val="bg1"/>
          </a:solidFill>
          <a:ln w="19050">
            <a:solidFill>
              <a:schemeClr val="accent1"/>
            </a:solidFill>
            <a:round/>
            <a:headEnd/>
            <a:tailEnd/>
          </a:ln>
        </p:spPr>
        <p:txBody>
          <a:bodyPr t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endParaRPr lang="en-US" altLang="en-US" sz="900">
              <a:solidFill>
                <a:srgbClr val="3F3F3F"/>
              </a:solidFill>
              <a:sym typeface="Symbol" panose="05050102010706020507" pitchFamily="18" charset="2"/>
            </a:endParaRPr>
          </a:p>
        </p:txBody>
      </p:sp>
      <p:sp>
        <p:nvSpPr>
          <p:cNvPr id="33833" name="ZoneTexte 65"/>
          <p:cNvSpPr txBox="1">
            <a:spLocks noChangeArrowheads="1"/>
          </p:cNvSpPr>
          <p:nvPr/>
        </p:nvSpPr>
        <p:spPr bwMode="auto">
          <a:xfrm>
            <a:off x="1779588" y="5629276"/>
            <a:ext cx="22971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200">
                <a:solidFill>
                  <a:srgbClr val="3F3F3F"/>
                </a:solidFill>
                <a:sym typeface="Symbol" panose="05050102010706020507" pitchFamily="18" charset="2"/>
              </a:rPr>
              <a:t>C: control</a:t>
            </a:r>
          </a:p>
          <a:p>
            <a:pPr eaLnBrk="1" fontAlgn="base" hangingPunct="1">
              <a:spcBef>
                <a:spcPct val="0"/>
              </a:spcBef>
              <a:spcAft>
                <a:spcPct val="0"/>
              </a:spcAft>
            </a:pPr>
            <a:r>
              <a:rPr lang="en-US" altLang="en-US" sz="1200">
                <a:solidFill>
                  <a:srgbClr val="333333"/>
                </a:solidFill>
                <a:sym typeface="Symbol" panose="05050102010706020507" pitchFamily="18" charset="2"/>
              </a:rPr>
              <a:t>DWL: diet weight loss</a:t>
            </a:r>
            <a:r>
              <a:rPr lang="en-US" altLang="en-US" sz="1200">
                <a:solidFill>
                  <a:srgbClr val="333333"/>
                </a:solidFill>
              </a:rPr>
              <a:t> (6 kg)</a:t>
            </a:r>
            <a:endParaRPr lang="en-US" altLang="en-US" sz="1200">
              <a:solidFill>
                <a:srgbClr val="3F3F3F"/>
              </a:solidFill>
              <a:sym typeface="Symbol" panose="05050102010706020507" pitchFamily="18" charset="2"/>
            </a:endParaRPr>
          </a:p>
        </p:txBody>
      </p:sp>
      <p:sp>
        <p:nvSpPr>
          <p:cNvPr id="33834" name="ZoneTexte 66"/>
          <p:cNvSpPr txBox="1">
            <a:spLocks noChangeArrowheads="1"/>
          </p:cNvSpPr>
          <p:nvPr/>
        </p:nvSpPr>
        <p:spPr bwMode="auto">
          <a:xfrm>
            <a:off x="3779838" y="5629276"/>
            <a:ext cx="29194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200">
                <a:solidFill>
                  <a:srgbClr val="333333"/>
                </a:solidFill>
                <a:sym typeface="Symbol" panose="05050102010706020507" pitchFamily="18" charset="2"/>
              </a:rPr>
              <a:t>EWL: exercise weight loss </a:t>
            </a:r>
            <a:r>
              <a:rPr lang="en-US" altLang="en-US" sz="1200">
                <a:solidFill>
                  <a:srgbClr val="333333"/>
                </a:solidFill>
              </a:rPr>
              <a:t>(6 kg)</a:t>
            </a:r>
          </a:p>
          <a:p>
            <a:pPr eaLnBrk="1" fontAlgn="base" hangingPunct="1">
              <a:spcBef>
                <a:spcPct val="0"/>
              </a:spcBef>
              <a:spcAft>
                <a:spcPct val="0"/>
              </a:spcAft>
            </a:pPr>
            <a:r>
              <a:rPr lang="en-US" altLang="en-US" sz="1200">
                <a:solidFill>
                  <a:srgbClr val="333333"/>
                </a:solidFill>
                <a:sym typeface="Symbol" panose="05050102010706020507" pitchFamily="18" charset="2"/>
              </a:rPr>
              <a:t>EWW: exercise without weight loss</a:t>
            </a:r>
          </a:p>
        </p:txBody>
      </p:sp>
      <p:sp>
        <p:nvSpPr>
          <p:cNvPr id="33835" name="ZoneTexte 67"/>
          <p:cNvSpPr txBox="1">
            <a:spLocks noChangeArrowheads="1"/>
          </p:cNvSpPr>
          <p:nvPr/>
        </p:nvSpPr>
        <p:spPr bwMode="auto">
          <a:xfrm>
            <a:off x="6302375" y="5629276"/>
            <a:ext cx="25654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1200">
                <a:solidFill>
                  <a:srgbClr val="333333"/>
                </a:solidFill>
                <a:sym typeface="Symbol" panose="05050102010706020507" pitchFamily="18" charset="2"/>
              </a:rPr>
              <a:t>MRI: magnetic resonance imaging</a:t>
            </a:r>
            <a:endParaRPr lang="fr-CA" altLang="en-US" sz="1200">
              <a:solidFill>
                <a:srgbClr val="333333"/>
              </a:solidFill>
              <a:sym typeface="Symbol" panose="05050102010706020507" pitchFamily="18" charset="2"/>
            </a:endParaRPr>
          </a:p>
        </p:txBody>
      </p:sp>
      <p:sp>
        <p:nvSpPr>
          <p:cNvPr id="2" name="Oval 1"/>
          <p:cNvSpPr/>
          <p:nvPr/>
        </p:nvSpPr>
        <p:spPr>
          <a:xfrm>
            <a:off x="4791076" y="788252"/>
            <a:ext cx="923924" cy="186696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9528177" y="1522412"/>
            <a:ext cx="923924" cy="134779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40926577"/>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a:xfrm>
            <a:off x="302091" y="374631"/>
            <a:ext cx="5949695" cy="1143000"/>
          </a:xfrm>
        </p:spPr>
        <p:txBody>
          <a:bodyPr>
            <a:normAutofit fontScale="90000"/>
          </a:bodyPr>
          <a:lstStyle/>
          <a:p>
            <a:pPr eaLnBrk="1" hangingPunct="1">
              <a:lnSpc>
                <a:spcPct val="65000"/>
              </a:lnSpc>
              <a:defRPr/>
            </a:pPr>
            <a:r>
              <a:rPr lang="en-GB" sz="4000" dirty="0"/>
              <a:t>CT slice area (L4-L5)</a:t>
            </a:r>
            <a:br>
              <a:rPr lang="en-GB" sz="4000" dirty="0"/>
            </a:br>
            <a:r>
              <a:rPr lang="en-GB" sz="2400" dirty="0"/>
              <a:t>4 x cycling sessions per week, 12 weeks,</a:t>
            </a:r>
            <a:br>
              <a:rPr lang="en-GB" sz="2400" dirty="0"/>
            </a:br>
            <a:r>
              <a:rPr lang="en-GB" sz="2400" dirty="0"/>
              <a:t>obese men: 8 x 300kcal, 8 x 400kcal, 32 x 500kcal</a:t>
            </a:r>
            <a:r>
              <a:rPr lang="en-GB" sz="4000" dirty="0"/>
              <a:t> </a:t>
            </a:r>
          </a:p>
        </p:txBody>
      </p:sp>
      <p:graphicFrame>
        <p:nvGraphicFramePr>
          <p:cNvPr id="135171" name="Group 3"/>
          <p:cNvGraphicFramePr>
            <a:graphicFrameLocks noGrp="1"/>
          </p:cNvGraphicFramePr>
          <p:nvPr>
            <p:ph idx="1"/>
            <p:extLst>
              <p:ext uri="{D42A27DB-BD31-4B8C-83A1-F6EECF244321}">
                <p14:modId xmlns:p14="http://schemas.microsoft.com/office/powerpoint/2010/main" val="1094909597"/>
              </p:ext>
            </p:extLst>
          </p:nvPr>
        </p:nvGraphicFramePr>
        <p:xfrm>
          <a:off x="1463041" y="3007801"/>
          <a:ext cx="8713787" cy="2771207"/>
        </p:xfrm>
        <a:graphic>
          <a:graphicData uri="http://schemas.openxmlformats.org/drawingml/2006/table">
            <a:tbl>
              <a:tblPr/>
              <a:tblGrid>
                <a:gridCol w="2016125">
                  <a:extLst>
                    <a:ext uri="{9D8B030D-6E8A-4147-A177-3AD203B41FA5}">
                      <a16:colId xmlns:a16="http://schemas.microsoft.com/office/drawing/2014/main" val="20000"/>
                    </a:ext>
                  </a:extLst>
                </a:gridCol>
                <a:gridCol w="2082800">
                  <a:extLst>
                    <a:ext uri="{9D8B030D-6E8A-4147-A177-3AD203B41FA5}">
                      <a16:colId xmlns:a16="http://schemas.microsoft.com/office/drawing/2014/main" val="20001"/>
                    </a:ext>
                  </a:extLst>
                </a:gridCol>
                <a:gridCol w="2060575">
                  <a:extLst>
                    <a:ext uri="{9D8B030D-6E8A-4147-A177-3AD203B41FA5}">
                      <a16:colId xmlns:a16="http://schemas.microsoft.com/office/drawing/2014/main" val="20002"/>
                    </a:ext>
                  </a:extLst>
                </a:gridCol>
                <a:gridCol w="1257300">
                  <a:extLst>
                    <a:ext uri="{9D8B030D-6E8A-4147-A177-3AD203B41FA5}">
                      <a16:colId xmlns:a16="http://schemas.microsoft.com/office/drawing/2014/main" val="20003"/>
                    </a:ext>
                  </a:extLst>
                </a:gridCol>
                <a:gridCol w="1296987">
                  <a:extLst>
                    <a:ext uri="{9D8B030D-6E8A-4147-A177-3AD203B41FA5}">
                      <a16:colId xmlns:a16="http://schemas.microsoft.com/office/drawing/2014/main" val="20004"/>
                    </a:ext>
                  </a:extLst>
                </a:gridCol>
              </a:tblGrid>
              <a:tr h="998193">
                <a:tc>
                  <a:txBody>
                    <a:bodyPr/>
                    <a:lstStyle/>
                    <a:p>
                      <a:pPr marL="0" marR="0" lvl="0" indent="0" algn="l"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Calculation of AT (cm</a:t>
                      </a:r>
                      <a:r>
                        <a:rPr kumimoji="0" lang="en-GB" sz="2000" b="1" i="0" u="none" strike="noStrike" cap="none" normalizeH="0" baseline="30000" dirty="0">
                          <a:ln>
                            <a:noFill/>
                          </a:ln>
                          <a:solidFill>
                            <a:schemeClr val="tx1"/>
                          </a:solidFill>
                          <a:effectLst/>
                          <a:latin typeface="Arial" charset="0"/>
                        </a:rPr>
                        <a:t>2</a:t>
                      </a:r>
                      <a:r>
                        <a:rPr kumimoji="0" lang="en-GB" sz="2000" b="1" i="0" u="none" strike="noStrike" cap="none" normalizeH="0" baseline="0" dirty="0">
                          <a:ln>
                            <a:noFill/>
                          </a:ln>
                          <a:solidFill>
                            <a:schemeClr val="tx1"/>
                          </a:solidFill>
                          <a:effectLst/>
                          <a:latin typeface="Arial" charset="0"/>
                        </a:rPr>
                        <a:t>)</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Pre-exercise training </a:t>
                      </a:r>
                      <a:endParaRPr kumimoji="0" lang="en-GB" sz="2000" b="0" i="0" u="none" strike="noStrike" cap="none" normalizeH="0" baseline="0" dirty="0">
                        <a:ln>
                          <a:noFill/>
                        </a:ln>
                        <a:solidFill>
                          <a:schemeClr val="tx1"/>
                        </a:solidFill>
                        <a:effectLst/>
                        <a:latin typeface="Arial" charset="0"/>
                      </a:endParaRPr>
                    </a:p>
                  </a:txBody>
                  <a:tcPr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Post-exercise training</a:t>
                      </a:r>
                      <a:endParaRPr kumimoji="0" lang="en-GB" sz="2000" b="0" i="0" u="none" strike="noStrike" cap="none" normalizeH="0" baseline="0" dirty="0">
                        <a:ln>
                          <a:noFill/>
                        </a:ln>
                        <a:solidFill>
                          <a:schemeClr val="tx1"/>
                        </a:solidFill>
                        <a:effectLst/>
                        <a:latin typeface="Arial" charset="0"/>
                      </a:endParaRPr>
                    </a:p>
                  </a:txBody>
                  <a:tcPr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Change (%)</a:t>
                      </a:r>
                      <a:endParaRPr kumimoji="0" lang="en-GB" sz="2000" b="0" i="0" u="none" strike="noStrike" cap="none" normalizeH="0" baseline="0" dirty="0">
                        <a:ln>
                          <a:noFill/>
                        </a:ln>
                        <a:solidFill>
                          <a:schemeClr val="tx1"/>
                        </a:solidFill>
                        <a:effectLst/>
                        <a:latin typeface="Arial" charset="0"/>
                      </a:endParaRPr>
                    </a:p>
                  </a:txBody>
                  <a:tcPr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P</a:t>
                      </a:r>
                      <a:endParaRPr kumimoji="0" lang="en-GB" sz="2000" b="0" i="0" u="none" strike="noStrike" cap="none" normalizeH="0" baseline="0" dirty="0">
                        <a:ln>
                          <a:noFill/>
                        </a:ln>
                        <a:solidFill>
                          <a:schemeClr val="tx1"/>
                        </a:solidFill>
                        <a:effectLst/>
                        <a:latin typeface="Arial" charset="0"/>
                      </a:endParaRPr>
                    </a:p>
                  </a:txBody>
                  <a:tcPr anchor="b"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98567">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TAAT</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519.2 ± 241.7</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485.5 ± 230.8</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- 6.5</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&lt;0.05</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75880">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ASAAT</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352.3 ± 129.5</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344.6 ± 130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- 2</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&gt;0.05</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98567">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VAT</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166.9 ± 123.7</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140.9 ± 110.6</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- 15</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&lt;0.05</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28700" name="Text Box 31"/>
          <p:cNvSpPr txBox="1">
            <a:spLocks noChangeArrowheads="1"/>
          </p:cNvSpPr>
          <p:nvPr/>
        </p:nvSpPr>
        <p:spPr bwMode="auto">
          <a:xfrm>
            <a:off x="1359238" y="5780782"/>
            <a:ext cx="3835400" cy="1077218"/>
          </a:xfrm>
          <a:prstGeom prst="rect">
            <a:avLst/>
          </a:prstGeom>
          <a:noFill/>
          <a:ln w="9525">
            <a:noFill/>
            <a:miter lim="800000"/>
            <a:headEnd/>
            <a:tailEnd/>
          </a:ln>
        </p:spPr>
        <p:txBody>
          <a:bodyPr>
            <a:spAutoFit/>
          </a:bodyPr>
          <a:lstStyle/>
          <a:p>
            <a:pPr fontAlgn="base">
              <a:spcBef>
                <a:spcPct val="0"/>
              </a:spcBef>
              <a:spcAft>
                <a:spcPct val="0"/>
              </a:spcAft>
            </a:pPr>
            <a:r>
              <a:rPr lang="en-GB" sz="1600" b="1" dirty="0">
                <a:cs typeface="Arial" charset="0"/>
              </a:rPr>
              <a:t>TAAT total abdominal adipose tissue;</a:t>
            </a:r>
          </a:p>
          <a:p>
            <a:pPr fontAlgn="base">
              <a:spcBef>
                <a:spcPct val="0"/>
              </a:spcBef>
              <a:spcAft>
                <a:spcPct val="0"/>
              </a:spcAft>
            </a:pPr>
            <a:r>
              <a:rPr lang="en-GB" sz="1600" b="1" dirty="0">
                <a:cs typeface="Arial" charset="0"/>
              </a:rPr>
              <a:t>ASAAT abdominal subcutaneous adipose tissue</a:t>
            </a:r>
          </a:p>
          <a:p>
            <a:pPr fontAlgn="base">
              <a:spcBef>
                <a:spcPct val="0"/>
              </a:spcBef>
              <a:spcAft>
                <a:spcPct val="0"/>
              </a:spcAft>
            </a:pPr>
            <a:r>
              <a:rPr lang="en-GB" sz="1600" b="1" dirty="0">
                <a:cs typeface="Arial" charset="0"/>
              </a:rPr>
              <a:t>VAT visceral adipose tissue</a:t>
            </a:r>
          </a:p>
        </p:txBody>
      </p:sp>
      <p:pic>
        <p:nvPicPr>
          <p:cNvPr id="28701" name="Picture 32" descr="scout_l45"/>
          <p:cNvPicPr>
            <a:picLocks noChangeAspect="1" noChangeArrowheads="1"/>
          </p:cNvPicPr>
          <p:nvPr/>
        </p:nvPicPr>
        <p:blipFill>
          <a:blip r:embed="rId3" cstate="print"/>
          <a:srcRect/>
          <a:stretch>
            <a:fillRect/>
          </a:stretch>
        </p:blipFill>
        <p:spPr bwMode="auto">
          <a:xfrm>
            <a:off x="6549264" y="245853"/>
            <a:ext cx="5337936" cy="2543556"/>
          </a:xfrm>
          <a:prstGeom prst="rect">
            <a:avLst/>
          </a:prstGeom>
          <a:noFill/>
          <a:ln w="9525">
            <a:noFill/>
            <a:miter lim="800000"/>
            <a:headEnd/>
            <a:tailEnd/>
          </a:ln>
        </p:spPr>
      </p:pic>
      <p:sp>
        <p:nvSpPr>
          <p:cNvPr id="28702" name="Text Box 33"/>
          <p:cNvSpPr txBox="1">
            <a:spLocks noChangeArrowheads="1"/>
          </p:cNvSpPr>
          <p:nvPr/>
        </p:nvSpPr>
        <p:spPr bwMode="auto">
          <a:xfrm>
            <a:off x="9575928" y="6203312"/>
            <a:ext cx="2528962" cy="369332"/>
          </a:xfrm>
          <a:prstGeom prst="rect">
            <a:avLst/>
          </a:prstGeom>
          <a:noFill/>
          <a:ln w="9525">
            <a:noFill/>
            <a:miter lim="800000"/>
            <a:headEnd/>
            <a:tailEnd/>
          </a:ln>
        </p:spPr>
        <p:txBody>
          <a:bodyPr wrap="none">
            <a:spAutoFit/>
          </a:bodyPr>
          <a:lstStyle/>
          <a:p>
            <a:pPr fontAlgn="base">
              <a:spcBef>
                <a:spcPct val="0"/>
              </a:spcBef>
              <a:spcAft>
                <a:spcPct val="0"/>
              </a:spcAft>
            </a:pPr>
            <a:r>
              <a:rPr lang="en-GB" i="1" dirty="0" err="1"/>
              <a:t>Whitcombe</a:t>
            </a:r>
            <a:r>
              <a:rPr lang="en-GB" i="1" dirty="0"/>
              <a:t> et al (2007) </a:t>
            </a:r>
          </a:p>
        </p:txBody>
      </p:sp>
      <p:sp>
        <p:nvSpPr>
          <p:cNvPr id="2" name="TextBox 1"/>
          <p:cNvSpPr txBox="1"/>
          <p:nvPr/>
        </p:nvSpPr>
        <p:spPr>
          <a:xfrm>
            <a:off x="1366126" y="2298440"/>
            <a:ext cx="2883803" cy="400110"/>
          </a:xfrm>
          <a:prstGeom prst="rect">
            <a:avLst/>
          </a:prstGeom>
          <a:noFill/>
        </p:spPr>
        <p:txBody>
          <a:bodyPr wrap="none" rtlCol="0">
            <a:spAutoFit/>
          </a:bodyPr>
          <a:lstStyle/>
          <a:p>
            <a:r>
              <a:rPr lang="en-GB" sz="2000" dirty="0">
                <a:solidFill>
                  <a:srgbClr val="FF0000"/>
                </a:solidFill>
              </a:rPr>
              <a:t>No change in body weight</a:t>
            </a:r>
          </a:p>
        </p:txBody>
      </p:sp>
    </p:spTree>
    <p:extLst>
      <p:ext uri="{BB962C8B-B14F-4D97-AF65-F5344CB8AC3E}">
        <p14:creationId xmlns:p14="http://schemas.microsoft.com/office/powerpoint/2010/main" val="4026245629"/>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8072" y="2197100"/>
            <a:ext cx="7351059" cy="4485341"/>
          </a:xfrm>
          <a:prstGeom prst="rect">
            <a:avLst/>
          </a:prstGeom>
          <a:noFill/>
          <a:extLst>
            <a:ext uri="{909E8E84-426E-40DD-AFC4-6F175D3DCCD1}">
              <a14:hiddenFill xmlns:a14="http://schemas.microsoft.com/office/drawing/2010/main">
                <a:solidFill>
                  <a:srgbClr val="FFFFFF"/>
                </a:solidFill>
              </a14:hiddenFill>
            </a:ext>
          </a:extLst>
        </p:spPr>
      </p:pic>
      <p:sp>
        <p:nvSpPr>
          <p:cNvPr id="4099" name="Rectangle 3"/>
          <p:cNvSpPr>
            <a:spLocks noGrp="1" noChangeArrowheads="1"/>
          </p:cNvSpPr>
          <p:nvPr>
            <p:ph type="body" idx="4294967295"/>
          </p:nvPr>
        </p:nvSpPr>
        <p:spPr>
          <a:xfrm>
            <a:off x="1464233" y="1909201"/>
            <a:ext cx="8258735" cy="287899"/>
          </a:xfrm>
          <a:noFill/>
          <a:ln/>
        </p:spPr>
        <p:txBody>
          <a:bodyPr>
            <a:spAutoFit/>
          </a:bodyPr>
          <a:lstStyle/>
          <a:p>
            <a:pPr marL="0" indent="0" algn="ctr">
              <a:spcBef>
                <a:spcPct val="0"/>
              </a:spcBef>
              <a:buNone/>
            </a:pPr>
            <a:r>
              <a:rPr lang="en-US" altLang="en-US" sz="1412" b="1" dirty="0">
                <a:solidFill>
                  <a:schemeClr val="tx2"/>
                </a:solidFill>
              </a:rPr>
              <a:t>Forest plot of the effects found in the individual studies and the overall effect.</a:t>
            </a:r>
          </a:p>
        </p:txBody>
      </p:sp>
      <p:pic>
        <p:nvPicPr>
          <p:cNvPr id="6" name="Picture 5"/>
          <p:cNvPicPr>
            <a:picLocks noChangeAspect="1"/>
          </p:cNvPicPr>
          <p:nvPr/>
        </p:nvPicPr>
        <p:blipFill>
          <a:blip r:embed="rId4"/>
          <a:stretch>
            <a:fillRect/>
          </a:stretch>
        </p:blipFill>
        <p:spPr>
          <a:xfrm>
            <a:off x="1604684" y="0"/>
            <a:ext cx="8460432" cy="1486929"/>
          </a:xfrm>
          <a:prstGeom prst="rect">
            <a:avLst/>
          </a:prstGeom>
        </p:spPr>
      </p:pic>
      <p:sp>
        <p:nvSpPr>
          <p:cNvPr id="7" name="TextBox 6"/>
          <p:cNvSpPr txBox="1"/>
          <p:nvPr/>
        </p:nvSpPr>
        <p:spPr>
          <a:xfrm>
            <a:off x="9154603" y="2857500"/>
            <a:ext cx="2917273" cy="1477328"/>
          </a:xfrm>
          <a:prstGeom prst="rect">
            <a:avLst/>
          </a:prstGeom>
          <a:noFill/>
        </p:spPr>
        <p:txBody>
          <a:bodyPr wrap="none" rtlCol="0">
            <a:spAutoFit/>
          </a:bodyPr>
          <a:lstStyle/>
          <a:p>
            <a:r>
              <a:rPr lang="en-GB" dirty="0">
                <a:solidFill>
                  <a:srgbClr val="FF0000"/>
                </a:solidFill>
              </a:rPr>
              <a:t>Without a hypocaloric diet</a:t>
            </a:r>
          </a:p>
          <a:p>
            <a:r>
              <a:rPr lang="en-GB" dirty="0">
                <a:solidFill>
                  <a:srgbClr val="FF0000"/>
                </a:solidFill>
              </a:rPr>
              <a:t>12 weeks of exercise training</a:t>
            </a:r>
          </a:p>
          <a:p>
            <a:r>
              <a:rPr lang="en-GB" dirty="0">
                <a:solidFill>
                  <a:srgbClr val="FF0000"/>
                </a:solidFill>
              </a:rPr>
              <a:t>reduces visceral fat by</a:t>
            </a:r>
          </a:p>
          <a:p>
            <a:r>
              <a:rPr lang="en-GB" dirty="0">
                <a:solidFill>
                  <a:srgbClr val="FF0000"/>
                </a:solidFill>
              </a:rPr>
              <a:t>30 cm</a:t>
            </a:r>
            <a:r>
              <a:rPr lang="en-GB" baseline="30000" dirty="0">
                <a:solidFill>
                  <a:srgbClr val="FF0000"/>
                </a:solidFill>
              </a:rPr>
              <a:t>2</a:t>
            </a:r>
            <a:r>
              <a:rPr lang="en-GB" dirty="0">
                <a:solidFill>
                  <a:srgbClr val="FF0000"/>
                </a:solidFill>
              </a:rPr>
              <a:t> (women) and 40 cm</a:t>
            </a:r>
            <a:r>
              <a:rPr lang="en-GB" baseline="30000" dirty="0">
                <a:solidFill>
                  <a:srgbClr val="FF0000"/>
                </a:solidFill>
              </a:rPr>
              <a:t>2</a:t>
            </a:r>
          </a:p>
          <a:p>
            <a:r>
              <a:rPr lang="en-GB" dirty="0">
                <a:solidFill>
                  <a:srgbClr val="FF0000"/>
                </a:solidFill>
              </a:rPr>
              <a:t>(men)</a:t>
            </a:r>
          </a:p>
        </p:txBody>
      </p:sp>
    </p:spTree>
    <p:extLst>
      <p:ext uri="{BB962C8B-B14F-4D97-AF65-F5344CB8AC3E}">
        <p14:creationId xmlns:p14="http://schemas.microsoft.com/office/powerpoint/2010/main" val="20665775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42017" y="302331"/>
            <a:ext cx="8700383" cy="1203444"/>
          </a:xfrm>
          <a:prstGeom prst="rect">
            <a:avLst/>
          </a:prstGeom>
        </p:spPr>
      </p:pic>
      <p:sp>
        <p:nvSpPr>
          <p:cNvPr id="11" name="Content Placeholder 10"/>
          <p:cNvSpPr>
            <a:spLocks noGrp="1"/>
          </p:cNvSpPr>
          <p:nvPr>
            <p:ph sz="half" idx="1"/>
          </p:nvPr>
        </p:nvSpPr>
        <p:spPr>
          <a:xfrm>
            <a:off x="590373" y="1915936"/>
            <a:ext cx="10800116" cy="3852686"/>
          </a:xfrm>
        </p:spPr>
        <p:txBody>
          <a:bodyPr>
            <a:normAutofit lnSpcReduction="10000"/>
          </a:bodyPr>
          <a:lstStyle/>
          <a:p>
            <a:r>
              <a:rPr lang="en-GB" dirty="0"/>
              <a:t>300 abdominally obese adults randomised to:</a:t>
            </a:r>
          </a:p>
          <a:p>
            <a:pPr marL="914400" lvl="1" indent="-457200">
              <a:buFont typeface="+mj-lt"/>
              <a:buAutoNum type="arabicPeriod"/>
            </a:pPr>
            <a:r>
              <a:rPr lang="en-GB" dirty="0"/>
              <a:t>Control (no exercise)</a:t>
            </a:r>
          </a:p>
          <a:p>
            <a:pPr marL="914400" lvl="1" indent="-457200">
              <a:buFont typeface="+mj-lt"/>
              <a:buAutoNum type="arabicPeriod"/>
            </a:pPr>
            <a:r>
              <a:rPr lang="en-GB" dirty="0"/>
              <a:t>Low-amount, low-intensity (50% VO</a:t>
            </a:r>
            <a:r>
              <a:rPr lang="en-GB" sz="1400" dirty="0"/>
              <a:t>2max</a:t>
            </a:r>
            <a:r>
              <a:rPr lang="en-GB" dirty="0"/>
              <a:t>) (LALI)</a:t>
            </a:r>
          </a:p>
          <a:p>
            <a:pPr lvl="2"/>
            <a:r>
              <a:rPr lang="en-GB" dirty="0"/>
              <a:t>Women 180 Kcal/session; Men 300 Kcal/session</a:t>
            </a:r>
          </a:p>
          <a:p>
            <a:pPr marL="914400" lvl="1" indent="-457200">
              <a:buFont typeface="+mj-lt"/>
              <a:buAutoNum type="arabicPeriod"/>
            </a:pPr>
            <a:r>
              <a:rPr lang="en-GB" dirty="0"/>
              <a:t>High-amount, low-intensity (50% VO</a:t>
            </a:r>
            <a:r>
              <a:rPr lang="en-GB" sz="1200" dirty="0"/>
              <a:t>2max</a:t>
            </a:r>
            <a:r>
              <a:rPr lang="en-GB" dirty="0"/>
              <a:t>) (HALI)</a:t>
            </a:r>
          </a:p>
          <a:p>
            <a:pPr lvl="2"/>
            <a:r>
              <a:rPr lang="en-GB" dirty="0"/>
              <a:t>Women 360 Kcal/session; Men 600 Kcal/session</a:t>
            </a:r>
          </a:p>
          <a:p>
            <a:pPr marL="914400" lvl="1" indent="-457200">
              <a:buFont typeface="+mj-lt"/>
              <a:buAutoNum type="arabicPeriod"/>
            </a:pPr>
            <a:r>
              <a:rPr lang="en-GB" dirty="0"/>
              <a:t>High-amount, high-intensity (75% VO</a:t>
            </a:r>
            <a:r>
              <a:rPr lang="en-GB" sz="1200" dirty="0"/>
              <a:t>2max</a:t>
            </a:r>
            <a:r>
              <a:rPr lang="en-GB" dirty="0"/>
              <a:t>) (HAHI)</a:t>
            </a:r>
          </a:p>
          <a:p>
            <a:pPr lvl="2"/>
            <a:r>
              <a:rPr lang="en-GB" dirty="0"/>
              <a:t>Women 360 Kcal/session; Men 600 Kcal/session</a:t>
            </a:r>
          </a:p>
          <a:p>
            <a:pPr lvl="2"/>
            <a:endParaRPr lang="en-GB" dirty="0"/>
          </a:p>
          <a:p>
            <a:pPr lvl="1"/>
            <a:r>
              <a:rPr lang="en-GB" dirty="0"/>
              <a:t>Exercise performed 5 times per week</a:t>
            </a:r>
          </a:p>
          <a:p>
            <a:pPr lvl="1"/>
            <a:r>
              <a:rPr lang="en-GB" dirty="0"/>
              <a:t>Mean attendance at exercise sessions ~87%, no difference between groups</a:t>
            </a:r>
          </a:p>
          <a:p>
            <a:pPr marL="457200" lvl="1" indent="0">
              <a:buNone/>
            </a:pPr>
            <a:endParaRPr lang="en-GB" dirty="0"/>
          </a:p>
        </p:txBody>
      </p:sp>
      <p:sp>
        <p:nvSpPr>
          <p:cNvPr id="2" name="TextBox 1"/>
          <p:cNvSpPr txBox="1"/>
          <p:nvPr/>
        </p:nvSpPr>
        <p:spPr>
          <a:xfrm>
            <a:off x="9279467" y="6039273"/>
            <a:ext cx="2307235" cy="369332"/>
          </a:xfrm>
          <a:prstGeom prst="rect">
            <a:avLst/>
          </a:prstGeom>
          <a:noFill/>
        </p:spPr>
        <p:txBody>
          <a:bodyPr wrap="none" rtlCol="0">
            <a:spAutoFit/>
          </a:bodyPr>
          <a:lstStyle/>
          <a:p>
            <a:r>
              <a:rPr lang="en-GB" dirty="0"/>
              <a:t>Ann Intern. Med. 2015</a:t>
            </a:r>
          </a:p>
        </p:txBody>
      </p:sp>
    </p:spTree>
    <p:extLst>
      <p:ext uri="{BB962C8B-B14F-4D97-AF65-F5344CB8AC3E}">
        <p14:creationId xmlns:p14="http://schemas.microsoft.com/office/powerpoint/2010/main" val="21045156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25839" y="352485"/>
            <a:ext cx="6555493" cy="1203444"/>
          </a:xfrm>
          <a:prstGeom prst="rect">
            <a:avLst/>
          </a:prstGeom>
        </p:spPr>
      </p:pic>
      <p:pic>
        <p:nvPicPr>
          <p:cNvPr id="5" name="Picture 4"/>
          <p:cNvPicPr>
            <a:picLocks noChangeAspect="1"/>
          </p:cNvPicPr>
          <p:nvPr/>
        </p:nvPicPr>
        <p:blipFill>
          <a:blip r:embed="rId4"/>
          <a:stretch>
            <a:fillRect/>
          </a:stretch>
        </p:blipFill>
        <p:spPr>
          <a:xfrm>
            <a:off x="206421" y="2246489"/>
            <a:ext cx="6258014" cy="4376561"/>
          </a:xfrm>
          <a:prstGeom prst="rect">
            <a:avLst/>
          </a:prstGeom>
        </p:spPr>
      </p:pic>
      <p:pic>
        <p:nvPicPr>
          <p:cNvPr id="14" name="Picture 13"/>
          <p:cNvPicPr>
            <a:picLocks noChangeAspect="1"/>
          </p:cNvPicPr>
          <p:nvPr/>
        </p:nvPicPr>
        <p:blipFill>
          <a:blip r:embed="rId5"/>
          <a:stretch>
            <a:fillRect/>
          </a:stretch>
        </p:blipFill>
        <p:spPr>
          <a:xfrm>
            <a:off x="6464435" y="4097443"/>
            <a:ext cx="5235952" cy="1485900"/>
          </a:xfrm>
          <a:prstGeom prst="rect">
            <a:avLst/>
          </a:prstGeom>
        </p:spPr>
      </p:pic>
      <p:sp>
        <p:nvSpPr>
          <p:cNvPr id="15" name="TextBox 14"/>
          <p:cNvSpPr txBox="1"/>
          <p:nvPr/>
        </p:nvSpPr>
        <p:spPr>
          <a:xfrm>
            <a:off x="6553747" y="1883120"/>
            <a:ext cx="4923079" cy="1631216"/>
          </a:xfrm>
          <a:prstGeom prst="rect">
            <a:avLst/>
          </a:prstGeom>
          <a:noFill/>
        </p:spPr>
        <p:txBody>
          <a:bodyPr wrap="none" rtlCol="0">
            <a:spAutoFit/>
          </a:bodyPr>
          <a:lstStyle/>
          <a:p>
            <a:pPr marL="285750" indent="-285750">
              <a:buFont typeface="Arial" panose="020B0604020202020204" pitchFamily="34" charset="0"/>
              <a:buChar char="•"/>
            </a:pPr>
            <a:r>
              <a:rPr lang="en-GB" sz="2000" dirty="0"/>
              <a:t>Mean reduction in WC ~4.5 cm</a:t>
            </a:r>
          </a:p>
          <a:p>
            <a:pPr marL="285750" indent="-285750">
              <a:buFont typeface="Arial" panose="020B0604020202020204" pitchFamily="34" charset="0"/>
              <a:buChar char="•"/>
            </a:pPr>
            <a:r>
              <a:rPr lang="en-GB" sz="2000" dirty="0"/>
              <a:t>No difference across interventions</a:t>
            </a:r>
          </a:p>
          <a:p>
            <a:endParaRPr lang="en-GB" sz="2000" dirty="0"/>
          </a:p>
          <a:p>
            <a:pPr marL="285750" indent="-285750">
              <a:buFont typeface="Arial" panose="020B0604020202020204" pitchFamily="34" charset="0"/>
              <a:buChar char="•"/>
            </a:pPr>
            <a:r>
              <a:rPr lang="en-GB" sz="2000" dirty="0"/>
              <a:t>A 5 cm decrease in WC is associated with a</a:t>
            </a:r>
          </a:p>
          <a:p>
            <a:r>
              <a:rPr lang="en-GB" sz="2000" dirty="0"/>
              <a:t>	9% reduction in risk of mortality</a:t>
            </a:r>
          </a:p>
        </p:txBody>
      </p:sp>
      <p:sp>
        <p:nvSpPr>
          <p:cNvPr id="16" name="TextBox 15"/>
          <p:cNvSpPr txBox="1"/>
          <p:nvPr/>
        </p:nvSpPr>
        <p:spPr>
          <a:xfrm>
            <a:off x="948266" y="1877157"/>
            <a:ext cx="3136051" cy="369332"/>
          </a:xfrm>
          <a:prstGeom prst="rect">
            <a:avLst/>
          </a:prstGeom>
          <a:noFill/>
        </p:spPr>
        <p:txBody>
          <a:bodyPr wrap="none" rtlCol="0">
            <a:spAutoFit/>
          </a:bodyPr>
          <a:lstStyle/>
          <a:p>
            <a:r>
              <a:rPr lang="en-GB" dirty="0">
                <a:solidFill>
                  <a:srgbClr val="FF0000"/>
                </a:solidFill>
              </a:rPr>
              <a:t>Changes in waist circumference</a:t>
            </a:r>
          </a:p>
        </p:txBody>
      </p:sp>
    </p:spTree>
    <p:extLst>
      <p:ext uri="{BB962C8B-B14F-4D97-AF65-F5344CB8AC3E}">
        <p14:creationId xmlns:p14="http://schemas.microsoft.com/office/powerpoint/2010/main" val="23971354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25839" y="352485"/>
            <a:ext cx="6555493" cy="1203444"/>
          </a:xfrm>
          <a:prstGeom prst="rect">
            <a:avLst/>
          </a:prstGeom>
        </p:spPr>
      </p:pic>
      <p:sp>
        <p:nvSpPr>
          <p:cNvPr id="15" name="TextBox 14"/>
          <p:cNvSpPr txBox="1"/>
          <p:nvPr/>
        </p:nvSpPr>
        <p:spPr>
          <a:xfrm>
            <a:off x="6671734" y="2246489"/>
            <a:ext cx="4950779" cy="2862322"/>
          </a:xfrm>
          <a:prstGeom prst="rect">
            <a:avLst/>
          </a:prstGeom>
          <a:noFill/>
        </p:spPr>
        <p:txBody>
          <a:bodyPr wrap="none" rtlCol="0">
            <a:spAutoFit/>
          </a:bodyPr>
          <a:lstStyle/>
          <a:p>
            <a:pPr marL="285750" indent="-285750">
              <a:buFont typeface="Arial" panose="020B0604020202020204" pitchFamily="34" charset="0"/>
              <a:buChar char="•"/>
            </a:pPr>
            <a:r>
              <a:rPr lang="en-GB" dirty="0"/>
              <a:t>All exercise groups increased their CRF</a:t>
            </a:r>
          </a:p>
          <a:p>
            <a:pPr marL="742950" lvl="1" indent="-285750">
              <a:buFont typeface="Arial" panose="020B0604020202020204" pitchFamily="34" charset="0"/>
              <a:buChar char="•"/>
            </a:pPr>
            <a:r>
              <a:rPr lang="en-GB" dirty="0"/>
              <a:t>LALI 0.2 L/min</a:t>
            </a:r>
          </a:p>
          <a:p>
            <a:pPr marL="742950" lvl="1" indent="-285750">
              <a:buFont typeface="Arial" panose="020B0604020202020204" pitchFamily="34" charset="0"/>
              <a:buChar char="•"/>
            </a:pPr>
            <a:r>
              <a:rPr lang="en-GB" dirty="0"/>
              <a:t>HALI 0.4 L/min (~1MET for a 100kg person)</a:t>
            </a:r>
          </a:p>
          <a:p>
            <a:pPr marL="742950" lvl="1" indent="-285750">
              <a:buFont typeface="Arial" panose="020B0604020202020204" pitchFamily="34" charset="0"/>
              <a:buChar char="•"/>
            </a:pPr>
            <a:r>
              <a:rPr lang="en-GB" dirty="0"/>
              <a:t>HAHI 0.5 L/min </a:t>
            </a:r>
          </a:p>
          <a:p>
            <a:pPr marL="285750" indent="-285750">
              <a:buFont typeface="Arial" panose="020B0604020202020204" pitchFamily="34" charset="0"/>
              <a:buChar char="•"/>
            </a:pPr>
            <a:r>
              <a:rPr lang="en-GB" dirty="0"/>
              <a:t>Amount and intensity are important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An increase in CRF of 1 MET is associated with a</a:t>
            </a:r>
          </a:p>
          <a:p>
            <a:r>
              <a:rPr lang="en-GB" dirty="0"/>
              <a:t>	reduced risk (15-20%) of CV mortality. </a:t>
            </a:r>
          </a:p>
          <a:p>
            <a:endParaRPr lang="en-GB" dirty="0"/>
          </a:p>
        </p:txBody>
      </p:sp>
      <p:pic>
        <p:nvPicPr>
          <p:cNvPr id="2" name="Picture 1"/>
          <p:cNvPicPr>
            <a:picLocks noChangeAspect="1"/>
          </p:cNvPicPr>
          <p:nvPr/>
        </p:nvPicPr>
        <p:blipFill>
          <a:blip r:embed="rId4"/>
          <a:stretch>
            <a:fillRect/>
          </a:stretch>
        </p:blipFill>
        <p:spPr>
          <a:xfrm>
            <a:off x="684727" y="2246489"/>
            <a:ext cx="5987007" cy="4257427"/>
          </a:xfrm>
          <a:prstGeom prst="rect">
            <a:avLst/>
          </a:prstGeom>
        </p:spPr>
      </p:pic>
      <p:sp>
        <p:nvSpPr>
          <p:cNvPr id="3" name="TextBox 2"/>
          <p:cNvSpPr txBox="1"/>
          <p:nvPr/>
        </p:nvSpPr>
        <p:spPr>
          <a:xfrm>
            <a:off x="835378" y="1885244"/>
            <a:ext cx="3528210" cy="369332"/>
          </a:xfrm>
          <a:prstGeom prst="rect">
            <a:avLst/>
          </a:prstGeom>
          <a:noFill/>
        </p:spPr>
        <p:txBody>
          <a:bodyPr wrap="none" rtlCol="0">
            <a:spAutoFit/>
          </a:bodyPr>
          <a:lstStyle/>
          <a:p>
            <a:r>
              <a:rPr lang="en-GB" dirty="0">
                <a:solidFill>
                  <a:srgbClr val="FF0000"/>
                </a:solidFill>
              </a:rPr>
              <a:t>Changes in cardiorespiratory fitness</a:t>
            </a:r>
          </a:p>
        </p:txBody>
      </p:sp>
      <p:pic>
        <p:nvPicPr>
          <p:cNvPr id="6" name="Picture 5"/>
          <p:cNvPicPr>
            <a:picLocks noChangeAspect="1"/>
          </p:cNvPicPr>
          <p:nvPr/>
        </p:nvPicPr>
        <p:blipFill>
          <a:blip r:embed="rId5"/>
          <a:stretch>
            <a:fillRect/>
          </a:stretch>
        </p:blipFill>
        <p:spPr>
          <a:xfrm>
            <a:off x="6942667" y="4902704"/>
            <a:ext cx="5165591" cy="1494895"/>
          </a:xfrm>
          <a:prstGeom prst="rect">
            <a:avLst/>
          </a:prstGeom>
        </p:spPr>
      </p:pic>
      <p:sp>
        <p:nvSpPr>
          <p:cNvPr id="7" name="TextBox 6"/>
          <p:cNvSpPr txBox="1"/>
          <p:nvPr/>
        </p:nvSpPr>
        <p:spPr>
          <a:xfrm>
            <a:off x="10509956" y="6028267"/>
            <a:ext cx="1238672" cy="369332"/>
          </a:xfrm>
          <a:prstGeom prst="rect">
            <a:avLst/>
          </a:prstGeom>
          <a:noFill/>
        </p:spPr>
        <p:txBody>
          <a:bodyPr wrap="none" rtlCol="0">
            <a:spAutoFit/>
          </a:bodyPr>
          <a:lstStyle/>
          <a:p>
            <a:r>
              <a:rPr lang="en-GB" dirty="0"/>
              <a:t>JAMA 2009</a:t>
            </a:r>
          </a:p>
        </p:txBody>
      </p:sp>
    </p:spTree>
    <p:extLst>
      <p:ext uri="{BB962C8B-B14F-4D97-AF65-F5344CB8AC3E}">
        <p14:creationId xmlns:p14="http://schemas.microsoft.com/office/powerpoint/2010/main" val="13280680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11568" y="421192"/>
            <a:ext cx="10083802" cy="1568145"/>
          </a:xfrm>
          <a:prstGeom prst="rect">
            <a:avLst/>
          </a:prstGeom>
        </p:spPr>
      </p:pic>
      <p:sp>
        <p:nvSpPr>
          <p:cNvPr id="6" name="Content Placeholder 5"/>
          <p:cNvSpPr>
            <a:spLocks noGrp="1"/>
          </p:cNvSpPr>
          <p:nvPr>
            <p:ph idx="1"/>
          </p:nvPr>
        </p:nvSpPr>
        <p:spPr>
          <a:xfrm>
            <a:off x="1011568" y="3147237"/>
            <a:ext cx="10515600" cy="2254104"/>
          </a:xfrm>
        </p:spPr>
        <p:txBody>
          <a:bodyPr>
            <a:normAutofit fontScale="92500"/>
          </a:bodyPr>
          <a:lstStyle/>
          <a:p>
            <a:r>
              <a:rPr lang="en-GB" dirty="0"/>
              <a:t>First meta-analysis to compare caloric restriction and aerobic exercise training on VAT loss in overweight and obese individuals</a:t>
            </a:r>
          </a:p>
          <a:p>
            <a:r>
              <a:rPr lang="en-GB" dirty="0"/>
              <a:t>50 aerobic exercise (n=2404) and 59 hypocaloric diet (n=2411) studies; </a:t>
            </a:r>
          </a:p>
          <a:p>
            <a:r>
              <a:rPr lang="en-GB" dirty="0"/>
              <a:t>8 studies for direct comparison between diet (n=200) and exercise (n=200) (i.e. same duration and energy deficit);</a:t>
            </a:r>
          </a:p>
          <a:p>
            <a:endParaRPr lang="en-GB" dirty="0"/>
          </a:p>
          <a:p>
            <a:endParaRPr lang="en-GB" dirty="0"/>
          </a:p>
        </p:txBody>
      </p:sp>
      <p:pic>
        <p:nvPicPr>
          <p:cNvPr id="7" name="Picture 6"/>
          <p:cNvPicPr>
            <a:picLocks noChangeAspect="1"/>
          </p:cNvPicPr>
          <p:nvPr/>
        </p:nvPicPr>
        <p:blipFill>
          <a:blip r:embed="rId4"/>
          <a:stretch>
            <a:fillRect/>
          </a:stretch>
        </p:blipFill>
        <p:spPr>
          <a:xfrm>
            <a:off x="1171944" y="2110366"/>
            <a:ext cx="3543584" cy="483977"/>
          </a:xfrm>
          <a:prstGeom prst="rect">
            <a:avLst/>
          </a:prstGeom>
        </p:spPr>
      </p:pic>
    </p:spTree>
    <p:extLst>
      <p:ext uri="{BB962C8B-B14F-4D97-AF65-F5344CB8AC3E}">
        <p14:creationId xmlns:p14="http://schemas.microsoft.com/office/powerpoint/2010/main" val="29278753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26808" y="192593"/>
            <a:ext cx="10083802" cy="1346648"/>
          </a:xfrm>
          <a:prstGeom prst="rect">
            <a:avLst/>
          </a:prstGeom>
        </p:spPr>
      </p:pic>
      <p:pic>
        <p:nvPicPr>
          <p:cNvPr id="7" name="Picture 6"/>
          <p:cNvPicPr>
            <a:picLocks noChangeAspect="1"/>
          </p:cNvPicPr>
          <p:nvPr/>
        </p:nvPicPr>
        <p:blipFill>
          <a:blip r:embed="rId4"/>
          <a:stretch>
            <a:fillRect/>
          </a:stretch>
        </p:blipFill>
        <p:spPr>
          <a:xfrm>
            <a:off x="8591408" y="6359155"/>
            <a:ext cx="3543584" cy="483977"/>
          </a:xfrm>
          <a:prstGeom prst="rect">
            <a:avLst/>
          </a:prstGeom>
        </p:spPr>
      </p:pic>
      <p:pic>
        <p:nvPicPr>
          <p:cNvPr id="3" name="Picture 2"/>
          <p:cNvPicPr>
            <a:picLocks noChangeAspect="1"/>
          </p:cNvPicPr>
          <p:nvPr/>
        </p:nvPicPr>
        <p:blipFill>
          <a:blip r:embed="rId5"/>
          <a:stretch>
            <a:fillRect/>
          </a:stretch>
        </p:blipFill>
        <p:spPr>
          <a:xfrm>
            <a:off x="1194036" y="1661160"/>
            <a:ext cx="9694530" cy="4587239"/>
          </a:xfrm>
          <a:prstGeom prst="rect">
            <a:avLst/>
          </a:prstGeom>
        </p:spPr>
      </p:pic>
      <p:sp>
        <p:nvSpPr>
          <p:cNvPr id="2" name="Rectangle 1"/>
          <p:cNvSpPr/>
          <p:nvPr/>
        </p:nvSpPr>
        <p:spPr>
          <a:xfrm>
            <a:off x="1194036" y="4553712"/>
            <a:ext cx="9191256" cy="341376"/>
          </a:xfrm>
          <a:prstGeom prst="rect">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4662311" y="5108899"/>
            <a:ext cx="1682045" cy="46284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836579" y="5088702"/>
            <a:ext cx="1682045" cy="46284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722560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11568" y="421192"/>
            <a:ext cx="10083802" cy="1568145"/>
          </a:xfrm>
          <a:prstGeom prst="rect">
            <a:avLst/>
          </a:prstGeom>
        </p:spPr>
      </p:pic>
      <p:pic>
        <p:nvPicPr>
          <p:cNvPr id="7" name="Picture 6"/>
          <p:cNvPicPr>
            <a:picLocks noChangeAspect="1"/>
          </p:cNvPicPr>
          <p:nvPr/>
        </p:nvPicPr>
        <p:blipFill>
          <a:blip r:embed="rId4"/>
          <a:stretch>
            <a:fillRect/>
          </a:stretch>
        </p:blipFill>
        <p:spPr>
          <a:xfrm>
            <a:off x="8579050" y="6268441"/>
            <a:ext cx="3543584" cy="483977"/>
          </a:xfrm>
          <a:prstGeom prst="rect">
            <a:avLst/>
          </a:prstGeom>
        </p:spPr>
      </p:pic>
      <p:pic>
        <p:nvPicPr>
          <p:cNvPr id="2" name="Picture 1"/>
          <p:cNvPicPr>
            <a:picLocks noChangeAspect="1"/>
          </p:cNvPicPr>
          <p:nvPr/>
        </p:nvPicPr>
        <p:blipFill>
          <a:blip r:embed="rId5"/>
          <a:stretch>
            <a:fillRect/>
          </a:stretch>
        </p:blipFill>
        <p:spPr>
          <a:xfrm>
            <a:off x="1171945" y="2194560"/>
            <a:ext cx="6514316" cy="4391769"/>
          </a:xfrm>
          <a:prstGeom prst="rect">
            <a:avLst/>
          </a:prstGeom>
        </p:spPr>
      </p:pic>
      <p:sp>
        <p:nvSpPr>
          <p:cNvPr id="6" name="Oval 5"/>
          <p:cNvSpPr/>
          <p:nvPr/>
        </p:nvSpPr>
        <p:spPr>
          <a:xfrm>
            <a:off x="5875284" y="5840096"/>
            <a:ext cx="704193" cy="63577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3171518" y="5950553"/>
            <a:ext cx="704193" cy="63577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7686261" y="3313044"/>
            <a:ext cx="4276042" cy="1477328"/>
          </a:xfrm>
          <a:prstGeom prst="rect">
            <a:avLst/>
          </a:prstGeom>
          <a:noFill/>
        </p:spPr>
        <p:txBody>
          <a:bodyPr wrap="none" rtlCol="0">
            <a:spAutoFit/>
          </a:bodyPr>
          <a:lstStyle/>
          <a:p>
            <a:r>
              <a:rPr lang="en-GB" dirty="0"/>
              <a:t>Relationship between change in weight and</a:t>
            </a:r>
          </a:p>
          <a:p>
            <a:r>
              <a:rPr lang="en-GB" dirty="0"/>
              <a:t>Change in VAT:</a:t>
            </a:r>
          </a:p>
          <a:p>
            <a:endParaRPr lang="en-GB" dirty="0"/>
          </a:p>
          <a:p>
            <a:r>
              <a:rPr lang="en-GB" dirty="0"/>
              <a:t>Diet: R</a:t>
            </a:r>
            <a:r>
              <a:rPr lang="en-GB" baseline="30000" dirty="0"/>
              <a:t>2</a:t>
            </a:r>
            <a:r>
              <a:rPr lang="en-GB" dirty="0"/>
              <a:t> = 0.737</a:t>
            </a:r>
          </a:p>
          <a:p>
            <a:r>
              <a:rPr lang="en-GB" dirty="0"/>
              <a:t>Exercise: R</a:t>
            </a:r>
            <a:r>
              <a:rPr lang="en-GB" baseline="30000" dirty="0"/>
              <a:t>2</a:t>
            </a:r>
            <a:r>
              <a:rPr lang="en-GB" dirty="0"/>
              <a:t>=0.453 </a:t>
            </a:r>
          </a:p>
        </p:txBody>
      </p:sp>
    </p:spTree>
    <p:extLst>
      <p:ext uri="{BB962C8B-B14F-4D97-AF65-F5344CB8AC3E}">
        <p14:creationId xmlns:p14="http://schemas.microsoft.com/office/powerpoint/2010/main" val="5873472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11568" y="421192"/>
            <a:ext cx="10083802" cy="1568145"/>
          </a:xfrm>
          <a:prstGeom prst="rect">
            <a:avLst/>
          </a:prstGeom>
        </p:spPr>
      </p:pic>
      <p:pic>
        <p:nvPicPr>
          <p:cNvPr id="7" name="Picture 6"/>
          <p:cNvPicPr>
            <a:picLocks noChangeAspect="1"/>
          </p:cNvPicPr>
          <p:nvPr/>
        </p:nvPicPr>
        <p:blipFill>
          <a:blip r:embed="rId4"/>
          <a:stretch>
            <a:fillRect/>
          </a:stretch>
        </p:blipFill>
        <p:spPr>
          <a:xfrm>
            <a:off x="8261366" y="6174862"/>
            <a:ext cx="3543584" cy="483977"/>
          </a:xfrm>
          <a:prstGeom prst="rect">
            <a:avLst/>
          </a:prstGeom>
        </p:spPr>
      </p:pic>
      <p:sp>
        <p:nvSpPr>
          <p:cNvPr id="5" name="Content Placeholder 4"/>
          <p:cNvSpPr>
            <a:spLocks noGrp="1"/>
          </p:cNvSpPr>
          <p:nvPr>
            <p:ph idx="1"/>
          </p:nvPr>
        </p:nvSpPr>
        <p:spPr>
          <a:xfrm>
            <a:off x="838200" y="2594343"/>
            <a:ext cx="10515600" cy="3582620"/>
          </a:xfrm>
        </p:spPr>
        <p:txBody>
          <a:bodyPr>
            <a:normAutofit fontScale="92500" lnSpcReduction="20000"/>
          </a:bodyPr>
          <a:lstStyle/>
          <a:p>
            <a:r>
              <a:rPr lang="en-GB" dirty="0"/>
              <a:t>Conclusions</a:t>
            </a:r>
          </a:p>
          <a:p>
            <a:pPr lvl="1"/>
            <a:r>
              <a:rPr lang="en-GB" dirty="0"/>
              <a:t>Caloric restriction and aerobic exercise training reduce VAT.</a:t>
            </a:r>
          </a:p>
          <a:p>
            <a:pPr lvl="1"/>
            <a:r>
              <a:rPr lang="en-GB" dirty="0"/>
              <a:t>Caloric restriction resulted in greater weight loss.</a:t>
            </a:r>
          </a:p>
          <a:p>
            <a:pPr lvl="1"/>
            <a:r>
              <a:rPr lang="en-GB" dirty="0"/>
              <a:t>Exercise training resulted in greater VAT loss.</a:t>
            </a:r>
          </a:p>
          <a:p>
            <a:pPr lvl="1"/>
            <a:r>
              <a:rPr lang="en-GB" dirty="0"/>
              <a:t>Men lost more VAT in response to both exercise and hypocaloric diet.</a:t>
            </a:r>
          </a:p>
          <a:p>
            <a:pPr lvl="1"/>
            <a:r>
              <a:rPr lang="en-GB" dirty="0"/>
              <a:t>In the </a:t>
            </a:r>
            <a:r>
              <a:rPr lang="en-GB" u="sng" dirty="0"/>
              <a:t>absence of weight loss</a:t>
            </a:r>
            <a:r>
              <a:rPr lang="en-GB" dirty="0"/>
              <a:t>, exercise resulted in a 6.1% decrease in VAT and hypocaloric diet a 1.1% decrease.</a:t>
            </a:r>
          </a:p>
          <a:p>
            <a:pPr marL="457200" lvl="1" indent="0">
              <a:buNone/>
            </a:pPr>
            <a:endParaRPr lang="en-GB" dirty="0"/>
          </a:p>
          <a:p>
            <a:pPr marL="457200" lvl="1" indent="0">
              <a:buNone/>
            </a:pPr>
            <a:r>
              <a:rPr lang="en-GB" sz="2600" b="1" dirty="0"/>
              <a:t>“…evaluating only total body weight changes could lead to spurious conclusions when evaluating the efficacy of a lifestyle intervention in overweight and obese individuals because health benefits occur independent of body weight changes”.</a:t>
            </a:r>
          </a:p>
        </p:txBody>
      </p:sp>
    </p:spTree>
    <p:extLst>
      <p:ext uri="{BB962C8B-B14F-4D97-AF65-F5344CB8AC3E}">
        <p14:creationId xmlns:p14="http://schemas.microsoft.com/office/powerpoint/2010/main" val="37676759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152B7B-90A8-42F7-92AD-8247063F7320}"/>
              </a:ext>
            </a:extLst>
          </p:cNvPr>
          <p:cNvPicPr>
            <a:picLocks noChangeAspect="1"/>
          </p:cNvPicPr>
          <p:nvPr/>
        </p:nvPicPr>
        <p:blipFill>
          <a:blip r:embed="rId2"/>
          <a:stretch>
            <a:fillRect/>
          </a:stretch>
        </p:blipFill>
        <p:spPr>
          <a:xfrm>
            <a:off x="418947" y="642614"/>
            <a:ext cx="5602453" cy="5618486"/>
          </a:xfrm>
          <a:prstGeom prst="rect">
            <a:avLst/>
          </a:prstGeom>
        </p:spPr>
      </p:pic>
      <p:pic>
        <p:nvPicPr>
          <p:cNvPr id="9" name="Picture 8">
            <a:extLst>
              <a:ext uri="{FF2B5EF4-FFF2-40B4-BE49-F238E27FC236}">
                <a16:creationId xmlns:a16="http://schemas.microsoft.com/office/drawing/2014/main" id="{61BF8640-D7D7-4AA2-A64B-9AC62A234950}"/>
              </a:ext>
            </a:extLst>
          </p:cNvPr>
          <p:cNvPicPr>
            <a:picLocks noChangeAspect="1"/>
          </p:cNvPicPr>
          <p:nvPr/>
        </p:nvPicPr>
        <p:blipFill>
          <a:blip r:embed="rId3"/>
          <a:stretch>
            <a:fillRect/>
          </a:stretch>
        </p:blipFill>
        <p:spPr>
          <a:xfrm>
            <a:off x="6362700" y="642614"/>
            <a:ext cx="5602453" cy="5765559"/>
          </a:xfrm>
          <a:prstGeom prst="rect">
            <a:avLst/>
          </a:prstGeom>
        </p:spPr>
      </p:pic>
    </p:spTree>
    <p:extLst>
      <p:ext uri="{BB962C8B-B14F-4D97-AF65-F5344CB8AC3E}">
        <p14:creationId xmlns:p14="http://schemas.microsoft.com/office/powerpoint/2010/main" val="3826724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AB237E9-F4D2-417E-B373-0CCEFEB5AFD5}"/>
              </a:ext>
            </a:extLst>
          </p:cNvPr>
          <p:cNvPicPr>
            <a:picLocks noChangeAspect="1"/>
          </p:cNvPicPr>
          <p:nvPr/>
        </p:nvPicPr>
        <p:blipFill>
          <a:blip r:embed="rId2"/>
          <a:stretch>
            <a:fillRect/>
          </a:stretch>
        </p:blipFill>
        <p:spPr>
          <a:xfrm>
            <a:off x="1479764" y="155294"/>
            <a:ext cx="8825669" cy="3679288"/>
          </a:xfrm>
          <a:prstGeom prst="rect">
            <a:avLst/>
          </a:prstGeom>
        </p:spPr>
      </p:pic>
      <p:pic>
        <p:nvPicPr>
          <p:cNvPr id="10" name="Picture 9">
            <a:extLst>
              <a:ext uri="{FF2B5EF4-FFF2-40B4-BE49-F238E27FC236}">
                <a16:creationId xmlns:a16="http://schemas.microsoft.com/office/drawing/2014/main" id="{CDA608C0-0053-4545-B182-656DB0005319}"/>
              </a:ext>
            </a:extLst>
          </p:cNvPr>
          <p:cNvPicPr>
            <a:picLocks noChangeAspect="1"/>
          </p:cNvPicPr>
          <p:nvPr/>
        </p:nvPicPr>
        <p:blipFill>
          <a:blip r:embed="rId3"/>
          <a:stretch>
            <a:fillRect/>
          </a:stretch>
        </p:blipFill>
        <p:spPr>
          <a:xfrm>
            <a:off x="1479765" y="3834582"/>
            <a:ext cx="8825670" cy="2882900"/>
          </a:xfrm>
          <a:prstGeom prst="rect">
            <a:avLst/>
          </a:prstGeom>
        </p:spPr>
      </p:pic>
    </p:spTree>
    <p:extLst>
      <p:ext uri="{BB962C8B-B14F-4D97-AF65-F5344CB8AC3E}">
        <p14:creationId xmlns:p14="http://schemas.microsoft.com/office/powerpoint/2010/main" val="35687774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A6B18FE-BFAB-4A2F-887E-9881594C5BFF}"/>
              </a:ext>
            </a:extLst>
          </p:cNvPr>
          <p:cNvPicPr>
            <a:picLocks noChangeAspect="1"/>
          </p:cNvPicPr>
          <p:nvPr/>
        </p:nvPicPr>
        <p:blipFill>
          <a:blip r:embed="rId2"/>
          <a:stretch>
            <a:fillRect/>
          </a:stretch>
        </p:blipFill>
        <p:spPr>
          <a:xfrm>
            <a:off x="1498600" y="962146"/>
            <a:ext cx="8701548" cy="931762"/>
          </a:xfrm>
          <a:prstGeom prst="rect">
            <a:avLst/>
          </a:prstGeom>
        </p:spPr>
      </p:pic>
      <p:pic>
        <p:nvPicPr>
          <p:cNvPr id="8" name="Picture 7">
            <a:extLst>
              <a:ext uri="{FF2B5EF4-FFF2-40B4-BE49-F238E27FC236}">
                <a16:creationId xmlns:a16="http://schemas.microsoft.com/office/drawing/2014/main" id="{77CE1EC7-1D02-41E1-A7CD-30C2B896B808}"/>
              </a:ext>
            </a:extLst>
          </p:cNvPr>
          <p:cNvPicPr>
            <a:picLocks noChangeAspect="1"/>
          </p:cNvPicPr>
          <p:nvPr/>
        </p:nvPicPr>
        <p:blipFill>
          <a:blip r:embed="rId3"/>
          <a:stretch>
            <a:fillRect/>
          </a:stretch>
        </p:blipFill>
        <p:spPr>
          <a:xfrm>
            <a:off x="1606754" y="2751197"/>
            <a:ext cx="8593394" cy="3518704"/>
          </a:xfrm>
          <a:prstGeom prst="rect">
            <a:avLst/>
          </a:prstGeom>
        </p:spPr>
      </p:pic>
    </p:spTree>
    <p:extLst>
      <p:ext uri="{BB962C8B-B14F-4D97-AF65-F5344CB8AC3E}">
        <p14:creationId xmlns:p14="http://schemas.microsoft.com/office/powerpoint/2010/main" val="42288611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20FA04-0541-464D-9933-F8F110F37815}"/>
              </a:ext>
            </a:extLst>
          </p:cNvPr>
          <p:cNvPicPr>
            <a:picLocks noChangeAspect="1"/>
          </p:cNvPicPr>
          <p:nvPr/>
        </p:nvPicPr>
        <p:blipFill>
          <a:blip r:embed="rId2"/>
          <a:stretch>
            <a:fillRect/>
          </a:stretch>
        </p:blipFill>
        <p:spPr>
          <a:xfrm>
            <a:off x="976982" y="510846"/>
            <a:ext cx="10224418" cy="5928053"/>
          </a:xfrm>
          <a:prstGeom prst="rect">
            <a:avLst/>
          </a:prstGeom>
        </p:spPr>
      </p:pic>
    </p:spTree>
    <p:extLst>
      <p:ext uri="{BB962C8B-B14F-4D97-AF65-F5344CB8AC3E}">
        <p14:creationId xmlns:p14="http://schemas.microsoft.com/office/powerpoint/2010/main" val="32744368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ECB2A378-0CB7-4F36-8A70-97BC8F1688FA}"/>
              </a:ext>
            </a:extLst>
          </p:cNvPr>
          <p:cNvSpPr>
            <a:spLocks noGrp="1"/>
          </p:cNvSpPr>
          <p:nvPr>
            <p:ph type="title"/>
          </p:nvPr>
        </p:nvSpPr>
        <p:spPr>
          <a:xfrm>
            <a:off x="535020" y="685800"/>
            <a:ext cx="2780271" cy="5105400"/>
          </a:xfrm>
        </p:spPr>
        <p:txBody>
          <a:bodyPr vert="horz" lIns="91440" tIns="45720" rIns="91440" bIns="45720" rtlCol="0" anchor="ctr">
            <a:normAutofit/>
          </a:bodyPr>
          <a:lstStyle/>
          <a:p>
            <a:r>
              <a:rPr lang="en-US" sz="4000" kern="1200">
                <a:solidFill>
                  <a:srgbClr val="FFFFFF"/>
                </a:solidFill>
                <a:latin typeface="+mj-lt"/>
                <a:ea typeface="+mj-ea"/>
                <a:cs typeface="+mj-cs"/>
              </a:rPr>
              <a:t>NERS Review: Exercise &amp; Obesity</a:t>
            </a:r>
          </a:p>
        </p:txBody>
      </p:sp>
      <p:graphicFrame>
        <p:nvGraphicFramePr>
          <p:cNvPr id="9" name="Content Placeholder 4">
            <a:extLst>
              <a:ext uri="{FF2B5EF4-FFF2-40B4-BE49-F238E27FC236}">
                <a16:creationId xmlns:a16="http://schemas.microsoft.com/office/drawing/2014/main" id="{F9D93D67-1C2D-458C-9249-CA11DE75D910}"/>
              </a:ext>
            </a:extLst>
          </p:cNvPr>
          <p:cNvGraphicFramePr>
            <a:graphicFrameLocks noGrp="1"/>
          </p:cNvGraphicFramePr>
          <p:nvPr>
            <p:ph sz="half" idx="1"/>
            <p:extLst>
              <p:ext uri="{D42A27DB-BD31-4B8C-83A1-F6EECF244321}">
                <p14:modId xmlns:p14="http://schemas.microsoft.com/office/powerpoint/2010/main" val="1445539352"/>
              </p:ext>
            </p:extLst>
          </p:nvPr>
        </p:nvGraphicFramePr>
        <p:xfrm>
          <a:off x="4739280" y="1397000"/>
          <a:ext cx="7071719" cy="4140196"/>
        </p:xfrm>
        <a:graphic>
          <a:graphicData uri="http://schemas.openxmlformats.org/drawingml/2006/table">
            <a:tbl>
              <a:tblPr firstRow="1" firstCol="1" bandRow="1">
                <a:tableStyleId>{5C22544A-7EE6-4342-B048-85BDC9FD1C3A}</a:tableStyleId>
              </a:tblPr>
              <a:tblGrid>
                <a:gridCol w="728374">
                  <a:extLst>
                    <a:ext uri="{9D8B030D-6E8A-4147-A177-3AD203B41FA5}">
                      <a16:colId xmlns:a16="http://schemas.microsoft.com/office/drawing/2014/main" val="2231452611"/>
                    </a:ext>
                  </a:extLst>
                </a:gridCol>
                <a:gridCol w="590559">
                  <a:extLst>
                    <a:ext uri="{9D8B030D-6E8A-4147-A177-3AD203B41FA5}">
                      <a16:colId xmlns:a16="http://schemas.microsoft.com/office/drawing/2014/main" val="230852535"/>
                    </a:ext>
                  </a:extLst>
                </a:gridCol>
                <a:gridCol w="605978">
                  <a:extLst>
                    <a:ext uri="{9D8B030D-6E8A-4147-A177-3AD203B41FA5}">
                      <a16:colId xmlns:a16="http://schemas.microsoft.com/office/drawing/2014/main" val="1390538083"/>
                    </a:ext>
                  </a:extLst>
                </a:gridCol>
                <a:gridCol w="517314">
                  <a:extLst>
                    <a:ext uri="{9D8B030D-6E8A-4147-A177-3AD203B41FA5}">
                      <a16:colId xmlns:a16="http://schemas.microsoft.com/office/drawing/2014/main" val="1617932578"/>
                    </a:ext>
                  </a:extLst>
                </a:gridCol>
                <a:gridCol w="866190">
                  <a:extLst>
                    <a:ext uri="{9D8B030D-6E8A-4147-A177-3AD203B41FA5}">
                      <a16:colId xmlns:a16="http://schemas.microsoft.com/office/drawing/2014/main" val="3326852915"/>
                    </a:ext>
                  </a:extLst>
                </a:gridCol>
                <a:gridCol w="871008">
                  <a:extLst>
                    <a:ext uri="{9D8B030D-6E8A-4147-A177-3AD203B41FA5}">
                      <a16:colId xmlns:a16="http://schemas.microsoft.com/office/drawing/2014/main" val="3966648015"/>
                    </a:ext>
                  </a:extLst>
                </a:gridCol>
                <a:gridCol w="632000">
                  <a:extLst>
                    <a:ext uri="{9D8B030D-6E8A-4147-A177-3AD203B41FA5}">
                      <a16:colId xmlns:a16="http://schemas.microsoft.com/office/drawing/2014/main" val="543837039"/>
                    </a:ext>
                  </a:extLst>
                </a:gridCol>
                <a:gridCol w="799692">
                  <a:extLst>
                    <a:ext uri="{9D8B030D-6E8A-4147-A177-3AD203B41FA5}">
                      <a16:colId xmlns:a16="http://schemas.microsoft.com/office/drawing/2014/main" val="2356947729"/>
                    </a:ext>
                  </a:extLst>
                </a:gridCol>
                <a:gridCol w="942326">
                  <a:extLst>
                    <a:ext uri="{9D8B030D-6E8A-4147-A177-3AD203B41FA5}">
                      <a16:colId xmlns:a16="http://schemas.microsoft.com/office/drawing/2014/main" val="1047206665"/>
                    </a:ext>
                  </a:extLst>
                </a:gridCol>
                <a:gridCol w="518278">
                  <a:extLst>
                    <a:ext uri="{9D8B030D-6E8A-4147-A177-3AD203B41FA5}">
                      <a16:colId xmlns:a16="http://schemas.microsoft.com/office/drawing/2014/main" val="2681335648"/>
                    </a:ext>
                  </a:extLst>
                </a:gridCol>
              </a:tblGrid>
              <a:tr h="151144">
                <a:tc gridSpan="10">
                  <a:txBody>
                    <a:bodyPr/>
                    <a:lstStyle/>
                    <a:p>
                      <a:pPr algn="just">
                        <a:lnSpc>
                          <a:spcPct val="107000"/>
                        </a:lnSpc>
                        <a:spcAft>
                          <a:spcPts val="800"/>
                        </a:spcAft>
                      </a:pPr>
                      <a:r>
                        <a:rPr lang="en-GB" sz="600">
                          <a:effectLst/>
                        </a:rPr>
                        <a:t>Table 1.1 (continued)</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09192106"/>
                  </a:ext>
                </a:extLst>
              </a:tr>
              <a:tr h="151144">
                <a:tc gridSpan="10">
                  <a:txBody>
                    <a:bodyPr/>
                    <a:lstStyle/>
                    <a:p>
                      <a:pPr algn="ctr">
                        <a:lnSpc>
                          <a:spcPct val="107000"/>
                        </a:lnSpc>
                        <a:spcAft>
                          <a:spcPts val="800"/>
                        </a:spcAft>
                      </a:pPr>
                      <a:r>
                        <a:rPr lang="en-GB" sz="600">
                          <a:effectLst/>
                        </a:rPr>
                        <a:t>AMSTAR-2 critical appraisal item</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84053602"/>
                  </a:ext>
                </a:extLst>
              </a:tr>
              <a:tr h="151144">
                <a:tc>
                  <a:txBody>
                    <a:bodyPr/>
                    <a:lstStyle/>
                    <a:p>
                      <a:pPr algn="just">
                        <a:lnSpc>
                          <a:spcPct val="107000"/>
                        </a:lnSpc>
                        <a:spcAft>
                          <a:spcPts val="800"/>
                        </a:spcAft>
                      </a:pPr>
                      <a:r>
                        <a:rPr lang="en-GB" sz="600">
                          <a:effectLst/>
                        </a:rPr>
                        <a:t>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9</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10</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11</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12</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13</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14</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15</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16</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endParaRPr lang="en-GB" sz="600">
                        <a:effectLst/>
                        <a:latin typeface="Calibri" panose="020F0502020204030204" pitchFamily="34" charset="0"/>
                        <a:cs typeface="Times New Roman" panose="02020603050405020304" pitchFamily="18" charset="0"/>
                      </a:endParaRPr>
                    </a:p>
                  </a:txBody>
                  <a:tcPr marL="18836" marR="18836" marT="0" marB="0"/>
                </a:tc>
                <a:extLst>
                  <a:ext uri="{0D108BD9-81ED-4DB2-BD59-A6C34878D82A}">
                    <a16:rowId xmlns:a16="http://schemas.microsoft.com/office/drawing/2014/main" val="3406599248"/>
                  </a:ext>
                </a:extLst>
              </a:tr>
              <a:tr h="1380285">
                <a:tc>
                  <a:txBody>
                    <a:bodyPr/>
                    <a:lstStyle/>
                    <a:p>
                      <a:pPr algn="ctr">
                        <a:lnSpc>
                          <a:spcPct val="107000"/>
                        </a:lnSpc>
                        <a:spcAft>
                          <a:spcPts val="800"/>
                        </a:spcAft>
                      </a:pPr>
                      <a:r>
                        <a:rPr lang="en-GB" sz="600">
                          <a:effectLst/>
                        </a:rPr>
                        <a:t>Systematic review or</a:t>
                      </a:r>
                    </a:p>
                    <a:p>
                      <a:pPr algn="ctr">
                        <a:lnSpc>
                          <a:spcPct val="107000"/>
                        </a:lnSpc>
                        <a:spcAft>
                          <a:spcPts val="800"/>
                        </a:spcAft>
                      </a:pPr>
                      <a:r>
                        <a:rPr lang="en-GB" sz="600">
                          <a:effectLst/>
                        </a:rPr>
                        <a:t>meta-analysis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Did the review authors use a satisfactory technique for assessing the risk of bias in individual studies that were included in the review?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Did the review authors report on the sources of funding for the studies included in the review?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If meta-analysis was justified, did the review authors use appropriate methods for statistical combination of results?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If meta-analysis was performed, did the review authors assess the potential impact of risk of bias in individual studies on the results of the meta-analysis or other evidence synthesis?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Did the review authors account for risk of bias in individual studies when interpreting/discussing the results of the review?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Did the review authors provide a satisfactory explanation for, and discussion of, any heterogeneity observed in the results of the review?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If they performed quantitative synthesis, did the review authors carry out an adequate investigation of publication bias (small study bias) and discuss its likely impact on the results of the review?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Did the review authors report any potential sources of conflict of interest, including any funding they received for conducting the review?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AMSTAR-2</a:t>
                      </a:r>
                    </a:p>
                    <a:p>
                      <a:pPr algn="ctr">
                        <a:lnSpc>
                          <a:spcPct val="107000"/>
                        </a:lnSpc>
                        <a:spcAft>
                          <a:spcPts val="800"/>
                        </a:spcAft>
                      </a:pPr>
                      <a:r>
                        <a:rPr lang="en-GB" sz="600">
                          <a:effectLst/>
                        </a:rPr>
                        <a:t>Quality</a:t>
                      </a:r>
                    </a:p>
                    <a:p>
                      <a:pPr algn="ctr">
                        <a:lnSpc>
                          <a:spcPct val="107000"/>
                        </a:lnSpc>
                        <a:spcAft>
                          <a:spcPts val="800"/>
                        </a:spcAft>
                      </a:pPr>
                      <a:r>
                        <a:rPr lang="en-GB" sz="600">
                          <a:effectLst/>
                        </a:rPr>
                        <a:t>Assessment</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extLst>
                  <a:ext uri="{0D108BD9-81ED-4DB2-BD59-A6C34878D82A}">
                    <a16:rowId xmlns:a16="http://schemas.microsoft.com/office/drawing/2014/main" val="1392245950"/>
                  </a:ext>
                </a:extLst>
              </a:tr>
              <a:tr h="151144">
                <a:tc>
                  <a:txBody>
                    <a:bodyPr/>
                    <a:lstStyle/>
                    <a:p>
                      <a:pPr algn="just">
                        <a:lnSpc>
                          <a:spcPct val="107000"/>
                        </a:lnSpc>
                        <a:spcAft>
                          <a:spcPts val="800"/>
                        </a:spcAft>
                      </a:pPr>
                      <a:r>
                        <a:rPr lang="en-GB" sz="600">
                          <a:effectLst/>
                        </a:rPr>
                        <a:t>Chang et al (2021)</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Low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extLst>
                  <a:ext uri="{0D108BD9-81ED-4DB2-BD59-A6C34878D82A}">
                    <a16:rowId xmlns:a16="http://schemas.microsoft.com/office/drawing/2014/main" val="3393312496"/>
                  </a:ext>
                </a:extLst>
              </a:tr>
              <a:tr h="151144">
                <a:tc>
                  <a:txBody>
                    <a:bodyPr/>
                    <a:lstStyle/>
                    <a:p>
                      <a:pPr algn="just">
                        <a:lnSpc>
                          <a:spcPct val="107000"/>
                        </a:lnSpc>
                        <a:spcAft>
                          <a:spcPts val="800"/>
                        </a:spcAft>
                      </a:pPr>
                      <a:r>
                        <a:rPr lang="en-GB" sz="600">
                          <a:effectLst/>
                        </a:rPr>
                        <a:t>Rao et al (2019)</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Low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extLst>
                  <a:ext uri="{0D108BD9-81ED-4DB2-BD59-A6C34878D82A}">
                    <a16:rowId xmlns:a16="http://schemas.microsoft.com/office/drawing/2014/main" val="1042007367"/>
                  </a:ext>
                </a:extLst>
              </a:tr>
              <a:tr h="151144">
                <a:tc>
                  <a:txBody>
                    <a:bodyPr/>
                    <a:lstStyle/>
                    <a:p>
                      <a:pPr algn="just">
                        <a:lnSpc>
                          <a:spcPct val="107000"/>
                        </a:lnSpc>
                        <a:spcAft>
                          <a:spcPts val="800"/>
                        </a:spcAft>
                      </a:pPr>
                      <a:r>
                        <a:rPr lang="en-GB" sz="600">
                          <a:effectLst/>
                        </a:rPr>
                        <a:t>Maillard et al (2018)</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Critically low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extLst>
                  <a:ext uri="{0D108BD9-81ED-4DB2-BD59-A6C34878D82A}">
                    <a16:rowId xmlns:a16="http://schemas.microsoft.com/office/drawing/2014/main" val="2554936005"/>
                  </a:ext>
                </a:extLst>
              </a:tr>
              <a:tr h="151144">
                <a:tc>
                  <a:txBody>
                    <a:bodyPr/>
                    <a:lstStyle/>
                    <a:p>
                      <a:pPr algn="just">
                        <a:lnSpc>
                          <a:spcPct val="107000"/>
                        </a:lnSpc>
                        <a:spcAft>
                          <a:spcPts val="800"/>
                        </a:spcAft>
                      </a:pPr>
                      <a:r>
                        <a:rPr lang="en-GB" sz="600">
                          <a:effectLst/>
                        </a:rPr>
                        <a:t>Sabag et al (2016)</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Critically low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extLst>
                  <a:ext uri="{0D108BD9-81ED-4DB2-BD59-A6C34878D82A}">
                    <a16:rowId xmlns:a16="http://schemas.microsoft.com/office/drawing/2014/main" val="3002791874"/>
                  </a:ext>
                </a:extLst>
              </a:tr>
              <a:tr h="279923">
                <a:tc>
                  <a:txBody>
                    <a:bodyPr/>
                    <a:lstStyle/>
                    <a:p>
                      <a:pPr algn="just">
                        <a:lnSpc>
                          <a:spcPct val="107000"/>
                        </a:lnSpc>
                        <a:spcAft>
                          <a:spcPts val="800"/>
                        </a:spcAft>
                      </a:pPr>
                      <a:r>
                        <a:rPr lang="en-GB" sz="600">
                          <a:effectLst/>
                        </a:rPr>
                        <a:t>Verheggen et al (2016)</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Low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extLst>
                  <a:ext uri="{0D108BD9-81ED-4DB2-BD59-A6C34878D82A}">
                    <a16:rowId xmlns:a16="http://schemas.microsoft.com/office/drawing/2014/main" val="1168772833"/>
                  </a:ext>
                </a:extLst>
              </a:tr>
              <a:tr h="151144">
                <a:tc>
                  <a:txBody>
                    <a:bodyPr/>
                    <a:lstStyle/>
                    <a:p>
                      <a:pPr algn="just">
                        <a:lnSpc>
                          <a:spcPct val="107000"/>
                        </a:lnSpc>
                        <a:spcAft>
                          <a:spcPts val="800"/>
                        </a:spcAft>
                      </a:pPr>
                      <a:r>
                        <a:rPr lang="en-GB" sz="600">
                          <a:effectLst/>
                        </a:rPr>
                        <a:t>Vissers et al (2013)</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Low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extLst>
                  <a:ext uri="{0D108BD9-81ED-4DB2-BD59-A6C34878D82A}">
                    <a16:rowId xmlns:a16="http://schemas.microsoft.com/office/drawing/2014/main" val="540087825"/>
                  </a:ext>
                </a:extLst>
              </a:tr>
              <a:tr h="151144">
                <a:tc>
                  <a:txBody>
                    <a:bodyPr/>
                    <a:lstStyle/>
                    <a:p>
                      <a:pPr algn="just">
                        <a:lnSpc>
                          <a:spcPct val="107000"/>
                        </a:lnSpc>
                        <a:spcAft>
                          <a:spcPts val="800"/>
                        </a:spcAft>
                      </a:pPr>
                      <a:r>
                        <a:rPr lang="en-GB" sz="600">
                          <a:effectLst/>
                        </a:rPr>
                        <a:t>Ismail et al (2012)</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Low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extLst>
                  <a:ext uri="{0D108BD9-81ED-4DB2-BD59-A6C34878D82A}">
                    <a16:rowId xmlns:a16="http://schemas.microsoft.com/office/drawing/2014/main" val="1052136637"/>
                  </a:ext>
                </a:extLst>
              </a:tr>
              <a:tr h="279923">
                <a:tc>
                  <a:txBody>
                    <a:bodyPr/>
                    <a:lstStyle/>
                    <a:p>
                      <a:pPr algn="just">
                        <a:lnSpc>
                          <a:spcPct val="107000"/>
                        </a:lnSpc>
                        <a:spcAft>
                          <a:spcPts val="800"/>
                        </a:spcAft>
                      </a:pPr>
                      <a:r>
                        <a:rPr lang="en-GB" sz="600">
                          <a:effectLst/>
                        </a:rPr>
                        <a:t>Ohkawara et al (2007)</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Critically low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extLst>
                  <a:ext uri="{0D108BD9-81ED-4DB2-BD59-A6C34878D82A}">
                    <a16:rowId xmlns:a16="http://schemas.microsoft.com/office/drawing/2014/main" val="751648847"/>
                  </a:ext>
                </a:extLst>
              </a:tr>
              <a:tr h="279923">
                <a:tc>
                  <a:txBody>
                    <a:bodyPr/>
                    <a:lstStyle/>
                    <a:p>
                      <a:pPr algn="just">
                        <a:lnSpc>
                          <a:spcPct val="107000"/>
                        </a:lnSpc>
                        <a:spcAft>
                          <a:spcPts val="800"/>
                        </a:spcAft>
                      </a:pPr>
                      <a:r>
                        <a:rPr lang="en-GB" sz="600">
                          <a:effectLst/>
                        </a:rPr>
                        <a:t>Kay and Fiaterone Singh (2006)</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Critically low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extLst>
                  <a:ext uri="{0D108BD9-81ED-4DB2-BD59-A6C34878D82A}">
                    <a16:rowId xmlns:a16="http://schemas.microsoft.com/office/drawing/2014/main" val="3264888704"/>
                  </a:ext>
                </a:extLst>
              </a:tr>
              <a:tr h="279923">
                <a:tc>
                  <a:txBody>
                    <a:bodyPr/>
                    <a:lstStyle/>
                    <a:p>
                      <a:pPr algn="just">
                        <a:lnSpc>
                          <a:spcPct val="107000"/>
                        </a:lnSpc>
                        <a:spcAft>
                          <a:spcPts val="800"/>
                        </a:spcAft>
                      </a:pPr>
                      <a:r>
                        <a:rPr lang="en-GB" sz="600">
                          <a:effectLst/>
                        </a:rPr>
                        <a:t>Ross and Janssen (2001)</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Yes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Critically low</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extLst>
                  <a:ext uri="{0D108BD9-81ED-4DB2-BD59-A6C34878D82A}">
                    <a16:rowId xmlns:a16="http://schemas.microsoft.com/office/drawing/2014/main" val="7390852"/>
                  </a:ext>
                </a:extLst>
              </a:tr>
              <a:tr h="279923">
                <a:tc>
                  <a:txBody>
                    <a:bodyPr/>
                    <a:lstStyle/>
                    <a:p>
                      <a:pPr algn="just">
                        <a:lnSpc>
                          <a:spcPct val="107000"/>
                        </a:lnSpc>
                        <a:spcAft>
                          <a:spcPts val="800"/>
                        </a:spcAft>
                      </a:pPr>
                      <a:r>
                        <a:rPr lang="en-GB" sz="600">
                          <a:effectLst/>
                        </a:rPr>
                        <a:t>Smith and Zachwieja (1999)</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a:effectLst/>
                        </a:rPr>
                        <a:t>No</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tc>
                  <a:txBody>
                    <a:bodyPr/>
                    <a:lstStyle/>
                    <a:p>
                      <a:pPr algn="ctr">
                        <a:lnSpc>
                          <a:spcPct val="107000"/>
                        </a:lnSpc>
                        <a:spcAft>
                          <a:spcPts val="800"/>
                        </a:spcAft>
                      </a:pPr>
                      <a:r>
                        <a:rPr lang="en-GB" sz="600" dirty="0">
                          <a:effectLst/>
                        </a:rPr>
                        <a:t>Critically low</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18836" marR="18836" marT="0" marB="0" anchor="ctr"/>
                </a:tc>
                <a:extLst>
                  <a:ext uri="{0D108BD9-81ED-4DB2-BD59-A6C34878D82A}">
                    <a16:rowId xmlns:a16="http://schemas.microsoft.com/office/drawing/2014/main" val="1357345998"/>
                  </a:ext>
                </a:extLst>
              </a:tr>
            </a:tbl>
          </a:graphicData>
        </a:graphic>
      </p:graphicFrame>
    </p:spTree>
    <p:extLst>
      <p:ext uri="{BB962C8B-B14F-4D97-AF65-F5344CB8AC3E}">
        <p14:creationId xmlns:p14="http://schemas.microsoft.com/office/powerpoint/2010/main" val="39164077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ECB2A378-0CB7-4F36-8A70-97BC8F1688FA}"/>
              </a:ext>
            </a:extLst>
          </p:cNvPr>
          <p:cNvSpPr>
            <a:spLocks noGrp="1"/>
          </p:cNvSpPr>
          <p:nvPr>
            <p:ph type="title"/>
          </p:nvPr>
        </p:nvSpPr>
        <p:spPr>
          <a:xfrm>
            <a:off x="535020" y="685800"/>
            <a:ext cx="2780271" cy="5105400"/>
          </a:xfrm>
        </p:spPr>
        <p:txBody>
          <a:bodyPr vert="horz" lIns="91440" tIns="45720" rIns="91440" bIns="45720" rtlCol="0" anchor="ctr">
            <a:normAutofit/>
          </a:bodyPr>
          <a:lstStyle/>
          <a:p>
            <a:r>
              <a:rPr lang="en-US" sz="4000" kern="1200">
                <a:solidFill>
                  <a:srgbClr val="FFFFFF"/>
                </a:solidFill>
                <a:latin typeface="+mj-lt"/>
                <a:ea typeface="+mj-ea"/>
                <a:cs typeface="+mj-cs"/>
              </a:rPr>
              <a:t>NERS Review: Exercise &amp; Obesity</a:t>
            </a:r>
          </a:p>
        </p:txBody>
      </p:sp>
      <p:sp>
        <p:nvSpPr>
          <p:cNvPr id="4" name="Content Placeholder 3">
            <a:extLst>
              <a:ext uri="{FF2B5EF4-FFF2-40B4-BE49-F238E27FC236}">
                <a16:creationId xmlns:a16="http://schemas.microsoft.com/office/drawing/2014/main" id="{D73E53C9-9FCB-44D1-A566-69A2A9AAFC4D}"/>
              </a:ext>
            </a:extLst>
          </p:cNvPr>
          <p:cNvSpPr>
            <a:spLocks noGrp="1"/>
          </p:cNvSpPr>
          <p:nvPr>
            <p:ph sz="half" idx="1"/>
          </p:nvPr>
        </p:nvSpPr>
        <p:spPr>
          <a:xfrm>
            <a:off x="5097966" y="476722"/>
            <a:ext cx="6535516" cy="5904554"/>
          </a:xfrm>
        </p:spPr>
        <p:txBody>
          <a:bodyPr>
            <a:noAutofit/>
          </a:bodyPr>
          <a:lstStyle/>
          <a:p>
            <a:pPr marL="342900" lvl="0" indent="-342900" algn="just">
              <a:lnSpc>
                <a:spcPct val="150000"/>
              </a:lnSpc>
              <a:buFont typeface="+mj-lt"/>
              <a:buAutoNum type="arabicPeriod"/>
            </a:pPr>
            <a:r>
              <a:rPr lang="en-US" sz="1200" dirty="0">
                <a:effectLst/>
                <a:latin typeface="Calibri" panose="020F0502020204030204" pitchFamily="34" charset="0"/>
                <a:ea typeface="Calibri" panose="020F0502020204030204" pitchFamily="34" charset="0"/>
                <a:cs typeface="Times New Roman" panose="02020603050405020304" pitchFamily="18" charset="0"/>
              </a:rPr>
              <a:t>Consistent evidence from all 11 included publications that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AEx</a:t>
            </a:r>
            <a:r>
              <a:rPr lang="en-US" sz="1200" dirty="0">
                <a:effectLst/>
                <a:latin typeface="Calibri" panose="020F0502020204030204" pitchFamily="34" charset="0"/>
                <a:ea typeface="Calibri" panose="020F0502020204030204" pitchFamily="34" charset="0"/>
                <a:cs typeface="Times New Roman" panose="02020603050405020304" pitchFamily="18" charset="0"/>
              </a:rPr>
              <a:t> training reduces VAT in males and females. Evidence from 2 publications suggests that the effect of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AEx</a:t>
            </a:r>
            <a:r>
              <a:rPr lang="en-US" sz="1200" dirty="0">
                <a:effectLst/>
                <a:latin typeface="Calibri" panose="020F0502020204030204" pitchFamily="34" charset="0"/>
                <a:ea typeface="Calibri" panose="020F0502020204030204" pitchFamily="34" charset="0"/>
                <a:cs typeface="Times New Roman" panose="02020603050405020304" pitchFamily="18" charset="0"/>
              </a:rPr>
              <a:t> training on VAT is attenuated in type 2 diabetes.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a:effectLst/>
                <a:latin typeface="Calibri" panose="020F0502020204030204" pitchFamily="34" charset="0"/>
                <a:ea typeface="Calibri" panose="020F0502020204030204" pitchFamily="34" charset="0"/>
                <a:cs typeface="Times New Roman" panose="02020603050405020304" pitchFamily="18" charset="0"/>
              </a:rPr>
              <a:t>Compared to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AEx</a:t>
            </a:r>
            <a:r>
              <a:rPr lang="en-US" sz="1200" dirty="0">
                <a:effectLst/>
                <a:latin typeface="Calibri" panose="020F0502020204030204" pitchFamily="34" charset="0"/>
                <a:ea typeface="Calibri" panose="020F0502020204030204" pitchFamily="34" charset="0"/>
                <a:cs typeface="Times New Roman" panose="02020603050405020304" pitchFamily="18" charset="0"/>
              </a:rPr>
              <a:t>, PRT either has a weak or no effect on VAT, including 1 study of people with type 2 diabetes.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a:effectLst/>
                <a:latin typeface="Calibri" panose="020F0502020204030204" pitchFamily="34" charset="0"/>
                <a:ea typeface="Calibri" panose="020F0502020204030204" pitchFamily="34" charset="0"/>
                <a:cs typeface="Times New Roman" panose="02020603050405020304" pitchFamily="18" charset="0"/>
              </a:rPr>
              <a:t>Running may have a greater effect on VAT than cycling, but this is likely to be explained the greater energy expenditure with running at the same level of perceived exertion.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a:effectLst/>
                <a:latin typeface="Calibri" panose="020F0502020204030204" pitchFamily="34" charset="0"/>
                <a:ea typeface="Calibri" panose="020F0502020204030204" pitchFamily="34" charset="0"/>
                <a:cs typeface="Times New Roman" panose="02020603050405020304" pitchFamily="18" charset="0"/>
              </a:rPr>
              <a:t>Evidence from 2 reviews of a dose-response relationship between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AEx</a:t>
            </a:r>
            <a:r>
              <a:rPr lang="en-US" sz="1200" dirty="0">
                <a:effectLst/>
                <a:latin typeface="Calibri" panose="020F0502020204030204" pitchFamily="34" charset="0"/>
                <a:ea typeface="Calibri" panose="020F0502020204030204" pitchFamily="34" charset="0"/>
                <a:cs typeface="Times New Roman" panose="02020603050405020304" pitchFamily="18" charset="0"/>
              </a:rPr>
              <a:t> and VAT reduction with short term (&lt;16 weeks) exercise training. In contrast, evidence from a more recent systematic review, failed to identify a relationship between the total dose of exercise and VAT reduction.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err="1">
                <a:effectLst/>
                <a:latin typeface="Calibri" panose="020F0502020204030204" pitchFamily="34" charset="0"/>
                <a:ea typeface="Calibri" panose="020F0502020204030204" pitchFamily="34" charset="0"/>
                <a:cs typeface="Times New Roman" panose="02020603050405020304" pitchFamily="18" charset="0"/>
              </a:rPr>
              <a:t>AEx</a:t>
            </a:r>
            <a:r>
              <a:rPr lang="en-US" sz="1200" dirty="0">
                <a:effectLst/>
                <a:latin typeface="Calibri" panose="020F0502020204030204" pitchFamily="34" charset="0"/>
                <a:ea typeface="Calibri" panose="020F0502020204030204" pitchFamily="34" charset="0"/>
                <a:cs typeface="Times New Roman" panose="02020603050405020304" pitchFamily="18" charset="0"/>
              </a:rPr>
              <a:t> of moderate-to-high intensity has a greater effect on VAT than exercise of low or high intensity. Evidence shows that HIIT is effective for VAT reduction, but not more effective than continuous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AEx</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AEx</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should be performed 3 times per week, for 12-16 weeks, with a duration of 30-60 minutes per session, &lt;30 to 60 minutes for HIIT. </a:t>
            </a:r>
          </a:p>
          <a:p>
            <a:pPr marL="342900" lvl="0" indent="-342900" algn="just">
              <a:lnSpc>
                <a:spcPct val="150000"/>
              </a:lnSpc>
              <a:spcAft>
                <a:spcPts val="800"/>
              </a:spcAft>
              <a:buFont typeface="+mj-lt"/>
              <a:buAutoNum type="arabicPeriod"/>
            </a:pPr>
            <a:r>
              <a:rPr lang="en-US" sz="1200" dirty="0">
                <a:effectLst/>
                <a:latin typeface="Calibri" panose="020F0502020204030204" pitchFamily="34" charset="0"/>
                <a:ea typeface="Calibri" panose="020F0502020204030204" pitchFamily="34" charset="0"/>
                <a:cs typeface="Times New Roman" panose="02020603050405020304" pitchFamily="18" charset="0"/>
              </a:rPr>
              <a:t>Evidence from 3 systematic reviews shows that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AEx</a:t>
            </a:r>
            <a:r>
              <a:rPr lang="en-US" sz="1200" dirty="0">
                <a:effectLst/>
                <a:latin typeface="Calibri" panose="020F0502020204030204" pitchFamily="34" charset="0"/>
                <a:ea typeface="Calibri" panose="020F0502020204030204" pitchFamily="34" charset="0"/>
                <a:cs typeface="Times New Roman" panose="02020603050405020304" pitchFamily="18" charset="0"/>
              </a:rPr>
              <a:t> training reduces VAT in the absence of weight loss. Evidence from 1 systematic review shows that, in the absence of weight loss,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AEx</a:t>
            </a:r>
            <a:r>
              <a:rPr lang="en-US" sz="1200" dirty="0">
                <a:effectLst/>
                <a:latin typeface="Calibri" panose="020F0502020204030204" pitchFamily="34" charset="0"/>
                <a:ea typeface="Calibri" panose="020F0502020204030204" pitchFamily="34" charset="0"/>
                <a:cs typeface="Times New Roman" panose="02020603050405020304" pitchFamily="18" charset="0"/>
              </a:rPr>
              <a:t> training reduces VAT by a greater amount than a hypocaloric diet creating the same energy deficit.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047971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78459"/>
          </a:xfrm>
        </p:spPr>
        <p:txBody>
          <a:bodyPr/>
          <a:lstStyle/>
          <a:p>
            <a:r>
              <a:rPr lang="en-GB" dirty="0"/>
              <a:t>In Summary</a:t>
            </a:r>
          </a:p>
        </p:txBody>
      </p:sp>
      <p:sp>
        <p:nvSpPr>
          <p:cNvPr id="3" name="Content Placeholder 2"/>
          <p:cNvSpPr>
            <a:spLocks noGrp="1"/>
          </p:cNvSpPr>
          <p:nvPr>
            <p:ph idx="1"/>
          </p:nvPr>
        </p:nvSpPr>
        <p:spPr>
          <a:xfrm>
            <a:off x="919819" y="1163207"/>
            <a:ext cx="9704832" cy="4799267"/>
          </a:xfrm>
        </p:spPr>
        <p:txBody>
          <a:bodyPr/>
          <a:lstStyle/>
          <a:p>
            <a:r>
              <a:rPr lang="en-GB" dirty="0"/>
              <a:t>Physical activity can have significant health benefits independently of weight loss</a:t>
            </a:r>
          </a:p>
          <a:p>
            <a:pPr lvl="1"/>
            <a:r>
              <a:rPr lang="en-GB" dirty="0"/>
              <a:t>Reduction in total adiposity, visceral adiposity, liver fat</a:t>
            </a:r>
          </a:p>
          <a:p>
            <a:pPr lvl="1"/>
            <a:r>
              <a:rPr lang="en-GB" dirty="0"/>
              <a:t>Improvement in metabolic profile (increased insulin sensitivity and glucose tolerance, reduced triglycerides and increased HDL-C, improved post-prandial lipid clearance) and blood pressure </a:t>
            </a:r>
          </a:p>
          <a:p>
            <a:pPr lvl="1"/>
            <a:r>
              <a:rPr lang="en-GB" dirty="0"/>
              <a:t>Increase or maintenance of lean body mass, muscle function and strength</a:t>
            </a:r>
          </a:p>
          <a:p>
            <a:pPr lvl="1"/>
            <a:r>
              <a:rPr lang="en-GB" dirty="0"/>
              <a:t>Increase in cardiorespiratory fitness and physical activity </a:t>
            </a:r>
          </a:p>
          <a:p>
            <a:r>
              <a:rPr lang="en-GB" dirty="0"/>
              <a:t>Weight loss may be modest and can lead to disappointment, the benefits of physical activity </a:t>
            </a:r>
            <a:r>
              <a:rPr lang="en-GB" i="1" dirty="0"/>
              <a:t>per se</a:t>
            </a:r>
            <a:r>
              <a:rPr lang="en-GB" dirty="0"/>
              <a:t> should be emphasised</a:t>
            </a:r>
          </a:p>
        </p:txBody>
      </p:sp>
    </p:spTree>
    <p:extLst>
      <p:ext uri="{BB962C8B-B14F-4D97-AF65-F5344CB8AC3E}">
        <p14:creationId xmlns:p14="http://schemas.microsoft.com/office/powerpoint/2010/main" val="5306507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524000" y="262418"/>
            <a:ext cx="9144000" cy="1888427"/>
          </a:xfrm>
        </p:spPr>
        <p:txBody>
          <a:bodyPr>
            <a:normAutofit fontScale="90000"/>
          </a:bodyPr>
          <a:lstStyle/>
          <a:p>
            <a:r>
              <a:rPr lang="en-GB" dirty="0"/>
              <a:t>“Exercise is the worlds best drug – but it’s not a weight loss drug”</a:t>
            </a:r>
            <a:br>
              <a:rPr lang="en-GB" dirty="0"/>
            </a:br>
            <a:r>
              <a:rPr lang="en-GB" sz="3100" dirty="0"/>
              <a:t>Yoni </a:t>
            </a:r>
            <a:r>
              <a:rPr lang="en-GB" sz="3100" dirty="0" err="1"/>
              <a:t>Freedhoff</a:t>
            </a:r>
            <a:r>
              <a:rPr lang="en-GB" sz="3100" dirty="0"/>
              <a:t> (Feet v Fork, 2017)</a:t>
            </a:r>
          </a:p>
        </p:txBody>
      </p:sp>
      <p:pic>
        <p:nvPicPr>
          <p:cNvPr id="2" name="Picture 1"/>
          <p:cNvPicPr>
            <a:picLocks noChangeAspect="1"/>
          </p:cNvPicPr>
          <p:nvPr/>
        </p:nvPicPr>
        <p:blipFill>
          <a:blip r:embed="rId3"/>
          <a:stretch>
            <a:fillRect/>
          </a:stretch>
        </p:blipFill>
        <p:spPr>
          <a:xfrm>
            <a:off x="7164642" y="2388437"/>
            <a:ext cx="4383314" cy="3656433"/>
          </a:xfrm>
          <a:prstGeom prst="rect">
            <a:avLst/>
          </a:prstGeom>
        </p:spPr>
      </p:pic>
      <p:sp>
        <p:nvSpPr>
          <p:cNvPr id="3" name="TextBox 2"/>
          <p:cNvSpPr txBox="1"/>
          <p:nvPr/>
        </p:nvSpPr>
        <p:spPr>
          <a:xfrm>
            <a:off x="7931517" y="6044870"/>
            <a:ext cx="2849563" cy="646331"/>
          </a:xfrm>
          <a:prstGeom prst="rect">
            <a:avLst/>
          </a:prstGeom>
          <a:noFill/>
        </p:spPr>
        <p:txBody>
          <a:bodyPr wrap="none" rtlCol="0">
            <a:spAutoFit/>
          </a:bodyPr>
          <a:lstStyle/>
          <a:p>
            <a:r>
              <a:rPr lang="en-GB" dirty="0"/>
              <a:t>Prevention of T2DM</a:t>
            </a:r>
          </a:p>
          <a:p>
            <a:r>
              <a:rPr lang="en-GB" dirty="0"/>
              <a:t>Tudor-Locke &amp; </a:t>
            </a:r>
            <a:r>
              <a:rPr lang="en-GB" dirty="0" err="1"/>
              <a:t>Schuna</a:t>
            </a:r>
            <a:r>
              <a:rPr lang="en-GB" dirty="0"/>
              <a:t>, 2012</a:t>
            </a:r>
          </a:p>
        </p:txBody>
      </p:sp>
      <p:pic>
        <p:nvPicPr>
          <p:cNvPr id="7" name="Picture 6"/>
          <p:cNvPicPr>
            <a:picLocks noChangeAspect="1"/>
          </p:cNvPicPr>
          <p:nvPr/>
        </p:nvPicPr>
        <p:blipFill>
          <a:blip r:embed="rId4"/>
          <a:stretch>
            <a:fillRect/>
          </a:stretch>
        </p:blipFill>
        <p:spPr>
          <a:xfrm>
            <a:off x="780369" y="2150845"/>
            <a:ext cx="5893386" cy="3894025"/>
          </a:xfrm>
          <a:prstGeom prst="rect">
            <a:avLst/>
          </a:prstGeom>
        </p:spPr>
      </p:pic>
      <p:sp>
        <p:nvSpPr>
          <p:cNvPr id="8" name="TextBox 7"/>
          <p:cNvSpPr txBox="1"/>
          <p:nvPr/>
        </p:nvSpPr>
        <p:spPr>
          <a:xfrm>
            <a:off x="1271409" y="6044870"/>
            <a:ext cx="2199385" cy="369332"/>
          </a:xfrm>
          <a:prstGeom prst="rect">
            <a:avLst/>
          </a:prstGeom>
          <a:noFill/>
        </p:spPr>
        <p:txBody>
          <a:bodyPr wrap="none" rtlCol="0">
            <a:spAutoFit/>
          </a:bodyPr>
          <a:lstStyle/>
          <a:p>
            <a:r>
              <a:rPr lang="en-GB" dirty="0"/>
              <a:t>Lancet, October 2018</a:t>
            </a:r>
          </a:p>
        </p:txBody>
      </p:sp>
    </p:spTree>
    <p:extLst>
      <p:ext uri="{BB962C8B-B14F-4D97-AF65-F5344CB8AC3E}">
        <p14:creationId xmlns:p14="http://schemas.microsoft.com/office/powerpoint/2010/main" val="27809843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274032" y="1941689"/>
            <a:ext cx="9652000" cy="1845658"/>
          </a:xfrm>
        </p:spPr>
        <p:txBody>
          <a:bodyPr>
            <a:normAutofit/>
          </a:bodyPr>
          <a:lstStyle/>
          <a:p>
            <a:br>
              <a:rPr lang="en-GB" dirty="0"/>
            </a:br>
            <a:r>
              <a:rPr lang="en-GB" dirty="0"/>
              <a:t>End</a:t>
            </a:r>
          </a:p>
        </p:txBody>
      </p:sp>
    </p:spTree>
    <p:extLst>
      <p:ext uri="{BB962C8B-B14F-4D97-AF65-F5344CB8AC3E}">
        <p14:creationId xmlns:p14="http://schemas.microsoft.com/office/powerpoint/2010/main" val="38134602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eam">
  <a:themeElements>
    <a:clrScheme name="Beam 2">
      <a:dk1>
        <a:srgbClr val="000080"/>
      </a:dk1>
      <a:lt1>
        <a:srgbClr val="FFFFFF"/>
      </a:lt1>
      <a:dk2>
        <a:srgbClr val="000099"/>
      </a:dk2>
      <a:lt2>
        <a:srgbClr val="FFFFFF"/>
      </a:lt2>
      <a:accent1>
        <a:srgbClr val="3366FF"/>
      </a:accent1>
      <a:accent2>
        <a:srgbClr val="7B46D0"/>
      </a:accent2>
      <a:accent3>
        <a:srgbClr val="AAAACA"/>
      </a:accent3>
      <a:accent4>
        <a:srgbClr val="DADADA"/>
      </a:accent4>
      <a:accent5>
        <a:srgbClr val="ADB8FF"/>
      </a:accent5>
      <a:accent6>
        <a:srgbClr val="6F3FBC"/>
      </a:accent6>
      <a:hlink>
        <a:srgbClr val="86D1EC"/>
      </a:hlink>
      <a:folHlink>
        <a:srgbClr val="45C984"/>
      </a:folHlink>
    </a:clrScheme>
    <a:fontScheme name="Beam">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eam 1">
        <a:dk1>
          <a:srgbClr val="1A006C"/>
        </a:dk1>
        <a:lt1>
          <a:srgbClr val="FFFFFF"/>
        </a:lt1>
        <a:dk2>
          <a:srgbClr val="000066"/>
        </a:dk2>
        <a:lt2>
          <a:srgbClr val="CCCCFF"/>
        </a:lt2>
        <a:accent1>
          <a:srgbClr val="0099CC"/>
        </a:accent1>
        <a:accent2>
          <a:srgbClr val="6600CC"/>
        </a:accent2>
        <a:accent3>
          <a:srgbClr val="AAAAB8"/>
        </a:accent3>
        <a:accent4>
          <a:srgbClr val="DADADA"/>
        </a:accent4>
        <a:accent5>
          <a:srgbClr val="AACAE2"/>
        </a:accent5>
        <a:accent6>
          <a:srgbClr val="5C00B9"/>
        </a:accent6>
        <a:hlink>
          <a:srgbClr val="9999FF"/>
        </a:hlink>
        <a:folHlink>
          <a:srgbClr val="33CCCC"/>
        </a:folHlink>
      </a:clrScheme>
      <a:clrMap bg1="dk2" tx1="lt1" bg2="dk1" tx2="lt2" accent1="accent1" accent2="accent2" accent3="accent3" accent4="accent4" accent5="accent5" accent6="accent6" hlink="hlink" folHlink="folHlink"/>
    </a:extraClrScheme>
    <a:extraClrScheme>
      <a:clrScheme name="Beam 2">
        <a:dk1>
          <a:srgbClr val="000080"/>
        </a:dk1>
        <a:lt1>
          <a:srgbClr val="FFFFFF"/>
        </a:lt1>
        <a:dk2>
          <a:srgbClr val="000099"/>
        </a:dk2>
        <a:lt2>
          <a:srgbClr val="FFFFFF"/>
        </a:lt2>
        <a:accent1>
          <a:srgbClr val="3366FF"/>
        </a:accent1>
        <a:accent2>
          <a:srgbClr val="7B46D0"/>
        </a:accent2>
        <a:accent3>
          <a:srgbClr val="AAAACA"/>
        </a:accent3>
        <a:accent4>
          <a:srgbClr val="DADADA"/>
        </a:accent4>
        <a:accent5>
          <a:srgbClr val="ADB8FF"/>
        </a:accent5>
        <a:accent6>
          <a:srgbClr val="6F3FBC"/>
        </a:accent6>
        <a:hlink>
          <a:srgbClr val="86D1EC"/>
        </a:hlink>
        <a:folHlink>
          <a:srgbClr val="45C984"/>
        </a:folHlink>
      </a:clrScheme>
      <a:clrMap bg1="dk2" tx1="lt1" bg2="dk1" tx2="lt2" accent1="accent1" accent2="accent2" accent3="accent3" accent4="accent4" accent5="accent5" accent6="accent6" hlink="hlink" folHlink="folHlink"/>
    </a:extraClrScheme>
    <a:extraClrScheme>
      <a:clrScheme name="Beam 3">
        <a:dk1>
          <a:srgbClr val="3F4873"/>
        </a:dk1>
        <a:lt1>
          <a:srgbClr val="FFFFFF"/>
        </a:lt1>
        <a:dk2>
          <a:srgbClr val="4F598D"/>
        </a:dk2>
        <a:lt2>
          <a:srgbClr val="CCECFF"/>
        </a:lt2>
        <a:accent1>
          <a:srgbClr val="0099CC"/>
        </a:accent1>
        <a:accent2>
          <a:srgbClr val="4C8470"/>
        </a:accent2>
        <a:accent3>
          <a:srgbClr val="B2B5C5"/>
        </a:accent3>
        <a:accent4>
          <a:srgbClr val="DADADA"/>
        </a:accent4>
        <a:accent5>
          <a:srgbClr val="AACAE2"/>
        </a:accent5>
        <a:accent6>
          <a:srgbClr val="447765"/>
        </a:accent6>
        <a:hlink>
          <a:srgbClr val="99CC00"/>
        </a:hlink>
        <a:folHlink>
          <a:srgbClr val="96A4C8"/>
        </a:folHlink>
      </a:clrScheme>
      <a:clrMap bg1="dk2" tx1="lt1" bg2="dk1" tx2="lt2" accent1="accent1" accent2="accent2" accent3="accent3" accent4="accent4" accent5="accent5" accent6="accent6" hlink="hlink" folHlink="folHlink"/>
    </a:extraClrScheme>
    <a:extraClrScheme>
      <a:clrScheme name="Beam 4">
        <a:dk1>
          <a:srgbClr val="006E6B"/>
        </a:dk1>
        <a:lt1>
          <a:srgbClr val="FFFFFF"/>
        </a:lt1>
        <a:dk2>
          <a:srgbClr val="008080"/>
        </a:dk2>
        <a:lt2>
          <a:srgbClr val="E2EFCD"/>
        </a:lt2>
        <a:accent1>
          <a:srgbClr val="33CCCC"/>
        </a:accent1>
        <a:accent2>
          <a:srgbClr val="6352B8"/>
        </a:accent2>
        <a:accent3>
          <a:srgbClr val="AAC0C0"/>
        </a:accent3>
        <a:accent4>
          <a:srgbClr val="DADADA"/>
        </a:accent4>
        <a:accent5>
          <a:srgbClr val="ADE2E2"/>
        </a:accent5>
        <a:accent6>
          <a:srgbClr val="5949A6"/>
        </a:accent6>
        <a:hlink>
          <a:srgbClr val="CCFFFF"/>
        </a:hlink>
        <a:folHlink>
          <a:srgbClr val="99CCFF"/>
        </a:folHlink>
      </a:clrScheme>
      <a:clrMap bg1="dk2" tx1="lt1" bg2="dk1" tx2="lt2" accent1="accent1" accent2="accent2" accent3="accent3" accent4="accent4" accent5="accent5" accent6="accent6" hlink="hlink" folHlink="folHlink"/>
    </a:extraClrScheme>
    <a:extraClrScheme>
      <a:clrScheme name="Beam 5">
        <a:dk1>
          <a:srgbClr val="48562C"/>
        </a:dk1>
        <a:lt1>
          <a:srgbClr val="FFFFFF"/>
        </a:lt1>
        <a:dk2>
          <a:srgbClr val="546434"/>
        </a:dk2>
        <a:lt2>
          <a:srgbClr val="FFFFCC"/>
        </a:lt2>
        <a:accent1>
          <a:srgbClr val="7B8A6E"/>
        </a:accent1>
        <a:accent2>
          <a:srgbClr val="527C3A"/>
        </a:accent2>
        <a:accent3>
          <a:srgbClr val="B3B8AE"/>
        </a:accent3>
        <a:accent4>
          <a:srgbClr val="DADADA"/>
        </a:accent4>
        <a:accent5>
          <a:srgbClr val="BFC4BA"/>
        </a:accent5>
        <a:accent6>
          <a:srgbClr val="497034"/>
        </a:accent6>
        <a:hlink>
          <a:srgbClr val="55B55E"/>
        </a:hlink>
        <a:folHlink>
          <a:srgbClr val="85B3B1"/>
        </a:folHlink>
      </a:clrScheme>
      <a:clrMap bg1="dk2" tx1="lt1" bg2="dk1" tx2="lt2" accent1="accent1" accent2="accent2" accent3="accent3" accent4="accent4" accent5="accent5" accent6="accent6" hlink="hlink" folHlink="folHlink"/>
    </a:extraClrScheme>
    <a:extraClrScheme>
      <a:clrScheme name="Beam 6">
        <a:dk1>
          <a:srgbClr val="96B29E"/>
        </a:dk1>
        <a:lt1>
          <a:srgbClr val="FFFFFF"/>
        </a:lt1>
        <a:dk2>
          <a:srgbClr val="A5BDAC"/>
        </a:dk2>
        <a:lt2>
          <a:srgbClr val="FFFFCC"/>
        </a:lt2>
        <a:accent1>
          <a:srgbClr val="4E8880"/>
        </a:accent1>
        <a:accent2>
          <a:srgbClr val="2F71B9"/>
        </a:accent2>
        <a:accent3>
          <a:srgbClr val="CFDBD2"/>
        </a:accent3>
        <a:accent4>
          <a:srgbClr val="DADADA"/>
        </a:accent4>
        <a:accent5>
          <a:srgbClr val="B2C3C0"/>
        </a:accent5>
        <a:accent6>
          <a:srgbClr val="2A66A7"/>
        </a:accent6>
        <a:hlink>
          <a:srgbClr val="9DC0E7"/>
        </a:hlink>
        <a:folHlink>
          <a:srgbClr val="54CA89"/>
        </a:folHlink>
      </a:clrScheme>
      <a:clrMap bg1="dk2" tx1="lt1" bg2="dk1" tx2="lt2" accent1="accent1" accent2="accent2" accent3="accent3" accent4="accent4" accent5="accent5" accent6="accent6" hlink="hlink" folHlink="folHlink"/>
    </a:extraClrScheme>
    <a:extraClrScheme>
      <a:clrScheme name="Beam 7">
        <a:dk1>
          <a:srgbClr val="D49C00"/>
        </a:dk1>
        <a:lt1>
          <a:srgbClr val="FFFFFF"/>
        </a:lt1>
        <a:dk2>
          <a:srgbClr val="CC9900"/>
        </a:dk2>
        <a:lt2>
          <a:srgbClr val="CEBD40"/>
        </a:lt2>
        <a:accent1>
          <a:srgbClr val="CC6600"/>
        </a:accent1>
        <a:accent2>
          <a:srgbClr val="808000"/>
        </a:accent2>
        <a:accent3>
          <a:srgbClr val="E2CAAA"/>
        </a:accent3>
        <a:accent4>
          <a:srgbClr val="DADADA"/>
        </a:accent4>
        <a:accent5>
          <a:srgbClr val="E2B8AA"/>
        </a:accent5>
        <a:accent6>
          <a:srgbClr val="737300"/>
        </a:accent6>
        <a:hlink>
          <a:srgbClr val="FF9900"/>
        </a:hlink>
        <a:folHlink>
          <a:srgbClr val="FFFF99"/>
        </a:folHlink>
      </a:clrScheme>
      <a:clrMap bg1="dk2" tx1="lt1" bg2="dk1" tx2="lt2" accent1="accent1" accent2="accent2" accent3="accent3" accent4="accent4" accent5="accent5" accent6="accent6" hlink="hlink" folHlink="folHlink"/>
    </a:extraClrScheme>
    <a:extraClrScheme>
      <a:clrScheme name="Beam 8">
        <a:dk1>
          <a:srgbClr val="881700"/>
        </a:dk1>
        <a:lt1>
          <a:srgbClr val="FAF9E6"/>
        </a:lt1>
        <a:dk2>
          <a:srgbClr val="990000"/>
        </a:dk2>
        <a:lt2>
          <a:srgbClr val="EADC78"/>
        </a:lt2>
        <a:accent1>
          <a:srgbClr val="FF6600"/>
        </a:accent1>
        <a:accent2>
          <a:srgbClr val="B86D52"/>
        </a:accent2>
        <a:accent3>
          <a:srgbClr val="CAAAAA"/>
        </a:accent3>
        <a:accent4>
          <a:srgbClr val="D6D5C4"/>
        </a:accent4>
        <a:accent5>
          <a:srgbClr val="FFB8AA"/>
        </a:accent5>
        <a:accent6>
          <a:srgbClr val="A66249"/>
        </a:accent6>
        <a:hlink>
          <a:srgbClr val="D78D15"/>
        </a:hlink>
        <a:folHlink>
          <a:srgbClr val="C6B37E"/>
        </a:folHlink>
      </a:clrScheme>
      <a:clrMap bg1="dk2" tx1="lt1" bg2="dk1" tx2="lt2" accent1="accent1" accent2="accent2" accent3="accent3" accent4="accent4" accent5="accent5" accent6="accent6" hlink="hlink" folHlink="folHlink"/>
    </a:extraClrScheme>
    <a:extraClrScheme>
      <a:clrScheme name="Beam 9">
        <a:dk1>
          <a:srgbClr val="000000"/>
        </a:dk1>
        <a:lt1>
          <a:srgbClr val="FFFFFF"/>
        </a:lt1>
        <a:dk2>
          <a:srgbClr val="000000"/>
        </a:dk2>
        <a:lt2>
          <a:srgbClr val="DDDDDD"/>
        </a:lt2>
        <a:accent1>
          <a:srgbClr val="E6F5F6"/>
        </a:accent1>
        <a:accent2>
          <a:srgbClr val="A5E1A8"/>
        </a:accent2>
        <a:accent3>
          <a:srgbClr val="FFFFFF"/>
        </a:accent3>
        <a:accent4>
          <a:srgbClr val="000000"/>
        </a:accent4>
        <a:accent5>
          <a:srgbClr val="F0F9FA"/>
        </a:accent5>
        <a:accent6>
          <a:srgbClr val="95CC98"/>
        </a:accent6>
        <a:hlink>
          <a:srgbClr val="5B00B6"/>
        </a:hlink>
        <a:folHlink>
          <a:srgbClr val="34988E"/>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3068</TotalTime>
  <Words>3337</Words>
  <Application>Microsoft Office PowerPoint</Application>
  <PresentationFormat>Widescreen</PresentationFormat>
  <Paragraphs>579</Paragraphs>
  <Slides>50</Slides>
  <Notes>37</Notes>
  <HiddenSlides>0</HiddenSlides>
  <MMClips>0</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1</vt:i4>
      </vt:variant>
      <vt:variant>
        <vt:lpstr>Slide Titles</vt:lpstr>
      </vt:variant>
      <vt:variant>
        <vt:i4>50</vt:i4>
      </vt:variant>
    </vt:vector>
  </HeadingPairs>
  <TitlesOfParts>
    <vt:vector size="60" baseType="lpstr">
      <vt:lpstr>Arial</vt:lpstr>
      <vt:lpstr>Arial Narrow</vt:lpstr>
      <vt:lpstr>Calibri</vt:lpstr>
      <vt:lpstr>Calibri Light</vt:lpstr>
      <vt:lpstr>Tahoma</vt:lpstr>
      <vt:lpstr>Verdana</vt:lpstr>
      <vt:lpstr>Wingdings</vt:lpstr>
      <vt:lpstr>Office Theme</vt:lpstr>
      <vt:lpstr>Beam</vt:lpstr>
      <vt:lpstr>Microsoft Excel Chart</vt:lpstr>
      <vt:lpstr>Exercise and Obesity</vt:lpstr>
      <vt:lpstr>What is obesity?</vt:lpstr>
      <vt:lpstr>What obesity isn’t</vt:lpstr>
      <vt:lpstr>PowerPoint Presentation</vt:lpstr>
      <vt:lpstr>PowerPoint Presentation</vt:lpstr>
      <vt:lpstr>PowerPoint Presentation</vt:lpstr>
      <vt:lpstr>Aims</vt:lpstr>
      <vt:lpstr>Systematic Reviews of Physical Activity/Exercise and Weight or BMI Loss</vt:lpstr>
      <vt:lpstr>Garrow and Summerbell – Meta-analysis: effect of exercise, with or without dieting, on the body composition of overweight subjects EJCN 49 (1); 1995</vt:lpstr>
      <vt:lpstr>PowerPoint Presentation</vt:lpstr>
      <vt:lpstr>PowerPoint Presentation</vt:lpstr>
      <vt:lpstr>PowerPoint Presentation</vt:lpstr>
      <vt:lpstr>PowerPoint Presentation</vt:lpstr>
      <vt:lpstr>PowerPoint Presentation</vt:lpstr>
      <vt:lpstr>Why These ‘Disappointing’ Results?</vt:lpstr>
      <vt:lpstr>PowerPoint Presentation</vt:lpstr>
      <vt:lpstr>PowerPoint Presentation</vt:lpstr>
      <vt:lpstr>PowerPoint Presentation</vt:lpstr>
      <vt:lpstr>Physical Activity and Food Intake </vt:lpstr>
      <vt:lpstr>PowerPoint Presentation</vt:lpstr>
      <vt:lpstr>PowerPoint Presentation</vt:lpstr>
      <vt:lpstr>What is the most important outcome in the treatment of obesity?</vt:lpstr>
      <vt:lpstr>Variations in human obesity</vt:lpstr>
      <vt:lpstr>Abdominal Fat Accumulation in Obese Men</vt:lpstr>
      <vt:lpstr>PowerPoint Presentation</vt:lpstr>
      <vt:lpstr>What is the effect of exercise training on visceral and ectopic fat, cardiometabolic risk factors and cardiorespiratory fitness?</vt:lpstr>
      <vt:lpstr>PowerPoint Presentation</vt:lpstr>
      <vt:lpstr>PowerPoint Presentation</vt:lpstr>
      <vt:lpstr>Effects of Diet or Exercise on Weight Loss</vt:lpstr>
      <vt:lpstr>Exercise With or Without Weight Loss on Skeletal Muscle Mass in Obese Men and Women</vt:lpstr>
      <vt:lpstr>Effects of Aerobic Exercise With or Without Weight  Loss on Waist Circumference in Obese Men and Women</vt:lpstr>
      <vt:lpstr>Influence of Equivalent Diet- or Exercise-Induced Weight Loss on Abdominal Fat (MRI) in Obese Women</vt:lpstr>
      <vt:lpstr>CT slice area (L4-L5) 4 x cycling sessions per week, 12 weeks, obese men: 8 x 300kcal, 8 x 400kcal, 32 x 500kcal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NERS Review: Exercise &amp; Obesity</vt:lpstr>
      <vt:lpstr>NERS Review: Exercise &amp; Obesity</vt:lpstr>
      <vt:lpstr>In Summary</vt:lpstr>
      <vt:lpstr>“Exercise is the worlds best drug – but it’s not a weight loss drug” Yoni Freedhoff (Feet v Fork, 2017)</vt:lpstr>
      <vt:lpstr> End</vt:lpstr>
    </vt:vector>
  </TitlesOfParts>
  <Company>University of South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Association for the Study of Obesity COMs Meeting, April 2018  Exercise Interventions in mx Obesity</dc:title>
  <dc:creator>Simon Williams</dc:creator>
  <cp:lastModifiedBy>Simon Williams</cp:lastModifiedBy>
  <cp:revision>383</cp:revision>
  <cp:lastPrinted>2018-10-21T22:44:34Z</cp:lastPrinted>
  <dcterms:created xsi:type="dcterms:W3CDTF">2018-04-18T13:55:50Z</dcterms:created>
  <dcterms:modified xsi:type="dcterms:W3CDTF">2021-11-25T15:31:51Z</dcterms:modified>
</cp:coreProperties>
</file>