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257" r:id="rId3"/>
    <p:sldId id="317" r:id="rId4"/>
    <p:sldId id="318" r:id="rId5"/>
    <p:sldId id="319" r:id="rId6"/>
    <p:sldId id="320" r:id="rId7"/>
    <p:sldId id="321" r:id="rId8"/>
    <p:sldId id="322" r:id="rId9"/>
    <p:sldId id="323" r:id="rId10"/>
    <p:sldId id="324" r:id="rId11"/>
    <p:sldId id="325" r:id="rId12"/>
    <p:sldId id="326" r:id="rId13"/>
    <p:sldId id="327" r:id="rId14"/>
    <p:sldId id="328" r:id="rId15"/>
    <p:sldId id="329" r:id="rId16"/>
    <p:sldId id="330" r:id="rId17"/>
    <p:sldId id="331" r:id="rId18"/>
    <p:sldId id="332" r:id="rId19"/>
    <p:sldId id="333" r:id="rId20"/>
    <p:sldId id="334" r:id="rId21"/>
    <p:sldId id="335" r:id="rId22"/>
    <p:sldId id="336" r:id="rId23"/>
    <p:sldId id="337" r:id="rId24"/>
    <p:sldId id="338" r:id="rId25"/>
    <p:sldId id="361" r:id="rId26"/>
    <p:sldId id="362" r:id="rId27"/>
    <p:sldId id="339" r:id="rId28"/>
    <p:sldId id="340" r:id="rId29"/>
    <p:sldId id="341" r:id="rId30"/>
    <p:sldId id="342" r:id="rId31"/>
    <p:sldId id="343" r:id="rId32"/>
    <p:sldId id="344" r:id="rId33"/>
    <p:sldId id="345" r:id="rId34"/>
    <p:sldId id="346" r:id="rId35"/>
    <p:sldId id="347" r:id="rId36"/>
    <p:sldId id="348" r:id="rId37"/>
    <p:sldId id="349" r:id="rId38"/>
    <p:sldId id="351" r:id="rId39"/>
    <p:sldId id="352"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0141" autoAdjust="0"/>
  </p:normalViewPr>
  <p:slideViewPr>
    <p:cSldViewPr snapToGrid="0" snapToObjects="1">
      <p:cViewPr varScale="1">
        <p:scale>
          <a:sx n="100" d="100"/>
          <a:sy n="100" d="100"/>
        </p:scale>
        <p:origin x="183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A1C892-AE37-4571-9B1B-ACFA30F644BB}" type="datetimeFigureOut">
              <a:rPr lang="en-US" smtClean="0"/>
              <a:t>3/1/2020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1062641-5B7E-4B6E-843C-8C2117382495}" type="slidenum">
              <a:rPr lang="en-US" smtClean="0"/>
              <a:t>‹#›</a:t>
            </a:fld>
            <a:endParaRPr lang="en-US"/>
          </a:p>
        </p:txBody>
      </p:sp>
    </p:spTree>
    <p:extLst>
      <p:ext uri="{BB962C8B-B14F-4D97-AF65-F5344CB8AC3E}">
        <p14:creationId xmlns:p14="http://schemas.microsoft.com/office/powerpoint/2010/main" val="207318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US"/>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US"/>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US"/>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US"/>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r>
              <a:rPr lang="en-US"/>
              <a:t>©2015 John Wiley and Sons </a:t>
            </a:r>
            <a:endParaRPr lang="en-US" dirty="0"/>
          </a:p>
        </p:txBody>
      </p:sp>
      <p:sp>
        <p:nvSpPr>
          <p:cNvPr id="8" name="Footer Placeholder 7"/>
          <p:cNvSpPr>
            <a:spLocks noGrp="1"/>
          </p:cNvSpPr>
          <p:nvPr>
            <p:ph type="ftr" sz="quarter" idx="11"/>
          </p:nvPr>
        </p:nvSpPr>
        <p:spPr/>
        <p:txBody>
          <a:bodyPr/>
          <a:lstStyle/>
          <a:p>
            <a:r>
              <a:rPr lang="en-US"/>
              <a:t>Innovation &amp; Entrepreneurship 3e by Bessant &amp; Tidd</a:t>
            </a:r>
            <a:endParaRPr lang="en-US" dirty="0"/>
          </a:p>
        </p:txBody>
      </p:sp>
      <p:sp>
        <p:nvSpPr>
          <p:cNvPr id="9" name="Slide Number Placeholder 8"/>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r>
              <a:rPr lang="en-US"/>
              <a:t>©2015 John Wiley and Sons </a:t>
            </a:r>
            <a:endParaRPr lang="en-US" dirty="0"/>
          </a:p>
        </p:txBody>
      </p:sp>
      <p:sp>
        <p:nvSpPr>
          <p:cNvPr id="4" name="Footer Placeholder 3"/>
          <p:cNvSpPr>
            <a:spLocks noGrp="1"/>
          </p:cNvSpPr>
          <p:nvPr>
            <p:ph type="ftr" sz="quarter" idx="11"/>
          </p:nvPr>
        </p:nvSpPr>
        <p:spPr/>
        <p:txBody>
          <a:bodyPr/>
          <a:lstStyle/>
          <a:p>
            <a:r>
              <a:rPr lang="en-US"/>
              <a:t>Innovation &amp; Entrepreneurship 3e by Bessant &amp; Tidd</a:t>
            </a:r>
            <a:endParaRPr lang="en-US" dirty="0"/>
          </a:p>
        </p:txBody>
      </p:sp>
      <p:sp>
        <p:nvSpPr>
          <p:cNvPr id="5" name="Slide Number Placeholder 4"/>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©2015 John Wiley and Sons </a:t>
            </a:r>
            <a:endParaRPr lang="en-US" dirty="0"/>
          </a:p>
        </p:txBody>
      </p:sp>
      <p:sp>
        <p:nvSpPr>
          <p:cNvPr id="3" name="Footer Placeholder 2"/>
          <p:cNvSpPr>
            <a:spLocks noGrp="1"/>
          </p:cNvSpPr>
          <p:nvPr>
            <p:ph type="ftr" sz="quarter" idx="11"/>
          </p:nvPr>
        </p:nvSpPr>
        <p:spPr/>
        <p:txBody>
          <a:bodyPr/>
          <a:lstStyle/>
          <a:p>
            <a:r>
              <a:rPr lang="en-US"/>
              <a:t>Innovation &amp; Entrepreneurship 3e by Bessant &amp; Tidd</a:t>
            </a:r>
            <a:endParaRPr lang="en-US" dirty="0"/>
          </a:p>
        </p:txBody>
      </p:sp>
      <p:sp>
        <p:nvSpPr>
          <p:cNvPr id="4" name="Slide Number Placeholder 3"/>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US"/>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US"/>
              <a:t>Innovation &amp; Entrepreneurship 3e by Bessant &amp; Tidd</a:t>
            </a:r>
            <a:endParaRPr lang="en-US" dirty="0"/>
          </a:p>
        </p:txBody>
      </p:sp>
      <p:sp>
        <p:nvSpPr>
          <p:cNvPr id="7" name="Slide Number Placeholder 6"/>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US"/>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5" name="Footer Placeholder 4"/>
          <p:cNvSpPr>
            <a:spLocks noGrp="1"/>
          </p:cNvSpPr>
          <p:nvPr>
            <p:ph type="ftr" sz="quarter" idx="11"/>
          </p:nvPr>
        </p:nvSpPr>
        <p:spPr/>
        <p:txBody>
          <a:bodyPr/>
          <a:lstStyle/>
          <a:p>
            <a:r>
              <a:rPr lang="en-US"/>
              <a:t>Innovation &amp; Entrepreneurship 3e by Bessant &amp; Tidd</a:t>
            </a:r>
            <a:endParaRPr lang="en-US" dirty="0"/>
          </a:p>
        </p:txBody>
      </p:sp>
      <p:sp>
        <p:nvSpPr>
          <p:cNvPr id="6" name="Slide Number Placeholder 5"/>
          <p:cNvSpPr>
            <a:spLocks noGrp="1"/>
          </p:cNvSpPr>
          <p:nvPr>
            <p:ph type="sldNum" sz="quarter" idx="12"/>
          </p:nvPr>
        </p:nvSpPr>
        <p:spPr/>
        <p:txBody>
          <a:bodyPr/>
          <a:lstStyle/>
          <a:p>
            <a:fld id="{84A7F25E-8570-3C44-A7C4-22AB35BAC5B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©2015 John Wiley and Sons </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Innovation &amp; Entrepreneurship 3e by Bessant &amp; Tidd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7F25E-8570-3C44-A7C4-22AB35BAC5BF}"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innovation-portal.info/wp-content/uploads/Mapping-the-Innovation-Process.pdf"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www.innovation-portal.info/wp-content/uploads/Marshalls1.pdf" TargetMode="External"/><Relationship Id="rId2" Type="http://schemas.openxmlformats.org/officeDocument/2006/relationships/hyperlink" Target="http://www.innovation-portal.info/wp-content/uploads/3M.pdf" TargetMode="Externa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www.innovation-portal.info/wp-content/uploads/Corning-Glass.pd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innovation-portal.info/resources/ideo-innovation-in-action/" TargetMode="External"/><Relationship Id="rId7" Type="http://schemas.openxmlformats.org/officeDocument/2006/relationships/image" Target="../media/image7.png"/><Relationship Id="rId2" Type="http://schemas.openxmlformats.org/officeDocument/2006/relationships/hyperlink" Target="http://www.innovation-portal.info/resources/market-research-toolkit/" TargetMode="Externa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http://www.innovation-portal.info/resources/michael-bartl-2/" TargetMode="External"/><Relationship Id="rId4" Type="http://schemas.openxmlformats.org/officeDocument/2006/relationships/hyperlink" Target="http://www.innovation-portal.info/?s=Tesco"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innovation-portal.info/toolkits/process-mapping/" TargetMode="External"/><Relationship Id="rId2" Type="http://schemas.openxmlformats.org/officeDocument/2006/relationships/hyperlink" Target="http://www.innovation-portal.info/toolkits/continuous-improvement-toolkit/" TargetMode="Externa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nnovation-portal.info/resources/process-mapping-activity/"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hyperlink" Target="http://www.innovation-portal.info/?s=Emma+Taylor" TargetMode="External"/><Relationship Id="rId2" Type="http://schemas.openxmlformats.org/officeDocument/2006/relationships/hyperlink" Target="http://www.innovation-portal.info/?s=Veeder+Root" TargetMode="Externa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Inafb6MyEiw" TargetMode="External"/><Relationship Id="rId2" Type="http://schemas.openxmlformats.org/officeDocument/2006/relationships/hyperlink" Target="https://www.youtube.com/watch?v=80FaXMhMWZg&amp;feature=youtu.be" TargetMode="Externa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hyperlink" Target="https://www.youtube.com/watch?v=WvWoRwDom-Q"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innovation-portal.info/?s=Low+cost+solutions" TargetMode="External"/><Relationship Id="rId2" Type="http://schemas.openxmlformats.org/officeDocument/2006/relationships/hyperlink" Target="http://www.innovation-portal.info/resources/disruptive-innovation/" TargetMode="Externa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hyperlink" Target="http://www.innovation-portal.info/resources/suzanne-moreira-2/" TargetMode="External"/><Relationship Id="rId2" Type="http://schemas.openxmlformats.org/officeDocument/2006/relationships/hyperlink" Target="http://www.innovation-portal.info/resources/m-pesa/" TargetMode="Externa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innovation-portal.info/?s=ALNAP+case"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oleObject" Target="!OLE_LINK22" TargetMode="External"/><Relationship Id="rId2" Type="http://schemas.openxmlformats.org/officeDocument/2006/relationships/slideLayout" Target="../slideLayouts/slideLayout1.xml"/><Relationship Id="rId1" Type="http://schemas.openxmlformats.org/officeDocument/2006/relationships/vmlDrawing" Target="../drawings/vmlDrawing1.vml"/><Relationship Id="rId5" Type="http://schemas.openxmlformats.org/officeDocument/2006/relationships/image" Target="../media/image3.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oleObject" Target="!OLE_LINK23" TargetMode="Externa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3.png"/><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oleObject" Target="!OLE_LINK24" TargetMode="External"/><Relationship Id="rId2" Type="http://schemas.openxmlformats.org/officeDocument/2006/relationships/slideLayout" Target="../slideLayouts/slideLayout1.xml"/><Relationship Id="rId1" Type="http://schemas.openxmlformats.org/officeDocument/2006/relationships/vmlDrawing" Target="../drawings/vmlDrawing3.vml"/><Relationship Id="rId5" Type="http://schemas.openxmlformats.org/officeDocument/2006/relationships/image" Target="../media/image3.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oleObject" Target="!OLE_LINK3" TargetMode="External"/><Relationship Id="rId2" Type="http://schemas.openxmlformats.org/officeDocument/2006/relationships/slideLayout" Target="../slideLayouts/slideLayout1.xml"/><Relationship Id="rId1" Type="http://schemas.openxmlformats.org/officeDocument/2006/relationships/vmlDrawing" Target="../drawings/vmlDrawing4.vml"/><Relationship Id="rId5" Type="http://schemas.openxmlformats.org/officeDocument/2006/relationships/image" Target="../media/image3.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hyperlink" Target="http://www.innovation-portal.info/resources/frank-piller-on-mass-customization/" TargetMode="External"/><Relationship Id="rId2" Type="http://schemas.openxmlformats.org/officeDocument/2006/relationships/hyperlink" Target="http://www.innovation-portal.info/?s=Model+T+Ford" TargetMode="Externa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hyperlink" Target="http://www.innovation-portal.info/toolkits/lead-user-methods/" TargetMode="External"/><Relationship Id="rId2" Type="http://schemas.openxmlformats.org/officeDocument/2006/relationships/hyperlink" Target="http://www.innovation-portal.info/?s=Von+Hippel" TargetMode="Externa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www.innovation-portal.info/?s=Adidas" TargetMode="External"/><Relationship Id="rId7" Type="http://schemas.openxmlformats.org/officeDocument/2006/relationships/image" Target="../media/image3.png"/><Relationship Id="rId2" Type="http://schemas.openxmlformats.org/officeDocument/2006/relationships/hyperlink" Target="http://www.innovation-portal.info/?s=Lego" TargetMode="External"/><Relationship Id="rId1" Type="http://schemas.openxmlformats.org/officeDocument/2006/relationships/slideLayout" Target="../slideLayouts/slideLayout1.xml"/><Relationship Id="rId6" Type="http://schemas.openxmlformats.org/officeDocument/2006/relationships/hyperlink" Target="http://www.innovation-portal.info/resources/helle-vibeke-pedersen/" TargetMode="External"/><Relationship Id="rId5" Type="http://schemas.openxmlformats.org/officeDocument/2006/relationships/hyperlink" Target="http://www.innovation-portal.info/resources/catherina-van-delden-innosabi-2/" TargetMode="External"/><Relationship Id="rId4" Type="http://schemas.openxmlformats.org/officeDocument/2006/relationships/hyperlink" Target="http://www.innovation-portal.info/?s=Threadles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innovation-portal.info/toolkits/competitiveness-profiling/" TargetMode="External"/><Relationship Id="rId2" Type="http://schemas.openxmlformats.org/officeDocument/2006/relationships/hyperlink" Target="http://www.innovation-portal.info/?s=Benchmarking" TargetMode="Externa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hyperlink" Target="http://www.innovation-portal.info/toolkits/blue-ocean-strategy/"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innovation-portal.info/resources/ideo-innovation-in-actio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innovation-portal.info/resources/benchmarking-in-the-global-automobile-industry/" TargetMode="External"/><Relationship Id="rId2" Type="http://schemas.openxmlformats.org/officeDocument/2006/relationships/hyperlink" Target="http://www.innovation-portal.info/?s=Karolinska" TargetMode="Externa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hyperlink" Target="http://www.innovation-portal.info/resources/aravind-eye-clinics/" TargetMode="External"/><Relationship Id="rId2" Type="http://schemas.openxmlformats.org/officeDocument/2006/relationships/hyperlink" Target="http://www.innovation-portal.info/resources/dome-designing-out-medical-error/"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innovation-portal.info/resources/helen-king-futures-thinking/" TargetMode="Externa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nnovation-portal.info/resources/futures-toolkit/"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innovation-portal.info/wp-content/uploads/Innovation-futures.pdf" TargetMode="Externa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www.innovation-portal.info/?s=Open+Door" TargetMode="External"/><Relationship Id="rId2" Type="http://schemas.openxmlformats.org/officeDocument/2006/relationships/hyperlink" Target="http://www.innovation-portal.info/?s=Lynne+Maher" TargetMode="Externa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hyperlink" Target="http://www.innovation-portal.info/resources/ideo-innovation-in-actio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nnovation-portal.info/toolkits/browse-tools-by-category/?sort=task&amp;term_id=165" TargetMode="Externa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2975" y="689347"/>
            <a:ext cx="7458075" cy="3918857"/>
          </a:xfrm>
        </p:spPr>
        <p:txBody>
          <a:bodyPr>
            <a:noAutofit/>
          </a:bodyPr>
          <a:lstStyle/>
          <a:p>
            <a:r>
              <a:rPr lang="en-GB" sz="4800" dirty="0">
                <a:solidFill>
                  <a:schemeClr val="accent3">
                    <a:lumMod val="75000"/>
                  </a:schemeClr>
                </a:solidFill>
                <a:latin typeface="Liberation Sans" panose="020B0604020202020204" pitchFamily="34" charset="0"/>
                <a:ea typeface="Liberation Sans" panose="020B0604020202020204" pitchFamily="34" charset="0"/>
                <a:cs typeface="Liberation Sans" panose="020B0604020202020204" pitchFamily="34" charset="0"/>
              </a:rPr>
              <a:t>Where Does Innovation Come From? </a:t>
            </a:r>
            <a:br>
              <a:rPr lang="en-GB" sz="4800" dirty="0">
                <a:solidFill>
                  <a:schemeClr val="accent3">
                    <a:lumMod val="75000"/>
                  </a:schemeClr>
                </a:solidFill>
                <a:latin typeface="Liberation Sans" panose="020B0604020202020204" pitchFamily="34" charset="0"/>
                <a:ea typeface="Liberation Sans" panose="020B0604020202020204" pitchFamily="34" charset="0"/>
                <a:cs typeface="Liberation Sans" panose="020B0604020202020204" pitchFamily="34" charset="0"/>
              </a:rPr>
            </a:br>
            <a:endParaRPr lang="en-US" sz="4800" u="sng" dirty="0">
              <a:solidFill>
                <a:schemeClr val="accent3">
                  <a:lumMod val="50000"/>
                </a:schemeClr>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Rectangle 4"/>
          <p:cNvSpPr/>
          <p:nvPr/>
        </p:nvSpPr>
        <p:spPr>
          <a:xfrm>
            <a:off x="685800" y="4617124"/>
            <a:ext cx="7288572" cy="461665"/>
          </a:xfrm>
          <a:prstGeom prst="rect">
            <a:avLst/>
          </a:prstGeom>
        </p:spPr>
        <p:txBody>
          <a:bodyPr wrap="square">
            <a:spAutoFit/>
          </a:bodyPr>
          <a:lstStyle/>
          <a:p>
            <a:r>
              <a:rPr lang="en-GB" sz="2400" dirty="0">
                <a:solidFill>
                  <a:schemeClr val="accent3">
                    <a:lumMod val="75000"/>
                  </a:schemeClr>
                </a:solidFill>
                <a:latin typeface="Liberation Sans" panose="020B0604020202020204" pitchFamily="34" charset="0"/>
                <a:ea typeface="Liberation Sans" panose="020B0604020202020204" pitchFamily="34" charset="0"/>
                <a:cs typeface="Liberation Sans" panose="020B0604020202020204" pitchFamily="34" charset="0"/>
              </a:rPr>
              <a:t>Sources of innovation</a:t>
            </a:r>
          </a:p>
        </p:txBody>
      </p:sp>
      <p:sp>
        <p:nvSpPr>
          <p:cNvPr id="4" name="Date Placeholder 3"/>
          <p:cNvSpPr>
            <a:spLocks noGrp="1"/>
          </p:cNvSpPr>
          <p:nvPr>
            <p:ph type="dt" sz="half" idx="10"/>
          </p:nvPr>
        </p:nvSpPr>
        <p:spPr/>
        <p:txBody>
          <a:bodyPr/>
          <a:lstStyle/>
          <a:p>
            <a:r>
              <a:rPr lang="en-US"/>
              <a:t>©2015 John Wiley and Sons </a:t>
            </a:r>
            <a:endParaRPr lang="en-US" dirty="0"/>
          </a:p>
        </p:txBody>
      </p:sp>
      <p:sp>
        <p:nvSpPr>
          <p:cNvPr id="6" name="Footer Placeholder 5"/>
          <p:cNvSpPr>
            <a:spLocks noGrp="1"/>
          </p:cNvSpPr>
          <p:nvPr>
            <p:ph type="ftr" sz="quarter" idx="11"/>
          </p:nvPr>
        </p:nvSpPr>
        <p:spPr/>
        <p:txBody>
          <a:bodyPr/>
          <a:lstStyle/>
          <a:p>
            <a:r>
              <a:rPr lang="en-US"/>
              <a:t>Innovation &amp; Entrepreneurship 3e by Bessant &amp; Tidd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Learning Objectives</a:t>
            </a:r>
          </a:p>
        </p:txBody>
      </p:sp>
      <p:pic>
        <p:nvPicPr>
          <p:cNvPr id="6" name="Picture 5" descr="Screen Shot 2015-04-10 at 19.03.0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4670" y="92320"/>
            <a:ext cx="1412130" cy="1342823"/>
          </a:xfrm>
          <a:prstGeom prst="rect">
            <a:avLst/>
          </a:prstGeom>
        </p:spPr>
      </p:pic>
      <p:sp>
        <p:nvSpPr>
          <p:cNvPr id="13" name="Content Placeholder 12"/>
          <p:cNvSpPr>
            <a:spLocks noGrp="1"/>
          </p:cNvSpPr>
          <p:nvPr>
            <p:ph idx="1"/>
          </p:nvPr>
        </p:nvSpPr>
        <p:spPr/>
        <p:txBody>
          <a:bodyPr>
            <a:normAutofit fontScale="85000" lnSpcReduction="20000"/>
          </a:bodyPr>
          <a:lstStyle/>
          <a:p>
            <a:pPr marL="0" indent="0">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By the end of this lecture you will develop an understanding of: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where innovations come from – the wide range of different sources which offer opportunities to entrepreneurs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the idea of ‘push’ and ‘pull’ forces and their interaction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Innovation as a pattern of occasional breakthrough and long periods of incremental improvement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the importance of different sources over time </a:t>
            </a:r>
          </a:p>
          <a:p>
            <a:r>
              <a:rPr lang="en-US" dirty="0">
                <a:latin typeface="Liberation Sans" panose="020B0604020202020204" pitchFamily="34" charset="0"/>
                <a:ea typeface="Liberation Sans" panose="020B0604020202020204" pitchFamily="34" charset="0"/>
                <a:cs typeface="Liberation Sans" panose="020B0604020202020204" pitchFamily="34" charset="0"/>
              </a:rPr>
              <a:t>where and when you could search for opportunities to innovate. </a:t>
            </a:r>
          </a:p>
          <a:p>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8" name="Straight Connector 7"/>
          <p:cNvCxnSpPr/>
          <p:nvPr/>
        </p:nvCxnSpPr>
        <p:spPr>
          <a:xfrm>
            <a:off x="457200" y="1435143"/>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3" name="Date Placeholder 2"/>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8541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511297"/>
            <a:ext cx="8009093" cy="4001095"/>
          </a:xfrm>
          <a:prstGeom prst="rect">
            <a:avLst/>
          </a:prstGeom>
        </p:spPr>
        <p:txBody>
          <a:bodyPr wrap="square">
            <a:spAutoFit/>
          </a:bodyPr>
          <a:lstStyle/>
          <a:p>
            <a:r>
              <a:rPr lang="en-GB" sz="2600" dirty="0">
                <a:latin typeface="Liberation Sans" panose="020B0604020202020204" pitchFamily="34" charset="0"/>
                <a:ea typeface="Liberation Sans" panose="020B0604020202020204" pitchFamily="34" charset="0"/>
                <a:cs typeface="Liberation Sans" panose="020B0604020202020204" pitchFamily="34" charset="0"/>
              </a:rPr>
              <a:t>On the portal there is </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an exercise ‘Innovation family trees’ which helps to explore the theme of sources of innovation</a:t>
            </a:r>
            <a:r>
              <a:rPr lang="en-GB" sz="2600" dirty="0">
                <a:latin typeface="Liberation Sans" panose="020B0604020202020204" pitchFamily="34" charset="0"/>
                <a:ea typeface="Liberation Sans" panose="020B0604020202020204" pitchFamily="34" charset="0"/>
                <a:cs typeface="Liberation Sans" panose="020B0604020202020204" pitchFamily="34" charset="0"/>
              </a:rPr>
              <a:t>:</a:t>
            </a:r>
          </a:p>
          <a:p>
            <a:endParaRPr lang="en-GB"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http://www.innovation-portal.info/wp-content/uploads/Mapping-the-Innovation-Process.pdf</a:t>
            </a:r>
            <a:endParaRPr lang="en-US" sz="26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r>
              <a:rPr lang="en-GB"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rPr>
              <a:t>Pick a sector – e.g. food retailing, airlines, chemicals, public administration – and draw a map of their particular version of this process. How does it work out in practice? Where are they likely to need to place most emphasis? </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209984"/>
            <a:ext cx="6709390"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Where do innovations come from?</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58167" y="177225"/>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9565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661936" y="332094"/>
            <a:ext cx="7100226"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Where do innovations come from?</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1" name="Picture 10"/>
          <p:cNvPicPr/>
          <p:nvPr/>
        </p:nvPicPr>
        <p:blipFill>
          <a:blip r:embed="rId2">
            <a:extLst>
              <a:ext uri="{28A0092B-C50C-407E-A947-70E740481C1C}">
                <a14:useLocalDpi xmlns:a14="http://schemas.microsoft.com/office/drawing/2010/main" val="0"/>
              </a:ext>
            </a:extLst>
          </a:blip>
          <a:srcRect/>
          <a:stretch>
            <a:fillRect/>
          </a:stretch>
        </p:blipFill>
        <p:spPr bwMode="auto">
          <a:xfrm>
            <a:off x="458167"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72" y="1586046"/>
            <a:ext cx="7562606" cy="4604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4175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059490"/>
            <a:ext cx="8331472" cy="6032421"/>
          </a:xfrm>
          <a:prstGeom prst="rect">
            <a:avLst/>
          </a:prstGeom>
        </p:spPr>
        <p:txBody>
          <a:bodyPr wrap="square">
            <a:spAutoFit/>
          </a:bodyPr>
          <a:lstStyle/>
          <a:p>
            <a:r>
              <a:rPr lang="en-US" sz="2600" dirty="0"/>
              <a:t>On the Portal there are a few examples of knowledge driven companies – 3M, Spirit, Corning. </a:t>
            </a:r>
          </a:p>
          <a:p>
            <a:r>
              <a:rPr lang="en-US" sz="2600" dirty="0"/>
              <a:t>Research examples focusing on how these companies built their strength. What’s their core knowledge base that they create and exploit?</a:t>
            </a:r>
          </a:p>
          <a:p>
            <a:endParaRPr lang="en-GB" sz="1200" dirty="0"/>
          </a:p>
          <a:p>
            <a:pPr>
              <a:spcAft>
                <a:spcPts val="2400"/>
              </a:spcAft>
            </a:pPr>
            <a:r>
              <a:rPr lang="en-US" sz="2600" dirty="0">
                <a:hlinkClick r:id="rId2"/>
              </a:rPr>
              <a:t>http://www.innovation-portal.info/wp-content/uploads/3M.pdf</a:t>
            </a:r>
            <a:r>
              <a:rPr lang="en-US" sz="2600" dirty="0"/>
              <a:t> </a:t>
            </a:r>
          </a:p>
          <a:p>
            <a:pPr>
              <a:spcAft>
                <a:spcPts val="2400"/>
              </a:spcAft>
            </a:pPr>
            <a:r>
              <a:rPr lang="en-US" sz="2600" dirty="0">
                <a:solidFill>
                  <a:srgbClr val="FF6600"/>
                </a:solidFill>
                <a:hlinkClick r:id="rId3"/>
              </a:rPr>
              <a:t>http://www.innovation-portal.info/wp-content/uploads/Spirit.pdf</a:t>
            </a:r>
            <a:endParaRPr lang="en-US" sz="2600" dirty="0">
              <a:solidFill>
                <a:srgbClr val="FF6600"/>
              </a:solidFill>
            </a:endParaRPr>
          </a:p>
          <a:p>
            <a:pPr>
              <a:spcAft>
                <a:spcPts val="2400"/>
              </a:spcAft>
            </a:pPr>
            <a:r>
              <a:rPr lang="en-US" sz="2600" dirty="0">
                <a:hlinkClick r:id="rId4"/>
              </a:rPr>
              <a:t>http://www.in1novation-portal.info/wp-content/uploads/Corning-Glass.pdf</a:t>
            </a:r>
            <a:r>
              <a:rPr lang="en-US" sz="2600" dirty="0"/>
              <a:t> </a:t>
            </a:r>
          </a:p>
          <a:p>
            <a:pPr>
              <a:spcAft>
                <a:spcPts val="3600"/>
              </a:spcAft>
            </a:pPr>
            <a:endParaRPr lang="en-US" sz="2800" dirty="0"/>
          </a:p>
        </p:txBody>
      </p:sp>
      <p:sp>
        <p:nvSpPr>
          <p:cNvPr id="6" name="Title 1"/>
          <p:cNvSpPr txBox="1">
            <a:spLocks/>
          </p:cNvSpPr>
          <p:nvPr/>
        </p:nvSpPr>
        <p:spPr>
          <a:xfrm>
            <a:off x="1424039" y="87874"/>
            <a:ext cx="7512144"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mj-lt"/>
                <a:ea typeface="+mj-ea"/>
                <a:cs typeface="+mj-cs"/>
              </a:rPr>
              <a:t>Activity</a:t>
            </a:r>
            <a:r>
              <a:rPr lang="en-GB" sz="3600" b="1" dirty="0">
                <a:solidFill>
                  <a:srgbClr val="008000"/>
                </a:solidFill>
                <a:latin typeface="+mj-lt"/>
                <a:ea typeface="+mj-ea"/>
                <a:cs typeface="+mj-cs"/>
              </a:rPr>
              <a:t>: </a:t>
            </a:r>
            <a:r>
              <a:rPr lang="en-US" sz="3600" b="1" dirty="0">
                <a:solidFill>
                  <a:srgbClr val="008000"/>
                </a:solidFill>
                <a:latin typeface="+mj-lt"/>
                <a:ea typeface="+mj-ea"/>
                <a:cs typeface="+mj-cs"/>
              </a:rPr>
              <a:t>Knowledge push</a:t>
            </a:r>
            <a:endParaRPr lang="en-GB" sz="3600" b="1" dirty="0">
              <a:solidFill>
                <a:srgbClr val="008000"/>
              </a:solidFill>
              <a:latin typeface="+mj-lt"/>
              <a:ea typeface="+mj-ea"/>
              <a:cs typeface="+mj-cs"/>
            </a:endParaRPr>
          </a:p>
        </p:txBody>
      </p:sp>
      <p:sp>
        <p:nvSpPr>
          <p:cNvPr id="2" name="Date Placeholder 1"/>
          <p:cNvSpPr>
            <a:spLocks noGrp="1"/>
          </p:cNvSpPr>
          <p:nvPr>
            <p:ph type="dt" sz="half" idx="10"/>
          </p:nvPr>
        </p:nvSpPr>
        <p:spPr/>
        <p:txBody>
          <a:bodyPr/>
          <a:lstStyle/>
          <a:p>
            <a:r>
              <a:rPr lang="en-US"/>
              <a:t>©2015 John Wiley and Sons </a:t>
            </a:r>
            <a:endParaRPr lang="en-US" dirty="0"/>
          </a:p>
        </p:txBody>
      </p:sp>
      <p:sp>
        <p:nvSpPr>
          <p:cNvPr id="3" name="Footer Placeholder 2"/>
          <p:cNvSpPr>
            <a:spLocks noGrp="1"/>
          </p:cNvSpPr>
          <p:nvPr>
            <p:ph type="ftr" sz="quarter" idx="11"/>
          </p:nvPr>
        </p:nvSpPr>
        <p:spPr/>
        <p:txBody>
          <a:bodyPr/>
          <a:lstStyle/>
          <a:p>
            <a:r>
              <a:rPr lang="en-US"/>
              <a:t>Innovation &amp; Entrepreneurship 3e by Bessant &amp; Tidd</a:t>
            </a:r>
            <a:endParaRPr lang="en-US" dirty="0"/>
          </a:p>
        </p:txBody>
      </p:sp>
      <p:pic>
        <p:nvPicPr>
          <p:cNvPr id="8" name="Picture 7"/>
          <p:cNvPicPr/>
          <p:nvPr/>
        </p:nvPicPr>
        <p:blipFill>
          <a:blip r:embed="rId5">
            <a:extLst>
              <a:ext uri="{28A0092B-C50C-407E-A947-70E740481C1C}">
                <a14:useLocalDpi xmlns:a14="http://schemas.microsoft.com/office/drawing/2010/main" val="0"/>
              </a:ext>
            </a:extLst>
          </a:blip>
          <a:srcRect/>
          <a:stretch>
            <a:fillRect/>
          </a:stretch>
        </p:blipFill>
        <p:spPr bwMode="auto">
          <a:xfrm>
            <a:off x="553640" y="1861"/>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2132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605744"/>
            <a:ext cx="8331472" cy="1815882"/>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List examples of need pull innovations in different sectors and try to characterise them in terms of whether they are incremental improvements or radical new to the world ideas.</a:t>
            </a:r>
          </a:p>
        </p:txBody>
      </p:sp>
      <p:sp>
        <p:nvSpPr>
          <p:cNvPr id="6" name="Title 1"/>
          <p:cNvSpPr txBox="1">
            <a:spLocks/>
          </p:cNvSpPr>
          <p:nvPr/>
        </p:nvSpPr>
        <p:spPr>
          <a:xfrm>
            <a:off x="1424039" y="87874"/>
            <a:ext cx="7512144"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Need pull</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469171" y="5820"/>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3091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Types of product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1" name="Picture 10"/>
          <p:cNvPicPr/>
          <p:nvPr/>
        </p:nvPicPr>
        <p:blipFill>
          <a:blip r:embed="rId2">
            <a:extLst>
              <a:ext uri="{28A0092B-C50C-407E-A947-70E740481C1C}">
                <a14:useLocalDpi xmlns:a14="http://schemas.microsoft.com/office/drawing/2010/main" val="0"/>
              </a:ext>
            </a:extLst>
          </a:blip>
          <a:srcRect/>
          <a:stretch>
            <a:fillRect/>
          </a:stretch>
        </p:blipFill>
        <p:spPr bwMode="auto">
          <a:xfrm>
            <a:off x="458167"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973" y="1865745"/>
            <a:ext cx="8801100" cy="385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9648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2070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678545" y="280890"/>
            <a:ext cx="6297958" cy="917864"/>
          </a:xfrm>
          <a:prstGeom prst="rect">
            <a:avLst/>
          </a:prstGeom>
        </p:spPr>
        <p:txBody>
          <a:bodyPr vert="horz" lIns="91440" tIns="45720" rIns="91440" bIns="45720" rtlCol="0" anchor="ctr">
            <a:noAutofit/>
          </a:bodyPr>
          <a:lstStyle/>
          <a:p>
            <a:pPr lvl="0" algn="ctr">
              <a:spcBef>
                <a:spcPct val="0"/>
              </a:spcBef>
              <a:defRPr/>
            </a:pPr>
            <a:r>
              <a:rPr lang="en-US" sz="34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Using tools: Understanding user needs</a:t>
            </a:r>
            <a:endParaRPr lang="en-GB" sz="34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17847" y="1479550"/>
            <a:ext cx="8518336" cy="5293757"/>
          </a:xfrm>
          <a:prstGeom prst="rect">
            <a:avLst/>
          </a:prstGeom>
        </p:spPr>
        <p:txBody>
          <a:bodyPr wrap="square">
            <a:spAutoFit/>
          </a:bodyPr>
          <a:lstStyle/>
          <a:p>
            <a:r>
              <a:rPr lang="en-US" sz="2600" dirty="0">
                <a:latin typeface="Liberation Sans" panose="020B0604020202020204" pitchFamily="34" charset="0"/>
                <a:ea typeface="Liberation Sans" panose="020B0604020202020204" pitchFamily="34" charset="0"/>
                <a:cs typeface="Liberation Sans" panose="020B0604020202020204" pitchFamily="34" charset="0"/>
              </a:rPr>
              <a:t>There are several tools described in the market research toolkit</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http://www.innovation-portal.info/resources/market-research-toolkit/</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600" dirty="0">
                <a:latin typeface="Liberation Sans" panose="020B0604020202020204" pitchFamily="34" charset="0"/>
                <a:ea typeface="Liberation Sans" panose="020B0604020202020204" pitchFamily="34" charset="0"/>
                <a:cs typeface="Liberation Sans" panose="020B0604020202020204" pitchFamily="34" charset="0"/>
              </a:rPr>
              <a:t> and some examples of the use of ethnographic approaches, including IDEO, Tesco and Michael </a:t>
            </a:r>
            <a:r>
              <a:rPr lang="en-US" sz="2600" dirty="0" err="1">
                <a:latin typeface="Liberation Sans" panose="020B0604020202020204" pitchFamily="34" charset="0"/>
                <a:ea typeface="Liberation Sans" panose="020B0604020202020204" pitchFamily="34" charset="0"/>
                <a:cs typeface="Liberation Sans" panose="020B0604020202020204" pitchFamily="34" charset="0"/>
              </a:rPr>
              <a:t>Bartl</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http://www.innovation-portal.info/resources/ideo-innovation-in-action/</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4"/>
              </a:rPr>
              <a:t>http://www.innovation-portal.info/?s=Tesco</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5"/>
              </a:rPr>
              <a:t>http://</a:t>
            </a:r>
            <a:r>
              <a:rPr lang="en-US" sz="2600" dirty="0" err="1">
                <a:latin typeface="Liberation Sans" panose="020B0604020202020204" pitchFamily="34" charset="0"/>
                <a:ea typeface="Liberation Sans" panose="020B0604020202020204" pitchFamily="34" charset="0"/>
                <a:cs typeface="Liberation Sans" panose="020B0604020202020204" pitchFamily="34" charset="0"/>
                <a:hlinkClick r:id="rId5"/>
              </a:rPr>
              <a:t>www.innovation-portal.info</a:t>
            </a:r>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5"/>
              </a:rPr>
              <a:t>/resources/michael-bartl-2/ </a:t>
            </a:r>
            <a:endParaRPr lang="en-US" sz="26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2" name="Picture 11"/>
          <p:cNvPicPr/>
          <p:nvPr/>
        </p:nvPicPr>
        <p:blipFill>
          <a:blip r:embed="rId6"/>
          <a:stretch>
            <a:fillRect/>
          </a:stretch>
        </p:blipFill>
        <p:spPr>
          <a:xfrm>
            <a:off x="417847" y="189104"/>
            <a:ext cx="990600" cy="1009650"/>
          </a:xfrm>
          <a:prstGeom prst="rect">
            <a:avLst/>
          </a:prstGeom>
        </p:spPr>
      </p:pic>
      <p:pic>
        <p:nvPicPr>
          <p:cNvPr id="13" name="Picture 12"/>
          <p:cNvPicPr/>
          <p:nvPr/>
        </p:nvPicPr>
        <p:blipFill>
          <a:blip r:embed="rId7">
            <a:extLst>
              <a:ext uri="{28A0092B-C50C-407E-A947-70E740481C1C}">
                <a14:useLocalDpi xmlns:a14="http://schemas.microsoft.com/office/drawing/2010/main" val="0"/>
              </a:ext>
            </a:extLst>
          </a:blip>
          <a:srcRect/>
          <a:stretch>
            <a:fillRect/>
          </a:stretch>
        </p:blipFill>
        <p:spPr bwMode="auto">
          <a:xfrm>
            <a:off x="1466174" y="189104"/>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9065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2070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674506" y="280890"/>
            <a:ext cx="630199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 Making processes better</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17847" y="1679367"/>
            <a:ext cx="8518336" cy="3477875"/>
          </a:xfrm>
          <a:prstGeom prst="rect">
            <a:avLst/>
          </a:prstGeom>
        </p:spPr>
        <p:txBody>
          <a:bodyPr wrap="square">
            <a:spAutoFit/>
          </a:bodyPr>
          <a:lstStyle/>
          <a:p>
            <a:pPr>
              <a:buFont typeface="Arial"/>
              <a:buChar char="•"/>
            </a:pPr>
            <a:r>
              <a:rPr lang="en-US" sz="2200" dirty="0">
                <a:latin typeface="Liberation Sans" panose="020B0604020202020204" pitchFamily="34" charset="0"/>
                <a:ea typeface="Liberation Sans" panose="020B0604020202020204" pitchFamily="34" charset="0"/>
                <a:cs typeface="Liberation Sans" panose="020B0604020202020204" pitchFamily="34" charset="0"/>
              </a:rPr>
              <a:t> Tools to help find opportunities for innovation include:</a:t>
            </a:r>
          </a:p>
          <a:p>
            <a:pPr>
              <a:buFont typeface="Arial"/>
              <a:buChar char="•"/>
            </a:pPr>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200" dirty="0">
                <a:latin typeface="Liberation Sans" panose="020B0604020202020204" pitchFamily="34" charset="0"/>
                <a:ea typeface="Liberation Sans" panose="020B0604020202020204" pitchFamily="34" charset="0"/>
                <a:cs typeface="Liberation Sans" panose="020B0604020202020204" pitchFamily="34" charset="0"/>
              </a:rPr>
              <a:t>Continuous improvement toolkit and activities:</a:t>
            </a:r>
          </a:p>
          <a:p>
            <a:r>
              <a:rPr lang="en-US" sz="22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http://www.innovation-portal.info/toolkits/continuous-improvement-toolkit/</a:t>
            </a:r>
            <a:r>
              <a:rPr lang="en-US" sz="22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200" dirty="0">
                <a:latin typeface="Liberation Sans" panose="020B0604020202020204" pitchFamily="34" charset="0"/>
                <a:ea typeface="Liberation Sans" panose="020B0604020202020204" pitchFamily="34" charset="0"/>
                <a:cs typeface="Liberation Sans" panose="020B0604020202020204" pitchFamily="34" charset="0"/>
              </a:rPr>
              <a:t> Lean toolkit and activities – process mapping</a:t>
            </a:r>
          </a:p>
          <a:p>
            <a:r>
              <a:rPr lang="en-US" sz="22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http://www.innovation-portal.info/toolkits/process-mapping/</a:t>
            </a:r>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0" name="Picture 9"/>
          <p:cNvPicPr/>
          <p:nvPr/>
        </p:nvPicPr>
        <p:blipFill>
          <a:blip r:embed="rId4"/>
          <a:stretch>
            <a:fillRect/>
          </a:stretch>
        </p:blipFill>
        <p:spPr>
          <a:xfrm>
            <a:off x="458167" y="234997"/>
            <a:ext cx="990600" cy="1009650"/>
          </a:xfrm>
          <a:prstGeom prst="rect">
            <a:avLst/>
          </a:prstGeom>
        </p:spPr>
      </p:pic>
      <p:pic>
        <p:nvPicPr>
          <p:cNvPr id="12" name="Picture 11"/>
          <p:cNvPicPr/>
          <p:nvPr/>
        </p:nvPicPr>
        <p:blipFill>
          <a:blip r:embed="rId5">
            <a:extLst>
              <a:ext uri="{28A0092B-C50C-407E-A947-70E740481C1C}">
                <a14:useLocalDpi xmlns:a14="http://schemas.microsoft.com/office/drawing/2010/main" val="0"/>
              </a:ext>
            </a:extLst>
          </a:blip>
          <a:srcRect/>
          <a:stretch>
            <a:fillRect/>
          </a:stretch>
        </p:blipFill>
        <p:spPr bwMode="auto">
          <a:xfrm>
            <a:off x="1467519" y="234997"/>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3807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2070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429164" y="280890"/>
            <a:ext cx="6547339"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Tools/Activities: Making processes better (continued)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17847" y="1605625"/>
            <a:ext cx="8518336" cy="2677656"/>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is an activity – process mapping – to identify improvement opportunities:</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http://www.innovation-portal.info/resources/process-mapping-activity/</a:t>
            </a:r>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0" name="Picture 9"/>
          <p:cNvPicPr/>
          <p:nvPr/>
        </p:nvPicPr>
        <p:blipFill>
          <a:blip r:embed="rId3"/>
          <a:stretch>
            <a:fillRect/>
          </a:stretch>
        </p:blipFill>
        <p:spPr>
          <a:xfrm>
            <a:off x="338849" y="235192"/>
            <a:ext cx="990600" cy="1009650"/>
          </a:xfrm>
          <a:prstGeom prst="rect">
            <a:avLst/>
          </a:prstGeom>
        </p:spPr>
      </p:pic>
      <p:pic>
        <p:nvPicPr>
          <p:cNvPr id="12" name="Picture 11"/>
          <p:cNvPicPr/>
          <p:nvPr/>
        </p:nvPicPr>
        <p:blipFill>
          <a:blip r:embed="rId4">
            <a:extLst>
              <a:ext uri="{28A0092B-C50C-407E-A947-70E740481C1C}">
                <a14:useLocalDpi xmlns:a14="http://schemas.microsoft.com/office/drawing/2010/main" val="0"/>
              </a:ext>
            </a:extLst>
          </a:blip>
          <a:srcRect/>
          <a:stretch>
            <a:fillRect/>
          </a:stretch>
        </p:blipFill>
        <p:spPr bwMode="auto">
          <a:xfrm>
            <a:off x="1329449" y="207464"/>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585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20706"/>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567826" y="280890"/>
            <a:ext cx="7408677"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Case examples: Making processes better </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17847" y="1369651"/>
            <a:ext cx="8518336" cy="4401205"/>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Examples of process innovation – media and cases</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1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case studies of continuous improvement and a video about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Veeder</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Root, a small company exploiting these ideas.  </a:t>
            </a: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http://www.innovation-portal.info/?s=Veeder+Root</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US" sz="1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There is also an interview with Emma Taylor of the giant Denso Corporation talking about her experiences in making the processes better </a:t>
            </a:r>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http://www.innovation-portal.info/?s=Emma+Taylor</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4">
            <a:extLst>
              <a:ext uri="{28A0092B-C50C-407E-A947-70E740481C1C}">
                <a14:useLocalDpi xmlns:a14="http://schemas.microsoft.com/office/drawing/2010/main" val="0"/>
              </a:ext>
            </a:extLst>
          </a:blip>
          <a:srcRect/>
          <a:stretch>
            <a:fillRect/>
          </a:stretch>
        </p:blipFill>
        <p:spPr bwMode="auto">
          <a:xfrm>
            <a:off x="458167" y="24928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1755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5262979"/>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examples of using process mapping approaches to find opportunities for innovation in the public sector in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Torbay</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Hospital</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https://www.youtube.com/watch?v=80FaXMhMWZg&amp;feature=youtu.be</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3"/>
              </a:rPr>
              <a:t>https://www.youtube.com/watch?v=Inafb6MyEiw</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4"/>
              </a:rPr>
              <a:t>https://www.youtube.com/watch?v=WvWoRwDom-Q</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2382581" y="87874"/>
            <a:ext cx="6553601" cy="917864"/>
          </a:xfrm>
          <a:prstGeom prst="rect">
            <a:avLst/>
          </a:prstGeom>
        </p:spPr>
        <p:txBody>
          <a:bodyPr vert="horz" lIns="91440" tIns="45720" rIns="91440" bIns="45720" rtlCol="0" anchor="ctr">
            <a:noAutofit/>
          </a:bodyPr>
          <a:lstStyle/>
          <a:p>
            <a:pPr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Case-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studies: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from the public sector</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5">
            <a:extLst>
              <a:ext uri="{28A0092B-C50C-407E-A947-70E740481C1C}">
                <a14:useLocalDpi xmlns:a14="http://schemas.microsoft.com/office/drawing/2010/main" val="0"/>
              </a:ext>
            </a:extLst>
          </a:blip>
          <a:srcRect/>
          <a:stretch>
            <a:fillRect/>
          </a:stretch>
        </p:blipFill>
        <p:spPr bwMode="auto">
          <a:xfrm>
            <a:off x="467388" y="5626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p:nvPr/>
        </p:nvPicPr>
        <p:blipFill>
          <a:blip r:embed="rId6">
            <a:extLst>
              <a:ext uri="{28A0092B-C50C-407E-A947-70E740481C1C}">
                <a14:useLocalDpi xmlns:a14="http://schemas.microsoft.com/office/drawing/2010/main" val="0"/>
              </a:ext>
            </a:extLst>
          </a:blip>
          <a:srcRect/>
          <a:stretch>
            <a:fillRect/>
          </a:stretch>
        </p:blipFill>
        <p:spPr bwMode="auto">
          <a:xfrm>
            <a:off x="1416001" y="27693"/>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1546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3862596"/>
          </a:xfrm>
          <a:prstGeom prst="rect">
            <a:avLst/>
          </a:prstGeom>
        </p:spPr>
        <p:txBody>
          <a:bodyPr wrap="square">
            <a:spAutoFit/>
          </a:bodyPr>
          <a:lstStyle/>
          <a:p>
            <a:r>
              <a:rPr lang="en-US" sz="2500" dirty="0">
                <a:latin typeface="Liberation Sans" panose="020B0604020202020204" pitchFamily="34" charset="0"/>
                <a:ea typeface="Liberation Sans" panose="020B0604020202020204" pitchFamily="34" charset="0"/>
                <a:cs typeface="Liberation Sans" panose="020B0604020202020204" pitchFamily="34" charset="0"/>
              </a:rPr>
              <a:t>On the Portal there are two videos of Professor Clayton Christensen who explains his theory of disruptive innovation:</a:t>
            </a:r>
          </a:p>
          <a:p>
            <a:r>
              <a:rPr lang="en-US" sz="25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http://www.innovation-portal.info/resources/disruptive-innovation/</a:t>
            </a:r>
            <a:r>
              <a:rPr lang="en-US" sz="25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GB"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500" dirty="0">
                <a:latin typeface="Liberation Sans" panose="020B0604020202020204" pitchFamily="34" charset="0"/>
                <a:ea typeface="Liberation Sans" panose="020B0604020202020204" pitchFamily="34" charset="0"/>
                <a:cs typeface="Liberation Sans" panose="020B0604020202020204" pitchFamily="34" charset="0"/>
              </a:rPr>
              <a:t>Low cost solutions when potential users of new products can also contribute valuable information regarding the solutions responsive to these needs</a:t>
            </a:r>
            <a:r>
              <a:rPr lang="en-GB" sz="2500" dirty="0">
                <a:latin typeface="Liberation Sans" panose="020B0604020202020204" pitchFamily="34" charset="0"/>
                <a:ea typeface="Liberation Sans" panose="020B0604020202020204" pitchFamily="34" charset="0"/>
                <a:cs typeface="Liberation Sans" panose="020B0604020202020204" pitchFamily="34" charset="0"/>
              </a:rPr>
              <a:t>:</a:t>
            </a:r>
            <a:endParaRPr lang="en-US" sz="25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5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http://www.innovation-portal.info/?s=Low+cost+solutions</a:t>
            </a:r>
            <a:r>
              <a:rPr lang="en-US" sz="25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5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10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2434837" y="89014"/>
            <a:ext cx="6553601" cy="917864"/>
          </a:xfrm>
          <a:prstGeom prst="rect">
            <a:avLst/>
          </a:prstGeom>
        </p:spPr>
        <p:txBody>
          <a:bodyPr vert="horz" lIns="91440" tIns="45720" rIns="91440" bIns="45720" rtlCol="0" anchor="ctr">
            <a:noAutofit/>
          </a:bodyPr>
          <a:lstStyle/>
          <a:p>
            <a:pPr lvl="0" algn="ctr">
              <a:spcBef>
                <a:spcPct val="0"/>
              </a:spcBef>
              <a:defRPr/>
            </a:pPr>
            <a:r>
              <a:rPr kumimoji="0" lang="en-GB" sz="34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4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4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Disruptive innovation – user needs at the edge</a:t>
            </a:r>
            <a:endParaRPr lang="en-GB" sz="34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1" name="Picture 10"/>
          <p:cNvPicPr/>
          <p:nvPr/>
        </p:nvPicPr>
        <p:blipFill>
          <a:blip r:embed="rId4">
            <a:extLst>
              <a:ext uri="{28A0092B-C50C-407E-A947-70E740481C1C}">
                <a14:useLocalDpi xmlns:a14="http://schemas.microsoft.com/office/drawing/2010/main" val="0"/>
              </a:ext>
            </a:extLst>
          </a:blip>
          <a:srcRect/>
          <a:stretch>
            <a:fillRect/>
          </a:stretch>
        </p:blipFill>
        <p:spPr bwMode="auto">
          <a:xfrm>
            <a:off x="372919" y="-2772"/>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p:nvPr/>
        </p:nvPicPr>
        <p:blipFill>
          <a:blip r:embed="rId5">
            <a:extLst>
              <a:ext uri="{28A0092B-C50C-407E-A947-70E740481C1C}">
                <a14:useLocalDpi xmlns:a14="http://schemas.microsoft.com/office/drawing/2010/main" val="0"/>
              </a:ext>
            </a:extLst>
          </a:blip>
          <a:srcRect/>
          <a:stretch>
            <a:fillRect/>
          </a:stretch>
        </p:blipFill>
        <p:spPr bwMode="auto">
          <a:xfrm>
            <a:off x="1374252" y="-9699"/>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790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3539431"/>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examples of innovation opportunities emerging at the ‘edge’ :</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http://www.innovation-portal.info/resources/m-pesa/</a:t>
            </a:r>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http://www.innovation-portal.info/resources/suzanne-moreira-2/</a:t>
            </a:r>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err="1">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2382581" y="87874"/>
            <a:ext cx="6553601" cy="917864"/>
          </a:xfrm>
          <a:prstGeom prst="rect">
            <a:avLst/>
          </a:prstGeom>
        </p:spPr>
        <p:txBody>
          <a:bodyPr vert="horz" lIns="91440" tIns="45720" rIns="91440" bIns="45720" rtlCol="0" anchor="ctr">
            <a:noAutofit/>
          </a:bodyPr>
          <a:lstStyle/>
          <a:p>
            <a:pPr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Case-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studies: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Novel solutions at the edge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4">
            <a:extLst>
              <a:ext uri="{28A0092B-C50C-407E-A947-70E740481C1C}">
                <a14:useLocalDpi xmlns:a14="http://schemas.microsoft.com/office/drawing/2010/main" val="0"/>
              </a:ext>
            </a:extLst>
          </a:blip>
          <a:srcRect/>
          <a:stretch>
            <a:fillRect/>
          </a:stretch>
        </p:blipFill>
        <p:spPr bwMode="auto">
          <a:xfrm>
            <a:off x="457200" y="2466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p:nvPr/>
        </p:nvPicPr>
        <p:blipFill>
          <a:blip r:embed="rId5">
            <a:extLst>
              <a:ext uri="{28A0092B-C50C-407E-A947-70E740481C1C}">
                <a14:useLocalDpi xmlns:a14="http://schemas.microsoft.com/office/drawing/2010/main" val="0"/>
              </a:ext>
            </a:extLst>
          </a:blip>
          <a:srcRect/>
          <a:stretch>
            <a:fillRect/>
          </a:stretch>
        </p:blipFill>
        <p:spPr bwMode="auto">
          <a:xfrm>
            <a:off x="1452614" y="10375"/>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5991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4401205"/>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cases of innovation from the humanitarian sector</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a:t>
            </a:r>
            <a:endParaRPr lang="ru-RU"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ru-RU"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http://www.innovation-portal.info/?s=ALNAP+case</a:t>
            </a:r>
            <a:r>
              <a:rPr lang="ru-RU"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Ask students to study these cases and present about humanitarian innovation when agencies operate in crisis conditions and where there is an urgent need to find novel solutions and implement them quickly</a:t>
            </a:r>
            <a:endParaRPr lang="en-GB"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660881" y="87874"/>
            <a:ext cx="7275302"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Activity: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Crisis driven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58167" y="5820"/>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5913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Mass customization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58166" y="5409471"/>
            <a:ext cx="8070776" cy="600164"/>
          </a:xfrm>
          <a:prstGeom prst="rect">
            <a:avLst/>
          </a:prstGeom>
          <a:solidFill>
            <a:schemeClr val="bg1"/>
          </a:solidFill>
        </p:spPr>
        <p:txBody>
          <a:bodyPr wrap="square">
            <a:spAutoFit/>
          </a:bodyPr>
          <a:lstStyle/>
          <a:p>
            <a:pPr algn="ctr"/>
            <a:r>
              <a:rPr lang="en-US" sz="1700" dirty="0">
                <a:latin typeface="Liberation Sans" panose="020B0604020202020204" pitchFamily="34" charset="0"/>
                <a:ea typeface="Liberation Sans" panose="020B0604020202020204" pitchFamily="34" charset="0"/>
                <a:cs typeface="Liberation Sans" panose="020B0604020202020204" pitchFamily="34" charset="0"/>
              </a:rPr>
              <a:t>Table 6.1 of the book </a:t>
            </a:r>
            <a:r>
              <a:rPr lang="en-GB" sz="1700" dirty="0">
                <a:latin typeface="Liberation Sans" panose="020B0604020202020204" pitchFamily="34" charset="0"/>
                <a:ea typeface="Liberation Sans" panose="020B0604020202020204" pitchFamily="34" charset="0"/>
                <a:cs typeface="Liberation Sans" panose="020B0604020202020204" pitchFamily="34" charset="0"/>
              </a:rPr>
              <a:t>summarises </a:t>
            </a:r>
            <a:r>
              <a:rPr lang="en-US" sz="1600" dirty="0">
                <a:latin typeface="Liberation Sans" panose="020B0604020202020204" pitchFamily="34" charset="0"/>
                <a:ea typeface="Liberation Sans" panose="020B0604020202020204" pitchFamily="34" charset="0"/>
                <a:cs typeface="Liberation Sans" panose="020B0604020202020204" pitchFamily="34" charset="0"/>
              </a:rPr>
              <a:t>options in </a:t>
            </a:r>
            <a:r>
              <a:rPr lang="en-US" sz="1600" dirty="0" err="1">
                <a:latin typeface="Liberation Sans" panose="020B0604020202020204" pitchFamily="34" charset="0"/>
                <a:ea typeface="Liberation Sans" panose="020B0604020202020204" pitchFamily="34" charset="0"/>
                <a:cs typeface="Liberation Sans" panose="020B0604020202020204" pitchFamily="34" charset="0"/>
              </a:rPr>
              <a:t>customisation</a:t>
            </a:r>
            <a:r>
              <a:rPr lang="en-US" sz="1600" dirty="0">
                <a:latin typeface="Liberation Sans" panose="020B0604020202020204" pitchFamily="34" charset="0"/>
                <a:ea typeface="Liberation Sans" panose="020B0604020202020204" pitchFamily="34" charset="0"/>
                <a:cs typeface="Liberation Sans" panose="020B0604020202020204" pitchFamily="34" charset="0"/>
              </a:rPr>
              <a:t> (after </a:t>
            </a:r>
            <a:r>
              <a:rPr lang="en-US" sz="1600" dirty="0" err="1">
                <a:latin typeface="Liberation Sans" panose="020B0604020202020204" pitchFamily="34" charset="0"/>
                <a:ea typeface="Liberation Sans" panose="020B0604020202020204" pitchFamily="34" charset="0"/>
                <a:cs typeface="Liberation Sans" panose="020B0604020202020204" pitchFamily="34" charset="0"/>
              </a:rPr>
              <a:t>Mintzberg</a:t>
            </a:r>
            <a:r>
              <a:rPr lang="en-US" sz="1600" dirty="0">
                <a:latin typeface="Liberation Sans" panose="020B0604020202020204" pitchFamily="34" charset="0"/>
                <a:ea typeface="Liberation Sans" panose="020B0604020202020204" pitchFamily="34" charset="0"/>
                <a:cs typeface="Liberation Sans" panose="020B0604020202020204" pitchFamily="34" charset="0"/>
              </a:rPr>
              <a:t> and </a:t>
            </a:r>
            <a:r>
              <a:rPr lang="en-US" sz="1600" dirty="0" err="1">
                <a:latin typeface="Liberation Sans" panose="020B0604020202020204" pitchFamily="34" charset="0"/>
                <a:ea typeface="Liberation Sans" panose="020B0604020202020204" pitchFamily="34" charset="0"/>
                <a:cs typeface="Liberation Sans" panose="020B0604020202020204" pitchFamily="34" charset="0"/>
              </a:rPr>
              <a:t>Lampel</a:t>
            </a:r>
            <a:r>
              <a:rPr lang="en-US" sz="1600" dirty="0">
                <a:latin typeface="Liberation Sans" panose="020B0604020202020204" pitchFamily="34" charset="0"/>
                <a:ea typeface="Liberation Sans" panose="020B0604020202020204" pitchFamily="34" charset="0"/>
                <a:cs typeface="Liberation Sans" panose="020B0604020202020204" pitchFamily="34" charset="0"/>
              </a:rPr>
              <a:t>)</a:t>
            </a:r>
            <a:r>
              <a:rPr lang="en-GB" sz="1600" dirty="0">
                <a:latin typeface="Liberation Sans" panose="020B0604020202020204" pitchFamily="34" charset="0"/>
                <a:ea typeface="Liberation Sans" panose="020B0604020202020204" pitchFamily="34" charset="0"/>
                <a:cs typeface="Liberation Sans" panose="020B0604020202020204" pitchFamily="34" charset="0"/>
              </a:rPr>
              <a:t> </a:t>
            </a:r>
            <a:endParaRPr lang="en-US" sz="17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35844" name="Object 4"/>
          <p:cNvGraphicFramePr>
            <a:graphicFrameLocks noChangeAspect="1"/>
          </p:cNvGraphicFramePr>
          <p:nvPr>
            <p:extLst>
              <p:ext uri="{D42A27DB-BD31-4B8C-83A1-F6EECF244321}">
                <p14:modId xmlns:p14="http://schemas.microsoft.com/office/powerpoint/2010/main" val="3504448170"/>
              </p:ext>
            </p:extLst>
          </p:nvPr>
        </p:nvGraphicFramePr>
        <p:xfrm>
          <a:off x="810734" y="2046472"/>
          <a:ext cx="7718208" cy="3370235"/>
        </p:xfrm>
        <a:graphic>
          <a:graphicData uri="http://schemas.openxmlformats.org/presentationml/2006/ole">
            <mc:AlternateContent xmlns:mc="http://schemas.openxmlformats.org/markup-compatibility/2006">
              <mc:Choice xmlns:v="urn:schemas-microsoft-com:vml" Requires="v">
                <p:oleObj spid="_x0000_s1044" name="Document" r:id="rId3" imgW="22501587" imgH="8025397" progId="Word.Document.12">
                  <p:link updateAutomatic="1"/>
                </p:oleObj>
              </mc:Choice>
              <mc:Fallback>
                <p:oleObj name="Document" r:id="rId3" imgW="22501587" imgH="8025397" progId="Word.Documen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734" y="2046472"/>
                        <a:ext cx="7718208" cy="3370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1" name="Picture 10"/>
          <p:cNvPicPr/>
          <p:nvPr/>
        </p:nvPicPr>
        <p:blipFill>
          <a:blip r:embed="rId5">
            <a:extLst>
              <a:ext uri="{28A0092B-C50C-407E-A947-70E740481C1C}">
                <a14:useLocalDpi xmlns:a14="http://schemas.microsoft.com/office/drawing/2010/main" val="0"/>
              </a:ext>
            </a:extLst>
          </a:blip>
          <a:srcRect/>
          <a:stretch>
            <a:fillRect/>
          </a:stretch>
        </p:blipFill>
        <p:spPr bwMode="auto">
          <a:xfrm>
            <a:off x="380489" y="26888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485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Mass customization (continued)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36868" name="Object 4"/>
          <p:cNvGraphicFramePr>
            <a:graphicFrameLocks noChangeAspect="1"/>
          </p:cNvGraphicFramePr>
          <p:nvPr>
            <p:extLst>
              <p:ext uri="{D42A27DB-BD31-4B8C-83A1-F6EECF244321}">
                <p14:modId xmlns:p14="http://schemas.microsoft.com/office/powerpoint/2010/main" val="662744327"/>
              </p:ext>
            </p:extLst>
          </p:nvPr>
        </p:nvGraphicFramePr>
        <p:xfrm>
          <a:off x="680006" y="1916979"/>
          <a:ext cx="8034337" cy="3957637"/>
        </p:xfrm>
        <a:graphic>
          <a:graphicData uri="http://schemas.openxmlformats.org/presentationml/2006/ole">
            <mc:AlternateContent xmlns:mc="http://schemas.openxmlformats.org/markup-compatibility/2006">
              <mc:Choice xmlns:v="urn:schemas-microsoft-com:vml" Requires="v">
                <p:oleObj spid="_x0000_s2068" name="Document" r:id="rId3" imgW="22501587" imgH="8634921" progId="Word.Document.12">
                  <p:link updateAutomatic="1"/>
                </p:oleObj>
              </mc:Choice>
              <mc:Fallback>
                <p:oleObj name="Document" r:id="rId3" imgW="22501587" imgH="8634921" progId="Word.Documen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006" y="1916979"/>
                        <a:ext cx="8034337" cy="3957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5">
            <a:extLst>
              <a:ext uri="{28A0092B-C50C-407E-A947-70E740481C1C}">
                <a14:useLocalDpi xmlns:a14="http://schemas.microsoft.com/office/drawing/2010/main" val="0"/>
              </a:ext>
            </a:extLst>
          </a:blip>
          <a:srcRect/>
          <a:stretch>
            <a:fillRect/>
          </a:stretch>
        </p:blipFill>
        <p:spPr bwMode="auto">
          <a:xfrm>
            <a:off x="458788" y="300487"/>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3529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Mass customization (continued)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37892" name="Object 4"/>
          <p:cNvGraphicFramePr>
            <a:graphicFrameLocks noChangeAspect="1"/>
          </p:cNvGraphicFramePr>
          <p:nvPr>
            <p:extLst>
              <p:ext uri="{D42A27DB-BD31-4B8C-83A1-F6EECF244321}">
                <p14:modId xmlns:p14="http://schemas.microsoft.com/office/powerpoint/2010/main" val="3945990688"/>
              </p:ext>
            </p:extLst>
          </p:nvPr>
        </p:nvGraphicFramePr>
        <p:xfrm>
          <a:off x="572850" y="1738168"/>
          <a:ext cx="8248650" cy="4732338"/>
        </p:xfrm>
        <a:graphic>
          <a:graphicData uri="http://schemas.openxmlformats.org/presentationml/2006/ole">
            <mc:AlternateContent xmlns:mc="http://schemas.openxmlformats.org/markup-compatibility/2006">
              <mc:Choice xmlns:v="urn:schemas-microsoft-com:vml" Requires="v">
                <p:oleObj spid="_x0000_s3092" name="Document" r:id="rId3" imgW="22501587" imgH="12342857" progId="Word.Document.12">
                  <p:link updateAutomatic="1"/>
                </p:oleObj>
              </mc:Choice>
              <mc:Fallback>
                <p:oleObj name="Document" r:id="rId3" imgW="22501587" imgH="12342857" progId="Word.Documen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850" y="1738168"/>
                        <a:ext cx="8248650" cy="473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5">
            <a:extLst>
              <a:ext uri="{28A0092B-C50C-407E-A947-70E740481C1C}">
                <a14:useLocalDpi xmlns:a14="http://schemas.microsoft.com/office/drawing/2010/main" val="0"/>
              </a:ext>
            </a:extLst>
          </a:blip>
          <a:srcRect/>
          <a:stretch>
            <a:fillRect/>
          </a:stretch>
        </p:blipFill>
        <p:spPr bwMode="auto">
          <a:xfrm>
            <a:off x="458788"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8483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Mass customization (continued)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38918" name="Object 6"/>
          <p:cNvGraphicFramePr>
            <a:graphicFrameLocks noChangeAspect="1"/>
          </p:cNvGraphicFramePr>
          <p:nvPr>
            <p:extLst>
              <p:ext uri="{D42A27DB-BD31-4B8C-83A1-F6EECF244321}">
                <p14:modId xmlns:p14="http://schemas.microsoft.com/office/powerpoint/2010/main" val="99807634"/>
              </p:ext>
            </p:extLst>
          </p:nvPr>
        </p:nvGraphicFramePr>
        <p:xfrm>
          <a:off x="458167" y="1643494"/>
          <a:ext cx="8481061" cy="4881875"/>
        </p:xfrm>
        <a:graphic>
          <a:graphicData uri="http://schemas.openxmlformats.org/presentationml/2006/ole">
            <mc:AlternateContent xmlns:mc="http://schemas.openxmlformats.org/markup-compatibility/2006">
              <mc:Choice xmlns:v="urn:schemas-microsoft-com:vml" Requires="v">
                <p:oleObj spid="_x0000_s4116" name="Document" r:id="rId3" imgW="22501587" imgH="12952381" progId="Word.Document.12">
                  <p:link updateAutomatic="1"/>
                </p:oleObj>
              </mc:Choice>
              <mc:Fallback>
                <p:oleObj name="Document" r:id="rId3" imgW="22501587" imgH="12952381" progId="Word.Documen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167" y="1643494"/>
                        <a:ext cx="8481061" cy="4881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5">
            <a:extLst>
              <a:ext uri="{28A0092B-C50C-407E-A947-70E740481C1C}">
                <a14:useLocalDpi xmlns:a14="http://schemas.microsoft.com/office/drawing/2010/main" val="0"/>
              </a:ext>
            </a:extLst>
          </a:blip>
          <a:srcRect/>
          <a:stretch>
            <a:fillRect/>
          </a:stretch>
        </p:blipFill>
        <p:spPr bwMode="auto">
          <a:xfrm>
            <a:off x="433887"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1169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5170646"/>
          </a:xfrm>
          <a:prstGeom prst="rect">
            <a:avLst/>
          </a:prstGeom>
        </p:spPr>
        <p:txBody>
          <a:bodyPr wrap="square">
            <a:spAutoFit/>
          </a:bodyPr>
          <a:lstStyle/>
          <a:p>
            <a:r>
              <a:rPr lang="en-US" sz="2200" dirty="0">
                <a:latin typeface="Liberation Sans" panose="020B0604020202020204" pitchFamily="34" charset="0"/>
                <a:ea typeface="Liberation Sans" panose="020B0604020202020204" pitchFamily="34" charset="0"/>
                <a:cs typeface="Liberation Sans" panose="020B0604020202020204" pitchFamily="34" charset="0"/>
              </a:rPr>
              <a:t>On the Portal there are:</a:t>
            </a:r>
          </a:p>
          <a:p>
            <a:pPr>
              <a:buFont typeface="Arial"/>
              <a:buChar char="•"/>
            </a:pPr>
            <a:r>
              <a:rPr lang="en-US" sz="2200" dirty="0">
                <a:latin typeface="Liberation Sans" panose="020B0604020202020204" pitchFamily="34" charset="0"/>
                <a:ea typeface="Liberation Sans" panose="020B0604020202020204" pitchFamily="34" charset="0"/>
                <a:cs typeface="Liberation Sans" panose="020B0604020202020204" pitchFamily="34" charset="0"/>
              </a:rPr>
              <a:t> video and case about the innovations in both product and process surrounding the Model T Ford:</a:t>
            </a:r>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2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http://www.innovation-portal.info/?s=Model+T+Ford</a:t>
            </a:r>
            <a:r>
              <a:rPr lang="en-US" sz="22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2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200" dirty="0">
                <a:latin typeface="Liberation Sans" panose="020B0604020202020204" pitchFamily="34" charset="0"/>
                <a:ea typeface="Liberation Sans" panose="020B0604020202020204" pitchFamily="34" charset="0"/>
                <a:cs typeface="Liberation Sans" panose="020B0604020202020204" pitchFamily="34" charset="0"/>
              </a:rPr>
              <a:t> Frank </a:t>
            </a:r>
            <a:r>
              <a:rPr lang="en-US" sz="2200" dirty="0" err="1">
                <a:latin typeface="Liberation Sans" panose="020B0604020202020204" pitchFamily="34" charset="0"/>
                <a:ea typeface="Liberation Sans" panose="020B0604020202020204" pitchFamily="34" charset="0"/>
                <a:cs typeface="Liberation Sans" panose="020B0604020202020204" pitchFamily="34" charset="0"/>
              </a:rPr>
              <a:t>Piller</a:t>
            </a:r>
            <a:r>
              <a:rPr lang="en-US" sz="2200" dirty="0">
                <a:latin typeface="Liberation Sans" panose="020B0604020202020204" pitchFamily="34" charset="0"/>
                <a:ea typeface="Liberation Sans" panose="020B0604020202020204" pitchFamily="34" charset="0"/>
                <a:cs typeface="Liberation Sans" panose="020B0604020202020204" pitchFamily="34" charset="0"/>
              </a:rPr>
              <a:t> video about the challenges in exploiting the new ‘mass customization’ opportunities and the implication of the ‘3D printing’ for business models</a:t>
            </a:r>
          </a:p>
          <a:p>
            <a:r>
              <a:rPr lang="en-US" sz="22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http://www.innovation-portal.info/resources/frank-piller-on-mass-customization/</a:t>
            </a:r>
            <a:r>
              <a:rPr lang="en-US" sz="22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2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200" dirty="0">
                <a:latin typeface="Liberation Sans" panose="020B0604020202020204" pitchFamily="34" charset="0"/>
                <a:ea typeface="Liberation Sans" panose="020B0604020202020204" pitchFamily="34" charset="0"/>
                <a:cs typeface="Liberation Sans" panose="020B0604020202020204" pitchFamily="34" charset="0"/>
              </a:rPr>
              <a:t>Ask students to study these cases and present about the challenges involved in delivering </a:t>
            </a:r>
            <a:r>
              <a:rPr lang="en-US" sz="2200" dirty="0">
                <a:latin typeface="Liberation Sans" panose="020B0604020202020204" pitchFamily="34" charset="0"/>
                <a:ea typeface="Liberation Sans" panose="020B0604020202020204" pitchFamily="34" charset="0"/>
                <a:cs typeface="Liberation Sans" panose="020B0604020202020204" pitchFamily="34" charset="0"/>
              </a:rPr>
              <a:t>mass customization. Then, ask students to design a customized offering and think about the innovation behind the scenes needed to bring it about.</a:t>
            </a:r>
            <a:endParaRPr lang="en-GB" sz="22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2434837" y="89014"/>
            <a:ext cx="6553601"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Activity</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Mass customization examples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1" name="Picture 10"/>
          <p:cNvPicPr/>
          <p:nvPr/>
        </p:nvPicPr>
        <p:blipFill>
          <a:blip r:embed="rId4">
            <a:extLst>
              <a:ext uri="{28A0092B-C50C-407E-A947-70E740481C1C}">
                <a14:useLocalDpi xmlns:a14="http://schemas.microsoft.com/office/drawing/2010/main" val="0"/>
              </a:ext>
            </a:extLst>
          </a:blip>
          <a:srcRect/>
          <a:stretch>
            <a:fillRect/>
          </a:stretch>
        </p:blipFill>
        <p:spPr bwMode="auto">
          <a:xfrm>
            <a:off x="354445" y="43121"/>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11"/>
          <p:cNvPicPr/>
          <p:nvPr/>
        </p:nvPicPr>
        <p:blipFill>
          <a:blip r:embed="rId5">
            <a:extLst>
              <a:ext uri="{28A0092B-C50C-407E-A947-70E740481C1C}">
                <a14:useLocalDpi xmlns:a14="http://schemas.microsoft.com/office/drawing/2010/main" val="0"/>
              </a:ext>
            </a:extLst>
          </a:blip>
          <a:srcRect/>
          <a:stretch>
            <a:fillRect/>
          </a:stretch>
        </p:blipFill>
        <p:spPr bwMode="auto">
          <a:xfrm>
            <a:off x="1345045" y="-2772"/>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504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317980" y="332094"/>
            <a:ext cx="4783089"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User-Led Innovation</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&amp;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Lead user methods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3" name="Rectangle 12"/>
          <p:cNvSpPr/>
          <p:nvPr/>
        </p:nvSpPr>
        <p:spPr>
          <a:xfrm>
            <a:off x="604711" y="1657451"/>
            <a:ext cx="8331472" cy="4401205"/>
          </a:xfrm>
          <a:prstGeom prst="rect">
            <a:avLst/>
          </a:prstGeom>
        </p:spPr>
        <p:txBody>
          <a:bodyPr wrap="square">
            <a:spAutoFit/>
          </a:bodyPr>
          <a:lstStyle/>
          <a:p>
            <a:r>
              <a:rPr lang="en-US" sz="2600" dirty="0">
                <a:latin typeface="Liberation Sans" panose="020B0604020202020204" pitchFamily="34" charset="0"/>
                <a:ea typeface="Liberation Sans" panose="020B0604020202020204" pitchFamily="34" charset="0"/>
                <a:cs typeface="Liberation Sans" panose="020B0604020202020204" pitchFamily="34" charset="0"/>
              </a:rPr>
              <a:t>On the Portal there are:</a:t>
            </a: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600" dirty="0">
                <a:latin typeface="Liberation Sans" panose="020B0604020202020204" pitchFamily="34" charset="0"/>
                <a:ea typeface="Liberation Sans" panose="020B0604020202020204" pitchFamily="34" charset="0"/>
                <a:cs typeface="Liberation Sans" panose="020B0604020202020204" pitchFamily="34" charset="0"/>
              </a:rPr>
              <a:t> Von Hippel videos explaining lead user methods:</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http://www.innovation-portal.info/?s=Von+Hippel</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600" dirty="0">
                <a:latin typeface="Liberation Sans" panose="020B0604020202020204" pitchFamily="34" charset="0"/>
                <a:ea typeface="Liberation Sans" panose="020B0604020202020204" pitchFamily="34" charset="0"/>
                <a:cs typeface="Liberation Sans" panose="020B0604020202020204" pitchFamily="34" charset="0"/>
              </a:rPr>
              <a:t> Toolbox lead user methods</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http://www.innovation-portal.info/toolkits/lead-user-methods/</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600" dirty="0">
                <a:latin typeface="Liberation Sans" panose="020B0604020202020204" pitchFamily="34" charset="0"/>
                <a:ea typeface="Liberation Sans" panose="020B0604020202020204" pitchFamily="34" charset="0"/>
                <a:cs typeface="Liberation Sans" panose="020B0604020202020204" pitchFamily="34" charset="0"/>
              </a:rPr>
              <a:t>Ask students to study these resources and prepare a short report (or a presentation) on the main points involved in adopting this approach</a:t>
            </a:r>
            <a:r>
              <a:rPr lang="en-US" sz="2600" dirty="0">
                <a:latin typeface="Liberation Sans" panose="020B0604020202020204" pitchFamily="34" charset="0"/>
                <a:ea typeface="Liberation Sans" panose="020B0604020202020204" pitchFamily="34" charset="0"/>
                <a:cs typeface="Liberation Sans" panose="020B0604020202020204" pitchFamily="34" charset="0"/>
              </a:rPr>
              <a:t>.</a:t>
            </a:r>
            <a:endParaRPr lang="en-GB" sz="26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4">
            <a:extLst>
              <a:ext uri="{28A0092B-C50C-407E-A947-70E740481C1C}">
                <a14:useLocalDpi xmlns:a14="http://schemas.microsoft.com/office/drawing/2010/main" val="0"/>
              </a:ext>
            </a:extLst>
          </a:blip>
          <a:srcRect/>
          <a:stretch>
            <a:fillRect/>
          </a:stretch>
        </p:blipFill>
        <p:spPr bwMode="auto">
          <a:xfrm>
            <a:off x="457200" y="240308"/>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9"/>
          <p:cNvPicPr/>
          <p:nvPr/>
        </p:nvPicPr>
        <p:blipFill>
          <a:blip r:embed="rId5"/>
          <a:stretch>
            <a:fillRect/>
          </a:stretch>
        </p:blipFill>
        <p:spPr>
          <a:xfrm>
            <a:off x="1447800" y="240308"/>
            <a:ext cx="990600" cy="1009650"/>
          </a:xfrm>
          <a:prstGeom prst="rect">
            <a:avLst/>
          </a:prstGeom>
        </p:spPr>
      </p:pic>
    </p:spTree>
    <p:extLst>
      <p:ext uri="{BB962C8B-B14F-4D97-AF65-F5344CB8AC3E}">
        <p14:creationId xmlns:p14="http://schemas.microsoft.com/office/powerpoint/2010/main" val="3153739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130576"/>
            <a:ext cx="8331472" cy="5262979"/>
          </a:xfrm>
          <a:prstGeom prst="rect">
            <a:avLst/>
          </a:prstGeom>
        </p:spPr>
        <p:txBody>
          <a:bodyPr wrap="square">
            <a:spAutoFit/>
          </a:bodyPr>
          <a:lstStyle/>
          <a:p>
            <a:r>
              <a:rPr lang="en-US" sz="24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case studies of businesses – like Lego, Adidas and </a:t>
            </a:r>
            <a:r>
              <a:rPr lang="en-US" sz="2400" dirty="0" err="1">
                <a:latin typeface="Liberation Sans" panose="020B0604020202020204" pitchFamily="34" charset="0"/>
                <a:ea typeface="Liberation Sans" panose="020B0604020202020204" pitchFamily="34" charset="0"/>
                <a:cs typeface="Liberation Sans" panose="020B0604020202020204" pitchFamily="34" charset="0"/>
              </a:rPr>
              <a:t>Threadless</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 which have made use of user-led approach:</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http://www.innovation-portal.info/?s=Lego</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http://www.innovation-portal.info/?s=Adidas</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4"/>
              </a:rPr>
              <a:t>http://www.innovation-portal.info/?s=Threadless</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US"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dirty="0">
                <a:latin typeface="Liberation Sans" panose="020B0604020202020204" pitchFamily="34" charset="0"/>
                <a:ea typeface="Liberation Sans" panose="020B0604020202020204" pitchFamily="34" charset="0"/>
                <a:cs typeface="Liberation Sans" panose="020B0604020202020204" pitchFamily="34" charset="0"/>
              </a:rPr>
              <a:t>and some media interviews with people like Catherina van </a:t>
            </a:r>
            <a:r>
              <a:rPr lang="en-US" sz="2400" dirty="0" err="1">
                <a:latin typeface="Liberation Sans" panose="020B0604020202020204" pitchFamily="34" charset="0"/>
                <a:ea typeface="Liberation Sans" panose="020B0604020202020204" pitchFamily="34" charset="0"/>
                <a:cs typeface="Liberation Sans" panose="020B0604020202020204" pitchFamily="34" charset="0"/>
              </a:rPr>
              <a:t>Delden</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and </a:t>
            </a:r>
            <a:r>
              <a:rPr lang="en-US" sz="2400" dirty="0" err="1">
                <a:latin typeface="Liberation Sans" panose="020B0604020202020204" pitchFamily="34" charset="0"/>
                <a:ea typeface="Liberation Sans" panose="020B0604020202020204" pitchFamily="34" charset="0"/>
                <a:cs typeface="Liberation Sans" panose="020B0604020202020204" pitchFamily="34" charset="0"/>
              </a:rPr>
              <a:t>Helle-Vibeke</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r>
              <a:rPr lang="en-US" sz="2400" dirty="0" err="1">
                <a:latin typeface="Liberation Sans" panose="020B0604020202020204" pitchFamily="34" charset="0"/>
                <a:ea typeface="Liberation Sans" panose="020B0604020202020204" pitchFamily="34" charset="0"/>
                <a:cs typeface="Liberation Sans" panose="020B0604020202020204" pitchFamily="34" charset="0"/>
              </a:rPr>
              <a:t>Carstensen</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who work actively in this space (transcripts are also available on the links)</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5"/>
              </a:rPr>
              <a:t>http://www.innovation-portal.info/resources/catherina-van-delden-innosabi-2/</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4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6"/>
              </a:rPr>
              <a:t>http://www.innovation-portal.info/resources/helle-vibeke-pedersen/</a:t>
            </a:r>
            <a:endParaRPr lang="en-GB" sz="24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660881" y="87874"/>
            <a:ext cx="7275302"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Case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user led</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7">
            <a:extLst>
              <a:ext uri="{28A0092B-C50C-407E-A947-70E740481C1C}">
                <a14:useLocalDpi xmlns:a14="http://schemas.microsoft.com/office/drawing/2010/main" val="0"/>
              </a:ext>
            </a:extLst>
          </a:blip>
          <a:srcRect/>
          <a:stretch>
            <a:fillRect/>
          </a:stretch>
        </p:blipFill>
        <p:spPr bwMode="auto">
          <a:xfrm>
            <a:off x="467402" y="24663"/>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533053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317980" y="332094"/>
            <a:ext cx="6618203"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Tools/activities: Learning from others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3" name="Rectangle 12"/>
          <p:cNvSpPr/>
          <p:nvPr/>
        </p:nvSpPr>
        <p:spPr>
          <a:xfrm>
            <a:off x="604711" y="1574324"/>
            <a:ext cx="8331472" cy="4678204"/>
          </a:xfrm>
          <a:prstGeom prst="rect">
            <a:avLst/>
          </a:prstGeom>
        </p:spPr>
        <p:txBody>
          <a:bodyPr wrap="square">
            <a:spAutoFit/>
          </a:bodyPr>
          <a:lstStyle/>
          <a:p>
            <a:r>
              <a:rPr lang="en-US" sz="2400" dirty="0">
                <a:latin typeface="Liberation Sans" panose="020B0604020202020204" pitchFamily="34" charset="0"/>
                <a:ea typeface="Liberation Sans" panose="020B0604020202020204" pitchFamily="34" charset="0"/>
                <a:cs typeface="Liberation Sans" panose="020B0604020202020204" pitchFamily="34" charset="0"/>
              </a:rPr>
              <a:t>On the Portal there are tools to explore on:</a:t>
            </a:r>
          </a:p>
          <a:p>
            <a:pPr>
              <a:buFont typeface="Arial"/>
              <a:buChar char="•"/>
            </a:pPr>
            <a:r>
              <a:rPr lang="en-US" sz="2400" dirty="0">
                <a:latin typeface="Liberation Sans" panose="020B0604020202020204" pitchFamily="34" charset="0"/>
                <a:ea typeface="Liberation Sans" panose="020B0604020202020204" pitchFamily="34" charset="0"/>
                <a:cs typeface="Liberation Sans" panose="020B0604020202020204" pitchFamily="34" charset="0"/>
              </a:rPr>
              <a:t> Benchmarking</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http://www.innovation-portal.info/?s=Benchmarking</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400" dirty="0">
                <a:latin typeface="Liberation Sans" panose="020B0604020202020204" pitchFamily="34" charset="0"/>
                <a:ea typeface="Liberation Sans" panose="020B0604020202020204" pitchFamily="34" charset="0"/>
                <a:cs typeface="Liberation Sans" panose="020B0604020202020204" pitchFamily="34" charset="0"/>
              </a:rPr>
              <a:t> Competitiveness profiling</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http://www.innovation-portal.info/toolkits/competitiveness-profiling/</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pPr>
              <a:buFont typeface="Arial"/>
              <a:buChar char="•"/>
            </a:pPr>
            <a:r>
              <a:rPr lang="en-US" sz="2400" dirty="0">
                <a:latin typeface="Liberation Sans" panose="020B0604020202020204" pitchFamily="34" charset="0"/>
                <a:ea typeface="Liberation Sans" panose="020B0604020202020204" pitchFamily="34" charset="0"/>
                <a:cs typeface="Liberation Sans" panose="020B0604020202020204" pitchFamily="34" charset="0"/>
              </a:rPr>
              <a:t> Value curves (Blue Ocean)</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4"/>
              </a:rPr>
              <a:t>http://www.innovation-portal.info/toolkits/blue-ocean-strategy/</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dirty="0">
                <a:latin typeface="Liberation Sans" panose="020B0604020202020204" pitchFamily="34" charset="0"/>
                <a:ea typeface="Liberation Sans" panose="020B0604020202020204" pitchFamily="34" charset="0"/>
                <a:cs typeface="Liberation Sans" panose="020B0604020202020204" pitchFamily="34" charset="0"/>
              </a:rPr>
              <a:t>Activity -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ask students to provide examples on how these tools could be used to find opportunities for </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product and/or process innovation</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5"/>
          <a:stretch>
            <a:fillRect/>
          </a:stretch>
        </p:blipFill>
        <p:spPr>
          <a:xfrm>
            <a:off x="354446" y="240308"/>
            <a:ext cx="990600" cy="1009650"/>
          </a:xfrm>
          <a:prstGeom prst="rect">
            <a:avLst/>
          </a:prstGeom>
        </p:spPr>
      </p:pic>
      <p:pic>
        <p:nvPicPr>
          <p:cNvPr id="10" name="Picture 9"/>
          <p:cNvPicPr/>
          <p:nvPr/>
        </p:nvPicPr>
        <p:blipFill>
          <a:blip r:embed="rId6">
            <a:extLst>
              <a:ext uri="{28A0092B-C50C-407E-A947-70E740481C1C}">
                <a14:useLocalDpi xmlns:a14="http://schemas.microsoft.com/office/drawing/2010/main" val="0"/>
              </a:ext>
            </a:extLst>
          </a:blip>
          <a:srcRect/>
          <a:stretch>
            <a:fillRect/>
          </a:stretch>
        </p:blipFill>
        <p:spPr bwMode="auto">
          <a:xfrm>
            <a:off x="1416628" y="240308"/>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5495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317980" y="332094"/>
            <a:ext cx="4783089"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User-Led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3" name="Rectangle 12"/>
          <p:cNvSpPr/>
          <p:nvPr/>
        </p:nvSpPr>
        <p:spPr>
          <a:xfrm>
            <a:off x="604711" y="1657451"/>
            <a:ext cx="8331472" cy="4708982"/>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There are many online innovation contests asking for user input.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Ask students to </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research websites to find an opportunity to co-create and participate.  </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Get them to review these and present back (using screen shots) explaining how they are being invited to participate in innovation.  What might the challenges be in using this approach to finding innovation opportunities for an organization?</a:t>
            </a: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000" dirty="0">
                <a:latin typeface="Liberation Sans" panose="020B0604020202020204" pitchFamily="34" charset="0"/>
                <a:ea typeface="Liberation Sans" panose="020B0604020202020204" pitchFamily="34" charset="0"/>
                <a:cs typeface="Liberation Sans" panose="020B0604020202020204" pitchFamily="34" charset="0"/>
              </a:rPr>
              <a:t>(Thanks to Hagen </a:t>
            </a:r>
            <a:r>
              <a:rPr lang="en-US" sz="2000" dirty="0" err="1">
                <a:latin typeface="Liberation Sans" panose="020B0604020202020204" pitchFamily="34" charset="0"/>
                <a:ea typeface="Liberation Sans" panose="020B0604020202020204" pitchFamily="34" charset="0"/>
                <a:cs typeface="Liberation Sans" panose="020B0604020202020204" pitchFamily="34" charset="0"/>
              </a:rPr>
              <a:t>Habicht</a:t>
            </a:r>
            <a:r>
              <a:rPr lang="en-US" sz="2000" dirty="0">
                <a:latin typeface="Liberation Sans" panose="020B0604020202020204" pitchFamily="34" charset="0"/>
                <a:ea typeface="Liberation Sans" panose="020B0604020202020204" pitchFamily="34" charset="0"/>
                <a:cs typeface="Liberation Sans" panose="020B0604020202020204" pitchFamily="34" charset="0"/>
              </a:rPr>
              <a:t>, HHL Leipzig for suggesting this exercise)</a:t>
            </a:r>
            <a:endParaRPr lang="en-GB" sz="20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2">
            <a:extLst>
              <a:ext uri="{28A0092B-C50C-407E-A947-70E740481C1C}">
                <a14:useLocalDpi xmlns:a14="http://schemas.microsoft.com/office/drawing/2010/main" val="0"/>
              </a:ext>
            </a:extLst>
          </a:blip>
          <a:srcRect/>
          <a:stretch>
            <a:fillRect/>
          </a:stretch>
        </p:blipFill>
        <p:spPr bwMode="auto">
          <a:xfrm>
            <a:off x="458167" y="286201"/>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65238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a:off x="458167" y="138541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7" name="Title 1"/>
          <p:cNvSpPr txBox="1">
            <a:spLocks/>
          </p:cNvSpPr>
          <p:nvPr/>
        </p:nvSpPr>
        <p:spPr>
          <a:xfrm>
            <a:off x="2317980" y="332094"/>
            <a:ext cx="4783089"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Using the crowd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533688" y="8787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287" y="1462630"/>
            <a:ext cx="7575776" cy="4893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99593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8167" y="1814052"/>
            <a:ext cx="8229600" cy="4525963"/>
          </a:xfrm>
        </p:spPr>
        <p:txBody>
          <a:bodyPr/>
          <a:lstStyle/>
          <a:p>
            <a:pPr>
              <a:buNone/>
            </a:pPr>
            <a:r>
              <a:rPr lang="en-US" dirty="0">
                <a:latin typeface="Liberation Sans" panose="020B0604020202020204" pitchFamily="34" charset="0"/>
                <a:ea typeface="Liberation Sans" panose="020B0604020202020204" pitchFamily="34" charset="0"/>
                <a:cs typeface="Liberation Sans" panose="020B0604020202020204" pitchFamily="34" charset="0"/>
              </a:rPr>
              <a:t>You can view the IDEO Innovation Process in action on the Portal </a:t>
            </a:r>
          </a:p>
          <a:p>
            <a:pPr>
              <a:buNone/>
            </a:pPr>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http://www.innovation-portal.info/resources/ideo-innovation-in-action/</a:t>
            </a:r>
            <a:endParaRPr lang="en-US"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Title 1"/>
          <p:cNvSpPr txBox="1">
            <a:spLocks/>
          </p:cNvSpPr>
          <p:nvPr/>
        </p:nvSpPr>
        <p:spPr>
          <a:xfrm>
            <a:off x="2244239" y="87874"/>
            <a:ext cx="4783089"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Prototyping</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cxnSp>
        <p:nvCxnSpPr>
          <p:cNvPr id="7" name="Straight Connector 6"/>
          <p:cNvCxnSpPr/>
          <p:nvPr/>
        </p:nvCxnSpPr>
        <p:spPr>
          <a:xfrm>
            <a:off x="458167" y="138541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Footer Placeholder 5"/>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90492" y="171000"/>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2682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202254"/>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580287" y="1407821"/>
            <a:ext cx="8331472" cy="4832092"/>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some case studies of organizations (like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Karolinska</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Hospital – and sectors (like the global automotive industry)) which have made use of benchmarking:</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http://www.innovation-portal.info/?s=Karolinska</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http://www.innovation-portal.info/resources/benchmarking-in-the-global-automobile-industry/</a:t>
            </a:r>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660881" y="161140"/>
            <a:ext cx="7275302" cy="917864"/>
          </a:xfrm>
          <a:prstGeom prst="rect">
            <a:avLst/>
          </a:prstGeom>
        </p:spPr>
        <p:txBody>
          <a:bodyPr vert="horz" lIns="91440" tIns="45720" rIns="91440" bIns="45720" rtlCol="0" anchor="ctr">
            <a:noAutofit/>
          </a:bodyPr>
          <a:lstStyle/>
          <a:p>
            <a:pPr lvl="0"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Case-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study: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benchmarking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4">
            <a:extLst>
              <a:ext uri="{28A0092B-C50C-407E-A947-70E740481C1C}">
                <a14:useLocalDpi xmlns:a14="http://schemas.microsoft.com/office/drawing/2010/main" val="0"/>
              </a:ext>
            </a:extLst>
          </a:blip>
          <a:srcRect/>
          <a:stretch>
            <a:fillRect/>
          </a:stretch>
        </p:blipFill>
        <p:spPr bwMode="auto">
          <a:xfrm>
            <a:off x="458167" y="8992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2249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220355"/>
            <a:ext cx="8331472" cy="4893647"/>
          </a:xfrm>
          <a:prstGeom prst="rect">
            <a:avLst/>
          </a:prstGeom>
        </p:spPr>
        <p:txBody>
          <a:bodyPr wrap="square">
            <a:spAutoFit/>
          </a:bodyPr>
          <a:lstStyle/>
          <a:p>
            <a:r>
              <a:rPr lang="en-US" sz="2400" dirty="0">
                <a:latin typeface="Liberation Sans" panose="020B0604020202020204" pitchFamily="34" charset="0"/>
                <a:ea typeface="Liberation Sans" panose="020B0604020202020204" pitchFamily="34" charset="0"/>
                <a:cs typeface="Liberation Sans" panose="020B0604020202020204" pitchFamily="34" charset="0"/>
              </a:rPr>
              <a:t>On the Portal there is a description of the DOME project which used lessons from other sectors as a source of innovation. </a:t>
            </a:r>
          </a:p>
          <a:p>
            <a:r>
              <a:rPr lang="en-US" sz="24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http://www.innovation-portal.info/resources/dome-designing-out-medical-error/</a:t>
            </a:r>
            <a:endParaRPr lang="en-US" sz="24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400" dirty="0">
                <a:latin typeface="Liberation Sans" panose="020B0604020202020204" pitchFamily="34" charset="0"/>
                <a:ea typeface="Liberation Sans" panose="020B0604020202020204" pitchFamily="34" charset="0"/>
                <a:cs typeface="Liberation Sans" panose="020B0604020202020204" pitchFamily="34" charset="0"/>
              </a:rPr>
              <a:t>The Aravind eye clinics case also took inspiration from McDonalds</a:t>
            </a:r>
          </a:p>
          <a:p>
            <a:r>
              <a:rPr lang="en-US" sz="24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http://www.innovation-portal.info/resources/aravind-eye-clinics/</a:t>
            </a:r>
            <a:endParaRPr lang="en-US" sz="24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Ask students </a:t>
            </a:r>
            <a:r>
              <a:rPr lang="en-US" sz="2400" dirty="0">
                <a:latin typeface="Liberation Sans" panose="020B0604020202020204" pitchFamily="34" charset="0"/>
                <a:ea typeface="Liberation Sans" panose="020B0604020202020204" pitchFamily="34" charset="0"/>
                <a:cs typeface="Liberation Sans" panose="020B0604020202020204" pitchFamily="34" charset="0"/>
              </a:rPr>
              <a:t>to find a problem area in an organization and then look for analogue industries/areas from where they can learn.</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89014"/>
            <a:ext cx="7564399" cy="917864"/>
          </a:xfrm>
          <a:prstGeom prst="rect">
            <a:avLst/>
          </a:prstGeom>
        </p:spPr>
        <p:txBody>
          <a:bodyPr vert="horz" lIns="91440" tIns="45720" rIns="91440" bIns="45720" rtlCol="0" anchor="ctr">
            <a:noAutofit/>
          </a:bodyPr>
          <a:lstStyle/>
          <a:p>
            <a:pPr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Activity: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Recombinant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4">
            <a:extLst>
              <a:ext uri="{28A0092B-C50C-407E-A947-70E740481C1C}">
                <a14:useLocalDpi xmlns:a14="http://schemas.microsoft.com/office/drawing/2010/main" val="0"/>
              </a:ext>
            </a:extLst>
          </a:blip>
          <a:srcRect/>
          <a:stretch>
            <a:fillRect/>
          </a:stretch>
        </p:blipFill>
        <p:spPr bwMode="auto">
          <a:xfrm>
            <a:off x="405730" y="43121"/>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6274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670966"/>
            <a:ext cx="8331472" cy="1384995"/>
          </a:xfrm>
          <a:prstGeom prst="rect">
            <a:avLst/>
          </a:prstGeom>
        </p:spPr>
        <p:txBody>
          <a:bodyPr wrap="square">
            <a:spAutoFit/>
          </a:body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Ask students to </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research an example of a regulated sector and highlight how innovation happens in response to this, and to try and get around this.</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89014"/>
            <a:ext cx="7564399"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Activity: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Regulation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433439" y="43121"/>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832111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Futures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458167" y="1951672"/>
            <a:ext cx="8261454" cy="3970318"/>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is a podcast interview with Helen King of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Bord</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Bhia</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the government body in Ireland responsible for supporting the food industry. It explores the ways in which futures can be used to drive an innovation agenda:</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http://www.innovation-portal.info/resources/helen-king-futures-thinking/</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p>
        </p:txBody>
      </p:sp>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458167" y="332094"/>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905978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3543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317980" y="332094"/>
            <a:ext cx="4783089"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Tools: Futures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3" name="Rectangle 12"/>
          <p:cNvSpPr/>
          <p:nvPr/>
        </p:nvSpPr>
        <p:spPr>
          <a:xfrm>
            <a:off x="604711" y="1584185"/>
            <a:ext cx="8331472" cy="3539431"/>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is a ‘Futures toolkit’ which describes several techniques:</a:t>
            </a: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http://www.innovation-portal.info/resources/futures-toolkit/</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3"/>
          <a:stretch>
            <a:fillRect/>
          </a:stretch>
        </p:blipFill>
        <p:spPr>
          <a:xfrm>
            <a:off x="458167" y="224144"/>
            <a:ext cx="990600" cy="1009650"/>
          </a:xfrm>
          <a:prstGeom prst="rect">
            <a:avLst/>
          </a:prstGeom>
        </p:spPr>
      </p:pic>
    </p:spTree>
    <p:extLst>
      <p:ext uri="{BB962C8B-B14F-4D97-AF65-F5344CB8AC3E}">
        <p14:creationId xmlns:p14="http://schemas.microsoft.com/office/powerpoint/2010/main" val="2783389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335435"/>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2317980" y="332094"/>
            <a:ext cx="4783089" cy="917864"/>
          </a:xfrm>
          <a:prstGeom prst="rect">
            <a:avLst/>
          </a:prstGeom>
        </p:spPr>
        <p:txBody>
          <a:bodyPr vert="horz" lIns="91440" tIns="45720" rIns="91440" bIns="45720" rtlCol="0" anchor="ctr">
            <a:noAutofit/>
          </a:bodyPr>
          <a:lstStyle/>
          <a:p>
            <a:pPr lvl="0"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Activities: Futures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13" name="Rectangle 12"/>
          <p:cNvSpPr/>
          <p:nvPr/>
        </p:nvSpPr>
        <p:spPr>
          <a:xfrm>
            <a:off x="604711" y="971158"/>
            <a:ext cx="8331472" cy="6001643"/>
          </a:xfrm>
          <a:prstGeom prst="rect">
            <a:avLst/>
          </a:prstGeom>
        </p:spPr>
        <p:txBody>
          <a:bodyPr wrap="square">
            <a:spAutoFit/>
          </a:bodyPr>
          <a:lstStyle/>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Ask students to make use of some of the tools in the Futures Toolkit to present pictures/scenarios of the future and potential innovation opportunities emerging from this. </a:t>
            </a: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As a variant you could allocate different tools to each group of students and ask them to compare their usefulness.</a:t>
            </a: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Another variant is to explore different futures via:</a:t>
            </a: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http://www.innovation-portal.info/wp-content/uploads/Innovation-futures.pdf</a:t>
            </a:r>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©2015 John Wiley and Sons </a:t>
            </a: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443830" y="227897"/>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79029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50752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361564" y="332094"/>
            <a:ext cx="5739505" cy="917864"/>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Design driven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26" name="Picture 25"/>
          <p:cNvPicPr/>
          <p:nvPr/>
        </p:nvPicPr>
        <p:blipFill>
          <a:blip r:embed="rId2">
            <a:extLst>
              <a:ext uri="{28A0092B-C50C-407E-A947-70E740481C1C}">
                <a14:useLocalDpi xmlns:a14="http://schemas.microsoft.com/office/drawing/2010/main" val="0"/>
              </a:ext>
            </a:extLst>
          </a:blip>
          <a:srcRect/>
          <a:stretch>
            <a:fillRect/>
          </a:stretch>
        </p:blipFill>
        <p:spPr bwMode="auto">
          <a:xfrm>
            <a:off x="423912" y="30048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3067" y="1701775"/>
            <a:ext cx="6849969" cy="465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49495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202254"/>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580287" y="1407821"/>
            <a:ext cx="8331472" cy="4555093"/>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On the Portal there are several cases and media interviews looking at the role for design in enhancing services – for example, Lynne Maher on patient-</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centred</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healthcare and the RED and Open Door cases.</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http://www.innovation-portal.info/?s=Lynne+Maher</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3"/>
              </a:rPr>
              <a:t>http://www.innovation-portal.info/?s=Open+Door</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US" sz="1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rPr>
              <a:t>IDEO video</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US" sz="2800" dirty="0">
                <a:latin typeface="Liberation Sans" panose="020B0604020202020204" pitchFamily="34" charset="0"/>
                <a:ea typeface="Liberation Sans" panose="020B0604020202020204" pitchFamily="34" charset="0"/>
                <a:cs typeface="Liberation Sans" panose="020B0604020202020204" pitchFamily="34" charset="0"/>
                <a:hlinkClick r:id="rId4"/>
              </a:rPr>
              <a:t>http://www.innovation-portal.info/resources/ideo-innovation-in-action/</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2471473" y="161140"/>
            <a:ext cx="6464710" cy="917864"/>
          </a:xfrm>
          <a:prstGeom prst="rect">
            <a:avLst/>
          </a:prstGeom>
        </p:spPr>
        <p:txBody>
          <a:bodyPr vert="horz" lIns="91440" tIns="45720" rIns="91440" bIns="45720" rtlCol="0" anchor="ctr">
            <a:noAutofit/>
          </a:bodyPr>
          <a:lstStyle/>
          <a:p>
            <a:pPr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Case-</a:t>
            </a: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study: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Examples of design driven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13" name="Picture 12"/>
          <p:cNvPicPr/>
          <p:nvPr/>
        </p:nvPicPr>
        <p:blipFill>
          <a:blip r:embed="rId5">
            <a:extLst>
              <a:ext uri="{28A0092B-C50C-407E-A947-70E740481C1C}">
                <a14:useLocalDpi xmlns:a14="http://schemas.microsoft.com/office/drawing/2010/main" val="0"/>
              </a:ext>
            </a:extLst>
          </a:blip>
          <a:srcRect/>
          <a:stretch>
            <a:fillRect/>
          </a:stretch>
        </p:blipFill>
        <p:spPr bwMode="auto">
          <a:xfrm>
            <a:off x="458167" y="161140"/>
            <a:ext cx="99060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Picture 13"/>
          <p:cNvPicPr/>
          <p:nvPr/>
        </p:nvPicPr>
        <p:blipFill>
          <a:blip r:embed="rId6">
            <a:extLst>
              <a:ext uri="{28A0092B-C50C-407E-A947-70E740481C1C}">
                <a14:useLocalDpi xmlns:a14="http://schemas.microsoft.com/office/drawing/2010/main" val="0"/>
              </a:ext>
            </a:extLst>
          </a:blip>
          <a:srcRect/>
          <a:stretch>
            <a:fillRect/>
          </a:stretch>
        </p:blipFill>
        <p:spPr bwMode="auto">
          <a:xfrm>
            <a:off x="1461823" y="115247"/>
            <a:ext cx="10096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93425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202254"/>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580287" y="1407821"/>
            <a:ext cx="8331472" cy="1384995"/>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Tools are described in the ‘Design methods’ toolbox</a:t>
            </a:r>
          </a:p>
          <a:p>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hlinkClick r:id="rId2"/>
              </a:rPr>
              <a:t>http://www.innovation-portal.info/toolkits/browse-tools-by-category/?sort=task&amp;term_id=165</a:t>
            </a:r>
            <a:r>
              <a:rPr lang="en-US"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rPr>
              <a:t>  </a:t>
            </a:r>
            <a:endParaRPr lang="en-GB" sz="28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825823" y="161140"/>
            <a:ext cx="7110360" cy="917864"/>
          </a:xfrm>
          <a:prstGeom prst="rect">
            <a:avLst/>
          </a:prstGeom>
        </p:spPr>
        <p:txBody>
          <a:bodyPr vert="horz" lIns="91440" tIns="45720" rIns="91440" bIns="45720" rtlCol="0" anchor="ctr">
            <a:noAutofit/>
          </a:bodyPr>
          <a:lstStyle/>
          <a:p>
            <a:pPr algn="ctr">
              <a:spcBef>
                <a:spcPct val="0"/>
              </a:spcBef>
              <a:defRPr/>
            </a:pPr>
            <a:r>
              <a:rPr kumimoji="0" lang="en-GB" sz="3600" b="1" i="0" u="none" strike="noStrike" kern="1200" cap="none" spc="0" normalizeH="0" baseline="0" noProof="0" dirty="0">
                <a:ln>
                  <a:noFill/>
                </a:ln>
                <a:solidFill>
                  <a:srgbClr val="008000"/>
                </a:solidFill>
                <a:effectLst/>
                <a:uLnTx/>
                <a:uFillTx/>
                <a:latin typeface="Liberation Sans" panose="020B0604020202020204" pitchFamily="34" charset="0"/>
                <a:ea typeface="Liberation Sans" panose="020B0604020202020204" pitchFamily="34" charset="0"/>
                <a:cs typeface="Liberation Sans" panose="020B0604020202020204" pitchFamily="34" charset="0"/>
              </a:rPr>
              <a:t>Tools for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design driven innovation</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©2015 John Wiley and Sons </a:t>
            </a: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3"/>
          <a:stretch>
            <a:fillRect/>
          </a:stretch>
        </p:blipFill>
        <p:spPr>
          <a:xfrm>
            <a:off x="530157" y="69354"/>
            <a:ext cx="990600" cy="1009650"/>
          </a:xfrm>
          <a:prstGeom prst="rect">
            <a:avLst/>
          </a:prstGeom>
        </p:spPr>
      </p:pic>
    </p:spTree>
    <p:extLst>
      <p:ext uri="{BB962C8B-B14F-4D97-AF65-F5344CB8AC3E}">
        <p14:creationId xmlns:p14="http://schemas.microsoft.com/office/powerpoint/2010/main" val="2634242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236069"/>
            <a:ext cx="8331472" cy="3970318"/>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Audley</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Williamson is not a household name of the Thomas Edison variety but he was a successful innovator whose UK business sold for £135m in 2004.  The core product which he invented was called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Swarfega</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and offered a widely used and </a:t>
            </a:r>
            <a:r>
              <a:rPr lang="en-US" sz="2800" dirty="0" err="1">
                <a:latin typeface="Liberation Sans" panose="020B0604020202020204" pitchFamily="34" charset="0"/>
                <a:ea typeface="Liberation Sans" panose="020B0604020202020204" pitchFamily="34" charset="0"/>
                <a:cs typeface="Liberation Sans" panose="020B0604020202020204" pitchFamily="34" charset="0"/>
              </a:rPr>
              <a:t>dermatologically</a:t>
            </a:r>
            <a:r>
              <a:rPr lang="en-US" sz="2800" dirty="0">
                <a:latin typeface="Liberation Sans" panose="020B0604020202020204" pitchFamily="34" charset="0"/>
                <a:ea typeface="Liberation Sans" panose="020B0604020202020204" pitchFamily="34" charset="0"/>
                <a:cs typeface="Liberation Sans" panose="020B0604020202020204" pitchFamily="34" charset="0"/>
              </a:rPr>
              <a:t> safe cleaner for skin.  It is a greenish gel which has achieved widespread use in households as a simple and robust aid with the advertising slogan ‘clean hands in a flash!’.</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itle 1"/>
          <p:cNvSpPr txBox="1">
            <a:spLocks/>
          </p:cNvSpPr>
          <p:nvPr/>
        </p:nvSpPr>
        <p:spPr>
          <a:xfrm>
            <a:off x="1424039" y="89014"/>
            <a:ext cx="7564399"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Case-study: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Accidents</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457200" y="5415744"/>
            <a:ext cx="8070776" cy="615553"/>
          </a:xfrm>
          <a:prstGeom prst="rect">
            <a:avLst/>
          </a:prstGeom>
          <a:solidFill>
            <a:schemeClr val="bg1"/>
          </a:solidFill>
        </p:spPr>
        <p:txBody>
          <a:bodyPr wrap="square">
            <a:spAutoFit/>
          </a:bodyPr>
          <a:lstStyle/>
          <a:p>
            <a:pPr algn="ctr"/>
            <a:r>
              <a:rPr lang="en-US" sz="1700" dirty="0">
                <a:latin typeface="Liberation Sans" panose="020B0604020202020204" pitchFamily="34" charset="0"/>
                <a:ea typeface="Liberation Sans" panose="020B0604020202020204" pitchFamily="34" charset="0"/>
                <a:cs typeface="Liberation Sans" panose="020B0604020202020204" pitchFamily="34" charset="0"/>
              </a:rPr>
              <a:t>Innovation in Action 6.9 of the book </a:t>
            </a:r>
            <a:r>
              <a:rPr lang="en-GB" sz="1700" dirty="0">
                <a:latin typeface="Liberation Sans" panose="020B0604020202020204" pitchFamily="34" charset="0"/>
                <a:ea typeface="Liberation Sans" panose="020B0604020202020204" pitchFamily="34" charset="0"/>
                <a:cs typeface="Liberation Sans" panose="020B0604020202020204" pitchFamily="34" charset="0"/>
              </a:rPr>
              <a:t>provides an example about innovation happened by accident or unexpected events</a:t>
            </a:r>
            <a:endParaRPr lang="en-US" sz="17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dirty="0">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p>
        </p:txBody>
      </p:sp>
      <p:pic>
        <p:nvPicPr>
          <p:cNvPr id="9" name="Picture 8"/>
          <p:cNvPicPr/>
          <p:nvPr/>
        </p:nvPicPr>
        <p:blipFill>
          <a:blip r:embed="rId2">
            <a:extLst>
              <a:ext uri="{28A0092B-C50C-407E-A947-70E740481C1C}">
                <a14:useLocalDpi xmlns:a14="http://schemas.microsoft.com/office/drawing/2010/main" val="0"/>
              </a:ext>
            </a:extLst>
          </a:blip>
          <a:srcRect/>
          <a:stretch>
            <a:fillRect/>
          </a:stretch>
        </p:blipFill>
        <p:spPr bwMode="auto">
          <a:xfrm>
            <a:off x="458167" y="84815"/>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25519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12898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10" name="Rectangle 9"/>
          <p:cNvSpPr/>
          <p:nvPr/>
        </p:nvSpPr>
        <p:spPr>
          <a:xfrm>
            <a:off x="604711" y="1236069"/>
            <a:ext cx="8331472" cy="4832092"/>
          </a:xfrm>
          <a:prstGeom prst="rect">
            <a:avLst/>
          </a:prstGeom>
        </p:spPr>
        <p:txBody>
          <a:bodyPr wrap="square">
            <a:spAutoFit/>
          </a:bodyPr>
          <a:lstStyle/>
          <a:p>
            <a:r>
              <a:rPr lang="en-US" sz="2800" dirty="0">
                <a:latin typeface="Liberation Sans" panose="020B0604020202020204" pitchFamily="34" charset="0"/>
                <a:ea typeface="Liberation Sans" panose="020B0604020202020204" pitchFamily="34" charset="0"/>
                <a:cs typeface="Liberation Sans" panose="020B0604020202020204" pitchFamily="34" charset="0"/>
              </a:rPr>
              <a:t>But the original product was not designed for this market at all – it was developed in 1941 as a mild detergent to wash silk stockings. Unfortunately the invention of Nylon and its rapid application in stockings meant that the market quickly disappeared and he was forced to find an alternative. Watching workers in a factory trying to clean their hands with an abrasive mixture of petrol, paraffin and sand which left their hands cracked and sore led him to rethink the use of his gel as a safer alternative.</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6" name="Title 1"/>
          <p:cNvSpPr txBox="1">
            <a:spLocks/>
          </p:cNvSpPr>
          <p:nvPr/>
        </p:nvSpPr>
        <p:spPr>
          <a:xfrm>
            <a:off x="1424039" y="89014"/>
            <a:ext cx="7564399" cy="917864"/>
          </a:xfrm>
          <a:prstGeom prst="rect">
            <a:avLst/>
          </a:prstGeom>
        </p:spPr>
        <p:txBody>
          <a:bodyPr vert="horz" lIns="91440" tIns="45720" rIns="91440" bIns="45720" rtlCol="0" anchor="ctr">
            <a:noAutofit/>
          </a:bodyPr>
          <a:lstStyle/>
          <a:p>
            <a:pPr lvl="0" algn="ctr">
              <a:spcBef>
                <a:spcPct val="0"/>
              </a:spcBef>
              <a:defRPr/>
            </a:pPr>
            <a:r>
              <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Case-study: </a:t>
            </a: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Accidents (continued)</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Rectangle 7"/>
          <p:cNvSpPr/>
          <p:nvPr/>
        </p:nvSpPr>
        <p:spPr>
          <a:xfrm>
            <a:off x="1788203" y="6017796"/>
            <a:ext cx="5351507" cy="338554"/>
          </a:xfrm>
          <a:prstGeom prst="rect">
            <a:avLst/>
          </a:prstGeom>
          <a:solidFill>
            <a:schemeClr val="bg1"/>
          </a:solidFill>
        </p:spPr>
        <p:txBody>
          <a:bodyPr wrap="square">
            <a:spAutoFit/>
          </a:bodyPr>
          <a:lstStyle/>
          <a:p>
            <a:r>
              <a:rPr lang="en-GB" sz="1600" dirty="0">
                <a:latin typeface="Liberation Sans" panose="020B0604020202020204" pitchFamily="34" charset="0"/>
                <a:ea typeface="Liberation Sans" panose="020B0604020202020204" pitchFamily="34" charset="0"/>
                <a:cs typeface="Liberation Sans" panose="020B0604020202020204" pitchFamily="34" charset="0"/>
              </a:rPr>
              <a:t>Source: Derived from </a:t>
            </a:r>
            <a:r>
              <a:rPr lang="en-US" sz="1400" dirty="0">
                <a:latin typeface="Liberation Sans" panose="020B0604020202020204" pitchFamily="34" charset="0"/>
                <a:ea typeface="Liberation Sans" panose="020B0604020202020204" pitchFamily="34" charset="0"/>
                <a:cs typeface="Liberation Sans" panose="020B0604020202020204" pitchFamily="34" charset="0"/>
              </a:rPr>
              <a:t>(The Independent, 28/2/2006, p7)</a:t>
            </a:r>
            <a:r>
              <a:rPr lang="en-GB" sz="1400" dirty="0">
                <a:latin typeface="Liberation Sans" panose="020B0604020202020204" pitchFamily="34" charset="0"/>
                <a:ea typeface="Liberation Sans" panose="020B0604020202020204" pitchFamily="34" charset="0"/>
                <a:cs typeface="Liberation Sans" panose="020B0604020202020204" pitchFamily="34" charset="0"/>
              </a:rPr>
              <a:t>.</a:t>
            </a:r>
            <a:r>
              <a:rPr lang="en-GB" sz="1600" dirty="0">
                <a:latin typeface="Liberation Sans" panose="020B0604020202020204" pitchFamily="34" charset="0"/>
                <a:ea typeface="Liberation Sans" panose="020B0604020202020204" pitchFamily="34" charset="0"/>
                <a:cs typeface="Liberation Sans" panose="020B0604020202020204" pitchFamily="34" charset="0"/>
              </a:rPr>
              <a:t> </a:t>
            </a:r>
            <a:endParaRPr lang="en-US" sz="1600" dirty="0">
              <a:solidFill>
                <a:srgbClr val="FF0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9" name="Picture 8"/>
          <p:cNvPicPr/>
          <p:nvPr/>
        </p:nvPicPr>
        <p:blipFill>
          <a:blip r:embed="rId2">
            <a:extLst>
              <a:ext uri="{28A0092B-C50C-407E-A947-70E740481C1C}">
                <a14:useLocalDpi xmlns:a14="http://schemas.microsoft.com/office/drawing/2010/main" val="0"/>
              </a:ext>
            </a:extLst>
          </a:blip>
          <a:srcRect/>
          <a:stretch>
            <a:fillRect/>
          </a:stretch>
        </p:blipFill>
        <p:spPr bwMode="auto">
          <a:xfrm>
            <a:off x="458167" y="57408"/>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07437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22482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58167" y="1394294"/>
            <a:ext cx="8478016" cy="4401205"/>
          </a:xfrm>
          <a:prstGeom prst="rect">
            <a:avLst/>
          </a:prstGeom>
        </p:spPr>
        <p:txBody>
          <a:bodyPr wrap="square">
            <a:spAutoFit/>
          </a:bodyPr>
          <a:lstStyle/>
          <a:p>
            <a:pPr lvl="0"/>
            <a:r>
              <a:rPr lang="en-GB" sz="2800" dirty="0">
                <a:latin typeface="Liberation Sans" panose="020B0604020202020204" pitchFamily="34" charset="0"/>
                <a:ea typeface="Liberation Sans" panose="020B0604020202020204" pitchFamily="34" charset="0"/>
                <a:cs typeface="Liberation Sans" panose="020B0604020202020204" pitchFamily="34" charset="0"/>
              </a:rPr>
              <a:t>Innovations don’t just appear perfectly formed – and the process is not simply a spark of imagination giving rise to changing the world. Instead innovations come from a number of sources and these interact over time.</a:t>
            </a: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 </a:t>
            </a:r>
          </a:p>
          <a:p>
            <a:pPr lvl="0"/>
            <a:r>
              <a:rPr lang="en-GB" sz="2800" dirty="0">
                <a:latin typeface="Liberation Sans" panose="020B0604020202020204" pitchFamily="34" charset="0"/>
                <a:ea typeface="Liberation Sans" panose="020B0604020202020204" pitchFamily="34" charset="0"/>
                <a:cs typeface="Liberation Sans" panose="020B0604020202020204" pitchFamily="34" charset="0"/>
              </a:rPr>
              <a:t>Sources of innovation can be resolved into two broad classes – knowledge push and need pull – although they almost always act in tandem. Innovation arises from the interplay between them.</a:t>
            </a: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442965" y="194909"/>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89543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458167" y="1224828"/>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1424040" y="204072"/>
            <a:ext cx="6442297" cy="971912"/>
          </a:xfrm>
          <a:prstGeom prst="rect">
            <a:avLst/>
          </a:prstGeom>
        </p:spPr>
        <p:txBody>
          <a:bodyPr vert="horz" lIns="91440" tIns="45720" rIns="91440" bIns="45720" rtlCol="0" anchor="ctr">
            <a:noAutofit/>
          </a:bodyPr>
          <a:lstStyle/>
          <a:p>
            <a:pPr algn="ctr">
              <a:spcBef>
                <a:spcPct val="0"/>
              </a:spcBef>
              <a:defRPr/>
            </a:pPr>
            <a:r>
              <a:rPr lang="en-US"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rPr>
              <a:t>Summary</a:t>
            </a:r>
            <a:endParaRPr lang="en-GB" sz="3600" b="1" dirty="0">
              <a:solidFill>
                <a:srgbClr val="008000"/>
              </a:solidFill>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Rectangle 8"/>
          <p:cNvSpPr/>
          <p:nvPr/>
        </p:nvSpPr>
        <p:spPr>
          <a:xfrm>
            <a:off x="458167" y="1486293"/>
            <a:ext cx="8478016" cy="4893647"/>
          </a:xfrm>
          <a:prstGeom prst="rect">
            <a:avLst/>
          </a:prstGeom>
        </p:spPr>
        <p:txBody>
          <a:bodyPr wrap="square">
            <a:spAutoFit/>
          </a:bodyPr>
          <a:lstStyle/>
          <a:p>
            <a:pPr lvl="0"/>
            <a:r>
              <a:rPr lang="en-GB" sz="2600" dirty="0">
                <a:latin typeface="Liberation Sans" panose="020B0604020202020204" pitchFamily="34" charset="0"/>
                <a:ea typeface="Liberation Sans" panose="020B0604020202020204" pitchFamily="34" charset="0"/>
                <a:cs typeface="Liberation Sans" panose="020B0604020202020204" pitchFamily="34" charset="0"/>
              </a:rPr>
              <a:t>There are many variations on this theme – for example, ‘need pull’ can include social needs, market needs, latent needs (squeaking wheels), crisis needs, etc.  </a:t>
            </a:r>
          </a:p>
          <a:p>
            <a:r>
              <a:rPr lang="en-GB" sz="2600" dirty="0">
                <a:latin typeface="Liberation Sans" panose="020B0604020202020204" pitchFamily="34" charset="0"/>
                <a:ea typeface="Liberation Sans" panose="020B0604020202020204" pitchFamily="34" charset="0"/>
                <a:cs typeface="Liberation Sans" panose="020B0604020202020204" pitchFamily="34" charset="0"/>
              </a:rPr>
              <a:t> </a:t>
            </a:r>
          </a:p>
          <a:p>
            <a:r>
              <a:rPr lang="en-US" sz="2600" dirty="0">
                <a:latin typeface="Liberation Sans" panose="020B0604020202020204" pitchFamily="34" charset="0"/>
                <a:ea typeface="Liberation Sans" panose="020B0604020202020204" pitchFamily="34" charset="0"/>
                <a:cs typeface="Liberation Sans" panose="020B0604020202020204" pitchFamily="34" charset="0"/>
              </a:rPr>
              <a:t>Whilst the basic forces pushing and pulling have been a feature of the innovation landscape for a long time, it involves a moving frontier in which new sources of push and pull come into play. Examples include the emerging demand pull from the ‘bottom of the pyramid’ and the opportunities opened up by an acceleration in knowledge production in R&amp;D systems around the world.</a:t>
            </a:r>
            <a:r>
              <a:rPr lang="en-GB" sz="2600" dirty="0">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2" name="Date Placeholder 1"/>
          <p:cNvSpPr>
            <a:spLocks noGrp="1"/>
          </p:cNvSpPr>
          <p:nvPr>
            <p:ph type="dt" sz="half" idx="10"/>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©2015 John Wiley and Sons </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US">
                <a:latin typeface="Liberation Sans" panose="020B0604020202020204" pitchFamily="34" charset="0"/>
                <a:ea typeface="Liberation Sans" panose="020B0604020202020204" pitchFamily="34" charset="0"/>
                <a:cs typeface="Liberation Sans" panose="020B0604020202020204" pitchFamily="34" charset="0"/>
              </a:rPr>
              <a:t>Innovation &amp; Entrepreneurship 3e by Bessant &amp; Tidd</a:t>
            </a:r>
            <a:endParaRPr lang="en-US" dirty="0">
              <a:latin typeface="Liberation Sans" panose="020B0604020202020204" pitchFamily="34" charset="0"/>
              <a:ea typeface="Liberation Sans" panose="020B0604020202020204" pitchFamily="34" charset="0"/>
              <a:cs typeface="Liberation Sans" panose="020B0604020202020204" pitchFamily="34" charset="0"/>
            </a:endParaRPr>
          </a:p>
        </p:txBody>
      </p:sp>
      <p:pic>
        <p:nvPicPr>
          <p:cNvPr id="8" name="Picture 7"/>
          <p:cNvPicPr/>
          <p:nvPr/>
        </p:nvPicPr>
        <p:blipFill>
          <a:blip r:embed="rId2">
            <a:extLst>
              <a:ext uri="{28A0092B-C50C-407E-A947-70E740481C1C}">
                <a14:useLocalDpi xmlns:a14="http://schemas.microsoft.com/office/drawing/2010/main" val="0"/>
              </a:ext>
            </a:extLst>
          </a:blip>
          <a:srcRect/>
          <a:stretch>
            <a:fillRect/>
          </a:stretch>
        </p:blipFill>
        <p:spPr bwMode="auto">
          <a:xfrm>
            <a:off x="458167" y="194907"/>
            <a:ext cx="981075" cy="981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97434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25959</TotalTime>
  <Words>2804</Words>
  <Application>Microsoft Office PowerPoint</Application>
  <PresentationFormat>On-screen Show (4:3)</PresentationFormat>
  <Paragraphs>268</Paragraphs>
  <Slides>39</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Links</vt:lpstr>
      </vt:variant>
      <vt:variant>
        <vt:i4>4</vt:i4>
      </vt:variant>
      <vt:variant>
        <vt:lpstr>Slide Titles</vt:lpstr>
      </vt:variant>
      <vt:variant>
        <vt:i4>39</vt:i4>
      </vt:variant>
    </vt:vector>
  </HeadingPairs>
  <TitlesOfParts>
    <vt:vector size="47" baseType="lpstr">
      <vt:lpstr>Arial</vt:lpstr>
      <vt:lpstr>Calibri</vt:lpstr>
      <vt:lpstr>Liberation Sans</vt:lpstr>
      <vt:lpstr>Office Theme</vt:lpstr>
      <vt:lpstr>!OLE_LINK22</vt:lpstr>
      <vt:lpstr>!OLE_LINK23</vt:lpstr>
      <vt:lpstr>!OLE_LINK24</vt:lpstr>
      <vt:lpstr>!OLE_LINK3</vt:lpstr>
      <vt:lpstr>Where Does Innovation Come From?  </vt:lpstr>
      <vt:lpstr>Learning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Recourses and Guidelines</dc:title>
  <dc:creator>anna</dc:creator>
  <cp:lastModifiedBy>Davina Evans</cp:lastModifiedBy>
  <cp:revision>360</cp:revision>
  <dcterms:created xsi:type="dcterms:W3CDTF">2015-01-01T07:29:47Z</dcterms:created>
  <dcterms:modified xsi:type="dcterms:W3CDTF">2020-03-01T21:55:50Z</dcterms:modified>
</cp:coreProperties>
</file>