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dp" ContentType="image/vnd.ms-photo"/>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74" d="100"/>
          <a:sy n="74" d="100"/>
        </p:scale>
        <p:origin x="576"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AU"/>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AU"/>
          </a:p>
        </p:txBody>
      </p:sp>
      <p:sp>
        <p:nvSpPr>
          <p:cNvPr id="4" name="Date Placeholder 3"/>
          <p:cNvSpPr>
            <a:spLocks noGrp="1"/>
          </p:cNvSpPr>
          <p:nvPr>
            <p:ph type="dt" sz="half" idx="10"/>
          </p:nvPr>
        </p:nvSpPr>
        <p:spPr/>
        <p:txBody>
          <a:bodyPr/>
          <a:lstStyle/>
          <a:p>
            <a:fld id="{C333C676-E37C-46C1-A273-611F0B8F9A06}" type="datetimeFigureOut">
              <a:rPr lang="en-AU" smtClean="0"/>
              <a:t>25/09/2025</a:t>
            </a:fld>
            <a:endParaRPr lang="en-AU"/>
          </a:p>
        </p:txBody>
      </p:sp>
      <p:sp>
        <p:nvSpPr>
          <p:cNvPr id="5" name="Footer Placeholder 4"/>
          <p:cNvSpPr>
            <a:spLocks noGrp="1"/>
          </p:cNvSpPr>
          <p:nvPr>
            <p:ph type="ftr" sz="quarter" idx="11"/>
          </p:nvPr>
        </p:nvSpPr>
        <p:spPr/>
        <p:txBody>
          <a:bodyPr/>
          <a:lstStyle/>
          <a:p>
            <a:endParaRPr lang="en-AU"/>
          </a:p>
        </p:txBody>
      </p:sp>
      <p:sp>
        <p:nvSpPr>
          <p:cNvPr id="6" name="Slide Number Placeholder 5"/>
          <p:cNvSpPr>
            <a:spLocks noGrp="1"/>
          </p:cNvSpPr>
          <p:nvPr>
            <p:ph type="sldNum" sz="quarter" idx="12"/>
          </p:nvPr>
        </p:nvSpPr>
        <p:spPr/>
        <p:txBody>
          <a:bodyPr/>
          <a:lstStyle/>
          <a:p>
            <a:fld id="{989D9CAD-D4C6-4569-9E49-D373FF9C9067}" type="slidenum">
              <a:rPr lang="en-AU" smtClean="0"/>
              <a:t>‹#›</a:t>
            </a:fld>
            <a:endParaRPr lang="en-AU"/>
          </a:p>
        </p:txBody>
      </p:sp>
    </p:spTree>
    <p:extLst>
      <p:ext uri="{BB962C8B-B14F-4D97-AF65-F5344CB8AC3E}">
        <p14:creationId xmlns:p14="http://schemas.microsoft.com/office/powerpoint/2010/main" val="34070576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AU"/>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AU"/>
          </a:p>
        </p:txBody>
      </p:sp>
      <p:sp>
        <p:nvSpPr>
          <p:cNvPr id="4" name="Date Placeholder 3"/>
          <p:cNvSpPr>
            <a:spLocks noGrp="1"/>
          </p:cNvSpPr>
          <p:nvPr>
            <p:ph type="dt" sz="half" idx="10"/>
          </p:nvPr>
        </p:nvSpPr>
        <p:spPr/>
        <p:txBody>
          <a:bodyPr/>
          <a:lstStyle/>
          <a:p>
            <a:fld id="{C333C676-E37C-46C1-A273-611F0B8F9A06}" type="datetimeFigureOut">
              <a:rPr lang="en-AU" smtClean="0"/>
              <a:t>25/09/2025</a:t>
            </a:fld>
            <a:endParaRPr lang="en-AU"/>
          </a:p>
        </p:txBody>
      </p:sp>
      <p:sp>
        <p:nvSpPr>
          <p:cNvPr id="5" name="Footer Placeholder 4"/>
          <p:cNvSpPr>
            <a:spLocks noGrp="1"/>
          </p:cNvSpPr>
          <p:nvPr>
            <p:ph type="ftr" sz="quarter" idx="11"/>
          </p:nvPr>
        </p:nvSpPr>
        <p:spPr/>
        <p:txBody>
          <a:bodyPr/>
          <a:lstStyle/>
          <a:p>
            <a:endParaRPr lang="en-AU"/>
          </a:p>
        </p:txBody>
      </p:sp>
      <p:sp>
        <p:nvSpPr>
          <p:cNvPr id="6" name="Slide Number Placeholder 5"/>
          <p:cNvSpPr>
            <a:spLocks noGrp="1"/>
          </p:cNvSpPr>
          <p:nvPr>
            <p:ph type="sldNum" sz="quarter" idx="12"/>
          </p:nvPr>
        </p:nvSpPr>
        <p:spPr/>
        <p:txBody>
          <a:bodyPr/>
          <a:lstStyle/>
          <a:p>
            <a:fld id="{989D9CAD-D4C6-4569-9E49-D373FF9C9067}" type="slidenum">
              <a:rPr lang="en-AU" smtClean="0"/>
              <a:t>‹#›</a:t>
            </a:fld>
            <a:endParaRPr lang="en-AU"/>
          </a:p>
        </p:txBody>
      </p:sp>
    </p:spTree>
    <p:extLst>
      <p:ext uri="{BB962C8B-B14F-4D97-AF65-F5344CB8AC3E}">
        <p14:creationId xmlns:p14="http://schemas.microsoft.com/office/powerpoint/2010/main" val="9754146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AU"/>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C333C676-E37C-46C1-A273-611F0B8F9A06}" type="datetimeFigureOut">
              <a:rPr lang="en-AU" smtClean="0"/>
              <a:t>25/09/2025</a:t>
            </a:fld>
            <a:endParaRPr lang="en-AU"/>
          </a:p>
        </p:txBody>
      </p:sp>
      <p:sp>
        <p:nvSpPr>
          <p:cNvPr id="5" name="Footer Placeholder 4"/>
          <p:cNvSpPr>
            <a:spLocks noGrp="1"/>
          </p:cNvSpPr>
          <p:nvPr>
            <p:ph type="ftr" sz="quarter" idx="11"/>
          </p:nvPr>
        </p:nvSpPr>
        <p:spPr/>
        <p:txBody>
          <a:bodyPr/>
          <a:lstStyle/>
          <a:p>
            <a:endParaRPr lang="en-AU"/>
          </a:p>
        </p:txBody>
      </p:sp>
      <p:sp>
        <p:nvSpPr>
          <p:cNvPr id="6" name="Slide Number Placeholder 5"/>
          <p:cNvSpPr>
            <a:spLocks noGrp="1"/>
          </p:cNvSpPr>
          <p:nvPr>
            <p:ph type="sldNum" sz="quarter" idx="12"/>
          </p:nvPr>
        </p:nvSpPr>
        <p:spPr/>
        <p:txBody>
          <a:bodyPr/>
          <a:lstStyle/>
          <a:p>
            <a:fld id="{989D9CAD-D4C6-4569-9E49-D373FF9C9067}" type="slidenum">
              <a:rPr lang="en-AU" smtClean="0"/>
              <a:t>‹#›</a:t>
            </a:fld>
            <a:endParaRPr lang="en-AU"/>
          </a:p>
        </p:txBody>
      </p:sp>
    </p:spTree>
    <p:extLst>
      <p:ext uri="{BB962C8B-B14F-4D97-AF65-F5344CB8AC3E}">
        <p14:creationId xmlns:p14="http://schemas.microsoft.com/office/powerpoint/2010/main" val="76185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AU"/>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AU"/>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AU"/>
          </a:p>
        </p:txBody>
      </p:sp>
      <p:sp>
        <p:nvSpPr>
          <p:cNvPr id="5" name="Date Placeholder 4"/>
          <p:cNvSpPr>
            <a:spLocks noGrp="1"/>
          </p:cNvSpPr>
          <p:nvPr>
            <p:ph type="dt" sz="half" idx="10"/>
          </p:nvPr>
        </p:nvSpPr>
        <p:spPr/>
        <p:txBody>
          <a:bodyPr/>
          <a:lstStyle/>
          <a:p>
            <a:fld id="{C333C676-E37C-46C1-A273-611F0B8F9A06}" type="datetimeFigureOut">
              <a:rPr lang="en-AU" smtClean="0"/>
              <a:t>25/09/2025</a:t>
            </a:fld>
            <a:endParaRPr lang="en-AU"/>
          </a:p>
        </p:txBody>
      </p:sp>
      <p:sp>
        <p:nvSpPr>
          <p:cNvPr id="6" name="Footer Placeholder 5"/>
          <p:cNvSpPr>
            <a:spLocks noGrp="1"/>
          </p:cNvSpPr>
          <p:nvPr>
            <p:ph type="ftr" sz="quarter" idx="11"/>
          </p:nvPr>
        </p:nvSpPr>
        <p:spPr/>
        <p:txBody>
          <a:bodyPr/>
          <a:lstStyle/>
          <a:p>
            <a:endParaRPr lang="en-AU"/>
          </a:p>
        </p:txBody>
      </p:sp>
      <p:sp>
        <p:nvSpPr>
          <p:cNvPr id="7" name="Slide Number Placeholder 6"/>
          <p:cNvSpPr>
            <a:spLocks noGrp="1"/>
          </p:cNvSpPr>
          <p:nvPr>
            <p:ph type="sldNum" sz="quarter" idx="12"/>
          </p:nvPr>
        </p:nvSpPr>
        <p:spPr/>
        <p:txBody>
          <a:bodyPr/>
          <a:lstStyle/>
          <a:p>
            <a:fld id="{989D9CAD-D4C6-4569-9E49-D373FF9C9067}" type="slidenum">
              <a:rPr lang="en-AU" smtClean="0"/>
              <a:t>‹#›</a:t>
            </a:fld>
            <a:endParaRPr lang="en-AU"/>
          </a:p>
        </p:txBody>
      </p:sp>
    </p:spTree>
    <p:extLst>
      <p:ext uri="{BB962C8B-B14F-4D97-AF65-F5344CB8AC3E}">
        <p14:creationId xmlns:p14="http://schemas.microsoft.com/office/powerpoint/2010/main" val="41554096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AU"/>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AU"/>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AU"/>
          </a:p>
        </p:txBody>
      </p:sp>
      <p:sp>
        <p:nvSpPr>
          <p:cNvPr id="7" name="Date Placeholder 6"/>
          <p:cNvSpPr>
            <a:spLocks noGrp="1"/>
          </p:cNvSpPr>
          <p:nvPr>
            <p:ph type="dt" sz="half" idx="10"/>
          </p:nvPr>
        </p:nvSpPr>
        <p:spPr/>
        <p:txBody>
          <a:bodyPr/>
          <a:lstStyle/>
          <a:p>
            <a:fld id="{C333C676-E37C-46C1-A273-611F0B8F9A06}" type="datetimeFigureOut">
              <a:rPr lang="en-AU" smtClean="0"/>
              <a:t>25/09/2025</a:t>
            </a:fld>
            <a:endParaRPr lang="en-AU"/>
          </a:p>
        </p:txBody>
      </p:sp>
      <p:sp>
        <p:nvSpPr>
          <p:cNvPr id="8" name="Footer Placeholder 7"/>
          <p:cNvSpPr>
            <a:spLocks noGrp="1"/>
          </p:cNvSpPr>
          <p:nvPr>
            <p:ph type="ftr" sz="quarter" idx="11"/>
          </p:nvPr>
        </p:nvSpPr>
        <p:spPr/>
        <p:txBody>
          <a:bodyPr/>
          <a:lstStyle/>
          <a:p>
            <a:endParaRPr lang="en-AU"/>
          </a:p>
        </p:txBody>
      </p:sp>
      <p:sp>
        <p:nvSpPr>
          <p:cNvPr id="9" name="Slide Number Placeholder 8"/>
          <p:cNvSpPr>
            <a:spLocks noGrp="1"/>
          </p:cNvSpPr>
          <p:nvPr>
            <p:ph type="sldNum" sz="quarter" idx="12"/>
          </p:nvPr>
        </p:nvSpPr>
        <p:spPr/>
        <p:txBody>
          <a:bodyPr/>
          <a:lstStyle/>
          <a:p>
            <a:fld id="{989D9CAD-D4C6-4569-9E49-D373FF9C9067}" type="slidenum">
              <a:rPr lang="en-AU" smtClean="0"/>
              <a:t>‹#›</a:t>
            </a:fld>
            <a:endParaRPr lang="en-AU"/>
          </a:p>
        </p:txBody>
      </p:sp>
    </p:spTree>
    <p:extLst>
      <p:ext uri="{BB962C8B-B14F-4D97-AF65-F5344CB8AC3E}">
        <p14:creationId xmlns:p14="http://schemas.microsoft.com/office/powerpoint/2010/main" val="360663503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AU"/>
          </a:p>
        </p:txBody>
      </p:sp>
      <p:sp>
        <p:nvSpPr>
          <p:cNvPr id="3" name="Date Placeholder 2"/>
          <p:cNvSpPr>
            <a:spLocks noGrp="1"/>
          </p:cNvSpPr>
          <p:nvPr>
            <p:ph type="dt" sz="half" idx="10"/>
          </p:nvPr>
        </p:nvSpPr>
        <p:spPr/>
        <p:txBody>
          <a:bodyPr/>
          <a:lstStyle/>
          <a:p>
            <a:fld id="{C333C676-E37C-46C1-A273-611F0B8F9A06}" type="datetimeFigureOut">
              <a:rPr lang="en-AU" smtClean="0"/>
              <a:t>25/09/2025</a:t>
            </a:fld>
            <a:endParaRPr lang="en-AU"/>
          </a:p>
        </p:txBody>
      </p:sp>
      <p:sp>
        <p:nvSpPr>
          <p:cNvPr id="4" name="Footer Placeholder 3"/>
          <p:cNvSpPr>
            <a:spLocks noGrp="1"/>
          </p:cNvSpPr>
          <p:nvPr>
            <p:ph type="ftr" sz="quarter" idx="11"/>
          </p:nvPr>
        </p:nvSpPr>
        <p:spPr/>
        <p:txBody>
          <a:bodyPr/>
          <a:lstStyle/>
          <a:p>
            <a:endParaRPr lang="en-AU"/>
          </a:p>
        </p:txBody>
      </p:sp>
      <p:sp>
        <p:nvSpPr>
          <p:cNvPr id="5" name="Slide Number Placeholder 4"/>
          <p:cNvSpPr>
            <a:spLocks noGrp="1"/>
          </p:cNvSpPr>
          <p:nvPr>
            <p:ph type="sldNum" sz="quarter" idx="12"/>
          </p:nvPr>
        </p:nvSpPr>
        <p:spPr/>
        <p:txBody>
          <a:bodyPr/>
          <a:lstStyle/>
          <a:p>
            <a:fld id="{989D9CAD-D4C6-4569-9E49-D373FF9C9067}" type="slidenum">
              <a:rPr lang="en-AU" smtClean="0"/>
              <a:t>‹#›</a:t>
            </a:fld>
            <a:endParaRPr lang="en-AU"/>
          </a:p>
        </p:txBody>
      </p:sp>
    </p:spTree>
    <p:extLst>
      <p:ext uri="{BB962C8B-B14F-4D97-AF65-F5344CB8AC3E}">
        <p14:creationId xmlns:p14="http://schemas.microsoft.com/office/powerpoint/2010/main" val="9595978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333C676-E37C-46C1-A273-611F0B8F9A06}" type="datetimeFigureOut">
              <a:rPr lang="en-AU" smtClean="0"/>
              <a:t>25/09/2025</a:t>
            </a:fld>
            <a:endParaRPr lang="en-AU"/>
          </a:p>
        </p:txBody>
      </p:sp>
      <p:sp>
        <p:nvSpPr>
          <p:cNvPr id="3" name="Footer Placeholder 2"/>
          <p:cNvSpPr>
            <a:spLocks noGrp="1"/>
          </p:cNvSpPr>
          <p:nvPr>
            <p:ph type="ftr" sz="quarter" idx="11"/>
          </p:nvPr>
        </p:nvSpPr>
        <p:spPr/>
        <p:txBody>
          <a:bodyPr/>
          <a:lstStyle/>
          <a:p>
            <a:endParaRPr lang="en-AU"/>
          </a:p>
        </p:txBody>
      </p:sp>
      <p:sp>
        <p:nvSpPr>
          <p:cNvPr id="4" name="Slide Number Placeholder 3"/>
          <p:cNvSpPr>
            <a:spLocks noGrp="1"/>
          </p:cNvSpPr>
          <p:nvPr>
            <p:ph type="sldNum" sz="quarter" idx="12"/>
          </p:nvPr>
        </p:nvSpPr>
        <p:spPr/>
        <p:txBody>
          <a:bodyPr/>
          <a:lstStyle/>
          <a:p>
            <a:fld id="{989D9CAD-D4C6-4569-9E49-D373FF9C9067}" type="slidenum">
              <a:rPr lang="en-AU" smtClean="0"/>
              <a:t>‹#›</a:t>
            </a:fld>
            <a:endParaRPr lang="en-AU"/>
          </a:p>
        </p:txBody>
      </p:sp>
    </p:spTree>
    <p:extLst>
      <p:ext uri="{BB962C8B-B14F-4D97-AF65-F5344CB8AC3E}">
        <p14:creationId xmlns:p14="http://schemas.microsoft.com/office/powerpoint/2010/main" val="5174361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AU"/>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AU"/>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C333C676-E37C-46C1-A273-611F0B8F9A06}" type="datetimeFigureOut">
              <a:rPr lang="en-AU" smtClean="0"/>
              <a:t>25/09/2025</a:t>
            </a:fld>
            <a:endParaRPr lang="en-AU"/>
          </a:p>
        </p:txBody>
      </p:sp>
      <p:sp>
        <p:nvSpPr>
          <p:cNvPr id="6" name="Footer Placeholder 5"/>
          <p:cNvSpPr>
            <a:spLocks noGrp="1"/>
          </p:cNvSpPr>
          <p:nvPr>
            <p:ph type="ftr" sz="quarter" idx="11"/>
          </p:nvPr>
        </p:nvSpPr>
        <p:spPr/>
        <p:txBody>
          <a:bodyPr/>
          <a:lstStyle/>
          <a:p>
            <a:endParaRPr lang="en-AU"/>
          </a:p>
        </p:txBody>
      </p:sp>
      <p:sp>
        <p:nvSpPr>
          <p:cNvPr id="7" name="Slide Number Placeholder 6"/>
          <p:cNvSpPr>
            <a:spLocks noGrp="1"/>
          </p:cNvSpPr>
          <p:nvPr>
            <p:ph type="sldNum" sz="quarter" idx="12"/>
          </p:nvPr>
        </p:nvSpPr>
        <p:spPr/>
        <p:txBody>
          <a:bodyPr/>
          <a:lstStyle/>
          <a:p>
            <a:fld id="{989D9CAD-D4C6-4569-9E49-D373FF9C9067}" type="slidenum">
              <a:rPr lang="en-AU" smtClean="0"/>
              <a:t>‹#›</a:t>
            </a:fld>
            <a:endParaRPr lang="en-AU"/>
          </a:p>
        </p:txBody>
      </p:sp>
    </p:spTree>
    <p:extLst>
      <p:ext uri="{BB962C8B-B14F-4D97-AF65-F5344CB8AC3E}">
        <p14:creationId xmlns:p14="http://schemas.microsoft.com/office/powerpoint/2010/main" val="397211383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AU"/>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AU"/>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C333C676-E37C-46C1-A273-611F0B8F9A06}" type="datetimeFigureOut">
              <a:rPr lang="en-AU" smtClean="0"/>
              <a:t>25/09/2025</a:t>
            </a:fld>
            <a:endParaRPr lang="en-AU"/>
          </a:p>
        </p:txBody>
      </p:sp>
      <p:sp>
        <p:nvSpPr>
          <p:cNvPr id="6" name="Footer Placeholder 5"/>
          <p:cNvSpPr>
            <a:spLocks noGrp="1"/>
          </p:cNvSpPr>
          <p:nvPr>
            <p:ph type="ftr" sz="quarter" idx="11"/>
          </p:nvPr>
        </p:nvSpPr>
        <p:spPr/>
        <p:txBody>
          <a:bodyPr/>
          <a:lstStyle/>
          <a:p>
            <a:endParaRPr lang="en-AU"/>
          </a:p>
        </p:txBody>
      </p:sp>
      <p:sp>
        <p:nvSpPr>
          <p:cNvPr id="7" name="Slide Number Placeholder 6"/>
          <p:cNvSpPr>
            <a:spLocks noGrp="1"/>
          </p:cNvSpPr>
          <p:nvPr>
            <p:ph type="sldNum" sz="quarter" idx="12"/>
          </p:nvPr>
        </p:nvSpPr>
        <p:spPr/>
        <p:txBody>
          <a:bodyPr/>
          <a:lstStyle/>
          <a:p>
            <a:fld id="{989D9CAD-D4C6-4569-9E49-D373FF9C9067}" type="slidenum">
              <a:rPr lang="en-AU" smtClean="0"/>
              <a:t>‹#›</a:t>
            </a:fld>
            <a:endParaRPr lang="en-AU"/>
          </a:p>
        </p:txBody>
      </p:sp>
    </p:spTree>
    <p:extLst>
      <p:ext uri="{BB962C8B-B14F-4D97-AF65-F5344CB8AC3E}">
        <p14:creationId xmlns:p14="http://schemas.microsoft.com/office/powerpoint/2010/main" val="6658124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AU"/>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AU"/>
          </a:p>
        </p:txBody>
      </p:sp>
      <p:sp>
        <p:nvSpPr>
          <p:cNvPr id="4" name="Date Placeholder 3"/>
          <p:cNvSpPr>
            <a:spLocks noGrp="1"/>
          </p:cNvSpPr>
          <p:nvPr>
            <p:ph type="dt" sz="half" idx="10"/>
          </p:nvPr>
        </p:nvSpPr>
        <p:spPr/>
        <p:txBody>
          <a:bodyPr/>
          <a:lstStyle/>
          <a:p>
            <a:fld id="{C333C676-E37C-46C1-A273-611F0B8F9A06}" type="datetimeFigureOut">
              <a:rPr lang="en-AU" smtClean="0"/>
              <a:t>25/09/2025</a:t>
            </a:fld>
            <a:endParaRPr lang="en-AU"/>
          </a:p>
        </p:txBody>
      </p:sp>
      <p:sp>
        <p:nvSpPr>
          <p:cNvPr id="5" name="Footer Placeholder 4"/>
          <p:cNvSpPr>
            <a:spLocks noGrp="1"/>
          </p:cNvSpPr>
          <p:nvPr>
            <p:ph type="ftr" sz="quarter" idx="11"/>
          </p:nvPr>
        </p:nvSpPr>
        <p:spPr/>
        <p:txBody>
          <a:bodyPr/>
          <a:lstStyle/>
          <a:p>
            <a:endParaRPr lang="en-AU"/>
          </a:p>
        </p:txBody>
      </p:sp>
      <p:sp>
        <p:nvSpPr>
          <p:cNvPr id="6" name="Slide Number Placeholder 5"/>
          <p:cNvSpPr>
            <a:spLocks noGrp="1"/>
          </p:cNvSpPr>
          <p:nvPr>
            <p:ph type="sldNum" sz="quarter" idx="12"/>
          </p:nvPr>
        </p:nvSpPr>
        <p:spPr/>
        <p:txBody>
          <a:bodyPr/>
          <a:lstStyle/>
          <a:p>
            <a:fld id="{989D9CAD-D4C6-4569-9E49-D373FF9C9067}" type="slidenum">
              <a:rPr lang="en-AU" smtClean="0"/>
              <a:t>‹#›</a:t>
            </a:fld>
            <a:endParaRPr lang="en-AU"/>
          </a:p>
        </p:txBody>
      </p:sp>
    </p:spTree>
    <p:extLst>
      <p:ext uri="{BB962C8B-B14F-4D97-AF65-F5344CB8AC3E}">
        <p14:creationId xmlns:p14="http://schemas.microsoft.com/office/powerpoint/2010/main" val="33782892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AU"/>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AU"/>
          </a:p>
        </p:txBody>
      </p:sp>
      <p:sp>
        <p:nvSpPr>
          <p:cNvPr id="4" name="Date Placeholder 3"/>
          <p:cNvSpPr>
            <a:spLocks noGrp="1"/>
          </p:cNvSpPr>
          <p:nvPr>
            <p:ph type="dt" sz="half" idx="10"/>
          </p:nvPr>
        </p:nvSpPr>
        <p:spPr/>
        <p:txBody>
          <a:bodyPr/>
          <a:lstStyle/>
          <a:p>
            <a:fld id="{C333C676-E37C-46C1-A273-611F0B8F9A06}" type="datetimeFigureOut">
              <a:rPr lang="en-AU" smtClean="0"/>
              <a:t>25/09/2025</a:t>
            </a:fld>
            <a:endParaRPr lang="en-AU"/>
          </a:p>
        </p:txBody>
      </p:sp>
      <p:sp>
        <p:nvSpPr>
          <p:cNvPr id="5" name="Footer Placeholder 4"/>
          <p:cNvSpPr>
            <a:spLocks noGrp="1"/>
          </p:cNvSpPr>
          <p:nvPr>
            <p:ph type="ftr" sz="quarter" idx="11"/>
          </p:nvPr>
        </p:nvSpPr>
        <p:spPr/>
        <p:txBody>
          <a:bodyPr/>
          <a:lstStyle/>
          <a:p>
            <a:endParaRPr lang="en-AU"/>
          </a:p>
        </p:txBody>
      </p:sp>
      <p:sp>
        <p:nvSpPr>
          <p:cNvPr id="6" name="Slide Number Placeholder 5"/>
          <p:cNvSpPr>
            <a:spLocks noGrp="1"/>
          </p:cNvSpPr>
          <p:nvPr>
            <p:ph type="sldNum" sz="quarter" idx="12"/>
          </p:nvPr>
        </p:nvSpPr>
        <p:spPr/>
        <p:txBody>
          <a:bodyPr/>
          <a:lstStyle/>
          <a:p>
            <a:fld id="{989D9CAD-D4C6-4569-9E49-D373FF9C9067}" type="slidenum">
              <a:rPr lang="en-AU" smtClean="0"/>
              <a:t>‹#›</a:t>
            </a:fld>
            <a:endParaRPr lang="en-AU"/>
          </a:p>
        </p:txBody>
      </p:sp>
    </p:spTree>
    <p:extLst>
      <p:ext uri="{BB962C8B-B14F-4D97-AF65-F5344CB8AC3E}">
        <p14:creationId xmlns:p14="http://schemas.microsoft.com/office/powerpoint/2010/main" val="6150918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AU"/>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AU"/>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333C676-E37C-46C1-A273-611F0B8F9A06}" type="datetimeFigureOut">
              <a:rPr lang="en-AU" smtClean="0"/>
              <a:t>25/09/2025</a:t>
            </a:fld>
            <a:endParaRPr lang="en-AU"/>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AU"/>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89D9CAD-D4C6-4569-9E49-D373FF9C9067}" type="slidenum">
              <a:rPr lang="en-AU" smtClean="0"/>
              <a:t>‹#›</a:t>
            </a:fld>
            <a:endParaRPr lang="en-AU"/>
          </a:p>
        </p:txBody>
      </p:sp>
    </p:spTree>
    <p:extLst>
      <p:ext uri="{BB962C8B-B14F-4D97-AF65-F5344CB8AC3E}">
        <p14:creationId xmlns:p14="http://schemas.microsoft.com/office/powerpoint/2010/main" val="427757892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microsoft.com/office/2007/relationships/hdphoto" Target="../media/hdphoto1.wdp"/><Relationship Id="rId7" Type="http://schemas.microsoft.com/office/2007/relationships/hdphoto" Target="../media/hdphoto3.wdp"/><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image" Target="../media/image3.png"/><Relationship Id="rId5" Type="http://schemas.microsoft.com/office/2007/relationships/hdphoto" Target="../media/hdphoto2.wdp"/><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8" Type="http://schemas.openxmlformats.org/officeDocument/2006/relationships/image" Target="../media/image1.png"/><Relationship Id="rId3" Type="http://schemas.microsoft.com/office/2007/relationships/hdphoto" Target="../media/hdphoto4.wdp"/><Relationship Id="rId7" Type="http://schemas.microsoft.com/office/2007/relationships/hdphoto" Target="../media/hdphoto6.wdp"/><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image" Target="../media/image6.png"/><Relationship Id="rId5" Type="http://schemas.microsoft.com/office/2007/relationships/hdphoto" Target="../media/hdphoto5.wdp"/><Relationship Id="rId4" Type="http://schemas.openxmlformats.org/officeDocument/2006/relationships/image" Target="../media/image5.png"/><Relationship Id="rId9" Type="http://schemas.microsoft.com/office/2007/relationships/hdphoto" Target="../media/hdphoto1.wdp"/></Relationships>
</file>

<file path=ppt/slides/_rels/slide4.xml.rels><?xml version="1.0" encoding="UTF-8" standalone="yes"?>
<Relationships xmlns="http://schemas.openxmlformats.org/package/2006/relationships"><Relationship Id="rId8" Type="http://schemas.openxmlformats.org/officeDocument/2006/relationships/hyperlink" Target="https://www.royaltysensorygyms.com/the-history-of-treatment-for-children-with-asd" TargetMode="External"/><Relationship Id="rId3" Type="http://schemas.openxmlformats.org/officeDocument/2006/relationships/hyperlink" Target="https://pmc.ncbi.nlm.nih.gov/articles/PMC3705664/" TargetMode="External"/><Relationship Id="rId7" Type="http://schemas.openxmlformats.org/officeDocument/2006/relationships/hyperlink" Target="https://www.nhs.uk/conditions/autism/" TargetMode="External"/><Relationship Id="rId12" Type="http://schemas.openxmlformats.org/officeDocument/2006/relationships/hyperlink" Target="https://www.who.int/news-room/fact-sheets/detail/autism-spectrum-disorders" TargetMode="External"/><Relationship Id="rId2" Type="http://schemas.openxmlformats.org/officeDocument/2006/relationships/hyperlink" Target="https://bmcpsychiatry.biomedcentral.com/articles/10.1186/s12888-017-1362-5" TargetMode="External"/><Relationship Id="rId1" Type="http://schemas.openxmlformats.org/officeDocument/2006/relationships/slideLayout" Target="../slideLayouts/slideLayout2.xml"/><Relationship Id="rId6" Type="http://schemas.openxmlformats.org/officeDocument/2006/relationships/hyperlink" Target="https://www.nationalautismcenter.org/" TargetMode="External"/><Relationship Id="rId11" Type="http://schemas.openxmlformats.org/officeDocument/2006/relationships/hyperlink" Target="https://www.autismspeaks.org/blog/parental-blame-and-autism" TargetMode="External"/><Relationship Id="rId5" Type="http://schemas.openxmlformats.org/officeDocument/2006/relationships/hyperlink" Target="https://www.thelancet.com/journals/langlo/article/PIIS2214-109X(17)30288-2/fulltext" TargetMode="External"/><Relationship Id="rId10" Type="http://schemas.openxmlformats.org/officeDocument/2006/relationships/hyperlink" Target="https://www.connectncareaba.com/blog/autism-spectrum-disorder-timeline" TargetMode="External"/><Relationship Id="rId4" Type="http://schemas.openxmlformats.org/officeDocument/2006/relationships/hyperlink" Target="https://pmc.ncbi.nlm.nih.gov/articles/PMC9881114/" TargetMode="External"/><Relationship Id="rId9" Type="http://schemas.openxmlformats.org/officeDocument/2006/relationships/hyperlink" Target="https://www.ncbi.nlm.nih.gov/pmc/articles/PMC6527024/" TargetMode="Externa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p:nvPr/>
        </p:nvSpPr>
        <p:spPr>
          <a:xfrm>
            <a:off x="1545464" y="899442"/>
            <a:ext cx="8937939" cy="425003"/>
          </a:xfrm>
          <a:prstGeom prst="rect">
            <a:avLst/>
          </a:prstGeom>
          <a:solidFill>
            <a:schemeClr val="tx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a:p>
        </p:txBody>
      </p:sp>
      <p:sp>
        <p:nvSpPr>
          <p:cNvPr id="8" name="TextBox 7"/>
          <p:cNvSpPr txBox="1"/>
          <p:nvPr/>
        </p:nvSpPr>
        <p:spPr>
          <a:xfrm>
            <a:off x="2936383" y="927278"/>
            <a:ext cx="5447763" cy="369332"/>
          </a:xfrm>
          <a:prstGeom prst="rect">
            <a:avLst/>
          </a:prstGeom>
          <a:noFill/>
        </p:spPr>
        <p:txBody>
          <a:bodyPr wrap="square" rtlCol="0">
            <a:spAutoFit/>
          </a:bodyPr>
          <a:lstStyle/>
          <a:p>
            <a:pPr algn="ctr"/>
            <a:r>
              <a:rPr lang="en-US" b="1" dirty="0" smtClean="0">
                <a:solidFill>
                  <a:schemeClr val="bg1"/>
                </a:solidFill>
                <a:latin typeface="Times New Roman" panose="02020603050405020304" pitchFamily="18" charset="0"/>
                <a:cs typeface="Times New Roman" panose="02020603050405020304" pitchFamily="18" charset="0"/>
              </a:rPr>
              <a:t>Name:  Faria Naeem</a:t>
            </a:r>
            <a:endParaRPr lang="en-AU" b="1" dirty="0">
              <a:solidFill>
                <a:schemeClr val="bg1"/>
              </a:solidFill>
              <a:latin typeface="Times New Roman" panose="02020603050405020304" pitchFamily="18" charset="0"/>
              <a:cs typeface="Times New Roman" panose="02020603050405020304" pitchFamily="18" charset="0"/>
            </a:endParaRPr>
          </a:p>
        </p:txBody>
      </p:sp>
      <p:sp>
        <p:nvSpPr>
          <p:cNvPr id="10" name="Rectangle 9"/>
          <p:cNvSpPr/>
          <p:nvPr/>
        </p:nvSpPr>
        <p:spPr>
          <a:xfrm>
            <a:off x="1545464" y="1560558"/>
            <a:ext cx="8937939" cy="425003"/>
          </a:xfrm>
          <a:prstGeom prst="rect">
            <a:avLst/>
          </a:prstGeom>
          <a:solidFill>
            <a:schemeClr val="tx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a:p>
        </p:txBody>
      </p:sp>
      <p:sp>
        <p:nvSpPr>
          <p:cNvPr id="11" name="TextBox 10"/>
          <p:cNvSpPr txBox="1"/>
          <p:nvPr/>
        </p:nvSpPr>
        <p:spPr>
          <a:xfrm>
            <a:off x="2936383" y="1560558"/>
            <a:ext cx="5447763" cy="423834"/>
          </a:xfrm>
          <a:prstGeom prst="rect">
            <a:avLst/>
          </a:prstGeom>
          <a:noFill/>
        </p:spPr>
        <p:txBody>
          <a:bodyPr wrap="square" rtlCol="0">
            <a:spAutoFit/>
          </a:bodyPr>
          <a:lstStyle/>
          <a:p>
            <a:pPr lvl="0" algn="ctr">
              <a:lnSpc>
                <a:spcPts val="2893"/>
              </a:lnSpc>
              <a:spcBef>
                <a:spcPct val="0"/>
              </a:spcBef>
            </a:pPr>
            <a:r>
              <a:rPr lang="en-US" b="1" dirty="0" smtClean="0">
                <a:solidFill>
                  <a:srgbClr val="FFFFFF"/>
                </a:solidFill>
                <a:latin typeface="Times New Roman" panose="02020603050405020304" pitchFamily="18" charset="0"/>
                <a:ea typeface="Nourd Heavy"/>
                <a:cs typeface="Times New Roman" panose="02020603050405020304" pitchFamily="18" charset="0"/>
                <a:sym typeface="Nourd Heavy"/>
              </a:rPr>
              <a:t>Student number:  2314330  </a:t>
            </a:r>
            <a:endParaRPr lang="en-US" b="1" dirty="0">
              <a:solidFill>
                <a:srgbClr val="FFFFFF"/>
              </a:solidFill>
              <a:latin typeface="Times New Roman" panose="02020603050405020304" pitchFamily="18" charset="0"/>
              <a:ea typeface="Nourd Heavy"/>
              <a:cs typeface="Times New Roman" panose="02020603050405020304" pitchFamily="18" charset="0"/>
              <a:sym typeface="Nourd Heavy"/>
            </a:endParaRPr>
          </a:p>
        </p:txBody>
      </p:sp>
      <p:sp>
        <p:nvSpPr>
          <p:cNvPr id="12" name="Rectangle 11"/>
          <p:cNvSpPr/>
          <p:nvPr/>
        </p:nvSpPr>
        <p:spPr>
          <a:xfrm>
            <a:off x="1545464" y="2280539"/>
            <a:ext cx="8937939" cy="425003"/>
          </a:xfrm>
          <a:prstGeom prst="rect">
            <a:avLst/>
          </a:prstGeom>
          <a:solidFill>
            <a:schemeClr val="tx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a:p>
        </p:txBody>
      </p:sp>
      <p:sp>
        <p:nvSpPr>
          <p:cNvPr id="14" name="TextBox 13"/>
          <p:cNvSpPr txBox="1"/>
          <p:nvPr/>
        </p:nvSpPr>
        <p:spPr>
          <a:xfrm>
            <a:off x="2833352" y="2215554"/>
            <a:ext cx="6400800" cy="464230"/>
          </a:xfrm>
          <a:prstGeom prst="rect">
            <a:avLst/>
          </a:prstGeom>
          <a:noFill/>
        </p:spPr>
        <p:txBody>
          <a:bodyPr wrap="square" rtlCol="0">
            <a:spAutoFit/>
          </a:bodyPr>
          <a:lstStyle/>
          <a:p>
            <a:pPr lvl="0" algn="ctr">
              <a:lnSpc>
                <a:spcPts val="2893"/>
              </a:lnSpc>
              <a:spcBef>
                <a:spcPct val="0"/>
              </a:spcBef>
            </a:pPr>
            <a:r>
              <a:rPr lang="en-US" b="1" dirty="0" smtClean="0">
                <a:solidFill>
                  <a:srgbClr val="FFFFFF"/>
                </a:solidFill>
                <a:latin typeface="Times New Roman" panose="02020603050405020304" pitchFamily="18" charset="0"/>
                <a:ea typeface="Nourd Heavy"/>
                <a:cs typeface="Times New Roman" panose="02020603050405020304" pitchFamily="18" charset="0"/>
                <a:sym typeface="Nourd Heavy"/>
              </a:rPr>
              <a:t>Module:  Psychological Classifications &amp; Provisions   </a:t>
            </a:r>
            <a:endParaRPr lang="en-US" b="1" dirty="0">
              <a:solidFill>
                <a:srgbClr val="FFFFFF"/>
              </a:solidFill>
              <a:latin typeface="Times New Roman" panose="02020603050405020304" pitchFamily="18" charset="0"/>
              <a:ea typeface="Nourd Heavy"/>
              <a:cs typeface="Times New Roman" panose="02020603050405020304" pitchFamily="18" charset="0"/>
              <a:sym typeface="Nourd Heavy"/>
            </a:endParaRPr>
          </a:p>
        </p:txBody>
      </p:sp>
      <p:sp>
        <p:nvSpPr>
          <p:cNvPr id="15" name="Rectangle 14"/>
          <p:cNvSpPr/>
          <p:nvPr/>
        </p:nvSpPr>
        <p:spPr>
          <a:xfrm>
            <a:off x="1545464" y="3005910"/>
            <a:ext cx="8937939" cy="425003"/>
          </a:xfrm>
          <a:prstGeom prst="rect">
            <a:avLst/>
          </a:prstGeom>
          <a:solidFill>
            <a:schemeClr val="tx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a:p>
        </p:txBody>
      </p:sp>
      <p:sp>
        <p:nvSpPr>
          <p:cNvPr id="16" name="TextBox 15"/>
          <p:cNvSpPr txBox="1"/>
          <p:nvPr/>
        </p:nvSpPr>
        <p:spPr>
          <a:xfrm>
            <a:off x="2459864" y="2942745"/>
            <a:ext cx="6400800" cy="464230"/>
          </a:xfrm>
          <a:prstGeom prst="rect">
            <a:avLst/>
          </a:prstGeom>
          <a:noFill/>
        </p:spPr>
        <p:txBody>
          <a:bodyPr wrap="square" rtlCol="0">
            <a:spAutoFit/>
          </a:bodyPr>
          <a:lstStyle/>
          <a:p>
            <a:pPr lvl="0" algn="ctr">
              <a:lnSpc>
                <a:spcPts val="2893"/>
              </a:lnSpc>
              <a:spcBef>
                <a:spcPct val="0"/>
              </a:spcBef>
            </a:pPr>
            <a:r>
              <a:rPr lang="en-US" b="1" dirty="0" smtClean="0">
                <a:solidFill>
                  <a:srgbClr val="FFFFFF"/>
                </a:solidFill>
                <a:latin typeface="Times New Roman" panose="02020603050405020304" pitchFamily="18" charset="0"/>
                <a:ea typeface="Nourd Heavy"/>
                <a:cs typeface="Times New Roman" panose="02020603050405020304" pitchFamily="18" charset="0"/>
                <a:sym typeface="Nourd Heavy"/>
              </a:rPr>
              <a:t>Module code:  BMHP6029    </a:t>
            </a:r>
            <a:endParaRPr lang="en-US" b="1" dirty="0">
              <a:solidFill>
                <a:srgbClr val="FFFFFF"/>
              </a:solidFill>
              <a:latin typeface="Times New Roman" panose="02020603050405020304" pitchFamily="18" charset="0"/>
              <a:ea typeface="Nourd Heavy"/>
              <a:cs typeface="Times New Roman" panose="02020603050405020304" pitchFamily="18" charset="0"/>
              <a:sym typeface="Nourd Heavy"/>
            </a:endParaRPr>
          </a:p>
        </p:txBody>
      </p:sp>
      <p:sp>
        <p:nvSpPr>
          <p:cNvPr id="17" name="Rectangle 16"/>
          <p:cNvSpPr/>
          <p:nvPr/>
        </p:nvSpPr>
        <p:spPr>
          <a:xfrm>
            <a:off x="1545464" y="3712781"/>
            <a:ext cx="8937939" cy="425003"/>
          </a:xfrm>
          <a:prstGeom prst="rect">
            <a:avLst/>
          </a:prstGeom>
          <a:solidFill>
            <a:schemeClr val="tx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a:p>
        </p:txBody>
      </p:sp>
      <p:sp>
        <p:nvSpPr>
          <p:cNvPr id="18" name="TextBox 17"/>
          <p:cNvSpPr txBox="1"/>
          <p:nvPr/>
        </p:nvSpPr>
        <p:spPr>
          <a:xfrm>
            <a:off x="2833352" y="3641007"/>
            <a:ext cx="6400800" cy="464230"/>
          </a:xfrm>
          <a:prstGeom prst="rect">
            <a:avLst/>
          </a:prstGeom>
          <a:noFill/>
        </p:spPr>
        <p:txBody>
          <a:bodyPr wrap="square" rtlCol="0">
            <a:spAutoFit/>
          </a:bodyPr>
          <a:lstStyle/>
          <a:p>
            <a:pPr lvl="0" algn="ctr">
              <a:lnSpc>
                <a:spcPts val="2893"/>
              </a:lnSpc>
              <a:spcBef>
                <a:spcPct val="0"/>
              </a:spcBef>
            </a:pPr>
            <a:r>
              <a:rPr lang="en-US" b="1" dirty="0" smtClean="0">
                <a:solidFill>
                  <a:srgbClr val="FFFFFF"/>
                </a:solidFill>
                <a:latin typeface="Times New Roman" panose="02020603050405020304" pitchFamily="18" charset="0"/>
                <a:ea typeface="Nourd Heavy"/>
                <a:cs typeface="Times New Roman" panose="02020603050405020304" pitchFamily="18" charset="0"/>
                <a:sym typeface="Nourd Heavy"/>
              </a:rPr>
              <a:t>Assignment Title:  Component 1 – Poster Presentation    </a:t>
            </a:r>
            <a:endParaRPr lang="en-US" b="1" dirty="0">
              <a:solidFill>
                <a:srgbClr val="FFFFFF"/>
              </a:solidFill>
              <a:latin typeface="Times New Roman" panose="02020603050405020304" pitchFamily="18" charset="0"/>
              <a:ea typeface="Nourd Heavy"/>
              <a:cs typeface="Times New Roman" panose="02020603050405020304" pitchFamily="18" charset="0"/>
              <a:sym typeface="Nourd Heavy"/>
            </a:endParaRPr>
          </a:p>
        </p:txBody>
      </p:sp>
      <p:sp>
        <p:nvSpPr>
          <p:cNvPr id="19" name="Rectangle 18"/>
          <p:cNvSpPr/>
          <p:nvPr/>
        </p:nvSpPr>
        <p:spPr>
          <a:xfrm>
            <a:off x="1545464" y="4424827"/>
            <a:ext cx="8937939" cy="425003"/>
          </a:xfrm>
          <a:prstGeom prst="rect">
            <a:avLst/>
          </a:prstGeom>
          <a:solidFill>
            <a:schemeClr val="tx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a:p>
        </p:txBody>
      </p:sp>
      <p:sp>
        <p:nvSpPr>
          <p:cNvPr id="20" name="TextBox 19"/>
          <p:cNvSpPr txBox="1"/>
          <p:nvPr/>
        </p:nvSpPr>
        <p:spPr>
          <a:xfrm>
            <a:off x="2717442" y="4391804"/>
            <a:ext cx="6400800" cy="423834"/>
          </a:xfrm>
          <a:prstGeom prst="rect">
            <a:avLst/>
          </a:prstGeom>
          <a:noFill/>
        </p:spPr>
        <p:txBody>
          <a:bodyPr wrap="square" rtlCol="0">
            <a:spAutoFit/>
          </a:bodyPr>
          <a:lstStyle/>
          <a:p>
            <a:pPr lvl="0" algn="ctr">
              <a:lnSpc>
                <a:spcPts val="2893"/>
              </a:lnSpc>
              <a:spcBef>
                <a:spcPct val="0"/>
              </a:spcBef>
            </a:pPr>
            <a:r>
              <a:rPr lang="en-US" b="1" dirty="0" smtClean="0">
                <a:solidFill>
                  <a:schemeClr val="bg1"/>
                </a:solidFill>
                <a:latin typeface="Times New Roman" panose="02020603050405020304" pitchFamily="18" charset="0"/>
                <a:ea typeface="Nourd Heavy"/>
                <a:cs typeface="Times New Roman" panose="02020603050405020304" pitchFamily="18" charset="0"/>
                <a:sym typeface="Nourd Heavy"/>
              </a:rPr>
              <a:t>Poster Title:  Autism Spectrum Disorder (ASD)    </a:t>
            </a:r>
            <a:endParaRPr lang="en-US" b="1" dirty="0">
              <a:solidFill>
                <a:schemeClr val="bg1"/>
              </a:solidFill>
              <a:latin typeface="Times New Roman" panose="02020603050405020304" pitchFamily="18" charset="0"/>
              <a:ea typeface="Nourd Heavy"/>
              <a:cs typeface="Times New Roman" panose="02020603050405020304" pitchFamily="18" charset="0"/>
              <a:sym typeface="Nourd Heavy"/>
            </a:endParaRPr>
          </a:p>
        </p:txBody>
      </p:sp>
      <p:sp>
        <p:nvSpPr>
          <p:cNvPr id="21" name="Rectangle 20"/>
          <p:cNvSpPr/>
          <p:nvPr/>
        </p:nvSpPr>
        <p:spPr>
          <a:xfrm>
            <a:off x="1545464" y="5158935"/>
            <a:ext cx="8937939" cy="425003"/>
          </a:xfrm>
          <a:prstGeom prst="rect">
            <a:avLst/>
          </a:prstGeom>
          <a:solidFill>
            <a:schemeClr val="tx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a:p>
        </p:txBody>
      </p:sp>
      <p:sp>
        <p:nvSpPr>
          <p:cNvPr id="22" name="TextBox 21"/>
          <p:cNvSpPr txBox="1"/>
          <p:nvPr/>
        </p:nvSpPr>
        <p:spPr>
          <a:xfrm>
            <a:off x="2717442" y="5119708"/>
            <a:ext cx="6400800" cy="464230"/>
          </a:xfrm>
          <a:prstGeom prst="rect">
            <a:avLst/>
          </a:prstGeom>
          <a:noFill/>
        </p:spPr>
        <p:txBody>
          <a:bodyPr wrap="square" rtlCol="0">
            <a:spAutoFit/>
          </a:bodyPr>
          <a:lstStyle/>
          <a:p>
            <a:pPr lvl="0" algn="ctr">
              <a:lnSpc>
                <a:spcPts val="2893"/>
              </a:lnSpc>
              <a:spcBef>
                <a:spcPct val="0"/>
              </a:spcBef>
            </a:pPr>
            <a:r>
              <a:rPr lang="en-US" b="1" dirty="0" smtClean="0">
                <a:solidFill>
                  <a:srgbClr val="FFFFFF"/>
                </a:solidFill>
                <a:latin typeface="Times New Roman" panose="02020603050405020304" pitchFamily="18" charset="0"/>
                <a:ea typeface="Nourd Heavy"/>
                <a:cs typeface="Times New Roman" panose="02020603050405020304" pitchFamily="18" charset="0"/>
                <a:sym typeface="Nourd Heavy"/>
              </a:rPr>
              <a:t>Lecturer:  Neale Haddon    </a:t>
            </a:r>
            <a:endParaRPr lang="en-US" b="1" dirty="0">
              <a:solidFill>
                <a:srgbClr val="FFFFFF"/>
              </a:solidFill>
              <a:latin typeface="Times New Roman" panose="02020603050405020304" pitchFamily="18" charset="0"/>
              <a:ea typeface="Nourd Heavy"/>
              <a:cs typeface="Times New Roman" panose="02020603050405020304" pitchFamily="18" charset="0"/>
              <a:sym typeface="Nourd Heavy"/>
            </a:endParaRPr>
          </a:p>
        </p:txBody>
      </p:sp>
    </p:spTree>
    <p:extLst>
      <p:ext uri="{BB962C8B-B14F-4D97-AF65-F5344CB8AC3E}">
        <p14:creationId xmlns:p14="http://schemas.microsoft.com/office/powerpoint/2010/main" val="544704926"/>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137636"/>
            <a:ext cx="12192000" cy="963327"/>
          </a:xfrm>
          <a:prstGeom prst="rect">
            <a:avLst/>
          </a:prstGeom>
          <a:solidFill>
            <a:schemeClr val="tx1">
              <a:lumMod val="95000"/>
              <a:lumOff val="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a:p>
        </p:txBody>
      </p:sp>
      <p:sp>
        <p:nvSpPr>
          <p:cNvPr id="5" name="TextBox 4"/>
          <p:cNvSpPr txBox="1"/>
          <p:nvPr/>
        </p:nvSpPr>
        <p:spPr>
          <a:xfrm>
            <a:off x="412124" y="167425"/>
            <a:ext cx="11333408" cy="523220"/>
          </a:xfrm>
          <a:prstGeom prst="rect">
            <a:avLst/>
          </a:prstGeom>
          <a:noFill/>
        </p:spPr>
        <p:txBody>
          <a:bodyPr wrap="square" rtlCol="0">
            <a:spAutoFit/>
          </a:bodyPr>
          <a:lstStyle/>
          <a:p>
            <a:pPr algn="ctr"/>
            <a:r>
              <a:rPr lang="en-US" sz="2800" b="1" dirty="0" smtClean="0">
                <a:solidFill>
                  <a:schemeClr val="bg1"/>
                </a:solidFill>
                <a:latin typeface="Times New Roman" panose="02020603050405020304" pitchFamily="18" charset="0"/>
                <a:cs typeface="Times New Roman" panose="02020603050405020304" pitchFamily="18" charset="0"/>
              </a:rPr>
              <a:t>AUTISM SPECTRUM DISORDER </a:t>
            </a:r>
            <a:endParaRPr lang="en-AU" sz="2800" b="1" dirty="0">
              <a:solidFill>
                <a:schemeClr val="bg1"/>
              </a:solidFill>
              <a:latin typeface="Times New Roman" panose="02020603050405020304" pitchFamily="18" charset="0"/>
              <a:cs typeface="Times New Roman" panose="02020603050405020304" pitchFamily="18" charset="0"/>
            </a:endParaRPr>
          </a:p>
        </p:txBody>
      </p:sp>
      <p:sp>
        <p:nvSpPr>
          <p:cNvPr id="13" name="TextBox 12"/>
          <p:cNvSpPr txBox="1"/>
          <p:nvPr/>
        </p:nvSpPr>
        <p:spPr>
          <a:xfrm>
            <a:off x="231818" y="2369709"/>
            <a:ext cx="3644721" cy="4585871"/>
          </a:xfrm>
          <a:prstGeom prst="rect">
            <a:avLst/>
          </a:prstGeom>
          <a:noFill/>
        </p:spPr>
        <p:txBody>
          <a:bodyPr wrap="square" rtlCol="0">
            <a:spAutoFit/>
          </a:bodyPr>
          <a:lstStyle/>
          <a:p>
            <a:r>
              <a:rPr lang="en-US" b="1" dirty="0" smtClean="0">
                <a:solidFill>
                  <a:schemeClr val="bg1"/>
                </a:solidFill>
                <a:latin typeface="Times New Roman" panose="02020603050405020304" pitchFamily="18" charset="0"/>
                <a:cs typeface="Times New Roman" panose="02020603050405020304" pitchFamily="18" charset="0"/>
              </a:rPr>
              <a:t>INTRODUCTION</a:t>
            </a:r>
          </a:p>
          <a:p>
            <a:endParaRPr lang="en-US" b="1" dirty="0">
              <a:solidFill>
                <a:schemeClr val="bg1"/>
              </a:solidFill>
              <a:latin typeface="Times New Roman" panose="02020603050405020304" pitchFamily="18" charset="0"/>
              <a:cs typeface="Times New Roman" panose="02020603050405020304" pitchFamily="18" charset="0"/>
            </a:endParaRPr>
          </a:p>
          <a:p>
            <a:pPr marL="285750" lvl="0" indent="-285750" algn="just">
              <a:buFont typeface="Arial" panose="020B0604020202020204" pitchFamily="34" charset="0"/>
              <a:buChar char="•"/>
            </a:pPr>
            <a:r>
              <a:rPr lang="en-US" sz="1600" dirty="0">
                <a:solidFill>
                  <a:schemeClr val="bg1"/>
                </a:solidFill>
                <a:latin typeface="Times New Roman" panose="02020603050405020304" pitchFamily="18" charset="0"/>
                <a:cs typeface="Times New Roman" panose="02020603050405020304" pitchFamily="18" charset="0"/>
              </a:rPr>
              <a:t>It is a neurological disorder in which the affected person faces difficulties in communication and interaction with others (WHO, 2019a). </a:t>
            </a:r>
            <a:endParaRPr lang="en-AU" sz="1600" dirty="0">
              <a:solidFill>
                <a:schemeClr val="bg1"/>
              </a:solidFill>
              <a:latin typeface="Times New Roman" panose="02020603050405020304" pitchFamily="18" charset="0"/>
              <a:cs typeface="Times New Roman" panose="02020603050405020304" pitchFamily="18" charset="0"/>
            </a:endParaRPr>
          </a:p>
          <a:p>
            <a:pPr marL="285750" lvl="0" indent="-285750" algn="just">
              <a:buFont typeface="Arial" panose="020B0604020202020204" pitchFamily="34" charset="0"/>
              <a:buChar char="•"/>
            </a:pPr>
            <a:r>
              <a:rPr lang="en-US" sz="1600" dirty="0">
                <a:solidFill>
                  <a:schemeClr val="bg1"/>
                </a:solidFill>
                <a:latin typeface="Times New Roman" panose="02020603050405020304" pitchFamily="18" charset="0"/>
                <a:cs typeface="Times New Roman" panose="02020603050405020304" pitchFamily="18" charset="0"/>
              </a:rPr>
              <a:t>The perspective of the people have changed about autism. The treatment were unkind and harsh in the past, while in present the affected people is treated with the kind way (Greaves-Lord et al., 2022). </a:t>
            </a:r>
            <a:endParaRPr lang="en-AU" sz="1600" dirty="0">
              <a:solidFill>
                <a:schemeClr val="bg1"/>
              </a:solidFill>
              <a:latin typeface="Times New Roman" panose="02020603050405020304" pitchFamily="18" charset="0"/>
              <a:cs typeface="Times New Roman" panose="02020603050405020304" pitchFamily="18" charset="0"/>
            </a:endParaRPr>
          </a:p>
          <a:p>
            <a:pPr marL="285750" lvl="0" indent="-285750" algn="just">
              <a:buFont typeface="Arial" panose="020B0604020202020204" pitchFamily="34" charset="0"/>
              <a:buChar char="•"/>
            </a:pPr>
            <a:r>
              <a:rPr lang="en-US" sz="1600" dirty="0">
                <a:solidFill>
                  <a:schemeClr val="bg1"/>
                </a:solidFill>
                <a:latin typeface="Times New Roman" panose="02020603050405020304" pitchFamily="18" charset="0"/>
                <a:cs typeface="Times New Roman" panose="02020603050405020304" pitchFamily="18" charset="0"/>
              </a:rPr>
              <a:t>The ICD-11 guidelines concentrate on the person treatment which is best for them, develop the strengths, and create an environment that is positive for them (WHO, 2018). </a:t>
            </a:r>
            <a:endParaRPr lang="en-AU" sz="1600" dirty="0">
              <a:solidFill>
                <a:schemeClr val="bg1"/>
              </a:solidFill>
              <a:latin typeface="Times New Roman" panose="02020603050405020304" pitchFamily="18" charset="0"/>
              <a:cs typeface="Times New Roman" panose="02020603050405020304" pitchFamily="18" charset="0"/>
            </a:endParaRPr>
          </a:p>
          <a:p>
            <a:endParaRPr lang="en-AU" sz="1600" dirty="0">
              <a:solidFill>
                <a:schemeClr val="bg1"/>
              </a:solidFill>
              <a:latin typeface="Times New Roman" panose="02020603050405020304" pitchFamily="18" charset="0"/>
              <a:cs typeface="Times New Roman" panose="02020603050405020304" pitchFamily="18" charset="0"/>
            </a:endParaRPr>
          </a:p>
        </p:txBody>
      </p:sp>
      <p:sp>
        <p:nvSpPr>
          <p:cNvPr id="18" name="Rectangle 17"/>
          <p:cNvSpPr/>
          <p:nvPr/>
        </p:nvSpPr>
        <p:spPr>
          <a:xfrm>
            <a:off x="231818" y="936561"/>
            <a:ext cx="3644721" cy="5656776"/>
          </a:xfrm>
          <a:prstGeom prst="rect">
            <a:avLst/>
          </a:prstGeom>
          <a:solidFill>
            <a:schemeClr val="tx2">
              <a:lumMod val="75000"/>
            </a:schemeClr>
          </a:solidFill>
          <a:ln>
            <a:solidFill>
              <a:schemeClr val="tx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a:p>
        </p:txBody>
      </p:sp>
      <p:pic>
        <p:nvPicPr>
          <p:cNvPr id="19" name="Picture 18"/>
          <p:cNvPicPr>
            <a:picLocks noChangeAspect="1"/>
          </p:cNvPicPr>
          <p:nvPr/>
        </p:nvPicPr>
        <p:blipFill rotWithShape="1">
          <a:blip r:embed="rId2" cstate="print">
            <a:extLst>
              <a:ext uri="{BEBA8EAE-BF5A-486C-A8C5-ECC9F3942E4B}">
                <a14:imgProps xmlns:a14="http://schemas.microsoft.com/office/drawing/2010/main">
                  <a14:imgLayer r:embed="rId3">
                    <a14:imgEffect>
                      <a14:backgroundRemoval t="10000" b="90000" l="10000" r="90000">
                        <a14:foregroundMark x1="45306" y1="16735" x2="45306" y2="16735"/>
                        <a14:foregroundMark x1="73571" y1="44388" x2="73571" y2="44388"/>
                        <a14:foregroundMark x1="57653" y1="71939" x2="57653" y2="71939"/>
                        <a14:foregroundMark x1="24898" y1="42857" x2="24898" y2="42857"/>
                        <a14:foregroundMark x1="33673" y1="71224" x2="33673" y2="71224"/>
                      </a14:backgroundRemoval>
                    </a14:imgEffect>
                  </a14:imgLayer>
                </a14:imgProps>
              </a:ext>
              <a:ext uri="{28A0092B-C50C-407E-A947-70E740481C1C}">
                <a14:useLocalDpi xmlns:a14="http://schemas.microsoft.com/office/drawing/2010/main" val="0"/>
              </a:ext>
            </a:extLst>
          </a:blip>
          <a:srcRect l="20564" t="12356" r="21290" b="19321"/>
          <a:stretch/>
        </p:blipFill>
        <p:spPr>
          <a:xfrm>
            <a:off x="1500386" y="1249249"/>
            <a:ext cx="1030310" cy="1210614"/>
          </a:xfrm>
          <a:prstGeom prst="rect">
            <a:avLst/>
          </a:prstGeom>
        </p:spPr>
      </p:pic>
      <p:sp>
        <p:nvSpPr>
          <p:cNvPr id="20" name="TextBox 19"/>
          <p:cNvSpPr txBox="1"/>
          <p:nvPr/>
        </p:nvSpPr>
        <p:spPr>
          <a:xfrm>
            <a:off x="231818" y="2391812"/>
            <a:ext cx="3451539" cy="3877985"/>
          </a:xfrm>
          <a:prstGeom prst="rect">
            <a:avLst/>
          </a:prstGeom>
          <a:noFill/>
        </p:spPr>
        <p:txBody>
          <a:bodyPr wrap="square" rtlCol="0">
            <a:spAutoFit/>
          </a:bodyPr>
          <a:lstStyle/>
          <a:p>
            <a:r>
              <a:rPr lang="en-US" b="1" dirty="0" smtClean="0">
                <a:solidFill>
                  <a:schemeClr val="bg1"/>
                </a:solidFill>
                <a:latin typeface="Times New Roman" panose="02020603050405020304" pitchFamily="18" charset="0"/>
                <a:cs typeface="Times New Roman" panose="02020603050405020304" pitchFamily="18" charset="0"/>
              </a:rPr>
              <a:t>INTRODUCTION</a:t>
            </a:r>
          </a:p>
          <a:p>
            <a:endParaRPr lang="en-US" b="1" dirty="0">
              <a:solidFill>
                <a:schemeClr val="bg1"/>
              </a:solidFill>
              <a:latin typeface="Times New Roman" panose="02020603050405020304" pitchFamily="18" charset="0"/>
              <a:cs typeface="Times New Roman" panose="02020603050405020304" pitchFamily="18" charset="0"/>
            </a:endParaRPr>
          </a:p>
          <a:p>
            <a:pPr marL="285750" lvl="0" indent="-285750" algn="just">
              <a:buFont typeface="Arial" panose="020B0604020202020204" pitchFamily="34" charset="0"/>
              <a:buChar char="•"/>
            </a:pPr>
            <a:r>
              <a:rPr lang="en-US" sz="1400" dirty="0">
                <a:solidFill>
                  <a:schemeClr val="bg1"/>
                </a:solidFill>
                <a:latin typeface="Times New Roman" panose="02020603050405020304" pitchFamily="18" charset="0"/>
                <a:cs typeface="Times New Roman" panose="02020603050405020304" pitchFamily="18" charset="0"/>
              </a:rPr>
              <a:t>It is a neurological disorder in which the affected person faces difficulties in communication and interaction with others (WHO, 2019a). </a:t>
            </a:r>
            <a:endParaRPr lang="en-AU" sz="1400" dirty="0">
              <a:solidFill>
                <a:schemeClr val="bg1"/>
              </a:solidFill>
              <a:latin typeface="Times New Roman" panose="02020603050405020304" pitchFamily="18" charset="0"/>
              <a:cs typeface="Times New Roman" panose="02020603050405020304" pitchFamily="18" charset="0"/>
            </a:endParaRPr>
          </a:p>
          <a:p>
            <a:pPr marL="285750" lvl="0" indent="-285750" algn="just">
              <a:buFont typeface="Arial" panose="020B0604020202020204" pitchFamily="34" charset="0"/>
              <a:buChar char="•"/>
            </a:pPr>
            <a:r>
              <a:rPr lang="en-US" sz="1400" dirty="0">
                <a:solidFill>
                  <a:schemeClr val="bg1"/>
                </a:solidFill>
                <a:latin typeface="Times New Roman" panose="02020603050405020304" pitchFamily="18" charset="0"/>
                <a:cs typeface="Times New Roman" panose="02020603050405020304" pitchFamily="18" charset="0"/>
              </a:rPr>
              <a:t>The perspective of the people have changed about autism. The treatment were unkind and harsh in the past, while in present the affected people is treated with the kind way (Greaves-Lord et al., 2022). </a:t>
            </a:r>
            <a:endParaRPr lang="en-AU" sz="1400" dirty="0">
              <a:solidFill>
                <a:schemeClr val="bg1"/>
              </a:solidFill>
              <a:latin typeface="Times New Roman" panose="02020603050405020304" pitchFamily="18" charset="0"/>
              <a:cs typeface="Times New Roman" panose="02020603050405020304" pitchFamily="18" charset="0"/>
            </a:endParaRPr>
          </a:p>
          <a:p>
            <a:pPr marL="285750" lvl="0" indent="-285750" algn="just">
              <a:buFont typeface="Arial" panose="020B0604020202020204" pitchFamily="34" charset="0"/>
              <a:buChar char="•"/>
            </a:pPr>
            <a:r>
              <a:rPr lang="en-US" sz="1400" dirty="0">
                <a:solidFill>
                  <a:schemeClr val="bg1"/>
                </a:solidFill>
                <a:latin typeface="Times New Roman" panose="02020603050405020304" pitchFamily="18" charset="0"/>
                <a:cs typeface="Times New Roman" panose="02020603050405020304" pitchFamily="18" charset="0"/>
              </a:rPr>
              <a:t>The ICD-11 guidelines concentrate on the person treatment which is best for them, develop the strengths, and create an environment that is positive for them (WHO, 2018). </a:t>
            </a:r>
            <a:endParaRPr lang="en-AU" sz="1400" dirty="0">
              <a:solidFill>
                <a:schemeClr val="bg1"/>
              </a:solidFill>
              <a:latin typeface="Times New Roman" panose="02020603050405020304" pitchFamily="18" charset="0"/>
              <a:cs typeface="Times New Roman" panose="02020603050405020304" pitchFamily="18" charset="0"/>
            </a:endParaRPr>
          </a:p>
        </p:txBody>
      </p:sp>
      <p:sp>
        <p:nvSpPr>
          <p:cNvPr id="22" name="Rectangle 21"/>
          <p:cNvSpPr/>
          <p:nvPr/>
        </p:nvSpPr>
        <p:spPr>
          <a:xfrm>
            <a:off x="3960253" y="966946"/>
            <a:ext cx="8065387" cy="2962142"/>
          </a:xfrm>
          <a:prstGeom prst="rect">
            <a:avLst/>
          </a:prstGeom>
          <a:solidFill>
            <a:schemeClr val="tx2">
              <a:lumMod val="75000"/>
            </a:schemeClr>
          </a:solidFill>
          <a:ln>
            <a:solidFill>
              <a:schemeClr val="tx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a:p>
        </p:txBody>
      </p:sp>
      <p:pic>
        <p:nvPicPr>
          <p:cNvPr id="23" name="Picture 22"/>
          <p:cNvPicPr>
            <a:picLocks noChangeAspect="1"/>
          </p:cNvPicPr>
          <p:nvPr/>
        </p:nvPicPr>
        <p:blipFill rotWithShape="1">
          <a:blip r:embed="rId4">
            <a:extLst>
              <a:ext uri="{BEBA8EAE-BF5A-486C-A8C5-ECC9F3942E4B}">
                <a14:imgProps xmlns:a14="http://schemas.microsoft.com/office/drawing/2010/main">
                  <a14:imgLayer r:embed="rId5">
                    <a14:imgEffect>
                      <a14:backgroundRemoval t="0" b="89778" l="9778" r="89778">
                        <a14:foregroundMark x1="40000" y1="52444" x2="40000" y2="52444"/>
                        <a14:foregroundMark x1="61778" y1="37333" x2="61778" y2="37333"/>
                        <a14:foregroundMark x1="52000" y1="13778" x2="52000" y2="13778"/>
                        <a14:foregroundMark x1="40889" y1="73333" x2="40889" y2="73333"/>
                        <a14:foregroundMark x1="56889" y1="68000" x2="56889" y2="68000"/>
                        <a14:foregroundMark x1="65778" y1="73333" x2="65778" y2="73333"/>
                        <a14:foregroundMark x1="56000" y1="79111" x2="56000" y2="79111"/>
                        <a14:foregroundMark x1="64000" y1="85778" x2="64000" y2="85778"/>
                        <a14:foregroundMark x1="73778" y1="84000" x2="73778" y2="84000"/>
                      </a14:backgroundRemoval>
                    </a14:imgEffect>
                  </a14:imgLayer>
                </a14:imgProps>
              </a:ext>
              <a:ext uri="{28A0092B-C50C-407E-A947-70E740481C1C}">
                <a14:useLocalDpi xmlns:a14="http://schemas.microsoft.com/office/drawing/2010/main" val="0"/>
              </a:ext>
            </a:extLst>
          </a:blip>
          <a:srcRect l="14883" r="14075" b="7160"/>
          <a:stretch/>
        </p:blipFill>
        <p:spPr>
          <a:xfrm>
            <a:off x="4031084" y="1060756"/>
            <a:ext cx="785611" cy="1026652"/>
          </a:xfrm>
          <a:prstGeom prst="rect">
            <a:avLst/>
          </a:prstGeom>
        </p:spPr>
      </p:pic>
      <p:sp>
        <p:nvSpPr>
          <p:cNvPr id="24" name="TextBox 23"/>
          <p:cNvSpPr txBox="1"/>
          <p:nvPr/>
        </p:nvSpPr>
        <p:spPr>
          <a:xfrm>
            <a:off x="4782885" y="1035519"/>
            <a:ext cx="7117189" cy="1231106"/>
          </a:xfrm>
          <a:prstGeom prst="rect">
            <a:avLst/>
          </a:prstGeom>
          <a:noFill/>
        </p:spPr>
        <p:txBody>
          <a:bodyPr wrap="square" rtlCol="0">
            <a:spAutoFit/>
          </a:bodyPr>
          <a:lstStyle/>
          <a:p>
            <a:r>
              <a:rPr lang="en-AU" b="1" dirty="0" smtClean="0">
                <a:solidFill>
                  <a:schemeClr val="bg1"/>
                </a:solidFill>
                <a:latin typeface="Times New Roman" panose="02020603050405020304" pitchFamily="18" charset="0"/>
                <a:cs typeface="Times New Roman" panose="02020603050405020304" pitchFamily="18" charset="0"/>
              </a:rPr>
              <a:t>HISTORICAL TREATMENT OF AUTISM</a:t>
            </a:r>
            <a:endParaRPr lang="en-US" sz="1200" dirty="0" smtClean="0">
              <a:solidFill>
                <a:schemeClr val="bg1"/>
              </a:solidFill>
              <a:latin typeface="Times New Roman" panose="02020603050405020304" pitchFamily="18" charset="0"/>
              <a:cs typeface="Times New Roman" panose="02020603050405020304" pitchFamily="18" charset="0"/>
            </a:endParaRPr>
          </a:p>
          <a:p>
            <a:pPr marL="285750" lvl="0" indent="-285750" algn="just">
              <a:buFont typeface="Arial" panose="020B0604020202020204" pitchFamily="34" charset="0"/>
              <a:buChar char="•"/>
            </a:pPr>
            <a:endParaRPr lang="en-US" sz="1400" dirty="0" smtClean="0">
              <a:solidFill>
                <a:schemeClr val="bg1"/>
              </a:solidFill>
              <a:latin typeface="Times New Roman" panose="02020603050405020304" pitchFamily="18" charset="0"/>
              <a:cs typeface="Times New Roman" panose="02020603050405020304" pitchFamily="18" charset="0"/>
            </a:endParaRPr>
          </a:p>
          <a:p>
            <a:pPr marL="285750" lvl="0" indent="-285750" algn="just">
              <a:buFont typeface="Arial" panose="020B0604020202020204" pitchFamily="34" charset="0"/>
              <a:buChar char="•"/>
            </a:pPr>
            <a:r>
              <a:rPr lang="en-US" sz="1300" dirty="0" smtClean="0">
                <a:solidFill>
                  <a:schemeClr val="bg1"/>
                </a:solidFill>
                <a:latin typeface="Times New Roman" panose="02020603050405020304" pitchFamily="18" charset="0"/>
                <a:cs typeface="Times New Roman" panose="02020603050405020304" pitchFamily="18" charset="0"/>
              </a:rPr>
              <a:t>For </a:t>
            </a:r>
            <a:r>
              <a:rPr lang="en-US" sz="1300" dirty="0">
                <a:solidFill>
                  <a:schemeClr val="bg1"/>
                </a:solidFill>
                <a:latin typeface="Times New Roman" panose="02020603050405020304" pitchFamily="18" charset="0"/>
                <a:cs typeface="Times New Roman" panose="02020603050405020304" pitchFamily="18" charset="0"/>
              </a:rPr>
              <a:t>the first time in 1908, the term ‘autism’ was used, but </a:t>
            </a:r>
            <a:r>
              <a:rPr lang="en-US" sz="1300" dirty="0" err="1">
                <a:solidFill>
                  <a:schemeClr val="bg1"/>
                </a:solidFill>
                <a:latin typeface="Times New Roman" panose="02020603050405020304" pitchFamily="18" charset="0"/>
                <a:cs typeface="Times New Roman" panose="02020603050405020304" pitchFamily="18" charset="0"/>
              </a:rPr>
              <a:t>misconcepted</a:t>
            </a:r>
            <a:r>
              <a:rPr lang="en-US" sz="1300" dirty="0">
                <a:solidFill>
                  <a:schemeClr val="bg1"/>
                </a:solidFill>
                <a:latin typeface="Times New Roman" panose="02020603050405020304" pitchFamily="18" charset="0"/>
                <a:cs typeface="Times New Roman" panose="02020603050405020304" pitchFamily="18" charset="0"/>
              </a:rPr>
              <a:t> as schizophrenia. </a:t>
            </a:r>
            <a:endParaRPr lang="en-AU" sz="1300" dirty="0">
              <a:solidFill>
                <a:schemeClr val="bg1"/>
              </a:solidFill>
              <a:latin typeface="Times New Roman" panose="02020603050405020304" pitchFamily="18" charset="0"/>
              <a:cs typeface="Times New Roman" panose="02020603050405020304" pitchFamily="18" charset="0"/>
            </a:endParaRPr>
          </a:p>
          <a:p>
            <a:pPr marL="285750" lvl="0" indent="-285750" algn="just">
              <a:buFont typeface="Arial" panose="020B0604020202020204" pitchFamily="34" charset="0"/>
              <a:buChar char="•"/>
            </a:pPr>
            <a:r>
              <a:rPr lang="en-US" sz="1300" dirty="0">
                <a:solidFill>
                  <a:schemeClr val="bg1"/>
                </a:solidFill>
                <a:latin typeface="Times New Roman" panose="02020603050405020304" pitchFamily="18" charset="0"/>
                <a:cs typeface="Times New Roman" panose="02020603050405020304" pitchFamily="18" charset="0"/>
              </a:rPr>
              <a:t>Dr. Leo </a:t>
            </a:r>
            <a:r>
              <a:rPr lang="en-US" sz="1300" dirty="0" err="1">
                <a:solidFill>
                  <a:schemeClr val="bg1"/>
                </a:solidFill>
                <a:latin typeface="Times New Roman" panose="02020603050405020304" pitchFamily="18" charset="0"/>
                <a:cs typeface="Times New Roman" panose="02020603050405020304" pitchFamily="18" charset="0"/>
              </a:rPr>
              <a:t>Kanner</a:t>
            </a:r>
            <a:r>
              <a:rPr lang="en-US" sz="1300" dirty="0">
                <a:solidFill>
                  <a:schemeClr val="bg1"/>
                </a:solidFill>
                <a:latin typeface="Times New Roman" panose="02020603050405020304" pitchFamily="18" charset="0"/>
                <a:cs typeface="Times New Roman" panose="02020603050405020304" pitchFamily="18" charset="0"/>
              </a:rPr>
              <a:t> first explained the autism in the 1943. He observed the child who was not able to communicate or interact with the people and also showed some behavior repeatedly. </a:t>
            </a:r>
            <a:endParaRPr lang="en-AU" sz="1300" dirty="0">
              <a:solidFill>
                <a:schemeClr val="bg1"/>
              </a:solidFill>
              <a:latin typeface="Times New Roman" panose="02020603050405020304" pitchFamily="18" charset="0"/>
              <a:cs typeface="Times New Roman" panose="02020603050405020304" pitchFamily="18" charset="0"/>
            </a:endParaRPr>
          </a:p>
        </p:txBody>
      </p:sp>
      <p:sp>
        <p:nvSpPr>
          <p:cNvPr id="25" name="TextBox 24"/>
          <p:cNvSpPr txBox="1"/>
          <p:nvPr/>
        </p:nvSpPr>
        <p:spPr>
          <a:xfrm>
            <a:off x="4011770" y="2223741"/>
            <a:ext cx="7856107" cy="1708160"/>
          </a:xfrm>
          <a:prstGeom prst="rect">
            <a:avLst/>
          </a:prstGeom>
          <a:noFill/>
        </p:spPr>
        <p:txBody>
          <a:bodyPr wrap="square" rtlCol="0">
            <a:spAutoFit/>
          </a:bodyPr>
          <a:lstStyle/>
          <a:p>
            <a:pPr marL="171450" lvl="0" indent="-171450" algn="just">
              <a:buFont typeface="Arial" panose="020B0604020202020204" pitchFamily="34" charset="0"/>
              <a:buChar char="•"/>
            </a:pPr>
            <a:r>
              <a:rPr lang="en-US" sz="1300" dirty="0">
                <a:solidFill>
                  <a:schemeClr val="bg1"/>
                </a:solidFill>
                <a:latin typeface="Times New Roman" panose="02020603050405020304" pitchFamily="18" charset="0"/>
                <a:cs typeface="Times New Roman" panose="02020603050405020304" pitchFamily="18" charset="0"/>
              </a:rPr>
              <a:t>During the 1940s and 1970s, many people affected by autism were treated harshly in the hospital. </a:t>
            </a:r>
            <a:endParaRPr lang="en-AU" sz="1300" dirty="0">
              <a:solidFill>
                <a:schemeClr val="bg1"/>
              </a:solidFill>
              <a:latin typeface="Times New Roman" panose="02020603050405020304" pitchFamily="18" charset="0"/>
              <a:cs typeface="Times New Roman" panose="02020603050405020304" pitchFamily="18" charset="0"/>
            </a:endParaRPr>
          </a:p>
          <a:p>
            <a:pPr marL="171450" lvl="0" indent="-171450" algn="just">
              <a:buFont typeface="Arial" panose="020B0604020202020204" pitchFamily="34" charset="0"/>
              <a:buChar char="•"/>
            </a:pPr>
            <a:r>
              <a:rPr lang="en-US" sz="1300" dirty="0">
                <a:solidFill>
                  <a:schemeClr val="bg1"/>
                </a:solidFill>
                <a:latin typeface="Times New Roman" panose="02020603050405020304" pitchFamily="18" charset="0"/>
                <a:cs typeface="Times New Roman" panose="02020603050405020304" pitchFamily="18" charset="0"/>
              </a:rPr>
              <a:t>The mothers of the infected child were unnecessarily blamed for the autism, which was very unkind (Royalty Sensory Gyms, 2023; </a:t>
            </a:r>
            <a:r>
              <a:rPr lang="en-US" sz="1300" dirty="0" err="1">
                <a:solidFill>
                  <a:schemeClr val="bg1"/>
                </a:solidFill>
                <a:latin typeface="Times New Roman" panose="02020603050405020304" pitchFamily="18" charset="0"/>
                <a:cs typeface="Times New Roman" panose="02020603050405020304" pitchFamily="18" charset="0"/>
              </a:rPr>
              <a:t>Werning</a:t>
            </a:r>
            <a:r>
              <a:rPr lang="en-US" sz="1300" dirty="0">
                <a:solidFill>
                  <a:schemeClr val="bg1"/>
                </a:solidFill>
                <a:latin typeface="Times New Roman" panose="02020603050405020304" pitchFamily="18" charset="0"/>
                <a:cs typeface="Times New Roman" panose="02020603050405020304" pitchFamily="18" charset="0"/>
              </a:rPr>
              <a:t>, 2021). </a:t>
            </a:r>
            <a:endParaRPr lang="en-AU" sz="1300" dirty="0">
              <a:solidFill>
                <a:schemeClr val="bg1"/>
              </a:solidFill>
              <a:latin typeface="Times New Roman" panose="02020603050405020304" pitchFamily="18" charset="0"/>
              <a:cs typeface="Times New Roman" panose="02020603050405020304" pitchFamily="18" charset="0"/>
            </a:endParaRPr>
          </a:p>
          <a:p>
            <a:pPr marL="171450" lvl="0" indent="-171450" algn="just">
              <a:buFont typeface="Arial" panose="020B0604020202020204" pitchFamily="34" charset="0"/>
              <a:buChar char="•"/>
            </a:pPr>
            <a:r>
              <a:rPr lang="en-US" sz="1300" dirty="0">
                <a:solidFill>
                  <a:schemeClr val="bg1"/>
                </a:solidFill>
                <a:latin typeface="Times New Roman" panose="02020603050405020304" pitchFamily="18" charset="0"/>
                <a:cs typeface="Times New Roman" panose="02020603050405020304" pitchFamily="18" charset="0"/>
              </a:rPr>
              <a:t>The Applied Behavior Analysis (ABA) method was established in the 1960s and 1970s. this method as mainly used to teach them skills. This method is also usable nowadays, but with more respect (</a:t>
            </a:r>
            <a:r>
              <a:rPr lang="en-US" sz="1300" dirty="0" err="1">
                <a:solidFill>
                  <a:schemeClr val="bg1"/>
                </a:solidFill>
                <a:latin typeface="Times New Roman" panose="02020603050405020304" pitchFamily="18" charset="0"/>
                <a:cs typeface="Times New Roman" panose="02020603050405020304" pitchFamily="18" charset="0"/>
              </a:rPr>
              <a:t>Suppo</a:t>
            </a:r>
            <a:r>
              <a:rPr lang="en-US" sz="1300" dirty="0">
                <a:solidFill>
                  <a:schemeClr val="bg1"/>
                </a:solidFill>
                <a:latin typeface="Times New Roman" panose="02020603050405020304" pitchFamily="18" charset="0"/>
                <a:cs typeface="Times New Roman" panose="02020603050405020304" pitchFamily="18" charset="0"/>
              </a:rPr>
              <a:t>, 2017). </a:t>
            </a:r>
            <a:endParaRPr lang="en-AU" sz="1300" dirty="0">
              <a:solidFill>
                <a:schemeClr val="bg1"/>
              </a:solidFill>
              <a:latin typeface="Times New Roman" panose="02020603050405020304" pitchFamily="18" charset="0"/>
              <a:cs typeface="Times New Roman" panose="02020603050405020304" pitchFamily="18" charset="0"/>
            </a:endParaRPr>
          </a:p>
          <a:p>
            <a:pPr marL="171450" lvl="0" indent="-171450" algn="just">
              <a:buFont typeface="Arial" panose="020B0604020202020204" pitchFamily="34" charset="0"/>
              <a:buChar char="•"/>
            </a:pPr>
            <a:r>
              <a:rPr lang="en-US" sz="1300" dirty="0">
                <a:solidFill>
                  <a:schemeClr val="bg1"/>
                </a:solidFill>
                <a:latin typeface="Times New Roman" panose="02020603050405020304" pitchFamily="18" charset="0"/>
                <a:cs typeface="Times New Roman" panose="02020603050405020304" pitchFamily="18" charset="0"/>
              </a:rPr>
              <a:t>Different medicine, such as </a:t>
            </a:r>
            <a:r>
              <a:rPr lang="en-US" sz="1300" dirty="0" err="1">
                <a:solidFill>
                  <a:schemeClr val="bg1"/>
                </a:solidFill>
                <a:latin typeface="Times New Roman" panose="02020603050405020304" pitchFamily="18" charset="0"/>
                <a:cs typeface="Times New Roman" panose="02020603050405020304" pitchFamily="18" charset="0"/>
              </a:rPr>
              <a:t>respirodene</a:t>
            </a:r>
            <a:r>
              <a:rPr lang="en-US" sz="1300" dirty="0">
                <a:solidFill>
                  <a:schemeClr val="bg1"/>
                </a:solidFill>
                <a:latin typeface="Times New Roman" panose="02020603050405020304" pitchFamily="18" charset="0"/>
                <a:cs typeface="Times New Roman" panose="02020603050405020304" pitchFamily="18" charset="0"/>
              </a:rPr>
              <a:t>, are used to help in controlling the anger problem, but not for the treatment of autism (</a:t>
            </a:r>
            <a:r>
              <a:rPr lang="en-US" sz="1300" dirty="0" err="1">
                <a:solidFill>
                  <a:schemeClr val="bg1"/>
                </a:solidFill>
                <a:latin typeface="Times New Roman" panose="02020603050405020304" pitchFamily="18" charset="0"/>
                <a:cs typeface="Times New Roman" panose="02020603050405020304" pitchFamily="18" charset="0"/>
              </a:rPr>
              <a:t>Subramanyam</a:t>
            </a:r>
            <a:r>
              <a:rPr lang="en-US" sz="1300" dirty="0">
                <a:solidFill>
                  <a:schemeClr val="bg1"/>
                </a:solidFill>
                <a:latin typeface="Times New Roman" panose="02020603050405020304" pitchFamily="18" charset="0"/>
                <a:cs typeface="Times New Roman" panose="02020603050405020304" pitchFamily="18" charset="0"/>
              </a:rPr>
              <a:t>, 2019). </a:t>
            </a:r>
            <a:endParaRPr lang="en-AU" sz="1300" dirty="0">
              <a:solidFill>
                <a:schemeClr val="bg1"/>
              </a:solidFill>
              <a:latin typeface="Times New Roman" panose="02020603050405020304" pitchFamily="18" charset="0"/>
              <a:cs typeface="Times New Roman" panose="02020603050405020304" pitchFamily="18" charset="0"/>
            </a:endParaRPr>
          </a:p>
          <a:p>
            <a:pPr marL="171450" lvl="0" indent="-171450" algn="just">
              <a:buFont typeface="Arial" panose="020B0604020202020204" pitchFamily="34" charset="0"/>
              <a:buChar char="•"/>
            </a:pPr>
            <a:r>
              <a:rPr lang="en-US" sz="1300" dirty="0">
                <a:solidFill>
                  <a:schemeClr val="bg1"/>
                </a:solidFill>
                <a:latin typeface="Times New Roman" panose="02020603050405020304" pitchFamily="18" charset="0"/>
                <a:cs typeface="Times New Roman" panose="02020603050405020304" pitchFamily="18" charset="0"/>
              </a:rPr>
              <a:t>Autism was officially considered different from schizophrenia in the 1980s. </a:t>
            </a:r>
            <a:endParaRPr lang="en-AU" sz="1300" dirty="0">
              <a:solidFill>
                <a:schemeClr val="bg1"/>
              </a:solidFill>
              <a:latin typeface="Times New Roman" panose="02020603050405020304" pitchFamily="18" charset="0"/>
              <a:cs typeface="Times New Roman" panose="02020603050405020304" pitchFamily="18" charset="0"/>
            </a:endParaRPr>
          </a:p>
        </p:txBody>
      </p:sp>
      <p:sp>
        <p:nvSpPr>
          <p:cNvPr id="26" name="Rectangle 25"/>
          <p:cNvSpPr/>
          <p:nvPr/>
        </p:nvSpPr>
        <p:spPr>
          <a:xfrm>
            <a:off x="3953814" y="4022897"/>
            <a:ext cx="8071826" cy="2570439"/>
          </a:xfrm>
          <a:prstGeom prst="rect">
            <a:avLst/>
          </a:prstGeom>
          <a:solidFill>
            <a:schemeClr val="tx2">
              <a:lumMod val="75000"/>
            </a:schemeClr>
          </a:solidFill>
          <a:ln>
            <a:solidFill>
              <a:schemeClr val="tx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a:p>
        </p:txBody>
      </p:sp>
      <p:pic>
        <p:nvPicPr>
          <p:cNvPr id="27" name="Picture 26"/>
          <p:cNvPicPr>
            <a:picLocks noChangeAspect="1"/>
          </p:cNvPicPr>
          <p:nvPr/>
        </p:nvPicPr>
        <p:blipFill rotWithShape="1">
          <a:blip r:embed="rId6">
            <a:extLst>
              <a:ext uri="{BEBA8EAE-BF5A-486C-A8C5-ECC9F3942E4B}">
                <a14:imgProps xmlns:a14="http://schemas.microsoft.com/office/drawing/2010/main">
                  <a14:imgLayer r:embed="rId7">
                    <a14:imgEffect>
                      <a14:backgroundRemoval t="10000" b="90000" l="10000" r="90000"/>
                    </a14:imgEffect>
                  </a14:imgLayer>
                </a14:imgProps>
              </a:ext>
              <a:ext uri="{28A0092B-C50C-407E-A947-70E740481C1C}">
                <a14:useLocalDpi xmlns:a14="http://schemas.microsoft.com/office/drawing/2010/main" val="0"/>
              </a:ext>
            </a:extLst>
          </a:blip>
          <a:srcRect l="17427" t="15251" r="13465" b="20448"/>
          <a:stretch/>
        </p:blipFill>
        <p:spPr>
          <a:xfrm>
            <a:off x="4068109" y="4221797"/>
            <a:ext cx="1190393" cy="1107582"/>
          </a:xfrm>
          <a:prstGeom prst="rect">
            <a:avLst/>
          </a:prstGeom>
        </p:spPr>
      </p:pic>
      <p:sp>
        <p:nvSpPr>
          <p:cNvPr id="28" name="TextBox 27"/>
          <p:cNvSpPr txBox="1"/>
          <p:nvPr/>
        </p:nvSpPr>
        <p:spPr>
          <a:xfrm>
            <a:off x="5145107" y="4261217"/>
            <a:ext cx="6600425" cy="1354217"/>
          </a:xfrm>
          <a:prstGeom prst="rect">
            <a:avLst/>
          </a:prstGeom>
          <a:noFill/>
        </p:spPr>
        <p:txBody>
          <a:bodyPr wrap="square" rtlCol="0">
            <a:spAutoFit/>
          </a:bodyPr>
          <a:lstStyle/>
          <a:p>
            <a:r>
              <a:rPr lang="en-AU" b="1" dirty="0" smtClean="0">
                <a:solidFill>
                  <a:schemeClr val="bg1"/>
                </a:solidFill>
                <a:latin typeface="Times New Roman" panose="02020603050405020304" pitchFamily="18" charset="0"/>
                <a:cs typeface="Times New Roman" panose="02020603050405020304" pitchFamily="18" charset="0"/>
              </a:rPr>
              <a:t>CONTEMPORARY TREATMENT AND ICD-11 GUIDELINES</a:t>
            </a:r>
          </a:p>
          <a:p>
            <a:pPr lvl="0"/>
            <a:endParaRPr lang="en-US" sz="1200" dirty="0" smtClean="0">
              <a:solidFill>
                <a:schemeClr val="bg1"/>
              </a:solidFill>
              <a:latin typeface="Times New Roman" panose="02020603050405020304" pitchFamily="18" charset="0"/>
              <a:cs typeface="Times New Roman" panose="02020603050405020304" pitchFamily="18" charset="0"/>
            </a:endParaRPr>
          </a:p>
          <a:p>
            <a:pPr marL="171450" lvl="0" indent="-171450">
              <a:buFont typeface="Arial" panose="020B0604020202020204" pitchFamily="34" charset="0"/>
              <a:buChar char="•"/>
            </a:pPr>
            <a:r>
              <a:rPr lang="en-AU" sz="1300" dirty="0">
                <a:solidFill>
                  <a:schemeClr val="bg1"/>
                </a:solidFill>
                <a:latin typeface="Times New Roman" panose="02020603050405020304" pitchFamily="18" charset="0"/>
                <a:cs typeface="Times New Roman" panose="02020603050405020304" pitchFamily="18" charset="0"/>
              </a:rPr>
              <a:t>According to ICD-11 guidelines, autism means faces difficulties in the communication, social interactions, some repeated </a:t>
            </a:r>
            <a:r>
              <a:rPr lang="en-AU" sz="1300" dirty="0" err="1">
                <a:solidFill>
                  <a:schemeClr val="bg1"/>
                </a:solidFill>
                <a:latin typeface="Times New Roman" panose="02020603050405020304" pitchFamily="18" charset="0"/>
                <a:cs typeface="Times New Roman" panose="02020603050405020304" pitchFamily="18" charset="0"/>
              </a:rPr>
              <a:t>behavior</a:t>
            </a:r>
            <a:r>
              <a:rPr lang="en-AU" sz="1300" dirty="0">
                <a:solidFill>
                  <a:schemeClr val="bg1"/>
                </a:solidFill>
                <a:latin typeface="Times New Roman" panose="02020603050405020304" pitchFamily="18" charset="0"/>
                <a:cs typeface="Times New Roman" panose="02020603050405020304" pitchFamily="18" charset="0"/>
              </a:rPr>
              <a:t> and conscious about touch (Greaves-Lord et al., 2022). </a:t>
            </a:r>
          </a:p>
          <a:p>
            <a:pPr marL="171450" lvl="0" indent="-171450">
              <a:buFont typeface="Arial" panose="020B0604020202020204" pitchFamily="34" charset="0"/>
              <a:buChar char="•"/>
            </a:pPr>
            <a:r>
              <a:rPr lang="en-AU" sz="1300" dirty="0">
                <a:solidFill>
                  <a:schemeClr val="bg1"/>
                </a:solidFill>
                <a:latin typeface="Times New Roman" panose="02020603050405020304" pitchFamily="18" charset="0"/>
                <a:cs typeface="Times New Roman" panose="02020603050405020304" pitchFamily="18" charset="0"/>
              </a:rPr>
              <a:t>It can be treated at any time of life, because some of the symptoms show later and then diagnosed properly (ICD-11, 2024). </a:t>
            </a:r>
          </a:p>
        </p:txBody>
      </p:sp>
      <p:sp>
        <p:nvSpPr>
          <p:cNvPr id="29" name="TextBox 28"/>
          <p:cNvSpPr txBox="1"/>
          <p:nvPr/>
        </p:nvSpPr>
        <p:spPr>
          <a:xfrm>
            <a:off x="4175966" y="5597583"/>
            <a:ext cx="7569566" cy="892552"/>
          </a:xfrm>
          <a:prstGeom prst="rect">
            <a:avLst/>
          </a:prstGeom>
          <a:noFill/>
        </p:spPr>
        <p:txBody>
          <a:bodyPr wrap="square" rtlCol="0">
            <a:spAutoFit/>
          </a:bodyPr>
          <a:lstStyle/>
          <a:p>
            <a:pPr marL="171450" lvl="0" indent="-171450">
              <a:buFont typeface="Arial" panose="020B0604020202020204" pitchFamily="34" charset="0"/>
              <a:buChar char="•"/>
            </a:pPr>
            <a:r>
              <a:rPr lang="en-AU" sz="1300" dirty="0">
                <a:solidFill>
                  <a:schemeClr val="bg1"/>
                </a:solidFill>
                <a:latin typeface="Times New Roman" panose="02020603050405020304" pitchFamily="18" charset="0"/>
                <a:cs typeface="Times New Roman" panose="02020603050405020304" pitchFamily="18" charset="0"/>
              </a:rPr>
              <a:t>Different treatments are used to cure autism, such as speech therapy, physiotherapy, and social skill groups. </a:t>
            </a:r>
          </a:p>
          <a:p>
            <a:pPr marL="171450" lvl="0" indent="-171450">
              <a:buFont typeface="Arial" panose="020B0604020202020204" pitchFamily="34" charset="0"/>
              <a:buChar char="•"/>
            </a:pPr>
            <a:r>
              <a:rPr lang="en-AU" sz="1300" dirty="0">
                <a:solidFill>
                  <a:schemeClr val="bg1"/>
                </a:solidFill>
                <a:latin typeface="Times New Roman" panose="02020603050405020304" pitchFamily="18" charset="0"/>
                <a:cs typeface="Times New Roman" panose="02020603050405020304" pitchFamily="18" charset="0"/>
              </a:rPr>
              <a:t>The aim is to accept the brain of an autistic person as different, not damaged or broken. They just see the world from a different view. Trying to help them to live in a normal environment with respect (WHO, 2018). </a:t>
            </a:r>
          </a:p>
          <a:p>
            <a:pPr marL="171450" lvl="0" indent="-171450">
              <a:buFont typeface="Arial" panose="020B0604020202020204" pitchFamily="34" charset="0"/>
              <a:buChar char="•"/>
            </a:pPr>
            <a:r>
              <a:rPr lang="en-AU" sz="1300" dirty="0">
                <a:solidFill>
                  <a:schemeClr val="bg1"/>
                </a:solidFill>
                <a:latin typeface="Times New Roman" panose="02020603050405020304" pitchFamily="18" charset="0"/>
                <a:cs typeface="Times New Roman" panose="02020603050405020304" pitchFamily="18" charset="0"/>
              </a:rPr>
              <a:t>Friends and family are also very important in the treatment of autism. </a:t>
            </a:r>
          </a:p>
        </p:txBody>
      </p:sp>
    </p:spTree>
    <p:extLst>
      <p:ext uri="{BB962C8B-B14F-4D97-AF65-F5344CB8AC3E}">
        <p14:creationId xmlns:p14="http://schemas.microsoft.com/office/powerpoint/2010/main" val="1629834422"/>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67425" y="-12304"/>
            <a:ext cx="5859888" cy="3335628"/>
          </a:xfrm>
          <a:prstGeom prst="rect">
            <a:avLst/>
          </a:prstGeom>
          <a:solidFill>
            <a:schemeClr val="tx2">
              <a:lumMod val="75000"/>
            </a:schemeClr>
          </a:solidFill>
          <a:ln>
            <a:solidFill>
              <a:schemeClr val="tx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a:p>
        </p:txBody>
      </p:sp>
      <p:pic>
        <p:nvPicPr>
          <p:cNvPr id="5" name="Picture 4"/>
          <p:cNvPicPr>
            <a:picLocks noChangeAspect="1"/>
          </p:cNvPicPr>
          <p:nvPr/>
        </p:nvPicPr>
        <p:blipFill rotWithShape="1">
          <a:blip r:embed="rId2">
            <a:extLst>
              <a:ext uri="{BEBA8EAE-BF5A-486C-A8C5-ECC9F3942E4B}">
                <a14:imgProps xmlns:a14="http://schemas.microsoft.com/office/drawing/2010/main">
                  <a14:imgLayer r:embed="rId3">
                    <a14:imgEffect>
                      <a14:backgroundRemoval t="10000" b="90000" l="10000" r="90000">
                        <a14:foregroundMark x1="62222" y1="27111" x2="62222" y2="27111"/>
                        <a14:foregroundMark x1="37333" y1="22222" x2="37333" y2="22222"/>
                      </a14:backgroundRemoval>
                    </a14:imgEffect>
                  </a14:imgLayer>
                </a14:imgProps>
              </a:ext>
              <a:ext uri="{28A0092B-C50C-407E-A947-70E740481C1C}">
                <a14:useLocalDpi xmlns:a14="http://schemas.microsoft.com/office/drawing/2010/main" val="0"/>
              </a:ext>
            </a:extLst>
          </a:blip>
          <a:srcRect l="16147" t="11990" r="9938" b="13492"/>
          <a:stretch/>
        </p:blipFill>
        <p:spPr>
          <a:xfrm>
            <a:off x="270458" y="222706"/>
            <a:ext cx="1088398" cy="1097246"/>
          </a:xfrm>
          <a:prstGeom prst="rect">
            <a:avLst/>
          </a:prstGeom>
        </p:spPr>
      </p:pic>
      <p:sp>
        <p:nvSpPr>
          <p:cNvPr id="6" name="TextBox 5"/>
          <p:cNvSpPr txBox="1"/>
          <p:nvPr/>
        </p:nvSpPr>
        <p:spPr>
          <a:xfrm>
            <a:off x="1398399" y="158495"/>
            <a:ext cx="4232162" cy="923330"/>
          </a:xfrm>
          <a:prstGeom prst="rect">
            <a:avLst/>
          </a:prstGeom>
          <a:noFill/>
        </p:spPr>
        <p:txBody>
          <a:bodyPr wrap="square" rtlCol="0">
            <a:spAutoFit/>
          </a:bodyPr>
          <a:lstStyle/>
          <a:p>
            <a:r>
              <a:rPr lang="en-AU" b="1" dirty="0" smtClean="0">
                <a:solidFill>
                  <a:schemeClr val="bg1"/>
                </a:solidFill>
                <a:latin typeface="Times New Roman" panose="02020603050405020304" pitchFamily="18" charset="0"/>
                <a:cs typeface="Times New Roman" panose="02020603050405020304" pitchFamily="18" charset="0"/>
              </a:rPr>
              <a:t>SOCIAL, CULTURAL, AND POLITICAL CONTEXTS</a:t>
            </a:r>
          </a:p>
          <a:p>
            <a:endParaRPr lang="en-AU" b="1" dirty="0">
              <a:latin typeface="Times New Roman" panose="02020603050405020304" pitchFamily="18" charset="0"/>
              <a:cs typeface="Times New Roman" panose="02020603050405020304" pitchFamily="18" charset="0"/>
            </a:endParaRPr>
          </a:p>
        </p:txBody>
      </p:sp>
      <p:sp>
        <p:nvSpPr>
          <p:cNvPr id="7" name="TextBox 6"/>
          <p:cNvSpPr txBox="1"/>
          <p:nvPr/>
        </p:nvSpPr>
        <p:spPr>
          <a:xfrm>
            <a:off x="1143521" y="842555"/>
            <a:ext cx="4942994" cy="692497"/>
          </a:xfrm>
          <a:prstGeom prst="rect">
            <a:avLst/>
          </a:prstGeom>
          <a:noFill/>
        </p:spPr>
        <p:txBody>
          <a:bodyPr wrap="square" rtlCol="0">
            <a:spAutoFit/>
          </a:bodyPr>
          <a:lstStyle/>
          <a:p>
            <a:pPr marL="285750" lvl="0" indent="-285750">
              <a:buFont typeface="Arial" panose="020B0604020202020204" pitchFamily="34" charset="0"/>
              <a:buChar char="•"/>
            </a:pPr>
            <a:r>
              <a:rPr lang="en-US" sz="1300" dirty="0">
                <a:solidFill>
                  <a:schemeClr val="bg1"/>
                </a:solidFill>
                <a:latin typeface="Times New Roman" panose="02020603050405020304" pitchFamily="18" charset="0"/>
                <a:cs typeface="Times New Roman" panose="02020603050405020304" pitchFamily="18" charset="0"/>
              </a:rPr>
              <a:t>Many cultures notice autism differently; in some places, they think negatively about autism and treat autistic people with disrespect and unfairness (stigma) (Evans, 2013). </a:t>
            </a:r>
            <a:endParaRPr lang="en-AU" sz="1300" dirty="0">
              <a:solidFill>
                <a:schemeClr val="bg1"/>
              </a:solidFill>
              <a:latin typeface="Times New Roman" panose="02020603050405020304" pitchFamily="18" charset="0"/>
              <a:cs typeface="Times New Roman" panose="02020603050405020304" pitchFamily="18" charset="0"/>
            </a:endParaRPr>
          </a:p>
        </p:txBody>
      </p:sp>
      <p:sp>
        <p:nvSpPr>
          <p:cNvPr id="8" name="TextBox 7"/>
          <p:cNvSpPr txBox="1"/>
          <p:nvPr/>
        </p:nvSpPr>
        <p:spPr>
          <a:xfrm>
            <a:off x="270458" y="1522174"/>
            <a:ext cx="5653824" cy="1692771"/>
          </a:xfrm>
          <a:prstGeom prst="rect">
            <a:avLst/>
          </a:prstGeom>
          <a:noFill/>
        </p:spPr>
        <p:txBody>
          <a:bodyPr wrap="square" rtlCol="0">
            <a:spAutoFit/>
          </a:bodyPr>
          <a:lstStyle/>
          <a:p>
            <a:pPr marL="285750" lvl="0" indent="-285750">
              <a:buFont typeface="Arial" panose="020B0604020202020204" pitchFamily="34" charset="0"/>
              <a:buChar char="•"/>
            </a:pPr>
            <a:r>
              <a:rPr lang="en-US" sz="1300" dirty="0">
                <a:solidFill>
                  <a:schemeClr val="bg1"/>
                </a:solidFill>
                <a:latin typeface="Times New Roman" panose="02020603050405020304" pitchFamily="18" charset="0"/>
                <a:cs typeface="Times New Roman" panose="02020603050405020304" pitchFamily="18" charset="0"/>
              </a:rPr>
              <a:t>Minorities face difficulties with the treatment of autism and do not get support (</a:t>
            </a:r>
            <a:r>
              <a:rPr lang="en-US" sz="1300" dirty="0" err="1">
                <a:solidFill>
                  <a:schemeClr val="bg1"/>
                </a:solidFill>
                <a:latin typeface="Times New Roman" panose="02020603050405020304" pitchFamily="18" charset="0"/>
                <a:cs typeface="Times New Roman" panose="02020603050405020304" pitchFamily="18" charset="0"/>
              </a:rPr>
              <a:t>Mintz</a:t>
            </a:r>
            <a:r>
              <a:rPr lang="en-US" sz="1300" dirty="0">
                <a:solidFill>
                  <a:schemeClr val="bg1"/>
                </a:solidFill>
                <a:latin typeface="Times New Roman" panose="02020603050405020304" pitchFamily="18" charset="0"/>
                <a:cs typeface="Times New Roman" panose="02020603050405020304" pitchFamily="18" charset="0"/>
              </a:rPr>
              <a:t>, 2017). </a:t>
            </a:r>
            <a:endParaRPr lang="en-AU" sz="1300" dirty="0">
              <a:solidFill>
                <a:schemeClr val="bg1"/>
              </a:solidFill>
              <a:latin typeface="Times New Roman" panose="02020603050405020304" pitchFamily="18" charset="0"/>
              <a:cs typeface="Times New Roman" panose="02020603050405020304" pitchFamily="18" charset="0"/>
            </a:endParaRPr>
          </a:p>
          <a:p>
            <a:pPr marL="285750" lvl="0" indent="-285750">
              <a:buFont typeface="Arial" panose="020B0604020202020204" pitchFamily="34" charset="0"/>
              <a:buChar char="•"/>
            </a:pPr>
            <a:r>
              <a:rPr lang="en-US" sz="1300" dirty="0">
                <a:solidFill>
                  <a:schemeClr val="bg1"/>
                </a:solidFill>
                <a:latin typeface="Times New Roman" panose="02020603050405020304" pitchFamily="18" charset="0"/>
                <a:cs typeface="Times New Roman" panose="02020603050405020304" pitchFamily="18" charset="0"/>
              </a:rPr>
              <a:t>Activists aware the people about the neurodiversity, which means accepting brain differences and save human rights (</a:t>
            </a:r>
            <a:r>
              <a:rPr lang="en-US" sz="1300" dirty="0" err="1">
                <a:solidFill>
                  <a:schemeClr val="bg1"/>
                </a:solidFill>
                <a:latin typeface="Times New Roman" panose="02020603050405020304" pitchFamily="18" charset="0"/>
                <a:cs typeface="Times New Roman" panose="02020603050405020304" pitchFamily="18" charset="0"/>
              </a:rPr>
              <a:t>Bolis</a:t>
            </a:r>
            <a:r>
              <a:rPr lang="en-US" sz="1300" dirty="0">
                <a:solidFill>
                  <a:schemeClr val="bg1"/>
                </a:solidFill>
                <a:latin typeface="Times New Roman" panose="02020603050405020304" pitchFamily="18" charset="0"/>
                <a:cs typeface="Times New Roman" panose="02020603050405020304" pitchFamily="18" charset="0"/>
              </a:rPr>
              <a:t> et al., 2017). </a:t>
            </a:r>
            <a:endParaRPr lang="en-AU" sz="1300" dirty="0">
              <a:solidFill>
                <a:schemeClr val="bg1"/>
              </a:solidFill>
              <a:latin typeface="Times New Roman" panose="02020603050405020304" pitchFamily="18" charset="0"/>
              <a:cs typeface="Times New Roman" panose="02020603050405020304" pitchFamily="18" charset="0"/>
            </a:endParaRPr>
          </a:p>
          <a:p>
            <a:pPr marL="285750" lvl="0" indent="-285750">
              <a:buFont typeface="Arial" panose="020B0604020202020204" pitchFamily="34" charset="0"/>
              <a:buChar char="•"/>
            </a:pPr>
            <a:r>
              <a:rPr lang="en-US" sz="1300" dirty="0">
                <a:solidFill>
                  <a:schemeClr val="bg1"/>
                </a:solidFill>
                <a:latin typeface="Times New Roman" panose="02020603050405020304" pitchFamily="18" charset="0"/>
                <a:cs typeface="Times New Roman" panose="02020603050405020304" pitchFamily="18" charset="0"/>
              </a:rPr>
              <a:t>The different laws are established in the UK to help the people affected with autism such as Autism Act (2009) and the National Strategy (2021) (NHS, 2023). </a:t>
            </a:r>
            <a:endParaRPr lang="en-AU" sz="1300" dirty="0">
              <a:solidFill>
                <a:schemeClr val="bg1"/>
              </a:solidFill>
              <a:latin typeface="Times New Roman" panose="02020603050405020304" pitchFamily="18" charset="0"/>
              <a:cs typeface="Times New Roman" panose="02020603050405020304" pitchFamily="18" charset="0"/>
            </a:endParaRPr>
          </a:p>
          <a:p>
            <a:pPr marL="285750" lvl="0" indent="-285750">
              <a:buFont typeface="Arial" panose="020B0604020202020204" pitchFamily="34" charset="0"/>
              <a:buChar char="•"/>
            </a:pPr>
            <a:r>
              <a:rPr lang="en-US" sz="1300" dirty="0">
                <a:solidFill>
                  <a:schemeClr val="bg1"/>
                </a:solidFill>
                <a:latin typeface="Times New Roman" panose="02020603050405020304" pitchFamily="18" charset="0"/>
                <a:cs typeface="Times New Roman" panose="02020603050405020304" pitchFamily="18" charset="0"/>
              </a:rPr>
              <a:t>In healthcare, jobs, and school, the affected people face many challenges. </a:t>
            </a:r>
            <a:endParaRPr lang="en-AU" sz="1300" dirty="0">
              <a:solidFill>
                <a:schemeClr val="bg1"/>
              </a:solidFill>
              <a:latin typeface="Times New Roman" panose="02020603050405020304" pitchFamily="18" charset="0"/>
              <a:cs typeface="Times New Roman" panose="02020603050405020304" pitchFamily="18" charset="0"/>
            </a:endParaRPr>
          </a:p>
        </p:txBody>
      </p:sp>
      <p:sp>
        <p:nvSpPr>
          <p:cNvPr id="9" name="Rectangle 8"/>
          <p:cNvSpPr/>
          <p:nvPr/>
        </p:nvSpPr>
        <p:spPr>
          <a:xfrm>
            <a:off x="167425" y="3483219"/>
            <a:ext cx="5859888" cy="3335628"/>
          </a:xfrm>
          <a:prstGeom prst="rect">
            <a:avLst/>
          </a:prstGeom>
          <a:solidFill>
            <a:schemeClr val="tx2">
              <a:lumMod val="75000"/>
            </a:schemeClr>
          </a:solidFill>
          <a:ln>
            <a:solidFill>
              <a:schemeClr val="tx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a:p>
        </p:txBody>
      </p:sp>
      <p:sp>
        <p:nvSpPr>
          <p:cNvPr id="10" name="Rectangle 9"/>
          <p:cNvSpPr/>
          <p:nvPr/>
        </p:nvSpPr>
        <p:spPr>
          <a:xfrm>
            <a:off x="6167495" y="-12304"/>
            <a:ext cx="5859888" cy="3335628"/>
          </a:xfrm>
          <a:prstGeom prst="rect">
            <a:avLst/>
          </a:prstGeom>
          <a:solidFill>
            <a:schemeClr val="tx2">
              <a:lumMod val="75000"/>
            </a:schemeClr>
          </a:solidFill>
          <a:ln>
            <a:solidFill>
              <a:schemeClr val="tx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a:p>
        </p:txBody>
      </p:sp>
      <p:pic>
        <p:nvPicPr>
          <p:cNvPr id="11" name="Picture 10"/>
          <p:cNvPicPr>
            <a:picLocks noChangeAspect="1"/>
          </p:cNvPicPr>
          <p:nvPr/>
        </p:nvPicPr>
        <p:blipFill rotWithShape="1">
          <a:blip r:embed="rId4">
            <a:extLst>
              <a:ext uri="{BEBA8EAE-BF5A-486C-A8C5-ECC9F3942E4B}">
                <a14:imgProps xmlns:a14="http://schemas.microsoft.com/office/drawing/2010/main">
                  <a14:imgLayer r:embed="rId5">
                    <a14:imgEffect>
                      <a14:backgroundRemoval t="10000" b="90000" l="10000" r="90000">
                        <a14:foregroundMark x1="44889" y1="36889" x2="44889" y2="36889"/>
                      </a14:backgroundRemoval>
                    </a14:imgEffect>
                  </a14:imgLayer>
                </a14:imgProps>
              </a:ext>
              <a:ext uri="{28A0092B-C50C-407E-A947-70E740481C1C}">
                <a14:useLocalDpi xmlns:a14="http://schemas.microsoft.com/office/drawing/2010/main" val="0"/>
              </a:ext>
            </a:extLst>
          </a:blip>
          <a:srcRect l="21994" t="17725" r="19715" b="19176"/>
          <a:stretch/>
        </p:blipFill>
        <p:spPr>
          <a:xfrm>
            <a:off x="6216549" y="158495"/>
            <a:ext cx="1098652" cy="1189262"/>
          </a:xfrm>
          <a:prstGeom prst="rect">
            <a:avLst/>
          </a:prstGeom>
        </p:spPr>
      </p:pic>
      <p:sp>
        <p:nvSpPr>
          <p:cNvPr id="12" name="TextBox 11"/>
          <p:cNvSpPr txBox="1"/>
          <p:nvPr/>
        </p:nvSpPr>
        <p:spPr>
          <a:xfrm>
            <a:off x="7215009" y="222706"/>
            <a:ext cx="4710828" cy="923330"/>
          </a:xfrm>
          <a:prstGeom prst="rect">
            <a:avLst/>
          </a:prstGeom>
          <a:noFill/>
        </p:spPr>
        <p:txBody>
          <a:bodyPr wrap="square" rtlCol="0">
            <a:spAutoFit/>
          </a:bodyPr>
          <a:lstStyle/>
          <a:p>
            <a:r>
              <a:rPr lang="en-AU" b="1" dirty="0" smtClean="0">
                <a:solidFill>
                  <a:schemeClr val="bg1"/>
                </a:solidFill>
                <a:latin typeface="Times New Roman" panose="02020603050405020304" pitchFamily="18" charset="0"/>
                <a:cs typeface="Times New Roman" panose="02020603050405020304" pitchFamily="18" charset="0"/>
              </a:rPr>
              <a:t>STIGMA, DISCRIMINATION, AND INEQUALITIES</a:t>
            </a:r>
            <a:endParaRPr lang="en-AU" dirty="0" smtClean="0">
              <a:solidFill>
                <a:schemeClr val="bg1"/>
              </a:solidFill>
              <a:latin typeface="Times New Roman" panose="02020603050405020304" pitchFamily="18" charset="0"/>
              <a:cs typeface="Times New Roman" panose="02020603050405020304" pitchFamily="18" charset="0"/>
            </a:endParaRPr>
          </a:p>
          <a:p>
            <a:endParaRPr lang="en-AU" b="1" dirty="0">
              <a:latin typeface="Times New Roman" panose="02020603050405020304" pitchFamily="18" charset="0"/>
              <a:cs typeface="Times New Roman" panose="02020603050405020304" pitchFamily="18" charset="0"/>
            </a:endParaRPr>
          </a:p>
        </p:txBody>
      </p:sp>
      <p:sp>
        <p:nvSpPr>
          <p:cNvPr id="13" name="TextBox 12"/>
          <p:cNvSpPr txBox="1"/>
          <p:nvPr/>
        </p:nvSpPr>
        <p:spPr>
          <a:xfrm>
            <a:off x="7204381" y="1014130"/>
            <a:ext cx="4832276" cy="492443"/>
          </a:xfrm>
          <a:prstGeom prst="rect">
            <a:avLst/>
          </a:prstGeom>
          <a:noFill/>
        </p:spPr>
        <p:txBody>
          <a:bodyPr wrap="square" rtlCol="0">
            <a:spAutoFit/>
          </a:bodyPr>
          <a:lstStyle/>
          <a:p>
            <a:pPr marL="285750" lvl="0" indent="-285750">
              <a:buFont typeface="Arial" panose="020B0604020202020204" pitchFamily="34" charset="0"/>
              <a:buChar char="•"/>
            </a:pPr>
            <a:r>
              <a:rPr lang="en-US" sz="1300" dirty="0">
                <a:solidFill>
                  <a:schemeClr val="bg1"/>
                </a:solidFill>
                <a:latin typeface="Times New Roman" panose="02020603050405020304" pitchFamily="18" charset="0"/>
                <a:cs typeface="Times New Roman" panose="02020603050405020304" pitchFamily="18" charset="0"/>
              </a:rPr>
              <a:t>Misconceptions or misunderstanding about the autism fell the autistic people missed out or treated unfairly (</a:t>
            </a:r>
            <a:r>
              <a:rPr lang="en-US" sz="1300" dirty="0" err="1">
                <a:solidFill>
                  <a:schemeClr val="bg1"/>
                </a:solidFill>
                <a:latin typeface="Times New Roman" panose="02020603050405020304" pitchFamily="18" charset="0"/>
                <a:cs typeface="Times New Roman" panose="02020603050405020304" pitchFamily="18" charset="0"/>
              </a:rPr>
              <a:t>Suppo</a:t>
            </a:r>
            <a:r>
              <a:rPr lang="en-US" sz="1300" dirty="0">
                <a:solidFill>
                  <a:schemeClr val="bg1"/>
                </a:solidFill>
                <a:latin typeface="Times New Roman" panose="02020603050405020304" pitchFamily="18" charset="0"/>
                <a:cs typeface="Times New Roman" panose="02020603050405020304" pitchFamily="18" charset="0"/>
              </a:rPr>
              <a:t>, 2017). </a:t>
            </a:r>
            <a:endParaRPr lang="en-AU" sz="1300" dirty="0">
              <a:solidFill>
                <a:schemeClr val="bg1"/>
              </a:solidFill>
              <a:latin typeface="Times New Roman" panose="02020603050405020304" pitchFamily="18" charset="0"/>
              <a:cs typeface="Times New Roman" panose="02020603050405020304" pitchFamily="18" charset="0"/>
            </a:endParaRPr>
          </a:p>
        </p:txBody>
      </p:sp>
      <p:sp>
        <p:nvSpPr>
          <p:cNvPr id="14" name="TextBox 13"/>
          <p:cNvSpPr txBox="1"/>
          <p:nvPr/>
        </p:nvSpPr>
        <p:spPr>
          <a:xfrm>
            <a:off x="6216549" y="1568172"/>
            <a:ext cx="5744528" cy="1292662"/>
          </a:xfrm>
          <a:prstGeom prst="rect">
            <a:avLst/>
          </a:prstGeom>
          <a:noFill/>
        </p:spPr>
        <p:txBody>
          <a:bodyPr wrap="square" rtlCol="0">
            <a:spAutoFit/>
          </a:bodyPr>
          <a:lstStyle/>
          <a:p>
            <a:pPr marL="285750" lvl="0" indent="-285750">
              <a:buFont typeface="Arial" panose="020B0604020202020204" pitchFamily="34" charset="0"/>
              <a:buChar char="•"/>
            </a:pPr>
            <a:r>
              <a:rPr lang="en-US" sz="1300" dirty="0">
                <a:solidFill>
                  <a:schemeClr val="bg1"/>
                </a:solidFill>
                <a:latin typeface="Times New Roman" panose="02020603050405020304" pitchFamily="18" charset="0"/>
                <a:cs typeface="Times New Roman" panose="02020603050405020304" pitchFamily="18" charset="0"/>
              </a:rPr>
              <a:t>Many affected people hide their autism disorder but it can direct to stress and other psychological problems. </a:t>
            </a:r>
            <a:endParaRPr lang="en-AU" sz="1300" dirty="0">
              <a:solidFill>
                <a:schemeClr val="bg1"/>
              </a:solidFill>
              <a:latin typeface="Times New Roman" panose="02020603050405020304" pitchFamily="18" charset="0"/>
              <a:cs typeface="Times New Roman" panose="02020603050405020304" pitchFamily="18" charset="0"/>
            </a:endParaRPr>
          </a:p>
          <a:p>
            <a:pPr marL="285750" lvl="0" indent="-285750">
              <a:buFont typeface="Arial" panose="020B0604020202020204" pitchFamily="34" charset="0"/>
              <a:buChar char="•"/>
            </a:pPr>
            <a:r>
              <a:rPr lang="en-US" sz="1300" dirty="0">
                <a:solidFill>
                  <a:schemeClr val="bg1"/>
                </a:solidFill>
                <a:latin typeface="Times New Roman" panose="02020603050405020304" pitchFamily="18" charset="0"/>
                <a:cs typeface="Times New Roman" panose="02020603050405020304" pitchFamily="18" charset="0"/>
              </a:rPr>
              <a:t>To minimize the stigma, people are need to aware and educate about the autism and make the broad policies (Evans, 2013). </a:t>
            </a:r>
            <a:endParaRPr lang="en-AU" sz="1300" dirty="0">
              <a:solidFill>
                <a:schemeClr val="bg1"/>
              </a:solidFill>
              <a:latin typeface="Times New Roman" panose="02020603050405020304" pitchFamily="18" charset="0"/>
              <a:cs typeface="Times New Roman" panose="02020603050405020304" pitchFamily="18" charset="0"/>
            </a:endParaRPr>
          </a:p>
          <a:p>
            <a:pPr marL="285750" lvl="0" indent="-285750">
              <a:buFont typeface="Arial" panose="020B0604020202020204" pitchFamily="34" charset="0"/>
              <a:buChar char="•"/>
            </a:pPr>
            <a:r>
              <a:rPr lang="en-US" sz="1300" dirty="0">
                <a:solidFill>
                  <a:schemeClr val="bg1"/>
                </a:solidFill>
                <a:latin typeface="Times New Roman" panose="02020603050405020304" pitchFamily="18" charset="0"/>
                <a:cs typeface="Times New Roman" panose="02020603050405020304" pitchFamily="18" charset="0"/>
              </a:rPr>
              <a:t>Different gender or races people, and people with less money face many challenges to get diagnose from the autism (National Autism Center, 2024). </a:t>
            </a:r>
            <a:endParaRPr lang="en-AU" sz="1300" dirty="0">
              <a:solidFill>
                <a:schemeClr val="bg1"/>
              </a:solidFill>
              <a:latin typeface="Times New Roman" panose="02020603050405020304" pitchFamily="18" charset="0"/>
              <a:cs typeface="Times New Roman" panose="02020603050405020304" pitchFamily="18" charset="0"/>
            </a:endParaRPr>
          </a:p>
        </p:txBody>
      </p:sp>
      <p:sp>
        <p:nvSpPr>
          <p:cNvPr id="15" name="Rectangle 14"/>
          <p:cNvSpPr/>
          <p:nvPr/>
        </p:nvSpPr>
        <p:spPr>
          <a:xfrm>
            <a:off x="6184353" y="3483219"/>
            <a:ext cx="5859888" cy="3335628"/>
          </a:xfrm>
          <a:prstGeom prst="rect">
            <a:avLst/>
          </a:prstGeom>
          <a:solidFill>
            <a:schemeClr val="tx2">
              <a:lumMod val="75000"/>
            </a:schemeClr>
          </a:solidFill>
          <a:ln>
            <a:solidFill>
              <a:schemeClr val="tx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a:p>
        </p:txBody>
      </p:sp>
      <p:pic>
        <p:nvPicPr>
          <p:cNvPr id="16" name="Picture 15"/>
          <p:cNvPicPr>
            <a:picLocks noChangeAspect="1"/>
          </p:cNvPicPr>
          <p:nvPr/>
        </p:nvPicPr>
        <p:blipFill rotWithShape="1">
          <a:blip r:embed="rId6">
            <a:extLst>
              <a:ext uri="{BEBA8EAE-BF5A-486C-A8C5-ECC9F3942E4B}">
                <a14:imgProps xmlns:a14="http://schemas.microsoft.com/office/drawing/2010/main">
                  <a14:imgLayer r:embed="rId7">
                    <a14:imgEffect>
                      <a14:backgroundRemoval t="10000" b="90000" l="10000" r="90000"/>
                    </a14:imgEffect>
                  </a14:imgLayer>
                </a14:imgProps>
              </a:ext>
              <a:ext uri="{28A0092B-C50C-407E-A947-70E740481C1C}">
                <a14:useLocalDpi xmlns:a14="http://schemas.microsoft.com/office/drawing/2010/main" val="0"/>
              </a:ext>
            </a:extLst>
          </a:blip>
          <a:srcRect l="10666" t="23037" r="10173" b="20071"/>
          <a:stretch/>
        </p:blipFill>
        <p:spPr>
          <a:xfrm>
            <a:off x="270458" y="3655294"/>
            <a:ext cx="1512821" cy="723523"/>
          </a:xfrm>
          <a:prstGeom prst="rect">
            <a:avLst/>
          </a:prstGeom>
        </p:spPr>
      </p:pic>
      <p:sp>
        <p:nvSpPr>
          <p:cNvPr id="17" name="TextBox 16"/>
          <p:cNvSpPr txBox="1"/>
          <p:nvPr/>
        </p:nvSpPr>
        <p:spPr>
          <a:xfrm>
            <a:off x="1883817" y="3802310"/>
            <a:ext cx="4232162" cy="646331"/>
          </a:xfrm>
          <a:prstGeom prst="rect">
            <a:avLst/>
          </a:prstGeom>
          <a:noFill/>
        </p:spPr>
        <p:txBody>
          <a:bodyPr wrap="square" rtlCol="0">
            <a:spAutoFit/>
          </a:bodyPr>
          <a:lstStyle/>
          <a:p>
            <a:r>
              <a:rPr lang="en-AU" b="1" dirty="0" smtClean="0">
                <a:solidFill>
                  <a:schemeClr val="bg1"/>
                </a:solidFill>
                <a:latin typeface="Times New Roman" panose="02020603050405020304" pitchFamily="18" charset="0"/>
                <a:cs typeface="Times New Roman" panose="02020603050405020304" pitchFamily="18" charset="0"/>
              </a:rPr>
              <a:t>CRITICAL ANALYSIS</a:t>
            </a:r>
            <a:endParaRPr lang="en-AU" dirty="0" smtClean="0">
              <a:solidFill>
                <a:schemeClr val="bg1"/>
              </a:solidFill>
              <a:latin typeface="Times New Roman" panose="02020603050405020304" pitchFamily="18" charset="0"/>
              <a:cs typeface="Times New Roman" panose="02020603050405020304" pitchFamily="18" charset="0"/>
            </a:endParaRPr>
          </a:p>
          <a:p>
            <a:endParaRPr lang="en-AU" b="1" dirty="0">
              <a:latin typeface="Times New Roman" panose="02020603050405020304" pitchFamily="18" charset="0"/>
              <a:cs typeface="Times New Roman" panose="02020603050405020304" pitchFamily="18" charset="0"/>
            </a:endParaRPr>
          </a:p>
        </p:txBody>
      </p:sp>
      <p:sp>
        <p:nvSpPr>
          <p:cNvPr id="18" name="TextBox 17"/>
          <p:cNvSpPr txBox="1"/>
          <p:nvPr/>
        </p:nvSpPr>
        <p:spPr>
          <a:xfrm>
            <a:off x="282785" y="4399306"/>
            <a:ext cx="5744528" cy="2092881"/>
          </a:xfrm>
          <a:prstGeom prst="rect">
            <a:avLst/>
          </a:prstGeom>
          <a:noFill/>
        </p:spPr>
        <p:txBody>
          <a:bodyPr wrap="square" rtlCol="0">
            <a:spAutoFit/>
          </a:bodyPr>
          <a:lstStyle/>
          <a:p>
            <a:pPr marL="285750" lvl="0" indent="-285750">
              <a:buFont typeface="Arial" panose="020B0604020202020204" pitchFamily="34" charset="0"/>
              <a:buChar char="•"/>
            </a:pPr>
            <a:r>
              <a:rPr lang="en-US" sz="1300" dirty="0">
                <a:solidFill>
                  <a:schemeClr val="bg1"/>
                </a:solidFill>
                <a:latin typeface="Times New Roman" panose="02020603050405020304" pitchFamily="18" charset="0"/>
                <a:cs typeface="Times New Roman" panose="02020603050405020304" pitchFamily="18" charset="0"/>
              </a:rPr>
              <a:t>Autism care has advance from harsh hospital treatment and blaming the parents to productive and respectful cure (Greaves-Lord et al., 2022). </a:t>
            </a:r>
            <a:endParaRPr lang="en-AU" sz="1300" dirty="0">
              <a:solidFill>
                <a:schemeClr val="bg1"/>
              </a:solidFill>
              <a:latin typeface="Times New Roman" panose="02020603050405020304" pitchFamily="18" charset="0"/>
              <a:cs typeface="Times New Roman" panose="02020603050405020304" pitchFamily="18" charset="0"/>
            </a:endParaRPr>
          </a:p>
          <a:p>
            <a:pPr marL="285750" lvl="0" indent="-285750">
              <a:buFont typeface="Arial" panose="020B0604020202020204" pitchFamily="34" charset="0"/>
              <a:buChar char="•"/>
            </a:pPr>
            <a:r>
              <a:rPr lang="en-US" sz="1300" dirty="0">
                <a:solidFill>
                  <a:schemeClr val="bg1"/>
                </a:solidFill>
                <a:latin typeface="Times New Roman" panose="02020603050405020304" pitchFamily="18" charset="0"/>
                <a:cs typeface="Times New Roman" panose="02020603050405020304" pitchFamily="18" charset="0"/>
              </a:rPr>
              <a:t>ABA method aid many people but the initial versions were rigid but now it concentrate on choices and respect (</a:t>
            </a:r>
            <a:r>
              <a:rPr lang="en-US" sz="1300" dirty="0" err="1">
                <a:solidFill>
                  <a:schemeClr val="bg1"/>
                </a:solidFill>
                <a:latin typeface="Times New Roman" panose="02020603050405020304" pitchFamily="18" charset="0"/>
                <a:cs typeface="Times New Roman" panose="02020603050405020304" pitchFamily="18" charset="0"/>
              </a:rPr>
              <a:t>Suppo</a:t>
            </a:r>
            <a:r>
              <a:rPr lang="en-US" sz="1300" dirty="0">
                <a:solidFill>
                  <a:schemeClr val="bg1"/>
                </a:solidFill>
                <a:latin typeface="Times New Roman" panose="02020603050405020304" pitchFamily="18" charset="0"/>
                <a:cs typeface="Times New Roman" panose="02020603050405020304" pitchFamily="18" charset="0"/>
              </a:rPr>
              <a:t>, 2017). </a:t>
            </a:r>
            <a:endParaRPr lang="en-AU" sz="1300" dirty="0">
              <a:solidFill>
                <a:schemeClr val="bg1"/>
              </a:solidFill>
              <a:latin typeface="Times New Roman" panose="02020603050405020304" pitchFamily="18" charset="0"/>
              <a:cs typeface="Times New Roman" panose="02020603050405020304" pitchFamily="18" charset="0"/>
            </a:endParaRPr>
          </a:p>
          <a:p>
            <a:pPr marL="285750" lvl="0" indent="-285750">
              <a:buFont typeface="Arial" panose="020B0604020202020204" pitchFamily="34" charset="0"/>
              <a:buChar char="•"/>
            </a:pPr>
            <a:r>
              <a:rPr lang="en-US" sz="1300" dirty="0">
                <a:solidFill>
                  <a:schemeClr val="bg1"/>
                </a:solidFill>
                <a:latin typeface="Times New Roman" panose="02020603050405020304" pitchFamily="18" charset="0"/>
                <a:cs typeface="Times New Roman" panose="02020603050405020304" pitchFamily="18" charset="0"/>
              </a:rPr>
              <a:t>Different medicine can help to control few issues related with the autism but not for the treatment of autism. </a:t>
            </a:r>
            <a:endParaRPr lang="en-AU" sz="1300" dirty="0">
              <a:solidFill>
                <a:schemeClr val="bg1"/>
              </a:solidFill>
              <a:latin typeface="Times New Roman" panose="02020603050405020304" pitchFamily="18" charset="0"/>
              <a:cs typeface="Times New Roman" panose="02020603050405020304" pitchFamily="18" charset="0"/>
            </a:endParaRPr>
          </a:p>
          <a:p>
            <a:pPr marL="285750" lvl="0" indent="-285750">
              <a:buFont typeface="Arial" panose="020B0604020202020204" pitchFamily="34" charset="0"/>
              <a:buChar char="•"/>
            </a:pPr>
            <a:r>
              <a:rPr lang="en-US" sz="1300" dirty="0">
                <a:solidFill>
                  <a:schemeClr val="bg1"/>
                </a:solidFill>
                <a:latin typeface="Times New Roman" panose="02020603050405020304" pitchFamily="18" charset="0"/>
                <a:cs typeface="Times New Roman" panose="02020603050405020304" pitchFamily="18" charset="0"/>
              </a:rPr>
              <a:t>Autism is now considered a natural brain difference, not something to set. </a:t>
            </a:r>
            <a:endParaRPr lang="en-AU" sz="1300" dirty="0">
              <a:solidFill>
                <a:schemeClr val="bg1"/>
              </a:solidFill>
              <a:latin typeface="Times New Roman" panose="02020603050405020304" pitchFamily="18" charset="0"/>
              <a:cs typeface="Times New Roman" panose="02020603050405020304" pitchFamily="18" charset="0"/>
            </a:endParaRPr>
          </a:p>
          <a:p>
            <a:pPr marL="285750" lvl="0" indent="-285750">
              <a:buFont typeface="Arial" panose="020B0604020202020204" pitchFamily="34" charset="0"/>
              <a:buChar char="•"/>
            </a:pPr>
            <a:r>
              <a:rPr lang="en-US" sz="1300" dirty="0">
                <a:solidFill>
                  <a:schemeClr val="bg1"/>
                </a:solidFill>
                <a:latin typeface="Times New Roman" panose="02020603050405020304" pitchFamily="18" charset="0"/>
                <a:cs typeface="Times New Roman" panose="02020603050405020304" pitchFamily="18" charset="0"/>
              </a:rPr>
              <a:t>Many people are still face challenges due to money or social hurdle. </a:t>
            </a:r>
            <a:endParaRPr lang="en-AU" sz="1300" dirty="0">
              <a:solidFill>
                <a:schemeClr val="bg1"/>
              </a:solidFill>
              <a:latin typeface="Times New Roman" panose="02020603050405020304" pitchFamily="18" charset="0"/>
              <a:cs typeface="Times New Roman" panose="02020603050405020304" pitchFamily="18" charset="0"/>
            </a:endParaRPr>
          </a:p>
          <a:p>
            <a:pPr marL="285750" lvl="0" indent="-285750">
              <a:buFont typeface="Arial" panose="020B0604020202020204" pitchFamily="34" charset="0"/>
              <a:buChar char="•"/>
            </a:pPr>
            <a:r>
              <a:rPr lang="en-US" sz="1300" dirty="0">
                <a:solidFill>
                  <a:schemeClr val="bg1"/>
                </a:solidFill>
                <a:latin typeface="Times New Roman" panose="02020603050405020304" pitchFamily="18" charset="0"/>
                <a:cs typeface="Times New Roman" panose="02020603050405020304" pitchFamily="18" charset="0"/>
              </a:rPr>
              <a:t>Still, minimizing the stigma and creating an environment where everyone get equal chance of care are challengeable. </a:t>
            </a:r>
            <a:endParaRPr lang="en-AU" sz="1300" dirty="0">
              <a:solidFill>
                <a:schemeClr val="bg1"/>
              </a:solidFill>
              <a:latin typeface="Times New Roman" panose="02020603050405020304" pitchFamily="18" charset="0"/>
              <a:cs typeface="Times New Roman" panose="02020603050405020304" pitchFamily="18" charset="0"/>
            </a:endParaRPr>
          </a:p>
        </p:txBody>
      </p:sp>
      <p:pic>
        <p:nvPicPr>
          <p:cNvPr id="20" name="Picture 19"/>
          <p:cNvPicPr>
            <a:picLocks noChangeAspect="1"/>
          </p:cNvPicPr>
          <p:nvPr/>
        </p:nvPicPr>
        <p:blipFill rotWithShape="1">
          <a:blip r:embed="rId8" cstate="print">
            <a:extLst>
              <a:ext uri="{BEBA8EAE-BF5A-486C-A8C5-ECC9F3942E4B}">
                <a14:imgProps xmlns:a14="http://schemas.microsoft.com/office/drawing/2010/main">
                  <a14:imgLayer r:embed="rId9">
                    <a14:imgEffect>
                      <a14:backgroundRemoval t="10000" b="90000" l="10000" r="90000">
                        <a14:foregroundMark x1="45306" y1="16735" x2="45306" y2="16735"/>
                        <a14:foregroundMark x1="73571" y1="44388" x2="73571" y2="44388"/>
                        <a14:foregroundMark x1="57653" y1="71939" x2="57653" y2="71939"/>
                        <a14:foregroundMark x1="24898" y1="42857" x2="24898" y2="42857"/>
                        <a14:foregroundMark x1="33673" y1="71224" x2="33673" y2="71224"/>
                      </a14:backgroundRemoval>
                    </a14:imgEffect>
                  </a14:imgLayer>
                </a14:imgProps>
              </a:ext>
              <a:ext uri="{28A0092B-C50C-407E-A947-70E740481C1C}">
                <a14:useLocalDpi xmlns:a14="http://schemas.microsoft.com/office/drawing/2010/main" val="0"/>
              </a:ext>
            </a:extLst>
          </a:blip>
          <a:srcRect l="20564" t="12356" r="21290" b="19321"/>
          <a:stretch/>
        </p:blipFill>
        <p:spPr>
          <a:xfrm>
            <a:off x="6177880" y="3617681"/>
            <a:ext cx="1030310" cy="1210614"/>
          </a:xfrm>
          <a:prstGeom prst="rect">
            <a:avLst/>
          </a:prstGeom>
        </p:spPr>
      </p:pic>
      <p:sp>
        <p:nvSpPr>
          <p:cNvPr id="21" name="TextBox 20"/>
          <p:cNvSpPr txBox="1"/>
          <p:nvPr/>
        </p:nvSpPr>
        <p:spPr>
          <a:xfrm>
            <a:off x="7215009" y="3802310"/>
            <a:ext cx="4232162" cy="646331"/>
          </a:xfrm>
          <a:prstGeom prst="rect">
            <a:avLst/>
          </a:prstGeom>
          <a:noFill/>
        </p:spPr>
        <p:txBody>
          <a:bodyPr wrap="square" rtlCol="0">
            <a:spAutoFit/>
          </a:bodyPr>
          <a:lstStyle/>
          <a:p>
            <a:r>
              <a:rPr lang="en-AU" b="1" dirty="0" smtClean="0">
                <a:solidFill>
                  <a:schemeClr val="bg1"/>
                </a:solidFill>
                <a:latin typeface="Times New Roman" panose="02020603050405020304" pitchFamily="18" charset="0"/>
                <a:cs typeface="Times New Roman" panose="02020603050405020304" pitchFamily="18" charset="0"/>
              </a:rPr>
              <a:t>RECOMMENDATIONS FOR FUTURE POLICY AND PRACTICE</a:t>
            </a:r>
            <a:endParaRPr lang="en-AU" dirty="0">
              <a:solidFill>
                <a:schemeClr val="bg1"/>
              </a:solidFill>
              <a:latin typeface="Times New Roman" panose="02020603050405020304" pitchFamily="18" charset="0"/>
              <a:cs typeface="Times New Roman" panose="02020603050405020304" pitchFamily="18" charset="0"/>
            </a:endParaRPr>
          </a:p>
        </p:txBody>
      </p:sp>
      <p:sp>
        <p:nvSpPr>
          <p:cNvPr id="22" name="TextBox 21"/>
          <p:cNvSpPr txBox="1"/>
          <p:nvPr/>
        </p:nvSpPr>
        <p:spPr>
          <a:xfrm>
            <a:off x="6242033" y="4798771"/>
            <a:ext cx="5744528" cy="1492716"/>
          </a:xfrm>
          <a:prstGeom prst="rect">
            <a:avLst/>
          </a:prstGeom>
          <a:noFill/>
        </p:spPr>
        <p:txBody>
          <a:bodyPr wrap="square" rtlCol="0">
            <a:spAutoFit/>
          </a:bodyPr>
          <a:lstStyle/>
          <a:p>
            <a:pPr marL="285750" lvl="0" indent="-285750">
              <a:buFont typeface="Arial" panose="020B0604020202020204" pitchFamily="34" charset="0"/>
              <a:buChar char="•"/>
            </a:pPr>
            <a:r>
              <a:rPr lang="en-US" sz="1300" dirty="0">
                <a:solidFill>
                  <a:schemeClr val="bg1"/>
                </a:solidFill>
                <a:latin typeface="Times New Roman" panose="02020603050405020304" pitchFamily="18" charset="0"/>
                <a:cs typeface="Times New Roman" panose="02020603050405020304" pitchFamily="18" charset="0"/>
              </a:rPr>
              <a:t>Generate diverse services that respect the various lifestyles and cultures. </a:t>
            </a:r>
            <a:endParaRPr lang="en-AU" sz="1300" dirty="0">
              <a:solidFill>
                <a:schemeClr val="bg1"/>
              </a:solidFill>
              <a:latin typeface="Times New Roman" panose="02020603050405020304" pitchFamily="18" charset="0"/>
              <a:cs typeface="Times New Roman" panose="02020603050405020304" pitchFamily="18" charset="0"/>
            </a:endParaRPr>
          </a:p>
          <a:p>
            <a:pPr marL="285750" lvl="0" indent="-285750">
              <a:buFont typeface="Arial" panose="020B0604020202020204" pitchFamily="34" charset="0"/>
              <a:buChar char="•"/>
            </a:pPr>
            <a:r>
              <a:rPr lang="en-US" sz="1300" dirty="0">
                <a:solidFill>
                  <a:schemeClr val="bg1"/>
                </a:solidFill>
                <a:latin typeface="Times New Roman" panose="02020603050405020304" pitchFamily="18" charset="0"/>
                <a:cs typeface="Times New Roman" panose="02020603050405020304" pitchFamily="18" charset="0"/>
              </a:rPr>
              <a:t>The people should be educate about autism to minimize stress and misunderstanding. </a:t>
            </a:r>
            <a:endParaRPr lang="en-AU" sz="1300" dirty="0">
              <a:solidFill>
                <a:schemeClr val="bg1"/>
              </a:solidFill>
              <a:latin typeface="Times New Roman" panose="02020603050405020304" pitchFamily="18" charset="0"/>
              <a:cs typeface="Times New Roman" panose="02020603050405020304" pitchFamily="18" charset="0"/>
            </a:endParaRPr>
          </a:p>
          <a:p>
            <a:pPr marL="285750" lvl="0" indent="-285750">
              <a:buFont typeface="Arial" panose="020B0604020202020204" pitchFamily="34" charset="0"/>
              <a:buChar char="•"/>
            </a:pPr>
            <a:r>
              <a:rPr lang="en-US" sz="1300" dirty="0">
                <a:solidFill>
                  <a:schemeClr val="bg1"/>
                </a:solidFill>
                <a:latin typeface="Times New Roman" panose="02020603050405020304" pitchFamily="18" charset="0"/>
                <a:cs typeface="Times New Roman" panose="02020603050405020304" pitchFamily="18" charset="0"/>
              </a:rPr>
              <a:t>Do some changes in the law. So everyone can get the equal chance of treatment and care. </a:t>
            </a:r>
            <a:endParaRPr lang="en-AU" sz="1300" dirty="0">
              <a:solidFill>
                <a:schemeClr val="bg1"/>
              </a:solidFill>
              <a:latin typeface="Times New Roman" panose="02020603050405020304" pitchFamily="18" charset="0"/>
              <a:cs typeface="Times New Roman" panose="02020603050405020304" pitchFamily="18" charset="0"/>
            </a:endParaRPr>
          </a:p>
          <a:p>
            <a:pPr marL="285750" lvl="0" indent="-285750">
              <a:buFont typeface="Arial" panose="020B0604020202020204" pitchFamily="34" charset="0"/>
              <a:buChar char="•"/>
            </a:pPr>
            <a:r>
              <a:rPr lang="en-US" sz="1300" dirty="0">
                <a:solidFill>
                  <a:schemeClr val="bg1"/>
                </a:solidFill>
                <a:latin typeface="Times New Roman" panose="02020603050405020304" pitchFamily="18" charset="0"/>
                <a:cs typeface="Times New Roman" panose="02020603050405020304" pitchFamily="18" charset="0"/>
              </a:rPr>
              <a:t>Autistic people involve in the rules making, services and give chance to share their ideas and experiences, has a great positive impact on them. </a:t>
            </a:r>
            <a:endParaRPr lang="en-AU" sz="1300"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21410879"/>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28788" y="135430"/>
            <a:ext cx="2588654" cy="425003"/>
          </a:xfrm>
          <a:prstGeom prst="rect">
            <a:avLst/>
          </a:prstGeom>
          <a:solidFill>
            <a:schemeClr val="tx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a:p>
        </p:txBody>
      </p:sp>
      <p:sp>
        <p:nvSpPr>
          <p:cNvPr id="5" name="TextBox 4"/>
          <p:cNvSpPr txBox="1"/>
          <p:nvPr/>
        </p:nvSpPr>
        <p:spPr>
          <a:xfrm>
            <a:off x="-309095" y="178222"/>
            <a:ext cx="2691685" cy="369332"/>
          </a:xfrm>
          <a:prstGeom prst="rect">
            <a:avLst/>
          </a:prstGeom>
          <a:noFill/>
        </p:spPr>
        <p:txBody>
          <a:bodyPr wrap="square" rtlCol="0">
            <a:spAutoFit/>
          </a:bodyPr>
          <a:lstStyle/>
          <a:p>
            <a:pPr algn="ctr"/>
            <a:r>
              <a:rPr lang="en-US" b="1" dirty="0" smtClean="0">
                <a:solidFill>
                  <a:schemeClr val="bg1"/>
                </a:solidFill>
                <a:latin typeface="Times New Roman" panose="02020603050405020304" pitchFamily="18" charset="0"/>
                <a:cs typeface="Times New Roman" panose="02020603050405020304" pitchFamily="18" charset="0"/>
              </a:rPr>
              <a:t>References </a:t>
            </a:r>
            <a:endParaRPr lang="en-AU" b="1" dirty="0">
              <a:solidFill>
                <a:schemeClr val="bg1"/>
              </a:solidFill>
              <a:latin typeface="Times New Roman" panose="02020603050405020304" pitchFamily="18" charset="0"/>
              <a:cs typeface="Times New Roman" panose="02020603050405020304" pitchFamily="18" charset="0"/>
            </a:endParaRPr>
          </a:p>
        </p:txBody>
      </p:sp>
      <p:sp>
        <p:nvSpPr>
          <p:cNvPr id="7" name="TextBox 6"/>
          <p:cNvSpPr txBox="1"/>
          <p:nvPr/>
        </p:nvSpPr>
        <p:spPr>
          <a:xfrm>
            <a:off x="115909" y="708336"/>
            <a:ext cx="11797048" cy="6432530"/>
          </a:xfrm>
          <a:prstGeom prst="rect">
            <a:avLst/>
          </a:prstGeom>
          <a:noFill/>
        </p:spPr>
        <p:txBody>
          <a:bodyPr wrap="square" rtlCol="0">
            <a:spAutoFit/>
          </a:bodyPr>
          <a:lstStyle/>
          <a:p>
            <a:r>
              <a:rPr lang="en-AU" sz="1400" dirty="0" err="1">
                <a:latin typeface="Times New Roman" panose="02020603050405020304" pitchFamily="18" charset="0"/>
                <a:cs typeface="Times New Roman" panose="02020603050405020304" pitchFamily="18" charset="0"/>
              </a:rPr>
              <a:t>Bolis</a:t>
            </a:r>
            <a:r>
              <a:rPr lang="en-AU" sz="1400" dirty="0">
                <a:latin typeface="Times New Roman" panose="02020603050405020304" pitchFamily="18" charset="0"/>
                <a:cs typeface="Times New Roman" panose="02020603050405020304" pitchFamily="18" charset="0"/>
              </a:rPr>
              <a:t>, M., </a:t>
            </a:r>
            <a:r>
              <a:rPr lang="en-AU" sz="1400" dirty="0" err="1">
                <a:latin typeface="Times New Roman" panose="02020603050405020304" pitchFamily="18" charset="0"/>
                <a:cs typeface="Times New Roman" panose="02020603050405020304" pitchFamily="18" charset="0"/>
              </a:rPr>
              <a:t>Balsters</a:t>
            </a:r>
            <a:r>
              <a:rPr lang="en-AU" sz="1400" dirty="0">
                <a:latin typeface="Times New Roman" panose="02020603050405020304" pitchFamily="18" charset="0"/>
                <a:cs typeface="Times New Roman" panose="02020603050405020304" pitchFamily="18" charset="0"/>
              </a:rPr>
              <a:t>, J., </a:t>
            </a:r>
            <a:r>
              <a:rPr lang="en-AU" sz="1400" dirty="0" err="1">
                <a:latin typeface="Times New Roman" panose="02020603050405020304" pitchFamily="18" charset="0"/>
                <a:cs typeface="Times New Roman" panose="02020603050405020304" pitchFamily="18" charset="0"/>
              </a:rPr>
              <a:t>Wenderoth</a:t>
            </a:r>
            <a:r>
              <a:rPr lang="en-AU" sz="1400" dirty="0">
                <a:latin typeface="Times New Roman" panose="02020603050405020304" pitchFamily="18" charset="0"/>
                <a:cs typeface="Times New Roman" panose="02020603050405020304" pitchFamily="18" charset="0"/>
              </a:rPr>
              <a:t>, N. and </a:t>
            </a:r>
            <a:r>
              <a:rPr lang="en-AU" sz="1400" dirty="0" err="1">
                <a:latin typeface="Times New Roman" panose="02020603050405020304" pitchFamily="18" charset="0"/>
                <a:cs typeface="Times New Roman" panose="02020603050405020304" pitchFamily="18" charset="0"/>
              </a:rPr>
              <a:t>Schilbach</a:t>
            </a:r>
            <a:r>
              <a:rPr lang="en-AU" sz="1400" dirty="0">
                <a:latin typeface="Times New Roman" panose="02020603050405020304" pitchFamily="18" charset="0"/>
                <a:cs typeface="Times New Roman" panose="02020603050405020304" pitchFamily="18" charset="0"/>
              </a:rPr>
              <a:t>, L. (2017) </a:t>
            </a:r>
            <a:r>
              <a:rPr lang="en-AU" sz="1400" i="1" dirty="0">
                <a:latin typeface="Times New Roman" panose="02020603050405020304" pitchFamily="18" charset="0"/>
                <a:cs typeface="Times New Roman" panose="02020603050405020304" pitchFamily="18" charset="0"/>
              </a:rPr>
              <a:t>Neurodiversity and autism advocacy</a:t>
            </a:r>
            <a:r>
              <a:rPr lang="en-AU" sz="1400" dirty="0">
                <a:latin typeface="Times New Roman" panose="02020603050405020304" pitchFamily="18" charset="0"/>
                <a:cs typeface="Times New Roman" panose="02020603050405020304" pitchFamily="18" charset="0"/>
              </a:rPr>
              <a:t>. Available at: </a:t>
            </a:r>
            <a:r>
              <a:rPr lang="en-AU" sz="1400" u="sng" dirty="0">
                <a:latin typeface="Times New Roman" panose="02020603050405020304" pitchFamily="18" charset="0"/>
                <a:cs typeface="Times New Roman" panose="02020603050405020304" pitchFamily="18" charset="0"/>
                <a:hlinkClick r:id="rId2"/>
              </a:rPr>
              <a:t>https://bmcpsychiatry.biomedcentral.com/articles/10.1186/s12888-017-1362-5</a:t>
            </a:r>
            <a:r>
              <a:rPr lang="en-AU" sz="1400" dirty="0">
                <a:latin typeface="Times New Roman" panose="02020603050405020304" pitchFamily="18" charset="0"/>
                <a:cs typeface="Times New Roman" panose="02020603050405020304" pitchFamily="18" charset="0"/>
              </a:rPr>
              <a:t> (Accessed: 24 September 2025</a:t>
            </a:r>
            <a:r>
              <a:rPr lang="en-AU" sz="1400" dirty="0" smtClean="0">
                <a:latin typeface="Times New Roman" panose="02020603050405020304" pitchFamily="18" charset="0"/>
                <a:cs typeface="Times New Roman" panose="02020603050405020304" pitchFamily="18" charset="0"/>
              </a:rPr>
              <a:t>).</a:t>
            </a:r>
          </a:p>
          <a:p>
            <a:endParaRPr lang="en-AU" sz="1400" dirty="0" smtClean="0">
              <a:latin typeface="Times New Roman" panose="02020603050405020304" pitchFamily="18" charset="0"/>
              <a:cs typeface="Times New Roman" panose="02020603050405020304" pitchFamily="18" charset="0"/>
            </a:endParaRPr>
          </a:p>
          <a:p>
            <a:r>
              <a:rPr lang="en-AU" sz="1400" dirty="0" smtClean="0">
                <a:latin typeface="Times New Roman" panose="02020603050405020304" pitchFamily="18" charset="0"/>
                <a:cs typeface="Times New Roman" panose="02020603050405020304" pitchFamily="18" charset="0"/>
              </a:rPr>
              <a:t>Evans, B. (2013) </a:t>
            </a:r>
            <a:r>
              <a:rPr lang="en-AU" sz="1400" i="1" dirty="0" smtClean="0">
                <a:latin typeface="Times New Roman" panose="02020603050405020304" pitchFamily="18" charset="0"/>
                <a:cs typeface="Times New Roman" panose="02020603050405020304" pitchFamily="18" charset="0"/>
              </a:rPr>
              <a:t>Understanding autism stigma and culture</a:t>
            </a:r>
            <a:r>
              <a:rPr lang="en-AU" sz="1400" dirty="0" smtClean="0">
                <a:latin typeface="Times New Roman" panose="02020603050405020304" pitchFamily="18" charset="0"/>
                <a:cs typeface="Times New Roman" panose="02020603050405020304" pitchFamily="18" charset="0"/>
              </a:rPr>
              <a:t>. Available at: </a:t>
            </a:r>
            <a:r>
              <a:rPr lang="en-AU" sz="1400" u="sng" dirty="0" smtClean="0">
                <a:latin typeface="Times New Roman" panose="02020603050405020304" pitchFamily="18" charset="0"/>
                <a:cs typeface="Times New Roman" panose="02020603050405020304" pitchFamily="18" charset="0"/>
                <a:hlinkClick r:id="rId3"/>
              </a:rPr>
              <a:t>https://pmc.ncbi.nlm.nih.gov/articles/PMC3705664/</a:t>
            </a:r>
            <a:r>
              <a:rPr lang="en-AU" sz="1400" dirty="0" smtClean="0">
                <a:latin typeface="Times New Roman" panose="02020603050405020304" pitchFamily="18" charset="0"/>
                <a:cs typeface="Times New Roman" panose="02020603050405020304" pitchFamily="18" charset="0"/>
              </a:rPr>
              <a:t> (Accessed: 23 September 2025).</a:t>
            </a:r>
          </a:p>
          <a:p>
            <a:r>
              <a:rPr lang="en-AU" sz="1400" dirty="0" smtClean="0">
                <a:latin typeface="Times New Roman" panose="02020603050405020304" pitchFamily="18" charset="0"/>
                <a:cs typeface="Times New Roman" panose="02020603050405020304" pitchFamily="18" charset="0"/>
              </a:rPr>
              <a:t>Greaves-Lord</a:t>
            </a:r>
            <a:r>
              <a:rPr lang="en-AU" sz="1400" dirty="0">
                <a:latin typeface="Times New Roman" panose="02020603050405020304" pitchFamily="18" charset="0"/>
                <a:cs typeface="Times New Roman" panose="02020603050405020304" pitchFamily="18" charset="0"/>
              </a:rPr>
              <a:t>, K., </a:t>
            </a:r>
            <a:r>
              <a:rPr lang="en-AU" sz="1400" dirty="0" err="1">
                <a:latin typeface="Times New Roman" panose="02020603050405020304" pitchFamily="18" charset="0"/>
                <a:cs typeface="Times New Roman" panose="02020603050405020304" pitchFamily="18" charset="0"/>
              </a:rPr>
              <a:t>Eussen</a:t>
            </a:r>
            <a:r>
              <a:rPr lang="en-AU" sz="1400" dirty="0">
                <a:latin typeface="Times New Roman" panose="02020603050405020304" pitchFamily="18" charset="0"/>
                <a:cs typeface="Times New Roman" panose="02020603050405020304" pitchFamily="18" charset="0"/>
              </a:rPr>
              <a:t>, M., </a:t>
            </a:r>
            <a:r>
              <a:rPr lang="en-AU" sz="1400" dirty="0" err="1">
                <a:latin typeface="Times New Roman" panose="02020603050405020304" pitchFamily="18" charset="0"/>
                <a:cs typeface="Times New Roman" panose="02020603050405020304" pitchFamily="18" charset="0"/>
              </a:rPr>
              <a:t>Verhulst</a:t>
            </a:r>
            <a:r>
              <a:rPr lang="en-AU" sz="1400" dirty="0">
                <a:latin typeface="Times New Roman" panose="02020603050405020304" pitchFamily="18" charset="0"/>
                <a:cs typeface="Times New Roman" panose="02020603050405020304" pitchFamily="18" charset="0"/>
              </a:rPr>
              <a:t>, F. and </a:t>
            </a:r>
            <a:r>
              <a:rPr lang="en-AU" sz="1400" dirty="0" err="1">
                <a:latin typeface="Times New Roman" panose="02020603050405020304" pitchFamily="18" charset="0"/>
                <a:cs typeface="Times New Roman" panose="02020603050405020304" pitchFamily="18" charset="0"/>
              </a:rPr>
              <a:t>Roeyers</a:t>
            </a:r>
            <a:r>
              <a:rPr lang="en-AU" sz="1400" dirty="0">
                <a:latin typeface="Times New Roman" panose="02020603050405020304" pitchFamily="18" charset="0"/>
                <a:cs typeface="Times New Roman" panose="02020603050405020304" pitchFamily="18" charset="0"/>
              </a:rPr>
              <a:t>, H. (2022) </a:t>
            </a:r>
            <a:r>
              <a:rPr lang="en-AU" sz="1400" i="1" dirty="0">
                <a:latin typeface="Times New Roman" panose="02020603050405020304" pitchFamily="18" charset="0"/>
                <a:cs typeface="Times New Roman" panose="02020603050405020304" pitchFamily="18" charset="0"/>
              </a:rPr>
              <a:t>Changes in autism care and diagnosis</a:t>
            </a:r>
            <a:r>
              <a:rPr lang="en-AU" sz="1400" dirty="0">
                <a:latin typeface="Times New Roman" panose="02020603050405020304" pitchFamily="18" charset="0"/>
                <a:cs typeface="Times New Roman" panose="02020603050405020304" pitchFamily="18" charset="0"/>
              </a:rPr>
              <a:t>. Available at: </a:t>
            </a:r>
            <a:r>
              <a:rPr lang="en-AU" sz="1400" u="sng" dirty="0">
                <a:latin typeface="Times New Roman" panose="02020603050405020304" pitchFamily="18" charset="0"/>
                <a:cs typeface="Times New Roman" panose="02020603050405020304" pitchFamily="18" charset="0"/>
                <a:hlinkClick r:id="rId4"/>
              </a:rPr>
              <a:t>https://pmc.ncbi.nlm.nih.gov/articles/PMC9881114/</a:t>
            </a:r>
            <a:r>
              <a:rPr lang="en-AU" sz="1400" dirty="0">
                <a:latin typeface="Times New Roman" panose="02020603050405020304" pitchFamily="18" charset="0"/>
                <a:cs typeface="Times New Roman" panose="02020603050405020304" pitchFamily="18" charset="0"/>
              </a:rPr>
              <a:t> (Accessed: 20 September 2025</a:t>
            </a:r>
            <a:r>
              <a:rPr lang="en-AU" sz="1400" dirty="0" smtClean="0">
                <a:latin typeface="Times New Roman" panose="02020603050405020304" pitchFamily="18" charset="0"/>
                <a:cs typeface="Times New Roman" panose="02020603050405020304" pitchFamily="18" charset="0"/>
              </a:rPr>
              <a:t>).</a:t>
            </a:r>
          </a:p>
          <a:p>
            <a:endParaRPr lang="en-AU" sz="1400" dirty="0">
              <a:latin typeface="Times New Roman" panose="02020603050405020304" pitchFamily="18" charset="0"/>
              <a:cs typeface="Times New Roman" panose="02020603050405020304" pitchFamily="18" charset="0"/>
            </a:endParaRPr>
          </a:p>
          <a:p>
            <a:r>
              <a:rPr lang="en-AU" sz="1400" dirty="0" err="1">
                <a:latin typeface="Times New Roman" panose="02020603050405020304" pitchFamily="18" charset="0"/>
                <a:cs typeface="Times New Roman" panose="02020603050405020304" pitchFamily="18" charset="0"/>
              </a:rPr>
              <a:t>Mintz</a:t>
            </a:r>
            <a:r>
              <a:rPr lang="en-AU" sz="1400" dirty="0">
                <a:latin typeface="Times New Roman" panose="02020603050405020304" pitchFamily="18" charset="0"/>
                <a:cs typeface="Times New Roman" panose="02020603050405020304" pitchFamily="18" charset="0"/>
              </a:rPr>
              <a:t>, J. (2017) </a:t>
            </a:r>
            <a:r>
              <a:rPr lang="en-AU" sz="1400" i="1" dirty="0">
                <a:latin typeface="Times New Roman" panose="02020603050405020304" pitchFamily="18" charset="0"/>
                <a:cs typeface="Times New Roman" panose="02020603050405020304" pitchFamily="18" charset="0"/>
              </a:rPr>
              <a:t>Inequality in autism support services</a:t>
            </a:r>
            <a:r>
              <a:rPr lang="en-AU" sz="1400" dirty="0">
                <a:latin typeface="Times New Roman" panose="02020603050405020304" pitchFamily="18" charset="0"/>
                <a:cs typeface="Times New Roman" panose="02020603050405020304" pitchFamily="18" charset="0"/>
              </a:rPr>
              <a:t>. Available at: </a:t>
            </a:r>
            <a:r>
              <a:rPr lang="en-AU" sz="1400" u="sng" dirty="0">
                <a:latin typeface="Times New Roman" panose="02020603050405020304" pitchFamily="18" charset="0"/>
                <a:cs typeface="Times New Roman" panose="02020603050405020304" pitchFamily="18" charset="0"/>
                <a:hlinkClick r:id="rId5"/>
              </a:rPr>
              <a:t>https://www.thelancet.com/journals/langlo/article/PIIS2214-109X(17)30288-2/fulltext</a:t>
            </a:r>
            <a:r>
              <a:rPr lang="en-AU" sz="1400" dirty="0">
                <a:latin typeface="Times New Roman" panose="02020603050405020304" pitchFamily="18" charset="0"/>
                <a:cs typeface="Times New Roman" panose="02020603050405020304" pitchFamily="18" charset="0"/>
              </a:rPr>
              <a:t> (Accessed: 23 September 2025</a:t>
            </a:r>
            <a:r>
              <a:rPr lang="en-AU" sz="1400" dirty="0" smtClean="0">
                <a:latin typeface="Times New Roman" panose="02020603050405020304" pitchFamily="18" charset="0"/>
                <a:cs typeface="Times New Roman" panose="02020603050405020304" pitchFamily="18" charset="0"/>
              </a:rPr>
              <a:t>).</a:t>
            </a:r>
          </a:p>
          <a:p>
            <a:endParaRPr lang="en-AU" sz="1400" dirty="0">
              <a:latin typeface="Times New Roman" panose="02020603050405020304" pitchFamily="18" charset="0"/>
              <a:cs typeface="Times New Roman" panose="02020603050405020304" pitchFamily="18" charset="0"/>
            </a:endParaRPr>
          </a:p>
          <a:p>
            <a:r>
              <a:rPr lang="en-AU" sz="1400" dirty="0">
                <a:latin typeface="Times New Roman" panose="02020603050405020304" pitchFamily="18" charset="0"/>
                <a:cs typeface="Times New Roman" panose="02020603050405020304" pitchFamily="18" charset="0"/>
              </a:rPr>
              <a:t>National Autism </a:t>
            </a:r>
            <a:r>
              <a:rPr lang="en-AU" sz="1400" dirty="0" err="1">
                <a:latin typeface="Times New Roman" panose="02020603050405020304" pitchFamily="18" charset="0"/>
                <a:cs typeface="Times New Roman" panose="02020603050405020304" pitchFamily="18" charset="0"/>
              </a:rPr>
              <a:t>Center</a:t>
            </a:r>
            <a:r>
              <a:rPr lang="en-AU" sz="1400" dirty="0">
                <a:latin typeface="Times New Roman" panose="02020603050405020304" pitchFamily="18" charset="0"/>
                <a:cs typeface="Times New Roman" panose="02020603050405020304" pitchFamily="18" charset="0"/>
              </a:rPr>
              <a:t> (2024) </a:t>
            </a:r>
            <a:r>
              <a:rPr lang="en-AU" sz="1400" i="1" dirty="0">
                <a:latin typeface="Times New Roman" panose="02020603050405020304" pitchFamily="18" charset="0"/>
                <a:cs typeface="Times New Roman" panose="02020603050405020304" pitchFamily="18" charset="0"/>
              </a:rPr>
              <a:t>Policies to reduce autism discrimination and increase inclusion</a:t>
            </a:r>
            <a:r>
              <a:rPr lang="en-AU" sz="1400" dirty="0">
                <a:latin typeface="Times New Roman" panose="02020603050405020304" pitchFamily="18" charset="0"/>
                <a:cs typeface="Times New Roman" panose="02020603050405020304" pitchFamily="18" charset="0"/>
              </a:rPr>
              <a:t>. Available at: </a:t>
            </a:r>
            <a:r>
              <a:rPr lang="en-AU" sz="1400" u="sng" dirty="0">
                <a:latin typeface="Times New Roman" panose="02020603050405020304" pitchFamily="18" charset="0"/>
                <a:cs typeface="Times New Roman" panose="02020603050405020304" pitchFamily="18" charset="0"/>
                <a:hlinkClick r:id="rId6"/>
              </a:rPr>
              <a:t>https://www.nationalautismcenter.org/</a:t>
            </a:r>
            <a:r>
              <a:rPr lang="en-AU" sz="1400" dirty="0">
                <a:latin typeface="Times New Roman" panose="02020603050405020304" pitchFamily="18" charset="0"/>
                <a:cs typeface="Times New Roman" panose="02020603050405020304" pitchFamily="18" charset="0"/>
              </a:rPr>
              <a:t> (Accessed: 26 September 2025</a:t>
            </a:r>
            <a:r>
              <a:rPr lang="en-AU" sz="1400" dirty="0" smtClean="0">
                <a:latin typeface="Times New Roman" panose="02020603050405020304" pitchFamily="18" charset="0"/>
                <a:cs typeface="Times New Roman" panose="02020603050405020304" pitchFamily="18" charset="0"/>
              </a:rPr>
              <a:t>).</a:t>
            </a:r>
          </a:p>
          <a:p>
            <a:endParaRPr lang="en-AU" sz="1400" dirty="0">
              <a:latin typeface="Times New Roman" panose="02020603050405020304" pitchFamily="18" charset="0"/>
              <a:cs typeface="Times New Roman" panose="02020603050405020304" pitchFamily="18" charset="0"/>
            </a:endParaRPr>
          </a:p>
          <a:p>
            <a:r>
              <a:rPr lang="en-AU" sz="1400" dirty="0">
                <a:latin typeface="Times New Roman" panose="02020603050405020304" pitchFamily="18" charset="0"/>
                <a:cs typeface="Times New Roman" panose="02020603050405020304" pitchFamily="18" charset="0"/>
              </a:rPr>
              <a:t>NHS (2023) </a:t>
            </a:r>
            <a:r>
              <a:rPr lang="en-AU" sz="1400" i="1" dirty="0">
                <a:latin typeface="Times New Roman" panose="02020603050405020304" pitchFamily="18" charset="0"/>
                <a:cs typeface="Times New Roman" panose="02020603050405020304" pitchFamily="18" charset="0"/>
              </a:rPr>
              <a:t>UK Autism Act (2009) and National Autism Strategy (2021)</a:t>
            </a:r>
            <a:r>
              <a:rPr lang="en-AU" sz="1400" dirty="0">
                <a:latin typeface="Times New Roman" panose="02020603050405020304" pitchFamily="18" charset="0"/>
                <a:cs typeface="Times New Roman" panose="02020603050405020304" pitchFamily="18" charset="0"/>
              </a:rPr>
              <a:t>. Available at: </a:t>
            </a:r>
            <a:r>
              <a:rPr lang="en-AU" sz="1400" u="sng" dirty="0">
                <a:latin typeface="Times New Roman" panose="02020603050405020304" pitchFamily="18" charset="0"/>
                <a:cs typeface="Times New Roman" panose="02020603050405020304" pitchFamily="18" charset="0"/>
                <a:hlinkClick r:id="rId7"/>
              </a:rPr>
              <a:t>https://www.nhs.uk/conditions/autism/</a:t>
            </a:r>
            <a:r>
              <a:rPr lang="en-AU" sz="1400" dirty="0">
                <a:latin typeface="Times New Roman" panose="02020603050405020304" pitchFamily="18" charset="0"/>
                <a:cs typeface="Times New Roman" panose="02020603050405020304" pitchFamily="18" charset="0"/>
              </a:rPr>
              <a:t> (Accessed: 25 September 2025</a:t>
            </a:r>
            <a:r>
              <a:rPr lang="en-AU" sz="1400" dirty="0" smtClean="0">
                <a:latin typeface="Times New Roman" panose="02020603050405020304" pitchFamily="18" charset="0"/>
                <a:cs typeface="Times New Roman" panose="02020603050405020304" pitchFamily="18" charset="0"/>
              </a:rPr>
              <a:t>).</a:t>
            </a:r>
          </a:p>
          <a:p>
            <a:endParaRPr lang="en-AU" sz="1400" dirty="0">
              <a:latin typeface="Times New Roman" panose="02020603050405020304" pitchFamily="18" charset="0"/>
              <a:cs typeface="Times New Roman" panose="02020603050405020304" pitchFamily="18" charset="0"/>
            </a:endParaRPr>
          </a:p>
          <a:p>
            <a:r>
              <a:rPr lang="en-AU" sz="1400" dirty="0">
                <a:latin typeface="Times New Roman" panose="02020603050405020304" pitchFamily="18" charset="0"/>
                <a:cs typeface="Times New Roman" panose="02020603050405020304" pitchFamily="18" charset="0"/>
              </a:rPr>
              <a:t>Royalty Sensory Gyms (2023) </a:t>
            </a:r>
            <a:r>
              <a:rPr lang="en-AU" sz="1400" i="1" dirty="0">
                <a:latin typeface="Times New Roman" panose="02020603050405020304" pitchFamily="18" charset="0"/>
                <a:cs typeface="Times New Roman" panose="02020603050405020304" pitchFamily="18" charset="0"/>
              </a:rPr>
              <a:t>Stigma and autism history</a:t>
            </a:r>
            <a:r>
              <a:rPr lang="en-AU" sz="1400" dirty="0">
                <a:latin typeface="Times New Roman" panose="02020603050405020304" pitchFamily="18" charset="0"/>
                <a:cs typeface="Times New Roman" panose="02020603050405020304" pitchFamily="18" charset="0"/>
              </a:rPr>
              <a:t>. Available at: </a:t>
            </a:r>
            <a:r>
              <a:rPr lang="en-AU" sz="1400" u="sng" dirty="0">
                <a:latin typeface="Times New Roman" panose="02020603050405020304" pitchFamily="18" charset="0"/>
                <a:cs typeface="Times New Roman" panose="02020603050405020304" pitchFamily="18" charset="0"/>
                <a:hlinkClick r:id="rId8"/>
              </a:rPr>
              <a:t>https://www.royaltysensorygyms.com/the-history-of-treatment-for-children-with-asd</a:t>
            </a:r>
            <a:r>
              <a:rPr lang="en-AU" sz="1400" dirty="0">
                <a:latin typeface="Times New Roman" panose="02020603050405020304" pitchFamily="18" charset="0"/>
                <a:cs typeface="Times New Roman" panose="02020603050405020304" pitchFamily="18" charset="0"/>
              </a:rPr>
              <a:t> (Accessed: 21 September 2025</a:t>
            </a:r>
            <a:r>
              <a:rPr lang="en-AU" sz="1400" dirty="0" smtClean="0">
                <a:latin typeface="Times New Roman" panose="02020603050405020304" pitchFamily="18" charset="0"/>
                <a:cs typeface="Times New Roman" panose="02020603050405020304" pitchFamily="18" charset="0"/>
              </a:rPr>
              <a:t>).</a:t>
            </a:r>
          </a:p>
          <a:p>
            <a:endParaRPr lang="en-AU" sz="1400" dirty="0">
              <a:latin typeface="Times New Roman" panose="02020603050405020304" pitchFamily="18" charset="0"/>
              <a:cs typeface="Times New Roman" panose="02020603050405020304" pitchFamily="18" charset="0"/>
            </a:endParaRPr>
          </a:p>
          <a:p>
            <a:r>
              <a:rPr lang="en-AU" sz="1400" dirty="0" err="1">
                <a:latin typeface="Times New Roman" panose="02020603050405020304" pitchFamily="18" charset="0"/>
                <a:cs typeface="Times New Roman" panose="02020603050405020304" pitchFamily="18" charset="0"/>
              </a:rPr>
              <a:t>Subramanyam</a:t>
            </a:r>
            <a:r>
              <a:rPr lang="en-AU" sz="1400" dirty="0">
                <a:latin typeface="Times New Roman" panose="02020603050405020304" pitchFamily="18" charset="0"/>
                <a:cs typeface="Times New Roman" panose="02020603050405020304" pitchFamily="18" charset="0"/>
              </a:rPr>
              <a:t>, N. (2019) </a:t>
            </a:r>
            <a:r>
              <a:rPr lang="en-AU" sz="1400" i="1" dirty="0">
                <a:latin typeface="Times New Roman" panose="02020603050405020304" pitchFamily="18" charset="0"/>
                <a:cs typeface="Times New Roman" panose="02020603050405020304" pitchFamily="18" charset="0"/>
              </a:rPr>
              <a:t>Medications for autism symptoms</a:t>
            </a:r>
            <a:r>
              <a:rPr lang="en-AU" sz="1400" dirty="0">
                <a:latin typeface="Times New Roman" panose="02020603050405020304" pitchFamily="18" charset="0"/>
                <a:cs typeface="Times New Roman" panose="02020603050405020304" pitchFamily="18" charset="0"/>
              </a:rPr>
              <a:t>. Available at: </a:t>
            </a:r>
            <a:r>
              <a:rPr lang="en-AU" sz="1400" u="sng" dirty="0">
                <a:latin typeface="Times New Roman" panose="02020603050405020304" pitchFamily="18" charset="0"/>
                <a:cs typeface="Times New Roman" panose="02020603050405020304" pitchFamily="18" charset="0"/>
                <a:hlinkClick r:id="rId9"/>
              </a:rPr>
              <a:t>https://www.ncbi.nlm.nih.gov/pmc/articles/PMC6527024/</a:t>
            </a:r>
            <a:r>
              <a:rPr lang="en-AU" sz="1400" dirty="0">
                <a:latin typeface="Times New Roman" panose="02020603050405020304" pitchFamily="18" charset="0"/>
                <a:cs typeface="Times New Roman" panose="02020603050405020304" pitchFamily="18" charset="0"/>
              </a:rPr>
              <a:t> (Accessed: 22 September 2025</a:t>
            </a:r>
            <a:r>
              <a:rPr lang="en-AU" sz="1400" dirty="0" smtClean="0">
                <a:latin typeface="Times New Roman" panose="02020603050405020304" pitchFamily="18" charset="0"/>
                <a:cs typeface="Times New Roman" panose="02020603050405020304" pitchFamily="18" charset="0"/>
              </a:rPr>
              <a:t>).</a:t>
            </a:r>
          </a:p>
          <a:p>
            <a:endParaRPr lang="en-AU" sz="1400" dirty="0">
              <a:latin typeface="Times New Roman" panose="02020603050405020304" pitchFamily="18" charset="0"/>
              <a:cs typeface="Times New Roman" panose="02020603050405020304" pitchFamily="18" charset="0"/>
            </a:endParaRPr>
          </a:p>
          <a:p>
            <a:r>
              <a:rPr lang="en-AU" sz="1400" dirty="0" err="1">
                <a:latin typeface="Times New Roman" panose="02020603050405020304" pitchFamily="18" charset="0"/>
                <a:cs typeface="Times New Roman" panose="02020603050405020304" pitchFamily="18" charset="0"/>
              </a:rPr>
              <a:t>Suppo</a:t>
            </a:r>
            <a:r>
              <a:rPr lang="en-AU" sz="1400" dirty="0">
                <a:latin typeface="Times New Roman" panose="02020603050405020304" pitchFamily="18" charset="0"/>
                <a:cs typeface="Times New Roman" panose="02020603050405020304" pitchFamily="18" charset="0"/>
              </a:rPr>
              <a:t>, J.L. (2017) </a:t>
            </a:r>
            <a:r>
              <a:rPr lang="en-AU" sz="1400" i="1" dirty="0">
                <a:latin typeface="Times New Roman" panose="02020603050405020304" pitchFamily="18" charset="0"/>
                <a:cs typeface="Times New Roman" panose="02020603050405020304" pitchFamily="18" charset="0"/>
              </a:rPr>
              <a:t>Applied </a:t>
            </a:r>
            <a:r>
              <a:rPr lang="en-AU" sz="1400" i="1" dirty="0" err="1">
                <a:latin typeface="Times New Roman" panose="02020603050405020304" pitchFamily="18" charset="0"/>
                <a:cs typeface="Times New Roman" panose="02020603050405020304" pitchFamily="18" charset="0"/>
              </a:rPr>
              <a:t>behavior</a:t>
            </a:r>
            <a:r>
              <a:rPr lang="en-AU" sz="1400" i="1" dirty="0">
                <a:latin typeface="Times New Roman" panose="02020603050405020304" pitchFamily="18" charset="0"/>
                <a:cs typeface="Times New Roman" panose="02020603050405020304" pitchFamily="18" charset="0"/>
              </a:rPr>
              <a:t> analysis and autism treatment history</a:t>
            </a:r>
            <a:r>
              <a:rPr lang="en-AU" sz="1400" dirty="0">
                <a:latin typeface="Times New Roman" panose="02020603050405020304" pitchFamily="18" charset="0"/>
                <a:cs typeface="Times New Roman" panose="02020603050405020304" pitchFamily="18" charset="0"/>
              </a:rPr>
              <a:t>. Available at: </a:t>
            </a:r>
            <a:r>
              <a:rPr lang="en-AU" sz="1400" u="sng" dirty="0">
                <a:latin typeface="Times New Roman" panose="02020603050405020304" pitchFamily="18" charset="0"/>
                <a:cs typeface="Times New Roman" panose="02020603050405020304" pitchFamily="18" charset="0"/>
                <a:hlinkClick r:id="rId10"/>
              </a:rPr>
              <a:t>https://www.connectncareaba.com/blog/autism-spectrum-disorder-timeline</a:t>
            </a:r>
            <a:r>
              <a:rPr lang="en-AU" sz="1400" dirty="0">
                <a:latin typeface="Times New Roman" panose="02020603050405020304" pitchFamily="18" charset="0"/>
                <a:cs typeface="Times New Roman" panose="02020603050405020304" pitchFamily="18" charset="0"/>
              </a:rPr>
              <a:t> (Accessed: 22 September 2025</a:t>
            </a:r>
            <a:r>
              <a:rPr lang="en-AU" sz="1400" dirty="0" smtClean="0">
                <a:latin typeface="Times New Roman" panose="02020603050405020304" pitchFamily="18" charset="0"/>
                <a:cs typeface="Times New Roman" panose="02020603050405020304" pitchFamily="18" charset="0"/>
              </a:rPr>
              <a:t>).</a:t>
            </a:r>
          </a:p>
          <a:p>
            <a:endParaRPr lang="en-AU" sz="1400" dirty="0">
              <a:latin typeface="Times New Roman" panose="02020603050405020304" pitchFamily="18" charset="0"/>
              <a:cs typeface="Times New Roman" panose="02020603050405020304" pitchFamily="18" charset="0"/>
            </a:endParaRPr>
          </a:p>
          <a:p>
            <a:r>
              <a:rPr lang="en-AU" sz="1400" dirty="0" err="1">
                <a:latin typeface="Times New Roman" panose="02020603050405020304" pitchFamily="18" charset="0"/>
                <a:cs typeface="Times New Roman" panose="02020603050405020304" pitchFamily="18" charset="0"/>
              </a:rPr>
              <a:t>Werning</a:t>
            </a:r>
            <a:r>
              <a:rPr lang="en-AU" sz="1400" dirty="0">
                <a:latin typeface="Times New Roman" panose="02020603050405020304" pitchFamily="18" charset="0"/>
                <a:cs typeface="Times New Roman" panose="02020603050405020304" pitchFamily="18" charset="0"/>
              </a:rPr>
              <a:t>, E. (2021) </a:t>
            </a:r>
            <a:r>
              <a:rPr lang="en-AU" sz="1400" i="1" dirty="0">
                <a:latin typeface="Times New Roman" panose="02020603050405020304" pitchFamily="18" charset="0"/>
                <a:cs typeface="Times New Roman" panose="02020603050405020304" pitchFamily="18" charset="0"/>
              </a:rPr>
              <a:t>Parental blame in autism history</a:t>
            </a:r>
            <a:r>
              <a:rPr lang="en-AU" sz="1400" dirty="0">
                <a:latin typeface="Times New Roman" panose="02020603050405020304" pitchFamily="18" charset="0"/>
                <a:cs typeface="Times New Roman" panose="02020603050405020304" pitchFamily="18" charset="0"/>
              </a:rPr>
              <a:t>. Available at: </a:t>
            </a:r>
            <a:r>
              <a:rPr lang="en-AU" sz="1400" u="sng" dirty="0">
                <a:latin typeface="Times New Roman" panose="02020603050405020304" pitchFamily="18" charset="0"/>
                <a:cs typeface="Times New Roman" panose="02020603050405020304" pitchFamily="18" charset="0"/>
                <a:hlinkClick r:id="rId11"/>
              </a:rPr>
              <a:t>https://www.autismspeaks.org/blog/parental-blame-and-autism</a:t>
            </a:r>
            <a:r>
              <a:rPr lang="en-AU" sz="1400" dirty="0">
                <a:latin typeface="Times New Roman" panose="02020603050405020304" pitchFamily="18" charset="0"/>
                <a:cs typeface="Times New Roman" panose="02020603050405020304" pitchFamily="18" charset="0"/>
              </a:rPr>
              <a:t> (Accessed: 21 September 2025</a:t>
            </a:r>
            <a:r>
              <a:rPr lang="en-AU" sz="1400" dirty="0" smtClean="0">
                <a:latin typeface="Times New Roman" panose="02020603050405020304" pitchFamily="18" charset="0"/>
                <a:cs typeface="Times New Roman" panose="02020603050405020304" pitchFamily="18" charset="0"/>
              </a:rPr>
              <a:t>).</a:t>
            </a:r>
          </a:p>
          <a:p>
            <a:endParaRPr lang="en-AU" sz="1400" dirty="0">
              <a:latin typeface="Times New Roman" panose="02020603050405020304" pitchFamily="18" charset="0"/>
              <a:cs typeface="Times New Roman" panose="02020603050405020304" pitchFamily="18" charset="0"/>
            </a:endParaRPr>
          </a:p>
          <a:p>
            <a:r>
              <a:rPr lang="en-AU" sz="1400" dirty="0">
                <a:latin typeface="Times New Roman" panose="02020603050405020304" pitchFamily="18" charset="0"/>
                <a:cs typeface="Times New Roman" panose="02020603050405020304" pitchFamily="18" charset="0"/>
              </a:rPr>
              <a:t>World Health Organization (WHO) (2019a) </a:t>
            </a:r>
            <a:r>
              <a:rPr lang="en-AU" sz="1400" i="1" dirty="0">
                <a:latin typeface="Times New Roman" panose="02020603050405020304" pitchFamily="18" charset="0"/>
                <a:cs typeface="Times New Roman" panose="02020603050405020304" pitchFamily="18" charset="0"/>
              </a:rPr>
              <a:t>ICD-11 classification of autism spectrum disorder</a:t>
            </a:r>
            <a:r>
              <a:rPr lang="en-AU" sz="1400" dirty="0">
                <a:latin typeface="Times New Roman" panose="02020603050405020304" pitchFamily="18" charset="0"/>
                <a:cs typeface="Times New Roman" panose="02020603050405020304" pitchFamily="18" charset="0"/>
              </a:rPr>
              <a:t>. Available at: </a:t>
            </a:r>
            <a:r>
              <a:rPr lang="en-AU" sz="1400" u="sng" dirty="0">
                <a:latin typeface="Times New Roman" panose="02020603050405020304" pitchFamily="18" charset="0"/>
                <a:cs typeface="Times New Roman" panose="02020603050405020304" pitchFamily="18" charset="0"/>
                <a:hlinkClick r:id="rId12"/>
              </a:rPr>
              <a:t>https://www.who.int/news-room/fact-sheets/detail/autism-spectrum-disorders</a:t>
            </a:r>
            <a:r>
              <a:rPr lang="en-AU" sz="1400" dirty="0">
                <a:latin typeface="Times New Roman" panose="02020603050405020304" pitchFamily="18" charset="0"/>
                <a:cs typeface="Times New Roman" panose="02020603050405020304" pitchFamily="18" charset="0"/>
              </a:rPr>
              <a:t> (Accessed: 20 September 2025).</a:t>
            </a:r>
          </a:p>
          <a:p>
            <a:endParaRPr lang="en-AU" sz="2000" dirty="0"/>
          </a:p>
        </p:txBody>
      </p:sp>
    </p:spTree>
    <p:extLst>
      <p:ext uri="{BB962C8B-B14F-4D97-AF65-F5344CB8AC3E}">
        <p14:creationId xmlns:p14="http://schemas.microsoft.com/office/powerpoint/2010/main" val="36975085"/>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3284111" y="2363474"/>
            <a:ext cx="5950041" cy="2041099"/>
          </a:xfrm>
          <a:prstGeom prst="rect">
            <a:avLst/>
          </a:prstGeom>
          <a:solidFill>
            <a:schemeClr val="tx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a:p>
        </p:txBody>
      </p:sp>
      <p:sp>
        <p:nvSpPr>
          <p:cNvPr id="5" name="TextBox 4"/>
          <p:cNvSpPr txBox="1"/>
          <p:nvPr/>
        </p:nvSpPr>
        <p:spPr>
          <a:xfrm>
            <a:off x="4082603" y="2922358"/>
            <a:ext cx="5241702" cy="923330"/>
          </a:xfrm>
          <a:prstGeom prst="rect">
            <a:avLst/>
          </a:prstGeom>
          <a:noFill/>
        </p:spPr>
        <p:txBody>
          <a:bodyPr wrap="square" rtlCol="0">
            <a:spAutoFit/>
          </a:bodyPr>
          <a:lstStyle/>
          <a:p>
            <a:r>
              <a:rPr lang="en-US" sz="5400" b="1" dirty="0" smtClean="0">
                <a:solidFill>
                  <a:schemeClr val="bg1"/>
                </a:solidFill>
                <a:latin typeface="Times New Roman" panose="02020603050405020304" pitchFamily="18" charset="0"/>
                <a:cs typeface="Times New Roman" panose="02020603050405020304" pitchFamily="18" charset="0"/>
              </a:rPr>
              <a:t>THANK</a:t>
            </a:r>
            <a:r>
              <a:rPr lang="en-US" sz="2800" b="1" dirty="0" smtClean="0">
                <a:solidFill>
                  <a:schemeClr val="bg1"/>
                </a:solidFill>
                <a:latin typeface="Times New Roman" panose="02020603050405020304" pitchFamily="18" charset="0"/>
                <a:cs typeface="Times New Roman" panose="02020603050405020304" pitchFamily="18" charset="0"/>
              </a:rPr>
              <a:t> </a:t>
            </a:r>
            <a:r>
              <a:rPr lang="en-AU" sz="2800" b="1" dirty="0" smtClean="0">
                <a:solidFill>
                  <a:schemeClr val="bg1"/>
                </a:solidFill>
                <a:latin typeface="Times New Roman" panose="02020603050405020304" pitchFamily="18" charset="0"/>
                <a:cs typeface="Times New Roman" panose="02020603050405020304" pitchFamily="18" charset="0"/>
              </a:rPr>
              <a:t> </a:t>
            </a:r>
            <a:r>
              <a:rPr lang="en-AU" sz="5400" b="1" dirty="0" smtClean="0">
                <a:solidFill>
                  <a:schemeClr val="bg1"/>
                </a:solidFill>
                <a:latin typeface="Times New Roman" panose="02020603050405020304" pitchFamily="18" charset="0"/>
                <a:cs typeface="Times New Roman" panose="02020603050405020304" pitchFamily="18" charset="0"/>
              </a:rPr>
              <a:t>YOU</a:t>
            </a:r>
            <a:endParaRPr lang="en-US" sz="2800" b="1" dirty="0" smtClean="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379505143"/>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84</TotalTime>
  <Words>1303</Words>
  <Application>Microsoft Office PowerPoint</Application>
  <PresentationFormat>Widescreen</PresentationFormat>
  <Paragraphs>79</Paragraphs>
  <Slides>5</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5</vt:i4>
      </vt:variant>
    </vt:vector>
  </HeadingPairs>
  <TitlesOfParts>
    <vt:vector size="11" baseType="lpstr">
      <vt:lpstr>Arial</vt:lpstr>
      <vt:lpstr>Calibri</vt:lpstr>
      <vt:lpstr>Calibri Light</vt:lpstr>
      <vt:lpstr>Nourd Heavy</vt:lpstr>
      <vt:lpstr>Times New Roman</vt:lpstr>
      <vt:lpstr>Office Theme</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Laptop Valley</dc:creator>
  <cp:lastModifiedBy>Laptop Valley</cp:lastModifiedBy>
  <cp:revision>15</cp:revision>
  <dcterms:created xsi:type="dcterms:W3CDTF">2025-09-24T18:14:16Z</dcterms:created>
  <dcterms:modified xsi:type="dcterms:W3CDTF">2025-09-25T13:20:19Z</dcterms:modified>
</cp:coreProperties>
</file>