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8" r:id="rId3"/>
    <p:sldId id="286" r:id="rId4"/>
    <p:sldId id="289" r:id="rId5"/>
    <p:sldId id="287" r:id="rId6"/>
    <p:sldId id="290" r:id="rId7"/>
    <p:sldId id="288" r:id="rId8"/>
    <p:sldId id="293" r:id="rId9"/>
    <p:sldId id="294" r:id="rId10"/>
    <p:sldId id="295" r:id="rId11"/>
    <p:sldId id="296" r:id="rId12"/>
    <p:sldId id="297" r:id="rId13"/>
    <p:sldId id="298" r:id="rId14"/>
    <p:sldId id="299" r:id="rId15"/>
    <p:sldId id="300" r:id="rId16"/>
    <p:sldId id="301" r:id="rId17"/>
    <p:sldId id="302" r:id="rId18"/>
    <p:sldId id="303" r:id="rId19"/>
    <p:sldId id="305" r:id="rId20"/>
    <p:sldId id="306" r:id="rId21"/>
    <p:sldId id="307" r:id="rId22"/>
    <p:sldId id="292" r:id="rId23"/>
    <p:sldId id="308" r:id="rId24"/>
    <p:sldId id="309" r:id="rId25"/>
    <p:sldId id="311" r:id="rId26"/>
    <p:sldId id="312" r:id="rId27"/>
    <p:sldId id="310" r:id="rId28"/>
    <p:sldId id="313" r:id="rId29"/>
    <p:sldId id="314" r:id="rId30"/>
    <p:sldId id="315" r:id="rId31"/>
    <p:sldId id="316" r:id="rId32"/>
    <p:sldId id="317" r:id="rId33"/>
    <p:sldId id="31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2" d="100"/>
          <a:sy n="102" d="100"/>
        </p:scale>
        <p:origin x="13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6696E-2238-46AF-977B-C6177998B8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B22290-3F00-4877-B0FB-8B07AD2657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75153D-27CE-4DAA-8DFC-A6FE4695EB58}"/>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2F16F8D2-378B-4B24-A909-A05CE7B12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26E5E-34E9-48D4-A52E-70076987EB54}"/>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1623831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74C12-45BE-489D-A4B1-FE58526B91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444EDB-0BF7-4D1B-B042-9C315F24F7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3D4ED5-8B9B-4946-A0A5-7A4A00EE070C}"/>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74ACBA4B-6FF2-4D39-94CF-7C7E745028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FF338-78A7-40C3-A53B-AA379B29A04D}"/>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4106695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6346-DFF6-4F33-AFB7-E388CCA406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E3D8F2-CBD1-4DB4-A68F-2098B302C1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B636D6-714D-4B07-B708-890232001906}"/>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AF62A19F-01A8-40B3-A86E-85471F689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815E93-57BB-46DE-A322-421F979DFCE3}"/>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144134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29AC-2FC8-429C-BE78-FBC74676DC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198E86-22CE-4D8D-8E48-766EAB9B7B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A450B-ED06-49F3-91E0-0385B9F29E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942CD9-4298-43DF-B2C5-53FEAAE40BD4}"/>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6" name="Footer Placeholder 5">
            <a:extLst>
              <a:ext uri="{FF2B5EF4-FFF2-40B4-BE49-F238E27FC236}">
                <a16:creationId xmlns:a16="http://schemas.microsoft.com/office/drawing/2014/main" id="{ACB8E0A5-9962-4273-B35C-4AAAC436BE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59FAD-78F3-44DB-BCEE-01D4A9E8E43C}"/>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533583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8594-EDFB-4EA4-9B27-1100723EC7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A95A96-9A44-4B76-BD70-9ED50A09F7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BBFF39-273A-4024-9B6F-3B9B5EF30A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B08ED6-F747-4168-B6D9-1C4AACAF6C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E1E436-9A73-488B-99D6-FF81F78AE4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829331-4A08-4E98-8CF7-3376A381410B}"/>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8" name="Footer Placeholder 7">
            <a:extLst>
              <a:ext uri="{FF2B5EF4-FFF2-40B4-BE49-F238E27FC236}">
                <a16:creationId xmlns:a16="http://schemas.microsoft.com/office/drawing/2014/main" id="{684C2B87-B66C-49C8-9508-43A64C7067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7DEB9-D6B8-46AA-8BAC-07CCA34734DD}"/>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284909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BE27-D53B-4F4F-A9B9-11450C7E25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92F37E-197F-456D-A48B-77D99AA14CDA}"/>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4" name="Footer Placeholder 3">
            <a:extLst>
              <a:ext uri="{FF2B5EF4-FFF2-40B4-BE49-F238E27FC236}">
                <a16:creationId xmlns:a16="http://schemas.microsoft.com/office/drawing/2014/main" id="{8235BAEB-928E-49C3-A4C4-3D99F5A5E2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562E56-2EBB-412F-8E88-48C504061C9F}"/>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478552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715F4D-F5B4-43A1-8D3D-63CE2868EC08}"/>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3" name="Footer Placeholder 2">
            <a:extLst>
              <a:ext uri="{FF2B5EF4-FFF2-40B4-BE49-F238E27FC236}">
                <a16:creationId xmlns:a16="http://schemas.microsoft.com/office/drawing/2014/main" id="{F02EF577-2D59-41F8-AF2C-79A14C61D4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A9A4C6-CDAD-4341-AE21-00C7E614EB8C}"/>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2916434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CEF2C-35BF-4FEB-A142-E8022B4EBB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08D956-6B81-46F8-ACCD-E2016E1EC3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D9E4F3-BA1B-4B48-B724-F158CBAA2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41041C-D8BB-455C-8A23-5DD7381BF782}"/>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6" name="Footer Placeholder 5">
            <a:extLst>
              <a:ext uri="{FF2B5EF4-FFF2-40B4-BE49-F238E27FC236}">
                <a16:creationId xmlns:a16="http://schemas.microsoft.com/office/drawing/2014/main" id="{8D92D877-2E09-4B41-9E2C-40CACB2D04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4FC00-E5BD-49BB-A216-56858AF2406D}"/>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242293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1980-36D3-4A38-9913-36F7FEBA16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5BD335-6EEF-4A7B-9328-502C7A87E5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C4E136-D757-431E-8EAB-2DEF0D29E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98E12E-47FD-4E27-ABB0-1297E821AA01}"/>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6" name="Footer Placeholder 5">
            <a:extLst>
              <a:ext uri="{FF2B5EF4-FFF2-40B4-BE49-F238E27FC236}">
                <a16:creationId xmlns:a16="http://schemas.microsoft.com/office/drawing/2014/main" id="{E9389C69-4B70-43C5-98E5-80F86AAD8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C2AD54-2E98-435A-B11F-CDF3221FF7AE}"/>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3503192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46F9-A646-4E87-B8D9-F06E750CCC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CAEE6-8D39-4411-BE09-472543F838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C2FC6-2DD0-442B-9974-8ECAF8A89C3F}"/>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1EE83082-371E-45EB-81F1-BEB6AE752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8995A-3834-43A3-BD8B-F6F4B5F892A6}"/>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601297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3B587C-16EB-45C7-903F-92D2775AD2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449AF8-4F91-4216-A35C-F076DE22BA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1D427-8995-4EC5-804D-08C0C6C8C63A}"/>
              </a:ext>
            </a:extLst>
          </p:cNvPr>
          <p:cNvSpPr>
            <a:spLocks noGrp="1"/>
          </p:cNvSpPr>
          <p:nvPr>
            <p:ph type="dt" sz="half" idx="10"/>
          </p:nvPr>
        </p:nvSpPr>
        <p:spPr/>
        <p:txBody>
          <a:body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53853027-B752-416B-8762-ECEB9E7047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6E2350-D62F-4967-9E01-A106C6EC4B4D}"/>
              </a:ext>
            </a:extLst>
          </p:cNvPr>
          <p:cNvSpPr>
            <a:spLocks noGrp="1"/>
          </p:cNvSpPr>
          <p:nvPr>
            <p:ph type="sldNum" sz="quarter" idx="12"/>
          </p:nvPr>
        </p:nvSpPr>
        <p:spPr/>
        <p:txBody>
          <a:bodyPr/>
          <a:lstStyle/>
          <a:p>
            <a:fld id="{A5028340-9E77-4459-953B-4C243D5F5BB1}" type="slidenum">
              <a:rPr lang="en-GB" smtClean="0"/>
              <a:t>‹#›</a:t>
            </a:fld>
            <a:endParaRPr lang="en-GB"/>
          </a:p>
        </p:txBody>
      </p:sp>
    </p:spTree>
    <p:extLst>
      <p:ext uri="{BB962C8B-B14F-4D97-AF65-F5344CB8AC3E}">
        <p14:creationId xmlns:p14="http://schemas.microsoft.com/office/powerpoint/2010/main" val="2911543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9/13/2020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73400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FAA95A-D6DD-4F3F-8EEA-17ABF3C251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3878A1-D060-4D37-95D0-51CDC5BFEF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A43C5-06CC-49BD-826A-AECB16657A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A367F7-79D2-408C-8A13-7D16A5E6C50B}" type="datetimeFigureOut">
              <a:rPr lang="en-GB" smtClean="0"/>
              <a:t>13/09/2020</a:t>
            </a:fld>
            <a:endParaRPr lang="en-GB"/>
          </a:p>
        </p:txBody>
      </p:sp>
      <p:sp>
        <p:nvSpPr>
          <p:cNvPr id="5" name="Footer Placeholder 4">
            <a:extLst>
              <a:ext uri="{FF2B5EF4-FFF2-40B4-BE49-F238E27FC236}">
                <a16:creationId xmlns:a16="http://schemas.microsoft.com/office/drawing/2014/main" id="{855B6301-547A-4BFC-8758-55934FAF55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934F5E-4239-41CB-B2B2-AB81346793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028340-9E77-4459-953B-4C243D5F5BB1}" type="slidenum">
              <a:rPr lang="en-GB" smtClean="0"/>
              <a:t>‹#›</a:t>
            </a:fld>
            <a:endParaRPr lang="en-GB"/>
          </a:p>
        </p:txBody>
      </p:sp>
    </p:spTree>
    <p:extLst>
      <p:ext uri="{BB962C8B-B14F-4D97-AF65-F5344CB8AC3E}">
        <p14:creationId xmlns:p14="http://schemas.microsoft.com/office/powerpoint/2010/main" val="3699606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hyperlink" Target="file:///C:\Users\c.lohmann-hancock\AppData\Local\Microsoft\Windows\INetCache\REICoP-17-20-v3-Final.pdf"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emea01.safelinks.protection.outlook.com/?url=http%3A%2F%2Fuwtsd.ac.uk%2Flibrary%2Fresearch-data-management%2F&amp;data=02%7C01%7CC.Lohmann-hancock%40uwtsd.ac.uk%7C6c7fd2aa09ff4afeb4c008d6b1c88f0e%7C4e0f11f9046e45059cb8db2152311e21%7C0%7C0%7C636891874087776472&amp;sdata=BhFV1PTaJ7u%2FgPz20s0VNnkSy%2B1ZZW1GJv1k2YdOE0E%3D&amp;reserved=0"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library%2Fresearch-data-management%2F&amp;data=02%7C01%7Cj.venus%40uwtsd.ac.uk%7C981cf28ddfcb48854c9c08d6fa466348%7C4e0f11f9046e45059cb8db2152311e21%7C0%7C0%7C636971577546578291&amp;sdata=S32rzsJ04QxDtX1nsg%2F8%2FxIgMGDV2oXG4QBZj5JdIFI%3D&amp;reserved=0" TargetMode="External"/><Relationship Id="rId2" Type="http://schemas.openxmlformats.org/officeDocument/2006/relationships/hyperlink" Target="https://eur01.safelinks.protection.outlook.com/?url=https%3A%2F%2Fresearchdata.uwtsd.ac.uk%2F&amp;data=02%7C01%7Cj.venus%40uwtsd.ac.uk%7C981cf28ddfcb48854c9c08d6fa466348%7C4e0f11f9046e45059cb8db2152311e21%7C0%7C0%7C636971577546588290&amp;sdata=GQ7YGAe3R0%2B%2Fb3MjzwgWiPTdMx0%2BDaoMF2MilFdT01I%3D&amp;reserved=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E47B391-E235-4A64-A449-FC5AFABC8FB9}"/>
              </a:ext>
            </a:extLst>
          </p:cNvPr>
          <p:cNvSpPr>
            <a:spLocks noGrp="1"/>
          </p:cNvSpPr>
          <p:nvPr>
            <p:ph type="ctrTitle"/>
          </p:nvPr>
        </p:nvSpPr>
        <p:spPr>
          <a:xfrm>
            <a:off x="3045368" y="2043663"/>
            <a:ext cx="6105194" cy="2031055"/>
          </a:xfrm>
        </p:spPr>
        <p:txBody>
          <a:bodyPr>
            <a:normAutofit fontScale="90000"/>
          </a:bodyPr>
          <a:lstStyle/>
          <a:p>
            <a:endParaRPr lang="en-GB" sz="5200" dirty="0">
              <a:solidFill>
                <a:schemeClr val="tx2"/>
              </a:solidFill>
            </a:endParaRPr>
          </a:p>
          <a:p>
            <a:r>
              <a:rPr lang="en-GB" dirty="0"/>
              <a:t> DISSERTATION MODULE</a:t>
            </a:r>
          </a:p>
        </p:txBody>
      </p:sp>
      <p:sp>
        <p:nvSpPr>
          <p:cNvPr id="3" name="Subtitle 2">
            <a:extLst>
              <a:ext uri="{FF2B5EF4-FFF2-40B4-BE49-F238E27FC236}">
                <a16:creationId xmlns:a16="http://schemas.microsoft.com/office/drawing/2014/main" id="{28784333-708A-4979-8FB7-1CA9602BBA4E}"/>
              </a:ext>
            </a:extLst>
          </p:cNvPr>
          <p:cNvSpPr>
            <a:spLocks noGrp="1"/>
          </p:cNvSpPr>
          <p:nvPr>
            <p:ph type="subTitle" idx="1"/>
          </p:nvPr>
        </p:nvSpPr>
        <p:spPr>
          <a:xfrm>
            <a:off x="3045368" y="4160126"/>
            <a:ext cx="6105194" cy="682079"/>
          </a:xfrm>
        </p:spPr>
        <p:txBody>
          <a:bodyPr>
            <a:normAutofit fontScale="25000" lnSpcReduction="20000"/>
          </a:bodyPr>
          <a:lstStyle/>
          <a:p>
            <a:endParaRPr lang="en-GB" dirty="0">
              <a:solidFill>
                <a:schemeClr val="tx2"/>
              </a:solidFill>
            </a:endParaRPr>
          </a:p>
          <a:p>
            <a:r>
              <a:rPr lang="en-GB" sz="14400" dirty="0"/>
              <a:t>SUBMITTING A FORM FOR ETHICAL APPROVAL</a:t>
            </a:r>
          </a:p>
          <a:p>
            <a:endParaRPr lang="en-GB" sz="14400" dirty="0"/>
          </a:p>
          <a:p>
            <a:r>
              <a:rPr lang="en-GB" sz="14400" dirty="0"/>
              <a:t>Dr Beverly Cole</a:t>
            </a:r>
          </a:p>
        </p:txBody>
      </p:sp>
    </p:spTree>
    <p:extLst>
      <p:ext uri="{BB962C8B-B14F-4D97-AF65-F5344CB8AC3E}">
        <p14:creationId xmlns:p14="http://schemas.microsoft.com/office/powerpoint/2010/main" val="779378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0496-ED6E-42D7-B6ED-2B3EE08F8519}"/>
              </a:ext>
            </a:extLst>
          </p:cNvPr>
          <p:cNvSpPr>
            <a:spLocks noGrp="1"/>
          </p:cNvSpPr>
          <p:nvPr>
            <p:ph type="title"/>
          </p:nvPr>
        </p:nvSpPr>
        <p:spPr/>
        <p:txBody>
          <a:bodyPr/>
          <a:lstStyle/>
          <a:p>
            <a:r>
              <a:rPr lang="en-GB" dirty="0"/>
              <a:t>Let’s go through this form together … … …</a:t>
            </a:r>
          </a:p>
        </p:txBody>
      </p:sp>
      <p:pic>
        <p:nvPicPr>
          <p:cNvPr id="32770" name="Picture 2" descr="See the source image">
            <a:extLst>
              <a:ext uri="{FF2B5EF4-FFF2-40B4-BE49-F238E27FC236}">
                <a16:creationId xmlns:a16="http://schemas.microsoft.com/office/drawing/2014/main" id="{C6597B7F-06F0-4387-95D9-B91B5BF850C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27663" y="2334419"/>
            <a:ext cx="5825764"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865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D00B2C5-B799-4EAE-BC9D-CC016C2C63D3}"/>
              </a:ext>
            </a:extLst>
          </p:cNvPr>
          <p:cNvGraphicFramePr>
            <a:graphicFrameLocks noGrp="1"/>
          </p:cNvGraphicFramePr>
          <p:nvPr/>
        </p:nvGraphicFramePr>
        <p:xfrm>
          <a:off x="0" y="1"/>
          <a:ext cx="11698356" cy="5542535"/>
        </p:xfrm>
        <a:graphic>
          <a:graphicData uri="http://schemas.openxmlformats.org/drawingml/2006/table">
            <a:tbl>
              <a:tblPr>
                <a:tableStyleId>{5C22544A-7EE6-4342-B048-85BDC9FD1C3A}</a:tableStyleId>
              </a:tblPr>
              <a:tblGrid>
                <a:gridCol w="3009467">
                  <a:extLst>
                    <a:ext uri="{9D8B030D-6E8A-4147-A177-3AD203B41FA5}">
                      <a16:colId xmlns:a16="http://schemas.microsoft.com/office/drawing/2014/main" val="3542895960"/>
                    </a:ext>
                  </a:extLst>
                </a:gridCol>
                <a:gridCol w="838723">
                  <a:extLst>
                    <a:ext uri="{9D8B030D-6E8A-4147-A177-3AD203B41FA5}">
                      <a16:colId xmlns:a16="http://schemas.microsoft.com/office/drawing/2014/main" val="4213559072"/>
                    </a:ext>
                  </a:extLst>
                </a:gridCol>
                <a:gridCol w="3017748">
                  <a:extLst>
                    <a:ext uri="{9D8B030D-6E8A-4147-A177-3AD203B41FA5}">
                      <a16:colId xmlns:a16="http://schemas.microsoft.com/office/drawing/2014/main" val="1555762291"/>
                    </a:ext>
                  </a:extLst>
                </a:gridCol>
                <a:gridCol w="838723">
                  <a:extLst>
                    <a:ext uri="{9D8B030D-6E8A-4147-A177-3AD203B41FA5}">
                      <a16:colId xmlns:a16="http://schemas.microsoft.com/office/drawing/2014/main" val="203899523"/>
                    </a:ext>
                  </a:extLst>
                </a:gridCol>
                <a:gridCol w="2988173">
                  <a:extLst>
                    <a:ext uri="{9D8B030D-6E8A-4147-A177-3AD203B41FA5}">
                      <a16:colId xmlns:a16="http://schemas.microsoft.com/office/drawing/2014/main" val="962639628"/>
                    </a:ext>
                  </a:extLst>
                </a:gridCol>
                <a:gridCol w="1005522">
                  <a:extLst>
                    <a:ext uri="{9D8B030D-6E8A-4147-A177-3AD203B41FA5}">
                      <a16:colId xmlns:a16="http://schemas.microsoft.com/office/drawing/2014/main" val="2947739619"/>
                    </a:ext>
                  </a:extLst>
                </a:gridCol>
              </a:tblGrid>
              <a:tr h="1520543">
                <a:tc gridSpan="2">
                  <a:txBody>
                    <a:bodyPr/>
                    <a:lstStyle/>
                    <a:p>
                      <a:pPr>
                        <a:lnSpc>
                          <a:spcPct val="115000"/>
                        </a:lnSpc>
                      </a:pPr>
                      <a:r>
                        <a:rPr lang="en-GB" sz="1100">
                          <a:effectLst/>
                        </a:rPr>
                        <a:t>Full Name: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gridSpan="4">
                  <a:txBody>
                    <a:bodyPr/>
                    <a:lstStyle/>
                    <a:p>
                      <a:pPr>
                        <a:lnSpc>
                          <a:spcPct val="115000"/>
                        </a:lnSpc>
                      </a:pPr>
                      <a:r>
                        <a:rPr lang="en-GB" sz="11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7355115"/>
                  </a:ext>
                </a:extLst>
              </a:tr>
              <a:tr h="2010996">
                <a:tc gridSpan="2">
                  <a:txBody>
                    <a:bodyPr/>
                    <a:lstStyle/>
                    <a:p>
                      <a:pPr>
                        <a:lnSpc>
                          <a:spcPct val="115000"/>
                        </a:lnSpc>
                      </a:pPr>
                      <a:r>
                        <a:rPr lang="en-GB" sz="1100">
                          <a:effectLst/>
                        </a:rPr>
                        <a:t>Tick all boxes which apply:</a:t>
                      </a:r>
                    </a:p>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a:txBody>
                    <a:bodyPr/>
                    <a:lstStyle/>
                    <a:p>
                      <a:pPr>
                        <a:lnSpc>
                          <a:spcPct val="115000"/>
                        </a:lnSpc>
                      </a:pPr>
                      <a:r>
                        <a:rPr lang="en-GB" sz="1100">
                          <a:effectLst/>
                        </a:rPr>
                        <a:t>Member of staff:</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Honorary research fellow:</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818588326"/>
                  </a:ext>
                </a:extLst>
              </a:tr>
              <a:tr h="2010996">
                <a:tc>
                  <a:txBody>
                    <a:bodyPr/>
                    <a:lstStyle/>
                    <a:p>
                      <a:pPr>
                        <a:lnSpc>
                          <a:spcPct val="115000"/>
                        </a:lnSpc>
                      </a:pPr>
                      <a:r>
                        <a:rPr lang="en-GB" sz="1100">
                          <a:effectLst/>
                        </a:rPr>
                        <a:t>Undergraduate Student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Taught Postgraduate Student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Postgraduate Research Student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669105606"/>
                  </a:ext>
                </a:extLst>
              </a:tr>
            </a:tbl>
          </a:graphicData>
        </a:graphic>
      </p:graphicFrame>
    </p:spTree>
    <p:extLst>
      <p:ext uri="{BB962C8B-B14F-4D97-AF65-F5344CB8AC3E}">
        <p14:creationId xmlns:p14="http://schemas.microsoft.com/office/powerpoint/2010/main" val="1596784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1DAC444-7167-4C44-A278-14DDB6CF390D}"/>
              </a:ext>
            </a:extLst>
          </p:cNvPr>
          <p:cNvGraphicFramePr>
            <a:graphicFrameLocks noGrp="1"/>
          </p:cNvGraphicFramePr>
          <p:nvPr/>
        </p:nvGraphicFramePr>
        <p:xfrm>
          <a:off x="0" y="-68094"/>
          <a:ext cx="11741285" cy="5661497"/>
        </p:xfrm>
        <a:graphic>
          <a:graphicData uri="http://schemas.openxmlformats.org/drawingml/2006/table">
            <a:tbl>
              <a:tblPr>
                <a:tableStyleId>{5C22544A-7EE6-4342-B048-85BDC9FD1C3A}</a:tableStyleId>
              </a:tblPr>
              <a:tblGrid>
                <a:gridCol w="3862310">
                  <a:extLst>
                    <a:ext uri="{9D8B030D-6E8A-4147-A177-3AD203B41FA5}">
                      <a16:colId xmlns:a16="http://schemas.microsoft.com/office/drawing/2014/main" val="1310770758"/>
                    </a:ext>
                  </a:extLst>
                </a:gridCol>
                <a:gridCol w="7878975">
                  <a:extLst>
                    <a:ext uri="{9D8B030D-6E8A-4147-A177-3AD203B41FA5}">
                      <a16:colId xmlns:a16="http://schemas.microsoft.com/office/drawing/2014/main" val="3839249615"/>
                    </a:ext>
                  </a:extLst>
                </a:gridCol>
              </a:tblGrid>
              <a:tr h="1341884">
                <a:tc>
                  <a:txBody>
                    <a:bodyPr/>
                    <a:lstStyle/>
                    <a:p>
                      <a:pPr>
                        <a:lnSpc>
                          <a:spcPct val="115000"/>
                        </a:lnSpc>
                      </a:pPr>
                      <a:r>
                        <a:rPr lang="en-GB" sz="1100">
                          <a:effectLst/>
                        </a:rPr>
                        <a:t>Institute/Academic Discipline/Centre: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1100" dirty="0">
                          <a:effectLst/>
                        </a:rPr>
                        <a:t> </a:t>
                      </a:r>
                    </a:p>
                    <a:p>
                      <a:pPr>
                        <a:lnSpc>
                          <a:spcPct val="115000"/>
                        </a:lnSpc>
                      </a:pPr>
                      <a:r>
                        <a:rPr lang="en-GB" sz="11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69111384"/>
                  </a:ext>
                </a:extLst>
              </a:tr>
              <a:tr h="1635845">
                <a:tc>
                  <a:txBody>
                    <a:bodyPr/>
                    <a:lstStyle/>
                    <a:p>
                      <a:pPr>
                        <a:lnSpc>
                          <a:spcPct val="115000"/>
                        </a:lnSpc>
                      </a:pPr>
                      <a:r>
                        <a:rPr lang="en-GB" sz="1100">
                          <a:effectLst/>
                        </a:rPr>
                        <a:t>Campus: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1100">
                          <a:effectLst/>
                        </a:rPr>
                        <a:t> </a:t>
                      </a:r>
                    </a:p>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58013378"/>
                  </a:ext>
                </a:extLst>
              </a:tr>
              <a:tr h="1341884">
                <a:tc>
                  <a:txBody>
                    <a:bodyPr/>
                    <a:lstStyle/>
                    <a:p>
                      <a:pPr>
                        <a:lnSpc>
                          <a:spcPct val="115000"/>
                        </a:lnSpc>
                      </a:pPr>
                      <a:r>
                        <a:rPr lang="en-GB" sz="1100">
                          <a:effectLst/>
                        </a:rPr>
                        <a:t>E-mail address: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1100">
                          <a:effectLst/>
                        </a:rPr>
                        <a:t> </a:t>
                      </a:r>
                    </a:p>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42398691"/>
                  </a:ext>
                </a:extLst>
              </a:tr>
              <a:tr h="1341884">
                <a:tc>
                  <a:txBody>
                    <a:bodyPr/>
                    <a:lstStyle/>
                    <a:p>
                      <a:pPr>
                        <a:lnSpc>
                          <a:spcPct val="115000"/>
                        </a:lnSpc>
                      </a:pPr>
                      <a:r>
                        <a:rPr lang="en-GB" sz="1100">
                          <a:effectLst/>
                        </a:rPr>
                        <a:t>Contact Telephone Number: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1100" dirty="0">
                          <a:effectLst/>
                        </a:rPr>
                        <a:t> </a:t>
                      </a:r>
                    </a:p>
                    <a:p>
                      <a:pPr>
                        <a:lnSpc>
                          <a:spcPct val="115000"/>
                        </a:lnSpc>
                      </a:pPr>
                      <a:r>
                        <a:rPr lang="en-GB" sz="11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04839451"/>
                  </a:ext>
                </a:extLst>
              </a:tr>
            </a:tbl>
          </a:graphicData>
        </a:graphic>
      </p:graphicFrame>
    </p:spTree>
    <p:extLst>
      <p:ext uri="{BB962C8B-B14F-4D97-AF65-F5344CB8AC3E}">
        <p14:creationId xmlns:p14="http://schemas.microsoft.com/office/powerpoint/2010/main" val="393192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EA21FA8-2D4B-43D9-A355-11BDF9CD7B0E}"/>
              </a:ext>
            </a:extLst>
          </p:cNvPr>
          <p:cNvGraphicFramePr>
            <a:graphicFrameLocks noGrp="1"/>
          </p:cNvGraphicFramePr>
          <p:nvPr/>
        </p:nvGraphicFramePr>
        <p:xfrm>
          <a:off x="0" y="0"/>
          <a:ext cx="11682919" cy="5593404"/>
        </p:xfrm>
        <a:graphic>
          <a:graphicData uri="http://schemas.openxmlformats.org/drawingml/2006/table">
            <a:tbl>
              <a:tblPr>
                <a:tableStyleId>{5C22544A-7EE6-4342-B048-85BDC9FD1C3A}</a:tableStyleId>
              </a:tblPr>
              <a:tblGrid>
                <a:gridCol w="3843111">
                  <a:extLst>
                    <a:ext uri="{9D8B030D-6E8A-4147-A177-3AD203B41FA5}">
                      <a16:colId xmlns:a16="http://schemas.microsoft.com/office/drawing/2014/main" val="2925637270"/>
                    </a:ext>
                  </a:extLst>
                </a:gridCol>
                <a:gridCol w="7839808">
                  <a:extLst>
                    <a:ext uri="{9D8B030D-6E8A-4147-A177-3AD203B41FA5}">
                      <a16:colId xmlns:a16="http://schemas.microsoft.com/office/drawing/2014/main" val="1263100186"/>
                    </a:ext>
                  </a:extLst>
                </a:gridCol>
              </a:tblGrid>
              <a:tr h="1772339">
                <a:tc>
                  <a:txBody>
                    <a:bodyPr/>
                    <a:lstStyle/>
                    <a:p>
                      <a:pPr>
                        <a:lnSpc>
                          <a:spcPct val="115000"/>
                        </a:lnSpc>
                      </a:pPr>
                      <a:r>
                        <a:rPr lang="en-GB" sz="1100">
                          <a:effectLst/>
                        </a:rPr>
                        <a:t>Student Number: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8507149"/>
                  </a:ext>
                </a:extLst>
              </a:tr>
              <a:tr h="1896713">
                <a:tc>
                  <a:txBody>
                    <a:bodyPr/>
                    <a:lstStyle/>
                    <a:p>
                      <a:pPr>
                        <a:lnSpc>
                          <a:spcPct val="115000"/>
                        </a:lnSpc>
                      </a:pPr>
                      <a:r>
                        <a:rPr lang="en-GB" sz="1100">
                          <a:effectLst/>
                        </a:rPr>
                        <a:t>Programme of Study: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21482900"/>
                  </a:ext>
                </a:extLst>
              </a:tr>
              <a:tr h="1924352">
                <a:tc>
                  <a:txBody>
                    <a:bodyPr/>
                    <a:lstStyle/>
                    <a:p>
                      <a:pPr>
                        <a:lnSpc>
                          <a:spcPct val="115000"/>
                        </a:lnSpc>
                      </a:pPr>
                      <a:r>
                        <a:rPr lang="en-GB" sz="1100">
                          <a:effectLst/>
                        </a:rPr>
                        <a:t>Director of Studies/Supervisor: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82190839"/>
                  </a:ext>
                </a:extLst>
              </a:tr>
            </a:tbl>
          </a:graphicData>
        </a:graphic>
      </p:graphicFrame>
    </p:spTree>
    <p:extLst>
      <p:ext uri="{BB962C8B-B14F-4D97-AF65-F5344CB8AC3E}">
        <p14:creationId xmlns:p14="http://schemas.microsoft.com/office/powerpoint/2010/main" val="224100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7DF483-4D3A-49C4-B1F0-4E480FA56800}"/>
              </a:ext>
            </a:extLst>
          </p:cNvPr>
          <p:cNvSpPr>
            <a:spLocks noGrp="1"/>
          </p:cNvSpPr>
          <p:nvPr>
            <p:ph type="title"/>
          </p:nvPr>
        </p:nvSpPr>
        <p:spPr/>
        <p:txBody>
          <a:bodyPr/>
          <a:lstStyle/>
          <a:p>
            <a:r>
              <a:rPr lang="en-GB" sz="3200" b="1" dirty="0">
                <a:effectLst/>
                <a:latin typeface="Arial" panose="020B0604020202020204" pitchFamily="34" charset="0"/>
                <a:ea typeface="Times New Roman" panose="02020603050405020304" pitchFamily="18" charset="0"/>
                <a:cs typeface="Arial" panose="020B0604020202020204" pitchFamily="34" charset="0"/>
              </a:rPr>
              <a:t>SECTION B: Approval for Research Activity</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graphicFrame>
        <p:nvGraphicFramePr>
          <p:cNvPr id="8" name="Content Placeholder 7">
            <a:extLst>
              <a:ext uri="{FF2B5EF4-FFF2-40B4-BE49-F238E27FC236}">
                <a16:creationId xmlns:a16="http://schemas.microsoft.com/office/drawing/2014/main" id="{C322A816-C5A5-4D40-A8C8-CC26C6F11F5F}"/>
              </a:ext>
            </a:extLst>
          </p:cNvPr>
          <p:cNvGraphicFramePr>
            <a:graphicFrameLocks noGrp="1"/>
          </p:cNvGraphicFramePr>
          <p:nvPr>
            <p:ph sz="quarter" idx="13"/>
          </p:nvPr>
        </p:nvGraphicFramePr>
        <p:xfrm>
          <a:off x="0" y="1692613"/>
          <a:ext cx="11721830" cy="3910518"/>
        </p:xfrm>
        <a:graphic>
          <a:graphicData uri="http://schemas.openxmlformats.org/drawingml/2006/table">
            <a:tbl>
              <a:tblPr firstRow="1" firstCol="1" bandRow="1">
                <a:tableStyleId>{5C22544A-7EE6-4342-B048-85BDC9FD1C3A}</a:tableStyleId>
              </a:tblPr>
              <a:tblGrid>
                <a:gridCol w="5260507">
                  <a:extLst>
                    <a:ext uri="{9D8B030D-6E8A-4147-A177-3AD203B41FA5}">
                      <a16:colId xmlns:a16="http://schemas.microsoft.com/office/drawing/2014/main" val="1668973991"/>
                    </a:ext>
                  </a:extLst>
                </a:gridCol>
                <a:gridCol w="1210786">
                  <a:extLst>
                    <a:ext uri="{9D8B030D-6E8A-4147-A177-3AD203B41FA5}">
                      <a16:colId xmlns:a16="http://schemas.microsoft.com/office/drawing/2014/main" val="1354690032"/>
                    </a:ext>
                  </a:extLst>
                </a:gridCol>
                <a:gridCol w="1414482">
                  <a:extLst>
                    <a:ext uri="{9D8B030D-6E8A-4147-A177-3AD203B41FA5}">
                      <a16:colId xmlns:a16="http://schemas.microsoft.com/office/drawing/2014/main" val="845528642"/>
                    </a:ext>
                  </a:extLst>
                </a:gridCol>
                <a:gridCol w="1210786">
                  <a:extLst>
                    <a:ext uri="{9D8B030D-6E8A-4147-A177-3AD203B41FA5}">
                      <a16:colId xmlns:a16="http://schemas.microsoft.com/office/drawing/2014/main" val="2714627857"/>
                    </a:ext>
                  </a:extLst>
                </a:gridCol>
                <a:gridCol w="1413058">
                  <a:extLst>
                    <a:ext uri="{9D8B030D-6E8A-4147-A177-3AD203B41FA5}">
                      <a16:colId xmlns:a16="http://schemas.microsoft.com/office/drawing/2014/main" val="2318263606"/>
                    </a:ext>
                  </a:extLst>
                </a:gridCol>
                <a:gridCol w="1212211">
                  <a:extLst>
                    <a:ext uri="{9D8B030D-6E8A-4147-A177-3AD203B41FA5}">
                      <a16:colId xmlns:a16="http://schemas.microsoft.com/office/drawing/2014/main" val="3128610060"/>
                    </a:ext>
                  </a:extLst>
                </a:gridCol>
              </a:tblGrid>
              <a:tr h="1422007">
                <a:tc gridSpan="2">
                  <a:txBody>
                    <a:bodyPr/>
                    <a:lstStyle/>
                    <a:p>
                      <a:r>
                        <a:rPr lang="en-GB" sz="1000" dirty="0">
                          <a:effectLst/>
                        </a:rPr>
                        <a:t>Has the research activity received approval in principle?</a:t>
                      </a:r>
                      <a:endParaRPr lang="en-GB" sz="1100" dirty="0">
                        <a:effectLst/>
                      </a:endParaRPr>
                    </a:p>
                    <a:p>
                      <a:r>
                        <a:rPr lang="en-GB" sz="1000" dirty="0">
                          <a:effectLst/>
                        </a:rPr>
                        <a:t>(please check the Guidance Notes as to the appropriate approval process for different levels of research by different categories of individual)</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a:txBody>
                    <a:bodyPr/>
                    <a:lstStyle/>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826507098"/>
                  </a:ext>
                </a:extLst>
              </a:tr>
              <a:tr h="355502">
                <a:tc gridSpan="4">
                  <a:txBody>
                    <a:bodyPr/>
                    <a:lstStyle/>
                    <a:p>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algn="ctr"/>
                      <a:r>
                        <a:rPr lang="en-GB" sz="1000">
                          <a:effectLst/>
                        </a:rPr>
                        <a:t>Date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26088615"/>
                  </a:ext>
                </a:extLst>
              </a:tr>
              <a:tr h="711003">
                <a:tc rowSpan="3">
                  <a:txBody>
                    <a:bodyPr/>
                    <a:lstStyle/>
                    <a:p>
                      <a:pPr algn="just"/>
                      <a:r>
                        <a:rPr lang="en-GB" sz="1000" dirty="0">
                          <a:effectLst/>
                        </a:rPr>
                        <a:t>If Yes, please indicate source of approval (and date where known): Approval in principle must be obtained from the relevant source prior to seeking ethical approval</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r>
                        <a:rPr lang="en-GB" sz="1000">
                          <a:effectLst/>
                        </a:rPr>
                        <a:t>Research Degrees Committee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gridSpan="2">
                  <a:txBody>
                    <a:bodyPr/>
                    <a:lstStyle/>
                    <a:p>
                      <a:pPr algn="ctr"/>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4214022140"/>
                  </a:ext>
                </a:extLst>
              </a:tr>
              <a:tr h="711003">
                <a:tc vMerge="1">
                  <a:txBody>
                    <a:bodyPr/>
                    <a:lstStyle/>
                    <a:p>
                      <a:endParaRPr lang="en-GB"/>
                    </a:p>
                  </a:txBody>
                  <a:tcPr/>
                </a:tc>
                <a:tc gridSpan="2">
                  <a:txBody>
                    <a:bodyPr/>
                    <a:lstStyle/>
                    <a:p>
                      <a:r>
                        <a:rPr lang="en-GB" sz="1000">
                          <a:effectLst/>
                        </a:rPr>
                        <a:t>Institute Research Committee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gridSpan="2">
                  <a:txBody>
                    <a:bodyPr/>
                    <a:lstStyle/>
                    <a:p>
                      <a:pPr algn="ctr"/>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1535928594"/>
                  </a:ext>
                </a:extLst>
              </a:tr>
              <a:tr h="711003">
                <a:tc vMerge="1">
                  <a:txBody>
                    <a:bodyPr/>
                    <a:lstStyle/>
                    <a:p>
                      <a:endParaRPr lang="en-GB"/>
                    </a:p>
                  </a:txBody>
                  <a:tcPr/>
                </a:tc>
                <a:tc gridSpan="2">
                  <a:txBody>
                    <a:bodyPr/>
                    <a:lstStyle/>
                    <a:p>
                      <a:r>
                        <a:rPr lang="en-GB" sz="1000" dirty="0">
                          <a:effectLst/>
                        </a:rPr>
                        <a:t>Other (write in)</a:t>
                      </a:r>
                      <a:endParaRPr lang="en-GB" sz="1100" dirty="0">
                        <a:effectLst/>
                      </a:endParaRPr>
                    </a:p>
                    <a:p>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gridSpan="2">
                  <a:txBody>
                    <a:bodyPr/>
                    <a:lstStyle/>
                    <a:p>
                      <a:pPr algn="ctr"/>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1529705039"/>
                  </a:ext>
                </a:extLst>
              </a:tr>
            </a:tbl>
          </a:graphicData>
        </a:graphic>
      </p:graphicFrame>
    </p:spTree>
    <p:extLst>
      <p:ext uri="{BB962C8B-B14F-4D97-AF65-F5344CB8AC3E}">
        <p14:creationId xmlns:p14="http://schemas.microsoft.com/office/powerpoint/2010/main" val="3551761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E216-E026-4B0E-A426-6DFCA4B81D8B}"/>
              </a:ext>
            </a:extLst>
          </p:cNvPr>
          <p:cNvSpPr>
            <a:spLocks noGrp="1"/>
          </p:cNvSpPr>
          <p:nvPr>
            <p:ph type="title"/>
          </p:nvPr>
        </p:nvSpPr>
        <p:spPr/>
        <p:txBody>
          <a:bodyPr>
            <a:normAutofit/>
          </a:bodyPr>
          <a:lstStyle/>
          <a:p>
            <a:r>
              <a:rPr lang="en-GB" sz="3200" b="1" dirty="0">
                <a:effectLst/>
                <a:latin typeface="Arial" panose="020B0604020202020204" pitchFamily="34" charset="0"/>
                <a:ea typeface="Times New Roman" panose="02020603050405020304" pitchFamily="18" charset="0"/>
              </a:rPr>
              <a:t>SECTION C:  Internal and External Ethical Guidance Materials</a:t>
            </a:r>
            <a:endParaRPr lang="en-GB" sz="3200" dirty="0"/>
          </a:p>
        </p:txBody>
      </p:sp>
      <p:graphicFrame>
        <p:nvGraphicFramePr>
          <p:cNvPr id="4" name="Content Placeholder 3">
            <a:extLst>
              <a:ext uri="{FF2B5EF4-FFF2-40B4-BE49-F238E27FC236}">
                <a16:creationId xmlns:a16="http://schemas.microsoft.com/office/drawing/2014/main" id="{25E26C7B-6236-40C2-9A1D-D588E85448A7}"/>
              </a:ext>
            </a:extLst>
          </p:cNvPr>
          <p:cNvGraphicFramePr>
            <a:graphicFrameLocks noGrp="1"/>
          </p:cNvGraphicFramePr>
          <p:nvPr>
            <p:ph sz="quarter" idx="13"/>
          </p:nvPr>
        </p:nvGraphicFramePr>
        <p:xfrm>
          <a:off x="-1" y="1837764"/>
          <a:ext cx="11751014" cy="3755640"/>
        </p:xfrm>
        <a:graphic>
          <a:graphicData uri="http://schemas.openxmlformats.org/drawingml/2006/table">
            <a:tbl>
              <a:tblPr firstRow="1" firstCol="1" bandRow="1">
                <a:tableStyleId>{5C22544A-7EE6-4342-B048-85BDC9FD1C3A}</a:tableStyleId>
              </a:tblPr>
              <a:tblGrid>
                <a:gridCol w="10401140">
                  <a:extLst>
                    <a:ext uri="{9D8B030D-6E8A-4147-A177-3AD203B41FA5}">
                      <a16:colId xmlns:a16="http://schemas.microsoft.com/office/drawing/2014/main" val="3724997536"/>
                    </a:ext>
                  </a:extLst>
                </a:gridCol>
                <a:gridCol w="1349874">
                  <a:extLst>
                    <a:ext uri="{9D8B030D-6E8A-4147-A177-3AD203B41FA5}">
                      <a16:colId xmlns:a16="http://schemas.microsoft.com/office/drawing/2014/main" val="2247470602"/>
                    </a:ext>
                  </a:extLst>
                </a:gridCol>
              </a:tblGrid>
              <a:tr h="1251879">
                <a:tc gridSpan="2">
                  <a:txBody>
                    <a:bodyPr/>
                    <a:lstStyle/>
                    <a:p>
                      <a:r>
                        <a:rPr lang="en-GB" sz="1000">
                          <a:effectLst/>
                        </a:rPr>
                        <a:t>Please list the core ethical guidance documents that have been referred to during the completion of this form (including any discipline-specific codes of research ethics, and also any specific ethical guidance relating to the proposed methodology).  Please tick to confirm that your research proposal adheres to these codes and guidelines.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2077266679"/>
                  </a:ext>
                </a:extLst>
              </a:tr>
              <a:tr h="834587">
                <a:tc>
                  <a:txBody>
                    <a:bodyPr/>
                    <a:lstStyle/>
                    <a:p>
                      <a:r>
                        <a:rPr lang="en-GB" sz="1000" u="none" strike="noStrike" dirty="0">
                          <a:effectLst/>
                          <a:hlinkClick r:id="rId2"/>
                        </a:rPr>
                        <a:t>UWTSD Research Ethics &amp; Integrity Code of Practice</a:t>
                      </a:r>
                      <a:endParaRPr lang="en-GB" sz="1100" dirty="0">
                        <a:effectLst/>
                      </a:endParaRPr>
                    </a:p>
                    <a:p>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8403865"/>
                  </a:ext>
                </a:extLst>
              </a:tr>
              <a:tr h="834587">
                <a:tc>
                  <a:txBody>
                    <a:bodyPr/>
                    <a:lstStyle/>
                    <a:p>
                      <a:r>
                        <a:rPr lang="en-GB" sz="1000" dirty="0">
                          <a:effectLst/>
                        </a:rPr>
                        <a:t> </a:t>
                      </a:r>
                      <a:endParaRPr lang="en-GB" sz="1100" dirty="0">
                        <a:effectLst/>
                      </a:endParaRPr>
                    </a:p>
                    <a:p>
                      <a:r>
                        <a:rPr lang="en-GB" sz="1000" dirty="0">
                          <a:effectLst/>
                        </a:rPr>
                        <a:t>UWTSD Research Data Management Policy</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92251789"/>
                  </a:ext>
                </a:extLst>
              </a:tr>
              <a:tr h="834587">
                <a:tc>
                  <a:txBody>
                    <a:bodyPr/>
                    <a:lstStyle/>
                    <a:p>
                      <a:r>
                        <a:rPr lang="en-GB" sz="1000" dirty="0">
                          <a:effectLst/>
                        </a:rPr>
                        <a:t> </a:t>
                      </a:r>
                      <a:endParaRPr lang="en-GB" sz="1100" dirty="0">
                        <a:effectLst/>
                      </a:endParaRPr>
                    </a:p>
                    <a:p>
                      <a:r>
                        <a:rPr lang="en-GB" sz="1000" dirty="0">
                          <a:effectLst/>
                        </a:rPr>
                        <a:t> BACP</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65572716"/>
                  </a:ext>
                </a:extLst>
              </a:tr>
            </a:tbl>
          </a:graphicData>
        </a:graphic>
      </p:graphicFrame>
    </p:spTree>
    <p:extLst>
      <p:ext uri="{BB962C8B-B14F-4D97-AF65-F5344CB8AC3E}">
        <p14:creationId xmlns:p14="http://schemas.microsoft.com/office/powerpoint/2010/main" val="86165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85144-F5F4-4BC3-A781-618C769A3513}"/>
              </a:ext>
            </a:extLst>
          </p:cNvPr>
          <p:cNvSpPr>
            <a:spLocks noGrp="1"/>
          </p:cNvSpPr>
          <p:nvPr>
            <p:ph type="title"/>
          </p:nvPr>
        </p:nvSpPr>
        <p:spPr>
          <a:xfrm>
            <a:off x="838199" y="365125"/>
            <a:ext cx="10856495" cy="1325563"/>
          </a:xfrm>
        </p:spPr>
        <p:txBody>
          <a:bodyPr>
            <a:normAutofit/>
          </a:bodyPr>
          <a:lstStyle/>
          <a:p>
            <a:r>
              <a:rPr lang="en-GB" sz="3200" b="1" dirty="0">
                <a:effectLst/>
                <a:latin typeface="Arial" panose="020B0604020202020204" pitchFamily="34" charset="0"/>
                <a:ea typeface="Times New Roman" panose="02020603050405020304" pitchFamily="18" charset="0"/>
              </a:rPr>
              <a:t>SECTION D: External Collaborative Research Activity</a:t>
            </a:r>
            <a:endParaRPr lang="en-GB" sz="3200" dirty="0"/>
          </a:p>
        </p:txBody>
      </p:sp>
      <p:graphicFrame>
        <p:nvGraphicFramePr>
          <p:cNvPr id="4" name="Content Placeholder 3">
            <a:extLst>
              <a:ext uri="{FF2B5EF4-FFF2-40B4-BE49-F238E27FC236}">
                <a16:creationId xmlns:a16="http://schemas.microsoft.com/office/drawing/2014/main" id="{1228C83F-7663-4EB5-8FE2-E43543F96739}"/>
              </a:ext>
            </a:extLst>
          </p:cNvPr>
          <p:cNvGraphicFramePr>
            <a:graphicFrameLocks noGrp="1"/>
          </p:cNvGraphicFramePr>
          <p:nvPr>
            <p:ph sz="quarter" idx="13"/>
          </p:nvPr>
        </p:nvGraphicFramePr>
        <p:xfrm>
          <a:off x="685801" y="1564105"/>
          <a:ext cx="11008894" cy="4006514"/>
        </p:xfrm>
        <a:graphic>
          <a:graphicData uri="http://schemas.openxmlformats.org/drawingml/2006/table">
            <a:tbl>
              <a:tblPr firstRow="1" firstCol="1" bandRow="1">
                <a:tableStyleId>{5C22544A-7EE6-4342-B048-85BDC9FD1C3A}</a:tableStyleId>
              </a:tblPr>
              <a:tblGrid>
                <a:gridCol w="4194731">
                  <a:extLst>
                    <a:ext uri="{9D8B030D-6E8A-4147-A177-3AD203B41FA5}">
                      <a16:colId xmlns:a16="http://schemas.microsoft.com/office/drawing/2014/main" val="1389229342"/>
                    </a:ext>
                  </a:extLst>
                </a:gridCol>
                <a:gridCol w="2643239">
                  <a:extLst>
                    <a:ext uri="{9D8B030D-6E8A-4147-A177-3AD203B41FA5}">
                      <a16:colId xmlns:a16="http://schemas.microsoft.com/office/drawing/2014/main" val="1964618255"/>
                    </a:ext>
                  </a:extLst>
                </a:gridCol>
                <a:gridCol w="1089554">
                  <a:extLst>
                    <a:ext uri="{9D8B030D-6E8A-4147-A177-3AD203B41FA5}">
                      <a16:colId xmlns:a16="http://schemas.microsoft.com/office/drawing/2014/main" val="2531250649"/>
                    </a:ext>
                  </a:extLst>
                </a:gridCol>
                <a:gridCol w="932650">
                  <a:extLst>
                    <a:ext uri="{9D8B030D-6E8A-4147-A177-3AD203B41FA5}">
                      <a16:colId xmlns:a16="http://schemas.microsoft.com/office/drawing/2014/main" val="1273697043"/>
                    </a:ext>
                  </a:extLst>
                </a:gridCol>
                <a:gridCol w="873398">
                  <a:extLst>
                    <a:ext uri="{9D8B030D-6E8A-4147-A177-3AD203B41FA5}">
                      <a16:colId xmlns:a16="http://schemas.microsoft.com/office/drawing/2014/main" val="1006714729"/>
                    </a:ext>
                  </a:extLst>
                </a:gridCol>
                <a:gridCol w="170787">
                  <a:extLst>
                    <a:ext uri="{9D8B030D-6E8A-4147-A177-3AD203B41FA5}">
                      <a16:colId xmlns:a16="http://schemas.microsoft.com/office/drawing/2014/main" val="2722941571"/>
                    </a:ext>
                  </a:extLst>
                </a:gridCol>
                <a:gridCol w="170787">
                  <a:extLst>
                    <a:ext uri="{9D8B030D-6E8A-4147-A177-3AD203B41FA5}">
                      <a16:colId xmlns:a16="http://schemas.microsoft.com/office/drawing/2014/main" val="1020577471"/>
                    </a:ext>
                  </a:extLst>
                </a:gridCol>
                <a:gridCol w="933748">
                  <a:extLst>
                    <a:ext uri="{9D8B030D-6E8A-4147-A177-3AD203B41FA5}">
                      <a16:colId xmlns:a16="http://schemas.microsoft.com/office/drawing/2014/main" val="4207730032"/>
                    </a:ext>
                  </a:extLst>
                </a:gridCol>
              </a:tblGrid>
              <a:tr h="322039">
                <a:tc gridSpan="2">
                  <a:txBody>
                    <a:bodyPr/>
                    <a:lstStyle/>
                    <a:p>
                      <a:pPr algn="just"/>
                      <a:r>
                        <a:rPr lang="en-GB" sz="900">
                          <a:effectLst/>
                        </a:rPr>
                        <a:t>Does the research activity involve collaborators outside of the University?</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GB"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51465210"/>
                  </a:ext>
                </a:extLst>
              </a:tr>
              <a:tr h="608296">
                <a:tc gridSpan="8">
                  <a:txBody>
                    <a:bodyPr/>
                    <a:lstStyle/>
                    <a:p>
                      <a:r>
                        <a:rPr lang="en-GB" sz="700" dirty="0">
                          <a:effectLst/>
                        </a:rPr>
                        <a:t> </a:t>
                      </a:r>
                      <a:endParaRPr lang="en-GB" sz="1000" dirty="0">
                        <a:effectLst/>
                      </a:endParaRPr>
                    </a:p>
                    <a:p>
                      <a:r>
                        <a:rPr lang="en-GB" sz="900" dirty="0">
                          <a:effectLst/>
                        </a:rPr>
                        <a:t>If Yes, please provide the name of the external organisation and name and contact details for the main contact person and confirmation this person has consented to their personal data being shared.as part of this collaboration.</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77322993"/>
                  </a:ext>
                </a:extLst>
              </a:tr>
              <a:tr h="322039">
                <a:tc>
                  <a:txBody>
                    <a:bodyPr/>
                    <a:lstStyle/>
                    <a:p>
                      <a:pPr algn="just"/>
                      <a:r>
                        <a:rPr lang="en-GB" sz="900">
                          <a:effectLst/>
                        </a:rPr>
                        <a:t>Institution</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gridSpan="7">
                  <a:txBody>
                    <a:bodyPr/>
                    <a:lstStyle/>
                    <a:p>
                      <a:r>
                        <a:rPr lang="en-GB" sz="900">
                          <a:effectLst/>
                        </a:rPr>
                        <a:t> </a:t>
                      </a:r>
                      <a:endParaRPr lang="en-GB" sz="1000">
                        <a:effectLst/>
                      </a:endParaRPr>
                    </a:p>
                    <a:p>
                      <a:r>
                        <a:rPr lang="en-GB" sz="9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48506372"/>
                  </a:ext>
                </a:extLst>
              </a:tr>
              <a:tr h="322039">
                <a:tc>
                  <a:txBody>
                    <a:bodyPr/>
                    <a:lstStyle/>
                    <a:p>
                      <a:pPr algn="just"/>
                      <a:r>
                        <a:rPr lang="en-GB" sz="900">
                          <a:effectLst/>
                        </a:rPr>
                        <a:t>Contact person name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gridSpan="7">
                  <a:txBody>
                    <a:bodyPr/>
                    <a:lstStyle/>
                    <a:p>
                      <a:r>
                        <a:rPr lang="en-GB" sz="900">
                          <a:effectLst/>
                        </a:rPr>
                        <a:t> </a:t>
                      </a:r>
                      <a:endParaRPr lang="en-GB" sz="1000">
                        <a:effectLst/>
                      </a:endParaRPr>
                    </a:p>
                    <a:p>
                      <a:r>
                        <a:rPr lang="en-GB" sz="9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26372836"/>
                  </a:ext>
                </a:extLst>
              </a:tr>
              <a:tr h="322039">
                <a:tc>
                  <a:txBody>
                    <a:bodyPr/>
                    <a:lstStyle/>
                    <a:p>
                      <a:pPr algn="just"/>
                      <a:r>
                        <a:rPr lang="en-GB" sz="900">
                          <a:effectLst/>
                        </a:rPr>
                        <a:t>Contact person e-mail address</a:t>
                      </a:r>
                      <a:endParaRPr lang="en-GB" sz="1000">
                        <a:effectLst/>
                      </a:endParaRPr>
                    </a:p>
                    <a:p>
                      <a:pPr algn="just"/>
                      <a:r>
                        <a:rPr lang="en-GB" sz="9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gridSpan="7">
                  <a:txBody>
                    <a:bodyPr/>
                    <a:lstStyle/>
                    <a:p>
                      <a:r>
                        <a:rPr lang="en-GB" sz="9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5188833"/>
                  </a:ext>
                </a:extLst>
              </a:tr>
              <a:tr h="161019">
                <a:tc gridSpan="2">
                  <a:txBody>
                    <a:bodyPr/>
                    <a:lstStyle/>
                    <a:p>
                      <a:r>
                        <a:rPr lang="en-GB" sz="900">
                          <a:effectLst/>
                        </a:rPr>
                        <a:t>Has this individual consented to sharing their details on this form?</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extLst>
                  <a:ext uri="{0D108BD9-81ED-4DB2-BD59-A6C34878D82A}">
                    <a16:rowId xmlns:a16="http://schemas.microsoft.com/office/drawing/2014/main" val="1919987614"/>
                  </a:ext>
                </a:extLst>
              </a:tr>
              <a:tr h="161019">
                <a:tc gridSpan="2">
                  <a:txBody>
                    <a:bodyPr/>
                    <a:lstStyle/>
                    <a:p>
                      <a:r>
                        <a:rPr lang="en-GB" sz="900">
                          <a:effectLst/>
                        </a:rPr>
                        <a:t>Are you in receipt of a KESS scholarship?</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extLst>
                  <a:ext uri="{0D108BD9-81ED-4DB2-BD59-A6C34878D82A}">
                    <a16:rowId xmlns:a16="http://schemas.microsoft.com/office/drawing/2014/main" val="2098104275"/>
                  </a:ext>
                </a:extLst>
              </a:tr>
              <a:tr h="161019">
                <a:tc gridSpan="2">
                  <a:txBody>
                    <a:bodyPr/>
                    <a:lstStyle/>
                    <a:p>
                      <a:r>
                        <a:rPr lang="en-GB" sz="900">
                          <a:effectLst/>
                        </a:rPr>
                        <a:t>Is your research externally funded</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hMerge="1">
                  <a:txBody>
                    <a:bodyPr/>
                    <a:lstStyle/>
                    <a:p>
                      <a:endParaRPr lang="en-GB"/>
                    </a:p>
                  </a:txBody>
                  <a:tcPr/>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extLst>
                  <a:ext uri="{0D108BD9-81ED-4DB2-BD59-A6C34878D82A}">
                    <a16:rowId xmlns:a16="http://schemas.microsoft.com/office/drawing/2014/main" val="3743379617"/>
                  </a:ext>
                </a:extLst>
              </a:tr>
              <a:tr h="249935">
                <a:tc rowSpan="2">
                  <a:txBody>
                    <a:bodyPr/>
                    <a:lstStyle/>
                    <a:p>
                      <a:r>
                        <a:rPr lang="en-GB" sz="900">
                          <a:effectLst/>
                        </a:rPr>
                        <a:t>Are you specifically employed to undertake this research in either a paid or voluntary capacity?</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r>
                        <a:rPr lang="en-GB" sz="900">
                          <a:effectLst/>
                        </a:rPr>
                        <a:t>Voluntary</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2">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gridSpan="2">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extLst>
                  <a:ext uri="{0D108BD9-81ED-4DB2-BD59-A6C34878D82A}">
                    <a16:rowId xmlns:a16="http://schemas.microsoft.com/office/drawing/2014/main" val="2071557548"/>
                  </a:ext>
                </a:extLst>
              </a:tr>
              <a:tr h="249935">
                <a:tc vMerge="1">
                  <a:txBody>
                    <a:bodyPr/>
                    <a:lstStyle/>
                    <a:p>
                      <a:endParaRPr lang="en-GB"/>
                    </a:p>
                  </a:txBody>
                  <a:tcPr/>
                </a:tc>
                <a:tc>
                  <a:txBody>
                    <a:bodyPr/>
                    <a:lstStyle/>
                    <a:p>
                      <a:r>
                        <a:rPr lang="en-GB" sz="900">
                          <a:effectLst/>
                        </a:rPr>
                        <a:t>Employed</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2">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gridSpan="2">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extLst>
                  <a:ext uri="{0D108BD9-81ED-4DB2-BD59-A6C34878D82A}">
                    <a16:rowId xmlns:a16="http://schemas.microsoft.com/office/drawing/2014/main" val="755206828"/>
                  </a:ext>
                </a:extLst>
              </a:tr>
              <a:tr h="644077">
                <a:tc>
                  <a:txBody>
                    <a:bodyPr/>
                    <a:lstStyle/>
                    <a:p>
                      <a:r>
                        <a:rPr lang="en-GB" sz="900">
                          <a:effectLst/>
                        </a:rPr>
                        <a:t>Is the research being undertaken within an existing UWTSD Athrofa Professional Learning Partnership (APLP)</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r>
                        <a:rPr lang="en-GB" sz="900">
                          <a:effectLst/>
                        </a:rPr>
                        <a:t>If YES then the permission question below does not need to be answered.</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extLst>
                  <a:ext uri="{0D108BD9-81ED-4DB2-BD59-A6C34878D82A}">
                    <a16:rowId xmlns:a16="http://schemas.microsoft.com/office/drawing/2014/main" val="2618035441"/>
                  </a:ext>
                </a:extLst>
              </a:tr>
              <a:tr h="483058">
                <a:tc>
                  <a:txBody>
                    <a:bodyPr/>
                    <a:lstStyle/>
                    <a:p>
                      <a:r>
                        <a:rPr lang="en-GB" sz="900">
                          <a:effectLst/>
                        </a:rPr>
                        <a:t>Permission to undertake the research has been provided by the partner organisation</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r>
                        <a:rPr lang="en-GB" sz="900">
                          <a:effectLst/>
                        </a:rPr>
                        <a:t>(If YES attach copy)</a:t>
                      </a:r>
                      <a:endParaRPr lang="en-GB" sz="1000">
                        <a:effectLst/>
                      </a:endParaRPr>
                    </a:p>
                    <a:p>
                      <a:r>
                        <a:rPr lang="en-GB" sz="900">
                          <a:effectLst/>
                        </a:rPr>
                        <a:t>If NO the application cannot continue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tc>
                <a:tc>
                  <a:txBody>
                    <a:bodyPr/>
                    <a:lstStyle/>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gridSpan="3">
                  <a:txBody>
                    <a:bodyPr/>
                    <a:lstStyle/>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tc hMerge="1">
                  <a:txBody>
                    <a:bodyPr/>
                    <a:lstStyle/>
                    <a:p>
                      <a:endParaRPr lang="en-GB"/>
                    </a:p>
                  </a:txBody>
                  <a:tcPr/>
                </a:tc>
                <a:tc hMerge="1">
                  <a:txBody>
                    <a:bodyPr/>
                    <a:lstStyle/>
                    <a:p>
                      <a:endParaRPr lang="en-GB"/>
                    </a:p>
                  </a:txBody>
                  <a:tcPr/>
                </a:tc>
                <a:tc>
                  <a:txBody>
                    <a:bodyPr/>
                    <a:lstStyle/>
                    <a:p>
                      <a:pPr algn="ctr"/>
                      <a:r>
                        <a:rPr lang="en-US" sz="900" dirty="0">
                          <a:effectLst/>
                        </a:rPr>
                        <a:t>☐</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9568" marR="59568" marT="0" marB="0" anchor="ctr"/>
                </a:tc>
                <a:extLst>
                  <a:ext uri="{0D108BD9-81ED-4DB2-BD59-A6C34878D82A}">
                    <a16:rowId xmlns:a16="http://schemas.microsoft.com/office/drawing/2014/main" val="732425596"/>
                  </a:ext>
                </a:extLst>
              </a:tr>
            </a:tbl>
          </a:graphicData>
        </a:graphic>
      </p:graphicFrame>
    </p:spTree>
    <p:extLst>
      <p:ext uri="{BB962C8B-B14F-4D97-AF65-F5344CB8AC3E}">
        <p14:creationId xmlns:p14="http://schemas.microsoft.com/office/powerpoint/2010/main" val="283313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592D-5A31-4806-A606-46F85C567F16}"/>
              </a:ext>
            </a:extLst>
          </p:cNvPr>
          <p:cNvSpPr>
            <a:spLocks noGrp="1"/>
          </p:cNvSpPr>
          <p:nvPr>
            <p:ph type="title"/>
          </p:nvPr>
        </p:nvSpPr>
        <p:spPr/>
        <p:txBody>
          <a:bodyPr>
            <a:normAutofit/>
          </a:bodyPr>
          <a:lstStyle/>
          <a:p>
            <a:r>
              <a:rPr lang="en-GB" sz="2400" b="1" dirty="0">
                <a:effectLst/>
                <a:latin typeface="Arial" panose="020B0604020202020204" pitchFamily="34" charset="0"/>
                <a:ea typeface="Times New Roman" panose="02020603050405020304" pitchFamily="18" charset="0"/>
              </a:rPr>
              <a:t>SECTION E: Details of Research Activity</a:t>
            </a:r>
            <a:endParaRPr lang="en-GB" sz="2400" dirty="0"/>
          </a:p>
        </p:txBody>
      </p:sp>
      <p:graphicFrame>
        <p:nvGraphicFramePr>
          <p:cNvPr id="7" name="Content Placeholder 6">
            <a:extLst>
              <a:ext uri="{FF2B5EF4-FFF2-40B4-BE49-F238E27FC236}">
                <a16:creationId xmlns:a16="http://schemas.microsoft.com/office/drawing/2014/main" id="{60500651-063F-4FAA-A564-63EC407B72FF}"/>
              </a:ext>
            </a:extLst>
          </p:cNvPr>
          <p:cNvGraphicFramePr>
            <a:graphicFrameLocks noGrp="1"/>
          </p:cNvGraphicFramePr>
          <p:nvPr>
            <p:ph sz="quarter" idx="13"/>
          </p:nvPr>
        </p:nvGraphicFramePr>
        <p:xfrm>
          <a:off x="808705" y="2063750"/>
          <a:ext cx="10149139" cy="3311524"/>
        </p:xfrm>
        <a:graphic>
          <a:graphicData uri="http://schemas.openxmlformats.org/drawingml/2006/table">
            <a:tbl>
              <a:tblPr firstRow="1" firstCol="1" bandRow="1" bandCol="1">
                <a:tableStyleId>{5C22544A-7EE6-4342-B048-85BDC9FD1C3A}</a:tableStyleId>
              </a:tblPr>
              <a:tblGrid>
                <a:gridCol w="3809671">
                  <a:extLst>
                    <a:ext uri="{9D8B030D-6E8A-4147-A177-3AD203B41FA5}">
                      <a16:colId xmlns:a16="http://schemas.microsoft.com/office/drawing/2014/main" val="1596426864"/>
                    </a:ext>
                  </a:extLst>
                </a:gridCol>
                <a:gridCol w="6339468">
                  <a:extLst>
                    <a:ext uri="{9D8B030D-6E8A-4147-A177-3AD203B41FA5}">
                      <a16:colId xmlns:a16="http://schemas.microsoft.com/office/drawing/2014/main" val="696900346"/>
                    </a:ext>
                  </a:extLst>
                </a:gridCol>
              </a:tblGrid>
              <a:tr h="270139">
                <a:tc>
                  <a:txBody>
                    <a:bodyPr/>
                    <a:lstStyle/>
                    <a:p>
                      <a:pPr>
                        <a:lnSpc>
                          <a:spcPct val="115000"/>
                        </a:lnSpc>
                      </a:pPr>
                      <a:r>
                        <a:rPr lang="en-GB" sz="1000">
                          <a:effectLst/>
                        </a:rPr>
                        <a:t>Indicative title: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3916" marR="16661" marT="16661" marB="16661" anchor="ctr"/>
                </a:tc>
                <a:tc>
                  <a:txBody>
                    <a:bodyPr/>
                    <a:lstStyle/>
                    <a:p>
                      <a:pPr>
                        <a:lnSpc>
                          <a:spcPct val="115000"/>
                        </a:lnSpc>
                      </a:pPr>
                      <a:r>
                        <a:rPr lang="en-GB" sz="10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771265687"/>
                  </a:ext>
                </a:extLst>
              </a:tr>
              <a:tr h="270139">
                <a:tc>
                  <a:txBody>
                    <a:bodyPr/>
                    <a:lstStyle/>
                    <a:p>
                      <a:pPr>
                        <a:lnSpc>
                          <a:spcPct val="115000"/>
                        </a:lnSpc>
                      </a:pPr>
                      <a:r>
                        <a:rPr lang="en-GB" sz="1000">
                          <a:effectLst/>
                        </a:rPr>
                        <a:t>Proposed start date: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3916" marR="16661" marT="16661" marB="16661" anchor="ctr"/>
                </a:tc>
                <a:tc>
                  <a:txBody>
                    <a:bodyPr/>
                    <a:lstStyle/>
                    <a:p>
                      <a:pPr>
                        <a:lnSpc>
                          <a:spcPct val="115000"/>
                        </a:lnSpc>
                      </a:pPr>
                      <a:r>
                        <a:rPr lang="en-GB" sz="1000">
                          <a:effectLst/>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606559330"/>
                  </a:ext>
                </a:extLst>
              </a:tr>
              <a:tr h="1929412">
                <a:tc gridSpan="2">
                  <a:txBody>
                    <a:bodyPr/>
                    <a:lstStyle/>
                    <a:p>
                      <a:pPr>
                        <a:lnSpc>
                          <a:spcPct val="115000"/>
                        </a:lnSpc>
                        <a:spcBef>
                          <a:spcPts val="600"/>
                        </a:spcBef>
                        <a:spcAft>
                          <a:spcPts val="600"/>
                        </a:spcAft>
                      </a:pPr>
                      <a:r>
                        <a:rPr lang="en-GB" sz="1000">
                          <a:effectLst/>
                        </a:rPr>
                        <a:t>Introduction to the Research (maximum 300 words)</a:t>
                      </a:r>
                    </a:p>
                    <a:p>
                      <a:pPr>
                        <a:lnSpc>
                          <a:spcPct val="115000"/>
                        </a:lnSpc>
                        <a:spcBef>
                          <a:spcPts val="600"/>
                        </a:spcBef>
                        <a:spcAft>
                          <a:spcPts val="600"/>
                        </a:spcAft>
                      </a:pPr>
                      <a:r>
                        <a:rPr lang="en-GB" sz="1000">
                          <a:effectLst/>
                        </a:rPr>
                        <a:t>Ensure that you write for a </a:t>
                      </a:r>
                      <a:r>
                        <a:rPr lang="en-GB" sz="1000" u="sng">
                          <a:effectLst/>
                        </a:rPr>
                        <a:t>Non-Specialist Audience</a:t>
                      </a:r>
                      <a:r>
                        <a:rPr lang="en-GB" sz="1000">
                          <a:effectLst/>
                        </a:rPr>
                        <a:t> when outlining your response to the three points below:</a:t>
                      </a:r>
                    </a:p>
                    <a:p>
                      <a:pPr marL="342900" lvl="0" indent="-342900">
                        <a:lnSpc>
                          <a:spcPct val="115000"/>
                        </a:lnSpc>
                        <a:buFont typeface="Symbol" panose="05050102010706020507" pitchFamily="18" charset="2"/>
                        <a:buChar char=""/>
                      </a:pPr>
                      <a:r>
                        <a:rPr lang="en-GB" sz="1000">
                          <a:effectLst/>
                        </a:rPr>
                        <a:t>Purpose of Research Activity</a:t>
                      </a:r>
                    </a:p>
                    <a:p>
                      <a:pPr marL="342900" lvl="0" indent="-342900">
                        <a:lnSpc>
                          <a:spcPct val="115000"/>
                        </a:lnSpc>
                        <a:buFont typeface="Symbol" panose="05050102010706020507" pitchFamily="18" charset="2"/>
                        <a:buChar char=""/>
                      </a:pPr>
                      <a:r>
                        <a:rPr lang="en-GB" sz="1000">
                          <a:effectLst/>
                        </a:rPr>
                        <a:t>Proposed Research Question</a:t>
                      </a:r>
                    </a:p>
                    <a:p>
                      <a:pPr marL="342900" lvl="0" indent="-342900">
                        <a:lnSpc>
                          <a:spcPct val="115000"/>
                        </a:lnSpc>
                        <a:buFont typeface="Symbol" panose="05050102010706020507" pitchFamily="18" charset="2"/>
                        <a:buChar char=""/>
                      </a:pPr>
                      <a:r>
                        <a:rPr lang="en-GB" sz="1000">
                          <a:effectLst/>
                        </a:rPr>
                        <a:t>Aims of Research Activity</a:t>
                      </a:r>
                    </a:p>
                    <a:p>
                      <a:pPr marL="342900" lvl="0" indent="-342900">
                        <a:lnSpc>
                          <a:spcPct val="115000"/>
                        </a:lnSpc>
                        <a:buFont typeface="Symbol" panose="05050102010706020507" pitchFamily="18" charset="2"/>
                        <a:buChar char=""/>
                      </a:pPr>
                      <a:r>
                        <a:rPr lang="en-GB" sz="1000">
                          <a:effectLst/>
                        </a:rPr>
                        <a:t>Objectives of Research Activity</a:t>
                      </a:r>
                    </a:p>
                    <a:p>
                      <a:pPr>
                        <a:lnSpc>
                          <a:spcPct val="115000"/>
                        </a:lnSpc>
                        <a:spcAft>
                          <a:spcPts val="600"/>
                        </a:spcAft>
                      </a:pPr>
                      <a:r>
                        <a:rPr lang="en-GB" sz="1000">
                          <a:effectLst/>
                        </a:rPr>
                        <a:t>Demonstrate, briefly, how </a:t>
                      </a:r>
                      <a:r>
                        <a:rPr lang="en-GB" sz="1000" u="sng">
                          <a:effectLst/>
                        </a:rPr>
                        <a:t>Existing Research</a:t>
                      </a:r>
                      <a:r>
                        <a:rPr lang="en-GB" sz="1000">
                          <a:effectLst/>
                        </a:rPr>
                        <a:t> has informed the proposed activity and explain</a:t>
                      </a:r>
                    </a:p>
                    <a:p>
                      <a:pPr marL="342900" lvl="0" indent="-342900">
                        <a:lnSpc>
                          <a:spcPct val="115000"/>
                        </a:lnSpc>
                        <a:buFont typeface="Symbol" panose="05050102010706020507" pitchFamily="18" charset="2"/>
                        <a:buChar char=""/>
                      </a:pPr>
                      <a:r>
                        <a:rPr lang="en-GB" sz="1000">
                          <a:effectLst/>
                        </a:rPr>
                        <a:t>What the research activity will add to the body of knowledge </a:t>
                      </a:r>
                    </a:p>
                    <a:p>
                      <a:pPr marL="342900" lvl="0" indent="-342900">
                        <a:lnSpc>
                          <a:spcPct val="115000"/>
                        </a:lnSpc>
                        <a:buFont typeface="Symbol" panose="05050102010706020507" pitchFamily="18" charset="2"/>
                        <a:buChar char=""/>
                      </a:pPr>
                      <a:r>
                        <a:rPr lang="en-GB" sz="1000">
                          <a:effectLst/>
                        </a:rPr>
                        <a:t>How it addresses an area of importance.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3916" marR="16661" marT="16661" marB="16661" anchor="ctr"/>
                </a:tc>
                <a:tc hMerge="1">
                  <a:txBody>
                    <a:bodyPr/>
                    <a:lstStyle/>
                    <a:p>
                      <a:endParaRPr lang="en-GB"/>
                    </a:p>
                  </a:txBody>
                  <a:tcPr/>
                </a:tc>
                <a:extLst>
                  <a:ext uri="{0D108BD9-81ED-4DB2-BD59-A6C34878D82A}">
                    <a16:rowId xmlns:a16="http://schemas.microsoft.com/office/drawing/2014/main" val="701070850"/>
                  </a:ext>
                </a:extLst>
              </a:tr>
              <a:tr h="841834">
                <a:tc gridSpan="2">
                  <a:txBody>
                    <a:bodyPr/>
                    <a:lstStyle/>
                    <a:p>
                      <a:pPr>
                        <a:lnSpc>
                          <a:spcPct val="115000"/>
                        </a:lnSpc>
                      </a:pPr>
                      <a:r>
                        <a:rPr lang="en-GB" sz="1000" dirty="0">
                          <a:effectLst/>
                        </a:rPr>
                        <a:t>Purpose of Research Activity</a:t>
                      </a:r>
                    </a:p>
                    <a:p>
                      <a:pPr>
                        <a:lnSpc>
                          <a:spcPct val="115000"/>
                        </a:lnSpc>
                      </a:pPr>
                      <a:r>
                        <a:rPr lang="en-GB" sz="900" dirty="0">
                          <a:effectLst/>
                        </a:rPr>
                        <a:t> </a:t>
                      </a:r>
                      <a:endParaRPr lang="en-GB" sz="1000" dirty="0">
                        <a:effectLst/>
                      </a:endParaRPr>
                    </a:p>
                    <a:p>
                      <a:pPr>
                        <a:lnSpc>
                          <a:spcPct val="115000"/>
                        </a:lnSpc>
                      </a:pPr>
                      <a:r>
                        <a:rPr lang="en-GB" sz="900" dirty="0">
                          <a:effectLst/>
                        </a:rPr>
                        <a:t> </a:t>
                      </a:r>
                      <a:endParaRPr lang="en-GB" sz="1000" dirty="0">
                        <a:effectLst/>
                      </a:endParaRPr>
                    </a:p>
                    <a:p>
                      <a:pPr>
                        <a:lnSpc>
                          <a:spcPct val="115000"/>
                        </a:lnSpc>
                      </a:pPr>
                      <a:r>
                        <a:rPr lang="en-GB" sz="900" dirty="0">
                          <a:effectLst/>
                        </a:rPr>
                        <a:t> </a:t>
                      </a:r>
                      <a:endParaRPr lang="en-GB" sz="1000" dirty="0">
                        <a:effectLst/>
                      </a:endParaRPr>
                    </a:p>
                    <a:p>
                      <a:pPr>
                        <a:lnSpc>
                          <a:spcPct val="115000"/>
                        </a:lnSpc>
                      </a:pPr>
                      <a:r>
                        <a:rPr lang="en-GB" sz="800" dirty="0">
                          <a:effectLst/>
                        </a:rPr>
                        <a:t>(this box should expand as you type)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3916" marR="16661" marT="16661" marB="16661" anchor="ctr"/>
                </a:tc>
                <a:tc hMerge="1">
                  <a:txBody>
                    <a:bodyPr/>
                    <a:lstStyle/>
                    <a:p>
                      <a:endParaRPr lang="en-GB"/>
                    </a:p>
                  </a:txBody>
                  <a:tcPr/>
                </a:tc>
                <a:extLst>
                  <a:ext uri="{0D108BD9-81ED-4DB2-BD59-A6C34878D82A}">
                    <a16:rowId xmlns:a16="http://schemas.microsoft.com/office/drawing/2014/main" val="822327212"/>
                  </a:ext>
                </a:extLst>
              </a:tr>
            </a:tbl>
          </a:graphicData>
        </a:graphic>
      </p:graphicFrame>
    </p:spTree>
    <p:extLst>
      <p:ext uri="{BB962C8B-B14F-4D97-AF65-F5344CB8AC3E}">
        <p14:creationId xmlns:p14="http://schemas.microsoft.com/office/powerpoint/2010/main" val="731437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E475B01-429B-4CFF-BBBE-85F0F0426FC1}"/>
              </a:ext>
            </a:extLst>
          </p:cNvPr>
          <p:cNvGraphicFramePr>
            <a:graphicFrameLocks noGrp="1"/>
          </p:cNvGraphicFramePr>
          <p:nvPr>
            <p:extLst>
              <p:ext uri="{D42A27DB-BD31-4B8C-83A1-F6EECF244321}">
                <p14:modId xmlns:p14="http://schemas.microsoft.com/office/powerpoint/2010/main" val="3969579764"/>
              </p:ext>
            </p:extLst>
          </p:nvPr>
        </p:nvGraphicFramePr>
        <p:xfrm>
          <a:off x="838200" y="235670"/>
          <a:ext cx="10515600" cy="6622331"/>
        </p:xfrm>
        <a:graphic>
          <a:graphicData uri="http://schemas.openxmlformats.org/drawingml/2006/table">
            <a:tbl>
              <a:tblPr firstRow="1" firstCol="1" bandRow="1" bandCol="1">
                <a:tableStyleId>{5C22544A-7EE6-4342-B048-85BDC9FD1C3A}</a:tableStyleId>
              </a:tblPr>
              <a:tblGrid>
                <a:gridCol w="10515600">
                  <a:extLst>
                    <a:ext uri="{9D8B030D-6E8A-4147-A177-3AD203B41FA5}">
                      <a16:colId xmlns:a16="http://schemas.microsoft.com/office/drawing/2014/main" val="2151179872"/>
                    </a:ext>
                  </a:extLst>
                </a:gridCol>
              </a:tblGrid>
              <a:tr h="1444570">
                <a:tc>
                  <a:txBody>
                    <a:bodyPr/>
                    <a:lstStyle/>
                    <a:p>
                      <a:pPr>
                        <a:lnSpc>
                          <a:spcPct val="115000"/>
                        </a:lnSpc>
                      </a:pPr>
                      <a:r>
                        <a:rPr lang="en-GB" sz="1100">
                          <a:effectLst/>
                        </a:rPr>
                        <a:t>Research Question</a:t>
                      </a:r>
                    </a:p>
                    <a:p>
                      <a:pPr>
                        <a:lnSpc>
                          <a:spcPct val="115000"/>
                        </a:lnSpc>
                      </a:pPr>
                      <a:r>
                        <a:rPr lang="en-GB" sz="1000">
                          <a:effectLst/>
                        </a:rPr>
                        <a:t> </a:t>
                      </a:r>
                      <a:endParaRPr lang="en-GB" sz="1100">
                        <a:effectLst/>
                      </a:endParaRPr>
                    </a:p>
                    <a:p>
                      <a:pPr>
                        <a:lnSpc>
                          <a:spcPct val="115000"/>
                        </a:lnSpc>
                      </a:pPr>
                      <a:r>
                        <a:rPr lang="en-GB" sz="1000">
                          <a:effectLst/>
                        </a:rPr>
                        <a:t> </a:t>
                      </a:r>
                      <a:endParaRPr lang="en-GB" sz="1100">
                        <a:effectLst/>
                      </a:endParaRP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3786720113"/>
                  </a:ext>
                </a:extLst>
              </a:tr>
              <a:tr h="1444570">
                <a:tc>
                  <a:txBody>
                    <a:bodyPr/>
                    <a:lstStyle/>
                    <a:p>
                      <a:pPr>
                        <a:lnSpc>
                          <a:spcPct val="115000"/>
                        </a:lnSpc>
                      </a:pPr>
                      <a:r>
                        <a:rPr lang="en-GB" sz="1100">
                          <a:effectLst/>
                        </a:rPr>
                        <a:t>Aims of Research Activity</a:t>
                      </a:r>
                    </a:p>
                    <a:p>
                      <a:pPr>
                        <a:lnSpc>
                          <a:spcPct val="115000"/>
                        </a:lnSpc>
                      </a:pPr>
                      <a:r>
                        <a:rPr lang="en-GB" sz="1000">
                          <a:effectLst/>
                        </a:rPr>
                        <a:t> </a:t>
                      </a:r>
                      <a:endParaRPr lang="en-GB" sz="1100">
                        <a:effectLst/>
                      </a:endParaRPr>
                    </a:p>
                    <a:p>
                      <a:pPr>
                        <a:lnSpc>
                          <a:spcPct val="115000"/>
                        </a:lnSpc>
                      </a:pPr>
                      <a:r>
                        <a:rPr lang="en-GB" sz="1000">
                          <a:effectLst/>
                        </a:rPr>
                        <a:t> </a:t>
                      </a:r>
                      <a:endParaRPr lang="en-GB" sz="1100">
                        <a:effectLst/>
                      </a:endParaRP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1230877293"/>
                  </a:ext>
                </a:extLst>
              </a:tr>
              <a:tr h="1472143">
                <a:tc>
                  <a:txBody>
                    <a:bodyPr/>
                    <a:lstStyle/>
                    <a:p>
                      <a:pPr>
                        <a:lnSpc>
                          <a:spcPct val="115000"/>
                        </a:lnSpc>
                      </a:pPr>
                      <a:r>
                        <a:rPr lang="en-GB" sz="1100">
                          <a:effectLst/>
                        </a:rPr>
                        <a:t>Objectives of Research Activity</a:t>
                      </a:r>
                    </a:p>
                    <a:p>
                      <a:pPr>
                        <a:lnSpc>
                          <a:spcPct val="115000"/>
                        </a:lnSpc>
                      </a:pPr>
                      <a:r>
                        <a:rPr lang="en-GB" sz="1000">
                          <a:effectLst/>
                        </a:rPr>
                        <a:t> </a:t>
                      </a:r>
                      <a:endParaRPr lang="en-GB" sz="1100">
                        <a:effectLst/>
                      </a:endParaRPr>
                    </a:p>
                    <a:p>
                      <a:pPr>
                        <a:lnSpc>
                          <a:spcPct val="115000"/>
                        </a:lnSpc>
                      </a:pPr>
                      <a:r>
                        <a:rPr lang="en-GB" sz="1100">
                          <a:effectLst/>
                        </a:rPr>
                        <a:t> </a:t>
                      </a: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3532432902"/>
                  </a:ext>
                </a:extLst>
              </a:tr>
              <a:tr h="1064638">
                <a:tc>
                  <a:txBody>
                    <a:bodyPr/>
                    <a:lstStyle/>
                    <a:p>
                      <a:pPr>
                        <a:lnSpc>
                          <a:spcPct val="115000"/>
                        </a:lnSpc>
                        <a:spcBef>
                          <a:spcPts val="600"/>
                        </a:spcBef>
                        <a:spcAft>
                          <a:spcPts val="600"/>
                        </a:spcAft>
                      </a:pPr>
                      <a:r>
                        <a:rPr lang="en-GB" sz="1100">
                          <a:effectLst/>
                        </a:rPr>
                        <a:t>Proposed methods (maximum 600 words)</a:t>
                      </a:r>
                    </a:p>
                    <a:p>
                      <a:pPr>
                        <a:lnSpc>
                          <a:spcPct val="115000"/>
                        </a:lnSpc>
                      </a:pPr>
                      <a:r>
                        <a:rPr lang="en-GB" sz="1100">
                          <a:effectLst/>
                        </a:rPr>
                        <a:t>Provide a brief summary of all the methods that may be used in the research activity, making it clear what specific techniques may be used. If methods other than those listed in this section are deemed appropriate later, additional ethical approval for those methods will be needed.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2012568908"/>
                  </a:ext>
                </a:extLst>
              </a:tr>
              <a:tr h="1196410">
                <a:tc>
                  <a:txBody>
                    <a:bodyPr/>
                    <a:lstStyle/>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1106387818"/>
                  </a:ext>
                </a:extLst>
              </a:tr>
            </a:tbl>
          </a:graphicData>
        </a:graphic>
      </p:graphicFrame>
    </p:spTree>
    <p:extLst>
      <p:ext uri="{BB962C8B-B14F-4D97-AF65-F5344CB8AC3E}">
        <p14:creationId xmlns:p14="http://schemas.microsoft.com/office/powerpoint/2010/main" val="2132597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3FD8A80-0C69-48BE-AF8D-B44E625BD5EF}"/>
              </a:ext>
            </a:extLst>
          </p:cNvPr>
          <p:cNvGraphicFramePr>
            <a:graphicFrameLocks noGrp="1"/>
          </p:cNvGraphicFramePr>
          <p:nvPr>
            <p:extLst>
              <p:ext uri="{D42A27DB-BD31-4B8C-83A1-F6EECF244321}">
                <p14:modId xmlns:p14="http://schemas.microsoft.com/office/powerpoint/2010/main" val="2779581519"/>
              </p:ext>
            </p:extLst>
          </p:nvPr>
        </p:nvGraphicFramePr>
        <p:xfrm>
          <a:off x="838200" y="0"/>
          <a:ext cx="10515600" cy="6858000"/>
        </p:xfrm>
        <a:graphic>
          <a:graphicData uri="http://schemas.openxmlformats.org/drawingml/2006/table">
            <a:tbl>
              <a:tblPr firstRow="1" firstCol="1" bandRow="1" bandCol="1">
                <a:tableStyleId>{5C22544A-7EE6-4342-B048-85BDC9FD1C3A}</a:tableStyleId>
              </a:tblPr>
              <a:tblGrid>
                <a:gridCol w="10515600">
                  <a:extLst>
                    <a:ext uri="{9D8B030D-6E8A-4147-A177-3AD203B41FA5}">
                      <a16:colId xmlns:a16="http://schemas.microsoft.com/office/drawing/2014/main" val="3148683342"/>
                    </a:ext>
                  </a:extLst>
                </a:gridCol>
              </a:tblGrid>
              <a:tr h="1027257">
                <a:tc>
                  <a:txBody>
                    <a:bodyPr/>
                    <a:lstStyle/>
                    <a:p>
                      <a:pPr>
                        <a:lnSpc>
                          <a:spcPct val="115000"/>
                        </a:lnSpc>
                        <a:spcBef>
                          <a:spcPts val="600"/>
                        </a:spcBef>
                      </a:pPr>
                      <a:r>
                        <a:rPr lang="en-GB" sz="1100">
                          <a:effectLst/>
                        </a:rPr>
                        <a:t>Location of research activity</a:t>
                      </a:r>
                    </a:p>
                    <a:p>
                      <a:pPr>
                        <a:lnSpc>
                          <a:spcPct val="115000"/>
                        </a:lnSpc>
                      </a:pPr>
                      <a:r>
                        <a:rPr lang="en-GB" sz="1100">
                          <a:effectLst/>
                        </a:rPr>
                        <a:t>Identify all locations where research activity will take place.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6222578"/>
                  </a:ext>
                </a:extLst>
              </a:tr>
              <a:tr h="1430274">
                <a:tc>
                  <a:txBody>
                    <a:bodyPr/>
                    <a:lstStyle/>
                    <a:p>
                      <a:pPr>
                        <a:lnSpc>
                          <a:spcPct val="115000"/>
                        </a:lnSpc>
                      </a:pPr>
                      <a:r>
                        <a:rPr lang="en-GB" sz="1100">
                          <a:effectLst/>
                        </a:rPr>
                        <a:t> </a:t>
                      </a: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3365229420"/>
                  </a:ext>
                </a:extLst>
              </a:tr>
              <a:tr h="2484460">
                <a:tc>
                  <a:txBody>
                    <a:bodyPr/>
                    <a:lstStyle/>
                    <a:p>
                      <a:pPr>
                        <a:lnSpc>
                          <a:spcPct val="115000"/>
                        </a:lnSpc>
                        <a:spcBef>
                          <a:spcPts val="600"/>
                        </a:spcBef>
                      </a:pPr>
                      <a:r>
                        <a:rPr lang="en-GB" sz="1100">
                          <a:effectLst/>
                        </a:rPr>
                        <a:t>Research activity outside of the UK</a:t>
                      </a:r>
                    </a:p>
                    <a:p>
                      <a:pPr>
                        <a:lnSpc>
                          <a:spcPct val="115000"/>
                        </a:lnSpc>
                      </a:pPr>
                      <a:r>
                        <a:rPr lang="en-GB" sz="1100">
                          <a:effectLst/>
                        </a:rPr>
                        <a:t>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and/or legal sensitivities or vulnerabilities of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3061280498"/>
                  </a:ext>
                </a:extLst>
              </a:tr>
              <a:tr h="1916009">
                <a:tc>
                  <a:txBody>
                    <a:bodyPr/>
                    <a:lstStyle/>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5141" marR="17262" marT="17262" marB="17262" anchor="ctr"/>
                </a:tc>
                <a:extLst>
                  <a:ext uri="{0D108BD9-81ED-4DB2-BD59-A6C34878D82A}">
                    <a16:rowId xmlns:a16="http://schemas.microsoft.com/office/drawing/2014/main" val="4196363822"/>
                  </a:ext>
                </a:extLst>
              </a:tr>
            </a:tbl>
          </a:graphicData>
        </a:graphic>
      </p:graphicFrame>
    </p:spTree>
    <p:extLst>
      <p:ext uri="{BB962C8B-B14F-4D97-AF65-F5344CB8AC3E}">
        <p14:creationId xmlns:p14="http://schemas.microsoft.com/office/powerpoint/2010/main" val="3345968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374B5-BB0C-4F2C-B187-25AFC2A06F03}"/>
              </a:ext>
            </a:extLst>
          </p:cNvPr>
          <p:cNvSpPr>
            <a:spLocks noGrp="1"/>
          </p:cNvSpPr>
          <p:nvPr>
            <p:ph type="title"/>
          </p:nvPr>
        </p:nvSpPr>
        <p:spPr/>
        <p:txBody>
          <a:bodyPr>
            <a:normAutofit/>
          </a:bodyPr>
          <a:lstStyle/>
          <a:p>
            <a:r>
              <a:rPr lang="en-GB" sz="3200" b="1" dirty="0">
                <a:effectLst/>
                <a:latin typeface="Arial" panose="020B0604020202020204" pitchFamily="34" charset="0"/>
                <a:ea typeface="Times New Roman" panose="02020603050405020304" pitchFamily="18" charset="0"/>
              </a:rPr>
              <a:t>SECTION F: Scope of Research Activity</a:t>
            </a:r>
            <a:endParaRPr lang="en-GB" sz="3200" dirty="0"/>
          </a:p>
        </p:txBody>
      </p:sp>
      <p:graphicFrame>
        <p:nvGraphicFramePr>
          <p:cNvPr id="4" name="Content Placeholder 3">
            <a:extLst>
              <a:ext uri="{FF2B5EF4-FFF2-40B4-BE49-F238E27FC236}">
                <a16:creationId xmlns:a16="http://schemas.microsoft.com/office/drawing/2014/main" id="{DF9F048F-0331-41AA-8F12-F25710843582}"/>
              </a:ext>
            </a:extLst>
          </p:cNvPr>
          <p:cNvGraphicFramePr>
            <a:graphicFrameLocks noGrp="1"/>
          </p:cNvGraphicFramePr>
          <p:nvPr>
            <p:ph idx="1"/>
            <p:extLst>
              <p:ext uri="{D42A27DB-BD31-4B8C-83A1-F6EECF244321}">
                <p14:modId xmlns:p14="http://schemas.microsoft.com/office/powerpoint/2010/main" val="3934374130"/>
              </p:ext>
            </p:extLst>
          </p:nvPr>
        </p:nvGraphicFramePr>
        <p:xfrm>
          <a:off x="94268" y="1395168"/>
          <a:ext cx="12097732" cy="5462833"/>
        </p:xfrm>
        <a:graphic>
          <a:graphicData uri="http://schemas.openxmlformats.org/drawingml/2006/table">
            <a:tbl>
              <a:tblPr firstRow="1" firstCol="1" bandRow="1">
                <a:tableStyleId>{5C22544A-7EE6-4342-B048-85BDC9FD1C3A}</a:tableStyleId>
              </a:tblPr>
              <a:tblGrid>
                <a:gridCol w="10064518">
                  <a:extLst>
                    <a:ext uri="{9D8B030D-6E8A-4147-A177-3AD203B41FA5}">
                      <a16:colId xmlns:a16="http://schemas.microsoft.com/office/drawing/2014/main" val="3721357097"/>
                    </a:ext>
                  </a:extLst>
                </a:gridCol>
                <a:gridCol w="1034957">
                  <a:extLst>
                    <a:ext uri="{9D8B030D-6E8A-4147-A177-3AD203B41FA5}">
                      <a16:colId xmlns:a16="http://schemas.microsoft.com/office/drawing/2014/main" val="1692583051"/>
                    </a:ext>
                  </a:extLst>
                </a:gridCol>
                <a:gridCol w="998257">
                  <a:extLst>
                    <a:ext uri="{9D8B030D-6E8A-4147-A177-3AD203B41FA5}">
                      <a16:colId xmlns:a16="http://schemas.microsoft.com/office/drawing/2014/main" val="1422762897"/>
                    </a:ext>
                  </a:extLst>
                </a:gridCol>
              </a:tblGrid>
              <a:tr h="342401">
                <a:tc>
                  <a:txBody>
                    <a:bodyPr/>
                    <a:lstStyle/>
                    <a:p>
                      <a:pPr algn="just"/>
                      <a:r>
                        <a:rPr lang="en-GB" sz="900" dirty="0">
                          <a:effectLst/>
                        </a:rPr>
                        <a:t>Will the research activity include: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tc>
                <a:tc>
                  <a:txBody>
                    <a:bodyPr/>
                    <a:lstStyle/>
                    <a:p>
                      <a:pPr algn="ctr"/>
                      <a:r>
                        <a:rPr lang="en-GB" sz="900">
                          <a:effectLst/>
                        </a:rPr>
                        <a:t> </a:t>
                      </a:r>
                      <a:endParaRPr lang="en-GB" sz="1000">
                        <a:effectLst/>
                      </a:endParaRPr>
                    </a:p>
                    <a:p>
                      <a:pPr algn="ctr"/>
                      <a:r>
                        <a:rPr lang="en-GB" sz="900">
                          <a:effectLst/>
                        </a:rPr>
                        <a:t>YES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tc>
                <a:tc>
                  <a:txBody>
                    <a:bodyPr/>
                    <a:lstStyle/>
                    <a:p>
                      <a:pPr algn="ctr"/>
                      <a:r>
                        <a:rPr lang="en-GB" sz="900">
                          <a:effectLst/>
                        </a:rPr>
                        <a:t> </a:t>
                      </a:r>
                      <a:endParaRPr lang="en-GB" sz="1000">
                        <a:effectLst/>
                      </a:endParaRPr>
                    </a:p>
                    <a:p>
                      <a:pPr algn="ctr"/>
                      <a:r>
                        <a:rPr lang="en-GB" sz="900">
                          <a:effectLst/>
                        </a:rPr>
                        <a:t>NO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tc>
                <a:extLst>
                  <a:ext uri="{0D108BD9-81ED-4DB2-BD59-A6C34878D82A}">
                    <a16:rowId xmlns:a16="http://schemas.microsoft.com/office/drawing/2014/main" val="2307381729"/>
                  </a:ext>
                </a:extLst>
              </a:tr>
              <a:tr h="304278">
                <a:tc>
                  <a:txBody>
                    <a:bodyPr/>
                    <a:lstStyle/>
                    <a:p>
                      <a:r>
                        <a:rPr lang="en-GB" sz="900">
                          <a:effectLst/>
                        </a:rPr>
                        <a:t>Use of a questionnaire or similar research instrument?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167162692"/>
                  </a:ext>
                </a:extLst>
              </a:tr>
              <a:tr h="304278">
                <a:tc>
                  <a:txBody>
                    <a:bodyPr/>
                    <a:lstStyle/>
                    <a:p>
                      <a:r>
                        <a:rPr lang="en-GB" sz="900">
                          <a:effectLst/>
                        </a:rPr>
                        <a:t>Use of interviews?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4254512518"/>
                  </a:ext>
                </a:extLst>
              </a:tr>
              <a:tr h="279325">
                <a:tc>
                  <a:txBody>
                    <a:bodyPr/>
                    <a:lstStyle/>
                    <a:p>
                      <a:r>
                        <a:rPr lang="en-GB" sz="900">
                          <a:effectLst/>
                        </a:rPr>
                        <a:t>Use of diaries?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811979085"/>
                  </a:ext>
                </a:extLst>
              </a:tr>
              <a:tr h="279325">
                <a:tc>
                  <a:txBody>
                    <a:bodyPr/>
                    <a:lstStyle/>
                    <a:p>
                      <a:r>
                        <a:rPr lang="en-GB" sz="900">
                          <a:effectLst/>
                        </a:rPr>
                        <a:t>Participant observation with their knowledge?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403338150"/>
                  </a:ext>
                </a:extLst>
              </a:tr>
              <a:tr h="304278">
                <a:tc>
                  <a:txBody>
                    <a:bodyPr/>
                    <a:lstStyle/>
                    <a:p>
                      <a:r>
                        <a:rPr lang="en-GB" sz="900">
                          <a:effectLst/>
                        </a:rPr>
                        <a:t>Participant observation without their knowledge?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426056033"/>
                  </a:ext>
                </a:extLst>
              </a:tr>
              <a:tr h="279325">
                <a:tc>
                  <a:txBody>
                    <a:bodyPr/>
                    <a:lstStyle/>
                    <a:p>
                      <a:r>
                        <a:rPr lang="en-GB" sz="900">
                          <a:effectLst/>
                        </a:rPr>
                        <a:t>Use of video or audio recording?</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806835521"/>
                  </a:ext>
                </a:extLst>
              </a:tr>
              <a:tr h="304278">
                <a:tc>
                  <a:txBody>
                    <a:bodyPr/>
                    <a:lstStyle/>
                    <a:p>
                      <a:r>
                        <a:rPr lang="en-GB" sz="900">
                          <a:effectLst/>
                        </a:rPr>
                        <a:t>Access to personal or confidential information without the participants’ specific consent?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4103275099"/>
                  </a:ext>
                </a:extLst>
              </a:tr>
              <a:tr h="332695">
                <a:tc>
                  <a:txBody>
                    <a:bodyPr/>
                    <a:lstStyle/>
                    <a:p>
                      <a:r>
                        <a:rPr lang="en-GB" sz="900">
                          <a:effectLst/>
                        </a:rPr>
                        <a:t>Administration of any questions, test stimuli, presentation that may be experienced as physically, mentally or emotionally harmful / offensive?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1696949399"/>
                  </a:ext>
                </a:extLst>
              </a:tr>
              <a:tr h="279325">
                <a:tc>
                  <a:txBody>
                    <a:bodyPr/>
                    <a:lstStyle/>
                    <a:p>
                      <a:r>
                        <a:rPr lang="en-GB" sz="900">
                          <a:effectLst/>
                        </a:rPr>
                        <a:t>Performance of any acts which may cause embarrassment or affect self-esteem?</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89226332"/>
                  </a:ext>
                </a:extLst>
              </a:tr>
              <a:tr h="279325">
                <a:tc>
                  <a:txBody>
                    <a:bodyPr/>
                    <a:lstStyle/>
                    <a:p>
                      <a:r>
                        <a:rPr lang="en-GB" sz="900">
                          <a:effectLst/>
                        </a:rPr>
                        <a:t>Investigation of participants involved in illegal activities?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2276375590"/>
                  </a:ext>
                </a:extLst>
              </a:tr>
              <a:tr h="279325">
                <a:tc>
                  <a:txBody>
                    <a:bodyPr/>
                    <a:lstStyle/>
                    <a:p>
                      <a:r>
                        <a:rPr lang="en-GB" sz="900">
                          <a:effectLst/>
                        </a:rPr>
                        <a:t>Use of procedures that involve deception?</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134002895"/>
                  </a:ext>
                </a:extLst>
              </a:tr>
              <a:tr h="279325">
                <a:tc>
                  <a:txBody>
                    <a:bodyPr/>
                    <a:lstStyle/>
                    <a:p>
                      <a:r>
                        <a:rPr lang="en-GB" sz="900">
                          <a:effectLst/>
                        </a:rPr>
                        <a:t>Administration of any substance, agent or placebo?</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2244176703"/>
                  </a:ext>
                </a:extLst>
              </a:tr>
              <a:tr h="279325">
                <a:tc>
                  <a:txBody>
                    <a:bodyPr/>
                    <a:lstStyle/>
                    <a:p>
                      <a:r>
                        <a:rPr lang="en-GB" sz="900">
                          <a:effectLst/>
                        </a:rPr>
                        <a:t>Working with live vertebrate animals?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3717309366"/>
                  </a:ext>
                </a:extLst>
              </a:tr>
              <a:tr h="499044">
                <a:tc>
                  <a:txBody>
                    <a:bodyPr/>
                    <a:lstStyle/>
                    <a:p>
                      <a:r>
                        <a:rPr lang="en-GB" sz="900">
                          <a:effectLst/>
                        </a:rPr>
                        <a:t>Other primary data collection methods, please explain in this box</a:t>
                      </a:r>
                      <a:endParaRPr lang="en-GB" sz="1000">
                        <a:effectLst/>
                      </a:endParaRPr>
                    </a:p>
                    <a:p>
                      <a:r>
                        <a:rPr lang="en-GB" sz="900">
                          <a:effectLst/>
                        </a:rPr>
                        <a:t>For example, ‘focus groups’. Please indicate the type of data collection method(s) in this box and tick the accompany box.</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rowSpan="2">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rowSpan="2">
                  <a:txBody>
                    <a:bodyPr/>
                    <a:lstStyle/>
                    <a:p>
                      <a:pPr algn="ctr"/>
                      <a:r>
                        <a:rPr lang="en-US" sz="900">
                          <a:effectLst/>
                        </a:rPr>
                        <a:t>☐</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extLst>
                  <a:ext uri="{0D108BD9-81ED-4DB2-BD59-A6C34878D82A}">
                    <a16:rowId xmlns:a16="http://schemas.microsoft.com/office/drawing/2014/main" val="2338967375"/>
                  </a:ext>
                </a:extLst>
              </a:tr>
              <a:tr h="836981">
                <a:tc>
                  <a:txBody>
                    <a:bodyPr/>
                    <a:lstStyle/>
                    <a:p>
                      <a:r>
                        <a:rPr lang="en-GB" sz="900" dirty="0">
                          <a:effectLst/>
                        </a:rPr>
                        <a:t>Details of any other primary data collection method:</a:t>
                      </a:r>
                      <a:endParaRPr lang="en-GB" sz="1000" dirty="0">
                        <a:effectLst/>
                      </a:endParaRPr>
                    </a:p>
                    <a:p>
                      <a:r>
                        <a:rPr lang="en-GB" sz="900" dirty="0">
                          <a:effectLst/>
                        </a:rPr>
                        <a:t> </a:t>
                      </a:r>
                      <a:endParaRPr lang="en-GB" sz="1000" dirty="0">
                        <a:effectLst/>
                      </a:endParaRPr>
                    </a:p>
                    <a:p>
                      <a:r>
                        <a:rPr lang="en-GB" sz="900" dirty="0">
                          <a:effectLst/>
                        </a:rPr>
                        <a:t> </a:t>
                      </a:r>
                      <a:endParaRPr lang="en-GB" sz="1000" dirty="0">
                        <a:effectLst/>
                      </a:endParaRPr>
                    </a:p>
                    <a:p>
                      <a:r>
                        <a:rPr lang="en-GB" sz="900" dirty="0">
                          <a:effectLst/>
                        </a:rPr>
                        <a:t> </a:t>
                      </a:r>
                      <a:endParaRPr lang="en-GB" sz="1000" dirty="0">
                        <a:effectLst/>
                      </a:endParaRPr>
                    </a:p>
                    <a:p>
                      <a:r>
                        <a:rPr lang="en-GB" sz="800" dirty="0">
                          <a:effectLst/>
                        </a:rPr>
                        <a:t>(this box should expand as you type)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9972" marR="59972" marT="0" marB="0" anchor="ct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988910920"/>
                  </a:ext>
                </a:extLst>
              </a:tr>
            </a:tbl>
          </a:graphicData>
        </a:graphic>
      </p:graphicFrame>
    </p:spTree>
    <p:extLst>
      <p:ext uri="{BB962C8B-B14F-4D97-AF65-F5344CB8AC3E}">
        <p14:creationId xmlns:p14="http://schemas.microsoft.com/office/powerpoint/2010/main" val="1732758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6773-E790-4A46-9D9C-C045FCAB52F4}"/>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F: Scope of Research Activity [Continued]</a:t>
            </a:r>
            <a:endParaRPr lang="en-GB" dirty="0"/>
          </a:p>
        </p:txBody>
      </p:sp>
      <p:sp>
        <p:nvSpPr>
          <p:cNvPr id="3" name="Content Placeholder 2">
            <a:extLst>
              <a:ext uri="{FF2B5EF4-FFF2-40B4-BE49-F238E27FC236}">
                <a16:creationId xmlns:a16="http://schemas.microsoft.com/office/drawing/2014/main" id="{AC2E2B60-5539-4AD8-B2DE-773C4BB8467F}"/>
              </a:ext>
            </a:extLst>
          </p:cNvPr>
          <p:cNvSpPr>
            <a:spLocks noGrp="1"/>
          </p:cNvSpPr>
          <p:nvPr>
            <p:ph idx="1"/>
          </p:nvPr>
        </p:nvSpPr>
        <p:spPr/>
        <p:txBody>
          <a:bodyPr/>
          <a:lstStyle/>
          <a:p>
            <a:pPr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gn="just"/>
            <a:endParaRPr lang="en-GB" sz="1800" dirty="0">
              <a:latin typeface="Arial" panose="020B0604020202020204" pitchFamily="34" charset="0"/>
              <a:ea typeface="Times New Roman" panose="02020603050405020304" pitchFamily="18" charset="0"/>
              <a:cs typeface="Arial" panose="020B0604020202020204" pitchFamily="34" charset="0"/>
            </a:endParaRPr>
          </a:p>
          <a:p>
            <a:pPr algn="just"/>
            <a:r>
              <a:rPr lang="en-GB" sz="1800" dirty="0">
                <a:effectLst/>
                <a:latin typeface="Arial" panose="020B0604020202020204" pitchFamily="34" charset="0"/>
                <a:ea typeface="Times New Roman" panose="02020603050405020304" pitchFamily="18" charset="0"/>
                <a:cs typeface="Arial" panose="020B0604020202020204" pitchFamily="34" charset="0"/>
              </a:rPr>
              <a:t>If NO to every question, then the research activity is (ethically) low risk and </a:t>
            </a:r>
            <a:r>
              <a:rPr lang="en-GB" sz="1800" b="1" dirty="0">
                <a:effectLst/>
                <a:latin typeface="Arial" panose="020B0604020202020204" pitchFamily="34" charset="0"/>
                <a:ea typeface="Times New Roman" panose="02020603050405020304" pitchFamily="18" charset="0"/>
                <a:cs typeface="Arial" panose="020B0604020202020204" pitchFamily="34" charset="0"/>
              </a:rPr>
              <a:t>may</a:t>
            </a:r>
            <a:r>
              <a:rPr lang="en-GB" sz="1800" dirty="0">
                <a:effectLst/>
                <a:latin typeface="Arial" panose="020B0604020202020204" pitchFamily="34" charset="0"/>
                <a:ea typeface="Times New Roman" panose="02020603050405020304" pitchFamily="18" charset="0"/>
                <a:cs typeface="Arial" panose="020B0604020202020204" pitchFamily="34" charset="0"/>
              </a:rPr>
              <a:t> be exempt from </a:t>
            </a:r>
            <a:r>
              <a:rPr lang="en-GB" sz="1800" b="1" dirty="0">
                <a:effectLst/>
                <a:latin typeface="Arial" panose="020B0604020202020204" pitchFamily="34" charset="0"/>
                <a:ea typeface="Times New Roman" panose="02020603050405020304" pitchFamily="18" charset="0"/>
                <a:cs typeface="Arial" panose="020B0604020202020204" pitchFamily="34" charset="0"/>
              </a:rPr>
              <a:t>some</a:t>
            </a:r>
            <a:r>
              <a:rPr lang="en-GB" sz="1800" dirty="0">
                <a:effectLst/>
                <a:latin typeface="Arial" panose="020B0604020202020204" pitchFamily="34" charset="0"/>
                <a:ea typeface="Times New Roman" panose="02020603050405020304" pitchFamily="18" charset="0"/>
                <a:cs typeface="Arial" panose="020B0604020202020204" pitchFamily="34" charset="0"/>
              </a:rPr>
              <a:t> of the following sections (please refer to Guidance Notes).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If YES to any question, then no research activity should be undertaken until full ethical approval has been obtained.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63547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6874-2B83-4172-AC1D-3BCB6B4C5AF1}"/>
              </a:ext>
            </a:extLst>
          </p:cNvPr>
          <p:cNvSpPr>
            <a:spLocks noGrp="1"/>
          </p:cNvSpPr>
          <p:nvPr>
            <p:ph type="title"/>
          </p:nvPr>
        </p:nvSpPr>
        <p:spPr/>
        <p:txBody>
          <a:bodyPr/>
          <a:lstStyle/>
          <a:p>
            <a:r>
              <a:rPr lang="en-GB" sz="3600" b="1" dirty="0">
                <a:effectLst/>
                <a:latin typeface="Arial" panose="020B0604020202020204" pitchFamily="34" charset="0"/>
                <a:ea typeface="Times New Roman" panose="02020603050405020304" pitchFamily="18" charset="0"/>
                <a:cs typeface="Arial" panose="020B0604020202020204" pitchFamily="34" charset="0"/>
              </a:rPr>
              <a:t>SECTION G: Intended Participants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ED40622C-B58B-4D36-A9C6-54268ECE9027}"/>
              </a:ext>
            </a:extLst>
          </p:cNvPr>
          <p:cNvGraphicFramePr>
            <a:graphicFrameLocks noGrp="1"/>
          </p:cNvGraphicFramePr>
          <p:nvPr>
            <p:ph idx="1"/>
            <p:extLst>
              <p:ext uri="{D42A27DB-BD31-4B8C-83A1-F6EECF244321}">
                <p14:modId xmlns:p14="http://schemas.microsoft.com/office/powerpoint/2010/main" val="1903954042"/>
              </p:ext>
            </p:extLst>
          </p:nvPr>
        </p:nvGraphicFramePr>
        <p:xfrm>
          <a:off x="160256" y="1395167"/>
          <a:ext cx="12031744" cy="5392130"/>
        </p:xfrm>
        <a:graphic>
          <a:graphicData uri="http://schemas.openxmlformats.org/drawingml/2006/table">
            <a:tbl>
              <a:tblPr firstRow="1" firstCol="1" bandRow="1">
                <a:tableStyleId>{5C22544A-7EE6-4342-B048-85BDC9FD1C3A}</a:tableStyleId>
              </a:tblPr>
              <a:tblGrid>
                <a:gridCol w="9997456">
                  <a:extLst>
                    <a:ext uri="{9D8B030D-6E8A-4147-A177-3AD203B41FA5}">
                      <a16:colId xmlns:a16="http://schemas.microsoft.com/office/drawing/2014/main" val="1366708395"/>
                    </a:ext>
                  </a:extLst>
                </a:gridCol>
                <a:gridCol w="1034177">
                  <a:extLst>
                    <a:ext uri="{9D8B030D-6E8A-4147-A177-3AD203B41FA5}">
                      <a16:colId xmlns:a16="http://schemas.microsoft.com/office/drawing/2014/main" val="3474842480"/>
                    </a:ext>
                  </a:extLst>
                </a:gridCol>
                <a:gridCol w="1000111">
                  <a:extLst>
                    <a:ext uri="{9D8B030D-6E8A-4147-A177-3AD203B41FA5}">
                      <a16:colId xmlns:a16="http://schemas.microsoft.com/office/drawing/2014/main" val="1819060802"/>
                    </a:ext>
                  </a:extLst>
                </a:gridCol>
              </a:tblGrid>
              <a:tr h="473340">
                <a:tc>
                  <a:txBody>
                    <a:bodyPr/>
                    <a:lstStyle/>
                    <a:p>
                      <a:pPr algn="just"/>
                      <a:r>
                        <a:rPr lang="en-GB" sz="1000">
                          <a:effectLst/>
                        </a:rPr>
                        <a:t>Who are the intended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 </a:t>
                      </a:r>
                      <a:endParaRPr lang="en-GB" sz="1100">
                        <a:effectLst/>
                      </a:endParaRPr>
                    </a:p>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 </a:t>
                      </a:r>
                      <a:endParaRPr lang="en-GB" sz="1100">
                        <a:effectLst/>
                      </a:endParaRPr>
                    </a:p>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13157710"/>
                  </a:ext>
                </a:extLst>
              </a:tr>
              <a:tr h="432909">
                <a:tc>
                  <a:txBody>
                    <a:bodyPr/>
                    <a:lstStyle/>
                    <a:p>
                      <a:r>
                        <a:rPr lang="en-GB" sz="1000">
                          <a:effectLst/>
                        </a:rPr>
                        <a:t>Students or staff at the University?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33838684"/>
                  </a:ext>
                </a:extLst>
              </a:tr>
              <a:tr h="397408">
                <a:tc>
                  <a:txBody>
                    <a:bodyPr/>
                    <a:lstStyle/>
                    <a:p>
                      <a:r>
                        <a:rPr lang="en-GB" sz="1000">
                          <a:effectLst/>
                        </a:rPr>
                        <a:t>Adults (over the age of 18 and competent to give consent)?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231081468"/>
                  </a:ext>
                </a:extLst>
              </a:tr>
              <a:tr h="432909">
                <a:tc>
                  <a:txBody>
                    <a:bodyPr/>
                    <a:lstStyle/>
                    <a:p>
                      <a:r>
                        <a:rPr lang="en-GB" sz="1000">
                          <a:effectLst/>
                        </a:rPr>
                        <a:t>Vulnerable adults?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38275878"/>
                  </a:ext>
                </a:extLst>
              </a:tr>
              <a:tr h="397408">
                <a:tc>
                  <a:txBody>
                    <a:bodyPr/>
                    <a:lstStyle/>
                    <a:p>
                      <a:r>
                        <a:rPr lang="en-GB" sz="1000">
                          <a:effectLst/>
                        </a:rPr>
                        <a:t>Children and Young People under the age of 18? (Consent from Parent, Carer or Guardian will be required)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987801216"/>
                  </a:ext>
                </a:extLst>
              </a:tr>
              <a:tr h="397408">
                <a:tc>
                  <a:txBody>
                    <a:bodyPr/>
                    <a:lstStyle/>
                    <a:p>
                      <a:r>
                        <a:rPr lang="en-GB" sz="1000">
                          <a:effectLst/>
                        </a:rPr>
                        <a:t>Prisoners?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994132336"/>
                  </a:ext>
                </a:extLst>
              </a:tr>
              <a:tr h="432909">
                <a:tc>
                  <a:txBody>
                    <a:bodyPr/>
                    <a:lstStyle/>
                    <a:p>
                      <a:r>
                        <a:rPr lang="en-GB" sz="1000">
                          <a:effectLst/>
                        </a:rPr>
                        <a:t>Young offenders?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43717895"/>
                  </a:ext>
                </a:extLst>
              </a:tr>
              <a:tr h="397408">
                <a:tc>
                  <a:txBody>
                    <a:bodyPr/>
                    <a:lstStyle/>
                    <a:p>
                      <a:r>
                        <a:rPr lang="en-GB" sz="1000">
                          <a:effectLst/>
                        </a:rPr>
                        <a:t>Those who could be considered to have a particularly dependent relationship with the investigator or a gatekeeper?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46780093"/>
                  </a:ext>
                </a:extLst>
              </a:tr>
              <a:tr h="397408">
                <a:tc>
                  <a:txBody>
                    <a:bodyPr/>
                    <a:lstStyle/>
                    <a:p>
                      <a:r>
                        <a:rPr lang="en-GB" sz="1000">
                          <a:effectLst/>
                        </a:rPr>
                        <a:t>People engaged in illegal activities?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376389"/>
                  </a:ext>
                </a:extLst>
              </a:tr>
              <a:tr h="473340">
                <a:tc>
                  <a:txBody>
                    <a:bodyPr/>
                    <a:lstStyle/>
                    <a:p>
                      <a:r>
                        <a:rPr lang="en-GB" sz="1000">
                          <a:effectLst/>
                        </a:rPr>
                        <a:t>Others (please identify specifically any group who may be unable to give consent) please indicate here and tick the appropriate box.</a:t>
                      </a:r>
                      <a:endParaRPr lang="en-GB" sz="1100">
                        <a:effectLst/>
                      </a:endParaRPr>
                    </a:p>
                    <a:p>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rowSpan="2">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rowSpan="2">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24046693"/>
                  </a:ext>
                </a:extLst>
              </a:tr>
              <a:tr h="1159683">
                <a:tc>
                  <a:txBody>
                    <a:bodyPr/>
                    <a:lstStyle/>
                    <a:p>
                      <a:r>
                        <a:rPr lang="en-GB" sz="1000" dirty="0">
                          <a:effectLst/>
                        </a:rPr>
                        <a:t>Other – please indicate here:</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591395302"/>
                  </a:ext>
                </a:extLst>
              </a:tr>
            </a:tbl>
          </a:graphicData>
        </a:graphic>
      </p:graphicFrame>
    </p:spTree>
    <p:extLst>
      <p:ext uri="{BB962C8B-B14F-4D97-AF65-F5344CB8AC3E}">
        <p14:creationId xmlns:p14="http://schemas.microsoft.com/office/powerpoint/2010/main" val="2027876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A17-C6B0-4A02-8572-0E38E301EA7B}"/>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SECTION G: Intended Participants [Continued]</a:t>
            </a:r>
            <a:endParaRPr lang="en-GB" dirty="0"/>
          </a:p>
        </p:txBody>
      </p:sp>
      <p:graphicFrame>
        <p:nvGraphicFramePr>
          <p:cNvPr id="4" name="Content Placeholder 3">
            <a:extLst>
              <a:ext uri="{FF2B5EF4-FFF2-40B4-BE49-F238E27FC236}">
                <a16:creationId xmlns:a16="http://schemas.microsoft.com/office/drawing/2014/main" id="{9ABF4E2F-E4D6-4E4D-8C59-D80C47094CC2}"/>
              </a:ext>
            </a:extLst>
          </p:cNvPr>
          <p:cNvGraphicFramePr>
            <a:graphicFrameLocks noGrp="1"/>
          </p:cNvGraphicFramePr>
          <p:nvPr>
            <p:ph idx="1"/>
            <p:extLst>
              <p:ext uri="{D42A27DB-BD31-4B8C-83A1-F6EECF244321}">
                <p14:modId xmlns:p14="http://schemas.microsoft.com/office/powerpoint/2010/main" val="3373832930"/>
              </p:ext>
            </p:extLst>
          </p:nvPr>
        </p:nvGraphicFramePr>
        <p:xfrm>
          <a:off x="0" y="1904213"/>
          <a:ext cx="12104016" cy="4588662"/>
        </p:xfrm>
        <a:graphic>
          <a:graphicData uri="http://schemas.openxmlformats.org/drawingml/2006/table">
            <a:tbl>
              <a:tblPr firstRow="1" firstCol="1" bandRow="1">
                <a:tableStyleId>{5C22544A-7EE6-4342-B048-85BDC9FD1C3A}</a:tableStyleId>
              </a:tblPr>
              <a:tblGrid>
                <a:gridCol w="3985305">
                  <a:extLst>
                    <a:ext uri="{9D8B030D-6E8A-4147-A177-3AD203B41FA5}">
                      <a16:colId xmlns:a16="http://schemas.microsoft.com/office/drawing/2014/main" val="189531718"/>
                    </a:ext>
                  </a:extLst>
                </a:gridCol>
                <a:gridCol w="8118711">
                  <a:extLst>
                    <a:ext uri="{9D8B030D-6E8A-4147-A177-3AD203B41FA5}">
                      <a16:colId xmlns:a16="http://schemas.microsoft.com/office/drawing/2014/main" val="3161766884"/>
                    </a:ext>
                  </a:extLst>
                </a:gridCol>
              </a:tblGrid>
              <a:tr h="936462">
                <a:tc gridSpan="2">
                  <a:txBody>
                    <a:bodyPr/>
                    <a:lstStyle/>
                    <a:p>
                      <a:r>
                        <a:rPr lang="en-GB" sz="1000">
                          <a:effectLst/>
                        </a:rPr>
                        <a:t>Participant numbers and source</a:t>
                      </a:r>
                      <a:endParaRPr lang="en-GB" sz="1100">
                        <a:effectLst/>
                      </a:endParaRPr>
                    </a:p>
                    <a:p>
                      <a:r>
                        <a:rPr lang="en-GB" sz="1000">
                          <a:effectLst/>
                        </a:rPr>
                        <a:t>Provide an estimate of the expected number of participants. How will you identify participants and how will they be recruited?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1315222744"/>
                  </a:ext>
                </a:extLst>
              </a:tr>
              <a:tr h="1217400">
                <a:tc>
                  <a:txBody>
                    <a:bodyPr/>
                    <a:lstStyle/>
                    <a:p>
                      <a:r>
                        <a:rPr lang="en-GB" sz="1000">
                          <a:effectLst/>
                        </a:rPr>
                        <a:t>How many participants are expected?</a:t>
                      </a:r>
                      <a:endParaRPr lang="en-GB" sz="1100">
                        <a:effectLst/>
                      </a:endParaRPr>
                    </a:p>
                    <a:p>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 </a:t>
                      </a:r>
                      <a:endParaRPr lang="en-GB" sz="1100">
                        <a:effectLst/>
                      </a:endParaRPr>
                    </a:p>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540616988"/>
                  </a:ext>
                </a:extLst>
              </a:tr>
              <a:tr h="1217400">
                <a:tc>
                  <a:txBody>
                    <a:bodyPr/>
                    <a:lstStyle/>
                    <a:p>
                      <a:r>
                        <a:rPr lang="en-GB" sz="1000" dirty="0">
                          <a:effectLst/>
                        </a:rPr>
                        <a:t>Who will the participants be?</a:t>
                      </a:r>
                      <a:endParaRPr lang="en-GB" sz="1100" dirty="0">
                        <a:effectLst/>
                      </a:endParaRPr>
                    </a:p>
                    <a:p>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 </a:t>
                      </a:r>
                      <a:endParaRPr lang="en-GB" sz="1100">
                        <a:effectLst/>
                      </a:endParaRPr>
                    </a:p>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8285984"/>
                  </a:ext>
                </a:extLst>
              </a:tr>
              <a:tr h="1217400">
                <a:tc>
                  <a:txBody>
                    <a:bodyPr/>
                    <a:lstStyle/>
                    <a:p>
                      <a:r>
                        <a:rPr lang="en-GB" sz="1000">
                          <a:effectLst/>
                        </a:rPr>
                        <a:t>How will you identify the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309646250"/>
                  </a:ext>
                </a:extLst>
              </a:tr>
            </a:tbl>
          </a:graphicData>
        </a:graphic>
      </p:graphicFrame>
    </p:spTree>
    <p:extLst>
      <p:ext uri="{BB962C8B-B14F-4D97-AF65-F5344CB8AC3E}">
        <p14:creationId xmlns:p14="http://schemas.microsoft.com/office/powerpoint/2010/main" val="4022527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1A77B-F075-405B-BB9D-2E45D4F896AA}"/>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SECTION G: Intended Participants [Continued]</a:t>
            </a:r>
            <a:endParaRPr lang="en-GB" dirty="0"/>
          </a:p>
        </p:txBody>
      </p:sp>
      <p:graphicFrame>
        <p:nvGraphicFramePr>
          <p:cNvPr id="4" name="Content Placeholder 3">
            <a:extLst>
              <a:ext uri="{FF2B5EF4-FFF2-40B4-BE49-F238E27FC236}">
                <a16:creationId xmlns:a16="http://schemas.microsoft.com/office/drawing/2014/main" id="{18B830D5-56E7-4FAD-A7BD-391232DB3144}"/>
              </a:ext>
            </a:extLst>
          </p:cNvPr>
          <p:cNvGraphicFramePr>
            <a:graphicFrameLocks noGrp="1"/>
          </p:cNvGraphicFramePr>
          <p:nvPr>
            <p:ph idx="1"/>
            <p:extLst>
              <p:ext uri="{D42A27DB-BD31-4B8C-83A1-F6EECF244321}">
                <p14:modId xmlns:p14="http://schemas.microsoft.com/office/powerpoint/2010/main" val="3077389549"/>
              </p:ext>
            </p:extLst>
          </p:nvPr>
        </p:nvGraphicFramePr>
        <p:xfrm>
          <a:off x="0" y="2104866"/>
          <a:ext cx="11448854" cy="4753133"/>
        </p:xfrm>
        <a:graphic>
          <a:graphicData uri="http://schemas.openxmlformats.org/drawingml/2006/table">
            <a:tbl>
              <a:tblPr firstRow="1" firstCol="1" bandRow="1">
                <a:tableStyleId>{5C22544A-7EE6-4342-B048-85BDC9FD1C3A}</a:tableStyleId>
              </a:tblPr>
              <a:tblGrid>
                <a:gridCol w="8364645">
                  <a:extLst>
                    <a:ext uri="{9D8B030D-6E8A-4147-A177-3AD203B41FA5}">
                      <a16:colId xmlns:a16="http://schemas.microsoft.com/office/drawing/2014/main" val="3608782800"/>
                    </a:ext>
                  </a:extLst>
                </a:gridCol>
                <a:gridCol w="1148474">
                  <a:extLst>
                    <a:ext uri="{9D8B030D-6E8A-4147-A177-3AD203B41FA5}">
                      <a16:colId xmlns:a16="http://schemas.microsoft.com/office/drawing/2014/main" val="2832727017"/>
                    </a:ext>
                  </a:extLst>
                </a:gridCol>
                <a:gridCol w="984076">
                  <a:extLst>
                    <a:ext uri="{9D8B030D-6E8A-4147-A177-3AD203B41FA5}">
                      <a16:colId xmlns:a16="http://schemas.microsoft.com/office/drawing/2014/main" val="206441338"/>
                    </a:ext>
                  </a:extLst>
                </a:gridCol>
                <a:gridCol w="951659">
                  <a:extLst>
                    <a:ext uri="{9D8B030D-6E8A-4147-A177-3AD203B41FA5}">
                      <a16:colId xmlns:a16="http://schemas.microsoft.com/office/drawing/2014/main" val="1658072168"/>
                    </a:ext>
                  </a:extLst>
                </a:gridCol>
              </a:tblGrid>
              <a:tr h="368117">
                <a:tc>
                  <a:txBody>
                    <a:bodyPr/>
                    <a:lstStyle/>
                    <a:p>
                      <a:pPr algn="just"/>
                      <a:r>
                        <a:rPr lang="en-GB" sz="1000">
                          <a:effectLst/>
                        </a:rPr>
                        <a:t>Information for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800">
                          <a:effectLst/>
                        </a:rPr>
                        <a:t> </a:t>
                      </a:r>
                      <a:endParaRPr lang="en-GB" sz="1100">
                        <a:effectLst/>
                      </a:endParaRPr>
                    </a:p>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r>
                        <a:rPr lang="en-GB" sz="800">
                          <a:effectLst/>
                        </a:rPr>
                        <a:t> </a:t>
                      </a:r>
                      <a:endParaRPr lang="en-GB" sz="1100">
                        <a:effectLst/>
                      </a:endParaRPr>
                    </a:p>
                    <a:p>
                      <a:pPr algn="ctr"/>
                      <a:r>
                        <a:rPr lang="en-GB" sz="1000">
                          <a:effectLst/>
                        </a:rPr>
                        <a:t>N/A</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28263083"/>
                  </a:ext>
                </a:extLst>
              </a:tr>
              <a:tr h="374081">
                <a:tc>
                  <a:txBody>
                    <a:bodyPr/>
                    <a:lstStyle/>
                    <a:p>
                      <a:r>
                        <a:rPr lang="en-GB" sz="1000">
                          <a:effectLst/>
                        </a:rPr>
                        <a:t>Will you describe the main research procedures to participants in advance, so that they are informed about what to expect?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805660310"/>
                  </a:ext>
                </a:extLst>
              </a:tr>
              <a:tr h="343405">
                <a:tc>
                  <a:txBody>
                    <a:bodyPr/>
                    <a:lstStyle/>
                    <a:p>
                      <a:r>
                        <a:rPr lang="en-GB" sz="1000">
                          <a:effectLst/>
                        </a:rPr>
                        <a:t>Will you tell participants that their participation is voluntary?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122284201"/>
                  </a:ext>
                </a:extLst>
              </a:tr>
              <a:tr h="374081">
                <a:tc>
                  <a:txBody>
                    <a:bodyPr/>
                    <a:lstStyle/>
                    <a:p>
                      <a:r>
                        <a:rPr lang="en-GB" sz="1000">
                          <a:effectLst/>
                        </a:rPr>
                        <a:t>Will you obtain written consent for participation?</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01827439"/>
                  </a:ext>
                </a:extLst>
              </a:tr>
              <a:tr h="343405">
                <a:tc>
                  <a:txBody>
                    <a:bodyPr/>
                    <a:lstStyle/>
                    <a:p>
                      <a:r>
                        <a:rPr lang="en-GB" sz="1000">
                          <a:effectLst/>
                        </a:rPr>
                        <a:t>Will you explain to participants that refusal to participate in the research will not affect their treatment or education (if relevant)?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754897540"/>
                  </a:ext>
                </a:extLst>
              </a:tr>
              <a:tr h="374081">
                <a:tc>
                  <a:txBody>
                    <a:bodyPr/>
                    <a:lstStyle/>
                    <a:p>
                      <a:r>
                        <a:rPr lang="en-GB" sz="1000">
                          <a:effectLst/>
                        </a:rPr>
                        <a:t>If the research is observational, will you ask participants for their consent to being observed?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4231710026"/>
                  </a:ext>
                </a:extLst>
              </a:tr>
              <a:tr h="343405">
                <a:tc>
                  <a:txBody>
                    <a:bodyPr/>
                    <a:lstStyle/>
                    <a:p>
                      <a:r>
                        <a:rPr lang="en-GB" sz="1000">
                          <a:effectLst/>
                        </a:rPr>
                        <a:t>Will you tell participants that they may withdraw from the research at any time and for any reason?</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908920136"/>
                  </a:ext>
                </a:extLst>
              </a:tr>
              <a:tr h="374081">
                <a:tc>
                  <a:txBody>
                    <a:bodyPr/>
                    <a:lstStyle/>
                    <a:p>
                      <a:r>
                        <a:rPr lang="en-GB" sz="1000">
                          <a:effectLst/>
                        </a:rPr>
                        <a:t>With questionnaires, will you give participants the option of omitting questions they do not want to answer?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57773319"/>
                  </a:ext>
                </a:extLst>
              </a:tr>
              <a:tr h="343405">
                <a:tc>
                  <a:txBody>
                    <a:bodyPr/>
                    <a:lstStyle/>
                    <a:p>
                      <a:r>
                        <a:rPr lang="en-GB" sz="1000">
                          <a:effectLst/>
                        </a:rPr>
                        <a:t>Will you tell participants that their data will be treated with full confidentiality and that, if published, it will not be identifiable as theirs?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785256869"/>
                  </a:ext>
                </a:extLst>
              </a:tr>
              <a:tr h="374081">
                <a:tc>
                  <a:txBody>
                    <a:bodyPr/>
                    <a:lstStyle/>
                    <a:p>
                      <a:r>
                        <a:rPr lang="en-GB" sz="1000">
                          <a:effectLst/>
                        </a:rPr>
                        <a:t>Will you debrief participants at the end of their participation, in a way appropriate to the type of research undertaken?</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577590227"/>
                  </a:ext>
                </a:extLst>
              </a:tr>
              <a:tr h="343405">
                <a:tc gridSpan="4">
                  <a:txBody>
                    <a:bodyPr/>
                    <a:lstStyle/>
                    <a:p>
                      <a:r>
                        <a:rPr lang="en-GB" sz="1000">
                          <a:effectLst/>
                        </a:rPr>
                        <a:t>If NO to any of above questions, please give an explanation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29547429"/>
                  </a:ext>
                </a:extLst>
              </a:tr>
              <a:tr h="797586">
                <a:tc gridSpan="4">
                  <a:txBody>
                    <a:bodyPr/>
                    <a:lstStyle/>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96660408"/>
                  </a:ext>
                </a:extLst>
              </a:tr>
            </a:tbl>
          </a:graphicData>
        </a:graphic>
      </p:graphicFrame>
    </p:spTree>
    <p:extLst>
      <p:ext uri="{BB962C8B-B14F-4D97-AF65-F5344CB8AC3E}">
        <p14:creationId xmlns:p14="http://schemas.microsoft.com/office/powerpoint/2010/main" val="3504742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0A1CB-7762-4712-B61E-C3793BEEEDB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SECTION G: Intended Participants [Continued]</a:t>
            </a:r>
            <a:endParaRPr lang="en-GB" dirty="0"/>
          </a:p>
        </p:txBody>
      </p:sp>
      <p:graphicFrame>
        <p:nvGraphicFramePr>
          <p:cNvPr id="4" name="Content Placeholder 3">
            <a:extLst>
              <a:ext uri="{FF2B5EF4-FFF2-40B4-BE49-F238E27FC236}">
                <a16:creationId xmlns:a16="http://schemas.microsoft.com/office/drawing/2014/main" id="{EA4D861C-F136-4FF0-BBF8-0E2F98018613}"/>
              </a:ext>
            </a:extLst>
          </p:cNvPr>
          <p:cNvGraphicFramePr>
            <a:graphicFrameLocks noGrp="1"/>
          </p:cNvGraphicFramePr>
          <p:nvPr>
            <p:ph idx="1"/>
            <p:extLst>
              <p:ext uri="{D42A27DB-BD31-4B8C-83A1-F6EECF244321}">
                <p14:modId xmlns:p14="http://schemas.microsoft.com/office/powerpoint/2010/main" val="2073055890"/>
              </p:ext>
            </p:extLst>
          </p:nvPr>
        </p:nvGraphicFramePr>
        <p:xfrm>
          <a:off x="838200" y="1800520"/>
          <a:ext cx="11077280" cy="4692353"/>
        </p:xfrm>
        <a:graphic>
          <a:graphicData uri="http://schemas.openxmlformats.org/drawingml/2006/table">
            <a:tbl>
              <a:tblPr firstRow="1" firstCol="1" bandRow="1">
                <a:tableStyleId>{5C22544A-7EE6-4342-B048-85BDC9FD1C3A}</a:tableStyleId>
              </a:tblPr>
              <a:tblGrid>
                <a:gridCol w="8093170">
                  <a:extLst>
                    <a:ext uri="{9D8B030D-6E8A-4147-A177-3AD203B41FA5}">
                      <a16:colId xmlns:a16="http://schemas.microsoft.com/office/drawing/2014/main" val="3979095100"/>
                    </a:ext>
                  </a:extLst>
                </a:gridCol>
                <a:gridCol w="1111200">
                  <a:extLst>
                    <a:ext uri="{9D8B030D-6E8A-4147-A177-3AD203B41FA5}">
                      <a16:colId xmlns:a16="http://schemas.microsoft.com/office/drawing/2014/main" val="4068999558"/>
                    </a:ext>
                  </a:extLst>
                </a:gridCol>
                <a:gridCol w="952137">
                  <a:extLst>
                    <a:ext uri="{9D8B030D-6E8A-4147-A177-3AD203B41FA5}">
                      <a16:colId xmlns:a16="http://schemas.microsoft.com/office/drawing/2014/main" val="1593211834"/>
                    </a:ext>
                  </a:extLst>
                </a:gridCol>
                <a:gridCol w="920773">
                  <a:extLst>
                    <a:ext uri="{9D8B030D-6E8A-4147-A177-3AD203B41FA5}">
                      <a16:colId xmlns:a16="http://schemas.microsoft.com/office/drawing/2014/main" val="752110885"/>
                    </a:ext>
                  </a:extLst>
                </a:gridCol>
              </a:tblGrid>
              <a:tr h="586713">
                <a:tc>
                  <a:txBody>
                    <a:bodyPr/>
                    <a:lstStyle/>
                    <a:p>
                      <a:pPr algn="just"/>
                      <a:r>
                        <a:rPr lang="en-GB" sz="1000">
                          <a:effectLst/>
                        </a:rPr>
                        <a:t>Information for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800">
                          <a:effectLst/>
                        </a:rPr>
                        <a:t> </a:t>
                      </a:r>
                      <a:endParaRPr lang="en-GB" sz="1100">
                        <a:effectLst/>
                      </a:endParaRPr>
                    </a:p>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r>
                        <a:rPr lang="en-GB" sz="800">
                          <a:effectLst/>
                        </a:rPr>
                        <a:t> </a:t>
                      </a:r>
                      <a:endParaRPr lang="en-GB" sz="1100">
                        <a:effectLst/>
                      </a:endParaRPr>
                    </a:p>
                    <a:p>
                      <a:pPr algn="ctr"/>
                      <a:r>
                        <a:rPr lang="en-GB" sz="1000">
                          <a:effectLst/>
                        </a:rPr>
                        <a:t>N/A</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865523655"/>
                  </a:ext>
                </a:extLst>
              </a:tr>
              <a:tr h="596221">
                <a:tc>
                  <a:txBody>
                    <a:bodyPr/>
                    <a:lstStyle/>
                    <a:p>
                      <a:r>
                        <a:rPr lang="en-GB" sz="1000">
                          <a:effectLst/>
                        </a:rPr>
                        <a:t>Will participants be paid?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197591205"/>
                  </a:ext>
                </a:extLst>
              </a:tr>
              <a:tr h="547328">
                <a:tc>
                  <a:txBody>
                    <a:bodyPr/>
                    <a:lstStyle/>
                    <a:p>
                      <a:r>
                        <a:rPr lang="en-GB" sz="1000">
                          <a:effectLst/>
                        </a:rPr>
                        <a:t>Is specialist electrical or other equipment to be used with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26567403"/>
                  </a:ext>
                </a:extLst>
              </a:tr>
              <a:tr h="596221">
                <a:tc>
                  <a:txBody>
                    <a:bodyPr/>
                    <a:lstStyle/>
                    <a:p>
                      <a:r>
                        <a:rPr lang="en-GB" sz="1000">
                          <a:effectLst/>
                        </a:rPr>
                        <a:t>Are there any financial or other interests to the investigator or University arising from this study?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300789659"/>
                  </a:ext>
                </a:extLst>
              </a:tr>
              <a:tr h="547328">
                <a:tc>
                  <a:txBody>
                    <a:bodyPr/>
                    <a:lstStyle/>
                    <a:p>
                      <a:r>
                        <a:rPr lang="en-GB" sz="1000">
                          <a:effectLst/>
                        </a:rPr>
                        <a:t>Will the research activity involve deliberately misleading participants in any way, or the partial or full concealment of the specific study aims?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113971335"/>
                  </a:ext>
                </a:extLst>
              </a:tr>
              <a:tr h="547328">
                <a:tc gridSpan="4">
                  <a:txBody>
                    <a:bodyPr/>
                    <a:lstStyle/>
                    <a:p>
                      <a:r>
                        <a:rPr lang="en-GB" sz="1000">
                          <a:effectLst/>
                        </a:rPr>
                        <a:t>If YES to any question, please provide full details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88798470"/>
                  </a:ext>
                </a:extLst>
              </a:tr>
              <a:tr h="1271214">
                <a:tc gridSpan="4">
                  <a:txBody>
                    <a:bodyPr/>
                    <a:lstStyle/>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86720477"/>
                  </a:ext>
                </a:extLst>
              </a:tr>
            </a:tbl>
          </a:graphicData>
        </a:graphic>
      </p:graphicFrame>
    </p:spTree>
    <p:extLst>
      <p:ext uri="{BB962C8B-B14F-4D97-AF65-F5344CB8AC3E}">
        <p14:creationId xmlns:p14="http://schemas.microsoft.com/office/powerpoint/2010/main" val="3205730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0BF8E-5868-4639-95C4-45617323A1FA}"/>
              </a:ext>
            </a:extLst>
          </p:cNvPr>
          <p:cNvSpPr>
            <a:spLocks noGrp="1"/>
          </p:cNvSpPr>
          <p:nvPr>
            <p:ph type="title"/>
          </p:nvPr>
        </p:nvSpPr>
        <p:spPr/>
        <p:txBody>
          <a:bodyPr>
            <a:normAutofit/>
          </a:bodyPr>
          <a:lstStyle/>
          <a:p>
            <a:r>
              <a:rPr lang="en-GB" sz="3600" b="1" dirty="0">
                <a:effectLst/>
                <a:latin typeface="Arial" panose="020B0604020202020204" pitchFamily="34" charset="0"/>
                <a:ea typeface="Times New Roman" panose="02020603050405020304" pitchFamily="18" charset="0"/>
              </a:rPr>
              <a:t>SECTION H: Anticipated Risks</a:t>
            </a:r>
            <a:endParaRPr lang="en-GB" sz="3600" dirty="0"/>
          </a:p>
        </p:txBody>
      </p:sp>
      <p:graphicFrame>
        <p:nvGraphicFramePr>
          <p:cNvPr id="4" name="Content Placeholder 3">
            <a:extLst>
              <a:ext uri="{FF2B5EF4-FFF2-40B4-BE49-F238E27FC236}">
                <a16:creationId xmlns:a16="http://schemas.microsoft.com/office/drawing/2014/main" id="{80F2E5FC-51C9-4C5A-8871-DB74DA0DB6D7}"/>
              </a:ext>
            </a:extLst>
          </p:cNvPr>
          <p:cNvGraphicFramePr>
            <a:graphicFrameLocks noGrp="1"/>
          </p:cNvGraphicFramePr>
          <p:nvPr>
            <p:ph idx="1"/>
            <p:extLst>
              <p:ext uri="{D42A27DB-BD31-4B8C-83A1-F6EECF244321}">
                <p14:modId xmlns:p14="http://schemas.microsoft.com/office/powerpoint/2010/main" val="3464556169"/>
              </p:ext>
            </p:extLst>
          </p:nvPr>
        </p:nvGraphicFramePr>
        <p:xfrm>
          <a:off x="838201" y="1690687"/>
          <a:ext cx="11353798" cy="5002345"/>
        </p:xfrm>
        <a:graphic>
          <a:graphicData uri="http://schemas.openxmlformats.org/drawingml/2006/table">
            <a:tbl>
              <a:tblPr>
                <a:tableStyleId>{5C22544A-7EE6-4342-B048-85BDC9FD1C3A}</a:tableStyleId>
              </a:tblPr>
              <a:tblGrid>
                <a:gridCol w="8255295">
                  <a:extLst>
                    <a:ext uri="{9D8B030D-6E8A-4147-A177-3AD203B41FA5}">
                      <a16:colId xmlns:a16="http://schemas.microsoft.com/office/drawing/2014/main" val="4031125524"/>
                    </a:ext>
                  </a:extLst>
                </a:gridCol>
                <a:gridCol w="251967">
                  <a:extLst>
                    <a:ext uri="{9D8B030D-6E8A-4147-A177-3AD203B41FA5}">
                      <a16:colId xmlns:a16="http://schemas.microsoft.com/office/drawing/2014/main" val="2978614760"/>
                    </a:ext>
                  </a:extLst>
                </a:gridCol>
                <a:gridCol w="1447103">
                  <a:extLst>
                    <a:ext uri="{9D8B030D-6E8A-4147-A177-3AD203B41FA5}">
                      <a16:colId xmlns:a16="http://schemas.microsoft.com/office/drawing/2014/main" val="3311238059"/>
                    </a:ext>
                  </a:extLst>
                </a:gridCol>
                <a:gridCol w="1399433">
                  <a:extLst>
                    <a:ext uri="{9D8B030D-6E8A-4147-A177-3AD203B41FA5}">
                      <a16:colId xmlns:a16="http://schemas.microsoft.com/office/drawing/2014/main" val="3475433998"/>
                    </a:ext>
                  </a:extLst>
                </a:gridCol>
              </a:tblGrid>
              <a:tr h="1733995">
                <a:tc gridSpan="4">
                  <a:txBody>
                    <a:bodyPr/>
                    <a:lstStyle/>
                    <a:p>
                      <a:pPr>
                        <a:lnSpc>
                          <a:spcPct val="115000"/>
                        </a:lnSpc>
                      </a:pPr>
                      <a:br>
                        <a:rPr lang="en-GB" sz="1100" dirty="0">
                          <a:effectLst/>
                        </a:rPr>
                      </a:br>
                      <a:r>
                        <a:rPr lang="en-GB" sz="1100" dirty="0">
                          <a:effectLst/>
                        </a:rPr>
                        <a:t>Outline any anticipated risks that may adversely affect any of the participants, the researchers and/or the University, and the steps that will be taken to address them. </a:t>
                      </a:r>
                    </a:p>
                    <a:p>
                      <a:pPr>
                        <a:lnSpc>
                          <a:spcPct val="115000"/>
                        </a:lnSpc>
                      </a:pPr>
                      <a:r>
                        <a:rPr lang="en-GB" sz="1000" dirty="0">
                          <a:effectLst/>
                        </a:rPr>
                        <a:t> </a:t>
                      </a:r>
                      <a:endParaRPr lang="en-GB" sz="1100" dirty="0">
                        <a:effectLst/>
                      </a:endParaRPr>
                    </a:p>
                    <a:p>
                      <a:pPr>
                        <a:lnSpc>
                          <a:spcPct val="115000"/>
                        </a:lnSpc>
                      </a:pPr>
                      <a:r>
                        <a:rPr lang="en-GB" sz="1100" dirty="0">
                          <a:effectLst/>
                        </a:rPr>
                        <a:t>If you have completed a full risk assessment (for example as required by a laboratory, or external research collaborator) you may append that to this form.</a:t>
                      </a:r>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90405580"/>
                  </a:ext>
                </a:extLst>
              </a:tr>
              <a:tr h="277350">
                <a:tc rowSpan="2" gridSpan="2">
                  <a:txBody>
                    <a:bodyPr/>
                    <a:lstStyle/>
                    <a:p>
                      <a:pPr>
                        <a:lnSpc>
                          <a:spcPct val="115000"/>
                        </a:lnSpc>
                      </a:pPr>
                      <a:r>
                        <a:rPr lang="en-GB" sz="1000">
                          <a:effectLst/>
                        </a:rPr>
                        <a:t>Full risk assessment completed and appended? </a:t>
                      </a:r>
                      <a:endParaRPr lang="en-GB" sz="1100">
                        <a:effectLst/>
                      </a:endParaRPr>
                    </a:p>
                    <a:p>
                      <a:pPr algn="ctr">
                        <a:lnSpc>
                          <a:spcPct val="115000"/>
                        </a:lnSpc>
                      </a:pPr>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rowSpan="2" hMerge="1">
                  <a:txBody>
                    <a:bodyPr/>
                    <a:lstStyle/>
                    <a:p>
                      <a:endParaRPr lang="en-GB"/>
                    </a:p>
                  </a:txBody>
                  <a:tcPr/>
                </a:tc>
                <a:tc>
                  <a:txBody>
                    <a:bodyPr/>
                    <a:lstStyle/>
                    <a:p>
                      <a:pPr>
                        <a:lnSpc>
                          <a:spcPct val="115000"/>
                        </a:lnSpc>
                      </a:pPr>
                      <a:r>
                        <a:rPr lang="en-GB" sz="1100">
                          <a:effectLst/>
                        </a:rPr>
                        <a:t>Yes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43369705"/>
                  </a:ext>
                </a:extLst>
              </a:tr>
              <a:tr h="277350">
                <a:tc gridSpan="2" vMerge="1">
                  <a:txBody>
                    <a:bodyPr/>
                    <a:lstStyle/>
                    <a:p>
                      <a:endParaRPr lang="en-GB"/>
                    </a:p>
                  </a:txBody>
                  <a:tcPr/>
                </a:tc>
                <a:tc hMerge="1" vMerge="1">
                  <a:txBody>
                    <a:bodyPr/>
                    <a:lstStyle/>
                    <a:p>
                      <a:endParaRPr lang="en-GB"/>
                    </a:p>
                  </a:txBody>
                  <a:tcPr/>
                </a:tc>
                <a:tc>
                  <a:txBody>
                    <a:bodyPr/>
                    <a:lstStyle/>
                    <a:p>
                      <a:pPr>
                        <a:lnSpc>
                          <a:spcPct val="115000"/>
                        </a:lnSpc>
                      </a:pPr>
                      <a:r>
                        <a:rPr lang="en-GB" sz="11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11460208"/>
                  </a:ext>
                </a:extLst>
              </a:tr>
              <a:tr h="870122">
                <a:tc gridSpan="4">
                  <a:txBody>
                    <a:bodyPr/>
                    <a:lstStyle/>
                    <a:p>
                      <a:pPr>
                        <a:lnSpc>
                          <a:spcPct val="115000"/>
                        </a:lnSpc>
                      </a:pPr>
                      <a:r>
                        <a:rPr lang="en-GB" sz="1100" dirty="0">
                          <a:effectLst/>
                        </a:rPr>
                        <a:t>Risks to participants</a:t>
                      </a:r>
                    </a:p>
                    <a:p>
                      <a:pPr>
                        <a:lnSpc>
                          <a:spcPct val="115000"/>
                        </a:lnSpc>
                      </a:pPr>
                      <a:r>
                        <a:rPr lang="en-GB" sz="1100" dirty="0">
                          <a:effectLst/>
                        </a:rPr>
                        <a:t>For example: emotional distress, financial disclosure, physical harm, transfer of personal data, sensitive organisational information</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68914426"/>
                  </a:ext>
                </a:extLst>
              </a:tr>
              <a:tr h="1843528">
                <a:tc>
                  <a:txBody>
                    <a:bodyPr/>
                    <a:lstStyle/>
                    <a:p>
                      <a:pPr>
                        <a:lnSpc>
                          <a:spcPct val="115000"/>
                        </a:lnSpc>
                      </a:pPr>
                      <a:r>
                        <a:rPr lang="en-GB" sz="1100" dirty="0">
                          <a:effectLst/>
                        </a:rPr>
                        <a:t>Risk to Participant:</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gridSpan="3">
                  <a:txBody>
                    <a:bodyPr/>
                    <a:lstStyle/>
                    <a:p>
                      <a:pPr>
                        <a:lnSpc>
                          <a:spcPct val="115000"/>
                        </a:lnSpc>
                      </a:pPr>
                      <a:r>
                        <a:rPr lang="en-GB" sz="900" dirty="0">
                          <a:effectLst/>
                        </a:rPr>
                        <a:t>How will you mitigate the Risk to Participant</a:t>
                      </a:r>
                      <a:endParaRPr lang="en-GB" sz="1100" dirty="0">
                        <a:effectLst/>
                      </a:endParaRPr>
                    </a:p>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96312988"/>
                  </a:ext>
                </a:extLst>
              </a:tr>
            </a:tbl>
          </a:graphicData>
        </a:graphic>
      </p:graphicFrame>
    </p:spTree>
    <p:extLst>
      <p:ext uri="{BB962C8B-B14F-4D97-AF65-F5344CB8AC3E}">
        <p14:creationId xmlns:p14="http://schemas.microsoft.com/office/powerpoint/2010/main" val="632094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39437-361D-439B-8914-82FD67A6803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H: Anticipated Risks</a:t>
            </a:r>
            <a:endParaRPr lang="en-GB" dirty="0"/>
          </a:p>
        </p:txBody>
      </p:sp>
      <p:sp>
        <p:nvSpPr>
          <p:cNvPr id="3" name="Content Placeholder 2">
            <a:extLst>
              <a:ext uri="{FF2B5EF4-FFF2-40B4-BE49-F238E27FC236}">
                <a16:creationId xmlns:a16="http://schemas.microsoft.com/office/drawing/2014/main" id="{98113939-9772-41B7-826B-739A978FA32D}"/>
              </a:ext>
            </a:extLst>
          </p:cNvPr>
          <p:cNvSpPr>
            <a:spLocks noGrp="1"/>
          </p:cNvSpPr>
          <p:nvPr>
            <p:ph idx="1"/>
          </p:nvPr>
        </p:nvSpPr>
        <p:spPr/>
        <p:txBody>
          <a:bodyPr/>
          <a:lstStyle/>
          <a:p>
            <a:pPr marL="0" indent="0">
              <a:buNone/>
            </a:pPr>
            <a:r>
              <a:rPr lang="en-GB" sz="2800" b="1" dirty="0">
                <a:effectLst/>
                <a:latin typeface="Arial" panose="020B0604020202020204" pitchFamily="34" charset="0"/>
                <a:ea typeface="Times New Roman" panose="02020603050405020304" pitchFamily="18" charset="0"/>
              </a:rPr>
              <a:t> </a:t>
            </a:r>
            <a:endParaRPr lang="en-GB" dirty="0"/>
          </a:p>
        </p:txBody>
      </p:sp>
      <p:graphicFrame>
        <p:nvGraphicFramePr>
          <p:cNvPr id="4" name="Table 3">
            <a:extLst>
              <a:ext uri="{FF2B5EF4-FFF2-40B4-BE49-F238E27FC236}">
                <a16:creationId xmlns:a16="http://schemas.microsoft.com/office/drawing/2014/main" id="{2E3D2FE8-B123-46D1-838C-ACDCC5429F85}"/>
              </a:ext>
            </a:extLst>
          </p:cNvPr>
          <p:cNvGraphicFramePr>
            <a:graphicFrameLocks noGrp="1"/>
          </p:cNvGraphicFramePr>
          <p:nvPr>
            <p:extLst>
              <p:ext uri="{D42A27DB-BD31-4B8C-83A1-F6EECF244321}">
                <p14:modId xmlns:p14="http://schemas.microsoft.com/office/powerpoint/2010/main" val="1478207856"/>
              </p:ext>
            </p:extLst>
          </p:nvPr>
        </p:nvGraphicFramePr>
        <p:xfrm>
          <a:off x="1036948" y="1825625"/>
          <a:ext cx="10515599" cy="4914540"/>
        </p:xfrm>
        <a:graphic>
          <a:graphicData uri="http://schemas.openxmlformats.org/drawingml/2006/table">
            <a:tbl>
              <a:tblPr>
                <a:tableStyleId>{5C22544A-7EE6-4342-B048-85BDC9FD1C3A}</a:tableStyleId>
              </a:tblPr>
              <a:tblGrid>
                <a:gridCol w="5138581">
                  <a:extLst>
                    <a:ext uri="{9D8B030D-6E8A-4147-A177-3AD203B41FA5}">
                      <a16:colId xmlns:a16="http://schemas.microsoft.com/office/drawing/2014/main" val="1124765805"/>
                    </a:ext>
                  </a:extLst>
                </a:gridCol>
                <a:gridCol w="5377018">
                  <a:extLst>
                    <a:ext uri="{9D8B030D-6E8A-4147-A177-3AD203B41FA5}">
                      <a16:colId xmlns:a16="http://schemas.microsoft.com/office/drawing/2014/main" val="410969865"/>
                    </a:ext>
                  </a:extLst>
                </a:gridCol>
              </a:tblGrid>
              <a:tr h="1342997">
                <a:tc gridSpan="2">
                  <a:txBody>
                    <a:bodyPr/>
                    <a:lstStyle/>
                    <a:p>
                      <a:pPr>
                        <a:lnSpc>
                          <a:spcPct val="115000"/>
                        </a:lnSpc>
                      </a:pPr>
                      <a:r>
                        <a:rPr lang="en-GB" sz="1100" dirty="0">
                          <a:effectLst/>
                        </a:rPr>
                        <a:t>If research activity may include sensitive, embarrassing or upsetting topics (e.g. sexual activity, drug use) or issues likely to disclose information requiring further action (e.g. criminal activity), give details of the procedures to deal with these issues, including any support/advice (e.g. helpline numbers) to be offered to participants. Note that </a:t>
                      </a:r>
                      <a:r>
                        <a:rPr lang="en-US" sz="1100" dirty="0">
                          <a:effectLst/>
                        </a:rPr>
                        <a:t>where applicable, consent procedures should make it clear that if something potentially or actually illegal is discovered in the course of a project, it may need to be disclosed to the proper authorities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302021692"/>
                  </a:ext>
                </a:extLst>
              </a:tr>
              <a:tr h="1284888">
                <a:tc gridSpan="2">
                  <a:txBody>
                    <a:bodyPr/>
                    <a:lstStyle/>
                    <a:p>
                      <a:pPr>
                        <a:lnSpc>
                          <a:spcPct val="115000"/>
                        </a:lnSpc>
                      </a:pPr>
                      <a:r>
                        <a:rPr lang="en-GB" sz="1100">
                          <a:effectLst/>
                        </a:rPr>
                        <a:t> </a:t>
                      </a:r>
                    </a:p>
                    <a:p>
                      <a:pPr>
                        <a:lnSpc>
                          <a:spcPct val="115000"/>
                        </a:lnSpc>
                      </a:pPr>
                      <a:r>
                        <a:rPr lang="en-GB" sz="1100">
                          <a:effectLst/>
                        </a:rPr>
                        <a:t> </a:t>
                      </a: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31276718"/>
                  </a:ext>
                </a:extLst>
              </a:tr>
              <a:tr h="660540">
                <a:tc gridSpan="2">
                  <a:txBody>
                    <a:bodyPr/>
                    <a:lstStyle/>
                    <a:p>
                      <a:pPr>
                        <a:lnSpc>
                          <a:spcPct val="115000"/>
                        </a:lnSpc>
                      </a:pPr>
                      <a:r>
                        <a:rPr lang="en-GB" sz="1100">
                          <a:effectLst/>
                        </a:rPr>
                        <a:t>Risks to investigator</a:t>
                      </a:r>
                    </a:p>
                    <a:p>
                      <a:pPr>
                        <a:lnSpc>
                          <a:spcPct val="115000"/>
                        </a:lnSpc>
                      </a:pPr>
                      <a:r>
                        <a:rPr lang="en-GB" sz="1100">
                          <a:effectLst/>
                        </a:rPr>
                        <a:t>For example: personal safety, physical harm, emotional distress, risk of accusation of harm/impropriety, conflict of interest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962287948"/>
                  </a:ext>
                </a:extLst>
              </a:tr>
              <a:tr h="1626115">
                <a:tc>
                  <a:txBody>
                    <a:bodyPr/>
                    <a:lstStyle/>
                    <a:p>
                      <a:pPr>
                        <a:lnSpc>
                          <a:spcPct val="115000"/>
                        </a:lnSpc>
                      </a:pPr>
                      <a:r>
                        <a:rPr lang="en-GB" sz="1100">
                          <a:effectLst/>
                        </a:rPr>
                        <a:t>Risk to Investigator:</a:t>
                      </a:r>
                    </a:p>
                    <a:p>
                      <a:pPr>
                        <a:lnSpc>
                          <a:spcPct val="115000"/>
                        </a:lnSpc>
                      </a:pPr>
                      <a:r>
                        <a:rPr lang="en-GB" sz="1100">
                          <a:effectLst/>
                        </a:rPr>
                        <a:t> </a:t>
                      </a:r>
                    </a:p>
                    <a:p>
                      <a:pPr>
                        <a:lnSpc>
                          <a:spcPct val="115000"/>
                        </a:lnSpc>
                      </a:pPr>
                      <a:r>
                        <a:rPr lang="en-GB" sz="1100">
                          <a:effectLst/>
                        </a:rPr>
                        <a:t> </a:t>
                      </a: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900" dirty="0">
                          <a:effectLst/>
                        </a:rPr>
                        <a:t>How will you mitigate the Risk to Investigator:</a:t>
                      </a:r>
                      <a:endParaRPr lang="en-GB" sz="1100" dirty="0">
                        <a:effectLst/>
                      </a:endParaRPr>
                    </a:p>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48437748"/>
                  </a:ext>
                </a:extLst>
              </a:tr>
            </a:tbl>
          </a:graphicData>
        </a:graphic>
      </p:graphicFrame>
    </p:spTree>
    <p:extLst>
      <p:ext uri="{BB962C8B-B14F-4D97-AF65-F5344CB8AC3E}">
        <p14:creationId xmlns:p14="http://schemas.microsoft.com/office/powerpoint/2010/main" val="1094125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5C94-3A7A-412D-BE82-783BAB514540}"/>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H: Anticipated Risks</a:t>
            </a:r>
            <a:endParaRPr lang="en-GB" dirty="0"/>
          </a:p>
        </p:txBody>
      </p:sp>
      <p:graphicFrame>
        <p:nvGraphicFramePr>
          <p:cNvPr id="4" name="Content Placeholder 3">
            <a:extLst>
              <a:ext uri="{FF2B5EF4-FFF2-40B4-BE49-F238E27FC236}">
                <a16:creationId xmlns:a16="http://schemas.microsoft.com/office/drawing/2014/main" id="{DD42F78B-EA70-4456-B7F5-67BF69F984E8}"/>
              </a:ext>
            </a:extLst>
          </p:cNvPr>
          <p:cNvGraphicFramePr>
            <a:graphicFrameLocks noGrp="1"/>
          </p:cNvGraphicFramePr>
          <p:nvPr>
            <p:ph idx="1"/>
            <p:extLst>
              <p:ext uri="{D42A27DB-BD31-4B8C-83A1-F6EECF244321}">
                <p14:modId xmlns:p14="http://schemas.microsoft.com/office/powerpoint/2010/main" val="3491963783"/>
              </p:ext>
            </p:extLst>
          </p:nvPr>
        </p:nvGraphicFramePr>
        <p:xfrm>
          <a:off x="838199" y="1690688"/>
          <a:ext cx="10515600" cy="5167311"/>
        </p:xfrm>
        <a:graphic>
          <a:graphicData uri="http://schemas.openxmlformats.org/drawingml/2006/table">
            <a:tbl>
              <a:tblPr>
                <a:tableStyleId>{5C22544A-7EE6-4342-B048-85BDC9FD1C3A}</a:tableStyleId>
              </a:tblPr>
              <a:tblGrid>
                <a:gridCol w="5138582">
                  <a:extLst>
                    <a:ext uri="{9D8B030D-6E8A-4147-A177-3AD203B41FA5}">
                      <a16:colId xmlns:a16="http://schemas.microsoft.com/office/drawing/2014/main" val="2832878183"/>
                    </a:ext>
                  </a:extLst>
                </a:gridCol>
                <a:gridCol w="5377018">
                  <a:extLst>
                    <a:ext uri="{9D8B030D-6E8A-4147-A177-3AD203B41FA5}">
                      <a16:colId xmlns:a16="http://schemas.microsoft.com/office/drawing/2014/main" val="2686724408"/>
                    </a:ext>
                  </a:extLst>
                </a:gridCol>
              </a:tblGrid>
              <a:tr h="1492668">
                <a:tc gridSpan="2">
                  <a:txBody>
                    <a:bodyPr/>
                    <a:lstStyle/>
                    <a:p>
                      <a:pPr>
                        <a:lnSpc>
                          <a:spcPct val="115000"/>
                        </a:lnSpc>
                      </a:pPr>
                      <a:r>
                        <a:rPr lang="en-GB" sz="1100" dirty="0">
                          <a:effectLst/>
                        </a:rPr>
                        <a:t>University/institutional risks</a:t>
                      </a:r>
                    </a:p>
                    <a:p>
                      <a:pPr>
                        <a:lnSpc>
                          <a:spcPct val="115000"/>
                        </a:lnSpc>
                      </a:pPr>
                      <a:r>
                        <a:rPr lang="en-GB" sz="1100" dirty="0">
                          <a:effectLst/>
                        </a:rPr>
                        <a:t>For example: adverse publicity, financial loss, data protection</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146492896"/>
                  </a:ext>
                </a:extLst>
              </a:tr>
              <a:tr h="3674643">
                <a:tc>
                  <a:txBody>
                    <a:bodyPr/>
                    <a:lstStyle/>
                    <a:p>
                      <a:pPr>
                        <a:lnSpc>
                          <a:spcPct val="115000"/>
                        </a:lnSpc>
                      </a:pPr>
                      <a:r>
                        <a:rPr lang="en-GB" sz="1100">
                          <a:effectLst/>
                        </a:rPr>
                        <a:t>Risk to University:</a:t>
                      </a:r>
                    </a:p>
                    <a:p>
                      <a:pPr>
                        <a:lnSpc>
                          <a:spcPct val="115000"/>
                        </a:lnSpc>
                      </a:pPr>
                      <a:r>
                        <a:rPr lang="en-GB" sz="1100">
                          <a:effectLst/>
                        </a:rPr>
                        <a:t> </a:t>
                      </a:r>
                    </a:p>
                    <a:p>
                      <a:pPr>
                        <a:lnSpc>
                          <a:spcPct val="115000"/>
                        </a:lnSpc>
                      </a:pPr>
                      <a:r>
                        <a:rPr lang="en-GB" sz="1100">
                          <a:effectLst/>
                        </a:rPr>
                        <a:t> </a:t>
                      </a:r>
                    </a:p>
                    <a:p>
                      <a:pPr>
                        <a:lnSpc>
                          <a:spcPct val="115000"/>
                        </a:lnSpc>
                      </a:pPr>
                      <a:r>
                        <a:rPr lang="en-GB" sz="1100">
                          <a:effectLst/>
                        </a:rPr>
                        <a:t> </a:t>
                      </a:r>
                    </a:p>
                    <a:p>
                      <a:pPr>
                        <a:lnSpc>
                          <a:spcPct val="115000"/>
                        </a:lnSpc>
                      </a:pPr>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pPr>
                      <a:r>
                        <a:rPr lang="en-GB" sz="900" dirty="0">
                          <a:effectLst/>
                        </a:rPr>
                        <a:t>How will you mitigate the Risk to University:</a:t>
                      </a:r>
                      <a:endParaRPr lang="en-GB" sz="1100" dirty="0">
                        <a:effectLst/>
                      </a:endParaRPr>
                    </a:p>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33229615"/>
                  </a:ext>
                </a:extLst>
              </a:tr>
            </a:tbl>
          </a:graphicData>
        </a:graphic>
      </p:graphicFrame>
    </p:spTree>
    <p:extLst>
      <p:ext uri="{BB962C8B-B14F-4D97-AF65-F5344CB8AC3E}">
        <p14:creationId xmlns:p14="http://schemas.microsoft.com/office/powerpoint/2010/main" val="2423571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5C40C-93B5-4DC6-A580-09498637FA6D}"/>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H: Anticipated Risks</a:t>
            </a:r>
            <a:endParaRPr lang="en-GB" dirty="0"/>
          </a:p>
        </p:txBody>
      </p:sp>
      <p:graphicFrame>
        <p:nvGraphicFramePr>
          <p:cNvPr id="4" name="Content Placeholder 3">
            <a:extLst>
              <a:ext uri="{FF2B5EF4-FFF2-40B4-BE49-F238E27FC236}">
                <a16:creationId xmlns:a16="http://schemas.microsoft.com/office/drawing/2014/main" id="{4AE282DC-F402-4A5D-8888-34058344924F}"/>
              </a:ext>
            </a:extLst>
          </p:cNvPr>
          <p:cNvGraphicFramePr>
            <a:graphicFrameLocks noGrp="1"/>
          </p:cNvGraphicFramePr>
          <p:nvPr>
            <p:ph idx="1"/>
            <p:extLst>
              <p:ext uri="{D42A27DB-BD31-4B8C-83A1-F6EECF244321}">
                <p14:modId xmlns:p14="http://schemas.microsoft.com/office/powerpoint/2010/main" val="3688235309"/>
              </p:ext>
            </p:extLst>
          </p:nvPr>
        </p:nvGraphicFramePr>
        <p:xfrm>
          <a:off x="838201" y="2034540"/>
          <a:ext cx="10515600" cy="4297680"/>
        </p:xfrm>
        <a:graphic>
          <a:graphicData uri="http://schemas.openxmlformats.org/drawingml/2006/table">
            <a:tbl>
              <a:tblPr>
                <a:tableStyleId>{5C22544A-7EE6-4342-B048-85BDC9FD1C3A}</a:tableStyleId>
              </a:tblPr>
              <a:tblGrid>
                <a:gridCol w="7692506">
                  <a:extLst>
                    <a:ext uri="{9D8B030D-6E8A-4147-A177-3AD203B41FA5}">
                      <a16:colId xmlns:a16="http://schemas.microsoft.com/office/drawing/2014/main" val="1043650064"/>
                    </a:ext>
                  </a:extLst>
                </a:gridCol>
                <a:gridCol w="1051242">
                  <a:extLst>
                    <a:ext uri="{9D8B030D-6E8A-4147-A177-3AD203B41FA5}">
                      <a16:colId xmlns:a16="http://schemas.microsoft.com/office/drawing/2014/main" val="4281072611"/>
                    </a:ext>
                  </a:extLst>
                </a:gridCol>
                <a:gridCol w="900762">
                  <a:extLst>
                    <a:ext uri="{9D8B030D-6E8A-4147-A177-3AD203B41FA5}">
                      <a16:colId xmlns:a16="http://schemas.microsoft.com/office/drawing/2014/main" val="3766142418"/>
                    </a:ext>
                  </a:extLst>
                </a:gridCol>
                <a:gridCol w="871090">
                  <a:extLst>
                    <a:ext uri="{9D8B030D-6E8A-4147-A177-3AD203B41FA5}">
                      <a16:colId xmlns:a16="http://schemas.microsoft.com/office/drawing/2014/main" val="3268999399"/>
                    </a:ext>
                  </a:extLst>
                </a:gridCol>
              </a:tblGrid>
              <a:tr h="732262">
                <a:tc gridSpan="4">
                  <a:txBody>
                    <a:bodyPr/>
                    <a:lstStyle/>
                    <a:p>
                      <a:pPr>
                        <a:lnSpc>
                          <a:spcPct val="115000"/>
                        </a:lnSpc>
                      </a:pPr>
                      <a:r>
                        <a:rPr lang="en-GB" sz="1100">
                          <a:effectLst/>
                        </a:rPr>
                        <a:t>Disclosure and Barring Service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75966610"/>
                  </a:ext>
                </a:extLst>
              </a:tr>
              <a:tr h="2297303">
                <a:tc>
                  <a:txBody>
                    <a:bodyPr/>
                    <a:lstStyle/>
                    <a:p>
                      <a:pPr>
                        <a:lnSpc>
                          <a:spcPct val="115000"/>
                        </a:lnSpc>
                      </a:pPr>
                      <a:r>
                        <a:rPr lang="en-GB" sz="1100">
                          <a:effectLst/>
                        </a:rPr>
                        <a:t>If the research activity involves children or vulnerable adults, a Disclosure and Barring Service (DBS) certificate must be obtained before any contact with such participants.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pPr>
                      <a:r>
                        <a:rPr lang="en-GB" sz="1100">
                          <a:effectLst/>
                        </a:rPr>
                        <a:t>YES</a:t>
                      </a:r>
                    </a:p>
                    <a:p>
                      <a:pPr algn="ct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pPr>
                      <a:r>
                        <a:rPr lang="en-GB" sz="1100">
                          <a:effectLst/>
                        </a:rPr>
                        <a:t>NO</a:t>
                      </a:r>
                    </a:p>
                    <a:p>
                      <a:pPr algn="ct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pPr>
                      <a:r>
                        <a:rPr lang="en-GB" sz="1100">
                          <a:effectLst/>
                        </a:rPr>
                        <a:t>N/A</a:t>
                      </a:r>
                    </a:p>
                    <a:p>
                      <a:pPr algn="ct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1233030262"/>
                  </a:ext>
                </a:extLst>
              </a:tr>
              <a:tr h="1268115">
                <a:tc>
                  <a:txBody>
                    <a:bodyPr/>
                    <a:lstStyle/>
                    <a:p>
                      <a:pPr>
                        <a:lnSpc>
                          <a:spcPct val="115000"/>
                        </a:lnSpc>
                      </a:pPr>
                      <a:r>
                        <a:rPr lang="en-GB" sz="1100">
                          <a:effectLst/>
                        </a:rPr>
                        <a:t>Does your research require you to hold a current DBS Certificate?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175956055"/>
                  </a:ext>
                </a:extLst>
              </a:tr>
            </a:tbl>
          </a:graphicData>
        </a:graphic>
      </p:graphicFrame>
    </p:spTree>
    <p:extLst>
      <p:ext uri="{BB962C8B-B14F-4D97-AF65-F5344CB8AC3E}">
        <p14:creationId xmlns:p14="http://schemas.microsoft.com/office/powerpoint/2010/main" val="9573592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D442-B271-4E76-B003-0208797729C6}"/>
              </a:ext>
            </a:extLst>
          </p:cNvPr>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SECTION I: Feedback, Consent and Confidentiality</a:t>
            </a:r>
            <a:endParaRPr lang="en-GB" sz="4000" dirty="0"/>
          </a:p>
        </p:txBody>
      </p:sp>
      <p:graphicFrame>
        <p:nvGraphicFramePr>
          <p:cNvPr id="4" name="Content Placeholder 3">
            <a:extLst>
              <a:ext uri="{FF2B5EF4-FFF2-40B4-BE49-F238E27FC236}">
                <a16:creationId xmlns:a16="http://schemas.microsoft.com/office/drawing/2014/main" id="{514249CC-FB73-4643-92BF-8C25EBE5AF64}"/>
              </a:ext>
            </a:extLst>
          </p:cNvPr>
          <p:cNvGraphicFramePr>
            <a:graphicFrameLocks noGrp="1"/>
          </p:cNvGraphicFramePr>
          <p:nvPr>
            <p:ph sz="quarter" idx="13"/>
            <p:extLst>
              <p:ext uri="{D42A27DB-BD31-4B8C-83A1-F6EECF244321}">
                <p14:modId xmlns:p14="http://schemas.microsoft.com/office/powerpoint/2010/main" val="1021534756"/>
              </p:ext>
            </p:extLst>
          </p:nvPr>
        </p:nvGraphicFramePr>
        <p:xfrm>
          <a:off x="64655" y="2063750"/>
          <a:ext cx="12127345" cy="4611371"/>
        </p:xfrm>
        <a:graphic>
          <a:graphicData uri="http://schemas.openxmlformats.org/drawingml/2006/table">
            <a:tbl>
              <a:tblPr>
                <a:tableStyleId>{5C22544A-7EE6-4342-B048-85BDC9FD1C3A}</a:tableStyleId>
              </a:tblPr>
              <a:tblGrid>
                <a:gridCol w="12127345">
                  <a:extLst>
                    <a:ext uri="{9D8B030D-6E8A-4147-A177-3AD203B41FA5}">
                      <a16:colId xmlns:a16="http://schemas.microsoft.com/office/drawing/2014/main" val="366055274"/>
                    </a:ext>
                  </a:extLst>
                </a:gridCol>
              </a:tblGrid>
              <a:tr h="424740">
                <a:tc>
                  <a:txBody>
                    <a:bodyPr/>
                    <a:lstStyle/>
                    <a:p>
                      <a:pPr>
                        <a:lnSpc>
                          <a:spcPct val="115000"/>
                        </a:lnSpc>
                      </a:pPr>
                      <a:r>
                        <a:rPr lang="en-GB" sz="900">
                          <a:effectLst/>
                        </a:rPr>
                        <a:t>Feedback</a:t>
                      </a:r>
                    </a:p>
                    <a:p>
                      <a:pPr>
                        <a:lnSpc>
                          <a:spcPct val="115000"/>
                        </a:lnSpc>
                      </a:pPr>
                      <a:r>
                        <a:rPr lang="en-GB" sz="900">
                          <a:effectLst/>
                        </a:rPr>
                        <a:t>What de-briefing and feedback will be provided to participants, how will this be done and when? </a:t>
                      </a:r>
                      <a:endParaRPr lang="en-GB" sz="90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4071491202"/>
                  </a:ext>
                </a:extLst>
              </a:tr>
              <a:tr h="822694">
                <a:tc>
                  <a:txBody>
                    <a:bodyPr/>
                    <a:lstStyle/>
                    <a:p>
                      <a:pPr>
                        <a:lnSpc>
                          <a:spcPct val="115000"/>
                        </a:lnSpc>
                      </a:pPr>
                      <a:r>
                        <a:rPr lang="en-GB" sz="900">
                          <a:effectLst/>
                        </a:rPr>
                        <a:t> </a:t>
                      </a:r>
                    </a:p>
                    <a:p>
                      <a:pPr>
                        <a:lnSpc>
                          <a:spcPct val="115000"/>
                        </a:lnSpc>
                      </a:pPr>
                      <a:r>
                        <a:rPr lang="en-GB" sz="900">
                          <a:effectLst/>
                        </a:rPr>
                        <a:t> </a:t>
                      </a:r>
                    </a:p>
                    <a:p>
                      <a:pPr>
                        <a:lnSpc>
                          <a:spcPct val="115000"/>
                        </a:lnSpc>
                      </a:pPr>
                      <a:r>
                        <a:rPr lang="en-GB" sz="900">
                          <a:effectLst/>
                        </a:rPr>
                        <a:t> </a:t>
                      </a:r>
                    </a:p>
                    <a:p>
                      <a:pPr>
                        <a:lnSpc>
                          <a:spcPct val="115000"/>
                        </a:lnSpc>
                      </a:pPr>
                      <a:r>
                        <a:rPr lang="en-GB" sz="700">
                          <a:effectLst/>
                        </a:rPr>
                        <a:t>(this box should expand as you type)</a:t>
                      </a:r>
                      <a:endParaRPr lang="en-GB" sz="90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2475491919"/>
                  </a:ext>
                </a:extLst>
              </a:tr>
              <a:tr h="1078756">
                <a:tc>
                  <a:txBody>
                    <a:bodyPr/>
                    <a:lstStyle/>
                    <a:p>
                      <a:pPr>
                        <a:lnSpc>
                          <a:spcPct val="115000"/>
                        </a:lnSpc>
                      </a:pPr>
                      <a:r>
                        <a:rPr lang="en-GB" sz="900">
                          <a:effectLst/>
                        </a:rPr>
                        <a:t>Informed consent</a:t>
                      </a:r>
                    </a:p>
                    <a:p>
                      <a:pPr>
                        <a:lnSpc>
                          <a:spcPct val="115000"/>
                        </a:lnSpc>
                      </a:pPr>
                      <a:r>
                        <a:rPr lang="en-GB" sz="900">
                          <a:effectLst/>
                        </a:rPr>
                        <a: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 in accordance with prevailing data protection legislation.</a:t>
                      </a:r>
                      <a:endParaRPr lang="en-GB" sz="90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1787515482"/>
                  </a:ext>
                </a:extLst>
              </a:tr>
              <a:tr h="822694">
                <a:tc>
                  <a:txBody>
                    <a:bodyPr/>
                    <a:lstStyle/>
                    <a:p>
                      <a:pPr>
                        <a:lnSpc>
                          <a:spcPct val="115000"/>
                        </a:lnSpc>
                      </a:pPr>
                      <a:r>
                        <a:rPr lang="en-GB" sz="900">
                          <a:effectLst/>
                        </a:rPr>
                        <a:t> </a:t>
                      </a:r>
                    </a:p>
                    <a:p>
                      <a:pPr>
                        <a:lnSpc>
                          <a:spcPct val="115000"/>
                        </a:lnSpc>
                      </a:pPr>
                      <a:r>
                        <a:rPr lang="en-GB" sz="900">
                          <a:effectLst/>
                        </a:rPr>
                        <a:t> </a:t>
                      </a:r>
                    </a:p>
                    <a:p>
                      <a:pPr>
                        <a:lnSpc>
                          <a:spcPct val="115000"/>
                        </a:lnSpc>
                      </a:pPr>
                      <a:r>
                        <a:rPr lang="en-GB" sz="900">
                          <a:effectLst/>
                        </a:rPr>
                        <a:t> </a:t>
                      </a:r>
                    </a:p>
                    <a:p>
                      <a:pPr>
                        <a:lnSpc>
                          <a:spcPct val="115000"/>
                        </a:lnSpc>
                      </a:pPr>
                      <a:r>
                        <a:rPr lang="en-GB" sz="700">
                          <a:effectLst/>
                        </a:rPr>
                        <a:t>(this box should expand as you type)</a:t>
                      </a:r>
                      <a:endParaRPr lang="en-GB" sz="90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3825361125"/>
                  </a:ext>
                </a:extLst>
              </a:tr>
              <a:tr h="639793">
                <a:tc>
                  <a:txBody>
                    <a:bodyPr/>
                    <a:lstStyle/>
                    <a:p>
                      <a:pPr>
                        <a:lnSpc>
                          <a:spcPct val="115000"/>
                        </a:lnSpc>
                      </a:pPr>
                      <a:r>
                        <a:rPr lang="en-GB" sz="900">
                          <a:effectLst/>
                        </a:rPr>
                        <a:t>Confidentiality / Anonymity</a:t>
                      </a:r>
                    </a:p>
                    <a:p>
                      <a:pPr>
                        <a:lnSpc>
                          <a:spcPct val="115000"/>
                        </a:lnSpc>
                      </a:pPr>
                      <a:r>
                        <a:rPr lang="en-GB" sz="900">
                          <a:effectLst/>
                        </a:rPr>
                        <a:t>Set out how anonymity of participants and confidentiality will be ensured in any outputs. If anonymity is not being offered, explain why this is the case. </a:t>
                      </a:r>
                      <a:endParaRPr lang="en-GB" sz="90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3118887591"/>
                  </a:ext>
                </a:extLst>
              </a:tr>
              <a:tr h="822694">
                <a:tc>
                  <a:txBody>
                    <a:bodyPr/>
                    <a:lstStyle/>
                    <a:p>
                      <a:pPr>
                        <a:lnSpc>
                          <a:spcPct val="115000"/>
                        </a:lnSpc>
                      </a:pPr>
                      <a:r>
                        <a:rPr lang="en-GB" sz="900" dirty="0">
                          <a:effectLst/>
                        </a:rPr>
                        <a:t> </a:t>
                      </a:r>
                    </a:p>
                    <a:p>
                      <a:pPr>
                        <a:lnSpc>
                          <a:spcPct val="115000"/>
                        </a:lnSpc>
                      </a:pPr>
                      <a:r>
                        <a:rPr lang="en-GB" sz="900" dirty="0">
                          <a:effectLst/>
                        </a:rPr>
                        <a:t> </a:t>
                      </a:r>
                    </a:p>
                    <a:p>
                      <a:pPr>
                        <a:lnSpc>
                          <a:spcPct val="115000"/>
                        </a:lnSpc>
                      </a:pPr>
                      <a:r>
                        <a:rPr lang="en-GB" sz="900" dirty="0">
                          <a:effectLst/>
                        </a:rPr>
                        <a:t> </a:t>
                      </a:r>
                    </a:p>
                    <a:p>
                      <a:pPr>
                        <a:lnSpc>
                          <a:spcPct val="115000"/>
                        </a:lnSpc>
                      </a:pPr>
                      <a:r>
                        <a:rPr lang="en-GB" sz="700" dirty="0">
                          <a:effectLst/>
                        </a:rPr>
                        <a:t>(this box should expand as you type)</a:t>
                      </a:r>
                      <a:endParaRPr lang="en-GB" sz="9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6122" marR="56122" marT="0" marB="0"/>
                </a:tc>
                <a:extLst>
                  <a:ext uri="{0D108BD9-81ED-4DB2-BD59-A6C34878D82A}">
                    <a16:rowId xmlns:a16="http://schemas.microsoft.com/office/drawing/2014/main" val="446600434"/>
                  </a:ext>
                </a:extLst>
              </a:tr>
            </a:tbl>
          </a:graphicData>
        </a:graphic>
      </p:graphicFrame>
    </p:spTree>
    <p:extLst>
      <p:ext uri="{BB962C8B-B14F-4D97-AF65-F5344CB8AC3E}">
        <p14:creationId xmlns:p14="http://schemas.microsoft.com/office/powerpoint/2010/main" val="3778290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8CEEF-A006-4F56-88EF-DD12DC2A045E}"/>
              </a:ext>
            </a:extLst>
          </p:cNvPr>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SECTION J: Data Protection and Storage</a:t>
            </a:r>
            <a:endParaRPr lang="en-GB" sz="4000" dirty="0"/>
          </a:p>
        </p:txBody>
      </p:sp>
      <p:sp>
        <p:nvSpPr>
          <p:cNvPr id="3" name="Content Placeholder 2">
            <a:extLst>
              <a:ext uri="{FF2B5EF4-FFF2-40B4-BE49-F238E27FC236}">
                <a16:creationId xmlns:a16="http://schemas.microsoft.com/office/drawing/2014/main" id="{44CD0654-416C-4FCC-A0A2-57D92BA718E3}"/>
              </a:ext>
            </a:extLst>
          </p:cNvPr>
          <p:cNvSpPr>
            <a:spLocks noGrp="1"/>
          </p:cNvSpPr>
          <p:nvPr>
            <p:ph sz="quarter" idx="13"/>
          </p:nvPr>
        </p:nvSpPr>
        <p:spPr/>
        <p:txBody>
          <a:bodyPr/>
          <a:lstStyle/>
          <a:p>
            <a:endPar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completing this section refer to the University’s Research Data Management Policy and the extensive resources on the University’s Research Data Management web pages (</a:t>
            </a:r>
            <a:r>
              <a:rPr lang="en-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http://uwtsd.ac.uk/library/research-data-management/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01264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C0F8-D138-4339-A30D-F871AD2689DD}"/>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60ED2625-D310-400A-B794-25B02EADC166}"/>
              </a:ext>
            </a:extLst>
          </p:cNvPr>
          <p:cNvGraphicFramePr>
            <a:graphicFrameLocks noGrp="1"/>
          </p:cNvGraphicFramePr>
          <p:nvPr>
            <p:ph sz="quarter" idx="13"/>
            <p:extLst>
              <p:ext uri="{D42A27DB-BD31-4B8C-83A1-F6EECF244321}">
                <p14:modId xmlns:p14="http://schemas.microsoft.com/office/powerpoint/2010/main" val="742801082"/>
              </p:ext>
            </p:extLst>
          </p:nvPr>
        </p:nvGraphicFramePr>
        <p:xfrm>
          <a:off x="1074656" y="2282698"/>
          <a:ext cx="9690753" cy="4575303"/>
        </p:xfrm>
        <a:graphic>
          <a:graphicData uri="http://schemas.openxmlformats.org/drawingml/2006/table">
            <a:tbl>
              <a:tblPr firstRow="1" firstCol="1" bandRow="1">
                <a:tableStyleId>{5C22544A-7EE6-4342-B048-85BDC9FD1C3A}</a:tableStyleId>
              </a:tblPr>
              <a:tblGrid>
                <a:gridCol w="7602760">
                  <a:extLst>
                    <a:ext uri="{9D8B030D-6E8A-4147-A177-3AD203B41FA5}">
                      <a16:colId xmlns:a16="http://schemas.microsoft.com/office/drawing/2014/main" val="3784783174"/>
                    </a:ext>
                  </a:extLst>
                </a:gridCol>
                <a:gridCol w="971524">
                  <a:extLst>
                    <a:ext uri="{9D8B030D-6E8A-4147-A177-3AD203B41FA5}">
                      <a16:colId xmlns:a16="http://schemas.microsoft.com/office/drawing/2014/main" val="3265003730"/>
                    </a:ext>
                  </a:extLst>
                </a:gridCol>
                <a:gridCol w="1116469">
                  <a:extLst>
                    <a:ext uri="{9D8B030D-6E8A-4147-A177-3AD203B41FA5}">
                      <a16:colId xmlns:a16="http://schemas.microsoft.com/office/drawing/2014/main" val="2655028153"/>
                    </a:ext>
                  </a:extLst>
                </a:gridCol>
              </a:tblGrid>
              <a:tr h="807771">
                <a:tc>
                  <a:txBody>
                    <a:bodyPr/>
                    <a:lstStyle/>
                    <a:p>
                      <a:pPr>
                        <a:lnSpc>
                          <a:spcPct val="115000"/>
                        </a:lnSpc>
                      </a:pPr>
                      <a:r>
                        <a:rPr lang="en-GB" sz="1100">
                          <a:effectLst/>
                        </a:rPr>
                        <a:t>Does the research activity involve personal data (as defined by the General Data Protection Regulation 2016 “GDPR” and the Data Protection Act 2018 “DPA”)?</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852517221"/>
                  </a:ext>
                </a:extLst>
              </a:tr>
              <a:tr h="1642342">
                <a:tc>
                  <a:txBody>
                    <a:bodyPr/>
                    <a:lstStyle/>
                    <a:p>
                      <a:pPr>
                        <a:lnSpc>
                          <a:spcPct val="115000"/>
                        </a:lnSpc>
                        <a:spcAft>
                          <a:spcPts val="0"/>
                        </a:spcAft>
                      </a:pPr>
                      <a:r>
                        <a:rPr lang="en-GB" sz="1100">
                          <a:effectLst/>
                        </a:rPr>
                        <a:t>“Personal data” means any information relating to an identified or identifiable natural person (‘data subject’).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166194818"/>
                  </a:ext>
                </a:extLst>
              </a:tr>
              <a:tr h="553908">
                <a:tc gridSpan="3">
                  <a:txBody>
                    <a:bodyPr/>
                    <a:lstStyle/>
                    <a:p>
                      <a:pPr>
                        <a:lnSpc>
                          <a:spcPct val="115000"/>
                        </a:lnSpc>
                      </a:pPr>
                      <a:r>
                        <a:rPr lang="en-GB" sz="1100">
                          <a:effectLst/>
                        </a:rPr>
                        <a:t>If YES, provide a description of the data and explain why this data needs to be collected: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98132410"/>
                  </a:ext>
                </a:extLst>
              </a:tr>
              <a:tr h="1571282">
                <a:tc gridSpan="3">
                  <a:txBody>
                    <a:bodyPr/>
                    <a:lstStyle/>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10823786"/>
                  </a:ext>
                </a:extLst>
              </a:tr>
            </a:tbl>
          </a:graphicData>
        </a:graphic>
      </p:graphicFrame>
    </p:spTree>
    <p:extLst>
      <p:ext uri="{BB962C8B-B14F-4D97-AF65-F5344CB8AC3E}">
        <p14:creationId xmlns:p14="http://schemas.microsoft.com/office/powerpoint/2010/main" val="1670801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149C-D320-48CE-A07D-5414D0E7F7C7}"/>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1D116202-2A0C-4D9B-BFCD-4FD2D06226EE}"/>
              </a:ext>
            </a:extLst>
          </p:cNvPr>
          <p:cNvGraphicFramePr>
            <a:graphicFrameLocks noGrp="1"/>
          </p:cNvGraphicFramePr>
          <p:nvPr>
            <p:ph sz="quarter" idx="13"/>
            <p:extLst>
              <p:ext uri="{D42A27DB-BD31-4B8C-83A1-F6EECF244321}">
                <p14:modId xmlns:p14="http://schemas.microsoft.com/office/powerpoint/2010/main" val="3835442803"/>
              </p:ext>
            </p:extLst>
          </p:nvPr>
        </p:nvGraphicFramePr>
        <p:xfrm>
          <a:off x="838201" y="2089181"/>
          <a:ext cx="10445684" cy="4768818"/>
        </p:xfrm>
        <a:graphic>
          <a:graphicData uri="http://schemas.openxmlformats.org/drawingml/2006/table">
            <a:tbl>
              <a:tblPr firstRow="1" firstCol="1" bandRow="1">
                <a:tableStyleId>{5C22544A-7EE6-4342-B048-85BDC9FD1C3A}</a:tableStyleId>
              </a:tblPr>
              <a:tblGrid>
                <a:gridCol w="8195033">
                  <a:extLst>
                    <a:ext uri="{9D8B030D-6E8A-4147-A177-3AD203B41FA5}">
                      <a16:colId xmlns:a16="http://schemas.microsoft.com/office/drawing/2014/main" val="2818054392"/>
                    </a:ext>
                  </a:extLst>
                </a:gridCol>
                <a:gridCol w="1047207">
                  <a:extLst>
                    <a:ext uri="{9D8B030D-6E8A-4147-A177-3AD203B41FA5}">
                      <a16:colId xmlns:a16="http://schemas.microsoft.com/office/drawing/2014/main" val="3202708752"/>
                    </a:ext>
                  </a:extLst>
                </a:gridCol>
                <a:gridCol w="1203444">
                  <a:extLst>
                    <a:ext uri="{9D8B030D-6E8A-4147-A177-3AD203B41FA5}">
                      <a16:colId xmlns:a16="http://schemas.microsoft.com/office/drawing/2014/main" val="278038140"/>
                    </a:ext>
                  </a:extLst>
                </a:gridCol>
              </a:tblGrid>
              <a:tr h="435257">
                <a:tc>
                  <a:txBody>
                    <a:bodyPr/>
                    <a:lstStyle/>
                    <a:p>
                      <a:pPr>
                        <a:lnSpc>
                          <a:spcPct val="115000"/>
                        </a:lnSpc>
                      </a:pPr>
                      <a:r>
                        <a:rPr lang="en-GB" sz="1100">
                          <a:effectLst/>
                        </a:rPr>
                        <a:t>Does it involve special category data (as defined by the GDPR)?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GB" sz="11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45454706"/>
                  </a:ext>
                </a:extLst>
              </a:tr>
              <a:tr h="2663600">
                <a:tc>
                  <a:txBody>
                    <a:bodyPr/>
                    <a:lstStyle/>
                    <a:p>
                      <a:pPr>
                        <a:lnSpc>
                          <a:spcPct val="115000"/>
                        </a:lnSpc>
                        <a:spcAft>
                          <a:spcPts val="0"/>
                        </a:spcAft>
                      </a:pPr>
                      <a:r>
                        <a:rPr lang="en-GB" sz="1000">
                          <a:effectLst/>
                        </a:rPr>
                        <a:t>“Special category data” means sensitive personal data consisting of information as to the data subjects’ –</a:t>
                      </a:r>
                      <a:endParaRPr lang="en-GB" sz="1100">
                        <a:effectLst/>
                      </a:endParaRPr>
                    </a:p>
                    <a:p>
                      <a:pPr>
                        <a:lnSpc>
                          <a:spcPct val="115000"/>
                        </a:lnSpc>
                        <a:spcAft>
                          <a:spcPts val="0"/>
                        </a:spcAft>
                      </a:pPr>
                      <a:r>
                        <a:rPr lang="en-GB" sz="1000">
                          <a:effectLst/>
                        </a:rPr>
                        <a:t>(a) racial or ethnic origin,</a:t>
                      </a:r>
                      <a:endParaRPr lang="en-GB" sz="1100">
                        <a:effectLst/>
                      </a:endParaRPr>
                    </a:p>
                    <a:p>
                      <a:pPr>
                        <a:lnSpc>
                          <a:spcPct val="115000"/>
                        </a:lnSpc>
                        <a:spcAft>
                          <a:spcPts val="0"/>
                        </a:spcAft>
                      </a:pPr>
                      <a:r>
                        <a:rPr lang="en-GB" sz="1000">
                          <a:effectLst/>
                        </a:rPr>
                        <a:t>(b) political opinions,</a:t>
                      </a:r>
                      <a:endParaRPr lang="en-GB" sz="1100">
                        <a:effectLst/>
                      </a:endParaRPr>
                    </a:p>
                    <a:p>
                      <a:pPr>
                        <a:lnSpc>
                          <a:spcPct val="115000"/>
                        </a:lnSpc>
                        <a:spcAft>
                          <a:spcPts val="0"/>
                        </a:spcAft>
                      </a:pPr>
                      <a:r>
                        <a:rPr lang="en-GB" sz="1000">
                          <a:effectLst/>
                        </a:rPr>
                        <a:t>(c ) religious beliefs or other beliefs of a similar nature,</a:t>
                      </a:r>
                      <a:endParaRPr lang="en-GB" sz="1100">
                        <a:effectLst/>
                      </a:endParaRPr>
                    </a:p>
                    <a:p>
                      <a:pPr>
                        <a:lnSpc>
                          <a:spcPct val="115000"/>
                        </a:lnSpc>
                        <a:spcAft>
                          <a:spcPts val="0"/>
                        </a:spcAft>
                      </a:pPr>
                      <a:r>
                        <a:rPr lang="en-GB" sz="1000">
                          <a:effectLst/>
                        </a:rPr>
                        <a:t>(d) membership of a trade union (within the meaning of the Trade Union and Labour Relations (Consolidation) Act 1992),</a:t>
                      </a:r>
                      <a:endParaRPr lang="en-GB" sz="1100">
                        <a:effectLst/>
                      </a:endParaRPr>
                    </a:p>
                    <a:p>
                      <a:pPr>
                        <a:lnSpc>
                          <a:spcPct val="115000"/>
                        </a:lnSpc>
                        <a:spcAft>
                          <a:spcPts val="0"/>
                        </a:spcAft>
                      </a:pPr>
                      <a:r>
                        <a:rPr lang="en-GB" sz="1000">
                          <a:effectLst/>
                        </a:rPr>
                        <a:t>(e) physical or mental health or condition,</a:t>
                      </a:r>
                      <a:endParaRPr lang="en-GB" sz="1100">
                        <a:effectLst/>
                      </a:endParaRPr>
                    </a:p>
                    <a:p>
                      <a:pPr>
                        <a:lnSpc>
                          <a:spcPct val="115000"/>
                        </a:lnSpc>
                        <a:spcAft>
                          <a:spcPts val="0"/>
                        </a:spcAft>
                      </a:pPr>
                      <a:r>
                        <a:rPr lang="en-GB" sz="1000">
                          <a:effectLst/>
                        </a:rPr>
                        <a:t>(f) sexual life,</a:t>
                      </a:r>
                      <a:endParaRPr lang="en-GB" sz="1100">
                        <a:effectLst/>
                      </a:endParaRPr>
                    </a:p>
                    <a:p>
                      <a:pPr>
                        <a:lnSpc>
                          <a:spcPct val="115000"/>
                        </a:lnSpc>
                        <a:spcAft>
                          <a:spcPts val="0"/>
                        </a:spcAft>
                      </a:pPr>
                      <a:r>
                        <a:rPr lang="en-GB" sz="1000">
                          <a:effectLst/>
                        </a:rPr>
                        <a:t>(g) genetics,</a:t>
                      </a:r>
                      <a:endParaRPr lang="en-GB" sz="1100">
                        <a:effectLst/>
                      </a:endParaRPr>
                    </a:p>
                    <a:p>
                      <a:pPr>
                        <a:lnSpc>
                          <a:spcPct val="115000"/>
                        </a:lnSpc>
                        <a:spcAft>
                          <a:spcPts val="0"/>
                        </a:spcAft>
                      </a:pPr>
                      <a:r>
                        <a:rPr lang="en-GB" sz="1000">
                          <a:effectLst/>
                        </a:rPr>
                        <a:t>(h) biometric data (as used for ID purposes),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 </a:t>
                      </a:r>
                      <a:endParaRPr lang="en-GB" sz="1100">
                        <a:effectLst/>
                      </a:endParaRPr>
                    </a:p>
                    <a:p>
                      <a:pPr algn="ctr">
                        <a:lnSpc>
                          <a:spcPct val="115000"/>
                        </a:lnSpc>
                      </a:pPr>
                      <a:r>
                        <a:rPr lang="en-GB"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15000"/>
                        </a:lnSpc>
                      </a:pPr>
                      <a:r>
                        <a:rPr lang="en-US" sz="1100">
                          <a:effectLst/>
                        </a:rPr>
                        <a:t> </a:t>
                      </a:r>
                      <a:endParaRPr lang="en-GB" sz="1100">
                        <a:effectLst/>
                      </a:endParaRPr>
                    </a:p>
                    <a:p>
                      <a:pPr algn="ctr">
                        <a:lnSpc>
                          <a:spcPct val="115000"/>
                        </a:lnSpc>
                      </a:pPr>
                      <a:r>
                        <a:rPr lang="en-GB" sz="11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16743690"/>
                  </a:ext>
                </a:extLst>
              </a:tr>
              <a:tr h="435257">
                <a:tc gridSpan="3">
                  <a:txBody>
                    <a:bodyPr/>
                    <a:lstStyle/>
                    <a:p>
                      <a:pPr>
                        <a:lnSpc>
                          <a:spcPct val="115000"/>
                        </a:lnSpc>
                      </a:pPr>
                      <a:r>
                        <a:rPr lang="en-GB" sz="1100">
                          <a:effectLst/>
                        </a:rPr>
                        <a:t>If YES, provide a description of the special category data and explain why this data needs to be collected:</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005897150"/>
                  </a:ext>
                </a:extLst>
              </a:tr>
              <a:tr h="1234704">
                <a:tc gridSpan="3">
                  <a:txBody>
                    <a:bodyPr/>
                    <a:lstStyle/>
                    <a:p>
                      <a:pPr>
                        <a:lnSpc>
                          <a:spcPct val="115000"/>
                        </a:lnSpc>
                      </a:pPr>
                      <a:r>
                        <a:rPr lang="en-GB" sz="1100" dirty="0">
                          <a:effectLst/>
                        </a:rPr>
                        <a:t> </a:t>
                      </a:r>
                    </a:p>
                    <a:p>
                      <a:pPr>
                        <a:lnSpc>
                          <a:spcPct val="115000"/>
                        </a:lnSpc>
                      </a:pPr>
                      <a:r>
                        <a:rPr lang="en-GB" sz="1100" dirty="0">
                          <a:effectLst/>
                        </a:rPr>
                        <a:t> </a:t>
                      </a:r>
                    </a:p>
                    <a:p>
                      <a:pPr>
                        <a:lnSpc>
                          <a:spcPct val="115000"/>
                        </a:lnSpc>
                      </a:pPr>
                      <a:r>
                        <a:rPr lang="en-GB" sz="1100" dirty="0">
                          <a:effectLst/>
                        </a:rPr>
                        <a:t> </a:t>
                      </a:r>
                    </a:p>
                    <a:p>
                      <a:pPr>
                        <a:lnSpc>
                          <a:spcPct val="115000"/>
                        </a:lnSpc>
                      </a:pPr>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33340843"/>
                  </a:ext>
                </a:extLst>
              </a:tr>
            </a:tbl>
          </a:graphicData>
        </a:graphic>
      </p:graphicFrame>
    </p:spTree>
    <p:extLst>
      <p:ext uri="{BB962C8B-B14F-4D97-AF65-F5344CB8AC3E}">
        <p14:creationId xmlns:p14="http://schemas.microsoft.com/office/powerpoint/2010/main" val="23139007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EA59-8A01-43F8-A340-4BB13880C6A0}"/>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B88D1AD3-8BBE-4E7F-B6A6-03F20B512F6D}"/>
              </a:ext>
            </a:extLst>
          </p:cNvPr>
          <p:cNvGraphicFramePr>
            <a:graphicFrameLocks noGrp="1"/>
          </p:cNvGraphicFramePr>
          <p:nvPr>
            <p:ph sz="quarter" idx="13"/>
            <p:extLst>
              <p:ext uri="{D42A27DB-BD31-4B8C-83A1-F6EECF244321}">
                <p14:modId xmlns:p14="http://schemas.microsoft.com/office/powerpoint/2010/main" val="4039836322"/>
              </p:ext>
            </p:extLst>
          </p:nvPr>
        </p:nvGraphicFramePr>
        <p:xfrm>
          <a:off x="989814" y="1985817"/>
          <a:ext cx="10363984" cy="4793674"/>
        </p:xfrm>
        <a:graphic>
          <a:graphicData uri="http://schemas.openxmlformats.org/drawingml/2006/table">
            <a:tbl>
              <a:tblPr firstRow="1" firstCol="1" bandRow="1">
                <a:tableStyleId>{5C22544A-7EE6-4342-B048-85BDC9FD1C3A}</a:tableStyleId>
              </a:tblPr>
              <a:tblGrid>
                <a:gridCol w="8130936">
                  <a:extLst>
                    <a:ext uri="{9D8B030D-6E8A-4147-A177-3AD203B41FA5}">
                      <a16:colId xmlns:a16="http://schemas.microsoft.com/office/drawing/2014/main" val="2098810796"/>
                    </a:ext>
                  </a:extLst>
                </a:gridCol>
                <a:gridCol w="1039016">
                  <a:extLst>
                    <a:ext uri="{9D8B030D-6E8A-4147-A177-3AD203B41FA5}">
                      <a16:colId xmlns:a16="http://schemas.microsoft.com/office/drawing/2014/main" val="3572731095"/>
                    </a:ext>
                  </a:extLst>
                </a:gridCol>
                <a:gridCol w="1194032">
                  <a:extLst>
                    <a:ext uri="{9D8B030D-6E8A-4147-A177-3AD203B41FA5}">
                      <a16:colId xmlns:a16="http://schemas.microsoft.com/office/drawing/2014/main" val="869204197"/>
                    </a:ext>
                  </a:extLst>
                </a:gridCol>
              </a:tblGrid>
              <a:tr h="666946">
                <a:tc>
                  <a:txBody>
                    <a:bodyPr/>
                    <a:lstStyle/>
                    <a:p>
                      <a:br>
                        <a:rPr lang="en-GB" sz="1000" dirty="0">
                          <a:effectLst/>
                        </a:rPr>
                      </a:br>
                      <a:r>
                        <a:rPr lang="en-GB" sz="1000" dirty="0">
                          <a:effectLst/>
                        </a:rPr>
                        <a:t>Will the research activity involve storing personal data and/or special category data on one of the following:</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20948646"/>
                  </a:ext>
                </a:extLst>
              </a:tr>
              <a:tr h="609979">
                <a:tc>
                  <a:txBody>
                    <a:bodyPr/>
                    <a:lstStyle/>
                    <a:p>
                      <a:r>
                        <a:rPr lang="en-GB" sz="1000">
                          <a:effectLst/>
                        </a:rPr>
                        <a:t>Manual files (i.e. in paper form)?</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31579609"/>
                  </a:ext>
                </a:extLst>
              </a:tr>
              <a:tr h="559956">
                <a:tc>
                  <a:txBody>
                    <a:bodyPr/>
                    <a:lstStyle/>
                    <a:p>
                      <a:r>
                        <a:rPr lang="en-GB" sz="1000">
                          <a:effectLst/>
                        </a:rPr>
                        <a:t>University computers?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95568938"/>
                  </a:ext>
                </a:extLst>
              </a:tr>
              <a:tr h="609979">
                <a:tc>
                  <a:txBody>
                    <a:bodyPr/>
                    <a:lstStyle/>
                    <a:p>
                      <a:r>
                        <a:rPr lang="en-GB" sz="1000">
                          <a:effectLst/>
                        </a:rPr>
                        <a:t>Private company computers?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93186624"/>
                  </a:ext>
                </a:extLst>
              </a:tr>
              <a:tr h="559956">
                <a:tc>
                  <a:txBody>
                    <a:bodyPr/>
                    <a:lstStyle/>
                    <a:p>
                      <a:r>
                        <a:rPr lang="en-GB" sz="1000">
                          <a:effectLst/>
                        </a:rPr>
                        <a:t>Home or other personal computers?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56678572"/>
                  </a:ext>
                </a:extLst>
              </a:tr>
              <a:tr h="559956">
                <a:tc>
                  <a:txBody>
                    <a:bodyPr/>
                    <a:lstStyle/>
                    <a:p>
                      <a:r>
                        <a:rPr lang="en-GB" sz="1000">
                          <a:effectLst/>
                        </a:rPr>
                        <a:t>Laptop computers/ CDs/ Portable disk-drives/ memory sticks?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839051"/>
                  </a:ext>
                </a:extLst>
              </a:tr>
              <a:tr h="559956">
                <a:tc>
                  <a:txBody>
                    <a:bodyPr/>
                    <a:lstStyle/>
                    <a:p>
                      <a:r>
                        <a:rPr lang="en-GB" sz="1000">
                          <a:effectLst/>
                        </a:rPr>
                        <a:t>“Cloud” storage or websites?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52480820"/>
                  </a:ext>
                </a:extLst>
              </a:tr>
              <a:tr h="666946">
                <a:tc>
                  <a:txBody>
                    <a:bodyPr/>
                    <a:lstStyle/>
                    <a:p>
                      <a:r>
                        <a:rPr lang="en-GB" sz="1000" dirty="0">
                          <a:effectLst/>
                        </a:rPr>
                        <a:t>Other – specify:</a:t>
                      </a:r>
                      <a:endParaRPr lang="en-GB" sz="1100" dirty="0">
                        <a:effectLst/>
                      </a:endParaRPr>
                    </a:p>
                    <a:p>
                      <a:r>
                        <a:rPr lang="en-GB" sz="10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12971165"/>
                  </a:ext>
                </a:extLst>
              </a:tr>
            </a:tbl>
          </a:graphicData>
        </a:graphic>
      </p:graphicFrame>
    </p:spTree>
    <p:extLst>
      <p:ext uri="{BB962C8B-B14F-4D97-AF65-F5344CB8AC3E}">
        <p14:creationId xmlns:p14="http://schemas.microsoft.com/office/powerpoint/2010/main" val="29210291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C335-8520-4A87-A2F6-C2CFBA9CDD4E}"/>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4F820D1D-BD16-42C1-A1AC-FED42EE198A3}"/>
              </a:ext>
            </a:extLst>
          </p:cNvPr>
          <p:cNvGraphicFramePr>
            <a:graphicFrameLocks noGrp="1"/>
          </p:cNvGraphicFramePr>
          <p:nvPr>
            <p:ph sz="quarter" idx="13"/>
            <p:extLst>
              <p:ext uri="{D42A27DB-BD31-4B8C-83A1-F6EECF244321}">
                <p14:modId xmlns:p14="http://schemas.microsoft.com/office/powerpoint/2010/main" val="3421452611"/>
              </p:ext>
            </p:extLst>
          </p:nvPr>
        </p:nvGraphicFramePr>
        <p:xfrm>
          <a:off x="904973" y="1781666"/>
          <a:ext cx="10784264" cy="5076333"/>
        </p:xfrm>
        <a:graphic>
          <a:graphicData uri="http://schemas.openxmlformats.org/drawingml/2006/table">
            <a:tbl>
              <a:tblPr firstRow="1" firstCol="1" bandRow="1">
                <a:tableStyleId>{5C22544A-7EE6-4342-B048-85BDC9FD1C3A}</a:tableStyleId>
              </a:tblPr>
              <a:tblGrid>
                <a:gridCol w="8460661">
                  <a:extLst>
                    <a:ext uri="{9D8B030D-6E8A-4147-A177-3AD203B41FA5}">
                      <a16:colId xmlns:a16="http://schemas.microsoft.com/office/drawing/2014/main" val="1893097205"/>
                    </a:ext>
                  </a:extLst>
                </a:gridCol>
                <a:gridCol w="1081151">
                  <a:extLst>
                    <a:ext uri="{9D8B030D-6E8A-4147-A177-3AD203B41FA5}">
                      <a16:colId xmlns:a16="http://schemas.microsoft.com/office/drawing/2014/main" val="2673693503"/>
                    </a:ext>
                  </a:extLst>
                </a:gridCol>
                <a:gridCol w="1242452">
                  <a:extLst>
                    <a:ext uri="{9D8B030D-6E8A-4147-A177-3AD203B41FA5}">
                      <a16:colId xmlns:a16="http://schemas.microsoft.com/office/drawing/2014/main" val="397749649"/>
                    </a:ext>
                  </a:extLst>
                </a:gridCol>
              </a:tblGrid>
              <a:tr h="492549">
                <a:tc gridSpan="3">
                  <a:txBody>
                    <a:bodyPr/>
                    <a:lstStyle/>
                    <a:p>
                      <a:r>
                        <a:rPr lang="en-GB" sz="1000">
                          <a:effectLst/>
                        </a:rPr>
                        <a:t>For all stored data, explain the measures in place to ensure the security of the data collected, data confidentiality, including details of password protection, encryption, anonymisation and pseudonymisation:</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54863957"/>
                  </a:ext>
                </a:extLst>
              </a:tr>
              <a:tr h="714196">
                <a:tc gridSpan="3">
                  <a:txBody>
                    <a:bodyPr/>
                    <a:lstStyle/>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66159406"/>
                  </a:ext>
                </a:extLst>
              </a:tr>
              <a:tr h="450477">
                <a:tc gridSpan="3">
                  <a:txBody>
                    <a:bodyPr/>
                    <a:lstStyle/>
                    <a:p>
                      <a:r>
                        <a:rPr lang="en-GB" sz="1000">
                          <a:effectLst/>
                        </a:rPr>
                        <a:t>All Data Storage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07587307"/>
                  </a:ext>
                </a:extLst>
              </a:tr>
              <a:tr h="450477">
                <a:tc>
                  <a:txBody>
                    <a:bodyPr/>
                    <a:lstStyle/>
                    <a:p>
                      <a:r>
                        <a:rPr lang="en-GB" sz="1000">
                          <a:effectLst/>
                        </a:rPr>
                        <a:t>Will the research activity involve any of the following activities: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458854856"/>
                  </a:ext>
                </a:extLst>
              </a:tr>
              <a:tr h="450477">
                <a:tc>
                  <a:txBody>
                    <a:bodyPr/>
                    <a:lstStyle/>
                    <a:p>
                      <a:r>
                        <a:rPr lang="en-GB" sz="1000">
                          <a:effectLst/>
                        </a:rPr>
                        <a:t>Electronic transfer of data in any form?</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706650702"/>
                  </a:ext>
                </a:extLst>
              </a:tr>
              <a:tr h="413536">
                <a:tc>
                  <a:txBody>
                    <a:bodyPr/>
                    <a:lstStyle/>
                    <a:p>
                      <a:r>
                        <a:rPr lang="en-GB" sz="1000">
                          <a:effectLst/>
                        </a:rPr>
                        <a:t>Sharing of data with others at the University?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93026850"/>
                  </a:ext>
                </a:extLst>
              </a:tr>
              <a:tr h="450477">
                <a:tc>
                  <a:txBody>
                    <a:bodyPr/>
                    <a:lstStyle/>
                    <a:p>
                      <a:r>
                        <a:rPr lang="en-GB" sz="1000">
                          <a:effectLst/>
                        </a:rPr>
                        <a:t>Sharing of data with other organisations?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48449570"/>
                  </a:ext>
                </a:extLst>
              </a:tr>
              <a:tr h="413536">
                <a:tc>
                  <a:txBody>
                    <a:bodyPr/>
                    <a:lstStyle/>
                    <a:p>
                      <a:r>
                        <a:rPr lang="en-GB" sz="1000">
                          <a:effectLst/>
                        </a:rPr>
                        <a:t>Export of data outside the European Union or importing of data from outside the UK?</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9246202"/>
                  </a:ext>
                </a:extLst>
              </a:tr>
              <a:tr h="413536">
                <a:tc>
                  <a:txBody>
                    <a:bodyPr/>
                    <a:lstStyle/>
                    <a:p>
                      <a:r>
                        <a:rPr lang="en-GB" sz="1000">
                          <a:effectLst/>
                        </a:rPr>
                        <a:t>Use of personal addresses, postcodes, faxes, emails or telephone numbers?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264733162"/>
                  </a:ext>
                </a:extLst>
              </a:tr>
              <a:tr h="413536">
                <a:tc>
                  <a:txBody>
                    <a:bodyPr/>
                    <a:lstStyle/>
                    <a:p>
                      <a:r>
                        <a:rPr lang="en-GB" sz="1000">
                          <a:effectLst/>
                        </a:rPr>
                        <a:t>Publication of data that might allow identification of individuals?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822311239"/>
                  </a:ext>
                </a:extLst>
              </a:tr>
              <a:tr h="413536">
                <a:tc>
                  <a:txBody>
                    <a:bodyPr/>
                    <a:lstStyle/>
                    <a:p>
                      <a:r>
                        <a:rPr lang="en-GB" sz="1000" dirty="0">
                          <a:effectLst/>
                        </a:rPr>
                        <a:t>Use of data management system?</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4054295287"/>
                  </a:ext>
                </a:extLst>
              </a:tr>
            </a:tbl>
          </a:graphicData>
        </a:graphic>
      </p:graphicFrame>
    </p:spTree>
    <p:extLst>
      <p:ext uri="{BB962C8B-B14F-4D97-AF65-F5344CB8AC3E}">
        <p14:creationId xmlns:p14="http://schemas.microsoft.com/office/powerpoint/2010/main" val="733412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3E80C-6E6B-49C1-B7A5-32BA6F0F4F0A}"/>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764A83EC-A458-4FCE-ACD4-609941E29148}"/>
              </a:ext>
            </a:extLst>
          </p:cNvPr>
          <p:cNvGraphicFramePr>
            <a:graphicFrameLocks noGrp="1"/>
          </p:cNvGraphicFramePr>
          <p:nvPr>
            <p:ph idx="1"/>
            <p:extLst>
              <p:ext uri="{D42A27DB-BD31-4B8C-83A1-F6EECF244321}">
                <p14:modId xmlns:p14="http://schemas.microsoft.com/office/powerpoint/2010/main" val="3731044837"/>
              </p:ext>
            </p:extLst>
          </p:nvPr>
        </p:nvGraphicFramePr>
        <p:xfrm>
          <a:off x="838200" y="1791094"/>
          <a:ext cx="10515599" cy="5066907"/>
        </p:xfrm>
        <a:graphic>
          <a:graphicData uri="http://schemas.openxmlformats.org/drawingml/2006/table">
            <a:tbl>
              <a:tblPr firstRow="1" firstCol="1" bandRow="1">
                <a:tableStyleId>{5C22544A-7EE6-4342-B048-85BDC9FD1C3A}</a:tableStyleId>
              </a:tblPr>
              <a:tblGrid>
                <a:gridCol w="8249884">
                  <a:extLst>
                    <a:ext uri="{9D8B030D-6E8A-4147-A177-3AD203B41FA5}">
                      <a16:colId xmlns:a16="http://schemas.microsoft.com/office/drawing/2014/main" val="3713303101"/>
                    </a:ext>
                  </a:extLst>
                </a:gridCol>
                <a:gridCol w="1054216">
                  <a:extLst>
                    <a:ext uri="{9D8B030D-6E8A-4147-A177-3AD203B41FA5}">
                      <a16:colId xmlns:a16="http://schemas.microsoft.com/office/drawing/2014/main" val="1120286803"/>
                    </a:ext>
                  </a:extLst>
                </a:gridCol>
                <a:gridCol w="1211499">
                  <a:extLst>
                    <a:ext uri="{9D8B030D-6E8A-4147-A177-3AD203B41FA5}">
                      <a16:colId xmlns:a16="http://schemas.microsoft.com/office/drawing/2014/main" val="4235582431"/>
                    </a:ext>
                  </a:extLst>
                </a:gridCol>
              </a:tblGrid>
              <a:tr h="454072">
                <a:tc>
                  <a:txBody>
                    <a:bodyPr/>
                    <a:lstStyle/>
                    <a:p>
                      <a:r>
                        <a:rPr lang="en-GB" sz="1000">
                          <a:effectLst/>
                        </a:rPr>
                        <a:t>Data archiving?</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753111133"/>
                  </a:ext>
                </a:extLst>
              </a:tr>
              <a:tr h="540831">
                <a:tc gridSpan="3">
                  <a:txBody>
                    <a:bodyPr/>
                    <a:lstStyle/>
                    <a:p>
                      <a:pPr>
                        <a:spcBef>
                          <a:spcPts val="600"/>
                        </a:spcBef>
                        <a:spcAft>
                          <a:spcPts val="600"/>
                        </a:spcAft>
                      </a:pPr>
                      <a:r>
                        <a:rPr lang="en-GB" sz="1000">
                          <a:effectLst/>
                        </a:rPr>
                        <a:t>If YES to any question, please provide full details, explaining how this will be conducted in accordance with the GDPR and DPA (and/or any international equivalent):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0927875"/>
                  </a:ext>
                </a:extLst>
              </a:tr>
              <a:tr h="1054620">
                <a:tc gridSpan="3">
                  <a:txBody>
                    <a:bodyPr/>
                    <a:lstStyle/>
                    <a:p>
                      <a:r>
                        <a:rPr lang="en-GB" sz="1000">
                          <a:effectLst/>
                        </a:rPr>
                        <a:t> </a:t>
                      </a:r>
                      <a:endParaRPr lang="en-GB" sz="1100">
                        <a:effectLst/>
                      </a:endParaRPr>
                    </a:p>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70179474"/>
                  </a:ext>
                </a:extLst>
              </a:tr>
              <a:tr h="454072">
                <a:tc gridSpan="3">
                  <a:txBody>
                    <a:bodyPr/>
                    <a:lstStyle/>
                    <a:p>
                      <a:r>
                        <a:rPr lang="en-GB" sz="1000">
                          <a:effectLst/>
                        </a:rPr>
                        <a:t>List all who will have access to the data generated by the research activity: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07014475"/>
                  </a:ext>
                </a:extLst>
              </a:tr>
              <a:tr h="1054620">
                <a:tc gridSpan="3">
                  <a:txBody>
                    <a:bodyPr/>
                    <a:lstStyle/>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42609474"/>
                  </a:ext>
                </a:extLst>
              </a:tr>
              <a:tr h="454072">
                <a:tc gridSpan="3">
                  <a:txBody>
                    <a:bodyPr/>
                    <a:lstStyle/>
                    <a:p>
                      <a:r>
                        <a:rPr lang="en-GB" sz="1000">
                          <a:effectLst/>
                        </a:rPr>
                        <a:t>List who will have control of, and act as custodian(s) for, data generated by the research activity:</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63389778"/>
                  </a:ext>
                </a:extLst>
              </a:tr>
              <a:tr h="1054620">
                <a:tc gridSpan="3">
                  <a:txBody>
                    <a:bodyPr/>
                    <a:lstStyle/>
                    <a:p>
                      <a:r>
                        <a:rPr lang="en-GB" sz="1000" dirty="0">
                          <a:effectLst/>
                        </a:rPr>
                        <a:t> </a:t>
                      </a:r>
                      <a:endParaRPr lang="en-GB" sz="1100" dirty="0">
                        <a:effectLst/>
                      </a:endParaRPr>
                    </a:p>
                    <a:p>
                      <a:r>
                        <a:rPr lang="en-GB" sz="1000" dirty="0">
                          <a:effectLst/>
                        </a:rPr>
                        <a:t> </a:t>
                      </a:r>
                      <a:endParaRPr lang="en-GB" sz="1100" dirty="0">
                        <a:effectLst/>
                      </a:endParaRPr>
                    </a:p>
                    <a:p>
                      <a:r>
                        <a:rPr lang="en-GB" sz="1000" dirty="0">
                          <a:effectLst/>
                        </a:rPr>
                        <a:t> </a:t>
                      </a:r>
                      <a:endParaRPr lang="en-GB" sz="1100" dirty="0">
                        <a:effectLst/>
                      </a:endParaRPr>
                    </a:p>
                    <a:p>
                      <a:r>
                        <a:rPr lang="en-GB" sz="900" dirty="0">
                          <a:effectLst/>
                        </a:rPr>
                        <a:t>(this box should expand as you type)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32289504"/>
                  </a:ext>
                </a:extLst>
              </a:tr>
            </a:tbl>
          </a:graphicData>
        </a:graphic>
      </p:graphicFrame>
    </p:spTree>
    <p:extLst>
      <p:ext uri="{BB962C8B-B14F-4D97-AF65-F5344CB8AC3E}">
        <p14:creationId xmlns:p14="http://schemas.microsoft.com/office/powerpoint/2010/main" val="2188510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3E8F6-4C63-462F-8354-C68D367D8A88}"/>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SECTION J: Data Protection and Storage</a:t>
            </a:r>
            <a:endParaRPr lang="en-GB" dirty="0"/>
          </a:p>
        </p:txBody>
      </p:sp>
      <p:graphicFrame>
        <p:nvGraphicFramePr>
          <p:cNvPr id="4" name="Content Placeholder 3">
            <a:extLst>
              <a:ext uri="{FF2B5EF4-FFF2-40B4-BE49-F238E27FC236}">
                <a16:creationId xmlns:a16="http://schemas.microsoft.com/office/drawing/2014/main" id="{93FFF438-2657-4ED5-BEF7-27D5FBF5A44B}"/>
              </a:ext>
            </a:extLst>
          </p:cNvPr>
          <p:cNvGraphicFramePr>
            <a:graphicFrameLocks noGrp="1"/>
          </p:cNvGraphicFramePr>
          <p:nvPr>
            <p:ph idx="1"/>
            <p:extLst>
              <p:ext uri="{D42A27DB-BD31-4B8C-83A1-F6EECF244321}">
                <p14:modId xmlns:p14="http://schemas.microsoft.com/office/powerpoint/2010/main" val="1249615614"/>
              </p:ext>
            </p:extLst>
          </p:nvPr>
        </p:nvGraphicFramePr>
        <p:xfrm>
          <a:off x="914400" y="1932495"/>
          <a:ext cx="10515601" cy="4925503"/>
        </p:xfrm>
        <a:graphic>
          <a:graphicData uri="http://schemas.openxmlformats.org/drawingml/2006/table">
            <a:tbl>
              <a:tblPr firstRow="1" firstCol="1" bandRow="1">
                <a:tableStyleId>{5C22544A-7EE6-4342-B048-85BDC9FD1C3A}</a:tableStyleId>
              </a:tblPr>
              <a:tblGrid>
                <a:gridCol w="8128309">
                  <a:extLst>
                    <a:ext uri="{9D8B030D-6E8A-4147-A177-3AD203B41FA5}">
                      <a16:colId xmlns:a16="http://schemas.microsoft.com/office/drawing/2014/main" val="3254673337"/>
                    </a:ext>
                  </a:extLst>
                </a:gridCol>
                <a:gridCol w="1193646">
                  <a:extLst>
                    <a:ext uri="{9D8B030D-6E8A-4147-A177-3AD203B41FA5}">
                      <a16:colId xmlns:a16="http://schemas.microsoft.com/office/drawing/2014/main" val="2945002149"/>
                    </a:ext>
                  </a:extLst>
                </a:gridCol>
                <a:gridCol w="1193646">
                  <a:extLst>
                    <a:ext uri="{9D8B030D-6E8A-4147-A177-3AD203B41FA5}">
                      <a16:colId xmlns:a16="http://schemas.microsoft.com/office/drawing/2014/main" val="2323934921"/>
                    </a:ext>
                  </a:extLst>
                </a:gridCol>
              </a:tblGrid>
              <a:tr h="609183">
                <a:tc gridSpan="3">
                  <a:txBody>
                    <a:bodyPr/>
                    <a:lstStyle/>
                    <a:p>
                      <a:r>
                        <a:rPr lang="en-GB" sz="1000">
                          <a:effectLst/>
                        </a:rPr>
                        <a:t>Give details of data storage arrangements, including security measures in place to protect the data, where data will be stored, how long for, and in what form. Will data be archived – if so how and if not why not.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05661810"/>
                  </a:ext>
                </a:extLst>
              </a:tr>
              <a:tr h="1187909">
                <a:tc gridSpan="3">
                  <a:txBody>
                    <a:bodyPr/>
                    <a:lstStyle/>
                    <a:p>
                      <a:r>
                        <a:rPr lang="en-GB" sz="1000">
                          <a:effectLst/>
                        </a:rPr>
                        <a:t> </a:t>
                      </a:r>
                      <a:endParaRPr lang="en-GB" sz="1100">
                        <a:effectLst/>
                      </a:endParaRPr>
                    </a:p>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24256044"/>
                  </a:ext>
                </a:extLst>
              </a:tr>
              <a:tr h="511460">
                <a:tc gridSpan="3">
                  <a:txBody>
                    <a:bodyPr/>
                    <a:lstStyle/>
                    <a:p>
                      <a:r>
                        <a:rPr lang="en-GB" sz="1000">
                          <a:effectLst/>
                        </a:rPr>
                        <a:t>Please indicate if your data will be stored in the UWTSD Research Data Repository (see </a:t>
                      </a:r>
                      <a:r>
                        <a:rPr lang="en-GB" sz="1000" u="sng">
                          <a:effectLst/>
                          <a:hlinkClick r:id="rId2"/>
                        </a:rPr>
                        <a:t>https://researchdata.uwtsd.ac.uk/</a:t>
                      </a:r>
                      <a:r>
                        <a:rPr lang="en-GB" sz="1000">
                          <a:effectLst/>
                        </a:rPr>
                        <a:t> ).   If so please explain. (Most relevant to academic staff)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75402738"/>
                  </a:ext>
                </a:extLst>
              </a:tr>
              <a:tr h="1187909">
                <a:tc gridSpan="3">
                  <a:txBody>
                    <a:bodyPr/>
                    <a:lstStyle/>
                    <a:p>
                      <a:r>
                        <a:rPr lang="en-GB" sz="1000">
                          <a:effectLst/>
                        </a:rPr>
                        <a:t> </a:t>
                      </a:r>
                      <a:endParaRPr lang="en-GB" sz="1100">
                        <a:effectLst/>
                      </a:endParaRPr>
                    </a:p>
                    <a:p>
                      <a:r>
                        <a:rPr lang="en-GB" sz="1000">
                          <a:effectLst/>
                        </a:rPr>
                        <a:t> </a:t>
                      </a:r>
                      <a:endParaRPr lang="en-GB" sz="1100">
                        <a:effectLst/>
                      </a:endParaRPr>
                    </a:p>
                    <a:p>
                      <a:r>
                        <a:rPr lang="en-GB" sz="1000">
                          <a:effectLst/>
                        </a:rPr>
                        <a:t> </a:t>
                      </a:r>
                      <a:endParaRPr lang="en-GB" sz="1100">
                        <a:effectLst/>
                      </a:endParaRPr>
                    </a:p>
                    <a:p>
                      <a:r>
                        <a:rPr lang="en-GB" sz="900">
                          <a:effectLst/>
                        </a:rPr>
                        <a:t>(this box should expand as you type)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66803982"/>
                  </a:ext>
                </a:extLst>
              </a:tr>
              <a:tr h="319821">
                <a:tc rowSpan="2">
                  <a:txBody>
                    <a:bodyPr/>
                    <a:lstStyle/>
                    <a:p>
                      <a:r>
                        <a:rPr lang="en-GB" sz="1000">
                          <a:effectLst/>
                        </a:rPr>
                        <a:t>Confirm that you have read the UWTSD guidance on data management (see </a:t>
                      </a:r>
                      <a:r>
                        <a:rPr lang="en-GB" sz="1000" u="sng">
                          <a:effectLst/>
                          <a:hlinkClick r:id="rId3"/>
                        </a:rPr>
                        <a:t>https://www.uwtsd.ac.uk/library/research-data-management/</a:t>
                      </a:r>
                      <a:r>
                        <a:rPr lang="en-GB" sz="1000">
                          <a:effectLst/>
                        </a:rPr>
                        <a:t>)</a:t>
                      </a:r>
                      <a:endParaRPr lang="en-GB" sz="1100">
                        <a:effectLst/>
                      </a:endParaRPr>
                    </a:p>
                    <a:p>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65232210"/>
                  </a:ext>
                </a:extLst>
              </a:tr>
              <a:tr h="319821">
                <a:tc vMerge="1">
                  <a:txBody>
                    <a:bodyPr/>
                    <a:lstStyle/>
                    <a:p>
                      <a:endParaRPr lang="en-GB"/>
                    </a:p>
                  </a:txBody>
                  <a:tcPr/>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62984441"/>
                  </a:ext>
                </a:extLst>
              </a:tr>
              <a:tr h="394700">
                <a:tc rowSpan="2">
                  <a:txBody>
                    <a:bodyPr/>
                    <a:lstStyle/>
                    <a:p>
                      <a:r>
                        <a:rPr lang="en-GB" sz="1000">
                          <a:effectLst/>
                        </a:rPr>
                        <a:t>Confirm that you are aware that you need to keep all data until after your research has completed or the end of your funding</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GB" sz="1000">
                          <a:effectLst/>
                        </a:rPr>
                        <a:t>YES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11412178"/>
                  </a:ext>
                </a:extLst>
              </a:tr>
              <a:tr h="394700">
                <a:tc vMerge="1">
                  <a:txBody>
                    <a:bodyPr/>
                    <a:lstStyle/>
                    <a:p>
                      <a:endParaRPr lang="en-GB"/>
                    </a:p>
                  </a:txBody>
                  <a:tcPr/>
                </a:tc>
                <a:tc>
                  <a:txBody>
                    <a:bodyPr/>
                    <a:lstStyle/>
                    <a:p>
                      <a:pPr algn="ctr"/>
                      <a:r>
                        <a:rPr lang="en-GB" sz="1000">
                          <a:effectLst/>
                        </a:rPr>
                        <a:t>NO</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r>
                        <a:rPr lang="en-US" sz="1000" dirty="0">
                          <a:effectLst/>
                        </a:rPr>
                        <a: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89685657"/>
                  </a:ext>
                </a:extLst>
              </a:tr>
            </a:tbl>
          </a:graphicData>
        </a:graphic>
      </p:graphicFrame>
    </p:spTree>
    <p:extLst>
      <p:ext uri="{BB962C8B-B14F-4D97-AF65-F5344CB8AC3E}">
        <p14:creationId xmlns:p14="http://schemas.microsoft.com/office/powerpoint/2010/main" val="1115827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94F1-9005-464A-98D4-43483B6BF855}"/>
              </a:ext>
            </a:extLst>
          </p:cNvPr>
          <p:cNvSpPr>
            <a:spLocks noGrp="1"/>
          </p:cNvSpPr>
          <p:nvPr>
            <p:ph type="title"/>
          </p:nvPr>
        </p:nvSpPr>
        <p:spPr/>
        <p:txBody>
          <a:bodyPr>
            <a:normAutofit/>
          </a:bodyPr>
          <a:lstStyle/>
          <a:p>
            <a:r>
              <a:rPr lang="en-GB" b="1" dirty="0">
                <a:effectLst/>
                <a:latin typeface="Arial" panose="020B0604020202020204" pitchFamily="34" charset="0"/>
                <a:ea typeface="Times New Roman" panose="02020603050405020304" pitchFamily="18" charset="0"/>
              </a:rPr>
              <a:t>SECTION K: Declaration</a:t>
            </a:r>
            <a:endParaRPr lang="en-GB" dirty="0"/>
          </a:p>
        </p:txBody>
      </p:sp>
      <p:graphicFrame>
        <p:nvGraphicFramePr>
          <p:cNvPr id="7" name="Content Placeholder 6">
            <a:extLst>
              <a:ext uri="{FF2B5EF4-FFF2-40B4-BE49-F238E27FC236}">
                <a16:creationId xmlns:a16="http://schemas.microsoft.com/office/drawing/2014/main" id="{98D268FA-A654-48AC-9868-27E7836AAE27}"/>
              </a:ext>
            </a:extLst>
          </p:cNvPr>
          <p:cNvGraphicFramePr>
            <a:graphicFrameLocks noGrp="1"/>
          </p:cNvGraphicFramePr>
          <p:nvPr>
            <p:ph idx="1"/>
            <p:extLst>
              <p:ext uri="{D42A27DB-BD31-4B8C-83A1-F6EECF244321}">
                <p14:modId xmlns:p14="http://schemas.microsoft.com/office/powerpoint/2010/main" val="969878470"/>
              </p:ext>
            </p:extLst>
          </p:nvPr>
        </p:nvGraphicFramePr>
        <p:xfrm>
          <a:off x="1102936" y="2092751"/>
          <a:ext cx="9389097" cy="3864989"/>
        </p:xfrm>
        <a:graphic>
          <a:graphicData uri="http://schemas.openxmlformats.org/drawingml/2006/table">
            <a:tbl>
              <a:tblPr firstRow="1" firstCol="1" bandRow="1" bandCol="1">
                <a:tableStyleId>{5C22544A-7EE6-4342-B048-85BDC9FD1C3A}</a:tableStyleId>
              </a:tblPr>
              <a:tblGrid>
                <a:gridCol w="2681513">
                  <a:extLst>
                    <a:ext uri="{9D8B030D-6E8A-4147-A177-3AD203B41FA5}">
                      <a16:colId xmlns:a16="http://schemas.microsoft.com/office/drawing/2014/main" val="1616101685"/>
                    </a:ext>
                  </a:extLst>
                </a:gridCol>
                <a:gridCol w="4176205">
                  <a:extLst>
                    <a:ext uri="{9D8B030D-6E8A-4147-A177-3AD203B41FA5}">
                      <a16:colId xmlns:a16="http://schemas.microsoft.com/office/drawing/2014/main" val="3506993219"/>
                    </a:ext>
                  </a:extLst>
                </a:gridCol>
                <a:gridCol w="2531379">
                  <a:extLst>
                    <a:ext uri="{9D8B030D-6E8A-4147-A177-3AD203B41FA5}">
                      <a16:colId xmlns:a16="http://schemas.microsoft.com/office/drawing/2014/main" val="657549376"/>
                    </a:ext>
                  </a:extLst>
                </a:gridCol>
              </a:tblGrid>
              <a:tr h="2945853">
                <a:tc gridSpan="3">
                  <a:txBody>
                    <a:bodyPr/>
                    <a:lstStyle/>
                    <a:p>
                      <a:pPr algn="just">
                        <a:lnSpc>
                          <a:spcPct val="115000"/>
                        </a:lnSpc>
                      </a:pPr>
                      <a:r>
                        <a:rPr lang="en-GB" sz="1100">
                          <a:effectLst/>
                        </a:rPr>
                        <a:t>The information which I have provided is correct and complete to the best of my knowledge. I have attempted to identify any risks and issues related to the research activity and acknowledge my obligations and the rights of the participants.</a:t>
                      </a:r>
                    </a:p>
                    <a:p>
                      <a:pPr algn="just">
                        <a:lnSpc>
                          <a:spcPct val="115000"/>
                        </a:lnSpc>
                      </a:pPr>
                      <a:r>
                        <a:rPr lang="en-GB" sz="1100">
                          <a:effectLst/>
                        </a:rPr>
                        <a:t> </a:t>
                      </a:r>
                    </a:p>
                    <a:p>
                      <a:pPr algn="just">
                        <a:lnSpc>
                          <a:spcPct val="115000"/>
                        </a:lnSpc>
                      </a:pPr>
                      <a:r>
                        <a:rPr lang="en-GB" sz="1100">
                          <a:effectLst/>
                        </a:rPr>
                        <a:t>In submitting this application I hereby confirm that I undertake to ensure that the above named research activity will meet the University’s Research Ethics and Integrity Code of Practice which is published on the website: </a:t>
                      </a:r>
                      <a:r>
                        <a:rPr lang="en-GB" sz="1100" u="sng">
                          <a:effectLst/>
                          <a:hlinkClick r:id="rId2"/>
                        </a:rPr>
                        <a:t>https://www.uwtsd.ac.uk/research/research-ethics/</a:t>
                      </a: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37595185"/>
                  </a:ext>
                </a:extLst>
              </a:tr>
              <a:tr h="919136">
                <a:tc>
                  <a:txBody>
                    <a:bodyPr/>
                    <a:lstStyle/>
                    <a:p>
                      <a:pPr>
                        <a:lnSpc>
                          <a:spcPct val="115000"/>
                        </a:lnSpc>
                      </a:pPr>
                      <a:r>
                        <a:rPr lang="en-GB" sz="1100">
                          <a:effectLst/>
                        </a:rPr>
                        <a:t>Signature of applicant: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nSpc>
                          <a:spcPct val="115000"/>
                        </a:lnSpc>
                      </a:pPr>
                      <a:r>
                        <a:rPr lang="en-GB" sz="1100" dirty="0">
                          <a:effectLst/>
                        </a:rPr>
                        <a:t>Date:</a:t>
                      </a:r>
                    </a:p>
                    <a:p>
                      <a:pPr>
                        <a:lnSpc>
                          <a:spcPct val="115000"/>
                        </a:lnSpc>
                      </a:pPr>
                      <a:r>
                        <a:rPr lang="en-GB" sz="1100" dirty="0">
                          <a:effectLst/>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439462"/>
                  </a:ext>
                </a:extLst>
              </a:tr>
            </a:tbl>
          </a:graphicData>
        </a:graphic>
      </p:graphicFrame>
    </p:spTree>
    <p:extLst>
      <p:ext uri="{BB962C8B-B14F-4D97-AF65-F5344CB8AC3E}">
        <p14:creationId xmlns:p14="http://schemas.microsoft.com/office/powerpoint/2010/main" val="3150479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867C7FD-A2DF-4662-A195-6E633CAAED54}"/>
              </a:ext>
            </a:extLst>
          </p:cNvPr>
          <p:cNvSpPr>
            <a:spLocks noGrp="1"/>
          </p:cNvSpPr>
          <p:nvPr>
            <p:ph type="title"/>
          </p:nvPr>
        </p:nvSpPr>
        <p:spPr>
          <a:xfrm>
            <a:off x="6094105" y="802955"/>
            <a:ext cx="4977976" cy="1454051"/>
          </a:xfrm>
        </p:spPr>
        <p:txBody>
          <a:bodyPr>
            <a:normAutofit/>
          </a:bodyPr>
          <a:lstStyle/>
          <a:p>
            <a:r>
              <a:rPr lang="en-GB">
                <a:solidFill>
                  <a:srgbClr val="000000"/>
                </a:solidFill>
              </a:rPr>
              <a:t>Remember …. </a:t>
            </a:r>
          </a:p>
        </p:txBody>
      </p:sp>
      <p:sp>
        <p:nvSpPr>
          <p:cNvPr id="77"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24" name="Picture 4" descr="Image result for image of remember">
            <a:extLst>
              <a:ext uri="{FF2B5EF4-FFF2-40B4-BE49-F238E27FC236}">
                <a16:creationId xmlns:a16="http://schemas.microsoft.com/office/drawing/2014/main" id="{4EB6E672-C234-462B-9F86-B1778D54F45B}"/>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6550" r="15206"/>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93009F-441E-431D-BA29-D3E9746E5548}"/>
              </a:ext>
            </a:extLst>
          </p:cNvPr>
          <p:cNvSpPr>
            <a:spLocks noGrp="1"/>
          </p:cNvSpPr>
          <p:nvPr>
            <p:ph idx="1"/>
          </p:nvPr>
        </p:nvSpPr>
        <p:spPr>
          <a:xfrm>
            <a:off x="6090574" y="2421682"/>
            <a:ext cx="4977578" cy="3639289"/>
          </a:xfrm>
        </p:spPr>
        <p:txBody>
          <a:bodyPr anchor="ctr">
            <a:normAutofit/>
          </a:bodyPr>
          <a:lstStyle/>
          <a:p>
            <a:endParaRPr lang="en-GB" sz="2000" dirty="0">
              <a:solidFill>
                <a:srgbClr val="000000"/>
              </a:solidFill>
            </a:endParaRPr>
          </a:p>
          <a:p>
            <a:r>
              <a:rPr lang="en-GB" sz="2000" dirty="0">
                <a:solidFill>
                  <a:srgbClr val="000000"/>
                </a:solidFill>
              </a:rPr>
              <a:t>I have to sign and submit!                             </a:t>
            </a:r>
          </a:p>
        </p:txBody>
      </p:sp>
    </p:spTree>
    <p:extLst>
      <p:ext uri="{BB962C8B-B14F-4D97-AF65-F5344CB8AC3E}">
        <p14:creationId xmlns:p14="http://schemas.microsoft.com/office/powerpoint/2010/main" val="1500445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9A888-653C-4960-8A81-C826594BA885}"/>
              </a:ext>
            </a:extLst>
          </p:cNvPr>
          <p:cNvSpPr>
            <a:spLocks noGrp="1"/>
          </p:cNvSpPr>
          <p:nvPr>
            <p:ph type="title"/>
          </p:nvPr>
        </p:nvSpPr>
        <p:spPr/>
        <p:txBody>
          <a:bodyPr/>
          <a:lstStyle/>
          <a:p>
            <a:r>
              <a:rPr lang="en-GB" sz="1800" b="1" dirty="0">
                <a:effectLst/>
                <a:latin typeface="Arial" panose="020B0604020202020204" pitchFamily="34" charset="0"/>
                <a:ea typeface="Times New Roman" panose="02020603050405020304" pitchFamily="18" charset="0"/>
              </a:rPr>
              <a:t>Checklist: </a:t>
            </a:r>
            <a:r>
              <a:rPr lang="en-GB" sz="1800" dirty="0">
                <a:effectLst/>
                <a:latin typeface="Arial" panose="020B0604020202020204" pitchFamily="34" charset="0"/>
                <a:ea typeface="Times New Roman" panose="02020603050405020304" pitchFamily="18" charset="0"/>
              </a:rPr>
              <a:t>Please complete the checklist below to ensure that you have completed the form according to the guidelines and attached any required documentation:</a:t>
            </a:r>
            <a:endParaRPr lang="en-GB" dirty="0"/>
          </a:p>
        </p:txBody>
      </p:sp>
      <p:graphicFrame>
        <p:nvGraphicFramePr>
          <p:cNvPr id="4" name="Content Placeholder 3">
            <a:extLst>
              <a:ext uri="{FF2B5EF4-FFF2-40B4-BE49-F238E27FC236}">
                <a16:creationId xmlns:a16="http://schemas.microsoft.com/office/drawing/2014/main" id="{E3D0A5B3-ECC7-4FCD-B85D-58F0173A27CA}"/>
              </a:ext>
            </a:extLst>
          </p:cNvPr>
          <p:cNvGraphicFramePr>
            <a:graphicFrameLocks noGrp="1"/>
          </p:cNvGraphicFramePr>
          <p:nvPr>
            <p:ph idx="1"/>
            <p:extLst>
              <p:ext uri="{D42A27DB-BD31-4B8C-83A1-F6EECF244321}">
                <p14:modId xmlns:p14="http://schemas.microsoft.com/office/powerpoint/2010/main" val="3003392179"/>
              </p:ext>
            </p:extLst>
          </p:nvPr>
        </p:nvGraphicFramePr>
        <p:xfrm>
          <a:off x="1008668" y="1690687"/>
          <a:ext cx="9982985" cy="4983489"/>
        </p:xfrm>
        <a:graphic>
          <a:graphicData uri="http://schemas.openxmlformats.org/drawingml/2006/table">
            <a:tbl>
              <a:tblPr firstRow="1" firstCol="1" bandRow="1">
                <a:tableStyleId>{5C22544A-7EE6-4342-B048-85BDC9FD1C3A}</a:tableStyleId>
              </a:tblPr>
              <a:tblGrid>
                <a:gridCol w="671769">
                  <a:extLst>
                    <a:ext uri="{9D8B030D-6E8A-4147-A177-3AD203B41FA5}">
                      <a16:colId xmlns:a16="http://schemas.microsoft.com/office/drawing/2014/main" val="2380975939"/>
                    </a:ext>
                  </a:extLst>
                </a:gridCol>
                <a:gridCol w="9311216">
                  <a:extLst>
                    <a:ext uri="{9D8B030D-6E8A-4147-A177-3AD203B41FA5}">
                      <a16:colId xmlns:a16="http://schemas.microsoft.com/office/drawing/2014/main" val="3033530081"/>
                    </a:ext>
                  </a:extLst>
                </a:gridCol>
              </a:tblGrid>
              <a:tr h="494122">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have read the guidance notes supplied before completing the form.</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951092958"/>
                  </a:ext>
                </a:extLst>
              </a:tr>
              <a:tr h="415627">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have completed ALL RELEVANT sections of the form in full.</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143743476"/>
                  </a:ext>
                </a:extLst>
              </a:tr>
              <a:tr h="421664">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confirm that the research activity has received approval in principle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843631836"/>
                  </a:ext>
                </a:extLst>
              </a:tr>
              <a:tr h="495128">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have attached a copy of final/interim approval from external organisation (where appropriate)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141812800"/>
                  </a:ext>
                </a:extLst>
              </a:tr>
              <a:tr h="724578">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have attached a full risk assessment (and have NOT completed Section H of this form) (where appropriate)  ONLY TICK IF YOU HAVE ATTACHED A FULL RISK ASSESSMENT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730173711"/>
                  </a:ext>
                </a:extLst>
              </a:tr>
              <a:tr h="863456">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understand that it is my responsibility to ensure that the above named research activity will meet the University’s Research Ethics and Integrity Code of Practice.</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856721828"/>
                  </a:ext>
                </a:extLst>
              </a:tr>
              <a:tr h="975162">
                <a:tc>
                  <a:txBody>
                    <a:bodyPr/>
                    <a:lstStyle/>
                    <a:p>
                      <a:pPr algn="ctr"/>
                      <a:r>
                        <a:rPr lang="en-US" sz="1000">
                          <a:effectLst/>
                        </a:rPr>
                        <a:t>☐</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a:effectLst/>
                        </a:rPr>
                        <a:t>I understand that before commencing data collection all documents aimed at respondents (including information sheets, consent forms, questionnaires, interview schedules etc.) must be confirmed by the DoS/Supervisor, module tutor or Academic Director.</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26896976"/>
                  </a:ext>
                </a:extLst>
              </a:tr>
              <a:tr h="593752">
                <a:tc>
                  <a:txBody>
                    <a:bodyPr/>
                    <a:lstStyle/>
                    <a:p>
                      <a:pPr algn="ctr"/>
                      <a:r>
                        <a:rPr lang="en-US" sz="1000">
                          <a:effectLst/>
                        </a:rPr>
                        <a:t>☐</a:t>
                      </a:r>
                      <a:endParaRPr lang="en-GB" sz="1100">
                        <a:effectLst/>
                      </a:endParaRPr>
                    </a:p>
                    <a:p>
                      <a:pPr algn="ctr"/>
                      <a:r>
                        <a:rPr lang="en-GB" sz="1000">
                          <a:effectLst/>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r>
                        <a:rPr lang="en-GB" sz="1000" dirty="0">
                          <a:effectLst/>
                        </a:rPr>
                        <a:t>I have deleted the guidance notes before submitting the PG2 for consideration</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302731161"/>
                  </a:ext>
                </a:extLst>
              </a:tr>
            </a:tbl>
          </a:graphicData>
        </a:graphic>
      </p:graphicFrame>
    </p:spTree>
    <p:extLst>
      <p:ext uri="{BB962C8B-B14F-4D97-AF65-F5344CB8AC3E}">
        <p14:creationId xmlns:p14="http://schemas.microsoft.com/office/powerpoint/2010/main" val="1181972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FE152-C711-4C6E-B3D5-AD5BA6E90624}"/>
              </a:ext>
            </a:extLst>
          </p:cNvPr>
          <p:cNvSpPr>
            <a:spLocks noGrp="1"/>
          </p:cNvSpPr>
          <p:nvPr>
            <p:ph type="title"/>
          </p:nvPr>
        </p:nvSpPr>
        <p:spPr/>
        <p:txBody>
          <a:bodyPr/>
          <a:lstStyle/>
          <a:p>
            <a:r>
              <a:rPr lang="en-GB" dirty="0"/>
              <a:t>Any questions?</a:t>
            </a:r>
          </a:p>
        </p:txBody>
      </p:sp>
      <p:pic>
        <p:nvPicPr>
          <p:cNvPr id="33794" name="Picture 2" descr="Image result for Questions and Answers">
            <a:extLst>
              <a:ext uri="{FF2B5EF4-FFF2-40B4-BE49-F238E27FC236}">
                <a16:creationId xmlns:a16="http://schemas.microsoft.com/office/drawing/2014/main" id="{9F376CC9-27CA-47EF-8F9C-2715A38535C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58738" y="2488675"/>
            <a:ext cx="7692272" cy="3195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441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3535</Words>
  <Application>Microsoft Office PowerPoint</Application>
  <PresentationFormat>Widescreen</PresentationFormat>
  <Paragraphs>623</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Symbol</vt:lpstr>
      <vt:lpstr>Office Theme</vt:lpstr>
      <vt:lpstr>  DISSERTATION MODULE</vt:lpstr>
      <vt:lpstr>Let’s go through this form together … … …</vt:lpstr>
      <vt:lpstr>PowerPoint Presentation</vt:lpstr>
      <vt:lpstr>PowerPoint Presentation</vt:lpstr>
      <vt:lpstr>PowerPoint Presentation</vt:lpstr>
      <vt:lpstr>SECTION B: Approval for Research Activity </vt:lpstr>
      <vt:lpstr>SECTION C:  Internal and External Ethical Guidance Materials</vt:lpstr>
      <vt:lpstr>SECTION D: External Collaborative Research Activity</vt:lpstr>
      <vt:lpstr>SECTION E: Details of Research Activity</vt:lpstr>
      <vt:lpstr>PowerPoint Presentation</vt:lpstr>
      <vt:lpstr>PowerPoint Presentation</vt:lpstr>
      <vt:lpstr>SECTION F: Scope of Research Activity</vt:lpstr>
      <vt:lpstr>SECTION F: Scope of Research Activity [Continued]</vt:lpstr>
      <vt:lpstr>SECTION G: Intended Participants </vt:lpstr>
      <vt:lpstr>SECTION G: Intended Participants [Continued]</vt:lpstr>
      <vt:lpstr>SECTION G: Intended Participants [Continued]</vt:lpstr>
      <vt:lpstr>SECTION G: Intended Participants [Continued]</vt:lpstr>
      <vt:lpstr>SECTION H: Anticipated Risks</vt:lpstr>
      <vt:lpstr>SECTION H: Anticipated Risks</vt:lpstr>
      <vt:lpstr>SECTION H: Anticipated Risks</vt:lpstr>
      <vt:lpstr>SECTION H: Anticipated Risks</vt:lpstr>
      <vt:lpstr>SECTION I: Feedback, Consent and Confidentiality</vt:lpstr>
      <vt:lpstr>SECTION J: Data Protection and Storage</vt:lpstr>
      <vt:lpstr>SECTION J: Data Protection and Storage</vt:lpstr>
      <vt:lpstr>SECTION J: Data Protection and Storage</vt:lpstr>
      <vt:lpstr>SECTION J: Data Protection and Storage</vt:lpstr>
      <vt:lpstr>SECTION J: Data Protection and Storage</vt:lpstr>
      <vt:lpstr>SECTION J: Data Protection and Storage</vt:lpstr>
      <vt:lpstr>SECTION J: Data Protection and Storage</vt:lpstr>
      <vt:lpstr>SECTION K: Declaration</vt:lpstr>
      <vt:lpstr>Remember …. </vt:lpstr>
      <vt:lpstr>Checklist: Please complete the checklist below to ensure that you have completed the form according to the guidelines and attached any required documentation: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DISSERTATION MODULE</dc:title>
  <dc:creator>Beverly Cole</dc:creator>
  <cp:lastModifiedBy>Beverly Cole</cp:lastModifiedBy>
  <cp:revision>2</cp:revision>
  <dcterms:created xsi:type="dcterms:W3CDTF">2020-09-13T12:20:54Z</dcterms:created>
  <dcterms:modified xsi:type="dcterms:W3CDTF">2020-09-13T12:26:04Z</dcterms:modified>
</cp:coreProperties>
</file>