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108" y="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 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In-store Sales</c:v>
                </c:pt>
              </c:strCache>
            </c:strRef>
          </c:tx>
          <c:invertIfNegative val="1"/>
          <c:cat>
            <c:strRef>
              <c:f>Sheet1!$A$2:$A$5</c:f>
              <c:strCache>
                <c:ptCount val="4"/>
                <c:pt idx="0">
                  <c:v>Q1</c:v>
                </c:pt>
                <c:pt idx="1">
                  <c:v>Q2</c:v>
                </c:pt>
                <c:pt idx="2">
                  <c:v>Q3</c:v>
                </c:pt>
                <c:pt idx="3">
                  <c:v>Q4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100</c:v>
                </c:pt>
                <c:pt idx="1">
                  <c:v>85</c:v>
                </c:pt>
                <c:pt idx="2">
                  <c:v>75</c:v>
                </c:pt>
                <c:pt idx="3">
                  <c:v>70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5AF-4B88-B9DB-8A09B5409AD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Avg Price (£)</c:v>
                </c:pt>
              </c:strCache>
            </c:strRef>
          </c:tx>
          <c:invertIfNegative val="1"/>
          <c:cat>
            <c:strRef>
              <c:f>Sheet1!$A$2:$A$4</c:f>
              <c:strCache>
                <c:ptCount val="3"/>
                <c:pt idx="0">
                  <c:v>Green Haven</c:v>
                </c:pt>
                <c:pt idx="1">
                  <c:v>Online Retailer A</c:v>
                </c:pt>
                <c:pt idx="2">
                  <c:v>Retailer B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40</c:v>
                </c:pt>
                <c:pt idx="1">
                  <c:v>28</c:v>
                </c:pt>
                <c:pt idx="2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76C-4866-ABA5-235F3BFD31B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Delivery Speed Score</c:v>
                </c:pt>
              </c:strCache>
            </c:strRef>
          </c:tx>
          <c:invertIfNegative val="1"/>
          <c:cat>
            <c:strRef>
              <c:f>Sheet1!$A$2:$A$4</c:f>
              <c:strCache>
                <c:ptCount val="3"/>
                <c:pt idx="0">
                  <c:v>Green Haven</c:v>
                </c:pt>
                <c:pt idx="1">
                  <c:v>Online Retailer A</c:v>
                </c:pt>
                <c:pt idx="2">
                  <c:v>Retailer B</c:v>
                </c:pt>
              </c:strCache>
            </c:strRef>
          </c:cat>
          <c:val>
            <c:numRef>
              <c:f>Sheet1!$C$2:$C$4</c:f>
              <c:numCache>
                <c:formatCode>General</c:formatCode>
                <c:ptCount val="3"/>
                <c:pt idx="0">
                  <c:v>2</c:v>
                </c:pt>
                <c:pt idx="1">
                  <c:v>5</c:v>
                </c:pt>
                <c:pt idx="2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76C-4866-ABA5-235F3BFD31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 /><Relationship Id="rId1" Type="http://schemas.openxmlformats.org/officeDocument/2006/relationships/slideLayout" Target="../slideLayouts/slideLayout6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 /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Green Haven Florists – Problem Solving &amp; Decision Making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Marius </a:t>
            </a:r>
            <a:r>
              <a:rPr dirty="0" err="1"/>
              <a:t>Cristinel</a:t>
            </a:r>
            <a:r>
              <a:rPr dirty="0"/>
              <a:t> </a:t>
            </a:r>
            <a:r>
              <a:rPr dirty="0" err="1"/>
              <a:t>Croicu</a:t>
            </a:r>
            <a:r>
              <a:rPr dirty="0"/>
              <a:t> | Student ID: 2322337</a:t>
            </a:r>
          </a:p>
          <a:p>
            <a:r>
              <a:rPr dirty="0"/>
              <a:t>Module: LCLM4004 | Lecturer: Anita Nan / Annamarie </a:t>
            </a:r>
            <a:r>
              <a:rPr dirty="0" err="1"/>
              <a:t>Dufficy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Agenda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1. Introduction</a:t>
            </a:r>
          </a:p>
          <a:p>
            <a:r>
              <a:rPr lang="en-US" dirty="0"/>
              <a:t>2. Problem Identification (5W2H)</a:t>
            </a:r>
          </a:p>
          <a:p>
            <a:r>
              <a:rPr lang="en-US" dirty="0"/>
              <a:t>3. External Analysis – PESTEL</a:t>
            </a:r>
          </a:p>
          <a:p>
            <a:r>
              <a:rPr lang="en-US" dirty="0"/>
              <a:t>4. Cause-and-Effect (Ishikawa)</a:t>
            </a:r>
          </a:p>
          <a:p>
            <a:r>
              <a:rPr lang="en-US" dirty="0"/>
              <a:t>5. Data Insights &amp; Graphs</a:t>
            </a:r>
          </a:p>
          <a:p>
            <a:r>
              <a:rPr lang="en-US" dirty="0"/>
              <a:t>6. Key Findings</a:t>
            </a:r>
          </a:p>
          <a:p>
            <a:r>
              <a:rPr lang="en-US" dirty="0"/>
              <a:t>7. Recommendations</a:t>
            </a:r>
          </a:p>
          <a:p>
            <a:r>
              <a:rPr lang="en-US" dirty="0"/>
              <a:t>8.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Nature &amp; Scope of the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US" dirty="0">
                <a:effectLst/>
              </a:rPr>
              <a:t>In-store sales have declined by 30% over the past 12 months.</a:t>
            </a:r>
          </a:p>
          <a:p>
            <a:pPr algn="l"/>
            <a:r>
              <a:rPr lang="en-US" dirty="0">
                <a:effectLst/>
              </a:rPr>
              <a:t>High-street foot traffic has dropped sharply.</a:t>
            </a:r>
          </a:p>
          <a:p>
            <a:pPr algn="l"/>
            <a:r>
              <a:rPr lang="en-US" dirty="0">
                <a:effectLst/>
              </a:rPr>
              <a:t>Additionally, customers are drawn to online competitors who offer lower prices and faster delivery, further eroding revenue.</a:t>
            </a:r>
          </a:p>
          <a:p>
            <a:pPr algn="l"/>
            <a:r>
              <a:rPr lang="en-US" dirty="0">
                <a:effectLst/>
              </a:rPr>
              <a:t>Operational costs are rising, mainly from imports and sustainable materials.</a:t>
            </a:r>
          </a:p>
          <a:p>
            <a:pPr algn="l"/>
            <a:r>
              <a:rPr lang="en-US" dirty="0">
                <a:effectLst/>
              </a:rPr>
              <a:t>The business operates with an outdated website that lacks mobile optimization, intuitive navigation, and secure payment processing. Digital marketing efforts are minimal, with no targeted campaigns or data analytics.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5W2H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l"/>
            <a:r>
              <a:rPr lang="en-US" dirty="0">
                <a:effectLst/>
              </a:rPr>
              <a:t>Stakeholders include customers and the owners, Liam and Priya.</a:t>
            </a:r>
          </a:p>
          <a:p>
            <a:pPr algn="l"/>
            <a:r>
              <a:rPr lang="en-US" dirty="0">
                <a:effectLst/>
              </a:rPr>
              <a:t>The primary issue is a decline in revenue and competitiveness.</a:t>
            </a:r>
          </a:p>
          <a:p>
            <a:pPr algn="l"/>
            <a:r>
              <a:rPr lang="en-US" dirty="0">
                <a:effectLst/>
              </a:rPr>
              <a:t>This decline has occurred over the past 12 months.</a:t>
            </a:r>
          </a:p>
          <a:p>
            <a:pPr algn="l"/>
            <a:r>
              <a:rPr lang="en-US" dirty="0">
                <a:effectLst/>
              </a:rPr>
              <a:t>The business is located in Norwich, UK.</a:t>
            </a:r>
          </a:p>
          <a:p>
            <a:pPr algn="l"/>
            <a:r>
              <a:rPr lang="en-US" dirty="0">
                <a:effectLst/>
              </a:rPr>
              <a:t>A weak digital presence and strong competition are key factors.</a:t>
            </a:r>
          </a:p>
          <a:p>
            <a:pPr algn="l"/>
            <a:r>
              <a:rPr lang="en-US" dirty="0">
                <a:effectLst/>
              </a:rPr>
              <a:t>An inefficient website and limited marketing drive the decline.</a:t>
            </a:r>
          </a:p>
          <a:p>
            <a:pPr algn="l"/>
            <a:r>
              <a:rPr lang="en-US" dirty="0">
                <a:effectLst/>
              </a:rPr>
              <a:t>Ultimately, these factors have led to a 30% decline in sales </a:t>
            </a:r>
          </a:p>
          <a:p>
            <a:pPr algn="l"/>
            <a:r>
              <a:rPr lang="en-US" dirty="0">
                <a:effectLst/>
              </a:rPr>
              <a:t>and ongoing increases in supply costs.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US" dirty="0">
                <a:effectLst/>
              </a:rPr>
              <a:t>Political factors include import policies and inflation.</a:t>
            </a:r>
          </a:p>
          <a:p>
            <a:pPr algn="l"/>
            <a:r>
              <a:rPr lang="en-US" dirty="0">
                <a:effectLst/>
              </a:rPr>
              <a:t>Economic factors involve reduced consumer spending and rising costs of flowers.</a:t>
            </a:r>
          </a:p>
          <a:p>
            <a:pPr algn="l"/>
            <a:r>
              <a:rPr lang="en-US" dirty="0">
                <a:effectLst/>
              </a:rPr>
              <a:t>Social trends show customers prefer convenience.</a:t>
            </a:r>
          </a:p>
          <a:p>
            <a:pPr algn="l"/>
            <a:r>
              <a:rPr lang="en-US" dirty="0">
                <a:effectLst/>
              </a:rPr>
              <a:t>Technological challenges include an outdated e-commerce platform lacking mobile compatibility, slow load times, limited payment methods, and no search engine optimization.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Cause-and-Effect (Ishikawa Diagram Summary)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dirty="0">
                <a:effectLst/>
              </a:rPr>
              <a:t>Staff have limited digital skills.</a:t>
            </a:r>
          </a:p>
          <a:p>
            <a:pPr algn="l"/>
            <a:r>
              <a:rPr lang="en-US" dirty="0">
                <a:effectLst/>
              </a:rPr>
              <a:t>Business processes adapt slowly to market changes.</a:t>
            </a:r>
          </a:p>
          <a:p>
            <a:pPr algn="l"/>
            <a:r>
              <a:rPr lang="en-US" dirty="0">
                <a:effectLst/>
              </a:rPr>
              <a:t>The market is characterized by strong online competitors.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Sales Decline Over 12 Months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/>
        </p:nvGraphicFramePr>
        <p:xfrm>
          <a:off x="914400" y="1371600"/>
          <a:ext cx="7315200" cy="3657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Competitor Comparison: Price &amp; Delivery Speed</a:t>
            </a:r>
          </a:p>
        </p:txBody>
      </p:sp>
      <p:graphicFrame>
        <p:nvGraphicFramePr>
          <p:cNvPr id="3" name="Chart 2"/>
          <p:cNvGraphicFramePr>
            <a:graphicFrameLocks noGrp="1"/>
          </p:cNvGraphicFramePr>
          <p:nvPr/>
        </p:nvGraphicFramePr>
        <p:xfrm>
          <a:off x="914400" y="1371600"/>
          <a:ext cx="7315200" cy="3657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US" dirty="0">
                <a:effectLst/>
              </a:rPr>
              <a:t>Technological limits include poor website usability.</a:t>
            </a:r>
          </a:p>
          <a:p>
            <a:pPr algn="l"/>
            <a:r>
              <a:rPr lang="en-US" dirty="0">
                <a:effectLst/>
              </a:rPr>
              <a:t>Material costs are high due to costly imports and eco-friendly packaging.</a:t>
            </a:r>
          </a:p>
          <a:p>
            <a:pPr algn="l"/>
            <a:r>
              <a:rPr lang="en-US" dirty="0">
                <a:effectLst/>
              </a:rPr>
              <a:t>Redesign the website immediately to integrate modern user experience and advanced e-commerce tools to drive online sales.</a:t>
            </a:r>
          </a:p>
          <a:p>
            <a:pPr algn="l"/>
            <a:r>
              <a:rPr lang="en-US" dirty="0">
                <a:effectLst/>
              </a:rPr>
              <a:t>Launch a subscription-based floral delivery service to secure recurring revenue streams.</a:t>
            </a:r>
          </a:p>
          <a:p>
            <a:pPr algn="l"/>
            <a:r>
              <a:rPr lang="en-US" dirty="0">
                <a:effectLst/>
              </a:rPr>
              <a:t>Strengthen marketing on Instagram and TikTok to rapidly increase digital visibility and engagement.</a:t>
            </a:r>
          </a:p>
          <a:p>
            <a:pPr algn="l"/>
            <a:r>
              <a:rPr lang="en-US" dirty="0">
                <a:effectLst/>
              </a:rPr>
              <a:t>Bundle eco-friendly products and position them with premium pricing to capture value-conscious segments.</a:t>
            </a:r>
          </a:p>
          <a:p>
            <a:pPr algn="l"/>
            <a:r>
              <a:rPr lang="en-US" dirty="0">
                <a:effectLst/>
              </a:rPr>
              <a:t>Pursue collaborations with local businesses to unlock cross-promotional opportunities and extend market reach.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(Harvard)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800" dirty="0">
                <a:effectLst/>
              </a:rPr>
              <a:t>•       Kotler, P. and Keller, K. (2020) Marketing Management.</a:t>
            </a:r>
          </a:p>
          <a:p>
            <a:pPr marL="0" indent="0" algn="l">
              <a:buNone/>
            </a:pPr>
            <a:r>
              <a:rPr lang="en-GB" sz="2800" dirty="0">
                <a:effectLst/>
              </a:rPr>
              <a:t>•       Slack, N. (2020) Operations Management.</a:t>
            </a:r>
          </a:p>
          <a:p>
            <a:pPr marL="0" indent="0" algn="l">
              <a:buNone/>
            </a:pPr>
            <a:r>
              <a:rPr lang="en-GB" sz="2800" dirty="0">
                <a:effectLst/>
              </a:rPr>
              <a:t>•       Johnson, G. et al. (2019). Exploring Strategy.</a:t>
            </a:r>
          </a:p>
          <a:p>
            <a:pPr marL="0" indent="0" algn="l">
              <a:buNone/>
            </a:pPr>
            <a:r>
              <a:rPr lang="en-GB" sz="2800" dirty="0">
                <a:effectLst/>
              </a:rPr>
              <a:t>•       Deloitte (2023) UK Retail Market Report.</a:t>
            </a:r>
          </a:p>
          <a:p>
            <a:pPr marL="0" indent="0" algn="l">
              <a:buNone/>
            </a:pPr>
            <a:r>
              <a:rPr lang="en-GB" sz="2800" dirty="0">
                <a:effectLst/>
              </a:rPr>
              <a:t>•       Statista (2024) Online Florist Market Insights.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497</Words>
  <Application>Microsoft Office PowerPoint</Application>
  <PresentationFormat>On-screen Show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Green Haven Florists – Problem Solving &amp; Decision Making</vt:lpstr>
      <vt:lpstr>Agenda</vt:lpstr>
      <vt:lpstr>Nature &amp; Scope of the Problem</vt:lpstr>
      <vt:lpstr>5W2H Analysis</vt:lpstr>
      <vt:lpstr>PESTEL Analysis</vt:lpstr>
      <vt:lpstr>Cause-and-Effect (Ishikawa Diagram Summary)</vt:lpstr>
      <vt:lpstr>Sales Decline Over 12 Months</vt:lpstr>
      <vt:lpstr>Competitor Comparison: Price &amp; Delivery Speed</vt:lpstr>
      <vt:lpstr>Recommendations</vt:lpstr>
      <vt:lpstr>References (Harvard)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Florists – Problem Solving &amp; Decision Making</dc:title>
  <dc:subject/>
  <dc:creator/>
  <cp:keywords/>
  <dc:description>generated using python-pptx</dc:description>
  <cp:lastModifiedBy>MARIUS C CROICU</cp:lastModifiedBy>
  <cp:revision>3</cp:revision>
  <dcterms:created xsi:type="dcterms:W3CDTF">2013-01-27T09:14:16Z</dcterms:created>
  <dcterms:modified xsi:type="dcterms:W3CDTF">2025-11-20T09:45:36Z</dcterms:modified>
  <cp:category/>
</cp:coreProperties>
</file>