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7" r:id="rId3"/>
    <p:sldId id="268" r:id="rId4"/>
    <p:sldId id="269" r:id="rId5"/>
    <p:sldId id="270" r:id="rId6"/>
    <p:sldId id="281" r:id="rId7"/>
    <p:sldId id="271" r:id="rId8"/>
    <p:sldId id="282" r:id="rId9"/>
    <p:sldId id="274" r:id="rId10"/>
    <p:sldId id="275" r:id="rId11"/>
    <p:sldId id="276" r:id="rId12"/>
    <p:sldId id="258" r:id="rId13"/>
    <p:sldId id="273" r:id="rId14"/>
    <p:sldId id="277" r:id="rId15"/>
    <p:sldId id="257" r:id="rId16"/>
    <p:sldId id="260" r:id="rId17"/>
    <p:sldId id="262" r:id="rId18"/>
    <p:sldId id="263" r:id="rId19"/>
    <p:sldId id="264" r:id="rId20"/>
    <p:sldId id="265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7500"/>
    <a:srgbClr val="926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388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187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FF9597D-7B8B-4161-BE94-4E68694848BD}" type="datetimeFigureOut">
              <a:rPr lang="en-US" smtClean="0"/>
              <a:pPr/>
              <a:t>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31C094F-CEF5-4B48-A643-EF9CB8A1CE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I4ctfQ-aY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747391"/>
          </a:xfrm>
        </p:spPr>
        <p:txBody>
          <a:bodyPr/>
          <a:lstStyle/>
          <a:p>
            <a:pPr algn="ctr"/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Primary Functions </a:t>
            </a:r>
            <a:b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at </a:t>
            </a:r>
            <a:b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4800" dirty="0" smtClean="0">
                <a:solidFill>
                  <a:schemeClr val="tx2">
                    <a:lumMod val="75000"/>
                  </a:schemeClr>
                </a:solidFill>
              </a:rPr>
              <a:t>Major Incidents</a:t>
            </a:r>
            <a:endParaRPr lang="en-GB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Major Incidents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Most major Incidents go through four stages: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lnSpc>
                <a:spcPct val="200000"/>
              </a:lnSpc>
            </a:pPr>
            <a:r>
              <a:rPr lang="en-GB" dirty="0" smtClean="0"/>
              <a:t>The Initial Response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Consolidation Stage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Recovery Phase, and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The restoration of Normality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34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Functions </a:t>
            </a:r>
            <a:br>
              <a:rPr lang="en-GB" dirty="0" smtClean="0"/>
            </a:br>
            <a:r>
              <a:rPr lang="en-GB" dirty="0" smtClean="0"/>
              <a:t>Police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Save Life,</a:t>
            </a:r>
          </a:p>
          <a:p>
            <a:r>
              <a:rPr lang="en-GB" dirty="0" smtClean="0"/>
              <a:t>Coordination of Emergency Services,</a:t>
            </a:r>
          </a:p>
          <a:p>
            <a:r>
              <a:rPr lang="en-GB" dirty="0" smtClean="0"/>
              <a:t>Scene Preservation,</a:t>
            </a:r>
          </a:p>
          <a:p>
            <a:r>
              <a:rPr lang="en-GB" dirty="0" smtClean="0"/>
              <a:t>Investigation – Crime? HSA?</a:t>
            </a:r>
          </a:p>
          <a:p>
            <a:r>
              <a:rPr lang="en-GB" dirty="0" smtClean="0"/>
              <a:t>Casualty Information,</a:t>
            </a:r>
          </a:p>
          <a:p>
            <a:r>
              <a:rPr lang="en-GB" dirty="0" smtClean="0"/>
              <a:t>Identification of Dead,</a:t>
            </a:r>
          </a:p>
          <a:p>
            <a:r>
              <a:rPr lang="en-GB" dirty="0" smtClean="0"/>
              <a:t>Prevention of Crime,</a:t>
            </a:r>
          </a:p>
          <a:p>
            <a:r>
              <a:rPr lang="en-GB" dirty="0" smtClean="0"/>
              <a:t>Family Liaison,</a:t>
            </a:r>
          </a:p>
          <a:p>
            <a:r>
              <a:rPr lang="en-GB" dirty="0" smtClean="0"/>
              <a:t>Restoration of </a:t>
            </a:r>
            <a:r>
              <a:rPr lang="en-GB" dirty="0" err="1" smtClean="0"/>
              <a:t>normaility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31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Functions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Fire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Life Saving (Search and Rescue),</a:t>
            </a:r>
          </a:p>
          <a:p>
            <a:r>
              <a:rPr lang="en-GB" dirty="0" smtClean="0"/>
              <a:t>Fire Fighting and Prevention,</a:t>
            </a:r>
          </a:p>
          <a:p>
            <a:r>
              <a:rPr lang="en-GB" dirty="0" smtClean="0"/>
              <a:t>Humanitarian Services,</a:t>
            </a:r>
          </a:p>
          <a:p>
            <a:r>
              <a:rPr lang="en-GB" dirty="0" smtClean="0"/>
              <a:t>Detection, Identification, Monitoring and Management of hazardous materials,</a:t>
            </a:r>
          </a:p>
          <a:p>
            <a:r>
              <a:rPr lang="en-GB" dirty="0" smtClean="0"/>
              <a:t>Provide Scientific advice (HAZMAT)</a:t>
            </a:r>
          </a:p>
          <a:p>
            <a:r>
              <a:rPr lang="en-GB" dirty="0" smtClean="0"/>
              <a:t>Salvage,</a:t>
            </a:r>
          </a:p>
          <a:p>
            <a:r>
              <a:rPr lang="en-GB" dirty="0" smtClean="0"/>
              <a:t>Safety Management in Inner Cordon,</a:t>
            </a:r>
          </a:p>
          <a:p>
            <a:r>
              <a:rPr lang="en-GB" dirty="0" smtClean="0"/>
              <a:t>Maintain Emergency Service cover.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19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Primary Functions  Ambulance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Save Life,</a:t>
            </a:r>
          </a:p>
          <a:p>
            <a:r>
              <a:rPr lang="en-GB" dirty="0" smtClean="0"/>
              <a:t>Provide Treatment,</a:t>
            </a:r>
          </a:p>
          <a:p>
            <a:r>
              <a:rPr lang="en-GB" dirty="0" smtClean="0"/>
              <a:t>Transport for Medical staff, equipment and resources (MIO, Mobile medical/surgery teams),</a:t>
            </a:r>
          </a:p>
          <a:p>
            <a:r>
              <a:rPr lang="en-GB" dirty="0" smtClean="0"/>
              <a:t>Triage Prioritisation of victims – triage sort area,</a:t>
            </a:r>
          </a:p>
          <a:p>
            <a:r>
              <a:rPr lang="en-GB" dirty="0" smtClean="0"/>
              <a:t>Focal Point for NHS (Communication) and Health Advisory Teams </a:t>
            </a:r>
            <a:r>
              <a:rPr lang="en-GB" dirty="0" err="1" smtClean="0"/>
              <a:t>etc</a:t>
            </a:r>
            <a:r>
              <a:rPr lang="en-GB" dirty="0" smtClean="0"/>
              <a:t>,</a:t>
            </a:r>
          </a:p>
          <a:p>
            <a:r>
              <a:rPr lang="en-GB" dirty="0" smtClean="0"/>
              <a:t>Identification/Nomination of Hospitals,</a:t>
            </a:r>
          </a:p>
          <a:p>
            <a:r>
              <a:rPr lang="en-GB" dirty="0" smtClean="0"/>
              <a:t>Maintain AS cover,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97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 smtClean="0"/>
              <a:t>7/7</a:t>
            </a:r>
            <a:endParaRPr lang="en-GB" dirty="0"/>
          </a:p>
        </p:txBody>
      </p:sp>
      <p:pic>
        <p:nvPicPr>
          <p:cNvPr id="4" name="HI4ctfQ-aY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908720"/>
            <a:ext cx="8229600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6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Police Officer on Scene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Declare Major Incident and pass appropriate information to Control Room (M/ETHANE)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Take Charge</a:t>
            </a:r>
          </a:p>
          <a:p>
            <a:endParaRPr lang="en-GB" dirty="0"/>
          </a:p>
          <a:p>
            <a:r>
              <a:rPr lang="en-GB" dirty="0"/>
              <a:t>Maintain Contact with Control Room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93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8640"/>
            <a:ext cx="7416824" cy="6480720"/>
          </a:xfrm>
        </p:spPr>
      </p:pic>
    </p:spTree>
    <p:extLst>
      <p:ext uri="{BB962C8B-B14F-4D97-AF65-F5344CB8AC3E}">
        <p14:creationId xmlns:p14="http://schemas.microsoft.com/office/powerpoint/2010/main" val="968872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FB Incident Commander (IC)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en-GB" dirty="0" smtClean="0"/>
              <a:t>On declaration of Major Incident will assess the report to control room, using phrase:</a:t>
            </a:r>
          </a:p>
          <a:p>
            <a:endParaRPr lang="en-GB" dirty="0"/>
          </a:p>
          <a:p>
            <a:r>
              <a:rPr lang="en-GB" dirty="0" smtClean="0"/>
              <a:t>‘INITIATE MAJOR INCIDENT PROCEDURE’</a:t>
            </a:r>
          </a:p>
          <a:p>
            <a:endParaRPr lang="en-GB" dirty="0" smtClean="0"/>
          </a:p>
          <a:p>
            <a:r>
              <a:rPr lang="en-GB" dirty="0" smtClean="0"/>
              <a:t>Assess, Identify Risks, form plan, resources.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540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Ambulance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First Ambulance personnel on scene adopts role of Ambulance Incident Officer (AIO),</a:t>
            </a:r>
          </a:p>
          <a:p>
            <a:r>
              <a:rPr lang="en-GB" dirty="0" smtClean="0"/>
              <a:t>The second Ambulance crew will initiate C&amp;C, triage and Ambulance Parking, additionally they will provide Emergency Operations Centre (EOC) with information (M/ETHANE)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51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Incident Officer (MIO)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Senior Clinician holding managerial responsibility for deployment of medical and nursing staff. </a:t>
            </a:r>
          </a:p>
          <a:p>
            <a:endParaRPr lang="en-GB" dirty="0" smtClean="0"/>
          </a:p>
          <a:p>
            <a:r>
              <a:rPr lang="en-GB" dirty="0" smtClean="0"/>
              <a:t>MIO’s generally mobilised from hospitals NOT receiving casualties.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13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3419872" y="764704"/>
            <a:ext cx="1872208" cy="11521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ounded Rectangle 2"/>
          <p:cNvSpPr/>
          <p:nvPr/>
        </p:nvSpPr>
        <p:spPr>
          <a:xfrm>
            <a:off x="3491880" y="4725144"/>
            <a:ext cx="1800200" cy="115212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Local Authority &amp; other agency rep’s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3491880" y="2636912"/>
            <a:ext cx="1800200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300192" y="2564904"/>
            <a:ext cx="1728192" cy="115212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827584" y="2636912"/>
            <a:ext cx="1872208" cy="108012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Ambulance Incident Officer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44208" y="285293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Fire Incident Commander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563888" y="2708920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Police Incident Officer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707904" y="1052736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Medical Incident Officer</a:t>
            </a:r>
            <a:endParaRPr lang="en-GB" dirty="0"/>
          </a:p>
        </p:txBody>
      </p:sp>
      <p:sp>
        <p:nvSpPr>
          <p:cNvPr id="14" name="Left-Right Arrow 13"/>
          <p:cNvSpPr/>
          <p:nvPr/>
        </p:nvSpPr>
        <p:spPr>
          <a:xfrm rot="19682963">
            <a:off x="1547664" y="1916832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Left-Right Arrow 14"/>
          <p:cNvSpPr/>
          <p:nvPr/>
        </p:nvSpPr>
        <p:spPr>
          <a:xfrm rot="1950636">
            <a:off x="5358736" y="1788255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Left-Right Arrow 15"/>
          <p:cNvSpPr/>
          <p:nvPr/>
        </p:nvSpPr>
        <p:spPr>
          <a:xfrm rot="2231425">
            <a:off x="1617933" y="4373962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Left-Right Arrow 16"/>
          <p:cNvSpPr/>
          <p:nvPr/>
        </p:nvSpPr>
        <p:spPr>
          <a:xfrm rot="19682963">
            <a:off x="5362348" y="4301953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Left-Right Arrow 17"/>
          <p:cNvSpPr/>
          <p:nvPr/>
        </p:nvSpPr>
        <p:spPr>
          <a:xfrm rot="16200000">
            <a:off x="3949996" y="4195020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Left-Right Arrow 18"/>
          <p:cNvSpPr/>
          <p:nvPr/>
        </p:nvSpPr>
        <p:spPr>
          <a:xfrm>
            <a:off x="2725861" y="3212976"/>
            <a:ext cx="694012" cy="9609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Left-Right Arrow 19"/>
          <p:cNvSpPr/>
          <p:nvPr/>
        </p:nvSpPr>
        <p:spPr>
          <a:xfrm>
            <a:off x="5436096" y="3212976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Left-Right Arrow 20"/>
          <p:cNvSpPr/>
          <p:nvPr/>
        </p:nvSpPr>
        <p:spPr>
          <a:xfrm rot="16200000">
            <a:off x="4067944" y="2276872"/>
            <a:ext cx="504056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ontent Placeholder 22"/>
          <p:cNvSpPr>
            <a:spLocks noGrp="1"/>
          </p:cNvSpPr>
          <p:nvPr>
            <p:ph idx="1"/>
          </p:nvPr>
        </p:nvSpPr>
        <p:spPr>
          <a:xfrm>
            <a:off x="457200" y="1896266"/>
            <a:ext cx="8229600" cy="4485061"/>
          </a:xfrm>
        </p:spPr>
        <p:txBody>
          <a:bodyPr/>
          <a:lstStyle/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7744" y="404664"/>
            <a:ext cx="4732320" cy="601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7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755576" y="620688"/>
            <a:ext cx="4464496" cy="56166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PP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1331640" y="1196752"/>
            <a:ext cx="3096344" cy="42484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2123728" y="2708920"/>
            <a:ext cx="1692188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/>
              <a:t>Scene</a:t>
            </a:r>
            <a:endParaRPr lang="en-GB" sz="3200" b="1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3815916" y="1844824"/>
            <a:ext cx="2988332" cy="1800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804248" y="1196752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Inner Cordon</a:t>
            </a:r>
          </a:p>
          <a:p>
            <a:r>
              <a:rPr lang="en-GB" sz="1600" dirty="0" smtClean="0"/>
              <a:t>This secures the Hazard and potential crime scene. Initially it will be cleared by police and fire FB of all non-essential people.</a:t>
            </a:r>
            <a:endParaRPr lang="en-GB" sz="1600" dirty="0"/>
          </a:p>
        </p:txBody>
      </p:sp>
      <p:sp>
        <p:nvSpPr>
          <p:cNvPr id="14" name="Oval 13"/>
          <p:cNvSpPr/>
          <p:nvPr/>
        </p:nvSpPr>
        <p:spPr>
          <a:xfrm>
            <a:off x="3131840" y="2492896"/>
            <a:ext cx="288032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1187624" y="1884880"/>
            <a:ext cx="288032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310082" y="188640"/>
            <a:ext cx="14941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Cordon Access Points</a:t>
            </a:r>
            <a:endParaRPr lang="en-GB" dirty="0"/>
          </a:p>
        </p:txBody>
      </p:sp>
      <p:cxnSp>
        <p:nvCxnSpPr>
          <p:cNvPr id="18" name="Straight Arrow Connector 17"/>
          <p:cNvCxnSpPr>
            <a:stCxn id="14" idx="7"/>
            <a:endCxn id="14" idx="7"/>
          </p:cNvCxnSpPr>
          <p:nvPr/>
        </p:nvCxnSpPr>
        <p:spPr>
          <a:xfrm>
            <a:off x="3377691" y="254562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14" idx="7"/>
          </p:cNvCxnSpPr>
          <p:nvPr/>
        </p:nvCxnSpPr>
        <p:spPr>
          <a:xfrm flipH="1">
            <a:off x="3377691" y="834971"/>
            <a:ext cx="2202421" cy="17106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endCxn id="16" idx="7"/>
          </p:cNvCxnSpPr>
          <p:nvPr/>
        </p:nvCxnSpPr>
        <p:spPr>
          <a:xfrm flipH="1">
            <a:off x="1433475" y="795178"/>
            <a:ext cx="4002621" cy="114242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/>
          <p:cNvSpPr/>
          <p:nvPr/>
        </p:nvSpPr>
        <p:spPr>
          <a:xfrm>
            <a:off x="1763689" y="4725144"/>
            <a:ext cx="93610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RVP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28" name="TextBox 1027"/>
          <p:cNvSpPr txBox="1"/>
          <p:nvPr/>
        </p:nvSpPr>
        <p:spPr>
          <a:xfrm>
            <a:off x="6948264" y="3113673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Traffic Cordon Prevents unauthorised vehicle access. Pedestrians only. </a:t>
            </a:r>
            <a:endParaRPr lang="en-GB" sz="1600" dirty="0"/>
          </a:p>
        </p:txBody>
      </p:sp>
      <p:cxnSp>
        <p:nvCxnSpPr>
          <p:cNvPr id="1030" name="Straight Arrow Connector 1029"/>
          <p:cNvCxnSpPr/>
          <p:nvPr/>
        </p:nvCxnSpPr>
        <p:spPr>
          <a:xfrm>
            <a:off x="5220072" y="443711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Straight Arrow Connector 1031"/>
          <p:cNvCxnSpPr>
            <a:stCxn id="1028" idx="1"/>
          </p:cNvCxnSpPr>
          <p:nvPr/>
        </p:nvCxnSpPr>
        <p:spPr>
          <a:xfrm flipH="1">
            <a:off x="5220072" y="3775393"/>
            <a:ext cx="1728192" cy="3736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Box 1032"/>
          <p:cNvSpPr txBox="1"/>
          <p:nvPr/>
        </p:nvSpPr>
        <p:spPr>
          <a:xfrm>
            <a:off x="6948264" y="4941168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Outer Cordon Forms a controlled area around the inner cordon. Only vetted people have access. </a:t>
            </a:r>
            <a:endParaRPr lang="en-GB" sz="1600" dirty="0"/>
          </a:p>
        </p:txBody>
      </p:sp>
      <p:cxnSp>
        <p:nvCxnSpPr>
          <p:cNvPr id="1037" name="Straight Arrow Connector 1036"/>
          <p:cNvCxnSpPr>
            <a:stCxn id="1033" idx="1"/>
          </p:cNvCxnSpPr>
          <p:nvPr/>
        </p:nvCxnSpPr>
        <p:spPr>
          <a:xfrm flipH="1" flipV="1">
            <a:off x="4427984" y="5069505"/>
            <a:ext cx="2520280" cy="65649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8" name="Rectangle 1037"/>
          <p:cNvSpPr/>
          <p:nvPr/>
        </p:nvSpPr>
        <p:spPr>
          <a:xfrm>
            <a:off x="2843808" y="4437112"/>
            <a:ext cx="1368152" cy="68872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</a:rPr>
              <a:t>Marshalling Area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044" name="TextBox 1043"/>
          <p:cNvSpPr txBox="1"/>
          <p:nvPr/>
        </p:nvSpPr>
        <p:spPr>
          <a:xfrm>
            <a:off x="1619672" y="2104693"/>
            <a:ext cx="86409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JESCC</a:t>
            </a:r>
            <a:endParaRPr lang="en-GB" dirty="0"/>
          </a:p>
        </p:txBody>
      </p:sp>
      <p:sp>
        <p:nvSpPr>
          <p:cNvPr id="2" name="Oval 1"/>
          <p:cNvSpPr/>
          <p:nvPr/>
        </p:nvSpPr>
        <p:spPr>
          <a:xfrm>
            <a:off x="755576" y="188640"/>
            <a:ext cx="1944216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</a:rPr>
              <a:t>Scene Access Control (SAC)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13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ounded Rectangle 23"/>
          <p:cNvSpPr/>
          <p:nvPr/>
        </p:nvSpPr>
        <p:spPr>
          <a:xfrm>
            <a:off x="1643042" y="571480"/>
            <a:ext cx="6500858" cy="421484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1857356" y="714356"/>
            <a:ext cx="5857916" cy="3500462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3428992" y="928670"/>
            <a:ext cx="2214578" cy="1785950"/>
          </a:xfrm>
          <a:prstGeom prst="roundRect">
            <a:avLst/>
          </a:prstGeom>
          <a:solidFill>
            <a:schemeClr val="bg1"/>
          </a:solidFill>
          <a:ln>
            <a:solidFill>
              <a:srgbClr val="926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Explosion 1 4"/>
          <p:cNvSpPr/>
          <p:nvPr/>
        </p:nvSpPr>
        <p:spPr>
          <a:xfrm>
            <a:off x="3714744" y="1428736"/>
            <a:ext cx="1643074" cy="100013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Bent Arrow 6"/>
          <p:cNvSpPr/>
          <p:nvPr/>
        </p:nvSpPr>
        <p:spPr>
          <a:xfrm rot="10800000">
            <a:off x="989565" y="1743026"/>
            <a:ext cx="2928958" cy="1500198"/>
          </a:xfrm>
          <a:prstGeom prst="ben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86182" y="235743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9A7500"/>
                </a:solidFill>
              </a:rPr>
              <a:t>Inner cordon</a:t>
            </a:r>
            <a:endParaRPr lang="en-GB" b="1" dirty="0">
              <a:solidFill>
                <a:srgbClr val="9A75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28794" y="264318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Evacuation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0034" y="10715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52434" y="1223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804834" y="13763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715008" y="157161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little police involvement</a:t>
            </a:r>
            <a:endParaRPr lang="en-GB" dirty="0"/>
          </a:p>
        </p:txBody>
      </p:sp>
      <p:cxnSp>
        <p:nvCxnSpPr>
          <p:cNvPr id="18" name="Straight Arrow Connector 17"/>
          <p:cNvCxnSpPr/>
          <p:nvPr/>
        </p:nvCxnSpPr>
        <p:spPr>
          <a:xfrm rot="10800000" flipV="1">
            <a:off x="5357818" y="1857364"/>
            <a:ext cx="714380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4929190" y="378619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>
                    <a:lumMod val="65000"/>
                  </a:schemeClr>
                </a:solidFill>
              </a:rPr>
              <a:t>Outer cordon/ </a:t>
            </a:r>
            <a:r>
              <a:rPr lang="en-GB" b="1" dirty="0" smtClean="0">
                <a:solidFill>
                  <a:srgbClr val="9A7500"/>
                </a:solidFill>
              </a:rPr>
              <a:t>Bronze</a:t>
            </a:r>
            <a:endParaRPr lang="en-GB" b="1" dirty="0">
              <a:solidFill>
                <a:srgbClr val="9A7500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357950" y="2786058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Welfare for Rescuers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357422" y="378619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Control All Access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14942" y="435769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Traffic Management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7643834" y="5643578"/>
            <a:ext cx="1214446" cy="78581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7858148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Gold</a:t>
            </a:r>
            <a:endParaRPr lang="en-GB" b="1" dirty="0"/>
          </a:p>
        </p:txBody>
      </p:sp>
      <p:sp>
        <p:nvSpPr>
          <p:cNvPr id="28" name="TextBox 27"/>
          <p:cNvSpPr txBox="1"/>
          <p:nvPr/>
        </p:nvSpPr>
        <p:spPr>
          <a:xfrm>
            <a:off x="214282" y="428604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Investigation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0" name="Straight Arrow Connector 29"/>
          <p:cNvCxnSpPr/>
          <p:nvPr/>
        </p:nvCxnSpPr>
        <p:spPr>
          <a:xfrm rot="10800000">
            <a:off x="1500166" y="785794"/>
            <a:ext cx="1785950" cy="7143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214282" y="3929066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Relatives Reception Centre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857224" y="5786454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Survivor Reception Centre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285109" y="4828112"/>
            <a:ext cx="2357454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Police Casualty Bureau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142976" y="4929198"/>
            <a:ext cx="1785950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Family Liaison Officer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8" name="Straight Arrow Connector 37"/>
          <p:cNvCxnSpPr>
            <a:endCxn id="34" idx="2"/>
          </p:cNvCxnSpPr>
          <p:nvPr/>
        </p:nvCxnSpPr>
        <p:spPr>
          <a:xfrm flipV="1">
            <a:off x="3786182" y="5197444"/>
            <a:ext cx="677654" cy="80332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 rot="16200000" flipV="1">
            <a:off x="4964909" y="5322107"/>
            <a:ext cx="714380" cy="50006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6072198" y="5072074"/>
            <a:ext cx="928694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Media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143504" y="5929330"/>
            <a:ext cx="128588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Temp. Mortuary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387949" y="6000768"/>
            <a:ext cx="1143008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Hospital</a:t>
            </a:r>
            <a:endParaRPr lang="en-GB" b="1" dirty="0">
              <a:solidFill>
                <a:srgbClr val="00B050"/>
              </a:solidFill>
            </a:endParaRPr>
          </a:p>
        </p:txBody>
      </p:sp>
      <p:cxnSp>
        <p:nvCxnSpPr>
          <p:cNvPr id="47" name="Straight Arrow Connector 46"/>
          <p:cNvCxnSpPr>
            <a:stCxn id="34" idx="3"/>
            <a:endCxn id="41" idx="1"/>
          </p:cNvCxnSpPr>
          <p:nvPr/>
        </p:nvCxnSpPr>
        <p:spPr>
          <a:xfrm>
            <a:off x="5642563" y="5012778"/>
            <a:ext cx="429635" cy="24396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 flipH="1" flipV="1">
            <a:off x="6964166" y="5393545"/>
            <a:ext cx="679668" cy="392909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Bent Arrow 53"/>
          <p:cNvSpPr/>
          <p:nvPr/>
        </p:nvSpPr>
        <p:spPr>
          <a:xfrm flipH="1" flipV="1">
            <a:off x="2928926" y="5214950"/>
            <a:ext cx="428628" cy="35719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5" name="Bent Arrow 54"/>
          <p:cNvSpPr/>
          <p:nvPr/>
        </p:nvSpPr>
        <p:spPr>
          <a:xfrm rot="5400000" flipH="1" flipV="1">
            <a:off x="500050" y="4929182"/>
            <a:ext cx="714348" cy="571504"/>
          </a:xfrm>
          <a:prstGeom prst="bentArrow">
            <a:avLst>
              <a:gd name="adj1" fmla="val 25000"/>
              <a:gd name="adj2" fmla="val 22576"/>
              <a:gd name="adj3" fmla="val 25000"/>
              <a:gd name="adj4" fmla="val 195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57" name="Straight Arrow Connector 56"/>
          <p:cNvCxnSpPr/>
          <p:nvPr/>
        </p:nvCxnSpPr>
        <p:spPr>
          <a:xfrm rot="5400000" flipH="1" flipV="1">
            <a:off x="1750199" y="5679297"/>
            <a:ext cx="285752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ounded Rectangle 35"/>
          <p:cNvSpPr/>
          <p:nvPr/>
        </p:nvSpPr>
        <p:spPr>
          <a:xfrm>
            <a:off x="7715272" y="4714884"/>
            <a:ext cx="1214446" cy="714380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Silver</a:t>
            </a:r>
            <a:endParaRPr lang="en-GB" b="1" dirty="0">
              <a:solidFill>
                <a:schemeClr val="tx1"/>
              </a:solidFill>
            </a:endParaRPr>
          </a:p>
        </p:txBody>
      </p:sp>
      <p:cxnSp>
        <p:nvCxnSpPr>
          <p:cNvPr id="39" name="Straight Arrow Connector 38"/>
          <p:cNvCxnSpPr>
            <a:stCxn id="36" idx="2"/>
            <a:endCxn id="26" idx="0"/>
          </p:cNvCxnSpPr>
          <p:nvPr/>
        </p:nvCxnSpPr>
        <p:spPr>
          <a:xfrm rot="5400000">
            <a:off x="8179619" y="5500702"/>
            <a:ext cx="214314" cy="714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7143768" y="4071942"/>
            <a:ext cx="1116000" cy="5715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0" grpId="0" animBg="1"/>
      <p:bldP spid="6" grpId="0" animBg="1"/>
      <p:bldP spid="5" grpId="0" animBg="1"/>
      <p:bldP spid="7" grpId="0" animBg="1"/>
      <p:bldP spid="8" grpId="0"/>
      <p:bldP spid="9" grpId="0"/>
      <p:bldP spid="16" grpId="0"/>
      <p:bldP spid="21" grpId="0"/>
      <p:bldP spid="22" grpId="0"/>
      <p:bldP spid="23" grpId="0"/>
      <p:bldP spid="25" grpId="0"/>
      <p:bldP spid="26" grpId="0" animBg="1"/>
      <p:bldP spid="27" grpId="0"/>
      <p:bldP spid="28" grpId="0"/>
      <p:bldP spid="31" grpId="0" animBg="1"/>
      <p:bldP spid="32" grpId="0" animBg="1"/>
      <p:bldP spid="34" grpId="0" animBg="1"/>
      <p:bldP spid="35" grpId="0" animBg="1"/>
      <p:bldP spid="41" grpId="0" animBg="1"/>
      <p:bldP spid="42" grpId="0" animBg="1"/>
      <p:bldP spid="43" grpId="0" animBg="1"/>
      <p:bldP spid="54" grpId="0" animBg="1"/>
      <p:bldP spid="55" grpId="0" animBg="1"/>
      <p:bldP spid="3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1026"/>
          <p:cNvSpPr>
            <a:spLocks noChangeArrowheads="1"/>
          </p:cNvSpPr>
          <p:nvPr/>
        </p:nvSpPr>
        <p:spPr bwMode="auto">
          <a:xfrm>
            <a:off x="323850" y="476250"/>
            <a:ext cx="5040313" cy="1066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r>
              <a:rPr lang="en-GB" sz="3200" b="1" dirty="0"/>
              <a:t>Levels of Command </a:t>
            </a:r>
          </a:p>
          <a:p>
            <a:r>
              <a:rPr lang="en-GB" sz="3200" b="1" dirty="0"/>
              <a:t>and Control</a:t>
            </a:r>
          </a:p>
        </p:txBody>
      </p:sp>
      <p:sp>
        <p:nvSpPr>
          <p:cNvPr id="176131" name="Rectangle 1027"/>
          <p:cNvSpPr>
            <a:spLocks noChangeArrowheads="1"/>
          </p:cNvSpPr>
          <p:nvPr/>
        </p:nvSpPr>
        <p:spPr bwMode="auto">
          <a:xfrm>
            <a:off x="609600" y="2209800"/>
            <a:ext cx="79248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the scene deploying staff and resources to resolve specific problems.</a:t>
            </a:r>
          </a:p>
        </p:txBody>
      </p:sp>
      <p:sp>
        <p:nvSpPr>
          <p:cNvPr id="176132" name="Rectangle 1028"/>
          <p:cNvSpPr>
            <a:spLocks noChangeArrowheads="1"/>
          </p:cNvSpPr>
          <p:nvPr/>
        </p:nvSpPr>
        <p:spPr bwMode="auto">
          <a:xfrm>
            <a:off x="0" y="3625850"/>
            <a:ext cx="87677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u="sng" dirty="0"/>
              <a:t>May</a:t>
            </a:r>
            <a:r>
              <a:rPr lang="en-GB" sz="2800" dirty="0"/>
              <a:t> be near the scene - formulates tactics to resolve incident and allocates resources to specific sectors.</a:t>
            </a:r>
          </a:p>
        </p:txBody>
      </p:sp>
      <p:sp>
        <p:nvSpPr>
          <p:cNvPr id="176133" name="Rectangle 1029"/>
          <p:cNvSpPr>
            <a:spLocks noChangeArrowheads="1"/>
          </p:cNvSpPr>
          <p:nvPr/>
        </p:nvSpPr>
        <p:spPr bwMode="auto">
          <a:xfrm>
            <a:off x="381000" y="5073650"/>
            <a:ext cx="8382000" cy="9461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Police HQ - sets policy, locates resources and deals with media issues.</a:t>
            </a:r>
          </a:p>
        </p:txBody>
      </p:sp>
      <p:sp>
        <p:nvSpPr>
          <p:cNvPr id="176134" name="WordArt 1030"/>
          <p:cNvSpPr>
            <a:spLocks noChangeAspect="1" noChangeArrowheads="1" noChangeShapeType="1" noTextEdit="1"/>
          </p:cNvSpPr>
          <p:nvPr/>
        </p:nvSpPr>
        <p:spPr bwMode="auto">
          <a:xfrm>
            <a:off x="2555875" y="1751013"/>
            <a:ext cx="2435225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 dirty="0">
                <a:gradFill rotWithShape="1">
                  <a:gsLst>
                    <a:gs pos="0">
                      <a:srgbClr val="825600"/>
                    </a:gs>
                    <a:gs pos="13000">
                      <a:srgbClr val="FFA800"/>
                    </a:gs>
                    <a:gs pos="28000">
                      <a:srgbClr val="825600"/>
                    </a:gs>
                    <a:gs pos="42999">
                      <a:srgbClr val="FFA800"/>
                    </a:gs>
                    <a:gs pos="58000">
                      <a:srgbClr val="825600"/>
                    </a:gs>
                    <a:gs pos="72000">
                      <a:srgbClr val="FFA800"/>
                    </a:gs>
                    <a:gs pos="87000">
                      <a:srgbClr val="825600"/>
                    </a:gs>
                    <a:gs pos="100000">
                      <a:srgbClr val="FFA800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OPERATIONAL</a:t>
            </a:r>
          </a:p>
        </p:txBody>
      </p:sp>
      <p:sp>
        <p:nvSpPr>
          <p:cNvPr id="176135" name="WordArt 1031"/>
          <p:cNvSpPr>
            <a:spLocks noChangeArrowheads="1" noChangeShapeType="1" noTextEdit="1"/>
          </p:cNvSpPr>
          <p:nvPr/>
        </p:nvSpPr>
        <p:spPr bwMode="auto">
          <a:xfrm>
            <a:off x="2687638" y="3276600"/>
            <a:ext cx="217170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>
                <a:gradFill rotWithShape="1">
                  <a:gsLst>
                    <a:gs pos="0">
                      <a:srgbClr val="FFFFFF"/>
                    </a:gs>
                    <a:gs pos="7001">
                      <a:srgbClr val="E6E6E6"/>
                    </a:gs>
                    <a:gs pos="32001">
                      <a:srgbClr val="7D8496"/>
                    </a:gs>
                    <a:gs pos="47000">
                      <a:srgbClr val="E6E6E6"/>
                    </a:gs>
                    <a:gs pos="85001">
                      <a:srgbClr val="7D8496"/>
                    </a:gs>
                    <a:gs pos="100000">
                      <a:srgbClr val="E6E6E6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TACTICAL</a:t>
            </a:r>
          </a:p>
        </p:txBody>
      </p:sp>
      <p:sp>
        <p:nvSpPr>
          <p:cNvPr id="176136" name="WordArt 1032"/>
          <p:cNvSpPr>
            <a:spLocks noChangeArrowheads="1" noChangeShapeType="1" noTextEdit="1"/>
          </p:cNvSpPr>
          <p:nvPr/>
        </p:nvSpPr>
        <p:spPr bwMode="auto">
          <a:xfrm>
            <a:off x="2563813" y="4608513"/>
            <a:ext cx="241935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>
                <a:gradFill rotWithShape="1">
                  <a:gsLst>
                    <a:gs pos="0">
                      <a:srgbClr val="E6DCAC"/>
                    </a:gs>
                    <a:gs pos="12000">
                      <a:srgbClr val="E6D78A"/>
                    </a:gs>
                    <a:gs pos="30000">
                      <a:srgbClr val="C7AC4C"/>
                    </a:gs>
                    <a:gs pos="45000">
                      <a:srgbClr val="E6D78A"/>
                    </a:gs>
                    <a:gs pos="77000">
                      <a:srgbClr val="C7AC4C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STRATEGIC</a:t>
            </a:r>
          </a:p>
        </p:txBody>
      </p:sp>
      <p:grpSp>
        <p:nvGrpSpPr>
          <p:cNvPr id="2" name="Group 1033"/>
          <p:cNvGrpSpPr>
            <a:grpSpLocks/>
          </p:cNvGrpSpPr>
          <p:nvPr/>
        </p:nvGrpSpPr>
        <p:grpSpPr bwMode="auto">
          <a:xfrm>
            <a:off x="5143500" y="1809750"/>
            <a:ext cx="1447800" cy="3238500"/>
            <a:chOff x="3744" y="1140"/>
            <a:chExt cx="912" cy="2040"/>
          </a:xfrm>
        </p:grpSpPr>
        <p:sp>
          <p:nvSpPr>
            <p:cNvPr id="2058" name="WordArt 1034"/>
            <p:cNvSpPr>
              <a:spLocks noChangeAspect="1" noChangeArrowheads="1" noChangeShapeType="1" noTextEdit="1"/>
            </p:cNvSpPr>
            <p:nvPr/>
          </p:nvSpPr>
          <p:spPr bwMode="auto">
            <a:xfrm>
              <a:off x="3744" y="1140"/>
              <a:ext cx="912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825600"/>
                      </a:gs>
                      <a:gs pos="13000">
                        <a:srgbClr val="FFA800"/>
                      </a:gs>
                      <a:gs pos="28000">
                        <a:srgbClr val="825600"/>
                      </a:gs>
                      <a:gs pos="42999">
                        <a:srgbClr val="FFA800"/>
                      </a:gs>
                      <a:gs pos="58000">
                        <a:srgbClr val="825600"/>
                      </a:gs>
                      <a:gs pos="72000">
                        <a:srgbClr val="FFA800"/>
                      </a:gs>
                      <a:gs pos="87000">
                        <a:srgbClr val="825600"/>
                      </a:gs>
                      <a:gs pos="100000">
                        <a:srgbClr val="FFA800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BRONZE</a:t>
              </a:r>
            </a:p>
          </p:txBody>
        </p:sp>
        <p:sp>
          <p:nvSpPr>
            <p:cNvPr id="2059" name="WordArt 1035"/>
            <p:cNvSpPr>
              <a:spLocks noChangeArrowheads="1" noChangeShapeType="1" noTextEdit="1"/>
            </p:cNvSpPr>
            <p:nvPr/>
          </p:nvSpPr>
          <p:spPr bwMode="auto">
            <a:xfrm>
              <a:off x="3744" y="2112"/>
              <a:ext cx="856" cy="22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FFFFFF"/>
                      </a:gs>
                      <a:gs pos="7001">
                        <a:srgbClr val="E6E6E6"/>
                      </a:gs>
                      <a:gs pos="32001">
                        <a:srgbClr val="7D8496"/>
                      </a:gs>
                      <a:gs pos="47000">
                        <a:srgbClr val="E6E6E6"/>
                      </a:gs>
                      <a:gs pos="85001">
                        <a:srgbClr val="7D8496"/>
                      </a:gs>
                      <a:gs pos="100000">
                        <a:srgbClr val="E6E6E6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SILVER</a:t>
              </a:r>
            </a:p>
          </p:txBody>
        </p:sp>
        <p:sp>
          <p:nvSpPr>
            <p:cNvPr id="2060" name="WordArt 1036"/>
            <p:cNvSpPr>
              <a:spLocks noChangeArrowheads="1" noChangeShapeType="1" noTextEdit="1"/>
            </p:cNvSpPr>
            <p:nvPr/>
          </p:nvSpPr>
          <p:spPr bwMode="auto">
            <a:xfrm>
              <a:off x="3744" y="2928"/>
              <a:ext cx="609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E6DCAC"/>
                      </a:gs>
                      <a:gs pos="12000">
                        <a:srgbClr val="E6D78A"/>
                      </a:gs>
                      <a:gs pos="30000">
                        <a:srgbClr val="C7AC4C"/>
                      </a:gs>
                      <a:gs pos="45000">
                        <a:srgbClr val="E6D78A"/>
                      </a:gs>
                      <a:gs pos="77000">
                        <a:srgbClr val="C7AC4C"/>
                      </a:gs>
                      <a:gs pos="100000">
                        <a:srgbClr val="E6DCAC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GOLD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926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6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76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76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76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76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7613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130" grpId="0" animBg="1" autoUpdateAnimBg="0"/>
      <p:bldP spid="176131" grpId="0" autoUpdateAnimBg="0"/>
      <p:bldP spid="176132" grpId="0" autoUpdateAnimBg="0"/>
      <p:bldP spid="176133" grpId="0" autoUpdateAnimBg="0"/>
      <p:bldP spid="176134" grpId="0" animBg="1"/>
      <p:bldP spid="176135" grpId="0" animBg="1"/>
      <p:bldP spid="17613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2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48509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STRATEGIC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GOLD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THINKERS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173038" y="2287588"/>
            <a:ext cx="29654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159750" name="Group 6"/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Not always required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Considers the longer term response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Controls agencies’ operational and tactical response</a:t>
                      </a: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9760" name="Group 16"/>
          <p:cNvGraphicFramePr>
            <a:graphicFrameLocks noGrp="1"/>
          </p:cNvGraphicFramePr>
          <p:nvPr>
            <p:ph/>
          </p:nvPr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Located away from the incident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Manages the impact of the response to the incident on day to day services</a:t>
                      </a: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Corporate approach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68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TACTICAL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C0C0C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SILVER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512887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DIRECTORS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160793" name="Group 25"/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or near the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scene</a:t>
                      </a: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and participate in joint meetings</a:t>
                      </a: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Obtain and prioritise allocation of resources</a:t>
                      </a: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0783" name="Group 15"/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Overall general management of the emergency response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Maintain inter-agency communication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531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771775" y="981075"/>
            <a:ext cx="1512888" cy="10477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400" b="1"/>
              <a:t>OPERATIONAL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BRONZE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DOERS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161797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643700"/>
              </p:ext>
            </p:extLst>
          </p:nvPr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/>
                <a:gridCol w="1951038"/>
                <a:gridCol w="1868487"/>
              </a:tblGrid>
              <a:tr h="1584325">
                <a:tc>
                  <a:txBody>
                    <a:bodyPr/>
                    <a:lstStyle/>
                    <a:p>
                      <a:pPr marL="0" marR="0" lvl="0" indent="0" algn="l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the scene(s) or associated areas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Incident Commander for each emergency service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Assess the extent of the problem(s)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1807" name="Group 15"/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/>
                <a:gridCol w="1949450"/>
                <a:gridCol w="1870075"/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with managers from other agencies on scene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Carry out specialist tasks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294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457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225</TotalTime>
  <Words>609</Words>
  <Application>Microsoft Office PowerPoint</Application>
  <PresentationFormat>On-screen Show (4:3)</PresentationFormat>
  <Paragraphs>148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Century Gothic</vt:lpstr>
      <vt:lpstr>Courier New</vt:lpstr>
      <vt:lpstr>Palatino Linotype</vt:lpstr>
      <vt:lpstr>Times New Roman</vt:lpstr>
      <vt:lpstr>Executive</vt:lpstr>
      <vt:lpstr>Primary Functions  at  Major Incidents</vt:lpstr>
      <vt:lpstr>Stages of Major Incidents </vt:lpstr>
      <vt:lpstr>Primary Functions  Police</vt:lpstr>
      <vt:lpstr>Primary Functions  Fire Service</vt:lpstr>
      <vt:lpstr>Primary Functions  Ambulance Service</vt:lpstr>
      <vt:lpstr>7/7</vt:lpstr>
      <vt:lpstr>First Police Officer on Scene</vt:lpstr>
      <vt:lpstr>PowerPoint Presentation</vt:lpstr>
      <vt:lpstr>FB Incident Commander (IC)</vt:lpstr>
      <vt:lpstr>Ambulance</vt:lpstr>
      <vt:lpstr>Medical Incident Officer (MIO)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the Police at a Major Incident</dc:title>
  <dc:creator>Greenslades</dc:creator>
  <cp:lastModifiedBy>Wynne Jones (Business &amp; Management)</cp:lastModifiedBy>
  <cp:revision>32</cp:revision>
  <dcterms:created xsi:type="dcterms:W3CDTF">2009-04-20T20:04:07Z</dcterms:created>
  <dcterms:modified xsi:type="dcterms:W3CDTF">2019-02-12T08:10:47Z</dcterms:modified>
</cp:coreProperties>
</file>