
<file path=[Content_Types].xml><?xml version="1.0" encoding="utf-8"?>
<Types xmlns="http://schemas.openxmlformats.org/package/2006/content-types">
  <Default Extension="xml" ContentType="application/xml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8"/>
  </p:notesMasterIdLst>
  <p:sldIdLst>
    <p:sldId id="266" r:id="rId2"/>
    <p:sldId id="277" r:id="rId3"/>
    <p:sldId id="267" r:id="rId4"/>
    <p:sldId id="265" r:id="rId5"/>
    <p:sldId id="278" r:id="rId6"/>
    <p:sldId id="279" r:id="rId7"/>
    <p:sldId id="274" r:id="rId8"/>
    <p:sldId id="276" r:id="rId9"/>
    <p:sldId id="275" r:id="rId10"/>
    <p:sldId id="263" r:id="rId11"/>
    <p:sldId id="273" r:id="rId12"/>
    <p:sldId id="264" r:id="rId13"/>
    <p:sldId id="258" r:id="rId14"/>
    <p:sldId id="259" r:id="rId15"/>
    <p:sldId id="268" r:id="rId16"/>
    <p:sldId id="269" r:id="rId17"/>
    <p:sldId id="260" r:id="rId18"/>
    <p:sldId id="283" r:id="rId19"/>
    <p:sldId id="270" r:id="rId20"/>
    <p:sldId id="261" r:id="rId21"/>
    <p:sldId id="271" r:id="rId22"/>
    <p:sldId id="281" r:id="rId23"/>
    <p:sldId id="280" r:id="rId24"/>
    <p:sldId id="282" r:id="rId25"/>
    <p:sldId id="272" r:id="rId26"/>
    <p:sldId id="284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48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notesMaster" Target="notesMasters/notesMaster1.xml"/><Relationship Id="rId29" Type="http://schemas.openxmlformats.org/officeDocument/2006/relationships/printerSettings" Target="printerSettings/printerSettings1.bin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presProps" Target="presProps.xml"/><Relationship Id="rId31" Type="http://schemas.openxmlformats.org/officeDocument/2006/relationships/viewProps" Target="viewProps.xml"/><Relationship Id="rId32" Type="http://schemas.openxmlformats.org/officeDocument/2006/relationships/theme" Target="theme/theme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73D15E-7D1F-471D-BFCD-F9451667B462}" type="datetimeFigureOut">
              <a:rPr lang="en-US" smtClean="0"/>
              <a:pPr/>
              <a:t>28/02/16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0E571E-FB14-42BF-AF0A-A922DA0424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972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3A73499-472C-463D-B315-27E4EC1EEDC6}" type="slidenum">
              <a:rPr lang="en-AU" smtClean="0"/>
              <a:pPr/>
              <a:t>10</a:t>
            </a:fld>
            <a:endParaRPr lang="en-AU" smtClean="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28/02/16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28/02/16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28/02/16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28/02/16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28/02/16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28/02/16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28/02/16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28/02/16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28/02/16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28/02/16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28/02/16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28/02/16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cipd.co.uk/hr-resources/podcasts/17-rewarding-performance.aspx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fGfemoNZUIc" TargetMode="External"/><Relationship Id="rId3" Type="http://schemas.openxmlformats.org/officeDocument/2006/relationships/hyperlink" Target="https://www.youtube.com/watch?v=5VgBQ9oXBbQ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ted.com/talks/dan_pink_on_motivation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pd.co.uk/hr-resources/podcasts/55-maximising-value-reward.aspx" TargetMode="External"/><Relationship Id="rId4" Type="http://schemas.openxmlformats.org/officeDocument/2006/relationships/hyperlink" Target="http://www.cipd.co.uk/hr-resources/factsheets/reward-pay-overview.aspx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cipd.co.uk/hr-resources/factsheets/strategic-reward-total-reward.aspx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Employee Relations and Reward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6600" dirty="0" smtClean="0">
                <a:solidFill>
                  <a:schemeClr val="tx1"/>
                </a:solidFill>
              </a:rPr>
              <a:t>Reward and Total Reward</a:t>
            </a:r>
            <a:endParaRPr lang="en-GB" sz="6600" dirty="0">
              <a:solidFill>
                <a:schemeClr val="tx1"/>
              </a:solidFill>
            </a:endParaRPr>
          </a:p>
        </p:txBody>
      </p:sp>
      <p:pic>
        <p:nvPicPr>
          <p:cNvPr id="1026" name="Picture 2" descr="D:\Jayne\Desktop\tsd-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77000" y="685800"/>
            <a:ext cx="1809750" cy="7239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Reflection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Redundancy</a:t>
            </a:r>
          </a:p>
          <a:p>
            <a:r>
              <a:rPr lang="en-US" dirty="0" smtClean="0"/>
              <a:t>Dismissal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20057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dirty="0" smtClean="0"/>
              <a:t>Objectives</a:t>
            </a:r>
            <a:endParaRPr lang="en-GB" sz="5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Understand reward.</a:t>
            </a:r>
          </a:p>
          <a:p>
            <a:r>
              <a:rPr lang="en-GB" dirty="0" smtClean="0"/>
              <a:t>Understand total reward.</a:t>
            </a:r>
          </a:p>
          <a:p>
            <a:r>
              <a:rPr lang="en-GB" dirty="0" smtClean="0"/>
              <a:t>Intrinsic and extrinsic factors.</a:t>
            </a:r>
          </a:p>
          <a:p>
            <a:r>
              <a:rPr lang="en-GB" dirty="0" smtClean="0"/>
              <a:t>Consider the five elements of total reward.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19256" cy="851942"/>
          </a:xfrm>
        </p:spPr>
        <p:txBody>
          <a:bodyPr/>
          <a:lstStyle/>
          <a:p>
            <a:pPr algn="ctr"/>
            <a:r>
              <a:rPr lang="en-US" b="1" dirty="0" smtClean="0"/>
              <a:t>Reward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935163"/>
            <a:ext cx="8568952" cy="4374157"/>
          </a:xfrm>
        </p:spPr>
        <p:txBody>
          <a:bodyPr/>
          <a:lstStyle/>
          <a:p>
            <a:r>
              <a:rPr lang="en-US" dirty="0" smtClean="0"/>
              <a:t>Each element of compensation and benefits, is known as reward.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Total rewards include </a:t>
            </a:r>
            <a:r>
              <a:rPr lang="en-US" b="1" dirty="0" smtClean="0"/>
              <a:t>everything</a:t>
            </a:r>
            <a:r>
              <a:rPr lang="en-US" dirty="0" smtClean="0"/>
              <a:t> the employee perceives to be of </a:t>
            </a:r>
            <a:r>
              <a:rPr lang="en-US" b="1" dirty="0" smtClean="0"/>
              <a:t>value</a:t>
            </a:r>
            <a:r>
              <a:rPr lang="en-US" dirty="0" smtClean="0"/>
              <a:t> resulting from employment relationship.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are some of the current issues around the way employees are </a:t>
            </a:r>
            <a:r>
              <a:rPr lang="en-US" dirty="0" smtClean="0"/>
              <a:t>rewarded and paid?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2763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CIPD Podcast – Rewarding Performance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http://www.cipd.co.uk/hr-resources/podcasts/17-rewarding-</a:t>
            </a:r>
            <a:r>
              <a:rPr lang="en-US" dirty="0" smtClean="0">
                <a:hlinkClick r:id="rId2"/>
              </a:rPr>
              <a:t>performance.aspx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353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What are Intrinsic Rewards?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Intrinsic rewards</a:t>
            </a:r>
            <a:r>
              <a:rPr lang="en-GB" dirty="0" smtClean="0"/>
              <a:t> are ones that come from within the employee. An employee who is motivated </a:t>
            </a:r>
            <a:r>
              <a:rPr lang="en-GB" b="1" dirty="0" smtClean="0"/>
              <a:t>intrinsically</a:t>
            </a:r>
            <a:r>
              <a:rPr lang="en-GB" dirty="0" smtClean="0"/>
              <a:t> is working for his or her own satisfaction and may value challenging work he or she perceives to be meaningful to the company.</a:t>
            </a:r>
          </a:p>
          <a:p>
            <a:r>
              <a:rPr lang="en-GB" dirty="0" smtClean="0"/>
              <a:t>An intrinsic reward is intangible – a reward that you cannot see.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Extrinsic Rewards?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Extrinsic rewards</a:t>
            </a:r>
            <a:r>
              <a:rPr lang="en-GB" dirty="0" smtClean="0"/>
              <a:t> are quantitative and include pay, bonuses, paid leave and holidays etc.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Total Rewards for Employees</a:t>
            </a:r>
          </a:p>
          <a:p>
            <a:pPr>
              <a:buNone/>
            </a:pPr>
            <a:r>
              <a:rPr lang="en-GB" sz="2400" dirty="0" smtClean="0">
                <a:hlinkClick r:id="rId2"/>
              </a:rPr>
              <a:t>https://www.youtube.com/watch?v=fGfemoNZUIc</a:t>
            </a:r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The Power of Total Rewards to Engage Employees</a:t>
            </a:r>
          </a:p>
          <a:p>
            <a:pPr>
              <a:buNone/>
            </a:pPr>
            <a:r>
              <a:rPr lang="en-GB" sz="2400" dirty="0" smtClean="0">
                <a:hlinkClick r:id="rId3"/>
              </a:rPr>
              <a:t>https://www.youtube.com/watch?v=5VgBQ9oXBbQ</a:t>
            </a:r>
            <a:endParaRPr lang="en-GB" sz="2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ChangeArrowheads="1"/>
          </p:cNvSpPr>
          <p:nvPr/>
        </p:nvSpPr>
        <p:spPr bwMode="auto">
          <a:xfrm>
            <a:off x="3124200" y="468313"/>
            <a:ext cx="3505200" cy="381000"/>
          </a:xfrm>
          <a:prstGeom prst="rect">
            <a:avLst/>
          </a:prstGeom>
          <a:solidFill>
            <a:schemeClr val="tx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en-AU" sz="2000" dirty="0" smtClean="0">
                <a:solidFill>
                  <a:schemeClr val="bg2"/>
                </a:solidFill>
              </a:rPr>
              <a:t>Total </a:t>
            </a:r>
            <a:r>
              <a:rPr lang="en-AU" sz="2000" dirty="0">
                <a:solidFill>
                  <a:schemeClr val="bg2"/>
                </a:solidFill>
              </a:rPr>
              <a:t>Rewards </a:t>
            </a:r>
          </a:p>
        </p:txBody>
      </p:sp>
      <p:sp>
        <p:nvSpPr>
          <p:cNvPr id="16387" name="Rectangle 3"/>
          <p:cNvSpPr>
            <a:spLocks noChangeArrowheads="1"/>
          </p:cNvSpPr>
          <p:nvPr/>
        </p:nvSpPr>
        <p:spPr bwMode="auto">
          <a:xfrm>
            <a:off x="914400" y="1230313"/>
            <a:ext cx="3505200" cy="304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en-AU" sz="2000">
                <a:solidFill>
                  <a:schemeClr val="bg1"/>
                </a:solidFill>
              </a:rPr>
              <a:t>Financial</a:t>
            </a:r>
            <a:endParaRPr lang="en-AU">
              <a:solidFill>
                <a:schemeClr val="bg1"/>
              </a:solidFill>
            </a:endParaRP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4953000" y="1230313"/>
            <a:ext cx="3505200" cy="304800"/>
          </a:xfrm>
          <a:prstGeom prst="rect">
            <a:avLst/>
          </a:prstGeom>
          <a:solidFill>
            <a:schemeClr val="accent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en-AU" sz="2000" dirty="0">
                <a:solidFill>
                  <a:schemeClr val="bg1"/>
                </a:solidFill>
              </a:rPr>
              <a:t>Non-Financial</a:t>
            </a:r>
            <a:endParaRPr lang="en-AU" dirty="0">
              <a:solidFill>
                <a:schemeClr val="bg1"/>
              </a:solidFill>
            </a:endParaRPr>
          </a:p>
        </p:txBody>
      </p:sp>
      <p:sp>
        <p:nvSpPr>
          <p:cNvPr id="16389" name="Rectangle 5"/>
          <p:cNvSpPr>
            <a:spLocks noChangeArrowheads="1"/>
          </p:cNvSpPr>
          <p:nvPr/>
        </p:nvSpPr>
        <p:spPr bwMode="auto">
          <a:xfrm>
            <a:off x="609600" y="2525713"/>
            <a:ext cx="1752600" cy="3505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en-AU" sz="2000" dirty="0">
                <a:solidFill>
                  <a:schemeClr val="bg1"/>
                </a:solidFill>
              </a:rPr>
              <a:t>DIRECT</a:t>
            </a:r>
          </a:p>
          <a:p>
            <a:pPr algn="l"/>
            <a:r>
              <a:rPr lang="en-AU" sz="2000" dirty="0">
                <a:solidFill>
                  <a:schemeClr val="bg1"/>
                </a:solidFill>
              </a:rPr>
              <a:t>(cash)</a:t>
            </a:r>
          </a:p>
          <a:p>
            <a:pPr algn="l"/>
            <a:endParaRPr lang="en-AU" sz="2000" dirty="0">
              <a:solidFill>
                <a:schemeClr val="bg1"/>
              </a:solidFill>
            </a:endParaRPr>
          </a:p>
          <a:p>
            <a:pPr algn="l">
              <a:buFontTx/>
              <a:buChar char="•"/>
            </a:pPr>
            <a:r>
              <a:rPr lang="en-AU" sz="2000" b="0" dirty="0">
                <a:solidFill>
                  <a:schemeClr val="bg1"/>
                </a:solidFill>
              </a:rPr>
              <a:t> Salaries</a:t>
            </a:r>
          </a:p>
          <a:p>
            <a:pPr algn="l">
              <a:buFontTx/>
              <a:buChar char="•"/>
            </a:pPr>
            <a:r>
              <a:rPr lang="en-AU" sz="2000" b="0" dirty="0">
                <a:solidFill>
                  <a:schemeClr val="bg1"/>
                </a:solidFill>
              </a:rPr>
              <a:t> Incentives</a:t>
            </a:r>
          </a:p>
          <a:p>
            <a:pPr algn="l">
              <a:buFontTx/>
              <a:buChar char="•"/>
            </a:pPr>
            <a:r>
              <a:rPr lang="en-AU" sz="2000" b="0" dirty="0">
                <a:solidFill>
                  <a:schemeClr val="bg1"/>
                </a:solidFill>
              </a:rPr>
              <a:t> Bonuses</a:t>
            </a:r>
          </a:p>
          <a:p>
            <a:pPr algn="l"/>
            <a:endParaRPr lang="en-AU" b="0" dirty="0">
              <a:solidFill>
                <a:schemeClr val="bg1"/>
              </a:solidFill>
            </a:endParaRPr>
          </a:p>
          <a:p>
            <a:pPr algn="l"/>
            <a:endParaRPr lang="en-AU" b="0" dirty="0">
              <a:solidFill>
                <a:schemeClr val="bg1"/>
              </a:solidFill>
            </a:endParaRPr>
          </a:p>
          <a:p>
            <a:pPr algn="l"/>
            <a:endParaRPr lang="en-AU" b="0" dirty="0">
              <a:solidFill>
                <a:schemeClr val="bg1"/>
              </a:solidFill>
            </a:endParaRPr>
          </a:p>
          <a:p>
            <a:pPr algn="l">
              <a:buFontTx/>
              <a:buChar char="•"/>
            </a:pPr>
            <a:endParaRPr lang="en-AU" b="0" dirty="0">
              <a:solidFill>
                <a:schemeClr val="bg1"/>
              </a:solidFill>
            </a:endParaRPr>
          </a:p>
        </p:txBody>
      </p:sp>
      <p:sp>
        <p:nvSpPr>
          <p:cNvPr id="16390" name="Rectangle 6"/>
          <p:cNvSpPr>
            <a:spLocks noChangeArrowheads="1"/>
          </p:cNvSpPr>
          <p:nvPr/>
        </p:nvSpPr>
        <p:spPr bwMode="auto">
          <a:xfrm>
            <a:off x="2514600" y="2514600"/>
            <a:ext cx="1828800" cy="3505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en-AU" sz="2000" dirty="0">
                <a:solidFill>
                  <a:schemeClr val="bg1"/>
                </a:solidFill>
              </a:rPr>
              <a:t>INDIRECT</a:t>
            </a:r>
          </a:p>
          <a:p>
            <a:pPr algn="l"/>
            <a:r>
              <a:rPr lang="en-AU" sz="2000" dirty="0">
                <a:solidFill>
                  <a:schemeClr val="bg1"/>
                </a:solidFill>
              </a:rPr>
              <a:t>(benefits)</a:t>
            </a:r>
          </a:p>
          <a:p>
            <a:pPr algn="l">
              <a:buFontTx/>
              <a:buChar char="•"/>
            </a:pPr>
            <a:r>
              <a:rPr lang="en-AU" sz="2000" b="0" dirty="0">
                <a:solidFill>
                  <a:schemeClr val="bg1"/>
                </a:solidFill>
              </a:rPr>
              <a:t> Insurance</a:t>
            </a:r>
          </a:p>
          <a:p>
            <a:pPr algn="l">
              <a:buFontTx/>
              <a:buChar char="•"/>
            </a:pPr>
            <a:r>
              <a:rPr lang="en-AU" sz="2000" b="0" dirty="0">
                <a:solidFill>
                  <a:schemeClr val="bg1"/>
                </a:solidFill>
              </a:rPr>
              <a:t> Holidays</a:t>
            </a:r>
          </a:p>
          <a:p>
            <a:pPr algn="l">
              <a:buFontTx/>
              <a:buChar char="•"/>
            </a:pPr>
            <a:r>
              <a:rPr lang="en-AU" sz="2000" b="0" dirty="0">
                <a:solidFill>
                  <a:schemeClr val="bg1"/>
                </a:solidFill>
              </a:rPr>
              <a:t> Medical and </a:t>
            </a:r>
          </a:p>
          <a:p>
            <a:pPr algn="l"/>
            <a:r>
              <a:rPr lang="en-AU" sz="2000" b="0" dirty="0">
                <a:solidFill>
                  <a:schemeClr val="bg1"/>
                </a:solidFill>
              </a:rPr>
              <a:t>  health</a:t>
            </a:r>
          </a:p>
          <a:p>
            <a:pPr algn="l">
              <a:buFontTx/>
              <a:buChar char="•"/>
            </a:pPr>
            <a:r>
              <a:rPr lang="en-AU" sz="2000" b="0" dirty="0">
                <a:solidFill>
                  <a:schemeClr val="bg1"/>
                </a:solidFill>
              </a:rPr>
              <a:t> Child care</a:t>
            </a:r>
          </a:p>
          <a:p>
            <a:pPr algn="l">
              <a:buFontTx/>
              <a:buChar char="•"/>
            </a:pPr>
            <a:r>
              <a:rPr lang="en-AU" sz="2000" b="0" dirty="0">
                <a:solidFill>
                  <a:schemeClr val="bg1"/>
                </a:solidFill>
              </a:rPr>
              <a:t> Employee </a:t>
            </a:r>
          </a:p>
          <a:p>
            <a:pPr algn="l"/>
            <a:r>
              <a:rPr lang="en-AU" sz="2000" b="0" dirty="0">
                <a:solidFill>
                  <a:schemeClr val="bg1"/>
                </a:solidFill>
              </a:rPr>
              <a:t>  assistance</a:t>
            </a:r>
          </a:p>
          <a:p>
            <a:pPr algn="l"/>
            <a:endParaRPr lang="en-AU" sz="2000" b="0" dirty="0">
              <a:solidFill>
                <a:schemeClr val="bg1"/>
              </a:solidFill>
            </a:endParaRPr>
          </a:p>
          <a:p>
            <a:pPr algn="l"/>
            <a:endParaRPr lang="en-AU" sz="2000" b="0" dirty="0">
              <a:solidFill>
                <a:schemeClr val="bg1"/>
              </a:solidFill>
            </a:endParaRPr>
          </a:p>
        </p:txBody>
      </p:sp>
      <p:sp>
        <p:nvSpPr>
          <p:cNvPr id="16391" name="Rectangle 7"/>
          <p:cNvSpPr>
            <a:spLocks noChangeArrowheads="1"/>
          </p:cNvSpPr>
          <p:nvPr/>
        </p:nvSpPr>
        <p:spPr bwMode="auto">
          <a:xfrm>
            <a:off x="4427538" y="2492375"/>
            <a:ext cx="1944687" cy="3516313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en-AU" sz="2000" dirty="0">
                <a:solidFill>
                  <a:schemeClr val="bg1"/>
                </a:solidFill>
              </a:rPr>
              <a:t>JOB</a:t>
            </a:r>
          </a:p>
          <a:p>
            <a:pPr algn="l">
              <a:buFontTx/>
              <a:buChar char="•"/>
            </a:pPr>
            <a:r>
              <a:rPr lang="en-AU" sz="2000" b="0" dirty="0">
                <a:solidFill>
                  <a:schemeClr val="bg1"/>
                </a:solidFill>
              </a:rPr>
              <a:t> Interesting </a:t>
            </a:r>
          </a:p>
          <a:p>
            <a:pPr algn="l"/>
            <a:r>
              <a:rPr lang="en-AU" sz="2000" b="0" dirty="0">
                <a:solidFill>
                  <a:schemeClr val="bg1"/>
                </a:solidFill>
              </a:rPr>
              <a:t>  work</a:t>
            </a:r>
          </a:p>
          <a:p>
            <a:pPr algn="l">
              <a:buFontTx/>
              <a:buChar char="•"/>
            </a:pPr>
            <a:r>
              <a:rPr lang="en-AU" sz="2000" b="0" dirty="0">
                <a:solidFill>
                  <a:schemeClr val="bg1"/>
                </a:solidFill>
              </a:rPr>
              <a:t> Challenge</a:t>
            </a:r>
          </a:p>
          <a:p>
            <a:pPr algn="l">
              <a:buFontTx/>
              <a:buChar char="•"/>
            </a:pPr>
            <a:r>
              <a:rPr lang="en-AU" sz="2000" b="0" dirty="0">
                <a:solidFill>
                  <a:schemeClr val="bg1"/>
                </a:solidFill>
              </a:rPr>
              <a:t> Responsibility</a:t>
            </a:r>
          </a:p>
          <a:p>
            <a:pPr algn="l">
              <a:buFontTx/>
              <a:buChar char="•"/>
            </a:pPr>
            <a:r>
              <a:rPr lang="en-AU" sz="2000" b="0" dirty="0">
                <a:solidFill>
                  <a:schemeClr val="bg1"/>
                </a:solidFill>
              </a:rPr>
              <a:t> Recognition</a:t>
            </a:r>
          </a:p>
          <a:p>
            <a:pPr algn="l">
              <a:buFontTx/>
              <a:buChar char="•"/>
            </a:pPr>
            <a:r>
              <a:rPr lang="en-AU" sz="2000" b="0" dirty="0">
                <a:solidFill>
                  <a:schemeClr val="bg1"/>
                </a:solidFill>
              </a:rPr>
              <a:t> Advancement</a:t>
            </a:r>
          </a:p>
          <a:p>
            <a:pPr algn="l"/>
            <a:endParaRPr lang="en-AU" b="0" dirty="0"/>
          </a:p>
          <a:p>
            <a:pPr algn="l"/>
            <a:endParaRPr lang="en-AU" b="0" dirty="0"/>
          </a:p>
          <a:p>
            <a:pPr algn="l"/>
            <a:endParaRPr lang="en-AU" b="0" dirty="0"/>
          </a:p>
        </p:txBody>
      </p:sp>
      <p:sp>
        <p:nvSpPr>
          <p:cNvPr id="16392" name="Rectangle 8"/>
          <p:cNvSpPr>
            <a:spLocks noChangeArrowheads="1"/>
          </p:cNvSpPr>
          <p:nvPr/>
        </p:nvSpPr>
        <p:spPr bwMode="auto">
          <a:xfrm>
            <a:off x="6477000" y="2525713"/>
            <a:ext cx="2209800" cy="35052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en-AU" sz="2000" dirty="0">
                <a:solidFill>
                  <a:schemeClr val="bg1"/>
                </a:solidFill>
              </a:rPr>
              <a:t>ENVIRONMENT</a:t>
            </a:r>
          </a:p>
          <a:p>
            <a:pPr algn="l">
              <a:buFontTx/>
              <a:buChar char="•"/>
            </a:pPr>
            <a:r>
              <a:rPr lang="en-AU" sz="2000" b="0" dirty="0">
                <a:solidFill>
                  <a:schemeClr val="bg1"/>
                </a:solidFill>
              </a:rPr>
              <a:t> Good policies</a:t>
            </a:r>
          </a:p>
          <a:p>
            <a:pPr algn="l"/>
            <a:r>
              <a:rPr lang="en-AU" sz="2000" b="0" dirty="0">
                <a:solidFill>
                  <a:schemeClr val="bg1"/>
                </a:solidFill>
              </a:rPr>
              <a:t>  and practices</a:t>
            </a:r>
          </a:p>
          <a:p>
            <a:pPr algn="l">
              <a:buFontTx/>
              <a:buChar char="•"/>
            </a:pPr>
            <a:r>
              <a:rPr lang="en-AU" sz="2000" b="0" dirty="0">
                <a:solidFill>
                  <a:schemeClr val="bg1"/>
                </a:solidFill>
              </a:rPr>
              <a:t> Competent </a:t>
            </a:r>
          </a:p>
          <a:p>
            <a:pPr algn="l"/>
            <a:r>
              <a:rPr lang="en-AU" sz="2000" b="0" dirty="0">
                <a:solidFill>
                  <a:schemeClr val="bg1"/>
                </a:solidFill>
              </a:rPr>
              <a:t>  supervision</a:t>
            </a:r>
          </a:p>
          <a:p>
            <a:pPr algn="l">
              <a:buFontTx/>
              <a:buChar char="•"/>
            </a:pPr>
            <a:r>
              <a:rPr lang="en-AU" sz="2000" b="0" dirty="0">
                <a:solidFill>
                  <a:schemeClr val="bg1"/>
                </a:solidFill>
              </a:rPr>
              <a:t> Congenial </a:t>
            </a:r>
          </a:p>
          <a:p>
            <a:pPr algn="l"/>
            <a:r>
              <a:rPr lang="en-AU" sz="2000" b="0" dirty="0">
                <a:solidFill>
                  <a:schemeClr val="bg1"/>
                </a:solidFill>
              </a:rPr>
              <a:t>  co-workers </a:t>
            </a:r>
          </a:p>
          <a:p>
            <a:pPr algn="l">
              <a:buFontTx/>
              <a:buChar char="•"/>
            </a:pPr>
            <a:r>
              <a:rPr lang="en-AU" sz="2000" b="0" dirty="0">
                <a:solidFill>
                  <a:schemeClr val="bg1"/>
                </a:solidFill>
              </a:rPr>
              <a:t> Safe and</a:t>
            </a:r>
          </a:p>
          <a:p>
            <a:pPr algn="l"/>
            <a:r>
              <a:rPr lang="en-AU" sz="2000" b="0" dirty="0">
                <a:solidFill>
                  <a:schemeClr val="bg1"/>
                </a:solidFill>
              </a:rPr>
              <a:t>  healthy work </a:t>
            </a:r>
          </a:p>
          <a:p>
            <a:pPr algn="l"/>
            <a:r>
              <a:rPr lang="en-AU" sz="2000" b="0" dirty="0">
                <a:solidFill>
                  <a:schemeClr val="bg1"/>
                </a:solidFill>
              </a:rPr>
              <a:t>  environment</a:t>
            </a:r>
          </a:p>
          <a:p>
            <a:pPr algn="l">
              <a:buFontTx/>
              <a:buChar char="•"/>
            </a:pPr>
            <a:r>
              <a:rPr lang="en-AU" sz="2000" b="0" dirty="0">
                <a:solidFill>
                  <a:schemeClr val="bg1"/>
                </a:solidFill>
              </a:rPr>
              <a:t> Fair treatment</a:t>
            </a:r>
            <a:endParaRPr lang="en-AU" b="0" dirty="0">
              <a:solidFill>
                <a:schemeClr val="bg1"/>
              </a:solidFill>
            </a:endParaRPr>
          </a:p>
        </p:txBody>
      </p:sp>
      <p:sp>
        <p:nvSpPr>
          <p:cNvPr id="16393" name="AutoShape 9"/>
          <p:cNvSpPr>
            <a:spLocks noChangeArrowheads="1"/>
          </p:cNvSpPr>
          <p:nvPr/>
        </p:nvSpPr>
        <p:spPr bwMode="auto">
          <a:xfrm rot="16200000" flipH="1">
            <a:off x="2133600" y="239713"/>
            <a:ext cx="685800" cy="12954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2912 h 21600"/>
              <a:gd name="T14" fmla="*/ 18227 w 21600"/>
              <a:gd name="T15" fmla="*/ 924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94" name="AutoShape 10"/>
          <p:cNvSpPr>
            <a:spLocks noChangeArrowheads="1"/>
          </p:cNvSpPr>
          <p:nvPr/>
        </p:nvSpPr>
        <p:spPr bwMode="auto">
          <a:xfrm rot="5400000">
            <a:off x="6934200" y="239713"/>
            <a:ext cx="685800" cy="12954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2912 h 21600"/>
              <a:gd name="T14" fmla="*/ 18227 w 21600"/>
              <a:gd name="T15" fmla="*/ 924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chemeClr val="accent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95" name="Line 11"/>
          <p:cNvSpPr>
            <a:spLocks noChangeShapeType="1"/>
          </p:cNvSpPr>
          <p:nvPr/>
        </p:nvSpPr>
        <p:spPr bwMode="auto">
          <a:xfrm>
            <a:off x="2438400" y="1600200"/>
            <a:ext cx="0" cy="315913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96" name="Line 12"/>
          <p:cNvSpPr>
            <a:spLocks noChangeShapeType="1"/>
          </p:cNvSpPr>
          <p:nvPr/>
        </p:nvSpPr>
        <p:spPr bwMode="auto">
          <a:xfrm>
            <a:off x="6553200" y="1600200"/>
            <a:ext cx="0" cy="315913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97" name="Line 13"/>
          <p:cNvSpPr>
            <a:spLocks noChangeShapeType="1"/>
          </p:cNvSpPr>
          <p:nvPr/>
        </p:nvSpPr>
        <p:spPr bwMode="auto">
          <a:xfrm>
            <a:off x="1371600" y="1916113"/>
            <a:ext cx="20574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98" name="Line 14"/>
          <p:cNvSpPr>
            <a:spLocks noChangeShapeType="1"/>
          </p:cNvSpPr>
          <p:nvPr/>
        </p:nvSpPr>
        <p:spPr bwMode="auto">
          <a:xfrm>
            <a:off x="5638800" y="1916113"/>
            <a:ext cx="20574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99" name="Line 15"/>
          <p:cNvSpPr>
            <a:spLocks noChangeShapeType="1"/>
          </p:cNvSpPr>
          <p:nvPr/>
        </p:nvSpPr>
        <p:spPr bwMode="auto">
          <a:xfrm>
            <a:off x="1371600" y="1916113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400" name="Line 16"/>
          <p:cNvSpPr>
            <a:spLocks noChangeShapeType="1"/>
          </p:cNvSpPr>
          <p:nvPr/>
        </p:nvSpPr>
        <p:spPr bwMode="auto">
          <a:xfrm>
            <a:off x="3429000" y="1916113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401" name="Line 17"/>
          <p:cNvSpPr>
            <a:spLocks noChangeShapeType="1"/>
          </p:cNvSpPr>
          <p:nvPr/>
        </p:nvSpPr>
        <p:spPr bwMode="auto">
          <a:xfrm>
            <a:off x="5638800" y="1916113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402" name="Line 18"/>
          <p:cNvSpPr>
            <a:spLocks noChangeShapeType="1"/>
          </p:cNvSpPr>
          <p:nvPr/>
        </p:nvSpPr>
        <p:spPr bwMode="auto">
          <a:xfrm>
            <a:off x="7696200" y="1916113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dirty="0" smtClean="0"/>
              <a:t/>
            </a:r>
            <a:br>
              <a:rPr lang="en-GB" sz="3100" dirty="0" smtClean="0"/>
            </a:br>
            <a:r>
              <a:rPr lang="en-GB" sz="3100" dirty="0" smtClean="0"/>
              <a:t>Total reward models can be characterised by approaches that are: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sz="4200" b="1" dirty="0" smtClean="0"/>
              <a:t>Holistic</a:t>
            </a:r>
            <a:r>
              <a:rPr lang="en-GB" sz="4200" dirty="0"/>
              <a:t>: it focuses on how employers attract, retain and engage employees to contribute to organisational success using an array of financial and non-financial rewards.</a:t>
            </a:r>
          </a:p>
          <a:p>
            <a:r>
              <a:rPr lang="en-GB" sz="4200" b="1" dirty="0"/>
              <a:t>Best fit</a:t>
            </a:r>
            <a:r>
              <a:rPr lang="en-GB" sz="4200" dirty="0"/>
              <a:t>: it adopts a contingency approach – total reward programmes need to be tailored to the organisation's own particular culture, structure, work process and business objectives.</a:t>
            </a:r>
          </a:p>
          <a:p>
            <a:r>
              <a:rPr lang="en-GB" sz="4200" b="1" dirty="0"/>
              <a:t>Integrative</a:t>
            </a:r>
            <a:r>
              <a:rPr lang="en-GB" sz="4200" dirty="0"/>
              <a:t>: it delivers innovative rewards that are integrated with other human resource management policies and practices.</a:t>
            </a:r>
          </a:p>
          <a:p>
            <a:r>
              <a:rPr lang="en-GB" sz="4200" b="1" dirty="0"/>
              <a:t>Strategic</a:t>
            </a:r>
            <a:r>
              <a:rPr lang="en-GB" sz="4200" dirty="0"/>
              <a:t>: it aligns all aspects of reward to business strategy – total reward is driven by business needs and rewards the business activities, employee behaviour and values that support strategic goals and objectives.</a:t>
            </a:r>
          </a:p>
          <a:p>
            <a:r>
              <a:rPr lang="en-GB" sz="4200" b="1" dirty="0"/>
              <a:t>People-centred</a:t>
            </a:r>
            <a:r>
              <a:rPr lang="en-GB" sz="4200" dirty="0"/>
              <a:t>: it recognises that people are a key source of sustainable competitive advantage and begins by focusing on what employees value in the total work environment.</a:t>
            </a:r>
          </a:p>
          <a:p>
            <a:r>
              <a:rPr lang="en-GB" sz="4200" b="1" dirty="0"/>
              <a:t>Customised</a:t>
            </a:r>
            <a:r>
              <a:rPr lang="en-GB" sz="4200" dirty="0"/>
              <a:t>: it identifies a flexible mix of rewards that offers choice and is better designed to meet employees' needs, their lifestyle and stage of life. </a:t>
            </a:r>
          </a:p>
          <a:p>
            <a:r>
              <a:rPr lang="en-GB" sz="4200" b="1" dirty="0"/>
              <a:t>Distinctive</a:t>
            </a:r>
            <a:r>
              <a:rPr lang="en-GB" sz="4200" dirty="0"/>
              <a:t>: it uses a complex and diverse set of rewards to create a powerful and idiosyncratic employer brand that serves to differentiate the organisation from its rivals.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81000"/>
            <a:ext cx="8458200" cy="1295400"/>
          </a:xfrm>
        </p:spPr>
        <p:txBody>
          <a:bodyPr>
            <a:noAutofit/>
          </a:bodyPr>
          <a:lstStyle/>
          <a:p>
            <a:pPr algn="ctr"/>
            <a:r>
              <a:rPr lang="en-US" sz="6000" b="1" dirty="0" smtClean="0"/>
              <a:t> Total Rewards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All of the tools available to the employer those may be used to attract, motivate and retain employees. 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Total rewards include everything the employee perceives to be of </a:t>
            </a:r>
            <a:r>
              <a:rPr lang="en-US" b="1" dirty="0" smtClean="0"/>
              <a:t>value</a:t>
            </a:r>
            <a:r>
              <a:rPr lang="en-US" dirty="0" smtClean="0"/>
              <a:t> resulting from the employment relationship.  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There are </a:t>
            </a:r>
            <a:r>
              <a:rPr lang="en-US" b="1" dirty="0" smtClean="0"/>
              <a:t>five elements of total rewards</a:t>
            </a:r>
            <a:r>
              <a:rPr lang="en-US" dirty="0" smtClean="0"/>
              <a:t>, each of which includes programs, practices, elements &amp; dimensions.</a:t>
            </a:r>
            <a:br>
              <a:rPr lang="en-US" dirty="0" smtClean="0"/>
            </a:br>
            <a:r>
              <a:rPr lang="en-US" dirty="0" smtClean="0"/>
              <a:t> </a:t>
            </a:r>
          </a:p>
          <a:p>
            <a:r>
              <a:rPr lang="en-US" dirty="0" smtClean="0"/>
              <a:t>Those collectively define an organization's strategy to attract, motivate and retain employees. 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72312"/>
          </a:xfrm>
        </p:spPr>
        <p:txBody>
          <a:bodyPr>
            <a:normAutofit/>
          </a:bodyPr>
          <a:lstStyle/>
          <a:p>
            <a:pPr algn="ctr"/>
            <a:r>
              <a:rPr lang="en-US" b="1" dirty="0" smtClean="0"/>
              <a:t>Five Elements of Total Rewards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These five elements are:</a:t>
            </a:r>
          </a:p>
          <a:p>
            <a:r>
              <a:rPr lang="en-US" dirty="0" smtClean="0"/>
              <a:t>Compensation</a:t>
            </a:r>
          </a:p>
          <a:p>
            <a:r>
              <a:rPr lang="en-US" dirty="0" smtClean="0"/>
              <a:t>Benefits</a:t>
            </a:r>
          </a:p>
          <a:p>
            <a:r>
              <a:rPr lang="en-US" dirty="0" smtClean="0"/>
              <a:t>Work-Life</a:t>
            </a:r>
          </a:p>
          <a:p>
            <a:r>
              <a:rPr lang="en-US" dirty="0" smtClean="0"/>
              <a:t>Performance  &amp; Recognition</a:t>
            </a:r>
          </a:p>
          <a:p>
            <a:r>
              <a:rPr lang="en-US" dirty="0" smtClean="0"/>
              <a:t>Developmental  &amp; Career Opportunities</a:t>
            </a:r>
          </a:p>
          <a:p>
            <a:endParaRPr lang="en-US" b="1" dirty="0" smtClean="0"/>
          </a:p>
          <a:p>
            <a:endParaRPr lang="en-US" b="1" dirty="0" smtClean="0"/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57200"/>
            <a:ext cx="8686800" cy="743712"/>
          </a:xfrm>
        </p:spPr>
        <p:txBody>
          <a:bodyPr>
            <a:noAutofit/>
          </a:bodyPr>
          <a:lstStyle/>
          <a:p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/>
              <a:t/>
            </a:r>
            <a:br>
              <a:rPr lang="en-US" b="1" dirty="0"/>
            </a:br>
            <a:r>
              <a:rPr lang="en-US" sz="5400" b="1" dirty="0" smtClean="0"/>
              <a:t>Compensation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4400" dirty="0" smtClean="0"/>
              <a:t/>
            </a:r>
            <a:br>
              <a:rPr lang="en-US" sz="4400" dirty="0" smtClean="0"/>
            </a:b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447800"/>
            <a:ext cx="8458200" cy="51054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 smtClean="0">
                <a:solidFill>
                  <a:schemeClr val="accent1"/>
                </a:solidFill>
              </a:rPr>
              <a:t>-  </a:t>
            </a:r>
            <a:r>
              <a:rPr lang="en-US" dirty="0" smtClean="0"/>
              <a:t>Pay provided by an employer to an employee for services rendered (i.e., time, effort and skill) 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sz="6000" b="1" dirty="0" smtClean="0"/>
              <a:t>Benefits</a:t>
            </a:r>
            <a:r>
              <a:rPr lang="en-US" dirty="0" smtClean="0"/>
              <a:t/>
            </a:r>
            <a:br>
              <a:rPr lang="en-US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US" dirty="0" smtClean="0"/>
              <a:t>Programs an employer uses to supplement the cash compensation that employees receive. </a:t>
            </a:r>
            <a:br>
              <a:rPr lang="en-US" dirty="0" smtClean="0"/>
            </a:br>
            <a:endParaRPr lang="en-US" dirty="0" smtClean="0"/>
          </a:p>
          <a:p>
            <a:pPr>
              <a:buFontTx/>
              <a:buChar char="-"/>
            </a:pPr>
            <a:r>
              <a:rPr lang="en-US" dirty="0" smtClean="0"/>
              <a:t>These programs are designed to protect the employee and his or her family from financial risks.</a:t>
            </a:r>
          </a:p>
          <a:p>
            <a:endParaRPr lang="en-US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sz="6000" b="1" dirty="0" smtClean="0"/>
              <a:t>Work-Life</a:t>
            </a:r>
            <a:r>
              <a:rPr lang="en-US" dirty="0" smtClean="0"/>
              <a:t/>
            </a:r>
            <a:br>
              <a:rPr lang="en-US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en-US" dirty="0" smtClean="0"/>
              <a:t>A specific set of organizational practices, policies, programs, plus a philosophy, which actively supports efforts to help employees achieve success at both work and home. </a:t>
            </a:r>
          </a:p>
          <a:p>
            <a:pPr>
              <a:buFontTx/>
              <a:buChar char="-"/>
            </a:pPr>
            <a:r>
              <a:rPr lang="en-US" dirty="0" smtClean="0"/>
              <a:t>Work-life strategies address the key intersections of the worker, his or her family, the community and the workplace.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534400" cy="533400"/>
          </a:xfrm>
        </p:spPr>
        <p:txBody>
          <a:bodyPr>
            <a:noAutofit/>
          </a:bodyPr>
          <a:lstStyle/>
          <a:p>
            <a:pPr algn="ctr"/>
            <a:r>
              <a:rPr lang="en-US" sz="5400" b="1" dirty="0" smtClean="0"/>
              <a:t>Performance</a:t>
            </a:r>
            <a:endParaRPr lang="en-US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295400"/>
            <a:ext cx="8382000" cy="525780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US" sz="3600" dirty="0" smtClean="0"/>
              <a:t>Alignment of </a:t>
            </a:r>
            <a:r>
              <a:rPr lang="en-US" sz="3600" dirty="0" err="1" smtClean="0"/>
              <a:t>organisational</a:t>
            </a:r>
            <a:r>
              <a:rPr lang="en-US" sz="3600" dirty="0" smtClean="0"/>
              <a:t>, team and individual performance is assessed in order to understand what was accomplished, and how it was accomplished. </a:t>
            </a:r>
          </a:p>
          <a:p>
            <a:pPr>
              <a:buFontTx/>
              <a:buChar char="-"/>
            </a:pPr>
            <a:r>
              <a:rPr lang="en-US" sz="3600" dirty="0" smtClean="0"/>
              <a:t>Performance involves the alignment </a:t>
            </a:r>
            <a:r>
              <a:rPr lang="en-US" sz="3600" dirty="0" smtClean="0"/>
              <a:t>of effort </a:t>
            </a:r>
            <a:r>
              <a:rPr lang="en-US" sz="3600" dirty="0" smtClean="0"/>
              <a:t>toward the achievement of business goals and organizational success.</a:t>
            </a:r>
          </a:p>
          <a:p>
            <a:endParaRPr lang="en-US" sz="3600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So what is performance related pay?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27268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5400" b="1" dirty="0" smtClean="0"/>
              <a:t/>
            </a:r>
            <a:br>
              <a:rPr lang="en-US" sz="5400" b="1" dirty="0" smtClean="0"/>
            </a:br>
            <a:r>
              <a:rPr lang="en-US" sz="5400" b="1" dirty="0" smtClean="0"/>
              <a:t>Recognition</a:t>
            </a:r>
            <a:r>
              <a:rPr lang="en-US" sz="5400" dirty="0" smtClean="0"/>
              <a:t/>
            </a:r>
            <a:br>
              <a:rPr lang="en-US" sz="5400" dirty="0" smtClean="0"/>
            </a:b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Tx/>
              <a:buChar char="-"/>
            </a:pPr>
            <a:r>
              <a:rPr lang="en-US" dirty="0" smtClean="0"/>
              <a:t>Acknowledges or gives special attention to employee efforts or performance. </a:t>
            </a:r>
            <a:br>
              <a:rPr lang="en-US" dirty="0" smtClean="0"/>
            </a:br>
            <a:endParaRPr lang="en-US" dirty="0" smtClean="0"/>
          </a:p>
          <a:p>
            <a:pPr>
              <a:buFontTx/>
              <a:buChar char="-"/>
            </a:pPr>
            <a:r>
              <a:rPr lang="en-US" dirty="0" smtClean="0"/>
              <a:t>It meets an </a:t>
            </a:r>
            <a:r>
              <a:rPr lang="en-US" b="1" dirty="0" smtClean="0"/>
              <a:t>intrinsic</a:t>
            </a:r>
            <a:r>
              <a:rPr lang="en-US" dirty="0" smtClean="0"/>
              <a:t> psychological need for appreciation and can support business strategy by reinforcing certain behaviors that contribute to organizational success. </a:t>
            </a:r>
            <a:br>
              <a:rPr lang="en-US" dirty="0" smtClean="0"/>
            </a:br>
            <a:endParaRPr lang="en-US" dirty="0" smtClean="0"/>
          </a:p>
          <a:p>
            <a:pPr>
              <a:buFontTx/>
              <a:buChar char="-"/>
            </a:pPr>
            <a:r>
              <a:rPr lang="en-US" dirty="0" smtClean="0"/>
              <a:t>Awards can be monetary or non-monetary (e.g., verbal recognition, trophies, certificates, plaques, dinners, tickets, etc.).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534400" cy="743712"/>
          </a:xfrm>
        </p:spPr>
        <p:txBody>
          <a:bodyPr>
            <a:noAutofit/>
          </a:bodyPr>
          <a:lstStyle/>
          <a:p>
            <a:pPr algn="ctr"/>
            <a:r>
              <a:rPr lang="en-US" sz="4000" b="1" dirty="0" smtClean="0"/>
              <a:t> </a:t>
            </a:r>
            <a:r>
              <a:rPr lang="en-US" sz="4800" b="1" dirty="0" smtClean="0"/>
              <a:t>Developmental Opportunities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447800"/>
            <a:ext cx="8382000" cy="5105400"/>
          </a:xfrm>
        </p:spPr>
        <p:txBody>
          <a:bodyPr>
            <a:normAutofit/>
          </a:bodyPr>
          <a:lstStyle/>
          <a:p>
            <a:r>
              <a:rPr lang="en-US" dirty="0" smtClean="0"/>
              <a:t>A set of learning experiences designed to enhance employees’ applied skills and competencies; </a:t>
            </a:r>
          </a:p>
          <a:p>
            <a:r>
              <a:rPr lang="en-US" dirty="0" smtClean="0"/>
              <a:t>development engages employees to perform better and  leaders to advance their organizations’ people strategies.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Career Opportunities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 plan for an employee to advance their own career goals. It could include advancement into a more responsible position in an organization. </a:t>
            </a:r>
          </a:p>
          <a:p>
            <a:r>
              <a:rPr lang="en-US" dirty="0" smtClean="0"/>
              <a:t>The organization supports career opportunities internally so that talented employees are deployed in positions that enable them to deliver their greatest value to their organization.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Dan Pink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puzzle of motivation and why traditional rewards are not always as effective as we think.</a:t>
            </a:r>
          </a:p>
          <a:p>
            <a:r>
              <a:rPr lang="en-US" dirty="0">
                <a:hlinkClick r:id="rId2"/>
              </a:rPr>
              <a:t>http://www.ted.com/talks/</a:t>
            </a:r>
            <a:r>
              <a:rPr lang="en-US" dirty="0" smtClean="0">
                <a:hlinkClick r:id="rId2"/>
              </a:rPr>
              <a:t>dan_pink_on_motivation</a:t>
            </a:r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8839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Junior Doctors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If you were putting a total reward package together for Junior Doctors what would you include?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89408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Case Study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3476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dirty="0" smtClean="0"/>
              <a:t>Reading</a:t>
            </a:r>
            <a:endParaRPr lang="en-GB" sz="5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CIPD </a:t>
            </a:r>
            <a:r>
              <a:rPr lang="en-GB" sz="2000" dirty="0" smtClean="0">
                <a:hlinkClick r:id="rId2"/>
              </a:rPr>
              <a:t>http://www.cipd.co.uk/hr-resources/factsheets/strategic-reward-total-reward.aspx#link_2</a:t>
            </a:r>
            <a:endParaRPr lang="en-GB" sz="2000" dirty="0" smtClean="0"/>
          </a:p>
          <a:p>
            <a:r>
              <a:rPr lang="en-GB" sz="2000" dirty="0" smtClean="0"/>
              <a:t>Maximising the Value of Reward. CIPD Podcast 55</a:t>
            </a:r>
            <a:r>
              <a:rPr lang="en-GB" sz="2000" dirty="0"/>
              <a:t> </a:t>
            </a:r>
            <a:r>
              <a:rPr lang="en-GB" sz="2000" dirty="0">
                <a:hlinkClick r:id="rId3"/>
              </a:rPr>
              <a:t>http://www.cipd.co.uk/hr-resources/podcasts/55-maximising-value-</a:t>
            </a:r>
            <a:r>
              <a:rPr lang="en-GB" sz="2000" dirty="0" smtClean="0">
                <a:hlinkClick r:id="rId3"/>
              </a:rPr>
              <a:t>reward.aspx</a:t>
            </a:r>
            <a:endParaRPr lang="en-GB" sz="2000" dirty="0" smtClean="0"/>
          </a:p>
          <a:p>
            <a:r>
              <a:rPr lang="en-GB" sz="2000" dirty="0" smtClean="0"/>
              <a:t>Managing Reward and Pay. CIPD </a:t>
            </a:r>
            <a:r>
              <a:rPr lang="en-GB" sz="2000" dirty="0"/>
              <a:t>Fact Sheet </a:t>
            </a:r>
            <a:r>
              <a:rPr lang="en-GB" sz="2000" dirty="0" smtClean="0"/>
              <a:t>(2015)</a:t>
            </a: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 smtClean="0">
                <a:hlinkClick r:id="rId4"/>
              </a:rPr>
              <a:t>http</a:t>
            </a:r>
            <a:r>
              <a:rPr lang="en-GB" sz="2000" dirty="0">
                <a:hlinkClick r:id="rId4"/>
              </a:rPr>
              <a:t>://www.cipd.co.uk/hr-resources/factsheets/reward-pay-</a:t>
            </a:r>
            <a:r>
              <a:rPr lang="en-GB" sz="2000" dirty="0" smtClean="0">
                <a:hlinkClick r:id="rId4"/>
              </a:rPr>
              <a:t>overview.aspx</a:t>
            </a:r>
            <a:endParaRPr lang="en-GB" sz="2000" dirty="0" smtClean="0"/>
          </a:p>
          <a:p>
            <a:endParaRPr lang="en-GB" sz="2000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Assignment 1 Help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6581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151</TotalTime>
  <Words>791</Words>
  <Application>Microsoft Macintosh PowerPoint</Application>
  <PresentationFormat>On-screen Show (4:3)</PresentationFormat>
  <Paragraphs>122</Paragraphs>
  <Slides>26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Office Theme</vt:lpstr>
      <vt:lpstr>Employee Relations and Reward</vt:lpstr>
      <vt:lpstr>Reflection</vt:lpstr>
      <vt:lpstr>Objectives</vt:lpstr>
      <vt:lpstr>Reward</vt:lpstr>
      <vt:lpstr>PowerPoint Presentation</vt:lpstr>
      <vt:lpstr>CIPD Podcast – Rewarding Performance</vt:lpstr>
      <vt:lpstr>What are Intrinsic Rewards?</vt:lpstr>
      <vt:lpstr>What are Extrinsic Rewards?</vt:lpstr>
      <vt:lpstr>PowerPoint Presentation</vt:lpstr>
      <vt:lpstr>PowerPoint Presentation</vt:lpstr>
      <vt:lpstr> Total reward models can be characterised by approaches that are: </vt:lpstr>
      <vt:lpstr> Total Rewards</vt:lpstr>
      <vt:lpstr>Five Elements of Total Rewards</vt:lpstr>
      <vt:lpstr>  Compensation  </vt:lpstr>
      <vt:lpstr> Benefits </vt:lpstr>
      <vt:lpstr> Work-Life </vt:lpstr>
      <vt:lpstr>Performance</vt:lpstr>
      <vt:lpstr>PowerPoint Presentation</vt:lpstr>
      <vt:lpstr> Recognition </vt:lpstr>
      <vt:lpstr> Developmental Opportunities</vt:lpstr>
      <vt:lpstr>Career Opportunities</vt:lpstr>
      <vt:lpstr>Dan Pink</vt:lpstr>
      <vt:lpstr>Junior Doctors</vt:lpstr>
      <vt:lpstr>Case Study</vt:lpstr>
      <vt:lpstr>Reading</vt:lpstr>
      <vt:lpstr>Assignment 1 Help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GCMOHANTA</dc:creator>
  <cp:lastModifiedBy>Jayne Woodman</cp:lastModifiedBy>
  <cp:revision>27</cp:revision>
  <dcterms:created xsi:type="dcterms:W3CDTF">2006-08-16T00:00:00Z</dcterms:created>
  <dcterms:modified xsi:type="dcterms:W3CDTF">2016-02-28T18:37:29Z</dcterms:modified>
</cp:coreProperties>
</file>