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3" r:id="rId1"/>
  </p:sldMasterIdLst>
  <p:notesMasterIdLst>
    <p:notesMasterId r:id="rId18"/>
  </p:notesMasterIdLst>
  <p:sldIdLst>
    <p:sldId id="256" r:id="rId2"/>
    <p:sldId id="257" r:id="rId3"/>
    <p:sldId id="26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65" r:id="rId13"/>
    <p:sldId id="271" r:id="rId14"/>
    <p:sldId id="267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ryom Qureshi" userId="6fab185bcdb06ce5" providerId="LiveId" clId="{F7588B28-7628-4064-808E-E1FF18FED924}"/>
    <pc:docChg chg="modSld">
      <pc:chgData name="Moryom Qureshi" userId="6fab185bcdb06ce5" providerId="LiveId" clId="{F7588B28-7628-4064-808E-E1FF18FED924}" dt="2023-10-22T11:46:57.365" v="45" actId="20577"/>
      <pc:docMkLst>
        <pc:docMk/>
      </pc:docMkLst>
      <pc:sldChg chg="modNotesTx">
        <pc:chgData name="Moryom Qureshi" userId="6fab185bcdb06ce5" providerId="LiveId" clId="{F7588B28-7628-4064-808E-E1FF18FED924}" dt="2023-10-22T11:46:57.365" v="45" actId="20577"/>
        <pc:sldMkLst>
          <pc:docMk/>
          <pc:sldMk cId="2546148620" sldId="25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A08A92-54CF-4C3C-BF3F-70A3AB3710F2}" type="datetimeFigureOut">
              <a:rPr lang="en-US" smtClean="0"/>
              <a:t>10/22/2023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762FA4-C581-4817-ADFF-8109C278A4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452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Fairmont Properties &amp; Resorts administers more than 70 luxury hotels, some of which are in Canada.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Canadian Pacific Limited established Canadian Pacific Hotels &amp; Resorts and Fairmont Hotels.  The hotel division of Canadian Pacific Limited was renamed Fairmont and subsequently spun off into its entity.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Colony Capital acquired Fairmont in 2006. Eventually, Fairmont merged with Raffles to create Fairmont Raffles Hotels International (FRHI), a subsidiary of the Kingdom Holding Company.   In 2016, AccorHotels purchased FRHI (</a:t>
            </a:r>
            <a:r>
              <a:rPr lang="en-US" dirty="0" err="1"/>
              <a:t>Okumus</a:t>
            </a:r>
            <a:r>
              <a:rPr lang="en-US" dirty="0"/>
              <a:t>, Kock, </a:t>
            </a:r>
            <a:r>
              <a:rPr lang="en-US" dirty="0" err="1"/>
              <a:t>cantlebury</a:t>
            </a:r>
            <a:r>
              <a:rPr lang="en-US" dirty="0"/>
              <a:t>, &amp; </a:t>
            </a:r>
            <a:r>
              <a:rPr lang="en-US" dirty="0" err="1"/>
              <a:t>Okumus</a:t>
            </a:r>
            <a:r>
              <a:rPr lang="en-US" dirty="0"/>
              <a:t>, 2013)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09754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4810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Nature</a:t>
            </a:r>
            <a:endParaRPr lang="en-US" dirty="0"/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majority of systems exhibit a high level of consistency, with a few exceptions. 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hotels recognize that cultural and societal conventions dictate that the definition of "three-star" amenities may vary considerably across countries.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Managing personnel, developing work schedules, supervising quality control, and inspecting facilities are a few of the responsibilities of a hotel (Park, 2004).</a:t>
            </a:r>
          </a:p>
          <a:p>
            <a:r>
              <a:rPr lang="en-US" b="1" dirty="0"/>
              <a:t>Scope:</a:t>
            </a:r>
            <a:endParaRPr lang="en-US" dirty="0"/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Recreational activities such as tennis, water sports, and hiking are typically available, but their availability may vary by location.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retail establishments within the Hotel are renowned for their superior quality and distinctive selections.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Concierge Service helps customers make reservations, organize excursions, and navigate their surroundings.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73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en-US" dirty="0"/>
              <a:t>The hotel concierge is available to assist you with restaurant recommendations, transportation arrangements, and activity reservations. In addition, our room service is available 24 hours a day, seven days a week.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Hotel is distinguished by its natural environs, extensive amenity selection, and superior customer service (</a:t>
            </a:r>
            <a:r>
              <a:rPr lang="en-US" dirty="0" err="1"/>
              <a:t>Rachao</a:t>
            </a:r>
            <a:r>
              <a:rPr lang="en-US" dirty="0"/>
              <a:t>, Breda, Fernandes,, &amp; </a:t>
            </a:r>
            <a:r>
              <a:rPr lang="en-US" dirty="0" err="1"/>
              <a:t>Joukes</a:t>
            </a:r>
            <a:r>
              <a:rPr lang="en-US" dirty="0"/>
              <a:t>, 2019).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Numerous hotels in the region emphasize their commitment to sustainable tourism, which has favorable effects on the local economy and the environment.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Local hotels contribute to the revitalization of the neighborhood by supporting neighborhood-improving charitable organizations and activities.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3341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Nature:</a:t>
            </a:r>
            <a:endParaRPr lang="en-US" dirty="0"/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Fairmont prioritizes personalized care and provides all clients with a top-tier virtual environment.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Fairmont is renowned for its timeless elegance with classic and sophisticated designs.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Fairmont Hotel offers high-end and opulent accommodations often featuring well-appointed rooms and suites for luxurious furnishing (Patton, 2002).</a:t>
            </a:r>
          </a:p>
          <a:p>
            <a:r>
              <a:rPr lang="en-US" b="1" dirty="0"/>
              <a:t>Scope:</a:t>
            </a:r>
            <a:endParaRPr lang="en-US" dirty="0"/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Fairmont desires to improve website performance to meet the evolving needs of returning consumers, particularly those from international markets, and to offer a more engaging online portal than its competitors.  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To meet Fairmont's ambitious development objectives and brand extension plans, the hotel is thriving to be able to accommodate a significant influx of out-of-town guests.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7771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en-US" dirty="0"/>
              <a:t>The retail establishments within Fairmont Hotels are renowned for their superior quality and unique personality.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Fairmont Hotels are the ideal destination if you are searching for a visually appealing and challenging round of golf.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In addition to their renowned service, Fairmont properties offer a variety of amenities, including both indoor and outdoor swimming pools at multiple locations.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Fairmont Hotels takes pride in creating a welcoming environment for every guest (</a:t>
            </a:r>
            <a:r>
              <a:rPr lang="en-US" dirty="0" err="1"/>
              <a:t>Pawaskar</a:t>
            </a:r>
            <a:r>
              <a:rPr lang="en-US" dirty="0"/>
              <a:t> &amp; Goel, 2016).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242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The making of suggestions, and reserving Fairmont Hotel is proud of its commitment to establishing an inclusive and welcoming environment for all guests.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The role of the concierge is to assist customers by providing information, oms, and completing other related duties.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As a means of recognizing the region's rich artistic heritage, the reception area may feature regional artwork and furnishings.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/>
              <a:t>The Fairmont</a:t>
            </a:r>
            <a:r>
              <a:rPr lang="en-US" sz="1200" b="1" dirty="0"/>
              <a:t> </a:t>
            </a:r>
            <a:r>
              <a:rPr lang="en-US" sz="1200" dirty="0"/>
              <a:t>staff is always exceptionally dedicated to ensuring that special occasions, such as birthdays and anniversaries, are celebrated with elegance and style.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200" dirty="0"/>
              <a:t>To ensure that travelers maximize their time, our staff is available to provide recommendations on nearby restaurants, activities, and other noteworthy locations (Robinson &amp; Getz, Profiling potential food tourists: an Australian study). 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3281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Fairmont Hotel</a:t>
            </a:r>
            <a:endParaRPr lang="en-US" dirty="0"/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Among affluent travelers, Fairmont Hotels are renowned for their sophisticated and timeless decor, luxurious furnishings, and tranquil atmosphere.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Globally, the brand's hotels can be found in prominent urban areas, cultural centers, and well-known tourist destinations.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Fairmont properties provide abundant meeting and event space, making them ideal for corporate gatherings, seminars, and other business travel needs.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Through their restaurants and bars, Fairmont Hotels offer their guests a vast array of dining options, including both formal and casual settings (Roy, 2018).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99943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dirty="0"/>
              <a:t>1. Unique boutique experience with local flair.</a:t>
            </a:r>
          </a:p>
          <a:p>
            <a:pPr marL="0" indent="0">
              <a:buNone/>
            </a:pPr>
            <a:r>
              <a:rPr lang="en-US" sz="1200" dirty="0"/>
              <a:t>2. Memorable, personalized guest interactions.</a:t>
            </a:r>
          </a:p>
          <a:p>
            <a:pPr marL="0" indent="0">
              <a:buNone/>
            </a:pPr>
            <a:r>
              <a:rPr lang="en-US" sz="1200" dirty="0"/>
              <a:t>3. Stylish and comfortable room design.</a:t>
            </a:r>
          </a:p>
          <a:p>
            <a:pPr marL="0" indent="0">
              <a:buNone/>
            </a:pPr>
            <a:r>
              <a:rPr lang="en-US" sz="1200" dirty="0"/>
              <a:t>4. On-site dining and entertainment options.</a:t>
            </a:r>
          </a:p>
          <a:p>
            <a:pPr marL="0" indent="0">
              <a:buNone/>
            </a:pPr>
            <a:r>
              <a:rPr lang="en-US" sz="1200" dirty="0"/>
              <a:t>5. Sustainability and eco-friendly practices.</a:t>
            </a:r>
          </a:p>
          <a:p>
            <a:pPr marL="0" indent="0">
              <a:buNone/>
            </a:pPr>
            <a:r>
              <a:rPr lang="en-US" sz="1200" dirty="0"/>
              <a:t>6. Prompt resolution of guest concerns.</a:t>
            </a:r>
          </a:p>
          <a:p>
            <a:pPr marL="0" indent="0">
              <a:buNone/>
            </a:pPr>
            <a:r>
              <a:rPr lang="en-US" sz="1200" dirty="0"/>
              <a:t>7. Emphasis on culture and neighborhood exploration.</a:t>
            </a:r>
          </a:p>
          <a:p>
            <a:pPr marL="0" indent="0">
              <a:buNone/>
            </a:pPr>
            <a:r>
              <a:rPr lang="en-US" sz="1200" dirty="0"/>
              <a:t>8. Consistent quality and attention to detail.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9098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en-US" dirty="0"/>
              <a:t>The Banyan Tree Hotel provides its guests with breathtaking pool villas and picturesque locations, perfect for a honeymoon or romantic getaway.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The company features various locations, including beaches, tropical forests, and historic structures.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Banyan Tree is a top-tier option for honeymooners, romantic getaways, and tranquil vacations due to its Exquisite cuisine, with restaurants offering both local and international dishes in unique settings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Exclusive and secluded suites, ideal for those who seek privacy and seclusion.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97457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stay at a Fairmont Hotel is certain to exceed the expectations of even the most discerning traveler, thanks to a variety of opulent amenities and offerings.   The exceptional hospitality of the Fairmont Hotel begins with a friendly greeting that immediately places guests at ease.   Fairmont Hotels attracts a diverse clientele due to its timeless design, convenient corporate amenities, and extensive network of hotels (Sanchez, </a:t>
            </a:r>
            <a:r>
              <a:rPr lang="en-US" dirty="0" err="1"/>
              <a:t>Callarisa</a:t>
            </a:r>
            <a:r>
              <a:rPr lang="en-US" dirty="0"/>
              <a:t>, Rodriguez, &amp; </a:t>
            </a:r>
            <a:r>
              <a:rPr lang="en-US" dirty="0" err="1"/>
              <a:t>Moliner</a:t>
            </a:r>
            <a:r>
              <a:rPr lang="en-US" dirty="0"/>
              <a:t>, 2006).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762FA4-C581-4817-ADFF-8109C278A4A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936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6407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134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5776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756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8743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9269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4538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73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30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26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40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10/22/2023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9531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72C8B724-87F2-4527-83BF-EB1401B9BD8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1782007" y="768716"/>
            <a:ext cx="8833257" cy="3086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lnSpc>
                <a:spcPct val="150000"/>
              </a:lnSpc>
              <a:spcAft>
                <a:spcPct val="0"/>
              </a:spcAft>
            </a:pPr>
            <a:r>
              <a:rPr lang="en-US" sz="5400" dirty="0"/>
              <a:t>Hospitality and guest services</a:t>
            </a:r>
            <a:br>
              <a:rPr lang="en-US" sz="5400" dirty="0"/>
            </a:br>
            <a:r>
              <a:rPr lang="en-US" sz="4000" i="1" dirty="0"/>
              <a:t>Module code: BMIH4003</a:t>
            </a:r>
            <a:br>
              <a:rPr lang="en-US" sz="4000" dirty="0"/>
            </a:br>
            <a:r>
              <a:rPr lang="en-US" sz="4000" i="1" dirty="0"/>
              <a:t>Module tutor: Deborah Ann Lloyd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E2FF57-64CF-43EC-9D75-EBE430DFF7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57012" y="4571367"/>
            <a:ext cx="5863257" cy="829819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US" dirty="0"/>
              <a:t>By: </a:t>
            </a:r>
            <a:r>
              <a:rPr lang="en-US" dirty="0" err="1"/>
              <a:t>Moryom</a:t>
            </a:r>
            <a:r>
              <a:rPr lang="en-US" dirty="0"/>
              <a:t> </a:t>
            </a:r>
            <a:r>
              <a:rPr lang="en-US" dirty="0" err="1"/>
              <a:t>Begom</a:t>
            </a:r>
            <a:r>
              <a:rPr lang="en-US" dirty="0"/>
              <a:t> Qureshi</a:t>
            </a:r>
          </a:p>
          <a:p>
            <a:pPr algn="ctr"/>
            <a:r>
              <a:rPr lang="en-US" dirty="0"/>
              <a:t>ID: 2238616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556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EF57D-67D4-4B7B-949F-99A9272A6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1928" y="355850"/>
            <a:ext cx="8610600" cy="1293028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4E4B1-1827-4AD7-A714-135277A90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1928" y="2034141"/>
            <a:ext cx="10820400" cy="40241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Introduction:	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Fairmont Hotel's clientele	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General Hotel Review: Nature, Scope, and Facilities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Fairmont Hotel Review: Nature, Scope, and Hospitality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The Fairmont Hotel's reception	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Comparing the Fairmont Hotel and Banyan Tree Hotel: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>
                <a:solidFill>
                  <a:schemeClr val="tx1"/>
                </a:solidFill>
              </a:rPr>
              <a:t>Conclusion:	</a:t>
            </a:r>
          </a:p>
        </p:txBody>
      </p:sp>
    </p:spTree>
    <p:extLst>
      <p:ext uri="{BB962C8B-B14F-4D97-AF65-F5344CB8AC3E}">
        <p14:creationId xmlns:p14="http://schemas.microsoft.com/office/powerpoint/2010/main" val="3268121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CBC29-C6A5-419B-9418-D0A4FB973DA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Fairmont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0CDDF36-8FA8-4936-9D15-6F22447F1A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3656" y="602303"/>
            <a:ext cx="6416183" cy="508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705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26ABA5-8836-411F-AA99-AC1B76D10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40CD6-555A-4C5F-B7D6-0D7151CCDF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023" y="2597640"/>
            <a:ext cx="4818691" cy="245409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Fairmont manages 70+ luxury hotels.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Originated from Canadian Pacific.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Colony Capital acquisition (2006).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Merged with Raffles (FRHI).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Purchased by AccorHotels (2016).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B764BC-939B-4A63-9B68-57B4CB1FEE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5106" y="1916756"/>
            <a:ext cx="4820574" cy="381911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9013A96-E9D1-4E3D-B756-4A2C37405F02}"/>
              </a:ext>
            </a:extLst>
          </p:cNvPr>
          <p:cNvSpPr/>
          <p:nvPr/>
        </p:nvSpPr>
        <p:spPr>
          <a:xfrm>
            <a:off x="8196428" y="5745510"/>
            <a:ext cx="1097929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(Accor, 2019)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09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72779-E544-45FF-880B-49C6D54E5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Fairmont Hotel's clientele: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6DF5D-E8C9-4727-9885-7C85C9761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9475" y="2433721"/>
            <a:ext cx="5370990" cy="4023360"/>
          </a:xfrm>
        </p:spPr>
        <p:txBody>
          <a:bodyPr>
            <a:normAutofit/>
          </a:bodyPr>
          <a:lstStyle/>
          <a:p>
            <a:r>
              <a:rPr lang="en-US" sz="2400" dirty="0"/>
              <a:t>The Fairmont Hotel's clientele consists of: 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Honeymooners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Newlyweds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Conference attendees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Corporate executives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Locals electing for a staycation.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97195F-EDCF-4DB3-9BE7-56ABCF6CC1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1568" y="1927361"/>
            <a:ext cx="4998720" cy="404125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CB825F2-688F-496F-A655-C1C92A2B4A68}"/>
              </a:ext>
            </a:extLst>
          </p:cNvPr>
          <p:cNvSpPr/>
          <p:nvPr/>
        </p:nvSpPr>
        <p:spPr>
          <a:xfrm rot="16200000">
            <a:off x="-115796" y="3232325"/>
            <a:ext cx="2086636" cy="3395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(Sue, 2022)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148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499DD-BDBB-46C3-A38E-15FC6ABA8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General Hotel Review: Nature, Scope, and Facilities: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192C7-E247-439C-AC55-7E6060BB6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868" y="1996655"/>
            <a:ext cx="7931310" cy="4023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Nature</a:t>
            </a:r>
            <a:r>
              <a:rPr lang="en-US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High consistency, some exceptions.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Cultural variations in amenities.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Hotel management responsibilities.</a:t>
            </a:r>
          </a:p>
          <a:p>
            <a:pPr marL="0" indent="0">
              <a:buNone/>
            </a:pPr>
            <a:r>
              <a:rPr lang="en-US" b="1" dirty="0"/>
              <a:t>Scope</a:t>
            </a:r>
            <a:r>
              <a:rPr lang="en-US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Varied recreational activities.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Quality retail establishments.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Concierge services (Park, 2004).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E6F48C-E924-47B3-9602-466DF7B8DB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6832" y="2103187"/>
            <a:ext cx="2781300" cy="405765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F3E1778-B6EA-46FE-83C4-5A453D650802}"/>
              </a:ext>
            </a:extLst>
          </p:cNvPr>
          <p:cNvSpPr/>
          <p:nvPr/>
        </p:nvSpPr>
        <p:spPr>
          <a:xfrm>
            <a:off x="9661918" y="1723061"/>
            <a:ext cx="1071127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(Hotel, 2015)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9847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D0747-103D-4980-990D-5CA9C0C41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Facilities and guest service: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2151E-A0B0-4E2C-9808-B6602BFB4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9990" y="2446044"/>
            <a:ext cx="4925072" cy="2748009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US" dirty="0"/>
              <a:t>Concierge aids with recommendations.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24/7 room service.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Natural setting, amenities.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Commitment to sustainable tourism.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dirty="0"/>
              <a:t>Local community support (</a:t>
            </a:r>
            <a:r>
              <a:rPr lang="en-US" dirty="0" err="1"/>
              <a:t>Rachao</a:t>
            </a:r>
            <a:r>
              <a:rPr lang="en-US" dirty="0"/>
              <a:t>, Breda, Fernandes,, &amp; </a:t>
            </a:r>
            <a:r>
              <a:rPr lang="en-US" dirty="0" err="1"/>
              <a:t>Joukes</a:t>
            </a:r>
            <a:r>
              <a:rPr lang="en-US" dirty="0"/>
              <a:t>, 2019).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C68A21-3016-4A89-93B6-680DA33388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10304" y="1951838"/>
            <a:ext cx="3145376" cy="391630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2D173D3-0733-4B1B-A87F-838CAAAF4F85}"/>
              </a:ext>
            </a:extLst>
          </p:cNvPr>
          <p:cNvSpPr/>
          <p:nvPr/>
        </p:nvSpPr>
        <p:spPr>
          <a:xfrm>
            <a:off x="9051436" y="5952537"/>
            <a:ext cx="106311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(Aoife,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051011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C46B-7F5B-40D7-8704-F86185FC6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Fairmont Hotel Review: Nature, Scope, and Hospitality: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00F93-33C4-4336-8034-FC0949A1D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6380" y="2091126"/>
            <a:ext cx="4717557" cy="3657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Nature</a:t>
            </a:r>
            <a:r>
              <a:rPr lang="en-US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Personalized care.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Timeless elegance.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High-end accommodations.</a:t>
            </a:r>
          </a:p>
          <a:p>
            <a:pPr marL="0" indent="0">
              <a:buNone/>
            </a:pPr>
            <a:r>
              <a:rPr lang="en-US" b="1" dirty="0"/>
              <a:t>Scope</a:t>
            </a:r>
            <a:r>
              <a:rPr lang="en-US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Website performance improvement.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Expanding to accommodate guests.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International markets, brand extension.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61C74D-4CD8-41D4-8275-BCC6A63EAE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879" y="1987777"/>
            <a:ext cx="2462960" cy="38642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203C09EC-AE59-4CF1-87AD-5699D19F7FC7}"/>
              </a:ext>
            </a:extLst>
          </p:cNvPr>
          <p:cNvSpPr/>
          <p:nvPr/>
        </p:nvSpPr>
        <p:spPr>
          <a:xfrm>
            <a:off x="1310211" y="5872637"/>
            <a:ext cx="126829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</a:rPr>
              <a:t>fairmont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83701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323F3-0F76-4FD5-AF51-D10FD7ED7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Hospitality and Guest Facilities: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5B4E96-4F89-4397-A6C7-A86477E37A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6594" y="2483410"/>
            <a:ext cx="6615107" cy="2748009"/>
          </a:xfrm>
        </p:spPr>
        <p:txBody>
          <a:bodyPr>
            <a:normAutofit/>
          </a:bodyPr>
          <a:lstStyle/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Superior, unique retail.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Visual golf destination.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Indoor, and outdoor pools.</a:t>
            </a:r>
          </a:p>
          <a:p>
            <a:pPr marL="457200" lvl="0" indent="-457200">
              <a:buFont typeface="+mj-lt"/>
              <a:buAutoNum type="arabicPeriod"/>
            </a:pPr>
            <a:r>
              <a:rPr lang="en-US" sz="2400" dirty="0"/>
              <a:t>Welcoming environment (</a:t>
            </a:r>
            <a:r>
              <a:rPr lang="en-US" sz="2400" dirty="0" err="1"/>
              <a:t>Pawaskar</a:t>
            </a:r>
            <a:r>
              <a:rPr lang="en-US" sz="2400" dirty="0"/>
              <a:t> &amp; Goel, 2016).</a:t>
            </a:r>
          </a:p>
          <a:p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42E3E2-75C2-476C-AE76-3F2C8903F0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4931" y="1845734"/>
            <a:ext cx="2730749" cy="402336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D9525E6-89BA-4F10-9A03-3B780FCCAA52}"/>
              </a:ext>
            </a:extLst>
          </p:cNvPr>
          <p:cNvSpPr/>
          <p:nvPr/>
        </p:nvSpPr>
        <p:spPr>
          <a:xfrm rot="16200000">
            <a:off x="7497305" y="3965203"/>
            <a:ext cx="131959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(Fairmont,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7262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7D6BF-2CD1-4D95-8A8A-D0C576E33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Fairmont Hotel's reception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DF0EC5-DEC7-4E11-B96A-72E749C740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513" y="2212366"/>
            <a:ext cx="5443487" cy="393589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2BD9F5C-392B-4226-9401-EB5226F80F50}"/>
              </a:ext>
            </a:extLst>
          </p:cNvPr>
          <p:cNvSpPr/>
          <p:nvPr/>
        </p:nvSpPr>
        <p:spPr>
          <a:xfrm>
            <a:off x="6558449" y="2389790"/>
            <a:ext cx="529848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Suggestions, and reservations.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Inclusive, welcoming environment.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Concierge role.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Regional art and furnishings.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Dedicated staff for special occasions.</a:t>
            </a:r>
          </a:p>
          <a:p>
            <a:pPr marL="342900" lvl="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Recommendations for travelers.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D5988B0-D949-47A0-B913-6A82E7F9FE29}"/>
              </a:ext>
            </a:extLst>
          </p:cNvPr>
          <p:cNvSpPr/>
          <p:nvPr/>
        </p:nvSpPr>
        <p:spPr>
          <a:xfrm rot="16200000">
            <a:off x="-97609" y="4776662"/>
            <a:ext cx="102944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(Beth, 2019)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212208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F220C-353F-4DA8-8DE8-F8673C815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 Role of Guest Services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E73918-3065-4BDA-9875-A813EE864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1846263"/>
            <a:ext cx="10058400" cy="40227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Greet and assist arriving guests.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Check-in and check-out guests efficiently.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Handle guest inquiries and issues.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Provide information about hotel amenities and services.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Coordinate room reservations and bookings.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000" dirty="0"/>
              <a:t>Maintain a welcoming lobby area.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44D566-3D23-4940-A3D3-869E41C788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8020" y="1944550"/>
            <a:ext cx="3462290" cy="4025387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1CA09B8-A319-4F59-B261-FC1EF38F2B15}"/>
              </a:ext>
            </a:extLst>
          </p:cNvPr>
          <p:cNvSpPr/>
          <p:nvPr/>
        </p:nvSpPr>
        <p:spPr>
          <a:xfrm rot="16200000">
            <a:off x="7063814" y="3818743"/>
            <a:ext cx="173797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(Hayes &amp; Jarvis, 2018)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673248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131D5-EFB5-4F68-95EC-9CC78380E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b="1" dirty="0"/>
              <a:t>Comparing the Fairmont Hotel and Banyan Tree Hotel: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7AA9F3-7035-4BE2-9075-83504C9B10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934511"/>
            <a:ext cx="6626292" cy="424434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b="1" dirty="0"/>
              <a:t>Fairmont Hotel</a:t>
            </a:r>
            <a:endParaRPr lang="en-US" sz="2400" dirty="0"/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Sophisticated, timeless decor.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Luxurious furnishings.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Global presence in urban areas.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Meeting and event space.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400" dirty="0"/>
              <a:t>Varied dining options. (Roy, 2018).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9F444F-8A8C-4DD9-AF8F-BB8670F4DF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8308" y="1999647"/>
            <a:ext cx="3536656" cy="397502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DF4AD7A-C728-49B2-8F03-F38A622AB6F5}"/>
              </a:ext>
            </a:extLst>
          </p:cNvPr>
          <p:cNvSpPr/>
          <p:nvPr/>
        </p:nvSpPr>
        <p:spPr>
          <a:xfrm>
            <a:off x="9162256" y="6040359"/>
            <a:ext cx="108876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(Gabe, 2021)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51029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F3FE3-4986-4C6A-9B3A-DC2425889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Meeting the expectations of the Clients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5CD7A-5FC3-43C6-B017-EE338564D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1707" y="2206037"/>
            <a:ext cx="4692318" cy="3657600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Unique local boutique experience.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Personalized guest interactions.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Stylish, comfortable room design.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On-site dining, entertainment.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Sustainability and eco-friendliness.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Quick resolution of guest concerns.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Emphasis on culture, neighborhood.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/>
              <a:t>Consistent quality, attention to detail.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06D559-BE2F-40A8-A90D-3505B5F69C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0937" y="2034942"/>
            <a:ext cx="5443487" cy="3935896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3C200FB-8382-46BC-9121-2F1F6E899130}"/>
              </a:ext>
            </a:extLst>
          </p:cNvPr>
          <p:cNvSpPr/>
          <p:nvPr/>
        </p:nvSpPr>
        <p:spPr>
          <a:xfrm rot="16200000">
            <a:off x="5620815" y="4599238"/>
            <a:ext cx="102944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(Beth, 2019)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758203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90E93-EAE3-461E-9F82-6678A89E10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Banyan Tree Hotel: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1085E0-08B5-4EFC-85E5-1BE4CF34A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3741" y="2100204"/>
            <a:ext cx="6729274" cy="4128937"/>
          </a:xfrm>
        </p:spPr>
        <p:txBody>
          <a:bodyPr>
            <a:normAutofit/>
          </a:bodyPr>
          <a:lstStyle/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Breathtaking pool villas.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Diverse picturesque locations.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Ideal for honeymoons.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Exquisite cuisine.</a:t>
            </a:r>
          </a:p>
          <a:p>
            <a:pPr marL="457200" lvl="0" indent="-45720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Exclusive, secluded suites.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130135-FBC3-456A-8B76-A704010A17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3997" y="1944550"/>
            <a:ext cx="3462290" cy="402538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8A3C164E-9290-48E3-B07B-8F17D83DEE5B}"/>
              </a:ext>
            </a:extLst>
          </p:cNvPr>
          <p:cNvSpPr/>
          <p:nvPr/>
        </p:nvSpPr>
        <p:spPr>
          <a:xfrm rot="16200000">
            <a:off x="89791" y="3818743"/>
            <a:ext cx="173797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(Hayes &amp; Jarvis, 2018)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91913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8B6CA-FAC0-4743-9537-5282E685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FFB60-BE4B-4710-A744-1C129ED30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426" y="2108219"/>
            <a:ext cx="5161550" cy="373325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Exceeds traveler expectations.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Opulent amenities.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Friendly greeting.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Attracts diverse clientele.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US" sz="2400" dirty="0"/>
              <a:t>Timeless design, corporate amenities.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866B34-4FA4-4692-9ED4-FF5BE6917C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399" y="3758601"/>
            <a:ext cx="6289740" cy="199154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5988230-8564-494F-8D0E-939BB38D082B}"/>
              </a:ext>
            </a:extLst>
          </p:cNvPr>
          <p:cNvSpPr/>
          <p:nvPr/>
        </p:nvSpPr>
        <p:spPr>
          <a:xfrm>
            <a:off x="8206121" y="5941251"/>
            <a:ext cx="1268296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ea typeface="Calibri" panose="020F0502020204030204" pitchFamily="34" charset="0"/>
              </a:rPr>
              <a:t>fairmont</a:t>
            </a: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, 2023)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288362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2">
            <a:extLst>
              <a:ext uri="{FF2B5EF4-FFF2-40B4-BE49-F238E27FC236}">
                <a16:creationId xmlns:a16="http://schemas.microsoft.com/office/drawing/2014/main" id="{5E269459-0DA2-454E-830F-1EE4709A4D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0902" y="1766321"/>
            <a:ext cx="10420686" cy="4401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2352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 Singapore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ALL: https://all.accor.com/hotel/A5G8/index.en.shtml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Aoife, D.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Room service secrets: Lego butlers and melted ice cream among hotels' top 10 weird requests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euronews.travel: https://www.euronews.com/travel/2023/06/13/room-service-secrets-lego-butlers-and-melted-ice-cream-among-hotels-top-10-weird-requests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 Hotel in San Francisco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Beth Lists: https://www.thebethlists.com/90-notable-nights/240-fairmont-hotel-in-san-francisco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(2023).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https://www.fairmont.com/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 Washington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https://www.fairmont.com/washington/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Gabe, G.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Downtown’s Historic Fairmont Olympic Hotel Plans to Unveil New Bar April 30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Eater Seattle: https://seattle.eater.com/2021/4/16/22388464/fairmont-olympic-hotel-to-open-new-bar-april-30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Hayes, &amp; Jarvis. (2018).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Banyan Tree Kuala Lumpur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hayesandjarvis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.: https://www.hayesandjarvis.co.uk/hotels/banyan-tree-kuala-lumpur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Hotel, I. D. (2015).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From concept to reality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hotel interior designs: https://hotelinteriordesigns.eu/fairmont-hotel/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Okumus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F., Kock, G.,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cantlebury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M., &amp;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Okumus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 (2013). Using local cuisines when promoting small Caribbean island destinations.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Travel &amp; Tourism Marketing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410-429.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Park, C. (2004). Efficient or enjoyable? consumer values of eating-out and fast food restaurant consumption in Korea.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Hospitality Management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87-94.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Patton, M. (2002).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Qualitative research and evaluation methods.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Thousand Oaks: CA: : Sage.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Pawaskar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P., &amp; Goel, M. (2016). Indian Journal of Science and Technology,.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Improving the efficacy of destination marketing strategies: a structural equation model for leisure travel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1-11.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Rachao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Breda, Z., F. C., &amp;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Joukes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V. (2019). Food tourism and regional development: A systematic literature review.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European Journal of Tourism Research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33-49.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Robinson, R., &amp; Getz, D. (Profiling potential food tourists: an Australian study). Profiling potential food tourists: an Australian study.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Food Journal.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690-706.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Roy, S. (2018). Meaning transfer in celebrity endorsements: an explanation using metaphors.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Marketing Communications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843-862. 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Sanchez, J.,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Callarisa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Rodriguez, R., &amp;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Moliner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(2006). The perceived value of the purchase of a tourism product.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Tourism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394-409.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Sue, H. (2022, July).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Accor Revives Global Client Event with News, Networking, and Namaste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Meeting Net: https://www.meetingsnet.com/destination-venue-news/accor-revives-global-client-event-news-networking-and-namaste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4B51C0A-4FBE-4844-ACBF-21E56F5D1FC4}"/>
              </a:ext>
            </a:extLst>
          </p:cNvPr>
          <p:cNvSpPr/>
          <p:nvPr/>
        </p:nvSpPr>
        <p:spPr>
          <a:xfrm>
            <a:off x="1170902" y="1229103"/>
            <a:ext cx="199798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en-US" sz="3200" dirty="0"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286868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76</TotalTime>
  <Words>2089</Words>
  <Application>Microsoft Office PowerPoint</Application>
  <PresentationFormat>Widescreen</PresentationFormat>
  <Paragraphs>187</Paragraphs>
  <Slides>16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Wingdings</vt:lpstr>
      <vt:lpstr>Retrospect</vt:lpstr>
      <vt:lpstr>Hospitality and guest services Module code: BMIH4003 Module tutor: Deborah Ann Lloyd</vt:lpstr>
      <vt:lpstr>Table of contents</vt:lpstr>
      <vt:lpstr>Fairmont</vt:lpstr>
      <vt:lpstr>Introduction:</vt:lpstr>
      <vt:lpstr>Fairmont Hotel's clientele:</vt:lpstr>
      <vt:lpstr>General Hotel Review: Nature, Scope, and Facilities:</vt:lpstr>
      <vt:lpstr>Facilities and guest service:</vt:lpstr>
      <vt:lpstr>Fairmont Hotel Review: Nature, Scope, and Hospitality:</vt:lpstr>
      <vt:lpstr>Hospitality and Guest Facilities: </vt:lpstr>
      <vt:lpstr>The Fairmont Hotel's reception </vt:lpstr>
      <vt:lpstr>My Job Role of Guest Services</vt:lpstr>
      <vt:lpstr>Comparing the Fairmont Hotel and Banyan Tree Hotel:</vt:lpstr>
      <vt:lpstr>Meeting the expectations of the Clients</vt:lpstr>
      <vt:lpstr>Banyan Tree Hotel:</vt:lpstr>
      <vt:lpstr>Conclusion: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</dc:title>
  <dc:creator>Acme Gamers</dc:creator>
  <cp:lastModifiedBy>Moryom Qureshi</cp:lastModifiedBy>
  <cp:revision>32</cp:revision>
  <dcterms:created xsi:type="dcterms:W3CDTF">2023-10-16T05:30:48Z</dcterms:created>
  <dcterms:modified xsi:type="dcterms:W3CDTF">2023-10-22T11:47:03Z</dcterms:modified>
</cp:coreProperties>
</file>