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8288000" cy="10287000"/>
  <p:notesSz cx="6858000" cy="9144000"/>
  <p:embeddedFontLst>
    <p:embeddedFont>
      <p:font typeface="Neue Montreal" panose="020B0604020202020204" charset="0"/>
      <p:regular r:id="rId22"/>
    </p:embeddedFont>
    <p:embeddedFont>
      <p:font typeface="Neue Montreal Bold" panose="020B0604020202020204" charset="0"/>
      <p:regular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7" d="100"/>
          <a:sy n="47" d="100"/>
        </p:scale>
        <p:origin x="1138" y="4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na limbau" userId="b2a8f19f87bc7f70" providerId="LiveId" clId="{BE58AA77-83B3-49B1-957B-A12024A59693}"/>
    <pc:docChg chg="modSld">
      <pc:chgData name="cristina limbau" userId="b2a8f19f87bc7f70" providerId="LiveId" clId="{BE58AA77-83B3-49B1-957B-A12024A59693}" dt="2025-12-04T00:13:58.588" v="6" actId="1076"/>
      <pc:docMkLst>
        <pc:docMk/>
      </pc:docMkLst>
      <pc:sldChg chg="modSp mod">
        <pc:chgData name="cristina limbau" userId="b2a8f19f87bc7f70" providerId="LiveId" clId="{BE58AA77-83B3-49B1-957B-A12024A59693}" dt="2025-12-04T00:12:43.267" v="5" actId="1076"/>
        <pc:sldMkLst>
          <pc:docMk/>
          <pc:sldMk cId="0" sldId="256"/>
        </pc:sldMkLst>
        <pc:spChg chg="mod">
          <ac:chgData name="cristina limbau" userId="b2a8f19f87bc7f70" providerId="LiveId" clId="{BE58AA77-83B3-49B1-957B-A12024A59693}" dt="2025-12-04T00:12:30.804" v="3" actId="14100"/>
          <ac:spMkLst>
            <pc:docMk/>
            <pc:sldMk cId="0" sldId="256"/>
            <ac:spMk id="13" creationId="{00000000-0000-0000-0000-000000000000}"/>
          </ac:spMkLst>
        </pc:spChg>
        <pc:spChg chg="mod">
          <ac:chgData name="cristina limbau" userId="b2a8f19f87bc7f70" providerId="LiveId" clId="{BE58AA77-83B3-49B1-957B-A12024A59693}" dt="2025-12-04T00:12:43.267" v="5" actId="1076"/>
          <ac:spMkLst>
            <pc:docMk/>
            <pc:sldMk cId="0" sldId="256"/>
            <ac:spMk id="14" creationId="{00000000-0000-0000-0000-000000000000}"/>
          </ac:spMkLst>
        </pc:spChg>
        <pc:spChg chg="mod">
          <ac:chgData name="cristina limbau" userId="b2a8f19f87bc7f70" providerId="LiveId" clId="{BE58AA77-83B3-49B1-957B-A12024A59693}" dt="2025-12-04T00:12:25.507" v="2" actId="1076"/>
          <ac:spMkLst>
            <pc:docMk/>
            <pc:sldMk cId="0" sldId="256"/>
            <ac:spMk id="16" creationId="{00000000-0000-0000-0000-000000000000}"/>
          </ac:spMkLst>
        </pc:spChg>
      </pc:sldChg>
      <pc:sldChg chg="modSp mod">
        <pc:chgData name="cristina limbau" userId="b2a8f19f87bc7f70" providerId="LiveId" clId="{BE58AA77-83B3-49B1-957B-A12024A59693}" dt="2025-12-04T00:13:58.588" v="6" actId="1076"/>
        <pc:sldMkLst>
          <pc:docMk/>
          <pc:sldMk cId="0" sldId="270"/>
        </pc:sldMkLst>
        <pc:spChg chg="mod">
          <ac:chgData name="cristina limbau" userId="b2a8f19f87bc7f70" providerId="LiveId" clId="{BE58AA77-83B3-49B1-957B-A12024A59693}" dt="2025-12-04T00:13:58.588" v="6" actId="1076"/>
          <ac:spMkLst>
            <pc:docMk/>
            <pc:sldMk cId="0" sldId="270"/>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4.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6.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1.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1.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1.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8.sv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1.svg"/><Relationship Id="rId7"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8.sv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slideLayout" Target="../slideLayouts/slideLayout7.xml"/><Relationship Id="rId7" Type="http://schemas.openxmlformats.org/officeDocument/2006/relationships/image" Target="../media/image8.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7.png"/><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1.svg"/><Relationship Id="rId7" Type="http://schemas.openxmlformats.org/officeDocument/2006/relationships/image" Target="../media/image27.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svg"/><Relationship Id="rId5" Type="http://schemas.openxmlformats.org/officeDocument/2006/relationships/image" Target="../media/image8.svg"/><Relationship Id="rId10" Type="http://schemas.openxmlformats.org/officeDocument/2006/relationships/image" Target="../media/image30.png"/><Relationship Id="rId4" Type="http://schemas.openxmlformats.org/officeDocument/2006/relationships/image" Target="../media/image7.png"/><Relationship Id="rId9"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33.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1.svg"/><Relationship Id="rId7" Type="http://schemas.openxmlformats.org/officeDocument/2006/relationships/image" Target="../media/image3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8.svg"/><Relationship Id="rId10" Type="http://schemas.openxmlformats.org/officeDocument/2006/relationships/image" Target="../media/image38.svg"/><Relationship Id="rId4" Type="http://schemas.openxmlformats.org/officeDocument/2006/relationships/image" Target="../media/image7.png"/><Relationship Id="rId9" Type="http://schemas.openxmlformats.org/officeDocument/2006/relationships/image" Target="../media/image37.png"/></Relationships>
</file>

<file path=ppt/slides/_rels/slide1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1.svg"/><Relationship Id="rId7" Type="http://schemas.openxmlformats.org/officeDocument/2006/relationships/image" Target="../media/image40.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2.svg"/></Relationships>
</file>

<file path=ppt/slides/_rels/slide1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44.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8.sv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4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48.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A6A6A6">
                <a:alpha val="100000"/>
              </a:srgbClr>
            </a:gs>
            <a:gs pos="100000">
              <a:srgbClr val="FFFFFF">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1942547" y="525852"/>
            <a:ext cx="9235295" cy="9235295"/>
          </a:xfrm>
          <a:custGeom>
            <a:avLst/>
            <a:gdLst/>
            <a:ahLst/>
            <a:cxnLst/>
            <a:rect l="l" t="t" r="r" b="b"/>
            <a:pathLst>
              <a:path w="9235295" h="9235295">
                <a:moveTo>
                  <a:pt x="0" y="0"/>
                </a:moveTo>
                <a:lnTo>
                  <a:pt x="9235296" y="0"/>
                </a:lnTo>
                <a:lnTo>
                  <a:pt x="9235296" y="9235296"/>
                </a:lnTo>
                <a:lnTo>
                  <a:pt x="0" y="92352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962237" y="-193886"/>
            <a:ext cx="945402" cy="2077807"/>
          </a:xfrm>
          <a:custGeom>
            <a:avLst/>
            <a:gdLst/>
            <a:ahLst/>
            <a:cxnLst/>
            <a:rect l="l" t="t" r="r" b="b"/>
            <a:pathLst>
              <a:path w="945402" h="2077807">
                <a:moveTo>
                  <a:pt x="0" y="0"/>
                </a:moveTo>
                <a:lnTo>
                  <a:pt x="945402" y="0"/>
                </a:lnTo>
                <a:lnTo>
                  <a:pt x="945402" y="2077807"/>
                </a:lnTo>
                <a:lnTo>
                  <a:pt x="0" y="207780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4" name="Group 4"/>
          <p:cNvGrpSpPr/>
          <p:nvPr/>
        </p:nvGrpSpPr>
        <p:grpSpPr>
          <a:xfrm>
            <a:off x="1579758" y="4842293"/>
            <a:ext cx="5018786" cy="1119808"/>
            <a:chOff x="0" y="0"/>
            <a:chExt cx="6691715" cy="1493077"/>
          </a:xfrm>
        </p:grpSpPr>
        <p:grpSp>
          <p:nvGrpSpPr>
            <p:cNvPr id="5" name="Group 5"/>
            <p:cNvGrpSpPr/>
            <p:nvPr/>
          </p:nvGrpSpPr>
          <p:grpSpPr>
            <a:xfrm>
              <a:off x="0" y="0"/>
              <a:ext cx="6691715" cy="1493077"/>
              <a:chOff x="0" y="0"/>
              <a:chExt cx="1768426" cy="394577"/>
            </a:xfrm>
          </p:grpSpPr>
          <p:sp>
            <p:nvSpPr>
              <p:cNvPr id="6" name="Freeform 6"/>
              <p:cNvSpPr/>
              <p:nvPr/>
            </p:nvSpPr>
            <p:spPr>
              <a:xfrm>
                <a:off x="0" y="0"/>
                <a:ext cx="1768426" cy="394577"/>
              </a:xfrm>
              <a:custGeom>
                <a:avLst/>
                <a:gdLst/>
                <a:ahLst/>
                <a:cxnLst/>
                <a:rect l="l" t="t" r="r" b="b"/>
                <a:pathLst>
                  <a:path w="1768426" h="394577">
                    <a:moveTo>
                      <a:pt x="29309" y="0"/>
                    </a:moveTo>
                    <a:lnTo>
                      <a:pt x="1739117" y="0"/>
                    </a:lnTo>
                    <a:cubicBezTo>
                      <a:pt x="1746890" y="0"/>
                      <a:pt x="1754345" y="3088"/>
                      <a:pt x="1759842" y="8584"/>
                    </a:cubicBezTo>
                    <a:cubicBezTo>
                      <a:pt x="1765338" y="14081"/>
                      <a:pt x="1768426" y="21536"/>
                      <a:pt x="1768426" y="29309"/>
                    </a:cubicBezTo>
                    <a:lnTo>
                      <a:pt x="1768426" y="365268"/>
                    </a:lnTo>
                    <a:cubicBezTo>
                      <a:pt x="1768426" y="373041"/>
                      <a:pt x="1765338" y="380496"/>
                      <a:pt x="1759842" y="385993"/>
                    </a:cubicBezTo>
                    <a:cubicBezTo>
                      <a:pt x="1754345" y="391489"/>
                      <a:pt x="1746890" y="394577"/>
                      <a:pt x="1739117" y="394577"/>
                    </a:cubicBezTo>
                    <a:lnTo>
                      <a:pt x="29309" y="394577"/>
                    </a:lnTo>
                    <a:cubicBezTo>
                      <a:pt x="21536" y="394577"/>
                      <a:pt x="14081" y="391489"/>
                      <a:pt x="8584" y="385993"/>
                    </a:cubicBezTo>
                    <a:cubicBezTo>
                      <a:pt x="3088" y="380496"/>
                      <a:pt x="0" y="373041"/>
                      <a:pt x="0" y="365268"/>
                    </a:cubicBezTo>
                    <a:lnTo>
                      <a:pt x="0" y="29309"/>
                    </a:lnTo>
                    <a:cubicBezTo>
                      <a:pt x="0" y="21536"/>
                      <a:pt x="3088" y="14081"/>
                      <a:pt x="8584" y="8584"/>
                    </a:cubicBezTo>
                    <a:cubicBezTo>
                      <a:pt x="14081" y="3088"/>
                      <a:pt x="21536" y="0"/>
                      <a:pt x="29309" y="0"/>
                    </a:cubicBezTo>
                    <a:close/>
                  </a:path>
                </a:pathLst>
              </a:custGeom>
              <a:solidFill>
                <a:srgbClr val="000000">
                  <a:alpha val="0"/>
                </a:srgbClr>
              </a:solidFill>
              <a:ln w="47625" cap="sq">
                <a:solidFill>
                  <a:srgbClr val="000000"/>
                </a:solidFill>
                <a:prstDash val="solid"/>
                <a:miter/>
              </a:ln>
            </p:spPr>
            <p:txBody>
              <a:bodyPr/>
              <a:lstStyle/>
              <a:p>
                <a:endParaRPr lang="en-GB"/>
              </a:p>
            </p:txBody>
          </p:sp>
          <p:sp>
            <p:nvSpPr>
              <p:cNvPr id="7" name="TextBox 7"/>
              <p:cNvSpPr txBox="1"/>
              <p:nvPr/>
            </p:nvSpPr>
            <p:spPr>
              <a:xfrm>
                <a:off x="0" y="-38100"/>
                <a:ext cx="1768426" cy="432677"/>
              </a:xfrm>
              <a:prstGeom prst="rect">
                <a:avLst/>
              </a:prstGeom>
            </p:spPr>
            <p:txBody>
              <a:bodyPr lIns="50800" tIns="50800" rIns="50800" bIns="50800" rtlCol="0" anchor="ctr"/>
              <a:lstStyle/>
              <a:p>
                <a:pPr algn="ctr">
                  <a:lnSpc>
                    <a:spcPts val="3080"/>
                  </a:lnSpc>
                </a:pPr>
                <a:endParaRPr/>
              </a:p>
            </p:txBody>
          </p:sp>
        </p:grpSp>
        <p:sp>
          <p:nvSpPr>
            <p:cNvPr id="8" name="TextBox 8"/>
            <p:cNvSpPr txBox="1"/>
            <p:nvPr/>
          </p:nvSpPr>
          <p:spPr>
            <a:xfrm>
              <a:off x="891132" y="70905"/>
              <a:ext cx="4824421" cy="1236966"/>
            </a:xfrm>
            <a:prstGeom prst="rect">
              <a:avLst/>
            </a:prstGeom>
          </p:spPr>
          <p:txBody>
            <a:bodyPr lIns="0" tIns="0" rIns="0" bIns="0" rtlCol="0" anchor="t">
              <a:spAutoFit/>
            </a:bodyPr>
            <a:lstStyle/>
            <a:p>
              <a:pPr algn="ctr">
                <a:lnSpc>
                  <a:spcPts val="7743"/>
                </a:lnSpc>
              </a:pPr>
              <a:r>
                <a:rPr lang="en-US" sz="5531" b="1">
                  <a:solidFill>
                    <a:srgbClr val="A162C1"/>
                  </a:solidFill>
                  <a:latin typeface="Neue Montreal Bold"/>
                  <a:ea typeface="Neue Montreal Bold"/>
                  <a:cs typeface="Neue Montreal Bold"/>
                  <a:sym typeface="Neue Montreal Bold"/>
                </a:rPr>
                <a:t>M&amp;S FOOD</a:t>
              </a:r>
            </a:p>
          </p:txBody>
        </p:sp>
      </p:grpSp>
      <p:grpSp>
        <p:nvGrpSpPr>
          <p:cNvPr id="9" name="Group 9"/>
          <p:cNvGrpSpPr>
            <a:grpSpLocks noChangeAspect="1"/>
          </p:cNvGrpSpPr>
          <p:nvPr/>
        </p:nvGrpSpPr>
        <p:grpSpPr>
          <a:xfrm>
            <a:off x="9637544" y="2977558"/>
            <a:ext cx="7246367" cy="5246370"/>
            <a:chOff x="0" y="0"/>
            <a:chExt cx="19050000" cy="13792200"/>
          </a:xfrm>
        </p:grpSpPr>
        <p:sp>
          <p:nvSpPr>
            <p:cNvPr id="10" name="Freeform 10"/>
            <p:cNvSpPr/>
            <p:nvPr/>
          </p:nvSpPr>
          <p:spPr>
            <a:xfrm>
              <a:off x="493268" y="493776"/>
              <a:ext cx="18087975" cy="12640436"/>
            </a:xfrm>
            <a:custGeom>
              <a:avLst/>
              <a:gdLst/>
              <a:ahLst/>
              <a:cxnLst/>
              <a:rect l="l" t="t" r="r" b="b"/>
              <a:pathLst>
                <a:path w="18087975" h="12640436">
                  <a:moveTo>
                    <a:pt x="17735170" y="12640436"/>
                  </a:moveTo>
                  <a:lnTo>
                    <a:pt x="352806" y="12640436"/>
                  </a:lnTo>
                  <a:cubicBezTo>
                    <a:pt x="157988" y="12640436"/>
                    <a:pt x="0" y="12482448"/>
                    <a:pt x="0" y="12287630"/>
                  </a:cubicBezTo>
                  <a:lnTo>
                    <a:pt x="0" y="352806"/>
                  </a:lnTo>
                  <a:cubicBezTo>
                    <a:pt x="0" y="157988"/>
                    <a:pt x="157988" y="0"/>
                    <a:pt x="352806" y="0"/>
                  </a:cubicBezTo>
                  <a:lnTo>
                    <a:pt x="17735168" y="0"/>
                  </a:lnTo>
                  <a:cubicBezTo>
                    <a:pt x="17929986" y="0"/>
                    <a:pt x="18087975" y="157988"/>
                    <a:pt x="18087975" y="352806"/>
                  </a:cubicBezTo>
                  <a:lnTo>
                    <a:pt x="18087975" y="12287759"/>
                  </a:lnTo>
                  <a:cubicBezTo>
                    <a:pt x="18087975" y="12482576"/>
                    <a:pt x="17929987" y="12640436"/>
                    <a:pt x="17735170" y="12640436"/>
                  </a:cubicBezTo>
                  <a:close/>
                </a:path>
              </a:pathLst>
            </a:custGeom>
            <a:blipFill>
              <a:blip r:embed="rId6"/>
              <a:stretch>
                <a:fillRect l="-2540" r="-2540"/>
              </a:stretch>
            </a:blipFill>
          </p:spPr>
          <p:txBody>
            <a:bodyPr/>
            <a:lstStyle/>
            <a:p>
              <a:endParaRPr lang="en-GB"/>
            </a:p>
          </p:txBody>
        </p:sp>
        <p:sp>
          <p:nvSpPr>
            <p:cNvPr id="11" name="Freeform 11"/>
            <p:cNvSpPr/>
            <p:nvPr/>
          </p:nvSpPr>
          <p:spPr>
            <a:xfrm>
              <a:off x="0" y="0"/>
              <a:ext cx="19050000" cy="13792200"/>
            </a:xfrm>
            <a:custGeom>
              <a:avLst/>
              <a:gdLst/>
              <a:ahLst/>
              <a:cxnLst/>
              <a:rect l="l" t="t" r="r" b="b"/>
              <a:pathLst>
                <a:path w="19050000" h="13792200">
                  <a:moveTo>
                    <a:pt x="19050000" y="0"/>
                  </a:moveTo>
                  <a:lnTo>
                    <a:pt x="19050000" y="13792200"/>
                  </a:lnTo>
                  <a:lnTo>
                    <a:pt x="0" y="13792200"/>
                  </a:lnTo>
                  <a:lnTo>
                    <a:pt x="0" y="0"/>
                  </a:lnTo>
                  <a:lnTo>
                    <a:pt x="19050000" y="0"/>
                  </a:lnTo>
                  <a:close/>
                </a:path>
              </a:pathLst>
            </a:custGeom>
            <a:blipFill>
              <a:blip r:embed="rId7"/>
              <a:stretch>
                <a:fillRect l="-17" r="-17"/>
              </a:stretch>
            </a:blipFill>
          </p:spPr>
          <p:txBody>
            <a:bodyPr/>
            <a:lstStyle/>
            <a:p>
              <a:endParaRPr lang="en-GB"/>
            </a:p>
          </p:txBody>
        </p:sp>
      </p:grpSp>
      <p:sp>
        <p:nvSpPr>
          <p:cNvPr id="12" name="TextBox 12"/>
          <p:cNvSpPr txBox="1"/>
          <p:nvPr/>
        </p:nvSpPr>
        <p:spPr>
          <a:xfrm>
            <a:off x="1146833" y="1708527"/>
            <a:ext cx="7997167" cy="3133766"/>
          </a:xfrm>
          <a:prstGeom prst="rect">
            <a:avLst/>
          </a:prstGeom>
        </p:spPr>
        <p:txBody>
          <a:bodyPr lIns="0" tIns="0" rIns="0" bIns="0" rtlCol="0" anchor="t">
            <a:spAutoFit/>
          </a:bodyPr>
          <a:lstStyle/>
          <a:p>
            <a:pPr algn="l">
              <a:lnSpc>
                <a:spcPts val="8151"/>
              </a:lnSpc>
            </a:pPr>
            <a:r>
              <a:rPr lang="en-US" sz="8151" b="1">
                <a:solidFill>
                  <a:srgbClr val="000000"/>
                </a:solidFill>
                <a:latin typeface="Neue Montreal Bold"/>
                <a:ea typeface="Neue Montreal Bold"/>
                <a:cs typeface="Neue Montreal Bold"/>
                <a:sym typeface="Neue Montreal Bold"/>
              </a:rPr>
              <a:t>DIGITAL AND SOCIAL MEDIA MARKETING</a:t>
            </a:r>
          </a:p>
        </p:txBody>
      </p:sp>
      <p:sp>
        <p:nvSpPr>
          <p:cNvPr id="13" name="TextBox 13"/>
          <p:cNvSpPr txBox="1"/>
          <p:nvPr/>
        </p:nvSpPr>
        <p:spPr>
          <a:xfrm>
            <a:off x="1028700" y="8550910"/>
            <a:ext cx="1946688" cy="372745"/>
          </a:xfrm>
          <a:prstGeom prst="rect">
            <a:avLst/>
          </a:prstGeom>
        </p:spPr>
        <p:txBody>
          <a:bodyPr wrap="square" lIns="0" tIns="0" rIns="0" bIns="0" rtlCol="0" anchor="t">
            <a:spAutoFit/>
          </a:bodyPr>
          <a:lstStyle/>
          <a:p>
            <a:pPr algn="l">
              <a:lnSpc>
                <a:spcPts val="3080"/>
              </a:lnSpc>
            </a:pPr>
            <a:r>
              <a:rPr lang="en-US" sz="2200" b="1" dirty="0">
                <a:solidFill>
                  <a:srgbClr val="000000"/>
                </a:solidFill>
                <a:latin typeface="Neue Montreal Bold"/>
                <a:ea typeface="Neue Montreal Bold"/>
                <a:cs typeface="Neue Montreal Bold"/>
                <a:sym typeface="Neue Montreal Bold"/>
              </a:rPr>
              <a:t>Presented by:</a:t>
            </a:r>
          </a:p>
        </p:txBody>
      </p:sp>
      <p:sp>
        <p:nvSpPr>
          <p:cNvPr id="14" name="TextBox 14"/>
          <p:cNvSpPr txBox="1"/>
          <p:nvPr/>
        </p:nvSpPr>
        <p:spPr>
          <a:xfrm>
            <a:off x="2715932" y="8570313"/>
            <a:ext cx="3882612" cy="363048"/>
          </a:xfrm>
          <a:prstGeom prst="rect">
            <a:avLst/>
          </a:prstGeom>
        </p:spPr>
        <p:txBody>
          <a:bodyPr wrap="square" lIns="0" tIns="0" rIns="0" bIns="0" rtlCol="0" anchor="t">
            <a:spAutoFit/>
          </a:bodyPr>
          <a:lstStyle/>
          <a:p>
            <a:pPr algn="ctr">
              <a:lnSpc>
                <a:spcPts val="3080"/>
              </a:lnSpc>
              <a:spcBef>
                <a:spcPct val="0"/>
              </a:spcBef>
            </a:pPr>
            <a:r>
              <a:rPr lang="en-US" sz="2200" b="1" dirty="0">
                <a:solidFill>
                  <a:srgbClr val="000000"/>
                </a:solidFill>
                <a:latin typeface="Neue Montreal Bold"/>
                <a:ea typeface="Neue Montreal Bold"/>
                <a:cs typeface="Neue Montreal Bold"/>
                <a:sym typeface="Neue Montreal Bold"/>
              </a:rPr>
              <a:t>Cristina Limbau (2410885)</a:t>
            </a:r>
          </a:p>
        </p:txBody>
      </p:sp>
      <p:sp>
        <p:nvSpPr>
          <p:cNvPr id="15" name="TextBox 15"/>
          <p:cNvSpPr txBox="1"/>
          <p:nvPr/>
        </p:nvSpPr>
        <p:spPr>
          <a:xfrm>
            <a:off x="1028700" y="6679608"/>
            <a:ext cx="8608844" cy="1544320"/>
          </a:xfrm>
          <a:prstGeom prst="rect">
            <a:avLst/>
          </a:prstGeom>
        </p:spPr>
        <p:txBody>
          <a:bodyPr lIns="0" tIns="0" rIns="0" bIns="0" rtlCol="0" anchor="t">
            <a:spAutoFit/>
          </a:bodyPr>
          <a:lstStyle/>
          <a:p>
            <a:pPr algn="l">
              <a:lnSpc>
                <a:spcPts val="3080"/>
              </a:lnSpc>
            </a:pPr>
            <a:r>
              <a:rPr lang="en-US" sz="2200">
                <a:solidFill>
                  <a:srgbClr val="000000"/>
                </a:solidFill>
                <a:latin typeface="Neue Montreal"/>
                <a:ea typeface="Neue Montreal"/>
                <a:cs typeface="Neue Montreal"/>
                <a:sym typeface="Neue Montreal"/>
              </a:rPr>
              <a:t>Module name: Building a Sustainable Marketing Relationship (BMSW5007_CARD)</a:t>
            </a:r>
          </a:p>
          <a:p>
            <a:pPr algn="l">
              <a:lnSpc>
                <a:spcPts val="3080"/>
              </a:lnSpc>
            </a:pPr>
            <a:r>
              <a:rPr lang="en-US" sz="2200">
                <a:solidFill>
                  <a:srgbClr val="000000"/>
                </a:solidFill>
                <a:latin typeface="Neue Montreal"/>
                <a:ea typeface="Neue Montreal"/>
                <a:cs typeface="Neue Montreal"/>
                <a:sym typeface="Neue Montreal"/>
              </a:rPr>
              <a:t>Lecturer name: Gwyneth Jones</a:t>
            </a:r>
          </a:p>
          <a:p>
            <a:pPr algn="l">
              <a:lnSpc>
                <a:spcPts val="3080"/>
              </a:lnSpc>
              <a:spcBef>
                <a:spcPct val="0"/>
              </a:spcBef>
            </a:pPr>
            <a:r>
              <a:rPr lang="en-US" sz="2200">
                <a:solidFill>
                  <a:srgbClr val="000000"/>
                </a:solidFill>
                <a:latin typeface="Neue Montreal"/>
                <a:ea typeface="Neue Montreal"/>
                <a:cs typeface="Neue Montreal"/>
                <a:sym typeface="Neue Montreal"/>
              </a:rPr>
              <a:t>University of Wales Trinity Saint David</a:t>
            </a:r>
          </a:p>
        </p:txBody>
      </p:sp>
      <p:sp>
        <p:nvSpPr>
          <p:cNvPr id="16" name="TextBox 16"/>
          <p:cNvSpPr txBox="1"/>
          <p:nvPr/>
        </p:nvSpPr>
        <p:spPr>
          <a:xfrm>
            <a:off x="15975189" y="9523244"/>
            <a:ext cx="1817444" cy="363048"/>
          </a:xfrm>
          <a:prstGeom prst="rect">
            <a:avLst/>
          </a:prstGeom>
        </p:spPr>
        <p:txBody>
          <a:bodyPr wrap="square" lIns="0" tIns="0" rIns="0" bIns="0" rtlCol="0" anchor="t">
            <a:spAutoFit/>
          </a:bodyPr>
          <a:lstStyle/>
          <a:p>
            <a:pPr algn="ctr">
              <a:lnSpc>
                <a:spcPts val="3080"/>
              </a:lnSpc>
              <a:spcBef>
                <a:spcPct val="0"/>
              </a:spcBef>
            </a:pPr>
            <a:r>
              <a:rPr lang="en-US" sz="2200" b="1" dirty="0">
                <a:solidFill>
                  <a:srgbClr val="000000"/>
                </a:solidFill>
                <a:latin typeface="Neue Montreal Bold"/>
                <a:ea typeface="Neue Montreal Bold"/>
                <a:cs typeface="Neue Montreal Bold"/>
                <a:sym typeface="Neue Montreal Bold"/>
              </a:rPr>
              <a:t>04.12.2025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A6A6A6">
                <a:alpha val="100000"/>
              </a:srgbClr>
            </a:gs>
            <a:gs pos="100000">
              <a:srgbClr val="FFFFFF">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2082309" y="-3003993"/>
            <a:ext cx="8909476" cy="8909476"/>
          </a:xfrm>
          <a:custGeom>
            <a:avLst/>
            <a:gdLst/>
            <a:ahLst/>
            <a:cxnLst/>
            <a:rect l="l" t="t" r="r" b="b"/>
            <a:pathLst>
              <a:path w="8909476" h="8909476">
                <a:moveTo>
                  <a:pt x="0" y="0"/>
                </a:moveTo>
                <a:lnTo>
                  <a:pt x="8909477" y="0"/>
                </a:lnTo>
                <a:lnTo>
                  <a:pt x="8909477" y="8909477"/>
                </a:lnTo>
                <a:lnTo>
                  <a:pt x="0" y="89094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028700" y="2044649"/>
            <a:ext cx="6943139" cy="7213651"/>
          </a:xfrm>
          <a:custGeom>
            <a:avLst/>
            <a:gdLst/>
            <a:ahLst/>
            <a:cxnLst/>
            <a:rect l="l" t="t" r="r" b="b"/>
            <a:pathLst>
              <a:path w="6943139" h="7213651">
                <a:moveTo>
                  <a:pt x="0" y="0"/>
                </a:moveTo>
                <a:lnTo>
                  <a:pt x="6943139" y="0"/>
                </a:lnTo>
                <a:lnTo>
                  <a:pt x="6943139" y="7213651"/>
                </a:lnTo>
                <a:lnTo>
                  <a:pt x="0" y="7213651"/>
                </a:lnTo>
                <a:lnTo>
                  <a:pt x="0" y="0"/>
                </a:lnTo>
                <a:close/>
              </a:path>
            </a:pathLst>
          </a:custGeom>
          <a:blipFill>
            <a:blip r:embed="rId4"/>
            <a:stretch>
              <a:fillRect/>
            </a:stretch>
          </a:blipFill>
        </p:spPr>
        <p:txBody>
          <a:bodyPr/>
          <a:lstStyle/>
          <a:p>
            <a:endParaRPr lang="en-GB"/>
          </a:p>
        </p:txBody>
      </p:sp>
      <p:sp>
        <p:nvSpPr>
          <p:cNvPr id="4" name="TextBox 4"/>
          <p:cNvSpPr txBox="1"/>
          <p:nvPr/>
        </p:nvSpPr>
        <p:spPr>
          <a:xfrm>
            <a:off x="8572412" y="1223733"/>
            <a:ext cx="7728658" cy="530225"/>
          </a:xfrm>
          <a:prstGeom prst="rect">
            <a:avLst/>
          </a:prstGeom>
        </p:spPr>
        <p:txBody>
          <a:bodyPr lIns="0" tIns="0" rIns="0" bIns="0" rtlCol="0" anchor="t">
            <a:spAutoFit/>
          </a:bodyPr>
          <a:lstStyle/>
          <a:p>
            <a:pPr algn="l">
              <a:lnSpc>
                <a:spcPts val="3999"/>
              </a:lnSpc>
            </a:pPr>
            <a:r>
              <a:rPr lang="en-US" sz="3999" b="1">
                <a:solidFill>
                  <a:srgbClr val="000000"/>
                </a:solidFill>
                <a:latin typeface="Neue Montreal Bold"/>
                <a:ea typeface="Neue Montreal Bold"/>
                <a:cs typeface="Neue Montreal Bold"/>
                <a:sym typeface="Neue Montreal Bold"/>
              </a:rPr>
              <a:t>Contents</a:t>
            </a:r>
          </a:p>
        </p:txBody>
      </p:sp>
      <p:sp>
        <p:nvSpPr>
          <p:cNvPr id="5" name="Freeform 5"/>
          <p:cNvSpPr/>
          <p:nvPr/>
        </p:nvSpPr>
        <p:spPr>
          <a:xfrm rot="-5400000">
            <a:off x="15909682" y="523173"/>
            <a:ext cx="844091" cy="1855145"/>
          </a:xfrm>
          <a:custGeom>
            <a:avLst/>
            <a:gdLst/>
            <a:ahLst/>
            <a:cxnLst/>
            <a:rect l="l" t="t" r="r" b="b"/>
            <a:pathLst>
              <a:path w="844091" h="1855145">
                <a:moveTo>
                  <a:pt x="0" y="0"/>
                </a:moveTo>
                <a:lnTo>
                  <a:pt x="844091" y="0"/>
                </a:lnTo>
                <a:lnTo>
                  <a:pt x="844091" y="1855145"/>
                </a:lnTo>
                <a:lnTo>
                  <a:pt x="0" y="18551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6" name="Group 6"/>
          <p:cNvGrpSpPr/>
          <p:nvPr/>
        </p:nvGrpSpPr>
        <p:grpSpPr>
          <a:xfrm>
            <a:off x="14616905" y="8555589"/>
            <a:ext cx="2642395" cy="702711"/>
            <a:chOff x="0" y="0"/>
            <a:chExt cx="659827" cy="175473"/>
          </a:xfrm>
        </p:grpSpPr>
        <p:sp>
          <p:nvSpPr>
            <p:cNvPr id="7" name="Freeform 7"/>
            <p:cNvSpPr/>
            <p:nvPr/>
          </p:nvSpPr>
          <p:spPr>
            <a:xfrm>
              <a:off x="0" y="0"/>
              <a:ext cx="659827" cy="175473"/>
            </a:xfrm>
            <a:custGeom>
              <a:avLst/>
              <a:gdLst/>
              <a:ahLst/>
              <a:cxnLst/>
              <a:rect l="l" t="t" r="r" b="b"/>
              <a:pathLst>
                <a:path w="659827" h="175473">
                  <a:moveTo>
                    <a:pt x="87736" y="0"/>
                  </a:moveTo>
                  <a:lnTo>
                    <a:pt x="572091" y="0"/>
                  </a:lnTo>
                  <a:cubicBezTo>
                    <a:pt x="595360" y="0"/>
                    <a:pt x="617676" y="9244"/>
                    <a:pt x="634130" y="25697"/>
                  </a:cubicBezTo>
                  <a:cubicBezTo>
                    <a:pt x="650584" y="42151"/>
                    <a:pt x="659827" y="64467"/>
                    <a:pt x="659827" y="87736"/>
                  </a:cubicBezTo>
                  <a:lnTo>
                    <a:pt x="659827" y="87736"/>
                  </a:lnTo>
                  <a:cubicBezTo>
                    <a:pt x="659827" y="136192"/>
                    <a:pt x="620546" y="175473"/>
                    <a:pt x="572091" y="175473"/>
                  </a:cubicBezTo>
                  <a:lnTo>
                    <a:pt x="87736" y="175473"/>
                  </a:lnTo>
                  <a:cubicBezTo>
                    <a:pt x="64467" y="175473"/>
                    <a:pt x="42151" y="166229"/>
                    <a:pt x="25697" y="149775"/>
                  </a:cubicBezTo>
                  <a:cubicBezTo>
                    <a:pt x="9244" y="133321"/>
                    <a:pt x="0" y="111005"/>
                    <a:pt x="0" y="87736"/>
                  </a:cubicBezTo>
                  <a:lnTo>
                    <a:pt x="0" y="87736"/>
                  </a:lnTo>
                  <a:cubicBezTo>
                    <a:pt x="0" y="64467"/>
                    <a:pt x="9244" y="42151"/>
                    <a:pt x="25697" y="25697"/>
                  </a:cubicBezTo>
                  <a:cubicBezTo>
                    <a:pt x="42151" y="9244"/>
                    <a:pt x="64467" y="0"/>
                    <a:pt x="87736" y="0"/>
                  </a:cubicBezTo>
                  <a:close/>
                </a:path>
              </a:pathLst>
            </a:custGeom>
            <a:solidFill>
              <a:srgbClr val="000000">
                <a:alpha val="0"/>
              </a:srgbClr>
            </a:solidFill>
            <a:ln w="47625" cap="rnd">
              <a:solidFill>
                <a:srgbClr val="000000"/>
              </a:solidFill>
              <a:prstDash val="solid"/>
              <a:round/>
            </a:ln>
          </p:spPr>
          <p:txBody>
            <a:bodyPr/>
            <a:lstStyle/>
            <a:p>
              <a:endParaRPr lang="en-GB"/>
            </a:p>
          </p:txBody>
        </p:sp>
        <p:sp>
          <p:nvSpPr>
            <p:cNvPr id="8" name="TextBox 8"/>
            <p:cNvSpPr txBox="1"/>
            <p:nvPr/>
          </p:nvSpPr>
          <p:spPr>
            <a:xfrm>
              <a:off x="0" y="-38100"/>
              <a:ext cx="659827" cy="213573"/>
            </a:xfrm>
            <a:prstGeom prst="rect">
              <a:avLst/>
            </a:prstGeom>
          </p:spPr>
          <p:txBody>
            <a:bodyPr lIns="50800" tIns="50800" rIns="50800" bIns="50800" rtlCol="0" anchor="ctr"/>
            <a:lstStyle/>
            <a:p>
              <a:pPr algn="ctr">
                <a:lnSpc>
                  <a:spcPts val="3080"/>
                </a:lnSpc>
              </a:pPr>
              <a:endParaRPr/>
            </a:p>
          </p:txBody>
        </p:sp>
      </p:grpSp>
      <p:sp>
        <p:nvSpPr>
          <p:cNvPr id="9" name="AutoShape 9"/>
          <p:cNvSpPr/>
          <p:nvPr/>
        </p:nvSpPr>
        <p:spPr>
          <a:xfrm>
            <a:off x="15043929" y="8925994"/>
            <a:ext cx="1788348" cy="0"/>
          </a:xfrm>
          <a:prstGeom prst="line">
            <a:avLst/>
          </a:prstGeom>
          <a:ln w="38100" cap="flat">
            <a:solidFill>
              <a:srgbClr val="A162C1"/>
            </a:solidFill>
            <a:prstDash val="solid"/>
            <a:headEnd type="none" w="sm" len="sm"/>
            <a:tailEnd type="arrow" w="med" len="sm"/>
          </a:ln>
        </p:spPr>
        <p:txBody>
          <a:bodyPr/>
          <a:lstStyle/>
          <a:p>
            <a:endParaRPr lang="en-GB"/>
          </a:p>
        </p:txBody>
      </p:sp>
      <p:sp>
        <p:nvSpPr>
          <p:cNvPr id="10" name="TextBox 10"/>
          <p:cNvSpPr txBox="1"/>
          <p:nvPr/>
        </p:nvSpPr>
        <p:spPr>
          <a:xfrm>
            <a:off x="8572412" y="2966386"/>
            <a:ext cx="6260155" cy="5840095"/>
          </a:xfrm>
          <a:prstGeom prst="rect">
            <a:avLst/>
          </a:prstGeom>
        </p:spPr>
        <p:txBody>
          <a:bodyPr lIns="0" tIns="0" rIns="0" bIns="0" rtlCol="0" anchor="t">
            <a:spAutoFit/>
          </a:bodyPr>
          <a:lstStyle/>
          <a:p>
            <a:pPr algn="l">
              <a:lnSpc>
                <a:spcPts val="3080"/>
              </a:lnSpc>
            </a:pPr>
            <a:r>
              <a:rPr lang="en-US" sz="2200" b="1">
                <a:solidFill>
                  <a:srgbClr val="000000"/>
                </a:solidFill>
                <a:latin typeface="Neue Montreal Bold"/>
                <a:ea typeface="Neue Montreal Bold"/>
                <a:cs typeface="Neue Montreal Bold"/>
                <a:sym typeface="Neue Montreal Bold"/>
              </a:rPr>
              <a:t>1.Introduction</a:t>
            </a:r>
          </a:p>
          <a:p>
            <a:pPr algn="l">
              <a:lnSpc>
                <a:spcPts val="3080"/>
              </a:lnSpc>
            </a:pPr>
            <a:r>
              <a:rPr lang="en-US" sz="2200" b="1">
                <a:solidFill>
                  <a:srgbClr val="000000"/>
                </a:solidFill>
                <a:latin typeface="Neue Montreal Bold"/>
                <a:ea typeface="Neue Montreal Bold"/>
                <a:cs typeface="Neue Montreal Bold"/>
                <a:sym typeface="Neue Montreal Bold"/>
              </a:rPr>
              <a:t>2. Defining Digital Marketing</a:t>
            </a:r>
          </a:p>
          <a:p>
            <a:pPr algn="l">
              <a:lnSpc>
                <a:spcPts val="3080"/>
              </a:lnSpc>
            </a:pPr>
            <a:r>
              <a:rPr lang="en-US" sz="2200" b="1">
                <a:solidFill>
                  <a:srgbClr val="000000"/>
                </a:solidFill>
                <a:latin typeface="Neue Montreal Bold"/>
                <a:ea typeface="Neue Montreal Bold"/>
                <a:cs typeface="Neue Montreal Bold"/>
                <a:sym typeface="Neue Montreal Bold"/>
              </a:rPr>
              <a:t>3. Defining Social Media Marketing</a:t>
            </a:r>
          </a:p>
          <a:p>
            <a:pPr algn="l">
              <a:lnSpc>
                <a:spcPts val="3080"/>
              </a:lnSpc>
            </a:pPr>
            <a:r>
              <a:rPr lang="en-US" sz="2200" b="1">
                <a:solidFill>
                  <a:srgbClr val="000000"/>
                </a:solidFill>
                <a:latin typeface="Neue Montreal Bold"/>
                <a:ea typeface="Neue Montreal Bold"/>
                <a:cs typeface="Neue Montreal Bold"/>
                <a:sym typeface="Neue Montreal Bold"/>
              </a:rPr>
              <a:t>4. The Role of Digital &amp; Social Media in CRM</a:t>
            </a:r>
          </a:p>
          <a:p>
            <a:pPr algn="l">
              <a:lnSpc>
                <a:spcPts val="3080"/>
              </a:lnSpc>
            </a:pPr>
            <a:r>
              <a:rPr lang="en-US" sz="2200" b="1">
                <a:solidFill>
                  <a:srgbClr val="000000"/>
                </a:solidFill>
                <a:latin typeface="Neue Montreal Bold"/>
                <a:ea typeface="Neue Montreal Bold"/>
                <a:cs typeface="Neue Montreal Bold"/>
                <a:sym typeface="Neue Montreal Bold"/>
              </a:rPr>
              <a:t>5. How M&amp;S Food Uses Digital Marketing</a:t>
            </a:r>
          </a:p>
          <a:p>
            <a:pPr algn="l">
              <a:lnSpc>
                <a:spcPts val="3080"/>
              </a:lnSpc>
            </a:pPr>
            <a:r>
              <a:rPr lang="en-US" sz="2200" b="1">
                <a:solidFill>
                  <a:srgbClr val="000000"/>
                </a:solidFill>
                <a:latin typeface="Neue Montreal Bold"/>
                <a:ea typeface="Neue Montreal Bold"/>
                <a:cs typeface="Neue Montreal Bold"/>
                <a:sym typeface="Neue Montreal Bold"/>
              </a:rPr>
              <a:t>6. How M&amp;S Food Uses Social Media Marketing</a:t>
            </a:r>
          </a:p>
          <a:p>
            <a:pPr algn="l">
              <a:lnSpc>
                <a:spcPts val="3080"/>
              </a:lnSpc>
            </a:pPr>
            <a:r>
              <a:rPr lang="en-US" sz="2200" b="1">
                <a:solidFill>
                  <a:srgbClr val="000000"/>
                </a:solidFill>
                <a:latin typeface="Neue Montreal Bold"/>
                <a:ea typeface="Neue Montreal Bold"/>
                <a:cs typeface="Neue Montreal Bold"/>
                <a:sym typeface="Neue Montreal Bold"/>
              </a:rPr>
              <a:t>7. Building Customer Relationships Through Digital &amp; Social Media</a:t>
            </a:r>
          </a:p>
          <a:p>
            <a:pPr algn="l">
              <a:lnSpc>
                <a:spcPts val="3080"/>
              </a:lnSpc>
            </a:pPr>
            <a:r>
              <a:rPr lang="en-US" sz="2200" b="1">
                <a:solidFill>
                  <a:srgbClr val="000000"/>
                </a:solidFill>
                <a:latin typeface="Neue Montreal Bold"/>
                <a:ea typeface="Neue Montreal Bold"/>
                <a:cs typeface="Neue Montreal Bold"/>
                <a:sym typeface="Neue Montreal Bold"/>
              </a:rPr>
              <a:t>8.Enhancing Customer Experience</a:t>
            </a:r>
          </a:p>
          <a:p>
            <a:pPr algn="l">
              <a:lnSpc>
                <a:spcPts val="3080"/>
              </a:lnSpc>
            </a:pPr>
            <a:r>
              <a:rPr lang="en-US" sz="2200" b="1">
                <a:solidFill>
                  <a:srgbClr val="000000"/>
                </a:solidFill>
                <a:latin typeface="Neue Montreal Bold"/>
                <a:ea typeface="Neue Montreal Bold"/>
                <a:cs typeface="Neue Montreal Bold"/>
                <a:sym typeface="Neue Montreal Bold"/>
              </a:rPr>
              <a:t>9. Impact on Organisational Performance</a:t>
            </a:r>
          </a:p>
          <a:p>
            <a:pPr algn="l">
              <a:lnSpc>
                <a:spcPts val="3080"/>
              </a:lnSpc>
            </a:pPr>
            <a:r>
              <a:rPr lang="en-US" sz="2200" b="1">
                <a:solidFill>
                  <a:srgbClr val="000000"/>
                </a:solidFill>
                <a:latin typeface="Neue Montreal Bold"/>
                <a:ea typeface="Neue Montreal Bold"/>
                <a:cs typeface="Neue Montreal Bold"/>
                <a:sym typeface="Neue Montreal Bold"/>
              </a:rPr>
              <a:t>10. SWOT Analysis: M&amp;S Food’s Digital &amp; Social Media Strategy</a:t>
            </a:r>
          </a:p>
          <a:p>
            <a:pPr algn="l">
              <a:lnSpc>
                <a:spcPts val="3080"/>
              </a:lnSpc>
            </a:pPr>
            <a:r>
              <a:rPr lang="en-US" sz="2200" b="1">
                <a:solidFill>
                  <a:srgbClr val="000000"/>
                </a:solidFill>
                <a:latin typeface="Neue Montreal Bold"/>
                <a:ea typeface="Neue Montreal Bold"/>
                <a:cs typeface="Neue Montreal Bold"/>
                <a:sym typeface="Neue Montreal Bold"/>
              </a:rPr>
              <a:t>11. Recommendations</a:t>
            </a:r>
          </a:p>
          <a:p>
            <a:pPr algn="l">
              <a:lnSpc>
                <a:spcPts val="3080"/>
              </a:lnSpc>
            </a:pPr>
            <a:r>
              <a:rPr lang="en-US" sz="2200" b="1">
                <a:solidFill>
                  <a:srgbClr val="000000"/>
                </a:solidFill>
                <a:latin typeface="Neue Montreal Bold"/>
                <a:ea typeface="Neue Montreal Bold"/>
                <a:cs typeface="Neue Montreal Bold"/>
                <a:sym typeface="Neue Montreal Bold"/>
              </a:rPr>
              <a:t>12. Conclusion</a:t>
            </a:r>
          </a:p>
          <a:p>
            <a:pPr algn="l">
              <a:lnSpc>
                <a:spcPts val="3080"/>
              </a:lnSpc>
            </a:pPr>
            <a:r>
              <a:rPr lang="en-US" sz="2200" b="1">
                <a:solidFill>
                  <a:srgbClr val="000000"/>
                </a:solidFill>
                <a:latin typeface="Neue Montreal Bold"/>
                <a:ea typeface="Neue Montreal Bold"/>
                <a:cs typeface="Neue Montreal Bold"/>
                <a:sym typeface="Neue Montreal Bold"/>
              </a:rPr>
              <a:t>13. Reference List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a:off x="-1731469" y="6430522"/>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026795" y="5855494"/>
            <a:ext cx="7623810" cy="3402806"/>
            <a:chOff x="0" y="0"/>
            <a:chExt cx="1181128" cy="527184"/>
          </a:xfrm>
        </p:grpSpPr>
        <p:sp>
          <p:nvSpPr>
            <p:cNvPr id="4" name="Freeform 4"/>
            <p:cNvSpPr/>
            <p:nvPr/>
          </p:nvSpPr>
          <p:spPr>
            <a:xfrm>
              <a:off x="0" y="0"/>
              <a:ext cx="1181128" cy="527184"/>
            </a:xfrm>
            <a:custGeom>
              <a:avLst/>
              <a:gdLst/>
              <a:ahLst/>
              <a:cxnLst/>
              <a:rect l="l" t="t" r="r" b="b"/>
              <a:pathLst>
                <a:path w="1181128" h="527184">
                  <a:moveTo>
                    <a:pt x="23356" y="0"/>
                  </a:moveTo>
                  <a:lnTo>
                    <a:pt x="1157771" y="0"/>
                  </a:lnTo>
                  <a:cubicBezTo>
                    <a:pt x="1163966" y="0"/>
                    <a:pt x="1169907" y="2461"/>
                    <a:pt x="1174287" y="6841"/>
                  </a:cubicBezTo>
                  <a:cubicBezTo>
                    <a:pt x="1178667" y="11221"/>
                    <a:pt x="1181128" y="17162"/>
                    <a:pt x="1181128" y="23356"/>
                  </a:cubicBezTo>
                  <a:lnTo>
                    <a:pt x="1181128" y="503827"/>
                  </a:lnTo>
                  <a:cubicBezTo>
                    <a:pt x="1181128" y="516727"/>
                    <a:pt x="1170671" y="527184"/>
                    <a:pt x="1157771" y="527184"/>
                  </a:cubicBezTo>
                  <a:lnTo>
                    <a:pt x="23356" y="527184"/>
                  </a:lnTo>
                  <a:cubicBezTo>
                    <a:pt x="10457" y="527184"/>
                    <a:pt x="0" y="516727"/>
                    <a:pt x="0" y="503827"/>
                  </a:cubicBezTo>
                  <a:lnTo>
                    <a:pt x="0" y="23356"/>
                  </a:lnTo>
                  <a:cubicBezTo>
                    <a:pt x="0" y="10457"/>
                    <a:pt x="10457" y="0"/>
                    <a:pt x="23356" y="0"/>
                  </a:cubicBezTo>
                  <a:close/>
                </a:path>
              </a:pathLst>
            </a:custGeom>
            <a:blipFill>
              <a:blip r:embed="rId4"/>
              <a:stretch>
                <a:fillRect t="-24634" b="-24634"/>
              </a:stretch>
            </a:blipFill>
          </p:spPr>
          <p:txBody>
            <a:bodyPr/>
            <a:lstStyle/>
            <a:p>
              <a:endParaRPr lang="en-GB"/>
            </a:p>
          </p:txBody>
        </p:sp>
      </p:grpSp>
      <p:sp>
        <p:nvSpPr>
          <p:cNvPr id="5" name="Freeform 5"/>
          <p:cNvSpPr/>
          <p:nvPr/>
        </p:nvSpPr>
        <p:spPr>
          <a:xfrm rot="-5400000">
            <a:off x="15909682" y="523173"/>
            <a:ext cx="844091" cy="1855145"/>
          </a:xfrm>
          <a:custGeom>
            <a:avLst/>
            <a:gdLst/>
            <a:ahLst/>
            <a:cxnLst/>
            <a:rect l="l" t="t" r="r" b="b"/>
            <a:pathLst>
              <a:path w="844091" h="1855145">
                <a:moveTo>
                  <a:pt x="0" y="0"/>
                </a:moveTo>
                <a:lnTo>
                  <a:pt x="844091" y="0"/>
                </a:lnTo>
                <a:lnTo>
                  <a:pt x="844091" y="1855145"/>
                </a:lnTo>
                <a:lnTo>
                  <a:pt x="0" y="18551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TextBox 6"/>
          <p:cNvSpPr txBox="1"/>
          <p:nvPr/>
        </p:nvSpPr>
        <p:spPr>
          <a:xfrm>
            <a:off x="1026795" y="2261686"/>
            <a:ext cx="7283868" cy="530225"/>
          </a:xfrm>
          <a:prstGeom prst="rect">
            <a:avLst/>
          </a:prstGeom>
        </p:spPr>
        <p:txBody>
          <a:bodyPr lIns="0" tIns="0" rIns="0" bIns="0" rtlCol="0" anchor="t">
            <a:spAutoFit/>
          </a:bodyPr>
          <a:lstStyle/>
          <a:p>
            <a:pPr marL="863599" lvl="1" indent="-431800" algn="l">
              <a:lnSpc>
                <a:spcPts val="3999"/>
              </a:lnSpc>
              <a:buAutoNum type="arabicPeriod"/>
            </a:pPr>
            <a:r>
              <a:rPr lang="en-US" sz="3999" b="1">
                <a:solidFill>
                  <a:srgbClr val="000000"/>
                </a:solidFill>
                <a:latin typeface="Neue Montreal Bold"/>
                <a:ea typeface="Neue Montreal Bold"/>
                <a:cs typeface="Neue Montreal Bold"/>
                <a:sym typeface="Neue Montreal Bold"/>
              </a:rPr>
              <a:t>Introduction</a:t>
            </a:r>
          </a:p>
        </p:txBody>
      </p:sp>
      <p:sp>
        <p:nvSpPr>
          <p:cNvPr id="7" name="TextBox 7"/>
          <p:cNvSpPr txBox="1"/>
          <p:nvPr/>
        </p:nvSpPr>
        <p:spPr>
          <a:xfrm>
            <a:off x="9002895" y="2286692"/>
            <a:ext cx="8460485" cy="7792720"/>
          </a:xfrm>
          <a:prstGeom prst="rect">
            <a:avLst/>
          </a:prstGeom>
        </p:spPr>
        <p:txBody>
          <a:bodyPr lIns="0" tIns="0" rIns="0" bIns="0" rtlCol="0" anchor="t">
            <a:spAutoFit/>
          </a:bodyPr>
          <a:lstStyle/>
          <a:p>
            <a:pPr marL="474981" lvl="1" indent="-237491" algn="l">
              <a:lnSpc>
                <a:spcPts val="3080"/>
              </a:lnSpc>
              <a:buFont typeface="Arial"/>
              <a:buChar char="•"/>
            </a:pPr>
            <a:r>
              <a:rPr lang="en-US" sz="2200" b="1">
                <a:solidFill>
                  <a:srgbClr val="000000"/>
                </a:solidFill>
                <a:latin typeface="Neue Montreal Bold"/>
                <a:ea typeface="Neue Montreal Bold"/>
                <a:cs typeface="Neue Montreal Bold"/>
                <a:sym typeface="Neue Montreal Bold"/>
              </a:rPr>
              <a:t>This presentation examines how digital and social media marketing support Customer Relationship Management at M&amp;S Food, focusing on how these tools strengthen customer engagement and loyalty in a competitive grocery environment.</a:t>
            </a:r>
          </a:p>
          <a:p>
            <a:pPr algn="l">
              <a:lnSpc>
                <a:spcPts val="3080"/>
              </a:lnSpc>
            </a:pPr>
            <a:endParaRPr lang="en-US" sz="2200" b="1">
              <a:solidFill>
                <a:srgbClr val="000000"/>
              </a:solidFill>
              <a:latin typeface="Neue Montreal Bold"/>
              <a:ea typeface="Neue Montreal Bold"/>
              <a:cs typeface="Neue Montreal Bold"/>
              <a:sym typeface="Neue Montreal Bold"/>
            </a:endParaRPr>
          </a:p>
          <a:p>
            <a:pPr marL="474981" lvl="1" indent="-237491" algn="l">
              <a:lnSpc>
                <a:spcPts val="3080"/>
              </a:lnSpc>
              <a:buFont typeface="Arial"/>
              <a:buChar char="•"/>
            </a:pPr>
            <a:r>
              <a:rPr lang="en-US" sz="2200" b="1">
                <a:solidFill>
                  <a:srgbClr val="000000"/>
                </a:solidFill>
                <a:latin typeface="Neue Montreal Bold"/>
                <a:ea typeface="Neue Montreal Bold"/>
                <a:cs typeface="Neue Montreal Bold"/>
                <a:sym typeface="Neue Montreal Bold"/>
              </a:rPr>
              <a:t>Digital and social platforms now shape how retailers communicate with customers, offering opportunities for personalisation, interaction and rapid response that traditional marketing alone cannot provide.</a:t>
            </a:r>
          </a:p>
          <a:p>
            <a:pPr algn="l">
              <a:lnSpc>
                <a:spcPts val="3080"/>
              </a:lnSpc>
            </a:pPr>
            <a:endParaRPr lang="en-US" sz="2200" b="1">
              <a:solidFill>
                <a:srgbClr val="000000"/>
              </a:solidFill>
              <a:latin typeface="Neue Montreal Bold"/>
              <a:ea typeface="Neue Montreal Bold"/>
              <a:cs typeface="Neue Montreal Bold"/>
              <a:sym typeface="Neue Montreal Bold"/>
            </a:endParaRPr>
          </a:p>
          <a:p>
            <a:pPr marL="474981" lvl="1" indent="-237491" algn="l">
              <a:lnSpc>
                <a:spcPts val="3080"/>
              </a:lnSpc>
              <a:buFont typeface="Arial"/>
              <a:buChar char="•"/>
            </a:pPr>
            <a:r>
              <a:rPr lang="en-US" sz="2200" b="1">
                <a:solidFill>
                  <a:srgbClr val="000000"/>
                </a:solidFill>
                <a:latin typeface="Neue Montreal Bold"/>
                <a:ea typeface="Neue Montreal Bold"/>
                <a:cs typeface="Neue Montreal Bold"/>
                <a:sym typeface="Neue Montreal Bold"/>
              </a:rPr>
              <a:t>M&amp;S Food increasingly uses digital channels such as the Sparks app, email marketing and social platforms to engage customers in more tailored ways, supporting stronger and more sustainable customer relationships.</a:t>
            </a:r>
          </a:p>
          <a:p>
            <a:pPr algn="l">
              <a:lnSpc>
                <a:spcPts val="3080"/>
              </a:lnSpc>
            </a:pPr>
            <a:endParaRPr lang="en-US" sz="2200" b="1">
              <a:solidFill>
                <a:srgbClr val="000000"/>
              </a:solidFill>
              <a:latin typeface="Neue Montreal Bold"/>
              <a:ea typeface="Neue Montreal Bold"/>
              <a:cs typeface="Neue Montreal Bold"/>
              <a:sym typeface="Neue Montreal Bold"/>
            </a:endParaRPr>
          </a:p>
          <a:p>
            <a:pPr marL="474981" lvl="1" indent="-237491" algn="l">
              <a:lnSpc>
                <a:spcPts val="3080"/>
              </a:lnSpc>
              <a:buFont typeface="Arial"/>
              <a:buChar char="•"/>
            </a:pPr>
            <a:r>
              <a:rPr lang="en-US" sz="2200" b="1">
                <a:solidFill>
                  <a:srgbClr val="000000"/>
                </a:solidFill>
                <a:latin typeface="Neue Montreal Bold"/>
                <a:ea typeface="Neue Montreal Bold"/>
                <a:cs typeface="Neue Montreal Bold"/>
                <a:sym typeface="Neue Montreal Bold"/>
              </a:rPr>
              <a:t>The aim of this presentation is to evaluate how effectively M&amp;S Food applies digital and social media marketing to build relationships, enhance the customer experience and contribute to overall organisational performance.</a:t>
            </a:r>
          </a:p>
          <a:p>
            <a:pPr algn="l">
              <a:lnSpc>
                <a:spcPts val="3080"/>
              </a:lnSpc>
            </a:pPr>
            <a:endParaRPr lang="en-US" sz="2200" b="1">
              <a:solidFill>
                <a:srgbClr val="000000"/>
              </a:solidFill>
              <a:latin typeface="Neue Montreal Bold"/>
              <a:ea typeface="Neue Montreal Bold"/>
              <a:cs typeface="Neue Montreal Bold"/>
              <a:sym typeface="Neue Montreal Bo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a:off x="14501036" y="6449593"/>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16229599" y="255172"/>
            <a:ext cx="844091" cy="1855145"/>
          </a:xfrm>
          <a:custGeom>
            <a:avLst/>
            <a:gdLst/>
            <a:ahLst/>
            <a:cxnLst/>
            <a:rect l="l" t="t" r="r" b="b"/>
            <a:pathLst>
              <a:path w="844091" h="1855145">
                <a:moveTo>
                  <a:pt x="0" y="0"/>
                </a:moveTo>
                <a:lnTo>
                  <a:pt x="844091" y="0"/>
                </a:lnTo>
                <a:lnTo>
                  <a:pt x="844091" y="1855145"/>
                </a:lnTo>
                <a:lnTo>
                  <a:pt x="0" y="18551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1028700" y="1085049"/>
            <a:ext cx="9958315" cy="530225"/>
          </a:xfrm>
          <a:prstGeom prst="rect">
            <a:avLst/>
          </a:prstGeom>
        </p:spPr>
        <p:txBody>
          <a:bodyPr lIns="0" tIns="0" rIns="0" bIns="0" rtlCol="0" anchor="t">
            <a:spAutoFit/>
          </a:bodyPr>
          <a:lstStyle/>
          <a:p>
            <a:pPr algn="l">
              <a:lnSpc>
                <a:spcPts val="3999"/>
              </a:lnSpc>
            </a:pPr>
            <a:r>
              <a:rPr lang="en-US" sz="3999" b="1">
                <a:solidFill>
                  <a:srgbClr val="000000"/>
                </a:solidFill>
                <a:latin typeface="Neue Montreal Bold"/>
                <a:ea typeface="Neue Montreal Bold"/>
                <a:cs typeface="Neue Montreal Bold"/>
                <a:sym typeface="Neue Montreal Bold"/>
              </a:rPr>
              <a:t>2. Defining Digital Marketing</a:t>
            </a:r>
          </a:p>
        </p:txBody>
      </p:sp>
      <p:sp>
        <p:nvSpPr>
          <p:cNvPr id="5" name="Freeform 5"/>
          <p:cNvSpPr/>
          <p:nvPr/>
        </p:nvSpPr>
        <p:spPr>
          <a:xfrm>
            <a:off x="1028700" y="3112561"/>
            <a:ext cx="390895" cy="331772"/>
          </a:xfrm>
          <a:custGeom>
            <a:avLst/>
            <a:gdLst/>
            <a:ahLst/>
            <a:cxnLst/>
            <a:rect l="l" t="t" r="r" b="b"/>
            <a:pathLst>
              <a:path w="390895" h="331772">
                <a:moveTo>
                  <a:pt x="0" y="0"/>
                </a:moveTo>
                <a:lnTo>
                  <a:pt x="390895" y="0"/>
                </a:lnTo>
                <a:lnTo>
                  <a:pt x="390895" y="331773"/>
                </a:lnTo>
                <a:lnTo>
                  <a:pt x="0" y="3317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1537717" y="3071589"/>
            <a:ext cx="4926236" cy="372745"/>
          </a:xfrm>
          <a:prstGeom prst="rect">
            <a:avLst/>
          </a:prstGeom>
        </p:spPr>
        <p:txBody>
          <a:bodyPr lIns="0" tIns="0" rIns="0" bIns="0" rtlCol="0" anchor="t">
            <a:spAutoFit/>
          </a:bodyPr>
          <a:lstStyle/>
          <a:p>
            <a:pPr algn="l">
              <a:lnSpc>
                <a:spcPts val="3080"/>
              </a:lnSpc>
            </a:pPr>
            <a:r>
              <a:rPr lang="en-US" sz="2200" b="1">
                <a:solidFill>
                  <a:srgbClr val="A162C1"/>
                </a:solidFill>
                <a:latin typeface="Neue Montreal Bold"/>
                <a:ea typeface="Neue Montreal Bold"/>
                <a:cs typeface="Neue Montreal Bold"/>
                <a:sym typeface="Neue Montreal Bold"/>
              </a:rPr>
              <a:t>WHAT DIGITAL MARKETING MEANS</a:t>
            </a:r>
          </a:p>
        </p:txBody>
      </p:sp>
      <p:grpSp>
        <p:nvGrpSpPr>
          <p:cNvPr id="7" name="Group 7"/>
          <p:cNvGrpSpPr/>
          <p:nvPr/>
        </p:nvGrpSpPr>
        <p:grpSpPr>
          <a:xfrm>
            <a:off x="1028700" y="5192670"/>
            <a:ext cx="5279768" cy="334645"/>
            <a:chOff x="0" y="0"/>
            <a:chExt cx="7039691" cy="446193"/>
          </a:xfrm>
        </p:grpSpPr>
        <p:sp>
          <p:nvSpPr>
            <p:cNvPr id="8" name="Freeform 8"/>
            <p:cNvSpPr/>
            <p:nvPr/>
          </p:nvSpPr>
          <p:spPr>
            <a:xfrm>
              <a:off x="0" y="0"/>
              <a:ext cx="521194" cy="442363"/>
            </a:xfrm>
            <a:custGeom>
              <a:avLst/>
              <a:gdLst/>
              <a:ahLst/>
              <a:cxnLst/>
              <a:rect l="l" t="t" r="r" b="b"/>
              <a:pathLst>
                <a:path w="521194" h="442363">
                  <a:moveTo>
                    <a:pt x="0" y="0"/>
                  </a:moveTo>
                  <a:lnTo>
                    <a:pt x="521194" y="0"/>
                  </a:lnTo>
                  <a:lnTo>
                    <a:pt x="521194" y="442363"/>
                  </a:lnTo>
                  <a:lnTo>
                    <a:pt x="0" y="44236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TextBox 9"/>
            <p:cNvSpPr txBox="1"/>
            <p:nvPr/>
          </p:nvSpPr>
          <p:spPr>
            <a:xfrm>
              <a:off x="678690" y="-38100"/>
              <a:ext cx="6361001" cy="484293"/>
            </a:xfrm>
            <a:prstGeom prst="rect">
              <a:avLst/>
            </a:prstGeom>
          </p:spPr>
          <p:txBody>
            <a:bodyPr lIns="0" tIns="0" rIns="0" bIns="0" rtlCol="0" anchor="t">
              <a:spAutoFit/>
            </a:bodyPr>
            <a:lstStyle/>
            <a:p>
              <a:pPr algn="l">
                <a:lnSpc>
                  <a:spcPts val="3080"/>
                </a:lnSpc>
              </a:pPr>
              <a:r>
                <a:rPr lang="en-US" sz="2200" b="1">
                  <a:solidFill>
                    <a:srgbClr val="A162C1"/>
                  </a:solidFill>
                  <a:latin typeface="Neue Montreal Bold"/>
                  <a:ea typeface="Neue Montreal Bold"/>
                  <a:cs typeface="Neue Montreal Bold"/>
                  <a:sym typeface="Neue Montreal Bold"/>
                </a:rPr>
                <a:t>DIGITAL MARKETING WITHIN CRM</a:t>
              </a:r>
            </a:p>
          </p:txBody>
        </p:sp>
      </p:grpSp>
      <p:grpSp>
        <p:nvGrpSpPr>
          <p:cNvPr id="10" name="Group 10"/>
          <p:cNvGrpSpPr/>
          <p:nvPr/>
        </p:nvGrpSpPr>
        <p:grpSpPr>
          <a:xfrm>
            <a:off x="1028700" y="7202703"/>
            <a:ext cx="5820141" cy="339072"/>
            <a:chOff x="0" y="0"/>
            <a:chExt cx="7760188" cy="452096"/>
          </a:xfrm>
        </p:grpSpPr>
        <p:sp>
          <p:nvSpPr>
            <p:cNvPr id="11" name="TextBox 11"/>
            <p:cNvSpPr txBox="1"/>
            <p:nvPr/>
          </p:nvSpPr>
          <p:spPr>
            <a:xfrm>
              <a:off x="678690" y="-32197"/>
              <a:ext cx="7081498" cy="484293"/>
            </a:xfrm>
            <a:prstGeom prst="rect">
              <a:avLst/>
            </a:prstGeom>
          </p:spPr>
          <p:txBody>
            <a:bodyPr lIns="0" tIns="0" rIns="0" bIns="0" rtlCol="0" anchor="t">
              <a:spAutoFit/>
            </a:bodyPr>
            <a:lstStyle/>
            <a:p>
              <a:pPr algn="l">
                <a:lnSpc>
                  <a:spcPts val="3080"/>
                </a:lnSpc>
              </a:pPr>
              <a:r>
                <a:rPr lang="en-US" sz="2200" b="1">
                  <a:solidFill>
                    <a:srgbClr val="A162C1"/>
                  </a:solidFill>
                  <a:latin typeface="Neue Montreal Bold"/>
                  <a:ea typeface="Neue Montreal Bold"/>
                  <a:cs typeface="Neue Montreal Bold"/>
                  <a:sym typeface="Neue Montreal Bold"/>
                </a:rPr>
                <a:t>WHY IT MATTERS FOR M&amp;S FOOD</a:t>
              </a:r>
            </a:p>
          </p:txBody>
        </p:sp>
        <p:sp>
          <p:nvSpPr>
            <p:cNvPr id="12" name="Freeform 12"/>
            <p:cNvSpPr/>
            <p:nvPr/>
          </p:nvSpPr>
          <p:spPr>
            <a:xfrm>
              <a:off x="0" y="0"/>
              <a:ext cx="521194" cy="442363"/>
            </a:xfrm>
            <a:custGeom>
              <a:avLst/>
              <a:gdLst/>
              <a:ahLst/>
              <a:cxnLst/>
              <a:rect l="l" t="t" r="r" b="b"/>
              <a:pathLst>
                <a:path w="521194" h="442363">
                  <a:moveTo>
                    <a:pt x="0" y="0"/>
                  </a:moveTo>
                  <a:lnTo>
                    <a:pt x="521194" y="0"/>
                  </a:lnTo>
                  <a:lnTo>
                    <a:pt x="521194" y="442363"/>
                  </a:lnTo>
                  <a:lnTo>
                    <a:pt x="0" y="44236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13" name="TextBox 13"/>
          <p:cNvSpPr txBox="1"/>
          <p:nvPr/>
        </p:nvSpPr>
        <p:spPr>
          <a:xfrm>
            <a:off x="1537717" y="3724550"/>
            <a:ext cx="11093195" cy="1153795"/>
          </a:xfrm>
          <a:prstGeom prst="rect">
            <a:avLst/>
          </a:prstGeom>
        </p:spPr>
        <p:txBody>
          <a:bodyPr lIns="0" tIns="0" rIns="0" bIns="0" rtlCol="0" anchor="t">
            <a:spAutoFit/>
          </a:bodyPr>
          <a:lstStyle/>
          <a:p>
            <a:pPr algn="l">
              <a:lnSpc>
                <a:spcPts val="3080"/>
              </a:lnSpc>
              <a:spcBef>
                <a:spcPct val="0"/>
              </a:spcBef>
            </a:pPr>
            <a:r>
              <a:rPr lang="en-US" sz="2200">
                <a:solidFill>
                  <a:srgbClr val="000000"/>
                </a:solidFill>
                <a:latin typeface="Neue Montreal"/>
                <a:ea typeface="Neue Montreal"/>
                <a:cs typeface="Neue Montreal"/>
                <a:sym typeface="Neue Montreal"/>
              </a:rPr>
              <a:t>Digital marketing refers to the use of online channels such as websites, mobile apps, email, search engines and digital content to attract, engage and retain customers, offering more targeted and measurable communication than traditional methods (Chaffey &amp; Ellis-Chadwick, 2022).</a:t>
            </a:r>
          </a:p>
        </p:txBody>
      </p:sp>
      <p:sp>
        <p:nvSpPr>
          <p:cNvPr id="14" name="TextBox 14"/>
          <p:cNvSpPr txBox="1"/>
          <p:nvPr/>
        </p:nvSpPr>
        <p:spPr>
          <a:xfrm>
            <a:off x="1505687" y="5658383"/>
            <a:ext cx="12165200" cy="1544320"/>
          </a:xfrm>
          <a:prstGeom prst="rect">
            <a:avLst/>
          </a:prstGeom>
        </p:spPr>
        <p:txBody>
          <a:bodyPr lIns="0" tIns="0" rIns="0" bIns="0" rtlCol="0" anchor="t">
            <a:spAutoFit/>
          </a:bodyPr>
          <a:lstStyle/>
          <a:p>
            <a:pPr algn="l">
              <a:lnSpc>
                <a:spcPts val="3080"/>
              </a:lnSpc>
              <a:spcBef>
                <a:spcPct val="0"/>
              </a:spcBef>
            </a:pPr>
            <a:r>
              <a:rPr lang="en-US" sz="2200">
                <a:solidFill>
                  <a:srgbClr val="000000"/>
                </a:solidFill>
                <a:latin typeface="Neue Montreal"/>
                <a:ea typeface="Neue Montreal"/>
                <a:cs typeface="Neue Montreal"/>
                <a:sym typeface="Neue Montreal"/>
              </a:rPr>
              <a:t>Within Customer Relationship Management, digital marketing plays a key role because it allows organisations to gather customer data, personalise communication and deliver relevant interactions that strengthen long-term customer relationships (Puthussery, 2020).</a:t>
            </a:r>
          </a:p>
          <a:p>
            <a:pPr algn="l">
              <a:lnSpc>
                <a:spcPts val="3080"/>
              </a:lnSpc>
              <a:spcBef>
                <a:spcPct val="0"/>
              </a:spcBef>
            </a:pPr>
            <a:endParaRPr lang="en-US" sz="2200">
              <a:solidFill>
                <a:srgbClr val="000000"/>
              </a:solidFill>
              <a:latin typeface="Neue Montreal"/>
              <a:ea typeface="Neue Montreal"/>
              <a:cs typeface="Neue Montreal"/>
              <a:sym typeface="Neue Montreal"/>
            </a:endParaRPr>
          </a:p>
        </p:txBody>
      </p:sp>
      <p:sp>
        <p:nvSpPr>
          <p:cNvPr id="15" name="TextBox 15"/>
          <p:cNvSpPr txBox="1"/>
          <p:nvPr/>
        </p:nvSpPr>
        <p:spPr>
          <a:xfrm>
            <a:off x="1505687" y="7818000"/>
            <a:ext cx="10262711" cy="1153795"/>
          </a:xfrm>
          <a:prstGeom prst="rect">
            <a:avLst/>
          </a:prstGeom>
        </p:spPr>
        <p:txBody>
          <a:bodyPr lIns="0" tIns="0" rIns="0" bIns="0" rtlCol="0" anchor="t">
            <a:spAutoFit/>
          </a:bodyPr>
          <a:lstStyle/>
          <a:p>
            <a:pPr algn="l">
              <a:lnSpc>
                <a:spcPts val="3080"/>
              </a:lnSpc>
              <a:spcBef>
                <a:spcPct val="0"/>
              </a:spcBef>
            </a:pPr>
            <a:r>
              <a:rPr lang="en-US" sz="2200">
                <a:solidFill>
                  <a:srgbClr val="000000"/>
                </a:solidFill>
                <a:latin typeface="Neue Montreal"/>
                <a:ea typeface="Neue Montreal"/>
                <a:cs typeface="Neue Montreal"/>
                <a:sym typeface="Neue Montreal"/>
              </a:rPr>
              <a:t>For M&amp;S Food, digital marketing supports tailored Sparks rewards, personalised email offers and consistent communication across digital touchpoints, helping the organisation better understand customer behaviour and build stronger loyalty.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a:off x="14501036" y="6449593"/>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5400000">
            <a:off x="606654" y="-136523"/>
            <a:ext cx="844091" cy="1855145"/>
          </a:xfrm>
          <a:custGeom>
            <a:avLst/>
            <a:gdLst/>
            <a:ahLst/>
            <a:cxnLst/>
            <a:rect l="l" t="t" r="r" b="b"/>
            <a:pathLst>
              <a:path w="844091" h="1855145">
                <a:moveTo>
                  <a:pt x="0" y="0"/>
                </a:moveTo>
                <a:lnTo>
                  <a:pt x="844092" y="0"/>
                </a:lnTo>
                <a:lnTo>
                  <a:pt x="844092" y="1855146"/>
                </a:lnTo>
                <a:lnTo>
                  <a:pt x="0" y="185514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4405704" y="5143500"/>
            <a:ext cx="7901400" cy="2222269"/>
          </a:xfrm>
          <a:custGeom>
            <a:avLst/>
            <a:gdLst/>
            <a:ahLst/>
            <a:cxnLst/>
            <a:rect l="l" t="t" r="r" b="b"/>
            <a:pathLst>
              <a:path w="7901400" h="2222269">
                <a:moveTo>
                  <a:pt x="0" y="0"/>
                </a:moveTo>
                <a:lnTo>
                  <a:pt x="7901400" y="0"/>
                </a:lnTo>
                <a:lnTo>
                  <a:pt x="7901400" y="2222269"/>
                </a:lnTo>
                <a:lnTo>
                  <a:pt x="0" y="222226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a:off x="804004" y="2764639"/>
            <a:ext cx="7884747" cy="2217585"/>
          </a:xfrm>
          <a:custGeom>
            <a:avLst/>
            <a:gdLst/>
            <a:ahLst/>
            <a:cxnLst/>
            <a:rect l="l" t="t" r="r" b="b"/>
            <a:pathLst>
              <a:path w="7884747" h="2217585">
                <a:moveTo>
                  <a:pt x="0" y="0"/>
                </a:moveTo>
                <a:lnTo>
                  <a:pt x="7884747" y="0"/>
                </a:lnTo>
                <a:lnTo>
                  <a:pt x="7884747" y="2217585"/>
                </a:lnTo>
                <a:lnTo>
                  <a:pt x="0" y="221758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1141929" y="1474835"/>
            <a:ext cx="12122942" cy="530225"/>
          </a:xfrm>
          <a:prstGeom prst="rect">
            <a:avLst/>
          </a:prstGeom>
        </p:spPr>
        <p:txBody>
          <a:bodyPr lIns="0" tIns="0" rIns="0" bIns="0" rtlCol="0" anchor="t">
            <a:spAutoFit/>
          </a:bodyPr>
          <a:lstStyle/>
          <a:p>
            <a:pPr algn="l">
              <a:lnSpc>
                <a:spcPts val="3999"/>
              </a:lnSpc>
            </a:pPr>
            <a:r>
              <a:rPr lang="en-US" sz="3999" b="1">
                <a:solidFill>
                  <a:srgbClr val="000000"/>
                </a:solidFill>
                <a:latin typeface="Neue Montreal Bold"/>
                <a:ea typeface="Neue Montreal Bold"/>
                <a:cs typeface="Neue Montreal Bold"/>
                <a:sym typeface="Neue Montreal Bold"/>
              </a:rPr>
              <a:t>3. Defining Social Media Marketing</a:t>
            </a:r>
          </a:p>
        </p:txBody>
      </p:sp>
      <p:sp>
        <p:nvSpPr>
          <p:cNvPr id="7" name="Freeform 7"/>
          <p:cNvSpPr/>
          <p:nvPr/>
        </p:nvSpPr>
        <p:spPr>
          <a:xfrm>
            <a:off x="8688751" y="7527694"/>
            <a:ext cx="7906837" cy="2223798"/>
          </a:xfrm>
          <a:custGeom>
            <a:avLst/>
            <a:gdLst/>
            <a:ahLst/>
            <a:cxnLst/>
            <a:rect l="l" t="t" r="r" b="b"/>
            <a:pathLst>
              <a:path w="7906837" h="2223798">
                <a:moveTo>
                  <a:pt x="0" y="0"/>
                </a:moveTo>
                <a:lnTo>
                  <a:pt x="7906837" y="0"/>
                </a:lnTo>
                <a:lnTo>
                  <a:pt x="7906837" y="2223797"/>
                </a:lnTo>
                <a:lnTo>
                  <a:pt x="0" y="222379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TextBox 8"/>
          <p:cNvSpPr txBox="1"/>
          <p:nvPr/>
        </p:nvSpPr>
        <p:spPr>
          <a:xfrm>
            <a:off x="804004" y="3078704"/>
            <a:ext cx="7203399" cy="1541830"/>
          </a:xfrm>
          <a:prstGeom prst="rect">
            <a:avLst/>
          </a:prstGeom>
        </p:spPr>
        <p:txBody>
          <a:bodyPr lIns="0" tIns="0" rIns="0" bIns="0" rtlCol="0" anchor="t">
            <a:spAutoFit/>
          </a:bodyPr>
          <a:lstStyle/>
          <a:p>
            <a:pPr algn="ctr">
              <a:lnSpc>
                <a:spcPts val="2426"/>
              </a:lnSpc>
            </a:pPr>
            <a:r>
              <a:rPr lang="en-US" sz="1733" b="1">
                <a:solidFill>
                  <a:srgbClr val="000000"/>
                </a:solidFill>
                <a:latin typeface="Neue Montreal Bold"/>
                <a:ea typeface="Neue Montreal Bold"/>
                <a:cs typeface="Neue Montreal Bold"/>
                <a:sym typeface="Neue Montreal Bold"/>
              </a:rPr>
              <a:t>What Social Media Marketing Means</a:t>
            </a:r>
          </a:p>
          <a:p>
            <a:pPr algn="ctr">
              <a:lnSpc>
                <a:spcPts val="2426"/>
              </a:lnSpc>
              <a:spcBef>
                <a:spcPct val="0"/>
              </a:spcBef>
            </a:pPr>
            <a:r>
              <a:rPr lang="en-US" sz="1733">
                <a:solidFill>
                  <a:srgbClr val="000000"/>
                </a:solidFill>
                <a:latin typeface="Neue Montreal"/>
                <a:ea typeface="Neue Montreal"/>
                <a:cs typeface="Neue Montreal"/>
                <a:sym typeface="Neue Montreal"/>
              </a:rPr>
              <a:t>Social media marketing involves using platforms such as Instagram, TikTok, Facebook and YouTube to communicate with customers, share content and build ongoing relationships in highly interactive digital spaces (Evans, Bratton &amp; McKee, 2021)</a:t>
            </a:r>
          </a:p>
        </p:txBody>
      </p:sp>
      <p:sp>
        <p:nvSpPr>
          <p:cNvPr id="9" name="TextBox 9"/>
          <p:cNvSpPr txBox="1"/>
          <p:nvPr/>
        </p:nvSpPr>
        <p:spPr>
          <a:xfrm>
            <a:off x="4405704" y="5419331"/>
            <a:ext cx="7750047" cy="1191223"/>
          </a:xfrm>
          <a:prstGeom prst="rect">
            <a:avLst/>
          </a:prstGeom>
        </p:spPr>
        <p:txBody>
          <a:bodyPr lIns="0" tIns="0" rIns="0" bIns="0" rtlCol="0" anchor="t">
            <a:spAutoFit/>
          </a:bodyPr>
          <a:lstStyle/>
          <a:p>
            <a:pPr algn="ctr">
              <a:lnSpc>
                <a:spcPts val="2382"/>
              </a:lnSpc>
            </a:pPr>
            <a:r>
              <a:rPr lang="en-US" sz="1701" b="1">
                <a:solidFill>
                  <a:srgbClr val="000000"/>
                </a:solidFill>
                <a:latin typeface="Neue Montreal Bold"/>
                <a:ea typeface="Neue Montreal Bold"/>
                <a:cs typeface="Neue Montreal Bold"/>
                <a:sym typeface="Neue Montreal Bold"/>
              </a:rPr>
              <a:t>SOCIAL MEDIA MARKETING WITHIN CRM</a:t>
            </a:r>
          </a:p>
          <a:p>
            <a:pPr algn="ctr">
              <a:lnSpc>
                <a:spcPts val="2382"/>
              </a:lnSpc>
              <a:spcBef>
                <a:spcPct val="0"/>
              </a:spcBef>
            </a:pPr>
            <a:r>
              <a:rPr lang="en-US" sz="1701">
                <a:solidFill>
                  <a:srgbClr val="000000"/>
                </a:solidFill>
                <a:latin typeface="Neue Montreal"/>
                <a:ea typeface="Neue Montreal"/>
                <a:cs typeface="Neue Montreal"/>
                <a:sym typeface="Neue Montreal"/>
              </a:rPr>
              <a:t>Within CRM, social media enables two-way communication, allowing customers to comment, react and participate in conversations, which strengthens emotional engagement and influences customer behaviour (Wibowo et al., 2021)</a:t>
            </a:r>
            <a:r>
              <a:rPr lang="en-US" sz="1701" b="1">
                <a:solidFill>
                  <a:srgbClr val="000000"/>
                </a:solidFill>
                <a:latin typeface="Neue Montreal Bold"/>
                <a:ea typeface="Neue Montreal Bold"/>
                <a:cs typeface="Neue Montreal Bold"/>
                <a:sym typeface="Neue Montreal Bold"/>
              </a:rPr>
              <a:t>.</a:t>
            </a:r>
          </a:p>
        </p:txBody>
      </p:sp>
      <p:sp>
        <p:nvSpPr>
          <p:cNvPr id="10" name="TextBox 10"/>
          <p:cNvSpPr txBox="1"/>
          <p:nvPr/>
        </p:nvSpPr>
        <p:spPr>
          <a:xfrm>
            <a:off x="8864660" y="7833658"/>
            <a:ext cx="7203399" cy="1240583"/>
          </a:xfrm>
          <a:prstGeom prst="rect">
            <a:avLst/>
          </a:prstGeom>
        </p:spPr>
        <p:txBody>
          <a:bodyPr lIns="0" tIns="0" rIns="0" bIns="0" rtlCol="0" anchor="t">
            <a:spAutoFit/>
          </a:bodyPr>
          <a:lstStyle/>
          <a:p>
            <a:pPr algn="ctr">
              <a:lnSpc>
                <a:spcPts val="2496"/>
              </a:lnSpc>
            </a:pPr>
            <a:r>
              <a:rPr lang="en-US" sz="1783" b="1">
                <a:solidFill>
                  <a:srgbClr val="000000"/>
                </a:solidFill>
                <a:latin typeface="Neue Montreal Bold"/>
                <a:ea typeface="Neue Montreal Bold"/>
                <a:cs typeface="Neue Montreal Bold"/>
                <a:sym typeface="Neue Montreal Bold"/>
              </a:rPr>
              <a:t>WHY IT MATTERS FOR M&amp;S FOOD</a:t>
            </a:r>
          </a:p>
          <a:p>
            <a:pPr algn="ctr">
              <a:lnSpc>
                <a:spcPts val="2496"/>
              </a:lnSpc>
              <a:spcBef>
                <a:spcPct val="0"/>
              </a:spcBef>
            </a:pPr>
            <a:r>
              <a:rPr lang="en-US" sz="1783">
                <a:solidFill>
                  <a:srgbClr val="000000"/>
                </a:solidFill>
                <a:latin typeface="Neue Montreal"/>
                <a:ea typeface="Neue Montreal"/>
                <a:cs typeface="Neue Montreal"/>
                <a:sym typeface="Neue Montreal"/>
              </a:rPr>
              <a:t>Social media is essential for M&amp;S Food because it helps the brand showcase products, create storytelling content and respond directly to customer feedback, supporting loyalty and enhancing the customer experience.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16188749" y="354773"/>
            <a:ext cx="669554" cy="1471547"/>
          </a:xfrm>
          <a:custGeom>
            <a:avLst/>
            <a:gdLst/>
            <a:ahLst/>
            <a:cxnLst/>
            <a:rect l="l" t="t" r="r" b="b"/>
            <a:pathLst>
              <a:path w="669554" h="1471547">
                <a:moveTo>
                  <a:pt x="0" y="0"/>
                </a:moveTo>
                <a:lnTo>
                  <a:pt x="669554" y="0"/>
                </a:lnTo>
                <a:lnTo>
                  <a:pt x="669554" y="1471547"/>
                </a:lnTo>
                <a:lnTo>
                  <a:pt x="0" y="147154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028700" y="3249987"/>
            <a:ext cx="4529184" cy="5848575"/>
            <a:chOff x="0" y="0"/>
            <a:chExt cx="1192872" cy="1540366"/>
          </a:xfrm>
        </p:grpSpPr>
        <p:sp>
          <p:nvSpPr>
            <p:cNvPr id="4" name="Freeform 4"/>
            <p:cNvSpPr/>
            <p:nvPr/>
          </p:nvSpPr>
          <p:spPr>
            <a:xfrm>
              <a:off x="0" y="0"/>
              <a:ext cx="1192872" cy="1540366"/>
            </a:xfrm>
            <a:custGeom>
              <a:avLst/>
              <a:gdLst/>
              <a:ahLst/>
              <a:cxnLst/>
              <a:rect l="l" t="t" r="r" b="b"/>
              <a:pathLst>
                <a:path w="1192872" h="1540366">
                  <a:moveTo>
                    <a:pt x="87176" y="0"/>
                  </a:moveTo>
                  <a:lnTo>
                    <a:pt x="1105695" y="0"/>
                  </a:lnTo>
                  <a:cubicBezTo>
                    <a:pt x="1128816" y="0"/>
                    <a:pt x="1150989" y="9185"/>
                    <a:pt x="1167338" y="25533"/>
                  </a:cubicBezTo>
                  <a:cubicBezTo>
                    <a:pt x="1183687" y="41882"/>
                    <a:pt x="1192872" y="64056"/>
                    <a:pt x="1192872" y="87176"/>
                  </a:cubicBezTo>
                  <a:lnTo>
                    <a:pt x="1192872" y="1453189"/>
                  </a:lnTo>
                  <a:cubicBezTo>
                    <a:pt x="1192872" y="1476310"/>
                    <a:pt x="1183687" y="1498483"/>
                    <a:pt x="1167338" y="1514832"/>
                  </a:cubicBezTo>
                  <a:cubicBezTo>
                    <a:pt x="1150989" y="1531181"/>
                    <a:pt x="1128816" y="1540366"/>
                    <a:pt x="1105695" y="1540366"/>
                  </a:cubicBezTo>
                  <a:lnTo>
                    <a:pt x="87176" y="1540366"/>
                  </a:lnTo>
                  <a:cubicBezTo>
                    <a:pt x="64056" y="1540366"/>
                    <a:pt x="41882" y="1531181"/>
                    <a:pt x="25533" y="1514832"/>
                  </a:cubicBezTo>
                  <a:cubicBezTo>
                    <a:pt x="9185" y="1498483"/>
                    <a:pt x="0" y="1476310"/>
                    <a:pt x="0" y="1453189"/>
                  </a:cubicBezTo>
                  <a:lnTo>
                    <a:pt x="0" y="87176"/>
                  </a:lnTo>
                  <a:cubicBezTo>
                    <a:pt x="0" y="64056"/>
                    <a:pt x="9185" y="41882"/>
                    <a:pt x="25533" y="25533"/>
                  </a:cubicBezTo>
                  <a:cubicBezTo>
                    <a:pt x="41882" y="9185"/>
                    <a:pt x="64056" y="0"/>
                    <a:pt x="87176" y="0"/>
                  </a:cubicBezTo>
                  <a:close/>
                </a:path>
              </a:pathLst>
            </a:custGeom>
            <a:solidFill>
              <a:srgbClr val="A162C1"/>
            </a:solidFill>
          </p:spPr>
          <p:txBody>
            <a:bodyPr/>
            <a:lstStyle/>
            <a:p>
              <a:endParaRPr lang="en-GB"/>
            </a:p>
          </p:txBody>
        </p:sp>
        <p:sp>
          <p:nvSpPr>
            <p:cNvPr id="5" name="TextBox 5"/>
            <p:cNvSpPr txBox="1"/>
            <p:nvPr/>
          </p:nvSpPr>
          <p:spPr>
            <a:xfrm>
              <a:off x="0" y="-38100"/>
              <a:ext cx="1192872" cy="1578466"/>
            </a:xfrm>
            <a:prstGeom prst="rect">
              <a:avLst/>
            </a:prstGeom>
          </p:spPr>
          <p:txBody>
            <a:bodyPr lIns="50800" tIns="50800" rIns="50800" bIns="50800" rtlCol="0" anchor="ctr"/>
            <a:lstStyle/>
            <a:p>
              <a:pPr algn="ctr">
                <a:lnSpc>
                  <a:spcPts val="3080"/>
                </a:lnSpc>
              </a:pPr>
              <a:r>
                <a:rPr lang="en-US" sz="2200" b="1">
                  <a:solidFill>
                    <a:srgbClr val="000000"/>
                  </a:solidFill>
                  <a:latin typeface="Neue Montreal Bold"/>
                  <a:ea typeface="Neue Montreal Bold"/>
                  <a:cs typeface="Neue Montreal Bold"/>
                  <a:sym typeface="Neue Montreal Bold"/>
                </a:rPr>
                <a:t>STRENGTHENING CUSTOMER UNDERSTANDING</a:t>
              </a:r>
            </a:p>
            <a:p>
              <a:pPr algn="ctr">
                <a:lnSpc>
                  <a:spcPts val="3080"/>
                </a:lnSpc>
              </a:pPr>
              <a:endParaRPr lang="en-US" sz="2200" b="1">
                <a:solidFill>
                  <a:srgbClr val="000000"/>
                </a:solidFill>
                <a:latin typeface="Neue Montreal Bold"/>
                <a:ea typeface="Neue Montreal Bold"/>
                <a:cs typeface="Neue Montreal Bold"/>
                <a:sym typeface="Neue Montreal Bold"/>
              </a:endParaRPr>
            </a:p>
            <a:p>
              <a:pPr algn="ctr">
                <a:lnSpc>
                  <a:spcPts val="3080"/>
                </a:lnSpc>
              </a:pPr>
              <a:r>
                <a:rPr lang="en-US" sz="2200">
                  <a:solidFill>
                    <a:srgbClr val="000000"/>
                  </a:solidFill>
                  <a:latin typeface="Neue Montreal"/>
                  <a:ea typeface="Neue Montreal"/>
                  <a:cs typeface="Neue Montreal"/>
                  <a:sym typeface="Neue Montreal"/>
                </a:rPr>
                <a:t>DIGITAL AND SOCIAL MEDIA CHANNELS ALLOW ORGANISATIONS TO COLLECT BEHAVIOURAL DATA, HELPING THEM UNDERSTAND CUSTOMER PREFERENCES, SHOPPING PATTERNS AND ENGAGEMENT LEVELS MORE ACCURATELY (CHAFFEY &amp; ELLIS-CHADWICK, 2022).</a:t>
              </a:r>
            </a:p>
          </p:txBody>
        </p:sp>
      </p:grpSp>
      <p:sp>
        <p:nvSpPr>
          <p:cNvPr id="6" name="TextBox 6"/>
          <p:cNvSpPr txBox="1"/>
          <p:nvPr/>
        </p:nvSpPr>
        <p:spPr>
          <a:xfrm>
            <a:off x="4448817" y="1104900"/>
            <a:ext cx="9390367" cy="1035050"/>
          </a:xfrm>
          <a:prstGeom prst="rect">
            <a:avLst/>
          </a:prstGeom>
        </p:spPr>
        <p:txBody>
          <a:bodyPr lIns="0" tIns="0" rIns="0" bIns="0" rtlCol="0" anchor="t">
            <a:spAutoFit/>
          </a:bodyPr>
          <a:lstStyle/>
          <a:p>
            <a:pPr algn="ctr">
              <a:lnSpc>
                <a:spcPts val="3999"/>
              </a:lnSpc>
            </a:pPr>
            <a:r>
              <a:rPr lang="en-US" sz="3999" b="1">
                <a:solidFill>
                  <a:srgbClr val="000000"/>
                </a:solidFill>
                <a:latin typeface="Neue Montreal Bold"/>
                <a:ea typeface="Neue Montreal Bold"/>
                <a:cs typeface="Neue Montreal Bold"/>
                <a:sym typeface="Neue Montreal Bold"/>
              </a:rPr>
              <a:t>4. The Role of Digital &amp; Social Media in CRM</a:t>
            </a:r>
          </a:p>
        </p:txBody>
      </p:sp>
      <p:grpSp>
        <p:nvGrpSpPr>
          <p:cNvPr id="7" name="Group 7"/>
          <p:cNvGrpSpPr/>
          <p:nvPr/>
        </p:nvGrpSpPr>
        <p:grpSpPr>
          <a:xfrm>
            <a:off x="7159591" y="3249987"/>
            <a:ext cx="4529184" cy="5848575"/>
            <a:chOff x="0" y="0"/>
            <a:chExt cx="1192872" cy="1540366"/>
          </a:xfrm>
        </p:grpSpPr>
        <p:sp>
          <p:nvSpPr>
            <p:cNvPr id="8" name="Freeform 8"/>
            <p:cNvSpPr/>
            <p:nvPr/>
          </p:nvSpPr>
          <p:spPr>
            <a:xfrm>
              <a:off x="0" y="0"/>
              <a:ext cx="1192872" cy="1540366"/>
            </a:xfrm>
            <a:custGeom>
              <a:avLst/>
              <a:gdLst/>
              <a:ahLst/>
              <a:cxnLst/>
              <a:rect l="l" t="t" r="r" b="b"/>
              <a:pathLst>
                <a:path w="1192872" h="1540366">
                  <a:moveTo>
                    <a:pt x="87176" y="0"/>
                  </a:moveTo>
                  <a:lnTo>
                    <a:pt x="1105695" y="0"/>
                  </a:lnTo>
                  <a:cubicBezTo>
                    <a:pt x="1128816" y="0"/>
                    <a:pt x="1150989" y="9185"/>
                    <a:pt x="1167338" y="25533"/>
                  </a:cubicBezTo>
                  <a:cubicBezTo>
                    <a:pt x="1183687" y="41882"/>
                    <a:pt x="1192872" y="64056"/>
                    <a:pt x="1192872" y="87176"/>
                  </a:cubicBezTo>
                  <a:lnTo>
                    <a:pt x="1192872" y="1453189"/>
                  </a:lnTo>
                  <a:cubicBezTo>
                    <a:pt x="1192872" y="1476310"/>
                    <a:pt x="1183687" y="1498483"/>
                    <a:pt x="1167338" y="1514832"/>
                  </a:cubicBezTo>
                  <a:cubicBezTo>
                    <a:pt x="1150989" y="1531181"/>
                    <a:pt x="1128816" y="1540366"/>
                    <a:pt x="1105695" y="1540366"/>
                  </a:cubicBezTo>
                  <a:lnTo>
                    <a:pt x="87176" y="1540366"/>
                  </a:lnTo>
                  <a:cubicBezTo>
                    <a:pt x="64056" y="1540366"/>
                    <a:pt x="41882" y="1531181"/>
                    <a:pt x="25533" y="1514832"/>
                  </a:cubicBezTo>
                  <a:cubicBezTo>
                    <a:pt x="9185" y="1498483"/>
                    <a:pt x="0" y="1476310"/>
                    <a:pt x="0" y="1453189"/>
                  </a:cubicBezTo>
                  <a:lnTo>
                    <a:pt x="0" y="87176"/>
                  </a:lnTo>
                  <a:cubicBezTo>
                    <a:pt x="0" y="64056"/>
                    <a:pt x="9185" y="41882"/>
                    <a:pt x="25533" y="25533"/>
                  </a:cubicBezTo>
                  <a:cubicBezTo>
                    <a:pt x="41882" y="9185"/>
                    <a:pt x="64056" y="0"/>
                    <a:pt x="87176" y="0"/>
                  </a:cubicBezTo>
                  <a:close/>
                </a:path>
              </a:pathLst>
            </a:custGeom>
            <a:solidFill>
              <a:srgbClr val="A162C1"/>
            </a:solidFill>
          </p:spPr>
          <p:txBody>
            <a:bodyPr/>
            <a:lstStyle/>
            <a:p>
              <a:endParaRPr lang="en-GB"/>
            </a:p>
          </p:txBody>
        </p:sp>
        <p:sp>
          <p:nvSpPr>
            <p:cNvPr id="9" name="TextBox 9"/>
            <p:cNvSpPr txBox="1"/>
            <p:nvPr/>
          </p:nvSpPr>
          <p:spPr>
            <a:xfrm>
              <a:off x="0" y="-38100"/>
              <a:ext cx="1192872" cy="1578466"/>
            </a:xfrm>
            <a:prstGeom prst="rect">
              <a:avLst/>
            </a:prstGeom>
          </p:spPr>
          <p:txBody>
            <a:bodyPr lIns="50800" tIns="50800" rIns="50800" bIns="50800" rtlCol="0" anchor="ctr"/>
            <a:lstStyle/>
            <a:p>
              <a:pPr algn="ctr">
                <a:lnSpc>
                  <a:spcPts val="3080"/>
                </a:lnSpc>
              </a:pPr>
              <a:r>
                <a:rPr lang="en-US" sz="2200" b="1">
                  <a:solidFill>
                    <a:srgbClr val="000000"/>
                  </a:solidFill>
                  <a:latin typeface="Neue Montreal Bold"/>
                  <a:ea typeface="Neue Montreal Bold"/>
                  <a:cs typeface="Neue Montreal Bold"/>
                  <a:sym typeface="Neue Montreal Bold"/>
                </a:rPr>
                <a:t>SUPPORTING PERSONALISED COMMUNICATION</a:t>
              </a:r>
            </a:p>
            <a:p>
              <a:pPr algn="ctr">
                <a:lnSpc>
                  <a:spcPts val="3080"/>
                </a:lnSpc>
              </a:pPr>
              <a:endParaRPr lang="en-US" sz="2200" b="1">
                <a:solidFill>
                  <a:srgbClr val="000000"/>
                </a:solidFill>
                <a:latin typeface="Neue Montreal Bold"/>
                <a:ea typeface="Neue Montreal Bold"/>
                <a:cs typeface="Neue Montreal Bold"/>
                <a:sym typeface="Neue Montreal Bold"/>
              </a:endParaRPr>
            </a:p>
            <a:p>
              <a:pPr algn="ctr">
                <a:lnSpc>
                  <a:spcPts val="3080"/>
                </a:lnSpc>
              </a:pPr>
              <a:endParaRPr lang="en-US" sz="2200" b="1">
                <a:solidFill>
                  <a:srgbClr val="000000"/>
                </a:solidFill>
                <a:latin typeface="Neue Montreal Bold"/>
                <a:ea typeface="Neue Montreal Bold"/>
                <a:cs typeface="Neue Montreal Bold"/>
                <a:sym typeface="Neue Montreal Bold"/>
              </a:endParaRPr>
            </a:p>
            <a:p>
              <a:pPr algn="ctr">
                <a:lnSpc>
                  <a:spcPts val="3080"/>
                </a:lnSpc>
              </a:pPr>
              <a:r>
                <a:rPr lang="en-US" sz="2200">
                  <a:solidFill>
                    <a:srgbClr val="000000"/>
                  </a:solidFill>
                  <a:latin typeface="Neue Montreal"/>
                  <a:ea typeface="Neue Montreal"/>
                  <a:cs typeface="Neue Montreal"/>
                  <a:sym typeface="Neue Montreal"/>
                </a:rPr>
                <a:t>These platforms enable targeted messages, personalised offers and tailored content, which improve relevance and make customers feel recognised and valued</a:t>
              </a:r>
            </a:p>
          </p:txBody>
        </p:sp>
      </p:grpSp>
      <p:grpSp>
        <p:nvGrpSpPr>
          <p:cNvPr id="10" name="Group 10"/>
          <p:cNvGrpSpPr/>
          <p:nvPr/>
        </p:nvGrpSpPr>
        <p:grpSpPr>
          <a:xfrm>
            <a:off x="13290483" y="3249987"/>
            <a:ext cx="4529184" cy="5848575"/>
            <a:chOff x="0" y="0"/>
            <a:chExt cx="1192872" cy="1540366"/>
          </a:xfrm>
        </p:grpSpPr>
        <p:sp>
          <p:nvSpPr>
            <p:cNvPr id="11" name="Freeform 11"/>
            <p:cNvSpPr/>
            <p:nvPr/>
          </p:nvSpPr>
          <p:spPr>
            <a:xfrm>
              <a:off x="0" y="0"/>
              <a:ext cx="1192872" cy="1540366"/>
            </a:xfrm>
            <a:custGeom>
              <a:avLst/>
              <a:gdLst/>
              <a:ahLst/>
              <a:cxnLst/>
              <a:rect l="l" t="t" r="r" b="b"/>
              <a:pathLst>
                <a:path w="1192872" h="1540366">
                  <a:moveTo>
                    <a:pt x="87176" y="0"/>
                  </a:moveTo>
                  <a:lnTo>
                    <a:pt x="1105695" y="0"/>
                  </a:lnTo>
                  <a:cubicBezTo>
                    <a:pt x="1128816" y="0"/>
                    <a:pt x="1150989" y="9185"/>
                    <a:pt x="1167338" y="25533"/>
                  </a:cubicBezTo>
                  <a:cubicBezTo>
                    <a:pt x="1183687" y="41882"/>
                    <a:pt x="1192872" y="64056"/>
                    <a:pt x="1192872" y="87176"/>
                  </a:cubicBezTo>
                  <a:lnTo>
                    <a:pt x="1192872" y="1453189"/>
                  </a:lnTo>
                  <a:cubicBezTo>
                    <a:pt x="1192872" y="1476310"/>
                    <a:pt x="1183687" y="1498483"/>
                    <a:pt x="1167338" y="1514832"/>
                  </a:cubicBezTo>
                  <a:cubicBezTo>
                    <a:pt x="1150989" y="1531181"/>
                    <a:pt x="1128816" y="1540366"/>
                    <a:pt x="1105695" y="1540366"/>
                  </a:cubicBezTo>
                  <a:lnTo>
                    <a:pt x="87176" y="1540366"/>
                  </a:lnTo>
                  <a:cubicBezTo>
                    <a:pt x="64056" y="1540366"/>
                    <a:pt x="41882" y="1531181"/>
                    <a:pt x="25533" y="1514832"/>
                  </a:cubicBezTo>
                  <a:cubicBezTo>
                    <a:pt x="9185" y="1498483"/>
                    <a:pt x="0" y="1476310"/>
                    <a:pt x="0" y="1453189"/>
                  </a:cubicBezTo>
                  <a:lnTo>
                    <a:pt x="0" y="87176"/>
                  </a:lnTo>
                  <a:cubicBezTo>
                    <a:pt x="0" y="64056"/>
                    <a:pt x="9185" y="41882"/>
                    <a:pt x="25533" y="25533"/>
                  </a:cubicBezTo>
                  <a:cubicBezTo>
                    <a:pt x="41882" y="9185"/>
                    <a:pt x="64056" y="0"/>
                    <a:pt x="87176" y="0"/>
                  </a:cubicBezTo>
                  <a:close/>
                </a:path>
              </a:pathLst>
            </a:custGeom>
            <a:solidFill>
              <a:srgbClr val="A162C1"/>
            </a:solidFill>
          </p:spPr>
          <p:txBody>
            <a:bodyPr/>
            <a:lstStyle/>
            <a:p>
              <a:endParaRPr lang="en-GB"/>
            </a:p>
          </p:txBody>
        </p:sp>
        <p:sp>
          <p:nvSpPr>
            <p:cNvPr id="12" name="TextBox 12"/>
            <p:cNvSpPr txBox="1"/>
            <p:nvPr/>
          </p:nvSpPr>
          <p:spPr>
            <a:xfrm>
              <a:off x="0" y="-38100"/>
              <a:ext cx="1192872" cy="1578466"/>
            </a:xfrm>
            <a:prstGeom prst="rect">
              <a:avLst/>
            </a:prstGeom>
          </p:spPr>
          <p:txBody>
            <a:bodyPr lIns="50800" tIns="50800" rIns="50800" bIns="50800" rtlCol="0" anchor="ctr"/>
            <a:lstStyle/>
            <a:p>
              <a:pPr algn="ctr">
                <a:lnSpc>
                  <a:spcPts val="3080"/>
                </a:lnSpc>
              </a:pPr>
              <a:r>
                <a:rPr lang="en-US" sz="2200" b="1">
                  <a:solidFill>
                    <a:srgbClr val="000000"/>
                  </a:solidFill>
                  <a:latin typeface="Neue Montreal Bold"/>
                  <a:ea typeface="Neue Montreal Bold"/>
                  <a:cs typeface="Neue Montreal Bold"/>
                  <a:sym typeface="Neue Montreal Bold"/>
                </a:rPr>
                <a:t>ENHANCING ENGAGEMENT AND LOYALTY</a:t>
              </a:r>
            </a:p>
            <a:p>
              <a:pPr algn="ctr">
                <a:lnSpc>
                  <a:spcPts val="3080"/>
                </a:lnSpc>
              </a:pPr>
              <a:endParaRPr lang="en-US" sz="2200" b="1">
                <a:solidFill>
                  <a:srgbClr val="000000"/>
                </a:solidFill>
                <a:latin typeface="Neue Montreal Bold"/>
                <a:ea typeface="Neue Montreal Bold"/>
                <a:cs typeface="Neue Montreal Bold"/>
                <a:sym typeface="Neue Montreal Bold"/>
              </a:endParaRPr>
            </a:p>
            <a:p>
              <a:pPr algn="ctr">
                <a:lnSpc>
                  <a:spcPts val="3080"/>
                </a:lnSpc>
              </a:pPr>
              <a:r>
                <a:rPr lang="en-US" sz="2200">
                  <a:solidFill>
                    <a:srgbClr val="000000"/>
                  </a:solidFill>
                  <a:latin typeface="Neue Montreal"/>
                  <a:ea typeface="Neue Montreal"/>
                  <a:cs typeface="Neue Montreal"/>
                  <a:sym typeface="Neue Montreal"/>
                </a:rPr>
                <a:t>Social media interactions, personalised digital experiences and ongoing communication encourage repeat visits and deepen emotional loyalty, influencing long-term behaviour ( Antczak, 2024).</a:t>
              </a:r>
            </a:p>
            <a:p>
              <a:pPr algn="ctr">
                <a:lnSpc>
                  <a:spcPts val="3080"/>
                </a:lnSpc>
              </a:pPr>
              <a:endParaRPr lang="en-US" sz="2200">
                <a:solidFill>
                  <a:srgbClr val="000000"/>
                </a:solidFill>
                <a:latin typeface="Neue Montreal"/>
                <a:ea typeface="Neue Montreal"/>
                <a:cs typeface="Neue Montreal"/>
                <a:sym typeface="Neue Montre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400997" y="-400997"/>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719193" y="9258300"/>
            <a:ext cx="1997067" cy="1997067"/>
          </a:xfrm>
          <a:custGeom>
            <a:avLst/>
            <a:gdLst/>
            <a:ahLst/>
            <a:cxnLst/>
            <a:rect l="l" t="t" r="r" b="b"/>
            <a:pathLst>
              <a:path w="1997067" h="1997067">
                <a:moveTo>
                  <a:pt x="0" y="0"/>
                </a:moveTo>
                <a:lnTo>
                  <a:pt x="1997067" y="0"/>
                </a:lnTo>
                <a:lnTo>
                  <a:pt x="1997067" y="1997067"/>
                </a:lnTo>
                <a:lnTo>
                  <a:pt x="0" y="19970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17533605" y="5864836"/>
            <a:ext cx="1997067" cy="1997067"/>
          </a:xfrm>
          <a:custGeom>
            <a:avLst/>
            <a:gdLst/>
            <a:ahLst/>
            <a:cxnLst/>
            <a:rect l="l" t="t" r="r" b="b"/>
            <a:pathLst>
              <a:path w="1997067" h="1997067">
                <a:moveTo>
                  <a:pt x="0" y="0"/>
                </a:moveTo>
                <a:lnTo>
                  <a:pt x="1997067" y="0"/>
                </a:lnTo>
                <a:lnTo>
                  <a:pt x="1997067" y="1997067"/>
                </a:lnTo>
                <a:lnTo>
                  <a:pt x="0" y="19970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1817943" y="3329587"/>
            <a:ext cx="1253146" cy="375944"/>
          </a:xfrm>
          <a:custGeom>
            <a:avLst/>
            <a:gdLst/>
            <a:ahLst/>
            <a:cxnLst/>
            <a:rect l="l" t="t" r="r" b="b"/>
            <a:pathLst>
              <a:path w="1253146" h="375944">
                <a:moveTo>
                  <a:pt x="0" y="0"/>
                </a:moveTo>
                <a:lnTo>
                  <a:pt x="1253147" y="0"/>
                </a:lnTo>
                <a:lnTo>
                  <a:pt x="1253147" y="375944"/>
                </a:lnTo>
                <a:lnTo>
                  <a:pt x="0" y="37594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9899320" y="4193462"/>
            <a:ext cx="7075406" cy="4504940"/>
          </a:xfrm>
          <a:custGeom>
            <a:avLst/>
            <a:gdLst/>
            <a:ahLst/>
            <a:cxnLst/>
            <a:rect l="l" t="t" r="r" b="b"/>
            <a:pathLst>
              <a:path w="7075406" h="4504940">
                <a:moveTo>
                  <a:pt x="0" y="0"/>
                </a:moveTo>
                <a:lnTo>
                  <a:pt x="7075406" y="0"/>
                </a:lnTo>
                <a:lnTo>
                  <a:pt x="7075406" y="4504941"/>
                </a:lnTo>
                <a:lnTo>
                  <a:pt x="0" y="4504941"/>
                </a:lnTo>
                <a:lnTo>
                  <a:pt x="0" y="0"/>
                </a:lnTo>
                <a:close/>
              </a:path>
            </a:pathLst>
          </a:custGeom>
          <a:blipFill>
            <a:blip r:embed="rId8"/>
            <a:stretch>
              <a:fillRect/>
            </a:stretch>
          </a:blipFill>
        </p:spPr>
        <p:txBody>
          <a:bodyPr/>
          <a:lstStyle/>
          <a:p>
            <a:endParaRPr lang="en-GB"/>
          </a:p>
        </p:txBody>
      </p:sp>
      <p:sp>
        <p:nvSpPr>
          <p:cNvPr id="7" name="TextBox 7"/>
          <p:cNvSpPr txBox="1"/>
          <p:nvPr/>
        </p:nvSpPr>
        <p:spPr>
          <a:xfrm>
            <a:off x="4557831" y="1014346"/>
            <a:ext cx="9191387" cy="679450"/>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Neue Montreal Bold"/>
                <a:ea typeface="Neue Montreal Bold"/>
                <a:cs typeface="Neue Montreal Bold"/>
                <a:sym typeface="Neue Montreal Bold"/>
              </a:rPr>
              <a:t>5. How M&amp;S Food Uses Digital Marketing</a:t>
            </a:r>
          </a:p>
        </p:txBody>
      </p:sp>
      <p:sp>
        <p:nvSpPr>
          <p:cNvPr id="8" name="TextBox 8"/>
          <p:cNvSpPr txBox="1"/>
          <p:nvPr/>
        </p:nvSpPr>
        <p:spPr>
          <a:xfrm>
            <a:off x="3279171" y="3176247"/>
            <a:ext cx="8766929" cy="606425"/>
          </a:xfrm>
          <a:prstGeom prst="rect">
            <a:avLst/>
          </a:prstGeom>
        </p:spPr>
        <p:txBody>
          <a:bodyPr lIns="0" tIns="0" rIns="0" bIns="0" rtlCol="0" anchor="t">
            <a:spAutoFit/>
          </a:bodyPr>
          <a:lstStyle/>
          <a:p>
            <a:pPr algn="ctr">
              <a:lnSpc>
                <a:spcPts val="4900"/>
              </a:lnSpc>
              <a:spcBef>
                <a:spcPct val="0"/>
              </a:spcBef>
            </a:pPr>
            <a:r>
              <a:rPr lang="en-US" sz="3500" b="1">
                <a:solidFill>
                  <a:srgbClr val="000000"/>
                </a:solidFill>
                <a:latin typeface="Neue Montreal Bold"/>
                <a:ea typeface="Neue Montreal Bold"/>
                <a:cs typeface="Neue Montreal Bold"/>
                <a:sym typeface="Neue Montreal Bold"/>
              </a:rPr>
              <a:t>5.1 Personalised Sparks Rewards and Offers</a:t>
            </a:r>
          </a:p>
        </p:txBody>
      </p:sp>
      <p:sp>
        <p:nvSpPr>
          <p:cNvPr id="9" name="TextBox 9"/>
          <p:cNvSpPr txBox="1"/>
          <p:nvPr/>
        </p:nvSpPr>
        <p:spPr>
          <a:xfrm>
            <a:off x="3409403" y="4289472"/>
            <a:ext cx="4393161" cy="4265295"/>
          </a:xfrm>
          <a:prstGeom prst="rect">
            <a:avLst/>
          </a:prstGeom>
        </p:spPr>
        <p:txBody>
          <a:bodyPr lIns="0" tIns="0" rIns="0" bIns="0" rtlCol="0" anchor="t">
            <a:spAutoFit/>
          </a:bodyPr>
          <a:lstStyle/>
          <a:p>
            <a:pPr algn="l">
              <a:lnSpc>
                <a:spcPts val="3779"/>
              </a:lnSpc>
              <a:spcBef>
                <a:spcPct val="0"/>
              </a:spcBef>
            </a:pPr>
            <a:r>
              <a:rPr lang="en-US" sz="2699">
                <a:solidFill>
                  <a:srgbClr val="000000"/>
                </a:solidFill>
                <a:latin typeface="Neue Montreal"/>
                <a:ea typeface="Neue Montreal"/>
                <a:cs typeface="Neue Montreal"/>
                <a:sym typeface="Neue Montreal"/>
              </a:rPr>
              <a:t>M&amp;S Food uses digital data from the Sparks loyalty programme to deliver personalised offers, tailored discounts and product recommendations, helping the brand create more relevant customer interactions and strengthen loyalty.</a:t>
            </a:r>
          </a:p>
        </p:txBody>
      </p:sp>
      <p:sp>
        <p:nvSpPr>
          <p:cNvPr id="10" name="TextBox 10"/>
          <p:cNvSpPr txBox="1"/>
          <p:nvPr/>
        </p:nvSpPr>
        <p:spPr>
          <a:xfrm>
            <a:off x="14940558" y="8951595"/>
            <a:ext cx="2318742" cy="306705"/>
          </a:xfrm>
          <a:prstGeom prst="rect">
            <a:avLst/>
          </a:prstGeom>
        </p:spPr>
        <p:txBody>
          <a:bodyPr lIns="0" tIns="0" rIns="0" bIns="0" rtlCol="0" anchor="t">
            <a:spAutoFit/>
          </a:bodyPr>
          <a:lstStyle/>
          <a:p>
            <a:pPr algn="ctr">
              <a:lnSpc>
                <a:spcPts val="2520"/>
              </a:lnSpc>
              <a:spcBef>
                <a:spcPct val="0"/>
              </a:spcBef>
            </a:pPr>
            <a:r>
              <a:rPr lang="en-US" sz="1800">
                <a:solidFill>
                  <a:srgbClr val="000000"/>
                </a:solidFill>
                <a:latin typeface="Neue Montreal"/>
                <a:ea typeface="Neue Montreal"/>
                <a:cs typeface="Neue Montreal"/>
                <a:sym typeface="Neue Montreal"/>
              </a:rPr>
              <a:t>(Marks&amp;Spencer, 2025a)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400997" y="-400997"/>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719193" y="9258300"/>
            <a:ext cx="1997067" cy="1997067"/>
          </a:xfrm>
          <a:custGeom>
            <a:avLst/>
            <a:gdLst/>
            <a:ahLst/>
            <a:cxnLst/>
            <a:rect l="l" t="t" r="r" b="b"/>
            <a:pathLst>
              <a:path w="1997067" h="1997067">
                <a:moveTo>
                  <a:pt x="0" y="0"/>
                </a:moveTo>
                <a:lnTo>
                  <a:pt x="1997067" y="0"/>
                </a:lnTo>
                <a:lnTo>
                  <a:pt x="1997067" y="1997067"/>
                </a:lnTo>
                <a:lnTo>
                  <a:pt x="0" y="19970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17533605" y="5864836"/>
            <a:ext cx="1997067" cy="1997067"/>
          </a:xfrm>
          <a:custGeom>
            <a:avLst/>
            <a:gdLst/>
            <a:ahLst/>
            <a:cxnLst/>
            <a:rect l="l" t="t" r="r" b="b"/>
            <a:pathLst>
              <a:path w="1997067" h="1997067">
                <a:moveTo>
                  <a:pt x="0" y="0"/>
                </a:moveTo>
                <a:lnTo>
                  <a:pt x="1997067" y="0"/>
                </a:lnTo>
                <a:lnTo>
                  <a:pt x="1997067" y="1997067"/>
                </a:lnTo>
                <a:lnTo>
                  <a:pt x="0" y="19970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1817943" y="2953643"/>
            <a:ext cx="1253146" cy="375944"/>
          </a:xfrm>
          <a:custGeom>
            <a:avLst/>
            <a:gdLst/>
            <a:ahLst/>
            <a:cxnLst/>
            <a:rect l="l" t="t" r="r" b="b"/>
            <a:pathLst>
              <a:path w="1253146" h="375944">
                <a:moveTo>
                  <a:pt x="0" y="0"/>
                </a:moveTo>
                <a:lnTo>
                  <a:pt x="1253147" y="0"/>
                </a:lnTo>
                <a:lnTo>
                  <a:pt x="1253147" y="375944"/>
                </a:lnTo>
                <a:lnTo>
                  <a:pt x="0" y="37594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6" name="Group 6"/>
          <p:cNvGrpSpPr>
            <a:grpSpLocks noChangeAspect="1"/>
          </p:cNvGrpSpPr>
          <p:nvPr/>
        </p:nvGrpSpPr>
        <p:grpSpPr>
          <a:xfrm rot="784220">
            <a:off x="11343518" y="3780078"/>
            <a:ext cx="2651460" cy="5246370"/>
            <a:chOff x="0" y="0"/>
            <a:chExt cx="2620010" cy="5184140"/>
          </a:xfrm>
        </p:grpSpPr>
        <p:sp>
          <p:nvSpPr>
            <p:cNvPr id="7" name="Freeform 7"/>
            <p:cNvSpPr/>
            <p:nvPr/>
          </p:nvSpPr>
          <p:spPr>
            <a:xfrm>
              <a:off x="53340" y="25400"/>
              <a:ext cx="2513330" cy="5132070"/>
            </a:xfrm>
            <a:custGeom>
              <a:avLst/>
              <a:gdLst/>
              <a:ahLst/>
              <a:cxnLst/>
              <a:rect l="l" t="t" r="r" b="b"/>
              <a:pathLst>
                <a:path w="2513330" h="5132070">
                  <a:moveTo>
                    <a:pt x="2159000" y="0"/>
                  </a:moveTo>
                  <a:lnTo>
                    <a:pt x="354330" y="0"/>
                  </a:lnTo>
                  <a:cubicBezTo>
                    <a:pt x="158750" y="0"/>
                    <a:pt x="0" y="158750"/>
                    <a:pt x="0" y="354330"/>
                  </a:cubicBezTo>
                  <a:lnTo>
                    <a:pt x="0" y="4777740"/>
                  </a:lnTo>
                  <a:cubicBezTo>
                    <a:pt x="0" y="4973320"/>
                    <a:pt x="158750" y="5132070"/>
                    <a:pt x="354330" y="5132070"/>
                  </a:cubicBezTo>
                  <a:lnTo>
                    <a:pt x="2159000" y="5132070"/>
                  </a:lnTo>
                  <a:cubicBezTo>
                    <a:pt x="2354580" y="5132070"/>
                    <a:pt x="2513330" y="4973320"/>
                    <a:pt x="2513330" y="4777740"/>
                  </a:cubicBezTo>
                  <a:lnTo>
                    <a:pt x="2513330" y="354330"/>
                  </a:lnTo>
                  <a:cubicBezTo>
                    <a:pt x="2513330" y="158750"/>
                    <a:pt x="2354580" y="0"/>
                    <a:pt x="2159000" y="0"/>
                  </a:cubicBezTo>
                  <a:close/>
                  <a:moveTo>
                    <a:pt x="1558290" y="162560"/>
                  </a:moveTo>
                  <a:cubicBezTo>
                    <a:pt x="1576070" y="162560"/>
                    <a:pt x="1590040" y="176530"/>
                    <a:pt x="1590040" y="194310"/>
                  </a:cubicBezTo>
                  <a:cubicBezTo>
                    <a:pt x="1590040" y="212090"/>
                    <a:pt x="1576070" y="226060"/>
                    <a:pt x="1558290" y="226060"/>
                  </a:cubicBezTo>
                  <a:cubicBezTo>
                    <a:pt x="1540510" y="226060"/>
                    <a:pt x="1526540" y="212090"/>
                    <a:pt x="1526540" y="194310"/>
                  </a:cubicBezTo>
                  <a:cubicBezTo>
                    <a:pt x="1526540" y="176530"/>
                    <a:pt x="1541780" y="162560"/>
                    <a:pt x="1558290" y="162560"/>
                  </a:cubicBezTo>
                  <a:close/>
                  <a:moveTo>
                    <a:pt x="1089660" y="172720"/>
                  </a:moveTo>
                  <a:lnTo>
                    <a:pt x="1394460" y="172720"/>
                  </a:lnTo>
                  <a:cubicBezTo>
                    <a:pt x="1405890" y="172720"/>
                    <a:pt x="1416050" y="181610"/>
                    <a:pt x="1416050" y="194310"/>
                  </a:cubicBezTo>
                  <a:cubicBezTo>
                    <a:pt x="1416050" y="207010"/>
                    <a:pt x="1405890" y="215900"/>
                    <a:pt x="1394460" y="215900"/>
                  </a:cubicBezTo>
                  <a:lnTo>
                    <a:pt x="1089660" y="215900"/>
                  </a:lnTo>
                  <a:cubicBezTo>
                    <a:pt x="1078230" y="215900"/>
                    <a:pt x="1068070" y="207010"/>
                    <a:pt x="1068070" y="194310"/>
                  </a:cubicBezTo>
                  <a:cubicBezTo>
                    <a:pt x="1068070" y="181610"/>
                    <a:pt x="1078230" y="172720"/>
                    <a:pt x="1089660" y="172720"/>
                  </a:cubicBezTo>
                  <a:close/>
                  <a:moveTo>
                    <a:pt x="2383790" y="4798060"/>
                  </a:moveTo>
                  <a:cubicBezTo>
                    <a:pt x="2383790" y="4913630"/>
                    <a:pt x="2289810" y="5007610"/>
                    <a:pt x="2174240" y="5007610"/>
                  </a:cubicBezTo>
                  <a:lnTo>
                    <a:pt x="341630" y="5007610"/>
                  </a:lnTo>
                  <a:cubicBezTo>
                    <a:pt x="226060" y="5007610"/>
                    <a:pt x="132080" y="4913630"/>
                    <a:pt x="132080" y="4798060"/>
                  </a:cubicBezTo>
                  <a:lnTo>
                    <a:pt x="132080" y="340360"/>
                  </a:lnTo>
                  <a:cubicBezTo>
                    <a:pt x="132080" y="224790"/>
                    <a:pt x="226060" y="130810"/>
                    <a:pt x="341630" y="130810"/>
                  </a:cubicBezTo>
                  <a:lnTo>
                    <a:pt x="614680" y="130810"/>
                  </a:lnTo>
                  <a:lnTo>
                    <a:pt x="614680" y="187960"/>
                  </a:lnTo>
                  <a:cubicBezTo>
                    <a:pt x="614680" y="252730"/>
                    <a:pt x="668020" y="306070"/>
                    <a:pt x="732790" y="306070"/>
                  </a:cubicBezTo>
                  <a:lnTo>
                    <a:pt x="1783080" y="306070"/>
                  </a:lnTo>
                  <a:cubicBezTo>
                    <a:pt x="1847850" y="306070"/>
                    <a:pt x="1901190" y="252730"/>
                    <a:pt x="1901190" y="187960"/>
                  </a:cubicBezTo>
                  <a:lnTo>
                    <a:pt x="1901190" y="130810"/>
                  </a:lnTo>
                  <a:lnTo>
                    <a:pt x="2172970" y="130810"/>
                  </a:lnTo>
                  <a:cubicBezTo>
                    <a:pt x="2288540" y="130810"/>
                    <a:pt x="2382520" y="224790"/>
                    <a:pt x="2382520" y="340360"/>
                  </a:cubicBezTo>
                  <a:lnTo>
                    <a:pt x="2382520" y="4798060"/>
                  </a:lnTo>
                  <a:close/>
                </a:path>
              </a:pathLst>
            </a:custGeom>
            <a:solidFill>
              <a:srgbClr val="000000"/>
            </a:solidFill>
          </p:spPr>
          <p:txBody>
            <a:bodyPr/>
            <a:lstStyle/>
            <a:p>
              <a:endParaRPr lang="en-GB"/>
            </a:p>
          </p:txBody>
        </p:sp>
        <p:sp>
          <p:nvSpPr>
            <p:cNvPr id="8" name="Freeform 8"/>
            <p:cNvSpPr/>
            <p:nvPr/>
          </p:nvSpPr>
          <p:spPr>
            <a:xfrm>
              <a:off x="185420" y="156210"/>
              <a:ext cx="2250453" cy="4876800"/>
            </a:xfrm>
            <a:custGeom>
              <a:avLst/>
              <a:gdLst/>
              <a:ahLst/>
              <a:cxnLst/>
              <a:rect l="l" t="t" r="r" b="b"/>
              <a:pathLst>
                <a:path w="2250453" h="4876800">
                  <a:moveTo>
                    <a:pt x="2040890" y="0"/>
                  </a:moveTo>
                  <a:lnTo>
                    <a:pt x="1769110" y="0"/>
                  </a:lnTo>
                  <a:lnTo>
                    <a:pt x="1769110" y="57150"/>
                  </a:lnTo>
                  <a:cubicBezTo>
                    <a:pt x="1769110" y="121920"/>
                    <a:pt x="1715770" y="175260"/>
                    <a:pt x="1651000" y="175260"/>
                  </a:cubicBezTo>
                  <a:lnTo>
                    <a:pt x="601980" y="175260"/>
                  </a:lnTo>
                  <a:cubicBezTo>
                    <a:pt x="537210" y="175260"/>
                    <a:pt x="483870" y="121920"/>
                    <a:pt x="483870" y="57150"/>
                  </a:cubicBezTo>
                  <a:lnTo>
                    <a:pt x="483870" y="0"/>
                  </a:lnTo>
                  <a:lnTo>
                    <a:pt x="209550" y="0"/>
                  </a:lnTo>
                  <a:cubicBezTo>
                    <a:pt x="93980" y="0"/>
                    <a:pt x="0" y="93980"/>
                    <a:pt x="0" y="209550"/>
                  </a:cubicBezTo>
                  <a:lnTo>
                    <a:pt x="0" y="4667250"/>
                  </a:lnTo>
                  <a:cubicBezTo>
                    <a:pt x="0" y="4782820"/>
                    <a:pt x="93980" y="4876800"/>
                    <a:pt x="209550" y="4876800"/>
                  </a:cubicBezTo>
                  <a:lnTo>
                    <a:pt x="2040890" y="4876800"/>
                  </a:lnTo>
                  <a:cubicBezTo>
                    <a:pt x="2156460" y="4876800"/>
                    <a:pt x="2250440" y="4782820"/>
                    <a:pt x="2250440" y="4667250"/>
                  </a:cubicBezTo>
                  <a:lnTo>
                    <a:pt x="2250440" y="209550"/>
                  </a:lnTo>
                  <a:cubicBezTo>
                    <a:pt x="2251710" y="93980"/>
                    <a:pt x="2157730" y="0"/>
                    <a:pt x="2040890" y="0"/>
                  </a:cubicBezTo>
                  <a:close/>
                </a:path>
              </a:pathLst>
            </a:custGeom>
            <a:blipFill>
              <a:blip r:embed="rId8"/>
              <a:stretch>
                <a:fillRect l="-31193" r="-31193"/>
              </a:stretch>
            </a:blipFill>
          </p:spPr>
          <p:txBody>
            <a:bodyPr/>
            <a:lstStyle/>
            <a:p>
              <a:endParaRPr lang="en-GB"/>
            </a:p>
          </p:txBody>
        </p:sp>
        <p:sp>
          <p:nvSpPr>
            <p:cNvPr id="9" name="Freeform 9"/>
            <p:cNvSpPr/>
            <p:nvPr/>
          </p:nvSpPr>
          <p:spPr>
            <a:xfrm>
              <a:off x="1121410" y="198120"/>
              <a:ext cx="347980" cy="43180"/>
            </a:xfrm>
            <a:custGeom>
              <a:avLst/>
              <a:gdLst/>
              <a:ahLst/>
              <a:cxnLst/>
              <a:rect l="l" t="t" r="r" b="b"/>
              <a:pathLst>
                <a:path w="347980" h="43180">
                  <a:moveTo>
                    <a:pt x="326390" y="0"/>
                  </a:moveTo>
                  <a:lnTo>
                    <a:pt x="21590" y="0"/>
                  </a:lnTo>
                  <a:cubicBezTo>
                    <a:pt x="10160" y="0"/>
                    <a:pt x="0" y="8890"/>
                    <a:pt x="0" y="21590"/>
                  </a:cubicBezTo>
                  <a:cubicBezTo>
                    <a:pt x="0" y="34290"/>
                    <a:pt x="10160" y="43180"/>
                    <a:pt x="21590" y="43180"/>
                  </a:cubicBezTo>
                  <a:lnTo>
                    <a:pt x="326390" y="43180"/>
                  </a:lnTo>
                  <a:cubicBezTo>
                    <a:pt x="337820" y="43180"/>
                    <a:pt x="347980" y="34290"/>
                    <a:pt x="347980" y="21590"/>
                  </a:cubicBezTo>
                  <a:cubicBezTo>
                    <a:pt x="347980" y="8890"/>
                    <a:pt x="337820" y="0"/>
                    <a:pt x="326390" y="0"/>
                  </a:cubicBezTo>
                  <a:close/>
                </a:path>
              </a:pathLst>
            </a:custGeom>
            <a:solidFill>
              <a:srgbClr val="555555"/>
            </a:solidFill>
          </p:spPr>
          <p:txBody>
            <a:bodyPr/>
            <a:lstStyle/>
            <a:p>
              <a:endParaRPr lang="en-GB"/>
            </a:p>
          </p:txBody>
        </p:sp>
        <p:sp>
          <p:nvSpPr>
            <p:cNvPr id="10" name="Freeform 10"/>
            <p:cNvSpPr/>
            <p:nvPr/>
          </p:nvSpPr>
          <p:spPr>
            <a:xfrm>
              <a:off x="1579738" y="187960"/>
              <a:ext cx="63785" cy="63501"/>
            </a:xfrm>
            <a:custGeom>
              <a:avLst/>
              <a:gdLst/>
              <a:ahLst/>
              <a:cxnLst/>
              <a:rect l="l" t="t" r="r" b="b"/>
              <a:pathLst>
                <a:path w="63785" h="63501">
                  <a:moveTo>
                    <a:pt x="31892" y="0"/>
                  </a:moveTo>
                  <a:cubicBezTo>
                    <a:pt x="20515" y="-51"/>
                    <a:pt x="9980" y="5989"/>
                    <a:pt x="4277" y="15834"/>
                  </a:cubicBezTo>
                  <a:cubicBezTo>
                    <a:pt x="-1426" y="25678"/>
                    <a:pt x="-1426" y="37822"/>
                    <a:pt x="4277" y="47666"/>
                  </a:cubicBezTo>
                  <a:cubicBezTo>
                    <a:pt x="9980" y="57511"/>
                    <a:pt x="20515" y="63551"/>
                    <a:pt x="31892" y="63500"/>
                  </a:cubicBezTo>
                  <a:cubicBezTo>
                    <a:pt x="43269" y="63551"/>
                    <a:pt x="53804" y="57511"/>
                    <a:pt x="59507" y="47666"/>
                  </a:cubicBezTo>
                  <a:cubicBezTo>
                    <a:pt x="65210" y="37822"/>
                    <a:pt x="65210" y="25678"/>
                    <a:pt x="59507" y="15834"/>
                  </a:cubicBezTo>
                  <a:cubicBezTo>
                    <a:pt x="53804" y="5989"/>
                    <a:pt x="43269" y="-51"/>
                    <a:pt x="31892" y="0"/>
                  </a:cubicBezTo>
                  <a:close/>
                </a:path>
              </a:pathLst>
            </a:custGeom>
            <a:solidFill>
              <a:srgbClr val="555555"/>
            </a:solidFill>
          </p:spPr>
          <p:txBody>
            <a:bodyPr/>
            <a:lstStyle/>
            <a:p>
              <a:endParaRPr lang="en-GB"/>
            </a:p>
          </p:txBody>
        </p:sp>
        <p:sp>
          <p:nvSpPr>
            <p:cNvPr id="11" name="Freeform 11"/>
            <p:cNvSpPr/>
            <p:nvPr/>
          </p:nvSpPr>
          <p:spPr>
            <a:xfrm>
              <a:off x="0" y="685800"/>
              <a:ext cx="27940" cy="213360"/>
            </a:xfrm>
            <a:custGeom>
              <a:avLst/>
              <a:gdLst/>
              <a:ahLst/>
              <a:cxnLst/>
              <a:rect l="l" t="t" r="r" b="b"/>
              <a:pathLst>
                <a:path w="27940" h="213360">
                  <a:moveTo>
                    <a:pt x="0" y="26670"/>
                  </a:moveTo>
                  <a:lnTo>
                    <a:pt x="0" y="185420"/>
                  </a:lnTo>
                  <a:cubicBezTo>
                    <a:pt x="0" y="200660"/>
                    <a:pt x="12700" y="213360"/>
                    <a:pt x="27940" y="213360"/>
                  </a:cubicBezTo>
                  <a:lnTo>
                    <a:pt x="27940" y="0"/>
                  </a:lnTo>
                  <a:cubicBezTo>
                    <a:pt x="12700" y="0"/>
                    <a:pt x="0" y="11430"/>
                    <a:pt x="0" y="26670"/>
                  </a:cubicBezTo>
                  <a:close/>
                </a:path>
              </a:pathLst>
            </a:custGeom>
            <a:solidFill>
              <a:srgbClr val="2E2E2E"/>
            </a:solidFill>
          </p:spPr>
          <p:txBody>
            <a:bodyPr/>
            <a:lstStyle/>
            <a:p>
              <a:endParaRPr lang="en-GB"/>
            </a:p>
          </p:txBody>
        </p:sp>
        <p:sp>
          <p:nvSpPr>
            <p:cNvPr id="12" name="Freeform 12"/>
            <p:cNvSpPr/>
            <p:nvPr/>
          </p:nvSpPr>
          <p:spPr>
            <a:xfrm>
              <a:off x="0" y="1057910"/>
              <a:ext cx="27940" cy="384810"/>
            </a:xfrm>
            <a:custGeom>
              <a:avLst/>
              <a:gdLst/>
              <a:ahLst/>
              <a:cxnLst/>
              <a:rect l="l" t="t" r="r" b="b"/>
              <a:pathLst>
                <a:path w="27940" h="384810">
                  <a:moveTo>
                    <a:pt x="0" y="26670"/>
                  </a:moveTo>
                  <a:lnTo>
                    <a:pt x="0" y="356870"/>
                  </a:lnTo>
                  <a:cubicBezTo>
                    <a:pt x="0" y="372110"/>
                    <a:pt x="12700" y="384810"/>
                    <a:pt x="27940" y="384810"/>
                  </a:cubicBezTo>
                  <a:lnTo>
                    <a:pt x="27940" y="0"/>
                  </a:lnTo>
                  <a:cubicBezTo>
                    <a:pt x="12700" y="0"/>
                    <a:pt x="0" y="11430"/>
                    <a:pt x="0" y="26670"/>
                  </a:cubicBezTo>
                  <a:close/>
                </a:path>
              </a:pathLst>
            </a:custGeom>
            <a:solidFill>
              <a:srgbClr val="2E2E2E"/>
            </a:solidFill>
          </p:spPr>
          <p:txBody>
            <a:bodyPr/>
            <a:lstStyle/>
            <a:p>
              <a:endParaRPr lang="en-GB"/>
            </a:p>
          </p:txBody>
        </p:sp>
        <p:sp>
          <p:nvSpPr>
            <p:cNvPr id="13" name="Freeform 13"/>
            <p:cNvSpPr/>
            <p:nvPr/>
          </p:nvSpPr>
          <p:spPr>
            <a:xfrm>
              <a:off x="0" y="1526540"/>
              <a:ext cx="27940" cy="386080"/>
            </a:xfrm>
            <a:custGeom>
              <a:avLst/>
              <a:gdLst/>
              <a:ahLst/>
              <a:cxnLst/>
              <a:rect l="l" t="t" r="r" b="b"/>
              <a:pathLst>
                <a:path w="27940" h="386080">
                  <a:moveTo>
                    <a:pt x="0" y="27940"/>
                  </a:moveTo>
                  <a:lnTo>
                    <a:pt x="0" y="358140"/>
                  </a:lnTo>
                  <a:cubicBezTo>
                    <a:pt x="0" y="373380"/>
                    <a:pt x="12700" y="386080"/>
                    <a:pt x="27940" y="386080"/>
                  </a:cubicBezTo>
                  <a:lnTo>
                    <a:pt x="27940" y="0"/>
                  </a:lnTo>
                  <a:cubicBezTo>
                    <a:pt x="12700" y="0"/>
                    <a:pt x="0" y="12700"/>
                    <a:pt x="0" y="27940"/>
                  </a:cubicBezTo>
                  <a:close/>
                </a:path>
              </a:pathLst>
            </a:custGeom>
            <a:solidFill>
              <a:srgbClr val="2E2E2E"/>
            </a:solidFill>
          </p:spPr>
          <p:txBody>
            <a:bodyPr/>
            <a:lstStyle/>
            <a:p>
              <a:endParaRPr lang="en-GB"/>
            </a:p>
          </p:txBody>
        </p:sp>
        <p:sp>
          <p:nvSpPr>
            <p:cNvPr id="14" name="Freeform 14"/>
            <p:cNvSpPr/>
            <p:nvPr/>
          </p:nvSpPr>
          <p:spPr>
            <a:xfrm>
              <a:off x="2592070" y="1184910"/>
              <a:ext cx="27940" cy="618490"/>
            </a:xfrm>
            <a:custGeom>
              <a:avLst/>
              <a:gdLst/>
              <a:ahLst/>
              <a:cxnLst/>
              <a:rect l="l" t="t" r="r" b="b"/>
              <a:pathLst>
                <a:path w="27940" h="618490">
                  <a:moveTo>
                    <a:pt x="0" y="0"/>
                  </a:moveTo>
                  <a:lnTo>
                    <a:pt x="0" y="618490"/>
                  </a:lnTo>
                  <a:cubicBezTo>
                    <a:pt x="15240" y="618490"/>
                    <a:pt x="27940" y="605790"/>
                    <a:pt x="27940" y="590550"/>
                  </a:cubicBezTo>
                  <a:lnTo>
                    <a:pt x="27940" y="27940"/>
                  </a:lnTo>
                  <a:cubicBezTo>
                    <a:pt x="27940" y="12700"/>
                    <a:pt x="15240" y="0"/>
                    <a:pt x="0" y="0"/>
                  </a:cubicBezTo>
                  <a:close/>
                </a:path>
              </a:pathLst>
            </a:custGeom>
            <a:solidFill>
              <a:srgbClr val="2E2E2E"/>
            </a:solidFill>
          </p:spPr>
          <p:txBody>
            <a:bodyPr/>
            <a:lstStyle/>
            <a:p>
              <a:endParaRPr lang="en-GB"/>
            </a:p>
          </p:txBody>
        </p:sp>
        <p:sp>
          <p:nvSpPr>
            <p:cNvPr id="15" name="Freeform 15"/>
            <p:cNvSpPr/>
            <p:nvPr/>
          </p:nvSpPr>
          <p:spPr>
            <a:xfrm>
              <a:off x="27940" y="0"/>
              <a:ext cx="2564130" cy="5182870"/>
            </a:xfrm>
            <a:custGeom>
              <a:avLst/>
              <a:gdLst/>
              <a:ahLst/>
              <a:cxnLst/>
              <a:rect l="l" t="t" r="r" b="b"/>
              <a:pathLst>
                <a:path w="2564130" h="5182870">
                  <a:moveTo>
                    <a:pt x="2564130" y="1184910"/>
                  </a:moveTo>
                  <a:lnTo>
                    <a:pt x="2564130" y="379730"/>
                  </a:lnTo>
                  <a:cubicBezTo>
                    <a:pt x="2564130" y="353060"/>
                    <a:pt x="2561590" y="327660"/>
                    <a:pt x="2556510" y="303530"/>
                  </a:cubicBezTo>
                  <a:cubicBezTo>
                    <a:pt x="2553970" y="290830"/>
                    <a:pt x="2551430" y="279400"/>
                    <a:pt x="2547620" y="266700"/>
                  </a:cubicBezTo>
                  <a:cubicBezTo>
                    <a:pt x="2542540" y="248920"/>
                    <a:pt x="2534920" y="231140"/>
                    <a:pt x="2527300" y="214630"/>
                  </a:cubicBezTo>
                  <a:cubicBezTo>
                    <a:pt x="2522220" y="203200"/>
                    <a:pt x="2515870" y="193040"/>
                    <a:pt x="2509520" y="182880"/>
                  </a:cubicBezTo>
                  <a:cubicBezTo>
                    <a:pt x="2503170" y="172720"/>
                    <a:pt x="2496820" y="162560"/>
                    <a:pt x="2489200" y="152400"/>
                  </a:cubicBezTo>
                  <a:cubicBezTo>
                    <a:pt x="2477770" y="137160"/>
                    <a:pt x="2466340" y="124460"/>
                    <a:pt x="2453640" y="110490"/>
                  </a:cubicBezTo>
                  <a:cubicBezTo>
                    <a:pt x="2444750" y="101600"/>
                    <a:pt x="2435860" y="93980"/>
                    <a:pt x="2426970" y="86360"/>
                  </a:cubicBezTo>
                  <a:cubicBezTo>
                    <a:pt x="2360930" y="31750"/>
                    <a:pt x="2277110" y="0"/>
                    <a:pt x="2185670" y="0"/>
                  </a:cubicBezTo>
                  <a:lnTo>
                    <a:pt x="379730" y="0"/>
                  </a:lnTo>
                  <a:cubicBezTo>
                    <a:pt x="288290" y="0"/>
                    <a:pt x="203200" y="33020"/>
                    <a:pt x="138430" y="86360"/>
                  </a:cubicBezTo>
                  <a:cubicBezTo>
                    <a:pt x="129540" y="93980"/>
                    <a:pt x="120650" y="102870"/>
                    <a:pt x="111760" y="110490"/>
                  </a:cubicBezTo>
                  <a:cubicBezTo>
                    <a:pt x="99060" y="123190"/>
                    <a:pt x="86360" y="137160"/>
                    <a:pt x="76200" y="152400"/>
                  </a:cubicBezTo>
                  <a:cubicBezTo>
                    <a:pt x="68580" y="162560"/>
                    <a:pt x="62230" y="172720"/>
                    <a:pt x="55880" y="182880"/>
                  </a:cubicBezTo>
                  <a:cubicBezTo>
                    <a:pt x="49530" y="193040"/>
                    <a:pt x="43180" y="204470"/>
                    <a:pt x="38100" y="214630"/>
                  </a:cubicBezTo>
                  <a:cubicBezTo>
                    <a:pt x="29210" y="232410"/>
                    <a:pt x="22860" y="248920"/>
                    <a:pt x="16510" y="266700"/>
                  </a:cubicBezTo>
                  <a:cubicBezTo>
                    <a:pt x="12700" y="279400"/>
                    <a:pt x="10160" y="290830"/>
                    <a:pt x="7620" y="303530"/>
                  </a:cubicBezTo>
                  <a:cubicBezTo>
                    <a:pt x="2540" y="327660"/>
                    <a:pt x="0" y="354330"/>
                    <a:pt x="0" y="379730"/>
                  </a:cubicBezTo>
                  <a:lnTo>
                    <a:pt x="0" y="4803140"/>
                  </a:lnTo>
                  <a:cubicBezTo>
                    <a:pt x="0" y="5012690"/>
                    <a:pt x="170180" y="5182870"/>
                    <a:pt x="379730" y="5182870"/>
                  </a:cubicBezTo>
                  <a:lnTo>
                    <a:pt x="2184400" y="5182870"/>
                  </a:lnTo>
                  <a:cubicBezTo>
                    <a:pt x="2393950" y="5182870"/>
                    <a:pt x="2564130" y="5012690"/>
                    <a:pt x="2564130" y="4803140"/>
                  </a:cubicBezTo>
                  <a:lnTo>
                    <a:pt x="2564130" y="1184910"/>
                  </a:lnTo>
                  <a:close/>
                  <a:moveTo>
                    <a:pt x="2538730" y="1184910"/>
                  </a:moveTo>
                  <a:lnTo>
                    <a:pt x="2538730" y="4804410"/>
                  </a:lnTo>
                  <a:cubicBezTo>
                    <a:pt x="2538730" y="4999990"/>
                    <a:pt x="2379980" y="5158740"/>
                    <a:pt x="2184400" y="5158740"/>
                  </a:cubicBezTo>
                  <a:lnTo>
                    <a:pt x="379730" y="5158740"/>
                  </a:lnTo>
                  <a:cubicBezTo>
                    <a:pt x="184150" y="5158740"/>
                    <a:pt x="25400" y="4999990"/>
                    <a:pt x="25400" y="4804410"/>
                  </a:cubicBezTo>
                  <a:lnTo>
                    <a:pt x="25400" y="381000"/>
                  </a:lnTo>
                  <a:cubicBezTo>
                    <a:pt x="25400" y="184150"/>
                    <a:pt x="184150" y="25400"/>
                    <a:pt x="379730" y="25400"/>
                  </a:cubicBezTo>
                  <a:lnTo>
                    <a:pt x="2184400" y="25400"/>
                  </a:lnTo>
                  <a:cubicBezTo>
                    <a:pt x="2379980" y="25400"/>
                    <a:pt x="2538730" y="184150"/>
                    <a:pt x="2538730" y="379730"/>
                  </a:cubicBezTo>
                  <a:lnTo>
                    <a:pt x="2538730" y="1184910"/>
                  </a:lnTo>
                  <a:close/>
                </a:path>
              </a:pathLst>
            </a:custGeom>
            <a:solidFill>
              <a:srgbClr val="555555"/>
            </a:solidFill>
          </p:spPr>
          <p:txBody>
            <a:bodyPr/>
            <a:lstStyle/>
            <a:p>
              <a:endParaRPr lang="en-GB"/>
            </a:p>
          </p:txBody>
        </p:sp>
      </p:grpSp>
      <p:sp>
        <p:nvSpPr>
          <p:cNvPr id="16" name="TextBox 16"/>
          <p:cNvSpPr txBox="1"/>
          <p:nvPr/>
        </p:nvSpPr>
        <p:spPr>
          <a:xfrm>
            <a:off x="3314778" y="2723162"/>
            <a:ext cx="10174129" cy="606425"/>
          </a:xfrm>
          <a:prstGeom prst="rect">
            <a:avLst/>
          </a:prstGeom>
        </p:spPr>
        <p:txBody>
          <a:bodyPr lIns="0" tIns="0" rIns="0" bIns="0" rtlCol="0" anchor="t">
            <a:spAutoFit/>
          </a:bodyPr>
          <a:lstStyle/>
          <a:p>
            <a:pPr algn="ctr">
              <a:lnSpc>
                <a:spcPts val="4900"/>
              </a:lnSpc>
              <a:spcBef>
                <a:spcPct val="0"/>
              </a:spcBef>
            </a:pPr>
            <a:r>
              <a:rPr lang="en-US" sz="3500" b="1">
                <a:solidFill>
                  <a:srgbClr val="000000"/>
                </a:solidFill>
                <a:latin typeface="Neue Montreal Bold"/>
                <a:ea typeface="Neue Montreal Bold"/>
                <a:cs typeface="Neue Montreal Bold"/>
                <a:sym typeface="Neue Montreal Bold"/>
              </a:rPr>
              <a:t>5.2 Targeted Email and App-Based Communication</a:t>
            </a:r>
          </a:p>
        </p:txBody>
      </p:sp>
      <p:sp>
        <p:nvSpPr>
          <p:cNvPr id="17" name="TextBox 17"/>
          <p:cNvSpPr txBox="1"/>
          <p:nvPr/>
        </p:nvSpPr>
        <p:spPr>
          <a:xfrm>
            <a:off x="3314778" y="4289472"/>
            <a:ext cx="6021785" cy="2836545"/>
          </a:xfrm>
          <a:prstGeom prst="rect">
            <a:avLst/>
          </a:prstGeom>
        </p:spPr>
        <p:txBody>
          <a:bodyPr lIns="0" tIns="0" rIns="0" bIns="0" rtlCol="0" anchor="t">
            <a:spAutoFit/>
          </a:bodyPr>
          <a:lstStyle/>
          <a:p>
            <a:pPr algn="l">
              <a:lnSpc>
                <a:spcPts val="3779"/>
              </a:lnSpc>
              <a:spcBef>
                <a:spcPct val="0"/>
              </a:spcBef>
            </a:pPr>
            <a:r>
              <a:rPr lang="en-US" sz="2699">
                <a:solidFill>
                  <a:srgbClr val="000000"/>
                </a:solidFill>
                <a:latin typeface="Neue Montreal"/>
                <a:ea typeface="Neue Montreal"/>
                <a:cs typeface="Neue Montreal"/>
                <a:sym typeface="Neue Montreal"/>
              </a:rPr>
              <a:t>The M&amp;S app and email campaigns provide customers with personalised updates, exclusive offers and reminders based on individual shopping behaviour, increasing convenience and encouraging ongoing engagement.</a:t>
            </a:r>
          </a:p>
        </p:txBody>
      </p:sp>
      <p:sp>
        <p:nvSpPr>
          <p:cNvPr id="18" name="TextBox 18"/>
          <p:cNvSpPr txBox="1"/>
          <p:nvPr/>
        </p:nvSpPr>
        <p:spPr>
          <a:xfrm>
            <a:off x="13618851" y="8951595"/>
            <a:ext cx="2318742" cy="306705"/>
          </a:xfrm>
          <a:prstGeom prst="rect">
            <a:avLst/>
          </a:prstGeom>
        </p:spPr>
        <p:txBody>
          <a:bodyPr lIns="0" tIns="0" rIns="0" bIns="0" rtlCol="0" anchor="t">
            <a:spAutoFit/>
          </a:bodyPr>
          <a:lstStyle/>
          <a:p>
            <a:pPr algn="ctr">
              <a:lnSpc>
                <a:spcPts val="2520"/>
              </a:lnSpc>
              <a:spcBef>
                <a:spcPct val="0"/>
              </a:spcBef>
            </a:pPr>
            <a:r>
              <a:rPr lang="en-US" sz="1800">
                <a:solidFill>
                  <a:srgbClr val="000000"/>
                </a:solidFill>
                <a:latin typeface="Neue Montreal"/>
                <a:ea typeface="Neue Montreal"/>
                <a:cs typeface="Neue Montreal"/>
                <a:sym typeface="Neue Montreal"/>
              </a:rPr>
              <a:t>(Marks&amp;Spencer, 2025a)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400997" y="-400997"/>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719193" y="9258300"/>
            <a:ext cx="1997067" cy="1997067"/>
          </a:xfrm>
          <a:custGeom>
            <a:avLst/>
            <a:gdLst/>
            <a:ahLst/>
            <a:cxnLst/>
            <a:rect l="l" t="t" r="r" b="b"/>
            <a:pathLst>
              <a:path w="1997067" h="1997067">
                <a:moveTo>
                  <a:pt x="0" y="0"/>
                </a:moveTo>
                <a:lnTo>
                  <a:pt x="1997067" y="0"/>
                </a:lnTo>
                <a:lnTo>
                  <a:pt x="1997067" y="1997067"/>
                </a:lnTo>
                <a:lnTo>
                  <a:pt x="0" y="19970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17533605" y="5864836"/>
            <a:ext cx="1997067" cy="1997067"/>
          </a:xfrm>
          <a:custGeom>
            <a:avLst/>
            <a:gdLst/>
            <a:ahLst/>
            <a:cxnLst/>
            <a:rect l="l" t="t" r="r" b="b"/>
            <a:pathLst>
              <a:path w="1997067" h="1997067">
                <a:moveTo>
                  <a:pt x="0" y="0"/>
                </a:moveTo>
                <a:lnTo>
                  <a:pt x="1997067" y="0"/>
                </a:lnTo>
                <a:lnTo>
                  <a:pt x="1997067" y="1997067"/>
                </a:lnTo>
                <a:lnTo>
                  <a:pt x="0" y="19970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1817943" y="2953643"/>
            <a:ext cx="1253146" cy="375944"/>
          </a:xfrm>
          <a:custGeom>
            <a:avLst/>
            <a:gdLst/>
            <a:ahLst/>
            <a:cxnLst/>
            <a:rect l="l" t="t" r="r" b="b"/>
            <a:pathLst>
              <a:path w="1253146" h="375944">
                <a:moveTo>
                  <a:pt x="0" y="0"/>
                </a:moveTo>
                <a:lnTo>
                  <a:pt x="1253147" y="0"/>
                </a:lnTo>
                <a:lnTo>
                  <a:pt x="1253147" y="375944"/>
                </a:lnTo>
                <a:lnTo>
                  <a:pt x="0" y="37594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6" name="Group 6"/>
          <p:cNvGrpSpPr/>
          <p:nvPr/>
        </p:nvGrpSpPr>
        <p:grpSpPr>
          <a:xfrm>
            <a:off x="12931473" y="0"/>
            <a:ext cx="7282145" cy="10724931"/>
            <a:chOff x="0" y="0"/>
            <a:chExt cx="812800" cy="1197068"/>
          </a:xfrm>
        </p:grpSpPr>
        <p:sp>
          <p:nvSpPr>
            <p:cNvPr id="7" name="Freeform 7"/>
            <p:cNvSpPr/>
            <p:nvPr/>
          </p:nvSpPr>
          <p:spPr>
            <a:xfrm>
              <a:off x="0" y="0"/>
              <a:ext cx="812800" cy="1197068"/>
            </a:xfrm>
            <a:custGeom>
              <a:avLst/>
              <a:gdLst/>
              <a:ahLst/>
              <a:cxnLst/>
              <a:rect l="l" t="t" r="r" b="b"/>
              <a:pathLst>
                <a:path w="812800" h="1197068">
                  <a:moveTo>
                    <a:pt x="0" y="0"/>
                  </a:moveTo>
                  <a:lnTo>
                    <a:pt x="812800" y="0"/>
                  </a:lnTo>
                  <a:lnTo>
                    <a:pt x="812800" y="1197068"/>
                  </a:lnTo>
                  <a:lnTo>
                    <a:pt x="0" y="1197068"/>
                  </a:lnTo>
                  <a:close/>
                </a:path>
              </a:pathLst>
            </a:custGeom>
            <a:blipFill>
              <a:blip r:embed="rId8"/>
              <a:stretch>
                <a:fillRect l="-35207" r="-85598"/>
              </a:stretch>
            </a:blipFill>
          </p:spPr>
          <p:txBody>
            <a:bodyPr/>
            <a:lstStyle/>
            <a:p>
              <a:endParaRPr lang="en-GB"/>
            </a:p>
          </p:txBody>
        </p:sp>
      </p:grpSp>
      <p:sp>
        <p:nvSpPr>
          <p:cNvPr id="8" name="TextBox 8"/>
          <p:cNvSpPr txBox="1"/>
          <p:nvPr/>
        </p:nvSpPr>
        <p:spPr>
          <a:xfrm>
            <a:off x="3217041" y="2723162"/>
            <a:ext cx="8596670" cy="606425"/>
          </a:xfrm>
          <a:prstGeom prst="rect">
            <a:avLst/>
          </a:prstGeom>
        </p:spPr>
        <p:txBody>
          <a:bodyPr lIns="0" tIns="0" rIns="0" bIns="0" rtlCol="0" anchor="t">
            <a:spAutoFit/>
          </a:bodyPr>
          <a:lstStyle/>
          <a:p>
            <a:pPr algn="ctr">
              <a:lnSpc>
                <a:spcPts val="4900"/>
              </a:lnSpc>
              <a:spcBef>
                <a:spcPct val="0"/>
              </a:spcBef>
            </a:pPr>
            <a:r>
              <a:rPr lang="en-US" sz="3500" b="1">
                <a:solidFill>
                  <a:srgbClr val="000000"/>
                </a:solidFill>
                <a:latin typeface="Neue Montreal Bold"/>
                <a:ea typeface="Neue Montreal Bold"/>
                <a:cs typeface="Neue Montreal Bold"/>
                <a:sym typeface="Neue Montreal Bold"/>
              </a:rPr>
              <a:t>5.3 Enhanced Online Shopping Experience </a:t>
            </a:r>
          </a:p>
        </p:txBody>
      </p:sp>
      <p:sp>
        <p:nvSpPr>
          <p:cNvPr id="9" name="TextBox 9"/>
          <p:cNvSpPr txBox="1"/>
          <p:nvPr/>
        </p:nvSpPr>
        <p:spPr>
          <a:xfrm>
            <a:off x="3217041" y="4026824"/>
            <a:ext cx="6084520" cy="2836545"/>
          </a:xfrm>
          <a:prstGeom prst="rect">
            <a:avLst/>
          </a:prstGeom>
        </p:spPr>
        <p:txBody>
          <a:bodyPr lIns="0" tIns="0" rIns="0" bIns="0" rtlCol="0" anchor="t">
            <a:spAutoFit/>
          </a:bodyPr>
          <a:lstStyle/>
          <a:p>
            <a:pPr algn="l">
              <a:lnSpc>
                <a:spcPts val="3779"/>
              </a:lnSpc>
              <a:spcBef>
                <a:spcPct val="0"/>
              </a:spcBef>
            </a:pPr>
            <a:r>
              <a:rPr lang="en-US" sz="2699">
                <a:solidFill>
                  <a:srgbClr val="000000"/>
                </a:solidFill>
                <a:latin typeface="Neue Montreal"/>
                <a:ea typeface="Neue Montreal"/>
                <a:cs typeface="Neue Montreal"/>
                <a:sym typeface="Neue Montreal"/>
              </a:rPr>
              <a:t>Digital features such as online browsing, shopping through Ocado, and personalised product suggestions help M&amp;S Food provide a smoother and more customer-centred online experience that supports repeat visits.</a:t>
            </a:r>
          </a:p>
        </p:txBody>
      </p:sp>
      <p:sp>
        <p:nvSpPr>
          <p:cNvPr id="10" name="TextBox 10"/>
          <p:cNvSpPr txBox="1"/>
          <p:nvPr/>
        </p:nvSpPr>
        <p:spPr>
          <a:xfrm>
            <a:off x="10612731" y="9719197"/>
            <a:ext cx="2318742" cy="306705"/>
          </a:xfrm>
          <a:prstGeom prst="rect">
            <a:avLst/>
          </a:prstGeom>
        </p:spPr>
        <p:txBody>
          <a:bodyPr lIns="0" tIns="0" rIns="0" bIns="0" rtlCol="0" anchor="t">
            <a:spAutoFit/>
          </a:bodyPr>
          <a:lstStyle/>
          <a:p>
            <a:pPr algn="ctr">
              <a:lnSpc>
                <a:spcPts val="2520"/>
              </a:lnSpc>
              <a:spcBef>
                <a:spcPct val="0"/>
              </a:spcBef>
            </a:pPr>
            <a:r>
              <a:rPr lang="en-US" sz="1800">
                <a:solidFill>
                  <a:srgbClr val="000000"/>
                </a:solidFill>
                <a:latin typeface="Neue Montreal"/>
                <a:ea typeface="Neue Montreal"/>
                <a:cs typeface="Neue Montreal"/>
                <a:sym typeface="Neue Montreal"/>
              </a:rPr>
              <a:t>(Marks&amp;Spencer, 2025a)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A6A6A6">
                <a:alpha val="100000"/>
              </a:srgbClr>
            </a:gs>
            <a:gs pos="100000">
              <a:srgbClr val="FFFFFF">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5400000">
            <a:off x="1101373" y="292926"/>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4" name="Group 4"/>
          <p:cNvGrpSpPr>
            <a:grpSpLocks noChangeAspect="1"/>
          </p:cNvGrpSpPr>
          <p:nvPr/>
        </p:nvGrpSpPr>
        <p:grpSpPr>
          <a:xfrm>
            <a:off x="4180772" y="4464202"/>
            <a:ext cx="2752267" cy="5246370"/>
            <a:chOff x="0" y="0"/>
            <a:chExt cx="8624570" cy="16440150"/>
          </a:xfrm>
        </p:grpSpPr>
        <p:sp>
          <p:nvSpPr>
            <p:cNvPr id="5" name="Freeform 5"/>
            <p:cNvSpPr/>
            <p:nvPr/>
          </p:nvSpPr>
          <p:spPr>
            <a:xfrm>
              <a:off x="410210" y="269240"/>
              <a:ext cx="7757160" cy="14293849"/>
            </a:xfrm>
            <a:custGeom>
              <a:avLst/>
              <a:gdLst/>
              <a:ahLst/>
              <a:cxnLst/>
              <a:rect l="l" t="t" r="r" b="b"/>
              <a:pathLst>
                <a:path w="7757160" h="14293849">
                  <a:moveTo>
                    <a:pt x="7757160" y="791210"/>
                  </a:moveTo>
                  <a:lnTo>
                    <a:pt x="7757160" y="14293849"/>
                  </a:lnTo>
                  <a:lnTo>
                    <a:pt x="0" y="14293849"/>
                  </a:lnTo>
                  <a:lnTo>
                    <a:pt x="0" y="791210"/>
                  </a:lnTo>
                  <a:cubicBezTo>
                    <a:pt x="0" y="354330"/>
                    <a:pt x="354330" y="0"/>
                    <a:pt x="791210" y="0"/>
                  </a:cubicBezTo>
                  <a:lnTo>
                    <a:pt x="6965950" y="0"/>
                  </a:lnTo>
                  <a:cubicBezTo>
                    <a:pt x="7402830" y="0"/>
                    <a:pt x="7757160" y="354330"/>
                    <a:pt x="7757160" y="791210"/>
                  </a:cubicBezTo>
                  <a:close/>
                </a:path>
              </a:pathLst>
            </a:custGeom>
            <a:blipFill>
              <a:blip r:embed="rId6"/>
              <a:stretch>
                <a:fillRect t="-7231" b="-10425"/>
              </a:stretch>
            </a:blipFill>
          </p:spPr>
          <p:txBody>
            <a:bodyPr/>
            <a:lstStyle/>
            <a:p>
              <a:endParaRPr lang="en-GB"/>
            </a:p>
          </p:txBody>
        </p:sp>
        <p:sp>
          <p:nvSpPr>
            <p:cNvPr id="6" name="Freeform 6"/>
            <p:cNvSpPr/>
            <p:nvPr/>
          </p:nvSpPr>
          <p:spPr>
            <a:xfrm>
              <a:off x="0" y="0"/>
              <a:ext cx="8636000" cy="16446500"/>
            </a:xfrm>
            <a:custGeom>
              <a:avLst/>
              <a:gdLst/>
              <a:ahLst/>
              <a:cxnLst/>
              <a:rect l="l" t="t" r="r" b="b"/>
              <a:pathLst>
                <a:path w="8636000" h="16446500">
                  <a:moveTo>
                    <a:pt x="0" y="0"/>
                  </a:moveTo>
                  <a:lnTo>
                    <a:pt x="8636000" y="0"/>
                  </a:lnTo>
                  <a:lnTo>
                    <a:pt x="8636000" y="16446500"/>
                  </a:lnTo>
                  <a:lnTo>
                    <a:pt x="0" y="16446500"/>
                  </a:lnTo>
                  <a:close/>
                </a:path>
              </a:pathLst>
            </a:custGeom>
          </p:spPr>
          <p:txBody>
            <a:bodyPr/>
            <a:lstStyle/>
            <a:p>
              <a:endParaRPr lang="en-GB"/>
            </a:p>
          </p:txBody>
        </p:sp>
      </p:grpSp>
      <p:grpSp>
        <p:nvGrpSpPr>
          <p:cNvPr id="7" name="Group 7"/>
          <p:cNvGrpSpPr/>
          <p:nvPr/>
        </p:nvGrpSpPr>
        <p:grpSpPr>
          <a:xfrm>
            <a:off x="8051379" y="4844141"/>
            <a:ext cx="8544827" cy="3909258"/>
            <a:chOff x="0" y="0"/>
            <a:chExt cx="11393102" cy="5212344"/>
          </a:xfrm>
        </p:grpSpPr>
        <p:sp>
          <p:nvSpPr>
            <p:cNvPr id="8" name="Freeform 8"/>
            <p:cNvSpPr/>
            <p:nvPr/>
          </p:nvSpPr>
          <p:spPr>
            <a:xfrm>
              <a:off x="0" y="0"/>
              <a:ext cx="11393102" cy="5212344"/>
            </a:xfrm>
            <a:custGeom>
              <a:avLst/>
              <a:gdLst/>
              <a:ahLst/>
              <a:cxnLst/>
              <a:rect l="l" t="t" r="r" b="b"/>
              <a:pathLst>
                <a:path w="11393102" h="5212344">
                  <a:moveTo>
                    <a:pt x="0" y="0"/>
                  </a:moveTo>
                  <a:lnTo>
                    <a:pt x="11393102" y="0"/>
                  </a:lnTo>
                  <a:lnTo>
                    <a:pt x="11393102" y="5212344"/>
                  </a:lnTo>
                  <a:lnTo>
                    <a:pt x="0" y="521234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TextBox 9"/>
            <p:cNvSpPr txBox="1"/>
            <p:nvPr/>
          </p:nvSpPr>
          <p:spPr>
            <a:xfrm>
              <a:off x="2501346" y="785821"/>
              <a:ext cx="7198618" cy="3583553"/>
            </a:xfrm>
            <a:prstGeom prst="rect">
              <a:avLst/>
            </a:prstGeom>
          </p:spPr>
          <p:txBody>
            <a:bodyPr lIns="0" tIns="0" rIns="0" bIns="0" rtlCol="0" anchor="t">
              <a:spAutoFit/>
            </a:bodyPr>
            <a:lstStyle/>
            <a:p>
              <a:pPr algn="l">
                <a:lnSpc>
                  <a:spcPts val="3561"/>
                </a:lnSpc>
                <a:spcBef>
                  <a:spcPct val="0"/>
                </a:spcBef>
              </a:pPr>
              <a:r>
                <a:rPr lang="en-US" sz="2543">
                  <a:solidFill>
                    <a:srgbClr val="000000"/>
                  </a:solidFill>
                  <a:latin typeface="Neue Montreal"/>
                  <a:ea typeface="Neue Montreal"/>
                  <a:cs typeface="Neue Montreal"/>
                  <a:sym typeface="Neue Montreal"/>
                </a:rPr>
                <a:t>M&amp;S Food uses Instagram, TikTok and Facebook to highlight new ranges, seasonal products and high-quality food imagery, helping the brand communicate value and inspire customers through visually engaging content.</a:t>
              </a:r>
            </a:p>
          </p:txBody>
        </p:sp>
      </p:grpSp>
      <p:sp>
        <p:nvSpPr>
          <p:cNvPr id="10" name="TextBox 10"/>
          <p:cNvSpPr txBox="1"/>
          <p:nvPr/>
        </p:nvSpPr>
        <p:spPr>
          <a:xfrm>
            <a:off x="1028700" y="1643788"/>
            <a:ext cx="12586966" cy="530225"/>
          </a:xfrm>
          <a:prstGeom prst="rect">
            <a:avLst/>
          </a:prstGeom>
        </p:spPr>
        <p:txBody>
          <a:bodyPr lIns="0" tIns="0" rIns="0" bIns="0" rtlCol="0" anchor="t">
            <a:spAutoFit/>
          </a:bodyPr>
          <a:lstStyle/>
          <a:p>
            <a:pPr algn="l">
              <a:lnSpc>
                <a:spcPts val="3999"/>
              </a:lnSpc>
            </a:pPr>
            <a:r>
              <a:rPr lang="en-US" sz="3999" b="1">
                <a:solidFill>
                  <a:srgbClr val="000000"/>
                </a:solidFill>
                <a:latin typeface="Neue Montreal Bold"/>
                <a:ea typeface="Neue Montreal Bold"/>
                <a:cs typeface="Neue Montreal Bold"/>
                <a:sym typeface="Neue Montreal Bold"/>
              </a:rPr>
              <a:t>6. How M&amp;S Food Uses Social Media Marketing</a:t>
            </a:r>
          </a:p>
        </p:txBody>
      </p:sp>
      <p:sp>
        <p:nvSpPr>
          <p:cNvPr id="11" name="TextBox 11"/>
          <p:cNvSpPr txBox="1"/>
          <p:nvPr/>
        </p:nvSpPr>
        <p:spPr>
          <a:xfrm>
            <a:off x="1028700" y="3378659"/>
            <a:ext cx="8544827" cy="596901"/>
          </a:xfrm>
          <a:prstGeom prst="rect">
            <a:avLst/>
          </a:prstGeom>
        </p:spPr>
        <p:txBody>
          <a:bodyPr lIns="0" tIns="0" rIns="0" bIns="0" rtlCol="0" anchor="t">
            <a:spAutoFit/>
          </a:bodyPr>
          <a:lstStyle/>
          <a:p>
            <a:pPr algn="ctr">
              <a:lnSpc>
                <a:spcPts val="4899"/>
              </a:lnSpc>
              <a:spcBef>
                <a:spcPct val="0"/>
              </a:spcBef>
            </a:pPr>
            <a:r>
              <a:rPr lang="en-US" sz="3499" b="1">
                <a:solidFill>
                  <a:srgbClr val="000000"/>
                </a:solidFill>
                <a:latin typeface="Neue Montreal Bold"/>
                <a:ea typeface="Neue Montreal Bold"/>
                <a:cs typeface="Neue Montreal Bold"/>
                <a:sym typeface="Neue Montreal Bold"/>
              </a:rPr>
              <a:t>6.1 Showcasing Products and Food Quality</a:t>
            </a:r>
          </a:p>
        </p:txBody>
      </p:sp>
      <p:sp>
        <p:nvSpPr>
          <p:cNvPr id="12" name="TextBox 12"/>
          <p:cNvSpPr txBox="1"/>
          <p:nvPr/>
        </p:nvSpPr>
        <p:spPr>
          <a:xfrm>
            <a:off x="1436150" y="9403867"/>
            <a:ext cx="2326005" cy="306705"/>
          </a:xfrm>
          <a:prstGeom prst="rect">
            <a:avLst/>
          </a:prstGeom>
        </p:spPr>
        <p:txBody>
          <a:bodyPr lIns="0" tIns="0" rIns="0" bIns="0" rtlCol="0" anchor="t">
            <a:spAutoFit/>
          </a:bodyPr>
          <a:lstStyle/>
          <a:p>
            <a:pPr algn="ctr">
              <a:lnSpc>
                <a:spcPts val="2520"/>
              </a:lnSpc>
              <a:spcBef>
                <a:spcPct val="0"/>
              </a:spcBef>
            </a:pPr>
            <a:r>
              <a:rPr lang="en-US" sz="1800">
                <a:solidFill>
                  <a:srgbClr val="000000"/>
                </a:solidFill>
                <a:latin typeface="Neue Montreal"/>
                <a:ea typeface="Neue Montreal"/>
                <a:cs typeface="Neue Montreal"/>
                <a:sym typeface="Neue Montreal"/>
              </a:rPr>
              <a:t>(Marks&amp;Spencer, 2025b)</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A6A6A6">
                <a:alpha val="100000"/>
              </a:srgbClr>
            </a:gs>
            <a:gs pos="100000">
              <a:srgbClr val="FFFFFF">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5400000">
            <a:off x="1101373" y="292926"/>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pic>
        <p:nvPicPr>
          <p:cNvPr id="4" name="Picture 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8"/>
          <a:srcRect/>
          <a:stretch>
            <a:fillRect/>
          </a:stretch>
        </p:blipFill>
        <p:spPr>
          <a:xfrm>
            <a:off x="11222766" y="3196561"/>
            <a:ext cx="3431173" cy="6061739"/>
          </a:xfrm>
          <a:prstGeom prst="rect">
            <a:avLst/>
          </a:prstGeom>
        </p:spPr>
      </p:pic>
      <p:sp>
        <p:nvSpPr>
          <p:cNvPr id="5" name="TextBox 5"/>
          <p:cNvSpPr txBox="1"/>
          <p:nvPr/>
        </p:nvSpPr>
        <p:spPr>
          <a:xfrm>
            <a:off x="1028700" y="2162345"/>
            <a:ext cx="9204522" cy="596901"/>
          </a:xfrm>
          <a:prstGeom prst="rect">
            <a:avLst/>
          </a:prstGeom>
        </p:spPr>
        <p:txBody>
          <a:bodyPr lIns="0" tIns="0" rIns="0" bIns="0" rtlCol="0" anchor="t">
            <a:spAutoFit/>
          </a:bodyPr>
          <a:lstStyle/>
          <a:p>
            <a:pPr algn="ctr">
              <a:lnSpc>
                <a:spcPts val="4899"/>
              </a:lnSpc>
              <a:spcBef>
                <a:spcPct val="0"/>
              </a:spcBef>
            </a:pPr>
            <a:r>
              <a:rPr lang="en-US" sz="3499" b="1">
                <a:solidFill>
                  <a:srgbClr val="000000"/>
                </a:solidFill>
                <a:latin typeface="Neue Montreal Bold"/>
                <a:ea typeface="Neue Montreal Bold"/>
                <a:cs typeface="Neue Montreal Bold"/>
                <a:sym typeface="Neue Montreal Bold"/>
              </a:rPr>
              <a:t>6.2 Creating Engaging and Shareable Content</a:t>
            </a:r>
          </a:p>
        </p:txBody>
      </p:sp>
      <p:sp>
        <p:nvSpPr>
          <p:cNvPr id="6" name="TextBox 6"/>
          <p:cNvSpPr txBox="1"/>
          <p:nvPr/>
        </p:nvSpPr>
        <p:spPr>
          <a:xfrm>
            <a:off x="3203219" y="3939842"/>
            <a:ext cx="5940781" cy="3135001"/>
          </a:xfrm>
          <a:prstGeom prst="rect">
            <a:avLst/>
          </a:prstGeom>
        </p:spPr>
        <p:txBody>
          <a:bodyPr lIns="0" tIns="0" rIns="0" bIns="0" rtlCol="0" anchor="t">
            <a:spAutoFit/>
          </a:bodyPr>
          <a:lstStyle/>
          <a:p>
            <a:pPr algn="l">
              <a:lnSpc>
                <a:spcPts val="4131"/>
              </a:lnSpc>
              <a:spcBef>
                <a:spcPct val="0"/>
              </a:spcBef>
            </a:pPr>
            <a:r>
              <a:rPr lang="en-US" sz="2951">
                <a:solidFill>
                  <a:srgbClr val="000000"/>
                </a:solidFill>
                <a:latin typeface="Neue Montreal"/>
                <a:ea typeface="Neue Montreal"/>
                <a:cs typeface="Neue Montreal"/>
                <a:sym typeface="Neue Montreal"/>
              </a:rPr>
              <a:t>Short-form videos, behind-the-scenes clips and recipe-based reels encourage customers to interact with posts, increasing reach and supporting emotional engagement with the brand (Virdi, 2025).</a:t>
            </a:r>
          </a:p>
        </p:txBody>
      </p:sp>
      <p:sp>
        <p:nvSpPr>
          <p:cNvPr id="7" name="TextBox 7"/>
          <p:cNvSpPr txBox="1"/>
          <p:nvPr/>
        </p:nvSpPr>
        <p:spPr>
          <a:xfrm>
            <a:off x="11964734" y="9437718"/>
            <a:ext cx="2319933" cy="306705"/>
          </a:xfrm>
          <a:prstGeom prst="rect">
            <a:avLst/>
          </a:prstGeom>
        </p:spPr>
        <p:txBody>
          <a:bodyPr lIns="0" tIns="0" rIns="0" bIns="0" rtlCol="0" anchor="t">
            <a:spAutoFit/>
          </a:bodyPr>
          <a:lstStyle/>
          <a:p>
            <a:pPr algn="ctr">
              <a:lnSpc>
                <a:spcPts val="2520"/>
              </a:lnSpc>
              <a:spcBef>
                <a:spcPct val="0"/>
              </a:spcBef>
            </a:pPr>
            <a:r>
              <a:rPr lang="en-US" sz="1800">
                <a:solidFill>
                  <a:srgbClr val="000000"/>
                </a:solidFill>
                <a:latin typeface="Neue Montreal"/>
                <a:ea typeface="Neue Montreal"/>
                <a:cs typeface="Neue Montreal"/>
                <a:sym typeface="Neue Montreal"/>
              </a:rPr>
              <a:t>(Marks&amp;Spencer, 2025c)</a:t>
            </a:r>
          </a:p>
        </p:txBody>
      </p:sp>
    </p:spTree>
  </p:cSld>
  <p:clrMapOvr>
    <a:masterClrMapping/>
  </p:clrMapOvr>
  <p:timing>
    <p:tnLst>
      <p:par>
        <p:cTn id="1" dur="indefinite" restart="never" nodeType="tmRoot">
          <p:childTnLst>
            <p:video>
              <p:cMediaNode vol="100000">
                <p:cTn id="2" fill="hold" display="0">
                  <p:stCondLst>
                    <p:cond delay="indefinite"/>
                  </p:st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A6A6A6">
                <a:alpha val="100000"/>
              </a:srgbClr>
            </a:gs>
            <a:gs pos="100000">
              <a:srgbClr val="FFFFFF">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5400000">
            <a:off x="1101373" y="292926"/>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4" name="Group 4"/>
          <p:cNvGrpSpPr/>
          <p:nvPr/>
        </p:nvGrpSpPr>
        <p:grpSpPr>
          <a:xfrm>
            <a:off x="659423" y="3668410"/>
            <a:ext cx="9633240" cy="2950180"/>
            <a:chOff x="0" y="0"/>
            <a:chExt cx="12844321" cy="3933573"/>
          </a:xfrm>
        </p:grpSpPr>
        <p:sp>
          <p:nvSpPr>
            <p:cNvPr id="5" name="Freeform 5"/>
            <p:cNvSpPr/>
            <p:nvPr/>
          </p:nvSpPr>
          <p:spPr>
            <a:xfrm>
              <a:off x="0" y="0"/>
              <a:ext cx="12844321" cy="3933573"/>
            </a:xfrm>
            <a:custGeom>
              <a:avLst/>
              <a:gdLst/>
              <a:ahLst/>
              <a:cxnLst/>
              <a:rect l="l" t="t" r="r" b="b"/>
              <a:pathLst>
                <a:path w="12844321" h="3933573">
                  <a:moveTo>
                    <a:pt x="0" y="0"/>
                  </a:moveTo>
                  <a:lnTo>
                    <a:pt x="12844321" y="0"/>
                  </a:lnTo>
                  <a:lnTo>
                    <a:pt x="12844321" y="3933573"/>
                  </a:lnTo>
                  <a:lnTo>
                    <a:pt x="0" y="39335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677499" y="577951"/>
              <a:ext cx="11489323" cy="2603924"/>
            </a:xfrm>
            <a:prstGeom prst="rect">
              <a:avLst/>
            </a:prstGeom>
          </p:spPr>
          <p:txBody>
            <a:bodyPr lIns="0" tIns="0" rIns="0" bIns="0" rtlCol="0" anchor="t">
              <a:spAutoFit/>
            </a:bodyPr>
            <a:lstStyle/>
            <a:p>
              <a:pPr algn="just">
                <a:lnSpc>
                  <a:spcPts val="3919"/>
                </a:lnSpc>
                <a:spcBef>
                  <a:spcPct val="0"/>
                </a:spcBef>
              </a:pPr>
              <a:r>
                <a:rPr lang="en-US" sz="2799">
                  <a:solidFill>
                    <a:srgbClr val="000000"/>
                  </a:solidFill>
                  <a:latin typeface="Neue Montreal"/>
                  <a:ea typeface="Neue Montreal"/>
                  <a:cs typeface="Neue Montreal"/>
                  <a:sym typeface="Neue Montreal"/>
                </a:rPr>
                <a:t>M&amp;S responds to comments, reposts customer content and encourages participation, using social platforms to build a sense of community and strengthen customer relationships in line with CRM principles.</a:t>
              </a:r>
            </a:p>
          </p:txBody>
        </p:sp>
      </p:grpSp>
      <p:grpSp>
        <p:nvGrpSpPr>
          <p:cNvPr id="7" name="Group 7"/>
          <p:cNvGrpSpPr>
            <a:grpSpLocks noChangeAspect="1"/>
          </p:cNvGrpSpPr>
          <p:nvPr/>
        </p:nvGrpSpPr>
        <p:grpSpPr>
          <a:xfrm>
            <a:off x="11809110" y="3867833"/>
            <a:ext cx="4029212" cy="5246370"/>
            <a:chOff x="0" y="0"/>
            <a:chExt cx="14630400" cy="19050000"/>
          </a:xfrm>
        </p:grpSpPr>
        <p:sp>
          <p:nvSpPr>
            <p:cNvPr id="8" name="Freeform 8"/>
            <p:cNvSpPr/>
            <p:nvPr/>
          </p:nvSpPr>
          <p:spPr>
            <a:xfrm>
              <a:off x="604520" y="545084"/>
              <a:ext cx="13421360" cy="17959831"/>
            </a:xfrm>
            <a:custGeom>
              <a:avLst/>
              <a:gdLst/>
              <a:ahLst/>
              <a:cxnLst/>
              <a:rect l="l" t="t" r="r" b="b"/>
              <a:pathLst>
                <a:path w="13421360" h="17959831">
                  <a:moveTo>
                    <a:pt x="13421360" y="17959831"/>
                  </a:moveTo>
                  <a:lnTo>
                    <a:pt x="0" y="17959831"/>
                  </a:lnTo>
                  <a:lnTo>
                    <a:pt x="0" y="0"/>
                  </a:lnTo>
                  <a:lnTo>
                    <a:pt x="13421360" y="0"/>
                  </a:lnTo>
                  <a:lnTo>
                    <a:pt x="13421360" y="17959831"/>
                  </a:lnTo>
                  <a:close/>
                </a:path>
              </a:pathLst>
            </a:custGeom>
            <a:blipFill>
              <a:blip r:embed="rId8"/>
              <a:stretch>
                <a:fillRect t="-2560" b="-3393"/>
              </a:stretch>
            </a:blipFill>
          </p:spPr>
          <p:txBody>
            <a:bodyPr/>
            <a:lstStyle/>
            <a:p>
              <a:endParaRPr lang="en-GB"/>
            </a:p>
          </p:txBody>
        </p:sp>
        <p:sp>
          <p:nvSpPr>
            <p:cNvPr id="9" name="Freeform 9"/>
            <p:cNvSpPr/>
            <p:nvPr/>
          </p:nvSpPr>
          <p:spPr>
            <a:xfrm>
              <a:off x="0" y="0"/>
              <a:ext cx="14630400" cy="19050000"/>
            </a:xfrm>
            <a:custGeom>
              <a:avLst/>
              <a:gdLst/>
              <a:ahLst/>
              <a:cxnLst/>
              <a:rect l="l" t="t" r="r" b="b"/>
              <a:pathLst>
                <a:path w="14630400" h="19050000">
                  <a:moveTo>
                    <a:pt x="14630400" y="19050000"/>
                  </a:moveTo>
                  <a:lnTo>
                    <a:pt x="0" y="19050000"/>
                  </a:lnTo>
                  <a:lnTo>
                    <a:pt x="0" y="0"/>
                  </a:lnTo>
                  <a:lnTo>
                    <a:pt x="14630400" y="0"/>
                  </a:lnTo>
                  <a:lnTo>
                    <a:pt x="14630400" y="19050000"/>
                  </a:lnTo>
                  <a:close/>
                </a:path>
              </a:pathLst>
            </a:custGeom>
            <a:blipFill>
              <a:blip r:embed="rId9"/>
              <a:stretch>
                <a:fillRect t="-32" b="-32"/>
              </a:stretch>
            </a:blipFill>
          </p:spPr>
          <p:txBody>
            <a:bodyPr/>
            <a:lstStyle/>
            <a:p>
              <a:endParaRPr lang="en-GB"/>
            </a:p>
          </p:txBody>
        </p:sp>
      </p:grpSp>
      <p:sp>
        <p:nvSpPr>
          <p:cNvPr id="10" name="Freeform 10"/>
          <p:cNvSpPr/>
          <p:nvPr/>
        </p:nvSpPr>
        <p:spPr>
          <a:xfrm rot="-3125990" flipH="1">
            <a:off x="9645421" y="5960675"/>
            <a:ext cx="1294485" cy="1903655"/>
          </a:xfrm>
          <a:custGeom>
            <a:avLst/>
            <a:gdLst/>
            <a:ahLst/>
            <a:cxnLst/>
            <a:rect l="l" t="t" r="r" b="b"/>
            <a:pathLst>
              <a:path w="1294485" h="1903655">
                <a:moveTo>
                  <a:pt x="1294485" y="0"/>
                </a:moveTo>
                <a:lnTo>
                  <a:pt x="0" y="0"/>
                </a:lnTo>
                <a:lnTo>
                  <a:pt x="0" y="1903655"/>
                </a:lnTo>
                <a:lnTo>
                  <a:pt x="1294485" y="1903655"/>
                </a:lnTo>
                <a:lnTo>
                  <a:pt x="1294485"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1" name="TextBox 11"/>
          <p:cNvSpPr txBox="1"/>
          <p:nvPr/>
        </p:nvSpPr>
        <p:spPr>
          <a:xfrm>
            <a:off x="1028700" y="1853113"/>
            <a:ext cx="12111306" cy="596901"/>
          </a:xfrm>
          <a:prstGeom prst="rect">
            <a:avLst/>
          </a:prstGeom>
        </p:spPr>
        <p:txBody>
          <a:bodyPr lIns="0" tIns="0" rIns="0" bIns="0" rtlCol="0" anchor="t">
            <a:spAutoFit/>
          </a:bodyPr>
          <a:lstStyle/>
          <a:p>
            <a:pPr algn="ctr">
              <a:lnSpc>
                <a:spcPts val="4899"/>
              </a:lnSpc>
              <a:spcBef>
                <a:spcPct val="0"/>
              </a:spcBef>
            </a:pPr>
            <a:r>
              <a:rPr lang="en-US" sz="3499" b="1">
                <a:solidFill>
                  <a:srgbClr val="000000"/>
                </a:solidFill>
                <a:latin typeface="Neue Montreal Bold"/>
                <a:ea typeface="Neue Montreal Bold"/>
                <a:cs typeface="Neue Montreal Bold"/>
                <a:sym typeface="Neue Montreal Bold"/>
              </a:rPr>
              <a:t>6.3 Building Community Through Two-Way Interaction</a:t>
            </a:r>
          </a:p>
        </p:txBody>
      </p:sp>
      <p:sp>
        <p:nvSpPr>
          <p:cNvPr id="12" name="TextBox 12"/>
          <p:cNvSpPr txBox="1"/>
          <p:nvPr/>
        </p:nvSpPr>
        <p:spPr>
          <a:xfrm>
            <a:off x="13700506" y="9220200"/>
            <a:ext cx="2318742" cy="306705"/>
          </a:xfrm>
          <a:prstGeom prst="rect">
            <a:avLst/>
          </a:prstGeom>
        </p:spPr>
        <p:txBody>
          <a:bodyPr lIns="0" tIns="0" rIns="0" bIns="0" rtlCol="0" anchor="t">
            <a:spAutoFit/>
          </a:bodyPr>
          <a:lstStyle/>
          <a:p>
            <a:pPr algn="ctr">
              <a:lnSpc>
                <a:spcPts val="2520"/>
              </a:lnSpc>
              <a:spcBef>
                <a:spcPct val="0"/>
              </a:spcBef>
            </a:pPr>
            <a:r>
              <a:rPr lang="en-US" sz="1800">
                <a:solidFill>
                  <a:srgbClr val="000000"/>
                </a:solidFill>
                <a:latin typeface="Neue Montreal"/>
                <a:ea typeface="Neue Montreal"/>
                <a:cs typeface="Neue Montreal"/>
                <a:sym typeface="Neue Montreal"/>
              </a:rPr>
              <a:t>(Marks&amp;Spencer, 2025a)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A6A6A6">
                <a:alpha val="100000"/>
              </a:srgbClr>
            </a:gs>
            <a:gs pos="100000">
              <a:srgbClr val="FFFFFF">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5400000">
            <a:off x="1101373" y="292926"/>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864538" y="3560464"/>
            <a:ext cx="7117742" cy="2535696"/>
          </a:xfrm>
          <a:custGeom>
            <a:avLst/>
            <a:gdLst/>
            <a:ahLst/>
            <a:cxnLst/>
            <a:rect l="l" t="t" r="r" b="b"/>
            <a:pathLst>
              <a:path w="7117742" h="2535696">
                <a:moveTo>
                  <a:pt x="0" y="0"/>
                </a:moveTo>
                <a:lnTo>
                  <a:pt x="7117742" y="0"/>
                </a:lnTo>
                <a:lnTo>
                  <a:pt x="7117742" y="2535696"/>
                </a:lnTo>
                <a:lnTo>
                  <a:pt x="0" y="253569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TextBox 5"/>
          <p:cNvSpPr txBox="1"/>
          <p:nvPr/>
        </p:nvSpPr>
        <p:spPr>
          <a:xfrm>
            <a:off x="1436150" y="1287277"/>
            <a:ext cx="14501036" cy="1384300"/>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Neue Montreal Bold"/>
                <a:ea typeface="Neue Montreal Bold"/>
                <a:cs typeface="Neue Montreal Bold"/>
                <a:sym typeface="Neue Montreal Bold"/>
              </a:rPr>
              <a:t>7. How Digital &amp; Social Media Build Customer Relationships at M&amp;S Food</a:t>
            </a:r>
          </a:p>
        </p:txBody>
      </p:sp>
      <p:sp>
        <p:nvSpPr>
          <p:cNvPr id="6" name="Freeform 6"/>
          <p:cNvSpPr/>
          <p:nvPr/>
        </p:nvSpPr>
        <p:spPr>
          <a:xfrm>
            <a:off x="9514149" y="3560464"/>
            <a:ext cx="7117742" cy="2535696"/>
          </a:xfrm>
          <a:custGeom>
            <a:avLst/>
            <a:gdLst/>
            <a:ahLst/>
            <a:cxnLst/>
            <a:rect l="l" t="t" r="r" b="b"/>
            <a:pathLst>
              <a:path w="7117742" h="2535696">
                <a:moveTo>
                  <a:pt x="0" y="0"/>
                </a:moveTo>
                <a:lnTo>
                  <a:pt x="7117742" y="0"/>
                </a:lnTo>
                <a:lnTo>
                  <a:pt x="7117742" y="2535696"/>
                </a:lnTo>
                <a:lnTo>
                  <a:pt x="0" y="253569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Freeform 7"/>
          <p:cNvSpPr/>
          <p:nvPr/>
        </p:nvSpPr>
        <p:spPr>
          <a:xfrm>
            <a:off x="5341689" y="6970093"/>
            <a:ext cx="6423037" cy="2288207"/>
          </a:xfrm>
          <a:custGeom>
            <a:avLst/>
            <a:gdLst/>
            <a:ahLst/>
            <a:cxnLst/>
            <a:rect l="l" t="t" r="r" b="b"/>
            <a:pathLst>
              <a:path w="6423037" h="2288207">
                <a:moveTo>
                  <a:pt x="0" y="0"/>
                </a:moveTo>
                <a:lnTo>
                  <a:pt x="6423036" y="0"/>
                </a:lnTo>
                <a:lnTo>
                  <a:pt x="6423036" y="2288207"/>
                </a:lnTo>
                <a:lnTo>
                  <a:pt x="0" y="228820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TextBox 8"/>
          <p:cNvSpPr txBox="1"/>
          <p:nvPr/>
        </p:nvSpPr>
        <p:spPr>
          <a:xfrm>
            <a:off x="1028700" y="3859248"/>
            <a:ext cx="6789418" cy="1652539"/>
          </a:xfrm>
          <a:prstGeom prst="rect">
            <a:avLst/>
          </a:prstGeom>
        </p:spPr>
        <p:txBody>
          <a:bodyPr lIns="0" tIns="0" rIns="0" bIns="0" rtlCol="0" anchor="t">
            <a:spAutoFit/>
          </a:bodyPr>
          <a:lstStyle/>
          <a:p>
            <a:pPr algn="ctr">
              <a:lnSpc>
                <a:spcPts val="2641"/>
              </a:lnSpc>
              <a:spcBef>
                <a:spcPct val="0"/>
              </a:spcBef>
            </a:pPr>
            <a:r>
              <a:rPr lang="en-US" sz="1886" b="1">
                <a:solidFill>
                  <a:srgbClr val="000000"/>
                </a:solidFill>
                <a:latin typeface="Neue Montreal Bold"/>
                <a:ea typeface="Neue Montreal Bold"/>
                <a:cs typeface="Neue Montreal Bold"/>
                <a:sym typeface="Neue Montreal Bold"/>
              </a:rPr>
              <a:t>Strengthening Personalisation Through Customer Data</a:t>
            </a:r>
          </a:p>
          <a:p>
            <a:pPr algn="l">
              <a:lnSpc>
                <a:spcPts val="2641"/>
              </a:lnSpc>
              <a:spcBef>
                <a:spcPct val="0"/>
              </a:spcBef>
            </a:pPr>
            <a:r>
              <a:rPr lang="en-US" sz="1886">
                <a:solidFill>
                  <a:srgbClr val="000000"/>
                </a:solidFill>
                <a:latin typeface="Neue Montreal"/>
                <a:ea typeface="Neue Montreal"/>
                <a:cs typeface="Neue Montreal"/>
                <a:sym typeface="Neue Montreal"/>
              </a:rPr>
              <a:t>Digital platforms such as the Sparks app enable M&amp;S Food to tailor offers, recommendations and communication to individual customer preferences, reinforcing a sense of personal recognition that supports loyalty (Chaffey &amp; Ellis-Chadwick, 2022).</a:t>
            </a:r>
          </a:p>
        </p:txBody>
      </p:sp>
      <p:sp>
        <p:nvSpPr>
          <p:cNvPr id="9" name="TextBox 9"/>
          <p:cNvSpPr txBox="1"/>
          <p:nvPr/>
        </p:nvSpPr>
        <p:spPr>
          <a:xfrm>
            <a:off x="9694980" y="3814090"/>
            <a:ext cx="7060604" cy="1990344"/>
          </a:xfrm>
          <a:prstGeom prst="rect">
            <a:avLst/>
          </a:prstGeom>
        </p:spPr>
        <p:txBody>
          <a:bodyPr lIns="0" tIns="0" rIns="0" bIns="0" rtlCol="0" anchor="t">
            <a:spAutoFit/>
          </a:bodyPr>
          <a:lstStyle/>
          <a:p>
            <a:pPr algn="ctr">
              <a:lnSpc>
                <a:spcPts val="2645"/>
              </a:lnSpc>
              <a:spcBef>
                <a:spcPct val="0"/>
              </a:spcBef>
            </a:pPr>
            <a:r>
              <a:rPr lang="en-US" sz="1889" b="1">
                <a:solidFill>
                  <a:srgbClr val="000000"/>
                </a:solidFill>
                <a:latin typeface="Neue Montreal Bold"/>
                <a:ea typeface="Neue Montreal Bold"/>
                <a:cs typeface="Neue Montreal Bold"/>
                <a:sym typeface="Neue Montreal Bold"/>
              </a:rPr>
              <a:t>Enhancing Emotional Engagement Through Social Content</a:t>
            </a:r>
          </a:p>
          <a:p>
            <a:pPr algn="l">
              <a:lnSpc>
                <a:spcPts val="2645"/>
              </a:lnSpc>
              <a:spcBef>
                <a:spcPct val="0"/>
              </a:spcBef>
            </a:pPr>
            <a:r>
              <a:rPr lang="en-US" sz="1889">
                <a:solidFill>
                  <a:srgbClr val="000000"/>
                </a:solidFill>
                <a:latin typeface="Neue Montreal"/>
                <a:ea typeface="Neue Montreal"/>
                <a:cs typeface="Neue Montreal"/>
                <a:sym typeface="Neue Montreal"/>
              </a:rPr>
              <a:t>M&amp;S Food’s social media storytelling, seasonal campaigns and recipe-based content foster emotional connection and brand attachment, helping customers feel connected to the M&amp;S Food experience (Virdi, 2025; Evans, Bratton &amp; McKee, 2021).</a:t>
            </a:r>
          </a:p>
          <a:p>
            <a:pPr algn="ctr">
              <a:lnSpc>
                <a:spcPts val="2645"/>
              </a:lnSpc>
              <a:spcBef>
                <a:spcPct val="0"/>
              </a:spcBef>
            </a:pPr>
            <a:endParaRPr lang="en-US" sz="1889">
              <a:solidFill>
                <a:srgbClr val="000000"/>
              </a:solidFill>
              <a:latin typeface="Neue Montreal"/>
              <a:ea typeface="Neue Montreal"/>
              <a:cs typeface="Neue Montreal"/>
              <a:sym typeface="Neue Montreal"/>
            </a:endParaRPr>
          </a:p>
        </p:txBody>
      </p:sp>
      <p:sp>
        <p:nvSpPr>
          <p:cNvPr id="10" name="TextBox 10"/>
          <p:cNvSpPr txBox="1"/>
          <p:nvPr/>
        </p:nvSpPr>
        <p:spPr>
          <a:xfrm>
            <a:off x="5521699" y="7105810"/>
            <a:ext cx="6063016" cy="1990344"/>
          </a:xfrm>
          <a:prstGeom prst="rect">
            <a:avLst/>
          </a:prstGeom>
        </p:spPr>
        <p:txBody>
          <a:bodyPr lIns="0" tIns="0" rIns="0" bIns="0" rtlCol="0" anchor="t">
            <a:spAutoFit/>
          </a:bodyPr>
          <a:lstStyle/>
          <a:p>
            <a:pPr algn="ctr">
              <a:lnSpc>
                <a:spcPts val="2645"/>
              </a:lnSpc>
              <a:spcBef>
                <a:spcPct val="0"/>
              </a:spcBef>
            </a:pPr>
            <a:r>
              <a:rPr lang="en-US" sz="1889" b="1">
                <a:solidFill>
                  <a:srgbClr val="000000"/>
                </a:solidFill>
                <a:latin typeface="Neue Montreal Bold"/>
                <a:ea typeface="Neue Montreal Bold"/>
                <a:cs typeface="Neue Montreal Bold"/>
                <a:sym typeface="Neue Montreal Bold"/>
              </a:rPr>
              <a:t>Building Trust Through Transparency and Consistent Messaging</a:t>
            </a:r>
          </a:p>
          <a:p>
            <a:pPr algn="l">
              <a:lnSpc>
                <a:spcPts val="2645"/>
              </a:lnSpc>
              <a:spcBef>
                <a:spcPct val="0"/>
              </a:spcBef>
            </a:pPr>
            <a:r>
              <a:rPr lang="en-US" sz="1889">
                <a:solidFill>
                  <a:srgbClr val="000000"/>
                </a:solidFill>
                <a:latin typeface="Neue Montreal"/>
                <a:ea typeface="Neue Montreal"/>
                <a:cs typeface="Neue Montreal"/>
                <a:sym typeface="Neue Montreal"/>
              </a:rPr>
              <a:t>Regular updates, behind-the-scenes videos and responsible sourcing messages communicate transparency and authenticity, which are essential for trust-building within CRM relationships (Puthussery, 2020).</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A6A6A6">
                <a:alpha val="100000"/>
              </a:srgbClr>
            </a:gs>
            <a:gs pos="100000">
              <a:srgbClr val="FFFFFF">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5400000">
            <a:off x="1101373" y="292926"/>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15480643" y="4263970"/>
            <a:ext cx="887294" cy="879530"/>
          </a:xfrm>
          <a:custGeom>
            <a:avLst/>
            <a:gdLst/>
            <a:ahLst/>
            <a:cxnLst/>
            <a:rect l="l" t="t" r="r" b="b"/>
            <a:pathLst>
              <a:path w="887294" h="879530">
                <a:moveTo>
                  <a:pt x="0" y="0"/>
                </a:moveTo>
                <a:lnTo>
                  <a:pt x="887294" y="0"/>
                </a:lnTo>
                <a:lnTo>
                  <a:pt x="887294" y="879530"/>
                </a:lnTo>
                <a:lnTo>
                  <a:pt x="0" y="87953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a:off x="15480643" y="6068190"/>
            <a:ext cx="903475" cy="860560"/>
          </a:xfrm>
          <a:custGeom>
            <a:avLst/>
            <a:gdLst/>
            <a:ahLst/>
            <a:cxnLst/>
            <a:rect l="l" t="t" r="r" b="b"/>
            <a:pathLst>
              <a:path w="903475" h="860560">
                <a:moveTo>
                  <a:pt x="0" y="0"/>
                </a:moveTo>
                <a:lnTo>
                  <a:pt x="903476" y="0"/>
                </a:lnTo>
                <a:lnTo>
                  <a:pt x="903476" y="860560"/>
                </a:lnTo>
                <a:lnTo>
                  <a:pt x="0" y="860560"/>
                </a:lnTo>
                <a:lnTo>
                  <a:pt x="0" y="0"/>
                </a:lnTo>
                <a:close/>
              </a:path>
            </a:pathLst>
          </a:custGeom>
          <a:blipFill>
            <a:blip r:embed="rId8"/>
            <a:stretch>
              <a:fillRect/>
            </a:stretch>
          </a:blipFill>
        </p:spPr>
        <p:txBody>
          <a:bodyPr/>
          <a:lstStyle/>
          <a:p>
            <a:endParaRPr lang="en-GB"/>
          </a:p>
        </p:txBody>
      </p:sp>
      <p:sp>
        <p:nvSpPr>
          <p:cNvPr id="6" name="TextBox 6"/>
          <p:cNvSpPr txBox="1"/>
          <p:nvPr/>
        </p:nvSpPr>
        <p:spPr>
          <a:xfrm>
            <a:off x="2535705" y="3801480"/>
            <a:ext cx="12244012" cy="5848514"/>
          </a:xfrm>
          <a:prstGeom prst="rect">
            <a:avLst/>
          </a:prstGeom>
        </p:spPr>
        <p:txBody>
          <a:bodyPr lIns="0" tIns="0" rIns="0" bIns="0" rtlCol="0" anchor="t">
            <a:spAutoFit/>
          </a:bodyPr>
          <a:lstStyle/>
          <a:p>
            <a:pPr marL="484382" lvl="1" indent="-242191" algn="ctr">
              <a:lnSpc>
                <a:spcPts val="3140"/>
              </a:lnSpc>
              <a:buFont typeface="Arial"/>
              <a:buChar char="•"/>
            </a:pPr>
            <a:r>
              <a:rPr lang="en-US" sz="2243" b="1">
                <a:solidFill>
                  <a:srgbClr val="000000"/>
                </a:solidFill>
                <a:latin typeface="Neue Montreal Bold"/>
                <a:ea typeface="Neue Montreal Bold"/>
                <a:cs typeface="Neue Montreal Bold"/>
                <a:sym typeface="Neue Montreal Bold"/>
              </a:rPr>
              <a:t>Improving Convenience Through Digital Touchpoints</a:t>
            </a:r>
          </a:p>
          <a:p>
            <a:pPr algn="l">
              <a:lnSpc>
                <a:spcPts val="3140"/>
              </a:lnSpc>
              <a:spcBef>
                <a:spcPct val="0"/>
              </a:spcBef>
            </a:pPr>
            <a:r>
              <a:rPr lang="en-US" sz="2243">
                <a:solidFill>
                  <a:srgbClr val="000000"/>
                </a:solidFill>
                <a:latin typeface="Neue Montreal"/>
                <a:ea typeface="Neue Montreal"/>
                <a:cs typeface="Neue Montreal"/>
                <a:sym typeface="Neue Montreal"/>
              </a:rPr>
              <a:t>The M&amp;S app, Sparks programme and online shopping via Ocado simplify the customer journey by offering easy navigation, digital receipts and personalised product suggestions, making the shopping experience more convenient and efficient (Chaffey &amp; Ellis-Chadwick, 2022).</a:t>
            </a:r>
          </a:p>
          <a:p>
            <a:pPr algn="l">
              <a:lnSpc>
                <a:spcPts val="3140"/>
              </a:lnSpc>
              <a:spcBef>
                <a:spcPct val="0"/>
              </a:spcBef>
            </a:pPr>
            <a:endParaRPr lang="en-US" sz="2243">
              <a:solidFill>
                <a:srgbClr val="000000"/>
              </a:solidFill>
              <a:latin typeface="Neue Montreal"/>
              <a:ea typeface="Neue Montreal"/>
              <a:cs typeface="Neue Montreal"/>
              <a:sym typeface="Neue Montreal"/>
            </a:endParaRPr>
          </a:p>
          <a:p>
            <a:pPr marL="484382" lvl="1" indent="-242191" algn="ctr">
              <a:lnSpc>
                <a:spcPts val="3140"/>
              </a:lnSpc>
              <a:buFont typeface="Arial"/>
              <a:buChar char="•"/>
            </a:pPr>
            <a:r>
              <a:rPr lang="en-US" sz="2243" b="1">
                <a:solidFill>
                  <a:srgbClr val="000000"/>
                </a:solidFill>
                <a:latin typeface="Neue Montreal Bold"/>
                <a:ea typeface="Neue Montreal Bold"/>
                <a:cs typeface="Neue Montreal Bold"/>
                <a:sym typeface="Neue Montreal Bold"/>
              </a:rPr>
              <a:t>Creating Interactive and Engaging Customer Journeys</a:t>
            </a:r>
          </a:p>
          <a:p>
            <a:pPr algn="l">
              <a:lnSpc>
                <a:spcPts val="3140"/>
              </a:lnSpc>
              <a:spcBef>
                <a:spcPct val="0"/>
              </a:spcBef>
            </a:pPr>
            <a:r>
              <a:rPr lang="en-US" sz="2243">
                <a:solidFill>
                  <a:srgbClr val="000000"/>
                </a:solidFill>
                <a:latin typeface="Neue Montreal"/>
                <a:ea typeface="Neue Montreal"/>
                <a:cs typeface="Neue Montreal"/>
                <a:sym typeface="Neue Montreal"/>
              </a:rPr>
              <a:t>Short videos, recipe content and interactive posts on social media platforms provide inspiration, entertainment and opportunities for customers to engage with the brand beyond traditional shopping experiences (Evans, Bratton &amp; McKee, 2021).</a:t>
            </a:r>
          </a:p>
          <a:p>
            <a:pPr algn="l">
              <a:lnSpc>
                <a:spcPts val="3140"/>
              </a:lnSpc>
              <a:spcBef>
                <a:spcPct val="0"/>
              </a:spcBef>
            </a:pPr>
            <a:endParaRPr lang="en-US" sz="2243">
              <a:solidFill>
                <a:srgbClr val="000000"/>
              </a:solidFill>
              <a:latin typeface="Neue Montreal"/>
              <a:ea typeface="Neue Montreal"/>
              <a:cs typeface="Neue Montreal"/>
              <a:sym typeface="Neue Montreal"/>
            </a:endParaRPr>
          </a:p>
          <a:p>
            <a:pPr marL="484382" lvl="1" indent="-242191" algn="ctr">
              <a:lnSpc>
                <a:spcPts val="3140"/>
              </a:lnSpc>
              <a:buFont typeface="Arial"/>
              <a:buChar char="•"/>
            </a:pPr>
            <a:r>
              <a:rPr lang="en-US" sz="2243" b="1">
                <a:solidFill>
                  <a:srgbClr val="000000"/>
                </a:solidFill>
                <a:latin typeface="Neue Montreal Bold"/>
                <a:ea typeface="Neue Montreal Bold"/>
                <a:cs typeface="Neue Montreal Bold"/>
                <a:sym typeface="Neue Montreal Bold"/>
              </a:rPr>
              <a:t>Supporting Seamless  Shopping Experience Across Platforms</a:t>
            </a:r>
          </a:p>
          <a:p>
            <a:pPr algn="l">
              <a:lnSpc>
                <a:spcPts val="3140"/>
              </a:lnSpc>
              <a:spcBef>
                <a:spcPct val="0"/>
              </a:spcBef>
            </a:pPr>
            <a:r>
              <a:rPr lang="en-US" sz="2243">
                <a:solidFill>
                  <a:srgbClr val="000000"/>
                </a:solidFill>
                <a:latin typeface="Neue Montreal"/>
                <a:ea typeface="Neue Montreal"/>
                <a:cs typeface="Neue Montreal"/>
                <a:sym typeface="Neue Montreal"/>
              </a:rPr>
              <a:t>Digital tools link in-store and online behaviour, allowing M&amp;S to offer tailored offers, consistent messaging and a connected experience across multiple platforms, which strengthens customer satisfaction and long-term loyalty (Puthussery, 2020).</a:t>
            </a:r>
          </a:p>
          <a:p>
            <a:pPr algn="ctr">
              <a:lnSpc>
                <a:spcPts val="3140"/>
              </a:lnSpc>
              <a:spcBef>
                <a:spcPct val="0"/>
              </a:spcBef>
            </a:pPr>
            <a:endParaRPr lang="en-US" sz="2243">
              <a:solidFill>
                <a:srgbClr val="000000"/>
              </a:solidFill>
              <a:latin typeface="Neue Montreal"/>
              <a:ea typeface="Neue Montreal"/>
              <a:cs typeface="Neue Montreal"/>
              <a:sym typeface="Neue Montreal"/>
            </a:endParaRPr>
          </a:p>
        </p:txBody>
      </p:sp>
      <p:sp>
        <p:nvSpPr>
          <p:cNvPr id="7" name="Freeform 7"/>
          <p:cNvSpPr/>
          <p:nvPr/>
        </p:nvSpPr>
        <p:spPr>
          <a:xfrm>
            <a:off x="15480643" y="7852675"/>
            <a:ext cx="1043092" cy="1043092"/>
          </a:xfrm>
          <a:custGeom>
            <a:avLst/>
            <a:gdLst/>
            <a:ahLst/>
            <a:cxnLst/>
            <a:rect l="l" t="t" r="r" b="b"/>
            <a:pathLst>
              <a:path w="1043092" h="1043092">
                <a:moveTo>
                  <a:pt x="0" y="0"/>
                </a:moveTo>
                <a:lnTo>
                  <a:pt x="1043093" y="0"/>
                </a:lnTo>
                <a:lnTo>
                  <a:pt x="1043093" y="1043092"/>
                </a:lnTo>
                <a:lnTo>
                  <a:pt x="0" y="104309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TextBox 8"/>
          <p:cNvSpPr txBox="1"/>
          <p:nvPr/>
        </p:nvSpPr>
        <p:spPr>
          <a:xfrm>
            <a:off x="2171923" y="1565556"/>
            <a:ext cx="12089447" cy="1384300"/>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Neue Montreal Bold"/>
                <a:ea typeface="Neue Montreal Bold"/>
                <a:cs typeface="Neue Montreal Bold"/>
                <a:sym typeface="Neue Montreal Bold"/>
              </a:rPr>
              <a:t>8. Enhancing Customer Experience Through Digital &amp; Social Media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1101373" y="292926"/>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1836770" y="4006517"/>
            <a:ext cx="1114531" cy="802462"/>
          </a:xfrm>
          <a:custGeom>
            <a:avLst/>
            <a:gdLst/>
            <a:ahLst/>
            <a:cxnLst/>
            <a:rect l="l" t="t" r="r" b="b"/>
            <a:pathLst>
              <a:path w="1114531" h="802462">
                <a:moveTo>
                  <a:pt x="0" y="0"/>
                </a:moveTo>
                <a:lnTo>
                  <a:pt x="1114531" y="0"/>
                </a:lnTo>
                <a:lnTo>
                  <a:pt x="1114531" y="802462"/>
                </a:lnTo>
                <a:lnTo>
                  <a:pt x="0" y="80246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a:off x="1836770" y="5766925"/>
            <a:ext cx="1114531" cy="802462"/>
          </a:xfrm>
          <a:custGeom>
            <a:avLst/>
            <a:gdLst/>
            <a:ahLst/>
            <a:cxnLst/>
            <a:rect l="l" t="t" r="r" b="b"/>
            <a:pathLst>
              <a:path w="1114531" h="802462">
                <a:moveTo>
                  <a:pt x="0" y="0"/>
                </a:moveTo>
                <a:lnTo>
                  <a:pt x="1114531" y="0"/>
                </a:lnTo>
                <a:lnTo>
                  <a:pt x="1114531" y="802462"/>
                </a:lnTo>
                <a:lnTo>
                  <a:pt x="0" y="80246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1885022" y="7531412"/>
            <a:ext cx="1114531" cy="802462"/>
          </a:xfrm>
          <a:custGeom>
            <a:avLst/>
            <a:gdLst/>
            <a:ahLst/>
            <a:cxnLst/>
            <a:rect l="l" t="t" r="r" b="b"/>
            <a:pathLst>
              <a:path w="1114531" h="802462">
                <a:moveTo>
                  <a:pt x="0" y="0"/>
                </a:moveTo>
                <a:lnTo>
                  <a:pt x="1114531" y="0"/>
                </a:lnTo>
                <a:lnTo>
                  <a:pt x="1114531" y="802463"/>
                </a:lnTo>
                <a:lnTo>
                  <a:pt x="0" y="80246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Freeform 7"/>
          <p:cNvSpPr/>
          <p:nvPr/>
        </p:nvSpPr>
        <p:spPr>
          <a:xfrm>
            <a:off x="406963" y="763632"/>
            <a:ext cx="2544338" cy="2442565"/>
          </a:xfrm>
          <a:custGeom>
            <a:avLst/>
            <a:gdLst/>
            <a:ahLst/>
            <a:cxnLst/>
            <a:rect l="l" t="t" r="r" b="b"/>
            <a:pathLst>
              <a:path w="2544338" h="2442565">
                <a:moveTo>
                  <a:pt x="0" y="0"/>
                </a:moveTo>
                <a:lnTo>
                  <a:pt x="2544338" y="0"/>
                </a:lnTo>
                <a:lnTo>
                  <a:pt x="2544338" y="2442565"/>
                </a:lnTo>
                <a:lnTo>
                  <a:pt x="0" y="244256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8" name="TextBox 8"/>
          <p:cNvSpPr txBox="1"/>
          <p:nvPr/>
        </p:nvSpPr>
        <p:spPr>
          <a:xfrm>
            <a:off x="2803516" y="1287277"/>
            <a:ext cx="12680969" cy="1384300"/>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Neue Montreal Bold"/>
                <a:ea typeface="Neue Montreal Bold"/>
                <a:cs typeface="Neue Montreal Bold"/>
                <a:sym typeface="Neue Montreal Bold"/>
              </a:rPr>
              <a:t>9. How Digital &amp; Social Media Support Organisational Performance</a:t>
            </a:r>
          </a:p>
        </p:txBody>
      </p:sp>
      <p:sp>
        <p:nvSpPr>
          <p:cNvPr id="9" name="TextBox 9"/>
          <p:cNvSpPr txBox="1"/>
          <p:nvPr/>
        </p:nvSpPr>
        <p:spPr>
          <a:xfrm>
            <a:off x="3195401" y="3616538"/>
            <a:ext cx="12948589" cy="1544320"/>
          </a:xfrm>
          <a:prstGeom prst="rect">
            <a:avLst/>
          </a:prstGeom>
        </p:spPr>
        <p:txBody>
          <a:bodyPr lIns="0" tIns="0" rIns="0" bIns="0" rtlCol="0" anchor="t">
            <a:spAutoFit/>
          </a:bodyPr>
          <a:lstStyle/>
          <a:p>
            <a:pPr algn="ctr">
              <a:lnSpc>
                <a:spcPts val="3079"/>
              </a:lnSpc>
            </a:pPr>
            <a:r>
              <a:rPr lang="en-US" sz="2199" b="1">
                <a:solidFill>
                  <a:srgbClr val="000000"/>
                </a:solidFill>
                <a:latin typeface="Neue Montreal Bold"/>
                <a:ea typeface="Neue Montreal Bold"/>
                <a:cs typeface="Neue Montreal Bold"/>
                <a:sym typeface="Neue Montreal Bold"/>
              </a:rPr>
              <a:t>Increasing Brand Visibility and Reach</a:t>
            </a:r>
          </a:p>
          <a:p>
            <a:pPr algn="ctr">
              <a:lnSpc>
                <a:spcPts val="3079"/>
              </a:lnSpc>
              <a:spcBef>
                <a:spcPct val="0"/>
              </a:spcBef>
            </a:pPr>
            <a:r>
              <a:rPr lang="en-US" sz="2199">
                <a:solidFill>
                  <a:srgbClr val="000000"/>
                </a:solidFill>
                <a:latin typeface="Neue Montreal"/>
                <a:ea typeface="Neue Montreal"/>
                <a:cs typeface="Neue Montreal"/>
                <a:sym typeface="Neue Montreal"/>
              </a:rPr>
              <a:t>M&amp;S Food’s social media campaigns, short-form videos and seasonal content help the brand reach wider audiences, driving higher visibility and improving its competitive position in a crowded grocery market (Virdi, 2025).</a:t>
            </a:r>
          </a:p>
          <a:p>
            <a:pPr algn="ctr">
              <a:lnSpc>
                <a:spcPts val="3079"/>
              </a:lnSpc>
              <a:spcBef>
                <a:spcPct val="0"/>
              </a:spcBef>
            </a:pPr>
            <a:endParaRPr lang="en-US" sz="2199">
              <a:solidFill>
                <a:srgbClr val="000000"/>
              </a:solidFill>
              <a:latin typeface="Neue Montreal"/>
              <a:ea typeface="Neue Montreal"/>
              <a:cs typeface="Neue Montreal"/>
              <a:sym typeface="Neue Montreal"/>
            </a:endParaRPr>
          </a:p>
        </p:txBody>
      </p:sp>
      <p:sp>
        <p:nvSpPr>
          <p:cNvPr id="10" name="TextBox 10"/>
          <p:cNvSpPr txBox="1"/>
          <p:nvPr/>
        </p:nvSpPr>
        <p:spPr>
          <a:xfrm>
            <a:off x="2999553" y="5572208"/>
            <a:ext cx="13340283" cy="1153795"/>
          </a:xfrm>
          <a:prstGeom prst="rect">
            <a:avLst/>
          </a:prstGeom>
        </p:spPr>
        <p:txBody>
          <a:bodyPr lIns="0" tIns="0" rIns="0" bIns="0" rtlCol="0" anchor="t">
            <a:spAutoFit/>
          </a:bodyPr>
          <a:lstStyle/>
          <a:p>
            <a:pPr algn="ctr">
              <a:lnSpc>
                <a:spcPts val="3079"/>
              </a:lnSpc>
              <a:spcBef>
                <a:spcPct val="0"/>
              </a:spcBef>
            </a:pPr>
            <a:r>
              <a:rPr lang="en-US" sz="2199" b="1">
                <a:solidFill>
                  <a:srgbClr val="000000"/>
                </a:solidFill>
                <a:latin typeface="Neue Montreal Bold"/>
                <a:ea typeface="Neue Montreal Bold"/>
                <a:cs typeface="Neue Montreal Bold"/>
                <a:sym typeface="Neue Montreal Bold"/>
              </a:rPr>
              <a:t>Boosting Customer Engagement and Repeat Purchases</a:t>
            </a:r>
          </a:p>
          <a:p>
            <a:pPr algn="ctr">
              <a:lnSpc>
                <a:spcPts val="3079"/>
              </a:lnSpc>
              <a:spcBef>
                <a:spcPct val="0"/>
              </a:spcBef>
            </a:pPr>
            <a:r>
              <a:rPr lang="en-US" sz="2199">
                <a:solidFill>
                  <a:srgbClr val="000000"/>
                </a:solidFill>
                <a:latin typeface="Neue Montreal"/>
                <a:ea typeface="Neue Montreal"/>
                <a:cs typeface="Neue Montreal"/>
                <a:sym typeface="Neue Montreal"/>
              </a:rPr>
              <a:t>Digital tools such as Sparks, personalised notifications and interactive posts encourage customers to return more frequently, improving engagement levels and supporting stronger customer loyalty (Wibowo et al., 2021).</a:t>
            </a:r>
          </a:p>
        </p:txBody>
      </p:sp>
      <p:sp>
        <p:nvSpPr>
          <p:cNvPr id="11" name="TextBox 11"/>
          <p:cNvSpPr txBox="1"/>
          <p:nvPr/>
        </p:nvSpPr>
        <p:spPr>
          <a:xfrm>
            <a:off x="3494325" y="7338734"/>
            <a:ext cx="12350740" cy="1544320"/>
          </a:xfrm>
          <a:prstGeom prst="rect">
            <a:avLst/>
          </a:prstGeom>
        </p:spPr>
        <p:txBody>
          <a:bodyPr lIns="0" tIns="0" rIns="0" bIns="0" rtlCol="0" anchor="t">
            <a:spAutoFit/>
          </a:bodyPr>
          <a:lstStyle/>
          <a:p>
            <a:pPr algn="ctr">
              <a:lnSpc>
                <a:spcPts val="3079"/>
              </a:lnSpc>
              <a:spcBef>
                <a:spcPct val="0"/>
              </a:spcBef>
            </a:pPr>
            <a:r>
              <a:rPr lang="en-US" sz="2199" b="1">
                <a:solidFill>
                  <a:srgbClr val="000000"/>
                </a:solidFill>
                <a:latin typeface="Neue Montreal Bold"/>
                <a:ea typeface="Neue Montreal Bold"/>
                <a:cs typeface="Neue Montreal Bold"/>
                <a:sym typeface="Neue Montreal Bold"/>
              </a:rPr>
              <a:t>Supporting Sales Growth Through Online Platforms</a:t>
            </a:r>
          </a:p>
          <a:p>
            <a:pPr algn="ctr">
              <a:lnSpc>
                <a:spcPts val="3079"/>
              </a:lnSpc>
              <a:spcBef>
                <a:spcPct val="0"/>
              </a:spcBef>
            </a:pPr>
            <a:r>
              <a:rPr lang="en-US" sz="2199">
                <a:solidFill>
                  <a:srgbClr val="000000"/>
                </a:solidFill>
                <a:latin typeface="Neue Montreal"/>
                <a:ea typeface="Neue Montreal"/>
                <a:cs typeface="Neue Montreal"/>
                <a:sym typeface="Neue Montreal"/>
              </a:rPr>
              <a:t>Online shopping through Ocado, personalised offers and targeted digital promotions contribute to increased conversions and higher sales, demonstrating the financial value of M&amp;S Food’s digital strategy (Antczak, 2024).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779507" y="8857303"/>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3724999" y="2917850"/>
            <a:ext cx="9265244" cy="2177332"/>
          </a:xfrm>
          <a:custGeom>
            <a:avLst/>
            <a:gdLst/>
            <a:ahLst/>
            <a:cxnLst/>
            <a:rect l="l" t="t" r="r" b="b"/>
            <a:pathLst>
              <a:path w="9265244" h="2177332">
                <a:moveTo>
                  <a:pt x="0" y="0"/>
                </a:moveTo>
                <a:lnTo>
                  <a:pt x="9265244" y="0"/>
                </a:lnTo>
                <a:lnTo>
                  <a:pt x="9265244" y="2177333"/>
                </a:lnTo>
                <a:lnTo>
                  <a:pt x="0" y="21773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TextBox 5"/>
          <p:cNvSpPr txBox="1"/>
          <p:nvPr/>
        </p:nvSpPr>
        <p:spPr>
          <a:xfrm>
            <a:off x="1419050" y="952500"/>
            <a:ext cx="12893579" cy="1384300"/>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Neue Montreal Bold"/>
                <a:ea typeface="Neue Montreal Bold"/>
                <a:cs typeface="Neue Montreal Bold"/>
                <a:sym typeface="Neue Montreal Bold"/>
              </a:rPr>
              <a:t>10.  SWOT Analysis: M&amp;S Food’s Digital &amp; Social Media Strategy</a:t>
            </a:r>
          </a:p>
        </p:txBody>
      </p:sp>
      <p:sp>
        <p:nvSpPr>
          <p:cNvPr id="6" name="TextBox 6"/>
          <p:cNvSpPr txBox="1"/>
          <p:nvPr/>
        </p:nvSpPr>
        <p:spPr>
          <a:xfrm>
            <a:off x="3724999" y="5973450"/>
            <a:ext cx="2025986" cy="3217403"/>
          </a:xfrm>
          <a:prstGeom prst="rect">
            <a:avLst/>
          </a:prstGeom>
        </p:spPr>
        <p:txBody>
          <a:bodyPr lIns="0" tIns="0" rIns="0" bIns="0" rtlCol="0" anchor="t">
            <a:spAutoFit/>
          </a:bodyPr>
          <a:lstStyle/>
          <a:p>
            <a:pPr algn="ctr">
              <a:lnSpc>
                <a:spcPts val="2553"/>
              </a:lnSpc>
              <a:spcBef>
                <a:spcPct val="0"/>
              </a:spcBef>
            </a:pPr>
            <a:r>
              <a:rPr lang="en-US" sz="1823">
                <a:solidFill>
                  <a:srgbClr val="000000"/>
                </a:solidFill>
                <a:latin typeface="Neue Montreal"/>
                <a:ea typeface="Neue Montreal"/>
                <a:cs typeface="Neue Montreal"/>
                <a:sym typeface="Neue Montreal"/>
              </a:rPr>
              <a:t>M&amp;S Food benefits from a strong brand reputation, high-quality digital content and a structured social media strategy that increases engagement and supports emotional loyalty. </a:t>
            </a:r>
          </a:p>
        </p:txBody>
      </p:sp>
      <p:sp>
        <p:nvSpPr>
          <p:cNvPr id="7" name="TextBox 7"/>
          <p:cNvSpPr txBox="1"/>
          <p:nvPr/>
        </p:nvSpPr>
        <p:spPr>
          <a:xfrm>
            <a:off x="6294381" y="5973450"/>
            <a:ext cx="2063240" cy="3135122"/>
          </a:xfrm>
          <a:prstGeom prst="rect">
            <a:avLst/>
          </a:prstGeom>
        </p:spPr>
        <p:txBody>
          <a:bodyPr lIns="0" tIns="0" rIns="0" bIns="0" rtlCol="0" anchor="t">
            <a:spAutoFit/>
          </a:bodyPr>
          <a:lstStyle/>
          <a:p>
            <a:pPr algn="ctr">
              <a:lnSpc>
                <a:spcPts val="2548"/>
              </a:lnSpc>
              <a:spcBef>
                <a:spcPct val="0"/>
              </a:spcBef>
            </a:pPr>
            <a:r>
              <a:rPr lang="en-US" sz="1820">
                <a:solidFill>
                  <a:srgbClr val="000000"/>
                </a:solidFill>
                <a:latin typeface="Neue Montreal"/>
                <a:ea typeface="Neue Montreal"/>
                <a:cs typeface="Neue Montreal"/>
                <a:sym typeface="Neue Montreal"/>
              </a:rPr>
              <a:t>Premium pricing reduces accessibility on digital platforms, and the Sparks programme may encourage short-term, deal-driven behaviour rather than deep emotional loyalty</a:t>
            </a:r>
          </a:p>
        </p:txBody>
      </p:sp>
      <p:sp>
        <p:nvSpPr>
          <p:cNvPr id="8" name="TextBox 8"/>
          <p:cNvSpPr txBox="1"/>
          <p:nvPr/>
        </p:nvSpPr>
        <p:spPr>
          <a:xfrm>
            <a:off x="8666853" y="5973450"/>
            <a:ext cx="2055846" cy="3449447"/>
          </a:xfrm>
          <a:prstGeom prst="rect">
            <a:avLst/>
          </a:prstGeom>
        </p:spPr>
        <p:txBody>
          <a:bodyPr lIns="0" tIns="0" rIns="0" bIns="0" rtlCol="0" anchor="t">
            <a:spAutoFit/>
          </a:bodyPr>
          <a:lstStyle/>
          <a:p>
            <a:pPr algn="ctr">
              <a:lnSpc>
                <a:spcPts val="2548"/>
              </a:lnSpc>
              <a:spcBef>
                <a:spcPct val="0"/>
              </a:spcBef>
            </a:pPr>
            <a:r>
              <a:rPr lang="en-US" sz="1820">
                <a:solidFill>
                  <a:srgbClr val="000000"/>
                </a:solidFill>
                <a:latin typeface="Neue Montreal"/>
                <a:ea typeface="Neue Montreal"/>
                <a:cs typeface="Neue Montreal"/>
                <a:sym typeface="Neue Montreal"/>
              </a:rPr>
              <a:t>There is significant potential to expand innovative digital content, adopt AI-driven personalisation and increase the accessibility of online services to attract broader customer groups (Chaffey &amp; Ellis-Chadwick, 2022)</a:t>
            </a:r>
          </a:p>
        </p:txBody>
      </p:sp>
      <p:sp>
        <p:nvSpPr>
          <p:cNvPr id="9" name="TextBox 9"/>
          <p:cNvSpPr txBox="1"/>
          <p:nvPr/>
        </p:nvSpPr>
        <p:spPr>
          <a:xfrm>
            <a:off x="11027499" y="5973450"/>
            <a:ext cx="2166689" cy="3135122"/>
          </a:xfrm>
          <a:prstGeom prst="rect">
            <a:avLst/>
          </a:prstGeom>
        </p:spPr>
        <p:txBody>
          <a:bodyPr lIns="0" tIns="0" rIns="0" bIns="0" rtlCol="0" anchor="t">
            <a:spAutoFit/>
          </a:bodyPr>
          <a:lstStyle/>
          <a:p>
            <a:pPr algn="ctr">
              <a:lnSpc>
                <a:spcPts val="2548"/>
              </a:lnSpc>
              <a:spcBef>
                <a:spcPct val="0"/>
              </a:spcBef>
            </a:pPr>
            <a:r>
              <a:rPr lang="en-US" sz="1820">
                <a:solidFill>
                  <a:srgbClr val="000000"/>
                </a:solidFill>
                <a:latin typeface="Neue Montreal"/>
                <a:ea typeface="Neue Montreal"/>
                <a:cs typeface="Neue Montreal"/>
                <a:sym typeface="Neue Montreal"/>
              </a:rPr>
              <a:t>Competitors offering lower prices and stronger online ecosystems pose a challenge, while rapidly changing digital behaviours require constant innovation to avoid losing relevance (Wibowo et al., 2021).</a:t>
            </a:r>
          </a:p>
        </p:txBody>
      </p:sp>
      <p:sp>
        <p:nvSpPr>
          <p:cNvPr id="10" name="TextBox 10"/>
          <p:cNvSpPr txBox="1"/>
          <p:nvPr/>
        </p:nvSpPr>
        <p:spPr>
          <a:xfrm>
            <a:off x="105370" y="5086350"/>
            <a:ext cx="9265244" cy="383626"/>
          </a:xfrm>
          <a:prstGeom prst="rect">
            <a:avLst/>
          </a:prstGeom>
        </p:spPr>
        <p:txBody>
          <a:bodyPr lIns="0" tIns="0" rIns="0" bIns="0" rtlCol="0" anchor="t">
            <a:spAutoFit/>
          </a:bodyPr>
          <a:lstStyle/>
          <a:p>
            <a:pPr algn="ctr">
              <a:lnSpc>
                <a:spcPts val="3005"/>
              </a:lnSpc>
              <a:spcBef>
                <a:spcPct val="0"/>
              </a:spcBef>
            </a:pPr>
            <a:r>
              <a:rPr lang="en-US" sz="2146" b="1">
                <a:solidFill>
                  <a:srgbClr val="000000"/>
                </a:solidFill>
                <a:latin typeface="Neue Montreal Bold"/>
                <a:ea typeface="Neue Montreal Bold"/>
                <a:cs typeface="Neue Montreal Bold"/>
                <a:sym typeface="Neue Montreal Bold"/>
              </a:rPr>
              <a:t>Strengths</a:t>
            </a:r>
          </a:p>
        </p:txBody>
      </p:sp>
      <p:sp>
        <p:nvSpPr>
          <p:cNvPr id="11" name="TextBox 11"/>
          <p:cNvSpPr txBox="1"/>
          <p:nvPr/>
        </p:nvSpPr>
        <p:spPr>
          <a:xfrm>
            <a:off x="2455536" y="5086350"/>
            <a:ext cx="9265244" cy="383626"/>
          </a:xfrm>
          <a:prstGeom prst="rect">
            <a:avLst/>
          </a:prstGeom>
        </p:spPr>
        <p:txBody>
          <a:bodyPr lIns="0" tIns="0" rIns="0" bIns="0" rtlCol="0" anchor="t">
            <a:spAutoFit/>
          </a:bodyPr>
          <a:lstStyle/>
          <a:p>
            <a:pPr algn="ctr">
              <a:lnSpc>
                <a:spcPts val="3005"/>
              </a:lnSpc>
              <a:spcBef>
                <a:spcPct val="0"/>
              </a:spcBef>
            </a:pPr>
            <a:r>
              <a:rPr lang="en-US" sz="2146" b="1">
                <a:solidFill>
                  <a:srgbClr val="000000"/>
                </a:solidFill>
                <a:latin typeface="Neue Montreal Bold"/>
                <a:ea typeface="Neue Montreal Bold"/>
                <a:cs typeface="Neue Montreal Bold"/>
                <a:sym typeface="Neue Montreal Bold"/>
              </a:rPr>
              <a:t>Weaknesses</a:t>
            </a:r>
          </a:p>
        </p:txBody>
      </p:sp>
      <p:sp>
        <p:nvSpPr>
          <p:cNvPr id="12" name="TextBox 12"/>
          <p:cNvSpPr txBox="1"/>
          <p:nvPr/>
        </p:nvSpPr>
        <p:spPr>
          <a:xfrm>
            <a:off x="4908779" y="5086350"/>
            <a:ext cx="9265244" cy="383626"/>
          </a:xfrm>
          <a:prstGeom prst="rect">
            <a:avLst/>
          </a:prstGeom>
        </p:spPr>
        <p:txBody>
          <a:bodyPr lIns="0" tIns="0" rIns="0" bIns="0" rtlCol="0" anchor="t">
            <a:spAutoFit/>
          </a:bodyPr>
          <a:lstStyle/>
          <a:p>
            <a:pPr algn="ctr">
              <a:lnSpc>
                <a:spcPts val="3005"/>
              </a:lnSpc>
              <a:spcBef>
                <a:spcPct val="0"/>
              </a:spcBef>
            </a:pPr>
            <a:r>
              <a:rPr lang="en-US" sz="2146" b="1">
                <a:solidFill>
                  <a:srgbClr val="000000"/>
                </a:solidFill>
                <a:latin typeface="Neue Montreal Bold"/>
                <a:ea typeface="Neue Montreal Bold"/>
                <a:cs typeface="Neue Montreal Bold"/>
                <a:sym typeface="Neue Montreal Bold"/>
              </a:rPr>
              <a:t>Opportunities</a:t>
            </a:r>
          </a:p>
        </p:txBody>
      </p:sp>
      <p:sp>
        <p:nvSpPr>
          <p:cNvPr id="13" name="TextBox 13"/>
          <p:cNvSpPr txBox="1"/>
          <p:nvPr/>
        </p:nvSpPr>
        <p:spPr>
          <a:xfrm>
            <a:off x="7326001" y="5086350"/>
            <a:ext cx="9265244" cy="383626"/>
          </a:xfrm>
          <a:prstGeom prst="rect">
            <a:avLst/>
          </a:prstGeom>
        </p:spPr>
        <p:txBody>
          <a:bodyPr lIns="0" tIns="0" rIns="0" bIns="0" rtlCol="0" anchor="t">
            <a:spAutoFit/>
          </a:bodyPr>
          <a:lstStyle/>
          <a:p>
            <a:pPr algn="ctr">
              <a:lnSpc>
                <a:spcPts val="3005"/>
              </a:lnSpc>
              <a:spcBef>
                <a:spcPct val="0"/>
              </a:spcBef>
            </a:pPr>
            <a:r>
              <a:rPr lang="en-US" sz="2146" b="1">
                <a:solidFill>
                  <a:srgbClr val="000000"/>
                </a:solidFill>
                <a:latin typeface="Neue Montreal Bold"/>
                <a:ea typeface="Neue Montreal Bold"/>
                <a:cs typeface="Neue Montreal Bold"/>
                <a:sym typeface="Neue Montreal Bold"/>
              </a:rPr>
              <a:t>Threats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779507" y="8857303"/>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628772" y="3340616"/>
            <a:ext cx="17030455" cy="5763881"/>
          </a:xfrm>
          <a:prstGeom prst="rect">
            <a:avLst/>
          </a:prstGeom>
        </p:spPr>
        <p:txBody>
          <a:bodyPr lIns="0" tIns="0" rIns="0" bIns="0" rtlCol="0" anchor="t">
            <a:spAutoFit/>
          </a:bodyPr>
          <a:lstStyle/>
          <a:p>
            <a:pPr marL="438504" lvl="1" indent="-219252" algn="ctr">
              <a:lnSpc>
                <a:spcPts val="2843"/>
              </a:lnSpc>
              <a:buFont typeface="Arial"/>
              <a:buChar char="•"/>
            </a:pPr>
            <a:r>
              <a:rPr lang="en-US" sz="2031" b="1">
                <a:solidFill>
                  <a:srgbClr val="000000"/>
                </a:solidFill>
                <a:latin typeface="Neue Montreal Bold"/>
                <a:ea typeface="Neue Montreal Bold"/>
                <a:cs typeface="Neue Montreal Bold"/>
                <a:sym typeface="Neue Montreal Bold"/>
              </a:rPr>
              <a:t>Enhance Value-Focused Digital Offers</a:t>
            </a:r>
          </a:p>
          <a:p>
            <a:pPr algn="ctr">
              <a:lnSpc>
                <a:spcPts val="2843"/>
              </a:lnSpc>
              <a:spcBef>
                <a:spcPct val="0"/>
              </a:spcBef>
            </a:pPr>
            <a:r>
              <a:rPr lang="en-US" sz="2031">
                <a:solidFill>
                  <a:srgbClr val="000000"/>
                </a:solidFill>
                <a:latin typeface="Neue Montreal"/>
                <a:ea typeface="Neue Montreal"/>
                <a:cs typeface="Neue Montreal"/>
                <a:sym typeface="Neue Montreal"/>
              </a:rPr>
              <a:t>M&amp;S Food should introduce more value-based bundles and personalised price incentives through Sparks to reduce price sensitivity and support deeper loyalty among cost-conscious customers (Antczak, 2024).</a:t>
            </a:r>
          </a:p>
          <a:p>
            <a:pPr algn="ctr">
              <a:lnSpc>
                <a:spcPts val="2843"/>
              </a:lnSpc>
              <a:spcBef>
                <a:spcPct val="0"/>
              </a:spcBef>
            </a:pPr>
            <a:endParaRPr lang="en-US" sz="2031">
              <a:solidFill>
                <a:srgbClr val="000000"/>
              </a:solidFill>
              <a:latin typeface="Neue Montreal"/>
              <a:ea typeface="Neue Montreal"/>
              <a:cs typeface="Neue Montreal"/>
              <a:sym typeface="Neue Montreal"/>
            </a:endParaRPr>
          </a:p>
          <a:p>
            <a:pPr marL="438504" lvl="1" indent="-219252" algn="ctr">
              <a:lnSpc>
                <a:spcPts val="2843"/>
              </a:lnSpc>
              <a:buFont typeface="Arial"/>
              <a:buChar char="•"/>
            </a:pPr>
            <a:r>
              <a:rPr lang="en-US" sz="2031" b="1">
                <a:solidFill>
                  <a:srgbClr val="000000"/>
                </a:solidFill>
                <a:latin typeface="Neue Montreal Bold"/>
                <a:ea typeface="Neue Montreal Bold"/>
                <a:cs typeface="Neue Montreal Bold"/>
                <a:sym typeface="Neue Montreal Bold"/>
              </a:rPr>
              <a:t>Expand Creative Short-Form Content</a:t>
            </a:r>
          </a:p>
          <a:p>
            <a:pPr algn="ctr">
              <a:lnSpc>
                <a:spcPts val="2843"/>
              </a:lnSpc>
              <a:spcBef>
                <a:spcPct val="0"/>
              </a:spcBef>
            </a:pPr>
            <a:r>
              <a:rPr lang="en-US" sz="2031">
                <a:solidFill>
                  <a:srgbClr val="000000"/>
                </a:solidFill>
                <a:latin typeface="Neue Montreal"/>
                <a:ea typeface="Neue Montreal"/>
                <a:cs typeface="Neue Montreal"/>
                <a:sym typeface="Neue Montreal"/>
              </a:rPr>
              <a:t>Investing in more recipe videos, behind-the-scenes clips and influencer-led collaborations would help the brand maintain viral reach and strengthen emotional engagement across TikTok and Instagram (Virdi, 2025; Evans, Bratton &amp; McKee, 2021).</a:t>
            </a:r>
          </a:p>
          <a:p>
            <a:pPr algn="ctr">
              <a:lnSpc>
                <a:spcPts val="2843"/>
              </a:lnSpc>
              <a:spcBef>
                <a:spcPct val="0"/>
              </a:spcBef>
            </a:pPr>
            <a:endParaRPr lang="en-US" sz="2031">
              <a:solidFill>
                <a:srgbClr val="000000"/>
              </a:solidFill>
              <a:latin typeface="Neue Montreal"/>
              <a:ea typeface="Neue Montreal"/>
              <a:cs typeface="Neue Montreal"/>
              <a:sym typeface="Neue Montreal"/>
            </a:endParaRPr>
          </a:p>
          <a:p>
            <a:pPr marL="438504" lvl="1" indent="-219252" algn="ctr">
              <a:lnSpc>
                <a:spcPts val="2843"/>
              </a:lnSpc>
              <a:buFont typeface="Arial"/>
              <a:buChar char="•"/>
            </a:pPr>
            <a:r>
              <a:rPr lang="en-US" sz="2031" b="1">
                <a:solidFill>
                  <a:srgbClr val="000000"/>
                </a:solidFill>
                <a:latin typeface="Neue Montreal Bold"/>
                <a:ea typeface="Neue Montreal Bold"/>
                <a:cs typeface="Neue Montreal Bold"/>
                <a:sym typeface="Neue Montreal Bold"/>
              </a:rPr>
              <a:t>Strengthen Connected Customer Experiences Across Platforms</a:t>
            </a:r>
          </a:p>
          <a:p>
            <a:pPr algn="ctr">
              <a:lnSpc>
                <a:spcPts val="2843"/>
              </a:lnSpc>
              <a:spcBef>
                <a:spcPct val="0"/>
              </a:spcBef>
            </a:pPr>
            <a:r>
              <a:rPr lang="en-US" sz="2031">
                <a:solidFill>
                  <a:srgbClr val="000000"/>
                </a:solidFill>
                <a:latin typeface="Neue Montreal"/>
                <a:ea typeface="Neue Montreal"/>
                <a:cs typeface="Neue Montreal"/>
                <a:sym typeface="Neue Montreal"/>
              </a:rPr>
              <a:t>Improving the link between in-store and online behaviour—such as store-specific offers, digital wayfinding or app-based shopping support—would create a more seamless and consistent customer journey (Chaffey &amp; Ellis-Chadwick, 2022).</a:t>
            </a:r>
          </a:p>
          <a:p>
            <a:pPr algn="ctr">
              <a:lnSpc>
                <a:spcPts val="2843"/>
              </a:lnSpc>
              <a:spcBef>
                <a:spcPct val="0"/>
              </a:spcBef>
            </a:pPr>
            <a:endParaRPr lang="en-US" sz="2031">
              <a:solidFill>
                <a:srgbClr val="000000"/>
              </a:solidFill>
              <a:latin typeface="Neue Montreal"/>
              <a:ea typeface="Neue Montreal"/>
              <a:cs typeface="Neue Montreal"/>
              <a:sym typeface="Neue Montreal"/>
            </a:endParaRPr>
          </a:p>
          <a:p>
            <a:pPr marL="438504" lvl="1" indent="-219252" algn="ctr">
              <a:lnSpc>
                <a:spcPts val="2843"/>
              </a:lnSpc>
              <a:buFont typeface="Arial"/>
              <a:buChar char="•"/>
            </a:pPr>
            <a:r>
              <a:rPr lang="en-US" sz="2031" b="1">
                <a:solidFill>
                  <a:srgbClr val="000000"/>
                </a:solidFill>
                <a:latin typeface="Neue Montreal Bold"/>
                <a:ea typeface="Neue Montreal Bold"/>
                <a:cs typeface="Neue Montreal Bold"/>
                <a:sym typeface="Neue Montreal Bold"/>
              </a:rPr>
              <a:t>Develop Advanced Personalisation Using AI</a:t>
            </a:r>
          </a:p>
          <a:p>
            <a:pPr algn="ctr">
              <a:lnSpc>
                <a:spcPts val="2843"/>
              </a:lnSpc>
              <a:spcBef>
                <a:spcPct val="0"/>
              </a:spcBef>
            </a:pPr>
            <a:r>
              <a:rPr lang="en-US" sz="2031">
                <a:solidFill>
                  <a:srgbClr val="000000"/>
                </a:solidFill>
                <a:latin typeface="Neue Montreal"/>
                <a:ea typeface="Neue Montreal"/>
                <a:cs typeface="Neue Montreal"/>
                <a:sym typeface="Neue Montreal"/>
              </a:rPr>
              <a:t>Introducing AI-driven recommendations and predictive analytics would allow M&amp;S Food to tailor content, offers and product suggestions more accurately, improving relevance and strengthening long-term customer relationships (Puthussery, 2020).</a:t>
            </a:r>
          </a:p>
          <a:p>
            <a:pPr algn="ctr">
              <a:lnSpc>
                <a:spcPts val="2843"/>
              </a:lnSpc>
              <a:spcBef>
                <a:spcPct val="0"/>
              </a:spcBef>
            </a:pPr>
            <a:endParaRPr lang="en-US" sz="2031">
              <a:solidFill>
                <a:srgbClr val="000000"/>
              </a:solidFill>
              <a:latin typeface="Neue Montreal"/>
              <a:ea typeface="Neue Montreal"/>
              <a:cs typeface="Neue Montreal"/>
              <a:sym typeface="Neue Montreal"/>
            </a:endParaRPr>
          </a:p>
        </p:txBody>
      </p:sp>
      <p:sp>
        <p:nvSpPr>
          <p:cNvPr id="5" name="Freeform 5"/>
          <p:cNvSpPr/>
          <p:nvPr/>
        </p:nvSpPr>
        <p:spPr>
          <a:xfrm>
            <a:off x="14158858" y="1067610"/>
            <a:ext cx="1619305" cy="1669386"/>
          </a:xfrm>
          <a:custGeom>
            <a:avLst/>
            <a:gdLst/>
            <a:ahLst/>
            <a:cxnLst/>
            <a:rect l="l" t="t" r="r" b="b"/>
            <a:pathLst>
              <a:path w="1619305" h="1669386">
                <a:moveTo>
                  <a:pt x="0" y="0"/>
                </a:moveTo>
                <a:lnTo>
                  <a:pt x="1619305" y="0"/>
                </a:lnTo>
                <a:lnTo>
                  <a:pt x="1619305" y="1669386"/>
                </a:lnTo>
                <a:lnTo>
                  <a:pt x="0" y="166938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804004" y="1172053"/>
            <a:ext cx="12927973" cy="1384300"/>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Neue Montreal Bold"/>
                <a:ea typeface="Neue Montreal Bold"/>
                <a:cs typeface="Neue Montreal Bold"/>
                <a:sym typeface="Neue Montreal Bold"/>
              </a:rPr>
              <a:t>11. Recommendations for Strengthening M&amp;S Food’s Digital &amp; Social Media Strategy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779507" y="8857303"/>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2058752" y="2624262"/>
            <a:ext cx="729182" cy="700927"/>
          </a:xfrm>
          <a:custGeom>
            <a:avLst/>
            <a:gdLst/>
            <a:ahLst/>
            <a:cxnLst/>
            <a:rect l="l" t="t" r="r" b="b"/>
            <a:pathLst>
              <a:path w="729182" h="700927">
                <a:moveTo>
                  <a:pt x="0" y="0"/>
                </a:moveTo>
                <a:lnTo>
                  <a:pt x="729182" y="0"/>
                </a:lnTo>
                <a:lnTo>
                  <a:pt x="729182" y="700926"/>
                </a:lnTo>
                <a:lnTo>
                  <a:pt x="0" y="70092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TextBox 5"/>
          <p:cNvSpPr txBox="1"/>
          <p:nvPr/>
        </p:nvSpPr>
        <p:spPr>
          <a:xfrm>
            <a:off x="6465401" y="952500"/>
            <a:ext cx="3295650" cy="679450"/>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Neue Montreal Bold"/>
                <a:ea typeface="Neue Montreal Bold"/>
                <a:cs typeface="Neue Montreal Bold"/>
                <a:sym typeface="Neue Montreal Bold"/>
              </a:rPr>
              <a:t>12. Conclusion</a:t>
            </a:r>
          </a:p>
        </p:txBody>
      </p:sp>
      <p:sp>
        <p:nvSpPr>
          <p:cNvPr id="6" name="TextBox 6"/>
          <p:cNvSpPr txBox="1"/>
          <p:nvPr/>
        </p:nvSpPr>
        <p:spPr>
          <a:xfrm>
            <a:off x="3473862" y="2567112"/>
            <a:ext cx="11400815" cy="6691188"/>
          </a:xfrm>
          <a:prstGeom prst="rect">
            <a:avLst/>
          </a:prstGeom>
        </p:spPr>
        <p:txBody>
          <a:bodyPr lIns="0" tIns="0" rIns="0" bIns="0" rtlCol="0" anchor="t">
            <a:spAutoFit/>
          </a:bodyPr>
          <a:lstStyle/>
          <a:p>
            <a:pPr algn="l">
              <a:lnSpc>
                <a:spcPts val="3522"/>
              </a:lnSpc>
              <a:spcBef>
                <a:spcPct val="0"/>
              </a:spcBef>
            </a:pPr>
            <a:r>
              <a:rPr lang="en-US" sz="2515" b="1">
                <a:solidFill>
                  <a:srgbClr val="000000"/>
                </a:solidFill>
                <a:latin typeface="Neue Montreal Bold"/>
                <a:ea typeface="Neue Montreal Bold"/>
                <a:cs typeface="Neue Montreal Bold"/>
                <a:sym typeface="Neue Montreal Bold"/>
              </a:rPr>
              <a:t>Digital and Social Media as Key Drivers of CRM Success</a:t>
            </a:r>
          </a:p>
          <a:p>
            <a:pPr algn="l">
              <a:lnSpc>
                <a:spcPts val="3522"/>
              </a:lnSpc>
              <a:spcBef>
                <a:spcPct val="0"/>
              </a:spcBef>
            </a:pPr>
            <a:r>
              <a:rPr lang="en-US" sz="2515">
                <a:solidFill>
                  <a:srgbClr val="000000"/>
                </a:solidFill>
                <a:latin typeface="Neue Montreal"/>
                <a:ea typeface="Neue Montreal"/>
                <a:cs typeface="Neue Montreal"/>
                <a:sym typeface="Neue Montreal"/>
              </a:rPr>
              <a:t>M&amp;S Food’s use of digital tools and social platforms plays a central role in strengthening customer relationships by supporting personalisation, emotional engagement and consistent communication.</a:t>
            </a:r>
          </a:p>
          <a:p>
            <a:pPr algn="l">
              <a:lnSpc>
                <a:spcPts val="3522"/>
              </a:lnSpc>
              <a:spcBef>
                <a:spcPct val="0"/>
              </a:spcBef>
            </a:pPr>
            <a:endParaRPr lang="en-US" sz="2515">
              <a:solidFill>
                <a:srgbClr val="000000"/>
              </a:solidFill>
              <a:latin typeface="Neue Montreal"/>
              <a:ea typeface="Neue Montreal"/>
              <a:cs typeface="Neue Montreal"/>
              <a:sym typeface="Neue Montreal"/>
            </a:endParaRPr>
          </a:p>
          <a:p>
            <a:pPr algn="l">
              <a:lnSpc>
                <a:spcPts val="3522"/>
              </a:lnSpc>
              <a:spcBef>
                <a:spcPct val="0"/>
              </a:spcBef>
            </a:pPr>
            <a:r>
              <a:rPr lang="en-US" sz="2515" b="1">
                <a:solidFill>
                  <a:srgbClr val="000000"/>
                </a:solidFill>
                <a:latin typeface="Neue Montreal Bold"/>
                <a:ea typeface="Neue Montreal Bold"/>
                <a:cs typeface="Neue Montreal Bold"/>
                <a:sym typeface="Neue Montreal Bold"/>
              </a:rPr>
              <a:t>Positive Impact on Engagement, Loyalty and Performance</a:t>
            </a:r>
          </a:p>
          <a:p>
            <a:pPr algn="l">
              <a:lnSpc>
                <a:spcPts val="3522"/>
              </a:lnSpc>
              <a:spcBef>
                <a:spcPct val="0"/>
              </a:spcBef>
            </a:pPr>
            <a:r>
              <a:rPr lang="en-US" sz="2515">
                <a:solidFill>
                  <a:srgbClr val="000000"/>
                </a:solidFill>
                <a:latin typeface="Neue Montreal"/>
                <a:ea typeface="Neue Montreal"/>
                <a:cs typeface="Neue Montreal"/>
                <a:sym typeface="Neue Montreal"/>
              </a:rPr>
              <a:t>Digital strategies such as Sparks personalisation, engaging social content and online convenience have enhanced customer experience, increased repeat interactions and supported stronger organisational performance.</a:t>
            </a:r>
          </a:p>
          <a:p>
            <a:pPr algn="l">
              <a:lnSpc>
                <a:spcPts val="3522"/>
              </a:lnSpc>
              <a:spcBef>
                <a:spcPct val="0"/>
              </a:spcBef>
            </a:pPr>
            <a:endParaRPr lang="en-US" sz="2515">
              <a:solidFill>
                <a:srgbClr val="000000"/>
              </a:solidFill>
              <a:latin typeface="Neue Montreal"/>
              <a:ea typeface="Neue Montreal"/>
              <a:cs typeface="Neue Montreal"/>
              <a:sym typeface="Neue Montreal"/>
            </a:endParaRPr>
          </a:p>
          <a:p>
            <a:pPr algn="l">
              <a:lnSpc>
                <a:spcPts val="3522"/>
              </a:lnSpc>
              <a:spcBef>
                <a:spcPct val="0"/>
              </a:spcBef>
            </a:pPr>
            <a:r>
              <a:rPr lang="en-US" sz="2515" b="1">
                <a:solidFill>
                  <a:srgbClr val="000000"/>
                </a:solidFill>
                <a:latin typeface="Neue Montreal Bold"/>
                <a:ea typeface="Neue Montreal Bold"/>
                <a:cs typeface="Neue Montreal Bold"/>
                <a:sym typeface="Neue Montreal Bold"/>
              </a:rPr>
              <a:t>Need for Continued Innovation and Customer-Centric Growth</a:t>
            </a:r>
          </a:p>
          <a:p>
            <a:pPr algn="l">
              <a:lnSpc>
                <a:spcPts val="3522"/>
              </a:lnSpc>
              <a:spcBef>
                <a:spcPct val="0"/>
              </a:spcBef>
            </a:pPr>
            <a:r>
              <a:rPr lang="en-US" sz="2515">
                <a:solidFill>
                  <a:srgbClr val="000000"/>
                </a:solidFill>
                <a:latin typeface="Neue Montreal"/>
                <a:ea typeface="Neue Montreal"/>
                <a:cs typeface="Neue Montreal"/>
                <a:sym typeface="Neue Montreal"/>
              </a:rPr>
              <a:t>To sustain competitive advantage, M&amp;S Food must continue investing in value-led offers, creative content, connected customer experiences and advanced personalisation to maintain relevance in a rapidly evolving digital environment.</a:t>
            </a:r>
          </a:p>
          <a:p>
            <a:pPr algn="ctr">
              <a:lnSpc>
                <a:spcPts val="3522"/>
              </a:lnSpc>
              <a:spcBef>
                <a:spcPct val="0"/>
              </a:spcBef>
            </a:pPr>
            <a:endParaRPr lang="en-US" sz="2515">
              <a:solidFill>
                <a:srgbClr val="000000"/>
              </a:solidFill>
              <a:latin typeface="Neue Montreal"/>
              <a:ea typeface="Neue Montreal"/>
              <a:cs typeface="Neue Montreal"/>
              <a:sym typeface="Neue Montreal"/>
            </a:endParaRPr>
          </a:p>
        </p:txBody>
      </p:sp>
      <p:sp>
        <p:nvSpPr>
          <p:cNvPr id="7" name="Freeform 7"/>
          <p:cNvSpPr/>
          <p:nvPr/>
        </p:nvSpPr>
        <p:spPr>
          <a:xfrm>
            <a:off x="2058752" y="4793037"/>
            <a:ext cx="729182" cy="700927"/>
          </a:xfrm>
          <a:custGeom>
            <a:avLst/>
            <a:gdLst/>
            <a:ahLst/>
            <a:cxnLst/>
            <a:rect l="l" t="t" r="r" b="b"/>
            <a:pathLst>
              <a:path w="729182" h="700927">
                <a:moveTo>
                  <a:pt x="0" y="0"/>
                </a:moveTo>
                <a:lnTo>
                  <a:pt x="729182" y="0"/>
                </a:lnTo>
                <a:lnTo>
                  <a:pt x="729182" y="700926"/>
                </a:lnTo>
                <a:lnTo>
                  <a:pt x="0" y="70092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Freeform 8"/>
          <p:cNvSpPr/>
          <p:nvPr/>
        </p:nvSpPr>
        <p:spPr>
          <a:xfrm>
            <a:off x="2058752" y="7189481"/>
            <a:ext cx="729182" cy="700927"/>
          </a:xfrm>
          <a:custGeom>
            <a:avLst/>
            <a:gdLst/>
            <a:ahLst/>
            <a:cxnLst/>
            <a:rect l="l" t="t" r="r" b="b"/>
            <a:pathLst>
              <a:path w="729182" h="700927">
                <a:moveTo>
                  <a:pt x="0" y="0"/>
                </a:moveTo>
                <a:lnTo>
                  <a:pt x="729182" y="0"/>
                </a:lnTo>
                <a:lnTo>
                  <a:pt x="729182" y="700926"/>
                </a:lnTo>
                <a:lnTo>
                  <a:pt x="0" y="70092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FDDDF"/>
        </a:solidFill>
        <a:effectLst/>
      </p:bgPr>
    </p:bg>
    <p:spTree>
      <p:nvGrpSpPr>
        <p:cNvPr id="1" name=""/>
        <p:cNvGrpSpPr/>
        <p:nvPr/>
      </p:nvGrpSpPr>
      <p:grpSpPr>
        <a:xfrm>
          <a:off x="0" y="0"/>
          <a:ext cx="0" cy="0"/>
          <a:chOff x="0" y="0"/>
          <a:chExt cx="0" cy="0"/>
        </a:xfrm>
      </p:grpSpPr>
      <p:sp>
        <p:nvSpPr>
          <p:cNvPr id="2" name="Freeform 2"/>
          <p:cNvSpPr/>
          <p:nvPr/>
        </p:nvSpPr>
        <p:spPr>
          <a:xfrm rot="-5400000">
            <a:off x="779507" y="8857303"/>
            <a:ext cx="669554" cy="1471547"/>
          </a:xfrm>
          <a:custGeom>
            <a:avLst/>
            <a:gdLst/>
            <a:ahLst/>
            <a:cxnLst/>
            <a:rect l="l" t="t" r="r" b="b"/>
            <a:pathLst>
              <a:path w="669554" h="1471547">
                <a:moveTo>
                  <a:pt x="0" y="0"/>
                </a:moveTo>
                <a:lnTo>
                  <a:pt x="669554" y="0"/>
                </a:lnTo>
                <a:lnTo>
                  <a:pt x="669554" y="1471548"/>
                </a:lnTo>
                <a:lnTo>
                  <a:pt x="0" y="1471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4501036" y="-1510011"/>
            <a:ext cx="5516528" cy="5516528"/>
          </a:xfrm>
          <a:custGeom>
            <a:avLst/>
            <a:gdLst/>
            <a:ahLst/>
            <a:cxnLst/>
            <a:rect l="l" t="t" r="r" b="b"/>
            <a:pathLst>
              <a:path w="5516528" h="5516528">
                <a:moveTo>
                  <a:pt x="0" y="0"/>
                </a:moveTo>
                <a:lnTo>
                  <a:pt x="5516528" y="0"/>
                </a:lnTo>
                <a:lnTo>
                  <a:pt x="5516528" y="5516528"/>
                </a:lnTo>
                <a:lnTo>
                  <a:pt x="0" y="5516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6095593" y="952500"/>
            <a:ext cx="4035266" cy="679450"/>
          </a:xfrm>
          <a:prstGeom prst="rect">
            <a:avLst/>
          </a:prstGeom>
        </p:spPr>
        <p:txBody>
          <a:bodyPr lIns="0" tIns="0" rIns="0" bIns="0" rtlCol="0" anchor="t">
            <a:spAutoFit/>
          </a:bodyPr>
          <a:lstStyle/>
          <a:p>
            <a:pPr algn="ctr">
              <a:lnSpc>
                <a:spcPts val="5599"/>
              </a:lnSpc>
              <a:spcBef>
                <a:spcPct val="0"/>
              </a:spcBef>
            </a:pPr>
            <a:r>
              <a:rPr lang="en-US" sz="3999" b="1">
                <a:solidFill>
                  <a:srgbClr val="000000"/>
                </a:solidFill>
                <a:latin typeface="Neue Montreal Bold"/>
                <a:ea typeface="Neue Montreal Bold"/>
                <a:cs typeface="Neue Montreal Bold"/>
                <a:sym typeface="Neue Montreal Bold"/>
              </a:rPr>
              <a:t>13. Reference List</a:t>
            </a:r>
          </a:p>
        </p:txBody>
      </p:sp>
      <p:sp>
        <p:nvSpPr>
          <p:cNvPr id="5" name="TextBox 5"/>
          <p:cNvSpPr txBox="1"/>
          <p:nvPr/>
        </p:nvSpPr>
        <p:spPr>
          <a:xfrm>
            <a:off x="906217" y="2496854"/>
            <a:ext cx="14233289" cy="6860199"/>
          </a:xfrm>
          <a:prstGeom prst="rect">
            <a:avLst/>
          </a:prstGeom>
        </p:spPr>
        <p:txBody>
          <a:bodyPr lIns="0" tIns="0" rIns="0" bIns="0" rtlCol="0" anchor="t">
            <a:spAutoFit/>
          </a:bodyPr>
          <a:lstStyle/>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Antczak, B.O. (2024) ‘The influence of digital marketing and social media marketing on consumer buying behavior’, Journal of Modern Science, 56(2), pp. 310–335. doi: 10.13166/jms/189429.</a:t>
            </a:r>
          </a:p>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 Chaffey, D. and Ellis-Chadwick, F. (2022) Digital Marketing. 8th edn. Harlow: Pearson.</a:t>
            </a:r>
          </a:p>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 Evans, D., Bratton, S. and McKee, J. (2021) Social Media Marketing. A G Printing &amp; Publishing. Available at: https://books.google.co.uk/books?hl=en&amp;lr=&amp;id=7lgkEAAAQBAJ&amp;oi=fnd&amp;pg=PR6 (Accessed: 3 December 2025).</a:t>
            </a:r>
          </a:p>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 Marks &amp; Spencer (2025a) Facebook post: M&amp;S Food promotional content. Available at: https://www.facebook.com/share/1AMmdH6PER/?mibextid=wwXIfr (Accessed: 3 December 2025).</a:t>
            </a:r>
          </a:p>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 Marks &amp; Spencer (2025b) Instagram post: M&amp;S Food content and updates. Available at: https://www.instagram.com/marksandspencerfood?igsh=MWVwdTl3ODFsYzU1eg== (Accessed: 3 December 2025).</a:t>
            </a:r>
          </a:p>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 Marks &amp; Spencer (2025c) TikTok channel: M&amp;S Food videos and campaigns. Available at: https://www.tiktok.com/@mandsfood?_r=1&amp;_t=ZN-91vMC8Iq2Io (Accessed: 3 December 2025).</a:t>
            </a:r>
          </a:p>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 Puthussery, A. (2020) Digital Marketing: An Overview. Notion Press. Available at: https://books.google.co.uk/books?id=wFjTDwAAQBAJ (Accessed: 3 December 2025).</a:t>
            </a:r>
          </a:p>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 Virdi, A. (2025) ‘M&amp;S on why its “vast” social media structure drives virality’, Marketing Week, 8 September. Available at: https://www.marketingweek.com/ms-social-media-tv-marketing-virality/ (Accessed: 3 December 2025).</a:t>
            </a:r>
          </a:p>
          <a:p>
            <a:pPr marL="467087" lvl="1" indent="-233544" algn="l">
              <a:lnSpc>
                <a:spcPts val="3028"/>
              </a:lnSpc>
              <a:buAutoNum type="arabicPeriod"/>
            </a:pPr>
            <a:r>
              <a:rPr lang="en-US" sz="2163">
                <a:solidFill>
                  <a:srgbClr val="000000"/>
                </a:solidFill>
                <a:latin typeface="Neue Montreal"/>
                <a:ea typeface="Neue Montreal"/>
                <a:cs typeface="Neue Montreal"/>
                <a:sym typeface="Neue Montreal"/>
              </a:rPr>
              <a:t> Wibowo, A., Chen, S.-C., Wiangin, U., Ma, Y. and Ruangkanjanases, A. (2021) ‘Customer Behavior as an Outcome of Social Media Marketing’, Sustainability, 13(1), 189. Available at: https://www.mdpi.com/2071-1050/13/1/189 (Accessed: 3 December 2025).</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rgbClr val="A6A6A6">
                <a:alpha val="100000"/>
              </a:srgbClr>
            </a:gs>
            <a:gs pos="100000">
              <a:srgbClr val="FFFFFF">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1942547" y="525852"/>
            <a:ext cx="9235295" cy="9235295"/>
          </a:xfrm>
          <a:custGeom>
            <a:avLst/>
            <a:gdLst/>
            <a:ahLst/>
            <a:cxnLst/>
            <a:rect l="l" t="t" r="r" b="b"/>
            <a:pathLst>
              <a:path w="9235295" h="9235295">
                <a:moveTo>
                  <a:pt x="0" y="0"/>
                </a:moveTo>
                <a:lnTo>
                  <a:pt x="9235296" y="0"/>
                </a:lnTo>
                <a:lnTo>
                  <a:pt x="9235296" y="9235296"/>
                </a:lnTo>
                <a:lnTo>
                  <a:pt x="0" y="923529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0256622" y="1028700"/>
            <a:ext cx="7386066" cy="8229600"/>
          </a:xfrm>
          <a:custGeom>
            <a:avLst/>
            <a:gdLst/>
            <a:ahLst/>
            <a:cxnLst/>
            <a:rect l="l" t="t" r="r" b="b"/>
            <a:pathLst>
              <a:path w="7386066" h="8229600">
                <a:moveTo>
                  <a:pt x="0" y="0"/>
                </a:moveTo>
                <a:lnTo>
                  <a:pt x="7386066" y="0"/>
                </a:lnTo>
                <a:lnTo>
                  <a:pt x="7386066" y="8229600"/>
                </a:lnTo>
                <a:lnTo>
                  <a:pt x="0" y="8229600"/>
                </a:lnTo>
                <a:lnTo>
                  <a:pt x="0" y="0"/>
                </a:lnTo>
                <a:close/>
              </a:path>
            </a:pathLst>
          </a:custGeom>
          <a:blipFill>
            <a:blip r:embed="rId4"/>
            <a:stretch>
              <a:fillRect/>
            </a:stretch>
          </a:blipFill>
        </p:spPr>
        <p:txBody>
          <a:bodyPr/>
          <a:lstStyle/>
          <a:p>
            <a:endParaRPr lang="en-GB"/>
          </a:p>
        </p:txBody>
      </p:sp>
      <p:sp>
        <p:nvSpPr>
          <p:cNvPr id="4" name="Freeform 4"/>
          <p:cNvSpPr/>
          <p:nvPr/>
        </p:nvSpPr>
        <p:spPr>
          <a:xfrm rot="-5400000">
            <a:off x="7167499" y="462498"/>
            <a:ext cx="945402" cy="2077807"/>
          </a:xfrm>
          <a:custGeom>
            <a:avLst/>
            <a:gdLst/>
            <a:ahLst/>
            <a:cxnLst/>
            <a:rect l="l" t="t" r="r" b="b"/>
            <a:pathLst>
              <a:path w="945402" h="2077807">
                <a:moveTo>
                  <a:pt x="0" y="0"/>
                </a:moveTo>
                <a:lnTo>
                  <a:pt x="945402" y="0"/>
                </a:lnTo>
                <a:lnTo>
                  <a:pt x="945402" y="2077807"/>
                </a:lnTo>
                <a:lnTo>
                  <a:pt x="0" y="207780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TextBox 5"/>
          <p:cNvSpPr txBox="1"/>
          <p:nvPr/>
        </p:nvSpPr>
        <p:spPr>
          <a:xfrm>
            <a:off x="1028700" y="3486938"/>
            <a:ext cx="8408887" cy="1995686"/>
          </a:xfrm>
          <a:prstGeom prst="rect">
            <a:avLst/>
          </a:prstGeom>
        </p:spPr>
        <p:txBody>
          <a:bodyPr lIns="0" tIns="0" rIns="0" bIns="0" rtlCol="0" anchor="t">
            <a:spAutoFit/>
          </a:bodyPr>
          <a:lstStyle/>
          <a:p>
            <a:pPr algn="l">
              <a:lnSpc>
                <a:spcPts val="7695"/>
              </a:lnSpc>
            </a:pPr>
            <a:r>
              <a:rPr lang="en-US" sz="7695" b="1">
                <a:solidFill>
                  <a:srgbClr val="000000"/>
                </a:solidFill>
                <a:latin typeface="Neue Montreal Bold"/>
                <a:ea typeface="Neue Montreal Bold"/>
                <a:cs typeface="Neue Montreal Bold"/>
                <a:sym typeface="Neue Montreal Bold"/>
              </a:rPr>
              <a:t>THANK YOU FOR ATTENTION!</a:t>
            </a:r>
          </a:p>
        </p:txBody>
      </p:sp>
      <p:grpSp>
        <p:nvGrpSpPr>
          <p:cNvPr id="6" name="Group 6"/>
          <p:cNvGrpSpPr/>
          <p:nvPr/>
        </p:nvGrpSpPr>
        <p:grpSpPr>
          <a:xfrm>
            <a:off x="1100818" y="5684433"/>
            <a:ext cx="5747147" cy="775693"/>
            <a:chOff x="0" y="0"/>
            <a:chExt cx="2923441" cy="394577"/>
          </a:xfrm>
        </p:grpSpPr>
        <p:sp>
          <p:nvSpPr>
            <p:cNvPr id="7" name="Freeform 7"/>
            <p:cNvSpPr/>
            <p:nvPr/>
          </p:nvSpPr>
          <p:spPr>
            <a:xfrm>
              <a:off x="0" y="0"/>
              <a:ext cx="2923441" cy="394577"/>
            </a:xfrm>
            <a:custGeom>
              <a:avLst/>
              <a:gdLst/>
              <a:ahLst/>
              <a:cxnLst/>
              <a:rect l="l" t="t" r="r" b="b"/>
              <a:pathLst>
                <a:path w="2923441" h="394577">
                  <a:moveTo>
                    <a:pt x="40413" y="0"/>
                  </a:moveTo>
                  <a:lnTo>
                    <a:pt x="2883028" y="0"/>
                  </a:lnTo>
                  <a:cubicBezTo>
                    <a:pt x="2893746" y="0"/>
                    <a:pt x="2904025" y="4258"/>
                    <a:pt x="2911604" y="11837"/>
                  </a:cubicBezTo>
                  <a:cubicBezTo>
                    <a:pt x="2919183" y="19415"/>
                    <a:pt x="2923441" y="29695"/>
                    <a:pt x="2923441" y="40413"/>
                  </a:cubicBezTo>
                  <a:lnTo>
                    <a:pt x="2923441" y="354164"/>
                  </a:lnTo>
                  <a:cubicBezTo>
                    <a:pt x="2923441" y="376484"/>
                    <a:pt x="2905348" y="394577"/>
                    <a:pt x="2883028" y="394577"/>
                  </a:cubicBezTo>
                  <a:lnTo>
                    <a:pt x="40413" y="394577"/>
                  </a:lnTo>
                  <a:cubicBezTo>
                    <a:pt x="29695" y="394577"/>
                    <a:pt x="19415" y="390319"/>
                    <a:pt x="11837" y="382740"/>
                  </a:cubicBezTo>
                  <a:cubicBezTo>
                    <a:pt x="4258" y="375161"/>
                    <a:pt x="0" y="364882"/>
                    <a:pt x="0" y="354164"/>
                  </a:cubicBezTo>
                  <a:lnTo>
                    <a:pt x="0" y="40413"/>
                  </a:lnTo>
                  <a:cubicBezTo>
                    <a:pt x="0" y="18093"/>
                    <a:pt x="18093" y="0"/>
                    <a:pt x="40413" y="0"/>
                  </a:cubicBezTo>
                  <a:close/>
                </a:path>
              </a:pathLst>
            </a:custGeom>
            <a:solidFill>
              <a:srgbClr val="000000">
                <a:alpha val="0"/>
              </a:srgbClr>
            </a:solidFill>
            <a:ln w="47625" cap="rnd">
              <a:solidFill>
                <a:srgbClr val="DFDDDF"/>
              </a:solidFill>
              <a:prstDash val="solid"/>
              <a:round/>
            </a:ln>
          </p:spPr>
          <p:txBody>
            <a:bodyPr/>
            <a:lstStyle/>
            <a:p>
              <a:endParaRPr lang="en-GB"/>
            </a:p>
          </p:txBody>
        </p:sp>
        <p:sp>
          <p:nvSpPr>
            <p:cNvPr id="8" name="TextBox 8"/>
            <p:cNvSpPr txBox="1"/>
            <p:nvPr/>
          </p:nvSpPr>
          <p:spPr>
            <a:xfrm>
              <a:off x="0" y="-38100"/>
              <a:ext cx="2923441" cy="432677"/>
            </a:xfrm>
            <a:prstGeom prst="rect">
              <a:avLst/>
            </a:prstGeom>
          </p:spPr>
          <p:txBody>
            <a:bodyPr lIns="50800" tIns="50800" rIns="50800" bIns="50800" rtlCol="0" anchor="ctr"/>
            <a:lstStyle/>
            <a:p>
              <a:pPr algn="ctr">
                <a:lnSpc>
                  <a:spcPts val="3080"/>
                </a:lnSpc>
              </a:pPr>
              <a:endParaRPr/>
            </a:p>
          </p:txBody>
        </p:sp>
      </p:grpSp>
      <p:sp>
        <p:nvSpPr>
          <p:cNvPr id="9" name="TextBox 9"/>
          <p:cNvSpPr txBox="1"/>
          <p:nvPr/>
        </p:nvSpPr>
        <p:spPr>
          <a:xfrm>
            <a:off x="2927772" y="5774781"/>
            <a:ext cx="2093238" cy="537846"/>
          </a:xfrm>
          <a:prstGeom prst="rect">
            <a:avLst/>
          </a:prstGeom>
        </p:spPr>
        <p:txBody>
          <a:bodyPr lIns="0" tIns="0" rIns="0" bIns="0" rtlCol="0" anchor="t">
            <a:spAutoFit/>
          </a:bodyPr>
          <a:lstStyle/>
          <a:p>
            <a:pPr algn="ctr">
              <a:lnSpc>
                <a:spcPts val="4479"/>
              </a:lnSpc>
            </a:pPr>
            <a:r>
              <a:rPr lang="en-US" sz="3199" b="1">
                <a:solidFill>
                  <a:srgbClr val="A162C1"/>
                </a:solidFill>
                <a:latin typeface="Neue Montreal Bold"/>
                <a:ea typeface="Neue Montreal Bold"/>
                <a:cs typeface="Neue Montreal Bold"/>
                <a:sym typeface="Neue Montreal Bold"/>
              </a:rPr>
              <a:t>M&amp;S FOOD</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2216</Words>
  <Application>Microsoft Office PowerPoint</Application>
  <PresentationFormat>Custom</PresentationFormat>
  <Paragraphs>140</Paragraphs>
  <Slides>20</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Neue Montreal</vt:lpstr>
      <vt:lpstr>Calibri</vt:lpstr>
      <vt:lpstr>Arial</vt:lpstr>
      <vt:lpstr>Neue Montreal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and Purple Modern Business Digital Marketing Workshop Presentation</dc:title>
  <cp:lastModifiedBy>cristina limbau</cp:lastModifiedBy>
  <cp:revision>1</cp:revision>
  <dcterms:created xsi:type="dcterms:W3CDTF">2006-08-16T00:00:00Z</dcterms:created>
  <dcterms:modified xsi:type="dcterms:W3CDTF">2025-12-04T00:14:19Z</dcterms:modified>
  <dc:identifier>DAG6epuCa_Q</dc:identifier>
</cp:coreProperties>
</file>