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60" r:id="rId7"/>
    <p:sldId id="262" r:id="rId8"/>
    <p:sldId id="263" r:id="rId9"/>
    <p:sldId id="265" r:id="rId10"/>
    <p:sldId id="266"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B959B-D781-43B5-9655-64A6AF54E9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F863FF-F3D8-451A-AE60-50FB4E3284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0AE3DC-95B2-46C2-AF04-83833F00ED56}"/>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5" name="Footer Placeholder 4">
            <a:extLst>
              <a:ext uri="{FF2B5EF4-FFF2-40B4-BE49-F238E27FC236}">
                <a16:creationId xmlns:a16="http://schemas.microsoft.com/office/drawing/2014/main" id="{029B2291-6550-41DA-9C11-2AEB0342D6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AE1EE-1097-44AA-B8DE-F0ABCB87D8CB}"/>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2567953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AAF9D-6F64-40B8-8863-C9FCE3C7E7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017698-07F8-4630-A69A-D6A204F175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2D90C-9D00-4A5E-B616-97EB52E5D9F9}"/>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5" name="Footer Placeholder 4">
            <a:extLst>
              <a:ext uri="{FF2B5EF4-FFF2-40B4-BE49-F238E27FC236}">
                <a16:creationId xmlns:a16="http://schemas.microsoft.com/office/drawing/2014/main" id="{D5965A8E-3580-4B61-9244-864A76B492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79C4C-C0B7-4ED8-8C70-D461D21E0820}"/>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3623102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B0FF4-CF2E-43AF-AAC6-2E680552A2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70502A-AC9A-423E-A965-C540B88659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80B352-2DEB-471E-9F4A-8A1FCA5F323F}"/>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5" name="Footer Placeholder 4">
            <a:extLst>
              <a:ext uri="{FF2B5EF4-FFF2-40B4-BE49-F238E27FC236}">
                <a16:creationId xmlns:a16="http://schemas.microsoft.com/office/drawing/2014/main" id="{139C6EC3-E2B6-485C-B624-40E9DACA4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3D55A-655B-4FEF-BD3C-C62B56CBE96D}"/>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3697818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2988D-2BF6-4A5B-B53D-789371F9B3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7B597B-36AF-4CEA-BE4C-C1FE583536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4591FE-B129-42BB-A8B5-2CD69DCE54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11FBA5-4B31-4FC2-B5C6-6C9E09F983D8}"/>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6" name="Footer Placeholder 5">
            <a:extLst>
              <a:ext uri="{FF2B5EF4-FFF2-40B4-BE49-F238E27FC236}">
                <a16:creationId xmlns:a16="http://schemas.microsoft.com/office/drawing/2014/main" id="{FB9E5991-B502-4059-909E-02E75F3DB8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8423A-5D07-42C7-A011-B2024576AA43}"/>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110323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A8D7F-5705-4D1A-B8E4-0F4B3B1A63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4F54A9-A030-4910-8154-2706AF3437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875B36-C4F2-4F8F-8689-7E4DE6861E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2BAD66-9CEC-4633-BF28-B67D268B52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30DAE-2056-4A7A-A236-E8CED64FB8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0FF153-749B-477F-9024-3D53716F6936}"/>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8" name="Footer Placeholder 7">
            <a:extLst>
              <a:ext uri="{FF2B5EF4-FFF2-40B4-BE49-F238E27FC236}">
                <a16:creationId xmlns:a16="http://schemas.microsoft.com/office/drawing/2014/main" id="{D79BD8B2-4452-4698-9A8A-0CE7693885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9B09CF-59A4-4E07-8F28-1451E4DD6343}"/>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845331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00939-68D6-487F-BDB4-17000E9362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E2ADA2-B91A-4B0A-B17E-457DCBFBF344}"/>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4" name="Footer Placeholder 3">
            <a:extLst>
              <a:ext uri="{FF2B5EF4-FFF2-40B4-BE49-F238E27FC236}">
                <a16:creationId xmlns:a16="http://schemas.microsoft.com/office/drawing/2014/main" id="{F3EAE484-D63B-4E40-B4FA-4315D8BE55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07A65D-D648-4A82-ADBC-F293044EA00D}"/>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69799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DD3760-C5A6-47D3-82B8-D152B33D03E4}"/>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3" name="Footer Placeholder 2">
            <a:extLst>
              <a:ext uri="{FF2B5EF4-FFF2-40B4-BE49-F238E27FC236}">
                <a16:creationId xmlns:a16="http://schemas.microsoft.com/office/drawing/2014/main" id="{1C396DE3-42F8-4EEE-B5F2-7A47598FE2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FD31EB-AEB8-4A88-A233-F2614B24B25F}"/>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3992268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F74CB-D4CD-40E8-83E6-45BBC7249D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1CEB4A-B481-4F2A-88BA-CCEC73F9D9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A9C2A4-EDF7-4E81-A93E-38C0934561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6C8CD8-1415-44EB-B0A5-C857BB1084F9}"/>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6" name="Footer Placeholder 5">
            <a:extLst>
              <a:ext uri="{FF2B5EF4-FFF2-40B4-BE49-F238E27FC236}">
                <a16:creationId xmlns:a16="http://schemas.microsoft.com/office/drawing/2014/main" id="{86A60E39-DACC-457D-808E-222662D9CC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81F928-3F85-4601-88AA-7F366C514420}"/>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2070066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C10E-CD57-47FD-BDA4-6BB85CA28E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FCD182-F284-4DEB-BB9E-27DF8649C5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035E23-B4E9-413F-B1D7-A192F8B074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B5F910-5F04-44CB-BDFB-04B252181E28}"/>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6" name="Footer Placeholder 5">
            <a:extLst>
              <a:ext uri="{FF2B5EF4-FFF2-40B4-BE49-F238E27FC236}">
                <a16:creationId xmlns:a16="http://schemas.microsoft.com/office/drawing/2014/main" id="{72ECDA74-23E1-445A-BC8D-39B5C67E2D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0CDB55-80AA-4CF1-A9CF-52538F283D05}"/>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40117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2842-8586-4C46-8C35-F9271475C6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327E22-AA23-4323-B7F9-EA58D70C1D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300A-AB0D-4758-A296-D6E4B3E8622D}"/>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5" name="Footer Placeholder 4">
            <a:extLst>
              <a:ext uri="{FF2B5EF4-FFF2-40B4-BE49-F238E27FC236}">
                <a16:creationId xmlns:a16="http://schemas.microsoft.com/office/drawing/2014/main" id="{06C84AD6-A0BE-42CB-8D7E-6047224E49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0CE51-5D11-4557-A915-657CE2E5F03D}"/>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825746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440828-C31D-4A2F-9A15-F2851DF48E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E53D3C-6873-4B3D-A9A0-4694EE1C5B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D55A5-0074-43D5-A6AA-68AA51BEE561}"/>
              </a:ext>
            </a:extLst>
          </p:cNvPr>
          <p:cNvSpPr>
            <a:spLocks noGrp="1"/>
          </p:cNvSpPr>
          <p:nvPr>
            <p:ph type="dt" sz="half" idx="10"/>
          </p:nvPr>
        </p:nvSpPr>
        <p:spPr/>
        <p:txBody>
          <a:bodyPr/>
          <a:lstStyle/>
          <a:p>
            <a:fld id="{97EEA2A2-ABD9-4031-B464-E3290F9D437F}" type="datetimeFigureOut">
              <a:rPr lang="en-GB" smtClean="0"/>
              <a:t>01/03/2021</a:t>
            </a:fld>
            <a:endParaRPr lang="en-GB"/>
          </a:p>
        </p:txBody>
      </p:sp>
      <p:sp>
        <p:nvSpPr>
          <p:cNvPr id="5" name="Footer Placeholder 4">
            <a:extLst>
              <a:ext uri="{FF2B5EF4-FFF2-40B4-BE49-F238E27FC236}">
                <a16:creationId xmlns:a16="http://schemas.microsoft.com/office/drawing/2014/main" id="{4B8DFC95-9DBE-4205-835C-74DB11A23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84B00-B3C9-444D-BCB0-1E6BE6E0CA9F}"/>
              </a:ext>
            </a:extLst>
          </p:cNvPr>
          <p:cNvSpPr>
            <a:spLocks noGrp="1"/>
          </p:cNvSpPr>
          <p:nvPr>
            <p:ph type="sldNum" sz="quarter" idx="12"/>
          </p:nvPr>
        </p:nvSpPr>
        <p:spPr/>
        <p:txBody>
          <a:bodyPr/>
          <a:lstStyle/>
          <a:p>
            <a:fld id="{4D66BF5E-6BB1-4680-8D85-082EB6B5BC55}" type="slidenum">
              <a:rPr lang="en-GB" smtClean="0"/>
              <a:t>‹#›</a:t>
            </a:fld>
            <a:endParaRPr lang="en-GB"/>
          </a:p>
        </p:txBody>
      </p:sp>
    </p:spTree>
    <p:extLst>
      <p:ext uri="{BB962C8B-B14F-4D97-AF65-F5344CB8AC3E}">
        <p14:creationId xmlns:p14="http://schemas.microsoft.com/office/powerpoint/2010/main" val="356225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01DBE8-E422-4E1A-9FA7-5E7FD095A3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A2D9EC-DA76-4636-8500-D476A4CE0C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C46345-943B-4D09-85AF-D56B17A619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EEA2A2-ABD9-4031-B464-E3290F9D437F}" type="datetimeFigureOut">
              <a:rPr lang="en-GB" smtClean="0"/>
              <a:t>01/03/2021</a:t>
            </a:fld>
            <a:endParaRPr lang="en-GB"/>
          </a:p>
        </p:txBody>
      </p:sp>
      <p:sp>
        <p:nvSpPr>
          <p:cNvPr id="5" name="Footer Placeholder 4">
            <a:extLst>
              <a:ext uri="{FF2B5EF4-FFF2-40B4-BE49-F238E27FC236}">
                <a16:creationId xmlns:a16="http://schemas.microsoft.com/office/drawing/2014/main" id="{E5A02020-0303-479F-B072-3689A11276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1FE9EE-1166-4B0A-AC81-28FB20874F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66BF5E-6BB1-4680-8D85-082EB6B5BC55}" type="slidenum">
              <a:rPr lang="en-GB" smtClean="0"/>
              <a:t>‹#›</a:t>
            </a:fld>
            <a:endParaRPr lang="en-GB"/>
          </a:p>
        </p:txBody>
      </p:sp>
    </p:spTree>
    <p:extLst>
      <p:ext uri="{BB962C8B-B14F-4D97-AF65-F5344CB8AC3E}">
        <p14:creationId xmlns:p14="http://schemas.microsoft.com/office/powerpoint/2010/main" val="4183858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ccL15j22AOQ"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iaith.cymru/en" TargetMode="External"/><Relationship Id="rId2" Type="http://schemas.openxmlformats.org/officeDocument/2006/relationships/hyperlink" Target="http://www.legislation.gov.uk/ukpga/1993/38/contents"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8-12/cymraeg-2050-welsh-language-strategy.pdf" TargetMode="External"/><Relationship Id="rId5" Type="http://schemas.openxmlformats.org/officeDocument/2006/relationships/hyperlink" Target="https://www.gov.uk/guidance/content-design/welsh-language-on-gov-uk" TargetMode="External"/><Relationship Id="rId4" Type="http://schemas.openxmlformats.org/officeDocument/2006/relationships/hyperlink" Target="http://www.comisiynyddygymraeg.cymru/hybu/en/home/Pages/cynllun_hybu.aspx"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3C761F-B6AF-44A9-9D64-DD454B3FA894}"/>
              </a:ext>
            </a:extLst>
          </p:cNvPr>
          <p:cNvSpPr>
            <a:spLocks noGrp="1"/>
          </p:cNvSpPr>
          <p:nvPr>
            <p:ph type="title"/>
          </p:nvPr>
        </p:nvSpPr>
        <p:spPr/>
        <p:txBody>
          <a:bodyPr/>
          <a:lstStyle/>
          <a:p>
            <a:r>
              <a:rPr lang="en-GB" dirty="0"/>
              <a:t>Language: Birth</a:t>
            </a:r>
          </a:p>
        </p:txBody>
      </p:sp>
      <p:sp>
        <p:nvSpPr>
          <p:cNvPr id="5" name="Content Placeholder 4">
            <a:extLst>
              <a:ext uri="{FF2B5EF4-FFF2-40B4-BE49-F238E27FC236}">
                <a16:creationId xmlns:a16="http://schemas.microsoft.com/office/drawing/2014/main" id="{B5D830B1-F9EB-44D2-8B21-1994D2820E1C}"/>
              </a:ext>
            </a:extLst>
          </p:cNvPr>
          <p:cNvSpPr>
            <a:spLocks noGrp="1"/>
          </p:cNvSpPr>
          <p:nvPr>
            <p:ph idx="1"/>
          </p:nvPr>
        </p:nvSpPr>
        <p:spPr/>
        <p:txBody>
          <a:bodyPr/>
          <a:lstStyle/>
          <a:p>
            <a:pPr marL="0" indent="0">
              <a:buNone/>
            </a:pPr>
            <a:r>
              <a:rPr lang="en-GB" dirty="0"/>
              <a:t>The standard model used to consider the origins of language from the C20th century is a evolutionary utilitarian one: see Aitchison </a:t>
            </a:r>
            <a:r>
              <a:rPr lang="en-GB" i="1" dirty="0"/>
              <a:t>The Seeds of Speech </a:t>
            </a:r>
            <a:r>
              <a:rPr lang="en-GB" dirty="0"/>
              <a:t>and secondary reading.</a:t>
            </a:r>
          </a:p>
          <a:p>
            <a:pPr marL="0" indent="0">
              <a:buNone/>
            </a:pPr>
            <a:endParaRPr lang="en-GB" dirty="0"/>
          </a:p>
          <a:p>
            <a:pPr marL="0" indent="0">
              <a:buNone/>
            </a:pPr>
            <a:r>
              <a:rPr lang="en-GB" dirty="0"/>
              <a:t>The question of grammar/structure acquisition over time can be linked to discussions elsewhere around Chomsky et al.</a:t>
            </a:r>
          </a:p>
          <a:p>
            <a:pPr marL="0" indent="0">
              <a:buNone/>
            </a:pPr>
            <a:endParaRPr lang="en-GB" dirty="0"/>
          </a:p>
          <a:p>
            <a:pPr marL="0" indent="0">
              <a:buNone/>
            </a:pPr>
            <a:r>
              <a:rPr lang="en-GB" dirty="0"/>
              <a:t>Bioprogramme v. ‘spaghetti junction’? </a:t>
            </a:r>
          </a:p>
        </p:txBody>
      </p:sp>
    </p:spTree>
    <p:extLst>
      <p:ext uri="{BB962C8B-B14F-4D97-AF65-F5344CB8AC3E}">
        <p14:creationId xmlns:p14="http://schemas.microsoft.com/office/powerpoint/2010/main" val="1618620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40A3E-6BFA-4516-8621-B4AC0EE22333}"/>
              </a:ext>
            </a:extLst>
          </p:cNvPr>
          <p:cNvSpPr>
            <a:spLocks noGrp="1"/>
          </p:cNvSpPr>
          <p:nvPr>
            <p:ph type="title"/>
          </p:nvPr>
        </p:nvSpPr>
        <p:spPr/>
        <p:txBody>
          <a:bodyPr/>
          <a:lstStyle/>
          <a:p>
            <a:r>
              <a:rPr lang="en-GB" dirty="0"/>
              <a:t>Language Birth: The pidgin</a:t>
            </a:r>
          </a:p>
        </p:txBody>
      </p:sp>
      <p:sp>
        <p:nvSpPr>
          <p:cNvPr id="3" name="Content Placeholder 2">
            <a:extLst>
              <a:ext uri="{FF2B5EF4-FFF2-40B4-BE49-F238E27FC236}">
                <a16:creationId xmlns:a16="http://schemas.microsoft.com/office/drawing/2014/main" id="{0B94A00F-A047-47C7-B341-A7C09186391B}"/>
              </a:ext>
            </a:extLst>
          </p:cNvPr>
          <p:cNvSpPr>
            <a:spLocks noGrp="1"/>
          </p:cNvSpPr>
          <p:nvPr>
            <p:ph idx="1"/>
          </p:nvPr>
        </p:nvSpPr>
        <p:spPr/>
        <p:txBody>
          <a:bodyPr/>
          <a:lstStyle/>
          <a:p>
            <a:pPr marL="0" indent="0">
              <a:buNone/>
            </a:pPr>
            <a:r>
              <a:rPr lang="en-GB" dirty="0"/>
              <a:t>Reasonable real time models for how development may have arisen in the distant past can be, and have been argued for, in the development of ‘pidgin’ (‘business’) or ‘marginal’ languages.</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793096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0070-4346-4B42-AC4E-8463E9B2F45D}"/>
              </a:ext>
            </a:extLst>
          </p:cNvPr>
          <p:cNvSpPr>
            <a:spLocks noGrp="1"/>
          </p:cNvSpPr>
          <p:nvPr>
            <p:ph type="title"/>
          </p:nvPr>
        </p:nvSpPr>
        <p:spPr/>
        <p:txBody>
          <a:bodyPr/>
          <a:lstStyle/>
          <a:p>
            <a:r>
              <a:rPr lang="en-GB" dirty="0"/>
              <a:t>New Guinea Pidgin or Tok Pisin</a:t>
            </a:r>
          </a:p>
        </p:txBody>
      </p:sp>
      <p:sp>
        <p:nvSpPr>
          <p:cNvPr id="3" name="Content Placeholder 2">
            <a:extLst>
              <a:ext uri="{FF2B5EF4-FFF2-40B4-BE49-F238E27FC236}">
                <a16:creationId xmlns:a16="http://schemas.microsoft.com/office/drawing/2014/main" id="{E0D92A8F-B3E3-41C1-B5C3-F01906E663A4}"/>
              </a:ext>
            </a:extLst>
          </p:cNvPr>
          <p:cNvSpPr>
            <a:spLocks noGrp="1"/>
          </p:cNvSpPr>
          <p:nvPr>
            <p:ph idx="1"/>
          </p:nvPr>
        </p:nvSpPr>
        <p:spPr>
          <a:xfrm>
            <a:off x="838200" y="1690688"/>
            <a:ext cx="10515600" cy="4802187"/>
          </a:xfrm>
        </p:spPr>
        <p:txBody>
          <a:bodyPr>
            <a:normAutofit fontScale="85000" lnSpcReduction="20000"/>
          </a:bodyPr>
          <a:lstStyle/>
          <a:p>
            <a:pPr marL="0" indent="0">
              <a:buNone/>
            </a:pPr>
            <a:r>
              <a:rPr lang="en-GB" dirty="0"/>
              <a:t>About 150 years old.</a:t>
            </a:r>
          </a:p>
          <a:p>
            <a:pPr marL="0" indent="0">
              <a:buNone/>
            </a:pPr>
            <a:r>
              <a:rPr lang="en-GB" dirty="0"/>
              <a:t>Base English vocabulary (as heard) but also words for other languages</a:t>
            </a:r>
          </a:p>
          <a:p>
            <a:pPr marL="0" indent="0">
              <a:buNone/>
            </a:pPr>
            <a:r>
              <a:rPr lang="en-GB" dirty="0"/>
              <a:t>Example of what is called a transparent language.</a:t>
            </a:r>
          </a:p>
          <a:p>
            <a:pPr marL="0" indent="0">
              <a:buNone/>
            </a:pPr>
            <a:endParaRPr lang="en-GB" sz="1800" dirty="0"/>
          </a:p>
          <a:p>
            <a:pPr marL="0" indent="0">
              <a:buNone/>
            </a:pPr>
            <a:r>
              <a:rPr lang="en-GB" sz="1800" dirty="0"/>
              <a:t>Mi(/pela) go = I (/we) go</a:t>
            </a:r>
          </a:p>
          <a:p>
            <a:pPr marL="0" indent="0">
              <a:buNone/>
            </a:pPr>
            <a:r>
              <a:rPr lang="en-GB" sz="1800" dirty="0"/>
              <a:t>Yu(/pela) go = you (pl.)  go</a:t>
            </a:r>
          </a:p>
          <a:p>
            <a:pPr marL="0" indent="0">
              <a:buNone/>
            </a:pPr>
            <a:r>
              <a:rPr lang="en-GB" sz="1800" dirty="0"/>
              <a:t>Mi </a:t>
            </a:r>
            <a:r>
              <a:rPr lang="en-GB" sz="1800" dirty="0" err="1"/>
              <a:t>lukim</a:t>
            </a:r>
            <a:r>
              <a:rPr lang="en-GB" sz="1800" dirty="0"/>
              <a:t> </a:t>
            </a:r>
            <a:r>
              <a:rPr lang="en-GB" sz="1800" dirty="0" err="1"/>
              <a:t>yu</a:t>
            </a:r>
            <a:r>
              <a:rPr lang="en-GB" sz="1800" dirty="0"/>
              <a:t> = I (can) see you</a:t>
            </a:r>
          </a:p>
          <a:p>
            <a:pPr marL="0" indent="0">
              <a:buNone/>
            </a:pPr>
            <a:r>
              <a:rPr lang="en-GB" sz="1800" dirty="0"/>
              <a:t>Yu </a:t>
            </a:r>
            <a:r>
              <a:rPr lang="en-GB" sz="1800" dirty="0" err="1"/>
              <a:t>lukim</a:t>
            </a:r>
            <a:r>
              <a:rPr lang="en-GB" sz="1800" dirty="0"/>
              <a:t> mi = You (can) see me</a:t>
            </a:r>
          </a:p>
          <a:p>
            <a:pPr marL="0" indent="0">
              <a:buNone/>
            </a:pPr>
            <a:endParaRPr lang="en-GB" sz="1800" dirty="0"/>
          </a:p>
          <a:p>
            <a:pPr marL="0" indent="0">
              <a:buNone/>
            </a:pPr>
            <a:r>
              <a:rPr lang="en-GB" sz="1800" dirty="0"/>
              <a:t>Complex words/concepts made from </a:t>
            </a:r>
            <a:r>
              <a:rPr lang="en-GB" sz="1800" dirty="0" err="1"/>
              <a:t>realtively</a:t>
            </a:r>
            <a:r>
              <a:rPr lang="en-GB" sz="1800" dirty="0"/>
              <a:t> limited vocabulary:</a:t>
            </a:r>
          </a:p>
          <a:p>
            <a:pPr marL="0" indent="0">
              <a:buNone/>
            </a:pPr>
            <a:r>
              <a:rPr lang="en-GB" sz="1800" dirty="0" err="1"/>
              <a:t>Pikinini</a:t>
            </a:r>
            <a:r>
              <a:rPr lang="en-GB" sz="1800" dirty="0"/>
              <a:t> = child; </a:t>
            </a:r>
            <a:r>
              <a:rPr lang="en-GB" sz="1800" dirty="0" err="1"/>
              <a:t>Pikinini</a:t>
            </a:r>
            <a:r>
              <a:rPr lang="en-GB" sz="1800" dirty="0"/>
              <a:t> man = son; </a:t>
            </a:r>
            <a:r>
              <a:rPr lang="en-GB" sz="1800" dirty="0" err="1"/>
              <a:t>Pikinini</a:t>
            </a:r>
            <a:r>
              <a:rPr lang="en-GB" sz="1800" dirty="0"/>
              <a:t> </a:t>
            </a:r>
            <a:r>
              <a:rPr lang="en-GB" sz="1800" dirty="0" err="1"/>
              <a:t>meri</a:t>
            </a:r>
            <a:r>
              <a:rPr lang="en-GB" sz="1800" dirty="0"/>
              <a:t> = daughter; </a:t>
            </a:r>
            <a:r>
              <a:rPr lang="en-GB" sz="1800" dirty="0" err="1"/>
              <a:t>pikinini</a:t>
            </a:r>
            <a:r>
              <a:rPr lang="en-GB" sz="1800" dirty="0"/>
              <a:t> </a:t>
            </a:r>
            <a:r>
              <a:rPr lang="en-GB" sz="1800" dirty="0" err="1"/>
              <a:t>dok</a:t>
            </a:r>
            <a:r>
              <a:rPr lang="en-GB" sz="1800" dirty="0"/>
              <a:t> = puppy (infant dog) </a:t>
            </a:r>
          </a:p>
          <a:p>
            <a:pPr marL="0" indent="0">
              <a:buNone/>
            </a:pPr>
            <a:endParaRPr lang="en-GB" sz="1800" dirty="0"/>
          </a:p>
          <a:p>
            <a:pPr marL="0" indent="0">
              <a:buNone/>
            </a:pPr>
            <a:r>
              <a:rPr lang="en-GB" sz="1800" dirty="0"/>
              <a:t>Possessives and vocabulary expansion: by use of ‘</a:t>
            </a:r>
            <a:r>
              <a:rPr lang="en-GB" sz="1800" dirty="0" err="1"/>
              <a:t>bilong</a:t>
            </a:r>
            <a:r>
              <a:rPr lang="en-GB" sz="1800" dirty="0"/>
              <a:t>’:</a:t>
            </a:r>
          </a:p>
          <a:p>
            <a:pPr marL="0" indent="0">
              <a:buNone/>
            </a:pPr>
            <a:r>
              <a:rPr lang="en-GB" sz="1800" dirty="0"/>
              <a:t>Papa </a:t>
            </a:r>
            <a:r>
              <a:rPr lang="en-GB" sz="1800" dirty="0" err="1"/>
              <a:t>bilong</a:t>
            </a:r>
            <a:r>
              <a:rPr lang="en-GB" sz="1800" dirty="0"/>
              <a:t> mi = my father</a:t>
            </a:r>
          </a:p>
          <a:p>
            <a:pPr marL="0" indent="0">
              <a:buNone/>
            </a:pPr>
            <a:r>
              <a:rPr lang="en-GB" sz="1800" dirty="0"/>
              <a:t>Gras </a:t>
            </a:r>
            <a:r>
              <a:rPr lang="en-GB" sz="1800" dirty="0" err="1"/>
              <a:t>biling</a:t>
            </a:r>
            <a:r>
              <a:rPr lang="en-GB" sz="1800" dirty="0"/>
              <a:t> het = hair ( lit: grass on the head)</a:t>
            </a:r>
          </a:p>
          <a:p>
            <a:pPr marL="0" indent="0">
              <a:buNone/>
            </a:pPr>
            <a:endParaRPr lang="en-GB" sz="1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78450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4ADB-5C36-4737-817C-F55C2DACC764}"/>
              </a:ext>
            </a:extLst>
          </p:cNvPr>
          <p:cNvSpPr>
            <a:spLocks noGrp="1"/>
          </p:cNvSpPr>
          <p:nvPr>
            <p:ph type="title"/>
          </p:nvPr>
        </p:nvSpPr>
        <p:spPr/>
        <p:txBody>
          <a:bodyPr/>
          <a:lstStyle/>
          <a:p>
            <a:r>
              <a:rPr lang="en-GB" dirty="0"/>
              <a:t>New Guinea Pidgin or Tok Pisin non-English vocabulary and structure examples: </a:t>
            </a:r>
          </a:p>
        </p:txBody>
      </p:sp>
      <p:sp>
        <p:nvSpPr>
          <p:cNvPr id="3" name="Content Placeholder 2">
            <a:extLst>
              <a:ext uri="{FF2B5EF4-FFF2-40B4-BE49-F238E27FC236}">
                <a16:creationId xmlns:a16="http://schemas.microsoft.com/office/drawing/2014/main" id="{72E623A5-051B-4C39-8BEF-36B81BE457AD}"/>
              </a:ext>
            </a:extLst>
          </p:cNvPr>
          <p:cNvSpPr>
            <a:spLocks noGrp="1"/>
          </p:cNvSpPr>
          <p:nvPr>
            <p:ph idx="1"/>
          </p:nvPr>
        </p:nvSpPr>
        <p:spPr/>
        <p:txBody>
          <a:bodyPr/>
          <a:lstStyle/>
          <a:p>
            <a:pPr marL="0" indent="0">
              <a:buNone/>
            </a:pPr>
            <a:r>
              <a:rPr lang="en-GB" sz="1800" dirty="0"/>
              <a:t>Kaikai = food/meal (Polynesian origins)</a:t>
            </a:r>
          </a:p>
          <a:p>
            <a:pPr marL="0" indent="0">
              <a:buNone/>
            </a:pPr>
            <a:r>
              <a:rPr lang="en-GB" sz="1800" dirty="0"/>
              <a:t>Susu = milk (Australasian origin)</a:t>
            </a:r>
          </a:p>
          <a:p>
            <a:pPr marL="0" indent="0">
              <a:buNone/>
            </a:pPr>
            <a:r>
              <a:rPr lang="en-GB" sz="1800" dirty="0" err="1"/>
              <a:t>Rausim</a:t>
            </a:r>
            <a:r>
              <a:rPr lang="en-GB" sz="1800" dirty="0"/>
              <a:t>= to throw away (from German </a:t>
            </a:r>
            <a:r>
              <a:rPr lang="en-GB" sz="1800" dirty="0" err="1"/>
              <a:t>heraus</a:t>
            </a:r>
            <a:r>
              <a:rPr lang="en-GB" sz="1800" dirty="0"/>
              <a:t>)</a:t>
            </a:r>
          </a:p>
          <a:p>
            <a:pPr marL="0" indent="0">
              <a:buNone/>
            </a:pPr>
            <a:endParaRPr lang="en-GB" sz="1800" dirty="0"/>
          </a:p>
          <a:p>
            <a:pPr marL="0" indent="0">
              <a:buNone/>
            </a:pPr>
            <a:r>
              <a:rPr lang="en-GB" sz="1800" dirty="0"/>
              <a:t>Two forms of ‘we’: </a:t>
            </a:r>
            <a:r>
              <a:rPr lang="en-GB" sz="1800" dirty="0" err="1"/>
              <a:t>mipela</a:t>
            </a:r>
            <a:r>
              <a:rPr lang="en-GB" sz="1800" dirty="0"/>
              <a:t> = ‘we’ excluding addressee; </a:t>
            </a:r>
            <a:r>
              <a:rPr lang="en-GB" sz="1800" dirty="0" err="1"/>
              <a:t>yumi</a:t>
            </a:r>
            <a:r>
              <a:rPr lang="en-GB" sz="1800" dirty="0"/>
              <a:t> = ‘we’ including addressee. </a:t>
            </a:r>
          </a:p>
          <a:p>
            <a:pPr marL="0" indent="0">
              <a:buNone/>
            </a:pPr>
            <a:r>
              <a:rPr lang="en-GB" sz="1800" dirty="0"/>
              <a:t>But only five vowel sounds and three prepositions: </a:t>
            </a:r>
            <a:r>
              <a:rPr lang="en-GB" sz="1800" dirty="0" err="1"/>
              <a:t>bilong</a:t>
            </a:r>
            <a:r>
              <a:rPr lang="en-GB" sz="1800" dirty="0"/>
              <a:t> = of, long = to, for from, </a:t>
            </a:r>
            <a:r>
              <a:rPr lang="en-GB" sz="1800" dirty="0" err="1"/>
              <a:t>wantaim</a:t>
            </a:r>
            <a:r>
              <a:rPr lang="en-GB" sz="1800" dirty="0"/>
              <a:t> = with </a:t>
            </a:r>
          </a:p>
          <a:p>
            <a:pPr marL="0" indent="0">
              <a:buNone/>
            </a:pPr>
            <a:r>
              <a:rPr lang="en-GB" sz="1800" dirty="0"/>
              <a:t>Transitive and intransitive verbs take different forms:</a:t>
            </a:r>
          </a:p>
          <a:p>
            <a:pPr marL="0" indent="0">
              <a:buNone/>
            </a:pPr>
            <a:endParaRPr lang="en-GB" sz="1800" dirty="0"/>
          </a:p>
          <a:p>
            <a:pPr marL="0" indent="0">
              <a:buNone/>
            </a:pPr>
            <a:r>
              <a:rPr lang="en-GB" sz="1800" dirty="0"/>
              <a:t>Ka </a:t>
            </a:r>
            <a:r>
              <a:rPr lang="en-GB" sz="1800" dirty="0" err="1"/>
              <a:t>bilong</a:t>
            </a:r>
            <a:r>
              <a:rPr lang="en-GB" sz="1800" dirty="0"/>
              <a:t> mi I </a:t>
            </a:r>
            <a:r>
              <a:rPr lang="en-GB" sz="1800" dirty="0" err="1"/>
              <a:t>bagarap</a:t>
            </a:r>
            <a:r>
              <a:rPr lang="en-GB" sz="1800" dirty="0"/>
              <a:t> = my car has broken down (my car is broken)</a:t>
            </a:r>
          </a:p>
          <a:p>
            <a:pPr marL="0" indent="0">
              <a:buNone/>
            </a:pPr>
            <a:r>
              <a:rPr lang="en-GB" sz="1800" dirty="0" err="1"/>
              <a:t>Im</a:t>
            </a:r>
            <a:r>
              <a:rPr lang="en-GB" sz="1800" dirty="0"/>
              <a:t> </a:t>
            </a:r>
            <a:r>
              <a:rPr lang="en-GB" sz="1800" dirty="0" err="1"/>
              <a:t>i</a:t>
            </a:r>
            <a:r>
              <a:rPr lang="en-GB" sz="1800" dirty="0"/>
              <a:t> </a:t>
            </a:r>
            <a:r>
              <a:rPr lang="en-GB" sz="1800" dirty="0" err="1"/>
              <a:t>bagarupim</a:t>
            </a:r>
            <a:r>
              <a:rPr lang="en-GB" sz="1800" dirty="0"/>
              <a:t> ka </a:t>
            </a:r>
            <a:r>
              <a:rPr lang="en-GB" sz="1800" dirty="0" err="1"/>
              <a:t>bilong</a:t>
            </a:r>
            <a:r>
              <a:rPr lang="en-GB" sz="1800" dirty="0"/>
              <a:t> me =  he </a:t>
            </a:r>
            <a:r>
              <a:rPr lang="en-GB" sz="1800" dirty="0" err="1"/>
              <a:t>craahed</a:t>
            </a:r>
            <a:r>
              <a:rPr lang="en-GB" sz="1800" dirty="0"/>
              <a:t> my car (he broke my car) </a:t>
            </a:r>
          </a:p>
          <a:p>
            <a:pPr marL="0" indent="0">
              <a:buNone/>
            </a:pPr>
            <a:endParaRPr lang="en-GB" dirty="0"/>
          </a:p>
        </p:txBody>
      </p:sp>
    </p:spTree>
    <p:extLst>
      <p:ext uri="{BB962C8B-B14F-4D97-AF65-F5344CB8AC3E}">
        <p14:creationId xmlns:p14="http://schemas.microsoft.com/office/powerpoint/2010/main" val="3387948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1D323-9466-447D-A859-6B998D549B3A}"/>
              </a:ext>
            </a:extLst>
          </p:cNvPr>
          <p:cNvSpPr>
            <a:spLocks noGrp="1"/>
          </p:cNvSpPr>
          <p:nvPr>
            <p:ph type="title"/>
          </p:nvPr>
        </p:nvSpPr>
        <p:spPr/>
        <p:txBody>
          <a:bodyPr/>
          <a:lstStyle/>
          <a:p>
            <a:r>
              <a:rPr lang="en-GB" dirty="0"/>
              <a:t>New Guinea Pidgin or Tok Pisin</a:t>
            </a:r>
          </a:p>
        </p:txBody>
      </p:sp>
      <p:sp>
        <p:nvSpPr>
          <p:cNvPr id="3" name="Content Placeholder 2">
            <a:extLst>
              <a:ext uri="{FF2B5EF4-FFF2-40B4-BE49-F238E27FC236}">
                <a16:creationId xmlns:a16="http://schemas.microsoft.com/office/drawing/2014/main" id="{5607A48F-7589-46C8-918F-EDF68F1FA7C6}"/>
              </a:ext>
            </a:extLst>
          </p:cNvPr>
          <p:cNvSpPr>
            <a:spLocks noGrp="1"/>
          </p:cNvSpPr>
          <p:nvPr>
            <p:ph idx="1"/>
          </p:nvPr>
        </p:nvSpPr>
        <p:spPr/>
        <p:txBody>
          <a:bodyPr/>
          <a:lstStyle/>
          <a:p>
            <a:pPr marL="0" indent="0">
              <a:buNone/>
            </a:pPr>
            <a:r>
              <a:rPr lang="en-GB" dirty="0">
                <a:hlinkClick r:id="rId2"/>
              </a:rPr>
              <a:t>https://youtu.be/ccL15j22AOQ</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48871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265B-19D7-4343-A3D5-DB3410A5C9C6}"/>
              </a:ext>
            </a:extLst>
          </p:cNvPr>
          <p:cNvSpPr>
            <a:spLocks noGrp="1"/>
          </p:cNvSpPr>
          <p:nvPr>
            <p:ph type="title"/>
          </p:nvPr>
        </p:nvSpPr>
        <p:spPr/>
        <p:txBody>
          <a:bodyPr/>
          <a:lstStyle/>
          <a:p>
            <a:r>
              <a:rPr lang="en-GB" dirty="0"/>
              <a:t>Creolisation</a:t>
            </a:r>
          </a:p>
        </p:txBody>
      </p:sp>
      <p:sp>
        <p:nvSpPr>
          <p:cNvPr id="3" name="Content Placeholder 2">
            <a:extLst>
              <a:ext uri="{FF2B5EF4-FFF2-40B4-BE49-F238E27FC236}">
                <a16:creationId xmlns:a16="http://schemas.microsoft.com/office/drawing/2014/main" id="{87E3CD11-FE23-4181-862D-D2BFF5E67E14}"/>
              </a:ext>
            </a:extLst>
          </p:cNvPr>
          <p:cNvSpPr>
            <a:spLocks noGrp="1"/>
          </p:cNvSpPr>
          <p:nvPr>
            <p:ph idx="1"/>
          </p:nvPr>
        </p:nvSpPr>
        <p:spPr>
          <a:xfrm>
            <a:off x="838200" y="1438183"/>
            <a:ext cx="10515600" cy="4738780"/>
          </a:xfrm>
        </p:spPr>
        <p:txBody>
          <a:bodyPr>
            <a:normAutofit lnSpcReduction="10000"/>
          </a:bodyPr>
          <a:lstStyle/>
          <a:p>
            <a:pPr marL="0" indent="0">
              <a:buNone/>
            </a:pPr>
            <a:r>
              <a:rPr lang="en-GB" dirty="0"/>
              <a:t>‘A pidgin is no one’s first language whereas a creole is’ (Loreto Todd </a:t>
            </a:r>
            <a:r>
              <a:rPr lang="en-GB" i="1" dirty="0"/>
              <a:t>Pidgins and Creoles </a:t>
            </a:r>
            <a:r>
              <a:rPr lang="en-GB" dirty="0"/>
              <a:t>(London: Routledge, 1990) p. 4).</a:t>
            </a:r>
          </a:p>
          <a:p>
            <a:pPr marL="0" indent="0">
              <a:buNone/>
            </a:pPr>
            <a:endParaRPr lang="en-GB" dirty="0"/>
          </a:p>
          <a:p>
            <a:pPr marL="0" indent="0">
              <a:buNone/>
            </a:pPr>
            <a:r>
              <a:rPr lang="en-GB" sz="1800" dirty="0"/>
              <a:t>Characteristics of a creole:</a:t>
            </a:r>
          </a:p>
          <a:p>
            <a:pPr marL="0" indent="0">
              <a:buNone/>
            </a:pPr>
            <a:r>
              <a:rPr lang="en-GB" sz="1800" dirty="0"/>
              <a:t>Speed of speech </a:t>
            </a:r>
            <a:r>
              <a:rPr lang="en-GB" sz="1800" dirty="0">
                <a:sym typeface="Wingdings" panose="05000000000000000000" pitchFamily="2" charset="2"/>
              </a:rPr>
              <a:t> leading to phonetic, word and structure change </a:t>
            </a:r>
          </a:p>
          <a:p>
            <a:pPr marL="0" indent="0">
              <a:buNone/>
            </a:pPr>
            <a:r>
              <a:rPr lang="en-GB" sz="1800" dirty="0" err="1">
                <a:sym typeface="Wingdings" panose="05000000000000000000" pitchFamily="2" charset="2"/>
              </a:rPr>
              <a:t>bilong</a:t>
            </a:r>
            <a:r>
              <a:rPr lang="en-GB" sz="1800" dirty="0">
                <a:sym typeface="Wingdings" panose="05000000000000000000" pitchFamily="2" charset="2"/>
              </a:rPr>
              <a:t>   </a:t>
            </a:r>
            <a:r>
              <a:rPr lang="en-GB" sz="1800" dirty="0" err="1">
                <a:sym typeface="Wingdings" panose="05000000000000000000" pitchFamily="2" charset="2"/>
              </a:rPr>
              <a:t>blo</a:t>
            </a:r>
            <a:r>
              <a:rPr lang="en-GB" sz="1800" dirty="0">
                <a:sym typeface="Wingdings" panose="05000000000000000000" pitchFamily="2" charset="2"/>
              </a:rPr>
              <a:t>;</a:t>
            </a:r>
          </a:p>
          <a:p>
            <a:pPr marL="0" indent="0">
              <a:buNone/>
            </a:pPr>
            <a:r>
              <a:rPr lang="en-GB" sz="1800" dirty="0" err="1">
                <a:sym typeface="Wingdings" panose="05000000000000000000" pitchFamily="2" charset="2"/>
              </a:rPr>
              <a:t>Im</a:t>
            </a:r>
            <a:r>
              <a:rPr lang="en-GB" sz="1800" dirty="0">
                <a:sym typeface="Wingdings" panose="05000000000000000000" pitchFamily="2" charset="2"/>
              </a:rPr>
              <a:t> </a:t>
            </a:r>
            <a:r>
              <a:rPr lang="en-GB" sz="1800" dirty="0" err="1">
                <a:sym typeface="Wingdings" panose="05000000000000000000" pitchFamily="2" charset="2"/>
              </a:rPr>
              <a:t>i</a:t>
            </a:r>
            <a:r>
              <a:rPr lang="en-GB" sz="1800" dirty="0">
                <a:sym typeface="Wingdings" panose="05000000000000000000" pitchFamily="2" charset="2"/>
              </a:rPr>
              <a:t> man </a:t>
            </a:r>
            <a:r>
              <a:rPr lang="en-GB" sz="1800" dirty="0" err="1">
                <a:sym typeface="Wingdings" panose="05000000000000000000" pitchFamily="2" charset="2"/>
              </a:rPr>
              <a:t>bilong</a:t>
            </a:r>
            <a:r>
              <a:rPr lang="en-GB" sz="1800" dirty="0">
                <a:sym typeface="Wingdings" panose="05000000000000000000" pitchFamily="2" charset="2"/>
              </a:rPr>
              <a:t> </a:t>
            </a:r>
            <a:r>
              <a:rPr lang="en-GB" sz="1800" dirty="0" err="1">
                <a:sym typeface="Wingdings" panose="05000000000000000000" pitchFamily="2" charset="2"/>
              </a:rPr>
              <a:t>pait</a:t>
            </a:r>
            <a:r>
              <a:rPr lang="en-GB" sz="1800" dirty="0">
                <a:sym typeface="Wingdings" panose="05000000000000000000" pitchFamily="2" charset="2"/>
              </a:rPr>
              <a:t> = he is a fighter  </a:t>
            </a:r>
            <a:r>
              <a:rPr lang="en-GB" sz="1800" dirty="0" err="1">
                <a:sym typeface="Wingdings" panose="05000000000000000000" pitchFamily="2" charset="2"/>
              </a:rPr>
              <a:t>em</a:t>
            </a:r>
            <a:r>
              <a:rPr lang="en-GB" sz="1800" dirty="0">
                <a:sym typeface="Wingdings" panose="05000000000000000000" pitchFamily="2" charset="2"/>
              </a:rPr>
              <a:t> </a:t>
            </a:r>
            <a:r>
              <a:rPr lang="en-GB" sz="1800" dirty="0" err="1">
                <a:sym typeface="Wingdings" panose="05000000000000000000" pitchFamily="2" charset="2"/>
              </a:rPr>
              <a:t>i</a:t>
            </a:r>
            <a:r>
              <a:rPr lang="en-GB" sz="1800" dirty="0">
                <a:sym typeface="Wingdings" panose="05000000000000000000" pitchFamily="2" charset="2"/>
              </a:rPr>
              <a:t> </a:t>
            </a:r>
            <a:r>
              <a:rPr lang="en-GB" sz="1800" dirty="0" err="1">
                <a:sym typeface="Wingdings" panose="05000000000000000000" pitchFamily="2" charset="2"/>
              </a:rPr>
              <a:t>paitman</a:t>
            </a:r>
            <a:r>
              <a:rPr lang="en-GB" sz="1800" dirty="0">
                <a:sym typeface="Wingdings" panose="05000000000000000000" pitchFamily="2" charset="2"/>
              </a:rPr>
              <a:t> </a:t>
            </a:r>
          </a:p>
          <a:p>
            <a:pPr marL="0" indent="0">
              <a:buNone/>
            </a:pPr>
            <a:r>
              <a:rPr lang="en-GB" sz="1800" dirty="0">
                <a:sym typeface="Wingdings" panose="05000000000000000000" pitchFamily="2" charset="2"/>
              </a:rPr>
              <a:t>Introduction complexity:</a:t>
            </a:r>
          </a:p>
          <a:p>
            <a:pPr marL="0" indent="0">
              <a:buNone/>
            </a:pPr>
            <a:r>
              <a:rPr lang="en-GB" sz="1800" dirty="0">
                <a:sym typeface="Wingdings" panose="05000000000000000000" pitchFamily="2" charset="2"/>
              </a:rPr>
              <a:t>of tenses:  bin (been), </a:t>
            </a:r>
            <a:r>
              <a:rPr lang="en-GB" sz="1800" dirty="0" err="1">
                <a:sym typeface="Wingdings" panose="05000000000000000000" pitchFamily="2" charset="2"/>
              </a:rPr>
              <a:t>baimbai</a:t>
            </a:r>
            <a:r>
              <a:rPr lang="en-GB" sz="1800" dirty="0">
                <a:sym typeface="Wingdings" panose="05000000000000000000" pitchFamily="2" charset="2"/>
              </a:rPr>
              <a:t> (from by and by)  bai </a:t>
            </a:r>
          </a:p>
          <a:p>
            <a:pPr marL="0" indent="0">
              <a:buNone/>
            </a:pPr>
            <a:r>
              <a:rPr lang="en-GB" sz="1800" dirty="0">
                <a:sym typeface="Wingdings" panose="05000000000000000000" pitchFamily="2" charset="2"/>
              </a:rPr>
              <a:t>Relative clauses: </a:t>
            </a:r>
            <a:r>
              <a:rPr lang="en-GB" sz="1800" dirty="0" err="1">
                <a:sym typeface="Wingdings" panose="05000000000000000000" pitchFamily="2" charset="2"/>
              </a:rPr>
              <a:t>sista</a:t>
            </a:r>
            <a:r>
              <a:rPr lang="en-GB" sz="1800" dirty="0">
                <a:sym typeface="Wingdings" panose="05000000000000000000" pitchFamily="2" charset="2"/>
              </a:rPr>
              <a:t> we wok = the sister who is working </a:t>
            </a:r>
          </a:p>
          <a:p>
            <a:pPr marL="0" indent="0">
              <a:buNone/>
            </a:pPr>
            <a:endParaRPr lang="en-GB" sz="1800" dirty="0"/>
          </a:p>
          <a:p>
            <a:pPr marL="0" indent="0">
              <a:buNone/>
            </a:pPr>
            <a:r>
              <a:rPr lang="en-GB" sz="1800" dirty="0"/>
              <a:t>Layering: so ‘</a:t>
            </a:r>
            <a:r>
              <a:rPr lang="en-GB" sz="1800" dirty="0" err="1"/>
              <a:t>liak</a:t>
            </a:r>
            <a:r>
              <a:rPr lang="en-GB" sz="1800" dirty="0"/>
              <a:t>’ (like) can mean like but it can also mean to be about to:</a:t>
            </a:r>
          </a:p>
          <a:p>
            <a:pPr marL="0" indent="0">
              <a:buNone/>
            </a:pPr>
            <a:r>
              <a:rPr lang="en-GB" sz="1800" dirty="0" err="1"/>
              <a:t>Wanpela</a:t>
            </a:r>
            <a:r>
              <a:rPr lang="en-GB" sz="1800" dirty="0"/>
              <a:t> </a:t>
            </a:r>
            <a:r>
              <a:rPr lang="en-GB" sz="1800" dirty="0" err="1"/>
              <a:t>i</a:t>
            </a:r>
            <a:r>
              <a:rPr lang="en-GB" sz="1800" dirty="0"/>
              <a:t> big </a:t>
            </a:r>
            <a:r>
              <a:rPr lang="en-GB" sz="1800" dirty="0" err="1"/>
              <a:t>wao</a:t>
            </a:r>
            <a:r>
              <a:rPr lang="en-GB" sz="1800" dirty="0"/>
              <a:t> I </a:t>
            </a:r>
            <a:r>
              <a:rPr lang="en-GB" sz="1800" dirty="0" err="1"/>
              <a:t>laik</a:t>
            </a:r>
            <a:r>
              <a:rPr lang="en-GB" sz="1800" dirty="0"/>
              <a:t> </a:t>
            </a:r>
            <a:r>
              <a:rPr lang="en-GB" sz="1800" dirty="0" err="1"/>
              <a:t>kamap</a:t>
            </a:r>
            <a:r>
              <a:rPr lang="en-GB" sz="1800" dirty="0"/>
              <a:t> = there will be (is bound to be) a war (a big war is about to happen).</a:t>
            </a:r>
          </a:p>
          <a:p>
            <a:pPr marL="0" indent="0">
              <a:buNone/>
            </a:pPr>
            <a:endParaRPr lang="en-GB" sz="1800" dirty="0"/>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4057826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813A5-E731-4E4F-9960-8E05E713A9F1}"/>
              </a:ext>
            </a:extLst>
          </p:cNvPr>
          <p:cNvSpPr>
            <a:spLocks noGrp="1"/>
          </p:cNvSpPr>
          <p:nvPr>
            <p:ph type="title"/>
          </p:nvPr>
        </p:nvSpPr>
        <p:spPr/>
        <p:txBody>
          <a:bodyPr/>
          <a:lstStyle/>
          <a:p>
            <a:r>
              <a:rPr lang="en-GB" dirty="0"/>
              <a:t>Language death:</a:t>
            </a:r>
          </a:p>
        </p:txBody>
      </p:sp>
      <p:sp>
        <p:nvSpPr>
          <p:cNvPr id="3" name="Content Placeholder 2">
            <a:extLst>
              <a:ext uri="{FF2B5EF4-FFF2-40B4-BE49-F238E27FC236}">
                <a16:creationId xmlns:a16="http://schemas.microsoft.com/office/drawing/2014/main" id="{B2AEC3B3-47D1-43EC-86D4-8200B8328602}"/>
              </a:ext>
            </a:extLst>
          </p:cNvPr>
          <p:cNvSpPr>
            <a:spLocks noGrp="1"/>
          </p:cNvSpPr>
          <p:nvPr>
            <p:ph idx="1"/>
          </p:nvPr>
        </p:nvSpPr>
        <p:spPr/>
        <p:txBody>
          <a:bodyPr>
            <a:normAutofit lnSpcReduction="10000"/>
          </a:bodyPr>
          <a:lstStyle/>
          <a:p>
            <a:pPr marL="0" indent="0">
              <a:buNone/>
            </a:pPr>
            <a:r>
              <a:rPr lang="en-GB" dirty="0"/>
              <a:t>Language/ morphing suicide v. language murder </a:t>
            </a:r>
          </a:p>
          <a:p>
            <a:pPr marL="0" indent="0">
              <a:buNone/>
            </a:pPr>
            <a:r>
              <a:rPr lang="en-GB" dirty="0"/>
              <a:t>Decreolization: </a:t>
            </a:r>
          </a:p>
          <a:p>
            <a:pPr marL="0" indent="0">
              <a:buNone/>
            </a:pPr>
            <a:r>
              <a:rPr lang="en-GB" sz="1800" dirty="0" err="1"/>
              <a:t>Eg</a:t>
            </a:r>
            <a:r>
              <a:rPr lang="en-GB" sz="1800" dirty="0"/>
              <a:t>: some example of </a:t>
            </a:r>
            <a:r>
              <a:rPr lang="en-GB" sz="1800" dirty="0" err="1"/>
              <a:t>Guyanan</a:t>
            </a:r>
            <a:r>
              <a:rPr lang="en-GB" sz="1800" dirty="0"/>
              <a:t> creole:</a:t>
            </a:r>
          </a:p>
          <a:p>
            <a:pPr marL="0" indent="0">
              <a:buNone/>
            </a:pPr>
            <a:r>
              <a:rPr lang="en-GB" sz="1800" dirty="0"/>
              <a:t>Fi/fu (to) </a:t>
            </a:r>
            <a:r>
              <a:rPr lang="en-GB" sz="1800" dirty="0">
                <a:sym typeface="Wingdings" panose="05000000000000000000" pitchFamily="2" charset="2"/>
              </a:rPr>
              <a:t> </a:t>
            </a:r>
            <a:r>
              <a:rPr lang="en-GB" sz="1800" dirty="0" err="1">
                <a:sym typeface="Wingdings" panose="05000000000000000000" pitchFamily="2" charset="2"/>
              </a:rPr>
              <a:t>tu</a:t>
            </a:r>
            <a:r>
              <a:rPr lang="en-GB" sz="1800" dirty="0">
                <a:sym typeface="Wingdings" panose="05000000000000000000" pitchFamily="2" charset="2"/>
              </a:rPr>
              <a:t> (to): moving systematically through common verbs (run, eat), then verbs expressing desire, then to inceptive verbs (to start):</a:t>
            </a:r>
          </a:p>
          <a:p>
            <a:pPr marL="0" indent="0">
              <a:buNone/>
            </a:pPr>
            <a:r>
              <a:rPr lang="en-GB" sz="1800" dirty="0">
                <a:sym typeface="Wingdings" panose="05000000000000000000" pitchFamily="2" charset="2"/>
              </a:rPr>
              <a:t>Jan won fu </a:t>
            </a:r>
            <a:r>
              <a:rPr lang="en-GB" sz="1800" dirty="0" err="1">
                <a:sym typeface="Wingdings" panose="05000000000000000000" pitchFamily="2" charset="2"/>
              </a:rPr>
              <a:t>mek</a:t>
            </a:r>
            <a:r>
              <a:rPr lang="en-GB" sz="1800" dirty="0">
                <a:sym typeface="Wingdings" panose="05000000000000000000" pitchFamily="2" charset="2"/>
              </a:rPr>
              <a:t> </a:t>
            </a:r>
            <a:r>
              <a:rPr lang="en-GB" sz="1800" dirty="0" err="1">
                <a:sym typeface="Wingdings" panose="05000000000000000000" pitchFamily="2" charset="2"/>
              </a:rPr>
              <a:t>moni</a:t>
            </a:r>
            <a:r>
              <a:rPr lang="en-GB" sz="1800" dirty="0">
                <a:sym typeface="Wingdings" panose="05000000000000000000" pitchFamily="2" charset="2"/>
              </a:rPr>
              <a:t> = John wants to make money  Jan won </a:t>
            </a:r>
            <a:r>
              <a:rPr lang="en-GB" sz="1800" dirty="0" err="1">
                <a:sym typeface="Wingdings" panose="05000000000000000000" pitchFamily="2" charset="2"/>
              </a:rPr>
              <a:t>tu</a:t>
            </a:r>
            <a:r>
              <a:rPr lang="en-GB" sz="1800" dirty="0">
                <a:sym typeface="Wingdings" panose="05000000000000000000" pitchFamily="2" charset="2"/>
              </a:rPr>
              <a:t> make </a:t>
            </a:r>
            <a:r>
              <a:rPr lang="en-GB" sz="1800" dirty="0" err="1">
                <a:sym typeface="Wingdings" panose="05000000000000000000" pitchFamily="2" charset="2"/>
              </a:rPr>
              <a:t>moni</a:t>
            </a:r>
            <a:r>
              <a:rPr lang="en-GB" sz="1800" dirty="0">
                <a:sym typeface="Wingdings" panose="05000000000000000000" pitchFamily="2" charset="2"/>
              </a:rPr>
              <a:t>.</a:t>
            </a:r>
          </a:p>
          <a:p>
            <a:pPr marL="0" indent="0">
              <a:buNone/>
            </a:pPr>
            <a:endParaRPr lang="en-GB" sz="1800" dirty="0">
              <a:sym typeface="Wingdings" panose="05000000000000000000" pitchFamily="2" charset="2"/>
            </a:endParaRPr>
          </a:p>
          <a:p>
            <a:pPr marL="0" indent="0">
              <a:buNone/>
            </a:pPr>
            <a:r>
              <a:rPr lang="en-GB" sz="1800" dirty="0">
                <a:sym typeface="Wingdings" panose="05000000000000000000" pitchFamily="2" charset="2"/>
              </a:rPr>
              <a:t>More generally borrowing of dominant (English?) language vocabulary </a:t>
            </a:r>
          </a:p>
          <a:p>
            <a:pPr marL="0" indent="0">
              <a:buNone/>
            </a:pPr>
            <a:r>
              <a:rPr lang="en-GB" sz="1800" dirty="0">
                <a:sym typeface="Wingdings" panose="05000000000000000000" pitchFamily="2" charset="2"/>
              </a:rPr>
              <a:t>Tok Pisin is borrowing English precise </a:t>
            </a:r>
            <a:r>
              <a:rPr lang="en-GB" sz="1800" dirty="0" err="1">
                <a:sym typeface="Wingdings" panose="05000000000000000000" pitchFamily="2" charset="2"/>
              </a:rPr>
              <a:t>phares</a:t>
            </a:r>
            <a:r>
              <a:rPr lang="en-GB" sz="1800" dirty="0">
                <a:sym typeface="Wingdings" panose="05000000000000000000" pitchFamily="2" charset="2"/>
              </a:rPr>
              <a:t> for time particularly in (increasingly) urban areas: ‘wan and </a:t>
            </a:r>
            <a:r>
              <a:rPr lang="en-GB" sz="1800" dirty="0" err="1">
                <a:sym typeface="Wingdings" panose="05000000000000000000" pitchFamily="2" charset="2"/>
              </a:rPr>
              <a:t>hauf</a:t>
            </a:r>
            <a:r>
              <a:rPr lang="en-GB" sz="1800" dirty="0">
                <a:sym typeface="Wingdings" panose="05000000000000000000" pitchFamily="2" charset="2"/>
              </a:rPr>
              <a:t> </a:t>
            </a:r>
            <a:r>
              <a:rPr lang="en-GB" sz="1800" dirty="0" err="1">
                <a:sym typeface="Wingdings" panose="05000000000000000000" pitchFamily="2" charset="2"/>
              </a:rPr>
              <a:t>aus</a:t>
            </a:r>
            <a:r>
              <a:rPr lang="en-GB" sz="1800" dirty="0">
                <a:sym typeface="Wingdings" panose="05000000000000000000" pitchFamily="2" charset="2"/>
              </a:rPr>
              <a:t>’. This is leading to the more general use of ‘s’ as plural. </a:t>
            </a:r>
          </a:p>
          <a:p>
            <a:pPr marL="0" indent="0">
              <a:buNone/>
            </a:pPr>
            <a:endParaRPr lang="en-GB" sz="1800" dirty="0">
              <a:sym typeface="Wingdings" panose="05000000000000000000" pitchFamily="2" charset="2"/>
            </a:endParaRPr>
          </a:p>
          <a:p>
            <a:pPr marL="0" indent="0">
              <a:buNone/>
            </a:pPr>
            <a:r>
              <a:rPr lang="en-GB" sz="1800" dirty="0">
                <a:sym typeface="Wingdings" panose="05000000000000000000" pitchFamily="2" charset="2"/>
              </a:rPr>
              <a:t>In everyday speech (standard) English (or Australian) sentences can be interchanged with creole in the case of Tok Pisin. (code switching which can be  part of the death of a language) </a:t>
            </a:r>
            <a:endParaRPr lang="en-GB" sz="1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6047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D1486-2A5A-4DDD-A6F0-B3C4EF9ADBC2}"/>
              </a:ext>
            </a:extLst>
          </p:cNvPr>
          <p:cNvSpPr>
            <a:spLocks noGrp="1"/>
          </p:cNvSpPr>
          <p:nvPr>
            <p:ph type="title"/>
          </p:nvPr>
        </p:nvSpPr>
        <p:spPr/>
        <p:txBody>
          <a:bodyPr/>
          <a:lstStyle/>
          <a:p>
            <a:r>
              <a:rPr lang="en-GB" dirty="0"/>
              <a:t>Language murder</a:t>
            </a:r>
          </a:p>
        </p:txBody>
      </p:sp>
      <p:sp>
        <p:nvSpPr>
          <p:cNvPr id="3" name="Content Placeholder 2">
            <a:extLst>
              <a:ext uri="{FF2B5EF4-FFF2-40B4-BE49-F238E27FC236}">
                <a16:creationId xmlns:a16="http://schemas.microsoft.com/office/drawing/2014/main" id="{41EE5648-2F84-418F-929C-D9D64008465F}"/>
              </a:ext>
            </a:extLst>
          </p:cNvPr>
          <p:cNvSpPr>
            <a:spLocks noGrp="1"/>
          </p:cNvSpPr>
          <p:nvPr>
            <p:ph idx="1"/>
          </p:nvPr>
        </p:nvSpPr>
        <p:spPr/>
        <p:txBody>
          <a:bodyPr/>
          <a:lstStyle/>
          <a:p>
            <a:pPr marL="0" indent="0">
              <a:buNone/>
            </a:pPr>
            <a:r>
              <a:rPr lang="en-GB" dirty="0"/>
              <a:t>‘Languages at the lower end of the prestige scale retreat until there is nothing left for them to be used appropriately about’ (Norman Denison ‘Language death or language suicide’ </a:t>
            </a:r>
            <a:r>
              <a:rPr lang="en-GB" i="1" dirty="0"/>
              <a:t>Linguistics </a:t>
            </a:r>
            <a:r>
              <a:rPr lang="en-GB" dirty="0"/>
              <a:t>(1977) v. 191 13-22.</a:t>
            </a:r>
          </a:p>
        </p:txBody>
      </p:sp>
    </p:spTree>
    <p:extLst>
      <p:ext uri="{BB962C8B-B14F-4D97-AF65-F5344CB8AC3E}">
        <p14:creationId xmlns:p14="http://schemas.microsoft.com/office/powerpoint/2010/main" val="657866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03D5-9ACD-4101-A7ED-9065A0B14BA8}"/>
              </a:ext>
            </a:extLst>
          </p:cNvPr>
          <p:cNvSpPr>
            <a:spLocks noGrp="1"/>
          </p:cNvSpPr>
          <p:nvPr>
            <p:ph type="title"/>
          </p:nvPr>
        </p:nvSpPr>
        <p:spPr/>
        <p:txBody>
          <a:bodyPr/>
          <a:lstStyle/>
          <a:p>
            <a:r>
              <a:rPr lang="en-GB" dirty="0"/>
              <a:t>Case study: Welsh and Language planning</a:t>
            </a:r>
          </a:p>
        </p:txBody>
      </p:sp>
      <p:sp>
        <p:nvSpPr>
          <p:cNvPr id="3" name="Content Placeholder 2">
            <a:extLst>
              <a:ext uri="{FF2B5EF4-FFF2-40B4-BE49-F238E27FC236}">
                <a16:creationId xmlns:a16="http://schemas.microsoft.com/office/drawing/2014/main" id="{09D93A51-808E-48BA-999A-C881FEA73018}"/>
              </a:ext>
            </a:extLst>
          </p:cNvPr>
          <p:cNvSpPr>
            <a:spLocks noGrp="1"/>
          </p:cNvSpPr>
          <p:nvPr>
            <p:ph idx="1"/>
          </p:nvPr>
        </p:nvSpPr>
        <p:spPr>
          <a:xfrm>
            <a:off x="900344" y="1798992"/>
            <a:ext cx="10515600" cy="4351338"/>
          </a:xfrm>
        </p:spPr>
        <p:txBody>
          <a:bodyPr>
            <a:normAutofit fontScale="77500" lnSpcReduction="20000"/>
          </a:bodyPr>
          <a:lstStyle/>
          <a:p>
            <a:pPr marL="0" indent="0">
              <a:buNone/>
            </a:pPr>
            <a:r>
              <a:rPr lang="en-GB" dirty="0"/>
              <a:t>1911:  Welsh was noted as a minority language, spoken by 43.5 percent of the population.</a:t>
            </a:r>
          </a:p>
          <a:p>
            <a:pPr marL="0" indent="0">
              <a:buNone/>
            </a:pPr>
            <a:r>
              <a:rPr lang="en-GB" dirty="0"/>
              <a:t>1981: Small numbers of monoglot speakers recorded </a:t>
            </a:r>
          </a:p>
          <a:p>
            <a:pPr marL="0" indent="0">
              <a:buNone/>
            </a:pPr>
            <a:r>
              <a:rPr lang="en-GB" dirty="0"/>
              <a:t>2000: The teaching of Welsh has been compulsory in all schools in Wales up to age 16</a:t>
            </a:r>
          </a:p>
          <a:p>
            <a:pPr marL="0" indent="0">
              <a:buNone/>
            </a:pPr>
            <a:r>
              <a:rPr lang="en-GB" dirty="0"/>
              <a:t>2011: 19 percent of residents in Wales aged three and over were able to speak Welsh. </a:t>
            </a:r>
          </a:p>
          <a:p>
            <a:pPr marL="0" indent="0">
              <a:buNone/>
            </a:pPr>
            <a:r>
              <a:rPr lang="en-GB" dirty="0"/>
              <a:t>ONS survey March 2019: 874,600 Welsh residents (29 percent) aged three or over were able to speak Welsh. </a:t>
            </a:r>
          </a:p>
          <a:p>
            <a:pPr marL="0" indent="0">
              <a:buNone/>
            </a:pPr>
            <a:r>
              <a:rPr lang="en-GB" dirty="0"/>
              <a:t>National Survey for Wales (2017-2018) suggest that 19 per cent of the population aged 16 and over were able to speak Welsh, with an additional 12 per cent noting that they had "some Welsh speaking ability".</a:t>
            </a:r>
          </a:p>
          <a:p>
            <a:pPr marL="0" indent="0">
              <a:buNone/>
            </a:pPr>
            <a:r>
              <a:rPr lang="en-GB" dirty="0"/>
              <a:t>The Welsh Language (Wales) Measure 2011: Welsh language official: the only language that is </a:t>
            </a:r>
            <a:r>
              <a:rPr lang="en-GB" i="1" dirty="0"/>
              <a:t>de jure</a:t>
            </a:r>
            <a:r>
              <a:rPr lang="en-GB" dirty="0"/>
              <a:t> official in any part of the United Kingdom, with English being </a:t>
            </a:r>
            <a:r>
              <a:rPr lang="en-GB" i="1" dirty="0"/>
              <a:t>de facto</a:t>
            </a:r>
            <a:r>
              <a:rPr lang="en-GB" dirty="0"/>
              <a:t> official. The Welsh language, along with English, is also a </a:t>
            </a:r>
            <a:r>
              <a:rPr lang="en-GB" i="1" dirty="0"/>
              <a:t>de jure</a:t>
            </a:r>
            <a:r>
              <a:rPr lang="en-GB" dirty="0"/>
              <a:t> language of the National Assembly.</a:t>
            </a:r>
          </a:p>
          <a:p>
            <a:pPr marL="0" indent="0">
              <a:buNone/>
            </a:pPr>
            <a:endParaRPr lang="en-GB" dirty="0"/>
          </a:p>
        </p:txBody>
      </p:sp>
    </p:spTree>
    <p:extLst>
      <p:ext uri="{BB962C8B-B14F-4D97-AF65-F5344CB8AC3E}">
        <p14:creationId xmlns:p14="http://schemas.microsoft.com/office/powerpoint/2010/main" val="1592301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937CD-71CB-486E-93D4-9C1FFFA248CD}"/>
              </a:ext>
            </a:extLst>
          </p:cNvPr>
          <p:cNvSpPr>
            <a:spLocks noGrp="1"/>
          </p:cNvSpPr>
          <p:nvPr>
            <p:ph type="title"/>
          </p:nvPr>
        </p:nvSpPr>
        <p:spPr/>
        <p:txBody>
          <a:bodyPr/>
          <a:lstStyle/>
          <a:p>
            <a:r>
              <a:rPr lang="en-GB" dirty="0"/>
              <a:t>Case study: Welsh and Language planning</a:t>
            </a:r>
          </a:p>
        </p:txBody>
      </p:sp>
      <p:sp>
        <p:nvSpPr>
          <p:cNvPr id="3" name="Content Placeholder 2">
            <a:extLst>
              <a:ext uri="{FF2B5EF4-FFF2-40B4-BE49-F238E27FC236}">
                <a16:creationId xmlns:a16="http://schemas.microsoft.com/office/drawing/2014/main" id="{ECD35CE6-FEEE-43E4-8B7B-5A78289CCA0A}"/>
              </a:ext>
            </a:extLst>
          </p:cNvPr>
          <p:cNvSpPr>
            <a:spLocks noGrp="1"/>
          </p:cNvSpPr>
          <p:nvPr>
            <p:ph sz="half" idx="1"/>
          </p:nvPr>
        </p:nvSpPr>
        <p:spPr>
          <a:xfrm>
            <a:off x="838200" y="1825625"/>
            <a:ext cx="6562724" cy="4667250"/>
          </a:xfrm>
        </p:spPr>
        <p:txBody>
          <a:bodyPr>
            <a:normAutofit fontScale="62500" lnSpcReduction="20000"/>
          </a:bodyPr>
          <a:lstStyle/>
          <a:p>
            <a:pPr marL="0" indent="0">
              <a:buNone/>
            </a:pPr>
            <a:r>
              <a:rPr lang="en-GB" dirty="0"/>
              <a:t>The Welsh Language (Wales) Measure 2011:</a:t>
            </a:r>
          </a:p>
          <a:p>
            <a:pPr marL="0" indent="0">
              <a:buNone/>
            </a:pPr>
            <a:endParaRPr lang="en-GB" dirty="0"/>
          </a:p>
          <a:p>
            <a:r>
              <a:rPr lang="en-GB" dirty="0"/>
              <a:t>confirms the official status of the Welsh language</a:t>
            </a:r>
          </a:p>
          <a:p>
            <a:r>
              <a:rPr lang="en-GB" dirty="0"/>
              <a:t>creates a new system of placing duties on bodies to provide services through the medium of Welsh</a:t>
            </a:r>
          </a:p>
          <a:p>
            <a:r>
              <a:rPr lang="en-GB" dirty="0"/>
              <a:t>creates a Welsh Language Commissioner with strong enforcement powers to protect the rights of Welsh-speaking people to access services through the medium of Welsh</a:t>
            </a:r>
          </a:p>
          <a:p>
            <a:r>
              <a:rPr lang="en-GB" dirty="0"/>
              <a:t>establishes a Welsh Language Tribunal</a:t>
            </a:r>
          </a:p>
          <a:p>
            <a:r>
              <a:rPr lang="en-GB" dirty="0"/>
              <a:t>gives individuals and bodies the right to appeal decisions made in relation to the provision of services through the medium of Welsh</a:t>
            </a:r>
          </a:p>
          <a:p>
            <a:r>
              <a:rPr lang="en-GB" dirty="0"/>
              <a:t>creates a Welsh Language Partnership Council to advise Government on its strategy in relation to the Welsh language</a:t>
            </a:r>
          </a:p>
          <a:p>
            <a:r>
              <a:rPr lang="en-GB" dirty="0"/>
              <a:t>allows for an official investigation by the Welsh Language Commissioner of instances where there is an attempt to interfere with the freedom of Welsh-speaking people to use the language with one another</a:t>
            </a:r>
            <a:endParaRPr lang="en-GB" baseline="30000" dirty="0"/>
          </a:p>
          <a:p>
            <a:endParaRPr lang="en-GB" dirty="0"/>
          </a:p>
          <a:p>
            <a:pPr marL="0" indent="0">
              <a:buNone/>
            </a:pPr>
            <a:endParaRPr lang="en-GB" dirty="0"/>
          </a:p>
        </p:txBody>
      </p:sp>
      <p:pic>
        <p:nvPicPr>
          <p:cNvPr id="5" name="Content Placeholder 4">
            <a:extLst>
              <a:ext uri="{FF2B5EF4-FFF2-40B4-BE49-F238E27FC236}">
                <a16:creationId xmlns:a16="http://schemas.microsoft.com/office/drawing/2014/main" id="{DF08C315-11D9-44AD-866C-1AC9C61E830E}"/>
              </a:ext>
            </a:extLst>
          </p:cNvPr>
          <p:cNvPicPr>
            <a:picLocks noGrp="1" noChangeAspect="1"/>
          </p:cNvPicPr>
          <p:nvPr>
            <p:ph sz="half" idx="2"/>
          </p:nvPr>
        </p:nvPicPr>
        <p:blipFill>
          <a:blip r:embed="rId2"/>
          <a:stretch>
            <a:fillRect/>
          </a:stretch>
        </p:blipFill>
        <p:spPr>
          <a:xfrm>
            <a:off x="7400924" y="1825625"/>
            <a:ext cx="3590925" cy="3071019"/>
          </a:xfrm>
          <a:prstGeom prst="rect">
            <a:avLst/>
          </a:prstGeom>
        </p:spPr>
      </p:pic>
    </p:spTree>
    <p:extLst>
      <p:ext uri="{BB962C8B-B14F-4D97-AF65-F5344CB8AC3E}">
        <p14:creationId xmlns:p14="http://schemas.microsoft.com/office/powerpoint/2010/main" val="2910156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51820-48FB-49BE-8AD6-8CB18BDB2BBC}"/>
              </a:ext>
            </a:extLst>
          </p:cNvPr>
          <p:cNvSpPr>
            <a:spLocks noGrp="1"/>
          </p:cNvSpPr>
          <p:nvPr>
            <p:ph type="title"/>
          </p:nvPr>
        </p:nvSpPr>
        <p:spPr/>
        <p:txBody>
          <a:bodyPr/>
          <a:lstStyle/>
          <a:p>
            <a:r>
              <a:rPr lang="en-GB" dirty="0"/>
              <a:t>Case study: Welsh and Language planning</a:t>
            </a:r>
          </a:p>
        </p:txBody>
      </p:sp>
      <p:sp>
        <p:nvSpPr>
          <p:cNvPr id="3" name="Content Placeholder 2">
            <a:extLst>
              <a:ext uri="{FF2B5EF4-FFF2-40B4-BE49-F238E27FC236}">
                <a16:creationId xmlns:a16="http://schemas.microsoft.com/office/drawing/2014/main" id="{75DFE7AD-9CC5-4AFF-9D9D-306AFD544AB8}"/>
              </a:ext>
            </a:extLst>
          </p:cNvPr>
          <p:cNvSpPr>
            <a:spLocks noGrp="1"/>
          </p:cNvSpPr>
          <p:nvPr>
            <p:ph idx="1"/>
          </p:nvPr>
        </p:nvSpPr>
        <p:spPr>
          <a:xfrm>
            <a:off x="838200" y="1690688"/>
            <a:ext cx="10515600" cy="4486275"/>
          </a:xfrm>
        </p:spPr>
        <p:txBody>
          <a:bodyPr>
            <a:normAutofit fontScale="70000" lnSpcReduction="20000"/>
          </a:bodyPr>
          <a:lstStyle/>
          <a:p>
            <a:pPr marL="0" indent="0">
              <a:buNone/>
            </a:pPr>
            <a:r>
              <a:rPr lang="en-GB" dirty="0"/>
              <a:t>Please read these materials: </a:t>
            </a:r>
          </a:p>
          <a:p>
            <a:pPr marL="0" indent="0">
              <a:buNone/>
            </a:pPr>
            <a:endParaRPr lang="en-GB" dirty="0"/>
          </a:p>
          <a:p>
            <a:pPr marL="0" indent="0">
              <a:buNone/>
            </a:pPr>
            <a:r>
              <a:rPr lang="en-GB" sz="2000" dirty="0"/>
              <a:t>Welsh Language Act 1993:</a:t>
            </a:r>
          </a:p>
          <a:p>
            <a:pPr marL="0" indent="0">
              <a:buNone/>
            </a:pPr>
            <a:r>
              <a:rPr lang="en-GB" sz="2000" dirty="0">
                <a:hlinkClick r:id="rId2"/>
              </a:rPr>
              <a:t>http://www.legislation.gov.uk/ukpga/1993/38/contents</a:t>
            </a:r>
            <a:endParaRPr lang="en-GB" sz="2000" dirty="0"/>
          </a:p>
          <a:p>
            <a:pPr marL="0" indent="0">
              <a:buNone/>
            </a:pPr>
            <a:endParaRPr lang="en-GB" sz="2000" dirty="0"/>
          </a:p>
          <a:p>
            <a:pPr marL="0" indent="0">
              <a:buNone/>
            </a:pPr>
            <a:r>
              <a:rPr lang="en-GB" sz="2000" dirty="0"/>
              <a:t>The Welsh centre for language planning:</a:t>
            </a:r>
          </a:p>
          <a:p>
            <a:pPr marL="0" indent="0">
              <a:buNone/>
            </a:pPr>
            <a:r>
              <a:rPr lang="en-GB" sz="2000" dirty="0">
                <a:hlinkClick r:id="rId3"/>
              </a:rPr>
              <a:t>Https://www.iaith.cymru/en</a:t>
            </a:r>
            <a:endParaRPr lang="en-GB" sz="2000" dirty="0"/>
          </a:p>
          <a:p>
            <a:pPr marL="0" indent="0">
              <a:buNone/>
            </a:pPr>
            <a:endParaRPr lang="en-GB" sz="2000" dirty="0"/>
          </a:p>
          <a:p>
            <a:pPr marL="0" indent="0">
              <a:buNone/>
            </a:pPr>
            <a:r>
              <a:rPr lang="en-GB" sz="2000" dirty="0"/>
              <a:t>Welsh Language Promotion Plan: </a:t>
            </a:r>
            <a:r>
              <a:rPr lang="en-GB" sz="2000" dirty="0">
                <a:hlinkClick r:id="rId4"/>
              </a:rPr>
              <a:t>http://www.comisiynyddygymraeg.cymru/hybu/en/home/Pages/cynllun_hybu.aspx</a:t>
            </a:r>
            <a:endParaRPr lang="en-GB" sz="2000" dirty="0"/>
          </a:p>
          <a:p>
            <a:pPr marL="0" indent="0">
              <a:buNone/>
            </a:pPr>
            <a:endParaRPr lang="en-GB" sz="2000" dirty="0"/>
          </a:p>
          <a:p>
            <a:pPr marL="0" indent="0">
              <a:buNone/>
            </a:pPr>
            <a:r>
              <a:rPr lang="en-GB" sz="2000" dirty="0"/>
              <a:t>Welsh language on GOV.UK:</a:t>
            </a:r>
          </a:p>
          <a:p>
            <a:pPr marL="0" indent="0">
              <a:buNone/>
            </a:pPr>
            <a:r>
              <a:rPr lang="en-GB" sz="2000" dirty="0">
                <a:hlinkClick r:id="rId5"/>
              </a:rPr>
              <a:t>https://www.gov.uk/guidance/content-design/welsh-language-on-gov-uk</a:t>
            </a:r>
            <a:endParaRPr lang="en-GB" sz="2000" dirty="0"/>
          </a:p>
          <a:p>
            <a:pPr marL="0" indent="0">
              <a:buNone/>
            </a:pPr>
            <a:endParaRPr lang="en-GB" sz="2000" dirty="0"/>
          </a:p>
          <a:p>
            <a:pPr marL="0" indent="0">
              <a:buNone/>
            </a:pPr>
            <a:r>
              <a:rPr lang="en-GB" sz="2000" dirty="0" err="1">
                <a:hlinkClick r:id="rId6"/>
              </a:rPr>
              <a:t>Cymraeg</a:t>
            </a:r>
            <a:r>
              <a:rPr lang="en-GB" sz="2000" dirty="0">
                <a:hlinkClick r:id="rId6"/>
              </a:rPr>
              <a:t> 2050 :A million Welsh speakers </a:t>
            </a:r>
          </a:p>
          <a:p>
            <a:pPr marL="0" indent="0">
              <a:buNone/>
            </a:pPr>
            <a:r>
              <a:rPr lang="en-GB" sz="2000" dirty="0">
                <a:hlinkClick r:id="rId6"/>
              </a:rPr>
              <a:t>https://gov.wales/sites/default/files/publications/2018-12/cymraeg-2050-welsh-language-strategy.pdf</a:t>
            </a:r>
            <a:endParaRPr lang="en-GB" sz="2000" dirty="0"/>
          </a:p>
          <a:p>
            <a:pPr marL="0" indent="0">
              <a:buNone/>
            </a:pPr>
            <a:endParaRPr lang="en-GB" sz="2000" dirty="0"/>
          </a:p>
          <a:p>
            <a:pPr marL="0" indent="0">
              <a:buNone/>
            </a:pPr>
            <a:endParaRPr lang="en-GB" sz="2000"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38664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A0796-3DC8-4DF6-8A73-151F2207B7C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61C204EF-35A6-4CF6-A04C-623FC5B34A45}"/>
              </a:ext>
            </a:extLst>
          </p:cNvPr>
          <p:cNvSpPr>
            <a:spLocks noGrp="1"/>
          </p:cNvSpPr>
          <p:nvPr>
            <p:ph idx="1"/>
          </p:nvPr>
        </p:nvSpPr>
        <p:spPr/>
        <p:txBody>
          <a:bodyPr>
            <a:normAutofit fontScale="92500"/>
          </a:bodyPr>
          <a:lstStyle/>
          <a:p>
            <a:pPr marL="0" indent="0">
              <a:buNone/>
            </a:pPr>
            <a:r>
              <a:rPr lang="en-GB" dirty="0"/>
              <a:t>Aitchison, J. </a:t>
            </a:r>
            <a:r>
              <a:rPr lang="en-GB" i="1" dirty="0"/>
              <a:t>The Seeds of Speech </a:t>
            </a:r>
            <a:r>
              <a:rPr lang="en-GB" dirty="0"/>
              <a:t>(Cambridge: CUP, 1996)</a:t>
            </a:r>
          </a:p>
          <a:p>
            <a:pPr marL="0" indent="0">
              <a:buNone/>
            </a:pPr>
            <a:r>
              <a:rPr lang="en-GB" dirty="0"/>
              <a:t>Kaplan, R.B., and R.B. </a:t>
            </a:r>
            <a:r>
              <a:rPr lang="en-GB" dirty="0" err="1"/>
              <a:t>Baldauf</a:t>
            </a:r>
            <a:r>
              <a:rPr lang="en-GB" dirty="0"/>
              <a:t> </a:t>
            </a:r>
            <a:r>
              <a:rPr lang="en-GB" i="1" dirty="0"/>
              <a:t>Language Planning: From Practice to Theory </a:t>
            </a:r>
            <a:r>
              <a:rPr lang="en-GB" dirty="0"/>
              <a:t>(Clevedon: Multilingual Matters</a:t>
            </a:r>
            <a:r>
              <a:rPr lang="en-GB" i="1" dirty="0"/>
              <a:t>,</a:t>
            </a:r>
            <a:r>
              <a:rPr lang="en-GB" dirty="0"/>
              <a:t> 1997)</a:t>
            </a:r>
          </a:p>
          <a:p>
            <a:pPr marL="0" indent="0">
              <a:buNone/>
            </a:pPr>
            <a:r>
              <a:rPr lang="en-GB" dirty="0"/>
              <a:t>Liddicoat, A. </a:t>
            </a:r>
            <a:r>
              <a:rPr lang="en-GB" i="1" dirty="0"/>
              <a:t>Language Planning and Policy : Issues in Language Planning and Literacy  </a:t>
            </a:r>
            <a:r>
              <a:rPr lang="en-GB" dirty="0"/>
              <a:t>(Clevedon ; Buffalo: Multilingual Matters, 2007) </a:t>
            </a:r>
          </a:p>
          <a:p>
            <a:pPr marL="0" indent="0">
              <a:buNone/>
            </a:pPr>
            <a:r>
              <a:rPr lang="en-GB" dirty="0" err="1"/>
              <a:t>Mufwene</a:t>
            </a:r>
            <a:r>
              <a:rPr lang="en-GB" dirty="0"/>
              <a:t>, S. "Language Birth and Death" </a:t>
            </a:r>
            <a:r>
              <a:rPr lang="en-GB" i="1" dirty="0"/>
              <a:t>Annual Review of Anthropology </a:t>
            </a:r>
            <a:r>
              <a:rPr lang="en-GB" dirty="0"/>
              <a:t>33 (2004): 201-22.</a:t>
            </a:r>
          </a:p>
          <a:p>
            <a:pPr marL="0" indent="0">
              <a:buNone/>
            </a:pPr>
            <a:r>
              <a:rPr lang="en-GB" dirty="0"/>
              <a:t>Siegel, J. </a:t>
            </a:r>
            <a:r>
              <a:rPr lang="en-GB" i="1" dirty="0"/>
              <a:t>The Emergence of Pidgin and Creole Languages </a:t>
            </a:r>
            <a:r>
              <a:rPr lang="en-GB" dirty="0"/>
              <a:t>(Oxford: OUP, 2008)</a:t>
            </a:r>
          </a:p>
          <a:p>
            <a:pPr marL="0" indent="0">
              <a:buNone/>
            </a:pPr>
            <a:r>
              <a:rPr lang="en-GB" dirty="0"/>
              <a:t>Williams, C.H. </a:t>
            </a:r>
            <a:r>
              <a:rPr lang="en-GB" i="1" dirty="0"/>
              <a:t>Language Revitalization : Policy and Planning in Wales</a:t>
            </a:r>
            <a:r>
              <a:rPr lang="en-GB" dirty="0"/>
              <a:t> (Cardiff: U of Wales, 2000)</a:t>
            </a:r>
          </a:p>
        </p:txBody>
      </p:sp>
    </p:spTree>
    <p:extLst>
      <p:ext uri="{BB962C8B-B14F-4D97-AF65-F5344CB8AC3E}">
        <p14:creationId xmlns:p14="http://schemas.microsoft.com/office/powerpoint/2010/main" val="3812017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TotalTime>
  <Words>1309</Words>
  <Application>Microsoft Office PowerPoint</Application>
  <PresentationFormat>Widescreen</PresentationFormat>
  <Paragraphs>111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Language: Birth</vt:lpstr>
      <vt:lpstr>Language Birth: The pidgin</vt:lpstr>
      <vt:lpstr>New Guinea Pidgin or Tok Pisin</vt:lpstr>
      <vt:lpstr>New Guinea Pidgin or Tok Pisin non-English vocabulary and structure examples: </vt:lpstr>
      <vt:lpstr>New Guinea Pidgin or Tok Pisin</vt:lpstr>
      <vt:lpstr>Creolisation</vt:lpstr>
      <vt:lpstr>Language death:</vt:lpstr>
      <vt:lpstr>Language murder</vt:lpstr>
      <vt:lpstr>Case study: Welsh and Language planning</vt:lpstr>
      <vt:lpstr>Case study: Welsh and Language planning</vt:lpstr>
      <vt:lpstr>Case study: Welsh and Language planning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Language: Birth</dc:title>
  <dc:creator>Susie Wright</dc:creator>
  <cp:lastModifiedBy>Susie Wright</cp:lastModifiedBy>
  <cp:revision>25</cp:revision>
  <dcterms:created xsi:type="dcterms:W3CDTF">2020-04-07T09:17:40Z</dcterms:created>
  <dcterms:modified xsi:type="dcterms:W3CDTF">2021-03-01T08:48:15Z</dcterms:modified>
</cp:coreProperties>
</file>