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 snapToGrid="0">
      <p:cViewPr varScale="1">
        <p:scale>
          <a:sx n="70" d="100"/>
          <a:sy n="70" d="100"/>
        </p:scale>
        <p:origin x="696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energygb.org/" TargetMode="External"/><Relationship Id="rId1" Type="http://schemas.openxmlformats.org/officeDocument/2006/relationships/hyperlink" Target="https://www.iea.org/" TargetMode="External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energygb.org/" TargetMode="External"/><Relationship Id="rId1" Type="http://schemas.openxmlformats.org/officeDocument/2006/relationships/hyperlink" Target="https://www.iea.org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E029E6-C53A-49AB-AB6C-9224C4DA690C}" type="doc">
      <dgm:prSet loTypeId="urn:microsoft.com/office/officeart/2005/8/layout/process4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FE95CB6-1FC8-40AE-B9BF-5CBE522F7867}">
      <dgm:prSet/>
      <dgm:spPr/>
      <dgm:t>
        <a:bodyPr/>
        <a:lstStyle/>
        <a:p>
          <a:r>
            <a:rPr lang="en-GB" b="1"/>
            <a:t>Market growth:</a:t>
          </a:r>
          <a:r>
            <a:rPr lang="en-GB"/>
            <a:t> Global smart energy market projected to grow at </a:t>
          </a:r>
          <a:r>
            <a:rPr lang="en-GB" b="1"/>
            <a:t>13.5% CAGR by 2030</a:t>
          </a:r>
          <a:endParaRPr lang="en-US"/>
        </a:p>
      </dgm:t>
    </dgm:pt>
    <dgm:pt modelId="{8A2CD65B-2C9C-4194-A387-FB7554468C1E}" type="parTrans" cxnId="{42F4E550-DB22-4CF3-8E82-283F246192E1}">
      <dgm:prSet/>
      <dgm:spPr/>
      <dgm:t>
        <a:bodyPr/>
        <a:lstStyle/>
        <a:p>
          <a:endParaRPr lang="en-US"/>
        </a:p>
      </dgm:t>
    </dgm:pt>
    <dgm:pt modelId="{15E37A25-77E8-4CBA-B4B3-0E10535AFA58}" type="sibTrans" cxnId="{42F4E550-DB22-4CF3-8E82-283F246192E1}">
      <dgm:prSet/>
      <dgm:spPr/>
      <dgm:t>
        <a:bodyPr/>
        <a:lstStyle/>
        <a:p>
          <a:endParaRPr lang="en-US"/>
        </a:p>
      </dgm:t>
    </dgm:pt>
    <dgm:pt modelId="{9F99E413-858B-4DB8-9C12-C03DBFCA50F1}">
      <dgm:prSet/>
      <dgm:spPr/>
      <dgm:t>
        <a:bodyPr/>
        <a:lstStyle/>
        <a:p>
          <a:r>
            <a:rPr lang="en-GB" b="1"/>
            <a:t>Target customers:</a:t>
          </a:r>
          <a:endParaRPr lang="en-US"/>
        </a:p>
      </dgm:t>
    </dgm:pt>
    <dgm:pt modelId="{A9FD6331-CD8B-4D17-9A43-99892660D033}" type="parTrans" cxnId="{BE97397F-E5F1-43CC-BA9A-B4456CD44672}">
      <dgm:prSet/>
      <dgm:spPr/>
      <dgm:t>
        <a:bodyPr/>
        <a:lstStyle/>
        <a:p>
          <a:endParaRPr lang="en-US"/>
        </a:p>
      </dgm:t>
    </dgm:pt>
    <dgm:pt modelId="{C3D7B53E-FF49-488C-B04E-2A9017DE7BC0}" type="sibTrans" cxnId="{BE97397F-E5F1-43CC-BA9A-B4456CD44672}">
      <dgm:prSet/>
      <dgm:spPr/>
      <dgm:t>
        <a:bodyPr/>
        <a:lstStyle/>
        <a:p>
          <a:endParaRPr lang="en-US"/>
        </a:p>
      </dgm:t>
    </dgm:pt>
    <dgm:pt modelId="{3C83ED23-B3CC-438B-89A7-74575ADE67F7}">
      <dgm:prSet/>
      <dgm:spPr/>
      <dgm:t>
        <a:bodyPr/>
        <a:lstStyle/>
        <a:p>
          <a:r>
            <a:rPr lang="en-GB" b="1"/>
            <a:t>Residential:</a:t>
          </a:r>
          <a:r>
            <a:rPr lang="en-GB"/>
            <a:t> Homeowners reducing energy costs</a:t>
          </a:r>
          <a:endParaRPr lang="en-US"/>
        </a:p>
      </dgm:t>
    </dgm:pt>
    <dgm:pt modelId="{405DE4F2-AA95-4212-816A-965F4CFC2E12}" type="parTrans" cxnId="{537D2CA3-984B-4574-89C6-BC2999643281}">
      <dgm:prSet/>
      <dgm:spPr/>
      <dgm:t>
        <a:bodyPr/>
        <a:lstStyle/>
        <a:p>
          <a:endParaRPr lang="en-US"/>
        </a:p>
      </dgm:t>
    </dgm:pt>
    <dgm:pt modelId="{35257C88-50D1-440B-9C72-59ABE2C100D2}" type="sibTrans" cxnId="{537D2CA3-984B-4574-89C6-BC2999643281}">
      <dgm:prSet/>
      <dgm:spPr/>
      <dgm:t>
        <a:bodyPr/>
        <a:lstStyle/>
        <a:p>
          <a:endParaRPr lang="en-US"/>
        </a:p>
      </dgm:t>
    </dgm:pt>
    <dgm:pt modelId="{F8D09591-C0A1-4750-9A78-34EBD5EB9B0B}">
      <dgm:prSet/>
      <dgm:spPr/>
      <dgm:t>
        <a:bodyPr/>
        <a:lstStyle/>
        <a:p>
          <a:r>
            <a:rPr lang="en-GB" b="1"/>
            <a:t>Commercial:</a:t>
          </a:r>
          <a:r>
            <a:rPr lang="en-GB"/>
            <a:t> Offices, malls, hotels seeking sustainability</a:t>
          </a:r>
          <a:endParaRPr lang="en-US"/>
        </a:p>
      </dgm:t>
    </dgm:pt>
    <dgm:pt modelId="{BA935507-ABEB-4F42-967F-A795E3F825D0}" type="parTrans" cxnId="{E7EC72B2-6660-4F72-AA54-E7B55D9D1F18}">
      <dgm:prSet/>
      <dgm:spPr/>
      <dgm:t>
        <a:bodyPr/>
        <a:lstStyle/>
        <a:p>
          <a:endParaRPr lang="en-US"/>
        </a:p>
      </dgm:t>
    </dgm:pt>
    <dgm:pt modelId="{C85977C9-8DB7-42DB-8BD9-6E9959EB9289}" type="sibTrans" cxnId="{E7EC72B2-6660-4F72-AA54-E7B55D9D1F18}">
      <dgm:prSet/>
      <dgm:spPr/>
      <dgm:t>
        <a:bodyPr/>
        <a:lstStyle/>
        <a:p>
          <a:endParaRPr lang="en-US"/>
        </a:p>
      </dgm:t>
    </dgm:pt>
    <dgm:pt modelId="{1F2F1544-B304-4D68-8761-B2D8E1A93BDB}">
      <dgm:prSet/>
      <dgm:spPr/>
      <dgm:t>
        <a:bodyPr/>
        <a:lstStyle/>
        <a:p>
          <a:r>
            <a:rPr lang="en-GB" b="1"/>
            <a:t>Industrial:</a:t>
          </a:r>
          <a:r>
            <a:rPr lang="en-GB"/>
            <a:t> Factories optimizing energy efficiency</a:t>
          </a:r>
          <a:endParaRPr lang="en-US"/>
        </a:p>
      </dgm:t>
    </dgm:pt>
    <dgm:pt modelId="{CE7A9A8F-8FA8-4E2C-A93E-31ADC883615B}" type="parTrans" cxnId="{C54D657E-A892-42A0-9D75-7E0DE9C29F5E}">
      <dgm:prSet/>
      <dgm:spPr/>
      <dgm:t>
        <a:bodyPr/>
        <a:lstStyle/>
        <a:p>
          <a:endParaRPr lang="en-US"/>
        </a:p>
      </dgm:t>
    </dgm:pt>
    <dgm:pt modelId="{0DCCEE2F-BFB0-4D4A-B63C-453064CBCF70}" type="sibTrans" cxnId="{C54D657E-A892-42A0-9D75-7E0DE9C29F5E}">
      <dgm:prSet/>
      <dgm:spPr/>
      <dgm:t>
        <a:bodyPr/>
        <a:lstStyle/>
        <a:p>
          <a:endParaRPr lang="en-US"/>
        </a:p>
      </dgm:t>
    </dgm:pt>
    <dgm:pt modelId="{4A80E01C-382E-4D06-988D-F07C5C241A14}" type="pres">
      <dgm:prSet presAssocID="{E3E029E6-C53A-49AB-AB6C-9224C4DA690C}" presName="Name0" presStyleCnt="0">
        <dgm:presLayoutVars>
          <dgm:dir/>
          <dgm:animLvl val="lvl"/>
          <dgm:resizeHandles val="exact"/>
        </dgm:presLayoutVars>
      </dgm:prSet>
      <dgm:spPr/>
    </dgm:pt>
    <dgm:pt modelId="{E3EBD549-60F1-4E6E-BD5B-DC552468E446}" type="pres">
      <dgm:prSet presAssocID="{9F99E413-858B-4DB8-9C12-C03DBFCA50F1}" presName="boxAndChildren" presStyleCnt="0"/>
      <dgm:spPr/>
    </dgm:pt>
    <dgm:pt modelId="{15F9090A-CDD9-4F24-B501-3C39B4C6D0DF}" type="pres">
      <dgm:prSet presAssocID="{9F99E413-858B-4DB8-9C12-C03DBFCA50F1}" presName="parentTextBox" presStyleLbl="node1" presStyleIdx="0" presStyleCnt="2"/>
      <dgm:spPr/>
    </dgm:pt>
    <dgm:pt modelId="{E12F50B7-EF04-4DD0-BDAE-3D5CDA677E36}" type="pres">
      <dgm:prSet presAssocID="{9F99E413-858B-4DB8-9C12-C03DBFCA50F1}" presName="entireBox" presStyleLbl="node1" presStyleIdx="0" presStyleCnt="2"/>
      <dgm:spPr/>
    </dgm:pt>
    <dgm:pt modelId="{78AB3BA6-822B-4A22-97A0-1437DE3B0907}" type="pres">
      <dgm:prSet presAssocID="{9F99E413-858B-4DB8-9C12-C03DBFCA50F1}" presName="descendantBox" presStyleCnt="0"/>
      <dgm:spPr/>
    </dgm:pt>
    <dgm:pt modelId="{7BEAF77E-0C29-4359-A17D-C75206F5AE7C}" type="pres">
      <dgm:prSet presAssocID="{3C83ED23-B3CC-438B-89A7-74575ADE67F7}" presName="childTextBox" presStyleLbl="fgAccFollowNode1" presStyleIdx="0" presStyleCnt="3">
        <dgm:presLayoutVars>
          <dgm:bulletEnabled val="1"/>
        </dgm:presLayoutVars>
      </dgm:prSet>
      <dgm:spPr/>
    </dgm:pt>
    <dgm:pt modelId="{B0117E16-F7F4-4B4C-A4AE-CB311DC0B3E0}" type="pres">
      <dgm:prSet presAssocID="{F8D09591-C0A1-4750-9A78-34EBD5EB9B0B}" presName="childTextBox" presStyleLbl="fgAccFollowNode1" presStyleIdx="1" presStyleCnt="3">
        <dgm:presLayoutVars>
          <dgm:bulletEnabled val="1"/>
        </dgm:presLayoutVars>
      </dgm:prSet>
      <dgm:spPr/>
    </dgm:pt>
    <dgm:pt modelId="{5820BA42-325D-41BC-A6FD-7AC91ECE9F7A}" type="pres">
      <dgm:prSet presAssocID="{1F2F1544-B304-4D68-8761-B2D8E1A93BDB}" presName="childTextBox" presStyleLbl="fgAccFollowNode1" presStyleIdx="2" presStyleCnt="3">
        <dgm:presLayoutVars>
          <dgm:bulletEnabled val="1"/>
        </dgm:presLayoutVars>
      </dgm:prSet>
      <dgm:spPr/>
    </dgm:pt>
    <dgm:pt modelId="{58454B80-C63A-4EDC-A754-F1A2CC903259}" type="pres">
      <dgm:prSet presAssocID="{15E37A25-77E8-4CBA-B4B3-0E10535AFA58}" presName="sp" presStyleCnt="0"/>
      <dgm:spPr/>
    </dgm:pt>
    <dgm:pt modelId="{C48D7DE2-261D-42D0-8321-E2716B4DC459}" type="pres">
      <dgm:prSet presAssocID="{1FE95CB6-1FC8-40AE-B9BF-5CBE522F7867}" presName="arrowAndChildren" presStyleCnt="0"/>
      <dgm:spPr/>
    </dgm:pt>
    <dgm:pt modelId="{6DE2B48E-FE2C-4655-8356-089EF61E1377}" type="pres">
      <dgm:prSet presAssocID="{1FE95CB6-1FC8-40AE-B9BF-5CBE522F7867}" presName="parentTextArrow" presStyleLbl="node1" presStyleIdx="1" presStyleCnt="2"/>
      <dgm:spPr/>
    </dgm:pt>
  </dgm:ptLst>
  <dgm:cxnLst>
    <dgm:cxn modelId="{D573B208-FE1A-4BD2-8998-92D212AACD9E}" type="presOf" srcId="{1F2F1544-B304-4D68-8761-B2D8E1A93BDB}" destId="{5820BA42-325D-41BC-A6FD-7AC91ECE9F7A}" srcOrd="0" destOrd="0" presId="urn:microsoft.com/office/officeart/2005/8/layout/process4"/>
    <dgm:cxn modelId="{A34EA941-3572-4B7E-BB1B-AF4834CC8F54}" type="presOf" srcId="{9F99E413-858B-4DB8-9C12-C03DBFCA50F1}" destId="{E12F50B7-EF04-4DD0-BDAE-3D5CDA677E36}" srcOrd="1" destOrd="0" presId="urn:microsoft.com/office/officeart/2005/8/layout/process4"/>
    <dgm:cxn modelId="{42F4E550-DB22-4CF3-8E82-283F246192E1}" srcId="{E3E029E6-C53A-49AB-AB6C-9224C4DA690C}" destId="{1FE95CB6-1FC8-40AE-B9BF-5CBE522F7867}" srcOrd="0" destOrd="0" parTransId="{8A2CD65B-2C9C-4194-A387-FB7554468C1E}" sibTransId="{15E37A25-77E8-4CBA-B4B3-0E10535AFA58}"/>
    <dgm:cxn modelId="{C54D657E-A892-42A0-9D75-7E0DE9C29F5E}" srcId="{9F99E413-858B-4DB8-9C12-C03DBFCA50F1}" destId="{1F2F1544-B304-4D68-8761-B2D8E1A93BDB}" srcOrd="2" destOrd="0" parTransId="{CE7A9A8F-8FA8-4E2C-A93E-31ADC883615B}" sibTransId="{0DCCEE2F-BFB0-4D4A-B63C-453064CBCF70}"/>
    <dgm:cxn modelId="{BE97397F-E5F1-43CC-BA9A-B4456CD44672}" srcId="{E3E029E6-C53A-49AB-AB6C-9224C4DA690C}" destId="{9F99E413-858B-4DB8-9C12-C03DBFCA50F1}" srcOrd="1" destOrd="0" parTransId="{A9FD6331-CD8B-4D17-9A43-99892660D033}" sibTransId="{C3D7B53E-FF49-488C-B04E-2A9017DE7BC0}"/>
    <dgm:cxn modelId="{23FAA292-187A-4EE6-9023-440F7B9B65C1}" type="presOf" srcId="{3C83ED23-B3CC-438B-89A7-74575ADE67F7}" destId="{7BEAF77E-0C29-4359-A17D-C75206F5AE7C}" srcOrd="0" destOrd="0" presId="urn:microsoft.com/office/officeart/2005/8/layout/process4"/>
    <dgm:cxn modelId="{537D2CA3-984B-4574-89C6-BC2999643281}" srcId="{9F99E413-858B-4DB8-9C12-C03DBFCA50F1}" destId="{3C83ED23-B3CC-438B-89A7-74575ADE67F7}" srcOrd="0" destOrd="0" parTransId="{405DE4F2-AA95-4212-816A-965F4CFC2E12}" sibTransId="{35257C88-50D1-440B-9C72-59ABE2C100D2}"/>
    <dgm:cxn modelId="{378ACFA8-3E5C-4386-96FB-4794AA592554}" type="presOf" srcId="{E3E029E6-C53A-49AB-AB6C-9224C4DA690C}" destId="{4A80E01C-382E-4D06-988D-F07C5C241A14}" srcOrd="0" destOrd="0" presId="urn:microsoft.com/office/officeart/2005/8/layout/process4"/>
    <dgm:cxn modelId="{E7EC72B2-6660-4F72-AA54-E7B55D9D1F18}" srcId="{9F99E413-858B-4DB8-9C12-C03DBFCA50F1}" destId="{F8D09591-C0A1-4750-9A78-34EBD5EB9B0B}" srcOrd="1" destOrd="0" parTransId="{BA935507-ABEB-4F42-967F-A795E3F825D0}" sibTransId="{C85977C9-8DB7-42DB-8BD9-6E9959EB9289}"/>
    <dgm:cxn modelId="{526640C6-D446-49FC-B9FB-697D1C473C5E}" type="presOf" srcId="{1FE95CB6-1FC8-40AE-B9BF-5CBE522F7867}" destId="{6DE2B48E-FE2C-4655-8356-089EF61E1377}" srcOrd="0" destOrd="0" presId="urn:microsoft.com/office/officeart/2005/8/layout/process4"/>
    <dgm:cxn modelId="{4EABDEDB-FD24-4B25-866E-2480E28C5349}" type="presOf" srcId="{F8D09591-C0A1-4750-9A78-34EBD5EB9B0B}" destId="{B0117E16-F7F4-4B4C-A4AE-CB311DC0B3E0}" srcOrd="0" destOrd="0" presId="urn:microsoft.com/office/officeart/2005/8/layout/process4"/>
    <dgm:cxn modelId="{BE2175F4-0657-4AB1-9D7C-34CD90B3B9B7}" type="presOf" srcId="{9F99E413-858B-4DB8-9C12-C03DBFCA50F1}" destId="{15F9090A-CDD9-4F24-B501-3C39B4C6D0DF}" srcOrd="0" destOrd="0" presId="urn:microsoft.com/office/officeart/2005/8/layout/process4"/>
    <dgm:cxn modelId="{11FF5EE2-C71B-457F-913C-31DF866A3DC1}" type="presParOf" srcId="{4A80E01C-382E-4D06-988D-F07C5C241A14}" destId="{E3EBD549-60F1-4E6E-BD5B-DC552468E446}" srcOrd="0" destOrd="0" presId="urn:microsoft.com/office/officeart/2005/8/layout/process4"/>
    <dgm:cxn modelId="{3DB493C5-1C42-408A-9E75-5E8931E66263}" type="presParOf" srcId="{E3EBD549-60F1-4E6E-BD5B-DC552468E446}" destId="{15F9090A-CDD9-4F24-B501-3C39B4C6D0DF}" srcOrd="0" destOrd="0" presId="urn:microsoft.com/office/officeart/2005/8/layout/process4"/>
    <dgm:cxn modelId="{A36F1DCA-C85D-42EA-87BC-88BFDF14EEB7}" type="presParOf" srcId="{E3EBD549-60F1-4E6E-BD5B-DC552468E446}" destId="{E12F50B7-EF04-4DD0-BDAE-3D5CDA677E36}" srcOrd="1" destOrd="0" presId="urn:microsoft.com/office/officeart/2005/8/layout/process4"/>
    <dgm:cxn modelId="{7B5B2450-9A62-401B-92FA-688BBC5A7353}" type="presParOf" srcId="{E3EBD549-60F1-4E6E-BD5B-DC552468E446}" destId="{78AB3BA6-822B-4A22-97A0-1437DE3B0907}" srcOrd="2" destOrd="0" presId="urn:microsoft.com/office/officeart/2005/8/layout/process4"/>
    <dgm:cxn modelId="{0B0578E9-D7F9-40CF-9E4D-DFF7429DF766}" type="presParOf" srcId="{78AB3BA6-822B-4A22-97A0-1437DE3B0907}" destId="{7BEAF77E-0C29-4359-A17D-C75206F5AE7C}" srcOrd="0" destOrd="0" presId="urn:microsoft.com/office/officeart/2005/8/layout/process4"/>
    <dgm:cxn modelId="{68EDC54C-E56A-4F42-95DD-8E6E0BF3F18C}" type="presParOf" srcId="{78AB3BA6-822B-4A22-97A0-1437DE3B0907}" destId="{B0117E16-F7F4-4B4C-A4AE-CB311DC0B3E0}" srcOrd="1" destOrd="0" presId="urn:microsoft.com/office/officeart/2005/8/layout/process4"/>
    <dgm:cxn modelId="{4C1ED5D3-110E-4638-8DCC-615E45D42D05}" type="presParOf" srcId="{78AB3BA6-822B-4A22-97A0-1437DE3B0907}" destId="{5820BA42-325D-41BC-A6FD-7AC91ECE9F7A}" srcOrd="2" destOrd="0" presId="urn:microsoft.com/office/officeart/2005/8/layout/process4"/>
    <dgm:cxn modelId="{8E4AC2A3-5FBD-4C1A-9B92-20E927B0CAC9}" type="presParOf" srcId="{4A80E01C-382E-4D06-988D-F07C5C241A14}" destId="{58454B80-C63A-4EDC-A754-F1A2CC903259}" srcOrd="1" destOrd="0" presId="urn:microsoft.com/office/officeart/2005/8/layout/process4"/>
    <dgm:cxn modelId="{4C46D93C-356E-4013-83A8-540EE6EB9C75}" type="presParOf" srcId="{4A80E01C-382E-4D06-988D-F07C5C241A14}" destId="{C48D7DE2-261D-42D0-8321-E2716B4DC459}" srcOrd="2" destOrd="0" presId="urn:microsoft.com/office/officeart/2005/8/layout/process4"/>
    <dgm:cxn modelId="{71702613-06A6-43D8-B99B-ECB3BFE6B86A}" type="presParOf" srcId="{C48D7DE2-261D-42D0-8321-E2716B4DC459}" destId="{6DE2B48E-FE2C-4655-8356-089EF61E137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43A8BA-E3E8-48D9-8F24-64133DE9449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C12ED7B-08D2-49A7-87B0-C63D54FE518E}">
      <dgm:prSet/>
      <dgm:spPr/>
      <dgm:t>
        <a:bodyPr/>
        <a:lstStyle/>
        <a:p>
          <a:r>
            <a:rPr lang="en-GB" b="1"/>
            <a:t>PESTLE:</a:t>
          </a:r>
          <a:endParaRPr lang="en-US"/>
        </a:p>
      </dgm:t>
    </dgm:pt>
    <dgm:pt modelId="{0FA58C9D-DACC-4846-BAFA-355E0F2285CC}" type="parTrans" cxnId="{92772582-A95C-4D43-AE67-115AFF09108F}">
      <dgm:prSet/>
      <dgm:spPr/>
      <dgm:t>
        <a:bodyPr/>
        <a:lstStyle/>
        <a:p>
          <a:endParaRPr lang="en-US"/>
        </a:p>
      </dgm:t>
    </dgm:pt>
    <dgm:pt modelId="{26B48BD2-6CBB-4BB5-894A-C4DC291D8C28}" type="sibTrans" cxnId="{92772582-A95C-4D43-AE67-115AFF09108F}">
      <dgm:prSet/>
      <dgm:spPr/>
      <dgm:t>
        <a:bodyPr/>
        <a:lstStyle/>
        <a:p>
          <a:endParaRPr lang="en-US"/>
        </a:p>
      </dgm:t>
    </dgm:pt>
    <dgm:pt modelId="{1F4806D8-2B03-4124-812E-40BB0D3ED7E7}">
      <dgm:prSet/>
      <dgm:spPr/>
      <dgm:t>
        <a:bodyPr/>
        <a:lstStyle/>
        <a:p>
          <a:r>
            <a:rPr lang="en-GB"/>
            <a:t>Government incentives (BEIS, 2023)</a:t>
          </a:r>
          <a:endParaRPr lang="en-US"/>
        </a:p>
      </dgm:t>
    </dgm:pt>
    <dgm:pt modelId="{84CD191A-4A09-4A44-9345-55D85710579C}" type="parTrans" cxnId="{DB7B5DE6-E748-41EE-BFD0-D4B589C47D88}">
      <dgm:prSet/>
      <dgm:spPr/>
      <dgm:t>
        <a:bodyPr/>
        <a:lstStyle/>
        <a:p>
          <a:endParaRPr lang="en-US"/>
        </a:p>
      </dgm:t>
    </dgm:pt>
    <dgm:pt modelId="{5117D121-8462-4905-B046-E6FE5EC0775D}" type="sibTrans" cxnId="{DB7B5DE6-E748-41EE-BFD0-D4B589C47D88}">
      <dgm:prSet/>
      <dgm:spPr/>
      <dgm:t>
        <a:bodyPr/>
        <a:lstStyle/>
        <a:p>
          <a:endParaRPr lang="en-US"/>
        </a:p>
      </dgm:t>
    </dgm:pt>
    <dgm:pt modelId="{BD14B86D-3A8A-4F4C-AC66-1A3DA83E72BB}">
      <dgm:prSet/>
      <dgm:spPr/>
      <dgm:t>
        <a:bodyPr/>
        <a:lstStyle/>
        <a:p>
          <a:r>
            <a:rPr lang="en-GB"/>
            <a:t>Rising energy costs &amp; consumer demand</a:t>
          </a:r>
          <a:endParaRPr lang="en-US"/>
        </a:p>
      </dgm:t>
    </dgm:pt>
    <dgm:pt modelId="{53BBE7DC-C06C-4C12-94BD-972DCB03F3E9}" type="parTrans" cxnId="{438A17CE-FC3D-4C4D-AD98-DCE15C40DC7B}">
      <dgm:prSet/>
      <dgm:spPr/>
      <dgm:t>
        <a:bodyPr/>
        <a:lstStyle/>
        <a:p>
          <a:endParaRPr lang="en-US"/>
        </a:p>
      </dgm:t>
    </dgm:pt>
    <dgm:pt modelId="{1034BEC2-993C-47D2-8284-3F918E131ECE}" type="sibTrans" cxnId="{438A17CE-FC3D-4C4D-AD98-DCE15C40DC7B}">
      <dgm:prSet/>
      <dgm:spPr/>
      <dgm:t>
        <a:bodyPr/>
        <a:lstStyle/>
        <a:p>
          <a:endParaRPr lang="en-US"/>
        </a:p>
      </dgm:t>
    </dgm:pt>
    <dgm:pt modelId="{9711D2CB-620D-4932-9AB6-0211A7909D56}">
      <dgm:prSet/>
      <dgm:spPr/>
      <dgm:t>
        <a:bodyPr/>
        <a:lstStyle/>
        <a:p>
          <a:r>
            <a:rPr lang="en-GB"/>
            <a:t>AI &amp; IoT advancements improving efficiency</a:t>
          </a:r>
          <a:endParaRPr lang="en-US"/>
        </a:p>
      </dgm:t>
    </dgm:pt>
    <dgm:pt modelId="{90E7B185-E3FD-4FD7-BADD-3DE66E3AE11D}" type="parTrans" cxnId="{51FB512C-E320-4D53-A85E-C9B75007AEE4}">
      <dgm:prSet/>
      <dgm:spPr/>
      <dgm:t>
        <a:bodyPr/>
        <a:lstStyle/>
        <a:p>
          <a:endParaRPr lang="en-US"/>
        </a:p>
      </dgm:t>
    </dgm:pt>
    <dgm:pt modelId="{7A73D628-5844-4F39-8A62-C4F43D5322B7}" type="sibTrans" cxnId="{51FB512C-E320-4D53-A85E-C9B75007AEE4}">
      <dgm:prSet/>
      <dgm:spPr/>
      <dgm:t>
        <a:bodyPr/>
        <a:lstStyle/>
        <a:p>
          <a:endParaRPr lang="en-US"/>
        </a:p>
      </dgm:t>
    </dgm:pt>
    <dgm:pt modelId="{AA49AE46-24E2-4DB7-9AD2-D4BF264280F3}">
      <dgm:prSet/>
      <dgm:spPr/>
      <dgm:t>
        <a:bodyPr/>
        <a:lstStyle/>
        <a:p>
          <a:r>
            <a:rPr lang="en-GB" b="1"/>
            <a:t>SWOT:</a:t>
          </a:r>
          <a:endParaRPr lang="en-US"/>
        </a:p>
      </dgm:t>
    </dgm:pt>
    <dgm:pt modelId="{8BC3F24C-F93A-49CE-9DC6-ED2D57631A83}" type="parTrans" cxnId="{45D9D5F6-226E-4433-9382-32D4B58B4E5A}">
      <dgm:prSet/>
      <dgm:spPr/>
      <dgm:t>
        <a:bodyPr/>
        <a:lstStyle/>
        <a:p>
          <a:endParaRPr lang="en-US"/>
        </a:p>
      </dgm:t>
    </dgm:pt>
    <dgm:pt modelId="{4E6B67C1-489C-4288-B9B1-D92E4D0521F2}" type="sibTrans" cxnId="{45D9D5F6-226E-4433-9382-32D4B58B4E5A}">
      <dgm:prSet/>
      <dgm:spPr/>
      <dgm:t>
        <a:bodyPr/>
        <a:lstStyle/>
        <a:p>
          <a:endParaRPr lang="en-US"/>
        </a:p>
      </dgm:t>
    </dgm:pt>
    <dgm:pt modelId="{AFD8E0D0-240F-4A10-BD33-DC4492180960}">
      <dgm:prSet/>
      <dgm:spPr/>
      <dgm:t>
        <a:bodyPr/>
        <a:lstStyle/>
        <a:p>
          <a:r>
            <a:rPr lang="en-GB" b="1"/>
            <a:t>Strengths:</a:t>
          </a:r>
          <a:r>
            <a:rPr lang="en-GB"/>
            <a:t> AI-driven, cost-effective</a:t>
          </a:r>
          <a:endParaRPr lang="en-US"/>
        </a:p>
      </dgm:t>
    </dgm:pt>
    <dgm:pt modelId="{E38DE396-D382-4426-B8B0-F904CFFE9D6F}" type="parTrans" cxnId="{6FFEC1B1-55EC-48FB-89F0-131D3376DD0B}">
      <dgm:prSet/>
      <dgm:spPr/>
      <dgm:t>
        <a:bodyPr/>
        <a:lstStyle/>
        <a:p>
          <a:endParaRPr lang="en-US"/>
        </a:p>
      </dgm:t>
    </dgm:pt>
    <dgm:pt modelId="{45AC61BF-1B89-473E-836C-2498E6283834}" type="sibTrans" cxnId="{6FFEC1B1-55EC-48FB-89F0-131D3376DD0B}">
      <dgm:prSet/>
      <dgm:spPr/>
      <dgm:t>
        <a:bodyPr/>
        <a:lstStyle/>
        <a:p>
          <a:endParaRPr lang="en-US"/>
        </a:p>
      </dgm:t>
    </dgm:pt>
    <dgm:pt modelId="{CE570A2D-C9E1-4190-A1FA-E854602E7484}">
      <dgm:prSet/>
      <dgm:spPr/>
      <dgm:t>
        <a:bodyPr/>
        <a:lstStyle/>
        <a:p>
          <a:r>
            <a:rPr lang="en-GB" b="1"/>
            <a:t>Opportunities:</a:t>
          </a:r>
          <a:r>
            <a:rPr lang="en-GB"/>
            <a:t> Expansion into new markets</a:t>
          </a:r>
          <a:endParaRPr lang="en-US"/>
        </a:p>
      </dgm:t>
    </dgm:pt>
    <dgm:pt modelId="{202DC8E9-A8FC-4A7D-9449-322C710A48E1}" type="parTrans" cxnId="{48E5CC4D-25F6-4108-9A4A-553C9D83D1B2}">
      <dgm:prSet/>
      <dgm:spPr/>
      <dgm:t>
        <a:bodyPr/>
        <a:lstStyle/>
        <a:p>
          <a:endParaRPr lang="en-US"/>
        </a:p>
      </dgm:t>
    </dgm:pt>
    <dgm:pt modelId="{20FC596E-7809-458B-B580-C398649DEDC1}" type="sibTrans" cxnId="{48E5CC4D-25F6-4108-9A4A-553C9D83D1B2}">
      <dgm:prSet/>
      <dgm:spPr/>
      <dgm:t>
        <a:bodyPr/>
        <a:lstStyle/>
        <a:p>
          <a:endParaRPr lang="en-US"/>
        </a:p>
      </dgm:t>
    </dgm:pt>
    <dgm:pt modelId="{D184C2A0-3A02-45FA-98D1-6228FEC40F90}">
      <dgm:prSet/>
      <dgm:spPr/>
      <dgm:t>
        <a:bodyPr/>
        <a:lstStyle/>
        <a:p>
          <a:r>
            <a:rPr lang="en-GB" b="1"/>
            <a:t>Threats:</a:t>
          </a:r>
          <a:r>
            <a:rPr lang="en-GB"/>
            <a:t> Cybersecurity risks, competition</a:t>
          </a:r>
          <a:endParaRPr lang="en-US"/>
        </a:p>
      </dgm:t>
    </dgm:pt>
    <dgm:pt modelId="{F93ADEBC-D973-4584-BBF8-A96A4AE44EEC}" type="parTrans" cxnId="{EB175093-9CA4-4327-92FA-A5ADFACECACC}">
      <dgm:prSet/>
      <dgm:spPr/>
      <dgm:t>
        <a:bodyPr/>
        <a:lstStyle/>
        <a:p>
          <a:endParaRPr lang="en-US"/>
        </a:p>
      </dgm:t>
    </dgm:pt>
    <dgm:pt modelId="{57CA6F84-A4A0-4B44-AEC7-91881F40C0BF}" type="sibTrans" cxnId="{EB175093-9CA4-4327-92FA-A5ADFACECACC}">
      <dgm:prSet/>
      <dgm:spPr/>
      <dgm:t>
        <a:bodyPr/>
        <a:lstStyle/>
        <a:p>
          <a:endParaRPr lang="en-US"/>
        </a:p>
      </dgm:t>
    </dgm:pt>
    <dgm:pt modelId="{7B688208-439F-4C61-A164-BE1E8AE6474A}" type="pres">
      <dgm:prSet presAssocID="{C843A8BA-E3E8-48D9-8F24-64133DE94495}" presName="linear" presStyleCnt="0">
        <dgm:presLayoutVars>
          <dgm:animLvl val="lvl"/>
          <dgm:resizeHandles val="exact"/>
        </dgm:presLayoutVars>
      </dgm:prSet>
      <dgm:spPr/>
    </dgm:pt>
    <dgm:pt modelId="{A3C68E5F-22B9-4EDD-88B4-C0400982FA9F}" type="pres">
      <dgm:prSet presAssocID="{DC12ED7B-08D2-49A7-87B0-C63D54FE518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A5DBCC8-F371-4B71-B21E-6AB348E0A3D7}" type="pres">
      <dgm:prSet presAssocID="{DC12ED7B-08D2-49A7-87B0-C63D54FE518E}" presName="childText" presStyleLbl="revTx" presStyleIdx="0" presStyleCnt="2">
        <dgm:presLayoutVars>
          <dgm:bulletEnabled val="1"/>
        </dgm:presLayoutVars>
      </dgm:prSet>
      <dgm:spPr/>
    </dgm:pt>
    <dgm:pt modelId="{20A7FEF0-B1AE-405F-989F-BA886334E756}" type="pres">
      <dgm:prSet presAssocID="{AA49AE46-24E2-4DB7-9AD2-D4BF264280F3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5144711-B7F5-4A67-A26F-0B1D4A88FC3E}" type="pres">
      <dgm:prSet presAssocID="{AA49AE46-24E2-4DB7-9AD2-D4BF264280F3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5ED96E21-C2AB-47CA-B29E-A2EEF6389ADA}" type="presOf" srcId="{AA49AE46-24E2-4DB7-9AD2-D4BF264280F3}" destId="{20A7FEF0-B1AE-405F-989F-BA886334E756}" srcOrd="0" destOrd="0" presId="urn:microsoft.com/office/officeart/2005/8/layout/vList2"/>
    <dgm:cxn modelId="{51FB512C-E320-4D53-A85E-C9B75007AEE4}" srcId="{DC12ED7B-08D2-49A7-87B0-C63D54FE518E}" destId="{9711D2CB-620D-4932-9AB6-0211A7909D56}" srcOrd="2" destOrd="0" parTransId="{90E7B185-E3FD-4FD7-BADD-3DE66E3AE11D}" sibTransId="{7A73D628-5844-4F39-8A62-C4F43D5322B7}"/>
    <dgm:cxn modelId="{C6F74743-BCC5-420A-B7FF-9132A8535A50}" type="presOf" srcId="{CE570A2D-C9E1-4190-A1FA-E854602E7484}" destId="{C5144711-B7F5-4A67-A26F-0B1D4A88FC3E}" srcOrd="0" destOrd="1" presId="urn:microsoft.com/office/officeart/2005/8/layout/vList2"/>
    <dgm:cxn modelId="{046B086D-EB93-45F0-9C81-40254A8E6FFE}" type="presOf" srcId="{9711D2CB-620D-4932-9AB6-0211A7909D56}" destId="{6A5DBCC8-F371-4B71-B21E-6AB348E0A3D7}" srcOrd="0" destOrd="2" presId="urn:microsoft.com/office/officeart/2005/8/layout/vList2"/>
    <dgm:cxn modelId="{48E5CC4D-25F6-4108-9A4A-553C9D83D1B2}" srcId="{AA49AE46-24E2-4DB7-9AD2-D4BF264280F3}" destId="{CE570A2D-C9E1-4190-A1FA-E854602E7484}" srcOrd="1" destOrd="0" parTransId="{202DC8E9-A8FC-4A7D-9449-322C710A48E1}" sibTransId="{20FC596E-7809-458B-B580-C398649DEDC1}"/>
    <dgm:cxn modelId="{92772582-A95C-4D43-AE67-115AFF09108F}" srcId="{C843A8BA-E3E8-48D9-8F24-64133DE94495}" destId="{DC12ED7B-08D2-49A7-87B0-C63D54FE518E}" srcOrd="0" destOrd="0" parTransId="{0FA58C9D-DACC-4846-BAFA-355E0F2285CC}" sibTransId="{26B48BD2-6CBB-4BB5-894A-C4DC291D8C28}"/>
    <dgm:cxn modelId="{EB175093-9CA4-4327-92FA-A5ADFACECACC}" srcId="{AA49AE46-24E2-4DB7-9AD2-D4BF264280F3}" destId="{D184C2A0-3A02-45FA-98D1-6228FEC40F90}" srcOrd="2" destOrd="0" parTransId="{F93ADEBC-D973-4584-BBF8-A96A4AE44EEC}" sibTransId="{57CA6F84-A4A0-4B44-AEC7-91881F40C0BF}"/>
    <dgm:cxn modelId="{6FFEC1B1-55EC-48FB-89F0-131D3376DD0B}" srcId="{AA49AE46-24E2-4DB7-9AD2-D4BF264280F3}" destId="{AFD8E0D0-240F-4A10-BD33-DC4492180960}" srcOrd="0" destOrd="0" parTransId="{E38DE396-D382-4426-B8B0-F904CFFE9D6F}" sibTransId="{45AC61BF-1B89-473E-836C-2498E6283834}"/>
    <dgm:cxn modelId="{BF3AD7B3-017E-460A-A19C-3EFBED998E06}" type="presOf" srcId="{BD14B86D-3A8A-4F4C-AC66-1A3DA83E72BB}" destId="{6A5DBCC8-F371-4B71-B21E-6AB348E0A3D7}" srcOrd="0" destOrd="1" presId="urn:microsoft.com/office/officeart/2005/8/layout/vList2"/>
    <dgm:cxn modelId="{9E3FD8CD-55E0-4C71-9F25-A788C228E9E1}" type="presOf" srcId="{1F4806D8-2B03-4124-812E-40BB0D3ED7E7}" destId="{6A5DBCC8-F371-4B71-B21E-6AB348E0A3D7}" srcOrd="0" destOrd="0" presId="urn:microsoft.com/office/officeart/2005/8/layout/vList2"/>
    <dgm:cxn modelId="{438A17CE-FC3D-4C4D-AD98-DCE15C40DC7B}" srcId="{DC12ED7B-08D2-49A7-87B0-C63D54FE518E}" destId="{BD14B86D-3A8A-4F4C-AC66-1A3DA83E72BB}" srcOrd="1" destOrd="0" parTransId="{53BBE7DC-C06C-4C12-94BD-972DCB03F3E9}" sibTransId="{1034BEC2-993C-47D2-8284-3F918E131ECE}"/>
    <dgm:cxn modelId="{D3CDB6E0-4E91-4DE7-8B27-12BCE17A4CB9}" type="presOf" srcId="{DC12ED7B-08D2-49A7-87B0-C63D54FE518E}" destId="{A3C68E5F-22B9-4EDD-88B4-C0400982FA9F}" srcOrd="0" destOrd="0" presId="urn:microsoft.com/office/officeart/2005/8/layout/vList2"/>
    <dgm:cxn modelId="{DB7B5DE6-E748-41EE-BFD0-D4B589C47D88}" srcId="{DC12ED7B-08D2-49A7-87B0-C63D54FE518E}" destId="{1F4806D8-2B03-4124-812E-40BB0D3ED7E7}" srcOrd="0" destOrd="0" parTransId="{84CD191A-4A09-4A44-9345-55D85710579C}" sibTransId="{5117D121-8462-4905-B046-E6FE5EC0775D}"/>
    <dgm:cxn modelId="{D52497F5-DB80-4372-A35C-4D512B4C25C2}" type="presOf" srcId="{D184C2A0-3A02-45FA-98D1-6228FEC40F90}" destId="{C5144711-B7F5-4A67-A26F-0B1D4A88FC3E}" srcOrd="0" destOrd="2" presId="urn:microsoft.com/office/officeart/2005/8/layout/vList2"/>
    <dgm:cxn modelId="{45D9D5F6-226E-4433-9382-32D4B58B4E5A}" srcId="{C843A8BA-E3E8-48D9-8F24-64133DE94495}" destId="{AA49AE46-24E2-4DB7-9AD2-D4BF264280F3}" srcOrd="1" destOrd="0" parTransId="{8BC3F24C-F93A-49CE-9DC6-ED2D57631A83}" sibTransId="{4E6B67C1-489C-4288-B9B1-D92E4D0521F2}"/>
    <dgm:cxn modelId="{A319FAFB-977B-4BBC-A0D5-24456FB12D6A}" type="presOf" srcId="{C843A8BA-E3E8-48D9-8F24-64133DE94495}" destId="{7B688208-439F-4C61-A164-BE1E8AE6474A}" srcOrd="0" destOrd="0" presId="urn:microsoft.com/office/officeart/2005/8/layout/vList2"/>
    <dgm:cxn modelId="{BEA428FE-FAC9-4DCC-9C5F-8A55D3664E28}" type="presOf" srcId="{AFD8E0D0-240F-4A10-BD33-DC4492180960}" destId="{C5144711-B7F5-4A67-A26F-0B1D4A88FC3E}" srcOrd="0" destOrd="0" presId="urn:microsoft.com/office/officeart/2005/8/layout/vList2"/>
    <dgm:cxn modelId="{9B6AE714-614C-4E6C-95E1-FA3347D6BE0D}" type="presParOf" srcId="{7B688208-439F-4C61-A164-BE1E8AE6474A}" destId="{A3C68E5F-22B9-4EDD-88B4-C0400982FA9F}" srcOrd="0" destOrd="0" presId="urn:microsoft.com/office/officeart/2005/8/layout/vList2"/>
    <dgm:cxn modelId="{2A34A9AD-90B2-48B8-9FDB-C11EB7368216}" type="presParOf" srcId="{7B688208-439F-4C61-A164-BE1E8AE6474A}" destId="{6A5DBCC8-F371-4B71-B21E-6AB348E0A3D7}" srcOrd="1" destOrd="0" presId="urn:microsoft.com/office/officeart/2005/8/layout/vList2"/>
    <dgm:cxn modelId="{669007F3-5868-4648-B371-75217EA3F0DB}" type="presParOf" srcId="{7B688208-439F-4C61-A164-BE1E8AE6474A}" destId="{20A7FEF0-B1AE-405F-989F-BA886334E756}" srcOrd="2" destOrd="0" presId="urn:microsoft.com/office/officeart/2005/8/layout/vList2"/>
    <dgm:cxn modelId="{5056BDDF-B050-41B4-A4A1-3297D6F4838F}" type="presParOf" srcId="{7B688208-439F-4C61-A164-BE1E8AE6474A}" destId="{C5144711-B7F5-4A67-A26F-0B1D4A88FC3E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575E5D3-3977-484F-9ADA-28703D5846D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C7C04D4-531A-4A79-8EB2-E43FCAB23A4C}">
      <dgm:prSet/>
      <dgm:spPr/>
      <dgm:t>
        <a:bodyPr/>
        <a:lstStyle/>
        <a:p>
          <a:r>
            <a:rPr lang="en-GB"/>
            <a:t>BEIS (2023) </a:t>
          </a:r>
          <a:r>
            <a:rPr lang="en-GB" i="1"/>
            <a:t>Smart Metering Implementation Programme</a:t>
          </a:r>
          <a:r>
            <a:rPr lang="en-GB"/>
            <a:t>. UK Department for Business, Energy &amp; Industrial Strategy.</a:t>
          </a:r>
          <a:endParaRPr lang="en-US"/>
        </a:p>
      </dgm:t>
    </dgm:pt>
    <dgm:pt modelId="{18A4E98C-EF9E-4368-810F-5AA55DBE8EB0}" type="parTrans" cxnId="{61965288-833B-4395-96E0-FA655C58DA82}">
      <dgm:prSet/>
      <dgm:spPr/>
      <dgm:t>
        <a:bodyPr/>
        <a:lstStyle/>
        <a:p>
          <a:endParaRPr lang="en-US"/>
        </a:p>
      </dgm:t>
    </dgm:pt>
    <dgm:pt modelId="{A2DCF119-E4DF-410D-806B-69390D109F99}" type="sibTrans" cxnId="{61965288-833B-4395-96E0-FA655C58DA82}">
      <dgm:prSet/>
      <dgm:spPr/>
      <dgm:t>
        <a:bodyPr/>
        <a:lstStyle/>
        <a:p>
          <a:endParaRPr lang="en-US"/>
        </a:p>
      </dgm:t>
    </dgm:pt>
    <dgm:pt modelId="{7E347B35-70BF-4483-9686-F4430D827451}">
      <dgm:prSet/>
      <dgm:spPr/>
      <dgm:t>
        <a:bodyPr/>
        <a:lstStyle/>
        <a:p>
          <a:r>
            <a:rPr lang="en-GB"/>
            <a:t>Chofreh, A.G., Gholamzadeh, A. and Goni, F.A. (2018) ‘Sustainable enterprise resource planning systems implementation: A framework development’, </a:t>
          </a:r>
          <a:r>
            <a:rPr lang="en-GB" i="1"/>
            <a:t>Journal of Cleaner Production</a:t>
          </a:r>
          <a:r>
            <a:rPr lang="en-GB"/>
            <a:t>, 198, pp. 1345–1355.</a:t>
          </a:r>
          <a:endParaRPr lang="en-US"/>
        </a:p>
      </dgm:t>
    </dgm:pt>
    <dgm:pt modelId="{0E3C1D74-F914-4709-A2F8-39362B9CC287}" type="parTrans" cxnId="{C8C88122-3934-42AF-A315-F07A4773EB7D}">
      <dgm:prSet/>
      <dgm:spPr/>
      <dgm:t>
        <a:bodyPr/>
        <a:lstStyle/>
        <a:p>
          <a:endParaRPr lang="en-US"/>
        </a:p>
      </dgm:t>
    </dgm:pt>
    <dgm:pt modelId="{C8194198-726A-4DCA-9104-94D57CAF3E09}" type="sibTrans" cxnId="{C8C88122-3934-42AF-A315-F07A4773EB7D}">
      <dgm:prSet/>
      <dgm:spPr/>
      <dgm:t>
        <a:bodyPr/>
        <a:lstStyle/>
        <a:p>
          <a:endParaRPr lang="en-US"/>
        </a:p>
      </dgm:t>
    </dgm:pt>
    <dgm:pt modelId="{5C4DCF69-46AB-4174-892B-74DEBA1FC13C}">
      <dgm:prSet/>
      <dgm:spPr/>
      <dgm:t>
        <a:bodyPr/>
        <a:lstStyle/>
        <a:p>
          <a:r>
            <a:rPr lang="en-GB"/>
            <a:t>Edgeman, R. and Eskildsen, J. (2014) ‘Modelling and assessing sustainable enterprise excellence’, </a:t>
          </a:r>
          <a:r>
            <a:rPr lang="en-GB" i="1"/>
            <a:t>Business Strategy and the Environment</a:t>
          </a:r>
          <a:r>
            <a:rPr lang="en-GB"/>
            <a:t>, 23(3), pp. 173–187.</a:t>
          </a:r>
          <a:endParaRPr lang="en-US"/>
        </a:p>
      </dgm:t>
    </dgm:pt>
    <dgm:pt modelId="{AD7DC2E1-9A25-454F-B293-6CE584064C51}" type="parTrans" cxnId="{7965116C-B79A-4CFD-91F2-5D4707D77C49}">
      <dgm:prSet/>
      <dgm:spPr/>
      <dgm:t>
        <a:bodyPr/>
        <a:lstStyle/>
        <a:p>
          <a:endParaRPr lang="en-US"/>
        </a:p>
      </dgm:t>
    </dgm:pt>
    <dgm:pt modelId="{6D7B5F50-C7BF-4B33-9707-3FEF0ED78DD5}" type="sibTrans" cxnId="{7965116C-B79A-4CFD-91F2-5D4707D77C49}">
      <dgm:prSet/>
      <dgm:spPr/>
      <dgm:t>
        <a:bodyPr/>
        <a:lstStyle/>
        <a:p>
          <a:endParaRPr lang="en-US"/>
        </a:p>
      </dgm:t>
    </dgm:pt>
    <dgm:pt modelId="{9BF736C4-8F33-4DB0-A69D-561E92636B39}">
      <dgm:prSet/>
      <dgm:spPr/>
      <dgm:t>
        <a:bodyPr/>
        <a:lstStyle/>
        <a:p>
          <a:r>
            <a:rPr lang="en-GB"/>
            <a:t>IEA (2022) </a:t>
          </a:r>
          <a:r>
            <a:rPr lang="en-GB" i="1"/>
            <a:t>Global Energy Review: CO2 Emissions in 2022</a:t>
          </a:r>
          <a:r>
            <a:rPr lang="en-GB"/>
            <a:t>. International Energy Agency. Available at: </a:t>
          </a:r>
          <a:r>
            <a:rPr lang="en-GB">
              <a:hlinkClick xmlns:r="http://schemas.openxmlformats.org/officeDocument/2006/relationships" r:id="rId1"/>
            </a:rPr>
            <a:t>https://www.iea.org</a:t>
          </a:r>
          <a:r>
            <a:rPr lang="en-GB"/>
            <a:t> (Accessed: 10 March 2025).</a:t>
          </a:r>
          <a:endParaRPr lang="en-US"/>
        </a:p>
      </dgm:t>
    </dgm:pt>
    <dgm:pt modelId="{B5C852A2-D5BB-4CA6-8010-3297BAE64C9E}" type="parTrans" cxnId="{FF388CFF-78CC-4B80-B67D-085895DFC931}">
      <dgm:prSet/>
      <dgm:spPr/>
      <dgm:t>
        <a:bodyPr/>
        <a:lstStyle/>
        <a:p>
          <a:endParaRPr lang="en-US"/>
        </a:p>
      </dgm:t>
    </dgm:pt>
    <dgm:pt modelId="{18A8E550-C3E1-4603-9CE9-DA32751B700F}" type="sibTrans" cxnId="{FF388CFF-78CC-4B80-B67D-085895DFC931}">
      <dgm:prSet/>
      <dgm:spPr/>
      <dgm:t>
        <a:bodyPr/>
        <a:lstStyle/>
        <a:p>
          <a:endParaRPr lang="en-US"/>
        </a:p>
      </dgm:t>
    </dgm:pt>
    <dgm:pt modelId="{0947B24C-7E01-4DFB-9C0E-22DB447CA32D}">
      <dgm:prSet/>
      <dgm:spPr/>
      <dgm:t>
        <a:bodyPr/>
        <a:lstStyle/>
        <a:p>
          <a:r>
            <a:rPr lang="en-GB"/>
            <a:t>IEA (2023) </a:t>
          </a:r>
          <a:r>
            <a:rPr lang="en-GB" i="1"/>
            <a:t>Smart Energy Market Report</a:t>
          </a:r>
          <a:r>
            <a:rPr lang="en-GB"/>
            <a:t>. International Energy Agency. Available at: </a:t>
          </a:r>
          <a:r>
            <a:rPr lang="en-GB">
              <a:hlinkClick xmlns:r="http://schemas.openxmlformats.org/officeDocument/2006/relationships" r:id="rId1"/>
            </a:rPr>
            <a:t>https://www.iea.org</a:t>
          </a:r>
          <a:r>
            <a:rPr lang="en-GB"/>
            <a:t> (Accessed: 10 March 2025).</a:t>
          </a:r>
          <a:endParaRPr lang="en-US"/>
        </a:p>
      </dgm:t>
    </dgm:pt>
    <dgm:pt modelId="{89B7C0C6-E6A6-4AD0-9E3D-D7609ABCC213}" type="parTrans" cxnId="{E71804FE-0FC6-45A6-9F11-A87DA6DC0E06}">
      <dgm:prSet/>
      <dgm:spPr/>
      <dgm:t>
        <a:bodyPr/>
        <a:lstStyle/>
        <a:p>
          <a:endParaRPr lang="en-US"/>
        </a:p>
      </dgm:t>
    </dgm:pt>
    <dgm:pt modelId="{DC1E6C64-E174-4BC5-B16D-52FE39445439}" type="sibTrans" cxnId="{E71804FE-0FC6-45A6-9F11-A87DA6DC0E06}">
      <dgm:prSet/>
      <dgm:spPr/>
      <dgm:t>
        <a:bodyPr/>
        <a:lstStyle/>
        <a:p>
          <a:endParaRPr lang="en-US"/>
        </a:p>
      </dgm:t>
    </dgm:pt>
    <dgm:pt modelId="{A3494E35-897A-499A-B757-792393017CB1}">
      <dgm:prSet/>
      <dgm:spPr/>
      <dgm:t>
        <a:bodyPr/>
        <a:lstStyle/>
        <a:p>
          <a:r>
            <a:rPr lang="en-GB"/>
            <a:t>Nest Labs (2015) ‘Energy savings from the Nest Learning Thermostat: Energy bill analysis results’. Nest Labs, Inc., February 2015. Available at: https://nest.com/downloads/press/documents/energy-savings-white-paper.pdf (Accessed: 10 March 2025).</a:t>
          </a:r>
          <a:endParaRPr lang="en-US"/>
        </a:p>
      </dgm:t>
    </dgm:pt>
    <dgm:pt modelId="{CC3B0852-9E51-4D10-8C03-9EB0C9FE428C}" type="parTrans" cxnId="{C8D58636-9EB3-4BC3-A842-306726387BEA}">
      <dgm:prSet/>
      <dgm:spPr/>
      <dgm:t>
        <a:bodyPr/>
        <a:lstStyle/>
        <a:p>
          <a:endParaRPr lang="en-US"/>
        </a:p>
      </dgm:t>
    </dgm:pt>
    <dgm:pt modelId="{B853A572-8618-4171-B80C-44305C1DD41B}" type="sibTrans" cxnId="{C8D58636-9EB3-4BC3-A842-306726387BEA}">
      <dgm:prSet/>
      <dgm:spPr/>
      <dgm:t>
        <a:bodyPr/>
        <a:lstStyle/>
        <a:p>
          <a:endParaRPr lang="en-US"/>
        </a:p>
      </dgm:t>
    </dgm:pt>
    <dgm:pt modelId="{1B34A48A-7761-44D3-BD8A-518C358FEB84}">
      <dgm:prSet/>
      <dgm:spPr/>
      <dgm:t>
        <a:bodyPr/>
        <a:lstStyle/>
        <a:p>
          <a:r>
            <a:rPr lang="en-GB"/>
            <a:t>OECD (2021) </a:t>
          </a:r>
          <a:r>
            <a:rPr lang="en-GB" i="1"/>
            <a:t>Green Growth and Sustainable Development</a:t>
          </a:r>
          <a:r>
            <a:rPr lang="en-GB"/>
            <a:t>. Organisation for Economic Co-operation and Development.</a:t>
          </a:r>
          <a:endParaRPr lang="en-US"/>
        </a:p>
      </dgm:t>
    </dgm:pt>
    <dgm:pt modelId="{CD35AB9D-BE28-4FAB-933D-3F64AADCCD6E}" type="parTrans" cxnId="{D686EF95-0C5A-4A8E-8A8F-614B2A11AACC}">
      <dgm:prSet/>
      <dgm:spPr/>
      <dgm:t>
        <a:bodyPr/>
        <a:lstStyle/>
        <a:p>
          <a:endParaRPr lang="en-US"/>
        </a:p>
      </dgm:t>
    </dgm:pt>
    <dgm:pt modelId="{B19B2CE6-6530-4A0C-8DF9-F78AD18D0D2B}" type="sibTrans" cxnId="{D686EF95-0C5A-4A8E-8A8F-614B2A11AACC}">
      <dgm:prSet/>
      <dgm:spPr/>
      <dgm:t>
        <a:bodyPr/>
        <a:lstStyle/>
        <a:p>
          <a:endParaRPr lang="en-US"/>
        </a:p>
      </dgm:t>
    </dgm:pt>
    <dgm:pt modelId="{BE1D352A-C6A4-456F-AA24-8A9A09252A2F}">
      <dgm:prSet/>
      <dgm:spPr/>
      <dgm:t>
        <a:bodyPr/>
        <a:lstStyle/>
        <a:p>
          <a:r>
            <a:rPr lang="en-GB"/>
            <a:t>Rahmana, A.F. and Bawono, A. (2020) ‘Sustainable development toward sustainable enterprise’, </a:t>
          </a:r>
          <a:r>
            <a:rPr lang="en-GB" i="1"/>
            <a:t>Management Science Letters</a:t>
          </a:r>
          <a:r>
            <a:rPr lang="en-GB"/>
            <a:t>, 11(2), pp. 657–668.</a:t>
          </a:r>
          <a:endParaRPr lang="en-US"/>
        </a:p>
      </dgm:t>
    </dgm:pt>
    <dgm:pt modelId="{097177F2-8375-4C3C-900D-C5377B5E9A23}" type="parTrans" cxnId="{55504840-E90B-4F71-8A61-A2E224B61026}">
      <dgm:prSet/>
      <dgm:spPr/>
      <dgm:t>
        <a:bodyPr/>
        <a:lstStyle/>
        <a:p>
          <a:endParaRPr lang="en-US"/>
        </a:p>
      </dgm:t>
    </dgm:pt>
    <dgm:pt modelId="{C04C32A8-B560-4D0F-9479-6A69D0C14050}" type="sibTrans" cxnId="{55504840-E90B-4F71-8A61-A2E224B61026}">
      <dgm:prSet/>
      <dgm:spPr/>
      <dgm:t>
        <a:bodyPr/>
        <a:lstStyle/>
        <a:p>
          <a:endParaRPr lang="en-US"/>
        </a:p>
      </dgm:t>
    </dgm:pt>
    <dgm:pt modelId="{C6D65D18-73F2-47DD-B408-182728D70485}">
      <dgm:prSet/>
      <dgm:spPr/>
      <dgm:t>
        <a:bodyPr/>
        <a:lstStyle/>
        <a:p>
          <a:r>
            <a:rPr lang="en-GB"/>
            <a:t>Siemens (2023) ‘Smart grid case studies: Enhancing energy efficiency and reliability’. Siemens AG. Available at: https://www.siemens.com/smartgrid-casestudies (Accessed: 10 March 2025).</a:t>
          </a:r>
          <a:endParaRPr lang="en-US"/>
        </a:p>
      </dgm:t>
    </dgm:pt>
    <dgm:pt modelId="{C8A8A02A-E880-4080-B957-E5E6F429BA9D}" type="parTrans" cxnId="{BBF161A2-675C-4C55-923B-3DE901A854C8}">
      <dgm:prSet/>
      <dgm:spPr/>
      <dgm:t>
        <a:bodyPr/>
        <a:lstStyle/>
        <a:p>
          <a:endParaRPr lang="en-US"/>
        </a:p>
      </dgm:t>
    </dgm:pt>
    <dgm:pt modelId="{4FDDD53B-B8EB-47A9-801C-825CB7FCBEA1}" type="sibTrans" cxnId="{BBF161A2-675C-4C55-923B-3DE901A854C8}">
      <dgm:prSet/>
      <dgm:spPr/>
      <dgm:t>
        <a:bodyPr/>
        <a:lstStyle/>
        <a:p>
          <a:endParaRPr lang="en-US"/>
        </a:p>
      </dgm:t>
    </dgm:pt>
    <dgm:pt modelId="{8E4DF19B-3520-4598-9783-1DFA674720A3}">
      <dgm:prSet/>
      <dgm:spPr/>
      <dgm:t>
        <a:bodyPr/>
        <a:lstStyle/>
        <a:p>
          <a:r>
            <a:rPr lang="en-GB"/>
            <a:t>Smart Energy GB (2023) </a:t>
          </a:r>
          <a:r>
            <a:rPr lang="en-GB" i="1"/>
            <a:t>Understanding the Benefits of Smart Meters</a:t>
          </a:r>
          <a:r>
            <a:rPr lang="en-GB"/>
            <a:t>. Smart Energy GB. Available at: </a:t>
          </a:r>
          <a:r>
            <a:rPr lang="en-GB">
              <a:hlinkClick xmlns:r="http://schemas.openxmlformats.org/officeDocument/2006/relationships" r:id="rId2"/>
            </a:rPr>
            <a:t>https://www.smartenergygb.org</a:t>
          </a:r>
          <a:r>
            <a:rPr lang="en-GB"/>
            <a:t> (Accessed: 10 March 2025).</a:t>
          </a:r>
          <a:endParaRPr lang="en-US"/>
        </a:p>
      </dgm:t>
    </dgm:pt>
    <dgm:pt modelId="{B1494AF5-428B-4BBC-8D12-5164886A3B36}" type="parTrans" cxnId="{ED1E67EA-A3C6-4DF4-87C2-5E26CCBD9DFE}">
      <dgm:prSet/>
      <dgm:spPr/>
      <dgm:t>
        <a:bodyPr/>
        <a:lstStyle/>
        <a:p>
          <a:endParaRPr lang="en-US"/>
        </a:p>
      </dgm:t>
    </dgm:pt>
    <dgm:pt modelId="{FC63BF32-A145-470D-8346-4AA27E2B1323}" type="sibTrans" cxnId="{ED1E67EA-A3C6-4DF4-87C2-5E26CCBD9DFE}">
      <dgm:prSet/>
      <dgm:spPr/>
      <dgm:t>
        <a:bodyPr/>
        <a:lstStyle/>
        <a:p>
          <a:endParaRPr lang="en-US"/>
        </a:p>
      </dgm:t>
    </dgm:pt>
    <dgm:pt modelId="{C29D19F4-069F-4ADB-88DC-884027FB4A7F}">
      <dgm:prSet/>
      <dgm:spPr/>
      <dgm:t>
        <a:bodyPr/>
        <a:lstStyle/>
        <a:p>
          <a:r>
            <a:rPr lang="en-GB"/>
            <a:t>UN (2023) </a:t>
          </a:r>
          <a:r>
            <a:rPr lang="en-GB" i="1"/>
            <a:t>Sustainable Development Goals Report 2023</a:t>
          </a:r>
          <a:r>
            <a:rPr lang="en-GB"/>
            <a:t>. United Nations.</a:t>
          </a:r>
          <a:endParaRPr lang="en-US"/>
        </a:p>
      </dgm:t>
    </dgm:pt>
    <dgm:pt modelId="{5303D61A-3A5F-4BF8-94E8-4EBCFE9C3C19}" type="parTrans" cxnId="{B66C2685-BBD4-4798-A9A1-559B6FEF6EDE}">
      <dgm:prSet/>
      <dgm:spPr/>
      <dgm:t>
        <a:bodyPr/>
        <a:lstStyle/>
        <a:p>
          <a:endParaRPr lang="en-US"/>
        </a:p>
      </dgm:t>
    </dgm:pt>
    <dgm:pt modelId="{B4E5938B-87D4-443F-ADC1-0748789444FC}" type="sibTrans" cxnId="{B66C2685-BBD4-4798-A9A1-559B6FEF6EDE}">
      <dgm:prSet/>
      <dgm:spPr/>
      <dgm:t>
        <a:bodyPr/>
        <a:lstStyle/>
        <a:p>
          <a:endParaRPr lang="en-US"/>
        </a:p>
      </dgm:t>
    </dgm:pt>
    <dgm:pt modelId="{4C1CF558-FEBC-4673-B1A3-C1571F181479}">
      <dgm:prSet/>
      <dgm:spPr/>
      <dgm:t>
        <a:bodyPr/>
        <a:lstStyle/>
        <a:p>
          <a:r>
            <a:rPr lang="en-GB"/>
            <a:t>USGBC (2022) </a:t>
          </a:r>
          <a:r>
            <a:rPr lang="en-GB" i="1"/>
            <a:t>Leadership in Energy and Environmental Design (LEED) Certification</a:t>
          </a:r>
          <a:r>
            <a:rPr lang="en-GB"/>
            <a:t>. U.S. Green Building Council.</a:t>
          </a:r>
          <a:endParaRPr lang="en-US"/>
        </a:p>
      </dgm:t>
    </dgm:pt>
    <dgm:pt modelId="{79A4D096-743B-47FD-9899-0CF63C3C397F}" type="parTrans" cxnId="{8BDD07A2-AE98-442D-B76C-3F32EA52E444}">
      <dgm:prSet/>
      <dgm:spPr/>
      <dgm:t>
        <a:bodyPr/>
        <a:lstStyle/>
        <a:p>
          <a:endParaRPr lang="en-US"/>
        </a:p>
      </dgm:t>
    </dgm:pt>
    <dgm:pt modelId="{F44E4719-7C06-49D6-965C-D41B9DCDBCD6}" type="sibTrans" cxnId="{8BDD07A2-AE98-442D-B76C-3F32EA52E444}">
      <dgm:prSet/>
      <dgm:spPr/>
      <dgm:t>
        <a:bodyPr/>
        <a:lstStyle/>
        <a:p>
          <a:endParaRPr lang="en-US"/>
        </a:p>
      </dgm:t>
    </dgm:pt>
    <dgm:pt modelId="{C3B5AF39-D40A-45D9-AEDD-3B1CE4959F9D}" type="pres">
      <dgm:prSet presAssocID="{F575E5D3-3977-484F-9ADA-28703D5846D4}" presName="vert0" presStyleCnt="0">
        <dgm:presLayoutVars>
          <dgm:dir/>
          <dgm:animOne val="branch"/>
          <dgm:animLvl val="lvl"/>
        </dgm:presLayoutVars>
      </dgm:prSet>
      <dgm:spPr/>
    </dgm:pt>
    <dgm:pt modelId="{B254122A-38AA-4385-9E43-FFA0C919F0BA}" type="pres">
      <dgm:prSet presAssocID="{2C7C04D4-531A-4A79-8EB2-E43FCAB23A4C}" presName="thickLine" presStyleLbl="alignNode1" presStyleIdx="0" presStyleCnt="12"/>
      <dgm:spPr/>
    </dgm:pt>
    <dgm:pt modelId="{1E81DA75-4A88-475E-A3F7-E9FB98684219}" type="pres">
      <dgm:prSet presAssocID="{2C7C04D4-531A-4A79-8EB2-E43FCAB23A4C}" presName="horz1" presStyleCnt="0"/>
      <dgm:spPr/>
    </dgm:pt>
    <dgm:pt modelId="{5117C47A-B860-44DE-A28E-49D23D40F3EC}" type="pres">
      <dgm:prSet presAssocID="{2C7C04D4-531A-4A79-8EB2-E43FCAB23A4C}" presName="tx1" presStyleLbl="revTx" presStyleIdx="0" presStyleCnt="12"/>
      <dgm:spPr/>
    </dgm:pt>
    <dgm:pt modelId="{5621CE05-24CF-4058-BDE2-CDED8B334492}" type="pres">
      <dgm:prSet presAssocID="{2C7C04D4-531A-4A79-8EB2-E43FCAB23A4C}" presName="vert1" presStyleCnt="0"/>
      <dgm:spPr/>
    </dgm:pt>
    <dgm:pt modelId="{5D0295EA-1FE3-4BB6-9E05-17B9826E0C21}" type="pres">
      <dgm:prSet presAssocID="{7E347B35-70BF-4483-9686-F4430D827451}" presName="thickLine" presStyleLbl="alignNode1" presStyleIdx="1" presStyleCnt="12"/>
      <dgm:spPr/>
    </dgm:pt>
    <dgm:pt modelId="{D9538368-02EF-47DB-8F65-1505251BCA54}" type="pres">
      <dgm:prSet presAssocID="{7E347B35-70BF-4483-9686-F4430D827451}" presName="horz1" presStyleCnt="0"/>
      <dgm:spPr/>
    </dgm:pt>
    <dgm:pt modelId="{866D6F61-5EEB-4927-B822-583EE49FDC33}" type="pres">
      <dgm:prSet presAssocID="{7E347B35-70BF-4483-9686-F4430D827451}" presName="tx1" presStyleLbl="revTx" presStyleIdx="1" presStyleCnt="12"/>
      <dgm:spPr/>
    </dgm:pt>
    <dgm:pt modelId="{3458746C-2271-48A8-89BB-AB2D07C4B190}" type="pres">
      <dgm:prSet presAssocID="{7E347B35-70BF-4483-9686-F4430D827451}" presName="vert1" presStyleCnt="0"/>
      <dgm:spPr/>
    </dgm:pt>
    <dgm:pt modelId="{A0F1B516-D541-48CB-AED8-B68744B50F3A}" type="pres">
      <dgm:prSet presAssocID="{5C4DCF69-46AB-4174-892B-74DEBA1FC13C}" presName="thickLine" presStyleLbl="alignNode1" presStyleIdx="2" presStyleCnt="12"/>
      <dgm:spPr/>
    </dgm:pt>
    <dgm:pt modelId="{1E34D74E-AD7D-4452-9E5D-671B342EC38E}" type="pres">
      <dgm:prSet presAssocID="{5C4DCF69-46AB-4174-892B-74DEBA1FC13C}" presName="horz1" presStyleCnt="0"/>
      <dgm:spPr/>
    </dgm:pt>
    <dgm:pt modelId="{FF6290FF-2ADE-4BEB-AE30-0E8580879DC7}" type="pres">
      <dgm:prSet presAssocID="{5C4DCF69-46AB-4174-892B-74DEBA1FC13C}" presName="tx1" presStyleLbl="revTx" presStyleIdx="2" presStyleCnt="12"/>
      <dgm:spPr/>
    </dgm:pt>
    <dgm:pt modelId="{182CDED7-9B25-4DA5-AE77-009E270A7E78}" type="pres">
      <dgm:prSet presAssocID="{5C4DCF69-46AB-4174-892B-74DEBA1FC13C}" presName="vert1" presStyleCnt="0"/>
      <dgm:spPr/>
    </dgm:pt>
    <dgm:pt modelId="{E34DA51D-34BD-408B-AFA7-3A3C67C999BF}" type="pres">
      <dgm:prSet presAssocID="{9BF736C4-8F33-4DB0-A69D-561E92636B39}" presName="thickLine" presStyleLbl="alignNode1" presStyleIdx="3" presStyleCnt="12"/>
      <dgm:spPr/>
    </dgm:pt>
    <dgm:pt modelId="{CD99B07B-E06A-4CB4-A530-7FE60E1CCE7F}" type="pres">
      <dgm:prSet presAssocID="{9BF736C4-8F33-4DB0-A69D-561E92636B39}" presName="horz1" presStyleCnt="0"/>
      <dgm:spPr/>
    </dgm:pt>
    <dgm:pt modelId="{18F11385-3479-435F-ABA2-299370F64949}" type="pres">
      <dgm:prSet presAssocID="{9BF736C4-8F33-4DB0-A69D-561E92636B39}" presName="tx1" presStyleLbl="revTx" presStyleIdx="3" presStyleCnt="12"/>
      <dgm:spPr/>
    </dgm:pt>
    <dgm:pt modelId="{F1CF9EB0-39B2-48C9-9590-86FDA593E5D6}" type="pres">
      <dgm:prSet presAssocID="{9BF736C4-8F33-4DB0-A69D-561E92636B39}" presName="vert1" presStyleCnt="0"/>
      <dgm:spPr/>
    </dgm:pt>
    <dgm:pt modelId="{D6887BC6-4E6B-4414-874C-F99AD4158E21}" type="pres">
      <dgm:prSet presAssocID="{0947B24C-7E01-4DFB-9C0E-22DB447CA32D}" presName="thickLine" presStyleLbl="alignNode1" presStyleIdx="4" presStyleCnt="12"/>
      <dgm:spPr/>
    </dgm:pt>
    <dgm:pt modelId="{E1FFBDC2-A03A-47E1-BE12-808FBB647AEE}" type="pres">
      <dgm:prSet presAssocID="{0947B24C-7E01-4DFB-9C0E-22DB447CA32D}" presName="horz1" presStyleCnt="0"/>
      <dgm:spPr/>
    </dgm:pt>
    <dgm:pt modelId="{694A254C-FF9C-470F-9EF9-7368B1A15639}" type="pres">
      <dgm:prSet presAssocID="{0947B24C-7E01-4DFB-9C0E-22DB447CA32D}" presName="tx1" presStyleLbl="revTx" presStyleIdx="4" presStyleCnt="12"/>
      <dgm:spPr/>
    </dgm:pt>
    <dgm:pt modelId="{998A507A-7317-4914-BCFA-0B1D8C8C982B}" type="pres">
      <dgm:prSet presAssocID="{0947B24C-7E01-4DFB-9C0E-22DB447CA32D}" presName="vert1" presStyleCnt="0"/>
      <dgm:spPr/>
    </dgm:pt>
    <dgm:pt modelId="{8171386A-EA69-485D-90FF-EE9CEBC848DB}" type="pres">
      <dgm:prSet presAssocID="{A3494E35-897A-499A-B757-792393017CB1}" presName="thickLine" presStyleLbl="alignNode1" presStyleIdx="5" presStyleCnt="12"/>
      <dgm:spPr/>
    </dgm:pt>
    <dgm:pt modelId="{7FA3FB0E-00F1-49F2-ACC3-0E261359426D}" type="pres">
      <dgm:prSet presAssocID="{A3494E35-897A-499A-B757-792393017CB1}" presName="horz1" presStyleCnt="0"/>
      <dgm:spPr/>
    </dgm:pt>
    <dgm:pt modelId="{7F3925C0-66EE-410E-A4C5-A0AA931D0A35}" type="pres">
      <dgm:prSet presAssocID="{A3494E35-897A-499A-B757-792393017CB1}" presName="tx1" presStyleLbl="revTx" presStyleIdx="5" presStyleCnt="12"/>
      <dgm:spPr/>
    </dgm:pt>
    <dgm:pt modelId="{292B2617-B7BD-484E-BF28-435FA7F15108}" type="pres">
      <dgm:prSet presAssocID="{A3494E35-897A-499A-B757-792393017CB1}" presName="vert1" presStyleCnt="0"/>
      <dgm:spPr/>
    </dgm:pt>
    <dgm:pt modelId="{3A70986A-360E-4A64-80BC-20DDCA865E77}" type="pres">
      <dgm:prSet presAssocID="{1B34A48A-7761-44D3-BD8A-518C358FEB84}" presName="thickLine" presStyleLbl="alignNode1" presStyleIdx="6" presStyleCnt="12"/>
      <dgm:spPr/>
    </dgm:pt>
    <dgm:pt modelId="{5AEFF329-E8E4-45FC-835E-239949D715F4}" type="pres">
      <dgm:prSet presAssocID="{1B34A48A-7761-44D3-BD8A-518C358FEB84}" presName="horz1" presStyleCnt="0"/>
      <dgm:spPr/>
    </dgm:pt>
    <dgm:pt modelId="{D78B1ADD-CA3A-4409-9C3E-3D128C9E74FC}" type="pres">
      <dgm:prSet presAssocID="{1B34A48A-7761-44D3-BD8A-518C358FEB84}" presName="tx1" presStyleLbl="revTx" presStyleIdx="6" presStyleCnt="12"/>
      <dgm:spPr/>
    </dgm:pt>
    <dgm:pt modelId="{A5918C3D-5D7C-4E82-BE8D-C766351DB7D0}" type="pres">
      <dgm:prSet presAssocID="{1B34A48A-7761-44D3-BD8A-518C358FEB84}" presName="vert1" presStyleCnt="0"/>
      <dgm:spPr/>
    </dgm:pt>
    <dgm:pt modelId="{62802348-BC8D-49AF-B9A4-BE579F4286CC}" type="pres">
      <dgm:prSet presAssocID="{BE1D352A-C6A4-456F-AA24-8A9A09252A2F}" presName="thickLine" presStyleLbl="alignNode1" presStyleIdx="7" presStyleCnt="12"/>
      <dgm:spPr/>
    </dgm:pt>
    <dgm:pt modelId="{AC68E715-C356-4287-9260-11A232C0A0DB}" type="pres">
      <dgm:prSet presAssocID="{BE1D352A-C6A4-456F-AA24-8A9A09252A2F}" presName="horz1" presStyleCnt="0"/>
      <dgm:spPr/>
    </dgm:pt>
    <dgm:pt modelId="{C2A3F6CC-3623-4DE3-9FC9-D4B7E8A52DD8}" type="pres">
      <dgm:prSet presAssocID="{BE1D352A-C6A4-456F-AA24-8A9A09252A2F}" presName="tx1" presStyleLbl="revTx" presStyleIdx="7" presStyleCnt="12"/>
      <dgm:spPr/>
    </dgm:pt>
    <dgm:pt modelId="{A65BFE80-1B1B-4C43-BF15-F98E18108FB2}" type="pres">
      <dgm:prSet presAssocID="{BE1D352A-C6A4-456F-AA24-8A9A09252A2F}" presName="vert1" presStyleCnt="0"/>
      <dgm:spPr/>
    </dgm:pt>
    <dgm:pt modelId="{6D526408-DFB4-4430-BC8E-7F00338842E4}" type="pres">
      <dgm:prSet presAssocID="{C6D65D18-73F2-47DD-B408-182728D70485}" presName="thickLine" presStyleLbl="alignNode1" presStyleIdx="8" presStyleCnt="12"/>
      <dgm:spPr/>
    </dgm:pt>
    <dgm:pt modelId="{EFB26105-D800-4376-A0C4-DF7A44817BB5}" type="pres">
      <dgm:prSet presAssocID="{C6D65D18-73F2-47DD-B408-182728D70485}" presName="horz1" presStyleCnt="0"/>
      <dgm:spPr/>
    </dgm:pt>
    <dgm:pt modelId="{8FD6CCFE-66C2-4CCE-8160-35993328F525}" type="pres">
      <dgm:prSet presAssocID="{C6D65D18-73F2-47DD-B408-182728D70485}" presName="tx1" presStyleLbl="revTx" presStyleIdx="8" presStyleCnt="12"/>
      <dgm:spPr/>
    </dgm:pt>
    <dgm:pt modelId="{461E80FD-E49D-4149-A4DF-5ED60B4D2F24}" type="pres">
      <dgm:prSet presAssocID="{C6D65D18-73F2-47DD-B408-182728D70485}" presName="vert1" presStyleCnt="0"/>
      <dgm:spPr/>
    </dgm:pt>
    <dgm:pt modelId="{655C7D4E-AB3D-4E39-9CCE-5535D661263C}" type="pres">
      <dgm:prSet presAssocID="{8E4DF19B-3520-4598-9783-1DFA674720A3}" presName="thickLine" presStyleLbl="alignNode1" presStyleIdx="9" presStyleCnt="12"/>
      <dgm:spPr/>
    </dgm:pt>
    <dgm:pt modelId="{16ED4ADE-905C-4057-ADC2-92648C59CAC2}" type="pres">
      <dgm:prSet presAssocID="{8E4DF19B-3520-4598-9783-1DFA674720A3}" presName="horz1" presStyleCnt="0"/>
      <dgm:spPr/>
    </dgm:pt>
    <dgm:pt modelId="{0509B6F4-0F45-4F36-AB77-7ED80050E16F}" type="pres">
      <dgm:prSet presAssocID="{8E4DF19B-3520-4598-9783-1DFA674720A3}" presName="tx1" presStyleLbl="revTx" presStyleIdx="9" presStyleCnt="12"/>
      <dgm:spPr/>
    </dgm:pt>
    <dgm:pt modelId="{F6471A62-A354-4B1C-A3C9-0FCB6ED417A8}" type="pres">
      <dgm:prSet presAssocID="{8E4DF19B-3520-4598-9783-1DFA674720A3}" presName="vert1" presStyleCnt="0"/>
      <dgm:spPr/>
    </dgm:pt>
    <dgm:pt modelId="{AB39E5DE-031D-4526-ADDB-CA9A91455D84}" type="pres">
      <dgm:prSet presAssocID="{C29D19F4-069F-4ADB-88DC-884027FB4A7F}" presName="thickLine" presStyleLbl="alignNode1" presStyleIdx="10" presStyleCnt="12"/>
      <dgm:spPr/>
    </dgm:pt>
    <dgm:pt modelId="{EAAE47FB-2EB4-4267-B96F-A5D74A15C74C}" type="pres">
      <dgm:prSet presAssocID="{C29D19F4-069F-4ADB-88DC-884027FB4A7F}" presName="horz1" presStyleCnt="0"/>
      <dgm:spPr/>
    </dgm:pt>
    <dgm:pt modelId="{C5F50E67-0266-4E0C-8926-70FB23D68E60}" type="pres">
      <dgm:prSet presAssocID="{C29D19F4-069F-4ADB-88DC-884027FB4A7F}" presName="tx1" presStyleLbl="revTx" presStyleIdx="10" presStyleCnt="12"/>
      <dgm:spPr/>
    </dgm:pt>
    <dgm:pt modelId="{4F54EDD2-2FA2-4CED-9BEE-AA90150B87ED}" type="pres">
      <dgm:prSet presAssocID="{C29D19F4-069F-4ADB-88DC-884027FB4A7F}" presName="vert1" presStyleCnt="0"/>
      <dgm:spPr/>
    </dgm:pt>
    <dgm:pt modelId="{8D29A7B0-1970-41D4-962D-B8A5F754F839}" type="pres">
      <dgm:prSet presAssocID="{4C1CF558-FEBC-4673-B1A3-C1571F181479}" presName="thickLine" presStyleLbl="alignNode1" presStyleIdx="11" presStyleCnt="12"/>
      <dgm:spPr/>
    </dgm:pt>
    <dgm:pt modelId="{21CD0DAF-A267-4B3F-9D8F-C9477215E5A8}" type="pres">
      <dgm:prSet presAssocID="{4C1CF558-FEBC-4673-B1A3-C1571F181479}" presName="horz1" presStyleCnt="0"/>
      <dgm:spPr/>
    </dgm:pt>
    <dgm:pt modelId="{E25E9A9D-3717-490E-8E6C-31C62256343B}" type="pres">
      <dgm:prSet presAssocID="{4C1CF558-FEBC-4673-B1A3-C1571F181479}" presName="tx1" presStyleLbl="revTx" presStyleIdx="11" presStyleCnt="12"/>
      <dgm:spPr/>
    </dgm:pt>
    <dgm:pt modelId="{F44C734E-BB76-4477-9617-62B8977A93DE}" type="pres">
      <dgm:prSet presAssocID="{4C1CF558-FEBC-4673-B1A3-C1571F181479}" presName="vert1" presStyleCnt="0"/>
      <dgm:spPr/>
    </dgm:pt>
  </dgm:ptLst>
  <dgm:cxnLst>
    <dgm:cxn modelId="{2527E005-62BE-4969-B386-ECD6F9FF15B3}" type="presOf" srcId="{F575E5D3-3977-484F-9ADA-28703D5846D4}" destId="{C3B5AF39-D40A-45D9-AEDD-3B1CE4959F9D}" srcOrd="0" destOrd="0" presId="urn:microsoft.com/office/officeart/2008/layout/LinedList"/>
    <dgm:cxn modelId="{C8C88122-3934-42AF-A315-F07A4773EB7D}" srcId="{F575E5D3-3977-484F-9ADA-28703D5846D4}" destId="{7E347B35-70BF-4483-9686-F4430D827451}" srcOrd="1" destOrd="0" parTransId="{0E3C1D74-F914-4709-A2F8-39362B9CC287}" sibTransId="{C8194198-726A-4DCA-9104-94D57CAF3E09}"/>
    <dgm:cxn modelId="{C8D58636-9EB3-4BC3-A842-306726387BEA}" srcId="{F575E5D3-3977-484F-9ADA-28703D5846D4}" destId="{A3494E35-897A-499A-B757-792393017CB1}" srcOrd="5" destOrd="0" parTransId="{CC3B0852-9E51-4D10-8C03-9EB0C9FE428C}" sibTransId="{B853A572-8618-4171-B80C-44305C1DD41B}"/>
    <dgm:cxn modelId="{55504840-E90B-4F71-8A61-A2E224B61026}" srcId="{F575E5D3-3977-484F-9ADA-28703D5846D4}" destId="{BE1D352A-C6A4-456F-AA24-8A9A09252A2F}" srcOrd="7" destOrd="0" parTransId="{097177F2-8375-4C3C-900D-C5377B5E9A23}" sibTransId="{C04C32A8-B560-4D0F-9479-6A69D0C14050}"/>
    <dgm:cxn modelId="{F58A7848-2CB9-45D7-A81F-487932F7846F}" type="presOf" srcId="{C29D19F4-069F-4ADB-88DC-884027FB4A7F}" destId="{C5F50E67-0266-4E0C-8926-70FB23D68E60}" srcOrd="0" destOrd="0" presId="urn:microsoft.com/office/officeart/2008/layout/LinedList"/>
    <dgm:cxn modelId="{F4ACB748-953E-4343-965D-EC53082748D8}" type="presOf" srcId="{5C4DCF69-46AB-4174-892B-74DEBA1FC13C}" destId="{FF6290FF-2ADE-4BEB-AE30-0E8580879DC7}" srcOrd="0" destOrd="0" presId="urn:microsoft.com/office/officeart/2008/layout/LinedList"/>
    <dgm:cxn modelId="{7965116C-B79A-4CFD-91F2-5D4707D77C49}" srcId="{F575E5D3-3977-484F-9ADA-28703D5846D4}" destId="{5C4DCF69-46AB-4174-892B-74DEBA1FC13C}" srcOrd="2" destOrd="0" parTransId="{AD7DC2E1-9A25-454F-B293-6CE584064C51}" sibTransId="{6D7B5F50-C7BF-4B33-9707-3FEF0ED78DD5}"/>
    <dgm:cxn modelId="{88CFCD77-6062-4D52-ABE8-B25279DF31D3}" type="presOf" srcId="{BE1D352A-C6A4-456F-AA24-8A9A09252A2F}" destId="{C2A3F6CC-3623-4DE3-9FC9-D4B7E8A52DD8}" srcOrd="0" destOrd="0" presId="urn:microsoft.com/office/officeart/2008/layout/LinedList"/>
    <dgm:cxn modelId="{0D5B207D-5D85-494A-8D1D-ACD1C085CB3A}" type="presOf" srcId="{7E347B35-70BF-4483-9686-F4430D827451}" destId="{866D6F61-5EEB-4927-B822-583EE49FDC33}" srcOrd="0" destOrd="0" presId="urn:microsoft.com/office/officeart/2008/layout/LinedList"/>
    <dgm:cxn modelId="{B66C2685-BBD4-4798-A9A1-559B6FEF6EDE}" srcId="{F575E5D3-3977-484F-9ADA-28703D5846D4}" destId="{C29D19F4-069F-4ADB-88DC-884027FB4A7F}" srcOrd="10" destOrd="0" parTransId="{5303D61A-3A5F-4BF8-94E8-4EBCFE9C3C19}" sibTransId="{B4E5938B-87D4-443F-ADC1-0748789444FC}"/>
    <dgm:cxn modelId="{00FB6986-1C88-4A65-B268-6E7E09F2B156}" type="presOf" srcId="{C6D65D18-73F2-47DD-B408-182728D70485}" destId="{8FD6CCFE-66C2-4CCE-8160-35993328F525}" srcOrd="0" destOrd="0" presId="urn:microsoft.com/office/officeart/2008/layout/LinedList"/>
    <dgm:cxn modelId="{61965288-833B-4395-96E0-FA655C58DA82}" srcId="{F575E5D3-3977-484F-9ADA-28703D5846D4}" destId="{2C7C04D4-531A-4A79-8EB2-E43FCAB23A4C}" srcOrd="0" destOrd="0" parTransId="{18A4E98C-EF9E-4368-810F-5AA55DBE8EB0}" sibTransId="{A2DCF119-E4DF-410D-806B-69390D109F99}"/>
    <dgm:cxn modelId="{3898938E-7FD6-40E7-AEED-473100D891B8}" type="presOf" srcId="{4C1CF558-FEBC-4673-B1A3-C1571F181479}" destId="{E25E9A9D-3717-490E-8E6C-31C62256343B}" srcOrd="0" destOrd="0" presId="urn:microsoft.com/office/officeart/2008/layout/LinedList"/>
    <dgm:cxn modelId="{38306992-338D-4EDC-8D6D-AC69483CE719}" type="presOf" srcId="{0947B24C-7E01-4DFB-9C0E-22DB447CA32D}" destId="{694A254C-FF9C-470F-9EF9-7368B1A15639}" srcOrd="0" destOrd="0" presId="urn:microsoft.com/office/officeart/2008/layout/LinedList"/>
    <dgm:cxn modelId="{D686EF95-0C5A-4A8E-8A8F-614B2A11AACC}" srcId="{F575E5D3-3977-484F-9ADA-28703D5846D4}" destId="{1B34A48A-7761-44D3-BD8A-518C358FEB84}" srcOrd="6" destOrd="0" parTransId="{CD35AB9D-BE28-4FAB-933D-3F64AADCCD6E}" sibTransId="{B19B2CE6-6530-4A0C-8DF9-F78AD18D0D2B}"/>
    <dgm:cxn modelId="{3A1E6899-CA44-4941-A9BD-0EDF9517DEA3}" type="presOf" srcId="{2C7C04D4-531A-4A79-8EB2-E43FCAB23A4C}" destId="{5117C47A-B860-44DE-A28E-49D23D40F3EC}" srcOrd="0" destOrd="0" presId="urn:microsoft.com/office/officeart/2008/layout/LinedList"/>
    <dgm:cxn modelId="{8BDD07A2-AE98-442D-B76C-3F32EA52E444}" srcId="{F575E5D3-3977-484F-9ADA-28703D5846D4}" destId="{4C1CF558-FEBC-4673-B1A3-C1571F181479}" srcOrd="11" destOrd="0" parTransId="{79A4D096-743B-47FD-9899-0CF63C3C397F}" sibTransId="{F44E4719-7C06-49D6-965C-D41B9DCDBCD6}"/>
    <dgm:cxn modelId="{BBF161A2-675C-4C55-923B-3DE901A854C8}" srcId="{F575E5D3-3977-484F-9ADA-28703D5846D4}" destId="{C6D65D18-73F2-47DD-B408-182728D70485}" srcOrd="8" destOrd="0" parTransId="{C8A8A02A-E880-4080-B957-E5E6F429BA9D}" sibTransId="{4FDDD53B-B8EB-47A9-801C-825CB7FCBEA1}"/>
    <dgm:cxn modelId="{38427DA7-D754-4D46-A0B6-65520F27F492}" type="presOf" srcId="{9BF736C4-8F33-4DB0-A69D-561E92636B39}" destId="{18F11385-3479-435F-ABA2-299370F64949}" srcOrd="0" destOrd="0" presId="urn:microsoft.com/office/officeart/2008/layout/LinedList"/>
    <dgm:cxn modelId="{1BEC83C8-F41D-4F84-8289-41D01DB6F6A0}" type="presOf" srcId="{8E4DF19B-3520-4598-9783-1DFA674720A3}" destId="{0509B6F4-0F45-4F36-AB77-7ED80050E16F}" srcOrd="0" destOrd="0" presId="urn:microsoft.com/office/officeart/2008/layout/LinedList"/>
    <dgm:cxn modelId="{745E1DDA-A520-4C71-8EEC-47220E1B1390}" type="presOf" srcId="{1B34A48A-7761-44D3-BD8A-518C358FEB84}" destId="{D78B1ADD-CA3A-4409-9C3E-3D128C9E74FC}" srcOrd="0" destOrd="0" presId="urn:microsoft.com/office/officeart/2008/layout/LinedList"/>
    <dgm:cxn modelId="{ED1E67EA-A3C6-4DF4-87C2-5E26CCBD9DFE}" srcId="{F575E5D3-3977-484F-9ADA-28703D5846D4}" destId="{8E4DF19B-3520-4598-9783-1DFA674720A3}" srcOrd="9" destOrd="0" parTransId="{B1494AF5-428B-4BBC-8D12-5164886A3B36}" sibTransId="{FC63BF32-A145-470D-8346-4AA27E2B1323}"/>
    <dgm:cxn modelId="{6D787EF1-D5C6-41CD-B35C-1523D9B4DF78}" type="presOf" srcId="{A3494E35-897A-499A-B757-792393017CB1}" destId="{7F3925C0-66EE-410E-A4C5-A0AA931D0A35}" srcOrd="0" destOrd="0" presId="urn:microsoft.com/office/officeart/2008/layout/LinedList"/>
    <dgm:cxn modelId="{E71804FE-0FC6-45A6-9F11-A87DA6DC0E06}" srcId="{F575E5D3-3977-484F-9ADA-28703D5846D4}" destId="{0947B24C-7E01-4DFB-9C0E-22DB447CA32D}" srcOrd="4" destOrd="0" parTransId="{89B7C0C6-E6A6-4AD0-9E3D-D7609ABCC213}" sibTransId="{DC1E6C64-E174-4BC5-B16D-52FE39445439}"/>
    <dgm:cxn modelId="{FF388CFF-78CC-4B80-B67D-085895DFC931}" srcId="{F575E5D3-3977-484F-9ADA-28703D5846D4}" destId="{9BF736C4-8F33-4DB0-A69D-561E92636B39}" srcOrd="3" destOrd="0" parTransId="{B5C852A2-D5BB-4CA6-8010-3297BAE64C9E}" sibTransId="{18A8E550-C3E1-4603-9CE9-DA32751B700F}"/>
    <dgm:cxn modelId="{FD9EF1A0-680A-4485-AAAC-1D6FA3F3671F}" type="presParOf" srcId="{C3B5AF39-D40A-45D9-AEDD-3B1CE4959F9D}" destId="{B254122A-38AA-4385-9E43-FFA0C919F0BA}" srcOrd="0" destOrd="0" presId="urn:microsoft.com/office/officeart/2008/layout/LinedList"/>
    <dgm:cxn modelId="{D79BA338-E683-49B3-BC9C-EBF81CE21A5A}" type="presParOf" srcId="{C3B5AF39-D40A-45D9-AEDD-3B1CE4959F9D}" destId="{1E81DA75-4A88-475E-A3F7-E9FB98684219}" srcOrd="1" destOrd="0" presId="urn:microsoft.com/office/officeart/2008/layout/LinedList"/>
    <dgm:cxn modelId="{13522147-3AF5-4FF6-BD6F-9AF9169223CF}" type="presParOf" srcId="{1E81DA75-4A88-475E-A3F7-E9FB98684219}" destId="{5117C47A-B860-44DE-A28E-49D23D40F3EC}" srcOrd="0" destOrd="0" presId="urn:microsoft.com/office/officeart/2008/layout/LinedList"/>
    <dgm:cxn modelId="{F04B4130-DFEB-4B4B-A395-54ACC3A86694}" type="presParOf" srcId="{1E81DA75-4A88-475E-A3F7-E9FB98684219}" destId="{5621CE05-24CF-4058-BDE2-CDED8B334492}" srcOrd="1" destOrd="0" presId="urn:microsoft.com/office/officeart/2008/layout/LinedList"/>
    <dgm:cxn modelId="{346E4C19-2A6C-44C5-8643-B595107D1977}" type="presParOf" srcId="{C3B5AF39-D40A-45D9-AEDD-3B1CE4959F9D}" destId="{5D0295EA-1FE3-4BB6-9E05-17B9826E0C21}" srcOrd="2" destOrd="0" presId="urn:microsoft.com/office/officeart/2008/layout/LinedList"/>
    <dgm:cxn modelId="{EAE80D4A-D521-41AA-A841-7BA67499E455}" type="presParOf" srcId="{C3B5AF39-D40A-45D9-AEDD-3B1CE4959F9D}" destId="{D9538368-02EF-47DB-8F65-1505251BCA54}" srcOrd="3" destOrd="0" presId="urn:microsoft.com/office/officeart/2008/layout/LinedList"/>
    <dgm:cxn modelId="{EABB2FF6-B8AA-4EAF-B2CE-D71371998BB0}" type="presParOf" srcId="{D9538368-02EF-47DB-8F65-1505251BCA54}" destId="{866D6F61-5EEB-4927-B822-583EE49FDC33}" srcOrd="0" destOrd="0" presId="urn:microsoft.com/office/officeart/2008/layout/LinedList"/>
    <dgm:cxn modelId="{B9D7B526-D4A7-438B-ACD5-E0383722223A}" type="presParOf" srcId="{D9538368-02EF-47DB-8F65-1505251BCA54}" destId="{3458746C-2271-48A8-89BB-AB2D07C4B190}" srcOrd="1" destOrd="0" presId="urn:microsoft.com/office/officeart/2008/layout/LinedList"/>
    <dgm:cxn modelId="{4B799829-0E38-48F7-8546-CBEE03E9E1F4}" type="presParOf" srcId="{C3B5AF39-D40A-45D9-AEDD-3B1CE4959F9D}" destId="{A0F1B516-D541-48CB-AED8-B68744B50F3A}" srcOrd="4" destOrd="0" presId="urn:microsoft.com/office/officeart/2008/layout/LinedList"/>
    <dgm:cxn modelId="{13177EFF-3718-474F-81BE-C2C8DAA488E8}" type="presParOf" srcId="{C3B5AF39-D40A-45D9-AEDD-3B1CE4959F9D}" destId="{1E34D74E-AD7D-4452-9E5D-671B342EC38E}" srcOrd="5" destOrd="0" presId="urn:microsoft.com/office/officeart/2008/layout/LinedList"/>
    <dgm:cxn modelId="{A2BFF305-F5E6-4802-86EE-614E95EA2998}" type="presParOf" srcId="{1E34D74E-AD7D-4452-9E5D-671B342EC38E}" destId="{FF6290FF-2ADE-4BEB-AE30-0E8580879DC7}" srcOrd="0" destOrd="0" presId="urn:microsoft.com/office/officeart/2008/layout/LinedList"/>
    <dgm:cxn modelId="{F7E5DA82-9780-4BB4-86B6-C670EA6CEA8B}" type="presParOf" srcId="{1E34D74E-AD7D-4452-9E5D-671B342EC38E}" destId="{182CDED7-9B25-4DA5-AE77-009E270A7E78}" srcOrd="1" destOrd="0" presId="urn:microsoft.com/office/officeart/2008/layout/LinedList"/>
    <dgm:cxn modelId="{F3C6B56C-1275-4544-A3E5-237017C62A43}" type="presParOf" srcId="{C3B5AF39-D40A-45D9-AEDD-3B1CE4959F9D}" destId="{E34DA51D-34BD-408B-AFA7-3A3C67C999BF}" srcOrd="6" destOrd="0" presId="urn:microsoft.com/office/officeart/2008/layout/LinedList"/>
    <dgm:cxn modelId="{14CEE834-37AA-4848-9DD1-2CAB720DB51C}" type="presParOf" srcId="{C3B5AF39-D40A-45D9-AEDD-3B1CE4959F9D}" destId="{CD99B07B-E06A-4CB4-A530-7FE60E1CCE7F}" srcOrd="7" destOrd="0" presId="urn:microsoft.com/office/officeart/2008/layout/LinedList"/>
    <dgm:cxn modelId="{B241F3BB-61E7-4526-A980-E3F0E8DE66E5}" type="presParOf" srcId="{CD99B07B-E06A-4CB4-A530-7FE60E1CCE7F}" destId="{18F11385-3479-435F-ABA2-299370F64949}" srcOrd="0" destOrd="0" presId="urn:microsoft.com/office/officeart/2008/layout/LinedList"/>
    <dgm:cxn modelId="{C9247147-A506-4C24-842B-FADC04EF4D04}" type="presParOf" srcId="{CD99B07B-E06A-4CB4-A530-7FE60E1CCE7F}" destId="{F1CF9EB0-39B2-48C9-9590-86FDA593E5D6}" srcOrd="1" destOrd="0" presId="urn:microsoft.com/office/officeart/2008/layout/LinedList"/>
    <dgm:cxn modelId="{2F14F5AB-0FDE-4098-B7B0-973DBF52066C}" type="presParOf" srcId="{C3B5AF39-D40A-45D9-AEDD-3B1CE4959F9D}" destId="{D6887BC6-4E6B-4414-874C-F99AD4158E21}" srcOrd="8" destOrd="0" presId="urn:microsoft.com/office/officeart/2008/layout/LinedList"/>
    <dgm:cxn modelId="{1C8B427F-DEAD-4B56-850C-33B6547DDE55}" type="presParOf" srcId="{C3B5AF39-D40A-45D9-AEDD-3B1CE4959F9D}" destId="{E1FFBDC2-A03A-47E1-BE12-808FBB647AEE}" srcOrd="9" destOrd="0" presId="urn:microsoft.com/office/officeart/2008/layout/LinedList"/>
    <dgm:cxn modelId="{27102989-3E2F-4650-A97B-E7B7DB51DB82}" type="presParOf" srcId="{E1FFBDC2-A03A-47E1-BE12-808FBB647AEE}" destId="{694A254C-FF9C-470F-9EF9-7368B1A15639}" srcOrd="0" destOrd="0" presId="urn:microsoft.com/office/officeart/2008/layout/LinedList"/>
    <dgm:cxn modelId="{06FC629F-A532-4BFF-AA60-BFFB38B04166}" type="presParOf" srcId="{E1FFBDC2-A03A-47E1-BE12-808FBB647AEE}" destId="{998A507A-7317-4914-BCFA-0B1D8C8C982B}" srcOrd="1" destOrd="0" presId="urn:microsoft.com/office/officeart/2008/layout/LinedList"/>
    <dgm:cxn modelId="{103FADE1-4E2A-4291-8CE5-D44B07495D3C}" type="presParOf" srcId="{C3B5AF39-D40A-45D9-AEDD-3B1CE4959F9D}" destId="{8171386A-EA69-485D-90FF-EE9CEBC848DB}" srcOrd="10" destOrd="0" presId="urn:microsoft.com/office/officeart/2008/layout/LinedList"/>
    <dgm:cxn modelId="{F078E2C6-034D-456E-95C5-63857A6158CC}" type="presParOf" srcId="{C3B5AF39-D40A-45D9-AEDD-3B1CE4959F9D}" destId="{7FA3FB0E-00F1-49F2-ACC3-0E261359426D}" srcOrd="11" destOrd="0" presId="urn:microsoft.com/office/officeart/2008/layout/LinedList"/>
    <dgm:cxn modelId="{878D59D2-3AD7-44B4-B56C-8DA7390B2CD1}" type="presParOf" srcId="{7FA3FB0E-00F1-49F2-ACC3-0E261359426D}" destId="{7F3925C0-66EE-410E-A4C5-A0AA931D0A35}" srcOrd="0" destOrd="0" presId="urn:microsoft.com/office/officeart/2008/layout/LinedList"/>
    <dgm:cxn modelId="{50D1FC3A-9B86-49E0-9B7E-E6EBE5321037}" type="presParOf" srcId="{7FA3FB0E-00F1-49F2-ACC3-0E261359426D}" destId="{292B2617-B7BD-484E-BF28-435FA7F15108}" srcOrd="1" destOrd="0" presId="urn:microsoft.com/office/officeart/2008/layout/LinedList"/>
    <dgm:cxn modelId="{17DF2A1A-9848-4454-A569-C90CDF4EF8F6}" type="presParOf" srcId="{C3B5AF39-D40A-45D9-AEDD-3B1CE4959F9D}" destId="{3A70986A-360E-4A64-80BC-20DDCA865E77}" srcOrd="12" destOrd="0" presId="urn:microsoft.com/office/officeart/2008/layout/LinedList"/>
    <dgm:cxn modelId="{ADD13E86-17F6-44D4-8E80-FD9D3CA16206}" type="presParOf" srcId="{C3B5AF39-D40A-45D9-AEDD-3B1CE4959F9D}" destId="{5AEFF329-E8E4-45FC-835E-239949D715F4}" srcOrd="13" destOrd="0" presId="urn:microsoft.com/office/officeart/2008/layout/LinedList"/>
    <dgm:cxn modelId="{B1C53BEE-75AA-4648-B2AE-68323552BE67}" type="presParOf" srcId="{5AEFF329-E8E4-45FC-835E-239949D715F4}" destId="{D78B1ADD-CA3A-4409-9C3E-3D128C9E74FC}" srcOrd="0" destOrd="0" presId="urn:microsoft.com/office/officeart/2008/layout/LinedList"/>
    <dgm:cxn modelId="{D1F2A812-A5ED-4AF7-A826-5E8BECBC629C}" type="presParOf" srcId="{5AEFF329-E8E4-45FC-835E-239949D715F4}" destId="{A5918C3D-5D7C-4E82-BE8D-C766351DB7D0}" srcOrd="1" destOrd="0" presId="urn:microsoft.com/office/officeart/2008/layout/LinedList"/>
    <dgm:cxn modelId="{775AE8C8-0E16-4C60-BEDF-59E5411EE46D}" type="presParOf" srcId="{C3B5AF39-D40A-45D9-AEDD-3B1CE4959F9D}" destId="{62802348-BC8D-49AF-B9A4-BE579F4286CC}" srcOrd="14" destOrd="0" presId="urn:microsoft.com/office/officeart/2008/layout/LinedList"/>
    <dgm:cxn modelId="{EEC623F3-3722-4994-A909-F3448C84E5B4}" type="presParOf" srcId="{C3B5AF39-D40A-45D9-AEDD-3B1CE4959F9D}" destId="{AC68E715-C356-4287-9260-11A232C0A0DB}" srcOrd="15" destOrd="0" presId="urn:microsoft.com/office/officeart/2008/layout/LinedList"/>
    <dgm:cxn modelId="{E50B7EFD-9752-47FB-B078-2CCD85C3C6E4}" type="presParOf" srcId="{AC68E715-C356-4287-9260-11A232C0A0DB}" destId="{C2A3F6CC-3623-4DE3-9FC9-D4B7E8A52DD8}" srcOrd="0" destOrd="0" presId="urn:microsoft.com/office/officeart/2008/layout/LinedList"/>
    <dgm:cxn modelId="{70FD201D-5C28-4E7D-B839-0989AA6DDFC6}" type="presParOf" srcId="{AC68E715-C356-4287-9260-11A232C0A0DB}" destId="{A65BFE80-1B1B-4C43-BF15-F98E18108FB2}" srcOrd="1" destOrd="0" presId="urn:microsoft.com/office/officeart/2008/layout/LinedList"/>
    <dgm:cxn modelId="{30361C09-0F69-45F1-92D0-96782D06C3E9}" type="presParOf" srcId="{C3B5AF39-D40A-45D9-AEDD-3B1CE4959F9D}" destId="{6D526408-DFB4-4430-BC8E-7F00338842E4}" srcOrd="16" destOrd="0" presId="urn:microsoft.com/office/officeart/2008/layout/LinedList"/>
    <dgm:cxn modelId="{DCB7A8CD-0AA3-4F0C-A5ED-F7E11963BF71}" type="presParOf" srcId="{C3B5AF39-D40A-45D9-AEDD-3B1CE4959F9D}" destId="{EFB26105-D800-4376-A0C4-DF7A44817BB5}" srcOrd="17" destOrd="0" presId="urn:microsoft.com/office/officeart/2008/layout/LinedList"/>
    <dgm:cxn modelId="{C6E347F2-DABD-45C1-AAEC-5DC3315C7734}" type="presParOf" srcId="{EFB26105-D800-4376-A0C4-DF7A44817BB5}" destId="{8FD6CCFE-66C2-4CCE-8160-35993328F525}" srcOrd="0" destOrd="0" presId="urn:microsoft.com/office/officeart/2008/layout/LinedList"/>
    <dgm:cxn modelId="{45D9EDB1-ED66-4E01-B020-60A0AEDE32B8}" type="presParOf" srcId="{EFB26105-D800-4376-A0C4-DF7A44817BB5}" destId="{461E80FD-E49D-4149-A4DF-5ED60B4D2F24}" srcOrd="1" destOrd="0" presId="urn:microsoft.com/office/officeart/2008/layout/LinedList"/>
    <dgm:cxn modelId="{9AE1CC24-DBD5-4715-A438-77E314386D61}" type="presParOf" srcId="{C3B5AF39-D40A-45D9-AEDD-3B1CE4959F9D}" destId="{655C7D4E-AB3D-4E39-9CCE-5535D661263C}" srcOrd="18" destOrd="0" presId="urn:microsoft.com/office/officeart/2008/layout/LinedList"/>
    <dgm:cxn modelId="{72F7BE7D-AACC-444E-836E-F112133FDD98}" type="presParOf" srcId="{C3B5AF39-D40A-45D9-AEDD-3B1CE4959F9D}" destId="{16ED4ADE-905C-4057-ADC2-92648C59CAC2}" srcOrd="19" destOrd="0" presId="urn:microsoft.com/office/officeart/2008/layout/LinedList"/>
    <dgm:cxn modelId="{4C8332CA-0D3E-4E10-A24B-42BDA415A5A6}" type="presParOf" srcId="{16ED4ADE-905C-4057-ADC2-92648C59CAC2}" destId="{0509B6F4-0F45-4F36-AB77-7ED80050E16F}" srcOrd="0" destOrd="0" presId="urn:microsoft.com/office/officeart/2008/layout/LinedList"/>
    <dgm:cxn modelId="{8AEA7D30-9A26-4D63-B1BE-147BC2E84915}" type="presParOf" srcId="{16ED4ADE-905C-4057-ADC2-92648C59CAC2}" destId="{F6471A62-A354-4B1C-A3C9-0FCB6ED417A8}" srcOrd="1" destOrd="0" presId="urn:microsoft.com/office/officeart/2008/layout/LinedList"/>
    <dgm:cxn modelId="{4495D24A-C7A0-46E9-B2E8-37F6F5E3FC2C}" type="presParOf" srcId="{C3B5AF39-D40A-45D9-AEDD-3B1CE4959F9D}" destId="{AB39E5DE-031D-4526-ADDB-CA9A91455D84}" srcOrd="20" destOrd="0" presId="urn:microsoft.com/office/officeart/2008/layout/LinedList"/>
    <dgm:cxn modelId="{D2033B67-7B72-4352-8D0A-37EF19952B70}" type="presParOf" srcId="{C3B5AF39-D40A-45D9-AEDD-3B1CE4959F9D}" destId="{EAAE47FB-2EB4-4267-B96F-A5D74A15C74C}" srcOrd="21" destOrd="0" presId="urn:microsoft.com/office/officeart/2008/layout/LinedList"/>
    <dgm:cxn modelId="{400AB609-BD0A-4A7C-8C59-FD24A2FDF8F4}" type="presParOf" srcId="{EAAE47FB-2EB4-4267-B96F-A5D74A15C74C}" destId="{C5F50E67-0266-4E0C-8926-70FB23D68E60}" srcOrd="0" destOrd="0" presId="urn:microsoft.com/office/officeart/2008/layout/LinedList"/>
    <dgm:cxn modelId="{213F2AC4-3521-496D-BC19-844FDA387466}" type="presParOf" srcId="{EAAE47FB-2EB4-4267-B96F-A5D74A15C74C}" destId="{4F54EDD2-2FA2-4CED-9BEE-AA90150B87ED}" srcOrd="1" destOrd="0" presId="urn:microsoft.com/office/officeart/2008/layout/LinedList"/>
    <dgm:cxn modelId="{EBD6E0AB-BE57-460A-98C9-7CC05A9801F1}" type="presParOf" srcId="{C3B5AF39-D40A-45D9-AEDD-3B1CE4959F9D}" destId="{8D29A7B0-1970-41D4-962D-B8A5F754F839}" srcOrd="22" destOrd="0" presId="urn:microsoft.com/office/officeart/2008/layout/LinedList"/>
    <dgm:cxn modelId="{A13F277D-5099-431E-A69C-793C4C560041}" type="presParOf" srcId="{C3B5AF39-D40A-45D9-AEDD-3B1CE4959F9D}" destId="{21CD0DAF-A267-4B3F-9D8F-C9477215E5A8}" srcOrd="23" destOrd="0" presId="urn:microsoft.com/office/officeart/2008/layout/LinedList"/>
    <dgm:cxn modelId="{CC03D496-B97B-4281-AE5B-9ED44E24D0A0}" type="presParOf" srcId="{21CD0DAF-A267-4B3F-9D8F-C9477215E5A8}" destId="{E25E9A9D-3717-490E-8E6C-31C62256343B}" srcOrd="0" destOrd="0" presId="urn:microsoft.com/office/officeart/2008/layout/LinedList"/>
    <dgm:cxn modelId="{D2153C61-FA41-4DDD-8420-76C5352F8EE4}" type="presParOf" srcId="{21CD0DAF-A267-4B3F-9D8F-C9477215E5A8}" destId="{F44C734E-BB76-4477-9617-62B8977A93D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2F50B7-EF04-4DD0-BDAE-3D5CDA677E36}">
      <dsp:nvSpPr>
        <dsp:cNvPr id="0" name=""/>
        <dsp:cNvSpPr/>
      </dsp:nvSpPr>
      <dsp:spPr>
        <a:xfrm>
          <a:off x="0" y="1906634"/>
          <a:ext cx="4621553" cy="12509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Target customers:</a:t>
          </a:r>
          <a:endParaRPr lang="en-US" sz="2100" kern="1200"/>
        </a:p>
      </dsp:txBody>
      <dsp:txXfrm>
        <a:off x="0" y="1906634"/>
        <a:ext cx="4621553" cy="675517"/>
      </dsp:txXfrm>
    </dsp:sp>
    <dsp:sp modelId="{7BEAF77E-0C29-4359-A17D-C75206F5AE7C}">
      <dsp:nvSpPr>
        <dsp:cNvPr id="0" name=""/>
        <dsp:cNvSpPr/>
      </dsp:nvSpPr>
      <dsp:spPr>
        <a:xfrm>
          <a:off x="2256" y="2557133"/>
          <a:ext cx="1539013" cy="57544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2700" rIns="7112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Residential:</a:t>
          </a:r>
          <a:r>
            <a:rPr lang="en-GB" sz="1000" kern="1200"/>
            <a:t> Homeowners reducing energy costs</a:t>
          </a:r>
          <a:endParaRPr lang="en-US" sz="1000" kern="1200"/>
        </a:p>
      </dsp:txBody>
      <dsp:txXfrm>
        <a:off x="2256" y="2557133"/>
        <a:ext cx="1539013" cy="575441"/>
      </dsp:txXfrm>
    </dsp:sp>
    <dsp:sp modelId="{B0117E16-F7F4-4B4C-A4AE-CB311DC0B3E0}">
      <dsp:nvSpPr>
        <dsp:cNvPr id="0" name=""/>
        <dsp:cNvSpPr/>
      </dsp:nvSpPr>
      <dsp:spPr>
        <a:xfrm>
          <a:off x="1541269" y="2557133"/>
          <a:ext cx="1539013" cy="57544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2700" rIns="7112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Commercial:</a:t>
          </a:r>
          <a:r>
            <a:rPr lang="en-GB" sz="1000" kern="1200"/>
            <a:t> Offices, malls, hotels seeking sustainability</a:t>
          </a:r>
          <a:endParaRPr lang="en-US" sz="1000" kern="1200"/>
        </a:p>
      </dsp:txBody>
      <dsp:txXfrm>
        <a:off x="1541269" y="2557133"/>
        <a:ext cx="1539013" cy="575441"/>
      </dsp:txXfrm>
    </dsp:sp>
    <dsp:sp modelId="{5820BA42-325D-41BC-A6FD-7AC91ECE9F7A}">
      <dsp:nvSpPr>
        <dsp:cNvPr id="0" name=""/>
        <dsp:cNvSpPr/>
      </dsp:nvSpPr>
      <dsp:spPr>
        <a:xfrm>
          <a:off x="3080283" y="2557133"/>
          <a:ext cx="1539013" cy="57544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2700" rIns="7112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Industrial:</a:t>
          </a:r>
          <a:r>
            <a:rPr lang="en-GB" sz="1000" kern="1200"/>
            <a:t> Factories optimizing energy efficiency</a:t>
          </a:r>
          <a:endParaRPr lang="en-US" sz="1000" kern="1200"/>
        </a:p>
      </dsp:txBody>
      <dsp:txXfrm>
        <a:off x="3080283" y="2557133"/>
        <a:ext cx="1539013" cy="575441"/>
      </dsp:txXfrm>
    </dsp:sp>
    <dsp:sp modelId="{6DE2B48E-FE2C-4655-8356-089EF61E1377}">
      <dsp:nvSpPr>
        <dsp:cNvPr id="0" name=""/>
        <dsp:cNvSpPr/>
      </dsp:nvSpPr>
      <dsp:spPr>
        <a:xfrm rot="10800000">
          <a:off x="0" y="1424"/>
          <a:ext cx="4621553" cy="192397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Market growth:</a:t>
          </a:r>
          <a:r>
            <a:rPr lang="en-GB" sz="2100" kern="1200"/>
            <a:t> Global smart energy market projected to grow at </a:t>
          </a:r>
          <a:r>
            <a:rPr lang="en-GB" sz="2100" b="1" kern="1200"/>
            <a:t>13.5% CAGR by 2030</a:t>
          </a:r>
          <a:endParaRPr lang="en-US" sz="2100" kern="1200"/>
        </a:p>
      </dsp:txBody>
      <dsp:txXfrm rot="10800000">
        <a:off x="0" y="1424"/>
        <a:ext cx="4621553" cy="12501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C68E5F-22B9-4EDD-88B4-C0400982FA9F}">
      <dsp:nvSpPr>
        <dsp:cNvPr id="0" name=""/>
        <dsp:cNvSpPr/>
      </dsp:nvSpPr>
      <dsp:spPr>
        <a:xfrm>
          <a:off x="0" y="169828"/>
          <a:ext cx="6949440" cy="8108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/>
            <a:t>PESTLE:</a:t>
          </a:r>
          <a:endParaRPr lang="en-US" sz="3300" kern="1200"/>
        </a:p>
      </dsp:txBody>
      <dsp:txXfrm>
        <a:off x="39580" y="209408"/>
        <a:ext cx="6870280" cy="731650"/>
      </dsp:txXfrm>
    </dsp:sp>
    <dsp:sp modelId="{6A5DBCC8-F371-4B71-B21E-6AB348E0A3D7}">
      <dsp:nvSpPr>
        <dsp:cNvPr id="0" name=""/>
        <dsp:cNvSpPr/>
      </dsp:nvSpPr>
      <dsp:spPr>
        <a:xfrm>
          <a:off x="0" y="980638"/>
          <a:ext cx="6949440" cy="1707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645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/>
            <a:t>Government incentives (BEIS, 2023)</a:t>
          </a:r>
          <a:endParaRPr lang="en-US" sz="2600" kern="120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/>
            <a:t>Rising energy costs &amp; consumer demand</a:t>
          </a:r>
          <a:endParaRPr lang="en-US" sz="2600" kern="120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/>
            <a:t>AI &amp; IoT advancements improving efficiency</a:t>
          </a:r>
          <a:endParaRPr lang="en-US" sz="2600" kern="1200"/>
        </a:p>
      </dsp:txBody>
      <dsp:txXfrm>
        <a:off x="0" y="980638"/>
        <a:ext cx="6949440" cy="1707750"/>
      </dsp:txXfrm>
    </dsp:sp>
    <dsp:sp modelId="{20A7FEF0-B1AE-405F-989F-BA886334E756}">
      <dsp:nvSpPr>
        <dsp:cNvPr id="0" name=""/>
        <dsp:cNvSpPr/>
      </dsp:nvSpPr>
      <dsp:spPr>
        <a:xfrm>
          <a:off x="0" y="2688388"/>
          <a:ext cx="6949440" cy="810810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/>
            <a:t>SWOT:</a:t>
          </a:r>
          <a:endParaRPr lang="en-US" sz="3300" kern="1200"/>
        </a:p>
      </dsp:txBody>
      <dsp:txXfrm>
        <a:off x="39580" y="2727968"/>
        <a:ext cx="6870280" cy="731650"/>
      </dsp:txXfrm>
    </dsp:sp>
    <dsp:sp modelId="{C5144711-B7F5-4A67-A26F-0B1D4A88FC3E}">
      <dsp:nvSpPr>
        <dsp:cNvPr id="0" name=""/>
        <dsp:cNvSpPr/>
      </dsp:nvSpPr>
      <dsp:spPr>
        <a:xfrm>
          <a:off x="0" y="3499199"/>
          <a:ext cx="6949440" cy="2117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645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b="1" kern="1200"/>
            <a:t>Strengths:</a:t>
          </a:r>
          <a:r>
            <a:rPr lang="en-GB" sz="2600" kern="1200"/>
            <a:t> AI-driven, cost-effective</a:t>
          </a:r>
          <a:endParaRPr lang="en-US" sz="2600" kern="120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b="1" kern="1200"/>
            <a:t>Opportunities:</a:t>
          </a:r>
          <a:r>
            <a:rPr lang="en-GB" sz="2600" kern="1200"/>
            <a:t> Expansion into new markets</a:t>
          </a:r>
          <a:endParaRPr lang="en-US" sz="2600" kern="120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b="1" kern="1200"/>
            <a:t>Threats:</a:t>
          </a:r>
          <a:r>
            <a:rPr lang="en-GB" sz="2600" kern="1200"/>
            <a:t> Cybersecurity risks, competition</a:t>
          </a:r>
          <a:endParaRPr lang="en-US" sz="2600" kern="1200"/>
        </a:p>
      </dsp:txBody>
      <dsp:txXfrm>
        <a:off x="0" y="3499199"/>
        <a:ext cx="6949440" cy="21176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54122A-38AA-4385-9E43-FFA0C919F0BA}">
      <dsp:nvSpPr>
        <dsp:cNvPr id="0" name=""/>
        <dsp:cNvSpPr/>
      </dsp:nvSpPr>
      <dsp:spPr>
        <a:xfrm>
          <a:off x="0" y="2243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17C47A-B860-44DE-A28E-49D23D40F3EC}">
      <dsp:nvSpPr>
        <dsp:cNvPr id="0" name=""/>
        <dsp:cNvSpPr/>
      </dsp:nvSpPr>
      <dsp:spPr>
        <a:xfrm>
          <a:off x="0" y="2243"/>
          <a:ext cx="10653579" cy="382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BEIS (2023) </a:t>
          </a:r>
          <a:r>
            <a:rPr lang="en-GB" sz="1000" i="1" kern="1200"/>
            <a:t>Smart Metering Implementation Programme</a:t>
          </a:r>
          <a:r>
            <a:rPr lang="en-GB" sz="1000" kern="1200"/>
            <a:t>. UK Department for Business, Energy &amp; Industrial Strategy.</a:t>
          </a:r>
          <a:endParaRPr lang="en-US" sz="1000" kern="1200"/>
        </a:p>
      </dsp:txBody>
      <dsp:txXfrm>
        <a:off x="0" y="2243"/>
        <a:ext cx="10653579" cy="382445"/>
      </dsp:txXfrm>
    </dsp:sp>
    <dsp:sp modelId="{5D0295EA-1FE3-4BB6-9E05-17B9826E0C21}">
      <dsp:nvSpPr>
        <dsp:cNvPr id="0" name=""/>
        <dsp:cNvSpPr/>
      </dsp:nvSpPr>
      <dsp:spPr>
        <a:xfrm>
          <a:off x="0" y="384688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D6F61-5EEB-4927-B822-583EE49FDC33}">
      <dsp:nvSpPr>
        <dsp:cNvPr id="0" name=""/>
        <dsp:cNvSpPr/>
      </dsp:nvSpPr>
      <dsp:spPr>
        <a:xfrm>
          <a:off x="0" y="384688"/>
          <a:ext cx="10653579" cy="382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Chofreh, A.G., Gholamzadeh, A. and Goni, F.A. (2018) ‘Sustainable enterprise resource planning systems implementation: A framework development’, </a:t>
          </a:r>
          <a:r>
            <a:rPr lang="en-GB" sz="1000" i="1" kern="1200"/>
            <a:t>Journal of Cleaner Production</a:t>
          </a:r>
          <a:r>
            <a:rPr lang="en-GB" sz="1000" kern="1200"/>
            <a:t>, 198, pp. 1345–1355.</a:t>
          </a:r>
          <a:endParaRPr lang="en-US" sz="1000" kern="1200"/>
        </a:p>
      </dsp:txBody>
      <dsp:txXfrm>
        <a:off x="0" y="384688"/>
        <a:ext cx="10653579" cy="382445"/>
      </dsp:txXfrm>
    </dsp:sp>
    <dsp:sp modelId="{A0F1B516-D541-48CB-AED8-B68744B50F3A}">
      <dsp:nvSpPr>
        <dsp:cNvPr id="0" name=""/>
        <dsp:cNvSpPr/>
      </dsp:nvSpPr>
      <dsp:spPr>
        <a:xfrm>
          <a:off x="0" y="767133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6290FF-2ADE-4BEB-AE30-0E8580879DC7}">
      <dsp:nvSpPr>
        <dsp:cNvPr id="0" name=""/>
        <dsp:cNvSpPr/>
      </dsp:nvSpPr>
      <dsp:spPr>
        <a:xfrm>
          <a:off x="0" y="767133"/>
          <a:ext cx="10653579" cy="382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Edgeman, R. and Eskildsen, J. (2014) ‘Modelling and assessing sustainable enterprise excellence’, </a:t>
          </a:r>
          <a:r>
            <a:rPr lang="en-GB" sz="1000" i="1" kern="1200"/>
            <a:t>Business Strategy and the Environment</a:t>
          </a:r>
          <a:r>
            <a:rPr lang="en-GB" sz="1000" kern="1200"/>
            <a:t>, 23(3), pp. 173–187.</a:t>
          </a:r>
          <a:endParaRPr lang="en-US" sz="1000" kern="1200"/>
        </a:p>
      </dsp:txBody>
      <dsp:txXfrm>
        <a:off x="0" y="767133"/>
        <a:ext cx="10653579" cy="382445"/>
      </dsp:txXfrm>
    </dsp:sp>
    <dsp:sp modelId="{E34DA51D-34BD-408B-AFA7-3A3C67C999BF}">
      <dsp:nvSpPr>
        <dsp:cNvPr id="0" name=""/>
        <dsp:cNvSpPr/>
      </dsp:nvSpPr>
      <dsp:spPr>
        <a:xfrm>
          <a:off x="0" y="1149578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F11385-3479-435F-ABA2-299370F64949}">
      <dsp:nvSpPr>
        <dsp:cNvPr id="0" name=""/>
        <dsp:cNvSpPr/>
      </dsp:nvSpPr>
      <dsp:spPr>
        <a:xfrm>
          <a:off x="0" y="1149578"/>
          <a:ext cx="10653579" cy="382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IEA (2022) </a:t>
          </a:r>
          <a:r>
            <a:rPr lang="en-GB" sz="1000" i="1" kern="1200"/>
            <a:t>Global Energy Review: CO2 Emissions in 2022</a:t>
          </a:r>
          <a:r>
            <a:rPr lang="en-GB" sz="1000" kern="1200"/>
            <a:t>. International Energy Agency. Available at: </a:t>
          </a:r>
          <a:r>
            <a:rPr lang="en-GB" sz="1000" kern="1200">
              <a:hlinkClick xmlns:r="http://schemas.openxmlformats.org/officeDocument/2006/relationships" r:id="rId1"/>
            </a:rPr>
            <a:t>https://www.iea.org</a:t>
          </a:r>
          <a:r>
            <a:rPr lang="en-GB" sz="1000" kern="1200"/>
            <a:t> (Accessed: 10 March 2025).</a:t>
          </a:r>
          <a:endParaRPr lang="en-US" sz="1000" kern="1200"/>
        </a:p>
      </dsp:txBody>
      <dsp:txXfrm>
        <a:off x="0" y="1149578"/>
        <a:ext cx="10653579" cy="382445"/>
      </dsp:txXfrm>
    </dsp:sp>
    <dsp:sp modelId="{D6887BC6-4E6B-4414-874C-F99AD4158E21}">
      <dsp:nvSpPr>
        <dsp:cNvPr id="0" name=""/>
        <dsp:cNvSpPr/>
      </dsp:nvSpPr>
      <dsp:spPr>
        <a:xfrm>
          <a:off x="0" y="1532023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4A254C-FF9C-470F-9EF9-7368B1A15639}">
      <dsp:nvSpPr>
        <dsp:cNvPr id="0" name=""/>
        <dsp:cNvSpPr/>
      </dsp:nvSpPr>
      <dsp:spPr>
        <a:xfrm>
          <a:off x="0" y="1532023"/>
          <a:ext cx="10653579" cy="382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IEA (2023) </a:t>
          </a:r>
          <a:r>
            <a:rPr lang="en-GB" sz="1000" i="1" kern="1200"/>
            <a:t>Smart Energy Market Report</a:t>
          </a:r>
          <a:r>
            <a:rPr lang="en-GB" sz="1000" kern="1200"/>
            <a:t>. International Energy Agency. Available at: </a:t>
          </a:r>
          <a:r>
            <a:rPr lang="en-GB" sz="1000" kern="1200">
              <a:hlinkClick xmlns:r="http://schemas.openxmlformats.org/officeDocument/2006/relationships" r:id="rId1"/>
            </a:rPr>
            <a:t>https://www.iea.org</a:t>
          </a:r>
          <a:r>
            <a:rPr lang="en-GB" sz="1000" kern="1200"/>
            <a:t> (Accessed: 10 March 2025).</a:t>
          </a:r>
          <a:endParaRPr lang="en-US" sz="1000" kern="1200"/>
        </a:p>
      </dsp:txBody>
      <dsp:txXfrm>
        <a:off x="0" y="1532023"/>
        <a:ext cx="10653579" cy="382445"/>
      </dsp:txXfrm>
    </dsp:sp>
    <dsp:sp modelId="{8171386A-EA69-485D-90FF-EE9CEBC848DB}">
      <dsp:nvSpPr>
        <dsp:cNvPr id="0" name=""/>
        <dsp:cNvSpPr/>
      </dsp:nvSpPr>
      <dsp:spPr>
        <a:xfrm>
          <a:off x="0" y="1914468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3925C0-66EE-410E-A4C5-A0AA931D0A35}">
      <dsp:nvSpPr>
        <dsp:cNvPr id="0" name=""/>
        <dsp:cNvSpPr/>
      </dsp:nvSpPr>
      <dsp:spPr>
        <a:xfrm>
          <a:off x="0" y="1914468"/>
          <a:ext cx="10653579" cy="382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Nest Labs (2015) ‘Energy savings from the Nest Learning Thermostat: Energy bill analysis results’. Nest Labs, Inc., February 2015. Available at: https://nest.com/downloads/press/documents/energy-savings-white-paper.pdf (Accessed: 10 March 2025).</a:t>
          </a:r>
          <a:endParaRPr lang="en-US" sz="1000" kern="1200"/>
        </a:p>
      </dsp:txBody>
      <dsp:txXfrm>
        <a:off x="0" y="1914468"/>
        <a:ext cx="10653579" cy="382445"/>
      </dsp:txXfrm>
    </dsp:sp>
    <dsp:sp modelId="{3A70986A-360E-4A64-80BC-20DDCA865E77}">
      <dsp:nvSpPr>
        <dsp:cNvPr id="0" name=""/>
        <dsp:cNvSpPr/>
      </dsp:nvSpPr>
      <dsp:spPr>
        <a:xfrm>
          <a:off x="0" y="2296914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8B1ADD-CA3A-4409-9C3E-3D128C9E74FC}">
      <dsp:nvSpPr>
        <dsp:cNvPr id="0" name=""/>
        <dsp:cNvSpPr/>
      </dsp:nvSpPr>
      <dsp:spPr>
        <a:xfrm>
          <a:off x="0" y="2296914"/>
          <a:ext cx="10653579" cy="382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OECD (2021) </a:t>
          </a:r>
          <a:r>
            <a:rPr lang="en-GB" sz="1000" i="1" kern="1200"/>
            <a:t>Green Growth and Sustainable Development</a:t>
          </a:r>
          <a:r>
            <a:rPr lang="en-GB" sz="1000" kern="1200"/>
            <a:t>. Organisation for Economic Co-operation and Development.</a:t>
          </a:r>
          <a:endParaRPr lang="en-US" sz="1000" kern="1200"/>
        </a:p>
      </dsp:txBody>
      <dsp:txXfrm>
        <a:off x="0" y="2296914"/>
        <a:ext cx="10653579" cy="382445"/>
      </dsp:txXfrm>
    </dsp:sp>
    <dsp:sp modelId="{62802348-BC8D-49AF-B9A4-BE579F4286CC}">
      <dsp:nvSpPr>
        <dsp:cNvPr id="0" name=""/>
        <dsp:cNvSpPr/>
      </dsp:nvSpPr>
      <dsp:spPr>
        <a:xfrm>
          <a:off x="0" y="2679359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A3F6CC-3623-4DE3-9FC9-D4B7E8A52DD8}">
      <dsp:nvSpPr>
        <dsp:cNvPr id="0" name=""/>
        <dsp:cNvSpPr/>
      </dsp:nvSpPr>
      <dsp:spPr>
        <a:xfrm>
          <a:off x="0" y="2679359"/>
          <a:ext cx="10653579" cy="382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Rahmana, A.F. and Bawono, A. (2020) ‘Sustainable development toward sustainable enterprise’, </a:t>
          </a:r>
          <a:r>
            <a:rPr lang="en-GB" sz="1000" i="1" kern="1200"/>
            <a:t>Management Science Letters</a:t>
          </a:r>
          <a:r>
            <a:rPr lang="en-GB" sz="1000" kern="1200"/>
            <a:t>, 11(2), pp. 657–668.</a:t>
          </a:r>
          <a:endParaRPr lang="en-US" sz="1000" kern="1200"/>
        </a:p>
      </dsp:txBody>
      <dsp:txXfrm>
        <a:off x="0" y="2679359"/>
        <a:ext cx="10653579" cy="382445"/>
      </dsp:txXfrm>
    </dsp:sp>
    <dsp:sp modelId="{6D526408-DFB4-4430-BC8E-7F00338842E4}">
      <dsp:nvSpPr>
        <dsp:cNvPr id="0" name=""/>
        <dsp:cNvSpPr/>
      </dsp:nvSpPr>
      <dsp:spPr>
        <a:xfrm>
          <a:off x="0" y="3061804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D6CCFE-66C2-4CCE-8160-35993328F525}">
      <dsp:nvSpPr>
        <dsp:cNvPr id="0" name=""/>
        <dsp:cNvSpPr/>
      </dsp:nvSpPr>
      <dsp:spPr>
        <a:xfrm>
          <a:off x="0" y="3061804"/>
          <a:ext cx="10653579" cy="382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Siemens (2023) ‘Smart grid case studies: Enhancing energy efficiency and reliability’. Siemens AG. Available at: https://www.siemens.com/smartgrid-casestudies (Accessed: 10 March 2025).</a:t>
          </a:r>
          <a:endParaRPr lang="en-US" sz="1000" kern="1200"/>
        </a:p>
      </dsp:txBody>
      <dsp:txXfrm>
        <a:off x="0" y="3061804"/>
        <a:ext cx="10653579" cy="382445"/>
      </dsp:txXfrm>
    </dsp:sp>
    <dsp:sp modelId="{655C7D4E-AB3D-4E39-9CCE-5535D661263C}">
      <dsp:nvSpPr>
        <dsp:cNvPr id="0" name=""/>
        <dsp:cNvSpPr/>
      </dsp:nvSpPr>
      <dsp:spPr>
        <a:xfrm>
          <a:off x="0" y="3444249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09B6F4-0F45-4F36-AB77-7ED80050E16F}">
      <dsp:nvSpPr>
        <dsp:cNvPr id="0" name=""/>
        <dsp:cNvSpPr/>
      </dsp:nvSpPr>
      <dsp:spPr>
        <a:xfrm>
          <a:off x="0" y="3444249"/>
          <a:ext cx="10653579" cy="382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Smart Energy GB (2023) </a:t>
          </a:r>
          <a:r>
            <a:rPr lang="en-GB" sz="1000" i="1" kern="1200"/>
            <a:t>Understanding the Benefits of Smart Meters</a:t>
          </a:r>
          <a:r>
            <a:rPr lang="en-GB" sz="1000" kern="1200"/>
            <a:t>. Smart Energy GB. Available at: </a:t>
          </a:r>
          <a:r>
            <a:rPr lang="en-GB" sz="1000" kern="1200">
              <a:hlinkClick xmlns:r="http://schemas.openxmlformats.org/officeDocument/2006/relationships" r:id="rId2"/>
            </a:rPr>
            <a:t>https://www.smartenergygb.org</a:t>
          </a:r>
          <a:r>
            <a:rPr lang="en-GB" sz="1000" kern="1200"/>
            <a:t> (Accessed: 10 March 2025).</a:t>
          </a:r>
          <a:endParaRPr lang="en-US" sz="1000" kern="1200"/>
        </a:p>
      </dsp:txBody>
      <dsp:txXfrm>
        <a:off x="0" y="3444249"/>
        <a:ext cx="10653579" cy="382445"/>
      </dsp:txXfrm>
    </dsp:sp>
    <dsp:sp modelId="{AB39E5DE-031D-4526-ADDB-CA9A91455D84}">
      <dsp:nvSpPr>
        <dsp:cNvPr id="0" name=""/>
        <dsp:cNvSpPr/>
      </dsp:nvSpPr>
      <dsp:spPr>
        <a:xfrm>
          <a:off x="0" y="3826694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F50E67-0266-4E0C-8926-70FB23D68E60}">
      <dsp:nvSpPr>
        <dsp:cNvPr id="0" name=""/>
        <dsp:cNvSpPr/>
      </dsp:nvSpPr>
      <dsp:spPr>
        <a:xfrm>
          <a:off x="0" y="3826694"/>
          <a:ext cx="10653579" cy="382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UN (2023) </a:t>
          </a:r>
          <a:r>
            <a:rPr lang="en-GB" sz="1000" i="1" kern="1200"/>
            <a:t>Sustainable Development Goals Report 2023</a:t>
          </a:r>
          <a:r>
            <a:rPr lang="en-GB" sz="1000" kern="1200"/>
            <a:t>. United Nations.</a:t>
          </a:r>
          <a:endParaRPr lang="en-US" sz="1000" kern="1200"/>
        </a:p>
      </dsp:txBody>
      <dsp:txXfrm>
        <a:off x="0" y="3826694"/>
        <a:ext cx="10653579" cy="382445"/>
      </dsp:txXfrm>
    </dsp:sp>
    <dsp:sp modelId="{8D29A7B0-1970-41D4-962D-B8A5F754F839}">
      <dsp:nvSpPr>
        <dsp:cNvPr id="0" name=""/>
        <dsp:cNvSpPr/>
      </dsp:nvSpPr>
      <dsp:spPr>
        <a:xfrm>
          <a:off x="0" y="4209139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5E9A9D-3717-490E-8E6C-31C62256343B}">
      <dsp:nvSpPr>
        <dsp:cNvPr id="0" name=""/>
        <dsp:cNvSpPr/>
      </dsp:nvSpPr>
      <dsp:spPr>
        <a:xfrm>
          <a:off x="0" y="4209139"/>
          <a:ext cx="10653579" cy="382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USGBC (2022) </a:t>
          </a:r>
          <a:r>
            <a:rPr lang="en-GB" sz="1000" i="1" kern="1200"/>
            <a:t>Leadership in Energy and Environmental Design (LEED) Certification</a:t>
          </a:r>
          <a:r>
            <a:rPr lang="en-GB" sz="1000" kern="1200"/>
            <a:t>. U.S. Green Building Council.</a:t>
          </a:r>
          <a:endParaRPr lang="en-US" sz="1000" kern="1200"/>
        </a:p>
      </dsp:txBody>
      <dsp:txXfrm>
        <a:off x="0" y="4209139"/>
        <a:ext cx="10653579" cy="3824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E94C8-0677-4AA3-92C0-F928005981B9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C7F087-EA7A-4977-99F1-1AFEE07694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026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C7F087-EA7A-4977-99F1-1AFEE07694B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8421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702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1763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848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791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581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93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214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1647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686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731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397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713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image" Target="../media/image6.pn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2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.xml"/><Relationship Id="rId9" Type="http://schemas.microsoft.com/office/2007/relationships/diagramDrawing" Target="../diagrams/drawing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6" name="Picture 5" descr="A windmills and wind turbines in a field&#10;&#10;AI-generated content may be incorrect.">
            <a:extLst>
              <a:ext uri="{FF2B5EF4-FFF2-40B4-BE49-F238E27FC236}">
                <a16:creationId xmlns:a16="http://schemas.microsoft.com/office/drawing/2014/main" id="{E74DC869-D5B7-5AD5-87DD-92101153C13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091" t="1067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B7D064F0-6D2A-219C-C000-14ABD99EC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06" y="0"/>
            <a:ext cx="4903694" cy="6858001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F62613-206F-1A48-459D-8F9E08BDF0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1" y="822960"/>
            <a:ext cx="4286054" cy="3474720"/>
          </a:xfrm>
        </p:spPr>
        <p:txBody>
          <a:bodyPr anchor="b">
            <a:normAutofit/>
          </a:bodyPr>
          <a:lstStyle/>
          <a:p>
            <a:pPr algn="l"/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Smart Eco Power – A Sustainable Energy Management Solution</a:t>
            </a:r>
            <a:b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DADD61-F38B-C612-A2E1-6FBC94FBB7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1" y="4419600"/>
            <a:ext cx="3931920" cy="1386840"/>
          </a:xfrm>
        </p:spPr>
        <p:txBody>
          <a:bodyPr anchor="t">
            <a:normAutofit/>
          </a:bodyPr>
          <a:lstStyle/>
          <a:p>
            <a:pPr algn="l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Sustainable Enterprise (BMSE4010D)</a:t>
            </a:r>
          </a:p>
          <a:p>
            <a:pPr algn="l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Student name : Ciprian Feraru</a:t>
            </a:r>
          </a:p>
        </p:txBody>
      </p:sp>
      <p:pic>
        <p:nvPicPr>
          <p:cNvPr id="5" name="Record (online-voice-recorder.com) (70)">
            <a:hlinkClick r:id="" action="ppaction://media"/>
            <a:extLst>
              <a:ext uri="{FF2B5EF4-FFF2-40B4-BE49-F238E27FC236}">
                <a16:creationId xmlns:a16="http://schemas.microsoft.com/office/drawing/2014/main" id="{60126CA3-EB09-B650-201E-55CACA57B6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92681" y="610555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7076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855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mute="1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5" name="Picture 4" descr="Smoke from a factory">
            <a:extLst>
              <a:ext uri="{FF2B5EF4-FFF2-40B4-BE49-F238E27FC236}">
                <a16:creationId xmlns:a16="http://schemas.microsoft.com/office/drawing/2014/main" id="{C8BAF5F7-3581-5D81-DE21-06573A83715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345" r="15481" b="-1"/>
          <a:stretch/>
        </p:blipFill>
        <p:spPr>
          <a:xfrm>
            <a:off x="0" y="0"/>
            <a:ext cx="460330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7552F6-7800-0EAB-81CB-848E41928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3606" y="-501629"/>
            <a:ext cx="5264029" cy="1942773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7E93E-2F96-AE33-45DB-2011BD9836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3302" y="2045317"/>
            <a:ext cx="3115941" cy="3700390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Introduction to Smart Eco Power Mission: Helping businesses and households cut energy costs by 30% while reducing carbon footprint Industry: Smart Energy &amp; Renewable Solutions</a:t>
            </a:r>
          </a:p>
          <a:p>
            <a:endParaRPr lang="en-GB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2FD8FD-9A39-786D-9D51-377993D890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19243" y="3104303"/>
            <a:ext cx="4472757" cy="3753698"/>
          </a:xfrm>
          <a:prstGeom prst="rect">
            <a:avLst/>
          </a:prstGeom>
        </p:spPr>
      </p:pic>
      <p:pic>
        <p:nvPicPr>
          <p:cNvPr id="6" name="Record (online-voice-recorder.com) (71)">
            <a:hlinkClick r:id="" action="ppaction://media"/>
            <a:extLst>
              <a:ext uri="{FF2B5EF4-FFF2-40B4-BE49-F238E27FC236}">
                <a16:creationId xmlns:a16="http://schemas.microsoft.com/office/drawing/2014/main" id="{20E8751F-F1FE-6EAD-EBE5-95270125B8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75418" y="619025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682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32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9D27E3-0ABA-BF7F-F121-7368A2FBC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Problem &amp;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203264-2440-9339-B432-EE9930FDF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Problem :Rising energy costs, inefficient energy usage, high carbon emissions Solution: AI-powered Smart Energy Management System (SEMS) with IoT &amp; real-time data analytics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AE39CD-2A2E-7C48-97D1-0F63916076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261" y="1663071"/>
            <a:ext cx="5837780" cy="3531857"/>
          </a:xfrm>
          <a:prstGeom prst="rect">
            <a:avLst/>
          </a:prstGeom>
        </p:spPr>
      </p:pic>
      <p:pic>
        <p:nvPicPr>
          <p:cNvPr id="5" name="Record (online-voice-recorder.com) (72)">
            <a:hlinkClick r:id="" action="ppaction://media"/>
            <a:extLst>
              <a:ext uri="{FF2B5EF4-FFF2-40B4-BE49-F238E27FC236}">
                <a16:creationId xmlns:a16="http://schemas.microsoft.com/office/drawing/2014/main" id="{25B88CBF-AB53-B2FE-A7E8-A0C3D58E85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69663" y="619283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830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22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1089CF-8539-327C-4246-B90BA3997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Market Opportunity and Competitive advantage</a:t>
            </a:r>
            <a:br>
              <a:rPr lang="en-GB" sz="2800" b="1"/>
            </a:br>
            <a:endParaRPr lang="en-GB" sz="28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49356B-C2F8-C7DB-65D0-343693DCFE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261" y="1641180"/>
            <a:ext cx="5837780" cy="357563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552829-6238-6958-36C3-10E8D40FB2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0227746"/>
              </p:ext>
            </p:extLst>
          </p:nvPr>
        </p:nvGraphicFramePr>
        <p:xfrm>
          <a:off x="612648" y="2584058"/>
          <a:ext cx="4621553" cy="31590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Record (online-voice-recorder.com) (73)">
            <a:hlinkClick r:id="" action="ppaction://media"/>
            <a:extLst>
              <a:ext uri="{FF2B5EF4-FFF2-40B4-BE49-F238E27FC236}">
                <a16:creationId xmlns:a16="http://schemas.microsoft.com/office/drawing/2014/main" id="{37E17EB8-8BE0-F08E-8BDE-A71E482AB4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06188" y="623411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879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5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07BA11-E345-1CA9-5D13-412CF9D8F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Business Model &amp; Revenue Streams</a:t>
            </a:r>
            <a:br>
              <a:rPr lang="en-GB" sz="2800" b="1"/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6A14D-9440-F049-D29B-119B8AF668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Subscription-based model:</a:t>
            </a: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Residential: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£7.99/month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Businesses: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£40.99/month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Projected Growth:</a:t>
            </a: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Year 1: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10,000 users (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£950,000 revenue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Year 3: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50,000 users (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£4.8M revenue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sz="1800"/>
          </a:p>
        </p:txBody>
      </p:sp>
      <p:pic>
        <p:nvPicPr>
          <p:cNvPr id="7" name="Graphic 6" descr="Dollar">
            <a:extLst>
              <a:ext uri="{FF2B5EF4-FFF2-40B4-BE49-F238E27FC236}">
                <a16:creationId xmlns:a16="http://schemas.microsoft.com/office/drawing/2014/main" id="{3765A211-FD43-91BB-89D6-242F7F88F3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96074" y="1114923"/>
            <a:ext cx="4628153" cy="4628153"/>
          </a:xfrm>
          <a:prstGeom prst="rect">
            <a:avLst/>
          </a:prstGeom>
        </p:spPr>
      </p:pic>
      <p:pic>
        <p:nvPicPr>
          <p:cNvPr id="4" name="Record (online-voice-recorder.com) (74)">
            <a:hlinkClick r:id="" action="ppaction://media"/>
            <a:extLst>
              <a:ext uri="{FF2B5EF4-FFF2-40B4-BE49-F238E27FC236}">
                <a16:creationId xmlns:a16="http://schemas.microsoft.com/office/drawing/2014/main" id="{97DE00FD-C5C0-B417-D7F0-B25206A7FD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20475" y="61785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89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8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cribbles on a notebook">
            <a:extLst>
              <a:ext uri="{FF2B5EF4-FFF2-40B4-BE49-F238E27FC236}">
                <a16:creationId xmlns:a16="http://schemas.microsoft.com/office/drawing/2014/main" id="{E3B1B1B6-0994-FEAF-7EF3-EF5707B38F8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440" r="18252" b="-1"/>
          <a:stretch/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8B1690-CC56-4F95-1D46-97A6C7A66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81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GB" sz="3300" b="1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br>
              <a:rPr lang="en-GB" sz="3300" b="1"/>
            </a:br>
            <a:endParaRPr lang="en-GB" sz="33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78759A-34B2-3A5D-0053-D834B2CEAE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80" y="2212848"/>
            <a:ext cx="3553413" cy="412242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Digital marketing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(SEO, PPC, Social Media)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Strategic partnerships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(utility companies &amp; tech firms)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Customer incentives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(discounts, trial periods)</a:t>
            </a:r>
          </a:p>
          <a:p>
            <a:endParaRPr lang="en-GB" sz="1800"/>
          </a:p>
        </p:txBody>
      </p:sp>
      <p:pic>
        <p:nvPicPr>
          <p:cNvPr id="4" name="Record (online-voice-recorder.com) (75)">
            <a:hlinkClick r:id="" action="ppaction://media"/>
            <a:extLst>
              <a:ext uri="{FF2B5EF4-FFF2-40B4-BE49-F238E27FC236}">
                <a16:creationId xmlns:a16="http://schemas.microsoft.com/office/drawing/2014/main" id="{6FBA3513-6CB6-70A1-DFB3-F3415DBB91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72520" y="624839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047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4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CF3E1E-B468-D164-2376-F5C05C89F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b="1"/>
              <a:t>PESTLE &amp; SWOT Analysis (Key Findings)</a:t>
            </a:r>
            <a:br>
              <a:rPr lang="en-GB" sz="4000" b="1"/>
            </a:br>
            <a:endParaRPr lang="en-GB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DD994B-3E30-7D30-2570-D18984837A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3486837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 (online-voice-recorder.com) (76)">
            <a:hlinkClick r:id="" action="ppaction://media"/>
            <a:extLst>
              <a:ext uri="{FF2B5EF4-FFF2-40B4-BE49-F238E27FC236}">
                <a16:creationId xmlns:a16="http://schemas.microsoft.com/office/drawing/2014/main" id="{5CD7142D-4698-8093-1754-1159FA543C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47121" y="614624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55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1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8EA81-4D3D-36A5-A0A7-85FB181D5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Financial Plan &amp; Contingency</a:t>
            </a:r>
            <a:br>
              <a:rPr lang="en-GB" sz="2800" b="1"/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71951-471F-7791-B1F7-A63CC393EE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Startup Costs: £540,000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(R&amp;D, marketing, salaries, IT)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Profitability in Year 3</a:t>
            </a: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Risk Mitigation:</a:t>
            </a: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Cybersecurity investments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Multiple suppliers to avoid shortages</a:t>
            </a:r>
          </a:p>
          <a:p>
            <a:endParaRPr lang="en-GB" sz="180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5D1887A-9EC6-BAE0-7E8E-101135236C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7381836"/>
              </p:ext>
            </p:extLst>
          </p:nvPr>
        </p:nvGraphicFramePr>
        <p:xfrm>
          <a:off x="5691261" y="1354129"/>
          <a:ext cx="5837780" cy="4149742"/>
        </p:xfrm>
        <a:graphic>
          <a:graphicData uri="http://schemas.openxmlformats.org/drawingml/2006/table">
            <a:tbl>
              <a:tblPr firstRow="1" firstCol="1" bandRow="1">
                <a:solidFill>
                  <a:schemeClr val="tx1">
                    <a:lumMod val="65000"/>
                    <a:lumOff val="35000"/>
                  </a:schemeClr>
                </a:solidFill>
              </a:tblPr>
              <a:tblGrid>
                <a:gridCol w="3604299">
                  <a:extLst>
                    <a:ext uri="{9D8B030D-6E8A-4147-A177-3AD203B41FA5}">
                      <a16:colId xmlns:a16="http://schemas.microsoft.com/office/drawing/2014/main" val="1508046635"/>
                    </a:ext>
                  </a:extLst>
                </a:gridCol>
                <a:gridCol w="2233481">
                  <a:extLst>
                    <a:ext uri="{9D8B030D-6E8A-4147-A177-3AD203B41FA5}">
                      <a16:colId xmlns:a16="http://schemas.microsoft.com/office/drawing/2014/main" val="3336159848"/>
                    </a:ext>
                  </a:extLst>
                </a:gridCol>
              </a:tblGrid>
              <a:tr h="70151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100" cap="all" spc="6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Expense</a:t>
                      </a:r>
                      <a:endParaRPr lang="en-GB" sz="1500" b="1" kern="100" cap="all" spc="6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2699" marR="172699" marT="172699" marB="17269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100" cap="all" spc="6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Amount</a:t>
                      </a:r>
                      <a:endParaRPr lang="en-GB" sz="1500" b="1" kern="100" cap="all" spc="6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2699" marR="172699" marT="172699" marB="17269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2601262"/>
                  </a:ext>
                </a:extLst>
              </a:tr>
              <a:tr h="57470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100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Research and Development</a:t>
                      </a:r>
                      <a:endParaRPr lang="en-GB" sz="1500" b="1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6350" marR="86350" marT="0" marB="11513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00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190.000</a:t>
                      </a:r>
                      <a:endParaRPr lang="en-GB" sz="20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6350" marR="86350" marT="0" marB="11513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3363539"/>
                  </a:ext>
                </a:extLst>
              </a:tr>
              <a:tr h="57470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100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Marketing</a:t>
                      </a:r>
                      <a:endParaRPr lang="en-GB" sz="1500" b="1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6350" marR="86350" marT="0" marB="11513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00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110.000</a:t>
                      </a:r>
                      <a:endParaRPr lang="en-GB" sz="20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6350" marR="86350" marT="0" marB="11513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344043"/>
                  </a:ext>
                </a:extLst>
              </a:tr>
              <a:tr h="57470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100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Staff Salaries</a:t>
                      </a:r>
                      <a:endParaRPr lang="en-GB" sz="1500" b="1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6350" marR="86350" marT="0" marB="11513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00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150.000</a:t>
                      </a:r>
                      <a:endParaRPr lang="en-GB" sz="20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6350" marR="86350" marT="0" marB="11513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0708127"/>
                  </a:ext>
                </a:extLst>
              </a:tr>
              <a:tr h="57470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100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IT Infrastructure</a:t>
                      </a:r>
                      <a:endParaRPr lang="en-GB" sz="1500" b="1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6350" marR="86350" marT="0" marB="11513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00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70.000</a:t>
                      </a:r>
                      <a:endParaRPr lang="en-GB" sz="20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6350" marR="86350" marT="0" marB="11513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9377808"/>
                  </a:ext>
                </a:extLst>
              </a:tr>
              <a:tr h="57470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100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Legal and Compliance</a:t>
                      </a:r>
                      <a:endParaRPr lang="en-GB" sz="1500" b="1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6350" marR="86350" marT="0" marB="11513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00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20.000</a:t>
                      </a:r>
                      <a:endParaRPr lang="en-GB" sz="2000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6350" marR="86350" marT="0" marB="11513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8073769"/>
                  </a:ext>
                </a:extLst>
              </a:tr>
              <a:tr h="57470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500" b="1" kern="100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GB" sz="1500" b="1" kern="100" cap="none" spc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6350" marR="86350" marT="0" marB="11513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540.000</a:t>
                      </a:r>
                      <a:endParaRPr lang="en-GB" sz="2000" kern="100" cap="none" spc="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6350" marR="86350" marT="0" marB="11513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7718836"/>
                  </a:ext>
                </a:extLst>
              </a:tr>
            </a:tbl>
          </a:graphicData>
        </a:graphic>
      </p:graphicFrame>
      <p:pic>
        <p:nvPicPr>
          <p:cNvPr id="5" name="Record (online-voice-recorder.com) (77)">
            <a:hlinkClick r:id="" action="ppaction://media"/>
            <a:extLst>
              <a:ext uri="{FF2B5EF4-FFF2-40B4-BE49-F238E27FC236}">
                <a16:creationId xmlns:a16="http://schemas.microsoft.com/office/drawing/2014/main" id="{37977AFF-FCD5-125F-1B0D-81AE488B18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28425" y="632936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656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15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olar panel and wind turbines on a small island&#10;&#10;AI-generated content may be incorrect.">
            <a:extLst>
              <a:ext uri="{FF2B5EF4-FFF2-40B4-BE49-F238E27FC236}">
                <a16:creationId xmlns:a16="http://schemas.microsoft.com/office/drawing/2014/main" id="{97D4A766-2532-6E42-B390-BB66BEFEC1A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48" r="6219"/>
          <a:stretch/>
        </p:blipFill>
        <p:spPr>
          <a:xfrm>
            <a:off x="5818632" y="-1"/>
            <a:ext cx="6373368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8C54A1-9B31-EC60-E4F2-6D2CB6BA4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80" y="603504"/>
            <a:ext cx="4361688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Conclusion &amp; Future Plans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2FBE02-DF45-14D3-7791-3D5563425D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79" y="2212848"/>
            <a:ext cx="4361688" cy="409651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Scaling to international markets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(Europe, USA, Asia)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Continuous AI improvements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for smarter energy management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Final statement: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Smart Eco Power is the future of sustainable energy management!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/>
          </a:p>
        </p:txBody>
      </p:sp>
      <p:pic>
        <p:nvPicPr>
          <p:cNvPr id="5" name="Record (online-voice-recorder.com) (78)">
            <a:hlinkClick r:id="" action="ppaction://media"/>
            <a:extLst>
              <a:ext uri="{FF2B5EF4-FFF2-40B4-BE49-F238E27FC236}">
                <a16:creationId xmlns:a16="http://schemas.microsoft.com/office/drawing/2014/main" id="{DC0D4362-D081-6A03-7757-73CE67E8AF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72521" y="623190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53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07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5B37E-BC9E-1E21-02E1-2437009E1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99782DB1-9942-DF1C-2FBF-20D621345A0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Record (online-voice-recorder.com) (79)" descr="A grey and white sound icon&#10;&#10;AI-generated content may be incorrect.">
            <a:hlinkClick r:id="" action="ppaction://media"/>
            <a:extLst>
              <a:ext uri="{FF2B5EF4-FFF2-40B4-BE49-F238E27FC236}">
                <a16:creationId xmlns:a16="http://schemas.microsoft.com/office/drawing/2014/main" id="{09299236-8C9B-94D7-8FA6-073FCD9E51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92516" y="622519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56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709</Words>
  <Application>Microsoft Office PowerPoint</Application>
  <PresentationFormat>Widescreen</PresentationFormat>
  <Paragraphs>71</Paragraphs>
  <Slides>10</Slides>
  <Notes>1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Neue Haas Grotesk Text Pro</vt:lpstr>
      <vt:lpstr>VanillaVTI</vt:lpstr>
      <vt:lpstr>Smart Eco Power – A Sustainable Energy Management Solution </vt:lpstr>
      <vt:lpstr>Business Overview</vt:lpstr>
      <vt:lpstr>The Problem &amp; Solution</vt:lpstr>
      <vt:lpstr>Market Opportunity and Competitive advantage </vt:lpstr>
      <vt:lpstr>Business Model &amp; Revenue Streams </vt:lpstr>
      <vt:lpstr>Marketing Strategy </vt:lpstr>
      <vt:lpstr>PESTLE &amp; SWOT Analysis (Key Findings) </vt:lpstr>
      <vt:lpstr>Financial Plan &amp; Contingency </vt:lpstr>
      <vt:lpstr>Conclusion &amp; Future Plans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Ioanaaa 7</dc:creator>
  <cp:lastModifiedBy>Ioanaaa 7</cp:lastModifiedBy>
  <cp:revision>2</cp:revision>
  <dcterms:created xsi:type="dcterms:W3CDTF">2025-03-10T16:54:52Z</dcterms:created>
  <dcterms:modified xsi:type="dcterms:W3CDTF">2025-03-13T18:32:01Z</dcterms:modified>
</cp:coreProperties>
</file>