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6" r:id="rId1"/>
  </p:sldMasterIdLst>
  <p:notesMasterIdLst>
    <p:notesMasterId r:id="rId13"/>
  </p:notesMasterIdLst>
  <p:sldIdLst>
    <p:sldId id="256" r:id="rId2"/>
    <p:sldId id="290" r:id="rId3"/>
    <p:sldId id="292" r:id="rId4"/>
    <p:sldId id="278" r:id="rId5"/>
    <p:sldId id="289" r:id="rId6"/>
    <p:sldId id="295" r:id="rId7"/>
    <p:sldId id="293" r:id="rId8"/>
    <p:sldId id="296" r:id="rId9"/>
    <p:sldId id="297" r:id="rId10"/>
    <p:sldId id="298" r:id="rId11"/>
    <p:sldId id="294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1C570-FE7E-1047-A819-2CB0AB2AE33D}" type="datetimeFigureOut">
              <a:rPr lang="en-US" smtClean="0"/>
              <a:t>2/9/2020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05035E-32E5-1B4E-ABD0-874546C81C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433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2F1355-68A8-4D2C-8CA9-4B0B686D6600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A89A5-8178-42D4-B8DC-4D2C97C94AC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DC770E-5807-48EF-9729-9FAD0E602824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E6C12A-6E53-4B4F-9234-AFB6C146E8E7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812206-3ED4-40BA-86C0-B01055EC7059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2D24A3-4C6C-45FC-870E-F0E7E4D9819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D54B6F-FF16-4564-87EC-A872D8590D1E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1E0251-FA86-4939-A290-4CBCABF3A78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612299-05FE-4256-8BF5-E3D912536796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A74E30-9EBB-4CA3-9341-652B6E286E1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730850-EB35-4C8C-A005-AAFFD23A06B6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48D498-81FE-47CD-8F7D-DC4F607086A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4E32DE-5E99-4C8D-B384-E1DAE58322E6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FB45F3-0544-4E0C-8CB3-7450207BAAD3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E95C30-9EFB-4E75-ACAA-B7B065B0E34C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231890-5793-4CCB-AF17-11CB5139715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D4C16B-EAE4-494C-A257-9FEC6353A87C}" type="datetime4">
              <a:rPr lang="en-US" smtClean="0"/>
              <a:pPr>
                <a:defRPr/>
              </a:pPr>
              <a:t>February 9, 2020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864FE30-2AFC-4FC5-94EC-2D5C60ABBD6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280AD2-C24D-4421-A087-E4B76BAB267D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4FB52E-BEE0-4E71-AD9A-C381CC7F140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F84A1A-0326-4CBD-B3C0-92FC1C1BE175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71F4BC-D41C-4309-842D-52A074DD657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1F301F-5B31-4DD0-AF9D-86164C20200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C6381694-36FF-45C0-9599-1BBA5EBF3D6B}" type="datetime4">
              <a:rPr lang="en-US" smtClean="0"/>
              <a:pPr>
                <a:defRPr/>
              </a:pPr>
              <a:t>February 9, 2020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7" r:id="rId1"/>
    <p:sldLayoutId id="2147483928" r:id="rId2"/>
    <p:sldLayoutId id="2147483929" r:id="rId3"/>
    <p:sldLayoutId id="2147483930" r:id="rId4"/>
    <p:sldLayoutId id="2147483931" r:id="rId5"/>
    <p:sldLayoutId id="2147483932" r:id="rId6"/>
    <p:sldLayoutId id="2147483933" r:id="rId7"/>
    <p:sldLayoutId id="2147483934" r:id="rId8"/>
    <p:sldLayoutId id="2147483935" r:id="rId9"/>
    <p:sldLayoutId id="2147483936" r:id="rId10"/>
    <p:sldLayoutId id="2147483937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 sz="8000" dirty="0"/>
              <a:t>Meeting Needs and Risk </a:t>
            </a:r>
            <a:r>
              <a:rPr lang="en-US" sz="8000" dirty="0" err="1"/>
              <a:t>Assessent</a:t>
            </a:r>
            <a:endParaRPr lang="en-US" sz="8000" dirty="0"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buFont typeface="Arial" pitchFamily="34" charset="0"/>
              <a:buNone/>
              <a:defRPr/>
            </a:pPr>
            <a:endParaRPr lang="en-US" dirty="0"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26" r="7334" b="11798"/>
          <a:stretch/>
        </p:blipFill>
        <p:spPr>
          <a:xfrm>
            <a:off x="6464595" y="2825271"/>
            <a:ext cx="1807535" cy="189027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120" y="421958"/>
            <a:ext cx="7620000" cy="1143000"/>
          </a:xfrm>
        </p:spPr>
        <p:txBody>
          <a:bodyPr/>
          <a:lstStyle/>
          <a:p>
            <a:r>
              <a:rPr lang="en-GB" b="1" dirty="0"/>
              <a:t>This week…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Re-cap last week</a:t>
            </a:r>
          </a:p>
          <a:p>
            <a:r>
              <a:rPr lang="en-GB" dirty="0"/>
              <a:t>Present your NAOMIE planning model to the group</a:t>
            </a:r>
          </a:p>
          <a:p>
            <a:r>
              <a:rPr lang="en-GB" dirty="0"/>
              <a:t>The group feedback sessions should not exceed 20 minutes.</a:t>
            </a:r>
          </a:p>
          <a:p>
            <a:r>
              <a:rPr lang="en-GB" dirty="0"/>
              <a:t>Risk Assessment</a:t>
            </a:r>
          </a:p>
        </p:txBody>
      </p:sp>
    </p:spTree>
    <p:extLst>
      <p:ext uri="{BB962C8B-B14F-4D97-AF65-F5344CB8AC3E}">
        <p14:creationId xmlns:p14="http://schemas.microsoft.com/office/powerpoint/2010/main" val="2225658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4F702-6BB9-49BD-A1AA-95ECE22B4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 on from 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83B94-BA3D-4AFD-8C5A-489E3C30D7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30 minutes catch up to discuss your NAOMIE presentation</a:t>
            </a:r>
          </a:p>
        </p:txBody>
      </p:sp>
    </p:spTree>
    <p:extLst>
      <p:ext uri="{BB962C8B-B14F-4D97-AF65-F5344CB8AC3E}">
        <p14:creationId xmlns:p14="http://schemas.microsoft.com/office/powerpoint/2010/main" val="2338246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and meeting the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needs are known, the worker has to decide how to work systematically to meet the needs.</a:t>
            </a:r>
          </a:p>
          <a:p>
            <a:r>
              <a:rPr lang="en-GB" dirty="0"/>
              <a:t>One approach is to use the NAOMIE model:</a:t>
            </a:r>
          </a:p>
          <a:p>
            <a:pPr lvl="1"/>
            <a:r>
              <a:rPr lang="en-GB" dirty="0"/>
              <a:t>(N) Identifies the </a:t>
            </a:r>
            <a:r>
              <a:rPr lang="en-GB" b="1" dirty="0"/>
              <a:t>Needs</a:t>
            </a:r>
          </a:p>
          <a:p>
            <a:pPr lvl="1"/>
            <a:r>
              <a:rPr lang="en-GB" dirty="0"/>
              <a:t>(A) Set the </a:t>
            </a:r>
            <a:r>
              <a:rPr lang="en-GB" b="1" dirty="0"/>
              <a:t>Aim</a:t>
            </a:r>
            <a:r>
              <a:rPr lang="en-GB" dirty="0"/>
              <a:t>: whatever it is that you are working towards.</a:t>
            </a:r>
          </a:p>
          <a:p>
            <a:pPr lvl="1"/>
            <a:r>
              <a:rPr lang="en-GB" dirty="0"/>
              <a:t>(O) Set the </a:t>
            </a:r>
            <a:r>
              <a:rPr lang="en-GB" b="1" dirty="0"/>
              <a:t>Objectives</a:t>
            </a:r>
            <a:r>
              <a:rPr lang="en-GB" dirty="0"/>
              <a:t>: those smaller steps that will get you to your aim.</a:t>
            </a:r>
          </a:p>
          <a:p>
            <a:pPr lvl="1"/>
            <a:r>
              <a:rPr lang="en-GB" dirty="0"/>
              <a:t>(M) Decide what </a:t>
            </a:r>
            <a:r>
              <a:rPr lang="en-GB" b="1" dirty="0"/>
              <a:t>method</a:t>
            </a:r>
            <a:r>
              <a:rPr lang="en-GB" dirty="0"/>
              <a:t> you are going to use.</a:t>
            </a:r>
          </a:p>
          <a:p>
            <a:pPr lvl="1"/>
            <a:r>
              <a:rPr lang="en-GB" dirty="0"/>
              <a:t>( I )  Decide what </a:t>
            </a:r>
            <a:r>
              <a:rPr lang="en-GB" b="1" dirty="0"/>
              <a:t>Indicators</a:t>
            </a:r>
            <a:r>
              <a:rPr lang="en-GB" dirty="0"/>
              <a:t> you will use to show you are on course, then go ahead and </a:t>
            </a:r>
            <a:r>
              <a:rPr lang="en-GB" b="1" dirty="0"/>
              <a:t>Implement</a:t>
            </a:r>
            <a:r>
              <a:rPr lang="en-GB" dirty="0"/>
              <a:t> it.</a:t>
            </a:r>
          </a:p>
          <a:p>
            <a:pPr lvl="1"/>
            <a:r>
              <a:rPr lang="en-GB" dirty="0"/>
              <a:t>( E ) Decide how you are going to Evaluate the outcomes and review the process.    </a:t>
            </a:r>
          </a:p>
        </p:txBody>
      </p:sp>
    </p:spTree>
    <p:extLst>
      <p:ext uri="{BB962C8B-B14F-4D97-AF65-F5344CB8AC3E}">
        <p14:creationId xmlns:p14="http://schemas.microsoft.com/office/powerpoint/2010/main" val="506288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Directed Learning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In small groups present your own systematic process for planning based on the NAOMIE framework, as discussed last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39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6B77C-4835-4D75-A8BA-CFC51A8B1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54C33-0E8E-4682-8602-D094112A3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The definition of a risk assessment is a systematic process of identifying hazards and evaluating any associated risks within a workplace, then implementing reasonable control measures to remove or reduce them.</a:t>
            </a:r>
          </a:p>
          <a:p>
            <a:pPr fontAlgn="base"/>
            <a:r>
              <a:rPr lang="en-GB" dirty="0"/>
              <a:t>When completing a risk assessment, it is important to clearly define some keywords:</a:t>
            </a:r>
          </a:p>
          <a:p>
            <a:pPr lvl="1" fontAlgn="base"/>
            <a:r>
              <a:rPr lang="en-GB" dirty="0"/>
              <a:t>An </a:t>
            </a:r>
            <a:r>
              <a:rPr lang="en-GB" b="1" dirty="0"/>
              <a:t>accident</a:t>
            </a:r>
            <a:r>
              <a:rPr lang="en-GB" dirty="0"/>
              <a:t> is ‘</a:t>
            </a:r>
            <a:r>
              <a:rPr lang="en-GB" i="1" dirty="0"/>
              <a:t>an unplanned event that results in loss</a:t>
            </a:r>
            <a:r>
              <a:rPr lang="en-GB" dirty="0"/>
              <a:t>’</a:t>
            </a:r>
          </a:p>
          <a:p>
            <a:pPr lvl="1" fontAlgn="base"/>
            <a:r>
              <a:rPr lang="en-GB" dirty="0"/>
              <a:t>A </a:t>
            </a:r>
            <a:r>
              <a:rPr lang="en-GB" b="1" dirty="0"/>
              <a:t>hazard</a:t>
            </a:r>
            <a:r>
              <a:rPr lang="en-GB" dirty="0"/>
              <a:t> is ‘</a:t>
            </a:r>
            <a:r>
              <a:rPr lang="en-GB" i="1" dirty="0"/>
              <a:t>something that has the potential to cause harm’</a:t>
            </a:r>
          </a:p>
          <a:p>
            <a:pPr lvl="1" fontAlgn="base"/>
            <a:r>
              <a:rPr lang="en-GB" dirty="0"/>
              <a:t>A </a:t>
            </a:r>
            <a:r>
              <a:rPr lang="en-GB" b="1" dirty="0"/>
              <a:t>risk</a:t>
            </a:r>
            <a:r>
              <a:rPr lang="en-GB" dirty="0"/>
              <a:t> is ‘</a:t>
            </a:r>
            <a:r>
              <a:rPr lang="en-GB" i="1" dirty="0"/>
              <a:t>the likelihood and the severity of a negative occurrence (injury, ill-health, damage, loss) resulting from a hazard.</a:t>
            </a:r>
            <a:r>
              <a:rPr lang="en-GB" dirty="0"/>
              <a:t>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008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1D2AC-A96B-48C7-884F-C164180B2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0E7E2-AFC3-46A2-9B9B-D9495035D9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Risk assessments</a:t>
            </a:r>
            <a:r>
              <a:rPr lang="en-GB" dirty="0"/>
              <a:t> are very </a:t>
            </a:r>
            <a:r>
              <a:rPr lang="en-GB" b="1" dirty="0"/>
              <a:t>important</a:t>
            </a:r>
            <a:r>
              <a:rPr lang="en-GB" dirty="0"/>
              <a:t> as they form an integral part of an occupational health and safety management plan. They help to: Create awareness of hazards and </a:t>
            </a:r>
            <a:r>
              <a:rPr lang="en-GB" b="1" dirty="0"/>
              <a:t>risk</a:t>
            </a:r>
            <a:r>
              <a:rPr lang="en-GB" dirty="0"/>
              <a:t>. Identify who may be at </a:t>
            </a:r>
            <a:r>
              <a:rPr lang="en-GB" b="1" dirty="0"/>
              <a:t>risk</a:t>
            </a:r>
            <a:r>
              <a:rPr lang="en-GB" dirty="0"/>
              <a:t> (e.g., employees, cleaners, visitors, contractors, the public, etc.).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risk assessment</a:t>
            </a:r>
            <a:r>
              <a:rPr lang="en-GB" dirty="0"/>
              <a:t> is a systematic examination of a task, job or process that you carry out at work for the </a:t>
            </a:r>
            <a:r>
              <a:rPr lang="en-GB" b="1" dirty="0"/>
              <a:t>purpose</a:t>
            </a:r>
            <a:r>
              <a:rPr lang="en-GB" dirty="0"/>
              <a:t> of identifying the significant hazards, the </a:t>
            </a:r>
            <a:r>
              <a:rPr lang="en-GB" b="1" dirty="0"/>
              <a:t>risk</a:t>
            </a:r>
            <a:r>
              <a:rPr lang="en-GB" dirty="0"/>
              <a:t> of someone being harmed and deciding what further control measures you must take to reduce the </a:t>
            </a:r>
            <a:r>
              <a:rPr lang="en-GB" b="1" dirty="0"/>
              <a:t>risk</a:t>
            </a:r>
            <a:r>
              <a:rPr lang="en-GB" dirty="0"/>
              <a:t> to an acceptable level.</a:t>
            </a:r>
          </a:p>
        </p:txBody>
      </p:sp>
    </p:spTree>
    <p:extLst>
      <p:ext uri="{BB962C8B-B14F-4D97-AF65-F5344CB8AC3E}">
        <p14:creationId xmlns:p14="http://schemas.microsoft.com/office/powerpoint/2010/main" val="264040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F0DF9-A402-464B-B693-1D2F9AE72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2AC5E-70B1-4DAF-8E0F-D217256CB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Think about your placement. In groups discuss:</a:t>
            </a:r>
          </a:p>
          <a:p>
            <a:endParaRPr lang="en-GB" dirty="0"/>
          </a:p>
          <a:p>
            <a:r>
              <a:rPr lang="en-GB" dirty="0"/>
              <a:t>What are the risks?</a:t>
            </a:r>
          </a:p>
          <a:p>
            <a:r>
              <a:rPr lang="en-GB" dirty="0"/>
              <a:t>What activities do you do with risk?</a:t>
            </a:r>
          </a:p>
          <a:p>
            <a:r>
              <a:rPr lang="en-GB" dirty="0"/>
              <a:t>What else could be a risk?</a:t>
            </a:r>
          </a:p>
        </p:txBody>
      </p:sp>
    </p:spTree>
    <p:extLst>
      <p:ext uri="{BB962C8B-B14F-4D97-AF65-F5344CB8AC3E}">
        <p14:creationId xmlns:p14="http://schemas.microsoft.com/office/powerpoint/2010/main" val="4277970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D16CE-5B35-43D6-B7D8-A7F79DF28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Comfort Break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02C0D-D5D3-4913-B255-B6F444742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Take 20 mins and when you come back we’ll look at example risk assessments and what risks are in this room.</a:t>
            </a:r>
          </a:p>
        </p:txBody>
      </p:sp>
    </p:spTree>
    <p:extLst>
      <p:ext uri="{BB962C8B-B14F-4D97-AF65-F5344CB8AC3E}">
        <p14:creationId xmlns:p14="http://schemas.microsoft.com/office/powerpoint/2010/main" val="1356370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72B56-C28A-4DDA-9615-8BD9950A9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 the 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979AB-B402-4663-BFDE-7831559AA8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 take a blank risk assessment and risk assess the room. What are the current hazards and what control measures can you put in place to make is safer?</a:t>
            </a:r>
          </a:p>
          <a:p>
            <a:endParaRPr lang="en-GB" dirty="0"/>
          </a:p>
          <a:p>
            <a:r>
              <a:rPr lang="en-GB" dirty="0"/>
              <a:t>Example Risk assessment – did you consider all of these? Anything missing? If so what and why?</a:t>
            </a:r>
          </a:p>
        </p:txBody>
      </p:sp>
    </p:spTree>
    <p:extLst>
      <p:ext uri="{BB962C8B-B14F-4D97-AF65-F5344CB8AC3E}">
        <p14:creationId xmlns:p14="http://schemas.microsoft.com/office/powerpoint/2010/main" val="4233275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AC3DC-3F8E-4DE2-BF1B-FEB9E00B2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 Directed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A7FCF-0D33-49E7-9DAD-E28A52475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 Lecture next week due to half term.</a:t>
            </a:r>
          </a:p>
          <a:p>
            <a:r>
              <a:rPr lang="en-GB" dirty="0"/>
              <a:t>Please can you bring a case study or two detailing an incident in your youth work practice, or something you have seen, that made you think about the boundaries of youth work</a:t>
            </a:r>
          </a:p>
          <a:p>
            <a:r>
              <a:rPr lang="en-GB" dirty="0"/>
              <a:t>Examples </a:t>
            </a:r>
          </a:p>
          <a:p>
            <a:pPr lvl="1"/>
            <a:r>
              <a:rPr lang="en-GB" dirty="0"/>
              <a:t>Lone working</a:t>
            </a:r>
          </a:p>
          <a:p>
            <a:pPr lvl="1"/>
            <a:r>
              <a:rPr lang="en-GB" dirty="0"/>
              <a:t>Policies and procedures that don’t meet your values</a:t>
            </a:r>
          </a:p>
          <a:p>
            <a:pPr lvl="1"/>
            <a:r>
              <a:rPr lang="en-GB" dirty="0"/>
              <a:t>Friends </a:t>
            </a:r>
            <a:r>
              <a:rPr lang="en-GB" dirty="0" err="1"/>
              <a:t>vrs</a:t>
            </a:r>
            <a:r>
              <a:rPr lang="en-GB" dirty="0"/>
              <a:t> friendly</a:t>
            </a:r>
          </a:p>
          <a:p>
            <a:pPr lvl="1"/>
            <a:r>
              <a:rPr lang="en-GB" dirty="0"/>
              <a:t>Making assumptions</a:t>
            </a:r>
          </a:p>
          <a:p>
            <a:r>
              <a:rPr lang="en-GB" dirty="0"/>
              <a:t>Please bring these with you on the 24</a:t>
            </a:r>
            <a:r>
              <a:rPr lang="en-GB" baseline="30000" dirty="0"/>
              <a:t>th</a:t>
            </a:r>
            <a:r>
              <a:rPr lang="en-GB" dirty="0"/>
              <a:t> so we can discuss them as a group</a:t>
            </a:r>
          </a:p>
          <a:p>
            <a:endParaRPr lang="en-GB" dirty="0"/>
          </a:p>
          <a:p>
            <a:pPr marL="41148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8097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494</TotalTime>
  <Words>600</Words>
  <Application>Microsoft Office PowerPoint</Application>
  <PresentationFormat>On-screen Show (4:3)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Cambria</vt:lpstr>
      <vt:lpstr>Adjacency</vt:lpstr>
      <vt:lpstr>Meeting Needs and Risk Assessent</vt:lpstr>
      <vt:lpstr>This week… </vt:lpstr>
      <vt:lpstr>Follow on from last week</vt:lpstr>
      <vt:lpstr>Identifying and meeting the needs</vt:lpstr>
      <vt:lpstr>Home Directed Learning Feedback</vt:lpstr>
      <vt:lpstr>Risk Assessment</vt:lpstr>
      <vt:lpstr>Risk Assessment</vt:lpstr>
      <vt:lpstr>What are the risks</vt:lpstr>
      <vt:lpstr>Comfort Break </vt:lpstr>
      <vt:lpstr>Risk assess the room</vt:lpstr>
      <vt:lpstr>Home Directed Learning</vt:lpstr>
    </vt:vector>
  </TitlesOfParts>
  <Company>Private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Youth and community worker</dc:title>
  <dc:creator>Dolan Thomas</dc:creator>
  <cp:lastModifiedBy>katie gardner</cp:lastModifiedBy>
  <cp:revision>40</cp:revision>
  <dcterms:created xsi:type="dcterms:W3CDTF">2015-01-25T16:37:47Z</dcterms:created>
  <dcterms:modified xsi:type="dcterms:W3CDTF">2020-02-09T18:52:26Z</dcterms:modified>
</cp:coreProperties>
</file>