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  <p:sldMasterId id="2147483685" r:id="rId5"/>
    <p:sldMasterId id="2147483698" r:id="rId6"/>
    <p:sldMasterId id="2147483660" r:id="rId7"/>
  </p:sldMasterIdLst>
  <p:notesMasterIdLst>
    <p:notesMasterId r:id="rId36"/>
  </p:notesMasterIdLst>
  <p:sldIdLst>
    <p:sldId id="256" r:id="rId8"/>
    <p:sldId id="305" r:id="rId9"/>
    <p:sldId id="259" r:id="rId10"/>
    <p:sldId id="258" r:id="rId11"/>
    <p:sldId id="260" r:id="rId12"/>
    <p:sldId id="292" r:id="rId13"/>
    <p:sldId id="302" r:id="rId14"/>
    <p:sldId id="301" r:id="rId15"/>
    <p:sldId id="300" r:id="rId16"/>
    <p:sldId id="299" r:id="rId17"/>
    <p:sldId id="296" r:id="rId18"/>
    <p:sldId id="297" r:id="rId19"/>
    <p:sldId id="294" r:id="rId20"/>
    <p:sldId id="286" r:id="rId21"/>
    <p:sldId id="264" r:id="rId22"/>
    <p:sldId id="267" r:id="rId23"/>
    <p:sldId id="288" r:id="rId24"/>
    <p:sldId id="290" r:id="rId25"/>
    <p:sldId id="289" r:id="rId26"/>
    <p:sldId id="298" r:id="rId27"/>
    <p:sldId id="269" r:id="rId28"/>
    <p:sldId id="271" r:id="rId29"/>
    <p:sldId id="277" r:id="rId30"/>
    <p:sldId id="284" r:id="rId31"/>
    <p:sldId id="303" r:id="rId32"/>
    <p:sldId id="304" r:id="rId33"/>
    <p:sldId id="280" r:id="rId34"/>
    <p:sldId id="291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159FA-A8BB-1890-19C5-FDB4F44A4FD0}" v="39" dt="2023-10-04T07:15:13.605"/>
    <p1510:client id="{56AE189C-5D33-4025-A15D-A3BE8A92FC89}" v="43" dt="2023-09-21T10:12:48.238"/>
    <p1510:client id="{7488F960-D3C0-A1A7-377D-2748E3088780}" v="14" dt="2023-09-29T09:06:15.530"/>
    <p1510:client id="{9CEC24B6-C9C0-1397-29A7-20BAD7B1A648}" v="1" dt="2023-09-29T09:04:46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92" autoAdjust="0"/>
  </p:normalViewPr>
  <p:slideViewPr>
    <p:cSldViewPr snapToGrid="0">
      <p:cViewPr varScale="1">
        <p:scale>
          <a:sx n="67" d="100"/>
          <a:sy n="67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theme" Target="theme/theme1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7B6A006-B8AA-434F-BE0D-183A7B553603}" type="presOf" srcId="{15052A3A-DE81-4F38-BD37-41B347CC5DF6}" destId="{2645EA9B-7ED8-453B-93B2-C9A615B3E219}" srcOrd="0" destOrd="0" presId="urn:microsoft.com/office/officeart/2018/2/layout/IconVerticalSolidList"/>
    <dgm:cxn modelId="{CC85C50C-6A16-4A46-8045-232DCBAEC6FD}" type="presOf" srcId="{54495F67-FF0A-4183-B36F-0AF4CFBEE829}" destId="{FEA71D56-10CE-46A1-AC61-4C8D64721564}" srcOrd="0" destOrd="0" presId="urn:microsoft.com/office/officeart/2018/2/layout/IconVerticalSolidList"/>
    <dgm:cxn modelId="{C09BA80E-A3D3-478E-BC1A-2E1D1A976748}" type="presOf" srcId="{F6909382-47CB-4BCB-988A-BB2120876D0E}" destId="{E8EB0ACA-901A-4570-B586-3CB9FB456ABF}" srcOrd="0" destOrd="0" presId="urn:microsoft.com/office/officeart/2018/2/layout/IconVerticalSolidList"/>
    <dgm:cxn modelId="{AB9FB10E-FD76-48E8-8EB4-C20F5F1658C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2238B95B-2BD2-4663-A295-F25CC05CE3B5}" type="presOf" srcId="{BB8FAA97-019F-480B-AA48-49415115B548}" destId="{C9AA40FD-B21E-4D66-BAAA-6E79982839B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C84E1EEA-E603-41A3-A6F0-E8D4CE259CD1}" type="presOf" srcId="{E522D7B5-0A56-4DA1-93E3-97CA05C71B42}" destId="{B9127ED4-269E-45FF-AAF4-3957E307CD9A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F1240AD3-B210-49DB-A92D-784B21F57DDF}" type="presParOf" srcId="{2472F98D-2F38-48FF-9828-B8A5C435035E}" destId="{334BDCC0-8251-4440-8C19-EE9750186C20}" srcOrd="0" destOrd="0" presId="urn:microsoft.com/office/officeart/2018/2/layout/IconVerticalSolidList"/>
    <dgm:cxn modelId="{37F1750C-D725-428B-B9F9-4692F2CD1393}" type="presParOf" srcId="{2472F98D-2F38-48FF-9828-B8A5C435035E}" destId="{505E118F-1C5B-42D1-8070-17F5832B23D7}" srcOrd="1" destOrd="0" presId="urn:microsoft.com/office/officeart/2018/2/layout/IconVerticalSolidList"/>
    <dgm:cxn modelId="{F41DAA13-2EB0-4A63-82E3-C04DEC1526C8}" type="presParOf" srcId="{2472F98D-2F38-48FF-9828-B8A5C435035E}" destId="{1C1E04A6-A741-420F-8B4E-C7135A106B8F}" srcOrd="2" destOrd="0" presId="urn:microsoft.com/office/officeart/2018/2/layout/IconVerticalSolidList"/>
    <dgm:cxn modelId="{9771F247-6A05-43C1-A122-7C907FA3E0AB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8B5EEB28-6068-4D4B-8EBD-8E9BF119A1E2}" type="presParOf" srcId="{95D3BA14-36BF-447E-B1D6-A40F0E0B8014}" destId="{25FA522E-1B01-44D9-95A1-7C3DAAA4030C}" srcOrd="0" destOrd="0" presId="urn:microsoft.com/office/officeart/2018/2/layout/IconVerticalSolidList"/>
    <dgm:cxn modelId="{11277D3D-5ED7-4741-810C-79EE27236F0E}" type="presParOf" srcId="{95D3BA14-36BF-447E-B1D6-A40F0E0B8014}" destId="{A0EB5AA9-137F-426D-8AFB-DFD22755A88E}" srcOrd="1" destOrd="0" presId="urn:microsoft.com/office/officeart/2018/2/layout/IconVerticalSolidList"/>
    <dgm:cxn modelId="{A6DCE8B6-659B-4234-9CC2-BE549F592784}" type="presParOf" srcId="{95D3BA14-36BF-447E-B1D6-A40F0E0B8014}" destId="{64EC1825-2722-4EF7-8F15-DCCB40361A13}" srcOrd="2" destOrd="0" presId="urn:microsoft.com/office/officeart/2018/2/layout/IconVerticalSolidList"/>
    <dgm:cxn modelId="{3F67A7FD-7E56-4BB8-91DA-D1067D18F526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77D40F8F-E3A9-4E3A-90B3-7E06046069E4}" type="presParOf" srcId="{E8D5482E-CBBC-46F4-9907-E92C83DA4B4F}" destId="{CBCBC648-F413-4723-A416-1AF3084BDA05}" srcOrd="0" destOrd="0" presId="urn:microsoft.com/office/officeart/2018/2/layout/IconVerticalSolidList"/>
    <dgm:cxn modelId="{056941E1-5783-4746-AFA9-DD0D3B259E02}" type="presParOf" srcId="{E8D5482E-CBBC-46F4-9907-E92C83DA4B4F}" destId="{A3D4AA77-E628-455A-8742-1F4571065C88}" srcOrd="1" destOrd="0" presId="urn:microsoft.com/office/officeart/2018/2/layout/IconVerticalSolidList"/>
    <dgm:cxn modelId="{0E9CAA2A-885D-4907-9A45-987C673629B3}" type="presParOf" srcId="{E8D5482E-CBBC-46F4-9907-E92C83DA4B4F}" destId="{10AAF6F7-4137-4806-A7D6-3234A07AE0D4}" srcOrd="2" destOrd="0" presId="urn:microsoft.com/office/officeart/2018/2/layout/IconVerticalSolidList"/>
    <dgm:cxn modelId="{A36765ED-7C8B-45F9-B2D4-9659C461674E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C1000D1C-C30B-4821-8D30-2C2CF65B1503}" type="presParOf" srcId="{AF99BB9B-62FC-4874-A810-6CF6772D8D4C}" destId="{ADF0F314-C368-4B3E-BE8D-6992AB134C46}" srcOrd="0" destOrd="0" presId="urn:microsoft.com/office/officeart/2018/2/layout/IconVerticalSolidList"/>
    <dgm:cxn modelId="{D3356F45-24AD-4B9F-8734-FC98132C8E3F}" type="presParOf" srcId="{AF99BB9B-62FC-4874-A810-6CF6772D8D4C}" destId="{ADC6FF37-B721-492B-A290-608FE7B389AE}" srcOrd="1" destOrd="0" presId="urn:microsoft.com/office/officeart/2018/2/layout/IconVerticalSolidList"/>
    <dgm:cxn modelId="{D0616560-524F-453B-AFE9-38AB96C67238}" type="presParOf" srcId="{AF99BB9B-62FC-4874-A810-6CF6772D8D4C}" destId="{B47E0CC2-D34C-455B-8B0B-98C518112AD9}" srcOrd="2" destOrd="0" presId="urn:microsoft.com/office/officeart/2018/2/layout/IconVerticalSolidList"/>
    <dgm:cxn modelId="{9737FE34-DCCD-4E55-AF7D-F5C599C8658C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E5AE01C7-78DB-4F72-A737-9B141F4975B0}" type="presParOf" srcId="{5454EF32-D1BD-4706-8D41-0D046A028B0C}" destId="{2717F96B-5F40-4006-9B39-EC67E254219A}" srcOrd="0" destOrd="0" presId="urn:microsoft.com/office/officeart/2018/2/layout/IconVerticalSolidList"/>
    <dgm:cxn modelId="{5A2E983D-B821-43EF-9A4C-40E9778DF18B}" type="presParOf" srcId="{5454EF32-D1BD-4706-8D41-0D046A028B0C}" destId="{A8745387-C31B-4EF2-B20A-D1B9800219C5}" srcOrd="1" destOrd="0" presId="urn:microsoft.com/office/officeart/2018/2/layout/IconVerticalSolidList"/>
    <dgm:cxn modelId="{BBADBA64-3069-4F05-BD34-8A0630A438A6}" type="presParOf" srcId="{5454EF32-D1BD-4706-8D41-0D046A028B0C}" destId="{C3245A07-BCE6-4378-AEF9-8C29825B6F69}" srcOrd="2" destOrd="0" presId="urn:microsoft.com/office/officeart/2018/2/layout/IconVerticalSolidList"/>
    <dgm:cxn modelId="{5107B8A2-3752-4218-B2FF-E3758A571386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F3BF9955-5953-4A0B-A31A-9316445D4563}" type="presParOf" srcId="{A4A2234D-158F-4013-AD12-3A02D95AAB2B}" destId="{44EC4AB1-CC82-43EC-ABCC-FB44211385A5}" srcOrd="0" destOrd="0" presId="urn:microsoft.com/office/officeart/2018/2/layout/IconVerticalSolidList"/>
    <dgm:cxn modelId="{A482FFB3-7000-464C-9A30-F0B31F5E560F}" type="presParOf" srcId="{A4A2234D-158F-4013-AD12-3A02D95AAB2B}" destId="{09015AB4-D10C-4F2A-B00C-2D6BFE771178}" srcOrd="1" destOrd="0" presId="urn:microsoft.com/office/officeart/2018/2/layout/IconVerticalSolidList"/>
    <dgm:cxn modelId="{5677C39D-501E-4BA7-B072-E5AEACF5CDFD}" type="presParOf" srcId="{A4A2234D-158F-4013-AD12-3A02D95AAB2B}" destId="{618BA4DE-DEE3-487E-85B9-0CD5B399881D}" srcOrd="2" destOrd="0" presId="urn:microsoft.com/office/officeart/2018/2/layout/IconVerticalSolidList"/>
    <dgm:cxn modelId="{AE8FA06D-7333-461D-A5BA-59E7520046CF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BAFEFF1A-FBA4-4801-B378-5B9F512D19B8}">
      <dgm:prSet/>
      <dgm:spPr/>
      <dgm:t>
        <a:bodyPr/>
        <a:lstStyle/>
        <a:p>
          <a:r>
            <a:rPr lang="en-GB" dirty="0"/>
            <a:t>Why you have chosen to come to university</a:t>
          </a:r>
          <a:endParaRPr lang="en-US" dirty="0"/>
        </a:p>
      </dgm:t>
    </dgm:pt>
    <dgm:pt modelId="{16B471EE-D9D7-4BEB-A9A7-BF25E309CA28}" type="parTrans" cxnId="{1EE0C1F8-E323-4FAB-AA2F-14BD21307DCD}">
      <dgm:prSet/>
      <dgm:spPr/>
      <dgm:t>
        <a:bodyPr/>
        <a:lstStyle/>
        <a:p>
          <a:endParaRPr lang="en-US"/>
        </a:p>
      </dgm:t>
    </dgm:pt>
    <dgm:pt modelId="{C0932EA8-8EF9-40C1-8E76-A7906E54FD18}" type="sibTrans" cxnId="{1EE0C1F8-E323-4FAB-AA2F-14BD21307DCD}">
      <dgm:prSet/>
      <dgm:spPr/>
      <dgm:t>
        <a:bodyPr/>
        <a:lstStyle/>
        <a:p>
          <a:endParaRPr lang="en-US"/>
        </a:p>
      </dgm:t>
    </dgm:pt>
    <dgm:pt modelId="{C4782F88-A6CC-4082-93AE-A0ABEB2FE3F4}">
      <dgm:prSet/>
      <dgm:spPr/>
      <dgm:t>
        <a:bodyPr/>
        <a:lstStyle/>
        <a:p>
          <a:r>
            <a:rPr lang="en-GB" dirty="0"/>
            <a:t>Why you have chosen this course</a:t>
          </a:r>
          <a:endParaRPr lang="en-US" dirty="0"/>
        </a:p>
      </dgm:t>
    </dgm:pt>
    <dgm:pt modelId="{E6BBE895-F958-40B7-BF5F-B3B363A48339}" type="parTrans" cxnId="{046DCC41-3FBC-4271-A80B-673950B74D9C}">
      <dgm:prSet/>
      <dgm:spPr/>
      <dgm:t>
        <a:bodyPr/>
        <a:lstStyle/>
        <a:p>
          <a:endParaRPr lang="en-US"/>
        </a:p>
      </dgm:t>
    </dgm:pt>
    <dgm:pt modelId="{4541D02C-5484-485A-89F6-31C34EC17BD0}" type="sibTrans" cxnId="{046DCC41-3FBC-4271-A80B-673950B74D9C}">
      <dgm:prSet/>
      <dgm:spPr/>
      <dgm:t>
        <a:bodyPr/>
        <a:lstStyle/>
        <a:p>
          <a:endParaRPr lang="en-US"/>
        </a:p>
      </dgm:t>
    </dgm:pt>
    <dgm:pt modelId="{CAD8E913-0FD0-4E69-B9C8-3DA4A431020A}">
      <dgm:prSet/>
      <dgm:spPr/>
      <dgm:t>
        <a:bodyPr/>
        <a:lstStyle/>
        <a:p>
          <a:r>
            <a:rPr lang="en-GB" dirty="0"/>
            <a:t>What you hope to achieve at the end of this course and why</a:t>
          </a:r>
          <a:endParaRPr lang="en-US" dirty="0"/>
        </a:p>
      </dgm:t>
    </dgm:pt>
    <dgm:pt modelId="{BC525DC6-6692-4AB8-8F3F-BE2AB4AF0F51}" type="parTrans" cxnId="{2D9B00BA-385B-4BF6-96C5-4E7D723C10F1}">
      <dgm:prSet/>
      <dgm:spPr/>
      <dgm:t>
        <a:bodyPr/>
        <a:lstStyle/>
        <a:p>
          <a:endParaRPr lang="en-US"/>
        </a:p>
      </dgm:t>
    </dgm:pt>
    <dgm:pt modelId="{A4BA2A0C-29BB-4C3A-BC0F-6EA60520A937}" type="sibTrans" cxnId="{2D9B00BA-385B-4BF6-96C5-4E7D723C10F1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09432BFB-2906-4D62-AEF0-49D7E53E913D}">
      <dgm:prSet/>
      <dgm:spPr/>
      <dgm:t>
        <a:bodyPr/>
        <a:lstStyle/>
        <a:p>
          <a:pPr rtl="0"/>
          <a:r>
            <a:rPr lang="en-GB" b="1" dirty="0"/>
            <a:t>Once completed, please </a:t>
          </a:r>
          <a:r>
            <a:rPr lang="en-GB" b="1" dirty="0">
              <a:latin typeface="Bierstadt"/>
            </a:rPr>
            <a:t>upload the </a:t>
          </a:r>
          <a:r>
            <a:rPr lang="en-GB" b="1" dirty="0"/>
            <a:t>PP </a:t>
          </a:r>
          <a:r>
            <a:rPr lang="en-GB" b="1" dirty="0">
              <a:latin typeface="Bierstadt"/>
            </a:rPr>
            <a:t>to the Turnitin Demo link on Moodle page</a:t>
          </a:r>
          <a:endParaRPr lang="en-US" dirty="0"/>
        </a:p>
      </dgm:t>
    </dgm:pt>
    <dgm:pt modelId="{87F3562F-5622-478B-9340-0EBF537DE666}" type="parTrans" cxnId="{7BE6B890-96F2-4A74-94ED-0F418B7D960C}">
      <dgm:prSet/>
      <dgm:spPr/>
      <dgm:t>
        <a:bodyPr/>
        <a:lstStyle/>
        <a:p>
          <a:endParaRPr lang="en-US"/>
        </a:p>
      </dgm:t>
    </dgm:pt>
    <dgm:pt modelId="{1B1CF55B-6F7E-4D84-84B8-F7CB89900499}" type="sibTrans" cxnId="{7BE6B890-96F2-4A74-94ED-0F418B7D960C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29013208-9BF6-4F3F-8E3D-A936D25D8D68}" type="presOf" srcId="{8C784AB7-B5DF-4EB9-8D9A-0EF58E41B088}" destId="{33306A98-5A21-40F9-A919-F5AC6E546A92}" srcOrd="0" destOrd="3" presId="urn:microsoft.com/office/officeart/2005/8/layout/default"/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1AC7D023-640F-4F5D-B376-BC2EBB552B9F}" type="presOf" srcId="{AFE6B81B-0372-49DC-A613-0298AA1DEEB2}" destId="{33306A98-5A21-40F9-A919-F5AC6E546A92}" srcOrd="0" destOrd="1" presId="urn:microsoft.com/office/officeart/2005/8/layout/default"/>
    <dgm:cxn modelId="{046DCC41-3FBC-4271-A80B-673950B74D9C}" srcId="{1D20CF8E-B26D-44CE-AD37-1CD14D0FD38C}" destId="{C4782F88-A6CC-4082-93AE-A0ABEB2FE3F4}" srcOrd="1" destOrd="0" parTransId="{E6BBE895-F958-40B7-BF5F-B3B363A48339}" sibTransId="{4541D02C-5484-485A-89F6-31C34EC17BD0}"/>
    <dgm:cxn modelId="{351FC76F-6B5C-4E5E-B893-32668C5D43CC}" type="presOf" srcId="{CAD8E913-0FD0-4E69-B9C8-3DA4A431020A}" destId="{339C94CA-01A7-478A-A63E-6DFB81162F58}" srcOrd="0" destOrd="4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C1DFA657-2A1D-4FF0-953F-1D23D7D5C7B8}" type="presOf" srcId="{A847E17E-7F83-43CC-BAA5-0B658BE78E20}" destId="{33306A98-5A21-40F9-A919-F5AC6E546A92}" srcOrd="0" destOrd="0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7BE6B890-96F2-4A74-94ED-0F418B7D960C}" srcId="{A847E17E-7F83-43CC-BAA5-0B658BE78E20}" destId="{09432BFB-2906-4D62-AEF0-49D7E53E913D}" srcOrd="3" destOrd="0" parTransId="{87F3562F-5622-478B-9340-0EBF537DE666}" sibTransId="{1B1CF55B-6F7E-4D84-84B8-F7CB89900499}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5C1355A2-6B8A-492D-B3CC-3D3BBB840DCA}" type="presOf" srcId="{398DA557-BC5F-4C87-A6F2-164EDC1B204D}" destId="{33306A98-5A21-40F9-A919-F5AC6E546A92}" srcOrd="0" destOrd="2" presId="urn:microsoft.com/office/officeart/2005/8/layout/default"/>
    <dgm:cxn modelId="{8D8AFCAA-38BE-435A-BEDF-C1A4C17AB7A5}" type="presOf" srcId="{BAFEFF1A-FBA4-4801-B378-5B9F512D19B8}" destId="{339C94CA-01A7-478A-A63E-6DFB81162F58}" srcOrd="0" destOrd="1" presId="urn:microsoft.com/office/officeart/2005/8/layout/default"/>
    <dgm:cxn modelId="{2D9B00BA-385B-4BF6-96C5-4E7D723C10F1}" srcId="{1D20CF8E-B26D-44CE-AD37-1CD14D0FD38C}" destId="{CAD8E913-0FD0-4E69-B9C8-3DA4A431020A}" srcOrd="3" destOrd="0" parTransId="{BC525DC6-6692-4AB8-8F3F-BE2AB4AF0F51}" sibTransId="{A4BA2A0C-29BB-4C3A-BC0F-6EA60520A937}"/>
    <dgm:cxn modelId="{1729B8C4-6268-40AF-AC0C-62CDF90B03D8}" type="presOf" srcId="{1D20CF8E-B26D-44CE-AD37-1CD14D0FD38C}" destId="{339C94CA-01A7-478A-A63E-6DFB81162F58}" srcOrd="0" destOrd="0" presId="urn:microsoft.com/office/officeart/2005/8/layout/default"/>
    <dgm:cxn modelId="{E340BAD0-F3E4-4637-BA1C-E0AEEA7109B3}" type="presOf" srcId="{93467C20-0301-453D-A3D8-CA6B99D8C1EB}" destId="{339C94CA-01A7-478A-A63E-6DFB81162F58}" srcOrd="0" destOrd="3" presId="urn:microsoft.com/office/officeart/2005/8/layout/default"/>
    <dgm:cxn modelId="{5359F2D7-6A22-4C97-8464-A0C82331573B}" srcId="{1D20CF8E-B26D-44CE-AD37-1CD14D0FD38C}" destId="{93467C20-0301-453D-A3D8-CA6B99D8C1EB}" srcOrd="2" destOrd="0" parTransId="{7B804038-C2FE-425E-A3D8-60A19CEB6822}" sibTransId="{F17CDD41-9A32-466B-BC6C-3115D1E904A1}"/>
    <dgm:cxn modelId="{B0E7AEE0-D731-42A6-B1A9-362B39F7884A}" type="presOf" srcId="{C4782F88-A6CC-4082-93AE-A0ABEB2FE3F4}" destId="{339C94CA-01A7-478A-A63E-6DFB81162F58}" srcOrd="0" destOrd="2" presId="urn:microsoft.com/office/officeart/2005/8/layout/default"/>
    <dgm:cxn modelId="{1EE0C1F8-E323-4FAB-AA2F-14BD21307DCD}" srcId="{1D20CF8E-B26D-44CE-AD37-1CD14D0FD38C}" destId="{BAFEFF1A-FBA4-4801-B378-5B9F512D19B8}" srcOrd="0" destOrd="0" parTransId="{16B471EE-D9D7-4BEB-A9A7-BF25E309CA28}" sibTransId="{C0932EA8-8EF9-40C1-8E76-A7906E54FD18}"/>
    <dgm:cxn modelId="{21E10DFB-DEDD-4CB4-926A-D3925251955A}" type="presOf" srcId="{09432BFB-2906-4D62-AEF0-49D7E53E913D}" destId="{33306A98-5A21-40F9-A919-F5AC6E546A92}" srcOrd="0" destOrd="4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57D11D81-89ED-4344-A8CD-DA690434C060}" type="presParOf" srcId="{01395B55-AD2E-42E8-AE24-49D11EB7C6F2}" destId="{339C94CA-01A7-478A-A63E-6DFB81162F58}" srcOrd="0" destOrd="0" presId="urn:microsoft.com/office/officeart/2005/8/layout/default"/>
    <dgm:cxn modelId="{EFFA1F3E-307E-45BF-90AA-CC0E1A7BBE04}" type="presParOf" srcId="{01395B55-AD2E-42E8-AE24-49D11EB7C6F2}" destId="{006C2854-BEE4-45D6-9D9C-83C419D7DEB0}" srcOrd="1" destOrd="0" presId="urn:microsoft.com/office/officeart/2005/8/layout/default"/>
    <dgm:cxn modelId="{50B13A92-E08A-4851-BC31-AEDAC2A29AF7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67" y="148227"/>
          <a:ext cx="4942224" cy="2965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Power Point on OneDrive</a:t>
          </a:r>
          <a:endParaRPr lang="en-US" sz="26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to come to university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Why you have chosen this course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Bierstadt"/>
            </a:rPr>
            <a:t>Evaluate the benefits to obtaining this qualification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What you hope to achieve at the end of this course and why</a:t>
          </a:r>
          <a:endParaRPr lang="en-US" sz="2000" kern="1200" dirty="0"/>
        </a:p>
      </dsp:txBody>
      <dsp:txXfrm>
        <a:off x="1267" y="148227"/>
        <a:ext cx="4942224" cy="2965334"/>
      </dsp:txXfrm>
    </dsp:sp>
    <dsp:sp modelId="{33306A98-5A21-40F9-A919-F5AC6E546A92}">
      <dsp:nvSpPr>
        <dsp:cNvPr id="0" name=""/>
        <dsp:cNvSpPr/>
      </dsp:nvSpPr>
      <dsp:spPr>
        <a:xfrm>
          <a:off x="5437713" y="148227"/>
          <a:ext cx="4942224" cy="2965334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Your presentation needs to include the following:-</a:t>
          </a:r>
          <a:endParaRPr lang="en-US" sz="26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Bierstadt"/>
            </a:rPr>
            <a:t> A minimum of 3</a:t>
          </a:r>
          <a:r>
            <a:rPr lang="en-GB" sz="2000" b="1" kern="1200" dirty="0"/>
            <a:t> slides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1 image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Animation</a:t>
          </a:r>
          <a:endParaRPr lang="en-US" sz="2000" kern="1200" dirty="0"/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Once completed, please </a:t>
          </a:r>
          <a:r>
            <a:rPr lang="en-GB" sz="2000" b="1" kern="1200" dirty="0">
              <a:latin typeface="Bierstadt"/>
            </a:rPr>
            <a:t>upload the </a:t>
          </a:r>
          <a:r>
            <a:rPr lang="en-GB" sz="2000" b="1" kern="1200" dirty="0"/>
            <a:t>PP </a:t>
          </a:r>
          <a:r>
            <a:rPr lang="en-GB" sz="2000" b="1" kern="1200" dirty="0">
              <a:latin typeface="Bierstadt"/>
            </a:rPr>
            <a:t>to the Turnitin Demo link on Moodle page</a:t>
          </a:r>
          <a:endParaRPr lang="en-US" sz="2000" kern="1200" dirty="0"/>
        </a:p>
      </dsp:txBody>
      <dsp:txXfrm>
        <a:off x="5437713" y="148227"/>
        <a:ext cx="4942224" cy="2965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10/4/2023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Tour of Moodle page</a:t>
            </a:r>
          </a:p>
          <a:p>
            <a:r>
              <a:rPr lang="en-US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27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3247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034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lIns="84408" tIns="42204" rIns="84408" bIns="42204">
            <a:normAutofit/>
          </a:bodyPr>
          <a:lstStyle/>
          <a:p>
            <a:r>
              <a:rPr lang="en-GB"/>
              <a:t>See Assignment Brief 1. Go through sections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lIns="84408" tIns="42204" rIns="84408" bIns="42204"/>
          <a:lstStyle/>
          <a:p>
            <a:fld id="{9C89251B-AD07-454C-A5CF-957D237181F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61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Can anyone recall some of the words we looked at which may be found on your assignment brief?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238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Demonstrates research</a:t>
            </a:r>
          </a:p>
          <a:p>
            <a:r>
              <a:rPr lang="en-US"/>
              <a:t>Enables the reader to find the sources</a:t>
            </a:r>
          </a:p>
          <a:p>
            <a:r>
              <a:rPr lang="en-US"/>
              <a:t>Acknowledging the author</a:t>
            </a:r>
          </a:p>
          <a:p>
            <a:r>
              <a:rPr lang="en-US"/>
              <a:t>Add academic credibility</a:t>
            </a:r>
          </a:p>
          <a:p>
            <a:r>
              <a:rPr lang="en-US"/>
              <a:t>Evidences knowledge and understanding</a:t>
            </a:r>
          </a:p>
          <a:p>
            <a:r>
              <a:rPr lang="en-US"/>
              <a:t>Avoid Plagiarism </a:t>
            </a:r>
            <a:endParaRPr lang="en-US">
              <a:cs typeface="Calibri" panose="020F0502020204030204"/>
            </a:endParaRPr>
          </a:p>
          <a:p>
            <a:r>
              <a:rPr lang="en-US"/>
              <a:t>Evidences authentic work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pPr algn="ctr"/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52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So here are the 7 reasons why...</a:t>
            </a:r>
          </a:p>
          <a:p>
            <a:r>
              <a:rPr lang="en-US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 these articles the honest truth?</a:t>
            </a:r>
          </a:p>
          <a:p>
            <a:r>
              <a:rPr lang="en-GB" dirty="0"/>
              <a:t>Are they one sided?</a:t>
            </a:r>
          </a:p>
          <a:p>
            <a:r>
              <a:rPr lang="en-GB" dirty="0"/>
              <a:t>Do they make claims on well-argued and well researched information? – No media sources might be one sided/want to sell papers/give information on what they think the public want?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556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So, we have identified what happens when it goes wrong withing our chosen discipline (policing/ CJS/ probation </a:t>
            </a:r>
            <a:r>
              <a:rPr lang="en-US" err="1">
                <a:cs typeface="Calibri"/>
              </a:rPr>
              <a:t>etc</a:t>
            </a:r>
            <a:r>
              <a:rPr lang="en-US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3100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088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4344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5885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930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4449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0694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5073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0623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5574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6932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C1A24-AB11-4826-3B45-6602E8862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EDDA83-315D-3218-B2BD-DBCEC6325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2F742-FA78-7C9F-8DC2-F03DF0F8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4D313-7089-2B05-FBAA-D39AE9E9F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6F453-50A8-AA09-EECB-7BDB8FE94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028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D85C1-06C5-D6F8-1918-531186104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F1DFC-A378-C99B-EED4-8CB5E9F447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B9AAD-6599-D578-C204-4C2E7DD60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F89D18-6A66-5EEB-2100-B9E7370FA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D5C83-1B64-FF31-0F0D-65FAFB4F5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61721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8CC31-6440-B9AC-B206-8AE0E3B6F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70251-606E-6B4E-9F03-8C27BA94E6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4020E-BFFF-6DC5-422E-5E7FAEE7F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82DA7-1349-2CF9-9BCD-0FBD1DD92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A39DC-5820-447B-0DCF-95E60CBC5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943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38D1C-1D85-D6F8-9FC2-13E0425A7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E945A-042D-C1BD-51DD-FC4A61F7C4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FE957-D6FF-BDCE-D7C8-517CD76C46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D65126-A226-D0B6-D679-77BEFCFEA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02345-4ACE-60E7-A01E-96D8B1250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E290B4-5392-B8AB-0D96-B1BB2846B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9502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946A8-C7E5-E7BE-25AB-62B5323FD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B338B-E73B-4F66-9BAF-0C9ED41CD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D64F2E-A666-A9B0-0585-4F70E73678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8588B-BA17-F9A3-5CDD-0973167ED2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06FB45-4846-424C-7C73-BAEEBAA4C9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F26D7-85A1-6FD1-774A-C81DCC2E0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8CB43-3FE4-4B27-9CC6-4BFFCB49A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CC5052-C6C5-34E3-62C1-2C45F227B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15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BCB27-1FFA-3A73-6B72-A9A01AA70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3539C7-3996-F1AC-8EB2-AE8D17ADF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BB73C7-100B-7ED8-C8A8-448805CAD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22B1C6-418C-3ECB-AA5D-39C14D00E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8838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6E7EB9-9C4F-280F-9372-EBC6F6B83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0A6A66-B525-5891-95EE-7EADF4E80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1F8F4-65BA-B204-E299-F5F825504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621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8482C-348F-C109-F207-84D021F2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F1900-66E7-A51D-C676-50CD80643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81896-9713-2A70-2225-B2A5F977E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BDD3D4-1606-D57A-58BD-24D9FF79D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F062DC-9DA3-84D1-6DDB-689B1CABE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3C0A5-A647-6E5C-022F-F1B9F899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8386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636D0-ABFA-5C21-0382-F3C6113C6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4B453C-9E68-E6BB-0C4C-FC6AA036A5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40DC-5A65-CEB4-14F4-2C74089257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7DE84-CF8E-DAF5-3705-B97861D7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F7AA3-FC51-6846-C6D9-20BD6C885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A3EDC-8432-EDCE-4383-79265A32C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56446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B368-CE8A-4BD1-7EE1-6B7D58DDE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478C5-AD6D-F7E8-A2EE-6E3978AFB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1C3016-63BA-88DB-224C-598E2F8D3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AAFC3-2CCA-BF37-69B2-11147494F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A1CEC-4043-CA5E-649B-808CF9327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366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864BFD-7464-48EA-117E-9E6A96822C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65C1C-7F3A-A194-D42C-5E03BFF04E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32209B-0E5F-6696-8B01-6C76213C5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FA41C-B573-0F22-3E51-951949142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146B0-6755-8E91-D1BF-1E043F8AA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39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04/10/2023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2614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C55CC3-54D8-FE72-33B1-F0E6548F0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6BFA9-6995-F8D3-B291-95D1138CC2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3AE5D-E83B-8A26-C88C-EF07B494D6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C0BFE-068E-4D69-A7CB-7BCBD3943CBB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D4C56-1CC0-DB6B-7024-4C7C900804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116E1D-8116-DDD9-103A-1217F512BE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9027EF-6C4E-4067-AFEC-AAB9D472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128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5.png"/><Relationship Id="rId7" Type="http://schemas.openxmlformats.org/officeDocument/2006/relationships/customXml" Target="../ink/ink1.xml"/><Relationship Id="rId12" Type="http://schemas.openxmlformats.org/officeDocument/2006/relationships/image" Target="../media/image30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jpeg"/><Relationship Id="rId11" Type="http://schemas.openxmlformats.org/officeDocument/2006/relationships/image" Target="../media/image29.jpeg"/><Relationship Id="rId5" Type="http://schemas.openxmlformats.org/officeDocument/2006/relationships/image" Target="../media/image27.png"/><Relationship Id="rId10" Type="http://schemas.openxmlformats.org/officeDocument/2006/relationships/image" Target="../media/image290.png"/><Relationship Id="rId4" Type="http://schemas.openxmlformats.org/officeDocument/2006/relationships/image" Target="../media/image26.png"/><Relationship Id="rId9" Type="http://schemas.openxmlformats.org/officeDocument/2006/relationships/customXml" Target="../ink/ink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OSVW8rGZTk" TargetMode="External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hyperlink" Target="https://www.uwtsd.ac.uk/library/" TargetMode="Externa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>
                <a:ea typeface="Calibri Light"/>
                <a:cs typeface="Calibri Light"/>
              </a:rPr>
              <a:t>CARDIFF Study Skills- workshop</a:t>
            </a:r>
            <a:br>
              <a:rPr lang="en-GB">
                <a:ea typeface="Calibri Light"/>
                <a:cs typeface="Calibri Light"/>
              </a:rPr>
            </a:br>
            <a:r>
              <a:rPr lang="en-GB">
                <a:cs typeface="Calibri Light"/>
              </a:rPr>
              <a:t>Week 1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>
                <a:ea typeface="Calibri"/>
                <a:cs typeface="Calibri"/>
              </a:rPr>
              <a:t>(BMLW 4009 &amp;BMPL 4012)</a:t>
            </a:r>
          </a:p>
          <a:p>
            <a:pPr algn="r"/>
            <a:r>
              <a:rPr lang="en-GB" sz="2200">
                <a:ea typeface="Calibri"/>
                <a:cs typeface="Calibri"/>
              </a:rPr>
              <a:t>Jane Davies</a:t>
            </a:r>
          </a:p>
          <a:p>
            <a:pPr algn="r"/>
            <a:r>
              <a:rPr lang="en-GB" sz="2200">
                <a:ea typeface="Calibri"/>
                <a:cs typeface="Calibri"/>
              </a:rPr>
              <a:t>j.davies2@uwtsd.ac.uk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5A7BF-4DE5-0483-7AEB-A4CE393F1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Warning!</a:t>
            </a:r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096C6-3E0E-9340-1BF7-15A5E1879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4800" dirty="0"/>
              <a:t>No Nuts </a:t>
            </a:r>
          </a:p>
          <a:p>
            <a:endParaRPr lang="en-GB" sz="2000" dirty="0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ood Allergy Test: Common Symptoms &amp; Why it's Important | Metropolis  TruHealth Blog">
            <a:extLst>
              <a:ext uri="{FF2B5EF4-FFF2-40B4-BE49-F238E27FC236}">
                <a16:creationId xmlns:a16="http://schemas.microsoft.com/office/drawing/2014/main" id="{81CEDF1E-9545-F306-2E7D-6A85E8812A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62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9682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Recap from lecture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>
                <a:ea typeface="Calibri"/>
                <a:cs typeface="Calibri"/>
              </a:rPr>
              <a:t>Introduction to the module</a:t>
            </a:r>
          </a:p>
          <a:p>
            <a:r>
              <a:rPr lang="en-GB" sz="2200">
                <a:ea typeface="Calibri"/>
                <a:cs typeface="Calibri"/>
              </a:rPr>
              <a:t>Library tour </a:t>
            </a:r>
          </a:p>
          <a:p>
            <a:r>
              <a:rPr lang="en-GB" sz="2200">
                <a:ea typeface="Calibri"/>
                <a:cs typeface="Calibri"/>
              </a:rPr>
              <a:t>Code of conduct </a:t>
            </a:r>
          </a:p>
          <a:p>
            <a:r>
              <a:rPr lang="en-GB" sz="2200">
                <a:ea typeface="Calibri"/>
                <a:cs typeface="Calibri"/>
              </a:rPr>
              <a:t>Key dates for assessments</a:t>
            </a:r>
          </a:p>
          <a:p>
            <a:r>
              <a:rPr lang="en-GB" sz="2200">
                <a:ea typeface="Calibri"/>
                <a:cs typeface="Calibri"/>
              </a:rPr>
              <a:t>Review assignment briefs</a:t>
            </a:r>
          </a:p>
          <a:p>
            <a:r>
              <a:rPr lang="en-GB" sz="220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07D44E2-C436-6D23-EDC5-55E66B99AF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86793" y="277336"/>
            <a:ext cx="6154336" cy="6017078"/>
          </a:xfr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>
                <a:ea typeface="Calibri Light"/>
                <a:cs typeface="Calibri Light"/>
              </a:rPr>
              <a:t>Reminder of Assessment dates</a:t>
            </a: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cs typeface="Calibri"/>
              </a:rPr>
              <a:t>Assessment 1- DUE Friday 3rd November 2023 @23:49pm</a:t>
            </a:r>
          </a:p>
          <a:p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Assessment 2- DUE Friday 12th January 2024 @ 23:59pm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>
                <a:cs typeface="Calibri Light"/>
              </a:rPr>
              <a:t>Assignment 1</a:t>
            </a: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cs typeface="Calibri"/>
              </a:rPr>
              <a:t>Due by 3rd November 2023 @23:59pm</a:t>
            </a:r>
          </a:p>
          <a:p>
            <a:r>
              <a:rPr lang="en-GB">
                <a:cs typeface="Calibri"/>
              </a:rPr>
              <a:t>Moodle tile, Assessments, assessment briefs</a:t>
            </a:r>
          </a:p>
          <a:p>
            <a:r>
              <a:rPr lang="en-GB">
                <a:cs typeface="Calibri"/>
              </a:rPr>
              <a:t>Lets now look at how to access the assignment......</a:t>
            </a:r>
          </a:p>
        </p:txBody>
      </p:sp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81200" y="357167"/>
            <a:ext cx="8229600" cy="47280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do you think your lecturers will look for when marking your work?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ea typeface="宋体" charset="-122"/>
              </a:rPr>
              <a:t>	</a:t>
            </a: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endParaRPr lang="en-GB" altLang="zh-CN" sz="2800" b="1">
              <a:solidFill>
                <a:srgbClr val="FFCC00"/>
              </a:solidFill>
              <a:ea typeface="宋体" charset="-122"/>
            </a:endParaRPr>
          </a:p>
          <a:p>
            <a:pPr algn="ctr">
              <a:buNone/>
            </a:pPr>
            <a:r>
              <a:rPr lang="en-GB" altLang="zh-CN" sz="2800" b="1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What gets good marks?</a:t>
            </a:r>
            <a:endParaRPr lang="en-US">
              <a:solidFill>
                <a:srgbClr val="FFCC00"/>
              </a:solidFill>
              <a:highlight>
                <a:srgbClr val="000000"/>
              </a:highlight>
              <a:latin typeface="Verdana"/>
              <a:ea typeface="宋体"/>
            </a:endParaRPr>
          </a:p>
        </p:txBody>
      </p:sp>
      <p:pic>
        <p:nvPicPr>
          <p:cNvPr id="5" name="Picture 4" descr="Picture1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91125" y="2204864"/>
            <a:ext cx="1809750" cy="161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01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81050" y="1100629"/>
            <a:ext cx="10694194" cy="45476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altLang="zh-CN" sz="4300" b="1" u="sng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Low Marks :</a:t>
            </a:r>
          </a:p>
          <a:p>
            <a:pPr>
              <a:buNone/>
            </a:pPr>
            <a:endParaRPr lang="en-GB" altLang="zh-CN" sz="4300" b="1" u="sng">
              <a:solidFill>
                <a:srgbClr val="FFCC00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800">
                <a:latin typeface="Verdana" pitchFamily="34" charset="0"/>
                <a:ea typeface="宋体" charset="-122"/>
              </a:rPr>
              <a:t>	Found in essays/reports which:</a:t>
            </a:r>
          </a:p>
          <a:p>
            <a:pPr>
              <a:buNone/>
            </a:pPr>
            <a:endParaRPr lang="en-GB" altLang="zh-CN" sz="280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800">
                <a:latin typeface="Verdana" pitchFamily="34" charset="0"/>
                <a:ea typeface="宋体" charset="-122"/>
              </a:rPr>
              <a:t>Have a weak structure.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>
                <a:latin typeface="Verdana" pitchFamily="34" charset="0"/>
                <a:ea typeface="宋体" charset="-122"/>
              </a:rPr>
              <a:t>Show little research, thought or reflection.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>
                <a:latin typeface="Verdana" pitchFamily="34" charset="0"/>
                <a:ea typeface="宋体" charset="-122"/>
              </a:rPr>
              <a:t>Are descriptive with no analysis or argument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800">
                <a:latin typeface="Verdana" pitchFamily="34" charset="0"/>
                <a:ea typeface="宋体" charset="-122"/>
              </a:rPr>
              <a:t>Consider only one point of view.</a:t>
            </a:r>
          </a:p>
          <a:p>
            <a:endParaRPr lang="en-US"/>
          </a:p>
        </p:txBody>
      </p:sp>
      <p:pic>
        <p:nvPicPr>
          <p:cNvPr id="4" name="Picture 4" descr="MCj042448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75056" y="485775"/>
            <a:ext cx="15001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898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09600" y="1133475"/>
            <a:ext cx="10972800" cy="45339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None/>
            </a:pPr>
            <a:r>
              <a:rPr lang="en-GB" altLang="zh-CN" sz="4300" b="1" u="sng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Better Marks: </a:t>
            </a:r>
            <a:endParaRPr lang="en-GB" altLang="zh-CN" sz="4300" b="1" u="sng">
              <a:solidFill>
                <a:srgbClr val="FFCC00"/>
              </a:solidFill>
              <a:highlight>
                <a:srgbClr val="000000"/>
              </a:highlight>
              <a:latin typeface="Verdana" pitchFamily="34" charset="0"/>
              <a:ea typeface="宋体" charset="-122"/>
            </a:endParaRPr>
          </a:p>
          <a:p>
            <a:pPr>
              <a:buNone/>
            </a:pPr>
            <a:endParaRPr lang="en-GB" altLang="zh-CN" sz="120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400">
                <a:latin typeface="Verdana" pitchFamily="34" charset="0"/>
                <a:ea typeface="宋体" charset="-122"/>
              </a:rPr>
              <a:t>Are awarded for essays/reports which:</a:t>
            </a:r>
          </a:p>
          <a:p>
            <a:pPr>
              <a:buNone/>
            </a:pPr>
            <a:endParaRPr lang="en-GB" altLang="zh-CN" sz="240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Show an understanding of the main issues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Answer the set question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Develop an argument or point of view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Draw conclusions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Reveal some thought and reflection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Organise information into a structure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 sz="2400">
                <a:latin typeface="Verdana" pitchFamily="34" charset="0"/>
                <a:ea typeface="宋体" charset="-122"/>
              </a:rPr>
              <a:t>Give evidence to support main arguments and points of view.</a:t>
            </a:r>
          </a:p>
          <a:p>
            <a:endParaRPr lang="en-US"/>
          </a:p>
        </p:txBody>
      </p:sp>
      <p:pic>
        <p:nvPicPr>
          <p:cNvPr id="5" name="Picture 4" descr="MCj0424470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61269" y="700175"/>
            <a:ext cx="1921131" cy="1800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232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sz="3800">
                <a:latin typeface="Verdana" pitchFamily="34" charset="0"/>
                <a:ea typeface="宋体" charset="-122"/>
              </a:rPr>
              <a:t>What gets good marks:</a:t>
            </a:r>
            <a:endParaRPr lang="en-US" sz="3800">
              <a:latin typeface="Verdana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altLang="zh-CN" sz="4300" b="1" u="sng">
                <a:solidFill>
                  <a:srgbClr val="FFCC00"/>
                </a:solidFill>
                <a:highlight>
                  <a:srgbClr val="000000"/>
                </a:highlight>
                <a:latin typeface="Verdana"/>
                <a:ea typeface="宋体"/>
              </a:rPr>
              <a:t>High Marks</a:t>
            </a:r>
          </a:p>
          <a:p>
            <a:pPr>
              <a:buNone/>
            </a:pPr>
            <a:endParaRPr lang="en-GB" altLang="zh-CN" sz="1200">
              <a:solidFill>
                <a:schemeClr val="tx2"/>
              </a:solidFill>
              <a:latin typeface="Verdana" pitchFamily="34" charset="0"/>
              <a:ea typeface="宋体" charset="-122"/>
            </a:endParaRPr>
          </a:p>
          <a:p>
            <a:pPr marL="0" indent="0">
              <a:buNone/>
            </a:pPr>
            <a:r>
              <a:rPr lang="en-GB" altLang="zh-CN" sz="2000">
                <a:latin typeface="Verdana" pitchFamily="34" charset="0"/>
                <a:ea typeface="宋体" charset="-122"/>
              </a:rPr>
              <a:t>Higher marks are given for work which includes all of the points listed in ‘better marks’ and:</a:t>
            </a:r>
          </a:p>
          <a:p>
            <a:pPr>
              <a:buNone/>
            </a:pPr>
            <a:endParaRPr lang="en-GB" altLang="zh-CN" sz="2000">
              <a:latin typeface="Verdana" pitchFamily="34" charset="0"/>
              <a:ea typeface="宋体" charset="-122"/>
            </a:endParaRP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latin typeface="Verdana" pitchFamily="34" charset="0"/>
                <a:ea typeface="宋体" charset="-122"/>
              </a:rPr>
              <a:t>Reveals a good understanding of why the topic is significant, in relation to underlying issues and concerns.</a:t>
            </a:r>
          </a:p>
          <a:p>
            <a:pPr lvl="3">
              <a:buFont typeface="Arial" pitchFamily="34" charset="0"/>
              <a:buChar char="•"/>
            </a:pPr>
            <a:r>
              <a:rPr lang="en-GB" altLang="zh-CN">
                <a:latin typeface="Verdana" pitchFamily="34" charset="0"/>
                <a:ea typeface="宋体" charset="-122"/>
              </a:rPr>
              <a:t>Reveals understanding of how the topic relates to broader issues.</a:t>
            </a:r>
          </a:p>
          <a:p>
            <a:endParaRPr lang="en-US"/>
          </a:p>
        </p:txBody>
      </p:sp>
      <p:pic>
        <p:nvPicPr>
          <p:cNvPr id="6" name="Picture 4" descr="MCj0424466000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82175" y="643732"/>
            <a:ext cx="1800225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695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Understanding Assessments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4354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1874235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39909-87AB-D6AE-9C3F-FEE7871D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79" y="293428"/>
            <a:ext cx="11605291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Know what is being asked of you within your assignment brief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1884DBAD-9557-C1DE-E4F5-0EF9D5F8A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6146" y="1718270"/>
            <a:ext cx="11771589" cy="361617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0933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Show – The Cloud and App's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876" y="3656899"/>
            <a:ext cx="2445459" cy="24454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13"/>
          <a:stretch/>
        </p:blipFill>
        <p:spPr>
          <a:xfrm>
            <a:off x="3511380" y="4476408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161" r="1" b="21622"/>
          <a:stretch/>
        </p:blipFill>
        <p:spPr>
          <a:xfrm>
            <a:off x="6227676" y="41766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3952" y="2631498"/>
            <a:ext cx="4824045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5597993" y="2807724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580007" y="2789735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93282" y="2891696"/>
            <a:ext cx="2743200" cy="86410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35159" y="1448785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054087"/>
            <a:ext cx="4715218" cy="395819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/>
              <a:t>TIME MANAGEMENT</a:t>
            </a:r>
            <a:br>
              <a:rPr lang="en-US" sz="4800"/>
            </a:br>
            <a:r>
              <a:rPr lang="en-US" sz="4800"/>
              <a:t>task  - Eisenhower</a:t>
            </a:r>
            <a:br>
              <a:rPr lang="en-US" sz="4800"/>
            </a:br>
            <a:r>
              <a:rPr lang="en-US" sz="4800"/>
              <a:t>matrix how did you do?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11C179D-808F-4D23-BAFC-A14C6DCDA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8137D4-4D0A-4ED1-BFB8-97D4A8335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4378" y="2727729"/>
            <a:ext cx="6057620" cy="41302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9E862-A1EA-F675-5CB2-5C1FB5D8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967409" cy="1515728"/>
          </a:xfrm>
        </p:spPr>
        <p:txBody>
          <a:bodyPr>
            <a:normAutofit/>
          </a:bodyPr>
          <a:lstStyle/>
          <a:p>
            <a:r>
              <a:rPr lang="en-GB"/>
              <a:t>Why is referencing important?</a:t>
            </a:r>
            <a:br>
              <a:rPr lang="en-GB"/>
            </a:br>
            <a:r>
              <a:rPr lang="en-GB"/>
              <a:t>Task.....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9DFF-7D5C-D8D2-05B3-E3CF396A0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Can you identify reasons why referencing is important?</a:t>
            </a:r>
            <a:endParaRPr lang="en-US" dirty="0"/>
          </a:p>
          <a:p>
            <a:endParaRPr lang="en-GB" dirty="0"/>
          </a:p>
          <a:p>
            <a:r>
              <a:rPr lang="en-GB" dirty="0"/>
              <a:t> In small groups, please write down the</a:t>
            </a:r>
          </a:p>
          <a:p>
            <a:r>
              <a:rPr lang="en-GB" dirty="0"/>
              <a:t>reasons why. Clue there are 7 reasons </a:t>
            </a:r>
          </a:p>
        </p:txBody>
      </p:sp>
      <p:pic>
        <p:nvPicPr>
          <p:cNvPr id="4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28DC84FB-EAFC-DA4F-5084-5B8E7179C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708" y="3341077"/>
            <a:ext cx="4584605" cy="25788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46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/>
              <a:t>Evidences</a:t>
            </a:r>
            <a:endParaRPr lang="en-US"/>
          </a:p>
          <a:p>
            <a:pPr algn="ctr"/>
            <a:r>
              <a:rPr lang="en-US" sz="3200"/>
              <a:t> authentic work!!</a:t>
            </a:r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4876-C780-F795-854E-3268486AB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0657-678D-CB06-38FC-68DD87187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What is meant by the term transparency?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How does this apply to your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Why is this important within the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What are the consequences when it goes wrong?</a:t>
            </a:r>
          </a:p>
          <a:p>
            <a:pPr>
              <a:lnSpc>
                <a:spcPct val="100000"/>
              </a:lnSpc>
            </a:pPr>
            <a:endParaRPr lang="en-GB" sz="2000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7E539C-EEAC-6880-B5C1-F8D21C44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779" y="257613"/>
            <a:ext cx="2743200" cy="1543050"/>
          </a:xfrm>
          <a:prstGeom prst="rect">
            <a:avLst/>
          </a:prstGeom>
        </p:spPr>
      </p:pic>
      <p:pic>
        <p:nvPicPr>
          <p:cNvPr id="6" name="Picture 6" descr="Gavel resting on block">
            <a:extLst>
              <a:ext uri="{FF2B5EF4-FFF2-40B4-BE49-F238E27FC236}">
                <a16:creationId xmlns:a16="http://schemas.microsoft.com/office/drawing/2014/main" id="{439AEBC5-467B-D916-1767-DA9EE5D0E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" y="2462049"/>
            <a:ext cx="6632026" cy="43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9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39EE8-6DA5-39CE-0575-1DA744CB8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478751"/>
          </a:xfrm>
        </p:spPr>
        <p:txBody>
          <a:bodyPr>
            <a:normAutofit fontScale="90000"/>
          </a:bodyPr>
          <a:lstStyle/>
          <a:p>
            <a:r>
              <a:rPr lang="en-GB"/>
              <a:t>Some Examples……</a:t>
            </a:r>
          </a:p>
        </p:txBody>
      </p:sp>
      <p:pic>
        <p:nvPicPr>
          <p:cNvPr id="4" name="Picture 6" descr="A newspaper cover with two people&#10;&#10;Description automatically generated">
            <a:extLst>
              <a:ext uri="{FF2B5EF4-FFF2-40B4-BE49-F238E27FC236}">
                <a16:creationId xmlns:a16="http://schemas.microsoft.com/office/drawing/2014/main" id="{8F6D1ED8-006E-176E-F195-77B92C2A07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-2" b="10976"/>
          <a:stretch/>
        </p:blipFill>
        <p:spPr>
          <a:xfrm>
            <a:off x="4909033" y="3057789"/>
            <a:ext cx="2889309" cy="3262313"/>
          </a:xfrm>
          <a:prstGeom prst="rect">
            <a:avLst/>
          </a:prstGeom>
        </p:spPr>
      </p:pic>
      <p:pic>
        <p:nvPicPr>
          <p:cNvPr id="5" name="Picture 7" descr="A person with long black hair">
            <a:extLst>
              <a:ext uri="{FF2B5EF4-FFF2-40B4-BE49-F238E27FC236}">
                <a16:creationId xmlns:a16="http://schemas.microsoft.com/office/drawing/2014/main" id="{1D8BA09E-A7FF-9040-84DD-7557F99DCF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28" r="13325" b="-3"/>
          <a:stretch/>
        </p:blipFill>
        <p:spPr>
          <a:xfrm>
            <a:off x="8703750" y="584365"/>
            <a:ext cx="3048001" cy="3445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26566AD-A1B3-0978-04B0-3B638DECE4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532" y="554037"/>
            <a:ext cx="4294267" cy="24909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19C439-FF48-C0FB-1081-0A15F3F51F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249" y="3436407"/>
            <a:ext cx="4420804" cy="23886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C459E1-B9CF-0512-A5E4-78C845BF6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3750" y="4108377"/>
            <a:ext cx="2624649" cy="2537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0439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>
                <a:latin typeface="+mn-lt"/>
                <a:ea typeface="+mn-ea"/>
                <a:cs typeface="+mn-cs"/>
              </a:rPr>
              <a:t>PLAGIARISM</a:t>
            </a:r>
            <a:endParaRPr lang="en-US" sz="2000" kern="120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>
                <a:latin typeface="+mn-lt"/>
                <a:ea typeface="+mn-ea"/>
                <a:cs typeface="+mn-cs"/>
              </a:rPr>
              <a:t>SERIOUS </a:t>
            </a:r>
            <a:endParaRPr lang="en-US"/>
          </a:p>
          <a:p>
            <a:pPr algn="ctr" defTabSz="466344">
              <a:spcAft>
                <a:spcPts val="600"/>
              </a:spcAft>
            </a:pPr>
            <a:r>
              <a:rPr lang="en-US" sz="2800" kern="1200">
                <a:latin typeface="+mn-lt"/>
                <a:ea typeface="+mn-ea"/>
                <a:cs typeface="+mn-cs"/>
              </a:rPr>
              <a:t>ACADEMIC OFFENCE</a:t>
            </a:r>
            <a:r>
              <a:rPr lang="en-US" sz="280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  <p:pic>
        <p:nvPicPr>
          <p:cNvPr id="10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67193C97-DA44-761A-ECDA-16C5BB551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779" y="5171613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ed alert button">
            <a:extLst>
              <a:ext uri="{FF2B5EF4-FFF2-40B4-BE49-F238E27FC236}">
                <a16:creationId xmlns:a16="http://schemas.microsoft.com/office/drawing/2014/main" id="{9DAAEC4E-01D4-4A6F-FE8F-F938F720FF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55" b="11545"/>
          <a:stretch/>
        </p:blipFill>
        <p:spPr>
          <a:xfrm>
            <a:off x="20" y="2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DA4166-3B8A-7D3C-EA5A-F5307B701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71314"/>
            <a:ext cx="4755046" cy="25086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Essay Mills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8429E-B4A5-9C59-278E-874EFC758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27" y="5040610"/>
            <a:ext cx="4755046" cy="173805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dirty="0">
                <a:ea typeface="+mn-lt"/>
                <a:cs typeface="+mn-lt"/>
                <a:hlinkClick r:id="rId3"/>
              </a:rPr>
              <a:t>Degrees</a:t>
            </a:r>
            <a:r>
              <a:rPr lang="en-US" sz="24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For Sale: Inside The Essay Writing Industry: Students On The Edge - YouTube</a:t>
            </a:r>
            <a:endParaRPr lang="en-US">
              <a:ea typeface="+mn-lt"/>
              <a:cs typeface="+mn-lt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29245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/>
              <a:t>Task......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4986738"/>
              </p:ext>
            </p:extLst>
          </p:nvPr>
        </p:nvGraphicFramePr>
        <p:xfrm>
          <a:off x="761799" y="2750126"/>
          <a:ext cx="10381205" cy="3261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800" b="1">
                <a:cs typeface="Calibri Light"/>
              </a:rPr>
              <a:t>Task...</a:t>
            </a:r>
            <a:endParaRPr lang="en-GB" sz="4800" b="1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cs typeface="Calibri"/>
              </a:rPr>
              <a:t>Now you are required to upload your presentation to the demo TII link on the Moodle tile which can be found under the tab: Assessments, Turnitin links, Demo draft/ Demo final.</a:t>
            </a: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76151"/>
            <a:ext cx="6922008" cy="460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6A3A215-54CC-1029-076A-1A624A10D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30" b="803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5646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FC0AB-C3C9-4986-9C19-2C22D513A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Task that was set</a:t>
            </a:r>
          </a:p>
        </p:txBody>
      </p:sp>
      <p:sp>
        <p:nvSpPr>
          <p:cNvPr id="23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EA11D-4A63-92D2-100C-84D66990A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/>
              <a:t>visit the university library online </a:t>
            </a:r>
            <a:r>
              <a:rPr lang="en-GB">
                <a:hlinkClick r:id="rId2"/>
              </a:rPr>
              <a:t>Library and Learning Resources | University of Wales Trinity Saint David (uwtsd.ac.uk)</a:t>
            </a:r>
            <a:endParaRPr lang="en-GB"/>
          </a:p>
          <a:p>
            <a:r>
              <a:rPr lang="en-GB"/>
              <a:t>Please find:</a:t>
            </a:r>
          </a:p>
          <a:p>
            <a:pPr marL="0" indent="0">
              <a:buNone/>
            </a:pPr>
            <a:r>
              <a:rPr lang="en-GB"/>
              <a:t>The Law Teacher Journal  </a:t>
            </a:r>
          </a:p>
          <a:p>
            <a:pPr marL="0" indent="0">
              <a:buNone/>
            </a:pPr>
            <a:r>
              <a:rPr lang="en-GB"/>
              <a:t>AND</a:t>
            </a:r>
          </a:p>
          <a:p>
            <a:pPr marL="0" indent="0">
              <a:buNone/>
            </a:pPr>
            <a:r>
              <a:rPr lang="en-GB"/>
              <a:t>British Journal of Criminology</a:t>
            </a:r>
          </a:p>
          <a:p>
            <a:pPr marL="0" indent="0">
              <a:buNone/>
            </a:pPr>
            <a:r>
              <a:rPr lang="en-GB"/>
              <a:t>Take an image of it</a:t>
            </a:r>
          </a:p>
        </p:txBody>
      </p:sp>
      <p:sp>
        <p:nvSpPr>
          <p:cNvPr id="25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lipboard Mixed with solid fill">
            <a:extLst>
              <a:ext uri="{FF2B5EF4-FFF2-40B4-BE49-F238E27FC236}">
                <a16:creationId xmlns:a16="http://schemas.microsoft.com/office/drawing/2014/main" id="{6A89C450-ABB9-5020-4647-D04928DC62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56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984"/>
    </mc:Choice>
    <mc:Fallback xmlns="">
      <p:transition spd="slow" advTm="38984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D6540-AAF3-83AF-1B78-59548745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Next week....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0A1E0E65-C8C3-7D2A-6001-2BC98906F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16" r="29940" b="3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9088-827E-7112-5257-8C351500F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GB"/>
              <a:t>Searching and evaluating sources of information </a:t>
            </a:r>
            <a:endParaRPr lang="en-US"/>
          </a:p>
          <a:p>
            <a:pPr marL="342900" indent="-342900">
              <a:buChar char="•"/>
            </a:pPr>
            <a:r>
              <a:rPr lang="en-GB"/>
              <a:t>Guest speaker- Lisa Ellis from the library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75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7" ma:contentTypeDescription="Create a new document." ma:contentTypeScope="" ma:versionID="c064371dae2a8ff35204ce295b216e9a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bf39433e009976ff29d1903227683d1b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d25a739-d205-4a8f-b117-2566f909cb6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B5CE36-1053-4DA7-AEC4-CA4D31DB0C03}">
  <ds:schemaRefs>
    <ds:schemaRef ds:uri="58f7e881-cc1d-4294-8008-c54da3573a5f"/>
    <ds:schemaRef ds:uri="ed25a739-d205-4a8f-b117-2566f909cb6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0AA3219-F2FB-43B5-BA11-1BDC4625EE8E}">
  <ds:schemaRefs>
    <ds:schemaRef ds:uri="58f7e881-cc1d-4294-8008-c54da3573a5f"/>
    <ds:schemaRef ds:uri="ed25a739-d205-4a8f-b117-2566f909cb6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8A75238-F6CC-4D58-97AA-BAD50E16CAA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899</Words>
  <Application>Microsoft Office PowerPoint</Application>
  <PresentationFormat>Widescreen</PresentationFormat>
  <Paragraphs>157</Paragraphs>
  <Slides>28</Slides>
  <Notes>11</Notes>
  <HiddenSlides>0</HiddenSlides>
  <MMClips>1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office theme</vt:lpstr>
      <vt:lpstr>BevelVTI</vt:lpstr>
      <vt:lpstr>20140311PresentationUWTSDTemplate</vt:lpstr>
      <vt:lpstr>Office Theme</vt:lpstr>
      <vt:lpstr>CARDIFF Study Skills- workshop Week 1</vt:lpstr>
      <vt:lpstr>Warning!</vt:lpstr>
      <vt:lpstr>Recap from lecture</vt:lpstr>
      <vt:lpstr>Scheme of work</vt:lpstr>
      <vt:lpstr>Reminder of Assessment dates</vt:lpstr>
      <vt:lpstr>Assignment 1</vt:lpstr>
      <vt:lpstr>PowerPoint Presentation</vt:lpstr>
      <vt:lpstr>What gets good marks:</vt:lpstr>
      <vt:lpstr>What gets good marks:</vt:lpstr>
      <vt:lpstr>What gets good marks:</vt:lpstr>
      <vt:lpstr>Understanding Assessments</vt:lpstr>
      <vt:lpstr>Types of assessments </vt:lpstr>
      <vt:lpstr>Know what is being asked of you within your assignment brief</vt:lpstr>
      <vt:lpstr>Show – The Cloud and App's</vt:lpstr>
      <vt:lpstr>TIME MANAGEMENT task  - Eisenhower matrix how did you do?</vt:lpstr>
      <vt:lpstr>Producing authentic work....</vt:lpstr>
      <vt:lpstr>Why is referencing important? Task.....</vt:lpstr>
      <vt:lpstr>Referencing- Harvard </vt:lpstr>
      <vt:lpstr>Transparency</vt:lpstr>
      <vt:lpstr>Some Examples……</vt:lpstr>
      <vt:lpstr>What happens when we do not reference correctly?</vt:lpstr>
      <vt:lpstr>Essay Mills </vt:lpstr>
      <vt:lpstr>Task......</vt:lpstr>
      <vt:lpstr>Task...</vt:lpstr>
      <vt:lpstr>PowerPoint Presentation</vt:lpstr>
      <vt:lpstr>Task that was set</vt:lpstr>
      <vt:lpstr>Any questions</vt:lpstr>
      <vt:lpstr>Next week....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Davies</dc:creator>
  <cp:lastModifiedBy>Jane Davies</cp:lastModifiedBy>
  <cp:revision>31</cp:revision>
  <dcterms:created xsi:type="dcterms:W3CDTF">2023-06-23T11:18:12Z</dcterms:created>
  <dcterms:modified xsi:type="dcterms:W3CDTF">2023-10-05T06:37:37Z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