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96" r:id="rId4"/>
    <p:sldId id="266" r:id="rId5"/>
    <p:sldId id="285" r:id="rId6"/>
    <p:sldId id="295" r:id="rId7"/>
    <p:sldId id="269" r:id="rId8"/>
    <p:sldId id="298" r:id="rId9"/>
    <p:sldId id="297" r:id="rId10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47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7C6749-CD5C-43C9-A442-8F7A72D72492}" type="datetimeFigureOut">
              <a:rPr lang="en-GB" smtClean="0"/>
              <a:t>30/07/2017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36F164-E037-42C3-868A-ADA5C44B6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577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544180-3234-4CED-9EB1-80139FE9597F}" type="datetimeFigureOut">
              <a:rPr lang="en-GB" smtClean="0"/>
              <a:t>30/07/2017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8375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8B8B6-35A9-43FE-B8A7-F8DF7DDDC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147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Commitment by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governments to improve the lives of people with a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mental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illness. ... Reduce the impact of </a:t>
            </a:r>
            <a:r>
              <a:rPr lang="en-GB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mental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disorders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on individuals, families and the community. Assure the rights of people with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mental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illness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48B8B6-35A9-43FE-B8A7-F8DF7DDDC5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368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7343B-8CD0-4B44-B560-4312F2678967}" type="datetimeFigureOut">
              <a:rPr lang="en-US" smtClean="0"/>
              <a:pPr/>
              <a:t>7/30/2017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36D7A-210F-4932-BCD4-35E991A3F62A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7343B-8CD0-4B44-B560-4312F2678967}" type="datetimeFigureOut">
              <a:rPr lang="en-US" smtClean="0"/>
              <a:pPr/>
              <a:t>7/30/2017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36D7A-210F-4932-BCD4-35E991A3F62A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7343B-8CD0-4B44-B560-4312F2678967}" type="datetimeFigureOut">
              <a:rPr lang="en-US" smtClean="0"/>
              <a:pPr/>
              <a:t>7/30/2017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36D7A-210F-4932-BCD4-35E991A3F62A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7343B-8CD0-4B44-B560-4312F2678967}" type="datetimeFigureOut">
              <a:rPr lang="en-US" smtClean="0"/>
              <a:pPr/>
              <a:t>7/30/2017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36D7A-210F-4932-BCD4-35E991A3F62A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7343B-8CD0-4B44-B560-4312F2678967}" type="datetimeFigureOut">
              <a:rPr lang="en-US" smtClean="0"/>
              <a:pPr/>
              <a:t>7/30/2017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36D7A-210F-4932-BCD4-35E991A3F62A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7343B-8CD0-4B44-B560-4312F2678967}" type="datetimeFigureOut">
              <a:rPr lang="en-US" smtClean="0"/>
              <a:pPr/>
              <a:t>7/30/2017</a:t>
            </a:fld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36D7A-210F-4932-BCD4-35E991A3F62A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7343B-8CD0-4B44-B560-4312F2678967}" type="datetimeFigureOut">
              <a:rPr lang="en-US" smtClean="0"/>
              <a:pPr/>
              <a:t>7/30/2017</a:t>
            </a:fld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36D7A-210F-4932-BCD4-35E991A3F62A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7343B-8CD0-4B44-B560-4312F2678967}" type="datetimeFigureOut">
              <a:rPr lang="en-US" smtClean="0"/>
              <a:pPr/>
              <a:t>7/30/2017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36D7A-210F-4932-BCD4-35E991A3F62A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7343B-8CD0-4B44-B560-4312F2678967}" type="datetimeFigureOut">
              <a:rPr lang="en-US" smtClean="0"/>
              <a:pPr/>
              <a:t>7/30/2017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36D7A-210F-4932-BCD4-35E991A3F62A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7343B-8CD0-4B44-B560-4312F2678967}" type="datetimeFigureOut">
              <a:rPr lang="en-US" smtClean="0"/>
              <a:pPr/>
              <a:t>7/30/2017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36D7A-210F-4932-BCD4-35E991A3F62A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7343B-8CD0-4B44-B560-4312F2678967}" type="datetimeFigureOut">
              <a:rPr lang="en-US" smtClean="0"/>
              <a:pPr/>
              <a:t>7/30/2017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36D7A-210F-4932-BCD4-35E991A3F62A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17343B-8CD0-4B44-B560-4312F2678967}" type="datetimeFigureOut">
              <a:rPr lang="en-US" smtClean="0"/>
              <a:pPr/>
              <a:t>7/30/2017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36D7A-210F-4932-BCD4-35E991A3F62A}" type="slidenum">
              <a:rPr lang="en-AU" smtClean="0"/>
              <a:pPr/>
              <a:t>‹#›</a:t>
            </a:fld>
            <a:endParaRPr lang="en-A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A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Strategies for promoting Health</a:t>
            </a:r>
            <a:endParaRPr lang="en-AU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dirty="0" smtClean="0"/>
              <a:t>What </a:t>
            </a:r>
            <a:r>
              <a:rPr lang="en-AU" dirty="0"/>
              <a:t>strategies help to </a:t>
            </a:r>
            <a:r>
              <a:rPr lang="en-AU" dirty="0" smtClean="0"/>
              <a:t>promote the </a:t>
            </a:r>
            <a:r>
              <a:rPr lang="en-AU" dirty="0"/>
              <a:t>health </a:t>
            </a:r>
            <a:r>
              <a:rPr lang="en-AU" dirty="0" smtClean="0"/>
              <a:t>of individuals?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dirty="0" smtClean="0"/>
              <a:t>WK 3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AU" dirty="0"/>
          </a:p>
        </p:txBody>
      </p:sp>
      <p:pic>
        <p:nvPicPr>
          <p:cNvPr id="4098" name="Picture 2" descr="C:\Users\Grant\Pictures\nejron08060015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571480"/>
            <a:ext cx="1076325" cy="1600200"/>
          </a:xfrm>
          <a:prstGeom prst="rect">
            <a:avLst/>
          </a:prstGeom>
          <a:noFill/>
        </p:spPr>
      </p:pic>
      <p:pic>
        <p:nvPicPr>
          <p:cNvPr id="4099" name="Picture 3" descr="C:\Users\Grant\Pictures\andresr09030047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571480"/>
            <a:ext cx="1076325" cy="1600200"/>
          </a:xfrm>
          <a:prstGeom prst="rect">
            <a:avLst/>
          </a:prstGeom>
          <a:noFill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health promotion?</a:t>
            </a:r>
            <a:endParaRPr lang="en-AU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AU" dirty="0" smtClean="0"/>
              <a:t>     Health </a:t>
            </a:r>
            <a:r>
              <a:rPr lang="en-AU" dirty="0"/>
              <a:t>promotion is the process that enables people to improve or have greater control over </a:t>
            </a:r>
            <a:r>
              <a:rPr lang="en-AU" dirty="0" smtClean="0"/>
              <a:t>their health</a:t>
            </a:r>
            <a:r>
              <a:rPr lang="en-AU" dirty="0"/>
              <a:t>. </a:t>
            </a:r>
            <a:endParaRPr lang="en-AU" dirty="0" smtClean="0"/>
          </a:p>
          <a:p>
            <a:pPr>
              <a:buNone/>
            </a:pPr>
            <a:r>
              <a:rPr lang="en-AU" dirty="0"/>
              <a:t> </a:t>
            </a:r>
            <a:r>
              <a:rPr lang="en-AU" dirty="0" smtClean="0"/>
              <a:t>    The </a:t>
            </a:r>
            <a:r>
              <a:rPr lang="en-AU" dirty="0"/>
              <a:t>aim of health promotion is to help an individual or group reach a state of </a:t>
            </a:r>
            <a:r>
              <a:rPr lang="en-AU" dirty="0" smtClean="0"/>
              <a:t>complete physical</a:t>
            </a:r>
            <a:r>
              <a:rPr lang="en-AU" dirty="0"/>
              <a:t>, mental and social well-being. </a:t>
            </a:r>
            <a:endParaRPr lang="en-AU" dirty="0" smtClean="0"/>
          </a:p>
          <a:p>
            <a:pPr>
              <a:buNone/>
            </a:pPr>
            <a:r>
              <a:rPr lang="en-AU" dirty="0" smtClean="0"/>
              <a:t>It </a:t>
            </a:r>
            <a:r>
              <a:rPr lang="en-AU" dirty="0"/>
              <a:t>involves an individual or group being able to:</a:t>
            </a:r>
          </a:p>
          <a:p>
            <a:pPr>
              <a:buNone/>
            </a:pPr>
            <a:r>
              <a:rPr lang="en-AU" dirty="0"/>
              <a:t>• identify and realise aspirations</a:t>
            </a:r>
          </a:p>
          <a:p>
            <a:pPr>
              <a:buNone/>
            </a:pPr>
            <a:r>
              <a:rPr lang="en-AU" dirty="0"/>
              <a:t>• satisfy needs</a:t>
            </a:r>
          </a:p>
          <a:p>
            <a:pPr>
              <a:buNone/>
            </a:pPr>
            <a:r>
              <a:rPr lang="en-AU" dirty="0"/>
              <a:t>• change with the environment.</a:t>
            </a:r>
          </a:p>
          <a:p>
            <a:pPr>
              <a:buNone/>
            </a:pPr>
            <a:r>
              <a:rPr lang="en-AU" dirty="0" smtClean="0"/>
              <a:t>     Health </a:t>
            </a:r>
            <a:r>
              <a:rPr lang="en-AU" dirty="0"/>
              <a:t>promotion makes it possible for people to </a:t>
            </a:r>
            <a:r>
              <a:rPr lang="en-AU" dirty="0" smtClean="0"/>
              <a:t>increase control </a:t>
            </a:r>
            <a:r>
              <a:rPr lang="en-AU" dirty="0"/>
              <a:t>over the determinants </a:t>
            </a:r>
            <a:r>
              <a:rPr lang="en-AU" dirty="0" smtClean="0"/>
              <a:t>of  health </a:t>
            </a:r>
            <a:r>
              <a:rPr lang="en-AU" dirty="0"/>
              <a:t>and thereby improve their health.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Identify public health concerns UK/ Global</a:t>
            </a:r>
          </a:p>
          <a:p>
            <a:r>
              <a:rPr lang="en-GB" dirty="0" smtClean="0"/>
              <a:t>Identifying target population</a:t>
            </a:r>
          </a:p>
          <a:p>
            <a:r>
              <a:rPr lang="en-GB" dirty="0" smtClean="0"/>
              <a:t>Identifying goals of health promotion</a:t>
            </a:r>
          </a:p>
          <a:p>
            <a:r>
              <a:rPr lang="en-GB" dirty="0" smtClean="0"/>
              <a:t>Determine health promotion approach</a:t>
            </a:r>
            <a:endParaRPr lang="en-GB" dirty="0"/>
          </a:p>
          <a:p>
            <a:r>
              <a:rPr lang="en-GB" dirty="0" smtClean="0"/>
              <a:t>Determine suitable strategies, interventions, actions </a:t>
            </a:r>
          </a:p>
          <a:p>
            <a:r>
              <a:rPr lang="en-GB" dirty="0" smtClean="0"/>
              <a:t>Evaluation of the stipulated goals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669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357554" y="2643182"/>
            <a:ext cx="1285884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dirty="0" smtClean="0"/>
              <a:t>Health </a:t>
            </a:r>
          </a:p>
          <a:p>
            <a:pPr algn="ctr"/>
            <a:r>
              <a:rPr lang="en-AU" dirty="0" smtClean="0"/>
              <a:t>Promotion</a:t>
            </a:r>
            <a:endParaRPr lang="en-AU" dirty="0"/>
          </a:p>
        </p:txBody>
      </p:sp>
      <p:cxnSp>
        <p:nvCxnSpPr>
          <p:cNvPr id="9" name="Straight Connector 8"/>
          <p:cNvCxnSpPr>
            <a:stCxn id="7" idx="0"/>
          </p:cNvCxnSpPr>
          <p:nvPr/>
        </p:nvCxnSpPr>
        <p:spPr>
          <a:xfrm rot="5400000" flipH="1" flipV="1">
            <a:off x="3607587" y="2250273"/>
            <a:ext cx="7858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10800000">
            <a:off x="2500298" y="2000240"/>
            <a:ext cx="928694" cy="714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>
            <a:stCxn id="7" idx="1"/>
          </p:cNvCxnSpPr>
          <p:nvPr/>
        </p:nvCxnSpPr>
        <p:spPr>
          <a:xfrm rot="10800000">
            <a:off x="2357422" y="3071813"/>
            <a:ext cx="1000132" cy="357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rot="10800000" flipV="1">
            <a:off x="2643174" y="3571876"/>
            <a:ext cx="714380" cy="6429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4572000" y="2071678"/>
            <a:ext cx="714380" cy="6429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stCxn id="7" idx="3"/>
          </p:cNvCxnSpPr>
          <p:nvPr/>
        </p:nvCxnSpPr>
        <p:spPr>
          <a:xfrm flipV="1">
            <a:off x="4643438" y="3071811"/>
            <a:ext cx="1143008" cy="357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4643438" y="3571876"/>
            <a:ext cx="785818" cy="714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ounded Rectangle 29"/>
          <p:cNvSpPr/>
          <p:nvPr/>
        </p:nvSpPr>
        <p:spPr>
          <a:xfrm>
            <a:off x="5214942" y="1214422"/>
            <a:ext cx="150019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200" dirty="0" smtClean="0"/>
              <a:t>Environmental health e.g. Reusable bags</a:t>
            </a:r>
            <a:endParaRPr lang="en-AU" sz="1200" dirty="0"/>
          </a:p>
        </p:txBody>
      </p:sp>
      <p:sp>
        <p:nvSpPr>
          <p:cNvPr id="31" name="Rounded Rectangle 30"/>
          <p:cNvSpPr/>
          <p:nvPr/>
        </p:nvSpPr>
        <p:spPr>
          <a:xfrm>
            <a:off x="3214678" y="928670"/>
            <a:ext cx="150019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200" dirty="0" smtClean="0"/>
              <a:t>Community-based Work </a:t>
            </a:r>
          </a:p>
          <a:p>
            <a:pPr algn="ctr"/>
            <a:r>
              <a:rPr lang="en-AU" sz="1200" dirty="0" smtClean="0"/>
              <a:t>e.g. community transport</a:t>
            </a:r>
            <a:endParaRPr lang="en-AU" sz="1200" dirty="0"/>
          </a:p>
        </p:txBody>
      </p:sp>
      <p:sp>
        <p:nvSpPr>
          <p:cNvPr id="33" name="Rounded Rectangle 32"/>
          <p:cNvSpPr/>
          <p:nvPr/>
        </p:nvSpPr>
        <p:spPr>
          <a:xfrm>
            <a:off x="928662" y="1214422"/>
            <a:ext cx="16287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200" dirty="0" smtClean="0"/>
              <a:t>Preventative Health services e.g. breast cancer screening</a:t>
            </a:r>
            <a:endParaRPr lang="en-AU" sz="1200" dirty="0"/>
          </a:p>
        </p:txBody>
      </p:sp>
      <p:sp>
        <p:nvSpPr>
          <p:cNvPr id="34" name="Rounded Rectangle 33"/>
          <p:cNvSpPr/>
          <p:nvPr/>
        </p:nvSpPr>
        <p:spPr>
          <a:xfrm>
            <a:off x="928662" y="2571744"/>
            <a:ext cx="14859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200" dirty="0" smtClean="0"/>
              <a:t>Organisational  Development e.g. health promoting schools</a:t>
            </a:r>
            <a:endParaRPr lang="en-AU" sz="1200" dirty="0"/>
          </a:p>
        </p:txBody>
      </p:sp>
      <p:sp>
        <p:nvSpPr>
          <p:cNvPr id="35" name="Rounded Rectangle 34"/>
          <p:cNvSpPr/>
          <p:nvPr/>
        </p:nvSpPr>
        <p:spPr>
          <a:xfrm>
            <a:off x="1071538" y="4143380"/>
            <a:ext cx="16287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200" dirty="0" smtClean="0"/>
              <a:t>Public Policies</a:t>
            </a:r>
          </a:p>
          <a:p>
            <a:pPr algn="ctr"/>
            <a:r>
              <a:rPr lang="en-AU" sz="1200" dirty="0"/>
              <a:t>e</a:t>
            </a:r>
            <a:r>
              <a:rPr lang="en-AU" sz="1200" dirty="0" smtClean="0"/>
              <a:t>.g. Banning smoking in restaurants, pubs and clubs</a:t>
            </a:r>
            <a:endParaRPr lang="en-AU" sz="1200" dirty="0"/>
          </a:p>
        </p:txBody>
      </p:sp>
      <p:sp>
        <p:nvSpPr>
          <p:cNvPr id="36" name="Rounded Rectangle 35"/>
          <p:cNvSpPr/>
          <p:nvPr/>
        </p:nvSpPr>
        <p:spPr>
          <a:xfrm>
            <a:off x="5786446" y="2571744"/>
            <a:ext cx="157163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200" dirty="0" smtClean="0"/>
              <a:t>Health education e.g. Sexual health and drug education in schools</a:t>
            </a:r>
            <a:endParaRPr lang="en-AU" sz="1200" dirty="0"/>
          </a:p>
        </p:txBody>
      </p:sp>
      <p:sp>
        <p:nvSpPr>
          <p:cNvPr id="37" name="Rounded Rectangle 36"/>
          <p:cNvSpPr/>
          <p:nvPr/>
        </p:nvSpPr>
        <p:spPr>
          <a:xfrm>
            <a:off x="5429256" y="4214818"/>
            <a:ext cx="157163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200" dirty="0" smtClean="0"/>
              <a:t>Economic</a:t>
            </a:r>
            <a:r>
              <a:rPr lang="en-AU" dirty="0" smtClean="0"/>
              <a:t> </a:t>
            </a:r>
            <a:r>
              <a:rPr lang="en-AU" sz="1200" dirty="0" smtClean="0"/>
              <a:t>regulatory activities e.g. Restrictions on the sale of alcohol</a:t>
            </a:r>
            <a:endParaRPr lang="en-AU" sz="1200" dirty="0"/>
          </a:p>
        </p:txBody>
      </p:sp>
      <p:sp>
        <p:nvSpPr>
          <p:cNvPr id="26" name="Title 25"/>
          <p:cNvSpPr>
            <a:spLocks noGrp="1"/>
          </p:cNvSpPr>
          <p:nvPr>
            <p:ph type="title"/>
          </p:nvPr>
        </p:nvSpPr>
        <p:spPr>
          <a:xfrm>
            <a:off x="457200" y="5286388"/>
            <a:ext cx="8229600" cy="1214446"/>
          </a:xfrm>
        </p:spPr>
        <p:txBody>
          <a:bodyPr>
            <a:normAutofit fontScale="90000"/>
          </a:bodyPr>
          <a:lstStyle/>
          <a:p>
            <a:r>
              <a:rPr lang="en-A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Health </a:t>
            </a:r>
            <a:r>
              <a:rPr lang="en-AU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promotion encompasses a range of activities</a:t>
            </a:r>
            <a:endParaRPr lang="en-AU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Health promotion approaches</a:t>
            </a:r>
            <a:br>
              <a:rPr lang="en-GB" dirty="0"/>
            </a:br>
            <a:r>
              <a:rPr lang="en-GB" dirty="0"/>
              <a:t>and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promotion </a:t>
            </a:r>
            <a:r>
              <a:rPr lang="en-GB" dirty="0"/>
              <a:t>approaches and strategies range </a:t>
            </a:r>
            <a:r>
              <a:rPr lang="en-GB" dirty="0" smtClean="0"/>
              <a:t>from individually </a:t>
            </a:r>
            <a:r>
              <a:rPr lang="en-GB" dirty="0"/>
              <a:t>focused interventions (such as </a:t>
            </a:r>
            <a:r>
              <a:rPr lang="en-GB" dirty="0" smtClean="0"/>
              <a:t>posters providing </a:t>
            </a:r>
            <a:r>
              <a:rPr lang="en-GB" dirty="0"/>
              <a:t>positive health messages) through to </a:t>
            </a:r>
            <a:r>
              <a:rPr lang="en-GB" dirty="0" smtClean="0"/>
              <a:t>the Development </a:t>
            </a:r>
            <a:r>
              <a:rPr lang="en-GB" dirty="0"/>
              <a:t>of a national health promoting </a:t>
            </a:r>
            <a:r>
              <a:rPr lang="en-GB" dirty="0" smtClean="0"/>
              <a:t>policy (such </a:t>
            </a:r>
            <a:r>
              <a:rPr lang="en-GB" dirty="0"/>
              <a:t>as the National Mental Health Strategy).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094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8429346"/>
              </p:ext>
            </p:extLst>
          </p:nvPr>
        </p:nvGraphicFramePr>
        <p:xfrm>
          <a:off x="1187624" y="23157"/>
          <a:ext cx="6984776" cy="7150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13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633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27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Approach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Method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336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400" b="1" dirty="0" smtClean="0">
                          <a:effectLst/>
                        </a:rPr>
                        <a:t>Lifestyle/behavioural approaches</a:t>
                      </a:r>
                    </a:p>
                    <a:p>
                      <a:endParaRPr lang="en-GB" sz="14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Communication, Education Persuasion, Motivation</a:t>
                      </a:r>
                      <a:endParaRPr lang="en-AU" sz="1400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32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400" b="1" dirty="0" smtClean="0">
                          <a:effectLst/>
                        </a:rPr>
                        <a:t>Socio-environmental approach</a:t>
                      </a:r>
                    </a:p>
                    <a:p>
                      <a:endParaRPr lang="en-GB" sz="14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Lobbying/advocacy, development of healthy public policies and legislation, fiscal measures, creating supportive social and physical environments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663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400" b="1" dirty="0" smtClean="0">
                          <a:effectLst/>
                        </a:rPr>
                        <a:t>Harm-minimisation approach</a:t>
                      </a:r>
                    </a:p>
                    <a:p>
                      <a:endParaRPr lang="en-GB" sz="14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Discourag</a:t>
                      </a:r>
                      <a:r>
                        <a:rPr lang="en-GB" sz="1400" baseline="0" dirty="0" smtClean="0"/>
                        <a:t>e the behaviour, make the behaviour less favourable, encouragement of positive behaviour, provide information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97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400" b="1" dirty="0" smtClean="0">
                          <a:effectLst/>
                        </a:rPr>
                        <a:t>Preventative medical approach</a:t>
                      </a:r>
                    </a:p>
                    <a:p>
                      <a:endParaRPr lang="en-GB" sz="14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/>
                        <a:t>Medical intervention to prevent ill-health or premature death</a:t>
                      </a:r>
                      <a:endParaRPr lang="en-AU" sz="1400" dirty="0" smtClean="0"/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095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400" b="1" dirty="0" smtClean="0">
                          <a:effectLst/>
                        </a:rPr>
                        <a:t>Public health approach</a:t>
                      </a:r>
                    </a:p>
                    <a:p>
                      <a:endParaRPr lang="en-GB" sz="14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Large campaigns, projects, use of media, sectors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441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 smtClean="0">
                          <a:effectLst/>
                        </a:rPr>
                        <a:t>Educational Approach</a:t>
                      </a:r>
                    </a:p>
                    <a:p>
                      <a:endParaRPr lang="en-GB" sz="14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/>
                        <a:t>Information-giving through interpersonal channels, small groups and mass media. Group discussion for sharing and exploring health attitudes. Role play for decision-making and negotiating skills.</a:t>
                      </a:r>
                      <a:r>
                        <a:rPr lang="en-GB" sz="1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endParaRPr lang="en-GB" sz="1400" dirty="0" smtClean="0"/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021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 smtClean="0">
                          <a:effectLst/>
                        </a:rPr>
                        <a:t>Empowerment Or Client-centred Approach (self/ community)</a:t>
                      </a:r>
                    </a:p>
                    <a:p>
                      <a:endParaRPr lang="en-GB" sz="14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/>
                        <a:t>Client-</a:t>
                      </a:r>
                      <a:r>
                        <a:rPr lang="en-US" sz="1400" dirty="0" err="1" smtClean="0"/>
                        <a:t>centred</a:t>
                      </a:r>
                      <a:r>
                        <a:rPr lang="en-US" sz="1400" dirty="0" smtClean="0"/>
                        <a:t>, including counselling, community development and advocacy. Health advocacy refers to the action of health professionals to influence and shape the decisions and actions of decision- and policy-makers who have some control over the resources which affect or influence health. Promoting public involvement and participation in decision-making on health-related issues.</a:t>
                      </a:r>
                      <a:endParaRPr lang="en-AU" sz="1400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dirty="0" smtClean="0"/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2819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en-AU" sz="2800" b="1" dirty="0" smtClean="0"/>
              <a:t>Figure 3.4 A framework for health promotion</a:t>
            </a:r>
            <a:endParaRPr lang="en-AU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AU" sz="2000" b="1" dirty="0" smtClean="0"/>
              <a:t>				Health promotion</a:t>
            </a:r>
          </a:p>
          <a:p>
            <a:pPr>
              <a:buNone/>
            </a:pPr>
            <a:endParaRPr lang="en-AU" sz="2000" b="1" dirty="0" smtClean="0"/>
          </a:p>
          <a:p>
            <a:pPr>
              <a:buNone/>
            </a:pPr>
            <a:endParaRPr lang="en-AU" sz="2000" b="1" dirty="0" smtClean="0"/>
          </a:p>
          <a:p>
            <a:pPr>
              <a:buNone/>
            </a:pPr>
            <a:r>
              <a:rPr lang="en-AU" sz="1600" b="1" dirty="0" smtClean="0"/>
              <a:t>			Focus                Strategies                                                               Outcomes</a:t>
            </a:r>
          </a:p>
          <a:p>
            <a:pPr>
              <a:buNone/>
            </a:pPr>
            <a:endParaRPr lang="en-AU" sz="1600" b="1" dirty="0" smtClean="0"/>
          </a:p>
          <a:p>
            <a:pPr>
              <a:buNone/>
            </a:pPr>
            <a:r>
              <a:rPr lang="en-AU" sz="1600" b="1" dirty="0" smtClean="0"/>
              <a:t>Illness</a:t>
            </a:r>
          </a:p>
          <a:p>
            <a:pPr>
              <a:buNone/>
            </a:pPr>
            <a:r>
              <a:rPr lang="en-AU" sz="1600" b="1" dirty="0" smtClean="0"/>
              <a:t>or health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en-AU" sz="1600" b="1" dirty="0" smtClean="0"/>
              <a:t>Risk	                                                                                                         Impact</a:t>
            </a:r>
            <a:endParaRPr lang="en-AU" sz="1600" dirty="0"/>
          </a:p>
        </p:txBody>
      </p:sp>
      <p:sp>
        <p:nvSpPr>
          <p:cNvPr id="4" name="Right Arrow 3"/>
          <p:cNvSpPr/>
          <p:nvPr/>
        </p:nvSpPr>
        <p:spPr>
          <a:xfrm>
            <a:off x="1428728" y="3429000"/>
            <a:ext cx="42862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3286124"/>
            <a:ext cx="8382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52900" y="3205163"/>
            <a:ext cx="8382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ounded Rectangle 6"/>
          <p:cNvSpPr/>
          <p:nvPr/>
        </p:nvSpPr>
        <p:spPr>
          <a:xfrm>
            <a:off x="1928794" y="3143248"/>
            <a:ext cx="1214446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en-AU" sz="1400" dirty="0" smtClean="0"/>
              <a:t>Individuals</a:t>
            </a:r>
          </a:p>
          <a:p>
            <a:pPr algn="ctr">
              <a:buFont typeface="Arial" pitchFamily="34" charset="0"/>
              <a:buChar char="•"/>
            </a:pPr>
            <a:r>
              <a:rPr lang="en-AU" sz="1400" dirty="0" smtClean="0"/>
              <a:t>Groups</a:t>
            </a:r>
          </a:p>
          <a:p>
            <a:pPr algn="ctr">
              <a:buFont typeface="Arial" pitchFamily="34" charset="0"/>
              <a:buChar char="•"/>
            </a:pPr>
            <a:r>
              <a:rPr lang="en-AU" sz="1400" dirty="0" smtClean="0"/>
              <a:t>Populations</a:t>
            </a:r>
            <a:endParaRPr lang="en-AU" sz="1400" dirty="0"/>
          </a:p>
        </p:txBody>
      </p:sp>
      <p:sp>
        <p:nvSpPr>
          <p:cNvPr id="8" name="Right Arrow 7"/>
          <p:cNvSpPr/>
          <p:nvPr/>
        </p:nvSpPr>
        <p:spPr>
          <a:xfrm>
            <a:off x="3214678" y="3500438"/>
            <a:ext cx="428628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Rounded Rectangle 8"/>
          <p:cNvSpPr/>
          <p:nvPr/>
        </p:nvSpPr>
        <p:spPr>
          <a:xfrm>
            <a:off x="3643306" y="3000372"/>
            <a:ext cx="1643074" cy="12858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en-AU" sz="1100" dirty="0" smtClean="0"/>
              <a:t>Lifestyle/Behavioural</a:t>
            </a:r>
          </a:p>
          <a:p>
            <a:pPr algn="ctr">
              <a:buFont typeface="Arial" pitchFamily="34" charset="0"/>
              <a:buChar char="•"/>
            </a:pPr>
            <a:r>
              <a:rPr lang="en-AU" sz="1200" dirty="0" smtClean="0"/>
              <a:t>Preventative medical</a:t>
            </a:r>
          </a:p>
          <a:p>
            <a:pPr algn="ctr">
              <a:buFont typeface="Arial" pitchFamily="34" charset="0"/>
              <a:buChar char="•"/>
            </a:pPr>
            <a:r>
              <a:rPr lang="en-AU" sz="1200" dirty="0" smtClean="0"/>
              <a:t>Public Health</a:t>
            </a:r>
            <a:endParaRPr lang="en-AU" sz="1200" dirty="0"/>
          </a:p>
        </p:txBody>
      </p:sp>
      <p:sp>
        <p:nvSpPr>
          <p:cNvPr id="10" name="Rounded Rectangle 9"/>
          <p:cNvSpPr/>
          <p:nvPr/>
        </p:nvSpPr>
        <p:spPr>
          <a:xfrm>
            <a:off x="5286380" y="1714488"/>
            <a:ext cx="1571636" cy="1428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400" dirty="0" smtClean="0"/>
              <a:t>Behavioural adaptations: changes to behaviour that will improve health</a:t>
            </a:r>
            <a:endParaRPr lang="en-AU" sz="1400" dirty="0"/>
          </a:p>
        </p:txBody>
      </p:sp>
      <p:sp>
        <p:nvSpPr>
          <p:cNvPr id="12" name="Rounded Rectangle 11"/>
          <p:cNvSpPr/>
          <p:nvPr/>
        </p:nvSpPr>
        <p:spPr>
          <a:xfrm>
            <a:off x="5357818" y="4214818"/>
            <a:ext cx="1500198" cy="15001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400" dirty="0" smtClean="0"/>
              <a:t>Environmental adaptations: Changes to the environment that promote health</a:t>
            </a:r>
            <a:endParaRPr lang="en-AU" sz="1400" dirty="0"/>
          </a:p>
        </p:txBody>
      </p:sp>
      <p:sp>
        <p:nvSpPr>
          <p:cNvPr id="14" name="Rounded Rectangle 13"/>
          <p:cNvSpPr/>
          <p:nvPr/>
        </p:nvSpPr>
        <p:spPr>
          <a:xfrm>
            <a:off x="6786578" y="3214686"/>
            <a:ext cx="928694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200" dirty="0" smtClean="0"/>
              <a:t>Better health and well-being</a:t>
            </a:r>
            <a:endParaRPr lang="en-AU" sz="1200" dirty="0"/>
          </a:p>
        </p:txBody>
      </p:sp>
      <p:sp>
        <p:nvSpPr>
          <p:cNvPr id="15" name="Rounded Rectangle 14"/>
          <p:cNvSpPr/>
          <p:nvPr/>
        </p:nvSpPr>
        <p:spPr>
          <a:xfrm>
            <a:off x="8001024" y="3286124"/>
            <a:ext cx="857256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400" dirty="0" smtClean="0"/>
              <a:t>Quality of life</a:t>
            </a:r>
            <a:endParaRPr lang="en-AU" sz="1400" dirty="0"/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4500562" y="2428868"/>
            <a:ext cx="714380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4500562" y="4500570"/>
            <a:ext cx="714380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rot="16200000" flipH="1">
            <a:off x="6893735" y="2893215"/>
            <a:ext cx="285752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5400000" flipH="1" flipV="1">
            <a:off x="6929454" y="4286256"/>
            <a:ext cx="214314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>
            <a:off x="7786710" y="3571876"/>
            <a:ext cx="14287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Q&amp;A?</a:t>
            </a:r>
            <a:endParaRPr lang="en-GB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138497" y="5523869"/>
            <a:ext cx="2867005" cy="130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5609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CPS statement AH 2008-01, </a:t>
            </a:r>
            <a:r>
              <a:rPr lang="en-US" dirty="0"/>
              <a:t>Harm reduction: An approach to reducing risky health </a:t>
            </a:r>
            <a:r>
              <a:rPr lang="en-US" dirty="0" err="1"/>
              <a:t>behaviours</a:t>
            </a:r>
            <a:r>
              <a:rPr lang="en-US" dirty="0"/>
              <a:t> in </a:t>
            </a:r>
            <a:r>
              <a:rPr lang="en-US" dirty="0" smtClean="0"/>
              <a:t>adolescents</a:t>
            </a:r>
          </a:p>
          <a:p>
            <a:r>
              <a:rPr lang="en-US" dirty="0" smtClean="0"/>
              <a:t>Gerber, B., </a:t>
            </a:r>
            <a:r>
              <a:rPr lang="en-US" dirty="0" err="1" smtClean="0"/>
              <a:t>Stolley</a:t>
            </a:r>
            <a:r>
              <a:rPr lang="en-US" dirty="0" smtClean="0"/>
              <a:t>, M., Thompson, A., Sharp, L., Fitzgibbon, M., (2009), Health Informatics Journal.</a:t>
            </a:r>
          </a:p>
          <a:p>
            <a:r>
              <a:rPr lang="en-US" dirty="0" err="1" smtClean="0"/>
              <a:t>Mhurchu</a:t>
            </a:r>
            <a:r>
              <a:rPr lang="en-US" dirty="0" smtClean="0"/>
              <a:t>, C.N., Aston, M.L., </a:t>
            </a:r>
            <a:r>
              <a:rPr lang="en-US" dirty="0" err="1" smtClean="0"/>
              <a:t>Jebb</a:t>
            </a:r>
            <a:r>
              <a:rPr lang="en-US" dirty="0" smtClean="0"/>
              <a:t>, S.A. (2010), BMC Public Health.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1816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543</Words>
  <Application>Microsoft Office PowerPoint</Application>
  <PresentationFormat>On-screen Show (4:3)</PresentationFormat>
  <Paragraphs>74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Strategies for promoting Health</vt:lpstr>
      <vt:lpstr>What is health promotion?</vt:lpstr>
      <vt:lpstr>Today’s focus</vt:lpstr>
      <vt:lpstr>Health promotion encompasses a range of activities</vt:lpstr>
      <vt:lpstr>Health promotion approaches and strategies</vt:lpstr>
      <vt:lpstr>PowerPoint Presentation</vt:lpstr>
      <vt:lpstr>Figure 3.4 A framework for health promotion</vt:lpstr>
      <vt:lpstr>Q&amp;A?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promoting Health</dc:title>
  <dc:creator>Grant</dc:creator>
  <cp:lastModifiedBy>Diola Bijlhout</cp:lastModifiedBy>
  <cp:revision>91</cp:revision>
  <cp:lastPrinted>2017-06-28T14:26:42Z</cp:lastPrinted>
  <dcterms:created xsi:type="dcterms:W3CDTF">2010-01-30T04:42:17Z</dcterms:created>
  <dcterms:modified xsi:type="dcterms:W3CDTF">2017-07-30T12:50:23Z</dcterms:modified>
</cp:coreProperties>
</file>