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2" r:id="rId2"/>
    <p:sldId id="263" r:id="rId3"/>
    <p:sldId id="264" r:id="rId4"/>
    <p:sldId id="258" r:id="rId5"/>
    <p:sldId id="259" r:id="rId6"/>
    <p:sldId id="260" r:id="rId7"/>
    <p:sldId id="265"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6" d="100"/>
          <a:sy n="66" d="100"/>
        </p:scale>
        <p:origin x="90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DDEDF8-58C5-4CC7-9013-01F3449238FD}" type="doc">
      <dgm:prSet loTypeId="urn:microsoft.com/office/officeart/2005/8/layout/pyramid1" loCatId="pyramid" qsTypeId="urn:microsoft.com/office/officeart/2005/8/quickstyle/simple1" qsCatId="simple" csTypeId="urn:microsoft.com/office/officeart/2005/8/colors/accent1_2" csCatId="accent1" phldr="1"/>
      <dgm:spPr/>
    </dgm:pt>
    <dgm:pt modelId="{B33FEDFB-1CF0-4965-A302-66D9AA8361FC}">
      <dgm:prSet/>
      <dgm:spPr/>
      <dgm:t>
        <a:bodyPr/>
        <a:lstStyle/>
        <a:p>
          <a:r>
            <a:rPr lang="en-GB">
              <a:latin typeface="Arial" panose="020B0604020202020204" pitchFamily="34" charset="0"/>
              <a:cs typeface="Arial" panose="020B0604020202020204" pitchFamily="34" charset="0"/>
            </a:rPr>
            <a:t>He started a fundraising campaign to help medical staff in Suceava, the region most affected by the Covid-19, selling his own highway meter in virtual centimetres, the price being 10 euro per cm</a:t>
          </a:r>
          <a:endParaRPr lang="en-GB" dirty="0">
            <a:latin typeface="Arial" panose="020B0604020202020204" pitchFamily="34" charset="0"/>
            <a:cs typeface="Arial" panose="020B0604020202020204" pitchFamily="34" charset="0"/>
          </a:endParaRPr>
        </a:p>
      </dgm:t>
    </dgm:pt>
    <dgm:pt modelId="{8F904E0E-23C4-4AE8-B561-2DA81584D5EE}" type="parTrans" cxnId="{131D7BB7-0A35-48E3-A0AC-1E56ED49DFFC}">
      <dgm:prSet/>
      <dgm:spPr/>
      <dgm:t>
        <a:bodyPr/>
        <a:lstStyle/>
        <a:p>
          <a:endParaRPr lang="en-GB"/>
        </a:p>
      </dgm:t>
    </dgm:pt>
    <dgm:pt modelId="{BB1DFA0A-B971-490F-9E46-E6F90A7A9A08}" type="sibTrans" cxnId="{131D7BB7-0A35-48E3-A0AC-1E56ED49DFFC}">
      <dgm:prSet/>
      <dgm:spPr/>
      <dgm:t>
        <a:bodyPr/>
        <a:lstStyle/>
        <a:p>
          <a:endParaRPr lang="en-GB"/>
        </a:p>
      </dgm:t>
    </dgm:pt>
    <dgm:pt modelId="{03B6CC6F-9C34-40D0-BC4A-9219F0D0E294}">
      <dgm:prSet/>
      <dgm:spPr/>
      <dgm:t>
        <a:bodyPr/>
        <a:lstStyle/>
        <a:p>
          <a:r>
            <a:rPr lang="en-GB" dirty="0">
              <a:latin typeface="Arial" panose="020B0604020202020204" pitchFamily="34" charset="0"/>
              <a:cs typeface="Arial" panose="020B0604020202020204" pitchFamily="34" charset="0"/>
            </a:rPr>
            <a:t>In 2019 it launched an attack on the leaders it considers guilty of the current situation, he built the first meter of highway in Moldova from his own sources which cost no less than 4500 Euro. </a:t>
          </a:r>
          <a:endParaRPr lang="en-GB" dirty="0"/>
        </a:p>
      </dgm:t>
    </dgm:pt>
    <dgm:pt modelId="{DC11A2B2-CE96-48DF-8346-BC1B0CE3F5E9}" type="parTrans" cxnId="{2E12A731-0F97-437A-B990-660A02C76116}">
      <dgm:prSet/>
      <dgm:spPr/>
      <dgm:t>
        <a:bodyPr/>
        <a:lstStyle/>
        <a:p>
          <a:endParaRPr lang="en-GB"/>
        </a:p>
      </dgm:t>
    </dgm:pt>
    <dgm:pt modelId="{7F16EDD5-D3F6-4213-80EE-3B43400695D2}" type="sibTrans" cxnId="{2E12A731-0F97-437A-B990-660A02C76116}">
      <dgm:prSet/>
      <dgm:spPr/>
      <dgm:t>
        <a:bodyPr/>
        <a:lstStyle/>
        <a:p>
          <a:endParaRPr lang="en-GB"/>
        </a:p>
      </dgm:t>
    </dgm:pt>
    <dgm:pt modelId="{03EEB642-2044-4014-9FE7-3C0BD73683E3}">
      <dgm:prSet/>
      <dgm:spPr/>
      <dgm:t>
        <a:bodyPr/>
        <a:lstStyle/>
        <a:p>
          <a:r>
            <a:rPr lang="en-GB" dirty="0">
              <a:latin typeface="Arial" panose="020B0604020202020204" pitchFamily="34" charset="0"/>
              <a:cs typeface="Arial" panose="020B0604020202020204" pitchFamily="34" charset="0"/>
            </a:rPr>
            <a:t>In 2019 launched a campaign “Romania wants highways #sieu (and me)</a:t>
          </a:r>
        </a:p>
      </dgm:t>
    </dgm:pt>
    <dgm:pt modelId="{A4387E70-4617-4EE1-9252-804128ED7BD1}" type="parTrans" cxnId="{2E76ED4F-7691-48B6-B0C3-361A6B0561A1}">
      <dgm:prSet/>
      <dgm:spPr/>
      <dgm:t>
        <a:bodyPr/>
        <a:lstStyle/>
        <a:p>
          <a:endParaRPr lang="en-GB"/>
        </a:p>
      </dgm:t>
    </dgm:pt>
    <dgm:pt modelId="{06490978-2610-49B4-8F8E-D8EAD7FB99B0}" type="sibTrans" cxnId="{2E76ED4F-7691-48B6-B0C3-361A6B0561A1}">
      <dgm:prSet/>
      <dgm:spPr/>
      <dgm:t>
        <a:bodyPr/>
        <a:lstStyle/>
        <a:p>
          <a:endParaRPr lang="en-GB"/>
        </a:p>
      </dgm:t>
    </dgm:pt>
    <dgm:pt modelId="{B0B96C3C-F0BA-456A-B508-76D524C8B489}">
      <dgm:prSet/>
      <dgm:spPr/>
      <dgm:t>
        <a:bodyPr/>
        <a:lstStyle/>
        <a:p>
          <a:r>
            <a:rPr lang="en-GB" dirty="0">
              <a:latin typeface="Arial" panose="020B0604020202020204" pitchFamily="34" charset="0"/>
              <a:cs typeface="Arial" panose="020B0604020202020204" pitchFamily="34" charset="0"/>
            </a:rPr>
            <a:t>Independent franchise. Mandachi Hotel &amp; SPA consists of Don Stefano restaurant, </a:t>
          </a:r>
          <a:r>
            <a:rPr lang="en-GB" dirty="0" err="1">
              <a:latin typeface="Arial" panose="020B0604020202020204" pitchFamily="34" charset="0"/>
              <a:cs typeface="Arial" panose="020B0604020202020204" pitchFamily="34" charset="0"/>
            </a:rPr>
            <a:t>Mefi</a:t>
          </a:r>
          <a:r>
            <a:rPr lang="en-GB" dirty="0">
              <a:latin typeface="Arial" panose="020B0604020202020204" pitchFamily="34" charset="0"/>
              <a:cs typeface="Arial" panose="020B0604020202020204" pitchFamily="34" charset="0"/>
            </a:rPr>
            <a:t> Caffe, Magnifico’s Plaza, </a:t>
          </a:r>
          <a:r>
            <a:rPr lang="en-GB" dirty="0" err="1">
              <a:latin typeface="Arial" panose="020B0604020202020204" pitchFamily="34" charset="0"/>
              <a:cs typeface="Arial" panose="020B0604020202020204" pitchFamily="34" charset="0"/>
            </a:rPr>
            <a:t>BumBum</a:t>
          </a:r>
          <a:r>
            <a:rPr lang="en-GB" dirty="0">
              <a:latin typeface="Arial" panose="020B0604020202020204" pitchFamily="34" charset="0"/>
              <a:cs typeface="Arial" panose="020B0604020202020204" pitchFamily="34" charset="0"/>
            </a:rPr>
            <a:t> Box and the first BIO tea spa in Romania</a:t>
          </a:r>
        </a:p>
      </dgm:t>
    </dgm:pt>
    <dgm:pt modelId="{5F7C8A86-2EF7-49F3-8ED2-22589224415A}" type="parTrans" cxnId="{0EFEE77F-BD48-404D-9F75-56691AC8A966}">
      <dgm:prSet/>
      <dgm:spPr/>
      <dgm:t>
        <a:bodyPr/>
        <a:lstStyle/>
        <a:p>
          <a:endParaRPr lang="en-GB"/>
        </a:p>
      </dgm:t>
    </dgm:pt>
    <dgm:pt modelId="{D606BEA4-0E67-4B8E-AB40-D5832E708D72}" type="sibTrans" cxnId="{0EFEE77F-BD48-404D-9F75-56691AC8A966}">
      <dgm:prSet/>
      <dgm:spPr/>
      <dgm:t>
        <a:bodyPr/>
        <a:lstStyle/>
        <a:p>
          <a:endParaRPr lang="en-GB"/>
        </a:p>
      </dgm:t>
    </dgm:pt>
    <dgm:pt modelId="{DBE5FC73-8004-4D64-B798-E677D8B842D5}">
      <dgm:prSet phldrT="[Text]"/>
      <dgm:spPr/>
      <dgm:t>
        <a:bodyPr/>
        <a:lstStyle/>
        <a:p>
          <a:r>
            <a:rPr lang="en-GB" dirty="0"/>
            <a:t>Activities</a:t>
          </a:r>
        </a:p>
      </dgm:t>
    </dgm:pt>
    <dgm:pt modelId="{06B47F96-71AC-4EE0-A7E7-0680F0FBDD8B}" type="sibTrans" cxnId="{E25A9A2E-6B54-4131-83F3-46201081EC74}">
      <dgm:prSet/>
      <dgm:spPr/>
      <dgm:t>
        <a:bodyPr/>
        <a:lstStyle/>
        <a:p>
          <a:endParaRPr lang="en-GB"/>
        </a:p>
      </dgm:t>
    </dgm:pt>
    <dgm:pt modelId="{C2192CA9-C356-41DF-9D67-10B24EF0731B}" type="parTrans" cxnId="{E25A9A2E-6B54-4131-83F3-46201081EC74}">
      <dgm:prSet/>
      <dgm:spPr/>
      <dgm:t>
        <a:bodyPr/>
        <a:lstStyle/>
        <a:p>
          <a:endParaRPr lang="en-GB"/>
        </a:p>
      </dgm:t>
    </dgm:pt>
    <dgm:pt modelId="{037FE64E-A44A-416A-9CDB-FCE20CC63144}" type="pres">
      <dgm:prSet presAssocID="{84DDEDF8-58C5-4CC7-9013-01F3449238FD}" presName="Name0" presStyleCnt="0">
        <dgm:presLayoutVars>
          <dgm:dir/>
          <dgm:animLvl val="lvl"/>
          <dgm:resizeHandles val="exact"/>
        </dgm:presLayoutVars>
      </dgm:prSet>
      <dgm:spPr/>
    </dgm:pt>
    <dgm:pt modelId="{0879A70E-48E4-49AC-AFF1-B03F45784DFE}" type="pres">
      <dgm:prSet presAssocID="{DBE5FC73-8004-4D64-B798-E677D8B842D5}" presName="Name8" presStyleCnt="0"/>
      <dgm:spPr/>
    </dgm:pt>
    <dgm:pt modelId="{D6E674E2-C8A6-436C-A04E-63A2BC70C9B6}" type="pres">
      <dgm:prSet presAssocID="{DBE5FC73-8004-4D64-B798-E677D8B842D5}" presName="level" presStyleLbl="node1" presStyleIdx="0" presStyleCnt="5" custLinFactNeighborY="0">
        <dgm:presLayoutVars>
          <dgm:chMax val="1"/>
          <dgm:bulletEnabled val="1"/>
        </dgm:presLayoutVars>
      </dgm:prSet>
      <dgm:spPr/>
    </dgm:pt>
    <dgm:pt modelId="{3CB2C9CC-C248-4508-9EE2-6F0C45D98AE7}" type="pres">
      <dgm:prSet presAssocID="{DBE5FC73-8004-4D64-B798-E677D8B842D5}" presName="levelTx" presStyleLbl="revTx" presStyleIdx="0" presStyleCnt="0">
        <dgm:presLayoutVars>
          <dgm:chMax val="1"/>
          <dgm:bulletEnabled val="1"/>
        </dgm:presLayoutVars>
      </dgm:prSet>
      <dgm:spPr/>
    </dgm:pt>
    <dgm:pt modelId="{0146368F-B60C-4191-95B8-3D0BE6A72D53}" type="pres">
      <dgm:prSet presAssocID="{B0B96C3C-F0BA-456A-B508-76D524C8B489}" presName="Name8" presStyleCnt="0"/>
      <dgm:spPr/>
    </dgm:pt>
    <dgm:pt modelId="{C44E2879-3EC7-4DFA-B3C1-0EFEDB959F42}" type="pres">
      <dgm:prSet presAssocID="{B0B96C3C-F0BA-456A-B508-76D524C8B489}" presName="level" presStyleLbl="node1" presStyleIdx="1" presStyleCnt="5">
        <dgm:presLayoutVars>
          <dgm:chMax val="1"/>
          <dgm:bulletEnabled val="1"/>
        </dgm:presLayoutVars>
      </dgm:prSet>
      <dgm:spPr/>
    </dgm:pt>
    <dgm:pt modelId="{246046BD-B12C-417D-80C0-0EB4755F7017}" type="pres">
      <dgm:prSet presAssocID="{B0B96C3C-F0BA-456A-B508-76D524C8B489}" presName="levelTx" presStyleLbl="revTx" presStyleIdx="0" presStyleCnt="0">
        <dgm:presLayoutVars>
          <dgm:chMax val="1"/>
          <dgm:bulletEnabled val="1"/>
        </dgm:presLayoutVars>
      </dgm:prSet>
      <dgm:spPr/>
    </dgm:pt>
    <dgm:pt modelId="{04A89494-E90F-483F-991C-10FD4A9B7373}" type="pres">
      <dgm:prSet presAssocID="{03EEB642-2044-4014-9FE7-3C0BD73683E3}" presName="Name8" presStyleCnt="0"/>
      <dgm:spPr/>
    </dgm:pt>
    <dgm:pt modelId="{B145E4CC-0ED4-42BF-B83D-D15518724441}" type="pres">
      <dgm:prSet presAssocID="{03EEB642-2044-4014-9FE7-3C0BD73683E3}" presName="level" presStyleLbl="node1" presStyleIdx="2" presStyleCnt="5">
        <dgm:presLayoutVars>
          <dgm:chMax val="1"/>
          <dgm:bulletEnabled val="1"/>
        </dgm:presLayoutVars>
      </dgm:prSet>
      <dgm:spPr/>
    </dgm:pt>
    <dgm:pt modelId="{94220B54-D2D7-4FA2-A337-03A393852594}" type="pres">
      <dgm:prSet presAssocID="{03EEB642-2044-4014-9FE7-3C0BD73683E3}" presName="levelTx" presStyleLbl="revTx" presStyleIdx="0" presStyleCnt="0">
        <dgm:presLayoutVars>
          <dgm:chMax val="1"/>
          <dgm:bulletEnabled val="1"/>
        </dgm:presLayoutVars>
      </dgm:prSet>
      <dgm:spPr/>
    </dgm:pt>
    <dgm:pt modelId="{BF8EFDB5-E9B8-4BAD-A386-1D64E4E79DD8}" type="pres">
      <dgm:prSet presAssocID="{03B6CC6F-9C34-40D0-BC4A-9219F0D0E294}" presName="Name8" presStyleCnt="0"/>
      <dgm:spPr/>
    </dgm:pt>
    <dgm:pt modelId="{279EB2FA-3CA3-4C3C-BEC2-13DB94329D90}" type="pres">
      <dgm:prSet presAssocID="{03B6CC6F-9C34-40D0-BC4A-9219F0D0E294}" presName="level" presStyleLbl="node1" presStyleIdx="3" presStyleCnt="5">
        <dgm:presLayoutVars>
          <dgm:chMax val="1"/>
          <dgm:bulletEnabled val="1"/>
        </dgm:presLayoutVars>
      </dgm:prSet>
      <dgm:spPr/>
    </dgm:pt>
    <dgm:pt modelId="{04DFE720-6F88-4BF9-9807-A0F5F1B06CF7}" type="pres">
      <dgm:prSet presAssocID="{03B6CC6F-9C34-40D0-BC4A-9219F0D0E294}" presName="levelTx" presStyleLbl="revTx" presStyleIdx="0" presStyleCnt="0">
        <dgm:presLayoutVars>
          <dgm:chMax val="1"/>
          <dgm:bulletEnabled val="1"/>
        </dgm:presLayoutVars>
      </dgm:prSet>
      <dgm:spPr/>
    </dgm:pt>
    <dgm:pt modelId="{23F58D3E-9BD2-45C0-8F23-8CC788C414E3}" type="pres">
      <dgm:prSet presAssocID="{B33FEDFB-1CF0-4965-A302-66D9AA8361FC}" presName="Name8" presStyleCnt="0"/>
      <dgm:spPr/>
    </dgm:pt>
    <dgm:pt modelId="{FC3EFB72-8752-41C9-8133-E4FAC5EE7CE2}" type="pres">
      <dgm:prSet presAssocID="{B33FEDFB-1CF0-4965-A302-66D9AA8361FC}" presName="level" presStyleLbl="node1" presStyleIdx="4" presStyleCnt="5">
        <dgm:presLayoutVars>
          <dgm:chMax val="1"/>
          <dgm:bulletEnabled val="1"/>
        </dgm:presLayoutVars>
      </dgm:prSet>
      <dgm:spPr/>
    </dgm:pt>
    <dgm:pt modelId="{DC3E08BF-E719-455B-A366-2FF48CCFD1A3}" type="pres">
      <dgm:prSet presAssocID="{B33FEDFB-1CF0-4965-A302-66D9AA8361FC}" presName="levelTx" presStyleLbl="revTx" presStyleIdx="0" presStyleCnt="0">
        <dgm:presLayoutVars>
          <dgm:chMax val="1"/>
          <dgm:bulletEnabled val="1"/>
        </dgm:presLayoutVars>
      </dgm:prSet>
      <dgm:spPr/>
    </dgm:pt>
  </dgm:ptLst>
  <dgm:cxnLst>
    <dgm:cxn modelId="{9F009B21-B05B-431E-B2E2-83C2B5695F92}" type="presOf" srcId="{03B6CC6F-9C34-40D0-BC4A-9219F0D0E294}" destId="{279EB2FA-3CA3-4C3C-BEC2-13DB94329D90}" srcOrd="0" destOrd="0" presId="urn:microsoft.com/office/officeart/2005/8/layout/pyramid1"/>
    <dgm:cxn modelId="{E25A9A2E-6B54-4131-83F3-46201081EC74}" srcId="{84DDEDF8-58C5-4CC7-9013-01F3449238FD}" destId="{DBE5FC73-8004-4D64-B798-E677D8B842D5}" srcOrd="0" destOrd="0" parTransId="{C2192CA9-C356-41DF-9D67-10B24EF0731B}" sibTransId="{06B47F96-71AC-4EE0-A7E7-0680F0FBDD8B}"/>
    <dgm:cxn modelId="{2E12A731-0F97-437A-B990-660A02C76116}" srcId="{84DDEDF8-58C5-4CC7-9013-01F3449238FD}" destId="{03B6CC6F-9C34-40D0-BC4A-9219F0D0E294}" srcOrd="3" destOrd="0" parTransId="{DC11A2B2-CE96-48DF-8346-BC1B0CE3F5E9}" sibTransId="{7F16EDD5-D3F6-4213-80EE-3B43400695D2}"/>
    <dgm:cxn modelId="{BDAF7939-05D0-4EBC-8C82-0B45AC4C95C4}" type="presOf" srcId="{B0B96C3C-F0BA-456A-B508-76D524C8B489}" destId="{C44E2879-3EC7-4DFA-B3C1-0EFEDB959F42}" srcOrd="0" destOrd="0" presId="urn:microsoft.com/office/officeart/2005/8/layout/pyramid1"/>
    <dgm:cxn modelId="{4122DD39-8179-4253-B336-3FDDF153F1F6}" type="presOf" srcId="{03EEB642-2044-4014-9FE7-3C0BD73683E3}" destId="{94220B54-D2D7-4FA2-A337-03A393852594}" srcOrd="1" destOrd="0" presId="urn:microsoft.com/office/officeart/2005/8/layout/pyramid1"/>
    <dgm:cxn modelId="{B57B093B-CA7B-4DF2-8F18-D50265BB4D9D}" type="presOf" srcId="{DBE5FC73-8004-4D64-B798-E677D8B842D5}" destId="{3CB2C9CC-C248-4508-9EE2-6F0C45D98AE7}" srcOrd="1" destOrd="0" presId="urn:microsoft.com/office/officeart/2005/8/layout/pyramid1"/>
    <dgm:cxn modelId="{E646D468-B2FE-4BFA-ABD9-22A7AC39E620}" type="presOf" srcId="{B33FEDFB-1CF0-4965-A302-66D9AA8361FC}" destId="{FC3EFB72-8752-41C9-8133-E4FAC5EE7CE2}" srcOrd="0" destOrd="0" presId="urn:microsoft.com/office/officeart/2005/8/layout/pyramid1"/>
    <dgm:cxn modelId="{2E76ED4F-7691-48B6-B0C3-361A6B0561A1}" srcId="{84DDEDF8-58C5-4CC7-9013-01F3449238FD}" destId="{03EEB642-2044-4014-9FE7-3C0BD73683E3}" srcOrd="2" destOrd="0" parTransId="{A4387E70-4617-4EE1-9252-804128ED7BD1}" sibTransId="{06490978-2610-49B4-8F8E-D8EAD7FB99B0}"/>
    <dgm:cxn modelId="{298A1472-07FB-46C4-980C-6E5F0C61D75C}" type="presOf" srcId="{B33FEDFB-1CF0-4965-A302-66D9AA8361FC}" destId="{DC3E08BF-E719-455B-A366-2FF48CCFD1A3}" srcOrd="1" destOrd="0" presId="urn:microsoft.com/office/officeart/2005/8/layout/pyramid1"/>
    <dgm:cxn modelId="{E9F97872-B8E5-4DEA-AF61-FBAA22543A32}" type="presOf" srcId="{B0B96C3C-F0BA-456A-B508-76D524C8B489}" destId="{246046BD-B12C-417D-80C0-0EB4755F7017}" srcOrd="1" destOrd="0" presId="urn:microsoft.com/office/officeart/2005/8/layout/pyramid1"/>
    <dgm:cxn modelId="{56F89854-2576-4D58-9120-0F713F7ED5C2}" type="presOf" srcId="{03B6CC6F-9C34-40D0-BC4A-9219F0D0E294}" destId="{04DFE720-6F88-4BF9-9807-A0F5F1B06CF7}" srcOrd="1" destOrd="0" presId="urn:microsoft.com/office/officeart/2005/8/layout/pyramid1"/>
    <dgm:cxn modelId="{0EFEE77F-BD48-404D-9F75-56691AC8A966}" srcId="{84DDEDF8-58C5-4CC7-9013-01F3449238FD}" destId="{B0B96C3C-F0BA-456A-B508-76D524C8B489}" srcOrd="1" destOrd="0" parTransId="{5F7C8A86-2EF7-49F3-8ED2-22589224415A}" sibTransId="{D606BEA4-0E67-4B8E-AB40-D5832E708D72}"/>
    <dgm:cxn modelId="{F6853689-0B40-40FD-B35D-1913ED2F461B}" type="presOf" srcId="{03EEB642-2044-4014-9FE7-3C0BD73683E3}" destId="{B145E4CC-0ED4-42BF-B83D-D15518724441}" srcOrd="0" destOrd="0" presId="urn:microsoft.com/office/officeart/2005/8/layout/pyramid1"/>
    <dgm:cxn modelId="{95003DA3-EF82-42ED-A5FB-D6A2730F4991}" type="presOf" srcId="{DBE5FC73-8004-4D64-B798-E677D8B842D5}" destId="{D6E674E2-C8A6-436C-A04E-63A2BC70C9B6}" srcOrd="0" destOrd="0" presId="urn:microsoft.com/office/officeart/2005/8/layout/pyramid1"/>
    <dgm:cxn modelId="{131D7BB7-0A35-48E3-A0AC-1E56ED49DFFC}" srcId="{84DDEDF8-58C5-4CC7-9013-01F3449238FD}" destId="{B33FEDFB-1CF0-4965-A302-66D9AA8361FC}" srcOrd="4" destOrd="0" parTransId="{8F904E0E-23C4-4AE8-B561-2DA81584D5EE}" sibTransId="{BB1DFA0A-B971-490F-9E46-E6F90A7A9A08}"/>
    <dgm:cxn modelId="{8653F0F1-E3F6-4892-822E-4486761A4DF2}" type="presOf" srcId="{84DDEDF8-58C5-4CC7-9013-01F3449238FD}" destId="{037FE64E-A44A-416A-9CDB-FCE20CC63144}" srcOrd="0" destOrd="0" presId="urn:microsoft.com/office/officeart/2005/8/layout/pyramid1"/>
    <dgm:cxn modelId="{29F36777-B198-4E98-94C5-13529D5C5532}" type="presParOf" srcId="{037FE64E-A44A-416A-9CDB-FCE20CC63144}" destId="{0879A70E-48E4-49AC-AFF1-B03F45784DFE}" srcOrd="0" destOrd="0" presId="urn:microsoft.com/office/officeart/2005/8/layout/pyramid1"/>
    <dgm:cxn modelId="{3DDB49D5-4E78-4788-9F74-A8CC65CD3514}" type="presParOf" srcId="{0879A70E-48E4-49AC-AFF1-B03F45784DFE}" destId="{D6E674E2-C8A6-436C-A04E-63A2BC70C9B6}" srcOrd="0" destOrd="0" presId="urn:microsoft.com/office/officeart/2005/8/layout/pyramid1"/>
    <dgm:cxn modelId="{D52830B4-D09E-4B27-906B-21E300175945}" type="presParOf" srcId="{0879A70E-48E4-49AC-AFF1-B03F45784DFE}" destId="{3CB2C9CC-C248-4508-9EE2-6F0C45D98AE7}" srcOrd="1" destOrd="0" presId="urn:microsoft.com/office/officeart/2005/8/layout/pyramid1"/>
    <dgm:cxn modelId="{507DF799-56E8-4125-81AD-0117D15A08B5}" type="presParOf" srcId="{037FE64E-A44A-416A-9CDB-FCE20CC63144}" destId="{0146368F-B60C-4191-95B8-3D0BE6A72D53}" srcOrd="1" destOrd="0" presId="urn:microsoft.com/office/officeart/2005/8/layout/pyramid1"/>
    <dgm:cxn modelId="{366F75E6-A171-49B1-BD1B-CFCA76FECCCF}" type="presParOf" srcId="{0146368F-B60C-4191-95B8-3D0BE6A72D53}" destId="{C44E2879-3EC7-4DFA-B3C1-0EFEDB959F42}" srcOrd="0" destOrd="0" presId="urn:microsoft.com/office/officeart/2005/8/layout/pyramid1"/>
    <dgm:cxn modelId="{50CE3B7A-9854-4F21-BAA2-8659B6031770}" type="presParOf" srcId="{0146368F-B60C-4191-95B8-3D0BE6A72D53}" destId="{246046BD-B12C-417D-80C0-0EB4755F7017}" srcOrd="1" destOrd="0" presId="urn:microsoft.com/office/officeart/2005/8/layout/pyramid1"/>
    <dgm:cxn modelId="{71C2B596-CF82-419E-B324-A14C233395EE}" type="presParOf" srcId="{037FE64E-A44A-416A-9CDB-FCE20CC63144}" destId="{04A89494-E90F-483F-991C-10FD4A9B7373}" srcOrd="2" destOrd="0" presId="urn:microsoft.com/office/officeart/2005/8/layout/pyramid1"/>
    <dgm:cxn modelId="{C3D034C5-0181-4789-968E-DF251799E5B9}" type="presParOf" srcId="{04A89494-E90F-483F-991C-10FD4A9B7373}" destId="{B145E4CC-0ED4-42BF-B83D-D15518724441}" srcOrd="0" destOrd="0" presId="urn:microsoft.com/office/officeart/2005/8/layout/pyramid1"/>
    <dgm:cxn modelId="{4D6605B9-47BD-47B0-9DAD-2B853FE6B5C6}" type="presParOf" srcId="{04A89494-E90F-483F-991C-10FD4A9B7373}" destId="{94220B54-D2D7-4FA2-A337-03A393852594}" srcOrd="1" destOrd="0" presId="urn:microsoft.com/office/officeart/2005/8/layout/pyramid1"/>
    <dgm:cxn modelId="{7A7EA90E-0B79-4ED6-8618-E053E8E2ABB9}" type="presParOf" srcId="{037FE64E-A44A-416A-9CDB-FCE20CC63144}" destId="{BF8EFDB5-E9B8-4BAD-A386-1D64E4E79DD8}" srcOrd="3" destOrd="0" presId="urn:microsoft.com/office/officeart/2005/8/layout/pyramid1"/>
    <dgm:cxn modelId="{41C3AA24-1AA9-4055-8ACB-2B1B3D9539F9}" type="presParOf" srcId="{BF8EFDB5-E9B8-4BAD-A386-1D64E4E79DD8}" destId="{279EB2FA-3CA3-4C3C-BEC2-13DB94329D90}" srcOrd="0" destOrd="0" presId="urn:microsoft.com/office/officeart/2005/8/layout/pyramid1"/>
    <dgm:cxn modelId="{F9A17BCD-522A-4FA1-AEDD-D57367E86E79}" type="presParOf" srcId="{BF8EFDB5-E9B8-4BAD-A386-1D64E4E79DD8}" destId="{04DFE720-6F88-4BF9-9807-A0F5F1B06CF7}" srcOrd="1" destOrd="0" presId="urn:microsoft.com/office/officeart/2005/8/layout/pyramid1"/>
    <dgm:cxn modelId="{57280688-C5D7-4CC2-BF9D-6EDB2D99B4D7}" type="presParOf" srcId="{037FE64E-A44A-416A-9CDB-FCE20CC63144}" destId="{23F58D3E-9BD2-45C0-8F23-8CC788C414E3}" srcOrd="4" destOrd="0" presId="urn:microsoft.com/office/officeart/2005/8/layout/pyramid1"/>
    <dgm:cxn modelId="{DDF305B3-C0C3-4F65-A692-DB588AD1B7DB}" type="presParOf" srcId="{23F58D3E-9BD2-45C0-8F23-8CC788C414E3}" destId="{FC3EFB72-8752-41C9-8133-E4FAC5EE7CE2}" srcOrd="0" destOrd="0" presId="urn:microsoft.com/office/officeart/2005/8/layout/pyramid1"/>
    <dgm:cxn modelId="{EA7763DE-C8F1-4B53-8569-05C93DD483A6}" type="presParOf" srcId="{23F58D3E-9BD2-45C0-8F23-8CC788C414E3}" destId="{DC3E08BF-E719-455B-A366-2FF48CCFD1A3}"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E674E2-C8A6-436C-A04E-63A2BC70C9B6}">
      <dsp:nvSpPr>
        <dsp:cNvPr id="0" name=""/>
        <dsp:cNvSpPr/>
      </dsp:nvSpPr>
      <dsp:spPr>
        <a:xfrm>
          <a:off x="3628572" y="0"/>
          <a:ext cx="1814285" cy="1291771"/>
        </a:xfrm>
        <a:prstGeom prst="trapezoid">
          <a:avLst>
            <a:gd name="adj" fmla="val 70225"/>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Activities</a:t>
          </a:r>
        </a:p>
      </dsp:txBody>
      <dsp:txXfrm>
        <a:off x="3628572" y="0"/>
        <a:ext cx="1814285" cy="1291771"/>
      </dsp:txXfrm>
    </dsp:sp>
    <dsp:sp modelId="{C44E2879-3EC7-4DFA-B3C1-0EFEDB959F42}">
      <dsp:nvSpPr>
        <dsp:cNvPr id="0" name=""/>
        <dsp:cNvSpPr/>
      </dsp:nvSpPr>
      <dsp:spPr>
        <a:xfrm>
          <a:off x="2721428" y="1291771"/>
          <a:ext cx="3628571" cy="1291771"/>
        </a:xfrm>
        <a:prstGeom prst="trapezoid">
          <a:avLst>
            <a:gd name="adj" fmla="val 70225"/>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Independent franchise. Mandachi Hotel &amp; SPA consists of Don Stefano restaurant, </a:t>
          </a:r>
          <a:r>
            <a:rPr lang="en-GB" sz="1300" kern="1200" dirty="0" err="1">
              <a:latin typeface="Arial" panose="020B0604020202020204" pitchFamily="34" charset="0"/>
              <a:cs typeface="Arial" panose="020B0604020202020204" pitchFamily="34" charset="0"/>
            </a:rPr>
            <a:t>Mefi</a:t>
          </a:r>
          <a:r>
            <a:rPr lang="en-GB" sz="1300" kern="1200" dirty="0">
              <a:latin typeface="Arial" panose="020B0604020202020204" pitchFamily="34" charset="0"/>
              <a:cs typeface="Arial" panose="020B0604020202020204" pitchFamily="34" charset="0"/>
            </a:rPr>
            <a:t> Caffe, Magnifico’s Plaza, </a:t>
          </a:r>
          <a:r>
            <a:rPr lang="en-GB" sz="1300" kern="1200" dirty="0" err="1">
              <a:latin typeface="Arial" panose="020B0604020202020204" pitchFamily="34" charset="0"/>
              <a:cs typeface="Arial" panose="020B0604020202020204" pitchFamily="34" charset="0"/>
            </a:rPr>
            <a:t>BumBum</a:t>
          </a:r>
          <a:r>
            <a:rPr lang="en-GB" sz="1300" kern="1200" dirty="0">
              <a:latin typeface="Arial" panose="020B0604020202020204" pitchFamily="34" charset="0"/>
              <a:cs typeface="Arial" panose="020B0604020202020204" pitchFamily="34" charset="0"/>
            </a:rPr>
            <a:t> Box and the first BIO tea spa in Romania</a:t>
          </a:r>
        </a:p>
      </dsp:txBody>
      <dsp:txXfrm>
        <a:off x="3356429" y="1291771"/>
        <a:ext cx="2358571" cy="1291771"/>
      </dsp:txXfrm>
    </dsp:sp>
    <dsp:sp modelId="{B145E4CC-0ED4-42BF-B83D-D15518724441}">
      <dsp:nvSpPr>
        <dsp:cNvPr id="0" name=""/>
        <dsp:cNvSpPr/>
      </dsp:nvSpPr>
      <dsp:spPr>
        <a:xfrm>
          <a:off x="1814286" y="2583543"/>
          <a:ext cx="5442857" cy="1291771"/>
        </a:xfrm>
        <a:prstGeom prst="trapezoid">
          <a:avLst>
            <a:gd name="adj" fmla="val 70225"/>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In 2019 launched a campaign “Romania wants highways #sieu (and me)</a:t>
          </a:r>
        </a:p>
      </dsp:txBody>
      <dsp:txXfrm>
        <a:off x="2766786" y="2583543"/>
        <a:ext cx="3537857" cy="1291771"/>
      </dsp:txXfrm>
    </dsp:sp>
    <dsp:sp modelId="{279EB2FA-3CA3-4C3C-BEC2-13DB94329D90}">
      <dsp:nvSpPr>
        <dsp:cNvPr id="0" name=""/>
        <dsp:cNvSpPr/>
      </dsp:nvSpPr>
      <dsp:spPr>
        <a:xfrm>
          <a:off x="907143" y="3875314"/>
          <a:ext cx="7257143" cy="1291771"/>
        </a:xfrm>
        <a:prstGeom prst="trapezoid">
          <a:avLst>
            <a:gd name="adj" fmla="val 70225"/>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In 2019 it launched an attack on the leaders it considers guilty of the current situation, he built the first meter of highway in Moldova from his own sources which cost no less than 4500 Euro. </a:t>
          </a:r>
          <a:endParaRPr lang="en-GB" sz="1300" kern="1200" dirty="0"/>
        </a:p>
      </dsp:txBody>
      <dsp:txXfrm>
        <a:off x="2177143" y="3875314"/>
        <a:ext cx="4717143" cy="1291771"/>
      </dsp:txXfrm>
    </dsp:sp>
    <dsp:sp modelId="{FC3EFB72-8752-41C9-8133-E4FAC5EE7CE2}">
      <dsp:nvSpPr>
        <dsp:cNvPr id="0" name=""/>
        <dsp:cNvSpPr/>
      </dsp:nvSpPr>
      <dsp:spPr>
        <a:xfrm>
          <a:off x="0" y="5167086"/>
          <a:ext cx="9071429" cy="1291771"/>
        </a:xfrm>
        <a:prstGeom prst="trapezoid">
          <a:avLst>
            <a:gd name="adj" fmla="val 70225"/>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latin typeface="Arial" panose="020B0604020202020204" pitchFamily="34" charset="0"/>
              <a:cs typeface="Arial" panose="020B0604020202020204" pitchFamily="34" charset="0"/>
            </a:rPr>
            <a:t>He started a fundraising campaign to help medical staff in Suceava, the region most affected by the Covid-19, selling his own highway meter in virtual centimetres, the price being 10 euro per cm</a:t>
          </a:r>
          <a:endParaRPr lang="en-GB" sz="1300" kern="1200" dirty="0">
            <a:latin typeface="Arial" panose="020B0604020202020204" pitchFamily="34" charset="0"/>
            <a:cs typeface="Arial" panose="020B0604020202020204" pitchFamily="34" charset="0"/>
          </a:endParaRPr>
        </a:p>
      </dsp:txBody>
      <dsp:txXfrm>
        <a:off x="1587500" y="5167086"/>
        <a:ext cx="5896429" cy="1291771"/>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ED59B-32FF-490C-8497-C74C6000178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FBAAE68-CC90-4589-88F0-ADB6A2526BD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0A2BB57-F41D-4ADA-9283-419040A540C3}"/>
              </a:ext>
            </a:extLst>
          </p:cNvPr>
          <p:cNvSpPr>
            <a:spLocks noGrp="1"/>
          </p:cNvSpPr>
          <p:nvPr>
            <p:ph type="dt" sz="half" idx="10"/>
          </p:nvPr>
        </p:nvSpPr>
        <p:spPr/>
        <p:txBody>
          <a:bodyPr/>
          <a:lstStyle/>
          <a:p>
            <a:fld id="{53D466F5-6756-428C-B157-D480E7F497CD}" type="datetimeFigureOut">
              <a:rPr lang="en-GB" smtClean="0"/>
              <a:t>19/06/2020</a:t>
            </a:fld>
            <a:endParaRPr lang="en-GB"/>
          </a:p>
        </p:txBody>
      </p:sp>
      <p:sp>
        <p:nvSpPr>
          <p:cNvPr id="5" name="Footer Placeholder 4">
            <a:extLst>
              <a:ext uri="{FF2B5EF4-FFF2-40B4-BE49-F238E27FC236}">
                <a16:creationId xmlns:a16="http://schemas.microsoft.com/office/drawing/2014/main" id="{E1CB966C-3700-476D-8CAD-B6AB4DD183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958B7E-D661-4FCD-93DF-1ADB5C6C580C}"/>
              </a:ext>
            </a:extLst>
          </p:cNvPr>
          <p:cNvSpPr>
            <a:spLocks noGrp="1"/>
          </p:cNvSpPr>
          <p:nvPr>
            <p:ph type="sldNum" sz="quarter" idx="12"/>
          </p:nvPr>
        </p:nvSpPr>
        <p:spPr/>
        <p:txBody>
          <a:bodyPr/>
          <a:lstStyle/>
          <a:p>
            <a:fld id="{022E18B4-908F-471A-B778-B9BBA79D8CF9}" type="slidenum">
              <a:rPr lang="en-GB" smtClean="0"/>
              <a:t>‹#›</a:t>
            </a:fld>
            <a:endParaRPr lang="en-GB"/>
          </a:p>
        </p:txBody>
      </p:sp>
    </p:spTree>
    <p:extLst>
      <p:ext uri="{BB962C8B-B14F-4D97-AF65-F5344CB8AC3E}">
        <p14:creationId xmlns:p14="http://schemas.microsoft.com/office/powerpoint/2010/main" val="38367047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DE61C-B570-439D-94D7-B52488EC97E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6E4FCDF-B632-4719-AD44-D577640DCDB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1E045A-21F9-4D24-AD8C-3D707ABD0C46}"/>
              </a:ext>
            </a:extLst>
          </p:cNvPr>
          <p:cNvSpPr>
            <a:spLocks noGrp="1"/>
          </p:cNvSpPr>
          <p:nvPr>
            <p:ph type="dt" sz="half" idx="10"/>
          </p:nvPr>
        </p:nvSpPr>
        <p:spPr/>
        <p:txBody>
          <a:bodyPr/>
          <a:lstStyle/>
          <a:p>
            <a:fld id="{53D466F5-6756-428C-B157-D480E7F497CD}" type="datetimeFigureOut">
              <a:rPr lang="en-GB" smtClean="0"/>
              <a:t>19/06/2020</a:t>
            </a:fld>
            <a:endParaRPr lang="en-GB"/>
          </a:p>
        </p:txBody>
      </p:sp>
      <p:sp>
        <p:nvSpPr>
          <p:cNvPr id="5" name="Footer Placeholder 4">
            <a:extLst>
              <a:ext uri="{FF2B5EF4-FFF2-40B4-BE49-F238E27FC236}">
                <a16:creationId xmlns:a16="http://schemas.microsoft.com/office/drawing/2014/main" id="{7BE3FE53-0383-4A75-800D-496E512938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0C327F-7C66-47CB-A9D1-BE30D41F219A}"/>
              </a:ext>
            </a:extLst>
          </p:cNvPr>
          <p:cNvSpPr>
            <a:spLocks noGrp="1"/>
          </p:cNvSpPr>
          <p:nvPr>
            <p:ph type="sldNum" sz="quarter" idx="12"/>
          </p:nvPr>
        </p:nvSpPr>
        <p:spPr/>
        <p:txBody>
          <a:bodyPr/>
          <a:lstStyle/>
          <a:p>
            <a:fld id="{022E18B4-908F-471A-B778-B9BBA79D8CF9}" type="slidenum">
              <a:rPr lang="en-GB" smtClean="0"/>
              <a:t>‹#›</a:t>
            </a:fld>
            <a:endParaRPr lang="en-GB"/>
          </a:p>
        </p:txBody>
      </p:sp>
    </p:spTree>
    <p:extLst>
      <p:ext uri="{BB962C8B-B14F-4D97-AF65-F5344CB8AC3E}">
        <p14:creationId xmlns:p14="http://schemas.microsoft.com/office/powerpoint/2010/main" val="22225869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6BF30-BF3F-4A2F-83F0-6DA4E4BDD45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7EDEC20-E708-4E5D-9235-8158D57373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AB23136-60E6-4EB7-B041-C83DC8393FE8}"/>
              </a:ext>
            </a:extLst>
          </p:cNvPr>
          <p:cNvSpPr>
            <a:spLocks noGrp="1"/>
          </p:cNvSpPr>
          <p:nvPr>
            <p:ph type="dt" sz="half" idx="10"/>
          </p:nvPr>
        </p:nvSpPr>
        <p:spPr/>
        <p:txBody>
          <a:bodyPr/>
          <a:lstStyle/>
          <a:p>
            <a:fld id="{53D466F5-6756-428C-B157-D480E7F497CD}" type="datetimeFigureOut">
              <a:rPr lang="en-GB" smtClean="0"/>
              <a:t>19/06/2020</a:t>
            </a:fld>
            <a:endParaRPr lang="en-GB"/>
          </a:p>
        </p:txBody>
      </p:sp>
      <p:sp>
        <p:nvSpPr>
          <p:cNvPr id="5" name="Footer Placeholder 4">
            <a:extLst>
              <a:ext uri="{FF2B5EF4-FFF2-40B4-BE49-F238E27FC236}">
                <a16:creationId xmlns:a16="http://schemas.microsoft.com/office/drawing/2014/main" id="{A6C73610-E577-4258-8E25-D9BEC77EE5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763C3E-EA49-4BEF-963A-679CC3FC5284}"/>
              </a:ext>
            </a:extLst>
          </p:cNvPr>
          <p:cNvSpPr>
            <a:spLocks noGrp="1"/>
          </p:cNvSpPr>
          <p:nvPr>
            <p:ph type="sldNum" sz="quarter" idx="12"/>
          </p:nvPr>
        </p:nvSpPr>
        <p:spPr/>
        <p:txBody>
          <a:bodyPr/>
          <a:lstStyle/>
          <a:p>
            <a:fld id="{022E18B4-908F-471A-B778-B9BBA79D8CF9}" type="slidenum">
              <a:rPr lang="en-GB" smtClean="0"/>
              <a:t>‹#›</a:t>
            </a:fld>
            <a:endParaRPr lang="en-GB"/>
          </a:p>
        </p:txBody>
      </p:sp>
    </p:spTree>
    <p:extLst>
      <p:ext uri="{BB962C8B-B14F-4D97-AF65-F5344CB8AC3E}">
        <p14:creationId xmlns:p14="http://schemas.microsoft.com/office/powerpoint/2010/main" val="2270134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92753-3270-4977-9853-6876053580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F4402-3386-48FF-BD11-632DB4A1FCF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776853E-4903-43C6-8DA7-0A90EABD7F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71A1D45-0541-416E-8C9E-F785688CE675}"/>
              </a:ext>
            </a:extLst>
          </p:cNvPr>
          <p:cNvSpPr>
            <a:spLocks noGrp="1"/>
          </p:cNvSpPr>
          <p:nvPr>
            <p:ph type="dt" sz="half" idx="10"/>
          </p:nvPr>
        </p:nvSpPr>
        <p:spPr/>
        <p:txBody>
          <a:bodyPr/>
          <a:lstStyle/>
          <a:p>
            <a:fld id="{53D466F5-6756-428C-B157-D480E7F497CD}" type="datetimeFigureOut">
              <a:rPr lang="en-GB" smtClean="0"/>
              <a:t>19/06/2020</a:t>
            </a:fld>
            <a:endParaRPr lang="en-GB"/>
          </a:p>
        </p:txBody>
      </p:sp>
      <p:sp>
        <p:nvSpPr>
          <p:cNvPr id="6" name="Footer Placeholder 5">
            <a:extLst>
              <a:ext uri="{FF2B5EF4-FFF2-40B4-BE49-F238E27FC236}">
                <a16:creationId xmlns:a16="http://schemas.microsoft.com/office/drawing/2014/main" id="{5E2E689F-06B1-4509-B947-F7877DBF5B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28E019-93D6-4C31-8C16-FF0C499E73F3}"/>
              </a:ext>
            </a:extLst>
          </p:cNvPr>
          <p:cNvSpPr>
            <a:spLocks noGrp="1"/>
          </p:cNvSpPr>
          <p:nvPr>
            <p:ph type="sldNum" sz="quarter" idx="12"/>
          </p:nvPr>
        </p:nvSpPr>
        <p:spPr/>
        <p:txBody>
          <a:bodyPr/>
          <a:lstStyle/>
          <a:p>
            <a:fld id="{022E18B4-908F-471A-B778-B9BBA79D8CF9}" type="slidenum">
              <a:rPr lang="en-GB" smtClean="0"/>
              <a:t>‹#›</a:t>
            </a:fld>
            <a:endParaRPr lang="en-GB"/>
          </a:p>
        </p:txBody>
      </p:sp>
    </p:spTree>
    <p:extLst>
      <p:ext uri="{BB962C8B-B14F-4D97-AF65-F5344CB8AC3E}">
        <p14:creationId xmlns:p14="http://schemas.microsoft.com/office/powerpoint/2010/main" val="31199322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3BC6F-7F6F-4226-9910-749B73516E3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631F31-EE35-42AB-AA4A-1B2EA412684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50C3DD6-1BC3-4C41-89A7-2565C0236C6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5C1AE15-26BE-4175-A35B-015D733432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556B10C-6EB7-4B20-BF6D-F906F582390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DA2D462-541B-4870-B0CA-43F1F0C2AF97}"/>
              </a:ext>
            </a:extLst>
          </p:cNvPr>
          <p:cNvSpPr>
            <a:spLocks noGrp="1"/>
          </p:cNvSpPr>
          <p:nvPr>
            <p:ph type="dt" sz="half" idx="10"/>
          </p:nvPr>
        </p:nvSpPr>
        <p:spPr/>
        <p:txBody>
          <a:bodyPr/>
          <a:lstStyle/>
          <a:p>
            <a:fld id="{53D466F5-6756-428C-B157-D480E7F497CD}" type="datetimeFigureOut">
              <a:rPr lang="en-GB" smtClean="0"/>
              <a:t>19/06/2020</a:t>
            </a:fld>
            <a:endParaRPr lang="en-GB"/>
          </a:p>
        </p:txBody>
      </p:sp>
      <p:sp>
        <p:nvSpPr>
          <p:cNvPr id="8" name="Footer Placeholder 7">
            <a:extLst>
              <a:ext uri="{FF2B5EF4-FFF2-40B4-BE49-F238E27FC236}">
                <a16:creationId xmlns:a16="http://schemas.microsoft.com/office/drawing/2014/main" id="{859D4B4D-8EF8-4825-B4A7-8A1D6D0AE63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B03C5C4-A422-47CC-A968-2A794C79043D}"/>
              </a:ext>
            </a:extLst>
          </p:cNvPr>
          <p:cNvSpPr>
            <a:spLocks noGrp="1"/>
          </p:cNvSpPr>
          <p:nvPr>
            <p:ph type="sldNum" sz="quarter" idx="12"/>
          </p:nvPr>
        </p:nvSpPr>
        <p:spPr/>
        <p:txBody>
          <a:bodyPr/>
          <a:lstStyle/>
          <a:p>
            <a:fld id="{022E18B4-908F-471A-B778-B9BBA79D8CF9}" type="slidenum">
              <a:rPr lang="en-GB" smtClean="0"/>
              <a:t>‹#›</a:t>
            </a:fld>
            <a:endParaRPr lang="en-GB"/>
          </a:p>
        </p:txBody>
      </p:sp>
    </p:spTree>
    <p:extLst>
      <p:ext uri="{BB962C8B-B14F-4D97-AF65-F5344CB8AC3E}">
        <p14:creationId xmlns:p14="http://schemas.microsoft.com/office/powerpoint/2010/main" val="41645474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F4942-4093-423F-A1DE-E5D4A5623A7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1DA37E2-DC9E-4F2F-95A2-59669F94E68E}"/>
              </a:ext>
            </a:extLst>
          </p:cNvPr>
          <p:cNvSpPr>
            <a:spLocks noGrp="1"/>
          </p:cNvSpPr>
          <p:nvPr>
            <p:ph type="dt" sz="half" idx="10"/>
          </p:nvPr>
        </p:nvSpPr>
        <p:spPr/>
        <p:txBody>
          <a:bodyPr/>
          <a:lstStyle/>
          <a:p>
            <a:fld id="{53D466F5-6756-428C-B157-D480E7F497CD}" type="datetimeFigureOut">
              <a:rPr lang="en-GB" smtClean="0"/>
              <a:t>19/06/2020</a:t>
            </a:fld>
            <a:endParaRPr lang="en-GB"/>
          </a:p>
        </p:txBody>
      </p:sp>
      <p:sp>
        <p:nvSpPr>
          <p:cNvPr id="4" name="Footer Placeholder 3">
            <a:extLst>
              <a:ext uri="{FF2B5EF4-FFF2-40B4-BE49-F238E27FC236}">
                <a16:creationId xmlns:a16="http://schemas.microsoft.com/office/drawing/2014/main" id="{F27BE3FA-E32D-4404-BF03-EDA35C810D7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7BB4674-7FEF-481A-BD1D-8459CEFB189A}"/>
              </a:ext>
            </a:extLst>
          </p:cNvPr>
          <p:cNvSpPr>
            <a:spLocks noGrp="1"/>
          </p:cNvSpPr>
          <p:nvPr>
            <p:ph type="sldNum" sz="quarter" idx="12"/>
          </p:nvPr>
        </p:nvSpPr>
        <p:spPr/>
        <p:txBody>
          <a:bodyPr/>
          <a:lstStyle/>
          <a:p>
            <a:fld id="{022E18B4-908F-471A-B778-B9BBA79D8CF9}" type="slidenum">
              <a:rPr lang="en-GB" smtClean="0"/>
              <a:t>‹#›</a:t>
            </a:fld>
            <a:endParaRPr lang="en-GB"/>
          </a:p>
        </p:txBody>
      </p:sp>
    </p:spTree>
    <p:extLst>
      <p:ext uri="{BB962C8B-B14F-4D97-AF65-F5344CB8AC3E}">
        <p14:creationId xmlns:p14="http://schemas.microsoft.com/office/powerpoint/2010/main" val="317584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EBE4DF-A767-45AF-977B-36205F14EFC2}"/>
              </a:ext>
            </a:extLst>
          </p:cNvPr>
          <p:cNvSpPr>
            <a:spLocks noGrp="1"/>
          </p:cNvSpPr>
          <p:nvPr>
            <p:ph type="dt" sz="half" idx="10"/>
          </p:nvPr>
        </p:nvSpPr>
        <p:spPr/>
        <p:txBody>
          <a:bodyPr/>
          <a:lstStyle/>
          <a:p>
            <a:fld id="{53D466F5-6756-428C-B157-D480E7F497CD}" type="datetimeFigureOut">
              <a:rPr lang="en-GB" smtClean="0"/>
              <a:t>19/06/2020</a:t>
            </a:fld>
            <a:endParaRPr lang="en-GB"/>
          </a:p>
        </p:txBody>
      </p:sp>
      <p:sp>
        <p:nvSpPr>
          <p:cNvPr id="3" name="Footer Placeholder 2">
            <a:extLst>
              <a:ext uri="{FF2B5EF4-FFF2-40B4-BE49-F238E27FC236}">
                <a16:creationId xmlns:a16="http://schemas.microsoft.com/office/drawing/2014/main" id="{AD155848-8B84-4E1E-8454-46533B30BA1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7D20921-3130-45A3-B58D-FAA74E16714D}"/>
              </a:ext>
            </a:extLst>
          </p:cNvPr>
          <p:cNvSpPr>
            <a:spLocks noGrp="1"/>
          </p:cNvSpPr>
          <p:nvPr>
            <p:ph type="sldNum" sz="quarter" idx="12"/>
          </p:nvPr>
        </p:nvSpPr>
        <p:spPr/>
        <p:txBody>
          <a:bodyPr/>
          <a:lstStyle/>
          <a:p>
            <a:fld id="{022E18B4-908F-471A-B778-B9BBA79D8CF9}" type="slidenum">
              <a:rPr lang="en-GB" smtClean="0"/>
              <a:t>‹#›</a:t>
            </a:fld>
            <a:endParaRPr lang="en-GB"/>
          </a:p>
        </p:txBody>
      </p:sp>
    </p:spTree>
    <p:extLst>
      <p:ext uri="{BB962C8B-B14F-4D97-AF65-F5344CB8AC3E}">
        <p14:creationId xmlns:p14="http://schemas.microsoft.com/office/powerpoint/2010/main" val="39764007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F9806-5267-4E34-B2C1-2B307719D8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D56235-C4D6-4893-9A76-D8358105F25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950C0CD-D2FD-4D1D-9194-AF526B891A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534E11-F0E2-418C-89F2-4599DE8E6691}"/>
              </a:ext>
            </a:extLst>
          </p:cNvPr>
          <p:cNvSpPr>
            <a:spLocks noGrp="1"/>
          </p:cNvSpPr>
          <p:nvPr>
            <p:ph type="dt" sz="half" idx="10"/>
          </p:nvPr>
        </p:nvSpPr>
        <p:spPr/>
        <p:txBody>
          <a:bodyPr/>
          <a:lstStyle/>
          <a:p>
            <a:fld id="{53D466F5-6756-428C-B157-D480E7F497CD}" type="datetimeFigureOut">
              <a:rPr lang="en-GB" smtClean="0"/>
              <a:t>19/06/2020</a:t>
            </a:fld>
            <a:endParaRPr lang="en-GB"/>
          </a:p>
        </p:txBody>
      </p:sp>
      <p:sp>
        <p:nvSpPr>
          <p:cNvPr id="6" name="Footer Placeholder 5">
            <a:extLst>
              <a:ext uri="{FF2B5EF4-FFF2-40B4-BE49-F238E27FC236}">
                <a16:creationId xmlns:a16="http://schemas.microsoft.com/office/drawing/2014/main" id="{FAC3F059-873C-4500-938F-C8D20C5EB3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492D65-21DE-445C-BA98-02321C166181}"/>
              </a:ext>
            </a:extLst>
          </p:cNvPr>
          <p:cNvSpPr>
            <a:spLocks noGrp="1"/>
          </p:cNvSpPr>
          <p:nvPr>
            <p:ph type="sldNum" sz="quarter" idx="12"/>
          </p:nvPr>
        </p:nvSpPr>
        <p:spPr/>
        <p:txBody>
          <a:bodyPr/>
          <a:lstStyle/>
          <a:p>
            <a:fld id="{022E18B4-908F-471A-B778-B9BBA79D8CF9}" type="slidenum">
              <a:rPr lang="en-GB" smtClean="0"/>
              <a:t>‹#›</a:t>
            </a:fld>
            <a:endParaRPr lang="en-GB"/>
          </a:p>
        </p:txBody>
      </p:sp>
    </p:spTree>
    <p:extLst>
      <p:ext uri="{BB962C8B-B14F-4D97-AF65-F5344CB8AC3E}">
        <p14:creationId xmlns:p14="http://schemas.microsoft.com/office/powerpoint/2010/main" val="14888674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137BA-F1D3-435B-8243-B12D11EB1A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4D422A8-5E65-418D-A2C1-FA5B7C54BA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1B013D6-334F-4940-A822-B7A7A62CAA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2602510-917A-4DDD-B27C-55C3794CA94C}"/>
              </a:ext>
            </a:extLst>
          </p:cNvPr>
          <p:cNvSpPr>
            <a:spLocks noGrp="1"/>
          </p:cNvSpPr>
          <p:nvPr>
            <p:ph type="dt" sz="half" idx="10"/>
          </p:nvPr>
        </p:nvSpPr>
        <p:spPr/>
        <p:txBody>
          <a:bodyPr/>
          <a:lstStyle/>
          <a:p>
            <a:fld id="{53D466F5-6756-428C-B157-D480E7F497CD}" type="datetimeFigureOut">
              <a:rPr lang="en-GB" smtClean="0"/>
              <a:t>19/06/2020</a:t>
            </a:fld>
            <a:endParaRPr lang="en-GB"/>
          </a:p>
        </p:txBody>
      </p:sp>
      <p:sp>
        <p:nvSpPr>
          <p:cNvPr id="6" name="Footer Placeholder 5">
            <a:extLst>
              <a:ext uri="{FF2B5EF4-FFF2-40B4-BE49-F238E27FC236}">
                <a16:creationId xmlns:a16="http://schemas.microsoft.com/office/drawing/2014/main" id="{04EA7EA0-5AAF-4A10-A621-39831E7EC4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F2257D-C17A-49FF-BA5C-2A73CC0350AF}"/>
              </a:ext>
            </a:extLst>
          </p:cNvPr>
          <p:cNvSpPr>
            <a:spLocks noGrp="1"/>
          </p:cNvSpPr>
          <p:nvPr>
            <p:ph type="sldNum" sz="quarter" idx="12"/>
          </p:nvPr>
        </p:nvSpPr>
        <p:spPr/>
        <p:txBody>
          <a:bodyPr/>
          <a:lstStyle/>
          <a:p>
            <a:fld id="{022E18B4-908F-471A-B778-B9BBA79D8CF9}" type="slidenum">
              <a:rPr lang="en-GB" smtClean="0"/>
              <a:t>‹#›</a:t>
            </a:fld>
            <a:endParaRPr lang="en-GB"/>
          </a:p>
        </p:txBody>
      </p:sp>
    </p:spTree>
    <p:extLst>
      <p:ext uri="{BB962C8B-B14F-4D97-AF65-F5344CB8AC3E}">
        <p14:creationId xmlns:p14="http://schemas.microsoft.com/office/powerpoint/2010/main" val="21602825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DB6D3-730F-4F91-AF6F-4B5211CA4FD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2988682-1BEA-423A-9D2B-CADA87646E4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BE2CFE-2A98-4BD0-A8FF-A25C8AF14567}"/>
              </a:ext>
            </a:extLst>
          </p:cNvPr>
          <p:cNvSpPr>
            <a:spLocks noGrp="1"/>
          </p:cNvSpPr>
          <p:nvPr>
            <p:ph type="dt" sz="half" idx="10"/>
          </p:nvPr>
        </p:nvSpPr>
        <p:spPr/>
        <p:txBody>
          <a:bodyPr/>
          <a:lstStyle/>
          <a:p>
            <a:fld id="{53D466F5-6756-428C-B157-D480E7F497CD}" type="datetimeFigureOut">
              <a:rPr lang="en-GB" smtClean="0"/>
              <a:t>19/06/2020</a:t>
            </a:fld>
            <a:endParaRPr lang="en-GB"/>
          </a:p>
        </p:txBody>
      </p:sp>
      <p:sp>
        <p:nvSpPr>
          <p:cNvPr id="5" name="Footer Placeholder 4">
            <a:extLst>
              <a:ext uri="{FF2B5EF4-FFF2-40B4-BE49-F238E27FC236}">
                <a16:creationId xmlns:a16="http://schemas.microsoft.com/office/drawing/2014/main" id="{0385A31C-B156-412E-AC96-F491E223C5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662574-F3F4-4190-9307-B1B0188766EF}"/>
              </a:ext>
            </a:extLst>
          </p:cNvPr>
          <p:cNvSpPr>
            <a:spLocks noGrp="1"/>
          </p:cNvSpPr>
          <p:nvPr>
            <p:ph type="sldNum" sz="quarter" idx="12"/>
          </p:nvPr>
        </p:nvSpPr>
        <p:spPr/>
        <p:txBody>
          <a:bodyPr/>
          <a:lstStyle/>
          <a:p>
            <a:fld id="{022E18B4-908F-471A-B778-B9BBA79D8CF9}" type="slidenum">
              <a:rPr lang="en-GB" smtClean="0"/>
              <a:t>‹#›</a:t>
            </a:fld>
            <a:endParaRPr lang="en-GB"/>
          </a:p>
        </p:txBody>
      </p:sp>
    </p:spTree>
    <p:extLst>
      <p:ext uri="{BB962C8B-B14F-4D97-AF65-F5344CB8AC3E}">
        <p14:creationId xmlns:p14="http://schemas.microsoft.com/office/powerpoint/2010/main" val="19870987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F67952-2A67-4576-9785-8D2B1F3BC4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E8896F-745E-47E1-9710-BB39D9816CA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061C05-60C0-4F46-BC62-FB63F5BC739B}"/>
              </a:ext>
            </a:extLst>
          </p:cNvPr>
          <p:cNvSpPr>
            <a:spLocks noGrp="1"/>
          </p:cNvSpPr>
          <p:nvPr>
            <p:ph type="dt" sz="half" idx="10"/>
          </p:nvPr>
        </p:nvSpPr>
        <p:spPr/>
        <p:txBody>
          <a:bodyPr/>
          <a:lstStyle/>
          <a:p>
            <a:fld id="{53D466F5-6756-428C-B157-D480E7F497CD}" type="datetimeFigureOut">
              <a:rPr lang="en-GB" smtClean="0"/>
              <a:t>19/06/2020</a:t>
            </a:fld>
            <a:endParaRPr lang="en-GB"/>
          </a:p>
        </p:txBody>
      </p:sp>
      <p:sp>
        <p:nvSpPr>
          <p:cNvPr id="5" name="Footer Placeholder 4">
            <a:extLst>
              <a:ext uri="{FF2B5EF4-FFF2-40B4-BE49-F238E27FC236}">
                <a16:creationId xmlns:a16="http://schemas.microsoft.com/office/drawing/2014/main" id="{A7BCBE31-E0F0-4B40-8CC9-739B59A603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521CD0-0021-42B1-ADA3-2D7088B3CBDD}"/>
              </a:ext>
            </a:extLst>
          </p:cNvPr>
          <p:cNvSpPr>
            <a:spLocks noGrp="1"/>
          </p:cNvSpPr>
          <p:nvPr>
            <p:ph type="sldNum" sz="quarter" idx="12"/>
          </p:nvPr>
        </p:nvSpPr>
        <p:spPr/>
        <p:txBody>
          <a:bodyPr/>
          <a:lstStyle/>
          <a:p>
            <a:fld id="{022E18B4-908F-471A-B778-B9BBA79D8CF9}" type="slidenum">
              <a:rPr lang="en-GB" smtClean="0"/>
              <a:t>‹#›</a:t>
            </a:fld>
            <a:endParaRPr lang="en-GB"/>
          </a:p>
        </p:txBody>
      </p:sp>
    </p:spTree>
    <p:extLst>
      <p:ext uri="{BB962C8B-B14F-4D97-AF65-F5344CB8AC3E}">
        <p14:creationId xmlns:p14="http://schemas.microsoft.com/office/powerpoint/2010/main" val="42220388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85DF903-3CC8-42CD-A55C-CA0F2986CEE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018F640-19D7-416F-9CA2-30F15B75A1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EFE9F6-A549-4E08-BCAF-2DF228ED434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D466F5-6756-428C-B157-D480E7F497CD}" type="datetimeFigureOut">
              <a:rPr lang="en-GB" smtClean="0"/>
              <a:t>19/06/2020</a:t>
            </a:fld>
            <a:endParaRPr lang="en-GB"/>
          </a:p>
        </p:txBody>
      </p:sp>
      <p:sp>
        <p:nvSpPr>
          <p:cNvPr id="5" name="Footer Placeholder 4">
            <a:extLst>
              <a:ext uri="{FF2B5EF4-FFF2-40B4-BE49-F238E27FC236}">
                <a16:creationId xmlns:a16="http://schemas.microsoft.com/office/drawing/2014/main" id="{11ADACEC-18FD-46BB-8D1F-F34A5DFDE43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D8D0DDB-52B5-4B24-B1BA-607FC83A198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2E18B4-908F-471A-B778-B9BBA79D8CF9}" type="slidenum">
              <a:rPr lang="en-GB" smtClean="0"/>
              <a:t>‹#›</a:t>
            </a:fld>
            <a:endParaRPr lang="en-GB"/>
          </a:p>
        </p:txBody>
      </p:sp>
    </p:spTree>
    <p:extLst>
      <p:ext uri="{BB962C8B-B14F-4D97-AF65-F5344CB8AC3E}">
        <p14:creationId xmlns:p14="http://schemas.microsoft.com/office/powerpoint/2010/main" val="17438115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a sign&#10;&#10;Description automatically generated">
            <a:extLst>
              <a:ext uri="{FF2B5EF4-FFF2-40B4-BE49-F238E27FC236}">
                <a16:creationId xmlns:a16="http://schemas.microsoft.com/office/drawing/2014/main" id="{15EE4395-43B2-433F-BC15-035C590A642C}"/>
              </a:ext>
            </a:extLst>
          </p:cNvPr>
          <p:cNvPicPr>
            <a:picLocks noChangeAspect="1"/>
          </p:cNvPicPr>
          <p:nvPr/>
        </p:nvPicPr>
        <p:blipFill rotWithShape="1">
          <a:blip r:embed="rId2">
            <a:extLst>
              <a:ext uri="{28A0092B-C50C-407E-A947-70E740481C1C}">
                <a14:useLocalDpi xmlns:a14="http://schemas.microsoft.com/office/drawing/2010/main" val="0"/>
              </a:ext>
            </a:extLst>
          </a:blip>
          <a:srcRect l="6073"/>
          <a:stretch/>
        </p:blipFill>
        <p:spPr>
          <a:xfrm>
            <a:off x="320040" y="320040"/>
            <a:ext cx="11548872" cy="4303462"/>
          </a:xfrm>
          <a:prstGeom prst="rect">
            <a:avLst/>
          </a:prstGeom>
        </p:spPr>
      </p:pic>
      <p:sp>
        <p:nvSpPr>
          <p:cNvPr id="19" name="Rectangle 11">
            <a:extLst>
              <a:ext uri="{FF2B5EF4-FFF2-40B4-BE49-F238E27FC236}">
                <a16:creationId xmlns:a16="http://schemas.microsoft.com/office/drawing/2014/main" id="{A27B6159-7734-4564-9E0F-C4BC43C36E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4782312"/>
            <a:ext cx="11548872"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EB1319-4960-499D-9701-BBD8C028A2FB}"/>
              </a:ext>
            </a:extLst>
          </p:cNvPr>
          <p:cNvSpPr>
            <a:spLocks noGrp="1"/>
          </p:cNvSpPr>
          <p:nvPr>
            <p:ph type="title"/>
          </p:nvPr>
        </p:nvSpPr>
        <p:spPr>
          <a:xfrm>
            <a:off x="841248" y="5009083"/>
            <a:ext cx="2889504" cy="1345997"/>
          </a:xfrm>
        </p:spPr>
        <p:txBody>
          <a:bodyPr anchor="ctr">
            <a:normAutofit/>
          </a:bodyPr>
          <a:lstStyle/>
          <a:p>
            <a:r>
              <a:rPr lang="en-GB" sz="2000">
                <a:solidFill>
                  <a:schemeClr val="bg1"/>
                </a:solidFill>
                <a:latin typeface="Arial" panose="020B0604020202020204" pitchFamily="34" charset="0"/>
                <a:cs typeface="Arial" panose="020B0604020202020204" pitchFamily="34" charset="0"/>
              </a:rPr>
              <a:t>              Entrepreneurship </a:t>
            </a:r>
            <a:br>
              <a:rPr lang="en-GB" sz="2000">
                <a:solidFill>
                  <a:schemeClr val="bg1"/>
                </a:solidFill>
                <a:latin typeface="Arial" panose="020B0604020202020204" pitchFamily="34" charset="0"/>
                <a:cs typeface="Arial" panose="020B0604020202020204" pitchFamily="34" charset="0"/>
              </a:rPr>
            </a:br>
            <a:r>
              <a:rPr lang="en-GB" sz="2000">
                <a:solidFill>
                  <a:schemeClr val="bg1"/>
                </a:solidFill>
                <a:latin typeface="Arial" panose="020B0604020202020204" pitchFamily="34" charset="0"/>
                <a:cs typeface="Arial" panose="020B0604020202020204" pitchFamily="34" charset="0"/>
              </a:rPr>
              <a:t>                 </a:t>
            </a:r>
            <a:r>
              <a:rPr lang="en-GB" sz="2000">
                <a:solidFill>
                  <a:schemeClr val="bg1"/>
                </a:solidFill>
              </a:rPr>
              <a:t>(M5X01926)</a:t>
            </a:r>
            <a:br>
              <a:rPr lang="en-GB" sz="2000">
                <a:solidFill>
                  <a:schemeClr val="bg1"/>
                </a:solidFill>
              </a:rPr>
            </a:br>
            <a:endParaRPr lang="en-GB" sz="2000">
              <a:solidFill>
                <a:schemeClr val="bg1"/>
              </a:solidFill>
              <a:latin typeface="Arial" panose="020B0604020202020204" pitchFamily="34" charset="0"/>
              <a:cs typeface="Arial" panose="020B0604020202020204" pitchFamily="34" charset="0"/>
            </a:endParaRPr>
          </a:p>
        </p:txBody>
      </p:sp>
      <p:cxnSp>
        <p:nvCxnSpPr>
          <p:cNvPr id="20" name="Straight Connector 13">
            <a:extLst>
              <a:ext uri="{FF2B5EF4-FFF2-40B4-BE49-F238E27FC236}">
                <a16:creationId xmlns:a16="http://schemas.microsoft.com/office/drawing/2014/main" id="{E2FFB46B-05BC-4950-B18A-9593FDAE6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059936" y="523797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6CF3404-F479-451C-8B18-C2234E1A0890}"/>
              </a:ext>
            </a:extLst>
          </p:cNvPr>
          <p:cNvSpPr>
            <a:spLocks noGrp="1"/>
          </p:cNvSpPr>
          <p:nvPr>
            <p:ph idx="1"/>
          </p:nvPr>
        </p:nvSpPr>
        <p:spPr>
          <a:xfrm>
            <a:off x="4379976" y="5009083"/>
            <a:ext cx="6976872" cy="1345997"/>
          </a:xfrm>
        </p:spPr>
        <p:txBody>
          <a:bodyPr anchor="ctr">
            <a:normAutofit/>
          </a:bodyPr>
          <a:lstStyle/>
          <a:p>
            <a:r>
              <a:rPr lang="en-GB" sz="1700">
                <a:solidFill>
                  <a:schemeClr val="bg1"/>
                </a:solidFill>
              </a:rPr>
              <a:t>Student:</a:t>
            </a:r>
            <a:r>
              <a:rPr lang="en-GB" sz="1700" b="1">
                <a:solidFill>
                  <a:schemeClr val="bg1"/>
                </a:solidFill>
              </a:rPr>
              <a:t> </a:t>
            </a:r>
            <a:r>
              <a:rPr lang="en-GB" sz="1700">
                <a:solidFill>
                  <a:schemeClr val="bg1"/>
                </a:solidFill>
              </a:rPr>
              <a:t>Costica Munteanu </a:t>
            </a:r>
          </a:p>
          <a:p>
            <a:r>
              <a:rPr lang="en-GB" sz="1700">
                <a:solidFill>
                  <a:schemeClr val="bg1"/>
                </a:solidFill>
              </a:rPr>
              <a:t>Student number: 1815198</a:t>
            </a:r>
          </a:p>
          <a:p>
            <a:r>
              <a:rPr lang="en-GB" sz="1700">
                <a:solidFill>
                  <a:schemeClr val="bg1"/>
                </a:solidFill>
              </a:rPr>
              <a:t>Lecturer: David Jenkins   </a:t>
            </a:r>
          </a:p>
          <a:p>
            <a:endParaRPr lang="en-GB" sz="1700">
              <a:solidFill>
                <a:schemeClr val="bg1"/>
              </a:solidFill>
            </a:endParaRPr>
          </a:p>
        </p:txBody>
      </p:sp>
    </p:spTree>
    <p:extLst>
      <p:ext uri="{BB962C8B-B14F-4D97-AF65-F5344CB8AC3E}">
        <p14:creationId xmlns:p14="http://schemas.microsoft.com/office/powerpoint/2010/main" val="3894608557"/>
      </p:ext>
    </p:extLst>
  </p:cSld>
  <p:clrMapOvr>
    <a:overrideClrMapping bg1="dk1" tx1="lt1" bg2="dk2" tx2="lt2" accent1="accent1" accent2="accent2" accent3="accent3" accent4="accent4" accent5="accent5" accent6="accent6" hlink="hlink" folHlink="folHlink"/>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763FE-D9B5-4484-9427-92AD53E054A7}"/>
              </a:ext>
            </a:extLst>
          </p:cNvPr>
          <p:cNvSpPr>
            <a:spLocks noGrp="1"/>
          </p:cNvSpPr>
          <p:nvPr>
            <p:ph type="title"/>
          </p:nvPr>
        </p:nvSpPr>
        <p:spPr/>
        <p:txBody>
          <a:bodyPr>
            <a:normAutofit/>
          </a:bodyPr>
          <a:lstStyle/>
          <a:p>
            <a:r>
              <a:rPr lang="en-GB" sz="2800" dirty="0">
                <a:latin typeface="Arial" panose="020B0604020202020204" pitchFamily="34" charset="0"/>
                <a:cs typeface="Arial" panose="020B0604020202020204" pitchFamily="34" charset="0"/>
              </a:rPr>
              <a:t>Stefan Mandachi - Entrepreneur</a:t>
            </a:r>
          </a:p>
        </p:txBody>
      </p:sp>
      <p:sp>
        <p:nvSpPr>
          <p:cNvPr id="4" name="Cloud 3">
            <a:extLst>
              <a:ext uri="{FF2B5EF4-FFF2-40B4-BE49-F238E27FC236}">
                <a16:creationId xmlns:a16="http://schemas.microsoft.com/office/drawing/2014/main" id="{88A1ADC6-FD6C-4937-B6BF-7C00A9085E20}"/>
              </a:ext>
            </a:extLst>
          </p:cNvPr>
          <p:cNvSpPr/>
          <p:nvPr/>
        </p:nvSpPr>
        <p:spPr>
          <a:xfrm>
            <a:off x="478971" y="1915886"/>
            <a:ext cx="2888343" cy="2017485"/>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Self – Motivated , Determinate, Creative and Taking initiative</a:t>
            </a:r>
          </a:p>
        </p:txBody>
      </p:sp>
      <p:sp>
        <p:nvSpPr>
          <p:cNvPr id="5" name="Cloud 4">
            <a:extLst>
              <a:ext uri="{FF2B5EF4-FFF2-40B4-BE49-F238E27FC236}">
                <a16:creationId xmlns:a16="http://schemas.microsoft.com/office/drawing/2014/main" id="{4615DC0E-9E83-4A57-B109-328E74820936}"/>
              </a:ext>
            </a:extLst>
          </p:cNvPr>
          <p:cNvSpPr/>
          <p:nvPr/>
        </p:nvSpPr>
        <p:spPr>
          <a:xfrm>
            <a:off x="1407885" y="3933371"/>
            <a:ext cx="3338285" cy="269965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Set up a new Greek restaurant concept- SPARTAN</a:t>
            </a:r>
          </a:p>
        </p:txBody>
      </p:sp>
      <p:sp>
        <p:nvSpPr>
          <p:cNvPr id="6" name="Cloud 5">
            <a:extLst>
              <a:ext uri="{FF2B5EF4-FFF2-40B4-BE49-F238E27FC236}">
                <a16:creationId xmlns:a16="http://schemas.microsoft.com/office/drawing/2014/main" id="{A4AB05E3-AF4F-439A-A657-35A03E572F8E}"/>
              </a:ext>
            </a:extLst>
          </p:cNvPr>
          <p:cNvSpPr/>
          <p:nvPr/>
        </p:nvSpPr>
        <p:spPr>
          <a:xfrm>
            <a:off x="4847772" y="1690688"/>
            <a:ext cx="3338285" cy="2982911"/>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latin typeface="Arial" panose="020B0604020202020204" pitchFamily="34" charset="0"/>
                <a:cs typeface="Arial" panose="020B0604020202020204" pitchFamily="34" charset="0"/>
              </a:rPr>
              <a:t>  SPARTAN ended 2016 with a turnover of 14 million euros, an increase of almost 17% compared with 2015 when the entire group reported a total of 12 million euros</a:t>
            </a:r>
          </a:p>
        </p:txBody>
      </p:sp>
      <p:sp>
        <p:nvSpPr>
          <p:cNvPr id="7" name="Cloud 6">
            <a:extLst>
              <a:ext uri="{FF2B5EF4-FFF2-40B4-BE49-F238E27FC236}">
                <a16:creationId xmlns:a16="http://schemas.microsoft.com/office/drawing/2014/main" id="{479E6058-5CE7-4F61-84A1-ACF70FDB1FBE}"/>
              </a:ext>
            </a:extLst>
          </p:cNvPr>
          <p:cNvSpPr/>
          <p:nvPr/>
        </p:nvSpPr>
        <p:spPr>
          <a:xfrm>
            <a:off x="7982857" y="2844800"/>
            <a:ext cx="3976913" cy="317862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latin typeface="Arial" panose="020B0604020202020204" pitchFamily="34" charset="0"/>
                <a:cs typeface="Arial" panose="020B0604020202020204" pitchFamily="34" charset="0"/>
              </a:rPr>
              <a:t>In present Spartan is in a top 3 restaurant fast food in Romania competing with KFC and McDonalds</a:t>
            </a:r>
          </a:p>
        </p:txBody>
      </p:sp>
      <p:sp>
        <p:nvSpPr>
          <p:cNvPr id="8" name="Cloud 7">
            <a:extLst>
              <a:ext uri="{FF2B5EF4-FFF2-40B4-BE49-F238E27FC236}">
                <a16:creationId xmlns:a16="http://schemas.microsoft.com/office/drawing/2014/main" id="{516207AF-CD69-4231-A9E4-CB72C1A433E5}"/>
              </a:ext>
            </a:extLst>
          </p:cNvPr>
          <p:cNvSpPr/>
          <p:nvPr/>
        </p:nvSpPr>
        <p:spPr>
          <a:xfrm>
            <a:off x="8897257" y="365125"/>
            <a:ext cx="2322286" cy="1899104"/>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More than 1000 employees work</a:t>
            </a:r>
          </a:p>
        </p:txBody>
      </p:sp>
      <p:sp>
        <p:nvSpPr>
          <p:cNvPr id="9" name="Cloud 8">
            <a:extLst>
              <a:ext uri="{FF2B5EF4-FFF2-40B4-BE49-F238E27FC236}">
                <a16:creationId xmlns:a16="http://schemas.microsoft.com/office/drawing/2014/main" id="{DE6AB1C1-968F-437D-A29A-B883035E911E}"/>
              </a:ext>
            </a:extLst>
          </p:cNvPr>
          <p:cNvSpPr/>
          <p:nvPr/>
        </p:nvSpPr>
        <p:spPr>
          <a:xfrm>
            <a:off x="5500913" y="4847771"/>
            <a:ext cx="2481944" cy="1760993"/>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latin typeface="Arial" panose="020B0604020202020204" pitchFamily="34" charset="0"/>
                <a:cs typeface="Arial" panose="020B0604020202020204" pitchFamily="34" charset="0"/>
              </a:rPr>
              <a:t>2018 - the first Romanian hotel franchise Mandachi Hotel &amp; SPA</a:t>
            </a:r>
          </a:p>
        </p:txBody>
      </p:sp>
    </p:spTree>
    <p:extLst>
      <p:ext uri="{BB962C8B-B14F-4D97-AF65-F5344CB8AC3E}">
        <p14:creationId xmlns:p14="http://schemas.microsoft.com/office/powerpoint/2010/main" val="378134524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DAD9A5B4-1E06-4187-9985-1E7C5031DE7E}"/>
              </a:ext>
            </a:extLst>
          </p:cNvPr>
          <p:cNvGraphicFramePr/>
          <p:nvPr>
            <p:extLst>
              <p:ext uri="{D42A27DB-BD31-4B8C-83A1-F6EECF244321}">
                <p14:modId xmlns:p14="http://schemas.microsoft.com/office/powerpoint/2010/main" val="2218050345"/>
              </p:ext>
            </p:extLst>
          </p:nvPr>
        </p:nvGraphicFramePr>
        <p:xfrm>
          <a:off x="2031999" y="116114"/>
          <a:ext cx="9071430" cy="64588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Oval 4">
            <a:extLst>
              <a:ext uri="{FF2B5EF4-FFF2-40B4-BE49-F238E27FC236}">
                <a16:creationId xmlns:a16="http://schemas.microsoft.com/office/drawing/2014/main" id="{C5C2A038-D78B-4912-88E8-BD98404A9B51}"/>
              </a:ext>
            </a:extLst>
          </p:cNvPr>
          <p:cNvSpPr/>
          <p:nvPr/>
        </p:nvSpPr>
        <p:spPr>
          <a:xfrm>
            <a:off x="246743" y="391886"/>
            <a:ext cx="3120571" cy="18288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Type of entrepreneur: Innovative</a:t>
            </a:r>
          </a:p>
        </p:txBody>
      </p:sp>
      <p:sp>
        <p:nvSpPr>
          <p:cNvPr id="6" name="Oval 5">
            <a:extLst>
              <a:ext uri="{FF2B5EF4-FFF2-40B4-BE49-F238E27FC236}">
                <a16:creationId xmlns:a16="http://schemas.microsoft.com/office/drawing/2014/main" id="{3420FF75-3E20-4447-A77B-56478E5256EA}"/>
              </a:ext>
            </a:extLst>
          </p:cNvPr>
          <p:cNvSpPr/>
          <p:nvPr/>
        </p:nvSpPr>
        <p:spPr>
          <a:xfrm>
            <a:off x="9361714" y="841829"/>
            <a:ext cx="2728686" cy="18288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Type of business: Franchise</a:t>
            </a:r>
          </a:p>
        </p:txBody>
      </p:sp>
    </p:spTree>
    <p:extLst>
      <p:ext uri="{BB962C8B-B14F-4D97-AF65-F5344CB8AC3E}">
        <p14:creationId xmlns:p14="http://schemas.microsoft.com/office/powerpoint/2010/main" val="337477757"/>
      </p:ext>
    </p:extLst>
  </p:cSld>
  <p:clrMapOvr>
    <a:masterClrMapping/>
  </p:clrMapOvr>
  <p:transition spd="slow">
    <p:randomBar dir="vert"/>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a sign&#10;&#10;Description automatically generated">
            <a:extLst>
              <a:ext uri="{FF2B5EF4-FFF2-40B4-BE49-F238E27FC236}">
                <a16:creationId xmlns:a16="http://schemas.microsoft.com/office/drawing/2014/main" id="{6734014B-A416-4673-BAB1-79ABED9A49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4573" y="1773323"/>
            <a:ext cx="7547427" cy="5084677"/>
          </a:xfrm>
          <a:prstGeom prst="rect">
            <a:avLst/>
          </a:prstGeom>
        </p:spPr>
      </p:pic>
      <p:sp>
        <p:nvSpPr>
          <p:cNvPr id="3" name="Arrow: Right 2">
            <a:extLst>
              <a:ext uri="{FF2B5EF4-FFF2-40B4-BE49-F238E27FC236}">
                <a16:creationId xmlns:a16="http://schemas.microsoft.com/office/drawing/2014/main" id="{1FBCA36A-D7E2-4723-B41B-0E9D4081C08D}"/>
              </a:ext>
            </a:extLst>
          </p:cNvPr>
          <p:cNvSpPr/>
          <p:nvPr/>
        </p:nvSpPr>
        <p:spPr>
          <a:xfrm>
            <a:off x="2619828" y="2944368"/>
            <a:ext cx="1588006"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Speech Bubble: Oval 4">
            <a:extLst>
              <a:ext uri="{FF2B5EF4-FFF2-40B4-BE49-F238E27FC236}">
                <a16:creationId xmlns:a16="http://schemas.microsoft.com/office/drawing/2014/main" id="{E1940869-6DA2-4333-8433-B90B0489E3E7}"/>
              </a:ext>
            </a:extLst>
          </p:cNvPr>
          <p:cNvSpPr/>
          <p:nvPr/>
        </p:nvSpPr>
        <p:spPr>
          <a:xfrm>
            <a:off x="449943" y="290286"/>
            <a:ext cx="4339771" cy="2467428"/>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latin typeface="Arial" panose="020B0604020202020204" pitchFamily="34" charset="0"/>
                <a:cs typeface="Arial" panose="020B0604020202020204" pitchFamily="34" charset="0"/>
              </a:rPr>
              <a:t>In just 5 days over 500 thousand euros were collected, every citizen who was involved in buying highways received a Hero certificate in return.</a:t>
            </a:r>
          </a:p>
        </p:txBody>
      </p:sp>
    </p:spTree>
    <p:extLst>
      <p:ext uri="{BB962C8B-B14F-4D97-AF65-F5344CB8AC3E}">
        <p14:creationId xmlns:p14="http://schemas.microsoft.com/office/powerpoint/2010/main" val="253062514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prestige"/>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drawing&#10;&#10;Description automatically generated">
            <a:extLst>
              <a:ext uri="{FF2B5EF4-FFF2-40B4-BE49-F238E27FC236}">
                <a16:creationId xmlns:a16="http://schemas.microsoft.com/office/drawing/2014/main" id="{191DC840-D78C-4C0C-9F64-A8A37091D1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76425" y="762000"/>
            <a:ext cx="8439150" cy="5334000"/>
          </a:xfrm>
          <a:prstGeom prst="rect">
            <a:avLst/>
          </a:prstGeom>
        </p:spPr>
      </p:pic>
    </p:spTree>
    <p:extLst>
      <p:ext uri="{BB962C8B-B14F-4D97-AF65-F5344CB8AC3E}">
        <p14:creationId xmlns:p14="http://schemas.microsoft.com/office/powerpoint/2010/main" val="136402646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that is standing in the sand&#10;&#10;Description automatically generated">
            <a:extLst>
              <a:ext uri="{FF2B5EF4-FFF2-40B4-BE49-F238E27FC236}">
                <a16:creationId xmlns:a16="http://schemas.microsoft.com/office/drawing/2014/main" id="{AB83C0EE-C73A-4F07-9247-E11EC76D07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38850" y="15240"/>
            <a:ext cx="6153150" cy="3848100"/>
          </a:xfrm>
          <a:prstGeom prst="rect">
            <a:avLst/>
          </a:prstGeom>
        </p:spPr>
      </p:pic>
      <p:pic>
        <p:nvPicPr>
          <p:cNvPr id="5" name="Picture 4" descr="A group of people in a car&#10;&#10;Description automatically generated">
            <a:extLst>
              <a:ext uri="{FF2B5EF4-FFF2-40B4-BE49-F238E27FC236}">
                <a16:creationId xmlns:a16="http://schemas.microsoft.com/office/drawing/2014/main" id="{58659547-BCC0-41B5-94BB-91E146357D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250" y="3863340"/>
            <a:ext cx="5943600" cy="3343275"/>
          </a:xfrm>
          <a:prstGeom prst="rect">
            <a:avLst/>
          </a:prstGeom>
        </p:spPr>
      </p:pic>
      <p:sp>
        <p:nvSpPr>
          <p:cNvPr id="2" name="Cloud 1">
            <a:extLst>
              <a:ext uri="{FF2B5EF4-FFF2-40B4-BE49-F238E27FC236}">
                <a16:creationId xmlns:a16="http://schemas.microsoft.com/office/drawing/2014/main" id="{C85661E9-68B9-40B4-8475-EFB28433661C}"/>
              </a:ext>
            </a:extLst>
          </p:cNvPr>
          <p:cNvSpPr/>
          <p:nvPr/>
        </p:nvSpPr>
        <p:spPr>
          <a:xfrm>
            <a:off x="3135087" y="1402252"/>
            <a:ext cx="2903764" cy="2133599"/>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Too many accidents because we don't have highways. </a:t>
            </a:r>
          </a:p>
        </p:txBody>
      </p:sp>
      <p:sp>
        <p:nvSpPr>
          <p:cNvPr id="4" name="Cloud 3">
            <a:extLst>
              <a:ext uri="{FF2B5EF4-FFF2-40B4-BE49-F238E27FC236}">
                <a16:creationId xmlns:a16="http://schemas.microsoft.com/office/drawing/2014/main" id="{31690F8A-314C-4120-8922-69BBA8C8C161}"/>
              </a:ext>
            </a:extLst>
          </p:cNvPr>
          <p:cNvSpPr/>
          <p:nvPr/>
        </p:nvSpPr>
        <p:spPr>
          <a:xfrm>
            <a:off x="101601" y="1555933"/>
            <a:ext cx="3033485" cy="2111102"/>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He wants to change a lot of things, starting with the construction of highways. </a:t>
            </a:r>
          </a:p>
        </p:txBody>
      </p:sp>
      <p:sp>
        <p:nvSpPr>
          <p:cNvPr id="6" name="TextBox 5">
            <a:extLst>
              <a:ext uri="{FF2B5EF4-FFF2-40B4-BE49-F238E27FC236}">
                <a16:creationId xmlns:a16="http://schemas.microsoft.com/office/drawing/2014/main" id="{A2F09C77-D48C-4636-9951-AE4E4FCA7395}"/>
              </a:ext>
            </a:extLst>
          </p:cNvPr>
          <p:cNvSpPr txBox="1"/>
          <p:nvPr/>
        </p:nvSpPr>
        <p:spPr>
          <a:xfrm>
            <a:off x="972457" y="551543"/>
            <a:ext cx="2162629" cy="52322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Conclusion</a:t>
            </a:r>
          </a:p>
        </p:txBody>
      </p:sp>
      <p:sp>
        <p:nvSpPr>
          <p:cNvPr id="7" name="Explosion: 14 Points 6">
            <a:extLst>
              <a:ext uri="{FF2B5EF4-FFF2-40B4-BE49-F238E27FC236}">
                <a16:creationId xmlns:a16="http://schemas.microsoft.com/office/drawing/2014/main" id="{1E10F11E-E5D5-4445-BB22-ECAB051FA916}"/>
              </a:ext>
            </a:extLst>
          </p:cNvPr>
          <p:cNvSpPr/>
          <p:nvPr/>
        </p:nvSpPr>
        <p:spPr>
          <a:xfrm>
            <a:off x="7968344" y="4245428"/>
            <a:ext cx="3193142" cy="2612572"/>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Never gives up. He knows what to do. </a:t>
            </a:r>
          </a:p>
        </p:txBody>
      </p:sp>
    </p:spTree>
    <p:extLst>
      <p:ext uri="{BB962C8B-B14F-4D97-AF65-F5344CB8AC3E}">
        <p14:creationId xmlns:p14="http://schemas.microsoft.com/office/powerpoint/2010/main" val="2062066472"/>
      </p:ext>
    </p:extLst>
  </p:cSld>
  <p:clrMapOvr>
    <a:masterClrMapping/>
  </p:clrMapOvr>
  <p:transition spd="slow">
    <p:wheel spokes="1"/>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297DE4-5E30-4206-92C2-542C82999478}"/>
              </a:ext>
            </a:extLst>
          </p:cNvPr>
          <p:cNvSpPr txBox="1"/>
          <p:nvPr/>
        </p:nvSpPr>
        <p:spPr>
          <a:xfrm>
            <a:off x="116115" y="1117600"/>
            <a:ext cx="8432799" cy="2308324"/>
          </a:xfrm>
          <a:prstGeom prst="rect">
            <a:avLst/>
          </a:prstGeom>
          <a:noFill/>
        </p:spPr>
        <p:txBody>
          <a:bodyPr wrap="square" rtlCol="0">
            <a:spAutoFit/>
          </a:bodyPr>
          <a:lstStyle/>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McGahan, A., Zelner, B. and Barney, J., 2013. Entrepreneurship in the Public Interest: Introduction to the Special Issue. </a:t>
            </a:r>
            <a:r>
              <a:rPr lang="en-GB" i="1" dirty="0">
                <a:latin typeface="Arial" panose="020B0604020202020204" pitchFamily="34" charset="0"/>
                <a:cs typeface="Arial" panose="020B0604020202020204" pitchFamily="34" charset="0"/>
              </a:rPr>
              <a:t>Strategic Entrepreneurship Journal</a:t>
            </a:r>
            <a:r>
              <a:rPr lang="en-GB" dirty="0">
                <a:latin typeface="Arial" panose="020B0604020202020204" pitchFamily="34" charset="0"/>
                <a:cs typeface="Arial" panose="020B0604020202020204" pitchFamily="34" charset="0"/>
              </a:rPr>
              <a:t>, 7(1), pp.1-5.</a:t>
            </a:r>
          </a:p>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Ivanovic, H., 2020. </a:t>
            </a:r>
            <a:r>
              <a:rPr lang="en-GB" i="1" dirty="0">
                <a:latin typeface="Arial" panose="020B0604020202020204" pitchFamily="34" charset="0"/>
                <a:cs typeface="Arial" panose="020B0604020202020204" pitchFamily="34" charset="0"/>
              </a:rPr>
              <a:t>The Hero From Suceava</a:t>
            </a:r>
            <a:r>
              <a:rPr lang="en-GB" dirty="0">
                <a:latin typeface="Arial" panose="020B0604020202020204" pitchFamily="34" charset="0"/>
                <a:cs typeface="Arial" panose="020B0604020202020204" pitchFamily="34" charset="0"/>
              </a:rPr>
              <a:t>. [Interview]</a:t>
            </a:r>
          </a:p>
          <a:p>
            <a:pPr marL="285750" lvl="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Pelivan, D., 2020. </a:t>
            </a:r>
            <a:r>
              <a:rPr lang="en-GB" i="1" dirty="0">
                <a:latin typeface="Arial" panose="020B0604020202020204" pitchFamily="34" charset="0"/>
                <a:cs typeface="Arial" panose="020B0604020202020204" pitchFamily="34" charset="0"/>
              </a:rPr>
              <a:t>The Beggining Of Entrepreneur- Stefan Mandachi</a:t>
            </a:r>
            <a:r>
              <a:rPr lang="en-GB" dirty="0">
                <a:latin typeface="Arial" panose="020B0604020202020204" pitchFamily="34" charset="0"/>
                <a:cs typeface="Arial" panose="020B0604020202020204" pitchFamily="34" charset="0"/>
              </a:rPr>
              <a:t>. [online] YouTube. Available at: &lt;https://www.youtube.com/watch?v=LrXN4RovyYs&gt; [Accessed 19 June 2020].</a:t>
            </a:r>
          </a:p>
          <a:p>
            <a:pPr lvl="0"/>
            <a:endParaRPr lang="en-GB" dirty="0"/>
          </a:p>
        </p:txBody>
      </p:sp>
      <p:pic>
        <p:nvPicPr>
          <p:cNvPr id="4" name="Picture 3" descr="A picture containing brick&#10;&#10;Description automatically generated">
            <a:extLst>
              <a:ext uri="{FF2B5EF4-FFF2-40B4-BE49-F238E27FC236}">
                <a16:creationId xmlns:a16="http://schemas.microsoft.com/office/drawing/2014/main" id="{8AC80C7B-B3EE-4B8F-ACF3-D2AD60F7D6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425924"/>
            <a:ext cx="11952516" cy="3323219"/>
          </a:xfrm>
          <a:prstGeom prst="rect">
            <a:avLst/>
          </a:prstGeom>
        </p:spPr>
      </p:pic>
      <p:pic>
        <p:nvPicPr>
          <p:cNvPr id="8" name="Picture 7" descr="A picture containing food&#10;&#10;Description automatically generated">
            <a:extLst>
              <a:ext uri="{FF2B5EF4-FFF2-40B4-BE49-F238E27FC236}">
                <a16:creationId xmlns:a16="http://schemas.microsoft.com/office/drawing/2014/main" id="{2E3A21D2-1037-40F2-A308-D2A019ECAA5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56601" y="108857"/>
            <a:ext cx="3788229" cy="3055257"/>
          </a:xfrm>
          <a:prstGeom prst="rect">
            <a:avLst/>
          </a:prstGeom>
        </p:spPr>
      </p:pic>
    </p:spTree>
    <p:extLst>
      <p:ext uri="{BB962C8B-B14F-4D97-AF65-F5344CB8AC3E}">
        <p14:creationId xmlns:p14="http://schemas.microsoft.com/office/powerpoint/2010/main" val="216964331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68</TotalTime>
  <Words>392</Words>
  <Application>Microsoft Office PowerPoint</Application>
  <PresentationFormat>Widescreen</PresentationFormat>
  <Paragraphs>26</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Calibri Light</vt:lpstr>
      <vt:lpstr>Wingdings</vt:lpstr>
      <vt:lpstr>Office Theme</vt:lpstr>
      <vt:lpstr>              Entrepreneurship                   (M5X01926) </vt:lpstr>
      <vt:lpstr>Stefan Mandachi - Entrepreneur</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gunifrate@yahoo.com</dc:creator>
  <cp:lastModifiedBy>andreea sandru</cp:lastModifiedBy>
  <cp:revision>8</cp:revision>
  <dcterms:created xsi:type="dcterms:W3CDTF">2020-06-19T11:32:08Z</dcterms:created>
  <dcterms:modified xsi:type="dcterms:W3CDTF">2020-06-19T13:10:13Z</dcterms:modified>
</cp:coreProperties>
</file>