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6"/>
  </p:notesMasterIdLst>
  <p:sldIdLst>
    <p:sldId id="256" r:id="rId5"/>
    <p:sldId id="257" r:id="rId6"/>
    <p:sldId id="258" r:id="rId7"/>
    <p:sldId id="259" r:id="rId8"/>
    <p:sldId id="260" r:id="rId9"/>
    <p:sldId id="262" r:id="rId10"/>
    <p:sldId id="267" r:id="rId11"/>
    <p:sldId id="268" r:id="rId12"/>
    <p:sldId id="264"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BDA000-FC1D-4E6A-85BC-EA3901CB34AC}" v="29" dt="2025-11-10T13:38:57.1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60" d="100"/>
          <a:sy n="60" d="100"/>
        </p:scale>
        <p:origin x="114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84F071-2196-40C3-BB88-9954E8AFD6D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BC7A7AF-F842-4FF4-8C60-85F5C364B2F5}">
      <dgm:prSet/>
      <dgm:spPr/>
      <dgm:t>
        <a:bodyPr/>
        <a:lstStyle/>
        <a:p>
          <a:r>
            <a:rPr lang="en-GB" b="1"/>
            <a:t>Introduction </a:t>
          </a:r>
          <a:endParaRPr lang="en-US"/>
        </a:p>
      </dgm:t>
    </dgm:pt>
    <dgm:pt modelId="{C4C72020-A5EC-4C06-BE7E-DD881C63F0E3}" type="parTrans" cxnId="{18BB8824-3D10-427A-A3DF-D80360D9ADAD}">
      <dgm:prSet/>
      <dgm:spPr/>
      <dgm:t>
        <a:bodyPr/>
        <a:lstStyle/>
        <a:p>
          <a:endParaRPr lang="en-US"/>
        </a:p>
      </dgm:t>
    </dgm:pt>
    <dgm:pt modelId="{15F49CC0-F3F2-4013-A1B6-06743DFF79C6}" type="sibTrans" cxnId="{18BB8824-3D10-427A-A3DF-D80360D9ADAD}">
      <dgm:prSet/>
      <dgm:spPr/>
      <dgm:t>
        <a:bodyPr/>
        <a:lstStyle/>
        <a:p>
          <a:endParaRPr lang="en-US"/>
        </a:p>
      </dgm:t>
    </dgm:pt>
    <dgm:pt modelId="{6CBBD074-EB58-4F7F-B37E-8AA8B90AD994}">
      <dgm:prSet/>
      <dgm:spPr/>
      <dgm:t>
        <a:bodyPr/>
        <a:lstStyle/>
        <a:p>
          <a:r>
            <a:rPr lang="en-GB" b="1"/>
            <a:t>Company background Green Haven Florist founded in 2016 in Norwich UK</a:t>
          </a:r>
          <a:endParaRPr lang="en-US"/>
        </a:p>
      </dgm:t>
    </dgm:pt>
    <dgm:pt modelId="{056CF365-7215-4ED2-BBE5-CBA3E6507E40}" type="parTrans" cxnId="{691EBB4C-115B-475C-AABD-42B38C5631DA}">
      <dgm:prSet/>
      <dgm:spPr/>
      <dgm:t>
        <a:bodyPr/>
        <a:lstStyle/>
        <a:p>
          <a:endParaRPr lang="en-US"/>
        </a:p>
      </dgm:t>
    </dgm:pt>
    <dgm:pt modelId="{6213247B-4428-48C9-BB7F-1D6B50A8A440}" type="sibTrans" cxnId="{691EBB4C-115B-475C-AABD-42B38C5631DA}">
      <dgm:prSet/>
      <dgm:spPr/>
      <dgm:t>
        <a:bodyPr/>
        <a:lstStyle/>
        <a:p>
          <a:endParaRPr lang="en-US"/>
        </a:p>
      </dgm:t>
    </dgm:pt>
    <dgm:pt modelId="{D72A1FE2-E4CF-453A-B9DF-69BC0F0001B4}">
      <dgm:prSet/>
      <dgm:spPr/>
      <dgm:t>
        <a:bodyPr/>
        <a:lstStyle/>
        <a:p>
          <a:r>
            <a:rPr lang="en-GB" b="1"/>
            <a:t>Problem: nature and scope</a:t>
          </a:r>
          <a:endParaRPr lang="en-US"/>
        </a:p>
      </dgm:t>
    </dgm:pt>
    <dgm:pt modelId="{8063C113-A2D6-4F4E-A18C-2421549098CB}" type="parTrans" cxnId="{F39B8BF2-F760-46F5-9BEF-3D700721A72E}">
      <dgm:prSet/>
      <dgm:spPr/>
      <dgm:t>
        <a:bodyPr/>
        <a:lstStyle/>
        <a:p>
          <a:endParaRPr lang="en-US"/>
        </a:p>
      </dgm:t>
    </dgm:pt>
    <dgm:pt modelId="{7705A069-6268-4651-BF47-48C70C0631EB}" type="sibTrans" cxnId="{F39B8BF2-F760-46F5-9BEF-3D700721A72E}">
      <dgm:prSet/>
      <dgm:spPr/>
      <dgm:t>
        <a:bodyPr/>
        <a:lstStyle/>
        <a:p>
          <a:endParaRPr lang="en-US"/>
        </a:p>
      </dgm:t>
    </dgm:pt>
    <dgm:pt modelId="{BD6DAAB0-4512-4386-AD54-D1D6ACB1219D}">
      <dgm:prSet/>
      <dgm:spPr/>
      <dgm:t>
        <a:bodyPr/>
        <a:lstStyle/>
        <a:p>
          <a:r>
            <a:rPr lang="en-GB" b="1" dirty="0"/>
            <a:t>PESTLE ANALYSIS: Green haven florist</a:t>
          </a:r>
          <a:endParaRPr lang="en-US" dirty="0"/>
        </a:p>
      </dgm:t>
    </dgm:pt>
    <dgm:pt modelId="{75A91B4B-A318-4AD0-846B-211F7F6D31A8}" type="parTrans" cxnId="{AFF873F9-96DC-40F6-B6DB-738428A5305A}">
      <dgm:prSet/>
      <dgm:spPr/>
      <dgm:t>
        <a:bodyPr/>
        <a:lstStyle/>
        <a:p>
          <a:endParaRPr lang="en-US"/>
        </a:p>
      </dgm:t>
    </dgm:pt>
    <dgm:pt modelId="{6F865701-708C-4484-9D91-46FFC15B1E91}" type="sibTrans" cxnId="{AFF873F9-96DC-40F6-B6DB-738428A5305A}">
      <dgm:prSet/>
      <dgm:spPr/>
      <dgm:t>
        <a:bodyPr/>
        <a:lstStyle/>
        <a:p>
          <a:endParaRPr lang="en-US"/>
        </a:p>
      </dgm:t>
    </dgm:pt>
    <dgm:pt modelId="{08D1A885-41D3-43D8-8110-210189686D17}">
      <dgm:prSet/>
      <dgm:spPr/>
      <dgm:t>
        <a:bodyPr/>
        <a:lstStyle/>
        <a:p>
          <a:r>
            <a:rPr lang="en-GB" b="1"/>
            <a:t>Cause and effect analysis: Fishbone diagram</a:t>
          </a:r>
          <a:endParaRPr lang="en-US"/>
        </a:p>
      </dgm:t>
    </dgm:pt>
    <dgm:pt modelId="{133C77F1-C610-453D-BFA6-F7FE67DB5A1E}" type="parTrans" cxnId="{7EBBB056-D3C7-434A-8637-78A1A60B4D0D}">
      <dgm:prSet/>
      <dgm:spPr/>
      <dgm:t>
        <a:bodyPr/>
        <a:lstStyle/>
        <a:p>
          <a:endParaRPr lang="en-US"/>
        </a:p>
      </dgm:t>
    </dgm:pt>
    <dgm:pt modelId="{0525D040-A951-43F3-9378-30F5D1F0AFE7}" type="sibTrans" cxnId="{7EBBB056-D3C7-434A-8637-78A1A60B4D0D}">
      <dgm:prSet/>
      <dgm:spPr/>
      <dgm:t>
        <a:bodyPr/>
        <a:lstStyle/>
        <a:p>
          <a:endParaRPr lang="en-US"/>
        </a:p>
      </dgm:t>
    </dgm:pt>
    <dgm:pt modelId="{185B7B7A-1E6F-4526-A575-F6C121E5F76E}">
      <dgm:prSet/>
      <dgm:spPr/>
      <dgm:t>
        <a:bodyPr/>
        <a:lstStyle/>
        <a:p>
          <a:r>
            <a:rPr lang="en-GB" b="1"/>
            <a:t>Conclusion</a:t>
          </a:r>
          <a:endParaRPr lang="en-US"/>
        </a:p>
      </dgm:t>
    </dgm:pt>
    <dgm:pt modelId="{908B2DCB-B379-427B-867A-E760D8F0BB67}" type="parTrans" cxnId="{5A3E9E83-D44B-4EAE-B2E0-7F67429D0189}">
      <dgm:prSet/>
      <dgm:spPr/>
      <dgm:t>
        <a:bodyPr/>
        <a:lstStyle/>
        <a:p>
          <a:endParaRPr lang="en-US"/>
        </a:p>
      </dgm:t>
    </dgm:pt>
    <dgm:pt modelId="{22022480-9BCB-4AFB-A0D1-89C4ACF1D82B}" type="sibTrans" cxnId="{5A3E9E83-D44B-4EAE-B2E0-7F67429D0189}">
      <dgm:prSet/>
      <dgm:spPr/>
      <dgm:t>
        <a:bodyPr/>
        <a:lstStyle/>
        <a:p>
          <a:endParaRPr lang="en-US"/>
        </a:p>
      </dgm:t>
    </dgm:pt>
    <dgm:pt modelId="{B3827A71-1370-4DE1-A6CE-6ABFA63E3FF2}">
      <dgm:prSet/>
      <dgm:spPr/>
      <dgm:t>
        <a:bodyPr/>
        <a:lstStyle/>
        <a:p>
          <a:r>
            <a:rPr lang="en-GB" b="1"/>
            <a:t>References</a:t>
          </a:r>
          <a:endParaRPr lang="en-US"/>
        </a:p>
      </dgm:t>
    </dgm:pt>
    <dgm:pt modelId="{807D51BC-1052-4362-A58B-10F4ECAA4215}" type="parTrans" cxnId="{F4C7C277-1DB8-4CEC-BAD3-D3E7DDCB2B65}">
      <dgm:prSet/>
      <dgm:spPr/>
      <dgm:t>
        <a:bodyPr/>
        <a:lstStyle/>
        <a:p>
          <a:endParaRPr lang="en-US"/>
        </a:p>
      </dgm:t>
    </dgm:pt>
    <dgm:pt modelId="{FBEBD48F-E021-44FF-B8BF-AFCD50C3D14C}" type="sibTrans" cxnId="{F4C7C277-1DB8-4CEC-BAD3-D3E7DDCB2B65}">
      <dgm:prSet/>
      <dgm:spPr/>
      <dgm:t>
        <a:bodyPr/>
        <a:lstStyle/>
        <a:p>
          <a:endParaRPr lang="en-US"/>
        </a:p>
      </dgm:t>
    </dgm:pt>
    <dgm:pt modelId="{397D0928-1FDB-468F-964A-9094804B7F73}" type="pres">
      <dgm:prSet presAssocID="{EE84F071-2196-40C3-BB88-9954E8AFD6DA}" presName="vert0" presStyleCnt="0">
        <dgm:presLayoutVars>
          <dgm:dir/>
          <dgm:animOne val="branch"/>
          <dgm:animLvl val="lvl"/>
        </dgm:presLayoutVars>
      </dgm:prSet>
      <dgm:spPr/>
    </dgm:pt>
    <dgm:pt modelId="{9875A7C5-1C27-41EF-84A0-2579334ABAB6}" type="pres">
      <dgm:prSet presAssocID="{DBC7A7AF-F842-4FF4-8C60-85F5C364B2F5}" presName="thickLine" presStyleLbl="alignNode1" presStyleIdx="0" presStyleCnt="7"/>
      <dgm:spPr/>
    </dgm:pt>
    <dgm:pt modelId="{CB9AABF4-F245-44DD-95B6-4BCC200AD72A}" type="pres">
      <dgm:prSet presAssocID="{DBC7A7AF-F842-4FF4-8C60-85F5C364B2F5}" presName="horz1" presStyleCnt="0"/>
      <dgm:spPr/>
    </dgm:pt>
    <dgm:pt modelId="{E9B7F028-9FD7-4E42-8F3B-8280ADF0A331}" type="pres">
      <dgm:prSet presAssocID="{DBC7A7AF-F842-4FF4-8C60-85F5C364B2F5}" presName="tx1" presStyleLbl="revTx" presStyleIdx="0" presStyleCnt="7"/>
      <dgm:spPr/>
    </dgm:pt>
    <dgm:pt modelId="{F295A747-B41B-4D05-AF08-0416EC27DF00}" type="pres">
      <dgm:prSet presAssocID="{DBC7A7AF-F842-4FF4-8C60-85F5C364B2F5}" presName="vert1" presStyleCnt="0"/>
      <dgm:spPr/>
    </dgm:pt>
    <dgm:pt modelId="{50F55E84-FC2B-45B8-A535-3CA8D5F16B9E}" type="pres">
      <dgm:prSet presAssocID="{6CBBD074-EB58-4F7F-B37E-8AA8B90AD994}" presName="thickLine" presStyleLbl="alignNode1" presStyleIdx="1" presStyleCnt="7"/>
      <dgm:spPr/>
    </dgm:pt>
    <dgm:pt modelId="{577FE5CE-E254-4915-BB21-C22664210779}" type="pres">
      <dgm:prSet presAssocID="{6CBBD074-EB58-4F7F-B37E-8AA8B90AD994}" presName="horz1" presStyleCnt="0"/>
      <dgm:spPr/>
    </dgm:pt>
    <dgm:pt modelId="{2499FB8D-B0D5-4437-B21B-39859F3D9625}" type="pres">
      <dgm:prSet presAssocID="{6CBBD074-EB58-4F7F-B37E-8AA8B90AD994}" presName="tx1" presStyleLbl="revTx" presStyleIdx="1" presStyleCnt="7"/>
      <dgm:spPr/>
    </dgm:pt>
    <dgm:pt modelId="{8C7384D3-21A2-4F84-8DA8-B7B72AC1A8DA}" type="pres">
      <dgm:prSet presAssocID="{6CBBD074-EB58-4F7F-B37E-8AA8B90AD994}" presName="vert1" presStyleCnt="0"/>
      <dgm:spPr/>
    </dgm:pt>
    <dgm:pt modelId="{D58ABCFA-4444-444E-9040-482D0450AA17}" type="pres">
      <dgm:prSet presAssocID="{D72A1FE2-E4CF-453A-B9DF-69BC0F0001B4}" presName="thickLine" presStyleLbl="alignNode1" presStyleIdx="2" presStyleCnt="7"/>
      <dgm:spPr/>
    </dgm:pt>
    <dgm:pt modelId="{DBD050C3-3F93-4C58-BCBE-F235646EED26}" type="pres">
      <dgm:prSet presAssocID="{D72A1FE2-E4CF-453A-B9DF-69BC0F0001B4}" presName="horz1" presStyleCnt="0"/>
      <dgm:spPr/>
    </dgm:pt>
    <dgm:pt modelId="{66BB0F96-3045-4332-A6D9-8088256666C6}" type="pres">
      <dgm:prSet presAssocID="{D72A1FE2-E4CF-453A-B9DF-69BC0F0001B4}" presName="tx1" presStyleLbl="revTx" presStyleIdx="2" presStyleCnt="7"/>
      <dgm:spPr/>
    </dgm:pt>
    <dgm:pt modelId="{2CD00965-CC01-418B-956A-0530F2F67360}" type="pres">
      <dgm:prSet presAssocID="{D72A1FE2-E4CF-453A-B9DF-69BC0F0001B4}" presName="vert1" presStyleCnt="0"/>
      <dgm:spPr/>
    </dgm:pt>
    <dgm:pt modelId="{B063FA36-C897-4312-BADC-A02E12510FA9}" type="pres">
      <dgm:prSet presAssocID="{BD6DAAB0-4512-4386-AD54-D1D6ACB1219D}" presName="thickLine" presStyleLbl="alignNode1" presStyleIdx="3" presStyleCnt="7"/>
      <dgm:spPr/>
    </dgm:pt>
    <dgm:pt modelId="{6AD895E6-556C-4E32-999C-FB905BB96E4A}" type="pres">
      <dgm:prSet presAssocID="{BD6DAAB0-4512-4386-AD54-D1D6ACB1219D}" presName="horz1" presStyleCnt="0"/>
      <dgm:spPr/>
    </dgm:pt>
    <dgm:pt modelId="{EA92A5B2-0E4B-4DCF-A55B-7D81BEDAD812}" type="pres">
      <dgm:prSet presAssocID="{BD6DAAB0-4512-4386-AD54-D1D6ACB1219D}" presName="tx1" presStyleLbl="revTx" presStyleIdx="3" presStyleCnt="7"/>
      <dgm:spPr/>
    </dgm:pt>
    <dgm:pt modelId="{300D92DD-93DD-4416-AD90-4B3B5407E41F}" type="pres">
      <dgm:prSet presAssocID="{BD6DAAB0-4512-4386-AD54-D1D6ACB1219D}" presName="vert1" presStyleCnt="0"/>
      <dgm:spPr/>
    </dgm:pt>
    <dgm:pt modelId="{7D0F243A-7F64-49B0-964C-5DA7EF24ED34}" type="pres">
      <dgm:prSet presAssocID="{08D1A885-41D3-43D8-8110-210189686D17}" presName="thickLine" presStyleLbl="alignNode1" presStyleIdx="4" presStyleCnt="7"/>
      <dgm:spPr/>
    </dgm:pt>
    <dgm:pt modelId="{7874F717-52E8-4B6C-B524-E6785D8CB6FA}" type="pres">
      <dgm:prSet presAssocID="{08D1A885-41D3-43D8-8110-210189686D17}" presName="horz1" presStyleCnt="0"/>
      <dgm:spPr/>
    </dgm:pt>
    <dgm:pt modelId="{DF6ED3BA-87B9-4B22-8E74-C39A00A4E702}" type="pres">
      <dgm:prSet presAssocID="{08D1A885-41D3-43D8-8110-210189686D17}" presName="tx1" presStyleLbl="revTx" presStyleIdx="4" presStyleCnt="7"/>
      <dgm:spPr/>
    </dgm:pt>
    <dgm:pt modelId="{BE681E8A-7EEC-499D-AD03-96AE1DA2ED13}" type="pres">
      <dgm:prSet presAssocID="{08D1A885-41D3-43D8-8110-210189686D17}" presName="vert1" presStyleCnt="0"/>
      <dgm:spPr/>
    </dgm:pt>
    <dgm:pt modelId="{E03B96E1-4A70-44CD-8F5E-92D74C0104EF}" type="pres">
      <dgm:prSet presAssocID="{185B7B7A-1E6F-4526-A575-F6C121E5F76E}" presName="thickLine" presStyleLbl="alignNode1" presStyleIdx="5" presStyleCnt="7"/>
      <dgm:spPr/>
    </dgm:pt>
    <dgm:pt modelId="{C56EFFBD-145E-4453-9FD5-7406128FC797}" type="pres">
      <dgm:prSet presAssocID="{185B7B7A-1E6F-4526-A575-F6C121E5F76E}" presName="horz1" presStyleCnt="0"/>
      <dgm:spPr/>
    </dgm:pt>
    <dgm:pt modelId="{31821715-EB13-4501-B35D-AC831B1A34EC}" type="pres">
      <dgm:prSet presAssocID="{185B7B7A-1E6F-4526-A575-F6C121E5F76E}" presName="tx1" presStyleLbl="revTx" presStyleIdx="5" presStyleCnt="7"/>
      <dgm:spPr/>
    </dgm:pt>
    <dgm:pt modelId="{C5DB6DCF-0CCC-4F11-8BD5-83F71468520F}" type="pres">
      <dgm:prSet presAssocID="{185B7B7A-1E6F-4526-A575-F6C121E5F76E}" presName="vert1" presStyleCnt="0"/>
      <dgm:spPr/>
    </dgm:pt>
    <dgm:pt modelId="{7A5B2128-B3A7-4986-9B2E-50C93D87DCE4}" type="pres">
      <dgm:prSet presAssocID="{B3827A71-1370-4DE1-A6CE-6ABFA63E3FF2}" presName="thickLine" presStyleLbl="alignNode1" presStyleIdx="6" presStyleCnt="7"/>
      <dgm:spPr/>
    </dgm:pt>
    <dgm:pt modelId="{91B11A66-49A2-4CE4-B851-B68E69B46470}" type="pres">
      <dgm:prSet presAssocID="{B3827A71-1370-4DE1-A6CE-6ABFA63E3FF2}" presName="horz1" presStyleCnt="0"/>
      <dgm:spPr/>
    </dgm:pt>
    <dgm:pt modelId="{F188C03A-97BE-4394-BF45-F0FD98BD0195}" type="pres">
      <dgm:prSet presAssocID="{B3827A71-1370-4DE1-A6CE-6ABFA63E3FF2}" presName="tx1" presStyleLbl="revTx" presStyleIdx="6" presStyleCnt="7"/>
      <dgm:spPr/>
    </dgm:pt>
    <dgm:pt modelId="{86795513-E081-4CD6-AA97-70ECAB63FB45}" type="pres">
      <dgm:prSet presAssocID="{B3827A71-1370-4DE1-A6CE-6ABFA63E3FF2}" presName="vert1" presStyleCnt="0"/>
      <dgm:spPr/>
    </dgm:pt>
  </dgm:ptLst>
  <dgm:cxnLst>
    <dgm:cxn modelId="{64FEE610-4D0C-4ACC-9FB0-0718B0C28419}" type="presOf" srcId="{185B7B7A-1E6F-4526-A575-F6C121E5F76E}" destId="{31821715-EB13-4501-B35D-AC831B1A34EC}" srcOrd="0" destOrd="0" presId="urn:microsoft.com/office/officeart/2008/layout/LinedList"/>
    <dgm:cxn modelId="{34E3EB17-8772-46C0-82C5-0884BF8AE00C}" type="presOf" srcId="{BD6DAAB0-4512-4386-AD54-D1D6ACB1219D}" destId="{EA92A5B2-0E4B-4DCF-A55B-7D81BEDAD812}" srcOrd="0" destOrd="0" presId="urn:microsoft.com/office/officeart/2008/layout/LinedList"/>
    <dgm:cxn modelId="{18BB8824-3D10-427A-A3DF-D80360D9ADAD}" srcId="{EE84F071-2196-40C3-BB88-9954E8AFD6DA}" destId="{DBC7A7AF-F842-4FF4-8C60-85F5C364B2F5}" srcOrd="0" destOrd="0" parTransId="{C4C72020-A5EC-4C06-BE7E-DD881C63F0E3}" sibTransId="{15F49CC0-F3F2-4013-A1B6-06743DFF79C6}"/>
    <dgm:cxn modelId="{7783CB2A-29ED-46A2-BFA6-4BE89A73161A}" type="presOf" srcId="{D72A1FE2-E4CF-453A-B9DF-69BC0F0001B4}" destId="{66BB0F96-3045-4332-A6D9-8088256666C6}" srcOrd="0" destOrd="0" presId="urn:microsoft.com/office/officeart/2008/layout/LinedList"/>
    <dgm:cxn modelId="{691EBB4C-115B-475C-AABD-42B38C5631DA}" srcId="{EE84F071-2196-40C3-BB88-9954E8AFD6DA}" destId="{6CBBD074-EB58-4F7F-B37E-8AA8B90AD994}" srcOrd="1" destOrd="0" parTransId="{056CF365-7215-4ED2-BBE5-CBA3E6507E40}" sibTransId="{6213247B-4428-48C9-BB7F-1D6B50A8A440}"/>
    <dgm:cxn modelId="{7EBBB056-D3C7-434A-8637-78A1A60B4D0D}" srcId="{EE84F071-2196-40C3-BB88-9954E8AFD6DA}" destId="{08D1A885-41D3-43D8-8110-210189686D17}" srcOrd="4" destOrd="0" parTransId="{133C77F1-C610-453D-BFA6-F7FE67DB5A1E}" sibTransId="{0525D040-A951-43F3-9378-30F5D1F0AFE7}"/>
    <dgm:cxn modelId="{F4C7C277-1DB8-4CEC-BAD3-D3E7DDCB2B65}" srcId="{EE84F071-2196-40C3-BB88-9954E8AFD6DA}" destId="{B3827A71-1370-4DE1-A6CE-6ABFA63E3FF2}" srcOrd="6" destOrd="0" parTransId="{807D51BC-1052-4362-A58B-10F4ECAA4215}" sibTransId="{FBEBD48F-E021-44FF-B8BF-AFCD50C3D14C}"/>
    <dgm:cxn modelId="{13472D5A-8E9F-4A3B-BE46-D125385817D0}" type="presOf" srcId="{DBC7A7AF-F842-4FF4-8C60-85F5C364B2F5}" destId="{E9B7F028-9FD7-4E42-8F3B-8280ADF0A331}" srcOrd="0" destOrd="0" presId="urn:microsoft.com/office/officeart/2008/layout/LinedList"/>
    <dgm:cxn modelId="{0562E37C-695D-464E-88B1-062BA4E37BAF}" type="presOf" srcId="{B3827A71-1370-4DE1-A6CE-6ABFA63E3FF2}" destId="{F188C03A-97BE-4394-BF45-F0FD98BD0195}" srcOrd="0" destOrd="0" presId="urn:microsoft.com/office/officeart/2008/layout/LinedList"/>
    <dgm:cxn modelId="{5A3E9E83-D44B-4EAE-B2E0-7F67429D0189}" srcId="{EE84F071-2196-40C3-BB88-9954E8AFD6DA}" destId="{185B7B7A-1E6F-4526-A575-F6C121E5F76E}" srcOrd="5" destOrd="0" parTransId="{908B2DCB-B379-427B-867A-E760D8F0BB67}" sibTransId="{22022480-9BCB-4AFB-A0D1-89C4ACF1D82B}"/>
    <dgm:cxn modelId="{EB2B2498-ABC1-4E98-817A-08EB7328F0C7}" type="presOf" srcId="{08D1A885-41D3-43D8-8110-210189686D17}" destId="{DF6ED3BA-87B9-4B22-8E74-C39A00A4E702}" srcOrd="0" destOrd="0" presId="urn:microsoft.com/office/officeart/2008/layout/LinedList"/>
    <dgm:cxn modelId="{325F4AB8-FCFF-4F8E-BC46-9C416B04FE3B}" type="presOf" srcId="{6CBBD074-EB58-4F7F-B37E-8AA8B90AD994}" destId="{2499FB8D-B0D5-4437-B21B-39859F3D9625}" srcOrd="0" destOrd="0" presId="urn:microsoft.com/office/officeart/2008/layout/LinedList"/>
    <dgm:cxn modelId="{474EDDE8-B218-47FB-9BD8-1549B62BA5D5}" type="presOf" srcId="{EE84F071-2196-40C3-BB88-9954E8AFD6DA}" destId="{397D0928-1FDB-468F-964A-9094804B7F73}" srcOrd="0" destOrd="0" presId="urn:microsoft.com/office/officeart/2008/layout/LinedList"/>
    <dgm:cxn modelId="{F39B8BF2-F760-46F5-9BEF-3D700721A72E}" srcId="{EE84F071-2196-40C3-BB88-9954E8AFD6DA}" destId="{D72A1FE2-E4CF-453A-B9DF-69BC0F0001B4}" srcOrd="2" destOrd="0" parTransId="{8063C113-A2D6-4F4E-A18C-2421549098CB}" sibTransId="{7705A069-6268-4651-BF47-48C70C0631EB}"/>
    <dgm:cxn modelId="{AFF873F9-96DC-40F6-B6DB-738428A5305A}" srcId="{EE84F071-2196-40C3-BB88-9954E8AFD6DA}" destId="{BD6DAAB0-4512-4386-AD54-D1D6ACB1219D}" srcOrd="3" destOrd="0" parTransId="{75A91B4B-A318-4AD0-846B-211F7F6D31A8}" sibTransId="{6F865701-708C-4484-9D91-46FFC15B1E91}"/>
    <dgm:cxn modelId="{8CDD0D3B-437F-4F0B-A183-B9EA45695AF1}" type="presParOf" srcId="{397D0928-1FDB-468F-964A-9094804B7F73}" destId="{9875A7C5-1C27-41EF-84A0-2579334ABAB6}" srcOrd="0" destOrd="0" presId="urn:microsoft.com/office/officeart/2008/layout/LinedList"/>
    <dgm:cxn modelId="{8C799236-CAAC-47FA-9CF6-46ACED318E65}" type="presParOf" srcId="{397D0928-1FDB-468F-964A-9094804B7F73}" destId="{CB9AABF4-F245-44DD-95B6-4BCC200AD72A}" srcOrd="1" destOrd="0" presId="urn:microsoft.com/office/officeart/2008/layout/LinedList"/>
    <dgm:cxn modelId="{3A1D4164-C13F-4404-A747-363E903C56E2}" type="presParOf" srcId="{CB9AABF4-F245-44DD-95B6-4BCC200AD72A}" destId="{E9B7F028-9FD7-4E42-8F3B-8280ADF0A331}" srcOrd="0" destOrd="0" presId="urn:microsoft.com/office/officeart/2008/layout/LinedList"/>
    <dgm:cxn modelId="{BCD34F5C-AC58-4754-AC0F-241FF5CE3E3F}" type="presParOf" srcId="{CB9AABF4-F245-44DD-95B6-4BCC200AD72A}" destId="{F295A747-B41B-4D05-AF08-0416EC27DF00}" srcOrd="1" destOrd="0" presId="urn:microsoft.com/office/officeart/2008/layout/LinedList"/>
    <dgm:cxn modelId="{DAC0F140-CB25-4391-807A-D1F949F9F044}" type="presParOf" srcId="{397D0928-1FDB-468F-964A-9094804B7F73}" destId="{50F55E84-FC2B-45B8-A535-3CA8D5F16B9E}" srcOrd="2" destOrd="0" presId="urn:microsoft.com/office/officeart/2008/layout/LinedList"/>
    <dgm:cxn modelId="{E35D26E8-DC93-4B62-B3CB-C6B9FDCADEBD}" type="presParOf" srcId="{397D0928-1FDB-468F-964A-9094804B7F73}" destId="{577FE5CE-E254-4915-BB21-C22664210779}" srcOrd="3" destOrd="0" presId="urn:microsoft.com/office/officeart/2008/layout/LinedList"/>
    <dgm:cxn modelId="{C75826E8-640A-4068-8EE0-1F3723716668}" type="presParOf" srcId="{577FE5CE-E254-4915-BB21-C22664210779}" destId="{2499FB8D-B0D5-4437-B21B-39859F3D9625}" srcOrd="0" destOrd="0" presId="urn:microsoft.com/office/officeart/2008/layout/LinedList"/>
    <dgm:cxn modelId="{0A01062A-7748-4D41-8E00-D5FBC44475C3}" type="presParOf" srcId="{577FE5CE-E254-4915-BB21-C22664210779}" destId="{8C7384D3-21A2-4F84-8DA8-B7B72AC1A8DA}" srcOrd="1" destOrd="0" presId="urn:microsoft.com/office/officeart/2008/layout/LinedList"/>
    <dgm:cxn modelId="{20BFC335-D1C4-42FB-8191-B826FC81D3FF}" type="presParOf" srcId="{397D0928-1FDB-468F-964A-9094804B7F73}" destId="{D58ABCFA-4444-444E-9040-482D0450AA17}" srcOrd="4" destOrd="0" presId="urn:microsoft.com/office/officeart/2008/layout/LinedList"/>
    <dgm:cxn modelId="{3BF22AAB-CAED-4422-B420-DF9EFAC43227}" type="presParOf" srcId="{397D0928-1FDB-468F-964A-9094804B7F73}" destId="{DBD050C3-3F93-4C58-BCBE-F235646EED26}" srcOrd="5" destOrd="0" presId="urn:microsoft.com/office/officeart/2008/layout/LinedList"/>
    <dgm:cxn modelId="{8910133D-22A9-4DF9-97DF-117E38108372}" type="presParOf" srcId="{DBD050C3-3F93-4C58-BCBE-F235646EED26}" destId="{66BB0F96-3045-4332-A6D9-8088256666C6}" srcOrd="0" destOrd="0" presId="urn:microsoft.com/office/officeart/2008/layout/LinedList"/>
    <dgm:cxn modelId="{6D0B4A85-99A7-40B3-9222-F9C2FB78CD03}" type="presParOf" srcId="{DBD050C3-3F93-4C58-BCBE-F235646EED26}" destId="{2CD00965-CC01-418B-956A-0530F2F67360}" srcOrd="1" destOrd="0" presId="urn:microsoft.com/office/officeart/2008/layout/LinedList"/>
    <dgm:cxn modelId="{0B2B86FA-B960-482E-90C7-6F2137A8C974}" type="presParOf" srcId="{397D0928-1FDB-468F-964A-9094804B7F73}" destId="{B063FA36-C897-4312-BADC-A02E12510FA9}" srcOrd="6" destOrd="0" presId="urn:microsoft.com/office/officeart/2008/layout/LinedList"/>
    <dgm:cxn modelId="{70BE1C58-8FB2-4FBA-9F1A-38AD87D0DA82}" type="presParOf" srcId="{397D0928-1FDB-468F-964A-9094804B7F73}" destId="{6AD895E6-556C-4E32-999C-FB905BB96E4A}" srcOrd="7" destOrd="0" presId="urn:microsoft.com/office/officeart/2008/layout/LinedList"/>
    <dgm:cxn modelId="{2DEDD07E-742D-42A0-AA58-70E9189BDE15}" type="presParOf" srcId="{6AD895E6-556C-4E32-999C-FB905BB96E4A}" destId="{EA92A5B2-0E4B-4DCF-A55B-7D81BEDAD812}" srcOrd="0" destOrd="0" presId="urn:microsoft.com/office/officeart/2008/layout/LinedList"/>
    <dgm:cxn modelId="{57BF3359-91EF-4621-B26D-E44B074936E9}" type="presParOf" srcId="{6AD895E6-556C-4E32-999C-FB905BB96E4A}" destId="{300D92DD-93DD-4416-AD90-4B3B5407E41F}" srcOrd="1" destOrd="0" presId="urn:microsoft.com/office/officeart/2008/layout/LinedList"/>
    <dgm:cxn modelId="{34536ABF-83DF-451E-A242-46E9FD791B32}" type="presParOf" srcId="{397D0928-1FDB-468F-964A-9094804B7F73}" destId="{7D0F243A-7F64-49B0-964C-5DA7EF24ED34}" srcOrd="8" destOrd="0" presId="urn:microsoft.com/office/officeart/2008/layout/LinedList"/>
    <dgm:cxn modelId="{B8CE89D5-D743-4AD6-9380-2F6490CE8165}" type="presParOf" srcId="{397D0928-1FDB-468F-964A-9094804B7F73}" destId="{7874F717-52E8-4B6C-B524-E6785D8CB6FA}" srcOrd="9" destOrd="0" presId="urn:microsoft.com/office/officeart/2008/layout/LinedList"/>
    <dgm:cxn modelId="{604FE285-3B4B-4AF1-B880-7F48097AE685}" type="presParOf" srcId="{7874F717-52E8-4B6C-B524-E6785D8CB6FA}" destId="{DF6ED3BA-87B9-4B22-8E74-C39A00A4E702}" srcOrd="0" destOrd="0" presId="urn:microsoft.com/office/officeart/2008/layout/LinedList"/>
    <dgm:cxn modelId="{C866E815-FA5D-4F26-BC5D-32EC8159189D}" type="presParOf" srcId="{7874F717-52E8-4B6C-B524-E6785D8CB6FA}" destId="{BE681E8A-7EEC-499D-AD03-96AE1DA2ED13}" srcOrd="1" destOrd="0" presId="urn:microsoft.com/office/officeart/2008/layout/LinedList"/>
    <dgm:cxn modelId="{329F42CE-E066-4C33-8A53-EAD2A80D7234}" type="presParOf" srcId="{397D0928-1FDB-468F-964A-9094804B7F73}" destId="{E03B96E1-4A70-44CD-8F5E-92D74C0104EF}" srcOrd="10" destOrd="0" presId="urn:microsoft.com/office/officeart/2008/layout/LinedList"/>
    <dgm:cxn modelId="{9F3A378B-4965-4C08-9287-F7DD27B421C2}" type="presParOf" srcId="{397D0928-1FDB-468F-964A-9094804B7F73}" destId="{C56EFFBD-145E-4453-9FD5-7406128FC797}" srcOrd="11" destOrd="0" presId="urn:microsoft.com/office/officeart/2008/layout/LinedList"/>
    <dgm:cxn modelId="{5437EE78-DA33-497C-946A-D0C54C9D7FAC}" type="presParOf" srcId="{C56EFFBD-145E-4453-9FD5-7406128FC797}" destId="{31821715-EB13-4501-B35D-AC831B1A34EC}" srcOrd="0" destOrd="0" presId="urn:microsoft.com/office/officeart/2008/layout/LinedList"/>
    <dgm:cxn modelId="{552B7C2C-892E-490D-822C-1AB3A110FED3}" type="presParOf" srcId="{C56EFFBD-145E-4453-9FD5-7406128FC797}" destId="{C5DB6DCF-0CCC-4F11-8BD5-83F71468520F}" srcOrd="1" destOrd="0" presId="urn:microsoft.com/office/officeart/2008/layout/LinedList"/>
    <dgm:cxn modelId="{EBE4F20E-69F7-4FC3-AF2D-A86695516973}" type="presParOf" srcId="{397D0928-1FDB-468F-964A-9094804B7F73}" destId="{7A5B2128-B3A7-4986-9B2E-50C93D87DCE4}" srcOrd="12" destOrd="0" presId="urn:microsoft.com/office/officeart/2008/layout/LinedList"/>
    <dgm:cxn modelId="{DC863474-D825-4F33-8902-A9651CDF1DEA}" type="presParOf" srcId="{397D0928-1FDB-468F-964A-9094804B7F73}" destId="{91B11A66-49A2-4CE4-B851-B68E69B46470}" srcOrd="13" destOrd="0" presId="urn:microsoft.com/office/officeart/2008/layout/LinedList"/>
    <dgm:cxn modelId="{F28E778E-9106-4E46-9B9D-B95838FAAF26}" type="presParOf" srcId="{91B11A66-49A2-4CE4-B851-B68E69B46470}" destId="{F188C03A-97BE-4394-BF45-F0FD98BD0195}" srcOrd="0" destOrd="0" presId="urn:microsoft.com/office/officeart/2008/layout/LinedList"/>
    <dgm:cxn modelId="{2B6F3EBC-3B98-4ACB-A9F9-5A491881EC1B}" type="presParOf" srcId="{91B11A66-49A2-4CE4-B851-B68E69B46470}" destId="{86795513-E081-4CD6-AA97-70ECAB63FB4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5A7C5-1C27-41EF-84A0-2579334ABAB6}">
      <dsp:nvSpPr>
        <dsp:cNvPr id="0" name=""/>
        <dsp:cNvSpPr/>
      </dsp:nvSpPr>
      <dsp:spPr>
        <a:xfrm>
          <a:off x="0" y="499"/>
          <a:ext cx="760404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B7F028-9FD7-4E42-8F3B-8280ADF0A331}">
      <dsp:nvSpPr>
        <dsp:cNvPr id="0" name=""/>
        <dsp:cNvSpPr/>
      </dsp:nvSpPr>
      <dsp:spPr>
        <a:xfrm>
          <a:off x="0" y="499"/>
          <a:ext cx="7604044" cy="584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Introduction </a:t>
          </a:r>
          <a:endParaRPr lang="en-US" sz="1600" kern="1200"/>
        </a:p>
      </dsp:txBody>
      <dsp:txXfrm>
        <a:off x="0" y="499"/>
        <a:ext cx="7604044" cy="584492"/>
      </dsp:txXfrm>
    </dsp:sp>
    <dsp:sp modelId="{50F55E84-FC2B-45B8-A535-3CA8D5F16B9E}">
      <dsp:nvSpPr>
        <dsp:cNvPr id="0" name=""/>
        <dsp:cNvSpPr/>
      </dsp:nvSpPr>
      <dsp:spPr>
        <a:xfrm>
          <a:off x="0" y="584992"/>
          <a:ext cx="760404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99FB8D-B0D5-4437-B21B-39859F3D9625}">
      <dsp:nvSpPr>
        <dsp:cNvPr id="0" name=""/>
        <dsp:cNvSpPr/>
      </dsp:nvSpPr>
      <dsp:spPr>
        <a:xfrm>
          <a:off x="0" y="584992"/>
          <a:ext cx="7604044" cy="584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Company background Green Haven Florist founded in 2016 in Norwich UK</a:t>
          </a:r>
          <a:endParaRPr lang="en-US" sz="1600" kern="1200"/>
        </a:p>
      </dsp:txBody>
      <dsp:txXfrm>
        <a:off x="0" y="584992"/>
        <a:ext cx="7604044" cy="584492"/>
      </dsp:txXfrm>
    </dsp:sp>
    <dsp:sp modelId="{D58ABCFA-4444-444E-9040-482D0450AA17}">
      <dsp:nvSpPr>
        <dsp:cNvPr id="0" name=""/>
        <dsp:cNvSpPr/>
      </dsp:nvSpPr>
      <dsp:spPr>
        <a:xfrm>
          <a:off x="0" y="1169484"/>
          <a:ext cx="760404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BB0F96-3045-4332-A6D9-8088256666C6}">
      <dsp:nvSpPr>
        <dsp:cNvPr id="0" name=""/>
        <dsp:cNvSpPr/>
      </dsp:nvSpPr>
      <dsp:spPr>
        <a:xfrm>
          <a:off x="0" y="1169484"/>
          <a:ext cx="7604044" cy="584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Problem: nature and scope</a:t>
          </a:r>
          <a:endParaRPr lang="en-US" sz="1600" kern="1200"/>
        </a:p>
      </dsp:txBody>
      <dsp:txXfrm>
        <a:off x="0" y="1169484"/>
        <a:ext cx="7604044" cy="584492"/>
      </dsp:txXfrm>
    </dsp:sp>
    <dsp:sp modelId="{B063FA36-C897-4312-BADC-A02E12510FA9}">
      <dsp:nvSpPr>
        <dsp:cNvPr id="0" name=""/>
        <dsp:cNvSpPr/>
      </dsp:nvSpPr>
      <dsp:spPr>
        <a:xfrm>
          <a:off x="0" y="1753977"/>
          <a:ext cx="760404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92A5B2-0E4B-4DCF-A55B-7D81BEDAD812}">
      <dsp:nvSpPr>
        <dsp:cNvPr id="0" name=""/>
        <dsp:cNvSpPr/>
      </dsp:nvSpPr>
      <dsp:spPr>
        <a:xfrm>
          <a:off x="0" y="1753977"/>
          <a:ext cx="7604044" cy="584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dirty="0"/>
            <a:t>PESTLE ANALYSIS: Green haven florist</a:t>
          </a:r>
          <a:endParaRPr lang="en-US" sz="1600" kern="1200" dirty="0"/>
        </a:p>
      </dsp:txBody>
      <dsp:txXfrm>
        <a:off x="0" y="1753977"/>
        <a:ext cx="7604044" cy="584492"/>
      </dsp:txXfrm>
    </dsp:sp>
    <dsp:sp modelId="{7D0F243A-7F64-49B0-964C-5DA7EF24ED34}">
      <dsp:nvSpPr>
        <dsp:cNvPr id="0" name=""/>
        <dsp:cNvSpPr/>
      </dsp:nvSpPr>
      <dsp:spPr>
        <a:xfrm>
          <a:off x="0" y="2338470"/>
          <a:ext cx="760404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6ED3BA-87B9-4B22-8E74-C39A00A4E702}">
      <dsp:nvSpPr>
        <dsp:cNvPr id="0" name=""/>
        <dsp:cNvSpPr/>
      </dsp:nvSpPr>
      <dsp:spPr>
        <a:xfrm>
          <a:off x="0" y="2338470"/>
          <a:ext cx="7604044" cy="584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Cause and effect analysis: Fishbone diagram</a:t>
          </a:r>
          <a:endParaRPr lang="en-US" sz="1600" kern="1200"/>
        </a:p>
      </dsp:txBody>
      <dsp:txXfrm>
        <a:off x="0" y="2338470"/>
        <a:ext cx="7604044" cy="584492"/>
      </dsp:txXfrm>
    </dsp:sp>
    <dsp:sp modelId="{E03B96E1-4A70-44CD-8F5E-92D74C0104EF}">
      <dsp:nvSpPr>
        <dsp:cNvPr id="0" name=""/>
        <dsp:cNvSpPr/>
      </dsp:nvSpPr>
      <dsp:spPr>
        <a:xfrm>
          <a:off x="0" y="2922963"/>
          <a:ext cx="760404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1821715-EB13-4501-B35D-AC831B1A34EC}">
      <dsp:nvSpPr>
        <dsp:cNvPr id="0" name=""/>
        <dsp:cNvSpPr/>
      </dsp:nvSpPr>
      <dsp:spPr>
        <a:xfrm>
          <a:off x="0" y="2922963"/>
          <a:ext cx="7604044" cy="584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Conclusion</a:t>
          </a:r>
          <a:endParaRPr lang="en-US" sz="1600" kern="1200"/>
        </a:p>
      </dsp:txBody>
      <dsp:txXfrm>
        <a:off x="0" y="2922963"/>
        <a:ext cx="7604044" cy="584492"/>
      </dsp:txXfrm>
    </dsp:sp>
    <dsp:sp modelId="{7A5B2128-B3A7-4986-9B2E-50C93D87DCE4}">
      <dsp:nvSpPr>
        <dsp:cNvPr id="0" name=""/>
        <dsp:cNvSpPr/>
      </dsp:nvSpPr>
      <dsp:spPr>
        <a:xfrm>
          <a:off x="0" y="3507455"/>
          <a:ext cx="760404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88C03A-97BE-4394-BF45-F0FD98BD0195}">
      <dsp:nvSpPr>
        <dsp:cNvPr id="0" name=""/>
        <dsp:cNvSpPr/>
      </dsp:nvSpPr>
      <dsp:spPr>
        <a:xfrm>
          <a:off x="0" y="3507455"/>
          <a:ext cx="7604044" cy="5844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References</a:t>
          </a:r>
          <a:endParaRPr lang="en-US" sz="1600" kern="1200"/>
        </a:p>
      </dsp:txBody>
      <dsp:txXfrm>
        <a:off x="0" y="3507455"/>
        <a:ext cx="7604044" cy="58449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22/10/2025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22/10/2025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22/10/2025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22/10/2025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22/10/2025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22/10/2025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22/10/2025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22/10/2025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22/10/2025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22/10/2025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22/10/2025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rapidformations.co.uk/blog/laws-uk-business-owners-should-know/#:~:text=UK%20business%20owners%20must%20be,operation%20and%20to%20avoid%20penalties" TargetMode="External"/><Relationship Id="rId2" Type="http://schemas.openxmlformats.org/officeDocument/2006/relationships/hyperlink" Target="https://www.cipd.org/uk/knowledge/factsheets/pestle-analysis-factsheet/"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540279" y="967417"/>
            <a:ext cx="3778870" cy="3943250"/>
          </a:xfrm>
        </p:spPr>
        <p:txBody>
          <a:bodyPr>
            <a:normAutofit/>
          </a:bodyPr>
          <a:lstStyle/>
          <a:p>
            <a:pPr>
              <a:lnSpc>
                <a:spcPct val="90000"/>
              </a:lnSpc>
            </a:pPr>
            <a:r>
              <a:rPr lang="en-GB" sz="2500">
                <a:solidFill>
                  <a:srgbClr val="FEFFFF"/>
                </a:solidFill>
                <a:latin typeface="A"/>
              </a:rPr>
              <a:t>MODULE NAME Problem solving and decision making </a:t>
            </a:r>
            <a:br>
              <a:rPr lang="en-GB" sz="2500">
                <a:solidFill>
                  <a:srgbClr val="FEFFFF"/>
                </a:solidFill>
                <a:latin typeface="A"/>
              </a:rPr>
            </a:br>
            <a:r>
              <a:rPr lang="en-GB" sz="2500">
                <a:solidFill>
                  <a:srgbClr val="FEFFFF"/>
                </a:solidFill>
                <a:latin typeface="A"/>
              </a:rPr>
              <a:t>MODULE CODE LCLM4004</a:t>
            </a:r>
            <a:br>
              <a:rPr lang="en-GB" sz="2500">
                <a:solidFill>
                  <a:srgbClr val="FEFFFF"/>
                </a:solidFill>
                <a:latin typeface="A"/>
              </a:rPr>
            </a:br>
            <a:r>
              <a:rPr lang="en-GB" sz="2500">
                <a:solidFill>
                  <a:srgbClr val="FEFFFF"/>
                </a:solidFill>
                <a:latin typeface="A"/>
              </a:rPr>
              <a:t>STUDENT NAME Fathi Sheekhusen</a:t>
            </a:r>
            <a:br>
              <a:rPr lang="en-GB" sz="2500">
                <a:solidFill>
                  <a:srgbClr val="FEFFFF"/>
                </a:solidFill>
                <a:latin typeface="A"/>
              </a:rPr>
            </a:br>
            <a:r>
              <a:rPr lang="en-GB" sz="2500">
                <a:solidFill>
                  <a:srgbClr val="FEFFFF"/>
                </a:solidFill>
                <a:latin typeface="A"/>
              </a:rPr>
              <a:t>STUDENT ID 2334373</a:t>
            </a:r>
            <a:br>
              <a:rPr lang="en-GB" sz="2500">
                <a:solidFill>
                  <a:srgbClr val="FEFFFF"/>
                </a:solidFill>
                <a:latin typeface="A"/>
              </a:rPr>
            </a:br>
            <a:r>
              <a:rPr lang="en-GB" sz="2500">
                <a:solidFill>
                  <a:srgbClr val="FEFFFF"/>
                </a:solidFill>
                <a:latin typeface="A"/>
              </a:rPr>
              <a:t>LECTURER DR Faizu Edu</a:t>
            </a:r>
            <a:br>
              <a:rPr lang="en-GB" sz="2500">
                <a:solidFill>
                  <a:srgbClr val="FEFFFF"/>
                </a:solidFill>
                <a:latin typeface="A"/>
              </a:rPr>
            </a:br>
            <a:r>
              <a:rPr lang="en-GB" sz="2500">
                <a:solidFill>
                  <a:srgbClr val="FEFFFF"/>
                </a:solidFill>
                <a:latin typeface="A"/>
              </a:rPr>
              <a:t>Assignment 1: Presentation</a:t>
            </a:r>
            <a:endParaRPr lang="en-GB" sz="2500" dirty="0">
              <a:solidFill>
                <a:srgbClr val="FEFFFF"/>
              </a:solidFill>
              <a:latin typeface="A"/>
            </a:endParaRPr>
          </a:p>
        </p:txBody>
      </p:sp>
      <p:sp>
        <p:nvSpPr>
          <p:cNvPr id="44"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6" name="Graphic 5" descr="Books">
            <a:extLst>
              <a:ext uri="{FF2B5EF4-FFF2-40B4-BE49-F238E27FC236}">
                <a16:creationId xmlns:a16="http://schemas.microsoft.com/office/drawing/2014/main" id="{5F857CDA-CF64-9E9C-426B-00DEED2A2C2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43011" y="967417"/>
            <a:ext cx="4930468" cy="4930468"/>
          </a:xfrm>
          <a:prstGeom prst="rect">
            <a:avLst/>
          </a:prstGeom>
        </p:spPr>
      </p:pic>
    </p:spTree>
    <p:extLst>
      <p:ext uri="{BB962C8B-B14F-4D97-AF65-F5344CB8AC3E}">
        <p14:creationId xmlns:p14="http://schemas.microsoft.com/office/powerpoint/2010/main" val="2563627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a:t>OVERVIEW</a:t>
            </a:r>
            <a:endParaRPr lang="en-GB" b="1" dirty="0"/>
          </a:p>
        </p:txBody>
      </p:sp>
      <p:graphicFrame>
        <p:nvGraphicFramePr>
          <p:cNvPr id="5" name="Text Placeholder 2">
            <a:extLst>
              <a:ext uri="{FF2B5EF4-FFF2-40B4-BE49-F238E27FC236}">
                <a16:creationId xmlns:a16="http://schemas.microsoft.com/office/drawing/2014/main" id="{E92642A3-5461-D67B-DC37-090C12556BF5}"/>
              </a:ext>
            </a:extLst>
          </p:cNvPr>
          <p:cNvGraphicFramePr/>
          <p:nvPr>
            <p:extLst>
              <p:ext uri="{D42A27DB-BD31-4B8C-83A1-F6EECF244321}">
                <p14:modId xmlns:p14="http://schemas.microsoft.com/office/powerpoint/2010/main" val="2589942672"/>
              </p:ext>
            </p:extLst>
          </p:nvPr>
        </p:nvGraphicFramePr>
        <p:xfrm>
          <a:off x="1614569" y="1901952"/>
          <a:ext cx="7604044" cy="409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79" name="Group 278">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80"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81"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82"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83"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4"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85"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86"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87"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88"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89"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90"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91"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92" name="Group 29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9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9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9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97"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8"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299"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0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01"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02"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0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0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05" name="Rectangle 304">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6"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307" name="Rectangle 306">
            <a:extLst>
              <a:ext uri="{FF2B5EF4-FFF2-40B4-BE49-F238E27FC236}">
                <a16:creationId xmlns:a16="http://schemas.microsoft.com/office/drawing/2014/main" id="{F81819F9-8CAC-4A6C-8F06-0482027F9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3373062" y="79615"/>
            <a:ext cx="8131550" cy="879755"/>
          </a:xfrm>
        </p:spPr>
        <p:txBody>
          <a:bodyPr vert="horz" lIns="91440" tIns="45720" rIns="91440" bIns="45720" rtlCol="0" anchor="b">
            <a:normAutofit fontScale="90000"/>
          </a:bodyPr>
          <a:lstStyle/>
          <a:p>
            <a:r>
              <a:rPr lang="en-US" sz="5400"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3373062" y="1205896"/>
            <a:ext cx="8131550" cy="4048031"/>
          </a:xfrm>
        </p:spPr>
        <p:txBody>
          <a:bodyPr vert="horz" lIns="91440" tIns="45720" rIns="91440" bIns="45720" rtlCol="0" anchor="t">
            <a:normAutofit/>
          </a:bodyPr>
          <a:lstStyle/>
          <a:p>
            <a:r>
              <a:rPr lang="en-US" sz="3200" dirty="0"/>
              <a:t>Green Haven Florists is small independent flower shop based in Norwich UK. </a:t>
            </a:r>
          </a:p>
          <a:p>
            <a:r>
              <a:rPr lang="en-US" sz="3200" dirty="0"/>
              <a:t>The owner are Liam Priya Patel the company has experienced a significant downturn revenue and foot traffic lately </a:t>
            </a:r>
          </a:p>
        </p:txBody>
      </p:sp>
      <p:sp>
        <p:nvSpPr>
          <p:cNvPr id="308" name="Rectangle 307">
            <a:extLst>
              <a:ext uri="{FF2B5EF4-FFF2-40B4-BE49-F238E27FC236}">
                <a16:creationId xmlns:a16="http://schemas.microsoft.com/office/drawing/2014/main" id="{4A98CC08-AEC2-4E8F-8F52-0F5C6372D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9" name="Group 308">
            <a:extLst>
              <a:ext uri="{FF2B5EF4-FFF2-40B4-BE49-F238E27FC236}">
                <a16:creationId xmlns:a16="http://schemas.microsoft.com/office/drawing/2014/main" id="{5D1545E6-EB3C-4478-A661-A2CA963F12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310" name="Freeform 11">
              <a:extLst>
                <a:ext uri="{FF2B5EF4-FFF2-40B4-BE49-F238E27FC236}">
                  <a16:creationId xmlns:a16="http://schemas.microsoft.com/office/drawing/2014/main" id="{B2E5B960-0C5D-4F77-8E9F-9F3D883D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311" name="Freeform 12">
              <a:extLst>
                <a:ext uri="{FF2B5EF4-FFF2-40B4-BE49-F238E27FC236}">
                  <a16:creationId xmlns:a16="http://schemas.microsoft.com/office/drawing/2014/main" id="{258E44FC-92AD-43A0-BB05-DB268C82D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312" name="Freeform 13">
              <a:extLst>
                <a:ext uri="{FF2B5EF4-FFF2-40B4-BE49-F238E27FC236}">
                  <a16:creationId xmlns:a16="http://schemas.microsoft.com/office/drawing/2014/main" id="{C63D3083-A56C-4199-8DE0-63C8BE9ED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313" name="Freeform 14">
              <a:extLst>
                <a:ext uri="{FF2B5EF4-FFF2-40B4-BE49-F238E27FC236}">
                  <a16:creationId xmlns:a16="http://schemas.microsoft.com/office/drawing/2014/main" id="{C7CD3581-635D-438F-A64F-68404E7AE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314" name="Freeform 15">
              <a:extLst>
                <a:ext uri="{FF2B5EF4-FFF2-40B4-BE49-F238E27FC236}">
                  <a16:creationId xmlns:a16="http://schemas.microsoft.com/office/drawing/2014/main" id="{AD6904C0-211C-41A2-BDB8-3B07C90BB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315" name="Freeform 16">
              <a:extLst>
                <a:ext uri="{FF2B5EF4-FFF2-40B4-BE49-F238E27FC236}">
                  <a16:creationId xmlns:a16="http://schemas.microsoft.com/office/drawing/2014/main" id="{B0837DA6-CAF9-4E78-A39E-6358EDE2B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316" name="Freeform 17">
              <a:extLst>
                <a:ext uri="{FF2B5EF4-FFF2-40B4-BE49-F238E27FC236}">
                  <a16:creationId xmlns:a16="http://schemas.microsoft.com/office/drawing/2014/main" id="{0A99DD7D-3AB3-471E-842F-8AFEA09D0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317" name="Freeform 18">
              <a:extLst>
                <a:ext uri="{FF2B5EF4-FFF2-40B4-BE49-F238E27FC236}">
                  <a16:creationId xmlns:a16="http://schemas.microsoft.com/office/drawing/2014/main" id="{9C70B0D4-92FE-478F-86BD-93BA2C4DF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318" name="Freeform 19">
              <a:extLst>
                <a:ext uri="{FF2B5EF4-FFF2-40B4-BE49-F238E27FC236}">
                  <a16:creationId xmlns:a16="http://schemas.microsoft.com/office/drawing/2014/main" id="{C9156BE6-11D4-4696-9E3F-C325BFAC8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319" name="Freeform 20">
              <a:extLst>
                <a:ext uri="{FF2B5EF4-FFF2-40B4-BE49-F238E27FC236}">
                  <a16:creationId xmlns:a16="http://schemas.microsoft.com/office/drawing/2014/main" id="{4E667226-1D20-4A9D-BBE3-AC17EA436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320" name="Freeform 21">
              <a:extLst>
                <a:ext uri="{FF2B5EF4-FFF2-40B4-BE49-F238E27FC236}">
                  <a16:creationId xmlns:a16="http://schemas.microsoft.com/office/drawing/2014/main" id="{2F87E3B6-5202-4434-9B26-42B46774F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321" name="Freeform 22">
              <a:extLst>
                <a:ext uri="{FF2B5EF4-FFF2-40B4-BE49-F238E27FC236}">
                  <a16:creationId xmlns:a16="http://schemas.microsoft.com/office/drawing/2014/main" id="{AEA5E85F-F1F4-40E4-A62C-95324F67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322" name="Group 321">
            <a:extLst>
              <a:ext uri="{FF2B5EF4-FFF2-40B4-BE49-F238E27FC236}">
                <a16:creationId xmlns:a16="http://schemas.microsoft.com/office/drawing/2014/main" id="{40A75861-F6C5-44A9-B161-B03701CBD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15" name="Freeform 27">
              <a:extLst>
                <a:ext uri="{FF2B5EF4-FFF2-40B4-BE49-F238E27FC236}">
                  <a16:creationId xmlns:a16="http://schemas.microsoft.com/office/drawing/2014/main" id="{72EE642D-4F69-47C0-99BA-CE4350357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323" name="Freeform 28">
              <a:extLst>
                <a:ext uri="{FF2B5EF4-FFF2-40B4-BE49-F238E27FC236}">
                  <a16:creationId xmlns:a16="http://schemas.microsoft.com/office/drawing/2014/main" id="{26178CE4-DA2D-46EA-AB8D-341C5AC56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217" name="Freeform 29">
              <a:extLst>
                <a:ext uri="{FF2B5EF4-FFF2-40B4-BE49-F238E27FC236}">
                  <a16:creationId xmlns:a16="http://schemas.microsoft.com/office/drawing/2014/main" id="{698E9F53-8381-4FA5-A510-846925D24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324" name="Freeform 30">
              <a:extLst>
                <a:ext uri="{FF2B5EF4-FFF2-40B4-BE49-F238E27FC236}">
                  <a16:creationId xmlns:a16="http://schemas.microsoft.com/office/drawing/2014/main" id="{B13CE284-F21E-411B-BB8E-9C03B853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325" name="Freeform 31">
              <a:extLst>
                <a:ext uri="{FF2B5EF4-FFF2-40B4-BE49-F238E27FC236}">
                  <a16:creationId xmlns:a16="http://schemas.microsoft.com/office/drawing/2014/main" id="{23DF4578-4703-437C-A797-2A2D0CEE5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326" name="Freeform 32">
              <a:extLst>
                <a:ext uri="{FF2B5EF4-FFF2-40B4-BE49-F238E27FC236}">
                  <a16:creationId xmlns:a16="http://schemas.microsoft.com/office/drawing/2014/main" id="{F878F330-AF64-4F8F-88FD-A4A408D6D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221" name="Freeform 33">
              <a:extLst>
                <a:ext uri="{FF2B5EF4-FFF2-40B4-BE49-F238E27FC236}">
                  <a16:creationId xmlns:a16="http://schemas.microsoft.com/office/drawing/2014/main" id="{AC9B00BF-4FB7-42FA-BBBD-7DB54ED3F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222" name="Freeform 34">
              <a:extLst>
                <a:ext uri="{FF2B5EF4-FFF2-40B4-BE49-F238E27FC236}">
                  <a16:creationId xmlns:a16="http://schemas.microsoft.com/office/drawing/2014/main" id="{BD3D64CA-2AAD-4609-8DAA-3EAD4609A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223" name="Freeform 35">
              <a:extLst>
                <a:ext uri="{FF2B5EF4-FFF2-40B4-BE49-F238E27FC236}">
                  <a16:creationId xmlns:a16="http://schemas.microsoft.com/office/drawing/2014/main" id="{C669E05A-8550-4E91-B29E-E1912228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327" name="Freeform 36">
              <a:extLst>
                <a:ext uri="{FF2B5EF4-FFF2-40B4-BE49-F238E27FC236}">
                  <a16:creationId xmlns:a16="http://schemas.microsoft.com/office/drawing/2014/main" id="{F8C1FD53-1E8F-46CA-BC2D-FCEC4DAE0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328" name="Freeform 37">
              <a:extLst>
                <a:ext uri="{FF2B5EF4-FFF2-40B4-BE49-F238E27FC236}">
                  <a16:creationId xmlns:a16="http://schemas.microsoft.com/office/drawing/2014/main" id="{CC97A31F-CFDE-4EA3-98F1-13FDD1670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329" name="Freeform 38">
              <a:extLst>
                <a:ext uri="{FF2B5EF4-FFF2-40B4-BE49-F238E27FC236}">
                  <a16:creationId xmlns:a16="http://schemas.microsoft.com/office/drawing/2014/main" id="{9E1540E7-E6C3-4907-B70A-B17568365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228" name="Freeform 11">
            <a:extLst>
              <a:ext uri="{FF2B5EF4-FFF2-40B4-BE49-F238E27FC236}">
                <a16:creationId xmlns:a16="http://schemas.microsoft.com/office/drawing/2014/main" id="{1310EFE2-B91D-47E7-B117-C2A802800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456" name="Group 455">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57"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58"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59"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6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61"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462"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463"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464"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465"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466"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467"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468"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470" name="Group 46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47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47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47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47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47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47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47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47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47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48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48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48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484" name="Rectangle 483">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6"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88" name="Rectangle 487">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descr="Pink flowers and leaves on white background">
            <a:extLst>
              <a:ext uri="{FF2B5EF4-FFF2-40B4-BE49-F238E27FC236}">
                <a16:creationId xmlns:a16="http://schemas.microsoft.com/office/drawing/2014/main" id="{1024837D-68D1-1198-12EB-178C1329FC9A}"/>
              </a:ext>
            </a:extLst>
          </p:cNvPr>
          <p:cNvPicPr>
            <a:picLocks noChangeAspect="1"/>
          </p:cNvPicPr>
          <p:nvPr/>
        </p:nvPicPr>
        <p:blipFill>
          <a:blip r:embed="rId2">
            <a:duotone>
              <a:schemeClr val="bg2">
                <a:shade val="45000"/>
                <a:satMod val="135000"/>
              </a:schemeClr>
              <a:prstClr val="white"/>
            </a:duotone>
            <a:alphaModFix amt="40000"/>
          </a:blip>
          <a:srcRect t="12109"/>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3" y="449437"/>
            <a:ext cx="8915399" cy="961506"/>
          </a:xfrm>
        </p:spPr>
        <p:txBody>
          <a:bodyPr vert="horz" lIns="91440" tIns="45720" rIns="91440" bIns="45720" rtlCol="0" anchor="b">
            <a:normAutofit/>
          </a:bodyPr>
          <a:lstStyle/>
          <a:p>
            <a:r>
              <a:rPr lang="en-US" sz="5400" b="1"/>
              <a:t>Company background</a:t>
            </a:r>
            <a:endParaRPr lang="en-US" sz="5400" b="1" dirty="0"/>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589213" y="1973179"/>
            <a:ext cx="8915399" cy="3930483"/>
          </a:xfrm>
        </p:spPr>
        <p:txBody>
          <a:bodyPr vert="horz" lIns="91440" tIns="45720" rIns="91440" bIns="45720" rtlCol="0" anchor="t">
            <a:noAutofit/>
          </a:bodyPr>
          <a:lstStyle/>
          <a:p>
            <a:pPr>
              <a:lnSpc>
                <a:spcPct val="90000"/>
              </a:lnSpc>
            </a:pPr>
            <a:r>
              <a:rPr lang="en-US" sz="3600" dirty="0"/>
              <a:t>Liam and Priya Patel own green haven florists which is beside in Norwich UK. The company was funded in 2016. in the beginning the business was doing well but lately Laim and Patel experience some difficulty dua to both internal and external challenges and it had a big impact to their company.</a:t>
            </a:r>
            <a:endParaRPr lang="en-US" sz="3600" b="1" u="sng" dirty="0"/>
          </a:p>
        </p:txBody>
      </p:sp>
      <p:grpSp>
        <p:nvGrpSpPr>
          <p:cNvPr id="490" name="Group 489">
            <a:extLst>
              <a:ext uri="{FF2B5EF4-FFF2-40B4-BE49-F238E27FC236}">
                <a16:creationId xmlns:a16="http://schemas.microsoft.com/office/drawing/2014/main" id="{065753F1-EEE2-45ED-88A1-ECB4A495D0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491" name="Freeform 27">
              <a:extLst>
                <a:ext uri="{FF2B5EF4-FFF2-40B4-BE49-F238E27FC236}">
                  <a16:creationId xmlns:a16="http://schemas.microsoft.com/office/drawing/2014/main" id="{3E3E7343-7B0A-4265-B9DA-56CE35551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492" name="Freeform 28">
              <a:extLst>
                <a:ext uri="{FF2B5EF4-FFF2-40B4-BE49-F238E27FC236}">
                  <a16:creationId xmlns:a16="http://schemas.microsoft.com/office/drawing/2014/main" id="{608D2FF5-E7CA-448D-8B61-42FAA7A0C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493" name="Freeform 29">
              <a:extLst>
                <a:ext uri="{FF2B5EF4-FFF2-40B4-BE49-F238E27FC236}">
                  <a16:creationId xmlns:a16="http://schemas.microsoft.com/office/drawing/2014/main" id="{DC186DC7-6F76-40B7-8268-20660160E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494" name="Freeform 30">
              <a:extLst>
                <a:ext uri="{FF2B5EF4-FFF2-40B4-BE49-F238E27FC236}">
                  <a16:creationId xmlns:a16="http://schemas.microsoft.com/office/drawing/2014/main" id="{4C8DDEC4-2C9A-4271-BBB3-577233F2E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495" name="Freeform 31">
              <a:extLst>
                <a:ext uri="{FF2B5EF4-FFF2-40B4-BE49-F238E27FC236}">
                  <a16:creationId xmlns:a16="http://schemas.microsoft.com/office/drawing/2014/main" id="{D8DB0C2B-A79C-421F-88AB-DC7B12527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496" name="Freeform 32">
              <a:extLst>
                <a:ext uri="{FF2B5EF4-FFF2-40B4-BE49-F238E27FC236}">
                  <a16:creationId xmlns:a16="http://schemas.microsoft.com/office/drawing/2014/main" id="{B3BC96E3-7FEF-4BFD-8E2C-028CB3772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497" name="Freeform 33">
              <a:extLst>
                <a:ext uri="{FF2B5EF4-FFF2-40B4-BE49-F238E27FC236}">
                  <a16:creationId xmlns:a16="http://schemas.microsoft.com/office/drawing/2014/main" id="{E7ED35DB-BAAE-4771-A0A0-65647ACC5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498" name="Freeform 34">
              <a:extLst>
                <a:ext uri="{FF2B5EF4-FFF2-40B4-BE49-F238E27FC236}">
                  <a16:creationId xmlns:a16="http://schemas.microsoft.com/office/drawing/2014/main" id="{4407B080-4ED5-43EB-8CCE-B43B336EF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499" name="Freeform 35">
              <a:extLst>
                <a:ext uri="{FF2B5EF4-FFF2-40B4-BE49-F238E27FC236}">
                  <a16:creationId xmlns:a16="http://schemas.microsoft.com/office/drawing/2014/main" id="{8C10C675-F599-45D3-8177-D7F7DEC16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500" name="Freeform 36">
              <a:extLst>
                <a:ext uri="{FF2B5EF4-FFF2-40B4-BE49-F238E27FC236}">
                  <a16:creationId xmlns:a16="http://schemas.microsoft.com/office/drawing/2014/main" id="{E2566A74-B9B1-469F-A373-3B3C60175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501" name="Freeform 37">
              <a:extLst>
                <a:ext uri="{FF2B5EF4-FFF2-40B4-BE49-F238E27FC236}">
                  <a16:creationId xmlns:a16="http://schemas.microsoft.com/office/drawing/2014/main" id="{D108E5CB-8D77-4568-B6FF-2C30321345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502" name="Freeform 38">
              <a:extLst>
                <a:ext uri="{FF2B5EF4-FFF2-40B4-BE49-F238E27FC236}">
                  <a16:creationId xmlns:a16="http://schemas.microsoft.com/office/drawing/2014/main" id="{7D8349D8-2AE2-4C78-84ED-22125F147B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504" name="Rectangle 503">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6"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3" name="Group 102">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4"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5"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6"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8"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9"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1"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2"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3"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4"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5"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7" name="Group 116">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8"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9"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20"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21"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22"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23"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24"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25"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26"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27"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28"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29"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31" name="Rectangle 130">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3"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35" name="Rectangle 134">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8" name="Picture 97" descr="Green and dry land">
            <a:extLst>
              <a:ext uri="{FF2B5EF4-FFF2-40B4-BE49-F238E27FC236}">
                <a16:creationId xmlns:a16="http://schemas.microsoft.com/office/drawing/2014/main" id="{F2E175B5-C3DC-2395-F5D1-CCE9657C30A6}"/>
              </a:ext>
            </a:extLst>
          </p:cNvPr>
          <p:cNvPicPr>
            <a:picLocks noChangeAspect="1"/>
          </p:cNvPicPr>
          <p:nvPr/>
        </p:nvPicPr>
        <p:blipFill>
          <a:blip r:embed="rId2">
            <a:duotone>
              <a:schemeClr val="bg2">
                <a:shade val="45000"/>
                <a:satMod val="135000"/>
              </a:schemeClr>
              <a:prstClr val="white"/>
            </a:duotone>
            <a:alphaModFix amt="40000"/>
          </a:blip>
          <a:srcRect l="9169" r="4608" b="-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449437"/>
            <a:ext cx="8915399" cy="533964"/>
          </a:xfrm>
        </p:spPr>
        <p:txBody>
          <a:bodyPr vert="horz" lIns="91440" tIns="45720" rIns="91440" bIns="45720" rtlCol="0" anchor="b">
            <a:normAutofit fontScale="90000"/>
          </a:bodyPr>
          <a:lstStyle/>
          <a:p>
            <a:r>
              <a:rPr lang="en-US" sz="5400"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2589213" y="983402"/>
            <a:ext cx="8915399" cy="6031996"/>
          </a:xfrm>
        </p:spPr>
        <p:txBody>
          <a:bodyPr vert="horz" lIns="91440" tIns="45720" rIns="91440" bIns="45720" rtlCol="0" anchor="t">
            <a:normAutofit fontScale="85000" lnSpcReduction="20000"/>
          </a:bodyPr>
          <a:lstStyle/>
          <a:p>
            <a:r>
              <a:rPr lang="en-US" sz="1800" dirty="0">
                <a:solidFill>
                  <a:srgbClr val="FF0000"/>
                </a:solidFill>
              </a:rPr>
              <a:t>5W2H</a:t>
            </a:r>
          </a:p>
          <a:p>
            <a:r>
              <a:rPr lang="en-US" sz="2800" dirty="0"/>
              <a:t>Who. Laim and Priya Patel have new competitor's suppliers at the local community.</a:t>
            </a:r>
          </a:p>
          <a:p>
            <a:r>
              <a:rPr lang="en-US" sz="2800" dirty="0"/>
              <a:t>What. The company had 30% decline in store sales and loss of foot traffic reduced activity due to the closure of nearby businesses and general shift toward online shopping.</a:t>
            </a:r>
          </a:p>
          <a:p>
            <a:r>
              <a:rPr lang="en-US" sz="2800" dirty="0"/>
              <a:t>Where. the problem rooted in Green Haven Florist Norwich high street location.</a:t>
            </a:r>
          </a:p>
          <a:p>
            <a:r>
              <a:rPr lang="en-US" sz="2800" dirty="0"/>
              <a:t>Why. Due to reduced foot traffic, higher prices of product, inflation and weak social media presence.</a:t>
            </a:r>
          </a:p>
          <a:p>
            <a:r>
              <a:rPr lang="en-US" sz="2800" dirty="0"/>
              <a:t>When. In the last 12 months when a lot of customers prefer online shopping and due to nearby shopping were closing.</a:t>
            </a:r>
          </a:p>
          <a:p>
            <a:r>
              <a:rPr lang="en-US" sz="2800" dirty="0"/>
              <a:t>How. Laim and Priya need to discus how they can improv their digital marketing and give some discounts to the customers.</a:t>
            </a:r>
          </a:p>
          <a:p>
            <a:r>
              <a:rPr lang="en-US" sz="2800" dirty="0"/>
              <a:t>How much. Green Haven has experiences 30% decline in sale more shifting towards online sales.</a:t>
            </a:r>
          </a:p>
          <a:p>
            <a:endParaRPr lang="en-US" sz="2800" dirty="0"/>
          </a:p>
          <a:p>
            <a:endParaRPr lang="en-US" sz="2800" dirty="0"/>
          </a:p>
          <a:p>
            <a:endParaRPr lang="en-US" sz="2800" dirty="0"/>
          </a:p>
        </p:txBody>
      </p:sp>
      <p:grpSp>
        <p:nvGrpSpPr>
          <p:cNvPr id="137" name="Group 136">
            <a:extLst>
              <a:ext uri="{FF2B5EF4-FFF2-40B4-BE49-F238E27FC236}">
                <a16:creationId xmlns:a16="http://schemas.microsoft.com/office/drawing/2014/main" id="{065753F1-EEE2-45ED-88A1-ECB4A495D0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38" name="Freeform 27">
              <a:extLst>
                <a:ext uri="{FF2B5EF4-FFF2-40B4-BE49-F238E27FC236}">
                  <a16:creationId xmlns:a16="http://schemas.microsoft.com/office/drawing/2014/main" id="{3E3E7343-7B0A-4265-B9DA-56CE35551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39" name="Freeform 28">
              <a:extLst>
                <a:ext uri="{FF2B5EF4-FFF2-40B4-BE49-F238E27FC236}">
                  <a16:creationId xmlns:a16="http://schemas.microsoft.com/office/drawing/2014/main" id="{608D2FF5-E7CA-448D-8B61-42FAA7A0C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40" name="Freeform 29">
              <a:extLst>
                <a:ext uri="{FF2B5EF4-FFF2-40B4-BE49-F238E27FC236}">
                  <a16:creationId xmlns:a16="http://schemas.microsoft.com/office/drawing/2014/main" id="{DC186DC7-6F76-40B7-8268-20660160E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1" name="Freeform 30">
              <a:extLst>
                <a:ext uri="{FF2B5EF4-FFF2-40B4-BE49-F238E27FC236}">
                  <a16:creationId xmlns:a16="http://schemas.microsoft.com/office/drawing/2014/main" id="{4C8DDEC4-2C9A-4271-BBB3-577233F2E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42" name="Freeform 31">
              <a:extLst>
                <a:ext uri="{FF2B5EF4-FFF2-40B4-BE49-F238E27FC236}">
                  <a16:creationId xmlns:a16="http://schemas.microsoft.com/office/drawing/2014/main" id="{D8DB0C2B-A79C-421F-88AB-DC7B12527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43" name="Freeform 32">
              <a:extLst>
                <a:ext uri="{FF2B5EF4-FFF2-40B4-BE49-F238E27FC236}">
                  <a16:creationId xmlns:a16="http://schemas.microsoft.com/office/drawing/2014/main" id="{B3BC96E3-7FEF-4BFD-8E2C-028CB3772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44" name="Freeform 33">
              <a:extLst>
                <a:ext uri="{FF2B5EF4-FFF2-40B4-BE49-F238E27FC236}">
                  <a16:creationId xmlns:a16="http://schemas.microsoft.com/office/drawing/2014/main" id="{E7ED35DB-BAAE-4771-A0A0-65647ACC5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45" name="Freeform 34">
              <a:extLst>
                <a:ext uri="{FF2B5EF4-FFF2-40B4-BE49-F238E27FC236}">
                  <a16:creationId xmlns:a16="http://schemas.microsoft.com/office/drawing/2014/main" id="{4407B080-4ED5-43EB-8CCE-B43B336EF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46" name="Freeform 35">
              <a:extLst>
                <a:ext uri="{FF2B5EF4-FFF2-40B4-BE49-F238E27FC236}">
                  <a16:creationId xmlns:a16="http://schemas.microsoft.com/office/drawing/2014/main" id="{8C10C675-F599-45D3-8177-D7F7DEC16C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47" name="Freeform 36">
              <a:extLst>
                <a:ext uri="{FF2B5EF4-FFF2-40B4-BE49-F238E27FC236}">
                  <a16:creationId xmlns:a16="http://schemas.microsoft.com/office/drawing/2014/main" id="{E2566A74-B9B1-469F-A373-3B3C60175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48" name="Freeform 37">
              <a:extLst>
                <a:ext uri="{FF2B5EF4-FFF2-40B4-BE49-F238E27FC236}">
                  <a16:creationId xmlns:a16="http://schemas.microsoft.com/office/drawing/2014/main" id="{D108E5CB-8D77-4568-B6FF-2C30321345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49" name="Freeform 38">
              <a:extLst>
                <a:ext uri="{FF2B5EF4-FFF2-40B4-BE49-F238E27FC236}">
                  <a16:creationId xmlns:a16="http://schemas.microsoft.com/office/drawing/2014/main" id="{7D8349D8-2AE2-4C78-84ED-22125F147B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51" name="Rectangle 150">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3"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2131858" y="489857"/>
            <a:ext cx="9445905" cy="860400"/>
          </a:xfrm>
        </p:spPr>
        <p:txBody>
          <a:bodyPr>
            <a:normAutofit fontScale="90000"/>
          </a:bodyPr>
          <a:lstStyle/>
          <a:p>
            <a:r>
              <a:rPr lang="en-GB" b="1" dirty="0"/>
              <a:t>PESTLE ANALYSIS: Green Haven Florists</a:t>
            </a:r>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783080"/>
            <a:ext cx="9409329" cy="5074920"/>
          </a:xfrm>
        </p:spPr>
        <p:txBody>
          <a:bodyPr/>
          <a:lstStyle/>
          <a:p>
            <a:r>
              <a:rPr lang="en-GB" b="1" dirty="0"/>
              <a:t>POLITICAL Legal regulation</a:t>
            </a:r>
          </a:p>
          <a:p>
            <a:endParaRPr lang="en-GB" b="1" dirty="0"/>
          </a:p>
          <a:p>
            <a:endParaRPr lang="en-GB" b="1" dirty="0"/>
          </a:p>
          <a:p>
            <a:r>
              <a:rPr lang="en-GB" b="1" dirty="0"/>
              <a:t>ECONOMIC </a:t>
            </a:r>
          </a:p>
          <a:p>
            <a:r>
              <a:rPr lang="en-GB" b="1" dirty="0"/>
              <a:t>Inflection and rising prices may affect the plants seasonal demand like Mother's day or Valentine day</a:t>
            </a:r>
          </a:p>
          <a:p>
            <a:endParaRPr lang="en-GB" b="1" dirty="0"/>
          </a:p>
          <a:p>
            <a:endParaRPr lang="en-GB" b="1" dirty="0"/>
          </a:p>
          <a:p>
            <a:r>
              <a:rPr lang="en-GB" b="1" dirty="0"/>
              <a:t>SOCIAL</a:t>
            </a:r>
          </a:p>
          <a:p>
            <a:endParaRPr lang="en-GB" b="1" dirty="0"/>
          </a:p>
          <a:p>
            <a:endParaRPr lang="en-GB" b="1" dirty="0"/>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38" name="Group 37">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0"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2"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3"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44"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45"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6264181" y="-336884"/>
            <a:ext cx="5240431" cy="2241884"/>
          </a:xfrm>
        </p:spPr>
        <p:txBody>
          <a:bodyPr>
            <a:normAutofit/>
          </a:bodyPr>
          <a:lstStyle/>
          <a:p>
            <a:r>
              <a:rPr lang="en-GB" b="1" dirty="0"/>
              <a:t>PESTLE ANALYSIS: Green Haven Florists </a:t>
            </a:r>
            <a:endParaRPr lang="en-GB" dirty="0"/>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46" name="Picture 45" descr="Olive branch">
            <a:extLst>
              <a:ext uri="{FF2B5EF4-FFF2-40B4-BE49-F238E27FC236}">
                <a16:creationId xmlns:a16="http://schemas.microsoft.com/office/drawing/2014/main" id="{3FDD5DFF-E922-0139-EB44-15488C2B370D}"/>
              </a:ext>
            </a:extLst>
          </p:cNvPr>
          <p:cNvPicPr>
            <a:picLocks noChangeAspect="1"/>
          </p:cNvPicPr>
          <p:nvPr/>
        </p:nvPicPr>
        <p:blipFill>
          <a:blip r:embed="rId2"/>
          <a:srcRect l="40328" r="14207" b="-2"/>
          <a:stretch>
            <a:fillRect/>
          </a:stretch>
        </p:blipFill>
        <p:spPr>
          <a:xfrm>
            <a:off x="-1555" y="1731"/>
            <a:ext cx="4671091" cy="6858000"/>
          </a:xfrm>
          <a:prstGeom prst="rect">
            <a:avLst/>
          </a:prstGeom>
        </p:spPr>
      </p:pic>
      <p:sp>
        <p:nvSpPr>
          <p:cNvPr id="47" name="Content Placeholder 2">
            <a:extLst>
              <a:ext uri="{FF2B5EF4-FFF2-40B4-BE49-F238E27FC236}">
                <a16:creationId xmlns:a16="http://schemas.microsoft.com/office/drawing/2014/main" id="{C71705AF-A114-46D3-808C-4A69D3AE5A69}"/>
              </a:ext>
            </a:extLst>
          </p:cNvPr>
          <p:cNvSpPr>
            <a:spLocks noGrp="1"/>
          </p:cNvSpPr>
          <p:nvPr>
            <p:ph idx="1"/>
          </p:nvPr>
        </p:nvSpPr>
        <p:spPr>
          <a:xfrm>
            <a:off x="6438191" y="714375"/>
            <a:ext cx="5066419" cy="6138878"/>
          </a:xfrm>
        </p:spPr>
        <p:txBody>
          <a:bodyPr>
            <a:noAutofit/>
          </a:bodyPr>
          <a:lstStyle/>
          <a:p>
            <a:r>
              <a:rPr lang="en-GB" sz="2000" b="1" dirty="0"/>
              <a:t>TECHNOLOGICAL </a:t>
            </a:r>
          </a:p>
          <a:p>
            <a:r>
              <a:rPr lang="en-GB" sz="2000" b="1" dirty="0"/>
              <a:t>E commerce platforms online stores and phone apps for orders</a:t>
            </a:r>
          </a:p>
          <a:p>
            <a:r>
              <a:rPr lang="en-GB" sz="2000" b="1" dirty="0"/>
              <a:t>Digital marketing social media advertising</a:t>
            </a:r>
          </a:p>
          <a:p>
            <a:r>
              <a:rPr lang="en-GB" sz="2000" b="1" dirty="0"/>
              <a:t>More discounts and online payments </a:t>
            </a:r>
          </a:p>
          <a:p>
            <a:pPr marL="0" indent="0">
              <a:buNone/>
            </a:pPr>
            <a:r>
              <a:rPr lang="en-GB" sz="2000" b="1" dirty="0"/>
              <a:t>LEGAL</a:t>
            </a:r>
          </a:p>
          <a:p>
            <a:r>
              <a:rPr lang="en-GB" sz="2000" b="1" dirty="0"/>
              <a:t>Compliance with consumer protection low, online sale regulations is essential </a:t>
            </a:r>
          </a:p>
          <a:p>
            <a:endParaRPr lang="en-GB" sz="2000" b="1" dirty="0"/>
          </a:p>
          <a:p>
            <a:r>
              <a:rPr lang="en-GB" sz="2000" b="1" dirty="0"/>
              <a:t>ENVIRONMENTAL </a:t>
            </a:r>
          </a:p>
          <a:p>
            <a:r>
              <a:rPr lang="en-GB" sz="2000" b="1" dirty="0"/>
              <a:t>Demand for eco friendly packaging, effects of growth of flower time.</a:t>
            </a:r>
          </a:p>
          <a:p>
            <a:r>
              <a:rPr lang="en-GB" sz="2000" b="1" dirty="0"/>
              <a:t>Climate changes and transport can affect flower availability and pricing</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0B2F1-1DB4-9943-2322-A04FAD81E846}"/>
              </a:ext>
            </a:extLst>
          </p:cNvPr>
          <p:cNvSpPr>
            <a:spLocks noGrp="1"/>
          </p:cNvSpPr>
          <p:nvPr>
            <p:ph type="title"/>
          </p:nvPr>
        </p:nvSpPr>
        <p:spPr>
          <a:xfrm>
            <a:off x="338940" y="-113582"/>
            <a:ext cx="9926620" cy="797129"/>
          </a:xfrm>
        </p:spPr>
        <p:txBody>
          <a:bodyPr>
            <a:normAutofit/>
          </a:bodyPr>
          <a:lstStyle/>
          <a:p>
            <a:r>
              <a:rPr lang="en-GB" sz="3200" b="1" dirty="0"/>
              <a:t>Cause and effect analysis: Fishbone diagram</a:t>
            </a:r>
          </a:p>
        </p:txBody>
      </p:sp>
      <p:sp>
        <p:nvSpPr>
          <p:cNvPr id="139" name="Line 244">
            <a:extLst>
              <a:ext uri="{FF2B5EF4-FFF2-40B4-BE49-F238E27FC236}">
                <a16:creationId xmlns:a16="http://schemas.microsoft.com/office/drawing/2014/main" id="{A2B19407-B1D4-AA37-AB00-378E7CAB4F61}"/>
              </a:ext>
            </a:extLst>
          </p:cNvPr>
          <p:cNvSpPr>
            <a:spLocks noChangeShapeType="1"/>
          </p:cNvSpPr>
          <p:nvPr/>
        </p:nvSpPr>
        <p:spPr bwMode="auto">
          <a:xfrm>
            <a:off x="577850" y="153511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0" name="Text Box 243">
            <a:extLst>
              <a:ext uri="{FF2B5EF4-FFF2-40B4-BE49-F238E27FC236}">
                <a16:creationId xmlns:a16="http://schemas.microsoft.com/office/drawing/2014/main" id="{BA0610D0-4EB1-8BA6-0AB2-FC399A86CBC8}"/>
              </a:ext>
            </a:extLst>
          </p:cNvPr>
          <p:cNvSpPr txBox="1">
            <a:spLocks noChangeArrowheads="1"/>
          </p:cNvSpPr>
          <p:nvPr/>
        </p:nvSpPr>
        <p:spPr bwMode="auto">
          <a:xfrm>
            <a:off x="238125" y="1323974"/>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Ineffective marketing</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141" name="Line 242">
            <a:extLst>
              <a:ext uri="{FF2B5EF4-FFF2-40B4-BE49-F238E27FC236}">
                <a16:creationId xmlns:a16="http://schemas.microsoft.com/office/drawing/2014/main" id="{154DC746-C5E9-125D-E663-4A0FE13130E8}"/>
              </a:ext>
            </a:extLst>
          </p:cNvPr>
          <p:cNvSpPr>
            <a:spLocks noChangeShapeType="1"/>
          </p:cNvSpPr>
          <p:nvPr/>
        </p:nvSpPr>
        <p:spPr bwMode="auto">
          <a:xfrm>
            <a:off x="1179513" y="213677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2" name="Text Box 241">
            <a:extLst>
              <a:ext uri="{FF2B5EF4-FFF2-40B4-BE49-F238E27FC236}">
                <a16:creationId xmlns:a16="http://schemas.microsoft.com/office/drawing/2014/main" id="{76010630-CD35-1C0C-62AC-DF802D6BEF3A}"/>
              </a:ext>
            </a:extLst>
          </p:cNvPr>
          <p:cNvSpPr txBox="1">
            <a:spLocks noChangeArrowheads="1"/>
          </p:cNvSpPr>
          <p:nvPr/>
        </p:nvSpPr>
        <p:spPr bwMode="auto">
          <a:xfrm>
            <a:off x="104775" y="193992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Outdated techniques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3" name="Line 240">
            <a:extLst>
              <a:ext uri="{FF2B5EF4-FFF2-40B4-BE49-F238E27FC236}">
                <a16:creationId xmlns:a16="http://schemas.microsoft.com/office/drawing/2014/main" id="{DF0924DA-3747-E63B-1D82-DC3FB27ED367}"/>
              </a:ext>
            </a:extLst>
          </p:cNvPr>
          <p:cNvSpPr>
            <a:spLocks noChangeShapeType="1"/>
          </p:cNvSpPr>
          <p:nvPr/>
        </p:nvSpPr>
        <p:spPr bwMode="auto">
          <a:xfrm>
            <a:off x="1731963" y="268922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4" name="Text Box 239">
            <a:extLst>
              <a:ext uri="{FF2B5EF4-FFF2-40B4-BE49-F238E27FC236}">
                <a16:creationId xmlns:a16="http://schemas.microsoft.com/office/drawing/2014/main" id="{295F797F-414E-46EE-AA3A-E62E65980322}"/>
              </a:ext>
            </a:extLst>
          </p:cNvPr>
          <p:cNvSpPr txBox="1">
            <a:spLocks noChangeArrowheads="1"/>
          </p:cNvSpPr>
          <p:nvPr/>
        </p:nvSpPr>
        <p:spPr bwMode="auto">
          <a:xfrm>
            <a:off x="657225" y="2492375"/>
            <a:ext cx="1470025" cy="4778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struggled to keep up with digital marketing trends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5" name="Line 238">
            <a:extLst>
              <a:ext uri="{FF2B5EF4-FFF2-40B4-BE49-F238E27FC236}">
                <a16:creationId xmlns:a16="http://schemas.microsoft.com/office/drawing/2014/main" id="{7747997C-2A16-39E7-B619-189681C3DF38}"/>
              </a:ext>
            </a:extLst>
          </p:cNvPr>
          <p:cNvSpPr>
            <a:spLocks noChangeShapeType="1"/>
          </p:cNvSpPr>
          <p:nvPr/>
        </p:nvSpPr>
        <p:spPr bwMode="auto">
          <a:xfrm>
            <a:off x="2922588" y="154305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6" name="Text Box 237">
            <a:extLst>
              <a:ext uri="{FF2B5EF4-FFF2-40B4-BE49-F238E27FC236}">
                <a16:creationId xmlns:a16="http://schemas.microsoft.com/office/drawing/2014/main" id="{2AD33581-F608-3ECD-8C8C-890F1D2424CD}"/>
              </a:ext>
            </a:extLst>
          </p:cNvPr>
          <p:cNvSpPr txBox="1">
            <a:spLocks noChangeArrowheads="1"/>
          </p:cNvSpPr>
          <p:nvPr/>
        </p:nvSpPr>
        <p:spPr bwMode="auto">
          <a:xfrm>
            <a:off x="1841500" y="1339850"/>
            <a:ext cx="1250950" cy="4397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Increased for online shopping</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7" name="Line 236">
            <a:extLst>
              <a:ext uri="{FF2B5EF4-FFF2-40B4-BE49-F238E27FC236}">
                <a16:creationId xmlns:a16="http://schemas.microsoft.com/office/drawing/2014/main" id="{C0666CCC-65C8-DC4C-C46E-C9F53EB3F1F0}"/>
              </a:ext>
            </a:extLst>
          </p:cNvPr>
          <p:cNvSpPr>
            <a:spLocks noChangeShapeType="1"/>
          </p:cNvSpPr>
          <p:nvPr/>
        </p:nvSpPr>
        <p:spPr bwMode="auto">
          <a:xfrm>
            <a:off x="3465513" y="214312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8" name="Text Box 235">
            <a:extLst>
              <a:ext uri="{FF2B5EF4-FFF2-40B4-BE49-F238E27FC236}">
                <a16:creationId xmlns:a16="http://schemas.microsoft.com/office/drawing/2014/main" id="{A90D1D4D-CE46-933D-F639-10F8FEEAE485}"/>
              </a:ext>
            </a:extLst>
          </p:cNvPr>
          <p:cNvSpPr txBox="1">
            <a:spLocks noChangeArrowheads="1"/>
          </p:cNvSpPr>
          <p:nvPr/>
        </p:nvSpPr>
        <p:spPr bwMode="auto">
          <a:xfrm>
            <a:off x="2390775" y="1939925"/>
            <a:ext cx="1774825" cy="49688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two new competitors have entered the local market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9" name="Line 234">
            <a:extLst>
              <a:ext uri="{FF2B5EF4-FFF2-40B4-BE49-F238E27FC236}">
                <a16:creationId xmlns:a16="http://schemas.microsoft.com/office/drawing/2014/main" id="{D70F1349-4D96-46C6-716F-D8CC55F6CE8E}"/>
              </a:ext>
            </a:extLst>
          </p:cNvPr>
          <p:cNvSpPr>
            <a:spLocks noChangeShapeType="1"/>
          </p:cNvSpPr>
          <p:nvPr/>
        </p:nvSpPr>
        <p:spPr bwMode="auto">
          <a:xfrm>
            <a:off x="4017963" y="269557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0" name="Text Box 233">
            <a:extLst>
              <a:ext uri="{FF2B5EF4-FFF2-40B4-BE49-F238E27FC236}">
                <a16:creationId xmlns:a16="http://schemas.microsoft.com/office/drawing/2014/main" id="{3325B5B7-ED4E-8A67-F02F-1E5A6E1A367B}"/>
              </a:ext>
            </a:extLst>
          </p:cNvPr>
          <p:cNvSpPr txBox="1">
            <a:spLocks noChangeArrowheads="1"/>
          </p:cNvSpPr>
          <p:nvPr/>
        </p:nvSpPr>
        <p:spPr bwMode="auto">
          <a:xfrm>
            <a:off x="2943225" y="249237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Frequent discounts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1" name="Line 232">
            <a:extLst>
              <a:ext uri="{FF2B5EF4-FFF2-40B4-BE49-F238E27FC236}">
                <a16:creationId xmlns:a16="http://schemas.microsoft.com/office/drawing/2014/main" id="{7A384AB0-5112-16DA-D0C0-B8A74CC4BC74}"/>
              </a:ext>
            </a:extLst>
          </p:cNvPr>
          <p:cNvSpPr>
            <a:spLocks noChangeShapeType="1"/>
          </p:cNvSpPr>
          <p:nvPr/>
        </p:nvSpPr>
        <p:spPr bwMode="auto">
          <a:xfrm>
            <a:off x="5129213" y="1527175"/>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2" name="Text Box 231">
            <a:extLst>
              <a:ext uri="{FF2B5EF4-FFF2-40B4-BE49-F238E27FC236}">
                <a16:creationId xmlns:a16="http://schemas.microsoft.com/office/drawing/2014/main" id="{51619403-FD84-97D7-1733-9366042634C7}"/>
              </a:ext>
            </a:extLst>
          </p:cNvPr>
          <p:cNvSpPr txBox="1">
            <a:spLocks noChangeArrowheads="1"/>
          </p:cNvSpPr>
          <p:nvPr/>
        </p:nvSpPr>
        <p:spPr bwMode="auto">
          <a:xfrm>
            <a:off x="4054475" y="133985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Rising cost in product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3" name="Line 230">
            <a:extLst>
              <a:ext uri="{FF2B5EF4-FFF2-40B4-BE49-F238E27FC236}">
                <a16:creationId xmlns:a16="http://schemas.microsoft.com/office/drawing/2014/main" id="{5AD40446-6C5D-67F2-6070-07A391255D73}"/>
              </a:ext>
            </a:extLst>
          </p:cNvPr>
          <p:cNvSpPr>
            <a:spLocks noChangeShapeType="1"/>
          </p:cNvSpPr>
          <p:nvPr/>
        </p:nvSpPr>
        <p:spPr bwMode="auto">
          <a:xfrm>
            <a:off x="5730875" y="212883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4" name="Text Box 229">
            <a:extLst>
              <a:ext uri="{FF2B5EF4-FFF2-40B4-BE49-F238E27FC236}">
                <a16:creationId xmlns:a16="http://schemas.microsoft.com/office/drawing/2014/main" id="{A80C2F7F-6386-DDF3-E279-B330BAB8751A}"/>
              </a:ext>
            </a:extLst>
          </p:cNvPr>
          <p:cNvSpPr txBox="1">
            <a:spLocks noChangeArrowheads="1"/>
          </p:cNvSpPr>
          <p:nvPr/>
        </p:nvSpPr>
        <p:spPr bwMode="auto">
          <a:xfrm>
            <a:off x="4656138" y="193992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Higher prices for fresh flowers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5" name="Line 228">
            <a:extLst>
              <a:ext uri="{FF2B5EF4-FFF2-40B4-BE49-F238E27FC236}">
                <a16:creationId xmlns:a16="http://schemas.microsoft.com/office/drawing/2014/main" id="{9F7CDF0E-EEBD-EA01-166A-D7B5D3067DB1}"/>
              </a:ext>
            </a:extLst>
          </p:cNvPr>
          <p:cNvSpPr>
            <a:spLocks noChangeShapeType="1"/>
          </p:cNvSpPr>
          <p:nvPr/>
        </p:nvSpPr>
        <p:spPr bwMode="auto">
          <a:xfrm>
            <a:off x="6283325" y="268128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6" name="Text Box 227">
            <a:extLst>
              <a:ext uri="{FF2B5EF4-FFF2-40B4-BE49-F238E27FC236}">
                <a16:creationId xmlns:a16="http://schemas.microsoft.com/office/drawing/2014/main" id="{D0BEB90F-0FD6-18E3-4928-116AE428866A}"/>
              </a:ext>
            </a:extLst>
          </p:cNvPr>
          <p:cNvSpPr txBox="1">
            <a:spLocks noChangeArrowheads="1"/>
          </p:cNvSpPr>
          <p:nvPr/>
        </p:nvSpPr>
        <p:spPr bwMode="auto">
          <a:xfrm>
            <a:off x="5208588" y="249237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Higher cost for imported products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7" name="Line 226">
            <a:extLst>
              <a:ext uri="{FF2B5EF4-FFF2-40B4-BE49-F238E27FC236}">
                <a16:creationId xmlns:a16="http://schemas.microsoft.com/office/drawing/2014/main" id="{15E803F9-6290-36DF-D2B6-D7BC3337A0A4}"/>
              </a:ext>
            </a:extLst>
          </p:cNvPr>
          <p:cNvSpPr>
            <a:spLocks noChangeShapeType="1"/>
          </p:cNvSpPr>
          <p:nvPr/>
        </p:nvSpPr>
        <p:spPr bwMode="auto">
          <a:xfrm>
            <a:off x="5318125" y="3473450"/>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58" name="Text Box 225">
            <a:extLst>
              <a:ext uri="{FF2B5EF4-FFF2-40B4-BE49-F238E27FC236}">
                <a16:creationId xmlns:a16="http://schemas.microsoft.com/office/drawing/2014/main" id="{C5622E65-2F28-0485-78E9-B7A139B34608}"/>
              </a:ext>
            </a:extLst>
          </p:cNvPr>
          <p:cNvSpPr txBox="1">
            <a:spLocks noChangeArrowheads="1"/>
          </p:cNvSpPr>
          <p:nvPr/>
        </p:nvSpPr>
        <p:spPr bwMode="auto">
          <a:xfrm>
            <a:off x="5087771" y="3252021"/>
            <a:ext cx="1060450" cy="106597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400" dirty="0"/>
              <a:t>Higher cost of eco-friendly materials</a:t>
            </a:r>
          </a:p>
        </p:txBody>
      </p:sp>
      <p:sp>
        <p:nvSpPr>
          <p:cNvPr id="159" name="Line 224">
            <a:extLst>
              <a:ext uri="{FF2B5EF4-FFF2-40B4-BE49-F238E27FC236}">
                <a16:creationId xmlns:a16="http://schemas.microsoft.com/office/drawing/2014/main" id="{F8284B2C-A290-39BE-2A66-E354EF55F21F}"/>
              </a:ext>
            </a:extLst>
          </p:cNvPr>
          <p:cNvSpPr>
            <a:spLocks noChangeShapeType="1"/>
          </p:cNvSpPr>
          <p:nvPr/>
        </p:nvSpPr>
        <p:spPr bwMode="auto">
          <a:xfrm>
            <a:off x="4794250" y="403066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0" name="Text Box 223">
            <a:extLst>
              <a:ext uri="{FF2B5EF4-FFF2-40B4-BE49-F238E27FC236}">
                <a16:creationId xmlns:a16="http://schemas.microsoft.com/office/drawing/2014/main" id="{BA8B835E-40AE-E2F1-23CD-F424148840B7}"/>
              </a:ext>
            </a:extLst>
          </p:cNvPr>
          <p:cNvSpPr txBox="1">
            <a:spLocks noChangeArrowheads="1"/>
          </p:cNvSpPr>
          <p:nvPr/>
        </p:nvSpPr>
        <p:spPr bwMode="auto">
          <a:xfrm>
            <a:off x="3071813" y="4437060"/>
            <a:ext cx="2415089" cy="49130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400" dirty="0"/>
              <a:t>Inconsistent quality from suppliers </a:t>
            </a:r>
          </a:p>
        </p:txBody>
      </p:sp>
      <p:sp>
        <p:nvSpPr>
          <p:cNvPr id="161" name="Line 222">
            <a:extLst>
              <a:ext uri="{FF2B5EF4-FFF2-40B4-BE49-F238E27FC236}">
                <a16:creationId xmlns:a16="http://schemas.microsoft.com/office/drawing/2014/main" id="{84E932DE-7A63-6EE2-3B62-2E0A94AC29AE}"/>
              </a:ext>
            </a:extLst>
          </p:cNvPr>
          <p:cNvSpPr>
            <a:spLocks noChangeShapeType="1"/>
          </p:cNvSpPr>
          <p:nvPr/>
        </p:nvSpPr>
        <p:spPr bwMode="auto">
          <a:xfrm>
            <a:off x="4980489" y="4552950"/>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2" name="Text Box 221">
            <a:extLst>
              <a:ext uri="{FF2B5EF4-FFF2-40B4-BE49-F238E27FC236}">
                <a16:creationId xmlns:a16="http://schemas.microsoft.com/office/drawing/2014/main" id="{EC8B2412-6B0F-600E-95A4-C1B50A53894B}"/>
              </a:ext>
            </a:extLst>
          </p:cNvPr>
          <p:cNvSpPr txBox="1">
            <a:spLocks noChangeArrowheads="1"/>
          </p:cNvSpPr>
          <p:nvPr/>
        </p:nvSpPr>
        <p:spPr bwMode="auto">
          <a:xfrm>
            <a:off x="2790825" y="4951413"/>
            <a:ext cx="2415089" cy="41592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400" dirty="0"/>
              <a:t>Rising cost of imported flowers</a:t>
            </a:r>
          </a:p>
        </p:txBody>
      </p:sp>
      <p:sp>
        <p:nvSpPr>
          <p:cNvPr id="163" name="Line 220">
            <a:extLst>
              <a:ext uri="{FF2B5EF4-FFF2-40B4-BE49-F238E27FC236}">
                <a16:creationId xmlns:a16="http://schemas.microsoft.com/office/drawing/2014/main" id="{BC12654E-28B5-C081-F12E-2142896066DA}"/>
              </a:ext>
            </a:extLst>
          </p:cNvPr>
          <p:cNvSpPr>
            <a:spLocks noChangeShapeType="1"/>
          </p:cNvSpPr>
          <p:nvPr/>
        </p:nvSpPr>
        <p:spPr bwMode="auto">
          <a:xfrm>
            <a:off x="2790825" y="344328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4" name="Text Box 219">
            <a:extLst>
              <a:ext uri="{FF2B5EF4-FFF2-40B4-BE49-F238E27FC236}">
                <a16:creationId xmlns:a16="http://schemas.microsoft.com/office/drawing/2014/main" id="{F07E6662-FC3A-8CCF-A0AD-01581A6A2D1C}"/>
              </a:ext>
            </a:extLst>
          </p:cNvPr>
          <p:cNvSpPr txBox="1">
            <a:spLocks noChangeArrowheads="1"/>
          </p:cNvSpPr>
          <p:nvPr/>
        </p:nvSpPr>
        <p:spPr bwMode="auto">
          <a:xfrm>
            <a:off x="1717675" y="325437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5" name="Line 218">
            <a:extLst>
              <a:ext uri="{FF2B5EF4-FFF2-40B4-BE49-F238E27FC236}">
                <a16:creationId xmlns:a16="http://schemas.microsoft.com/office/drawing/2014/main" id="{05F2D4F2-89F6-8CA8-40C2-5E485422A97A}"/>
              </a:ext>
            </a:extLst>
          </p:cNvPr>
          <p:cNvSpPr>
            <a:spLocks noChangeShapeType="1"/>
          </p:cNvSpPr>
          <p:nvPr/>
        </p:nvSpPr>
        <p:spPr bwMode="auto">
          <a:xfrm>
            <a:off x="2341563" y="4000500"/>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6" name="Text Box 217">
            <a:extLst>
              <a:ext uri="{FF2B5EF4-FFF2-40B4-BE49-F238E27FC236}">
                <a16:creationId xmlns:a16="http://schemas.microsoft.com/office/drawing/2014/main" id="{6642739B-DB27-5156-F63E-8CFF4FD3F31D}"/>
              </a:ext>
            </a:extLst>
          </p:cNvPr>
          <p:cNvSpPr txBox="1">
            <a:spLocks noChangeArrowheads="1"/>
          </p:cNvSpPr>
          <p:nvPr/>
        </p:nvSpPr>
        <p:spPr bwMode="auto">
          <a:xfrm>
            <a:off x="1266825" y="3813175"/>
            <a:ext cx="1270000" cy="50482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Downturn in revenue foot traffic</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7" name="Line 216">
            <a:extLst>
              <a:ext uri="{FF2B5EF4-FFF2-40B4-BE49-F238E27FC236}">
                <a16:creationId xmlns:a16="http://schemas.microsoft.com/office/drawing/2014/main" id="{2F575B9E-C590-6DD1-5801-976BADD7BFC8}"/>
              </a:ext>
            </a:extLst>
          </p:cNvPr>
          <p:cNvSpPr>
            <a:spLocks noChangeShapeType="1"/>
          </p:cNvSpPr>
          <p:nvPr/>
        </p:nvSpPr>
        <p:spPr bwMode="auto">
          <a:xfrm>
            <a:off x="1841500" y="455295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68" name="Text Box 215">
            <a:extLst>
              <a:ext uri="{FF2B5EF4-FFF2-40B4-BE49-F238E27FC236}">
                <a16:creationId xmlns:a16="http://schemas.microsoft.com/office/drawing/2014/main" id="{F758B9CB-8501-6491-D0BD-609AA640674B}"/>
              </a:ext>
            </a:extLst>
          </p:cNvPr>
          <p:cNvSpPr txBox="1">
            <a:spLocks noChangeArrowheads="1"/>
          </p:cNvSpPr>
          <p:nvPr/>
        </p:nvSpPr>
        <p:spPr bwMode="auto">
          <a:xfrm>
            <a:off x="768350" y="436562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rPr>
              <a:t>closure of nearby businesses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9" name="Rectangle 214">
            <a:extLst>
              <a:ext uri="{FF2B5EF4-FFF2-40B4-BE49-F238E27FC236}">
                <a16:creationId xmlns:a16="http://schemas.microsoft.com/office/drawing/2014/main" id="{1EAD9A8E-02E9-533A-58B3-B6E3405E145D}"/>
              </a:ext>
            </a:extLst>
          </p:cNvPr>
          <p:cNvSpPr>
            <a:spLocks noChangeArrowheads="1"/>
          </p:cNvSpPr>
          <p:nvPr/>
        </p:nvSpPr>
        <p:spPr bwMode="auto">
          <a:xfrm>
            <a:off x="228600" y="627063"/>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Poor marketing</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170" name="Rectangle 213">
            <a:extLst>
              <a:ext uri="{FF2B5EF4-FFF2-40B4-BE49-F238E27FC236}">
                <a16:creationId xmlns:a16="http://schemas.microsoft.com/office/drawing/2014/main" id="{BF70ED73-CF2B-FB31-C869-4EF60E5289E8}"/>
              </a:ext>
            </a:extLst>
          </p:cNvPr>
          <p:cNvSpPr>
            <a:spLocks noChangeArrowheads="1"/>
          </p:cNvSpPr>
          <p:nvPr/>
        </p:nvSpPr>
        <p:spPr bwMode="auto">
          <a:xfrm>
            <a:off x="2563813" y="627063"/>
            <a:ext cx="998537"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competition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1" name="Rectangle 212">
            <a:extLst>
              <a:ext uri="{FF2B5EF4-FFF2-40B4-BE49-F238E27FC236}">
                <a16:creationId xmlns:a16="http://schemas.microsoft.com/office/drawing/2014/main" id="{3731F486-FB52-A9B2-C7D7-3F2D6DA557FC}"/>
              </a:ext>
            </a:extLst>
          </p:cNvPr>
          <p:cNvSpPr>
            <a:spLocks noChangeArrowheads="1"/>
          </p:cNvSpPr>
          <p:nvPr/>
        </p:nvSpPr>
        <p:spPr bwMode="auto">
          <a:xfrm>
            <a:off x="4803775" y="627063"/>
            <a:ext cx="998538"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inflation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2" name="Line 211">
            <a:extLst>
              <a:ext uri="{FF2B5EF4-FFF2-40B4-BE49-F238E27FC236}">
                <a16:creationId xmlns:a16="http://schemas.microsoft.com/office/drawing/2014/main" id="{4AF57B56-A30D-47DE-2573-9942D82E27B9}"/>
              </a:ext>
            </a:extLst>
          </p:cNvPr>
          <p:cNvSpPr>
            <a:spLocks noChangeShapeType="1"/>
          </p:cNvSpPr>
          <p:nvPr/>
        </p:nvSpPr>
        <p:spPr bwMode="auto">
          <a:xfrm flipV="1">
            <a:off x="682124" y="3016250"/>
            <a:ext cx="7563518" cy="11671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73" name="Line 210">
            <a:extLst>
              <a:ext uri="{FF2B5EF4-FFF2-40B4-BE49-F238E27FC236}">
                <a16:creationId xmlns:a16="http://schemas.microsoft.com/office/drawing/2014/main" id="{3C64462D-34E1-3D02-1B24-F3EF963F718A}"/>
              </a:ext>
            </a:extLst>
          </p:cNvPr>
          <p:cNvSpPr>
            <a:spLocks noChangeShapeType="1"/>
          </p:cNvSpPr>
          <p:nvPr/>
        </p:nvSpPr>
        <p:spPr bwMode="auto">
          <a:xfrm>
            <a:off x="1206500" y="1255713"/>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4" name="Line 209">
            <a:extLst>
              <a:ext uri="{FF2B5EF4-FFF2-40B4-BE49-F238E27FC236}">
                <a16:creationId xmlns:a16="http://schemas.microsoft.com/office/drawing/2014/main" id="{C6400E55-AAF4-85D6-A335-E39CBC5FAA8B}"/>
              </a:ext>
            </a:extLst>
          </p:cNvPr>
          <p:cNvSpPr>
            <a:spLocks noChangeShapeType="1"/>
          </p:cNvSpPr>
          <p:nvPr/>
        </p:nvSpPr>
        <p:spPr bwMode="auto">
          <a:xfrm>
            <a:off x="3344863" y="1300164"/>
            <a:ext cx="2751137" cy="1732728"/>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5" name="Line 208">
            <a:extLst>
              <a:ext uri="{FF2B5EF4-FFF2-40B4-BE49-F238E27FC236}">
                <a16:creationId xmlns:a16="http://schemas.microsoft.com/office/drawing/2014/main" id="{35E61255-9010-D910-04D3-4D8DB7DE8BD1}"/>
              </a:ext>
            </a:extLst>
          </p:cNvPr>
          <p:cNvSpPr>
            <a:spLocks noChangeShapeType="1"/>
          </p:cNvSpPr>
          <p:nvPr/>
        </p:nvSpPr>
        <p:spPr bwMode="auto">
          <a:xfrm>
            <a:off x="5303838" y="1119188"/>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6" name="Rectangle 207">
            <a:extLst>
              <a:ext uri="{FF2B5EF4-FFF2-40B4-BE49-F238E27FC236}">
                <a16:creationId xmlns:a16="http://schemas.microsoft.com/office/drawing/2014/main" id="{230A8253-04F4-C0E0-B1BD-FFA823CA9C3C}"/>
              </a:ext>
            </a:extLst>
          </p:cNvPr>
          <p:cNvSpPr>
            <a:spLocks noChangeArrowheads="1"/>
          </p:cNvSpPr>
          <p:nvPr/>
        </p:nvSpPr>
        <p:spPr bwMode="auto">
          <a:xfrm>
            <a:off x="1570038" y="4956175"/>
            <a:ext cx="998537"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a:ln>
                  <a:noFill/>
                </a:ln>
                <a:solidFill>
                  <a:schemeClr val="tx1"/>
                </a:solidFill>
                <a:effectLst/>
                <a:latin typeface="Arial" panose="020B0604020202020204" pitchFamily="34" charset="0"/>
                <a:ea typeface="Times New Roman" panose="02020603050405020304" pitchFamily="18" charset="0"/>
              </a:rPr>
              <a:t>Bad location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77" name="Line 206">
            <a:extLst>
              <a:ext uri="{FF2B5EF4-FFF2-40B4-BE49-F238E27FC236}">
                <a16:creationId xmlns:a16="http://schemas.microsoft.com/office/drawing/2014/main" id="{F5388A9F-9118-43E3-7076-D728D14AC79E}"/>
              </a:ext>
            </a:extLst>
          </p:cNvPr>
          <p:cNvSpPr>
            <a:spLocks noChangeShapeType="1"/>
          </p:cNvSpPr>
          <p:nvPr/>
        </p:nvSpPr>
        <p:spPr bwMode="auto">
          <a:xfrm flipV="1">
            <a:off x="2068513" y="3021013"/>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8" name="Rectangle 205">
            <a:extLst>
              <a:ext uri="{FF2B5EF4-FFF2-40B4-BE49-F238E27FC236}">
                <a16:creationId xmlns:a16="http://schemas.microsoft.com/office/drawing/2014/main" id="{57590019-8280-094C-B02A-4E279C337CE1}"/>
              </a:ext>
            </a:extLst>
          </p:cNvPr>
          <p:cNvSpPr>
            <a:spLocks noChangeArrowheads="1"/>
          </p:cNvSpPr>
          <p:nvPr/>
        </p:nvSpPr>
        <p:spPr bwMode="auto">
          <a:xfrm>
            <a:off x="4802187" y="5602287"/>
            <a:ext cx="1839245" cy="628650"/>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200" b="1" dirty="0">
                <a:latin typeface="Arial" panose="020B0604020202020204" pitchFamily="34" charset="0"/>
              </a:rPr>
              <a:t>Materials product and supplies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79" name="Line 204">
            <a:extLst>
              <a:ext uri="{FF2B5EF4-FFF2-40B4-BE49-F238E27FC236}">
                <a16:creationId xmlns:a16="http://schemas.microsoft.com/office/drawing/2014/main" id="{88E21A4B-981B-5D92-35EC-0A4B8BD52583}"/>
              </a:ext>
            </a:extLst>
          </p:cNvPr>
          <p:cNvSpPr>
            <a:spLocks noChangeShapeType="1"/>
          </p:cNvSpPr>
          <p:nvPr/>
        </p:nvSpPr>
        <p:spPr bwMode="auto">
          <a:xfrm flipV="1">
            <a:off x="5562600" y="3100387"/>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80" name="Rectangle 203">
            <a:extLst>
              <a:ext uri="{FF2B5EF4-FFF2-40B4-BE49-F238E27FC236}">
                <a16:creationId xmlns:a16="http://schemas.microsoft.com/office/drawing/2014/main" id="{610B0BB6-4A04-D897-11F4-6C2F47586836}"/>
              </a:ext>
            </a:extLst>
          </p:cNvPr>
          <p:cNvSpPr>
            <a:spLocks noChangeArrowheads="1"/>
          </p:cNvSpPr>
          <p:nvPr/>
        </p:nvSpPr>
        <p:spPr bwMode="auto">
          <a:xfrm>
            <a:off x="7797800" y="2540000"/>
            <a:ext cx="1028700" cy="211138"/>
          </a:xfrm>
          <a:prstGeom prst="rect">
            <a:avLst/>
          </a:prstGeom>
          <a:noFill/>
          <a:ln w="10160">
            <a:solidFill>
              <a:srgbClr val="FFFFFF"/>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81" name="Text Box 202">
            <a:extLst>
              <a:ext uri="{FF2B5EF4-FFF2-40B4-BE49-F238E27FC236}">
                <a16:creationId xmlns:a16="http://schemas.microsoft.com/office/drawing/2014/main" id="{4EB685F4-289E-5753-FBE1-F08B5B0F56F6}"/>
              </a:ext>
            </a:extLst>
          </p:cNvPr>
          <p:cNvSpPr txBox="1">
            <a:spLocks noChangeArrowheads="1"/>
          </p:cNvSpPr>
          <p:nvPr/>
        </p:nvSpPr>
        <p:spPr bwMode="auto">
          <a:xfrm>
            <a:off x="7843838" y="2633663"/>
            <a:ext cx="1250950" cy="1047750"/>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Declin sales in both online and offline store</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182" name="Rectangle 245">
            <a:extLst>
              <a:ext uri="{FF2B5EF4-FFF2-40B4-BE49-F238E27FC236}">
                <a16:creationId xmlns:a16="http://schemas.microsoft.com/office/drawing/2014/main" id="{94744567-7BE9-97FE-129C-8D922C7D2C2B}"/>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83" name="Rectangle 268">
            <a:extLst>
              <a:ext uri="{FF2B5EF4-FFF2-40B4-BE49-F238E27FC236}">
                <a16:creationId xmlns:a16="http://schemas.microsoft.com/office/drawing/2014/main" id="{511F7D2E-FD78-6CBB-AA11-EA986EE9CB05}"/>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502370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Green Haven Florists is experiencing a significant challenges due to 30% decline in store in high street activity and rinsing pricing. Some of  reasons are customers are shifting more towards online shopping due to heavy growing online competition and local shops offering home delivering.  </a:t>
            </a:r>
          </a:p>
          <a:p>
            <a:r>
              <a:rPr lang="en-GB" dirty="0"/>
              <a:t>Laim and Priya Patel need to engine more to digital marking, introducing better deals and discounts and more competitive pricing. </a:t>
            </a:r>
          </a:p>
          <a:p>
            <a:r>
              <a:rPr lang="en-GB" dirty="0"/>
              <a:t> ultimately Laim and Prital business needs with an increase in social media presence and better pricing which can be able to reinvent the business in this competitive environments which their company is in now.</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2589212" y="1600200"/>
            <a:ext cx="8915399" cy="4517136"/>
          </a:xfrm>
        </p:spPr>
        <p:txBody>
          <a:bodyPr/>
          <a:lstStyle/>
          <a:p>
            <a:r>
              <a:rPr lang="en-GB" dirty="0">
                <a:hlinkClick r:id="rId2"/>
              </a:rPr>
              <a:t>https://www.cipd.org/uk/knowledge/factsheets/pestle-analysis-factsheet/</a:t>
            </a:r>
            <a:endParaRPr lang="en-GB" dirty="0"/>
          </a:p>
          <a:p>
            <a:endParaRPr lang="en-GB" dirty="0"/>
          </a:p>
          <a:p>
            <a:r>
              <a:rPr lang="en-GB" dirty="0">
                <a:hlinkClick r:id="rId3"/>
              </a:rPr>
              <a:t>https://www.rapidformations.co.uk/blog/laws-uk-business-owners-should-know/#:~:text=UK%20business%20owners%20must%20be,operation%20and%20to%20avoid%20penalties</a:t>
            </a:r>
            <a:r>
              <a:rPr lang="en-GB" dirty="0"/>
              <a:t>.</a:t>
            </a:r>
          </a:p>
          <a:p>
            <a:endParaRPr lang="en-GB" dirty="0"/>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9AD26C495DABD4BBF49CAB5A9447134" ma:contentTypeVersion="6" ma:contentTypeDescription="Create a new document." ma:contentTypeScope="" ma:versionID="c771ffdb80bfc0f66518e5cd6a266235">
  <xsd:schema xmlns:xsd="http://www.w3.org/2001/XMLSchema" xmlns:xs="http://www.w3.org/2001/XMLSchema" xmlns:p="http://schemas.microsoft.com/office/2006/metadata/properties" xmlns:ns3="e0c72a01-2fa1-42e3-a1c4-c26bee686cc0" targetNamespace="http://schemas.microsoft.com/office/2006/metadata/properties" ma:root="true" ma:fieldsID="a5ffc729a7cc007fc66b67ca083b60c2" ns3:_="">
    <xsd:import namespace="e0c72a01-2fa1-42e3-a1c4-c26bee686cc0"/>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0c72a01-2fa1-42e3-a1c4-c26bee686cc0"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0c72a01-2fa1-42e3-a1c4-c26bee686cc0" xsi:nil="true"/>
  </documentManagement>
</p:properties>
</file>

<file path=customXml/itemProps1.xml><?xml version="1.0" encoding="utf-8"?>
<ds:datastoreItem xmlns:ds="http://schemas.openxmlformats.org/officeDocument/2006/customXml" ds:itemID="{357336FC-6C4E-42A4-88F9-01FB8A7C59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0c72a01-2fa1-42e3-a1c4-c26bee686cc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B2B0B8C-18B3-4A0D-8FC0-E454069B1CC2}">
  <ds:schemaRefs>
    <ds:schemaRef ds:uri="http://schemas.microsoft.com/sharepoint/v3/contenttype/forms"/>
  </ds:schemaRefs>
</ds:datastoreItem>
</file>

<file path=customXml/itemProps3.xml><?xml version="1.0" encoding="utf-8"?>
<ds:datastoreItem xmlns:ds="http://schemas.openxmlformats.org/officeDocument/2006/customXml" ds:itemID="{6645721D-2D5C-4979-A965-78B756155A56}">
  <ds:schemaRefs>
    <ds:schemaRef ds:uri="http://purl.org/dc/elements/1.1/"/>
    <ds:schemaRef ds:uri="http://www.w3.org/XML/1998/namespace"/>
    <ds:schemaRef ds:uri="http://purl.org/dc/dcmitype/"/>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e0c72a01-2fa1-42e3-a1c4-c26bee686cc0"/>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Wisp</Template>
  <TotalTime>27708</TotalTime>
  <Words>646</Words>
  <Application>Microsoft Office PowerPoint</Application>
  <PresentationFormat>Widescreen</PresentationFormat>
  <Paragraphs>76</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vt:lpstr>
      <vt:lpstr>Aptos</vt:lpstr>
      <vt:lpstr>Arial</vt:lpstr>
      <vt:lpstr>Century Gothic</vt:lpstr>
      <vt:lpstr>Wingdings 3</vt:lpstr>
      <vt:lpstr>Wisp</vt:lpstr>
      <vt:lpstr>MODULE NAME Problem solving and decision making  MODULE CODE LCLM4004 STUDENT NAME Fathi Sheekhusen STUDENT ID 2334373 LECTURER DR Faizu Edu Assignment 1: Presentation</vt:lpstr>
      <vt:lpstr>OVERVIEW</vt:lpstr>
      <vt:lpstr>Introduction</vt:lpstr>
      <vt:lpstr>Company background</vt:lpstr>
      <vt:lpstr>Problem: nature and scope</vt:lpstr>
      <vt:lpstr>PESTLE ANALYSIS: Green Haven Florists</vt:lpstr>
      <vt:lpstr>PESTLE ANALYSIS: Green Haven Florists </vt:lpstr>
      <vt:lpstr>Cause and effect analysis: Fishbone diagram</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Fathi Mahmed Sheekhusen (2334373)</cp:lastModifiedBy>
  <cp:revision>9</cp:revision>
  <dcterms:created xsi:type="dcterms:W3CDTF">2024-10-08T15:58:04Z</dcterms:created>
  <dcterms:modified xsi:type="dcterms:W3CDTF">2025-11-10T13:39:36Z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0x010100A9AD26C495DABD4BBF49CAB5A9447134</vt:lpwstr>
  </property>
</Properties>
</file>