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2"/>
  </p:notesMasterIdLst>
  <p:sldIdLst>
    <p:sldId id="256" r:id="rId2"/>
    <p:sldId id="265" r:id="rId3"/>
    <p:sldId id="258" r:id="rId4"/>
    <p:sldId id="257" r:id="rId5"/>
    <p:sldId id="259" r:id="rId6"/>
    <p:sldId id="260" r:id="rId7"/>
    <p:sldId id="261" r:id="rId8"/>
    <p:sldId id="264" r:id="rId9"/>
    <p:sldId id="263"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40" d="100"/>
          <a:sy n="40" d="100"/>
        </p:scale>
        <p:origin x="3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E39F4-9E03-4217-8604-139A89926387}" type="datetimeFigureOut">
              <a:rPr lang="en-GB" smtClean="0"/>
              <a:t>11/10/2018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0BC559-F827-4598-BFA8-007A847E54A7}" type="slidenum">
              <a:rPr lang="en-GB" smtClean="0"/>
              <a:t>‹#›</a:t>
            </a:fld>
            <a:endParaRPr lang="en-GB"/>
          </a:p>
        </p:txBody>
      </p:sp>
    </p:spTree>
    <p:extLst>
      <p:ext uri="{BB962C8B-B14F-4D97-AF65-F5344CB8AC3E}">
        <p14:creationId xmlns:p14="http://schemas.microsoft.com/office/powerpoint/2010/main" val="2527414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BC559-F827-4598-BFA8-007A847E54A7}" type="slidenum">
              <a:rPr lang="en-GB" smtClean="0"/>
              <a:t>3</a:t>
            </a:fld>
            <a:endParaRPr lang="en-GB"/>
          </a:p>
        </p:txBody>
      </p:sp>
    </p:spTree>
    <p:extLst>
      <p:ext uri="{BB962C8B-B14F-4D97-AF65-F5344CB8AC3E}">
        <p14:creationId xmlns:p14="http://schemas.microsoft.com/office/powerpoint/2010/main" val="1683325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10/11/2018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10/11/2018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10/11/2018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10/11/2018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10/11/2018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10/11/2018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10/11/2018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10/11/2018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10/11/2018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10/11/2018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10/11/2018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10/11/2018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jewishgiftplace.com/Jewish-Star-of-David.html-%206th%20October%20201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s://www.timeout.com/israel/attractions/the-most-stunning-synagogues-in-Israe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upofwaterministry.files.wordpress.com/2010/09/torah.jpg%20-7th%20October%202018"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hyperlink" Target="https://www.myjewishlearning.com/article/aufruf-being-called-up-to-the-torah/"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subvertednation.net/wp-content/uploads/2010/09/zionism.gif-" TargetMode="External"/><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jewishgiftplace.com/Jewish-Star-of-David.html-%206th%20October%202018"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vosizneias.com/169088/2014/06/26/jerusalem-susan-rice-us-praying-for-safe-return-of-three-kidnapped-israeli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s.timesofisrael.com/modern-orthodoxy-a-guide-for-the-perplexed-orthodox-judaism-and-change/" TargetMode="External"/><Relationship Id="rId7" Type="http://schemas.openxmlformats.org/officeDocument/2006/relationships/hyperlink" Target="https://www.vosizneias.com/169088/2014/06/26/jerusalem-susan-rice-us-praying-for-safe-return-of-three-kidnapped-israelis/" TargetMode="External"/><Relationship Id="rId2" Type="http://schemas.openxmlformats.org/officeDocument/2006/relationships/hyperlink" Target="https://www.jewishgiftplace.com/Jewish-Star-of-David.html-%206th%20October%202018" TargetMode="External"/><Relationship Id="rId1" Type="http://schemas.openxmlformats.org/officeDocument/2006/relationships/slideLayout" Target="../slideLayouts/slideLayout2.xml"/><Relationship Id="rId6" Type="http://schemas.openxmlformats.org/officeDocument/2006/relationships/hyperlink" Target="https://www.timeout.com/israel/attractions/the-most-stunning-synagogues-in-Israel-%20accessed%2011th%20October%202018" TargetMode="External"/><Relationship Id="rId5" Type="http://schemas.openxmlformats.org/officeDocument/2006/relationships/hyperlink" Target="https://www.jewishideas.org/article/conversion-judaism-halakha-hashkafa-and-historic-challenge" TargetMode="External"/><Relationship Id="rId4" Type="http://schemas.openxmlformats.org/officeDocument/2006/relationships/hyperlink" Target="http://www.bbc.co.uk/religion/religions/judaism/subdivisions/modernorthodoxy_1.s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yjewishlearning.com/article/aufruf-being-called-up-to-the-torah/" TargetMode="External"/><Relationship Id="rId7" Type="http://schemas.openxmlformats.org/officeDocument/2006/relationships/hyperlink" Target="https://hasidicworld.wordpress.com/2016/11/11/hasidic-vs-orthodox/" TargetMode="External"/><Relationship Id="rId2" Type="http://schemas.openxmlformats.org/officeDocument/2006/relationships/hyperlink" Target="https://www.thejc.com/news/uk-news/census-2011-the-jewish-breakdown-1.39530" TargetMode="External"/><Relationship Id="rId1" Type="http://schemas.openxmlformats.org/officeDocument/2006/relationships/slideLayout" Target="../slideLayouts/slideLayout2.xml"/><Relationship Id="rId6" Type="http://schemas.openxmlformats.org/officeDocument/2006/relationships/hyperlink" Target="http://www.subvertednation.net/wp-content/uploads/2010/09/zionism.gif-" TargetMode="External"/><Relationship Id="rId5" Type="http://schemas.openxmlformats.org/officeDocument/2006/relationships/hyperlink" Target="https://cupofwaterministry.files.wordpress.com/2010/09/torah.jpg%20-7th%20October%202018" TargetMode="External"/><Relationship Id="rId4" Type="http://schemas.openxmlformats.org/officeDocument/2006/relationships/hyperlink" Target="https://www.jewishgiftplace.com/Jewish-Star-of-David.html-%206th%20October%20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600" dirty="0"/>
              <a:t>Evaluate the importance of </a:t>
            </a:r>
            <a:r>
              <a:rPr lang="en-GB" sz="4600" dirty="0" smtClean="0"/>
              <a:t>Modern Orthodox within </a:t>
            </a:r>
            <a:r>
              <a:rPr lang="en-GB" sz="4600" dirty="0"/>
              <a:t>21</a:t>
            </a:r>
            <a:r>
              <a:rPr lang="en-GB" sz="4600" baseline="30000" dirty="0"/>
              <a:t>st</a:t>
            </a:r>
            <a:r>
              <a:rPr lang="en-GB" sz="4600" dirty="0"/>
              <a:t> Century </a:t>
            </a:r>
            <a:r>
              <a:rPr lang="en-GB" sz="4600" dirty="0" smtClean="0"/>
              <a:t>Judaism</a:t>
            </a:r>
            <a:r>
              <a:rPr lang="en-GB" sz="4600" dirty="0"/>
              <a:t> </a:t>
            </a:r>
            <a:r>
              <a:rPr lang="en-GB" sz="4600" dirty="0" smtClean="0"/>
              <a:t>and the challenges that it faces</a:t>
            </a:r>
            <a:endParaRPr lang="en-GB" sz="4600" dirty="0"/>
          </a:p>
        </p:txBody>
      </p:sp>
      <p:sp>
        <p:nvSpPr>
          <p:cNvPr id="3" name="Subtitle 2"/>
          <p:cNvSpPr>
            <a:spLocks noGrp="1"/>
          </p:cNvSpPr>
          <p:nvPr>
            <p:ph type="subTitle" idx="1"/>
          </p:nvPr>
        </p:nvSpPr>
        <p:spPr/>
        <p:txBody>
          <a:bodyPr>
            <a:normAutofit/>
          </a:bodyPr>
          <a:lstStyle/>
          <a:p>
            <a:r>
              <a:rPr lang="en-GB" sz="2200" dirty="0" smtClean="0"/>
              <a:t>By Mia Chalker - 1701420</a:t>
            </a:r>
            <a:endParaRPr lang="en-GB" sz="2200" dirty="0"/>
          </a:p>
        </p:txBody>
      </p:sp>
    </p:spTree>
    <p:extLst>
      <p:ext uri="{BB962C8B-B14F-4D97-AF65-F5344CB8AC3E}">
        <p14:creationId xmlns:p14="http://schemas.microsoft.com/office/powerpoint/2010/main" val="1206049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u="sng" dirty="0" smtClean="0"/>
              <a:t>Contents:</a:t>
            </a:r>
            <a:endParaRPr lang="en-GB" sz="4000" u="sng" dirty="0"/>
          </a:p>
        </p:txBody>
      </p:sp>
      <p:sp>
        <p:nvSpPr>
          <p:cNvPr id="3" name="Content Placeholder 2"/>
          <p:cNvSpPr>
            <a:spLocks noGrp="1"/>
          </p:cNvSpPr>
          <p:nvPr>
            <p:ph idx="1"/>
          </p:nvPr>
        </p:nvSpPr>
        <p:spPr>
          <a:xfrm>
            <a:off x="237281" y="1894776"/>
            <a:ext cx="10887919" cy="4326616"/>
          </a:xfrm>
        </p:spPr>
        <p:txBody>
          <a:bodyPr>
            <a:normAutofit fontScale="92500" lnSpcReduction="10000"/>
          </a:bodyPr>
          <a:lstStyle/>
          <a:p>
            <a:r>
              <a:rPr lang="en-GB" sz="2700" dirty="0" smtClean="0"/>
              <a:t>Modern Orthodox traditions and beliefs in the 21</a:t>
            </a:r>
            <a:r>
              <a:rPr lang="en-GB" sz="2700" baseline="30000" dirty="0" smtClean="0"/>
              <a:t>st</a:t>
            </a:r>
            <a:r>
              <a:rPr lang="en-GB" sz="2700" dirty="0" smtClean="0"/>
              <a:t> century</a:t>
            </a:r>
          </a:p>
          <a:p>
            <a:endParaRPr lang="en-GB" sz="2700" dirty="0" smtClean="0"/>
          </a:p>
          <a:p>
            <a:r>
              <a:rPr lang="en-GB" sz="2700" dirty="0" smtClean="0"/>
              <a:t>Torah beliefs</a:t>
            </a:r>
          </a:p>
          <a:p>
            <a:endParaRPr lang="en-GB" sz="2700" dirty="0" smtClean="0"/>
          </a:p>
          <a:p>
            <a:r>
              <a:rPr lang="en-GB" sz="2700" dirty="0" smtClean="0"/>
              <a:t>Zionist beliefs and challenges </a:t>
            </a:r>
          </a:p>
          <a:p>
            <a:endParaRPr lang="en-GB" sz="2700" dirty="0"/>
          </a:p>
          <a:p>
            <a:r>
              <a:rPr lang="en-GB" sz="2700" dirty="0" smtClean="0"/>
              <a:t>Challenges women face within the religion</a:t>
            </a:r>
          </a:p>
          <a:p>
            <a:pPr marL="0" indent="0">
              <a:buNone/>
            </a:pPr>
            <a:endParaRPr lang="en-GB" sz="2700" dirty="0" smtClean="0"/>
          </a:p>
          <a:p>
            <a:r>
              <a:rPr lang="en-GB" sz="2700" dirty="0" smtClean="0"/>
              <a:t>Challenges with other denominations of the Jewish faith</a:t>
            </a:r>
          </a:p>
          <a:p>
            <a:endParaRPr lang="en-GB" dirty="0" smtClean="0"/>
          </a:p>
          <a:p>
            <a:endParaRPr lang="en-GB" dirty="0"/>
          </a:p>
        </p:txBody>
      </p:sp>
    </p:spTree>
    <p:extLst>
      <p:ext uri="{BB962C8B-B14F-4D97-AF65-F5344CB8AC3E}">
        <p14:creationId xmlns:p14="http://schemas.microsoft.com/office/powerpoint/2010/main" val="25745647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934" y="243067"/>
            <a:ext cx="7214886" cy="1371600"/>
          </a:xfrm>
        </p:spPr>
        <p:txBody>
          <a:bodyPr>
            <a:normAutofit/>
          </a:bodyPr>
          <a:lstStyle/>
          <a:p>
            <a:r>
              <a:rPr lang="en-GB" sz="3600" u="sng" dirty="0" smtClean="0"/>
              <a:t>Modern Orthodox Traditions;</a:t>
            </a:r>
            <a:endParaRPr lang="en-GB" sz="3600" u="sng" dirty="0"/>
          </a:p>
        </p:txBody>
      </p:sp>
      <p:sp>
        <p:nvSpPr>
          <p:cNvPr id="7" name="TextBox 6"/>
          <p:cNvSpPr txBox="1"/>
          <p:nvPr/>
        </p:nvSpPr>
        <p:spPr>
          <a:xfrm>
            <a:off x="163975" y="5749146"/>
            <a:ext cx="8609635" cy="892552"/>
          </a:xfrm>
          <a:prstGeom prst="rect">
            <a:avLst/>
          </a:prstGeom>
          <a:noFill/>
        </p:spPr>
        <p:txBody>
          <a:bodyPr wrap="square" rtlCol="0">
            <a:spAutoFit/>
          </a:bodyPr>
          <a:lstStyle/>
          <a:p>
            <a:pPr marL="285750" indent="-285750">
              <a:buFont typeface="Arial" panose="020B0604020202020204" pitchFamily="34" charset="0"/>
              <a:buChar char="•"/>
            </a:pPr>
            <a:r>
              <a:rPr lang="en-GB" sz="1300" dirty="0" smtClean="0">
                <a:hlinkClick r:id="rId3"/>
              </a:rPr>
              <a:t>‘The Menorah’ https</a:t>
            </a:r>
            <a:r>
              <a:rPr lang="en-GB" sz="1300" dirty="0">
                <a:hlinkClick r:id="rId3"/>
              </a:rPr>
              <a:t>://www.jewishgiftplace.com/Jewish-Star-of-David.html- </a:t>
            </a:r>
            <a:r>
              <a:rPr lang="en-GB" sz="1300" dirty="0" smtClean="0">
                <a:hlinkClick r:id="rId3"/>
              </a:rPr>
              <a:t>Accessed: 6th </a:t>
            </a:r>
            <a:r>
              <a:rPr lang="en-GB" sz="1300" dirty="0">
                <a:hlinkClick r:id="rId3"/>
              </a:rPr>
              <a:t>October </a:t>
            </a:r>
            <a:r>
              <a:rPr lang="en-GB" sz="1300" dirty="0" smtClean="0">
                <a:hlinkClick r:id="rId3"/>
              </a:rPr>
              <a:t>2018</a:t>
            </a:r>
            <a:endParaRPr lang="en-GB" sz="1300" dirty="0" smtClean="0"/>
          </a:p>
          <a:p>
            <a:pPr marL="285750" indent="-285750">
              <a:buFont typeface="Arial" panose="020B0604020202020204" pitchFamily="34" charset="0"/>
              <a:buChar char="•"/>
            </a:pPr>
            <a:r>
              <a:rPr lang="en-GB" sz="1300" dirty="0" smtClean="0"/>
              <a:t>‘</a:t>
            </a:r>
            <a:r>
              <a:rPr lang="en-GB" sz="1300" dirty="0"/>
              <a:t>Israeli Synagogue’ </a:t>
            </a:r>
            <a:r>
              <a:rPr lang="en-GB" sz="1300" dirty="0">
                <a:hlinkClick r:id="rId4"/>
              </a:rPr>
              <a:t>https://</a:t>
            </a:r>
            <a:r>
              <a:rPr lang="en-GB" sz="1300" dirty="0" smtClean="0">
                <a:hlinkClick r:id="rId4"/>
              </a:rPr>
              <a:t>www.timeout.com/israel/attractions/the-most-stunning-synagogues-in-Israel-</a:t>
            </a:r>
            <a:r>
              <a:rPr lang="en-GB" sz="1300" dirty="0" smtClean="0"/>
              <a:t> accessed 11th October 2018.</a:t>
            </a:r>
          </a:p>
        </p:txBody>
      </p:sp>
      <p:sp>
        <p:nvSpPr>
          <p:cNvPr id="8" name="Content Placeholder 7"/>
          <p:cNvSpPr>
            <a:spLocks noGrp="1"/>
          </p:cNvSpPr>
          <p:nvPr>
            <p:ph idx="1"/>
          </p:nvPr>
        </p:nvSpPr>
        <p:spPr>
          <a:xfrm>
            <a:off x="208344" y="2103120"/>
            <a:ext cx="10916856" cy="3157573"/>
          </a:xfrm>
        </p:spPr>
        <p:txBody>
          <a:bodyPr>
            <a:normAutofit fontScale="92500" lnSpcReduction="10000"/>
          </a:bodyPr>
          <a:lstStyle/>
          <a:p>
            <a:r>
              <a:rPr lang="en-GB" sz="2500" dirty="0" smtClean="0"/>
              <a:t>Practiced all over the world</a:t>
            </a:r>
          </a:p>
          <a:p>
            <a:endParaRPr lang="en-GB" sz="2500" dirty="0"/>
          </a:p>
          <a:p>
            <a:r>
              <a:rPr lang="en-GB" sz="2500" dirty="0" smtClean="0"/>
              <a:t>2001- 259,927, 2011- 263,346 in England and Wales.</a:t>
            </a:r>
          </a:p>
          <a:p>
            <a:endParaRPr lang="en-GB" sz="2500" dirty="0" smtClean="0"/>
          </a:p>
          <a:p>
            <a:r>
              <a:rPr lang="en-GB" sz="2500" dirty="0" smtClean="0"/>
              <a:t>Worship at Synagogue</a:t>
            </a:r>
          </a:p>
          <a:p>
            <a:pPr marL="0" indent="0">
              <a:buNone/>
            </a:pPr>
            <a:endParaRPr lang="en-GB" sz="2500" dirty="0" smtClean="0"/>
          </a:p>
          <a:p>
            <a:r>
              <a:rPr lang="en-GB" sz="2500" dirty="0" smtClean="0"/>
              <a:t>Festivals</a:t>
            </a:r>
          </a:p>
          <a:p>
            <a:pPr marL="0" indent="0">
              <a:buNone/>
            </a:pPr>
            <a:endParaRPr lang="en-GB" sz="5300" dirty="0" smtClean="0"/>
          </a:p>
          <a:p>
            <a:endParaRPr lang="en-GB" dirty="0"/>
          </a:p>
        </p:txBody>
      </p:sp>
      <p:pic>
        <p:nvPicPr>
          <p:cNvPr id="9" name="Picture 4" descr="Image result for jewish symbo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88278" y="243067"/>
            <a:ext cx="1583601" cy="15278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synagogue israe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99787" y="3275636"/>
            <a:ext cx="3372092" cy="2529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37347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752" y="200876"/>
            <a:ext cx="7494607" cy="1390643"/>
          </a:xfrm>
        </p:spPr>
        <p:txBody>
          <a:bodyPr>
            <a:normAutofit/>
          </a:bodyPr>
          <a:lstStyle/>
          <a:p>
            <a:r>
              <a:rPr lang="en-GB" sz="3600" u="sng" dirty="0" smtClean="0"/>
              <a:t>Modern Orthodox Torah Beliefs;</a:t>
            </a:r>
            <a:endParaRPr lang="en-GB" sz="3600" u="sng"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143457"/>
            <a:ext cx="1811437" cy="2926254"/>
          </a:xfrm>
        </p:spPr>
      </p:pic>
      <p:sp>
        <p:nvSpPr>
          <p:cNvPr id="4" name="TextBox 3"/>
          <p:cNvSpPr txBox="1"/>
          <p:nvPr/>
        </p:nvSpPr>
        <p:spPr>
          <a:xfrm>
            <a:off x="272006" y="5534561"/>
            <a:ext cx="10382490" cy="1138773"/>
          </a:xfrm>
          <a:prstGeom prst="rect">
            <a:avLst/>
          </a:prstGeom>
          <a:noFill/>
        </p:spPr>
        <p:txBody>
          <a:bodyPr wrap="square" rtlCol="0">
            <a:spAutoFit/>
          </a:bodyPr>
          <a:lstStyle/>
          <a:p>
            <a:pPr marL="285750" indent="-285750">
              <a:buFont typeface="Arial" panose="020B0604020202020204" pitchFamily="34" charset="0"/>
              <a:buChar char="•"/>
            </a:pPr>
            <a:r>
              <a:rPr lang="en-GB" sz="1300" dirty="0" smtClean="0">
                <a:hlinkClick r:id="rId3"/>
              </a:rPr>
              <a:t>‘Torah’  https</a:t>
            </a:r>
            <a:r>
              <a:rPr lang="en-GB" sz="1300" dirty="0">
                <a:hlinkClick r:id="rId3"/>
              </a:rPr>
              <a:t>://</a:t>
            </a:r>
            <a:r>
              <a:rPr lang="en-GB" sz="1300" dirty="0" smtClean="0">
                <a:hlinkClick r:id="rId3"/>
              </a:rPr>
              <a:t>cupofwaterministry.files.wordpress.com/2010/09/torah.jpg - Accessed: 7th October 2018</a:t>
            </a:r>
            <a:r>
              <a:rPr lang="en-GB" sz="1300" dirty="0" smtClean="0"/>
              <a:t>.</a:t>
            </a:r>
          </a:p>
          <a:p>
            <a:pPr marL="285750" indent="-285750">
              <a:buFont typeface="Arial" panose="020B0604020202020204" pitchFamily="34" charset="0"/>
              <a:buChar char="•"/>
            </a:pPr>
            <a:r>
              <a:rPr lang="en-GB" sz="1300" dirty="0" smtClean="0">
                <a:hlinkClick r:id="rId4"/>
              </a:rPr>
              <a:t>‘The Torah’ https</a:t>
            </a:r>
            <a:r>
              <a:rPr lang="en-GB" sz="1300" dirty="0">
                <a:hlinkClick r:id="rId4"/>
              </a:rPr>
              <a:t>://www.myjewishlearning.com/article/aufruf-being-called-up-to-the-torah</a:t>
            </a:r>
            <a:r>
              <a:rPr lang="en-GB" sz="1300" dirty="0" smtClean="0">
                <a:hlinkClick r:id="rId4"/>
              </a:rPr>
              <a:t>/</a:t>
            </a:r>
            <a:r>
              <a:rPr lang="en-GB" sz="1300" dirty="0" smtClean="0"/>
              <a:t> - Accessed: 7</a:t>
            </a:r>
            <a:r>
              <a:rPr lang="en-GB" sz="1300" baseline="30000" dirty="0" smtClean="0"/>
              <a:t>th</a:t>
            </a:r>
            <a:r>
              <a:rPr lang="en-GB" sz="1300" dirty="0" smtClean="0"/>
              <a:t> </a:t>
            </a:r>
            <a:r>
              <a:rPr lang="en-GB" sz="1300" dirty="0" err="1" smtClean="0"/>
              <a:t>Ooctober</a:t>
            </a:r>
            <a:r>
              <a:rPr lang="en-GB" sz="1300" dirty="0" smtClean="0"/>
              <a:t> 2018.</a:t>
            </a:r>
          </a:p>
          <a:p>
            <a:pPr marL="285750" indent="-285750">
              <a:buFont typeface="Arial" panose="020B0604020202020204" pitchFamily="34" charset="0"/>
              <a:buChar char="•"/>
            </a:pPr>
            <a:r>
              <a:rPr lang="en-GB" sz="1300" dirty="0" smtClean="0"/>
              <a:t>Benjamin Brown, </a:t>
            </a:r>
            <a:r>
              <a:rPr lang="en-GB" sz="1300" dirty="0"/>
              <a:t>'Orthodox Judaism', </a:t>
            </a:r>
            <a:r>
              <a:rPr lang="en-GB" sz="1300" i="1" dirty="0"/>
              <a:t>The Blackwell Companion to Judaism</a:t>
            </a:r>
            <a:r>
              <a:rPr lang="en-GB" sz="1300" dirty="0"/>
              <a:t>, eds. J. </a:t>
            </a:r>
            <a:r>
              <a:rPr lang="en-GB" sz="1300" dirty="0" err="1"/>
              <a:t>Neusner</a:t>
            </a:r>
            <a:r>
              <a:rPr lang="en-GB" sz="1300" dirty="0"/>
              <a:t> and A. J. Avery-Peck (Oxford: Blackwell, 2003), pp. 311-333</a:t>
            </a:r>
            <a:endParaRPr lang="en-GB" sz="1300" dirty="0" smtClean="0"/>
          </a:p>
          <a:p>
            <a:pPr marL="285750" indent="-285750">
              <a:buFont typeface="Arial" panose="020B0604020202020204" pitchFamily="34" charset="0"/>
              <a:buChar char="•"/>
            </a:pPr>
            <a:endParaRPr lang="en-GB" sz="1600" dirty="0"/>
          </a:p>
        </p:txBody>
      </p:sp>
      <p:sp>
        <p:nvSpPr>
          <p:cNvPr id="6" name="TextBox 5"/>
          <p:cNvSpPr txBox="1"/>
          <p:nvPr/>
        </p:nvSpPr>
        <p:spPr>
          <a:xfrm>
            <a:off x="1811437" y="1689904"/>
            <a:ext cx="9491242" cy="3616375"/>
          </a:xfrm>
          <a:prstGeom prst="rect">
            <a:avLst/>
          </a:prstGeom>
          <a:noFill/>
        </p:spPr>
        <p:txBody>
          <a:bodyPr wrap="square" rtlCol="0">
            <a:spAutoFit/>
          </a:bodyPr>
          <a:lstStyle/>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500" dirty="0" smtClean="0"/>
              <a:t>Torah central -</a:t>
            </a:r>
            <a:r>
              <a:rPr lang="en-GB" sz="2500" dirty="0"/>
              <a:t>“Orthodoxy asserts the divine source of the Torah and the eternal, unchanging nature of its laws. Seeing the laws as a direct expression of God’s will</a:t>
            </a:r>
            <a:r>
              <a:rPr lang="en-GB" sz="2500" dirty="0" smtClean="0"/>
              <a:t>.”</a:t>
            </a:r>
          </a:p>
          <a:p>
            <a:endParaRPr lang="en-GB" sz="2500" dirty="0" smtClean="0"/>
          </a:p>
          <a:p>
            <a:pPr marL="342900" indent="-342900">
              <a:buFont typeface="Arial" panose="020B0604020202020204" pitchFamily="34" charset="0"/>
              <a:buChar char="•"/>
            </a:pPr>
            <a:r>
              <a:rPr lang="en-GB" sz="2500" dirty="0" smtClean="0"/>
              <a:t>Given through Moses</a:t>
            </a:r>
          </a:p>
          <a:p>
            <a:endParaRPr lang="en-GB" sz="2500" dirty="0" smtClean="0"/>
          </a:p>
          <a:p>
            <a:pPr marL="342900" indent="-342900">
              <a:buFont typeface="Arial" panose="020B0604020202020204" pitchFamily="34" charset="0"/>
              <a:buChar char="•"/>
            </a:pPr>
            <a:r>
              <a:rPr lang="en-GB" sz="2500" dirty="0" smtClean="0"/>
              <a:t>Use of the Torah to keep community together.</a:t>
            </a:r>
            <a:endParaRPr lang="en-GB" sz="2000"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0501" y="243068"/>
            <a:ext cx="3189669" cy="1435261"/>
          </a:xfrm>
          <a:prstGeom prst="rect">
            <a:avLst/>
          </a:prstGeom>
        </p:spPr>
      </p:pic>
    </p:spTree>
    <p:extLst>
      <p:ext uri="{BB962C8B-B14F-4D97-AF65-F5344CB8AC3E}">
        <p14:creationId xmlns:p14="http://schemas.microsoft.com/office/powerpoint/2010/main" val="96326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998" y="237480"/>
            <a:ext cx="8621210" cy="1371600"/>
          </a:xfrm>
        </p:spPr>
        <p:txBody>
          <a:bodyPr>
            <a:normAutofit/>
          </a:bodyPr>
          <a:lstStyle/>
          <a:p>
            <a:r>
              <a:rPr lang="en-GB" sz="3600" u="sng" dirty="0" smtClean="0"/>
              <a:t>Modern Orthodox beliefs and  challenges- Zionism;</a:t>
            </a:r>
            <a:endParaRPr lang="en-GB" sz="3600" u="sng" dirty="0"/>
          </a:p>
        </p:txBody>
      </p:sp>
      <p:sp>
        <p:nvSpPr>
          <p:cNvPr id="3" name="Content Placeholder 2"/>
          <p:cNvSpPr>
            <a:spLocks noGrp="1"/>
          </p:cNvSpPr>
          <p:nvPr>
            <p:ph idx="1"/>
          </p:nvPr>
        </p:nvSpPr>
        <p:spPr>
          <a:xfrm>
            <a:off x="244998" y="2103120"/>
            <a:ext cx="10880202" cy="2798758"/>
          </a:xfrm>
        </p:spPr>
        <p:txBody>
          <a:bodyPr>
            <a:normAutofit/>
          </a:bodyPr>
          <a:lstStyle/>
          <a:p>
            <a:r>
              <a:rPr lang="en-GB" sz="2700" dirty="0"/>
              <a:t>M</a:t>
            </a:r>
            <a:r>
              <a:rPr lang="en-GB" sz="2700" dirty="0" smtClean="0"/>
              <a:t>odern orthodox Jewish people wanting to return to the Homeland- Israel</a:t>
            </a:r>
          </a:p>
          <a:p>
            <a:endParaRPr lang="en-GB" sz="2700" dirty="0" smtClean="0"/>
          </a:p>
          <a:p>
            <a:r>
              <a:rPr lang="en-GB" sz="2700" dirty="0" smtClean="0"/>
              <a:t>The understanding there is no need to return to their homeland and new political issues arising( Hasidic agree)</a:t>
            </a:r>
          </a:p>
          <a:p>
            <a:endParaRPr lang="en-GB" sz="2700" dirty="0" smtClean="0"/>
          </a:p>
          <a:p>
            <a:endParaRPr lang="en-GB" dirty="0"/>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25291" y="185193"/>
            <a:ext cx="2112379" cy="1917927"/>
          </a:xfrm>
          <a:prstGeom prst="rect">
            <a:avLst/>
          </a:prstGeom>
        </p:spPr>
      </p:pic>
      <p:sp>
        <p:nvSpPr>
          <p:cNvPr id="7" name="TextBox 6"/>
          <p:cNvSpPr txBox="1"/>
          <p:nvPr/>
        </p:nvSpPr>
        <p:spPr>
          <a:xfrm>
            <a:off x="244998" y="6131112"/>
            <a:ext cx="8530542" cy="492443"/>
          </a:xfrm>
          <a:prstGeom prst="rect">
            <a:avLst/>
          </a:prstGeom>
          <a:noFill/>
        </p:spPr>
        <p:txBody>
          <a:bodyPr wrap="square" rtlCol="0">
            <a:spAutoFit/>
          </a:bodyPr>
          <a:lstStyle/>
          <a:p>
            <a:pPr marL="285750" indent="-285750">
              <a:buFont typeface="Arial" panose="020B0604020202020204" pitchFamily="34" charset="0"/>
              <a:buChar char="•"/>
            </a:pPr>
            <a:r>
              <a:rPr lang="en-GB" sz="1300" dirty="0" smtClean="0">
                <a:hlinkClick r:id="rId3"/>
              </a:rPr>
              <a:t>‘Star of David with Zion’ http</a:t>
            </a:r>
            <a:r>
              <a:rPr lang="en-GB" sz="1300" dirty="0">
                <a:hlinkClick r:id="rId3"/>
              </a:rPr>
              <a:t>://www.subvertednation.net/wp-content/uploads/2010/09/zionism.gif-</a:t>
            </a:r>
            <a:r>
              <a:rPr lang="en-GB" sz="1300" dirty="0"/>
              <a:t> </a:t>
            </a:r>
            <a:r>
              <a:rPr lang="en-GB" sz="1300" dirty="0" smtClean="0"/>
              <a:t>Accessed: 7th </a:t>
            </a:r>
            <a:r>
              <a:rPr lang="en-GB" sz="1300" dirty="0"/>
              <a:t>October 2018</a:t>
            </a:r>
          </a:p>
        </p:txBody>
      </p:sp>
    </p:spTree>
    <p:extLst>
      <p:ext uri="{BB962C8B-B14F-4D97-AF65-F5344CB8AC3E}">
        <p14:creationId xmlns:p14="http://schemas.microsoft.com/office/powerpoint/2010/main" val="40620445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848" y="254842"/>
            <a:ext cx="10058400" cy="1371600"/>
          </a:xfrm>
        </p:spPr>
        <p:txBody>
          <a:bodyPr>
            <a:noAutofit/>
          </a:bodyPr>
          <a:lstStyle/>
          <a:p>
            <a:r>
              <a:rPr lang="en-GB" sz="3600" u="sng" dirty="0" smtClean="0"/>
              <a:t>Modern Orthodox Challenges – Other Jewish Denominations;</a:t>
            </a:r>
            <a:endParaRPr lang="en-GB" sz="3600" u="sng" dirty="0"/>
          </a:p>
        </p:txBody>
      </p:sp>
      <p:sp>
        <p:nvSpPr>
          <p:cNvPr id="3" name="Content Placeholder 2"/>
          <p:cNvSpPr>
            <a:spLocks noGrp="1"/>
          </p:cNvSpPr>
          <p:nvPr>
            <p:ph idx="1"/>
          </p:nvPr>
        </p:nvSpPr>
        <p:spPr>
          <a:xfrm>
            <a:off x="221848" y="2103120"/>
            <a:ext cx="9894425" cy="3452728"/>
          </a:xfrm>
        </p:spPr>
        <p:txBody>
          <a:bodyPr>
            <a:normAutofit/>
          </a:bodyPr>
          <a:lstStyle/>
          <a:p>
            <a:r>
              <a:rPr lang="en-GB" sz="2500" dirty="0" smtClean="0"/>
              <a:t>Challenges risen by Reform Judaism- </a:t>
            </a:r>
          </a:p>
          <a:p>
            <a:pPr marL="0" indent="0">
              <a:buNone/>
            </a:pPr>
            <a:r>
              <a:rPr lang="en-GB" sz="2500" dirty="0" smtClean="0"/>
              <a:t>“</a:t>
            </a:r>
            <a:r>
              <a:rPr lang="en-GB" sz="2500" dirty="0"/>
              <a:t>Orthodoxy should be regarded as a movement of the modern era, whose birth occurred toward the end of the eighteenth century, in reaction to the challenges posed by Reform, secularisation and assimilation in western and central Europe</a:t>
            </a:r>
            <a:r>
              <a:rPr lang="en-GB" sz="2500" dirty="0" smtClean="0"/>
              <a:t>.”</a:t>
            </a:r>
          </a:p>
          <a:p>
            <a:r>
              <a:rPr lang="en-GB" sz="2500" dirty="0" smtClean="0"/>
              <a:t>Challenges risen by Hasidic Judaism</a:t>
            </a:r>
          </a:p>
        </p:txBody>
      </p:sp>
      <p:pic>
        <p:nvPicPr>
          <p:cNvPr id="4" name="Picture 2" descr="Image result for jewish symbo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59342" y="4832142"/>
            <a:ext cx="1612537" cy="18006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21848" y="5986478"/>
            <a:ext cx="8719595" cy="692497"/>
          </a:xfrm>
          <a:prstGeom prst="rect">
            <a:avLst/>
          </a:prstGeom>
          <a:noFill/>
        </p:spPr>
        <p:txBody>
          <a:bodyPr wrap="square" rtlCol="0">
            <a:spAutoFit/>
          </a:bodyPr>
          <a:lstStyle/>
          <a:p>
            <a:pPr marL="171450" indent="-171450">
              <a:buFont typeface="Arial" panose="020B0604020202020204" pitchFamily="34" charset="0"/>
              <a:buChar char="•"/>
            </a:pPr>
            <a:r>
              <a:rPr lang="en-GB" sz="1300" dirty="0"/>
              <a:t>Benjamin Brown, 'Orthodox Judaism', </a:t>
            </a:r>
            <a:r>
              <a:rPr lang="en-GB" sz="1300" i="1" dirty="0"/>
              <a:t>The Blackwell Companion to Judaism</a:t>
            </a:r>
            <a:r>
              <a:rPr lang="en-GB" sz="1300" dirty="0"/>
              <a:t>, eds. J. </a:t>
            </a:r>
            <a:r>
              <a:rPr lang="en-GB" sz="1300" dirty="0" err="1"/>
              <a:t>Neusner</a:t>
            </a:r>
            <a:r>
              <a:rPr lang="en-GB" sz="1300" dirty="0"/>
              <a:t> and A. J. Avery-Peck (Oxford: Blackwell, 2003), pp. </a:t>
            </a:r>
            <a:r>
              <a:rPr lang="en-GB" sz="1300" dirty="0" smtClean="0"/>
              <a:t>311-333</a:t>
            </a:r>
            <a:endParaRPr lang="en-GB" sz="1300" dirty="0" smtClean="0">
              <a:hlinkClick r:id="rId3"/>
            </a:endParaRPr>
          </a:p>
          <a:p>
            <a:pPr marL="171450" indent="-171450">
              <a:buFont typeface="Arial" panose="020B0604020202020204" pitchFamily="34" charset="0"/>
              <a:buChar char="•"/>
            </a:pPr>
            <a:r>
              <a:rPr lang="en-GB" sz="1300" dirty="0" smtClean="0">
                <a:hlinkClick r:id="rId3"/>
              </a:rPr>
              <a:t>‘ The star of David’ https</a:t>
            </a:r>
            <a:r>
              <a:rPr lang="en-GB" sz="1300" dirty="0">
                <a:hlinkClick r:id="rId3"/>
              </a:rPr>
              <a:t>://bje.org.au/course/judaism/symbols/ - </a:t>
            </a:r>
            <a:r>
              <a:rPr lang="en-GB" sz="1300" dirty="0" smtClean="0">
                <a:hlinkClick r:id="rId3"/>
              </a:rPr>
              <a:t>accessed: 6</a:t>
            </a:r>
            <a:r>
              <a:rPr lang="en-GB" sz="1300" baseline="30000" dirty="0" smtClean="0">
                <a:hlinkClick r:id="rId3"/>
              </a:rPr>
              <a:t>th</a:t>
            </a:r>
            <a:r>
              <a:rPr lang="en-GB" sz="1300" dirty="0" smtClean="0">
                <a:hlinkClick r:id="rId3"/>
              </a:rPr>
              <a:t> </a:t>
            </a:r>
            <a:r>
              <a:rPr lang="en-GB" sz="1300" dirty="0">
                <a:hlinkClick r:id="rId3"/>
              </a:rPr>
              <a:t>October 2018.</a:t>
            </a:r>
          </a:p>
        </p:txBody>
      </p:sp>
    </p:spTree>
    <p:extLst>
      <p:ext uri="{BB962C8B-B14F-4D97-AF65-F5344CB8AC3E}">
        <p14:creationId xmlns:p14="http://schemas.microsoft.com/office/powerpoint/2010/main" val="30957577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997" y="220119"/>
            <a:ext cx="10058400" cy="1371600"/>
          </a:xfrm>
        </p:spPr>
        <p:txBody>
          <a:bodyPr>
            <a:normAutofit/>
          </a:bodyPr>
          <a:lstStyle/>
          <a:p>
            <a:r>
              <a:rPr lang="en-GB" sz="3600" u="sng" dirty="0" smtClean="0"/>
              <a:t>Modern Orthodox Challenges – Women within the Faith;</a:t>
            </a:r>
            <a:endParaRPr lang="en-GB" sz="3600" u="sng"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93935" y="-40512"/>
            <a:ext cx="2298065" cy="1776714"/>
          </a:xfrm>
        </p:spPr>
      </p:pic>
      <p:sp>
        <p:nvSpPr>
          <p:cNvPr id="5" name="TextBox 4"/>
          <p:cNvSpPr txBox="1"/>
          <p:nvPr/>
        </p:nvSpPr>
        <p:spPr>
          <a:xfrm rot="10800000" flipV="1">
            <a:off x="179409" y="5816819"/>
            <a:ext cx="11903122" cy="892552"/>
          </a:xfrm>
          <a:prstGeom prst="rect">
            <a:avLst/>
          </a:prstGeom>
          <a:noFill/>
        </p:spPr>
        <p:txBody>
          <a:bodyPr wrap="square" rtlCol="0">
            <a:spAutoFit/>
          </a:bodyPr>
          <a:lstStyle/>
          <a:p>
            <a:pPr marL="285750" indent="-285750">
              <a:buFont typeface="Arial" panose="020B0604020202020204" pitchFamily="34" charset="0"/>
              <a:buChar char="•"/>
            </a:pPr>
            <a:r>
              <a:rPr lang="en-GB" sz="1300" dirty="0" smtClean="0">
                <a:hlinkClick r:id="rId3"/>
              </a:rPr>
              <a:t>‘Orthodox Women’ https</a:t>
            </a:r>
            <a:r>
              <a:rPr lang="en-GB" sz="1300" dirty="0">
                <a:hlinkClick r:id="rId3"/>
              </a:rPr>
              <a:t>://www.vosizneias.com/169088/2014/06/26/jerusalem-susan-rice-us-praying-for-safe-return-of-three-kidnapped-israelis</a:t>
            </a:r>
            <a:r>
              <a:rPr lang="en-GB" sz="1300" dirty="0" smtClean="0">
                <a:hlinkClick r:id="rId3"/>
              </a:rPr>
              <a:t>/</a:t>
            </a:r>
            <a:r>
              <a:rPr lang="en-GB" sz="1300" dirty="0" smtClean="0"/>
              <a:t> - Accessed: 7</a:t>
            </a:r>
            <a:r>
              <a:rPr lang="en-GB" sz="1300" baseline="30000" dirty="0" smtClean="0"/>
              <a:t>th</a:t>
            </a:r>
            <a:r>
              <a:rPr lang="en-GB" sz="1300" dirty="0" smtClean="0"/>
              <a:t> October 2018.</a:t>
            </a:r>
          </a:p>
          <a:p>
            <a:pPr marL="285750" indent="-285750">
              <a:buFont typeface="Arial" panose="020B0604020202020204" pitchFamily="34" charset="0"/>
              <a:buChar char="•"/>
            </a:pPr>
            <a:r>
              <a:rPr lang="en-GB" sz="1300" dirty="0"/>
              <a:t>Rabbi Steven Greenburg, </a:t>
            </a:r>
            <a:r>
              <a:rPr lang="en-GB" sz="1300" i="1" dirty="0"/>
              <a:t>Wrestling with God &amp; Men. Homosexuality in the Jewish tradition. </a:t>
            </a:r>
            <a:r>
              <a:rPr lang="en-GB" sz="1300" dirty="0"/>
              <a:t>(London, The University of Wisconsin Press, 2004) p. 53</a:t>
            </a:r>
          </a:p>
        </p:txBody>
      </p:sp>
      <p:sp>
        <p:nvSpPr>
          <p:cNvPr id="6" name="TextBox 5"/>
          <p:cNvSpPr txBox="1"/>
          <p:nvPr/>
        </p:nvSpPr>
        <p:spPr>
          <a:xfrm>
            <a:off x="244997" y="1590874"/>
            <a:ext cx="10718156" cy="4493538"/>
          </a:xfrm>
          <a:prstGeom prst="rect">
            <a:avLst/>
          </a:prstGeom>
          <a:noFill/>
        </p:spPr>
        <p:txBody>
          <a:bodyPr wrap="square" rtlCol="0">
            <a:spAutoFit/>
          </a:bodyPr>
          <a:lstStyle/>
          <a:p>
            <a:pPr marL="285750" indent="-285750">
              <a:buFont typeface="Arial" panose="020B0604020202020204" pitchFamily="34" charset="0"/>
              <a:buChar char="•"/>
            </a:pPr>
            <a:r>
              <a:rPr lang="en-GB" sz="2500" dirty="0"/>
              <a:t>“He speaks; she does not. She is “his”, not he hers. At the moment of their separation/creation we might have expected original equality. Perhaps when God splits the original </a:t>
            </a:r>
            <a:r>
              <a:rPr lang="en-GB" sz="2500" i="1" dirty="0"/>
              <a:t>Adam </a:t>
            </a:r>
            <a:r>
              <a:rPr lang="en-GB" sz="2500" dirty="0"/>
              <a:t>creature into two, he already expects trouble, of equals sharing a crown. Before the sin that will fracture everything, there is already problematic hierarchy between the male and the female.” </a:t>
            </a:r>
            <a:endParaRPr lang="en-GB" sz="2500" dirty="0" smtClean="0"/>
          </a:p>
          <a:p>
            <a:endParaRPr lang="en-GB" sz="2500" dirty="0" smtClean="0"/>
          </a:p>
          <a:p>
            <a:pPr marL="285750" indent="-285750">
              <a:buFont typeface="Arial" panose="020B0604020202020204" pitchFamily="34" charset="0"/>
              <a:buChar char="•"/>
            </a:pPr>
            <a:r>
              <a:rPr lang="en-GB" sz="2500" dirty="0" smtClean="0"/>
              <a:t>No women Rabbi’s</a:t>
            </a:r>
          </a:p>
          <a:p>
            <a:pPr marL="285750" indent="-285750">
              <a:buFont typeface="Arial" panose="020B0604020202020204" pitchFamily="34" charset="0"/>
              <a:buChar char="•"/>
            </a:pPr>
            <a:endParaRPr lang="en-GB" sz="2500" dirty="0"/>
          </a:p>
          <a:p>
            <a:pPr marL="285750" indent="-285750">
              <a:buFont typeface="Arial" panose="020B0604020202020204" pitchFamily="34" charset="0"/>
              <a:buChar char="•"/>
            </a:pPr>
            <a:r>
              <a:rPr lang="en-GB" sz="2500" dirty="0" smtClean="0"/>
              <a:t>Women Wanting more rights and equality (Galatians 3:28)</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886826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295154"/>
            <a:ext cx="10058400" cy="5739886"/>
          </a:xfrm>
        </p:spPr>
        <p:txBody>
          <a:bodyPr>
            <a:normAutofit/>
          </a:bodyPr>
          <a:lstStyle/>
          <a:p>
            <a:pPr marL="0" indent="0">
              <a:buNone/>
            </a:pPr>
            <a:endParaRPr lang="en-GB" sz="4000" u="sng" dirty="0" smtClean="0"/>
          </a:p>
          <a:p>
            <a:pPr marL="0" indent="0">
              <a:buNone/>
            </a:pPr>
            <a:endParaRPr lang="en-GB" sz="4000" u="sng" dirty="0"/>
          </a:p>
          <a:p>
            <a:pPr marL="0" indent="0">
              <a:buNone/>
            </a:pPr>
            <a:endParaRPr lang="en-GB" sz="4000" u="sng" dirty="0" smtClean="0"/>
          </a:p>
          <a:p>
            <a:pPr marL="0" indent="0" algn="ctr">
              <a:buNone/>
            </a:pPr>
            <a:r>
              <a:rPr lang="en-GB" sz="5400" u="sng" dirty="0" smtClean="0"/>
              <a:t>Are there any Questions?</a:t>
            </a:r>
          </a:p>
          <a:p>
            <a:pPr marL="0" indent="0">
              <a:buNone/>
            </a:pPr>
            <a:endParaRPr lang="en-GB" sz="3600" u="sng" dirty="0"/>
          </a:p>
        </p:txBody>
      </p:sp>
    </p:spTree>
    <p:extLst>
      <p:ext uri="{BB962C8B-B14F-4D97-AF65-F5344CB8AC3E}">
        <p14:creationId xmlns:p14="http://schemas.microsoft.com/office/powerpoint/2010/main" val="5018789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Bibliography:</a:t>
            </a:r>
            <a:endParaRPr lang="en-GB" sz="3600" u="sng" dirty="0"/>
          </a:p>
        </p:txBody>
      </p:sp>
      <p:sp>
        <p:nvSpPr>
          <p:cNvPr id="3" name="Content Placeholder 2"/>
          <p:cNvSpPr>
            <a:spLocks noGrp="1"/>
          </p:cNvSpPr>
          <p:nvPr>
            <p:ph idx="1"/>
          </p:nvPr>
        </p:nvSpPr>
        <p:spPr>
          <a:xfrm>
            <a:off x="175364" y="2103120"/>
            <a:ext cx="10949836" cy="3931920"/>
          </a:xfrm>
        </p:spPr>
        <p:txBody>
          <a:bodyPr>
            <a:normAutofit fontScale="85000" lnSpcReduction="10000"/>
          </a:bodyPr>
          <a:lstStyle/>
          <a:p>
            <a:pPr marL="285750" indent="-285750">
              <a:buFont typeface="Arial" panose="020B0604020202020204" pitchFamily="34" charset="0"/>
              <a:buChar char="•"/>
            </a:pPr>
            <a:r>
              <a:rPr lang="en-GB" dirty="0"/>
              <a:t> </a:t>
            </a:r>
            <a:r>
              <a:rPr lang="en-GB" dirty="0" err="1"/>
              <a:t>Brown,Benjamin</a:t>
            </a:r>
            <a:r>
              <a:rPr lang="en-GB" dirty="0"/>
              <a:t> 'Orthodox Judaism', </a:t>
            </a:r>
            <a:r>
              <a:rPr lang="en-GB" i="1" dirty="0"/>
              <a:t>The Blackwell Companion to Judaism</a:t>
            </a:r>
            <a:r>
              <a:rPr lang="en-GB" dirty="0"/>
              <a:t>, eds. J. </a:t>
            </a:r>
            <a:r>
              <a:rPr lang="en-GB" dirty="0" err="1"/>
              <a:t>Neusner</a:t>
            </a:r>
            <a:r>
              <a:rPr lang="en-GB" dirty="0"/>
              <a:t> and A. J. Avery-Peck (Oxford: Blackwell, 2003), pp. </a:t>
            </a:r>
            <a:r>
              <a:rPr lang="en-GB" dirty="0" smtClean="0"/>
              <a:t>311-333</a:t>
            </a:r>
            <a:endParaRPr lang="en-GB" dirty="0" smtClean="0">
              <a:hlinkClick r:id="rId2"/>
            </a:endParaRPr>
          </a:p>
          <a:p>
            <a:pPr marL="285750" indent="-285750">
              <a:buFont typeface="Arial" panose="020B0604020202020204" pitchFamily="34" charset="0"/>
              <a:buChar char="•"/>
            </a:pPr>
            <a:r>
              <a:rPr lang="en-GB" dirty="0"/>
              <a:t>Chernick, </a:t>
            </a:r>
            <a:r>
              <a:rPr lang="en-GB" dirty="0" err="1"/>
              <a:t>Micheal</a:t>
            </a:r>
            <a:r>
              <a:rPr lang="en-GB" dirty="0"/>
              <a:t> ‘Modern Orthodoxy: a guide for the perplexed’ </a:t>
            </a:r>
            <a:r>
              <a:rPr lang="en-GB" dirty="0">
                <a:hlinkClick r:id="rId3"/>
              </a:rPr>
              <a:t>https://blogs.timesofisrael.com/modern-orthodoxy-a-guide-for-the-perplexed-orthodox-judaism-and-change/</a:t>
            </a:r>
            <a:r>
              <a:rPr lang="en-GB" dirty="0"/>
              <a:t> - Accessed 10</a:t>
            </a:r>
            <a:r>
              <a:rPr lang="en-GB" baseline="30000" dirty="0"/>
              <a:t>th</a:t>
            </a:r>
            <a:r>
              <a:rPr lang="en-GB" dirty="0"/>
              <a:t> October 2018.</a:t>
            </a:r>
          </a:p>
          <a:p>
            <a:pPr marL="285750" indent="-285750">
              <a:buFont typeface="Arial" panose="020B0604020202020204" pitchFamily="34" charset="0"/>
              <a:buChar char="•"/>
            </a:pPr>
            <a:r>
              <a:rPr lang="en-GB" dirty="0"/>
              <a:t>Goldberg, Alexander ‘Modern Orthodoxy’ </a:t>
            </a:r>
            <a:r>
              <a:rPr lang="en-GB" dirty="0">
                <a:hlinkClick r:id="rId4"/>
              </a:rPr>
              <a:t>http://www.bbc.co.uk/religion/religions/judaism/subdivisions/modernorthodoxy_1.shtml</a:t>
            </a:r>
            <a:r>
              <a:rPr lang="en-GB" dirty="0"/>
              <a:t> - Accessed - 10th of October 2018.</a:t>
            </a:r>
          </a:p>
          <a:p>
            <a:pPr marL="285750" indent="-285750">
              <a:buFont typeface="Arial" panose="020B0604020202020204" pitchFamily="34" charset="0"/>
              <a:buChar char="•"/>
            </a:pPr>
            <a:r>
              <a:rPr lang="en-GB" dirty="0"/>
              <a:t>Greenburg, Steven, </a:t>
            </a:r>
            <a:r>
              <a:rPr lang="en-GB" i="1" dirty="0"/>
              <a:t>Wrestling with God &amp; Men. Homosexuality in the Jewish tradition. </a:t>
            </a:r>
            <a:r>
              <a:rPr lang="en-GB" dirty="0"/>
              <a:t>(London, The University of Wisconsin Press, 2004) p. 53</a:t>
            </a:r>
          </a:p>
          <a:p>
            <a:pPr marL="285750" indent="-285750">
              <a:buFont typeface="Arial" panose="020B0604020202020204" pitchFamily="34" charset="0"/>
              <a:buChar char="•"/>
            </a:pPr>
            <a:r>
              <a:rPr lang="en-GB" dirty="0"/>
              <a:t>Institute for Jewish ideas and ideals ‘Conversion to Judaism’ </a:t>
            </a:r>
            <a:r>
              <a:rPr lang="en-GB" dirty="0">
                <a:hlinkClick r:id="rId5"/>
              </a:rPr>
              <a:t>https://www.jewishideas.org/article/conversion-judaism-halakha-hashkafa-and-historic-challenge</a:t>
            </a:r>
            <a:r>
              <a:rPr lang="en-GB" dirty="0"/>
              <a:t>. Accessed- 10</a:t>
            </a:r>
            <a:r>
              <a:rPr lang="en-GB" baseline="30000" dirty="0"/>
              <a:t>th</a:t>
            </a:r>
            <a:r>
              <a:rPr lang="en-GB" dirty="0"/>
              <a:t> October 2018</a:t>
            </a:r>
            <a:r>
              <a:rPr lang="en-GB" dirty="0" smtClean="0"/>
              <a:t>.</a:t>
            </a:r>
          </a:p>
          <a:p>
            <a:pPr marL="285750" indent="-285750">
              <a:buFont typeface="Arial" panose="020B0604020202020204" pitchFamily="34" charset="0"/>
              <a:buChar char="•"/>
            </a:pPr>
            <a:r>
              <a:rPr lang="en-GB" dirty="0" smtClean="0"/>
              <a:t>‘</a:t>
            </a:r>
            <a:r>
              <a:rPr lang="en-GB" dirty="0"/>
              <a:t>Israeli Synagogue’ </a:t>
            </a:r>
            <a:r>
              <a:rPr lang="en-GB" dirty="0">
                <a:hlinkClick r:id="rId6"/>
              </a:rPr>
              <a:t>https://www.timeout.com/israel/attractions/the-most-stunning-synagogues-in-Israel- accessed 11th October </a:t>
            </a:r>
            <a:r>
              <a:rPr lang="en-GB" dirty="0" smtClean="0">
                <a:hlinkClick r:id="rId6"/>
              </a:rPr>
              <a:t>2018</a:t>
            </a:r>
            <a:r>
              <a:rPr lang="en-GB" dirty="0" smtClean="0"/>
              <a:t>.</a:t>
            </a:r>
          </a:p>
          <a:p>
            <a:pPr marL="285750" indent="-285750">
              <a:buFont typeface="Arial" panose="020B0604020202020204" pitchFamily="34" charset="0"/>
              <a:buChar char="•"/>
            </a:pPr>
            <a:r>
              <a:rPr lang="en-GB" dirty="0">
                <a:hlinkClick r:id="rId7"/>
              </a:rPr>
              <a:t>‘Orthodox Women’ https://www.vosizneias.com/169088/2014/06/26/jerusalem-susan-rice-us-praying-for-safe-return-of-three-kidnapped-israelis/</a:t>
            </a:r>
            <a:r>
              <a:rPr lang="en-GB" dirty="0"/>
              <a:t> - Accessed: 7</a:t>
            </a:r>
            <a:r>
              <a:rPr lang="en-GB" baseline="30000" dirty="0"/>
              <a:t>th</a:t>
            </a:r>
            <a:r>
              <a:rPr lang="en-GB" dirty="0"/>
              <a:t> October 2018</a:t>
            </a:r>
            <a:r>
              <a:rPr lang="en-GB" dirty="0" smtClean="0"/>
              <a:t>.</a:t>
            </a:r>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41032093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Bibliography:</a:t>
            </a:r>
            <a:endParaRPr lang="en-GB" sz="3600" u="sng" dirty="0"/>
          </a:p>
        </p:txBody>
      </p:sp>
      <p:sp>
        <p:nvSpPr>
          <p:cNvPr id="3" name="Content Placeholder 2"/>
          <p:cNvSpPr>
            <a:spLocks noGrp="1"/>
          </p:cNvSpPr>
          <p:nvPr>
            <p:ph idx="1"/>
          </p:nvPr>
        </p:nvSpPr>
        <p:spPr>
          <a:xfrm>
            <a:off x="185195" y="2103120"/>
            <a:ext cx="10940005" cy="3931920"/>
          </a:xfrm>
        </p:spPr>
        <p:txBody>
          <a:bodyPr>
            <a:normAutofit fontScale="85000" lnSpcReduction="10000"/>
          </a:bodyPr>
          <a:lstStyle/>
          <a:p>
            <a:pPr marL="285750" indent="-285750">
              <a:buFont typeface="Arial" panose="020B0604020202020204" pitchFamily="34" charset="0"/>
              <a:buChar char="•"/>
            </a:pPr>
            <a:r>
              <a:rPr lang="en-GB" dirty="0"/>
              <a:t>Rocker, Simon. ‘Census 2011, the Jewish breakdown’ </a:t>
            </a:r>
            <a:r>
              <a:rPr lang="en-GB" dirty="0">
                <a:hlinkClick r:id="rId2"/>
              </a:rPr>
              <a:t>https://www.thejc.com/news/uk-news/census-2011-the-jewish-breakdown-1.39530</a:t>
            </a:r>
            <a:r>
              <a:rPr lang="en-GB" dirty="0"/>
              <a:t> - accessed 11th October 2018.</a:t>
            </a:r>
          </a:p>
          <a:p>
            <a:pPr marL="285750" indent="-285750">
              <a:buFont typeface="Arial" panose="020B0604020202020204" pitchFamily="34" charset="0"/>
              <a:buChar char="•"/>
            </a:pPr>
            <a:endParaRPr lang="en-GB" dirty="0" smtClean="0">
              <a:hlinkClick r:id="rId3"/>
            </a:endParaRPr>
          </a:p>
          <a:p>
            <a:pPr marL="285750" indent="-285750">
              <a:buFont typeface="Arial" panose="020B0604020202020204" pitchFamily="34" charset="0"/>
              <a:buChar char="•"/>
            </a:pPr>
            <a:r>
              <a:rPr lang="en-GB" dirty="0" smtClean="0">
                <a:hlinkClick r:id="rId3"/>
              </a:rPr>
              <a:t>‘</a:t>
            </a:r>
            <a:r>
              <a:rPr lang="en-GB" dirty="0">
                <a:hlinkClick r:id="rId3"/>
              </a:rPr>
              <a:t>The Torah’ https://www.myjewishlearning.com/article/aufruf-being-called-up-to-the-torah/</a:t>
            </a:r>
            <a:r>
              <a:rPr lang="en-GB" dirty="0"/>
              <a:t> - Accessed: 7</a:t>
            </a:r>
            <a:r>
              <a:rPr lang="en-GB" baseline="30000" dirty="0"/>
              <a:t>th</a:t>
            </a:r>
            <a:r>
              <a:rPr lang="en-GB" dirty="0"/>
              <a:t> </a:t>
            </a:r>
            <a:r>
              <a:rPr lang="en-GB" dirty="0" err="1"/>
              <a:t>Ooctober</a:t>
            </a:r>
            <a:r>
              <a:rPr lang="en-GB" dirty="0"/>
              <a:t> 2018.</a:t>
            </a:r>
            <a:endParaRPr lang="en-GB" dirty="0">
              <a:hlinkClick r:id="rId4"/>
            </a:endParaRPr>
          </a:p>
          <a:p>
            <a:pPr marL="285750" indent="-285750">
              <a:buFont typeface="Arial" panose="020B0604020202020204" pitchFamily="34" charset="0"/>
              <a:buChar char="•"/>
            </a:pPr>
            <a:r>
              <a:rPr lang="en-GB" dirty="0">
                <a:hlinkClick r:id="rId4"/>
              </a:rPr>
              <a:t>‘The Menorah’ https://www.jewishgiftplace.com/Jewish-Star-of-David.html- Accessed: 6th October 2018</a:t>
            </a:r>
            <a:endParaRPr lang="en-GB" dirty="0"/>
          </a:p>
          <a:p>
            <a:pPr marL="285750" indent="-285750">
              <a:buFont typeface="Arial" panose="020B0604020202020204" pitchFamily="34" charset="0"/>
              <a:buChar char="•"/>
            </a:pPr>
            <a:r>
              <a:rPr lang="en-GB" dirty="0">
                <a:hlinkClick r:id="rId4"/>
              </a:rPr>
              <a:t>‘ The star of David’ https://bje.org.au/course/judaism/symbols/ - accessed: 6</a:t>
            </a:r>
            <a:r>
              <a:rPr lang="en-GB" baseline="30000" dirty="0">
                <a:hlinkClick r:id="rId4"/>
              </a:rPr>
              <a:t>th</a:t>
            </a:r>
            <a:r>
              <a:rPr lang="en-GB" dirty="0">
                <a:hlinkClick r:id="rId4"/>
              </a:rPr>
              <a:t> October 2018.</a:t>
            </a:r>
          </a:p>
          <a:p>
            <a:pPr marL="285750" indent="-285750">
              <a:buFont typeface="Arial" panose="020B0604020202020204" pitchFamily="34" charset="0"/>
              <a:buChar char="•"/>
            </a:pPr>
            <a:endParaRPr lang="en-GB" dirty="0" smtClean="0">
              <a:hlinkClick r:id="rId5"/>
            </a:endParaRPr>
          </a:p>
          <a:p>
            <a:pPr marL="285750" indent="-285750">
              <a:buFont typeface="Arial" panose="020B0604020202020204" pitchFamily="34" charset="0"/>
              <a:buChar char="•"/>
            </a:pPr>
            <a:r>
              <a:rPr lang="en-GB" dirty="0" smtClean="0">
                <a:hlinkClick r:id="rId5"/>
              </a:rPr>
              <a:t>‘</a:t>
            </a:r>
            <a:r>
              <a:rPr lang="en-GB" dirty="0">
                <a:hlinkClick r:id="rId5"/>
              </a:rPr>
              <a:t>Torah’  https://cupofwaterministry.files.wordpress.com/2010/09/torah.jpg - Accessed: 7th October 2018</a:t>
            </a:r>
            <a:r>
              <a:rPr lang="en-GB" dirty="0" smtClean="0"/>
              <a:t>.</a:t>
            </a:r>
            <a:endParaRPr lang="en-GB" dirty="0" smtClean="0">
              <a:hlinkClick r:id="rId6"/>
            </a:endParaRPr>
          </a:p>
          <a:p>
            <a:pPr marL="285750" indent="-285750">
              <a:buFont typeface="Arial" panose="020B0604020202020204" pitchFamily="34" charset="0"/>
              <a:buChar char="•"/>
            </a:pPr>
            <a:r>
              <a:rPr lang="en-GB" dirty="0" smtClean="0">
                <a:hlinkClick r:id="rId6"/>
              </a:rPr>
              <a:t>‘</a:t>
            </a:r>
            <a:r>
              <a:rPr lang="en-GB" dirty="0">
                <a:hlinkClick r:id="rId6"/>
              </a:rPr>
              <a:t>Star of David with Zion’ http://www.subvertednation.net/wp-content/uploads/2010/09/zionism.gif-</a:t>
            </a:r>
            <a:r>
              <a:rPr lang="en-GB" dirty="0"/>
              <a:t> Accessed: 7th October </a:t>
            </a:r>
            <a:r>
              <a:rPr lang="en-GB" dirty="0" smtClean="0"/>
              <a:t>2018</a:t>
            </a:r>
          </a:p>
          <a:p>
            <a:pPr marL="171450" indent="-171450">
              <a:buFont typeface="Arial" panose="020B0604020202020204" pitchFamily="34" charset="0"/>
              <a:buChar char="•"/>
            </a:pPr>
            <a:r>
              <a:rPr lang="en-GB" dirty="0" smtClean="0"/>
              <a:t>Word </a:t>
            </a:r>
            <a:r>
              <a:rPr lang="en-GB" dirty="0"/>
              <a:t>press ‘The Hasidic world’ </a:t>
            </a:r>
            <a:r>
              <a:rPr lang="en-GB" dirty="0">
                <a:hlinkClick r:id="rId7"/>
              </a:rPr>
              <a:t>https://hasidicworld.wordpress.com/2016/11/11/hasidic-vs-orthodox/</a:t>
            </a:r>
            <a:r>
              <a:rPr lang="en-GB" dirty="0"/>
              <a:t> - Accessed – 10</a:t>
            </a:r>
            <a:r>
              <a:rPr lang="en-GB" baseline="30000" dirty="0"/>
              <a:t>th</a:t>
            </a:r>
            <a:r>
              <a:rPr lang="en-GB" dirty="0"/>
              <a:t> October 2018.</a:t>
            </a:r>
          </a:p>
          <a:p>
            <a:pPr marL="171450" indent="-171450">
              <a:buFont typeface="Arial" panose="020B0604020202020204" pitchFamily="34" charset="0"/>
              <a:buChar char="•"/>
            </a:pPr>
            <a:endParaRPr lang="en-GB" dirty="0">
              <a:hlinkClick r:id="rId4"/>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3143671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1002</TotalTime>
  <Words>558</Words>
  <Application>Microsoft Office PowerPoint</Application>
  <PresentationFormat>Widescreen</PresentationFormat>
  <Paragraphs>76</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Garamond</vt:lpstr>
      <vt:lpstr>Savon</vt:lpstr>
      <vt:lpstr>Evaluate the importance of Modern Orthodox within 21st Century Judaism and the challenges that it faces</vt:lpstr>
      <vt:lpstr>Contents:</vt:lpstr>
      <vt:lpstr>Modern Orthodox Traditions;</vt:lpstr>
      <vt:lpstr>Modern Orthodox Torah Beliefs;</vt:lpstr>
      <vt:lpstr>Modern Orthodox beliefs and  challenges- Zionism;</vt:lpstr>
      <vt:lpstr>Modern Orthodox Challenges – Other Jewish Denominations;</vt:lpstr>
      <vt:lpstr>Modern Orthodox Challenges – Women within the Faith;</vt:lpstr>
      <vt:lpstr>PowerPoint Presentation</vt:lpstr>
      <vt:lpstr>Bibliography: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Evaluate the importance of Modern Orthodox within 21st Century Judaism.</dc:title>
  <dc:creator>Joe Canning</dc:creator>
  <cp:lastModifiedBy>Joe Canning</cp:lastModifiedBy>
  <cp:revision>58</cp:revision>
  <dcterms:created xsi:type="dcterms:W3CDTF">2018-10-06T14:16:40Z</dcterms:created>
  <dcterms:modified xsi:type="dcterms:W3CDTF">2018-10-11T22:38:55Z</dcterms:modified>
</cp:coreProperties>
</file>